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389" r:id="rId6"/>
    <p:sldId id="259" r:id="rId7"/>
    <p:sldId id="395" r:id="rId8"/>
    <p:sldId id="396" r:id="rId9"/>
    <p:sldId id="363" r:id="rId10"/>
    <p:sldId id="394" r:id="rId11"/>
    <p:sldId id="397" r:id="rId12"/>
    <p:sldId id="370" r:id="rId13"/>
    <p:sldId id="398" r:id="rId14"/>
    <p:sldId id="260" r:id="rId15"/>
    <p:sldId id="399" r:id="rId16"/>
    <p:sldId id="309" r:id="rId17"/>
    <p:sldId id="392" r:id="rId18"/>
    <p:sldId id="393" r:id="rId19"/>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8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005" autoAdjust="0"/>
    <p:restoredTop sz="56547" autoAdjust="0"/>
  </p:normalViewPr>
  <p:slideViewPr>
    <p:cSldViewPr>
      <p:cViewPr varScale="1">
        <p:scale>
          <a:sx n="35" d="100"/>
          <a:sy n="35" d="100"/>
        </p:scale>
        <p:origin x="-45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46" y="-55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Header Placeholder 1"/>
          <p:cNvSpPr txBox="1">
            <a:spLocks noGrp="1"/>
          </p:cNvSpPr>
          <p:nvPr>
            <p:ph type="hdr" sz="quarter"/>
          </p:nvPr>
        </p:nvSpPr>
        <p:spPr bwMode="auto">
          <a:xfrm>
            <a:off x="0" y="0"/>
            <a:ext cx="3038475" cy="465138"/>
          </a:xfrm>
          <a:prstGeom prst="rect">
            <a:avLst/>
          </a:prstGeom>
          <a:noFill/>
          <a:ln>
            <a:noFill/>
          </a:ln>
          <a:extLst/>
        </p:spPr>
        <p:txBody>
          <a:bodyPr vert="horz" wrap="square" lIns="93176" tIns="46587" rIns="93176" bIns="46587" numCol="1" anchor="t" anchorCtr="0" compatLnSpc="1">
            <a:prstTxWarp prst="textNoShape">
              <a:avLst/>
            </a:prstTxWarp>
          </a:bodyPr>
          <a:lstStyle>
            <a:lvl1pPr eaLnBrk="1" hangingPunct="1">
              <a:defRPr>
                <a:solidFill>
                  <a:srgbClr val="000000"/>
                </a:solidFill>
                <a:latin typeface="Arial" charset="0"/>
                <a:cs typeface="Arial" charset="0"/>
              </a:defRPr>
            </a:lvl1pPr>
            <a:lvl2pPr marL="742941" indent="-285747" eaLnBrk="0" hangingPunct="0">
              <a:defRPr>
                <a:solidFill>
                  <a:schemeClr val="tx1"/>
                </a:solidFill>
                <a:latin typeface="Calibri" pitchFamily="34" charset="0"/>
                <a:cs typeface="Arial" charset="0"/>
              </a:defRPr>
            </a:lvl2pPr>
            <a:lvl3pPr marL="1142987" indent="-228597" eaLnBrk="0" hangingPunct="0">
              <a:defRPr>
                <a:solidFill>
                  <a:schemeClr val="tx1"/>
                </a:solidFill>
                <a:latin typeface="Calibri" pitchFamily="34" charset="0"/>
                <a:cs typeface="Arial" charset="0"/>
              </a:defRPr>
            </a:lvl3pPr>
            <a:lvl4pPr marL="1600182" indent="-228597" eaLnBrk="0" hangingPunct="0">
              <a:defRPr>
                <a:solidFill>
                  <a:schemeClr val="tx1"/>
                </a:solidFill>
                <a:latin typeface="Calibri" pitchFamily="34" charset="0"/>
                <a:cs typeface="Arial" charset="0"/>
              </a:defRPr>
            </a:lvl4pPr>
            <a:lvl5pPr marL="2057376" indent="-228597" eaLnBrk="0" hangingPunct="0">
              <a:defRPr>
                <a:solidFill>
                  <a:schemeClr val="tx1"/>
                </a:solidFill>
                <a:latin typeface="Calibri" pitchFamily="34" charset="0"/>
                <a:cs typeface="Arial" charset="0"/>
              </a:defRPr>
            </a:lvl5pPr>
            <a:lvl6pPr marL="2514571" indent="-228597" eaLnBrk="0" fontAlgn="base" hangingPunct="0">
              <a:spcBef>
                <a:spcPct val="0"/>
              </a:spcBef>
              <a:spcAft>
                <a:spcPct val="0"/>
              </a:spcAft>
              <a:defRPr>
                <a:solidFill>
                  <a:schemeClr val="tx1"/>
                </a:solidFill>
                <a:latin typeface="Calibri" pitchFamily="34" charset="0"/>
                <a:cs typeface="Arial" charset="0"/>
              </a:defRPr>
            </a:lvl6pPr>
            <a:lvl7pPr marL="2971766" indent="-228597" eaLnBrk="0" fontAlgn="base" hangingPunct="0">
              <a:spcBef>
                <a:spcPct val="0"/>
              </a:spcBef>
              <a:spcAft>
                <a:spcPct val="0"/>
              </a:spcAft>
              <a:defRPr>
                <a:solidFill>
                  <a:schemeClr val="tx1"/>
                </a:solidFill>
                <a:latin typeface="Calibri" pitchFamily="34" charset="0"/>
                <a:cs typeface="Arial" charset="0"/>
              </a:defRPr>
            </a:lvl7pPr>
            <a:lvl8pPr marL="3428961" indent="-228597" eaLnBrk="0" fontAlgn="base" hangingPunct="0">
              <a:spcBef>
                <a:spcPct val="0"/>
              </a:spcBef>
              <a:spcAft>
                <a:spcPct val="0"/>
              </a:spcAft>
              <a:defRPr>
                <a:solidFill>
                  <a:schemeClr val="tx1"/>
                </a:solidFill>
                <a:latin typeface="Calibri" pitchFamily="34" charset="0"/>
                <a:cs typeface="Arial" charset="0"/>
              </a:defRPr>
            </a:lvl8pPr>
            <a:lvl9pPr marL="3886155" indent="-228597" eaLnBrk="0" fontAlgn="base" hangingPunct="0">
              <a:spcBef>
                <a:spcPct val="0"/>
              </a:spcBef>
              <a:spcAft>
                <a:spcPct val="0"/>
              </a:spcAft>
              <a:defRPr>
                <a:solidFill>
                  <a:schemeClr val="tx1"/>
                </a:solidFill>
                <a:latin typeface="Calibri" pitchFamily="34" charset="0"/>
                <a:cs typeface="Arial" charset="0"/>
              </a:defRPr>
            </a:lvl9pPr>
          </a:lstStyle>
          <a:p>
            <a:pPr>
              <a:defRPr/>
            </a:pPr>
            <a:endParaRPr lang="en-US"/>
          </a:p>
        </p:txBody>
      </p:sp>
      <p:sp>
        <p:nvSpPr>
          <p:cNvPr id="125955" name="Date Placeholder 2"/>
          <p:cNvSpPr txBox="1">
            <a:spLocks noGrp="1"/>
          </p:cNvSpPr>
          <p:nvPr>
            <p:ph type="dt" sz="quarter" idx="1"/>
          </p:nvPr>
        </p:nvSpPr>
        <p:spPr bwMode="auto">
          <a:xfrm>
            <a:off x="3970338" y="0"/>
            <a:ext cx="3038475" cy="465138"/>
          </a:xfrm>
          <a:prstGeom prst="rect">
            <a:avLst/>
          </a:prstGeom>
          <a:noFill/>
          <a:ln>
            <a:noFill/>
          </a:ln>
          <a:extLst/>
        </p:spPr>
        <p:txBody>
          <a:bodyPr vert="horz" wrap="square" lIns="93176" tIns="46587" rIns="93176" bIns="46587" numCol="1" anchor="t" anchorCtr="0" compatLnSpc="1">
            <a:prstTxWarp prst="textNoShape">
              <a:avLst/>
            </a:prstTxWarp>
          </a:bodyPr>
          <a:lstStyle>
            <a:lvl1pPr algn="r" eaLnBrk="1" hangingPunct="1">
              <a:defRPr>
                <a:solidFill>
                  <a:srgbClr val="000000"/>
                </a:solidFill>
                <a:latin typeface="Arial" charset="0"/>
                <a:cs typeface="Arial" charset="0"/>
              </a:defRPr>
            </a:lvl1pPr>
            <a:lvl2pPr marL="742941" indent="-285747" eaLnBrk="0" hangingPunct="0">
              <a:defRPr>
                <a:solidFill>
                  <a:schemeClr val="tx1"/>
                </a:solidFill>
                <a:latin typeface="Calibri" pitchFamily="34" charset="0"/>
                <a:cs typeface="Arial" charset="0"/>
              </a:defRPr>
            </a:lvl2pPr>
            <a:lvl3pPr marL="1142987" indent="-228597" eaLnBrk="0" hangingPunct="0">
              <a:defRPr>
                <a:solidFill>
                  <a:schemeClr val="tx1"/>
                </a:solidFill>
                <a:latin typeface="Calibri" pitchFamily="34" charset="0"/>
                <a:cs typeface="Arial" charset="0"/>
              </a:defRPr>
            </a:lvl3pPr>
            <a:lvl4pPr marL="1600182" indent="-228597" eaLnBrk="0" hangingPunct="0">
              <a:defRPr>
                <a:solidFill>
                  <a:schemeClr val="tx1"/>
                </a:solidFill>
                <a:latin typeface="Calibri" pitchFamily="34" charset="0"/>
                <a:cs typeface="Arial" charset="0"/>
              </a:defRPr>
            </a:lvl4pPr>
            <a:lvl5pPr marL="2057376" indent="-228597" eaLnBrk="0" hangingPunct="0">
              <a:defRPr>
                <a:solidFill>
                  <a:schemeClr val="tx1"/>
                </a:solidFill>
                <a:latin typeface="Calibri" pitchFamily="34" charset="0"/>
                <a:cs typeface="Arial" charset="0"/>
              </a:defRPr>
            </a:lvl5pPr>
            <a:lvl6pPr marL="2514571" indent="-228597" eaLnBrk="0" fontAlgn="base" hangingPunct="0">
              <a:spcBef>
                <a:spcPct val="0"/>
              </a:spcBef>
              <a:spcAft>
                <a:spcPct val="0"/>
              </a:spcAft>
              <a:defRPr>
                <a:solidFill>
                  <a:schemeClr val="tx1"/>
                </a:solidFill>
                <a:latin typeface="Calibri" pitchFamily="34" charset="0"/>
                <a:cs typeface="Arial" charset="0"/>
              </a:defRPr>
            </a:lvl6pPr>
            <a:lvl7pPr marL="2971766" indent="-228597" eaLnBrk="0" fontAlgn="base" hangingPunct="0">
              <a:spcBef>
                <a:spcPct val="0"/>
              </a:spcBef>
              <a:spcAft>
                <a:spcPct val="0"/>
              </a:spcAft>
              <a:defRPr>
                <a:solidFill>
                  <a:schemeClr val="tx1"/>
                </a:solidFill>
                <a:latin typeface="Calibri" pitchFamily="34" charset="0"/>
                <a:cs typeface="Arial" charset="0"/>
              </a:defRPr>
            </a:lvl7pPr>
            <a:lvl8pPr marL="3428961" indent="-228597" eaLnBrk="0" fontAlgn="base" hangingPunct="0">
              <a:spcBef>
                <a:spcPct val="0"/>
              </a:spcBef>
              <a:spcAft>
                <a:spcPct val="0"/>
              </a:spcAft>
              <a:defRPr>
                <a:solidFill>
                  <a:schemeClr val="tx1"/>
                </a:solidFill>
                <a:latin typeface="Calibri" pitchFamily="34" charset="0"/>
                <a:cs typeface="Arial" charset="0"/>
              </a:defRPr>
            </a:lvl8pPr>
            <a:lvl9pPr marL="3886155" indent="-228597" eaLnBrk="0" fontAlgn="base" hangingPunct="0">
              <a:spcBef>
                <a:spcPct val="0"/>
              </a:spcBef>
              <a:spcAft>
                <a:spcPct val="0"/>
              </a:spcAft>
              <a:defRPr>
                <a:solidFill>
                  <a:schemeClr val="tx1"/>
                </a:solidFill>
                <a:latin typeface="Calibri" pitchFamily="34" charset="0"/>
                <a:cs typeface="Arial" charset="0"/>
              </a:defRPr>
            </a:lvl9pPr>
          </a:lstStyle>
          <a:p>
            <a:pPr>
              <a:defRPr/>
            </a:pPr>
            <a:fld id="{5D3EBFAC-FBE6-48E0-8FCF-6B0F56296C7B}" type="datetime1">
              <a:rPr lang="en-US"/>
              <a:pPr>
                <a:defRPr/>
              </a:pPr>
              <a:t>11/23/2014</a:t>
            </a:fld>
            <a:endParaRPr lang="en-US" dirty="0"/>
          </a:p>
        </p:txBody>
      </p:sp>
      <p:sp>
        <p:nvSpPr>
          <p:cNvPr id="125956" name="Footer Placeholder 3"/>
          <p:cNvSpPr txBox="1">
            <a:spLocks noGrp="1"/>
          </p:cNvSpPr>
          <p:nvPr>
            <p:ph type="ftr" sz="quarter" idx="2"/>
          </p:nvPr>
        </p:nvSpPr>
        <p:spPr bwMode="auto">
          <a:xfrm>
            <a:off x="0" y="8829675"/>
            <a:ext cx="3038475" cy="465138"/>
          </a:xfrm>
          <a:prstGeom prst="rect">
            <a:avLst/>
          </a:prstGeom>
          <a:noFill/>
          <a:ln>
            <a:noFill/>
          </a:ln>
          <a:extLst/>
        </p:spPr>
        <p:txBody>
          <a:bodyPr vert="horz" wrap="square" lIns="93176" tIns="46587" rIns="93176" bIns="46587" numCol="1" anchor="b" anchorCtr="0" compatLnSpc="1">
            <a:prstTxWarp prst="textNoShape">
              <a:avLst/>
            </a:prstTxWarp>
          </a:bodyPr>
          <a:lstStyle>
            <a:lvl1pPr eaLnBrk="1" hangingPunct="1">
              <a:defRPr>
                <a:solidFill>
                  <a:srgbClr val="000000"/>
                </a:solidFill>
                <a:latin typeface="Arial" charset="0"/>
                <a:cs typeface="Arial" charset="0"/>
              </a:defRPr>
            </a:lvl1pPr>
            <a:lvl2pPr marL="742941" indent="-285747" eaLnBrk="0" hangingPunct="0">
              <a:defRPr>
                <a:solidFill>
                  <a:schemeClr val="tx1"/>
                </a:solidFill>
                <a:latin typeface="Calibri" pitchFamily="34" charset="0"/>
                <a:cs typeface="Arial" charset="0"/>
              </a:defRPr>
            </a:lvl2pPr>
            <a:lvl3pPr marL="1142987" indent="-228597" eaLnBrk="0" hangingPunct="0">
              <a:defRPr>
                <a:solidFill>
                  <a:schemeClr val="tx1"/>
                </a:solidFill>
                <a:latin typeface="Calibri" pitchFamily="34" charset="0"/>
                <a:cs typeface="Arial" charset="0"/>
              </a:defRPr>
            </a:lvl3pPr>
            <a:lvl4pPr marL="1600182" indent="-228597" eaLnBrk="0" hangingPunct="0">
              <a:defRPr>
                <a:solidFill>
                  <a:schemeClr val="tx1"/>
                </a:solidFill>
                <a:latin typeface="Calibri" pitchFamily="34" charset="0"/>
                <a:cs typeface="Arial" charset="0"/>
              </a:defRPr>
            </a:lvl4pPr>
            <a:lvl5pPr marL="2057376" indent="-228597" eaLnBrk="0" hangingPunct="0">
              <a:defRPr>
                <a:solidFill>
                  <a:schemeClr val="tx1"/>
                </a:solidFill>
                <a:latin typeface="Calibri" pitchFamily="34" charset="0"/>
                <a:cs typeface="Arial" charset="0"/>
              </a:defRPr>
            </a:lvl5pPr>
            <a:lvl6pPr marL="2514571" indent="-228597" eaLnBrk="0" fontAlgn="base" hangingPunct="0">
              <a:spcBef>
                <a:spcPct val="0"/>
              </a:spcBef>
              <a:spcAft>
                <a:spcPct val="0"/>
              </a:spcAft>
              <a:defRPr>
                <a:solidFill>
                  <a:schemeClr val="tx1"/>
                </a:solidFill>
                <a:latin typeface="Calibri" pitchFamily="34" charset="0"/>
                <a:cs typeface="Arial" charset="0"/>
              </a:defRPr>
            </a:lvl6pPr>
            <a:lvl7pPr marL="2971766" indent="-228597" eaLnBrk="0" fontAlgn="base" hangingPunct="0">
              <a:spcBef>
                <a:spcPct val="0"/>
              </a:spcBef>
              <a:spcAft>
                <a:spcPct val="0"/>
              </a:spcAft>
              <a:defRPr>
                <a:solidFill>
                  <a:schemeClr val="tx1"/>
                </a:solidFill>
                <a:latin typeface="Calibri" pitchFamily="34" charset="0"/>
                <a:cs typeface="Arial" charset="0"/>
              </a:defRPr>
            </a:lvl7pPr>
            <a:lvl8pPr marL="3428961" indent="-228597" eaLnBrk="0" fontAlgn="base" hangingPunct="0">
              <a:spcBef>
                <a:spcPct val="0"/>
              </a:spcBef>
              <a:spcAft>
                <a:spcPct val="0"/>
              </a:spcAft>
              <a:defRPr>
                <a:solidFill>
                  <a:schemeClr val="tx1"/>
                </a:solidFill>
                <a:latin typeface="Calibri" pitchFamily="34" charset="0"/>
                <a:cs typeface="Arial" charset="0"/>
              </a:defRPr>
            </a:lvl8pPr>
            <a:lvl9pPr marL="3886155" indent="-228597" eaLnBrk="0" fontAlgn="base" hangingPunct="0">
              <a:spcBef>
                <a:spcPct val="0"/>
              </a:spcBef>
              <a:spcAft>
                <a:spcPct val="0"/>
              </a:spcAft>
              <a:defRPr>
                <a:solidFill>
                  <a:schemeClr val="tx1"/>
                </a:solidFill>
                <a:latin typeface="Calibri" pitchFamily="34" charset="0"/>
                <a:cs typeface="Arial" charset="0"/>
              </a:defRPr>
            </a:lvl9pPr>
          </a:lstStyle>
          <a:p>
            <a:pPr>
              <a:defRPr/>
            </a:pPr>
            <a:endParaRPr lang="en-US"/>
          </a:p>
        </p:txBody>
      </p:sp>
      <p:sp>
        <p:nvSpPr>
          <p:cNvPr id="125957" name="Slide Number Placeholder 4"/>
          <p:cNvSpPr txBox="1">
            <a:spLocks noGrp="1"/>
          </p:cNvSpPr>
          <p:nvPr>
            <p:ph type="sldNum" sz="quarter" idx="3"/>
          </p:nvPr>
        </p:nvSpPr>
        <p:spPr bwMode="auto">
          <a:xfrm>
            <a:off x="3970338" y="8829675"/>
            <a:ext cx="3038475" cy="465138"/>
          </a:xfrm>
          <a:prstGeom prst="rect">
            <a:avLst/>
          </a:prstGeom>
          <a:noFill/>
          <a:ln>
            <a:noFill/>
          </a:ln>
          <a:extLst/>
        </p:spPr>
        <p:txBody>
          <a:bodyPr vert="horz" wrap="square" lIns="93176" tIns="46587" rIns="93176" bIns="46587" numCol="1" anchor="b" anchorCtr="0" compatLnSpc="1">
            <a:prstTxWarp prst="textNoShape">
              <a:avLst/>
            </a:prstTxWarp>
          </a:bodyPr>
          <a:lstStyle>
            <a:lvl1pPr algn="r" eaLnBrk="1" hangingPunct="1">
              <a:defRPr>
                <a:solidFill>
                  <a:srgbClr val="000000"/>
                </a:solidFill>
                <a:latin typeface="Arial" charset="0"/>
                <a:cs typeface="Arial" charset="0"/>
              </a:defRPr>
            </a:lvl1pPr>
            <a:lvl2pPr marL="742941" indent="-285747" eaLnBrk="0" hangingPunct="0">
              <a:defRPr>
                <a:solidFill>
                  <a:schemeClr val="tx1"/>
                </a:solidFill>
                <a:latin typeface="Calibri" pitchFamily="34" charset="0"/>
                <a:cs typeface="Arial" charset="0"/>
              </a:defRPr>
            </a:lvl2pPr>
            <a:lvl3pPr marL="1142987" indent="-228597" eaLnBrk="0" hangingPunct="0">
              <a:defRPr>
                <a:solidFill>
                  <a:schemeClr val="tx1"/>
                </a:solidFill>
                <a:latin typeface="Calibri" pitchFamily="34" charset="0"/>
                <a:cs typeface="Arial" charset="0"/>
              </a:defRPr>
            </a:lvl3pPr>
            <a:lvl4pPr marL="1600182" indent="-228597" eaLnBrk="0" hangingPunct="0">
              <a:defRPr>
                <a:solidFill>
                  <a:schemeClr val="tx1"/>
                </a:solidFill>
                <a:latin typeface="Calibri" pitchFamily="34" charset="0"/>
                <a:cs typeface="Arial" charset="0"/>
              </a:defRPr>
            </a:lvl4pPr>
            <a:lvl5pPr marL="2057376" indent="-228597" eaLnBrk="0" hangingPunct="0">
              <a:defRPr>
                <a:solidFill>
                  <a:schemeClr val="tx1"/>
                </a:solidFill>
                <a:latin typeface="Calibri" pitchFamily="34" charset="0"/>
                <a:cs typeface="Arial" charset="0"/>
              </a:defRPr>
            </a:lvl5pPr>
            <a:lvl6pPr marL="2514571" indent="-228597" eaLnBrk="0" fontAlgn="base" hangingPunct="0">
              <a:spcBef>
                <a:spcPct val="0"/>
              </a:spcBef>
              <a:spcAft>
                <a:spcPct val="0"/>
              </a:spcAft>
              <a:defRPr>
                <a:solidFill>
                  <a:schemeClr val="tx1"/>
                </a:solidFill>
                <a:latin typeface="Calibri" pitchFamily="34" charset="0"/>
                <a:cs typeface="Arial" charset="0"/>
              </a:defRPr>
            </a:lvl6pPr>
            <a:lvl7pPr marL="2971766" indent="-228597" eaLnBrk="0" fontAlgn="base" hangingPunct="0">
              <a:spcBef>
                <a:spcPct val="0"/>
              </a:spcBef>
              <a:spcAft>
                <a:spcPct val="0"/>
              </a:spcAft>
              <a:defRPr>
                <a:solidFill>
                  <a:schemeClr val="tx1"/>
                </a:solidFill>
                <a:latin typeface="Calibri" pitchFamily="34" charset="0"/>
                <a:cs typeface="Arial" charset="0"/>
              </a:defRPr>
            </a:lvl7pPr>
            <a:lvl8pPr marL="3428961" indent="-228597" eaLnBrk="0" fontAlgn="base" hangingPunct="0">
              <a:spcBef>
                <a:spcPct val="0"/>
              </a:spcBef>
              <a:spcAft>
                <a:spcPct val="0"/>
              </a:spcAft>
              <a:defRPr>
                <a:solidFill>
                  <a:schemeClr val="tx1"/>
                </a:solidFill>
                <a:latin typeface="Calibri" pitchFamily="34" charset="0"/>
                <a:cs typeface="Arial" charset="0"/>
              </a:defRPr>
            </a:lvl8pPr>
            <a:lvl9pPr marL="3886155" indent="-228597" eaLnBrk="0" fontAlgn="base" hangingPunct="0">
              <a:spcBef>
                <a:spcPct val="0"/>
              </a:spcBef>
              <a:spcAft>
                <a:spcPct val="0"/>
              </a:spcAft>
              <a:defRPr>
                <a:solidFill>
                  <a:schemeClr val="tx1"/>
                </a:solidFill>
                <a:latin typeface="Calibri" pitchFamily="34" charset="0"/>
                <a:cs typeface="Arial" charset="0"/>
              </a:defRPr>
            </a:lvl9pPr>
          </a:lstStyle>
          <a:p>
            <a:pPr>
              <a:defRPr/>
            </a:pPr>
            <a:fld id="{F4FC2224-FE18-4A90-87BD-4D01CFD0EF75}" type="slidenum">
              <a:rPr lang="en-US"/>
              <a:pPr>
                <a:defRPr/>
              </a:pPr>
              <a:t>‹#›</a:t>
            </a:fld>
            <a:endParaRPr lang="en-US" dirty="0"/>
          </a:p>
        </p:txBody>
      </p:sp>
    </p:spTree>
    <p:extLst>
      <p:ext uri="{BB962C8B-B14F-4D97-AF65-F5344CB8AC3E}">
        <p14:creationId xmlns:p14="http://schemas.microsoft.com/office/powerpoint/2010/main" val="661944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3038475" cy="465138"/>
          </a:xfrm>
          <a:prstGeom prst="rect">
            <a:avLst/>
          </a:prstGeom>
          <a:noFill/>
          <a:ln>
            <a:noFill/>
          </a:ln>
        </p:spPr>
        <p:txBody>
          <a:bodyPr vert="horz" wrap="square" lIns="93176" tIns="46587" rIns="93176" bIns="46587" anchor="t" anchorCtr="0" compatLnSpc="1"/>
          <a:lstStyle>
            <a:lvl1pPr marL="0" marR="0" lvl="0" indent="0" algn="l" defTabSz="914389"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cs typeface="+mn-cs"/>
              </a:defRPr>
            </a:lvl1pPr>
          </a:lstStyle>
          <a:p>
            <a:pPr>
              <a:defRPr/>
            </a:pPr>
            <a:endParaRPr/>
          </a:p>
        </p:txBody>
      </p:sp>
      <p:sp>
        <p:nvSpPr>
          <p:cNvPr id="3" name="Rectangle 3"/>
          <p:cNvSpPr txBox="1">
            <a:spLocks noGrp="1"/>
          </p:cNvSpPr>
          <p:nvPr>
            <p:ph type="dt" idx="1"/>
          </p:nvPr>
        </p:nvSpPr>
        <p:spPr>
          <a:xfrm>
            <a:off x="3970338" y="0"/>
            <a:ext cx="3038475" cy="465138"/>
          </a:xfrm>
          <a:prstGeom prst="rect">
            <a:avLst/>
          </a:prstGeom>
          <a:noFill/>
          <a:ln>
            <a:noFill/>
          </a:ln>
        </p:spPr>
        <p:txBody>
          <a:bodyPr vert="horz" wrap="square" lIns="93176" tIns="46587" rIns="93176" bIns="46587" anchor="t" anchorCtr="0" compatLnSpc="1"/>
          <a:lstStyle>
            <a:lvl1pPr marL="0" marR="0" lvl="0" indent="0" algn="r" defTabSz="914389"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cs typeface="+mn-cs"/>
              </a:defRPr>
            </a:lvl1pPr>
          </a:lstStyle>
          <a:p>
            <a:pPr>
              <a:defRPr/>
            </a:pPr>
            <a:endParaRPr/>
          </a:p>
        </p:txBody>
      </p:sp>
      <p:sp>
        <p:nvSpPr>
          <p:cNvPr id="27652" name="Rectangle 4"/>
          <p:cNvSpPr>
            <a:spLocks noGrp="1" noRot="1" noChangeAspect="1"/>
          </p:cNvSpPr>
          <p:nvPr>
            <p:ph type="sldImg" idx="2"/>
          </p:nvPr>
        </p:nvSpPr>
        <p:spPr bwMode="auto">
          <a:xfrm>
            <a:off x="406400" y="696913"/>
            <a:ext cx="6197600" cy="3486150"/>
          </a:xfrm>
          <a:prstGeom prst="rect">
            <a:avLst/>
          </a:prstGeom>
          <a:noFill/>
          <a:ln w="9528">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Rectangle 5"/>
          <p:cNvSpPr txBox="1">
            <a:spLocks noGrp="1"/>
          </p:cNvSpPr>
          <p:nvPr>
            <p:ph type="body" sz="quarter" idx="3"/>
          </p:nvPr>
        </p:nvSpPr>
        <p:spPr>
          <a:xfrm>
            <a:off x="701675" y="4416425"/>
            <a:ext cx="5607050" cy="4183063"/>
          </a:xfrm>
          <a:prstGeom prst="rect">
            <a:avLst/>
          </a:prstGeom>
          <a:noFill/>
          <a:ln>
            <a:noFill/>
          </a:ln>
        </p:spPr>
        <p:txBody>
          <a:bodyPr vert="horz" wrap="square" lIns="93176" tIns="46587" rIns="93176" bIns="46587" anchor="t" anchorCtr="0" compatLnSpc="1"/>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Rectangle 6"/>
          <p:cNvSpPr txBox="1">
            <a:spLocks noGrp="1"/>
          </p:cNvSpPr>
          <p:nvPr>
            <p:ph type="ftr" sz="quarter" idx="4"/>
          </p:nvPr>
        </p:nvSpPr>
        <p:spPr>
          <a:xfrm>
            <a:off x="0" y="8829675"/>
            <a:ext cx="3038475" cy="465138"/>
          </a:xfrm>
          <a:prstGeom prst="rect">
            <a:avLst/>
          </a:prstGeom>
          <a:noFill/>
          <a:ln>
            <a:noFill/>
          </a:ln>
        </p:spPr>
        <p:txBody>
          <a:bodyPr vert="horz" wrap="square" lIns="93176" tIns="46587" rIns="93176" bIns="46587" anchor="b" anchorCtr="0" compatLnSpc="1"/>
          <a:lstStyle>
            <a:lvl1pPr marL="0" marR="0" lvl="0" indent="0" algn="l" defTabSz="914389"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cs typeface="+mn-cs"/>
              </a:defRPr>
            </a:lvl1pPr>
          </a:lstStyle>
          <a:p>
            <a:pPr>
              <a:defRPr/>
            </a:pPr>
            <a:endParaRPr/>
          </a:p>
        </p:txBody>
      </p:sp>
      <p:sp>
        <p:nvSpPr>
          <p:cNvPr id="7" name="Rectangle 7"/>
          <p:cNvSpPr txBox="1">
            <a:spLocks noGrp="1"/>
          </p:cNvSpPr>
          <p:nvPr>
            <p:ph type="sldNum" sz="quarter" idx="5"/>
          </p:nvPr>
        </p:nvSpPr>
        <p:spPr>
          <a:xfrm>
            <a:off x="3970338" y="8829675"/>
            <a:ext cx="3038475" cy="465138"/>
          </a:xfrm>
          <a:prstGeom prst="rect">
            <a:avLst/>
          </a:prstGeom>
          <a:noFill/>
          <a:ln>
            <a:noFill/>
          </a:ln>
        </p:spPr>
        <p:txBody>
          <a:bodyPr vert="horz" wrap="square" lIns="93176" tIns="46587" rIns="93176" bIns="46587" anchor="b" anchorCtr="0" compatLnSpc="1"/>
          <a:lstStyle>
            <a:lvl1pPr marL="0" marR="0" lvl="0" indent="0" algn="r" defTabSz="914389"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cs typeface="+mn-cs"/>
              </a:defRPr>
            </a:lvl1pPr>
          </a:lstStyle>
          <a:p>
            <a:pPr>
              <a:defRPr/>
            </a:pPr>
            <a:fld id="{8AF68DD7-31A3-49A5-98CC-2D625C7749B6}" type="slidenum">
              <a:rPr/>
              <a:pPr>
                <a:defRPr/>
              </a:pPr>
              <a:t>‹#›</a:t>
            </a:fld>
            <a:endParaRPr dirty="0"/>
          </a:p>
        </p:txBody>
      </p:sp>
    </p:spTree>
    <p:extLst>
      <p:ext uri="{BB962C8B-B14F-4D97-AF65-F5344CB8AC3E}">
        <p14:creationId xmlns:p14="http://schemas.microsoft.com/office/powerpoint/2010/main" val="960555924"/>
      </p:ext>
    </p:extLst>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a:defRPr>
    </a:lvl1pPr>
    <a:lvl2pPr marL="457200" lvl="1" algn="l" rtl="0" eaLnBrk="0" fontAlgn="base" hangingPunct="0">
      <a:spcBef>
        <a:spcPts val="400"/>
      </a:spcBef>
      <a:spcAft>
        <a:spcPct val="0"/>
      </a:spcAft>
      <a:defRPr lang="en-US" sz="1200" kern="1200">
        <a:solidFill>
          <a:srgbClr val="000000"/>
        </a:solidFill>
        <a:latin typeface="Arial"/>
      </a:defRPr>
    </a:lvl2pPr>
    <a:lvl3pPr marL="914400" lvl="2" algn="l" rtl="0" eaLnBrk="0" fontAlgn="base" hangingPunct="0">
      <a:spcBef>
        <a:spcPts val="400"/>
      </a:spcBef>
      <a:spcAft>
        <a:spcPct val="0"/>
      </a:spcAft>
      <a:defRPr lang="en-US" sz="1200" kern="1200">
        <a:solidFill>
          <a:srgbClr val="000000"/>
        </a:solidFill>
        <a:latin typeface="Arial"/>
      </a:defRPr>
    </a:lvl3pPr>
    <a:lvl4pPr marL="1371600" lvl="3" algn="l" rtl="0" eaLnBrk="0" fontAlgn="base" hangingPunct="0">
      <a:spcBef>
        <a:spcPts val="400"/>
      </a:spcBef>
      <a:spcAft>
        <a:spcPct val="0"/>
      </a:spcAft>
      <a:defRPr lang="en-US" sz="1200" kern="1200">
        <a:solidFill>
          <a:srgbClr val="000000"/>
        </a:solidFill>
        <a:latin typeface="Arial"/>
      </a:defRPr>
    </a:lvl4pPr>
    <a:lvl5pPr marL="1828800" lvl="4" algn="l" rtl="0" eaLnBrk="0" fontAlgn="base" hangingPunct="0">
      <a:spcBef>
        <a:spcPts val="400"/>
      </a:spcBef>
      <a:spcAft>
        <a:spcPct val="0"/>
      </a:spcAft>
      <a:defRPr lang="en-US" sz="1200" kern="1200">
        <a:solidFill>
          <a:srgbClr val="000000"/>
        </a:solidFill>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idaresources.acf.hhs.gov/"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mailto:info@idaresources.org" TargetMode="External"/><Relationship Id="rId4" Type="http://schemas.openxmlformats.org/officeDocument/2006/relationships/hyperlink" Target="http://idaresources.acf.hhs.gov/afigrante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34FF3795-0FB2-431A-A29F-C722A374CC95}" type="slidenum">
              <a:rPr lang="en-US" altLang="en-US"/>
              <a:pPr algn="r" eaLnBrk="1" hangingPunct="1">
                <a:spcBef>
                  <a:spcPct val="0"/>
                </a:spcBef>
              </a:pPr>
              <a:t>1</a:t>
            </a:fld>
            <a:endParaRPr lang="en-US" altLang="en-US"/>
          </a:p>
        </p:txBody>
      </p:sp>
      <p:sp>
        <p:nvSpPr>
          <p:cNvPr id="28675" name="Slide Image Placeholder 2"/>
          <p:cNvSpPr>
            <a:spLocks noGrp="1" noRot="1" noChangeAspect="1" noTextEdit="1"/>
          </p:cNvSpPr>
          <p:nvPr>
            <p:ph type="sldImg"/>
          </p:nvPr>
        </p:nvSpPr>
        <p:spPr>
          <a:xfrm>
            <a:off x="407988" y="695325"/>
            <a:ext cx="6197600" cy="3486150"/>
          </a:xfrm>
          <a:ln/>
        </p:spPr>
      </p:sp>
      <p:sp>
        <p:nvSpPr>
          <p:cNvPr id="28676" name="Rectangle 3"/>
          <p:cNvSpPr txBox="1">
            <a:spLocks noGrp="1"/>
          </p:cNvSpPr>
          <p:nvPr>
            <p:ph type="body" sz="quarter" idx="1"/>
          </p:nvPr>
        </p:nvSpPr>
        <p:spPr bwMode="auto">
          <a:xfrm>
            <a:off x="935038" y="4418013"/>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alt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06400" y="696913"/>
            <a:ext cx="6197600" cy="3486150"/>
          </a:xfrm>
          <a:ln/>
        </p:spPr>
      </p:sp>
      <p:sp>
        <p:nvSpPr>
          <p:cNvPr id="491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en-US" dirty="0" smtClean="0">
                <a:latin typeface="Arial" pitchFamily="34" charset="0"/>
              </a:rPr>
              <a:t>Now let's take a quick look at how an AFI IDA works from the perspective of a participant. </a:t>
            </a:r>
          </a:p>
          <a:p>
            <a:pPr eaLnBrk="1"/>
            <a:endParaRPr altLang="en-US" dirty="0" smtClean="0">
              <a:latin typeface="Calibri" pitchFamily="34" charset="0"/>
            </a:endParaRPr>
          </a:p>
          <a:p>
            <a:pPr eaLnBrk="1"/>
            <a:r>
              <a:rPr altLang="en-US" dirty="0" smtClean="0">
                <a:latin typeface="Calibri" pitchFamily="34" charset="0"/>
              </a:rPr>
              <a:t>Kim would like to purchase her first home.</a:t>
            </a:r>
          </a:p>
          <a:p>
            <a:pPr eaLnBrk="1"/>
            <a:r>
              <a:rPr altLang="en-US" dirty="0" smtClean="0">
                <a:latin typeface="Calibri" pitchFamily="34" charset="0"/>
              </a:rPr>
              <a:t>An AFI grantee in her community determines that Kim is eligible and Kim opens her IDA.</a:t>
            </a:r>
          </a:p>
          <a:p>
            <a:pPr eaLnBrk="1"/>
            <a:r>
              <a:rPr altLang="en-US" dirty="0" smtClean="0">
                <a:latin typeface="Calibri" pitchFamily="34" charset="0"/>
              </a:rPr>
              <a:t>The AFI grantee matches Kim's savings at a rate of $2 for every $1.</a:t>
            </a:r>
          </a:p>
          <a:p>
            <a:pPr eaLnBrk="1"/>
            <a:r>
              <a:rPr altLang="en-US" dirty="0" smtClean="0">
                <a:latin typeface="Calibri" pitchFamily="34" charset="0"/>
              </a:rPr>
              <a:t>There is a local homeownership program through which Kim can purchase her home with $6,000 for down payment and closing costs.</a:t>
            </a:r>
          </a:p>
          <a:p>
            <a:pPr eaLnBrk="1"/>
            <a:r>
              <a:rPr altLang="en-US" dirty="0" smtClean="0">
                <a:latin typeface="Calibri" pitchFamily="34" charset="0"/>
              </a:rPr>
              <a:t>For 3 years, Kim saves $55 per month of her earned income, working towards a goal of $2000 in her IDA.  </a:t>
            </a:r>
          </a:p>
          <a:p>
            <a:pPr eaLnBrk="1"/>
            <a:r>
              <a:rPr altLang="en-US" dirty="0" smtClean="0">
                <a:latin typeface="Calibri" pitchFamily="34" charset="0"/>
              </a:rPr>
              <a:t>During this time, she receives financial education and homeownership training from the AFI grantee or its partners.</a:t>
            </a:r>
          </a:p>
          <a:p>
            <a:pPr eaLnBrk="1"/>
            <a:r>
              <a:rPr altLang="en-US" dirty="0" smtClean="0">
                <a:latin typeface="Calibri" pitchFamily="34" charset="0"/>
              </a:rPr>
              <a:t>Kim saves $2,000 and purchases her home using her savings plus $4000 from the AFI grantee ($2,000 federal/$2,000 non-federal).</a:t>
            </a:r>
          </a:p>
        </p:txBody>
      </p:sp>
      <p:sp>
        <p:nvSpPr>
          <p:cNvPr id="49156" name="Slide Number Placeholder 3"/>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CEC8BA98-2B44-4485-A97E-EBFEAE3E3D18}" type="slidenum">
              <a:rPr lang="en-US" altLang="en-US"/>
              <a:pPr algn="r" eaLnBrk="1" hangingPunct="1">
                <a:spcBef>
                  <a:spcPct val="0"/>
                </a:spcBef>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406400" y="696913"/>
            <a:ext cx="6197600" cy="3486150"/>
          </a:xfrm>
          <a:ln/>
        </p:spPr>
      </p:sp>
      <p:sp>
        <p:nvSpPr>
          <p:cNvPr id="491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en-US" dirty="0" smtClean="0">
                <a:latin typeface="Arial" pitchFamily="34" charset="0"/>
              </a:rPr>
              <a:t>Now let's take a quick look at how an AFI IDA works from the perspective of a participant. </a:t>
            </a:r>
          </a:p>
          <a:p>
            <a:pPr eaLnBrk="1"/>
            <a:endParaRPr altLang="en-US" dirty="0" smtClean="0">
              <a:latin typeface="Calibri" pitchFamily="34" charset="0"/>
            </a:endParaRPr>
          </a:p>
          <a:p>
            <a:pPr eaLnBrk="1"/>
            <a:r>
              <a:rPr altLang="en-US" dirty="0" smtClean="0">
                <a:latin typeface="Calibri" pitchFamily="34" charset="0"/>
              </a:rPr>
              <a:t>Kim would like to purchase her first home.</a:t>
            </a:r>
          </a:p>
          <a:p>
            <a:pPr eaLnBrk="1"/>
            <a:r>
              <a:rPr altLang="en-US" dirty="0" smtClean="0">
                <a:latin typeface="Calibri" pitchFamily="34" charset="0"/>
              </a:rPr>
              <a:t>An AFI grantee in her community determines that Kim is eligible and Kim opens her IDA.</a:t>
            </a:r>
          </a:p>
          <a:p>
            <a:pPr eaLnBrk="1"/>
            <a:r>
              <a:rPr altLang="en-US" dirty="0" smtClean="0">
                <a:latin typeface="Calibri" pitchFamily="34" charset="0"/>
              </a:rPr>
              <a:t>The AFI grantee matches Kim's savings at a rate of $2 for every $1.</a:t>
            </a:r>
          </a:p>
          <a:p>
            <a:pPr eaLnBrk="1"/>
            <a:r>
              <a:rPr altLang="en-US" dirty="0" smtClean="0">
                <a:latin typeface="Calibri" pitchFamily="34" charset="0"/>
              </a:rPr>
              <a:t>There is a local homeownership program through which Kim can purchase her home with $6,000 for down payment and closing costs.</a:t>
            </a:r>
          </a:p>
          <a:p>
            <a:pPr eaLnBrk="1"/>
            <a:r>
              <a:rPr altLang="en-US" dirty="0" smtClean="0">
                <a:latin typeface="Calibri" pitchFamily="34" charset="0"/>
              </a:rPr>
              <a:t>For 3 years, Kim saves $55 per month of her earned income, working towards a goal of $2000 in her IDA.  </a:t>
            </a:r>
          </a:p>
          <a:p>
            <a:pPr eaLnBrk="1"/>
            <a:r>
              <a:rPr altLang="en-US" dirty="0" smtClean="0">
                <a:latin typeface="Calibri" pitchFamily="34" charset="0"/>
              </a:rPr>
              <a:t>During this time, she receives financial education and homeownership training from the AFI grantee or its partners.</a:t>
            </a:r>
          </a:p>
          <a:p>
            <a:pPr eaLnBrk="1"/>
            <a:r>
              <a:rPr altLang="en-US" dirty="0" smtClean="0">
                <a:latin typeface="Calibri" pitchFamily="34" charset="0"/>
              </a:rPr>
              <a:t>Kim saves $2,000 and purchases her home using her savings plus $4000 from the AFI grantee ($2,000 federal/$2,000 non-federal).</a:t>
            </a:r>
          </a:p>
        </p:txBody>
      </p:sp>
      <p:sp>
        <p:nvSpPr>
          <p:cNvPr id="49156" name="Slide Number Placeholder 3"/>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CEC8BA98-2B44-4485-A97E-EBFEAE3E3D18}" type="slidenum">
              <a:rPr lang="en-US" altLang="en-US"/>
              <a:pPr algn="r" eaLnBrk="1" hangingPunct="1">
                <a:spcBef>
                  <a:spcPct val="0"/>
                </a:spcBef>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extLst/>
        </p:spPr>
        <p:txBody>
          <a:bodyPr numCol="1">
            <a:prstTxWarp prst="textNoShape">
              <a:avLst/>
            </a:prstTxWarp>
          </a:bodyPr>
          <a:lstStyle>
            <a:lvl1pPr>
              <a:defRPr>
                <a:solidFill>
                  <a:schemeClr val="tx1"/>
                </a:solidFill>
                <a:latin typeface="Calibri" pitchFamily="34" charset="0"/>
              </a:defRPr>
            </a:lvl1pPr>
            <a:lvl2pPr marL="742941" indent="-285747">
              <a:defRPr>
                <a:solidFill>
                  <a:schemeClr val="tx1"/>
                </a:solidFill>
                <a:latin typeface="Calibri" pitchFamily="34" charset="0"/>
              </a:defRPr>
            </a:lvl2pPr>
            <a:lvl3pPr marL="1142987" indent="-228597">
              <a:defRPr>
                <a:solidFill>
                  <a:schemeClr val="tx1"/>
                </a:solidFill>
                <a:latin typeface="Calibri" pitchFamily="34" charset="0"/>
              </a:defRPr>
            </a:lvl3pPr>
            <a:lvl4pPr marL="1600182" indent="-228597">
              <a:defRPr>
                <a:solidFill>
                  <a:schemeClr val="tx1"/>
                </a:solidFill>
                <a:latin typeface="Calibri" pitchFamily="34" charset="0"/>
              </a:defRPr>
            </a:lvl4pPr>
            <a:lvl5pPr marL="2057376" indent="-228597">
              <a:defRPr>
                <a:solidFill>
                  <a:schemeClr val="tx1"/>
                </a:solidFill>
                <a:latin typeface="Calibri" pitchFamily="34" charset="0"/>
              </a:defRPr>
            </a:lvl5pPr>
            <a:lvl6pPr marL="2514571" indent="-228597" fontAlgn="base">
              <a:spcBef>
                <a:spcPct val="0"/>
              </a:spcBef>
              <a:spcAft>
                <a:spcPct val="0"/>
              </a:spcAft>
              <a:defRPr>
                <a:solidFill>
                  <a:schemeClr val="tx1"/>
                </a:solidFill>
                <a:latin typeface="Calibri" pitchFamily="34" charset="0"/>
              </a:defRPr>
            </a:lvl6pPr>
            <a:lvl7pPr marL="2971766" indent="-228597" fontAlgn="base">
              <a:spcBef>
                <a:spcPct val="0"/>
              </a:spcBef>
              <a:spcAft>
                <a:spcPct val="0"/>
              </a:spcAft>
              <a:defRPr>
                <a:solidFill>
                  <a:schemeClr val="tx1"/>
                </a:solidFill>
                <a:latin typeface="Calibri" pitchFamily="34" charset="0"/>
              </a:defRPr>
            </a:lvl7pPr>
            <a:lvl8pPr marL="3428961" indent="-228597" fontAlgn="base">
              <a:spcBef>
                <a:spcPct val="0"/>
              </a:spcBef>
              <a:spcAft>
                <a:spcPct val="0"/>
              </a:spcAft>
              <a:defRPr>
                <a:solidFill>
                  <a:schemeClr val="tx1"/>
                </a:solidFill>
                <a:latin typeface="Calibri" pitchFamily="34" charset="0"/>
              </a:defRPr>
            </a:lvl8pPr>
            <a:lvl9pPr marL="3886155" indent="-2285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3B43A7E-B6B8-4EF1-B401-F399F9B23077}" type="slidenum">
              <a:rPr smtClean="0">
                <a:solidFill>
                  <a:srgbClr val="000000"/>
                </a:solidFill>
                <a:latin typeface="Arial" charset="0"/>
              </a:rPr>
              <a:pPr fontAlgn="base">
                <a:spcBef>
                  <a:spcPct val="0"/>
                </a:spcBef>
                <a:spcAft>
                  <a:spcPct val="0"/>
                </a:spcAft>
                <a:defRPr/>
              </a:pPr>
              <a:t>13</a:t>
            </a:fld>
            <a:endParaRPr dirty="0" smtClean="0">
              <a:solidFill>
                <a:srgbClr val="000000"/>
              </a:solidFill>
              <a:latin typeface="Arial" charset="0"/>
            </a:endParaRPr>
          </a:p>
        </p:txBody>
      </p:sp>
      <p:sp>
        <p:nvSpPr>
          <p:cNvPr id="50179" name="Rectangle 2"/>
          <p:cNvSpPr>
            <a:spLocks noGrp="1" noRot="1" noChangeAspect="1" noChangeArrowheads="1" noTextEdit="1"/>
          </p:cNvSpPr>
          <p:nvPr>
            <p:ph type="sldImg"/>
          </p:nvPr>
        </p:nvSpPr>
        <p:spPr>
          <a:xfrm>
            <a:off x="407988" y="695325"/>
            <a:ext cx="6197600" cy="3486150"/>
          </a:xfrm>
          <a:ln/>
        </p:spPr>
      </p:sp>
      <p:sp>
        <p:nvSpPr>
          <p:cNvPr id="65540" name="Rectangle 3"/>
          <p:cNvSpPr>
            <a:spLocks noGrp="1" noChangeArrowheads="1"/>
          </p:cNvSpPr>
          <p:nvPr>
            <p:ph type="body" idx="1"/>
          </p:nvPr>
        </p:nvSpPr>
        <p:spPr>
          <a:xfrm>
            <a:off x="935038" y="4418013"/>
            <a:ext cx="5140325" cy="4183062"/>
          </a:xfrm>
          <a:ln/>
        </p:spPr>
        <p:txBody>
          <a:bodyPr/>
          <a:lstStyle/>
          <a:p>
            <a:pPr eaLnBrk="1" fontAlgn="auto">
              <a:spcAft>
                <a:spcPts val="0"/>
              </a:spcAft>
              <a:defRPr/>
            </a:pPr>
            <a:r>
              <a:rPr dirty="0" smtClean="0">
                <a:solidFill>
                  <a:schemeClr val="tx1"/>
                </a:solidFill>
                <a:latin typeface="Arial" charset="0"/>
                <a:ea typeface="+mn-ea"/>
                <a:cs typeface="+mn-cs"/>
              </a:rPr>
              <a:t>Here we can see Kim’s scenario more visually.  At the end of three years, Kim has saved $2,000 which will be matched with </a:t>
            </a:r>
            <a:r>
              <a:rPr dirty="0" smtClean="0"/>
              <a:t>$2000 of federal AFI funds and $2000 of non-federal matching funds. </a:t>
            </a:r>
            <a:r>
              <a:rPr dirty="0" smtClean="0">
                <a:solidFill>
                  <a:schemeClr val="tx1"/>
                </a:solidFill>
                <a:latin typeface="Arial" charset="0"/>
                <a:ea typeface="+mn-ea"/>
                <a:cs typeface="+mn-cs"/>
              </a:rPr>
              <a:t>Matched savings expanded Kim’s buying power and she </a:t>
            </a:r>
            <a:r>
              <a:rPr dirty="0" smtClean="0"/>
              <a:t>uses the $6000 to purchase her home!</a:t>
            </a:r>
            <a:endParaRPr dirty="0" smtClean="0">
              <a:solidFill>
                <a:schemeClr val="tx1"/>
              </a:solidFill>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447800" y="1066800"/>
            <a:ext cx="4197350" cy="2362200"/>
          </a:xfrm>
          <a:ln/>
        </p:spPr>
      </p:sp>
      <p:sp>
        <p:nvSpPr>
          <p:cNvPr id="60419" name="Notes Placeholder 2"/>
          <p:cNvSpPr>
            <a:spLocks noGrp="1"/>
          </p:cNvSpPr>
          <p:nvPr>
            <p:ph type="body" idx="1"/>
          </p:nvPr>
        </p:nvSpPr>
        <p:spPr>
          <a:noFill/>
        </p:spPr>
        <p:txBody>
          <a:bodyPr/>
          <a:lstStyle/>
          <a:p>
            <a:pPr eaLnBrk="1" hangingPunct="1">
              <a:spcBef>
                <a:spcPts val="2000"/>
              </a:spcBef>
            </a:pPr>
            <a:r>
              <a:rPr lang="en-US" sz="2800" dirty="0" smtClean="0"/>
              <a:t>The AFI Resource Center is the access point for AFI program technical assistance. </a:t>
            </a:r>
          </a:p>
          <a:p>
            <a:pPr eaLnBrk="1" hangingPunct="1">
              <a:spcBef>
                <a:spcPts val="2000"/>
              </a:spcBef>
            </a:pPr>
            <a:r>
              <a:rPr lang="en-US" sz="2800" dirty="0" smtClean="0"/>
              <a:t>Website: </a:t>
            </a:r>
            <a:r>
              <a:rPr lang="en-US" sz="2800" dirty="0" smtClean="0">
                <a:hlinkClick r:id="rId3"/>
              </a:rPr>
              <a:t>idaresources.acf.hhs.gov</a:t>
            </a:r>
            <a:endParaRPr lang="en-US" sz="2800" dirty="0" smtClean="0"/>
          </a:p>
          <a:p>
            <a:pPr lvl="1" eaLnBrk="1" hangingPunct="1">
              <a:spcBef>
                <a:spcPts val="1000"/>
              </a:spcBef>
            </a:pPr>
            <a:r>
              <a:rPr lang="en-US" sz="2400" dirty="0" smtClean="0"/>
              <a:t>Includes information for potential applicants </a:t>
            </a:r>
          </a:p>
          <a:p>
            <a:pPr lvl="1" eaLnBrk="1" hangingPunct="1">
              <a:spcBef>
                <a:spcPts val="1000"/>
              </a:spcBef>
            </a:pPr>
            <a:r>
              <a:rPr lang="en-US" sz="2400" dirty="0" smtClean="0"/>
              <a:t>Grantee Locator: </a:t>
            </a:r>
            <a:r>
              <a:rPr lang="en-US" sz="2400" dirty="0" smtClean="0">
                <a:hlinkClick r:id="rId4"/>
              </a:rPr>
              <a:t>http://idaresources.acf.hhs.gov/afigrantees</a:t>
            </a:r>
            <a:endParaRPr lang="en-US" sz="2400" dirty="0" smtClean="0"/>
          </a:p>
          <a:p>
            <a:pPr eaLnBrk="1" hangingPunct="1">
              <a:spcBef>
                <a:spcPts val="2000"/>
              </a:spcBef>
            </a:pPr>
            <a:r>
              <a:rPr lang="en-US" sz="2800" dirty="0" smtClean="0"/>
              <a:t>Help Desk: </a:t>
            </a:r>
          </a:p>
          <a:p>
            <a:pPr lvl="1" eaLnBrk="1" hangingPunct="1">
              <a:spcBef>
                <a:spcPts val="1000"/>
              </a:spcBef>
            </a:pPr>
            <a:r>
              <a:rPr lang="en-US" sz="2400" b="1" dirty="0" smtClean="0"/>
              <a:t>Phone:  </a:t>
            </a:r>
            <a:r>
              <a:rPr lang="en-US" sz="2400" dirty="0" smtClean="0"/>
              <a:t>1-866-778-6037 </a:t>
            </a:r>
          </a:p>
          <a:p>
            <a:pPr lvl="1" eaLnBrk="1" hangingPunct="1">
              <a:spcBef>
                <a:spcPts val="1000"/>
              </a:spcBef>
            </a:pPr>
            <a:r>
              <a:rPr lang="en-US" sz="2400" b="1" dirty="0" smtClean="0"/>
              <a:t>Email:  </a:t>
            </a:r>
            <a:r>
              <a:rPr lang="en-US" sz="2400" dirty="0" smtClean="0">
                <a:hlinkClick r:id="rId5"/>
              </a:rPr>
              <a:t>info@idaresources.org</a:t>
            </a:r>
            <a:endParaRPr lang="en-US" sz="2400" dirty="0" smtClean="0"/>
          </a:p>
          <a:p>
            <a:endParaRPr lang="en-US" dirty="0"/>
          </a:p>
        </p:txBody>
      </p:sp>
      <p:sp>
        <p:nvSpPr>
          <p:cNvPr id="60420" name="Footer Placeholder 3"/>
          <p:cNvSpPr>
            <a:spLocks noGrp="1"/>
          </p:cNvSpPr>
          <p:nvPr>
            <p:ph type="ftr" sz="quarter" idx="4"/>
          </p:nvPr>
        </p:nvSpPr>
        <p:spPr>
          <a:noFill/>
        </p:spPr>
        <p:txBody>
          <a:bodyPr/>
          <a:lstStyle>
            <a:lvl1pPr defTabSz="912510" eaLnBrk="0" hangingPunct="0">
              <a:defRPr>
                <a:solidFill>
                  <a:schemeClr val="tx1"/>
                </a:solidFill>
                <a:latin typeface="Arial" charset="0"/>
              </a:defRPr>
            </a:lvl1pPr>
            <a:lvl2pPr marL="742702" indent="-285655" defTabSz="912510" eaLnBrk="0" hangingPunct="0">
              <a:defRPr>
                <a:solidFill>
                  <a:schemeClr val="tx1"/>
                </a:solidFill>
                <a:latin typeface="Arial" charset="0"/>
              </a:defRPr>
            </a:lvl2pPr>
            <a:lvl3pPr marL="1142619" indent="-228524" defTabSz="912510" eaLnBrk="0" hangingPunct="0">
              <a:defRPr>
                <a:solidFill>
                  <a:schemeClr val="tx1"/>
                </a:solidFill>
                <a:latin typeface="Arial" charset="0"/>
              </a:defRPr>
            </a:lvl3pPr>
            <a:lvl4pPr marL="1599667" indent="-228524" defTabSz="912510" eaLnBrk="0" hangingPunct="0">
              <a:defRPr>
                <a:solidFill>
                  <a:schemeClr val="tx1"/>
                </a:solidFill>
                <a:latin typeface="Arial" charset="0"/>
              </a:defRPr>
            </a:lvl4pPr>
            <a:lvl5pPr marL="2056715" indent="-228524" defTabSz="912510" eaLnBrk="0" hangingPunct="0">
              <a:defRPr>
                <a:solidFill>
                  <a:schemeClr val="tx1"/>
                </a:solidFill>
                <a:latin typeface="Arial" charset="0"/>
              </a:defRPr>
            </a:lvl5pPr>
            <a:lvl6pPr marL="2513763" indent="-228524" defTabSz="912510" eaLnBrk="0" fontAlgn="base" hangingPunct="0">
              <a:spcBef>
                <a:spcPct val="0"/>
              </a:spcBef>
              <a:spcAft>
                <a:spcPct val="0"/>
              </a:spcAft>
              <a:defRPr>
                <a:solidFill>
                  <a:schemeClr val="tx1"/>
                </a:solidFill>
                <a:latin typeface="Arial" charset="0"/>
              </a:defRPr>
            </a:lvl6pPr>
            <a:lvl7pPr marL="2970812" indent="-228524" defTabSz="912510" eaLnBrk="0" fontAlgn="base" hangingPunct="0">
              <a:spcBef>
                <a:spcPct val="0"/>
              </a:spcBef>
              <a:spcAft>
                <a:spcPct val="0"/>
              </a:spcAft>
              <a:defRPr>
                <a:solidFill>
                  <a:schemeClr val="tx1"/>
                </a:solidFill>
                <a:latin typeface="Arial" charset="0"/>
              </a:defRPr>
            </a:lvl7pPr>
            <a:lvl8pPr marL="3427858" indent="-228524" defTabSz="912510" eaLnBrk="0" fontAlgn="base" hangingPunct="0">
              <a:spcBef>
                <a:spcPct val="0"/>
              </a:spcBef>
              <a:spcAft>
                <a:spcPct val="0"/>
              </a:spcAft>
              <a:defRPr>
                <a:solidFill>
                  <a:schemeClr val="tx1"/>
                </a:solidFill>
                <a:latin typeface="Arial" charset="0"/>
              </a:defRPr>
            </a:lvl8pPr>
            <a:lvl9pPr marL="3884906" indent="-228524" defTabSz="912510" eaLnBrk="0" fontAlgn="base" hangingPunct="0">
              <a:spcBef>
                <a:spcPct val="0"/>
              </a:spcBef>
              <a:spcAft>
                <a:spcPct val="0"/>
              </a:spcAft>
              <a:defRPr>
                <a:solidFill>
                  <a:schemeClr val="tx1"/>
                </a:solidFill>
                <a:latin typeface="Arial" charset="0"/>
              </a:defRPr>
            </a:lvl9pPr>
          </a:lstStyle>
          <a:p>
            <a:pPr eaLnBrk="1" hangingPunct="1"/>
            <a:endParaRPr lang="en-US" dirty="0" smtClean="0"/>
          </a:p>
        </p:txBody>
      </p:sp>
      <p:sp>
        <p:nvSpPr>
          <p:cNvPr id="60421" name="Slide Number Placeholder 4"/>
          <p:cNvSpPr>
            <a:spLocks noGrp="1"/>
          </p:cNvSpPr>
          <p:nvPr>
            <p:ph type="sldNum" sz="quarter" idx="5"/>
          </p:nvPr>
        </p:nvSpPr>
        <p:spPr>
          <a:noFill/>
        </p:spPr>
        <p:txBody>
          <a:bodyPr/>
          <a:lstStyle>
            <a:lvl1pPr defTabSz="912510" eaLnBrk="0" hangingPunct="0">
              <a:defRPr>
                <a:solidFill>
                  <a:schemeClr val="tx1"/>
                </a:solidFill>
                <a:latin typeface="Arial" charset="0"/>
              </a:defRPr>
            </a:lvl1pPr>
            <a:lvl2pPr marL="742702" indent="-285655" defTabSz="912510" eaLnBrk="0" hangingPunct="0">
              <a:defRPr>
                <a:solidFill>
                  <a:schemeClr val="tx1"/>
                </a:solidFill>
                <a:latin typeface="Arial" charset="0"/>
              </a:defRPr>
            </a:lvl2pPr>
            <a:lvl3pPr marL="1142619" indent="-228524" defTabSz="912510" eaLnBrk="0" hangingPunct="0">
              <a:defRPr>
                <a:solidFill>
                  <a:schemeClr val="tx1"/>
                </a:solidFill>
                <a:latin typeface="Arial" charset="0"/>
              </a:defRPr>
            </a:lvl3pPr>
            <a:lvl4pPr marL="1599667" indent="-228524" defTabSz="912510" eaLnBrk="0" hangingPunct="0">
              <a:defRPr>
                <a:solidFill>
                  <a:schemeClr val="tx1"/>
                </a:solidFill>
                <a:latin typeface="Arial" charset="0"/>
              </a:defRPr>
            </a:lvl4pPr>
            <a:lvl5pPr marL="2056715" indent="-228524" defTabSz="912510" eaLnBrk="0" hangingPunct="0">
              <a:defRPr>
                <a:solidFill>
                  <a:schemeClr val="tx1"/>
                </a:solidFill>
                <a:latin typeface="Arial" charset="0"/>
              </a:defRPr>
            </a:lvl5pPr>
            <a:lvl6pPr marL="2513763" indent="-228524" defTabSz="912510" eaLnBrk="0" fontAlgn="base" hangingPunct="0">
              <a:spcBef>
                <a:spcPct val="0"/>
              </a:spcBef>
              <a:spcAft>
                <a:spcPct val="0"/>
              </a:spcAft>
              <a:defRPr>
                <a:solidFill>
                  <a:schemeClr val="tx1"/>
                </a:solidFill>
                <a:latin typeface="Arial" charset="0"/>
              </a:defRPr>
            </a:lvl6pPr>
            <a:lvl7pPr marL="2970812" indent="-228524" defTabSz="912510" eaLnBrk="0" fontAlgn="base" hangingPunct="0">
              <a:spcBef>
                <a:spcPct val="0"/>
              </a:spcBef>
              <a:spcAft>
                <a:spcPct val="0"/>
              </a:spcAft>
              <a:defRPr>
                <a:solidFill>
                  <a:schemeClr val="tx1"/>
                </a:solidFill>
                <a:latin typeface="Arial" charset="0"/>
              </a:defRPr>
            </a:lvl7pPr>
            <a:lvl8pPr marL="3427858" indent="-228524" defTabSz="912510" eaLnBrk="0" fontAlgn="base" hangingPunct="0">
              <a:spcBef>
                <a:spcPct val="0"/>
              </a:spcBef>
              <a:spcAft>
                <a:spcPct val="0"/>
              </a:spcAft>
              <a:defRPr>
                <a:solidFill>
                  <a:schemeClr val="tx1"/>
                </a:solidFill>
                <a:latin typeface="Arial" charset="0"/>
              </a:defRPr>
            </a:lvl8pPr>
            <a:lvl9pPr marL="3884906" indent="-228524" defTabSz="912510" eaLnBrk="0" fontAlgn="base" hangingPunct="0">
              <a:spcBef>
                <a:spcPct val="0"/>
              </a:spcBef>
              <a:spcAft>
                <a:spcPct val="0"/>
              </a:spcAft>
              <a:defRPr>
                <a:solidFill>
                  <a:schemeClr val="tx1"/>
                </a:solidFill>
                <a:latin typeface="Arial" charset="0"/>
              </a:defRPr>
            </a:lvl9pPr>
          </a:lstStyle>
          <a:p>
            <a:pPr eaLnBrk="1" hangingPunct="1"/>
            <a:fld id="{20FDA2EF-E92A-4128-9E73-184CCDAB2E98}" type="slidenum">
              <a:rPr lang="en-US" smtClean="0"/>
              <a:pPr eaLnBrk="1" hangingPunct="1"/>
              <a:t>14</a:t>
            </a:fld>
            <a:endParaRPr lang="en-US" dirty="0" smtClean="0"/>
          </a:p>
        </p:txBody>
      </p:sp>
    </p:spTree>
    <p:extLst>
      <p:ext uri="{BB962C8B-B14F-4D97-AF65-F5344CB8AC3E}">
        <p14:creationId xmlns:p14="http://schemas.microsoft.com/office/powerpoint/2010/main" val="2952082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066800"/>
            <a:ext cx="4197350" cy="2362200"/>
          </a:xfrm>
        </p:spPr>
      </p:sp>
      <p:sp>
        <p:nvSpPr>
          <p:cNvPr id="3" name="Notes Placeholder 2"/>
          <p:cNvSpPr>
            <a:spLocks noGrp="1"/>
          </p:cNvSpPr>
          <p:nvPr>
            <p:ph type="body" idx="1"/>
          </p:nvPr>
        </p:nvSpPr>
        <p:spPr/>
        <p:txBody>
          <a:bodyPr/>
          <a:lstStyle/>
          <a:p>
            <a:r>
              <a:rPr lang="en-US" dirty="0" smtClean="0"/>
              <a:t>Here’s what the AFI Resource Center home page looks like.  To keep up with Resource Center events, periodically check out the calendar, which lists dates and registration links for AFI training,</a:t>
            </a:r>
            <a:r>
              <a:rPr lang="en-US" baseline="0" dirty="0" smtClean="0"/>
              <a:t> </a:t>
            </a:r>
            <a:r>
              <a:rPr lang="en-US" dirty="0" smtClean="0"/>
              <a:t>conference calls and other activities of interest to grantees.  </a:t>
            </a:r>
          </a:p>
          <a:p>
            <a:endParaRPr lang="en-US" dirty="0" smtClean="0"/>
          </a:p>
          <a:p>
            <a:pPr defTabSz="906902">
              <a:defRPr/>
            </a:pPr>
            <a:r>
              <a:rPr lang="en-US" dirty="0" smtClean="0"/>
              <a:t>In</a:t>
            </a:r>
            <a:r>
              <a:rPr lang="en-US" baseline="0" dirty="0" smtClean="0"/>
              <a:t> addition, by clicking on the buttons, y</a:t>
            </a:r>
            <a:r>
              <a:rPr lang="en-US" dirty="0" smtClean="0"/>
              <a:t>ou can find information on;</a:t>
            </a:r>
          </a:p>
          <a:p>
            <a:pPr defTabSz="906902">
              <a:defRPr/>
            </a:pPr>
            <a:r>
              <a:rPr lang="en-US" dirty="0" smtClean="0"/>
              <a:t>Managing your grant; </a:t>
            </a:r>
          </a:p>
          <a:p>
            <a:pPr defTabSz="906902">
              <a:defRPr/>
            </a:pPr>
            <a:r>
              <a:rPr lang="en-US" dirty="0" smtClean="0"/>
              <a:t>reporting requirements, </a:t>
            </a:r>
          </a:p>
          <a:p>
            <a:pPr defTabSz="906902">
              <a:defRPr/>
            </a:pPr>
            <a:r>
              <a:rPr lang="en-US" dirty="0" smtClean="0"/>
              <a:t>contact information, </a:t>
            </a:r>
          </a:p>
          <a:p>
            <a:pPr defTabSz="906902">
              <a:defRPr/>
            </a:pPr>
            <a:r>
              <a:rPr lang="en-US" dirty="0" smtClean="0"/>
              <a:t>how to apply for future AFI grants, and much more.</a:t>
            </a:r>
            <a:r>
              <a:rPr lang="en-US" baseline="0" dirty="0" smtClean="0"/>
              <a:t>  </a:t>
            </a:r>
          </a:p>
          <a:p>
            <a:pPr defTabSz="906902">
              <a:defRPr/>
            </a:pPr>
            <a:endParaRPr lang="en-US" baseline="0" dirty="0" smtClean="0"/>
          </a:p>
          <a:p>
            <a:pPr defTabSz="906902">
              <a:defRPr/>
            </a:pPr>
            <a:r>
              <a:rPr lang="en-US" dirty="0" smtClean="0"/>
              <a:t>We particularly encourage you to explore</a:t>
            </a:r>
            <a:r>
              <a:rPr lang="en-US" baseline="0" dirty="0" smtClean="0"/>
              <a:t>  ‘Managing your AFI Grant’ and the ‘AFI Grantee Toolkit’ under Topics &amp; Tools. These how-to documents, templates, and checklists are useful resources for our grantees. </a:t>
            </a:r>
          </a:p>
          <a:p>
            <a:r>
              <a:rPr lang="en-US" dirty="0" smtClean="0"/>
              <a:t> </a:t>
            </a:r>
          </a:p>
          <a:p>
            <a:r>
              <a:rPr lang="en-US" dirty="0" smtClean="0"/>
              <a:t>You can also find tips and resources</a:t>
            </a:r>
            <a:r>
              <a:rPr lang="en-US" baseline="0" dirty="0" smtClean="0"/>
              <a:t> </a:t>
            </a:r>
            <a:r>
              <a:rPr lang="en-US" dirty="0" smtClean="0"/>
              <a:t>for serving special populations, such as:</a:t>
            </a:r>
          </a:p>
          <a:p>
            <a:pPr marL="170044" indent="-170044">
              <a:buFont typeface="Arial" panose="020B0604020202020204" pitchFamily="34" charset="0"/>
              <a:buChar char="•"/>
            </a:pPr>
            <a:r>
              <a:rPr lang="en-US" dirty="0" smtClean="0"/>
              <a:t>Native Americans,</a:t>
            </a:r>
          </a:p>
          <a:p>
            <a:pPr marL="170044" indent="-170044">
              <a:buFont typeface="Arial" panose="020B0604020202020204" pitchFamily="34" charset="0"/>
              <a:buChar char="•"/>
            </a:pPr>
            <a:r>
              <a:rPr lang="en-US" dirty="0" smtClean="0"/>
              <a:t>Refugees,</a:t>
            </a:r>
          </a:p>
          <a:p>
            <a:pPr marL="170044" indent="-170044">
              <a:buFont typeface="Arial" panose="020B0604020202020204" pitchFamily="34" charset="0"/>
              <a:buChar char="•"/>
            </a:pPr>
            <a:r>
              <a:rPr lang="en-US" dirty="0" smtClean="0"/>
              <a:t>Survivors of domestic violence,</a:t>
            </a:r>
            <a:r>
              <a:rPr lang="en-US" baseline="0" dirty="0" smtClean="0"/>
              <a:t> </a:t>
            </a:r>
          </a:p>
          <a:p>
            <a:pPr marL="170044" indent="-170044">
              <a:buFont typeface="Arial" panose="020B0604020202020204" pitchFamily="34" charset="0"/>
              <a:buChar char="•"/>
            </a:pPr>
            <a:r>
              <a:rPr lang="en-US" baseline="0" dirty="0" smtClean="0"/>
              <a:t>Youth, and</a:t>
            </a:r>
          </a:p>
          <a:p>
            <a:pPr marL="170044" indent="-170044">
              <a:buFont typeface="Arial" panose="020B0604020202020204" pitchFamily="34" charset="0"/>
              <a:buChar char="•"/>
            </a:pPr>
            <a:r>
              <a:rPr lang="en-US" dirty="0" smtClean="0"/>
              <a:t>People with disabilities.</a:t>
            </a:r>
          </a:p>
          <a:p>
            <a:r>
              <a:rPr lang="en-US" dirty="0" smtClean="0"/>
              <a:t>  And </a:t>
            </a:r>
            <a:r>
              <a:rPr lang="en-US" baseline="0" dirty="0" smtClean="0"/>
              <a:t> on asset building strategies, such as:</a:t>
            </a:r>
          </a:p>
          <a:p>
            <a:pPr marL="170044" indent="-170044">
              <a:buFont typeface="Arial" panose="020B0604020202020204" pitchFamily="34" charset="0"/>
              <a:buChar char="•"/>
            </a:pPr>
            <a:r>
              <a:rPr lang="en-US" baseline="0" dirty="0" smtClean="0"/>
              <a:t>Financial education curricula and measurement</a:t>
            </a:r>
          </a:p>
          <a:p>
            <a:pPr marL="170044" indent="-170044">
              <a:buFont typeface="Arial" panose="020B0604020202020204" pitchFamily="34" charset="0"/>
              <a:buChar char="•"/>
            </a:pPr>
            <a:r>
              <a:rPr lang="en-US" baseline="0" dirty="0" smtClean="0"/>
              <a:t>Using taxes to develop assets</a:t>
            </a:r>
          </a:p>
          <a:p>
            <a:pPr marL="170044" indent="-170044">
              <a:buFont typeface="Arial" panose="020B0604020202020204" pitchFamily="34" charset="0"/>
              <a:buChar char="•"/>
            </a:pPr>
            <a:r>
              <a:rPr lang="en-US" baseline="0" dirty="0" smtClean="0"/>
              <a:t>Banking, and</a:t>
            </a:r>
          </a:p>
          <a:p>
            <a:pPr marL="170044" indent="-170044">
              <a:buFont typeface="Arial" panose="020B0604020202020204" pitchFamily="34" charset="0"/>
              <a:buChar char="•"/>
            </a:pPr>
            <a:r>
              <a:rPr lang="en-US" baseline="0" dirty="0" smtClean="0"/>
              <a:t>Coordination with other services</a:t>
            </a:r>
            <a:endParaRPr lang="en-US" dirty="0" smtClean="0"/>
          </a:p>
          <a:p>
            <a:endParaRPr lang="en-US" dirty="0" smtClean="0"/>
          </a:p>
          <a:p>
            <a:r>
              <a:rPr lang="en-US" dirty="0" smtClean="0"/>
              <a:t>The Resource Center publishes</a:t>
            </a:r>
            <a:r>
              <a:rPr lang="en-US" baseline="0" dirty="0" smtClean="0"/>
              <a:t> a quarterly newsletter on grantee accomplishments and new information arising from the field, and will send you occasional email blasts when there are special upcoming events or changes in policies or procedures.</a:t>
            </a:r>
          </a:p>
          <a:p>
            <a:endParaRPr lang="en-US" baseline="0" dirty="0" smtClean="0"/>
          </a:p>
          <a:p>
            <a:r>
              <a:rPr lang="en-US" dirty="0" smtClean="0"/>
              <a:t>AFI  Resources is your main go to website for grant related subjects. Make sure that you bookmark it onto your computer. </a:t>
            </a:r>
          </a:p>
        </p:txBody>
      </p:sp>
      <p:sp>
        <p:nvSpPr>
          <p:cNvPr id="4" name="Footer Placeholder 3"/>
          <p:cNvSpPr>
            <a:spLocks noGrp="1"/>
          </p:cNvSpPr>
          <p:nvPr>
            <p:ph type="ftr" sz="quarter" idx="10"/>
          </p:nvPr>
        </p:nvSpPr>
        <p:spPr/>
        <p:txBody>
          <a:bodyPr/>
          <a:lstStyle/>
          <a:p>
            <a:pPr>
              <a:defRPr/>
            </a:pPr>
            <a:r>
              <a:rPr lang="en-US" dirty="0" smtClean="0"/>
              <a:t>Exploring Financial Education Resources and Services v1.0</a:t>
            </a:r>
            <a:endParaRPr lang="en-US" dirty="0"/>
          </a:p>
        </p:txBody>
      </p:sp>
      <p:sp>
        <p:nvSpPr>
          <p:cNvPr id="5" name="Slide Number Placeholder 4"/>
          <p:cNvSpPr>
            <a:spLocks noGrp="1"/>
          </p:cNvSpPr>
          <p:nvPr>
            <p:ph type="sldNum" sz="quarter" idx="11"/>
          </p:nvPr>
        </p:nvSpPr>
        <p:spPr/>
        <p:txBody>
          <a:bodyPr/>
          <a:lstStyle/>
          <a:p>
            <a:pPr>
              <a:defRPr/>
            </a:pPr>
            <a:fld id="{073C2602-A112-4A42-85DA-596E3B48F76C}" type="slidenum">
              <a:rPr lang="en-US" smtClean="0"/>
              <a:pPr>
                <a:defRPr/>
              </a:pPr>
              <a:t>15</a:t>
            </a:fld>
            <a:endParaRPr lang="en-US" dirty="0"/>
          </a:p>
        </p:txBody>
      </p:sp>
    </p:spTree>
    <p:extLst>
      <p:ext uri="{BB962C8B-B14F-4D97-AF65-F5344CB8AC3E}">
        <p14:creationId xmlns:p14="http://schemas.microsoft.com/office/powerpoint/2010/main" val="1724445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ltLang="en-US" dirty="0" smtClean="0">
                <a:latin typeface="Calibri" pitchFamily="34" charset="0"/>
              </a:rPr>
              <a:t>Assets for Independence (AFI) is a discretionary grant program administered by the Office of Community Services (OCS) in the Administration for Children and Families (ACF). </a:t>
            </a:r>
          </a:p>
          <a:p>
            <a:r>
              <a:rPr lang="en-US" dirty="0" smtClean="0"/>
              <a:t>Administration for Children and Families (ACF)  </a:t>
            </a:r>
          </a:p>
          <a:p>
            <a:pPr lvl="1"/>
            <a:r>
              <a:rPr lang="en-US" dirty="0" smtClean="0"/>
              <a:t>Part of the US Department of Health &amp; Human Services.</a:t>
            </a:r>
          </a:p>
          <a:p>
            <a:pPr lvl="1"/>
            <a:r>
              <a:rPr lang="en-US" dirty="0" smtClean="0"/>
              <a:t>One of the key </a:t>
            </a:r>
            <a:r>
              <a:rPr lang="en-US" i="1" dirty="0" smtClean="0"/>
              <a:t>human services</a:t>
            </a:r>
            <a:r>
              <a:rPr lang="en-US" dirty="0" smtClean="0"/>
              <a:t> agencies within HHS.</a:t>
            </a:r>
          </a:p>
          <a:p>
            <a:pPr lvl="1"/>
            <a:r>
              <a:rPr lang="en-US" dirty="0" smtClean="0"/>
              <a:t>Promotes the economic and social well-being of families, children, individuals and communities.</a:t>
            </a:r>
          </a:p>
          <a:p>
            <a:pPr lvl="1"/>
            <a:r>
              <a:rPr lang="en-US" dirty="0" smtClean="0"/>
              <a:t>Responsible for funding many programs and services, including Head Start, child care, child welfare, child support, LIHEAP, family violence prevention, TANF, CSBG, and refugee services.</a:t>
            </a:r>
          </a:p>
        </p:txBody>
      </p:sp>
      <p:sp>
        <p:nvSpPr>
          <p:cNvPr id="4" name="Slide Number Placeholder 3"/>
          <p:cNvSpPr>
            <a:spLocks noGrp="1"/>
          </p:cNvSpPr>
          <p:nvPr>
            <p:ph type="sldNum" sz="quarter" idx="10"/>
          </p:nvPr>
        </p:nvSpPr>
        <p:spPr/>
        <p:txBody>
          <a:bodyPr/>
          <a:lstStyle/>
          <a:p>
            <a:fld id="{DB151B08-BBF3-494E-ABBE-D623973126A3}" type="slidenum">
              <a:rPr lang="en-US" smtClean="0"/>
              <a:t>2</a:t>
            </a:fld>
            <a:endParaRPr lang="en-US"/>
          </a:p>
        </p:txBody>
      </p:sp>
    </p:spTree>
    <p:extLst>
      <p:ext uri="{BB962C8B-B14F-4D97-AF65-F5344CB8AC3E}">
        <p14:creationId xmlns:p14="http://schemas.microsoft.com/office/powerpoint/2010/main" val="131992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E187B60D-0D3D-4662-A8EA-F5C42A443B31}" type="slidenum">
              <a:rPr lang="en-US" altLang="en-US"/>
              <a:pPr algn="r" eaLnBrk="1" hangingPunct="1">
                <a:spcBef>
                  <a:spcPct val="0"/>
                </a:spcBef>
              </a:pPr>
              <a:t>3</a:t>
            </a:fld>
            <a:endParaRPr lang="en-US" altLang="en-US"/>
          </a:p>
        </p:txBody>
      </p:sp>
      <p:sp>
        <p:nvSpPr>
          <p:cNvPr id="30723" name="Slide Image Placeholder 2"/>
          <p:cNvSpPr>
            <a:spLocks noGrp="1" noRot="1" noChangeAspect="1" noTextEdit="1"/>
          </p:cNvSpPr>
          <p:nvPr>
            <p:ph type="sldImg"/>
          </p:nvPr>
        </p:nvSpPr>
        <p:spPr>
          <a:xfrm>
            <a:off x="407988" y="695325"/>
            <a:ext cx="6197600" cy="3486150"/>
          </a:xfrm>
          <a:ln/>
        </p:spPr>
      </p:sp>
      <p:sp>
        <p:nvSpPr>
          <p:cNvPr id="30724" name="Rectangle 3"/>
          <p:cNvSpPr txBox="1">
            <a:spLocks noGrp="1"/>
          </p:cNvSpPr>
          <p:nvPr>
            <p:ph type="body" sz="quarter" idx="1"/>
          </p:nvPr>
        </p:nvSpPr>
        <p:spPr bwMode="auto">
          <a:xfrm>
            <a:off x="935038" y="4418013"/>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sz="2600" dirty="0" smtClean="0">
                <a:latin typeface="Calibri" pitchFamily="34" charset="0"/>
              </a:rPr>
              <a:t>AFI was created by Congress in 1998 to demonstrate and support an </a:t>
            </a:r>
            <a:r>
              <a:rPr lang="en-US" sz="2600" u="sng" dirty="0" smtClean="0">
                <a:latin typeface="Calibri" pitchFamily="34" charset="0"/>
              </a:rPr>
              <a:t>assets-based approach </a:t>
            </a:r>
            <a:r>
              <a:rPr lang="en-US" sz="2600" dirty="0" smtClean="0">
                <a:latin typeface="Calibri" pitchFamily="34" charset="0"/>
              </a:rPr>
              <a:t>for increasing the economic self-sufficiency of low-income individuals and families.</a:t>
            </a:r>
          </a:p>
          <a:p>
            <a:r>
              <a:rPr lang="en-US" sz="2600" dirty="0" smtClean="0">
                <a:latin typeface="Calibri" pitchFamily="34" charset="0"/>
              </a:rPr>
              <a:t>What is asset building?</a:t>
            </a:r>
            <a:br>
              <a:rPr lang="en-US" sz="2600" dirty="0" smtClean="0">
                <a:latin typeface="Calibri" pitchFamily="34" charset="0"/>
              </a:rPr>
            </a:br>
            <a:r>
              <a:rPr lang="en-US" sz="2600" dirty="0" smtClean="0"/>
              <a:t>Supporting the acquisition of assets (both tangible, such as a home, and intangible, such as education) that can increase opportunities, build wealth, and increase economic stability.  </a:t>
            </a:r>
          </a:p>
          <a:p>
            <a:pPr lvl="1">
              <a:spcBef>
                <a:spcPts val="1000"/>
              </a:spcBef>
            </a:pPr>
            <a:r>
              <a:rPr lang="en-US" sz="2400" dirty="0" smtClean="0"/>
              <a:t>Income-support strategies, such as </a:t>
            </a:r>
            <a:br>
              <a:rPr lang="en-US" sz="2400" dirty="0" smtClean="0"/>
            </a:br>
            <a:r>
              <a:rPr lang="en-US" sz="2400" dirty="0" smtClean="0"/>
              <a:t>cash assistance and SNAP (food stamps),</a:t>
            </a:r>
            <a:br>
              <a:rPr lang="en-US" sz="2400" dirty="0" smtClean="0"/>
            </a:br>
            <a:r>
              <a:rPr lang="en-US" sz="2400" dirty="0" smtClean="0"/>
              <a:t>act as a safety net. </a:t>
            </a:r>
          </a:p>
          <a:p>
            <a:pPr lvl="1">
              <a:spcBef>
                <a:spcPts val="1000"/>
              </a:spcBef>
            </a:pPr>
            <a:r>
              <a:rPr lang="en-US" sz="2400" dirty="0" smtClean="0"/>
              <a:t>Asset-building strategies act as a ladder.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B1584028-0A1F-4CD9-9E5B-78E0847F8A87}" type="slidenum">
              <a:rPr lang="en-US" altLang="en-US"/>
              <a:pPr algn="r" eaLnBrk="1" hangingPunct="1">
                <a:spcBef>
                  <a:spcPct val="0"/>
                </a:spcBef>
              </a:pPr>
              <a:t>4</a:t>
            </a:fld>
            <a:endParaRPr lang="en-US" altLang="en-US"/>
          </a:p>
        </p:txBody>
      </p:sp>
      <p:sp>
        <p:nvSpPr>
          <p:cNvPr id="33795" name="Slide Image Placeholder 2"/>
          <p:cNvSpPr>
            <a:spLocks noGrp="1" noRot="1" noChangeAspect="1" noTextEdit="1"/>
          </p:cNvSpPr>
          <p:nvPr>
            <p:ph type="sldImg"/>
          </p:nvPr>
        </p:nvSpPr>
        <p:spPr>
          <a:xfrm>
            <a:off x="407988" y="695325"/>
            <a:ext cx="6197600" cy="3486150"/>
          </a:xfrm>
          <a:ln/>
        </p:spPr>
      </p:sp>
      <p:sp>
        <p:nvSpPr>
          <p:cNvPr id="33796" name="Rectangle 3"/>
          <p:cNvSpPr txBox="1">
            <a:spLocks noGrp="1"/>
          </p:cNvSpPr>
          <p:nvPr>
            <p:ph type="body" sz="quarter" idx="1"/>
          </p:nvPr>
        </p:nvSpPr>
        <p:spPr bwMode="auto">
          <a:xfrm>
            <a:off x="935038" y="4418013"/>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altLang="en-US" sz="2200" dirty="0" smtClean="0">
                <a:latin typeface="Calibri" pitchFamily="34" charset="0"/>
              </a:rPr>
              <a:t>AFI is a discretionary grant program.  </a:t>
            </a:r>
          </a:p>
          <a:p>
            <a:pPr lvl="1"/>
            <a:r>
              <a:rPr lang="en-US" altLang="en-US" dirty="0" smtClean="0">
                <a:latin typeface="Calibri" pitchFamily="34" charset="0"/>
              </a:rPr>
              <a:t>Competitively awarded; typically more than one competition per fiscal year.</a:t>
            </a:r>
          </a:p>
          <a:p>
            <a:pPr lvl="1"/>
            <a:r>
              <a:rPr lang="en-US" altLang="en-US" dirty="0" smtClean="0">
                <a:latin typeface="Calibri" pitchFamily="34" charset="0"/>
              </a:rPr>
              <a:t>Program is implemented by grantees. </a:t>
            </a:r>
          </a:p>
          <a:p>
            <a:pPr lvl="1"/>
            <a:r>
              <a:rPr lang="en-US" altLang="en-US" dirty="0" smtClean="0">
                <a:latin typeface="Calibri" pitchFamily="34" charset="0"/>
              </a:rPr>
              <a:t>Organizations can have more than one AFI grant at a time.</a:t>
            </a:r>
          </a:p>
          <a:p>
            <a:r>
              <a:rPr lang="en-US" sz="2200" dirty="0" smtClean="0">
                <a:latin typeface="Calibri" pitchFamily="34" charset="0"/>
              </a:rPr>
              <a:t>In FY 2014, </a:t>
            </a:r>
            <a:r>
              <a:rPr lang="en-US" dirty="0" smtClean="0">
                <a:latin typeface="Calibri" pitchFamily="34" charset="0"/>
              </a:rPr>
              <a:t>AFI was appropriated $19.026 million.</a:t>
            </a:r>
          </a:p>
          <a:p>
            <a:pPr lvl="1"/>
            <a:r>
              <a:rPr lang="en-US" altLang="en-US" dirty="0" smtClean="0">
                <a:latin typeface="Calibri" pitchFamily="34" charset="0"/>
              </a:rPr>
              <a:t>Approximately $10 million was awarded as grants.</a:t>
            </a:r>
          </a:p>
          <a:p>
            <a:pPr lvl="1"/>
            <a:r>
              <a:rPr lang="en-US" altLang="en-US" dirty="0" smtClean="0">
                <a:latin typeface="Calibri" pitchFamily="34" charset="0"/>
              </a:rPr>
              <a:t>Total of 44 grant awards were made.</a:t>
            </a:r>
          </a:p>
          <a:p>
            <a:pPr eaLnBrk="1" hangingPunct="1">
              <a:lnSpc>
                <a:spcPct val="90000"/>
              </a:lnSpc>
            </a:pPr>
            <a:r>
              <a:rPr lang="en-US" altLang="en-US" sz="2200" dirty="0" smtClean="0">
                <a:latin typeface="Calibri" pitchFamily="34" charset="0"/>
              </a:rPr>
              <a:t>General grant information:</a:t>
            </a:r>
          </a:p>
          <a:p>
            <a:pPr lvl="1" eaLnBrk="1" hangingPunct="1">
              <a:lnSpc>
                <a:spcPct val="90000"/>
              </a:lnSpc>
            </a:pPr>
            <a:r>
              <a:rPr lang="en-US" altLang="en-US" dirty="0" smtClean="0">
                <a:latin typeface="Calibri" pitchFamily="34" charset="0"/>
              </a:rPr>
              <a:t>Maximum award: $1,000,000</a:t>
            </a:r>
          </a:p>
          <a:p>
            <a:pPr lvl="1" eaLnBrk="1" hangingPunct="1">
              <a:lnSpc>
                <a:spcPct val="90000"/>
              </a:lnSpc>
            </a:pPr>
            <a:r>
              <a:rPr lang="en-US" altLang="en-US" dirty="0" smtClean="0">
                <a:latin typeface="Calibri" pitchFamily="34" charset="0"/>
              </a:rPr>
              <a:t>Minimum award: $10,000</a:t>
            </a:r>
          </a:p>
          <a:p>
            <a:pPr lvl="1" eaLnBrk="1" hangingPunct="1">
              <a:lnSpc>
                <a:spcPct val="90000"/>
              </a:lnSpc>
            </a:pPr>
            <a:r>
              <a:rPr lang="en-US" altLang="en-US" dirty="0" smtClean="0">
                <a:latin typeface="Calibri" pitchFamily="34" charset="0"/>
              </a:rPr>
              <a:t>Grants have a 5 year period.</a:t>
            </a:r>
          </a:p>
          <a:p>
            <a:pPr lvl="1" eaLnBrk="1" hangingPunct="1">
              <a:lnSpc>
                <a:spcPct val="90000"/>
              </a:lnSpc>
            </a:pPr>
            <a:r>
              <a:rPr lang="en-US" altLang="en-US" dirty="0" smtClean="0">
                <a:latin typeface="Calibri" pitchFamily="34" charset="0"/>
              </a:rPr>
              <a:t>Full funding is available upon award.</a:t>
            </a:r>
          </a:p>
          <a:p>
            <a:endParaRPr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58E930D7-C278-467C-8923-096F1681BD54}" type="slidenum">
              <a:rPr lang="en-US" altLang="en-US"/>
              <a:pPr algn="r" eaLnBrk="1" hangingPunct="1">
                <a:spcBef>
                  <a:spcPct val="0"/>
                </a:spcBef>
              </a:pPr>
              <a:t>6</a:t>
            </a:fld>
            <a:endParaRPr lang="en-US" altLang="en-US"/>
          </a:p>
        </p:txBody>
      </p:sp>
      <p:sp>
        <p:nvSpPr>
          <p:cNvPr id="32771" name="Slide Image Placeholder 2"/>
          <p:cNvSpPr>
            <a:spLocks noGrp="1" noRot="1" noChangeAspect="1" noTextEdit="1"/>
          </p:cNvSpPr>
          <p:nvPr>
            <p:ph type="sldImg"/>
          </p:nvPr>
        </p:nvSpPr>
        <p:spPr>
          <a:xfrm>
            <a:off x="407988" y="695325"/>
            <a:ext cx="6197600" cy="3486150"/>
          </a:xfrm>
          <a:ln/>
        </p:spPr>
      </p:sp>
      <p:sp>
        <p:nvSpPr>
          <p:cNvPr id="35844" name="Rectangle 3"/>
          <p:cNvSpPr txBox="1">
            <a:spLocks noGrp="1"/>
          </p:cNvSpPr>
          <p:nvPr>
            <p:ph type="body" sz="quarter" idx="1"/>
          </p:nvPr>
        </p:nvSpPr>
        <p:spPr bwMode="auto">
          <a:xfrm>
            <a:off x="935038" y="4418013"/>
            <a:ext cx="5140325" cy="41830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a:defRPr/>
            </a:pPr>
            <a:r>
              <a:rPr sz="2000" dirty="0" smtClean="0">
                <a:latin typeface="Calibri" pitchFamily="34" charset="0"/>
              </a:rPr>
              <a:t>The Assets for Independence (AFI) program is authorized to award AFI grants to the following entities: </a:t>
            </a:r>
          </a:p>
          <a:p>
            <a:pPr marL="285750" indent="-285750">
              <a:buFont typeface="Arial" panose="020B0604020202020204" pitchFamily="34" charset="0"/>
              <a:buChar char="•"/>
              <a:defRPr/>
            </a:pPr>
            <a:r>
              <a:rPr sz="1800" dirty="0" smtClean="0">
                <a:latin typeface="Calibri" pitchFamily="34" charset="0"/>
              </a:rPr>
              <a:t>Non-profit entities with 501(c)(3) status;</a:t>
            </a:r>
          </a:p>
          <a:p>
            <a:pPr marL="285750" indent="-285750">
              <a:buFont typeface="Arial" panose="020B0604020202020204" pitchFamily="34" charset="0"/>
              <a:buChar char="•"/>
              <a:defRPr/>
            </a:pPr>
            <a:r>
              <a:rPr sz="1800" dirty="0" smtClean="0">
                <a:latin typeface="Calibri" pitchFamily="34" charset="0"/>
              </a:rPr>
              <a:t>State or local government agencies, or tribal governments, applying jointly with a non-profit with 501(c)(3) status; </a:t>
            </a:r>
          </a:p>
          <a:p>
            <a:pPr marL="285750" marR="0" lvl="1" indent="-285750" algn="l" defTabSz="914400" rtl="0" eaLnBrk="0" fontAlgn="base" latinLnBrk="0" hangingPunct="0">
              <a:lnSpc>
                <a:spcPct val="100000"/>
              </a:lnSpc>
              <a:spcBef>
                <a:spcPts val="400"/>
              </a:spcBef>
              <a:spcAft>
                <a:spcPct val="0"/>
              </a:spcAft>
              <a:buClrTx/>
              <a:buSzTx/>
              <a:buFont typeface="Arial" panose="020B0604020202020204" pitchFamily="34" charset="0"/>
              <a:buChar char="•"/>
              <a:tabLst/>
              <a:defRPr/>
            </a:pPr>
            <a:r>
              <a:rPr sz="1800" dirty="0" smtClean="0">
                <a:latin typeface="Calibri" pitchFamily="34" charset="0"/>
              </a:rPr>
              <a:t>Financial institutions that are federally certified as either a Low-Income Credit Union or a Community Development Financial Institution </a:t>
            </a:r>
            <a:r>
              <a:rPr lang="en-US" altLang="en-US" dirty="0" smtClean="0">
                <a:latin typeface="Calibri" pitchFamily="34" charset="0"/>
              </a:rPr>
              <a:t>and that </a:t>
            </a:r>
            <a:r>
              <a:rPr lang="en-US" dirty="0" smtClean="0"/>
              <a:t>demonstrate a collaborative relationship with a local community-based organization whose activities are designed to address poverty</a:t>
            </a:r>
            <a:r>
              <a:rPr sz="1800" dirty="0" smtClean="0">
                <a:latin typeface="Calibri" pitchFamily="34" charset="0"/>
              </a:rPr>
              <a:t>; </a:t>
            </a:r>
          </a:p>
          <a:p>
            <a:pPr marL="285750" indent="-285750">
              <a:buFont typeface="Arial" panose="020B0604020202020204" pitchFamily="34" charset="0"/>
              <a:buChar char="•"/>
              <a:defRPr/>
            </a:pPr>
            <a:r>
              <a:rPr sz="1800" dirty="0" smtClean="0">
                <a:latin typeface="Calibri" pitchFamily="34" charset="0"/>
              </a:rPr>
              <a:t>Entities deemed eligible under Section 405(g) of the AFI Act, specifically the Indiana Housing and Community Development Authority and the Pennsylvania Department of Community and Economic Development.</a:t>
            </a:r>
          </a:p>
          <a:p>
            <a:pPr>
              <a:defRPr/>
            </a:pPr>
            <a:endParaRPr alt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E187B60D-0D3D-4662-A8EA-F5C42A443B31}" type="slidenum">
              <a:rPr lang="en-US" altLang="en-US"/>
              <a:pPr algn="r" eaLnBrk="1" hangingPunct="1">
                <a:spcBef>
                  <a:spcPct val="0"/>
                </a:spcBef>
              </a:pPr>
              <a:t>7</a:t>
            </a:fld>
            <a:endParaRPr lang="en-US" altLang="en-US"/>
          </a:p>
        </p:txBody>
      </p:sp>
      <p:sp>
        <p:nvSpPr>
          <p:cNvPr id="30723" name="Slide Image Placeholder 2"/>
          <p:cNvSpPr>
            <a:spLocks noGrp="1" noRot="1" noChangeAspect="1" noTextEdit="1"/>
          </p:cNvSpPr>
          <p:nvPr>
            <p:ph type="sldImg"/>
          </p:nvPr>
        </p:nvSpPr>
        <p:spPr>
          <a:xfrm>
            <a:off x="407988" y="695325"/>
            <a:ext cx="6197600" cy="3486150"/>
          </a:xfrm>
          <a:ln/>
        </p:spPr>
      </p:sp>
      <p:sp>
        <p:nvSpPr>
          <p:cNvPr id="30724" name="Rectangle 3"/>
          <p:cNvSpPr txBox="1">
            <a:spLocks noGrp="1"/>
          </p:cNvSpPr>
          <p:nvPr>
            <p:ph type="body" sz="quarter" idx="1"/>
          </p:nvPr>
        </p:nvSpPr>
        <p:spPr bwMode="auto">
          <a:xfrm>
            <a:off x="935038" y="4418013"/>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lang="en-US" sz="2800" dirty="0" smtClean="0">
                <a:latin typeface="Calibri" pitchFamily="34" charset="0"/>
              </a:rPr>
              <a:t>AFI funds projects that provide Individual Development Accounts (IDAs) and related services to low-income people.  </a:t>
            </a:r>
          </a:p>
          <a:p>
            <a:pPr lvl="1"/>
            <a:r>
              <a:rPr lang="en-US" sz="2800" dirty="0" smtClean="0">
                <a:latin typeface="Calibri" pitchFamily="34" charset="0"/>
              </a:rPr>
              <a:t>IDAs are matched savings accounts with a specific goal: purchasing an asset.  </a:t>
            </a:r>
          </a:p>
          <a:p>
            <a:pPr lvl="1"/>
            <a:r>
              <a:rPr lang="en-US" sz="2800" dirty="0" smtClean="0">
                <a:latin typeface="Calibri" pitchFamily="34" charset="0"/>
              </a:rPr>
              <a:t>AFI IDAs may be used for:</a:t>
            </a:r>
          </a:p>
          <a:p>
            <a:pPr lvl="2"/>
            <a:r>
              <a:rPr lang="en-US" sz="2800" dirty="0" smtClean="0">
                <a:latin typeface="Calibri" pitchFamily="34" charset="0"/>
              </a:rPr>
              <a:t>To purchase a first home, </a:t>
            </a:r>
          </a:p>
          <a:p>
            <a:pPr lvl="2"/>
            <a:r>
              <a:rPr lang="en-US" sz="2800" dirty="0" smtClean="0">
                <a:latin typeface="Calibri" pitchFamily="34" charset="0"/>
              </a:rPr>
              <a:t>To capitalize a business, or </a:t>
            </a:r>
          </a:p>
          <a:p>
            <a:pPr lvl="2"/>
            <a:r>
              <a:rPr lang="en-US" sz="2800" dirty="0" smtClean="0">
                <a:latin typeface="Calibri" pitchFamily="34" charset="0"/>
              </a:rPr>
              <a:t>To fund post-secondary education or training.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en-US" dirty="0" smtClean="0">
                <a:latin typeface="Arial" pitchFamily="34" charset="0"/>
              </a:rPr>
              <a:t>To summarize the Key AFI Program Requirements: </a:t>
            </a:r>
          </a:p>
          <a:p>
            <a:r>
              <a:rPr lang="en-US" altLang="en-US" sz="1200" dirty="0" smtClean="0">
                <a:latin typeface="Calibri" pitchFamily="34" charset="0"/>
              </a:rPr>
              <a:t>Grantees are required to provide 100% non-federal cash match for their AFI grant. Application must document committed funds.  </a:t>
            </a:r>
          </a:p>
          <a:p>
            <a:r>
              <a:rPr lang="en-US" altLang="en-US" sz="1200" dirty="0" smtClean="0">
                <a:latin typeface="Calibri" pitchFamily="34" charset="0"/>
              </a:rPr>
              <a:t>Grantees must expend at least 85% of project funds (both the federal AFI grant and non-federal funds) to match participant IDA savings. </a:t>
            </a:r>
          </a:p>
          <a:p>
            <a:r>
              <a:rPr lang="en-US" altLang="en-US" sz="1200" dirty="0" smtClean="0">
                <a:latin typeface="Calibri" pitchFamily="34" charset="0"/>
              </a:rPr>
              <a:t>Grantees must match participant IDA savings at a rate within the allowable range. </a:t>
            </a:r>
          </a:p>
          <a:p>
            <a:r>
              <a:rPr lang="en-US" altLang="en-US" sz="1200" dirty="0" smtClean="0">
                <a:latin typeface="Calibri" pitchFamily="34" charset="0"/>
              </a:rPr>
              <a:t>All asset purchases must be made in accordance with the specific requirements for each qualified expense.</a:t>
            </a:r>
          </a:p>
          <a:p>
            <a:endParaRPr lang="en-US" altLang="en-US" dirty="0" smtClean="0">
              <a:latin typeface="Calibri" pitchFamily="34" charset="0"/>
            </a:endParaRPr>
          </a:p>
          <a:p>
            <a:endParaRPr altLang="en-US" dirty="0" smtClean="0">
              <a:latin typeface="Calibri" pitchFamily="34" charset="0"/>
            </a:endParaRPr>
          </a:p>
          <a:p>
            <a:endParaRPr alt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D3AD1CC0-B5F6-4EFB-8A1C-88744C76CD1A}" type="slidenum">
              <a:rPr smtClean="0"/>
              <a:pPr>
                <a:defRPr/>
              </a:pPr>
              <a:t>8</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2688F7BB-4A52-4689-A0EB-C90C7DB39475}" type="slidenum">
              <a:rPr lang="en-US" altLang="en-US"/>
              <a:pPr algn="r" eaLnBrk="1" hangingPunct="1">
                <a:spcBef>
                  <a:spcPct val="0"/>
                </a:spcBef>
              </a:pPr>
              <a:t>9</a:t>
            </a:fld>
            <a:endParaRPr lang="en-US" altLang="en-US"/>
          </a:p>
        </p:txBody>
      </p:sp>
      <p:sp>
        <p:nvSpPr>
          <p:cNvPr id="40963" name="Slide Image Placeholder 2"/>
          <p:cNvSpPr>
            <a:spLocks noGrp="1" noRot="1" noChangeAspect="1" noTextEdit="1"/>
          </p:cNvSpPr>
          <p:nvPr>
            <p:ph type="sldImg"/>
          </p:nvPr>
        </p:nvSpPr>
        <p:spPr>
          <a:xfrm>
            <a:off x="407988" y="695325"/>
            <a:ext cx="6197600" cy="3486150"/>
          </a:xfrm>
          <a:ln/>
        </p:spPr>
      </p:sp>
      <p:sp>
        <p:nvSpPr>
          <p:cNvPr id="40964" name="Rectangle 3"/>
          <p:cNvSpPr txBox="1">
            <a:spLocks noGrp="1"/>
          </p:cNvSpPr>
          <p:nvPr>
            <p:ph type="body" sz="quarter" idx="1"/>
          </p:nvPr>
        </p:nvSpPr>
        <p:spPr bwMode="auto">
          <a:xfrm>
            <a:off x="935038" y="4418013"/>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r>
              <a:rPr altLang="en-US" dirty="0" smtClean="0">
                <a:latin typeface="Arial" pitchFamily="34" charset="0"/>
              </a:rPr>
              <a:t>Grantees are required to determine whether prospective participants meet the federal eligibility requirements for participation in the AFI projects prior to enrollment in the project. Section 408 of the AFI Act limits eligibility for participation in AFI-funded projects as follows:</a:t>
            </a:r>
          </a:p>
          <a:p>
            <a:pPr marL="457200" indent="-457200">
              <a:spcBef>
                <a:spcPts val="2000"/>
              </a:spcBef>
              <a:buFont typeface="+mj-lt"/>
              <a:buAutoNum type="arabicPeriod"/>
            </a:pPr>
            <a:r>
              <a:rPr lang="en-US" altLang="en-US" sz="2200" dirty="0" smtClean="0">
                <a:latin typeface="Calibri" pitchFamily="34" charset="0"/>
              </a:rPr>
              <a:t>Any individual who is a member of a household that is eligible for assistance under their state’s Temporary Assistance for Needy Families (TANF) program.</a:t>
            </a:r>
            <a:br>
              <a:rPr lang="en-US" altLang="en-US" sz="2200" dirty="0" smtClean="0">
                <a:latin typeface="Calibri" pitchFamily="34" charset="0"/>
              </a:rPr>
            </a:br>
            <a:r>
              <a:rPr lang="en-US" altLang="en-US" sz="2200" b="1" dirty="0" smtClean="0">
                <a:latin typeface="Calibri" pitchFamily="34" charset="0"/>
              </a:rPr>
              <a:t>OR</a:t>
            </a:r>
          </a:p>
          <a:p>
            <a:pPr marL="457200" indent="-457200">
              <a:buFont typeface="+mj-lt"/>
              <a:buAutoNum type="arabicPeriod"/>
            </a:pPr>
            <a:r>
              <a:rPr lang="en-US" altLang="en-US" sz="2200" dirty="0" smtClean="0">
                <a:latin typeface="Calibri" pitchFamily="34" charset="0"/>
              </a:rPr>
              <a:t>Any individual who is a member of a household that meets both of the following requirements:</a:t>
            </a:r>
          </a:p>
          <a:p>
            <a:pPr lvl="1"/>
            <a:r>
              <a:rPr lang="en-US" altLang="en-US" dirty="0" smtClean="0">
                <a:latin typeface="Calibri" pitchFamily="34" charset="0"/>
              </a:rPr>
              <a:t>Income Test - Adjusted gross income of the household is equal to or less than 200 percent of the federal poverty guidelines or the earned income tax credit limits. </a:t>
            </a:r>
          </a:p>
          <a:p>
            <a:pPr lvl="1"/>
            <a:r>
              <a:rPr lang="en-US" altLang="en-US" dirty="0" smtClean="0">
                <a:latin typeface="Calibri" pitchFamily="34" charset="0"/>
              </a:rPr>
              <a:t>Net Worth Test - Net worth of the household, as of the end of the calendar year preceding the determination of eligibility, does not exceed $10,000 (excluding value of the primary residence and one vehicle). </a:t>
            </a:r>
          </a:p>
          <a:p>
            <a:endParaRPr alt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7" rIns="93176" bIns="46587" anchor="b"/>
          <a:lstStyle>
            <a:lvl1pPr eaLnBrk="0" hangingPunct="0">
              <a:spcBef>
                <a:spcPts val="400"/>
              </a:spcBef>
              <a:defRPr sz="1200">
                <a:solidFill>
                  <a:srgbClr val="000000"/>
                </a:solidFill>
                <a:latin typeface="Arial" pitchFamily="34" charset="0"/>
              </a:defRPr>
            </a:lvl1pPr>
            <a:lvl2pPr marL="742950" indent="-285750" eaLnBrk="0" hangingPunct="0">
              <a:spcBef>
                <a:spcPts val="400"/>
              </a:spcBef>
              <a:defRPr sz="1200">
                <a:solidFill>
                  <a:srgbClr val="000000"/>
                </a:solidFill>
                <a:latin typeface="Arial" pitchFamily="34" charset="0"/>
              </a:defRPr>
            </a:lvl2pPr>
            <a:lvl3pPr marL="1143000" indent="-228600" eaLnBrk="0" hangingPunct="0">
              <a:spcBef>
                <a:spcPts val="400"/>
              </a:spcBef>
              <a:defRPr sz="1200">
                <a:solidFill>
                  <a:srgbClr val="000000"/>
                </a:solidFill>
                <a:latin typeface="Arial" pitchFamily="34" charset="0"/>
              </a:defRPr>
            </a:lvl3pPr>
            <a:lvl4pPr marL="1600200" indent="-228600" eaLnBrk="0" hangingPunct="0">
              <a:spcBef>
                <a:spcPts val="400"/>
              </a:spcBef>
              <a:defRPr sz="1200">
                <a:solidFill>
                  <a:srgbClr val="000000"/>
                </a:solidFill>
                <a:latin typeface="Arial" pitchFamily="34" charset="0"/>
              </a:defRPr>
            </a:lvl4pPr>
            <a:lvl5pPr marL="2057400" indent="-228600" eaLnBrk="0" hangingPunct="0">
              <a:spcBef>
                <a:spcPts val="400"/>
              </a:spcBef>
              <a:defRPr sz="1200">
                <a:solidFill>
                  <a:srgbClr val="000000"/>
                </a:solidFill>
                <a:latin typeface="Arial" pitchFamily="34" charset="0"/>
              </a:defRPr>
            </a:lvl5pPr>
            <a:lvl6pPr marL="2514600" indent="-228600" eaLnBrk="0" fontAlgn="base" hangingPunct="0">
              <a:spcBef>
                <a:spcPts val="400"/>
              </a:spcBef>
              <a:spcAft>
                <a:spcPct val="0"/>
              </a:spcAft>
              <a:defRPr sz="1200">
                <a:solidFill>
                  <a:srgbClr val="000000"/>
                </a:solidFill>
                <a:latin typeface="Arial" pitchFamily="34" charset="0"/>
              </a:defRPr>
            </a:lvl6pPr>
            <a:lvl7pPr marL="2971800" indent="-228600" eaLnBrk="0" fontAlgn="base" hangingPunct="0">
              <a:spcBef>
                <a:spcPts val="400"/>
              </a:spcBef>
              <a:spcAft>
                <a:spcPct val="0"/>
              </a:spcAft>
              <a:defRPr sz="1200">
                <a:solidFill>
                  <a:srgbClr val="000000"/>
                </a:solidFill>
                <a:latin typeface="Arial" pitchFamily="34" charset="0"/>
              </a:defRPr>
            </a:lvl7pPr>
            <a:lvl8pPr marL="3429000" indent="-228600" eaLnBrk="0" fontAlgn="base" hangingPunct="0">
              <a:spcBef>
                <a:spcPts val="400"/>
              </a:spcBef>
              <a:spcAft>
                <a:spcPct val="0"/>
              </a:spcAft>
              <a:defRPr sz="1200">
                <a:solidFill>
                  <a:srgbClr val="000000"/>
                </a:solidFill>
                <a:latin typeface="Arial" pitchFamily="34" charset="0"/>
              </a:defRPr>
            </a:lvl8pPr>
            <a:lvl9pPr marL="3886200" indent="-228600" eaLnBrk="0" fontAlgn="base" hangingPunct="0">
              <a:spcBef>
                <a:spcPts val="400"/>
              </a:spcBef>
              <a:spcAft>
                <a:spcPct val="0"/>
              </a:spcAft>
              <a:defRPr sz="1200">
                <a:solidFill>
                  <a:srgbClr val="000000"/>
                </a:solidFill>
                <a:latin typeface="Arial" pitchFamily="34" charset="0"/>
              </a:defRPr>
            </a:lvl9pPr>
          </a:lstStyle>
          <a:p>
            <a:pPr algn="r" eaLnBrk="1" hangingPunct="1">
              <a:spcBef>
                <a:spcPct val="0"/>
              </a:spcBef>
            </a:pPr>
            <a:fld id="{2688F7BB-4A52-4689-A0EB-C90C7DB39475}" type="slidenum">
              <a:rPr lang="en-US" altLang="en-US"/>
              <a:pPr algn="r" eaLnBrk="1" hangingPunct="1">
                <a:spcBef>
                  <a:spcPct val="0"/>
                </a:spcBef>
              </a:pPr>
              <a:t>10</a:t>
            </a:fld>
            <a:endParaRPr lang="en-US" altLang="en-US"/>
          </a:p>
        </p:txBody>
      </p:sp>
      <p:sp>
        <p:nvSpPr>
          <p:cNvPr id="40963" name="Slide Image Placeholder 2"/>
          <p:cNvSpPr>
            <a:spLocks noGrp="1" noRot="1" noChangeAspect="1" noTextEdit="1"/>
          </p:cNvSpPr>
          <p:nvPr>
            <p:ph type="sldImg"/>
          </p:nvPr>
        </p:nvSpPr>
        <p:spPr>
          <a:xfrm>
            <a:off x="407988" y="695325"/>
            <a:ext cx="6197600" cy="3486150"/>
          </a:xfrm>
          <a:ln/>
        </p:spPr>
      </p:sp>
      <p:sp>
        <p:nvSpPr>
          <p:cNvPr id="40964" name="Rectangle 3"/>
          <p:cNvSpPr txBox="1">
            <a:spLocks noGrp="1"/>
          </p:cNvSpPr>
          <p:nvPr>
            <p:ph type="body" sz="quarter" idx="1"/>
          </p:nvPr>
        </p:nvSpPr>
        <p:spPr bwMode="auto">
          <a:xfrm>
            <a:off x="935038" y="4418013"/>
            <a:ext cx="5140325"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marL="457200" indent="-457200">
              <a:buFont typeface="+mj-lt"/>
              <a:buAutoNum type="arabicPeriod"/>
            </a:pPr>
            <a:r>
              <a:rPr lang="en-US" altLang="en-US" sz="2200" dirty="0" smtClean="0">
                <a:latin typeface="Calibri" pitchFamily="34" charset="0"/>
              </a:rPr>
              <a:t>Any individual who is a member of a household that meets both of the following requirements:</a:t>
            </a:r>
          </a:p>
          <a:p>
            <a:pPr lvl="1"/>
            <a:r>
              <a:rPr lang="en-US" altLang="en-US" dirty="0" smtClean="0">
                <a:latin typeface="Calibri" pitchFamily="34" charset="0"/>
              </a:rPr>
              <a:t>Income Test - Adjusted gross income of the household is equal to or less than 200 percent of the federal poverty guidelines or the earned income tax credit limits. </a:t>
            </a:r>
          </a:p>
          <a:p>
            <a:pPr lvl="1"/>
            <a:r>
              <a:rPr lang="en-US" altLang="en-US" dirty="0" smtClean="0">
                <a:latin typeface="Calibri" pitchFamily="34" charset="0"/>
              </a:rPr>
              <a:t>Net Worth Test - Net worth of the household, as of the end of the calendar year preceding the determination of eligibility, does not exceed $10,000 (excluding value of the primary residence and one vehicle). </a:t>
            </a:r>
          </a:p>
          <a:p>
            <a:endParaRPr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succes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Grp="1"/>
          </p:cNvSpPr>
          <p:nvPr>
            <p:ph type="title"/>
          </p:nvPr>
        </p:nvSpPr>
        <p:spPr>
          <a:xfrm>
            <a:off x="533396" y="2240755"/>
            <a:ext cx="8253410" cy="959647"/>
          </a:xfrm>
        </p:spPr>
        <p:txBody>
          <a:bodyPr/>
          <a:lstStyle>
            <a:lvl1pPr>
              <a:defRPr/>
            </a:lvl1pPr>
          </a:lstStyle>
          <a:p>
            <a:pPr lvl="0"/>
            <a:r>
              <a:rPr lang="en-US"/>
              <a:t>Click to edit Master title style</a:t>
            </a:r>
            <a:br>
              <a:rPr lang="en-US"/>
            </a:br>
            <a:endParaRPr lang="en-US"/>
          </a:p>
        </p:txBody>
      </p:sp>
    </p:spTree>
    <p:extLst>
      <p:ext uri="{BB962C8B-B14F-4D97-AF65-F5344CB8AC3E}">
        <p14:creationId xmlns:p14="http://schemas.microsoft.com/office/powerpoint/2010/main" val="86639435"/>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Content Placeholder 2"/>
          <p:cNvSpPr txBox="1">
            <a:spLocks noGrp="1"/>
          </p:cNvSpPr>
          <p:nvPr>
            <p:ph idx="4294967295"/>
          </p:nvPr>
        </p:nvSpPr>
        <p:spPr>
          <a:xfrm>
            <a:off x="609603" y="1543050"/>
            <a:ext cx="8177214" cy="274320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3"/>
          <p:cNvSpPr txBox="1">
            <a:spLocks noGrp="1"/>
          </p:cNvSpPr>
          <p:nvPr>
            <p:ph type="title"/>
          </p:nvPr>
        </p:nvSpPr>
        <p:spPr>
          <a:xfrm>
            <a:off x="533396" y="800103"/>
            <a:ext cx="8253410" cy="628652"/>
          </a:xfrm>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908788340"/>
      </p:ext>
    </p:extLst>
  </p:cSld>
  <p:clrMapOvr>
    <a:masterClrMapping/>
  </p:clrMapOvr>
  <p:transition spd="slow"/>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769532"/>
      </p:ext>
    </p:extLst>
  </p:cSld>
  <p:clrMapOvr>
    <a:masterClrMapping/>
  </p:clrMapOvr>
  <p:transition spd="slow"/>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13"/>
          <p:cNvSpPr>
            <a:spLocks noGrp="1" noChangeArrowheads="1"/>
          </p:cNvSpPr>
          <p:nvPr>
            <p:ph type="sldNum" sz="quarter" idx="10"/>
          </p:nvPr>
        </p:nvSpPr>
        <p:spPr>
          <a:xfrm>
            <a:off x="152400" y="4800600"/>
            <a:ext cx="381000" cy="228600"/>
          </a:xfrm>
          <a:prstGeom prst="rect">
            <a:avLst/>
          </a:prstGeom>
          <a:ln/>
        </p:spPr>
        <p:txBody>
          <a:bodyPr/>
          <a:lstStyle>
            <a:lvl1pPr>
              <a:defRPr/>
            </a:lvl1pPr>
          </a:lstStyle>
          <a:p>
            <a:pPr>
              <a:defRPr/>
            </a:pPr>
            <a:fld id="{2CC150D2-00F2-4D96-B79E-BD69DED9BDD2}" type="slidenum">
              <a:rPr lang="en-US"/>
              <a:pPr>
                <a:defRPr/>
              </a:pPr>
              <a:t>‹#›</a:t>
            </a:fld>
            <a:endParaRPr lang="en-US" dirty="0"/>
          </a:p>
        </p:txBody>
      </p:sp>
      <p:sp>
        <p:nvSpPr>
          <p:cNvPr id="5" name="Rectangle 4"/>
          <p:cNvSpPr/>
          <p:nvPr userDrawn="1"/>
        </p:nvSpPr>
        <p:spPr>
          <a:xfrm>
            <a:off x="6629400" y="600075"/>
            <a:ext cx="2514600" cy="4086225"/>
          </a:xfrm>
          <a:custGeom>
            <a:avLst/>
            <a:gdLst>
              <a:gd name="connsiteX0" fmla="*/ 0 w 4648200"/>
              <a:gd name="connsiteY0" fmla="*/ 0 h 5486400"/>
              <a:gd name="connsiteX1" fmla="*/ 4648200 w 4648200"/>
              <a:gd name="connsiteY1" fmla="*/ 0 h 5486400"/>
              <a:gd name="connsiteX2" fmla="*/ 4648200 w 4648200"/>
              <a:gd name="connsiteY2" fmla="*/ 5486400 h 5486400"/>
              <a:gd name="connsiteX3" fmla="*/ 0 w 4648200"/>
              <a:gd name="connsiteY3" fmla="*/ 5486400 h 5486400"/>
              <a:gd name="connsiteX4" fmla="*/ 0 w 4648200"/>
              <a:gd name="connsiteY4" fmla="*/ 0 h 5486400"/>
              <a:gd name="connsiteX0" fmla="*/ 9525 w 4648200"/>
              <a:gd name="connsiteY0" fmla="*/ 38100 h 5486400"/>
              <a:gd name="connsiteX1" fmla="*/ 4648200 w 4648200"/>
              <a:gd name="connsiteY1" fmla="*/ 0 h 5486400"/>
              <a:gd name="connsiteX2" fmla="*/ 4648200 w 4648200"/>
              <a:gd name="connsiteY2" fmla="*/ 5486400 h 5486400"/>
              <a:gd name="connsiteX3" fmla="*/ 0 w 4648200"/>
              <a:gd name="connsiteY3" fmla="*/ 5486400 h 5486400"/>
              <a:gd name="connsiteX4" fmla="*/ 9525 w 4648200"/>
              <a:gd name="connsiteY4" fmla="*/ 38100 h 5486400"/>
              <a:gd name="connsiteX0" fmla="*/ 9525 w 4667250"/>
              <a:gd name="connsiteY0" fmla="*/ 0 h 5448300"/>
              <a:gd name="connsiteX1" fmla="*/ 4667250 w 4667250"/>
              <a:gd name="connsiteY1" fmla="*/ 9525 h 5448300"/>
              <a:gd name="connsiteX2" fmla="*/ 4648200 w 4667250"/>
              <a:gd name="connsiteY2" fmla="*/ 5448300 h 5448300"/>
              <a:gd name="connsiteX3" fmla="*/ 0 w 4667250"/>
              <a:gd name="connsiteY3" fmla="*/ 5448300 h 5448300"/>
              <a:gd name="connsiteX4" fmla="*/ 9525 w 4667250"/>
              <a:gd name="connsiteY4" fmla="*/ 0 h 544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50" h="5448300">
                <a:moveTo>
                  <a:pt x="9525" y="0"/>
                </a:moveTo>
                <a:lnTo>
                  <a:pt x="4667250" y="9525"/>
                </a:lnTo>
                <a:lnTo>
                  <a:pt x="4648200" y="5448300"/>
                </a:lnTo>
                <a:lnTo>
                  <a:pt x="0" y="5448300"/>
                </a:lnTo>
                <a:lnTo>
                  <a:pt x="952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42950"/>
            <a:ext cx="8382000" cy="571500"/>
          </a:xfrm>
        </p:spPr>
        <p:txBody>
          <a:bodyPr/>
          <a:lstStyle/>
          <a:p>
            <a:r>
              <a:rPr lang="en-US" smtClean="0"/>
              <a:t>Click to edit Master title style</a:t>
            </a:r>
            <a:endParaRPr lang="en-US"/>
          </a:p>
        </p:txBody>
      </p:sp>
    </p:spTree>
    <p:extLst>
      <p:ext uri="{BB962C8B-B14F-4D97-AF65-F5344CB8AC3E}">
        <p14:creationId xmlns:p14="http://schemas.microsoft.com/office/powerpoint/2010/main" val="1667342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42950"/>
            <a:ext cx="6629400" cy="571500"/>
          </a:xfrm>
        </p:spPr>
        <p:txBody>
          <a:bodyPr/>
          <a:lstStyle>
            <a:lvl1pPr>
              <a:defRPr>
                <a:solidFill>
                  <a:srgbClr val="174270"/>
                </a:solidFill>
              </a:defRPr>
            </a:lvl1pPr>
          </a:lstStyle>
          <a:p>
            <a:r>
              <a:rPr lang="en-US" dirty="0" smtClean="0"/>
              <a:t>Click to edit Master title style</a:t>
            </a:r>
            <a:endParaRPr lang="en-US" dirty="0"/>
          </a:p>
        </p:txBody>
      </p:sp>
      <p:sp>
        <p:nvSpPr>
          <p:cNvPr id="3" name="Rectangle 13"/>
          <p:cNvSpPr>
            <a:spLocks noGrp="1" noChangeArrowheads="1"/>
          </p:cNvSpPr>
          <p:nvPr>
            <p:ph type="sldNum" sz="quarter" idx="10"/>
          </p:nvPr>
        </p:nvSpPr>
        <p:spPr>
          <a:xfrm>
            <a:off x="152400" y="4800600"/>
            <a:ext cx="381000" cy="228600"/>
          </a:xfrm>
          <a:prstGeom prst="rect">
            <a:avLst/>
          </a:prstGeom>
          <a:ln/>
        </p:spPr>
        <p:txBody>
          <a:bodyPr/>
          <a:lstStyle>
            <a:lvl1pPr>
              <a:defRPr/>
            </a:lvl1pPr>
          </a:lstStyle>
          <a:p>
            <a:pPr>
              <a:defRPr/>
            </a:pPr>
            <a:fld id="{3A740FC2-9FD3-45E1-A0AC-75796147A221}" type="slidenum">
              <a:rPr lang="en-US"/>
              <a:pPr>
                <a:defRPr/>
              </a:pPr>
              <a:t>‹#›</a:t>
            </a:fld>
            <a:endParaRPr lang="en-US" dirty="0"/>
          </a:p>
        </p:txBody>
      </p:sp>
    </p:spTree>
    <p:extLst>
      <p:ext uri="{BB962C8B-B14F-4D97-AF65-F5344CB8AC3E}">
        <p14:creationId xmlns:p14="http://schemas.microsoft.com/office/powerpoint/2010/main" val="166275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A8486"/>
            </a:gs>
            <a:gs pos="100000">
              <a:srgbClr val="9ABEC1"/>
            </a:gs>
          </a:gsLst>
          <a:lin ang="5400000"/>
        </a:gradFill>
        <a:effectLst/>
      </p:bgPr>
    </p:bg>
    <p:spTree>
      <p:nvGrpSpPr>
        <p:cNvPr id="1" name=""/>
        <p:cNvGrpSpPr/>
        <p:nvPr/>
      </p:nvGrpSpPr>
      <p:grpSpPr>
        <a:xfrm>
          <a:off x="0" y="0"/>
          <a:ext cx="0" cy="0"/>
          <a:chOff x="0" y="0"/>
          <a:chExt cx="0" cy="0"/>
        </a:xfrm>
      </p:grpSpPr>
      <p:pic>
        <p:nvPicPr>
          <p:cNvPr id="1026" name="Picture 2" descr="simple to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5588" cy="514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txBox="1">
            <a:spLocks noGrp="1"/>
          </p:cNvSpPr>
          <p:nvPr>
            <p:ph type="title"/>
          </p:nvPr>
        </p:nvSpPr>
        <p:spPr bwMode="auto">
          <a:xfrm>
            <a:off x="533401" y="800100"/>
            <a:ext cx="8253413" cy="90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1028" name="Rectangle 4"/>
          <p:cNvSpPr txBox="1">
            <a:spLocks noGrp="1"/>
          </p:cNvSpPr>
          <p:nvPr>
            <p:ph type="body" idx="1"/>
          </p:nvPr>
        </p:nvSpPr>
        <p:spPr bwMode="auto">
          <a:xfrm>
            <a:off x="533401" y="1771650"/>
            <a:ext cx="82534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ext Box 5"/>
          <p:cNvSpPr txBox="1">
            <a:spLocks noChangeArrowheads="1"/>
          </p:cNvSpPr>
          <p:nvPr/>
        </p:nvSpPr>
        <p:spPr bwMode="auto">
          <a:xfrm>
            <a:off x="8501063" y="4775598"/>
            <a:ext cx="184731" cy="276999"/>
          </a:xfrm>
          <a:prstGeom prst="rect">
            <a:avLst/>
          </a:prstGeom>
          <a:no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baseline="-25000" dirty="0" smtClean="0">
              <a:solidFill>
                <a:srgbClr val="FFFFFF"/>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40" r:id="rId1"/>
    <p:sldLayoutId id="2147483739" r:id="rId2"/>
    <p:sldLayoutId id="2147483741" r:id="rId3"/>
    <p:sldLayoutId id="2147483742" r:id="rId4"/>
    <p:sldLayoutId id="2147483743" r:id="rId5"/>
  </p:sldLayoutIdLst>
  <p:transition spd="slow"/>
  <p:timing>
    <p:tnLst>
      <p:par>
        <p:cTn id="1" dur="indefinite" restart="never" nodeType="tmRoot"/>
      </p:par>
    </p:tnLst>
  </p:timing>
  <p:txStyles>
    <p:titleStyle>
      <a:lvl1pPr algn="ctr" rtl="0" eaLnBrk="0" fontAlgn="base" hangingPunct="0">
        <a:spcBef>
          <a:spcPct val="0"/>
        </a:spcBef>
        <a:spcAft>
          <a:spcPct val="0"/>
        </a:spcAft>
        <a:defRPr lang="en-US" sz="2800" b="1">
          <a:solidFill>
            <a:srgbClr val="34689A"/>
          </a:solidFill>
          <a:latin typeface="Calibri"/>
        </a:defRPr>
      </a:lvl1pPr>
      <a:lvl2pPr algn="l" rtl="0" eaLnBrk="0" fontAlgn="base" hangingPunct="0">
        <a:spcBef>
          <a:spcPct val="0"/>
        </a:spcBef>
        <a:spcAft>
          <a:spcPct val="0"/>
        </a:spcAft>
        <a:defRPr sz="2800" b="1">
          <a:solidFill>
            <a:srgbClr val="34689A"/>
          </a:solidFill>
          <a:latin typeface="Calibri" pitchFamily="34" charset="0"/>
        </a:defRPr>
      </a:lvl2pPr>
      <a:lvl3pPr algn="l" rtl="0" eaLnBrk="0" fontAlgn="base" hangingPunct="0">
        <a:spcBef>
          <a:spcPct val="0"/>
        </a:spcBef>
        <a:spcAft>
          <a:spcPct val="0"/>
        </a:spcAft>
        <a:defRPr sz="2800" b="1">
          <a:solidFill>
            <a:srgbClr val="34689A"/>
          </a:solidFill>
          <a:latin typeface="Calibri" pitchFamily="34" charset="0"/>
        </a:defRPr>
      </a:lvl3pPr>
      <a:lvl4pPr algn="l" rtl="0" eaLnBrk="0" fontAlgn="base" hangingPunct="0">
        <a:spcBef>
          <a:spcPct val="0"/>
        </a:spcBef>
        <a:spcAft>
          <a:spcPct val="0"/>
        </a:spcAft>
        <a:defRPr sz="2800" b="1">
          <a:solidFill>
            <a:srgbClr val="34689A"/>
          </a:solidFill>
          <a:latin typeface="Calibri" pitchFamily="34" charset="0"/>
        </a:defRPr>
      </a:lvl4pPr>
      <a:lvl5pPr algn="l" rtl="0" eaLnBrk="0" fontAlgn="base" hangingPunct="0">
        <a:spcBef>
          <a:spcPct val="0"/>
        </a:spcBef>
        <a:spcAft>
          <a:spcPct val="0"/>
        </a:spcAft>
        <a:defRPr sz="2800" b="1">
          <a:solidFill>
            <a:srgbClr val="34689A"/>
          </a:solidFill>
          <a:latin typeface="Calibri" pitchFamily="34" charset="0"/>
        </a:defRPr>
      </a:lvl5pPr>
      <a:lvl6pPr marL="457200" algn="l" rtl="0" eaLnBrk="0" fontAlgn="base" hangingPunct="0">
        <a:spcBef>
          <a:spcPct val="0"/>
        </a:spcBef>
        <a:spcAft>
          <a:spcPct val="0"/>
        </a:spcAft>
        <a:defRPr sz="2800" b="1">
          <a:solidFill>
            <a:srgbClr val="34689A"/>
          </a:solidFill>
          <a:latin typeface="Calibri" pitchFamily="34" charset="0"/>
        </a:defRPr>
      </a:lvl6pPr>
      <a:lvl7pPr marL="914400" algn="l" rtl="0" eaLnBrk="0" fontAlgn="base" hangingPunct="0">
        <a:spcBef>
          <a:spcPct val="0"/>
        </a:spcBef>
        <a:spcAft>
          <a:spcPct val="0"/>
        </a:spcAft>
        <a:defRPr sz="2800" b="1">
          <a:solidFill>
            <a:srgbClr val="34689A"/>
          </a:solidFill>
          <a:latin typeface="Calibri" pitchFamily="34" charset="0"/>
        </a:defRPr>
      </a:lvl7pPr>
      <a:lvl8pPr marL="1371600" algn="l" rtl="0" eaLnBrk="0" fontAlgn="base" hangingPunct="0">
        <a:spcBef>
          <a:spcPct val="0"/>
        </a:spcBef>
        <a:spcAft>
          <a:spcPct val="0"/>
        </a:spcAft>
        <a:defRPr sz="2800" b="1">
          <a:solidFill>
            <a:srgbClr val="34689A"/>
          </a:solidFill>
          <a:latin typeface="Calibri" pitchFamily="34" charset="0"/>
        </a:defRPr>
      </a:lvl8pPr>
      <a:lvl9pPr marL="1828800" algn="l" rtl="0" eaLnBrk="0" fontAlgn="base" hangingPunct="0">
        <a:spcBef>
          <a:spcPct val="0"/>
        </a:spcBef>
        <a:spcAft>
          <a:spcPct val="0"/>
        </a:spcAft>
        <a:defRPr sz="2800" b="1">
          <a:solidFill>
            <a:srgbClr val="34689A"/>
          </a:solidFill>
          <a:latin typeface="Calibri" pitchFamily="34" charset="0"/>
        </a:defRPr>
      </a:lvl9pPr>
    </p:titleStyle>
    <p:bodyStyle>
      <a:lvl1pPr marL="342900" indent="-342900" algn="l" rtl="0" eaLnBrk="0" fontAlgn="base" hangingPunct="0">
        <a:spcBef>
          <a:spcPts val="1300"/>
        </a:spcBef>
        <a:spcAft>
          <a:spcPct val="0"/>
        </a:spcAft>
        <a:buClr>
          <a:srgbClr val="34689A"/>
        </a:buClr>
        <a:buSzPct val="100000"/>
        <a:buFont typeface="Book Antiqua" pitchFamily="18" charset="0"/>
        <a:buChar char="►"/>
        <a:defRPr lang="en-US" sz="2400">
          <a:solidFill>
            <a:srgbClr val="000000"/>
          </a:solidFill>
          <a:latin typeface="Calibri"/>
        </a:defRPr>
      </a:lvl1pPr>
      <a:lvl2pPr marL="742950" lvl="1" indent="-285750" algn="l" rtl="0" eaLnBrk="0" fontAlgn="base" hangingPunct="0">
        <a:spcBef>
          <a:spcPts val="500"/>
        </a:spcBef>
        <a:spcAft>
          <a:spcPct val="0"/>
        </a:spcAft>
        <a:buClr>
          <a:srgbClr val="FD8103"/>
        </a:buClr>
        <a:buSzPct val="150000"/>
        <a:buFont typeface="Wingdings" pitchFamily="2" charset="2"/>
        <a:buChar char="§"/>
        <a:defRPr lang="en-US" sz="2200">
          <a:solidFill>
            <a:srgbClr val="000000"/>
          </a:solidFill>
          <a:latin typeface="Calibri"/>
        </a:defRPr>
      </a:lvl2pPr>
      <a:lvl3pPr marL="1143000" lvl="2" indent="-228600" algn="l" rtl="0" eaLnBrk="0" fontAlgn="base" hangingPunct="0">
        <a:spcBef>
          <a:spcPts val="500"/>
        </a:spcBef>
        <a:spcAft>
          <a:spcPct val="0"/>
        </a:spcAft>
        <a:buClr>
          <a:srgbClr val="34689A"/>
        </a:buClr>
        <a:buSzPct val="150000"/>
        <a:buChar char="•"/>
        <a:defRPr lang="en-US" sz="2000">
          <a:solidFill>
            <a:srgbClr val="000000"/>
          </a:solidFill>
          <a:latin typeface="Calibri"/>
        </a:defRPr>
      </a:lvl3pPr>
      <a:lvl4pPr marL="1600200" lvl="3" indent="-228600" algn="l" rtl="0" eaLnBrk="0" fontAlgn="base" hangingPunct="0">
        <a:spcBef>
          <a:spcPct val="0"/>
        </a:spcBef>
        <a:spcAft>
          <a:spcPct val="0"/>
        </a:spcAft>
        <a:buClr>
          <a:srgbClr val="000000"/>
        </a:buClr>
        <a:buSzPct val="90000"/>
        <a:buFont typeface="Book Antiqua" pitchFamily="18" charset="0"/>
        <a:buChar char="►"/>
        <a:defRPr lang="en-US">
          <a:solidFill>
            <a:srgbClr val="000000"/>
          </a:solidFill>
          <a:latin typeface="Calibri"/>
        </a:defRPr>
      </a:lvl4pPr>
      <a:lvl5pPr marL="2057400" lvl="4" indent="-228600" algn="l" rtl="0" eaLnBrk="0" fontAlgn="base" hangingPunct="0">
        <a:spcBef>
          <a:spcPct val="0"/>
        </a:spcBef>
        <a:spcAft>
          <a:spcPct val="0"/>
        </a:spcAft>
        <a:buSzPct val="100000"/>
        <a:buChar char="»"/>
        <a:defRPr lang="en-US">
          <a:solidFill>
            <a:srgbClr val="000000"/>
          </a:solidFill>
          <a:latin typeface="Calibri"/>
        </a:defRPr>
      </a:lvl5pPr>
      <a:lvl6pPr marL="2514600" indent="-228600" algn="l" rtl="0" eaLnBrk="0" fontAlgn="base" hangingPunct="0">
        <a:spcBef>
          <a:spcPct val="0"/>
        </a:spcBef>
        <a:spcAft>
          <a:spcPct val="0"/>
        </a:spcAft>
        <a:buSzPct val="100000"/>
        <a:buChar char="»"/>
        <a:defRPr lang="en-US">
          <a:solidFill>
            <a:srgbClr val="000000"/>
          </a:solidFill>
          <a:latin typeface="Calibri"/>
        </a:defRPr>
      </a:lvl6pPr>
      <a:lvl7pPr marL="2971800" indent="-228600" algn="l" rtl="0" eaLnBrk="0" fontAlgn="base" hangingPunct="0">
        <a:spcBef>
          <a:spcPct val="0"/>
        </a:spcBef>
        <a:spcAft>
          <a:spcPct val="0"/>
        </a:spcAft>
        <a:buSzPct val="100000"/>
        <a:buChar char="»"/>
        <a:defRPr lang="en-US">
          <a:solidFill>
            <a:srgbClr val="000000"/>
          </a:solidFill>
          <a:latin typeface="Calibri"/>
        </a:defRPr>
      </a:lvl7pPr>
      <a:lvl8pPr marL="3429000" indent="-228600" algn="l" rtl="0" eaLnBrk="0" fontAlgn="base" hangingPunct="0">
        <a:spcBef>
          <a:spcPct val="0"/>
        </a:spcBef>
        <a:spcAft>
          <a:spcPct val="0"/>
        </a:spcAft>
        <a:buSzPct val="100000"/>
        <a:buChar char="»"/>
        <a:defRPr lang="en-US">
          <a:solidFill>
            <a:srgbClr val="000000"/>
          </a:solidFill>
          <a:latin typeface="Calibri"/>
        </a:defRPr>
      </a:lvl8pPr>
      <a:lvl9pPr marL="3886200" indent="-228600" algn="l" rtl="0" eaLnBrk="0" fontAlgn="base" hangingPunct="0">
        <a:spcBef>
          <a:spcPct val="0"/>
        </a:spcBef>
        <a:spcAft>
          <a:spcPct val="0"/>
        </a:spcAft>
        <a:buSzPct val="100000"/>
        <a:buChar char="»"/>
        <a:defRPr lang="en-US">
          <a:solidFill>
            <a:srgbClr val="000000"/>
          </a:solidFill>
          <a:latin typeface="Calibri"/>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daresources.acf.hhs.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info@idaresources.org" TargetMode="External"/><Relationship Id="rId4" Type="http://schemas.openxmlformats.org/officeDocument/2006/relationships/hyperlink" Target="http://idaresources.acf.hhs.gov/afigrante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txBox="1">
            <a:spLocks noGrp="1"/>
          </p:cNvSpPr>
          <p:nvPr>
            <p:ph type="title"/>
          </p:nvPr>
        </p:nvSpPr>
        <p:spPr>
          <a:xfrm>
            <a:off x="304800" y="1607344"/>
            <a:ext cx="8593138" cy="1535906"/>
          </a:xfrm>
        </p:spPr>
        <p:txBody>
          <a:bodyPr anchorCtr="1"/>
          <a:lstStyle/>
          <a:p>
            <a:pPr algn="ctr" eaLnBrk="1" hangingPunct="1"/>
            <a:r>
              <a:rPr altLang="en-US" sz="4400" dirty="0" smtClean="0">
                <a:latin typeface="Calibri" pitchFamily="34" charset="0"/>
              </a:rPr>
              <a:t>Assets for Independence (AFI) Program Overview</a:t>
            </a:r>
            <a:br>
              <a:rPr altLang="en-US" sz="4400" dirty="0" smtClean="0">
                <a:latin typeface="Calibri" pitchFamily="34" charset="0"/>
              </a:rPr>
            </a:br>
            <a:r>
              <a:rPr altLang="en-US" sz="2400" b="0" dirty="0" smtClean="0">
                <a:latin typeface="Calibri" pitchFamily="34" charset="0"/>
              </a:rPr>
              <a:t/>
            </a:r>
            <a:br>
              <a:rPr altLang="en-US" sz="2400" b="0" dirty="0" smtClean="0">
                <a:latin typeface="Calibri" pitchFamily="34" charset="0"/>
              </a:rPr>
            </a:br>
            <a:endParaRPr altLang="en-US" sz="2400" dirty="0" smtClean="0">
              <a:solidFill>
                <a:srgbClr val="031677"/>
              </a:solidFill>
              <a:latin typeface="Calibri" pitchFamily="34" charset="0"/>
            </a:endParaRPr>
          </a:p>
        </p:txBody>
      </p:sp>
      <p:sp>
        <p:nvSpPr>
          <p:cNvPr id="4099" name="Rectangle 3"/>
          <p:cNvSpPr>
            <a:spLocks noChangeArrowheads="1"/>
          </p:cNvSpPr>
          <p:nvPr/>
        </p:nvSpPr>
        <p:spPr bwMode="auto">
          <a:xfrm>
            <a:off x="2600326" y="3200400"/>
            <a:ext cx="5705474" cy="137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ts val="1300"/>
              </a:spcBef>
              <a:buClr>
                <a:srgbClr val="34689A"/>
              </a:buClr>
              <a:buSzPct val="100000"/>
              <a:buFont typeface="Book Antiqua" pitchFamily="18" charset="0"/>
              <a:buChar char="►"/>
              <a:defRPr sz="2400">
                <a:solidFill>
                  <a:srgbClr val="000000"/>
                </a:solidFill>
                <a:latin typeface="Calibri" pitchFamily="34" charset="0"/>
              </a:defRPr>
            </a:lvl1pPr>
            <a:lvl2pPr marL="742950" indent="-285750" eaLnBrk="0" hangingPunct="0">
              <a:spcBef>
                <a:spcPts val="500"/>
              </a:spcBef>
              <a:buClr>
                <a:srgbClr val="FD8103"/>
              </a:buClr>
              <a:buSzPct val="150000"/>
              <a:buFont typeface="Wingdings" pitchFamily="2" charset="2"/>
              <a:buChar char="§"/>
              <a:defRPr sz="2200">
                <a:solidFill>
                  <a:srgbClr val="000000"/>
                </a:solidFill>
                <a:latin typeface="Calibri" pitchFamily="34" charset="0"/>
              </a:defRPr>
            </a:lvl2pPr>
            <a:lvl3pPr marL="1143000" indent="-228600" eaLnBrk="0" hangingPunct="0">
              <a:spcBef>
                <a:spcPts val="500"/>
              </a:spcBef>
              <a:buClr>
                <a:srgbClr val="34689A"/>
              </a:buClr>
              <a:buSzPct val="150000"/>
              <a:buChar char="•"/>
              <a:defRPr sz="2000">
                <a:solidFill>
                  <a:srgbClr val="000000"/>
                </a:solidFill>
                <a:latin typeface="Calibri" pitchFamily="34" charset="0"/>
              </a:defRPr>
            </a:lvl3pPr>
            <a:lvl4pPr marL="1600200" indent="-228600" eaLnBrk="0" hangingPunct="0">
              <a:buClr>
                <a:srgbClr val="000000"/>
              </a:buClr>
              <a:buSzPct val="90000"/>
              <a:buFont typeface="Book Antiqua" pitchFamily="18" charset="0"/>
              <a:buChar char="►"/>
              <a:defRPr>
                <a:solidFill>
                  <a:srgbClr val="000000"/>
                </a:solidFill>
                <a:latin typeface="Calibri" pitchFamily="34" charset="0"/>
              </a:defRPr>
            </a:lvl4pPr>
            <a:lvl5pPr marL="2057400" indent="-228600" eaLnBrk="0" hangingPunct="0">
              <a:buSzPct val="100000"/>
              <a:buChar char="»"/>
              <a:defRPr>
                <a:solidFill>
                  <a:srgbClr val="000000"/>
                </a:solidFill>
                <a:latin typeface="Calibri" pitchFamily="34" charset="0"/>
              </a:defRPr>
            </a:lvl5pPr>
            <a:lvl6pPr marL="2514600" indent="-228600" eaLnBrk="0" fontAlgn="base" hangingPunct="0">
              <a:spcBef>
                <a:spcPct val="0"/>
              </a:spcBef>
              <a:spcAft>
                <a:spcPct val="0"/>
              </a:spcAft>
              <a:buSzPct val="100000"/>
              <a:buChar char="»"/>
              <a:defRPr>
                <a:solidFill>
                  <a:srgbClr val="000000"/>
                </a:solidFill>
                <a:latin typeface="Calibri" pitchFamily="34" charset="0"/>
              </a:defRPr>
            </a:lvl6pPr>
            <a:lvl7pPr marL="2971800" indent="-228600" eaLnBrk="0" fontAlgn="base" hangingPunct="0">
              <a:spcBef>
                <a:spcPct val="0"/>
              </a:spcBef>
              <a:spcAft>
                <a:spcPct val="0"/>
              </a:spcAft>
              <a:buSzPct val="100000"/>
              <a:buChar char="»"/>
              <a:defRPr>
                <a:solidFill>
                  <a:srgbClr val="000000"/>
                </a:solidFill>
                <a:latin typeface="Calibri" pitchFamily="34" charset="0"/>
              </a:defRPr>
            </a:lvl7pPr>
            <a:lvl8pPr marL="3429000" indent="-228600" eaLnBrk="0" fontAlgn="base" hangingPunct="0">
              <a:spcBef>
                <a:spcPct val="0"/>
              </a:spcBef>
              <a:spcAft>
                <a:spcPct val="0"/>
              </a:spcAft>
              <a:buSzPct val="100000"/>
              <a:buChar char="»"/>
              <a:defRPr>
                <a:solidFill>
                  <a:srgbClr val="000000"/>
                </a:solidFill>
                <a:latin typeface="Calibri" pitchFamily="34" charset="0"/>
              </a:defRPr>
            </a:lvl8pPr>
            <a:lvl9pPr marL="3886200" indent="-228600" eaLnBrk="0" fontAlgn="base" hangingPunct="0">
              <a:spcBef>
                <a:spcPct val="0"/>
              </a:spcBef>
              <a:spcAft>
                <a:spcPct val="0"/>
              </a:spcAft>
              <a:buSzPct val="100000"/>
              <a:buChar char="»"/>
              <a:defRPr>
                <a:solidFill>
                  <a:srgbClr val="000000"/>
                </a:solidFill>
                <a:latin typeface="Calibri" pitchFamily="34" charset="0"/>
              </a:defRPr>
            </a:lvl9pPr>
          </a:lstStyle>
          <a:p>
            <a:pPr eaLnBrk="1" hangingPunct="1">
              <a:spcBef>
                <a:spcPct val="0"/>
              </a:spcBef>
              <a:buClrTx/>
              <a:buSzTx/>
              <a:buFontTx/>
              <a:buNone/>
            </a:pPr>
            <a:r>
              <a:rPr lang="en-US" altLang="en-US" sz="2000" dirty="0"/>
              <a:t>Office of Community Services</a:t>
            </a:r>
            <a:br>
              <a:rPr lang="en-US" altLang="en-US" sz="2000" dirty="0"/>
            </a:br>
            <a:r>
              <a:rPr lang="en-US" altLang="en-US" sz="2000" dirty="0"/>
              <a:t>Administration for Children and Families</a:t>
            </a:r>
            <a:br>
              <a:rPr lang="en-US" altLang="en-US" sz="2000" dirty="0"/>
            </a:br>
            <a:r>
              <a:rPr lang="en-US" altLang="en-US" sz="2000" dirty="0"/>
              <a:t>U.S. Department of Health and Human Services</a:t>
            </a:r>
          </a:p>
        </p:txBody>
      </p:sp>
      <p:pic>
        <p:nvPicPr>
          <p:cNvPr id="41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943225"/>
            <a:ext cx="1600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0557"/>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Grp="1"/>
          </p:cNvSpPr>
          <p:nvPr>
            <p:ph type="title"/>
          </p:nvPr>
        </p:nvSpPr>
        <p:spPr>
          <a:xfrm>
            <a:off x="1371600" y="438150"/>
            <a:ext cx="6400800" cy="457200"/>
          </a:xfrm>
        </p:spPr>
        <p:txBody>
          <a:bodyPr/>
          <a:lstStyle/>
          <a:p>
            <a:pPr eaLnBrk="1" hangingPunct="1"/>
            <a:r>
              <a:rPr altLang="en-US" dirty="0" smtClean="0">
                <a:latin typeface="Calibri" pitchFamily="34" charset="0"/>
              </a:rPr>
              <a:t>Participant Eligibility, cont. </a:t>
            </a:r>
            <a:endParaRPr altLang="en-US" sz="2000" dirty="0" smtClean="0">
              <a:latin typeface="Calibri" pitchFamily="34" charset="0"/>
            </a:endParaRPr>
          </a:p>
        </p:txBody>
      </p:sp>
      <p:sp>
        <p:nvSpPr>
          <p:cNvPr id="16387" name="Rectangle 3"/>
          <p:cNvSpPr txBox="1">
            <a:spLocks noGrp="1"/>
          </p:cNvSpPr>
          <p:nvPr>
            <p:ph type="body" idx="4294967295"/>
          </p:nvPr>
        </p:nvSpPr>
        <p:spPr>
          <a:xfrm>
            <a:off x="457201" y="1047750"/>
            <a:ext cx="8329613" cy="3752850"/>
          </a:xfrm>
        </p:spPr>
        <p:txBody>
          <a:bodyPr/>
          <a:lstStyle/>
          <a:p>
            <a:pPr marL="457200" indent="-457200">
              <a:buFont typeface="+mj-lt"/>
              <a:buAutoNum type="arabicPeriod" startAt="2"/>
            </a:pPr>
            <a:r>
              <a:rPr lang="en-US" altLang="en-US" dirty="0" smtClean="0">
                <a:latin typeface="Calibri" pitchFamily="34" charset="0"/>
              </a:rPr>
              <a:t>Any individual who is a member of a household that meets both of the following requirements:</a:t>
            </a:r>
          </a:p>
          <a:p>
            <a:pPr lvl="1"/>
            <a:r>
              <a:rPr lang="en-US" altLang="en-US" sz="2400" u="sng" dirty="0" smtClean="0">
                <a:latin typeface="Calibri" pitchFamily="34" charset="0"/>
              </a:rPr>
              <a:t>Income Test </a:t>
            </a:r>
            <a:r>
              <a:rPr lang="en-US" altLang="en-US" sz="2400" dirty="0" smtClean="0">
                <a:latin typeface="Calibri" pitchFamily="34" charset="0"/>
              </a:rPr>
              <a:t>- Adjusted gross income of the household is equal to or less than 200 percent of the federal poverty guidelines or the earned income tax credit limits. </a:t>
            </a:r>
          </a:p>
          <a:p>
            <a:pPr lvl="1"/>
            <a:r>
              <a:rPr lang="en-US" altLang="en-US" sz="2400" u="sng" dirty="0" smtClean="0">
                <a:latin typeface="Calibri" pitchFamily="34" charset="0"/>
              </a:rPr>
              <a:t>Net Worth Test </a:t>
            </a:r>
            <a:r>
              <a:rPr lang="en-US" altLang="en-US" sz="2400" dirty="0" smtClean="0">
                <a:latin typeface="Calibri" pitchFamily="34" charset="0"/>
              </a:rPr>
              <a:t>- Net worth of the household, as of the end of the calendar year preceding the determination of eligibility, does not exceed $10,000 (excluding value of the primary residence and one vehicle). </a:t>
            </a:r>
            <a:endParaRPr altLang="en-US" sz="2400" dirty="0" smtClean="0">
              <a:latin typeface="Calibri" pitchFamily="34" charset="0"/>
            </a:endParaRPr>
          </a:p>
        </p:txBody>
      </p:sp>
    </p:spTree>
    <p:extLst>
      <p:ext uri="{BB962C8B-B14F-4D97-AF65-F5344CB8AC3E}">
        <p14:creationId xmlns:p14="http://schemas.microsoft.com/office/powerpoint/2010/main" val="725851465"/>
      </p:ext>
    </p:extLst>
  </p:cSld>
  <p:clrMapOvr>
    <a:masterClrMapping/>
  </p:clrMapOvr>
  <p:transition spd="slow" advTm="6706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txBox="1">
            <a:spLocks noGrp="1"/>
          </p:cNvSpPr>
          <p:nvPr>
            <p:ph type="body" idx="4294967295"/>
          </p:nvPr>
        </p:nvSpPr>
        <p:spPr>
          <a:xfrm>
            <a:off x="457200" y="1047750"/>
            <a:ext cx="8382000" cy="3695700"/>
          </a:xfrm>
        </p:spPr>
        <p:txBody>
          <a:bodyPr/>
          <a:lstStyle/>
          <a:p>
            <a:pPr eaLnBrk="1"/>
            <a:r>
              <a:rPr altLang="en-US" dirty="0" smtClean="0">
                <a:latin typeface="Calibri" pitchFamily="34" charset="0"/>
              </a:rPr>
              <a:t>Kim would like to purchase her first home.</a:t>
            </a:r>
          </a:p>
          <a:p>
            <a:pPr eaLnBrk="1"/>
            <a:r>
              <a:rPr altLang="en-US" dirty="0" smtClean="0">
                <a:latin typeface="Calibri" pitchFamily="34" charset="0"/>
              </a:rPr>
              <a:t>An AFI grantee in her community determines that she is eligible and Kim opens her IDA.</a:t>
            </a:r>
          </a:p>
          <a:p>
            <a:pPr eaLnBrk="1"/>
            <a:r>
              <a:rPr altLang="en-US" dirty="0" smtClean="0">
                <a:latin typeface="Calibri" pitchFamily="34" charset="0"/>
              </a:rPr>
              <a:t>The AFI grantee matches Kim's savings at a rate of $2 for every $1.</a:t>
            </a:r>
          </a:p>
          <a:p>
            <a:pPr eaLnBrk="1"/>
            <a:r>
              <a:rPr altLang="en-US" dirty="0" smtClean="0">
                <a:latin typeface="Calibri" pitchFamily="34" charset="0"/>
              </a:rPr>
              <a:t>There is a local homeownership program through which Kim can purchase her home with $6,000 for down payment and closing costs.</a:t>
            </a:r>
          </a:p>
        </p:txBody>
      </p:sp>
      <p:sp>
        <p:nvSpPr>
          <p:cNvPr id="24579" name="Title 2"/>
          <p:cNvSpPr txBox="1">
            <a:spLocks noGrp="1"/>
          </p:cNvSpPr>
          <p:nvPr>
            <p:ph type="title"/>
          </p:nvPr>
        </p:nvSpPr>
        <p:spPr>
          <a:xfrm>
            <a:off x="609601" y="457200"/>
            <a:ext cx="8253413" cy="457200"/>
          </a:xfrm>
        </p:spPr>
        <p:txBody>
          <a:bodyPr/>
          <a:lstStyle/>
          <a:p>
            <a:pPr eaLnBrk="1"/>
            <a:r>
              <a:rPr altLang="en-US" smtClean="0">
                <a:latin typeface="Calibri" pitchFamily="34" charset="0"/>
              </a:rPr>
              <a:t>How AFI Works: A Participant’s Perspective</a:t>
            </a:r>
          </a:p>
        </p:txBody>
      </p:sp>
    </p:spTree>
  </p:cSld>
  <p:clrMapOvr>
    <a:masterClrMapping/>
  </p:clrMapOvr>
  <p:transition spd="slow" advTm="5021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txBox="1">
            <a:spLocks noGrp="1"/>
          </p:cNvSpPr>
          <p:nvPr>
            <p:ph type="body" idx="4294967295"/>
          </p:nvPr>
        </p:nvSpPr>
        <p:spPr>
          <a:xfrm>
            <a:off x="457200" y="1200150"/>
            <a:ext cx="8382000" cy="3543300"/>
          </a:xfrm>
        </p:spPr>
        <p:txBody>
          <a:bodyPr/>
          <a:lstStyle/>
          <a:p>
            <a:pPr eaLnBrk="1"/>
            <a:r>
              <a:rPr altLang="en-US" dirty="0" smtClean="0">
                <a:latin typeface="Calibri" pitchFamily="34" charset="0"/>
              </a:rPr>
              <a:t>For 3 years, Kim saves $55 per month of her earned income, working towards a goal of $2000 in her IDA.  </a:t>
            </a:r>
          </a:p>
          <a:p>
            <a:pPr eaLnBrk="1"/>
            <a:r>
              <a:rPr altLang="en-US" dirty="0" smtClean="0">
                <a:latin typeface="Calibri" pitchFamily="34" charset="0"/>
              </a:rPr>
              <a:t>During this time, she receives tax assistance, financial education, and homeownership preparation from the AFI grantee and its partners.</a:t>
            </a:r>
          </a:p>
          <a:p>
            <a:pPr eaLnBrk="1"/>
            <a:r>
              <a:rPr altLang="en-US" dirty="0" smtClean="0">
                <a:latin typeface="Calibri" pitchFamily="34" charset="0"/>
              </a:rPr>
              <a:t>Kim saves $2,000 and purchases her home using her savings plus $4000 from the AFI grantee ($2,000 federal/$2,000 non-federal).</a:t>
            </a:r>
          </a:p>
        </p:txBody>
      </p:sp>
      <p:sp>
        <p:nvSpPr>
          <p:cNvPr id="24579" name="Title 2"/>
          <p:cNvSpPr txBox="1">
            <a:spLocks noGrp="1"/>
          </p:cNvSpPr>
          <p:nvPr>
            <p:ph type="title"/>
          </p:nvPr>
        </p:nvSpPr>
        <p:spPr>
          <a:xfrm>
            <a:off x="609601" y="457200"/>
            <a:ext cx="8253413" cy="457200"/>
          </a:xfrm>
        </p:spPr>
        <p:txBody>
          <a:bodyPr/>
          <a:lstStyle/>
          <a:p>
            <a:pPr eaLnBrk="1"/>
            <a:r>
              <a:rPr altLang="en-US" smtClean="0">
                <a:latin typeface="Calibri" pitchFamily="34" charset="0"/>
              </a:rPr>
              <a:t>How AFI Works: A Participant’s Perspective</a:t>
            </a:r>
          </a:p>
        </p:txBody>
      </p:sp>
    </p:spTree>
    <p:extLst>
      <p:ext uri="{BB962C8B-B14F-4D97-AF65-F5344CB8AC3E}">
        <p14:creationId xmlns:p14="http://schemas.microsoft.com/office/powerpoint/2010/main" val="3233862444"/>
      </p:ext>
    </p:extLst>
  </p:cSld>
  <p:clrMapOvr>
    <a:masterClrMapping/>
  </p:clrMapOvr>
  <p:transition spd="slow" advTm="5021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txBox="1">
            <a:spLocks noGrp="1" noChangeArrowheads="1"/>
          </p:cNvSpPr>
          <p:nvPr>
            <p:ph type="title"/>
          </p:nvPr>
        </p:nvSpPr>
        <p:spPr>
          <a:xfrm>
            <a:off x="1219200" y="857250"/>
            <a:ext cx="6553200" cy="514350"/>
          </a:xfrm>
        </p:spPr>
        <p:txBody>
          <a:bodyPr/>
          <a:lstStyle/>
          <a:p>
            <a:pPr eaLnBrk="1" hangingPunct="1"/>
            <a:r>
              <a:rPr altLang="en-US" sz="3200" dirty="0" smtClean="0">
                <a:latin typeface="Calibri" pitchFamily="34" charset="0"/>
              </a:rPr>
              <a:t>How AFI Works: Kim’s IDA</a:t>
            </a:r>
            <a:endParaRPr altLang="en-US" b="0" dirty="0" smtClean="0">
              <a:solidFill>
                <a:srgbClr val="636466"/>
              </a:solidFill>
              <a:latin typeface="Calibri" pitchFamily="34" charset="0"/>
              <a:ea typeface="Calibri" pitchFamily="34" charset="0"/>
              <a:cs typeface="Calibri" pitchFamily="34" charset="0"/>
            </a:endParaRPr>
          </a:p>
        </p:txBody>
      </p:sp>
      <p:sp>
        <p:nvSpPr>
          <p:cNvPr id="14340" name="AutoShape 4"/>
          <p:cNvSpPr>
            <a:spLocks noChangeArrowheads="1"/>
          </p:cNvSpPr>
          <p:nvPr/>
        </p:nvSpPr>
        <p:spPr bwMode="auto">
          <a:xfrm>
            <a:off x="3581400" y="2000250"/>
            <a:ext cx="1689100" cy="657225"/>
          </a:xfrm>
          <a:prstGeom prst="flowChartProcess">
            <a:avLst/>
          </a:prstGeom>
          <a:solidFill>
            <a:schemeClr val="tx2">
              <a:lumMod val="20000"/>
              <a:lumOff val="80000"/>
            </a:schemeClr>
          </a:solidFill>
          <a:ln w="19050" cap="sq">
            <a:solidFill>
              <a:schemeClr val="tx1"/>
            </a:solidFill>
            <a:miter lim="800000"/>
            <a:headEnd type="none" w="sm" len="sm"/>
            <a:tailEnd type="none" w="sm" len="sm"/>
          </a:ln>
        </p:spPr>
        <p:txBody>
          <a:bodyPr wrap="none" anchor="ctr"/>
          <a:lstStyle/>
          <a:p>
            <a:pPr algn="ctr" eaLnBrk="0" fontAlgn="auto" hangingPunct="0">
              <a:spcBef>
                <a:spcPts val="0"/>
              </a:spcBef>
              <a:spcAft>
                <a:spcPts val="0"/>
              </a:spcAft>
              <a:defRPr/>
            </a:pPr>
            <a:r>
              <a:rPr kumimoji="1" lang="en-US" sz="2400" b="1" dirty="0">
                <a:latin typeface="Verdana" pitchFamily="-80" charset="0"/>
                <a:cs typeface="+mn-cs"/>
              </a:rPr>
              <a:t>$2000 </a:t>
            </a:r>
          </a:p>
          <a:p>
            <a:pPr algn="ctr" eaLnBrk="0" fontAlgn="auto" hangingPunct="0">
              <a:spcBef>
                <a:spcPts val="0"/>
              </a:spcBef>
              <a:spcAft>
                <a:spcPts val="0"/>
              </a:spcAft>
              <a:defRPr/>
            </a:pPr>
            <a:r>
              <a:rPr kumimoji="1" lang="en-US" sz="2400" b="1" dirty="0">
                <a:latin typeface="Verdana" pitchFamily="-80" charset="0"/>
                <a:cs typeface="+mn-cs"/>
              </a:rPr>
              <a:t>Savings</a:t>
            </a:r>
          </a:p>
        </p:txBody>
      </p:sp>
      <p:sp>
        <p:nvSpPr>
          <p:cNvPr id="14341" name="AutoShape 5"/>
          <p:cNvSpPr>
            <a:spLocks noChangeArrowheads="1"/>
          </p:cNvSpPr>
          <p:nvPr/>
        </p:nvSpPr>
        <p:spPr bwMode="auto">
          <a:xfrm>
            <a:off x="3581400" y="2657475"/>
            <a:ext cx="1689100" cy="1228725"/>
          </a:xfrm>
          <a:prstGeom prst="flowChartProcess">
            <a:avLst/>
          </a:prstGeom>
          <a:solidFill>
            <a:schemeClr val="tx2">
              <a:lumMod val="60000"/>
              <a:lumOff val="40000"/>
            </a:schemeClr>
          </a:solidFill>
          <a:ln w="19050" cap="sq">
            <a:solidFill>
              <a:schemeClr val="tx1"/>
            </a:solidFill>
            <a:miter lim="800000"/>
            <a:headEnd type="none" w="sm" len="sm"/>
            <a:tailEnd type="none" w="sm" len="sm"/>
          </a:ln>
        </p:spPr>
        <p:txBody>
          <a:bodyPr wrap="none" anchor="ctr"/>
          <a:lstStyle/>
          <a:p>
            <a:pPr algn="ctr" eaLnBrk="0" fontAlgn="auto" hangingPunct="0">
              <a:spcBef>
                <a:spcPts val="0"/>
              </a:spcBef>
              <a:spcAft>
                <a:spcPts val="0"/>
              </a:spcAft>
              <a:defRPr/>
            </a:pPr>
            <a:r>
              <a:rPr kumimoji="1" lang="en-US" sz="2400" b="1" dirty="0">
                <a:latin typeface="Verdana" pitchFamily="-80" charset="0"/>
                <a:cs typeface="+mn-cs"/>
              </a:rPr>
              <a:t>$4000 </a:t>
            </a:r>
          </a:p>
          <a:p>
            <a:pPr algn="ctr" eaLnBrk="0" fontAlgn="auto" hangingPunct="0">
              <a:spcBef>
                <a:spcPts val="0"/>
              </a:spcBef>
              <a:spcAft>
                <a:spcPts val="0"/>
              </a:spcAft>
              <a:defRPr/>
            </a:pPr>
            <a:r>
              <a:rPr kumimoji="1" lang="en-US" sz="2400" b="1" dirty="0">
                <a:latin typeface="Verdana" pitchFamily="-80" charset="0"/>
                <a:cs typeface="+mn-cs"/>
              </a:rPr>
              <a:t>Matching</a:t>
            </a:r>
          </a:p>
        </p:txBody>
      </p:sp>
      <p:sp>
        <p:nvSpPr>
          <p:cNvPr id="25605" name="AutoShape 6"/>
          <p:cNvSpPr>
            <a:spLocks noChangeArrowheads="1"/>
          </p:cNvSpPr>
          <p:nvPr/>
        </p:nvSpPr>
        <p:spPr bwMode="auto">
          <a:xfrm>
            <a:off x="6019800" y="2000250"/>
            <a:ext cx="1828800" cy="1885950"/>
          </a:xfrm>
          <a:prstGeom prst="flowChartProcess">
            <a:avLst/>
          </a:prstGeom>
          <a:solidFill>
            <a:srgbClr val="FFC000"/>
          </a:solidFill>
          <a:ln w="19050" cap="sq">
            <a:solidFill>
              <a:schemeClr val="tx1"/>
            </a:solidFill>
            <a:miter lim="800000"/>
            <a:headEnd type="none" w="sm" len="sm"/>
            <a:tailEnd type="none" w="sm" len="sm"/>
          </a:ln>
        </p:spPr>
        <p:txBody>
          <a:bodyPr wrap="none" anchor="ctr"/>
          <a:lstStyle>
            <a:lvl1pPr eaLnBrk="0" hangingPunct="0">
              <a:spcBef>
                <a:spcPts val="1300"/>
              </a:spcBef>
              <a:buClr>
                <a:srgbClr val="34689A"/>
              </a:buClr>
              <a:buSzPct val="100000"/>
              <a:buFont typeface="Book Antiqua" pitchFamily="18" charset="0"/>
              <a:buChar char="►"/>
              <a:defRPr sz="2400">
                <a:solidFill>
                  <a:srgbClr val="000000"/>
                </a:solidFill>
                <a:latin typeface="Calibri" pitchFamily="34" charset="0"/>
              </a:defRPr>
            </a:lvl1pPr>
            <a:lvl2pPr marL="742950" indent="-285750" eaLnBrk="0" hangingPunct="0">
              <a:spcBef>
                <a:spcPts val="500"/>
              </a:spcBef>
              <a:buClr>
                <a:srgbClr val="FD8103"/>
              </a:buClr>
              <a:buSzPct val="150000"/>
              <a:buFont typeface="Wingdings" pitchFamily="2" charset="2"/>
              <a:buChar char="§"/>
              <a:defRPr sz="2200">
                <a:solidFill>
                  <a:srgbClr val="000000"/>
                </a:solidFill>
                <a:latin typeface="Calibri" pitchFamily="34" charset="0"/>
              </a:defRPr>
            </a:lvl2pPr>
            <a:lvl3pPr marL="1143000" indent="-228600" eaLnBrk="0" hangingPunct="0">
              <a:spcBef>
                <a:spcPts val="500"/>
              </a:spcBef>
              <a:buClr>
                <a:srgbClr val="34689A"/>
              </a:buClr>
              <a:buSzPct val="150000"/>
              <a:buChar char="•"/>
              <a:defRPr sz="2000">
                <a:solidFill>
                  <a:srgbClr val="000000"/>
                </a:solidFill>
                <a:latin typeface="Calibri" pitchFamily="34" charset="0"/>
              </a:defRPr>
            </a:lvl3pPr>
            <a:lvl4pPr marL="1600200" indent="-228600" eaLnBrk="0" hangingPunct="0">
              <a:buClr>
                <a:srgbClr val="000000"/>
              </a:buClr>
              <a:buSzPct val="90000"/>
              <a:buFont typeface="Book Antiqua" pitchFamily="18" charset="0"/>
              <a:buChar char="►"/>
              <a:defRPr>
                <a:solidFill>
                  <a:srgbClr val="000000"/>
                </a:solidFill>
                <a:latin typeface="Calibri" pitchFamily="34" charset="0"/>
              </a:defRPr>
            </a:lvl4pPr>
            <a:lvl5pPr marL="2057400" indent="-228600" eaLnBrk="0" hangingPunct="0">
              <a:buSzPct val="100000"/>
              <a:buChar char="»"/>
              <a:defRPr>
                <a:solidFill>
                  <a:srgbClr val="000000"/>
                </a:solidFill>
                <a:latin typeface="Calibri" pitchFamily="34" charset="0"/>
              </a:defRPr>
            </a:lvl5pPr>
            <a:lvl6pPr marL="2514600" indent="-228600" eaLnBrk="0" fontAlgn="base" hangingPunct="0">
              <a:spcBef>
                <a:spcPct val="0"/>
              </a:spcBef>
              <a:spcAft>
                <a:spcPct val="0"/>
              </a:spcAft>
              <a:buSzPct val="100000"/>
              <a:buChar char="»"/>
              <a:defRPr>
                <a:solidFill>
                  <a:srgbClr val="000000"/>
                </a:solidFill>
                <a:latin typeface="Calibri" pitchFamily="34" charset="0"/>
              </a:defRPr>
            </a:lvl6pPr>
            <a:lvl7pPr marL="2971800" indent="-228600" eaLnBrk="0" fontAlgn="base" hangingPunct="0">
              <a:spcBef>
                <a:spcPct val="0"/>
              </a:spcBef>
              <a:spcAft>
                <a:spcPct val="0"/>
              </a:spcAft>
              <a:buSzPct val="100000"/>
              <a:buChar char="»"/>
              <a:defRPr>
                <a:solidFill>
                  <a:srgbClr val="000000"/>
                </a:solidFill>
                <a:latin typeface="Calibri" pitchFamily="34" charset="0"/>
              </a:defRPr>
            </a:lvl7pPr>
            <a:lvl8pPr marL="3429000" indent="-228600" eaLnBrk="0" fontAlgn="base" hangingPunct="0">
              <a:spcBef>
                <a:spcPct val="0"/>
              </a:spcBef>
              <a:spcAft>
                <a:spcPct val="0"/>
              </a:spcAft>
              <a:buSzPct val="100000"/>
              <a:buChar char="»"/>
              <a:defRPr>
                <a:solidFill>
                  <a:srgbClr val="000000"/>
                </a:solidFill>
                <a:latin typeface="Calibri" pitchFamily="34" charset="0"/>
              </a:defRPr>
            </a:lvl8pPr>
            <a:lvl9pPr marL="3886200" indent="-228600" eaLnBrk="0" fontAlgn="base" hangingPunct="0">
              <a:spcBef>
                <a:spcPct val="0"/>
              </a:spcBef>
              <a:spcAft>
                <a:spcPct val="0"/>
              </a:spcAft>
              <a:buSzPct val="100000"/>
              <a:buChar char="»"/>
              <a:defRPr>
                <a:solidFill>
                  <a:srgbClr val="000000"/>
                </a:solidFill>
                <a:latin typeface="Calibri" pitchFamily="34" charset="0"/>
              </a:defRPr>
            </a:lvl9pPr>
          </a:lstStyle>
          <a:p>
            <a:pPr algn="ctr">
              <a:spcBef>
                <a:spcPct val="0"/>
              </a:spcBef>
              <a:buClrTx/>
              <a:buSzTx/>
              <a:buFontTx/>
              <a:buNone/>
            </a:pPr>
            <a:r>
              <a:rPr kumimoji="1" lang="en-US" altLang="en-US" b="1">
                <a:solidFill>
                  <a:schemeClr val="tx1"/>
                </a:solidFill>
                <a:latin typeface="Verdana" pitchFamily="34" charset="0"/>
              </a:rPr>
              <a:t>Combined</a:t>
            </a:r>
            <a:br>
              <a:rPr kumimoji="1" lang="en-US" altLang="en-US" b="1">
                <a:solidFill>
                  <a:schemeClr val="tx1"/>
                </a:solidFill>
                <a:latin typeface="Verdana" pitchFamily="34" charset="0"/>
              </a:rPr>
            </a:br>
            <a:r>
              <a:rPr kumimoji="1" lang="en-US" altLang="en-US" b="1">
                <a:solidFill>
                  <a:schemeClr val="tx1"/>
                </a:solidFill>
                <a:latin typeface="Verdana" pitchFamily="34" charset="0"/>
              </a:rPr>
              <a:t>$6000</a:t>
            </a:r>
            <a:br>
              <a:rPr kumimoji="1" lang="en-US" altLang="en-US" b="1">
                <a:solidFill>
                  <a:schemeClr val="tx1"/>
                </a:solidFill>
                <a:latin typeface="Verdana" pitchFamily="34" charset="0"/>
              </a:rPr>
            </a:br>
            <a:r>
              <a:rPr kumimoji="1" lang="en-US" altLang="en-US" b="1">
                <a:solidFill>
                  <a:schemeClr val="tx1"/>
                </a:solidFill>
                <a:latin typeface="Verdana" pitchFamily="34" charset="0"/>
              </a:rPr>
              <a:t>for</a:t>
            </a:r>
          </a:p>
          <a:p>
            <a:pPr algn="ctr">
              <a:spcBef>
                <a:spcPct val="0"/>
              </a:spcBef>
              <a:buClrTx/>
              <a:buSzTx/>
              <a:buFontTx/>
              <a:buNone/>
            </a:pPr>
            <a:r>
              <a:rPr kumimoji="1" lang="en-US" altLang="en-US" b="1">
                <a:solidFill>
                  <a:schemeClr val="tx1"/>
                </a:solidFill>
                <a:latin typeface="Verdana" pitchFamily="34" charset="0"/>
              </a:rPr>
              <a:t>Home</a:t>
            </a:r>
          </a:p>
        </p:txBody>
      </p:sp>
      <p:sp>
        <p:nvSpPr>
          <p:cNvPr id="14343" name="AutoShape 7"/>
          <p:cNvSpPr>
            <a:spLocks noChangeArrowheads="1"/>
          </p:cNvSpPr>
          <p:nvPr/>
        </p:nvSpPr>
        <p:spPr bwMode="auto">
          <a:xfrm>
            <a:off x="674688" y="2857500"/>
            <a:ext cx="2830512" cy="857250"/>
          </a:xfrm>
          <a:prstGeom prst="rightArrow">
            <a:avLst>
              <a:gd name="adj1" fmla="val 50000"/>
              <a:gd name="adj2" fmla="val 80556"/>
            </a:avLst>
          </a:prstGeom>
          <a:solidFill>
            <a:schemeClr val="tx2">
              <a:lumMod val="60000"/>
              <a:lumOff val="40000"/>
            </a:schemeClr>
          </a:solidFill>
          <a:ln w="19050" cap="sq">
            <a:solidFill>
              <a:schemeClr val="tx1"/>
            </a:solidFill>
            <a:miter lim="800000"/>
            <a:headEnd type="none" w="sm" len="sm"/>
            <a:tailEnd type="none" w="sm" len="sm"/>
          </a:ln>
        </p:spPr>
        <p:txBody>
          <a:bodyPr wrap="none" anchor="ctr"/>
          <a:lstStyle/>
          <a:p>
            <a:pPr algn="ctr" eaLnBrk="0" fontAlgn="auto" hangingPunct="0">
              <a:spcBef>
                <a:spcPts val="0"/>
              </a:spcBef>
              <a:spcAft>
                <a:spcPts val="0"/>
              </a:spcAft>
              <a:defRPr/>
            </a:pPr>
            <a:r>
              <a:rPr kumimoji="1" lang="en-US" sz="1600" b="1" dirty="0">
                <a:latin typeface="Univers" pitchFamily="34" charset="0"/>
                <a:cs typeface="+mn-cs"/>
              </a:rPr>
              <a:t>$2,000 Federal</a:t>
            </a:r>
          </a:p>
          <a:p>
            <a:pPr algn="ctr" eaLnBrk="0" fontAlgn="auto" hangingPunct="0">
              <a:spcBef>
                <a:spcPts val="0"/>
              </a:spcBef>
              <a:spcAft>
                <a:spcPts val="0"/>
              </a:spcAft>
              <a:defRPr/>
            </a:pPr>
            <a:r>
              <a:rPr kumimoji="1" lang="en-US" sz="1600" b="1" dirty="0">
                <a:latin typeface="Univers" pitchFamily="34" charset="0"/>
                <a:cs typeface="+mn-cs"/>
              </a:rPr>
              <a:t>+ $2,000 Non - Federal</a:t>
            </a:r>
          </a:p>
        </p:txBody>
      </p:sp>
      <p:sp>
        <p:nvSpPr>
          <p:cNvPr id="14345" name="AutoShape 9"/>
          <p:cNvSpPr>
            <a:spLocks noChangeArrowheads="1"/>
          </p:cNvSpPr>
          <p:nvPr/>
        </p:nvSpPr>
        <p:spPr bwMode="auto">
          <a:xfrm>
            <a:off x="1347788" y="1943100"/>
            <a:ext cx="2157412" cy="857250"/>
          </a:xfrm>
          <a:prstGeom prst="rightArrow">
            <a:avLst>
              <a:gd name="adj1" fmla="val 50000"/>
              <a:gd name="adj2" fmla="val 80556"/>
            </a:avLst>
          </a:prstGeom>
          <a:solidFill>
            <a:schemeClr val="tx2">
              <a:lumMod val="20000"/>
              <a:lumOff val="80000"/>
            </a:schemeClr>
          </a:solidFill>
          <a:ln w="19050" cap="sq">
            <a:solidFill>
              <a:schemeClr val="tx1"/>
            </a:solidFill>
            <a:miter lim="800000"/>
            <a:headEnd type="none" w="sm" len="sm"/>
            <a:tailEnd type="none" w="sm" len="sm"/>
          </a:ln>
        </p:spPr>
        <p:txBody>
          <a:bodyPr wrap="none" anchor="ctr"/>
          <a:lstStyle/>
          <a:p>
            <a:pPr algn="ctr" eaLnBrk="0" fontAlgn="auto" hangingPunct="0">
              <a:spcBef>
                <a:spcPts val="0"/>
              </a:spcBef>
              <a:spcAft>
                <a:spcPts val="0"/>
              </a:spcAft>
              <a:defRPr/>
            </a:pPr>
            <a:r>
              <a:rPr kumimoji="1" lang="en-US" b="1" dirty="0">
                <a:latin typeface="Univers" pitchFamily="34" charset="0"/>
                <a:cs typeface="+mn-cs"/>
              </a:rPr>
              <a:t>   </a:t>
            </a:r>
            <a:r>
              <a:rPr kumimoji="1" lang="en-US" sz="1600" b="1" dirty="0">
                <a:latin typeface="Univers" pitchFamily="34" charset="0"/>
                <a:cs typeface="+mn-cs"/>
              </a:rPr>
              <a:t>Kim saves $2,000</a:t>
            </a:r>
          </a:p>
        </p:txBody>
      </p:sp>
      <p:sp>
        <p:nvSpPr>
          <p:cNvPr id="2" name="Right Brace 1"/>
          <p:cNvSpPr/>
          <p:nvPr/>
        </p:nvSpPr>
        <p:spPr>
          <a:xfrm>
            <a:off x="5105400" y="1828800"/>
            <a:ext cx="762000" cy="2228850"/>
          </a:xfrm>
          <a:prstGeom prst="rightBrace">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transition spd="slow" advTm="1920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38150"/>
            <a:ext cx="8253410" cy="514350"/>
          </a:xfrm>
        </p:spPr>
        <p:txBody>
          <a:bodyPr/>
          <a:lstStyle/>
          <a:p>
            <a:r>
              <a:rPr lang="en-US" sz="3200" b="1" dirty="0"/>
              <a:t>AFI Resource Center</a:t>
            </a:r>
            <a:endParaRPr lang="en-US" sz="3200" dirty="0" smtClean="0"/>
          </a:p>
        </p:txBody>
      </p:sp>
      <p:sp>
        <p:nvSpPr>
          <p:cNvPr id="3" name="Content Placeholder 2"/>
          <p:cNvSpPr>
            <a:spLocks noGrp="1"/>
          </p:cNvSpPr>
          <p:nvPr>
            <p:ph idx="4294967295"/>
          </p:nvPr>
        </p:nvSpPr>
        <p:spPr>
          <a:xfrm>
            <a:off x="533400" y="895350"/>
            <a:ext cx="8253417" cy="3714750"/>
          </a:xfrm>
        </p:spPr>
        <p:txBody>
          <a:bodyPr/>
          <a:lstStyle/>
          <a:p>
            <a:pPr marL="0" indent="0" eaLnBrk="1" hangingPunct="1">
              <a:spcBef>
                <a:spcPts val="2000"/>
              </a:spcBef>
              <a:buNone/>
            </a:pPr>
            <a:r>
              <a:rPr lang="en-US" sz="2800" dirty="0" smtClean="0"/>
              <a:t>The access point for </a:t>
            </a:r>
            <a:r>
              <a:rPr lang="en-US" sz="2800" dirty="0"/>
              <a:t>AFI </a:t>
            </a:r>
            <a:r>
              <a:rPr lang="en-US" sz="2800" dirty="0" smtClean="0"/>
              <a:t>program technical assistance, including resources for potential applicants. </a:t>
            </a:r>
          </a:p>
          <a:p>
            <a:pPr eaLnBrk="1" hangingPunct="1">
              <a:spcBef>
                <a:spcPts val="2000"/>
              </a:spcBef>
            </a:pPr>
            <a:r>
              <a:rPr lang="en-US" sz="2800" dirty="0" smtClean="0"/>
              <a:t>Website: </a:t>
            </a:r>
            <a:r>
              <a:rPr lang="en-US" sz="2800" dirty="0" smtClean="0">
                <a:hlinkClick r:id="rId3"/>
              </a:rPr>
              <a:t>idaresources.acf.hhs.gov</a:t>
            </a:r>
            <a:endParaRPr lang="en-US" sz="2800" dirty="0" smtClean="0"/>
          </a:p>
          <a:p>
            <a:pPr lvl="1" eaLnBrk="1" hangingPunct="1">
              <a:spcBef>
                <a:spcPts val="1000"/>
              </a:spcBef>
            </a:pPr>
            <a:r>
              <a:rPr lang="en-US" sz="2400" dirty="0" smtClean="0"/>
              <a:t>Grantee Locator: </a:t>
            </a:r>
            <a:r>
              <a:rPr lang="en-US" sz="2400" dirty="0" smtClean="0">
                <a:hlinkClick r:id="rId4"/>
              </a:rPr>
              <a:t>http</a:t>
            </a:r>
            <a:r>
              <a:rPr lang="en-US" sz="2400" dirty="0">
                <a:hlinkClick r:id="rId4"/>
              </a:rPr>
              <a:t>://</a:t>
            </a:r>
            <a:r>
              <a:rPr lang="en-US" sz="2400" dirty="0" smtClean="0">
                <a:hlinkClick r:id="rId4"/>
              </a:rPr>
              <a:t>idaresources.acf.hhs.gov/afigrantees</a:t>
            </a:r>
            <a:endParaRPr lang="en-US" sz="2400" dirty="0" smtClean="0"/>
          </a:p>
          <a:p>
            <a:pPr eaLnBrk="1" hangingPunct="1">
              <a:spcBef>
                <a:spcPts val="2000"/>
              </a:spcBef>
            </a:pPr>
            <a:r>
              <a:rPr lang="en-US" sz="2800" dirty="0" smtClean="0"/>
              <a:t>Help Desk: </a:t>
            </a:r>
          </a:p>
          <a:p>
            <a:pPr marL="742950" lvl="2" indent="-342900" eaLnBrk="1">
              <a:spcBef>
                <a:spcPts val="0"/>
              </a:spcBef>
              <a:buClr>
                <a:schemeClr val="accent6"/>
              </a:buClr>
              <a:buSzPct val="110000"/>
              <a:buFont typeface="Wingdings" panose="05000000000000000000" pitchFamily="2" charset="2"/>
              <a:buChar char="§"/>
            </a:pPr>
            <a:r>
              <a:rPr lang="en-US" sz="2400" b="1" dirty="0">
                <a:latin typeface="Calibri" pitchFamily="34" charset="0"/>
              </a:rPr>
              <a:t>Phone:</a:t>
            </a:r>
            <a:r>
              <a:rPr lang="en-US" sz="2400" dirty="0">
                <a:latin typeface="Calibri" pitchFamily="34" charset="0"/>
              </a:rPr>
              <a:t>  1-866-778-6037 </a:t>
            </a:r>
          </a:p>
          <a:p>
            <a:pPr marL="742950" lvl="2" indent="-342900" eaLnBrk="1">
              <a:spcBef>
                <a:spcPts val="0"/>
              </a:spcBef>
              <a:buClr>
                <a:schemeClr val="accent6"/>
              </a:buClr>
              <a:buSzPct val="110000"/>
              <a:buFont typeface="Wingdings" panose="05000000000000000000" pitchFamily="2" charset="2"/>
              <a:buChar char="§"/>
            </a:pPr>
            <a:r>
              <a:rPr lang="en-US" sz="2400" b="1" dirty="0">
                <a:latin typeface="Calibri" pitchFamily="34" charset="0"/>
              </a:rPr>
              <a:t>Email:</a:t>
            </a:r>
            <a:r>
              <a:rPr lang="en-US" sz="2400" dirty="0">
                <a:latin typeface="Calibri" pitchFamily="34" charset="0"/>
              </a:rPr>
              <a:t>  </a:t>
            </a:r>
            <a:r>
              <a:rPr lang="en-US" sz="2400" dirty="0">
                <a:latin typeface="Calibri" pitchFamily="34" charset="0"/>
                <a:hlinkClick r:id="rId5"/>
              </a:rPr>
              <a:t>info@idaresources.org</a:t>
            </a:r>
            <a:endParaRPr lang="en-US" sz="2400" dirty="0">
              <a:latin typeface="Calibri" pitchFamily="34" charset="0"/>
            </a:endParaRPr>
          </a:p>
        </p:txBody>
      </p:sp>
    </p:spTree>
    <p:extLst>
      <p:ext uri="{BB962C8B-B14F-4D97-AF65-F5344CB8AC3E}">
        <p14:creationId xmlns:p14="http://schemas.microsoft.com/office/powerpoint/2010/main" val="226467563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dirty="0" smtClean="0">
              <a:ea typeface="ＭＳ Ｐゴシック" pitchFamily="34" charset="-128"/>
            </a:endParaRPr>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
            <a:ext cx="9172133" cy="602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6772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3" y="1257300"/>
            <a:ext cx="8177214" cy="3543300"/>
          </a:xfrm>
        </p:spPr>
        <p:txBody>
          <a:bodyPr/>
          <a:lstStyle/>
          <a:p>
            <a:r>
              <a:rPr lang="en-US" dirty="0" smtClean="0"/>
              <a:t>Part of the US Department </a:t>
            </a:r>
            <a:r>
              <a:rPr lang="en-US" dirty="0"/>
              <a:t>of Health &amp; Human </a:t>
            </a:r>
            <a:r>
              <a:rPr lang="en-US" dirty="0" smtClean="0"/>
              <a:t>Services.</a:t>
            </a:r>
          </a:p>
          <a:p>
            <a:r>
              <a:rPr lang="en-US" dirty="0" smtClean="0"/>
              <a:t>One of the key </a:t>
            </a:r>
            <a:r>
              <a:rPr lang="en-US" i="1" dirty="0" smtClean="0"/>
              <a:t>human services</a:t>
            </a:r>
            <a:r>
              <a:rPr lang="en-US" dirty="0" smtClean="0"/>
              <a:t> agencies within HHS.</a:t>
            </a:r>
          </a:p>
          <a:p>
            <a:r>
              <a:rPr lang="en-US" dirty="0" smtClean="0"/>
              <a:t>Promotes </a:t>
            </a:r>
            <a:r>
              <a:rPr lang="en-US" dirty="0"/>
              <a:t>the economic and social well-being of families, children, individuals and communities</a:t>
            </a:r>
            <a:r>
              <a:rPr lang="en-US" dirty="0" smtClean="0"/>
              <a:t>.</a:t>
            </a:r>
          </a:p>
          <a:p>
            <a:r>
              <a:rPr lang="en-US" dirty="0" smtClean="0"/>
              <a:t>Responsible for funding many programs and services, including Head Start, child care, child welfare, child support, LIHEAP, family violence prevention, TANF, CSBG, and refugee services.</a:t>
            </a:r>
          </a:p>
          <a:p>
            <a:endParaRPr lang="en-US" dirty="0" smtClean="0"/>
          </a:p>
          <a:p>
            <a:endParaRPr lang="en-US" dirty="0"/>
          </a:p>
        </p:txBody>
      </p:sp>
      <p:sp>
        <p:nvSpPr>
          <p:cNvPr id="2" name="Title 1"/>
          <p:cNvSpPr>
            <a:spLocks noGrp="1"/>
          </p:cNvSpPr>
          <p:nvPr>
            <p:ph type="title"/>
          </p:nvPr>
        </p:nvSpPr>
        <p:spPr>
          <a:xfrm>
            <a:off x="457200" y="628648"/>
            <a:ext cx="8253410" cy="457202"/>
          </a:xfrm>
        </p:spPr>
        <p:txBody>
          <a:bodyPr/>
          <a:lstStyle/>
          <a:p>
            <a:r>
              <a:rPr lang="en-US" dirty="0"/>
              <a:t>Administration for Children and Families (ACF)  </a:t>
            </a:r>
          </a:p>
        </p:txBody>
      </p:sp>
    </p:spTree>
    <p:extLst>
      <p:ext uri="{BB962C8B-B14F-4D97-AF65-F5344CB8AC3E}">
        <p14:creationId xmlns:p14="http://schemas.microsoft.com/office/powerpoint/2010/main" val="541953567"/>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Grp="1"/>
          </p:cNvSpPr>
          <p:nvPr>
            <p:ph type="title"/>
          </p:nvPr>
        </p:nvSpPr>
        <p:spPr>
          <a:xfrm>
            <a:off x="533401" y="457200"/>
            <a:ext cx="8253413" cy="457200"/>
          </a:xfrm>
        </p:spPr>
        <p:txBody>
          <a:bodyPr/>
          <a:lstStyle/>
          <a:p>
            <a:pPr eaLnBrk="1" hangingPunct="1"/>
            <a:r>
              <a:rPr altLang="en-US" dirty="0" smtClean="0">
                <a:latin typeface="Calibri" pitchFamily="34" charset="0"/>
              </a:rPr>
              <a:t>Assets for Independence (AFI) Program</a:t>
            </a:r>
            <a:endParaRPr altLang="en-US" sz="2000" dirty="0" smtClean="0">
              <a:latin typeface="Calibri" pitchFamily="34" charset="0"/>
            </a:endParaRPr>
          </a:p>
        </p:txBody>
      </p:sp>
      <p:sp>
        <p:nvSpPr>
          <p:cNvPr id="6147" name="Rectangle 3"/>
          <p:cNvSpPr txBox="1">
            <a:spLocks noGrp="1"/>
          </p:cNvSpPr>
          <p:nvPr>
            <p:ph type="body" idx="4294967295"/>
          </p:nvPr>
        </p:nvSpPr>
        <p:spPr>
          <a:xfrm>
            <a:off x="609600" y="971550"/>
            <a:ext cx="8177213" cy="3600450"/>
          </a:xfrm>
        </p:spPr>
        <p:txBody>
          <a:bodyPr>
            <a:normAutofit fontScale="85000" lnSpcReduction="20000"/>
          </a:bodyPr>
          <a:lstStyle/>
          <a:p>
            <a:r>
              <a:rPr lang="en-US" sz="2600" dirty="0" smtClean="0">
                <a:latin typeface="Calibri" pitchFamily="34" charset="0"/>
              </a:rPr>
              <a:t>Purpose: Demonstrate and support an </a:t>
            </a:r>
            <a:r>
              <a:rPr lang="en-US" sz="2600" u="sng" dirty="0" smtClean="0">
                <a:latin typeface="Calibri" pitchFamily="34" charset="0"/>
              </a:rPr>
              <a:t>assets-based approach </a:t>
            </a:r>
            <a:r>
              <a:rPr lang="en-US" sz="2600" dirty="0" smtClean="0">
                <a:latin typeface="Calibri" pitchFamily="34" charset="0"/>
              </a:rPr>
              <a:t>for increasing the economic self-sufficiency of low-income individuals and families.</a:t>
            </a:r>
          </a:p>
          <a:p>
            <a:r>
              <a:rPr lang="en-US" sz="2600" dirty="0" smtClean="0">
                <a:latin typeface="Calibri" pitchFamily="34" charset="0"/>
              </a:rPr>
              <a:t>What is asset building?</a:t>
            </a:r>
            <a:br>
              <a:rPr lang="en-US" sz="2600" dirty="0" smtClean="0">
                <a:latin typeface="Calibri" pitchFamily="34" charset="0"/>
              </a:rPr>
            </a:br>
            <a:r>
              <a:rPr lang="en-US" sz="2600" dirty="0" smtClean="0"/>
              <a:t>Supporting the acquisition of assets (both tangible, such as a home, and intangible, such as education) that can increase opportunities, build wealth, and increase economic stability.  </a:t>
            </a:r>
          </a:p>
          <a:p>
            <a:pPr lvl="1">
              <a:spcBef>
                <a:spcPts val="1000"/>
              </a:spcBef>
            </a:pPr>
            <a:r>
              <a:rPr lang="en-US" sz="2400" dirty="0" smtClean="0"/>
              <a:t>Income-support strategies, such as </a:t>
            </a:r>
            <a:br>
              <a:rPr lang="en-US" sz="2400" dirty="0" smtClean="0"/>
            </a:br>
            <a:r>
              <a:rPr lang="en-US" sz="2400" dirty="0" smtClean="0"/>
              <a:t>cash assistance and SNAP (food stamps),</a:t>
            </a:r>
            <a:br>
              <a:rPr lang="en-US" sz="2400" dirty="0" smtClean="0"/>
            </a:br>
            <a:r>
              <a:rPr lang="en-US" sz="2400" dirty="0" smtClean="0"/>
              <a:t>act as a safety net. </a:t>
            </a:r>
          </a:p>
          <a:p>
            <a:pPr lvl="1">
              <a:spcBef>
                <a:spcPts val="1000"/>
              </a:spcBef>
            </a:pPr>
            <a:r>
              <a:rPr lang="en-US" sz="2400" dirty="0" smtClean="0"/>
              <a:t>Asset-building strategies act as a ladder.</a:t>
            </a:r>
          </a:p>
          <a:p>
            <a:endParaRPr lang="en-US" dirty="0" smtClean="0">
              <a:latin typeface="Calibri" pitchFamily="34" charset="0"/>
            </a:endParaRPr>
          </a:p>
        </p:txBody>
      </p:sp>
      <p:pic>
        <p:nvPicPr>
          <p:cNvPr id="5" name="Picture 3" descr="C:\Users\Gretchen.Lehman\AppData\Local\Microsoft\Windows\Temporary Internet Files\Content.IE5\2N600UXL\MC9003635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450" y="3382042"/>
            <a:ext cx="1736551" cy="14185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advTm="4757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txBox="1">
            <a:spLocks noGrp="1"/>
          </p:cNvSpPr>
          <p:nvPr>
            <p:ph type="title"/>
          </p:nvPr>
        </p:nvSpPr>
        <p:spPr>
          <a:xfrm>
            <a:off x="914401" y="400050"/>
            <a:ext cx="7415213" cy="457200"/>
          </a:xfrm>
        </p:spPr>
        <p:txBody>
          <a:bodyPr/>
          <a:lstStyle/>
          <a:p>
            <a:pPr eaLnBrk="1" hangingPunct="1"/>
            <a:r>
              <a:rPr altLang="en-US" dirty="0" smtClean="0">
                <a:latin typeface="Calibri" pitchFamily="34" charset="0"/>
              </a:rPr>
              <a:t>AFI Award Information</a:t>
            </a:r>
            <a:endParaRPr altLang="en-US" sz="2000" dirty="0" smtClean="0">
              <a:latin typeface="Calibri" pitchFamily="34" charset="0"/>
            </a:endParaRPr>
          </a:p>
        </p:txBody>
      </p:sp>
      <p:sp>
        <p:nvSpPr>
          <p:cNvPr id="9219" name="Rectangle 3"/>
          <p:cNvSpPr txBox="1">
            <a:spLocks noGrp="1"/>
          </p:cNvSpPr>
          <p:nvPr>
            <p:ph type="body" idx="4294967295"/>
          </p:nvPr>
        </p:nvSpPr>
        <p:spPr>
          <a:xfrm>
            <a:off x="838200" y="857250"/>
            <a:ext cx="8153400" cy="4000500"/>
          </a:xfrm>
        </p:spPr>
        <p:txBody>
          <a:bodyPr/>
          <a:lstStyle/>
          <a:p>
            <a:r>
              <a:rPr lang="en-US" altLang="en-US" dirty="0" smtClean="0">
                <a:latin typeface="Calibri" pitchFamily="34" charset="0"/>
              </a:rPr>
              <a:t>AFI is a discretionary grant program.  </a:t>
            </a:r>
          </a:p>
          <a:p>
            <a:pPr lvl="1"/>
            <a:r>
              <a:rPr lang="en-US" altLang="en-US" sz="2400" dirty="0" smtClean="0">
                <a:latin typeface="Calibri" pitchFamily="34" charset="0"/>
              </a:rPr>
              <a:t>Competitively awarded; typically more than one competition per fiscal year.</a:t>
            </a:r>
          </a:p>
          <a:p>
            <a:pPr lvl="1"/>
            <a:r>
              <a:rPr lang="en-US" altLang="en-US" sz="2400" dirty="0" smtClean="0">
                <a:latin typeface="Calibri" pitchFamily="34" charset="0"/>
              </a:rPr>
              <a:t>Program is implemented by grantees. </a:t>
            </a:r>
          </a:p>
          <a:p>
            <a:pPr lvl="1"/>
            <a:r>
              <a:rPr lang="en-US" altLang="en-US" sz="2400" dirty="0" smtClean="0">
                <a:latin typeface="Calibri" pitchFamily="34" charset="0"/>
              </a:rPr>
              <a:t>Organizations can have more than one AFI grant at a time.</a:t>
            </a:r>
          </a:p>
          <a:p>
            <a:pPr eaLnBrk="1" hangingPunct="1">
              <a:lnSpc>
                <a:spcPct val="90000"/>
              </a:lnSpc>
            </a:pPr>
            <a:r>
              <a:rPr lang="en-US" altLang="en-US" dirty="0" smtClean="0">
                <a:latin typeface="Calibri" pitchFamily="34" charset="0"/>
              </a:rPr>
              <a:t>General grant information:</a:t>
            </a:r>
            <a:endParaRPr altLang="en-US" dirty="0" smtClean="0">
              <a:latin typeface="Calibri" pitchFamily="34" charset="0"/>
            </a:endParaRPr>
          </a:p>
          <a:p>
            <a:pPr lvl="1" eaLnBrk="1" hangingPunct="1">
              <a:lnSpc>
                <a:spcPct val="90000"/>
              </a:lnSpc>
            </a:pPr>
            <a:r>
              <a:rPr altLang="en-US" sz="2400" dirty="0" smtClean="0">
                <a:latin typeface="Calibri" pitchFamily="34" charset="0"/>
              </a:rPr>
              <a:t>Maximum award: $1,000,000</a:t>
            </a:r>
          </a:p>
          <a:p>
            <a:pPr lvl="1" eaLnBrk="1" hangingPunct="1">
              <a:lnSpc>
                <a:spcPct val="90000"/>
              </a:lnSpc>
            </a:pPr>
            <a:r>
              <a:rPr altLang="en-US" sz="2400" dirty="0" smtClean="0">
                <a:latin typeface="Calibri" pitchFamily="34" charset="0"/>
              </a:rPr>
              <a:t>Minimum award: $10,000</a:t>
            </a:r>
          </a:p>
          <a:p>
            <a:pPr lvl="1" eaLnBrk="1" hangingPunct="1">
              <a:lnSpc>
                <a:spcPct val="90000"/>
              </a:lnSpc>
            </a:pPr>
            <a:r>
              <a:rPr lang="en-US" altLang="en-US" sz="2400" dirty="0" smtClean="0">
                <a:latin typeface="Calibri" pitchFamily="34" charset="0"/>
              </a:rPr>
              <a:t>Grants have a 5 year period.</a:t>
            </a:r>
          </a:p>
        </p:txBody>
      </p:sp>
    </p:spTree>
    <p:extLst>
      <p:ext uri="{BB962C8B-B14F-4D97-AF65-F5344CB8AC3E}">
        <p14:creationId xmlns:p14="http://schemas.microsoft.com/office/powerpoint/2010/main" val="1703855219"/>
      </p:ext>
    </p:extLst>
  </p:cSld>
  <p:clrMapOvr>
    <a:masterClrMapping/>
  </p:clrMapOvr>
  <p:transition spd="slow" advTm="2354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p:txBody>
          <a:bodyPr/>
          <a:lstStyle/>
          <a:p>
            <a:r>
              <a:rPr lang="en-US" dirty="0">
                <a:latin typeface="Calibri" pitchFamily="34" charset="0"/>
              </a:rPr>
              <a:t>In FY 2014, AFI was appropriated $19.026 million.</a:t>
            </a:r>
          </a:p>
          <a:p>
            <a:pPr lvl="1"/>
            <a:r>
              <a:rPr lang="en-US" altLang="en-US" sz="2400" dirty="0">
                <a:latin typeface="Calibri" pitchFamily="34" charset="0"/>
              </a:rPr>
              <a:t>Approximately $10 million was awarded as grants.</a:t>
            </a:r>
          </a:p>
          <a:p>
            <a:pPr lvl="1"/>
            <a:r>
              <a:rPr lang="en-US" altLang="en-US" sz="2400" dirty="0">
                <a:latin typeface="Calibri" pitchFamily="34" charset="0"/>
              </a:rPr>
              <a:t>Total of 44 grant awards were made.</a:t>
            </a:r>
          </a:p>
          <a:p>
            <a:endParaRPr lang="en-US" dirty="0"/>
          </a:p>
        </p:txBody>
      </p:sp>
      <p:sp>
        <p:nvSpPr>
          <p:cNvPr id="3" name="Title 2"/>
          <p:cNvSpPr>
            <a:spLocks noGrp="1"/>
          </p:cNvSpPr>
          <p:nvPr>
            <p:ph type="title"/>
          </p:nvPr>
        </p:nvSpPr>
        <p:spPr/>
        <p:txBody>
          <a:bodyPr/>
          <a:lstStyle/>
          <a:p>
            <a:r>
              <a:rPr lang="en-US" dirty="0" smtClean="0"/>
              <a:t>Fiscal Year 2014 Information</a:t>
            </a:r>
            <a:endParaRPr lang="en-US" dirty="0"/>
          </a:p>
        </p:txBody>
      </p:sp>
    </p:spTree>
    <p:extLst>
      <p:ext uri="{BB962C8B-B14F-4D97-AF65-F5344CB8AC3E}">
        <p14:creationId xmlns:p14="http://schemas.microsoft.com/office/powerpoint/2010/main" val="60523932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Grp="1"/>
          </p:cNvSpPr>
          <p:nvPr>
            <p:ph type="title"/>
          </p:nvPr>
        </p:nvSpPr>
        <p:spPr>
          <a:xfrm>
            <a:off x="533401" y="457200"/>
            <a:ext cx="8253413" cy="457200"/>
          </a:xfrm>
        </p:spPr>
        <p:txBody>
          <a:bodyPr/>
          <a:lstStyle/>
          <a:p>
            <a:pPr eaLnBrk="1" hangingPunct="1"/>
            <a:r>
              <a:rPr lang="en-US" altLang="en-US" dirty="0" smtClean="0">
                <a:latin typeface="Calibri" pitchFamily="34" charset="0"/>
              </a:rPr>
              <a:t>Which entities are eligible for AFI grants?</a:t>
            </a:r>
            <a:endParaRPr altLang="en-US" sz="2000" dirty="0" smtClean="0">
              <a:latin typeface="Calibri" pitchFamily="34" charset="0"/>
            </a:endParaRPr>
          </a:p>
        </p:txBody>
      </p:sp>
      <p:sp>
        <p:nvSpPr>
          <p:cNvPr id="8195" name="Rectangle 3"/>
          <p:cNvSpPr txBox="1">
            <a:spLocks noGrp="1"/>
          </p:cNvSpPr>
          <p:nvPr>
            <p:ph type="body" idx="4294967295"/>
          </p:nvPr>
        </p:nvSpPr>
        <p:spPr>
          <a:xfrm>
            <a:off x="609600" y="1047750"/>
            <a:ext cx="8177213" cy="3810000"/>
          </a:xfrm>
        </p:spPr>
        <p:txBody>
          <a:bodyPr/>
          <a:lstStyle/>
          <a:p>
            <a:r>
              <a:rPr altLang="en-US" sz="2600" dirty="0" smtClean="0">
                <a:latin typeface="Calibri" pitchFamily="34" charset="0"/>
              </a:rPr>
              <a:t>AFI is authorized to award grants to the following entities:</a:t>
            </a:r>
          </a:p>
          <a:p>
            <a:pPr lvl="1">
              <a:spcBef>
                <a:spcPts val="1000"/>
              </a:spcBef>
            </a:pPr>
            <a:r>
              <a:rPr altLang="en-US" sz="2400" dirty="0" smtClean="0">
                <a:latin typeface="Calibri" pitchFamily="34" charset="0"/>
              </a:rPr>
              <a:t>Non-profit entities with 501(c)(3) status.</a:t>
            </a:r>
          </a:p>
          <a:p>
            <a:pPr lvl="1">
              <a:spcBef>
                <a:spcPts val="1000"/>
              </a:spcBef>
            </a:pPr>
            <a:r>
              <a:rPr altLang="en-US" sz="2400" dirty="0" smtClean="0">
                <a:latin typeface="Calibri" pitchFamily="34" charset="0"/>
              </a:rPr>
              <a:t>State or local government agencies or tribal governments applying jointly with a non-profit with 501(c)(3) status.</a:t>
            </a:r>
          </a:p>
          <a:p>
            <a:pPr lvl="1">
              <a:spcBef>
                <a:spcPts val="1000"/>
              </a:spcBef>
            </a:pPr>
            <a:r>
              <a:rPr altLang="en-US" sz="2400" dirty="0" smtClean="0">
                <a:latin typeface="Calibri" pitchFamily="34" charset="0"/>
              </a:rPr>
              <a:t>Federally certified Low-Income Credit Unions and Community Development Financial Institutions.</a:t>
            </a:r>
          </a:p>
        </p:txBody>
      </p:sp>
    </p:spTree>
  </p:cSld>
  <p:clrMapOvr>
    <a:masterClrMapping/>
  </p:clrMapOvr>
  <p:transition spd="slow" advTm="6530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txBox="1">
            <a:spLocks noGrp="1"/>
          </p:cNvSpPr>
          <p:nvPr>
            <p:ph type="title"/>
          </p:nvPr>
        </p:nvSpPr>
        <p:spPr>
          <a:xfrm>
            <a:off x="533401" y="438150"/>
            <a:ext cx="8253413" cy="457200"/>
          </a:xfrm>
        </p:spPr>
        <p:txBody>
          <a:bodyPr/>
          <a:lstStyle/>
          <a:p>
            <a:pPr eaLnBrk="1" hangingPunct="1"/>
            <a:r>
              <a:rPr altLang="en-US" dirty="0" smtClean="0">
                <a:latin typeface="Calibri" pitchFamily="34" charset="0"/>
              </a:rPr>
              <a:t>Assets for Independence (AFI) Program</a:t>
            </a:r>
            <a:endParaRPr altLang="en-US" sz="2000" dirty="0" smtClean="0">
              <a:latin typeface="Calibri" pitchFamily="34" charset="0"/>
            </a:endParaRPr>
          </a:p>
        </p:txBody>
      </p:sp>
      <p:sp>
        <p:nvSpPr>
          <p:cNvPr id="6147" name="Rectangle 3"/>
          <p:cNvSpPr txBox="1">
            <a:spLocks noGrp="1"/>
          </p:cNvSpPr>
          <p:nvPr>
            <p:ph type="body" idx="4294967295"/>
          </p:nvPr>
        </p:nvSpPr>
        <p:spPr>
          <a:xfrm>
            <a:off x="609600" y="971550"/>
            <a:ext cx="8177213" cy="3810000"/>
          </a:xfrm>
        </p:spPr>
        <p:txBody>
          <a:bodyPr/>
          <a:lstStyle/>
          <a:p>
            <a:r>
              <a:rPr lang="en-US" sz="2800" dirty="0" smtClean="0">
                <a:latin typeface="Calibri" pitchFamily="34" charset="0"/>
              </a:rPr>
              <a:t>Grantees provide Individual Development Accounts (IDAs) and related services to low-income people.  </a:t>
            </a:r>
          </a:p>
          <a:p>
            <a:pPr lvl="1">
              <a:spcBef>
                <a:spcPts val="1000"/>
              </a:spcBef>
            </a:pPr>
            <a:r>
              <a:rPr lang="en-US" sz="2800" dirty="0" smtClean="0">
                <a:latin typeface="Calibri" pitchFamily="34" charset="0"/>
              </a:rPr>
              <a:t>IDAs are special use, matched savings accounts.  </a:t>
            </a:r>
          </a:p>
          <a:p>
            <a:pPr lvl="1">
              <a:spcBef>
                <a:spcPts val="1000"/>
              </a:spcBef>
            </a:pPr>
            <a:r>
              <a:rPr lang="en-US" sz="2800" dirty="0" smtClean="0">
                <a:latin typeface="Calibri" pitchFamily="34" charset="0"/>
              </a:rPr>
              <a:t>AFI IDAs may be used for:</a:t>
            </a:r>
          </a:p>
          <a:p>
            <a:pPr lvl="2"/>
            <a:r>
              <a:rPr lang="en-US" sz="2800" dirty="0" smtClean="0">
                <a:latin typeface="Calibri" pitchFamily="34" charset="0"/>
              </a:rPr>
              <a:t>To purchase a first home, </a:t>
            </a:r>
          </a:p>
          <a:p>
            <a:pPr lvl="2"/>
            <a:r>
              <a:rPr lang="en-US" sz="2800" dirty="0" smtClean="0">
                <a:latin typeface="Calibri" pitchFamily="34" charset="0"/>
              </a:rPr>
              <a:t>To capitalize a business, or </a:t>
            </a:r>
          </a:p>
          <a:p>
            <a:pPr lvl="2"/>
            <a:r>
              <a:rPr lang="en-US" sz="2800" dirty="0" smtClean="0">
                <a:latin typeface="Calibri" pitchFamily="34" charset="0"/>
              </a:rPr>
              <a:t>To fund post-secondary education or training.</a:t>
            </a:r>
          </a:p>
        </p:txBody>
      </p:sp>
    </p:spTree>
    <p:extLst>
      <p:ext uri="{BB962C8B-B14F-4D97-AF65-F5344CB8AC3E}">
        <p14:creationId xmlns:p14="http://schemas.microsoft.com/office/powerpoint/2010/main" val="2458224425"/>
      </p:ext>
    </p:extLst>
  </p:cSld>
  <p:clrMapOvr>
    <a:masterClrMapping/>
  </p:clrMapOvr>
  <p:transition spd="slow" advTm="4757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txBox="1">
            <a:spLocks noGrp="1"/>
          </p:cNvSpPr>
          <p:nvPr>
            <p:ph idx="4294967295"/>
          </p:nvPr>
        </p:nvSpPr>
        <p:spPr>
          <a:xfrm>
            <a:off x="685800" y="1123950"/>
            <a:ext cx="7391400" cy="3676650"/>
          </a:xfrm>
        </p:spPr>
        <p:txBody>
          <a:bodyPr/>
          <a:lstStyle/>
          <a:p>
            <a:r>
              <a:rPr altLang="en-US" sz="2000" dirty="0" smtClean="0">
                <a:latin typeface="Calibri" pitchFamily="34" charset="0"/>
              </a:rPr>
              <a:t>Grantees are required to provide 100% non-federal cash match for their AFI grant. </a:t>
            </a:r>
            <a:r>
              <a:rPr altLang="en-US" sz="2000" u="sng" dirty="0" smtClean="0">
                <a:latin typeface="Calibri" pitchFamily="34" charset="0"/>
              </a:rPr>
              <a:t>Application must docume</a:t>
            </a:r>
            <a:r>
              <a:rPr lang="en-US" altLang="en-US" sz="2000" u="sng" dirty="0" smtClean="0">
                <a:latin typeface="Calibri" pitchFamily="34" charset="0"/>
              </a:rPr>
              <a:t>nt committed funds.  </a:t>
            </a:r>
            <a:endParaRPr altLang="en-US" sz="2000" u="sng" dirty="0" smtClean="0">
              <a:latin typeface="Calibri" pitchFamily="34" charset="0"/>
            </a:endParaRPr>
          </a:p>
          <a:p>
            <a:r>
              <a:rPr altLang="en-US" sz="2000" dirty="0" smtClean="0">
                <a:latin typeface="Calibri" pitchFamily="34" charset="0"/>
              </a:rPr>
              <a:t>Grantees must expend at least 85% of project funds (both the federal AFI grant and non-federal funds) to match participant IDA savings. </a:t>
            </a:r>
          </a:p>
          <a:p>
            <a:r>
              <a:rPr altLang="en-US" sz="2000" dirty="0" smtClean="0">
                <a:latin typeface="Calibri" pitchFamily="34" charset="0"/>
              </a:rPr>
              <a:t>Grantees must match participant IDA savings at a rate within the allowable range. </a:t>
            </a:r>
          </a:p>
          <a:p>
            <a:r>
              <a:rPr altLang="en-US" sz="2000" dirty="0" smtClean="0">
                <a:latin typeface="Calibri" pitchFamily="34" charset="0"/>
              </a:rPr>
              <a:t>All asset purchases must be made in accordance with the specific requirements for each qualified expense.</a:t>
            </a:r>
          </a:p>
          <a:p>
            <a:endParaRPr altLang="en-US" dirty="0" smtClean="0">
              <a:latin typeface="Calibri" pitchFamily="34" charset="0"/>
            </a:endParaRPr>
          </a:p>
        </p:txBody>
      </p:sp>
      <p:sp>
        <p:nvSpPr>
          <p:cNvPr id="22531" name="Title 2"/>
          <p:cNvSpPr txBox="1">
            <a:spLocks noGrp="1"/>
          </p:cNvSpPr>
          <p:nvPr>
            <p:ph type="title"/>
          </p:nvPr>
        </p:nvSpPr>
        <p:spPr>
          <a:xfrm>
            <a:off x="1195388" y="400050"/>
            <a:ext cx="7034212" cy="400050"/>
          </a:xfrm>
        </p:spPr>
        <p:txBody>
          <a:bodyPr/>
          <a:lstStyle/>
          <a:p>
            <a:r>
              <a:rPr altLang="en-US" dirty="0" smtClean="0">
                <a:latin typeface="Calibri" pitchFamily="34" charset="0"/>
              </a:rPr>
              <a:t>Key AFI Program Requirements</a:t>
            </a:r>
          </a:p>
        </p:txBody>
      </p:sp>
    </p:spTree>
    <p:extLst>
      <p:ext uri="{BB962C8B-B14F-4D97-AF65-F5344CB8AC3E}">
        <p14:creationId xmlns:p14="http://schemas.microsoft.com/office/powerpoint/2010/main" val="84202015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Grp="1"/>
          </p:cNvSpPr>
          <p:nvPr>
            <p:ph type="title"/>
          </p:nvPr>
        </p:nvSpPr>
        <p:spPr>
          <a:xfrm>
            <a:off x="1295400" y="666750"/>
            <a:ext cx="6400800" cy="457200"/>
          </a:xfrm>
        </p:spPr>
        <p:txBody>
          <a:bodyPr/>
          <a:lstStyle/>
          <a:p>
            <a:pPr eaLnBrk="1" hangingPunct="1"/>
            <a:r>
              <a:rPr altLang="en-US" dirty="0" smtClean="0">
                <a:latin typeface="Calibri" pitchFamily="34" charset="0"/>
              </a:rPr>
              <a:t>Participant Eligibility </a:t>
            </a:r>
            <a:endParaRPr altLang="en-US" sz="2000" dirty="0" smtClean="0">
              <a:latin typeface="Calibri" pitchFamily="34" charset="0"/>
            </a:endParaRPr>
          </a:p>
        </p:txBody>
      </p:sp>
      <p:sp>
        <p:nvSpPr>
          <p:cNvPr id="16387" name="Rectangle 3"/>
          <p:cNvSpPr txBox="1">
            <a:spLocks noGrp="1"/>
          </p:cNvSpPr>
          <p:nvPr>
            <p:ph type="body" idx="4294967295"/>
          </p:nvPr>
        </p:nvSpPr>
        <p:spPr>
          <a:xfrm>
            <a:off x="457201" y="1504950"/>
            <a:ext cx="8329613" cy="3295650"/>
          </a:xfrm>
        </p:spPr>
        <p:txBody>
          <a:bodyPr/>
          <a:lstStyle/>
          <a:p>
            <a:pPr marL="457200" indent="-457200">
              <a:spcBef>
                <a:spcPts val="2000"/>
              </a:spcBef>
              <a:buFont typeface="+mj-lt"/>
              <a:buAutoNum type="arabicPeriod"/>
            </a:pPr>
            <a:r>
              <a:rPr lang="en-US" altLang="en-US" dirty="0" smtClean="0">
                <a:latin typeface="Calibri" pitchFamily="34" charset="0"/>
              </a:rPr>
              <a:t>Any individual who is a member of a household that is eligible for assistance under their state’s Temporary Assistance for Needy Families (TANF) program.</a:t>
            </a:r>
            <a:br>
              <a:rPr lang="en-US" altLang="en-US" dirty="0" smtClean="0">
                <a:latin typeface="Calibri" pitchFamily="34" charset="0"/>
              </a:rPr>
            </a:br>
            <a:r>
              <a:rPr lang="en-US" altLang="en-US" dirty="0" smtClean="0">
                <a:latin typeface="Calibri" pitchFamily="34" charset="0"/>
              </a:rPr>
              <a:t/>
            </a:r>
            <a:br>
              <a:rPr lang="en-US" altLang="en-US" dirty="0" smtClean="0">
                <a:latin typeface="Calibri" pitchFamily="34" charset="0"/>
              </a:rPr>
            </a:br>
            <a:r>
              <a:rPr lang="en-US" altLang="en-US" b="1" dirty="0" smtClean="0">
                <a:latin typeface="Calibri" pitchFamily="34" charset="0"/>
              </a:rPr>
              <a:t>OR</a:t>
            </a:r>
          </a:p>
        </p:txBody>
      </p:sp>
    </p:spTree>
  </p:cSld>
  <p:clrMapOvr>
    <a:masterClrMapping/>
  </p:clrMapOvr>
  <p:transition spd="slow" advTm="67063"/>
  <p:timing>
    <p:tnLst>
      <p:par>
        <p:cTn id="1" dur="indefinite" restart="never" nodeType="tmRoot"/>
      </p:par>
    </p:tnLst>
  </p:timing>
</p:sld>
</file>

<file path=ppt/theme/theme1.xml><?xml version="1.0" encoding="utf-8"?>
<a:theme xmlns:a="http://schemas.openxmlformats.org/drawingml/2006/main" name="Maste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09875DAFF3534CB68058B69E3E99AD" ma:contentTypeVersion="0" ma:contentTypeDescription="Create a new document." ma:contentTypeScope="" ma:versionID="f5bd265744397d2bab481d789745f84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522987-9D5D-42EF-9CF3-C0E3FEAD2C0F}">
  <ds:schemaRefs>
    <ds:schemaRef ds:uri="http://purl.org/dc/dcmityp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2F5E6B0-D8A9-4023-B51B-720B89AF3442}">
  <ds:schemaRefs>
    <ds:schemaRef ds:uri="http://schemas.microsoft.com/sharepoint/v3/contenttype/forms"/>
  </ds:schemaRefs>
</ds:datastoreItem>
</file>

<file path=customXml/itemProps3.xml><?xml version="1.0" encoding="utf-8"?>
<ds:datastoreItem xmlns:ds="http://schemas.openxmlformats.org/officeDocument/2006/customXml" ds:itemID="{90A46B23-4E16-4BA3-9650-5A6EEEC9A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12217</TotalTime>
  <Words>1613</Words>
  <Application>Microsoft Office PowerPoint</Application>
  <PresentationFormat>On-screen Show (16:9)</PresentationFormat>
  <Paragraphs>187</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Master 2</vt:lpstr>
      <vt:lpstr>Assets for Independence (AFI) Program Overview  </vt:lpstr>
      <vt:lpstr>Administration for Children and Families (ACF)  </vt:lpstr>
      <vt:lpstr>Assets for Independence (AFI) Program</vt:lpstr>
      <vt:lpstr>AFI Award Information</vt:lpstr>
      <vt:lpstr>Fiscal Year 2014 Information</vt:lpstr>
      <vt:lpstr>Which entities are eligible for AFI grants?</vt:lpstr>
      <vt:lpstr>Assets for Independence (AFI) Program</vt:lpstr>
      <vt:lpstr>Key AFI Program Requirements</vt:lpstr>
      <vt:lpstr>Participant Eligibility </vt:lpstr>
      <vt:lpstr>Participant Eligibility, cont. </vt:lpstr>
      <vt:lpstr>How AFI Works: A Participant’s Perspective</vt:lpstr>
      <vt:lpstr>How AFI Works: A Participant’s Perspective</vt:lpstr>
      <vt:lpstr>How AFI Works: Kim’s IDA</vt:lpstr>
      <vt:lpstr>AFI Resource Center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AFI  Lessons to Prepare You as a Grant Review Panelist Assets for Independence Program</dc:title>
  <dc:creator>DHHS</dc:creator>
  <cp:lastModifiedBy>H21354</cp:lastModifiedBy>
  <cp:revision>693</cp:revision>
  <cp:lastPrinted>2014-05-12T21:54:02Z</cp:lastPrinted>
  <dcterms:created xsi:type="dcterms:W3CDTF">2010-01-12T21:38:26Z</dcterms:created>
  <dcterms:modified xsi:type="dcterms:W3CDTF">2014-11-24T00:44:37Z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0x0101005CE2B8CDF5DB904EB22B046D80064E58</vt:lpwstr>
  </property>
  <property fmtid="{D5CDD505-2E9C-101B-9397-08002B2CF9AE}" pid="3" name="_AdHocReviewCycleID">
    <vt:i4>-1601285261</vt:i4>
  </property>
  <property fmtid="{D5CDD505-2E9C-101B-9397-08002B2CF9AE}" pid="4" name="_NewReviewCycle">
    <vt:lpwstr/>
  </property>
  <property fmtid="{D5CDD505-2E9C-101B-9397-08002B2CF9AE}" pid="5" name="_EmailSubject">
    <vt:lpwstr>Resources Page Update</vt:lpwstr>
  </property>
  <property fmtid="{D5CDD505-2E9C-101B-9397-08002B2CF9AE}" pid="6" name="_AuthorEmail">
    <vt:lpwstr>Sandra.Norcom@hud.gov</vt:lpwstr>
  </property>
  <property fmtid="{D5CDD505-2E9C-101B-9397-08002B2CF9AE}" pid="7" name="_AuthorEmailDisplayName">
    <vt:lpwstr>Norcom, Sandra</vt:lpwstr>
  </property>
</Properties>
</file>