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83" r:id="rId2"/>
    <p:sldId id="284" r:id="rId3"/>
    <p:sldId id="286" r:id="rId4"/>
    <p:sldId id="287" r:id="rId5"/>
    <p:sldId id="288" r:id="rId6"/>
    <p:sldId id="291" r:id="rId7"/>
    <p:sldId id="292" r:id="rId8"/>
    <p:sldId id="293" r:id="rId9"/>
    <p:sldId id="296" r:id="rId10"/>
    <p:sldId id="295"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593" autoAdjust="0"/>
  </p:normalViewPr>
  <p:slideViewPr>
    <p:cSldViewPr>
      <p:cViewPr>
        <p:scale>
          <a:sx n="70" d="100"/>
          <a:sy n="70" d="100"/>
        </p:scale>
        <p:origin x="-72" y="-7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FCA22C-B6A8-4269-B8A5-9FCDAF59FD40}"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en-US"/>
        </a:p>
      </dgm:t>
    </dgm:pt>
    <dgm:pt modelId="{F9248B9D-AC48-4FF1-8ED7-7141CED6E742}">
      <dgm:prSet custT="1"/>
      <dgm:spPr/>
      <dgm:t>
        <a:bodyPr/>
        <a:lstStyle/>
        <a:p>
          <a:pPr algn="l" rtl="0"/>
          <a:r>
            <a:rPr lang="en-US" sz="2800" b="1" dirty="0" smtClean="0">
              <a:solidFill>
                <a:schemeClr val="tx1"/>
              </a:solidFill>
              <a:latin typeface="Arial" panose="020B0604020202020204" pitchFamily="34" charset="0"/>
              <a:cs typeface="Arial" panose="020B0604020202020204" pitchFamily="34" charset="0"/>
            </a:rPr>
            <a:t>The Modules</a:t>
          </a:r>
          <a:endParaRPr lang="en-US" sz="2800" b="1" dirty="0">
            <a:solidFill>
              <a:schemeClr val="tx1"/>
            </a:solidFill>
            <a:latin typeface="Arial" panose="020B0604020202020204" pitchFamily="34" charset="0"/>
            <a:cs typeface="Arial" panose="020B0604020202020204" pitchFamily="34" charset="0"/>
          </a:endParaRPr>
        </a:p>
      </dgm:t>
    </dgm:pt>
    <dgm:pt modelId="{79688C60-38C0-430E-B12B-F5E304385056}" type="parTrans" cxnId="{31ABA13D-BFFE-48E3-9211-3B173678419C}">
      <dgm:prSet/>
      <dgm:spPr/>
      <dgm:t>
        <a:bodyPr/>
        <a:lstStyle/>
        <a:p>
          <a:endParaRPr lang="en-US"/>
        </a:p>
      </dgm:t>
    </dgm:pt>
    <dgm:pt modelId="{B361ED58-51F2-4D8B-8101-317EFF598E9B}" type="sibTrans" cxnId="{31ABA13D-BFFE-48E3-9211-3B173678419C}">
      <dgm:prSet/>
      <dgm:spPr/>
      <dgm:t>
        <a:bodyPr/>
        <a:lstStyle/>
        <a:p>
          <a:endParaRPr lang="en-US"/>
        </a:p>
      </dgm:t>
    </dgm:pt>
    <dgm:pt modelId="{9E6E772C-8CE1-4286-B542-9D96106F89C2}">
      <dgm:prSet/>
      <dgm:spPr/>
      <dgm:t>
        <a:bodyPr/>
        <a:lstStyle/>
        <a:p>
          <a:pPr rtl="0"/>
          <a:r>
            <a:rPr lang="en-US" dirty="0" smtClean="0">
              <a:latin typeface="Arial" panose="020B0604020202020204" pitchFamily="34" charset="0"/>
              <a:cs typeface="Arial" panose="020B0604020202020204" pitchFamily="34" charset="0"/>
            </a:rPr>
            <a:t>Bank on It</a:t>
          </a:r>
          <a:endParaRPr lang="en-US" dirty="0">
            <a:latin typeface="Arial" panose="020B0604020202020204" pitchFamily="34" charset="0"/>
            <a:cs typeface="Arial" panose="020B0604020202020204" pitchFamily="34" charset="0"/>
          </a:endParaRPr>
        </a:p>
      </dgm:t>
    </dgm:pt>
    <dgm:pt modelId="{53D2B2F8-9674-4BAC-959A-BF69905DF41A}" type="parTrans" cxnId="{3F890825-D002-48CE-9750-45B7894A7A93}">
      <dgm:prSet/>
      <dgm:spPr/>
      <dgm:t>
        <a:bodyPr/>
        <a:lstStyle/>
        <a:p>
          <a:endParaRPr lang="en-US"/>
        </a:p>
      </dgm:t>
    </dgm:pt>
    <dgm:pt modelId="{D70F8300-98A6-4637-98A6-0E594B3062BA}" type="sibTrans" cxnId="{3F890825-D002-48CE-9750-45B7894A7A93}">
      <dgm:prSet/>
      <dgm:spPr/>
      <dgm:t>
        <a:bodyPr/>
        <a:lstStyle/>
        <a:p>
          <a:endParaRPr lang="en-US"/>
        </a:p>
      </dgm:t>
    </dgm:pt>
    <dgm:pt modelId="{19CA9A5D-C7E4-4DCF-AD21-C270718AB898}">
      <dgm:prSet/>
      <dgm:spPr/>
      <dgm:t>
        <a:bodyPr/>
        <a:lstStyle/>
        <a:p>
          <a:pPr rtl="0"/>
          <a:r>
            <a:rPr lang="en-US" dirty="0" smtClean="0">
              <a:latin typeface="Arial" panose="020B0604020202020204" pitchFamily="34" charset="0"/>
              <a:cs typeface="Arial" panose="020B0604020202020204" pitchFamily="34" charset="0"/>
            </a:rPr>
            <a:t>Borrowing Basics</a:t>
          </a:r>
          <a:endParaRPr lang="en-US" dirty="0">
            <a:latin typeface="Arial" panose="020B0604020202020204" pitchFamily="34" charset="0"/>
            <a:cs typeface="Arial" panose="020B0604020202020204" pitchFamily="34" charset="0"/>
          </a:endParaRPr>
        </a:p>
      </dgm:t>
    </dgm:pt>
    <dgm:pt modelId="{91A41789-C125-4891-8F42-F824ECD5DD80}" type="parTrans" cxnId="{6D4128AC-BF93-4185-98CE-35E949DA6B8E}">
      <dgm:prSet/>
      <dgm:spPr/>
      <dgm:t>
        <a:bodyPr/>
        <a:lstStyle/>
        <a:p>
          <a:endParaRPr lang="en-US"/>
        </a:p>
      </dgm:t>
    </dgm:pt>
    <dgm:pt modelId="{FF057F3F-17BA-4F36-8D74-C28A18B7564E}" type="sibTrans" cxnId="{6D4128AC-BF93-4185-98CE-35E949DA6B8E}">
      <dgm:prSet/>
      <dgm:spPr/>
      <dgm:t>
        <a:bodyPr/>
        <a:lstStyle/>
        <a:p>
          <a:endParaRPr lang="en-US"/>
        </a:p>
      </dgm:t>
    </dgm:pt>
    <dgm:pt modelId="{8520C431-42E3-4239-9380-7E354C86CA3E}">
      <dgm:prSet/>
      <dgm:spPr/>
      <dgm:t>
        <a:bodyPr/>
        <a:lstStyle/>
        <a:p>
          <a:pPr rtl="0"/>
          <a:r>
            <a:rPr lang="en-US" dirty="0" smtClean="0">
              <a:latin typeface="Arial" panose="020B0604020202020204" pitchFamily="34" charset="0"/>
              <a:cs typeface="Arial" panose="020B0604020202020204" pitchFamily="34" charset="0"/>
            </a:rPr>
            <a:t>Check It Out</a:t>
          </a:r>
          <a:endParaRPr lang="en-US" dirty="0">
            <a:latin typeface="Arial" panose="020B0604020202020204" pitchFamily="34" charset="0"/>
            <a:cs typeface="Arial" panose="020B0604020202020204" pitchFamily="34" charset="0"/>
          </a:endParaRPr>
        </a:p>
      </dgm:t>
    </dgm:pt>
    <dgm:pt modelId="{931B3B04-4533-41B8-BD50-8EE48236F4B7}" type="parTrans" cxnId="{D9FF5DA9-49B9-4ED8-BE58-926F3BD46553}">
      <dgm:prSet/>
      <dgm:spPr/>
      <dgm:t>
        <a:bodyPr/>
        <a:lstStyle/>
        <a:p>
          <a:endParaRPr lang="en-US"/>
        </a:p>
      </dgm:t>
    </dgm:pt>
    <dgm:pt modelId="{2D9BFDD6-10A7-46AE-B9BA-9A9F900DBAFC}" type="sibTrans" cxnId="{D9FF5DA9-49B9-4ED8-BE58-926F3BD46553}">
      <dgm:prSet/>
      <dgm:spPr/>
      <dgm:t>
        <a:bodyPr/>
        <a:lstStyle/>
        <a:p>
          <a:endParaRPr lang="en-US"/>
        </a:p>
      </dgm:t>
    </dgm:pt>
    <dgm:pt modelId="{EA8C58F1-2135-4257-BCE1-BC8793FD31F8}">
      <dgm:prSet/>
      <dgm:spPr/>
      <dgm:t>
        <a:bodyPr/>
        <a:lstStyle/>
        <a:p>
          <a:pPr rtl="0"/>
          <a:r>
            <a:rPr lang="en-US" dirty="0" smtClean="0">
              <a:latin typeface="Arial" panose="020B0604020202020204" pitchFamily="34" charset="0"/>
              <a:cs typeface="Arial" panose="020B0604020202020204" pitchFamily="34" charset="0"/>
            </a:rPr>
            <a:t>Money Matters</a:t>
          </a:r>
          <a:endParaRPr lang="en-US" dirty="0">
            <a:latin typeface="Arial" panose="020B0604020202020204" pitchFamily="34" charset="0"/>
            <a:cs typeface="Arial" panose="020B0604020202020204" pitchFamily="34" charset="0"/>
          </a:endParaRPr>
        </a:p>
      </dgm:t>
    </dgm:pt>
    <dgm:pt modelId="{FA3ACE70-9CD2-47E1-9F16-0B26D4F69DD7}" type="parTrans" cxnId="{DC7B3A70-C5F0-4EC4-8396-7F715F3C0DD1}">
      <dgm:prSet/>
      <dgm:spPr/>
      <dgm:t>
        <a:bodyPr/>
        <a:lstStyle/>
        <a:p>
          <a:endParaRPr lang="en-US"/>
        </a:p>
      </dgm:t>
    </dgm:pt>
    <dgm:pt modelId="{69501194-4616-460E-8391-9BD304C1CC80}" type="sibTrans" cxnId="{DC7B3A70-C5F0-4EC4-8396-7F715F3C0DD1}">
      <dgm:prSet/>
      <dgm:spPr/>
      <dgm:t>
        <a:bodyPr/>
        <a:lstStyle/>
        <a:p>
          <a:endParaRPr lang="en-US"/>
        </a:p>
      </dgm:t>
    </dgm:pt>
    <dgm:pt modelId="{BCB460C8-2D20-447F-971B-92556A107E52}">
      <dgm:prSet/>
      <dgm:spPr/>
      <dgm:t>
        <a:bodyPr/>
        <a:lstStyle/>
        <a:p>
          <a:pPr rtl="0"/>
          <a:r>
            <a:rPr lang="en-US" dirty="0" smtClean="0">
              <a:latin typeface="Arial" panose="020B0604020202020204" pitchFamily="34" charset="0"/>
              <a:cs typeface="Arial" panose="020B0604020202020204" pitchFamily="34" charset="0"/>
            </a:rPr>
            <a:t>Pay Yourself First</a:t>
          </a:r>
          <a:endParaRPr lang="en-US" dirty="0">
            <a:latin typeface="Arial" panose="020B0604020202020204" pitchFamily="34" charset="0"/>
            <a:cs typeface="Arial" panose="020B0604020202020204" pitchFamily="34" charset="0"/>
          </a:endParaRPr>
        </a:p>
      </dgm:t>
    </dgm:pt>
    <dgm:pt modelId="{5F5EC886-5594-431E-88FF-AA6FB90A5CCB}" type="parTrans" cxnId="{E917501D-3CE7-4E82-B109-13C77A576DCA}">
      <dgm:prSet/>
      <dgm:spPr/>
      <dgm:t>
        <a:bodyPr/>
        <a:lstStyle/>
        <a:p>
          <a:endParaRPr lang="en-US"/>
        </a:p>
      </dgm:t>
    </dgm:pt>
    <dgm:pt modelId="{A5A8C53E-E673-470A-8B8D-B8443C3A086A}" type="sibTrans" cxnId="{E917501D-3CE7-4E82-B109-13C77A576DCA}">
      <dgm:prSet/>
      <dgm:spPr/>
      <dgm:t>
        <a:bodyPr/>
        <a:lstStyle/>
        <a:p>
          <a:endParaRPr lang="en-US"/>
        </a:p>
      </dgm:t>
    </dgm:pt>
    <dgm:pt modelId="{A34ADA33-DCC7-46A5-B301-89D023A7BA5D}">
      <dgm:prSet/>
      <dgm:spPr/>
      <dgm:t>
        <a:bodyPr/>
        <a:lstStyle/>
        <a:p>
          <a:pPr rtl="0"/>
          <a:r>
            <a:rPr lang="en-US" dirty="0" smtClean="0">
              <a:latin typeface="Arial" panose="020B0604020202020204" pitchFamily="34" charset="0"/>
              <a:cs typeface="Arial" panose="020B0604020202020204" pitchFamily="34" charset="0"/>
            </a:rPr>
            <a:t>Keep It Safe</a:t>
          </a:r>
          <a:endParaRPr lang="en-US" dirty="0">
            <a:latin typeface="Arial" panose="020B0604020202020204" pitchFamily="34" charset="0"/>
            <a:cs typeface="Arial" panose="020B0604020202020204" pitchFamily="34" charset="0"/>
          </a:endParaRPr>
        </a:p>
      </dgm:t>
    </dgm:pt>
    <dgm:pt modelId="{7CBAC332-73C4-4626-8199-DECF42255C49}" type="parTrans" cxnId="{D0EB987D-F99D-4E5C-B2DF-5B23F5F1D773}">
      <dgm:prSet/>
      <dgm:spPr/>
      <dgm:t>
        <a:bodyPr/>
        <a:lstStyle/>
        <a:p>
          <a:endParaRPr lang="en-US"/>
        </a:p>
      </dgm:t>
    </dgm:pt>
    <dgm:pt modelId="{1EE5F2B5-69CF-4523-81AC-28056647B1F6}" type="sibTrans" cxnId="{D0EB987D-F99D-4E5C-B2DF-5B23F5F1D773}">
      <dgm:prSet/>
      <dgm:spPr/>
      <dgm:t>
        <a:bodyPr/>
        <a:lstStyle/>
        <a:p>
          <a:endParaRPr lang="en-US"/>
        </a:p>
      </dgm:t>
    </dgm:pt>
    <dgm:pt modelId="{C01B9BB7-E05A-406E-B55E-F0BABD8DACDF}">
      <dgm:prSet/>
      <dgm:spPr/>
      <dgm:t>
        <a:bodyPr/>
        <a:lstStyle/>
        <a:p>
          <a:pPr rtl="0"/>
          <a:r>
            <a:rPr lang="en-US" dirty="0" smtClean="0">
              <a:latin typeface="Arial" panose="020B0604020202020204" pitchFamily="34" charset="0"/>
              <a:cs typeface="Arial" panose="020B0604020202020204" pitchFamily="34" charset="0"/>
            </a:rPr>
            <a:t>To Your Credit</a:t>
          </a:r>
          <a:endParaRPr lang="en-US" dirty="0">
            <a:latin typeface="Arial" panose="020B0604020202020204" pitchFamily="34" charset="0"/>
            <a:cs typeface="Arial" panose="020B0604020202020204" pitchFamily="34" charset="0"/>
          </a:endParaRPr>
        </a:p>
      </dgm:t>
    </dgm:pt>
    <dgm:pt modelId="{F4F68F3E-585B-4DD4-B8E5-881212B7B624}" type="parTrans" cxnId="{0EFC76FA-47E3-406C-8E38-6D4A9BB144E6}">
      <dgm:prSet/>
      <dgm:spPr/>
      <dgm:t>
        <a:bodyPr/>
        <a:lstStyle/>
        <a:p>
          <a:endParaRPr lang="en-US"/>
        </a:p>
      </dgm:t>
    </dgm:pt>
    <dgm:pt modelId="{10613A7A-F225-45DB-B83A-BE17AD280873}" type="sibTrans" cxnId="{0EFC76FA-47E3-406C-8E38-6D4A9BB144E6}">
      <dgm:prSet/>
      <dgm:spPr/>
      <dgm:t>
        <a:bodyPr/>
        <a:lstStyle/>
        <a:p>
          <a:endParaRPr lang="en-US"/>
        </a:p>
      </dgm:t>
    </dgm:pt>
    <dgm:pt modelId="{EF977F3A-B9A6-44C3-9ED6-6E7318EAA8EA}">
      <dgm:prSet/>
      <dgm:spPr/>
      <dgm:t>
        <a:bodyPr/>
        <a:lstStyle/>
        <a:p>
          <a:pPr rtl="0"/>
          <a:r>
            <a:rPr lang="en-US" dirty="0" smtClean="0">
              <a:latin typeface="Arial" panose="020B0604020202020204" pitchFamily="34" charset="0"/>
              <a:cs typeface="Arial" panose="020B0604020202020204" pitchFamily="34" charset="0"/>
            </a:rPr>
            <a:t>Charge It Right</a:t>
          </a:r>
          <a:endParaRPr lang="en-US" dirty="0">
            <a:latin typeface="Arial" panose="020B0604020202020204" pitchFamily="34" charset="0"/>
            <a:cs typeface="Arial" panose="020B0604020202020204" pitchFamily="34" charset="0"/>
          </a:endParaRPr>
        </a:p>
      </dgm:t>
    </dgm:pt>
    <dgm:pt modelId="{39096598-7AB7-419F-A85E-D9F7FE1906E1}" type="parTrans" cxnId="{235DD75B-FC01-4DA6-96E1-B99FAD997544}">
      <dgm:prSet/>
      <dgm:spPr/>
      <dgm:t>
        <a:bodyPr/>
        <a:lstStyle/>
        <a:p>
          <a:endParaRPr lang="en-US"/>
        </a:p>
      </dgm:t>
    </dgm:pt>
    <dgm:pt modelId="{19E54CF8-56D9-4C1B-98EE-CCEF3BD05F06}" type="sibTrans" cxnId="{235DD75B-FC01-4DA6-96E1-B99FAD997544}">
      <dgm:prSet/>
      <dgm:spPr/>
      <dgm:t>
        <a:bodyPr/>
        <a:lstStyle/>
        <a:p>
          <a:endParaRPr lang="en-US"/>
        </a:p>
      </dgm:t>
    </dgm:pt>
    <dgm:pt modelId="{2F15E044-0888-4A75-A749-779B68D92F1A}">
      <dgm:prSet/>
      <dgm:spPr/>
      <dgm:t>
        <a:bodyPr/>
        <a:lstStyle/>
        <a:p>
          <a:pPr rtl="0"/>
          <a:r>
            <a:rPr lang="en-US" dirty="0" smtClean="0">
              <a:latin typeface="Arial" panose="020B0604020202020204" pitchFamily="34" charset="0"/>
              <a:cs typeface="Arial" panose="020B0604020202020204" pitchFamily="34" charset="0"/>
            </a:rPr>
            <a:t>Loan To Own</a:t>
          </a:r>
          <a:endParaRPr lang="en-US" dirty="0">
            <a:latin typeface="Arial" panose="020B0604020202020204" pitchFamily="34" charset="0"/>
            <a:cs typeface="Arial" panose="020B0604020202020204" pitchFamily="34" charset="0"/>
          </a:endParaRPr>
        </a:p>
      </dgm:t>
    </dgm:pt>
    <dgm:pt modelId="{04E5125B-6148-4262-BB46-18A8ACCD385F}" type="parTrans" cxnId="{36BE3806-8C83-4012-9246-9F828FD1983B}">
      <dgm:prSet/>
      <dgm:spPr/>
      <dgm:t>
        <a:bodyPr/>
        <a:lstStyle/>
        <a:p>
          <a:endParaRPr lang="en-US"/>
        </a:p>
      </dgm:t>
    </dgm:pt>
    <dgm:pt modelId="{D31F16CF-A8B6-46F4-A6CE-563981546AD6}" type="sibTrans" cxnId="{36BE3806-8C83-4012-9246-9F828FD1983B}">
      <dgm:prSet/>
      <dgm:spPr/>
      <dgm:t>
        <a:bodyPr/>
        <a:lstStyle/>
        <a:p>
          <a:endParaRPr lang="en-US"/>
        </a:p>
      </dgm:t>
    </dgm:pt>
    <dgm:pt modelId="{1974A3DA-5A1E-4193-8FCC-EEA9C8350FB2}">
      <dgm:prSet/>
      <dgm:spPr/>
      <dgm:t>
        <a:bodyPr/>
        <a:lstStyle/>
        <a:p>
          <a:pPr rtl="0"/>
          <a:r>
            <a:rPr lang="en-US" dirty="0" smtClean="0">
              <a:latin typeface="Arial" panose="020B0604020202020204" pitchFamily="34" charset="0"/>
              <a:cs typeface="Arial" panose="020B0604020202020204" pitchFamily="34" charset="0"/>
            </a:rPr>
            <a:t>Your Own Home</a:t>
          </a:r>
          <a:endParaRPr lang="en-US" dirty="0">
            <a:latin typeface="Arial" panose="020B0604020202020204" pitchFamily="34" charset="0"/>
            <a:cs typeface="Arial" panose="020B0604020202020204" pitchFamily="34" charset="0"/>
          </a:endParaRPr>
        </a:p>
      </dgm:t>
    </dgm:pt>
    <dgm:pt modelId="{5EAF434B-81AB-4CED-8EFF-18FE875916A9}" type="parTrans" cxnId="{FC17EDD8-D60F-4339-9B24-0A5BCD17ED78}">
      <dgm:prSet/>
      <dgm:spPr/>
      <dgm:t>
        <a:bodyPr/>
        <a:lstStyle/>
        <a:p>
          <a:endParaRPr lang="en-US"/>
        </a:p>
      </dgm:t>
    </dgm:pt>
    <dgm:pt modelId="{387418B7-F175-412F-8E52-6EAA1C408F68}" type="sibTrans" cxnId="{FC17EDD8-D60F-4339-9B24-0A5BCD17ED78}">
      <dgm:prSet/>
      <dgm:spPr/>
      <dgm:t>
        <a:bodyPr/>
        <a:lstStyle/>
        <a:p>
          <a:endParaRPr lang="en-US"/>
        </a:p>
      </dgm:t>
    </dgm:pt>
    <dgm:pt modelId="{88E81B40-7C63-46D6-980A-40BAB4531332}">
      <dgm:prSet/>
      <dgm:spPr/>
      <dgm:t>
        <a:bodyPr/>
        <a:lstStyle/>
        <a:p>
          <a:pPr rtl="0"/>
          <a:r>
            <a:rPr lang="en-US" dirty="0" smtClean="0">
              <a:latin typeface="Arial" panose="020B0604020202020204" pitchFamily="34" charset="0"/>
              <a:cs typeface="Arial" panose="020B0604020202020204" pitchFamily="34" charset="0"/>
            </a:rPr>
            <a:t>Financial Recovery</a:t>
          </a:r>
          <a:endParaRPr lang="en-US" dirty="0">
            <a:latin typeface="Arial" panose="020B0604020202020204" pitchFamily="34" charset="0"/>
            <a:cs typeface="Arial" panose="020B0604020202020204" pitchFamily="34" charset="0"/>
          </a:endParaRPr>
        </a:p>
      </dgm:t>
    </dgm:pt>
    <dgm:pt modelId="{F8201749-3CB4-4507-8488-F09C98C6DE70}" type="parTrans" cxnId="{114CB3A5-25F0-44FE-8A13-DEEDDE91D10B}">
      <dgm:prSet/>
      <dgm:spPr/>
      <dgm:t>
        <a:bodyPr/>
        <a:lstStyle/>
        <a:p>
          <a:endParaRPr lang="en-US"/>
        </a:p>
      </dgm:t>
    </dgm:pt>
    <dgm:pt modelId="{8DE8A697-7F58-4BF9-B463-CC1E9957BABF}" type="sibTrans" cxnId="{114CB3A5-25F0-44FE-8A13-DEEDDE91D10B}">
      <dgm:prSet/>
      <dgm:spPr/>
      <dgm:t>
        <a:bodyPr/>
        <a:lstStyle/>
        <a:p>
          <a:endParaRPr lang="en-US"/>
        </a:p>
      </dgm:t>
    </dgm:pt>
    <dgm:pt modelId="{FC7D5CEC-6052-4566-8AB4-153A070D3252}" type="pres">
      <dgm:prSet presAssocID="{8AFCA22C-B6A8-4269-B8A5-9FCDAF59FD40}" presName="Name0" presStyleCnt="0">
        <dgm:presLayoutVars>
          <dgm:dir/>
          <dgm:animLvl val="lvl"/>
          <dgm:resizeHandles val="exact"/>
        </dgm:presLayoutVars>
      </dgm:prSet>
      <dgm:spPr/>
      <dgm:t>
        <a:bodyPr/>
        <a:lstStyle/>
        <a:p>
          <a:endParaRPr lang="en-US"/>
        </a:p>
      </dgm:t>
    </dgm:pt>
    <dgm:pt modelId="{3D6AB4C5-76A9-4F0A-9898-5EE0211E4CD2}" type="pres">
      <dgm:prSet presAssocID="{F9248B9D-AC48-4FF1-8ED7-7141CED6E742}" presName="composite" presStyleCnt="0"/>
      <dgm:spPr/>
    </dgm:pt>
    <dgm:pt modelId="{67E117B4-7CE7-4192-A1BC-8C0E556E9A15}" type="pres">
      <dgm:prSet presAssocID="{F9248B9D-AC48-4FF1-8ED7-7141CED6E742}" presName="parTx" presStyleLbl="alignNode1" presStyleIdx="0" presStyleCnt="1">
        <dgm:presLayoutVars>
          <dgm:chMax val="0"/>
          <dgm:chPref val="0"/>
          <dgm:bulletEnabled val="1"/>
        </dgm:presLayoutVars>
      </dgm:prSet>
      <dgm:spPr/>
      <dgm:t>
        <a:bodyPr/>
        <a:lstStyle/>
        <a:p>
          <a:endParaRPr lang="en-US"/>
        </a:p>
      </dgm:t>
    </dgm:pt>
    <dgm:pt modelId="{99577DBC-9EC8-45F9-A839-A77F9CD9A1FE}" type="pres">
      <dgm:prSet presAssocID="{F9248B9D-AC48-4FF1-8ED7-7141CED6E742}" presName="desTx" presStyleLbl="alignAccFollowNode1" presStyleIdx="0" presStyleCnt="1" custLinFactNeighborX="-3509" custLinFactNeighborY="-8">
        <dgm:presLayoutVars>
          <dgm:bulletEnabled val="1"/>
        </dgm:presLayoutVars>
      </dgm:prSet>
      <dgm:spPr/>
      <dgm:t>
        <a:bodyPr/>
        <a:lstStyle/>
        <a:p>
          <a:endParaRPr lang="en-US"/>
        </a:p>
      </dgm:t>
    </dgm:pt>
  </dgm:ptLst>
  <dgm:cxnLst>
    <dgm:cxn modelId="{D0EB987D-F99D-4E5C-B2DF-5B23F5F1D773}" srcId="{F9248B9D-AC48-4FF1-8ED7-7141CED6E742}" destId="{A34ADA33-DCC7-46A5-B301-89D023A7BA5D}" srcOrd="5" destOrd="0" parTransId="{7CBAC332-73C4-4626-8199-DECF42255C49}" sibTransId="{1EE5F2B5-69CF-4523-81AC-28056647B1F6}"/>
    <dgm:cxn modelId="{BEFAE19A-84D2-40AA-B998-45C4D5397444}" type="presOf" srcId="{9E6E772C-8CE1-4286-B542-9D96106F89C2}" destId="{99577DBC-9EC8-45F9-A839-A77F9CD9A1FE}" srcOrd="0" destOrd="0" presId="urn:microsoft.com/office/officeart/2005/8/layout/hList1"/>
    <dgm:cxn modelId="{0FA489AB-242F-4866-A232-4EBDF4CF8525}" type="presOf" srcId="{C01B9BB7-E05A-406E-B55E-F0BABD8DACDF}" destId="{99577DBC-9EC8-45F9-A839-A77F9CD9A1FE}" srcOrd="0" destOrd="6" presId="urn:microsoft.com/office/officeart/2005/8/layout/hList1"/>
    <dgm:cxn modelId="{F5A4538C-D4CB-4455-8F23-A3C2E50C1198}" type="presOf" srcId="{8520C431-42E3-4239-9380-7E354C86CA3E}" destId="{99577DBC-9EC8-45F9-A839-A77F9CD9A1FE}" srcOrd="0" destOrd="2" presId="urn:microsoft.com/office/officeart/2005/8/layout/hList1"/>
    <dgm:cxn modelId="{0EFC76FA-47E3-406C-8E38-6D4A9BB144E6}" srcId="{F9248B9D-AC48-4FF1-8ED7-7141CED6E742}" destId="{C01B9BB7-E05A-406E-B55E-F0BABD8DACDF}" srcOrd="6" destOrd="0" parTransId="{F4F68F3E-585B-4DD4-B8E5-881212B7B624}" sibTransId="{10613A7A-F225-45DB-B83A-BE17AD280873}"/>
    <dgm:cxn modelId="{36BE3806-8C83-4012-9246-9F828FD1983B}" srcId="{F9248B9D-AC48-4FF1-8ED7-7141CED6E742}" destId="{2F15E044-0888-4A75-A749-779B68D92F1A}" srcOrd="8" destOrd="0" parTransId="{04E5125B-6148-4262-BB46-18A8ACCD385F}" sibTransId="{D31F16CF-A8B6-46F4-A6CE-563981546AD6}"/>
    <dgm:cxn modelId="{81969BEA-A967-4171-9EE9-39E05586B92A}" type="presOf" srcId="{1974A3DA-5A1E-4193-8FCC-EEA9C8350FB2}" destId="{99577DBC-9EC8-45F9-A839-A77F9CD9A1FE}" srcOrd="0" destOrd="9" presId="urn:microsoft.com/office/officeart/2005/8/layout/hList1"/>
    <dgm:cxn modelId="{B2C918CD-0ADF-4871-8F90-E0D00AD15045}" type="presOf" srcId="{EF977F3A-B9A6-44C3-9ED6-6E7318EAA8EA}" destId="{99577DBC-9EC8-45F9-A839-A77F9CD9A1FE}" srcOrd="0" destOrd="7" presId="urn:microsoft.com/office/officeart/2005/8/layout/hList1"/>
    <dgm:cxn modelId="{FC17EDD8-D60F-4339-9B24-0A5BCD17ED78}" srcId="{F9248B9D-AC48-4FF1-8ED7-7141CED6E742}" destId="{1974A3DA-5A1E-4193-8FCC-EEA9C8350FB2}" srcOrd="9" destOrd="0" parTransId="{5EAF434B-81AB-4CED-8EFF-18FE875916A9}" sibTransId="{387418B7-F175-412F-8E52-6EAA1C408F68}"/>
    <dgm:cxn modelId="{235DD75B-FC01-4DA6-96E1-B99FAD997544}" srcId="{F9248B9D-AC48-4FF1-8ED7-7141CED6E742}" destId="{EF977F3A-B9A6-44C3-9ED6-6E7318EAA8EA}" srcOrd="7" destOrd="0" parTransId="{39096598-7AB7-419F-A85E-D9F7FE1906E1}" sibTransId="{19E54CF8-56D9-4C1B-98EE-CCEF3BD05F06}"/>
    <dgm:cxn modelId="{DED7B3A8-D935-4833-BE2E-8F3637E86F2F}" type="presOf" srcId="{19CA9A5D-C7E4-4DCF-AD21-C270718AB898}" destId="{99577DBC-9EC8-45F9-A839-A77F9CD9A1FE}" srcOrd="0" destOrd="1" presId="urn:microsoft.com/office/officeart/2005/8/layout/hList1"/>
    <dgm:cxn modelId="{114CB3A5-25F0-44FE-8A13-DEEDDE91D10B}" srcId="{F9248B9D-AC48-4FF1-8ED7-7141CED6E742}" destId="{88E81B40-7C63-46D6-980A-40BAB4531332}" srcOrd="10" destOrd="0" parTransId="{F8201749-3CB4-4507-8488-F09C98C6DE70}" sibTransId="{8DE8A697-7F58-4BF9-B463-CC1E9957BABF}"/>
    <dgm:cxn modelId="{DC7B3A70-C5F0-4EC4-8396-7F715F3C0DD1}" srcId="{F9248B9D-AC48-4FF1-8ED7-7141CED6E742}" destId="{EA8C58F1-2135-4257-BCE1-BC8793FD31F8}" srcOrd="3" destOrd="0" parTransId="{FA3ACE70-9CD2-47E1-9F16-0B26D4F69DD7}" sibTransId="{69501194-4616-460E-8391-9BD304C1CC80}"/>
    <dgm:cxn modelId="{9E0105AC-CE58-4171-9F73-520BAF10DE87}" type="presOf" srcId="{8AFCA22C-B6A8-4269-B8A5-9FCDAF59FD40}" destId="{FC7D5CEC-6052-4566-8AB4-153A070D3252}" srcOrd="0" destOrd="0" presId="urn:microsoft.com/office/officeart/2005/8/layout/hList1"/>
    <dgm:cxn modelId="{C2E3EE17-B7A6-4D5F-91C8-6DA75810482E}" type="presOf" srcId="{88E81B40-7C63-46D6-980A-40BAB4531332}" destId="{99577DBC-9EC8-45F9-A839-A77F9CD9A1FE}" srcOrd="0" destOrd="10" presId="urn:microsoft.com/office/officeart/2005/8/layout/hList1"/>
    <dgm:cxn modelId="{A2169C4F-F79C-4E37-A21C-E776EECAB677}" type="presOf" srcId="{F9248B9D-AC48-4FF1-8ED7-7141CED6E742}" destId="{67E117B4-7CE7-4192-A1BC-8C0E556E9A15}" srcOrd="0" destOrd="0" presId="urn:microsoft.com/office/officeart/2005/8/layout/hList1"/>
    <dgm:cxn modelId="{3F890825-D002-48CE-9750-45B7894A7A93}" srcId="{F9248B9D-AC48-4FF1-8ED7-7141CED6E742}" destId="{9E6E772C-8CE1-4286-B542-9D96106F89C2}" srcOrd="0" destOrd="0" parTransId="{53D2B2F8-9674-4BAC-959A-BF69905DF41A}" sibTransId="{D70F8300-98A6-4637-98A6-0E594B3062BA}"/>
    <dgm:cxn modelId="{8C0DB82B-A34E-4833-BA79-F6987CC0EDF4}" type="presOf" srcId="{EA8C58F1-2135-4257-BCE1-BC8793FD31F8}" destId="{99577DBC-9EC8-45F9-A839-A77F9CD9A1FE}" srcOrd="0" destOrd="3" presId="urn:microsoft.com/office/officeart/2005/8/layout/hList1"/>
    <dgm:cxn modelId="{F2F89212-12A7-4B77-982E-311B52BADBAC}" type="presOf" srcId="{A34ADA33-DCC7-46A5-B301-89D023A7BA5D}" destId="{99577DBC-9EC8-45F9-A839-A77F9CD9A1FE}" srcOrd="0" destOrd="5" presId="urn:microsoft.com/office/officeart/2005/8/layout/hList1"/>
    <dgm:cxn modelId="{31ABA13D-BFFE-48E3-9211-3B173678419C}" srcId="{8AFCA22C-B6A8-4269-B8A5-9FCDAF59FD40}" destId="{F9248B9D-AC48-4FF1-8ED7-7141CED6E742}" srcOrd="0" destOrd="0" parTransId="{79688C60-38C0-430E-B12B-F5E304385056}" sibTransId="{B361ED58-51F2-4D8B-8101-317EFF598E9B}"/>
    <dgm:cxn modelId="{E917501D-3CE7-4E82-B109-13C77A576DCA}" srcId="{F9248B9D-AC48-4FF1-8ED7-7141CED6E742}" destId="{BCB460C8-2D20-447F-971B-92556A107E52}" srcOrd="4" destOrd="0" parTransId="{5F5EC886-5594-431E-88FF-AA6FB90A5CCB}" sibTransId="{A5A8C53E-E673-470A-8B8D-B8443C3A086A}"/>
    <dgm:cxn modelId="{5A3B035D-C5E7-4202-8825-68E10B16A0E0}" type="presOf" srcId="{BCB460C8-2D20-447F-971B-92556A107E52}" destId="{99577DBC-9EC8-45F9-A839-A77F9CD9A1FE}" srcOrd="0" destOrd="4" presId="urn:microsoft.com/office/officeart/2005/8/layout/hList1"/>
    <dgm:cxn modelId="{6D4128AC-BF93-4185-98CE-35E949DA6B8E}" srcId="{F9248B9D-AC48-4FF1-8ED7-7141CED6E742}" destId="{19CA9A5D-C7E4-4DCF-AD21-C270718AB898}" srcOrd="1" destOrd="0" parTransId="{91A41789-C125-4891-8F42-F824ECD5DD80}" sibTransId="{FF057F3F-17BA-4F36-8D74-C28A18B7564E}"/>
    <dgm:cxn modelId="{F6A9080E-E9AF-48EE-8F85-13393A62EFE7}" type="presOf" srcId="{2F15E044-0888-4A75-A749-779B68D92F1A}" destId="{99577DBC-9EC8-45F9-A839-A77F9CD9A1FE}" srcOrd="0" destOrd="8" presId="urn:microsoft.com/office/officeart/2005/8/layout/hList1"/>
    <dgm:cxn modelId="{D9FF5DA9-49B9-4ED8-BE58-926F3BD46553}" srcId="{F9248B9D-AC48-4FF1-8ED7-7141CED6E742}" destId="{8520C431-42E3-4239-9380-7E354C86CA3E}" srcOrd="2" destOrd="0" parTransId="{931B3B04-4533-41B8-BD50-8EE48236F4B7}" sibTransId="{2D9BFDD6-10A7-46AE-B9BA-9A9F900DBAFC}"/>
    <dgm:cxn modelId="{E62551A5-12FD-455D-BEB6-E2A020E3EB8E}" type="presParOf" srcId="{FC7D5CEC-6052-4566-8AB4-153A070D3252}" destId="{3D6AB4C5-76A9-4F0A-9898-5EE0211E4CD2}" srcOrd="0" destOrd="0" presId="urn:microsoft.com/office/officeart/2005/8/layout/hList1"/>
    <dgm:cxn modelId="{0BBC5DA7-4036-452A-B6DE-40472E81CE5A}" type="presParOf" srcId="{3D6AB4C5-76A9-4F0A-9898-5EE0211E4CD2}" destId="{67E117B4-7CE7-4192-A1BC-8C0E556E9A15}" srcOrd="0" destOrd="0" presId="urn:microsoft.com/office/officeart/2005/8/layout/hList1"/>
    <dgm:cxn modelId="{1E1844B1-A203-4DEE-923E-E442704E996F}" type="presParOf" srcId="{3D6AB4C5-76A9-4F0A-9898-5EE0211E4CD2}" destId="{99577DBC-9EC8-45F9-A839-A77F9CD9A1FE}"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541F16-AA8B-407D-BEC4-8961A2A94F67}"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US"/>
        </a:p>
      </dgm:t>
    </dgm:pt>
    <dgm:pt modelId="{04926D5C-D7D0-4C43-9E51-26707FE951FE}">
      <dgm:prSet custT="1"/>
      <dgm:spPr/>
      <dgm:t>
        <a:bodyPr/>
        <a:lstStyle/>
        <a:p>
          <a:pPr rtl="0"/>
          <a:r>
            <a:rPr lang="en-US" sz="1600" b="1" dirty="0" smtClean="0">
              <a:solidFill>
                <a:schemeClr val="tx1">
                  <a:lumMod val="65000"/>
                  <a:lumOff val="35000"/>
                </a:schemeClr>
              </a:solidFill>
              <a:latin typeface="Arial" panose="020B0604020202020204" pitchFamily="34" charset="0"/>
              <a:cs typeface="Arial" panose="020B0604020202020204" pitchFamily="34" charset="0"/>
            </a:rPr>
            <a:t>In 9 Languages</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dgm:t>
    </dgm:pt>
    <dgm:pt modelId="{54BC9F3F-A772-404D-889D-2E927DDE78B0}" type="parTrans" cxnId="{018E51BD-1433-4C92-B192-850AF43BBE86}">
      <dgm:prSet/>
      <dgm:spPr/>
      <dgm:t>
        <a:bodyPr/>
        <a:lstStyle/>
        <a:p>
          <a:endParaRPr lang="en-US"/>
        </a:p>
      </dgm:t>
    </dgm:pt>
    <dgm:pt modelId="{DB272AA2-40D0-427E-9B71-0DC588EF7C91}" type="sibTrans" cxnId="{018E51BD-1433-4C92-B192-850AF43BBE86}">
      <dgm:prSet/>
      <dgm:spPr/>
      <dgm:t>
        <a:bodyPr/>
        <a:lstStyle/>
        <a:p>
          <a:endParaRPr lang="en-US"/>
        </a:p>
      </dgm:t>
    </dgm:pt>
    <dgm:pt modelId="{0B41F75D-4709-4179-85B3-ECF3C491B0E3}">
      <dgm:prSet custT="1"/>
      <dgm:spPr/>
      <dgm:t>
        <a:bodyPr/>
        <a:lstStyle/>
        <a:p>
          <a:pPr rtl="0"/>
          <a:r>
            <a:rPr lang="en-US" sz="1600" dirty="0" smtClean="0">
              <a:solidFill>
                <a:schemeClr val="tx1">
                  <a:lumMod val="65000"/>
                  <a:lumOff val="35000"/>
                </a:schemeClr>
              </a:solidFill>
              <a:latin typeface="Arial" panose="020B0604020202020204" pitchFamily="34" charset="0"/>
              <a:cs typeface="Arial" panose="020B0604020202020204" pitchFamily="34" charset="0"/>
            </a:rPr>
            <a:t>English</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dgm:t>
    </dgm:pt>
    <dgm:pt modelId="{B2B9E86F-00D8-4D0F-A497-C54C7F4F9F0E}" type="parTrans" cxnId="{1D34BCEF-A88A-4AAC-B3C0-6A6811D6E189}">
      <dgm:prSet/>
      <dgm:spPr/>
      <dgm:t>
        <a:bodyPr/>
        <a:lstStyle/>
        <a:p>
          <a:endParaRPr lang="en-US"/>
        </a:p>
      </dgm:t>
    </dgm:pt>
    <dgm:pt modelId="{6317503F-77D2-41A4-9504-81FF0E7EEDCC}" type="sibTrans" cxnId="{1D34BCEF-A88A-4AAC-B3C0-6A6811D6E189}">
      <dgm:prSet/>
      <dgm:spPr/>
      <dgm:t>
        <a:bodyPr/>
        <a:lstStyle/>
        <a:p>
          <a:endParaRPr lang="en-US"/>
        </a:p>
      </dgm:t>
    </dgm:pt>
    <dgm:pt modelId="{EF11DD14-A873-453A-A2CE-0898835B975D}">
      <dgm:prSet custT="1"/>
      <dgm:spPr/>
      <dgm:t>
        <a:bodyPr/>
        <a:lstStyle/>
        <a:p>
          <a:pPr rtl="0"/>
          <a:r>
            <a:rPr lang="en-US" sz="1600" dirty="0" smtClean="0">
              <a:solidFill>
                <a:schemeClr val="tx1">
                  <a:lumMod val="65000"/>
                  <a:lumOff val="35000"/>
                </a:schemeClr>
              </a:solidFill>
              <a:latin typeface="Arial" panose="020B0604020202020204" pitchFamily="34" charset="0"/>
              <a:cs typeface="Arial" panose="020B0604020202020204" pitchFamily="34" charset="0"/>
            </a:rPr>
            <a:t>Chinese</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dgm:t>
    </dgm:pt>
    <dgm:pt modelId="{4D0441BC-F459-42AC-AA44-73475538F906}" type="parTrans" cxnId="{E21018F9-019D-4E7C-B7D8-6FD7ED6B4148}">
      <dgm:prSet/>
      <dgm:spPr/>
      <dgm:t>
        <a:bodyPr/>
        <a:lstStyle/>
        <a:p>
          <a:endParaRPr lang="en-US"/>
        </a:p>
      </dgm:t>
    </dgm:pt>
    <dgm:pt modelId="{408E0085-9F5A-4908-9B8E-122D5B6047DE}" type="sibTrans" cxnId="{E21018F9-019D-4E7C-B7D8-6FD7ED6B4148}">
      <dgm:prSet/>
      <dgm:spPr/>
      <dgm:t>
        <a:bodyPr/>
        <a:lstStyle/>
        <a:p>
          <a:endParaRPr lang="en-US"/>
        </a:p>
      </dgm:t>
    </dgm:pt>
    <dgm:pt modelId="{1D44C704-44DD-43DF-BAC2-7BBE20EDD7F4}">
      <dgm:prSet custT="1"/>
      <dgm:spPr/>
      <dgm:t>
        <a:bodyPr/>
        <a:lstStyle/>
        <a:p>
          <a:pPr rtl="0"/>
          <a:r>
            <a:rPr lang="en-US" sz="1600" dirty="0" smtClean="0">
              <a:solidFill>
                <a:schemeClr val="tx1">
                  <a:lumMod val="65000"/>
                  <a:lumOff val="35000"/>
                </a:schemeClr>
              </a:solidFill>
              <a:latin typeface="Arial" panose="020B0604020202020204" pitchFamily="34" charset="0"/>
              <a:cs typeface="Arial" panose="020B0604020202020204" pitchFamily="34" charset="0"/>
            </a:rPr>
            <a:t>Haitian Creole</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dgm:t>
    </dgm:pt>
    <dgm:pt modelId="{90CB08DB-AA94-4743-B937-DA529D8F1AD9}" type="parTrans" cxnId="{6F291E43-91D5-42AB-8D72-3113FC901348}">
      <dgm:prSet/>
      <dgm:spPr/>
      <dgm:t>
        <a:bodyPr/>
        <a:lstStyle/>
        <a:p>
          <a:endParaRPr lang="en-US"/>
        </a:p>
      </dgm:t>
    </dgm:pt>
    <dgm:pt modelId="{91B13B81-AA71-429B-AC72-4954C4F4839B}" type="sibTrans" cxnId="{6F291E43-91D5-42AB-8D72-3113FC901348}">
      <dgm:prSet/>
      <dgm:spPr/>
      <dgm:t>
        <a:bodyPr/>
        <a:lstStyle/>
        <a:p>
          <a:endParaRPr lang="en-US"/>
        </a:p>
      </dgm:t>
    </dgm:pt>
    <dgm:pt modelId="{0E3A464E-FFF7-496C-89D3-6FED1F2CEAF5}">
      <dgm:prSet custT="1"/>
      <dgm:spPr/>
      <dgm:t>
        <a:bodyPr/>
        <a:lstStyle/>
        <a:p>
          <a:pPr rtl="0"/>
          <a:r>
            <a:rPr lang="en-US" sz="1600" dirty="0" smtClean="0">
              <a:solidFill>
                <a:schemeClr val="tx1">
                  <a:lumMod val="65000"/>
                  <a:lumOff val="35000"/>
                </a:schemeClr>
              </a:solidFill>
              <a:latin typeface="Arial" panose="020B0604020202020204" pitchFamily="34" charset="0"/>
              <a:cs typeface="Arial" panose="020B0604020202020204" pitchFamily="34" charset="0"/>
            </a:rPr>
            <a:t>Hindi</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dgm:t>
    </dgm:pt>
    <dgm:pt modelId="{507B01FA-566A-42A3-A59D-B48345F65A4F}" type="parTrans" cxnId="{64B695AF-A681-4EC6-850A-7EA93989DDA1}">
      <dgm:prSet/>
      <dgm:spPr/>
      <dgm:t>
        <a:bodyPr/>
        <a:lstStyle/>
        <a:p>
          <a:endParaRPr lang="en-US"/>
        </a:p>
      </dgm:t>
    </dgm:pt>
    <dgm:pt modelId="{FBBE7161-D1AA-4CF3-8E9C-7C8A7B543FD6}" type="sibTrans" cxnId="{64B695AF-A681-4EC6-850A-7EA93989DDA1}">
      <dgm:prSet/>
      <dgm:spPr/>
      <dgm:t>
        <a:bodyPr/>
        <a:lstStyle/>
        <a:p>
          <a:endParaRPr lang="en-US"/>
        </a:p>
      </dgm:t>
    </dgm:pt>
    <dgm:pt modelId="{62B2E2C9-8EAB-4667-8EC7-F8EBEFE23824}">
      <dgm:prSet custT="1"/>
      <dgm:spPr/>
      <dgm:t>
        <a:bodyPr/>
        <a:lstStyle/>
        <a:p>
          <a:pPr rtl="0"/>
          <a:r>
            <a:rPr lang="en-US" sz="1600" dirty="0" smtClean="0">
              <a:solidFill>
                <a:schemeClr val="tx1">
                  <a:lumMod val="65000"/>
                  <a:lumOff val="35000"/>
                </a:schemeClr>
              </a:solidFill>
              <a:latin typeface="Arial" panose="020B0604020202020204" pitchFamily="34" charset="0"/>
              <a:cs typeface="Arial" panose="020B0604020202020204" pitchFamily="34" charset="0"/>
            </a:rPr>
            <a:t>Hmong</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dgm:t>
    </dgm:pt>
    <dgm:pt modelId="{6A9F48E8-E8AF-4586-91D5-1D9FE53B5A4E}" type="parTrans" cxnId="{5BF5ABB2-FDDE-4445-949D-AC6EDF2A660F}">
      <dgm:prSet/>
      <dgm:spPr/>
      <dgm:t>
        <a:bodyPr/>
        <a:lstStyle/>
        <a:p>
          <a:endParaRPr lang="en-US"/>
        </a:p>
      </dgm:t>
    </dgm:pt>
    <dgm:pt modelId="{FDF87894-6A67-4577-83B6-F3422F86A320}" type="sibTrans" cxnId="{5BF5ABB2-FDDE-4445-949D-AC6EDF2A660F}">
      <dgm:prSet/>
      <dgm:spPr/>
      <dgm:t>
        <a:bodyPr/>
        <a:lstStyle/>
        <a:p>
          <a:endParaRPr lang="en-US"/>
        </a:p>
      </dgm:t>
    </dgm:pt>
    <dgm:pt modelId="{CC9B6F00-BF07-4FFB-A46C-34AE33CB4B6D}">
      <dgm:prSet custT="1"/>
      <dgm:spPr/>
      <dgm:t>
        <a:bodyPr/>
        <a:lstStyle/>
        <a:p>
          <a:pPr rtl="0"/>
          <a:r>
            <a:rPr lang="en-US" sz="1600" dirty="0" smtClean="0">
              <a:solidFill>
                <a:schemeClr val="tx1">
                  <a:lumMod val="65000"/>
                  <a:lumOff val="35000"/>
                </a:schemeClr>
              </a:solidFill>
              <a:latin typeface="Arial" panose="020B0604020202020204" pitchFamily="34" charset="0"/>
              <a:cs typeface="Arial" panose="020B0604020202020204" pitchFamily="34" charset="0"/>
            </a:rPr>
            <a:t>Korean</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dgm:t>
    </dgm:pt>
    <dgm:pt modelId="{A27E9D04-26F3-46F2-BB80-98B6863D1BED}" type="parTrans" cxnId="{98E12636-D21B-4406-A062-A77207DD0CC6}">
      <dgm:prSet/>
      <dgm:spPr/>
      <dgm:t>
        <a:bodyPr/>
        <a:lstStyle/>
        <a:p>
          <a:endParaRPr lang="en-US"/>
        </a:p>
      </dgm:t>
    </dgm:pt>
    <dgm:pt modelId="{F5F8A4A0-D23A-486A-8298-74C76BF5896A}" type="sibTrans" cxnId="{98E12636-D21B-4406-A062-A77207DD0CC6}">
      <dgm:prSet/>
      <dgm:spPr/>
      <dgm:t>
        <a:bodyPr/>
        <a:lstStyle/>
        <a:p>
          <a:endParaRPr lang="en-US"/>
        </a:p>
      </dgm:t>
    </dgm:pt>
    <dgm:pt modelId="{098CD8D2-362F-4DDB-B6E2-A425250A3306}">
      <dgm:prSet custT="1"/>
      <dgm:spPr/>
      <dgm:t>
        <a:bodyPr/>
        <a:lstStyle/>
        <a:p>
          <a:pPr rtl="0"/>
          <a:r>
            <a:rPr lang="en-US" sz="1600" dirty="0" smtClean="0">
              <a:solidFill>
                <a:schemeClr val="tx1">
                  <a:lumMod val="65000"/>
                  <a:lumOff val="35000"/>
                </a:schemeClr>
              </a:solidFill>
              <a:latin typeface="Arial" panose="020B0604020202020204" pitchFamily="34" charset="0"/>
              <a:cs typeface="Arial" panose="020B0604020202020204" pitchFamily="34" charset="0"/>
            </a:rPr>
            <a:t>Russian</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dgm:t>
    </dgm:pt>
    <dgm:pt modelId="{F845BE2D-D4A5-4C60-BAFB-1E3B0F36B07E}" type="parTrans" cxnId="{0F8C65FF-8AE1-402A-B78B-389605943CBC}">
      <dgm:prSet/>
      <dgm:spPr/>
      <dgm:t>
        <a:bodyPr/>
        <a:lstStyle/>
        <a:p>
          <a:endParaRPr lang="en-US"/>
        </a:p>
      </dgm:t>
    </dgm:pt>
    <dgm:pt modelId="{62DD1C0B-0C37-4A9E-B933-0D9532EFD07F}" type="sibTrans" cxnId="{0F8C65FF-8AE1-402A-B78B-389605943CBC}">
      <dgm:prSet/>
      <dgm:spPr/>
      <dgm:t>
        <a:bodyPr/>
        <a:lstStyle/>
        <a:p>
          <a:endParaRPr lang="en-US"/>
        </a:p>
      </dgm:t>
    </dgm:pt>
    <dgm:pt modelId="{C07B1EC2-599E-41CD-88FA-DE302B2AC637}">
      <dgm:prSet custT="1"/>
      <dgm:spPr/>
      <dgm:t>
        <a:bodyPr/>
        <a:lstStyle/>
        <a:p>
          <a:pPr rtl="0"/>
          <a:r>
            <a:rPr lang="en-US" sz="1600" dirty="0" smtClean="0">
              <a:solidFill>
                <a:schemeClr val="tx1">
                  <a:lumMod val="65000"/>
                  <a:lumOff val="35000"/>
                </a:schemeClr>
              </a:solidFill>
              <a:latin typeface="Arial" panose="020B0604020202020204" pitchFamily="34" charset="0"/>
              <a:cs typeface="Arial" panose="020B0604020202020204" pitchFamily="34" charset="0"/>
            </a:rPr>
            <a:t>Spanish</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dgm:t>
    </dgm:pt>
    <dgm:pt modelId="{5D095A33-74A9-45B3-9E54-698ED334C32E}" type="parTrans" cxnId="{8A94E2B9-DF18-4BA1-9E13-566CC25B5FBD}">
      <dgm:prSet/>
      <dgm:spPr/>
      <dgm:t>
        <a:bodyPr/>
        <a:lstStyle/>
        <a:p>
          <a:endParaRPr lang="en-US"/>
        </a:p>
      </dgm:t>
    </dgm:pt>
    <dgm:pt modelId="{CB5F7E1A-7A0E-4F20-81D6-E2A2E32F9C3C}" type="sibTrans" cxnId="{8A94E2B9-DF18-4BA1-9E13-566CC25B5FBD}">
      <dgm:prSet/>
      <dgm:spPr/>
      <dgm:t>
        <a:bodyPr/>
        <a:lstStyle/>
        <a:p>
          <a:endParaRPr lang="en-US"/>
        </a:p>
      </dgm:t>
    </dgm:pt>
    <dgm:pt modelId="{E292106D-5190-495F-A8E7-E5E86B31F364}">
      <dgm:prSet custT="1"/>
      <dgm:spPr/>
      <dgm:t>
        <a:bodyPr/>
        <a:lstStyle/>
        <a:p>
          <a:pPr rtl="0"/>
          <a:r>
            <a:rPr lang="en-US" sz="1600" dirty="0" smtClean="0">
              <a:solidFill>
                <a:schemeClr val="tx1">
                  <a:lumMod val="65000"/>
                  <a:lumOff val="35000"/>
                </a:schemeClr>
              </a:solidFill>
              <a:latin typeface="Arial" panose="020B0604020202020204" pitchFamily="34" charset="0"/>
              <a:cs typeface="Arial" panose="020B0604020202020204" pitchFamily="34" charset="0"/>
            </a:rPr>
            <a:t>Vietnamese</a:t>
          </a:r>
          <a:endParaRPr lang="en-US" sz="1600" dirty="0">
            <a:solidFill>
              <a:schemeClr val="tx1">
                <a:lumMod val="65000"/>
                <a:lumOff val="35000"/>
              </a:schemeClr>
            </a:solidFill>
            <a:latin typeface="Arial" panose="020B0604020202020204" pitchFamily="34" charset="0"/>
            <a:cs typeface="Arial" panose="020B0604020202020204" pitchFamily="34" charset="0"/>
          </a:endParaRPr>
        </a:p>
      </dgm:t>
    </dgm:pt>
    <dgm:pt modelId="{10F41828-6C2F-4A26-BA43-8C91E93B8566}" type="parTrans" cxnId="{D2D3C266-7FF4-457D-AE92-265ECEB4C98F}">
      <dgm:prSet/>
      <dgm:spPr/>
      <dgm:t>
        <a:bodyPr/>
        <a:lstStyle/>
        <a:p>
          <a:endParaRPr lang="en-US"/>
        </a:p>
      </dgm:t>
    </dgm:pt>
    <dgm:pt modelId="{6ABE18CD-AABF-44FA-8031-7058785B4E10}" type="sibTrans" cxnId="{D2D3C266-7FF4-457D-AE92-265ECEB4C98F}">
      <dgm:prSet/>
      <dgm:spPr/>
      <dgm:t>
        <a:bodyPr/>
        <a:lstStyle/>
        <a:p>
          <a:endParaRPr lang="en-US"/>
        </a:p>
      </dgm:t>
    </dgm:pt>
    <dgm:pt modelId="{2E19960E-1FD2-4689-884C-5C6AFF13E462}" type="pres">
      <dgm:prSet presAssocID="{82541F16-AA8B-407D-BEC4-8961A2A94F67}" presName="compositeShape" presStyleCnt="0">
        <dgm:presLayoutVars>
          <dgm:chMax val="7"/>
          <dgm:dir/>
          <dgm:resizeHandles val="exact"/>
        </dgm:presLayoutVars>
      </dgm:prSet>
      <dgm:spPr/>
      <dgm:t>
        <a:bodyPr/>
        <a:lstStyle/>
        <a:p>
          <a:endParaRPr lang="en-US"/>
        </a:p>
      </dgm:t>
    </dgm:pt>
    <dgm:pt modelId="{2A3C0B7A-C529-4613-9E18-FCCE83532F55}" type="pres">
      <dgm:prSet presAssocID="{04926D5C-D7D0-4C43-9E51-26707FE951FE}" presName="circ1TxSh" presStyleLbl="vennNode1" presStyleIdx="0" presStyleCnt="1"/>
      <dgm:spPr/>
      <dgm:t>
        <a:bodyPr/>
        <a:lstStyle/>
        <a:p>
          <a:endParaRPr lang="en-US"/>
        </a:p>
      </dgm:t>
    </dgm:pt>
  </dgm:ptLst>
  <dgm:cxnLst>
    <dgm:cxn modelId="{6F291E43-91D5-42AB-8D72-3113FC901348}" srcId="{04926D5C-D7D0-4C43-9E51-26707FE951FE}" destId="{1D44C704-44DD-43DF-BAC2-7BBE20EDD7F4}" srcOrd="2" destOrd="0" parTransId="{90CB08DB-AA94-4743-B937-DA529D8F1AD9}" sibTransId="{91B13B81-AA71-429B-AC72-4954C4F4839B}"/>
    <dgm:cxn modelId="{B2402603-03E0-422E-B52B-610798FC169C}" type="presOf" srcId="{E292106D-5190-495F-A8E7-E5E86B31F364}" destId="{2A3C0B7A-C529-4613-9E18-FCCE83532F55}" srcOrd="0" destOrd="9" presId="urn:microsoft.com/office/officeart/2005/8/layout/venn1"/>
    <dgm:cxn modelId="{018E51BD-1433-4C92-B192-850AF43BBE86}" srcId="{82541F16-AA8B-407D-BEC4-8961A2A94F67}" destId="{04926D5C-D7D0-4C43-9E51-26707FE951FE}" srcOrd="0" destOrd="0" parTransId="{54BC9F3F-A772-404D-889D-2E927DDE78B0}" sibTransId="{DB272AA2-40D0-427E-9B71-0DC588EF7C91}"/>
    <dgm:cxn modelId="{5BF5ABB2-FDDE-4445-949D-AC6EDF2A660F}" srcId="{04926D5C-D7D0-4C43-9E51-26707FE951FE}" destId="{62B2E2C9-8EAB-4667-8EC7-F8EBEFE23824}" srcOrd="4" destOrd="0" parTransId="{6A9F48E8-E8AF-4586-91D5-1D9FE53B5A4E}" sibTransId="{FDF87894-6A67-4577-83B6-F3422F86A320}"/>
    <dgm:cxn modelId="{8A94E2B9-DF18-4BA1-9E13-566CC25B5FBD}" srcId="{04926D5C-D7D0-4C43-9E51-26707FE951FE}" destId="{C07B1EC2-599E-41CD-88FA-DE302B2AC637}" srcOrd="7" destOrd="0" parTransId="{5D095A33-74A9-45B3-9E54-698ED334C32E}" sibTransId="{CB5F7E1A-7A0E-4F20-81D6-E2A2E32F9C3C}"/>
    <dgm:cxn modelId="{1D34BCEF-A88A-4AAC-B3C0-6A6811D6E189}" srcId="{04926D5C-D7D0-4C43-9E51-26707FE951FE}" destId="{0B41F75D-4709-4179-85B3-ECF3C491B0E3}" srcOrd="0" destOrd="0" parTransId="{B2B9E86F-00D8-4D0F-A497-C54C7F4F9F0E}" sibTransId="{6317503F-77D2-41A4-9504-81FF0E7EEDCC}"/>
    <dgm:cxn modelId="{E3AEF616-4F30-4D4C-B9D8-4BB6E40F7D0D}" type="presOf" srcId="{82541F16-AA8B-407D-BEC4-8961A2A94F67}" destId="{2E19960E-1FD2-4689-884C-5C6AFF13E462}" srcOrd="0" destOrd="0" presId="urn:microsoft.com/office/officeart/2005/8/layout/venn1"/>
    <dgm:cxn modelId="{0F8C65FF-8AE1-402A-B78B-389605943CBC}" srcId="{04926D5C-D7D0-4C43-9E51-26707FE951FE}" destId="{098CD8D2-362F-4DDB-B6E2-A425250A3306}" srcOrd="6" destOrd="0" parTransId="{F845BE2D-D4A5-4C60-BAFB-1E3B0F36B07E}" sibTransId="{62DD1C0B-0C37-4A9E-B933-0D9532EFD07F}"/>
    <dgm:cxn modelId="{FC776CA4-0E3A-4C7E-B8A8-C97710FB3ED2}" type="presOf" srcId="{1D44C704-44DD-43DF-BAC2-7BBE20EDD7F4}" destId="{2A3C0B7A-C529-4613-9E18-FCCE83532F55}" srcOrd="0" destOrd="3" presId="urn:microsoft.com/office/officeart/2005/8/layout/venn1"/>
    <dgm:cxn modelId="{6BB2DFD6-7A9A-4D04-8CF6-E8909956EE80}" type="presOf" srcId="{098CD8D2-362F-4DDB-B6E2-A425250A3306}" destId="{2A3C0B7A-C529-4613-9E18-FCCE83532F55}" srcOrd="0" destOrd="7" presId="urn:microsoft.com/office/officeart/2005/8/layout/venn1"/>
    <dgm:cxn modelId="{E21018F9-019D-4E7C-B7D8-6FD7ED6B4148}" srcId="{04926D5C-D7D0-4C43-9E51-26707FE951FE}" destId="{EF11DD14-A873-453A-A2CE-0898835B975D}" srcOrd="1" destOrd="0" parTransId="{4D0441BC-F459-42AC-AA44-73475538F906}" sibTransId="{408E0085-9F5A-4908-9B8E-122D5B6047DE}"/>
    <dgm:cxn modelId="{1B40E98E-035B-4798-8EE0-BC617FA6CCEA}" type="presOf" srcId="{04926D5C-D7D0-4C43-9E51-26707FE951FE}" destId="{2A3C0B7A-C529-4613-9E18-FCCE83532F55}" srcOrd="0" destOrd="0" presId="urn:microsoft.com/office/officeart/2005/8/layout/venn1"/>
    <dgm:cxn modelId="{080EF459-CFE7-4029-9DAA-26C66A733DE9}" type="presOf" srcId="{EF11DD14-A873-453A-A2CE-0898835B975D}" destId="{2A3C0B7A-C529-4613-9E18-FCCE83532F55}" srcOrd="0" destOrd="2" presId="urn:microsoft.com/office/officeart/2005/8/layout/venn1"/>
    <dgm:cxn modelId="{64B695AF-A681-4EC6-850A-7EA93989DDA1}" srcId="{04926D5C-D7D0-4C43-9E51-26707FE951FE}" destId="{0E3A464E-FFF7-496C-89D3-6FED1F2CEAF5}" srcOrd="3" destOrd="0" parTransId="{507B01FA-566A-42A3-A59D-B48345F65A4F}" sibTransId="{FBBE7161-D1AA-4CF3-8E9C-7C8A7B543FD6}"/>
    <dgm:cxn modelId="{609439C1-5DDD-4888-8802-054E1FCFCB17}" type="presOf" srcId="{62B2E2C9-8EAB-4667-8EC7-F8EBEFE23824}" destId="{2A3C0B7A-C529-4613-9E18-FCCE83532F55}" srcOrd="0" destOrd="5" presId="urn:microsoft.com/office/officeart/2005/8/layout/venn1"/>
    <dgm:cxn modelId="{98E12636-D21B-4406-A062-A77207DD0CC6}" srcId="{04926D5C-D7D0-4C43-9E51-26707FE951FE}" destId="{CC9B6F00-BF07-4FFB-A46C-34AE33CB4B6D}" srcOrd="5" destOrd="0" parTransId="{A27E9D04-26F3-46F2-BB80-98B6863D1BED}" sibTransId="{F5F8A4A0-D23A-486A-8298-74C76BF5896A}"/>
    <dgm:cxn modelId="{5A411D0C-8C78-4B10-8204-8344BCBCA678}" type="presOf" srcId="{0E3A464E-FFF7-496C-89D3-6FED1F2CEAF5}" destId="{2A3C0B7A-C529-4613-9E18-FCCE83532F55}" srcOrd="0" destOrd="4" presId="urn:microsoft.com/office/officeart/2005/8/layout/venn1"/>
    <dgm:cxn modelId="{D3C514B2-76D7-4EAE-87A9-782C998E0C95}" type="presOf" srcId="{C07B1EC2-599E-41CD-88FA-DE302B2AC637}" destId="{2A3C0B7A-C529-4613-9E18-FCCE83532F55}" srcOrd="0" destOrd="8" presId="urn:microsoft.com/office/officeart/2005/8/layout/venn1"/>
    <dgm:cxn modelId="{B2239745-DCB2-4D27-B2BB-691BA63A0F4B}" type="presOf" srcId="{0B41F75D-4709-4179-85B3-ECF3C491B0E3}" destId="{2A3C0B7A-C529-4613-9E18-FCCE83532F55}" srcOrd="0" destOrd="1" presId="urn:microsoft.com/office/officeart/2005/8/layout/venn1"/>
    <dgm:cxn modelId="{CEFF9775-DF90-46E2-AC0B-D432574BA736}" type="presOf" srcId="{CC9B6F00-BF07-4FFB-A46C-34AE33CB4B6D}" destId="{2A3C0B7A-C529-4613-9E18-FCCE83532F55}" srcOrd="0" destOrd="6" presId="urn:microsoft.com/office/officeart/2005/8/layout/venn1"/>
    <dgm:cxn modelId="{D2D3C266-7FF4-457D-AE92-265ECEB4C98F}" srcId="{04926D5C-D7D0-4C43-9E51-26707FE951FE}" destId="{E292106D-5190-495F-A8E7-E5E86B31F364}" srcOrd="8" destOrd="0" parTransId="{10F41828-6C2F-4A26-BA43-8C91E93B8566}" sibTransId="{6ABE18CD-AABF-44FA-8031-7058785B4E10}"/>
    <dgm:cxn modelId="{2A820B71-F941-4E7A-AB79-D2B593269049}" type="presParOf" srcId="{2E19960E-1FD2-4689-884C-5C6AFF13E462}" destId="{2A3C0B7A-C529-4613-9E18-FCCE83532F55}" srcOrd="0" destOrd="0" presId="urn:microsoft.com/office/officeart/2005/8/layout/ven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A9475BD-1B30-4732-9EC3-58F53337AA17}" type="doc">
      <dgm:prSet loTypeId="urn:microsoft.com/office/officeart/2005/8/layout/vList5" loCatId="list" qsTypeId="urn:microsoft.com/office/officeart/2005/8/quickstyle/simple1" qsCatId="simple" csTypeId="urn:microsoft.com/office/officeart/2005/8/colors/accent1_2" csCatId="accent1"/>
      <dgm:spPr/>
      <dgm:t>
        <a:bodyPr/>
        <a:lstStyle/>
        <a:p>
          <a:endParaRPr lang="en-US"/>
        </a:p>
      </dgm:t>
    </dgm:pt>
    <dgm:pt modelId="{D41C1FC9-731B-4CC0-9B63-97D543E19509}">
      <dgm:prSet/>
      <dgm:spPr/>
      <dgm:t>
        <a:bodyPr/>
        <a:lstStyle/>
        <a:p>
          <a:pPr rtl="0"/>
          <a:r>
            <a:rPr lang="en-US" dirty="0" smtClean="0">
              <a:latin typeface="Arial" panose="020B0604020202020204" pitchFamily="34" charset="0"/>
              <a:cs typeface="Arial" panose="020B0604020202020204" pitchFamily="34" charset="0"/>
            </a:rPr>
            <a:t>Two Formats</a:t>
          </a:r>
          <a:endParaRPr lang="en-US" dirty="0">
            <a:latin typeface="Arial" panose="020B0604020202020204" pitchFamily="34" charset="0"/>
            <a:cs typeface="Arial" panose="020B0604020202020204" pitchFamily="34" charset="0"/>
          </a:endParaRPr>
        </a:p>
      </dgm:t>
    </dgm:pt>
    <dgm:pt modelId="{E94B34EE-E6AC-432C-B9FF-8C9213C2356A}" type="parTrans" cxnId="{6233154E-E230-47FC-982F-5BCFADE8305B}">
      <dgm:prSet/>
      <dgm:spPr/>
      <dgm:t>
        <a:bodyPr/>
        <a:lstStyle/>
        <a:p>
          <a:endParaRPr lang="en-US"/>
        </a:p>
      </dgm:t>
    </dgm:pt>
    <dgm:pt modelId="{1EECE1D0-5251-4BFA-A902-5998EFD15E84}" type="sibTrans" cxnId="{6233154E-E230-47FC-982F-5BCFADE8305B}">
      <dgm:prSet/>
      <dgm:spPr/>
      <dgm:t>
        <a:bodyPr/>
        <a:lstStyle/>
        <a:p>
          <a:endParaRPr lang="en-US"/>
        </a:p>
      </dgm:t>
    </dgm:pt>
    <dgm:pt modelId="{F55FB3E3-9DCA-4143-AA64-1F3467AE45B9}">
      <dgm:prSet/>
      <dgm:spPr/>
      <dgm:t>
        <a:bodyPr/>
        <a:lstStyle/>
        <a:p>
          <a:pPr rtl="0"/>
          <a:r>
            <a:rPr lang="en-US" smtClean="0">
              <a:latin typeface="Arial" panose="020B0604020202020204" pitchFamily="34" charset="0"/>
              <a:cs typeface="Arial" panose="020B0604020202020204" pitchFamily="34" charset="0"/>
            </a:rPr>
            <a:t>Instructor-led</a:t>
          </a:r>
          <a:endParaRPr lang="en-US">
            <a:latin typeface="Arial" panose="020B0604020202020204" pitchFamily="34" charset="0"/>
            <a:cs typeface="Arial" panose="020B0604020202020204" pitchFamily="34" charset="0"/>
          </a:endParaRPr>
        </a:p>
      </dgm:t>
    </dgm:pt>
    <dgm:pt modelId="{65E4C080-E2FC-4F38-A2EB-CFE6B9EE2F46}" type="parTrans" cxnId="{D5692073-B007-4E61-8136-D5D4BF9882DD}">
      <dgm:prSet/>
      <dgm:spPr/>
      <dgm:t>
        <a:bodyPr/>
        <a:lstStyle/>
        <a:p>
          <a:endParaRPr lang="en-US"/>
        </a:p>
      </dgm:t>
    </dgm:pt>
    <dgm:pt modelId="{7D678FD6-8D70-433C-BC33-20A54FA36E2E}" type="sibTrans" cxnId="{D5692073-B007-4E61-8136-D5D4BF9882DD}">
      <dgm:prSet/>
      <dgm:spPr/>
      <dgm:t>
        <a:bodyPr/>
        <a:lstStyle/>
        <a:p>
          <a:endParaRPr lang="en-US"/>
        </a:p>
      </dgm:t>
    </dgm:pt>
    <dgm:pt modelId="{3DF86E6C-05AE-47F3-A2DB-AB335729FF74}">
      <dgm:prSet/>
      <dgm:spPr/>
      <dgm:t>
        <a:bodyPr/>
        <a:lstStyle/>
        <a:p>
          <a:pPr rtl="0"/>
          <a:r>
            <a:rPr lang="en-US" dirty="0" smtClean="0">
              <a:latin typeface="Arial" panose="020B0604020202020204" pitchFamily="34" charset="0"/>
              <a:cs typeface="Arial" panose="020B0604020202020204" pitchFamily="34" charset="0"/>
            </a:rPr>
            <a:t>Self-paced</a:t>
          </a:r>
          <a:endParaRPr lang="en-US" dirty="0">
            <a:latin typeface="Arial" panose="020B0604020202020204" pitchFamily="34" charset="0"/>
            <a:cs typeface="Arial" panose="020B0604020202020204" pitchFamily="34" charset="0"/>
          </a:endParaRPr>
        </a:p>
      </dgm:t>
    </dgm:pt>
    <dgm:pt modelId="{0D459621-6BBA-4CAE-84E9-20D9C050D496}" type="parTrans" cxnId="{9A74CCA4-F8FC-43C9-8337-9A4B14D1734E}">
      <dgm:prSet/>
      <dgm:spPr/>
      <dgm:t>
        <a:bodyPr/>
        <a:lstStyle/>
        <a:p>
          <a:endParaRPr lang="en-US"/>
        </a:p>
      </dgm:t>
    </dgm:pt>
    <dgm:pt modelId="{0F15F58D-D3F4-4976-B5BE-B58744819556}" type="sibTrans" cxnId="{9A74CCA4-F8FC-43C9-8337-9A4B14D1734E}">
      <dgm:prSet/>
      <dgm:spPr/>
      <dgm:t>
        <a:bodyPr/>
        <a:lstStyle/>
        <a:p>
          <a:endParaRPr lang="en-US"/>
        </a:p>
      </dgm:t>
    </dgm:pt>
    <dgm:pt modelId="{1F2512BF-A38D-40F7-A9A2-8C592B1B01D9}" type="pres">
      <dgm:prSet presAssocID="{BA9475BD-1B30-4732-9EC3-58F53337AA17}" presName="Name0" presStyleCnt="0">
        <dgm:presLayoutVars>
          <dgm:dir/>
          <dgm:animLvl val="lvl"/>
          <dgm:resizeHandles val="exact"/>
        </dgm:presLayoutVars>
      </dgm:prSet>
      <dgm:spPr/>
      <dgm:t>
        <a:bodyPr/>
        <a:lstStyle/>
        <a:p>
          <a:endParaRPr lang="en-US"/>
        </a:p>
      </dgm:t>
    </dgm:pt>
    <dgm:pt modelId="{B429F5F9-4524-43C2-939D-99A1F5FBD107}" type="pres">
      <dgm:prSet presAssocID="{D41C1FC9-731B-4CC0-9B63-97D543E19509}" presName="linNode" presStyleCnt="0"/>
      <dgm:spPr/>
    </dgm:pt>
    <dgm:pt modelId="{9B01A5C5-860D-4090-8F7E-EDCBC34D4613}" type="pres">
      <dgm:prSet presAssocID="{D41C1FC9-731B-4CC0-9B63-97D543E19509}" presName="parentText" presStyleLbl="node1" presStyleIdx="0" presStyleCnt="1">
        <dgm:presLayoutVars>
          <dgm:chMax val="1"/>
          <dgm:bulletEnabled val="1"/>
        </dgm:presLayoutVars>
      </dgm:prSet>
      <dgm:spPr/>
      <dgm:t>
        <a:bodyPr/>
        <a:lstStyle/>
        <a:p>
          <a:endParaRPr lang="en-US"/>
        </a:p>
      </dgm:t>
    </dgm:pt>
    <dgm:pt modelId="{75CF31EC-2E71-43B2-88A4-FAFB4DCE72F9}" type="pres">
      <dgm:prSet presAssocID="{D41C1FC9-731B-4CC0-9B63-97D543E19509}" presName="descendantText" presStyleLbl="alignAccFollowNode1" presStyleIdx="0" presStyleCnt="1">
        <dgm:presLayoutVars>
          <dgm:bulletEnabled val="1"/>
        </dgm:presLayoutVars>
      </dgm:prSet>
      <dgm:spPr/>
      <dgm:t>
        <a:bodyPr/>
        <a:lstStyle/>
        <a:p>
          <a:endParaRPr lang="en-US"/>
        </a:p>
      </dgm:t>
    </dgm:pt>
  </dgm:ptLst>
  <dgm:cxnLst>
    <dgm:cxn modelId="{8D74B962-843B-4339-91D0-83A1D8A85BE8}" type="presOf" srcId="{3DF86E6C-05AE-47F3-A2DB-AB335729FF74}" destId="{75CF31EC-2E71-43B2-88A4-FAFB4DCE72F9}" srcOrd="0" destOrd="1" presId="urn:microsoft.com/office/officeart/2005/8/layout/vList5"/>
    <dgm:cxn modelId="{9A74CCA4-F8FC-43C9-8337-9A4B14D1734E}" srcId="{D41C1FC9-731B-4CC0-9B63-97D543E19509}" destId="{3DF86E6C-05AE-47F3-A2DB-AB335729FF74}" srcOrd="1" destOrd="0" parTransId="{0D459621-6BBA-4CAE-84E9-20D9C050D496}" sibTransId="{0F15F58D-D3F4-4976-B5BE-B58744819556}"/>
    <dgm:cxn modelId="{D5692073-B007-4E61-8136-D5D4BF9882DD}" srcId="{D41C1FC9-731B-4CC0-9B63-97D543E19509}" destId="{F55FB3E3-9DCA-4143-AA64-1F3467AE45B9}" srcOrd="0" destOrd="0" parTransId="{65E4C080-E2FC-4F38-A2EB-CFE6B9EE2F46}" sibTransId="{7D678FD6-8D70-433C-BC33-20A54FA36E2E}"/>
    <dgm:cxn modelId="{6233154E-E230-47FC-982F-5BCFADE8305B}" srcId="{BA9475BD-1B30-4732-9EC3-58F53337AA17}" destId="{D41C1FC9-731B-4CC0-9B63-97D543E19509}" srcOrd="0" destOrd="0" parTransId="{E94B34EE-E6AC-432C-B9FF-8C9213C2356A}" sibTransId="{1EECE1D0-5251-4BFA-A902-5998EFD15E84}"/>
    <dgm:cxn modelId="{A95B52F3-6933-4E72-97A5-B8A46008FF27}" type="presOf" srcId="{F55FB3E3-9DCA-4143-AA64-1F3467AE45B9}" destId="{75CF31EC-2E71-43B2-88A4-FAFB4DCE72F9}" srcOrd="0" destOrd="0" presId="urn:microsoft.com/office/officeart/2005/8/layout/vList5"/>
    <dgm:cxn modelId="{24BAF1DE-38BF-4C62-BED4-4A9AC6846372}" type="presOf" srcId="{BA9475BD-1B30-4732-9EC3-58F53337AA17}" destId="{1F2512BF-A38D-40F7-A9A2-8C592B1B01D9}" srcOrd="0" destOrd="0" presId="urn:microsoft.com/office/officeart/2005/8/layout/vList5"/>
    <dgm:cxn modelId="{21C8408F-1BDE-4498-B673-4842FF4D7745}" type="presOf" srcId="{D41C1FC9-731B-4CC0-9B63-97D543E19509}" destId="{9B01A5C5-860D-4090-8F7E-EDCBC34D4613}" srcOrd="0" destOrd="0" presId="urn:microsoft.com/office/officeart/2005/8/layout/vList5"/>
    <dgm:cxn modelId="{128A57D1-CBCB-4DC9-9251-A5293D462552}" type="presParOf" srcId="{1F2512BF-A38D-40F7-A9A2-8C592B1B01D9}" destId="{B429F5F9-4524-43C2-939D-99A1F5FBD107}" srcOrd="0" destOrd="0" presId="urn:microsoft.com/office/officeart/2005/8/layout/vList5"/>
    <dgm:cxn modelId="{E27BAFBE-6867-4CF4-B084-1120D57A7256}" type="presParOf" srcId="{B429F5F9-4524-43C2-939D-99A1F5FBD107}" destId="{9B01A5C5-860D-4090-8F7E-EDCBC34D4613}" srcOrd="0" destOrd="0" presId="urn:microsoft.com/office/officeart/2005/8/layout/vList5"/>
    <dgm:cxn modelId="{4132EF8B-18E3-4E3D-86DF-AAEA9E7FFBB0}" type="presParOf" srcId="{B429F5F9-4524-43C2-939D-99A1F5FBD107}" destId="{75CF31EC-2E71-43B2-88A4-FAFB4DCE72F9}" srcOrd="1" destOrd="0" presId="urn:microsoft.com/office/officeart/2005/8/layout/vList5"/>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3815E78-724A-4B6C-AF57-DB4F45F27579}"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BB8995EC-A0B8-4EF7-B6A9-1E4D08BDB413}">
      <dgm:prSet custT="1"/>
      <dgm:spPr/>
      <dgm:t>
        <a:bodyPr/>
        <a:lstStyle/>
        <a:p>
          <a:pPr algn="l" rtl="0"/>
          <a:r>
            <a:rPr lang="en-US" sz="2800" b="1" dirty="0" smtClean="0">
              <a:solidFill>
                <a:schemeClr val="tx1"/>
              </a:solidFill>
              <a:latin typeface="Arial" panose="020B0604020202020204" pitchFamily="34" charset="0"/>
              <a:cs typeface="Arial" panose="020B0604020202020204" pitchFamily="34" charset="0"/>
            </a:rPr>
            <a:t>A single stand-alone module</a:t>
          </a:r>
          <a:endParaRPr lang="en-US" sz="2800" b="1" dirty="0">
            <a:solidFill>
              <a:schemeClr val="tx1"/>
            </a:solidFill>
            <a:latin typeface="Arial" panose="020B0604020202020204" pitchFamily="34" charset="0"/>
            <a:cs typeface="Arial" panose="020B0604020202020204" pitchFamily="34" charset="0"/>
          </a:endParaRPr>
        </a:p>
      </dgm:t>
    </dgm:pt>
    <dgm:pt modelId="{F5D52165-21B1-44EF-81A4-3B5937656CF7}" type="parTrans" cxnId="{6AC95C4C-FDDD-493F-943C-04DCED911E1A}">
      <dgm:prSet/>
      <dgm:spPr/>
      <dgm:t>
        <a:bodyPr/>
        <a:lstStyle/>
        <a:p>
          <a:endParaRPr lang="en-US"/>
        </a:p>
      </dgm:t>
    </dgm:pt>
    <dgm:pt modelId="{BAF2A861-082B-448B-91AD-3965BB5FB1EE}" type="sibTrans" cxnId="{6AC95C4C-FDDD-493F-943C-04DCED911E1A}">
      <dgm:prSet/>
      <dgm:spPr/>
      <dgm:t>
        <a:bodyPr/>
        <a:lstStyle/>
        <a:p>
          <a:endParaRPr lang="en-US"/>
        </a:p>
      </dgm:t>
    </dgm:pt>
    <dgm:pt modelId="{CBDE29D9-73ED-4E2D-BF31-CF4D8A32925C}">
      <dgm:prSet/>
      <dgm:spPr/>
      <dgm:t>
        <a:bodyPr/>
        <a:lstStyle/>
        <a:p>
          <a:pPr rtl="0"/>
          <a:r>
            <a:rPr lang="en-US" dirty="0" smtClean="0">
              <a:latin typeface="Arial" panose="020B0604020202020204" pitchFamily="34" charset="0"/>
              <a:cs typeface="Arial" panose="020B0604020202020204" pitchFamily="34" charset="0"/>
            </a:rPr>
            <a:t>Raises awareness among older adults and their caregivers on how to prevent elder financial exploitation</a:t>
          </a:r>
          <a:endParaRPr lang="en-US" dirty="0">
            <a:latin typeface="Arial" panose="020B0604020202020204" pitchFamily="34" charset="0"/>
            <a:cs typeface="Arial" panose="020B0604020202020204" pitchFamily="34" charset="0"/>
          </a:endParaRPr>
        </a:p>
      </dgm:t>
    </dgm:pt>
    <dgm:pt modelId="{0A305154-E1F6-44A6-B908-ED4C5B066880}" type="parTrans" cxnId="{A8F878C2-1484-4E02-8B2A-1B7090080A38}">
      <dgm:prSet/>
      <dgm:spPr/>
      <dgm:t>
        <a:bodyPr/>
        <a:lstStyle/>
        <a:p>
          <a:endParaRPr lang="en-US"/>
        </a:p>
      </dgm:t>
    </dgm:pt>
    <dgm:pt modelId="{587A1454-C1D7-4E67-B3E9-6901F53B61DF}" type="sibTrans" cxnId="{A8F878C2-1484-4E02-8B2A-1B7090080A38}">
      <dgm:prSet/>
      <dgm:spPr/>
      <dgm:t>
        <a:bodyPr/>
        <a:lstStyle/>
        <a:p>
          <a:endParaRPr lang="en-US"/>
        </a:p>
      </dgm:t>
    </dgm:pt>
    <dgm:pt modelId="{748127B5-8B69-4A37-9992-1FCD7336BFD9}">
      <dgm:prSet/>
      <dgm:spPr/>
      <dgm:t>
        <a:bodyPr/>
        <a:lstStyle/>
        <a:p>
          <a:pPr rtl="0"/>
          <a:r>
            <a:rPr lang="en-US" dirty="0" smtClean="0">
              <a:latin typeface="Arial" panose="020B0604020202020204" pitchFamily="34" charset="0"/>
              <a:cs typeface="Arial" panose="020B0604020202020204" pitchFamily="34" charset="0"/>
            </a:rPr>
            <a:t>Encourages advance planning and informed financial decision-making</a:t>
          </a:r>
          <a:endParaRPr lang="en-US" dirty="0">
            <a:latin typeface="Arial" panose="020B0604020202020204" pitchFamily="34" charset="0"/>
            <a:cs typeface="Arial" panose="020B0604020202020204" pitchFamily="34" charset="0"/>
          </a:endParaRPr>
        </a:p>
      </dgm:t>
    </dgm:pt>
    <dgm:pt modelId="{847C6DF9-E6A8-4C62-977B-144DA79C4E7A}" type="parTrans" cxnId="{03829156-01D6-4306-A141-D4C631A938B1}">
      <dgm:prSet/>
      <dgm:spPr/>
      <dgm:t>
        <a:bodyPr/>
        <a:lstStyle/>
        <a:p>
          <a:endParaRPr lang="en-US"/>
        </a:p>
      </dgm:t>
    </dgm:pt>
    <dgm:pt modelId="{6076939B-C372-4885-BC9C-7CD5B3B05754}" type="sibTrans" cxnId="{03829156-01D6-4306-A141-D4C631A938B1}">
      <dgm:prSet/>
      <dgm:spPr/>
      <dgm:t>
        <a:bodyPr/>
        <a:lstStyle/>
        <a:p>
          <a:endParaRPr lang="en-US"/>
        </a:p>
      </dgm:t>
    </dgm:pt>
    <dgm:pt modelId="{756B9A60-919C-4D9A-8724-EE2474D1E917}" type="pres">
      <dgm:prSet presAssocID="{73815E78-724A-4B6C-AF57-DB4F45F27579}" presName="Name0" presStyleCnt="0">
        <dgm:presLayoutVars>
          <dgm:dir/>
          <dgm:animLvl val="lvl"/>
          <dgm:resizeHandles val="exact"/>
        </dgm:presLayoutVars>
      </dgm:prSet>
      <dgm:spPr/>
      <dgm:t>
        <a:bodyPr/>
        <a:lstStyle/>
        <a:p>
          <a:endParaRPr lang="en-US"/>
        </a:p>
      </dgm:t>
    </dgm:pt>
    <dgm:pt modelId="{94E8F0C7-D86D-41A2-AA9E-34703572578F}" type="pres">
      <dgm:prSet presAssocID="{BB8995EC-A0B8-4EF7-B6A9-1E4D08BDB413}" presName="composite" presStyleCnt="0"/>
      <dgm:spPr/>
    </dgm:pt>
    <dgm:pt modelId="{47B1E631-D9E8-48DF-9F47-45626725F252}" type="pres">
      <dgm:prSet presAssocID="{BB8995EC-A0B8-4EF7-B6A9-1E4D08BDB413}" presName="parTx" presStyleLbl="alignNode1" presStyleIdx="0" presStyleCnt="1" custLinFactNeighborX="-84746" custLinFactNeighborY="6100">
        <dgm:presLayoutVars>
          <dgm:chMax val="0"/>
          <dgm:chPref val="0"/>
          <dgm:bulletEnabled val="1"/>
        </dgm:presLayoutVars>
      </dgm:prSet>
      <dgm:spPr/>
      <dgm:t>
        <a:bodyPr/>
        <a:lstStyle/>
        <a:p>
          <a:endParaRPr lang="en-US"/>
        </a:p>
      </dgm:t>
    </dgm:pt>
    <dgm:pt modelId="{6ADE133A-FA91-4D52-B248-8FED7E74BFC2}" type="pres">
      <dgm:prSet presAssocID="{BB8995EC-A0B8-4EF7-B6A9-1E4D08BDB413}" presName="desTx" presStyleLbl="alignAccFollowNode1" presStyleIdx="0" presStyleCnt="1">
        <dgm:presLayoutVars>
          <dgm:bulletEnabled val="1"/>
        </dgm:presLayoutVars>
      </dgm:prSet>
      <dgm:spPr/>
      <dgm:t>
        <a:bodyPr/>
        <a:lstStyle/>
        <a:p>
          <a:endParaRPr lang="en-US"/>
        </a:p>
      </dgm:t>
    </dgm:pt>
  </dgm:ptLst>
  <dgm:cxnLst>
    <dgm:cxn modelId="{6AC95C4C-FDDD-493F-943C-04DCED911E1A}" srcId="{73815E78-724A-4B6C-AF57-DB4F45F27579}" destId="{BB8995EC-A0B8-4EF7-B6A9-1E4D08BDB413}" srcOrd="0" destOrd="0" parTransId="{F5D52165-21B1-44EF-81A4-3B5937656CF7}" sibTransId="{BAF2A861-082B-448B-91AD-3965BB5FB1EE}"/>
    <dgm:cxn modelId="{A8F878C2-1484-4E02-8B2A-1B7090080A38}" srcId="{BB8995EC-A0B8-4EF7-B6A9-1E4D08BDB413}" destId="{CBDE29D9-73ED-4E2D-BF31-CF4D8A32925C}" srcOrd="0" destOrd="0" parTransId="{0A305154-E1F6-44A6-B908-ED4C5B066880}" sibTransId="{587A1454-C1D7-4E67-B3E9-6901F53B61DF}"/>
    <dgm:cxn modelId="{1254CC54-C732-4E1C-82AC-9A53E80A64EF}" type="presOf" srcId="{73815E78-724A-4B6C-AF57-DB4F45F27579}" destId="{756B9A60-919C-4D9A-8724-EE2474D1E917}" srcOrd="0" destOrd="0" presId="urn:microsoft.com/office/officeart/2005/8/layout/hList1"/>
    <dgm:cxn modelId="{A42B1D08-3D42-4A7C-8CCD-DC56F7779194}" type="presOf" srcId="{BB8995EC-A0B8-4EF7-B6A9-1E4D08BDB413}" destId="{47B1E631-D9E8-48DF-9F47-45626725F252}" srcOrd="0" destOrd="0" presId="urn:microsoft.com/office/officeart/2005/8/layout/hList1"/>
    <dgm:cxn modelId="{03829156-01D6-4306-A141-D4C631A938B1}" srcId="{BB8995EC-A0B8-4EF7-B6A9-1E4D08BDB413}" destId="{748127B5-8B69-4A37-9992-1FCD7336BFD9}" srcOrd="1" destOrd="0" parTransId="{847C6DF9-E6A8-4C62-977B-144DA79C4E7A}" sibTransId="{6076939B-C372-4885-BC9C-7CD5B3B05754}"/>
    <dgm:cxn modelId="{F2FA4B99-4FF1-4752-B97A-6E6F30BCEFD9}" type="presOf" srcId="{748127B5-8B69-4A37-9992-1FCD7336BFD9}" destId="{6ADE133A-FA91-4D52-B248-8FED7E74BFC2}" srcOrd="0" destOrd="1" presId="urn:microsoft.com/office/officeart/2005/8/layout/hList1"/>
    <dgm:cxn modelId="{660F4A83-31E1-4DA0-8AC4-E4BDE3ACB8BC}" type="presOf" srcId="{CBDE29D9-73ED-4E2D-BF31-CF4D8A32925C}" destId="{6ADE133A-FA91-4D52-B248-8FED7E74BFC2}" srcOrd="0" destOrd="0" presId="urn:microsoft.com/office/officeart/2005/8/layout/hList1"/>
    <dgm:cxn modelId="{7DC552AF-76A0-4E75-B287-AEC6B8FBF1B2}" type="presParOf" srcId="{756B9A60-919C-4D9A-8724-EE2474D1E917}" destId="{94E8F0C7-D86D-41A2-AA9E-34703572578F}" srcOrd="0" destOrd="0" presId="urn:microsoft.com/office/officeart/2005/8/layout/hList1"/>
    <dgm:cxn modelId="{182650C6-9886-4765-8613-75D639AE4A56}" type="presParOf" srcId="{94E8F0C7-D86D-41A2-AA9E-34703572578F}" destId="{47B1E631-D9E8-48DF-9F47-45626725F252}" srcOrd="0" destOrd="0" presId="urn:microsoft.com/office/officeart/2005/8/layout/hList1"/>
    <dgm:cxn modelId="{A2D15FF3-B716-4190-B0F2-CF2A956727B3}" type="presParOf" srcId="{94E8F0C7-D86D-41A2-AA9E-34703572578F}" destId="{6ADE133A-FA91-4D52-B248-8FED7E74BFC2}"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2541F16-AA8B-407D-BEC4-8961A2A94F67}"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US"/>
        </a:p>
      </dgm:t>
    </dgm:pt>
    <dgm:pt modelId="{04926D5C-D7D0-4C43-9E51-26707FE951FE}">
      <dgm:prSet/>
      <dgm:spPr/>
      <dgm:t>
        <a:bodyPr/>
        <a:lstStyle/>
        <a:p>
          <a:pPr rtl="0"/>
          <a:r>
            <a:rPr lang="en-US" b="1" dirty="0" smtClean="0">
              <a:solidFill>
                <a:schemeClr val="tx1">
                  <a:lumMod val="65000"/>
                  <a:lumOff val="35000"/>
                </a:schemeClr>
              </a:solidFill>
              <a:latin typeface="Arial" panose="020B0604020202020204" pitchFamily="34" charset="0"/>
              <a:cs typeface="Arial" panose="020B0604020202020204" pitchFamily="34" charset="0"/>
            </a:rPr>
            <a:t>Jointly produced by FDIC and CFPB</a:t>
          </a:r>
        </a:p>
      </dgm:t>
    </dgm:pt>
    <dgm:pt modelId="{DB272AA2-40D0-427E-9B71-0DC588EF7C91}" type="sibTrans" cxnId="{018E51BD-1433-4C92-B192-850AF43BBE86}">
      <dgm:prSet/>
      <dgm:spPr/>
      <dgm:t>
        <a:bodyPr/>
        <a:lstStyle/>
        <a:p>
          <a:endParaRPr lang="en-US"/>
        </a:p>
      </dgm:t>
    </dgm:pt>
    <dgm:pt modelId="{54BC9F3F-A772-404D-889D-2E927DDE78B0}" type="parTrans" cxnId="{018E51BD-1433-4C92-B192-850AF43BBE86}">
      <dgm:prSet/>
      <dgm:spPr/>
      <dgm:t>
        <a:bodyPr/>
        <a:lstStyle/>
        <a:p>
          <a:endParaRPr lang="en-US"/>
        </a:p>
      </dgm:t>
    </dgm:pt>
    <dgm:pt modelId="{2E19960E-1FD2-4689-884C-5C6AFF13E462}" type="pres">
      <dgm:prSet presAssocID="{82541F16-AA8B-407D-BEC4-8961A2A94F67}" presName="compositeShape" presStyleCnt="0">
        <dgm:presLayoutVars>
          <dgm:chMax val="7"/>
          <dgm:dir/>
          <dgm:resizeHandles val="exact"/>
        </dgm:presLayoutVars>
      </dgm:prSet>
      <dgm:spPr/>
      <dgm:t>
        <a:bodyPr/>
        <a:lstStyle/>
        <a:p>
          <a:endParaRPr lang="en-US"/>
        </a:p>
      </dgm:t>
    </dgm:pt>
    <dgm:pt modelId="{2A3C0B7A-C529-4613-9E18-FCCE83532F55}" type="pres">
      <dgm:prSet presAssocID="{04926D5C-D7D0-4C43-9E51-26707FE951FE}" presName="circ1TxSh" presStyleLbl="vennNode1" presStyleIdx="0" presStyleCnt="1" custLinFactNeighborX="-3188"/>
      <dgm:spPr/>
      <dgm:t>
        <a:bodyPr/>
        <a:lstStyle/>
        <a:p>
          <a:endParaRPr lang="en-US"/>
        </a:p>
      </dgm:t>
    </dgm:pt>
  </dgm:ptLst>
  <dgm:cxnLst>
    <dgm:cxn modelId="{018E51BD-1433-4C92-B192-850AF43BBE86}" srcId="{82541F16-AA8B-407D-BEC4-8961A2A94F67}" destId="{04926D5C-D7D0-4C43-9E51-26707FE951FE}" srcOrd="0" destOrd="0" parTransId="{54BC9F3F-A772-404D-889D-2E927DDE78B0}" sibTransId="{DB272AA2-40D0-427E-9B71-0DC588EF7C91}"/>
    <dgm:cxn modelId="{684C9116-0971-421E-9ADC-712D637DDAA9}" type="presOf" srcId="{04926D5C-D7D0-4C43-9E51-26707FE951FE}" destId="{2A3C0B7A-C529-4613-9E18-FCCE83532F55}" srcOrd="0" destOrd="0" presId="urn:microsoft.com/office/officeart/2005/8/layout/venn1"/>
    <dgm:cxn modelId="{A09B4D73-713C-4107-9001-F3D0D3982D81}" type="presOf" srcId="{82541F16-AA8B-407D-BEC4-8961A2A94F67}" destId="{2E19960E-1FD2-4689-884C-5C6AFF13E462}" srcOrd="0" destOrd="0" presId="urn:microsoft.com/office/officeart/2005/8/layout/venn1"/>
    <dgm:cxn modelId="{2C17DF7B-2AE0-4A66-8150-ACB85732DA89}" type="presParOf" srcId="{2E19960E-1FD2-4689-884C-5C6AFF13E462}" destId="{2A3C0B7A-C529-4613-9E18-FCCE83532F55}" srcOrd="0" destOrd="0" presId="urn:microsoft.com/office/officeart/2005/8/layout/ven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E117B4-7CE7-4192-A1BC-8C0E556E9A15}">
      <dsp:nvSpPr>
        <dsp:cNvPr id="0" name=""/>
        <dsp:cNvSpPr/>
      </dsp:nvSpPr>
      <dsp:spPr>
        <a:xfrm>
          <a:off x="0" y="68358"/>
          <a:ext cx="3429000" cy="603112"/>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l" defTabSz="1244600" rtl="0">
            <a:lnSpc>
              <a:spcPct val="90000"/>
            </a:lnSpc>
            <a:spcBef>
              <a:spcPct val="0"/>
            </a:spcBef>
            <a:spcAft>
              <a:spcPct val="35000"/>
            </a:spcAft>
          </a:pPr>
          <a:r>
            <a:rPr lang="en-US" sz="2800" b="1" kern="1200" dirty="0" smtClean="0">
              <a:solidFill>
                <a:schemeClr val="tx1"/>
              </a:solidFill>
              <a:latin typeface="Arial" panose="020B0604020202020204" pitchFamily="34" charset="0"/>
              <a:cs typeface="Arial" panose="020B0604020202020204" pitchFamily="34" charset="0"/>
            </a:rPr>
            <a:t>The Modules</a:t>
          </a:r>
          <a:endParaRPr lang="en-US" sz="2800" b="1" kern="1200" dirty="0">
            <a:solidFill>
              <a:schemeClr val="tx1"/>
            </a:solidFill>
            <a:latin typeface="Arial" panose="020B0604020202020204" pitchFamily="34" charset="0"/>
            <a:cs typeface="Arial" panose="020B0604020202020204" pitchFamily="34" charset="0"/>
          </a:endParaRPr>
        </a:p>
      </dsp:txBody>
      <dsp:txXfrm>
        <a:off x="0" y="68358"/>
        <a:ext cx="3429000" cy="603112"/>
      </dsp:txXfrm>
    </dsp:sp>
    <dsp:sp modelId="{99577DBC-9EC8-45F9-A839-A77F9CD9A1FE}">
      <dsp:nvSpPr>
        <dsp:cNvPr id="0" name=""/>
        <dsp:cNvSpPr/>
      </dsp:nvSpPr>
      <dsp:spPr>
        <a:xfrm>
          <a:off x="0" y="671239"/>
          <a:ext cx="3429000" cy="289872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smtClean="0">
              <a:latin typeface="Arial" panose="020B0604020202020204" pitchFamily="34" charset="0"/>
              <a:cs typeface="Arial" panose="020B0604020202020204" pitchFamily="34" charset="0"/>
            </a:rPr>
            <a:t>Bank on It</a:t>
          </a:r>
          <a:endParaRPr lang="en-US" sz="1600" kern="1200" dirty="0">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15000"/>
            </a:spcAft>
            <a:buChar char="••"/>
          </a:pPr>
          <a:r>
            <a:rPr lang="en-US" sz="1600" kern="1200" dirty="0" smtClean="0">
              <a:latin typeface="Arial" panose="020B0604020202020204" pitchFamily="34" charset="0"/>
              <a:cs typeface="Arial" panose="020B0604020202020204" pitchFamily="34" charset="0"/>
            </a:rPr>
            <a:t>Borrowing Basics</a:t>
          </a:r>
          <a:endParaRPr lang="en-US" sz="1600" kern="1200" dirty="0">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15000"/>
            </a:spcAft>
            <a:buChar char="••"/>
          </a:pPr>
          <a:r>
            <a:rPr lang="en-US" sz="1600" kern="1200" dirty="0" smtClean="0">
              <a:latin typeface="Arial" panose="020B0604020202020204" pitchFamily="34" charset="0"/>
              <a:cs typeface="Arial" panose="020B0604020202020204" pitchFamily="34" charset="0"/>
            </a:rPr>
            <a:t>Check It Out</a:t>
          </a:r>
          <a:endParaRPr lang="en-US" sz="1600" kern="1200" dirty="0">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15000"/>
            </a:spcAft>
            <a:buChar char="••"/>
          </a:pPr>
          <a:r>
            <a:rPr lang="en-US" sz="1600" kern="1200" dirty="0" smtClean="0">
              <a:latin typeface="Arial" panose="020B0604020202020204" pitchFamily="34" charset="0"/>
              <a:cs typeface="Arial" panose="020B0604020202020204" pitchFamily="34" charset="0"/>
            </a:rPr>
            <a:t>Money Matters</a:t>
          </a:r>
          <a:endParaRPr lang="en-US" sz="1600" kern="1200" dirty="0">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15000"/>
            </a:spcAft>
            <a:buChar char="••"/>
          </a:pPr>
          <a:r>
            <a:rPr lang="en-US" sz="1600" kern="1200" dirty="0" smtClean="0">
              <a:latin typeface="Arial" panose="020B0604020202020204" pitchFamily="34" charset="0"/>
              <a:cs typeface="Arial" panose="020B0604020202020204" pitchFamily="34" charset="0"/>
            </a:rPr>
            <a:t>Pay Yourself First</a:t>
          </a:r>
          <a:endParaRPr lang="en-US" sz="1600" kern="1200" dirty="0">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15000"/>
            </a:spcAft>
            <a:buChar char="••"/>
          </a:pPr>
          <a:r>
            <a:rPr lang="en-US" sz="1600" kern="1200" dirty="0" smtClean="0">
              <a:latin typeface="Arial" panose="020B0604020202020204" pitchFamily="34" charset="0"/>
              <a:cs typeface="Arial" panose="020B0604020202020204" pitchFamily="34" charset="0"/>
            </a:rPr>
            <a:t>Keep It Safe</a:t>
          </a:r>
          <a:endParaRPr lang="en-US" sz="1600" kern="1200" dirty="0">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15000"/>
            </a:spcAft>
            <a:buChar char="••"/>
          </a:pPr>
          <a:r>
            <a:rPr lang="en-US" sz="1600" kern="1200" dirty="0" smtClean="0">
              <a:latin typeface="Arial" panose="020B0604020202020204" pitchFamily="34" charset="0"/>
              <a:cs typeface="Arial" panose="020B0604020202020204" pitchFamily="34" charset="0"/>
            </a:rPr>
            <a:t>To Your Credit</a:t>
          </a:r>
          <a:endParaRPr lang="en-US" sz="1600" kern="1200" dirty="0">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15000"/>
            </a:spcAft>
            <a:buChar char="••"/>
          </a:pPr>
          <a:r>
            <a:rPr lang="en-US" sz="1600" kern="1200" dirty="0" smtClean="0">
              <a:latin typeface="Arial" panose="020B0604020202020204" pitchFamily="34" charset="0"/>
              <a:cs typeface="Arial" panose="020B0604020202020204" pitchFamily="34" charset="0"/>
            </a:rPr>
            <a:t>Charge It Right</a:t>
          </a:r>
          <a:endParaRPr lang="en-US" sz="1600" kern="1200" dirty="0">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15000"/>
            </a:spcAft>
            <a:buChar char="••"/>
          </a:pPr>
          <a:r>
            <a:rPr lang="en-US" sz="1600" kern="1200" dirty="0" smtClean="0">
              <a:latin typeface="Arial" panose="020B0604020202020204" pitchFamily="34" charset="0"/>
              <a:cs typeface="Arial" panose="020B0604020202020204" pitchFamily="34" charset="0"/>
            </a:rPr>
            <a:t>Loan To Own</a:t>
          </a:r>
          <a:endParaRPr lang="en-US" sz="1600" kern="1200" dirty="0">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15000"/>
            </a:spcAft>
            <a:buChar char="••"/>
          </a:pPr>
          <a:r>
            <a:rPr lang="en-US" sz="1600" kern="1200" dirty="0" smtClean="0">
              <a:latin typeface="Arial" panose="020B0604020202020204" pitchFamily="34" charset="0"/>
              <a:cs typeface="Arial" panose="020B0604020202020204" pitchFamily="34" charset="0"/>
            </a:rPr>
            <a:t>Your Own Home</a:t>
          </a:r>
          <a:endParaRPr lang="en-US" sz="1600" kern="1200" dirty="0">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15000"/>
            </a:spcAft>
            <a:buChar char="••"/>
          </a:pPr>
          <a:r>
            <a:rPr lang="en-US" sz="1600" kern="1200" dirty="0" smtClean="0">
              <a:latin typeface="Arial" panose="020B0604020202020204" pitchFamily="34" charset="0"/>
              <a:cs typeface="Arial" panose="020B0604020202020204" pitchFamily="34" charset="0"/>
            </a:rPr>
            <a:t>Financial Recovery</a:t>
          </a:r>
          <a:endParaRPr lang="en-US" sz="1600" kern="1200" dirty="0">
            <a:latin typeface="Arial" panose="020B0604020202020204" pitchFamily="34" charset="0"/>
            <a:cs typeface="Arial" panose="020B0604020202020204" pitchFamily="34" charset="0"/>
          </a:endParaRPr>
        </a:p>
      </dsp:txBody>
      <dsp:txXfrm>
        <a:off x="0" y="671239"/>
        <a:ext cx="3429000" cy="28987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3C0B7A-C529-4613-9E18-FCCE83532F55}">
      <dsp:nvSpPr>
        <dsp:cNvPr id="0" name=""/>
        <dsp:cNvSpPr/>
      </dsp:nvSpPr>
      <dsp:spPr>
        <a:xfrm>
          <a:off x="438150" y="0"/>
          <a:ext cx="2933699" cy="293369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711200" rtl="0">
            <a:lnSpc>
              <a:spcPct val="90000"/>
            </a:lnSpc>
            <a:spcBef>
              <a:spcPct val="0"/>
            </a:spcBef>
            <a:spcAft>
              <a:spcPct val="35000"/>
            </a:spcAft>
          </a:pPr>
          <a:r>
            <a:rPr lang="en-US" sz="1600" b="1" kern="1200" dirty="0" smtClean="0">
              <a:solidFill>
                <a:schemeClr val="tx1">
                  <a:lumMod val="65000"/>
                  <a:lumOff val="35000"/>
                </a:schemeClr>
              </a:solidFill>
              <a:latin typeface="Arial" panose="020B0604020202020204" pitchFamily="34" charset="0"/>
              <a:cs typeface="Arial" panose="020B0604020202020204" pitchFamily="34" charset="0"/>
            </a:rPr>
            <a:t>In 9 Languages</a:t>
          </a:r>
          <a:endParaRPr lang="en-US" sz="1600" kern="1200" dirty="0">
            <a:solidFill>
              <a:schemeClr val="tx1">
                <a:lumMod val="65000"/>
                <a:lumOff val="35000"/>
              </a:schemeClr>
            </a:solidFill>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1">
                  <a:lumMod val="65000"/>
                  <a:lumOff val="35000"/>
                </a:schemeClr>
              </a:solidFill>
              <a:latin typeface="Arial" panose="020B0604020202020204" pitchFamily="34" charset="0"/>
              <a:cs typeface="Arial" panose="020B0604020202020204" pitchFamily="34" charset="0"/>
            </a:rPr>
            <a:t>English</a:t>
          </a:r>
          <a:endParaRPr lang="en-US" sz="1600" kern="1200" dirty="0">
            <a:solidFill>
              <a:schemeClr val="tx1">
                <a:lumMod val="65000"/>
                <a:lumOff val="35000"/>
              </a:schemeClr>
            </a:solidFill>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1">
                  <a:lumMod val="65000"/>
                  <a:lumOff val="35000"/>
                </a:schemeClr>
              </a:solidFill>
              <a:latin typeface="Arial" panose="020B0604020202020204" pitchFamily="34" charset="0"/>
              <a:cs typeface="Arial" panose="020B0604020202020204" pitchFamily="34" charset="0"/>
            </a:rPr>
            <a:t>Chinese</a:t>
          </a:r>
          <a:endParaRPr lang="en-US" sz="1600" kern="1200" dirty="0">
            <a:solidFill>
              <a:schemeClr val="tx1">
                <a:lumMod val="65000"/>
                <a:lumOff val="35000"/>
              </a:schemeClr>
            </a:solidFill>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1">
                  <a:lumMod val="65000"/>
                  <a:lumOff val="35000"/>
                </a:schemeClr>
              </a:solidFill>
              <a:latin typeface="Arial" panose="020B0604020202020204" pitchFamily="34" charset="0"/>
              <a:cs typeface="Arial" panose="020B0604020202020204" pitchFamily="34" charset="0"/>
            </a:rPr>
            <a:t>Haitian Creole</a:t>
          </a:r>
          <a:endParaRPr lang="en-US" sz="1600" kern="1200" dirty="0">
            <a:solidFill>
              <a:schemeClr val="tx1">
                <a:lumMod val="65000"/>
                <a:lumOff val="35000"/>
              </a:schemeClr>
            </a:solidFill>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1">
                  <a:lumMod val="65000"/>
                  <a:lumOff val="35000"/>
                </a:schemeClr>
              </a:solidFill>
              <a:latin typeface="Arial" panose="020B0604020202020204" pitchFamily="34" charset="0"/>
              <a:cs typeface="Arial" panose="020B0604020202020204" pitchFamily="34" charset="0"/>
            </a:rPr>
            <a:t>Hindi</a:t>
          </a:r>
          <a:endParaRPr lang="en-US" sz="1600" kern="1200" dirty="0">
            <a:solidFill>
              <a:schemeClr val="tx1">
                <a:lumMod val="65000"/>
                <a:lumOff val="35000"/>
              </a:schemeClr>
            </a:solidFill>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1">
                  <a:lumMod val="65000"/>
                  <a:lumOff val="35000"/>
                </a:schemeClr>
              </a:solidFill>
              <a:latin typeface="Arial" panose="020B0604020202020204" pitchFamily="34" charset="0"/>
              <a:cs typeface="Arial" panose="020B0604020202020204" pitchFamily="34" charset="0"/>
            </a:rPr>
            <a:t>Hmong</a:t>
          </a:r>
          <a:endParaRPr lang="en-US" sz="1600" kern="1200" dirty="0">
            <a:solidFill>
              <a:schemeClr val="tx1">
                <a:lumMod val="65000"/>
                <a:lumOff val="35000"/>
              </a:schemeClr>
            </a:solidFill>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1">
                  <a:lumMod val="65000"/>
                  <a:lumOff val="35000"/>
                </a:schemeClr>
              </a:solidFill>
              <a:latin typeface="Arial" panose="020B0604020202020204" pitchFamily="34" charset="0"/>
              <a:cs typeface="Arial" panose="020B0604020202020204" pitchFamily="34" charset="0"/>
            </a:rPr>
            <a:t>Korean</a:t>
          </a:r>
          <a:endParaRPr lang="en-US" sz="1600" kern="1200" dirty="0">
            <a:solidFill>
              <a:schemeClr val="tx1">
                <a:lumMod val="65000"/>
                <a:lumOff val="35000"/>
              </a:schemeClr>
            </a:solidFill>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1">
                  <a:lumMod val="65000"/>
                  <a:lumOff val="35000"/>
                </a:schemeClr>
              </a:solidFill>
              <a:latin typeface="Arial" panose="020B0604020202020204" pitchFamily="34" charset="0"/>
              <a:cs typeface="Arial" panose="020B0604020202020204" pitchFamily="34" charset="0"/>
            </a:rPr>
            <a:t>Russian</a:t>
          </a:r>
          <a:endParaRPr lang="en-US" sz="1600" kern="1200" dirty="0">
            <a:solidFill>
              <a:schemeClr val="tx1">
                <a:lumMod val="65000"/>
                <a:lumOff val="35000"/>
              </a:schemeClr>
            </a:solidFill>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1">
                  <a:lumMod val="65000"/>
                  <a:lumOff val="35000"/>
                </a:schemeClr>
              </a:solidFill>
              <a:latin typeface="Arial" panose="020B0604020202020204" pitchFamily="34" charset="0"/>
              <a:cs typeface="Arial" panose="020B0604020202020204" pitchFamily="34" charset="0"/>
            </a:rPr>
            <a:t>Spanish</a:t>
          </a:r>
          <a:endParaRPr lang="en-US" sz="1600" kern="1200" dirty="0">
            <a:solidFill>
              <a:schemeClr val="tx1">
                <a:lumMod val="65000"/>
                <a:lumOff val="35000"/>
              </a:schemeClr>
            </a:solidFill>
            <a:latin typeface="Arial" panose="020B0604020202020204" pitchFamily="34" charset="0"/>
            <a:cs typeface="Arial" panose="020B0604020202020204" pitchFamily="34" charset="0"/>
          </a:endParaRPr>
        </a:p>
        <a:p>
          <a:pPr marL="171450" lvl="1" indent="-171450" algn="l" defTabSz="711200" rtl="0">
            <a:lnSpc>
              <a:spcPct val="90000"/>
            </a:lnSpc>
            <a:spcBef>
              <a:spcPct val="0"/>
            </a:spcBef>
            <a:spcAft>
              <a:spcPct val="15000"/>
            </a:spcAft>
            <a:buChar char="••"/>
          </a:pPr>
          <a:r>
            <a:rPr lang="en-US" sz="1600" kern="1200" dirty="0" smtClean="0">
              <a:solidFill>
                <a:schemeClr val="tx1">
                  <a:lumMod val="65000"/>
                  <a:lumOff val="35000"/>
                </a:schemeClr>
              </a:solidFill>
              <a:latin typeface="Arial" panose="020B0604020202020204" pitchFamily="34" charset="0"/>
              <a:cs typeface="Arial" panose="020B0604020202020204" pitchFamily="34" charset="0"/>
            </a:rPr>
            <a:t>Vietnamese</a:t>
          </a:r>
          <a:endParaRPr lang="en-US" sz="1600" kern="1200" dirty="0">
            <a:solidFill>
              <a:schemeClr val="tx1">
                <a:lumMod val="65000"/>
                <a:lumOff val="35000"/>
              </a:schemeClr>
            </a:solidFill>
            <a:latin typeface="Arial" panose="020B0604020202020204" pitchFamily="34" charset="0"/>
            <a:cs typeface="Arial" panose="020B0604020202020204" pitchFamily="34" charset="0"/>
          </a:endParaRPr>
        </a:p>
      </dsp:txBody>
      <dsp:txXfrm>
        <a:off x="867780" y="429630"/>
        <a:ext cx="2074439" cy="20744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CF31EC-2E71-43B2-88A4-FAFB4DCE72F9}">
      <dsp:nvSpPr>
        <dsp:cNvPr id="0" name=""/>
        <dsp:cNvSpPr/>
      </dsp:nvSpPr>
      <dsp:spPr>
        <a:xfrm rot="5400000">
          <a:off x="1795640" y="-629111"/>
          <a:ext cx="553998" cy="195072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kern="1200" smtClean="0">
              <a:latin typeface="Arial" panose="020B0604020202020204" pitchFamily="34" charset="0"/>
              <a:cs typeface="Arial" panose="020B0604020202020204" pitchFamily="34" charset="0"/>
            </a:rPr>
            <a:t>Instructor-led</a:t>
          </a:r>
          <a:endParaRPr lang="en-US" sz="1500" kern="1200">
            <a:latin typeface="Arial" panose="020B0604020202020204" pitchFamily="34" charset="0"/>
            <a:cs typeface="Arial" panose="020B0604020202020204" pitchFamily="34" charset="0"/>
          </a:endParaRPr>
        </a:p>
        <a:p>
          <a:pPr marL="114300" lvl="1" indent="-114300" algn="l" defTabSz="666750" rtl="0">
            <a:lnSpc>
              <a:spcPct val="90000"/>
            </a:lnSpc>
            <a:spcBef>
              <a:spcPct val="0"/>
            </a:spcBef>
            <a:spcAft>
              <a:spcPct val="15000"/>
            </a:spcAft>
            <a:buChar char="••"/>
          </a:pPr>
          <a:r>
            <a:rPr lang="en-US" sz="1500" kern="1200" dirty="0" smtClean="0">
              <a:latin typeface="Arial" panose="020B0604020202020204" pitchFamily="34" charset="0"/>
              <a:cs typeface="Arial" panose="020B0604020202020204" pitchFamily="34" charset="0"/>
            </a:rPr>
            <a:t>Self-paced</a:t>
          </a:r>
          <a:endParaRPr lang="en-US" sz="1500" kern="1200" dirty="0">
            <a:latin typeface="Arial" panose="020B0604020202020204" pitchFamily="34" charset="0"/>
            <a:cs typeface="Arial" panose="020B0604020202020204" pitchFamily="34" charset="0"/>
          </a:endParaRPr>
        </a:p>
      </dsp:txBody>
      <dsp:txXfrm rot="-5400000">
        <a:off x="1097279" y="96294"/>
        <a:ext cx="1923676" cy="499910"/>
      </dsp:txXfrm>
    </dsp:sp>
    <dsp:sp modelId="{9B01A5C5-860D-4090-8F7E-EDCBC34D4613}">
      <dsp:nvSpPr>
        <dsp:cNvPr id="0" name=""/>
        <dsp:cNvSpPr/>
      </dsp:nvSpPr>
      <dsp:spPr>
        <a:xfrm>
          <a:off x="0" y="0"/>
          <a:ext cx="1097280" cy="69249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n-US" sz="1900" kern="1200" dirty="0" smtClean="0">
              <a:latin typeface="Arial" panose="020B0604020202020204" pitchFamily="34" charset="0"/>
              <a:cs typeface="Arial" panose="020B0604020202020204" pitchFamily="34" charset="0"/>
            </a:rPr>
            <a:t>Two Formats</a:t>
          </a:r>
          <a:endParaRPr lang="en-US" sz="1900" kern="1200" dirty="0">
            <a:latin typeface="Arial" panose="020B0604020202020204" pitchFamily="34" charset="0"/>
            <a:cs typeface="Arial" panose="020B0604020202020204" pitchFamily="34" charset="0"/>
          </a:endParaRPr>
        </a:p>
      </dsp:txBody>
      <dsp:txXfrm>
        <a:off x="33805" y="33805"/>
        <a:ext cx="1029670" cy="62488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B1E631-D9E8-48DF-9F47-45626725F252}">
      <dsp:nvSpPr>
        <dsp:cNvPr id="0" name=""/>
        <dsp:cNvSpPr/>
      </dsp:nvSpPr>
      <dsp:spPr>
        <a:xfrm>
          <a:off x="0" y="115092"/>
          <a:ext cx="4495800" cy="977775"/>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l" defTabSz="1244600" rtl="0">
            <a:lnSpc>
              <a:spcPct val="90000"/>
            </a:lnSpc>
            <a:spcBef>
              <a:spcPct val="0"/>
            </a:spcBef>
            <a:spcAft>
              <a:spcPct val="35000"/>
            </a:spcAft>
          </a:pPr>
          <a:r>
            <a:rPr lang="en-US" sz="2800" b="1" kern="1200" dirty="0" smtClean="0">
              <a:solidFill>
                <a:schemeClr val="tx1"/>
              </a:solidFill>
              <a:latin typeface="Arial" panose="020B0604020202020204" pitchFamily="34" charset="0"/>
              <a:cs typeface="Arial" panose="020B0604020202020204" pitchFamily="34" charset="0"/>
            </a:rPr>
            <a:t>A single stand-alone module</a:t>
          </a:r>
          <a:endParaRPr lang="en-US" sz="2800" b="1" kern="1200" dirty="0">
            <a:solidFill>
              <a:schemeClr val="tx1"/>
            </a:solidFill>
            <a:latin typeface="Arial" panose="020B0604020202020204" pitchFamily="34" charset="0"/>
            <a:cs typeface="Arial" panose="020B0604020202020204" pitchFamily="34" charset="0"/>
          </a:endParaRPr>
        </a:p>
      </dsp:txBody>
      <dsp:txXfrm>
        <a:off x="0" y="115092"/>
        <a:ext cx="4495800" cy="977775"/>
      </dsp:txXfrm>
    </dsp:sp>
    <dsp:sp modelId="{6ADE133A-FA91-4D52-B248-8FED7E74BFC2}">
      <dsp:nvSpPr>
        <dsp:cNvPr id="0" name=""/>
        <dsp:cNvSpPr/>
      </dsp:nvSpPr>
      <dsp:spPr>
        <a:xfrm>
          <a:off x="0" y="1033223"/>
          <a:ext cx="4495800" cy="23058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rtl="0">
            <a:lnSpc>
              <a:spcPct val="90000"/>
            </a:lnSpc>
            <a:spcBef>
              <a:spcPct val="0"/>
            </a:spcBef>
            <a:spcAft>
              <a:spcPct val="15000"/>
            </a:spcAft>
            <a:buChar char="••"/>
          </a:pPr>
          <a:r>
            <a:rPr lang="en-US" sz="2100" kern="1200" dirty="0" smtClean="0">
              <a:latin typeface="Arial" panose="020B0604020202020204" pitchFamily="34" charset="0"/>
              <a:cs typeface="Arial" panose="020B0604020202020204" pitchFamily="34" charset="0"/>
            </a:rPr>
            <a:t>Raises awareness among older adults and their caregivers on how to prevent elder financial exploitation</a:t>
          </a:r>
          <a:endParaRPr lang="en-US" sz="2100" kern="1200" dirty="0">
            <a:latin typeface="Arial" panose="020B0604020202020204" pitchFamily="34" charset="0"/>
            <a:cs typeface="Arial" panose="020B0604020202020204" pitchFamily="34" charset="0"/>
          </a:endParaRPr>
        </a:p>
        <a:p>
          <a:pPr marL="228600" lvl="1" indent="-228600" algn="l" defTabSz="933450" rtl="0">
            <a:lnSpc>
              <a:spcPct val="90000"/>
            </a:lnSpc>
            <a:spcBef>
              <a:spcPct val="0"/>
            </a:spcBef>
            <a:spcAft>
              <a:spcPct val="15000"/>
            </a:spcAft>
            <a:buChar char="••"/>
          </a:pPr>
          <a:r>
            <a:rPr lang="en-US" sz="2100" kern="1200" dirty="0" smtClean="0">
              <a:latin typeface="Arial" panose="020B0604020202020204" pitchFamily="34" charset="0"/>
              <a:cs typeface="Arial" panose="020B0604020202020204" pitchFamily="34" charset="0"/>
            </a:rPr>
            <a:t>Encourages advance planning and informed financial decision-making</a:t>
          </a:r>
          <a:endParaRPr lang="en-US" sz="2100" kern="1200" dirty="0">
            <a:latin typeface="Arial" panose="020B0604020202020204" pitchFamily="34" charset="0"/>
            <a:cs typeface="Arial" panose="020B0604020202020204" pitchFamily="34" charset="0"/>
          </a:endParaRPr>
        </a:p>
      </dsp:txBody>
      <dsp:txXfrm>
        <a:off x="0" y="1033223"/>
        <a:ext cx="4495800" cy="23058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3C0B7A-C529-4613-9E18-FCCE83532F55}">
      <dsp:nvSpPr>
        <dsp:cNvPr id="0" name=""/>
        <dsp:cNvSpPr/>
      </dsp:nvSpPr>
      <dsp:spPr>
        <a:xfrm>
          <a:off x="391610" y="0"/>
          <a:ext cx="2057399" cy="205739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n-US" sz="2300" b="1" kern="1200" dirty="0" smtClean="0">
              <a:solidFill>
                <a:schemeClr val="tx1">
                  <a:lumMod val="65000"/>
                  <a:lumOff val="35000"/>
                </a:schemeClr>
              </a:solidFill>
              <a:latin typeface="Arial" panose="020B0604020202020204" pitchFamily="34" charset="0"/>
              <a:cs typeface="Arial" panose="020B0604020202020204" pitchFamily="34" charset="0"/>
            </a:rPr>
            <a:t>Jointly produced by FDIC and CFPB</a:t>
          </a:r>
        </a:p>
      </dsp:txBody>
      <dsp:txXfrm>
        <a:off x="692909" y="301299"/>
        <a:ext cx="1454801" cy="1454801"/>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24203D-148B-4A56-A07F-1F9AB28D9DA1}" type="datetimeFigureOut">
              <a:rPr lang="en-US" smtClean="0"/>
              <a:t>11/23/2014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91644D-05B4-4EC9-8B50-B147DD57BB57}" type="slidenum">
              <a:rPr lang="en-US" smtClean="0"/>
              <a:t>‹#›</a:t>
            </a:fld>
            <a:endParaRPr lang="en-US"/>
          </a:p>
        </p:txBody>
      </p:sp>
    </p:spTree>
    <p:extLst>
      <p:ext uri="{BB962C8B-B14F-4D97-AF65-F5344CB8AC3E}">
        <p14:creationId xmlns:p14="http://schemas.microsoft.com/office/powerpoint/2010/main" val="506594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fdic.gov/news/news/press/2013/pr13052.html"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defRPr>
            </a:lvl1pPr>
            <a:lvl2pPr marL="742909" indent="-285734" eaLnBrk="0" hangingPunct="0">
              <a:defRPr>
                <a:solidFill>
                  <a:schemeClr val="tx1"/>
                </a:solidFill>
                <a:latin typeface="Arial" pitchFamily="34" charset="0"/>
              </a:defRPr>
            </a:lvl2pPr>
            <a:lvl3pPr marL="1142937" indent="-228587" eaLnBrk="0" hangingPunct="0">
              <a:defRPr>
                <a:solidFill>
                  <a:schemeClr val="tx1"/>
                </a:solidFill>
                <a:latin typeface="Arial" pitchFamily="34" charset="0"/>
              </a:defRPr>
            </a:lvl3pPr>
            <a:lvl4pPr marL="1600112" indent="-228587" eaLnBrk="0" hangingPunct="0">
              <a:defRPr>
                <a:solidFill>
                  <a:schemeClr val="tx1"/>
                </a:solidFill>
                <a:latin typeface="Arial" pitchFamily="34" charset="0"/>
              </a:defRPr>
            </a:lvl4pPr>
            <a:lvl5pPr marL="2057287" indent="-228587" eaLnBrk="0" hangingPunct="0">
              <a:defRPr>
                <a:solidFill>
                  <a:schemeClr val="tx1"/>
                </a:solidFill>
                <a:latin typeface="Arial" pitchFamily="34" charset="0"/>
              </a:defRPr>
            </a:lvl5pPr>
            <a:lvl6pPr marL="2514461" indent="-228587" eaLnBrk="0" fontAlgn="base" hangingPunct="0">
              <a:spcBef>
                <a:spcPct val="0"/>
              </a:spcBef>
              <a:spcAft>
                <a:spcPct val="0"/>
              </a:spcAft>
              <a:defRPr>
                <a:solidFill>
                  <a:schemeClr val="tx1"/>
                </a:solidFill>
                <a:latin typeface="Arial" pitchFamily="34" charset="0"/>
              </a:defRPr>
            </a:lvl6pPr>
            <a:lvl7pPr marL="2971635" indent="-228587" eaLnBrk="0" fontAlgn="base" hangingPunct="0">
              <a:spcBef>
                <a:spcPct val="0"/>
              </a:spcBef>
              <a:spcAft>
                <a:spcPct val="0"/>
              </a:spcAft>
              <a:defRPr>
                <a:solidFill>
                  <a:schemeClr val="tx1"/>
                </a:solidFill>
                <a:latin typeface="Arial" pitchFamily="34" charset="0"/>
              </a:defRPr>
            </a:lvl7pPr>
            <a:lvl8pPr marL="3428810" indent="-228587" eaLnBrk="0" fontAlgn="base" hangingPunct="0">
              <a:spcBef>
                <a:spcPct val="0"/>
              </a:spcBef>
              <a:spcAft>
                <a:spcPct val="0"/>
              </a:spcAft>
              <a:defRPr>
                <a:solidFill>
                  <a:schemeClr val="tx1"/>
                </a:solidFill>
                <a:latin typeface="Arial" pitchFamily="34" charset="0"/>
              </a:defRPr>
            </a:lvl8pPr>
            <a:lvl9pPr marL="3885985" indent="-228587" eaLnBrk="0" fontAlgn="base" hangingPunct="0">
              <a:spcBef>
                <a:spcPct val="0"/>
              </a:spcBef>
              <a:spcAft>
                <a:spcPct val="0"/>
              </a:spcAft>
              <a:defRPr>
                <a:solidFill>
                  <a:schemeClr val="tx1"/>
                </a:solidFill>
                <a:latin typeface="Arial" pitchFamily="34" charset="0"/>
              </a:defRPr>
            </a:lvl9pPr>
          </a:lstStyle>
          <a:p>
            <a:pPr eaLnBrk="1" hangingPunct="1"/>
            <a:fld id="{441A5612-893F-4AC5-BD11-B2996B2BB735}" type="slidenum">
              <a:rPr lang="en-US"/>
              <a:pPr eaLnBrk="1" hangingPunct="1"/>
              <a:t>1</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r>
              <a:rPr lang="en-US" dirty="0" smtClean="0"/>
              <a:t>Over 12 years ago, FDIC and HUD signed a </a:t>
            </a:r>
            <a:r>
              <a:rPr lang="en-US" sz="1200" b="0" i="0" u="none" strike="noStrike" kern="1200" baseline="0" dirty="0" smtClean="0">
                <a:solidFill>
                  <a:schemeClr val="tx1"/>
                </a:solidFill>
                <a:latin typeface="+mn-lt"/>
                <a:ea typeface="+mn-ea"/>
                <a:cs typeface="+mn-cs"/>
              </a:rPr>
              <a:t>Memorandum of Understanding (</a:t>
            </a:r>
            <a:r>
              <a:rPr lang="en-US" sz="1200" b="0" i="0" u="none" strike="noStrike" kern="1200" baseline="0" dirty="0" err="1" smtClean="0">
                <a:solidFill>
                  <a:schemeClr val="tx1"/>
                </a:solidFill>
                <a:latin typeface="+mn-lt"/>
                <a:ea typeface="+mn-ea"/>
                <a:cs typeface="+mn-cs"/>
              </a:rPr>
              <a:t>MOU</a:t>
            </a:r>
            <a:r>
              <a:rPr lang="en-US" sz="1200" b="0" i="0" u="none" strike="noStrike" kern="1200" baseline="0" dirty="0" smtClean="0">
                <a:solidFill>
                  <a:schemeClr val="tx1"/>
                </a:solidFill>
                <a:latin typeface="+mn-lt"/>
                <a:ea typeface="+mn-ea"/>
                <a:cs typeface="+mn-cs"/>
              </a:rPr>
              <a:t>) to establish a partnership to assist lower income persons and families in public housing:</a:t>
            </a:r>
          </a:p>
          <a:p>
            <a:r>
              <a:rPr lang="en-US" sz="1200" b="0" i="0" u="none" strike="noStrike" kern="1200" baseline="0" dirty="0" smtClean="0">
                <a:solidFill>
                  <a:schemeClr val="tx1"/>
                </a:solidFill>
                <a:latin typeface="+mn-lt"/>
                <a:ea typeface="+mn-ea"/>
                <a:cs typeface="+mn-cs"/>
              </a:rPr>
              <a:t>• Enhance their money management skills</a:t>
            </a:r>
          </a:p>
          <a:p>
            <a:r>
              <a:rPr lang="en-US" sz="1200" b="0" i="0" u="none" strike="noStrike" kern="1200" baseline="0" dirty="0" smtClean="0">
                <a:solidFill>
                  <a:schemeClr val="tx1"/>
                </a:solidFill>
                <a:latin typeface="+mn-lt"/>
                <a:ea typeface="+mn-ea"/>
                <a:cs typeface="+mn-cs"/>
              </a:rPr>
              <a:t>• Create positive banking relationships, and</a:t>
            </a:r>
          </a:p>
          <a:p>
            <a:r>
              <a:rPr lang="en-US" sz="1200" b="0" i="0" u="none" strike="noStrike" kern="1200" baseline="0" dirty="0" smtClean="0">
                <a:solidFill>
                  <a:schemeClr val="tx1"/>
                </a:solidFill>
                <a:latin typeface="+mn-lt"/>
                <a:ea typeface="+mn-ea"/>
                <a:cs typeface="+mn-cs"/>
              </a:rPr>
              <a:t>• Achieve economic self-sufficiency</a:t>
            </a:r>
          </a:p>
          <a:p>
            <a:r>
              <a:rPr lang="en-US" sz="1200" b="0" i="0" u="none" strike="noStrike" kern="1200" baseline="0" dirty="0" smtClean="0">
                <a:solidFill>
                  <a:schemeClr val="tx1"/>
                </a:solidFill>
                <a:latin typeface="+mn-lt"/>
                <a:ea typeface="+mn-ea"/>
                <a:cs typeface="+mn-cs"/>
              </a:rPr>
              <a:t>So much has changed in those 12 years.  </a:t>
            </a:r>
            <a:r>
              <a:rPr lang="en-US" dirty="0" smtClean="0"/>
              <a:t>My goal</a:t>
            </a:r>
            <a:r>
              <a:rPr lang="en-US" baseline="0" dirty="0" smtClean="0"/>
              <a:t> today is to share some resources available from FDIC that may be useful for </a:t>
            </a:r>
            <a:r>
              <a:rPr lang="en-US" baseline="0" dirty="0" err="1" smtClean="0"/>
              <a:t>PHAs</a:t>
            </a:r>
            <a:r>
              <a:rPr lang="en-US" baseline="0" dirty="0" smtClean="0"/>
              <a:t>, and share with you thoughts on how you can use them.  Even if you already use MS, I encourage you to listen carefully to the new resources we offer.</a:t>
            </a:r>
          </a:p>
          <a:p>
            <a:pPr eaLnBrk="1" hangingPunct="1"/>
            <a:endParaRPr lang="en-US" baseline="0" dirty="0" smtClean="0"/>
          </a:p>
        </p:txBody>
      </p:sp>
    </p:spTree>
    <p:extLst>
      <p:ext uri="{BB962C8B-B14F-4D97-AF65-F5344CB8AC3E}">
        <p14:creationId xmlns:p14="http://schemas.microsoft.com/office/powerpoint/2010/main" val="37863529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a:t>
            </a:r>
            <a:r>
              <a:rPr lang="en-US" baseline="0" dirty="0" smtClean="0"/>
              <a:t> again regional teams</a:t>
            </a:r>
            <a:endParaRPr lang="en-US" dirty="0"/>
          </a:p>
        </p:txBody>
      </p:sp>
      <p:sp>
        <p:nvSpPr>
          <p:cNvPr id="4" name="Slide Number Placeholder 3"/>
          <p:cNvSpPr>
            <a:spLocks noGrp="1"/>
          </p:cNvSpPr>
          <p:nvPr>
            <p:ph type="sldNum" sz="quarter" idx="10"/>
          </p:nvPr>
        </p:nvSpPr>
        <p:spPr/>
        <p:txBody>
          <a:bodyPr/>
          <a:lstStyle/>
          <a:p>
            <a:fld id="{6F91644D-05B4-4EC9-8B50-B147DD57BB57}" type="slidenum">
              <a:rPr lang="en-US" smtClean="0"/>
              <a:t>10</a:t>
            </a:fld>
            <a:endParaRPr lang="en-US"/>
          </a:p>
        </p:txBody>
      </p:sp>
    </p:spTree>
    <p:extLst>
      <p:ext uri="{BB962C8B-B14F-4D97-AF65-F5344CB8AC3E}">
        <p14:creationId xmlns:p14="http://schemas.microsoft.com/office/powerpoint/2010/main" val="1418271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pitchFamily="34" charset="0"/>
              </a:rPr>
              <a:t>The goal of the Money Smart program is to help </a:t>
            </a:r>
            <a:r>
              <a:rPr lang="en-US" dirty="0">
                <a:latin typeface="Arial" pitchFamily="34" charset="0"/>
              </a:rPr>
              <a:t>low- and moderate-income individuals outside the financial mainstream enhance their financial skills and ultimately create positive banking relationships.  Helps to strengthen the ability of consumers, particularly the more than 1 in 4 households who are unbanked and </a:t>
            </a:r>
            <a:r>
              <a:rPr lang="en-US" dirty="0" err="1">
                <a:latin typeface="Arial" pitchFamily="34" charset="0"/>
              </a:rPr>
              <a:t>underbanked</a:t>
            </a:r>
            <a:r>
              <a:rPr lang="en-US" dirty="0">
                <a:latin typeface="Arial" pitchFamily="34" charset="0"/>
              </a:rPr>
              <a:t> in the US, to effectively use financial institutions.  </a:t>
            </a:r>
            <a:r>
              <a:rPr lang="en-US" dirty="0" smtClean="0">
                <a:latin typeface="Arial" pitchFamily="34" charset="0"/>
              </a:rPr>
              <a:t>We consider</a:t>
            </a:r>
            <a:r>
              <a:rPr lang="en-US" baseline="0" dirty="0" smtClean="0">
                <a:latin typeface="Arial" pitchFamily="34" charset="0"/>
              </a:rPr>
              <a:t> financial education as a viable tool for this purpose, as findings </a:t>
            </a:r>
            <a:r>
              <a:rPr lang="en-US" dirty="0" smtClean="0">
                <a:latin typeface="Arial" pitchFamily="34" charset="0"/>
              </a:rPr>
              <a:t>from </a:t>
            </a:r>
            <a:r>
              <a:rPr lang="en-US" dirty="0">
                <a:latin typeface="Arial" pitchFamily="34" charset="0"/>
              </a:rPr>
              <a:t>a longitudinal survey of consumers who have taken the FDIC's Money Smart financial education program show that the training can positively influence how people manage their finances, and these changes are sustainable in the months following the training.  </a:t>
            </a:r>
          </a:p>
          <a:p>
            <a:r>
              <a:rPr lang="en-US" dirty="0">
                <a:latin typeface="Arial" pitchFamily="34" charset="0"/>
              </a:rPr>
              <a:t> </a:t>
            </a:r>
          </a:p>
          <a:p>
            <a:pPr defTabSz="897301" eaLnBrk="0" fontAlgn="base" hangingPunct="0">
              <a:spcBef>
                <a:spcPct val="30000"/>
              </a:spcBef>
              <a:spcAft>
                <a:spcPct val="0"/>
              </a:spcAft>
              <a:defRPr/>
            </a:pPr>
            <a:r>
              <a:rPr lang="en-US" baseline="0" dirty="0" smtClean="0"/>
              <a:t>We provide curriculum resources that </a:t>
            </a:r>
            <a:r>
              <a:rPr lang="en-US" baseline="0" dirty="0" err="1" smtClean="0"/>
              <a:t>PHAs</a:t>
            </a:r>
            <a:r>
              <a:rPr lang="en-US" baseline="0" dirty="0" smtClean="0"/>
              <a:t> can use either alone or in combination with partners such as banks.  And we offer resources to support their implementation.</a:t>
            </a:r>
          </a:p>
          <a:p>
            <a:pPr defTabSz="897301" eaLnBrk="0" fontAlgn="base" hangingPunct="0">
              <a:spcBef>
                <a:spcPct val="30000"/>
              </a:spcBef>
              <a:spcAft>
                <a:spcPct val="0"/>
              </a:spcAft>
              <a:defRPr/>
            </a:pPr>
            <a:r>
              <a:rPr lang="en-US" baseline="0" dirty="0" smtClean="0"/>
              <a:t>First, let me walk through the Money Smart curriculum family.  We offer….</a:t>
            </a:r>
          </a:p>
        </p:txBody>
      </p:sp>
      <p:sp>
        <p:nvSpPr>
          <p:cNvPr id="4" name="Slide Number Placeholder 3"/>
          <p:cNvSpPr>
            <a:spLocks noGrp="1"/>
          </p:cNvSpPr>
          <p:nvPr>
            <p:ph type="sldNum" sz="quarter" idx="10"/>
          </p:nvPr>
        </p:nvSpPr>
        <p:spPr/>
        <p:txBody>
          <a:bodyPr/>
          <a:lstStyle/>
          <a:p>
            <a:pPr>
              <a:defRPr/>
            </a:pPr>
            <a:fld id="{374C4344-9C39-4FD6-85AB-166809D93E9B}" type="slidenum">
              <a:rPr lang="en-US" smtClean="0"/>
              <a:pPr>
                <a:defRPr/>
              </a:pPr>
              <a:t>2</a:t>
            </a:fld>
            <a:endParaRPr lang="en-US"/>
          </a:p>
        </p:txBody>
      </p:sp>
    </p:spTree>
    <p:extLst>
      <p:ext uri="{BB962C8B-B14F-4D97-AF65-F5344CB8AC3E}">
        <p14:creationId xmlns:p14="http://schemas.microsoft.com/office/powerpoint/2010/main" val="1437110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p:spPr>
        <p:txBody>
          <a:bodyPr/>
          <a:lstStyle/>
          <a:p>
            <a:pPr defTabSz="914350">
              <a:defRPr/>
            </a:pPr>
            <a:r>
              <a:rPr lang="en-US" dirty="0">
                <a:latin typeface="Arial" pitchFamily="34" charset="0"/>
              </a:rPr>
              <a:t>The Money Smart for Adults instructor-led curriculum consists of eleven training modules that cover basic financial topics. Topics include a description of deposit and credit services offered by financial institutions, choosing and maintaining a checking account, spending plans, the importance of saving, how to obtain and use credit effectively, and the basics of building or repairing credit. </a:t>
            </a:r>
            <a:r>
              <a:rPr lang="en-US" dirty="0" smtClean="0"/>
              <a:t>A financial educational program designed for adults with little or no banking experience. </a:t>
            </a:r>
          </a:p>
          <a:p>
            <a:r>
              <a:rPr lang="en-US" dirty="0">
                <a:latin typeface="Arial" pitchFamily="34" charset="0"/>
              </a:rPr>
              <a:t>Money Smart may be taught to in a classroom or small group setting. It may also be used in a more personalized setting, such as by counselors working with individual clients. Educators can also integrate portions of Money Smart into other educational resources. </a:t>
            </a:r>
          </a:p>
          <a:p>
            <a:r>
              <a:rPr lang="en-US" dirty="0">
                <a:latin typeface="Arial" pitchFamily="34" charset="0"/>
              </a:rPr>
              <a:t>An instructor can teach all eleven modules sequentially or one or more individual module(s) on a stand-alone basis depending on audience needs. Instructors are strongly encouraged to assess the educational needs of their audience and present the module(s) or section(s) of a module that address those needs. </a:t>
            </a:r>
          </a:p>
          <a:p>
            <a:r>
              <a:rPr lang="en-US" dirty="0">
                <a:latin typeface="Arial" pitchFamily="34" charset="0"/>
              </a:rPr>
              <a:t>If taught in their entirety, each module takes between 1-2 hours of classroom time to teach. A layering matrix table appears in the instructor guide for each module to provide a break-down of topics, subtopics, target audience, and activities for the module</a:t>
            </a:r>
            <a:r>
              <a:rPr lang="en-US" b="1" dirty="0">
                <a:latin typeface="Arial" pitchFamily="34" charset="0"/>
              </a:rPr>
              <a:t>.</a:t>
            </a:r>
            <a:endParaRPr lang="en-US" dirty="0">
              <a:latin typeface="Arial" pitchFamily="34" charset="0"/>
            </a:endParaRPr>
          </a:p>
          <a:p>
            <a:r>
              <a:rPr lang="en-US" dirty="0">
                <a:latin typeface="Arial" pitchFamily="34" charset="0"/>
              </a:rPr>
              <a:t>The instructor-led version of Money Smart is available in English, Chinese, Haitian Creole, Hindi, Hmong, Korean, Russian, Spanish, and Vietnamese. A version for the visually impaired is also available. </a:t>
            </a:r>
          </a:p>
          <a:p>
            <a:pPr eaLnBrk="1" hangingPunct="1"/>
            <a:endParaRPr lang="en-US" dirty="0" smtClean="0"/>
          </a:p>
        </p:txBody>
      </p:sp>
      <p:sp>
        <p:nvSpPr>
          <p:cNvPr id="49156" name="Slide Number Placeholder 3"/>
          <p:cNvSpPr>
            <a:spLocks noGrp="1"/>
          </p:cNvSpPr>
          <p:nvPr>
            <p:ph type="sldNum" sz="quarter" idx="5"/>
          </p:nvPr>
        </p:nvSpPr>
        <p:spPr>
          <a:noFill/>
        </p:spPr>
        <p:txBody>
          <a:bodyPr/>
          <a:lstStyle>
            <a:lvl1pPr eaLnBrk="0" hangingPunct="0">
              <a:defRPr>
                <a:solidFill>
                  <a:schemeClr val="tx1"/>
                </a:solidFill>
                <a:latin typeface="Arial" pitchFamily="34" charset="0"/>
              </a:defRPr>
            </a:lvl1pPr>
            <a:lvl2pPr marL="742909" indent="-285734" eaLnBrk="0" hangingPunct="0">
              <a:defRPr>
                <a:solidFill>
                  <a:schemeClr val="tx1"/>
                </a:solidFill>
                <a:latin typeface="Arial" pitchFamily="34" charset="0"/>
              </a:defRPr>
            </a:lvl2pPr>
            <a:lvl3pPr marL="1142937" indent="-228587" eaLnBrk="0" hangingPunct="0">
              <a:defRPr>
                <a:solidFill>
                  <a:schemeClr val="tx1"/>
                </a:solidFill>
                <a:latin typeface="Arial" pitchFamily="34" charset="0"/>
              </a:defRPr>
            </a:lvl3pPr>
            <a:lvl4pPr marL="1600112" indent="-228587" eaLnBrk="0" hangingPunct="0">
              <a:defRPr>
                <a:solidFill>
                  <a:schemeClr val="tx1"/>
                </a:solidFill>
                <a:latin typeface="Arial" pitchFamily="34" charset="0"/>
              </a:defRPr>
            </a:lvl4pPr>
            <a:lvl5pPr marL="2057287" indent="-228587" eaLnBrk="0" hangingPunct="0">
              <a:defRPr>
                <a:solidFill>
                  <a:schemeClr val="tx1"/>
                </a:solidFill>
                <a:latin typeface="Arial" pitchFamily="34" charset="0"/>
              </a:defRPr>
            </a:lvl5pPr>
            <a:lvl6pPr marL="2514461" indent="-228587" eaLnBrk="0" fontAlgn="base" hangingPunct="0">
              <a:spcBef>
                <a:spcPct val="0"/>
              </a:spcBef>
              <a:spcAft>
                <a:spcPct val="0"/>
              </a:spcAft>
              <a:defRPr>
                <a:solidFill>
                  <a:schemeClr val="tx1"/>
                </a:solidFill>
                <a:latin typeface="Arial" pitchFamily="34" charset="0"/>
              </a:defRPr>
            </a:lvl6pPr>
            <a:lvl7pPr marL="2971635" indent="-228587" eaLnBrk="0" fontAlgn="base" hangingPunct="0">
              <a:spcBef>
                <a:spcPct val="0"/>
              </a:spcBef>
              <a:spcAft>
                <a:spcPct val="0"/>
              </a:spcAft>
              <a:defRPr>
                <a:solidFill>
                  <a:schemeClr val="tx1"/>
                </a:solidFill>
                <a:latin typeface="Arial" pitchFamily="34" charset="0"/>
              </a:defRPr>
            </a:lvl7pPr>
            <a:lvl8pPr marL="3428810" indent="-228587" eaLnBrk="0" fontAlgn="base" hangingPunct="0">
              <a:spcBef>
                <a:spcPct val="0"/>
              </a:spcBef>
              <a:spcAft>
                <a:spcPct val="0"/>
              </a:spcAft>
              <a:defRPr>
                <a:solidFill>
                  <a:schemeClr val="tx1"/>
                </a:solidFill>
                <a:latin typeface="Arial" pitchFamily="34" charset="0"/>
              </a:defRPr>
            </a:lvl8pPr>
            <a:lvl9pPr marL="3885985" indent="-228587" eaLnBrk="0" fontAlgn="base" hangingPunct="0">
              <a:spcBef>
                <a:spcPct val="0"/>
              </a:spcBef>
              <a:spcAft>
                <a:spcPct val="0"/>
              </a:spcAft>
              <a:defRPr>
                <a:solidFill>
                  <a:schemeClr val="tx1"/>
                </a:solidFill>
                <a:latin typeface="Arial" pitchFamily="34" charset="0"/>
              </a:defRPr>
            </a:lvl9pPr>
          </a:lstStyle>
          <a:p>
            <a:pPr eaLnBrk="1" hangingPunct="1"/>
            <a:fld id="{470B486B-BA27-42ED-AA73-EB5B00479398}" type="slidenum">
              <a:rPr lang="en-US"/>
              <a:pPr eaLnBrk="1" hangingPunct="1"/>
              <a:t>3</a:t>
            </a:fld>
            <a:endParaRPr lang="en-US"/>
          </a:p>
        </p:txBody>
      </p:sp>
    </p:spTree>
    <p:extLst>
      <p:ext uri="{BB962C8B-B14F-4D97-AF65-F5344CB8AC3E}">
        <p14:creationId xmlns:p14="http://schemas.microsoft.com/office/powerpoint/2010/main" val="4284432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itchFamily="34" charset="0"/>
              </a:rPr>
              <a:t>Money Smart for Older Adults (MSOA) is an instructor-led training developed </a:t>
            </a:r>
            <a:r>
              <a:rPr lang="en-US" dirty="0">
                <a:latin typeface="Arial" pitchFamily="34" charset="0"/>
                <a:hlinkClick r:id="rId3"/>
              </a:rPr>
              <a:t>jointly by FDIC and CFPB.</a:t>
            </a:r>
            <a:r>
              <a:rPr lang="en-US" dirty="0">
                <a:latin typeface="Arial" pitchFamily="34" charset="0"/>
              </a:rPr>
              <a:t> The module provides awareness among older adults and their caregivers on how to prevent elder financial exploitation and to encourage advance planning and informed financial decision-making.  This is a single stand-alone module.</a:t>
            </a:r>
          </a:p>
          <a:p>
            <a:r>
              <a:rPr lang="en-US" dirty="0">
                <a:latin typeface="Arial" pitchFamily="34" charset="0"/>
              </a:rPr>
              <a:t>FDIC and CFPB invite stakeholders to order and begin teaching what elder financial exploitation is and why older adults are at risk. MSOA is a tool for bank-community partnerships. For example, bank staff could deliver this information in collaboration with providers of senior services or adult protective services.</a:t>
            </a:r>
          </a:p>
          <a:p>
            <a:r>
              <a:rPr lang="en-US" dirty="0">
                <a:latin typeface="Arial" pitchFamily="34" charset="0"/>
              </a:rPr>
              <a:t>There are seven segments covering the following topics:</a:t>
            </a:r>
          </a:p>
          <a:p>
            <a:r>
              <a:rPr lang="en-US" dirty="0">
                <a:latin typeface="Arial" pitchFamily="34" charset="0"/>
              </a:rPr>
              <a:t>Common Types of Elder Financial Exploitation </a:t>
            </a:r>
          </a:p>
          <a:p>
            <a:r>
              <a:rPr lang="en-US" dirty="0">
                <a:latin typeface="Arial" pitchFamily="34" charset="0"/>
              </a:rPr>
              <a:t>Scams Targeting Veterans </a:t>
            </a:r>
          </a:p>
          <a:p>
            <a:r>
              <a:rPr lang="en-US" dirty="0">
                <a:latin typeface="Arial" pitchFamily="34" charset="0"/>
              </a:rPr>
              <a:t>Identity Theft </a:t>
            </a:r>
          </a:p>
          <a:p>
            <a:r>
              <a:rPr lang="en-US" dirty="0">
                <a:latin typeface="Arial" pitchFamily="34" charset="0"/>
              </a:rPr>
              <a:t>Medical Identity Theft </a:t>
            </a:r>
          </a:p>
          <a:p>
            <a:r>
              <a:rPr lang="en-US" dirty="0">
                <a:latin typeface="Arial" pitchFamily="34" charset="0"/>
              </a:rPr>
              <a:t>Scams that Target Homeowners </a:t>
            </a:r>
          </a:p>
          <a:p>
            <a:r>
              <a:rPr lang="en-US" dirty="0">
                <a:latin typeface="Arial" pitchFamily="34" charset="0"/>
              </a:rPr>
              <a:t>Planning for Unexpected Life Events </a:t>
            </a:r>
          </a:p>
          <a:p>
            <a:r>
              <a:rPr lang="en-US" dirty="0">
                <a:latin typeface="Arial" pitchFamily="34" charset="0"/>
              </a:rPr>
              <a:t>How to Be Financially Prepared for Disasters </a:t>
            </a:r>
          </a:p>
        </p:txBody>
      </p:sp>
      <p:sp>
        <p:nvSpPr>
          <p:cNvPr id="4" name="Slide Number Placeholder 3"/>
          <p:cNvSpPr>
            <a:spLocks noGrp="1"/>
          </p:cNvSpPr>
          <p:nvPr>
            <p:ph type="sldNum" sz="quarter" idx="10"/>
          </p:nvPr>
        </p:nvSpPr>
        <p:spPr/>
        <p:txBody>
          <a:bodyPr/>
          <a:lstStyle/>
          <a:p>
            <a:pPr>
              <a:defRPr/>
            </a:pPr>
            <a:fld id="{374C4344-9C39-4FD6-85AB-166809D93E9B}" type="slidenum">
              <a:rPr lang="en-US" smtClean="0"/>
              <a:pPr>
                <a:defRPr/>
              </a:pPr>
              <a:t>4</a:t>
            </a:fld>
            <a:endParaRPr lang="en-US"/>
          </a:p>
        </p:txBody>
      </p:sp>
    </p:spTree>
    <p:extLst>
      <p:ext uri="{BB962C8B-B14F-4D97-AF65-F5344CB8AC3E}">
        <p14:creationId xmlns:p14="http://schemas.microsoft.com/office/powerpoint/2010/main" val="612457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382588" y="687388"/>
            <a:ext cx="6092825" cy="3427412"/>
          </a:xfrm>
          <a:ln/>
        </p:spPr>
      </p:sp>
      <p:sp>
        <p:nvSpPr>
          <p:cNvPr id="52227" name="Rectangle 3"/>
          <p:cNvSpPr>
            <a:spLocks noGrp="1" noChangeArrowheads="1"/>
          </p:cNvSpPr>
          <p:nvPr>
            <p:ph type="body" idx="1"/>
          </p:nvPr>
        </p:nvSpPr>
        <p:spPr>
          <a:xfrm>
            <a:off x="685800" y="4341813"/>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kern="1200" dirty="0" smtClean="0">
                <a:solidFill>
                  <a:schemeClr val="tx1"/>
                </a:solidFill>
                <a:effectLst/>
                <a:latin typeface="+mn-lt"/>
                <a:ea typeface="+mn-ea"/>
                <a:cs typeface="+mn-cs"/>
              </a:rPr>
              <a:t> The </a:t>
            </a:r>
            <a:r>
              <a:rPr lang="en-US" sz="1200" kern="1200" dirty="0" err="1" smtClean="0">
                <a:solidFill>
                  <a:schemeClr val="tx1"/>
                </a:solidFill>
                <a:effectLst/>
                <a:latin typeface="+mn-lt"/>
                <a:ea typeface="+mn-ea"/>
                <a:cs typeface="+mn-cs"/>
              </a:rPr>
              <a:t>ILT</a:t>
            </a:r>
            <a:r>
              <a:rPr lang="en-US" sz="1200" kern="1200" dirty="0" smtClean="0">
                <a:solidFill>
                  <a:schemeClr val="tx1"/>
                </a:solidFill>
                <a:effectLst/>
                <a:latin typeface="+mn-lt"/>
                <a:ea typeface="+mn-ea"/>
                <a:cs typeface="+mn-cs"/>
              </a:rPr>
              <a:t> versions of Money Smart may be offered in either a classroom or small group setting.  Money Smart can also be used in a more personalized setting, such as by counselors working with individual clients.  An instructor can teach all modules sequentially or one or more individual module(s) on a stand-alone basis depending on their students’ needs.  Organizations can integrate Money Smart into other financial education programs, as Money Smart is not copyrighted.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pitchFamily="34" charset="0"/>
              </a:rPr>
              <a:t>The CBI….</a:t>
            </a:r>
            <a:endParaRPr lang="en-US" dirty="0" smtClean="0"/>
          </a:p>
          <a:p>
            <a:pPr eaLnBrk="1" hangingPunct="1"/>
            <a:r>
              <a:rPr lang="en-US" dirty="0" smtClean="0"/>
              <a:t>The Money Smart Podcast Network is the portable audio (MP3) version of Money Smart and designed to accommodate financial learning for individuals “on the go.” There are no required prerequisites for the audio version. With verbal descriptions and topic based scenarios, the audio version utilizes detailed dialogue to deliver basic financial information. These segments are grouped into four general categories.</a:t>
            </a:r>
          </a:p>
          <a:p>
            <a:r>
              <a:rPr lang="en-US" dirty="0" smtClean="0">
                <a:latin typeface="Arial" pitchFamily="34" charset="0"/>
              </a:rPr>
              <a:t>The </a:t>
            </a:r>
            <a:r>
              <a:rPr lang="en-US" dirty="0" err="1" smtClean="0">
                <a:latin typeface="Arial" pitchFamily="34" charset="0"/>
              </a:rPr>
              <a:t>MSPN</a:t>
            </a:r>
            <a:r>
              <a:rPr lang="en-US" dirty="0" smtClean="0">
                <a:latin typeface="Arial" pitchFamily="34" charset="0"/>
              </a:rPr>
              <a:t> is best utilized as a supplement to other methods of financial education training. </a:t>
            </a:r>
          </a:p>
          <a:p>
            <a:endParaRPr lang="en-US" dirty="0" smtClean="0">
              <a:latin typeface="Arial" pitchFamily="34" charset="0"/>
            </a:endParaRPr>
          </a:p>
        </p:txBody>
      </p:sp>
    </p:spTree>
    <p:extLst>
      <p:ext uri="{BB962C8B-B14F-4D97-AF65-F5344CB8AC3E}">
        <p14:creationId xmlns:p14="http://schemas.microsoft.com/office/powerpoint/2010/main" val="2749263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One last resource I want to mention, </a:t>
            </a:r>
            <a:r>
              <a:rPr lang="en-US" sz="1200" kern="1200" dirty="0" smtClean="0">
                <a:solidFill>
                  <a:schemeClr val="tx1"/>
                </a:solidFill>
                <a:effectLst/>
                <a:latin typeface="+mn-lt"/>
                <a:ea typeface="+mn-ea"/>
                <a:cs typeface="+mn-cs"/>
              </a:rPr>
              <a:t>The quarterly</a:t>
            </a:r>
            <a:r>
              <a:rPr lang="en-US" sz="1200" b="1" kern="1200" dirty="0" smtClean="0">
                <a:solidFill>
                  <a:schemeClr val="tx1"/>
                </a:solidFill>
                <a:effectLst/>
                <a:latin typeface="+mn-lt"/>
                <a:ea typeface="+mn-ea"/>
                <a:cs typeface="+mn-cs"/>
              </a:rPr>
              <a:t> FDIC Consumer News</a:t>
            </a:r>
            <a:r>
              <a:rPr lang="en-US" sz="1200" kern="1200" dirty="0" smtClean="0">
                <a:solidFill>
                  <a:schemeClr val="tx1"/>
                </a:solidFill>
                <a:effectLst/>
                <a:latin typeface="+mn-lt"/>
                <a:ea typeface="+mn-ea"/>
                <a:cs typeface="+mn-cs"/>
              </a:rPr>
              <a:t> provides practical guidance to help consumers protect and stretch their money.   Financial educators are encouraged to use FDIC Consumer News as a supplemental handout for students.</a:t>
            </a:r>
            <a:r>
              <a:rPr lang="en-US" sz="1200" kern="1200" baseline="0" dirty="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 It is a useful resource for newsletter articles for PH communities as well.</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90FAA2C1-1D38-4EEA-B4D5-F44462F48FBD}" type="slidenum">
              <a:rPr lang="en-US" smtClean="0"/>
              <a:pPr>
                <a:defRPr/>
              </a:pPr>
              <a:t>6</a:t>
            </a:fld>
            <a:endParaRPr lang="en-US"/>
          </a:p>
        </p:txBody>
      </p:sp>
    </p:spTree>
    <p:extLst>
      <p:ext uri="{BB962C8B-B14F-4D97-AF65-F5344CB8AC3E}">
        <p14:creationId xmlns:p14="http://schemas.microsoft.com/office/powerpoint/2010/main" val="3601649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1387BE-AEBF-4F60-9BF2-01AB55DCE97E}" type="slidenum">
              <a:rPr lang="en-US"/>
              <a:pPr/>
              <a:t>7</a:t>
            </a:fld>
            <a:endParaRPr lang="en-US"/>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addition to the Money Smart program, we are working with CFPB</a:t>
            </a:r>
            <a:r>
              <a:rPr lang="en-US" baseline="0" dirty="0" smtClean="0"/>
              <a:t> on a campaign I think many </a:t>
            </a:r>
            <a:r>
              <a:rPr lang="en-US" baseline="0" dirty="0" err="1" smtClean="0"/>
              <a:t>PHAs</a:t>
            </a:r>
            <a:r>
              <a:rPr lang="en-US" baseline="0" dirty="0" smtClean="0"/>
              <a:t> would be interested in knowing about.  </a:t>
            </a:r>
            <a:r>
              <a:rPr lang="en-US" dirty="0" smtClean="0"/>
              <a:t>More specifically, parents are in a powerful position to reinforce better financial decisions. We are working to e</a:t>
            </a:r>
            <a:r>
              <a:rPr lang="en-US" sz="1200" dirty="0" smtClean="0"/>
              <a:t>ncourage parents to build up their kids’ financial well-being,</a:t>
            </a:r>
            <a:r>
              <a:rPr lang="en-US" sz="1200" baseline="0" dirty="0" smtClean="0"/>
              <a:t> and share </a:t>
            </a:r>
            <a:r>
              <a:rPr lang="en-US" sz="1200" dirty="0" smtClean="0"/>
              <a:t>some resources parents and caregivers can use with their kids…. </a:t>
            </a:r>
            <a:r>
              <a:rPr lang="en-US" dirty="0" err="1" smtClean="0"/>
              <a:t>Whats</a:t>
            </a:r>
            <a:r>
              <a:rPr lang="en-US" dirty="0" smtClean="0"/>
              <a:t> on the website</a:t>
            </a:r>
          </a:p>
          <a:p>
            <a:r>
              <a:rPr lang="en-US" sz="1200" dirty="0" smtClean="0"/>
              <a:t>Three</a:t>
            </a:r>
            <a:r>
              <a:rPr lang="en-US" sz="1200" baseline="0" dirty="0" smtClean="0"/>
              <a:t> key themes…how they can share them</a:t>
            </a:r>
            <a:endParaRPr lang="en-US" sz="1200" dirty="0" smtClean="0"/>
          </a:p>
          <a:p>
            <a:pPr marL="452628" indent="-457200">
              <a:buFont typeface="+mj-lt"/>
              <a:buAutoNum type="arabicPeriod"/>
            </a:pPr>
            <a:r>
              <a:rPr lang="en-US" dirty="0" smtClean="0"/>
              <a:t>You’re the single most important influence on your child’s financial future</a:t>
            </a:r>
          </a:p>
          <a:p>
            <a:pPr marL="452628" indent="-457200">
              <a:buFont typeface="+mj-lt"/>
              <a:buAutoNum type="arabicPeriod"/>
            </a:pPr>
            <a:r>
              <a:rPr lang="en-US" dirty="0" smtClean="0"/>
              <a:t>Whether or not you’re consciously teaching your child about money, he or she is learning by observing what you say and do</a:t>
            </a:r>
          </a:p>
          <a:p>
            <a:pPr marL="452628" indent="-457200">
              <a:buFont typeface="+mj-lt"/>
              <a:buAutoNum type="arabicPeriod"/>
            </a:pPr>
            <a:r>
              <a:rPr lang="en-US" dirty="0" smtClean="0"/>
              <a:t>You can help your child have financial well-being even if you’re no expert on financial subjects</a:t>
            </a:r>
          </a:p>
          <a:p>
            <a:pPr marL="452628" indent="-457200">
              <a:buFont typeface="+mj-lt"/>
              <a:buAutoNum type="arabicPeriod"/>
            </a:pPr>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7301" eaLnBrk="0" fontAlgn="base" hangingPunct="0">
              <a:spcBef>
                <a:spcPct val="30000"/>
              </a:spcBef>
              <a:spcAft>
                <a:spcPct val="0"/>
              </a:spcAft>
              <a:defRPr/>
            </a:pPr>
            <a:r>
              <a:rPr lang="en-US" dirty="0">
                <a:latin typeface="Arial" pitchFamily="34" charset="0"/>
              </a:rPr>
              <a:t>Sometime get asked </a:t>
            </a:r>
            <a:r>
              <a:rPr lang="en-US" dirty="0" err="1">
                <a:latin typeface="Arial" pitchFamily="34" charset="0"/>
              </a:rPr>
              <a:t>whats</a:t>
            </a:r>
            <a:r>
              <a:rPr lang="en-US" dirty="0">
                <a:latin typeface="Arial" pitchFamily="34" charset="0"/>
              </a:rPr>
              <a:t> the best strategy? GAO has concluded that based on the current research, it appears that no single approach constitutes best practice, but that there is some consensus on key common elements for successful financial education programs, such as timely and relevant content, accessibility, cultural sensitivity, and an evaluation component.</a:t>
            </a:r>
            <a:r>
              <a:rPr lang="en-US" dirty="0"/>
              <a:t> </a:t>
            </a:r>
            <a:r>
              <a:rPr lang="en-US" dirty="0">
                <a:latin typeface="Arial" pitchFamily="34" charset="0"/>
              </a:rPr>
              <a:t>Programs tailored to the needs of the recipient and that include face-to-face time may be among the most effective.</a:t>
            </a:r>
          </a:p>
          <a:p>
            <a:endParaRPr lang="en-US" dirty="0"/>
          </a:p>
          <a:p>
            <a:r>
              <a:rPr lang="en-US" dirty="0" smtClean="0"/>
              <a:t>DISCUSS</a:t>
            </a:r>
            <a:r>
              <a:rPr lang="en-US" baseline="0" dirty="0" smtClean="0"/>
              <a:t> THESE BRIEFLY.</a:t>
            </a:r>
            <a:endParaRPr lang="en-US" dirty="0"/>
          </a:p>
        </p:txBody>
      </p:sp>
      <p:sp>
        <p:nvSpPr>
          <p:cNvPr id="4" name="Slide Number Placeholder 3"/>
          <p:cNvSpPr>
            <a:spLocks noGrp="1"/>
          </p:cNvSpPr>
          <p:nvPr>
            <p:ph type="sldNum" sz="quarter" idx="10"/>
          </p:nvPr>
        </p:nvSpPr>
        <p:spPr/>
        <p:txBody>
          <a:bodyPr/>
          <a:lstStyle/>
          <a:p>
            <a:pPr>
              <a:defRPr/>
            </a:pPr>
            <a:fld id="{374C4344-9C39-4FD6-85AB-166809D93E9B}" type="slidenum">
              <a:rPr lang="en-US" smtClean="0"/>
              <a:pPr>
                <a:defRPr/>
              </a:pPr>
              <a:t>8</a:t>
            </a:fld>
            <a:endParaRPr lang="en-US"/>
          </a:p>
        </p:txBody>
      </p:sp>
    </p:spTree>
    <p:extLst>
      <p:ext uri="{BB962C8B-B14F-4D97-AF65-F5344CB8AC3E}">
        <p14:creationId xmlns:p14="http://schemas.microsoft.com/office/powerpoint/2010/main" val="20914381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xfrm>
            <a:off x="357188" y="676275"/>
            <a:ext cx="5994400" cy="3371850"/>
          </a:xfrm>
          <a:ln/>
        </p:spPr>
      </p:sp>
      <p:sp>
        <p:nvSpPr>
          <p:cNvPr id="40963" name="Rectangle 3"/>
          <p:cNvSpPr>
            <a:spLocks noGrp="1" noChangeArrowheads="1"/>
          </p:cNvSpPr>
          <p:nvPr>
            <p:ph type="body" idx="1"/>
          </p:nvPr>
        </p:nvSpPr>
        <p:spPr>
          <a:xfrm>
            <a:off x="670892" y="4270636"/>
            <a:ext cx="5367130" cy="40473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rPr>
              <a:t>What</a:t>
            </a:r>
            <a:r>
              <a:rPr lang="en-US" baseline="0" dirty="0" smtClean="0">
                <a:latin typeface="Arial" pitchFamily="34" charset="0"/>
              </a:rPr>
              <a:t> can FDIC do?  I discussed curriculum, </a:t>
            </a:r>
            <a:r>
              <a:rPr lang="en-US" baseline="0" dirty="0" err="1" smtClean="0">
                <a:latin typeface="Arial" pitchFamily="34" charset="0"/>
              </a:rPr>
              <a:t>availble</a:t>
            </a:r>
            <a:r>
              <a:rPr lang="en-US" baseline="0" dirty="0" smtClean="0">
                <a:latin typeface="Arial" pitchFamily="34" charset="0"/>
              </a:rPr>
              <a:t> at www.fdic.gov.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latin typeface="Arial" pitchFamily="34" charset="0"/>
              </a:rPr>
              <a:t>Als</a:t>
            </a:r>
            <a:r>
              <a:rPr lang="en-US" dirty="0" smtClean="0">
                <a:latin typeface="Arial" pitchFamily="34" charset="0"/>
              </a:rPr>
              <a:t>,</a:t>
            </a:r>
            <a:r>
              <a:rPr lang="en-US" baseline="0" dirty="0" smtClean="0">
                <a:latin typeface="Arial" pitchFamily="34" charset="0"/>
              </a:rPr>
              <a:t> MS is each to use out of the box.  </a:t>
            </a:r>
            <a:r>
              <a:rPr lang="en-US" dirty="0" smtClean="0">
                <a:latin typeface="Arial" pitchFamily="34" charset="0"/>
              </a:rPr>
              <a:t>To improve the capability of instructors to use the curriculum and expand the cadre of instructors, we provide train-the-trainer workshops and videos to familiarize those responsible for delivering the curriculum with the curriculum and best practices for teaching it.  Videos, webinars, in person.</a:t>
            </a:r>
          </a:p>
          <a:p>
            <a:r>
              <a:rPr lang="en-US" baseline="0" dirty="0" smtClean="0">
                <a:latin typeface="Arial" pitchFamily="34" charset="0"/>
              </a:rPr>
              <a:t>FDIC also has CA staff throughout the country.  We focus </a:t>
            </a:r>
            <a:r>
              <a:rPr lang="en-US" dirty="0" smtClean="0">
                <a:latin typeface="Arial" pitchFamily="34" charset="0"/>
              </a:rPr>
              <a:t>our outreach on working with intermediaries</a:t>
            </a:r>
            <a:r>
              <a:rPr lang="en-US" dirty="0">
                <a:latin typeface="Arial" pitchFamily="34" charset="0"/>
              </a:rPr>
              <a:t>, such as financial institutions, non-profits, local governmental entities, and others who can reach consumers.  We encourage decision-makers at these organizations to combine the use of Money Smart with access to federally insured deposit accounts and services, such as by facilitating partnerships between non-profits using the curriculum and bankers who can teach the curriculum and start the process of opening accounts.   </a:t>
            </a:r>
            <a:r>
              <a:rPr lang="en-US" dirty="0" smtClean="0">
                <a:latin typeface="Arial" pitchFamily="34" charset="0"/>
              </a:rPr>
              <a:t>A</a:t>
            </a:r>
            <a:r>
              <a:rPr lang="en-US" baseline="0" dirty="0" smtClean="0">
                <a:latin typeface="Arial" pitchFamily="34" charset="0"/>
              </a:rPr>
              <a:t> best </a:t>
            </a:r>
            <a:r>
              <a:rPr lang="en-US" baseline="0" dirty="0" err="1" smtClean="0">
                <a:latin typeface="Arial" pitchFamily="34" charset="0"/>
              </a:rPr>
              <a:t>pracitce</a:t>
            </a:r>
            <a:r>
              <a:rPr lang="en-US" baseline="0" dirty="0" smtClean="0">
                <a:latin typeface="Arial" pitchFamily="34" charset="0"/>
              </a:rPr>
              <a:t>, as I just said, is for organizations that want to provide MS training to work with a bank.  Banker can be a guest instructor, accounts, tours for kids, etc…  FDIC staff may be useful in forming connections.</a:t>
            </a:r>
          </a:p>
          <a:p>
            <a:r>
              <a:rPr lang="en-US" baseline="0" dirty="0" smtClean="0">
                <a:latin typeface="Arial" pitchFamily="34" charset="0"/>
              </a:rPr>
              <a:t>Talk about Alliance.</a:t>
            </a:r>
            <a:endParaRPr lang="en-US" dirty="0">
              <a:latin typeface="Arial" pitchFamily="34" charset="0"/>
            </a:endParaRPr>
          </a:p>
          <a:p>
            <a:r>
              <a:rPr lang="en-US" dirty="0">
                <a:latin typeface="Arial" pitchFamily="34" charset="0"/>
              </a:rPr>
              <a:t>  </a:t>
            </a:r>
          </a:p>
          <a:p>
            <a:pPr eaLnBrk="1" hangingPunct="1"/>
            <a:r>
              <a:rPr lang="en-US" dirty="0" smtClean="0"/>
              <a:t>Money Smart News is FDIC’s quarterly online newsletter to provide you with updates on the Money Smart program, as well as allow you to read success stories from those using Money Smart. You can subscribe online and receive it via email, or you can read it online. </a:t>
            </a:r>
            <a:r>
              <a:rPr lang="en-US" sz="2800" dirty="0" smtClean="0">
                <a:latin typeface="Arial" panose="020B0604020202020204" pitchFamily="34" charset="0"/>
                <a:cs typeface="Arial" panose="020B0604020202020204" pitchFamily="34" charset="0"/>
              </a:rPr>
              <a:t>Provides on a quarterly basis:</a:t>
            </a:r>
          </a:p>
          <a:p>
            <a:pPr lvl="1" eaLnBrk="1" hangingPunct="1"/>
            <a:r>
              <a:rPr lang="en-US" dirty="0" smtClean="0">
                <a:latin typeface="Arial" panose="020B0604020202020204" pitchFamily="34" charset="0"/>
                <a:cs typeface="Arial" panose="020B0604020202020204" pitchFamily="34" charset="0"/>
              </a:rPr>
              <a:t>Success stories (please submit!)</a:t>
            </a:r>
          </a:p>
          <a:p>
            <a:pPr lvl="1" eaLnBrk="1" hangingPunct="1"/>
            <a:r>
              <a:rPr lang="en-US" dirty="0" smtClean="0">
                <a:latin typeface="Arial" panose="020B0604020202020204" pitchFamily="34" charset="0"/>
                <a:cs typeface="Arial" panose="020B0604020202020204" pitchFamily="34" charset="0"/>
              </a:rPr>
              <a:t>Updates on the Money Smart program</a:t>
            </a:r>
          </a:p>
          <a:p>
            <a:pPr lvl="1" eaLnBrk="1" hangingPunct="1"/>
            <a:r>
              <a:rPr lang="en-US" dirty="0" smtClean="0">
                <a:latin typeface="Arial" panose="020B0604020202020204" pitchFamily="34" charset="0"/>
                <a:cs typeface="Arial" panose="020B0604020202020204" pitchFamily="34" charset="0"/>
              </a:rPr>
              <a:t>Other items of interest to financial educators</a:t>
            </a:r>
          </a:p>
          <a:p>
            <a:pPr eaLnBrk="1" hangingPunct="1"/>
            <a:endParaRPr lang="en-US" dirty="0" smtClean="0"/>
          </a:p>
          <a:p>
            <a:r>
              <a:rPr lang="en-US" dirty="0" smtClean="0"/>
              <a:t>Also available through MSN and our website </a:t>
            </a:r>
            <a:r>
              <a:rPr lang="en-US" sz="1200" kern="1200" dirty="0" smtClean="0">
                <a:solidFill>
                  <a:schemeClr val="tx1"/>
                </a:solidFill>
                <a:effectLst/>
                <a:latin typeface="+mn-lt"/>
                <a:ea typeface="+mn-ea"/>
                <a:cs typeface="+mn-cs"/>
              </a:rPr>
              <a:t>is a resource library of implementation resources, most of which consist of Money Smart News Success Stories that highlight how the selected organizations have been using Money Smart.  These are organized into several categories to provide stakeholders ideas and strategies to consider as they evaluate options to use Money Smart.</a:t>
            </a:r>
          </a:p>
        </p:txBody>
      </p:sp>
    </p:spTree>
    <p:extLst>
      <p:ext uri="{BB962C8B-B14F-4D97-AF65-F5344CB8AC3E}">
        <p14:creationId xmlns:p14="http://schemas.microsoft.com/office/powerpoint/2010/main" val="493283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3B242A-4662-4ABB-BF0C-232FD0681884}" type="datetimeFigureOut">
              <a:rPr lang="en-US" smtClean="0"/>
              <a:pPr/>
              <a:t>11/23/2014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D326A9-C7FB-474D-8472-18C731E7134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3B242A-4662-4ABB-BF0C-232FD0681884}" type="datetimeFigureOut">
              <a:rPr lang="en-US" smtClean="0"/>
              <a:pPr/>
              <a:t>11/23/2014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D326A9-C7FB-474D-8472-18C731E7134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3B242A-4662-4ABB-BF0C-232FD0681884}" type="datetimeFigureOut">
              <a:rPr lang="en-US" smtClean="0"/>
              <a:pPr/>
              <a:t>11/23/2014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D326A9-C7FB-474D-8472-18C731E7134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3B242A-4662-4ABB-BF0C-232FD0681884}" type="datetimeFigureOut">
              <a:rPr lang="en-US" smtClean="0"/>
              <a:pPr/>
              <a:t>11/23/2014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D326A9-C7FB-474D-8472-18C731E7134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3B242A-4662-4ABB-BF0C-232FD0681884}" type="datetimeFigureOut">
              <a:rPr lang="en-US" smtClean="0"/>
              <a:pPr/>
              <a:t>11/23/2014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D326A9-C7FB-474D-8472-18C731E7134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3B242A-4662-4ABB-BF0C-232FD0681884}" type="datetimeFigureOut">
              <a:rPr lang="en-US" smtClean="0"/>
              <a:pPr/>
              <a:t>11/23/2014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D326A9-C7FB-474D-8472-18C731E7134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3B242A-4662-4ABB-BF0C-232FD0681884}" type="datetimeFigureOut">
              <a:rPr lang="en-US" smtClean="0"/>
              <a:pPr/>
              <a:t>11/23/2014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D326A9-C7FB-474D-8472-18C731E7134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3B242A-4662-4ABB-BF0C-232FD0681884}" type="datetimeFigureOut">
              <a:rPr lang="en-US" smtClean="0"/>
              <a:pPr/>
              <a:t>11/23/2014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D326A9-C7FB-474D-8472-18C731E7134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3B242A-4662-4ABB-BF0C-232FD0681884}" type="datetimeFigureOut">
              <a:rPr lang="en-US" smtClean="0"/>
              <a:pPr/>
              <a:t>11/23/2014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D326A9-C7FB-474D-8472-18C731E7134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3B242A-4662-4ABB-BF0C-232FD0681884}" type="datetimeFigureOut">
              <a:rPr lang="en-US" smtClean="0"/>
              <a:pPr/>
              <a:t>11/23/2014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D326A9-C7FB-474D-8472-18C731E7134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3B242A-4662-4ABB-BF0C-232FD0681884}" type="datetimeFigureOut">
              <a:rPr lang="en-US" smtClean="0"/>
              <a:pPr/>
              <a:t>11/23/2014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D326A9-C7FB-474D-8472-18C731E7134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33B242A-4662-4ABB-BF0C-232FD0681884}" type="datetimeFigureOut">
              <a:rPr lang="en-US" smtClean="0"/>
              <a:pPr/>
              <a:t>11/23/2014</a:t>
            </a:fld>
            <a:endParaRPr lang="en-US"/>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7D326A9-C7FB-474D-8472-18C731E71348}"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3.xml"/><Relationship Id="rId16" Type="http://schemas.openxmlformats.org/officeDocument/2006/relationships/diagramColors" Target="../diagrams/colors3.xml"/><Relationship Id="rId1" Type="http://schemas.openxmlformats.org/officeDocument/2006/relationships/slideLayout" Target="../slideLayouts/slideLayout4.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fdic.gov/consumernew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http://www.fdic.gov/consumers/consumer/news/quicklinks.html"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09600" y="1276350"/>
            <a:ext cx="7772400" cy="1102519"/>
          </a:xfrm>
        </p:spPr>
        <p:txBody>
          <a:bodyPr>
            <a:noAutofit/>
          </a:bodyPr>
          <a:lstStyle/>
          <a:p>
            <a:pPr eaLnBrk="1" hangingPunct="1"/>
            <a:r>
              <a:rPr lang="en-US" sz="3600" b="1" dirty="0">
                <a:latin typeface="Arial" panose="020B0604020202020204" pitchFamily="34" charset="0"/>
                <a:cs typeface="Arial" panose="020B0604020202020204" pitchFamily="34" charset="0"/>
              </a:rPr>
              <a:t>Financial Education </a:t>
            </a:r>
            <a:br>
              <a:rPr lang="en-US" sz="3600" b="1" dirty="0">
                <a:latin typeface="Arial" panose="020B0604020202020204" pitchFamily="34" charset="0"/>
                <a:cs typeface="Arial" panose="020B0604020202020204" pitchFamily="34" charset="0"/>
              </a:rPr>
            </a:br>
            <a:r>
              <a:rPr lang="en-US" sz="3600" b="1" dirty="0">
                <a:latin typeface="Arial" panose="020B0604020202020204" pitchFamily="34" charset="0"/>
                <a:cs typeface="Arial" panose="020B0604020202020204" pitchFamily="34" charset="0"/>
              </a:rPr>
              <a:t>Resources from FDIC for </a:t>
            </a:r>
            <a:r>
              <a:rPr lang="en-US" sz="3600" b="1" dirty="0" err="1">
                <a:latin typeface="Arial" panose="020B0604020202020204" pitchFamily="34" charset="0"/>
                <a:cs typeface="Arial" panose="020B0604020202020204" pitchFamily="34" charset="0"/>
              </a:rPr>
              <a:t>PHAs</a:t>
            </a:r>
            <a:endParaRPr lang="en-US" sz="3600" b="1" dirty="0">
              <a:latin typeface="Arial" panose="020B0604020202020204" pitchFamily="34" charset="0"/>
              <a:cs typeface="Arial" panose="020B0604020202020204" pitchFamily="34" charset="0"/>
            </a:endParaRPr>
          </a:p>
        </p:txBody>
      </p:sp>
      <p:sp>
        <p:nvSpPr>
          <p:cNvPr id="4099" name="Rectangle 3"/>
          <p:cNvSpPr>
            <a:spLocks noGrp="1" noChangeArrowheads="1"/>
          </p:cNvSpPr>
          <p:nvPr>
            <p:ph type="subTitle" idx="1"/>
          </p:nvPr>
        </p:nvSpPr>
        <p:spPr/>
        <p:txBody>
          <a:bodyPr>
            <a:normAutofit fontScale="85000" lnSpcReduction="20000"/>
          </a:bodyPr>
          <a:lstStyle/>
          <a:p>
            <a:pPr eaLnBrk="1" hangingPunct="1"/>
            <a:r>
              <a:rPr lang="en-US" dirty="0" smtClean="0"/>
              <a:t>Luke W. Reynolds</a:t>
            </a:r>
          </a:p>
          <a:p>
            <a:pPr eaLnBrk="1" hangingPunct="1"/>
            <a:r>
              <a:rPr lang="en-US" dirty="0" smtClean="0"/>
              <a:t>Chief, Outreach and Program Development</a:t>
            </a:r>
          </a:p>
          <a:p>
            <a:pPr eaLnBrk="1" hangingPunct="1"/>
            <a:r>
              <a:rPr lang="en-US" dirty="0" smtClean="0"/>
              <a:t>Federal Deposit Insurance Corporation</a:t>
            </a:r>
          </a:p>
          <a:p>
            <a:pPr eaLnBrk="1" hangingPunct="1"/>
            <a:endParaRPr lang="en-US" dirty="0" smtClean="0"/>
          </a:p>
        </p:txBody>
      </p:sp>
    </p:spTree>
    <p:extLst>
      <p:ext uri="{BB962C8B-B14F-4D97-AF65-F5344CB8AC3E}">
        <p14:creationId xmlns:p14="http://schemas.microsoft.com/office/powerpoint/2010/main" val="11323980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ial" panose="020B0604020202020204" pitchFamily="34" charset="0"/>
                <a:cs typeface="Arial" panose="020B0604020202020204" pitchFamily="34" charset="0"/>
              </a:rPr>
              <a:t>Thank you!</a:t>
            </a:r>
            <a:endParaRPr lang="en-US"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marL="0" indent="0" algn="ctr">
              <a:buNone/>
            </a:pPr>
            <a:r>
              <a:rPr lang="fi-FI" sz="2800" dirty="0">
                <a:latin typeface="Arial" panose="020B0604020202020204" pitchFamily="34" charset="0"/>
                <a:cs typeface="Arial" panose="020B0604020202020204" pitchFamily="34" charset="0"/>
              </a:rPr>
              <a:t>Luke W. Reynolds</a:t>
            </a:r>
          </a:p>
          <a:p>
            <a:pPr marL="0" indent="0" algn="ctr">
              <a:buNone/>
            </a:pPr>
            <a:r>
              <a:rPr lang="fi-FI" sz="2800" dirty="0" smtClean="0">
                <a:latin typeface="Arial" panose="020B0604020202020204" pitchFamily="34" charset="0"/>
                <a:cs typeface="Arial" panose="020B0604020202020204" pitchFamily="34" charset="0"/>
              </a:rPr>
              <a:t>LuReynolds@fdic.gov</a:t>
            </a:r>
            <a:endParaRPr lang="fi-FI" sz="2800" dirty="0">
              <a:latin typeface="Arial" panose="020B0604020202020204" pitchFamily="34" charset="0"/>
              <a:cs typeface="Arial" panose="020B0604020202020204" pitchFamily="34" charset="0"/>
            </a:endParaRPr>
          </a:p>
          <a:p>
            <a:pPr marL="0" indent="0" algn="ctr">
              <a:buNone/>
            </a:pPr>
            <a:r>
              <a:rPr lang="fi-FI" sz="2800" dirty="0">
                <a:latin typeface="Arial" panose="020B0604020202020204" pitchFamily="34" charset="0"/>
                <a:cs typeface="Arial" panose="020B0604020202020204" pitchFamily="34" charset="0"/>
              </a:rPr>
              <a:t>(703) 254-1045</a:t>
            </a:r>
          </a:p>
          <a:p>
            <a:pPr marL="0" indent="0" algn="ctr">
              <a:buNone/>
            </a:pPr>
            <a:endParaRPr lang="fi-FI" sz="2800" dirty="0">
              <a:latin typeface="Arial" panose="020B0604020202020204" pitchFamily="34" charset="0"/>
              <a:cs typeface="Arial" panose="020B0604020202020204" pitchFamily="34" charset="0"/>
            </a:endParaRPr>
          </a:p>
          <a:p>
            <a:pPr marL="0" indent="0" algn="ctr">
              <a:buNone/>
            </a:pPr>
            <a:r>
              <a:rPr lang="fi-FI" sz="2800" dirty="0">
                <a:latin typeface="Arial" panose="020B0604020202020204" pitchFamily="34" charset="0"/>
                <a:cs typeface="Arial" panose="020B0604020202020204" pitchFamily="34" charset="0"/>
              </a:rPr>
              <a:t>www.fdic.gov/moneysmart</a:t>
            </a:r>
          </a:p>
          <a:p>
            <a:pPr marL="0" indent="0" algn="ctr">
              <a:buNone/>
            </a:pPr>
            <a:r>
              <a:rPr lang="fi-FI" sz="2800" dirty="0">
                <a:latin typeface="Arial" panose="020B0604020202020204" pitchFamily="34" charset="0"/>
                <a:cs typeface="Arial" panose="020B0604020202020204" pitchFamily="34" charset="0"/>
              </a:rPr>
              <a:t>www.fdic.gov/consumernews</a:t>
            </a:r>
          </a:p>
          <a:p>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03982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a:bodyPr>
          <a:lstStyle/>
          <a:p>
            <a:pPr eaLnBrk="1" hangingPunct="1"/>
            <a:r>
              <a:rPr lang="en-US" sz="3600" b="1" dirty="0" smtClean="0">
                <a:latin typeface="Arial" panose="020B0604020202020204" pitchFamily="34" charset="0"/>
                <a:cs typeface="Arial" panose="020B0604020202020204" pitchFamily="34" charset="0"/>
              </a:rPr>
              <a:t>Money Smart Curricula</a:t>
            </a:r>
          </a:p>
        </p:txBody>
      </p:sp>
      <p:sp>
        <p:nvSpPr>
          <p:cNvPr id="5123" name="Content Placeholder 2"/>
          <p:cNvSpPr>
            <a:spLocks noGrp="1"/>
          </p:cNvSpPr>
          <p:nvPr>
            <p:ph sz="half" idx="1"/>
          </p:nvPr>
        </p:nvSpPr>
        <p:spPr/>
        <p:txBody>
          <a:bodyPr>
            <a:noAutofit/>
          </a:bodyPr>
          <a:lstStyle/>
          <a:p>
            <a:pPr eaLnBrk="1" hangingPunct="1"/>
            <a:r>
              <a:rPr lang="en-US" sz="2800" dirty="0" smtClean="0">
                <a:latin typeface="Arial" panose="020B0604020202020204" pitchFamily="34" charset="0"/>
                <a:cs typeface="Arial" panose="020B0604020202020204" pitchFamily="34" charset="0"/>
              </a:rPr>
              <a:t>Currently:</a:t>
            </a:r>
          </a:p>
          <a:p>
            <a:pPr lvl="1" eaLnBrk="1" hangingPunct="1"/>
            <a:r>
              <a:rPr lang="en-US" dirty="0" smtClean="0">
                <a:latin typeface="Arial" panose="020B0604020202020204" pitchFamily="34" charset="0"/>
                <a:cs typeface="Arial" panose="020B0604020202020204" pitchFamily="34" charset="0"/>
              </a:rPr>
              <a:t>Elementary School students (ages 5-8)</a:t>
            </a:r>
          </a:p>
          <a:p>
            <a:pPr lvl="1" eaLnBrk="1" hangingPunct="1"/>
            <a:r>
              <a:rPr lang="en-US" dirty="0" smtClean="0">
                <a:latin typeface="Arial" panose="020B0604020202020204" pitchFamily="34" charset="0"/>
                <a:cs typeface="Arial" panose="020B0604020202020204" pitchFamily="34" charset="0"/>
              </a:rPr>
              <a:t>Young Adults (ages 12-20)</a:t>
            </a:r>
          </a:p>
          <a:p>
            <a:pPr lvl="1" eaLnBrk="1" hangingPunct="1"/>
            <a:r>
              <a:rPr lang="en-US" dirty="0" smtClean="0">
                <a:latin typeface="Arial" panose="020B0604020202020204" pitchFamily="34" charset="0"/>
                <a:cs typeface="Arial" panose="020B0604020202020204" pitchFamily="34" charset="0"/>
              </a:rPr>
              <a:t>Adults</a:t>
            </a:r>
          </a:p>
          <a:p>
            <a:pPr lvl="1" eaLnBrk="1" hangingPunct="1"/>
            <a:r>
              <a:rPr lang="en-US" dirty="0" smtClean="0">
                <a:latin typeface="Arial" panose="020B0604020202020204" pitchFamily="34" charset="0"/>
                <a:cs typeface="Arial" panose="020B0604020202020204" pitchFamily="34" charset="0"/>
              </a:rPr>
              <a:t>Older Adults</a:t>
            </a:r>
          </a:p>
          <a:p>
            <a:pPr lvl="1" eaLnBrk="1" hangingPunct="1"/>
            <a:r>
              <a:rPr lang="en-US" dirty="0" smtClean="0">
                <a:latin typeface="Arial" panose="020B0604020202020204" pitchFamily="34" charset="0"/>
                <a:cs typeface="Arial" panose="020B0604020202020204" pitchFamily="34" charset="0"/>
              </a:rPr>
              <a:t>Small Businesses</a:t>
            </a:r>
            <a:endParaRPr lang="en-US" sz="2400" dirty="0" smtClean="0">
              <a:latin typeface="Arial" panose="020B0604020202020204" pitchFamily="34" charset="0"/>
              <a:cs typeface="Arial" panose="020B0604020202020204" pitchFamily="34" charset="0"/>
            </a:endParaRPr>
          </a:p>
        </p:txBody>
      </p:sp>
      <p:sp>
        <p:nvSpPr>
          <p:cNvPr id="2" name="Content Placeholder 1"/>
          <p:cNvSpPr>
            <a:spLocks noGrp="1"/>
          </p:cNvSpPr>
          <p:nvPr>
            <p:ph sz="half" idx="2"/>
          </p:nvPr>
        </p:nvSpPr>
        <p:spPr/>
        <p:txBody>
          <a:bodyPr/>
          <a:lstStyle/>
          <a:p>
            <a:r>
              <a:rPr lang="en-US" dirty="0" smtClean="0">
                <a:latin typeface="Arial" panose="020B0604020202020204" pitchFamily="34" charset="0"/>
                <a:cs typeface="Arial" panose="020B0604020202020204" pitchFamily="34" charset="0"/>
              </a:rPr>
              <a:t>Coming </a:t>
            </a:r>
            <a:r>
              <a:rPr lang="en-US" dirty="0">
                <a:latin typeface="Arial" panose="020B0604020202020204" pitchFamily="34" charset="0"/>
                <a:cs typeface="Arial" panose="020B0604020202020204" pitchFamily="34" charset="0"/>
              </a:rPr>
              <a:t>in 2015:</a:t>
            </a:r>
          </a:p>
          <a:p>
            <a:pPr lvl="1"/>
            <a:r>
              <a:rPr lang="en-US" dirty="0">
                <a:latin typeface="Arial" panose="020B0604020202020204" pitchFamily="34" charset="0"/>
                <a:cs typeface="Arial" panose="020B0604020202020204" pitchFamily="34" charset="0"/>
              </a:rPr>
              <a:t>Pre-K—Grade 2 </a:t>
            </a:r>
          </a:p>
          <a:p>
            <a:pPr lvl="1"/>
            <a:r>
              <a:rPr lang="en-US" dirty="0">
                <a:latin typeface="Arial" panose="020B0604020202020204" pitchFamily="34" charset="0"/>
                <a:cs typeface="Arial" panose="020B0604020202020204" pitchFamily="34" charset="0"/>
              </a:rPr>
              <a:t>Grades 3-5</a:t>
            </a:r>
          </a:p>
          <a:p>
            <a:pPr lvl="1"/>
            <a:r>
              <a:rPr lang="en-US" dirty="0">
                <a:latin typeface="Arial" panose="020B0604020202020204" pitchFamily="34" charset="0"/>
                <a:cs typeface="Arial" panose="020B0604020202020204" pitchFamily="34" charset="0"/>
              </a:rPr>
              <a:t>Grades 6-8</a:t>
            </a:r>
          </a:p>
          <a:p>
            <a:pPr lvl="1"/>
            <a:r>
              <a:rPr lang="en-US" dirty="0">
                <a:latin typeface="Arial" panose="020B0604020202020204" pitchFamily="34" charset="0"/>
                <a:cs typeface="Arial" panose="020B0604020202020204" pitchFamily="34" charset="0"/>
              </a:rPr>
              <a:t>Grades </a:t>
            </a:r>
            <a:r>
              <a:rPr lang="en-US" dirty="0" smtClean="0">
                <a:latin typeface="Arial" panose="020B0604020202020204" pitchFamily="34" charset="0"/>
                <a:cs typeface="Arial" panose="020B0604020202020204" pitchFamily="34" charset="0"/>
              </a:rPr>
              <a:t>9-12</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343131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133350"/>
            <a:ext cx="8229600" cy="857250"/>
          </a:xfrm>
        </p:spPr>
        <p:txBody>
          <a:bodyPr>
            <a:normAutofit/>
          </a:bodyPr>
          <a:lstStyle/>
          <a:p>
            <a:pPr eaLnBrk="1" hangingPunct="1"/>
            <a:r>
              <a:rPr lang="en-US" sz="3600" b="1" dirty="0" smtClean="0">
                <a:latin typeface="Arial" panose="020B0604020202020204" pitchFamily="34" charset="0"/>
                <a:cs typeface="Arial" panose="020B0604020202020204" pitchFamily="34" charset="0"/>
              </a:rPr>
              <a:t>Money Smart for Adults</a:t>
            </a:r>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4242263344"/>
              </p:ext>
            </p:extLst>
          </p:nvPr>
        </p:nvGraphicFramePr>
        <p:xfrm>
          <a:off x="457200" y="1047750"/>
          <a:ext cx="3429000" cy="36385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2494633085"/>
              </p:ext>
            </p:extLst>
          </p:nvPr>
        </p:nvGraphicFramePr>
        <p:xfrm>
          <a:off x="4419600" y="933451"/>
          <a:ext cx="3810000" cy="293369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31" name="Diagram 30"/>
          <p:cNvGraphicFramePr/>
          <p:nvPr>
            <p:extLst>
              <p:ext uri="{D42A27DB-BD31-4B8C-83A1-F6EECF244321}">
                <p14:modId xmlns:p14="http://schemas.microsoft.com/office/powerpoint/2010/main" val="4169178726"/>
              </p:ext>
            </p:extLst>
          </p:nvPr>
        </p:nvGraphicFramePr>
        <p:xfrm>
          <a:off x="4724400" y="3943350"/>
          <a:ext cx="3048000" cy="69249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37903683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Arial" panose="020B0604020202020204" pitchFamily="34" charset="0"/>
                <a:cs typeface="Arial" panose="020B0604020202020204" pitchFamily="34" charset="0"/>
              </a:rPr>
              <a:t>Money Smart for Older Adults</a:t>
            </a: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3944359412"/>
              </p:ext>
            </p:extLst>
          </p:nvPr>
        </p:nvGraphicFramePr>
        <p:xfrm>
          <a:off x="457200" y="1200151"/>
          <a:ext cx="4495800" cy="33944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7" name="Group 6"/>
          <p:cNvGrpSpPr/>
          <p:nvPr/>
        </p:nvGrpSpPr>
        <p:grpSpPr>
          <a:xfrm>
            <a:off x="5486400" y="3886200"/>
            <a:ext cx="2795420" cy="514350"/>
            <a:chOff x="1217" y="0"/>
            <a:chExt cx="2490620" cy="369332"/>
          </a:xfrm>
        </p:grpSpPr>
        <p:sp>
          <p:nvSpPr>
            <p:cNvPr id="8" name="Rounded Rectangle 7"/>
            <p:cNvSpPr/>
            <p:nvPr/>
          </p:nvSpPr>
          <p:spPr>
            <a:xfrm>
              <a:off x="1217" y="0"/>
              <a:ext cx="2490620" cy="36933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Rounded Rectangle 4"/>
            <p:cNvSpPr/>
            <p:nvPr/>
          </p:nvSpPr>
          <p:spPr>
            <a:xfrm>
              <a:off x="12034" y="10817"/>
              <a:ext cx="2468986" cy="34769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US" sz="2000" kern="1200" dirty="0" smtClean="0">
                  <a:solidFill>
                    <a:schemeClr val="tx1"/>
                  </a:solidFill>
                  <a:latin typeface="Arial" panose="020B0604020202020204" pitchFamily="34" charset="0"/>
                  <a:cs typeface="Arial" panose="020B0604020202020204" pitchFamily="34" charset="0"/>
                </a:rPr>
                <a:t>Instructor-Led Training</a:t>
              </a:r>
              <a:endParaRPr lang="en-US" sz="2000" kern="1200" dirty="0">
                <a:solidFill>
                  <a:schemeClr val="tx1"/>
                </a:solidFill>
                <a:latin typeface="Arial" panose="020B0604020202020204" pitchFamily="34" charset="0"/>
                <a:cs typeface="Arial" panose="020B0604020202020204" pitchFamily="34" charset="0"/>
              </a:endParaRPr>
            </a:p>
          </p:txBody>
        </p:sp>
      </p:grpSp>
      <p:graphicFrame>
        <p:nvGraphicFramePr>
          <p:cNvPr id="11" name="Content Placeholder 5"/>
          <p:cNvGraphicFramePr>
            <a:graphicFrameLocks/>
          </p:cNvGraphicFramePr>
          <p:nvPr>
            <p:extLst>
              <p:ext uri="{D42A27DB-BD31-4B8C-83A1-F6EECF244321}">
                <p14:modId xmlns:p14="http://schemas.microsoft.com/office/powerpoint/2010/main" val="228854937"/>
              </p:ext>
            </p:extLst>
          </p:nvPr>
        </p:nvGraphicFramePr>
        <p:xfrm>
          <a:off x="5475795" y="1352550"/>
          <a:ext cx="2971800" cy="205739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9283201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a:bodyPr>
          <a:lstStyle/>
          <a:p>
            <a:pPr eaLnBrk="1" hangingPunct="1"/>
            <a:r>
              <a:rPr lang="en-US" sz="3600" b="1" dirty="0">
                <a:latin typeface="Arial" panose="020B0604020202020204" pitchFamily="34" charset="0"/>
                <a:cs typeface="Arial" panose="020B0604020202020204" pitchFamily="34" charset="0"/>
              </a:rPr>
              <a:t>Three Ways to Learn</a:t>
            </a:r>
          </a:p>
        </p:txBody>
      </p:sp>
      <p:sp>
        <p:nvSpPr>
          <p:cNvPr id="13315" name="Rectangle 3"/>
          <p:cNvSpPr>
            <a:spLocks noGrp="1" noChangeArrowheads="1"/>
          </p:cNvSpPr>
          <p:nvPr>
            <p:ph type="body" idx="1"/>
          </p:nvPr>
        </p:nvSpPr>
        <p:spPr>
          <a:xfrm>
            <a:off x="457200" y="1200150"/>
            <a:ext cx="8229600" cy="3657600"/>
          </a:xfrm>
        </p:spPr>
        <p:txBody>
          <a:bodyPr>
            <a:normAutofit fontScale="92500" lnSpcReduction="10000"/>
          </a:bodyPr>
          <a:lstStyle/>
          <a:p>
            <a:pPr>
              <a:spcBef>
                <a:spcPct val="0"/>
              </a:spcBef>
            </a:pPr>
            <a:r>
              <a:rPr lang="en-US" sz="3000" dirty="0">
                <a:latin typeface="Arial" panose="020B0604020202020204" pitchFamily="34" charset="0"/>
                <a:cs typeface="Arial" panose="020B0604020202020204" pitchFamily="34" charset="0"/>
              </a:rPr>
              <a:t>Instructor-Led Curriculums</a:t>
            </a:r>
          </a:p>
          <a:p>
            <a:pPr lvl="1">
              <a:spcBef>
                <a:spcPct val="0"/>
              </a:spcBef>
            </a:pPr>
            <a:r>
              <a:rPr lang="en-US" sz="3000" dirty="0">
                <a:latin typeface="Arial" panose="020B0604020202020204" pitchFamily="34" charset="0"/>
                <a:cs typeface="Arial" panose="020B0604020202020204" pitchFamily="34" charset="0"/>
              </a:rPr>
              <a:t>Comprehensive guide for instructors</a:t>
            </a:r>
          </a:p>
          <a:p>
            <a:pPr lvl="1">
              <a:spcBef>
                <a:spcPct val="0"/>
              </a:spcBef>
            </a:pPr>
            <a:r>
              <a:rPr lang="en-US" sz="3000" dirty="0">
                <a:latin typeface="Arial" panose="020B0604020202020204" pitchFamily="34" charset="0"/>
                <a:cs typeface="Arial" panose="020B0604020202020204" pitchFamily="34" charset="0"/>
              </a:rPr>
              <a:t>Take-home booklet for participants</a:t>
            </a:r>
          </a:p>
          <a:p>
            <a:pPr lvl="1">
              <a:spcBef>
                <a:spcPct val="0"/>
              </a:spcBef>
            </a:pPr>
            <a:r>
              <a:rPr lang="en-US" sz="3000" dirty="0">
                <a:latin typeface="Arial" panose="020B0604020202020204" pitchFamily="34" charset="0"/>
                <a:cs typeface="Arial" panose="020B0604020202020204" pitchFamily="34" charset="0"/>
              </a:rPr>
              <a:t>Overheads </a:t>
            </a:r>
          </a:p>
          <a:p>
            <a:pPr>
              <a:spcBef>
                <a:spcPts val="1200"/>
              </a:spcBef>
            </a:pPr>
            <a:r>
              <a:rPr lang="en-US" sz="3000" dirty="0">
                <a:latin typeface="Arial" panose="020B0604020202020204" pitchFamily="34" charset="0"/>
                <a:cs typeface="Arial" panose="020B0604020202020204" pitchFamily="34" charset="0"/>
              </a:rPr>
              <a:t>Computer-Based Instruction</a:t>
            </a:r>
          </a:p>
          <a:p>
            <a:pPr lvl="1"/>
            <a:r>
              <a:rPr lang="en-US" sz="3000" dirty="0">
                <a:latin typeface="Arial" panose="020B0604020202020204" pitchFamily="34" charset="0"/>
                <a:cs typeface="Arial" panose="020B0604020202020204" pitchFamily="34" charset="0"/>
              </a:rPr>
              <a:t>Certificates of completion</a:t>
            </a:r>
          </a:p>
          <a:p>
            <a:pPr>
              <a:spcBef>
                <a:spcPts val="1200"/>
              </a:spcBef>
            </a:pPr>
            <a:r>
              <a:rPr lang="en-US" sz="3000" dirty="0" smtClean="0">
                <a:latin typeface="Arial" panose="020B0604020202020204" pitchFamily="34" charset="0"/>
                <a:cs typeface="Arial" panose="020B0604020202020204" pitchFamily="34" charset="0"/>
              </a:rPr>
              <a:t>Money </a:t>
            </a:r>
            <a:r>
              <a:rPr lang="en-US" sz="3000" dirty="0">
                <a:latin typeface="Arial" panose="020B0604020202020204" pitchFamily="34" charset="0"/>
                <a:cs typeface="Arial" panose="020B0604020202020204" pitchFamily="34" charset="0"/>
              </a:rPr>
              <a:t>Smart Podcast Network</a:t>
            </a:r>
          </a:p>
          <a:p>
            <a:pPr lvl="1"/>
            <a:r>
              <a:rPr lang="en-US" sz="3000" dirty="0">
                <a:latin typeface="Arial" panose="020B0604020202020204" pitchFamily="34" charset="0"/>
                <a:cs typeface="Arial" panose="020B0604020202020204" pitchFamily="34" charset="0"/>
              </a:rPr>
              <a:t>Use with virtually all portable audio players </a:t>
            </a:r>
          </a:p>
          <a:p>
            <a:pPr lvl="1"/>
            <a:endParaRPr lang="en-US" dirty="0" smtClean="0"/>
          </a:p>
        </p:txBody>
      </p:sp>
    </p:spTree>
    <p:extLst>
      <p:ext uri="{BB962C8B-B14F-4D97-AF65-F5344CB8AC3E}">
        <p14:creationId xmlns:p14="http://schemas.microsoft.com/office/powerpoint/2010/main" val="3470118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8787" name="Rectangle 3"/>
          <p:cNvSpPr>
            <a:spLocks noGrp="1" noChangeArrowheads="1"/>
          </p:cNvSpPr>
          <p:nvPr>
            <p:ph type="body" idx="1"/>
          </p:nvPr>
        </p:nvSpPr>
        <p:spPr>
          <a:xfrm>
            <a:off x="457200" y="1085851"/>
            <a:ext cx="8229600" cy="3394472"/>
          </a:xfrm>
        </p:spPr>
        <p:txBody>
          <a:bodyPr>
            <a:normAutofit fontScale="92500" lnSpcReduction="10000"/>
          </a:bodyPr>
          <a:lstStyle/>
          <a:p>
            <a:r>
              <a:rPr lang="en-US" sz="3000" dirty="0">
                <a:latin typeface="Arial" panose="020B0604020202020204" pitchFamily="34" charset="0"/>
                <a:cs typeface="Arial" panose="020B0604020202020204" pitchFamily="34" charset="0"/>
              </a:rPr>
              <a:t>Offers practical guidance on becoming a smarter user of financial services</a:t>
            </a:r>
          </a:p>
          <a:p>
            <a:r>
              <a:rPr lang="en-US" sz="3000" dirty="0">
                <a:latin typeface="Arial" panose="020B0604020202020204" pitchFamily="34" charset="0"/>
                <a:cs typeface="Arial" panose="020B0604020202020204" pitchFamily="34" charset="0"/>
              </a:rPr>
              <a:t>Each quarterly issue offers hints, quick tips, and common-sense strategies</a:t>
            </a:r>
          </a:p>
          <a:p>
            <a:r>
              <a:rPr lang="en-US" sz="3000" dirty="0" smtClean="0">
                <a:latin typeface="Arial" panose="020B0604020202020204" pitchFamily="34" charset="0"/>
                <a:cs typeface="Arial" panose="020B0604020202020204" pitchFamily="34" charset="0"/>
                <a:hlinkClick r:id="rId3"/>
              </a:rPr>
              <a:t>www.fdic.gov/consumernews</a:t>
            </a:r>
            <a:endParaRPr lang="en-US" sz="3000" dirty="0" smtClean="0">
              <a:latin typeface="Arial" panose="020B0604020202020204" pitchFamily="34" charset="0"/>
              <a:cs typeface="Arial" panose="020B0604020202020204" pitchFamily="34" charset="0"/>
            </a:endParaRPr>
          </a:p>
          <a:p>
            <a:pPr lvl="1"/>
            <a:r>
              <a:rPr lang="en-US" sz="3000" dirty="0" smtClean="0">
                <a:latin typeface="Arial" panose="020B0604020202020204" pitchFamily="34" charset="0"/>
                <a:cs typeface="Arial" panose="020B0604020202020204" pitchFamily="34" charset="0"/>
                <a:hlinkClick r:id="rId4" action="ppaction://hlinkfile"/>
              </a:rPr>
              <a:t>Quick Links to Articles</a:t>
            </a:r>
            <a:r>
              <a:rPr lang="en-US" sz="3000" dirty="0" smtClean="0">
                <a:latin typeface="Arial" panose="020B0604020202020204" pitchFamily="34" charset="0"/>
                <a:cs typeface="Arial" panose="020B0604020202020204" pitchFamily="34" charset="0"/>
              </a:rPr>
              <a:t> </a:t>
            </a:r>
          </a:p>
          <a:p>
            <a:pPr marL="457200" lvl="1" indent="0">
              <a:buNone/>
            </a:pPr>
            <a:r>
              <a:rPr lang="en-US" sz="3000" dirty="0" smtClean="0">
                <a:latin typeface="Arial" panose="020B0604020202020204" pitchFamily="34" charset="0"/>
                <a:cs typeface="Arial" panose="020B0604020202020204" pitchFamily="34" charset="0"/>
              </a:rPr>
              <a:t>(right-hand side)</a:t>
            </a:r>
          </a:p>
          <a:p>
            <a:endParaRPr lang="en-US" dirty="0"/>
          </a:p>
        </p:txBody>
      </p:sp>
      <p:pic>
        <p:nvPicPr>
          <p:cNvPr id="758788" name="Picture 4" descr="costly_image_mai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5000" y="2876550"/>
            <a:ext cx="2801562" cy="14538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
        <p:nvSpPr>
          <p:cNvPr id="6" name="Title 1"/>
          <p:cNvSpPr txBox="1">
            <a:spLocks/>
          </p:cNvSpPr>
          <p:nvPr/>
        </p:nvSpPr>
        <p:spPr bwMode="auto">
          <a:xfrm>
            <a:off x="1905000" y="320278"/>
            <a:ext cx="7239000" cy="59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bodyPr>
          <a:lstStyle>
            <a:lvl1pPr algn="l" rtl="0" fontAlgn="base">
              <a:spcBef>
                <a:spcPct val="0"/>
              </a:spcBef>
              <a:spcAft>
                <a:spcPct val="0"/>
              </a:spcAft>
              <a:defRPr sz="3200">
                <a:solidFill>
                  <a:schemeClr val="bg1"/>
                </a:solidFill>
                <a:latin typeface="+mj-lt"/>
                <a:ea typeface="+mj-ea"/>
                <a:cs typeface="+mj-cs"/>
              </a:defRPr>
            </a:lvl1pPr>
            <a:lvl2pPr algn="l" rtl="0" fontAlgn="base">
              <a:spcBef>
                <a:spcPct val="0"/>
              </a:spcBef>
              <a:spcAft>
                <a:spcPct val="0"/>
              </a:spcAft>
              <a:defRPr sz="3200">
                <a:solidFill>
                  <a:schemeClr val="bg1"/>
                </a:solidFill>
                <a:latin typeface="Arial Black" pitchFamily="34" charset="0"/>
              </a:defRPr>
            </a:lvl2pPr>
            <a:lvl3pPr algn="l" rtl="0" fontAlgn="base">
              <a:spcBef>
                <a:spcPct val="0"/>
              </a:spcBef>
              <a:spcAft>
                <a:spcPct val="0"/>
              </a:spcAft>
              <a:defRPr sz="3200">
                <a:solidFill>
                  <a:schemeClr val="bg1"/>
                </a:solidFill>
                <a:latin typeface="Arial Black" pitchFamily="34" charset="0"/>
              </a:defRPr>
            </a:lvl3pPr>
            <a:lvl4pPr algn="l" rtl="0" fontAlgn="base">
              <a:spcBef>
                <a:spcPct val="0"/>
              </a:spcBef>
              <a:spcAft>
                <a:spcPct val="0"/>
              </a:spcAft>
              <a:defRPr sz="3200">
                <a:solidFill>
                  <a:schemeClr val="bg1"/>
                </a:solidFill>
                <a:latin typeface="Arial Black" pitchFamily="34" charset="0"/>
              </a:defRPr>
            </a:lvl4pPr>
            <a:lvl5pPr algn="l" rtl="0" fontAlgn="base">
              <a:spcBef>
                <a:spcPct val="0"/>
              </a:spcBef>
              <a:spcAft>
                <a:spcPct val="0"/>
              </a:spcAft>
              <a:defRPr sz="3200">
                <a:solidFill>
                  <a:schemeClr val="bg1"/>
                </a:solidFill>
                <a:latin typeface="Arial Black" pitchFamily="34" charset="0"/>
              </a:defRPr>
            </a:lvl5pPr>
            <a:lvl6pPr marL="457200" algn="l" rtl="0" fontAlgn="base">
              <a:spcBef>
                <a:spcPct val="0"/>
              </a:spcBef>
              <a:spcAft>
                <a:spcPct val="0"/>
              </a:spcAft>
              <a:defRPr sz="3200">
                <a:solidFill>
                  <a:schemeClr val="bg1"/>
                </a:solidFill>
                <a:latin typeface="Arial Black" pitchFamily="34" charset="0"/>
              </a:defRPr>
            </a:lvl6pPr>
            <a:lvl7pPr marL="914400" algn="l" rtl="0" fontAlgn="base">
              <a:spcBef>
                <a:spcPct val="0"/>
              </a:spcBef>
              <a:spcAft>
                <a:spcPct val="0"/>
              </a:spcAft>
              <a:defRPr sz="3200">
                <a:solidFill>
                  <a:schemeClr val="bg1"/>
                </a:solidFill>
                <a:latin typeface="Arial Black" pitchFamily="34" charset="0"/>
              </a:defRPr>
            </a:lvl7pPr>
            <a:lvl8pPr marL="1371600" algn="l" rtl="0" fontAlgn="base">
              <a:spcBef>
                <a:spcPct val="0"/>
              </a:spcBef>
              <a:spcAft>
                <a:spcPct val="0"/>
              </a:spcAft>
              <a:defRPr sz="3200">
                <a:solidFill>
                  <a:schemeClr val="bg1"/>
                </a:solidFill>
                <a:latin typeface="Arial Black" pitchFamily="34" charset="0"/>
              </a:defRPr>
            </a:lvl8pPr>
            <a:lvl9pPr marL="1828800" algn="l" rtl="0" fontAlgn="base">
              <a:spcBef>
                <a:spcPct val="0"/>
              </a:spcBef>
              <a:spcAft>
                <a:spcPct val="0"/>
              </a:spcAft>
              <a:defRPr sz="3200">
                <a:solidFill>
                  <a:schemeClr val="bg1"/>
                </a:solidFill>
                <a:latin typeface="Arial Black" pitchFamily="34" charset="0"/>
              </a:defRPr>
            </a:lvl9pPr>
          </a:lstStyle>
          <a:p>
            <a:r>
              <a:rPr lang="en-US" sz="3600" b="1" dirty="0">
                <a:solidFill>
                  <a:schemeClr val="tx1"/>
                </a:solidFill>
                <a:latin typeface="Arial" panose="020B0604020202020204" pitchFamily="34" charset="0"/>
                <a:cs typeface="Arial" panose="020B0604020202020204" pitchFamily="34" charset="0"/>
              </a:rPr>
              <a:t>FDIC Consumer News</a:t>
            </a:r>
          </a:p>
        </p:txBody>
      </p:sp>
    </p:spTree>
    <p:extLst>
      <p:ext uri="{BB962C8B-B14F-4D97-AF65-F5344CB8AC3E}">
        <p14:creationId xmlns:p14="http://schemas.microsoft.com/office/powerpoint/2010/main" val="20962830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Autofit/>
          </a:bodyPr>
          <a:lstStyle/>
          <a:p>
            <a:r>
              <a:rPr lang="en-US" sz="3600" b="1" dirty="0">
                <a:latin typeface="Arial" panose="020B0604020202020204" pitchFamily="34" charset="0"/>
                <a:cs typeface="Arial" panose="020B0604020202020204" pitchFamily="34" charset="0"/>
              </a:rPr>
              <a:t>CFPB &amp; FDIC Youth Financial Education Collaboration</a:t>
            </a:r>
          </a:p>
        </p:txBody>
      </p:sp>
      <p:sp>
        <p:nvSpPr>
          <p:cNvPr id="8195" name="Rectangle 3"/>
          <p:cNvSpPr>
            <a:spLocks noGrp="1" noChangeArrowheads="1"/>
          </p:cNvSpPr>
          <p:nvPr>
            <p:ph type="body" idx="1"/>
          </p:nvPr>
        </p:nvSpPr>
        <p:spPr/>
        <p:txBody>
          <a:bodyPr>
            <a:noAutofit/>
          </a:bodyPr>
          <a:lstStyle/>
          <a:p>
            <a:r>
              <a:rPr lang="en-US" sz="2800" dirty="0">
                <a:latin typeface="Arial" panose="020B0604020202020204" pitchFamily="34" charset="0"/>
                <a:cs typeface="Arial" panose="020B0604020202020204" pitchFamily="34" charset="0"/>
              </a:rPr>
              <a:t>Encourage parents and caregivers to have conversations and do activities with their kids</a:t>
            </a:r>
          </a:p>
          <a:p>
            <a:pPr lvl="1"/>
            <a:r>
              <a:rPr lang="en-US" dirty="0">
                <a:latin typeface="Arial" panose="020B0604020202020204" pitchFamily="34" charset="0"/>
                <a:cs typeface="Arial" panose="020B0604020202020204" pitchFamily="34" charset="0"/>
              </a:rPr>
              <a:t>www.consumerfinance.gov/parents/</a:t>
            </a:r>
          </a:p>
          <a:p>
            <a:r>
              <a:rPr lang="en-US" sz="2800" dirty="0">
                <a:latin typeface="Arial" panose="020B0604020202020204" pitchFamily="34" charset="0"/>
                <a:cs typeface="Arial" panose="020B0604020202020204" pitchFamily="34" charset="0"/>
              </a:rPr>
              <a:t>Contents:</a:t>
            </a:r>
          </a:p>
          <a:p>
            <a:pPr lvl="1"/>
            <a:r>
              <a:rPr lang="en-US" dirty="0">
                <a:latin typeface="Arial" panose="020B0604020202020204" pitchFamily="34" charset="0"/>
                <a:cs typeface="Arial" panose="020B0604020202020204" pitchFamily="34" charset="0"/>
              </a:rPr>
              <a:t>Key messages</a:t>
            </a:r>
          </a:p>
          <a:p>
            <a:pPr lvl="1"/>
            <a:r>
              <a:rPr lang="en-US" dirty="0">
                <a:latin typeface="Arial" panose="020B0604020202020204" pitchFamily="34" charset="0"/>
                <a:cs typeface="Arial" panose="020B0604020202020204" pitchFamily="34" charset="0"/>
              </a:rPr>
              <a:t>Share graphics</a:t>
            </a:r>
          </a:p>
          <a:p>
            <a:pPr lvl="1"/>
            <a:r>
              <a:rPr lang="en-US" dirty="0">
                <a:latin typeface="Arial" panose="020B0604020202020204" pitchFamily="34" charset="0"/>
                <a:cs typeface="Arial" panose="020B0604020202020204" pitchFamily="34" charset="0"/>
              </a:rPr>
              <a:t>Resource links</a:t>
            </a:r>
          </a:p>
        </p:txBody>
      </p:sp>
    </p:spTree>
    <p:extLst>
      <p:ext uri="{BB962C8B-B14F-4D97-AF65-F5344CB8AC3E}">
        <p14:creationId xmlns:p14="http://schemas.microsoft.com/office/powerpoint/2010/main" val="30674684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latin typeface="Arial" panose="020B0604020202020204" pitchFamily="34" charset="0"/>
                <a:cs typeface="Arial" panose="020B0604020202020204" pitchFamily="34" charset="0"/>
              </a:rPr>
              <a:t>Implementation</a:t>
            </a:r>
          </a:p>
        </p:txBody>
      </p:sp>
      <p:sp>
        <p:nvSpPr>
          <p:cNvPr id="3" name="Content Placeholder 2"/>
          <p:cNvSpPr>
            <a:spLocks noGrp="1"/>
          </p:cNvSpPr>
          <p:nvPr>
            <p:ph idx="1"/>
          </p:nvPr>
        </p:nvSpPr>
        <p:spPr/>
        <p:txBody>
          <a:bodyPr>
            <a:normAutofit fontScale="70000" lnSpcReduction="20000"/>
          </a:bodyPr>
          <a:lstStyle/>
          <a:p>
            <a:r>
              <a:rPr lang="en-US" sz="4000" dirty="0">
                <a:latin typeface="Arial" panose="020B0604020202020204" pitchFamily="34" charset="0"/>
                <a:cs typeface="Arial" panose="020B0604020202020204" pitchFamily="34" charset="0"/>
              </a:rPr>
              <a:t>Promising program elements:</a:t>
            </a:r>
          </a:p>
          <a:p>
            <a:pPr lvl="1"/>
            <a:r>
              <a:rPr lang="en-US" sz="3300" dirty="0">
                <a:latin typeface="Arial" panose="020B0604020202020204" pitchFamily="34" charset="0"/>
                <a:cs typeface="Arial" panose="020B0604020202020204" pitchFamily="34" charset="0"/>
              </a:rPr>
              <a:t>Timely and relevant content</a:t>
            </a:r>
          </a:p>
          <a:p>
            <a:pPr lvl="1"/>
            <a:r>
              <a:rPr lang="en-US" sz="3300" dirty="0">
                <a:latin typeface="Arial" panose="020B0604020202020204" pitchFamily="34" charset="0"/>
                <a:cs typeface="Arial" panose="020B0604020202020204" pitchFamily="34" charset="0"/>
              </a:rPr>
              <a:t>Appropriate delivery (for audience &amp; topic)</a:t>
            </a:r>
          </a:p>
          <a:p>
            <a:pPr lvl="1"/>
            <a:r>
              <a:rPr lang="en-US" sz="3300" dirty="0">
                <a:latin typeface="Arial" panose="020B0604020202020204" pitchFamily="34" charset="0"/>
                <a:cs typeface="Arial" panose="020B0604020202020204" pitchFamily="34" charset="0"/>
              </a:rPr>
              <a:t>Accessibility</a:t>
            </a:r>
          </a:p>
          <a:p>
            <a:pPr lvl="1"/>
            <a:r>
              <a:rPr lang="en-US" sz="3300" dirty="0">
                <a:latin typeface="Arial" panose="020B0604020202020204" pitchFamily="34" charset="0"/>
                <a:cs typeface="Arial" panose="020B0604020202020204" pitchFamily="34" charset="0"/>
              </a:rPr>
              <a:t>Cultural sensitivity</a:t>
            </a:r>
          </a:p>
          <a:p>
            <a:pPr lvl="1"/>
            <a:r>
              <a:rPr lang="en-US" sz="3300" dirty="0">
                <a:latin typeface="Arial" panose="020B0604020202020204" pitchFamily="34" charset="0"/>
                <a:cs typeface="Arial" panose="020B0604020202020204" pitchFamily="34" charset="0"/>
              </a:rPr>
              <a:t>Evaluation component</a:t>
            </a:r>
          </a:p>
          <a:p>
            <a:pPr lvl="1"/>
            <a:r>
              <a:rPr lang="en-US" sz="3300" dirty="0">
                <a:latin typeface="Arial" panose="020B0604020202020204" pitchFamily="34" charset="0"/>
                <a:cs typeface="Arial" panose="020B0604020202020204" pitchFamily="34" charset="0"/>
              </a:rPr>
              <a:t>Use of partnerships</a:t>
            </a:r>
          </a:p>
          <a:p>
            <a:pPr lvl="1"/>
            <a:r>
              <a:rPr lang="en-US" sz="3300" dirty="0">
                <a:latin typeface="Arial" panose="020B0604020202020204" pitchFamily="34" charset="0"/>
                <a:cs typeface="Arial" panose="020B0604020202020204" pitchFamily="34" charset="0"/>
              </a:rPr>
              <a:t>Trained and competent providers</a:t>
            </a:r>
          </a:p>
          <a:p>
            <a:pPr lvl="1"/>
            <a:r>
              <a:rPr lang="en-US" sz="3300" dirty="0">
                <a:latin typeface="Arial" panose="020B0604020202020204" pitchFamily="34" charset="0"/>
                <a:cs typeface="Arial" panose="020B0604020202020204" pitchFamily="34" charset="0"/>
              </a:rPr>
              <a:t>Sustainability</a:t>
            </a:r>
          </a:p>
          <a:p>
            <a:pPr marL="0" indent="0">
              <a:buNone/>
            </a:pPr>
            <a:endParaRPr lang="en-US" dirty="0"/>
          </a:p>
        </p:txBody>
      </p:sp>
    </p:spTree>
    <p:extLst>
      <p:ext uri="{BB962C8B-B14F-4D97-AF65-F5344CB8AC3E}">
        <p14:creationId xmlns:p14="http://schemas.microsoft.com/office/powerpoint/2010/main" val="18606059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a:bodyPr>
          <a:lstStyle/>
          <a:p>
            <a:pPr eaLnBrk="1" hangingPunct="1"/>
            <a:r>
              <a:rPr lang="en-US" sz="3600" b="1" dirty="0" smtClean="0">
                <a:latin typeface="Arial" panose="020B0604020202020204" pitchFamily="34" charset="0"/>
                <a:cs typeface="Arial" panose="020B0604020202020204" pitchFamily="34" charset="0"/>
              </a:rPr>
              <a:t>FDIC’s Role</a:t>
            </a:r>
            <a:endParaRPr lang="en-US" sz="3600" b="1" dirty="0">
              <a:latin typeface="Arial" panose="020B0604020202020204" pitchFamily="34" charset="0"/>
              <a:cs typeface="Arial" panose="020B0604020202020204" pitchFamily="34" charset="0"/>
            </a:endParaRPr>
          </a:p>
        </p:txBody>
      </p:sp>
      <p:sp>
        <p:nvSpPr>
          <p:cNvPr id="22531" name="Rectangle 3"/>
          <p:cNvSpPr>
            <a:spLocks noGrp="1" noChangeArrowheads="1"/>
          </p:cNvSpPr>
          <p:nvPr>
            <p:ph type="body" idx="1"/>
          </p:nvPr>
        </p:nvSpPr>
        <p:spPr>
          <a:xfrm>
            <a:off x="779464" y="1143000"/>
            <a:ext cx="8059737" cy="3257550"/>
          </a:xfrm>
        </p:spPr>
        <p:txBody>
          <a:bodyPr>
            <a:noAutofit/>
          </a:bodyPr>
          <a:lstStyle/>
          <a:p>
            <a:pPr eaLnBrk="1" hangingPunct="1"/>
            <a:r>
              <a:rPr lang="en-US" sz="2800" dirty="0">
                <a:latin typeface="Arial" panose="020B0604020202020204" pitchFamily="34" charset="0"/>
                <a:cs typeface="Arial" panose="020B0604020202020204" pitchFamily="34" charset="0"/>
              </a:rPr>
              <a:t>Distribute the curriculum to potential </a:t>
            </a:r>
            <a:r>
              <a:rPr lang="en-US" sz="2800" dirty="0" smtClean="0">
                <a:latin typeface="Arial" panose="020B0604020202020204" pitchFamily="34" charset="0"/>
                <a:cs typeface="Arial" panose="020B0604020202020204" pitchFamily="34" charset="0"/>
              </a:rPr>
              <a:t>instructors</a:t>
            </a:r>
          </a:p>
          <a:p>
            <a:r>
              <a:rPr lang="en-US" sz="2800" dirty="0">
                <a:latin typeface="Arial" panose="020B0604020202020204" pitchFamily="34" charset="0"/>
                <a:cs typeface="Arial" panose="020B0604020202020204" pitchFamily="34" charset="0"/>
              </a:rPr>
              <a:t>Train-the-Trainers</a:t>
            </a:r>
          </a:p>
          <a:p>
            <a:pPr eaLnBrk="1" hangingPunct="1"/>
            <a:r>
              <a:rPr lang="en-US" sz="2800" dirty="0" smtClean="0">
                <a:latin typeface="Arial" panose="020B0604020202020204" pitchFamily="34" charset="0"/>
                <a:cs typeface="Arial" panose="020B0604020202020204" pitchFamily="34" charset="0"/>
              </a:rPr>
              <a:t>Provide </a:t>
            </a:r>
            <a:r>
              <a:rPr lang="en-US" sz="2800" dirty="0">
                <a:latin typeface="Arial" panose="020B0604020202020204" pitchFamily="34" charset="0"/>
                <a:cs typeface="Arial" panose="020B0604020202020204" pitchFamily="34" charset="0"/>
              </a:rPr>
              <a:t>technical assistance, possibly including linking sites interested in delivering financial education with potential instructors</a:t>
            </a:r>
          </a:p>
          <a:p>
            <a:r>
              <a:rPr lang="en-US" sz="2800" dirty="0">
                <a:latin typeface="Arial" panose="020B0604020202020204" pitchFamily="34" charset="0"/>
                <a:cs typeface="Arial" panose="020B0604020202020204" pitchFamily="34" charset="0"/>
              </a:rPr>
              <a:t>Manage the Alliance </a:t>
            </a:r>
          </a:p>
          <a:p>
            <a:pPr eaLnBrk="1" hangingPunct="1"/>
            <a:r>
              <a:rPr lang="en-US" sz="2800" dirty="0" smtClean="0">
                <a:latin typeface="Arial" panose="020B0604020202020204" pitchFamily="34" charset="0"/>
                <a:cs typeface="Arial" panose="020B0604020202020204" pitchFamily="34" charset="0"/>
              </a:rPr>
              <a:t>Resources</a:t>
            </a:r>
            <a:r>
              <a:rPr lang="en-US" sz="2800" dirty="0">
                <a:latin typeface="Arial" panose="020B0604020202020204" pitchFamily="34" charset="0"/>
                <a:cs typeface="Arial" panose="020B0604020202020204" pitchFamily="34" charset="0"/>
              </a:rPr>
              <a:t>, www.fdic.gov/moneysmsart</a:t>
            </a:r>
          </a:p>
        </p:txBody>
      </p:sp>
    </p:spTree>
    <p:extLst>
      <p:ext uri="{BB962C8B-B14F-4D97-AF65-F5344CB8AC3E}">
        <p14:creationId xmlns:p14="http://schemas.microsoft.com/office/powerpoint/2010/main" val="191221835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304</TotalTime>
  <Words>1436</Words>
  <Application>Microsoft Office PowerPoint</Application>
  <PresentationFormat>On-screen Show (16:9)</PresentationFormat>
  <Paragraphs>150</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Financial Education  Resources from FDIC for PHAs</vt:lpstr>
      <vt:lpstr>Money Smart Curricula</vt:lpstr>
      <vt:lpstr>Money Smart for Adults</vt:lpstr>
      <vt:lpstr>Money Smart for Older Adults</vt:lpstr>
      <vt:lpstr>Three Ways to Learn</vt:lpstr>
      <vt:lpstr>PowerPoint Presentation</vt:lpstr>
      <vt:lpstr>CFPB &amp; FDIC Youth Financial Education Collaboration</vt:lpstr>
      <vt:lpstr>Implementation</vt:lpstr>
      <vt:lpstr>FDIC’s Role</vt:lpstr>
      <vt:lpstr>Thank you!</vt:lpstr>
    </vt:vector>
  </TitlesOfParts>
  <Company>Housing and Urban Development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HUD TV PowerPoint Presentations Guidelines</dc:title>
  <dc:creator>Joseph A. Sanders</dc:creator>
  <cp:lastModifiedBy>H21354</cp:lastModifiedBy>
  <cp:revision>13</cp:revision>
  <dcterms:created xsi:type="dcterms:W3CDTF">2009-04-27T12:19:33Z</dcterms:created>
  <dcterms:modified xsi:type="dcterms:W3CDTF">2014-11-24T01:03:59Z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-1058534573</vt:i4>
  </property>
  <property fmtid="{D5CDD505-2E9C-101B-9397-08002B2CF9AE}" pid="4" name="_EmailSubject">
    <vt:lpwstr>Resources Page Update</vt:lpwstr>
  </property>
  <property fmtid="{D5CDD505-2E9C-101B-9397-08002B2CF9AE}" pid="5" name="_AuthorEmail">
    <vt:lpwstr>Sandra.Norcom@hud.gov</vt:lpwstr>
  </property>
  <property fmtid="{D5CDD505-2E9C-101B-9397-08002B2CF9AE}" pid="6" name="_AuthorEmailDisplayName">
    <vt:lpwstr>Norcom, Sandra</vt:lpwstr>
  </property>
</Properties>
</file>