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04" r:id="rId10"/>
    <p:sldId id="297" r:id="rId11"/>
    <p:sldId id="305" r:id="rId12"/>
    <p:sldId id="299" r:id="rId13"/>
    <p:sldId id="300" r:id="rId14"/>
    <p:sldId id="301" r:id="rId15"/>
    <p:sldId id="302" r:id="rId16"/>
    <p:sldId id="30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231" autoAdjust="0"/>
  </p:normalViewPr>
  <p:slideViewPr>
    <p:cSldViewPr>
      <p:cViewPr varScale="1">
        <p:scale>
          <a:sx n="28" d="100"/>
          <a:sy n="2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46B67-C91C-420A-92BD-FF4CF43826F6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1"/>
            <a:ext cx="5607050" cy="4182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B20-72CF-4B8A-95BF-8B4C7572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7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Sandy.</a:t>
            </a:r>
          </a:p>
          <a:p>
            <a:endParaRPr lang="en-US" dirty="0" smtClean="0"/>
          </a:p>
          <a:p>
            <a:r>
              <a:rPr lang="en-US" dirty="0" smtClean="0"/>
              <a:t>I’m pleased to be here to provide you with an overview of federal financial education activities and resources.  </a:t>
            </a:r>
          </a:p>
          <a:p>
            <a:r>
              <a:rPr lang="en-US" dirty="0" smtClean="0"/>
              <a:t>Then you hear from 3 agencies about specific tools and programs they have that you can use.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ts val="25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MyMoney.gov is the one-stop source for online financial education information from more than 20 federal entities  </a:t>
            </a:r>
          </a:p>
          <a:p>
            <a:pPr lvl="0">
              <a:lnSpc>
                <a:spcPts val="2500"/>
              </a:lnSpc>
              <a:buClr>
                <a:schemeClr val="accent1">
                  <a:lumMod val="75000"/>
                </a:schemeClr>
              </a:buClr>
            </a:pP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MyMoney.gov is organized by the five financial competencies and major life events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sample.  </a:t>
            </a:r>
          </a:p>
          <a:p>
            <a:r>
              <a:rPr lang="en-US" dirty="0" smtClean="0"/>
              <a:t>You can see the </a:t>
            </a:r>
            <a:r>
              <a:rPr lang="en-US" dirty="0" err="1" smtClean="0"/>
              <a:t>myMoney</a:t>
            </a:r>
            <a:r>
              <a:rPr lang="en-US" dirty="0" smtClean="0"/>
              <a:t> 5</a:t>
            </a:r>
          </a:p>
          <a:p>
            <a:r>
              <a:rPr lang="en-US" dirty="0" smtClean="0"/>
              <a:t>You can also search by life events, like graduation, new job,</a:t>
            </a:r>
            <a:r>
              <a:rPr lang="en-US" baseline="0" dirty="0" smtClean="0"/>
              <a:t> or birth of a child</a:t>
            </a:r>
          </a:p>
          <a:p>
            <a:r>
              <a:rPr lang="en-US" baseline="0" dirty="0" smtClean="0"/>
              <a:t>And you can find info for youth, teachers/educators, and researchers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4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Treasury’s engagement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financial capability is part of its purpose of protecting and promoting the economic health of the nation.  We realize that the financial well-being of every household is important to the whole economy.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our coordination work, our office is supporting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number of projects that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develop, test, and evaluate new ways to empower Americans with their finances and help them access safe and affordable financial products and services. Through the Financial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Empowerment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Fund, Treasury will support research and analysis that will develop knowledge and insights, and identify new and effective practices in these areas.  Among the items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we are testing:</a:t>
            </a:r>
            <a:endParaRPr lang="en-US" dirty="0" smtClean="0">
              <a:effectLst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 multi-part research project in San Francisco that seeks to lower the risk of eviction by providing innovative financial products and services to public housing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residents. The project will: (i) provide the residents with general purpose reloadable debit cards for receiving wages and benefits, managing their finances, and facilitating the electronic payment of rent; (ii) provide financial coaching and counseling; and (iii) assist residents with building positive credit histories. It will also research the effects of a matched savings program that enables public housing residents to save for unplanned expenses.</a:t>
            </a:r>
            <a:endParaRPr lang="en-US" dirty="0" smtClean="0">
              <a:effectLst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help more Americans save for</a:t>
            </a:r>
            <a:r>
              <a:rPr lang="en-US" baseline="0" dirty="0" smtClean="0"/>
              <a:t> retirement</a:t>
            </a:r>
            <a:r>
              <a:rPr lang="en-US" dirty="0" smtClean="0"/>
              <a:t>, the President announced, in his 2014 State of the Union address, that Treasury would offer a new specially designed savings product to help, largely new savers, begin to save</a:t>
            </a:r>
            <a:r>
              <a:rPr lang="en-US" baseline="0" dirty="0" smtClean="0"/>
              <a:t> and invest for their futures. 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program, workers looking to start saving will be able to invest in a specially-designed Treasury retirement savings bond held in a Roth IRA.  To make saving easy, contributions will be made by payroll deposit at the workplace, and there are no contribution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requirements or fees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1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 of the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 to open an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minimum contribution OR balance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automatic from every paycheck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Balances will never go down in value (backed by U.S. Treasury)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keep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accounts when changing jobs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phase in late 2014, with a full launch in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information, visit the website.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8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resources to help you help the families you serve</a:t>
            </a:r>
          </a:p>
          <a:p>
            <a:endParaRPr lang="en-US" dirty="0" smtClean="0"/>
          </a:p>
          <a:p>
            <a:r>
              <a:rPr lang="en-US" smtClean="0"/>
              <a:t>Now </a:t>
            </a:r>
            <a:r>
              <a:rPr lang="en-US" dirty="0" smtClean="0"/>
              <a:t>I’ll turn to Luke Reynolds,</a:t>
            </a:r>
            <a:r>
              <a:rPr lang="en-US" baseline="0" dirty="0" smtClean="0"/>
              <a:t> who will talk about some of those resources.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define financial capability as the capacity, based on knowledge, skills, and access, to manage financial resources effectively.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develop this capacity, individuals must have appropriate access to and understanding of financial products, services, and concepts. </a:t>
            </a:r>
          </a:p>
          <a:p>
            <a:endParaRPr lang="en-US" dirty="0" smtClean="0"/>
          </a:p>
          <a:p>
            <a:r>
              <a:rPr lang="en-US" dirty="0" smtClean="0"/>
              <a:t>Financial capability</a:t>
            </a:r>
            <a:r>
              <a:rPr lang="en-US" baseline="0" dirty="0" smtClean="0"/>
              <a:t> includes:  </a:t>
            </a:r>
            <a:endParaRPr lang="en-US" dirty="0" smtClean="0"/>
          </a:p>
          <a:p>
            <a:r>
              <a:rPr lang="en-US" dirty="0" smtClean="0"/>
              <a:t>Access</a:t>
            </a:r>
            <a:r>
              <a:rPr lang="en-US" baseline="0" dirty="0" smtClean="0"/>
              <a:t> to information</a:t>
            </a:r>
          </a:p>
          <a:p>
            <a:r>
              <a:rPr lang="en-US" baseline="0" dirty="0" smtClean="0"/>
              <a:t>Ability to use information</a:t>
            </a:r>
          </a:p>
          <a:p>
            <a:r>
              <a:rPr lang="en-US" baseline="0" dirty="0" smtClean="0"/>
              <a:t>Understanding of key concepts</a:t>
            </a:r>
          </a:p>
          <a:p>
            <a:r>
              <a:rPr lang="en-US" baseline="0" dirty="0" smtClean="0"/>
              <a:t>Opportunity to use knowledge and information in appropriate settings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7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capability empowers individuals to make informed choices, avoid pitfalls, know where to go for help,  and take other actions to improve their present and long-term financial well-being.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FLEC is currently comprised of 22 federal entities and is chaired by the Secretary of the Treasury, with the Director of the Consumer Financial Protection Bureau as Vice Chair.  </a:t>
            </a:r>
          </a:p>
          <a:p>
            <a:endParaRPr lang="en-US" dirty="0" smtClean="0"/>
          </a:p>
          <a:p>
            <a:r>
              <a:rPr lang="en-US" dirty="0" smtClean="0"/>
              <a:t>HUD is a </a:t>
            </a:r>
            <a:r>
              <a:rPr lang="en-US" baseline="0" dirty="0" smtClean="0"/>
              <a:t>member, along with the other agencies you will hear from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Improve the financial literacy and education of Americans.</a:t>
            </a:r>
          </a:p>
          <a:p>
            <a:pPr lvl="0">
              <a:lnSpc>
                <a:spcPts val="2500"/>
              </a:lnSpc>
            </a:pP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We coordinate and enhance financial literacy and education programs</a:t>
            </a:r>
            <a:r>
              <a:rPr lang="en-US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and resources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of the Federal Government</a:t>
            </a:r>
          </a:p>
          <a:p>
            <a:pPr lvl="0" indent="282575">
              <a:lnSpc>
                <a:spcPts val="2500"/>
              </a:lnSpc>
            </a:pP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Maintain MyMoney.gov as a clearinghouse of information about Federal financial literacy and education programs, about which</a:t>
            </a:r>
            <a:r>
              <a:rPr lang="en-US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more later.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4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also work to promote financially literacy beyond the federal government.</a:t>
            </a:r>
          </a:p>
          <a:p>
            <a:pPr marL="0" indent="0">
              <a:lnSpc>
                <a:spcPts val="25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develop a National Strategy for Financial Literacy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Sets the framework for financial education and literacy</a:t>
            </a:r>
          </a:p>
          <a:p>
            <a:pPr lvl="0">
              <a:lnSpc>
                <a:spcPts val="2500"/>
              </a:lnSpc>
            </a:pP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Toward the Vision:  </a:t>
            </a:r>
            <a:r>
              <a:rPr lang="en-US" sz="1200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ustain the financial well-being of U.S. individuals and families</a:t>
            </a:r>
          </a:p>
          <a:p>
            <a:pPr lvl="0">
              <a:lnSpc>
                <a:spcPts val="2500"/>
              </a:lnSpc>
              <a:spcBef>
                <a:spcPts val="1200"/>
              </a:spcBef>
            </a:pP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 identified in the strategy include:  </a:t>
            </a:r>
          </a:p>
          <a:p>
            <a:pPr lvl="0">
              <a:lnSpc>
                <a:spcPts val="2500"/>
              </a:lnSpc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awareness of and access to effective financial education</a:t>
            </a:r>
          </a:p>
          <a:p>
            <a:pPr lvl="1">
              <a:lnSpc>
                <a:spcPts val="2500"/>
              </a:lnSpc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 and integrate core competencies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Improve financial education infrastructure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Identify, enhance, and share effective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6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how we summarized the 5 financial competencies – or the </a:t>
            </a:r>
            <a:r>
              <a:rPr lang="en-US" dirty="0" err="1" smtClean="0"/>
              <a:t>mymoney</a:t>
            </a:r>
            <a:r>
              <a:rPr lang="en-US" dirty="0" smtClean="0"/>
              <a:t> 5</a:t>
            </a:r>
          </a:p>
          <a:p>
            <a:r>
              <a:rPr lang="en-US" dirty="0" smtClean="0"/>
              <a:t>These are the 5 building blocks</a:t>
            </a:r>
            <a:r>
              <a:rPr lang="en-US" baseline="0" dirty="0" smtClean="0"/>
              <a:t> or main areas of financial knowledge:</a:t>
            </a:r>
          </a:p>
          <a:p>
            <a:r>
              <a:rPr lang="en-US" baseline="0" dirty="0" smtClean="0"/>
              <a:t>Spending</a:t>
            </a:r>
          </a:p>
          <a:p>
            <a:r>
              <a:rPr lang="en-US" baseline="0" dirty="0" smtClean="0"/>
              <a:t>Earning</a:t>
            </a:r>
          </a:p>
          <a:p>
            <a:r>
              <a:rPr lang="en-US" baseline="0" dirty="0" smtClean="0"/>
              <a:t>Saving &amp; Investing </a:t>
            </a:r>
          </a:p>
          <a:p>
            <a:r>
              <a:rPr lang="en-US" baseline="0" dirty="0" smtClean="0"/>
              <a:t>Borrowing and </a:t>
            </a:r>
          </a:p>
          <a:p>
            <a:r>
              <a:rPr lang="en-US" baseline="0" dirty="0" smtClean="0"/>
              <a:t>Protecting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find them on mymoney.gov, and use them to organize your financial education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FB20-72CF-4B8A-95BF-8B4C757277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0D2B-EBFC-4246-9548-07DC79D92F36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3342-CB4D-4242-9624-DC77D28B3FCE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EED9-9BB7-4B34-9001-12C649D649CA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3BC3-38C0-4210-A3C6-0F6D5324AD14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3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70B3-98F1-43B8-B878-094031EBC613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9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AE7-5BA0-4D8A-954A-458B935A2079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6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0954-2FD7-4CA4-9576-6BFDB693B345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1CDC-4DAA-43CE-AB3C-81856B427926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9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59B8-4CE8-4DE9-A01D-EC9114695A57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1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1298-CFCF-40A5-9010-0E09D4C326CC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7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FCE6-BAC8-4199-A934-323F76B17594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0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40E41-14E5-4C02-9F6B-B39395AA8F5F}" type="datetime1">
              <a:rPr lang="en-US" smtClean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18BA-F473-486F-961E-872007110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ra.treasury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yRA@treasury.g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592" y="2319278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Literacy and Education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Commission:  Coordinating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Diverse Federal Efforts</a:t>
            </a:r>
          </a:p>
        </p:txBody>
      </p:sp>
    </p:spTree>
    <p:extLst>
      <p:ext uri="{BB962C8B-B14F-4D97-AF65-F5344CB8AC3E}">
        <p14:creationId xmlns:p14="http://schemas.microsoft.com/office/powerpoint/2010/main" val="24733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491383"/>
            <a:ext cx="551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MyMoney.gov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143000" y="1560576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>
              <a:lnSpc>
                <a:spcPts val="25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MyMoney.gov is the one-stop source for online financial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information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than 20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entities  </a:t>
            </a:r>
          </a:p>
          <a:p>
            <a:pPr lvl="0">
              <a:lnSpc>
                <a:spcPts val="2500"/>
              </a:lnSpc>
              <a:buClr>
                <a:schemeClr val="accent1">
                  <a:lumMod val="75000"/>
                </a:schemeClr>
              </a:buClr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MyMoney.gov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organized by the five financial competencies and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major life events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4022" y="381000"/>
            <a:ext cx="55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MyMoney.gov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295400"/>
            <a:ext cx="7315200" cy="556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1295400"/>
            <a:ext cx="7061962" cy="55626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4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9342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Treasury’s Role in Financial Education and Capability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91400" cy="48768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Consumer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office working to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every American has access to safe and affordable financial products and services, and clear information that enables individuals to make sound financial decisions.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coordinates the President’s Advisory Council on Financial Capability for Young Americans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9120" y="1447800"/>
            <a:ext cx="7924800" cy="5257800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(Retirement Account)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Treasury’s new program for people looking for a simple, safe, and affordable way to start saving for their retirement.  Accounts are designed for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without access to OR who are ineligible for an employer-sponsored retirement savings plan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lvl="1" indent="0" algn="ctr">
              <a:buNone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Simple, Safe, Affordable </a:t>
            </a:r>
            <a:b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Savings Account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710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Simple, Safe, Affordable </a:t>
            </a:r>
            <a:b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Savings Account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the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 to open an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minimum contribution OR balance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automatic from every paycheck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Balances will never go down in value (backed by U.S. Treasury)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keep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when changing jobs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 IRA rules apply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phase in late 2014, with a full launch in 2015.</a:t>
            </a:r>
          </a:p>
          <a:p>
            <a:pPr marL="274320" lvl="1" indent="0" algn="ctr">
              <a:buNone/>
            </a:pP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1" indent="0" algn="ctr"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710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Simple, Safe, Affordable </a:t>
            </a:r>
            <a:b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Savings Account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104072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visit </a:t>
            </a:r>
          </a:p>
          <a:p>
            <a:pPr marL="274320" lvl="1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http://www.myRA.treasury.gov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email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myRA@treasury.gov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22504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Building Financial Capability </a:t>
            </a:r>
            <a:endParaRPr lang="en-US" sz="32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734741"/>
            <a:ext cx="6324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resources to help you help the families you serve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71432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686306"/>
            <a:ext cx="6781800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capability is the capacity, based on knowledge, skills, and access, to manage financial resources effectively.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 develop this capacity, individuals must have appropriate access to and understanding of financial products, services, and concepts. 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Financial Literacy or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Capability?  </a:t>
            </a:r>
          </a:p>
        </p:txBody>
      </p:sp>
    </p:spTree>
    <p:extLst>
      <p:ext uri="{BB962C8B-B14F-4D97-AF65-F5344CB8AC3E}">
        <p14:creationId xmlns:p14="http://schemas.microsoft.com/office/powerpoint/2010/main" val="33131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capability empowers individuals to make informed choices, avoid pitfalls, know where to go for help,  and take other actions to improve their present and long-term financial well-being.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Financial Literacy or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Capability?</a:t>
            </a: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14400" y="14478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FLEC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currently comprised of 22 federal entities and is chaired by the Secretary of the Treasury, with the Director of the Consumer Financial Protection Bureau as Vice Chair.  </a:t>
            </a: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full list of the Commission member entities and more information about the work on the Commission can be found in the “About Us” section of www.mymoney.gov.</a:t>
            </a: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18529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LITERACY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EDUCATION COMMISSION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LITERACY AND EDUCATION COMMISSION:  Key Functions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838200" y="16002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Improve the financial literacy and education of persons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United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States</a:t>
            </a:r>
          </a:p>
          <a:p>
            <a:pPr lvl="0">
              <a:lnSpc>
                <a:spcPts val="25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Coordinate and enhance financial literacy and education programs, grants, and materials of the Federal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Government</a:t>
            </a:r>
          </a:p>
          <a:p>
            <a:pPr lvl="0" indent="282575"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Americans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MyMoney.gov as a clearinghouse of information about Federal financial literacy and education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LITERACY AND EDUCATION COMMISSION:  Key Functions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705600" cy="4800600"/>
          </a:xfrm>
        </p:spPr>
        <p:txBody>
          <a:bodyPr/>
          <a:lstStyle/>
          <a:p>
            <a:pPr marL="28575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financial literacy and education efforts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among Federal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State, and local governments, nonprofit organizations, and private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enterprises</a:t>
            </a:r>
          </a:p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a National Strategy for Financial Literacy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18182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 STRATEGY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LITERACY 2011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39496" y="14478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framework for financial education and literacy activities in policy, education, practice,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research,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coordination through its vision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goals </a:t>
            </a:r>
          </a:p>
          <a:p>
            <a:pPr lvl="0">
              <a:lnSpc>
                <a:spcPts val="2500"/>
              </a:lnSpc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Vision</a:t>
            </a:r>
            <a:r>
              <a:rPr lang="en-US" sz="2400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̶  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ustain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financial well-being of U.S. individuals and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families</a:t>
            </a:r>
          </a:p>
          <a:p>
            <a:pPr lvl="0">
              <a:lnSpc>
                <a:spcPts val="2500"/>
              </a:lnSpc>
              <a:spcBef>
                <a:spcPts val="1200"/>
              </a:spcBef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en-US" sz="2400" spc="-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̶  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strategic direction for policy, education, practice, research, and coordination so that U.S. individuals and families make informed financial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decisions</a:t>
            </a: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95300" y="25298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LITERACY AND EDUCATION COMMISSION:  Key Functions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231392" y="1447800"/>
            <a:ext cx="684963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Goals:  </a:t>
            </a:r>
          </a:p>
          <a:p>
            <a:pPr lvl="0">
              <a:lnSpc>
                <a:spcPts val="2500"/>
              </a:lnSpc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awareness of and access to effective financial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</a:p>
          <a:p>
            <a:pPr lvl="1">
              <a:lnSpc>
                <a:spcPts val="25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 and integrate core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competencies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Improve financial education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Identify, enhance, and share effective practices</a:t>
            </a:r>
          </a:p>
          <a:p>
            <a:pPr marL="285750" lvl="0" indent="-285750"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673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FIVE FINANCIAL COMPETENCIES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295400"/>
            <a:ext cx="7315200" cy="556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348585" cy="52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1464</Words>
  <Application>Microsoft Office PowerPoint</Application>
  <PresentationFormat>On-screen Show (4:3)</PresentationFormat>
  <Paragraphs>170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What is Financial Literacy or  Financial Capability?  </vt:lpstr>
      <vt:lpstr>What is Financial Literacy or  Financial Capability?</vt:lpstr>
      <vt:lpstr>FINANCIAL LITERACY AND EDUCATION COMMISSION</vt:lpstr>
      <vt:lpstr>FINANCIAL LITERACY AND EDUCATION COMMISSION:  Key Functions</vt:lpstr>
      <vt:lpstr>FINANCIAL LITERACY AND EDUCATION COMMISSION:  Key Functions</vt:lpstr>
      <vt:lpstr>PowerPoint Presentation</vt:lpstr>
      <vt:lpstr>FINANCIAL LITERACY AND EDUCATION COMMISSION:  Key Functions</vt:lpstr>
      <vt:lpstr>PowerPoint Presentation</vt:lpstr>
      <vt:lpstr>PowerPoint Presentation</vt:lpstr>
      <vt:lpstr>PowerPoint Presentation</vt:lpstr>
      <vt:lpstr>Treasury’s Role in Financial Education and Capability</vt:lpstr>
      <vt:lpstr>myRA  A Simple, Safe, Affordable  Retirement Savings Account</vt:lpstr>
      <vt:lpstr>myRA  A Simple, Safe, Affordable  Retirement Savings Account</vt:lpstr>
      <vt:lpstr>myRA  A Simple, Safe, Affordable  Retirement Savings Account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Apanaviciute, Daniele</dc:creator>
  <cp:lastModifiedBy>H21354</cp:lastModifiedBy>
  <cp:revision>68</cp:revision>
  <cp:lastPrinted>2014-10-21T15:01:40Z</cp:lastPrinted>
  <dcterms:created xsi:type="dcterms:W3CDTF">2012-08-09T13:36:11Z</dcterms:created>
  <dcterms:modified xsi:type="dcterms:W3CDTF">2014-11-24T01:02:36Z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-788983645</vt:i4>
  </property>
  <property fmtid="{D5CDD505-2E9C-101B-9397-08002B2CF9AE}" pid="3" name="_NewReviewCycle">
    <vt:lpwstr/>
  </property>
  <property fmtid="{D5CDD505-2E9C-101B-9397-08002B2CF9AE}" pid="4" name="_EmailSubject">
    <vt:lpwstr>Resources Page Update</vt:lpwstr>
  </property>
  <property fmtid="{D5CDD505-2E9C-101B-9397-08002B2CF9AE}" pid="5" name="_AuthorEmail">
    <vt:lpwstr>Sandra.Norcom@hud.gov</vt:lpwstr>
  </property>
  <property fmtid="{D5CDD505-2E9C-101B-9397-08002B2CF9AE}" pid="6" name="_AuthorEmailDisplayName">
    <vt:lpwstr>Norcom, Sandra</vt:lpwstr>
  </property>
</Properties>
</file>