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82" r:id="rId3"/>
    <p:sldId id="292" r:id="rId4"/>
    <p:sldId id="287" r:id="rId5"/>
    <p:sldId id="288" r:id="rId6"/>
    <p:sldId id="285" r:id="rId7"/>
    <p:sldId id="290" r:id="rId8"/>
    <p:sldId id="286" r:id="rId9"/>
    <p:sldId id="284" r:id="rId10"/>
    <p:sldId id="291" r:id="rId11"/>
    <p:sldId id="283" r:id="rId12"/>
    <p:sldId id="289"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111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06E24A-2EB3-4F7E-8371-9BAD39390D51}" type="datetimeFigureOut">
              <a:rPr lang="en-US" smtClean="0"/>
              <a:t>2/13/2017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F1D791-9920-41B9-A950-FBD7EA67C086}" type="slidenum">
              <a:rPr lang="en-US" smtClean="0"/>
              <a:t>‹#›</a:t>
            </a:fld>
            <a:endParaRPr lang="en-US"/>
          </a:p>
        </p:txBody>
      </p:sp>
    </p:spTree>
    <p:extLst>
      <p:ext uri="{BB962C8B-B14F-4D97-AF65-F5344CB8AC3E}">
        <p14:creationId xmlns:p14="http://schemas.microsoft.com/office/powerpoint/2010/main" val="1870268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F595D80-9E69-4CFC-B18E-2CF1CDACCF3E}" type="datetimeFigureOut">
              <a:rPr lang="en-US" smtClean="0"/>
              <a:pPr/>
              <a:t>2/13/2017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B0EBB69-C214-492A-B74D-DC223E4D5A3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595D80-9E69-4CFC-B18E-2CF1CDACCF3E}" type="datetimeFigureOut">
              <a:rPr lang="en-US" smtClean="0"/>
              <a:pPr/>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595D80-9E69-4CFC-B18E-2CF1CDACCF3E}" type="datetimeFigureOut">
              <a:rPr lang="en-US" smtClean="0"/>
              <a:pPr/>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595D80-9E69-4CFC-B18E-2CF1CDACCF3E}" type="datetimeFigureOut">
              <a:rPr lang="en-US" smtClean="0"/>
              <a:pPr/>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F595D80-9E69-4CFC-B18E-2CF1CDACCF3E}" type="datetimeFigureOut">
              <a:rPr lang="en-US" smtClean="0"/>
              <a:pPr/>
              <a:t>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EBB69-C214-492A-B74D-DC223E4D5A3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F595D80-9E69-4CFC-B18E-2CF1CDACCF3E}" type="datetimeFigureOut">
              <a:rPr lang="en-US" smtClean="0"/>
              <a:pPr/>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F595D80-9E69-4CFC-B18E-2CF1CDACCF3E}" type="datetimeFigureOut">
              <a:rPr lang="en-US" smtClean="0"/>
              <a:pPr/>
              <a:t>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F595D80-9E69-4CFC-B18E-2CF1CDACCF3E}" type="datetimeFigureOut">
              <a:rPr lang="en-US" smtClean="0"/>
              <a:pPr/>
              <a:t>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595D80-9E69-4CFC-B18E-2CF1CDACCF3E}" type="datetimeFigureOut">
              <a:rPr lang="en-US" smtClean="0"/>
              <a:pPr/>
              <a:t>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F595D80-9E69-4CFC-B18E-2CF1CDACCF3E}" type="datetimeFigureOut">
              <a:rPr lang="en-US" smtClean="0"/>
              <a:pPr/>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EBB69-C214-492A-B74D-DC223E4D5A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F595D80-9E69-4CFC-B18E-2CF1CDACCF3E}" type="datetimeFigureOut">
              <a:rPr lang="en-US" smtClean="0"/>
              <a:pPr/>
              <a:t>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B0EBB69-C214-492A-B74D-DC223E4D5A3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595D80-9E69-4CFC-B18E-2CF1CDACCF3E}" type="datetimeFigureOut">
              <a:rPr lang="en-US" smtClean="0"/>
              <a:pPr/>
              <a:t>2/13/2017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B0EBB69-C214-492A-B74D-DC223E4D5A3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Occupancy Policy Update</a:t>
            </a:r>
            <a:br>
              <a:rPr lang="en-US" dirty="0"/>
            </a:br>
            <a:r>
              <a:rPr lang="en-US" dirty="0"/>
              <a:t>HOTMA</a:t>
            </a:r>
          </a:p>
        </p:txBody>
      </p:sp>
      <p:sp>
        <p:nvSpPr>
          <p:cNvPr id="3" name="Subtitle 2"/>
          <p:cNvSpPr>
            <a:spLocks noGrp="1"/>
          </p:cNvSpPr>
          <p:nvPr>
            <p:ph type="subTitle" idx="1"/>
          </p:nvPr>
        </p:nvSpPr>
        <p:spPr>
          <a:xfrm>
            <a:off x="561424" y="3657600"/>
            <a:ext cx="7854696" cy="1752600"/>
          </a:xfrm>
        </p:spPr>
        <p:txBody>
          <a:bodyPr>
            <a:normAutofit fontScale="85000" lnSpcReduction="20000"/>
          </a:bodyPr>
          <a:lstStyle/>
          <a:p>
            <a:r>
              <a:rPr lang="en-US" dirty="0"/>
              <a:t>Danielle Garcia</a:t>
            </a:r>
          </a:p>
          <a:p>
            <a:r>
              <a:rPr lang="en-US" dirty="0"/>
              <a:t>HUD</a:t>
            </a:r>
          </a:p>
          <a:p>
            <a:r>
              <a:rPr lang="en-US" dirty="0"/>
              <a:t>Jed Graef</a:t>
            </a:r>
          </a:p>
          <a:p>
            <a:r>
              <a:rPr lang="en-US" dirty="0"/>
              <a:t>HDS</a:t>
            </a:r>
          </a:p>
          <a:p>
            <a:r>
              <a:rPr lang="en-US" dirty="0"/>
              <a:t>February 7,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COLAs</a:t>
            </a:r>
          </a:p>
        </p:txBody>
      </p:sp>
      <p:sp>
        <p:nvSpPr>
          <p:cNvPr id="3" name="Content Placeholder 2"/>
          <p:cNvSpPr>
            <a:spLocks noGrp="1"/>
          </p:cNvSpPr>
          <p:nvPr>
            <p:ph idx="1"/>
          </p:nvPr>
        </p:nvSpPr>
        <p:spPr/>
        <p:txBody>
          <a:bodyPr>
            <a:normAutofit/>
          </a:bodyPr>
          <a:lstStyle/>
          <a:p>
            <a:r>
              <a:rPr lang="en-US" dirty="0"/>
              <a:t>The values of the following are affected by COLAs:</a:t>
            </a:r>
          </a:p>
          <a:p>
            <a:pPr lvl="1"/>
            <a:r>
              <a:rPr lang="en-US" dirty="0"/>
              <a:t>Imputed Asset Income Threshold</a:t>
            </a:r>
          </a:p>
          <a:p>
            <a:pPr lvl="1"/>
            <a:r>
              <a:rPr lang="en-US" dirty="0"/>
              <a:t>Dependent and Elderly Allowances</a:t>
            </a:r>
          </a:p>
          <a:p>
            <a:pPr lvl="1"/>
            <a:r>
              <a:rPr lang="en-US" dirty="0"/>
              <a:t>Health and Medical Deduction Threshold</a:t>
            </a:r>
          </a:p>
          <a:p>
            <a:r>
              <a:rPr lang="en-US" dirty="0"/>
              <a:t>OA and CA software and TRACS will need to keep track of the values subject to change and the dates that the changes are effective so that calculations and validations are correct</a:t>
            </a:r>
          </a:p>
        </p:txBody>
      </p:sp>
    </p:spTree>
    <p:extLst>
      <p:ext uri="{BB962C8B-B14F-4D97-AF65-F5344CB8AC3E}">
        <p14:creationId xmlns:p14="http://schemas.microsoft.com/office/powerpoint/2010/main" val="3444413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Transition from TRACS 203A to TRACS 203B</a:t>
            </a:r>
          </a:p>
        </p:txBody>
      </p:sp>
      <p:sp>
        <p:nvSpPr>
          <p:cNvPr id="3" name="Content Placeholder 2"/>
          <p:cNvSpPr>
            <a:spLocks noGrp="1"/>
          </p:cNvSpPr>
          <p:nvPr>
            <p:ph idx="1"/>
          </p:nvPr>
        </p:nvSpPr>
        <p:spPr/>
        <p:txBody>
          <a:bodyPr>
            <a:normAutofit/>
          </a:bodyPr>
          <a:lstStyle/>
          <a:p>
            <a:r>
              <a:rPr lang="en-US" dirty="0"/>
              <a:t>Transition issues are important to clarify</a:t>
            </a:r>
          </a:p>
          <a:p>
            <a:pPr lvl="1"/>
            <a:r>
              <a:rPr lang="en-US" dirty="0"/>
              <a:t>When an deduction or value changes</a:t>
            </a:r>
          </a:p>
          <a:p>
            <a:pPr lvl="2"/>
            <a:r>
              <a:rPr lang="en-US" dirty="0"/>
              <a:t>What is the impact on certs already submitted with effective dates on or after the date of the allowance change?</a:t>
            </a:r>
          </a:p>
          <a:p>
            <a:pPr lvl="1"/>
            <a:r>
              <a:rPr lang="en-US" dirty="0"/>
              <a:t>Similar issues with income limit and passbook rate changes</a:t>
            </a:r>
          </a:p>
          <a:p>
            <a:pPr lvl="2"/>
            <a:r>
              <a:rPr lang="en-US" dirty="0"/>
              <a:t>Existing HUD guidance is that the income limit used to determine eligibility controls for a MI or IC even if the limit drops prior to admission</a:t>
            </a:r>
          </a:p>
          <a:p>
            <a:pPr lvl="2"/>
            <a:r>
              <a:rPr lang="en-US" dirty="0"/>
              <a:t>Passbook rate changes have been published well in advance of the effective date</a:t>
            </a:r>
          </a:p>
          <a:p>
            <a:pPr lvl="2"/>
            <a:endParaRPr lang="en-US" dirty="0"/>
          </a:p>
          <a:p>
            <a:pPr marL="0" indent="0">
              <a:buNone/>
            </a:pPr>
            <a:endParaRPr lang="en-US" dirty="0"/>
          </a:p>
        </p:txBody>
      </p:sp>
    </p:spTree>
    <p:extLst>
      <p:ext uri="{BB962C8B-B14F-4D97-AF65-F5344CB8AC3E}">
        <p14:creationId xmlns:p14="http://schemas.microsoft.com/office/powerpoint/2010/main" val="20869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104: Limitation on Eligibility: Assets</a:t>
            </a:r>
          </a:p>
        </p:txBody>
      </p:sp>
      <p:sp>
        <p:nvSpPr>
          <p:cNvPr id="3" name="Content Placeholder 2"/>
          <p:cNvSpPr>
            <a:spLocks noGrp="1"/>
          </p:cNvSpPr>
          <p:nvPr>
            <p:ph idx="1"/>
          </p:nvPr>
        </p:nvSpPr>
        <p:spPr/>
        <p:txBody>
          <a:bodyPr/>
          <a:lstStyle/>
          <a:p>
            <a:r>
              <a:rPr lang="en-US" dirty="0"/>
              <a:t>At MI/IC or AR</a:t>
            </a:r>
          </a:p>
          <a:p>
            <a:r>
              <a:rPr lang="en-US" dirty="0"/>
              <a:t>Tenant is limited to $100,000 in assets (subject to COLAs)</a:t>
            </a:r>
          </a:p>
          <a:p>
            <a:r>
              <a:rPr lang="en-US" dirty="0"/>
              <a:t>Or who owns real property where they could live (except if receiving S8 assistance for the property, or a victim of domestic violence or the property is for sale)</a:t>
            </a:r>
          </a:p>
          <a:p>
            <a:r>
              <a:rPr lang="en-US" dirty="0"/>
              <a:t>The OA may choose not to enforce this provision or provide exceptions</a:t>
            </a:r>
          </a:p>
          <a:p>
            <a:r>
              <a:rPr lang="en-US" dirty="0"/>
              <a:t>The OA may delay eviction for up to 6 months</a:t>
            </a:r>
          </a:p>
        </p:txBody>
      </p:sp>
    </p:spTree>
    <p:extLst>
      <p:ext uri="{BB962C8B-B14F-4D97-AF65-F5344CB8AC3E}">
        <p14:creationId xmlns:p14="http://schemas.microsoft.com/office/powerpoint/2010/main" val="1893378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r>
              <a:rPr lang="en-US" dirty="0"/>
              <a:t>Danielle Garcia</a:t>
            </a:r>
          </a:p>
          <a:p>
            <a:pPr lvl="1"/>
            <a:r>
              <a:rPr lang="en-US" dirty="0"/>
              <a:t>danielle.d.garcia@hud.gov</a:t>
            </a:r>
          </a:p>
          <a:p>
            <a:pPr lvl="1"/>
            <a:r>
              <a:rPr lang="en-US" dirty="0"/>
              <a:t>202-402-2768 office</a:t>
            </a:r>
          </a:p>
          <a:p>
            <a:r>
              <a:rPr lang="en-US" dirty="0"/>
              <a:t>Jed Graef</a:t>
            </a:r>
          </a:p>
          <a:p>
            <a:pPr lvl="1"/>
            <a:r>
              <a:rPr lang="en-US" dirty="0"/>
              <a:t>jed.graef@hdsoftware.com</a:t>
            </a:r>
          </a:p>
          <a:p>
            <a:pPr lvl="1"/>
            <a:r>
              <a:rPr lang="en-US" dirty="0"/>
              <a:t>954-804-9609 mobile</a:t>
            </a:r>
          </a:p>
          <a:p>
            <a:pPr marL="0" indent="0">
              <a:buNone/>
            </a:pPr>
            <a:endParaRPr lang="en-US" sz="4400" dirty="0"/>
          </a:p>
          <a:p>
            <a:pPr lvl="1"/>
            <a:endParaRPr lang="en-US" dirty="0"/>
          </a:p>
        </p:txBody>
      </p:sp>
    </p:spTree>
    <p:extLst>
      <p:ext uri="{BB962C8B-B14F-4D97-AF65-F5344CB8AC3E}">
        <p14:creationId xmlns:p14="http://schemas.microsoft.com/office/powerpoint/2010/main" val="233142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HOTMA Statute</a:t>
            </a:r>
          </a:p>
        </p:txBody>
      </p:sp>
      <p:sp>
        <p:nvSpPr>
          <p:cNvPr id="3" name="Content Placeholder 2"/>
          <p:cNvSpPr>
            <a:spLocks noGrp="1"/>
          </p:cNvSpPr>
          <p:nvPr>
            <p:ph idx="1"/>
          </p:nvPr>
        </p:nvSpPr>
        <p:spPr/>
        <p:txBody>
          <a:bodyPr>
            <a:normAutofit/>
          </a:bodyPr>
          <a:lstStyle/>
          <a:p>
            <a:r>
              <a:rPr lang="en-US" dirty="0"/>
              <a:t>Housing Opportunities Through Modernization Act</a:t>
            </a:r>
          </a:p>
          <a:p>
            <a:r>
              <a:rPr lang="en-US" dirty="0"/>
              <a:t>Became law on 7/29/2016</a:t>
            </a:r>
          </a:p>
        </p:txBody>
      </p:sp>
    </p:spTree>
    <p:extLst>
      <p:ext uri="{BB962C8B-B14F-4D97-AF65-F5344CB8AC3E}">
        <p14:creationId xmlns:p14="http://schemas.microsoft.com/office/powerpoint/2010/main" val="287085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Impacts and Implementation</a:t>
            </a:r>
          </a:p>
        </p:txBody>
      </p:sp>
      <p:sp>
        <p:nvSpPr>
          <p:cNvPr id="3" name="Content Placeholder 2"/>
          <p:cNvSpPr>
            <a:spLocks noGrp="1"/>
          </p:cNvSpPr>
          <p:nvPr>
            <p:ph idx="1"/>
          </p:nvPr>
        </p:nvSpPr>
        <p:spPr/>
        <p:txBody>
          <a:bodyPr>
            <a:normAutofit/>
          </a:bodyPr>
          <a:lstStyle/>
          <a:p>
            <a:r>
              <a:rPr lang="en-US" dirty="0"/>
              <a:t>On October 24, 2016, the Department published a notice in the federal register outlining the implementation strategy for HOTMA.</a:t>
            </a:r>
          </a:p>
          <a:p>
            <a:endParaRPr lang="en-US" dirty="0"/>
          </a:p>
          <a:p>
            <a:r>
              <a:rPr lang="en-US" dirty="0"/>
              <a:t>Sections 102 and 104 of HOTMA impact Multifamily and require rulemaking or guidance by  HUD.</a:t>
            </a:r>
          </a:p>
        </p:txBody>
      </p:sp>
    </p:spTree>
    <p:extLst>
      <p:ext uri="{BB962C8B-B14F-4D97-AF65-F5344CB8AC3E}">
        <p14:creationId xmlns:p14="http://schemas.microsoft.com/office/powerpoint/2010/main" val="3697784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Impacts on TRACS/Software</a:t>
            </a:r>
          </a:p>
        </p:txBody>
      </p:sp>
      <p:sp>
        <p:nvSpPr>
          <p:cNvPr id="3" name="Content Placeholder 2"/>
          <p:cNvSpPr>
            <a:spLocks noGrp="1"/>
          </p:cNvSpPr>
          <p:nvPr>
            <p:ph idx="1"/>
          </p:nvPr>
        </p:nvSpPr>
        <p:spPr/>
        <p:txBody>
          <a:bodyPr>
            <a:normAutofit/>
          </a:bodyPr>
          <a:lstStyle/>
          <a:p>
            <a:r>
              <a:rPr lang="en-US" dirty="0"/>
              <a:t>Title I, Sec 102</a:t>
            </a:r>
          </a:p>
          <a:p>
            <a:pPr lvl="1"/>
            <a:r>
              <a:rPr lang="en-US" dirty="0"/>
              <a:t>Income Reviews </a:t>
            </a:r>
          </a:p>
          <a:p>
            <a:pPr lvl="1"/>
            <a:r>
              <a:rPr lang="en-US" dirty="0"/>
              <a:t>Calculation of Income and Adjusted Income</a:t>
            </a:r>
          </a:p>
          <a:p>
            <a:r>
              <a:rPr lang="en-US" dirty="0"/>
              <a:t>Title I, Sec 104</a:t>
            </a:r>
          </a:p>
          <a:p>
            <a:pPr lvl="1"/>
            <a:r>
              <a:rPr lang="en-US" dirty="0"/>
              <a:t>Limitation on Eligibility for Assistance Based on Assets</a:t>
            </a:r>
          </a:p>
        </p:txBody>
      </p:sp>
    </p:spTree>
    <p:extLst>
      <p:ext uri="{BB962C8B-B14F-4D97-AF65-F5344CB8AC3E}">
        <p14:creationId xmlns:p14="http://schemas.microsoft.com/office/powerpoint/2010/main" val="2152066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Implementation Schedule</a:t>
            </a:r>
          </a:p>
        </p:txBody>
      </p:sp>
      <p:sp>
        <p:nvSpPr>
          <p:cNvPr id="3" name="Content Placeholder 2"/>
          <p:cNvSpPr>
            <a:spLocks noGrp="1"/>
          </p:cNvSpPr>
          <p:nvPr>
            <p:ph idx="1"/>
          </p:nvPr>
        </p:nvSpPr>
        <p:spPr/>
        <p:txBody>
          <a:bodyPr>
            <a:normAutofit/>
          </a:bodyPr>
          <a:lstStyle/>
          <a:p>
            <a:r>
              <a:rPr lang="en-US" dirty="0"/>
              <a:t>Title I changes must be effective on the first of a calendar year following issuance of rulemaking/guidance—expected to be effective January 1, 2019</a:t>
            </a:r>
          </a:p>
          <a:p>
            <a:r>
              <a:rPr lang="en-US" dirty="0"/>
              <a:t>This would mean that a TRACS update (TRACS 203B) would need to occur in the Summer of 2018 with the usual three-month transition period</a:t>
            </a:r>
          </a:p>
        </p:txBody>
      </p:sp>
    </p:spTree>
    <p:extLst>
      <p:ext uri="{BB962C8B-B14F-4D97-AF65-F5344CB8AC3E}">
        <p14:creationId xmlns:p14="http://schemas.microsoft.com/office/powerpoint/2010/main" val="2373392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Section 102(a): Income Reviews</a:t>
            </a:r>
          </a:p>
        </p:txBody>
      </p:sp>
      <p:sp>
        <p:nvSpPr>
          <p:cNvPr id="3" name="Content Placeholder 2"/>
          <p:cNvSpPr>
            <a:spLocks noGrp="1"/>
          </p:cNvSpPr>
          <p:nvPr>
            <p:ph idx="1"/>
          </p:nvPr>
        </p:nvSpPr>
        <p:spPr/>
        <p:txBody>
          <a:bodyPr>
            <a:normAutofit fontScale="85000" lnSpcReduction="20000"/>
          </a:bodyPr>
          <a:lstStyle/>
          <a:p>
            <a:pPr lvl="1"/>
            <a:r>
              <a:rPr lang="en-US" dirty="0"/>
              <a:t>Annual reviews: Incorporates the FAST Act provision: Review income every 3 years for fixed income households (90% or more of income from fixed sources)</a:t>
            </a:r>
          </a:p>
          <a:p>
            <a:pPr lvl="2"/>
            <a:r>
              <a:rPr lang="en-US" dirty="0"/>
              <a:t>TRACS impact</a:t>
            </a:r>
          </a:p>
          <a:p>
            <a:pPr lvl="1"/>
            <a:r>
              <a:rPr lang="en-US" dirty="0"/>
              <a:t>Interim income reviews</a:t>
            </a:r>
          </a:p>
          <a:p>
            <a:pPr lvl="2"/>
            <a:r>
              <a:rPr lang="en-US" dirty="0"/>
              <a:t>No TRACS impact</a:t>
            </a:r>
          </a:p>
          <a:p>
            <a:pPr lvl="2"/>
            <a:r>
              <a:rPr lang="en-US" dirty="0"/>
              <a:t>On request when income or deduction changes result in a decrease of 10% or more in annual adjusted income</a:t>
            </a:r>
          </a:p>
          <a:p>
            <a:pPr lvl="3"/>
            <a:r>
              <a:rPr lang="en-US" dirty="0"/>
              <a:t>The HUD Secretary may specify a percentage lower than 10% or permit the owner to specify a lower percentage</a:t>
            </a:r>
          </a:p>
          <a:p>
            <a:pPr lvl="2"/>
            <a:r>
              <a:rPr lang="en-US" dirty="0"/>
              <a:t>Whenever income or deduction changes result in an increase of 10% or more in annual adjusted income</a:t>
            </a:r>
          </a:p>
          <a:p>
            <a:pPr lvl="3"/>
            <a:r>
              <a:rPr lang="en-US" dirty="0"/>
              <a:t>The Secretary may specify a different threshold</a:t>
            </a:r>
          </a:p>
          <a:p>
            <a:pPr lvl="3"/>
            <a:r>
              <a:rPr lang="en-US" dirty="0"/>
              <a:t>Increases in earned income are not considered unless they correspond to previous decreases</a:t>
            </a:r>
          </a:p>
          <a:p>
            <a:pPr lvl="3"/>
            <a:r>
              <a:rPr lang="en-US" dirty="0"/>
              <a:t>The OA may elect not to review income during the last three months of a certification period</a:t>
            </a:r>
          </a:p>
        </p:txBody>
      </p:sp>
    </p:spTree>
    <p:extLst>
      <p:ext uri="{BB962C8B-B14F-4D97-AF65-F5344CB8AC3E}">
        <p14:creationId xmlns:p14="http://schemas.microsoft.com/office/powerpoint/2010/main" val="392791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Calculation of Income</a:t>
            </a:r>
          </a:p>
        </p:txBody>
      </p:sp>
      <p:sp>
        <p:nvSpPr>
          <p:cNvPr id="3" name="Content Placeholder 2"/>
          <p:cNvSpPr>
            <a:spLocks noGrp="1"/>
          </p:cNvSpPr>
          <p:nvPr>
            <p:ph idx="1"/>
          </p:nvPr>
        </p:nvSpPr>
        <p:spPr/>
        <p:txBody>
          <a:bodyPr>
            <a:normAutofit/>
          </a:bodyPr>
          <a:lstStyle/>
          <a:p>
            <a:r>
              <a:rPr lang="en-US" dirty="0"/>
              <a:t>Use Current Year Income for MI and IC</a:t>
            </a:r>
          </a:p>
          <a:p>
            <a:r>
              <a:rPr lang="en-US" dirty="0"/>
              <a:t>Use Prior Year Income for AR</a:t>
            </a:r>
          </a:p>
          <a:p>
            <a:r>
              <a:rPr lang="en-US" dirty="0"/>
              <a:t>Not a TRACS issue</a:t>
            </a:r>
          </a:p>
        </p:txBody>
      </p:sp>
    </p:spTree>
    <p:extLst>
      <p:ext uri="{BB962C8B-B14F-4D97-AF65-F5344CB8AC3E}">
        <p14:creationId xmlns:p14="http://schemas.microsoft.com/office/powerpoint/2010/main" val="1065088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Section 102(c): Calculation of Adjusted Income</a:t>
            </a:r>
          </a:p>
        </p:txBody>
      </p:sp>
      <p:sp>
        <p:nvSpPr>
          <p:cNvPr id="3" name="Content Placeholder 2"/>
          <p:cNvSpPr>
            <a:spLocks noGrp="1"/>
          </p:cNvSpPr>
          <p:nvPr>
            <p:ph idx="1"/>
          </p:nvPr>
        </p:nvSpPr>
        <p:spPr/>
        <p:txBody>
          <a:bodyPr>
            <a:normAutofit/>
          </a:bodyPr>
          <a:lstStyle/>
          <a:p>
            <a:pPr lvl="1"/>
            <a:r>
              <a:rPr lang="en-US" dirty="0"/>
              <a:t>Dependent Allowance = unchanged</a:t>
            </a:r>
          </a:p>
          <a:p>
            <a:pPr lvl="1"/>
            <a:r>
              <a:rPr lang="en-US" dirty="0"/>
              <a:t>Elderly Allowance = $525 up from $400</a:t>
            </a:r>
          </a:p>
          <a:p>
            <a:pPr lvl="1"/>
            <a:r>
              <a:rPr lang="en-US" dirty="0"/>
              <a:t>Medical and Disability Expenses = amounts in excess of 10% of income up from 3%</a:t>
            </a:r>
          </a:p>
          <a:p>
            <a:pPr lvl="1"/>
            <a:r>
              <a:rPr lang="en-US" dirty="0"/>
              <a:t>Hardship exemptions apply—possible new field</a:t>
            </a:r>
          </a:p>
          <a:p>
            <a:pPr lvl="2"/>
            <a:r>
              <a:rPr lang="en-US" dirty="0"/>
              <a:t>Rules to be defined by the Secretary</a:t>
            </a:r>
          </a:p>
          <a:p>
            <a:endParaRPr lang="en-US" dirty="0"/>
          </a:p>
        </p:txBody>
      </p:sp>
    </p:spTree>
    <p:extLst>
      <p:ext uri="{BB962C8B-B14F-4D97-AF65-F5344CB8AC3E}">
        <p14:creationId xmlns:p14="http://schemas.microsoft.com/office/powerpoint/2010/main" val="126517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Imputed Asset Income Threshold</a:t>
            </a:r>
          </a:p>
        </p:txBody>
      </p:sp>
      <p:sp>
        <p:nvSpPr>
          <p:cNvPr id="3" name="Content Placeholder 2"/>
          <p:cNvSpPr>
            <a:spLocks noGrp="1"/>
          </p:cNvSpPr>
          <p:nvPr>
            <p:ph idx="1"/>
          </p:nvPr>
        </p:nvSpPr>
        <p:spPr/>
        <p:txBody>
          <a:bodyPr/>
          <a:lstStyle/>
          <a:p>
            <a:r>
              <a:rPr lang="en-US" dirty="0"/>
              <a:t>If the total assets are greater than the threshold then the imputed calculation is done and the certification uses the greater of the actual income and the imputed calculation based on the current passbook rate</a:t>
            </a:r>
          </a:p>
          <a:p>
            <a:r>
              <a:rPr lang="en-US" dirty="0"/>
              <a:t>Current threshold is $5,000</a:t>
            </a:r>
          </a:p>
          <a:p>
            <a:r>
              <a:rPr lang="en-US" dirty="0"/>
              <a:t>Changing to $50,000 under HOTMA</a:t>
            </a:r>
          </a:p>
          <a:p>
            <a:endParaRPr lang="en-US" dirty="0"/>
          </a:p>
        </p:txBody>
      </p:sp>
    </p:spTree>
    <p:extLst>
      <p:ext uri="{BB962C8B-B14F-4D97-AF65-F5344CB8AC3E}">
        <p14:creationId xmlns:p14="http://schemas.microsoft.com/office/powerpoint/2010/main" val="2477474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1085</TotalTime>
  <Words>638</Words>
  <Application>Microsoft Office PowerPoint</Application>
  <PresentationFormat>On-screen Show (4:3)</PresentationFormat>
  <Paragraphs>73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vt:lpstr>
      <vt:lpstr>Constantia</vt:lpstr>
      <vt:lpstr>Wingdings 2</vt:lpstr>
      <vt:lpstr>Flow</vt:lpstr>
      <vt:lpstr>Occupancy Policy Update HOTMA</vt:lpstr>
      <vt:lpstr>HOTMA Statute</vt:lpstr>
      <vt:lpstr>Impacts and Implementation</vt:lpstr>
      <vt:lpstr>Impacts on TRACS/Software</vt:lpstr>
      <vt:lpstr>Implementation Schedule</vt:lpstr>
      <vt:lpstr>Section 102(a): Income Reviews</vt:lpstr>
      <vt:lpstr>Calculation of Income</vt:lpstr>
      <vt:lpstr>Section 102(c): Calculation of Adjusted Income</vt:lpstr>
      <vt:lpstr>Imputed Asset Income Threshold</vt:lpstr>
      <vt:lpstr>COLAs</vt:lpstr>
      <vt:lpstr>Transition from TRACS 203A to TRACS 203B</vt:lpstr>
      <vt:lpstr>Section 104: Limitation on Eligibility: Assets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Transmission of Voucher Detail and Adjustment Records</dc:title>
  <dc:creator>Jed Graef</dc:creator>
  <cp:lastModifiedBy>Martin, Princess L</cp:lastModifiedBy>
  <cp:revision>93</cp:revision>
  <dcterms:created xsi:type="dcterms:W3CDTF">2009-05-11T13:23:32Z</dcterms:created>
  <dcterms:modified xsi:type="dcterms:W3CDTF">2017-02-13T18:24:49Z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