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70" r:id="rId3"/>
    <p:sldId id="271" r:id="rId4"/>
    <p:sldId id="258" r:id="rId5"/>
    <p:sldId id="257" r:id="rId6"/>
    <p:sldId id="259" r:id="rId7"/>
    <p:sldId id="273" r:id="rId8"/>
    <p:sldId id="264" r:id="rId9"/>
    <p:sldId id="260" r:id="rId10"/>
    <p:sldId id="265" r:id="rId11"/>
    <p:sldId id="266" r:id="rId12"/>
    <p:sldId id="293" r:id="rId13"/>
    <p:sldId id="275" r:id="rId14"/>
    <p:sldId id="274" r:id="rId15"/>
    <p:sldId id="261" r:id="rId16"/>
    <p:sldId id="262" r:id="rId17"/>
    <p:sldId id="276" r:id="rId18"/>
    <p:sldId id="279" r:id="rId19"/>
    <p:sldId id="278" r:id="rId20"/>
    <p:sldId id="277" r:id="rId21"/>
    <p:sldId id="282" r:id="rId22"/>
    <p:sldId id="281" r:id="rId23"/>
    <p:sldId id="280" r:id="rId24"/>
    <p:sldId id="285" r:id="rId25"/>
    <p:sldId id="284" r:id="rId26"/>
    <p:sldId id="283" r:id="rId27"/>
    <p:sldId id="286" r:id="rId28"/>
    <p:sldId id="288" r:id="rId29"/>
    <p:sldId id="292" r:id="rId30"/>
    <p:sldId id="289" r:id="rId31"/>
    <p:sldId id="290" r:id="rId32"/>
    <p:sldId id="291" r:id="rId33"/>
    <p:sldId id="269" r:id="rId34"/>
    <p:sldId id="294"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5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3730F-E40B-4C1D-9490-BEF122FC61AC}"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70C6C-5606-4B9F-BB23-F8481A5D7B25}" type="slidenum">
              <a:rPr lang="en-US" smtClean="0"/>
              <a:t>‹#›</a:t>
            </a:fld>
            <a:endParaRPr lang="en-US"/>
          </a:p>
        </p:txBody>
      </p:sp>
    </p:spTree>
    <p:extLst>
      <p:ext uri="{BB962C8B-B14F-4D97-AF65-F5344CB8AC3E}">
        <p14:creationId xmlns:p14="http://schemas.microsoft.com/office/powerpoint/2010/main" val="397000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70C6C-5606-4B9F-BB23-F8481A5D7B25}" type="slidenum">
              <a:rPr lang="en-US" smtClean="0"/>
              <a:t>9</a:t>
            </a:fld>
            <a:endParaRPr lang="en-US"/>
          </a:p>
        </p:txBody>
      </p:sp>
    </p:spTree>
    <p:extLst>
      <p:ext uri="{BB962C8B-B14F-4D97-AF65-F5344CB8AC3E}">
        <p14:creationId xmlns:p14="http://schemas.microsoft.com/office/powerpoint/2010/main" val="33112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the symbols mean.</a:t>
            </a:r>
          </a:p>
        </p:txBody>
      </p:sp>
      <p:sp>
        <p:nvSpPr>
          <p:cNvPr id="4" name="Slide Number Placeholder 3"/>
          <p:cNvSpPr>
            <a:spLocks noGrp="1"/>
          </p:cNvSpPr>
          <p:nvPr>
            <p:ph type="sldNum" sz="quarter" idx="10"/>
          </p:nvPr>
        </p:nvSpPr>
        <p:spPr/>
        <p:txBody>
          <a:bodyPr/>
          <a:lstStyle/>
          <a:p>
            <a:fld id="{DFB70C6C-5606-4B9F-BB23-F8481A5D7B25}" type="slidenum">
              <a:rPr lang="en-US" smtClean="0"/>
              <a:t>32</a:t>
            </a:fld>
            <a:endParaRPr lang="en-US"/>
          </a:p>
        </p:txBody>
      </p:sp>
    </p:spTree>
    <p:extLst>
      <p:ext uri="{BB962C8B-B14F-4D97-AF65-F5344CB8AC3E}">
        <p14:creationId xmlns:p14="http://schemas.microsoft.com/office/powerpoint/2010/main" val="163084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70C6C-5606-4B9F-BB23-F8481A5D7B25}" type="slidenum">
              <a:rPr lang="en-US" smtClean="0"/>
              <a:t>34</a:t>
            </a:fld>
            <a:endParaRPr lang="en-US"/>
          </a:p>
        </p:txBody>
      </p:sp>
    </p:spTree>
    <p:extLst>
      <p:ext uri="{BB962C8B-B14F-4D97-AF65-F5344CB8AC3E}">
        <p14:creationId xmlns:p14="http://schemas.microsoft.com/office/powerpoint/2010/main" val="2063568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87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69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7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1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2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70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2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8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02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1C9E-E873-2544-B58A-E47806145BF2}"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5BF7B-F4BA-064F-8313-92D42CD4D7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98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BE71C9E-E873-2544-B58A-E47806145BF2}" type="datetimeFigureOut">
              <a:rPr lang="en-US" smtClean="0">
                <a:solidFill>
                  <a:prstClr val="black">
                    <a:tint val="75000"/>
                  </a:prstClr>
                </a:solidFill>
              </a:rPr>
              <a:pPr defTabSz="457200"/>
              <a:t>1/11/2017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635BF7B-F4BA-064F-8313-92D42CD4D7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205238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HHCP@HUD.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143961"/>
          </a:xfrm>
        </p:spPr>
        <p:txBody>
          <a:bodyPr>
            <a:normAutofit fontScale="90000"/>
          </a:bodyPr>
          <a:lstStyle/>
          <a:p>
            <a:r>
              <a:rPr lang="en-US" dirty="0"/>
              <a:t>232 Healthcare Portal Instructions for ORCF Lenders</a:t>
            </a:r>
            <a:br>
              <a:rPr lang="en-US" dirty="0"/>
            </a:br>
            <a:br>
              <a:rPr lang="en-US" dirty="0"/>
            </a:br>
            <a:r>
              <a:rPr lang="en-US" dirty="0"/>
              <a:t>Processing a Non-Critical Repair Request</a:t>
            </a:r>
            <a:br>
              <a:rPr lang="en-US" dirty="0"/>
            </a:br>
            <a:br>
              <a:rPr lang="en-US" dirty="0"/>
            </a:br>
            <a:r>
              <a:rPr lang="en-US" dirty="0"/>
              <a:t>Presented by Tiffani Tyer</a:t>
            </a:r>
          </a:p>
        </p:txBody>
      </p:sp>
      <p:sp>
        <p:nvSpPr>
          <p:cNvPr id="5" name="Date Placeholder 4"/>
          <p:cNvSpPr>
            <a:spLocks noGrp="1"/>
          </p:cNvSpPr>
          <p:nvPr>
            <p:ph type="dt" sz="half" idx="10"/>
          </p:nvPr>
        </p:nvSpPr>
        <p:spPr/>
        <p:txBody>
          <a:bodyPr/>
          <a:lstStyle/>
          <a:p>
            <a:r>
              <a:rPr lang="en-US" dirty="0">
                <a:solidFill>
                  <a:schemeClr val="tx1"/>
                </a:solidFill>
              </a:rPr>
              <a:t>January 4, 2017</a:t>
            </a:r>
          </a:p>
        </p:txBody>
      </p:sp>
      <p:sp>
        <p:nvSpPr>
          <p:cNvPr id="6" name="Slide Number Placeholder 5"/>
          <p:cNvSpPr>
            <a:spLocks noGrp="1"/>
          </p:cNvSpPr>
          <p:nvPr>
            <p:ph type="sldNum" sz="quarter" idx="12"/>
          </p:nvPr>
        </p:nvSpPr>
        <p:spPr/>
        <p:txBody>
          <a:bodyPr/>
          <a:lstStyle/>
          <a:p>
            <a:fld id="{15B965DB-A423-4A63-A9CD-09F9A993376A}" type="slidenum">
              <a:rPr lang="en-US" smtClean="0"/>
              <a:t>1</a:t>
            </a:fld>
            <a:endParaRPr lang="en-US"/>
          </a:p>
        </p:txBody>
      </p:sp>
    </p:spTree>
    <p:extLst>
      <p:ext uri="{BB962C8B-B14F-4D97-AF65-F5344CB8AC3E}">
        <p14:creationId xmlns:p14="http://schemas.microsoft.com/office/powerpoint/2010/main" val="48592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10</a:t>
            </a:fld>
            <a:endParaRPr lang="en-US"/>
          </a:p>
        </p:txBody>
      </p:sp>
      <p:sp>
        <p:nvSpPr>
          <p:cNvPr id="5" name="Content Placeholder 4"/>
          <p:cNvSpPr>
            <a:spLocks noGrp="1"/>
          </p:cNvSpPr>
          <p:nvPr>
            <p:ph idx="1"/>
          </p:nvPr>
        </p:nvSpPr>
        <p:spPr>
          <a:xfrm>
            <a:off x="457200" y="1219200"/>
            <a:ext cx="8229600" cy="4876800"/>
          </a:xfrm>
        </p:spPr>
        <p:txBody>
          <a:bodyPr>
            <a:normAutofit/>
          </a:bodyPr>
          <a:lstStyle/>
          <a:p>
            <a:r>
              <a:rPr lang="en-US" dirty="0"/>
              <a:t>If the project has not closed out their Non-Critical Repair Escrow account within 365 days of closing, a messaging stating:</a:t>
            </a:r>
          </a:p>
          <a:p>
            <a:pPr marL="457200" lvl="1" indent="0">
              <a:buNone/>
            </a:pPr>
            <a:r>
              <a:rPr lang="en-US" dirty="0"/>
              <a:t> </a:t>
            </a:r>
            <a:r>
              <a:rPr lang="en-US" i="1" dirty="0"/>
              <a:t>“Alert: Your loan is greater than 12 months past the Closing Date. Please click on the above link (Request for Extension), to request a Non-Critical Repair extension for this property. You may continue without making the request.”  </a:t>
            </a:r>
          </a:p>
          <a:p>
            <a:r>
              <a:rPr lang="en-US" dirty="0"/>
              <a:t>Select the hyperlink </a:t>
            </a:r>
          </a:p>
          <a:p>
            <a:pPr marL="0" indent="0">
              <a:buNone/>
            </a:pPr>
            <a:endParaRPr lang="en-US" dirty="0"/>
          </a:p>
        </p:txBody>
      </p:sp>
    </p:spTree>
    <p:extLst>
      <p:ext uri="{BB962C8B-B14F-4D97-AF65-F5344CB8AC3E}">
        <p14:creationId xmlns:p14="http://schemas.microsoft.com/office/powerpoint/2010/main" val="391864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11</a:t>
            </a:fld>
            <a:endParaRPr 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2340" t="13565" r="39423"/>
          <a:stretch/>
        </p:blipFill>
        <p:spPr bwMode="auto">
          <a:xfrm>
            <a:off x="457200" y="304800"/>
            <a:ext cx="8229600" cy="5867399"/>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a:off x="3352800" y="3048000"/>
            <a:ext cx="742950" cy="450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7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12</a:t>
            </a:fld>
            <a:endParaRPr lang="en-US"/>
          </a:p>
        </p:txBody>
      </p:sp>
      <p:sp>
        <p:nvSpPr>
          <p:cNvPr id="5" name="Content Placeholder 4"/>
          <p:cNvSpPr>
            <a:spLocks noGrp="1"/>
          </p:cNvSpPr>
          <p:nvPr>
            <p:ph idx="1"/>
          </p:nvPr>
        </p:nvSpPr>
        <p:spPr>
          <a:xfrm>
            <a:off x="381000" y="1828800"/>
            <a:ext cx="8229600" cy="2057400"/>
          </a:xfrm>
        </p:spPr>
        <p:txBody>
          <a:bodyPr>
            <a:normAutofit/>
          </a:bodyPr>
          <a:lstStyle/>
          <a:p>
            <a:r>
              <a:rPr lang="en-US" dirty="0"/>
              <a:t>add comments</a:t>
            </a:r>
          </a:p>
          <a:p>
            <a:r>
              <a:rPr lang="en-US" dirty="0"/>
              <a:t>click the “Submit Request for Six-month Extension” button, to request the extension.</a:t>
            </a:r>
          </a:p>
          <a:p>
            <a:pPr marL="0" indent="0">
              <a:buNone/>
            </a:pPr>
            <a:endParaRPr lang="en-US" dirty="0"/>
          </a:p>
        </p:txBody>
      </p:sp>
    </p:spTree>
    <p:extLst>
      <p:ext uri="{BB962C8B-B14F-4D97-AF65-F5344CB8AC3E}">
        <p14:creationId xmlns:p14="http://schemas.microsoft.com/office/powerpoint/2010/main" val="39361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13</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12911" t="12676" r="45792" b="27113"/>
          <a:stretch/>
        </p:blipFill>
        <p:spPr bwMode="auto">
          <a:xfrm>
            <a:off x="457200" y="381000"/>
            <a:ext cx="82296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809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14</a:t>
            </a:fld>
            <a:endParaRPr lang="en-US"/>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34776" t="45037" r="34615" b="35094"/>
          <a:stretch/>
        </p:blipFill>
        <p:spPr bwMode="auto">
          <a:xfrm>
            <a:off x="1371600" y="1600200"/>
            <a:ext cx="6172200" cy="2962275"/>
          </a:xfrm>
          <a:prstGeom prst="rect">
            <a:avLst/>
          </a:prstGeom>
          <a:ln>
            <a:noFill/>
          </a:ln>
          <a:extLst>
            <a:ext uri="{53640926-AAD7-44D8-BBD7-CCE9431645EC}">
              <a14:shadowObscured xmlns:a14="http://schemas.microsoft.com/office/drawing/2010/main"/>
            </a:ext>
          </a:extLst>
        </p:spPr>
      </p:pic>
      <p:sp>
        <p:nvSpPr>
          <p:cNvPr id="5" name="Content Placeholder 4"/>
          <p:cNvSpPr>
            <a:spLocks noGrp="1"/>
          </p:cNvSpPr>
          <p:nvPr>
            <p:ph idx="1"/>
          </p:nvPr>
        </p:nvSpPr>
        <p:spPr>
          <a:xfrm>
            <a:off x="609600" y="457200"/>
            <a:ext cx="8229600" cy="990600"/>
          </a:xfrm>
        </p:spPr>
        <p:txBody>
          <a:bodyPr>
            <a:normAutofit/>
          </a:bodyPr>
          <a:lstStyle/>
          <a:p>
            <a:r>
              <a:rPr lang="en-US" dirty="0"/>
              <a:t>Read the Disclaimer and click “ok”</a:t>
            </a:r>
          </a:p>
          <a:p>
            <a:pPr marL="0" indent="0">
              <a:buNone/>
            </a:pPr>
            <a:endParaRPr lang="en-US" dirty="0"/>
          </a:p>
        </p:txBody>
      </p:sp>
    </p:spTree>
    <p:extLst>
      <p:ext uri="{BB962C8B-B14F-4D97-AF65-F5344CB8AC3E}">
        <p14:creationId xmlns:p14="http://schemas.microsoft.com/office/powerpoint/2010/main" val="152593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15</a:t>
            </a:fld>
            <a:endParaRPr lang="en-US"/>
          </a:p>
        </p:txBody>
      </p:sp>
      <p:sp>
        <p:nvSpPr>
          <p:cNvPr id="2" name="Content Placeholder 1"/>
          <p:cNvSpPr>
            <a:spLocks noGrp="1"/>
          </p:cNvSpPr>
          <p:nvPr>
            <p:ph idx="1"/>
          </p:nvPr>
        </p:nvSpPr>
        <p:spPr>
          <a:xfrm>
            <a:off x="457200" y="381000"/>
            <a:ext cx="8229600" cy="5181600"/>
          </a:xfrm>
        </p:spPr>
        <p:txBody>
          <a:bodyPr/>
          <a:lstStyle/>
          <a:p>
            <a:r>
              <a:rPr lang="en-US" dirty="0"/>
              <a:t>If you have a pending extension request and you attempt to initiate another Non-Critical Repair request extension, you will receive a message from the portal notifying you of the Pending Extension and will not allow for you to submit another extension until it has been processed.</a:t>
            </a:r>
          </a:p>
          <a:p>
            <a:endParaRPr lang="en-US" dirty="0"/>
          </a:p>
        </p:txBody>
      </p:sp>
    </p:spTree>
    <p:extLst>
      <p:ext uri="{BB962C8B-B14F-4D97-AF65-F5344CB8AC3E}">
        <p14:creationId xmlns:p14="http://schemas.microsoft.com/office/powerpoint/2010/main" val="206045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16</a:t>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76401" y="1524000"/>
            <a:ext cx="5867400" cy="3352800"/>
          </a:xfrm>
          <a:prstGeom prst="rect">
            <a:avLst/>
          </a:prstGeom>
        </p:spPr>
      </p:pic>
    </p:spTree>
    <p:extLst>
      <p:ext uri="{BB962C8B-B14F-4D97-AF65-F5344CB8AC3E}">
        <p14:creationId xmlns:p14="http://schemas.microsoft.com/office/powerpoint/2010/main" val="187153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17</a:t>
            </a:fld>
            <a:endParaRPr lang="en-US"/>
          </a:p>
        </p:txBody>
      </p:sp>
      <p:sp>
        <p:nvSpPr>
          <p:cNvPr id="3" name="Content Placeholder 2"/>
          <p:cNvSpPr>
            <a:spLocks noGrp="1"/>
          </p:cNvSpPr>
          <p:nvPr>
            <p:ph idx="1"/>
          </p:nvPr>
        </p:nvSpPr>
        <p:spPr>
          <a:xfrm>
            <a:off x="457200" y="381000"/>
            <a:ext cx="8229600" cy="4525963"/>
          </a:xfrm>
        </p:spPr>
        <p:txBody>
          <a:bodyPr/>
          <a:lstStyle/>
          <a:p>
            <a:r>
              <a:rPr lang="en-US" dirty="0"/>
              <a:t>After entering the FHA number, the Property Address will automatically populate.  </a:t>
            </a:r>
          </a:p>
          <a:p>
            <a:r>
              <a:rPr lang="en-US" dirty="0"/>
              <a:t>Verify the address.  </a:t>
            </a:r>
          </a:p>
          <a:p>
            <a:pPr lvl="1"/>
            <a:r>
              <a:rPr lang="en-US" dirty="0"/>
              <a:t>If the address is incorrect, please correct it by deleting the incorrect information and replacing it with the correct information.</a:t>
            </a:r>
          </a:p>
          <a:p>
            <a:endParaRPr lang="en-US" dirty="0"/>
          </a:p>
        </p:txBody>
      </p:sp>
    </p:spTree>
    <p:extLst>
      <p:ext uri="{BB962C8B-B14F-4D97-AF65-F5344CB8AC3E}">
        <p14:creationId xmlns:p14="http://schemas.microsoft.com/office/powerpoint/2010/main" val="204525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18</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t="23517" r="38782" b="5338"/>
          <a:stretch/>
        </p:blipFill>
        <p:spPr bwMode="auto">
          <a:xfrm>
            <a:off x="304800" y="533400"/>
            <a:ext cx="8534400" cy="5592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90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19</a:t>
            </a:fld>
            <a:endParaRPr lang="en-US"/>
          </a:p>
        </p:txBody>
      </p:sp>
      <p:sp>
        <p:nvSpPr>
          <p:cNvPr id="3" name="Content Placeholder 2"/>
          <p:cNvSpPr>
            <a:spLocks noGrp="1"/>
          </p:cNvSpPr>
          <p:nvPr>
            <p:ph idx="1"/>
          </p:nvPr>
        </p:nvSpPr>
        <p:spPr>
          <a:xfrm>
            <a:off x="457200" y="381001"/>
            <a:ext cx="8229600" cy="762000"/>
          </a:xfrm>
        </p:spPr>
        <p:txBody>
          <a:bodyPr/>
          <a:lstStyle/>
          <a:p>
            <a:pPr marL="0" indent="0">
              <a:buNone/>
            </a:pPr>
            <a:r>
              <a:rPr lang="en-US" dirty="0"/>
              <a:t>Select whether or not you’re a Lender Delegate.</a:t>
            </a:r>
          </a:p>
          <a:p>
            <a:endParaRPr lang="en-US" dirty="0"/>
          </a:p>
        </p:txBody>
      </p:sp>
      <p:pic>
        <p:nvPicPr>
          <p:cNvPr id="7" name="Picture 6"/>
          <p:cNvPicPr/>
          <p:nvPr/>
        </p:nvPicPr>
        <p:blipFill rotWithShape="1">
          <a:blip r:embed="rId2">
            <a:extLst>
              <a:ext uri="{28A0092B-C50C-407E-A947-70E740481C1C}">
                <a14:useLocalDpi xmlns:a14="http://schemas.microsoft.com/office/drawing/2010/main" val="0"/>
              </a:ext>
            </a:extLst>
          </a:blip>
          <a:srcRect l="15865" t="18456" r="28525"/>
          <a:stretch/>
        </p:blipFill>
        <p:spPr bwMode="auto">
          <a:xfrm>
            <a:off x="457200" y="914400"/>
            <a:ext cx="8077200" cy="44196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1000" y="5105400"/>
            <a:ext cx="8305800" cy="1154162"/>
          </a:xfrm>
          <a:prstGeom prst="rect">
            <a:avLst/>
          </a:prstGeom>
        </p:spPr>
        <p:txBody>
          <a:bodyPr wrap="square">
            <a:spAutoFit/>
          </a:bodyPr>
          <a:lstStyle/>
          <a:p>
            <a:pPr marL="281940" marR="0">
              <a:lnSpc>
                <a:spcPct val="115000"/>
              </a:lnSpc>
              <a:spcBef>
                <a:spcPts val="0"/>
              </a:spcBef>
              <a:spcAft>
                <a:spcPts val="1000"/>
              </a:spcAft>
            </a:pPr>
            <a:r>
              <a:rPr lang="en-US" sz="2000" b="1" dirty="0">
                <a:solidFill>
                  <a:srgbClr val="FF0000"/>
                </a:solidFill>
              </a:rPr>
              <a:t>If you are processing the request as a Lender Delegate, click “Yes”.  Enter your </a:t>
            </a:r>
            <a:r>
              <a:rPr lang="en-US" sz="2000" b="1" u="sng" dirty="0">
                <a:solidFill>
                  <a:srgbClr val="FF0000"/>
                </a:solidFill>
              </a:rPr>
              <a:t>approved amount</a:t>
            </a:r>
            <a:r>
              <a:rPr lang="en-US" sz="2000" b="1" dirty="0">
                <a:solidFill>
                  <a:srgbClr val="FF0000"/>
                </a:solidFill>
              </a:rPr>
              <a:t>, complete the remainder items, attach required documents and submit</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4038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600" b="1" dirty="0"/>
              <a:t>REVIEWING AND PROCESSING NON-CRITICAL REPAIR ESCROW REQUESTS</a:t>
            </a:r>
            <a:br>
              <a:rPr lang="en-US" sz="3600" b="1" dirty="0"/>
            </a:br>
            <a:endParaRPr lang="en-US" sz="3600" dirty="0"/>
          </a:p>
        </p:txBody>
      </p:sp>
      <p:sp>
        <p:nvSpPr>
          <p:cNvPr id="3" name="Content Placeholder 2"/>
          <p:cNvSpPr>
            <a:spLocks noGrp="1"/>
          </p:cNvSpPr>
          <p:nvPr>
            <p:ph idx="1"/>
          </p:nvPr>
        </p:nvSpPr>
        <p:spPr>
          <a:xfrm>
            <a:off x="457200" y="2133600"/>
            <a:ext cx="8534400" cy="3763963"/>
          </a:xfrm>
        </p:spPr>
        <p:txBody>
          <a:bodyPr>
            <a:normAutofit fontScale="92500" lnSpcReduction="20000"/>
          </a:bodyPr>
          <a:lstStyle/>
          <a:p>
            <a:r>
              <a:rPr lang="en-US" dirty="0"/>
              <a:t>There are two types of Non-Critical Repair request submissions:</a:t>
            </a:r>
          </a:p>
          <a:p>
            <a:pPr lvl="1"/>
            <a:r>
              <a:rPr lang="en-US" dirty="0"/>
              <a:t>Lender Delegated:</a:t>
            </a:r>
          </a:p>
          <a:p>
            <a:pPr lvl="2"/>
            <a:r>
              <a:rPr lang="en-US" dirty="0"/>
              <a:t>Approved by Lender – the process for Lender Delegated requests will be explained</a:t>
            </a:r>
          </a:p>
          <a:p>
            <a:pPr lvl="1"/>
            <a:r>
              <a:rPr lang="en-US" dirty="0"/>
              <a:t>Non-Lender Delegated:</a:t>
            </a:r>
          </a:p>
          <a:p>
            <a:pPr lvl="2"/>
            <a:r>
              <a:rPr lang="en-US" dirty="0"/>
              <a:t>Auto approved - The process for auto-approved requests will </a:t>
            </a:r>
            <a:r>
              <a:rPr lang="en-US"/>
              <a:t>be explained</a:t>
            </a:r>
            <a:endParaRPr lang="en-US" dirty="0"/>
          </a:p>
          <a:p>
            <a:pPr lvl="2"/>
            <a:r>
              <a:rPr lang="en-US" dirty="0"/>
              <a:t>Forwarded to AE for further review - You will review and process the request according to the instructions below</a:t>
            </a:r>
          </a:p>
        </p:txBody>
      </p:sp>
    </p:spTree>
    <p:extLst>
      <p:ext uri="{BB962C8B-B14F-4D97-AF65-F5344CB8AC3E}">
        <p14:creationId xmlns:p14="http://schemas.microsoft.com/office/powerpoint/2010/main" val="166457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20</a:t>
            </a:fld>
            <a:endParaRPr lang="en-US"/>
          </a:p>
        </p:txBody>
      </p:sp>
      <p:sp>
        <p:nvSpPr>
          <p:cNvPr id="3" name="Content Placeholder 2"/>
          <p:cNvSpPr>
            <a:spLocks noGrp="1"/>
          </p:cNvSpPr>
          <p:nvPr>
            <p:ph idx="1"/>
          </p:nvPr>
        </p:nvSpPr>
        <p:spPr>
          <a:xfrm>
            <a:off x="457200" y="304801"/>
            <a:ext cx="8229600" cy="1066800"/>
          </a:xfrm>
        </p:spPr>
        <p:txBody>
          <a:bodyPr/>
          <a:lstStyle/>
          <a:p>
            <a:pPr marL="0" indent="0">
              <a:buNone/>
            </a:pPr>
            <a:r>
              <a:rPr lang="en-US" dirty="0"/>
              <a:t>The Closing Date and Lender Name will automatically populate.</a:t>
            </a:r>
          </a:p>
        </p:txBody>
      </p:sp>
      <p:pic>
        <p:nvPicPr>
          <p:cNvPr id="7" name="Picture 6"/>
          <p:cNvPicPr/>
          <p:nvPr/>
        </p:nvPicPr>
        <p:blipFill rotWithShape="1">
          <a:blip r:embed="rId2">
            <a:extLst>
              <a:ext uri="{28A0092B-C50C-407E-A947-70E740481C1C}">
                <a14:useLocalDpi xmlns:a14="http://schemas.microsoft.com/office/drawing/2010/main" val="0"/>
              </a:ext>
            </a:extLst>
          </a:blip>
          <a:srcRect l="5128" t="19349" r="32853"/>
          <a:stretch/>
        </p:blipFill>
        <p:spPr bwMode="auto">
          <a:xfrm>
            <a:off x="457200" y="1371601"/>
            <a:ext cx="8229599" cy="4648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100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21</a:t>
            </a:fld>
            <a:endParaRPr lang="en-US"/>
          </a:p>
        </p:txBody>
      </p:sp>
      <p:sp>
        <p:nvSpPr>
          <p:cNvPr id="3" name="Content Placeholder 2"/>
          <p:cNvSpPr>
            <a:spLocks noGrp="1"/>
          </p:cNvSpPr>
          <p:nvPr>
            <p:ph idx="1"/>
          </p:nvPr>
        </p:nvSpPr>
        <p:spPr>
          <a:xfrm>
            <a:off x="457199" y="308318"/>
            <a:ext cx="8229600" cy="1066800"/>
          </a:xfrm>
        </p:spPr>
        <p:txBody>
          <a:bodyPr>
            <a:normAutofit fontScale="70000" lnSpcReduction="20000"/>
          </a:bodyPr>
          <a:lstStyle/>
          <a:p>
            <a:pPr marL="0" lvl="0" indent="0">
              <a:buNone/>
            </a:pPr>
            <a:r>
              <a:rPr lang="en-US" dirty="0"/>
              <a:t>Verify the NCRE balance at closing and its current balance is correct.  If the amounts shown are incorrect, please select the “No” radio button and your assigned AE will update the information.</a:t>
            </a:r>
          </a:p>
        </p:txBody>
      </p:sp>
      <p:pic>
        <p:nvPicPr>
          <p:cNvPr id="8" name="Picture 7"/>
          <p:cNvPicPr/>
          <p:nvPr/>
        </p:nvPicPr>
        <p:blipFill rotWithShape="1">
          <a:blip r:embed="rId2">
            <a:extLst>
              <a:ext uri="{28A0092B-C50C-407E-A947-70E740481C1C}">
                <a14:useLocalDpi xmlns:a14="http://schemas.microsoft.com/office/drawing/2010/main" val="0"/>
              </a:ext>
            </a:extLst>
          </a:blip>
          <a:srcRect l="5769" t="20242" r="29969"/>
          <a:stretch/>
        </p:blipFill>
        <p:spPr bwMode="auto">
          <a:xfrm>
            <a:off x="457199" y="1219199"/>
            <a:ext cx="8229600" cy="48768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220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22</a:t>
            </a:fld>
            <a:endParaRPr lang="en-US"/>
          </a:p>
        </p:txBody>
      </p:sp>
      <p:sp>
        <p:nvSpPr>
          <p:cNvPr id="3" name="Content Placeholder 2"/>
          <p:cNvSpPr>
            <a:spLocks noGrp="1"/>
          </p:cNvSpPr>
          <p:nvPr>
            <p:ph idx="1"/>
          </p:nvPr>
        </p:nvSpPr>
        <p:spPr>
          <a:xfrm>
            <a:off x="457199" y="457200"/>
            <a:ext cx="8229600" cy="730250"/>
          </a:xfrm>
        </p:spPr>
        <p:txBody>
          <a:bodyPr>
            <a:normAutofit/>
          </a:bodyPr>
          <a:lstStyle/>
          <a:p>
            <a:pPr marL="0" indent="0">
              <a:buNone/>
            </a:pPr>
            <a:r>
              <a:rPr lang="en-US" dirty="0"/>
              <a:t>Enter the amount requested by the submitter.</a:t>
            </a:r>
          </a:p>
          <a:p>
            <a:pPr marL="0" indent="0">
              <a:buNone/>
            </a:pPr>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l="4647" t="19646" r="33173"/>
          <a:stretch/>
        </p:blipFill>
        <p:spPr bwMode="auto">
          <a:xfrm>
            <a:off x="457200" y="1187450"/>
            <a:ext cx="8229600" cy="4870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868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23</a:t>
            </a:fld>
            <a:endParaRPr lang="en-US"/>
          </a:p>
        </p:txBody>
      </p:sp>
      <p:sp>
        <p:nvSpPr>
          <p:cNvPr id="3" name="Content Placeholder 2"/>
          <p:cNvSpPr>
            <a:spLocks noGrp="1"/>
          </p:cNvSpPr>
          <p:nvPr>
            <p:ph idx="1"/>
          </p:nvPr>
        </p:nvSpPr>
        <p:spPr>
          <a:xfrm>
            <a:off x="457200" y="304801"/>
            <a:ext cx="8229600" cy="1066800"/>
          </a:xfrm>
        </p:spPr>
        <p:txBody>
          <a:bodyPr/>
          <a:lstStyle/>
          <a:p>
            <a:pPr marL="0" lvl="0" indent="0">
              <a:buNone/>
            </a:pPr>
            <a:r>
              <a:rPr lang="en-US" dirty="0"/>
              <a:t>Verify if the requested amount will be used for an item that is a change in scope of work.</a:t>
            </a:r>
          </a:p>
        </p:txBody>
      </p:sp>
      <p:pic>
        <p:nvPicPr>
          <p:cNvPr id="8" name="Picture 7"/>
          <p:cNvPicPr/>
          <p:nvPr/>
        </p:nvPicPr>
        <p:blipFill rotWithShape="1">
          <a:blip r:embed="rId2">
            <a:extLst>
              <a:ext uri="{28A0092B-C50C-407E-A947-70E740481C1C}">
                <a14:useLocalDpi xmlns:a14="http://schemas.microsoft.com/office/drawing/2010/main" val="0"/>
              </a:ext>
            </a:extLst>
          </a:blip>
          <a:srcRect l="5128" t="21135" r="30769"/>
          <a:stretch/>
        </p:blipFill>
        <p:spPr bwMode="auto">
          <a:xfrm>
            <a:off x="457200" y="1371601"/>
            <a:ext cx="8229600" cy="4648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55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24</a:t>
            </a:fld>
            <a:endParaRPr lang="en-US"/>
          </a:p>
        </p:txBody>
      </p:sp>
      <p:sp>
        <p:nvSpPr>
          <p:cNvPr id="3" name="Content Placeholder 2"/>
          <p:cNvSpPr>
            <a:spLocks noGrp="1"/>
          </p:cNvSpPr>
          <p:nvPr>
            <p:ph idx="1"/>
          </p:nvPr>
        </p:nvSpPr>
        <p:spPr>
          <a:xfrm>
            <a:off x="457200" y="304801"/>
            <a:ext cx="8229600" cy="730250"/>
          </a:xfrm>
        </p:spPr>
        <p:txBody>
          <a:bodyPr/>
          <a:lstStyle/>
          <a:p>
            <a:pPr marL="0" lvl="0" indent="0">
              <a:buNone/>
            </a:pPr>
            <a:r>
              <a:rPr lang="en-US" dirty="0"/>
              <a:t>Verify if the amount requested is for an advance.</a:t>
            </a:r>
          </a:p>
        </p:txBody>
      </p:sp>
      <p:pic>
        <p:nvPicPr>
          <p:cNvPr id="7" name="Picture 6"/>
          <p:cNvPicPr/>
          <p:nvPr/>
        </p:nvPicPr>
        <p:blipFill rotWithShape="1">
          <a:blip r:embed="rId2">
            <a:extLst>
              <a:ext uri="{28A0092B-C50C-407E-A947-70E740481C1C}">
                <a14:useLocalDpi xmlns:a14="http://schemas.microsoft.com/office/drawing/2010/main" val="0"/>
              </a:ext>
            </a:extLst>
          </a:blip>
          <a:srcRect l="5930" t="18754" r="38301"/>
          <a:stretch/>
        </p:blipFill>
        <p:spPr bwMode="auto">
          <a:xfrm>
            <a:off x="457200" y="838200"/>
            <a:ext cx="82296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22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25</a:t>
            </a:fld>
            <a:endParaRPr lang="en-US"/>
          </a:p>
        </p:txBody>
      </p:sp>
      <p:sp>
        <p:nvSpPr>
          <p:cNvPr id="3" name="Content Placeholder 2"/>
          <p:cNvSpPr>
            <a:spLocks noGrp="1"/>
          </p:cNvSpPr>
          <p:nvPr>
            <p:ph idx="1"/>
          </p:nvPr>
        </p:nvSpPr>
        <p:spPr>
          <a:xfrm>
            <a:off x="457200" y="304801"/>
            <a:ext cx="8229600" cy="1066800"/>
          </a:xfrm>
        </p:spPr>
        <p:txBody>
          <a:bodyPr/>
          <a:lstStyle/>
          <a:p>
            <a:pPr marL="0" lvl="0" indent="0">
              <a:buNone/>
            </a:pPr>
            <a:r>
              <a:rPr lang="en-US" dirty="0"/>
              <a:t>The Number of Draws field will automatically populate.</a:t>
            </a:r>
          </a:p>
        </p:txBody>
      </p:sp>
      <p:pic>
        <p:nvPicPr>
          <p:cNvPr id="7" name="Picture 6"/>
          <p:cNvPicPr/>
          <p:nvPr/>
        </p:nvPicPr>
        <p:blipFill rotWithShape="1">
          <a:blip r:embed="rId2">
            <a:extLst>
              <a:ext uri="{28A0092B-C50C-407E-A947-70E740481C1C}">
                <a14:useLocalDpi xmlns:a14="http://schemas.microsoft.com/office/drawing/2010/main" val="0"/>
              </a:ext>
            </a:extLst>
          </a:blip>
          <a:srcRect l="5449" t="19349" r="28366"/>
          <a:stretch/>
        </p:blipFill>
        <p:spPr bwMode="auto">
          <a:xfrm>
            <a:off x="457200" y="1371601"/>
            <a:ext cx="8229600" cy="4724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829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26</a:t>
            </a:fld>
            <a:endParaRPr lang="en-US"/>
          </a:p>
        </p:txBody>
      </p:sp>
      <p:sp>
        <p:nvSpPr>
          <p:cNvPr id="3" name="Content Placeholder 2"/>
          <p:cNvSpPr>
            <a:spLocks noGrp="1"/>
          </p:cNvSpPr>
          <p:nvPr>
            <p:ph idx="1"/>
          </p:nvPr>
        </p:nvSpPr>
        <p:spPr>
          <a:xfrm>
            <a:off x="457200" y="304801"/>
            <a:ext cx="8229600" cy="1066800"/>
          </a:xfrm>
        </p:spPr>
        <p:txBody>
          <a:bodyPr/>
          <a:lstStyle/>
          <a:p>
            <a:pPr marL="0" lvl="0" indent="0">
              <a:buNone/>
            </a:pPr>
            <a:r>
              <a:rPr lang="en-US" dirty="0"/>
              <a:t>Verify if this request is for a Final Draw.</a:t>
            </a:r>
          </a:p>
        </p:txBody>
      </p:sp>
      <p:pic>
        <p:nvPicPr>
          <p:cNvPr id="7" name="Picture 6"/>
          <p:cNvPicPr/>
          <p:nvPr/>
        </p:nvPicPr>
        <p:blipFill rotWithShape="1">
          <a:blip r:embed="rId2">
            <a:extLst>
              <a:ext uri="{28A0092B-C50C-407E-A947-70E740481C1C}">
                <a14:useLocalDpi xmlns:a14="http://schemas.microsoft.com/office/drawing/2010/main" val="0"/>
              </a:ext>
            </a:extLst>
          </a:blip>
          <a:srcRect l="4808" t="20837" r="39583"/>
          <a:stretch/>
        </p:blipFill>
        <p:spPr bwMode="auto">
          <a:xfrm>
            <a:off x="457200" y="990600"/>
            <a:ext cx="8229599"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66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27</a:t>
            </a:fld>
            <a:endParaRPr lang="en-US"/>
          </a:p>
        </p:txBody>
      </p:sp>
      <p:sp>
        <p:nvSpPr>
          <p:cNvPr id="3" name="Content Placeholder 2"/>
          <p:cNvSpPr>
            <a:spLocks noGrp="1"/>
          </p:cNvSpPr>
          <p:nvPr>
            <p:ph idx="1"/>
          </p:nvPr>
        </p:nvSpPr>
        <p:spPr>
          <a:xfrm>
            <a:off x="457200" y="304801"/>
            <a:ext cx="8229600" cy="685799"/>
          </a:xfrm>
        </p:spPr>
        <p:txBody>
          <a:bodyPr>
            <a:normAutofit fontScale="92500"/>
          </a:bodyPr>
          <a:lstStyle/>
          <a:p>
            <a:pPr marL="0" lvl="0" indent="0">
              <a:buNone/>
            </a:pPr>
            <a:r>
              <a:rPr lang="en-US" dirty="0"/>
              <a:t>Attach the ORCF Form 92464 and ORCF Form 92117</a:t>
            </a:r>
          </a:p>
        </p:txBody>
      </p:sp>
      <p:pic>
        <p:nvPicPr>
          <p:cNvPr id="8" name="Picture 7"/>
          <p:cNvPicPr/>
          <p:nvPr/>
        </p:nvPicPr>
        <p:blipFill rotWithShape="1">
          <a:blip r:embed="rId2">
            <a:extLst>
              <a:ext uri="{28A0092B-C50C-407E-A947-70E740481C1C}">
                <a14:useLocalDpi xmlns:a14="http://schemas.microsoft.com/office/drawing/2010/main" val="0"/>
              </a:ext>
            </a:extLst>
          </a:blip>
          <a:srcRect l="4487" t="19646" r="8975"/>
          <a:stretch/>
        </p:blipFill>
        <p:spPr bwMode="auto">
          <a:xfrm>
            <a:off x="609600" y="838200"/>
            <a:ext cx="8077199"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63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432F8-5BB1-4343-BCC1-5F96A913DF0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28</a:t>
            </a:fld>
            <a:endParaRPr lang="en-US"/>
          </a:p>
        </p:txBody>
      </p:sp>
      <p:sp>
        <p:nvSpPr>
          <p:cNvPr id="3" name="Content Placeholder 2"/>
          <p:cNvSpPr>
            <a:spLocks noGrp="1"/>
          </p:cNvSpPr>
          <p:nvPr>
            <p:ph idx="1"/>
          </p:nvPr>
        </p:nvSpPr>
        <p:spPr>
          <a:xfrm>
            <a:off x="457200" y="304801"/>
            <a:ext cx="8229600" cy="685799"/>
          </a:xfrm>
        </p:spPr>
        <p:txBody>
          <a:bodyPr/>
          <a:lstStyle/>
          <a:p>
            <a:pPr marL="0" lvl="0" indent="0">
              <a:buNone/>
            </a:pPr>
            <a:r>
              <a:rPr lang="en-US" dirty="0"/>
              <a:t>Enter comments.</a:t>
            </a:r>
          </a:p>
        </p:txBody>
      </p:sp>
      <p:pic>
        <p:nvPicPr>
          <p:cNvPr id="8" name="Picture 7"/>
          <p:cNvPicPr/>
          <p:nvPr/>
        </p:nvPicPr>
        <p:blipFill rotWithShape="1">
          <a:blip r:embed="rId2">
            <a:extLst>
              <a:ext uri="{28A0092B-C50C-407E-A947-70E740481C1C}">
                <a14:useLocalDpi xmlns:a14="http://schemas.microsoft.com/office/drawing/2010/main" val="0"/>
              </a:ext>
            </a:extLst>
          </a:blip>
          <a:srcRect l="4807" t="24410" r="8014" b="4148"/>
          <a:stretch/>
        </p:blipFill>
        <p:spPr bwMode="auto">
          <a:xfrm>
            <a:off x="457200" y="838201"/>
            <a:ext cx="82296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0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29</a:t>
            </a:fld>
            <a:endParaRPr lang="en-US"/>
          </a:p>
        </p:txBody>
      </p:sp>
      <p:sp>
        <p:nvSpPr>
          <p:cNvPr id="2" name="Content Placeholder 1"/>
          <p:cNvSpPr>
            <a:spLocks noGrp="1"/>
          </p:cNvSpPr>
          <p:nvPr>
            <p:ph idx="1"/>
          </p:nvPr>
        </p:nvSpPr>
        <p:spPr>
          <a:xfrm>
            <a:off x="457200" y="2514601"/>
            <a:ext cx="8229600" cy="2819400"/>
          </a:xfrm>
        </p:spPr>
        <p:txBody>
          <a:bodyPr>
            <a:normAutofit/>
          </a:bodyPr>
          <a:lstStyle/>
          <a:p>
            <a:r>
              <a:rPr lang="en-US" dirty="0"/>
              <a:t>Read and accept the Acknowledgement language before submission.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5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Autofit/>
          </a:bodyPr>
          <a:lstStyle/>
          <a:p>
            <a:r>
              <a:rPr lang="en-US" sz="3600" b="1" dirty="0"/>
              <a:t>SUBMITTING A NON-CRITICAL REPAIR ESCROW REQUEST</a:t>
            </a:r>
            <a:br>
              <a:rPr lang="en-US" sz="3600" b="1" dirty="0"/>
            </a:br>
            <a:endParaRPr lang="en-US" sz="3600" dirty="0"/>
          </a:p>
        </p:txBody>
      </p:sp>
      <p:sp>
        <p:nvSpPr>
          <p:cNvPr id="3" name="Content Placeholder 2"/>
          <p:cNvSpPr>
            <a:spLocks noGrp="1"/>
          </p:cNvSpPr>
          <p:nvPr>
            <p:ph idx="1"/>
          </p:nvPr>
        </p:nvSpPr>
        <p:spPr>
          <a:xfrm>
            <a:off x="457200" y="1905000"/>
            <a:ext cx="8458200" cy="4221163"/>
          </a:xfrm>
        </p:spPr>
        <p:txBody>
          <a:bodyPr>
            <a:normAutofit/>
          </a:bodyPr>
          <a:lstStyle/>
          <a:p>
            <a:pPr lvl="0"/>
            <a:r>
              <a:rPr lang="en-US" dirty="0"/>
              <a:t>As the Servicer, you should receive a 92464, 92117 and evidential information from the Owner/Owner Representative. (Please verify the forms received are not expired and are ORCF specific)</a:t>
            </a:r>
          </a:p>
          <a:p>
            <a:pPr lvl="1"/>
            <a:r>
              <a:rPr lang="en-US" dirty="0"/>
              <a:t>You will use this information to process your request using the 232 Healthcare Portal.</a:t>
            </a:r>
          </a:p>
          <a:p>
            <a:pPr marL="0" indent="0">
              <a:buNone/>
            </a:pPr>
            <a:endParaRPr lang="en-US" dirty="0"/>
          </a:p>
        </p:txBody>
      </p:sp>
    </p:spTree>
    <p:extLst>
      <p:ext uri="{BB962C8B-B14F-4D97-AF65-F5344CB8AC3E}">
        <p14:creationId xmlns:p14="http://schemas.microsoft.com/office/powerpoint/2010/main" val="177016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30</a:t>
            </a:fld>
            <a:endParaRPr lang="en-US"/>
          </a:p>
        </p:txBody>
      </p:sp>
      <p:sp>
        <p:nvSpPr>
          <p:cNvPr id="3" name="Content Placeholder 2"/>
          <p:cNvSpPr>
            <a:spLocks noGrp="1"/>
          </p:cNvSpPr>
          <p:nvPr>
            <p:ph idx="1"/>
          </p:nvPr>
        </p:nvSpPr>
        <p:spPr>
          <a:xfrm>
            <a:off x="228600" y="304800"/>
            <a:ext cx="8763000" cy="5821363"/>
          </a:xfrm>
        </p:spPr>
        <p:txBody>
          <a:bodyPr>
            <a:normAutofit fontScale="92500" lnSpcReduction="20000"/>
          </a:bodyPr>
          <a:lstStyle/>
          <a:p>
            <a:pPr marL="0" lvl="0" indent="0">
              <a:buNone/>
            </a:pPr>
            <a:r>
              <a:rPr lang="en-US" dirty="0"/>
              <a:t>Submit – Click submit when you have entered all required information and attached all required documents.</a:t>
            </a:r>
          </a:p>
          <a:p>
            <a:pPr lvl="1"/>
            <a:r>
              <a:rPr lang="en-US" dirty="0"/>
              <a:t>If you are a Lender Delegate, your recommendation will immediately be captured, and you will receive an e-mail notifying you of HUD’s receipt of the Reserve for Replacement Decision.</a:t>
            </a:r>
          </a:p>
          <a:p>
            <a:pPr lvl="1"/>
            <a:r>
              <a:rPr lang="en-US" dirty="0"/>
              <a:t>If the submission is not Lender Delegated, and the request is auto-approved, you will receive an e-mail notifying you of the auto-approval.</a:t>
            </a:r>
          </a:p>
          <a:p>
            <a:pPr lvl="1"/>
            <a:r>
              <a:rPr lang="en-US" dirty="0"/>
              <a:t>If the submission is not Lender Delegated or auto-approved, you will receive an e-mail, notifying you of the request being reviewed by the HUD Account Executive (AE).</a:t>
            </a:r>
          </a:p>
          <a:p>
            <a:pPr lvl="2"/>
            <a:r>
              <a:rPr lang="en-US" dirty="0"/>
              <a:t>Following HUD AE review/decision, you will receive an e-mail containing the results of the request.</a:t>
            </a:r>
          </a:p>
          <a:p>
            <a:endParaRPr lang="en-US" dirty="0"/>
          </a:p>
        </p:txBody>
      </p:sp>
    </p:spTree>
    <p:extLst>
      <p:ext uri="{BB962C8B-B14F-4D97-AF65-F5344CB8AC3E}">
        <p14:creationId xmlns:p14="http://schemas.microsoft.com/office/powerpoint/2010/main" val="52992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31</a:t>
            </a:fld>
            <a:endParaRPr lang="en-US"/>
          </a:p>
        </p:txBody>
      </p:sp>
      <p:sp>
        <p:nvSpPr>
          <p:cNvPr id="3" name="Content Placeholder 2"/>
          <p:cNvSpPr>
            <a:spLocks noGrp="1"/>
          </p:cNvSpPr>
          <p:nvPr>
            <p:ph idx="1"/>
          </p:nvPr>
        </p:nvSpPr>
        <p:spPr/>
        <p:txBody>
          <a:bodyPr/>
          <a:lstStyle/>
          <a:p>
            <a:r>
              <a:rPr lang="en-US" dirty="0"/>
              <a:t>After submitting the request, the Portal will automatically take you to the “My Task” section of the Portal where you can view the submission and its status.   </a:t>
            </a:r>
          </a:p>
        </p:txBody>
      </p:sp>
    </p:spTree>
    <p:extLst>
      <p:ext uri="{BB962C8B-B14F-4D97-AF65-F5344CB8AC3E}">
        <p14:creationId xmlns:p14="http://schemas.microsoft.com/office/powerpoint/2010/main" val="403556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32</a:t>
            </a:fld>
            <a:endParaRPr lang="en-US"/>
          </a:p>
        </p:txBody>
      </p:sp>
      <p:pic>
        <p:nvPicPr>
          <p:cNvPr id="7" name="Content Placeholder 6"/>
          <p:cNvPicPr>
            <a:picLocks noGrp="1"/>
          </p:cNvPicPr>
          <p:nvPr>
            <p:ph idx="1"/>
          </p:nvPr>
        </p:nvPicPr>
        <p:blipFill rotWithShape="1">
          <a:blip r:embed="rId3" cstate="print">
            <a:extLst>
              <a:ext uri="{28A0092B-C50C-407E-A947-70E740481C1C}">
                <a14:useLocalDpi xmlns:a14="http://schemas.microsoft.com/office/drawing/2010/main" val="0"/>
              </a:ext>
            </a:extLst>
          </a:blip>
          <a:srcRect t="16052"/>
          <a:stretch/>
        </p:blipFill>
        <p:spPr bwMode="auto">
          <a:xfrm>
            <a:off x="228600" y="457200"/>
            <a:ext cx="8763000"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7594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4525963"/>
          </a:xfrm>
        </p:spPr>
        <p:txBody>
          <a:bodyPr anchor="ctr">
            <a:normAutofit/>
          </a:bodyPr>
          <a:lstStyle/>
          <a:p>
            <a:pPr marL="0" indent="0" algn="ctr">
              <a:buNone/>
            </a:pPr>
            <a:endParaRPr lang="en-US" b="1" dirty="0"/>
          </a:p>
          <a:p>
            <a:pPr marL="0" indent="0" algn="ctr">
              <a:buNone/>
            </a:pPr>
            <a:endParaRPr lang="en-US" b="1" dirty="0"/>
          </a:p>
          <a:p>
            <a:pPr marL="0" indent="0" algn="ctr">
              <a:buNone/>
            </a:pPr>
            <a:r>
              <a:rPr lang="en-US" b="1" dirty="0"/>
              <a:t>You have now completed the Non-Critical Repair request task for this property.</a:t>
            </a:r>
            <a:endParaRPr lang="en-US" dirty="0"/>
          </a:p>
          <a:p>
            <a:pPr lvl="1" algn="ctr"/>
            <a:endParaRPr lang="en-US" dirty="0"/>
          </a:p>
          <a:p>
            <a:pPr marL="457200" lvl="1"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33</a:t>
            </a:fld>
            <a:endParaRPr lang="en-US"/>
          </a:p>
        </p:txBody>
      </p:sp>
    </p:spTree>
    <p:extLst>
      <p:ext uri="{BB962C8B-B14F-4D97-AF65-F5344CB8AC3E}">
        <p14:creationId xmlns:p14="http://schemas.microsoft.com/office/powerpoint/2010/main" val="39169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91" y="1028700"/>
            <a:ext cx="8382000" cy="4525963"/>
          </a:xfrm>
        </p:spPr>
        <p:txBody>
          <a:bodyPr anchor="ctr">
            <a:normAutofit/>
          </a:bodyPr>
          <a:lstStyle/>
          <a:p>
            <a:pPr marL="0" indent="0" algn="ctr">
              <a:buNone/>
            </a:pPr>
            <a:r>
              <a:rPr lang="EN-US" b="1" dirty="0"/>
              <a:t>Who to Contact?</a:t>
            </a:r>
          </a:p>
          <a:p>
            <a:pPr marL="0" indent="0" algn="ctr">
              <a:buNone/>
            </a:pPr>
            <a:endParaRPr lang="EN-US" b="1" dirty="0"/>
          </a:p>
          <a:p>
            <a:pPr marL="57150" indent="0" algn="ctr">
              <a:buNone/>
            </a:pPr>
            <a:r>
              <a:rPr lang="EN-US" b="1" dirty="0"/>
              <a:t>Please e-mail your 232 Healthcare Portal questions or concerns to the </a:t>
            </a:r>
          </a:p>
          <a:p>
            <a:pPr marL="57150" indent="0" algn="ctr">
              <a:buNone/>
            </a:pPr>
            <a:r>
              <a:rPr lang="EN-US" b="1" dirty="0"/>
              <a:t>232 Healthcare Portal Help Desk at </a:t>
            </a:r>
          </a:p>
          <a:p>
            <a:pPr marL="57150" indent="0" algn="ctr">
              <a:buNone/>
            </a:pPr>
            <a:r>
              <a:rPr lang="EN-US" b="1" dirty="0">
                <a:hlinkClick r:id="rId3"/>
              </a:rPr>
              <a:t>HHCP@HUD.GOV</a:t>
            </a:r>
            <a:endParaRPr lang="EN-US" b="1" dirty="0"/>
          </a:p>
          <a:p>
            <a:pPr marL="400050" lvl="1" indent="0" algn="ctr">
              <a:buNone/>
            </a:pPr>
            <a:endParaRPr lang="en-US" dirty="0"/>
          </a:p>
          <a:p>
            <a:pPr marL="400050" lvl="1" indent="0">
              <a:buNone/>
            </a:pPr>
            <a:endParaRPr lang="en-US" dirty="0"/>
          </a:p>
          <a:p>
            <a:pPr marL="0" indent="0">
              <a:buNone/>
            </a:pPr>
            <a:endParaRPr lang="en-US" dirty="0"/>
          </a:p>
        </p:txBody>
      </p:sp>
      <p:sp>
        <p:nvSpPr>
          <p:cNvPr id="5" name="Date Placeholder 4"/>
          <p:cNvSpPr>
            <a:spLocks noGrp="1"/>
          </p:cNvSpPr>
          <p:nvPr>
            <p:ph type="dt" sz="half" idx="10"/>
          </p:nvPr>
        </p:nvSpPr>
        <p:spPr/>
        <p:txBody>
          <a:bodyPr/>
          <a:lstStyle/>
          <a:p>
            <a:fld id="{6BC8B035-0FBE-4615-A6B8-159A280393A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34</a:t>
            </a:fld>
            <a:endParaRPr lang="en-US"/>
          </a:p>
        </p:txBody>
      </p:sp>
    </p:spTree>
    <p:extLst>
      <p:ext uri="{BB962C8B-B14F-4D97-AF65-F5344CB8AC3E}">
        <p14:creationId xmlns:p14="http://schemas.microsoft.com/office/powerpoint/2010/main" val="948664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Questions</a:t>
            </a:r>
          </a:p>
        </p:txBody>
      </p:sp>
      <p:pic>
        <p:nvPicPr>
          <p:cNvPr id="1027" name="Picture 3" descr="C:\Users\H47700\AppData\Local\Microsoft\Windows\Temporary Internet Files\Content.IE5\FMAPLN3S\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16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BBF084A7-5DC8-4F7B-85FA-728A30479C84}" type="datetime1">
              <a:rPr lang="en-US" smtClean="0">
                <a:solidFill>
                  <a:schemeClr val="bg1"/>
                </a:solidFill>
              </a:rPr>
              <a:t>1/11/2017</a:t>
            </a:fld>
            <a:endParaRPr lang="en-US" dirty="0">
              <a:solidFill>
                <a:schemeClr val="bg1"/>
              </a:solidFill>
            </a:endParaRPr>
          </a:p>
        </p:txBody>
      </p:sp>
      <p:sp>
        <p:nvSpPr>
          <p:cNvPr id="4" name="Slide Number Placeholder 3"/>
          <p:cNvSpPr>
            <a:spLocks noGrp="1"/>
          </p:cNvSpPr>
          <p:nvPr>
            <p:ph type="sldNum" sz="quarter" idx="12"/>
          </p:nvPr>
        </p:nvSpPr>
        <p:spPr/>
        <p:txBody>
          <a:bodyPr/>
          <a:lstStyle/>
          <a:p>
            <a:fld id="{15B965DB-A423-4A63-A9CD-09F9A993376A}" type="slidenum">
              <a:rPr lang="en-US" smtClean="0"/>
              <a:t>35</a:t>
            </a:fld>
            <a:endParaRPr lang="en-US" dirty="0"/>
          </a:p>
        </p:txBody>
      </p:sp>
    </p:spTree>
    <p:extLst>
      <p:ext uri="{BB962C8B-B14F-4D97-AF65-F5344CB8AC3E}">
        <p14:creationId xmlns:p14="http://schemas.microsoft.com/office/powerpoint/2010/main" val="68655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854311-1A1A-47C8-B27C-EEF6B7495CDD}"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4</a:t>
            </a:fld>
            <a:endParaRPr lang="en-US"/>
          </a:p>
        </p:txBody>
      </p:sp>
      <p:sp>
        <p:nvSpPr>
          <p:cNvPr id="2" name="Content Placeholder 1"/>
          <p:cNvSpPr>
            <a:spLocks noGrp="1"/>
          </p:cNvSpPr>
          <p:nvPr>
            <p:ph idx="1"/>
          </p:nvPr>
        </p:nvSpPr>
        <p:spPr/>
        <p:txBody>
          <a:bodyPr/>
          <a:lstStyle/>
          <a:p>
            <a:r>
              <a:rPr lang="en-US" dirty="0"/>
              <a:t>Your first steps in submitting a Non-Critical Repair Escrow (NCRE) request is to:</a:t>
            </a:r>
          </a:p>
          <a:p>
            <a:pPr lvl="1"/>
            <a:r>
              <a:rPr lang="en-US" dirty="0"/>
              <a:t>Log into the portal.</a:t>
            </a:r>
          </a:p>
          <a:p>
            <a:pPr lvl="1"/>
            <a:r>
              <a:rPr lang="en-US" dirty="0"/>
              <a:t>Click on the Asset Management tab.</a:t>
            </a:r>
          </a:p>
          <a:p>
            <a:pPr lvl="1"/>
            <a:r>
              <a:rPr lang="en-US" dirty="0"/>
              <a:t>Select “Non-Critical Repair Request Escrow Form”.</a:t>
            </a:r>
          </a:p>
          <a:p>
            <a:endParaRPr lang="en-US" dirty="0"/>
          </a:p>
        </p:txBody>
      </p:sp>
    </p:spTree>
    <p:extLst>
      <p:ext uri="{BB962C8B-B14F-4D97-AF65-F5344CB8AC3E}">
        <p14:creationId xmlns:p14="http://schemas.microsoft.com/office/powerpoint/2010/main" val="171102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FB9E00-32CE-46D3-9BCA-23815500A2F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5</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18766" t="23197" r="7114" b="5496"/>
          <a:stretch/>
        </p:blipFill>
        <p:spPr bwMode="auto">
          <a:xfrm>
            <a:off x="152401" y="381000"/>
            <a:ext cx="8763000" cy="5714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45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a:bodyPr>
          <a:lstStyle/>
          <a:p>
            <a:pPr marL="457200" lvl="1" indent="0">
              <a:buNone/>
            </a:pPr>
            <a:endParaRPr lang="en-US" dirty="0"/>
          </a:p>
          <a:p>
            <a:endParaRPr lang="en-US" dirty="0"/>
          </a:p>
        </p:txBody>
      </p:sp>
      <p:sp>
        <p:nvSpPr>
          <p:cNvPr id="5" name="Date Placeholder 4"/>
          <p:cNvSpPr>
            <a:spLocks noGrp="1"/>
          </p:cNvSpPr>
          <p:nvPr>
            <p:ph type="dt" sz="half" idx="10"/>
          </p:nvPr>
        </p:nvSpPr>
        <p:spPr/>
        <p:txBody>
          <a:bodyPr/>
          <a:lstStyle/>
          <a:p>
            <a:fld id="{8E3A7AA5-3504-4506-875C-D9CFFD063C9B}"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6</a:t>
            </a:fld>
            <a:endParaRPr lang="en-US"/>
          </a:p>
        </p:txBody>
      </p:sp>
      <p:pic>
        <p:nvPicPr>
          <p:cNvPr id="13" name="Picture 12"/>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t="17753" r="14307" b="5169"/>
          <a:stretch/>
        </p:blipFill>
        <p:spPr bwMode="auto">
          <a:xfrm>
            <a:off x="304801" y="457200"/>
            <a:ext cx="8610600" cy="5562599"/>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flipV="1">
            <a:off x="3505200" y="1600200"/>
            <a:ext cx="457200" cy="4235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5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a:bodyPr>
          <a:lstStyle/>
          <a:p>
            <a:pPr marL="457200" lvl="1" indent="0">
              <a:buNone/>
            </a:pPr>
            <a:endParaRPr lang="en-US" dirty="0"/>
          </a:p>
          <a:p>
            <a:endParaRPr lang="en-US" dirty="0"/>
          </a:p>
        </p:txBody>
      </p:sp>
      <p:sp>
        <p:nvSpPr>
          <p:cNvPr id="5" name="Date Placeholder 4"/>
          <p:cNvSpPr>
            <a:spLocks noGrp="1"/>
          </p:cNvSpPr>
          <p:nvPr>
            <p:ph type="dt" sz="half" idx="10"/>
          </p:nvPr>
        </p:nvSpPr>
        <p:spPr/>
        <p:txBody>
          <a:bodyPr/>
          <a:lstStyle/>
          <a:p>
            <a:fld id="{8E3A7AA5-3504-4506-875C-D9CFFD063C9B}"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7</a:t>
            </a:fld>
            <a:endParaRPr lang="en-US"/>
          </a:p>
        </p:txBody>
      </p:sp>
      <p:pic>
        <p:nvPicPr>
          <p:cNvPr id="7" name="Picture 6"/>
          <p:cNvPicPr/>
          <p:nvPr/>
        </p:nvPicPr>
        <p:blipFill rotWithShape="1">
          <a:blip r:embed="rId2"/>
          <a:srcRect l="21889" t="17422" r="21889" b="5489"/>
          <a:stretch/>
        </p:blipFill>
        <p:spPr bwMode="auto">
          <a:xfrm>
            <a:off x="228600" y="457200"/>
            <a:ext cx="8686799" cy="5410200"/>
          </a:xfrm>
          <a:prstGeom prst="rect">
            <a:avLst/>
          </a:prstGeom>
          <a:ln>
            <a:noFill/>
          </a:ln>
          <a:extLst>
            <a:ext uri="{53640926-AAD7-44D8-BBD7-CCE9431645EC}">
              <a14:shadowObscured xmlns:a14="http://schemas.microsoft.com/office/drawing/2010/main"/>
            </a:ext>
          </a:extLst>
        </p:spPr>
      </p:pic>
      <p:cxnSp>
        <p:nvCxnSpPr>
          <p:cNvPr id="14" name="Straight Arrow Connector 13"/>
          <p:cNvCxnSpPr/>
          <p:nvPr/>
        </p:nvCxnSpPr>
        <p:spPr>
          <a:xfrm flipH="1">
            <a:off x="8019172" y="1981200"/>
            <a:ext cx="667628"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32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8CC5EC-6561-4269-A607-BD104A5049D7}"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8</a:t>
            </a:fld>
            <a:endParaRPr lang="en-US"/>
          </a:p>
        </p:txBody>
      </p:sp>
      <p:sp>
        <p:nvSpPr>
          <p:cNvPr id="2" name="Content Placeholder 1"/>
          <p:cNvSpPr>
            <a:spLocks noGrp="1"/>
          </p:cNvSpPr>
          <p:nvPr>
            <p:ph idx="1"/>
          </p:nvPr>
        </p:nvSpPr>
        <p:spPr>
          <a:xfrm>
            <a:off x="457200" y="381001"/>
            <a:ext cx="8458200" cy="1600200"/>
          </a:xfrm>
        </p:spPr>
        <p:txBody>
          <a:bodyPr/>
          <a:lstStyle/>
          <a:p>
            <a:pPr marL="0" indent="0">
              <a:buNone/>
            </a:pPr>
            <a:r>
              <a:rPr lang="en-US" dirty="0"/>
              <a:t>Enter the FHA Project Number – This information comes from the submitted Form 92464 and Form 92117.</a:t>
            </a:r>
          </a:p>
          <a:p>
            <a:endParaRPr lang="en-US" dirty="0"/>
          </a:p>
        </p:txBody>
      </p:sp>
      <p:pic>
        <p:nvPicPr>
          <p:cNvPr id="8" name="Picture 7"/>
          <p:cNvPicPr/>
          <p:nvPr/>
        </p:nvPicPr>
        <p:blipFill rotWithShape="1">
          <a:blip r:embed="rId2"/>
          <a:srcRect t="19646" r="28366"/>
          <a:stretch/>
        </p:blipFill>
        <p:spPr bwMode="auto">
          <a:xfrm>
            <a:off x="457201" y="1981200"/>
            <a:ext cx="8077200" cy="411480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6924237" y="3962400"/>
            <a:ext cx="667628"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4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27BABC-30AD-4B77-967B-EBBD07AC55D1}" type="datetime1">
              <a:rPr lang="en-US" smtClean="0">
                <a:solidFill>
                  <a:schemeClr val="bg1"/>
                </a:solidFill>
              </a:rPr>
              <a:t>1/11/2017</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15B965DB-A423-4A63-A9CD-09F9A993376A}" type="slidenum">
              <a:rPr lang="en-US" smtClean="0"/>
              <a:t>9</a:t>
            </a:fld>
            <a:endParaRPr lang="en-US"/>
          </a:p>
        </p:txBody>
      </p:sp>
      <p:sp>
        <p:nvSpPr>
          <p:cNvPr id="2" name="Content Placeholder 1"/>
          <p:cNvSpPr>
            <a:spLocks noGrp="1"/>
          </p:cNvSpPr>
          <p:nvPr>
            <p:ph idx="1"/>
          </p:nvPr>
        </p:nvSpPr>
        <p:spPr>
          <a:xfrm>
            <a:off x="457200" y="381001"/>
            <a:ext cx="8229600" cy="838200"/>
          </a:xfrm>
        </p:spPr>
        <p:txBody>
          <a:bodyPr/>
          <a:lstStyle/>
          <a:p>
            <a:pPr marL="0" indent="0" algn="ctr">
              <a:buNone/>
            </a:pPr>
            <a:r>
              <a:rPr lang="en-US" dirty="0"/>
              <a:t>Property Name is automatically populated.</a:t>
            </a:r>
          </a:p>
        </p:txBody>
      </p:sp>
      <p:pic>
        <p:nvPicPr>
          <p:cNvPr id="8" name="Picture 7"/>
          <p:cNvPicPr/>
          <p:nvPr/>
        </p:nvPicPr>
        <p:blipFill rotWithShape="1">
          <a:blip r:embed="rId3"/>
          <a:srcRect t="19646" r="28366"/>
          <a:stretch/>
        </p:blipFill>
        <p:spPr bwMode="auto">
          <a:xfrm>
            <a:off x="457200" y="1066800"/>
            <a:ext cx="8305800" cy="5048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9065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782</Words>
  <Application>Microsoft Office PowerPoint</Application>
  <PresentationFormat>On-screen Show (4:3)</PresentationFormat>
  <Paragraphs>126</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232 Healthcare Portal Instructions for ORCF Lenders  Processing a Non-Critical Repair Request  Presented by Tiffani Tyer</vt:lpstr>
      <vt:lpstr>REVIEWING AND PROCESSING NON-CRITICAL REPAIR ESCROW REQUESTS </vt:lpstr>
      <vt:lpstr>SUBMITTING A NON-CRITICAL REPAIR ESCROW REQUEST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Presentation</dc:title>
  <dc:creator>H47700</dc:creator>
  <cp:lastModifiedBy>Tiffani Tyer</cp:lastModifiedBy>
  <cp:revision>41</cp:revision>
  <cp:lastPrinted>2017-01-11T13:56:58Z</cp:lastPrinted>
  <dcterms:created xsi:type="dcterms:W3CDTF">2015-08-05T12:51:05Z</dcterms:created>
  <dcterms:modified xsi:type="dcterms:W3CDTF">2017-01-11T13:57:52Z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