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1" r:id="rId1"/>
  </p:sldMasterIdLst>
  <p:notesMasterIdLst>
    <p:notesMasterId r:id="rId88"/>
  </p:notesMasterIdLst>
  <p:handoutMasterIdLst>
    <p:handoutMasterId r:id="rId89"/>
  </p:handoutMasterIdLst>
  <p:sldIdLst>
    <p:sldId id="267" r:id="rId2"/>
    <p:sldId id="496" r:id="rId3"/>
    <p:sldId id="603" r:id="rId4"/>
    <p:sldId id="483" r:id="rId5"/>
    <p:sldId id="575" r:id="rId6"/>
    <p:sldId id="604" r:id="rId7"/>
    <p:sldId id="590" r:id="rId8"/>
    <p:sldId id="420" r:id="rId9"/>
    <p:sldId id="421" r:id="rId10"/>
    <p:sldId id="576" r:id="rId11"/>
    <p:sldId id="422" r:id="rId12"/>
    <p:sldId id="430" r:id="rId13"/>
    <p:sldId id="577" r:id="rId14"/>
    <p:sldId id="579" r:id="rId15"/>
    <p:sldId id="416" r:id="rId16"/>
    <p:sldId id="286" r:id="rId17"/>
    <p:sldId id="278" r:id="rId18"/>
    <p:sldId id="282" r:id="rId19"/>
    <p:sldId id="285" r:id="rId20"/>
    <p:sldId id="287" r:id="rId21"/>
    <p:sldId id="580" r:id="rId22"/>
    <p:sldId id="288" r:id="rId23"/>
    <p:sldId id="563" r:id="rId24"/>
    <p:sldId id="526" r:id="rId25"/>
    <p:sldId id="581" r:id="rId26"/>
    <p:sldId id="566" r:id="rId27"/>
    <p:sldId id="565" r:id="rId28"/>
    <p:sldId id="569" r:id="rId29"/>
    <p:sldId id="570" r:id="rId30"/>
    <p:sldId id="571" r:id="rId31"/>
    <p:sldId id="582" r:id="rId32"/>
    <p:sldId id="572" r:id="rId33"/>
    <p:sldId id="583" r:id="rId34"/>
    <p:sldId id="291" r:id="rId35"/>
    <p:sldId id="574" r:id="rId36"/>
    <p:sldId id="297" r:id="rId37"/>
    <p:sldId id="573" r:id="rId38"/>
    <p:sldId id="299" r:id="rId39"/>
    <p:sldId id="300" r:id="rId40"/>
    <p:sldId id="302" r:id="rId41"/>
    <p:sldId id="313" r:id="rId42"/>
    <p:sldId id="372" r:id="rId43"/>
    <p:sldId id="539" r:id="rId44"/>
    <p:sldId id="317" r:id="rId45"/>
    <p:sldId id="591" r:id="rId46"/>
    <p:sldId id="319" r:id="rId47"/>
    <p:sldId id="320" r:id="rId48"/>
    <p:sldId id="321" r:id="rId49"/>
    <p:sldId id="442" r:id="rId50"/>
    <p:sldId id="324" r:id="rId51"/>
    <p:sldId id="325" r:id="rId52"/>
    <p:sldId id="326" r:id="rId53"/>
    <p:sldId id="592" r:id="rId54"/>
    <p:sldId id="593" r:id="rId55"/>
    <p:sldId id="597" r:id="rId56"/>
    <p:sldId id="514" r:id="rId57"/>
    <p:sldId id="515" r:id="rId58"/>
    <p:sldId id="329" r:id="rId59"/>
    <p:sldId id="332" r:id="rId60"/>
    <p:sldId id="333" r:id="rId61"/>
    <p:sldId id="598" r:id="rId62"/>
    <p:sldId id="599" r:id="rId63"/>
    <p:sldId id="334" r:id="rId64"/>
    <p:sldId id="459" r:id="rId65"/>
    <p:sldId id="336" r:id="rId66"/>
    <p:sldId id="600" r:id="rId67"/>
    <p:sldId id="341" r:id="rId68"/>
    <p:sldId id="343" r:id="rId69"/>
    <p:sldId id="344" r:id="rId70"/>
    <p:sldId id="345" r:id="rId71"/>
    <p:sldId id="346" r:id="rId72"/>
    <p:sldId id="347" r:id="rId73"/>
    <p:sldId id="349" r:id="rId74"/>
    <p:sldId id="350" r:id="rId75"/>
    <p:sldId id="351" r:id="rId76"/>
    <p:sldId id="353" r:id="rId77"/>
    <p:sldId id="354" r:id="rId78"/>
    <p:sldId id="355" r:id="rId79"/>
    <p:sldId id="562" r:id="rId80"/>
    <p:sldId id="357" r:id="rId81"/>
    <p:sldId id="363" r:id="rId82"/>
    <p:sldId id="364" r:id="rId83"/>
    <p:sldId id="602" r:id="rId84"/>
    <p:sldId id="366" r:id="rId85"/>
    <p:sldId id="368" r:id="rId86"/>
    <p:sldId id="545" r:id="rId87"/>
  </p:sldIdLst>
  <p:sldSz cx="9144000" cy="5143500" type="screen16x9"/>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66"/>
    <a:srgbClr val="DAB7AE"/>
    <a:srgbClr val="FFFF89"/>
    <a:srgbClr val="F1F626"/>
    <a:srgbClr val="FFFF6D"/>
    <a:srgbClr val="FFFF57"/>
    <a:srgbClr val="FFFF1D"/>
    <a:srgbClr val="FFFF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65" autoAdjust="0"/>
    <p:restoredTop sz="82419" autoAdjust="0"/>
  </p:normalViewPr>
  <p:slideViewPr>
    <p:cSldViewPr>
      <p:cViewPr varScale="1">
        <p:scale>
          <a:sx n="130" d="100"/>
          <a:sy n="130" d="100"/>
        </p:scale>
        <p:origin x="816" y="114"/>
      </p:cViewPr>
      <p:guideLst>
        <p:guide orient="horz" pos="162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p:scale>
          <a:sx n="100" d="100"/>
          <a:sy n="100" d="100"/>
        </p:scale>
        <p:origin x="-1771" y="-5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43343" cy="465455"/>
          </a:xfrm>
          <a:prstGeom prst="rect">
            <a:avLst/>
          </a:prstGeom>
        </p:spPr>
        <p:txBody>
          <a:bodyPr vert="horz" lIns="93312" tIns="46656" rIns="93312" bIns="46656" rtlCol="0"/>
          <a:lstStyle>
            <a:lvl1pPr algn="l">
              <a:defRPr sz="1200"/>
            </a:lvl1pPr>
          </a:lstStyle>
          <a:p>
            <a:endParaRPr lang="en-US" dirty="0"/>
          </a:p>
        </p:txBody>
      </p:sp>
      <p:sp>
        <p:nvSpPr>
          <p:cNvPr id="3" name="Date Placeholder 2"/>
          <p:cNvSpPr>
            <a:spLocks noGrp="1"/>
          </p:cNvSpPr>
          <p:nvPr>
            <p:ph type="dt" sz="quarter" idx="1"/>
          </p:nvPr>
        </p:nvSpPr>
        <p:spPr>
          <a:xfrm>
            <a:off x="3978133" y="2"/>
            <a:ext cx="3043343" cy="465455"/>
          </a:xfrm>
          <a:prstGeom prst="rect">
            <a:avLst/>
          </a:prstGeom>
        </p:spPr>
        <p:txBody>
          <a:bodyPr vert="horz" lIns="93312" tIns="46656" rIns="93312" bIns="46656" rtlCol="0"/>
          <a:lstStyle>
            <a:lvl1pPr algn="r">
              <a:defRPr sz="1200"/>
            </a:lvl1pPr>
          </a:lstStyle>
          <a:p>
            <a:fld id="{387B1515-8C74-4E2E-87BF-E3BEB552F85F}" type="datetimeFigureOut">
              <a:rPr lang="en-US" smtClean="0"/>
              <a:pPr/>
              <a:t>4/21/2017</a:t>
            </a:fld>
            <a:endParaRPr lang="en-US" dirty="0"/>
          </a:p>
        </p:txBody>
      </p:sp>
      <p:sp>
        <p:nvSpPr>
          <p:cNvPr id="4" name="Footer Placeholder 3"/>
          <p:cNvSpPr>
            <a:spLocks noGrp="1"/>
          </p:cNvSpPr>
          <p:nvPr>
            <p:ph type="ftr" sz="quarter" idx="2"/>
          </p:nvPr>
        </p:nvSpPr>
        <p:spPr>
          <a:xfrm>
            <a:off x="0" y="8842031"/>
            <a:ext cx="3043343" cy="465455"/>
          </a:xfrm>
          <a:prstGeom prst="rect">
            <a:avLst/>
          </a:prstGeom>
        </p:spPr>
        <p:txBody>
          <a:bodyPr vert="horz" lIns="93312" tIns="46656" rIns="93312" bIns="4665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1"/>
            <a:ext cx="3043343" cy="465455"/>
          </a:xfrm>
          <a:prstGeom prst="rect">
            <a:avLst/>
          </a:prstGeom>
        </p:spPr>
        <p:txBody>
          <a:bodyPr vert="horz" lIns="93312" tIns="46656" rIns="93312" bIns="46656" rtlCol="0" anchor="b"/>
          <a:lstStyle>
            <a:lvl1pPr algn="r">
              <a:defRPr sz="1200"/>
            </a:lvl1pPr>
          </a:lstStyle>
          <a:p>
            <a:fld id="{917BB753-6E7F-4393-ADBF-1863A42723E3}" type="slidenum">
              <a:rPr lang="en-US" smtClean="0"/>
              <a:pPr/>
              <a:t>‹#›</a:t>
            </a:fld>
            <a:endParaRPr lang="en-US" dirty="0"/>
          </a:p>
        </p:txBody>
      </p:sp>
    </p:spTree>
    <p:extLst>
      <p:ext uri="{BB962C8B-B14F-4D97-AF65-F5344CB8AC3E}">
        <p14:creationId xmlns:p14="http://schemas.microsoft.com/office/powerpoint/2010/main" val="20594866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43343" cy="465455"/>
          </a:xfrm>
          <a:prstGeom prst="rect">
            <a:avLst/>
          </a:prstGeom>
        </p:spPr>
        <p:txBody>
          <a:bodyPr vert="horz" lIns="93312" tIns="46656" rIns="93312" bIns="46656" rtlCol="0"/>
          <a:lstStyle>
            <a:lvl1pPr algn="l">
              <a:defRPr sz="1200"/>
            </a:lvl1pPr>
          </a:lstStyle>
          <a:p>
            <a:endParaRPr lang="en-US" dirty="0"/>
          </a:p>
        </p:txBody>
      </p:sp>
      <p:sp>
        <p:nvSpPr>
          <p:cNvPr id="3" name="Date Placeholder 2"/>
          <p:cNvSpPr>
            <a:spLocks noGrp="1"/>
          </p:cNvSpPr>
          <p:nvPr>
            <p:ph type="dt" idx="1"/>
          </p:nvPr>
        </p:nvSpPr>
        <p:spPr>
          <a:xfrm>
            <a:off x="3978133" y="2"/>
            <a:ext cx="3043343" cy="465455"/>
          </a:xfrm>
          <a:prstGeom prst="rect">
            <a:avLst/>
          </a:prstGeom>
        </p:spPr>
        <p:txBody>
          <a:bodyPr vert="horz" lIns="93312" tIns="46656" rIns="93312" bIns="46656" rtlCol="0"/>
          <a:lstStyle>
            <a:lvl1pPr algn="r">
              <a:defRPr sz="1200"/>
            </a:lvl1pPr>
          </a:lstStyle>
          <a:p>
            <a:fld id="{D0796D1F-7127-44FC-AFA8-3C1AD1C74967}" type="datetimeFigureOut">
              <a:rPr lang="en-US" smtClean="0"/>
              <a:pPr/>
              <a:t>4/21/2017</a:t>
            </a:fld>
            <a:endParaRPr lang="en-US" dirty="0"/>
          </a:p>
        </p:txBody>
      </p:sp>
      <p:sp>
        <p:nvSpPr>
          <p:cNvPr id="4" name="Slide Image Placeholder 3"/>
          <p:cNvSpPr>
            <a:spLocks noGrp="1" noRot="1" noChangeAspect="1"/>
          </p:cNvSpPr>
          <p:nvPr>
            <p:ph type="sldImg" idx="2"/>
          </p:nvPr>
        </p:nvSpPr>
        <p:spPr>
          <a:xfrm>
            <a:off x="409575" y="698500"/>
            <a:ext cx="6205538" cy="3490913"/>
          </a:xfrm>
          <a:prstGeom prst="rect">
            <a:avLst/>
          </a:prstGeom>
          <a:noFill/>
          <a:ln w="12700">
            <a:solidFill>
              <a:prstClr val="black"/>
            </a:solidFill>
          </a:ln>
        </p:spPr>
        <p:txBody>
          <a:bodyPr vert="horz" lIns="93312" tIns="46656" rIns="93312" bIns="46656"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2" tIns="46656" rIns="93312" bIns="4665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43343" cy="465455"/>
          </a:xfrm>
          <a:prstGeom prst="rect">
            <a:avLst/>
          </a:prstGeom>
        </p:spPr>
        <p:txBody>
          <a:bodyPr vert="horz" lIns="93312" tIns="46656" rIns="93312" bIns="4665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5455"/>
          </a:xfrm>
          <a:prstGeom prst="rect">
            <a:avLst/>
          </a:prstGeom>
        </p:spPr>
        <p:txBody>
          <a:bodyPr vert="horz" lIns="93312" tIns="46656" rIns="93312" bIns="46656" rtlCol="0" anchor="b"/>
          <a:lstStyle>
            <a:lvl1pPr algn="r">
              <a:defRPr sz="1200"/>
            </a:lvl1pPr>
          </a:lstStyle>
          <a:p>
            <a:fld id="{5D87D6AC-E57C-49A0-9D2C-AA37DE69C01B}" type="slidenum">
              <a:rPr lang="en-US" smtClean="0"/>
              <a:pPr/>
              <a:t>‹#›</a:t>
            </a:fld>
            <a:endParaRPr lang="en-US" dirty="0"/>
          </a:p>
        </p:txBody>
      </p:sp>
    </p:spTree>
    <p:extLst>
      <p:ext uri="{BB962C8B-B14F-4D97-AF65-F5344CB8AC3E}">
        <p14:creationId xmlns:p14="http://schemas.microsoft.com/office/powerpoint/2010/main" val="3987263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761" indent="-285677" eaLnBrk="0" hangingPunct="0">
              <a:defRPr i="1">
                <a:solidFill>
                  <a:schemeClr val="tx1"/>
                </a:solidFill>
                <a:latin typeface="Arial" pitchFamily="34" charset="0"/>
                <a:ea typeface="ＭＳ Ｐゴシック" pitchFamily="34" charset="-128"/>
              </a:defRPr>
            </a:lvl2pPr>
            <a:lvl3pPr marL="1142710" indent="-228542" eaLnBrk="0" hangingPunct="0">
              <a:defRPr i="1">
                <a:solidFill>
                  <a:schemeClr val="tx1"/>
                </a:solidFill>
                <a:latin typeface="Arial" pitchFamily="34" charset="0"/>
                <a:ea typeface="ＭＳ Ｐゴシック" pitchFamily="34" charset="-128"/>
              </a:defRPr>
            </a:lvl3pPr>
            <a:lvl4pPr marL="1599794" indent="-228542" eaLnBrk="0" hangingPunct="0">
              <a:defRPr i="1">
                <a:solidFill>
                  <a:schemeClr val="tx1"/>
                </a:solidFill>
                <a:latin typeface="Arial" pitchFamily="34" charset="0"/>
                <a:ea typeface="ＭＳ Ｐゴシック" pitchFamily="34" charset="-128"/>
              </a:defRPr>
            </a:lvl4pPr>
            <a:lvl5pPr marL="2056879" indent="-228542" eaLnBrk="0" hangingPunct="0">
              <a:defRPr i="1">
                <a:solidFill>
                  <a:schemeClr val="tx1"/>
                </a:solidFill>
                <a:latin typeface="Arial" pitchFamily="34" charset="0"/>
                <a:ea typeface="ＭＳ Ｐゴシック" pitchFamily="34" charset="-128"/>
              </a:defRPr>
            </a:lvl5pPr>
            <a:lvl6pPr marL="2513963" indent="-228542"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046" indent="-228542"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131" indent="-228542"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216" indent="-228542"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FE452C17-ECAB-4E7D-99D7-93D84FF526F4}" type="slidenum">
              <a:rPr lang="en-US" i="0" smtClean="0">
                <a:latin typeface="Times New Roman" pitchFamily="18" charset="0"/>
              </a:rPr>
              <a:pPr eaLnBrk="1" hangingPunct="1"/>
              <a:t>1</a:t>
            </a:fld>
            <a:endParaRPr lang="en-US" i="0" dirty="0">
              <a:latin typeface="Times New Roman" pitchFamily="18" charset="0"/>
            </a:endParaRPr>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xfrm>
            <a:off x="1014416" y="4576764"/>
            <a:ext cx="4994275" cy="41894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600" b="1" dirty="0">
              <a:latin typeface="Arial" pitchFamily="34" charset="0"/>
              <a:ea typeface="ＭＳ Ｐゴシック" pitchFamily="34" charset="-128"/>
              <a:cs typeface="Arial" panose="020B0604020202020204" pitchFamily="34" charset="0"/>
            </a:endParaRPr>
          </a:p>
        </p:txBody>
      </p:sp>
    </p:spTree>
    <p:extLst>
      <p:ext uri="{BB962C8B-B14F-4D97-AF65-F5344CB8AC3E}">
        <p14:creationId xmlns:p14="http://schemas.microsoft.com/office/powerpoint/2010/main" val="40993372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87D6AC-E57C-49A0-9D2C-AA37DE69C01B}" type="slidenum">
              <a:rPr lang="en-US" smtClean="0"/>
              <a:pPr/>
              <a:t>10</a:t>
            </a:fld>
            <a:endParaRPr lang="en-US" dirty="0"/>
          </a:p>
        </p:txBody>
      </p:sp>
    </p:spTree>
    <p:extLst>
      <p:ext uri="{BB962C8B-B14F-4D97-AF65-F5344CB8AC3E}">
        <p14:creationId xmlns:p14="http://schemas.microsoft.com/office/powerpoint/2010/main" val="28817386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761" indent="-285677" eaLnBrk="0" hangingPunct="0">
              <a:defRPr i="1">
                <a:solidFill>
                  <a:schemeClr val="tx1"/>
                </a:solidFill>
                <a:latin typeface="Arial" pitchFamily="34" charset="0"/>
                <a:ea typeface="ＭＳ Ｐゴシック" pitchFamily="34" charset="-128"/>
              </a:defRPr>
            </a:lvl2pPr>
            <a:lvl3pPr marL="1142710" indent="-228542" eaLnBrk="0" hangingPunct="0">
              <a:defRPr i="1">
                <a:solidFill>
                  <a:schemeClr val="tx1"/>
                </a:solidFill>
                <a:latin typeface="Arial" pitchFamily="34" charset="0"/>
                <a:ea typeface="ＭＳ Ｐゴシック" pitchFamily="34" charset="-128"/>
              </a:defRPr>
            </a:lvl3pPr>
            <a:lvl4pPr marL="1599794" indent="-228542" eaLnBrk="0" hangingPunct="0">
              <a:defRPr i="1">
                <a:solidFill>
                  <a:schemeClr val="tx1"/>
                </a:solidFill>
                <a:latin typeface="Arial" pitchFamily="34" charset="0"/>
                <a:ea typeface="ＭＳ Ｐゴシック" pitchFamily="34" charset="-128"/>
              </a:defRPr>
            </a:lvl4pPr>
            <a:lvl5pPr marL="2056879" indent="-228542" eaLnBrk="0" hangingPunct="0">
              <a:defRPr i="1">
                <a:solidFill>
                  <a:schemeClr val="tx1"/>
                </a:solidFill>
                <a:latin typeface="Arial" pitchFamily="34" charset="0"/>
                <a:ea typeface="ＭＳ Ｐゴシック" pitchFamily="34" charset="-128"/>
              </a:defRPr>
            </a:lvl5pPr>
            <a:lvl6pPr marL="2513963" indent="-228542"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046" indent="-228542"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131" indent="-228542"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216" indent="-228542"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41F93BEE-029E-4198-961A-21DB226E7D06}" type="slidenum">
              <a:rPr lang="en-US" i="0" smtClean="0">
                <a:latin typeface="Times New Roman" pitchFamily="18" charset="0"/>
              </a:rPr>
              <a:pPr eaLnBrk="1" hangingPunct="1"/>
              <a:t>11</a:t>
            </a:fld>
            <a:endParaRPr lang="en-US" i="0" dirty="0">
              <a:latin typeface="Times New Roman" pitchFamily="18" charset="0"/>
            </a:endParaRPr>
          </a:p>
        </p:txBody>
      </p:sp>
      <p:sp>
        <p:nvSpPr>
          <p:cNvPr id="145411" name="Rectangle 2"/>
          <p:cNvSpPr>
            <a:spLocks noGrp="1" noRot="1" noChangeAspect="1" noChangeArrowheads="1" noTextEdit="1"/>
          </p:cNvSpPr>
          <p:nvPr>
            <p:ph type="sldImg"/>
          </p:nvPr>
        </p:nvSpPr>
        <p:spPr>
          <a:xfrm>
            <a:off x="409575" y="620713"/>
            <a:ext cx="6205538" cy="3490912"/>
          </a:xfrm>
          <a:ln/>
        </p:spPr>
      </p:sp>
      <p:sp>
        <p:nvSpPr>
          <p:cNvPr id="145412" name="Rectangle 3"/>
          <p:cNvSpPr>
            <a:spLocks noGrp="1" noChangeArrowheads="1"/>
          </p:cNvSpPr>
          <p:nvPr>
            <p:ph type="body" idx="1"/>
          </p:nvPr>
        </p:nvSpPr>
        <p:spPr>
          <a:xfrm>
            <a:off x="701678" y="4344988"/>
            <a:ext cx="5540375" cy="46545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1600" b="1" dirty="0">
              <a:latin typeface="Arial" pitchFamily="34" charset="0"/>
              <a:ea typeface="ＭＳ Ｐゴシック" pitchFamily="34" charset="-128"/>
            </a:endParaRPr>
          </a:p>
        </p:txBody>
      </p:sp>
    </p:spTree>
    <p:extLst>
      <p:ext uri="{BB962C8B-B14F-4D97-AF65-F5344CB8AC3E}">
        <p14:creationId xmlns:p14="http://schemas.microsoft.com/office/powerpoint/2010/main" val="28528636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12</a:t>
            </a:fld>
            <a:endParaRPr lang="en-US" dirty="0"/>
          </a:p>
        </p:txBody>
      </p:sp>
    </p:spTree>
    <p:extLst>
      <p:ext uri="{BB962C8B-B14F-4D97-AF65-F5344CB8AC3E}">
        <p14:creationId xmlns:p14="http://schemas.microsoft.com/office/powerpoint/2010/main" val="4018284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13</a:t>
            </a:fld>
            <a:endParaRPr lang="en-US" dirty="0"/>
          </a:p>
        </p:txBody>
      </p:sp>
    </p:spTree>
    <p:extLst>
      <p:ext uri="{BB962C8B-B14F-4D97-AF65-F5344CB8AC3E}">
        <p14:creationId xmlns:p14="http://schemas.microsoft.com/office/powerpoint/2010/main" val="30225240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Tx/>
              <a:buChar char="•"/>
            </a:pPr>
            <a:endParaRPr lang="en-US" b="1" dirty="0">
              <a:latin typeface="Arial" pitchFamily="34" charset="0"/>
              <a:ea typeface="ＭＳ Ｐゴシック" pitchFamily="34" charset="-128"/>
            </a:endParaRPr>
          </a:p>
        </p:txBody>
      </p:sp>
      <p:sp>
        <p:nvSpPr>
          <p:cNvPr id="4" name="Slide Number Placeholder 3"/>
          <p:cNvSpPr>
            <a:spLocks noGrp="1"/>
          </p:cNvSpPr>
          <p:nvPr>
            <p:ph type="sldNum" sz="quarter" idx="10"/>
          </p:nvPr>
        </p:nvSpPr>
        <p:spPr/>
        <p:txBody>
          <a:bodyPr/>
          <a:lstStyle/>
          <a:p>
            <a:fld id="{5D87D6AC-E57C-49A0-9D2C-AA37DE69C01B}" type="slidenum">
              <a:rPr lang="en-US" smtClean="0"/>
              <a:pPr/>
              <a:t>14</a:t>
            </a:fld>
            <a:endParaRPr lang="en-US" dirty="0"/>
          </a:p>
        </p:txBody>
      </p:sp>
    </p:spTree>
    <p:extLst>
      <p:ext uri="{BB962C8B-B14F-4D97-AF65-F5344CB8AC3E}">
        <p14:creationId xmlns:p14="http://schemas.microsoft.com/office/powerpoint/2010/main" val="2215634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5D87D6AC-E57C-49A0-9D2C-AA37DE69C01B}" type="slidenum">
              <a:rPr lang="en-US" smtClean="0"/>
              <a:pPr/>
              <a:t>15</a:t>
            </a:fld>
            <a:endParaRPr lang="en-US" dirty="0"/>
          </a:p>
        </p:txBody>
      </p:sp>
    </p:spTree>
    <p:extLst>
      <p:ext uri="{BB962C8B-B14F-4D97-AF65-F5344CB8AC3E}">
        <p14:creationId xmlns:p14="http://schemas.microsoft.com/office/powerpoint/2010/main" val="14509621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761" indent="-285677" eaLnBrk="0" hangingPunct="0">
              <a:defRPr i="1">
                <a:solidFill>
                  <a:schemeClr val="tx1"/>
                </a:solidFill>
                <a:latin typeface="Arial" pitchFamily="34" charset="0"/>
                <a:ea typeface="ＭＳ Ｐゴシック" pitchFamily="34" charset="-128"/>
              </a:defRPr>
            </a:lvl2pPr>
            <a:lvl3pPr marL="1142710" indent="-228542" eaLnBrk="0" hangingPunct="0">
              <a:defRPr i="1">
                <a:solidFill>
                  <a:schemeClr val="tx1"/>
                </a:solidFill>
                <a:latin typeface="Arial" pitchFamily="34" charset="0"/>
                <a:ea typeface="ＭＳ Ｐゴシック" pitchFamily="34" charset="-128"/>
              </a:defRPr>
            </a:lvl3pPr>
            <a:lvl4pPr marL="1599794" indent="-228542" eaLnBrk="0" hangingPunct="0">
              <a:defRPr i="1">
                <a:solidFill>
                  <a:schemeClr val="tx1"/>
                </a:solidFill>
                <a:latin typeface="Arial" pitchFamily="34" charset="0"/>
                <a:ea typeface="ＭＳ Ｐゴシック" pitchFamily="34" charset="-128"/>
              </a:defRPr>
            </a:lvl4pPr>
            <a:lvl5pPr marL="2056879" indent="-228542" eaLnBrk="0" hangingPunct="0">
              <a:defRPr i="1">
                <a:solidFill>
                  <a:schemeClr val="tx1"/>
                </a:solidFill>
                <a:latin typeface="Arial" pitchFamily="34" charset="0"/>
                <a:ea typeface="ＭＳ Ｐゴシック" pitchFamily="34" charset="-128"/>
              </a:defRPr>
            </a:lvl5pPr>
            <a:lvl6pPr marL="2513963" indent="-228542"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046" indent="-228542"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131" indent="-228542"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216" indent="-228542"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2C675AC8-F4DD-4CE5-B6F5-7E4D90AD1993}" type="slidenum">
              <a:rPr lang="en-US" i="0" smtClean="0">
                <a:latin typeface="Times New Roman" pitchFamily="18" charset="0"/>
              </a:rPr>
              <a:pPr eaLnBrk="1" hangingPunct="1"/>
              <a:t>16</a:t>
            </a:fld>
            <a:endParaRPr lang="en-US" i="0" dirty="0">
              <a:latin typeface="Times New Roman" pitchFamily="18" charset="0"/>
            </a:endParaRPr>
          </a:p>
        </p:txBody>
      </p:sp>
      <p:sp>
        <p:nvSpPr>
          <p:cNvPr id="155651" name="Rectangle 2"/>
          <p:cNvSpPr>
            <a:spLocks noGrp="1" noRot="1" noChangeAspect="1" noChangeArrowheads="1" noTextEdit="1"/>
          </p:cNvSpPr>
          <p:nvPr>
            <p:ph type="sldImg"/>
          </p:nvPr>
        </p:nvSpPr>
        <p:spPr>
          <a:xfrm>
            <a:off x="422275" y="698500"/>
            <a:ext cx="6100763" cy="3432175"/>
          </a:xfrm>
          <a:ln/>
        </p:spPr>
      </p:sp>
      <p:sp>
        <p:nvSpPr>
          <p:cNvPr id="155652" name="Rectangle 3"/>
          <p:cNvSpPr>
            <a:spLocks noGrp="1" noChangeArrowheads="1"/>
          </p:cNvSpPr>
          <p:nvPr>
            <p:ph type="body" idx="1"/>
          </p:nvPr>
        </p:nvSpPr>
        <p:spPr>
          <a:xfrm>
            <a:off x="311150" y="4349751"/>
            <a:ext cx="6324600" cy="426085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35541331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761" indent="-285677" eaLnBrk="0" hangingPunct="0">
              <a:defRPr i="1">
                <a:solidFill>
                  <a:schemeClr val="tx1"/>
                </a:solidFill>
                <a:latin typeface="Arial" pitchFamily="34" charset="0"/>
                <a:ea typeface="ＭＳ Ｐゴシック" pitchFamily="34" charset="-128"/>
              </a:defRPr>
            </a:lvl2pPr>
            <a:lvl3pPr marL="1142710" indent="-228542" eaLnBrk="0" hangingPunct="0">
              <a:defRPr i="1">
                <a:solidFill>
                  <a:schemeClr val="tx1"/>
                </a:solidFill>
                <a:latin typeface="Arial" pitchFamily="34" charset="0"/>
                <a:ea typeface="ＭＳ Ｐゴシック" pitchFamily="34" charset="-128"/>
              </a:defRPr>
            </a:lvl3pPr>
            <a:lvl4pPr marL="1599794" indent="-228542" eaLnBrk="0" hangingPunct="0">
              <a:defRPr i="1">
                <a:solidFill>
                  <a:schemeClr val="tx1"/>
                </a:solidFill>
                <a:latin typeface="Arial" pitchFamily="34" charset="0"/>
                <a:ea typeface="ＭＳ Ｐゴシック" pitchFamily="34" charset="-128"/>
              </a:defRPr>
            </a:lvl4pPr>
            <a:lvl5pPr marL="2056879" indent="-228542" eaLnBrk="0" hangingPunct="0">
              <a:defRPr i="1">
                <a:solidFill>
                  <a:schemeClr val="tx1"/>
                </a:solidFill>
                <a:latin typeface="Arial" pitchFamily="34" charset="0"/>
                <a:ea typeface="ＭＳ Ｐゴシック" pitchFamily="34" charset="-128"/>
              </a:defRPr>
            </a:lvl5pPr>
            <a:lvl6pPr marL="2513963" indent="-228542"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046" indent="-228542"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131" indent="-228542"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216" indent="-228542"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C0A3DCC2-85E2-4A7E-B70D-CF9C10D072D3}" type="slidenum">
              <a:rPr lang="en-US" i="0" smtClean="0">
                <a:latin typeface="Times New Roman" pitchFamily="18" charset="0"/>
              </a:rPr>
              <a:pPr eaLnBrk="1" hangingPunct="1"/>
              <a:t>17</a:t>
            </a:fld>
            <a:endParaRPr lang="en-US" i="0" dirty="0">
              <a:latin typeface="Times New Roman" pitchFamily="18" charset="0"/>
            </a:endParaRPr>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xfrm>
            <a:off x="701677" y="4421191"/>
            <a:ext cx="5462588" cy="43449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600" b="1" dirty="0">
              <a:latin typeface="Arial" pitchFamily="34" charset="0"/>
              <a:ea typeface="ＭＳ Ｐゴシック" pitchFamily="34" charset="-128"/>
            </a:endParaRPr>
          </a:p>
        </p:txBody>
      </p:sp>
    </p:spTree>
    <p:extLst>
      <p:ext uri="{BB962C8B-B14F-4D97-AF65-F5344CB8AC3E}">
        <p14:creationId xmlns:p14="http://schemas.microsoft.com/office/powerpoint/2010/main" val="15040692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761" indent="-285677" eaLnBrk="0" hangingPunct="0">
              <a:defRPr i="1">
                <a:solidFill>
                  <a:schemeClr val="tx1"/>
                </a:solidFill>
                <a:latin typeface="Arial" pitchFamily="34" charset="0"/>
                <a:ea typeface="ＭＳ Ｐゴシック" pitchFamily="34" charset="-128"/>
              </a:defRPr>
            </a:lvl2pPr>
            <a:lvl3pPr marL="1142710" indent="-228542" eaLnBrk="0" hangingPunct="0">
              <a:defRPr i="1">
                <a:solidFill>
                  <a:schemeClr val="tx1"/>
                </a:solidFill>
                <a:latin typeface="Arial" pitchFamily="34" charset="0"/>
                <a:ea typeface="ＭＳ Ｐゴシック" pitchFamily="34" charset="-128"/>
              </a:defRPr>
            </a:lvl3pPr>
            <a:lvl4pPr marL="1599794" indent="-228542" eaLnBrk="0" hangingPunct="0">
              <a:defRPr i="1">
                <a:solidFill>
                  <a:schemeClr val="tx1"/>
                </a:solidFill>
                <a:latin typeface="Arial" pitchFamily="34" charset="0"/>
                <a:ea typeface="ＭＳ Ｐゴシック" pitchFamily="34" charset="-128"/>
              </a:defRPr>
            </a:lvl4pPr>
            <a:lvl5pPr marL="2056879" indent="-228542" eaLnBrk="0" hangingPunct="0">
              <a:defRPr i="1">
                <a:solidFill>
                  <a:schemeClr val="tx1"/>
                </a:solidFill>
                <a:latin typeface="Arial" pitchFamily="34" charset="0"/>
                <a:ea typeface="ＭＳ Ｐゴシック" pitchFamily="34" charset="-128"/>
              </a:defRPr>
            </a:lvl5pPr>
            <a:lvl6pPr marL="2513963" indent="-228542"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046" indent="-228542"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131" indent="-228542"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216" indent="-228542"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03BECBF9-B1A8-4DA0-8FEA-5BFD599465A5}" type="slidenum">
              <a:rPr lang="en-US" i="0" smtClean="0">
                <a:latin typeface="Times New Roman" pitchFamily="18" charset="0"/>
              </a:rPr>
              <a:pPr eaLnBrk="1" hangingPunct="1"/>
              <a:t>18</a:t>
            </a:fld>
            <a:endParaRPr lang="en-US" i="0" dirty="0">
              <a:latin typeface="Times New Roman" pitchFamily="18" charset="0"/>
            </a:endParaRPr>
          </a:p>
        </p:txBody>
      </p:sp>
      <p:sp>
        <p:nvSpPr>
          <p:cNvPr id="152579" name="Rectangle 2"/>
          <p:cNvSpPr>
            <a:spLocks noGrp="1" noRot="1" noChangeAspect="1" noChangeArrowheads="1" noTextEdit="1"/>
          </p:cNvSpPr>
          <p:nvPr>
            <p:ph type="sldImg"/>
          </p:nvPr>
        </p:nvSpPr>
        <p:spPr>
          <a:ln/>
        </p:spPr>
      </p:sp>
      <p:sp>
        <p:nvSpPr>
          <p:cNvPr id="152580" name="Rectangle 3"/>
          <p:cNvSpPr>
            <a:spLocks noGrp="1" noChangeArrowheads="1"/>
          </p:cNvSpPr>
          <p:nvPr>
            <p:ph type="body" idx="1"/>
          </p:nvPr>
        </p:nvSpPr>
        <p:spPr>
          <a:xfrm>
            <a:off x="701678" y="4344988"/>
            <a:ext cx="5540375" cy="4343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11338365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761" indent="-285677" eaLnBrk="0" hangingPunct="0">
              <a:defRPr i="1">
                <a:solidFill>
                  <a:schemeClr val="tx1"/>
                </a:solidFill>
                <a:latin typeface="Arial" pitchFamily="34" charset="0"/>
                <a:ea typeface="ＭＳ Ｐゴシック" pitchFamily="34" charset="-128"/>
              </a:defRPr>
            </a:lvl2pPr>
            <a:lvl3pPr marL="1142710" indent="-228542" eaLnBrk="0" hangingPunct="0">
              <a:defRPr i="1">
                <a:solidFill>
                  <a:schemeClr val="tx1"/>
                </a:solidFill>
                <a:latin typeface="Arial" pitchFamily="34" charset="0"/>
                <a:ea typeface="ＭＳ Ｐゴシック" pitchFamily="34" charset="-128"/>
              </a:defRPr>
            </a:lvl3pPr>
            <a:lvl4pPr marL="1599794" indent="-228542" eaLnBrk="0" hangingPunct="0">
              <a:defRPr i="1">
                <a:solidFill>
                  <a:schemeClr val="tx1"/>
                </a:solidFill>
                <a:latin typeface="Arial" pitchFamily="34" charset="0"/>
                <a:ea typeface="ＭＳ Ｐゴシック" pitchFamily="34" charset="-128"/>
              </a:defRPr>
            </a:lvl4pPr>
            <a:lvl5pPr marL="2056879" indent="-228542" eaLnBrk="0" hangingPunct="0">
              <a:defRPr i="1">
                <a:solidFill>
                  <a:schemeClr val="tx1"/>
                </a:solidFill>
                <a:latin typeface="Arial" pitchFamily="34" charset="0"/>
                <a:ea typeface="ＭＳ Ｐゴシック" pitchFamily="34" charset="-128"/>
              </a:defRPr>
            </a:lvl5pPr>
            <a:lvl6pPr marL="2513963" indent="-228542"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046" indent="-228542"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131" indent="-228542"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216" indent="-228542"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05B021A0-6F76-4E67-8D7E-82B4013ACBDF}" type="slidenum">
              <a:rPr lang="en-US" i="0" smtClean="0">
                <a:latin typeface="Times New Roman" pitchFamily="18" charset="0"/>
              </a:rPr>
              <a:pPr eaLnBrk="1" hangingPunct="1"/>
              <a:t>19</a:t>
            </a:fld>
            <a:endParaRPr lang="en-US" i="0" dirty="0">
              <a:latin typeface="Times New Roman" pitchFamily="18" charset="0"/>
            </a:endParaRPr>
          </a:p>
        </p:txBody>
      </p:sp>
      <p:sp>
        <p:nvSpPr>
          <p:cNvPr id="154627" name="Rectangle 2"/>
          <p:cNvSpPr>
            <a:spLocks noGrp="1" noRot="1" noChangeAspect="1" noChangeArrowheads="1" noTextEdit="1"/>
          </p:cNvSpPr>
          <p:nvPr>
            <p:ph type="sldImg"/>
          </p:nvPr>
        </p:nvSpPr>
        <p:spPr>
          <a:ln/>
        </p:spPr>
      </p:sp>
      <p:sp>
        <p:nvSpPr>
          <p:cNvPr id="154628" name="Rectangle 3"/>
          <p:cNvSpPr>
            <a:spLocks noGrp="1" noChangeArrowheads="1"/>
          </p:cNvSpPr>
          <p:nvPr>
            <p:ph type="body" idx="1"/>
          </p:nvPr>
        </p:nvSpPr>
        <p:spPr>
          <a:xfrm>
            <a:off x="768350" y="4425952"/>
            <a:ext cx="5318126" cy="4340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600" b="1" dirty="0">
              <a:latin typeface="Arial" pitchFamily="34" charset="0"/>
              <a:ea typeface="ＭＳ Ｐゴシック" pitchFamily="34" charset="-128"/>
            </a:endParaRPr>
          </a:p>
        </p:txBody>
      </p:sp>
    </p:spTree>
    <p:extLst>
      <p:ext uri="{BB962C8B-B14F-4D97-AF65-F5344CB8AC3E}">
        <p14:creationId xmlns:p14="http://schemas.microsoft.com/office/powerpoint/2010/main" val="141028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87D6AC-E57C-49A0-9D2C-AA37DE69C01B}" type="slidenum">
              <a:rPr lang="en-US" smtClean="0"/>
              <a:pPr/>
              <a:t>2</a:t>
            </a:fld>
            <a:endParaRPr lang="en-US" dirty="0"/>
          </a:p>
        </p:txBody>
      </p:sp>
    </p:spTree>
    <p:extLst>
      <p:ext uri="{BB962C8B-B14F-4D97-AF65-F5344CB8AC3E}">
        <p14:creationId xmlns:p14="http://schemas.microsoft.com/office/powerpoint/2010/main" val="1922810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761" indent="-285677" eaLnBrk="0" hangingPunct="0">
              <a:defRPr i="1">
                <a:solidFill>
                  <a:schemeClr val="tx1"/>
                </a:solidFill>
                <a:latin typeface="Arial" pitchFamily="34" charset="0"/>
                <a:ea typeface="ＭＳ Ｐゴシック" pitchFamily="34" charset="-128"/>
              </a:defRPr>
            </a:lvl2pPr>
            <a:lvl3pPr marL="1142710" indent="-228542" eaLnBrk="0" hangingPunct="0">
              <a:defRPr i="1">
                <a:solidFill>
                  <a:schemeClr val="tx1"/>
                </a:solidFill>
                <a:latin typeface="Arial" pitchFamily="34" charset="0"/>
                <a:ea typeface="ＭＳ Ｐゴシック" pitchFamily="34" charset="-128"/>
              </a:defRPr>
            </a:lvl3pPr>
            <a:lvl4pPr marL="1599794" indent="-228542" eaLnBrk="0" hangingPunct="0">
              <a:defRPr i="1">
                <a:solidFill>
                  <a:schemeClr val="tx1"/>
                </a:solidFill>
                <a:latin typeface="Arial" pitchFamily="34" charset="0"/>
                <a:ea typeface="ＭＳ Ｐゴシック" pitchFamily="34" charset="-128"/>
              </a:defRPr>
            </a:lvl4pPr>
            <a:lvl5pPr marL="2056879" indent="-228542" eaLnBrk="0" hangingPunct="0">
              <a:defRPr i="1">
                <a:solidFill>
                  <a:schemeClr val="tx1"/>
                </a:solidFill>
                <a:latin typeface="Arial" pitchFamily="34" charset="0"/>
                <a:ea typeface="ＭＳ Ｐゴシック" pitchFamily="34" charset="-128"/>
              </a:defRPr>
            </a:lvl5pPr>
            <a:lvl6pPr marL="2513963" indent="-228542"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046" indent="-228542"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131" indent="-228542"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216" indent="-228542"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C1E480A2-0729-4091-AF79-7F51375065C8}" type="slidenum">
              <a:rPr lang="en-US" i="0" smtClean="0">
                <a:latin typeface="Times New Roman" pitchFamily="18" charset="0"/>
              </a:rPr>
              <a:pPr eaLnBrk="1" hangingPunct="1"/>
              <a:t>20</a:t>
            </a:fld>
            <a:endParaRPr lang="en-US" i="0" dirty="0">
              <a:latin typeface="Times New Roman" pitchFamily="18" charset="0"/>
            </a:endParaRPr>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xfrm>
            <a:off x="781053" y="4421191"/>
            <a:ext cx="5305425" cy="43449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1400" dirty="0">
              <a:latin typeface="Arial" pitchFamily="34" charset="0"/>
              <a:ea typeface="ＭＳ Ｐゴシック" pitchFamily="34" charset="-128"/>
            </a:endParaRPr>
          </a:p>
        </p:txBody>
      </p:sp>
    </p:spTree>
    <p:extLst>
      <p:ext uri="{BB962C8B-B14F-4D97-AF65-F5344CB8AC3E}">
        <p14:creationId xmlns:p14="http://schemas.microsoft.com/office/powerpoint/2010/main" val="27260615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87D6AC-E57C-49A0-9D2C-AA37DE69C01B}" type="slidenum">
              <a:rPr lang="en-US" smtClean="0"/>
              <a:pPr/>
              <a:t>21</a:t>
            </a:fld>
            <a:endParaRPr lang="en-US" dirty="0"/>
          </a:p>
        </p:txBody>
      </p:sp>
    </p:spTree>
    <p:extLst>
      <p:ext uri="{BB962C8B-B14F-4D97-AF65-F5344CB8AC3E}">
        <p14:creationId xmlns:p14="http://schemas.microsoft.com/office/powerpoint/2010/main" val="31232086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761" indent="-285677" eaLnBrk="0" hangingPunct="0">
              <a:defRPr i="1">
                <a:solidFill>
                  <a:schemeClr val="tx1"/>
                </a:solidFill>
                <a:latin typeface="Arial" pitchFamily="34" charset="0"/>
                <a:ea typeface="ＭＳ Ｐゴシック" pitchFamily="34" charset="-128"/>
              </a:defRPr>
            </a:lvl2pPr>
            <a:lvl3pPr marL="1142710" indent="-228542" eaLnBrk="0" hangingPunct="0">
              <a:defRPr i="1">
                <a:solidFill>
                  <a:schemeClr val="tx1"/>
                </a:solidFill>
                <a:latin typeface="Arial" pitchFamily="34" charset="0"/>
                <a:ea typeface="ＭＳ Ｐゴシック" pitchFamily="34" charset="-128"/>
              </a:defRPr>
            </a:lvl3pPr>
            <a:lvl4pPr marL="1599794" indent="-228542" eaLnBrk="0" hangingPunct="0">
              <a:defRPr i="1">
                <a:solidFill>
                  <a:schemeClr val="tx1"/>
                </a:solidFill>
                <a:latin typeface="Arial" pitchFamily="34" charset="0"/>
                <a:ea typeface="ＭＳ Ｐゴシック" pitchFamily="34" charset="-128"/>
              </a:defRPr>
            </a:lvl4pPr>
            <a:lvl5pPr marL="2056879" indent="-228542" eaLnBrk="0" hangingPunct="0">
              <a:defRPr i="1">
                <a:solidFill>
                  <a:schemeClr val="tx1"/>
                </a:solidFill>
                <a:latin typeface="Arial" pitchFamily="34" charset="0"/>
                <a:ea typeface="ＭＳ Ｐゴシック" pitchFamily="34" charset="-128"/>
              </a:defRPr>
            </a:lvl5pPr>
            <a:lvl6pPr marL="2513963" indent="-228542"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046" indent="-228542"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131" indent="-228542"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216" indent="-228542"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48B2BF01-6BE0-45A8-AE12-BF22EFD302AE}" type="slidenum">
              <a:rPr lang="en-US" i="0" smtClean="0">
                <a:latin typeface="Times New Roman" pitchFamily="18" charset="0"/>
              </a:rPr>
              <a:pPr eaLnBrk="1" hangingPunct="1"/>
              <a:t>22</a:t>
            </a:fld>
            <a:endParaRPr lang="en-US" i="0" dirty="0">
              <a:latin typeface="Times New Roman" pitchFamily="18" charset="0"/>
            </a:endParaRPr>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xfrm>
            <a:off x="615951" y="4425950"/>
            <a:ext cx="5548314" cy="41068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25594413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23</a:t>
            </a:fld>
            <a:endParaRPr lang="en-US" dirty="0"/>
          </a:p>
        </p:txBody>
      </p:sp>
    </p:spTree>
    <p:extLst>
      <p:ext uri="{BB962C8B-B14F-4D97-AF65-F5344CB8AC3E}">
        <p14:creationId xmlns:p14="http://schemas.microsoft.com/office/powerpoint/2010/main" val="4554127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761" indent="-285677" eaLnBrk="0" hangingPunct="0">
              <a:defRPr i="1">
                <a:solidFill>
                  <a:schemeClr val="tx1"/>
                </a:solidFill>
                <a:latin typeface="Arial" pitchFamily="34" charset="0"/>
                <a:ea typeface="ＭＳ Ｐゴシック" pitchFamily="34" charset="-128"/>
              </a:defRPr>
            </a:lvl2pPr>
            <a:lvl3pPr marL="1142710" indent="-228542" eaLnBrk="0" hangingPunct="0">
              <a:defRPr i="1">
                <a:solidFill>
                  <a:schemeClr val="tx1"/>
                </a:solidFill>
                <a:latin typeface="Arial" pitchFamily="34" charset="0"/>
                <a:ea typeface="ＭＳ Ｐゴシック" pitchFamily="34" charset="-128"/>
              </a:defRPr>
            </a:lvl3pPr>
            <a:lvl4pPr marL="1599794" indent="-228542" eaLnBrk="0" hangingPunct="0">
              <a:defRPr i="1">
                <a:solidFill>
                  <a:schemeClr val="tx1"/>
                </a:solidFill>
                <a:latin typeface="Arial" pitchFamily="34" charset="0"/>
                <a:ea typeface="ＭＳ Ｐゴシック" pitchFamily="34" charset="-128"/>
              </a:defRPr>
            </a:lvl4pPr>
            <a:lvl5pPr marL="2056879" indent="-228542" eaLnBrk="0" hangingPunct="0">
              <a:defRPr i="1">
                <a:solidFill>
                  <a:schemeClr val="tx1"/>
                </a:solidFill>
                <a:latin typeface="Arial" pitchFamily="34" charset="0"/>
                <a:ea typeface="ＭＳ Ｐゴシック" pitchFamily="34" charset="-128"/>
              </a:defRPr>
            </a:lvl5pPr>
            <a:lvl6pPr marL="2513963" indent="-228542"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046" indent="-228542"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131" indent="-228542"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216" indent="-228542"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730F6286-C7F6-4942-9873-E1F3FF96F035}" type="slidenum">
              <a:rPr lang="en-US" i="0" smtClean="0">
                <a:latin typeface="Times New Roman" pitchFamily="18" charset="0"/>
              </a:rPr>
              <a:pPr eaLnBrk="1" hangingPunct="1"/>
              <a:t>24</a:t>
            </a:fld>
            <a:endParaRPr lang="en-US" i="0" dirty="0">
              <a:latin typeface="Times New Roman" pitchFamily="18" charset="0"/>
            </a:endParaRPr>
          </a:p>
        </p:txBody>
      </p:sp>
      <p:sp>
        <p:nvSpPr>
          <p:cNvPr id="167939" name="Rectangle 2"/>
          <p:cNvSpPr>
            <a:spLocks noGrp="1" noRot="1" noChangeAspect="1" noChangeArrowheads="1" noTextEdit="1"/>
          </p:cNvSpPr>
          <p:nvPr>
            <p:ph type="sldImg"/>
          </p:nvPr>
        </p:nvSpPr>
        <p:spPr>
          <a:ln/>
        </p:spPr>
      </p:sp>
      <p:sp>
        <p:nvSpPr>
          <p:cNvPr id="167940" name="Rectangle 3"/>
          <p:cNvSpPr>
            <a:spLocks noGrp="1" noChangeArrowheads="1"/>
          </p:cNvSpPr>
          <p:nvPr>
            <p:ph type="body" idx="1"/>
          </p:nvPr>
        </p:nvSpPr>
        <p:spPr>
          <a:xfrm>
            <a:off x="615950" y="4425950"/>
            <a:ext cx="5621338" cy="441642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24395171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25</a:t>
            </a:fld>
            <a:endParaRPr lang="en-US" dirty="0"/>
          </a:p>
        </p:txBody>
      </p:sp>
    </p:spTree>
    <p:extLst>
      <p:ext uri="{BB962C8B-B14F-4D97-AF65-F5344CB8AC3E}">
        <p14:creationId xmlns:p14="http://schemas.microsoft.com/office/powerpoint/2010/main" val="17004137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87D6AC-E57C-49A0-9D2C-AA37DE69C01B}" type="slidenum">
              <a:rPr lang="en-US" smtClean="0"/>
              <a:pPr/>
              <a:t>26</a:t>
            </a:fld>
            <a:endParaRPr lang="en-US" dirty="0"/>
          </a:p>
        </p:txBody>
      </p:sp>
    </p:spTree>
    <p:extLst>
      <p:ext uri="{BB962C8B-B14F-4D97-AF65-F5344CB8AC3E}">
        <p14:creationId xmlns:p14="http://schemas.microsoft.com/office/powerpoint/2010/main" val="12638609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761" indent="-285677" eaLnBrk="0" hangingPunct="0">
              <a:defRPr i="1">
                <a:solidFill>
                  <a:schemeClr val="tx1"/>
                </a:solidFill>
                <a:latin typeface="Arial" pitchFamily="34" charset="0"/>
                <a:ea typeface="ＭＳ Ｐゴシック" pitchFamily="34" charset="-128"/>
              </a:defRPr>
            </a:lvl2pPr>
            <a:lvl3pPr marL="1142710" indent="-228542" eaLnBrk="0" hangingPunct="0">
              <a:defRPr i="1">
                <a:solidFill>
                  <a:schemeClr val="tx1"/>
                </a:solidFill>
                <a:latin typeface="Arial" pitchFamily="34" charset="0"/>
                <a:ea typeface="ＭＳ Ｐゴシック" pitchFamily="34" charset="-128"/>
              </a:defRPr>
            </a:lvl3pPr>
            <a:lvl4pPr marL="1599794" indent="-228542" eaLnBrk="0" hangingPunct="0">
              <a:defRPr i="1">
                <a:solidFill>
                  <a:schemeClr val="tx1"/>
                </a:solidFill>
                <a:latin typeface="Arial" pitchFamily="34" charset="0"/>
                <a:ea typeface="ＭＳ Ｐゴシック" pitchFamily="34" charset="-128"/>
              </a:defRPr>
            </a:lvl4pPr>
            <a:lvl5pPr marL="2056879" indent="-228542" eaLnBrk="0" hangingPunct="0">
              <a:defRPr i="1">
                <a:solidFill>
                  <a:schemeClr val="tx1"/>
                </a:solidFill>
                <a:latin typeface="Arial" pitchFamily="34" charset="0"/>
                <a:ea typeface="ＭＳ Ｐゴシック" pitchFamily="34" charset="-128"/>
              </a:defRPr>
            </a:lvl5pPr>
            <a:lvl6pPr marL="2513963" indent="-228542"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046" indent="-228542"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131" indent="-228542"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216" indent="-228542"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678F8826-536D-442E-8085-58D94A88A03B}" type="slidenum">
              <a:rPr lang="en-US" i="0" smtClean="0">
                <a:latin typeface="Times New Roman" pitchFamily="18" charset="0"/>
              </a:rPr>
              <a:pPr eaLnBrk="1" hangingPunct="1"/>
              <a:t>27</a:t>
            </a:fld>
            <a:endParaRPr lang="en-US" i="0" dirty="0">
              <a:latin typeface="Times New Roman" pitchFamily="18" charset="0"/>
            </a:endParaRPr>
          </a:p>
        </p:txBody>
      </p:sp>
      <p:sp>
        <p:nvSpPr>
          <p:cNvPr id="171011" name="Rectangle 2"/>
          <p:cNvSpPr>
            <a:spLocks noGrp="1" noRot="1" noChangeAspect="1" noChangeArrowheads="1" noTextEdit="1"/>
          </p:cNvSpPr>
          <p:nvPr>
            <p:ph type="sldImg"/>
          </p:nvPr>
        </p:nvSpPr>
        <p:spPr>
          <a:ln/>
        </p:spPr>
      </p:sp>
      <p:sp>
        <p:nvSpPr>
          <p:cNvPr id="171012" name="Rectangle 3"/>
          <p:cNvSpPr>
            <a:spLocks noGrp="1" noChangeArrowheads="1"/>
          </p:cNvSpPr>
          <p:nvPr>
            <p:ph type="body" idx="1"/>
          </p:nvPr>
        </p:nvSpPr>
        <p:spPr>
          <a:xfrm>
            <a:off x="539751" y="4349751"/>
            <a:ext cx="5943600" cy="457200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600" b="1" dirty="0">
              <a:latin typeface="Arial" pitchFamily="34" charset="0"/>
              <a:ea typeface="ＭＳ Ｐゴシック" pitchFamily="34" charset="-128"/>
            </a:endParaRPr>
          </a:p>
        </p:txBody>
      </p:sp>
    </p:spTree>
    <p:extLst>
      <p:ext uri="{BB962C8B-B14F-4D97-AF65-F5344CB8AC3E}">
        <p14:creationId xmlns:p14="http://schemas.microsoft.com/office/powerpoint/2010/main" val="26914943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761" indent="-285677" eaLnBrk="0" hangingPunct="0">
              <a:defRPr i="1">
                <a:solidFill>
                  <a:schemeClr val="tx1"/>
                </a:solidFill>
                <a:latin typeface="Arial" pitchFamily="34" charset="0"/>
                <a:ea typeface="ＭＳ Ｐゴシック" pitchFamily="34" charset="-128"/>
              </a:defRPr>
            </a:lvl2pPr>
            <a:lvl3pPr marL="1142710" indent="-228542" eaLnBrk="0" hangingPunct="0">
              <a:defRPr i="1">
                <a:solidFill>
                  <a:schemeClr val="tx1"/>
                </a:solidFill>
                <a:latin typeface="Arial" pitchFamily="34" charset="0"/>
                <a:ea typeface="ＭＳ Ｐゴシック" pitchFamily="34" charset="-128"/>
              </a:defRPr>
            </a:lvl3pPr>
            <a:lvl4pPr marL="1599794" indent="-228542" eaLnBrk="0" hangingPunct="0">
              <a:defRPr i="1">
                <a:solidFill>
                  <a:schemeClr val="tx1"/>
                </a:solidFill>
                <a:latin typeface="Arial" pitchFamily="34" charset="0"/>
                <a:ea typeface="ＭＳ Ｐゴシック" pitchFamily="34" charset="-128"/>
              </a:defRPr>
            </a:lvl4pPr>
            <a:lvl5pPr marL="2056879" indent="-228542" eaLnBrk="0" hangingPunct="0">
              <a:defRPr i="1">
                <a:solidFill>
                  <a:schemeClr val="tx1"/>
                </a:solidFill>
                <a:latin typeface="Arial" pitchFamily="34" charset="0"/>
                <a:ea typeface="ＭＳ Ｐゴシック" pitchFamily="34" charset="-128"/>
              </a:defRPr>
            </a:lvl5pPr>
            <a:lvl6pPr marL="2513963" indent="-228542"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046" indent="-228542"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131" indent="-228542"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216" indent="-228542"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93418E34-70E0-4612-8ADA-3E3DA676D821}" type="slidenum">
              <a:rPr lang="en-US" i="0" smtClean="0">
                <a:latin typeface="Times New Roman" pitchFamily="18" charset="0"/>
              </a:rPr>
              <a:pPr eaLnBrk="1" hangingPunct="1"/>
              <a:t>28</a:t>
            </a:fld>
            <a:endParaRPr lang="en-US" i="0" dirty="0">
              <a:latin typeface="Times New Roman" pitchFamily="18" charset="0"/>
            </a:endParaRPr>
          </a:p>
        </p:txBody>
      </p:sp>
      <p:sp>
        <p:nvSpPr>
          <p:cNvPr id="173059" name="Rectangle 2"/>
          <p:cNvSpPr>
            <a:spLocks noGrp="1" noRot="1" noChangeAspect="1" noChangeArrowheads="1" noTextEdit="1"/>
          </p:cNvSpPr>
          <p:nvPr>
            <p:ph type="sldImg"/>
          </p:nvPr>
        </p:nvSpPr>
        <p:spPr>
          <a:ln/>
        </p:spPr>
      </p:sp>
      <p:sp>
        <p:nvSpPr>
          <p:cNvPr id="173060" name="Rectangle 3"/>
          <p:cNvSpPr>
            <a:spLocks noGrp="1" noChangeArrowheads="1"/>
          </p:cNvSpPr>
          <p:nvPr>
            <p:ph type="body" idx="1"/>
          </p:nvPr>
        </p:nvSpPr>
        <p:spPr>
          <a:xfrm>
            <a:off x="701676" y="4421188"/>
            <a:ext cx="5384800" cy="426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400" dirty="0">
              <a:latin typeface="Arial" pitchFamily="34" charset="0"/>
              <a:ea typeface="ＭＳ Ｐゴシック" pitchFamily="34" charset="-128"/>
            </a:endParaRPr>
          </a:p>
          <a:p>
            <a:endParaRPr lang="en-US" sz="1100" dirty="0">
              <a:latin typeface="Arial" pitchFamily="34" charset="0"/>
              <a:ea typeface="ＭＳ Ｐゴシック" pitchFamily="34" charset="-128"/>
            </a:endParaRPr>
          </a:p>
          <a:p>
            <a:pPr eaLnBrk="1" hangingPunct="1"/>
            <a:endParaRPr lang="en-US" sz="1400" dirty="0">
              <a:latin typeface="Arial" pitchFamily="34" charset="0"/>
              <a:ea typeface="ＭＳ Ｐゴシック" pitchFamily="34" charset="-128"/>
            </a:endParaRPr>
          </a:p>
        </p:txBody>
      </p:sp>
    </p:spTree>
    <p:extLst>
      <p:ext uri="{BB962C8B-B14F-4D97-AF65-F5344CB8AC3E}">
        <p14:creationId xmlns:p14="http://schemas.microsoft.com/office/powerpoint/2010/main" val="14746818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761" indent="-285677" eaLnBrk="0" hangingPunct="0">
              <a:defRPr i="1">
                <a:solidFill>
                  <a:schemeClr val="tx1"/>
                </a:solidFill>
                <a:latin typeface="Arial" pitchFamily="34" charset="0"/>
                <a:ea typeface="ＭＳ Ｐゴシック" pitchFamily="34" charset="-128"/>
              </a:defRPr>
            </a:lvl2pPr>
            <a:lvl3pPr marL="1142710" indent="-228542" eaLnBrk="0" hangingPunct="0">
              <a:defRPr i="1">
                <a:solidFill>
                  <a:schemeClr val="tx1"/>
                </a:solidFill>
                <a:latin typeface="Arial" pitchFamily="34" charset="0"/>
                <a:ea typeface="ＭＳ Ｐゴシック" pitchFamily="34" charset="-128"/>
              </a:defRPr>
            </a:lvl3pPr>
            <a:lvl4pPr marL="1599794" indent="-228542" eaLnBrk="0" hangingPunct="0">
              <a:defRPr i="1">
                <a:solidFill>
                  <a:schemeClr val="tx1"/>
                </a:solidFill>
                <a:latin typeface="Arial" pitchFamily="34" charset="0"/>
                <a:ea typeface="ＭＳ Ｐゴシック" pitchFamily="34" charset="-128"/>
              </a:defRPr>
            </a:lvl4pPr>
            <a:lvl5pPr marL="2056879" indent="-228542" eaLnBrk="0" hangingPunct="0">
              <a:defRPr i="1">
                <a:solidFill>
                  <a:schemeClr val="tx1"/>
                </a:solidFill>
                <a:latin typeface="Arial" pitchFamily="34" charset="0"/>
                <a:ea typeface="ＭＳ Ｐゴシック" pitchFamily="34" charset="-128"/>
              </a:defRPr>
            </a:lvl5pPr>
            <a:lvl6pPr marL="2513963" indent="-228542"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046" indent="-228542"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131" indent="-228542"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216" indent="-228542"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4A5B6265-576B-4AB5-AC76-8CC124FE1ED9}" type="slidenum">
              <a:rPr lang="en-US" i="0" smtClean="0">
                <a:latin typeface="Times New Roman" pitchFamily="18" charset="0"/>
              </a:rPr>
              <a:pPr eaLnBrk="1" hangingPunct="1"/>
              <a:t>29</a:t>
            </a:fld>
            <a:endParaRPr lang="en-US" i="0" dirty="0">
              <a:latin typeface="Times New Roman" pitchFamily="18" charset="0"/>
            </a:endParaRPr>
          </a:p>
        </p:txBody>
      </p:sp>
      <p:sp>
        <p:nvSpPr>
          <p:cNvPr id="174083" name="Rectangle 2"/>
          <p:cNvSpPr>
            <a:spLocks noGrp="1" noRot="1" noChangeAspect="1" noChangeArrowheads="1" noTextEdit="1"/>
          </p:cNvSpPr>
          <p:nvPr>
            <p:ph type="sldImg"/>
          </p:nvPr>
        </p:nvSpPr>
        <p:spPr>
          <a:ln/>
        </p:spPr>
      </p:sp>
      <p:sp>
        <p:nvSpPr>
          <p:cNvPr id="174084" name="Rectangle 3"/>
          <p:cNvSpPr>
            <a:spLocks noGrp="1" noChangeArrowheads="1"/>
          </p:cNvSpPr>
          <p:nvPr>
            <p:ph type="body" idx="1"/>
          </p:nvPr>
        </p:nvSpPr>
        <p:spPr>
          <a:xfrm>
            <a:off x="701678" y="4421191"/>
            <a:ext cx="5307013" cy="43449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ea typeface="ＭＳ Ｐゴシック" pitchFamily="34" charset="-128"/>
            </a:endParaRPr>
          </a:p>
        </p:txBody>
      </p:sp>
    </p:spTree>
    <p:extLst>
      <p:ext uri="{BB962C8B-B14F-4D97-AF65-F5344CB8AC3E}">
        <p14:creationId xmlns:p14="http://schemas.microsoft.com/office/powerpoint/2010/main" val="17637619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87D6AC-E57C-49A0-9D2C-AA37DE69C01B}" type="slidenum">
              <a:rPr lang="en-US" smtClean="0"/>
              <a:pPr/>
              <a:t>3</a:t>
            </a:fld>
            <a:endParaRPr lang="en-US" dirty="0"/>
          </a:p>
        </p:txBody>
      </p:sp>
    </p:spTree>
    <p:extLst>
      <p:ext uri="{BB962C8B-B14F-4D97-AF65-F5344CB8AC3E}">
        <p14:creationId xmlns:p14="http://schemas.microsoft.com/office/powerpoint/2010/main" val="39204440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30</a:t>
            </a:fld>
            <a:endParaRPr lang="en-US" dirty="0"/>
          </a:p>
        </p:txBody>
      </p:sp>
    </p:spTree>
    <p:extLst>
      <p:ext uri="{BB962C8B-B14F-4D97-AF65-F5344CB8AC3E}">
        <p14:creationId xmlns:p14="http://schemas.microsoft.com/office/powerpoint/2010/main" val="7822862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31</a:t>
            </a:fld>
            <a:endParaRPr lang="en-US" dirty="0"/>
          </a:p>
        </p:txBody>
      </p:sp>
    </p:spTree>
    <p:extLst>
      <p:ext uri="{BB962C8B-B14F-4D97-AF65-F5344CB8AC3E}">
        <p14:creationId xmlns:p14="http://schemas.microsoft.com/office/powerpoint/2010/main" val="78228627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32</a:t>
            </a:fld>
            <a:endParaRPr lang="en-US" dirty="0"/>
          </a:p>
        </p:txBody>
      </p:sp>
    </p:spTree>
    <p:extLst>
      <p:ext uri="{BB962C8B-B14F-4D97-AF65-F5344CB8AC3E}">
        <p14:creationId xmlns:p14="http://schemas.microsoft.com/office/powerpoint/2010/main" val="24826067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87D6AC-E57C-49A0-9D2C-AA37DE69C01B}" type="slidenum">
              <a:rPr lang="en-US" smtClean="0"/>
              <a:pPr/>
              <a:t>33</a:t>
            </a:fld>
            <a:endParaRPr lang="en-US" dirty="0"/>
          </a:p>
        </p:txBody>
      </p:sp>
    </p:spTree>
    <p:extLst>
      <p:ext uri="{BB962C8B-B14F-4D97-AF65-F5344CB8AC3E}">
        <p14:creationId xmlns:p14="http://schemas.microsoft.com/office/powerpoint/2010/main" val="104579312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761" indent="-285677" eaLnBrk="0" hangingPunct="0">
              <a:defRPr i="1">
                <a:solidFill>
                  <a:schemeClr val="tx1"/>
                </a:solidFill>
                <a:latin typeface="Arial" pitchFamily="34" charset="0"/>
                <a:ea typeface="ＭＳ Ｐゴシック" pitchFamily="34" charset="-128"/>
              </a:defRPr>
            </a:lvl2pPr>
            <a:lvl3pPr marL="1142710" indent="-228542" eaLnBrk="0" hangingPunct="0">
              <a:defRPr i="1">
                <a:solidFill>
                  <a:schemeClr val="tx1"/>
                </a:solidFill>
                <a:latin typeface="Arial" pitchFamily="34" charset="0"/>
                <a:ea typeface="ＭＳ Ｐゴシック" pitchFamily="34" charset="-128"/>
              </a:defRPr>
            </a:lvl3pPr>
            <a:lvl4pPr marL="1599794" indent="-228542" eaLnBrk="0" hangingPunct="0">
              <a:defRPr i="1">
                <a:solidFill>
                  <a:schemeClr val="tx1"/>
                </a:solidFill>
                <a:latin typeface="Arial" pitchFamily="34" charset="0"/>
                <a:ea typeface="ＭＳ Ｐゴシック" pitchFamily="34" charset="-128"/>
              </a:defRPr>
            </a:lvl4pPr>
            <a:lvl5pPr marL="2056879" indent="-228542" eaLnBrk="0" hangingPunct="0">
              <a:defRPr i="1">
                <a:solidFill>
                  <a:schemeClr val="tx1"/>
                </a:solidFill>
                <a:latin typeface="Arial" pitchFamily="34" charset="0"/>
                <a:ea typeface="ＭＳ Ｐゴシック" pitchFamily="34" charset="-128"/>
              </a:defRPr>
            </a:lvl5pPr>
            <a:lvl6pPr marL="2513963" indent="-228542"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046" indent="-228542"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131" indent="-228542"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216" indent="-228542"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9F78B17E-26B7-4ED1-B119-78C76AF5905C}" type="slidenum">
              <a:rPr lang="en-US" i="0" smtClean="0">
                <a:latin typeface="Times New Roman" pitchFamily="18" charset="0"/>
              </a:rPr>
              <a:pPr eaLnBrk="1" hangingPunct="1"/>
              <a:t>34</a:t>
            </a:fld>
            <a:endParaRPr lang="en-US" i="0" dirty="0">
              <a:latin typeface="Times New Roman" pitchFamily="18" charset="0"/>
            </a:endParaRPr>
          </a:p>
        </p:txBody>
      </p:sp>
      <p:sp>
        <p:nvSpPr>
          <p:cNvPr id="169987" name="Rectangle 2"/>
          <p:cNvSpPr>
            <a:spLocks noGrp="1" noRot="1" noChangeAspect="1" noChangeArrowheads="1" noTextEdit="1"/>
          </p:cNvSpPr>
          <p:nvPr>
            <p:ph type="sldImg"/>
          </p:nvPr>
        </p:nvSpPr>
        <p:spPr>
          <a:ln/>
        </p:spPr>
      </p:sp>
      <p:sp>
        <p:nvSpPr>
          <p:cNvPr id="169988" name="Rectangle 3"/>
          <p:cNvSpPr>
            <a:spLocks noGrp="1" noChangeArrowheads="1"/>
          </p:cNvSpPr>
          <p:nvPr>
            <p:ph type="body" idx="1"/>
          </p:nvPr>
        </p:nvSpPr>
        <p:spPr>
          <a:xfrm>
            <a:off x="387350" y="4425950"/>
            <a:ext cx="6096000" cy="42624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11183172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35</a:t>
            </a:fld>
            <a:endParaRPr lang="en-US" dirty="0"/>
          </a:p>
        </p:txBody>
      </p:sp>
    </p:spTree>
    <p:extLst>
      <p:ext uri="{BB962C8B-B14F-4D97-AF65-F5344CB8AC3E}">
        <p14:creationId xmlns:p14="http://schemas.microsoft.com/office/powerpoint/2010/main" val="19435542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761" indent="-285677" eaLnBrk="0" hangingPunct="0">
              <a:defRPr i="1">
                <a:solidFill>
                  <a:schemeClr val="tx1"/>
                </a:solidFill>
                <a:latin typeface="Arial" pitchFamily="34" charset="0"/>
                <a:ea typeface="ＭＳ Ｐゴシック" pitchFamily="34" charset="-128"/>
              </a:defRPr>
            </a:lvl2pPr>
            <a:lvl3pPr marL="1142710" indent="-228542" eaLnBrk="0" hangingPunct="0">
              <a:defRPr i="1">
                <a:solidFill>
                  <a:schemeClr val="tx1"/>
                </a:solidFill>
                <a:latin typeface="Arial" pitchFamily="34" charset="0"/>
                <a:ea typeface="ＭＳ Ｐゴシック" pitchFamily="34" charset="-128"/>
              </a:defRPr>
            </a:lvl3pPr>
            <a:lvl4pPr marL="1599794" indent="-228542" eaLnBrk="0" hangingPunct="0">
              <a:defRPr i="1">
                <a:solidFill>
                  <a:schemeClr val="tx1"/>
                </a:solidFill>
                <a:latin typeface="Arial" pitchFamily="34" charset="0"/>
                <a:ea typeface="ＭＳ Ｐゴシック" pitchFamily="34" charset="-128"/>
              </a:defRPr>
            </a:lvl4pPr>
            <a:lvl5pPr marL="2056879" indent="-228542" eaLnBrk="0" hangingPunct="0">
              <a:defRPr i="1">
                <a:solidFill>
                  <a:schemeClr val="tx1"/>
                </a:solidFill>
                <a:latin typeface="Arial" pitchFamily="34" charset="0"/>
                <a:ea typeface="ＭＳ Ｐゴシック" pitchFamily="34" charset="-128"/>
              </a:defRPr>
            </a:lvl5pPr>
            <a:lvl6pPr marL="2513963" indent="-228542"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046" indent="-228542"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131" indent="-228542"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216" indent="-228542"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A50BA1B5-9DA7-47B5-AD29-835359E5C1D9}" type="slidenum">
              <a:rPr lang="en-US" i="0" smtClean="0">
                <a:latin typeface="Times New Roman" pitchFamily="18" charset="0"/>
              </a:rPr>
              <a:pPr eaLnBrk="1" hangingPunct="1"/>
              <a:t>36</a:t>
            </a:fld>
            <a:endParaRPr lang="en-US" i="0" dirty="0">
              <a:latin typeface="Times New Roman" pitchFamily="18" charset="0"/>
            </a:endParaRPr>
          </a:p>
        </p:txBody>
      </p:sp>
      <p:sp>
        <p:nvSpPr>
          <p:cNvPr id="176131" name="Rectangle 2"/>
          <p:cNvSpPr>
            <a:spLocks noGrp="1" noRot="1" noChangeAspect="1" noChangeArrowheads="1" noTextEdit="1"/>
          </p:cNvSpPr>
          <p:nvPr>
            <p:ph type="sldImg"/>
          </p:nvPr>
        </p:nvSpPr>
        <p:spPr>
          <a:ln/>
        </p:spPr>
      </p:sp>
      <p:sp>
        <p:nvSpPr>
          <p:cNvPr id="176132" name="Rectangle 3"/>
          <p:cNvSpPr>
            <a:spLocks noGrp="1" noChangeArrowheads="1"/>
          </p:cNvSpPr>
          <p:nvPr>
            <p:ph type="body" idx="1"/>
          </p:nvPr>
        </p:nvSpPr>
        <p:spPr>
          <a:xfrm>
            <a:off x="701678" y="4421191"/>
            <a:ext cx="5540375" cy="43449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1400" dirty="0">
              <a:latin typeface="Arial" pitchFamily="34" charset="0"/>
              <a:ea typeface="ＭＳ Ｐゴシック" pitchFamily="34" charset="-128"/>
            </a:endParaRPr>
          </a:p>
        </p:txBody>
      </p:sp>
    </p:spTree>
    <p:extLst>
      <p:ext uri="{BB962C8B-B14F-4D97-AF65-F5344CB8AC3E}">
        <p14:creationId xmlns:p14="http://schemas.microsoft.com/office/powerpoint/2010/main" val="41451400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37</a:t>
            </a:fld>
            <a:endParaRPr lang="en-US" dirty="0"/>
          </a:p>
        </p:txBody>
      </p:sp>
    </p:spTree>
    <p:extLst>
      <p:ext uri="{BB962C8B-B14F-4D97-AF65-F5344CB8AC3E}">
        <p14:creationId xmlns:p14="http://schemas.microsoft.com/office/powerpoint/2010/main" val="166285606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761" indent="-285677" eaLnBrk="0" hangingPunct="0">
              <a:defRPr i="1">
                <a:solidFill>
                  <a:schemeClr val="tx1"/>
                </a:solidFill>
                <a:latin typeface="Arial" pitchFamily="34" charset="0"/>
                <a:ea typeface="ＭＳ Ｐゴシック" pitchFamily="34" charset="-128"/>
              </a:defRPr>
            </a:lvl2pPr>
            <a:lvl3pPr marL="1142710" indent="-228542" eaLnBrk="0" hangingPunct="0">
              <a:defRPr i="1">
                <a:solidFill>
                  <a:schemeClr val="tx1"/>
                </a:solidFill>
                <a:latin typeface="Arial" pitchFamily="34" charset="0"/>
                <a:ea typeface="ＭＳ Ｐゴシック" pitchFamily="34" charset="-128"/>
              </a:defRPr>
            </a:lvl3pPr>
            <a:lvl4pPr marL="1599794" indent="-228542" eaLnBrk="0" hangingPunct="0">
              <a:defRPr i="1">
                <a:solidFill>
                  <a:schemeClr val="tx1"/>
                </a:solidFill>
                <a:latin typeface="Arial" pitchFamily="34" charset="0"/>
                <a:ea typeface="ＭＳ Ｐゴシック" pitchFamily="34" charset="-128"/>
              </a:defRPr>
            </a:lvl4pPr>
            <a:lvl5pPr marL="2056879" indent="-228542" eaLnBrk="0" hangingPunct="0">
              <a:defRPr i="1">
                <a:solidFill>
                  <a:schemeClr val="tx1"/>
                </a:solidFill>
                <a:latin typeface="Arial" pitchFamily="34" charset="0"/>
                <a:ea typeface="ＭＳ Ｐゴシック" pitchFamily="34" charset="-128"/>
              </a:defRPr>
            </a:lvl5pPr>
            <a:lvl6pPr marL="2513963" indent="-228542"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046" indent="-228542"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131" indent="-228542"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216" indent="-228542"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DF5B8F9C-BA08-401E-8197-57FAC646744A}" type="slidenum">
              <a:rPr lang="en-US" i="0" smtClean="0">
                <a:latin typeface="Times New Roman" pitchFamily="18" charset="0"/>
              </a:rPr>
              <a:pPr eaLnBrk="1" hangingPunct="1"/>
              <a:t>38</a:t>
            </a:fld>
            <a:endParaRPr lang="en-US" i="0" dirty="0">
              <a:latin typeface="Times New Roman" pitchFamily="18" charset="0"/>
            </a:endParaRPr>
          </a:p>
        </p:txBody>
      </p:sp>
      <p:sp>
        <p:nvSpPr>
          <p:cNvPr id="178179" name="Rectangle 2"/>
          <p:cNvSpPr>
            <a:spLocks noGrp="1" noRot="1" noChangeAspect="1" noChangeArrowheads="1" noTextEdit="1"/>
          </p:cNvSpPr>
          <p:nvPr>
            <p:ph type="sldImg"/>
          </p:nvPr>
        </p:nvSpPr>
        <p:spPr>
          <a:ln/>
        </p:spPr>
      </p:sp>
      <p:sp>
        <p:nvSpPr>
          <p:cNvPr id="178180" name="Rectangle 3"/>
          <p:cNvSpPr>
            <a:spLocks noGrp="1" noChangeArrowheads="1"/>
          </p:cNvSpPr>
          <p:nvPr>
            <p:ph type="body" idx="1"/>
          </p:nvPr>
        </p:nvSpPr>
        <p:spPr>
          <a:xfrm>
            <a:off x="623890" y="4344988"/>
            <a:ext cx="5618162" cy="4343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1400" dirty="0">
              <a:latin typeface="Arial" pitchFamily="34" charset="0"/>
              <a:ea typeface="ＭＳ Ｐゴシック" pitchFamily="34" charset="-128"/>
            </a:endParaRPr>
          </a:p>
          <a:p>
            <a:pPr eaLnBrk="1" hangingPunct="1"/>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275858586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761" indent="-285677" eaLnBrk="0" hangingPunct="0">
              <a:defRPr i="1">
                <a:solidFill>
                  <a:schemeClr val="tx1"/>
                </a:solidFill>
                <a:latin typeface="Arial" pitchFamily="34" charset="0"/>
                <a:ea typeface="ＭＳ Ｐゴシック" pitchFamily="34" charset="-128"/>
              </a:defRPr>
            </a:lvl2pPr>
            <a:lvl3pPr marL="1142710" indent="-228542" eaLnBrk="0" hangingPunct="0">
              <a:defRPr i="1">
                <a:solidFill>
                  <a:schemeClr val="tx1"/>
                </a:solidFill>
                <a:latin typeface="Arial" pitchFamily="34" charset="0"/>
                <a:ea typeface="ＭＳ Ｐゴシック" pitchFamily="34" charset="-128"/>
              </a:defRPr>
            </a:lvl3pPr>
            <a:lvl4pPr marL="1599794" indent="-228542" eaLnBrk="0" hangingPunct="0">
              <a:defRPr i="1">
                <a:solidFill>
                  <a:schemeClr val="tx1"/>
                </a:solidFill>
                <a:latin typeface="Arial" pitchFamily="34" charset="0"/>
                <a:ea typeface="ＭＳ Ｐゴシック" pitchFamily="34" charset="-128"/>
              </a:defRPr>
            </a:lvl4pPr>
            <a:lvl5pPr marL="2056879" indent="-228542" eaLnBrk="0" hangingPunct="0">
              <a:defRPr i="1">
                <a:solidFill>
                  <a:schemeClr val="tx1"/>
                </a:solidFill>
                <a:latin typeface="Arial" pitchFamily="34" charset="0"/>
                <a:ea typeface="ＭＳ Ｐゴシック" pitchFamily="34" charset="-128"/>
              </a:defRPr>
            </a:lvl5pPr>
            <a:lvl6pPr marL="2513963" indent="-228542"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046" indent="-228542"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131" indent="-228542"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216" indent="-228542"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44F1BE75-D973-4B7A-919E-95B272B85126}" type="slidenum">
              <a:rPr lang="en-US" i="0" smtClean="0">
                <a:latin typeface="Times New Roman" pitchFamily="18" charset="0"/>
              </a:rPr>
              <a:pPr eaLnBrk="1" hangingPunct="1"/>
              <a:t>39</a:t>
            </a:fld>
            <a:endParaRPr lang="en-US" i="0" dirty="0">
              <a:latin typeface="Times New Roman" pitchFamily="18" charset="0"/>
            </a:endParaRPr>
          </a:p>
        </p:txBody>
      </p:sp>
      <p:sp>
        <p:nvSpPr>
          <p:cNvPr id="190467" name="Rectangle 2"/>
          <p:cNvSpPr>
            <a:spLocks noGrp="1" noRot="1" noChangeAspect="1" noChangeArrowheads="1" noTextEdit="1"/>
          </p:cNvSpPr>
          <p:nvPr>
            <p:ph type="sldImg"/>
          </p:nvPr>
        </p:nvSpPr>
        <p:spPr>
          <a:ln/>
        </p:spPr>
      </p:sp>
      <p:sp>
        <p:nvSpPr>
          <p:cNvPr id="190468" name="Rectangle 3"/>
          <p:cNvSpPr>
            <a:spLocks noGrp="1" noChangeArrowheads="1"/>
          </p:cNvSpPr>
          <p:nvPr>
            <p:ph type="body" idx="1"/>
          </p:nvPr>
        </p:nvSpPr>
        <p:spPr>
          <a:xfrm>
            <a:off x="311151" y="4349752"/>
            <a:ext cx="6172200" cy="441642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600" b="1" dirty="0">
              <a:latin typeface="Arial" pitchFamily="34" charset="0"/>
              <a:ea typeface="ＭＳ Ｐゴシック" pitchFamily="34" charset="-128"/>
            </a:endParaRPr>
          </a:p>
        </p:txBody>
      </p:sp>
    </p:spTree>
    <p:extLst>
      <p:ext uri="{BB962C8B-B14F-4D97-AF65-F5344CB8AC3E}">
        <p14:creationId xmlns:p14="http://schemas.microsoft.com/office/powerpoint/2010/main" val="1827816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5D87D6AC-E57C-49A0-9D2C-AA37DE69C01B}" type="slidenum">
              <a:rPr lang="en-US" smtClean="0"/>
              <a:pPr/>
              <a:t>4</a:t>
            </a:fld>
            <a:endParaRPr lang="en-US" dirty="0"/>
          </a:p>
        </p:txBody>
      </p:sp>
    </p:spTree>
    <p:extLst>
      <p:ext uri="{BB962C8B-B14F-4D97-AF65-F5344CB8AC3E}">
        <p14:creationId xmlns:p14="http://schemas.microsoft.com/office/powerpoint/2010/main" val="318068836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761" indent="-285677" eaLnBrk="0" hangingPunct="0">
              <a:defRPr i="1">
                <a:solidFill>
                  <a:schemeClr val="tx1"/>
                </a:solidFill>
                <a:latin typeface="Arial" pitchFamily="34" charset="0"/>
                <a:ea typeface="ＭＳ Ｐゴシック" pitchFamily="34" charset="-128"/>
              </a:defRPr>
            </a:lvl2pPr>
            <a:lvl3pPr marL="1142710" indent="-228542" eaLnBrk="0" hangingPunct="0">
              <a:defRPr i="1">
                <a:solidFill>
                  <a:schemeClr val="tx1"/>
                </a:solidFill>
                <a:latin typeface="Arial" pitchFamily="34" charset="0"/>
                <a:ea typeface="ＭＳ Ｐゴシック" pitchFamily="34" charset="-128"/>
              </a:defRPr>
            </a:lvl3pPr>
            <a:lvl4pPr marL="1599794" indent="-228542" eaLnBrk="0" hangingPunct="0">
              <a:defRPr i="1">
                <a:solidFill>
                  <a:schemeClr val="tx1"/>
                </a:solidFill>
                <a:latin typeface="Arial" pitchFamily="34" charset="0"/>
                <a:ea typeface="ＭＳ Ｐゴシック" pitchFamily="34" charset="-128"/>
              </a:defRPr>
            </a:lvl4pPr>
            <a:lvl5pPr marL="2056879" indent="-228542" eaLnBrk="0" hangingPunct="0">
              <a:defRPr i="1">
                <a:solidFill>
                  <a:schemeClr val="tx1"/>
                </a:solidFill>
                <a:latin typeface="Arial" pitchFamily="34" charset="0"/>
                <a:ea typeface="ＭＳ Ｐゴシック" pitchFamily="34" charset="-128"/>
              </a:defRPr>
            </a:lvl5pPr>
            <a:lvl6pPr marL="2513963" indent="-228542"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046" indent="-228542"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131" indent="-228542"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216" indent="-228542"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1220E77E-1D7B-48C4-89A5-1CB966D0CFC9}" type="slidenum">
              <a:rPr lang="en-US" i="0" smtClean="0">
                <a:latin typeface="Times New Roman" pitchFamily="18" charset="0"/>
              </a:rPr>
              <a:pPr eaLnBrk="1" hangingPunct="1"/>
              <a:t>40</a:t>
            </a:fld>
            <a:endParaRPr lang="en-US" i="0" dirty="0">
              <a:latin typeface="Times New Roman" pitchFamily="18" charset="0"/>
            </a:endParaRPr>
          </a:p>
        </p:txBody>
      </p:sp>
      <p:sp>
        <p:nvSpPr>
          <p:cNvPr id="191491" name="Rectangle 2"/>
          <p:cNvSpPr>
            <a:spLocks noGrp="1" noRot="1" noChangeAspect="1" noChangeArrowheads="1" noTextEdit="1"/>
          </p:cNvSpPr>
          <p:nvPr>
            <p:ph type="sldImg"/>
          </p:nvPr>
        </p:nvSpPr>
        <p:spPr>
          <a:ln/>
        </p:spPr>
      </p:sp>
      <p:sp>
        <p:nvSpPr>
          <p:cNvPr id="191492" name="Rectangle 3"/>
          <p:cNvSpPr>
            <a:spLocks noGrp="1" noChangeArrowheads="1"/>
          </p:cNvSpPr>
          <p:nvPr>
            <p:ph type="body" idx="1"/>
          </p:nvPr>
        </p:nvSpPr>
        <p:spPr>
          <a:xfrm>
            <a:off x="463551" y="4425950"/>
            <a:ext cx="5943600" cy="5041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400" b="1" dirty="0">
              <a:latin typeface="Arial" pitchFamily="34" charset="0"/>
              <a:ea typeface="ＭＳ Ｐゴシック" pitchFamily="34" charset="-128"/>
            </a:endParaRPr>
          </a:p>
        </p:txBody>
      </p:sp>
    </p:spTree>
    <p:extLst>
      <p:ext uri="{BB962C8B-B14F-4D97-AF65-F5344CB8AC3E}">
        <p14:creationId xmlns:p14="http://schemas.microsoft.com/office/powerpoint/2010/main" val="27809286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58153" indent="-291596" eaLnBrk="0" hangingPunct="0">
              <a:defRPr i="1">
                <a:solidFill>
                  <a:schemeClr val="tx1"/>
                </a:solidFill>
                <a:latin typeface="Arial" pitchFamily="34" charset="0"/>
                <a:ea typeface="ＭＳ Ｐゴシック" pitchFamily="34" charset="-128"/>
              </a:defRPr>
            </a:lvl2pPr>
            <a:lvl3pPr marL="1166389" indent="-233277" eaLnBrk="0" hangingPunct="0">
              <a:defRPr i="1">
                <a:solidFill>
                  <a:schemeClr val="tx1"/>
                </a:solidFill>
                <a:latin typeface="Arial" pitchFamily="34" charset="0"/>
                <a:ea typeface="ＭＳ Ｐゴシック" pitchFamily="34" charset="-128"/>
              </a:defRPr>
            </a:lvl3pPr>
            <a:lvl4pPr marL="1632943" indent="-233277" eaLnBrk="0" hangingPunct="0">
              <a:defRPr i="1">
                <a:solidFill>
                  <a:schemeClr val="tx1"/>
                </a:solidFill>
                <a:latin typeface="Arial" pitchFamily="34" charset="0"/>
                <a:ea typeface="ＭＳ Ｐゴシック" pitchFamily="34" charset="-128"/>
              </a:defRPr>
            </a:lvl4pPr>
            <a:lvl5pPr marL="2099498" indent="-233277" eaLnBrk="0" hangingPunct="0">
              <a:defRPr i="1">
                <a:solidFill>
                  <a:schemeClr val="tx1"/>
                </a:solidFill>
                <a:latin typeface="Arial" pitchFamily="34" charset="0"/>
                <a:ea typeface="ＭＳ Ｐゴシック" pitchFamily="34" charset="-128"/>
              </a:defRPr>
            </a:lvl5pPr>
            <a:lvl6pPr marL="2566054" indent="-233277"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3032609" indent="-233277"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99164" indent="-233277"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965719" indent="-233277"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B37B52DC-E61C-468C-A045-D714ABD123B4}" type="slidenum">
              <a:rPr lang="en-US" i="0" smtClean="0">
                <a:latin typeface="Times New Roman" pitchFamily="18" charset="0"/>
              </a:rPr>
              <a:pPr eaLnBrk="1" hangingPunct="1"/>
              <a:t>41</a:t>
            </a:fld>
            <a:endParaRPr lang="en-US" i="0" dirty="0">
              <a:latin typeface="Times New Roman" pitchFamily="18" charset="0"/>
            </a:endParaRPr>
          </a:p>
        </p:txBody>
      </p:sp>
      <p:sp>
        <p:nvSpPr>
          <p:cNvPr id="220163" name="Rectangle 2"/>
          <p:cNvSpPr>
            <a:spLocks noGrp="1" noRot="1" noChangeAspect="1" noChangeArrowheads="1" noTextEdit="1"/>
          </p:cNvSpPr>
          <p:nvPr>
            <p:ph type="sldImg"/>
          </p:nvPr>
        </p:nvSpPr>
        <p:spPr>
          <a:ln/>
        </p:spPr>
      </p:sp>
      <p:sp>
        <p:nvSpPr>
          <p:cNvPr id="220164" name="Rectangle 3"/>
          <p:cNvSpPr>
            <a:spLocks noGrp="1" noChangeArrowheads="1"/>
          </p:cNvSpPr>
          <p:nvPr>
            <p:ph type="body" idx="1"/>
          </p:nvPr>
        </p:nvSpPr>
        <p:spPr>
          <a:xfrm>
            <a:off x="468207" y="4421823"/>
            <a:ext cx="5930618" cy="426667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277" indent="-233277">
              <a:spcBef>
                <a:spcPct val="0"/>
              </a:spcBef>
            </a:pPr>
            <a:r>
              <a:rPr lang="en-US" b="1" dirty="0">
                <a:latin typeface="Arial" pitchFamily="34" charset="0"/>
                <a:ea typeface="ＭＳ Ｐゴシック" pitchFamily="34" charset="-128"/>
              </a:rPr>
              <a:t>  </a:t>
            </a:r>
          </a:p>
        </p:txBody>
      </p:sp>
    </p:spTree>
    <p:extLst>
      <p:ext uri="{BB962C8B-B14F-4D97-AF65-F5344CB8AC3E}">
        <p14:creationId xmlns:p14="http://schemas.microsoft.com/office/powerpoint/2010/main" val="422148984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42</a:t>
            </a:fld>
            <a:endParaRPr lang="en-US" dirty="0"/>
          </a:p>
        </p:txBody>
      </p:sp>
    </p:spTree>
    <p:extLst>
      <p:ext uri="{BB962C8B-B14F-4D97-AF65-F5344CB8AC3E}">
        <p14:creationId xmlns:p14="http://schemas.microsoft.com/office/powerpoint/2010/main" val="425674080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87D6AC-E57C-49A0-9D2C-AA37DE69C01B}" type="slidenum">
              <a:rPr lang="en-US" smtClean="0"/>
              <a:pPr/>
              <a:t>43</a:t>
            </a:fld>
            <a:endParaRPr lang="en-US" dirty="0"/>
          </a:p>
        </p:txBody>
      </p:sp>
    </p:spTree>
    <p:extLst>
      <p:ext uri="{BB962C8B-B14F-4D97-AF65-F5344CB8AC3E}">
        <p14:creationId xmlns:p14="http://schemas.microsoft.com/office/powerpoint/2010/main" val="47495976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44</a:t>
            </a:fld>
            <a:endParaRPr lang="en-US" dirty="0"/>
          </a:p>
        </p:txBody>
      </p:sp>
    </p:spTree>
    <p:extLst>
      <p:ext uri="{BB962C8B-B14F-4D97-AF65-F5344CB8AC3E}">
        <p14:creationId xmlns:p14="http://schemas.microsoft.com/office/powerpoint/2010/main" val="77118299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45</a:t>
            </a:fld>
            <a:endParaRPr lang="en-US" dirty="0"/>
          </a:p>
        </p:txBody>
      </p:sp>
    </p:spTree>
    <p:extLst>
      <p:ext uri="{BB962C8B-B14F-4D97-AF65-F5344CB8AC3E}">
        <p14:creationId xmlns:p14="http://schemas.microsoft.com/office/powerpoint/2010/main" val="184754541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9751" y="4349751"/>
            <a:ext cx="5781040" cy="4261168"/>
          </a:xfrm>
        </p:spPr>
        <p:txBody>
          <a:bodyPr/>
          <a:lstStyle/>
          <a:p>
            <a:endParaRPr lang="en-US" b="1" dirty="0">
              <a:latin typeface="Arial" pitchFamily="34" charset="0"/>
              <a:ea typeface="ＭＳ Ｐゴシック" pitchFamily="34" charset="-128"/>
            </a:endParaRPr>
          </a:p>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46</a:t>
            </a:fld>
            <a:endParaRPr lang="en-US" dirty="0"/>
          </a:p>
        </p:txBody>
      </p:sp>
    </p:spTree>
    <p:extLst>
      <p:ext uri="{BB962C8B-B14F-4D97-AF65-F5344CB8AC3E}">
        <p14:creationId xmlns:p14="http://schemas.microsoft.com/office/powerpoint/2010/main" val="392759172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47</a:t>
            </a:fld>
            <a:endParaRPr lang="en-US" dirty="0"/>
          </a:p>
        </p:txBody>
      </p:sp>
    </p:spTree>
    <p:extLst>
      <p:ext uri="{BB962C8B-B14F-4D97-AF65-F5344CB8AC3E}">
        <p14:creationId xmlns:p14="http://schemas.microsoft.com/office/powerpoint/2010/main" val="428705272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D87D6AC-E57C-49A0-9D2C-AA37DE69C01B}" type="slidenum">
              <a:rPr lang="en-US" smtClean="0"/>
              <a:pPr/>
              <a:t>48</a:t>
            </a:fld>
            <a:endParaRPr lang="en-US" dirty="0"/>
          </a:p>
        </p:txBody>
      </p:sp>
    </p:spTree>
    <p:extLst>
      <p:ext uri="{BB962C8B-B14F-4D97-AF65-F5344CB8AC3E}">
        <p14:creationId xmlns:p14="http://schemas.microsoft.com/office/powerpoint/2010/main" val="56658216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49</a:t>
            </a:fld>
            <a:endParaRPr lang="en-US" dirty="0"/>
          </a:p>
        </p:txBody>
      </p:sp>
    </p:spTree>
    <p:extLst>
      <p:ext uri="{BB962C8B-B14F-4D97-AF65-F5344CB8AC3E}">
        <p14:creationId xmlns:p14="http://schemas.microsoft.com/office/powerpoint/2010/main" val="566582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87D6AC-E57C-49A0-9D2C-AA37DE69C01B}" type="slidenum">
              <a:rPr lang="en-US" smtClean="0"/>
              <a:pPr/>
              <a:t>5</a:t>
            </a:fld>
            <a:endParaRPr lang="en-US" dirty="0"/>
          </a:p>
        </p:txBody>
      </p:sp>
    </p:spTree>
    <p:extLst>
      <p:ext uri="{BB962C8B-B14F-4D97-AF65-F5344CB8AC3E}">
        <p14:creationId xmlns:p14="http://schemas.microsoft.com/office/powerpoint/2010/main" val="138795222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F918DC9D-453A-4589-989B-E8DA712DBEE6}" type="slidenum">
              <a:rPr lang="en-US" i="0" smtClean="0">
                <a:latin typeface="Times New Roman" pitchFamily="18" charset="0"/>
              </a:rPr>
              <a:pPr eaLnBrk="1" hangingPunct="1"/>
              <a:t>50</a:t>
            </a:fld>
            <a:endParaRPr lang="en-US" i="0" dirty="0">
              <a:latin typeface="Times New Roman" pitchFamily="18" charset="0"/>
            </a:endParaRPr>
          </a:p>
        </p:txBody>
      </p:sp>
      <p:sp>
        <p:nvSpPr>
          <p:cNvPr id="227331" name="Rectangle 2"/>
          <p:cNvSpPr>
            <a:spLocks noGrp="1" noRot="1" noChangeAspect="1" noChangeArrowheads="1" noTextEdit="1"/>
          </p:cNvSpPr>
          <p:nvPr>
            <p:ph type="sldImg"/>
          </p:nvPr>
        </p:nvSpPr>
        <p:spPr>
          <a:ln/>
        </p:spPr>
      </p:sp>
      <p:sp>
        <p:nvSpPr>
          <p:cNvPr id="227332" name="Rectangle 3"/>
          <p:cNvSpPr>
            <a:spLocks noGrp="1" noChangeArrowheads="1"/>
          </p:cNvSpPr>
          <p:nvPr>
            <p:ph type="body" idx="1"/>
          </p:nvPr>
        </p:nvSpPr>
        <p:spPr>
          <a:xfrm>
            <a:off x="701676" y="4267200"/>
            <a:ext cx="5619750" cy="44211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115959947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4927EB69-9FA2-4F27-BCB4-88F7D305CA42}" type="slidenum">
              <a:rPr lang="en-US" i="0" smtClean="0">
                <a:latin typeface="Times New Roman" pitchFamily="18" charset="0"/>
              </a:rPr>
              <a:pPr eaLnBrk="1" hangingPunct="1"/>
              <a:t>51</a:t>
            </a:fld>
            <a:endParaRPr lang="en-US" i="0" dirty="0">
              <a:latin typeface="Times New Roman" pitchFamily="18" charset="0"/>
            </a:endParaRPr>
          </a:p>
        </p:txBody>
      </p:sp>
      <p:sp>
        <p:nvSpPr>
          <p:cNvPr id="228355" name="Rectangle 2"/>
          <p:cNvSpPr>
            <a:spLocks noGrp="1" noRot="1" noChangeAspect="1" noChangeArrowheads="1" noTextEdit="1"/>
          </p:cNvSpPr>
          <p:nvPr>
            <p:ph type="sldImg"/>
          </p:nvPr>
        </p:nvSpPr>
        <p:spPr>
          <a:ln/>
        </p:spPr>
      </p:sp>
      <p:sp>
        <p:nvSpPr>
          <p:cNvPr id="228356" name="Rectangle 3"/>
          <p:cNvSpPr>
            <a:spLocks noGrp="1" noChangeArrowheads="1"/>
          </p:cNvSpPr>
          <p:nvPr>
            <p:ph type="body" idx="1"/>
          </p:nvPr>
        </p:nvSpPr>
        <p:spPr>
          <a:xfrm>
            <a:off x="781050" y="4498976"/>
            <a:ext cx="5461000" cy="43449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en-US" b="1" baseline="0" dirty="0">
              <a:latin typeface="Arial" pitchFamily="34" charset="0"/>
              <a:ea typeface="ＭＳ Ｐゴシック" pitchFamily="34" charset="-128"/>
            </a:endParaRPr>
          </a:p>
          <a:p>
            <a:pPr eaLnBrk="1" hangingPunct="1">
              <a:lnSpc>
                <a:spcPct val="90000"/>
              </a:lnSpc>
            </a:pPr>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233107193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06722B4A-7B86-4E12-B73C-650A552AAC7C}" type="slidenum">
              <a:rPr lang="en-US" i="0" smtClean="0">
                <a:latin typeface="Times New Roman" pitchFamily="18" charset="0"/>
              </a:rPr>
              <a:pPr eaLnBrk="1" hangingPunct="1"/>
              <a:t>52</a:t>
            </a:fld>
            <a:endParaRPr lang="en-US" i="0" dirty="0">
              <a:latin typeface="Times New Roman" pitchFamily="18" charset="0"/>
            </a:endParaRPr>
          </a:p>
        </p:txBody>
      </p:sp>
      <p:sp>
        <p:nvSpPr>
          <p:cNvPr id="229379" name="Rectangle 2"/>
          <p:cNvSpPr>
            <a:spLocks noGrp="1" noRot="1" noChangeAspect="1" noChangeArrowheads="1" noTextEdit="1"/>
          </p:cNvSpPr>
          <p:nvPr>
            <p:ph type="sldImg"/>
          </p:nvPr>
        </p:nvSpPr>
        <p:spPr>
          <a:ln/>
        </p:spPr>
      </p:sp>
      <p:sp>
        <p:nvSpPr>
          <p:cNvPr id="229380" name="Rectangle 3"/>
          <p:cNvSpPr>
            <a:spLocks noGrp="1" noChangeArrowheads="1"/>
          </p:cNvSpPr>
          <p:nvPr>
            <p:ph type="body" idx="1"/>
          </p:nvPr>
        </p:nvSpPr>
        <p:spPr>
          <a:xfrm>
            <a:off x="623890" y="4267201"/>
            <a:ext cx="5540375" cy="4343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latin typeface="Arial" pitchFamily="34" charset="0"/>
              <a:ea typeface="ＭＳ Ｐゴシック" pitchFamily="34" charset="-128"/>
            </a:endParaRPr>
          </a:p>
          <a:p>
            <a:pPr eaLnBrk="1" hangingPunct="1"/>
            <a:endParaRPr lang="en-US" sz="1400" dirty="0">
              <a:latin typeface="Arial" pitchFamily="34" charset="0"/>
              <a:ea typeface="ＭＳ Ｐゴシック" pitchFamily="34" charset="-128"/>
            </a:endParaRPr>
          </a:p>
          <a:p>
            <a:pPr eaLnBrk="1" hangingPunct="1"/>
            <a:endParaRPr lang="en-US" sz="900" b="1" dirty="0">
              <a:latin typeface="Arial" pitchFamily="34" charset="0"/>
              <a:ea typeface="ＭＳ Ｐゴシック" pitchFamily="34" charset="-128"/>
            </a:endParaRPr>
          </a:p>
          <a:p>
            <a:pPr eaLnBrk="1" hangingPunct="1"/>
            <a:endParaRPr lang="en-US" sz="900" dirty="0">
              <a:latin typeface="Arial" pitchFamily="34" charset="0"/>
              <a:ea typeface="ＭＳ Ｐゴシック" pitchFamily="34" charset="-128"/>
            </a:endParaRPr>
          </a:p>
        </p:txBody>
      </p:sp>
    </p:spTree>
    <p:extLst>
      <p:ext uri="{BB962C8B-B14F-4D97-AF65-F5344CB8AC3E}">
        <p14:creationId xmlns:p14="http://schemas.microsoft.com/office/powerpoint/2010/main" val="17681634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D87D6AC-E57C-49A0-9D2C-AA37DE69C01B}" type="slidenum">
              <a:rPr lang="en-US" smtClean="0"/>
              <a:pPr/>
              <a:t>53</a:t>
            </a:fld>
            <a:endParaRPr lang="en-US" dirty="0"/>
          </a:p>
        </p:txBody>
      </p:sp>
    </p:spTree>
    <p:extLst>
      <p:ext uri="{BB962C8B-B14F-4D97-AF65-F5344CB8AC3E}">
        <p14:creationId xmlns:p14="http://schemas.microsoft.com/office/powerpoint/2010/main" val="4160965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54</a:t>
            </a:fld>
            <a:endParaRPr lang="en-US" dirty="0"/>
          </a:p>
        </p:txBody>
      </p:sp>
    </p:spTree>
    <p:extLst>
      <p:ext uri="{BB962C8B-B14F-4D97-AF65-F5344CB8AC3E}">
        <p14:creationId xmlns:p14="http://schemas.microsoft.com/office/powerpoint/2010/main" val="188252976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87D6AC-E57C-49A0-9D2C-AA37DE69C01B}" type="slidenum">
              <a:rPr lang="en-US" smtClean="0"/>
              <a:pPr/>
              <a:t>55</a:t>
            </a:fld>
            <a:endParaRPr lang="en-US" dirty="0"/>
          </a:p>
        </p:txBody>
      </p:sp>
    </p:spTree>
    <p:extLst>
      <p:ext uri="{BB962C8B-B14F-4D97-AF65-F5344CB8AC3E}">
        <p14:creationId xmlns:p14="http://schemas.microsoft.com/office/powerpoint/2010/main" val="238654204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56</a:t>
            </a:fld>
            <a:endParaRPr lang="en-US" dirty="0"/>
          </a:p>
        </p:txBody>
      </p:sp>
    </p:spTree>
    <p:extLst>
      <p:ext uri="{BB962C8B-B14F-4D97-AF65-F5344CB8AC3E}">
        <p14:creationId xmlns:p14="http://schemas.microsoft.com/office/powerpoint/2010/main" val="323372660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57</a:t>
            </a:fld>
            <a:endParaRPr lang="en-US" dirty="0"/>
          </a:p>
        </p:txBody>
      </p:sp>
    </p:spTree>
    <p:extLst>
      <p:ext uri="{BB962C8B-B14F-4D97-AF65-F5344CB8AC3E}">
        <p14:creationId xmlns:p14="http://schemas.microsoft.com/office/powerpoint/2010/main" val="243358927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990E1D0F-A4A3-4E97-8AB2-195111314DC5}" type="slidenum">
              <a:rPr lang="en-US" i="0" smtClean="0">
                <a:latin typeface="Times New Roman" pitchFamily="18" charset="0"/>
              </a:rPr>
              <a:pPr eaLnBrk="1" hangingPunct="1"/>
              <a:t>58</a:t>
            </a:fld>
            <a:endParaRPr lang="en-US" i="0" dirty="0">
              <a:latin typeface="Times New Roman" pitchFamily="18" charset="0"/>
            </a:endParaRPr>
          </a:p>
        </p:txBody>
      </p:sp>
      <p:sp>
        <p:nvSpPr>
          <p:cNvPr id="232451" name="Rectangle 2"/>
          <p:cNvSpPr>
            <a:spLocks noGrp="1" noRot="1" noChangeAspect="1" noChangeArrowheads="1" noTextEdit="1"/>
          </p:cNvSpPr>
          <p:nvPr>
            <p:ph type="sldImg"/>
          </p:nvPr>
        </p:nvSpPr>
        <p:spPr>
          <a:ln/>
        </p:spPr>
      </p:sp>
      <p:sp>
        <p:nvSpPr>
          <p:cNvPr id="232452" name="Rectangle 3"/>
          <p:cNvSpPr>
            <a:spLocks noGrp="1" noChangeArrowheads="1"/>
          </p:cNvSpPr>
          <p:nvPr>
            <p:ph type="body" idx="1"/>
          </p:nvPr>
        </p:nvSpPr>
        <p:spPr>
          <a:xfrm>
            <a:off x="858838" y="4344990"/>
            <a:ext cx="5072062" cy="4808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157367294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A1B0536F-697B-4641-9B12-FBDA99424A64}" type="slidenum">
              <a:rPr lang="en-US" i="0" smtClean="0">
                <a:latin typeface="Times New Roman" pitchFamily="18" charset="0"/>
              </a:rPr>
              <a:pPr eaLnBrk="1" hangingPunct="1"/>
              <a:t>59</a:t>
            </a:fld>
            <a:endParaRPr lang="en-US" i="0" dirty="0">
              <a:latin typeface="Times New Roman" pitchFamily="18" charset="0"/>
            </a:endParaRPr>
          </a:p>
        </p:txBody>
      </p:sp>
      <p:sp>
        <p:nvSpPr>
          <p:cNvPr id="234499" name="Rectangle 2"/>
          <p:cNvSpPr>
            <a:spLocks noGrp="1" noRot="1" noChangeAspect="1" noChangeArrowheads="1" noTextEdit="1"/>
          </p:cNvSpPr>
          <p:nvPr>
            <p:ph type="sldImg"/>
          </p:nvPr>
        </p:nvSpPr>
        <p:spPr>
          <a:ln/>
        </p:spPr>
      </p:sp>
      <p:sp>
        <p:nvSpPr>
          <p:cNvPr id="234500" name="Rectangle 3"/>
          <p:cNvSpPr>
            <a:spLocks noGrp="1" noChangeArrowheads="1"/>
          </p:cNvSpPr>
          <p:nvPr>
            <p:ph type="body" idx="1"/>
          </p:nvPr>
        </p:nvSpPr>
        <p:spPr>
          <a:xfrm>
            <a:off x="615950" y="4349752"/>
            <a:ext cx="5791200" cy="4416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600" b="1" dirty="0">
              <a:latin typeface="Arial" pitchFamily="34" charset="0"/>
              <a:ea typeface="ＭＳ Ｐゴシック" pitchFamily="34" charset="-128"/>
            </a:endParaRPr>
          </a:p>
        </p:txBody>
      </p:sp>
    </p:spTree>
    <p:extLst>
      <p:ext uri="{BB962C8B-B14F-4D97-AF65-F5344CB8AC3E}">
        <p14:creationId xmlns:p14="http://schemas.microsoft.com/office/powerpoint/2010/main" val="2098321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6</a:t>
            </a:fld>
            <a:endParaRPr lang="en-US" dirty="0"/>
          </a:p>
        </p:txBody>
      </p:sp>
    </p:spTree>
    <p:extLst>
      <p:ext uri="{BB962C8B-B14F-4D97-AF65-F5344CB8AC3E}">
        <p14:creationId xmlns:p14="http://schemas.microsoft.com/office/powerpoint/2010/main" val="235781204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518E2EF-DE15-4E34-A35E-67C6429D2FDC}" type="slidenum">
              <a:rPr lang="en-US" i="0" smtClean="0">
                <a:latin typeface="Times New Roman" pitchFamily="18" charset="0"/>
              </a:rPr>
              <a:pPr eaLnBrk="1" hangingPunct="1"/>
              <a:t>60</a:t>
            </a:fld>
            <a:endParaRPr lang="en-US" i="0" dirty="0">
              <a:latin typeface="Times New Roman" pitchFamily="18" charset="0"/>
            </a:endParaRPr>
          </a:p>
        </p:txBody>
      </p:sp>
      <p:sp>
        <p:nvSpPr>
          <p:cNvPr id="235523" name="Rectangle 2"/>
          <p:cNvSpPr>
            <a:spLocks noGrp="1" noRot="1" noChangeAspect="1" noChangeArrowheads="1" noTextEdit="1"/>
          </p:cNvSpPr>
          <p:nvPr>
            <p:ph type="sldImg"/>
          </p:nvPr>
        </p:nvSpPr>
        <p:spPr>
          <a:ln/>
        </p:spPr>
      </p:sp>
      <p:sp>
        <p:nvSpPr>
          <p:cNvPr id="235524" name="Rectangle 3"/>
          <p:cNvSpPr>
            <a:spLocks noGrp="1" noChangeArrowheads="1"/>
          </p:cNvSpPr>
          <p:nvPr>
            <p:ph type="body" idx="1"/>
          </p:nvPr>
        </p:nvSpPr>
        <p:spPr>
          <a:xfrm>
            <a:off x="936625" y="4421189"/>
            <a:ext cx="5227638" cy="4422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latin typeface="Arial" pitchFamily="34" charset="0"/>
              <a:ea typeface="ＭＳ Ｐゴシック" pitchFamily="34" charset="-128"/>
            </a:endParaRPr>
          </a:p>
          <a:p>
            <a:pPr eaLnBrk="1" hangingPunct="1"/>
            <a:r>
              <a:rPr lang="en-US" b="1" dirty="0">
                <a:latin typeface="Arial" pitchFamily="34" charset="0"/>
                <a:ea typeface="ＭＳ Ｐゴシック" pitchFamily="34" charset="-128"/>
              </a:rPr>
              <a:t> </a:t>
            </a:r>
          </a:p>
          <a:p>
            <a:pPr eaLnBrk="1" hangingPunct="1"/>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368005578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latin typeface="Cambria" panose="02040503050406030204" pitchFamily="18" charset="0"/>
            </a:endParaRPr>
          </a:p>
          <a:p>
            <a:endParaRPr lang="en-US" b="1" dirty="0">
              <a:latin typeface="Cambria" panose="02040503050406030204" pitchFamily="18" charset="0"/>
            </a:endParaRPr>
          </a:p>
        </p:txBody>
      </p:sp>
      <p:sp>
        <p:nvSpPr>
          <p:cNvPr id="4" name="Slide Number Placeholder 3"/>
          <p:cNvSpPr>
            <a:spLocks noGrp="1"/>
          </p:cNvSpPr>
          <p:nvPr>
            <p:ph type="sldNum" sz="quarter" idx="10"/>
          </p:nvPr>
        </p:nvSpPr>
        <p:spPr/>
        <p:txBody>
          <a:bodyPr/>
          <a:lstStyle/>
          <a:p>
            <a:fld id="{5D87D6AC-E57C-49A0-9D2C-AA37DE69C01B}" type="slidenum">
              <a:rPr lang="en-US" smtClean="0"/>
              <a:pPr/>
              <a:t>61</a:t>
            </a:fld>
            <a:endParaRPr lang="en-US" dirty="0"/>
          </a:p>
        </p:txBody>
      </p:sp>
    </p:spTree>
    <p:extLst>
      <p:ext uri="{BB962C8B-B14F-4D97-AF65-F5344CB8AC3E}">
        <p14:creationId xmlns:p14="http://schemas.microsoft.com/office/powerpoint/2010/main" val="406286024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62</a:t>
            </a:fld>
            <a:endParaRPr lang="en-US" dirty="0"/>
          </a:p>
        </p:txBody>
      </p:sp>
    </p:spTree>
    <p:extLst>
      <p:ext uri="{BB962C8B-B14F-4D97-AF65-F5344CB8AC3E}">
        <p14:creationId xmlns:p14="http://schemas.microsoft.com/office/powerpoint/2010/main" val="35486685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DAAD438C-313F-45E0-97F3-9D2F5A7B0BC1}" type="slidenum">
              <a:rPr lang="en-US" i="0" smtClean="0">
                <a:latin typeface="Times New Roman" pitchFamily="18" charset="0"/>
              </a:rPr>
              <a:pPr eaLnBrk="1" hangingPunct="1"/>
              <a:t>63</a:t>
            </a:fld>
            <a:endParaRPr lang="en-US" i="0" dirty="0">
              <a:latin typeface="Times New Roman" pitchFamily="18" charset="0"/>
            </a:endParaRPr>
          </a:p>
        </p:txBody>
      </p:sp>
      <p:sp>
        <p:nvSpPr>
          <p:cNvPr id="237571" name="Rectangle 2"/>
          <p:cNvSpPr>
            <a:spLocks noGrp="1" noRot="1" noChangeAspect="1" noChangeArrowheads="1" noTextEdit="1"/>
          </p:cNvSpPr>
          <p:nvPr>
            <p:ph type="sldImg"/>
          </p:nvPr>
        </p:nvSpPr>
        <p:spPr>
          <a:ln/>
        </p:spPr>
      </p:sp>
      <p:sp>
        <p:nvSpPr>
          <p:cNvPr id="237572" name="Rectangle 3"/>
          <p:cNvSpPr>
            <a:spLocks noGrp="1" noChangeArrowheads="1"/>
          </p:cNvSpPr>
          <p:nvPr>
            <p:ph type="body" idx="1"/>
          </p:nvPr>
        </p:nvSpPr>
        <p:spPr>
          <a:xfrm>
            <a:off x="701676" y="4421188"/>
            <a:ext cx="5384800" cy="426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1400" dirty="0">
              <a:latin typeface="Arial" pitchFamily="34" charset="0"/>
              <a:ea typeface="ＭＳ Ｐゴシック" pitchFamily="34" charset="-128"/>
            </a:endParaRPr>
          </a:p>
        </p:txBody>
      </p:sp>
    </p:spTree>
    <p:extLst>
      <p:ext uri="{BB962C8B-B14F-4D97-AF65-F5344CB8AC3E}">
        <p14:creationId xmlns:p14="http://schemas.microsoft.com/office/powerpoint/2010/main" val="396661709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58153" indent="-291596" eaLnBrk="0" hangingPunct="0">
              <a:defRPr i="1">
                <a:solidFill>
                  <a:schemeClr val="tx1"/>
                </a:solidFill>
                <a:latin typeface="Arial" pitchFamily="34" charset="0"/>
                <a:ea typeface="ＭＳ Ｐゴシック" pitchFamily="34" charset="-128"/>
              </a:defRPr>
            </a:lvl2pPr>
            <a:lvl3pPr marL="1166389" indent="-233277" eaLnBrk="0" hangingPunct="0">
              <a:defRPr i="1">
                <a:solidFill>
                  <a:schemeClr val="tx1"/>
                </a:solidFill>
                <a:latin typeface="Arial" pitchFamily="34" charset="0"/>
                <a:ea typeface="ＭＳ Ｐゴシック" pitchFamily="34" charset="-128"/>
              </a:defRPr>
            </a:lvl3pPr>
            <a:lvl4pPr marL="1632943" indent="-233277" eaLnBrk="0" hangingPunct="0">
              <a:defRPr i="1">
                <a:solidFill>
                  <a:schemeClr val="tx1"/>
                </a:solidFill>
                <a:latin typeface="Arial" pitchFamily="34" charset="0"/>
                <a:ea typeface="ＭＳ Ｐゴシック" pitchFamily="34" charset="-128"/>
              </a:defRPr>
            </a:lvl4pPr>
            <a:lvl5pPr marL="2099498" indent="-233277" eaLnBrk="0" hangingPunct="0">
              <a:defRPr i="1">
                <a:solidFill>
                  <a:schemeClr val="tx1"/>
                </a:solidFill>
                <a:latin typeface="Arial" pitchFamily="34" charset="0"/>
                <a:ea typeface="ＭＳ Ｐゴシック" pitchFamily="34" charset="-128"/>
              </a:defRPr>
            </a:lvl5pPr>
            <a:lvl6pPr marL="2566054" indent="-233277"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3032609" indent="-233277"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99164" indent="-233277"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965719" indent="-233277"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F28E7902-F6B8-4966-AAAF-9D709CA2A30E}" type="slidenum">
              <a:rPr lang="en-US" i="0" smtClean="0">
                <a:latin typeface="Times New Roman" pitchFamily="18" charset="0"/>
              </a:rPr>
              <a:pPr eaLnBrk="1" hangingPunct="1"/>
              <a:t>64</a:t>
            </a:fld>
            <a:endParaRPr lang="en-US" i="0" dirty="0">
              <a:latin typeface="Times New Roman" pitchFamily="18" charset="0"/>
            </a:endParaRPr>
          </a:p>
        </p:txBody>
      </p:sp>
      <p:sp>
        <p:nvSpPr>
          <p:cNvPr id="251907" name="Rectangle 2"/>
          <p:cNvSpPr>
            <a:spLocks noGrp="1" noRot="1" noChangeAspect="1" noChangeArrowheads="1" noTextEdit="1"/>
          </p:cNvSpPr>
          <p:nvPr>
            <p:ph type="sldImg"/>
          </p:nvPr>
        </p:nvSpPr>
        <p:spPr>
          <a:ln/>
        </p:spPr>
      </p:sp>
      <p:sp>
        <p:nvSpPr>
          <p:cNvPr id="251908" name="Rectangle 3"/>
          <p:cNvSpPr>
            <a:spLocks noGrp="1" noChangeArrowheads="1"/>
          </p:cNvSpPr>
          <p:nvPr>
            <p:ph type="body" idx="1"/>
          </p:nvPr>
        </p:nvSpPr>
        <p:spPr>
          <a:xfrm>
            <a:off x="702310" y="4421823"/>
            <a:ext cx="5618480" cy="426667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1400" dirty="0">
              <a:latin typeface="Arial" pitchFamily="34" charset="0"/>
              <a:ea typeface="ＭＳ Ｐゴシック" pitchFamily="34" charset="-128"/>
            </a:endParaRPr>
          </a:p>
        </p:txBody>
      </p:sp>
    </p:spTree>
    <p:extLst>
      <p:ext uri="{BB962C8B-B14F-4D97-AF65-F5344CB8AC3E}">
        <p14:creationId xmlns:p14="http://schemas.microsoft.com/office/powerpoint/2010/main" val="378191577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7D411C7F-9A59-4E96-863F-327D609D30CA}" type="slidenum">
              <a:rPr lang="en-US" i="0" smtClean="0">
                <a:latin typeface="Times New Roman" pitchFamily="18" charset="0"/>
              </a:rPr>
              <a:pPr eaLnBrk="1" hangingPunct="1"/>
              <a:t>65</a:t>
            </a:fld>
            <a:endParaRPr lang="en-US" i="0" dirty="0">
              <a:latin typeface="Times New Roman" pitchFamily="18" charset="0"/>
            </a:endParaRPr>
          </a:p>
        </p:txBody>
      </p:sp>
      <p:sp>
        <p:nvSpPr>
          <p:cNvPr id="240643" name="Rectangle 2"/>
          <p:cNvSpPr>
            <a:spLocks noGrp="1" noRot="1" noChangeAspect="1" noChangeArrowheads="1" noTextEdit="1"/>
          </p:cNvSpPr>
          <p:nvPr>
            <p:ph type="sldImg"/>
          </p:nvPr>
        </p:nvSpPr>
        <p:spPr>
          <a:xfrm>
            <a:off x="252413" y="854075"/>
            <a:ext cx="6207125" cy="3490913"/>
          </a:xfrm>
          <a:ln/>
        </p:spPr>
      </p:sp>
      <p:sp>
        <p:nvSpPr>
          <p:cNvPr id="240644" name="Rectangle 3"/>
          <p:cNvSpPr>
            <a:spLocks noGrp="1" noChangeArrowheads="1"/>
          </p:cNvSpPr>
          <p:nvPr>
            <p:ph type="body" idx="1"/>
          </p:nvPr>
        </p:nvSpPr>
        <p:spPr>
          <a:xfrm>
            <a:off x="623890" y="4498975"/>
            <a:ext cx="5540375" cy="426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latin typeface="Arial" pitchFamily="34" charset="0"/>
              <a:ea typeface="ＭＳ Ｐゴシック" pitchFamily="34" charset="-128"/>
            </a:endParaRPr>
          </a:p>
        </p:txBody>
      </p:sp>
    </p:spTree>
    <p:extLst>
      <p:ext uri="{BB962C8B-B14F-4D97-AF65-F5344CB8AC3E}">
        <p14:creationId xmlns:p14="http://schemas.microsoft.com/office/powerpoint/2010/main" val="33884405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87D6AC-E57C-49A0-9D2C-AA37DE69C01B}" type="slidenum">
              <a:rPr lang="en-US" smtClean="0"/>
              <a:pPr/>
              <a:t>66</a:t>
            </a:fld>
            <a:endParaRPr lang="en-US" dirty="0"/>
          </a:p>
        </p:txBody>
      </p:sp>
    </p:spTree>
    <p:extLst>
      <p:ext uri="{BB962C8B-B14F-4D97-AF65-F5344CB8AC3E}">
        <p14:creationId xmlns:p14="http://schemas.microsoft.com/office/powerpoint/2010/main" val="400246472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B79FFD9-8E25-433C-9242-0B685BD69B9B}" type="slidenum">
              <a:rPr lang="en-US" i="0" smtClean="0">
                <a:latin typeface="Times New Roman" pitchFamily="18" charset="0"/>
              </a:rPr>
              <a:pPr eaLnBrk="1" hangingPunct="1"/>
              <a:t>67</a:t>
            </a:fld>
            <a:endParaRPr lang="en-US" i="0" dirty="0">
              <a:latin typeface="Times New Roman" pitchFamily="18" charset="0"/>
            </a:endParaRPr>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xfrm>
            <a:off x="781050" y="4344990"/>
            <a:ext cx="53832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293784350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6DC32F0-8C19-4135-ADDC-6A7970A72BE3}" type="slidenum">
              <a:rPr lang="en-US" i="0" smtClean="0">
                <a:latin typeface="Times New Roman" pitchFamily="18" charset="0"/>
              </a:rPr>
              <a:pPr eaLnBrk="1" hangingPunct="1"/>
              <a:t>68</a:t>
            </a:fld>
            <a:endParaRPr lang="en-US" i="0" dirty="0">
              <a:latin typeface="Times New Roman" pitchFamily="18" charset="0"/>
            </a:endParaRPr>
          </a:p>
        </p:txBody>
      </p:sp>
      <p:sp>
        <p:nvSpPr>
          <p:cNvPr id="247811" name="Rectangle 2"/>
          <p:cNvSpPr>
            <a:spLocks noGrp="1" noRot="1" noChangeAspect="1" noChangeArrowheads="1" noTextEdit="1"/>
          </p:cNvSpPr>
          <p:nvPr>
            <p:ph type="sldImg"/>
          </p:nvPr>
        </p:nvSpPr>
        <p:spPr>
          <a:ln/>
        </p:spPr>
      </p:sp>
      <p:sp>
        <p:nvSpPr>
          <p:cNvPr id="247812" name="Rectangle 3"/>
          <p:cNvSpPr>
            <a:spLocks noGrp="1" noChangeArrowheads="1"/>
          </p:cNvSpPr>
          <p:nvPr>
            <p:ph type="body" idx="1"/>
          </p:nvPr>
        </p:nvSpPr>
        <p:spPr>
          <a:xfrm>
            <a:off x="701677" y="4344990"/>
            <a:ext cx="5307013"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1400" dirty="0">
              <a:latin typeface="Arial" pitchFamily="34" charset="0"/>
              <a:ea typeface="ＭＳ Ｐゴシック" pitchFamily="34" charset="-128"/>
            </a:endParaRPr>
          </a:p>
        </p:txBody>
      </p:sp>
    </p:spTree>
    <p:extLst>
      <p:ext uri="{BB962C8B-B14F-4D97-AF65-F5344CB8AC3E}">
        <p14:creationId xmlns:p14="http://schemas.microsoft.com/office/powerpoint/2010/main" val="278392455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7F6C1F0-E2BD-456A-A502-E83DB734FF73}" type="slidenum">
              <a:rPr lang="en-US" i="0" smtClean="0">
                <a:latin typeface="Times New Roman" pitchFamily="18" charset="0"/>
              </a:rPr>
              <a:pPr eaLnBrk="1" hangingPunct="1"/>
              <a:t>69</a:t>
            </a:fld>
            <a:endParaRPr lang="en-US" i="0" dirty="0">
              <a:latin typeface="Times New Roman" pitchFamily="18" charset="0"/>
            </a:endParaRPr>
          </a:p>
        </p:txBody>
      </p:sp>
      <p:sp>
        <p:nvSpPr>
          <p:cNvPr id="248835" name="Rectangle 2"/>
          <p:cNvSpPr>
            <a:spLocks noGrp="1" noRot="1" noChangeAspect="1" noChangeArrowheads="1" noTextEdit="1"/>
          </p:cNvSpPr>
          <p:nvPr>
            <p:ph type="sldImg"/>
          </p:nvPr>
        </p:nvSpPr>
        <p:spPr>
          <a:ln/>
        </p:spPr>
      </p:sp>
      <p:sp>
        <p:nvSpPr>
          <p:cNvPr id="248836" name="Rectangle 3"/>
          <p:cNvSpPr>
            <a:spLocks noGrp="1" noChangeArrowheads="1"/>
          </p:cNvSpPr>
          <p:nvPr>
            <p:ph type="body" idx="1"/>
          </p:nvPr>
        </p:nvSpPr>
        <p:spPr>
          <a:xfrm>
            <a:off x="468314" y="4498976"/>
            <a:ext cx="5618162" cy="4810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43" indent="-231743">
              <a:lnSpc>
                <a:spcPct val="90000"/>
              </a:lnSpc>
            </a:pPr>
            <a:r>
              <a:rPr lang="en-US" b="1" dirty="0">
                <a:latin typeface="Arial" pitchFamily="34" charset="0"/>
                <a:ea typeface="ＭＳ Ｐゴシック" pitchFamily="34" charset="-128"/>
              </a:rPr>
              <a:t>     </a:t>
            </a:r>
          </a:p>
        </p:txBody>
      </p:sp>
    </p:spTree>
    <p:extLst>
      <p:ext uri="{BB962C8B-B14F-4D97-AF65-F5344CB8AC3E}">
        <p14:creationId xmlns:p14="http://schemas.microsoft.com/office/powerpoint/2010/main" val="740825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7</a:t>
            </a:fld>
            <a:endParaRPr lang="en-US" dirty="0"/>
          </a:p>
        </p:txBody>
      </p:sp>
    </p:spTree>
    <p:extLst>
      <p:ext uri="{BB962C8B-B14F-4D97-AF65-F5344CB8AC3E}">
        <p14:creationId xmlns:p14="http://schemas.microsoft.com/office/powerpoint/2010/main" val="1982640782"/>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8D81A4D-4BA6-4064-9111-033A93E532C4}" type="slidenum">
              <a:rPr lang="en-US" i="0" smtClean="0">
                <a:latin typeface="Times New Roman" pitchFamily="18" charset="0"/>
              </a:rPr>
              <a:pPr eaLnBrk="1" hangingPunct="1"/>
              <a:t>70</a:t>
            </a:fld>
            <a:endParaRPr lang="en-US" i="0" dirty="0">
              <a:latin typeface="Times New Roman" pitchFamily="18" charset="0"/>
            </a:endParaRPr>
          </a:p>
        </p:txBody>
      </p:sp>
      <p:sp>
        <p:nvSpPr>
          <p:cNvPr id="249859" name="Rectangle 2"/>
          <p:cNvSpPr>
            <a:spLocks noGrp="1" noRot="1" noChangeAspect="1" noChangeArrowheads="1" noTextEdit="1"/>
          </p:cNvSpPr>
          <p:nvPr>
            <p:ph type="sldImg"/>
          </p:nvPr>
        </p:nvSpPr>
        <p:spPr>
          <a:ln/>
        </p:spPr>
      </p:sp>
      <p:sp>
        <p:nvSpPr>
          <p:cNvPr id="249860" name="Rectangle 3"/>
          <p:cNvSpPr>
            <a:spLocks noGrp="1" noChangeArrowheads="1"/>
          </p:cNvSpPr>
          <p:nvPr>
            <p:ph type="body" idx="1"/>
          </p:nvPr>
        </p:nvSpPr>
        <p:spPr>
          <a:xfrm>
            <a:off x="623890" y="4344990"/>
            <a:ext cx="5540375"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43" indent="-231743"/>
            <a:r>
              <a:rPr lang="en-US" sz="1400" dirty="0">
                <a:latin typeface="Arial" pitchFamily="34" charset="0"/>
                <a:ea typeface="ＭＳ Ｐゴシック" pitchFamily="34" charset="-128"/>
              </a:rPr>
              <a:t>	</a:t>
            </a:r>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239138878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539569E4-019A-4A6C-A992-95A59B6CEBD7}" type="slidenum">
              <a:rPr lang="en-US" i="0" smtClean="0">
                <a:latin typeface="Times New Roman" pitchFamily="18" charset="0"/>
              </a:rPr>
              <a:pPr eaLnBrk="1" hangingPunct="1"/>
              <a:t>71</a:t>
            </a:fld>
            <a:endParaRPr lang="en-US" i="0" dirty="0">
              <a:latin typeface="Times New Roman" pitchFamily="18" charset="0"/>
            </a:endParaRPr>
          </a:p>
        </p:txBody>
      </p:sp>
      <p:sp>
        <p:nvSpPr>
          <p:cNvPr id="250883" name="Rectangle 2"/>
          <p:cNvSpPr>
            <a:spLocks noGrp="1" noRot="1" noChangeAspect="1" noChangeArrowheads="1" noTextEdit="1"/>
          </p:cNvSpPr>
          <p:nvPr>
            <p:ph type="sldImg"/>
          </p:nvPr>
        </p:nvSpPr>
        <p:spPr>
          <a:ln/>
        </p:spPr>
      </p:sp>
      <p:sp>
        <p:nvSpPr>
          <p:cNvPr id="250884" name="Rectangle 3"/>
          <p:cNvSpPr>
            <a:spLocks noGrp="1" noChangeArrowheads="1"/>
          </p:cNvSpPr>
          <p:nvPr>
            <p:ph type="body" idx="1"/>
          </p:nvPr>
        </p:nvSpPr>
        <p:spPr>
          <a:xfrm>
            <a:off x="781052" y="4344988"/>
            <a:ext cx="5305425" cy="4343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34957586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405A576A-01D9-40CB-8AD0-E1B2782A1F16}" type="slidenum">
              <a:rPr lang="en-US" i="0" smtClean="0">
                <a:latin typeface="Times New Roman" pitchFamily="18" charset="0"/>
              </a:rPr>
              <a:pPr eaLnBrk="1" hangingPunct="1"/>
              <a:t>72</a:t>
            </a:fld>
            <a:endParaRPr lang="en-US" i="0" dirty="0">
              <a:latin typeface="Times New Roman" pitchFamily="18" charset="0"/>
            </a:endParaRPr>
          </a:p>
        </p:txBody>
      </p:sp>
      <p:sp>
        <p:nvSpPr>
          <p:cNvPr id="251907" name="Rectangle 2"/>
          <p:cNvSpPr>
            <a:spLocks noGrp="1" noRot="1" noChangeAspect="1" noChangeArrowheads="1" noTextEdit="1"/>
          </p:cNvSpPr>
          <p:nvPr>
            <p:ph type="sldImg"/>
          </p:nvPr>
        </p:nvSpPr>
        <p:spPr>
          <a:ln/>
        </p:spPr>
      </p:sp>
      <p:sp>
        <p:nvSpPr>
          <p:cNvPr id="251908" name="Rectangle 3"/>
          <p:cNvSpPr>
            <a:spLocks noGrp="1" noChangeArrowheads="1"/>
          </p:cNvSpPr>
          <p:nvPr>
            <p:ph type="body" idx="1"/>
          </p:nvPr>
        </p:nvSpPr>
        <p:spPr>
          <a:xfrm>
            <a:off x="701677" y="4498975"/>
            <a:ext cx="5307013" cy="4422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247697185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2A49BB7B-3252-4634-94E2-682C040FD5D6}" type="slidenum">
              <a:rPr lang="en-US" i="0" smtClean="0">
                <a:latin typeface="Times New Roman" pitchFamily="18" charset="0"/>
              </a:rPr>
              <a:pPr eaLnBrk="1" hangingPunct="1"/>
              <a:t>73</a:t>
            </a:fld>
            <a:endParaRPr lang="en-US" i="0" dirty="0">
              <a:latin typeface="Times New Roman" pitchFamily="18" charset="0"/>
            </a:endParaRPr>
          </a:p>
        </p:txBody>
      </p:sp>
      <p:sp>
        <p:nvSpPr>
          <p:cNvPr id="253955" name="Rectangle 2"/>
          <p:cNvSpPr>
            <a:spLocks noGrp="1" noRot="1" noChangeAspect="1" noChangeArrowheads="1" noTextEdit="1"/>
          </p:cNvSpPr>
          <p:nvPr>
            <p:ph type="sldImg"/>
          </p:nvPr>
        </p:nvSpPr>
        <p:spPr>
          <a:ln/>
        </p:spPr>
      </p:sp>
      <p:sp>
        <p:nvSpPr>
          <p:cNvPr id="253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390011556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0031D1F-598B-4B64-84A8-40B18DD7992F}" type="slidenum">
              <a:rPr lang="en-US" i="0" smtClean="0">
                <a:latin typeface="Times New Roman" pitchFamily="18" charset="0"/>
              </a:rPr>
              <a:pPr eaLnBrk="1" hangingPunct="1"/>
              <a:t>74</a:t>
            </a:fld>
            <a:endParaRPr lang="en-US" i="0" dirty="0">
              <a:latin typeface="Times New Roman" pitchFamily="18" charset="0"/>
            </a:endParaRPr>
          </a:p>
        </p:txBody>
      </p:sp>
      <p:sp>
        <p:nvSpPr>
          <p:cNvPr id="254979" name="Rectangle 2"/>
          <p:cNvSpPr>
            <a:spLocks noGrp="1" noRot="1" noChangeAspect="1" noChangeArrowheads="1" noTextEdit="1"/>
          </p:cNvSpPr>
          <p:nvPr>
            <p:ph type="sldImg"/>
          </p:nvPr>
        </p:nvSpPr>
        <p:spPr>
          <a:ln/>
        </p:spPr>
      </p:sp>
      <p:sp>
        <p:nvSpPr>
          <p:cNvPr id="254980" name="Rectangle 3"/>
          <p:cNvSpPr>
            <a:spLocks noGrp="1" noChangeArrowheads="1"/>
          </p:cNvSpPr>
          <p:nvPr>
            <p:ph type="body" idx="1"/>
          </p:nvPr>
        </p:nvSpPr>
        <p:spPr>
          <a:xfrm>
            <a:off x="936627" y="4421189"/>
            <a:ext cx="4994275" cy="4422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283132421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B2640A4B-AD83-48A5-8BF8-559B6BBA2694}" type="slidenum">
              <a:rPr lang="en-US" i="0" smtClean="0">
                <a:latin typeface="Times New Roman" pitchFamily="18" charset="0"/>
              </a:rPr>
              <a:pPr eaLnBrk="1" hangingPunct="1"/>
              <a:t>75</a:t>
            </a:fld>
            <a:endParaRPr lang="en-US" i="0" dirty="0">
              <a:latin typeface="Times New Roman" pitchFamily="18" charset="0"/>
            </a:endParaRPr>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xfrm>
            <a:off x="781050" y="4421189"/>
            <a:ext cx="5461000" cy="47323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349733253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BB2F50B8-6290-4CB1-BA9D-3D9BCF99C82E}" type="slidenum">
              <a:rPr lang="en-US" i="0" smtClean="0">
                <a:latin typeface="Times New Roman" pitchFamily="18" charset="0"/>
              </a:rPr>
              <a:pPr eaLnBrk="1" hangingPunct="1"/>
              <a:t>76</a:t>
            </a:fld>
            <a:endParaRPr lang="en-US" i="0" dirty="0">
              <a:latin typeface="Times New Roman" pitchFamily="18" charset="0"/>
            </a:endParaRPr>
          </a:p>
        </p:txBody>
      </p:sp>
      <p:sp>
        <p:nvSpPr>
          <p:cNvPr id="258051" name="Rectangle 2"/>
          <p:cNvSpPr>
            <a:spLocks noGrp="1" noRot="1" noChangeAspect="1" noChangeArrowheads="1" noTextEdit="1"/>
          </p:cNvSpPr>
          <p:nvPr>
            <p:ph type="sldImg"/>
          </p:nvPr>
        </p:nvSpPr>
        <p:spPr>
          <a:ln/>
        </p:spPr>
      </p:sp>
      <p:sp>
        <p:nvSpPr>
          <p:cNvPr id="258052" name="Rectangle 3"/>
          <p:cNvSpPr>
            <a:spLocks noGrp="1" noChangeArrowheads="1"/>
          </p:cNvSpPr>
          <p:nvPr>
            <p:ph type="body" idx="1"/>
          </p:nvPr>
        </p:nvSpPr>
        <p:spPr>
          <a:xfrm>
            <a:off x="701676" y="4421190"/>
            <a:ext cx="5462588" cy="43449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1486951335"/>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3AEE5A2-2DE6-4015-AC62-4D97F67CC23F}" type="slidenum">
              <a:rPr lang="en-US" i="0" smtClean="0">
                <a:latin typeface="Times New Roman" pitchFamily="18" charset="0"/>
              </a:rPr>
              <a:pPr eaLnBrk="1" hangingPunct="1"/>
              <a:t>77</a:t>
            </a:fld>
            <a:endParaRPr lang="en-US" i="0" dirty="0">
              <a:latin typeface="Times New Roman" pitchFamily="18" charset="0"/>
            </a:endParaRPr>
          </a:p>
        </p:txBody>
      </p:sp>
      <p:sp>
        <p:nvSpPr>
          <p:cNvPr id="259075" name="Rectangle 2"/>
          <p:cNvSpPr>
            <a:spLocks noGrp="1" noRot="1" noChangeAspect="1" noChangeArrowheads="1" noTextEdit="1"/>
          </p:cNvSpPr>
          <p:nvPr>
            <p:ph type="sldImg"/>
          </p:nvPr>
        </p:nvSpPr>
        <p:spPr>
          <a:ln/>
        </p:spPr>
      </p:sp>
      <p:sp>
        <p:nvSpPr>
          <p:cNvPr id="259076" name="Rectangle 3"/>
          <p:cNvSpPr>
            <a:spLocks noGrp="1" noChangeArrowheads="1"/>
          </p:cNvSpPr>
          <p:nvPr>
            <p:ph type="body" idx="1"/>
          </p:nvPr>
        </p:nvSpPr>
        <p:spPr>
          <a:xfrm>
            <a:off x="781050" y="4498975"/>
            <a:ext cx="5383213" cy="426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83637592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176151D-CADF-47B8-B874-2DE62B130CF1}" type="slidenum">
              <a:rPr lang="en-US" i="0" smtClean="0">
                <a:latin typeface="Times New Roman" pitchFamily="18" charset="0"/>
              </a:rPr>
              <a:pPr eaLnBrk="1" hangingPunct="1"/>
              <a:t>78</a:t>
            </a:fld>
            <a:endParaRPr lang="en-US" i="0" dirty="0">
              <a:latin typeface="Times New Roman" pitchFamily="18" charset="0"/>
            </a:endParaRPr>
          </a:p>
        </p:txBody>
      </p:sp>
      <p:sp>
        <p:nvSpPr>
          <p:cNvPr id="260099" name="Rectangle 2"/>
          <p:cNvSpPr>
            <a:spLocks noGrp="1" noRot="1" noChangeAspect="1" noChangeArrowheads="1" noTextEdit="1"/>
          </p:cNvSpPr>
          <p:nvPr>
            <p:ph type="sldImg"/>
          </p:nvPr>
        </p:nvSpPr>
        <p:spPr>
          <a:ln/>
        </p:spPr>
      </p:sp>
      <p:sp>
        <p:nvSpPr>
          <p:cNvPr id="260100" name="Rectangle 3"/>
          <p:cNvSpPr>
            <a:spLocks noGrp="1" noChangeArrowheads="1"/>
          </p:cNvSpPr>
          <p:nvPr>
            <p:ph type="body" idx="1"/>
          </p:nvPr>
        </p:nvSpPr>
        <p:spPr>
          <a:xfrm>
            <a:off x="701677" y="4344990"/>
            <a:ext cx="5540375"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3958717473"/>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79</a:t>
            </a:fld>
            <a:endParaRPr lang="en-US" dirty="0"/>
          </a:p>
        </p:txBody>
      </p:sp>
    </p:spTree>
    <p:extLst>
      <p:ext uri="{BB962C8B-B14F-4D97-AF65-F5344CB8AC3E}">
        <p14:creationId xmlns:p14="http://schemas.microsoft.com/office/powerpoint/2010/main" val="4288638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761" indent="-285677" eaLnBrk="0" hangingPunct="0">
              <a:defRPr i="1">
                <a:solidFill>
                  <a:schemeClr val="tx1"/>
                </a:solidFill>
                <a:latin typeface="Arial" pitchFamily="34" charset="0"/>
                <a:ea typeface="ＭＳ Ｐゴシック" pitchFamily="34" charset="-128"/>
              </a:defRPr>
            </a:lvl2pPr>
            <a:lvl3pPr marL="1142710" indent="-228542" eaLnBrk="0" hangingPunct="0">
              <a:defRPr i="1">
                <a:solidFill>
                  <a:schemeClr val="tx1"/>
                </a:solidFill>
                <a:latin typeface="Arial" pitchFamily="34" charset="0"/>
                <a:ea typeface="ＭＳ Ｐゴシック" pitchFamily="34" charset="-128"/>
              </a:defRPr>
            </a:lvl3pPr>
            <a:lvl4pPr marL="1599794" indent="-228542" eaLnBrk="0" hangingPunct="0">
              <a:defRPr i="1">
                <a:solidFill>
                  <a:schemeClr val="tx1"/>
                </a:solidFill>
                <a:latin typeface="Arial" pitchFamily="34" charset="0"/>
                <a:ea typeface="ＭＳ Ｐゴシック" pitchFamily="34" charset="-128"/>
              </a:defRPr>
            </a:lvl4pPr>
            <a:lvl5pPr marL="2056879" indent="-228542" eaLnBrk="0" hangingPunct="0">
              <a:defRPr i="1">
                <a:solidFill>
                  <a:schemeClr val="tx1"/>
                </a:solidFill>
                <a:latin typeface="Arial" pitchFamily="34" charset="0"/>
                <a:ea typeface="ＭＳ Ｐゴシック" pitchFamily="34" charset="-128"/>
              </a:defRPr>
            </a:lvl5pPr>
            <a:lvl6pPr marL="2513963" indent="-228542"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046" indent="-228542"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131" indent="-228542"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216" indent="-228542"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03BA1086-3100-43EB-A523-B3F9DE018FCE}" type="slidenum">
              <a:rPr lang="en-US" i="0" smtClean="0">
                <a:latin typeface="Times New Roman" pitchFamily="18" charset="0"/>
              </a:rPr>
              <a:pPr eaLnBrk="1" hangingPunct="1"/>
              <a:t>8</a:t>
            </a:fld>
            <a:endParaRPr lang="en-US" i="0" dirty="0">
              <a:latin typeface="Times New Roman" pitchFamily="18" charset="0"/>
            </a:endParaRPr>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xfrm>
            <a:off x="858841" y="4421188"/>
            <a:ext cx="5227637" cy="426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2646964060"/>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ECB4957-52E7-4240-B4D0-02A9D2B863E9}" type="slidenum">
              <a:rPr lang="en-US" i="0" smtClean="0">
                <a:latin typeface="Times New Roman" pitchFamily="18" charset="0"/>
              </a:rPr>
              <a:pPr eaLnBrk="1" hangingPunct="1"/>
              <a:t>80</a:t>
            </a:fld>
            <a:endParaRPr lang="en-US" i="0" dirty="0">
              <a:latin typeface="Times New Roman" pitchFamily="18" charset="0"/>
            </a:endParaRPr>
          </a:p>
        </p:txBody>
      </p:sp>
      <p:sp>
        <p:nvSpPr>
          <p:cNvPr id="262147" name="Rectangle 2"/>
          <p:cNvSpPr>
            <a:spLocks noGrp="1" noRot="1" noChangeAspect="1" noChangeArrowheads="1" noTextEdit="1"/>
          </p:cNvSpPr>
          <p:nvPr>
            <p:ph type="sldImg"/>
          </p:nvPr>
        </p:nvSpPr>
        <p:spPr>
          <a:ln/>
        </p:spPr>
      </p:sp>
      <p:sp>
        <p:nvSpPr>
          <p:cNvPr id="262148" name="Rectangle 3"/>
          <p:cNvSpPr>
            <a:spLocks noGrp="1" noChangeArrowheads="1"/>
          </p:cNvSpPr>
          <p:nvPr>
            <p:ph type="body" idx="1"/>
          </p:nvPr>
        </p:nvSpPr>
        <p:spPr>
          <a:xfrm>
            <a:off x="701677" y="4344990"/>
            <a:ext cx="5540375"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lnSpc>
                <a:spcPct val="90000"/>
              </a:lnSpc>
              <a:spcAft>
                <a:spcPts val="0"/>
              </a:spcAft>
              <a:defRPr/>
            </a:pPr>
            <a:endParaRPr lang="en-US" sz="1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389570"/>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79B011A7-FD77-483A-9D20-B6F776AE3D75}" type="slidenum">
              <a:rPr lang="en-US" i="0" smtClean="0">
                <a:latin typeface="Times New Roman" pitchFamily="18" charset="0"/>
              </a:rPr>
              <a:pPr eaLnBrk="1" hangingPunct="1"/>
              <a:t>81</a:t>
            </a:fld>
            <a:endParaRPr lang="en-US" i="0" dirty="0">
              <a:latin typeface="Times New Roman" pitchFamily="18" charset="0"/>
            </a:endParaRPr>
          </a:p>
        </p:txBody>
      </p:sp>
      <p:sp>
        <p:nvSpPr>
          <p:cNvPr id="268291" name="Rectangle 2"/>
          <p:cNvSpPr>
            <a:spLocks noGrp="1" noRot="1" noChangeAspect="1" noChangeArrowheads="1" noTextEdit="1"/>
          </p:cNvSpPr>
          <p:nvPr>
            <p:ph type="sldImg"/>
          </p:nvPr>
        </p:nvSpPr>
        <p:spPr>
          <a:ln/>
        </p:spPr>
      </p:sp>
      <p:sp>
        <p:nvSpPr>
          <p:cNvPr id="268292" name="Rectangle 3"/>
          <p:cNvSpPr>
            <a:spLocks noGrp="1" noChangeArrowheads="1"/>
          </p:cNvSpPr>
          <p:nvPr>
            <p:ph type="body" idx="1"/>
          </p:nvPr>
        </p:nvSpPr>
        <p:spPr>
          <a:xfrm>
            <a:off x="623890" y="4421190"/>
            <a:ext cx="5697537" cy="43449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Arial" pitchFamily="34" charset="0"/>
                <a:ea typeface="ＭＳ Ｐゴシック" pitchFamily="34" charset="-128"/>
              </a:rPr>
              <a:t>Pg. 39</a:t>
            </a:r>
          </a:p>
          <a:p>
            <a:pPr eaLnBrk="1" hangingPunct="1"/>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118723288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A10BD861-E862-4466-9191-7C8EEF0A7073}" type="slidenum">
              <a:rPr lang="en-US" i="0" smtClean="0">
                <a:latin typeface="Times New Roman" pitchFamily="18" charset="0"/>
              </a:rPr>
              <a:pPr eaLnBrk="1" hangingPunct="1"/>
              <a:t>82</a:t>
            </a:fld>
            <a:endParaRPr lang="en-US" i="0" dirty="0">
              <a:latin typeface="Times New Roman" pitchFamily="18" charset="0"/>
            </a:endParaRPr>
          </a:p>
        </p:txBody>
      </p:sp>
      <p:sp>
        <p:nvSpPr>
          <p:cNvPr id="269315" name="Rectangle 2"/>
          <p:cNvSpPr>
            <a:spLocks noGrp="1" noRot="1" noChangeAspect="1" noChangeArrowheads="1" noTextEdit="1"/>
          </p:cNvSpPr>
          <p:nvPr>
            <p:ph type="sldImg"/>
          </p:nvPr>
        </p:nvSpPr>
        <p:spPr>
          <a:ln/>
        </p:spPr>
      </p:sp>
      <p:sp>
        <p:nvSpPr>
          <p:cNvPr id="269316" name="Rectangle 3"/>
          <p:cNvSpPr>
            <a:spLocks noGrp="1" noChangeArrowheads="1"/>
          </p:cNvSpPr>
          <p:nvPr>
            <p:ph type="body" idx="1"/>
          </p:nvPr>
        </p:nvSpPr>
        <p:spPr>
          <a:xfrm>
            <a:off x="623889" y="4344988"/>
            <a:ext cx="5618162" cy="42656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1521577937"/>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83</a:t>
            </a:fld>
            <a:endParaRPr lang="en-US" dirty="0"/>
          </a:p>
        </p:txBody>
      </p:sp>
    </p:spTree>
    <p:extLst>
      <p:ext uri="{BB962C8B-B14F-4D97-AF65-F5344CB8AC3E}">
        <p14:creationId xmlns:p14="http://schemas.microsoft.com/office/powerpoint/2010/main" val="52736908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78F37FC-4D79-4DDE-9FC7-3BCA1873F931}" type="slidenum">
              <a:rPr lang="en-US" i="0" smtClean="0">
                <a:latin typeface="Times New Roman" pitchFamily="18" charset="0"/>
              </a:rPr>
              <a:pPr eaLnBrk="1" hangingPunct="1"/>
              <a:t>84</a:t>
            </a:fld>
            <a:endParaRPr lang="en-US" i="0" dirty="0">
              <a:latin typeface="Times New Roman" pitchFamily="18" charset="0"/>
            </a:endParaRPr>
          </a:p>
        </p:txBody>
      </p:sp>
      <p:sp>
        <p:nvSpPr>
          <p:cNvPr id="271363" name="Rectangle 2"/>
          <p:cNvSpPr>
            <a:spLocks noGrp="1" noRot="1" noChangeAspect="1" noChangeArrowheads="1" noTextEdit="1"/>
          </p:cNvSpPr>
          <p:nvPr>
            <p:ph type="sldImg"/>
          </p:nvPr>
        </p:nvSpPr>
        <p:spPr>
          <a:ln/>
        </p:spPr>
      </p:sp>
      <p:sp>
        <p:nvSpPr>
          <p:cNvPr id="271364" name="Rectangle 3"/>
          <p:cNvSpPr>
            <a:spLocks noGrp="1" noChangeArrowheads="1"/>
          </p:cNvSpPr>
          <p:nvPr>
            <p:ph type="body" idx="1"/>
          </p:nvPr>
        </p:nvSpPr>
        <p:spPr>
          <a:xfrm>
            <a:off x="781052" y="4267200"/>
            <a:ext cx="4994275" cy="44211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latin typeface="Arial" pitchFamily="34" charset="0"/>
              <a:ea typeface="ＭＳ Ｐゴシック" pitchFamily="34" charset="-128"/>
              <a:cs typeface="Arial" pitchFamily="34" charset="0"/>
            </a:endParaRPr>
          </a:p>
        </p:txBody>
      </p:sp>
    </p:spTree>
    <p:extLst>
      <p:ext uri="{BB962C8B-B14F-4D97-AF65-F5344CB8AC3E}">
        <p14:creationId xmlns:p14="http://schemas.microsoft.com/office/powerpoint/2010/main" val="1821242606"/>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A02F28FA-7E23-4316-9CB2-1264CD970692}" type="slidenum">
              <a:rPr lang="en-US" i="0" smtClean="0">
                <a:latin typeface="Times New Roman" pitchFamily="18" charset="0"/>
              </a:rPr>
              <a:pPr eaLnBrk="1" hangingPunct="1"/>
              <a:t>85</a:t>
            </a:fld>
            <a:endParaRPr lang="en-US" i="0" dirty="0">
              <a:latin typeface="Times New Roman" pitchFamily="18" charset="0"/>
            </a:endParaRPr>
          </a:p>
        </p:txBody>
      </p:sp>
      <p:sp>
        <p:nvSpPr>
          <p:cNvPr id="274435" name="Rectangle 2"/>
          <p:cNvSpPr>
            <a:spLocks noGrp="1" noRot="1" noChangeAspect="1" noChangeArrowheads="1" noTextEdit="1"/>
          </p:cNvSpPr>
          <p:nvPr>
            <p:ph type="sldImg"/>
          </p:nvPr>
        </p:nvSpPr>
        <p:spPr>
          <a:ln/>
        </p:spPr>
      </p:sp>
      <p:sp>
        <p:nvSpPr>
          <p:cNvPr id="274436" name="Rectangle 3"/>
          <p:cNvSpPr>
            <a:spLocks noGrp="1" noChangeArrowheads="1"/>
          </p:cNvSpPr>
          <p:nvPr>
            <p:ph type="body" idx="1"/>
          </p:nvPr>
        </p:nvSpPr>
        <p:spPr>
          <a:xfrm>
            <a:off x="1092202" y="4421189"/>
            <a:ext cx="4994275" cy="4422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US" b="1" dirty="0">
              <a:latin typeface="Arial" pitchFamily="34" charset="0"/>
              <a:ea typeface="ＭＳ Ｐゴシック" pitchFamily="34" charset="-128"/>
            </a:endParaRPr>
          </a:p>
        </p:txBody>
      </p:sp>
    </p:spTree>
    <p:extLst>
      <p:ext uri="{BB962C8B-B14F-4D97-AF65-F5344CB8AC3E}">
        <p14:creationId xmlns:p14="http://schemas.microsoft.com/office/powerpoint/2010/main" val="2985612428"/>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87D6AC-E57C-49A0-9D2C-AA37DE69C01B}" type="slidenum">
              <a:rPr lang="en-US" smtClean="0"/>
              <a:pPr/>
              <a:t>86</a:t>
            </a:fld>
            <a:endParaRPr lang="en-US" dirty="0"/>
          </a:p>
        </p:txBody>
      </p:sp>
    </p:spTree>
    <p:extLst>
      <p:ext uri="{BB962C8B-B14F-4D97-AF65-F5344CB8AC3E}">
        <p14:creationId xmlns:p14="http://schemas.microsoft.com/office/powerpoint/2010/main" val="3095718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761" indent="-285677" eaLnBrk="0" hangingPunct="0">
              <a:defRPr i="1">
                <a:solidFill>
                  <a:schemeClr val="tx1"/>
                </a:solidFill>
                <a:latin typeface="Arial" pitchFamily="34" charset="0"/>
                <a:ea typeface="ＭＳ Ｐゴシック" pitchFamily="34" charset="-128"/>
              </a:defRPr>
            </a:lvl2pPr>
            <a:lvl3pPr marL="1142710" indent="-228542" eaLnBrk="0" hangingPunct="0">
              <a:defRPr i="1">
                <a:solidFill>
                  <a:schemeClr val="tx1"/>
                </a:solidFill>
                <a:latin typeface="Arial" pitchFamily="34" charset="0"/>
                <a:ea typeface="ＭＳ Ｐゴシック" pitchFamily="34" charset="-128"/>
              </a:defRPr>
            </a:lvl3pPr>
            <a:lvl4pPr marL="1599794" indent="-228542" eaLnBrk="0" hangingPunct="0">
              <a:defRPr i="1">
                <a:solidFill>
                  <a:schemeClr val="tx1"/>
                </a:solidFill>
                <a:latin typeface="Arial" pitchFamily="34" charset="0"/>
                <a:ea typeface="ＭＳ Ｐゴシック" pitchFamily="34" charset="-128"/>
              </a:defRPr>
            </a:lvl4pPr>
            <a:lvl5pPr marL="2056879" indent="-228542" eaLnBrk="0" hangingPunct="0">
              <a:defRPr i="1">
                <a:solidFill>
                  <a:schemeClr val="tx1"/>
                </a:solidFill>
                <a:latin typeface="Arial" pitchFamily="34" charset="0"/>
                <a:ea typeface="ＭＳ Ｐゴシック" pitchFamily="34" charset="-128"/>
              </a:defRPr>
            </a:lvl5pPr>
            <a:lvl6pPr marL="2513963" indent="-228542"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046" indent="-228542"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131" indent="-228542"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216" indent="-228542"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EA6EA1E-F36A-4C76-93EC-08C419F918AC}" type="slidenum">
              <a:rPr lang="en-US" i="0" smtClean="0">
                <a:latin typeface="Times New Roman" pitchFamily="18" charset="0"/>
              </a:rPr>
              <a:pPr eaLnBrk="1" hangingPunct="1"/>
              <a:t>9</a:t>
            </a:fld>
            <a:endParaRPr lang="en-US" i="0" dirty="0">
              <a:latin typeface="Times New Roman" pitchFamily="18" charset="0"/>
            </a:endParaRPr>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xfrm>
            <a:off x="1014416" y="4654551"/>
            <a:ext cx="4994275" cy="44211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1600" b="1" dirty="0">
              <a:latin typeface="Arial" pitchFamily="34" charset="0"/>
              <a:ea typeface="ＭＳ Ｐゴシック" pitchFamily="34" charset="-128"/>
            </a:endParaRPr>
          </a:p>
        </p:txBody>
      </p:sp>
    </p:spTree>
    <p:extLst>
      <p:ext uri="{BB962C8B-B14F-4D97-AF65-F5344CB8AC3E}">
        <p14:creationId xmlns:p14="http://schemas.microsoft.com/office/powerpoint/2010/main" val="1020115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2381"/>
            <a:ext cx="9144000" cy="3902869"/>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07501" y="1086861"/>
            <a:ext cx="7929000" cy="2228288"/>
          </a:xfrm>
        </p:spPr>
        <p:txBody>
          <a:bodyPr/>
          <a:lstStyle>
            <a:lvl1pPr>
              <a:defRPr sz="4050"/>
            </a:lvl1pPr>
          </a:lstStyle>
          <a:p>
            <a:r>
              <a:rPr lang="en-US"/>
              <a:t>Click to edit Master title style</a:t>
            </a:r>
            <a:endParaRPr lang="en-US" dirty="0"/>
          </a:p>
        </p:txBody>
      </p:sp>
      <p:sp>
        <p:nvSpPr>
          <p:cNvPr id="3" name="Subtitle 2"/>
          <p:cNvSpPr>
            <a:spLocks noGrp="1"/>
          </p:cNvSpPr>
          <p:nvPr>
            <p:ph type="subTitle" idx="1"/>
          </p:nvPr>
        </p:nvSpPr>
        <p:spPr>
          <a:xfrm>
            <a:off x="607501" y="3960635"/>
            <a:ext cx="7929000" cy="326231"/>
          </a:xfrm>
        </p:spPr>
        <p:txBody>
          <a:bodyPr anchor="t"/>
          <a:lstStyle>
            <a:lvl1pPr marL="0" indent="0" algn="l">
              <a:buNone/>
              <a:defRPr>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9E2CE8A-DDFF-4DE2-BE7D-4BE18B4CFDE5}" type="datetime1">
              <a:rPr lang="en-US" smtClean="0"/>
              <a:pPr/>
              <a:t>4/21/2017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D326A9-C7FB-474D-8472-18C731E71348}" type="slidenum">
              <a:rPr lang="en-US" smtClean="0"/>
              <a:pPr/>
              <a:t>‹#›</a:t>
            </a:fld>
            <a:endParaRPr lang="en-US" dirty="0"/>
          </a:p>
        </p:txBody>
      </p:sp>
    </p:spTree>
    <p:extLst>
      <p:ext uri="{BB962C8B-B14F-4D97-AF65-F5344CB8AC3E}">
        <p14:creationId xmlns:p14="http://schemas.microsoft.com/office/powerpoint/2010/main" val="135911877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7500" y="3600450"/>
            <a:ext cx="7921064" cy="425054"/>
          </a:xfrm>
        </p:spPr>
        <p:txBody>
          <a:bodyPr anchor="b">
            <a:normAutofit/>
          </a:bodyPr>
          <a:lstStyle>
            <a:lvl1pPr algn="l">
              <a:defRPr sz="18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360045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200"/>
            </a:lvl1pPr>
          </a:lstStyle>
          <a:p>
            <a:r>
              <a:rPr lang="en-US"/>
              <a:t>Click icon to add picture</a:t>
            </a:r>
            <a:endParaRPr lang="en-US" dirty="0"/>
          </a:p>
        </p:txBody>
      </p:sp>
      <p:sp>
        <p:nvSpPr>
          <p:cNvPr id="4" name="Text Placeholder 3"/>
          <p:cNvSpPr>
            <a:spLocks noGrp="1"/>
          </p:cNvSpPr>
          <p:nvPr>
            <p:ph type="body" sz="half" idx="2"/>
          </p:nvPr>
        </p:nvSpPr>
        <p:spPr>
          <a:xfrm>
            <a:off x="607500" y="4025504"/>
            <a:ext cx="7921064" cy="370284"/>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8B41AC63-A143-4369-A90D-8ED6BABE9C51}" type="datetime1">
              <a:rPr lang="en-US" smtClean="0"/>
              <a:pPr/>
              <a:t>4/21/2017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D326A9-C7FB-474D-8472-18C731E71348}" type="slidenum">
              <a:rPr lang="en-US" smtClean="0"/>
              <a:pPr/>
              <a:t>‹#›</a:t>
            </a:fld>
            <a:endParaRPr lang="en-US" dirty="0"/>
          </a:p>
        </p:txBody>
      </p:sp>
    </p:spTree>
    <p:extLst>
      <p:ext uri="{BB962C8B-B14F-4D97-AF65-F5344CB8AC3E}">
        <p14:creationId xmlns:p14="http://schemas.microsoft.com/office/powerpoint/2010/main" val="170095737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73773" y="811092"/>
            <a:ext cx="4749312" cy="242939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38239" y="928877"/>
            <a:ext cx="4420380" cy="1984434"/>
          </a:xfrm>
        </p:spPr>
        <p:txBody>
          <a:bodyPr anchor="b"/>
          <a:lstStyle>
            <a:lvl1pPr algn="l">
              <a:defRPr sz="3150" b="1" cap="none"/>
            </a:lvl1pPr>
          </a:lstStyle>
          <a:p>
            <a:r>
              <a:rPr lang="en-US"/>
              <a:t>Click to edit Master title style</a:t>
            </a:r>
            <a:endParaRPr lang="en-US" dirty="0"/>
          </a:p>
        </p:txBody>
      </p:sp>
      <p:sp>
        <p:nvSpPr>
          <p:cNvPr id="3" name="Text Placeholder 2"/>
          <p:cNvSpPr>
            <a:spLocks noGrp="1"/>
          </p:cNvSpPr>
          <p:nvPr>
            <p:ph type="body" idx="1"/>
          </p:nvPr>
        </p:nvSpPr>
        <p:spPr>
          <a:xfrm>
            <a:off x="639893" y="3332760"/>
            <a:ext cx="4418727" cy="534931"/>
          </a:xfrm>
        </p:spPr>
        <p:txBody>
          <a:bodyPr anchor="t">
            <a:no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5680982" y="811092"/>
            <a:ext cx="2857501" cy="3056599"/>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B41AC63-A143-4369-A90D-8ED6BABE9C51}" type="datetime1">
              <a:rPr lang="en-US" smtClean="0"/>
              <a:pPr/>
              <a:t>4/21/2017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D326A9-C7FB-474D-8472-18C731E71348}" type="slidenum">
              <a:rPr lang="en-US" smtClean="0"/>
              <a:pPr/>
              <a:t>‹#›</a:t>
            </a:fld>
            <a:endParaRPr lang="en-US" dirty="0"/>
          </a:p>
        </p:txBody>
      </p:sp>
    </p:spTree>
    <p:extLst>
      <p:ext uri="{BB962C8B-B14F-4D97-AF65-F5344CB8AC3E}">
        <p14:creationId xmlns:p14="http://schemas.microsoft.com/office/powerpoint/2010/main" val="219906785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4" y="1714939"/>
            <a:ext cx="3671336" cy="1877979"/>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7" y="1826968"/>
            <a:ext cx="3286891" cy="1505842"/>
          </a:xfrm>
        </p:spPr>
        <p:txBody>
          <a:bodyPr/>
          <a:lstStyle>
            <a:lvl1pPr>
              <a:defRPr sz="2400"/>
            </a:lvl1pPr>
          </a:lstStyle>
          <a:p>
            <a:r>
              <a:rPr lang="en-US"/>
              <a:t>Click to edit Master title style</a:t>
            </a:r>
            <a:endParaRPr lang="en-US" dirty="0"/>
          </a:p>
        </p:txBody>
      </p:sp>
      <p:sp>
        <p:nvSpPr>
          <p:cNvPr id="6" name="Text Placeholder 5"/>
          <p:cNvSpPr>
            <a:spLocks noGrp="1"/>
          </p:cNvSpPr>
          <p:nvPr>
            <p:ph type="body" sz="quarter" idx="16"/>
          </p:nvPr>
        </p:nvSpPr>
        <p:spPr>
          <a:xfrm>
            <a:off x="4617000" y="1714500"/>
            <a:ext cx="3660225" cy="1721644"/>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8B41AC63-A143-4369-A90D-8ED6BABE9C51}" type="datetime1">
              <a:rPr lang="en-US" smtClean="0"/>
              <a:pPr/>
              <a:t>4/21/2017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7D326A9-C7FB-474D-8472-18C731E71348}" type="slidenum">
              <a:rPr lang="en-US" smtClean="0"/>
              <a:pPr/>
              <a:t>‹#›</a:t>
            </a:fld>
            <a:endParaRPr lang="en-US" dirty="0"/>
          </a:p>
        </p:txBody>
      </p:sp>
    </p:spTree>
    <p:extLst>
      <p:ext uri="{BB962C8B-B14F-4D97-AF65-F5344CB8AC3E}">
        <p14:creationId xmlns:p14="http://schemas.microsoft.com/office/powerpoint/2010/main" val="1932446868"/>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1639491"/>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C77661-8266-4A56-826F-1855644D9F26}" type="datetime1">
              <a:rPr lang="en-US" smtClean="0"/>
              <a:pPr/>
              <a:t>4/21/2017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D326A9-C7FB-474D-8472-18C731E71348}" type="slidenum">
              <a:rPr lang="en-US" smtClean="0"/>
              <a:pPr/>
              <a:t>‹#›</a:t>
            </a:fld>
            <a:endParaRPr lang="en-US" dirty="0"/>
          </a:p>
        </p:txBody>
      </p:sp>
    </p:spTree>
    <p:extLst>
      <p:ext uri="{BB962C8B-B14F-4D97-AF65-F5344CB8AC3E}">
        <p14:creationId xmlns:p14="http://schemas.microsoft.com/office/powerpoint/2010/main" val="5876218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9" y="334567"/>
            <a:ext cx="3391762" cy="406122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137656" y="439628"/>
            <a:ext cx="1871093" cy="38510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7501" y="334567"/>
            <a:ext cx="4958655" cy="406122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E4E915-D996-4FA4-A1C9-AEB0FFADFE56}" type="datetime1">
              <a:rPr lang="en-US" smtClean="0"/>
              <a:pPr/>
              <a:t>4/21/2017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D326A9-C7FB-474D-8472-18C731E71348}" type="slidenum">
              <a:rPr lang="en-US" smtClean="0"/>
              <a:pPr/>
              <a:t>‹#›</a:t>
            </a:fld>
            <a:endParaRPr lang="en-US" dirty="0"/>
          </a:p>
        </p:txBody>
      </p:sp>
    </p:spTree>
    <p:extLst>
      <p:ext uri="{BB962C8B-B14F-4D97-AF65-F5344CB8AC3E}">
        <p14:creationId xmlns:p14="http://schemas.microsoft.com/office/powerpoint/2010/main" val="2975830986"/>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1639491"/>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07500" y="335391"/>
            <a:ext cx="7928999" cy="727838"/>
          </a:xfrm>
        </p:spPr>
        <p:txBody>
          <a:bodyPr/>
          <a:lstStyle/>
          <a:p>
            <a:r>
              <a:rPr lang="en-US"/>
              <a:t>Click to edit Master title style</a:t>
            </a:r>
            <a:endParaRPr lang="en-US" dirty="0"/>
          </a:p>
        </p:txBody>
      </p:sp>
      <p:sp>
        <p:nvSpPr>
          <p:cNvPr id="3" name="Content Placeholder 2"/>
          <p:cNvSpPr>
            <a:spLocks noGrp="1"/>
          </p:cNvSpPr>
          <p:nvPr>
            <p:ph idx="1"/>
          </p:nvPr>
        </p:nvSpPr>
        <p:spPr>
          <a:xfrm>
            <a:off x="614034" y="1666716"/>
            <a:ext cx="7915931" cy="27273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312341-13C7-46D7-B0FC-E8CD1E3D3256}" type="datetime1">
              <a:rPr lang="en-US" smtClean="0"/>
              <a:pPr/>
              <a:t>4/21/2017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D326A9-C7FB-474D-8472-18C731E71348}" type="slidenum">
              <a:rPr lang="en-US" smtClean="0"/>
              <a:pPr/>
              <a:t>‹#›</a:t>
            </a:fld>
            <a:endParaRPr lang="en-US" dirty="0"/>
          </a:p>
        </p:txBody>
      </p:sp>
    </p:spTree>
    <p:extLst>
      <p:ext uri="{BB962C8B-B14F-4D97-AF65-F5344CB8AC3E}">
        <p14:creationId xmlns:p14="http://schemas.microsoft.com/office/powerpoint/2010/main" val="331804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9144000" cy="3902869"/>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07500" y="2213547"/>
            <a:ext cx="7921064" cy="1101600"/>
          </a:xfrm>
        </p:spPr>
        <p:txBody>
          <a:bodyPr anchor="b"/>
          <a:lstStyle>
            <a:lvl1pPr algn="r">
              <a:defRPr sz="3600" b="1" cap="none"/>
            </a:lvl1pPr>
          </a:lstStyle>
          <a:p>
            <a:r>
              <a:rPr lang="en-US"/>
              <a:t>Click to edit Master title style</a:t>
            </a:r>
            <a:endParaRPr lang="en-US" dirty="0"/>
          </a:p>
        </p:txBody>
      </p:sp>
      <p:sp>
        <p:nvSpPr>
          <p:cNvPr id="3" name="Text Placeholder 2"/>
          <p:cNvSpPr>
            <a:spLocks noGrp="1"/>
          </p:cNvSpPr>
          <p:nvPr>
            <p:ph type="body" idx="1"/>
          </p:nvPr>
        </p:nvSpPr>
        <p:spPr>
          <a:xfrm>
            <a:off x="607500" y="3960901"/>
            <a:ext cx="7921064" cy="325466"/>
          </a:xfrm>
        </p:spPr>
        <p:txBody>
          <a:bodyPr anchor="t">
            <a:noAutofit/>
          </a:bodyPr>
          <a:lstStyle>
            <a:lvl1pPr marL="0" indent="0" algn="r">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FB5F439-AFA1-4564-8D60-692396955595}" type="datetime1">
              <a:rPr lang="en-US" smtClean="0"/>
              <a:pPr/>
              <a:t>4/21/2017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D326A9-C7FB-474D-8472-18C731E71348}" type="slidenum">
              <a:rPr lang="en-US" smtClean="0"/>
              <a:pPr/>
              <a:t>‹#›</a:t>
            </a:fld>
            <a:endParaRPr lang="en-US" dirty="0"/>
          </a:p>
        </p:txBody>
      </p:sp>
    </p:spTree>
    <p:extLst>
      <p:ext uri="{BB962C8B-B14F-4D97-AF65-F5344CB8AC3E}">
        <p14:creationId xmlns:p14="http://schemas.microsoft.com/office/powerpoint/2010/main" val="2856432087"/>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1639491"/>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14034" y="1666716"/>
            <a:ext cx="3889405" cy="272907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62" y="1666715"/>
            <a:ext cx="3895937" cy="272907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87ACC4-A191-4B4E-9F11-35B060F81A1E}" type="datetime1">
              <a:rPr lang="en-US" smtClean="0"/>
              <a:pPr/>
              <a:t>4/21/2017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D326A9-C7FB-474D-8472-18C731E71348}" type="slidenum">
              <a:rPr lang="en-US" smtClean="0"/>
              <a:pPr/>
              <a:t>‹#›</a:t>
            </a:fld>
            <a:endParaRPr lang="en-US" dirty="0"/>
          </a:p>
        </p:txBody>
      </p:sp>
    </p:spTree>
    <p:extLst>
      <p:ext uri="{BB962C8B-B14F-4D97-AF65-F5344CB8AC3E}">
        <p14:creationId xmlns:p14="http://schemas.microsoft.com/office/powerpoint/2010/main" val="3145092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1639491"/>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11046" y="1631156"/>
            <a:ext cx="3892393" cy="432197"/>
          </a:xfrm>
        </p:spPr>
        <p:txBody>
          <a:bodyPr anchor="b">
            <a:noAutofit/>
          </a:bodyPr>
          <a:lstStyle>
            <a:lvl1pPr marL="0" indent="0" algn="ctr">
              <a:buNone/>
              <a:defRPr sz="15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11047" y="2063354"/>
            <a:ext cx="3892392" cy="2332435"/>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62" y="1631156"/>
            <a:ext cx="3895937" cy="432197"/>
          </a:xfrm>
        </p:spPr>
        <p:txBody>
          <a:bodyPr anchor="b">
            <a:noAutofit/>
          </a:bodyPr>
          <a:lstStyle>
            <a:lvl1pPr marL="0" indent="0" algn="ctr">
              <a:buNone/>
              <a:defRPr sz="15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0562" y="2063354"/>
            <a:ext cx="3895937" cy="2332435"/>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340B66-7432-4A5F-9D03-EC32562403E2}" type="datetime1">
              <a:rPr lang="en-US" smtClean="0"/>
              <a:pPr/>
              <a:t>4/21/2017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7D326A9-C7FB-474D-8472-18C731E71348}" type="slidenum">
              <a:rPr lang="en-US" smtClean="0"/>
              <a:pPr/>
              <a:t>‹#›</a:t>
            </a:fld>
            <a:endParaRPr lang="en-US" dirty="0"/>
          </a:p>
        </p:txBody>
      </p:sp>
    </p:spTree>
    <p:extLst>
      <p:ext uri="{BB962C8B-B14F-4D97-AF65-F5344CB8AC3E}">
        <p14:creationId xmlns:p14="http://schemas.microsoft.com/office/powerpoint/2010/main" val="3910693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1639491"/>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69EFF0-751B-4C81-BFBD-319A0BF64E14}" type="datetime1">
              <a:rPr lang="en-US" smtClean="0"/>
              <a:pPr/>
              <a:t>4/21/2017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7D326A9-C7FB-474D-8472-18C731E71348}" type="slidenum">
              <a:rPr lang="en-US" smtClean="0"/>
              <a:pPr/>
              <a:t>‹#›</a:t>
            </a:fld>
            <a:endParaRPr lang="en-US" dirty="0"/>
          </a:p>
        </p:txBody>
      </p:sp>
    </p:spTree>
    <p:extLst>
      <p:ext uri="{BB962C8B-B14F-4D97-AF65-F5344CB8AC3E}">
        <p14:creationId xmlns:p14="http://schemas.microsoft.com/office/powerpoint/2010/main" val="2608502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25C6B1-DA96-4ED1-9AF1-B426C4C95408}" type="datetime1">
              <a:rPr lang="en-US" smtClean="0"/>
              <a:pPr/>
              <a:t>4/21/2017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7D326A9-C7FB-474D-8472-18C731E71348}" type="slidenum">
              <a:rPr lang="en-US" smtClean="0"/>
              <a:pPr/>
              <a:t>‹#›</a:t>
            </a:fld>
            <a:endParaRPr lang="en-US" dirty="0"/>
          </a:p>
        </p:txBody>
      </p:sp>
    </p:spTree>
    <p:extLst>
      <p:ext uri="{BB962C8B-B14F-4D97-AF65-F5344CB8AC3E}">
        <p14:creationId xmlns:p14="http://schemas.microsoft.com/office/powerpoint/2010/main" val="3288138840"/>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4" y="334566"/>
            <a:ext cx="2660650" cy="13609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4" y="334566"/>
            <a:ext cx="2660650" cy="1213797"/>
          </a:xfrm>
        </p:spPr>
        <p:txBody>
          <a:bodyPr anchor="b"/>
          <a:lstStyle>
            <a:lvl1pPr algn="l">
              <a:defRPr sz="1500" b="1"/>
            </a:lvl1pPr>
          </a:lstStyle>
          <a:p>
            <a:r>
              <a:rPr lang="en-US"/>
              <a:t>Click to edit Master title style</a:t>
            </a:r>
            <a:endParaRPr lang="en-US" dirty="0"/>
          </a:p>
        </p:txBody>
      </p:sp>
      <p:sp>
        <p:nvSpPr>
          <p:cNvPr id="3" name="Content Placeholder 2"/>
          <p:cNvSpPr>
            <a:spLocks noGrp="1"/>
          </p:cNvSpPr>
          <p:nvPr>
            <p:ph idx="1"/>
          </p:nvPr>
        </p:nvSpPr>
        <p:spPr>
          <a:xfrm>
            <a:off x="3641725" y="334567"/>
            <a:ext cx="4689475" cy="40612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04864" y="1695554"/>
            <a:ext cx="2660650" cy="270023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AF6B2E46-C441-4F0D-BD8F-453112596B87}" type="datetime1">
              <a:rPr lang="en-US" smtClean="0"/>
              <a:pPr/>
              <a:t>4/21/2017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D326A9-C7FB-474D-8472-18C731E71348}" type="slidenum">
              <a:rPr lang="en-US" smtClean="0"/>
              <a:pPr/>
              <a:t>‹#›</a:t>
            </a:fld>
            <a:endParaRPr lang="en-US" dirty="0"/>
          </a:p>
        </p:txBody>
      </p:sp>
    </p:spTree>
    <p:extLst>
      <p:ext uri="{BB962C8B-B14F-4D97-AF65-F5344CB8AC3E}">
        <p14:creationId xmlns:p14="http://schemas.microsoft.com/office/powerpoint/2010/main" val="426615930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1046" y="545642"/>
            <a:ext cx="3639741" cy="1212872"/>
          </a:xfrm>
        </p:spPr>
        <p:txBody>
          <a:bodyPr anchor="b">
            <a:normAutofit/>
          </a:bodyPr>
          <a:lstStyle>
            <a:lvl1pPr algn="l">
              <a:defRPr sz="18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51435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050"/>
            </a:lvl1pPr>
          </a:lstStyle>
          <a:p>
            <a:r>
              <a:rPr lang="en-US"/>
              <a:t>Click icon to add picture</a:t>
            </a:r>
            <a:endParaRPr lang="en-US" dirty="0"/>
          </a:p>
        </p:txBody>
      </p:sp>
      <p:sp>
        <p:nvSpPr>
          <p:cNvPr id="4" name="Text Placeholder 3"/>
          <p:cNvSpPr>
            <a:spLocks noGrp="1"/>
          </p:cNvSpPr>
          <p:nvPr>
            <p:ph type="body" sz="half" idx="2"/>
          </p:nvPr>
        </p:nvSpPr>
        <p:spPr>
          <a:xfrm>
            <a:off x="611046" y="1758513"/>
            <a:ext cx="3639741" cy="2637274"/>
          </a:xfrm>
        </p:spPr>
        <p:txBody>
          <a:bodyPr anchor="t">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a:xfrm>
            <a:off x="2914358" y="4531022"/>
            <a:ext cx="732659" cy="273844"/>
          </a:xfrm>
        </p:spPr>
        <p:txBody>
          <a:bodyPr/>
          <a:lstStyle/>
          <a:p>
            <a:fld id="{B224AB50-F027-438E-92D4-EC736C704DDC}" type="datetime1">
              <a:rPr lang="en-US" smtClean="0"/>
              <a:pPr/>
              <a:t>4/21/2017</a:t>
            </a:fld>
            <a:endParaRPr lang="en-US" dirty="0"/>
          </a:p>
        </p:txBody>
      </p:sp>
      <p:sp>
        <p:nvSpPr>
          <p:cNvPr id="6" name="Footer Placeholder 5"/>
          <p:cNvSpPr>
            <a:spLocks noGrp="1"/>
          </p:cNvSpPr>
          <p:nvPr>
            <p:ph type="ftr" sz="quarter" idx="11"/>
          </p:nvPr>
        </p:nvSpPr>
        <p:spPr>
          <a:xfrm>
            <a:off x="442797" y="4531022"/>
            <a:ext cx="2471560" cy="273844"/>
          </a:xfrm>
        </p:spPr>
        <p:txBody>
          <a:bodyPr/>
          <a:lstStyle/>
          <a:p>
            <a:endParaRPr lang="en-US" dirty="0"/>
          </a:p>
        </p:txBody>
      </p:sp>
      <p:sp>
        <p:nvSpPr>
          <p:cNvPr id="7" name="Slide Number Placeholder 6"/>
          <p:cNvSpPr>
            <a:spLocks noGrp="1"/>
          </p:cNvSpPr>
          <p:nvPr>
            <p:ph type="sldNum" sz="quarter" idx="12"/>
          </p:nvPr>
        </p:nvSpPr>
        <p:spPr>
          <a:xfrm>
            <a:off x="3647017" y="4436917"/>
            <a:ext cx="796616" cy="367949"/>
          </a:xfrm>
        </p:spPr>
        <p:txBody>
          <a:bodyPr/>
          <a:lstStyle/>
          <a:p>
            <a:fld id="{47D326A9-C7FB-474D-8472-18C731E71348}" type="slidenum">
              <a:rPr lang="en-US" smtClean="0"/>
              <a:pPr/>
              <a:t>‹#›</a:t>
            </a:fld>
            <a:endParaRPr lang="en-US" dirty="0"/>
          </a:p>
        </p:txBody>
      </p:sp>
    </p:spTree>
    <p:extLst>
      <p:ext uri="{BB962C8B-B14F-4D97-AF65-F5344CB8AC3E}">
        <p14:creationId xmlns:p14="http://schemas.microsoft.com/office/powerpoint/2010/main" val="1425660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7500" y="335391"/>
            <a:ext cx="7928999" cy="727838"/>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7500" y="1638301"/>
            <a:ext cx="7922464" cy="2755798"/>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338636" y="4531022"/>
            <a:ext cx="6483240" cy="273844"/>
          </a:xfrm>
          <a:prstGeom prst="rect">
            <a:avLst/>
          </a:prstGeom>
        </p:spPr>
        <p:txBody>
          <a:bodyPr vert="horz" lIns="91440" tIns="45720" rIns="91440" bIns="45720" rtlCol="0" anchor="b"/>
          <a:lstStyle>
            <a:lvl1pPr algn="l">
              <a:defRPr sz="675">
                <a:solidFill>
                  <a:schemeClr val="tx1"/>
                </a:solidFill>
              </a:defRPr>
            </a:lvl1pPr>
          </a:lstStyle>
          <a:p>
            <a:endParaRPr lang="en-US" dirty="0"/>
          </a:p>
        </p:txBody>
      </p:sp>
      <p:sp>
        <p:nvSpPr>
          <p:cNvPr id="4" name="Date Placeholder 3"/>
          <p:cNvSpPr>
            <a:spLocks noGrp="1"/>
          </p:cNvSpPr>
          <p:nvPr>
            <p:ph type="dt" sz="half" idx="2"/>
          </p:nvPr>
        </p:nvSpPr>
        <p:spPr>
          <a:xfrm>
            <a:off x="7000969" y="4531022"/>
            <a:ext cx="1007780" cy="273844"/>
          </a:xfrm>
          <a:prstGeom prst="rect">
            <a:avLst/>
          </a:prstGeom>
        </p:spPr>
        <p:txBody>
          <a:bodyPr vert="horz" lIns="91440" tIns="45720" rIns="91440" bIns="45720" rtlCol="0" anchor="b"/>
          <a:lstStyle>
            <a:lvl1pPr algn="r">
              <a:defRPr sz="675">
                <a:solidFill>
                  <a:schemeClr val="tx1"/>
                </a:solidFill>
              </a:defRPr>
            </a:lvl1pPr>
          </a:lstStyle>
          <a:p>
            <a:fld id="{8B41AC63-A143-4369-A90D-8ED6BABE9C51}" type="datetime1">
              <a:rPr lang="en-US" smtClean="0"/>
              <a:pPr/>
              <a:t>4/21/2017</a:t>
            </a:fld>
            <a:endParaRPr lang="en-US" dirty="0"/>
          </a:p>
        </p:txBody>
      </p:sp>
      <p:sp>
        <p:nvSpPr>
          <p:cNvPr id="6" name="Slide Number Placeholder 5"/>
          <p:cNvSpPr>
            <a:spLocks noGrp="1"/>
          </p:cNvSpPr>
          <p:nvPr>
            <p:ph type="sldNum" sz="quarter" idx="4"/>
          </p:nvPr>
        </p:nvSpPr>
        <p:spPr>
          <a:xfrm>
            <a:off x="8008749" y="4436917"/>
            <a:ext cx="796616" cy="367949"/>
          </a:xfrm>
          <a:prstGeom prst="rect">
            <a:avLst/>
          </a:prstGeom>
        </p:spPr>
        <p:txBody>
          <a:bodyPr vert="horz" lIns="91440" tIns="45720" rIns="91440" bIns="10800" rtlCol="0" anchor="b"/>
          <a:lstStyle>
            <a:lvl1pPr algn="r">
              <a:defRPr sz="1500">
                <a:solidFill>
                  <a:schemeClr val="accent1"/>
                </a:solidFill>
              </a:defRPr>
            </a:lvl1pPr>
          </a:lstStyle>
          <a:p>
            <a:fld id="{47D326A9-C7FB-474D-8472-18C731E71348}" type="slidenum">
              <a:rPr lang="en-US" smtClean="0"/>
              <a:pPr/>
              <a:t>‹#›</a:t>
            </a:fld>
            <a:endParaRPr lang="en-US" dirty="0"/>
          </a:p>
        </p:txBody>
      </p:sp>
    </p:spTree>
    <p:extLst>
      <p:ext uri="{BB962C8B-B14F-4D97-AF65-F5344CB8AC3E}">
        <p14:creationId xmlns:p14="http://schemas.microsoft.com/office/powerpoint/2010/main" val="1190564602"/>
      </p:ext>
    </p:extLst>
  </p:cSld>
  <p:clrMap bg1="dk1" tx1="lt1" bg2="dk2" tx2="lt2" accent1="accent1" accent2="accent2" accent3="accent3" accent4="accent4" accent5="accent5" accent6="accent6" hlink="hlink" folHlink="folHlink"/>
  <p:sldLayoutIdLst>
    <p:sldLayoutId id="2147484162" r:id="rId1"/>
    <p:sldLayoutId id="2147484163" r:id="rId2"/>
    <p:sldLayoutId id="2147484164" r:id="rId3"/>
    <p:sldLayoutId id="2147484165" r:id="rId4"/>
    <p:sldLayoutId id="2147484166" r:id="rId5"/>
    <p:sldLayoutId id="2147484167" r:id="rId6"/>
    <p:sldLayoutId id="2147484168" r:id="rId7"/>
    <p:sldLayoutId id="2147484169" r:id="rId8"/>
    <p:sldLayoutId id="2147484170" r:id="rId9"/>
    <p:sldLayoutId id="2147484171" r:id="rId10"/>
    <p:sldLayoutId id="2147484172" r:id="rId11"/>
    <p:sldLayoutId id="2147484173" r:id="rId12"/>
    <p:sldLayoutId id="2147484174" r:id="rId13"/>
    <p:sldLayoutId id="2147484175" r:id="rId14"/>
  </p:sldLayoutIdLst>
  <p:hf hdr="0" ftr="0" dt="0"/>
  <p:txStyles>
    <p:titleStyle>
      <a:lvl1pPr algn="l" defTabSz="342900" rtl="0" eaLnBrk="1" latinLnBrk="0" hangingPunct="1">
        <a:spcBef>
          <a:spcPct val="0"/>
        </a:spcBef>
        <a:buNone/>
        <a:defRPr sz="3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ct val="20000"/>
        </a:spcBef>
        <a:spcAft>
          <a:spcPts val="450"/>
        </a:spcAft>
        <a:buClr>
          <a:schemeClr val="accent1"/>
        </a:buClr>
        <a:buFont typeface="Wingdings 2" charset="2"/>
        <a:buChar char=""/>
        <a:defRPr sz="1350" kern="1200">
          <a:solidFill>
            <a:schemeClr val="tx1"/>
          </a:solidFill>
          <a:latin typeface="+mn-lt"/>
          <a:ea typeface="+mn-ea"/>
          <a:cs typeface="+mn-cs"/>
        </a:defRPr>
      </a:lvl1pPr>
      <a:lvl2pPr marL="557213" indent="-214313" algn="l" defTabSz="342900" rtl="0" eaLnBrk="1" latinLnBrk="0" hangingPunct="1">
        <a:spcBef>
          <a:spcPct val="20000"/>
        </a:spcBef>
        <a:spcAft>
          <a:spcPts val="450"/>
        </a:spcAft>
        <a:buClr>
          <a:schemeClr val="accent1"/>
        </a:buClr>
        <a:buFont typeface="Wingdings 2" charset="2"/>
        <a:buChar char=""/>
        <a:defRPr sz="1200" kern="1200">
          <a:solidFill>
            <a:schemeClr val="tx1"/>
          </a:solidFill>
          <a:latin typeface="+mn-lt"/>
          <a:ea typeface="+mn-ea"/>
          <a:cs typeface="+mn-cs"/>
        </a:defRPr>
      </a:lvl2pPr>
      <a:lvl3pPr marL="857250" indent="-171450" algn="l" defTabSz="342900" rtl="0" eaLnBrk="1" latinLnBrk="0" hangingPunct="1">
        <a:spcBef>
          <a:spcPct val="20000"/>
        </a:spcBef>
        <a:spcAft>
          <a:spcPts val="450"/>
        </a:spcAft>
        <a:buClr>
          <a:schemeClr val="accent1"/>
        </a:buClr>
        <a:buFont typeface="Wingdings 2" charset="2"/>
        <a:buChar char=""/>
        <a:defRPr sz="1050" kern="1200">
          <a:solidFill>
            <a:schemeClr val="tx1"/>
          </a:solidFill>
          <a:latin typeface="+mn-lt"/>
          <a:ea typeface="+mn-ea"/>
          <a:cs typeface="+mn-cs"/>
        </a:defRPr>
      </a:lvl3pPr>
      <a:lvl4pPr marL="120015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4pPr>
      <a:lvl5pPr marL="154305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5pPr>
      <a:lvl6pPr marL="18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6pPr>
      <a:lvl7pPr marL="21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7pPr>
      <a:lvl8pPr marL="24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8pPr>
      <a:lvl9pPr marL="27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bia.gov/cs/groups/xraca/documents/text/idc1-033010.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www.gpo.gov/fdsys/pkg/FR-2017-01-17/pdf/2017-00912.pdf"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portal.hud.gov/hudportal/documents/huddoc?id=2017nofa_gensec.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ecfr.gov/cgi-bin/text-idx?SID=4257505e81e934a4ad1bd12562a05db4&amp;mc=true&amp;node=pt24.4.1003&amp;rgn=div5"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www.huduser.gov/portal/icdbg/home.html" TargetMode="External"/><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https://portal.hud.gov/hudportal/documents/huddoc?id=PSS_POCs.pdf" TargetMode="External"/><Relationship Id="rId2" Type="http://schemas.openxmlformats.org/officeDocument/2006/relationships/notesSlide" Target="../notesSlides/notesSlide79.xml"/><Relationship Id="rId1" Type="http://schemas.openxmlformats.org/officeDocument/2006/relationships/slideLayout" Target="../slideLayouts/slideLayout2.xml"/><Relationship Id="rId4" Type="http://schemas.openxmlformats.org/officeDocument/2006/relationships/hyperlink" Target="https://www.hudexchange.info/programs/promise-zones/designee-contact-information/#urban-designees-contact-information"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hyperlink" Target="mailto:support@grants.gov" TargetMode="External"/><Relationship Id="rId2" Type="http://schemas.openxmlformats.org/officeDocument/2006/relationships/notesSlide" Target="../notesSlides/notesSlide83.xml"/><Relationship Id="rId1" Type="http://schemas.openxmlformats.org/officeDocument/2006/relationships/slideLayout" Target="../slideLayouts/slideLayout2.xml"/><Relationship Id="rId4" Type="http://schemas.openxmlformats.org/officeDocument/2006/relationships/hyperlink" Target="http://www.grants.gov/contactus/contactus.jsp" TargetMode="Externa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hyperlink" Target="http://www.hud.gov/offices/pih/ih/grants/icdbg.cfm" TargetMode="External"/><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portal.hud.gov/hudportal/HUD?src=/program_offices/administration/foia/highscore" TargetMode="External"/><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portal.hud.gov/hudportal/documents/huddoc?id=2017-01ImminentTGT.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4"/>
          <p:cNvSpPr>
            <a:spLocks noGrp="1" noChangeArrowheads="1"/>
          </p:cNvSpPr>
          <p:nvPr>
            <p:ph type="ctrTitle"/>
          </p:nvPr>
        </p:nvSpPr>
        <p:spPr>
          <a:xfrm>
            <a:off x="448560" y="554421"/>
            <a:ext cx="8238240" cy="1026729"/>
          </a:xfrm>
        </p:spPr>
        <p:txBody>
          <a:bodyPr rtlCol="0">
            <a:normAutofit fontScale="90000"/>
          </a:bodyPr>
          <a:lstStyle/>
          <a:p>
            <a:pPr eaLnBrk="1" fontAlgn="auto" hangingPunct="1">
              <a:spcAft>
                <a:spcPts val="0"/>
              </a:spcAft>
              <a:defRPr/>
            </a:pPr>
            <a:br>
              <a:rPr lang="en-US" sz="4000" b="1" dirty="0">
                <a:solidFill>
                  <a:srgbClr val="FFFF99"/>
                </a:solidFill>
                <a:latin typeface="Verdana" pitchFamily="34" charset="0"/>
                <a:ea typeface="ＭＳ Ｐゴシック" pitchFamily="34" charset="-128"/>
              </a:rPr>
            </a:br>
            <a:br>
              <a:rPr lang="en-US" sz="4000" b="1" dirty="0">
                <a:solidFill>
                  <a:srgbClr val="FFFF99"/>
                </a:solidFill>
                <a:latin typeface="Cambria" panose="02040503050406030204" pitchFamily="18" charset="0"/>
                <a:ea typeface="ＭＳ Ｐゴシック" pitchFamily="34" charset="-128"/>
              </a:rPr>
            </a:br>
            <a:br>
              <a:rPr lang="en-US" sz="3100" b="1" dirty="0">
                <a:solidFill>
                  <a:schemeClr val="tx1">
                    <a:lumMod val="95000"/>
                  </a:schemeClr>
                </a:solidFill>
                <a:ea typeface="ＭＳ Ｐゴシック" pitchFamily="34" charset="-128"/>
              </a:rPr>
            </a:br>
            <a:br>
              <a:rPr lang="en-US" sz="3100" b="1" dirty="0">
                <a:solidFill>
                  <a:schemeClr val="tx1">
                    <a:lumMod val="95000"/>
                  </a:schemeClr>
                </a:solidFill>
                <a:ea typeface="ＭＳ Ｐゴシック" pitchFamily="34" charset="-128"/>
              </a:rPr>
            </a:br>
            <a:br>
              <a:rPr lang="en-US" sz="3100" b="1" dirty="0">
                <a:ea typeface="ＭＳ Ｐゴシック" pitchFamily="34" charset="-128"/>
              </a:rPr>
            </a:br>
            <a:br>
              <a:rPr lang="en-US" sz="3100" b="1" dirty="0">
                <a:solidFill>
                  <a:srgbClr val="FFFF89"/>
                </a:solidFill>
                <a:ea typeface="ＭＳ Ｐゴシック" pitchFamily="34" charset="-128"/>
              </a:rPr>
            </a:br>
            <a:br>
              <a:rPr lang="en-US" sz="3100" b="1" dirty="0">
                <a:solidFill>
                  <a:srgbClr val="FFFF89"/>
                </a:solidFill>
                <a:ea typeface="ＭＳ Ｐゴシック" pitchFamily="34" charset="-128"/>
              </a:rPr>
            </a:br>
            <a:br>
              <a:rPr lang="en-US" sz="3100" b="1" dirty="0">
                <a:solidFill>
                  <a:srgbClr val="FFFF89"/>
                </a:solidFill>
                <a:ea typeface="ＭＳ Ｐゴシック" pitchFamily="34" charset="-128"/>
              </a:rPr>
            </a:br>
            <a:br>
              <a:rPr lang="en-US" sz="3600" b="1" dirty="0">
                <a:solidFill>
                  <a:srgbClr val="FFFF89"/>
                </a:solidFill>
                <a:latin typeface="Arial" panose="020B0604020202020204" pitchFamily="34" charset="0"/>
                <a:ea typeface="ＭＳ Ｐゴシック" pitchFamily="34" charset="-128"/>
                <a:cs typeface="Arial" panose="020B0604020202020204" pitchFamily="34" charset="0"/>
              </a:rPr>
            </a:br>
            <a:br>
              <a:rPr lang="en-US" sz="2700" dirty="0">
                <a:solidFill>
                  <a:srgbClr val="FFFF66"/>
                </a:solidFill>
                <a:latin typeface="Arial" panose="020B0604020202020204" pitchFamily="34" charset="0"/>
                <a:ea typeface="ＭＳ Ｐゴシック" pitchFamily="34" charset="-128"/>
                <a:cs typeface="Arial" panose="020B0604020202020204" pitchFamily="34" charset="0"/>
              </a:rPr>
            </a:br>
            <a:endParaRPr lang="en-US" sz="2700" dirty="0">
              <a:solidFill>
                <a:srgbClr val="FFFF66"/>
              </a:solidFill>
              <a:latin typeface="Arial" panose="020B0604020202020204" pitchFamily="34" charset="0"/>
              <a:ea typeface="ＭＳ Ｐゴシック" pitchFamily="34" charset="-128"/>
              <a:cs typeface="Arial" panose="020B0604020202020204" pitchFamily="34" charset="0"/>
            </a:endParaRPr>
          </a:p>
        </p:txBody>
      </p:sp>
      <p:sp>
        <p:nvSpPr>
          <p:cNvPr id="2052" name="Rectangle 5"/>
          <p:cNvSpPr>
            <a:spLocks noGrp="1" noChangeArrowheads="1"/>
          </p:cNvSpPr>
          <p:nvPr>
            <p:ph type="subTitle" idx="1"/>
          </p:nvPr>
        </p:nvSpPr>
        <p:spPr>
          <a:xfrm>
            <a:off x="603180" y="4019550"/>
            <a:ext cx="7929000" cy="601341"/>
          </a:xfrm>
        </p:spPr>
        <p:txBody>
          <a:bodyPr rtlCol="0">
            <a:noAutofit/>
          </a:bodyPr>
          <a:lstStyle/>
          <a:p>
            <a:pPr algn="ctr" eaLnBrk="1" fontAlgn="auto" hangingPunct="1">
              <a:spcAft>
                <a:spcPts val="0"/>
              </a:spcAft>
              <a:defRPr/>
            </a:pPr>
            <a:r>
              <a:rPr lang="en-US" sz="3200" b="1" dirty="0">
                <a:latin typeface="Cambria" panose="02040503050406030204" pitchFamily="18" charset="0"/>
                <a:ea typeface="ＭＳ Ｐゴシック" pitchFamily="34" charset="-128"/>
              </a:rPr>
              <a:t>NOFA Training </a:t>
            </a:r>
          </a:p>
        </p:txBody>
      </p:sp>
      <p:sp>
        <p:nvSpPr>
          <p:cNvPr id="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9BA6140A-DAE9-411C-B7E1-65B1C34F2A8B}" type="slidenum">
              <a:rPr lang="en-US" i="0" smtClean="0"/>
              <a:pPr eaLnBrk="1" hangingPunct="1"/>
              <a:t>1</a:t>
            </a:fld>
            <a:endParaRPr lang="en-US" i="0" dirty="0"/>
          </a:p>
        </p:txBody>
      </p:sp>
      <p:pic>
        <p:nvPicPr>
          <p:cNvPr id="2053" name="Picture 3" descr="\\hlannfp019\users1\H2\H22761\Robie\ONAP Logo.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9497" y="1710847"/>
            <a:ext cx="2499304" cy="1806180"/>
          </a:xfrm>
          <a:prstGeom prst="rect">
            <a:avLst/>
          </a:prstGeom>
          <a:ln>
            <a:headEnd/>
            <a:tailEnd/>
          </a:ln>
          <a:extLst/>
        </p:spPr>
        <p:style>
          <a:lnRef idx="2">
            <a:schemeClr val="accent1"/>
          </a:lnRef>
          <a:fillRef idx="1">
            <a:schemeClr val="lt1"/>
          </a:fillRef>
          <a:effectRef idx="0">
            <a:schemeClr val="accent1"/>
          </a:effectRef>
          <a:fontRef idx="minor">
            <a:schemeClr val="dk1"/>
          </a:fontRef>
        </p:style>
      </p:pic>
      <p:sp>
        <p:nvSpPr>
          <p:cNvPr id="4" name="Rectangle 3"/>
          <p:cNvSpPr/>
          <p:nvPr/>
        </p:nvSpPr>
        <p:spPr>
          <a:xfrm>
            <a:off x="152401" y="30362"/>
            <a:ext cx="8652964" cy="1846659"/>
          </a:xfrm>
          <a:prstGeom prst="rect">
            <a:avLst/>
          </a:prstGeom>
        </p:spPr>
        <p:txBody>
          <a:bodyPr wrap="square">
            <a:spAutoFit/>
          </a:bodyPr>
          <a:lstStyle/>
          <a:p>
            <a:pPr algn="ctr"/>
            <a:r>
              <a:rPr lang="en-US" sz="3200" b="1" dirty="0">
                <a:solidFill>
                  <a:srgbClr val="FFFF99"/>
                </a:solidFill>
                <a:latin typeface="Cambria" panose="02040503050406030204" pitchFamily="18" charset="0"/>
                <a:ea typeface="ＭＳ Ｐゴシック" pitchFamily="34" charset="-128"/>
                <a:cs typeface="Arial" panose="020B0604020202020204" pitchFamily="34" charset="0"/>
              </a:rPr>
              <a:t>Fiscal Year 2017</a:t>
            </a:r>
            <a:br>
              <a:rPr lang="en-US" sz="3200" b="1" dirty="0">
                <a:solidFill>
                  <a:srgbClr val="FFFF99"/>
                </a:solidFill>
                <a:latin typeface="Cambria" panose="02040503050406030204" pitchFamily="18" charset="0"/>
                <a:ea typeface="ＭＳ Ｐゴシック" pitchFamily="34" charset="-128"/>
                <a:cs typeface="Arial" panose="020B0604020202020204" pitchFamily="34" charset="0"/>
              </a:rPr>
            </a:br>
            <a:r>
              <a:rPr lang="en-US" sz="3200" b="1" dirty="0">
                <a:solidFill>
                  <a:srgbClr val="FFFF99"/>
                </a:solidFill>
                <a:latin typeface="Cambria" panose="02040503050406030204" pitchFamily="18" charset="0"/>
                <a:ea typeface="ＭＳ Ｐゴシック" pitchFamily="34" charset="-128"/>
                <a:cs typeface="Arial" panose="020B0604020202020204" pitchFamily="34" charset="0"/>
              </a:rPr>
              <a:t>Indian Community Development Block Grant (ICDBG) Program  </a:t>
            </a:r>
            <a:br>
              <a:rPr lang="en-US" sz="1600" b="1" dirty="0">
                <a:solidFill>
                  <a:schemeClr val="tx1">
                    <a:lumMod val="95000"/>
                  </a:schemeClr>
                </a:solidFill>
                <a:latin typeface="Arial" panose="020B0604020202020204" pitchFamily="34" charset="0"/>
                <a:ea typeface="ＭＳ Ｐゴシック" pitchFamily="34" charset="-128"/>
                <a:cs typeface="Arial" panose="020B0604020202020204" pitchFamily="34" charset="0"/>
              </a:rPr>
            </a:br>
            <a:endParaRPr lang="en-US" dirty="0"/>
          </a:p>
        </p:txBody>
      </p:sp>
    </p:spTree>
    <p:extLst>
      <p:ext uri="{BB962C8B-B14F-4D97-AF65-F5344CB8AC3E}">
        <p14:creationId xmlns:p14="http://schemas.microsoft.com/office/powerpoint/2010/main" val="1845610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7D326A9-C7FB-474D-8472-18C731E71348}" type="slidenum">
              <a:rPr lang="en-US" smtClean="0"/>
              <a:pPr/>
              <a:t>10</a:t>
            </a:fld>
            <a:endParaRPr lang="en-US" dirty="0"/>
          </a:p>
        </p:txBody>
      </p:sp>
      <p:sp>
        <p:nvSpPr>
          <p:cNvPr id="7" name="Title 6"/>
          <p:cNvSpPr>
            <a:spLocks noGrp="1"/>
          </p:cNvSpPr>
          <p:nvPr>
            <p:ph type="title" idx="4294967295"/>
          </p:nvPr>
        </p:nvSpPr>
        <p:spPr>
          <a:xfrm>
            <a:off x="381000" y="2114550"/>
            <a:ext cx="8229600" cy="857250"/>
          </a:xfrm>
        </p:spPr>
        <p:txBody>
          <a:bodyPr/>
          <a:lstStyle/>
          <a:p>
            <a:pPr algn="ctr"/>
            <a:r>
              <a:rPr lang="en-US" sz="4000" b="1" dirty="0">
                <a:solidFill>
                  <a:srgbClr val="FFFF99"/>
                </a:solidFill>
                <a:latin typeface="Cambria" panose="02040503050406030204" pitchFamily="18" charset="0"/>
              </a:rPr>
              <a:t>Imminent Threat Grants </a:t>
            </a:r>
          </a:p>
        </p:txBody>
      </p:sp>
    </p:spTree>
    <p:extLst>
      <p:ext uri="{BB962C8B-B14F-4D97-AF65-F5344CB8AC3E}">
        <p14:creationId xmlns:p14="http://schemas.microsoft.com/office/powerpoint/2010/main" val="3831343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1026"/>
          <p:cNvSpPr>
            <a:spLocks noGrp="1" noChangeArrowheads="1"/>
          </p:cNvSpPr>
          <p:nvPr>
            <p:ph type="title"/>
          </p:nvPr>
        </p:nvSpPr>
        <p:spPr>
          <a:xfrm>
            <a:off x="0" y="361950"/>
            <a:ext cx="7848600" cy="1028700"/>
          </a:xfrm>
          <a:noFill/>
          <a:ln>
            <a:noFill/>
          </a:ln>
        </p:spPr>
        <p:style>
          <a:lnRef idx="2">
            <a:schemeClr val="accent6">
              <a:shade val="50000"/>
            </a:schemeClr>
          </a:lnRef>
          <a:fillRef idx="1">
            <a:schemeClr val="accent6"/>
          </a:fillRef>
          <a:effectRef idx="0">
            <a:schemeClr val="accent6"/>
          </a:effectRef>
          <a:fontRef idx="minor">
            <a:schemeClr val="lt1"/>
          </a:fontRef>
        </p:style>
        <p:txBody>
          <a:bodyPr rtlCol="0">
            <a:normAutofit/>
          </a:bodyPr>
          <a:lstStyle/>
          <a:p>
            <a:pPr eaLnBrk="1" fontAlgn="auto" hangingPunct="1">
              <a:spcAft>
                <a:spcPts val="0"/>
              </a:spcAft>
              <a:defRPr/>
            </a:pPr>
            <a:r>
              <a:rPr lang="en-US" sz="4000" b="1" dirty="0">
                <a:solidFill>
                  <a:srgbClr val="FFFF89"/>
                </a:solidFill>
                <a:latin typeface="Cambria" panose="02040503050406030204" pitchFamily="18" charset="0"/>
                <a:cs typeface="Arial" panose="020B0604020202020204" pitchFamily="34" charset="0"/>
              </a:rPr>
              <a:t>Background Information </a:t>
            </a:r>
          </a:p>
        </p:txBody>
      </p:sp>
      <p:sp>
        <p:nvSpPr>
          <p:cNvPr id="75779" name="Rectangle 1027"/>
          <p:cNvSpPr>
            <a:spLocks noGrp="1" noChangeArrowheads="1"/>
          </p:cNvSpPr>
          <p:nvPr>
            <p:ph idx="1"/>
          </p:nvPr>
        </p:nvSpPr>
        <p:spPr>
          <a:xfrm>
            <a:off x="118565" y="1428750"/>
            <a:ext cx="8686800" cy="3905250"/>
          </a:xfrm>
          <a:effectLst>
            <a:outerShdw blurRad="63500" dist="35921" dir="2700000" algn="ctr" rotWithShape="0">
              <a:schemeClr val="bg2"/>
            </a:outerShdw>
          </a:effectLst>
        </p:spPr>
        <p:txBody>
          <a:bodyPr rtlCol="0">
            <a:noAutofit/>
          </a:bodyPr>
          <a:lstStyle/>
          <a:p>
            <a:pPr>
              <a:defRPr/>
            </a:pPr>
            <a:r>
              <a:rPr lang="en-US" sz="1800" b="1" dirty="0">
                <a:latin typeface="Cambria" panose="02040503050406030204" pitchFamily="18" charset="0"/>
              </a:rPr>
              <a:t>Contact your Area ONAP first to see </a:t>
            </a:r>
          </a:p>
          <a:p>
            <a:pPr lvl="1">
              <a:defRPr/>
            </a:pPr>
            <a:r>
              <a:rPr lang="en-US" sz="1800" b="1" dirty="0">
                <a:latin typeface="Cambria" panose="02040503050406030204" pitchFamily="18" charset="0"/>
              </a:rPr>
              <a:t>If HUD has funds </a:t>
            </a:r>
          </a:p>
          <a:p>
            <a:pPr lvl="1">
              <a:defRPr/>
            </a:pPr>
            <a:r>
              <a:rPr lang="en-US" sz="1800" b="1" dirty="0">
                <a:latin typeface="Cambria" panose="02040503050406030204" pitchFamily="18" charset="0"/>
              </a:rPr>
              <a:t>If activity qualifies </a:t>
            </a:r>
          </a:p>
          <a:p>
            <a:pPr lvl="1">
              <a:defRPr/>
            </a:pPr>
            <a:r>
              <a:rPr lang="en-US" sz="1800" b="1" dirty="0">
                <a:latin typeface="Cambria" panose="02040503050406030204" pitchFamily="18" charset="0"/>
              </a:rPr>
              <a:t>What to submit </a:t>
            </a:r>
          </a:p>
          <a:p>
            <a:pPr marL="457200" lvl="1" indent="0">
              <a:buNone/>
              <a:defRPr/>
            </a:pPr>
            <a:endParaRPr lang="en-US" sz="1800" b="1" dirty="0">
              <a:latin typeface="Cambria" panose="02040503050406030204" pitchFamily="18" charset="0"/>
              <a:cs typeface="Arial" panose="020B0604020202020204" pitchFamily="34" charset="0"/>
            </a:endParaRPr>
          </a:p>
          <a:p>
            <a:pPr eaLnBrk="1" fontAlgn="auto" hangingPunct="1">
              <a:spcAft>
                <a:spcPts val="0"/>
              </a:spcAft>
              <a:defRPr/>
            </a:pPr>
            <a:r>
              <a:rPr lang="en-US" sz="1800" b="1" dirty="0">
                <a:latin typeface="Cambria" panose="02040503050406030204" pitchFamily="18" charset="0"/>
                <a:cs typeface="Arial" panose="020B0604020202020204" pitchFamily="34" charset="0"/>
              </a:rPr>
              <a:t>Grant ceiling $450,000/ $900,000 for Presidentially declared disasters</a:t>
            </a:r>
          </a:p>
          <a:p>
            <a:pPr eaLnBrk="1" fontAlgn="auto" hangingPunct="1">
              <a:spcAft>
                <a:spcPts val="0"/>
              </a:spcAft>
              <a:defRPr/>
            </a:pPr>
            <a:endParaRPr lang="en-US" sz="1800" b="1" dirty="0">
              <a:latin typeface="Cambria" panose="02040503050406030204" pitchFamily="18" charset="0"/>
              <a:cs typeface="Arial" panose="020B0604020202020204" pitchFamily="34" charset="0"/>
            </a:endParaRPr>
          </a:p>
          <a:p>
            <a:pPr eaLnBrk="1" fontAlgn="auto" hangingPunct="1">
              <a:spcAft>
                <a:spcPts val="0"/>
              </a:spcAft>
              <a:defRPr/>
            </a:pPr>
            <a:r>
              <a:rPr lang="en-US" sz="1800" b="1" dirty="0">
                <a:latin typeface="Cambria" panose="02040503050406030204" pitchFamily="18" charset="0"/>
                <a:cs typeface="Arial" panose="020B0604020202020204" pitchFamily="34" charset="0"/>
              </a:rPr>
              <a:t>Funds used to remove imminent threats to health or safety</a:t>
            </a:r>
          </a:p>
        </p:txBody>
      </p:sp>
      <p:sp>
        <p:nvSpPr>
          <p:cNvPr id="922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9B3251F4-66DD-4BA0-A23D-312EE75586BE}" type="slidenum">
              <a:rPr lang="en-US" i="0" smtClean="0"/>
              <a:pPr eaLnBrk="1" hangingPunct="1"/>
              <a:t>11</a:t>
            </a:fld>
            <a:endParaRPr lang="en-US" i="0" dirty="0"/>
          </a:p>
        </p:txBody>
      </p:sp>
    </p:spTree>
    <p:extLst>
      <p:ext uri="{BB962C8B-B14F-4D97-AF65-F5344CB8AC3E}">
        <p14:creationId xmlns:p14="http://schemas.microsoft.com/office/powerpoint/2010/main" val="436867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123" y="742950"/>
            <a:ext cx="7928999" cy="727838"/>
          </a:xfrm>
        </p:spPr>
        <p:txBody>
          <a:bodyPr>
            <a:normAutofit/>
          </a:bodyPr>
          <a:lstStyle/>
          <a:p>
            <a:r>
              <a:rPr lang="en-US" sz="4000" b="1" dirty="0">
                <a:solidFill>
                  <a:srgbClr val="FFFF99"/>
                </a:solidFill>
                <a:latin typeface="Cambria" panose="02040503050406030204" pitchFamily="18" charset="0"/>
              </a:rPr>
              <a:t>Criteria for Funding </a:t>
            </a:r>
          </a:p>
        </p:txBody>
      </p:sp>
      <p:sp>
        <p:nvSpPr>
          <p:cNvPr id="21507" name="Content Placeholder 2"/>
          <p:cNvSpPr>
            <a:spLocks noGrp="1"/>
          </p:cNvSpPr>
          <p:nvPr>
            <p:ph sz="half" idx="1"/>
          </p:nvPr>
        </p:nvSpPr>
        <p:spPr>
          <a:xfrm>
            <a:off x="228600" y="1666716"/>
            <a:ext cx="4274839" cy="3138150"/>
          </a:xfrm>
        </p:spPr>
        <p:txBody>
          <a:bodyPr>
            <a:normAutofit fontScale="25000" lnSpcReduction="20000"/>
          </a:bodyPr>
          <a:lstStyle/>
          <a:p>
            <a:pPr lvl="0"/>
            <a:endParaRPr lang="en-US" sz="7200" b="1" dirty="0">
              <a:latin typeface="Cambria" panose="02040503050406030204" pitchFamily="18" charset="0"/>
            </a:endParaRPr>
          </a:p>
          <a:p>
            <a:pPr lvl="0"/>
            <a:endParaRPr lang="en-US" sz="7200" b="1" dirty="0">
              <a:latin typeface="Cambria" panose="02040503050406030204" pitchFamily="18" charset="0"/>
            </a:endParaRPr>
          </a:p>
          <a:p>
            <a:pPr lvl="0"/>
            <a:r>
              <a:rPr lang="en-US" sz="8000" b="1" dirty="0">
                <a:latin typeface="Cambria" panose="02040503050406030204" pitchFamily="18" charset="0"/>
              </a:rPr>
              <a:t>Standard Form-424 (Application for Federal Assistance) </a:t>
            </a:r>
          </a:p>
          <a:p>
            <a:pPr lvl="0"/>
            <a:endParaRPr lang="en-US" sz="8000" b="1" dirty="0">
              <a:latin typeface="Cambria" panose="02040503050406030204" pitchFamily="18" charset="0"/>
            </a:endParaRPr>
          </a:p>
          <a:p>
            <a:pPr lvl="0"/>
            <a:r>
              <a:rPr lang="en-US" sz="8000" b="1" dirty="0">
                <a:latin typeface="Cambria" panose="02040503050406030204" pitchFamily="18" charset="0"/>
              </a:rPr>
              <a:t>The threat is not of a recurring nature </a:t>
            </a:r>
          </a:p>
          <a:p>
            <a:pPr lvl="0"/>
            <a:endParaRPr lang="en-US" sz="8000" b="1" dirty="0">
              <a:latin typeface="Cambria" panose="02040503050406030204" pitchFamily="18" charset="0"/>
            </a:endParaRPr>
          </a:p>
          <a:p>
            <a:pPr lvl="0"/>
            <a:r>
              <a:rPr lang="en-US" sz="8000" b="1" dirty="0">
                <a:latin typeface="Cambria" panose="02040503050406030204" pitchFamily="18" charset="0"/>
              </a:rPr>
              <a:t>The threat affects or impacts an entire service </a:t>
            </a:r>
          </a:p>
          <a:p>
            <a:pPr lvl="0"/>
            <a:endParaRPr lang="en-US" sz="8000" b="1" dirty="0">
              <a:latin typeface="Cambria" panose="02040503050406030204" pitchFamily="18" charset="0"/>
            </a:endParaRPr>
          </a:p>
          <a:p>
            <a:pPr lvl="0"/>
            <a:endParaRPr lang="en-US" sz="6200" b="1" dirty="0">
              <a:latin typeface="Cambria" panose="02040503050406030204" pitchFamily="18" charset="0"/>
            </a:endParaRPr>
          </a:p>
          <a:p>
            <a:endParaRPr lang="en-US" b="1" dirty="0"/>
          </a:p>
        </p:txBody>
      </p:sp>
      <p:sp>
        <p:nvSpPr>
          <p:cNvPr id="3" name="Content Placeholder 2"/>
          <p:cNvSpPr>
            <a:spLocks noGrp="1"/>
          </p:cNvSpPr>
          <p:nvPr>
            <p:ph sz="half" idx="2"/>
          </p:nvPr>
        </p:nvSpPr>
        <p:spPr>
          <a:xfrm>
            <a:off x="4640562" y="1666716"/>
            <a:ext cx="4351038" cy="3267234"/>
          </a:xfrm>
        </p:spPr>
        <p:txBody>
          <a:bodyPr>
            <a:normAutofit fontScale="25000" lnSpcReduction="20000"/>
          </a:bodyPr>
          <a:lstStyle/>
          <a:p>
            <a:pPr lvl="0"/>
            <a:r>
              <a:rPr lang="en-US" sz="8000" b="1" dirty="0">
                <a:latin typeface="Cambria" panose="02040503050406030204" pitchFamily="18" charset="0"/>
              </a:rPr>
              <a:t>The proposed project is feasible and has a reasonable chance of alleviating the imminent threat. </a:t>
            </a:r>
          </a:p>
          <a:p>
            <a:pPr lvl="0"/>
            <a:endParaRPr lang="en-US" sz="8000" b="1" dirty="0">
              <a:latin typeface="Cambria" panose="02040503050406030204" pitchFamily="18" charset="0"/>
            </a:endParaRPr>
          </a:p>
          <a:p>
            <a:pPr lvl="0"/>
            <a:r>
              <a:rPr lang="en-US" sz="8000" b="1" dirty="0">
                <a:latin typeface="Cambria" panose="02040503050406030204" pitchFamily="18" charset="0"/>
              </a:rPr>
              <a:t>HUD-2880 (Application/Disclosure/Update Report) </a:t>
            </a:r>
          </a:p>
          <a:p>
            <a:pPr marL="0" lvl="0" indent="0">
              <a:buNone/>
            </a:pPr>
            <a:endParaRPr lang="en-US" sz="8000" b="1" dirty="0">
              <a:latin typeface="Cambria" panose="02040503050406030204" pitchFamily="18" charset="0"/>
            </a:endParaRPr>
          </a:p>
          <a:p>
            <a:r>
              <a:rPr lang="en-US" sz="8000" b="1" dirty="0">
                <a:latin typeface="Cambria" panose="02040503050406030204" pitchFamily="18" charset="0"/>
              </a:rPr>
              <a:t>Independent verification from a qualified third party(</a:t>
            </a:r>
            <a:r>
              <a:rPr lang="en-US" sz="8000" b="1" dirty="0" err="1">
                <a:latin typeface="Cambria" panose="02040503050406030204" pitchFamily="18" charset="0"/>
              </a:rPr>
              <a:t>ie</a:t>
            </a:r>
            <a:r>
              <a:rPr lang="en-US" sz="8000" b="1" dirty="0">
                <a:latin typeface="Cambria" panose="02040503050406030204" pitchFamily="18" charset="0"/>
              </a:rPr>
              <a:t>. IHS, BIA, (FEMA))</a:t>
            </a:r>
          </a:p>
          <a:p>
            <a:endParaRPr lang="en-US" dirty="0"/>
          </a:p>
        </p:txBody>
      </p:sp>
      <p:sp>
        <p:nvSpPr>
          <p:cNvPr id="2" name="Slide Number Placeholder 1"/>
          <p:cNvSpPr>
            <a:spLocks noGrp="1"/>
          </p:cNvSpPr>
          <p:nvPr>
            <p:ph type="sldNum" sz="quarter" idx="12"/>
          </p:nvPr>
        </p:nvSpPr>
        <p:spPr/>
        <p:txBody>
          <a:bodyPr/>
          <a:lstStyle/>
          <a:p>
            <a:fld id="{47D326A9-C7FB-474D-8472-18C731E71348}" type="slidenum">
              <a:rPr lang="en-US" smtClean="0"/>
              <a:pPr/>
              <a:t>12</a:t>
            </a:fld>
            <a:endParaRPr lang="en-US" dirty="0"/>
          </a:p>
        </p:txBody>
      </p:sp>
    </p:spTree>
    <p:extLst>
      <p:ext uri="{BB962C8B-B14F-4D97-AF65-F5344CB8AC3E}">
        <p14:creationId xmlns:p14="http://schemas.microsoft.com/office/powerpoint/2010/main" val="1063475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76200" y="742950"/>
            <a:ext cx="7928999" cy="727838"/>
          </a:xfrm>
        </p:spPr>
        <p:txBody>
          <a:bodyPr>
            <a:normAutofit/>
          </a:bodyPr>
          <a:lstStyle/>
          <a:p>
            <a:r>
              <a:rPr lang="en-US" sz="4000" b="1" dirty="0">
                <a:solidFill>
                  <a:srgbClr val="FFFF99"/>
                </a:solidFill>
                <a:latin typeface="Cambria" panose="02040503050406030204" pitchFamily="18" charset="0"/>
              </a:rPr>
              <a:t>Criteria for Funding (</a:t>
            </a:r>
            <a:r>
              <a:rPr lang="en-US" sz="4000" b="1" dirty="0" err="1">
                <a:solidFill>
                  <a:srgbClr val="FFFF99"/>
                </a:solidFill>
                <a:latin typeface="Cambria" panose="02040503050406030204" pitchFamily="18" charset="0"/>
              </a:rPr>
              <a:t>Con’t</a:t>
            </a:r>
            <a:r>
              <a:rPr lang="en-US" sz="4000" b="1" dirty="0">
                <a:solidFill>
                  <a:srgbClr val="FFFF99"/>
                </a:solidFill>
                <a:latin typeface="Cambria" panose="02040503050406030204" pitchFamily="18" charset="0"/>
              </a:rPr>
              <a:t>) </a:t>
            </a:r>
          </a:p>
        </p:txBody>
      </p:sp>
      <p:sp>
        <p:nvSpPr>
          <p:cNvPr id="21507" name="Content Placeholder 2"/>
          <p:cNvSpPr>
            <a:spLocks noGrp="1"/>
          </p:cNvSpPr>
          <p:nvPr>
            <p:ph sz="half" idx="1"/>
          </p:nvPr>
        </p:nvSpPr>
        <p:spPr>
          <a:xfrm>
            <a:off x="167544" y="1666715"/>
            <a:ext cx="3889405" cy="3486478"/>
          </a:xfrm>
        </p:spPr>
        <p:txBody>
          <a:bodyPr>
            <a:noAutofit/>
          </a:bodyPr>
          <a:lstStyle/>
          <a:p>
            <a:r>
              <a:rPr lang="en-US" sz="1800" b="1" dirty="0">
                <a:latin typeface="Cambria" panose="02040503050406030204" pitchFamily="18" charset="0"/>
              </a:rPr>
              <a:t>Detailed budget information and a completed form HUD-4123 (Cost Summary). </a:t>
            </a:r>
          </a:p>
          <a:p>
            <a:pPr marL="0" lvl="0" indent="0">
              <a:buNone/>
            </a:pPr>
            <a:endParaRPr lang="en-US" sz="1800" b="1" dirty="0">
              <a:latin typeface="Cambria" panose="02040503050406030204" pitchFamily="18" charset="0"/>
            </a:endParaRPr>
          </a:p>
          <a:p>
            <a:pPr lvl="0"/>
            <a:r>
              <a:rPr lang="en-US" sz="1800" b="1" dirty="0">
                <a:latin typeface="Cambria" panose="02040503050406030204" pitchFamily="18" charset="0"/>
              </a:rPr>
              <a:t>Evidence that you can implement and complete the funded project within 12 months of the grant award unless there is good cause, determined by HUD, for not being able to do so. </a:t>
            </a:r>
          </a:p>
          <a:p>
            <a:pPr lvl="0"/>
            <a:endParaRPr lang="en-US" sz="1800" b="1" dirty="0">
              <a:latin typeface="Cambria" panose="02040503050406030204" pitchFamily="18" charset="0"/>
            </a:endParaRPr>
          </a:p>
        </p:txBody>
      </p:sp>
      <p:sp>
        <p:nvSpPr>
          <p:cNvPr id="3" name="Content Placeholder 2"/>
          <p:cNvSpPr>
            <a:spLocks noGrp="1"/>
          </p:cNvSpPr>
          <p:nvPr>
            <p:ph sz="half" idx="2"/>
          </p:nvPr>
        </p:nvSpPr>
        <p:spPr>
          <a:xfrm>
            <a:off x="4640562" y="1666715"/>
            <a:ext cx="3895937" cy="3138151"/>
          </a:xfrm>
        </p:spPr>
        <p:txBody>
          <a:bodyPr>
            <a:normAutofit fontScale="85000" lnSpcReduction="20000"/>
          </a:bodyPr>
          <a:lstStyle/>
          <a:p>
            <a:pPr lvl="0"/>
            <a:r>
              <a:rPr lang="en-US" sz="2100" b="1" dirty="0">
                <a:latin typeface="Cambria" panose="02040503050406030204" pitchFamily="18" charset="0"/>
              </a:rPr>
              <a:t>Evidence that funds to completely address the threat are not available from other tribal or federal sources to address the problem. available, by providing a written statement to that effect.</a:t>
            </a:r>
          </a:p>
          <a:p>
            <a:pPr marL="0" lvl="0" indent="0">
              <a:buNone/>
            </a:pPr>
            <a:endParaRPr lang="en-US" sz="2100" b="1" dirty="0">
              <a:latin typeface="Cambria" panose="02040503050406030204" pitchFamily="18" charset="0"/>
            </a:endParaRPr>
          </a:p>
          <a:p>
            <a:r>
              <a:rPr lang="en-US" sz="2100" b="1" dirty="0">
                <a:latin typeface="Cambria" panose="02040503050406030204" pitchFamily="18" charset="0"/>
              </a:rPr>
              <a:t>You must also verify in writing that you have no available funds, including unobligated IHBG funds, for this purpose. </a:t>
            </a:r>
            <a:endParaRPr lang="en-US" sz="2100" b="1" dirty="0"/>
          </a:p>
          <a:p>
            <a:endParaRPr lang="en-US" dirty="0"/>
          </a:p>
        </p:txBody>
      </p:sp>
      <p:sp>
        <p:nvSpPr>
          <p:cNvPr id="2" name="Slide Number Placeholder 1"/>
          <p:cNvSpPr>
            <a:spLocks noGrp="1"/>
          </p:cNvSpPr>
          <p:nvPr>
            <p:ph type="sldNum" sz="quarter" idx="12"/>
          </p:nvPr>
        </p:nvSpPr>
        <p:spPr/>
        <p:txBody>
          <a:bodyPr/>
          <a:lstStyle/>
          <a:p>
            <a:fld id="{47D326A9-C7FB-474D-8472-18C731E71348}" type="slidenum">
              <a:rPr lang="en-US" smtClean="0"/>
              <a:pPr/>
              <a:t>13</a:t>
            </a:fld>
            <a:endParaRPr lang="en-US" dirty="0"/>
          </a:p>
        </p:txBody>
      </p:sp>
    </p:spTree>
    <p:extLst>
      <p:ext uri="{BB962C8B-B14F-4D97-AF65-F5344CB8AC3E}">
        <p14:creationId xmlns:p14="http://schemas.microsoft.com/office/powerpoint/2010/main" val="2353462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7D326A9-C7FB-474D-8472-18C731E71348}" type="slidenum">
              <a:rPr lang="en-US" smtClean="0"/>
              <a:pPr/>
              <a:t>14</a:t>
            </a:fld>
            <a:endParaRPr lang="en-US" dirty="0"/>
          </a:p>
        </p:txBody>
      </p:sp>
      <p:sp>
        <p:nvSpPr>
          <p:cNvPr id="2" name="Title 1"/>
          <p:cNvSpPr>
            <a:spLocks noGrp="1"/>
          </p:cNvSpPr>
          <p:nvPr>
            <p:ph type="title" idx="4294967295"/>
          </p:nvPr>
        </p:nvSpPr>
        <p:spPr>
          <a:xfrm>
            <a:off x="0" y="2114550"/>
            <a:ext cx="8229600" cy="857250"/>
          </a:xfrm>
        </p:spPr>
        <p:txBody>
          <a:bodyPr/>
          <a:lstStyle/>
          <a:p>
            <a:pPr algn="ctr"/>
            <a:r>
              <a:rPr lang="en-US" sz="4000" b="1" dirty="0">
                <a:solidFill>
                  <a:srgbClr val="FFFF99"/>
                </a:solidFill>
                <a:latin typeface="Cambria" panose="02040503050406030204" pitchFamily="18" charset="0"/>
              </a:rPr>
              <a:t>Single Purpose Grants </a:t>
            </a:r>
          </a:p>
        </p:txBody>
      </p:sp>
    </p:spTree>
    <p:extLst>
      <p:ext uri="{BB962C8B-B14F-4D97-AF65-F5344CB8AC3E}">
        <p14:creationId xmlns:p14="http://schemas.microsoft.com/office/powerpoint/2010/main" val="3596662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11359"/>
            <a:ext cx="7928999" cy="727838"/>
          </a:xfrm>
        </p:spPr>
        <p:txBody>
          <a:bodyPr>
            <a:normAutofit/>
          </a:bodyPr>
          <a:lstStyle/>
          <a:p>
            <a:r>
              <a:rPr lang="en-US" sz="4000" b="1" dirty="0">
                <a:solidFill>
                  <a:srgbClr val="FFFF99"/>
                </a:solidFill>
                <a:latin typeface="Cambria" panose="02040503050406030204" pitchFamily="18" charset="0"/>
              </a:rPr>
              <a:t>Key ICDBG Definitions</a:t>
            </a:r>
          </a:p>
        </p:txBody>
      </p:sp>
      <p:sp>
        <p:nvSpPr>
          <p:cNvPr id="3" name="Content Placeholder 2"/>
          <p:cNvSpPr>
            <a:spLocks noGrp="1"/>
          </p:cNvSpPr>
          <p:nvPr>
            <p:ph idx="1"/>
          </p:nvPr>
        </p:nvSpPr>
        <p:spPr>
          <a:xfrm>
            <a:off x="838200" y="1428750"/>
            <a:ext cx="7967165" cy="3909516"/>
          </a:xfrm>
        </p:spPr>
        <p:txBody>
          <a:bodyPr>
            <a:noAutofit/>
          </a:bodyPr>
          <a:lstStyle/>
          <a:p>
            <a:r>
              <a:rPr lang="en-US" sz="1600" b="1" dirty="0">
                <a:latin typeface="Cambria" panose="02040503050406030204" pitchFamily="18" charset="0"/>
              </a:rPr>
              <a:t>Community Based Development Organization (CBDO)- Only CBDO’s can develop new housing under the ICDBG program. See 24 CFR 1003.204(c)</a:t>
            </a:r>
          </a:p>
          <a:p>
            <a:endParaRPr lang="en-US" sz="1600" b="1" dirty="0">
              <a:latin typeface="Cambria" panose="02040503050406030204" pitchFamily="18" charset="0"/>
            </a:endParaRPr>
          </a:p>
          <a:p>
            <a:r>
              <a:rPr lang="en-US" sz="1600" b="1" dirty="0">
                <a:latin typeface="Cambria" panose="02040503050406030204" pitchFamily="18" charset="0"/>
              </a:rPr>
              <a:t>Low and Moderate Income- income cannot exceed 80% of an area income</a:t>
            </a:r>
          </a:p>
          <a:p>
            <a:endParaRPr lang="en-US" sz="1600" b="1" dirty="0">
              <a:latin typeface="Cambria" panose="02040503050406030204" pitchFamily="18" charset="0"/>
            </a:endParaRPr>
          </a:p>
          <a:p>
            <a:r>
              <a:rPr lang="en-US" sz="1600" b="1" dirty="0">
                <a:latin typeface="Cambria" panose="02040503050406030204" pitchFamily="18" charset="0"/>
              </a:rPr>
              <a:t>New Applicant- an applicant who has never received an ICDBG or whose grants have been closed for more than 12 months prior to application deadline date </a:t>
            </a:r>
          </a:p>
          <a:p>
            <a:endParaRPr lang="en-US" sz="1600" b="1" dirty="0">
              <a:latin typeface="Cambria" panose="02040503050406030204" pitchFamily="18" charset="0"/>
            </a:endParaRPr>
          </a:p>
          <a:p>
            <a:r>
              <a:rPr lang="en-US" sz="1600" b="1" dirty="0">
                <a:latin typeface="Cambria" panose="02040503050406030204" pitchFamily="18" charset="0"/>
              </a:rPr>
              <a:t>**Tribal Resolution- the formal manner in which the tribal government expresses its legislative will in accordance with its organic documents </a:t>
            </a:r>
          </a:p>
        </p:txBody>
      </p:sp>
      <p:sp>
        <p:nvSpPr>
          <p:cNvPr id="4" name="Slide Number Placeholder 3"/>
          <p:cNvSpPr>
            <a:spLocks noGrp="1"/>
          </p:cNvSpPr>
          <p:nvPr>
            <p:ph type="sldNum" sz="quarter" idx="12"/>
          </p:nvPr>
        </p:nvSpPr>
        <p:spPr/>
        <p:txBody>
          <a:bodyPr/>
          <a:lstStyle/>
          <a:p>
            <a:fld id="{47D326A9-C7FB-474D-8472-18C731E71348}" type="slidenum">
              <a:rPr lang="en-US" smtClean="0"/>
              <a:pPr/>
              <a:t>15</a:t>
            </a:fld>
            <a:endParaRPr lang="en-US" dirty="0"/>
          </a:p>
        </p:txBody>
      </p:sp>
    </p:spTree>
    <p:extLst>
      <p:ext uri="{BB962C8B-B14F-4D97-AF65-F5344CB8AC3E}">
        <p14:creationId xmlns:p14="http://schemas.microsoft.com/office/powerpoint/2010/main" val="1671010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52400" y="666750"/>
            <a:ext cx="7924800" cy="742950"/>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4000" b="1" dirty="0">
                <a:solidFill>
                  <a:srgbClr val="FFCC00"/>
                </a:solidFill>
              </a:rPr>
              <a:t> </a:t>
            </a:r>
            <a:r>
              <a:rPr lang="en-US" sz="4000" b="1" dirty="0">
                <a:solidFill>
                  <a:srgbClr val="FFFF99"/>
                </a:solidFill>
                <a:latin typeface="Cambria" panose="02040503050406030204" pitchFamily="18" charset="0"/>
                <a:cs typeface="Arial" panose="020B0604020202020204" pitchFamily="34" charset="0"/>
              </a:rPr>
              <a:t>Eligible Applicants</a:t>
            </a:r>
          </a:p>
        </p:txBody>
      </p:sp>
      <p:sp>
        <p:nvSpPr>
          <p:cNvPr id="5123" name="Rectangle 3"/>
          <p:cNvSpPr>
            <a:spLocks noGrp="1" noChangeArrowheads="1"/>
          </p:cNvSpPr>
          <p:nvPr>
            <p:ph idx="1"/>
          </p:nvPr>
        </p:nvSpPr>
        <p:spPr>
          <a:xfrm>
            <a:off x="630735" y="2114550"/>
            <a:ext cx="8056065" cy="3124200"/>
          </a:xfrm>
          <a:effectLst>
            <a:outerShdw blurRad="63500" dist="35921" dir="2700000" algn="ctr" rotWithShape="0">
              <a:schemeClr val="bg2"/>
            </a:outerShdw>
          </a:effectLst>
        </p:spPr>
        <p:txBody>
          <a:bodyPr rtlCol="0">
            <a:normAutofit fontScale="25000" lnSpcReduction="20000"/>
          </a:bodyPr>
          <a:lstStyle/>
          <a:p>
            <a:pPr eaLnBrk="1" fontAlgn="auto" hangingPunct="1">
              <a:lnSpc>
                <a:spcPct val="120000"/>
              </a:lnSpc>
              <a:spcAft>
                <a:spcPts val="0"/>
              </a:spcAft>
              <a:defRPr/>
            </a:pPr>
            <a:r>
              <a:rPr lang="en-US" sz="9600" b="1" dirty="0">
                <a:latin typeface="Cambria" panose="02040503050406030204" pitchFamily="18" charset="0"/>
                <a:cs typeface="Arial" panose="020B0604020202020204" pitchFamily="34" charset="0"/>
              </a:rPr>
              <a:t>Indian tribe, band, group, or nation including Alaska Indians, Aleuts and Eskimos and any Alaska Native Village</a:t>
            </a:r>
          </a:p>
          <a:p>
            <a:pPr marL="0" indent="0" eaLnBrk="1" fontAlgn="auto" hangingPunct="1">
              <a:lnSpc>
                <a:spcPct val="120000"/>
              </a:lnSpc>
              <a:spcAft>
                <a:spcPts val="0"/>
              </a:spcAft>
              <a:buNone/>
              <a:defRPr/>
            </a:pPr>
            <a:r>
              <a:rPr lang="en-US" sz="9600" b="1" dirty="0">
                <a:latin typeface="Cambria" panose="02040503050406030204" pitchFamily="18" charset="0"/>
                <a:cs typeface="Arial" panose="020B0604020202020204" pitchFamily="34" charset="0"/>
              </a:rPr>
              <a:t> </a:t>
            </a:r>
          </a:p>
          <a:p>
            <a:pPr eaLnBrk="1" fontAlgn="auto" hangingPunct="1">
              <a:lnSpc>
                <a:spcPct val="120000"/>
              </a:lnSpc>
              <a:spcAft>
                <a:spcPts val="0"/>
              </a:spcAft>
              <a:defRPr/>
            </a:pPr>
            <a:r>
              <a:rPr lang="en-US" sz="9600" b="1" dirty="0">
                <a:latin typeface="Cambria" panose="02040503050406030204" pitchFamily="18" charset="0"/>
                <a:cs typeface="Arial" panose="020B0604020202020204" pitchFamily="34" charset="0"/>
              </a:rPr>
              <a:t>Tribal organizations submitting on behalf of tribes</a:t>
            </a:r>
          </a:p>
          <a:p>
            <a:pPr marL="0" indent="0">
              <a:lnSpc>
                <a:spcPct val="120000"/>
              </a:lnSpc>
              <a:buNone/>
              <a:defRPr/>
            </a:pPr>
            <a:endParaRPr lang="en-US" sz="7000" b="1" dirty="0">
              <a:latin typeface="Cambria" panose="02040503050406030204" pitchFamily="18" charset="0"/>
              <a:cs typeface="Arial" panose="020B0604020202020204" pitchFamily="34" charset="0"/>
              <a:hlinkClick r:id="rId3"/>
            </a:endParaRPr>
          </a:p>
          <a:p>
            <a:pPr marL="400050" lvl="1" indent="0">
              <a:lnSpc>
                <a:spcPct val="120000"/>
              </a:lnSpc>
              <a:buNone/>
              <a:defRPr/>
            </a:pPr>
            <a:r>
              <a:rPr lang="en-US" sz="8000" b="1" u="sng" dirty="0">
                <a:latin typeface="Cambria" panose="02040503050406030204" pitchFamily="18" charset="0"/>
                <a:cs typeface="Arial" panose="020B0604020202020204" pitchFamily="34" charset="0"/>
              </a:rPr>
              <a:t>BIA Eligible Indian Entities listing: </a:t>
            </a:r>
            <a:endParaRPr lang="en-US" sz="8000" b="1" dirty="0">
              <a:latin typeface="Cambria" panose="02040503050406030204" pitchFamily="18" charset="0"/>
              <a:cs typeface="Arial" panose="020B0604020202020204" pitchFamily="34" charset="0"/>
              <a:hlinkClick r:id="rId3"/>
            </a:endParaRPr>
          </a:p>
          <a:p>
            <a:pPr marL="400050" lvl="1" indent="0">
              <a:lnSpc>
                <a:spcPct val="120000"/>
              </a:lnSpc>
              <a:buNone/>
              <a:defRPr/>
            </a:pPr>
            <a:r>
              <a:rPr lang="en-US" sz="8000" b="1" dirty="0">
                <a:latin typeface="Cambria" panose="02040503050406030204" pitchFamily="18" charset="0"/>
                <a:cs typeface="Arial" panose="020B0604020202020204" pitchFamily="34" charset="0"/>
                <a:hlinkClick r:id="rId4"/>
              </a:rPr>
              <a:t>https://www.gpo.gov/fdsys/pkg/FR-2017-01-17/pdf/2017-00912.pdf</a:t>
            </a:r>
            <a:endParaRPr lang="en-US" sz="8000" b="1" dirty="0">
              <a:latin typeface="Cambria" panose="02040503050406030204" pitchFamily="18" charset="0"/>
              <a:cs typeface="Arial" panose="020B0604020202020204" pitchFamily="34" charset="0"/>
            </a:endParaRPr>
          </a:p>
          <a:p>
            <a:pPr marL="0" indent="0">
              <a:lnSpc>
                <a:spcPct val="120000"/>
              </a:lnSpc>
              <a:buNone/>
              <a:defRPr/>
            </a:pPr>
            <a:endParaRPr lang="en-US" sz="4600" b="1" dirty="0">
              <a:latin typeface="Cambria" panose="02040503050406030204" pitchFamily="18" charset="0"/>
              <a:cs typeface="Arial" panose="020B0604020202020204" pitchFamily="34" charset="0"/>
            </a:endParaRPr>
          </a:p>
          <a:p>
            <a:pPr eaLnBrk="1" fontAlgn="auto" hangingPunct="1">
              <a:spcAft>
                <a:spcPts val="0"/>
              </a:spcAft>
              <a:buFontTx/>
              <a:buNone/>
              <a:defRPr/>
            </a:pPr>
            <a:endParaRPr lang="en-US" sz="2800" b="1" dirty="0">
              <a:solidFill>
                <a:schemeClr val="bg1"/>
              </a:solidFill>
            </a:endParaRPr>
          </a:p>
          <a:p>
            <a:pPr eaLnBrk="1" fontAlgn="auto" hangingPunct="1">
              <a:spcAft>
                <a:spcPts val="0"/>
              </a:spcAft>
              <a:buFontTx/>
              <a:buNone/>
              <a:defRPr/>
            </a:pPr>
            <a:endParaRPr lang="en-US" sz="2800" b="1" dirty="0">
              <a:solidFill>
                <a:schemeClr val="bg1"/>
              </a:solidFill>
            </a:endParaRPr>
          </a:p>
          <a:p>
            <a:pPr eaLnBrk="1" fontAlgn="auto" hangingPunct="1">
              <a:spcAft>
                <a:spcPts val="0"/>
              </a:spcAft>
              <a:buFontTx/>
              <a:buNone/>
              <a:defRPr/>
            </a:pPr>
            <a:endParaRPr lang="en-US" sz="2800" dirty="0"/>
          </a:p>
        </p:txBody>
      </p:sp>
      <p:sp>
        <p:nvSpPr>
          <p:cNvPr id="2048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23D74EC6-A548-445D-84EA-BE67D1415962}" type="slidenum">
              <a:rPr lang="en-US" i="0" smtClean="0"/>
              <a:pPr eaLnBrk="1" hangingPunct="1"/>
              <a:t>16</a:t>
            </a:fld>
            <a:endParaRPr lang="en-US" i="0" dirty="0"/>
          </a:p>
        </p:txBody>
      </p:sp>
    </p:spTree>
    <p:extLst>
      <p:ext uri="{BB962C8B-B14F-4D97-AF65-F5344CB8AC3E}">
        <p14:creationId xmlns:p14="http://schemas.microsoft.com/office/powerpoint/2010/main" val="3747256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12290" y="514350"/>
            <a:ext cx="8229600" cy="857250"/>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4000" b="1" dirty="0">
                <a:solidFill>
                  <a:srgbClr val="FFFF99"/>
                </a:solidFill>
                <a:latin typeface="Cambria" panose="02040503050406030204" pitchFamily="18" charset="0"/>
                <a:cs typeface="Arial" panose="020B0604020202020204" pitchFamily="34" charset="0"/>
              </a:rPr>
              <a:t>Grant Ceilings</a:t>
            </a:r>
          </a:p>
        </p:txBody>
      </p:sp>
      <p:sp>
        <p:nvSpPr>
          <p:cNvPr id="143363" name="Rectangle 3"/>
          <p:cNvSpPr>
            <a:spLocks noGrp="1" noChangeArrowheads="1"/>
          </p:cNvSpPr>
          <p:nvPr>
            <p:ph idx="1"/>
          </p:nvPr>
        </p:nvSpPr>
        <p:spPr>
          <a:xfrm>
            <a:off x="228601" y="1581150"/>
            <a:ext cx="8576764" cy="3717925"/>
          </a:xfrm>
          <a:effectLst>
            <a:outerShdw blurRad="63500" dist="35921" dir="2700000" algn="ctr" rotWithShape="0">
              <a:schemeClr val="bg2"/>
            </a:outerShdw>
          </a:effectLst>
        </p:spPr>
        <p:txBody>
          <a:bodyPr rtlCol="0">
            <a:noAutofit/>
          </a:bodyPr>
          <a:lstStyle/>
          <a:p>
            <a:pPr>
              <a:defRPr/>
            </a:pPr>
            <a:r>
              <a:rPr lang="en-US" sz="2000" b="1" dirty="0">
                <a:latin typeface="Cambria" panose="02040503050406030204" pitchFamily="18" charset="0"/>
                <a:cs typeface="Arial" panose="020B0604020202020204" pitchFamily="34" charset="0"/>
              </a:rPr>
              <a:t>Alaska                           				$600,000</a:t>
            </a:r>
          </a:p>
          <a:p>
            <a:pPr>
              <a:defRPr/>
            </a:pPr>
            <a:r>
              <a:rPr lang="en-US" sz="2000" b="1" dirty="0">
                <a:latin typeface="Cambria" panose="02040503050406030204" pitchFamily="18" charset="0"/>
                <a:cs typeface="Arial" panose="020B0604020202020204" pitchFamily="34" charset="0"/>
              </a:rPr>
              <a:t>Eastern Woodlands     			$600,000</a:t>
            </a:r>
          </a:p>
          <a:p>
            <a:pPr>
              <a:defRPr/>
            </a:pPr>
            <a:r>
              <a:rPr lang="en-US" sz="2000" b="1" dirty="0">
                <a:latin typeface="Cambria" panose="02040503050406030204" pitchFamily="18" charset="0"/>
                <a:cs typeface="Arial" panose="020B0604020202020204" pitchFamily="34" charset="0"/>
              </a:rPr>
              <a:t>Northern Plains					$1,000,000</a:t>
            </a:r>
          </a:p>
          <a:p>
            <a:pPr>
              <a:defRPr/>
            </a:pPr>
            <a:r>
              <a:rPr lang="en-US" sz="2000" b="1" dirty="0">
                <a:latin typeface="Cambria" panose="02040503050406030204" pitchFamily="18" charset="0"/>
                <a:cs typeface="Arial" panose="020B0604020202020204" pitchFamily="34" charset="0"/>
              </a:rPr>
              <a:t>Northwest   	       					$500,000</a:t>
            </a:r>
          </a:p>
          <a:p>
            <a:r>
              <a:rPr lang="en-US" sz="2000" b="1" dirty="0">
                <a:latin typeface="Cambria" panose="02040503050406030204" pitchFamily="18" charset="0"/>
              </a:rPr>
              <a:t>Southern Plains 					$800,000</a:t>
            </a:r>
          </a:p>
          <a:p>
            <a:r>
              <a:rPr lang="en-US" sz="2000" b="1" dirty="0">
                <a:latin typeface="Cambria" panose="02040503050406030204" pitchFamily="18" charset="0"/>
              </a:rPr>
              <a:t>Southwest 							$605,000 - $5,000,000 </a:t>
            </a:r>
          </a:p>
          <a:p>
            <a:pPr lvl="2"/>
            <a:r>
              <a:rPr lang="en-US" sz="1800" b="1" i="1" dirty="0">
                <a:latin typeface="Cambria" panose="02040503050406030204" pitchFamily="18" charset="0"/>
              </a:rPr>
              <a:t>Ceiling in SW is based on population  living on reservation or Rancheria</a:t>
            </a:r>
          </a:p>
          <a:p>
            <a:pPr eaLnBrk="1" fontAlgn="auto" hangingPunct="1">
              <a:spcAft>
                <a:spcPts val="0"/>
              </a:spcAft>
              <a:defRPr/>
            </a:pPr>
            <a:endParaRPr lang="en-US" sz="1800" dirty="0">
              <a:latin typeface="Cambria" panose="02040503050406030204" pitchFamily="18" charset="0"/>
              <a:cs typeface="Arial" panose="020B0604020202020204" pitchFamily="34" charset="0"/>
            </a:endParaRPr>
          </a:p>
        </p:txBody>
      </p:sp>
      <p:sp>
        <p:nvSpPr>
          <p:cNvPr id="1434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4D51D5B9-9BF8-4607-B6E0-D5A308DE75E5}" type="slidenum">
              <a:rPr lang="en-US" i="0" smtClean="0"/>
              <a:pPr eaLnBrk="1" hangingPunct="1"/>
              <a:t>17</a:t>
            </a:fld>
            <a:endParaRPr lang="en-US" i="0" dirty="0"/>
          </a:p>
        </p:txBody>
      </p:sp>
    </p:spTree>
    <p:extLst>
      <p:ext uri="{BB962C8B-B14F-4D97-AF65-F5344CB8AC3E}">
        <p14:creationId xmlns:p14="http://schemas.microsoft.com/office/powerpoint/2010/main" val="2676354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76200" y="590550"/>
            <a:ext cx="7696200" cy="800100"/>
          </a:xfrm>
          <a:effectLst>
            <a:outerShdw blurRad="63500" dist="35921" dir="2700000" algn="ctr" rotWithShape="0">
              <a:schemeClr val="bg2"/>
            </a:outerShdw>
          </a:effectLst>
        </p:spPr>
        <p:txBody>
          <a:bodyPr rtlCol="0">
            <a:noAutofit/>
          </a:bodyPr>
          <a:lstStyle/>
          <a:p>
            <a:pPr eaLnBrk="1" fontAlgn="auto" hangingPunct="1">
              <a:spcAft>
                <a:spcPts val="0"/>
              </a:spcAft>
              <a:defRPr/>
            </a:pPr>
            <a:r>
              <a:rPr lang="en-US" sz="4000" b="1" dirty="0">
                <a:solidFill>
                  <a:srgbClr val="FFFF99"/>
                </a:solidFill>
                <a:latin typeface="Cambria" panose="02040503050406030204" pitchFamily="18" charset="0"/>
                <a:cs typeface="Arial" panose="020B0604020202020204" pitchFamily="34" charset="0"/>
              </a:rPr>
              <a:t>Housing Rehab Cost Limits</a:t>
            </a:r>
            <a:endParaRPr lang="en-US" sz="4400" b="1" dirty="0">
              <a:solidFill>
                <a:srgbClr val="FFFF99"/>
              </a:solidFill>
              <a:latin typeface="Cambria" panose="02040503050406030204" pitchFamily="18" charset="0"/>
              <a:cs typeface="Arial" panose="020B0604020202020204" pitchFamily="34" charset="0"/>
            </a:endParaRPr>
          </a:p>
        </p:txBody>
      </p:sp>
      <p:sp>
        <p:nvSpPr>
          <p:cNvPr id="23555" name="Rectangle 3"/>
          <p:cNvSpPr>
            <a:spLocks noGrp="1" noChangeArrowheads="1"/>
          </p:cNvSpPr>
          <p:nvPr>
            <p:ph idx="1"/>
          </p:nvPr>
        </p:nvSpPr>
        <p:spPr>
          <a:xfrm>
            <a:off x="609600" y="1809750"/>
            <a:ext cx="7772400" cy="3943350"/>
          </a:xfrm>
          <a:effectLst>
            <a:outerShdw blurRad="63500" dist="35921" dir="2700000" algn="ctr" rotWithShape="0">
              <a:schemeClr val="bg2"/>
            </a:outerShdw>
          </a:effectLst>
        </p:spPr>
        <p:txBody>
          <a:bodyPr rtlCol="0">
            <a:normAutofit/>
          </a:bodyPr>
          <a:lstStyle/>
          <a:p>
            <a:pPr lvl="1" eaLnBrk="1" fontAlgn="auto" hangingPunct="1">
              <a:lnSpc>
                <a:spcPct val="90000"/>
              </a:lnSpc>
              <a:spcAft>
                <a:spcPts val="0"/>
              </a:spcAft>
              <a:buFontTx/>
              <a:buNone/>
              <a:defRPr/>
            </a:pPr>
            <a:endParaRPr lang="en-US" sz="1400" b="1" dirty="0">
              <a:solidFill>
                <a:schemeClr val="bg1"/>
              </a:solidFill>
            </a:endParaRPr>
          </a:p>
          <a:p>
            <a:pPr lvl="1" eaLnBrk="1" fontAlgn="auto" hangingPunct="1">
              <a:lnSpc>
                <a:spcPct val="90000"/>
              </a:lnSpc>
              <a:spcAft>
                <a:spcPts val="0"/>
              </a:spcAft>
              <a:buFontTx/>
              <a:buNone/>
              <a:defRPr/>
            </a:pPr>
            <a:r>
              <a:rPr lang="en-US" sz="3200" b="1" dirty="0">
                <a:latin typeface="Cambria" panose="02040503050406030204" pitchFamily="18" charset="0"/>
                <a:cs typeface="Arial" panose="020B0604020202020204" pitchFamily="34" charset="0"/>
              </a:rPr>
              <a:t>Alaska			      	 				 $100,000</a:t>
            </a:r>
          </a:p>
          <a:p>
            <a:pPr lvl="1" eaLnBrk="1" fontAlgn="auto" hangingPunct="1">
              <a:lnSpc>
                <a:spcPct val="90000"/>
              </a:lnSpc>
              <a:spcAft>
                <a:spcPts val="0"/>
              </a:spcAft>
              <a:buFontTx/>
              <a:buNone/>
              <a:defRPr/>
            </a:pPr>
            <a:r>
              <a:rPr lang="en-US" sz="3200" b="1" dirty="0">
                <a:latin typeface="Cambria" panose="02040503050406030204" pitchFamily="18" charset="0"/>
                <a:cs typeface="Arial" panose="020B0604020202020204" pitchFamily="34" charset="0"/>
              </a:rPr>
              <a:t>Eastern Woodlands       $35,000</a:t>
            </a:r>
          </a:p>
          <a:p>
            <a:pPr lvl="1" eaLnBrk="1" fontAlgn="auto" hangingPunct="1">
              <a:lnSpc>
                <a:spcPct val="90000"/>
              </a:lnSpc>
              <a:spcAft>
                <a:spcPts val="0"/>
              </a:spcAft>
              <a:buFontTx/>
              <a:buNone/>
              <a:defRPr/>
            </a:pPr>
            <a:r>
              <a:rPr lang="en-US" sz="3200" b="1" dirty="0">
                <a:latin typeface="Cambria" panose="02040503050406030204" pitchFamily="18" charset="0"/>
                <a:cs typeface="Arial" panose="020B0604020202020204" pitchFamily="34" charset="0"/>
              </a:rPr>
              <a:t>Northern Plains            	 $50,000</a:t>
            </a:r>
          </a:p>
          <a:p>
            <a:pPr lvl="1" eaLnBrk="1" fontAlgn="auto" hangingPunct="1">
              <a:lnSpc>
                <a:spcPct val="90000"/>
              </a:lnSpc>
              <a:spcAft>
                <a:spcPts val="0"/>
              </a:spcAft>
              <a:buFontTx/>
              <a:buNone/>
              <a:defRPr/>
            </a:pPr>
            <a:r>
              <a:rPr lang="en-US" sz="3200" b="1" dirty="0">
                <a:latin typeface="Cambria" panose="02040503050406030204" pitchFamily="18" charset="0"/>
                <a:cs typeface="Arial" panose="020B0604020202020204" pitchFamily="34" charset="0"/>
              </a:rPr>
              <a:t>Northwest                      	 $50,000</a:t>
            </a:r>
          </a:p>
          <a:p>
            <a:pPr lvl="1" eaLnBrk="1" fontAlgn="auto" hangingPunct="1">
              <a:lnSpc>
                <a:spcPct val="90000"/>
              </a:lnSpc>
              <a:spcAft>
                <a:spcPts val="0"/>
              </a:spcAft>
              <a:buFontTx/>
              <a:buNone/>
              <a:defRPr/>
            </a:pPr>
            <a:r>
              <a:rPr lang="en-US" sz="3200" b="1" dirty="0">
                <a:latin typeface="Cambria" panose="02040503050406030204" pitchFamily="18" charset="0"/>
                <a:cs typeface="Arial" panose="020B0604020202020204" pitchFamily="34" charset="0"/>
              </a:rPr>
              <a:t>Southern Plains              $35,000</a:t>
            </a:r>
          </a:p>
          <a:p>
            <a:pPr lvl="1" eaLnBrk="1" fontAlgn="auto" hangingPunct="1">
              <a:lnSpc>
                <a:spcPct val="90000"/>
              </a:lnSpc>
              <a:spcAft>
                <a:spcPts val="0"/>
              </a:spcAft>
              <a:buFontTx/>
              <a:buNone/>
              <a:defRPr/>
            </a:pPr>
            <a:r>
              <a:rPr lang="en-US" sz="3200" b="1" dirty="0">
                <a:latin typeface="Cambria" panose="02040503050406030204" pitchFamily="18" charset="0"/>
                <a:cs typeface="Arial" panose="020B0604020202020204" pitchFamily="34" charset="0"/>
              </a:rPr>
              <a:t>Southwest                          $65,000</a:t>
            </a:r>
          </a:p>
          <a:p>
            <a:pPr lvl="1" eaLnBrk="1" fontAlgn="auto" hangingPunct="1">
              <a:lnSpc>
                <a:spcPct val="90000"/>
              </a:lnSpc>
              <a:spcAft>
                <a:spcPts val="0"/>
              </a:spcAft>
              <a:defRPr/>
            </a:pPr>
            <a:endParaRPr lang="en-US" sz="3200" b="1" dirty="0">
              <a:latin typeface="Cambria" panose="02040503050406030204" pitchFamily="18" charset="0"/>
            </a:endParaRPr>
          </a:p>
          <a:p>
            <a:pPr eaLnBrk="1" fontAlgn="auto" hangingPunct="1">
              <a:lnSpc>
                <a:spcPct val="90000"/>
              </a:lnSpc>
              <a:spcAft>
                <a:spcPts val="0"/>
              </a:spcAft>
              <a:defRPr/>
            </a:pPr>
            <a:endParaRPr lang="en-US" sz="2800" dirty="0">
              <a:latin typeface="Tw Cen MT" panose="020B0602020104020603" pitchFamily="34" charset="0"/>
            </a:endParaRPr>
          </a:p>
        </p:txBody>
      </p:sp>
      <p:sp>
        <p:nvSpPr>
          <p:cNvPr id="1741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1A6BE833-FB43-4E5E-BEFE-9053E3258788}" type="slidenum">
              <a:rPr lang="en-US" i="0" smtClean="0"/>
              <a:pPr eaLnBrk="1" hangingPunct="1"/>
              <a:t>18</a:t>
            </a:fld>
            <a:endParaRPr lang="en-US" i="0" dirty="0"/>
          </a:p>
        </p:txBody>
      </p:sp>
    </p:spTree>
    <p:extLst>
      <p:ext uri="{BB962C8B-B14F-4D97-AF65-F5344CB8AC3E}">
        <p14:creationId xmlns:p14="http://schemas.microsoft.com/office/powerpoint/2010/main" val="3800978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1026"/>
          <p:cNvSpPr>
            <a:spLocks noGrp="1" noChangeArrowheads="1"/>
          </p:cNvSpPr>
          <p:nvPr>
            <p:ph type="title"/>
          </p:nvPr>
        </p:nvSpPr>
        <p:spPr>
          <a:xfrm>
            <a:off x="-27039" y="590550"/>
            <a:ext cx="7772400" cy="876300"/>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4000" b="1" dirty="0">
                <a:solidFill>
                  <a:srgbClr val="FFFF99"/>
                </a:solidFill>
                <a:latin typeface="Cambria" panose="02040503050406030204" pitchFamily="18" charset="0"/>
              </a:rPr>
              <a:t>Period of Performance</a:t>
            </a:r>
          </a:p>
        </p:txBody>
      </p:sp>
      <p:sp>
        <p:nvSpPr>
          <p:cNvPr id="98307" name="Rectangle 1027"/>
          <p:cNvSpPr>
            <a:spLocks noGrp="1" noChangeArrowheads="1"/>
          </p:cNvSpPr>
          <p:nvPr>
            <p:ph idx="1"/>
          </p:nvPr>
        </p:nvSpPr>
        <p:spPr>
          <a:xfrm>
            <a:off x="710857" y="2072184"/>
            <a:ext cx="7696200" cy="3071316"/>
          </a:xfrm>
          <a:effectLst>
            <a:outerShdw blurRad="63500" dist="35921" dir="2700000" algn="ctr" rotWithShape="0">
              <a:schemeClr val="bg2"/>
            </a:outerShdw>
          </a:effectLst>
        </p:spPr>
        <p:txBody>
          <a:bodyPr rtlCol="0">
            <a:noAutofit/>
          </a:bodyPr>
          <a:lstStyle/>
          <a:p>
            <a:pPr>
              <a:defRPr/>
            </a:pPr>
            <a:r>
              <a:rPr lang="en-US" sz="2800" b="1" dirty="0">
                <a:latin typeface="Cambria" panose="02040503050406030204" pitchFamily="18" charset="0"/>
                <a:cs typeface="Arial" panose="020B0604020202020204" pitchFamily="34" charset="0"/>
              </a:rPr>
              <a:t>Based on the Implementation Schedule and must be approved by HUD</a:t>
            </a:r>
          </a:p>
          <a:p>
            <a:pPr marL="0" indent="0" eaLnBrk="1" fontAlgn="auto" hangingPunct="1">
              <a:spcAft>
                <a:spcPts val="0"/>
              </a:spcAft>
              <a:buNone/>
              <a:defRPr/>
            </a:pPr>
            <a:endParaRPr lang="en-US" sz="2800" b="1" dirty="0">
              <a:latin typeface="Cambria" panose="02040503050406030204" pitchFamily="18" charset="0"/>
              <a:cs typeface="Arial" panose="020B0604020202020204" pitchFamily="34" charset="0"/>
            </a:endParaRPr>
          </a:p>
          <a:p>
            <a:pPr eaLnBrk="1" fontAlgn="auto" hangingPunct="1">
              <a:spcAft>
                <a:spcPts val="0"/>
              </a:spcAft>
              <a:defRPr/>
            </a:pPr>
            <a:r>
              <a:rPr lang="en-US" sz="2800" b="1" dirty="0">
                <a:latin typeface="Cambria" panose="02040503050406030204" pitchFamily="18" charset="0"/>
                <a:cs typeface="Arial" panose="020B0604020202020204" pitchFamily="34" charset="0"/>
              </a:rPr>
              <a:t>If funded, and you do not make progress toward meeting your implementation schedule, HUD reserves the right to recapture funds</a:t>
            </a:r>
          </a:p>
          <a:p>
            <a:pPr marL="0" indent="0" eaLnBrk="1" fontAlgn="auto" hangingPunct="1">
              <a:spcAft>
                <a:spcPts val="0"/>
              </a:spcAft>
              <a:buNone/>
              <a:defRPr/>
            </a:pPr>
            <a:endParaRPr lang="en-US" sz="1600" b="1" dirty="0">
              <a:latin typeface="Arial" panose="020B0604020202020204" pitchFamily="34" charset="0"/>
              <a:cs typeface="Arial" panose="020B0604020202020204" pitchFamily="34" charset="0"/>
            </a:endParaRPr>
          </a:p>
          <a:p>
            <a:pPr eaLnBrk="1" fontAlgn="auto" hangingPunct="1">
              <a:spcAft>
                <a:spcPts val="0"/>
              </a:spcAft>
              <a:defRPr/>
            </a:pPr>
            <a:endParaRPr lang="en-US" sz="1600" b="1" dirty="0">
              <a:latin typeface="Arial" panose="020B0604020202020204" pitchFamily="34" charset="0"/>
              <a:cs typeface="Arial" panose="020B0604020202020204" pitchFamily="34" charset="0"/>
            </a:endParaRPr>
          </a:p>
          <a:p>
            <a:pPr eaLnBrk="1" fontAlgn="auto" hangingPunct="1">
              <a:spcAft>
                <a:spcPts val="0"/>
              </a:spcAft>
              <a:defRPr/>
            </a:pPr>
            <a:endParaRPr lang="en-US" sz="200" dirty="0">
              <a:latin typeface="Tw Cen MT" panose="020B0602020104020603" pitchFamily="34" charset="0"/>
            </a:endParaRPr>
          </a:p>
        </p:txBody>
      </p:sp>
      <p:sp>
        <p:nvSpPr>
          <p:cNvPr id="1946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073A1129-326D-4570-9323-84BA381935E8}" type="slidenum">
              <a:rPr lang="en-US" i="0" smtClean="0"/>
              <a:pPr eaLnBrk="1" hangingPunct="1"/>
              <a:t>19</a:t>
            </a:fld>
            <a:endParaRPr lang="en-US" i="0" dirty="0"/>
          </a:p>
        </p:txBody>
      </p:sp>
    </p:spTree>
    <p:extLst>
      <p:ext uri="{BB962C8B-B14F-4D97-AF65-F5344CB8AC3E}">
        <p14:creationId xmlns:p14="http://schemas.microsoft.com/office/powerpoint/2010/main" val="403023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66750"/>
            <a:ext cx="7928999" cy="727838"/>
          </a:xfrm>
        </p:spPr>
        <p:txBody>
          <a:bodyPr>
            <a:normAutofit/>
          </a:bodyPr>
          <a:lstStyle/>
          <a:p>
            <a:r>
              <a:rPr lang="en-US" sz="4000" b="1" dirty="0">
                <a:solidFill>
                  <a:srgbClr val="FFFF99"/>
                </a:solidFill>
                <a:latin typeface="Cambria" panose="02040503050406030204" pitchFamily="18" charset="0"/>
              </a:rPr>
              <a:t>Agenda</a:t>
            </a:r>
          </a:p>
        </p:txBody>
      </p:sp>
      <p:sp>
        <p:nvSpPr>
          <p:cNvPr id="3" name="Content Placeholder 2"/>
          <p:cNvSpPr>
            <a:spLocks noGrp="1"/>
          </p:cNvSpPr>
          <p:nvPr>
            <p:ph idx="1"/>
          </p:nvPr>
        </p:nvSpPr>
        <p:spPr>
          <a:xfrm>
            <a:off x="92818" y="1504950"/>
            <a:ext cx="7915931" cy="3946920"/>
          </a:xfrm>
        </p:spPr>
        <p:txBody>
          <a:bodyPr>
            <a:normAutofit/>
          </a:bodyPr>
          <a:lstStyle/>
          <a:p>
            <a:r>
              <a:rPr lang="en-US" sz="1800" b="1" dirty="0">
                <a:latin typeface="Cambria" panose="02040503050406030204" pitchFamily="18" charset="0"/>
              </a:rPr>
              <a:t>Purpose and overview of ICDBG</a:t>
            </a:r>
          </a:p>
          <a:p>
            <a:endParaRPr lang="en-US" sz="1800" b="1" dirty="0">
              <a:latin typeface="Cambria" panose="02040503050406030204" pitchFamily="18" charset="0"/>
            </a:endParaRPr>
          </a:p>
          <a:p>
            <a:r>
              <a:rPr lang="en-US" sz="1800" b="1" dirty="0">
                <a:latin typeface="Cambria" panose="02040503050406030204" pitchFamily="18" charset="0"/>
              </a:rPr>
              <a:t>New for FY </a:t>
            </a:r>
            <a:r>
              <a:rPr lang="en-US" sz="1800" b="1">
                <a:latin typeface="Cambria" panose="02040503050406030204" pitchFamily="18" charset="0"/>
              </a:rPr>
              <a:t>2017 </a:t>
            </a:r>
          </a:p>
          <a:p>
            <a:endParaRPr lang="en-US" sz="1800" b="1" dirty="0">
              <a:latin typeface="Cambria" panose="02040503050406030204" pitchFamily="18" charset="0"/>
            </a:endParaRPr>
          </a:p>
          <a:p>
            <a:r>
              <a:rPr lang="en-US" sz="1800" b="1" dirty="0">
                <a:latin typeface="Cambria" panose="02040503050406030204" pitchFamily="18" charset="0"/>
              </a:rPr>
              <a:t>Eligibility &amp; Requirements </a:t>
            </a:r>
          </a:p>
          <a:p>
            <a:pPr marL="0" indent="0">
              <a:buNone/>
            </a:pPr>
            <a:endParaRPr lang="en-US" sz="1800" b="1" dirty="0">
              <a:latin typeface="Cambria" panose="02040503050406030204" pitchFamily="18" charset="0"/>
            </a:endParaRPr>
          </a:p>
          <a:p>
            <a:r>
              <a:rPr lang="en-US" sz="1800" b="1" dirty="0">
                <a:latin typeface="Cambria" panose="02040503050406030204" pitchFamily="18" charset="0"/>
              </a:rPr>
              <a:t>NOFA Criteria (Screening, Threshold&amp; Rating Factors) </a:t>
            </a:r>
          </a:p>
          <a:p>
            <a:endParaRPr lang="en-US" sz="2800" b="1" dirty="0">
              <a:latin typeface="Cambria" panose="02040503050406030204" pitchFamily="18" charset="0"/>
            </a:endParaRPr>
          </a:p>
          <a:p>
            <a:endParaRPr lang="en-US" dirty="0"/>
          </a:p>
        </p:txBody>
      </p:sp>
      <p:sp>
        <p:nvSpPr>
          <p:cNvPr id="4" name="Slide Number Placeholder 3"/>
          <p:cNvSpPr>
            <a:spLocks noGrp="1"/>
          </p:cNvSpPr>
          <p:nvPr>
            <p:ph type="sldNum" sz="quarter" idx="12"/>
          </p:nvPr>
        </p:nvSpPr>
        <p:spPr/>
        <p:txBody>
          <a:bodyPr/>
          <a:lstStyle/>
          <a:p>
            <a:fld id="{47D326A9-C7FB-474D-8472-18C731E71348}" type="slidenum">
              <a:rPr lang="en-US" smtClean="0"/>
              <a:pPr/>
              <a:t>2</a:t>
            </a:fld>
            <a:endParaRPr lang="en-US" dirty="0"/>
          </a:p>
        </p:txBody>
      </p:sp>
    </p:spTree>
    <p:extLst>
      <p:ext uri="{BB962C8B-B14F-4D97-AF65-F5344CB8AC3E}">
        <p14:creationId xmlns:p14="http://schemas.microsoft.com/office/powerpoint/2010/main" val="6982317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30" name="Rectangle 2"/>
          <p:cNvSpPr>
            <a:spLocks noGrp="1" noChangeArrowheads="1"/>
          </p:cNvSpPr>
          <p:nvPr>
            <p:ph type="title"/>
          </p:nvPr>
        </p:nvSpPr>
        <p:spPr>
          <a:xfrm>
            <a:off x="-22123" y="590550"/>
            <a:ext cx="7620000" cy="800100"/>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4000" b="1" dirty="0">
                <a:solidFill>
                  <a:srgbClr val="FFFF99"/>
                </a:solidFill>
                <a:latin typeface="Cambria" panose="02040503050406030204" pitchFamily="18" charset="0"/>
                <a:cs typeface="Arial" panose="020B0604020202020204" pitchFamily="34" charset="0"/>
              </a:rPr>
              <a:t>Cost Sharing or Matching</a:t>
            </a:r>
          </a:p>
        </p:txBody>
      </p:sp>
      <p:sp>
        <p:nvSpPr>
          <p:cNvPr id="457731" name="Rectangle 3"/>
          <p:cNvSpPr>
            <a:spLocks noGrp="1" noChangeArrowheads="1"/>
          </p:cNvSpPr>
          <p:nvPr>
            <p:ph idx="1"/>
          </p:nvPr>
        </p:nvSpPr>
        <p:spPr>
          <a:xfrm>
            <a:off x="381000" y="1581150"/>
            <a:ext cx="7848600" cy="3429000"/>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2800" b="1" dirty="0">
                <a:latin typeface="Cambria" panose="02040503050406030204" pitchFamily="18" charset="0"/>
                <a:cs typeface="Arial" panose="020B0604020202020204" pitchFamily="34" charset="0"/>
              </a:rPr>
              <a:t>Not required for ICDBG</a:t>
            </a:r>
          </a:p>
          <a:p>
            <a:pPr eaLnBrk="1" fontAlgn="auto" hangingPunct="1">
              <a:spcAft>
                <a:spcPts val="0"/>
              </a:spcAft>
              <a:defRPr/>
            </a:pPr>
            <a:r>
              <a:rPr lang="en-US" sz="2800" b="1" dirty="0">
                <a:latin typeface="Cambria" panose="02040503050406030204" pitchFamily="18" charset="0"/>
                <a:cs typeface="Arial" panose="020B0604020202020204" pitchFamily="34" charset="0"/>
              </a:rPr>
              <a:t>Points awarded for leveraging</a:t>
            </a:r>
          </a:p>
          <a:p>
            <a:pPr eaLnBrk="1" fontAlgn="auto" hangingPunct="1">
              <a:spcAft>
                <a:spcPts val="0"/>
              </a:spcAft>
              <a:defRPr/>
            </a:pPr>
            <a:r>
              <a:rPr lang="en-US" sz="2800" b="1" dirty="0">
                <a:latin typeface="Cambria" panose="02040503050406030204" pitchFamily="18" charset="0"/>
                <a:cs typeface="Arial" panose="020B0604020202020204" pitchFamily="34" charset="0"/>
              </a:rPr>
              <a:t>ICDBG can be used as match for other programs</a:t>
            </a:r>
          </a:p>
          <a:p>
            <a:pPr eaLnBrk="1" fontAlgn="auto" hangingPunct="1">
              <a:spcAft>
                <a:spcPts val="0"/>
              </a:spcAft>
              <a:buFontTx/>
              <a:buNone/>
              <a:defRPr/>
            </a:pPr>
            <a:endParaRPr lang="en-US" dirty="0">
              <a:latin typeface="Cambria" panose="02040503050406030204" pitchFamily="18" charset="0"/>
            </a:endParaRPr>
          </a:p>
        </p:txBody>
      </p:sp>
      <p:sp>
        <p:nvSpPr>
          <p:cNvPr id="2150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2D4B4982-29F5-42CA-8CA4-74C2D63D7A0F}" type="slidenum">
              <a:rPr lang="en-US" i="0" smtClean="0"/>
              <a:pPr eaLnBrk="1" hangingPunct="1"/>
              <a:t>20</a:t>
            </a:fld>
            <a:endParaRPr lang="en-US" i="0" dirty="0"/>
          </a:p>
        </p:txBody>
      </p:sp>
    </p:spTree>
    <p:extLst>
      <p:ext uri="{BB962C8B-B14F-4D97-AF65-F5344CB8AC3E}">
        <p14:creationId xmlns:p14="http://schemas.microsoft.com/office/powerpoint/2010/main" val="15760822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7D326A9-C7FB-474D-8472-18C731E71348}" type="slidenum">
              <a:rPr lang="en-US" smtClean="0"/>
              <a:pPr/>
              <a:t>21</a:t>
            </a:fld>
            <a:endParaRPr lang="en-US" dirty="0"/>
          </a:p>
        </p:txBody>
      </p:sp>
      <p:sp>
        <p:nvSpPr>
          <p:cNvPr id="5" name="Title 4"/>
          <p:cNvSpPr>
            <a:spLocks noGrp="1"/>
          </p:cNvSpPr>
          <p:nvPr>
            <p:ph type="title" idx="4294967295"/>
          </p:nvPr>
        </p:nvSpPr>
        <p:spPr>
          <a:xfrm>
            <a:off x="548726" y="2266950"/>
            <a:ext cx="8229600" cy="704850"/>
          </a:xfrm>
        </p:spPr>
        <p:txBody>
          <a:bodyPr/>
          <a:lstStyle/>
          <a:p>
            <a:pPr algn="ctr"/>
            <a:r>
              <a:rPr lang="en-US" sz="4000" b="1" dirty="0">
                <a:solidFill>
                  <a:srgbClr val="FFFF99"/>
                </a:solidFill>
                <a:latin typeface="Cambria" panose="02040503050406030204" pitchFamily="18" charset="0"/>
              </a:rPr>
              <a:t>Threshold Requirements </a:t>
            </a:r>
          </a:p>
        </p:txBody>
      </p:sp>
    </p:spTree>
    <p:extLst>
      <p:ext uri="{BB962C8B-B14F-4D97-AF65-F5344CB8AC3E}">
        <p14:creationId xmlns:p14="http://schemas.microsoft.com/office/powerpoint/2010/main" val="3692526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2"/>
          <p:cNvSpPr>
            <a:spLocks noGrp="1" noChangeArrowheads="1"/>
          </p:cNvSpPr>
          <p:nvPr>
            <p:ph type="title"/>
          </p:nvPr>
        </p:nvSpPr>
        <p:spPr>
          <a:xfrm>
            <a:off x="0" y="590550"/>
            <a:ext cx="6324600" cy="723900"/>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4000" b="1" dirty="0">
                <a:solidFill>
                  <a:srgbClr val="FFFF99"/>
                </a:solidFill>
                <a:latin typeface="Cambria" panose="02040503050406030204" pitchFamily="18" charset="0"/>
                <a:cs typeface="Arial" panose="020B0604020202020204" pitchFamily="34" charset="0"/>
              </a:rPr>
              <a:t>Threshold Requirements</a:t>
            </a:r>
          </a:p>
        </p:txBody>
      </p:sp>
      <p:sp>
        <p:nvSpPr>
          <p:cNvPr id="526339" name="Rectangle 3"/>
          <p:cNvSpPr>
            <a:spLocks noGrp="1" noChangeArrowheads="1"/>
          </p:cNvSpPr>
          <p:nvPr>
            <p:ph idx="1"/>
          </p:nvPr>
        </p:nvSpPr>
        <p:spPr>
          <a:xfrm>
            <a:off x="380999" y="1934841"/>
            <a:ext cx="8424365" cy="2686050"/>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2800" b="1" dirty="0">
                <a:latin typeface="Cambria" panose="02040503050406030204" pitchFamily="18" charset="0"/>
                <a:cs typeface="Arial" panose="020B0604020202020204" pitchFamily="34" charset="0"/>
              </a:rPr>
              <a:t>HUD Thresholds in General Section</a:t>
            </a:r>
          </a:p>
          <a:p>
            <a:pPr eaLnBrk="1" fontAlgn="auto" hangingPunct="1">
              <a:spcAft>
                <a:spcPts val="0"/>
              </a:spcAft>
              <a:buFontTx/>
              <a:buNone/>
              <a:defRPr/>
            </a:pPr>
            <a:endParaRPr lang="en-US" sz="2800" b="1" dirty="0">
              <a:latin typeface="Cambria" panose="02040503050406030204" pitchFamily="18" charset="0"/>
              <a:cs typeface="Arial" panose="020B0604020202020204" pitchFamily="34" charset="0"/>
            </a:endParaRPr>
          </a:p>
          <a:p>
            <a:pPr eaLnBrk="1" fontAlgn="auto" hangingPunct="1">
              <a:spcAft>
                <a:spcPts val="0"/>
              </a:spcAft>
              <a:defRPr/>
            </a:pPr>
            <a:r>
              <a:rPr lang="en-US" sz="2800" b="1" dirty="0">
                <a:latin typeface="Cambria" panose="02040503050406030204" pitchFamily="18" charset="0"/>
                <a:cs typeface="Arial" panose="020B0604020202020204" pitchFamily="34" charset="0"/>
              </a:rPr>
              <a:t>Program-Related Thresholds in ICDBG NOFA</a:t>
            </a:r>
          </a:p>
          <a:p>
            <a:pPr eaLnBrk="1" fontAlgn="auto" hangingPunct="1">
              <a:spcAft>
                <a:spcPts val="0"/>
              </a:spcAft>
              <a:buFontTx/>
              <a:buNone/>
              <a:defRPr/>
            </a:pPr>
            <a:endParaRPr lang="en-US" sz="2800" b="1" dirty="0">
              <a:latin typeface="Cambria" panose="02040503050406030204" pitchFamily="18" charset="0"/>
              <a:cs typeface="Arial" panose="020B0604020202020204" pitchFamily="34" charset="0"/>
            </a:endParaRPr>
          </a:p>
          <a:p>
            <a:pPr eaLnBrk="1" fontAlgn="auto" hangingPunct="1">
              <a:spcAft>
                <a:spcPts val="0"/>
              </a:spcAft>
              <a:defRPr/>
            </a:pPr>
            <a:r>
              <a:rPr lang="en-US" sz="2800" b="1" dirty="0">
                <a:latin typeface="Cambria" panose="02040503050406030204" pitchFamily="18" charset="0"/>
                <a:cs typeface="Arial" panose="020B0604020202020204" pitchFamily="34" charset="0"/>
              </a:rPr>
              <a:t>Project-Specific Thresholds and requirements</a:t>
            </a:r>
            <a:endParaRPr lang="en-US" dirty="0">
              <a:latin typeface="Cambria" panose="02040503050406030204" pitchFamily="18" charset="0"/>
              <a:cs typeface="Arial" panose="020B0604020202020204" pitchFamily="34" charset="0"/>
            </a:endParaRPr>
          </a:p>
        </p:txBody>
      </p:sp>
      <p:sp>
        <p:nvSpPr>
          <p:cNvPr id="2253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9183C9E5-8B72-4EE5-9232-EC5F4BEBDEAB}" type="slidenum">
              <a:rPr lang="en-US" i="0" smtClean="0"/>
              <a:pPr eaLnBrk="1" hangingPunct="1"/>
              <a:t>22</a:t>
            </a:fld>
            <a:endParaRPr lang="en-US" i="0" dirty="0"/>
          </a:p>
        </p:txBody>
      </p:sp>
    </p:spTree>
    <p:extLst>
      <p:ext uri="{BB962C8B-B14F-4D97-AF65-F5344CB8AC3E}">
        <p14:creationId xmlns:p14="http://schemas.microsoft.com/office/powerpoint/2010/main" val="25519337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90550"/>
            <a:ext cx="7928999" cy="727838"/>
          </a:xfrm>
        </p:spPr>
        <p:txBody>
          <a:bodyPr>
            <a:normAutofit/>
          </a:bodyPr>
          <a:lstStyle/>
          <a:p>
            <a:r>
              <a:rPr lang="en-US" sz="4000" dirty="0">
                <a:solidFill>
                  <a:srgbClr val="FFFF99"/>
                </a:solidFill>
                <a:latin typeface="Cambria" panose="02040503050406030204" pitchFamily="18" charset="0"/>
              </a:rPr>
              <a:t> </a:t>
            </a:r>
            <a:r>
              <a:rPr lang="en-US" sz="4000" b="1" dirty="0">
                <a:solidFill>
                  <a:srgbClr val="FFFF99"/>
                </a:solidFill>
                <a:latin typeface="Cambria" panose="02040503050406030204" pitchFamily="18" charset="0"/>
              </a:rPr>
              <a:t>HUD Thresholds </a:t>
            </a:r>
          </a:p>
        </p:txBody>
      </p:sp>
      <p:sp>
        <p:nvSpPr>
          <p:cNvPr id="3" name="Content Placeholder 2"/>
          <p:cNvSpPr>
            <a:spLocks noGrp="1"/>
          </p:cNvSpPr>
          <p:nvPr>
            <p:ph idx="1"/>
          </p:nvPr>
        </p:nvSpPr>
        <p:spPr>
          <a:xfrm>
            <a:off x="177456" y="1599849"/>
            <a:ext cx="8814143" cy="3236767"/>
          </a:xfrm>
        </p:spPr>
        <p:txBody>
          <a:bodyPr>
            <a:normAutofit fontScale="62500" lnSpcReduction="20000"/>
          </a:bodyPr>
          <a:lstStyle/>
          <a:p>
            <a:pPr marL="514350" indent="-514350" algn="ctr">
              <a:buFont typeface="+mj-lt"/>
              <a:buAutoNum type="arabicPeriod"/>
            </a:pPr>
            <a:endParaRPr lang="en-US" b="1" dirty="0">
              <a:latin typeface="Cambria" panose="02040503050406030204" pitchFamily="18" charset="0"/>
            </a:endParaRPr>
          </a:p>
          <a:p>
            <a:pPr marL="514350" indent="-514350">
              <a:buFont typeface="+mj-lt"/>
              <a:buAutoNum type="arabicPeriod"/>
            </a:pPr>
            <a:r>
              <a:rPr lang="en-US" sz="3600" b="1" dirty="0">
                <a:latin typeface="Cambria" panose="02040503050406030204" pitchFamily="18" charset="0"/>
              </a:rPr>
              <a:t>Timely Submission of Applications</a:t>
            </a:r>
          </a:p>
          <a:p>
            <a:pPr marL="514350" indent="-514350">
              <a:buFont typeface="+mj-lt"/>
              <a:buAutoNum type="arabicPeriod"/>
            </a:pPr>
            <a:endParaRPr lang="en-US" sz="3600" b="1" dirty="0">
              <a:latin typeface="Cambria" panose="02040503050406030204" pitchFamily="18" charset="0"/>
            </a:endParaRPr>
          </a:p>
          <a:p>
            <a:pPr marL="514350" indent="-514350">
              <a:buFont typeface="+mj-lt"/>
              <a:buAutoNum type="arabicPeriod"/>
            </a:pPr>
            <a:r>
              <a:rPr lang="en-US" sz="3600" b="1" dirty="0">
                <a:latin typeface="Cambria" panose="02040503050406030204" pitchFamily="18" charset="0"/>
              </a:rPr>
              <a:t>Resolution of Civil Rights Matter </a:t>
            </a:r>
          </a:p>
          <a:p>
            <a:pPr marL="514350" indent="-514350" algn="ctr">
              <a:buFont typeface="+mj-lt"/>
              <a:buAutoNum type="arabicPeriod"/>
            </a:pPr>
            <a:endParaRPr lang="en-US" b="1" dirty="0">
              <a:latin typeface="Cambria" panose="02040503050406030204" pitchFamily="18" charset="0"/>
            </a:endParaRPr>
          </a:p>
          <a:p>
            <a:pPr marL="0" indent="0">
              <a:buNone/>
            </a:pPr>
            <a:endParaRPr lang="en-US" sz="3000" b="1" dirty="0">
              <a:latin typeface="Cambria" panose="02040503050406030204" pitchFamily="18" charset="0"/>
            </a:endParaRPr>
          </a:p>
          <a:p>
            <a:pPr marL="0" indent="0">
              <a:buNone/>
            </a:pPr>
            <a:r>
              <a:rPr lang="en-US" sz="3000" b="1" dirty="0">
                <a:latin typeface="Cambria" panose="02040503050406030204" pitchFamily="18" charset="0"/>
              </a:rPr>
              <a:t>General Section NOFA:</a:t>
            </a:r>
          </a:p>
          <a:p>
            <a:pPr marL="0" indent="0">
              <a:buNone/>
            </a:pPr>
            <a:r>
              <a:rPr lang="en-US" sz="3000" b="1" dirty="0">
                <a:latin typeface="Cambria" panose="02040503050406030204" pitchFamily="18" charset="0"/>
              </a:rPr>
              <a:t> </a:t>
            </a:r>
            <a:r>
              <a:rPr lang="en-US" sz="2800" b="1" dirty="0">
                <a:latin typeface="Cambria" panose="02040503050406030204" pitchFamily="18" charset="0"/>
                <a:hlinkClick r:id="rId3"/>
              </a:rPr>
              <a:t>https://portal.hud.gov/hudportal/documents/huddoc?id=2017nofa_gensec.pdf</a:t>
            </a:r>
            <a:endParaRPr lang="en-US" sz="2800" b="1" dirty="0">
              <a:latin typeface="Cambria" panose="02040503050406030204" pitchFamily="18" charset="0"/>
            </a:endParaRPr>
          </a:p>
          <a:p>
            <a:pPr marL="0" indent="0">
              <a:buNone/>
            </a:pPr>
            <a:endParaRPr lang="en-US" sz="2800" b="1"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47D326A9-C7FB-474D-8472-18C731E71348}" type="slidenum">
              <a:rPr lang="en-US" smtClean="0"/>
              <a:pPr/>
              <a:t>23</a:t>
            </a:fld>
            <a:endParaRPr lang="en-US" dirty="0"/>
          </a:p>
        </p:txBody>
      </p:sp>
    </p:spTree>
    <p:extLst>
      <p:ext uri="{BB962C8B-B14F-4D97-AF65-F5344CB8AC3E}">
        <p14:creationId xmlns:p14="http://schemas.microsoft.com/office/powerpoint/2010/main" val="28679650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Rectangle 2"/>
          <p:cNvSpPr>
            <a:spLocks noGrp="1" noChangeArrowheads="1"/>
          </p:cNvSpPr>
          <p:nvPr>
            <p:ph type="title"/>
          </p:nvPr>
        </p:nvSpPr>
        <p:spPr>
          <a:xfrm>
            <a:off x="76199" y="311150"/>
            <a:ext cx="8729165" cy="1028700"/>
          </a:xfrm>
          <a:effectLst>
            <a:outerShdw blurRad="63500" dist="35921" dir="2700000" algn="ctr" rotWithShape="0">
              <a:schemeClr val="bg2"/>
            </a:outerShdw>
          </a:effectLst>
        </p:spPr>
        <p:txBody>
          <a:bodyPr rtlCol="0">
            <a:noAutofit/>
          </a:bodyPr>
          <a:lstStyle/>
          <a:p>
            <a:pPr eaLnBrk="1" fontAlgn="auto" hangingPunct="1">
              <a:spcAft>
                <a:spcPts val="0"/>
              </a:spcAft>
              <a:defRPr/>
            </a:pPr>
            <a:r>
              <a:rPr lang="en-US" sz="4000" b="1" dirty="0">
                <a:solidFill>
                  <a:srgbClr val="FFFF99"/>
                </a:solidFill>
                <a:latin typeface="Cambria" panose="02040503050406030204" pitchFamily="18" charset="0"/>
                <a:cs typeface="Arial" panose="020B0604020202020204" pitchFamily="34" charset="0"/>
              </a:rPr>
              <a:t>ICDBG Program &amp; Project Related Thresholds</a:t>
            </a:r>
          </a:p>
        </p:txBody>
      </p:sp>
      <p:sp>
        <p:nvSpPr>
          <p:cNvPr id="459779" name="Rectangle 3"/>
          <p:cNvSpPr>
            <a:spLocks noGrp="1" noChangeArrowheads="1"/>
          </p:cNvSpPr>
          <p:nvPr>
            <p:ph idx="1"/>
          </p:nvPr>
        </p:nvSpPr>
        <p:spPr>
          <a:xfrm>
            <a:off x="1524000" y="1346200"/>
            <a:ext cx="7467600" cy="3653790"/>
          </a:xfrm>
          <a:effectLst>
            <a:outerShdw blurRad="63500" dist="35921" dir="2700000" algn="ctr" rotWithShape="0">
              <a:schemeClr val="bg2"/>
            </a:outerShdw>
          </a:effectLst>
        </p:spPr>
        <p:txBody>
          <a:bodyPr rtlCol="0">
            <a:normAutofit/>
          </a:bodyPr>
          <a:lstStyle/>
          <a:p>
            <a:pPr marL="514350" indent="-514350" eaLnBrk="1" fontAlgn="auto" hangingPunct="1">
              <a:spcAft>
                <a:spcPts val="0"/>
              </a:spcAft>
              <a:buFont typeface="+mj-lt"/>
              <a:buAutoNum type="arabicPeriod"/>
              <a:defRPr/>
            </a:pPr>
            <a:endParaRPr lang="en-US" b="1" dirty="0">
              <a:latin typeface="Cambria" panose="02040503050406030204" pitchFamily="18" charset="0"/>
              <a:cs typeface="Arial" panose="020B0604020202020204" pitchFamily="34" charset="0"/>
            </a:endParaRPr>
          </a:p>
          <a:p>
            <a:pPr marL="514350" indent="-514350" eaLnBrk="1" fontAlgn="auto" hangingPunct="1">
              <a:spcAft>
                <a:spcPts val="0"/>
              </a:spcAft>
              <a:buFont typeface="+mj-lt"/>
              <a:buAutoNum type="arabicPeriod"/>
              <a:defRPr/>
            </a:pPr>
            <a:r>
              <a:rPr lang="en-US" sz="2800" b="1" dirty="0">
                <a:latin typeface="Cambria" panose="02040503050406030204" pitchFamily="18" charset="0"/>
                <a:cs typeface="Arial" panose="020B0604020202020204" pitchFamily="34" charset="0"/>
              </a:rPr>
              <a:t>Outstanding ICDBG Obligation </a:t>
            </a:r>
          </a:p>
          <a:p>
            <a:pPr marL="514350" indent="-514350" eaLnBrk="1" fontAlgn="auto" hangingPunct="1">
              <a:spcAft>
                <a:spcPts val="0"/>
              </a:spcAft>
              <a:buFont typeface="+mj-lt"/>
              <a:buAutoNum type="arabicPeriod"/>
              <a:defRPr/>
            </a:pPr>
            <a:r>
              <a:rPr lang="en-US" sz="2800" b="1" dirty="0">
                <a:latin typeface="Cambria" panose="02040503050406030204" pitchFamily="18" charset="0"/>
                <a:cs typeface="Arial" panose="020B0604020202020204" pitchFamily="34" charset="0"/>
              </a:rPr>
              <a:t>Untimely ICDBG Closeouts </a:t>
            </a:r>
          </a:p>
          <a:p>
            <a:pPr marL="514350" indent="-514350" eaLnBrk="1" fontAlgn="auto" hangingPunct="1">
              <a:spcAft>
                <a:spcPts val="0"/>
              </a:spcAft>
              <a:buFont typeface="+mj-lt"/>
              <a:buAutoNum type="arabicPeriod"/>
              <a:defRPr/>
            </a:pPr>
            <a:r>
              <a:rPr lang="en-US" sz="2800" b="1" dirty="0">
                <a:latin typeface="Cambria" panose="02040503050406030204" pitchFamily="18" charset="0"/>
                <a:cs typeface="Arial" panose="020B0604020202020204" pitchFamily="34" charset="0"/>
              </a:rPr>
              <a:t>New Housing Construction </a:t>
            </a:r>
          </a:p>
          <a:p>
            <a:pPr marL="514350" indent="-514350" eaLnBrk="1" fontAlgn="auto" hangingPunct="1">
              <a:spcAft>
                <a:spcPts val="0"/>
              </a:spcAft>
              <a:buFont typeface="+mj-lt"/>
              <a:buAutoNum type="arabicPeriod"/>
              <a:defRPr/>
            </a:pPr>
            <a:r>
              <a:rPr lang="en-US" sz="2800" b="1" dirty="0">
                <a:latin typeface="Cambria" panose="02040503050406030204" pitchFamily="18" charset="0"/>
                <a:cs typeface="Arial" panose="020B0604020202020204" pitchFamily="34" charset="0"/>
              </a:rPr>
              <a:t>Economic Development Projects </a:t>
            </a:r>
          </a:p>
          <a:p>
            <a:pPr marL="0" indent="0" eaLnBrk="1" fontAlgn="auto" hangingPunct="1">
              <a:spcAft>
                <a:spcPts val="0"/>
              </a:spcAft>
              <a:buNone/>
              <a:defRPr/>
            </a:pPr>
            <a:endParaRPr lang="en-US" b="1" dirty="0">
              <a:latin typeface="Cambria" panose="02040503050406030204" pitchFamily="18" charset="0"/>
              <a:cs typeface="Arial" panose="020B0604020202020204" pitchFamily="34" charset="0"/>
            </a:endParaRPr>
          </a:p>
        </p:txBody>
      </p:sp>
      <p:sp>
        <p:nvSpPr>
          <p:cNvPr id="3277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55783A8F-12FB-4BDE-8BCB-2591506A6BBD}" type="slidenum">
              <a:rPr lang="en-US" i="0" smtClean="0"/>
              <a:pPr eaLnBrk="1" hangingPunct="1"/>
              <a:t>24</a:t>
            </a:fld>
            <a:endParaRPr lang="en-US" i="0" dirty="0"/>
          </a:p>
        </p:txBody>
      </p:sp>
    </p:spTree>
    <p:extLst>
      <p:ext uri="{BB962C8B-B14F-4D97-AF65-F5344CB8AC3E}">
        <p14:creationId xmlns:p14="http://schemas.microsoft.com/office/powerpoint/2010/main" val="31002624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66750"/>
            <a:ext cx="7928999" cy="727838"/>
          </a:xfrm>
        </p:spPr>
        <p:txBody>
          <a:bodyPr>
            <a:normAutofit/>
          </a:bodyPr>
          <a:lstStyle/>
          <a:p>
            <a:r>
              <a:rPr lang="en-US" sz="4000" b="1" dirty="0">
                <a:solidFill>
                  <a:srgbClr val="FFFF99"/>
                </a:solidFill>
                <a:latin typeface="Cambria" panose="02040503050406030204" pitchFamily="18" charset="0"/>
              </a:rPr>
              <a:t>Outstanding ICDBG Obligation  </a:t>
            </a:r>
          </a:p>
        </p:txBody>
      </p:sp>
      <p:sp>
        <p:nvSpPr>
          <p:cNvPr id="3" name="Content Placeholder 2"/>
          <p:cNvSpPr>
            <a:spLocks noGrp="1"/>
          </p:cNvSpPr>
          <p:nvPr>
            <p:ph idx="1"/>
          </p:nvPr>
        </p:nvSpPr>
        <p:spPr>
          <a:xfrm>
            <a:off x="503484" y="1998518"/>
            <a:ext cx="7890873" cy="2438399"/>
          </a:xfrm>
        </p:spPr>
        <p:txBody>
          <a:bodyPr>
            <a:noAutofit/>
          </a:bodyPr>
          <a:lstStyle/>
          <a:p>
            <a:endParaRPr lang="en-US" sz="2800" b="1" dirty="0">
              <a:latin typeface="Cambria" panose="02040503050406030204" pitchFamily="18" charset="0"/>
            </a:endParaRPr>
          </a:p>
          <a:p>
            <a:r>
              <a:rPr lang="en-US" sz="2800" b="1" dirty="0">
                <a:latin typeface="Cambria" panose="02040503050406030204" pitchFamily="18" charset="0"/>
              </a:rPr>
              <a:t>If you have an outstanding ICDBG obligation to HUD that is in arrears, or have not agreed to a repayment schedule, you will disqualify from the competition </a:t>
            </a:r>
          </a:p>
        </p:txBody>
      </p:sp>
      <p:sp>
        <p:nvSpPr>
          <p:cNvPr id="4" name="Slide Number Placeholder 3"/>
          <p:cNvSpPr>
            <a:spLocks noGrp="1"/>
          </p:cNvSpPr>
          <p:nvPr>
            <p:ph type="sldNum" sz="quarter" idx="12"/>
          </p:nvPr>
        </p:nvSpPr>
        <p:spPr/>
        <p:txBody>
          <a:bodyPr/>
          <a:lstStyle/>
          <a:p>
            <a:fld id="{47D326A9-C7FB-474D-8472-18C731E71348}" type="slidenum">
              <a:rPr lang="en-US" smtClean="0"/>
              <a:pPr/>
              <a:t>25</a:t>
            </a:fld>
            <a:endParaRPr lang="en-US" dirty="0"/>
          </a:p>
        </p:txBody>
      </p:sp>
    </p:spTree>
    <p:extLst>
      <p:ext uri="{BB962C8B-B14F-4D97-AF65-F5344CB8AC3E}">
        <p14:creationId xmlns:p14="http://schemas.microsoft.com/office/powerpoint/2010/main" val="10789998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750" y="666750"/>
            <a:ext cx="7928999" cy="727838"/>
          </a:xfrm>
        </p:spPr>
        <p:txBody>
          <a:bodyPr>
            <a:normAutofit/>
          </a:bodyPr>
          <a:lstStyle/>
          <a:p>
            <a:r>
              <a:rPr lang="en-US" sz="4000" b="1" dirty="0">
                <a:solidFill>
                  <a:srgbClr val="FFFF99"/>
                </a:solidFill>
                <a:latin typeface="Cambria" panose="02040503050406030204" pitchFamily="18" charset="0"/>
              </a:rPr>
              <a:t>Untimely Closeout</a:t>
            </a:r>
          </a:p>
        </p:txBody>
      </p:sp>
      <p:sp>
        <p:nvSpPr>
          <p:cNvPr id="3" name="Content Placeholder 2"/>
          <p:cNvSpPr>
            <a:spLocks noGrp="1"/>
          </p:cNvSpPr>
          <p:nvPr>
            <p:ph idx="1"/>
          </p:nvPr>
        </p:nvSpPr>
        <p:spPr>
          <a:xfrm>
            <a:off x="457199" y="1935534"/>
            <a:ext cx="8229600" cy="2685357"/>
          </a:xfrm>
        </p:spPr>
        <p:txBody>
          <a:bodyPr/>
          <a:lstStyle/>
          <a:p>
            <a:r>
              <a:rPr lang="en-US" sz="2800" b="1" dirty="0">
                <a:latin typeface="Cambria" panose="02040503050406030204" pitchFamily="18" charset="0"/>
              </a:rPr>
              <a:t>HUD will not review your application if any ICDBG is open two or more years past the due date for closeout on the most recent project implementation schedule approved by the Area ONAP</a:t>
            </a:r>
          </a:p>
          <a:p>
            <a:pPr lvl="1"/>
            <a:endParaRPr lang="en-US" dirty="0"/>
          </a:p>
        </p:txBody>
      </p:sp>
      <p:sp>
        <p:nvSpPr>
          <p:cNvPr id="4" name="Slide Number Placeholder 3"/>
          <p:cNvSpPr>
            <a:spLocks noGrp="1"/>
          </p:cNvSpPr>
          <p:nvPr>
            <p:ph type="sldNum" sz="quarter" idx="12"/>
          </p:nvPr>
        </p:nvSpPr>
        <p:spPr/>
        <p:txBody>
          <a:bodyPr/>
          <a:lstStyle/>
          <a:p>
            <a:fld id="{47D326A9-C7FB-474D-8472-18C731E71348}" type="slidenum">
              <a:rPr lang="en-US" smtClean="0"/>
              <a:pPr/>
              <a:t>26</a:t>
            </a:fld>
            <a:endParaRPr lang="en-US" dirty="0"/>
          </a:p>
        </p:txBody>
      </p:sp>
    </p:spTree>
    <p:extLst>
      <p:ext uri="{BB962C8B-B14F-4D97-AF65-F5344CB8AC3E}">
        <p14:creationId xmlns:p14="http://schemas.microsoft.com/office/powerpoint/2010/main" val="37985643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7039" y="590550"/>
            <a:ext cx="7772400" cy="857250"/>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4000" b="1" dirty="0">
                <a:solidFill>
                  <a:srgbClr val="FFFF89"/>
                </a:solidFill>
                <a:latin typeface="Cambria" panose="02040503050406030204" pitchFamily="18" charset="0"/>
              </a:rPr>
              <a:t>New Housing Construction</a:t>
            </a:r>
          </a:p>
        </p:txBody>
      </p:sp>
      <p:sp>
        <p:nvSpPr>
          <p:cNvPr id="28675" name="Rectangle 3"/>
          <p:cNvSpPr>
            <a:spLocks noGrp="1" noChangeArrowheads="1"/>
          </p:cNvSpPr>
          <p:nvPr>
            <p:ph idx="1"/>
          </p:nvPr>
        </p:nvSpPr>
        <p:spPr>
          <a:xfrm>
            <a:off x="236349" y="2394349"/>
            <a:ext cx="7772400" cy="2209800"/>
          </a:xfrm>
          <a:effectLst>
            <a:outerShdw blurRad="63500" dist="35921" dir="2700000" algn="ctr" rotWithShape="0">
              <a:schemeClr val="bg2"/>
            </a:outerShdw>
          </a:effectLst>
        </p:spPr>
        <p:txBody>
          <a:bodyPr rtlCol="0">
            <a:normAutofit fontScale="25000" lnSpcReduction="20000"/>
          </a:bodyPr>
          <a:lstStyle/>
          <a:p>
            <a:pPr>
              <a:defRPr/>
            </a:pPr>
            <a:r>
              <a:rPr lang="en-US" sz="8000" b="1" dirty="0">
                <a:latin typeface="Cambria" panose="02040503050406030204" pitchFamily="18" charset="0"/>
                <a:cs typeface="Arial" panose="020B0604020202020204" pitchFamily="34" charset="0"/>
              </a:rPr>
              <a:t>Developing entity is a CBDO</a:t>
            </a:r>
          </a:p>
          <a:p>
            <a:pPr marL="0" indent="0">
              <a:buNone/>
              <a:defRPr/>
            </a:pPr>
            <a:endParaRPr lang="en-US" sz="8000" b="1" dirty="0">
              <a:latin typeface="Cambria" panose="02040503050406030204" pitchFamily="18" charset="0"/>
              <a:cs typeface="Arial" panose="020B0604020202020204" pitchFamily="34" charset="0"/>
            </a:endParaRPr>
          </a:p>
          <a:p>
            <a:pPr eaLnBrk="1" fontAlgn="auto" hangingPunct="1">
              <a:spcAft>
                <a:spcPts val="0"/>
              </a:spcAft>
              <a:defRPr/>
            </a:pPr>
            <a:r>
              <a:rPr lang="en-US" sz="8000" b="1" dirty="0">
                <a:latin typeface="Cambria" panose="02040503050406030204" pitchFamily="18" charset="0"/>
                <a:cs typeface="Arial" panose="020B0604020202020204" pitchFamily="34" charset="0"/>
              </a:rPr>
              <a:t>Must be shown in application that: </a:t>
            </a:r>
          </a:p>
          <a:p>
            <a:pPr lvl="1">
              <a:defRPr/>
            </a:pPr>
            <a:r>
              <a:rPr lang="en-US" sz="8000" b="1" dirty="0">
                <a:latin typeface="Cambria" panose="02040503050406030204" pitchFamily="18" charset="0"/>
                <a:cs typeface="Arial" panose="020B0604020202020204" pitchFamily="34" charset="0"/>
              </a:rPr>
              <a:t>No other housing is suitable, </a:t>
            </a:r>
            <a:r>
              <a:rPr lang="en-US" sz="8000" b="1" u="sng" dirty="0">
                <a:latin typeface="Cambria" panose="02040503050406030204" pitchFamily="18" charset="0"/>
                <a:cs typeface="Arial" panose="020B0604020202020204" pitchFamily="34" charset="0"/>
              </a:rPr>
              <a:t>AND</a:t>
            </a:r>
          </a:p>
          <a:p>
            <a:pPr lvl="1">
              <a:defRPr/>
            </a:pPr>
            <a:r>
              <a:rPr lang="en-US" sz="8000" b="1" dirty="0">
                <a:latin typeface="Cambria" panose="02040503050406030204" pitchFamily="18" charset="0"/>
                <a:cs typeface="Arial" panose="020B0604020202020204" pitchFamily="34" charset="0"/>
              </a:rPr>
              <a:t>No other sources (including IHBG) can meet needs, </a:t>
            </a:r>
            <a:r>
              <a:rPr lang="en-US" sz="8000" b="1" u="sng" dirty="0">
                <a:latin typeface="Cambria" panose="02040503050406030204" pitchFamily="18" charset="0"/>
                <a:cs typeface="Arial" panose="020B0604020202020204" pitchFamily="34" charset="0"/>
              </a:rPr>
              <a:t>AND</a:t>
            </a:r>
          </a:p>
          <a:p>
            <a:pPr lvl="1">
              <a:defRPr/>
            </a:pPr>
            <a:r>
              <a:rPr lang="en-US" sz="8000" b="1" dirty="0">
                <a:latin typeface="Cambria" panose="02040503050406030204" pitchFamily="18" charset="0"/>
                <a:cs typeface="Arial" panose="020B0604020202020204" pitchFamily="34" charset="0"/>
              </a:rPr>
              <a:t>Rehab not economically feasible; </a:t>
            </a:r>
            <a:r>
              <a:rPr lang="en-US" sz="8000" b="1" u="sng" dirty="0">
                <a:latin typeface="Cambria" panose="02040503050406030204" pitchFamily="18" charset="0"/>
                <a:cs typeface="Arial" panose="020B0604020202020204" pitchFamily="34" charset="0"/>
              </a:rPr>
              <a:t>OR</a:t>
            </a:r>
            <a:r>
              <a:rPr lang="en-US" sz="8000" b="1" dirty="0">
                <a:latin typeface="Cambria" panose="02040503050406030204" pitchFamily="18" charset="0"/>
                <a:cs typeface="Arial" panose="020B0604020202020204" pitchFamily="34" charset="0"/>
              </a:rPr>
              <a:t> the household is currently overcrowded; </a:t>
            </a:r>
            <a:r>
              <a:rPr lang="en-US" sz="8000" b="1" u="sng" dirty="0">
                <a:latin typeface="Cambria" panose="02040503050406030204" pitchFamily="18" charset="0"/>
                <a:cs typeface="Arial" panose="020B0604020202020204" pitchFamily="34" charset="0"/>
              </a:rPr>
              <a:t>OR </a:t>
            </a:r>
            <a:r>
              <a:rPr lang="en-US" sz="8000" b="1" dirty="0">
                <a:latin typeface="Cambria" panose="02040503050406030204" pitchFamily="18" charset="0"/>
                <a:cs typeface="Arial" panose="020B0604020202020204" pitchFamily="34" charset="0"/>
              </a:rPr>
              <a:t>the household to be assisted has no current residence</a:t>
            </a:r>
          </a:p>
          <a:p>
            <a:pPr lvl="1">
              <a:defRPr/>
            </a:pPr>
            <a:endParaRPr lang="en-US" b="1" u="sng" dirty="0">
              <a:latin typeface="Arial" panose="020B0604020202020204" pitchFamily="34" charset="0"/>
              <a:cs typeface="Arial" panose="020B0604020202020204" pitchFamily="34" charset="0"/>
            </a:endParaRPr>
          </a:p>
          <a:p>
            <a:pPr lvl="1">
              <a:defRPr/>
            </a:pPr>
            <a:endParaRPr lang="en-US" b="1" u="sng" dirty="0">
              <a:latin typeface="Arial" panose="020B0604020202020204" pitchFamily="34" charset="0"/>
              <a:cs typeface="Arial" panose="020B0604020202020204" pitchFamily="34" charset="0"/>
            </a:endParaRPr>
          </a:p>
          <a:p>
            <a:pPr eaLnBrk="1" fontAlgn="auto" hangingPunct="1">
              <a:spcAft>
                <a:spcPts val="0"/>
              </a:spcAft>
              <a:buFontTx/>
              <a:buNone/>
              <a:defRPr/>
            </a:pPr>
            <a:endParaRPr lang="en-US" sz="2800" b="1" dirty="0">
              <a:solidFill>
                <a:schemeClr val="bg1"/>
              </a:solidFill>
              <a:latin typeface="Arial" panose="020B0604020202020204" pitchFamily="34" charset="0"/>
              <a:cs typeface="Arial" panose="020B0604020202020204" pitchFamily="34" charset="0"/>
            </a:endParaRPr>
          </a:p>
          <a:p>
            <a:pPr eaLnBrk="1" fontAlgn="auto" hangingPunct="1">
              <a:spcAft>
                <a:spcPts val="0"/>
              </a:spcAft>
              <a:buFontTx/>
              <a:buNone/>
              <a:defRPr/>
            </a:pPr>
            <a:endParaRPr lang="en-US" sz="2800" b="1" dirty="0">
              <a:solidFill>
                <a:schemeClr val="bg1"/>
              </a:solidFill>
              <a:latin typeface="Verdana" pitchFamily="34" charset="0"/>
            </a:endParaRPr>
          </a:p>
          <a:p>
            <a:pPr eaLnBrk="1" fontAlgn="auto" hangingPunct="1">
              <a:spcAft>
                <a:spcPts val="0"/>
              </a:spcAft>
              <a:defRPr/>
            </a:pPr>
            <a:endParaRPr lang="en-US" sz="2800" dirty="0"/>
          </a:p>
        </p:txBody>
      </p:sp>
      <p:sp>
        <p:nvSpPr>
          <p:cNvPr id="3584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B3D852A3-8704-4847-8855-B136AD2BDEA2}" type="slidenum">
              <a:rPr lang="en-US" i="0" smtClean="0"/>
              <a:pPr eaLnBrk="1" hangingPunct="1"/>
              <a:t>27</a:t>
            </a:fld>
            <a:endParaRPr lang="en-US" i="0" dirty="0"/>
          </a:p>
        </p:txBody>
      </p:sp>
    </p:spTree>
    <p:extLst>
      <p:ext uri="{BB962C8B-B14F-4D97-AF65-F5344CB8AC3E}">
        <p14:creationId xmlns:p14="http://schemas.microsoft.com/office/powerpoint/2010/main" val="16208548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52400" y="666750"/>
            <a:ext cx="7696200" cy="742950"/>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3600" b="1" dirty="0">
                <a:solidFill>
                  <a:srgbClr val="FFFF66"/>
                </a:solidFill>
                <a:latin typeface="Cambria" panose="02040503050406030204" pitchFamily="18" charset="0"/>
              </a:rPr>
              <a:t> </a:t>
            </a:r>
            <a:r>
              <a:rPr lang="en-US" sz="4000" b="1" dirty="0">
                <a:solidFill>
                  <a:srgbClr val="FFFF99"/>
                </a:solidFill>
                <a:latin typeface="Cambria" panose="02040503050406030204" pitchFamily="18" charset="0"/>
                <a:cs typeface="Arial" panose="020B0604020202020204" pitchFamily="34" charset="0"/>
              </a:rPr>
              <a:t>Economic Development</a:t>
            </a:r>
            <a:endParaRPr lang="en-US" sz="3600" b="1" dirty="0">
              <a:solidFill>
                <a:srgbClr val="FFFF99"/>
              </a:solidFill>
              <a:latin typeface="Cambria" panose="02040503050406030204" pitchFamily="18" charset="0"/>
              <a:cs typeface="Arial" panose="020B0604020202020204" pitchFamily="34" charset="0"/>
            </a:endParaRPr>
          </a:p>
        </p:txBody>
      </p:sp>
      <p:sp>
        <p:nvSpPr>
          <p:cNvPr id="30723" name="Rectangle 3"/>
          <p:cNvSpPr>
            <a:spLocks noGrp="1" noChangeArrowheads="1"/>
          </p:cNvSpPr>
          <p:nvPr>
            <p:ph idx="1"/>
          </p:nvPr>
        </p:nvSpPr>
        <p:spPr>
          <a:xfrm>
            <a:off x="914057" y="1962150"/>
            <a:ext cx="7467600" cy="3657600"/>
          </a:xfrm>
          <a:effectLst>
            <a:outerShdw blurRad="63500" dist="35921" dir="2700000" algn="ctr" rotWithShape="0">
              <a:schemeClr val="bg2"/>
            </a:outerShdw>
          </a:effectLst>
        </p:spPr>
        <p:txBody>
          <a:bodyPr rtlCol="0">
            <a:normAutofit fontScale="47500" lnSpcReduction="20000"/>
          </a:bodyPr>
          <a:lstStyle/>
          <a:p>
            <a:pPr eaLnBrk="1" fontAlgn="auto" hangingPunct="1">
              <a:spcAft>
                <a:spcPts val="0"/>
              </a:spcAft>
              <a:defRPr/>
            </a:pPr>
            <a:r>
              <a:rPr lang="en-US" sz="3800" b="1" dirty="0">
                <a:latin typeface="Cambria" pitchFamily="18" charset="0"/>
                <a:cs typeface="Arial" panose="020B0604020202020204" pitchFamily="34" charset="0"/>
              </a:rPr>
              <a:t>Financial analysis prepared by qualified party must demonstrate the following: </a:t>
            </a:r>
          </a:p>
          <a:p>
            <a:pPr eaLnBrk="1" fontAlgn="auto" hangingPunct="1">
              <a:spcAft>
                <a:spcPts val="0"/>
              </a:spcAft>
              <a:defRPr/>
            </a:pPr>
            <a:endParaRPr lang="en-US" sz="3800" b="1" dirty="0">
              <a:latin typeface="Cambria" pitchFamily="18" charset="0"/>
              <a:cs typeface="Arial" panose="020B0604020202020204" pitchFamily="34" charset="0"/>
            </a:endParaRPr>
          </a:p>
          <a:p>
            <a:pPr lvl="1">
              <a:defRPr/>
            </a:pPr>
            <a:r>
              <a:rPr lang="en-US" sz="3200" b="1" dirty="0">
                <a:latin typeface="Cambria" pitchFamily="18" charset="0"/>
                <a:cs typeface="Arial" panose="020B0604020202020204" pitchFamily="34" charset="0"/>
              </a:rPr>
              <a:t>qualified party must have recent and relevant experience </a:t>
            </a:r>
          </a:p>
          <a:p>
            <a:pPr lvl="1">
              <a:buNone/>
              <a:defRPr/>
            </a:pPr>
            <a:endParaRPr lang="en-US" sz="3200" b="1" dirty="0">
              <a:latin typeface="Cambria" pitchFamily="18" charset="0"/>
              <a:cs typeface="Arial" panose="020B0604020202020204" pitchFamily="34" charset="0"/>
            </a:endParaRPr>
          </a:p>
          <a:p>
            <a:pPr lvl="1">
              <a:defRPr/>
            </a:pPr>
            <a:r>
              <a:rPr lang="en-US" sz="3200" b="1" dirty="0">
                <a:latin typeface="Cambria" pitchFamily="18" charset="0"/>
                <a:cs typeface="Arial" panose="020B0604020202020204" pitchFamily="34" charset="0"/>
              </a:rPr>
              <a:t>project is feasible and has a reasonable chance of success</a:t>
            </a:r>
          </a:p>
          <a:p>
            <a:pPr lvl="1">
              <a:defRPr/>
            </a:pPr>
            <a:endParaRPr lang="en-US" sz="3200" b="1" dirty="0">
              <a:latin typeface="Cambria" pitchFamily="18" charset="0"/>
              <a:cs typeface="Arial" panose="020B0604020202020204" pitchFamily="34" charset="0"/>
            </a:endParaRPr>
          </a:p>
          <a:p>
            <a:pPr lvl="1">
              <a:defRPr/>
            </a:pPr>
            <a:r>
              <a:rPr lang="en-US" sz="3200" b="1" dirty="0">
                <a:latin typeface="Cambria" pitchFamily="18" charset="0"/>
                <a:cs typeface="Arial" panose="020B0604020202020204" pitchFamily="34" charset="0"/>
              </a:rPr>
              <a:t>includes information about the project’s market share, sales levels, growth potential, revenue projections, project expenses and debt services, if applicable </a:t>
            </a:r>
          </a:p>
          <a:p>
            <a:pPr lvl="1">
              <a:defRPr/>
            </a:pPr>
            <a:endParaRPr lang="en-US" sz="3200" b="1" dirty="0">
              <a:latin typeface="Cambria" pitchFamily="18" charset="0"/>
              <a:cs typeface="Arial" panose="020B0604020202020204" pitchFamily="34" charset="0"/>
            </a:endParaRPr>
          </a:p>
          <a:p>
            <a:pPr lvl="1">
              <a:defRPr/>
            </a:pPr>
            <a:r>
              <a:rPr lang="en-US" sz="3200" b="1" dirty="0">
                <a:latin typeface="Cambria" pitchFamily="18" charset="0"/>
                <a:cs typeface="Arial" panose="020B0604020202020204" pitchFamily="34" charset="0"/>
              </a:rPr>
              <a:t>Demonstrates the public benefit resulting from the ICDBG assistance </a:t>
            </a:r>
          </a:p>
          <a:p>
            <a:pPr lvl="1">
              <a:defRPr/>
            </a:pPr>
            <a:endParaRPr lang="en-US" sz="2600" b="1" dirty="0">
              <a:latin typeface="Cambria" pitchFamily="18" charset="0"/>
              <a:cs typeface="Arial" panose="020B0604020202020204" pitchFamily="34" charset="0"/>
            </a:endParaRPr>
          </a:p>
          <a:p>
            <a:pPr eaLnBrk="1" fontAlgn="auto" hangingPunct="1">
              <a:spcAft>
                <a:spcPts val="0"/>
              </a:spcAft>
              <a:defRPr/>
            </a:pPr>
            <a:endParaRPr lang="en-US" sz="2800" b="1" dirty="0">
              <a:latin typeface="Tw Cen MT" panose="020B0602020104020603" pitchFamily="34" charset="0"/>
            </a:endParaRPr>
          </a:p>
          <a:p>
            <a:pPr eaLnBrk="1" fontAlgn="auto" hangingPunct="1">
              <a:spcAft>
                <a:spcPts val="0"/>
              </a:spcAft>
              <a:buFontTx/>
              <a:buNone/>
              <a:defRPr/>
            </a:pPr>
            <a:endParaRPr lang="en-US" sz="2800" b="1" dirty="0">
              <a:solidFill>
                <a:schemeClr val="bg1"/>
              </a:solidFill>
            </a:endParaRPr>
          </a:p>
          <a:p>
            <a:pPr eaLnBrk="1" fontAlgn="auto" hangingPunct="1">
              <a:spcAft>
                <a:spcPts val="0"/>
              </a:spcAft>
              <a:buFontTx/>
              <a:buNone/>
              <a:defRPr/>
            </a:pPr>
            <a:endParaRPr lang="en-US" sz="2800" b="1" dirty="0">
              <a:solidFill>
                <a:schemeClr val="bg1"/>
              </a:solidFill>
            </a:endParaRPr>
          </a:p>
          <a:p>
            <a:pPr eaLnBrk="1" fontAlgn="auto" hangingPunct="1">
              <a:spcAft>
                <a:spcPts val="0"/>
              </a:spcAft>
              <a:defRPr/>
            </a:pPr>
            <a:endParaRPr lang="en-US" dirty="0"/>
          </a:p>
        </p:txBody>
      </p:sp>
      <p:sp>
        <p:nvSpPr>
          <p:cNvPr id="3789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27E17305-06D1-477C-80F8-0FB0ED728A13}" type="slidenum">
              <a:rPr lang="en-US" i="0" smtClean="0"/>
              <a:pPr eaLnBrk="1" hangingPunct="1"/>
              <a:t>28</a:t>
            </a:fld>
            <a:endParaRPr lang="en-US" i="0" dirty="0"/>
          </a:p>
        </p:txBody>
      </p:sp>
    </p:spTree>
    <p:extLst>
      <p:ext uri="{BB962C8B-B14F-4D97-AF65-F5344CB8AC3E}">
        <p14:creationId xmlns:p14="http://schemas.microsoft.com/office/powerpoint/2010/main" val="26480172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52400" y="514350"/>
            <a:ext cx="7848600" cy="857250"/>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3200" b="1" dirty="0">
                <a:solidFill>
                  <a:srgbClr val="FFCC00"/>
                </a:solidFill>
                <a:latin typeface="Verdana" pitchFamily="34" charset="0"/>
              </a:rPr>
              <a:t> </a:t>
            </a:r>
            <a:r>
              <a:rPr lang="en-US" sz="4000" b="1" dirty="0">
                <a:solidFill>
                  <a:srgbClr val="FFFF99"/>
                </a:solidFill>
                <a:latin typeface="Cambria" pitchFamily="18" charset="0"/>
                <a:cs typeface="Arial" panose="020B0604020202020204" pitchFamily="34" charset="0"/>
              </a:rPr>
              <a:t>Economic Development</a:t>
            </a:r>
          </a:p>
        </p:txBody>
      </p:sp>
      <p:sp>
        <p:nvSpPr>
          <p:cNvPr id="31747" name="Rectangle 3"/>
          <p:cNvSpPr>
            <a:spLocks noGrp="1" noChangeArrowheads="1"/>
          </p:cNvSpPr>
          <p:nvPr>
            <p:ph idx="1"/>
          </p:nvPr>
        </p:nvSpPr>
        <p:spPr>
          <a:xfrm>
            <a:off x="762000" y="1657350"/>
            <a:ext cx="7772400" cy="3733800"/>
          </a:xfrm>
          <a:effectLst>
            <a:outerShdw blurRad="63500" dist="35921" dir="2700000" algn="ctr" rotWithShape="0">
              <a:schemeClr val="bg2"/>
            </a:outerShdw>
          </a:effectLst>
        </p:spPr>
        <p:txBody>
          <a:bodyPr rtlCol="0">
            <a:normAutofit/>
          </a:bodyPr>
          <a:lstStyle/>
          <a:p>
            <a:pPr lvl="1" eaLnBrk="1" fontAlgn="auto" hangingPunct="1">
              <a:spcAft>
                <a:spcPts val="0"/>
              </a:spcAft>
              <a:buFontTx/>
              <a:buChar char="•"/>
              <a:defRPr/>
            </a:pPr>
            <a:r>
              <a:rPr lang="en-US" sz="2000" b="1" dirty="0">
                <a:latin typeface="Cambria" pitchFamily="18" charset="0"/>
              </a:rPr>
              <a:t>The analysis must establish to the extent practicable: </a:t>
            </a:r>
          </a:p>
          <a:p>
            <a:pPr lvl="1" eaLnBrk="1" fontAlgn="auto" hangingPunct="1">
              <a:spcAft>
                <a:spcPts val="0"/>
              </a:spcAft>
              <a:buFontTx/>
              <a:buChar char="•"/>
              <a:defRPr/>
            </a:pPr>
            <a:endParaRPr lang="en-US" sz="2000" b="1" dirty="0">
              <a:latin typeface="Cambria" pitchFamily="18" charset="0"/>
            </a:endParaRPr>
          </a:p>
          <a:p>
            <a:pPr lvl="2">
              <a:buFontTx/>
              <a:buChar char="•"/>
              <a:defRPr/>
            </a:pPr>
            <a:r>
              <a:rPr lang="en-US" sz="1600" b="1" dirty="0">
                <a:latin typeface="Cambria" pitchFamily="18" charset="0"/>
              </a:rPr>
              <a:t>reasonable financial support will be committed from non-federal sources prior to disbursement of funds </a:t>
            </a:r>
          </a:p>
          <a:p>
            <a:pPr lvl="2">
              <a:buFontTx/>
              <a:buChar char="•"/>
              <a:defRPr/>
            </a:pPr>
            <a:endParaRPr lang="en-US" sz="1600" b="1" dirty="0">
              <a:latin typeface="Cambria" pitchFamily="18" charset="0"/>
            </a:endParaRPr>
          </a:p>
          <a:p>
            <a:pPr lvl="2">
              <a:buFontTx/>
              <a:buChar char="•"/>
              <a:defRPr/>
            </a:pPr>
            <a:r>
              <a:rPr lang="en-US" sz="1600" b="1" dirty="0">
                <a:latin typeface="Cambria" pitchFamily="18" charset="0"/>
              </a:rPr>
              <a:t>grant </a:t>
            </a:r>
            <a:r>
              <a:rPr lang="en-US" sz="1600" b="1" dirty="0">
                <a:latin typeface="Cambria" pitchFamily="18" charset="0"/>
                <a:cs typeface="Arial" panose="020B0604020202020204" pitchFamily="34" charset="0"/>
              </a:rPr>
              <a:t>will</a:t>
            </a:r>
            <a:r>
              <a:rPr lang="en-US" sz="1600" b="1" dirty="0">
                <a:latin typeface="Cambria" pitchFamily="18" charset="0"/>
              </a:rPr>
              <a:t> not reduce non-federal funds</a:t>
            </a:r>
          </a:p>
          <a:p>
            <a:pPr lvl="2">
              <a:buFontTx/>
              <a:buChar char="•"/>
              <a:defRPr/>
            </a:pPr>
            <a:endParaRPr lang="en-US" sz="1600" b="1" dirty="0">
              <a:latin typeface="Cambria" pitchFamily="18" charset="0"/>
            </a:endParaRPr>
          </a:p>
          <a:p>
            <a:pPr lvl="2">
              <a:buFontTx/>
              <a:buChar char="•"/>
              <a:defRPr/>
            </a:pPr>
            <a:r>
              <a:rPr lang="en-US" sz="1600" b="1" dirty="0">
                <a:latin typeface="Cambria" pitchFamily="18" charset="0"/>
              </a:rPr>
              <a:t>not more than a reasonable rate of return on investment is provided</a:t>
            </a:r>
          </a:p>
          <a:p>
            <a:pPr lvl="2">
              <a:buFontTx/>
              <a:buChar char="•"/>
              <a:defRPr/>
            </a:pPr>
            <a:endParaRPr lang="en-US" sz="1600" b="1" dirty="0">
              <a:latin typeface="Cambria" pitchFamily="18" charset="0"/>
            </a:endParaRPr>
          </a:p>
          <a:p>
            <a:pPr lvl="2">
              <a:buFontTx/>
              <a:buChar char="•"/>
              <a:defRPr/>
            </a:pPr>
            <a:r>
              <a:rPr lang="en-US" sz="1600" b="1" dirty="0">
                <a:latin typeface="Cambria" pitchFamily="18" charset="0"/>
              </a:rPr>
              <a:t>grant will be disbursed on pro-rata basis with other funds</a:t>
            </a:r>
          </a:p>
          <a:p>
            <a:pPr eaLnBrk="1" fontAlgn="auto" hangingPunct="1">
              <a:spcAft>
                <a:spcPts val="0"/>
              </a:spcAft>
              <a:defRPr/>
            </a:pPr>
            <a:endParaRPr lang="en-US" dirty="0">
              <a:latin typeface="Tw Cen MT" panose="020B0602020104020603" pitchFamily="34" charset="0"/>
            </a:endParaRPr>
          </a:p>
        </p:txBody>
      </p:sp>
      <p:sp>
        <p:nvSpPr>
          <p:cNvPr id="3891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420F13C4-945D-43FE-B893-D21815E34F34}" type="slidenum">
              <a:rPr lang="en-US" i="0" smtClean="0"/>
              <a:pPr eaLnBrk="1" hangingPunct="1"/>
              <a:t>29</a:t>
            </a:fld>
            <a:endParaRPr lang="en-US" i="0" dirty="0"/>
          </a:p>
        </p:txBody>
      </p:sp>
    </p:spTree>
    <p:extLst>
      <p:ext uri="{BB962C8B-B14F-4D97-AF65-F5344CB8AC3E}">
        <p14:creationId xmlns:p14="http://schemas.microsoft.com/office/powerpoint/2010/main" val="3284699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66750"/>
            <a:ext cx="7928999" cy="727838"/>
          </a:xfrm>
        </p:spPr>
        <p:txBody>
          <a:bodyPr/>
          <a:lstStyle/>
          <a:p>
            <a:r>
              <a:rPr lang="en-US" sz="4000" b="1" dirty="0">
                <a:solidFill>
                  <a:srgbClr val="FFFF99"/>
                </a:solidFill>
                <a:latin typeface="Cambria" panose="02040503050406030204" pitchFamily="18" charset="0"/>
              </a:rPr>
              <a:t>Purpose </a:t>
            </a:r>
          </a:p>
        </p:txBody>
      </p:sp>
      <p:sp>
        <p:nvSpPr>
          <p:cNvPr id="3" name="Content Placeholder 2"/>
          <p:cNvSpPr>
            <a:spLocks noGrp="1"/>
          </p:cNvSpPr>
          <p:nvPr>
            <p:ph idx="1"/>
          </p:nvPr>
        </p:nvSpPr>
        <p:spPr>
          <a:xfrm>
            <a:off x="152400" y="1962150"/>
            <a:ext cx="8839200" cy="2971799"/>
          </a:xfrm>
        </p:spPr>
        <p:txBody>
          <a:bodyPr>
            <a:normAutofit fontScale="77500" lnSpcReduction="20000"/>
          </a:bodyPr>
          <a:lstStyle/>
          <a:p>
            <a:pPr marL="0" indent="0" algn="ctr">
              <a:buNone/>
            </a:pPr>
            <a:endParaRPr lang="en-US" sz="2000" b="1" i="1" dirty="0">
              <a:latin typeface="Cambria" panose="02040503050406030204" pitchFamily="18" charset="0"/>
            </a:endParaRPr>
          </a:p>
          <a:p>
            <a:pPr marL="0" indent="0" algn="ctr">
              <a:buNone/>
            </a:pPr>
            <a:r>
              <a:rPr lang="en-US" sz="2400" b="1" i="1" dirty="0">
                <a:latin typeface="Cambria" panose="02040503050406030204" pitchFamily="18" charset="0"/>
              </a:rPr>
              <a:t>The purpose of the ICDBG program is the development of viable Indian and </a:t>
            </a:r>
          </a:p>
          <a:p>
            <a:pPr marL="0" indent="0" algn="ctr">
              <a:buNone/>
            </a:pPr>
            <a:r>
              <a:rPr lang="en-US" sz="2400" b="1" i="1" dirty="0">
                <a:latin typeface="Cambria" panose="02040503050406030204" pitchFamily="18" charset="0"/>
              </a:rPr>
              <a:t>Alaska Native communities, including the creation of decent housing, suitable</a:t>
            </a:r>
          </a:p>
          <a:p>
            <a:pPr marL="0" indent="0" algn="ctr">
              <a:buNone/>
            </a:pPr>
            <a:r>
              <a:rPr lang="en-US" sz="2400" b="1" i="1" dirty="0">
                <a:latin typeface="Cambria" panose="02040503050406030204" pitchFamily="18" charset="0"/>
              </a:rPr>
              <a:t> living environments, and economic opportunities primarily for LMI persons.  </a:t>
            </a:r>
          </a:p>
          <a:p>
            <a:pPr marL="0" indent="0" algn="ctr">
              <a:buNone/>
            </a:pPr>
            <a:endParaRPr lang="en-US" sz="2000" dirty="0">
              <a:latin typeface="Cambria" panose="02040503050406030204" pitchFamily="18" charset="0"/>
            </a:endParaRPr>
          </a:p>
          <a:p>
            <a:pPr marL="0" indent="0" algn="ctr">
              <a:buNone/>
            </a:pPr>
            <a:r>
              <a:rPr lang="en-US" sz="2400" b="1" dirty="0">
                <a:latin typeface="Cambria" panose="02040503050406030204" pitchFamily="18" charset="0"/>
              </a:rPr>
              <a:t>ICDBG regulation- 24 CFR 1003</a:t>
            </a:r>
          </a:p>
          <a:p>
            <a:pPr marL="0" indent="0" algn="ctr">
              <a:buNone/>
            </a:pPr>
            <a:r>
              <a:rPr lang="en-US" sz="2100" b="1" dirty="0">
                <a:latin typeface="Cambria" panose="02040503050406030204" pitchFamily="18" charset="0"/>
                <a:hlinkClick r:id="rId3"/>
              </a:rPr>
              <a:t>https://www.ecfr.gov/cgi-bin/text-idx?SID=4257505e81e934a4ad1bd12562a05db4&amp;mc=true&amp;node=pt24.4.1003&amp;rgn=div5</a:t>
            </a:r>
            <a:endParaRPr lang="en-US" sz="2100" b="1" dirty="0">
              <a:latin typeface="Cambria" panose="02040503050406030204" pitchFamily="18" charset="0"/>
            </a:endParaRPr>
          </a:p>
          <a:p>
            <a:pPr marL="0" indent="0" algn="ctr">
              <a:buNone/>
            </a:pPr>
            <a:endParaRPr lang="en-US" sz="2000"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47D326A9-C7FB-474D-8472-18C731E71348}" type="slidenum">
              <a:rPr lang="en-US" smtClean="0"/>
              <a:pPr/>
              <a:t>3</a:t>
            </a:fld>
            <a:endParaRPr lang="en-US" dirty="0"/>
          </a:p>
        </p:txBody>
      </p:sp>
    </p:spTree>
    <p:extLst>
      <p:ext uri="{BB962C8B-B14F-4D97-AF65-F5344CB8AC3E}">
        <p14:creationId xmlns:p14="http://schemas.microsoft.com/office/powerpoint/2010/main" val="19242540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8" y="590550"/>
            <a:ext cx="8229600" cy="784621"/>
          </a:xfrm>
        </p:spPr>
        <p:txBody>
          <a:bodyPr>
            <a:normAutofit/>
          </a:bodyPr>
          <a:lstStyle/>
          <a:p>
            <a:r>
              <a:rPr lang="en-US" sz="4000" b="1" dirty="0">
                <a:solidFill>
                  <a:srgbClr val="FFFF99"/>
                </a:solidFill>
                <a:latin typeface="Cambria" pitchFamily="18" charset="0"/>
              </a:rPr>
              <a:t>HUD or Federal Requirements</a:t>
            </a:r>
          </a:p>
        </p:txBody>
      </p:sp>
      <p:sp>
        <p:nvSpPr>
          <p:cNvPr id="3" name="Content Placeholder 2"/>
          <p:cNvSpPr>
            <a:spLocks noGrp="1"/>
          </p:cNvSpPr>
          <p:nvPr>
            <p:ph idx="1"/>
          </p:nvPr>
        </p:nvSpPr>
        <p:spPr>
          <a:xfrm>
            <a:off x="164757" y="1962150"/>
            <a:ext cx="8229600" cy="3048000"/>
          </a:xfrm>
        </p:spPr>
        <p:txBody>
          <a:bodyPr>
            <a:normAutofit/>
          </a:bodyPr>
          <a:lstStyle/>
          <a:p>
            <a:pPr marL="514350" indent="-514350">
              <a:buFont typeface="+mj-lt"/>
              <a:buAutoNum type="arabicPeriod"/>
            </a:pPr>
            <a:r>
              <a:rPr lang="en-US" sz="2400" b="1" dirty="0">
                <a:latin typeface="Cambria" pitchFamily="18" charset="0"/>
              </a:rPr>
              <a:t>Outstanding Delinquent Federal Debts </a:t>
            </a:r>
          </a:p>
          <a:p>
            <a:pPr marL="514350" indent="-514350">
              <a:buFont typeface="+mj-lt"/>
              <a:buAutoNum type="arabicPeriod"/>
            </a:pPr>
            <a:r>
              <a:rPr lang="en-US" sz="2400" b="1" dirty="0">
                <a:latin typeface="Cambria" pitchFamily="18" charset="0"/>
              </a:rPr>
              <a:t>Sufficiency of Financial Management System </a:t>
            </a:r>
          </a:p>
          <a:p>
            <a:pPr marL="514350" indent="-514350">
              <a:buFont typeface="+mj-lt"/>
              <a:buAutoNum type="arabicPeriod"/>
            </a:pPr>
            <a:r>
              <a:rPr lang="en-US" sz="2400" b="1" dirty="0">
                <a:latin typeface="Cambria" pitchFamily="18" charset="0"/>
              </a:rPr>
              <a:t>Debarment and/or Suspensions </a:t>
            </a:r>
          </a:p>
          <a:p>
            <a:pPr marL="514350" indent="-514350">
              <a:buFont typeface="+mj-lt"/>
              <a:buAutoNum type="arabicPeriod"/>
            </a:pPr>
            <a:r>
              <a:rPr lang="en-US" sz="2400" b="1" dirty="0">
                <a:latin typeface="Cambria" pitchFamily="18" charset="0"/>
              </a:rPr>
              <a:t>False Statements </a:t>
            </a:r>
          </a:p>
          <a:p>
            <a:pPr marL="514350" indent="-514350">
              <a:buFont typeface="+mj-lt"/>
              <a:buAutoNum type="arabicPeriod"/>
            </a:pPr>
            <a:r>
              <a:rPr lang="en-US" sz="2400" b="1" dirty="0">
                <a:latin typeface="Cambria" pitchFamily="18" charset="0"/>
              </a:rPr>
              <a:t>Pre-Selection Review of Performance </a:t>
            </a:r>
          </a:p>
          <a:p>
            <a:pPr marL="514350" indent="-514350">
              <a:buFont typeface="+mj-lt"/>
              <a:buAutoNum type="arabicPeriod"/>
            </a:pPr>
            <a:r>
              <a:rPr lang="en-US" sz="2400" b="1" dirty="0">
                <a:latin typeface="Cambria" pitchFamily="18" charset="0"/>
              </a:rPr>
              <a:t>Mandatory Disclosure Requirement </a:t>
            </a:r>
          </a:p>
          <a:p>
            <a:pPr marL="514350" indent="-514350">
              <a:buFont typeface="+mj-lt"/>
              <a:buAutoNum type="arabicPeriod"/>
            </a:pPr>
            <a:endParaRPr lang="en-US" sz="1400" b="1" dirty="0">
              <a:latin typeface="Cambria" pitchFamily="18" charset="0"/>
            </a:endParaRPr>
          </a:p>
        </p:txBody>
      </p:sp>
      <p:sp>
        <p:nvSpPr>
          <p:cNvPr id="4" name="Slide Number Placeholder 3"/>
          <p:cNvSpPr>
            <a:spLocks noGrp="1"/>
          </p:cNvSpPr>
          <p:nvPr>
            <p:ph type="sldNum" sz="quarter" idx="12"/>
          </p:nvPr>
        </p:nvSpPr>
        <p:spPr/>
        <p:txBody>
          <a:bodyPr/>
          <a:lstStyle/>
          <a:p>
            <a:fld id="{47D326A9-C7FB-474D-8472-18C731E71348}" type="slidenum">
              <a:rPr lang="en-US" smtClean="0"/>
              <a:pPr/>
              <a:t>30</a:t>
            </a:fld>
            <a:endParaRPr lang="en-US" dirty="0"/>
          </a:p>
        </p:txBody>
      </p:sp>
    </p:spTree>
    <p:extLst>
      <p:ext uri="{BB962C8B-B14F-4D97-AF65-F5344CB8AC3E}">
        <p14:creationId xmlns:p14="http://schemas.microsoft.com/office/powerpoint/2010/main" val="32768514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72" y="514350"/>
            <a:ext cx="9180871" cy="860821"/>
          </a:xfrm>
        </p:spPr>
        <p:txBody>
          <a:bodyPr>
            <a:noAutofit/>
          </a:bodyPr>
          <a:lstStyle/>
          <a:p>
            <a:r>
              <a:rPr lang="en-US" sz="4000" b="1" dirty="0">
                <a:solidFill>
                  <a:srgbClr val="FFFF99"/>
                </a:solidFill>
                <a:latin typeface="Cambria" pitchFamily="18" charset="0"/>
              </a:rPr>
              <a:t>HUD or Federal Requirements (</a:t>
            </a:r>
            <a:r>
              <a:rPr lang="en-US" sz="4000" b="1" dirty="0" err="1">
                <a:solidFill>
                  <a:srgbClr val="FFFF99"/>
                </a:solidFill>
                <a:latin typeface="Cambria" pitchFamily="18" charset="0"/>
              </a:rPr>
              <a:t>Con’t</a:t>
            </a:r>
            <a:r>
              <a:rPr lang="en-US" sz="4000" b="1" dirty="0">
                <a:solidFill>
                  <a:srgbClr val="FFFF99"/>
                </a:solidFill>
                <a:latin typeface="Cambria" pitchFamily="18" charset="0"/>
              </a:rPr>
              <a:t>) </a:t>
            </a:r>
          </a:p>
        </p:txBody>
      </p:sp>
      <p:sp>
        <p:nvSpPr>
          <p:cNvPr id="3" name="Content Placeholder 2"/>
          <p:cNvSpPr>
            <a:spLocks noGrp="1"/>
          </p:cNvSpPr>
          <p:nvPr>
            <p:ph idx="1"/>
          </p:nvPr>
        </p:nvSpPr>
        <p:spPr>
          <a:xfrm>
            <a:off x="457200" y="3471541"/>
            <a:ext cx="8229600" cy="1143000"/>
          </a:xfrm>
        </p:spPr>
        <p:txBody>
          <a:bodyPr>
            <a:noAutofit/>
          </a:bodyPr>
          <a:lstStyle/>
          <a:p>
            <a:pPr marL="514350" indent="-514350">
              <a:buNone/>
            </a:pPr>
            <a:endParaRPr lang="en-US" sz="3600" b="1" dirty="0">
              <a:latin typeface="Cambria" pitchFamily="18" charset="0"/>
            </a:endParaRPr>
          </a:p>
          <a:p>
            <a:pPr marL="514350" indent="-514350">
              <a:buAutoNum type="arabicPeriod" startAt="7"/>
            </a:pPr>
            <a:r>
              <a:rPr lang="en-US" sz="2400" b="1" dirty="0">
                <a:latin typeface="Cambria" pitchFamily="18" charset="0"/>
              </a:rPr>
              <a:t>Conducting Business in Accordance with Ethical Standards/ Code of Conduct </a:t>
            </a:r>
          </a:p>
          <a:p>
            <a:pPr marL="514350" indent="-514350">
              <a:buAutoNum type="arabicPeriod" startAt="7"/>
            </a:pPr>
            <a:r>
              <a:rPr lang="en-US" sz="2400" b="1" dirty="0">
                <a:latin typeface="Cambria" pitchFamily="18" charset="0"/>
              </a:rPr>
              <a:t>Conflict of Interest of Consultants or Technical Experts Assisting HUD </a:t>
            </a:r>
          </a:p>
          <a:p>
            <a:pPr marL="514350" indent="-514350">
              <a:buAutoNum type="arabicPeriod" startAt="7"/>
            </a:pPr>
            <a:r>
              <a:rPr lang="en-US" sz="2400" b="1" dirty="0">
                <a:latin typeface="Cambria" pitchFamily="18" charset="0"/>
              </a:rPr>
              <a:t>Prohibition Against Lobbying Activities</a:t>
            </a:r>
          </a:p>
          <a:p>
            <a:pPr marL="514350" indent="-514350">
              <a:buNone/>
            </a:pPr>
            <a:endParaRPr lang="en-US" sz="3600" b="1" dirty="0">
              <a:latin typeface="Cambria" pitchFamily="18" charset="0"/>
            </a:endParaRPr>
          </a:p>
          <a:p>
            <a:pPr marL="514350" indent="-514350">
              <a:buNone/>
            </a:pPr>
            <a:endParaRPr lang="en-US" sz="3600" b="1" dirty="0">
              <a:latin typeface="Cambria" pitchFamily="18" charset="0"/>
            </a:endParaRPr>
          </a:p>
          <a:p>
            <a:pPr marL="514350" indent="-514350">
              <a:buNone/>
            </a:pPr>
            <a:r>
              <a:rPr lang="en-US" sz="3600" b="1" dirty="0">
                <a:latin typeface="Cambria" pitchFamily="18" charset="0"/>
              </a:rPr>
              <a:t> </a:t>
            </a:r>
          </a:p>
        </p:txBody>
      </p:sp>
      <p:sp>
        <p:nvSpPr>
          <p:cNvPr id="4" name="Slide Number Placeholder 3"/>
          <p:cNvSpPr>
            <a:spLocks noGrp="1"/>
          </p:cNvSpPr>
          <p:nvPr>
            <p:ph type="sldNum" sz="quarter" idx="12"/>
          </p:nvPr>
        </p:nvSpPr>
        <p:spPr/>
        <p:txBody>
          <a:bodyPr/>
          <a:lstStyle/>
          <a:p>
            <a:fld id="{47D326A9-C7FB-474D-8472-18C731E71348}" type="slidenum">
              <a:rPr lang="en-US" smtClean="0"/>
              <a:pPr/>
              <a:t>31</a:t>
            </a:fld>
            <a:endParaRPr lang="en-US" dirty="0"/>
          </a:p>
        </p:txBody>
      </p:sp>
    </p:spTree>
    <p:extLst>
      <p:ext uri="{BB962C8B-B14F-4D97-AF65-F5344CB8AC3E}">
        <p14:creationId xmlns:p14="http://schemas.microsoft.com/office/powerpoint/2010/main" val="32768514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66750"/>
            <a:ext cx="9067800" cy="777479"/>
          </a:xfrm>
        </p:spPr>
        <p:txBody>
          <a:bodyPr>
            <a:normAutofit/>
          </a:bodyPr>
          <a:lstStyle/>
          <a:p>
            <a:r>
              <a:rPr lang="en-US" sz="4000" b="1" dirty="0">
                <a:solidFill>
                  <a:srgbClr val="FFFF99"/>
                </a:solidFill>
                <a:latin typeface="Cambria" pitchFamily="18" charset="0"/>
              </a:rPr>
              <a:t>ICDBG Program </a:t>
            </a:r>
            <a:r>
              <a:rPr lang="en-US" sz="3600" b="1" dirty="0">
                <a:solidFill>
                  <a:srgbClr val="FFFF99"/>
                </a:solidFill>
                <a:latin typeface="Cambria" pitchFamily="18" charset="0"/>
              </a:rPr>
              <a:t>Specific</a:t>
            </a:r>
            <a:r>
              <a:rPr lang="en-US" sz="4000" b="1" dirty="0">
                <a:solidFill>
                  <a:srgbClr val="FFFF99"/>
                </a:solidFill>
                <a:latin typeface="Cambria" pitchFamily="18" charset="0"/>
              </a:rPr>
              <a:t> Requirements</a:t>
            </a:r>
          </a:p>
        </p:txBody>
      </p:sp>
      <p:sp>
        <p:nvSpPr>
          <p:cNvPr id="3" name="Content Placeholder 2"/>
          <p:cNvSpPr>
            <a:spLocks noGrp="1"/>
          </p:cNvSpPr>
          <p:nvPr>
            <p:ph idx="1"/>
          </p:nvPr>
        </p:nvSpPr>
        <p:spPr>
          <a:xfrm>
            <a:off x="127000" y="1657350"/>
            <a:ext cx="6400800" cy="3733800"/>
          </a:xfrm>
        </p:spPr>
        <p:txBody>
          <a:bodyPr>
            <a:noAutofit/>
          </a:bodyPr>
          <a:lstStyle/>
          <a:p>
            <a:r>
              <a:rPr lang="en-US" sz="1600" b="1" dirty="0">
                <a:latin typeface="Cambria" pitchFamily="18" charset="0"/>
              </a:rPr>
              <a:t>If awarded an ICDBG, you must comply with:  </a:t>
            </a:r>
          </a:p>
          <a:p>
            <a:endParaRPr lang="en-US" sz="1000" b="1" dirty="0">
              <a:latin typeface="Cambria" pitchFamily="18" charset="0"/>
            </a:endParaRPr>
          </a:p>
          <a:p>
            <a:pPr marL="742950" indent="-742950">
              <a:buFont typeface="+mj-lt"/>
              <a:buAutoNum type="arabicPeriod"/>
            </a:pPr>
            <a:r>
              <a:rPr lang="en-US" sz="1500" b="1" dirty="0">
                <a:latin typeface="Cambria" pitchFamily="18" charset="0"/>
              </a:rPr>
              <a:t>Indian Preference </a:t>
            </a:r>
          </a:p>
          <a:p>
            <a:pPr marL="742950" indent="-742950">
              <a:buFont typeface="+mj-lt"/>
              <a:buAutoNum type="arabicPeriod"/>
            </a:pPr>
            <a:r>
              <a:rPr lang="en-US" sz="1500" b="1" dirty="0">
                <a:latin typeface="Cambria" pitchFamily="18" charset="0"/>
              </a:rPr>
              <a:t>Housing Rehabilitation Project Requirements (if applicable) </a:t>
            </a:r>
          </a:p>
          <a:p>
            <a:pPr marL="742950" indent="-742950">
              <a:buFont typeface="+mj-lt"/>
              <a:buAutoNum type="arabicPeriod"/>
            </a:pPr>
            <a:r>
              <a:rPr lang="en-US" sz="1500" b="1" dirty="0">
                <a:latin typeface="Cambria" pitchFamily="18" charset="0"/>
              </a:rPr>
              <a:t>New Housing Construction Project Requirements (if applicable) </a:t>
            </a:r>
          </a:p>
          <a:p>
            <a:pPr marL="742950" indent="-742950">
              <a:buFont typeface="+mj-lt"/>
              <a:buAutoNum type="arabicPeriod"/>
            </a:pPr>
            <a:r>
              <a:rPr lang="en-US" sz="1500" b="1" dirty="0">
                <a:latin typeface="Cambria" pitchFamily="18" charset="0"/>
              </a:rPr>
              <a:t>Public Services </a:t>
            </a:r>
          </a:p>
          <a:p>
            <a:pPr marL="742950" indent="-742950">
              <a:buFont typeface="+mj-lt"/>
              <a:buAutoNum type="arabicPeriod"/>
            </a:pPr>
            <a:r>
              <a:rPr lang="en-US" sz="1500" b="1" dirty="0">
                <a:latin typeface="Cambria" pitchFamily="18" charset="0"/>
              </a:rPr>
              <a:t>Infrastructure Projects </a:t>
            </a:r>
          </a:p>
          <a:p>
            <a:pPr marL="742950" indent="-742950">
              <a:buFont typeface="+mj-lt"/>
              <a:buAutoNum type="arabicPeriod"/>
            </a:pPr>
            <a:r>
              <a:rPr lang="en-US" sz="1500" b="1" dirty="0">
                <a:latin typeface="Cambria" pitchFamily="18" charset="0"/>
              </a:rPr>
              <a:t>Eligible Activities </a:t>
            </a:r>
          </a:p>
          <a:p>
            <a:pPr marL="742950" indent="-742950">
              <a:buFont typeface="+mj-lt"/>
              <a:buAutoNum type="arabicPeriod"/>
            </a:pPr>
            <a:r>
              <a:rPr lang="en-US" sz="1500" b="1" dirty="0">
                <a:latin typeface="Cambria" pitchFamily="18" charset="0"/>
              </a:rPr>
              <a:t>Ineligible Activities </a:t>
            </a:r>
          </a:p>
          <a:p>
            <a:pPr marL="0" indent="0">
              <a:buNone/>
            </a:pPr>
            <a:r>
              <a:rPr lang="en-US" sz="1100" dirty="0">
                <a:latin typeface="Cambria" pitchFamily="18" charset="0"/>
              </a:rPr>
              <a:t> </a:t>
            </a:r>
          </a:p>
        </p:txBody>
      </p:sp>
      <p:sp>
        <p:nvSpPr>
          <p:cNvPr id="4" name="Slide Number Placeholder 3"/>
          <p:cNvSpPr>
            <a:spLocks noGrp="1"/>
          </p:cNvSpPr>
          <p:nvPr>
            <p:ph type="sldNum" sz="quarter" idx="12"/>
          </p:nvPr>
        </p:nvSpPr>
        <p:spPr/>
        <p:txBody>
          <a:bodyPr/>
          <a:lstStyle/>
          <a:p>
            <a:fld id="{47D326A9-C7FB-474D-8472-18C731E71348}" type="slidenum">
              <a:rPr lang="en-US" smtClean="0"/>
              <a:pPr/>
              <a:t>32</a:t>
            </a:fld>
            <a:endParaRPr lang="en-US" dirty="0"/>
          </a:p>
        </p:txBody>
      </p:sp>
    </p:spTree>
    <p:extLst>
      <p:ext uri="{BB962C8B-B14F-4D97-AF65-F5344CB8AC3E}">
        <p14:creationId xmlns:p14="http://schemas.microsoft.com/office/powerpoint/2010/main" val="40633308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42950"/>
            <a:ext cx="7928999" cy="727838"/>
          </a:xfrm>
        </p:spPr>
        <p:txBody>
          <a:bodyPr/>
          <a:lstStyle/>
          <a:p>
            <a:r>
              <a:rPr lang="en-US" sz="4000" b="1" dirty="0">
                <a:solidFill>
                  <a:srgbClr val="FFFF99"/>
                </a:solidFill>
                <a:latin typeface="Cambria" pitchFamily="18" charset="0"/>
              </a:rPr>
              <a:t>Indian Preference </a:t>
            </a:r>
          </a:p>
        </p:txBody>
      </p:sp>
      <p:sp>
        <p:nvSpPr>
          <p:cNvPr id="3" name="Content Placeholder 2"/>
          <p:cNvSpPr>
            <a:spLocks noGrp="1"/>
          </p:cNvSpPr>
          <p:nvPr>
            <p:ph idx="1"/>
          </p:nvPr>
        </p:nvSpPr>
        <p:spPr>
          <a:xfrm>
            <a:off x="609600" y="1925258"/>
            <a:ext cx="7915931" cy="2727383"/>
          </a:xfrm>
        </p:spPr>
        <p:txBody>
          <a:bodyPr>
            <a:normAutofit fontScale="92500" lnSpcReduction="20000"/>
          </a:bodyPr>
          <a:lstStyle/>
          <a:p>
            <a:r>
              <a:rPr lang="en-US" sz="3600" b="1" dirty="0">
                <a:latin typeface="Cambria" pitchFamily="18" charset="0"/>
              </a:rPr>
              <a:t>HUD has determined that the ICDBG program is subject to Section 7(b) of the Indian Self-Determination and Education Assistance Act.</a:t>
            </a:r>
          </a:p>
          <a:p>
            <a:pPr lvl="1"/>
            <a:r>
              <a:rPr lang="en-US" sz="3200" b="1" dirty="0">
                <a:latin typeface="Cambria" pitchFamily="18" charset="0"/>
              </a:rPr>
              <a:t>24 CFR 1003.510</a:t>
            </a:r>
            <a:endParaRPr lang="en-US" b="1" dirty="0">
              <a:latin typeface="Cambria" pitchFamily="18" charset="0"/>
            </a:endParaRPr>
          </a:p>
          <a:p>
            <a:pPr>
              <a:buNone/>
            </a:pPr>
            <a:r>
              <a:rPr lang="en-US" dirty="0"/>
              <a:t>	</a:t>
            </a:r>
          </a:p>
        </p:txBody>
      </p:sp>
      <p:sp>
        <p:nvSpPr>
          <p:cNvPr id="4" name="Slide Number Placeholder 3"/>
          <p:cNvSpPr>
            <a:spLocks noGrp="1"/>
          </p:cNvSpPr>
          <p:nvPr>
            <p:ph type="sldNum" sz="quarter" idx="12"/>
          </p:nvPr>
        </p:nvSpPr>
        <p:spPr/>
        <p:txBody>
          <a:bodyPr/>
          <a:lstStyle/>
          <a:p>
            <a:fld id="{47D326A9-C7FB-474D-8472-18C731E71348}" type="slidenum">
              <a:rPr lang="en-US" smtClean="0"/>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a:xfrm>
            <a:off x="-26088" y="209550"/>
            <a:ext cx="9170088" cy="1180009"/>
          </a:xfrm>
          <a:effectLst>
            <a:outerShdw blurRad="63500" dist="35921" dir="2700000" algn="ctr" rotWithShape="0">
              <a:schemeClr val="bg2"/>
            </a:outerShdw>
          </a:effectLst>
        </p:spPr>
        <p:txBody>
          <a:bodyPr rtlCol="0">
            <a:noAutofit/>
          </a:bodyPr>
          <a:lstStyle/>
          <a:p>
            <a:pPr eaLnBrk="1" fontAlgn="auto" hangingPunct="1">
              <a:spcAft>
                <a:spcPts val="0"/>
              </a:spcAft>
              <a:defRPr/>
            </a:pPr>
            <a:r>
              <a:rPr lang="en-US" sz="4000" b="1" dirty="0">
                <a:solidFill>
                  <a:srgbClr val="FFFF89"/>
                </a:solidFill>
                <a:latin typeface="Cambria" panose="02040503050406030204" pitchFamily="18" charset="0"/>
              </a:rPr>
              <a:t>Housing Rehabilitation Project Requirements</a:t>
            </a:r>
          </a:p>
        </p:txBody>
      </p:sp>
      <p:sp>
        <p:nvSpPr>
          <p:cNvPr id="267267" name="Rectangle 3"/>
          <p:cNvSpPr>
            <a:spLocks noGrp="1" noChangeArrowheads="1"/>
          </p:cNvSpPr>
          <p:nvPr>
            <p:ph idx="1"/>
          </p:nvPr>
        </p:nvSpPr>
        <p:spPr>
          <a:xfrm>
            <a:off x="152400" y="1809750"/>
            <a:ext cx="7315200" cy="3108325"/>
          </a:xfrm>
          <a:effectLst>
            <a:outerShdw blurRad="63500" dist="35921" dir="2700000" algn="ctr" rotWithShape="0">
              <a:schemeClr val="bg2"/>
            </a:outerShdw>
          </a:effectLst>
        </p:spPr>
        <p:txBody>
          <a:bodyPr rtlCol="0">
            <a:normAutofit fontScale="77500" lnSpcReduction="20000"/>
          </a:bodyPr>
          <a:lstStyle/>
          <a:p>
            <a:pPr eaLnBrk="1" fontAlgn="auto" hangingPunct="1">
              <a:spcAft>
                <a:spcPts val="0"/>
              </a:spcAft>
              <a:defRPr/>
            </a:pPr>
            <a:r>
              <a:rPr lang="en-US" sz="3600" b="1" u="sng" dirty="0">
                <a:latin typeface="Cambria" pitchFamily="18" charset="0"/>
                <a:ea typeface="ＭＳ Ｐゴシック" charset="-128"/>
                <a:cs typeface="Arial" panose="020B0604020202020204" pitchFamily="34" charset="0"/>
              </a:rPr>
              <a:t>Must</a:t>
            </a:r>
            <a:r>
              <a:rPr lang="en-US" sz="3600" b="1" dirty="0">
                <a:latin typeface="Cambria" pitchFamily="18" charset="0"/>
                <a:ea typeface="ＭＳ Ｐゴシック" charset="-128"/>
                <a:cs typeface="Arial" panose="020B0604020202020204" pitchFamily="34" charset="0"/>
              </a:rPr>
              <a:t> state that: </a:t>
            </a:r>
          </a:p>
          <a:p>
            <a:pPr eaLnBrk="1" fontAlgn="auto" hangingPunct="1">
              <a:spcAft>
                <a:spcPts val="0"/>
              </a:spcAft>
              <a:defRPr/>
            </a:pPr>
            <a:endParaRPr lang="en-US" sz="3600" b="1" dirty="0">
              <a:latin typeface="Cambria" pitchFamily="18" charset="0"/>
              <a:ea typeface="ＭＳ Ｐゴシック" charset="-128"/>
              <a:cs typeface="Arial" panose="020B0604020202020204" pitchFamily="34" charset="0"/>
            </a:endParaRPr>
          </a:p>
          <a:p>
            <a:pPr marL="971550" lvl="1" indent="-514350">
              <a:buFont typeface="+mj-lt"/>
              <a:buAutoNum type="arabicPeriod"/>
              <a:defRPr/>
            </a:pPr>
            <a:r>
              <a:rPr lang="en-US" sz="3200" b="1" dirty="0">
                <a:latin typeface="Cambria" pitchFamily="18" charset="0"/>
                <a:ea typeface="ＭＳ Ｐゴシック" charset="-128"/>
                <a:cs typeface="Arial" panose="020B0604020202020204" pitchFamily="34" charset="0"/>
              </a:rPr>
              <a:t>Applicant has adopted rehabilitation policies </a:t>
            </a:r>
          </a:p>
          <a:p>
            <a:pPr marL="971550" lvl="1" indent="-514350">
              <a:buFont typeface="+mj-lt"/>
              <a:buAutoNum type="arabicPeriod"/>
              <a:defRPr/>
            </a:pPr>
            <a:endParaRPr lang="en-US" sz="3200" b="1" dirty="0">
              <a:latin typeface="Cambria" pitchFamily="18" charset="0"/>
              <a:ea typeface="ＭＳ Ｐゴシック" charset="-128"/>
              <a:cs typeface="Arial" panose="020B0604020202020204" pitchFamily="34" charset="0"/>
            </a:endParaRPr>
          </a:p>
          <a:p>
            <a:pPr marL="971550" lvl="1" indent="-514350">
              <a:buFont typeface="+mj-lt"/>
              <a:buAutoNum type="arabicPeriod"/>
              <a:defRPr/>
            </a:pPr>
            <a:r>
              <a:rPr lang="en-US" sz="3200" b="1" dirty="0">
                <a:latin typeface="Cambria" pitchFamily="18" charset="0"/>
                <a:ea typeface="ＭＳ Ｐゴシック" charset="-128"/>
                <a:cs typeface="Arial" panose="020B0604020202020204" pitchFamily="34" charset="0"/>
              </a:rPr>
              <a:t>For HUD-assisted homes, you must provide a written statement that homebuyer payments are current</a:t>
            </a:r>
          </a:p>
          <a:p>
            <a:pPr eaLnBrk="1" fontAlgn="auto" hangingPunct="1">
              <a:spcAft>
                <a:spcPts val="0"/>
              </a:spcAft>
              <a:defRPr/>
            </a:pPr>
            <a:endParaRPr lang="en-US" b="1" dirty="0">
              <a:latin typeface="Cambria" pitchFamily="18" charset="0"/>
              <a:ea typeface="ＭＳ Ｐゴシック" charset="-128"/>
              <a:cs typeface="Arial" panose="020B0604020202020204" pitchFamily="34" charset="0"/>
            </a:endParaRPr>
          </a:p>
        </p:txBody>
      </p:sp>
      <p:sp>
        <p:nvSpPr>
          <p:cNvPr id="3482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5337C48A-D5CA-4114-B8BA-3101AEFCE290}" type="slidenum">
              <a:rPr lang="en-US" i="0" smtClean="0"/>
              <a:pPr eaLnBrk="1" hangingPunct="1"/>
              <a:t>34</a:t>
            </a:fld>
            <a:endParaRPr lang="en-US" i="0" dirty="0"/>
          </a:p>
        </p:txBody>
      </p:sp>
    </p:spTree>
    <p:extLst>
      <p:ext uri="{BB962C8B-B14F-4D97-AF65-F5344CB8AC3E}">
        <p14:creationId xmlns:p14="http://schemas.microsoft.com/office/powerpoint/2010/main" val="39864575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66750"/>
            <a:ext cx="9067800" cy="777478"/>
          </a:xfrm>
        </p:spPr>
        <p:txBody>
          <a:bodyPr>
            <a:noAutofit/>
          </a:bodyPr>
          <a:lstStyle/>
          <a:p>
            <a:r>
              <a:rPr lang="en-US" sz="4000" b="1" dirty="0">
                <a:solidFill>
                  <a:srgbClr val="FFFF99"/>
                </a:solidFill>
                <a:latin typeface="Cambria" pitchFamily="18" charset="0"/>
              </a:rPr>
              <a:t>New Housing Construction Requirement</a:t>
            </a:r>
          </a:p>
        </p:txBody>
      </p:sp>
      <p:sp>
        <p:nvSpPr>
          <p:cNvPr id="3" name="Content Placeholder 2"/>
          <p:cNvSpPr>
            <a:spLocks noGrp="1"/>
          </p:cNvSpPr>
          <p:nvPr>
            <p:ph idx="1"/>
          </p:nvPr>
        </p:nvSpPr>
        <p:spPr>
          <a:xfrm>
            <a:off x="152400" y="2038350"/>
            <a:ext cx="8534400" cy="2251473"/>
          </a:xfrm>
        </p:spPr>
        <p:txBody>
          <a:bodyPr>
            <a:noAutofit/>
          </a:bodyPr>
          <a:lstStyle/>
          <a:p>
            <a:r>
              <a:rPr lang="en-US" sz="2800" b="1" dirty="0">
                <a:latin typeface="Cambria" pitchFamily="18" charset="0"/>
              </a:rPr>
              <a:t>Must state that you have current, in effect, tribal resolution adopting and identifying construction standards that meet requirements in Section III.C.3 of NOFA</a:t>
            </a:r>
          </a:p>
        </p:txBody>
      </p:sp>
      <p:sp>
        <p:nvSpPr>
          <p:cNvPr id="4" name="Slide Number Placeholder 3"/>
          <p:cNvSpPr>
            <a:spLocks noGrp="1"/>
          </p:cNvSpPr>
          <p:nvPr>
            <p:ph type="sldNum" sz="quarter" idx="12"/>
          </p:nvPr>
        </p:nvSpPr>
        <p:spPr/>
        <p:txBody>
          <a:bodyPr/>
          <a:lstStyle/>
          <a:p>
            <a:fld id="{47D326A9-C7FB-474D-8472-18C731E71348}" type="slidenum">
              <a:rPr lang="en-US" smtClean="0"/>
              <a:pPr/>
              <a:t>35</a:t>
            </a:fld>
            <a:endParaRPr lang="en-US" dirty="0"/>
          </a:p>
        </p:txBody>
      </p:sp>
    </p:spTree>
    <p:extLst>
      <p:ext uri="{BB962C8B-B14F-4D97-AF65-F5344CB8AC3E}">
        <p14:creationId xmlns:p14="http://schemas.microsoft.com/office/powerpoint/2010/main" val="26307962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74117" y="819150"/>
            <a:ext cx="7924800" cy="625475"/>
          </a:xfrm>
          <a:effectLst>
            <a:outerShdw blurRad="63500" dist="35921" dir="2700000" algn="ctr" rotWithShape="0">
              <a:schemeClr val="bg2"/>
            </a:outerShdw>
          </a:effectLst>
        </p:spPr>
        <p:txBody>
          <a:bodyPr rtlCol="0">
            <a:noAutofit/>
          </a:bodyPr>
          <a:lstStyle/>
          <a:p>
            <a:pPr eaLnBrk="1" fontAlgn="auto" hangingPunct="1">
              <a:spcAft>
                <a:spcPts val="0"/>
              </a:spcAft>
              <a:defRPr/>
            </a:pPr>
            <a:r>
              <a:rPr lang="en-US" sz="4000" b="1" dirty="0">
                <a:solidFill>
                  <a:srgbClr val="FFFF99"/>
                </a:solidFill>
                <a:latin typeface="Cambria" pitchFamily="18" charset="0"/>
                <a:cs typeface="Arial" panose="020B0604020202020204" pitchFamily="34" charset="0"/>
              </a:rPr>
              <a:t>Public Services</a:t>
            </a:r>
          </a:p>
        </p:txBody>
      </p:sp>
      <p:sp>
        <p:nvSpPr>
          <p:cNvPr id="33795" name="Rectangle 3"/>
          <p:cNvSpPr>
            <a:spLocks noGrp="1" noChangeArrowheads="1"/>
          </p:cNvSpPr>
          <p:nvPr>
            <p:ph idx="1"/>
          </p:nvPr>
        </p:nvSpPr>
        <p:spPr>
          <a:xfrm>
            <a:off x="127000" y="1809750"/>
            <a:ext cx="8839200" cy="4079875"/>
          </a:xfrm>
          <a:effectLst>
            <a:outerShdw blurRad="63500" dist="35921" dir="2700000" algn="ctr" rotWithShape="0">
              <a:schemeClr val="bg2"/>
            </a:outerShdw>
          </a:effectLst>
        </p:spPr>
        <p:txBody>
          <a:bodyPr rtlCol="0">
            <a:normAutofit fontScale="70000" lnSpcReduction="20000"/>
          </a:bodyPr>
          <a:lstStyle/>
          <a:p>
            <a:pPr eaLnBrk="1" fontAlgn="auto" hangingPunct="1">
              <a:spcAft>
                <a:spcPts val="0"/>
              </a:spcAft>
              <a:defRPr/>
            </a:pPr>
            <a:r>
              <a:rPr lang="en-US" sz="4100" b="1" dirty="0">
                <a:latin typeface="Cambria" pitchFamily="18" charset="0"/>
                <a:ea typeface="ＭＳ Ｐゴシック" charset="-128"/>
                <a:cs typeface="Arial" panose="020B0604020202020204" pitchFamily="34" charset="0"/>
              </a:rPr>
              <a:t>Limited to 15% of grant request</a:t>
            </a:r>
          </a:p>
          <a:p>
            <a:pPr eaLnBrk="1" fontAlgn="auto" hangingPunct="1">
              <a:spcAft>
                <a:spcPts val="0"/>
              </a:spcAft>
              <a:defRPr/>
            </a:pPr>
            <a:endParaRPr lang="en-US" sz="4100" b="1" dirty="0">
              <a:latin typeface="Cambria" pitchFamily="18" charset="0"/>
              <a:ea typeface="ＭＳ Ｐゴシック" charset="-128"/>
              <a:cs typeface="Arial" panose="020B0604020202020204" pitchFamily="34" charset="0"/>
            </a:endParaRPr>
          </a:p>
          <a:p>
            <a:pPr eaLnBrk="1" fontAlgn="auto" hangingPunct="1">
              <a:spcAft>
                <a:spcPts val="0"/>
              </a:spcAft>
              <a:defRPr/>
            </a:pPr>
            <a:r>
              <a:rPr lang="en-US" sz="4100" b="1" dirty="0">
                <a:latin typeface="Cambria" pitchFamily="18" charset="0"/>
                <a:ea typeface="ＭＳ Ｐゴシック" charset="-128"/>
                <a:cs typeface="Arial" panose="020B0604020202020204" pitchFamily="34" charset="0"/>
              </a:rPr>
              <a:t>Must be a new service or increase existing service</a:t>
            </a:r>
          </a:p>
          <a:p>
            <a:pPr eaLnBrk="1" fontAlgn="auto" hangingPunct="1">
              <a:spcAft>
                <a:spcPts val="0"/>
              </a:spcAft>
              <a:defRPr/>
            </a:pPr>
            <a:endParaRPr lang="en-US" sz="4100" b="1" dirty="0">
              <a:latin typeface="Cambria" pitchFamily="18" charset="0"/>
              <a:ea typeface="ＭＳ Ｐゴシック" charset="-128"/>
              <a:cs typeface="Arial" panose="020B0604020202020204" pitchFamily="34" charset="0"/>
            </a:endParaRPr>
          </a:p>
          <a:p>
            <a:pPr eaLnBrk="1" fontAlgn="auto" hangingPunct="1">
              <a:spcAft>
                <a:spcPts val="0"/>
              </a:spcAft>
              <a:defRPr/>
            </a:pPr>
            <a:r>
              <a:rPr lang="en-US" sz="4100" b="1" dirty="0">
                <a:latin typeface="Cambria" pitchFamily="18" charset="0"/>
                <a:ea typeface="ＭＳ Ｐゴシック" charset="-128"/>
                <a:cs typeface="Arial" panose="020B0604020202020204" pitchFamily="34" charset="0"/>
              </a:rPr>
              <a:t>Can not be a </a:t>
            </a:r>
            <a:r>
              <a:rPr lang="ja-JP" altLang="en-US" sz="4100" b="1" dirty="0">
                <a:latin typeface="Cambria" pitchFamily="18" charset="0"/>
                <a:cs typeface="Arial" panose="020B0604020202020204" pitchFamily="34" charset="0"/>
              </a:rPr>
              <a:t>“</a:t>
            </a:r>
            <a:r>
              <a:rPr lang="en-US" altLang="ja-JP" sz="4100" b="1" dirty="0">
                <a:latin typeface="Cambria" pitchFamily="18" charset="0"/>
                <a:cs typeface="Arial" panose="020B0604020202020204" pitchFamily="34" charset="0"/>
              </a:rPr>
              <a:t>stand alone” project</a:t>
            </a:r>
          </a:p>
          <a:p>
            <a:pPr eaLnBrk="1" fontAlgn="auto" hangingPunct="1">
              <a:spcAft>
                <a:spcPts val="0"/>
              </a:spcAft>
              <a:defRPr/>
            </a:pPr>
            <a:endParaRPr lang="en-US" altLang="ja-JP" sz="4100" b="1" dirty="0">
              <a:latin typeface="Cambria" pitchFamily="18" charset="0"/>
              <a:cs typeface="Arial" panose="020B0604020202020204" pitchFamily="34" charset="0"/>
            </a:endParaRPr>
          </a:p>
          <a:p>
            <a:pPr eaLnBrk="1" fontAlgn="auto" hangingPunct="1">
              <a:spcAft>
                <a:spcPts val="0"/>
              </a:spcAft>
              <a:defRPr/>
            </a:pPr>
            <a:r>
              <a:rPr lang="en-US" sz="4100" b="1" dirty="0">
                <a:latin typeface="Cambria" pitchFamily="18" charset="0"/>
                <a:ea typeface="ＭＳ Ｐゴシック" charset="-128"/>
                <a:cs typeface="Arial" panose="020B0604020202020204" pitchFamily="34" charset="0"/>
              </a:rPr>
              <a:t>Need not be related to other activities</a:t>
            </a:r>
          </a:p>
          <a:p>
            <a:pPr eaLnBrk="1" fontAlgn="auto" hangingPunct="1">
              <a:spcAft>
                <a:spcPts val="0"/>
              </a:spcAft>
              <a:buFontTx/>
              <a:buNone/>
              <a:defRPr/>
            </a:pPr>
            <a:r>
              <a:rPr lang="en-US" sz="2800" b="1" dirty="0">
                <a:latin typeface="Arial" panose="020B0604020202020204" pitchFamily="34" charset="0"/>
                <a:ea typeface="ＭＳ Ｐゴシック" charset="-128"/>
                <a:cs typeface="Arial" panose="020B0604020202020204" pitchFamily="34" charset="0"/>
              </a:rPr>
              <a:t>        </a:t>
            </a:r>
          </a:p>
          <a:p>
            <a:pPr eaLnBrk="1" fontAlgn="auto" hangingPunct="1">
              <a:spcAft>
                <a:spcPts val="0"/>
              </a:spcAft>
              <a:defRPr/>
            </a:pPr>
            <a:endParaRPr lang="en-US" sz="2800" dirty="0">
              <a:ea typeface="ＭＳ Ｐゴシック" charset="-128"/>
            </a:endParaRPr>
          </a:p>
          <a:p>
            <a:pPr eaLnBrk="1" fontAlgn="auto" hangingPunct="1">
              <a:spcAft>
                <a:spcPts val="0"/>
              </a:spcAft>
              <a:defRPr/>
            </a:pPr>
            <a:endParaRPr lang="en-US" sz="2800" dirty="0">
              <a:ea typeface="ＭＳ Ｐゴシック" charset="-128"/>
            </a:endParaRPr>
          </a:p>
        </p:txBody>
      </p:sp>
      <p:sp>
        <p:nvSpPr>
          <p:cNvPr id="4096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29461232-3C1D-4A87-A57B-D16E2FAD98B7}" type="slidenum">
              <a:rPr lang="en-US" i="0" smtClean="0"/>
              <a:pPr eaLnBrk="1" hangingPunct="1"/>
              <a:t>36</a:t>
            </a:fld>
            <a:endParaRPr lang="en-US" i="0" dirty="0"/>
          </a:p>
        </p:txBody>
      </p:sp>
    </p:spTree>
    <p:extLst>
      <p:ext uri="{BB962C8B-B14F-4D97-AF65-F5344CB8AC3E}">
        <p14:creationId xmlns:p14="http://schemas.microsoft.com/office/powerpoint/2010/main" val="30165588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42950"/>
            <a:ext cx="7928999" cy="727838"/>
          </a:xfrm>
        </p:spPr>
        <p:txBody>
          <a:bodyPr/>
          <a:lstStyle/>
          <a:p>
            <a:r>
              <a:rPr lang="en-US" sz="4000" b="1" dirty="0">
                <a:solidFill>
                  <a:srgbClr val="FFFF99"/>
                </a:solidFill>
                <a:latin typeface="Cambria" pitchFamily="18" charset="0"/>
              </a:rPr>
              <a:t>Infrastructure Projects</a:t>
            </a:r>
          </a:p>
        </p:txBody>
      </p:sp>
      <p:sp>
        <p:nvSpPr>
          <p:cNvPr id="3" name="Content Placeholder 2"/>
          <p:cNvSpPr>
            <a:spLocks noGrp="1"/>
          </p:cNvSpPr>
          <p:nvPr>
            <p:ph idx="1"/>
          </p:nvPr>
        </p:nvSpPr>
        <p:spPr>
          <a:xfrm>
            <a:off x="457199" y="1581150"/>
            <a:ext cx="8229600" cy="3394472"/>
          </a:xfrm>
        </p:spPr>
        <p:txBody>
          <a:bodyPr>
            <a:normAutofit/>
          </a:bodyPr>
          <a:lstStyle/>
          <a:p>
            <a:r>
              <a:rPr lang="en-US" sz="3200" b="1" dirty="0">
                <a:latin typeface="Cambria" pitchFamily="18" charset="0"/>
              </a:rPr>
              <a:t>If project will support future housing or community development projects submit evidence that project will be completed within three years of grant award</a:t>
            </a:r>
          </a:p>
        </p:txBody>
      </p:sp>
      <p:sp>
        <p:nvSpPr>
          <p:cNvPr id="4" name="Slide Number Placeholder 3"/>
          <p:cNvSpPr>
            <a:spLocks noGrp="1"/>
          </p:cNvSpPr>
          <p:nvPr>
            <p:ph type="sldNum" sz="quarter" idx="12"/>
          </p:nvPr>
        </p:nvSpPr>
        <p:spPr/>
        <p:txBody>
          <a:bodyPr/>
          <a:lstStyle/>
          <a:p>
            <a:fld id="{47D326A9-C7FB-474D-8472-18C731E71348}" type="slidenum">
              <a:rPr lang="en-US" smtClean="0"/>
              <a:pPr/>
              <a:t>37</a:t>
            </a:fld>
            <a:endParaRPr lang="en-US" dirty="0"/>
          </a:p>
        </p:txBody>
      </p:sp>
    </p:spTree>
    <p:extLst>
      <p:ext uri="{BB962C8B-B14F-4D97-AF65-F5344CB8AC3E}">
        <p14:creationId xmlns:p14="http://schemas.microsoft.com/office/powerpoint/2010/main" val="13991989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4" name="Rectangle 2"/>
          <p:cNvSpPr>
            <a:spLocks noGrp="1" noChangeArrowheads="1"/>
          </p:cNvSpPr>
          <p:nvPr>
            <p:ph type="title"/>
          </p:nvPr>
        </p:nvSpPr>
        <p:spPr>
          <a:xfrm>
            <a:off x="-2458" y="819150"/>
            <a:ext cx="7620000" cy="571500"/>
          </a:xfrm>
          <a:effectLst>
            <a:outerShdw blurRad="63500" dist="35921" dir="2700000" algn="ctr" rotWithShape="0">
              <a:schemeClr val="bg2"/>
            </a:outerShdw>
          </a:effectLst>
        </p:spPr>
        <p:txBody>
          <a:bodyPr rtlCol="0">
            <a:noAutofit/>
          </a:bodyPr>
          <a:lstStyle/>
          <a:p>
            <a:pPr eaLnBrk="1" fontAlgn="auto" hangingPunct="1">
              <a:spcAft>
                <a:spcPts val="0"/>
              </a:spcAft>
              <a:defRPr/>
            </a:pPr>
            <a:r>
              <a:rPr lang="en-US" sz="4000" b="1" dirty="0">
                <a:solidFill>
                  <a:srgbClr val="FFFF99"/>
                </a:solidFill>
                <a:latin typeface="Cambria" pitchFamily="18" charset="0"/>
                <a:cs typeface="Arial" panose="020B0604020202020204" pitchFamily="34" charset="0"/>
              </a:rPr>
              <a:t>Eligible Activities</a:t>
            </a:r>
          </a:p>
        </p:txBody>
      </p:sp>
      <p:sp>
        <p:nvSpPr>
          <p:cNvPr id="760835" name="Rectangle 3"/>
          <p:cNvSpPr>
            <a:spLocks noGrp="1" noChangeArrowheads="1"/>
          </p:cNvSpPr>
          <p:nvPr>
            <p:ph idx="1"/>
          </p:nvPr>
        </p:nvSpPr>
        <p:spPr>
          <a:xfrm>
            <a:off x="152400" y="1504950"/>
            <a:ext cx="8077200" cy="3867150"/>
          </a:xfrm>
          <a:effectLst>
            <a:outerShdw blurRad="63500" dist="35921" dir="2700000" algn="ctr" rotWithShape="0">
              <a:schemeClr val="bg2"/>
            </a:outerShdw>
          </a:effectLst>
        </p:spPr>
        <p:txBody>
          <a:bodyPr rtlCol="0">
            <a:noAutofit/>
          </a:bodyPr>
          <a:lstStyle/>
          <a:p>
            <a:pPr eaLnBrk="1" fontAlgn="auto" hangingPunct="1">
              <a:lnSpc>
                <a:spcPct val="90000"/>
              </a:lnSpc>
              <a:spcAft>
                <a:spcPts val="0"/>
              </a:spcAft>
              <a:defRPr/>
            </a:pPr>
            <a:r>
              <a:rPr lang="en-US" sz="2400" b="1" dirty="0">
                <a:latin typeface="Cambria" pitchFamily="18" charset="0"/>
                <a:cs typeface="Arial" panose="020B0604020202020204" pitchFamily="34" charset="0"/>
              </a:rPr>
              <a:t>New Housing Construction </a:t>
            </a:r>
          </a:p>
          <a:p>
            <a:pPr eaLnBrk="1" fontAlgn="auto" hangingPunct="1">
              <a:lnSpc>
                <a:spcPct val="90000"/>
              </a:lnSpc>
              <a:spcAft>
                <a:spcPts val="0"/>
              </a:spcAft>
              <a:defRPr/>
            </a:pPr>
            <a:r>
              <a:rPr lang="en-US" sz="2400" b="1" dirty="0">
                <a:latin typeface="Cambria" pitchFamily="18" charset="0"/>
                <a:cs typeface="Arial" panose="020B0604020202020204" pitchFamily="34" charset="0"/>
              </a:rPr>
              <a:t>Housing Rehabilitation</a:t>
            </a:r>
          </a:p>
          <a:p>
            <a:pPr eaLnBrk="1" fontAlgn="auto" hangingPunct="1">
              <a:lnSpc>
                <a:spcPct val="90000"/>
              </a:lnSpc>
              <a:spcAft>
                <a:spcPts val="0"/>
              </a:spcAft>
              <a:defRPr/>
            </a:pPr>
            <a:r>
              <a:rPr lang="en-US" sz="2400" b="1" dirty="0">
                <a:latin typeface="Cambria" pitchFamily="18" charset="0"/>
                <a:cs typeface="Arial" panose="020B0604020202020204" pitchFamily="34" charset="0"/>
              </a:rPr>
              <a:t>Housing Infrastructure </a:t>
            </a:r>
          </a:p>
          <a:p>
            <a:pPr eaLnBrk="1" fontAlgn="auto" hangingPunct="1">
              <a:lnSpc>
                <a:spcPct val="90000"/>
              </a:lnSpc>
              <a:spcAft>
                <a:spcPts val="0"/>
              </a:spcAft>
              <a:defRPr/>
            </a:pPr>
            <a:r>
              <a:rPr lang="en-US" sz="2400" b="1" dirty="0">
                <a:latin typeface="Cambria" pitchFamily="18" charset="0"/>
                <a:cs typeface="Arial" panose="020B0604020202020204" pitchFamily="34" charset="0"/>
              </a:rPr>
              <a:t>Land Acquisition for New Housing</a:t>
            </a:r>
          </a:p>
          <a:p>
            <a:pPr eaLnBrk="1" fontAlgn="auto" hangingPunct="1">
              <a:lnSpc>
                <a:spcPct val="90000"/>
              </a:lnSpc>
              <a:spcAft>
                <a:spcPts val="0"/>
              </a:spcAft>
              <a:defRPr/>
            </a:pPr>
            <a:r>
              <a:rPr lang="en-US" sz="2400" b="1" dirty="0">
                <a:latin typeface="Cambria" pitchFamily="18" charset="0"/>
                <a:cs typeface="Arial" panose="020B0604020202020204" pitchFamily="34" charset="0"/>
              </a:rPr>
              <a:t>Homeownership Assistance</a:t>
            </a:r>
          </a:p>
          <a:p>
            <a:pPr eaLnBrk="1" fontAlgn="auto" hangingPunct="1">
              <a:lnSpc>
                <a:spcPct val="90000"/>
              </a:lnSpc>
              <a:spcAft>
                <a:spcPts val="0"/>
              </a:spcAft>
              <a:defRPr/>
            </a:pPr>
            <a:r>
              <a:rPr lang="en-US" sz="2400" b="1" dirty="0">
                <a:latin typeface="Cambria" pitchFamily="18" charset="0"/>
                <a:cs typeface="Arial" panose="020B0604020202020204" pitchFamily="34" charset="0"/>
              </a:rPr>
              <a:t>Public Facilities &amp; Improvements</a:t>
            </a:r>
          </a:p>
          <a:p>
            <a:pPr eaLnBrk="1" fontAlgn="auto" hangingPunct="1">
              <a:lnSpc>
                <a:spcPct val="90000"/>
              </a:lnSpc>
              <a:spcAft>
                <a:spcPts val="0"/>
              </a:spcAft>
              <a:defRPr/>
            </a:pPr>
            <a:r>
              <a:rPr lang="en-US" sz="2400" b="1" dirty="0">
                <a:latin typeface="Cambria" pitchFamily="18" charset="0"/>
                <a:cs typeface="Arial" panose="020B0604020202020204" pitchFamily="34" charset="0"/>
              </a:rPr>
              <a:t>Economic Development </a:t>
            </a:r>
          </a:p>
          <a:p>
            <a:pPr eaLnBrk="1" fontAlgn="auto" hangingPunct="1">
              <a:lnSpc>
                <a:spcPct val="90000"/>
              </a:lnSpc>
              <a:spcAft>
                <a:spcPts val="0"/>
              </a:spcAft>
              <a:defRPr/>
            </a:pPr>
            <a:r>
              <a:rPr lang="en-US" sz="2400" b="1" dirty="0">
                <a:latin typeface="Cambria" pitchFamily="18" charset="0"/>
                <a:cs typeface="Arial" panose="020B0604020202020204" pitchFamily="34" charset="0"/>
              </a:rPr>
              <a:t>Microenterprise </a:t>
            </a:r>
          </a:p>
        </p:txBody>
      </p:sp>
      <p:sp>
        <p:nvSpPr>
          <p:cNvPr id="4301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15D7E74D-F2A4-403C-B83A-03851DC31D77}" type="slidenum">
              <a:rPr lang="en-US" i="0" smtClean="0"/>
              <a:pPr eaLnBrk="1" hangingPunct="1"/>
              <a:t>38</a:t>
            </a:fld>
            <a:endParaRPr lang="en-US" i="0" dirty="0"/>
          </a:p>
        </p:txBody>
      </p:sp>
    </p:spTree>
    <p:extLst>
      <p:ext uri="{BB962C8B-B14F-4D97-AF65-F5344CB8AC3E}">
        <p14:creationId xmlns:p14="http://schemas.microsoft.com/office/powerpoint/2010/main" val="36892040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Grp="1" noChangeArrowheads="1"/>
          </p:cNvSpPr>
          <p:nvPr>
            <p:ph type="title"/>
          </p:nvPr>
        </p:nvSpPr>
        <p:spPr>
          <a:xfrm>
            <a:off x="0" y="514350"/>
            <a:ext cx="8915400" cy="857250"/>
          </a:xfrm>
          <a:effectLst>
            <a:outerShdw blurRad="63500" dist="35921" dir="2700000" algn="ctr" rotWithShape="0">
              <a:schemeClr val="bg2"/>
            </a:outerShdw>
          </a:effectLst>
        </p:spPr>
        <p:txBody>
          <a:bodyPr rtlCol="0">
            <a:noAutofit/>
          </a:bodyPr>
          <a:lstStyle/>
          <a:p>
            <a:pPr eaLnBrk="1" fontAlgn="auto" hangingPunct="1">
              <a:spcAft>
                <a:spcPts val="0"/>
              </a:spcAft>
              <a:defRPr/>
            </a:pPr>
            <a:r>
              <a:rPr lang="en-US" sz="4000" b="1" dirty="0">
                <a:solidFill>
                  <a:srgbClr val="FFFF99"/>
                </a:solidFill>
                <a:latin typeface="Cambria" pitchFamily="18" charset="0"/>
              </a:rPr>
              <a:t>Eligibility of Government Facilities</a:t>
            </a:r>
            <a:endParaRPr lang="en-US" sz="3200" b="1" u="sng" dirty="0">
              <a:solidFill>
                <a:srgbClr val="FFFF99"/>
              </a:solidFill>
              <a:latin typeface="Cambria" pitchFamily="18" charset="0"/>
            </a:endParaRPr>
          </a:p>
        </p:txBody>
      </p:sp>
      <p:sp>
        <p:nvSpPr>
          <p:cNvPr id="478211" name="Rectangle 3"/>
          <p:cNvSpPr>
            <a:spLocks noGrp="1" noChangeArrowheads="1"/>
          </p:cNvSpPr>
          <p:nvPr>
            <p:ph idx="1"/>
          </p:nvPr>
        </p:nvSpPr>
        <p:spPr>
          <a:xfrm>
            <a:off x="312549" y="1718766"/>
            <a:ext cx="7696200" cy="3086100"/>
          </a:xfrm>
          <a:effectLst>
            <a:outerShdw blurRad="63500" dist="35921" dir="2700000" algn="ctr" rotWithShape="0">
              <a:schemeClr val="bg2"/>
            </a:outerShdw>
          </a:effectLst>
        </p:spPr>
        <p:txBody>
          <a:bodyPr rtlCol="0">
            <a:noAutofit/>
          </a:bodyPr>
          <a:lstStyle/>
          <a:p>
            <a:pPr eaLnBrk="1" fontAlgn="auto" hangingPunct="1">
              <a:spcAft>
                <a:spcPts val="0"/>
              </a:spcAft>
              <a:defRPr/>
            </a:pPr>
            <a:r>
              <a:rPr lang="en-US" sz="2400" b="1" dirty="0">
                <a:latin typeface="Cambria" pitchFamily="18" charset="0"/>
                <a:cs typeface="Arial" panose="020B0604020202020204" pitchFamily="34" charset="0"/>
              </a:rPr>
              <a:t>Eligible</a:t>
            </a:r>
            <a:r>
              <a:rPr lang="en-US" sz="2400" b="1" dirty="0">
                <a:latin typeface="Cambria" pitchFamily="18" charset="0"/>
                <a:cs typeface="Arial" panose="020B0604020202020204" pitchFamily="34" charset="0"/>
                <a:sym typeface="Wingdings" pitchFamily="2" charset="2"/>
              </a:rPr>
              <a:t>:</a:t>
            </a:r>
          </a:p>
          <a:p>
            <a:pPr lvl="1">
              <a:defRPr/>
            </a:pPr>
            <a:r>
              <a:rPr lang="en-US" sz="2400" b="1" dirty="0">
                <a:latin typeface="Cambria" pitchFamily="18" charset="0"/>
                <a:cs typeface="Arial" panose="020B0604020202020204" pitchFamily="34" charset="0"/>
              </a:rPr>
              <a:t>Police stations, jails, libraries </a:t>
            </a:r>
          </a:p>
          <a:p>
            <a:pPr lvl="1">
              <a:buNone/>
              <a:defRPr/>
            </a:pPr>
            <a:endParaRPr lang="en-US" sz="2400" b="1" dirty="0">
              <a:latin typeface="Cambria" pitchFamily="18" charset="0"/>
              <a:cs typeface="Arial" panose="020B0604020202020204" pitchFamily="34" charset="0"/>
            </a:endParaRPr>
          </a:p>
          <a:p>
            <a:pPr eaLnBrk="1" fontAlgn="auto" hangingPunct="1">
              <a:spcAft>
                <a:spcPts val="0"/>
              </a:spcAft>
              <a:defRPr/>
            </a:pPr>
            <a:r>
              <a:rPr lang="en-US" sz="2400" b="1" dirty="0">
                <a:latin typeface="Cambria" pitchFamily="18" charset="0"/>
                <a:cs typeface="Arial" panose="020B0604020202020204" pitchFamily="34" charset="0"/>
              </a:rPr>
              <a:t>Ineligible:</a:t>
            </a:r>
          </a:p>
          <a:p>
            <a:pPr lvl="1">
              <a:defRPr/>
            </a:pPr>
            <a:r>
              <a:rPr lang="en-US" sz="2400" b="1" dirty="0">
                <a:latin typeface="Cambria" pitchFamily="18" charset="0"/>
                <a:cs typeface="Arial" panose="020B0604020202020204" pitchFamily="34" charset="0"/>
              </a:rPr>
              <a:t>Courthouses, local government offices and other government headquarters </a:t>
            </a:r>
          </a:p>
        </p:txBody>
      </p:sp>
      <p:sp>
        <p:nvSpPr>
          <p:cNvPr id="5530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E012C4C-09A4-45BF-91EC-E5F6B081549B}" type="slidenum">
              <a:rPr lang="en-US" i="0" smtClean="0"/>
              <a:pPr eaLnBrk="1" hangingPunct="1"/>
              <a:t>39</a:t>
            </a:fld>
            <a:endParaRPr lang="en-US" i="0" dirty="0"/>
          </a:p>
        </p:txBody>
      </p:sp>
    </p:spTree>
    <p:extLst>
      <p:ext uri="{BB962C8B-B14F-4D97-AF65-F5344CB8AC3E}">
        <p14:creationId xmlns:p14="http://schemas.microsoft.com/office/powerpoint/2010/main" val="4129881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742950"/>
            <a:ext cx="7928999" cy="727838"/>
          </a:xfrm>
          <a:noFill/>
        </p:spPr>
        <p:txBody>
          <a:bodyPr>
            <a:normAutofit/>
          </a:bodyPr>
          <a:lstStyle/>
          <a:p>
            <a:pPr eaLnBrk="1" hangingPunct="1"/>
            <a:r>
              <a:rPr lang="en-US" sz="4000" b="1" dirty="0">
                <a:solidFill>
                  <a:srgbClr val="FFFF89"/>
                </a:solidFill>
                <a:latin typeface="Cambria" panose="02040503050406030204" pitchFamily="18" charset="0"/>
                <a:cs typeface="Arial" panose="020B0604020202020204" pitchFamily="34" charset="0"/>
              </a:rPr>
              <a:t>What’s New in 2017</a:t>
            </a:r>
          </a:p>
        </p:txBody>
      </p:sp>
      <p:sp>
        <p:nvSpPr>
          <p:cNvPr id="4099" name="Content Placeholder 2"/>
          <p:cNvSpPr>
            <a:spLocks noGrp="1"/>
          </p:cNvSpPr>
          <p:nvPr>
            <p:ph idx="1"/>
          </p:nvPr>
        </p:nvSpPr>
        <p:spPr>
          <a:xfrm>
            <a:off x="381000" y="2266950"/>
            <a:ext cx="7915931" cy="3565583"/>
          </a:xfrm>
        </p:spPr>
        <p:txBody>
          <a:bodyPr>
            <a:normAutofit fontScale="62500" lnSpcReduction="20000"/>
          </a:bodyPr>
          <a:lstStyle/>
          <a:p>
            <a:pPr eaLnBrk="1" hangingPunct="1"/>
            <a:r>
              <a:rPr lang="en-US" sz="2300" b="1" dirty="0">
                <a:latin typeface="Cambria" panose="02040503050406030204" pitchFamily="18" charset="0"/>
                <a:cs typeface="Arial" panose="020B0604020202020204" pitchFamily="34" charset="0"/>
              </a:rPr>
              <a:t>Tribal Resolution definition added to Program Definitions section </a:t>
            </a:r>
          </a:p>
          <a:p>
            <a:pPr eaLnBrk="1" hangingPunct="1"/>
            <a:endParaRPr lang="en-US" sz="2300" b="1" dirty="0">
              <a:latin typeface="Cambria" panose="02040503050406030204" pitchFamily="18" charset="0"/>
              <a:cs typeface="Arial" panose="020B0604020202020204" pitchFamily="34" charset="0"/>
            </a:endParaRPr>
          </a:p>
          <a:p>
            <a:pPr eaLnBrk="1" hangingPunct="1"/>
            <a:r>
              <a:rPr lang="en-US" sz="2300" b="1" dirty="0">
                <a:latin typeface="Cambria" panose="02040503050406030204" pitchFamily="18" charset="0"/>
                <a:cs typeface="Arial" panose="020B0604020202020204" pitchFamily="34" charset="0"/>
              </a:rPr>
              <a:t>Project ceilings in Southwest ONAP region modified </a:t>
            </a:r>
          </a:p>
          <a:p>
            <a:pPr eaLnBrk="1" hangingPunct="1"/>
            <a:endParaRPr lang="en-US" sz="2300" b="1" dirty="0">
              <a:latin typeface="Cambria" panose="02040503050406030204" pitchFamily="18" charset="0"/>
              <a:cs typeface="Arial" panose="020B0604020202020204" pitchFamily="34" charset="0"/>
            </a:endParaRPr>
          </a:p>
          <a:p>
            <a:pPr eaLnBrk="1" hangingPunct="1"/>
            <a:r>
              <a:rPr lang="en-US" sz="2300" b="1" dirty="0">
                <a:latin typeface="Cambria" panose="02040503050406030204" pitchFamily="18" charset="0"/>
                <a:cs typeface="Arial" panose="020B0604020202020204" pitchFamily="34" charset="0"/>
              </a:rPr>
              <a:t>Housing Rehabilitation Cost limits increased in the Alaska region from $75,000 to $100,000</a:t>
            </a:r>
          </a:p>
          <a:p>
            <a:pPr eaLnBrk="1" hangingPunct="1"/>
            <a:endParaRPr lang="en-US" sz="2300" b="1" dirty="0">
              <a:latin typeface="Cambria" panose="02040503050406030204" pitchFamily="18" charset="0"/>
              <a:cs typeface="Arial" panose="020B0604020202020204" pitchFamily="34" charset="0"/>
            </a:endParaRPr>
          </a:p>
          <a:p>
            <a:pPr eaLnBrk="1" hangingPunct="1"/>
            <a:r>
              <a:rPr lang="en-US" sz="2300" b="1" dirty="0">
                <a:latin typeface="Cambria" panose="02040503050406030204" pitchFamily="18" charset="0"/>
                <a:cs typeface="Arial" panose="020B0604020202020204" pitchFamily="34" charset="0"/>
              </a:rPr>
              <a:t>SF-424 Project/Performance Site Location(s) form added as a required form </a:t>
            </a:r>
          </a:p>
          <a:p>
            <a:pPr eaLnBrk="1" hangingPunct="1"/>
            <a:endParaRPr lang="en-US" sz="2300" b="1" dirty="0">
              <a:latin typeface="Cambria" panose="02040503050406030204" pitchFamily="18" charset="0"/>
              <a:cs typeface="Arial" panose="020B0604020202020204" pitchFamily="34" charset="0"/>
            </a:endParaRPr>
          </a:p>
          <a:p>
            <a:pPr eaLnBrk="1" hangingPunct="1"/>
            <a:r>
              <a:rPr lang="en-US" sz="2300" b="1" dirty="0">
                <a:latin typeface="Cambria" panose="02040503050406030204" pitchFamily="18" charset="0"/>
                <a:cs typeface="Arial" panose="020B0604020202020204" pitchFamily="34" charset="0"/>
              </a:rPr>
              <a:t>Rating Factor 2- Need/Extent of the Problems points increased from 16 points to 24 points </a:t>
            </a:r>
          </a:p>
          <a:p>
            <a:pPr eaLnBrk="1" hangingPunct="1"/>
            <a:endParaRPr lang="en-US" sz="2300" b="1" dirty="0">
              <a:latin typeface="Cambria" panose="02040503050406030204" pitchFamily="18" charset="0"/>
              <a:cs typeface="Arial" panose="020B0604020202020204" pitchFamily="34" charset="0"/>
            </a:endParaRPr>
          </a:p>
          <a:p>
            <a:pPr eaLnBrk="1" hangingPunct="1"/>
            <a:r>
              <a:rPr lang="en-US" sz="2300" b="1" dirty="0">
                <a:latin typeface="Cambria" panose="02040503050406030204" pitchFamily="18" charset="0"/>
                <a:cs typeface="Arial" panose="020B0604020202020204" pitchFamily="34" charset="0"/>
              </a:rPr>
              <a:t>New sub-factor added to Rating Factor 2, “Unfunded Applicants” </a:t>
            </a:r>
          </a:p>
          <a:p>
            <a:pPr eaLnBrk="1" hangingPunct="1"/>
            <a:endParaRPr lang="en-US" sz="2800" b="1" dirty="0">
              <a:latin typeface="Cambria" panose="02040503050406030204" pitchFamily="18" charset="0"/>
              <a:cs typeface="Arial" panose="020B0604020202020204" pitchFamily="34" charset="0"/>
            </a:endParaRPr>
          </a:p>
          <a:p>
            <a:pPr eaLnBrk="1" hangingPunct="1"/>
            <a:endParaRPr lang="en-US" sz="2800" b="1" dirty="0">
              <a:latin typeface="Cambria" panose="02040503050406030204" pitchFamily="18" charset="0"/>
              <a:cs typeface="Arial" panose="020B0604020202020204" pitchFamily="34" charset="0"/>
            </a:endParaRPr>
          </a:p>
          <a:p>
            <a:pPr marL="0" indent="0" eaLnBrk="1" hangingPunct="1">
              <a:buNone/>
            </a:pPr>
            <a:endParaRPr lang="en-US" sz="2800" b="1" dirty="0">
              <a:latin typeface="Cambria" panose="02040503050406030204" pitchFamily="18" charset="0"/>
              <a:cs typeface="Arial" panose="020B0604020202020204" pitchFamily="34" charset="0"/>
            </a:endParaRPr>
          </a:p>
          <a:p>
            <a:pPr marL="0" indent="0" eaLnBrk="1" hangingPunct="1">
              <a:buNone/>
            </a:pPr>
            <a:endParaRPr lang="en-US" sz="2800" b="1" dirty="0">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47D326A9-C7FB-474D-8472-18C731E71348}" type="slidenum">
              <a:rPr lang="en-US" smtClean="0"/>
              <a:pPr/>
              <a:t>4</a:t>
            </a:fld>
            <a:endParaRPr lang="en-US" dirty="0"/>
          </a:p>
        </p:txBody>
      </p:sp>
    </p:spTree>
    <p:extLst>
      <p:ext uri="{BB962C8B-B14F-4D97-AF65-F5344CB8AC3E}">
        <p14:creationId xmlns:p14="http://schemas.microsoft.com/office/powerpoint/2010/main" val="40039400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2458" y="666750"/>
            <a:ext cx="7696200" cy="742950"/>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4000" b="1" dirty="0">
                <a:solidFill>
                  <a:srgbClr val="FFFF99"/>
                </a:solidFill>
                <a:latin typeface="Cambria" pitchFamily="18" charset="0"/>
                <a:cs typeface="Arial" panose="020B0604020202020204" pitchFamily="34" charset="0"/>
              </a:rPr>
              <a:t>Ineligible Activities</a:t>
            </a:r>
          </a:p>
        </p:txBody>
      </p:sp>
      <p:sp>
        <p:nvSpPr>
          <p:cNvPr id="142339" name="Rectangle 3"/>
          <p:cNvSpPr>
            <a:spLocks noGrp="1" noChangeArrowheads="1"/>
          </p:cNvSpPr>
          <p:nvPr>
            <p:ph idx="1"/>
          </p:nvPr>
        </p:nvSpPr>
        <p:spPr>
          <a:xfrm>
            <a:off x="190500" y="1733550"/>
            <a:ext cx="8496300" cy="3222625"/>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2800" b="1" dirty="0">
                <a:latin typeface="Cambria" pitchFamily="18" charset="0"/>
                <a:cs typeface="Arial" panose="020B0604020202020204" pitchFamily="34" charset="0"/>
              </a:rPr>
              <a:t>Maintenance &amp; Operations </a:t>
            </a:r>
          </a:p>
          <a:p>
            <a:pPr eaLnBrk="1" fontAlgn="auto" hangingPunct="1">
              <a:spcAft>
                <a:spcPts val="0"/>
              </a:spcAft>
              <a:defRPr/>
            </a:pPr>
            <a:r>
              <a:rPr lang="en-US" sz="2800" b="1" dirty="0">
                <a:latin typeface="Cambria" pitchFamily="18" charset="0"/>
                <a:cs typeface="Arial" panose="020B0604020202020204" pitchFamily="34" charset="0"/>
              </a:rPr>
              <a:t>New housing construction, unless carried out by a CBDO</a:t>
            </a:r>
          </a:p>
          <a:p>
            <a:pPr eaLnBrk="1" fontAlgn="auto" hangingPunct="1">
              <a:spcAft>
                <a:spcPts val="0"/>
              </a:spcAft>
              <a:defRPr/>
            </a:pPr>
            <a:r>
              <a:rPr lang="en-US" sz="2800" b="1" dirty="0">
                <a:latin typeface="Cambria" pitchFamily="18" charset="0"/>
                <a:cs typeface="Arial" panose="020B0604020202020204" pitchFamily="34" charset="0"/>
              </a:rPr>
              <a:t>Furnishings and personal property</a:t>
            </a:r>
          </a:p>
          <a:p>
            <a:pPr eaLnBrk="1" fontAlgn="auto" hangingPunct="1">
              <a:spcAft>
                <a:spcPts val="0"/>
              </a:spcAft>
              <a:defRPr/>
            </a:pPr>
            <a:r>
              <a:rPr lang="en-US" sz="2800" b="1" dirty="0">
                <a:latin typeface="Cambria" pitchFamily="18" charset="0"/>
                <a:cs typeface="Arial" panose="020B0604020202020204" pitchFamily="34" charset="0"/>
              </a:rPr>
              <a:t>Construction tools/equipment</a:t>
            </a:r>
          </a:p>
          <a:p>
            <a:pPr eaLnBrk="1" fontAlgn="auto" hangingPunct="1">
              <a:spcAft>
                <a:spcPts val="0"/>
              </a:spcAft>
              <a:defRPr/>
            </a:pPr>
            <a:r>
              <a:rPr lang="en-US" sz="2800" b="1" dirty="0">
                <a:latin typeface="Cambria" pitchFamily="18" charset="0"/>
                <a:cs typeface="Arial" panose="020B0604020202020204" pitchFamily="34" charset="0"/>
              </a:rPr>
              <a:t>Income payments</a:t>
            </a:r>
          </a:p>
        </p:txBody>
      </p:sp>
      <p:sp>
        <p:nvSpPr>
          <p:cNvPr id="5632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DB73ABA0-F784-4C9D-AEAC-D7A210044C7B}" type="slidenum">
              <a:rPr lang="en-US" i="0" smtClean="0"/>
              <a:pPr eaLnBrk="1" hangingPunct="1"/>
              <a:t>40</a:t>
            </a:fld>
            <a:endParaRPr lang="en-US" i="0" dirty="0"/>
          </a:p>
        </p:txBody>
      </p:sp>
    </p:spTree>
    <p:extLst>
      <p:ext uri="{BB962C8B-B14F-4D97-AF65-F5344CB8AC3E}">
        <p14:creationId xmlns:p14="http://schemas.microsoft.com/office/powerpoint/2010/main" val="24837144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14748" y="438150"/>
            <a:ext cx="7772400" cy="971550"/>
          </a:xfrm>
          <a:effectLst>
            <a:outerShdw blurRad="63500" dist="35921" dir="2700000" algn="ctr" rotWithShape="0">
              <a:schemeClr val="bg2"/>
            </a:outerShdw>
          </a:effectLst>
        </p:spPr>
        <p:txBody>
          <a:bodyPr rtlCol="0">
            <a:noAutofit/>
          </a:bodyPr>
          <a:lstStyle/>
          <a:p>
            <a:pPr eaLnBrk="1" fontAlgn="auto" hangingPunct="1">
              <a:spcAft>
                <a:spcPts val="0"/>
              </a:spcAft>
              <a:defRPr/>
            </a:pPr>
            <a:r>
              <a:rPr lang="en-US" sz="4000" b="1" dirty="0">
                <a:solidFill>
                  <a:srgbClr val="FFFF99"/>
                </a:solidFill>
                <a:latin typeface="Cambria" pitchFamily="18" charset="0"/>
                <a:cs typeface="Arial" panose="020B0604020202020204" pitchFamily="34" charset="0"/>
              </a:rPr>
              <a:t>Submissions for </a:t>
            </a:r>
            <a:r>
              <a:rPr lang="en-US" sz="4000" b="1" u="sng" dirty="0">
                <a:solidFill>
                  <a:srgbClr val="FFFF99"/>
                </a:solidFill>
                <a:latin typeface="Cambria" pitchFamily="18" charset="0"/>
                <a:cs typeface="Arial" panose="020B0604020202020204" pitchFamily="34" charset="0"/>
              </a:rPr>
              <a:t>All</a:t>
            </a:r>
            <a:r>
              <a:rPr lang="en-US" sz="4000" b="1" dirty="0">
                <a:solidFill>
                  <a:srgbClr val="FFFF99"/>
                </a:solidFill>
                <a:latin typeface="Cambria" pitchFamily="18" charset="0"/>
                <a:cs typeface="Arial" panose="020B0604020202020204" pitchFamily="34" charset="0"/>
              </a:rPr>
              <a:t> Projects </a:t>
            </a:r>
          </a:p>
        </p:txBody>
      </p:sp>
      <p:sp>
        <p:nvSpPr>
          <p:cNvPr id="123907" name="Rectangle 3"/>
          <p:cNvSpPr>
            <a:spLocks noGrp="1" noChangeArrowheads="1"/>
          </p:cNvSpPr>
          <p:nvPr>
            <p:ph idx="1"/>
          </p:nvPr>
        </p:nvSpPr>
        <p:spPr>
          <a:xfrm>
            <a:off x="228600" y="1915616"/>
            <a:ext cx="7374092" cy="2895600"/>
          </a:xfrm>
          <a:effectLst>
            <a:outerShdw blurRad="63500" dist="35921" dir="2700000" algn="ctr" rotWithShape="0">
              <a:schemeClr val="bg2"/>
            </a:outerShdw>
          </a:effectLst>
        </p:spPr>
        <p:txBody>
          <a:bodyPr rtlCol="0">
            <a:noAutofit/>
          </a:bodyPr>
          <a:lstStyle/>
          <a:p>
            <a:pPr eaLnBrk="1" fontAlgn="auto" hangingPunct="1">
              <a:spcAft>
                <a:spcPts val="0"/>
              </a:spcAft>
              <a:defRPr/>
            </a:pPr>
            <a:r>
              <a:rPr lang="en-US" sz="2000" b="1" dirty="0">
                <a:latin typeface="Cambria" pitchFamily="18" charset="0"/>
                <a:cs typeface="Arial" panose="020B0604020202020204" pitchFamily="34" charset="0"/>
              </a:rPr>
              <a:t>Narrative to five rating factors in Section V.A. of this NOFA </a:t>
            </a:r>
          </a:p>
          <a:p>
            <a:pPr eaLnBrk="1" fontAlgn="auto" hangingPunct="1">
              <a:spcAft>
                <a:spcPts val="0"/>
              </a:spcAft>
              <a:defRPr/>
            </a:pPr>
            <a:r>
              <a:rPr lang="en-US" sz="2000" b="1" dirty="0">
                <a:latin typeface="Cambria" pitchFamily="18" charset="0"/>
                <a:cs typeface="Arial" panose="020B0604020202020204" pitchFamily="34" charset="0"/>
              </a:rPr>
              <a:t>Applications for Assistance (SF-424)</a:t>
            </a:r>
          </a:p>
          <a:p>
            <a:pPr eaLnBrk="1" fontAlgn="auto" hangingPunct="1">
              <a:spcAft>
                <a:spcPts val="0"/>
              </a:spcAft>
              <a:defRPr/>
            </a:pPr>
            <a:r>
              <a:rPr lang="en-US" sz="2000" b="1" dirty="0">
                <a:latin typeface="Cambria" pitchFamily="18" charset="0"/>
                <a:cs typeface="Arial" panose="020B0604020202020204" pitchFamily="34" charset="0"/>
              </a:rPr>
              <a:t>Disclosure Update (HUD-2880)</a:t>
            </a:r>
          </a:p>
          <a:p>
            <a:pPr eaLnBrk="1" fontAlgn="auto" hangingPunct="1">
              <a:spcAft>
                <a:spcPts val="0"/>
              </a:spcAft>
              <a:defRPr/>
            </a:pPr>
            <a:r>
              <a:rPr lang="en-US" sz="2000" b="1" dirty="0">
                <a:latin typeface="Cambria" pitchFamily="18" charset="0"/>
                <a:cs typeface="Arial" panose="020B0604020202020204" pitchFamily="34" charset="0"/>
              </a:rPr>
              <a:t>Implementation Schedule (HUD-4125) </a:t>
            </a:r>
          </a:p>
          <a:p>
            <a:pPr eaLnBrk="1" fontAlgn="auto" hangingPunct="1">
              <a:spcAft>
                <a:spcPts val="0"/>
              </a:spcAft>
              <a:defRPr/>
            </a:pPr>
            <a:r>
              <a:rPr lang="en-US" sz="2000" b="1" dirty="0">
                <a:latin typeface="Cambria" pitchFamily="18" charset="0"/>
                <a:cs typeface="Arial" panose="020B0604020202020204" pitchFamily="34" charset="0"/>
              </a:rPr>
              <a:t>Budget Information </a:t>
            </a:r>
          </a:p>
          <a:p>
            <a:pPr eaLnBrk="1" fontAlgn="auto" hangingPunct="1">
              <a:spcAft>
                <a:spcPts val="0"/>
              </a:spcAft>
              <a:defRPr/>
            </a:pPr>
            <a:r>
              <a:rPr lang="en-US" sz="2000" b="1" dirty="0">
                <a:latin typeface="Cambria" pitchFamily="18" charset="0"/>
                <a:cs typeface="Arial" panose="020B0604020202020204" pitchFamily="34" charset="0"/>
              </a:rPr>
              <a:t>Project/Performance Site Location </a:t>
            </a:r>
          </a:p>
          <a:p>
            <a:pPr eaLnBrk="1" fontAlgn="auto" hangingPunct="1">
              <a:spcAft>
                <a:spcPts val="0"/>
              </a:spcAft>
              <a:defRPr/>
            </a:pPr>
            <a:r>
              <a:rPr lang="en-US" sz="2000" b="1" dirty="0">
                <a:latin typeface="Cambria" pitchFamily="18" charset="0"/>
                <a:cs typeface="Arial" panose="020B0604020202020204" pitchFamily="34" charset="0"/>
              </a:rPr>
              <a:t>Citizen Participation </a:t>
            </a:r>
          </a:p>
          <a:p>
            <a:pPr eaLnBrk="1" fontAlgn="auto" hangingPunct="1">
              <a:spcAft>
                <a:spcPts val="0"/>
              </a:spcAft>
              <a:defRPr/>
            </a:pPr>
            <a:r>
              <a:rPr lang="en-US" sz="2000" b="1" dirty="0">
                <a:latin typeface="Cambria" pitchFamily="18" charset="0"/>
                <a:cs typeface="Arial" panose="020B0604020202020204" pitchFamily="34" charset="0"/>
              </a:rPr>
              <a:t>Low and moderate-income (LMI) benefit</a:t>
            </a:r>
          </a:p>
          <a:p>
            <a:pPr marL="457200" lvl="1" indent="0">
              <a:buNone/>
              <a:defRPr/>
            </a:pPr>
            <a:endParaRPr lang="en-US" sz="2000" dirty="0">
              <a:latin typeface="Cambria" pitchFamily="18" charset="0"/>
            </a:endParaRPr>
          </a:p>
        </p:txBody>
      </p:sp>
      <p:sp>
        <p:nvSpPr>
          <p:cNvPr id="7680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4E1E272B-8D48-4F21-9568-39BCF5A05CB1}" type="slidenum">
              <a:rPr lang="en-US" i="0" smtClean="0"/>
              <a:pPr eaLnBrk="1" hangingPunct="1"/>
              <a:t>41</a:t>
            </a:fld>
            <a:endParaRPr lang="en-US" i="0" dirty="0"/>
          </a:p>
        </p:txBody>
      </p:sp>
    </p:spTree>
    <p:extLst>
      <p:ext uri="{BB962C8B-B14F-4D97-AF65-F5344CB8AC3E}">
        <p14:creationId xmlns:p14="http://schemas.microsoft.com/office/powerpoint/2010/main" val="34596412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2" y="666750"/>
            <a:ext cx="7928999" cy="727838"/>
          </a:xfrm>
        </p:spPr>
        <p:txBody>
          <a:bodyPr>
            <a:normAutofit/>
          </a:bodyPr>
          <a:lstStyle/>
          <a:p>
            <a:r>
              <a:rPr lang="en-US" sz="4000" b="1" dirty="0">
                <a:solidFill>
                  <a:srgbClr val="FFFF99"/>
                </a:solidFill>
                <a:latin typeface="Cambria" pitchFamily="18" charset="0"/>
                <a:cs typeface="Arial" panose="020B0604020202020204" pitchFamily="34" charset="0"/>
              </a:rPr>
              <a:t>Submissions for </a:t>
            </a:r>
            <a:r>
              <a:rPr lang="en-US" sz="4000" b="1" u="sng" dirty="0">
                <a:solidFill>
                  <a:srgbClr val="FFFF99"/>
                </a:solidFill>
                <a:latin typeface="Cambria" pitchFamily="18" charset="0"/>
                <a:cs typeface="Arial" panose="020B0604020202020204" pitchFamily="34" charset="0"/>
              </a:rPr>
              <a:t>Certain</a:t>
            </a:r>
            <a:r>
              <a:rPr lang="en-US" sz="4000" b="1" dirty="0">
                <a:solidFill>
                  <a:srgbClr val="FFFF99"/>
                </a:solidFill>
                <a:latin typeface="Cambria" pitchFamily="18" charset="0"/>
                <a:cs typeface="Arial" panose="020B0604020202020204" pitchFamily="34" charset="0"/>
              </a:rPr>
              <a:t> Projects</a:t>
            </a:r>
          </a:p>
        </p:txBody>
      </p:sp>
      <p:sp>
        <p:nvSpPr>
          <p:cNvPr id="3" name="Content Placeholder 2"/>
          <p:cNvSpPr>
            <a:spLocks noGrp="1"/>
          </p:cNvSpPr>
          <p:nvPr>
            <p:ph idx="1"/>
          </p:nvPr>
        </p:nvSpPr>
        <p:spPr>
          <a:xfrm>
            <a:off x="228600" y="2038350"/>
            <a:ext cx="7915931" cy="3223716"/>
          </a:xfrm>
        </p:spPr>
        <p:txBody>
          <a:bodyPr>
            <a:normAutofit fontScale="62500" lnSpcReduction="20000"/>
          </a:bodyPr>
          <a:lstStyle/>
          <a:p>
            <a:r>
              <a:rPr lang="en-US" sz="3800" b="1" dirty="0">
                <a:latin typeface="Cambria" pitchFamily="18" charset="0"/>
                <a:cs typeface="Arial" panose="020B0604020202020204" pitchFamily="34" charset="0"/>
              </a:rPr>
              <a:t>HUD-2993 (for paper applications)</a:t>
            </a:r>
          </a:p>
          <a:p>
            <a:r>
              <a:rPr lang="en-US" sz="3800" b="1" dirty="0">
                <a:latin typeface="Cambria" pitchFamily="18" charset="0"/>
                <a:cs typeface="Arial" panose="020B0604020202020204" pitchFamily="34" charset="0"/>
              </a:rPr>
              <a:t>Resolution for tribal organization to submit on behalf of tribe</a:t>
            </a:r>
          </a:p>
          <a:p>
            <a:r>
              <a:rPr lang="en-US" sz="3800" b="1" dirty="0">
                <a:latin typeface="Cambria" pitchFamily="18" charset="0"/>
                <a:cs typeface="Arial" panose="020B0604020202020204" pitchFamily="34" charset="0"/>
              </a:rPr>
              <a:t>Resolution on housing standards for New Construction or Housing Rehabilitation</a:t>
            </a:r>
          </a:p>
          <a:p>
            <a:r>
              <a:rPr lang="en-US" sz="3800" b="1" dirty="0">
                <a:latin typeface="Cambria" pitchFamily="18" charset="0"/>
                <a:cs typeface="Arial" panose="020B0604020202020204" pitchFamily="34" charset="0"/>
              </a:rPr>
              <a:t>Resolution on tribal funds committed </a:t>
            </a:r>
          </a:p>
          <a:p>
            <a:r>
              <a:rPr lang="en-US" sz="3800" b="1" dirty="0">
                <a:latin typeface="Cambria" pitchFamily="18" charset="0"/>
                <a:cs typeface="Arial" panose="020B0604020202020204" pitchFamily="34" charset="0"/>
              </a:rPr>
              <a:t>Demographic data </a:t>
            </a:r>
          </a:p>
          <a:p>
            <a:r>
              <a:rPr lang="en-US" sz="3800" b="1" dirty="0">
                <a:latin typeface="Cambria" pitchFamily="18" charset="0"/>
                <a:cs typeface="Arial" panose="020B0604020202020204" pitchFamily="34" charset="0"/>
              </a:rPr>
              <a:t>Land Acquisition to Support New Housing Projects</a:t>
            </a:r>
          </a:p>
          <a:p>
            <a:endParaRPr lang="en-US" sz="2800" b="1" dirty="0">
              <a:latin typeface="Cambria" pitchFamily="18"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7D326A9-C7FB-474D-8472-18C731E71348}" type="slidenum">
              <a:rPr lang="en-US" smtClean="0"/>
              <a:pPr/>
              <a:t>42</a:t>
            </a:fld>
            <a:endParaRPr lang="en-US" dirty="0"/>
          </a:p>
        </p:txBody>
      </p:sp>
    </p:spTree>
    <p:extLst>
      <p:ext uri="{BB962C8B-B14F-4D97-AF65-F5344CB8AC3E}">
        <p14:creationId xmlns:p14="http://schemas.microsoft.com/office/powerpoint/2010/main" val="16430014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46" y="514350"/>
            <a:ext cx="9089446" cy="917971"/>
          </a:xfrm>
        </p:spPr>
        <p:txBody>
          <a:bodyPr>
            <a:noAutofit/>
          </a:bodyPr>
          <a:lstStyle/>
          <a:p>
            <a:r>
              <a:rPr lang="en-US" sz="4000" b="1" dirty="0">
                <a:solidFill>
                  <a:srgbClr val="FFFF99"/>
                </a:solidFill>
                <a:latin typeface="Cambria" pitchFamily="18" charset="0"/>
              </a:rPr>
              <a:t>Submissions for </a:t>
            </a:r>
            <a:r>
              <a:rPr lang="en-US" sz="4000" b="1" u="sng" dirty="0">
                <a:solidFill>
                  <a:srgbClr val="FFFF99"/>
                </a:solidFill>
                <a:latin typeface="Cambria" pitchFamily="18" charset="0"/>
              </a:rPr>
              <a:t>Certain</a:t>
            </a:r>
            <a:r>
              <a:rPr lang="en-US" sz="4000" b="1" dirty="0">
                <a:solidFill>
                  <a:srgbClr val="FFFF99"/>
                </a:solidFill>
                <a:latin typeface="Cambria" pitchFamily="18" charset="0"/>
              </a:rPr>
              <a:t> Projects  (</a:t>
            </a:r>
            <a:r>
              <a:rPr lang="en-US" sz="4000" b="1" dirty="0" err="1">
                <a:solidFill>
                  <a:srgbClr val="FFFF99"/>
                </a:solidFill>
                <a:latin typeface="Cambria" pitchFamily="18" charset="0"/>
              </a:rPr>
              <a:t>Con’t</a:t>
            </a:r>
            <a:r>
              <a:rPr lang="en-US" sz="4000" b="1" dirty="0">
                <a:solidFill>
                  <a:srgbClr val="FFFF99"/>
                </a:solidFill>
                <a:latin typeface="Cambria" pitchFamily="18" charset="0"/>
              </a:rPr>
              <a:t>) </a:t>
            </a:r>
          </a:p>
        </p:txBody>
      </p:sp>
      <p:sp>
        <p:nvSpPr>
          <p:cNvPr id="3" name="Content Placeholder 2"/>
          <p:cNvSpPr>
            <a:spLocks noGrp="1"/>
          </p:cNvSpPr>
          <p:nvPr>
            <p:ph idx="1"/>
          </p:nvPr>
        </p:nvSpPr>
        <p:spPr>
          <a:xfrm>
            <a:off x="228600" y="1962150"/>
            <a:ext cx="8458200" cy="2842716"/>
          </a:xfrm>
        </p:spPr>
        <p:txBody>
          <a:bodyPr>
            <a:normAutofit fontScale="92500"/>
          </a:bodyPr>
          <a:lstStyle/>
          <a:p>
            <a:r>
              <a:rPr lang="en-US" sz="2800" b="1" dirty="0">
                <a:latin typeface="Cambria" pitchFamily="18" charset="0"/>
                <a:cs typeface="Arial" panose="020B0604020202020204" pitchFamily="34" charset="0"/>
              </a:rPr>
              <a:t>Health Care Facilities</a:t>
            </a:r>
          </a:p>
          <a:p>
            <a:r>
              <a:rPr lang="en-US" sz="2800" b="1" dirty="0">
                <a:latin typeface="Cambria" pitchFamily="18" charset="0"/>
                <a:cs typeface="Arial" panose="020B0604020202020204" pitchFamily="34" charset="0"/>
              </a:rPr>
              <a:t>Correctional Facilities/Juvenile Detention Centers </a:t>
            </a:r>
          </a:p>
          <a:p>
            <a:r>
              <a:rPr lang="en-US" sz="2800" b="1" dirty="0">
                <a:latin typeface="Cambria" pitchFamily="18" charset="0"/>
                <a:cs typeface="Arial" panose="020B0604020202020204" pitchFamily="34" charset="0"/>
              </a:rPr>
              <a:t>Evidence of Partner Commitment</a:t>
            </a:r>
          </a:p>
          <a:p>
            <a:r>
              <a:rPr lang="en-US" sz="2800" b="1" dirty="0">
                <a:latin typeface="Cambria" pitchFamily="18" charset="0"/>
                <a:cs typeface="Arial" panose="020B0604020202020204" pitchFamily="34" charset="0"/>
              </a:rPr>
              <a:t>Code of Conduct </a:t>
            </a:r>
          </a:p>
          <a:p>
            <a:r>
              <a:rPr lang="en-US" sz="2800" b="1" dirty="0">
                <a:latin typeface="Cambria" pitchFamily="18" charset="0"/>
                <a:cs typeface="Arial" panose="020B0604020202020204" pitchFamily="34" charset="0"/>
              </a:rPr>
              <a:t>Disclosure of Lobbying Activities </a:t>
            </a:r>
          </a:p>
        </p:txBody>
      </p:sp>
      <p:sp>
        <p:nvSpPr>
          <p:cNvPr id="4" name="Slide Number Placeholder 3"/>
          <p:cNvSpPr>
            <a:spLocks noGrp="1"/>
          </p:cNvSpPr>
          <p:nvPr>
            <p:ph type="sldNum" sz="quarter" idx="12"/>
          </p:nvPr>
        </p:nvSpPr>
        <p:spPr/>
        <p:txBody>
          <a:bodyPr/>
          <a:lstStyle/>
          <a:p>
            <a:fld id="{47D326A9-C7FB-474D-8472-18C731E71348}" type="slidenum">
              <a:rPr lang="en-US" smtClean="0"/>
              <a:pPr/>
              <a:t>43</a:t>
            </a:fld>
            <a:endParaRPr lang="en-US" dirty="0"/>
          </a:p>
        </p:txBody>
      </p:sp>
    </p:spTree>
    <p:extLst>
      <p:ext uri="{BB962C8B-B14F-4D97-AF65-F5344CB8AC3E}">
        <p14:creationId xmlns:p14="http://schemas.microsoft.com/office/powerpoint/2010/main" val="29544048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81" y="666750"/>
            <a:ext cx="7928999" cy="727838"/>
          </a:xfrm>
        </p:spPr>
        <p:txBody>
          <a:bodyPr/>
          <a:lstStyle/>
          <a:p>
            <a:r>
              <a:rPr lang="en-US" sz="4000" b="1" dirty="0">
                <a:solidFill>
                  <a:srgbClr val="FFFF99"/>
                </a:solidFill>
                <a:latin typeface="Cambria" panose="02040503050406030204" pitchFamily="18" charset="0"/>
                <a:cs typeface="Arial" panose="020B0604020202020204" pitchFamily="34" charset="0"/>
              </a:rPr>
              <a:t>Rating Factors</a:t>
            </a:r>
          </a:p>
        </p:txBody>
      </p:sp>
      <p:sp>
        <p:nvSpPr>
          <p:cNvPr id="3" name="Content Placeholder 2"/>
          <p:cNvSpPr>
            <a:spLocks noGrp="1"/>
          </p:cNvSpPr>
          <p:nvPr>
            <p:ph idx="1"/>
          </p:nvPr>
        </p:nvSpPr>
        <p:spPr>
          <a:xfrm>
            <a:off x="516526" y="1800066"/>
            <a:ext cx="7915931" cy="3343434"/>
          </a:xfrm>
        </p:spPr>
        <p:txBody>
          <a:bodyPr>
            <a:normAutofit fontScale="92500" lnSpcReduction="20000"/>
          </a:bodyPr>
          <a:lstStyle/>
          <a:p>
            <a:pPr marL="514350" indent="-514350">
              <a:buAutoNum type="arabicPeriod"/>
            </a:pPr>
            <a:r>
              <a:rPr lang="en-US" sz="2000" b="1" dirty="0">
                <a:latin typeface="Cambria" pitchFamily="18" charset="0"/>
                <a:cs typeface="Arial" panose="020B0604020202020204" pitchFamily="34" charset="0"/>
              </a:rPr>
              <a:t>Capacity of the Applicant </a:t>
            </a:r>
          </a:p>
          <a:p>
            <a:pPr marL="514350" indent="-514350">
              <a:buAutoNum type="arabicPeriod"/>
            </a:pPr>
            <a:endParaRPr lang="en-US" sz="2000" b="1" dirty="0">
              <a:latin typeface="Cambria" pitchFamily="18" charset="0"/>
              <a:cs typeface="Arial" panose="020B0604020202020204" pitchFamily="34" charset="0"/>
            </a:endParaRPr>
          </a:p>
          <a:p>
            <a:pPr marL="514350" indent="-514350">
              <a:buAutoNum type="arabicPeriod"/>
            </a:pPr>
            <a:r>
              <a:rPr lang="en-US" sz="2000" b="1" dirty="0">
                <a:latin typeface="Cambria" pitchFamily="18" charset="0"/>
                <a:cs typeface="Arial" panose="020B0604020202020204" pitchFamily="34" charset="0"/>
              </a:rPr>
              <a:t>Need/Extent of the Problem</a:t>
            </a:r>
          </a:p>
          <a:p>
            <a:pPr marL="514350" indent="-514350">
              <a:buAutoNum type="arabicPeriod"/>
            </a:pPr>
            <a:endParaRPr lang="en-US" sz="2000" b="1" dirty="0">
              <a:latin typeface="Cambria" pitchFamily="18" charset="0"/>
              <a:cs typeface="Arial" panose="020B0604020202020204" pitchFamily="34" charset="0"/>
            </a:endParaRPr>
          </a:p>
          <a:p>
            <a:pPr marL="514350" indent="-514350">
              <a:buAutoNum type="arabicPeriod"/>
            </a:pPr>
            <a:r>
              <a:rPr lang="en-US" sz="2000" b="1" dirty="0">
                <a:latin typeface="Cambria" pitchFamily="18" charset="0"/>
                <a:cs typeface="Arial" panose="020B0604020202020204" pitchFamily="34" charset="0"/>
              </a:rPr>
              <a:t>Soundness of Approach</a:t>
            </a:r>
          </a:p>
          <a:p>
            <a:pPr marL="514350" indent="-514350">
              <a:buAutoNum type="arabicPeriod"/>
            </a:pPr>
            <a:endParaRPr lang="en-US" sz="2000" b="1" dirty="0">
              <a:latin typeface="Cambria" pitchFamily="18" charset="0"/>
              <a:cs typeface="Arial" panose="020B0604020202020204" pitchFamily="34" charset="0"/>
            </a:endParaRPr>
          </a:p>
          <a:p>
            <a:pPr marL="514350" indent="-514350">
              <a:buAutoNum type="arabicPeriod"/>
            </a:pPr>
            <a:r>
              <a:rPr lang="en-US" sz="2000" b="1" dirty="0">
                <a:latin typeface="Cambria" pitchFamily="18" charset="0"/>
                <a:cs typeface="Arial" panose="020B0604020202020204" pitchFamily="34" charset="0"/>
              </a:rPr>
              <a:t>Leveraging Resources</a:t>
            </a:r>
          </a:p>
          <a:p>
            <a:pPr marL="514350" indent="-514350">
              <a:buAutoNum type="arabicPeriod"/>
            </a:pPr>
            <a:endParaRPr lang="en-US" sz="2000" b="1" dirty="0">
              <a:latin typeface="Cambria" pitchFamily="18" charset="0"/>
              <a:cs typeface="Arial" panose="020B0604020202020204" pitchFamily="34" charset="0"/>
            </a:endParaRPr>
          </a:p>
          <a:p>
            <a:pPr marL="514350" indent="-514350">
              <a:buAutoNum type="arabicPeriod"/>
            </a:pPr>
            <a:r>
              <a:rPr lang="en-US" sz="2000" b="1" dirty="0">
                <a:latin typeface="Cambria" pitchFamily="18" charset="0"/>
                <a:cs typeface="Arial" panose="020B0604020202020204" pitchFamily="34" charset="0"/>
              </a:rPr>
              <a:t>Comprehensiveness and Coordination</a:t>
            </a:r>
          </a:p>
          <a:p>
            <a:endParaRPr lang="en-US" b="1" dirty="0">
              <a:latin typeface="Cambria" pitchFamily="18"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7D326A9-C7FB-474D-8472-18C731E71348}" type="slidenum">
              <a:rPr lang="en-US" smtClean="0"/>
              <a:pPr/>
              <a:t>44</a:t>
            </a:fld>
            <a:endParaRPr lang="en-US" dirty="0"/>
          </a:p>
        </p:txBody>
      </p:sp>
    </p:spTree>
    <p:extLst>
      <p:ext uri="{BB962C8B-B14F-4D97-AF65-F5344CB8AC3E}">
        <p14:creationId xmlns:p14="http://schemas.microsoft.com/office/powerpoint/2010/main" val="23173312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7D326A9-C7FB-474D-8472-18C731E71348}" type="slidenum">
              <a:rPr lang="en-US" smtClean="0"/>
              <a:pPr/>
              <a:t>45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533971430"/>
              </p:ext>
            </p:extLst>
          </p:nvPr>
        </p:nvGraphicFramePr>
        <p:xfrm>
          <a:off x="1752600" y="133350"/>
          <a:ext cx="5410200" cy="4953000"/>
        </p:xfrm>
        <a:graphic>
          <a:graphicData uri="http://schemas.openxmlformats.org/presentationml/2006/ole">
            <mc:AlternateContent xmlns:mc="http://schemas.openxmlformats.org/markup-compatibility/2006">
              <mc:Choice xmlns:v="urn:schemas-microsoft-com:vml" Requires="v">
                <p:oleObj spid="_x0000_s1095" name="Worksheet" r:id="rId4" imgW="6133910" imgH="8477345" progId="Excel.Sheet.12">
                  <p:embed/>
                </p:oleObj>
              </mc:Choice>
              <mc:Fallback>
                <p:oleObj name="Worksheet" r:id="rId4" imgW="6133910" imgH="8477345" progId="Excel.Sheet.12">
                  <p:embed/>
                  <p:pic>
                    <p:nvPicPr>
                      <p:cNvPr id="0" name="Object 2"/>
                      <p:cNvPicPr>
                        <a:picLocks noChangeAspect="1" noChangeArrowheads="1"/>
                      </p:cNvPicPr>
                      <p:nvPr/>
                    </p:nvPicPr>
                    <p:blipFill>
                      <a:blip r:embed="rId5"/>
                      <a:srcRect/>
                      <a:stretch>
                        <a:fillRect/>
                      </a:stretch>
                    </p:blipFill>
                    <p:spPr bwMode="auto">
                      <a:xfrm>
                        <a:off x="1752600" y="133350"/>
                        <a:ext cx="5410200" cy="4953000"/>
                      </a:xfrm>
                      <a:prstGeom prst="rect">
                        <a:avLst/>
                      </a:prstGeom>
                      <a:noFill/>
                    </p:spPr>
                  </p:pic>
                </p:oleObj>
              </mc:Fallback>
            </mc:AlternateContent>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749" y="1352550"/>
            <a:ext cx="7929000" cy="2228288"/>
          </a:xfrm>
        </p:spPr>
        <p:txBody>
          <a:bodyPr>
            <a:noAutofit/>
          </a:bodyPr>
          <a:lstStyle/>
          <a:p>
            <a:pPr algn="l"/>
            <a:r>
              <a:rPr lang="en-US" sz="4000" b="1" dirty="0">
                <a:solidFill>
                  <a:srgbClr val="FFFF99"/>
                </a:solidFill>
                <a:latin typeface="Cambria" panose="02040503050406030204" pitchFamily="18" charset="0"/>
                <a:cs typeface="Arial" panose="020B0604020202020204" pitchFamily="34" charset="0"/>
              </a:rPr>
              <a:t>Rating Factor 1: Capacity of the Applicant</a:t>
            </a:r>
          </a:p>
        </p:txBody>
      </p:sp>
      <p:sp>
        <p:nvSpPr>
          <p:cNvPr id="3" name="Text Placeholder 2"/>
          <p:cNvSpPr>
            <a:spLocks noGrp="1"/>
          </p:cNvSpPr>
          <p:nvPr>
            <p:ph type="subTitle" idx="1"/>
          </p:nvPr>
        </p:nvSpPr>
        <p:spPr>
          <a:xfrm>
            <a:off x="609600" y="4028576"/>
            <a:ext cx="7929000" cy="592315"/>
          </a:xfrm>
        </p:spPr>
        <p:txBody>
          <a:bodyPr>
            <a:noAutofit/>
          </a:bodyPr>
          <a:lstStyle/>
          <a:p>
            <a:pPr algn="ctr"/>
            <a:r>
              <a:rPr lang="en-US" sz="3600" b="1" dirty="0">
                <a:latin typeface="Cambria" panose="02040503050406030204" pitchFamily="18" charset="0"/>
              </a:rPr>
              <a:t>Maximum 30 total points </a:t>
            </a:r>
          </a:p>
        </p:txBody>
      </p:sp>
      <p:sp>
        <p:nvSpPr>
          <p:cNvPr id="4" name="Slide Number Placeholder 3"/>
          <p:cNvSpPr>
            <a:spLocks noGrp="1"/>
          </p:cNvSpPr>
          <p:nvPr>
            <p:ph type="sldNum" sz="quarter" idx="12"/>
          </p:nvPr>
        </p:nvSpPr>
        <p:spPr/>
        <p:txBody>
          <a:bodyPr/>
          <a:lstStyle/>
          <a:p>
            <a:fld id="{47D326A9-C7FB-474D-8472-18C731E71348}" type="slidenum">
              <a:rPr lang="en-US" smtClean="0"/>
              <a:pPr/>
              <a:t>46</a:t>
            </a:fld>
            <a:endParaRPr lang="en-US" dirty="0"/>
          </a:p>
        </p:txBody>
      </p:sp>
    </p:spTree>
    <p:extLst>
      <p:ext uri="{BB962C8B-B14F-4D97-AF65-F5344CB8AC3E}">
        <p14:creationId xmlns:p14="http://schemas.microsoft.com/office/powerpoint/2010/main" val="11161657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20200" cy="1295400"/>
          </a:xfrm>
        </p:spPr>
        <p:txBody>
          <a:bodyPr>
            <a:noAutofit/>
          </a:bodyPr>
          <a:lstStyle/>
          <a:p>
            <a:r>
              <a:rPr lang="en-US" sz="3200" b="1" dirty="0" err="1">
                <a:solidFill>
                  <a:srgbClr val="FFFF99"/>
                </a:solidFill>
                <a:latin typeface="Cambria" panose="02040503050406030204" pitchFamily="18" charset="0"/>
                <a:cs typeface="Arial" panose="020B0604020202020204" pitchFamily="34" charset="0"/>
              </a:rPr>
              <a:t>Subfactor</a:t>
            </a:r>
            <a:r>
              <a:rPr lang="en-US" sz="3200" b="1" dirty="0">
                <a:solidFill>
                  <a:srgbClr val="FFFF99"/>
                </a:solidFill>
                <a:latin typeface="Cambria" panose="02040503050406030204" pitchFamily="18" charset="0"/>
                <a:cs typeface="Arial" panose="020B0604020202020204" pitchFamily="34" charset="0"/>
              </a:rPr>
              <a:t> 1:</a:t>
            </a:r>
            <a:br>
              <a:rPr lang="en-US" sz="3200" dirty="0">
                <a:solidFill>
                  <a:srgbClr val="FFFF99"/>
                </a:solidFill>
                <a:latin typeface="Cambria" panose="02040503050406030204" pitchFamily="18" charset="0"/>
                <a:cs typeface="Arial" panose="020B0604020202020204" pitchFamily="34" charset="0"/>
              </a:rPr>
            </a:br>
            <a:r>
              <a:rPr lang="en-US" sz="3200" b="1" dirty="0">
                <a:solidFill>
                  <a:srgbClr val="FFFF99"/>
                </a:solidFill>
                <a:latin typeface="Cambria" panose="02040503050406030204" pitchFamily="18" charset="0"/>
                <a:cs typeface="Arial" panose="020B0604020202020204" pitchFamily="34" charset="0"/>
              </a:rPr>
              <a:t>Managerial, Technical &amp; Administrative Capacity</a:t>
            </a:r>
          </a:p>
        </p:txBody>
      </p:sp>
      <p:sp>
        <p:nvSpPr>
          <p:cNvPr id="3" name="Content Placeholder 2"/>
          <p:cNvSpPr>
            <a:spLocks noGrp="1"/>
          </p:cNvSpPr>
          <p:nvPr>
            <p:ph idx="1"/>
          </p:nvPr>
        </p:nvSpPr>
        <p:spPr>
          <a:xfrm>
            <a:off x="42365" y="2114550"/>
            <a:ext cx="8763000" cy="3280172"/>
          </a:xfrm>
        </p:spPr>
        <p:txBody>
          <a:bodyPr>
            <a:noAutofit/>
          </a:bodyPr>
          <a:lstStyle/>
          <a:p>
            <a:r>
              <a:rPr lang="en-US" sz="2800" b="1" dirty="0">
                <a:latin typeface="Cambria" panose="02040503050406030204" pitchFamily="18" charset="0"/>
                <a:cs typeface="Arial" panose="020B0604020202020204" pitchFamily="34" charset="0"/>
              </a:rPr>
              <a:t>15 points current grantees / 30 points new </a:t>
            </a:r>
          </a:p>
          <a:p>
            <a:endParaRPr lang="en-US" sz="2800" b="1" dirty="0">
              <a:latin typeface="Cambria" panose="02040503050406030204" pitchFamily="18" charset="0"/>
              <a:cs typeface="Arial" panose="020B0604020202020204" pitchFamily="34" charset="0"/>
            </a:endParaRPr>
          </a:p>
          <a:p>
            <a:r>
              <a:rPr lang="en-US" sz="2800" b="1" dirty="0">
                <a:latin typeface="Cambria" panose="02040503050406030204" pitchFamily="18" charset="0"/>
                <a:cs typeface="Arial" panose="020B0604020202020204" pitchFamily="34" charset="0"/>
              </a:rPr>
              <a:t>Possess managerial, technical and administrative capacity to carry out proposed project</a:t>
            </a:r>
          </a:p>
          <a:p>
            <a:endParaRPr lang="en-US" sz="2800" b="1" dirty="0">
              <a:latin typeface="Cambria" panose="02040503050406030204" pitchFamily="18" charset="0"/>
              <a:cs typeface="Arial" panose="020B0604020202020204" pitchFamily="34" charset="0"/>
            </a:endParaRPr>
          </a:p>
          <a:p>
            <a:r>
              <a:rPr lang="en-US" sz="2800" b="1" dirty="0">
                <a:latin typeface="Cambria" panose="02040503050406030204" pitchFamily="18" charset="0"/>
                <a:cs typeface="Arial" panose="020B0604020202020204" pitchFamily="34" charset="0"/>
              </a:rPr>
              <a:t>Identify who will administer project</a:t>
            </a:r>
          </a:p>
          <a:p>
            <a:pPr marL="457200" lvl="1" indent="0">
              <a:buNone/>
            </a:pPr>
            <a:endParaRPr lang="en-US" sz="1800" b="1" dirty="0">
              <a:latin typeface="Cambria" panose="02040503050406030204" pitchFamily="18" charset="0"/>
              <a:cs typeface="Arial" panose="020B0604020202020204" pitchFamily="34" charset="0"/>
            </a:endParaRPr>
          </a:p>
          <a:p>
            <a:pPr marL="0" indent="0">
              <a:buNone/>
            </a:pPr>
            <a:r>
              <a:rPr lang="en-US" sz="2000" b="1" dirty="0">
                <a:latin typeface="Cambria" panose="02040503050406030204" pitchFamily="18" charset="0"/>
                <a:cs typeface="Arial" panose="020B0604020202020204" pitchFamily="34" charset="0"/>
              </a:rPr>
              <a:t>    </a:t>
            </a:r>
          </a:p>
        </p:txBody>
      </p:sp>
      <p:sp>
        <p:nvSpPr>
          <p:cNvPr id="4" name="Slide Number Placeholder 3"/>
          <p:cNvSpPr>
            <a:spLocks noGrp="1"/>
          </p:cNvSpPr>
          <p:nvPr>
            <p:ph type="sldNum" sz="quarter" idx="12"/>
          </p:nvPr>
        </p:nvSpPr>
        <p:spPr/>
        <p:txBody>
          <a:bodyPr/>
          <a:lstStyle/>
          <a:p>
            <a:fld id="{47D326A9-C7FB-474D-8472-18C731E71348}" type="slidenum">
              <a:rPr lang="en-US" smtClean="0"/>
              <a:pPr/>
              <a:t>47</a:t>
            </a:fld>
            <a:endParaRPr lang="en-US" dirty="0"/>
          </a:p>
        </p:txBody>
      </p:sp>
    </p:spTree>
    <p:extLst>
      <p:ext uri="{BB962C8B-B14F-4D97-AF65-F5344CB8AC3E}">
        <p14:creationId xmlns:p14="http://schemas.microsoft.com/office/powerpoint/2010/main" val="22963941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4" y="209550"/>
            <a:ext cx="8915400" cy="1219200"/>
          </a:xfrm>
        </p:spPr>
        <p:txBody>
          <a:bodyPr>
            <a:noAutofit/>
          </a:bodyPr>
          <a:lstStyle/>
          <a:p>
            <a:r>
              <a:rPr lang="en-US" sz="4000" b="1" dirty="0" err="1">
                <a:solidFill>
                  <a:srgbClr val="FFFF99"/>
                </a:solidFill>
                <a:latin typeface="Cambria" panose="02040503050406030204" pitchFamily="18" charset="0"/>
                <a:cs typeface="Arial" panose="020B0604020202020204" pitchFamily="34" charset="0"/>
              </a:rPr>
              <a:t>Subfactor</a:t>
            </a:r>
            <a:r>
              <a:rPr lang="en-US" sz="4000" b="1" dirty="0">
                <a:solidFill>
                  <a:srgbClr val="FFFF99"/>
                </a:solidFill>
                <a:latin typeface="Cambria" panose="02040503050406030204" pitchFamily="18" charset="0"/>
                <a:cs typeface="Arial" panose="020B0604020202020204" pitchFamily="34" charset="0"/>
              </a:rPr>
              <a:t> 1.1.a.- </a:t>
            </a:r>
            <a:br>
              <a:rPr lang="en-US" sz="4000" b="1" dirty="0">
                <a:solidFill>
                  <a:srgbClr val="FFFF99"/>
                </a:solidFill>
                <a:latin typeface="Cambria" panose="02040503050406030204" pitchFamily="18" charset="0"/>
                <a:cs typeface="Arial" panose="020B0604020202020204" pitchFamily="34" charset="0"/>
              </a:rPr>
            </a:br>
            <a:r>
              <a:rPr lang="en-US" sz="4000" b="1" dirty="0">
                <a:solidFill>
                  <a:srgbClr val="FFFF99"/>
                </a:solidFill>
                <a:latin typeface="Cambria" panose="02040503050406030204" pitchFamily="18" charset="0"/>
                <a:cs typeface="Arial" panose="020B0604020202020204" pitchFamily="34" charset="0"/>
              </a:rPr>
              <a:t>Managerial &amp; Technical Staff</a:t>
            </a:r>
          </a:p>
        </p:txBody>
      </p:sp>
      <p:sp>
        <p:nvSpPr>
          <p:cNvPr id="3" name="Content Placeholder 2"/>
          <p:cNvSpPr>
            <a:spLocks noGrp="1"/>
          </p:cNvSpPr>
          <p:nvPr>
            <p:ph idx="1"/>
          </p:nvPr>
        </p:nvSpPr>
        <p:spPr>
          <a:xfrm>
            <a:off x="381000" y="1581150"/>
            <a:ext cx="8229600" cy="3429000"/>
          </a:xfrm>
        </p:spPr>
        <p:txBody>
          <a:bodyPr>
            <a:normAutofit fontScale="55000" lnSpcReduction="20000"/>
          </a:bodyPr>
          <a:lstStyle/>
          <a:p>
            <a:pPr marL="0" indent="0" algn="ctr">
              <a:buNone/>
            </a:pPr>
            <a:r>
              <a:rPr lang="en-US" sz="3200" b="1" dirty="0">
                <a:latin typeface="Cambria" panose="02040503050406030204" pitchFamily="18" charset="0"/>
                <a:cs typeface="Arial" panose="020B0604020202020204" pitchFamily="34" charset="0"/>
              </a:rPr>
              <a:t>Maximum 8 points for current or new</a:t>
            </a:r>
          </a:p>
          <a:p>
            <a:pPr marL="0" indent="0">
              <a:buNone/>
            </a:pPr>
            <a:r>
              <a:rPr lang="en-US" sz="3200" b="1" dirty="0">
                <a:latin typeface="Cambria" panose="02040503050406030204" pitchFamily="18" charset="0"/>
                <a:cs typeface="Arial" panose="020B0604020202020204" pitchFamily="34" charset="0"/>
              </a:rPr>
              <a:t> </a:t>
            </a:r>
          </a:p>
          <a:p>
            <a:r>
              <a:rPr lang="en-US" sz="3200" b="1" dirty="0">
                <a:latin typeface="Cambria" panose="02040503050406030204" pitchFamily="18" charset="0"/>
                <a:cs typeface="Arial" panose="020B0604020202020204" pitchFamily="34" charset="0"/>
              </a:rPr>
              <a:t>Clearly describe roles/responsibilities AND knowledge/experience of project director and all individual key staff</a:t>
            </a:r>
          </a:p>
          <a:p>
            <a:pPr marL="0" indent="0">
              <a:buNone/>
            </a:pPr>
            <a:endParaRPr lang="en-US" sz="3200" b="1" dirty="0">
              <a:latin typeface="Cambria" panose="02040503050406030204" pitchFamily="18" charset="0"/>
              <a:cs typeface="Arial" panose="020B0604020202020204" pitchFamily="34" charset="0"/>
            </a:endParaRPr>
          </a:p>
          <a:p>
            <a:r>
              <a:rPr lang="en-US" sz="3200" b="1" dirty="0">
                <a:latin typeface="Cambria" panose="02040503050406030204" pitchFamily="18" charset="0"/>
                <a:cs typeface="Arial" panose="020B0604020202020204" pitchFamily="34" charset="0"/>
              </a:rPr>
              <a:t>Clearly describe the experience of all key staff  that is </a:t>
            </a:r>
            <a:r>
              <a:rPr lang="en-US" sz="3200" b="1" u="sng" dirty="0">
                <a:latin typeface="Cambria" panose="02040503050406030204" pitchFamily="18" charset="0"/>
                <a:cs typeface="Arial" panose="020B0604020202020204" pitchFamily="34" charset="0"/>
              </a:rPr>
              <a:t>both</a:t>
            </a:r>
            <a:r>
              <a:rPr lang="en-US" sz="3200" b="1" dirty="0">
                <a:latin typeface="Cambria" panose="02040503050406030204" pitchFamily="18" charset="0"/>
                <a:cs typeface="Arial" panose="020B0604020202020204" pitchFamily="34" charset="0"/>
              </a:rPr>
              <a:t> recent and relevant (within the last 5 years)</a:t>
            </a:r>
          </a:p>
          <a:p>
            <a:endParaRPr lang="en-US" sz="3200" b="1" dirty="0">
              <a:latin typeface="Cambria" panose="02040503050406030204" pitchFamily="18" charset="0"/>
              <a:cs typeface="Arial" panose="020B0604020202020204" pitchFamily="34" charset="0"/>
            </a:endParaRPr>
          </a:p>
          <a:p>
            <a:r>
              <a:rPr lang="en-US" sz="3200" b="1" dirty="0">
                <a:latin typeface="Cambria" panose="02040503050406030204" pitchFamily="18" charset="0"/>
                <a:cs typeface="Arial" panose="020B0604020202020204" pitchFamily="34" charset="0"/>
              </a:rPr>
              <a:t>Brief description of completing past projects on or ahead of schedule to demonstrate successful</a:t>
            </a:r>
          </a:p>
          <a:p>
            <a:endParaRPr lang="en-US" sz="2800" b="1" dirty="0">
              <a:latin typeface="Cambria" panose="02040503050406030204" pitchFamily="18"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7D326A9-C7FB-474D-8472-18C731E71348}" type="slidenum">
              <a:rPr lang="en-US" smtClean="0"/>
              <a:pPr/>
              <a:t>48</a:t>
            </a:fld>
            <a:endParaRPr lang="en-US" dirty="0"/>
          </a:p>
        </p:txBody>
      </p:sp>
    </p:spTree>
    <p:extLst>
      <p:ext uri="{BB962C8B-B14F-4D97-AF65-F5344CB8AC3E}">
        <p14:creationId xmlns:p14="http://schemas.microsoft.com/office/powerpoint/2010/main" val="19641045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14350"/>
            <a:ext cx="8966200" cy="857250"/>
          </a:xfrm>
        </p:spPr>
        <p:txBody>
          <a:bodyPr>
            <a:noAutofit/>
          </a:bodyPr>
          <a:lstStyle/>
          <a:p>
            <a:r>
              <a:rPr lang="en-US" sz="4000" b="1" dirty="0" err="1">
                <a:solidFill>
                  <a:srgbClr val="FFFF99"/>
                </a:solidFill>
                <a:latin typeface="Cambria" panose="02040503050406030204" pitchFamily="18" charset="0"/>
                <a:cs typeface="Arial" panose="020B0604020202020204" pitchFamily="34" charset="0"/>
              </a:rPr>
              <a:t>Subfactor</a:t>
            </a:r>
            <a:r>
              <a:rPr lang="en-US" sz="4000" b="1" dirty="0">
                <a:solidFill>
                  <a:srgbClr val="FFFF99"/>
                </a:solidFill>
                <a:latin typeface="Cambria" panose="02040503050406030204" pitchFamily="18" charset="0"/>
                <a:cs typeface="Arial" panose="020B0604020202020204" pitchFamily="34" charset="0"/>
              </a:rPr>
              <a:t>  1.1.b.-  </a:t>
            </a:r>
            <a:br>
              <a:rPr lang="en-US" sz="4000" b="1" dirty="0">
                <a:solidFill>
                  <a:srgbClr val="FFFF99"/>
                </a:solidFill>
                <a:latin typeface="Cambria" panose="02040503050406030204" pitchFamily="18" charset="0"/>
                <a:cs typeface="Arial" panose="020B0604020202020204" pitchFamily="34" charset="0"/>
              </a:rPr>
            </a:br>
            <a:r>
              <a:rPr lang="en-US" sz="4000" b="1" dirty="0">
                <a:solidFill>
                  <a:srgbClr val="FFFF99"/>
                </a:solidFill>
                <a:latin typeface="Cambria" panose="02040503050406030204" pitchFamily="18" charset="0"/>
                <a:cs typeface="Arial" panose="020B0604020202020204" pitchFamily="34" charset="0"/>
              </a:rPr>
              <a:t>Implementation Plan</a:t>
            </a:r>
          </a:p>
        </p:txBody>
      </p:sp>
      <p:sp>
        <p:nvSpPr>
          <p:cNvPr id="3" name="Content Placeholder 2"/>
          <p:cNvSpPr>
            <a:spLocks noGrp="1"/>
          </p:cNvSpPr>
          <p:nvPr>
            <p:ph idx="1"/>
          </p:nvPr>
        </p:nvSpPr>
        <p:spPr>
          <a:xfrm>
            <a:off x="457200" y="1733550"/>
            <a:ext cx="8229600" cy="3307558"/>
          </a:xfrm>
        </p:spPr>
        <p:txBody>
          <a:bodyPr>
            <a:normAutofit fontScale="62500" lnSpcReduction="20000"/>
          </a:bodyPr>
          <a:lstStyle/>
          <a:p>
            <a:pPr marL="400050" lvl="1" indent="0" algn="ctr">
              <a:buNone/>
            </a:pPr>
            <a:r>
              <a:rPr lang="en-US" sz="2900" b="1" dirty="0">
                <a:latin typeface="Cambria" panose="02040503050406030204" pitchFamily="18" charset="0"/>
                <a:cs typeface="Arial" panose="020B0604020202020204" pitchFamily="34" charset="0"/>
              </a:rPr>
              <a:t>Maximum 3 points current grantees / 8 points new</a:t>
            </a:r>
          </a:p>
          <a:p>
            <a:pPr marL="0" indent="0">
              <a:buNone/>
            </a:pPr>
            <a:endParaRPr lang="en-US" sz="2800" b="1" dirty="0">
              <a:latin typeface="Cambria" panose="02040503050406030204" pitchFamily="18" charset="0"/>
              <a:cs typeface="Arial" panose="020B0604020202020204" pitchFamily="34" charset="0"/>
            </a:endParaRPr>
          </a:p>
          <a:p>
            <a:r>
              <a:rPr lang="en-US" sz="2800" b="1" dirty="0">
                <a:latin typeface="Cambria" panose="02040503050406030204" pitchFamily="18" charset="0"/>
                <a:cs typeface="Arial" panose="020B0604020202020204" pitchFamily="34" charset="0"/>
              </a:rPr>
              <a:t>Include a detailed breakdown of all tasks and timelines for completing the project</a:t>
            </a:r>
          </a:p>
          <a:p>
            <a:pPr marL="0" indent="0">
              <a:buNone/>
            </a:pPr>
            <a:endParaRPr lang="en-US" sz="2800" b="1" dirty="0">
              <a:latin typeface="Cambria" panose="02040503050406030204" pitchFamily="18" charset="0"/>
              <a:cs typeface="Arial" panose="020B0604020202020204" pitchFamily="34" charset="0"/>
            </a:endParaRPr>
          </a:p>
          <a:p>
            <a:r>
              <a:rPr lang="en-US" sz="2800" b="1" dirty="0">
                <a:latin typeface="Cambria" panose="02040503050406030204" pitchFamily="18" charset="0"/>
                <a:cs typeface="Arial" panose="020B0604020202020204" pitchFamily="34" charset="0"/>
              </a:rPr>
              <a:t>Full points if project will be underway within 180 days from expected award date</a:t>
            </a:r>
          </a:p>
          <a:p>
            <a:endParaRPr lang="en-US" sz="2800" b="1" dirty="0">
              <a:latin typeface="Cambria" panose="02040503050406030204" pitchFamily="18" charset="0"/>
              <a:cs typeface="Arial" panose="020B0604020202020204" pitchFamily="34" charset="0"/>
            </a:endParaRPr>
          </a:p>
          <a:p>
            <a:r>
              <a:rPr lang="en-US" sz="2800" b="1" dirty="0">
                <a:latin typeface="Cambria" panose="02040503050406030204" pitchFamily="18" charset="0"/>
                <a:cs typeface="Arial" panose="020B0604020202020204" pitchFamily="34" charset="0"/>
              </a:rPr>
              <a:t>A separate implementation plan needs to be submitted per a project</a:t>
            </a:r>
          </a:p>
          <a:p>
            <a:pPr marL="0" indent="0">
              <a:buNone/>
            </a:pPr>
            <a:endParaRPr lang="en-US" sz="2800" b="1" dirty="0">
              <a:latin typeface="Cambria" panose="02040503050406030204" pitchFamily="18"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7D326A9-C7FB-474D-8472-18C731E71348}" type="slidenum">
              <a:rPr lang="en-US" smtClean="0"/>
              <a:pPr/>
              <a:t>49</a:t>
            </a:fld>
            <a:endParaRPr lang="en-US" dirty="0"/>
          </a:p>
        </p:txBody>
      </p:sp>
    </p:spTree>
    <p:extLst>
      <p:ext uri="{BB962C8B-B14F-4D97-AF65-F5344CB8AC3E}">
        <p14:creationId xmlns:p14="http://schemas.microsoft.com/office/powerpoint/2010/main" val="3639276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42950"/>
            <a:ext cx="7928999" cy="727838"/>
          </a:xfrm>
        </p:spPr>
        <p:txBody>
          <a:bodyPr>
            <a:normAutofit/>
          </a:bodyPr>
          <a:lstStyle/>
          <a:p>
            <a:r>
              <a:rPr lang="en-US" sz="4000" b="1" dirty="0">
                <a:solidFill>
                  <a:srgbClr val="FFFF99"/>
                </a:solidFill>
                <a:latin typeface="Cambria" panose="02040503050406030204" pitchFamily="18" charset="0"/>
              </a:rPr>
              <a:t>What’s New in 2017 (</a:t>
            </a:r>
            <a:r>
              <a:rPr lang="en-US" sz="4000" b="1" dirty="0" err="1">
                <a:solidFill>
                  <a:srgbClr val="FFFF99"/>
                </a:solidFill>
                <a:latin typeface="Cambria" panose="02040503050406030204" pitchFamily="18" charset="0"/>
              </a:rPr>
              <a:t>Con’t</a:t>
            </a:r>
            <a:r>
              <a:rPr lang="en-US" sz="4000" b="1" dirty="0">
                <a:solidFill>
                  <a:srgbClr val="FFFF99"/>
                </a:solidFill>
                <a:latin typeface="Cambria" panose="02040503050406030204" pitchFamily="18" charset="0"/>
              </a:rPr>
              <a:t>) </a:t>
            </a:r>
          </a:p>
        </p:txBody>
      </p:sp>
      <p:sp>
        <p:nvSpPr>
          <p:cNvPr id="3" name="Content Placeholder 2"/>
          <p:cNvSpPr>
            <a:spLocks noGrp="1"/>
          </p:cNvSpPr>
          <p:nvPr>
            <p:ph idx="1"/>
          </p:nvPr>
        </p:nvSpPr>
        <p:spPr>
          <a:xfrm>
            <a:off x="614034" y="1666716"/>
            <a:ext cx="7915931" cy="3476784"/>
          </a:xfrm>
        </p:spPr>
        <p:txBody>
          <a:bodyPr>
            <a:normAutofit fontScale="70000" lnSpcReduction="20000"/>
          </a:bodyPr>
          <a:lstStyle/>
          <a:p>
            <a:r>
              <a:rPr lang="en-US" sz="2400" b="1" dirty="0">
                <a:latin typeface="Cambria" panose="02040503050406030204" pitchFamily="18" charset="0"/>
              </a:rPr>
              <a:t>Decreased points in Rating Factor 3- Soundness of Approach from 36 points to 34 points </a:t>
            </a:r>
          </a:p>
          <a:p>
            <a:endParaRPr lang="en-US" sz="2400" b="1" dirty="0">
              <a:latin typeface="Cambria" panose="02040503050406030204" pitchFamily="18" charset="0"/>
            </a:endParaRPr>
          </a:p>
          <a:p>
            <a:r>
              <a:rPr lang="en-US" sz="2400" b="1" dirty="0">
                <a:latin typeface="Cambria" panose="02040503050406030204" pitchFamily="18" charset="0"/>
              </a:rPr>
              <a:t>Decreased points in Rating Factor 4- Leveraging Resources from 8 points to 6 points</a:t>
            </a:r>
          </a:p>
          <a:p>
            <a:endParaRPr lang="en-US" sz="2400" b="1" dirty="0">
              <a:latin typeface="Cambria" panose="02040503050406030204" pitchFamily="18" charset="0"/>
            </a:endParaRPr>
          </a:p>
          <a:p>
            <a:r>
              <a:rPr lang="en-US" sz="2400" b="1" dirty="0">
                <a:latin typeface="Cambria" panose="02040503050406030204" pitchFamily="18" charset="0"/>
              </a:rPr>
              <a:t>Clarified the requirement in Rating Factor 4 on how Indian Housing Block Grant funds must be described and committed to count as leverage </a:t>
            </a:r>
          </a:p>
          <a:p>
            <a:endParaRPr lang="en-US" sz="2400" b="1" dirty="0">
              <a:latin typeface="Cambria" panose="02040503050406030204" pitchFamily="18" charset="0"/>
            </a:endParaRPr>
          </a:p>
          <a:p>
            <a:r>
              <a:rPr lang="en-US" sz="2400" b="1" dirty="0">
                <a:latin typeface="Cambria" panose="02040503050406030204" pitchFamily="18" charset="0"/>
              </a:rPr>
              <a:t>Decreased points in Rating Factor 5- Comprehensiveness &amp; Coordination from 10 points to 6 points </a:t>
            </a:r>
          </a:p>
        </p:txBody>
      </p:sp>
      <p:sp>
        <p:nvSpPr>
          <p:cNvPr id="4" name="Slide Number Placeholder 3"/>
          <p:cNvSpPr>
            <a:spLocks noGrp="1"/>
          </p:cNvSpPr>
          <p:nvPr>
            <p:ph type="sldNum" sz="quarter" idx="12"/>
          </p:nvPr>
        </p:nvSpPr>
        <p:spPr/>
        <p:txBody>
          <a:bodyPr/>
          <a:lstStyle/>
          <a:p>
            <a:fld id="{47D326A9-C7FB-474D-8472-18C731E71348}" type="slidenum">
              <a:rPr lang="en-US" smtClean="0"/>
              <a:pPr/>
              <a:t>5</a:t>
            </a:fld>
            <a:endParaRPr lang="en-US" dirty="0"/>
          </a:p>
        </p:txBody>
      </p:sp>
    </p:spTree>
    <p:extLst>
      <p:ext uri="{BB962C8B-B14F-4D97-AF65-F5344CB8AC3E}">
        <p14:creationId xmlns:p14="http://schemas.microsoft.com/office/powerpoint/2010/main" val="114168315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xfrm>
            <a:off x="76200" y="490041"/>
            <a:ext cx="8610600" cy="952500"/>
          </a:xfrm>
          <a:effectLst>
            <a:outerShdw blurRad="63500" dist="35921" dir="2700000" algn="ctr" rotWithShape="0">
              <a:schemeClr val="bg2"/>
            </a:outerShdw>
          </a:effectLst>
        </p:spPr>
        <p:txBody>
          <a:bodyPr rtlCol="0">
            <a:noAutofit/>
          </a:bodyPr>
          <a:lstStyle/>
          <a:p>
            <a:pPr eaLnBrk="1" fontAlgn="auto" hangingPunct="1">
              <a:spcAft>
                <a:spcPts val="0"/>
              </a:spcAft>
              <a:defRPr/>
            </a:pPr>
            <a:r>
              <a:rPr lang="en-US" sz="4000" b="1" dirty="0" err="1">
                <a:solidFill>
                  <a:srgbClr val="FFFF99"/>
                </a:solidFill>
                <a:latin typeface="Cambria" panose="02040503050406030204" pitchFamily="18" charset="0"/>
              </a:rPr>
              <a:t>Subfactor</a:t>
            </a:r>
            <a:r>
              <a:rPr lang="en-US" sz="4000" b="1" dirty="0">
                <a:solidFill>
                  <a:srgbClr val="FFFF99"/>
                </a:solidFill>
                <a:latin typeface="Cambria" panose="02040503050406030204" pitchFamily="18" charset="0"/>
              </a:rPr>
              <a:t> 1.1.c.- </a:t>
            </a:r>
            <a:br>
              <a:rPr lang="en-US" sz="4000" b="1" dirty="0">
                <a:solidFill>
                  <a:srgbClr val="FFFF99"/>
                </a:solidFill>
                <a:latin typeface="Cambria" panose="02040503050406030204" pitchFamily="18" charset="0"/>
              </a:rPr>
            </a:br>
            <a:r>
              <a:rPr lang="en-US" sz="4000" b="1" dirty="0">
                <a:solidFill>
                  <a:srgbClr val="FFFF99"/>
                </a:solidFill>
                <a:latin typeface="Cambria" panose="02040503050406030204" pitchFamily="18" charset="0"/>
              </a:rPr>
              <a:t>Financial Management</a:t>
            </a:r>
          </a:p>
        </p:txBody>
      </p:sp>
      <p:sp>
        <p:nvSpPr>
          <p:cNvPr id="416771" name="Rectangle 3"/>
          <p:cNvSpPr>
            <a:spLocks noGrp="1" noChangeArrowheads="1"/>
          </p:cNvSpPr>
          <p:nvPr>
            <p:ph idx="1"/>
          </p:nvPr>
        </p:nvSpPr>
        <p:spPr>
          <a:xfrm>
            <a:off x="0" y="1781175"/>
            <a:ext cx="8991600" cy="3362325"/>
          </a:xfrm>
          <a:effectLst>
            <a:outerShdw blurRad="63500" dist="35921" dir="2700000" algn="ctr" rotWithShape="0">
              <a:schemeClr val="bg2"/>
            </a:outerShdw>
          </a:effectLst>
        </p:spPr>
        <p:txBody>
          <a:bodyPr rtlCol="0">
            <a:normAutofit fontScale="77500" lnSpcReduction="20000"/>
          </a:bodyPr>
          <a:lstStyle/>
          <a:p>
            <a:pPr marL="0" indent="0" algn="ctr">
              <a:buNone/>
              <a:defRPr/>
            </a:pPr>
            <a:r>
              <a:rPr lang="en-US" sz="2400" b="1" dirty="0">
                <a:latin typeface="Cambria" panose="02040503050406030204" pitchFamily="18" charset="0"/>
                <a:cs typeface="Arial" panose="020B0604020202020204" pitchFamily="34" charset="0"/>
              </a:rPr>
              <a:t>Maximum 2 points for current/ 7 points for new </a:t>
            </a:r>
          </a:p>
          <a:p>
            <a:pPr>
              <a:defRPr/>
            </a:pPr>
            <a:endParaRPr lang="en-US" sz="2200" b="1" dirty="0">
              <a:latin typeface="Cambria" panose="02040503050406030204" pitchFamily="18" charset="0"/>
              <a:cs typeface="Arial" panose="020B0604020202020204" pitchFamily="34" charset="0"/>
            </a:endParaRPr>
          </a:p>
          <a:p>
            <a:pPr>
              <a:defRPr/>
            </a:pPr>
            <a:r>
              <a:rPr lang="en-US" sz="2200" b="1" dirty="0">
                <a:latin typeface="Cambria" panose="02040503050406030204" pitchFamily="18" charset="0"/>
                <a:cs typeface="Arial" panose="020B0604020202020204" pitchFamily="34" charset="0"/>
              </a:rPr>
              <a:t>Clearly describe how financial management systems of responsible entity meets the regulatory requirements at  2 CFR 200 and 24 CFR 1003</a:t>
            </a:r>
          </a:p>
          <a:p>
            <a:pPr>
              <a:defRPr/>
            </a:pPr>
            <a:endParaRPr lang="en-US" sz="2200" b="1" dirty="0">
              <a:latin typeface="Cambria" panose="02040503050406030204" pitchFamily="18" charset="0"/>
              <a:cs typeface="Arial" panose="020B0604020202020204" pitchFamily="34" charset="0"/>
            </a:endParaRPr>
          </a:p>
          <a:p>
            <a:pPr>
              <a:defRPr/>
            </a:pPr>
            <a:r>
              <a:rPr lang="en-US" sz="2200" b="1" dirty="0">
                <a:latin typeface="Cambria" panose="02040503050406030204" pitchFamily="18" charset="0"/>
                <a:cs typeface="Arial" panose="020B0604020202020204" pitchFamily="34" charset="0"/>
              </a:rPr>
              <a:t>No financial management findings in current audit</a:t>
            </a:r>
          </a:p>
          <a:p>
            <a:pPr>
              <a:defRPr/>
            </a:pPr>
            <a:endParaRPr lang="en-US" sz="2200" b="1" dirty="0">
              <a:latin typeface="Cambria" panose="02040503050406030204" pitchFamily="18" charset="0"/>
              <a:cs typeface="Arial" panose="020B0604020202020204" pitchFamily="34" charset="0"/>
            </a:endParaRPr>
          </a:p>
          <a:p>
            <a:pPr>
              <a:defRPr/>
            </a:pPr>
            <a:r>
              <a:rPr lang="en-US" sz="2200" b="1" dirty="0">
                <a:latin typeface="Cambria" panose="02040503050406030204" pitchFamily="18" charset="0"/>
                <a:cs typeface="Arial" panose="020B0604020202020204" pitchFamily="34" charset="0"/>
              </a:rPr>
              <a:t>If no current audit; Letter from IPA</a:t>
            </a:r>
          </a:p>
          <a:p>
            <a:pPr>
              <a:defRPr/>
            </a:pPr>
            <a:endParaRPr lang="en-US" sz="2200" b="1" dirty="0">
              <a:latin typeface="Cambria" panose="02040503050406030204" pitchFamily="18" charset="0"/>
              <a:cs typeface="Arial" panose="020B0604020202020204" pitchFamily="34" charset="0"/>
            </a:endParaRPr>
          </a:p>
          <a:p>
            <a:pPr>
              <a:defRPr/>
            </a:pPr>
            <a:r>
              <a:rPr lang="en-US" sz="2200" b="1" dirty="0">
                <a:latin typeface="Cambria" panose="02040503050406030204" pitchFamily="18" charset="0"/>
                <a:cs typeface="Arial" panose="020B0604020202020204" pitchFamily="34" charset="0"/>
              </a:rPr>
              <a:t>If no audit required; Affirmative statement  to that affect</a:t>
            </a:r>
          </a:p>
          <a:p>
            <a:pPr eaLnBrk="1" fontAlgn="auto" hangingPunct="1">
              <a:spcAft>
                <a:spcPts val="0"/>
              </a:spcAft>
              <a:buFontTx/>
              <a:buNone/>
              <a:defRPr/>
            </a:pPr>
            <a:endParaRPr lang="en-US" sz="2800" dirty="0">
              <a:latin typeface="Cambria" panose="02040503050406030204" pitchFamily="18" charset="0"/>
            </a:endParaRPr>
          </a:p>
        </p:txBody>
      </p:sp>
      <p:sp>
        <p:nvSpPr>
          <p:cNvPr id="9216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279B3A0-1D7D-4E90-9C66-0416256140C2}" type="slidenum">
              <a:rPr lang="en-US" i="0" smtClean="0"/>
              <a:pPr eaLnBrk="1" hangingPunct="1"/>
              <a:t>50</a:t>
            </a:fld>
            <a:endParaRPr lang="en-US" i="0" dirty="0"/>
          </a:p>
        </p:txBody>
      </p:sp>
    </p:spTree>
    <p:extLst>
      <p:ext uri="{BB962C8B-B14F-4D97-AF65-F5344CB8AC3E}">
        <p14:creationId xmlns:p14="http://schemas.microsoft.com/office/powerpoint/2010/main" val="2515243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a:xfrm>
            <a:off x="-9832" y="590550"/>
            <a:ext cx="7928999" cy="727838"/>
          </a:xfrm>
          <a:effectLst>
            <a:outerShdw blurRad="63500" dist="35921" dir="2700000" algn="ctr" rotWithShape="0">
              <a:schemeClr val="bg2"/>
            </a:outerShdw>
          </a:effectLst>
        </p:spPr>
        <p:txBody>
          <a:bodyPr rtlCol="0">
            <a:noAutofit/>
          </a:bodyPr>
          <a:lstStyle/>
          <a:p>
            <a:pPr eaLnBrk="1" fontAlgn="auto" hangingPunct="1">
              <a:spcAft>
                <a:spcPts val="0"/>
              </a:spcAft>
              <a:defRPr/>
            </a:pPr>
            <a:r>
              <a:rPr lang="en-US" sz="4000" b="1" dirty="0" err="1">
                <a:solidFill>
                  <a:srgbClr val="FFFF89"/>
                </a:solidFill>
                <a:latin typeface="Cambria" panose="02040503050406030204" pitchFamily="18" charset="0"/>
                <a:cs typeface="Arial" panose="020B0604020202020204" pitchFamily="34" charset="0"/>
              </a:rPr>
              <a:t>Subfactor</a:t>
            </a:r>
            <a:r>
              <a:rPr lang="en-US" sz="4000" b="1" dirty="0">
                <a:solidFill>
                  <a:srgbClr val="FFFF89"/>
                </a:solidFill>
                <a:latin typeface="Cambria" panose="02040503050406030204" pitchFamily="18" charset="0"/>
                <a:cs typeface="Arial" panose="020B0604020202020204" pitchFamily="34" charset="0"/>
              </a:rPr>
              <a:t> 1.1.d. – Procurement and Contract Management</a:t>
            </a:r>
          </a:p>
        </p:txBody>
      </p:sp>
      <p:sp>
        <p:nvSpPr>
          <p:cNvPr id="420867" name="Rectangle 3"/>
          <p:cNvSpPr>
            <a:spLocks noGrp="1" noChangeArrowheads="1"/>
          </p:cNvSpPr>
          <p:nvPr>
            <p:ph idx="1"/>
          </p:nvPr>
        </p:nvSpPr>
        <p:spPr>
          <a:xfrm>
            <a:off x="152400" y="1504950"/>
            <a:ext cx="8377565" cy="2727383"/>
          </a:xfrm>
          <a:effectLst>
            <a:outerShdw blurRad="63500" dist="35921" dir="2700000" algn="ctr" rotWithShape="0">
              <a:schemeClr val="bg2"/>
            </a:outerShdw>
          </a:effectLst>
        </p:spPr>
        <p:txBody>
          <a:bodyPr rtlCol="0">
            <a:noAutofit/>
          </a:bodyPr>
          <a:lstStyle/>
          <a:p>
            <a:pPr marL="0" indent="0" algn="ctr">
              <a:buNone/>
              <a:defRPr/>
            </a:pPr>
            <a:endParaRPr lang="en-US" sz="1600" b="1" dirty="0">
              <a:latin typeface="Cambria" panose="02040503050406030204" pitchFamily="18" charset="0"/>
              <a:cs typeface="Arial" panose="020B0604020202020204" pitchFamily="34" charset="0"/>
            </a:endParaRPr>
          </a:p>
          <a:p>
            <a:pPr marL="0" indent="0" algn="ctr">
              <a:buNone/>
              <a:defRPr/>
            </a:pPr>
            <a:endParaRPr lang="en-US" sz="1600" b="1" dirty="0">
              <a:latin typeface="Cambria" panose="02040503050406030204" pitchFamily="18" charset="0"/>
              <a:cs typeface="Arial" panose="020B0604020202020204" pitchFamily="34" charset="0"/>
            </a:endParaRPr>
          </a:p>
          <a:p>
            <a:pPr marL="0" indent="0" algn="ctr">
              <a:buNone/>
              <a:defRPr/>
            </a:pPr>
            <a:endParaRPr lang="en-US" sz="1600" b="1" dirty="0">
              <a:latin typeface="Cambria" panose="02040503050406030204" pitchFamily="18" charset="0"/>
              <a:cs typeface="Arial" panose="020B0604020202020204" pitchFamily="34" charset="0"/>
            </a:endParaRPr>
          </a:p>
          <a:p>
            <a:pPr marL="0" indent="0" algn="ctr">
              <a:buNone/>
              <a:defRPr/>
            </a:pPr>
            <a:endParaRPr lang="en-US" sz="1600" b="1" dirty="0">
              <a:latin typeface="Cambria" panose="02040503050406030204" pitchFamily="18" charset="0"/>
              <a:cs typeface="Arial" panose="020B0604020202020204" pitchFamily="34" charset="0"/>
            </a:endParaRPr>
          </a:p>
          <a:p>
            <a:pPr marL="0" indent="0" algn="ctr">
              <a:buNone/>
              <a:defRPr/>
            </a:pPr>
            <a:endParaRPr lang="en-US" sz="1600" b="1" dirty="0">
              <a:latin typeface="Cambria" panose="02040503050406030204" pitchFamily="18" charset="0"/>
              <a:cs typeface="Arial" panose="020B0604020202020204" pitchFamily="34" charset="0"/>
            </a:endParaRPr>
          </a:p>
          <a:p>
            <a:pPr marL="0" indent="0" algn="ctr">
              <a:buNone/>
              <a:defRPr/>
            </a:pPr>
            <a:endParaRPr lang="en-US" sz="1600" b="1" dirty="0">
              <a:latin typeface="Cambria" panose="02040503050406030204" pitchFamily="18" charset="0"/>
              <a:cs typeface="Arial" panose="020B0604020202020204" pitchFamily="34" charset="0"/>
            </a:endParaRPr>
          </a:p>
          <a:p>
            <a:pPr marL="0" indent="0" algn="ctr">
              <a:buNone/>
              <a:defRPr/>
            </a:pPr>
            <a:endParaRPr lang="en-US" sz="2000" b="1" dirty="0">
              <a:latin typeface="Cambria" panose="02040503050406030204" pitchFamily="18" charset="0"/>
              <a:cs typeface="Arial" panose="020B0604020202020204" pitchFamily="34" charset="0"/>
            </a:endParaRPr>
          </a:p>
          <a:p>
            <a:pPr marL="0" indent="0" algn="ctr">
              <a:buNone/>
              <a:defRPr/>
            </a:pPr>
            <a:endParaRPr lang="en-US" sz="1600" b="1" dirty="0">
              <a:latin typeface="Cambria" panose="02040503050406030204" pitchFamily="18" charset="0"/>
              <a:cs typeface="Arial" panose="020B0604020202020204" pitchFamily="34" charset="0"/>
            </a:endParaRPr>
          </a:p>
          <a:p>
            <a:pPr marL="0" indent="0" algn="ctr">
              <a:buNone/>
              <a:defRPr/>
            </a:pPr>
            <a:r>
              <a:rPr lang="en-US" sz="1600" b="1" dirty="0">
                <a:latin typeface="Cambria" panose="02040503050406030204" pitchFamily="18" charset="0"/>
                <a:cs typeface="Arial" panose="020B0604020202020204" pitchFamily="34" charset="0"/>
              </a:rPr>
              <a:t>Maximum 2 points current grantees / 7 points new</a:t>
            </a:r>
          </a:p>
          <a:p>
            <a:pPr marL="0" indent="0" algn="ctr">
              <a:buNone/>
              <a:defRPr/>
            </a:pPr>
            <a:endParaRPr lang="en-US" sz="1600" b="1" dirty="0">
              <a:latin typeface="Cambria" panose="02040503050406030204" pitchFamily="18" charset="0"/>
              <a:cs typeface="Arial" panose="020B0604020202020204" pitchFamily="34" charset="0"/>
            </a:endParaRPr>
          </a:p>
          <a:p>
            <a:pPr>
              <a:defRPr/>
            </a:pPr>
            <a:r>
              <a:rPr lang="en-US" sz="1600" b="1" dirty="0">
                <a:latin typeface="Cambria" panose="02040503050406030204" pitchFamily="18" charset="0"/>
                <a:cs typeface="Arial" panose="020B0604020202020204" pitchFamily="34" charset="0"/>
              </a:rPr>
              <a:t>Clearly describe how policies and procedures of  responsible entity meets the requirements of 2 CFR 200 and 24 CFR 1003</a:t>
            </a:r>
          </a:p>
          <a:p>
            <a:pPr>
              <a:defRPr/>
            </a:pPr>
            <a:endParaRPr lang="en-US" sz="1600" b="1" dirty="0">
              <a:latin typeface="Cambria" panose="02040503050406030204" pitchFamily="18" charset="0"/>
              <a:cs typeface="Arial" panose="020B0604020202020204" pitchFamily="34" charset="0"/>
            </a:endParaRPr>
          </a:p>
          <a:p>
            <a:pPr>
              <a:defRPr/>
            </a:pPr>
            <a:r>
              <a:rPr lang="en-US" sz="1600" b="1" dirty="0">
                <a:latin typeface="Cambria" panose="02040503050406030204" pitchFamily="18" charset="0"/>
                <a:cs typeface="Arial" panose="020B0604020202020204" pitchFamily="34" charset="0"/>
              </a:rPr>
              <a:t>No findings related to procurement &amp; contract management in current audit</a:t>
            </a:r>
          </a:p>
          <a:p>
            <a:pPr>
              <a:defRPr/>
            </a:pPr>
            <a:endParaRPr lang="en-US" sz="1600" b="1" dirty="0">
              <a:latin typeface="Cambria" panose="02040503050406030204" pitchFamily="18" charset="0"/>
              <a:cs typeface="Arial" panose="020B0604020202020204" pitchFamily="34" charset="0"/>
            </a:endParaRPr>
          </a:p>
          <a:p>
            <a:pPr>
              <a:defRPr/>
            </a:pPr>
            <a:r>
              <a:rPr lang="en-US" sz="1600" b="1" dirty="0">
                <a:latin typeface="Cambria" panose="02040503050406030204" pitchFamily="18" charset="0"/>
                <a:cs typeface="Arial" panose="020B0604020202020204" pitchFamily="34" charset="0"/>
              </a:rPr>
              <a:t>If no current audit; Letter from IPA</a:t>
            </a:r>
          </a:p>
          <a:p>
            <a:pPr>
              <a:defRPr/>
            </a:pPr>
            <a:endParaRPr lang="en-US" sz="1600" b="1" dirty="0">
              <a:latin typeface="Cambria" panose="02040503050406030204" pitchFamily="18" charset="0"/>
              <a:cs typeface="Arial" panose="020B0604020202020204" pitchFamily="34" charset="0"/>
            </a:endParaRPr>
          </a:p>
          <a:p>
            <a:pPr>
              <a:defRPr/>
            </a:pPr>
            <a:r>
              <a:rPr lang="en-US" sz="1600" b="1" dirty="0">
                <a:latin typeface="Cambria" panose="02040503050406030204" pitchFamily="18" charset="0"/>
                <a:cs typeface="Arial" panose="020B0604020202020204" pitchFamily="34" charset="0"/>
              </a:rPr>
              <a:t>If no audit required; Affirmative statement  to that affect</a:t>
            </a:r>
          </a:p>
          <a:p>
            <a:pPr>
              <a:buNone/>
              <a:defRPr/>
            </a:pPr>
            <a:endParaRPr lang="en-US" sz="2000" dirty="0">
              <a:latin typeface="Cambria" panose="02040503050406030204" pitchFamily="18" charset="0"/>
            </a:endParaRPr>
          </a:p>
          <a:p>
            <a:pPr>
              <a:defRPr/>
            </a:pPr>
            <a:endParaRPr lang="en-US" sz="2000" b="1" dirty="0">
              <a:latin typeface="Cambria" panose="02040503050406030204" pitchFamily="18" charset="0"/>
              <a:cs typeface="Arial" panose="020B0604020202020204" pitchFamily="34" charset="0"/>
            </a:endParaRPr>
          </a:p>
          <a:p>
            <a:pPr>
              <a:defRPr/>
            </a:pPr>
            <a:endParaRPr lang="en-US" sz="2000" b="1" dirty="0">
              <a:latin typeface="Cambria" panose="02040503050406030204" pitchFamily="18" charset="0"/>
              <a:cs typeface="Arial" panose="020B0604020202020204" pitchFamily="34" charset="0"/>
            </a:endParaRPr>
          </a:p>
          <a:p>
            <a:pPr marL="0" indent="0">
              <a:buNone/>
              <a:defRPr/>
            </a:pPr>
            <a:endParaRPr lang="en-US" sz="2000" b="1" dirty="0">
              <a:latin typeface="Cambria" panose="02040503050406030204" pitchFamily="18" charset="0"/>
              <a:cs typeface="Arial" panose="020B0604020202020204" pitchFamily="34" charset="0"/>
            </a:endParaRPr>
          </a:p>
          <a:p>
            <a:pPr>
              <a:defRPr/>
            </a:pPr>
            <a:endParaRPr lang="en-US" sz="2000" b="1" dirty="0">
              <a:latin typeface="Cambria" panose="02040503050406030204" pitchFamily="18" charset="0"/>
              <a:cs typeface="Arial" panose="020B0604020202020204" pitchFamily="34" charset="0"/>
            </a:endParaRPr>
          </a:p>
        </p:txBody>
      </p:sp>
      <p:sp>
        <p:nvSpPr>
          <p:cNvPr id="9318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CDEEFF76-8238-4152-98AD-DD592E1A4E3F}" type="slidenum">
              <a:rPr lang="en-US" i="0" smtClean="0"/>
              <a:pPr eaLnBrk="1" hangingPunct="1"/>
              <a:t>51</a:t>
            </a:fld>
            <a:endParaRPr lang="en-US" i="0" dirty="0"/>
          </a:p>
        </p:txBody>
      </p:sp>
    </p:spTree>
    <p:extLst>
      <p:ext uri="{BB962C8B-B14F-4D97-AF65-F5344CB8AC3E}">
        <p14:creationId xmlns:p14="http://schemas.microsoft.com/office/powerpoint/2010/main" val="24286813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ctrTitle"/>
          </p:nvPr>
        </p:nvSpPr>
        <p:spPr>
          <a:xfrm>
            <a:off x="152400" y="1352550"/>
            <a:ext cx="9064251" cy="951489"/>
          </a:xfrm>
          <a:effectLst>
            <a:outerShdw blurRad="63500" dist="35921" dir="2700000" algn="ctr" rotWithShape="0">
              <a:schemeClr val="bg2"/>
            </a:outerShdw>
          </a:effectLst>
        </p:spPr>
        <p:txBody>
          <a:bodyPr rtlCol="0">
            <a:noAutofit/>
          </a:bodyPr>
          <a:lstStyle/>
          <a:p>
            <a:pPr algn="ctr" eaLnBrk="1" fontAlgn="auto" hangingPunct="1">
              <a:spcAft>
                <a:spcPts val="0"/>
              </a:spcAft>
              <a:defRPr/>
            </a:pPr>
            <a:r>
              <a:rPr lang="en-US" sz="4000" b="1" dirty="0" err="1">
                <a:solidFill>
                  <a:srgbClr val="FFFF89"/>
                </a:solidFill>
                <a:latin typeface="Cambria" panose="02040503050406030204" pitchFamily="18" charset="0"/>
              </a:rPr>
              <a:t>Subfactor</a:t>
            </a:r>
            <a:r>
              <a:rPr lang="en-US" sz="4000" b="1" dirty="0">
                <a:solidFill>
                  <a:srgbClr val="FFFF89"/>
                </a:solidFill>
                <a:latin typeface="Cambria" panose="02040503050406030204" pitchFamily="18" charset="0"/>
              </a:rPr>
              <a:t> 2: Past Performance</a:t>
            </a:r>
          </a:p>
        </p:txBody>
      </p:sp>
      <p:sp>
        <p:nvSpPr>
          <p:cNvPr id="162819" name="Rectangle 3"/>
          <p:cNvSpPr>
            <a:spLocks noGrp="1" noChangeArrowheads="1"/>
          </p:cNvSpPr>
          <p:nvPr>
            <p:ph type="subTitle" idx="1"/>
          </p:nvPr>
        </p:nvSpPr>
        <p:spPr>
          <a:xfrm>
            <a:off x="152400" y="3960635"/>
            <a:ext cx="8915399" cy="1049515"/>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2800" b="1" dirty="0">
                <a:latin typeface="Cambria" panose="02040503050406030204" pitchFamily="18" charset="0"/>
              </a:rPr>
              <a:t>For Current Grantees </a:t>
            </a:r>
            <a:r>
              <a:rPr lang="en-US" sz="2800" b="1" u="sng" dirty="0">
                <a:latin typeface="Cambria" panose="02040503050406030204" pitchFamily="18" charset="0"/>
              </a:rPr>
              <a:t>ONLY</a:t>
            </a:r>
          </a:p>
          <a:p>
            <a:pPr lvl="1">
              <a:defRPr/>
            </a:pPr>
            <a:r>
              <a:rPr lang="en-US" sz="2400" b="1" dirty="0">
                <a:latin typeface="Cambria" panose="02040503050406030204" pitchFamily="18" charset="0"/>
              </a:rPr>
              <a:t>Maximum 15 total points </a:t>
            </a:r>
          </a:p>
          <a:p>
            <a:pPr lvl="1">
              <a:defRPr/>
            </a:pPr>
            <a:endParaRPr lang="en-US" sz="2400" b="1" dirty="0">
              <a:latin typeface="Cambria" panose="02040503050406030204" pitchFamily="18" charset="0"/>
            </a:endParaRPr>
          </a:p>
          <a:p>
            <a:pPr eaLnBrk="1" fontAlgn="auto" hangingPunct="1">
              <a:spcAft>
                <a:spcPts val="0"/>
              </a:spcAft>
              <a:buFontTx/>
              <a:buNone/>
              <a:defRPr/>
            </a:pPr>
            <a:endParaRPr lang="en-US" b="1" dirty="0">
              <a:solidFill>
                <a:schemeClr val="bg1"/>
              </a:solidFill>
              <a:latin typeface="Cambria" panose="02040503050406030204" pitchFamily="18" charset="0"/>
            </a:endParaRPr>
          </a:p>
          <a:p>
            <a:pPr eaLnBrk="1" fontAlgn="auto" hangingPunct="1">
              <a:spcAft>
                <a:spcPts val="0"/>
              </a:spcAft>
              <a:buFontTx/>
              <a:buNone/>
              <a:defRPr/>
            </a:pPr>
            <a:endParaRPr lang="en-US" sz="3600" dirty="0">
              <a:latin typeface="Cambria" panose="02040503050406030204" pitchFamily="18" charset="0"/>
            </a:endParaRPr>
          </a:p>
        </p:txBody>
      </p:sp>
      <p:sp>
        <p:nvSpPr>
          <p:cNvPr id="9421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D0FC2B92-8FFB-4E6F-AF5D-4FD2877E66CD}" type="slidenum">
              <a:rPr lang="en-US" i="0" smtClean="0"/>
              <a:pPr eaLnBrk="1" hangingPunct="1"/>
              <a:t>52</a:t>
            </a:fld>
            <a:endParaRPr lang="en-US" i="0" dirty="0"/>
          </a:p>
        </p:txBody>
      </p:sp>
    </p:spTree>
    <p:extLst>
      <p:ext uri="{BB962C8B-B14F-4D97-AF65-F5344CB8AC3E}">
        <p14:creationId xmlns:p14="http://schemas.microsoft.com/office/powerpoint/2010/main" val="180395072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38150"/>
            <a:ext cx="8991600" cy="914400"/>
          </a:xfrm>
        </p:spPr>
        <p:txBody>
          <a:bodyPr>
            <a:noAutofit/>
          </a:bodyPr>
          <a:lstStyle/>
          <a:p>
            <a:r>
              <a:rPr lang="en-US" sz="4000" b="1" dirty="0" err="1">
                <a:solidFill>
                  <a:srgbClr val="FFFF99"/>
                </a:solidFill>
                <a:latin typeface="Cambria" panose="02040503050406030204" pitchFamily="18" charset="0"/>
              </a:rPr>
              <a:t>Subfactor</a:t>
            </a:r>
            <a:r>
              <a:rPr lang="en-US" sz="4000" b="1" dirty="0">
                <a:solidFill>
                  <a:srgbClr val="FFFF99"/>
                </a:solidFill>
                <a:latin typeface="Cambria" panose="02040503050406030204" pitchFamily="18" charset="0"/>
              </a:rPr>
              <a:t> 1.2.a- </a:t>
            </a:r>
            <a:br>
              <a:rPr lang="en-US" sz="4000" b="1" dirty="0">
                <a:solidFill>
                  <a:srgbClr val="FFFF99"/>
                </a:solidFill>
                <a:latin typeface="Cambria" panose="02040503050406030204" pitchFamily="18" charset="0"/>
              </a:rPr>
            </a:br>
            <a:r>
              <a:rPr lang="en-US" sz="4000" b="1" dirty="0">
                <a:solidFill>
                  <a:srgbClr val="FFFF99"/>
                </a:solidFill>
                <a:latin typeface="Cambria" panose="02040503050406030204" pitchFamily="18" charset="0"/>
              </a:rPr>
              <a:t>Implementation and Disbursements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216494737"/>
              </p:ext>
            </p:extLst>
          </p:nvPr>
        </p:nvGraphicFramePr>
        <p:xfrm>
          <a:off x="457200" y="1853525"/>
          <a:ext cx="8229600" cy="2583391"/>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3411885681"/>
                    </a:ext>
                  </a:extLst>
                </a:gridCol>
                <a:gridCol w="2743200">
                  <a:extLst>
                    <a:ext uri="{9D8B030D-6E8A-4147-A177-3AD203B41FA5}">
                      <a16:colId xmlns:a16="http://schemas.microsoft.com/office/drawing/2014/main" val="1410196913"/>
                    </a:ext>
                  </a:extLst>
                </a:gridCol>
                <a:gridCol w="2743200">
                  <a:extLst>
                    <a:ext uri="{9D8B030D-6E8A-4147-A177-3AD203B41FA5}">
                      <a16:colId xmlns:a16="http://schemas.microsoft.com/office/drawing/2014/main" val="4176045426"/>
                    </a:ext>
                  </a:extLst>
                </a:gridCol>
              </a:tblGrid>
              <a:tr h="654107">
                <a:tc>
                  <a:txBody>
                    <a:bodyPr/>
                    <a:lstStyle/>
                    <a:p>
                      <a:pPr algn="ctr"/>
                      <a:r>
                        <a:rPr lang="en-US" dirty="0">
                          <a:latin typeface="Cambria" panose="02040503050406030204" pitchFamily="18" charset="0"/>
                        </a:rPr>
                        <a:t>Points </a:t>
                      </a:r>
                    </a:p>
                  </a:txBody>
                  <a:tcPr/>
                </a:tc>
                <a:tc>
                  <a:txBody>
                    <a:bodyPr/>
                    <a:lstStyle/>
                    <a:p>
                      <a:pPr algn="ctr"/>
                      <a:r>
                        <a:rPr lang="en-US" dirty="0">
                          <a:latin typeface="Cambria" panose="02040503050406030204" pitchFamily="18" charset="0"/>
                        </a:rPr>
                        <a:t>Met Time Frames</a:t>
                      </a:r>
                      <a:r>
                        <a:rPr lang="en-US" baseline="0" dirty="0">
                          <a:latin typeface="Cambria" panose="02040503050406030204" pitchFamily="18" charset="0"/>
                        </a:rPr>
                        <a:t> of Implementation Plans </a:t>
                      </a:r>
                      <a:endParaRPr lang="en-US" dirty="0">
                        <a:latin typeface="Cambria" panose="02040503050406030204" pitchFamily="18" charset="0"/>
                      </a:endParaRPr>
                    </a:p>
                  </a:txBody>
                  <a:tcPr/>
                </a:tc>
                <a:tc>
                  <a:txBody>
                    <a:bodyPr/>
                    <a:lstStyle/>
                    <a:p>
                      <a:pPr algn="ctr"/>
                      <a:r>
                        <a:rPr lang="en-US" dirty="0">
                          <a:latin typeface="Cambria" panose="02040503050406030204" pitchFamily="18" charset="0"/>
                        </a:rPr>
                        <a:t>Total Amount in LOCCS</a:t>
                      </a:r>
                    </a:p>
                  </a:txBody>
                  <a:tcPr/>
                </a:tc>
                <a:extLst>
                  <a:ext uri="{0D108BD9-81ED-4DB2-BD59-A6C34878D82A}">
                    <a16:rowId xmlns:a16="http://schemas.microsoft.com/office/drawing/2014/main" val="675940514"/>
                  </a:ext>
                </a:extLst>
              </a:tr>
              <a:tr h="482321">
                <a:tc>
                  <a:txBody>
                    <a:bodyPr/>
                    <a:lstStyle/>
                    <a:p>
                      <a:pPr algn="ctr"/>
                      <a:r>
                        <a:rPr lang="en-US" dirty="0">
                          <a:latin typeface="Cambria" panose="02040503050406030204" pitchFamily="18" charset="0"/>
                        </a:rPr>
                        <a:t>4</a:t>
                      </a:r>
                    </a:p>
                  </a:txBody>
                  <a:tcPr/>
                </a:tc>
                <a:tc>
                  <a:txBody>
                    <a:bodyPr/>
                    <a:lstStyle/>
                    <a:p>
                      <a:pPr algn="ctr"/>
                      <a:r>
                        <a:rPr lang="en-US" dirty="0">
                          <a:latin typeface="Cambria" panose="02040503050406030204" pitchFamily="18" charset="0"/>
                        </a:rPr>
                        <a:t>Yes </a:t>
                      </a:r>
                    </a:p>
                  </a:txBody>
                  <a:tcPr/>
                </a:tc>
                <a:tc>
                  <a:txBody>
                    <a:bodyPr/>
                    <a:lstStyle/>
                    <a:p>
                      <a:pPr algn="ctr"/>
                      <a:r>
                        <a:rPr lang="en-US" dirty="0">
                          <a:latin typeface="Cambria" panose="02040503050406030204" pitchFamily="18" charset="0"/>
                        </a:rPr>
                        <a:t>No more than 35%</a:t>
                      </a:r>
                    </a:p>
                  </a:txBody>
                  <a:tcPr/>
                </a:tc>
                <a:extLst>
                  <a:ext uri="{0D108BD9-81ED-4DB2-BD59-A6C34878D82A}">
                    <a16:rowId xmlns:a16="http://schemas.microsoft.com/office/drawing/2014/main" val="4162731129"/>
                  </a:ext>
                </a:extLst>
              </a:tr>
              <a:tr h="482321">
                <a:tc>
                  <a:txBody>
                    <a:bodyPr/>
                    <a:lstStyle/>
                    <a:p>
                      <a:pPr algn="ctr"/>
                      <a:r>
                        <a:rPr lang="en-US" dirty="0">
                          <a:latin typeface="Cambria" panose="02040503050406030204" pitchFamily="18" charset="0"/>
                        </a:rPr>
                        <a:t>3</a:t>
                      </a:r>
                    </a:p>
                  </a:txBody>
                  <a:tcPr/>
                </a:tc>
                <a:tc>
                  <a:txBody>
                    <a:bodyPr/>
                    <a:lstStyle/>
                    <a:p>
                      <a:pPr algn="ctr"/>
                      <a:r>
                        <a:rPr lang="en-US" dirty="0">
                          <a:latin typeface="Cambria" panose="02040503050406030204" pitchFamily="18" charset="0"/>
                        </a:rPr>
                        <a:t>Yes</a:t>
                      </a:r>
                    </a:p>
                  </a:txBody>
                  <a:tcPr/>
                </a:tc>
                <a:tc>
                  <a:txBody>
                    <a:bodyPr/>
                    <a:lstStyle/>
                    <a:p>
                      <a:pPr algn="ctr"/>
                      <a:r>
                        <a:rPr lang="en-US" dirty="0">
                          <a:latin typeface="Cambria" panose="02040503050406030204" pitchFamily="18" charset="0"/>
                        </a:rPr>
                        <a:t>Between</a:t>
                      </a:r>
                      <a:r>
                        <a:rPr lang="en-US" baseline="0" dirty="0">
                          <a:latin typeface="Cambria" panose="02040503050406030204" pitchFamily="18" charset="0"/>
                        </a:rPr>
                        <a:t> 36% and 50% </a:t>
                      </a:r>
                    </a:p>
                  </a:txBody>
                  <a:tcPr/>
                </a:tc>
                <a:extLst>
                  <a:ext uri="{0D108BD9-81ED-4DB2-BD59-A6C34878D82A}">
                    <a16:rowId xmlns:a16="http://schemas.microsoft.com/office/drawing/2014/main" val="1533234956"/>
                  </a:ext>
                </a:extLst>
              </a:tr>
              <a:tr h="482321">
                <a:tc>
                  <a:txBody>
                    <a:bodyPr/>
                    <a:lstStyle/>
                    <a:p>
                      <a:pPr algn="ctr"/>
                      <a:r>
                        <a:rPr lang="en-US" dirty="0">
                          <a:latin typeface="Cambria" panose="02040503050406030204" pitchFamily="18" charset="0"/>
                        </a:rPr>
                        <a:t>2</a:t>
                      </a:r>
                    </a:p>
                  </a:txBody>
                  <a:tcPr/>
                </a:tc>
                <a:tc>
                  <a:txBody>
                    <a:bodyPr/>
                    <a:lstStyle/>
                    <a:p>
                      <a:pPr algn="ctr"/>
                      <a:r>
                        <a:rPr lang="en-US" dirty="0">
                          <a:latin typeface="Cambria" panose="02040503050406030204" pitchFamily="18" charset="0"/>
                        </a:rPr>
                        <a:t>Yes</a:t>
                      </a:r>
                    </a:p>
                  </a:txBody>
                  <a:tcPr/>
                </a:tc>
                <a:tc>
                  <a:txBody>
                    <a:bodyPr/>
                    <a:lstStyle/>
                    <a:p>
                      <a:pPr algn="ctr"/>
                      <a:r>
                        <a:rPr lang="en-US" dirty="0">
                          <a:latin typeface="Cambria" panose="02040503050406030204" pitchFamily="18" charset="0"/>
                        </a:rPr>
                        <a:t>Between 51% and 80% </a:t>
                      </a:r>
                    </a:p>
                  </a:txBody>
                  <a:tcPr/>
                </a:tc>
                <a:extLst>
                  <a:ext uri="{0D108BD9-81ED-4DB2-BD59-A6C34878D82A}">
                    <a16:rowId xmlns:a16="http://schemas.microsoft.com/office/drawing/2014/main" val="2642287775"/>
                  </a:ext>
                </a:extLst>
              </a:tr>
              <a:tr h="482321">
                <a:tc>
                  <a:txBody>
                    <a:bodyPr/>
                    <a:lstStyle/>
                    <a:p>
                      <a:pPr algn="ctr"/>
                      <a:r>
                        <a:rPr lang="en-US" dirty="0">
                          <a:latin typeface="Cambria" panose="02040503050406030204" pitchFamily="18" charset="0"/>
                        </a:rPr>
                        <a:t>0</a:t>
                      </a:r>
                    </a:p>
                  </a:txBody>
                  <a:tcPr/>
                </a:tc>
                <a:tc>
                  <a:txBody>
                    <a:bodyPr/>
                    <a:lstStyle/>
                    <a:p>
                      <a:pPr algn="ctr"/>
                      <a:r>
                        <a:rPr lang="en-US" dirty="0">
                          <a:latin typeface="Cambria" panose="02040503050406030204" pitchFamily="18" charset="0"/>
                        </a:rPr>
                        <a:t>No</a:t>
                      </a:r>
                    </a:p>
                  </a:txBody>
                  <a:tcPr/>
                </a:tc>
                <a:tc>
                  <a:txBody>
                    <a:bodyPr/>
                    <a:lstStyle/>
                    <a:p>
                      <a:pPr algn="ctr"/>
                      <a:r>
                        <a:rPr lang="en-US" dirty="0">
                          <a:latin typeface="Cambria" panose="02040503050406030204" pitchFamily="18" charset="0"/>
                        </a:rPr>
                        <a:t>More than 80%</a:t>
                      </a:r>
                    </a:p>
                  </a:txBody>
                  <a:tcPr/>
                </a:tc>
                <a:extLst>
                  <a:ext uri="{0D108BD9-81ED-4DB2-BD59-A6C34878D82A}">
                    <a16:rowId xmlns:a16="http://schemas.microsoft.com/office/drawing/2014/main" val="840207657"/>
                  </a:ext>
                </a:extLst>
              </a:tr>
            </a:tbl>
          </a:graphicData>
        </a:graphic>
      </p:graphicFrame>
      <p:sp>
        <p:nvSpPr>
          <p:cNvPr id="4" name="Slide Number Placeholder 3"/>
          <p:cNvSpPr>
            <a:spLocks noGrp="1"/>
          </p:cNvSpPr>
          <p:nvPr>
            <p:ph type="sldNum" sz="quarter" idx="12"/>
          </p:nvPr>
        </p:nvSpPr>
        <p:spPr/>
        <p:txBody>
          <a:bodyPr/>
          <a:lstStyle/>
          <a:p>
            <a:fld id="{47D326A9-C7FB-474D-8472-18C731E71348}" type="slidenum">
              <a:rPr lang="en-US" smtClean="0"/>
              <a:pPr/>
              <a:t>53</a:t>
            </a:fld>
            <a:endParaRPr lang="en-US" dirty="0"/>
          </a:p>
        </p:txBody>
      </p:sp>
    </p:spTree>
    <p:extLst>
      <p:ext uri="{BB962C8B-B14F-4D97-AF65-F5344CB8AC3E}">
        <p14:creationId xmlns:p14="http://schemas.microsoft.com/office/powerpoint/2010/main" val="16174850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7D326A9-C7FB-474D-8472-18C731E71348}" type="slidenum">
              <a:rPr lang="en-US" smtClean="0"/>
              <a:pPr/>
              <a:t>54</a:t>
            </a:fld>
            <a:endParaRPr lang="en-US" dirty="0"/>
          </a:p>
        </p:txBody>
      </p:sp>
      <p:sp>
        <p:nvSpPr>
          <p:cNvPr id="5" name="Content Placeholder 4"/>
          <p:cNvSpPr>
            <a:spLocks noGrp="1"/>
          </p:cNvSpPr>
          <p:nvPr>
            <p:ph idx="4294967295"/>
          </p:nvPr>
        </p:nvSpPr>
        <p:spPr>
          <a:xfrm>
            <a:off x="914400" y="285750"/>
            <a:ext cx="7688262" cy="4953000"/>
          </a:xfrm>
        </p:spPr>
        <p:txBody>
          <a:bodyPr>
            <a:normAutofit lnSpcReduction="10000"/>
          </a:bodyPr>
          <a:lstStyle/>
          <a:p>
            <a:r>
              <a:rPr lang="en-US" sz="3600" b="1" dirty="0" err="1">
                <a:solidFill>
                  <a:srgbClr val="FFFF99"/>
                </a:solidFill>
                <a:latin typeface="Cambria" panose="02040503050406030204" pitchFamily="18" charset="0"/>
              </a:rPr>
              <a:t>Subfactor</a:t>
            </a:r>
            <a:r>
              <a:rPr lang="en-US" sz="3600" b="1" dirty="0">
                <a:solidFill>
                  <a:srgbClr val="FFFF99"/>
                </a:solidFill>
                <a:latin typeface="Cambria" panose="02040503050406030204" pitchFamily="18" charset="0"/>
              </a:rPr>
              <a:t> 1.2.b.- Reports</a:t>
            </a:r>
          </a:p>
          <a:p>
            <a:endParaRPr lang="en-US" sz="3600" b="1" dirty="0">
              <a:solidFill>
                <a:srgbClr val="FFFF99"/>
              </a:solidFill>
              <a:latin typeface="Cambria" panose="02040503050406030204" pitchFamily="18" charset="0"/>
            </a:endParaRPr>
          </a:p>
          <a:p>
            <a:r>
              <a:rPr lang="en-US" sz="3600" b="1" dirty="0" err="1">
                <a:solidFill>
                  <a:srgbClr val="FFFF89"/>
                </a:solidFill>
                <a:latin typeface="Cambria" panose="02040503050406030204" pitchFamily="18" charset="0"/>
                <a:cs typeface="Arial" panose="020B0604020202020204" pitchFamily="34" charset="0"/>
              </a:rPr>
              <a:t>Subfactor</a:t>
            </a:r>
            <a:r>
              <a:rPr lang="en-US" sz="3600" b="1" dirty="0">
                <a:solidFill>
                  <a:srgbClr val="FFFF89"/>
                </a:solidFill>
                <a:latin typeface="Cambria" panose="02040503050406030204" pitchFamily="18" charset="0"/>
                <a:cs typeface="Arial" panose="020B0604020202020204" pitchFamily="34" charset="0"/>
              </a:rPr>
              <a:t> </a:t>
            </a:r>
            <a:r>
              <a:rPr lang="en-US" sz="4000" b="1" dirty="0">
                <a:solidFill>
                  <a:srgbClr val="FFFF89"/>
                </a:solidFill>
                <a:latin typeface="Cambria" panose="02040503050406030204" pitchFamily="18" charset="0"/>
                <a:cs typeface="Arial" panose="020B0604020202020204" pitchFamily="34" charset="0"/>
              </a:rPr>
              <a:t>1.2.c</a:t>
            </a:r>
            <a:r>
              <a:rPr lang="en-US" sz="3600" b="1" dirty="0">
                <a:solidFill>
                  <a:srgbClr val="FFFF89"/>
                </a:solidFill>
                <a:latin typeface="Cambria" panose="02040503050406030204" pitchFamily="18" charset="0"/>
                <a:cs typeface="Arial" panose="020B0604020202020204" pitchFamily="34" charset="0"/>
              </a:rPr>
              <a:t>. – Close-outs</a:t>
            </a:r>
          </a:p>
          <a:p>
            <a:endParaRPr lang="en-US" sz="3600" b="1" dirty="0">
              <a:solidFill>
                <a:srgbClr val="FFFF89"/>
              </a:solidFill>
              <a:latin typeface="Cambria" panose="02040503050406030204" pitchFamily="18" charset="0"/>
              <a:cs typeface="Arial" panose="020B0604020202020204" pitchFamily="34" charset="0"/>
            </a:endParaRPr>
          </a:p>
          <a:p>
            <a:r>
              <a:rPr lang="en-US" sz="3600" b="1" dirty="0" err="1">
                <a:solidFill>
                  <a:srgbClr val="FFFF99"/>
                </a:solidFill>
                <a:latin typeface="Cambria" panose="02040503050406030204" pitchFamily="18" charset="0"/>
              </a:rPr>
              <a:t>Subfactor</a:t>
            </a:r>
            <a:r>
              <a:rPr lang="en-US" sz="3600" b="1" dirty="0">
                <a:solidFill>
                  <a:srgbClr val="FFFF99"/>
                </a:solidFill>
                <a:latin typeface="Cambria" panose="02040503050406030204" pitchFamily="18" charset="0"/>
              </a:rPr>
              <a:t> 1.2.d.- Audits</a:t>
            </a:r>
          </a:p>
          <a:p>
            <a:endParaRPr lang="en-US" sz="3600" b="1" dirty="0">
              <a:solidFill>
                <a:srgbClr val="FFFF99"/>
              </a:solidFill>
              <a:latin typeface="Cambria" panose="02040503050406030204" pitchFamily="18" charset="0"/>
            </a:endParaRPr>
          </a:p>
          <a:p>
            <a:r>
              <a:rPr lang="en-US" sz="3600" b="1" dirty="0" err="1">
                <a:solidFill>
                  <a:srgbClr val="FFFF99"/>
                </a:solidFill>
                <a:latin typeface="Cambria" panose="02040503050406030204" pitchFamily="18" charset="0"/>
              </a:rPr>
              <a:t>Subfactor</a:t>
            </a:r>
            <a:r>
              <a:rPr lang="en-US" sz="3600" b="1" dirty="0">
                <a:solidFill>
                  <a:srgbClr val="FFFF99"/>
                </a:solidFill>
                <a:latin typeface="Cambria" panose="02040503050406030204" pitchFamily="18" charset="0"/>
              </a:rPr>
              <a:t> 1.2.e.- Findings</a:t>
            </a:r>
            <a:endParaRPr lang="en-US" sz="3600" b="1" dirty="0">
              <a:solidFill>
                <a:srgbClr val="FFFF89"/>
              </a:solidFill>
              <a:latin typeface="Cambria" panose="02040503050406030204" pitchFamily="18" charset="0"/>
              <a:cs typeface="Arial" panose="020B0604020202020204" pitchFamily="34" charset="0"/>
            </a:endParaRPr>
          </a:p>
          <a:p>
            <a:endParaRPr lang="en-US" sz="3600" dirty="0"/>
          </a:p>
        </p:txBody>
      </p:sp>
    </p:spTree>
    <p:extLst>
      <p:ext uri="{BB962C8B-B14F-4D97-AF65-F5344CB8AC3E}">
        <p14:creationId xmlns:p14="http://schemas.microsoft.com/office/powerpoint/2010/main" val="17646977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28600" y="1086861"/>
            <a:ext cx="8762999" cy="2228288"/>
          </a:xfrm>
        </p:spPr>
        <p:txBody>
          <a:bodyPr>
            <a:normAutofit/>
          </a:bodyPr>
          <a:lstStyle/>
          <a:p>
            <a:r>
              <a:rPr lang="en-US" sz="4000" b="1" dirty="0">
                <a:solidFill>
                  <a:srgbClr val="FFFF99"/>
                </a:solidFill>
                <a:latin typeface="Cambria" panose="02040503050406030204" pitchFamily="18" charset="0"/>
              </a:rPr>
              <a:t>Rating Factor 2: Need/Extent of the Problem</a:t>
            </a:r>
          </a:p>
        </p:txBody>
      </p:sp>
      <p:sp>
        <p:nvSpPr>
          <p:cNvPr id="8" name="Rectangle 3"/>
          <p:cNvSpPr>
            <a:spLocks noGrp="1" noChangeArrowheads="1"/>
          </p:cNvSpPr>
          <p:nvPr>
            <p:ph type="subTitle" idx="1"/>
          </p:nvPr>
        </p:nvSpPr>
        <p:spPr>
          <a:xfrm>
            <a:off x="1295400" y="4113067"/>
            <a:ext cx="6400800" cy="647700"/>
          </a:xfrm>
          <a:effectLst>
            <a:outerShdw blurRad="63500" dist="35921" dir="2700000" algn="ctr" rotWithShape="0">
              <a:schemeClr val="bg2"/>
            </a:outerShdw>
          </a:effectLst>
        </p:spPr>
        <p:txBody>
          <a:bodyPr rtlCol="0">
            <a:noAutofit/>
          </a:bodyPr>
          <a:lstStyle/>
          <a:p>
            <a:pPr>
              <a:defRPr/>
            </a:pPr>
            <a:r>
              <a:rPr lang="en-US" sz="3600" b="1" dirty="0">
                <a:latin typeface="Cambria" panose="02040503050406030204" pitchFamily="18" charset="0"/>
                <a:cs typeface="Arial" panose="020B0604020202020204" pitchFamily="34" charset="0"/>
              </a:rPr>
              <a:t>Maximum 24 total points </a:t>
            </a:r>
          </a:p>
          <a:p>
            <a:pPr eaLnBrk="1" fontAlgn="auto" hangingPunct="1">
              <a:spcAft>
                <a:spcPts val="0"/>
              </a:spcAft>
              <a:buFontTx/>
              <a:buNone/>
              <a:defRPr/>
            </a:pPr>
            <a:r>
              <a:rPr lang="en-US" sz="3600" b="1" dirty="0">
                <a:latin typeface="Cambria" panose="02040503050406030204" pitchFamily="18" charset="0"/>
                <a:cs typeface="Arial" panose="020B0604020202020204" pitchFamily="34" charset="0"/>
              </a:rPr>
              <a:t>   </a:t>
            </a:r>
            <a:endParaRPr lang="en-US" sz="3600" dirty="0">
              <a:latin typeface="Cambria" panose="02040503050406030204" pitchFamily="18"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7D326A9-C7FB-474D-8472-18C731E71348}" type="slidenum">
              <a:rPr lang="en-US" smtClean="0"/>
              <a:pPr/>
              <a:t>55</a:t>
            </a:fld>
            <a:endParaRPr lang="en-US" dirty="0"/>
          </a:p>
        </p:txBody>
      </p:sp>
    </p:spTree>
    <p:extLst>
      <p:ext uri="{BB962C8B-B14F-4D97-AF65-F5344CB8AC3E}">
        <p14:creationId xmlns:p14="http://schemas.microsoft.com/office/powerpoint/2010/main" val="28354759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06" y="590550"/>
            <a:ext cx="8229600" cy="857250"/>
          </a:xfrm>
        </p:spPr>
        <p:txBody>
          <a:bodyPr>
            <a:normAutofit/>
          </a:bodyPr>
          <a:lstStyle/>
          <a:p>
            <a:r>
              <a:rPr lang="en-US" sz="4000" b="1" dirty="0" err="1">
                <a:solidFill>
                  <a:srgbClr val="FFFF99"/>
                </a:solidFill>
                <a:latin typeface="Cambria" panose="02040503050406030204" pitchFamily="18" charset="0"/>
              </a:rPr>
              <a:t>Subfactor</a:t>
            </a:r>
            <a:r>
              <a:rPr lang="en-US" sz="4000" b="1" dirty="0">
                <a:solidFill>
                  <a:srgbClr val="FFFF99"/>
                </a:solidFill>
                <a:latin typeface="Cambria" panose="02040503050406030204" pitchFamily="18" charset="0"/>
              </a:rPr>
              <a:t> 2.1 – Need &amp; Viability </a:t>
            </a:r>
          </a:p>
        </p:txBody>
      </p:sp>
      <p:sp>
        <p:nvSpPr>
          <p:cNvPr id="3" name="Content Placeholder 2"/>
          <p:cNvSpPr>
            <a:spLocks noGrp="1"/>
          </p:cNvSpPr>
          <p:nvPr>
            <p:ph idx="1"/>
          </p:nvPr>
        </p:nvSpPr>
        <p:spPr>
          <a:xfrm>
            <a:off x="381000" y="1666716"/>
            <a:ext cx="8148965" cy="3138150"/>
          </a:xfrm>
        </p:spPr>
        <p:txBody>
          <a:bodyPr>
            <a:normAutofit/>
          </a:bodyPr>
          <a:lstStyle/>
          <a:p>
            <a:pPr marL="0" indent="0" algn="ctr">
              <a:buNone/>
            </a:pPr>
            <a:r>
              <a:rPr lang="en-US" sz="2400" b="1" dirty="0">
                <a:latin typeface="Cambria" panose="02040503050406030204" pitchFamily="18" charset="0"/>
              </a:rPr>
              <a:t>Maximum 6 points</a:t>
            </a:r>
          </a:p>
          <a:p>
            <a:r>
              <a:rPr lang="en-US" sz="2400" b="1" dirty="0">
                <a:latin typeface="Cambria" panose="02040503050406030204" pitchFamily="18" charset="0"/>
              </a:rPr>
              <a:t>Clearly describe need for the project</a:t>
            </a:r>
          </a:p>
          <a:p>
            <a:r>
              <a:rPr lang="en-US" sz="2400" b="1" dirty="0">
                <a:latin typeface="Cambria" panose="02040503050406030204" pitchFamily="18" charset="0"/>
              </a:rPr>
              <a:t>Clearly demonstrate it meets an essential community need</a:t>
            </a:r>
          </a:p>
          <a:p>
            <a:r>
              <a:rPr lang="en-US" sz="2400" b="1" dirty="0">
                <a:latin typeface="Cambria" panose="02040503050406030204" pitchFamily="18" charset="0"/>
              </a:rPr>
              <a:t>Clearly describe “how” and “why” the project will improve the viability of the community</a:t>
            </a:r>
          </a:p>
          <a:p>
            <a:endParaRPr lang="en-US" b="1"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47D326A9-C7FB-474D-8472-18C731E71348}" type="slidenum">
              <a:rPr lang="en-US" smtClean="0"/>
              <a:pPr/>
              <a:t>56</a:t>
            </a:fld>
            <a:endParaRPr lang="en-US" dirty="0"/>
          </a:p>
        </p:txBody>
      </p:sp>
    </p:spTree>
    <p:extLst>
      <p:ext uri="{BB962C8B-B14F-4D97-AF65-F5344CB8AC3E}">
        <p14:creationId xmlns:p14="http://schemas.microsoft.com/office/powerpoint/2010/main" val="2005063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66750"/>
            <a:ext cx="7928999" cy="727838"/>
          </a:xfrm>
        </p:spPr>
        <p:txBody>
          <a:bodyPr>
            <a:normAutofit/>
          </a:bodyPr>
          <a:lstStyle/>
          <a:p>
            <a:r>
              <a:rPr lang="en-US" sz="4000" b="1" dirty="0" err="1">
                <a:solidFill>
                  <a:srgbClr val="FFFF89"/>
                </a:solidFill>
                <a:latin typeface="Cambria" panose="02040503050406030204" pitchFamily="18" charset="0"/>
              </a:rPr>
              <a:t>Subfactor</a:t>
            </a:r>
            <a:r>
              <a:rPr lang="en-US" sz="4000" b="1" dirty="0">
                <a:solidFill>
                  <a:srgbClr val="FFFF89"/>
                </a:solidFill>
                <a:latin typeface="Cambria" panose="02040503050406030204" pitchFamily="18" charset="0"/>
              </a:rPr>
              <a:t> 2.2 -  Project Benefit</a:t>
            </a:r>
          </a:p>
        </p:txBody>
      </p:sp>
      <p:sp>
        <p:nvSpPr>
          <p:cNvPr id="5" name="Content Placeholder 4"/>
          <p:cNvSpPr>
            <a:spLocks noGrp="1"/>
          </p:cNvSpPr>
          <p:nvPr>
            <p:ph idx="1"/>
          </p:nvPr>
        </p:nvSpPr>
        <p:spPr>
          <a:xfrm>
            <a:off x="457200" y="1581150"/>
            <a:ext cx="8079299" cy="3562350"/>
          </a:xfrm>
        </p:spPr>
        <p:txBody>
          <a:bodyPr>
            <a:normAutofit fontScale="70000" lnSpcReduction="20000"/>
          </a:bodyPr>
          <a:lstStyle/>
          <a:p>
            <a:r>
              <a:rPr lang="en-US" sz="2600" b="1" dirty="0">
                <a:latin typeface="Cambria" panose="02040503050406030204" pitchFamily="18" charset="0"/>
              </a:rPr>
              <a:t>Using HUD Data: </a:t>
            </a:r>
            <a:r>
              <a:rPr lang="en-US" sz="1900" b="1" dirty="0">
                <a:latin typeface="Cambria" panose="02040503050406030204" pitchFamily="18" charset="0"/>
                <a:hlinkClick r:id="rId3"/>
              </a:rPr>
              <a:t>https://www.huduser.gov/portal/icdbg/home.html</a:t>
            </a:r>
            <a:endParaRPr lang="en-US" sz="1900" b="1" dirty="0">
              <a:latin typeface="Cambria" panose="02040503050406030204" pitchFamily="18" charset="0"/>
            </a:endParaRPr>
          </a:p>
          <a:p>
            <a:endParaRPr lang="en-US" sz="1900" b="1" dirty="0">
              <a:latin typeface="Cambria" panose="02040503050406030204" pitchFamily="18" charset="0"/>
            </a:endParaRPr>
          </a:p>
          <a:p>
            <a:r>
              <a:rPr lang="en-US" sz="2600" b="1" dirty="0">
                <a:latin typeface="Cambria" panose="02040503050406030204" pitchFamily="18" charset="0"/>
              </a:rPr>
              <a:t>Using Your Own Data: </a:t>
            </a:r>
          </a:p>
          <a:p>
            <a:pPr lvl="1"/>
            <a:r>
              <a:rPr lang="en-US" sz="2200" b="1" dirty="0">
                <a:latin typeface="Cambria" panose="02040503050406030204" pitchFamily="18" charset="0"/>
              </a:rPr>
              <a:t>Information submitted must include: </a:t>
            </a:r>
          </a:p>
          <a:p>
            <a:pPr lvl="2"/>
            <a:r>
              <a:rPr lang="en-US" sz="1600" dirty="0">
                <a:latin typeface="Cambria" panose="02040503050406030204" pitchFamily="18" charset="0"/>
              </a:rPr>
              <a:t>Generally available published data are substantially inaccurate or incomplete;</a:t>
            </a:r>
          </a:p>
          <a:p>
            <a:pPr lvl="2"/>
            <a:r>
              <a:rPr lang="en-US" sz="1600" dirty="0">
                <a:latin typeface="Cambria" panose="02040503050406030204" pitchFamily="18" charset="0"/>
              </a:rPr>
              <a:t>Data you are submitting has been collected systematically and is statistically reliable;</a:t>
            </a:r>
          </a:p>
          <a:p>
            <a:pPr lvl="2"/>
            <a:r>
              <a:rPr lang="en-US" sz="1600" dirty="0">
                <a:latin typeface="Cambria" panose="02040503050406030204" pitchFamily="18" charset="0"/>
              </a:rPr>
              <a:t>Data are, to the greatest extent feasible, independently verifiable; and</a:t>
            </a:r>
          </a:p>
          <a:p>
            <a:pPr lvl="2"/>
            <a:r>
              <a:rPr lang="en-US" sz="1600" dirty="0">
                <a:latin typeface="Cambria" panose="02040503050406030204" pitchFamily="18" charset="0"/>
              </a:rPr>
              <a:t>Data differentiate between reservation and BIA service area populations, when applicable.</a:t>
            </a:r>
          </a:p>
          <a:p>
            <a:pPr lvl="2"/>
            <a:r>
              <a:rPr lang="en-US" sz="1600" dirty="0">
                <a:latin typeface="Cambria" panose="02040503050406030204" pitchFamily="18" charset="0"/>
              </a:rPr>
              <a:t>A sample copy of the survey form used to collect the data;</a:t>
            </a:r>
          </a:p>
          <a:p>
            <a:pPr lvl="2"/>
            <a:r>
              <a:rPr lang="en-US" sz="1600" dirty="0">
                <a:latin typeface="Cambria" panose="02040503050406030204" pitchFamily="18" charset="0"/>
              </a:rPr>
              <a:t>An explanation of the methods used to collect the data;</a:t>
            </a:r>
          </a:p>
          <a:p>
            <a:pPr lvl="2"/>
            <a:r>
              <a:rPr lang="en-US" sz="1600" dirty="0">
                <a:latin typeface="Cambria" panose="02040503050406030204" pitchFamily="18" charset="0"/>
              </a:rPr>
              <a:t>The number of persons that will benefit from the project;</a:t>
            </a:r>
          </a:p>
          <a:p>
            <a:pPr lvl="2"/>
            <a:r>
              <a:rPr lang="en-US" sz="1600" dirty="0">
                <a:latin typeface="Cambria" panose="02040503050406030204" pitchFamily="18" charset="0"/>
              </a:rPr>
              <a:t>A list of incomes by household including household size; and</a:t>
            </a:r>
          </a:p>
          <a:p>
            <a:pPr lvl="2"/>
            <a:r>
              <a:rPr lang="en-US" sz="1600" dirty="0">
                <a:latin typeface="Cambria" panose="02040503050406030204" pitchFamily="18" charset="0"/>
              </a:rPr>
              <a:t>The number of LMI persons that will benefit from the project.</a:t>
            </a:r>
          </a:p>
          <a:p>
            <a:pPr lvl="2"/>
            <a:endParaRPr lang="en-US" b="1"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47D326A9-C7FB-474D-8472-18C731E71348}" type="slidenum">
              <a:rPr lang="en-US" smtClean="0"/>
              <a:pPr/>
              <a:t>57</a:t>
            </a:fld>
            <a:endParaRPr lang="en-US" dirty="0"/>
          </a:p>
        </p:txBody>
      </p:sp>
    </p:spTree>
    <p:extLst>
      <p:ext uri="{BB962C8B-B14F-4D97-AF65-F5344CB8AC3E}">
        <p14:creationId xmlns:p14="http://schemas.microsoft.com/office/powerpoint/2010/main" val="7981869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152400" y="133350"/>
            <a:ext cx="8763000" cy="1222970"/>
          </a:xfrm>
          <a:effectLst>
            <a:outerShdw blurRad="63500" dist="35921" dir="2700000" algn="ctr" rotWithShape="0">
              <a:schemeClr val="bg2"/>
            </a:outerShdw>
          </a:effectLst>
        </p:spPr>
        <p:txBody>
          <a:bodyPr rtlCol="0">
            <a:noAutofit/>
          </a:bodyPr>
          <a:lstStyle/>
          <a:p>
            <a:pPr eaLnBrk="1" fontAlgn="auto" hangingPunct="1">
              <a:spcAft>
                <a:spcPts val="0"/>
              </a:spcAft>
              <a:defRPr/>
            </a:pPr>
            <a:r>
              <a:rPr lang="en-US" sz="4000" b="1" dirty="0" err="1">
                <a:solidFill>
                  <a:srgbClr val="FFFF99"/>
                </a:solidFill>
                <a:latin typeface="Cambria" panose="02040503050406030204" pitchFamily="18" charset="0"/>
              </a:rPr>
              <a:t>Subfactor</a:t>
            </a:r>
            <a:r>
              <a:rPr lang="en-US" sz="4000" b="1" dirty="0">
                <a:solidFill>
                  <a:srgbClr val="FFFF99"/>
                </a:solidFill>
                <a:latin typeface="Cambria" panose="02040503050406030204" pitchFamily="18" charset="0"/>
              </a:rPr>
              <a:t> 2.2.a. – </a:t>
            </a:r>
            <a:br>
              <a:rPr lang="en-US" sz="4000" b="1" dirty="0">
                <a:solidFill>
                  <a:srgbClr val="FFFF99"/>
                </a:solidFill>
                <a:latin typeface="Cambria" panose="02040503050406030204" pitchFamily="18" charset="0"/>
              </a:rPr>
            </a:br>
            <a:r>
              <a:rPr lang="en-US" sz="4000" b="1" dirty="0">
                <a:solidFill>
                  <a:srgbClr val="FFFF99"/>
                </a:solidFill>
                <a:latin typeface="Cambria" panose="02040503050406030204" pitchFamily="18" charset="0"/>
              </a:rPr>
              <a:t>Public Facilities and Improvements</a:t>
            </a:r>
          </a:p>
        </p:txBody>
      </p:sp>
      <p:sp>
        <p:nvSpPr>
          <p:cNvPr id="6" name="Rectangle 3"/>
          <p:cNvSpPr>
            <a:spLocks noGrp="1" noChangeArrowheads="1"/>
          </p:cNvSpPr>
          <p:nvPr>
            <p:ph idx="1"/>
          </p:nvPr>
        </p:nvSpPr>
        <p:spPr>
          <a:xfrm>
            <a:off x="575765" y="1733550"/>
            <a:ext cx="8229600" cy="2971800"/>
          </a:xfrm>
          <a:effectLst>
            <a:outerShdw blurRad="63500" dist="35921" dir="2700000" algn="ctr" rotWithShape="0">
              <a:schemeClr val="bg2"/>
            </a:outerShdw>
          </a:effectLst>
        </p:spPr>
        <p:txBody>
          <a:bodyPr rtlCol="0">
            <a:normAutofit/>
          </a:bodyPr>
          <a:lstStyle/>
          <a:p>
            <a:pPr lvl="1" eaLnBrk="1" fontAlgn="auto" hangingPunct="1">
              <a:spcAft>
                <a:spcPts val="0"/>
              </a:spcAft>
              <a:buFontTx/>
              <a:buNone/>
              <a:defRPr/>
            </a:pPr>
            <a:endParaRPr lang="en-US" sz="2400" b="1" dirty="0">
              <a:solidFill>
                <a:schemeClr val="bg1"/>
              </a:solidFill>
              <a:latin typeface="Cambria" panose="02040503050406030204" pitchFamily="18" charset="0"/>
            </a:endParaRPr>
          </a:p>
          <a:p>
            <a:pPr lvl="1" eaLnBrk="1" fontAlgn="auto" hangingPunct="1">
              <a:spcAft>
                <a:spcPts val="0"/>
              </a:spcAft>
              <a:buFontTx/>
              <a:buNone/>
              <a:defRPr/>
            </a:pPr>
            <a:r>
              <a:rPr lang="en-US" sz="2400" b="1" dirty="0">
                <a:latin typeface="Cambria" panose="02040503050406030204" pitchFamily="18" charset="0"/>
                <a:cs typeface="Arial" panose="020B0604020202020204" pitchFamily="34" charset="0"/>
              </a:rPr>
              <a:t>At least 85% LMI								12 points</a:t>
            </a:r>
          </a:p>
          <a:p>
            <a:pPr lvl="1" eaLnBrk="1" fontAlgn="auto" hangingPunct="1">
              <a:spcAft>
                <a:spcPts val="0"/>
              </a:spcAft>
              <a:buFontTx/>
              <a:buNone/>
              <a:defRPr/>
            </a:pPr>
            <a:r>
              <a:rPr lang="en-US" sz="2400" b="1" dirty="0">
                <a:latin typeface="Cambria" panose="02040503050406030204" pitchFamily="18" charset="0"/>
                <a:cs typeface="Arial" panose="020B0604020202020204" pitchFamily="34" charset="0"/>
              </a:rPr>
              <a:t>At least 75% but &lt; 84% LMI	  	  	9 points</a:t>
            </a:r>
          </a:p>
          <a:p>
            <a:pPr lvl="1" eaLnBrk="1" fontAlgn="auto" hangingPunct="1">
              <a:spcAft>
                <a:spcPts val="0"/>
              </a:spcAft>
              <a:buFontTx/>
              <a:buNone/>
              <a:defRPr/>
            </a:pPr>
            <a:r>
              <a:rPr lang="en-US" sz="2400" b="1" dirty="0">
                <a:latin typeface="Cambria" panose="02040503050406030204" pitchFamily="18" charset="0"/>
                <a:cs typeface="Arial" panose="020B0604020202020204" pitchFamily="34" charset="0"/>
              </a:rPr>
              <a:t>At least 55% but &lt; 74% LMI	 	  	5 points</a:t>
            </a:r>
          </a:p>
          <a:p>
            <a:pPr lvl="1" eaLnBrk="1" fontAlgn="auto" hangingPunct="1">
              <a:spcAft>
                <a:spcPts val="0"/>
              </a:spcAft>
              <a:buFontTx/>
              <a:buNone/>
              <a:defRPr/>
            </a:pPr>
            <a:r>
              <a:rPr lang="en-US" sz="2400" b="1" dirty="0">
                <a:latin typeface="Cambria" panose="02040503050406030204" pitchFamily="18" charset="0"/>
                <a:cs typeface="Arial" panose="020B0604020202020204" pitchFamily="34" charset="0"/>
              </a:rPr>
              <a:t>Less than 55%	  			  					0 points</a:t>
            </a:r>
          </a:p>
          <a:p>
            <a:pPr eaLnBrk="1" fontAlgn="auto" hangingPunct="1">
              <a:spcAft>
                <a:spcPts val="0"/>
              </a:spcAft>
              <a:buFontTx/>
              <a:buNone/>
              <a:defRPr/>
            </a:pPr>
            <a:endParaRPr lang="en-US" sz="2400" dirty="0">
              <a:latin typeface="Cambria" panose="02040503050406030204" pitchFamily="18" charset="0"/>
              <a:cs typeface="Arial" panose="020B0604020202020204" pitchFamily="34" charset="0"/>
            </a:endParaRPr>
          </a:p>
        </p:txBody>
      </p:sp>
      <p:sp>
        <p:nvSpPr>
          <p:cNvPr id="9728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7A4BED99-A79C-4C88-8527-1A21E98D3694}" type="slidenum">
              <a:rPr lang="en-US" i="0" smtClean="0"/>
              <a:pPr eaLnBrk="1" hangingPunct="1"/>
              <a:t>58</a:t>
            </a:fld>
            <a:endParaRPr lang="en-US" i="0" dirty="0"/>
          </a:p>
        </p:txBody>
      </p:sp>
    </p:spTree>
    <p:extLst>
      <p:ext uri="{BB962C8B-B14F-4D97-AF65-F5344CB8AC3E}">
        <p14:creationId xmlns:p14="http://schemas.microsoft.com/office/powerpoint/2010/main" val="39606769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Rectangle 2"/>
          <p:cNvSpPr>
            <a:spLocks noGrp="1" noChangeArrowheads="1"/>
          </p:cNvSpPr>
          <p:nvPr>
            <p:ph type="title"/>
          </p:nvPr>
        </p:nvSpPr>
        <p:spPr>
          <a:xfrm>
            <a:off x="114299" y="209550"/>
            <a:ext cx="8691065" cy="1106633"/>
          </a:xfrm>
          <a:effectLst>
            <a:outerShdw blurRad="63500" dist="35921" dir="2700000" algn="ctr" rotWithShape="0">
              <a:schemeClr val="bg2"/>
            </a:outerShdw>
          </a:effectLst>
        </p:spPr>
        <p:txBody>
          <a:bodyPr rtlCol="0">
            <a:noAutofit/>
          </a:bodyPr>
          <a:lstStyle/>
          <a:p>
            <a:pPr eaLnBrk="1" fontAlgn="auto" hangingPunct="1">
              <a:spcAft>
                <a:spcPts val="0"/>
              </a:spcAft>
              <a:defRPr/>
            </a:pPr>
            <a:r>
              <a:rPr lang="en-US" sz="4000" b="1" dirty="0" err="1">
                <a:solidFill>
                  <a:srgbClr val="FFFF99"/>
                </a:solidFill>
                <a:latin typeface="Cambria" panose="02040503050406030204" pitchFamily="18" charset="0"/>
              </a:rPr>
              <a:t>Subfactor</a:t>
            </a:r>
            <a:r>
              <a:rPr lang="en-US" sz="4000" b="1" dirty="0">
                <a:solidFill>
                  <a:srgbClr val="FFFF99"/>
                </a:solidFill>
                <a:latin typeface="Cambria" panose="02040503050406030204" pitchFamily="18" charset="0"/>
              </a:rPr>
              <a:t> 2.2.b. – </a:t>
            </a:r>
            <a:br>
              <a:rPr lang="en-US" sz="4000" b="1" dirty="0">
                <a:solidFill>
                  <a:srgbClr val="FFFF99"/>
                </a:solidFill>
                <a:latin typeface="Cambria" panose="02040503050406030204" pitchFamily="18" charset="0"/>
              </a:rPr>
            </a:br>
            <a:r>
              <a:rPr lang="en-US" sz="4000" b="1" dirty="0">
                <a:solidFill>
                  <a:srgbClr val="FFFF99"/>
                </a:solidFill>
                <a:latin typeface="Cambria" panose="02040503050406030204" pitchFamily="18" charset="0"/>
              </a:rPr>
              <a:t>Economic Development Projects </a:t>
            </a:r>
          </a:p>
        </p:txBody>
      </p:sp>
      <p:sp>
        <p:nvSpPr>
          <p:cNvPr id="5" name="Rectangle 3"/>
          <p:cNvSpPr>
            <a:spLocks noGrp="1" noChangeArrowheads="1"/>
          </p:cNvSpPr>
          <p:nvPr>
            <p:ph idx="1"/>
          </p:nvPr>
        </p:nvSpPr>
        <p:spPr>
          <a:xfrm>
            <a:off x="787057" y="1758599"/>
            <a:ext cx="7620000" cy="3028950"/>
          </a:xfrm>
          <a:effectLst>
            <a:outerShdw blurRad="63500" dist="35921" dir="2700000" algn="ctr" rotWithShape="0">
              <a:schemeClr val="bg2"/>
            </a:outerShdw>
          </a:effectLst>
        </p:spPr>
        <p:txBody>
          <a:bodyPr rtlCol="0">
            <a:normAutofit/>
          </a:bodyPr>
          <a:lstStyle/>
          <a:p>
            <a:pPr lvl="1" eaLnBrk="1" fontAlgn="auto" hangingPunct="1">
              <a:spcAft>
                <a:spcPts val="0"/>
              </a:spcAft>
              <a:buFontTx/>
              <a:buNone/>
              <a:defRPr/>
            </a:pPr>
            <a:endParaRPr lang="en-US" sz="2400" b="1" dirty="0">
              <a:solidFill>
                <a:schemeClr val="bg1"/>
              </a:solidFill>
              <a:latin typeface="Cambria" panose="02040503050406030204" pitchFamily="18" charset="0"/>
            </a:endParaRPr>
          </a:p>
          <a:p>
            <a:pPr lvl="1" eaLnBrk="1" fontAlgn="auto" hangingPunct="1">
              <a:spcAft>
                <a:spcPts val="0"/>
              </a:spcAft>
              <a:buFontTx/>
              <a:buNone/>
              <a:defRPr/>
            </a:pPr>
            <a:r>
              <a:rPr lang="en-US" sz="2400" b="1" dirty="0">
                <a:latin typeface="Cambria" panose="02040503050406030204" pitchFamily="18" charset="0"/>
                <a:cs typeface="Arial" panose="020B0604020202020204" pitchFamily="34" charset="0"/>
              </a:rPr>
              <a:t>At least 85% LMI							  12 points</a:t>
            </a:r>
          </a:p>
          <a:p>
            <a:pPr lvl="1" eaLnBrk="1" fontAlgn="auto" hangingPunct="1">
              <a:spcAft>
                <a:spcPts val="0"/>
              </a:spcAft>
              <a:buFontTx/>
              <a:buNone/>
              <a:defRPr/>
            </a:pPr>
            <a:r>
              <a:rPr lang="en-US" sz="2400" b="1" dirty="0">
                <a:latin typeface="Cambria" panose="02040503050406030204" pitchFamily="18" charset="0"/>
                <a:cs typeface="Arial" panose="020B0604020202020204" pitchFamily="34" charset="0"/>
              </a:rPr>
              <a:t>At least 75% but &lt; 84% LMI	  	  9 points</a:t>
            </a:r>
          </a:p>
          <a:p>
            <a:pPr lvl="1" eaLnBrk="1" fontAlgn="auto" hangingPunct="1">
              <a:spcAft>
                <a:spcPts val="0"/>
              </a:spcAft>
              <a:buFontTx/>
              <a:buNone/>
              <a:defRPr/>
            </a:pPr>
            <a:r>
              <a:rPr lang="en-US" sz="2400" b="1" dirty="0">
                <a:latin typeface="Cambria" panose="02040503050406030204" pitchFamily="18" charset="0"/>
                <a:cs typeface="Arial" panose="020B0604020202020204" pitchFamily="34" charset="0"/>
              </a:rPr>
              <a:t>At least 55% but &lt; 74% LMI	 	  5 points</a:t>
            </a:r>
          </a:p>
          <a:p>
            <a:pPr lvl="1" eaLnBrk="1" fontAlgn="auto" hangingPunct="1">
              <a:spcAft>
                <a:spcPts val="0"/>
              </a:spcAft>
              <a:buFontTx/>
              <a:buNone/>
              <a:defRPr/>
            </a:pPr>
            <a:r>
              <a:rPr lang="en-US" sz="2400" b="1" dirty="0">
                <a:latin typeface="Cambria" panose="02040503050406030204" pitchFamily="18" charset="0"/>
                <a:cs typeface="Arial" panose="020B0604020202020204" pitchFamily="34" charset="0"/>
              </a:rPr>
              <a:t>Less than 55%	  			  				  0 points</a:t>
            </a:r>
          </a:p>
          <a:p>
            <a:pPr eaLnBrk="1" fontAlgn="auto" hangingPunct="1">
              <a:spcAft>
                <a:spcPts val="0"/>
              </a:spcAft>
              <a:buFontTx/>
              <a:buNone/>
              <a:defRPr/>
            </a:pPr>
            <a:endParaRPr lang="en-US" sz="2400" dirty="0">
              <a:latin typeface="Cambria" panose="02040503050406030204" pitchFamily="18" charset="0"/>
              <a:cs typeface="Arial" panose="020B0604020202020204" pitchFamily="34" charset="0"/>
            </a:endParaRPr>
          </a:p>
        </p:txBody>
      </p:sp>
      <p:sp>
        <p:nvSpPr>
          <p:cNvPr id="9933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17BB4851-7BDF-45F5-BAAE-1858A16AD724}" type="slidenum">
              <a:rPr lang="en-US" i="0" smtClean="0"/>
              <a:pPr eaLnBrk="1" hangingPunct="1"/>
              <a:t>59</a:t>
            </a:fld>
            <a:endParaRPr lang="en-US" i="0" dirty="0"/>
          </a:p>
        </p:txBody>
      </p:sp>
    </p:spTree>
    <p:extLst>
      <p:ext uri="{BB962C8B-B14F-4D97-AF65-F5344CB8AC3E}">
        <p14:creationId xmlns:p14="http://schemas.microsoft.com/office/powerpoint/2010/main" val="2810026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42950"/>
            <a:ext cx="7928999" cy="727838"/>
          </a:xfrm>
        </p:spPr>
        <p:txBody>
          <a:bodyPr/>
          <a:lstStyle/>
          <a:p>
            <a:r>
              <a:rPr lang="en-US" sz="4000" dirty="0">
                <a:solidFill>
                  <a:srgbClr val="FFFF99"/>
                </a:solidFill>
                <a:latin typeface="Cambria" panose="02040503050406030204" pitchFamily="18" charset="0"/>
              </a:rPr>
              <a:t>NOFA Modifications</a:t>
            </a:r>
          </a:p>
        </p:txBody>
      </p:sp>
      <p:sp>
        <p:nvSpPr>
          <p:cNvPr id="7" name="Content Placeholder 6"/>
          <p:cNvSpPr>
            <a:spLocks noGrp="1"/>
          </p:cNvSpPr>
          <p:nvPr>
            <p:ph idx="1"/>
          </p:nvPr>
        </p:nvSpPr>
        <p:spPr>
          <a:xfrm>
            <a:off x="152400" y="1708150"/>
            <a:ext cx="8991600" cy="3429000"/>
          </a:xfrm>
        </p:spPr>
        <p:txBody>
          <a:bodyPr>
            <a:normAutofit fontScale="92500" lnSpcReduction="20000"/>
          </a:bodyPr>
          <a:lstStyle/>
          <a:p>
            <a:pPr>
              <a:defRPr/>
            </a:pPr>
            <a:r>
              <a:rPr lang="en-US" sz="1600" b="1" dirty="0">
                <a:solidFill>
                  <a:srgbClr val="FFFF99"/>
                </a:solidFill>
                <a:latin typeface="Cambria" panose="02040503050406030204" pitchFamily="18" charset="0"/>
              </a:rPr>
              <a:t>Section I. Funding Opportunity Description, A.2 Changes from Previous NOFA (FY 16), in the Description of the Rating Factor 4-Leveraging Resources, a typo has been corrected to reflect that the FY 16 NOFA actually had 10 points, not 8. The current year (FY 17) 6 points remains the same. </a:t>
            </a:r>
          </a:p>
          <a:p>
            <a:pPr>
              <a:defRPr/>
            </a:pPr>
            <a:endParaRPr lang="en-US" sz="1600" b="1" dirty="0">
              <a:latin typeface="Cambria" panose="02040503050406030204" pitchFamily="18" charset="0"/>
            </a:endParaRPr>
          </a:p>
          <a:p>
            <a:pPr>
              <a:defRPr/>
            </a:pPr>
            <a:r>
              <a:rPr lang="en-US" sz="1600" b="1" dirty="0">
                <a:latin typeface="Cambria" panose="02040503050406030204" pitchFamily="18" charset="0"/>
              </a:rPr>
              <a:t>Section III. Eligibility Information, in A.1.the link to the Eligible Indian Entities- has been updated to reflect BIA's publication of a revised eligibility list. </a:t>
            </a:r>
          </a:p>
          <a:p>
            <a:pPr marL="0" indent="0">
              <a:buFont typeface="Arial" panose="020B0604020202020204" pitchFamily="34" charset="0"/>
              <a:buNone/>
              <a:defRPr/>
            </a:pPr>
            <a:r>
              <a:rPr lang="en-US" sz="1600" b="1" dirty="0">
                <a:latin typeface="Cambria" panose="02040503050406030204" pitchFamily="18" charset="0"/>
              </a:rPr>
              <a:t> </a:t>
            </a:r>
          </a:p>
          <a:p>
            <a:pPr>
              <a:defRPr/>
            </a:pPr>
            <a:r>
              <a:rPr lang="en-US" sz="1600" b="1" dirty="0">
                <a:latin typeface="Cambria" panose="02040503050406030204" pitchFamily="18" charset="0"/>
              </a:rPr>
              <a:t>Section V. Application Review Information, with respect to A.1 Rating factors, Rating</a:t>
            </a:r>
          </a:p>
          <a:p>
            <a:pPr marL="0" indent="0">
              <a:buFont typeface="Arial" panose="020B0604020202020204" pitchFamily="34" charset="0"/>
              <a:buNone/>
              <a:defRPr/>
            </a:pPr>
            <a:r>
              <a:rPr lang="en-US" sz="1600" b="1" dirty="0">
                <a:latin typeface="Cambria" panose="02040503050406030204" pitchFamily="18" charset="0"/>
              </a:rPr>
              <a:t>      Factor 3 the Soundness of Approach has been corrected to show the total points as</a:t>
            </a:r>
          </a:p>
          <a:p>
            <a:pPr marL="0" indent="0">
              <a:buFont typeface="Arial" panose="020B0604020202020204" pitchFamily="34" charset="0"/>
              <a:buNone/>
              <a:defRPr/>
            </a:pPr>
            <a:r>
              <a:rPr lang="en-US" sz="1600" b="1" dirty="0">
                <a:latin typeface="Cambria" panose="02040503050406030204" pitchFamily="18" charset="0"/>
              </a:rPr>
              <a:t>      34.</a:t>
            </a:r>
          </a:p>
          <a:p>
            <a:pPr marL="0" indent="0">
              <a:buFont typeface="Arial" panose="020B0604020202020204" pitchFamily="34" charset="0"/>
              <a:buNone/>
              <a:defRPr/>
            </a:pPr>
            <a:endParaRPr lang="en-US" sz="1600" b="1" dirty="0">
              <a:latin typeface="Cambria" panose="02040503050406030204" pitchFamily="18" charset="0"/>
            </a:endParaRPr>
          </a:p>
          <a:p>
            <a:pPr>
              <a:defRPr/>
            </a:pPr>
            <a:r>
              <a:rPr lang="en-US" sz="1600" b="1" dirty="0">
                <a:latin typeface="Cambria" panose="02040503050406030204" pitchFamily="18" charset="0"/>
              </a:rPr>
              <a:t>SF 424 Project/Performance Site Location Form is an OPTIONAL form</a:t>
            </a:r>
          </a:p>
          <a:p>
            <a:endParaRPr lang="en-US" dirty="0"/>
          </a:p>
        </p:txBody>
      </p:sp>
      <p:sp>
        <p:nvSpPr>
          <p:cNvPr id="4" name="Slide Number Placeholder 3"/>
          <p:cNvSpPr>
            <a:spLocks noGrp="1"/>
          </p:cNvSpPr>
          <p:nvPr>
            <p:ph type="sldNum" sz="quarter" idx="12"/>
          </p:nvPr>
        </p:nvSpPr>
        <p:spPr/>
        <p:txBody>
          <a:bodyPr/>
          <a:lstStyle/>
          <a:p>
            <a:fld id="{47D326A9-C7FB-474D-8472-18C731E71348}" type="slidenum">
              <a:rPr lang="en-US" smtClean="0"/>
              <a:pPr/>
              <a:t>6</a:t>
            </a:fld>
            <a:endParaRPr lang="en-US" dirty="0"/>
          </a:p>
        </p:txBody>
      </p:sp>
    </p:spTree>
    <p:extLst>
      <p:ext uri="{BB962C8B-B14F-4D97-AF65-F5344CB8AC3E}">
        <p14:creationId xmlns:p14="http://schemas.microsoft.com/office/powerpoint/2010/main" val="1140604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1" y="57150"/>
            <a:ext cx="9067800" cy="1371600"/>
          </a:xfrm>
          <a:effectLst>
            <a:outerShdw blurRad="63500" dist="35921" dir="2700000" algn="ctr" rotWithShape="0">
              <a:schemeClr val="bg2"/>
            </a:outerShdw>
          </a:effectLst>
        </p:spPr>
        <p:txBody>
          <a:bodyPr rtlCol="0">
            <a:noAutofit/>
          </a:bodyPr>
          <a:lstStyle/>
          <a:p>
            <a:pPr eaLnBrk="1" fontAlgn="auto" hangingPunct="1">
              <a:spcAft>
                <a:spcPts val="0"/>
              </a:spcAft>
              <a:defRPr/>
            </a:pPr>
            <a:r>
              <a:rPr lang="en-US" sz="2300" b="1" dirty="0" err="1">
                <a:solidFill>
                  <a:srgbClr val="FFFF89"/>
                </a:solidFill>
                <a:latin typeface="Cambria" panose="02040503050406030204" pitchFamily="18" charset="0"/>
              </a:rPr>
              <a:t>Subfactor</a:t>
            </a:r>
            <a:r>
              <a:rPr lang="en-US" sz="2300" b="1" dirty="0">
                <a:solidFill>
                  <a:srgbClr val="FFFF89"/>
                </a:solidFill>
                <a:latin typeface="Cambria" panose="02040503050406030204" pitchFamily="18" charset="0"/>
              </a:rPr>
              <a:t> 2.2.c.</a:t>
            </a:r>
            <a:br>
              <a:rPr lang="en-US" sz="2300" b="1" dirty="0">
                <a:solidFill>
                  <a:srgbClr val="FFFF89"/>
                </a:solidFill>
                <a:latin typeface="Cambria" panose="02040503050406030204" pitchFamily="18" charset="0"/>
              </a:rPr>
            </a:br>
            <a:r>
              <a:rPr lang="en-US" sz="2300" b="1" dirty="0">
                <a:solidFill>
                  <a:srgbClr val="FFFF89"/>
                </a:solidFill>
                <a:latin typeface="Cambria" panose="02040503050406030204" pitchFamily="18" charset="0"/>
              </a:rPr>
              <a:t>New Housing Construction, Housing Rehabilitation, Housing Acquisition, Land Acquisition to Support New Housing and Homeownership Assistance Projects  </a:t>
            </a:r>
          </a:p>
        </p:txBody>
      </p:sp>
      <p:sp>
        <p:nvSpPr>
          <p:cNvPr id="167939" name="Rectangle 3"/>
          <p:cNvSpPr>
            <a:spLocks noGrp="1" noChangeArrowheads="1"/>
          </p:cNvSpPr>
          <p:nvPr>
            <p:ph idx="1"/>
          </p:nvPr>
        </p:nvSpPr>
        <p:spPr>
          <a:xfrm>
            <a:off x="774700" y="1815653"/>
            <a:ext cx="7772400" cy="2989213"/>
          </a:xfrm>
          <a:effectLst>
            <a:outerShdw blurRad="63500" dist="35921" dir="2700000" algn="ctr" rotWithShape="0">
              <a:schemeClr val="bg2"/>
            </a:outerShdw>
          </a:effectLst>
        </p:spPr>
        <p:txBody>
          <a:bodyPr rtlCol="0">
            <a:normAutofit/>
          </a:bodyPr>
          <a:lstStyle/>
          <a:p>
            <a:pPr algn="ctr" eaLnBrk="1" fontAlgn="auto" hangingPunct="1">
              <a:lnSpc>
                <a:spcPct val="90000"/>
              </a:lnSpc>
              <a:spcAft>
                <a:spcPts val="0"/>
              </a:spcAft>
              <a:buFontTx/>
              <a:buNone/>
              <a:defRPr/>
            </a:pPr>
            <a:endParaRPr lang="en-US" sz="2400" b="1" dirty="0">
              <a:solidFill>
                <a:schemeClr val="bg1"/>
              </a:solidFill>
              <a:latin typeface="Cambria" panose="02040503050406030204" pitchFamily="18" charset="0"/>
            </a:endParaRPr>
          </a:p>
          <a:p>
            <a:pPr algn="ctr" eaLnBrk="1" fontAlgn="auto" hangingPunct="1">
              <a:lnSpc>
                <a:spcPct val="90000"/>
              </a:lnSpc>
              <a:spcAft>
                <a:spcPts val="0"/>
              </a:spcAft>
              <a:buFontTx/>
              <a:buNone/>
              <a:defRPr/>
            </a:pPr>
            <a:r>
              <a:rPr lang="en-US" sz="2800" b="1" dirty="0">
                <a:latin typeface="Cambria" panose="02040503050406030204" pitchFamily="18" charset="0"/>
              </a:rPr>
              <a:t>Based on 2016 IHBG formula data</a:t>
            </a:r>
          </a:p>
          <a:p>
            <a:pPr algn="ctr" eaLnBrk="1" fontAlgn="auto" hangingPunct="1">
              <a:lnSpc>
                <a:spcPct val="90000"/>
              </a:lnSpc>
              <a:spcAft>
                <a:spcPts val="0"/>
              </a:spcAft>
              <a:buFontTx/>
              <a:buNone/>
              <a:defRPr/>
            </a:pPr>
            <a:endParaRPr lang="en-US" sz="2800" b="1" dirty="0">
              <a:latin typeface="Cambria" panose="02040503050406030204" pitchFamily="18" charset="0"/>
            </a:endParaRPr>
          </a:p>
          <a:p>
            <a:pPr lvl="1" eaLnBrk="1" fontAlgn="auto" hangingPunct="1">
              <a:lnSpc>
                <a:spcPct val="90000"/>
              </a:lnSpc>
              <a:spcAft>
                <a:spcPts val="0"/>
              </a:spcAft>
              <a:buFontTx/>
              <a:buNone/>
              <a:defRPr/>
            </a:pPr>
            <a:r>
              <a:rPr lang="en-US" sz="2400" b="1" dirty="0">
                <a:latin typeface="Cambria" panose="02040503050406030204" pitchFamily="18" charset="0"/>
              </a:rPr>
              <a:t>        $0- $750 		           	12 pts</a:t>
            </a:r>
          </a:p>
          <a:p>
            <a:pPr lvl="1" eaLnBrk="1" fontAlgn="auto" hangingPunct="1">
              <a:lnSpc>
                <a:spcPct val="90000"/>
              </a:lnSpc>
              <a:spcAft>
                <a:spcPts val="0"/>
              </a:spcAft>
              <a:buFontTx/>
              <a:buNone/>
              <a:defRPr/>
            </a:pPr>
            <a:r>
              <a:rPr lang="en-US" sz="2400" b="1" dirty="0">
                <a:latin typeface="Cambria" panose="02040503050406030204" pitchFamily="18" charset="0"/>
              </a:rPr>
              <a:t>        $751 - $1,250			9 pts</a:t>
            </a:r>
          </a:p>
          <a:p>
            <a:pPr lvl="1" eaLnBrk="1" fontAlgn="auto" hangingPunct="1">
              <a:lnSpc>
                <a:spcPct val="90000"/>
              </a:lnSpc>
              <a:spcAft>
                <a:spcPts val="0"/>
              </a:spcAft>
              <a:buFontTx/>
              <a:buNone/>
              <a:defRPr/>
            </a:pPr>
            <a:r>
              <a:rPr lang="en-US" sz="2400" b="1" dirty="0">
                <a:latin typeface="Cambria" panose="02040503050406030204" pitchFamily="18" charset="0"/>
              </a:rPr>
              <a:t>        $1,251 - $3,999	  		5 pts</a:t>
            </a:r>
          </a:p>
          <a:p>
            <a:pPr lvl="1" eaLnBrk="1" fontAlgn="auto" hangingPunct="1">
              <a:lnSpc>
                <a:spcPct val="90000"/>
              </a:lnSpc>
              <a:spcAft>
                <a:spcPts val="0"/>
              </a:spcAft>
              <a:buFontTx/>
              <a:buNone/>
              <a:defRPr/>
            </a:pPr>
            <a:r>
              <a:rPr lang="en-US" sz="2400" b="1" dirty="0">
                <a:latin typeface="Cambria" panose="02040503050406030204" pitchFamily="18" charset="0"/>
              </a:rPr>
              <a:t>        $4,000+						0 pts</a:t>
            </a:r>
          </a:p>
          <a:p>
            <a:pPr eaLnBrk="1" fontAlgn="auto" hangingPunct="1">
              <a:lnSpc>
                <a:spcPct val="90000"/>
              </a:lnSpc>
              <a:spcAft>
                <a:spcPts val="0"/>
              </a:spcAft>
              <a:defRPr/>
            </a:pPr>
            <a:endParaRPr lang="en-US" sz="2400" b="1" dirty="0">
              <a:solidFill>
                <a:schemeClr val="bg1"/>
              </a:solidFill>
              <a:latin typeface="Cambria" panose="02040503050406030204" pitchFamily="18" charset="0"/>
            </a:endParaRPr>
          </a:p>
          <a:p>
            <a:pPr eaLnBrk="1" fontAlgn="auto" hangingPunct="1">
              <a:lnSpc>
                <a:spcPct val="90000"/>
              </a:lnSpc>
              <a:spcAft>
                <a:spcPts val="0"/>
              </a:spcAft>
              <a:defRPr/>
            </a:pPr>
            <a:endParaRPr lang="en-US" sz="2400" b="1" dirty="0">
              <a:solidFill>
                <a:schemeClr val="bg1"/>
              </a:solidFill>
              <a:latin typeface="Cambria" panose="02040503050406030204" pitchFamily="18" charset="0"/>
            </a:endParaRPr>
          </a:p>
          <a:p>
            <a:pPr eaLnBrk="1" fontAlgn="auto" hangingPunct="1">
              <a:lnSpc>
                <a:spcPct val="90000"/>
              </a:lnSpc>
              <a:spcAft>
                <a:spcPts val="0"/>
              </a:spcAft>
              <a:buFontTx/>
              <a:buNone/>
              <a:defRPr/>
            </a:pPr>
            <a:endParaRPr lang="en-US" sz="2800" dirty="0">
              <a:latin typeface="Cambria" panose="02040503050406030204" pitchFamily="18" charset="0"/>
            </a:endParaRPr>
          </a:p>
        </p:txBody>
      </p:sp>
      <p:sp>
        <p:nvSpPr>
          <p:cNvPr id="10035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FD757FA3-8D36-4D33-9BD4-9684EB5EB7D1}" type="slidenum">
              <a:rPr lang="en-US" i="0" smtClean="0"/>
              <a:pPr eaLnBrk="1" hangingPunct="1"/>
              <a:t>60</a:t>
            </a:fld>
            <a:endParaRPr lang="en-US" i="0" dirty="0"/>
          </a:p>
        </p:txBody>
      </p:sp>
    </p:spTree>
    <p:extLst>
      <p:ext uri="{BB962C8B-B14F-4D97-AF65-F5344CB8AC3E}">
        <p14:creationId xmlns:p14="http://schemas.microsoft.com/office/powerpoint/2010/main" val="34689346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750" y="191194"/>
            <a:ext cx="9064250" cy="1237060"/>
          </a:xfrm>
        </p:spPr>
        <p:txBody>
          <a:bodyPr>
            <a:noAutofit/>
          </a:bodyPr>
          <a:lstStyle/>
          <a:p>
            <a:r>
              <a:rPr lang="en-US" sz="4000" b="1" dirty="0" err="1">
                <a:solidFill>
                  <a:srgbClr val="FFFF99"/>
                </a:solidFill>
                <a:latin typeface="Cambria" panose="02040503050406030204" pitchFamily="18" charset="0"/>
              </a:rPr>
              <a:t>Subfactor</a:t>
            </a:r>
            <a:r>
              <a:rPr lang="en-US" sz="4000" b="1" dirty="0">
                <a:solidFill>
                  <a:srgbClr val="FFFF99"/>
                </a:solidFill>
                <a:latin typeface="Cambria" panose="02040503050406030204" pitchFamily="18" charset="0"/>
              </a:rPr>
              <a:t> 2.2.d.- </a:t>
            </a:r>
            <a:br>
              <a:rPr lang="en-US" sz="4000" b="1" dirty="0">
                <a:solidFill>
                  <a:srgbClr val="FFFF99"/>
                </a:solidFill>
                <a:latin typeface="Cambria" panose="02040503050406030204" pitchFamily="18" charset="0"/>
              </a:rPr>
            </a:br>
            <a:r>
              <a:rPr lang="en-US" sz="4000" b="1" dirty="0">
                <a:solidFill>
                  <a:srgbClr val="FFFF99"/>
                </a:solidFill>
                <a:latin typeface="Cambria" panose="02040503050406030204" pitchFamily="18" charset="0"/>
              </a:rPr>
              <a:t>Microenterprise Program</a:t>
            </a:r>
          </a:p>
        </p:txBody>
      </p:sp>
      <p:sp>
        <p:nvSpPr>
          <p:cNvPr id="3" name="Content Placeholder 2"/>
          <p:cNvSpPr>
            <a:spLocks noGrp="1"/>
          </p:cNvSpPr>
          <p:nvPr>
            <p:ph idx="1"/>
          </p:nvPr>
        </p:nvSpPr>
        <p:spPr>
          <a:xfrm>
            <a:off x="497075" y="1428254"/>
            <a:ext cx="8229600" cy="3394472"/>
          </a:xfrm>
        </p:spPr>
        <p:txBody>
          <a:bodyPr>
            <a:normAutofit/>
          </a:bodyPr>
          <a:lstStyle/>
          <a:p>
            <a:pPr lvl="1">
              <a:buNone/>
              <a:defRPr/>
            </a:pPr>
            <a:endParaRPr lang="en-US" sz="2400" b="1" dirty="0">
              <a:latin typeface="Cambria" panose="02040503050406030204" pitchFamily="18" charset="0"/>
              <a:cs typeface="Arial" panose="020B0604020202020204" pitchFamily="34" charset="0"/>
            </a:endParaRPr>
          </a:p>
          <a:p>
            <a:pPr lvl="1">
              <a:buNone/>
              <a:defRPr/>
            </a:pPr>
            <a:r>
              <a:rPr lang="en-US" sz="2400" b="1" dirty="0">
                <a:latin typeface="Cambria" panose="02040503050406030204" pitchFamily="18" charset="0"/>
                <a:cs typeface="Arial" panose="020B0604020202020204" pitchFamily="34" charset="0"/>
              </a:rPr>
              <a:t>All employees are LMI					  12 points</a:t>
            </a:r>
          </a:p>
          <a:p>
            <a:pPr lvl="1">
              <a:buNone/>
              <a:defRPr/>
            </a:pPr>
            <a:r>
              <a:rPr lang="en-US" sz="2400" b="1" dirty="0">
                <a:latin typeface="Cambria" panose="02040503050406030204" pitchFamily="18" charset="0"/>
                <a:cs typeface="Arial" panose="020B0604020202020204" pitchFamily="34" charset="0"/>
              </a:rPr>
              <a:t>At least 75% but &lt; 100% LMI	  	  9 points</a:t>
            </a:r>
          </a:p>
          <a:p>
            <a:pPr lvl="1">
              <a:buNone/>
              <a:defRPr/>
            </a:pPr>
            <a:r>
              <a:rPr lang="en-US" sz="2400" b="1" dirty="0">
                <a:latin typeface="Cambria" panose="02040503050406030204" pitchFamily="18" charset="0"/>
                <a:cs typeface="Arial" panose="020B0604020202020204" pitchFamily="34" charset="0"/>
              </a:rPr>
              <a:t>At least 51% but &lt; 75% LMI	 	  5 points</a:t>
            </a:r>
          </a:p>
          <a:p>
            <a:pPr lvl="1">
              <a:buNone/>
              <a:defRPr/>
            </a:pPr>
            <a:r>
              <a:rPr lang="en-US" sz="2400" b="1" dirty="0">
                <a:latin typeface="Cambria" panose="02040503050406030204" pitchFamily="18" charset="0"/>
                <a:cs typeface="Arial" panose="020B0604020202020204" pitchFamily="34" charset="0"/>
              </a:rPr>
              <a:t>Less than 51%	  			  				  0 points</a:t>
            </a:r>
          </a:p>
          <a:p>
            <a:pPr algn="ctr"/>
            <a:endParaRPr lang="en-US" b="1"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47D326A9-C7FB-474D-8472-18C731E71348}" type="slidenum">
              <a:rPr lang="en-US" smtClean="0"/>
              <a:pPr/>
              <a:t>61</a:t>
            </a:fld>
            <a:endParaRPr lang="en-US" dirty="0"/>
          </a:p>
        </p:txBody>
      </p:sp>
    </p:spTree>
    <p:extLst>
      <p:ext uri="{BB962C8B-B14F-4D97-AF65-F5344CB8AC3E}">
        <p14:creationId xmlns:p14="http://schemas.microsoft.com/office/powerpoint/2010/main" val="36707997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13" y="209550"/>
            <a:ext cx="8576765" cy="1242188"/>
          </a:xfrm>
        </p:spPr>
        <p:txBody>
          <a:bodyPr>
            <a:noAutofit/>
          </a:bodyPr>
          <a:lstStyle/>
          <a:p>
            <a:r>
              <a:rPr lang="en-US" sz="4000" b="1" dirty="0" err="1">
                <a:solidFill>
                  <a:srgbClr val="FFFF99"/>
                </a:solidFill>
                <a:latin typeface="Cambria" panose="02040503050406030204" pitchFamily="18" charset="0"/>
              </a:rPr>
              <a:t>Subfactor</a:t>
            </a:r>
            <a:r>
              <a:rPr lang="en-US" sz="4000" b="1" dirty="0">
                <a:solidFill>
                  <a:srgbClr val="FFFF99"/>
                </a:solidFill>
                <a:latin typeface="Cambria" panose="02040503050406030204" pitchFamily="18" charset="0"/>
              </a:rPr>
              <a:t> 2.3- </a:t>
            </a:r>
            <a:br>
              <a:rPr lang="en-US" sz="4000" b="1" dirty="0">
                <a:solidFill>
                  <a:srgbClr val="FFFF99"/>
                </a:solidFill>
                <a:latin typeface="Cambria" panose="02040503050406030204" pitchFamily="18" charset="0"/>
              </a:rPr>
            </a:br>
            <a:r>
              <a:rPr lang="en-US" sz="4000" b="1" dirty="0">
                <a:solidFill>
                  <a:srgbClr val="FFFF99"/>
                </a:solidFill>
                <a:latin typeface="Cambria" panose="02040503050406030204" pitchFamily="18" charset="0"/>
              </a:rPr>
              <a:t>Unfunded Applicants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13069697"/>
              </p:ext>
            </p:extLst>
          </p:nvPr>
        </p:nvGraphicFramePr>
        <p:xfrm>
          <a:off x="381578" y="1809750"/>
          <a:ext cx="8229600" cy="2734940"/>
        </p:xfrm>
        <a:graphic>
          <a:graphicData uri="http://schemas.openxmlformats.org/drawingml/2006/table">
            <a:tbl>
              <a:tblPr firstRow="1" bandRow="1">
                <a:tableStyleId>{F5AB1C69-6EDB-4FF4-983F-18BD219EF322}</a:tableStyleId>
              </a:tblPr>
              <a:tblGrid>
                <a:gridCol w="2743200">
                  <a:extLst>
                    <a:ext uri="{9D8B030D-6E8A-4147-A177-3AD203B41FA5}">
                      <a16:colId xmlns:a16="http://schemas.microsoft.com/office/drawing/2014/main" val="3691882000"/>
                    </a:ext>
                  </a:extLst>
                </a:gridCol>
                <a:gridCol w="2743200">
                  <a:extLst>
                    <a:ext uri="{9D8B030D-6E8A-4147-A177-3AD203B41FA5}">
                      <a16:colId xmlns:a16="http://schemas.microsoft.com/office/drawing/2014/main" val="3152432143"/>
                    </a:ext>
                  </a:extLst>
                </a:gridCol>
                <a:gridCol w="2743200">
                  <a:extLst>
                    <a:ext uri="{9D8B030D-6E8A-4147-A177-3AD203B41FA5}">
                      <a16:colId xmlns:a16="http://schemas.microsoft.com/office/drawing/2014/main" val="3661927213"/>
                    </a:ext>
                  </a:extLst>
                </a:gridCol>
              </a:tblGrid>
              <a:tr h="546988">
                <a:tc>
                  <a:txBody>
                    <a:bodyPr/>
                    <a:lstStyle/>
                    <a:p>
                      <a:pPr algn="ctr"/>
                      <a:r>
                        <a:rPr lang="en-US" dirty="0">
                          <a:latin typeface="Cambria" panose="02040503050406030204" pitchFamily="18" charset="0"/>
                        </a:rPr>
                        <a:t>Points </a:t>
                      </a:r>
                    </a:p>
                  </a:txBody>
                  <a:tcPr/>
                </a:tc>
                <a:tc>
                  <a:txBody>
                    <a:bodyPr/>
                    <a:lstStyle/>
                    <a:p>
                      <a:pPr algn="ctr"/>
                      <a:r>
                        <a:rPr lang="en-US" dirty="0">
                          <a:latin typeface="Cambria" panose="02040503050406030204" pitchFamily="18" charset="0"/>
                        </a:rPr>
                        <a:t>FY Application Submitted </a:t>
                      </a:r>
                    </a:p>
                  </a:txBody>
                  <a:tcPr/>
                </a:tc>
                <a:tc>
                  <a:txBody>
                    <a:bodyPr/>
                    <a:lstStyle/>
                    <a:p>
                      <a:pPr algn="ctr"/>
                      <a:r>
                        <a:rPr lang="en-US" dirty="0">
                          <a:latin typeface="Cambria" panose="02040503050406030204" pitchFamily="18" charset="0"/>
                        </a:rPr>
                        <a:t>Funded </a:t>
                      </a:r>
                    </a:p>
                  </a:txBody>
                  <a:tcPr/>
                </a:tc>
                <a:extLst>
                  <a:ext uri="{0D108BD9-81ED-4DB2-BD59-A6C34878D82A}">
                    <a16:rowId xmlns:a16="http://schemas.microsoft.com/office/drawing/2014/main" val="3049297179"/>
                  </a:ext>
                </a:extLst>
              </a:tr>
              <a:tr h="546988">
                <a:tc>
                  <a:txBody>
                    <a:bodyPr/>
                    <a:lstStyle/>
                    <a:p>
                      <a:pPr algn="ctr"/>
                      <a:r>
                        <a:rPr lang="en-US" dirty="0">
                          <a:latin typeface="Cambria" panose="02040503050406030204" pitchFamily="18" charset="0"/>
                        </a:rPr>
                        <a:t>6</a:t>
                      </a:r>
                    </a:p>
                  </a:txBody>
                  <a:tcPr/>
                </a:tc>
                <a:tc>
                  <a:txBody>
                    <a:bodyPr/>
                    <a:lstStyle/>
                    <a:p>
                      <a:pPr algn="ctr"/>
                      <a:r>
                        <a:rPr lang="en-US" dirty="0">
                          <a:latin typeface="Cambria" panose="02040503050406030204" pitchFamily="18" charset="0"/>
                        </a:rPr>
                        <a:t>2014, 2015 </a:t>
                      </a:r>
                      <a:r>
                        <a:rPr lang="en-US" u="sng" dirty="0">
                          <a:latin typeface="Cambria" panose="02040503050406030204" pitchFamily="18" charset="0"/>
                        </a:rPr>
                        <a:t>and</a:t>
                      </a:r>
                      <a:r>
                        <a:rPr lang="en-US" dirty="0">
                          <a:latin typeface="Cambria" panose="02040503050406030204" pitchFamily="18" charset="0"/>
                        </a:rPr>
                        <a:t> 2016</a:t>
                      </a:r>
                    </a:p>
                  </a:txBody>
                  <a:tcPr/>
                </a:tc>
                <a:tc>
                  <a:txBody>
                    <a:bodyPr/>
                    <a:lstStyle/>
                    <a:p>
                      <a:pPr algn="ctr"/>
                      <a:r>
                        <a:rPr lang="en-US" dirty="0">
                          <a:latin typeface="Cambria" panose="02040503050406030204" pitchFamily="18" charset="0"/>
                        </a:rPr>
                        <a:t>No</a:t>
                      </a:r>
                    </a:p>
                  </a:txBody>
                  <a:tcPr/>
                </a:tc>
                <a:extLst>
                  <a:ext uri="{0D108BD9-81ED-4DB2-BD59-A6C34878D82A}">
                    <a16:rowId xmlns:a16="http://schemas.microsoft.com/office/drawing/2014/main" val="3422135368"/>
                  </a:ext>
                </a:extLst>
              </a:tr>
              <a:tr h="546988">
                <a:tc>
                  <a:txBody>
                    <a:bodyPr/>
                    <a:lstStyle/>
                    <a:p>
                      <a:pPr algn="ctr"/>
                      <a:r>
                        <a:rPr lang="en-US" dirty="0">
                          <a:latin typeface="Cambria" panose="02040503050406030204" pitchFamily="18" charset="0"/>
                        </a:rPr>
                        <a:t>4</a:t>
                      </a:r>
                    </a:p>
                  </a:txBody>
                  <a:tcPr/>
                </a:tc>
                <a:tc>
                  <a:txBody>
                    <a:bodyPr/>
                    <a:lstStyle/>
                    <a:p>
                      <a:pPr algn="ctr"/>
                      <a:r>
                        <a:rPr lang="en-US" dirty="0">
                          <a:latin typeface="Cambria" panose="02040503050406030204" pitchFamily="18" charset="0"/>
                        </a:rPr>
                        <a:t>2015 </a:t>
                      </a:r>
                      <a:r>
                        <a:rPr lang="en-US" u="sng" dirty="0">
                          <a:latin typeface="Cambria" panose="02040503050406030204" pitchFamily="18" charset="0"/>
                        </a:rPr>
                        <a:t>and</a:t>
                      </a:r>
                      <a:r>
                        <a:rPr lang="en-US" dirty="0">
                          <a:latin typeface="Cambria" panose="02040503050406030204" pitchFamily="18" charset="0"/>
                        </a:rPr>
                        <a:t> 2016</a:t>
                      </a:r>
                    </a:p>
                  </a:txBody>
                  <a:tcPr/>
                </a:tc>
                <a:tc>
                  <a:txBody>
                    <a:bodyPr/>
                    <a:lstStyle/>
                    <a:p>
                      <a:pPr algn="ctr"/>
                      <a:r>
                        <a:rPr lang="en-US" dirty="0">
                          <a:latin typeface="Cambria" panose="02040503050406030204" pitchFamily="18" charset="0"/>
                        </a:rPr>
                        <a:t>No </a:t>
                      </a:r>
                    </a:p>
                  </a:txBody>
                  <a:tcPr/>
                </a:tc>
                <a:extLst>
                  <a:ext uri="{0D108BD9-81ED-4DB2-BD59-A6C34878D82A}">
                    <a16:rowId xmlns:a16="http://schemas.microsoft.com/office/drawing/2014/main" val="3860261023"/>
                  </a:ext>
                </a:extLst>
              </a:tr>
              <a:tr h="546988">
                <a:tc>
                  <a:txBody>
                    <a:bodyPr/>
                    <a:lstStyle/>
                    <a:p>
                      <a:pPr algn="ctr"/>
                      <a:r>
                        <a:rPr lang="en-US" dirty="0">
                          <a:latin typeface="Cambria" panose="02040503050406030204" pitchFamily="18" charset="0"/>
                        </a:rPr>
                        <a:t>2</a:t>
                      </a:r>
                    </a:p>
                  </a:txBody>
                  <a:tcPr/>
                </a:tc>
                <a:tc>
                  <a:txBody>
                    <a:bodyPr/>
                    <a:lstStyle/>
                    <a:p>
                      <a:pPr algn="ctr"/>
                      <a:r>
                        <a:rPr lang="en-US" dirty="0">
                          <a:latin typeface="Cambria" panose="02040503050406030204" pitchFamily="18" charset="0"/>
                        </a:rPr>
                        <a:t>2016 </a:t>
                      </a:r>
                    </a:p>
                  </a:txBody>
                  <a:tcPr/>
                </a:tc>
                <a:tc>
                  <a:txBody>
                    <a:bodyPr/>
                    <a:lstStyle/>
                    <a:p>
                      <a:pPr algn="ctr"/>
                      <a:r>
                        <a:rPr lang="en-US" dirty="0">
                          <a:latin typeface="Cambria" panose="02040503050406030204" pitchFamily="18" charset="0"/>
                        </a:rPr>
                        <a:t>No </a:t>
                      </a:r>
                    </a:p>
                  </a:txBody>
                  <a:tcPr/>
                </a:tc>
                <a:extLst>
                  <a:ext uri="{0D108BD9-81ED-4DB2-BD59-A6C34878D82A}">
                    <a16:rowId xmlns:a16="http://schemas.microsoft.com/office/drawing/2014/main" val="2504198050"/>
                  </a:ext>
                </a:extLst>
              </a:tr>
              <a:tr h="546988">
                <a:tc>
                  <a:txBody>
                    <a:bodyPr/>
                    <a:lstStyle/>
                    <a:p>
                      <a:pPr algn="ctr"/>
                      <a:r>
                        <a:rPr lang="en-US" dirty="0">
                          <a:latin typeface="Cambria" panose="02040503050406030204" pitchFamily="18" charset="0"/>
                        </a:rPr>
                        <a:t>0</a:t>
                      </a:r>
                    </a:p>
                  </a:txBody>
                  <a:tcPr/>
                </a:tc>
                <a:tc>
                  <a:txBody>
                    <a:bodyPr/>
                    <a:lstStyle/>
                    <a:p>
                      <a:pPr algn="ctr"/>
                      <a:r>
                        <a:rPr lang="en-US" dirty="0">
                          <a:latin typeface="Cambria" panose="02040503050406030204" pitchFamily="18" charset="0"/>
                        </a:rPr>
                        <a:t>2016 </a:t>
                      </a:r>
                    </a:p>
                  </a:txBody>
                  <a:tcPr/>
                </a:tc>
                <a:tc>
                  <a:txBody>
                    <a:bodyPr/>
                    <a:lstStyle/>
                    <a:p>
                      <a:pPr algn="ctr"/>
                      <a:r>
                        <a:rPr lang="en-US" dirty="0">
                          <a:latin typeface="Cambria" panose="02040503050406030204" pitchFamily="18" charset="0"/>
                        </a:rPr>
                        <a:t>Yes</a:t>
                      </a:r>
                    </a:p>
                  </a:txBody>
                  <a:tcPr/>
                </a:tc>
                <a:extLst>
                  <a:ext uri="{0D108BD9-81ED-4DB2-BD59-A6C34878D82A}">
                    <a16:rowId xmlns:a16="http://schemas.microsoft.com/office/drawing/2014/main" val="3610039197"/>
                  </a:ext>
                </a:extLst>
              </a:tr>
            </a:tbl>
          </a:graphicData>
        </a:graphic>
      </p:graphicFrame>
      <p:sp>
        <p:nvSpPr>
          <p:cNvPr id="4" name="Slide Number Placeholder 3"/>
          <p:cNvSpPr>
            <a:spLocks noGrp="1"/>
          </p:cNvSpPr>
          <p:nvPr>
            <p:ph type="sldNum" sz="quarter" idx="12"/>
          </p:nvPr>
        </p:nvSpPr>
        <p:spPr/>
        <p:txBody>
          <a:bodyPr/>
          <a:lstStyle/>
          <a:p>
            <a:fld id="{47D326A9-C7FB-474D-8472-18C731E71348}" type="slidenum">
              <a:rPr lang="en-US" smtClean="0"/>
              <a:pPr/>
              <a:t>62</a:t>
            </a:fld>
            <a:endParaRPr lang="en-US" dirty="0"/>
          </a:p>
        </p:txBody>
      </p:sp>
    </p:spTree>
    <p:extLst>
      <p:ext uri="{BB962C8B-B14F-4D97-AF65-F5344CB8AC3E}">
        <p14:creationId xmlns:p14="http://schemas.microsoft.com/office/powerpoint/2010/main" val="33077217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76200" y="2343150"/>
            <a:ext cx="8839200" cy="1101600"/>
          </a:xfrm>
          <a:effectLst>
            <a:outerShdw blurRad="63500" dist="35921" dir="2700000" algn="ctr" rotWithShape="0">
              <a:schemeClr val="bg2"/>
            </a:outerShdw>
          </a:effectLst>
        </p:spPr>
        <p:txBody>
          <a:bodyPr rtlCol="0">
            <a:noAutofit/>
          </a:bodyPr>
          <a:lstStyle/>
          <a:p>
            <a:pPr algn="l" eaLnBrk="1" fontAlgn="auto" hangingPunct="1">
              <a:spcAft>
                <a:spcPts val="0"/>
              </a:spcAft>
              <a:defRPr/>
            </a:pPr>
            <a:r>
              <a:rPr lang="en-US" sz="4400" b="1" dirty="0">
                <a:solidFill>
                  <a:srgbClr val="FFFF99"/>
                </a:solidFill>
                <a:latin typeface="Cambria" panose="02040503050406030204" pitchFamily="18" charset="0"/>
              </a:rPr>
              <a:t>Rating Factor 3</a:t>
            </a:r>
            <a:br>
              <a:rPr lang="en-US" sz="4000" b="1" dirty="0">
                <a:solidFill>
                  <a:srgbClr val="FFFF99"/>
                </a:solidFill>
                <a:latin typeface="Cambria" panose="02040503050406030204" pitchFamily="18" charset="0"/>
              </a:rPr>
            </a:br>
            <a:r>
              <a:rPr lang="en-US" sz="4000" b="1" dirty="0">
                <a:solidFill>
                  <a:srgbClr val="FFFF99"/>
                </a:solidFill>
                <a:latin typeface="Cambria" panose="02040503050406030204" pitchFamily="18" charset="0"/>
              </a:rPr>
              <a:t>Soundness of Approach</a:t>
            </a:r>
          </a:p>
        </p:txBody>
      </p:sp>
      <p:sp>
        <p:nvSpPr>
          <p:cNvPr id="169987" name="Rectangle 3"/>
          <p:cNvSpPr>
            <a:spLocks noGrp="1" noChangeArrowheads="1"/>
          </p:cNvSpPr>
          <p:nvPr>
            <p:ph type="body" idx="1"/>
          </p:nvPr>
        </p:nvSpPr>
        <p:spPr>
          <a:xfrm>
            <a:off x="381000" y="4094017"/>
            <a:ext cx="7921064" cy="685800"/>
          </a:xfrm>
          <a:effectLst>
            <a:outerShdw blurRad="63500" dist="35921" dir="2700000" algn="ctr" rotWithShape="0">
              <a:schemeClr val="bg2"/>
            </a:outerShdw>
          </a:effectLst>
        </p:spPr>
        <p:txBody>
          <a:bodyPr rtlCol="0">
            <a:normAutofit/>
          </a:bodyPr>
          <a:lstStyle/>
          <a:p>
            <a:pPr algn="ctr" eaLnBrk="1" fontAlgn="auto" hangingPunct="1">
              <a:spcAft>
                <a:spcPts val="0"/>
              </a:spcAft>
              <a:defRPr/>
            </a:pPr>
            <a:r>
              <a:rPr lang="en-US" sz="3600" b="1" dirty="0">
                <a:latin typeface="Cambria" panose="02040503050406030204" pitchFamily="18" charset="0"/>
              </a:rPr>
              <a:t>Maximum total 34 points</a:t>
            </a:r>
          </a:p>
          <a:p>
            <a:pPr algn="ctr" eaLnBrk="1" fontAlgn="auto" hangingPunct="1">
              <a:spcAft>
                <a:spcPts val="0"/>
              </a:spcAft>
              <a:defRPr/>
            </a:pPr>
            <a:endParaRPr lang="en-US" sz="2800" b="1" dirty="0">
              <a:latin typeface="Cambria" panose="02040503050406030204" pitchFamily="18" charset="0"/>
            </a:endParaRPr>
          </a:p>
          <a:p>
            <a:pPr eaLnBrk="1" fontAlgn="auto" hangingPunct="1">
              <a:spcAft>
                <a:spcPts val="0"/>
              </a:spcAft>
              <a:defRPr/>
            </a:pPr>
            <a:endParaRPr lang="en-US" b="1" dirty="0">
              <a:latin typeface="Cambria" panose="02040503050406030204" pitchFamily="18" charset="0"/>
            </a:endParaRPr>
          </a:p>
          <a:p>
            <a:pPr eaLnBrk="1" fontAlgn="auto" hangingPunct="1">
              <a:spcAft>
                <a:spcPts val="0"/>
              </a:spcAft>
              <a:defRPr/>
            </a:pPr>
            <a:endParaRPr lang="en-US" b="1" dirty="0">
              <a:latin typeface="Cambria" panose="02040503050406030204" pitchFamily="18" charset="0"/>
            </a:endParaRPr>
          </a:p>
          <a:p>
            <a:pPr eaLnBrk="1" fontAlgn="auto" hangingPunct="1">
              <a:spcAft>
                <a:spcPts val="0"/>
              </a:spcAft>
              <a:buFontTx/>
              <a:buNone/>
              <a:defRPr/>
            </a:pPr>
            <a:endParaRPr lang="en-US" dirty="0">
              <a:latin typeface="Cambria" panose="02040503050406030204" pitchFamily="18" charset="0"/>
            </a:endParaRPr>
          </a:p>
        </p:txBody>
      </p:sp>
      <p:sp>
        <p:nvSpPr>
          <p:cNvPr id="10240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9471E873-C42A-4ABE-8B79-73E734AB7FD1}" type="slidenum">
              <a:rPr lang="en-US" i="0" smtClean="0"/>
              <a:pPr eaLnBrk="1" hangingPunct="1"/>
              <a:t>63</a:t>
            </a:fld>
            <a:endParaRPr lang="en-US" i="0" dirty="0"/>
          </a:p>
        </p:txBody>
      </p:sp>
    </p:spTree>
    <p:extLst>
      <p:ext uri="{BB962C8B-B14F-4D97-AF65-F5344CB8AC3E}">
        <p14:creationId xmlns:p14="http://schemas.microsoft.com/office/powerpoint/2010/main" val="13263897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a:xfrm>
            <a:off x="50457" y="438150"/>
            <a:ext cx="8915400" cy="1047750"/>
          </a:xfrm>
          <a:effectLst>
            <a:outerShdw blurRad="63500" dist="35921" dir="2700000" algn="ctr" rotWithShape="0">
              <a:schemeClr val="bg2"/>
            </a:outerShdw>
          </a:effectLst>
        </p:spPr>
        <p:txBody>
          <a:bodyPr>
            <a:noAutofit/>
          </a:bodyPr>
          <a:lstStyle/>
          <a:p>
            <a:pPr eaLnBrk="1" hangingPunct="1">
              <a:defRPr/>
            </a:pPr>
            <a:r>
              <a:rPr lang="en-US" sz="4000" b="1" dirty="0" err="1">
                <a:solidFill>
                  <a:srgbClr val="FFFF99"/>
                </a:solidFill>
                <a:latin typeface="Cambria" panose="02040503050406030204" pitchFamily="18" charset="0"/>
              </a:rPr>
              <a:t>Subfactor</a:t>
            </a:r>
            <a:r>
              <a:rPr lang="en-US" sz="4000" b="1" dirty="0">
                <a:solidFill>
                  <a:srgbClr val="FFFF99"/>
                </a:solidFill>
                <a:latin typeface="Cambria" panose="02040503050406030204" pitchFamily="18" charset="0"/>
              </a:rPr>
              <a:t> 3.1-</a:t>
            </a:r>
            <a:br>
              <a:rPr lang="en-US" sz="4000" b="1" dirty="0">
                <a:solidFill>
                  <a:srgbClr val="FFFF99"/>
                </a:solidFill>
                <a:latin typeface="Cambria" panose="02040503050406030204" pitchFamily="18" charset="0"/>
              </a:rPr>
            </a:br>
            <a:r>
              <a:rPr lang="en-US" sz="4000" b="1" dirty="0">
                <a:solidFill>
                  <a:srgbClr val="FFFF99"/>
                </a:solidFill>
                <a:latin typeface="Cambria" panose="02040503050406030204" pitchFamily="18" charset="0"/>
              </a:rPr>
              <a:t>Description and Rationale for Project </a:t>
            </a:r>
          </a:p>
        </p:txBody>
      </p:sp>
      <p:sp>
        <p:nvSpPr>
          <p:cNvPr id="172035" name="Rectangle 3"/>
          <p:cNvSpPr>
            <a:spLocks noGrp="1" noChangeArrowheads="1"/>
          </p:cNvSpPr>
          <p:nvPr>
            <p:ph idx="1"/>
          </p:nvPr>
        </p:nvSpPr>
        <p:spPr>
          <a:xfrm>
            <a:off x="621957" y="1581150"/>
            <a:ext cx="7772400" cy="3629423"/>
          </a:xfrm>
          <a:effectLst>
            <a:outerShdw blurRad="63500" dist="35921" dir="2700000" algn="ctr" rotWithShape="0">
              <a:schemeClr val="bg2"/>
            </a:outerShdw>
          </a:effectLst>
        </p:spPr>
        <p:txBody>
          <a:bodyPr>
            <a:noAutofit/>
          </a:bodyPr>
          <a:lstStyle/>
          <a:p>
            <a:pPr marL="0" indent="0" algn="ctr">
              <a:buNone/>
              <a:defRPr/>
            </a:pPr>
            <a:r>
              <a:rPr lang="en-US" sz="2000" b="1" dirty="0">
                <a:latin typeface="Cambria" panose="02040503050406030204" pitchFamily="18" charset="0"/>
                <a:ea typeface="ＭＳ Ｐゴシック" charset="-128"/>
              </a:rPr>
              <a:t>Maximum 12 points</a:t>
            </a:r>
          </a:p>
          <a:p>
            <a:pPr>
              <a:defRPr/>
            </a:pPr>
            <a:r>
              <a:rPr lang="en-US" sz="1800" b="1" dirty="0">
                <a:latin typeface="Cambria" panose="02040503050406030204" pitchFamily="18" charset="0"/>
                <a:ea typeface="ＭＳ Ｐゴシック" charset="-128"/>
              </a:rPr>
              <a:t>Describe your project in detail by size, type, &amp; location</a:t>
            </a:r>
          </a:p>
          <a:p>
            <a:pPr>
              <a:defRPr/>
            </a:pPr>
            <a:r>
              <a:rPr lang="en-US" sz="1800" b="1" dirty="0">
                <a:latin typeface="Cambria" panose="02040503050406030204" pitchFamily="18" charset="0"/>
                <a:ea typeface="ＭＳ Ｐゴシック" charset="-128"/>
              </a:rPr>
              <a:t>Describe how the project is feasible &amp; cost effective</a:t>
            </a:r>
          </a:p>
          <a:p>
            <a:pPr>
              <a:defRPr/>
            </a:pPr>
            <a:r>
              <a:rPr lang="en-US" sz="1800" b="1" dirty="0">
                <a:latin typeface="Cambria" panose="02040503050406030204" pitchFamily="18" charset="0"/>
                <a:ea typeface="ＭＳ Ｐゴシック" charset="-128"/>
              </a:rPr>
              <a:t>Describe the </a:t>
            </a:r>
            <a:r>
              <a:rPr lang="en-US" sz="1800" b="1" u="sng" dirty="0">
                <a:latin typeface="Cambria" panose="02040503050406030204" pitchFamily="18" charset="0"/>
                <a:ea typeface="ＭＳ Ｐゴシック" charset="-128"/>
              </a:rPr>
              <a:t>rationale for your project design</a:t>
            </a:r>
          </a:p>
          <a:p>
            <a:pPr>
              <a:defRPr/>
            </a:pPr>
            <a:r>
              <a:rPr lang="en-US" sz="1800" b="1" dirty="0">
                <a:latin typeface="Cambria" panose="02040503050406030204" pitchFamily="18" charset="0"/>
                <a:ea typeface="ＭＳ Ｐゴシック" charset="-128"/>
              </a:rPr>
              <a:t>If housing construction, rehab or public facility-describe &amp; enumerate cost savings</a:t>
            </a:r>
          </a:p>
          <a:p>
            <a:pPr>
              <a:defRPr/>
            </a:pPr>
            <a:r>
              <a:rPr lang="en-US" sz="1800" b="1" dirty="0">
                <a:latin typeface="Cambria" panose="02040503050406030204" pitchFamily="18" charset="0"/>
                <a:ea typeface="ＭＳ Ｐゴシック" charset="-128"/>
              </a:rPr>
              <a:t>If land for future housing-establish reasonable ratio between usable acres &amp; LMI households</a:t>
            </a:r>
          </a:p>
          <a:p>
            <a:pPr>
              <a:defRPr/>
            </a:pPr>
            <a:r>
              <a:rPr lang="en-US" sz="1800" b="1" dirty="0">
                <a:latin typeface="Cambria" panose="02040503050406030204" pitchFamily="18" charset="0"/>
                <a:ea typeface="ＭＳ Ｐゴシック" charset="-128"/>
              </a:rPr>
              <a:t>Describe compliance with Section 3 and Indian Preference </a:t>
            </a:r>
          </a:p>
          <a:p>
            <a:pPr eaLnBrk="1" hangingPunct="1">
              <a:defRPr/>
            </a:pPr>
            <a:endParaRPr lang="en-US" sz="2500" dirty="0">
              <a:latin typeface="Cambria" panose="02040503050406030204" pitchFamily="18" charset="0"/>
              <a:ea typeface="ＭＳ Ｐゴシック" charset="-128"/>
            </a:endParaRPr>
          </a:p>
        </p:txBody>
      </p:sp>
      <p:sp>
        <p:nvSpPr>
          <p:cNvPr id="1085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D54765F2-E1B1-4054-850B-036CDA5CD56F}" type="slidenum">
              <a:rPr lang="en-US" i="0" smtClean="0"/>
              <a:pPr eaLnBrk="1" hangingPunct="1"/>
              <a:t>64</a:t>
            </a:fld>
            <a:endParaRPr lang="en-US" i="0" dirty="0"/>
          </a:p>
        </p:txBody>
      </p:sp>
    </p:spTree>
    <p:extLst>
      <p:ext uri="{BB962C8B-B14F-4D97-AF65-F5344CB8AC3E}">
        <p14:creationId xmlns:p14="http://schemas.microsoft.com/office/powerpoint/2010/main" val="172897223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pattFill prst="pct5">
          <a:fgClr>
            <a:schemeClr val="bg2"/>
          </a:fgClr>
          <a:bgClr>
            <a:schemeClr val="bg1"/>
          </a:bgClr>
        </a:pattFill>
        <a:effectLst/>
      </p:bgPr>
    </p:bg>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0" y="133350"/>
            <a:ext cx="8805365" cy="1276350"/>
          </a:xfrm>
          <a:effectLst>
            <a:outerShdw blurRad="63500" dist="35921" dir="2700000" algn="ctr" rotWithShape="0">
              <a:schemeClr val="bg2"/>
            </a:outerShdw>
          </a:effectLst>
        </p:spPr>
        <p:txBody>
          <a:bodyPr rtlCol="0">
            <a:noAutofit/>
          </a:bodyPr>
          <a:lstStyle/>
          <a:p>
            <a:pPr eaLnBrk="1" fontAlgn="auto" hangingPunct="1">
              <a:spcAft>
                <a:spcPts val="0"/>
              </a:spcAft>
              <a:defRPr/>
            </a:pPr>
            <a:r>
              <a:rPr lang="en-US" sz="4000" b="1" dirty="0" err="1">
                <a:solidFill>
                  <a:srgbClr val="FFFF89"/>
                </a:solidFill>
                <a:latin typeface="Cambria" panose="02040503050406030204" pitchFamily="18" charset="0"/>
              </a:rPr>
              <a:t>Subfactor</a:t>
            </a:r>
            <a:r>
              <a:rPr lang="en-US" sz="4000" b="1" dirty="0">
                <a:solidFill>
                  <a:srgbClr val="FFFF89"/>
                </a:solidFill>
                <a:latin typeface="Cambria" panose="02040503050406030204" pitchFamily="18" charset="0"/>
              </a:rPr>
              <a:t> 3.2 – </a:t>
            </a:r>
            <a:br>
              <a:rPr lang="en-US" sz="4000" b="1" dirty="0">
                <a:solidFill>
                  <a:srgbClr val="FFFF89"/>
                </a:solidFill>
                <a:latin typeface="Cambria" panose="02040503050406030204" pitchFamily="18" charset="0"/>
              </a:rPr>
            </a:br>
            <a:r>
              <a:rPr lang="en-US" sz="4000" b="1" dirty="0">
                <a:solidFill>
                  <a:srgbClr val="FFFF89"/>
                </a:solidFill>
                <a:latin typeface="Cambria" panose="02040503050406030204" pitchFamily="18" charset="0"/>
              </a:rPr>
              <a:t>Budget &amp; Cost Estimates</a:t>
            </a:r>
          </a:p>
        </p:txBody>
      </p:sp>
      <p:sp>
        <p:nvSpPr>
          <p:cNvPr id="173059" name="Rectangle 3"/>
          <p:cNvSpPr>
            <a:spLocks noGrp="1" noChangeArrowheads="1"/>
          </p:cNvSpPr>
          <p:nvPr>
            <p:ph idx="1"/>
          </p:nvPr>
        </p:nvSpPr>
        <p:spPr>
          <a:xfrm>
            <a:off x="304800" y="1333500"/>
            <a:ext cx="8652965" cy="3810000"/>
          </a:xfrm>
          <a:effectLst>
            <a:outerShdw blurRad="63500" dist="35921" dir="2700000" algn="ctr" rotWithShape="0">
              <a:schemeClr val="bg2"/>
            </a:outerShdw>
          </a:effectLst>
        </p:spPr>
        <p:txBody>
          <a:bodyPr rtlCol="0">
            <a:noAutofit/>
          </a:bodyPr>
          <a:lstStyle/>
          <a:p>
            <a:pPr marL="0" indent="0" algn="ctr">
              <a:lnSpc>
                <a:spcPct val="90000"/>
              </a:lnSpc>
              <a:buNone/>
              <a:defRPr/>
            </a:pPr>
            <a:r>
              <a:rPr lang="en-US" sz="1400" b="1" dirty="0">
                <a:latin typeface="Cambria" panose="02040503050406030204" pitchFamily="18" charset="0"/>
              </a:rPr>
              <a:t>Maximum 12 points</a:t>
            </a:r>
          </a:p>
          <a:p>
            <a:pPr marL="0" indent="0" algn="ctr">
              <a:lnSpc>
                <a:spcPct val="90000"/>
              </a:lnSpc>
              <a:buNone/>
              <a:defRPr/>
            </a:pPr>
            <a:endParaRPr lang="en-US" sz="1200" b="1" dirty="0">
              <a:latin typeface="Cambria" panose="02040503050406030204" pitchFamily="18" charset="0"/>
            </a:endParaRPr>
          </a:p>
          <a:p>
            <a:pPr>
              <a:lnSpc>
                <a:spcPct val="90000"/>
              </a:lnSpc>
              <a:defRPr/>
            </a:pPr>
            <a:r>
              <a:rPr lang="en-US" sz="1200" b="1" dirty="0">
                <a:latin typeface="Cambria" panose="02040503050406030204" pitchFamily="18" charset="0"/>
              </a:rPr>
              <a:t>Budget is reasonable and accurately reflects construction costs for the area</a:t>
            </a:r>
          </a:p>
          <a:p>
            <a:pPr>
              <a:lnSpc>
                <a:spcPct val="90000"/>
              </a:lnSpc>
              <a:defRPr/>
            </a:pPr>
            <a:endParaRPr lang="en-US" sz="1200" b="1" dirty="0">
              <a:latin typeface="Cambria" panose="02040503050406030204" pitchFamily="18" charset="0"/>
            </a:endParaRPr>
          </a:p>
          <a:p>
            <a:pPr>
              <a:lnSpc>
                <a:spcPct val="90000"/>
              </a:lnSpc>
              <a:defRPr/>
            </a:pPr>
            <a:r>
              <a:rPr lang="en-US" sz="1200" b="1" dirty="0">
                <a:latin typeface="Cambria" panose="02040503050406030204" pitchFamily="18" charset="0"/>
              </a:rPr>
              <a:t>Costs broken down by line item (including planning &amp; admin (P&amp;A))</a:t>
            </a:r>
          </a:p>
          <a:p>
            <a:pPr>
              <a:lnSpc>
                <a:spcPct val="90000"/>
              </a:lnSpc>
              <a:defRPr/>
            </a:pPr>
            <a:endParaRPr lang="en-US" sz="1200" b="1" dirty="0">
              <a:latin typeface="Cambria" panose="02040503050406030204" pitchFamily="18" charset="0"/>
            </a:endParaRPr>
          </a:p>
          <a:p>
            <a:pPr>
              <a:lnSpc>
                <a:spcPct val="90000"/>
              </a:lnSpc>
              <a:defRPr/>
            </a:pPr>
            <a:r>
              <a:rPr lang="en-US" sz="1200" b="1" dirty="0">
                <a:latin typeface="Cambria" panose="02040503050406030204" pitchFamily="18" charset="0"/>
              </a:rPr>
              <a:t>If no P&amp;A costs from ICDBG then state who will pay for the P&amp;A</a:t>
            </a:r>
          </a:p>
          <a:p>
            <a:pPr>
              <a:lnSpc>
                <a:spcPct val="90000"/>
              </a:lnSpc>
              <a:defRPr/>
            </a:pPr>
            <a:endParaRPr lang="en-US" sz="1200" b="1" dirty="0">
              <a:latin typeface="Cambria" panose="02040503050406030204" pitchFamily="18" charset="0"/>
            </a:endParaRPr>
          </a:p>
          <a:p>
            <a:pPr>
              <a:lnSpc>
                <a:spcPct val="90000"/>
              </a:lnSpc>
              <a:defRPr/>
            </a:pPr>
            <a:r>
              <a:rPr lang="en-US" sz="1200" b="1" dirty="0">
                <a:latin typeface="Cambria" panose="02040503050406030204" pitchFamily="18" charset="0"/>
              </a:rPr>
              <a:t>Describe qualifications of person(s) who prepared the estimate(s)</a:t>
            </a:r>
          </a:p>
          <a:p>
            <a:pPr>
              <a:lnSpc>
                <a:spcPct val="90000"/>
              </a:lnSpc>
              <a:defRPr/>
            </a:pPr>
            <a:endParaRPr lang="en-US" sz="1200" b="1" dirty="0">
              <a:latin typeface="Cambria" panose="02040503050406030204" pitchFamily="18" charset="0"/>
            </a:endParaRPr>
          </a:p>
          <a:p>
            <a:pPr>
              <a:lnSpc>
                <a:spcPct val="90000"/>
              </a:lnSpc>
              <a:defRPr/>
            </a:pPr>
            <a:r>
              <a:rPr lang="en-US" sz="1200" b="1" dirty="0">
                <a:latin typeface="Cambria" panose="02040503050406030204" pitchFamily="18" charset="0"/>
              </a:rPr>
              <a:t>Describe the person(s) recent and relevant experience in preparing estimates for similar project</a:t>
            </a:r>
          </a:p>
          <a:p>
            <a:pPr>
              <a:lnSpc>
                <a:spcPct val="90000"/>
              </a:lnSpc>
              <a:defRPr/>
            </a:pPr>
            <a:endParaRPr lang="en-US" sz="1200" b="1" dirty="0">
              <a:latin typeface="Cambria" panose="02040503050406030204" pitchFamily="18" charset="0"/>
            </a:endParaRPr>
          </a:p>
          <a:p>
            <a:pPr>
              <a:lnSpc>
                <a:spcPct val="90000"/>
              </a:lnSpc>
              <a:defRPr/>
            </a:pPr>
            <a:r>
              <a:rPr lang="en-US" sz="1200" b="1" dirty="0">
                <a:latin typeface="Cambria" panose="02040503050406030204" pitchFamily="18" charset="0"/>
              </a:rPr>
              <a:t>If public service component, must include budget breakdown </a:t>
            </a:r>
          </a:p>
        </p:txBody>
      </p:sp>
      <p:sp>
        <p:nvSpPr>
          <p:cNvPr id="10547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E942BEA0-9026-46C2-8E31-2E0CAE749DDB}" type="slidenum">
              <a:rPr lang="en-US" i="0" smtClean="0"/>
              <a:pPr eaLnBrk="1" hangingPunct="1"/>
              <a:t>65</a:t>
            </a:fld>
            <a:endParaRPr lang="en-US" i="0" dirty="0"/>
          </a:p>
        </p:txBody>
      </p:sp>
    </p:spTree>
    <p:extLst>
      <p:ext uri="{BB962C8B-B14F-4D97-AF65-F5344CB8AC3E}">
        <p14:creationId xmlns:p14="http://schemas.microsoft.com/office/powerpoint/2010/main" val="189929476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7D326A9-C7FB-474D-8472-18C731E71348}" type="slidenum">
              <a:rPr lang="en-US" smtClean="0"/>
              <a:pPr/>
              <a:t>66</a:t>
            </a:fld>
            <a:endParaRPr lang="en-US" dirty="0"/>
          </a:p>
        </p:txBody>
      </p:sp>
      <p:sp>
        <p:nvSpPr>
          <p:cNvPr id="2" name="Title 1"/>
          <p:cNvSpPr>
            <a:spLocks noGrp="1"/>
          </p:cNvSpPr>
          <p:nvPr>
            <p:ph type="title" idx="4294967295"/>
          </p:nvPr>
        </p:nvSpPr>
        <p:spPr>
          <a:xfrm>
            <a:off x="304800" y="1809750"/>
            <a:ext cx="8229600" cy="1543050"/>
          </a:xfrm>
        </p:spPr>
        <p:txBody>
          <a:bodyPr>
            <a:noAutofit/>
          </a:bodyPr>
          <a:lstStyle/>
          <a:p>
            <a:pPr algn="ctr"/>
            <a:r>
              <a:rPr lang="en-US" sz="4000" b="1" dirty="0" err="1">
                <a:solidFill>
                  <a:srgbClr val="FFFF99"/>
                </a:solidFill>
                <a:latin typeface="Cambria" panose="02040503050406030204" pitchFamily="18" charset="0"/>
              </a:rPr>
              <a:t>Subfactor</a:t>
            </a:r>
            <a:r>
              <a:rPr lang="en-US" sz="4000" b="1" dirty="0">
                <a:solidFill>
                  <a:srgbClr val="FFFF99"/>
                </a:solidFill>
                <a:latin typeface="Cambria" panose="02040503050406030204" pitchFamily="18" charset="0"/>
              </a:rPr>
              <a:t> 3.3- </a:t>
            </a:r>
            <a:br>
              <a:rPr lang="en-US" sz="4000" b="1" dirty="0">
                <a:solidFill>
                  <a:srgbClr val="FFFF99"/>
                </a:solidFill>
                <a:latin typeface="Cambria" panose="02040503050406030204" pitchFamily="18" charset="0"/>
              </a:rPr>
            </a:br>
            <a:r>
              <a:rPr lang="en-US" sz="4000" b="1" dirty="0">
                <a:solidFill>
                  <a:srgbClr val="FFFF99"/>
                </a:solidFill>
                <a:latin typeface="Cambria" panose="02040503050406030204" pitchFamily="18" charset="0"/>
              </a:rPr>
              <a:t>Commitment to Sustain Projects </a:t>
            </a:r>
          </a:p>
        </p:txBody>
      </p:sp>
    </p:spTree>
    <p:extLst>
      <p:ext uri="{BB962C8B-B14F-4D97-AF65-F5344CB8AC3E}">
        <p14:creationId xmlns:p14="http://schemas.microsoft.com/office/powerpoint/2010/main" val="40167789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0" y="209550"/>
            <a:ext cx="9144000" cy="1219200"/>
          </a:xfrm>
          <a:effectLst>
            <a:outerShdw blurRad="63500" dist="35921" dir="2700000" algn="ctr" rotWithShape="0">
              <a:schemeClr val="bg2"/>
            </a:outerShdw>
          </a:effectLst>
        </p:spPr>
        <p:txBody>
          <a:bodyPr rtlCol="0">
            <a:noAutofit/>
          </a:bodyPr>
          <a:lstStyle/>
          <a:p>
            <a:pPr>
              <a:defRPr/>
            </a:pPr>
            <a:br>
              <a:rPr lang="en-US" sz="2800" b="1" dirty="0">
                <a:solidFill>
                  <a:srgbClr val="FFFF99"/>
                </a:solidFill>
                <a:latin typeface="Cambria" panose="02040503050406030204" pitchFamily="18" charset="0"/>
              </a:rPr>
            </a:br>
            <a:r>
              <a:rPr lang="en-US" sz="3400" b="1" dirty="0" err="1">
                <a:solidFill>
                  <a:srgbClr val="FFFF99"/>
                </a:solidFill>
                <a:latin typeface="Cambria" panose="02040503050406030204" pitchFamily="18" charset="0"/>
              </a:rPr>
              <a:t>Subfactor</a:t>
            </a:r>
            <a:r>
              <a:rPr lang="en-US" sz="3400" b="1" dirty="0">
                <a:solidFill>
                  <a:srgbClr val="FFFF99"/>
                </a:solidFill>
                <a:latin typeface="Cambria" panose="02040503050406030204" pitchFamily="18" charset="0"/>
              </a:rPr>
              <a:t> 3.3a.- </a:t>
            </a:r>
            <a:br>
              <a:rPr lang="en-US" sz="3400" b="1" dirty="0">
                <a:solidFill>
                  <a:srgbClr val="FFFF99"/>
                </a:solidFill>
                <a:latin typeface="Cambria" panose="02040503050406030204" pitchFamily="18" charset="0"/>
              </a:rPr>
            </a:br>
            <a:r>
              <a:rPr lang="en-US" sz="3400" b="1" dirty="0">
                <a:solidFill>
                  <a:srgbClr val="FFFF99"/>
                </a:solidFill>
                <a:latin typeface="Cambria" panose="02040503050406030204" pitchFamily="18" charset="0"/>
              </a:rPr>
              <a:t>Public Facilities and Improvement Projects</a:t>
            </a:r>
            <a:endParaRPr lang="en-US" sz="3400" b="1" dirty="0">
              <a:solidFill>
                <a:srgbClr val="FFFF99"/>
              </a:solidFill>
              <a:ea typeface="ＭＳ Ｐゴシック" charset="-128"/>
            </a:endParaRPr>
          </a:p>
        </p:txBody>
      </p:sp>
      <p:sp>
        <p:nvSpPr>
          <p:cNvPr id="181251" name="Rectangle 3"/>
          <p:cNvSpPr>
            <a:spLocks noGrp="1" noChangeArrowheads="1"/>
          </p:cNvSpPr>
          <p:nvPr>
            <p:ph idx="1"/>
          </p:nvPr>
        </p:nvSpPr>
        <p:spPr>
          <a:xfrm>
            <a:off x="131370" y="1504950"/>
            <a:ext cx="8673995" cy="3790950"/>
          </a:xfrm>
          <a:effectLst>
            <a:outerShdw blurRad="63500" dist="35921" dir="2700000" algn="ctr" rotWithShape="0">
              <a:schemeClr val="bg2"/>
            </a:outerShdw>
          </a:effectLst>
        </p:spPr>
        <p:txBody>
          <a:bodyPr rtlCol="0">
            <a:normAutofit fontScale="25000" lnSpcReduction="20000"/>
          </a:bodyPr>
          <a:lstStyle/>
          <a:p>
            <a:pPr marL="0" indent="0" algn="ctr">
              <a:buNone/>
              <a:defRPr/>
            </a:pPr>
            <a:r>
              <a:rPr lang="en-US" sz="6400" b="1" dirty="0">
                <a:latin typeface="Cambria" panose="02040503050406030204" pitchFamily="18" charset="0"/>
                <a:ea typeface="ＭＳ Ｐゴシック" charset="-128"/>
              </a:rPr>
              <a:t>Maximum 10 points</a:t>
            </a:r>
          </a:p>
          <a:p>
            <a:pPr>
              <a:defRPr/>
            </a:pPr>
            <a:endParaRPr lang="en-US" sz="4000" b="1" dirty="0">
              <a:latin typeface="Cambria" panose="02040503050406030204" pitchFamily="18" charset="0"/>
              <a:ea typeface="ＭＳ Ｐゴシック" charset="-128"/>
            </a:endParaRPr>
          </a:p>
          <a:p>
            <a:pPr>
              <a:defRPr/>
            </a:pPr>
            <a:r>
              <a:rPr lang="en-US" sz="5600" b="1" dirty="0">
                <a:latin typeface="Cambria" panose="02040503050406030204" pitchFamily="18" charset="0"/>
                <a:ea typeface="ＭＳ Ｐゴシック" charset="-128"/>
              </a:rPr>
              <a:t>Provide statement that tribe or </a:t>
            </a:r>
            <a:r>
              <a:rPr lang="ja-JP" altLang="en-US" sz="5600" b="1" dirty="0">
                <a:latin typeface="Cambria" panose="02040503050406030204" pitchFamily="18" charset="0"/>
              </a:rPr>
              <a:t>“</a:t>
            </a:r>
            <a:r>
              <a:rPr lang="en-US" altLang="ja-JP" sz="5600" b="1" dirty="0">
                <a:latin typeface="Cambria" panose="02040503050406030204" pitchFamily="18" charset="0"/>
              </a:rPr>
              <a:t>entity other than tribe</a:t>
            </a:r>
            <a:r>
              <a:rPr lang="ja-JP" altLang="en-US" sz="5600" b="1" dirty="0">
                <a:latin typeface="Cambria" panose="02040503050406030204" pitchFamily="18" charset="0"/>
              </a:rPr>
              <a:t>”</a:t>
            </a:r>
            <a:r>
              <a:rPr lang="en-US" altLang="ja-JP" sz="5600" b="1" dirty="0">
                <a:latin typeface="Cambria" panose="02040503050406030204" pitchFamily="18" charset="0"/>
              </a:rPr>
              <a:t> has adopted O&amp;M Plan and commits funds by resolution or commitment letter</a:t>
            </a:r>
          </a:p>
          <a:p>
            <a:pPr>
              <a:defRPr/>
            </a:pPr>
            <a:endParaRPr lang="en-US" altLang="ja-JP" sz="5600" b="1" dirty="0">
              <a:latin typeface="Cambria" panose="02040503050406030204" pitchFamily="18" charset="0"/>
            </a:endParaRPr>
          </a:p>
          <a:p>
            <a:pPr>
              <a:defRPr/>
            </a:pPr>
            <a:r>
              <a:rPr lang="en-US" sz="5600" b="1" dirty="0">
                <a:latin typeface="Cambria" panose="02040503050406030204" pitchFamily="18" charset="0"/>
              </a:rPr>
              <a:t>Must addresses maintenance, repairs, capital improvements or replacement reserves, insurance &amp; security &amp; include cost breakdown of annual expenses</a:t>
            </a:r>
          </a:p>
          <a:p>
            <a:pPr>
              <a:defRPr/>
            </a:pPr>
            <a:endParaRPr lang="en-US" sz="5600" b="1" dirty="0">
              <a:latin typeface="Cambria" panose="02040503050406030204" pitchFamily="18" charset="0"/>
            </a:endParaRPr>
          </a:p>
          <a:p>
            <a:pPr>
              <a:lnSpc>
                <a:spcPct val="90000"/>
              </a:lnSpc>
              <a:defRPr/>
            </a:pPr>
            <a:r>
              <a:rPr lang="en-US" sz="5600" b="1" dirty="0">
                <a:latin typeface="Cambria" panose="02040503050406030204" pitchFamily="18" charset="0"/>
              </a:rPr>
              <a:t>Buildings must demonstrate operating funds for other services (by either the applicant or outside service providers)</a:t>
            </a:r>
          </a:p>
          <a:p>
            <a:pPr>
              <a:lnSpc>
                <a:spcPct val="90000"/>
              </a:lnSpc>
              <a:defRPr/>
            </a:pPr>
            <a:endParaRPr lang="en-US" sz="5600" b="1" dirty="0">
              <a:latin typeface="Cambria" panose="02040503050406030204" pitchFamily="18" charset="0"/>
            </a:endParaRPr>
          </a:p>
          <a:p>
            <a:pPr>
              <a:lnSpc>
                <a:spcPct val="90000"/>
              </a:lnSpc>
              <a:defRPr/>
            </a:pPr>
            <a:r>
              <a:rPr lang="en-US" sz="5600" b="1" dirty="0">
                <a:latin typeface="Cambria" panose="02040503050406030204" pitchFamily="18" charset="0"/>
              </a:rPr>
              <a:t>Outside service providers </a:t>
            </a:r>
            <a:r>
              <a:rPr lang="en-US" sz="5600" b="1" u="sng" dirty="0">
                <a:latin typeface="Cambria" panose="02040503050406030204" pitchFamily="18" charset="0"/>
              </a:rPr>
              <a:t>must</a:t>
            </a:r>
            <a:r>
              <a:rPr lang="en-US" sz="5600" b="1" dirty="0">
                <a:latin typeface="Cambria" panose="02040503050406030204" pitchFamily="18" charset="0"/>
              </a:rPr>
              <a:t> submit letter of commitment for operating expenses and space needs</a:t>
            </a:r>
          </a:p>
          <a:p>
            <a:pPr>
              <a:lnSpc>
                <a:spcPct val="90000"/>
              </a:lnSpc>
              <a:defRPr/>
            </a:pPr>
            <a:endParaRPr lang="en-US" sz="5600" b="1" dirty="0">
              <a:latin typeface="Cambria" panose="02040503050406030204" pitchFamily="18" charset="0"/>
            </a:endParaRPr>
          </a:p>
          <a:p>
            <a:pPr>
              <a:lnSpc>
                <a:spcPct val="90000"/>
              </a:lnSpc>
              <a:defRPr/>
            </a:pPr>
            <a:r>
              <a:rPr lang="en-US" sz="5600" b="1" dirty="0">
                <a:latin typeface="Cambria" panose="02040503050406030204" pitchFamily="18" charset="0"/>
              </a:rPr>
              <a:t>If applicant providing funds for other services, then written statement  provided</a:t>
            </a:r>
          </a:p>
          <a:p>
            <a:pPr>
              <a:defRPr/>
            </a:pPr>
            <a:endParaRPr lang="en-US" altLang="ja-JP" sz="2000" b="1" dirty="0">
              <a:latin typeface="Cambria" panose="02040503050406030204" pitchFamily="18" charset="0"/>
            </a:endParaRPr>
          </a:p>
          <a:p>
            <a:pPr eaLnBrk="1" fontAlgn="auto" hangingPunct="1">
              <a:spcAft>
                <a:spcPts val="0"/>
              </a:spcAft>
              <a:defRPr/>
            </a:pPr>
            <a:endParaRPr lang="en-US" sz="2000" b="1" dirty="0">
              <a:latin typeface="Cambria" panose="02040503050406030204" pitchFamily="18" charset="0"/>
              <a:ea typeface="ＭＳ Ｐゴシック" charset="-128"/>
            </a:endParaRPr>
          </a:p>
        </p:txBody>
      </p:sp>
      <p:sp>
        <p:nvSpPr>
          <p:cNvPr id="11059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70DCB6D0-4B7D-435B-A040-731067F988E1}" type="slidenum">
              <a:rPr lang="en-US" i="0" smtClean="0"/>
              <a:pPr eaLnBrk="1" hangingPunct="1"/>
              <a:t>67</a:t>
            </a:fld>
            <a:endParaRPr lang="en-US" i="0" dirty="0"/>
          </a:p>
        </p:txBody>
      </p:sp>
    </p:spTree>
    <p:extLst>
      <p:ext uri="{BB962C8B-B14F-4D97-AF65-F5344CB8AC3E}">
        <p14:creationId xmlns:p14="http://schemas.microsoft.com/office/powerpoint/2010/main" val="75857569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2458" y="0"/>
            <a:ext cx="8890000" cy="1733550"/>
          </a:xfrm>
          <a:effectLst>
            <a:outerShdw blurRad="63500" dist="35921" dir="2700000" algn="ctr" rotWithShape="0">
              <a:schemeClr val="bg2"/>
            </a:outerShdw>
          </a:effectLst>
        </p:spPr>
        <p:txBody>
          <a:bodyPr rtlCol="0">
            <a:noAutofit/>
          </a:bodyPr>
          <a:lstStyle/>
          <a:p>
            <a:pPr>
              <a:defRPr/>
            </a:pPr>
            <a:br>
              <a:rPr lang="en-US" sz="2000" b="1" dirty="0">
                <a:solidFill>
                  <a:srgbClr val="FFFF99"/>
                </a:solidFill>
                <a:latin typeface="Cambria" panose="02040503050406030204" pitchFamily="18" charset="0"/>
              </a:rPr>
            </a:br>
            <a:r>
              <a:rPr lang="en-US" sz="2800" b="1" dirty="0" err="1">
                <a:solidFill>
                  <a:srgbClr val="FFFF99"/>
                </a:solidFill>
                <a:latin typeface="Cambria" panose="02040503050406030204" pitchFamily="18" charset="0"/>
              </a:rPr>
              <a:t>Subfactor</a:t>
            </a:r>
            <a:r>
              <a:rPr lang="en-US" sz="2800" b="1" dirty="0">
                <a:solidFill>
                  <a:srgbClr val="FFFF99"/>
                </a:solidFill>
                <a:latin typeface="Cambria" panose="02040503050406030204" pitchFamily="18" charset="0"/>
              </a:rPr>
              <a:t> 3.3.b.- New Housing Construction, Housing Rehabilitation, Housing Acquisition and Homeownership Assistance Projects </a:t>
            </a:r>
            <a:br>
              <a:rPr lang="en-US" sz="2400" b="1" dirty="0">
                <a:solidFill>
                  <a:srgbClr val="FFFF99"/>
                </a:solidFill>
                <a:latin typeface="Cambria" panose="02040503050406030204" pitchFamily="18" charset="0"/>
              </a:rPr>
            </a:br>
            <a:endParaRPr lang="en-US" sz="2400" b="1" dirty="0">
              <a:solidFill>
                <a:srgbClr val="FFFF99"/>
              </a:solidFill>
              <a:latin typeface="Arial" panose="020B0604020202020204" pitchFamily="34" charset="0"/>
              <a:cs typeface="Arial" panose="020B0604020202020204" pitchFamily="34" charset="0"/>
            </a:endParaRPr>
          </a:p>
        </p:txBody>
      </p:sp>
      <p:sp>
        <p:nvSpPr>
          <p:cNvPr id="182275" name="Rectangle 3"/>
          <p:cNvSpPr>
            <a:spLocks noGrp="1" noChangeArrowheads="1"/>
          </p:cNvSpPr>
          <p:nvPr>
            <p:ph idx="1"/>
          </p:nvPr>
        </p:nvSpPr>
        <p:spPr>
          <a:xfrm>
            <a:off x="429159" y="1890216"/>
            <a:ext cx="8299094" cy="2895600"/>
          </a:xfrm>
          <a:effectLst>
            <a:outerShdw blurRad="63500" dist="35921" dir="2700000" algn="ctr" rotWithShape="0">
              <a:schemeClr val="bg2"/>
            </a:outerShdw>
          </a:effectLst>
        </p:spPr>
        <p:txBody>
          <a:bodyPr rtlCol="0">
            <a:normAutofit lnSpcReduction="10000"/>
          </a:bodyPr>
          <a:lstStyle/>
          <a:p>
            <a:pPr marL="0" indent="0" algn="ctr">
              <a:lnSpc>
                <a:spcPct val="90000"/>
              </a:lnSpc>
              <a:buNone/>
              <a:defRPr/>
            </a:pPr>
            <a:r>
              <a:rPr lang="en-US" sz="2400" b="1" dirty="0">
                <a:latin typeface="Cambria" panose="02040503050406030204" pitchFamily="18" charset="0"/>
                <a:ea typeface="ＭＳ Ｐゴシック" charset="-128"/>
                <a:cs typeface="Arial" panose="020B0604020202020204" pitchFamily="34" charset="0"/>
              </a:rPr>
              <a:t>Maximum 10 points</a:t>
            </a:r>
          </a:p>
          <a:p>
            <a:pPr>
              <a:lnSpc>
                <a:spcPct val="90000"/>
              </a:lnSpc>
              <a:defRPr/>
            </a:pPr>
            <a:endParaRPr lang="en-US" sz="2400" b="1" dirty="0">
              <a:latin typeface="Cambria" panose="02040503050406030204" pitchFamily="18" charset="0"/>
              <a:ea typeface="ＭＳ Ｐゴシック" charset="-128"/>
              <a:cs typeface="Arial" panose="020B0604020202020204" pitchFamily="34" charset="0"/>
            </a:endParaRPr>
          </a:p>
          <a:p>
            <a:pPr>
              <a:lnSpc>
                <a:spcPct val="90000"/>
              </a:lnSpc>
              <a:defRPr/>
            </a:pPr>
            <a:r>
              <a:rPr lang="en-US" sz="2400" b="1" dirty="0">
                <a:latin typeface="Cambria" panose="02040503050406030204" pitchFamily="18" charset="0"/>
                <a:ea typeface="ＭＳ Ｐゴシック" charset="-128"/>
                <a:cs typeface="Arial" panose="020B0604020202020204" pitchFamily="34" charset="0"/>
              </a:rPr>
              <a:t>Describe in detail the responsible entity and/or participant</a:t>
            </a:r>
            <a:r>
              <a:rPr lang="ja-JP" altLang="en-US" sz="2400" b="1" dirty="0">
                <a:latin typeface="Cambria" panose="02040503050406030204" pitchFamily="18" charset="0"/>
                <a:cs typeface="Arial" panose="020B0604020202020204" pitchFamily="34" charset="0"/>
              </a:rPr>
              <a:t>’</a:t>
            </a:r>
            <a:r>
              <a:rPr lang="en-US" altLang="ja-JP" sz="2400" b="1" dirty="0">
                <a:latin typeface="Cambria" panose="02040503050406030204" pitchFamily="18" charset="0"/>
                <a:cs typeface="Arial" panose="020B0604020202020204" pitchFamily="34" charset="0"/>
              </a:rPr>
              <a:t>s maintenance &amp; insurance responsibilities</a:t>
            </a:r>
          </a:p>
          <a:p>
            <a:pPr>
              <a:lnSpc>
                <a:spcPct val="90000"/>
              </a:lnSpc>
              <a:defRPr/>
            </a:pPr>
            <a:endParaRPr lang="en-US" altLang="ja-JP" sz="2400" b="1" dirty="0">
              <a:latin typeface="Cambria" panose="02040503050406030204" pitchFamily="18" charset="0"/>
              <a:cs typeface="Arial" panose="020B0604020202020204" pitchFamily="34" charset="0"/>
            </a:endParaRPr>
          </a:p>
          <a:p>
            <a:pPr>
              <a:lnSpc>
                <a:spcPct val="90000"/>
              </a:lnSpc>
              <a:defRPr/>
            </a:pPr>
            <a:r>
              <a:rPr lang="en-US" sz="2400" b="1" dirty="0">
                <a:latin typeface="Cambria" panose="02040503050406030204" pitchFamily="18" charset="0"/>
                <a:ea typeface="ＭＳ Ｐゴシック" charset="-128"/>
                <a:cs typeface="Arial" panose="020B0604020202020204" pitchFamily="34" charset="0"/>
              </a:rPr>
              <a:t>State who will pay for the maintenance and insurance</a:t>
            </a:r>
          </a:p>
          <a:p>
            <a:pPr eaLnBrk="1" fontAlgn="auto" hangingPunct="1">
              <a:lnSpc>
                <a:spcPct val="90000"/>
              </a:lnSpc>
              <a:spcAft>
                <a:spcPts val="0"/>
              </a:spcAft>
              <a:defRPr/>
            </a:pPr>
            <a:endParaRPr lang="en-US" sz="2400" b="1" dirty="0">
              <a:latin typeface="Cambria" panose="02040503050406030204" pitchFamily="18" charset="0"/>
              <a:ea typeface="ＭＳ Ｐゴシック" charset="-128"/>
            </a:endParaRPr>
          </a:p>
          <a:p>
            <a:pPr eaLnBrk="1" fontAlgn="auto" hangingPunct="1">
              <a:lnSpc>
                <a:spcPct val="90000"/>
              </a:lnSpc>
              <a:spcAft>
                <a:spcPts val="0"/>
              </a:spcAft>
              <a:buFontTx/>
              <a:buNone/>
              <a:defRPr/>
            </a:pPr>
            <a:endParaRPr lang="en-US" sz="2400" dirty="0">
              <a:latin typeface="Cambria" panose="02040503050406030204" pitchFamily="18" charset="0"/>
              <a:ea typeface="ＭＳ Ｐゴシック" charset="-128"/>
            </a:endParaRPr>
          </a:p>
        </p:txBody>
      </p:sp>
      <p:sp>
        <p:nvSpPr>
          <p:cNvPr id="11264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B209882D-5859-4610-9A3D-F77132B40A79}" type="slidenum">
              <a:rPr lang="en-US" i="0" smtClean="0"/>
              <a:pPr eaLnBrk="1" hangingPunct="1"/>
              <a:t>68</a:t>
            </a:fld>
            <a:endParaRPr lang="en-US" i="0" dirty="0"/>
          </a:p>
        </p:txBody>
      </p:sp>
    </p:spTree>
    <p:extLst>
      <p:ext uri="{BB962C8B-B14F-4D97-AF65-F5344CB8AC3E}">
        <p14:creationId xmlns:p14="http://schemas.microsoft.com/office/powerpoint/2010/main" val="330610433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0" y="209550"/>
            <a:ext cx="9144000" cy="1143000"/>
          </a:xfrm>
          <a:effectLst>
            <a:outerShdw blurRad="63500" dist="35921" dir="2700000" algn="ctr" rotWithShape="0">
              <a:schemeClr val="bg2"/>
            </a:outerShdw>
          </a:effectLst>
        </p:spPr>
        <p:txBody>
          <a:bodyPr rtlCol="0">
            <a:noAutofit/>
          </a:bodyPr>
          <a:lstStyle/>
          <a:p>
            <a:pPr>
              <a:defRPr/>
            </a:pPr>
            <a:r>
              <a:rPr lang="en-US" sz="4000" b="1" dirty="0" err="1">
                <a:solidFill>
                  <a:srgbClr val="FFFF99"/>
                </a:solidFill>
                <a:latin typeface="Cambria" panose="02040503050406030204" pitchFamily="18" charset="0"/>
              </a:rPr>
              <a:t>Subfactor</a:t>
            </a:r>
            <a:r>
              <a:rPr lang="en-US" sz="4000" b="1" dirty="0">
                <a:solidFill>
                  <a:srgbClr val="FFFF99"/>
                </a:solidFill>
                <a:latin typeface="Cambria" panose="02040503050406030204" pitchFamily="18" charset="0"/>
              </a:rPr>
              <a:t> 3.3.c.- </a:t>
            </a:r>
            <a:br>
              <a:rPr lang="en-US" sz="4000" b="1" dirty="0">
                <a:solidFill>
                  <a:srgbClr val="FFFF99"/>
                </a:solidFill>
                <a:latin typeface="Cambria" panose="02040503050406030204" pitchFamily="18" charset="0"/>
              </a:rPr>
            </a:br>
            <a:r>
              <a:rPr lang="en-US" sz="4000" b="1" dirty="0">
                <a:solidFill>
                  <a:srgbClr val="FFFF99"/>
                </a:solidFill>
                <a:latin typeface="Cambria" panose="02040503050406030204" pitchFamily="18" charset="0"/>
              </a:rPr>
              <a:t>Economic Development </a:t>
            </a:r>
            <a:endParaRPr lang="en-US" sz="4000" b="1" dirty="0">
              <a:solidFill>
                <a:srgbClr val="FFFF99"/>
              </a:solidFill>
              <a:latin typeface="+mn-lt"/>
            </a:endParaRPr>
          </a:p>
        </p:txBody>
      </p:sp>
      <p:sp>
        <p:nvSpPr>
          <p:cNvPr id="183299" name="Rectangle 3"/>
          <p:cNvSpPr>
            <a:spLocks noGrp="1" noChangeArrowheads="1"/>
          </p:cNvSpPr>
          <p:nvPr>
            <p:ph idx="1"/>
          </p:nvPr>
        </p:nvSpPr>
        <p:spPr>
          <a:xfrm>
            <a:off x="0" y="1709241"/>
            <a:ext cx="8576765" cy="3127375"/>
          </a:xfrm>
          <a:effectLst>
            <a:outerShdw blurRad="63500" dist="35921" dir="2700000" algn="ctr" rotWithShape="0">
              <a:schemeClr val="bg2"/>
            </a:outerShdw>
          </a:effectLst>
        </p:spPr>
        <p:txBody>
          <a:bodyPr rtlCol="0">
            <a:normAutofit fontScale="85000" lnSpcReduction="10000"/>
          </a:bodyPr>
          <a:lstStyle/>
          <a:p>
            <a:pPr marL="0" indent="0" algn="ctr">
              <a:lnSpc>
                <a:spcPct val="80000"/>
              </a:lnSpc>
              <a:buNone/>
              <a:defRPr/>
            </a:pPr>
            <a:r>
              <a:rPr lang="en-US" sz="2800" b="1" dirty="0">
                <a:latin typeface="Cambria" panose="02040503050406030204" pitchFamily="18" charset="0"/>
              </a:rPr>
              <a:t>Maximum 10 points</a:t>
            </a:r>
          </a:p>
          <a:p>
            <a:pPr marL="0" indent="0">
              <a:lnSpc>
                <a:spcPct val="80000"/>
              </a:lnSpc>
              <a:buNone/>
              <a:defRPr/>
            </a:pPr>
            <a:endParaRPr lang="en-US" sz="2400" b="1" dirty="0">
              <a:latin typeface="Cambria" panose="02040503050406030204" pitchFamily="18" charset="0"/>
            </a:endParaRPr>
          </a:p>
          <a:p>
            <a:pPr>
              <a:lnSpc>
                <a:spcPct val="80000"/>
              </a:lnSpc>
              <a:defRPr/>
            </a:pPr>
            <a:r>
              <a:rPr lang="en-US" sz="2400" b="1" dirty="0">
                <a:latin typeface="Cambria" panose="02040503050406030204" pitchFamily="18" charset="0"/>
              </a:rPr>
              <a:t>Describe why the project is needed in your market/area</a:t>
            </a:r>
          </a:p>
          <a:p>
            <a:pPr>
              <a:lnSpc>
                <a:spcPct val="80000"/>
              </a:lnSpc>
              <a:defRPr/>
            </a:pPr>
            <a:endParaRPr lang="en-US" sz="2400" b="1" dirty="0">
              <a:latin typeface="Cambria" panose="02040503050406030204" pitchFamily="18" charset="0"/>
            </a:endParaRPr>
          </a:p>
          <a:p>
            <a:pPr>
              <a:lnSpc>
                <a:spcPct val="80000"/>
              </a:lnSpc>
              <a:defRPr/>
            </a:pPr>
            <a:r>
              <a:rPr lang="en-US" sz="2400" b="1" dirty="0">
                <a:latin typeface="Cambria" panose="02040503050406030204" pitchFamily="18" charset="0"/>
              </a:rPr>
              <a:t>Describe how the project will operate</a:t>
            </a:r>
          </a:p>
          <a:p>
            <a:pPr>
              <a:lnSpc>
                <a:spcPct val="80000"/>
              </a:lnSpc>
              <a:defRPr/>
            </a:pPr>
            <a:endParaRPr lang="en-US" sz="2400" b="1" dirty="0">
              <a:latin typeface="Cambria" panose="02040503050406030204" pitchFamily="18" charset="0"/>
            </a:endParaRPr>
          </a:p>
          <a:p>
            <a:pPr>
              <a:lnSpc>
                <a:spcPct val="80000"/>
              </a:lnSpc>
              <a:defRPr/>
            </a:pPr>
            <a:r>
              <a:rPr lang="en-US" sz="2400" b="1" dirty="0">
                <a:latin typeface="Cambria" panose="02040503050406030204" pitchFamily="18" charset="0"/>
              </a:rPr>
              <a:t>Describe how and why the project will succeed</a:t>
            </a:r>
          </a:p>
          <a:p>
            <a:pPr>
              <a:lnSpc>
                <a:spcPct val="80000"/>
              </a:lnSpc>
              <a:defRPr/>
            </a:pPr>
            <a:endParaRPr lang="en-US" sz="2400" b="1" dirty="0">
              <a:latin typeface="Cambria" panose="02040503050406030204" pitchFamily="18" charset="0"/>
            </a:endParaRPr>
          </a:p>
          <a:p>
            <a:pPr>
              <a:lnSpc>
                <a:spcPct val="80000"/>
              </a:lnSpc>
              <a:defRPr/>
            </a:pPr>
            <a:r>
              <a:rPr lang="en-US" sz="2400" b="1" dirty="0">
                <a:latin typeface="Cambria" panose="02040503050406030204" pitchFamily="18" charset="0"/>
              </a:rPr>
              <a:t>Provide evidence the project’s chance for financial success is excellent</a:t>
            </a:r>
            <a:endParaRPr lang="en-US" sz="2400" dirty="0">
              <a:latin typeface="Cambria" panose="02040503050406030204" pitchFamily="18" charset="0"/>
            </a:endParaRPr>
          </a:p>
          <a:p>
            <a:pPr eaLnBrk="1" fontAlgn="auto" hangingPunct="1">
              <a:lnSpc>
                <a:spcPct val="80000"/>
              </a:lnSpc>
              <a:spcAft>
                <a:spcPts val="0"/>
              </a:spcAft>
              <a:defRPr/>
            </a:pPr>
            <a:endParaRPr lang="en-US" sz="2400" dirty="0">
              <a:latin typeface="Cambria" panose="02040503050406030204" pitchFamily="18" charset="0"/>
            </a:endParaRPr>
          </a:p>
        </p:txBody>
      </p:sp>
      <p:sp>
        <p:nvSpPr>
          <p:cNvPr id="11366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4C0CCD89-98EA-4162-9291-32344AFCB907}" type="slidenum">
              <a:rPr lang="en-US" i="0" smtClean="0"/>
              <a:pPr eaLnBrk="1" hangingPunct="1"/>
              <a:t>69</a:t>
            </a:fld>
            <a:endParaRPr lang="en-US" i="0" dirty="0"/>
          </a:p>
        </p:txBody>
      </p:sp>
    </p:spTree>
    <p:extLst>
      <p:ext uri="{BB962C8B-B14F-4D97-AF65-F5344CB8AC3E}">
        <p14:creationId xmlns:p14="http://schemas.microsoft.com/office/powerpoint/2010/main" val="3247668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2500" y="352028"/>
            <a:ext cx="7391400" cy="797719"/>
          </a:xfrm>
        </p:spPr>
        <p:txBody>
          <a:bodyPr>
            <a:normAutofit/>
          </a:bodyPr>
          <a:lstStyle/>
          <a:p>
            <a:r>
              <a:rPr lang="en-US" sz="4000" b="1" dirty="0">
                <a:solidFill>
                  <a:srgbClr val="FFFF99"/>
                </a:solidFill>
                <a:latin typeface="Cambria" pitchFamily="18" charset="0"/>
              </a:rPr>
              <a:t>Applications Deadline Date </a:t>
            </a:r>
          </a:p>
        </p:txBody>
      </p:sp>
      <p:sp>
        <p:nvSpPr>
          <p:cNvPr id="11" name="Subtitle 10"/>
          <p:cNvSpPr>
            <a:spLocks noGrp="1"/>
          </p:cNvSpPr>
          <p:nvPr>
            <p:ph type="subTitle" idx="1"/>
          </p:nvPr>
        </p:nvSpPr>
        <p:spPr>
          <a:xfrm>
            <a:off x="1447800" y="3752453"/>
            <a:ext cx="6400800" cy="1314450"/>
          </a:xfrm>
        </p:spPr>
        <p:txBody>
          <a:bodyPr>
            <a:normAutofit/>
          </a:bodyPr>
          <a:lstStyle/>
          <a:p>
            <a:pPr algn="ctr"/>
            <a:r>
              <a:rPr lang="en-US" sz="2800" b="1" dirty="0">
                <a:latin typeface="Cambria" pitchFamily="18" charset="0"/>
              </a:rPr>
              <a:t>May 18, 2017</a:t>
            </a:r>
          </a:p>
          <a:p>
            <a:pPr algn="ctr"/>
            <a:r>
              <a:rPr lang="en-US" sz="2800" b="1" dirty="0">
                <a:latin typeface="Cambria" pitchFamily="18" charset="0"/>
              </a:rPr>
              <a:t>11:59:59 pm EST</a:t>
            </a:r>
          </a:p>
        </p:txBody>
      </p:sp>
      <p:sp>
        <p:nvSpPr>
          <p:cNvPr id="4" name="Slide Number Placeholder 3"/>
          <p:cNvSpPr>
            <a:spLocks noGrp="1"/>
          </p:cNvSpPr>
          <p:nvPr>
            <p:ph type="sldNum" sz="quarter" idx="12"/>
          </p:nvPr>
        </p:nvSpPr>
        <p:spPr/>
        <p:txBody>
          <a:bodyPr/>
          <a:lstStyle/>
          <a:p>
            <a:fld id="{47D326A9-C7FB-474D-8472-18C731E71348}" type="slidenum">
              <a:rPr lang="en-US" smtClean="0"/>
              <a:pPr/>
              <a:t>7</a:t>
            </a:fld>
            <a:endParaRPr lang="en-US" dirty="0"/>
          </a:p>
        </p:txBody>
      </p:sp>
      <p:pic>
        <p:nvPicPr>
          <p:cNvPr id="1026" name="Picture 2" descr="C:\Users\Monique\AppData\Local\Microsoft\Windows\Temporary Internet Files\Content.IE5\D8C23752\calendar[1].jpg"/>
          <p:cNvPicPr>
            <a:picLocks noGrp="1" noChangeAspect="1" noChangeArrowheads="1"/>
          </p:cNvPicPr>
          <p:nvPr>
            <p:ph idx="4294967295"/>
          </p:nvPr>
        </p:nvPicPr>
        <p:blipFill>
          <a:blip r:embed="rId3" cstate="print"/>
          <a:srcRect/>
          <a:stretch>
            <a:fillRect/>
          </a:stretch>
        </p:blipFill>
        <p:spPr bwMode="auto">
          <a:xfrm>
            <a:off x="2893218" y="1447602"/>
            <a:ext cx="3509963" cy="198120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pic>
      <p:sp>
        <p:nvSpPr>
          <p:cNvPr id="8" name="Oval 7"/>
          <p:cNvSpPr/>
          <p:nvPr/>
        </p:nvSpPr>
        <p:spPr>
          <a:xfrm>
            <a:off x="3352800" y="3105150"/>
            <a:ext cx="914400" cy="9144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39088" y="514350"/>
            <a:ext cx="8763000" cy="819150"/>
          </a:xfrm>
          <a:effectLst>
            <a:outerShdw blurRad="63500" dist="35921" dir="2700000" algn="ctr" rotWithShape="0">
              <a:schemeClr val="bg2"/>
            </a:outerShdw>
          </a:effectLst>
        </p:spPr>
        <p:txBody>
          <a:bodyPr rtlCol="0">
            <a:noAutofit/>
          </a:bodyPr>
          <a:lstStyle/>
          <a:p>
            <a:pPr>
              <a:defRPr/>
            </a:pPr>
            <a:br>
              <a:rPr lang="en-US" sz="2800" b="1" dirty="0">
                <a:solidFill>
                  <a:srgbClr val="FFFF99"/>
                </a:solidFill>
                <a:latin typeface="Cambria" panose="02040503050406030204" pitchFamily="18" charset="0"/>
              </a:rPr>
            </a:br>
            <a:r>
              <a:rPr lang="en-US" sz="4000" b="1" dirty="0" err="1">
                <a:solidFill>
                  <a:srgbClr val="FFFF99"/>
                </a:solidFill>
                <a:latin typeface="Cambria" panose="02040503050406030204" pitchFamily="18" charset="0"/>
              </a:rPr>
              <a:t>Subfactor</a:t>
            </a:r>
            <a:r>
              <a:rPr lang="en-US" sz="4000" b="1" dirty="0">
                <a:solidFill>
                  <a:srgbClr val="FFFF99"/>
                </a:solidFill>
                <a:latin typeface="Cambria" panose="02040503050406030204" pitchFamily="18" charset="0"/>
              </a:rPr>
              <a:t> 3.3.d.- </a:t>
            </a:r>
            <a:br>
              <a:rPr lang="en-US" sz="4000" b="1" dirty="0">
                <a:solidFill>
                  <a:srgbClr val="FFFF99"/>
                </a:solidFill>
                <a:latin typeface="Cambria" panose="02040503050406030204" pitchFamily="18" charset="0"/>
              </a:rPr>
            </a:br>
            <a:r>
              <a:rPr lang="en-US" sz="4000" b="1" dirty="0">
                <a:solidFill>
                  <a:srgbClr val="FFFF99"/>
                </a:solidFill>
                <a:latin typeface="Cambria" panose="02040503050406030204" pitchFamily="18" charset="0"/>
              </a:rPr>
              <a:t>Microenterprise Programs </a:t>
            </a:r>
            <a:endParaRPr lang="en-US" sz="2800" b="1" dirty="0">
              <a:solidFill>
                <a:srgbClr val="FFFF99"/>
              </a:solidFill>
              <a:latin typeface="Arial" panose="020B0604020202020204" pitchFamily="34" charset="0"/>
              <a:cs typeface="Arial" panose="020B0604020202020204" pitchFamily="34" charset="0"/>
            </a:endParaRPr>
          </a:p>
        </p:txBody>
      </p:sp>
      <p:sp>
        <p:nvSpPr>
          <p:cNvPr id="184323" name="Rectangle 3"/>
          <p:cNvSpPr>
            <a:spLocks noGrp="1" noChangeArrowheads="1"/>
          </p:cNvSpPr>
          <p:nvPr>
            <p:ph idx="1"/>
          </p:nvPr>
        </p:nvSpPr>
        <p:spPr>
          <a:xfrm>
            <a:off x="245565" y="1657350"/>
            <a:ext cx="8534400" cy="3623766"/>
          </a:xfrm>
          <a:effectLst>
            <a:outerShdw blurRad="63500" dist="35921" dir="2700000" algn="ctr" rotWithShape="0">
              <a:schemeClr val="bg2"/>
            </a:outerShdw>
          </a:effectLst>
        </p:spPr>
        <p:txBody>
          <a:bodyPr rtlCol="0">
            <a:normAutofit fontScale="85000" lnSpcReduction="10000"/>
          </a:bodyPr>
          <a:lstStyle/>
          <a:p>
            <a:pPr marL="0" indent="0" algn="ctr">
              <a:lnSpc>
                <a:spcPct val="90000"/>
              </a:lnSpc>
              <a:buNone/>
              <a:defRPr/>
            </a:pPr>
            <a:r>
              <a:rPr lang="en-US" sz="2800" b="1" dirty="0">
                <a:latin typeface="Cambria" panose="02040503050406030204" pitchFamily="18" charset="0"/>
                <a:cs typeface="Arial" panose="020B0604020202020204" pitchFamily="34" charset="0"/>
              </a:rPr>
              <a:t>Maximum 10 points </a:t>
            </a:r>
          </a:p>
          <a:p>
            <a:pPr>
              <a:lnSpc>
                <a:spcPct val="90000"/>
              </a:lnSpc>
              <a:defRPr/>
            </a:pPr>
            <a:endParaRPr lang="en-US" sz="2800" b="1" dirty="0">
              <a:latin typeface="Cambria" panose="02040503050406030204" pitchFamily="18" charset="0"/>
              <a:cs typeface="Arial" panose="020B0604020202020204" pitchFamily="34" charset="0"/>
            </a:endParaRPr>
          </a:p>
          <a:p>
            <a:pPr>
              <a:lnSpc>
                <a:spcPct val="90000"/>
              </a:lnSpc>
              <a:defRPr/>
            </a:pPr>
            <a:r>
              <a:rPr lang="en-US" sz="2800" b="1" dirty="0">
                <a:latin typeface="Cambria" panose="02040503050406030204" pitchFamily="18" charset="0"/>
                <a:cs typeface="Arial" panose="020B0604020202020204" pitchFamily="34" charset="0"/>
              </a:rPr>
              <a:t>Thoroughly describe the types of assistance offered and entities eligible for assistance</a:t>
            </a:r>
          </a:p>
          <a:p>
            <a:pPr>
              <a:lnSpc>
                <a:spcPct val="90000"/>
              </a:lnSpc>
              <a:defRPr/>
            </a:pPr>
            <a:endParaRPr lang="en-US" sz="2800" b="1" dirty="0">
              <a:latin typeface="Cambria" panose="02040503050406030204" pitchFamily="18" charset="0"/>
              <a:cs typeface="Arial" panose="020B0604020202020204" pitchFamily="34" charset="0"/>
            </a:endParaRPr>
          </a:p>
          <a:p>
            <a:pPr>
              <a:lnSpc>
                <a:spcPct val="90000"/>
              </a:lnSpc>
              <a:defRPr/>
            </a:pPr>
            <a:r>
              <a:rPr lang="en-US" sz="2800" b="1" dirty="0">
                <a:latin typeface="Cambria" panose="02040503050406030204" pitchFamily="18" charset="0"/>
                <a:cs typeface="Arial" panose="020B0604020202020204" pitchFamily="34" charset="0"/>
              </a:rPr>
              <a:t> Thoroughly describe how you will analyze the applicants’ business plans, market studies, &amp; financial feasibility</a:t>
            </a:r>
          </a:p>
          <a:p>
            <a:pPr>
              <a:lnSpc>
                <a:spcPct val="90000"/>
              </a:lnSpc>
              <a:defRPr/>
            </a:pPr>
            <a:endParaRPr lang="en-US" sz="2800" b="1" dirty="0">
              <a:latin typeface="Cambria" panose="02040503050406030204" pitchFamily="18" charset="0"/>
              <a:cs typeface="Arial" panose="020B0604020202020204" pitchFamily="34" charset="0"/>
            </a:endParaRPr>
          </a:p>
          <a:p>
            <a:pPr>
              <a:lnSpc>
                <a:spcPct val="90000"/>
              </a:lnSpc>
              <a:defRPr/>
            </a:pPr>
            <a:r>
              <a:rPr lang="en-US" sz="2800" b="1" dirty="0">
                <a:latin typeface="Cambria" panose="02040503050406030204" pitchFamily="18" charset="0"/>
                <a:cs typeface="Arial" panose="020B0604020202020204" pitchFamily="34" charset="0"/>
              </a:rPr>
              <a:t>Provide evidence that the chance for success is excellent</a:t>
            </a:r>
          </a:p>
          <a:p>
            <a:pPr eaLnBrk="1" fontAlgn="auto" hangingPunct="1">
              <a:lnSpc>
                <a:spcPct val="90000"/>
              </a:lnSpc>
              <a:spcAft>
                <a:spcPts val="0"/>
              </a:spcAft>
              <a:defRPr/>
            </a:pPr>
            <a:endParaRPr lang="en-US" sz="2800" b="1" dirty="0">
              <a:latin typeface="Cambria" panose="02040503050406030204" pitchFamily="18" charset="0"/>
            </a:endParaRPr>
          </a:p>
        </p:txBody>
      </p:sp>
      <p:sp>
        <p:nvSpPr>
          <p:cNvPr id="11469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4C08CECE-6C50-48A5-A50E-1731256008C7}" type="slidenum">
              <a:rPr lang="en-US" i="0" smtClean="0"/>
              <a:pPr eaLnBrk="1" hangingPunct="1"/>
              <a:t>70</a:t>
            </a:fld>
            <a:endParaRPr lang="en-US" i="0" dirty="0"/>
          </a:p>
        </p:txBody>
      </p:sp>
    </p:spTree>
    <p:extLst>
      <p:ext uri="{BB962C8B-B14F-4D97-AF65-F5344CB8AC3E}">
        <p14:creationId xmlns:p14="http://schemas.microsoft.com/office/powerpoint/2010/main" val="21847465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xfrm>
            <a:off x="-2458" y="267893"/>
            <a:ext cx="8839199" cy="1143000"/>
          </a:xfrm>
          <a:effectLst>
            <a:outerShdw blurRad="63500" dist="35921" dir="2700000" algn="ctr" rotWithShape="0">
              <a:schemeClr val="bg2"/>
            </a:outerShdw>
          </a:effectLst>
        </p:spPr>
        <p:txBody>
          <a:bodyPr rtlCol="0">
            <a:normAutofit fontScale="90000"/>
          </a:bodyPr>
          <a:lstStyle/>
          <a:p>
            <a:pPr>
              <a:defRPr/>
            </a:pPr>
            <a:br>
              <a:rPr lang="en-US" sz="3200" b="1" dirty="0">
                <a:latin typeface="Cambria" panose="02040503050406030204" pitchFamily="18" charset="0"/>
              </a:rPr>
            </a:br>
            <a:r>
              <a:rPr lang="en-US" sz="4400" b="1" dirty="0" err="1">
                <a:solidFill>
                  <a:srgbClr val="FFFF99"/>
                </a:solidFill>
                <a:latin typeface="Cambria" panose="02040503050406030204" pitchFamily="18" charset="0"/>
              </a:rPr>
              <a:t>Subfactor</a:t>
            </a:r>
            <a:r>
              <a:rPr lang="en-US" sz="4400" b="1" dirty="0">
                <a:solidFill>
                  <a:srgbClr val="FFFF99"/>
                </a:solidFill>
                <a:latin typeface="Cambria" panose="02040503050406030204" pitchFamily="18" charset="0"/>
              </a:rPr>
              <a:t> 3.3.e.- Land Acquisition Projects to Support New Housing </a:t>
            </a:r>
            <a:endParaRPr lang="en-US" sz="3100" b="1" dirty="0">
              <a:solidFill>
                <a:srgbClr val="FFFF99"/>
              </a:solidFill>
              <a:latin typeface="Arial" panose="020B0604020202020204" pitchFamily="34" charset="0"/>
              <a:cs typeface="Arial" panose="020B0604020202020204" pitchFamily="34" charset="0"/>
            </a:endParaRPr>
          </a:p>
        </p:txBody>
      </p:sp>
      <p:sp>
        <p:nvSpPr>
          <p:cNvPr id="185347" name="Rectangle 3"/>
          <p:cNvSpPr>
            <a:spLocks noGrp="1" noChangeArrowheads="1"/>
          </p:cNvSpPr>
          <p:nvPr>
            <p:ph idx="1"/>
          </p:nvPr>
        </p:nvSpPr>
        <p:spPr>
          <a:xfrm>
            <a:off x="0" y="1504950"/>
            <a:ext cx="8991600" cy="3429000"/>
          </a:xfrm>
          <a:effectLst>
            <a:outerShdw blurRad="63500" dist="35921" dir="2700000" algn="ctr" rotWithShape="0">
              <a:schemeClr val="bg2"/>
            </a:outerShdw>
          </a:effectLst>
        </p:spPr>
        <p:txBody>
          <a:bodyPr rtlCol="0">
            <a:normAutofit fontScale="85000" lnSpcReduction="10000"/>
          </a:bodyPr>
          <a:lstStyle/>
          <a:p>
            <a:pPr marL="0" indent="0" algn="ctr">
              <a:lnSpc>
                <a:spcPct val="90000"/>
              </a:lnSpc>
              <a:buNone/>
              <a:defRPr/>
            </a:pPr>
            <a:r>
              <a:rPr lang="en-US" sz="2600" b="1" dirty="0">
                <a:latin typeface="Cambria" panose="02040503050406030204" pitchFamily="18" charset="0"/>
                <a:cs typeface="Arial" panose="020B0604020202020204" pitchFamily="34" charset="0"/>
              </a:rPr>
              <a:t>Maximum 10 points</a:t>
            </a:r>
          </a:p>
          <a:p>
            <a:pPr marL="0" indent="0" algn="ctr">
              <a:lnSpc>
                <a:spcPct val="90000"/>
              </a:lnSpc>
              <a:buNone/>
              <a:defRPr/>
            </a:pPr>
            <a:endParaRPr lang="en-US" sz="2600" b="1" dirty="0">
              <a:latin typeface="Cambria" panose="02040503050406030204" pitchFamily="18" charset="0"/>
              <a:cs typeface="Arial" panose="020B0604020202020204" pitchFamily="34" charset="0"/>
            </a:endParaRPr>
          </a:p>
          <a:p>
            <a:pPr>
              <a:lnSpc>
                <a:spcPct val="90000"/>
              </a:lnSpc>
              <a:defRPr/>
            </a:pPr>
            <a:r>
              <a:rPr lang="en-US" sz="2400" b="1" dirty="0">
                <a:latin typeface="Cambria" panose="02040503050406030204" pitchFamily="18" charset="0"/>
                <a:cs typeface="Arial" panose="020B0604020202020204" pitchFamily="34" charset="0"/>
              </a:rPr>
              <a:t>A qualified independent entity must show the proposed site has:</a:t>
            </a:r>
          </a:p>
          <a:p>
            <a:pPr lvl="1">
              <a:lnSpc>
                <a:spcPct val="90000"/>
              </a:lnSpc>
              <a:defRPr/>
            </a:pPr>
            <a:r>
              <a:rPr lang="en-US" sz="2400" b="1" dirty="0">
                <a:latin typeface="Cambria" panose="02040503050406030204" pitchFamily="18" charset="0"/>
                <a:cs typeface="Arial" panose="020B0604020202020204" pitchFamily="34" charset="0"/>
              </a:rPr>
              <a:t>Suitable soil conditions</a:t>
            </a:r>
          </a:p>
          <a:p>
            <a:pPr lvl="1">
              <a:lnSpc>
                <a:spcPct val="90000"/>
              </a:lnSpc>
              <a:defRPr/>
            </a:pPr>
            <a:r>
              <a:rPr lang="en-US" sz="2400" b="1" dirty="0">
                <a:latin typeface="Cambria" panose="02040503050406030204" pitchFamily="18" charset="0"/>
                <a:cs typeface="Arial" panose="020B0604020202020204" pitchFamily="34" charset="0"/>
              </a:rPr>
              <a:t>Potable drinking water</a:t>
            </a:r>
          </a:p>
          <a:p>
            <a:pPr lvl="1">
              <a:lnSpc>
                <a:spcPct val="90000"/>
              </a:lnSpc>
              <a:defRPr/>
            </a:pPr>
            <a:r>
              <a:rPr lang="en-US" sz="2400" b="1" dirty="0">
                <a:latin typeface="Cambria" panose="02040503050406030204" pitchFamily="18" charset="0"/>
                <a:cs typeface="Arial" panose="020B0604020202020204" pitchFamily="34" charset="0"/>
              </a:rPr>
              <a:t>Access to utilities, vehicular access, drainage, nearby services, and no environmental problems and land zoned for housing type</a:t>
            </a:r>
          </a:p>
          <a:p>
            <a:pPr>
              <a:lnSpc>
                <a:spcPct val="90000"/>
              </a:lnSpc>
              <a:defRPr/>
            </a:pPr>
            <a:endParaRPr lang="en-US" sz="2400" b="1" dirty="0">
              <a:latin typeface="Cambria" panose="02040503050406030204" pitchFamily="18" charset="0"/>
              <a:cs typeface="Arial" panose="020B0604020202020204" pitchFamily="34" charset="0"/>
            </a:endParaRPr>
          </a:p>
          <a:p>
            <a:pPr>
              <a:lnSpc>
                <a:spcPct val="90000"/>
              </a:lnSpc>
              <a:defRPr/>
            </a:pPr>
            <a:r>
              <a:rPr lang="en-US" sz="2400" b="1" dirty="0">
                <a:latin typeface="Cambria" panose="02040503050406030204" pitchFamily="18" charset="0"/>
                <a:cs typeface="Arial" panose="020B0604020202020204" pitchFamily="34" charset="0"/>
              </a:rPr>
              <a:t>100% of the units constructed w/in 2-years of site purchase</a:t>
            </a:r>
          </a:p>
          <a:p>
            <a:pPr>
              <a:lnSpc>
                <a:spcPct val="90000"/>
              </a:lnSpc>
              <a:defRPr/>
            </a:pPr>
            <a:endParaRPr lang="en-US" sz="2400" b="1" dirty="0">
              <a:latin typeface="Cambria" panose="02040503050406030204" pitchFamily="18" charset="0"/>
              <a:cs typeface="Arial" panose="020B0604020202020204" pitchFamily="34" charset="0"/>
            </a:endParaRPr>
          </a:p>
        </p:txBody>
      </p:sp>
      <p:sp>
        <p:nvSpPr>
          <p:cNvPr id="11571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BFF50CB0-3E37-4C26-8BE8-3BD3305BC486}" type="slidenum">
              <a:rPr lang="en-US" i="0" smtClean="0"/>
              <a:pPr eaLnBrk="1" hangingPunct="1"/>
              <a:t>71</a:t>
            </a:fld>
            <a:endParaRPr lang="en-US" i="0" dirty="0"/>
          </a:p>
        </p:txBody>
      </p:sp>
    </p:spTree>
    <p:extLst>
      <p:ext uri="{BB962C8B-B14F-4D97-AF65-F5344CB8AC3E}">
        <p14:creationId xmlns:p14="http://schemas.microsoft.com/office/powerpoint/2010/main" val="285407473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15143" y="590550"/>
            <a:ext cx="8915400" cy="804038"/>
          </a:xfrm>
          <a:effectLst>
            <a:outerShdw blurRad="63500" dist="35921" dir="2700000" algn="ctr" rotWithShape="0">
              <a:schemeClr val="bg2"/>
            </a:outerShdw>
          </a:effectLst>
        </p:spPr>
        <p:txBody>
          <a:bodyPr rtlCol="0">
            <a:noAutofit/>
          </a:bodyPr>
          <a:lstStyle/>
          <a:p>
            <a:pPr eaLnBrk="1" fontAlgn="auto" hangingPunct="1">
              <a:spcAft>
                <a:spcPts val="0"/>
              </a:spcAft>
              <a:defRPr/>
            </a:pPr>
            <a:r>
              <a:rPr lang="en-US" sz="4000" b="1" dirty="0">
                <a:solidFill>
                  <a:srgbClr val="FFFF99"/>
                </a:solidFill>
                <a:latin typeface="Cambria" panose="02040503050406030204" pitchFamily="18" charset="0"/>
              </a:rPr>
              <a:t>Rating Factor 4: </a:t>
            </a:r>
            <a:br>
              <a:rPr lang="en-US" sz="4000" b="1" dirty="0">
                <a:solidFill>
                  <a:srgbClr val="FFFF99"/>
                </a:solidFill>
                <a:latin typeface="Cambria" panose="02040503050406030204" pitchFamily="18" charset="0"/>
              </a:rPr>
            </a:br>
            <a:r>
              <a:rPr lang="en-US" sz="4000" b="1" dirty="0">
                <a:solidFill>
                  <a:srgbClr val="FFFF99"/>
                </a:solidFill>
                <a:latin typeface="Cambria" panose="02040503050406030204" pitchFamily="18" charset="0"/>
              </a:rPr>
              <a:t>Leveraging Resources</a:t>
            </a:r>
          </a:p>
        </p:txBody>
      </p:sp>
      <p:sp>
        <p:nvSpPr>
          <p:cNvPr id="11674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7EE2100E-2A74-4935-ACB3-830240827CE0}" type="slidenum">
              <a:rPr lang="en-US" i="0" smtClean="0"/>
              <a:pPr eaLnBrk="1" hangingPunct="1"/>
              <a:t>72</a:t>
            </a:fld>
            <a:endParaRPr lang="en-US" i="0" dirty="0"/>
          </a:p>
        </p:txBody>
      </p:sp>
      <p:graphicFrame>
        <p:nvGraphicFramePr>
          <p:cNvPr id="2" name="Table 1"/>
          <p:cNvGraphicFramePr>
            <a:graphicFrameLocks noGrp="1"/>
          </p:cNvGraphicFramePr>
          <p:nvPr>
            <p:extLst>
              <p:ext uri="{D42A27DB-BD31-4B8C-83A1-F6EECF244321}">
                <p14:modId xmlns:p14="http://schemas.microsoft.com/office/powerpoint/2010/main" val="1977913308"/>
              </p:ext>
            </p:extLst>
          </p:nvPr>
        </p:nvGraphicFramePr>
        <p:xfrm>
          <a:off x="478058" y="1885950"/>
          <a:ext cx="7928999" cy="3060071"/>
        </p:xfrm>
        <a:graphic>
          <a:graphicData uri="http://schemas.openxmlformats.org/drawingml/2006/table">
            <a:tbl>
              <a:tblPr firstRow="1" bandRow="1">
                <a:tableStyleId>{5C22544A-7EE6-4342-B048-85BDC9FD1C3A}</a:tableStyleId>
              </a:tblPr>
              <a:tblGrid>
                <a:gridCol w="4460062">
                  <a:extLst>
                    <a:ext uri="{9D8B030D-6E8A-4147-A177-3AD203B41FA5}">
                      <a16:colId xmlns:a16="http://schemas.microsoft.com/office/drawing/2014/main" val="20000"/>
                    </a:ext>
                  </a:extLst>
                </a:gridCol>
                <a:gridCol w="3468937">
                  <a:extLst>
                    <a:ext uri="{9D8B030D-6E8A-4147-A177-3AD203B41FA5}">
                      <a16:colId xmlns:a16="http://schemas.microsoft.com/office/drawing/2014/main" val="20001"/>
                    </a:ext>
                  </a:extLst>
                </a:gridCol>
              </a:tblGrid>
              <a:tr h="422701">
                <a:tc>
                  <a:txBody>
                    <a:bodyPr/>
                    <a:lstStyle/>
                    <a:p>
                      <a:pPr algn="ctr"/>
                      <a:r>
                        <a:rPr lang="en-US" dirty="0">
                          <a:latin typeface="Cambria" panose="02040503050406030204" pitchFamily="18" charset="0"/>
                        </a:rPr>
                        <a:t>Non-ICDBG Resources to Total Projects Costs </a:t>
                      </a:r>
                    </a:p>
                  </a:txBody>
                  <a:tcPr/>
                </a:tc>
                <a:tc>
                  <a:txBody>
                    <a:bodyPr/>
                    <a:lstStyle/>
                    <a:p>
                      <a:pPr algn="ctr"/>
                      <a:r>
                        <a:rPr lang="en-US" dirty="0">
                          <a:latin typeface="Cambria" panose="02040503050406030204" pitchFamily="18" charset="0"/>
                        </a:rPr>
                        <a:t>Points </a:t>
                      </a:r>
                    </a:p>
                  </a:txBody>
                  <a:tcPr/>
                </a:tc>
                <a:extLst>
                  <a:ext uri="{0D108BD9-81ED-4DB2-BD59-A6C34878D82A}">
                    <a16:rowId xmlns:a16="http://schemas.microsoft.com/office/drawing/2014/main" val="10000"/>
                  </a:ext>
                </a:extLst>
              </a:tr>
              <a:tr h="527474">
                <a:tc>
                  <a:txBody>
                    <a:bodyPr/>
                    <a:lstStyle/>
                    <a:p>
                      <a:r>
                        <a:rPr lang="en-US" dirty="0">
                          <a:latin typeface="Cambria" panose="02040503050406030204" pitchFamily="18" charset="0"/>
                        </a:rPr>
                        <a:t>25 percent or more </a:t>
                      </a:r>
                    </a:p>
                  </a:txBody>
                  <a:tcPr/>
                </a:tc>
                <a:tc>
                  <a:txBody>
                    <a:bodyPr/>
                    <a:lstStyle/>
                    <a:p>
                      <a:pPr algn="ctr"/>
                      <a:r>
                        <a:rPr lang="en-US" dirty="0">
                          <a:latin typeface="Cambria" panose="02040503050406030204" pitchFamily="18" charset="0"/>
                        </a:rPr>
                        <a:t>6</a:t>
                      </a:r>
                    </a:p>
                  </a:txBody>
                  <a:tcPr/>
                </a:tc>
                <a:extLst>
                  <a:ext uri="{0D108BD9-81ED-4DB2-BD59-A6C34878D82A}">
                    <a16:rowId xmlns:a16="http://schemas.microsoft.com/office/drawing/2014/main" val="10001"/>
                  </a:ext>
                </a:extLst>
              </a:tr>
              <a:tr h="527474">
                <a:tc>
                  <a:txBody>
                    <a:bodyPr/>
                    <a:lstStyle/>
                    <a:p>
                      <a:r>
                        <a:rPr lang="en-US" dirty="0">
                          <a:latin typeface="Cambria" panose="02040503050406030204" pitchFamily="18" charset="0"/>
                        </a:rPr>
                        <a:t>At</a:t>
                      </a:r>
                      <a:r>
                        <a:rPr lang="en-US" baseline="0" dirty="0">
                          <a:latin typeface="Cambria" panose="02040503050406030204" pitchFamily="18" charset="0"/>
                        </a:rPr>
                        <a:t> least 18 percent but less than 25 percent </a:t>
                      </a:r>
                    </a:p>
                  </a:txBody>
                  <a:tcPr/>
                </a:tc>
                <a:tc>
                  <a:txBody>
                    <a:bodyPr/>
                    <a:lstStyle/>
                    <a:p>
                      <a:pPr algn="ctr"/>
                      <a:r>
                        <a:rPr lang="en-US" dirty="0">
                          <a:latin typeface="Cambria" panose="02040503050406030204" pitchFamily="18" charset="0"/>
                        </a:rPr>
                        <a:t>5</a:t>
                      </a:r>
                    </a:p>
                  </a:txBody>
                  <a:tcPr/>
                </a:tc>
                <a:extLst>
                  <a:ext uri="{0D108BD9-81ED-4DB2-BD59-A6C34878D82A}">
                    <a16:rowId xmlns:a16="http://schemas.microsoft.com/office/drawing/2014/main" val="10002"/>
                  </a:ext>
                </a:extLst>
              </a:tr>
              <a:tr h="527474">
                <a:tc>
                  <a:txBody>
                    <a:bodyPr/>
                    <a:lstStyle/>
                    <a:p>
                      <a:r>
                        <a:rPr lang="en-US" dirty="0">
                          <a:latin typeface="Cambria" panose="02040503050406030204" pitchFamily="18" charset="0"/>
                        </a:rPr>
                        <a:t>At least 11 percent but less than 18 percent </a:t>
                      </a:r>
                    </a:p>
                  </a:txBody>
                  <a:tcPr/>
                </a:tc>
                <a:tc>
                  <a:txBody>
                    <a:bodyPr/>
                    <a:lstStyle/>
                    <a:p>
                      <a:pPr algn="ctr"/>
                      <a:r>
                        <a:rPr lang="en-US" dirty="0">
                          <a:latin typeface="Cambria" panose="02040503050406030204" pitchFamily="18" charset="0"/>
                        </a:rPr>
                        <a:t>4</a:t>
                      </a:r>
                    </a:p>
                  </a:txBody>
                  <a:tcPr/>
                </a:tc>
                <a:extLst>
                  <a:ext uri="{0D108BD9-81ED-4DB2-BD59-A6C34878D82A}">
                    <a16:rowId xmlns:a16="http://schemas.microsoft.com/office/drawing/2014/main" val="10003"/>
                  </a:ext>
                </a:extLst>
              </a:tr>
              <a:tr h="527474">
                <a:tc>
                  <a:txBody>
                    <a:bodyPr/>
                    <a:lstStyle/>
                    <a:p>
                      <a:r>
                        <a:rPr lang="en-US" dirty="0">
                          <a:latin typeface="Cambria" panose="02040503050406030204" pitchFamily="18" charset="0"/>
                        </a:rPr>
                        <a:t>At least</a:t>
                      </a:r>
                      <a:r>
                        <a:rPr lang="en-US" baseline="0" dirty="0">
                          <a:latin typeface="Cambria" panose="02040503050406030204" pitchFamily="18" charset="0"/>
                        </a:rPr>
                        <a:t> 4 percent but less than 11 percent</a:t>
                      </a:r>
                      <a:endParaRPr lang="en-US" dirty="0">
                        <a:latin typeface="Cambria" panose="02040503050406030204" pitchFamily="18" charset="0"/>
                      </a:endParaRPr>
                    </a:p>
                  </a:txBody>
                  <a:tcPr/>
                </a:tc>
                <a:tc>
                  <a:txBody>
                    <a:bodyPr/>
                    <a:lstStyle/>
                    <a:p>
                      <a:pPr algn="ctr"/>
                      <a:r>
                        <a:rPr lang="en-US" dirty="0">
                          <a:latin typeface="Cambria" panose="02040503050406030204" pitchFamily="18" charset="0"/>
                        </a:rPr>
                        <a:t>2</a:t>
                      </a:r>
                    </a:p>
                  </a:txBody>
                  <a:tcPr/>
                </a:tc>
                <a:extLst>
                  <a:ext uri="{0D108BD9-81ED-4DB2-BD59-A6C34878D82A}">
                    <a16:rowId xmlns:a16="http://schemas.microsoft.com/office/drawing/2014/main" val="10004"/>
                  </a:ext>
                </a:extLst>
              </a:tr>
              <a:tr h="527474">
                <a:tc>
                  <a:txBody>
                    <a:bodyPr/>
                    <a:lstStyle/>
                    <a:p>
                      <a:r>
                        <a:rPr lang="en-US" dirty="0">
                          <a:latin typeface="Cambria" panose="02040503050406030204" pitchFamily="18" charset="0"/>
                        </a:rPr>
                        <a:t>Less than 4 percent</a:t>
                      </a:r>
                    </a:p>
                  </a:txBody>
                  <a:tcPr/>
                </a:tc>
                <a:tc>
                  <a:txBody>
                    <a:bodyPr/>
                    <a:lstStyle/>
                    <a:p>
                      <a:pPr algn="ctr"/>
                      <a:r>
                        <a:rPr lang="en-US" dirty="0">
                          <a:latin typeface="Cambria" panose="02040503050406030204" pitchFamily="18" charset="0"/>
                        </a:rPr>
                        <a:t>0</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5285938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a:xfrm>
            <a:off x="76200" y="476829"/>
            <a:ext cx="8652965" cy="914400"/>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4000" b="1" dirty="0">
                <a:solidFill>
                  <a:srgbClr val="FFFF99"/>
                </a:solidFill>
                <a:latin typeface="Cambria" panose="02040503050406030204" pitchFamily="18" charset="0"/>
                <a:cs typeface="Arial" panose="020B0604020202020204" pitchFamily="34" charset="0"/>
              </a:rPr>
              <a:t>Leveraging Resources</a:t>
            </a:r>
          </a:p>
        </p:txBody>
      </p:sp>
      <p:sp>
        <p:nvSpPr>
          <p:cNvPr id="188419" name="Rectangle 3"/>
          <p:cNvSpPr>
            <a:spLocks noGrp="1" noChangeArrowheads="1"/>
          </p:cNvSpPr>
          <p:nvPr>
            <p:ph idx="1"/>
          </p:nvPr>
        </p:nvSpPr>
        <p:spPr>
          <a:xfrm>
            <a:off x="381000" y="1581150"/>
            <a:ext cx="8153400" cy="3429000"/>
          </a:xfrm>
          <a:effectLst>
            <a:outerShdw blurRad="63500" dist="35921" dir="2700000" algn="ctr" rotWithShape="0">
              <a:schemeClr val="bg2"/>
            </a:outerShdw>
          </a:effectLst>
        </p:spPr>
        <p:txBody>
          <a:bodyPr rtlCol="0">
            <a:noAutofit/>
          </a:bodyPr>
          <a:lstStyle/>
          <a:p>
            <a:pPr eaLnBrk="1" fontAlgn="auto" hangingPunct="1">
              <a:spcAft>
                <a:spcPts val="0"/>
              </a:spcAft>
              <a:buFontTx/>
              <a:buNone/>
              <a:defRPr/>
            </a:pPr>
            <a:r>
              <a:rPr lang="en-US" sz="2400" b="1" dirty="0">
                <a:latin typeface="Cambria" panose="02040503050406030204" pitchFamily="18" charset="0"/>
                <a:cs typeface="Arial" panose="020B0604020202020204" pitchFamily="34" charset="0"/>
              </a:rPr>
              <a:t>Allowable Non-ICDBG Resources: </a:t>
            </a:r>
          </a:p>
          <a:p>
            <a:pPr eaLnBrk="1" fontAlgn="auto" hangingPunct="1">
              <a:spcAft>
                <a:spcPts val="0"/>
              </a:spcAft>
              <a:buFontTx/>
              <a:buNone/>
              <a:defRPr/>
            </a:pPr>
            <a:endParaRPr lang="en-US" sz="3200" b="1" dirty="0">
              <a:latin typeface="Cambria" panose="02040503050406030204" pitchFamily="18" charset="0"/>
              <a:cs typeface="Arial" panose="020B0604020202020204" pitchFamily="34" charset="0"/>
            </a:endParaRPr>
          </a:p>
          <a:p>
            <a:pPr eaLnBrk="1" fontAlgn="auto" hangingPunct="1">
              <a:spcAft>
                <a:spcPts val="0"/>
              </a:spcAft>
              <a:defRPr/>
            </a:pPr>
            <a:r>
              <a:rPr lang="en-US" sz="2000" b="1" dirty="0">
                <a:latin typeface="Cambria" panose="02040503050406030204" pitchFamily="18" charset="0"/>
                <a:cs typeface="Arial" panose="020B0604020202020204" pitchFamily="34" charset="0"/>
              </a:rPr>
              <a:t>Tribal trust or other funds</a:t>
            </a:r>
          </a:p>
          <a:p>
            <a:pPr eaLnBrk="1" fontAlgn="auto" hangingPunct="1">
              <a:spcAft>
                <a:spcPts val="0"/>
              </a:spcAft>
              <a:defRPr/>
            </a:pPr>
            <a:r>
              <a:rPr lang="en-US" sz="2000" b="1" dirty="0">
                <a:latin typeface="Cambria" panose="02040503050406030204" pitchFamily="18" charset="0"/>
                <a:cs typeface="Arial" panose="020B0604020202020204" pitchFamily="34" charset="0"/>
              </a:rPr>
              <a:t>Private &amp; public loans/guarantees</a:t>
            </a:r>
          </a:p>
          <a:p>
            <a:pPr eaLnBrk="1" fontAlgn="auto" hangingPunct="1">
              <a:spcAft>
                <a:spcPts val="0"/>
              </a:spcAft>
              <a:defRPr/>
            </a:pPr>
            <a:r>
              <a:rPr lang="en-US" sz="2000" b="1" dirty="0">
                <a:latin typeface="Cambria" panose="02040503050406030204" pitchFamily="18" charset="0"/>
                <a:cs typeface="Arial" panose="020B0604020202020204" pitchFamily="34" charset="0"/>
              </a:rPr>
              <a:t>IHBG funds &amp; other grants</a:t>
            </a:r>
          </a:p>
          <a:p>
            <a:pPr eaLnBrk="1" fontAlgn="auto" hangingPunct="1">
              <a:spcAft>
                <a:spcPts val="0"/>
              </a:spcAft>
              <a:defRPr/>
            </a:pPr>
            <a:r>
              <a:rPr lang="en-US" sz="2000" b="1" dirty="0">
                <a:latin typeface="Cambria" panose="02040503050406030204" pitchFamily="18" charset="0"/>
                <a:cs typeface="Arial" panose="020B0604020202020204" pitchFamily="34" charset="0"/>
              </a:rPr>
              <a:t>Donated goods/services</a:t>
            </a:r>
          </a:p>
          <a:p>
            <a:pPr eaLnBrk="1" fontAlgn="auto" hangingPunct="1">
              <a:spcAft>
                <a:spcPts val="0"/>
              </a:spcAft>
              <a:defRPr/>
            </a:pPr>
            <a:r>
              <a:rPr lang="en-US" sz="2000" b="1" dirty="0">
                <a:latin typeface="Cambria" panose="02040503050406030204" pitchFamily="18" charset="0"/>
                <a:cs typeface="Arial" panose="020B0604020202020204" pitchFamily="34" charset="0"/>
              </a:rPr>
              <a:t>Land needed for project</a:t>
            </a:r>
          </a:p>
          <a:p>
            <a:pPr eaLnBrk="1" fontAlgn="auto" hangingPunct="1">
              <a:spcAft>
                <a:spcPts val="0"/>
              </a:spcAft>
              <a:defRPr/>
            </a:pPr>
            <a:r>
              <a:rPr lang="en-US" sz="2000" b="1" dirty="0">
                <a:latin typeface="Cambria" panose="02040503050406030204" pitchFamily="18" charset="0"/>
                <a:cs typeface="Arial" panose="020B0604020202020204" pitchFamily="34" charset="0"/>
              </a:rPr>
              <a:t>Direct admin costs</a:t>
            </a:r>
            <a:endParaRPr lang="en-US" sz="3200" b="1" dirty="0">
              <a:solidFill>
                <a:schemeClr val="bg1"/>
              </a:solidFill>
              <a:latin typeface="Cambria" panose="02040503050406030204" pitchFamily="18" charset="0"/>
            </a:endParaRPr>
          </a:p>
        </p:txBody>
      </p:sp>
      <p:sp>
        <p:nvSpPr>
          <p:cNvPr id="11878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11FC7E79-7E3D-479C-B832-B2242F222FA9}" type="slidenum">
              <a:rPr lang="en-US" i="0" smtClean="0"/>
              <a:pPr eaLnBrk="1" hangingPunct="1"/>
              <a:t>73</a:t>
            </a:fld>
            <a:endParaRPr lang="en-US" i="0" dirty="0"/>
          </a:p>
        </p:txBody>
      </p:sp>
    </p:spTree>
    <p:extLst>
      <p:ext uri="{BB962C8B-B14F-4D97-AF65-F5344CB8AC3E}">
        <p14:creationId xmlns:p14="http://schemas.microsoft.com/office/powerpoint/2010/main" val="115541042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0" y="666750"/>
            <a:ext cx="7543800" cy="777875"/>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4000" b="1" dirty="0">
                <a:solidFill>
                  <a:srgbClr val="FFFF99"/>
                </a:solidFill>
                <a:latin typeface="Cambria" panose="02040503050406030204" pitchFamily="18" charset="0"/>
              </a:rPr>
              <a:t>Leveraging Resources</a:t>
            </a:r>
          </a:p>
        </p:txBody>
      </p:sp>
      <p:sp>
        <p:nvSpPr>
          <p:cNvPr id="199683" name="Rectangle 3"/>
          <p:cNvSpPr>
            <a:spLocks noGrp="1" noChangeArrowheads="1"/>
          </p:cNvSpPr>
          <p:nvPr>
            <p:ph idx="1"/>
          </p:nvPr>
        </p:nvSpPr>
        <p:spPr>
          <a:xfrm>
            <a:off x="152400" y="1809750"/>
            <a:ext cx="8763000" cy="2957514"/>
          </a:xfrm>
          <a:effectLst>
            <a:outerShdw blurRad="63500" dist="35921" dir="2700000" algn="ctr" rotWithShape="0">
              <a:schemeClr val="bg2"/>
            </a:outerShdw>
          </a:effectLst>
        </p:spPr>
        <p:txBody>
          <a:bodyPr rtlCol="0">
            <a:normAutofit fontScale="92500" lnSpcReduction="20000"/>
          </a:bodyPr>
          <a:lstStyle/>
          <a:p>
            <a:pPr eaLnBrk="1" fontAlgn="auto" hangingPunct="1">
              <a:spcAft>
                <a:spcPts val="0"/>
              </a:spcAft>
              <a:buFontTx/>
              <a:buNone/>
              <a:defRPr/>
            </a:pPr>
            <a:r>
              <a:rPr lang="en-US" sz="2800" b="1" dirty="0">
                <a:latin typeface="Cambria" panose="02040503050406030204" pitchFamily="18" charset="0"/>
                <a:cs typeface="Arial" panose="020B0604020202020204" pitchFamily="34" charset="0"/>
              </a:rPr>
              <a:t>Disallowed Leverage: </a:t>
            </a:r>
          </a:p>
          <a:p>
            <a:pPr eaLnBrk="1" fontAlgn="auto" hangingPunct="1">
              <a:spcAft>
                <a:spcPts val="0"/>
              </a:spcAft>
              <a:buFontTx/>
              <a:buNone/>
              <a:defRPr/>
            </a:pPr>
            <a:endParaRPr lang="en-US" sz="2800" b="1" dirty="0">
              <a:latin typeface="Cambria" panose="02040503050406030204" pitchFamily="18" charset="0"/>
              <a:cs typeface="Arial" panose="020B0604020202020204" pitchFamily="34" charset="0"/>
            </a:endParaRPr>
          </a:p>
          <a:p>
            <a:pPr eaLnBrk="1" fontAlgn="auto" hangingPunct="1">
              <a:spcAft>
                <a:spcPts val="0"/>
              </a:spcAft>
              <a:defRPr/>
            </a:pPr>
            <a:r>
              <a:rPr lang="en-US" sz="2800" b="1" dirty="0">
                <a:latin typeface="Cambria" panose="02040503050406030204" pitchFamily="18" charset="0"/>
                <a:cs typeface="Arial" panose="020B0604020202020204" pitchFamily="34" charset="0"/>
              </a:rPr>
              <a:t>Indirect admin costs</a:t>
            </a:r>
          </a:p>
          <a:p>
            <a:pPr eaLnBrk="1" fontAlgn="auto" hangingPunct="1">
              <a:spcAft>
                <a:spcPts val="0"/>
              </a:spcAft>
              <a:defRPr/>
            </a:pPr>
            <a:endParaRPr lang="en-US" sz="2800" b="1" dirty="0">
              <a:latin typeface="Cambria" panose="02040503050406030204" pitchFamily="18" charset="0"/>
              <a:cs typeface="Arial" panose="020B0604020202020204" pitchFamily="34" charset="0"/>
            </a:endParaRPr>
          </a:p>
          <a:p>
            <a:pPr eaLnBrk="1" fontAlgn="auto" hangingPunct="1">
              <a:spcAft>
                <a:spcPts val="0"/>
              </a:spcAft>
              <a:defRPr/>
            </a:pPr>
            <a:r>
              <a:rPr lang="en-US" sz="2800" b="1" dirty="0">
                <a:latin typeface="Cambria" panose="02040503050406030204" pitchFamily="18" charset="0"/>
                <a:cs typeface="Arial" panose="020B0604020202020204" pitchFamily="34" charset="0"/>
              </a:rPr>
              <a:t>Operations &amp; maintenance costs for project</a:t>
            </a:r>
          </a:p>
          <a:p>
            <a:pPr eaLnBrk="1" fontAlgn="auto" hangingPunct="1">
              <a:spcAft>
                <a:spcPts val="0"/>
              </a:spcAft>
              <a:defRPr/>
            </a:pPr>
            <a:endParaRPr lang="en-US" sz="2800" b="1" dirty="0">
              <a:latin typeface="Cambria" panose="02040503050406030204" pitchFamily="18" charset="0"/>
              <a:cs typeface="Arial" panose="020B0604020202020204" pitchFamily="34" charset="0"/>
            </a:endParaRPr>
          </a:p>
          <a:p>
            <a:pPr eaLnBrk="1" fontAlgn="auto" hangingPunct="1">
              <a:spcAft>
                <a:spcPts val="0"/>
              </a:spcAft>
              <a:defRPr/>
            </a:pPr>
            <a:r>
              <a:rPr lang="en-US" sz="2800" b="1" dirty="0">
                <a:latin typeface="Cambria" panose="02040503050406030204" pitchFamily="18" charset="0"/>
                <a:cs typeface="Arial" panose="020B0604020202020204" pitchFamily="34" charset="0"/>
              </a:rPr>
              <a:t>Value of existing facility if expansion is proposed</a:t>
            </a:r>
          </a:p>
        </p:txBody>
      </p:sp>
      <p:sp>
        <p:nvSpPr>
          <p:cNvPr id="11981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D5478DA0-99B5-4CC9-AE0C-E4EDFCEB89BC}" type="slidenum">
              <a:rPr lang="en-US" i="0" smtClean="0"/>
              <a:pPr eaLnBrk="1" hangingPunct="1"/>
              <a:t>74</a:t>
            </a:fld>
            <a:endParaRPr lang="en-US" i="0" dirty="0"/>
          </a:p>
        </p:txBody>
      </p:sp>
    </p:spTree>
    <p:extLst>
      <p:ext uri="{BB962C8B-B14F-4D97-AF65-F5344CB8AC3E}">
        <p14:creationId xmlns:p14="http://schemas.microsoft.com/office/powerpoint/2010/main" val="10890956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4916" y="590550"/>
            <a:ext cx="7391400" cy="773741"/>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4000" b="1" dirty="0">
                <a:solidFill>
                  <a:srgbClr val="FFFF99"/>
                </a:solidFill>
                <a:latin typeface="Cambria" panose="02040503050406030204" pitchFamily="18" charset="0"/>
              </a:rPr>
              <a:t>Leveraging Resources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745610037"/>
              </p:ext>
            </p:extLst>
          </p:nvPr>
        </p:nvGraphicFramePr>
        <p:xfrm>
          <a:off x="359865" y="1504950"/>
          <a:ext cx="8458200" cy="3543300"/>
        </p:xfrm>
        <a:graphic>
          <a:graphicData uri="http://schemas.openxmlformats.org/drawingml/2006/table">
            <a:tbl>
              <a:tblPr firstRow="1" bandRow="1">
                <a:tableStyleId>{6E25E649-3F16-4E02-A733-19D2CDBF48F0}</a:tableStyleId>
              </a:tblPr>
              <a:tblGrid>
                <a:gridCol w="3399864">
                  <a:extLst>
                    <a:ext uri="{9D8B030D-6E8A-4147-A177-3AD203B41FA5}">
                      <a16:colId xmlns:a16="http://schemas.microsoft.com/office/drawing/2014/main" val="3378166069"/>
                    </a:ext>
                  </a:extLst>
                </a:gridCol>
                <a:gridCol w="5058336">
                  <a:extLst>
                    <a:ext uri="{9D8B030D-6E8A-4147-A177-3AD203B41FA5}">
                      <a16:colId xmlns:a16="http://schemas.microsoft.com/office/drawing/2014/main" val="391525284"/>
                    </a:ext>
                  </a:extLst>
                </a:gridCol>
              </a:tblGrid>
              <a:tr h="294292">
                <a:tc>
                  <a:txBody>
                    <a:bodyPr/>
                    <a:lstStyle/>
                    <a:p>
                      <a:r>
                        <a:rPr lang="en-US" dirty="0">
                          <a:latin typeface="Cambria" panose="02040503050406030204" pitchFamily="18" charset="0"/>
                        </a:rPr>
                        <a:t>Type of Leveraged</a:t>
                      </a:r>
                      <a:r>
                        <a:rPr lang="en-US" baseline="0" dirty="0">
                          <a:latin typeface="Cambria" panose="02040503050406030204" pitchFamily="18" charset="0"/>
                        </a:rPr>
                        <a:t> Resource </a:t>
                      </a:r>
                      <a:endParaRPr lang="en-US" dirty="0">
                        <a:latin typeface="Cambria" panose="02040503050406030204" pitchFamily="18" charset="0"/>
                      </a:endParaRPr>
                    </a:p>
                  </a:txBody>
                  <a:tcPr/>
                </a:tc>
                <a:tc>
                  <a:txBody>
                    <a:bodyPr/>
                    <a:lstStyle/>
                    <a:p>
                      <a:r>
                        <a:rPr lang="en-US" dirty="0">
                          <a:latin typeface="Cambria" panose="02040503050406030204" pitchFamily="18" charset="0"/>
                        </a:rPr>
                        <a:t>Evidence/Documentation</a:t>
                      </a:r>
                      <a:r>
                        <a:rPr lang="en-US" baseline="0" dirty="0">
                          <a:latin typeface="Cambria" panose="02040503050406030204" pitchFamily="18" charset="0"/>
                        </a:rPr>
                        <a:t> Needed </a:t>
                      </a:r>
                      <a:endParaRPr lang="en-US" dirty="0">
                        <a:latin typeface="Cambria" panose="02040503050406030204" pitchFamily="18" charset="0"/>
                      </a:endParaRPr>
                    </a:p>
                  </a:txBody>
                  <a:tcPr/>
                </a:tc>
                <a:extLst>
                  <a:ext uri="{0D108BD9-81ED-4DB2-BD59-A6C34878D82A}">
                    <a16:rowId xmlns:a16="http://schemas.microsoft.com/office/drawing/2014/main" val="2044649004"/>
                  </a:ext>
                </a:extLst>
              </a:tr>
              <a:tr h="631556">
                <a:tc>
                  <a:txBody>
                    <a:bodyPr/>
                    <a:lstStyle/>
                    <a:p>
                      <a:r>
                        <a:rPr lang="en-US" dirty="0">
                          <a:latin typeface="Cambria" panose="02040503050406030204" pitchFamily="18" charset="0"/>
                        </a:rPr>
                        <a:t>Tribal Resources </a:t>
                      </a:r>
                    </a:p>
                  </a:txBody>
                  <a:tcPr/>
                </a:tc>
                <a:tc>
                  <a:txBody>
                    <a:bodyPr/>
                    <a:lstStyle/>
                    <a:p>
                      <a:r>
                        <a:rPr lang="en-US" sz="900" b="0" i="0" u="none" strike="noStrike" kern="1200" baseline="0" dirty="0">
                          <a:solidFill>
                            <a:schemeClr val="dk1"/>
                          </a:solidFill>
                          <a:latin typeface="Cambria" panose="02040503050406030204" pitchFamily="18" charset="0"/>
                          <a:ea typeface="+mn-ea"/>
                          <a:cs typeface="+mn-cs"/>
                        </a:rPr>
                        <a:t>Tribal resolution committing funds</a:t>
                      </a:r>
                    </a:p>
                    <a:p>
                      <a:r>
                        <a:rPr lang="en-US" sz="900" b="0" i="0" u="none" strike="noStrike" kern="1200" baseline="0" dirty="0">
                          <a:solidFill>
                            <a:schemeClr val="dk1"/>
                          </a:solidFill>
                          <a:latin typeface="Cambria" panose="02040503050406030204" pitchFamily="18" charset="0"/>
                          <a:ea typeface="+mn-ea"/>
                          <a:cs typeface="+mn-cs"/>
                        </a:rPr>
                        <a:t>For IHBG funds, whether the tribe or a TDHE administers them, the most recently approved IHP must identify and commit the IHBG resources to the project or if a future IHBG will be used, the application must identify the program year of the future IHP and the amount to be provided from that IHP.</a:t>
                      </a:r>
                      <a:endParaRPr lang="en-US" sz="900" dirty="0">
                        <a:latin typeface="Cambria" panose="02040503050406030204" pitchFamily="18" charset="0"/>
                      </a:endParaRPr>
                    </a:p>
                  </a:txBody>
                  <a:tcPr/>
                </a:tc>
                <a:extLst>
                  <a:ext uri="{0D108BD9-81ED-4DB2-BD59-A6C34878D82A}">
                    <a16:rowId xmlns:a16="http://schemas.microsoft.com/office/drawing/2014/main" val="3175822547"/>
                  </a:ext>
                </a:extLst>
              </a:tr>
              <a:tr h="743007">
                <a:tc>
                  <a:txBody>
                    <a:bodyPr/>
                    <a:lstStyle/>
                    <a:p>
                      <a:r>
                        <a:rPr lang="en-US" dirty="0">
                          <a:latin typeface="Cambria" panose="02040503050406030204" pitchFamily="18" charset="0"/>
                        </a:rPr>
                        <a:t>Public Agency, Foundation</a:t>
                      </a:r>
                      <a:r>
                        <a:rPr lang="en-US" baseline="0" dirty="0">
                          <a:latin typeface="Cambria" panose="02040503050406030204" pitchFamily="18" charset="0"/>
                        </a:rPr>
                        <a:t> or Other Private Party </a:t>
                      </a:r>
                      <a:endParaRPr lang="en-US" dirty="0">
                        <a:latin typeface="Cambria" panose="02040503050406030204" pitchFamily="18" charset="0"/>
                      </a:endParaRPr>
                    </a:p>
                  </a:txBody>
                  <a:tcPr/>
                </a:tc>
                <a:tc>
                  <a:txBody>
                    <a:bodyPr/>
                    <a:lstStyle/>
                    <a:p>
                      <a:r>
                        <a:rPr lang="en-US" sz="900" b="0" i="0" u="none" strike="noStrike" kern="1200" baseline="0" dirty="0">
                          <a:solidFill>
                            <a:schemeClr val="dk1"/>
                          </a:solidFill>
                          <a:latin typeface="Cambria" panose="02040503050406030204" pitchFamily="18" charset="0"/>
                          <a:ea typeface="+mn-ea"/>
                          <a:cs typeface="+mn-cs"/>
                        </a:rPr>
                        <a:t>Letters of commitment which must include the donor organization's name, the specific funds proposed, the dollar amount of the financial or in-kind resource and method for valuation, and the purpose of that resource within the proposed project. Memorandum of understanding, and/or agreement to participate, including any conditions to which the contribution may be subject. An official of the organization legally authorized to make commitments on behalf of the organization must sign the commitment.</a:t>
                      </a:r>
                      <a:endParaRPr lang="en-US" sz="900" dirty="0">
                        <a:latin typeface="Cambria" panose="02040503050406030204" pitchFamily="18" charset="0"/>
                      </a:endParaRPr>
                    </a:p>
                  </a:txBody>
                  <a:tcPr/>
                </a:tc>
                <a:extLst>
                  <a:ext uri="{0D108BD9-81ED-4DB2-BD59-A6C34878D82A}">
                    <a16:rowId xmlns:a16="http://schemas.microsoft.com/office/drawing/2014/main" val="3457854700"/>
                  </a:ext>
                </a:extLst>
              </a:tr>
              <a:tr h="297203">
                <a:tc>
                  <a:txBody>
                    <a:bodyPr/>
                    <a:lstStyle/>
                    <a:p>
                      <a:r>
                        <a:rPr lang="en-US" dirty="0">
                          <a:latin typeface="Cambria" panose="02040503050406030204" pitchFamily="18" charset="0"/>
                        </a:rPr>
                        <a:t>Goods and Services </a:t>
                      </a:r>
                    </a:p>
                  </a:txBody>
                  <a:tcPr/>
                </a:tc>
                <a:tc>
                  <a:txBody>
                    <a:bodyPr/>
                    <a:lstStyle/>
                    <a:p>
                      <a:r>
                        <a:rPr lang="en-US" sz="900" b="0" i="0" u="none" strike="noStrike" kern="1200" baseline="0" dirty="0">
                          <a:solidFill>
                            <a:schemeClr val="dk1"/>
                          </a:solidFill>
                          <a:latin typeface="Cambria" panose="02040503050406030204" pitchFamily="18" charset="0"/>
                          <a:ea typeface="+mn-ea"/>
                          <a:cs typeface="+mn-cs"/>
                        </a:rPr>
                        <a:t>Must demonstrate that the donated items are necessary to the actual development of</a:t>
                      </a:r>
                    </a:p>
                    <a:p>
                      <a:r>
                        <a:rPr lang="en-US" sz="900" b="0" i="0" u="none" strike="noStrike" kern="1200" baseline="0" dirty="0">
                          <a:solidFill>
                            <a:schemeClr val="dk1"/>
                          </a:solidFill>
                          <a:latin typeface="Cambria" panose="02040503050406030204" pitchFamily="18" charset="0"/>
                          <a:ea typeface="+mn-ea"/>
                          <a:cs typeface="+mn-cs"/>
                        </a:rPr>
                        <a:t>the project and include comparable costs that support the donation.</a:t>
                      </a:r>
                      <a:endParaRPr lang="en-US" sz="900" dirty="0">
                        <a:latin typeface="Cambria" panose="02040503050406030204" pitchFamily="18" charset="0"/>
                      </a:endParaRPr>
                    </a:p>
                  </a:txBody>
                  <a:tcPr/>
                </a:tc>
                <a:extLst>
                  <a:ext uri="{0D108BD9-81ED-4DB2-BD59-A6C34878D82A}">
                    <a16:rowId xmlns:a16="http://schemas.microsoft.com/office/drawing/2014/main" val="1834871016"/>
                  </a:ext>
                </a:extLst>
              </a:tr>
              <a:tr h="965910">
                <a:tc>
                  <a:txBody>
                    <a:bodyPr/>
                    <a:lstStyle/>
                    <a:p>
                      <a:r>
                        <a:rPr lang="en-US" dirty="0">
                          <a:latin typeface="Cambria" panose="02040503050406030204" pitchFamily="18" charset="0"/>
                        </a:rPr>
                        <a:t>Land</a:t>
                      </a:r>
                    </a:p>
                  </a:txBody>
                  <a:tcPr/>
                </a:tc>
                <a:tc>
                  <a:txBody>
                    <a:bodyPr/>
                    <a:lstStyle/>
                    <a:p>
                      <a:r>
                        <a:rPr lang="en-US" sz="900" b="0" i="0" u="none" strike="noStrike" kern="1200" baseline="0" dirty="0">
                          <a:solidFill>
                            <a:schemeClr val="dk1"/>
                          </a:solidFill>
                          <a:latin typeface="Cambria" panose="02040503050406030204" pitchFamily="18" charset="0"/>
                          <a:ea typeface="+mn-ea"/>
                          <a:cs typeface="+mn-cs"/>
                        </a:rPr>
                        <a:t>Land valuation must be established using one of the following methods and the</a:t>
                      </a:r>
                    </a:p>
                    <a:p>
                      <a:r>
                        <a:rPr lang="en-US" sz="900" b="0" i="0" u="none" strike="noStrike" kern="1200" baseline="0" dirty="0">
                          <a:solidFill>
                            <a:schemeClr val="dk1"/>
                          </a:solidFill>
                          <a:latin typeface="Cambria" panose="02040503050406030204" pitchFamily="18" charset="0"/>
                          <a:ea typeface="+mn-ea"/>
                          <a:cs typeface="+mn-cs"/>
                        </a:rPr>
                        <a:t>documentation must be contained in the application:</a:t>
                      </a:r>
                    </a:p>
                    <a:p>
                      <a:r>
                        <a:rPr lang="en-US" sz="900" b="0" i="0" u="none" strike="noStrike" kern="1200" baseline="0" dirty="0">
                          <a:solidFill>
                            <a:schemeClr val="dk1"/>
                          </a:solidFill>
                          <a:latin typeface="Cambria" panose="02040503050406030204" pitchFamily="18" charset="0"/>
                          <a:ea typeface="+mn-ea"/>
                          <a:cs typeface="+mn-cs"/>
                        </a:rPr>
                        <a:t>A site-specific appraisal no more than two years old;</a:t>
                      </a:r>
                    </a:p>
                    <a:p>
                      <a:r>
                        <a:rPr lang="en-US" sz="900" b="0" i="0" u="none" strike="noStrike" kern="1200" baseline="0" dirty="0">
                          <a:solidFill>
                            <a:schemeClr val="dk1"/>
                          </a:solidFill>
                          <a:latin typeface="Cambria" panose="02040503050406030204" pitchFamily="18" charset="0"/>
                          <a:ea typeface="+mn-ea"/>
                          <a:cs typeface="+mn-cs"/>
                        </a:rPr>
                        <a:t>An appraisal of a nearby comparable site also no more than two years old;</a:t>
                      </a:r>
                    </a:p>
                    <a:p>
                      <a:r>
                        <a:rPr lang="en-US" sz="900" b="0" i="0" u="none" strike="noStrike" kern="1200" baseline="0" dirty="0">
                          <a:solidFill>
                            <a:schemeClr val="dk1"/>
                          </a:solidFill>
                          <a:latin typeface="Cambria" panose="02040503050406030204" pitchFamily="18" charset="0"/>
                          <a:ea typeface="+mn-ea"/>
                          <a:cs typeface="+mn-cs"/>
                        </a:rPr>
                        <a:t>A reasonable extrapolation of land value based on current area realtor value guides;</a:t>
                      </a:r>
                    </a:p>
                    <a:p>
                      <a:r>
                        <a:rPr lang="en-US" sz="900" b="0" i="0" u="none" strike="noStrike" kern="1200" baseline="0" dirty="0">
                          <a:solidFill>
                            <a:schemeClr val="dk1"/>
                          </a:solidFill>
                          <a:latin typeface="Cambria" panose="02040503050406030204" pitchFamily="18" charset="0"/>
                          <a:ea typeface="+mn-ea"/>
                          <a:cs typeface="+mn-cs"/>
                        </a:rPr>
                        <a:t>or</a:t>
                      </a:r>
                    </a:p>
                    <a:p>
                      <a:r>
                        <a:rPr lang="en-US" sz="900" b="0" i="0" u="none" strike="noStrike" kern="1200" baseline="0" dirty="0">
                          <a:solidFill>
                            <a:schemeClr val="dk1"/>
                          </a:solidFill>
                          <a:latin typeface="Cambria" panose="02040503050406030204" pitchFamily="18" charset="0"/>
                          <a:ea typeface="+mn-ea"/>
                          <a:cs typeface="+mn-cs"/>
                        </a:rPr>
                        <a:t>A reasonable extrapolation of land value based on recent sales of similar properties in</a:t>
                      </a:r>
                    </a:p>
                    <a:p>
                      <a:r>
                        <a:rPr lang="en-US" sz="900" b="0" i="0" u="none" strike="noStrike" kern="1200" baseline="0" dirty="0">
                          <a:solidFill>
                            <a:schemeClr val="dk1"/>
                          </a:solidFill>
                          <a:latin typeface="Cambria" panose="02040503050406030204" pitchFamily="18" charset="0"/>
                          <a:ea typeface="+mn-ea"/>
                          <a:cs typeface="+mn-cs"/>
                        </a:rPr>
                        <a:t>the same area.</a:t>
                      </a:r>
                      <a:endParaRPr lang="en-US" sz="900" dirty="0">
                        <a:latin typeface="Cambria" panose="02040503050406030204" pitchFamily="18" charset="0"/>
                      </a:endParaRPr>
                    </a:p>
                  </a:txBody>
                  <a:tcPr/>
                </a:tc>
                <a:extLst>
                  <a:ext uri="{0D108BD9-81ED-4DB2-BD59-A6C34878D82A}">
                    <a16:rowId xmlns:a16="http://schemas.microsoft.com/office/drawing/2014/main" val="2570549457"/>
                  </a:ext>
                </a:extLst>
              </a:tr>
            </a:tbl>
          </a:graphicData>
        </a:graphic>
      </p:graphicFrame>
      <p:sp>
        <p:nvSpPr>
          <p:cNvPr id="12083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6607B68-1299-42EF-9E29-457C03FAAA03}" type="slidenum">
              <a:rPr lang="en-US" i="0" smtClean="0"/>
              <a:pPr eaLnBrk="1" hangingPunct="1"/>
              <a:t>75</a:t>
            </a:fld>
            <a:endParaRPr lang="en-US" i="0" dirty="0"/>
          </a:p>
        </p:txBody>
      </p:sp>
    </p:spTree>
    <p:extLst>
      <p:ext uri="{BB962C8B-B14F-4D97-AF65-F5344CB8AC3E}">
        <p14:creationId xmlns:p14="http://schemas.microsoft.com/office/powerpoint/2010/main" val="204031267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1026"/>
          <p:cNvSpPr>
            <a:spLocks noGrp="1" noChangeArrowheads="1"/>
          </p:cNvSpPr>
          <p:nvPr>
            <p:ph type="ctrTitle"/>
          </p:nvPr>
        </p:nvSpPr>
        <p:spPr>
          <a:xfrm>
            <a:off x="-7374" y="1428750"/>
            <a:ext cx="8729165" cy="2228288"/>
          </a:xfrm>
          <a:effectLst>
            <a:outerShdw blurRad="63500" dist="35921" dir="2700000" algn="ctr" rotWithShape="0">
              <a:schemeClr val="bg2"/>
            </a:outerShdw>
          </a:effectLst>
        </p:spPr>
        <p:txBody>
          <a:bodyPr rtlCol="0">
            <a:noAutofit/>
          </a:bodyPr>
          <a:lstStyle/>
          <a:p>
            <a:pPr eaLnBrk="1" fontAlgn="auto" hangingPunct="1">
              <a:spcAft>
                <a:spcPts val="0"/>
              </a:spcAft>
              <a:defRPr/>
            </a:pPr>
            <a:r>
              <a:rPr lang="en-US" sz="4000" b="1" dirty="0">
                <a:solidFill>
                  <a:srgbClr val="FFFF99"/>
                </a:solidFill>
                <a:latin typeface="Cambria" panose="02040503050406030204" pitchFamily="18" charset="0"/>
              </a:rPr>
              <a:t>Rating Factor 5:</a:t>
            </a:r>
            <a:br>
              <a:rPr lang="en-US" sz="4000" b="1" dirty="0">
                <a:solidFill>
                  <a:srgbClr val="FFFF99"/>
                </a:solidFill>
                <a:latin typeface="Cambria" panose="02040503050406030204" pitchFamily="18" charset="0"/>
              </a:rPr>
            </a:br>
            <a:r>
              <a:rPr lang="en-US" sz="4000" b="1" dirty="0">
                <a:solidFill>
                  <a:srgbClr val="FFFF99"/>
                </a:solidFill>
                <a:latin typeface="Cambria" panose="02040503050406030204" pitchFamily="18" charset="0"/>
              </a:rPr>
              <a:t>Comprehensiveness &amp; Coordination</a:t>
            </a:r>
          </a:p>
        </p:txBody>
      </p:sp>
      <p:sp>
        <p:nvSpPr>
          <p:cNvPr id="202755" name="Rectangle 1027"/>
          <p:cNvSpPr>
            <a:spLocks noGrp="1" noChangeArrowheads="1"/>
          </p:cNvSpPr>
          <p:nvPr>
            <p:ph type="subTitle" idx="1"/>
          </p:nvPr>
        </p:nvSpPr>
        <p:spPr>
          <a:xfrm>
            <a:off x="607501" y="3960635"/>
            <a:ext cx="7929000" cy="744715"/>
          </a:xfrm>
          <a:effectLst>
            <a:outerShdw blurRad="63500" dist="35921" dir="2700000" algn="ctr" rotWithShape="0">
              <a:schemeClr val="bg2"/>
            </a:outerShdw>
          </a:effectLst>
        </p:spPr>
        <p:txBody>
          <a:bodyPr rtlCol="0">
            <a:normAutofit/>
          </a:bodyPr>
          <a:lstStyle/>
          <a:p>
            <a:pPr marL="0" indent="0" algn="ctr" eaLnBrk="1" fontAlgn="auto" hangingPunct="1">
              <a:spcAft>
                <a:spcPts val="0"/>
              </a:spcAft>
              <a:buNone/>
              <a:defRPr/>
            </a:pPr>
            <a:r>
              <a:rPr lang="en-US" sz="3200" b="1" dirty="0">
                <a:latin typeface="Cambria" panose="02040503050406030204" pitchFamily="18" charset="0"/>
                <a:cs typeface="Arial" panose="020B0604020202020204" pitchFamily="34" charset="0"/>
              </a:rPr>
              <a:t>Maximum 6 points</a:t>
            </a:r>
          </a:p>
          <a:p>
            <a:pPr eaLnBrk="1" fontAlgn="auto" hangingPunct="1">
              <a:spcAft>
                <a:spcPts val="0"/>
              </a:spcAft>
              <a:defRPr/>
            </a:pPr>
            <a:endParaRPr lang="en-US" sz="2800" b="1" dirty="0">
              <a:latin typeface="Cambria" panose="02040503050406030204" pitchFamily="18" charset="0"/>
              <a:cs typeface="Arial" panose="020B0604020202020204" pitchFamily="34" charset="0"/>
            </a:endParaRPr>
          </a:p>
          <a:p>
            <a:pPr eaLnBrk="1" fontAlgn="auto" hangingPunct="1">
              <a:spcAft>
                <a:spcPts val="0"/>
              </a:spcAft>
              <a:buFontTx/>
              <a:buNone/>
              <a:defRPr/>
            </a:pPr>
            <a:endParaRPr lang="en-US" dirty="0">
              <a:latin typeface="Cambria" panose="02040503050406030204" pitchFamily="18" charset="0"/>
            </a:endParaRPr>
          </a:p>
        </p:txBody>
      </p:sp>
      <p:sp>
        <p:nvSpPr>
          <p:cNvPr id="12288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062EEE62-A781-405A-9662-C23A18FD57A8}" type="slidenum">
              <a:rPr lang="en-US" i="0" smtClean="0"/>
              <a:pPr eaLnBrk="1" hangingPunct="1"/>
              <a:t>76</a:t>
            </a:fld>
            <a:endParaRPr lang="en-US" i="0" dirty="0"/>
          </a:p>
        </p:txBody>
      </p:sp>
    </p:spTree>
    <p:extLst>
      <p:ext uri="{BB962C8B-B14F-4D97-AF65-F5344CB8AC3E}">
        <p14:creationId xmlns:p14="http://schemas.microsoft.com/office/powerpoint/2010/main" val="25911713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a:xfrm>
            <a:off x="22123" y="647664"/>
            <a:ext cx="8715451" cy="800100"/>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4000" b="1" dirty="0" err="1">
                <a:solidFill>
                  <a:srgbClr val="FFFF99"/>
                </a:solidFill>
                <a:latin typeface="Cambria" panose="02040503050406030204" pitchFamily="18" charset="0"/>
              </a:rPr>
              <a:t>Subfactor</a:t>
            </a:r>
            <a:r>
              <a:rPr lang="en-US" sz="4000" b="1" dirty="0">
                <a:solidFill>
                  <a:srgbClr val="FFFF99"/>
                </a:solidFill>
                <a:latin typeface="Cambria" panose="02040503050406030204" pitchFamily="18" charset="0"/>
              </a:rPr>
              <a:t> 5.1- Coordination </a:t>
            </a:r>
          </a:p>
        </p:txBody>
      </p:sp>
      <p:sp>
        <p:nvSpPr>
          <p:cNvPr id="203779" name="Rectangle 3"/>
          <p:cNvSpPr>
            <a:spLocks noGrp="1" noChangeArrowheads="1"/>
          </p:cNvSpPr>
          <p:nvPr>
            <p:ph idx="1"/>
          </p:nvPr>
        </p:nvSpPr>
        <p:spPr>
          <a:xfrm>
            <a:off x="167665" y="1504950"/>
            <a:ext cx="8424365" cy="3352800"/>
          </a:xfrm>
          <a:effectLst>
            <a:outerShdw blurRad="63500" dist="35921" dir="2700000" algn="ctr" rotWithShape="0">
              <a:schemeClr val="bg2"/>
            </a:outerShdw>
          </a:effectLst>
        </p:spPr>
        <p:txBody>
          <a:bodyPr rtlCol="0">
            <a:normAutofit fontScale="47500" lnSpcReduction="20000"/>
          </a:bodyPr>
          <a:lstStyle/>
          <a:p>
            <a:pPr marL="457200" lvl="1" indent="0" algn="ctr" eaLnBrk="1" fontAlgn="auto" hangingPunct="1">
              <a:spcAft>
                <a:spcPts val="0"/>
              </a:spcAft>
              <a:buNone/>
              <a:defRPr/>
            </a:pPr>
            <a:r>
              <a:rPr lang="en-US" sz="3800" b="1" dirty="0">
                <a:latin typeface="Cambria" panose="02040503050406030204" pitchFamily="18" charset="0"/>
                <a:cs typeface="Arial" panose="020B0604020202020204" pitchFamily="34" charset="0"/>
              </a:rPr>
              <a:t>Maximum 2 points</a:t>
            </a:r>
          </a:p>
          <a:p>
            <a:pPr marL="457200" lvl="1" indent="0" algn="ctr" eaLnBrk="1" fontAlgn="auto" hangingPunct="1">
              <a:spcAft>
                <a:spcPts val="0"/>
              </a:spcAft>
              <a:buNone/>
              <a:defRPr/>
            </a:pPr>
            <a:endParaRPr lang="en-US" sz="3200" b="1" dirty="0">
              <a:latin typeface="Cambria" panose="02040503050406030204" pitchFamily="18" charset="0"/>
              <a:cs typeface="Arial" panose="020B0604020202020204" pitchFamily="34" charset="0"/>
            </a:endParaRPr>
          </a:p>
          <a:p>
            <a:pPr lvl="1">
              <a:buFontTx/>
              <a:buChar char="•"/>
              <a:defRPr/>
            </a:pPr>
            <a:r>
              <a:rPr lang="en-US" sz="3800" b="1" dirty="0">
                <a:latin typeface="Cambria" panose="02040503050406030204" pitchFamily="18" charset="0"/>
                <a:cs typeface="Arial" panose="020B0604020202020204" pitchFamily="34" charset="0"/>
              </a:rPr>
              <a:t>Demonstrate the proposed activities follow a strategic plan or policy goals of community</a:t>
            </a:r>
          </a:p>
          <a:p>
            <a:pPr lvl="1">
              <a:buFontTx/>
              <a:buChar char="•"/>
              <a:defRPr/>
            </a:pPr>
            <a:endParaRPr lang="en-US" sz="3800" b="1" dirty="0">
              <a:latin typeface="Cambria" panose="02040503050406030204" pitchFamily="18" charset="0"/>
              <a:cs typeface="Arial" panose="020B0604020202020204" pitchFamily="34" charset="0"/>
            </a:endParaRPr>
          </a:p>
          <a:p>
            <a:pPr lvl="1">
              <a:buFontTx/>
              <a:buChar char="•"/>
              <a:defRPr/>
            </a:pPr>
            <a:r>
              <a:rPr lang="en-US" sz="3800" b="1" dirty="0">
                <a:latin typeface="Cambria" panose="02040503050406030204" pitchFamily="18" charset="0"/>
                <a:cs typeface="Arial" panose="020B0604020202020204" pitchFamily="34" charset="0"/>
              </a:rPr>
              <a:t>Describe how you plan to work and coordinate with those not providing funds </a:t>
            </a:r>
          </a:p>
          <a:p>
            <a:pPr lvl="1">
              <a:buFontTx/>
              <a:buChar char="•"/>
              <a:defRPr/>
            </a:pPr>
            <a:r>
              <a:rPr lang="en-US" sz="3800" b="1" dirty="0">
                <a:latin typeface="Cambria" panose="02040503050406030204" pitchFamily="18" charset="0"/>
                <a:cs typeface="Arial" panose="020B0604020202020204" pitchFamily="34" charset="0"/>
              </a:rPr>
              <a:t> </a:t>
            </a:r>
          </a:p>
          <a:p>
            <a:pPr lvl="1">
              <a:buFontTx/>
              <a:buChar char="•"/>
              <a:defRPr/>
            </a:pPr>
            <a:r>
              <a:rPr lang="en-US" sz="3800" b="1" dirty="0">
                <a:latin typeface="Cambria" panose="02040503050406030204" pitchFamily="18" charset="0"/>
                <a:cs typeface="Arial" panose="020B0604020202020204" pitchFamily="34" charset="0"/>
              </a:rPr>
              <a:t>Describe how the community was involved in the development of the application per 24 CFR 1003.604 (Citizens Participation)</a:t>
            </a:r>
          </a:p>
          <a:p>
            <a:pPr lvl="1" eaLnBrk="1" fontAlgn="auto" hangingPunct="1">
              <a:spcAft>
                <a:spcPts val="0"/>
              </a:spcAft>
              <a:buFontTx/>
              <a:buChar char="•"/>
              <a:defRPr/>
            </a:pPr>
            <a:endParaRPr lang="en-US" b="1" dirty="0">
              <a:latin typeface="Cambria" panose="02040503050406030204" pitchFamily="18" charset="0"/>
              <a:cs typeface="Arial" panose="020B0604020202020204" pitchFamily="34" charset="0"/>
            </a:endParaRPr>
          </a:p>
        </p:txBody>
      </p:sp>
      <p:sp>
        <p:nvSpPr>
          <p:cNvPr id="12390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267F86F-A54E-45B1-88ED-C5A4574DB4F7}" type="slidenum">
              <a:rPr lang="en-US" i="0" smtClean="0"/>
              <a:pPr eaLnBrk="1" hangingPunct="1"/>
              <a:t>77</a:t>
            </a:fld>
            <a:endParaRPr lang="en-US" i="0" dirty="0"/>
          </a:p>
        </p:txBody>
      </p:sp>
    </p:spTree>
    <p:extLst>
      <p:ext uri="{BB962C8B-B14F-4D97-AF65-F5344CB8AC3E}">
        <p14:creationId xmlns:p14="http://schemas.microsoft.com/office/powerpoint/2010/main" val="262507357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a:xfrm>
            <a:off x="17206" y="514350"/>
            <a:ext cx="7772400" cy="857250"/>
          </a:xfrm>
          <a:effectLst>
            <a:outerShdw blurRad="63500" dist="35921" dir="2700000" algn="ctr" rotWithShape="0">
              <a:schemeClr val="bg2"/>
            </a:outerShdw>
          </a:effectLst>
        </p:spPr>
        <p:txBody>
          <a:bodyPr rtlCol="0">
            <a:noAutofit/>
          </a:bodyPr>
          <a:lstStyle/>
          <a:p>
            <a:pPr eaLnBrk="1" fontAlgn="auto" hangingPunct="1">
              <a:spcAft>
                <a:spcPts val="0"/>
              </a:spcAft>
              <a:defRPr/>
            </a:pPr>
            <a:r>
              <a:rPr lang="en-US" sz="4000" b="1" dirty="0" err="1">
                <a:solidFill>
                  <a:srgbClr val="FFFF99"/>
                </a:solidFill>
                <a:latin typeface="Cambria" panose="02040503050406030204" pitchFamily="18" charset="0"/>
                <a:ea typeface="ＭＳ Ｐゴシック" charset="-128"/>
              </a:rPr>
              <a:t>Subfactor</a:t>
            </a:r>
            <a:r>
              <a:rPr lang="en-US" sz="4000" b="1" dirty="0">
                <a:solidFill>
                  <a:srgbClr val="FFFF99"/>
                </a:solidFill>
                <a:latin typeface="Cambria" panose="02040503050406030204" pitchFamily="18" charset="0"/>
                <a:ea typeface="ＭＳ Ｐゴシック" charset="-128"/>
              </a:rPr>
              <a:t> 5.2 – </a:t>
            </a:r>
            <a:br>
              <a:rPr lang="en-US" sz="4000" b="1" dirty="0">
                <a:solidFill>
                  <a:srgbClr val="FFFF99"/>
                </a:solidFill>
                <a:latin typeface="Cambria" panose="02040503050406030204" pitchFamily="18" charset="0"/>
                <a:ea typeface="ＭＳ Ｐゴシック" charset="-128"/>
              </a:rPr>
            </a:br>
            <a:r>
              <a:rPr lang="en-US" sz="4000" b="1" dirty="0">
                <a:solidFill>
                  <a:srgbClr val="FFFF99"/>
                </a:solidFill>
                <a:latin typeface="Cambria" panose="02040503050406030204" pitchFamily="18" charset="0"/>
                <a:ea typeface="ＭＳ Ｐゴシック" charset="-128"/>
              </a:rPr>
              <a:t>Outputs &amp; Outcomes</a:t>
            </a:r>
          </a:p>
        </p:txBody>
      </p:sp>
      <p:sp>
        <p:nvSpPr>
          <p:cNvPr id="204803" name="Rectangle 3"/>
          <p:cNvSpPr>
            <a:spLocks noGrp="1" noChangeArrowheads="1"/>
          </p:cNvSpPr>
          <p:nvPr>
            <p:ph idx="1"/>
          </p:nvPr>
        </p:nvSpPr>
        <p:spPr>
          <a:xfrm>
            <a:off x="228600" y="1962150"/>
            <a:ext cx="8915400" cy="3505200"/>
          </a:xfrm>
          <a:effectLst>
            <a:outerShdw blurRad="63500" dist="35921" dir="2700000" algn="ctr" rotWithShape="0">
              <a:schemeClr val="bg2"/>
            </a:outerShdw>
          </a:effectLst>
        </p:spPr>
        <p:txBody>
          <a:bodyPr rtlCol="0">
            <a:normAutofit fontScale="62500" lnSpcReduction="20000"/>
          </a:bodyPr>
          <a:lstStyle/>
          <a:p>
            <a:pPr marL="0" indent="0" algn="ctr">
              <a:lnSpc>
                <a:spcPct val="90000"/>
              </a:lnSpc>
              <a:buNone/>
              <a:defRPr/>
            </a:pPr>
            <a:r>
              <a:rPr lang="en-US" sz="2800" b="1" dirty="0">
                <a:latin typeface="Cambria" panose="02040503050406030204" pitchFamily="18" charset="0"/>
                <a:cs typeface="Arial" panose="020B0604020202020204" pitchFamily="34" charset="0"/>
              </a:rPr>
              <a:t>Maximum 4 points</a:t>
            </a:r>
          </a:p>
          <a:p>
            <a:pPr>
              <a:lnSpc>
                <a:spcPct val="90000"/>
              </a:lnSpc>
              <a:defRPr/>
            </a:pPr>
            <a:r>
              <a:rPr lang="en-US" sz="2800" b="1" u="sng" dirty="0">
                <a:latin typeface="Cambria" panose="02040503050406030204" pitchFamily="18" charset="0"/>
                <a:cs typeface="Arial" panose="020B0604020202020204" pitchFamily="34" charset="0"/>
              </a:rPr>
              <a:t>Outputs</a:t>
            </a:r>
            <a:r>
              <a:rPr lang="en-US" sz="2800" b="1" dirty="0">
                <a:latin typeface="Cambria" panose="02040503050406030204" pitchFamily="18" charset="0"/>
                <a:cs typeface="Arial" panose="020B0604020202020204" pitchFamily="34" charset="0"/>
              </a:rPr>
              <a:t> include </a:t>
            </a:r>
          </a:p>
          <a:p>
            <a:pPr lvl="1">
              <a:lnSpc>
                <a:spcPct val="90000"/>
              </a:lnSpc>
              <a:defRPr/>
            </a:pPr>
            <a:r>
              <a:rPr lang="en-US" sz="2400" b="1" dirty="0">
                <a:latin typeface="Cambria" panose="02040503050406030204" pitchFamily="18" charset="0"/>
                <a:cs typeface="Arial" panose="020B0604020202020204" pitchFamily="34" charset="0"/>
              </a:rPr>
              <a:t>Number of houses rehabilitated</a:t>
            </a:r>
          </a:p>
          <a:p>
            <a:pPr lvl="1">
              <a:lnSpc>
                <a:spcPct val="90000"/>
              </a:lnSpc>
              <a:defRPr/>
            </a:pPr>
            <a:r>
              <a:rPr lang="en-US" sz="2400" b="1" dirty="0">
                <a:latin typeface="Cambria" panose="02040503050406030204" pitchFamily="18" charset="0"/>
                <a:cs typeface="Arial" panose="020B0604020202020204" pitchFamily="34" charset="0"/>
              </a:rPr>
              <a:t>Number of jobs created</a:t>
            </a:r>
          </a:p>
          <a:p>
            <a:pPr lvl="1">
              <a:lnSpc>
                <a:spcPct val="90000"/>
              </a:lnSpc>
              <a:defRPr/>
            </a:pPr>
            <a:r>
              <a:rPr lang="en-US" sz="2400" b="1" dirty="0">
                <a:latin typeface="Cambria" panose="02040503050406030204" pitchFamily="18" charset="0"/>
                <a:cs typeface="Arial" panose="020B0604020202020204" pitchFamily="34" charset="0"/>
              </a:rPr>
              <a:t>Square feet of public facility</a:t>
            </a:r>
          </a:p>
          <a:p>
            <a:pPr lvl="1">
              <a:lnSpc>
                <a:spcPct val="90000"/>
              </a:lnSpc>
              <a:defRPr/>
            </a:pPr>
            <a:r>
              <a:rPr lang="en-US" sz="2400" b="1" dirty="0">
                <a:latin typeface="Cambria" panose="02040503050406030204" pitchFamily="18" charset="0"/>
                <a:cs typeface="Arial" panose="020B0604020202020204" pitchFamily="34" charset="0"/>
              </a:rPr>
              <a:t>Number of homeownership units built/financed</a:t>
            </a:r>
          </a:p>
          <a:p>
            <a:pPr>
              <a:lnSpc>
                <a:spcPct val="90000"/>
              </a:lnSpc>
              <a:defRPr/>
            </a:pPr>
            <a:endParaRPr lang="en-US" sz="2800" b="1" dirty="0">
              <a:latin typeface="Cambria" panose="02040503050406030204" pitchFamily="18" charset="0"/>
              <a:cs typeface="Arial" panose="020B0604020202020204" pitchFamily="34" charset="0"/>
            </a:endParaRPr>
          </a:p>
          <a:p>
            <a:pPr>
              <a:lnSpc>
                <a:spcPct val="90000"/>
              </a:lnSpc>
              <a:defRPr/>
            </a:pPr>
            <a:r>
              <a:rPr lang="en-US" sz="2800" b="1" u="sng" dirty="0">
                <a:latin typeface="Cambria" panose="02040503050406030204" pitchFamily="18" charset="0"/>
                <a:cs typeface="Arial" panose="020B0604020202020204" pitchFamily="34" charset="0"/>
              </a:rPr>
              <a:t>Outcomes</a:t>
            </a:r>
            <a:r>
              <a:rPr lang="en-US" sz="2800" b="1" dirty="0">
                <a:latin typeface="Cambria" panose="02040503050406030204" pitchFamily="18" charset="0"/>
                <a:cs typeface="Arial" panose="020B0604020202020204" pitchFamily="34" charset="0"/>
              </a:rPr>
              <a:t> include</a:t>
            </a:r>
          </a:p>
          <a:p>
            <a:pPr lvl="1">
              <a:lnSpc>
                <a:spcPct val="90000"/>
              </a:lnSpc>
              <a:defRPr/>
            </a:pPr>
            <a:r>
              <a:rPr lang="en-US" sz="2400" b="1" dirty="0">
                <a:latin typeface="Cambria" panose="02040503050406030204" pitchFamily="18" charset="0"/>
                <a:cs typeface="Arial" panose="020B0604020202020204" pitchFamily="34" charset="0"/>
              </a:rPr>
              <a:t>Reduction in families in substandard housing</a:t>
            </a:r>
          </a:p>
          <a:p>
            <a:pPr lvl="1">
              <a:lnSpc>
                <a:spcPct val="90000"/>
              </a:lnSpc>
              <a:defRPr/>
            </a:pPr>
            <a:r>
              <a:rPr lang="en-US" sz="2400" b="1" dirty="0">
                <a:latin typeface="Cambria" panose="02040503050406030204" pitchFamily="18" charset="0"/>
                <a:cs typeface="Arial" panose="020B0604020202020204" pitchFamily="34" charset="0"/>
              </a:rPr>
              <a:t>Increased income resulting from employment</a:t>
            </a:r>
          </a:p>
          <a:p>
            <a:pPr lvl="1">
              <a:lnSpc>
                <a:spcPct val="90000"/>
              </a:lnSpc>
              <a:defRPr/>
            </a:pPr>
            <a:r>
              <a:rPr lang="en-US" sz="2400" b="1" dirty="0">
                <a:latin typeface="Cambria" panose="02040503050406030204" pitchFamily="18" charset="0"/>
                <a:cs typeface="Arial" panose="020B0604020202020204" pitchFamily="34" charset="0"/>
              </a:rPr>
              <a:t>Increased quality of life due to public facility</a:t>
            </a:r>
          </a:p>
          <a:p>
            <a:pPr lvl="1">
              <a:lnSpc>
                <a:spcPct val="90000"/>
              </a:lnSpc>
              <a:defRPr/>
            </a:pPr>
            <a:r>
              <a:rPr lang="en-US" sz="2400" b="1" dirty="0">
                <a:latin typeface="Cambria" panose="02040503050406030204" pitchFamily="18" charset="0"/>
                <a:cs typeface="Arial" panose="020B0604020202020204" pitchFamily="34" charset="0"/>
              </a:rPr>
              <a:t>Increased economic self sufficiency of beneficiaries</a:t>
            </a:r>
          </a:p>
          <a:p>
            <a:pPr lvl="1">
              <a:lnSpc>
                <a:spcPct val="90000"/>
              </a:lnSpc>
              <a:defRPr/>
            </a:pPr>
            <a:endParaRPr lang="en-US" sz="2400" b="1" dirty="0">
              <a:latin typeface="Cambria" panose="02040503050406030204" pitchFamily="18" charset="0"/>
              <a:cs typeface="Arial" panose="020B0604020202020204" pitchFamily="34" charset="0"/>
            </a:endParaRPr>
          </a:p>
          <a:p>
            <a:pPr>
              <a:lnSpc>
                <a:spcPct val="90000"/>
              </a:lnSpc>
              <a:buNone/>
              <a:defRPr/>
            </a:pPr>
            <a:endParaRPr lang="en-US" sz="2800" dirty="0">
              <a:latin typeface="Cambria" panose="02040503050406030204" pitchFamily="18" charset="0"/>
            </a:endParaRPr>
          </a:p>
          <a:p>
            <a:pPr eaLnBrk="1" fontAlgn="auto" hangingPunct="1">
              <a:lnSpc>
                <a:spcPct val="90000"/>
              </a:lnSpc>
              <a:spcAft>
                <a:spcPts val="0"/>
              </a:spcAft>
              <a:buFontTx/>
              <a:buNone/>
              <a:defRPr/>
            </a:pPr>
            <a:endParaRPr lang="en-US" sz="2800" dirty="0">
              <a:latin typeface="Cambria" panose="02040503050406030204" pitchFamily="18" charset="0"/>
            </a:endParaRPr>
          </a:p>
        </p:txBody>
      </p:sp>
      <p:sp>
        <p:nvSpPr>
          <p:cNvPr id="12493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D6A7929D-7BAC-4552-B65E-E1D1EF9D5F95}" type="slidenum">
              <a:rPr lang="en-US" i="0" smtClean="0"/>
              <a:pPr eaLnBrk="1" hangingPunct="1"/>
              <a:t>78</a:t>
            </a:fld>
            <a:endParaRPr lang="en-US" i="0" dirty="0"/>
          </a:p>
        </p:txBody>
      </p:sp>
    </p:spTree>
    <p:extLst>
      <p:ext uri="{BB962C8B-B14F-4D97-AF65-F5344CB8AC3E}">
        <p14:creationId xmlns:p14="http://schemas.microsoft.com/office/powerpoint/2010/main" val="224853098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66750"/>
            <a:ext cx="7928999" cy="727838"/>
          </a:xfrm>
        </p:spPr>
        <p:txBody>
          <a:bodyPr>
            <a:noAutofit/>
          </a:bodyPr>
          <a:lstStyle/>
          <a:p>
            <a:r>
              <a:rPr lang="en-US" sz="4000" b="1" dirty="0">
                <a:solidFill>
                  <a:srgbClr val="FFFF99"/>
                </a:solidFill>
                <a:latin typeface="Cambria" panose="02040503050406030204" pitchFamily="18" charset="0"/>
              </a:rPr>
              <a:t>Preference Points</a:t>
            </a:r>
          </a:p>
        </p:txBody>
      </p:sp>
      <p:sp>
        <p:nvSpPr>
          <p:cNvPr id="3" name="Content Placeholder 2"/>
          <p:cNvSpPr>
            <a:spLocks noGrp="1"/>
          </p:cNvSpPr>
          <p:nvPr>
            <p:ph idx="1"/>
          </p:nvPr>
        </p:nvSpPr>
        <p:spPr>
          <a:xfrm>
            <a:off x="228600" y="1657350"/>
            <a:ext cx="8763000" cy="3479800"/>
          </a:xfrm>
        </p:spPr>
        <p:txBody>
          <a:bodyPr>
            <a:normAutofit fontScale="85000" lnSpcReduction="20000"/>
          </a:bodyPr>
          <a:lstStyle/>
          <a:p>
            <a:r>
              <a:rPr lang="en-US" sz="2800" b="1" dirty="0">
                <a:latin typeface="Cambria" panose="02040503050406030204" pitchFamily="18" charset="0"/>
              </a:rPr>
              <a:t>Preferred Sustainability: </a:t>
            </a:r>
          </a:p>
          <a:p>
            <a:pPr lvl="1"/>
            <a:r>
              <a:rPr lang="en-US" sz="2400" b="1" dirty="0">
                <a:latin typeface="Cambria" panose="02040503050406030204" pitchFamily="18" charset="0"/>
              </a:rPr>
              <a:t>Submit HUD-2995</a:t>
            </a:r>
          </a:p>
          <a:p>
            <a:pPr lvl="1"/>
            <a:r>
              <a:rPr lang="en-US" sz="2400" b="1" dirty="0">
                <a:latin typeface="Cambria" panose="02040503050406030204" pitchFamily="18" charset="0"/>
                <a:hlinkClick r:id="rId3"/>
              </a:rPr>
              <a:t>https://portal.hud.gov/hudportal/documents/huddoc?id=PSS_POCs.pdf</a:t>
            </a:r>
            <a:endParaRPr lang="en-US" sz="2400" b="1" dirty="0">
              <a:latin typeface="Cambria" panose="02040503050406030204" pitchFamily="18" charset="0"/>
            </a:endParaRPr>
          </a:p>
          <a:p>
            <a:pPr marL="457200" lvl="1" indent="0">
              <a:buNone/>
            </a:pPr>
            <a:endParaRPr lang="en-US" sz="2400" b="1" dirty="0">
              <a:latin typeface="Cambria" panose="02040503050406030204" pitchFamily="18" charset="0"/>
            </a:endParaRPr>
          </a:p>
          <a:p>
            <a:r>
              <a:rPr lang="en-US" sz="2800" b="1" dirty="0">
                <a:latin typeface="Cambria" panose="02040503050406030204" pitchFamily="18" charset="0"/>
              </a:rPr>
              <a:t>Promise Zones Preference  Points:</a:t>
            </a:r>
          </a:p>
          <a:p>
            <a:pPr lvl="1"/>
            <a:r>
              <a:rPr lang="en-US" sz="2400" b="1" dirty="0">
                <a:latin typeface="Cambria" panose="02040503050406030204" pitchFamily="18" charset="0"/>
              </a:rPr>
              <a:t>Submit HUD-50153</a:t>
            </a:r>
          </a:p>
          <a:p>
            <a:pPr lvl="1"/>
            <a:r>
              <a:rPr lang="en-US" sz="2400" b="1" dirty="0">
                <a:latin typeface="Cambria" panose="02040503050406030204" pitchFamily="18" charset="0"/>
                <a:hlinkClick r:id="rId4"/>
              </a:rPr>
              <a:t>https://www.hudexchange.info/programs/promise-zones/designee-contact-information/#urban-designees-contact-information</a:t>
            </a:r>
            <a:endParaRPr lang="en-US" sz="2400" b="1" dirty="0">
              <a:latin typeface="Cambria" panose="02040503050406030204" pitchFamily="18" charset="0"/>
            </a:endParaRPr>
          </a:p>
          <a:p>
            <a:pPr lvl="1"/>
            <a:endParaRPr lang="en-US" sz="2400" b="1"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47D326A9-C7FB-474D-8472-18C731E71348}" type="slidenum">
              <a:rPr lang="en-US" smtClean="0"/>
              <a:pPr/>
              <a:t>79</a:t>
            </a:fld>
            <a:endParaRPr lang="en-US" dirty="0"/>
          </a:p>
        </p:txBody>
      </p:sp>
    </p:spTree>
    <p:extLst>
      <p:ext uri="{BB962C8B-B14F-4D97-AF65-F5344CB8AC3E}">
        <p14:creationId xmlns:p14="http://schemas.microsoft.com/office/powerpoint/2010/main" val="654549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026"/>
          <p:cNvSpPr>
            <a:spLocks noGrp="1" noChangeArrowheads="1"/>
          </p:cNvSpPr>
          <p:nvPr>
            <p:ph type="title"/>
          </p:nvPr>
        </p:nvSpPr>
        <p:spPr>
          <a:xfrm>
            <a:off x="19665" y="484963"/>
            <a:ext cx="8229600" cy="914400"/>
          </a:xfrm>
          <a:ln>
            <a:noFill/>
          </a:ln>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4000" b="1" dirty="0">
                <a:solidFill>
                  <a:srgbClr val="FFFF89"/>
                </a:solidFill>
                <a:latin typeface="Cambria" panose="02040503050406030204" pitchFamily="18" charset="0"/>
                <a:cs typeface="Arial" panose="020B0604020202020204" pitchFamily="34" charset="0"/>
              </a:rPr>
              <a:t>Available Funds/Authority</a:t>
            </a:r>
          </a:p>
        </p:txBody>
      </p:sp>
      <p:sp>
        <p:nvSpPr>
          <p:cNvPr id="73731" name="Rectangle 1027"/>
          <p:cNvSpPr>
            <a:spLocks noGrp="1" noChangeArrowheads="1"/>
          </p:cNvSpPr>
          <p:nvPr>
            <p:ph idx="1"/>
          </p:nvPr>
        </p:nvSpPr>
        <p:spPr>
          <a:xfrm>
            <a:off x="304800" y="1553841"/>
            <a:ext cx="8229600" cy="3086100"/>
          </a:xfrm>
          <a:effectLst>
            <a:outerShdw blurRad="63500" dist="35921" dir="2700000" algn="ctr" rotWithShape="0">
              <a:schemeClr val="bg2"/>
            </a:outerShdw>
          </a:effectLst>
        </p:spPr>
        <p:txBody>
          <a:bodyPr rtlCol="0">
            <a:normAutofit/>
          </a:bodyPr>
          <a:lstStyle/>
          <a:p>
            <a:pPr marL="0" indent="0" algn="ctr" eaLnBrk="1" fontAlgn="auto" hangingPunct="1">
              <a:spcAft>
                <a:spcPts val="0"/>
              </a:spcAft>
              <a:buNone/>
              <a:defRPr/>
            </a:pPr>
            <a:endParaRPr lang="en-US" b="1" dirty="0">
              <a:latin typeface="Cambria" panose="02040503050406030204" pitchFamily="18" charset="0"/>
              <a:cs typeface="Arial" panose="020B0604020202020204" pitchFamily="34" charset="0"/>
            </a:endParaRPr>
          </a:p>
          <a:p>
            <a:pPr marL="0" indent="0" algn="ctr" eaLnBrk="1" fontAlgn="auto" hangingPunct="1">
              <a:spcAft>
                <a:spcPts val="0"/>
              </a:spcAft>
              <a:buNone/>
              <a:defRPr/>
            </a:pPr>
            <a:r>
              <a:rPr lang="en-US" sz="2800" b="1" dirty="0">
                <a:latin typeface="Cambria" panose="02040503050406030204" pitchFamily="18" charset="0"/>
                <a:cs typeface="Arial" panose="020B0604020202020204" pitchFamily="34" charset="0"/>
              </a:rPr>
              <a:t>Congress has not yet appropriated funds for this program. Therefore, the amount of available funding is not known and is contingent on future Congressional action. </a:t>
            </a:r>
          </a:p>
        </p:txBody>
      </p:sp>
      <p:sp>
        <p:nvSpPr>
          <p:cNvPr id="1229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C091EF3-05DA-4865-9E75-A19B70F4C746}" type="slidenum">
              <a:rPr lang="en-US" i="0" smtClean="0"/>
              <a:pPr eaLnBrk="1" hangingPunct="1"/>
              <a:t>8</a:t>
            </a:fld>
            <a:endParaRPr lang="en-US" i="0" dirty="0"/>
          </a:p>
        </p:txBody>
      </p:sp>
    </p:spTree>
    <p:extLst>
      <p:ext uri="{BB962C8B-B14F-4D97-AF65-F5344CB8AC3E}">
        <p14:creationId xmlns:p14="http://schemas.microsoft.com/office/powerpoint/2010/main" val="104909110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2700" y="514350"/>
            <a:ext cx="7928999" cy="838200"/>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2000" b="1" dirty="0">
                <a:solidFill>
                  <a:srgbClr val="FFCC00"/>
                </a:solidFill>
                <a:latin typeface="Cambria" panose="02040503050406030204" pitchFamily="18" charset="0"/>
              </a:rPr>
              <a:t> </a:t>
            </a:r>
            <a:r>
              <a:rPr lang="en-US" sz="4000" b="1" dirty="0">
                <a:solidFill>
                  <a:srgbClr val="FFFF99"/>
                </a:solidFill>
                <a:latin typeface="Cambria" panose="02040503050406030204" pitchFamily="18" charset="0"/>
                <a:cs typeface="Arial" panose="020B0604020202020204" pitchFamily="34" charset="0"/>
              </a:rPr>
              <a:t>Review and Selection Process</a:t>
            </a:r>
            <a:endParaRPr lang="en-US" sz="2800" b="1" dirty="0">
              <a:solidFill>
                <a:srgbClr val="FFFF99"/>
              </a:solidFill>
              <a:latin typeface="Cambria" panose="02040503050406030204" pitchFamily="18" charset="0"/>
              <a:cs typeface="Arial" panose="020B0604020202020204" pitchFamily="34" charset="0"/>
            </a:endParaRPr>
          </a:p>
        </p:txBody>
      </p:sp>
      <p:sp>
        <p:nvSpPr>
          <p:cNvPr id="68611" name="Rectangle 3"/>
          <p:cNvSpPr>
            <a:spLocks noGrp="1" noChangeArrowheads="1"/>
          </p:cNvSpPr>
          <p:nvPr>
            <p:ph sz="half" idx="1"/>
          </p:nvPr>
        </p:nvSpPr>
        <p:spPr>
          <a:xfrm>
            <a:off x="228600" y="1657350"/>
            <a:ext cx="3889405" cy="3276600"/>
          </a:xfrm>
          <a:effectLst>
            <a:outerShdw blurRad="63500" dist="35921" dir="2700000" algn="ctr" rotWithShape="0">
              <a:schemeClr val="bg2"/>
            </a:outerShdw>
          </a:effectLst>
        </p:spPr>
        <p:txBody>
          <a:bodyPr rtlCol="0">
            <a:normAutofit fontScale="70000" lnSpcReduction="20000"/>
          </a:bodyPr>
          <a:lstStyle/>
          <a:p>
            <a:pPr marL="457200" indent="-457200" eaLnBrk="1" fontAlgn="auto" hangingPunct="1">
              <a:lnSpc>
                <a:spcPct val="90000"/>
              </a:lnSpc>
              <a:spcAft>
                <a:spcPts val="0"/>
              </a:spcAft>
              <a:buAutoNum type="arabicPeriod"/>
              <a:defRPr/>
            </a:pPr>
            <a:r>
              <a:rPr lang="en-US" sz="2300" b="1" dirty="0">
                <a:latin typeface="Cambria" panose="02040503050406030204" pitchFamily="18" charset="0"/>
                <a:cs typeface="Arial" panose="020B0604020202020204" pitchFamily="34" charset="0"/>
              </a:rPr>
              <a:t>Past Performance </a:t>
            </a:r>
          </a:p>
          <a:p>
            <a:pPr marL="457200" indent="-457200" eaLnBrk="1" fontAlgn="auto" hangingPunct="1">
              <a:lnSpc>
                <a:spcPct val="90000"/>
              </a:lnSpc>
              <a:spcAft>
                <a:spcPts val="0"/>
              </a:spcAft>
              <a:buAutoNum type="arabicPeriod"/>
              <a:defRPr/>
            </a:pPr>
            <a:endParaRPr lang="en-US" sz="2300" b="1" dirty="0">
              <a:latin typeface="Cambria" panose="02040503050406030204" pitchFamily="18" charset="0"/>
              <a:cs typeface="Arial" panose="020B0604020202020204" pitchFamily="34" charset="0"/>
            </a:endParaRPr>
          </a:p>
          <a:p>
            <a:pPr marL="457200" indent="-457200" eaLnBrk="1" fontAlgn="auto" hangingPunct="1">
              <a:lnSpc>
                <a:spcPct val="90000"/>
              </a:lnSpc>
              <a:spcAft>
                <a:spcPts val="0"/>
              </a:spcAft>
              <a:buAutoNum type="arabicPeriod"/>
              <a:defRPr/>
            </a:pPr>
            <a:r>
              <a:rPr lang="en-US" sz="2300" b="1" dirty="0">
                <a:latin typeface="Cambria" panose="02040503050406030204" pitchFamily="18" charset="0"/>
                <a:cs typeface="Arial" panose="020B0604020202020204" pitchFamily="34" charset="0"/>
              </a:rPr>
              <a:t>Assessing Applicant Risk </a:t>
            </a:r>
          </a:p>
          <a:p>
            <a:pPr marL="457200" indent="-457200" eaLnBrk="1" fontAlgn="auto" hangingPunct="1">
              <a:lnSpc>
                <a:spcPct val="90000"/>
              </a:lnSpc>
              <a:spcAft>
                <a:spcPts val="0"/>
              </a:spcAft>
              <a:buAutoNum type="arabicPeriod"/>
              <a:defRPr/>
            </a:pPr>
            <a:endParaRPr lang="en-US" sz="2300" b="1" dirty="0">
              <a:latin typeface="Cambria" panose="02040503050406030204" pitchFamily="18" charset="0"/>
              <a:cs typeface="Arial" panose="020B0604020202020204" pitchFamily="34" charset="0"/>
            </a:endParaRPr>
          </a:p>
          <a:p>
            <a:pPr marL="457200" indent="-457200" eaLnBrk="1" fontAlgn="auto" hangingPunct="1">
              <a:lnSpc>
                <a:spcPct val="90000"/>
              </a:lnSpc>
              <a:spcAft>
                <a:spcPts val="0"/>
              </a:spcAft>
              <a:buAutoNum type="arabicPeriod"/>
              <a:defRPr/>
            </a:pPr>
            <a:r>
              <a:rPr lang="en-US" sz="2300" b="1" dirty="0">
                <a:latin typeface="Cambria" panose="02040503050406030204" pitchFamily="18" charset="0"/>
                <a:cs typeface="Arial" panose="020B0604020202020204" pitchFamily="34" charset="0"/>
              </a:rPr>
              <a:t>Applicant Selection Process </a:t>
            </a:r>
          </a:p>
          <a:p>
            <a:pPr marL="457200" indent="-457200" eaLnBrk="1" fontAlgn="auto" hangingPunct="1">
              <a:lnSpc>
                <a:spcPct val="90000"/>
              </a:lnSpc>
              <a:spcAft>
                <a:spcPts val="0"/>
              </a:spcAft>
              <a:buAutoNum type="arabicPeriod"/>
              <a:defRPr/>
            </a:pPr>
            <a:endParaRPr lang="en-US" sz="2300" b="1" dirty="0">
              <a:latin typeface="Cambria" panose="02040503050406030204" pitchFamily="18" charset="0"/>
              <a:cs typeface="Arial" panose="020B0604020202020204" pitchFamily="34" charset="0"/>
            </a:endParaRPr>
          </a:p>
          <a:p>
            <a:pPr marL="457200" indent="-457200" eaLnBrk="1" fontAlgn="auto" hangingPunct="1">
              <a:lnSpc>
                <a:spcPct val="90000"/>
              </a:lnSpc>
              <a:spcAft>
                <a:spcPts val="0"/>
              </a:spcAft>
              <a:buAutoNum type="arabicPeriod"/>
              <a:defRPr/>
            </a:pPr>
            <a:r>
              <a:rPr lang="en-US" sz="2300" b="1" dirty="0">
                <a:latin typeface="Cambria" panose="02040503050406030204" pitchFamily="18" charset="0"/>
                <a:cs typeface="Arial" panose="020B0604020202020204" pitchFamily="34" charset="0"/>
              </a:rPr>
              <a:t>Application Screening and Acceptance </a:t>
            </a:r>
          </a:p>
          <a:p>
            <a:pPr marL="457200" indent="-457200" eaLnBrk="1" fontAlgn="auto" hangingPunct="1">
              <a:lnSpc>
                <a:spcPct val="90000"/>
              </a:lnSpc>
              <a:spcAft>
                <a:spcPts val="0"/>
              </a:spcAft>
              <a:buAutoNum type="arabicPeriod"/>
              <a:defRPr/>
            </a:pPr>
            <a:endParaRPr lang="en-US" sz="2300" b="1" dirty="0">
              <a:latin typeface="Cambria" panose="02040503050406030204" pitchFamily="18" charset="0"/>
              <a:cs typeface="Arial" panose="020B0604020202020204" pitchFamily="34" charset="0"/>
            </a:endParaRPr>
          </a:p>
          <a:p>
            <a:pPr marL="457200" indent="-457200" eaLnBrk="1" fontAlgn="auto" hangingPunct="1">
              <a:lnSpc>
                <a:spcPct val="90000"/>
              </a:lnSpc>
              <a:spcAft>
                <a:spcPts val="0"/>
              </a:spcAft>
              <a:buAutoNum type="arabicPeriod"/>
              <a:defRPr/>
            </a:pPr>
            <a:r>
              <a:rPr lang="en-US" sz="2300" b="1" dirty="0">
                <a:latin typeface="Cambria" panose="02040503050406030204" pitchFamily="18" charset="0"/>
                <a:cs typeface="Arial" panose="020B0604020202020204" pitchFamily="34" charset="0"/>
              </a:rPr>
              <a:t>Threshold Compliance </a:t>
            </a:r>
          </a:p>
          <a:p>
            <a:pPr marL="457200" indent="-457200" eaLnBrk="1" fontAlgn="auto" hangingPunct="1">
              <a:lnSpc>
                <a:spcPct val="90000"/>
              </a:lnSpc>
              <a:spcAft>
                <a:spcPts val="0"/>
              </a:spcAft>
              <a:buAutoNum type="arabicPeriod"/>
              <a:defRPr/>
            </a:pPr>
            <a:endParaRPr lang="en-US" sz="2300" b="1" dirty="0">
              <a:latin typeface="Cambria" panose="02040503050406030204" pitchFamily="18" charset="0"/>
              <a:cs typeface="Arial" panose="020B0604020202020204" pitchFamily="34" charset="0"/>
            </a:endParaRPr>
          </a:p>
          <a:p>
            <a:pPr marL="457200" indent="-457200" eaLnBrk="1" fontAlgn="auto" hangingPunct="1">
              <a:lnSpc>
                <a:spcPct val="90000"/>
              </a:lnSpc>
              <a:spcAft>
                <a:spcPts val="0"/>
              </a:spcAft>
              <a:buAutoNum type="arabicPeriod"/>
              <a:defRPr/>
            </a:pPr>
            <a:r>
              <a:rPr lang="en-US" sz="2300" b="1" dirty="0">
                <a:latin typeface="Cambria" panose="02040503050406030204" pitchFamily="18" charset="0"/>
                <a:cs typeface="Arial" panose="020B0604020202020204" pitchFamily="34" charset="0"/>
              </a:rPr>
              <a:t>ICDBG Past Performance </a:t>
            </a:r>
          </a:p>
          <a:p>
            <a:pPr eaLnBrk="1" fontAlgn="auto" hangingPunct="1">
              <a:lnSpc>
                <a:spcPct val="90000"/>
              </a:lnSpc>
              <a:spcAft>
                <a:spcPts val="0"/>
              </a:spcAft>
              <a:defRPr/>
            </a:pPr>
            <a:endParaRPr lang="en-US" sz="2000" b="1" dirty="0">
              <a:latin typeface="Cambria" panose="02040503050406030204" pitchFamily="18" charset="0"/>
              <a:cs typeface="Arial" panose="020B0604020202020204" pitchFamily="34" charset="0"/>
            </a:endParaRPr>
          </a:p>
          <a:p>
            <a:pPr eaLnBrk="1" fontAlgn="auto" hangingPunct="1">
              <a:lnSpc>
                <a:spcPct val="90000"/>
              </a:lnSpc>
              <a:spcAft>
                <a:spcPts val="0"/>
              </a:spcAft>
              <a:defRPr/>
            </a:pPr>
            <a:endParaRPr lang="en-US" sz="2000" dirty="0">
              <a:latin typeface="Cambria" panose="02040503050406030204" pitchFamily="18" charset="0"/>
            </a:endParaRPr>
          </a:p>
        </p:txBody>
      </p:sp>
      <p:sp>
        <p:nvSpPr>
          <p:cNvPr id="2" name="Content Placeholder 1"/>
          <p:cNvSpPr>
            <a:spLocks noGrp="1"/>
          </p:cNvSpPr>
          <p:nvPr>
            <p:ph sz="half" idx="2"/>
          </p:nvPr>
        </p:nvSpPr>
        <p:spPr>
          <a:xfrm>
            <a:off x="4909428" y="1735615"/>
            <a:ext cx="3895937" cy="3120070"/>
          </a:xfrm>
        </p:spPr>
        <p:txBody>
          <a:bodyPr>
            <a:normAutofit fontScale="70000" lnSpcReduction="20000"/>
          </a:bodyPr>
          <a:lstStyle/>
          <a:p>
            <a:pPr marL="342900" indent="-342900">
              <a:lnSpc>
                <a:spcPct val="90000"/>
              </a:lnSpc>
              <a:spcAft>
                <a:spcPts val="0"/>
              </a:spcAft>
              <a:buAutoNum type="arabicPeriod" startAt="7"/>
              <a:defRPr/>
            </a:pPr>
            <a:r>
              <a:rPr lang="en-US" sz="2300" b="1" dirty="0">
                <a:latin typeface="Cambria" panose="02040503050406030204" pitchFamily="18" charset="0"/>
                <a:cs typeface="Arial" panose="020B0604020202020204" pitchFamily="34" charset="0"/>
              </a:rPr>
              <a:t>Rating </a:t>
            </a:r>
          </a:p>
          <a:p>
            <a:pPr marL="342900" indent="-342900">
              <a:lnSpc>
                <a:spcPct val="90000"/>
              </a:lnSpc>
              <a:spcAft>
                <a:spcPts val="0"/>
              </a:spcAft>
              <a:buAutoNum type="arabicPeriod" startAt="7"/>
              <a:defRPr/>
            </a:pPr>
            <a:endParaRPr lang="en-US" sz="2300" b="1" dirty="0">
              <a:latin typeface="Cambria" panose="02040503050406030204" pitchFamily="18" charset="0"/>
              <a:cs typeface="Arial" panose="020B0604020202020204" pitchFamily="34" charset="0"/>
            </a:endParaRPr>
          </a:p>
          <a:p>
            <a:pPr marL="342900" indent="-342900">
              <a:lnSpc>
                <a:spcPct val="90000"/>
              </a:lnSpc>
              <a:spcAft>
                <a:spcPts val="0"/>
              </a:spcAft>
              <a:buAutoNum type="arabicPeriod" startAt="7"/>
              <a:defRPr/>
            </a:pPr>
            <a:r>
              <a:rPr lang="en-US" sz="2300" b="1" dirty="0">
                <a:latin typeface="Cambria" panose="02040503050406030204" pitchFamily="18" charset="0"/>
                <a:cs typeface="Arial" panose="020B0604020202020204" pitchFamily="34" charset="0"/>
              </a:rPr>
              <a:t>Minimum Points </a:t>
            </a:r>
          </a:p>
          <a:p>
            <a:pPr marL="342900" indent="-342900">
              <a:lnSpc>
                <a:spcPct val="90000"/>
              </a:lnSpc>
              <a:spcAft>
                <a:spcPts val="0"/>
              </a:spcAft>
              <a:buAutoNum type="arabicPeriod" startAt="7"/>
              <a:defRPr/>
            </a:pPr>
            <a:endParaRPr lang="en-US" sz="2300" b="1" dirty="0">
              <a:latin typeface="Cambria" panose="02040503050406030204" pitchFamily="18" charset="0"/>
              <a:cs typeface="Arial" panose="020B0604020202020204" pitchFamily="34" charset="0"/>
            </a:endParaRPr>
          </a:p>
          <a:p>
            <a:pPr marL="342900" indent="-342900">
              <a:lnSpc>
                <a:spcPct val="90000"/>
              </a:lnSpc>
              <a:spcAft>
                <a:spcPts val="0"/>
              </a:spcAft>
              <a:buAutoNum type="arabicPeriod" startAt="7"/>
              <a:defRPr/>
            </a:pPr>
            <a:r>
              <a:rPr lang="en-US" sz="2300" b="1" dirty="0">
                <a:latin typeface="Cambria" panose="02040503050406030204" pitchFamily="18" charset="0"/>
                <a:cs typeface="Arial" panose="020B0604020202020204" pitchFamily="34" charset="0"/>
              </a:rPr>
              <a:t>Ranking </a:t>
            </a:r>
          </a:p>
          <a:p>
            <a:pPr marL="342900" indent="-342900">
              <a:lnSpc>
                <a:spcPct val="90000"/>
              </a:lnSpc>
              <a:spcAft>
                <a:spcPts val="0"/>
              </a:spcAft>
              <a:buAutoNum type="arabicPeriod" startAt="7"/>
              <a:defRPr/>
            </a:pPr>
            <a:endParaRPr lang="en-US" sz="2300" b="1" dirty="0">
              <a:latin typeface="Cambria" panose="02040503050406030204" pitchFamily="18" charset="0"/>
              <a:cs typeface="Arial" panose="020B0604020202020204" pitchFamily="34" charset="0"/>
            </a:endParaRPr>
          </a:p>
          <a:p>
            <a:pPr marL="342900" indent="-342900">
              <a:lnSpc>
                <a:spcPct val="90000"/>
              </a:lnSpc>
              <a:spcAft>
                <a:spcPts val="0"/>
              </a:spcAft>
              <a:buAutoNum type="arabicPeriod" startAt="7"/>
              <a:defRPr/>
            </a:pPr>
            <a:r>
              <a:rPr lang="en-US" sz="2300" b="1" dirty="0">
                <a:latin typeface="Cambria" panose="02040503050406030204" pitchFamily="18" charset="0"/>
                <a:cs typeface="Arial" panose="020B0604020202020204" pitchFamily="34" charset="0"/>
              </a:rPr>
              <a:t>Tiebreakers</a:t>
            </a:r>
          </a:p>
          <a:p>
            <a:pPr marL="342900" indent="-342900">
              <a:lnSpc>
                <a:spcPct val="90000"/>
              </a:lnSpc>
              <a:spcAft>
                <a:spcPts val="0"/>
              </a:spcAft>
              <a:buAutoNum type="arabicPeriod" startAt="7"/>
              <a:defRPr/>
            </a:pPr>
            <a:endParaRPr lang="en-US" sz="2300" b="1" dirty="0">
              <a:latin typeface="Cambria" panose="02040503050406030204" pitchFamily="18" charset="0"/>
              <a:cs typeface="Arial" panose="020B0604020202020204" pitchFamily="34" charset="0"/>
            </a:endParaRPr>
          </a:p>
          <a:p>
            <a:pPr marL="342900" indent="-342900">
              <a:lnSpc>
                <a:spcPct val="90000"/>
              </a:lnSpc>
              <a:spcAft>
                <a:spcPts val="0"/>
              </a:spcAft>
              <a:buAutoNum type="arabicPeriod" startAt="7"/>
              <a:defRPr/>
            </a:pPr>
            <a:r>
              <a:rPr lang="en-US" sz="2300" b="1" dirty="0">
                <a:latin typeface="Cambria" panose="02040503050406030204" pitchFamily="18" charset="0"/>
                <a:cs typeface="Arial" panose="020B0604020202020204" pitchFamily="34" charset="0"/>
              </a:rPr>
              <a:t>Technical Deficiencies </a:t>
            </a:r>
          </a:p>
          <a:p>
            <a:pPr marL="342900" indent="-342900">
              <a:lnSpc>
                <a:spcPct val="90000"/>
              </a:lnSpc>
              <a:spcAft>
                <a:spcPts val="0"/>
              </a:spcAft>
              <a:buAutoNum type="arabicPeriod" startAt="7"/>
              <a:defRPr/>
            </a:pPr>
            <a:endParaRPr lang="en-US" sz="2300" b="1" dirty="0">
              <a:latin typeface="Cambria" panose="02040503050406030204" pitchFamily="18" charset="0"/>
              <a:cs typeface="Arial" panose="020B0604020202020204" pitchFamily="34" charset="0"/>
            </a:endParaRPr>
          </a:p>
          <a:p>
            <a:pPr marL="342900" indent="-342900">
              <a:lnSpc>
                <a:spcPct val="90000"/>
              </a:lnSpc>
              <a:spcAft>
                <a:spcPts val="0"/>
              </a:spcAft>
              <a:buAutoNum type="arabicPeriod" startAt="7"/>
              <a:defRPr/>
            </a:pPr>
            <a:r>
              <a:rPr lang="en-US" sz="2300" b="1" dirty="0">
                <a:latin typeface="Cambria" panose="02040503050406030204" pitchFamily="18" charset="0"/>
                <a:cs typeface="Arial" panose="020B0604020202020204" pitchFamily="34" charset="0"/>
              </a:rPr>
              <a:t>Agency Errors </a:t>
            </a:r>
          </a:p>
          <a:p>
            <a:pPr marL="342900" indent="-342900">
              <a:lnSpc>
                <a:spcPct val="90000"/>
              </a:lnSpc>
              <a:spcAft>
                <a:spcPts val="0"/>
              </a:spcAft>
              <a:buAutoNum type="arabicPeriod" startAt="7"/>
              <a:defRPr/>
            </a:pPr>
            <a:endParaRPr lang="en-US" sz="2300" b="1" dirty="0">
              <a:latin typeface="Cambria" panose="02040503050406030204" pitchFamily="18" charset="0"/>
              <a:cs typeface="Arial" panose="020B0604020202020204" pitchFamily="34" charset="0"/>
            </a:endParaRPr>
          </a:p>
          <a:p>
            <a:pPr marL="342900" indent="-342900">
              <a:lnSpc>
                <a:spcPct val="90000"/>
              </a:lnSpc>
              <a:spcAft>
                <a:spcPts val="0"/>
              </a:spcAft>
              <a:buAutoNum type="arabicPeriod" startAt="7"/>
              <a:defRPr/>
            </a:pPr>
            <a:r>
              <a:rPr lang="en-US" sz="2300" b="1" dirty="0">
                <a:latin typeface="Cambria" panose="02040503050406030204" pitchFamily="18" charset="0"/>
                <a:cs typeface="Arial" panose="020B0604020202020204" pitchFamily="34" charset="0"/>
              </a:rPr>
              <a:t>Performance and Compliance Actions of Funding Recipients </a:t>
            </a:r>
          </a:p>
          <a:p>
            <a:endParaRPr lang="en-US" dirty="0"/>
          </a:p>
        </p:txBody>
      </p:sp>
      <p:sp>
        <p:nvSpPr>
          <p:cNvPr id="12698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5BB57AF5-E8AD-416A-8B92-1013F902C008}" type="slidenum">
              <a:rPr lang="en-US" i="0" smtClean="0"/>
              <a:pPr eaLnBrk="1" hangingPunct="1"/>
              <a:t>80</a:t>
            </a:fld>
            <a:endParaRPr lang="en-US" i="0" dirty="0"/>
          </a:p>
        </p:txBody>
      </p:sp>
    </p:spTree>
    <p:extLst>
      <p:ext uri="{BB962C8B-B14F-4D97-AF65-F5344CB8AC3E}">
        <p14:creationId xmlns:p14="http://schemas.microsoft.com/office/powerpoint/2010/main" val="35397639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a:xfrm>
            <a:off x="0" y="514350"/>
            <a:ext cx="8229600" cy="857250"/>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4000" b="1" dirty="0">
                <a:solidFill>
                  <a:srgbClr val="FFFF99"/>
                </a:solidFill>
                <a:latin typeface="Cambria" panose="02040503050406030204" pitchFamily="18" charset="0"/>
                <a:cs typeface="Arial" panose="020B0604020202020204" pitchFamily="34" charset="0"/>
              </a:rPr>
              <a:t>Anticipated Award Dates</a:t>
            </a:r>
          </a:p>
        </p:txBody>
      </p:sp>
      <p:sp>
        <p:nvSpPr>
          <p:cNvPr id="221187" name="Rectangle 3"/>
          <p:cNvSpPr>
            <a:spLocks noGrp="1" noChangeArrowheads="1"/>
          </p:cNvSpPr>
          <p:nvPr>
            <p:ph idx="1"/>
          </p:nvPr>
        </p:nvSpPr>
        <p:spPr>
          <a:xfrm>
            <a:off x="609600" y="1657350"/>
            <a:ext cx="7696200" cy="3336925"/>
          </a:xfrm>
          <a:effectLst>
            <a:outerShdw blurRad="63500" dist="35921" dir="2700000" algn="ctr" rotWithShape="0">
              <a:schemeClr val="bg2"/>
            </a:outerShdw>
          </a:effectLst>
        </p:spPr>
        <p:txBody>
          <a:bodyPr rtlCol="0">
            <a:normAutofit fontScale="92500" lnSpcReduction="10000"/>
          </a:bodyPr>
          <a:lstStyle/>
          <a:p>
            <a:pPr eaLnBrk="1" fontAlgn="auto" hangingPunct="1">
              <a:spcAft>
                <a:spcPts val="0"/>
              </a:spcAft>
              <a:defRPr/>
            </a:pPr>
            <a:r>
              <a:rPr lang="en-US" sz="2800" b="1" dirty="0">
                <a:latin typeface="Cambria" panose="02040503050406030204" pitchFamily="18" charset="0"/>
                <a:ea typeface="ＭＳ Ｐゴシック" charset="-128"/>
                <a:cs typeface="Arial" panose="020B0604020202020204" pitchFamily="34" charset="0"/>
              </a:rPr>
              <a:t>Pre-awards must be met</a:t>
            </a:r>
          </a:p>
          <a:p>
            <a:pPr eaLnBrk="1" fontAlgn="auto" hangingPunct="1">
              <a:spcAft>
                <a:spcPts val="0"/>
              </a:spcAft>
              <a:defRPr/>
            </a:pPr>
            <a:endParaRPr lang="en-US" sz="2800" b="1" dirty="0">
              <a:latin typeface="Cambria" panose="02040503050406030204" pitchFamily="18" charset="0"/>
              <a:ea typeface="ＭＳ Ｐゴシック" charset="-128"/>
              <a:cs typeface="Arial" panose="020B0604020202020204" pitchFamily="34" charset="0"/>
            </a:endParaRPr>
          </a:p>
          <a:p>
            <a:pPr eaLnBrk="1" fontAlgn="auto" hangingPunct="1">
              <a:spcAft>
                <a:spcPts val="0"/>
              </a:spcAft>
              <a:defRPr/>
            </a:pPr>
            <a:r>
              <a:rPr lang="en-US" sz="2800" b="1" dirty="0">
                <a:latin typeface="Cambria" panose="02040503050406030204" pitchFamily="18" charset="0"/>
                <a:ea typeface="ＭＳ Ｐゴシック" charset="-128"/>
                <a:cs typeface="Arial" panose="020B0604020202020204" pitchFamily="34" charset="0"/>
              </a:rPr>
              <a:t>Congressional Notification</a:t>
            </a:r>
          </a:p>
          <a:p>
            <a:pPr eaLnBrk="1" fontAlgn="auto" hangingPunct="1">
              <a:spcAft>
                <a:spcPts val="0"/>
              </a:spcAft>
              <a:defRPr/>
            </a:pPr>
            <a:endParaRPr lang="en-US" sz="2800" b="1" dirty="0">
              <a:latin typeface="Cambria" panose="02040503050406030204" pitchFamily="18" charset="0"/>
              <a:ea typeface="ＭＳ Ｐゴシック" charset="-128"/>
              <a:cs typeface="Arial" panose="020B0604020202020204" pitchFamily="34" charset="0"/>
            </a:endParaRPr>
          </a:p>
          <a:p>
            <a:pPr eaLnBrk="1" fontAlgn="auto" hangingPunct="1">
              <a:spcAft>
                <a:spcPts val="0"/>
              </a:spcAft>
              <a:defRPr/>
            </a:pPr>
            <a:r>
              <a:rPr lang="en-US" sz="2800" b="1" dirty="0">
                <a:latin typeface="Cambria" panose="02040503050406030204" pitchFamily="18" charset="0"/>
                <a:ea typeface="ＭＳ Ｐゴシック" charset="-128"/>
                <a:cs typeface="Arial" panose="020B0604020202020204" pitchFamily="34" charset="0"/>
              </a:rPr>
              <a:t>Awards announced in Sept or Oct</a:t>
            </a:r>
          </a:p>
          <a:p>
            <a:pPr eaLnBrk="1" fontAlgn="auto" hangingPunct="1">
              <a:spcAft>
                <a:spcPts val="0"/>
              </a:spcAft>
              <a:defRPr/>
            </a:pPr>
            <a:endParaRPr lang="en-US" sz="2800" b="1" dirty="0">
              <a:latin typeface="Cambria" panose="02040503050406030204" pitchFamily="18" charset="0"/>
              <a:ea typeface="ＭＳ Ｐゴシック" charset="-128"/>
              <a:cs typeface="Arial" panose="020B0604020202020204" pitchFamily="34" charset="0"/>
            </a:endParaRPr>
          </a:p>
          <a:p>
            <a:pPr eaLnBrk="1" fontAlgn="auto" hangingPunct="1">
              <a:spcAft>
                <a:spcPts val="0"/>
              </a:spcAft>
              <a:defRPr/>
            </a:pPr>
            <a:r>
              <a:rPr lang="en-US" sz="2800" b="1" dirty="0">
                <a:latin typeface="Cambria" panose="02040503050406030204" pitchFamily="18" charset="0"/>
                <a:ea typeface="ＭＳ Ｐゴシック" charset="-128"/>
                <a:cs typeface="Arial" panose="020B0604020202020204" pitchFamily="34" charset="0"/>
              </a:rPr>
              <a:t>Execute grant agreement – special conditions</a:t>
            </a:r>
          </a:p>
          <a:p>
            <a:pPr marL="0" indent="0" eaLnBrk="1" fontAlgn="auto" hangingPunct="1">
              <a:spcAft>
                <a:spcPts val="0"/>
              </a:spcAft>
              <a:buNone/>
              <a:defRPr/>
            </a:pPr>
            <a:endParaRPr lang="en-US" b="1" dirty="0">
              <a:latin typeface="Cambria" panose="02040503050406030204" pitchFamily="18" charset="0"/>
              <a:ea typeface="ＭＳ Ｐゴシック" charset="-128"/>
              <a:cs typeface="Arial" panose="020B0604020202020204" pitchFamily="34" charset="0"/>
            </a:endParaRPr>
          </a:p>
        </p:txBody>
      </p:sp>
      <p:sp>
        <p:nvSpPr>
          <p:cNvPr id="13312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7A6618F7-17C1-4187-B85C-C324E5499762}" type="slidenum">
              <a:rPr lang="en-US" i="0" smtClean="0"/>
              <a:pPr eaLnBrk="1" hangingPunct="1"/>
              <a:t>81</a:t>
            </a:fld>
            <a:endParaRPr lang="en-US" i="0" dirty="0"/>
          </a:p>
        </p:txBody>
      </p:sp>
    </p:spTree>
    <p:extLst>
      <p:ext uri="{BB962C8B-B14F-4D97-AF65-F5344CB8AC3E}">
        <p14:creationId xmlns:p14="http://schemas.microsoft.com/office/powerpoint/2010/main" val="285286140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2458" y="438150"/>
            <a:ext cx="8994058" cy="933450"/>
          </a:xfrm>
          <a:effectLst>
            <a:outerShdw blurRad="63500" dist="35921" dir="2700000" algn="ctr" rotWithShape="0">
              <a:schemeClr val="bg2"/>
            </a:outerShdw>
          </a:effectLst>
        </p:spPr>
        <p:txBody>
          <a:bodyPr rtlCol="0">
            <a:noAutofit/>
          </a:bodyPr>
          <a:lstStyle/>
          <a:p>
            <a:pPr eaLnBrk="1" fontAlgn="auto" hangingPunct="1">
              <a:spcAft>
                <a:spcPts val="0"/>
              </a:spcAft>
              <a:defRPr/>
            </a:pPr>
            <a:r>
              <a:rPr lang="en-US" sz="4000" b="1" dirty="0">
                <a:solidFill>
                  <a:srgbClr val="FFFF99"/>
                </a:solidFill>
                <a:latin typeface="Cambria" panose="02040503050406030204" pitchFamily="18" charset="0"/>
                <a:cs typeface="Arial" panose="020B0604020202020204" pitchFamily="34" charset="0"/>
              </a:rPr>
              <a:t>Post Award Reporting Requirements</a:t>
            </a:r>
          </a:p>
        </p:txBody>
      </p:sp>
      <p:sp>
        <p:nvSpPr>
          <p:cNvPr id="226307" name="Rectangle 3"/>
          <p:cNvSpPr>
            <a:spLocks noGrp="1" noChangeArrowheads="1"/>
          </p:cNvSpPr>
          <p:nvPr>
            <p:ph idx="1"/>
          </p:nvPr>
        </p:nvSpPr>
        <p:spPr>
          <a:xfrm>
            <a:off x="228600" y="1733550"/>
            <a:ext cx="8458200" cy="3200400"/>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2000" b="1" dirty="0">
                <a:latin typeface="Cambria" panose="02040503050406030204" pitchFamily="18" charset="0"/>
                <a:cs typeface="Arial" panose="020B0604020202020204" pitchFamily="34" charset="0"/>
              </a:rPr>
              <a:t>Quarterly Federal Financial Reports (SF-425)</a:t>
            </a:r>
          </a:p>
          <a:p>
            <a:pPr eaLnBrk="1" fontAlgn="auto" hangingPunct="1">
              <a:spcAft>
                <a:spcPts val="0"/>
              </a:spcAft>
              <a:defRPr/>
            </a:pPr>
            <a:endParaRPr lang="en-US" sz="2000" b="1" dirty="0">
              <a:latin typeface="Cambria" panose="02040503050406030204" pitchFamily="18" charset="0"/>
              <a:cs typeface="Arial" panose="020B0604020202020204" pitchFamily="34" charset="0"/>
            </a:endParaRPr>
          </a:p>
          <a:p>
            <a:pPr eaLnBrk="1" fontAlgn="auto" hangingPunct="1">
              <a:spcAft>
                <a:spcPts val="0"/>
              </a:spcAft>
              <a:defRPr/>
            </a:pPr>
            <a:r>
              <a:rPr lang="en-US" sz="2000" b="1" dirty="0">
                <a:latin typeface="Cambria" panose="02040503050406030204" pitchFamily="18" charset="0"/>
                <a:cs typeface="Arial" panose="020B0604020202020204" pitchFamily="34" charset="0"/>
              </a:rPr>
              <a:t>Annual Status &amp; Evaluation Report</a:t>
            </a:r>
          </a:p>
          <a:p>
            <a:pPr eaLnBrk="1" fontAlgn="auto" hangingPunct="1">
              <a:spcAft>
                <a:spcPts val="0"/>
              </a:spcAft>
              <a:defRPr/>
            </a:pPr>
            <a:endParaRPr lang="en-US" sz="2000" b="1" dirty="0">
              <a:latin typeface="Cambria" panose="02040503050406030204" pitchFamily="18" charset="0"/>
              <a:cs typeface="Arial" panose="020B0604020202020204" pitchFamily="34" charset="0"/>
            </a:endParaRPr>
          </a:p>
          <a:p>
            <a:pPr eaLnBrk="1" fontAlgn="auto" hangingPunct="1">
              <a:spcAft>
                <a:spcPts val="0"/>
              </a:spcAft>
              <a:defRPr/>
            </a:pPr>
            <a:r>
              <a:rPr lang="en-US" sz="2000" b="1" dirty="0">
                <a:latin typeface="Cambria" panose="02040503050406030204" pitchFamily="18" charset="0"/>
                <a:cs typeface="Arial" panose="020B0604020202020204" pitchFamily="34" charset="0"/>
              </a:rPr>
              <a:t>Minority Business Enterprise Reports</a:t>
            </a:r>
          </a:p>
          <a:p>
            <a:pPr eaLnBrk="1" fontAlgn="auto" hangingPunct="1">
              <a:spcAft>
                <a:spcPts val="0"/>
              </a:spcAft>
              <a:defRPr/>
            </a:pPr>
            <a:endParaRPr lang="en-US" sz="2000" b="1" dirty="0">
              <a:latin typeface="Cambria" panose="02040503050406030204" pitchFamily="18" charset="0"/>
              <a:cs typeface="Arial" panose="020B0604020202020204" pitchFamily="34" charset="0"/>
            </a:endParaRPr>
          </a:p>
          <a:p>
            <a:pPr eaLnBrk="1" fontAlgn="auto" hangingPunct="1">
              <a:spcAft>
                <a:spcPts val="0"/>
              </a:spcAft>
              <a:defRPr/>
            </a:pPr>
            <a:r>
              <a:rPr lang="en-US" sz="2000" b="1" dirty="0">
                <a:latin typeface="Cambria" panose="02040503050406030204" pitchFamily="18" charset="0"/>
                <a:cs typeface="Arial" panose="020B0604020202020204" pitchFamily="34" charset="0"/>
              </a:rPr>
              <a:t>Close-Out Report</a:t>
            </a:r>
          </a:p>
          <a:p>
            <a:pPr algn="ctr" eaLnBrk="1" fontAlgn="auto" hangingPunct="1">
              <a:spcAft>
                <a:spcPts val="0"/>
              </a:spcAft>
              <a:buFontTx/>
              <a:buNone/>
              <a:defRPr/>
            </a:pPr>
            <a:endParaRPr lang="en-US" dirty="0">
              <a:latin typeface="Cambria" panose="02040503050406030204" pitchFamily="18" charset="0"/>
              <a:cs typeface="Arial" panose="020B0604020202020204" pitchFamily="34" charset="0"/>
            </a:endParaRPr>
          </a:p>
        </p:txBody>
      </p:sp>
      <p:sp>
        <p:nvSpPr>
          <p:cNvPr id="13414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1E45587F-62E6-4775-972C-E526C9428E9E}" type="slidenum">
              <a:rPr lang="en-US" i="0" smtClean="0"/>
              <a:pPr eaLnBrk="1" hangingPunct="1"/>
              <a:t>82</a:t>
            </a:fld>
            <a:endParaRPr lang="en-US" i="0" dirty="0"/>
          </a:p>
        </p:txBody>
      </p:sp>
    </p:spTree>
    <p:extLst>
      <p:ext uri="{BB962C8B-B14F-4D97-AF65-F5344CB8AC3E}">
        <p14:creationId xmlns:p14="http://schemas.microsoft.com/office/powerpoint/2010/main" val="82269933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90550"/>
            <a:ext cx="8229600" cy="857250"/>
          </a:xfrm>
        </p:spPr>
        <p:txBody>
          <a:bodyPr>
            <a:normAutofit/>
          </a:bodyPr>
          <a:lstStyle/>
          <a:p>
            <a:r>
              <a:rPr lang="en-US" sz="4000" b="1" dirty="0">
                <a:solidFill>
                  <a:srgbClr val="FFFF99"/>
                </a:solidFill>
                <a:latin typeface="Cambria" panose="02040503050406030204" pitchFamily="18" charset="0"/>
              </a:rPr>
              <a:t>Grants.gov</a:t>
            </a:r>
          </a:p>
        </p:txBody>
      </p:sp>
      <p:sp>
        <p:nvSpPr>
          <p:cNvPr id="3" name="Content Placeholder 2"/>
          <p:cNvSpPr>
            <a:spLocks noGrp="1"/>
          </p:cNvSpPr>
          <p:nvPr>
            <p:ph idx="1"/>
          </p:nvPr>
        </p:nvSpPr>
        <p:spPr>
          <a:xfrm>
            <a:off x="491126" y="2343150"/>
            <a:ext cx="7915931" cy="2727383"/>
          </a:xfrm>
        </p:spPr>
        <p:txBody>
          <a:bodyPr>
            <a:normAutofit fontScale="92500" lnSpcReduction="10000"/>
          </a:bodyPr>
          <a:lstStyle/>
          <a:p>
            <a:r>
              <a:rPr lang="en-US" sz="2800" b="1" dirty="0">
                <a:latin typeface="Cambria" panose="02040503050406030204" pitchFamily="18" charset="0"/>
                <a:ea typeface="ＭＳ Ｐゴシック" charset="-128"/>
                <a:cs typeface="Arial" panose="020B0604020202020204" pitchFamily="34" charset="0"/>
              </a:rPr>
              <a:t>Electronic Submission/Technical Problems  – call: 800-518-4726 </a:t>
            </a:r>
            <a:r>
              <a:rPr lang="en-US" sz="2800" b="1" u="sng" dirty="0">
                <a:latin typeface="Cambria" panose="02040503050406030204" pitchFamily="18" charset="0"/>
                <a:ea typeface="ＭＳ Ｐゴシック" charset="-128"/>
                <a:cs typeface="Arial" panose="020B0604020202020204" pitchFamily="34" charset="0"/>
              </a:rPr>
              <a:t>or</a:t>
            </a:r>
            <a:r>
              <a:rPr lang="en-US" sz="2800" b="1" dirty="0">
                <a:latin typeface="Cambria" panose="02040503050406030204" pitchFamily="18" charset="0"/>
                <a:ea typeface="ＭＳ Ｐゴシック" charset="-128"/>
                <a:cs typeface="Arial" panose="020B0604020202020204" pitchFamily="34" charset="0"/>
              </a:rPr>
              <a:t> email:  </a:t>
            </a:r>
            <a:r>
              <a:rPr lang="en-US" sz="2800" b="1" u="sng" dirty="0">
                <a:solidFill>
                  <a:srgbClr val="FFFF99"/>
                </a:solidFill>
                <a:latin typeface="Cambria" panose="02040503050406030204" pitchFamily="18" charset="0"/>
                <a:ea typeface="ＭＳ Ｐゴシック" charset="-128"/>
                <a:cs typeface="Arial" panose="020B0604020202020204" pitchFamily="34" charset="0"/>
                <a:hlinkClick r:id="rId3"/>
              </a:rPr>
              <a:t>support@grants.gov</a:t>
            </a:r>
            <a:endParaRPr lang="en-US" sz="2800" b="1" u="sng" dirty="0">
              <a:solidFill>
                <a:srgbClr val="FFFF99"/>
              </a:solidFill>
              <a:latin typeface="Cambria" panose="02040503050406030204" pitchFamily="18" charset="0"/>
              <a:ea typeface="ＭＳ Ｐゴシック" charset="-128"/>
              <a:cs typeface="Arial" panose="020B0604020202020204" pitchFamily="34" charset="0"/>
            </a:endParaRPr>
          </a:p>
          <a:p>
            <a:pPr marL="0" indent="0">
              <a:buNone/>
            </a:pPr>
            <a:endParaRPr lang="en-US" sz="2800" b="1" u="sng" dirty="0">
              <a:latin typeface="Cambria" panose="02040503050406030204" pitchFamily="18" charset="0"/>
              <a:ea typeface="ＭＳ Ｐゴシック" charset="-128"/>
              <a:cs typeface="Arial" panose="020B0604020202020204" pitchFamily="34" charset="0"/>
            </a:endParaRPr>
          </a:p>
          <a:p>
            <a:r>
              <a:rPr lang="en-US" sz="2800" b="1" dirty="0">
                <a:latin typeface="Cambria" panose="02040503050406030204" pitchFamily="18" charset="0"/>
                <a:ea typeface="ＭＳ Ｐゴシック" charset="-128"/>
                <a:cs typeface="Arial" panose="020B0604020202020204" pitchFamily="34" charset="0"/>
              </a:rPr>
              <a:t>Grants.gov Customer Support: </a:t>
            </a:r>
            <a:r>
              <a:rPr lang="en-US" sz="2600" b="1" dirty="0">
                <a:latin typeface="Cambria" panose="02040503050406030204" pitchFamily="18" charset="0"/>
                <a:ea typeface="ＭＳ Ｐゴシック" charset="-128"/>
                <a:cs typeface="Arial" panose="020B0604020202020204" pitchFamily="34" charset="0"/>
                <a:hlinkClick r:id="rId4"/>
              </a:rPr>
              <a:t>http://www.grants.gov/contactus/contactus.jsp</a:t>
            </a:r>
            <a:endParaRPr lang="en-US" sz="2600" b="1" dirty="0">
              <a:latin typeface="Cambria" panose="02040503050406030204" pitchFamily="18" charset="0"/>
              <a:ea typeface="ＭＳ Ｐゴシック" charset="-128"/>
              <a:cs typeface="Arial" panose="020B0604020202020204" pitchFamily="34" charset="0"/>
            </a:endParaRPr>
          </a:p>
          <a:p>
            <a:endParaRPr lang="en-US" sz="2800" b="1" dirty="0">
              <a:latin typeface="Cambria" panose="02040503050406030204" pitchFamily="18" charset="0"/>
              <a:ea typeface="ＭＳ Ｐゴシック" charset="-128"/>
              <a:cs typeface="Arial" panose="020B0604020202020204" pitchFamily="34" charset="0"/>
            </a:endParaRPr>
          </a:p>
          <a:p>
            <a:endParaRPr lang="en-US" sz="3600"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47D326A9-C7FB-474D-8472-18C731E71348}" type="slidenum">
              <a:rPr lang="en-US" smtClean="0"/>
              <a:pPr/>
              <a:t>83</a:t>
            </a:fld>
            <a:endParaRPr lang="en-US" dirty="0"/>
          </a:p>
        </p:txBody>
      </p:sp>
    </p:spTree>
    <p:extLst>
      <p:ext uri="{BB962C8B-B14F-4D97-AF65-F5344CB8AC3E}">
        <p14:creationId xmlns:p14="http://schemas.microsoft.com/office/powerpoint/2010/main" val="425986721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a:xfrm>
            <a:off x="114300" y="666750"/>
            <a:ext cx="6781800" cy="679487"/>
          </a:xfrm>
          <a:effectLst>
            <a:outerShdw blurRad="63500" dist="35921" dir="2700000" algn="ctr" rotWithShape="0">
              <a:schemeClr val="bg2"/>
            </a:outerShdw>
          </a:effectLst>
        </p:spPr>
        <p:txBody>
          <a:bodyPr rtlCol="0">
            <a:noAutofit/>
          </a:bodyPr>
          <a:lstStyle/>
          <a:p>
            <a:pPr eaLnBrk="1" fontAlgn="auto" hangingPunct="1">
              <a:spcAft>
                <a:spcPts val="0"/>
              </a:spcAft>
              <a:defRPr/>
            </a:pPr>
            <a:r>
              <a:rPr lang="en-US" sz="4000" b="1" dirty="0">
                <a:solidFill>
                  <a:srgbClr val="FFFF99"/>
                </a:solidFill>
                <a:latin typeface="Cambria" panose="02040503050406030204" pitchFamily="18" charset="0"/>
                <a:cs typeface="Arial" panose="020B0604020202020204" pitchFamily="34" charset="0"/>
              </a:rPr>
              <a:t>Area ONAPs</a:t>
            </a:r>
          </a:p>
        </p:txBody>
      </p:sp>
      <p:sp>
        <p:nvSpPr>
          <p:cNvPr id="289795" name="Rectangle 3"/>
          <p:cNvSpPr>
            <a:spLocks noGrp="1" noChangeArrowheads="1"/>
          </p:cNvSpPr>
          <p:nvPr>
            <p:ph idx="1"/>
          </p:nvPr>
        </p:nvSpPr>
        <p:spPr>
          <a:xfrm>
            <a:off x="114300" y="1713327"/>
            <a:ext cx="8382000" cy="3430173"/>
          </a:xfrm>
          <a:effectLst>
            <a:outerShdw blurRad="63500" dist="35921" dir="2700000" algn="ctr" rotWithShape="0">
              <a:schemeClr val="bg2"/>
            </a:outerShdw>
          </a:effectLst>
        </p:spPr>
        <p:txBody>
          <a:bodyPr rtlCol="0">
            <a:normAutofit fontScale="85000" lnSpcReduction="20000"/>
          </a:bodyPr>
          <a:lstStyle/>
          <a:p>
            <a:pPr>
              <a:lnSpc>
                <a:spcPct val="90000"/>
              </a:lnSpc>
              <a:defRPr/>
            </a:pPr>
            <a:r>
              <a:rPr lang="en-US" sz="2100" b="1" dirty="0">
                <a:latin typeface="Cambria" panose="02040503050406030204" pitchFamily="18" charset="0"/>
                <a:cs typeface="Arial" panose="020B0604020202020204" pitchFamily="34" charset="0"/>
              </a:rPr>
              <a:t>Alaska:  (907) 677-9860</a:t>
            </a:r>
          </a:p>
          <a:p>
            <a:pPr>
              <a:lnSpc>
                <a:spcPct val="90000"/>
              </a:lnSpc>
              <a:defRPr/>
            </a:pPr>
            <a:endParaRPr lang="en-US" sz="2100" b="1" dirty="0">
              <a:latin typeface="Cambria" panose="02040503050406030204" pitchFamily="18" charset="0"/>
              <a:cs typeface="Arial" panose="020B0604020202020204" pitchFamily="34" charset="0"/>
            </a:endParaRPr>
          </a:p>
          <a:p>
            <a:pPr eaLnBrk="1" fontAlgn="auto" hangingPunct="1">
              <a:lnSpc>
                <a:spcPct val="90000"/>
              </a:lnSpc>
              <a:spcAft>
                <a:spcPts val="0"/>
              </a:spcAft>
              <a:defRPr/>
            </a:pPr>
            <a:r>
              <a:rPr lang="en-US" sz="2100" b="1" dirty="0">
                <a:latin typeface="Cambria" panose="02040503050406030204" pitchFamily="18" charset="0"/>
                <a:cs typeface="Arial" panose="020B0604020202020204" pitchFamily="34" charset="0"/>
              </a:rPr>
              <a:t>Eastern Woodlands: 1-800-735-3239</a:t>
            </a:r>
          </a:p>
          <a:p>
            <a:pPr eaLnBrk="1" fontAlgn="auto" hangingPunct="1">
              <a:lnSpc>
                <a:spcPct val="90000"/>
              </a:lnSpc>
              <a:spcAft>
                <a:spcPts val="0"/>
              </a:spcAft>
              <a:defRPr/>
            </a:pPr>
            <a:endParaRPr lang="en-US" sz="2100" b="1" dirty="0">
              <a:latin typeface="Cambria" panose="02040503050406030204" pitchFamily="18" charset="0"/>
              <a:cs typeface="Arial" panose="020B0604020202020204" pitchFamily="34" charset="0"/>
            </a:endParaRPr>
          </a:p>
          <a:p>
            <a:pPr eaLnBrk="1" fontAlgn="auto" hangingPunct="1">
              <a:lnSpc>
                <a:spcPct val="90000"/>
              </a:lnSpc>
              <a:spcAft>
                <a:spcPts val="0"/>
              </a:spcAft>
              <a:defRPr/>
            </a:pPr>
            <a:r>
              <a:rPr lang="en-US" sz="2100" b="1" dirty="0">
                <a:latin typeface="Cambria" panose="02040503050406030204" pitchFamily="18" charset="0"/>
                <a:cs typeface="Arial" panose="020B0604020202020204" pitchFamily="34" charset="0"/>
              </a:rPr>
              <a:t>Northern Plains: 1-888-814-2945</a:t>
            </a:r>
          </a:p>
          <a:p>
            <a:pPr eaLnBrk="1" fontAlgn="auto" hangingPunct="1">
              <a:lnSpc>
                <a:spcPct val="90000"/>
              </a:lnSpc>
              <a:spcAft>
                <a:spcPts val="0"/>
              </a:spcAft>
              <a:defRPr/>
            </a:pPr>
            <a:endParaRPr lang="en-US" sz="2100" b="1" dirty="0">
              <a:latin typeface="Cambria" panose="02040503050406030204" pitchFamily="18" charset="0"/>
              <a:cs typeface="Arial" panose="020B0604020202020204" pitchFamily="34" charset="0"/>
            </a:endParaRPr>
          </a:p>
          <a:p>
            <a:pPr eaLnBrk="1" fontAlgn="auto" hangingPunct="1">
              <a:lnSpc>
                <a:spcPct val="90000"/>
              </a:lnSpc>
              <a:spcAft>
                <a:spcPts val="0"/>
              </a:spcAft>
              <a:defRPr/>
            </a:pPr>
            <a:r>
              <a:rPr lang="en-US" sz="2100" b="1" dirty="0">
                <a:latin typeface="Cambria" panose="02040503050406030204" pitchFamily="18" charset="0"/>
                <a:cs typeface="Arial" panose="020B0604020202020204" pitchFamily="34" charset="0"/>
              </a:rPr>
              <a:t>Northwest: (206) 220-5270</a:t>
            </a:r>
          </a:p>
          <a:p>
            <a:pPr eaLnBrk="1" fontAlgn="auto" hangingPunct="1">
              <a:lnSpc>
                <a:spcPct val="90000"/>
              </a:lnSpc>
              <a:spcAft>
                <a:spcPts val="0"/>
              </a:spcAft>
              <a:defRPr/>
            </a:pPr>
            <a:endParaRPr lang="en-US" sz="2100" b="1" dirty="0">
              <a:latin typeface="Cambria" panose="02040503050406030204" pitchFamily="18" charset="0"/>
              <a:cs typeface="Arial" panose="020B0604020202020204" pitchFamily="34" charset="0"/>
            </a:endParaRPr>
          </a:p>
          <a:p>
            <a:pPr>
              <a:lnSpc>
                <a:spcPct val="90000"/>
              </a:lnSpc>
              <a:defRPr/>
            </a:pPr>
            <a:r>
              <a:rPr lang="en-US" sz="2100" b="1" dirty="0">
                <a:latin typeface="Cambria" panose="02040503050406030204" pitchFamily="18" charset="0"/>
              </a:rPr>
              <a:t>Southern Plains: (405) 609-8520</a:t>
            </a:r>
          </a:p>
          <a:p>
            <a:pPr>
              <a:lnSpc>
                <a:spcPct val="90000"/>
              </a:lnSpc>
              <a:defRPr/>
            </a:pPr>
            <a:endParaRPr lang="en-US" sz="2100" b="1" dirty="0">
              <a:latin typeface="Cambria" panose="02040503050406030204" pitchFamily="18" charset="0"/>
            </a:endParaRPr>
          </a:p>
          <a:p>
            <a:pPr>
              <a:lnSpc>
                <a:spcPct val="90000"/>
              </a:lnSpc>
              <a:defRPr/>
            </a:pPr>
            <a:r>
              <a:rPr lang="en-US" sz="2100" b="1" dirty="0">
                <a:latin typeface="Cambria" panose="02040503050406030204" pitchFamily="18" charset="0"/>
              </a:rPr>
              <a:t>Southwest (Phoenix): (602) 379-7200/ Southwest (Albuquerque):  (505) 346-6923</a:t>
            </a:r>
          </a:p>
          <a:p>
            <a:pPr eaLnBrk="1" fontAlgn="auto" hangingPunct="1">
              <a:lnSpc>
                <a:spcPct val="90000"/>
              </a:lnSpc>
              <a:spcAft>
                <a:spcPts val="0"/>
              </a:spcAft>
              <a:defRPr/>
            </a:pPr>
            <a:endParaRPr lang="en-US" sz="1600" b="1" dirty="0">
              <a:latin typeface="Cambria" panose="02040503050406030204" pitchFamily="18" charset="0"/>
              <a:cs typeface="Arial" panose="020B0604020202020204" pitchFamily="34" charset="0"/>
            </a:endParaRPr>
          </a:p>
        </p:txBody>
      </p:sp>
      <p:sp>
        <p:nvSpPr>
          <p:cNvPr id="13619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FE094F25-3C63-4C51-94C7-9B11F7488683}" type="slidenum">
              <a:rPr lang="en-US" i="0" smtClean="0"/>
              <a:pPr eaLnBrk="1" hangingPunct="1"/>
              <a:t>84</a:t>
            </a:fld>
            <a:endParaRPr lang="en-US" i="0" dirty="0"/>
          </a:p>
        </p:txBody>
      </p:sp>
    </p:spTree>
    <p:extLst>
      <p:ext uri="{BB962C8B-B14F-4D97-AF65-F5344CB8AC3E}">
        <p14:creationId xmlns:p14="http://schemas.microsoft.com/office/powerpoint/2010/main" val="425270125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a:xfrm>
            <a:off x="24581" y="666750"/>
            <a:ext cx="8148638" cy="685800"/>
          </a:xfrm>
          <a:effectLst>
            <a:outerShdw blurRad="63500" dist="35921" dir="2700000" algn="ctr" rotWithShape="0">
              <a:schemeClr val="bg2"/>
            </a:outerShdw>
          </a:effectLst>
        </p:spPr>
        <p:txBody>
          <a:bodyPr rtlCol="0">
            <a:noAutofit/>
          </a:bodyPr>
          <a:lstStyle/>
          <a:p>
            <a:pPr eaLnBrk="1" fontAlgn="auto" hangingPunct="1">
              <a:spcAft>
                <a:spcPts val="0"/>
              </a:spcAft>
              <a:defRPr/>
            </a:pPr>
            <a:r>
              <a:rPr lang="en-US" sz="4000" b="1" dirty="0">
                <a:solidFill>
                  <a:srgbClr val="FFFF99"/>
                </a:solidFill>
                <a:latin typeface="Cambria" panose="02040503050406030204" pitchFamily="18" charset="0"/>
                <a:cs typeface="Arial" panose="020B0604020202020204" pitchFamily="34" charset="0"/>
              </a:rPr>
              <a:t>NOFA Trainings</a:t>
            </a:r>
          </a:p>
        </p:txBody>
      </p:sp>
      <p:sp>
        <p:nvSpPr>
          <p:cNvPr id="301059" name="Rectangle 3"/>
          <p:cNvSpPr>
            <a:spLocks noGrp="1" noChangeArrowheads="1"/>
          </p:cNvSpPr>
          <p:nvPr>
            <p:ph idx="1"/>
          </p:nvPr>
        </p:nvSpPr>
        <p:spPr>
          <a:xfrm>
            <a:off x="152399" y="1809750"/>
            <a:ext cx="8652965" cy="2803636"/>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2400" b="1" dirty="0">
                <a:latin typeface="Cambria" panose="02040503050406030204" pitchFamily="18" charset="0"/>
                <a:cs typeface="Arial" panose="020B0604020202020204" pitchFamily="34" charset="0"/>
              </a:rPr>
              <a:t>Contact your Area ONAP for specific information on local NOFA trainings</a:t>
            </a:r>
          </a:p>
          <a:p>
            <a:pPr eaLnBrk="1" fontAlgn="auto" hangingPunct="1">
              <a:spcAft>
                <a:spcPts val="0"/>
              </a:spcAft>
              <a:defRPr/>
            </a:pPr>
            <a:endParaRPr lang="en-US" sz="2400" b="1" dirty="0">
              <a:latin typeface="Cambria" panose="02040503050406030204" pitchFamily="18" charset="0"/>
              <a:cs typeface="Arial" panose="020B0604020202020204" pitchFamily="34" charset="0"/>
            </a:endParaRPr>
          </a:p>
          <a:p>
            <a:pPr eaLnBrk="1" fontAlgn="auto" hangingPunct="1">
              <a:spcAft>
                <a:spcPts val="0"/>
              </a:spcAft>
              <a:defRPr/>
            </a:pPr>
            <a:r>
              <a:rPr lang="en-US" sz="2400" b="1" dirty="0">
                <a:latin typeface="Cambria" panose="02040503050406030204" pitchFamily="18" charset="0"/>
                <a:cs typeface="Arial" panose="020B0604020202020204" pitchFamily="34" charset="0"/>
              </a:rPr>
              <a:t>Online ICDBG training</a:t>
            </a:r>
            <a:r>
              <a:rPr lang="en-US" sz="2400" dirty="0">
                <a:latin typeface="Cambria" panose="02040503050406030204" pitchFamily="18" charset="0"/>
                <a:cs typeface="Arial" panose="020B0604020202020204" pitchFamily="34" charset="0"/>
              </a:rPr>
              <a:t>: </a:t>
            </a:r>
            <a:r>
              <a:rPr lang="en-US" sz="2400" u="sng" dirty="0">
                <a:latin typeface="Cambria" panose="02040503050406030204" pitchFamily="18" charset="0"/>
                <a:cs typeface="Arial" panose="020B0604020202020204" pitchFamily="34" charset="0"/>
                <a:hlinkClick r:id="rId3"/>
              </a:rPr>
              <a:t>http://www.hud.gov/offices/pih/ih/grants/icdbg.cfm</a:t>
            </a:r>
            <a:endParaRPr lang="en-US" sz="2400" u="sng" dirty="0">
              <a:latin typeface="Cambria" panose="02040503050406030204" pitchFamily="18" charset="0"/>
              <a:cs typeface="Arial" panose="020B0604020202020204" pitchFamily="34" charset="0"/>
            </a:endParaRPr>
          </a:p>
          <a:p>
            <a:pPr eaLnBrk="1" fontAlgn="auto" hangingPunct="1">
              <a:spcAft>
                <a:spcPts val="0"/>
              </a:spcAft>
              <a:defRPr/>
            </a:pPr>
            <a:endParaRPr lang="en-US" u="sng" dirty="0">
              <a:latin typeface="Cambria" panose="02040503050406030204" pitchFamily="18" charset="0"/>
              <a:cs typeface="Arial" panose="020B0604020202020204" pitchFamily="34" charset="0"/>
            </a:endParaRPr>
          </a:p>
        </p:txBody>
      </p:sp>
      <p:sp>
        <p:nvSpPr>
          <p:cNvPr id="13926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5C66AC0E-C249-4884-97C1-27A9079B9066}" type="slidenum">
              <a:rPr lang="en-US" i="0" smtClean="0"/>
              <a:pPr eaLnBrk="1" hangingPunct="1"/>
              <a:t>85</a:t>
            </a:fld>
            <a:endParaRPr lang="en-US" i="0" dirty="0"/>
          </a:p>
        </p:txBody>
      </p:sp>
    </p:spTree>
    <p:extLst>
      <p:ext uri="{BB962C8B-B14F-4D97-AF65-F5344CB8AC3E}">
        <p14:creationId xmlns:p14="http://schemas.microsoft.com/office/powerpoint/2010/main" val="15732101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39" y="133350"/>
            <a:ext cx="9018061" cy="1261238"/>
          </a:xfrm>
        </p:spPr>
        <p:txBody>
          <a:bodyPr>
            <a:noAutofit/>
          </a:bodyPr>
          <a:lstStyle/>
          <a:p>
            <a:r>
              <a:rPr lang="en-US" sz="4000" b="1" dirty="0">
                <a:solidFill>
                  <a:srgbClr val="FFFF99"/>
                </a:solidFill>
                <a:latin typeface="Cambria" panose="02040503050406030204" pitchFamily="18" charset="0"/>
              </a:rPr>
              <a:t>Examples of Highest Scoring Applications</a:t>
            </a:r>
          </a:p>
        </p:txBody>
      </p:sp>
      <p:sp>
        <p:nvSpPr>
          <p:cNvPr id="3" name="Content Placeholder 2"/>
          <p:cNvSpPr>
            <a:spLocks noGrp="1"/>
          </p:cNvSpPr>
          <p:nvPr>
            <p:ph idx="1"/>
          </p:nvPr>
        </p:nvSpPr>
        <p:spPr>
          <a:xfrm>
            <a:off x="42365" y="2647950"/>
            <a:ext cx="8763000" cy="1219200"/>
          </a:xfrm>
        </p:spPr>
        <p:txBody>
          <a:bodyPr>
            <a:normAutofit/>
          </a:bodyPr>
          <a:lstStyle/>
          <a:p>
            <a:pPr marL="0" indent="0" algn="ctr">
              <a:buNone/>
            </a:pPr>
            <a:r>
              <a:rPr lang="en-US" sz="2400" b="1" dirty="0">
                <a:solidFill>
                  <a:srgbClr val="FFFF99"/>
                </a:solidFill>
                <a:latin typeface="Cambria" panose="02040503050406030204" pitchFamily="18" charset="0"/>
                <a:hlinkClick r:id="rId3"/>
              </a:rPr>
              <a:t>https://portal.hud.gov/hudportal/HUD?src=/program_offices/administration/foia/highscore</a:t>
            </a:r>
            <a:endParaRPr lang="en-US" sz="2400" b="1" dirty="0">
              <a:solidFill>
                <a:srgbClr val="FFFF99"/>
              </a:solidFill>
              <a:latin typeface="Cambria" panose="02040503050406030204" pitchFamily="18" charset="0"/>
            </a:endParaRPr>
          </a:p>
          <a:p>
            <a:pPr marL="0" indent="0" algn="ctr">
              <a:buNone/>
            </a:pPr>
            <a:endParaRPr lang="en-US" b="1" dirty="0">
              <a:latin typeface="Cambria" panose="02040503050406030204" pitchFamily="18" charset="0"/>
            </a:endParaRPr>
          </a:p>
          <a:p>
            <a:pPr marL="0" indent="0" algn="ctr">
              <a:buNone/>
            </a:pPr>
            <a:endParaRPr lang="en-US" b="1" dirty="0">
              <a:solidFill>
                <a:srgbClr val="FFFF99"/>
              </a:solidFill>
              <a:latin typeface="Cambria" panose="02040503050406030204" pitchFamily="18" charset="0"/>
            </a:endParaRPr>
          </a:p>
          <a:p>
            <a:pPr marL="0" indent="0" algn="ctr">
              <a:buNone/>
            </a:pPr>
            <a:endParaRPr lang="en-US" b="1"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47D326A9-C7FB-474D-8472-18C731E71348}" type="slidenum">
              <a:rPr lang="en-US" smtClean="0"/>
              <a:pPr/>
              <a:t>86</a:t>
            </a:fld>
            <a:endParaRPr lang="en-US" dirty="0"/>
          </a:p>
        </p:txBody>
      </p:sp>
    </p:spTree>
    <p:extLst>
      <p:ext uri="{BB962C8B-B14F-4D97-AF65-F5344CB8AC3E}">
        <p14:creationId xmlns:p14="http://schemas.microsoft.com/office/powerpoint/2010/main" val="3330141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ChangeArrowheads="1"/>
          </p:cNvSpPr>
          <p:nvPr>
            <p:ph type="title"/>
          </p:nvPr>
        </p:nvSpPr>
        <p:spPr>
          <a:xfrm>
            <a:off x="0" y="285750"/>
            <a:ext cx="8229600" cy="1108075"/>
          </a:xfrm>
          <a:effectLst>
            <a:outerShdw blurRad="63500" dist="35921" dir="2700000" algn="ctr" rotWithShape="0">
              <a:schemeClr val="bg2"/>
            </a:outerShdw>
          </a:effectLst>
        </p:spPr>
        <p:txBody>
          <a:bodyPr rtlCol="0">
            <a:normAutofit/>
          </a:bodyPr>
          <a:lstStyle/>
          <a:p>
            <a:pPr eaLnBrk="1" fontAlgn="auto" hangingPunct="1">
              <a:spcAft>
                <a:spcPts val="0"/>
              </a:spcAft>
              <a:defRPr/>
            </a:pPr>
            <a:r>
              <a:rPr lang="en-US" sz="4000" b="1" dirty="0">
                <a:solidFill>
                  <a:srgbClr val="FFFF99"/>
                </a:solidFill>
                <a:latin typeface="Cambria" panose="02040503050406030204" pitchFamily="18" charset="0"/>
                <a:cs typeface="Arial" panose="020B0604020202020204" pitchFamily="34" charset="0"/>
              </a:rPr>
              <a:t>Types of Grants</a:t>
            </a:r>
          </a:p>
        </p:txBody>
      </p:sp>
      <p:sp>
        <p:nvSpPr>
          <p:cNvPr id="429059" name="Rectangle 3"/>
          <p:cNvSpPr>
            <a:spLocks noGrp="1" noChangeArrowheads="1"/>
          </p:cNvSpPr>
          <p:nvPr>
            <p:ph idx="1"/>
          </p:nvPr>
        </p:nvSpPr>
        <p:spPr>
          <a:xfrm>
            <a:off x="634657" y="1809750"/>
            <a:ext cx="7772400" cy="4138116"/>
          </a:xfrm>
          <a:effectLst>
            <a:outerShdw blurRad="63500" dist="35921" dir="2700000" algn="ctr" rotWithShape="0">
              <a:schemeClr val="bg2"/>
            </a:outerShdw>
          </a:effectLst>
        </p:spPr>
        <p:txBody>
          <a:bodyPr rtlCol="0">
            <a:normAutofit/>
          </a:bodyPr>
          <a:lstStyle/>
          <a:p>
            <a:pPr>
              <a:defRPr/>
            </a:pPr>
            <a:r>
              <a:rPr lang="en-US" sz="2400" b="1" dirty="0">
                <a:latin typeface="Cambria" panose="02040503050406030204" pitchFamily="18" charset="0"/>
                <a:cs typeface="Arial" panose="020B0604020202020204" pitchFamily="34" charset="0"/>
              </a:rPr>
              <a:t>Single Purpose Grants – competitive grant for many community development purposes</a:t>
            </a:r>
          </a:p>
          <a:p>
            <a:pPr>
              <a:defRPr/>
            </a:pPr>
            <a:endParaRPr lang="en-US" sz="2400" b="1" dirty="0">
              <a:latin typeface="Cambria" panose="02040503050406030204" pitchFamily="18" charset="0"/>
              <a:cs typeface="Arial" panose="020B0604020202020204" pitchFamily="34" charset="0"/>
            </a:endParaRPr>
          </a:p>
          <a:p>
            <a:pPr>
              <a:defRPr/>
            </a:pPr>
            <a:r>
              <a:rPr lang="en-US" sz="2400" b="1" dirty="0">
                <a:latin typeface="Cambria" panose="02040503050406030204" pitchFamily="18" charset="0"/>
                <a:cs typeface="Arial" panose="020B0604020202020204" pitchFamily="34" charset="0"/>
              </a:rPr>
              <a:t>Imminent Threat Grants - awarded on 1</a:t>
            </a:r>
            <a:r>
              <a:rPr lang="en-US" sz="2400" b="1" baseline="30000" dirty="0">
                <a:latin typeface="Cambria" panose="02040503050406030204" pitchFamily="18" charset="0"/>
                <a:cs typeface="Arial" panose="020B0604020202020204" pitchFamily="34" charset="0"/>
              </a:rPr>
              <a:t>st</a:t>
            </a:r>
            <a:r>
              <a:rPr lang="en-US" sz="2400" b="1" dirty="0">
                <a:latin typeface="Cambria" panose="02040503050406030204" pitchFamily="18" charset="0"/>
                <a:cs typeface="Arial" panose="020B0604020202020204" pitchFamily="34" charset="0"/>
              </a:rPr>
              <a:t> come, 1</a:t>
            </a:r>
            <a:r>
              <a:rPr lang="en-US" sz="2400" b="1" baseline="30000" dirty="0">
                <a:latin typeface="Cambria" panose="02040503050406030204" pitchFamily="18" charset="0"/>
                <a:cs typeface="Arial" panose="020B0604020202020204" pitchFamily="34" charset="0"/>
              </a:rPr>
              <a:t>st</a:t>
            </a:r>
            <a:r>
              <a:rPr lang="en-US" sz="2400" b="1" dirty="0">
                <a:latin typeface="Cambria" panose="02040503050406030204" pitchFamily="18" charset="0"/>
                <a:cs typeface="Arial" panose="020B0604020202020204" pitchFamily="34" charset="0"/>
              </a:rPr>
              <a:t> serve- no due date </a:t>
            </a:r>
          </a:p>
          <a:p>
            <a:pPr marL="0" indent="0" algn="ctr">
              <a:buNone/>
              <a:defRPr/>
            </a:pPr>
            <a:r>
              <a:rPr lang="en-US" sz="2400" b="1" dirty="0">
                <a:latin typeface="Cambria" panose="02040503050406030204" pitchFamily="18" charset="0"/>
                <a:cs typeface="Arial" panose="020B0604020202020204" pitchFamily="34" charset="0"/>
                <a:hlinkClick r:id="rId3"/>
              </a:rPr>
              <a:t>https://portal.hud.gov/hudportal/documents/huddoc?id=2017-01ImminentTGT.pdf</a:t>
            </a:r>
            <a:endParaRPr lang="en-US" sz="2400" b="1" dirty="0">
              <a:latin typeface="Cambria" panose="02040503050406030204" pitchFamily="18" charset="0"/>
              <a:cs typeface="Arial" panose="020B0604020202020204" pitchFamily="34" charset="0"/>
            </a:endParaRPr>
          </a:p>
          <a:p>
            <a:pPr>
              <a:defRPr/>
            </a:pPr>
            <a:endParaRPr lang="en-US" sz="2400" b="1" dirty="0">
              <a:latin typeface="Cambria" panose="02040503050406030204" pitchFamily="18" charset="0"/>
              <a:cs typeface="Arial" panose="020B0604020202020204" pitchFamily="34" charset="0"/>
            </a:endParaRPr>
          </a:p>
          <a:p>
            <a:pPr marL="0" indent="0">
              <a:buNone/>
              <a:defRPr/>
            </a:pPr>
            <a:endParaRPr lang="en-US" sz="2400" b="1" dirty="0">
              <a:latin typeface="Arial" panose="020B0604020202020204" pitchFamily="34" charset="0"/>
              <a:cs typeface="Arial" panose="020B0604020202020204" pitchFamily="34" charset="0"/>
            </a:endParaRPr>
          </a:p>
          <a:p>
            <a:pPr eaLnBrk="1" fontAlgn="auto" hangingPunct="1">
              <a:spcAft>
                <a:spcPts val="0"/>
              </a:spcAft>
              <a:buFontTx/>
              <a:buNone/>
              <a:defRPr/>
            </a:pPr>
            <a:endParaRPr lang="en-US" dirty="0">
              <a:latin typeface="Tw Cen MT" panose="020B0602020104020603" pitchFamily="34" charset="0"/>
            </a:endParaRPr>
          </a:p>
        </p:txBody>
      </p:sp>
      <p:sp>
        <p:nvSpPr>
          <p:cNvPr id="1126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8F3D736-F118-4CC0-9FF0-E15A4B09C911}" type="slidenum">
              <a:rPr lang="en-US" i="0" smtClean="0"/>
              <a:pPr eaLnBrk="1" hangingPunct="1"/>
              <a:t>9</a:t>
            </a:fld>
            <a:endParaRPr lang="en-US" i="0" dirty="0"/>
          </a:p>
        </p:txBody>
      </p:sp>
    </p:spTree>
    <p:extLst>
      <p:ext uri="{BB962C8B-B14F-4D97-AF65-F5344CB8AC3E}">
        <p14:creationId xmlns:p14="http://schemas.microsoft.com/office/powerpoint/2010/main" val="34224663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Quotable</Template>
  <TotalTime>13242</TotalTime>
  <Words>3348</Words>
  <Application>Microsoft Office PowerPoint</Application>
  <PresentationFormat>On-screen Show (16:9)</PresentationFormat>
  <Paragraphs>848</Paragraphs>
  <Slides>86</Slides>
  <Notes>86</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86</vt:i4>
      </vt:variant>
    </vt:vector>
  </HeadingPairs>
  <TitlesOfParts>
    <vt:vector size="99" baseType="lpstr">
      <vt:lpstr>ＭＳ ゴシック</vt:lpstr>
      <vt:lpstr>ＭＳ Ｐゴシック</vt:lpstr>
      <vt:lpstr>Arial</vt:lpstr>
      <vt:lpstr>Calibri</vt:lpstr>
      <vt:lpstr>Cambria</vt:lpstr>
      <vt:lpstr>Century Gothic</vt:lpstr>
      <vt:lpstr>Times New Roman</vt:lpstr>
      <vt:lpstr>Tw Cen MT</vt:lpstr>
      <vt:lpstr>Verdana</vt:lpstr>
      <vt:lpstr>Wingdings</vt:lpstr>
      <vt:lpstr>Wingdings 2</vt:lpstr>
      <vt:lpstr>Quotable</vt:lpstr>
      <vt:lpstr>Worksheet</vt:lpstr>
      <vt:lpstr>          </vt:lpstr>
      <vt:lpstr>Agenda</vt:lpstr>
      <vt:lpstr>Purpose </vt:lpstr>
      <vt:lpstr>What’s New in 2017</vt:lpstr>
      <vt:lpstr>What’s New in 2017 (Con’t) </vt:lpstr>
      <vt:lpstr>NOFA Modifications</vt:lpstr>
      <vt:lpstr>Applications Deadline Date </vt:lpstr>
      <vt:lpstr>Available Funds/Authority</vt:lpstr>
      <vt:lpstr>Types of Grants</vt:lpstr>
      <vt:lpstr>Imminent Threat Grants </vt:lpstr>
      <vt:lpstr>Background Information </vt:lpstr>
      <vt:lpstr>Criteria for Funding </vt:lpstr>
      <vt:lpstr>Criteria for Funding (Con’t) </vt:lpstr>
      <vt:lpstr>Single Purpose Grants </vt:lpstr>
      <vt:lpstr>Key ICDBG Definitions</vt:lpstr>
      <vt:lpstr> Eligible Applicants</vt:lpstr>
      <vt:lpstr>Grant Ceilings</vt:lpstr>
      <vt:lpstr>Housing Rehab Cost Limits</vt:lpstr>
      <vt:lpstr>Period of Performance</vt:lpstr>
      <vt:lpstr>Cost Sharing or Matching</vt:lpstr>
      <vt:lpstr>Threshold Requirements </vt:lpstr>
      <vt:lpstr>Threshold Requirements</vt:lpstr>
      <vt:lpstr> HUD Thresholds </vt:lpstr>
      <vt:lpstr>ICDBG Program &amp; Project Related Thresholds</vt:lpstr>
      <vt:lpstr>Outstanding ICDBG Obligation  </vt:lpstr>
      <vt:lpstr>Untimely Closeout</vt:lpstr>
      <vt:lpstr>New Housing Construction</vt:lpstr>
      <vt:lpstr> Economic Development</vt:lpstr>
      <vt:lpstr> Economic Development</vt:lpstr>
      <vt:lpstr>HUD or Federal Requirements</vt:lpstr>
      <vt:lpstr>HUD or Federal Requirements (Con’t) </vt:lpstr>
      <vt:lpstr>ICDBG Program Specific Requirements</vt:lpstr>
      <vt:lpstr>Indian Preference </vt:lpstr>
      <vt:lpstr>Housing Rehabilitation Project Requirements</vt:lpstr>
      <vt:lpstr>New Housing Construction Requirement</vt:lpstr>
      <vt:lpstr>Public Services</vt:lpstr>
      <vt:lpstr>Infrastructure Projects</vt:lpstr>
      <vt:lpstr>Eligible Activities</vt:lpstr>
      <vt:lpstr>Eligibility of Government Facilities</vt:lpstr>
      <vt:lpstr>Ineligible Activities</vt:lpstr>
      <vt:lpstr>Submissions for All Projects </vt:lpstr>
      <vt:lpstr>Submissions for Certain Projects</vt:lpstr>
      <vt:lpstr>Submissions for Certain Projects  (Con’t) </vt:lpstr>
      <vt:lpstr>Rating Factors</vt:lpstr>
      <vt:lpstr>PowerPoint Presentation</vt:lpstr>
      <vt:lpstr>Rating Factor 1: Capacity of the Applicant</vt:lpstr>
      <vt:lpstr>Subfactor 1: Managerial, Technical &amp; Administrative Capacity</vt:lpstr>
      <vt:lpstr>Subfactor 1.1.a.-  Managerial &amp; Technical Staff</vt:lpstr>
      <vt:lpstr>Subfactor  1.1.b.-   Implementation Plan</vt:lpstr>
      <vt:lpstr>Subfactor 1.1.c.-  Financial Management</vt:lpstr>
      <vt:lpstr>Subfactor 1.1.d. – Procurement and Contract Management</vt:lpstr>
      <vt:lpstr>Subfactor 2: Past Performance</vt:lpstr>
      <vt:lpstr>Subfactor 1.2.a-  Implementation and Disbursements </vt:lpstr>
      <vt:lpstr>PowerPoint Presentation</vt:lpstr>
      <vt:lpstr>Rating Factor 2: Need/Extent of the Problem</vt:lpstr>
      <vt:lpstr>Subfactor 2.1 – Need &amp; Viability </vt:lpstr>
      <vt:lpstr>Subfactor 2.2 -  Project Benefit</vt:lpstr>
      <vt:lpstr>Subfactor 2.2.a. –  Public Facilities and Improvements</vt:lpstr>
      <vt:lpstr>Subfactor 2.2.b. –  Economic Development Projects </vt:lpstr>
      <vt:lpstr>Subfactor 2.2.c. New Housing Construction, Housing Rehabilitation, Housing Acquisition, Land Acquisition to Support New Housing and Homeownership Assistance Projects  </vt:lpstr>
      <vt:lpstr>Subfactor 2.2.d.-  Microenterprise Program</vt:lpstr>
      <vt:lpstr>Subfactor 2.3-  Unfunded Applicants </vt:lpstr>
      <vt:lpstr>Rating Factor 3 Soundness of Approach</vt:lpstr>
      <vt:lpstr>Subfactor 3.1- Description and Rationale for Project </vt:lpstr>
      <vt:lpstr>Subfactor 3.2 –  Budget &amp; Cost Estimates</vt:lpstr>
      <vt:lpstr>Subfactor 3.3-  Commitment to Sustain Projects </vt:lpstr>
      <vt:lpstr> Subfactor 3.3a.-  Public Facilities and Improvement Projects</vt:lpstr>
      <vt:lpstr> Subfactor 3.3.b.- New Housing Construction, Housing Rehabilitation, Housing Acquisition and Homeownership Assistance Projects  </vt:lpstr>
      <vt:lpstr>Subfactor 3.3.c.-  Economic Development </vt:lpstr>
      <vt:lpstr> Subfactor 3.3.d.-  Microenterprise Programs </vt:lpstr>
      <vt:lpstr> Subfactor 3.3.e.- Land Acquisition Projects to Support New Housing </vt:lpstr>
      <vt:lpstr>Rating Factor 4:  Leveraging Resources</vt:lpstr>
      <vt:lpstr>Leveraging Resources</vt:lpstr>
      <vt:lpstr>Leveraging Resources</vt:lpstr>
      <vt:lpstr>Leveraging Resources</vt:lpstr>
      <vt:lpstr>Rating Factor 5: Comprehensiveness &amp; Coordination</vt:lpstr>
      <vt:lpstr>Subfactor 5.1- Coordination </vt:lpstr>
      <vt:lpstr>Subfactor 5.2 –  Outputs &amp; Outcomes</vt:lpstr>
      <vt:lpstr>Preference Points</vt:lpstr>
      <vt:lpstr> Review and Selection Process</vt:lpstr>
      <vt:lpstr>Anticipated Award Dates</vt:lpstr>
      <vt:lpstr>Post Award Reporting Requirements</vt:lpstr>
      <vt:lpstr>Grants.gov</vt:lpstr>
      <vt:lpstr>Area ONAPs</vt:lpstr>
      <vt:lpstr>NOFA Trainings</vt:lpstr>
      <vt:lpstr>Examples of Highest Scoring Applications</vt:lpstr>
    </vt:vector>
  </TitlesOfParts>
  <Company>Housing and Urban Development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HUD TV PowerPoint Presentations Guidelines</dc:title>
  <dc:creator>Joseph A. Sanders</dc:creator>
  <cp:lastModifiedBy>Wisdom, Monique L</cp:lastModifiedBy>
  <cp:revision>409</cp:revision>
  <cp:lastPrinted>2017-04-18T19:46:24Z</cp:lastPrinted>
  <dcterms:created xsi:type="dcterms:W3CDTF">2009-04-27T12:19:33Z</dcterms:created>
  <dcterms:modified xsi:type="dcterms:W3CDTF">2017-04-21T18:59:05Z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488429744</vt:i4>
  </property>
  <property fmtid="{D5CDD505-2E9C-101B-9397-08002B2CF9AE}" pid="3" name="_NewReviewCycle">
    <vt:lpwstr/>
  </property>
  <property fmtid="{D5CDD505-2E9C-101B-9397-08002B2CF9AE}" pid="4" name="_EmailSubject">
    <vt:lpwstr>ICDBG webcast link?</vt:lpwstr>
  </property>
  <property fmtid="{D5CDD505-2E9C-101B-9397-08002B2CF9AE}" pid="5" name="_AuthorEmail">
    <vt:lpwstr>Monique.L.Wisdom@hud.gov</vt:lpwstr>
  </property>
  <property fmtid="{D5CDD505-2E9C-101B-9397-08002B2CF9AE}" pid="6" name="_AuthorEmailDisplayName">
    <vt:lpwstr>Wisdom, Monique L</vt:lpwstr>
  </property>
  <property fmtid="{D5CDD505-2E9C-101B-9397-08002B2CF9AE}" pid="7" name="_PreviousAdHocReviewCycleID">
    <vt:i4>-618042166</vt:i4>
  </property>
</Properties>
</file>