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279" r:id="rId3"/>
    <p:sldId id="297" r:id="rId4"/>
    <p:sldId id="343" r:id="rId5"/>
    <p:sldId id="344" r:id="rId6"/>
    <p:sldId id="357" r:id="rId7"/>
    <p:sldId id="340" r:id="rId8"/>
    <p:sldId id="301" r:id="rId9"/>
    <p:sldId id="307" r:id="rId10"/>
    <p:sldId id="302" r:id="rId11"/>
    <p:sldId id="303" r:id="rId12"/>
    <p:sldId id="304" r:id="rId13"/>
    <p:sldId id="305" r:id="rId14"/>
    <p:sldId id="306" r:id="rId15"/>
    <p:sldId id="326" r:id="rId16"/>
    <p:sldId id="346" r:id="rId17"/>
    <p:sldId id="347" r:id="rId18"/>
    <p:sldId id="348" r:id="rId19"/>
    <p:sldId id="349" r:id="rId20"/>
    <p:sldId id="350" r:id="rId21"/>
    <p:sldId id="351" r:id="rId22"/>
    <p:sldId id="296" r:id="rId23"/>
    <p:sldId id="315" r:id="rId24"/>
    <p:sldId id="309" r:id="rId25"/>
    <p:sldId id="310" r:id="rId26"/>
    <p:sldId id="335" r:id="rId27"/>
    <p:sldId id="352" r:id="rId28"/>
    <p:sldId id="353" r:id="rId29"/>
    <p:sldId id="354" r:id="rId30"/>
    <p:sldId id="355" r:id="rId31"/>
    <p:sldId id="313" r:id="rId32"/>
    <p:sldId id="356" r:id="rId33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57532" autoAdjust="0"/>
  </p:normalViewPr>
  <p:slideViewPr>
    <p:cSldViewPr>
      <p:cViewPr>
        <p:scale>
          <a:sx n="70" d="100"/>
          <a:sy n="70" d="100"/>
        </p:scale>
        <p:origin x="-1380" y="-8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8CF06-0397-45DE-BF2E-B7A7FCA9241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57EE818-A17E-47C0-9953-A5AEAC8C5CB5}">
      <dgm:prSet phldrT="[Text]" custT="1"/>
      <dgm:spPr/>
      <dgm:t>
        <a:bodyPr/>
        <a:lstStyle/>
        <a:p>
          <a:pPr algn="ctr"/>
          <a:r>
            <a:rPr lang="en-US" sz="1600" b="1" dirty="0" smtClean="0"/>
            <a:t>A Look at Successful Aging in Place</a:t>
          </a:r>
          <a:endParaRPr lang="en-US" sz="1600" b="1" dirty="0"/>
        </a:p>
      </dgm:t>
    </dgm:pt>
    <dgm:pt modelId="{D2251C40-4E22-4D44-AA23-C22F910E4884}" type="parTrans" cxnId="{8427E196-7071-43E5-B6E8-1A1CA3DCAA30}">
      <dgm:prSet/>
      <dgm:spPr/>
      <dgm:t>
        <a:bodyPr/>
        <a:lstStyle/>
        <a:p>
          <a:endParaRPr lang="en-US"/>
        </a:p>
      </dgm:t>
    </dgm:pt>
    <dgm:pt modelId="{10812CEB-5EF7-43A3-8040-9944264F5ADA}" type="sibTrans" cxnId="{8427E196-7071-43E5-B6E8-1A1CA3DCAA30}">
      <dgm:prSet/>
      <dgm:spPr/>
      <dgm:t>
        <a:bodyPr/>
        <a:lstStyle/>
        <a:p>
          <a:endParaRPr lang="en-US"/>
        </a:p>
      </dgm:t>
    </dgm:pt>
    <dgm:pt modelId="{2AA3AFF2-7715-4F36-A9BF-5F4C92A52969}" type="pres">
      <dgm:prSet presAssocID="{4838CF06-0397-45DE-BF2E-B7A7FCA9241D}" presName="diagram" presStyleCnt="0">
        <dgm:presLayoutVars>
          <dgm:dir/>
        </dgm:presLayoutVars>
      </dgm:prSet>
      <dgm:spPr/>
    </dgm:pt>
    <dgm:pt modelId="{8E751ACD-1CF5-4B29-9415-7D2FC7C0E4B3}" type="pres">
      <dgm:prSet presAssocID="{C57EE818-A17E-47C0-9953-A5AEAC8C5CB5}" presName="composite" presStyleCnt="0"/>
      <dgm:spPr/>
    </dgm:pt>
    <dgm:pt modelId="{8DA9AAD6-D161-4A19-B9A6-7C0BE6F3FEA7}" type="pres">
      <dgm:prSet presAssocID="{C57EE818-A17E-47C0-9953-A5AEAC8C5CB5}" presName="Image" presStyleLbl="bgShp" presStyleIdx="0" presStyleCnt="1" custScaleX="119710" custScaleY="168603" custLinFactNeighborX="9658" custLinFactNeighborY="234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extLst>
        <a:ext uri="{E40237B7-FDA0-4F09-8148-C483321AD2D9}">
          <dgm14:cNvPr xmlns:dgm14="http://schemas.microsoft.com/office/drawing/2010/diagram" id="0" name="" descr="C:\Users\Service Coordinator\Pictures\A Johnson 2.jpg"/>
        </a:ext>
      </dgm:extLst>
    </dgm:pt>
    <dgm:pt modelId="{A1F9B472-844A-453D-B5FC-251EF238A180}" type="pres">
      <dgm:prSet presAssocID="{C57EE818-A17E-47C0-9953-A5AEAC8C5CB5}" presName="Parent" presStyleLbl="node0" presStyleIdx="0" presStyleCnt="1" custScaleX="159019" custLinFactY="-200000" custLinFactNeighborX="-1716" custLinFactNeighborY="-287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7E196-7071-43E5-B6E8-1A1CA3DCAA30}" srcId="{4838CF06-0397-45DE-BF2E-B7A7FCA9241D}" destId="{C57EE818-A17E-47C0-9953-A5AEAC8C5CB5}" srcOrd="0" destOrd="0" parTransId="{D2251C40-4E22-4D44-AA23-C22F910E4884}" sibTransId="{10812CEB-5EF7-43A3-8040-9944264F5ADA}"/>
    <dgm:cxn modelId="{D9FF8280-837D-4F0B-9746-B31A4BE7A90C}" type="presOf" srcId="{C57EE818-A17E-47C0-9953-A5AEAC8C5CB5}" destId="{A1F9B472-844A-453D-B5FC-251EF238A180}" srcOrd="0" destOrd="0" presId="urn:microsoft.com/office/officeart/2008/layout/BendingPictureCaption"/>
    <dgm:cxn modelId="{8A58DCBD-1558-4DF8-B694-91C07FDA6343}" type="presOf" srcId="{4838CF06-0397-45DE-BF2E-B7A7FCA9241D}" destId="{2AA3AFF2-7715-4F36-A9BF-5F4C92A52969}" srcOrd="0" destOrd="0" presId="urn:microsoft.com/office/officeart/2008/layout/BendingPictureCaption"/>
    <dgm:cxn modelId="{47D7EDC7-D3A0-41DD-BEFB-2D7C0EC7A7C7}" type="presParOf" srcId="{2AA3AFF2-7715-4F36-A9BF-5F4C92A52969}" destId="{8E751ACD-1CF5-4B29-9415-7D2FC7C0E4B3}" srcOrd="0" destOrd="0" presId="urn:microsoft.com/office/officeart/2008/layout/BendingPictureCaption"/>
    <dgm:cxn modelId="{B7E6C125-85D7-490E-9C9F-E85239BDA27C}" type="presParOf" srcId="{8E751ACD-1CF5-4B29-9415-7D2FC7C0E4B3}" destId="{8DA9AAD6-D161-4A19-B9A6-7C0BE6F3FEA7}" srcOrd="0" destOrd="0" presId="urn:microsoft.com/office/officeart/2008/layout/BendingPictureCaption"/>
    <dgm:cxn modelId="{447C56D6-B9A5-4365-BA56-2B28F92878B8}" type="presParOf" srcId="{8E751ACD-1CF5-4B29-9415-7D2FC7C0E4B3}" destId="{A1F9B472-844A-453D-B5FC-251EF238A18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9C649-F620-4F52-B882-BB1C876C9851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</dgm:pt>
    <dgm:pt modelId="{B2A0A04A-40F7-4997-A456-2142080CC78D}">
      <dgm:prSet phldrT="[Text]" phldr="1"/>
      <dgm:spPr/>
      <dgm:t>
        <a:bodyPr/>
        <a:lstStyle/>
        <a:p>
          <a:endParaRPr lang="en-US" dirty="0"/>
        </a:p>
      </dgm:t>
    </dgm:pt>
    <dgm:pt modelId="{1240B4E7-83A3-4688-96C2-63DA851117FB}" type="parTrans" cxnId="{8616FA10-BB5F-4336-9C34-0187475EAB6B}">
      <dgm:prSet/>
      <dgm:spPr/>
      <dgm:t>
        <a:bodyPr/>
        <a:lstStyle/>
        <a:p>
          <a:endParaRPr lang="en-US"/>
        </a:p>
      </dgm:t>
    </dgm:pt>
    <dgm:pt modelId="{D15C5E13-72DD-4782-9A6B-C7DDFDE2716D}" type="sibTrans" cxnId="{8616FA10-BB5F-4336-9C34-0187475EAB6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H15825\AppData\Local\Microsoft\Windows\Temporary Internet Files\Content.Outlook\1SC5U3X6\FullSizeRender.jpg"/>
        </a:ext>
      </dgm:extLst>
    </dgm:pt>
    <dgm:pt modelId="{474E9D01-B9E2-4B79-829C-6BDD44FB03F0}">
      <dgm:prSet phldrT="[Text]" phldr="1"/>
      <dgm:spPr/>
      <dgm:t>
        <a:bodyPr/>
        <a:lstStyle/>
        <a:p>
          <a:endParaRPr lang="en-US" dirty="0"/>
        </a:p>
      </dgm:t>
    </dgm:pt>
    <dgm:pt modelId="{D86993A3-3CE5-473B-ADCF-6D1FD4BCF69B}" type="parTrans" cxnId="{0D593D72-51D9-4E69-B178-6066EDE1E879}">
      <dgm:prSet/>
      <dgm:spPr/>
      <dgm:t>
        <a:bodyPr/>
        <a:lstStyle/>
        <a:p>
          <a:endParaRPr lang="en-US"/>
        </a:p>
      </dgm:t>
    </dgm:pt>
    <dgm:pt modelId="{ED108625-70C2-4941-BE43-FCAE08D71C10}" type="sibTrans" cxnId="{0D593D72-51D9-4E69-B178-6066EDE1E87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D93C396A-BF8F-4D64-9945-87EBF5892DA2}">
      <dgm:prSet phldrT="[Text]" phldr="1"/>
      <dgm:spPr/>
      <dgm:t>
        <a:bodyPr/>
        <a:lstStyle/>
        <a:p>
          <a:endParaRPr lang="en-US" dirty="0"/>
        </a:p>
      </dgm:t>
    </dgm:pt>
    <dgm:pt modelId="{BA9EE33A-7B5A-4D72-93BE-C72D97FF09F2}" type="sibTrans" cxnId="{276184FC-08CE-476B-B536-F0AA541C577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H15825\AppData\Local\Microsoft\Windows\Temporary Internet Files\Content.Outlook\1SC5U3X6\bernice abrams.JPG"/>
        </a:ext>
      </dgm:extLst>
    </dgm:pt>
    <dgm:pt modelId="{4AB9DF81-5FE4-4BF7-AEE7-C2CB9F6D16E2}" type="parTrans" cxnId="{276184FC-08CE-476B-B536-F0AA541C5777}">
      <dgm:prSet/>
      <dgm:spPr/>
      <dgm:t>
        <a:bodyPr/>
        <a:lstStyle/>
        <a:p>
          <a:endParaRPr lang="en-US"/>
        </a:p>
      </dgm:t>
    </dgm:pt>
    <dgm:pt modelId="{53049629-C885-4463-B89C-025B4A765D39}">
      <dgm:prSet phldrT="[Text]" phldr="1"/>
      <dgm:spPr/>
      <dgm:t>
        <a:bodyPr/>
        <a:lstStyle/>
        <a:p>
          <a:endParaRPr lang="en-US" dirty="0"/>
        </a:p>
      </dgm:t>
    </dgm:pt>
    <dgm:pt modelId="{E8E22AD5-1420-4DFC-8C8C-F93EAEECD493}" type="sibTrans" cxnId="{46F45428-A765-4C02-9919-1956349F51A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H15825\AppData\Local\Microsoft\Windows\Temporary Internet Files\Content.Outlook\1SC5U3X6\ABNER PHOTO.jpg"/>
        </a:ext>
      </dgm:extLst>
    </dgm:pt>
    <dgm:pt modelId="{F2BF4ABA-4A64-4F0E-81C0-798AF711F155}" type="parTrans" cxnId="{46F45428-A765-4C02-9919-1956349F51A2}">
      <dgm:prSet/>
      <dgm:spPr/>
      <dgm:t>
        <a:bodyPr/>
        <a:lstStyle/>
        <a:p>
          <a:endParaRPr lang="en-US"/>
        </a:p>
      </dgm:t>
    </dgm:pt>
    <dgm:pt modelId="{9708D19C-D384-475F-A133-AA5047E0EA5D}" type="pres">
      <dgm:prSet presAssocID="{9549C649-F620-4F52-B882-BB1C876C9851}" presName="Name0" presStyleCnt="0">
        <dgm:presLayoutVars>
          <dgm:chMax val="8"/>
          <dgm:chPref val="8"/>
          <dgm:dir/>
        </dgm:presLayoutVars>
      </dgm:prSet>
      <dgm:spPr/>
    </dgm:pt>
    <dgm:pt modelId="{7F631C94-E02A-45C1-B85F-5C5F4BCB483B}" type="pres">
      <dgm:prSet presAssocID="{B2A0A04A-40F7-4997-A456-2142080CC78D}" presName="parent_text_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6B322-8842-4326-8406-3FA574071186}" type="pres">
      <dgm:prSet presAssocID="{B2A0A04A-40F7-4997-A456-2142080CC78D}" presName="image_accent_1" presStyleCnt="0"/>
      <dgm:spPr/>
    </dgm:pt>
    <dgm:pt modelId="{7B6AA1DC-9D2B-4ECA-B491-F8FB514C623B}" type="pres">
      <dgm:prSet presAssocID="{B2A0A04A-40F7-4997-A456-2142080CC78D}" presName="imageAccentRepeatNode" presStyleLbl="alignNode1" presStyleIdx="0" presStyleCnt="8"/>
      <dgm:spPr/>
    </dgm:pt>
    <dgm:pt modelId="{9C09FF3F-956E-439F-8888-7BEC6EAA0FF0}" type="pres">
      <dgm:prSet presAssocID="{B2A0A04A-40F7-4997-A456-2142080CC78D}" presName="accent_1" presStyleLbl="alignNode1" presStyleIdx="1" presStyleCnt="8"/>
      <dgm:spPr/>
    </dgm:pt>
    <dgm:pt modelId="{7DF59ECB-BCF1-4D78-83DD-B54FBE445859}" type="pres">
      <dgm:prSet presAssocID="{D15C5E13-72DD-4782-9A6B-C7DDFDE2716D}" presName="image_1" presStyleCnt="0"/>
      <dgm:spPr/>
    </dgm:pt>
    <dgm:pt modelId="{2CF41D71-865C-43B9-B2E2-925D5206DDE3}" type="pres">
      <dgm:prSet presAssocID="{D15C5E13-72DD-4782-9A6B-C7DDFDE2716D}" presName="imageRepeatNode" presStyleLbl="fgImgPlace1" presStyleIdx="0" presStyleCnt="4" custScaleX="186171" custScaleY="178957"/>
      <dgm:spPr/>
      <dgm:t>
        <a:bodyPr/>
        <a:lstStyle/>
        <a:p>
          <a:endParaRPr lang="en-US"/>
        </a:p>
      </dgm:t>
    </dgm:pt>
    <dgm:pt modelId="{56C90309-B0C8-48B3-AF82-8D3FA233BF8A}" type="pres">
      <dgm:prSet presAssocID="{53049629-C885-4463-B89C-025B4A765D39}" presName="parent_text_2" presStyleLbl="revTx" presStyleIdx="1" presStyleCnt="4" custLinFactY="63666" custLinFactNeighborX="2256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3D289-9860-4A4D-BE16-4C96CA8F0FF9}" type="pres">
      <dgm:prSet presAssocID="{53049629-C885-4463-B89C-025B4A765D39}" presName="image_accent_2" presStyleCnt="0"/>
      <dgm:spPr/>
    </dgm:pt>
    <dgm:pt modelId="{9F693862-51CF-462B-8C64-F4B1474B9A5C}" type="pres">
      <dgm:prSet presAssocID="{53049629-C885-4463-B89C-025B4A765D39}" presName="imageAccentRepeatNode" presStyleLbl="alignNode1" presStyleIdx="2" presStyleCnt="8"/>
      <dgm:spPr/>
    </dgm:pt>
    <dgm:pt modelId="{FE955539-94CC-4B8F-8E51-38DEBC6FDC8E}" type="pres">
      <dgm:prSet presAssocID="{E8E22AD5-1420-4DFC-8C8C-F93EAEECD493}" presName="image_2" presStyleCnt="0"/>
      <dgm:spPr/>
    </dgm:pt>
    <dgm:pt modelId="{7B622E45-7F1A-40B8-A683-8B6529E00805}" type="pres">
      <dgm:prSet presAssocID="{E8E22AD5-1420-4DFC-8C8C-F93EAEECD493}" presName="imageRepeatNode" presStyleLbl="fgImgPlace1" presStyleIdx="1" presStyleCnt="4" custScaleX="326587" custScaleY="284978" custLinFactX="100000" custLinFactY="46175" custLinFactNeighborX="123104" custLinFactNeighborY="100000"/>
      <dgm:spPr/>
      <dgm:t>
        <a:bodyPr/>
        <a:lstStyle/>
        <a:p>
          <a:endParaRPr lang="en-US"/>
        </a:p>
      </dgm:t>
    </dgm:pt>
    <dgm:pt modelId="{31421BC0-F78A-4413-906A-BBEF79900B80}" type="pres">
      <dgm:prSet presAssocID="{D93C396A-BF8F-4D64-9945-87EBF5892DA2}" presName="image_accent_3" presStyleCnt="0"/>
      <dgm:spPr/>
    </dgm:pt>
    <dgm:pt modelId="{60CF9FE1-E26D-4C5D-B021-61B3B345D31C}" type="pres">
      <dgm:prSet presAssocID="{D93C396A-BF8F-4D64-9945-87EBF5892DA2}" presName="imageAccentRepeatNode" presStyleLbl="alignNode1" presStyleIdx="3" presStyleCnt="8"/>
      <dgm:spPr/>
    </dgm:pt>
    <dgm:pt modelId="{ED73E80A-1142-4C93-89F8-AECA2E5826F2}" type="pres">
      <dgm:prSet presAssocID="{D93C396A-BF8F-4D64-9945-87EBF5892DA2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5346D-BC76-4E63-841F-D3B1855A5504}" type="pres">
      <dgm:prSet presAssocID="{D93C396A-BF8F-4D64-9945-87EBF5892DA2}" presName="accent_2" presStyleLbl="alignNode1" presStyleIdx="4" presStyleCnt="8"/>
      <dgm:spPr/>
    </dgm:pt>
    <dgm:pt modelId="{6E7D4C24-83C7-444C-8C86-84968DC0BB98}" type="pres">
      <dgm:prSet presAssocID="{D93C396A-BF8F-4D64-9945-87EBF5892DA2}" presName="accent_3" presStyleLbl="alignNode1" presStyleIdx="5" presStyleCnt="8"/>
      <dgm:spPr/>
    </dgm:pt>
    <dgm:pt modelId="{F0BE2B28-45CC-4A46-9C94-59F36B9D3E2E}" type="pres">
      <dgm:prSet presAssocID="{BA9EE33A-7B5A-4D72-93BE-C72D97FF09F2}" presName="image_3" presStyleCnt="0"/>
      <dgm:spPr/>
    </dgm:pt>
    <dgm:pt modelId="{3D922F5F-3885-4FD0-B38B-085E5A819501}" type="pres">
      <dgm:prSet presAssocID="{BA9EE33A-7B5A-4D72-93BE-C72D97FF09F2}" presName="imageRepeatNode" presStyleLbl="fgImgPlace1" presStyleIdx="2" presStyleCnt="4" custScaleX="242456" custScaleY="188453" custLinFactX="31926" custLinFactY="-7187" custLinFactNeighborX="100000" custLinFactNeighborY="-100000"/>
      <dgm:spPr/>
      <dgm:t>
        <a:bodyPr/>
        <a:lstStyle/>
        <a:p>
          <a:endParaRPr lang="en-US"/>
        </a:p>
      </dgm:t>
    </dgm:pt>
    <dgm:pt modelId="{0FD2745A-380A-41F4-8B9C-60751D11AC8F}" type="pres">
      <dgm:prSet presAssocID="{474E9D01-B9E2-4B79-829C-6BDD44FB03F0}" presName="image_accent_4" presStyleCnt="0"/>
      <dgm:spPr/>
    </dgm:pt>
    <dgm:pt modelId="{A5BACCA9-2FBD-4B88-9DBC-77CE23E8F7F1}" type="pres">
      <dgm:prSet presAssocID="{474E9D01-B9E2-4B79-829C-6BDD44FB03F0}" presName="imageAccentRepeatNode" presStyleLbl="alignNode1" presStyleIdx="6" presStyleCnt="8"/>
      <dgm:spPr/>
    </dgm:pt>
    <dgm:pt modelId="{D3318C5A-E27F-4BAB-B74E-7096A3097537}" type="pres">
      <dgm:prSet presAssocID="{474E9D01-B9E2-4B79-829C-6BDD44FB03F0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5F522-8FE4-4A9C-86B6-63F795741E59}" type="pres">
      <dgm:prSet presAssocID="{474E9D01-B9E2-4B79-829C-6BDD44FB03F0}" presName="accent_4" presStyleLbl="alignNode1" presStyleIdx="7" presStyleCnt="8"/>
      <dgm:spPr/>
    </dgm:pt>
    <dgm:pt modelId="{6D145D26-2318-4FA9-BAB5-0E072F32B8B7}" type="pres">
      <dgm:prSet presAssocID="{ED108625-70C2-4941-BE43-FCAE08D71C10}" presName="image_4" presStyleCnt="0"/>
      <dgm:spPr/>
    </dgm:pt>
    <dgm:pt modelId="{0BA741CF-38DD-4D28-8724-1827638BA096}" type="pres">
      <dgm:prSet presAssocID="{ED108625-70C2-4941-BE43-FCAE08D71C10}" presName="imageRepeatNode" presStyleLbl="fgImgPlace1" presStyleIdx="3" presStyleCnt="4" custScaleX="272293" custScaleY="264103" custLinFactX="-10469" custLinFactY="-50133" custLinFactNeighborX="-100000" custLinFactNeighborY="-100000"/>
      <dgm:spPr/>
      <dgm:t>
        <a:bodyPr/>
        <a:lstStyle/>
        <a:p>
          <a:endParaRPr lang="en-US"/>
        </a:p>
      </dgm:t>
    </dgm:pt>
  </dgm:ptLst>
  <dgm:cxnLst>
    <dgm:cxn modelId="{2DAB589C-68ED-4DE9-923D-7BBB0879982A}" type="presOf" srcId="{D15C5E13-72DD-4782-9A6B-C7DDFDE2716D}" destId="{2CF41D71-865C-43B9-B2E2-925D5206DDE3}" srcOrd="0" destOrd="0" presId="urn:microsoft.com/office/officeart/2008/layout/BubblePictureList"/>
    <dgm:cxn modelId="{44BDC8F3-0D5D-40C7-807F-991EE9EDD86A}" type="presOf" srcId="{474E9D01-B9E2-4B79-829C-6BDD44FB03F0}" destId="{D3318C5A-E27F-4BAB-B74E-7096A3097537}" srcOrd="0" destOrd="0" presId="urn:microsoft.com/office/officeart/2008/layout/BubblePictureList"/>
    <dgm:cxn modelId="{51A01393-3D42-45FA-8D55-20BD93B64B4B}" type="presOf" srcId="{9549C649-F620-4F52-B882-BB1C876C9851}" destId="{9708D19C-D384-475F-A133-AA5047E0EA5D}" srcOrd="0" destOrd="0" presId="urn:microsoft.com/office/officeart/2008/layout/BubblePictureList"/>
    <dgm:cxn modelId="{C4357B1F-C8AF-4E3E-AA9A-6D86887A291C}" type="presOf" srcId="{B2A0A04A-40F7-4997-A456-2142080CC78D}" destId="{7F631C94-E02A-45C1-B85F-5C5F4BCB483B}" srcOrd="0" destOrd="0" presId="urn:microsoft.com/office/officeart/2008/layout/BubblePictureList"/>
    <dgm:cxn modelId="{C410D3B7-C372-4D7E-BF30-6C50A00F87ED}" type="presOf" srcId="{D93C396A-BF8F-4D64-9945-87EBF5892DA2}" destId="{ED73E80A-1142-4C93-89F8-AECA2E5826F2}" srcOrd="0" destOrd="0" presId="urn:microsoft.com/office/officeart/2008/layout/BubblePictureList"/>
    <dgm:cxn modelId="{276184FC-08CE-476B-B536-F0AA541C5777}" srcId="{9549C649-F620-4F52-B882-BB1C876C9851}" destId="{D93C396A-BF8F-4D64-9945-87EBF5892DA2}" srcOrd="2" destOrd="0" parTransId="{4AB9DF81-5FE4-4BF7-AEE7-C2CB9F6D16E2}" sibTransId="{BA9EE33A-7B5A-4D72-93BE-C72D97FF09F2}"/>
    <dgm:cxn modelId="{8C269DE7-B26C-4C2D-BFC7-1825DE2D2E3A}" type="presOf" srcId="{ED108625-70C2-4941-BE43-FCAE08D71C10}" destId="{0BA741CF-38DD-4D28-8724-1827638BA096}" srcOrd="0" destOrd="0" presId="urn:microsoft.com/office/officeart/2008/layout/BubblePictureList"/>
    <dgm:cxn modelId="{0D593D72-51D9-4E69-B178-6066EDE1E879}" srcId="{9549C649-F620-4F52-B882-BB1C876C9851}" destId="{474E9D01-B9E2-4B79-829C-6BDD44FB03F0}" srcOrd="3" destOrd="0" parTransId="{D86993A3-3CE5-473B-ADCF-6D1FD4BCF69B}" sibTransId="{ED108625-70C2-4941-BE43-FCAE08D71C10}"/>
    <dgm:cxn modelId="{46F45428-A765-4C02-9919-1956349F51A2}" srcId="{9549C649-F620-4F52-B882-BB1C876C9851}" destId="{53049629-C885-4463-B89C-025B4A765D39}" srcOrd="1" destOrd="0" parTransId="{F2BF4ABA-4A64-4F0E-81C0-798AF711F155}" sibTransId="{E8E22AD5-1420-4DFC-8C8C-F93EAEECD493}"/>
    <dgm:cxn modelId="{4359490E-9067-45EB-813D-B25C119C46E2}" type="presOf" srcId="{BA9EE33A-7B5A-4D72-93BE-C72D97FF09F2}" destId="{3D922F5F-3885-4FD0-B38B-085E5A819501}" srcOrd="0" destOrd="0" presId="urn:microsoft.com/office/officeart/2008/layout/BubblePictureList"/>
    <dgm:cxn modelId="{34AB4FB4-E16C-4D4F-8CD7-7F64F399ED44}" type="presOf" srcId="{E8E22AD5-1420-4DFC-8C8C-F93EAEECD493}" destId="{7B622E45-7F1A-40B8-A683-8B6529E00805}" srcOrd="0" destOrd="0" presId="urn:microsoft.com/office/officeart/2008/layout/BubblePictureList"/>
    <dgm:cxn modelId="{8616FA10-BB5F-4336-9C34-0187475EAB6B}" srcId="{9549C649-F620-4F52-B882-BB1C876C9851}" destId="{B2A0A04A-40F7-4997-A456-2142080CC78D}" srcOrd="0" destOrd="0" parTransId="{1240B4E7-83A3-4688-96C2-63DA851117FB}" sibTransId="{D15C5E13-72DD-4782-9A6B-C7DDFDE2716D}"/>
    <dgm:cxn modelId="{5D56EBDE-39FC-4435-B265-7B9B9E410621}" type="presOf" srcId="{53049629-C885-4463-B89C-025B4A765D39}" destId="{56C90309-B0C8-48B3-AF82-8D3FA233BF8A}" srcOrd="0" destOrd="0" presId="urn:microsoft.com/office/officeart/2008/layout/BubblePictureList"/>
    <dgm:cxn modelId="{A4F4C9FD-FD0B-4282-8F15-AB23DE9FE7F2}" type="presParOf" srcId="{9708D19C-D384-475F-A133-AA5047E0EA5D}" destId="{7F631C94-E02A-45C1-B85F-5C5F4BCB483B}" srcOrd="0" destOrd="0" presId="urn:microsoft.com/office/officeart/2008/layout/BubblePictureList"/>
    <dgm:cxn modelId="{12B00A0D-05BC-4F16-8615-5CA3D6875FB4}" type="presParOf" srcId="{9708D19C-D384-475F-A133-AA5047E0EA5D}" destId="{4546B322-8842-4326-8406-3FA574071186}" srcOrd="1" destOrd="0" presId="urn:microsoft.com/office/officeart/2008/layout/BubblePictureList"/>
    <dgm:cxn modelId="{35BC299F-84F3-4B51-8BF3-A62C1311E895}" type="presParOf" srcId="{4546B322-8842-4326-8406-3FA574071186}" destId="{7B6AA1DC-9D2B-4ECA-B491-F8FB514C623B}" srcOrd="0" destOrd="0" presId="urn:microsoft.com/office/officeart/2008/layout/BubblePictureList"/>
    <dgm:cxn modelId="{33EEC234-743E-46FF-BEED-7FF037DFEF21}" type="presParOf" srcId="{9708D19C-D384-475F-A133-AA5047E0EA5D}" destId="{9C09FF3F-956E-439F-8888-7BEC6EAA0FF0}" srcOrd="2" destOrd="0" presId="urn:microsoft.com/office/officeart/2008/layout/BubblePictureList"/>
    <dgm:cxn modelId="{AF781F4F-2A6E-45BE-8201-8FC79AD24D19}" type="presParOf" srcId="{9708D19C-D384-475F-A133-AA5047E0EA5D}" destId="{7DF59ECB-BCF1-4D78-83DD-B54FBE445859}" srcOrd="3" destOrd="0" presId="urn:microsoft.com/office/officeart/2008/layout/BubblePictureList"/>
    <dgm:cxn modelId="{B711541E-B925-4A85-890D-771541EEE003}" type="presParOf" srcId="{7DF59ECB-BCF1-4D78-83DD-B54FBE445859}" destId="{2CF41D71-865C-43B9-B2E2-925D5206DDE3}" srcOrd="0" destOrd="0" presId="urn:microsoft.com/office/officeart/2008/layout/BubblePictureList"/>
    <dgm:cxn modelId="{E42D2E09-5764-4EDD-95AF-3EA030DE5568}" type="presParOf" srcId="{9708D19C-D384-475F-A133-AA5047E0EA5D}" destId="{56C90309-B0C8-48B3-AF82-8D3FA233BF8A}" srcOrd="4" destOrd="0" presId="urn:microsoft.com/office/officeart/2008/layout/BubblePictureList"/>
    <dgm:cxn modelId="{8C3A15AE-AC1F-4733-93E0-DA306CE51773}" type="presParOf" srcId="{9708D19C-D384-475F-A133-AA5047E0EA5D}" destId="{2983D289-9860-4A4D-BE16-4C96CA8F0FF9}" srcOrd="5" destOrd="0" presId="urn:microsoft.com/office/officeart/2008/layout/BubblePictureList"/>
    <dgm:cxn modelId="{10BA38E0-14FF-444E-BEB6-447ABB6A2136}" type="presParOf" srcId="{2983D289-9860-4A4D-BE16-4C96CA8F0FF9}" destId="{9F693862-51CF-462B-8C64-F4B1474B9A5C}" srcOrd="0" destOrd="0" presId="urn:microsoft.com/office/officeart/2008/layout/BubblePictureList"/>
    <dgm:cxn modelId="{F7A42476-86AF-405D-A069-10DC7D42F4C9}" type="presParOf" srcId="{9708D19C-D384-475F-A133-AA5047E0EA5D}" destId="{FE955539-94CC-4B8F-8E51-38DEBC6FDC8E}" srcOrd="6" destOrd="0" presId="urn:microsoft.com/office/officeart/2008/layout/BubblePictureList"/>
    <dgm:cxn modelId="{42726548-D6E5-4B45-8BC3-9C37A222433E}" type="presParOf" srcId="{FE955539-94CC-4B8F-8E51-38DEBC6FDC8E}" destId="{7B622E45-7F1A-40B8-A683-8B6529E00805}" srcOrd="0" destOrd="0" presId="urn:microsoft.com/office/officeart/2008/layout/BubblePictureList"/>
    <dgm:cxn modelId="{BA57A2BA-CAE5-491C-81BF-9ADBCABA5369}" type="presParOf" srcId="{9708D19C-D384-475F-A133-AA5047E0EA5D}" destId="{31421BC0-F78A-4413-906A-BBEF79900B80}" srcOrd="7" destOrd="0" presId="urn:microsoft.com/office/officeart/2008/layout/BubblePictureList"/>
    <dgm:cxn modelId="{F7E9871B-7AB1-4464-9804-A9BD4C468E1F}" type="presParOf" srcId="{31421BC0-F78A-4413-906A-BBEF79900B80}" destId="{60CF9FE1-E26D-4C5D-B021-61B3B345D31C}" srcOrd="0" destOrd="0" presId="urn:microsoft.com/office/officeart/2008/layout/BubblePictureList"/>
    <dgm:cxn modelId="{0590B28B-147F-485D-9B23-38C2A320FED5}" type="presParOf" srcId="{9708D19C-D384-475F-A133-AA5047E0EA5D}" destId="{ED73E80A-1142-4C93-89F8-AECA2E5826F2}" srcOrd="8" destOrd="0" presId="urn:microsoft.com/office/officeart/2008/layout/BubblePictureList"/>
    <dgm:cxn modelId="{8E32FE72-4869-4FF6-A5FC-7B782165A949}" type="presParOf" srcId="{9708D19C-D384-475F-A133-AA5047E0EA5D}" destId="{1C55346D-BC76-4E63-841F-D3B1855A5504}" srcOrd="9" destOrd="0" presId="urn:microsoft.com/office/officeart/2008/layout/BubblePictureList"/>
    <dgm:cxn modelId="{0277462D-1FC4-434A-B06A-95CBEE92CCE7}" type="presParOf" srcId="{9708D19C-D384-475F-A133-AA5047E0EA5D}" destId="{6E7D4C24-83C7-444C-8C86-84968DC0BB98}" srcOrd="10" destOrd="0" presId="urn:microsoft.com/office/officeart/2008/layout/BubblePictureList"/>
    <dgm:cxn modelId="{BC2F79B9-E0DF-41E4-B5DA-026948888A95}" type="presParOf" srcId="{9708D19C-D384-475F-A133-AA5047E0EA5D}" destId="{F0BE2B28-45CC-4A46-9C94-59F36B9D3E2E}" srcOrd="11" destOrd="0" presId="urn:microsoft.com/office/officeart/2008/layout/BubblePictureList"/>
    <dgm:cxn modelId="{B0270848-C0DA-4A46-ACD2-9D1075F8B0F1}" type="presParOf" srcId="{F0BE2B28-45CC-4A46-9C94-59F36B9D3E2E}" destId="{3D922F5F-3885-4FD0-B38B-085E5A819501}" srcOrd="0" destOrd="0" presId="urn:microsoft.com/office/officeart/2008/layout/BubblePictureList"/>
    <dgm:cxn modelId="{E404E346-2724-4016-962E-C7FA1F3BCA1F}" type="presParOf" srcId="{9708D19C-D384-475F-A133-AA5047E0EA5D}" destId="{0FD2745A-380A-41F4-8B9C-60751D11AC8F}" srcOrd="12" destOrd="0" presId="urn:microsoft.com/office/officeart/2008/layout/BubblePictureList"/>
    <dgm:cxn modelId="{3E40761D-32AB-497D-90FE-B60C976C0391}" type="presParOf" srcId="{0FD2745A-380A-41F4-8B9C-60751D11AC8F}" destId="{A5BACCA9-2FBD-4B88-9DBC-77CE23E8F7F1}" srcOrd="0" destOrd="0" presId="urn:microsoft.com/office/officeart/2008/layout/BubblePictureList"/>
    <dgm:cxn modelId="{859B965B-06D3-49A8-91FC-8E020CA90DFF}" type="presParOf" srcId="{9708D19C-D384-475F-A133-AA5047E0EA5D}" destId="{D3318C5A-E27F-4BAB-B74E-7096A3097537}" srcOrd="13" destOrd="0" presId="urn:microsoft.com/office/officeart/2008/layout/BubblePictureList"/>
    <dgm:cxn modelId="{484F1CBA-843B-4984-B600-6C1DA6777B52}" type="presParOf" srcId="{9708D19C-D384-475F-A133-AA5047E0EA5D}" destId="{C8B5F522-8FE4-4A9C-86B6-63F795741E59}" srcOrd="14" destOrd="0" presId="urn:microsoft.com/office/officeart/2008/layout/BubblePictureList"/>
    <dgm:cxn modelId="{4A55A251-1AF2-4F91-B118-0C097A12E4C6}" type="presParOf" srcId="{9708D19C-D384-475F-A133-AA5047E0EA5D}" destId="{6D145D26-2318-4FA9-BAB5-0E072F32B8B7}" srcOrd="15" destOrd="0" presId="urn:microsoft.com/office/officeart/2008/layout/BubblePictureList"/>
    <dgm:cxn modelId="{01D1C7E5-0128-4EC3-8E89-B99B33EB352E}" type="presParOf" srcId="{6D145D26-2318-4FA9-BAB5-0E072F32B8B7}" destId="{0BA741CF-38DD-4D28-8724-1827638BA09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AAD6-D161-4A19-B9A6-7C0BE6F3FEA7}">
      <dsp:nvSpPr>
        <dsp:cNvPr id="0" name=""/>
        <dsp:cNvSpPr/>
      </dsp:nvSpPr>
      <dsp:spPr>
        <a:xfrm>
          <a:off x="228589" y="964042"/>
          <a:ext cx="2807537" cy="29221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9B472-844A-453D-B5FC-251EF238A180}">
      <dsp:nvSpPr>
        <dsp:cNvPr id="0" name=""/>
        <dsp:cNvSpPr/>
      </dsp:nvSpPr>
      <dsp:spPr>
        <a:xfrm>
          <a:off x="76209" y="205472"/>
          <a:ext cx="3213670" cy="485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/>
            <a:t>A Look at Successful Aging in Place</a:t>
          </a:r>
          <a:endParaRPr lang="en-US" sz="1600" b="1" kern="1200" dirty="0"/>
        </a:p>
      </dsp:txBody>
      <dsp:txXfrm>
        <a:off x="76209" y="205472"/>
        <a:ext cx="3213670" cy="485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AA1DC-9D2B-4ECA-B491-F8FB514C623B}">
      <dsp:nvSpPr>
        <dsp:cNvPr id="0" name=""/>
        <dsp:cNvSpPr/>
      </dsp:nvSpPr>
      <dsp:spPr>
        <a:xfrm>
          <a:off x="880009" y="1861639"/>
          <a:ext cx="889671" cy="889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9FF3F-956E-439F-8888-7BEC6EAA0FF0}">
      <dsp:nvSpPr>
        <dsp:cNvPr id="0" name=""/>
        <dsp:cNvSpPr/>
      </dsp:nvSpPr>
      <dsp:spPr>
        <a:xfrm>
          <a:off x="1447481" y="1206444"/>
          <a:ext cx="264225" cy="26408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41D71-865C-43B9-B2E2-925D5206DDE3}">
      <dsp:nvSpPr>
        <dsp:cNvPr id="0" name=""/>
        <dsp:cNvSpPr/>
      </dsp:nvSpPr>
      <dsp:spPr>
        <a:xfrm>
          <a:off x="560180" y="1571630"/>
          <a:ext cx="1529700" cy="14699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93862-51CF-462B-8C64-F4B1474B9A5C}">
      <dsp:nvSpPr>
        <dsp:cNvPr id="0" name=""/>
        <dsp:cNvSpPr/>
      </dsp:nvSpPr>
      <dsp:spPr>
        <a:xfrm>
          <a:off x="1834343" y="2029832"/>
          <a:ext cx="465646" cy="465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22E45-7F1A-40B8-A683-8B6529E00805}">
      <dsp:nvSpPr>
        <dsp:cNvPr id="0" name=""/>
        <dsp:cNvSpPr/>
      </dsp:nvSpPr>
      <dsp:spPr>
        <a:xfrm>
          <a:off x="2312776" y="2277681"/>
          <a:ext cx="1341117" cy="11703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F9FE1-E26D-4C5D-B021-61B3B345D31C}">
      <dsp:nvSpPr>
        <dsp:cNvPr id="0" name=""/>
        <dsp:cNvSpPr/>
      </dsp:nvSpPr>
      <dsp:spPr>
        <a:xfrm>
          <a:off x="1652246" y="1372635"/>
          <a:ext cx="596830" cy="59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346D-BC76-4E63-841F-D3B1855A5504}">
      <dsp:nvSpPr>
        <dsp:cNvPr id="0" name=""/>
        <dsp:cNvSpPr/>
      </dsp:nvSpPr>
      <dsp:spPr>
        <a:xfrm>
          <a:off x="1987081" y="624667"/>
          <a:ext cx="195475" cy="19555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D4C24-83C7-444C-8C86-84968DC0BB98}">
      <dsp:nvSpPr>
        <dsp:cNvPr id="0" name=""/>
        <dsp:cNvSpPr/>
      </dsp:nvSpPr>
      <dsp:spPr>
        <a:xfrm>
          <a:off x="2231611" y="526777"/>
          <a:ext cx="97737" cy="9788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22F5F-3885-4FD0-B38B-085E5A819501}">
      <dsp:nvSpPr>
        <dsp:cNvPr id="0" name=""/>
        <dsp:cNvSpPr/>
      </dsp:nvSpPr>
      <dsp:spPr>
        <a:xfrm>
          <a:off x="2007978" y="595762"/>
          <a:ext cx="1294777" cy="100623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ACCA9-2FBD-4B88-9DBC-77CE23E8F7F1}">
      <dsp:nvSpPr>
        <dsp:cNvPr id="0" name=""/>
        <dsp:cNvSpPr/>
      </dsp:nvSpPr>
      <dsp:spPr>
        <a:xfrm>
          <a:off x="1719139" y="841582"/>
          <a:ext cx="418450" cy="418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5F522-8FE4-4A9C-86B6-63F795741E59}">
      <dsp:nvSpPr>
        <dsp:cNvPr id="0" name=""/>
        <dsp:cNvSpPr/>
      </dsp:nvSpPr>
      <dsp:spPr>
        <a:xfrm>
          <a:off x="2329348" y="2482572"/>
          <a:ext cx="146792" cy="14661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741CF-38DD-4D28-8724-1827638BA096}">
      <dsp:nvSpPr>
        <dsp:cNvPr id="0" name=""/>
        <dsp:cNvSpPr/>
      </dsp:nvSpPr>
      <dsp:spPr>
        <a:xfrm>
          <a:off x="1017377" y="8792"/>
          <a:ext cx="1005838" cy="97536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31C94-E02A-45C1-B85F-5C5F4BCB483B}">
      <dsp:nvSpPr>
        <dsp:cNvPr id="0" name=""/>
        <dsp:cNvSpPr/>
      </dsp:nvSpPr>
      <dsp:spPr>
        <a:xfrm>
          <a:off x="0" y="1404226"/>
          <a:ext cx="1320385" cy="42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" numCol="1" spcCol="1270" anchor="b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1404226"/>
        <a:ext cx="1320385" cy="429602"/>
      </dsp:txXfrm>
    </dsp:sp>
    <dsp:sp modelId="{56C90309-B0C8-48B3-AF82-8D3FA233BF8A}">
      <dsp:nvSpPr>
        <dsp:cNvPr id="0" name=""/>
        <dsp:cNvSpPr/>
      </dsp:nvSpPr>
      <dsp:spPr>
        <a:xfrm>
          <a:off x="2395869" y="2729360"/>
          <a:ext cx="1320385" cy="41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395869" y="2729360"/>
        <a:ext cx="1320385" cy="410692"/>
      </dsp:txXfrm>
    </dsp:sp>
    <dsp:sp modelId="{ED73E80A-1142-4C93-89F8-AECA2E5826F2}">
      <dsp:nvSpPr>
        <dsp:cNvPr id="0" name=""/>
        <dsp:cNvSpPr/>
      </dsp:nvSpPr>
      <dsp:spPr>
        <a:xfrm>
          <a:off x="2347186" y="1404226"/>
          <a:ext cx="1320385" cy="53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347186" y="1404226"/>
        <a:ext cx="1320385" cy="533944"/>
      </dsp:txXfrm>
    </dsp:sp>
    <dsp:sp modelId="{D3318C5A-E27F-4BAB-B74E-7096A3097537}">
      <dsp:nvSpPr>
        <dsp:cNvPr id="0" name=""/>
        <dsp:cNvSpPr/>
      </dsp:nvSpPr>
      <dsp:spPr>
        <a:xfrm>
          <a:off x="2231611" y="866277"/>
          <a:ext cx="1320385" cy="36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231611" y="866277"/>
        <a:ext cx="1320385" cy="369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4BDB1A-C717-44C8-B0EF-5DC3E3EB8F50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7040B5-87B2-4A12-B606-6ECCC38D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B0E89-6A3F-455C-9E01-C27E73A9C4A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040B5-87B2-4A12-B606-6ECCC38D94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CFE8-BB46-465F-BE7A-8B3CE0A66709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C902-141E-48EF-B476-127163E5920A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200C-8677-42FE-A42A-700ACF2ED298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9749-2BC6-495E-BC50-502A475EAA1F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4425-1E79-40DE-B8F0-A0AFA49FEB7D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743-B86D-49A0-A582-B3B60FCFCF2B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03F6-C215-4C99-AA14-A1038B3DD20F}" type="datetime1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A61-5E8D-4BEA-9887-A9986703FA18}" type="datetime1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59D1-C835-4F27-9DE1-1B8D5DDB5581}" type="datetime1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9A0-4962-4DB0-BE78-80D1804CDA64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047D-610F-45F4-A38A-C1CC767AB38F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588B-C832-4C89-A683-BD471C7730B1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26A9-C7FB-474D-8472-18C731E71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web/grants/applicants/applicant-tools-and-tip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playlist?list=PLNSNGxQE7NWlPcYxVJsglJbRc6cPcfC8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hud.gov/hudportal/HUD?src=/program_offices/administration/grants/fundsavail/nofa2015/ssdem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421" y="895350"/>
            <a:ext cx="8839200" cy="19085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SUPPORTIVE SERVICES DEMONSTRATION FOR ELDERLY HOUSEHOLDS IN HUD-ASSISTED MULTIFAMILY HOUSING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Supportive Services Model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Coordination/support of transitions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Support medication self-management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Falls prevention programs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Mental health programs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Engagement with providers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*Partnerships and regular meetings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123950"/>
            <a:ext cx="2362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Core Components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Demonstration Design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8788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Treatment and control groups</a:t>
            </a:r>
          </a:p>
          <a:p>
            <a:pPr marL="458788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Lottery process</a:t>
            </a:r>
          </a:p>
          <a:p>
            <a:pPr marL="458788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requirement to implement the model—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with training, resources, and technical assistance!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Design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Demonstration Design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Treatment Group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1588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Implementation of the Enhanced Service Coordinator and Wellness Nurse model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Control Group</a:t>
            </a:r>
          </a:p>
          <a:p>
            <a:pPr marL="1588"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Continues services as usual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and Control Groups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Demonstration Design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17061" y="1371600"/>
            <a:ext cx="6105381" cy="2907320"/>
            <a:chOff x="1371600" y="1371603"/>
            <a:chExt cx="6400800" cy="3047995"/>
          </a:xfrm>
        </p:grpSpPr>
        <p:sp>
          <p:nvSpPr>
            <p:cNvPr id="14" name="Freeform 13"/>
            <p:cNvSpPr/>
            <p:nvPr/>
          </p:nvSpPr>
          <p:spPr>
            <a:xfrm>
              <a:off x="3563477" y="1371603"/>
              <a:ext cx="2017040" cy="1151937"/>
            </a:xfrm>
            <a:custGeom>
              <a:avLst/>
              <a:gdLst>
                <a:gd name="connsiteX0" fmla="*/ 0 w 2017040"/>
                <a:gd name="connsiteY0" fmla="*/ 0 h 1151937"/>
                <a:gd name="connsiteX1" fmla="*/ 2017040 w 2017040"/>
                <a:gd name="connsiteY1" fmla="*/ 0 h 1151937"/>
                <a:gd name="connsiteX2" fmla="*/ 2017040 w 2017040"/>
                <a:gd name="connsiteY2" fmla="*/ 1151937 h 1151937"/>
                <a:gd name="connsiteX3" fmla="*/ 0 w 2017040"/>
                <a:gd name="connsiteY3" fmla="*/ 1151937 h 1151937"/>
                <a:gd name="connsiteX4" fmla="*/ 0 w 2017040"/>
                <a:gd name="connsiteY4" fmla="*/ 0 h 115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040" h="1151937">
                  <a:moveTo>
                    <a:pt x="0" y="0"/>
                  </a:moveTo>
                  <a:lnTo>
                    <a:pt x="2017040" y="0"/>
                  </a:lnTo>
                  <a:lnTo>
                    <a:pt x="2017040" y="1151937"/>
                  </a:lnTo>
                  <a:lnTo>
                    <a:pt x="0" y="115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Applicant Pool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Eligible Properties</a:t>
              </a:r>
              <a:endParaRPr lang="en-US" sz="20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71600" y="2887467"/>
              <a:ext cx="1849596" cy="1532131"/>
            </a:xfrm>
            <a:custGeom>
              <a:avLst/>
              <a:gdLst>
                <a:gd name="connsiteX0" fmla="*/ 0 w 1849596"/>
                <a:gd name="connsiteY0" fmla="*/ 0 h 1532131"/>
                <a:gd name="connsiteX1" fmla="*/ 1849596 w 1849596"/>
                <a:gd name="connsiteY1" fmla="*/ 0 h 1532131"/>
                <a:gd name="connsiteX2" fmla="*/ 1849596 w 1849596"/>
                <a:gd name="connsiteY2" fmla="*/ 1532131 h 1532131"/>
                <a:gd name="connsiteX3" fmla="*/ 0 w 1849596"/>
                <a:gd name="connsiteY3" fmla="*/ 1532131 h 1532131"/>
                <a:gd name="connsiteX4" fmla="*/ 0 w 1849596"/>
                <a:gd name="connsiteY4" fmla="*/ 0 h 153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532131">
                  <a:moveTo>
                    <a:pt x="0" y="0"/>
                  </a:moveTo>
                  <a:lnTo>
                    <a:pt x="1849596" y="0"/>
                  </a:lnTo>
                  <a:lnTo>
                    <a:pt x="1849596" y="1532131"/>
                  </a:lnTo>
                  <a:lnTo>
                    <a:pt x="0" y="1532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Pool 1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Properties </a:t>
              </a:r>
              <a:r>
                <a:rPr lang="en-US" sz="2000" u="sng" kern="1200" dirty="0" smtClean="0"/>
                <a:t>WITH</a:t>
              </a:r>
              <a:r>
                <a:rPr lang="en-US" sz="2000" kern="1200" dirty="0" smtClean="0"/>
                <a:t> </a:t>
              </a:r>
              <a:r>
                <a:rPr lang="en-US" sz="2000" dirty="0" smtClean="0"/>
                <a:t>Current</a:t>
              </a:r>
              <a:r>
                <a:rPr lang="en-US" sz="2000" kern="1200" dirty="0" smtClean="0"/>
                <a:t>  SC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22804" y="2887467"/>
              <a:ext cx="1849596" cy="1532131"/>
            </a:xfrm>
            <a:custGeom>
              <a:avLst/>
              <a:gdLst>
                <a:gd name="connsiteX0" fmla="*/ 0 w 1849596"/>
                <a:gd name="connsiteY0" fmla="*/ 0 h 1532131"/>
                <a:gd name="connsiteX1" fmla="*/ 1849596 w 1849596"/>
                <a:gd name="connsiteY1" fmla="*/ 0 h 1532131"/>
                <a:gd name="connsiteX2" fmla="*/ 1849596 w 1849596"/>
                <a:gd name="connsiteY2" fmla="*/ 1532131 h 1532131"/>
                <a:gd name="connsiteX3" fmla="*/ 0 w 1849596"/>
                <a:gd name="connsiteY3" fmla="*/ 1532131 h 1532131"/>
                <a:gd name="connsiteX4" fmla="*/ 0 w 1849596"/>
                <a:gd name="connsiteY4" fmla="*/ 0 h 153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532131">
                  <a:moveTo>
                    <a:pt x="0" y="0"/>
                  </a:moveTo>
                  <a:lnTo>
                    <a:pt x="1849596" y="0"/>
                  </a:lnTo>
                  <a:lnTo>
                    <a:pt x="1849596" y="1532131"/>
                  </a:lnTo>
                  <a:lnTo>
                    <a:pt x="0" y="1532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Pool 2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Properties </a:t>
              </a:r>
              <a:r>
                <a:rPr lang="en-US" sz="2000" u="sng" kern="1200" dirty="0" smtClean="0"/>
                <a:t>WITHOUT</a:t>
              </a:r>
              <a:r>
                <a:rPr lang="en-US" sz="2000" kern="1200" dirty="0" smtClean="0"/>
                <a:t> </a:t>
              </a:r>
              <a:r>
                <a:rPr lang="en-US" sz="2000" dirty="0" smtClean="0"/>
                <a:t>Current</a:t>
              </a:r>
              <a:r>
                <a:rPr lang="en-US" sz="2000" kern="1200" dirty="0" smtClean="0"/>
                <a:t> SC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2905992" y="2455474"/>
            <a:ext cx="1666005" cy="3639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66005" y="0"/>
                </a:moveTo>
                <a:lnTo>
                  <a:pt x="1666005" y="169718"/>
                </a:lnTo>
                <a:lnTo>
                  <a:pt x="0" y="169718"/>
                </a:lnTo>
                <a:lnTo>
                  <a:pt x="0" y="36392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4571997" y="2455474"/>
            <a:ext cx="1666005" cy="3639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9718"/>
                </a:lnTo>
                <a:lnTo>
                  <a:pt x="1666005" y="169718"/>
                </a:lnTo>
                <a:lnTo>
                  <a:pt x="1666005" y="36392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9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Demonstration Design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76011" y="1352551"/>
            <a:ext cx="8387478" cy="3057376"/>
            <a:chOff x="175338" y="1371604"/>
            <a:chExt cx="8793320" cy="3205313"/>
          </a:xfrm>
        </p:grpSpPr>
        <p:sp>
          <p:nvSpPr>
            <p:cNvPr id="14" name="Freeform 13"/>
            <p:cNvSpPr/>
            <p:nvPr/>
          </p:nvSpPr>
          <p:spPr>
            <a:xfrm>
              <a:off x="3563477" y="1371604"/>
              <a:ext cx="2017040" cy="479321"/>
            </a:xfrm>
            <a:custGeom>
              <a:avLst/>
              <a:gdLst>
                <a:gd name="connsiteX0" fmla="*/ 0 w 2017040"/>
                <a:gd name="connsiteY0" fmla="*/ 0 h 1151937"/>
                <a:gd name="connsiteX1" fmla="*/ 2017040 w 2017040"/>
                <a:gd name="connsiteY1" fmla="*/ 0 h 1151937"/>
                <a:gd name="connsiteX2" fmla="*/ 2017040 w 2017040"/>
                <a:gd name="connsiteY2" fmla="*/ 1151937 h 1151937"/>
                <a:gd name="connsiteX3" fmla="*/ 0 w 2017040"/>
                <a:gd name="connsiteY3" fmla="*/ 1151937 h 1151937"/>
                <a:gd name="connsiteX4" fmla="*/ 0 w 2017040"/>
                <a:gd name="connsiteY4" fmla="*/ 0 h 115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040" h="1151937">
                  <a:moveTo>
                    <a:pt x="0" y="0"/>
                  </a:moveTo>
                  <a:lnTo>
                    <a:pt x="2017040" y="0"/>
                  </a:lnTo>
                  <a:lnTo>
                    <a:pt x="2017040" y="1151937"/>
                  </a:lnTo>
                  <a:lnTo>
                    <a:pt x="0" y="115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Applicant Pool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71600" y="2250361"/>
              <a:ext cx="1849596" cy="479322"/>
            </a:xfrm>
            <a:custGeom>
              <a:avLst/>
              <a:gdLst>
                <a:gd name="connsiteX0" fmla="*/ 0 w 1849596"/>
                <a:gd name="connsiteY0" fmla="*/ 0 h 1532131"/>
                <a:gd name="connsiteX1" fmla="*/ 1849596 w 1849596"/>
                <a:gd name="connsiteY1" fmla="*/ 0 h 1532131"/>
                <a:gd name="connsiteX2" fmla="*/ 1849596 w 1849596"/>
                <a:gd name="connsiteY2" fmla="*/ 1532131 h 1532131"/>
                <a:gd name="connsiteX3" fmla="*/ 0 w 1849596"/>
                <a:gd name="connsiteY3" fmla="*/ 1532131 h 1532131"/>
                <a:gd name="connsiteX4" fmla="*/ 0 w 1849596"/>
                <a:gd name="connsiteY4" fmla="*/ 0 h 153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532131">
                  <a:moveTo>
                    <a:pt x="0" y="0"/>
                  </a:moveTo>
                  <a:lnTo>
                    <a:pt x="1849596" y="0"/>
                  </a:lnTo>
                  <a:lnTo>
                    <a:pt x="1849596" y="1532131"/>
                  </a:lnTo>
                  <a:lnTo>
                    <a:pt x="0" y="1532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Pool 1 (SC)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05724" y="3129120"/>
              <a:ext cx="1849596" cy="1424383"/>
            </a:xfrm>
            <a:custGeom>
              <a:avLst/>
              <a:gdLst>
                <a:gd name="connsiteX0" fmla="*/ 0 w 1849596"/>
                <a:gd name="connsiteY0" fmla="*/ 0 h 1424383"/>
                <a:gd name="connsiteX1" fmla="*/ 1849596 w 1849596"/>
                <a:gd name="connsiteY1" fmla="*/ 0 h 1424383"/>
                <a:gd name="connsiteX2" fmla="*/ 1849596 w 1849596"/>
                <a:gd name="connsiteY2" fmla="*/ 1424383 h 1424383"/>
                <a:gd name="connsiteX3" fmla="*/ 0 w 1849596"/>
                <a:gd name="connsiteY3" fmla="*/ 1424383 h 1424383"/>
                <a:gd name="connsiteX4" fmla="*/ 0 w 1849596"/>
                <a:gd name="connsiteY4" fmla="*/ 0 h 142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424383">
                  <a:moveTo>
                    <a:pt x="0" y="0"/>
                  </a:moveTo>
                  <a:lnTo>
                    <a:pt x="1849596" y="0"/>
                  </a:lnTo>
                  <a:lnTo>
                    <a:pt x="1849596" y="1424383"/>
                  </a:lnTo>
                  <a:lnTo>
                    <a:pt x="0" y="1424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TREATMENT</a:t>
              </a:r>
              <a:endParaRPr lang="en-US" sz="2000" b="1" dirty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Intervention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Implement Demo </a:t>
              </a:r>
              <a:r>
                <a:rPr lang="en-US" sz="2000" dirty="0" smtClean="0"/>
                <a:t>Model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338" y="3129119"/>
              <a:ext cx="1849596" cy="1424383"/>
            </a:xfrm>
            <a:custGeom>
              <a:avLst/>
              <a:gdLst>
                <a:gd name="connsiteX0" fmla="*/ 0 w 1849596"/>
                <a:gd name="connsiteY0" fmla="*/ 0 h 1424383"/>
                <a:gd name="connsiteX1" fmla="*/ 1849596 w 1849596"/>
                <a:gd name="connsiteY1" fmla="*/ 0 h 1424383"/>
                <a:gd name="connsiteX2" fmla="*/ 1849596 w 1849596"/>
                <a:gd name="connsiteY2" fmla="*/ 1424383 h 1424383"/>
                <a:gd name="connsiteX3" fmla="*/ 0 w 1849596"/>
                <a:gd name="connsiteY3" fmla="*/ 1424383 h 1424383"/>
                <a:gd name="connsiteX4" fmla="*/ 0 w 1849596"/>
                <a:gd name="connsiteY4" fmla="*/ 0 h 142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424383">
                  <a:moveTo>
                    <a:pt x="0" y="0"/>
                  </a:moveTo>
                  <a:lnTo>
                    <a:pt x="1849596" y="0"/>
                  </a:lnTo>
                  <a:lnTo>
                    <a:pt x="1849596" y="1424383"/>
                  </a:lnTo>
                  <a:lnTo>
                    <a:pt x="0" y="1424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CONTROL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No Intervention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Maintain SC Program</a:t>
              </a:r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22804" y="2250361"/>
              <a:ext cx="1849596" cy="479322"/>
            </a:xfrm>
            <a:custGeom>
              <a:avLst/>
              <a:gdLst>
                <a:gd name="connsiteX0" fmla="*/ 0 w 1849596"/>
                <a:gd name="connsiteY0" fmla="*/ 0 h 1532131"/>
                <a:gd name="connsiteX1" fmla="*/ 1849596 w 1849596"/>
                <a:gd name="connsiteY1" fmla="*/ 0 h 1532131"/>
                <a:gd name="connsiteX2" fmla="*/ 1849596 w 1849596"/>
                <a:gd name="connsiteY2" fmla="*/ 1532131 h 1532131"/>
                <a:gd name="connsiteX3" fmla="*/ 0 w 1849596"/>
                <a:gd name="connsiteY3" fmla="*/ 1532131 h 1532131"/>
                <a:gd name="connsiteX4" fmla="*/ 0 w 1849596"/>
                <a:gd name="connsiteY4" fmla="*/ 0 h 153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532131">
                  <a:moveTo>
                    <a:pt x="0" y="0"/>
                  </a:moveTo>
                  <a:lnTo>
                    <a:pt x="1849596" y="0"/>
                  </a:lnTo>
                  <a:lnTo>
                    <a:pt x="1849596" y="1532131"/>
                  </a:lnTo>
                  <a:lnTo>
                    <a:pt x="0" y="1532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Pool 2 (No SC)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97556" y="3129119"/>
              <a:ext cx="1849596" cy="1424383"/>
            </a:xfrm>
            <a:custGeom>
              <a:avLst/>
              <a:gdLst>
                <a:gd name="connsiteX0" fmla="*/ 0 w 1849596"/>
                <a:gd name="connsiteY0" fmla="*/ 0 h 1424383"/>
                <a:gd name="connsiteX1" fmla="*/ 1849596 w 1849596"/>
                <a:gd name="connsiteY1" fmla="*/ 0 h 1424383"/>
                <a:gd name="connsiteX2" fmla="*/ 1849596 w 1849596"/>
                <a:gd name="connsiteY2" fmla="*/ 1424383 h 1424383"/>
                <a:gd name="connsiteX3" fmla="*/ 0 w 1849596"/>
                <a:gd name="connsiteY3" fmla="*/ 1424383 h 1424383"/>
                <a:gd name="connsiteX4" fmla="*/ 0 w 1849596"/>
                <a:gd name="connsiteY4" fmla="*/ 0 h 142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424383">
                  <a:moveTo>
                    <a:pt x="0" y="0"/>
                  </a:moveTo>
                  <a:lnTo>
                    <a:pt x="1849596" y="0"/>
                  </a:lnTo>
                  <a:lnTo>
                    <a:pt x="1849596" y="1424383"/>
                  </a:lnTo>
                  <a:lnTo>
                    <a:pt x="0" y="1424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TREATMENT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Intervention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Implement Demo Model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19062" y="3152534"/>
              <a:ext cx="1849596" cy="1424383"/>
            </a:xfrm>
            <a:custGeom>
              <a:avLst/>
              <a:gdLst>
                <a:gd name="connsiteX0" fmla="*/ 0 w 1849596"/>
                <a:gd name="connsiteY0" fmla="*/ 0 h 1424383"/>
                <a:gd name="connsiteX1" fmla="*/ 1849596 w 1849596"/>
                <a:gd name="connsiteY1" fmla="*/ 0 h 1424383"/>
                <a:gd name="connsiteX2" fmla="*/ 1849596 w 1849596"/>
                <a:gd name="connsiteY2" fmla="*/ 1424383 h 1424383"/>
                <a:gd name="connsiteX3" fmla="*/ 0 w 1849596"/>
                <a:gd name="connsiteY3" fmla="*/ 1424383 h 1424383"/>
                <a:gd name="connsiteX4" fmla="*/ 0 w 1849596"/>
                <a:gd name="connsiteY4" fmla="*/ 0 h 142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596" h="1424383">
                  <a:moveTo>
                    <a:pt x="0" y="0"/>
                  </a:moveTo>
                  <a:lnTo>
                    <a:pt x="1849596" y="0"/>
                  </a:lnTo>
                  <a:lnTo>
                    <a:pt x="1849596" y="1424383"/>
                  </a:lnTo>
                  <a:lnTo>
                    <a:pt x="0" y="1424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CONTROL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No Intervention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 smtClean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2905992" y="1809750"/>
            <a:ext cx="1666005" cy="3639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66005" y="0"/>
                </a:moveTo>
                <a:lnTo>
                  <a:pt x="1666005" y="169718"/>
                </a:lnTo>
                <a:lnTo>
                  <a:pt x="0" y="169718"/>
                </a:lnTo>
                <a:lnTo>
                  <a:pt x="0" y="36392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2" name="Elbow Connector 21"/>
          <p:cNvCxnSpPr/>
          <p:nvPr/>
        </p:nvCxnSpPr>
        <p:spPr>
          <a:xfrm rot="5400000">
            <a:off x="1656694" y="3135256"/>
            <a:ext cx="1192811" cy="218202"/>
          </a:xfrm>
          <a:prstGeom prst="bentConnector3">
            <a:avLst>
              <a:gd name="adj1" fmla="val 1008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6065896" y="3135255"/>
            <a:ext cx="1192811" cy="218202"/>
          </a:xfrm>
          <a:prstGeom prst="bentConnector3">
            <a:avLst>
              <a:gd name="adj1" fmla="val 1008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6294497" y="3135256"/>
            <a:ext cx="1192811" cy="218202"/>
          </a:xfrm>
          <a:prstGeom prst="bentConnector3">
            <a:avLst>
              <a:gd name="adj1" fmla="val 1008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1885294" y="3135256"/>
            <a:ext cx="1192811" cy="218202"/>
          </a:xfrm>
          <a:prstGeom prst="bentConnector3">
            <a:avLst>
              <a:gd name="adj1" fmla="val 1008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4571997" y="1809750"/>
            <a:ext cx="1666005" cy="3639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9718"/>
                </a:lnTo>
                <a:lnTo>
                  <a:pt x="1666005" y="169718"/>
                </a:lnTo>
                <a:lnTo>
                  <a:pt x="1666005" y="36392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705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190857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SUBMISSION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810500" cy="838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Downloading Package and Instructions</a:t>
            </a:r>
            <a:br>
              <a:rPr lang="en-US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FR-5900-N-22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21507" y="12001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www.Grants.gov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GRANTS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tab to access the page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Enter the criteria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access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Instructions and Package by clicking the appropriate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The NOFA is stored in the application Instructions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077" t="13933" r="5935" b="3500"/>
          <a:stretch/>
        </p:blipFill>
        <p:spPr bwMode="auto">
          <a:xfrm>
            <a:off x="152401" y="1809750"/>
            <a:ext cx="2286000" cy="1535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810500" cy="6858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Information</a:t>
            </a:r>
            <a:endParaRPr lang="en-US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8788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Only seven (7) exhibits</a:t>
            </a:r>
          </a:p>
          <a:p>
            <a:pPr marL="458788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Responses to language should be concise</a:t>
            </a:r>
          </a:p>
          <a:p>
            <a:pPr marL="458788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Upcoming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regional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training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Easy!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8105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Information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READ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 Program Section and General Section of the NOFA</a:t>
            </a:r>
          </a:p>
          <a:p>
            <a:pPr marL="915988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Section IV.B for description of exhibits</a:t>
            </a:r>
          </a:p>
          <a:p>
            <a:pPr marL="915988" lvl="2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IV.B of the General Section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123950"/>
            <a:ext cx="2209800" cy="23622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Content and Form of Application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</p:txBody>
      </p:sp>
    </p:spTree>
    <p:extLst>
      <p:ext uri="{BB962C8B-B14F-4D97-AF65-F5344CB8AC3E}">
        <p14:creationId xmlns:p14="http://schemas.microsoft.com/office/powerpoint/2010/main" val="7994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Apply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step-by-step tutorials are now available on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Grants.gov Applicant Tools &amp; Tips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</a:p>
          <a:p>
            <a:pPr marL="344488" lvl="1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44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Introduction to Grants.gov Video Series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covers the complete Grants.gov application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</a:p>
          <a:p>
            <a:pPr marL="801688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egistering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creating a Grants.gov account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illing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out an application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package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123951"/>
            <a:ext cx="1981200" cy="1790699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 Training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55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Supportive Services Demonstration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971550"/>
            <a:ext cx="5943600" cy="40386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44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Approximately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$15 million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under the FY2014 Consolidated Appropriations Act is being made available</a:t>
            </a:r>
          </a:p>
          <a:p>
            <a:pPr marL="344488" lvl="1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44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Purpose: test a service model that can demonstrate the potential to delay or avoid the need for institutional long-term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4488" lvl="1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4488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HUD-assisted multifamily properties that are elderly restricted and have at least 50 assisted units</a:t>
            </a:r>
          </a:p>
          <a:p>
            <a:pPr marL="344488" lvl="1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5522" y="9715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Apply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458788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Data Universal Numbering System (DUNS) Number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 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http://www.sam.gov/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Grants.gov Account 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POC Authorizes User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 in to Grants.gov to check role status</a:t>
            </a:r>
          </a:p>
          <a:p>
            <a:pPr marL="458788" lvl="1" indent="-457200">
              <a:buAutoNum type="arabicPeriod" startAt="5"/>
            </a:pPr>
            <a:endParaRPr lang="en-US" sz="2000" dirty="0"/>
          </a:p>
          <a:p>
            <a:pPr marL="1588" lvl="1"/>
            <a:endParaRPr lang="en-US" sz="2000" dirty="0"/>
          </a:p>
          <a:p>
            <a:pPr marL="1588" lvl="1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123951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Steps</a:t>
            </a:r>
          </a:p>
        </p:txBody>
      </p:sp>
    </p:spTree>
    <p:extLst>
      <p:ext uri="{BB962C8B-B14F-4D97-AF65-F5344CB8AC3E}">
        <p14:creationId xmlns:p14="http://schemas.microsoft.com/office/powerpoint/2010/main" val="9906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Apply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Contact the Grants.gov Support Center or access their online resources.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Read Grants.gov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Online User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Guide—find registration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login, and search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instructions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Email.  Support@grants.gov  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Visit the “Support” page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www.Grants.gov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other resources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Grants.gov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20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190857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SELECTION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0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Selection Process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Review threshold requirements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 it simple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points, no rating of applications!</a:t>
            </a:r>
          </a:p>
          <a:p>
            <a:pPr marL="0" lvl="2"/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Determine states with enough applications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States with a minimum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eligible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Maximum number of participating states</a:t>
            </a:r>
          </a:p>
          <a:p>
            <a:pPr marL="231775" lvl="2" indent="-231775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More information: NOFA Section V.A.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123950"/>
            <a:ext cx="22098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Review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653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Selection Process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Rank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states using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three factors:</a:t>
            </a:r>
          </a:p>
          <a:p>
            <a:pPr marL="0" lvl="1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1. Availability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health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pPr marL="0" lvl="1"/>
            <a:endParaRPr lang="en-US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2. Availability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care coordination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initiatives</a:t>
            </a:r>
          </a:p>
          <a:p>
            <a:pPr marL="0" lvl="1"/>
            <a:endParaRPr lang="en-US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3. Availability of a large pool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Rank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1938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Selection Process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Group applicants within states and within pools (SC and No  SC)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Randomly assign applicants to treatment and control groups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at least 40 treatment and 40 control applicants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More information: NOFA Section V.B.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Apply the Lottery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190857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TAKEAWAYS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Regional Workshops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Regional Workshops will be schedule for the first week in March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Schedule will be posted on the Funds Available page via 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HUD.gov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In-depth review of the NOFA requirements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Interactive question and answer period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Discussion through regional lenses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Discussion of reoccurring questions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090115"/>
            <a:ext cx="2146483" cy="1718481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Resources Being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vailable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7589"/>
            <a:ext cx="2255664" cy="14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Participation from Existing Providers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  <a:latin typeface="Calibri" pitchFamily="34" charset="0"/>
              <a:ea typeface="Calibri"/>
            </a:endParaRP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  <a:ea typeface="Calibri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Any Owner of a HUD-Assisted Housing types as defined in Section II.A.1.b of the program NOFA 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Eligibility is further restricted to those properties: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That have a </a:t>
            </a:r>
            <a:r>
              <a:rPr lang="en-US" sz="2000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minimum of 50-units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Restricted to elderly persons  </a:t>
            </a:r>
          </a:p>
          <a:p>
            <a:pPr marL="341313"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Note:  10% set-aside properties are still eligible</a:t>
            </a:r>
          </a:p>
          <a:p>
            <a:pPr lvl="1"/>
            <a:endParaRPr lang="en-US" sz="1700" dirty="0" smtClean="0">
              <a:solidFill>
                <a:schemeClr val="tx1"/>
              </a:solidFill>
              <a:latin typeface="Calibri" pitchFamily="34" charset="0"/>
              <a:ea typeface="Calibri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  <a:ea typeface="Calibri"/>
            </a:endParaRPr>
          </a:p>
          <a:p>
            <a:pPr>
              <a:buFont typeface="Wingdings" pitchFamily="2" charset="2"/>
              <a:buChar char="q"/>
            </a:pPr>
            <a:endParaRPr lang="en-US" sz="1700" dirty="0">
              <a:solidFill>
                <a:schemeClr val="tx1"/>
              </a:solidFill>
              <a:latin typeface="Calibri" pitchFamily="34" charset="0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7589"/>
            <a:ext cx="2255664" cy="14977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1123950"/>
            <a:ext cx="21336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 Information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640" y="3257550"/>
            <a:ext cx="2476500" cy="83820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Future Questions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2298" y="209550"/>
            <a:ext cx="6239302" cy="46482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Grants.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Technical Questions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Call 1-800-518-Grants or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support@grants.gov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 Programmatic Questions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mfsc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General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Section Questions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Call (202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708-0667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4" y="1352550"/>
            <a:ext cx="2365766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190857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THIS?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1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Deadline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4600" y="12001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April 18, 2016</a:t>
            </a:r>
          </a:p>
          <a:p>
            <a:pPr marL="1588" lvl="1" algn="ctr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1588" lvl="1" algn="ctr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Applications must be submitted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through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hlinkClick r:id="rId3"/>
              </a:rPr>
              <a:t>www.Grants.gov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no later than </a:t>
            </a:r>
          </a:p>
          <a:p>
            <a:pPr marL="1588" lvl="1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11:59:59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p.m. Eastern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 marL="1588" lvl="1" algn="ctr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GRANTS.GOV">
            <a:hlinkClick r:id="rId3" tooltip="Go to GRANTS.GOV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733551"/>
            <a:ext cx="23336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1908571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66750"/>
            <a:ext cx="8229600" cy="1908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FAQ: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http://portal.hud.gov/hudportal/documents/huddoc?id=ssdemonofa-faq.pdf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Submit Questions: mfsc@hud.gov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872494"/>
            <a:ext cx="8470322" cy="4084954"/>
            <a:chOff x="228600" y="1150608"/>
            <a:chExt cx="8470322" cy="54466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6" b="18191"/>
            <a:stretch/>
          </p:blipFill>
          <p:spPr bwMode="auto">
            <a:xfrm>
              <a:off x="228600" y="1696933"/>
              <a:ext cx="8470322" cy="446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52600" y="6248401"/>
              <a:ext cx="69342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i="1" dirty="0" smtClean="0">
                  <a:solidFill>
                    <a:prstClr val="white">
                      <a:lumMod val="50000"/>
                    </a:prstClr>
                  </a:solidFill>
                  <a:latin typeface="Arial" charset="0"/>
                  <a:ea typeface="ＭＳ Ｐゴシック" pitchFamily="26" charset="-128"/>
                </a:rPr>
                <a:t>Source: 2013 CBO Report: Rising Demand for Long-Term Services and Supports for Elderly People</a:t>
              </a:r>
              <a:endParaRPr lang="en-US" sz="1100" i="1" dirty="0">
                <a:solidFill>
                  <a:prstClr val="white">
                    <a:lumMod val="50000"/>
                  </a:prstClr>
                </a:solidFill>
                <a:latin typeface="Arial" charset="0"/>
                <a:ea typeface="ＭＳ Ｐゴシック" pitchFamily="2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1150608"/>
              <a:ext cx="5715000" cy="44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 sz="1550" b="1" dirty="0">
                <a:ea typeface="ＭＳ Ｐゴシック" pitchFamily="26" charset="-128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Trends in Aging</a:t>
            </a:r>
            <a:endParaRPr lang="en-US" sz="3200" b="1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785396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pitchFamily="26" charset="-128"/>
                <a:cs typeface="Arial" panose="020B0604020202020204" pitchFamily="34" charset="0"/>
              </a:rPr>
              <a:t>Elderly Adults as a Share of the U.S. Population, 2000 to 2050</a:t>
            </a:r>
          </a:p>
        </p:txBody>
      </p:sp>
    </p:spTree>
    <p:extLst>
      <p:ext uri="{BB962C8B-B14F-4D97-AF65-F5344CB8AC3E}">
        <p14:creationId xmlns:p14="http://schemas.microsoft.com/office/powerpoint/2010/main" val="4424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7060303"/>
              </p:ext>
            </p:extLst>
          </p:nvPr>
        </p:nvGraphicFramePr>
        <p:xfrm>
          <a:off x="2895600" y="514350"/>
          <a:ext cx="332664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533400" y="361950"/>
            <a:ext cx="8229600" cy="53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7-Point Star 13"/>
          <p:cNvSpPr/>
          <p:nvPr/>
        </p:nvSpPr>
        <p:spPr>
          <a:xfrm>
            <a:off x="0" y="2042683"/>
            <a:ext cx="1993142" cy="1662247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334" y="2504474"/>
            <a:ext cx="1368473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Informal and formal caregiving</a:t>
            </a:r>
          </a:p>
        </p:txBody>
      </p:sp>
      <p:sp>
        <p:nvSpPr>
          <p:cNvPr id="17" name="7-Point Star 16"/>
          <p:cNvSpPr/>
          <p:nvPr/>
        </p:nvSpPr>
        <p:spPr>
          <a:xfrm>
            <a:off x="7077784" y="102268"/>
            <a:ext cx="1841311" cy="179469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09511" y="630436"/>
            <a:ext cx="137785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Access to community based services </a:t>
            </a:r>
          </a:p>
        </p:txBody>
      </p:sp>
      <p:sp>
        <p:nvSpPr>
          <p:cNvPr id="19" name="7-Point Star 18"/>
          <p:cNvSpPr/>
          <p:nvPr/>
        </p:nvSpPr>
        <p:spPr>
          <a:xfrm>
            <a:off x="533400" y="209550"/>
            <a:ext cx="2179662" cy="1852588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027" y="551068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Engage in recreational, </a:t>
            </a:r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and </a:t>
            </a:r>
            <a:r>
              <a: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social experiences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5942321" y="1720619"/>
            <a:ext cx="1902438" cy="173819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50364" y="2331123"/>
            <a:ext cx="15913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Health Care Connections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7-Point Star 22"/>
          <p:cNvSpPr/>
          <p:nvPr/>
        </p:nvSpPr>
        <p:spPr>
          <a:xfrm>
            <a:off x="6846056" y="3486150"/>
            <a:ext cx="1987457" cy="1448448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77784" y="394876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Affordable, safe and </a:t>
            </a:r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Accessible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6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Look At Our Residents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42950"/>
            <a:ext cx="9144000" cy="1015663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182880" rIns="18288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26" charset="-128"/>
              </a:rPr>
              <a:t>Residents of HUD-assisted rental housing, especially older adults, tend to be extremely low-income, with higher-than-average healthcare utilization patterns.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08961941"/>
              </p:ext>
            </p:extLst>
          </p:nvPr>
        </p:nvGraphicFramePr>
        <p:xfrm>
          <a:off x="278023" y="1366390"/>
          <a:ext cx="3716255" cy="356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419600" y="1429524"/>
            <a:ext cx="4495800" cy="335279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12,000 properties nationwide that are restricted to elderly households. </a:t>
            </a:r>
          </a:p>
          <a:p>
            <a:pPr lvl="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  - between 62-74 years of age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 - between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ages of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75-84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 - between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ages of 85-99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100 years of age or older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residents are female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primary source of income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72%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76350"/>
            <a:ext cx="8229600" cy="190857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" y="2495550"/>
            <a:ext cx="7572375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Demonstration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Test a housing-with-services model to support Aging in Place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Delay or avoid transitions to nursing homes</a:t>
            </a:r>
          </a:p>
          <a:p>
            <a:pPr marL="344488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Positive impacts on health and well-being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85750"/>
            <a:ext cx="7315200" cy="68580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Supportive Services Model</a:t>
            </a:r>
            <a:endParaRPr lang="en-US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123950"/>
            <a:ext cx="5943600" cy="3581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Interdisciplinary 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eam</a:t>
            </a:r>
          </a:p>
          <a:p>
            <a:pPr marL="801688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Enhanced Service Coordinator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1688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Wellness Nurse</a:t>
            </a:r>
          </a:p>
          <a:p>
            <a:pPr marL="1588"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HUD will also provide</a:t>
            </a:r>
            <a:endParaRPr lang="en-US" sz="2200" b="1" i="1" dirty="0">
              <a:latin typeface="Arial" pitchFamily="34" charset="0"/>
              <a:cs typeface="Arial" pitchFamily="34" charset="0"/>
            </a:endParaRPr>
          </a:p>
          <a:p>
            <a:pPr marL="801688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marL="801688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Resources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1688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Technical assistance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1123950"/>
            <a:ext cx="1981200" cy="1684646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Gets Funded?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925</Words>
  <Application>Microsoft Office PowerPoint</Application>
  <PresentationFormat>On-screen Show (16:9)</PresentationFormat>
  <Paragraphs>230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THE SUPPORTIVE SERVICES DEMONSTRATION FOR ELDERLY HOUSEHOLDS IN HUD-ASSISTED MULTIFAMILY HOUSING</vt:lpstr>
      <vt:lpstr>Supportive Services Demonstration</vt:lpstr>
      <vt:lpstr>WHY THIS? WHY NOW?</vt:lpstr>
      <vt:lpstr>Background: Trends in Aging</vt:lpstr>
      <vt:lpstr>PowerPoint Presentation</vt:lpstr>
      <vt:lpstr>A Look At Our Residents</vt:lpstr>
      <vt:lpstr>DEMONSTRATION</vt:lpstr>
      <vt:lpstr>Demonstration</vt:lpstr>
      <vt:lpstr>Supportive Services Model</vt:lpstr>
      <vt:lpstr>Supportive Services Model</vt:lpstr>
      <vt:lpstr>Demonstration Design</vt:lpstr>
      <vt:lpstr>Demonstration Design</vt:lpstr>
      <vt:lpstr>Demonstration Design</vt:lpstr>
      <vt:lpstr>Demonstration Design</vt:lpstr>
      <vt:lpstr>SUBMISSION PROCESS</vt:lpstr>
      <vt:lpstr>Downloading Package and Instructions FR-5900-N-22</vt:lpstr>
      <vt:lpstr>Application Information</vt:lpstr>
      <vt:lpstr>Application Information</vt:lpstr>
      <vt:lpstr>How to Apply</vt:lpstr>
      <vt:lpstr>How to Apply</vt:lpstr>
      <vt:lpstr>How to Apply</vt:lpstr>
      <vt:lpstr>SELECTION PROCESS</vt:lpstr>
      <vt:lpstr>Selection Process</vt:lpstr>
      <vt:lpstr>Selection Process</vt:lpstr>
      <vt:lpstr>Selection Process</vt:lpstr>
      <vt:lpstr>IMPORTANT TAKEAWAYS</vt:lpstr>
      <vt:lpstr>Regional Workshops</vt:lpstr>
      <vt:lpstr>Participation from Existing Providers</vt:lpstr>
      <vt:lpstr>Future Questions</vt:lpstr>
      <vt:lpstr>Application Deadline</vt:lpstr>
      <vt:lpstr>Q &amp; A </vt:lpstr>
      <vt:lpstr> FAQ: http://portal.hud.gov/hudportal/documents/huddoc?id=ssdemonofa-faq.pdf   Submit Questions: mfsc@hud.gov</vt:lpstr>
    </vt:vector>
  </TitlesOfParts>
  <Company>Housing and Urban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 TV PowerPoint Presentations Guidelines</dc:title>
  <dc:creator>Milton, Vicki M</dc:creator>
  <cp:lastModifiedBy>h03361</cp:lastModifiedBy>
  <cp:revision>150</cp:revision>
  <cp:lastPrinted>2016-01-29T18:32:21Z</cp:lastPrinted>
  <dcterms:created xsi:type="dcterms:W3CDTF">2009-04-27T12:19:33Z</dcterms:created>
  <dcterms:modified xsi:type="dcterms:W3CDTF">2016-02-29T14:43:20Z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1088747581</vt:i4>
  </property>
  <property fmtid="{D5CDD505-2E9C-101B-9397-08002B2CF9AE}" pid="3" name="_NewReviewCycle">
    <vt:lpwstr/>
  </property>
  <property fmtid="{D5CDD505-2E9C-101B-9397-08002B2CF9AE}" pid="4" name="_EmailSubject">
    <vt:lpwstr>Webinar 1pm--Script and Slides</vt:lpwstr>
  </property>
  <property fmtid="{D5CDD505-2E9C-101B-9397-08002B2CF9AE}" pid="5" name="_AuthorEmail">
    <vt:lpwstr>Leah.M.Lozier@hud.gov</vt:lpwstr>
  </property>
  <property fmtid="{D5CDD505-2E9C-101B-9397-08002B2CF9AE}" pid="6" name="_AuthorEmailDisplayName">
    <vt:lpwstr>Lozier, Leah M</vt:lpwstr>
  </property>
  <property fmtid="{D5CDD505-2E9C-101B-9397-08002B2CF9AE}" pid="7" name="_PreviousAdHocReviewCycleID">
    <vt:i4>897653515</vt:i4>
  </property>
</Properties>
</file>