
<file path=[Content_Types].xml><?xml version="1.0" encoding="utf-8"?>
<Types xmlns="http://schemas.openxmlformats.org/package/2006/content-types">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32" r:id="rId1"/>
  </p:sldMasterIdLst>
  <p:notesMasterIdLst>
    <p:notesMasterId r:id="rId56"/>
  </p:notesMasterIdLst>
  <p:handoutMasterIdLst>
    <p:handoutMasterId r:id="rId57"/>
  </p:handoutMasterIdLst>
  <p:sldIdLst>
    <p:sldId id="256" r:id="rId2"/>
    <p:sldId id="299" r:id="rId3"/>
    <p:sldId id="257" r:id="rId4"/>
    <p:sldId id="258" r:id="rId5"/>
    <p:sldId id="300" r:id="rId6"/>
    <p:sldId id="260" r:id="rId7"/>
    <p:sldId id="263" r:id="rId8"/>
    <p:sldId id="264" r:id="rId9"/>
    <p:sldId id="265" r:id="rId10"/>
    <p:sldId id="261" r:id="rId11"/>
    <p:sldId id="262" r:id="rId12"/>
    <p:sldId id="266" r:id="rId13"/>
    <p:sldId id="301" r:id="rId14"/>
    <p:sldId id="268" r:id="rId15"/>
    <p:sldId id="267" r:id="rId16"/>
    <p:sldId id="298" r:id="rId17"/>
    <p:sldId id="269" r:id="rId18"/>
    <p:sldId id="311" r:id="rId19"/>
    <p:sldId id="302" r:id="rId20"/>
    <p:sldId id="273" r:id="rId21"/>
    <p:sldId id="270" r:id="rId22"/>
    <p:sldId id="272" r:id="rId23"/>
    <p:sldId id="271" r:id="rId24"/>
    <p:sldId id="303" r:id="rId25"/>
    <p:sldId id="304" r:id="rId26"/>
    <p:sldId id="305" r:id="rId27"/>
    <p:sldId id="275" r:id="rId28"/>
    <p:sldId id="295" r:id="rId29"/>
    <p:sldId id="277" r:id="rId30"/>
    <p:sldId id="280" r:id="rId31"/>
    <p:sldId id="296" r:id="rId32"/>
    <p:sldId id="279" r:id="rId33"/>
    <p:sldId id="281" r:id="rId34"/>
    <p:sldId id="282" r:id="rId35"/>
    <p:sldId id="283" r:id="rId36"/>
    <p:sldId id="306" r:id="rId37"/>
    <p:sldId id="284" r:id="rId38"/>
    <p:sldId id="285" r:id="rId39"/>
    <p:sldId id="286" r:id="rId40"/>
    <p:sldId id="287" r:id="rId41"/>
    <p:sldId id="288" r:id="rId42"/>
    <p:sldId id="289" r:id="rId43"/>
    <p:sldId id="290" r:id="rId44"/>
    <p:sldId id="291" r:id="rId45"/>
    <p:sldId id="307" r:id="rId46"/>
    <p:sldId id="292" r:id="rId47"/>
    <p:sldId id="293" r:id="rId48"/>
    <p:sldId id="278" r:id="rId49"/>
    <p:sldId id="308" r:id="rId50"/>
    <p:sldId id="294" r:id="rId51"/>
    <p:sldId id="274" r:id="rId52"/>
    <p:sldId id="310" r:id="rId53"/>
    <p:sldId id="309" r:id="rId54"/>
    <p:sldId id="297" r:id="rId55"/>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2" d="100"/>
          <a:sy n="82" d="100"/>
        </p:scale>
        <p:origin x="-480"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a:defRPr sz="1300"/>
            </a:lvl1pPr>
          </a:lstStyle>
          <a:p>
            <a:fld id="{A6C26B57-2CC5-4D3C-BCEE-0F451AF4C434}" type="datetimeFigureOut">
              <a:rPr lang="en-US" smtClean="0"/>
              <a:t>9/3/2015</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6B15D660-C964-4231-9AAE-15ED94B69207}" type="slidenum">
              <a:rPr lang="en-US" smtClean="0"/>
              <a:t>‹#›</a:t>
            </a:fld>
            <a:endParaRPr lang="en-US"/>
          </a:p>
        </p:txBody>
      </p:sp>
    </p:spTree>
    <p:extLst>
      <p:ext uri="{BB962C8B-B14F-4D97-AF65-F5344CB8AC3E}">
        <p14:creationId xmlns:p14="http://schemas.microsoft.com/office/powerpoint/2010/main" val="11836334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606B119A-499A-413B-AE6F-189B2463F9C3}" type="datetimeFigureOut">
              <a:rPr lang="en-US" smtClean="0"/>
              <a:t>9/3/2015</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0D386368-5873-4ECF-8685-BFE4A22637B9}" type="slidenum">
              <a:rPr lang="en-US" smtClean="0"/>
              <a:t>‹#›</a:t>
            </a:fld>
            <a:endParaRPr lang="en-US" dirty="0"/>
          </a:p>
        </p:txBody>
      </p:sp>
    </p:spTree>
    <p:extLst>
      <p:ext uri="{BB962C8B-B14F-4D97-AF65-F5344CB8AC3E}">
        <p14:creationId xmlns:p14="http://schemas.microsoft.com/office/powerpoint/2010/main" val="2745517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r>
              <a:rPr lang="en-US" dirty="0" smtClean="0"/>
              <a:t>8/6/2015</a:t>
            </a:r>
            <a:endParaRPr lang="en-US" dirty="0"/>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dirty="0"/>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6B808C84-7702-414D-BA7C-491016CCA576}" type="slidenum">
              <a:rPr lang="en-US" smtClean="0"/>
              <a:t>‹#›</a:t>
            </a:fld>
            <a:endParaRPr lang="en-US" dirty="0"/>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8/6/2015</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B808C84-7702-414D-BA7C-491016CCA576}"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8/6/2015</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B808C84-7702-414D-BA7C-491016CCA576}"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dirty="0" smtClean="0"/>
              <a:t>8/6/2015</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B808C84-7702-414D-BA7C-491016CCA576}"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dirty="0" smtClean="0"/>
              <a:t>8/6/2015</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B808C84-7702-414D-BA7C-491016CCA576}"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r>
              <a:rPr lang="en-US" dirty="0" smtClean="0"/>
              <a:t>8/6/2015</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B808C84-7702-414D-BA7C-491016CCA576}" type="slidenum">
              <a:rPr lang="en-US" smtClean="0"/>
              <a:t>‹#›</a:t>
            </a:fld>
            <a:endParaRPr lang="en-US" dirty="0"/>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r>
              <a:rPr lang="en-US" dirty="0" smtClean="0"/>
              <a:t>8/6/2015</a:t>
            </a:r>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B808C84-7702-414D-BA7C-491016CCA576}"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dirty="0" smtClean="0"/>
              <a:t>8/6/2015</a:t>
            </a: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B808C84-7702-414D-BA7C-491016CCA576}"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8/6/2015</a:t>
            </a:r>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B808C84-7702-414D-BA7C-491016CCA576}"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r>
              <a:rPr lang="en-US" dirty="0" smtClean="0"/>
              <a:t>8/6/2015</a:t>
            </a:r>
            <a:endParaRPr lang="en-US" dirty="0"/>
          </a:p>
        </p:txBody>
      </p:sp>
      <p:sp>
        <p:nvSpPr>
          <p:cNvPr id="7" name="Slide Number Placeholder 6"/>
          <p:cNvSpPr>
            <a:spLocks noGrp="1"/>
          </p:cNvSpPr>
          <p:nvPr>
            <p:ph type="sldNum" sz="quarter" idx="12"/>
          </p:nvPr>
        </p:nvSpPr>
        <p:spPr/>
        <p:txBody>
          <a:bodyPr/>
          <a:lstStyle/>
          <a:p>
            <a:fld id="{6B808C84-7702-414D-BA7C-491016CCA576}" type="slidenum">
              <a:rPr lang="en-US" smtClean="0"/>
              <a:t>‹#›</a:t>
            </a:fld>
            <a:endParaRPr lang="en-US" dirty="0"/>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8/6/2015</a:t>
            </a:r>
            <a:endParaRPr lang="en-US" dirty="0"/>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7" name="Slide Number Placeholder 6"/>
          <p:cNvSpPr>
            <a:spLocks noGrp="1"/>
          </p:cNvSpPr>
          <p:nvPr>
            <p:ph type="sldNum" sz="quarter" idx="12"/>
          </p:nvPr>
        </p:nvSpPr>
        <p:spPr/>
        <p:txBody>
          <a:bodyPr/>
          <a:lstStyle/>
          <a:p>
            <a:fld id="{6B808C84-7702-414D-BA7C-491016CCA576}"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r>
              <a:rPr lang="en-US" dirty="0" smtClean="0"/>
              <a:t>8/6/2015</a:t>
            </a:r>
            <a:endParaRPr lang="en-US" dirty="0"/>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6B808C84-7702-414D-BA7C-491016CCA576}"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JobsPlus@hud.gov"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portal.hud.gov/hudportal/HUD?src=/program_offices/comm_planning/economicdevelopment/programs/pz" TargetMode="External"/><Relationship Id="rId2" Type="http://schemas.openxmlformats.org/officeDocument/2006/relationships/hyperlink" Target="http://www.doleta.gov/youth_services/tech_assistance.cfm" TargetMode="External"/><Relationship Id="rId1" Type="http://schemas.openxmlformats.org/officeDocument/2006/relationships/slideLayout" Target="../slideLayouts/slideLayout2.xml"/><Relationship Id="rId4" Type="http://schemas.openxmlformats.org/officeDocument/2006/relationships/hyperlink" Target="http://portal.hud.gov/hudportal/documents/huddoc?id=HUD-DOL_Factsheet.pdf"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oleObject" Target="../embeddings/Microsoft_Excel_97-2003_Worksheet1.xls"/><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www.mdrc.org/video/implementing-jobs-plus-lessons-learned" TargetMode="External"/><Relationship Id="rId2" Type="http://schemas.openxmlformats.org/officeDocument/2006/relationships/hyperlink" Target="http://www.mdrc.org/jobsplus"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Jobs Plus NOFA </a:t>
            </a:r>
            <a:endParaRPr lang="en-US" dirty="0"/>
          </a:p>
        </p:txBody>
      </p:sp>
      <p:sp>
        <p:nvSpPr>
          <p:cNvPr id="3" name="Subtitle 2"/>
          <p:cNvSpPr>
            <a:spLocks noGrp="1"/>
          </p:cNvSpPr>
          <p:nvPr>
            <p:ph type="subTitle" idx="1"/>
          </p:nvPr>
        </p:nvSpPr>
        <p:spPr/>
        <p:txBody>
          <a:bodyPr/>
          <a:lstStyle/>
          <a:p>
            <a:r>
              <a:rPr lang="en-US" dirty="0" smtClean="0"/>
              <a:t>Webcast Training</a:t>
            </a:r>
          </a:p>
          <a:p>
            <a:r>
              <a:rPr lang="en-US" smtClean="0"/>
              <a:t>August 24, </a:t>
            </a:r>
            <a:r>
              <a:rPr lang="en-US" dirty="0" smtClean="0"/>
              <a:t>2015</a:t>
            </a:r>
            <a:endParaRPr lang="en-US" dirty="0"/>
          </a:p>
        </p:txBody>
      </p:sp>
      <p:sp>
        <p:nvSpPr>
          <p:cNvPr id="4" name="Slide Number Placeholder 3"/>
          <p:cNvSpPr>
            <a:spLocks noGrp="1"/>
          </p:cNvSpPr>
          <p:nvPr>
            <p:ph type="sldNum" sz="quarter" idx="12"/>
          </p:nvPr>
        </p:nvSpPr>
        <p:spPr/>
        <p:txBody>
          <a:bodyPr/>
          <a:lstStyle/>
          <a:p>
            <a:fld id="{6B808C84-7702-414D-BA7C-491016CCA576}" type="slidenum">
              <a:rPr lang="en-US" smtClean="0"/>
              <a:t>1</a:t>
            </a:fld>
            <a:endParaRPr lang="en-US" dirty="0"/>
          </a:p>
        </p:txBody>
      </p:sp>
    </p:spTree>
    <p:extLst>
      <p:ext uri="{BB962C8B-B14F-4D97-AF65-F5344CB8AC3E}">
        <p14:creationId xmlns:p14="http://schemas.microsoft.com/office/powerpoint/2010/main" val="17864001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Combining Developments</a:t>
            </a:r>
            <a:endParaRPr lang="en-US" dirty="0"/>
          </a:p>
        </p:txBody>
      </p:sp>
      <p:sp>
        <p:nvSpPr>
          <p:cNvPr id="3" name="Content Placeholder 2"/>
          <p:cNvSpPr>
            <a:spLocks noGrp="1"/>
          </p:cNvSpPr>
          <p:nvPr>
            <p:ph idx="1"/>
          </p:nvPr>
        </p:nvSpPr>
        <p:spPr/>
        <p:txBody>
          <a:bodyPr>
            <a:normAutofit fontScale="77500" lnSpcReduction="20000"/>
          </a:bodyPr>
          <a:lstStyle/>
          <a:p>
            <a:r>
              <a:rPr lang="en-US" dirty="0"/>
              <a:t>PHAs may propose to combine two or more developments to meet the criteria for eligible developments, subject to the following conditions:</a:t>
            </a:r>
          </a:p>
          <a:p>
            <a:pPr lvl="1"/>
            <a:r>
              <a:rPr lang="en-US" dirty="0" smtClean="0"/>
              <a:t>Parts </a:t>
            </a:r>
            <a:r>
              <a:rPr lang="en-US" dirty="0"/>
              <a:t>of developments cannot be combined.  Only entire developments may be combined.</a:t>
            </a:r>
          </a:p>
          <a:p>
            <a:pPr lvl="1"/>
            <a:r>
              <a:rPr lang="en-US" dirty="0"/>
              <a:t>The combined developments must meet the criteria for “</a:t>
            </a:r>
            <a:r>
              <a:rPr lang="en-US" dirty="0" smtClean="0"/>
              <a:t>size.” </a:t>
            </a:r>
          </a:p>
          <a:p>
            <a:pPr lvl="1"/>
            <a:r>
              <a:rPr lang="en-US" dirty="0" smtClean="0"/>
              <a:t>The </a:t>
            </a:r>
            <a:r>
              <a:rPr lang="en-US" dirty="0"/>
              <a:t>combined developments must meet the criteria for “</a:t>
            </a:r>
            <a:r>
              <a:rPr lang="en-US" dirty="0" smtClean="0"/>
              <a:t>unemployment.” </a:t>
            </a:r>
          </a:p>
          <a:p>
            <a:pPr lvl="1"/>
            <a:r>
              <a:rPr lang="en-US" dirty="0" smtClean="0"/>
              <a:t>If the developments are not contiguous, IN THE FULL APPLICATION, a detailed explanation must be provided of how the program will be run from a central location and remain accessible to all residents.</a:t>
            </a:r>
            <a:endParaRPr lang="en-US" dirty="0"/>
          </a:p>
        </p:txBody>
      </p:sp>
      <p:sp>
        <p:nvSpPr>
          <p:cNvPr id="4" name="Slide Number Placeholder 3"/>
          <p:cNvSpPr>
            <a:spLocks noGrp="1"/>
          </p:cNvSpPr>
          <p:nvPr>
            <p:ph type="sldNum" sz="quarter" idx="12"/>
          </p:nvPr>
        </p:nvSpPr>
        <p:spPr/>
        <p:txBody>
          <a:bodyPr/>
          <a:lstStyle/>
          <a:p>
            <a:fld id="{6B808C84-7702-414D-BA7C-491016CCA576}" type="slidenum">
              <a:rPr lang="en-US" smtClean="0"/>
              <a:t>10</a:t>
            </a:fld>
            <a:endParaRPr lang="en-US" dirty="0"/>
          </a:p>
        </p:txBody>
      </p:sp>
    </p:spTree>
    <p:extLst>
      <p:ext uri="{BB962C8B-B14F-4D97-AF65-F5344CB8AC3E}">
        <p14:creationId xmlns:p14="http://schemas.microsoft.com/office/powerpoint/2010/main" val="434203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Request for Review of Eligibility</a:t>
            </a:r>
            <a:endParaRPr lang="en-US" sz="3200" dirty="0"/>
          </a:p>
        </p:txBody>
      </p:sp>
      <p:sp>
        <p:nvSpPr>
          <p:cNvPr id="3" name="Content Placeholder 2"/>
          <p:cNvSpPr>
            <a:spLocks noGrp="1"/>
          </p:cNvSpPr>
          <p:nvPr>
            <p:ph idx="1"/>
          </p:nvPr>
        </p:nvSpPr>
        <p:spPr/>
        <p:txBody>
          <a:bodyPr>
            <a:normAutofit fontScale="62500" lnSpcReduction="20000"/>
          </a:bodyPr>
          <a:lstStyle/>
          <a:p>
            <a:r>
              <a:rPr lang="en-US" dirty="0" smtClean="0"/>
              <a:t>Submit </a:t>
            </a:r>
            <a:r>
              <a:rPr lang="en-US" dirty="0"/>
              <a:t>a Request via email to </a:t>
            </a:r>
            <a:r>
              <a:rPr lang="en-US" u="sng" dirty="0" smtClean="0">
                <a:hlinkClick r:id="rId2"/>
              </a:rPr>
              <a:t>JobsPlus@hud.gov</a:t>
            </a:r>
            <a:r>
              <a:rPr lang="en-US" u="sng" dirty="0" smtClean="0"/>
              <a:t>.</a:t>
            </a:r>
          </a:p>
          <a:p>
            <a:r>
              <a:rPr lang="en-US" dirty="0" smtClean="0"/>
              <a:t>List </a:t>
            </a:r>
            <a:r>
              <a:rPr lang="en-US" dirty="0"/>
              <a:t>the development name and </a:t>
            </a:r>
            <a:r>
              <a:rPr lang="en-US" dirty="0" smtClean="0"/>
              <a:t>numbers from PIC </a:t>
            </a:r>
            <a:r>
              <a:rPr lang="en-US" dirty="0"/>
              <a:t>(in the format found in Appendix B) that are proposed to be </a:t>
            </a:r>
            <a:r>
              <a:rPr lang="en-US" dirty="0" smtClean="0"/>
              <a:t>combined.</a:t>
            </a:r>
          </a:p>
          <a:p>
            <a:r>
              <a:rPr lang="en-US" dirty="0" smtClean="0"/>
              <a:t>HUD </a:t>
            </a:r>
            <a:r>
              <a:rPr lang="en-US" dirty="0"/>
              <a:t>will review the request using the same query of PIC data on the proposed combined developments to determine if the proposed developments meet the criteria for “size” and “unemployment” </a:t>
            </a:r>
            <a:r>
              <a:rPr lang="en-US" dirty="0" smtClean="0"/>
              <a:t>that </a:t>
            </a:r>
            <a:r>
              <a:rPr lang="en-US" dirty="0"/>
              <a:t>was used to generate Appendix </a:t>
            </a:r>
            <a:r>
              <a:rPr lang="en-US" dirty="0" smtClean="0"/>
              <a:t>B.</a:t>
            </a:r>
          </a:p>
          <a:p>
            <a:r>
              <a:rPr lang="en-US" dirty="0" smtClean="0"/>
              <a:t>HUD </a:t>
            </a:r>
            <a:r>
              <a:rPr lang="en-US" dirty="0"/>
              <a:t>will respond within five working days of receipt of the request.  That response will be an eligibility approval, eligibility disapproval, or a request for more information. </a:t>
            </a:r>
            <a:r>
              <a:rPr lang="en-US" dirty="0" smtClean="0"/>
              <a:t>If </a:t>
            </a:r>
            <a:r>
              <a:rPr lang="en-US" dirty="0"/>
              <a:t>more information is requested, HUD will respond within five working days upon receipt of the additional information.  </a:t>
            </a:r>
            <a:endParaRPr lang="en-US" dirty="0" smtClean="0"/>
          </a:p>
          <a:p>
            <a:pPr marL="0" indent="0" algn="ctr">
              <a:buNone/>
            </a:pPr>
            <a:endParaRPr lang="en-US" b="1" dirty="0" smtClean="0"/>
          </a:p>
          <a:p>
            <a:pPr marL="0" indent="0" algn="ctr">
              <a:buNone/>
            </a:pPr>
            <a:r>
              <a:rPr lang="en-US" b="1" dirty="0" smtClean="0"/>
              <a:t>All </a:t>
            </a:r>
            <a:r>
              <a:rPr lang="en-US" b="1" dirty="0"/>
              <a:t>initial Requests for Review of Eligibility must be received no later than 20 calendar days prior to the due date of this NOFA.  </a:t>
            </a:r>
          </a:p>
        </p:txBody>
      </p:sp>
      <p:sp>
        <p:nvSpPr>
          <p:cNvPr id="4" name="Slide Number Placeholder 3"/>
          <p:cNvSpPr>
            <a:spLocks noGrp="1"/>
          </p:cNvSpPr>
          <p:nvPr>
            <p:ph type="sldNum" sz="quarter" idx="12"/>
          </p:nvPr>
        </p:nvSpPr>
        <p:spPr/>
        <p:txBody>
          <a:bodyPr/>
          <a:lstStyle/>
          <a:p>
            <a:fld id="{6B808C84-7702-414D-BA7C-491016CCA576}" type="slidenum">
              <a:rPr lang="en-US" smtClean="0"/>
              <a:t>11</a:t>
            </a:fld>
            <a:endParaRPr lang="en-US" dirty="0"/>
          </a:p>
        </p:txBody>
      </p:sp>
    </p:spTree>
    <p:extLst>
      <p:ext uri="{BB962C8B-B14F-4D97-AF65-F5344CB8AC3E}">
        <p14:creationId xmlns:p14="http://schemas.microsoft.com/office/powerpoint/2010/main" val="3367163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Eligibility - Place</a:t>
            </a:r>
            <a:endParaRPr lang="en-US" dirty="0"/>
          </a:p>
        </p:txBody>
      </p:sp>
      <p:sp>
        <p:nvSpPr>
          <p:cNvPr id="3" name="Content Placeholder 2"/>
          <p:cNvSpPr>
            <a:spLocks noGrp="1"/>
          </p:cNvSpPr>
          <p:nvPr>
            <p:ph idx="1"/>
          </p:nvPr>
        </p:nvSpPr>
        <p:spPr/>
        <p:txBody>
          <a:bodyPr>
            <a:normAutofit/>
          </a:bodyPr>
          <a:lstStyle/>
          <a:p>
            <a:r>
              <a:rPr lang="en-US" dirty="0"/>
              <a:t>At least 200 households (excluding elderly-only households) must be </a:t>
            </a:r>
            <a:r>
              <a:rPr lang="en-US" dirty="0" smtClean="0"/>
              <a:t>located at the site.  </a:t>
            </a:r>
            <a:endParaRPr lang="en-US" dirty="0"/>
          </a:p>
          <a:p>
            <a:pPr lvl="0"/>
            <a:r>
              <a:rPr lang="en-US" dirty="0" smtClean="0"/>
              <a:t>Units to be served must be contiguous, unless good cause can be shown that a central Jobs Plus center can remain easily accessible to all residents </a:t>
            </a:r>
            <a:r>
              <a:rPr lang="en-US" dirty="0"/>
              <a:t>of </a:t>
            </a:r>
            <a:r>
              <a:rPr lang="en-US" dirty="0" smtClean="0"/>
              <a:t>non-contiguous developments.</a:t>
            </a:r>
          </a:p>
          <a:p>
            <a:endParaRPr lang="en-US" dirty="0"/>
          </a:p>
        </p:txBody>
      </p:sp>
      <p:sp>
        <p:nvSpPr>
          <p:cNvPr id="4" name="Slide Number Placeholder 3"/>
          <p:cNvSpPr>
            <a:spLocks noGrp="1"/>
          </p:cNvSpPr>
          <p:nvPr>
            <p:ph type="sldNum" sz="quarter" idx="12"/>
          </p:nvPr>
        </p:nvSpPr>
        <p:spPr/>
        <p:txBody>
          <a:bodyPr/>
          <a:lstStyle/>
          <a:p>
            <a:fld id="{6B808C84-7702-414D-BA7C-491016CCA576}" type="slidenum">
              <a:rPr lang="en-US" smtClean="0"/>
              <a:t>12</a:t>
            </a:fld>
            <a:endParaRPr lang="en-US" dirty="0"/>
          </a:p>
        </p:txBody>
      </p:sp>
    </p:spTree>
    <p:extLst>
      <p:ext uri="{BB962C8B-B14F-4D97-AF65-F5344CB8AC3E}">
        <p14:creationId xmlns:p14="http://schemas.microsoft.com/office/powerpoint/2010/main" val="19223714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3239536"/>
          </a:xfrm>
        </p:spPr>
        <p:txBody>
          <a:bodyPr>
            <a:normAutofit/>
          </a:bodyPr>
          <a:lstStyle/>
          <a:p>
            <a:r>
              <a:rPr lang="en-US" sz="6000" dirty="0" smtClean="0"/>
              <a:t>Jobs Plus Model</a:t>
            </a:r>
            <a:br>
              <a:rPr lang="en-US" sz="6000" dirty="0" smtClean="0"/>
            </a:br>
            <a:r>
              <a:rPr lang="en-US" sz="4800" i="1" dirty="0" smtClean="0">
                <a:solidFill>
                  <a:schemeClr val="accent1">
                    <a:lumMod val="60000"/>
                    <a:lumOff val="40000"/>
                  </a:schemeClr>
                </a:solidFill>
              </a:rPr>
              <a:t>Jobs Plus Pilot Program</a:t>
            </a:r>
            <a:endParaRPr lang="en-US" sz="4800" i="1" dirty="0">
              <a:solidFill>
                <a:schemeClr val="accent1">
                  <a:lumMod val="60000"/>
                  <a:lumOff val="40000"/>
                </a:schemeClr>
              </a:solidFill>
            </a:endParaRPr>
          </a:p>
        </p:txBody>
      </p:sp>
      <p:sp>
        <p:nvSpPr>
          <p:cNvPr id="3" name="Slide Number Placeholder 2"/>
          <p:cNvSpPr>
            <a:spLocks noGrp="1"/>
          </p:cNvSpPr>
          <p:nvPr>
            <p:ph type="sldNum" sz="quarter" idx="12"/>
          </p:nvPr>
        </p:nvSpPr>
        <p:spPr/>
        <p:txBody>
          <a:bodyPr/>
          <a:lstStyle/>
          <a:p>
            <a:fld id="{6B808C84-7702-414D-BA7C-491016CCA576}" type="slidenum">
              <a:rPr lang="en-US" smtClean="0"/>
              <a:t>13</a:t>
            </a:fld>
            <a:endParaRPr lang="en-US" dirty="0"/>
          </a:p>
        </p:txBody>
      </p:sp>
    </p:spTree>
    <p:extLst>
      <p:ext uri="{BB962C8B-B14F-4D97-AF65-F5344CB8AC3E}">
        <p14:creationId xmlns:p14="http://schemas.microsoft.com/office/powerpoint/2010/main" val="8034642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914400"/>
            <a:ext cx="7024744" cy="1143000"/>
          </a:xfrm>
        </p:spPr>
        <p:txBody>
          <a:bodyPr/>
          <a:lstStyle/>
          <a:p>
            <a:r>
              <a:rPr lang="en-US" dirty="0" smtClean="0"/>
              <a:t>Jobs Plus Model</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b="1" dirty="0"/>
              <a:t>1. Employment-Related Services</a:t>
            </a:r>
          </a:p>
          <a:p>
            <a:pPr marL="0" indent="0">
              <a:buNone/>
            </a:pPr>
            <a:r>
              <a:rPr lang="en-US" b="1" dirty="0"/>
              <a:t>2. Financial Incentives - Jobs Plus Earned Income Disregard (JPEID)</a:t>
            </a:r>
          </a:p>
          <a:p>
            <a:pPr marL="0" indent="0">
              <a:buNone/>
            </a:pPr>
            <a:r>
              <a:rPr lang="en-US" b="1" dirty="0"/>
              <a:t>3. Community Supports for </a:t>
            </a:r>
            <a:r>
              <a:rPr lang="en-US" b="1" dirty="0" smtClean="0"/>
              <a:t>Work</a:t>
            </a:r>
          </a:p>
          <a:p>
            <a:pPr marL="0" indent="0">
              <a:buNone/>
            </a:pPr>
            <a:endParaRPr lang="en-US" b="1" dirty="0"/>
          </a:p>
          <a:p>
            <a:pPr marL="0" indent="0">
              <a:buNone/>
            </a:pPr>
            <a:r>
              <a:rPr lang="en-US" dirty="0" smtClean="0"/>
              <a:t>The target population for Jobs Plus are residents who are “work-able” - people </a:t>
            </a:r>
            <a:r>
              <a:rPr lang="en-US" dirty="0"/>
              <a:t>between 18-64 who are mentally and physically able to become </a:t>
            </a:r>
            <a:r>
              <a:rPr lang="en-US" dirty="0" smtClean="0"/>
              <a:t>employed.</a:t>
            </a:r>
            <a:r>
              <a:rPr lang="en-US" dirty="0"/>
              <a:t>  </a:t>
            </a:r>
            <a:r>
              <a:rPr lang="en-US" dirty="0" smtClean="0"/>
              <a:t>The Jobs Plus Pilot Program is </a:t>
            </a:r>
            <a:r>
              <a:rPr lang="en-US" dirty="0"/>
              <a:t>not limited to heads of household.  </a:t>
            </a:r>
          </a:p>
          <a:p>
            <a:pPr marL="0" indent="0">
              <a:buNone/>
            </a:pPr>
            <a:endParaRPr lang="en-US" dirty="0"/>
          </a:p>
        </p:txBody>
      </p:sp>
      <p:sp>
        <p:nvSpPr>
          <p:cNvPr id="4" name="Slide Number Placeholder 3"/>
          <p:cNvSpPr>
            <a:spLocks noGrp="1"/>
          </p:cNvSpPr>
          <p:nvPr>
            <p:ph type="sldNum" sz="quarter" idx="12"/>
          </p:nvPr>
        </p:nvSpPr>
        <p:spPr/>
        <p:txBody>
          <a:bodyPr/>
          <a:lstStyle/>
          <a:p>
            <a:fld id="{6B808C84-7702-414D-BA7C-491016CCA576}" type="slidenum">
              <a:rPr lang="en-US" smtClean="0"/>
              <a:t>14</a:t>
            </a:fld>
            <a:endParaRPr lang="en-US" dirty="0"/>
          </a:p>
        </p:txBody>
      </p:sp>
    </p:spTree>
    <p:extLst>
      <p:ext uri="{BB962C8B-B14F-4D97-AF65-F5344CB8AC3E}">
        <p14:creationId xmlns:p14="http://schemas.microsoft.com/office/powerpoint/2010/main" val="2685035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0"/>
            <a:ext cx="7024744" cy="1143000"/>
          </a:xfrm>
        </p:spPr>
        <p:txBody>
          <a:bodyPr/>
          <a:lstStyle/>
          <a:p>
            <a:r>
              <a:rPr lang="en-US" dirty="0" smtClean="0"/>
              <a:t>Population to be Served</a:t>
            </a:r>
            <a:endParaRPr lang="en-US" dirty="0"/>
          </a:p>
        </p:txBody>
      </p:sp>
      <p:sp>
        <p:nvSpPr>
          <p:cNvPr id="3" name="Content Placeholder 2"/>
          <p:cNvSpPr>
            <a:spLocks noGrp="1"/>
          </p:cNvSpPr>
          <p:nvPr>
            <p:ph idx="1"/>
          </p:nvPr>
        </p:nvSpPr>
        <p:spPr>
          <a:xfrm>
            <a:off x="1066800" y="2057400"/>
            <a:ext cx="6777317" cy="3508977"/>
          </a:xfrm>
        </p:spPr>
        <p:txBody>
          <a:bodyPr>
            <a:noAutofit/>
          </a:bodyPr>
          <a:lstStyle/>
          <a:p>
            <a:r>
              <a:rPr lang="en-US" sz="1800" dirty="0" smtClean="0">
                <a:solidFill>
                  <a:srgbClr val="FF0000"/>
                </a:solidFill>
              </a:rPr>
              <a:t>The Jobs </a:t>
            </a:r>
            <a:r>
              <a:rPr lang="en-US" sz="1800" dirty="0">
                <a:solidFill>
                  <a:srgbClr val="FF0000"/>
                </a:solidFill>
              </a:rPr>
              <a:t>Plus </a:t>
            </a:r>
            <a:r>
              <a:rPr lang="en-US" sz="1800" dirty="0" smtClean="0">
                <a:solidFill>
                  <a:srgbClr val="FF0000"/>
                </a:solidFill>
              </a:rPr>
              <a:t>program </a:t>
            </a:r>
            <a:r>
              <a:rPr lang="en-US" sz="1800" dirty="0">
                <a:solidFill>
                  <a:srgbClr val="FF0000"/>
                </a:solidFill>
              </a:rPr>
              <a:t>must </a:t>
            </a:r>
            <a:r>
              <a:rPr lang="en-US" sz="1800" dirty="0" smtClean="0">
                <a:solidFill>
                  <a:srgbClr val="FF0000"/>
                </a:solidFill>
              </a:rPr>
              <a:t>be </a:t>
            </a:r>
            <a:r>
              <a:rPr lang="en-US" sz="1800" dirty="0">
                <a:solidFill>
                  <a:srgbClr val="FF0000"/>
                </a:solidFill>
              </a:rPr>
              <a:t>OFFERED to all residents in the </a:t>
            </a:r>
            <a:r>
              <a:rPr lang="en-US" sz="1800" dirty="0" smtClean="0">
                <a:solidFill>
                  <a:srgbClr val="FF0000"/>
                </a:solidFill>
              </a:rPr>
              <a:t>development.  </a:t>
            </a:r>
            <a:endParaRPr lang="en-US" sz="1800" dirty="0">
              <a:solidFill>
                <a:srgbClr val="FF0000"/>
              </a:solidFill>
            </a:endParaRPr>
          </a:p>
          <a:p>
            <a:endParaRPr lang="en-US" sz="1400" dirty="0" smtClean="0"/>
          </a:p>
          <a:p>
            <a:r>
              <a:rPr lang="en-US" sz="1800" dirty="0" smtClean="0"/>
              <a:t>Program </a:t>
            </a:r>
            <a:r>
              <a:rPr lang="en-US" sz="1800" dirty="0"/>
              <a:t>outreach should be directed towards residents at all points on the employment spectrum – </a:t>
            </a:r>
            <a:r>
              <a:rPr lang="en-US" sz="1800" dirty="0" smtClean="0"/>
              <a:t>from unemployed </a:t>
            </a:r>
            <a:r>
              <a:rPr lang="en-US" sz="1800" dirty="0"/>
              <a:t>individuals with no work history, through working (but likely underemployed) families with </a:t>
            </a:r>
            <a:r>
              <a:rPr lang="en-US" sz="1800" dirty="0" smtClean="0"/>
              <a:t>a substantial </a:t>
            </a:r>
            <a:r>
              <a:rPr lang="en-US" sz="1800" dirty="0"/>
              <a:t>work history. </a:t>
            </a:r>
            <a:endParaRPr lang="en-US" sz="1800" dirty="0" smtClean="0"/>
          </a:p>
          <a:p>
            <a:endParaRPr lang="en-US" sz="1400" dirty="0" smtClean="0"/>
          </a:p>
          <a:p>
            <a:r>
              <a:rPr lang="en-US" sz="1800" dirty="0"/>
              <a:t>Outreach </a:t>
            </a:r>
            <a:r>
              <a:rPr lang="en-US" sz="1800" dirty="0" smtClean="0"/>
              <a:t>may </a:t>
            </a:r>
            <a:r>
              <a:rPr lang="en-US" sz="1800" dirty="0"/>
              <a:t>also be tailored to different audiences within the development(s), including young adults, women, middle-aged adults, parents, older adults, etc. </a:t>
            </a:r>
          </a:p>
          <a:p>
            <a:endParaRPr lang="en-US" sz="1800" dirty="0" smtClean="0"/>
          </a:p>
        </p:txBody>
      </p:sp>
      <p:sp>
        <p:nvSpPr>
          <p:cNvPr id="4" name="Slide Number Placeholder 3"/>
          <p:cNvSpPr>
            <a:spLocks noGrp="1"/>
          </p:cNvSpPr>
          <p:nvPr>
            <p:ph type="sldNum" sz="quarter" idx="12"/>
          </p:nvPr>
        </p:nvSpPr>
        <p:spPr/>
        <p:txBody>
          <a:bodyPr/>
          <a:lstStyle/>
          <a:p>
            <a:fld id="{6B808C84-7702-414D-BA7C-491016CCA576}" type="slidenum">
              <a:rPr lang="en-US" smtClean="0"/>
              <a:t>15</a:t>
            </a:fld>
            <a:endParaRPr lang="en-US" dirty="0"/>
          </a:p>
        </p:txBody>
      </p:sp>
    </p:spTree>
    <p:extLst>
      <p:ext uri="{BB962C8B-B14F-4D97-AF65-F5344CB8AC3E}">
        <p14:creationId xmlns:p14="http://schemas.microsoft.com/office/powerpoint/2010/main" val="3790027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2590800"/>
            <a:ext cx="6777317" cy="3508977"/>
          </a:xfrm>
        </p:spPr>
        <p:txBody>
          <a:bodyPr>
            <a:normAutofit fontScale="92500"/>
          </a:bodyPr>
          <a:lstStyle/>
          <a:p>
            <a:r>
              <a:rPr lang="en-US" sz="1800" dirty="0" smtClean="0"/>
              <a:t>The application </a:t>
            </a:r>
            <a:r>
              <a:rPr lang="en-US" sz="1800" dirty="0"/>
              <a:t>narrative should include strategies to target this wide range of potential participants, as well as strategies for retention of all types of program </a:t>
            </a:r>
            <a:r>
              <a:rPr lang="en-US" sz="1800" dirty="0" smtClean="0"/>
              <a:t>participants.  (Please note, this is not necessary if the PHA targets a specific sub-group as outlined below)</a:t>
            </a:r>
          </a:p>
          <a:p>
            <a:endParaRPr lang="en-US" sz="1600" dirty="0"/>
          </a:p>
          <a:p>
            <a:r>
              <a:rPr lang="en-US" sz="1800" dirty="0" smtClean="0"/>
              <a:t>PHA’s may plan </a:t>
            </a:r>
            <a:r>
              <a:rPr lang="en-US" sz="1800" dirty="0"/>
              <a:t>to target a specific sub-group of residents (e.g. women, young adults, etc.), </a:t>
            </a:r>
            <a:r>
              <a:rPr lang="en-US" sz="1800" dirty="0" smtClean="0"/>
              <a:t>however a </a:t>
            </a:r>
            <a:r>
              <a:rPr lang="en-US" sz="1800" dirty="0"/>
              <a:t>rationale </a:t>
            </a:r>
            <a:r>
              <a:rPr lang="en-US" sz="1800" dirty="0" smtClean="0"/>
              <a:t>must be provided, </a:t>
            </a:r>
            <a:r>
              <a:rPr lang="en-US" sz="1800" dirty="0"/>
              <a:t>including the socio-economic status of the residents within that sub-group and the specific needs of the sub-group</a:t>
            </a:r>
            <a:r>
              <a:rPr lang="en-US" dirty="0" smtClean="0"/>
              <a:t>.  Even if a sub-group is targeted, Jobs Plus must be offered to all residents.  </a:t>
            </a:r>
            <a:endParaRPr lang="en-US" dirty="0"/>
          </a:p>
          <a:p>
            <a:endParaRPr lang="en-US" dirty="0"/>
          </a:p>
        </p:txBody>
      </p:sp>
      <p:sp>
        <p:nvSpPr>
          <p:cNvPr id="4" name="Title 1"/>
          <p:cNvSpPr>
            <a:spLocks noGrp="1"/>
          </p:cNvSpPr>
          <p:nvPr>
            <p:ph type="title"/>
          </p:nvPr>
        </p:nvSpPr>
        <p:spPr/>
        <p:txBody>
          <a:bodyPr>
            <a:normAutofit fontScale="90000"/>
          </a:bodyPr>
          <a:lstStyle/>
          <a:p>
            <a:r>
              <a:rPr lang="en-US" dirty="0" smtClean="0"/>
              <a:t>Population to be Served (cont.)</a:t>
            </a:r>
            <a:endParaRPr lang="en-US" dirty="0"/>
          </a:p>
        </p:txBody>
      </p:sp>
      <p:sp>
        <p:nvSpPr>
          <p:cNvPr id="2" name="Slide Number Placeholder 1"/>
          <p:cNvSpPr>
            <a:spLocks noGrp="1"/>
          </p:cNvSpPr>
          <p:nvPr>
            <p:ph type="sldNum" sz="quarter" idx="12"/>
          </p:nvPr>
        </p:nvSpPr>
        <p:spPr/>
        <p:txBody>
          <a:bodyPr/>
          <a:lstStyle/>
          <a:p>
            <a:fld id="{6B808C84-7702-414D-BA7C-491016CCA576}" type="slidenum">
              <a:rPr lang="en-US" smtClean="0"/>
              <a:t>16</a:t>
            </a:fld>
            <a:endParaRPr lang="en-US" dirty="0"/>
          </a:p>
        </p:txBody>
      </p:sp>
    </p:spTree>
    <p:extLst>
      <p:ext uri="{BB962C8B-B14F-4D97-AF65-F5344CB8AC3E}">
        <p14:creationId xmlns:p14="http://schemas.microsoft.com/office/powerpoint/2010/main" val="24731090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09600"/>
            <a:ext cx="7024744" cy="1143000"/>
          </a:xfrm>
        </p:spPr>
        <p:txBody>
          <a:bodyPr>
            <a:normAutofit fontScale="90000"/>
          </a:bodyPr>
          <a:lstStyle/>
          <a:p>
            <a:r>
              <a:rPr lang="en-US" dirty="0" smtClean="0"/>
              <a:t>Highlight of HUD/DOL</a:t>
            </a:r>
            <a:r>
              <a:rPr lang="en-US" dirty="0"/>
              <a:t/>
            </a:r>
            <a:br>
              <a:rPr lang="en-US" dirty="0"/>
            </a:br>
            <a:r>
              <a:rPr lang="en-US" dirty="0" smtClean="0"/>
              <a:t>Joint Partnership</a:t>
            </a:r>
            <a:endParaRPr lang="en-US" dirty="0"/>
          </a:p>
        </p:txBody>
      </p:sp>
      <p:sp>
        <p:nvSpPr>
          <p:cNvPr id="3" name="Content Placeholder 2"/>
          <p:cNvSpPr>
            <a:spLocks noGrp="1"/>
          </p:cNvSpPr>
          <p:nvPr>
            <p:ph idx="1"/>
          </p:nvPr>
        </p:nvSpPr>
        <p:spPr>
          <a:xfrm>
            <a:off x="1066800" y="2133600"/>
            <a:ext cx="6777317" cy="3657600"/>
          </a:xfrm>
        </p:spPr>
        <p:txBody>
          <a:bodyPr>
            <a:noAutofit/>
          </a:bodyPr>
          <a:lstStyle/>
          <a:p>
            <a:pPr marL="342900" lvl="1" indent="-342900">
              <a:buFont typeface="Arial" pitchFamily="34" charset="0"/>
              <a:buChar char="•"/>
            </a:pPr>
            <a:r>
              <a:rPr lang="en-US" sz="2000" dirty="0"/>
              <a:t>Partnership Toolkit and Webinar: “From the Ground </a:t>
            </a:r>
            <a:r>
              <a:rPr lang="en-US" sz="2000" dirty="0" smtClean="0"/>
              <a:t>Up” </a:t>
            </a:r>
            <a:r>
              <a:rPr lang="en-US" sz="1600" dirty="0" smtClean="0">
                <a:hlinkClick r:id="rId2"/>
              </a:rPr>
              <a:t>http</a:t>
            </a:r>
            <a:r>
              <a:rPr lang="en-US" sz="1600" dirty="0">
                <a:hlinkClick r:id="rId2"/>
              </a:rPr>
              <a:t>://</a:t>
            </a:r>
            <a:r>
              <a:rPr lang="en-US" sz="1600" dirty="0" smtClean="0">
                <a:hlinkClick r:id="rId2"/>
              </a:rPr>
              <a:t>www.doleta.gov/youth_services/tech_assistance.cfm</a:t>
            </a:r>
            <a:endParaRPr lang="en-US" sz="1600" dirty="0" smtClean="0"/>
          </a:p>
          <a:p>
            <a:pPr marL="342900" lvl="1" indent="-342900">
              <a:buFont typeface="Arial" pitchFamily="34" charset="0"/>
              <a:buChar char="•"/>
            </a:pPr>
            <a:endParaRPr lang="en-US" sz="1600" dirty="0" smtClean="0"/>
          </a:p>
          <a:p>
            <a:pPr marL="342900" lvl="1" indent="-342900">
              <a:buFont typeface="Arial" pitchFamily="34" charset="0"/>
              <a:buChar char="•"/>
            </a:pPr>
            <a:r>
              <a:rPr lang="en-US" sz="1800" dirty="0" smtClean="0"/>
              <a:t>Promise </a:t>
            </a:r>
            <a:r>
              <a:rPr lang="en-US" sz="1800" dirty="0"/>
              <a:t>Zones: Access to resources and expertise for communities most in need </a:t>
            </a:r>
            <a:r>
              <a:rPr lang="en-US" sz="1600" dirty="0">
                <a:hlinkClick r:id="rId3"/>
              </a:rPr>
              <a:t>http://portal.hud.gov/hudportal/HUD?src=/program_offices/comm_planning/economicdevelopment/programs/pz</a:t>
            </a:r>
            <a:r>
              <a:rPr lang="en-US" sz="1600" dirty="0"/>
              <a:t> </a:t>
            </a:r>
            <a:endParaRPr lang="en-US" sz="1600" dirty="0" smtClean="0"/>
          </a:p>
          <a:p>
            <a:pPr marL="342900" lvl="1" indent="-342900">
              <a:buFont typeface="Arial" pitchFamily="34" charset="0"/>
              <a:buChar char="•"/>
            </a:pPr>
            <a:endParaRPr lang="en-US" sz="1600" dirty="0" smtClean="0"/>
          </a:p>
          <a:p>
            <a:pPr marL="342900" lvl="1" indent="-342900">
              <a:buFont typeface="Arial" pitchFamily="34" charset="0"/>
              <a:buChar char="•"/>
            </a:pPr>
            <a:r>
              <a:rPr lang="en-US" sz="1800" dirty="0"/>
              <a:t>HUD/DOL YouthBuild Section 3 Guidance: </a:t>
            </a:r>
            <a:r>
              <a:rPr lang="en-US" sz="1600" dirty="0">
                <a:hlinkClick r:id="rId4"/>
              </a:rPr>
              <a:t>http://portal.hud.gov/hudportal/documents/huddoc?id=HUD-DOL_Factsheet.pdf</a:t>
            </a:r>
            <a:endParaRPr lang="en-US" sz="1600" dirty="0"/>
          </a:p>
          <a:p>
            <a:pPr marL="342900" lvl="1" indent="-342900">
              <a:buFont typeface="Arial" pitchFamily="34" charset="0"/>
              <a:buChar char="•"/>
            </a:pPr>
            <a:endParaRPr lang="en-US" sz="1800" dirty="0"/>
          </a:p>
          <a:p>
            <a:pPr marL="0" indent="0">
              <a:buNone/>
            </a:pPr>
            <a:endParaRPr lang="en-US" sz="1800" dirty="0">
              <a:solidFill>
                <a:srgbClr val="FF0000"/>
              </a:solidFill>
            </a:endParaRPr>
          </a:p>
          <a:p>
            <a:pPr marL="0" indent="0">
              <a:buNone/>
            </a:pPr>
            <a:endParaRPr lang="en-US" sz="1200" dirty="0">
              <a:solidFill>
                <a:srgbClr val="FF0000"/>
              </a:solidFill>
            </a:endParaRPr>
          </a:p>
        </p:txBody>
      </p:sp>
      <p:sp>
        <p:nvSpPr>
          <p:cNvPr id="4" name="Slide Number Placeholder 3"/>
          <p:cNvSpPr>
            <a:spLocks noGrp="1"/>
          </p:cNvSpPr>
          <p:nvPr>
            <p:ph type="sldNum" sz="quarter" idx="12"/>
          </p:nvPr>
        </p:nvSpPr>
        <p:spPr/>
        <p:txBody>
          <a:bodyPr/>
          <a:lstStyle/>
          <a:p>
            <a:fld id="{6B808C84-7702-414D-BA7C-491016CCA576}" type="slidenum">
              <a:rPr lang="en-US" smtClean="0"/>
              <a:t>17</a:t>
            </a:fld>
            <a:endParaRPr lang="en-US" dirty="0"/>
          </a:p>
        </p:txBody>
      </p:sp>
    </p:spTree>
    <p:extLst>
      <p:ext uri="{BB962C8B-B14F-4D97-AF65-F5344CB8AC3E}">
        <p14:creationId xmlns:p14="http://schemas.microsoft.com/office/powerpoint/2010/main" val="7676559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09600"/>
            <a:ext cx="7024744" cy="1143000"/>
          </a:xfrm>
        </p:spPr>
        <p:txBody>
          <a:bodyPr>
            <a:normAutofit fontScale="90000"/>
          </a:bodyPr>
          <a:lstStyle/>
          <a:p>
            <a:r>
              <a:rPr lang="en-US" dirty="0" smtClean="0"/>
              <a:t>Jobs Plus Model </a:t>
            </a:r>
            <a:r>
              <a:rPr lang="en-US" dirty="0"/>
              <a:t/>
            </a:r>
            <a:br>
              <a:rPr lang="en-US" dirty="0"/>
            </a:br>
            <a:r>
              <a:rPr lang="en-US" dirty="0" smtClean="0"/>
              <a:t>Employment-Related Services</a:t>
            </a:r>
            <a:endParaRPr lang="en-US" dirty="0"/>
          </a:p>
        </p:txBody>
      </p:sp>
      <p:sp>
        <p:nvSpPr>
          <p:cNvPr id="3" name="Content Placeholder 2"/>
          <p:cNvSpPr>
            <a:spLocks noGrp="1"/>
          </p:cNvSpPr>
          <p:nvPr>
            <p:ph idx="1"/>
          </p:nvPr>
        </p:nvSpPr>
        <p:spPr>
          <a:xfrm>
            <a:off x="1066800" y="2133600"/>
            <a:ext cx="6777317" cy="3204177"/>
          </a:xfrm>
        </p:spPr>
        <p:txBody>
          <a:bodyPr>
            <a:noAutofit/>
          </a:bodyPr>
          <a:lstStyle/>
          <a:p>
            <a:pPr marL="0" indent="0">
              <a:buNone/>
            </a:pPr>
            <a:r>
              <a:rPr lang="en-US" sz="2000" dirty="0"/>
              <a:t>Successful applicants must partner with the Department of Labor Workforce Investment Boards (</a:t>
            </a:r>
            <a:r>
              <a:rPr lang="en-US" sz="2000" dirty="0" smtClean="0"/>
              <a:t>WIBs)/American </a:t>
            </a:r>
            <a:r>
              <a:rPr lang="en-US" sz="2000" dirty="0"/>
              <a:t>Job Centers (AJCs</a:t>
            </a:r>
            <a:r>
              <a:rPr lang="en-US" sz="2000" dirty="0" smtClean="0"/>
              <a:t>)/One-Stops</a:t>
            </a:r>
            <a:endParaRPr lang="en-US" sz="2000" dirty="0"/>
          </a:p>
          <a:p>
            <a:pPr marL="0" indent="0">
              <a:buNone/>
            </a:pPr>
            <a:endParaRPr lang="en-US" sz="1400" dirty="0" smtClean="0"/>
          </a:p>
          <a:p>
            <a:pPr marL="0" indent="0">
              <a:buNone/>
            </a:pPr>
            <a:r>
              <a:rPr lang="en-US" sz="2000" dirty="0" smtClean="0"/>
              <a:t>PHAs are not required to partner with WIBs/AJCs exclusively, but an MOU with the WIB/AJC is a threshold requirement in order to be considered for funding.  </a:t>
            </a:r>
          </a:p>
          <a:p>
            <a:pPr marL="0" indent="0">
              <a:buNone/>
            </a:pPr>
            <a:endParaRPr lang="en-US" sz="1800" dirty="0">
              <a:solidFill>
                <a:srgbClr val="FF0000"/>
              </a:solidFill>
            </a:endParaRPr>
          </a:p>
          <a:p>
            <a:pPr marL="0" indent="0">
              <a:buNone/>
            </a:pPr>
            <a:endParaRPr lang="en-US" sz="1200" dirty="0">
              <a:solidFill>
                <a:srgbClr val="FF0000"/>
              </a:solidFill>
            </a:endParaRPr>
          </a:p>
        </p:txBody>
      </p:sp>
      <p:sp>
        <p:nvSpPr>
          <p:cNvPr id="4" name="Slide Number Placeholder 3"/>
          <p:cNvSpPr>
            <a:spLocks noGrp="1"/>
          </p:cNvSpPr>
          <p:nvPr>
            <p:ph type="sldNum" sz="quarter" idx="12"/>
          </p:nvPr>
        </p:nvSpPr>
        <p:spPr/>
        <p:txBody>
          <a:bodyPr/>
          <a:lstStyle/>
          <a:p>
            <a:fld id="{6B808C84-7702-414D-BA7C-491016CCA576}" type="slidenum">
              <a:rPr lang="en-US" smtClean="0"/>
              <a:pPr/>
              <a:t>18</a:t>
            </a:fld>
            <a:endParaRPr lang="en-US" dirty="0"/>
          </a:p>
        </p:txBody>
      </p:sp>
    </p:spTree>
    <p:extLst>
      <p:ext uri="{BB962C8B-B14F-4D97-AF65-F5344CB8AC3E}">
        <p14:creationId xmlns:p14="http://schemas.microsoft.com/office/powerpoint/2010/main" val="5131376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2286000"/>
            <a:ext cx="6777317" cy="3924748"/>
          </a:xfrm>
        </p:spPr>
        <p:txBody>
          <a:bodyPr>
            <a:normAutofit fontScale="62500" lnSpcReduction="20000"/>
          </a:bodyPr>
          <a:lstStyle/>
          <a:p>
            <a:pPr marL="0" indent="0">
              <a:spcAft>
                <a:spcPts val="1200"/>
              </a:spcAft>
              <a:buNone/>
            </a:pPr>
            <a:r>
              <a:rPr lang="en-US" sz="2800" dirty="0"/>
              <a:t>Program services provided on site should include but need not be limited to the following:</a:t>
            </a:r>
          </a:p>
          <a:p>
            <a:pPr>
              <a:spcAft>
                <a:spcPts val="600"/>
              </a:spcAft>
            </a:pPr>
            <a:r>
              <a:rPr lang="en-US" dirty="0"/>
              <a:t>Career exploration/job readiness workshops</a:t>
            </a:r>
          </a:p>
          <a:p>
            <a:pPr>
              <a:spcAft>
                <a:spcPts val="600"/>
              </a:spcAft>
            </a:pPr>
            <a:r>
              <a:rPr lang="en-US" dirty="0"/>
              <a:t>Job search and job placement assistance</a:t>
            </a:r>
          </a:p>
          <a:p>
            <a:pPr>
              <a:spcAft>
                <a:spcPts val="600"/>
              </a:spcAft>
            </a:pPr>
            <a:r>
              <a:rPr lang="en-US" dirty="0"/>
              <a:t>Work experience including on-the-job training, internships and pre-apprenticeships and Registered Apprenticeships</a:t>
            </a:r>
          </a:p>
          <a:p>
            <a:pPr>
              <a:spcAft>
                <a:spcPts val="600"/>
              </a:spcAft>
            </a:pPr>
            <a:r>
              <a:rPr lang="en-US" dirty="0"/>
              <a:t>Facilitated connections to education and training opportunities</a:t>
            </a:r>
          </a:p>
          <a:p>
            <a:pPr>
              <a:spcAft>
                <a:spcPts val="600"/>
              </a:spcAft>
            </a:pPr>
            <a:r>
              <a:rPr lang="en-US" dirty="0"/>
              <a:t>Rapid re-employment assistance in the event of job loss</a:t>
            </a:r>
          </a:p>
          <a:p>
            <a:pPr>
              <a:spcAft>
                <a:spcPts val="600"/>
              </a:spcAft>
            </a:pPr>
            <a:r>
              <a:rPr lang="en-US" dirty="0"/>
              <a:t>Proactive post-placement job retention support and career advancement coaching</a:t>
            </a:r>
          </a:p>
          <a:p>
            <a:pPr>
              <a:spcAft>
                <a:spcPts val="600"/>
              </a:spcAft>
            </a:pPr>
            <a:r>
              <a:rPr lang="en-US" dirty="0"/>
              <a:t>Access to computers, phones, fax, and copy machines and other supplies, for participants’ employment-related uses as well as adequate training on how to use these technologies</a:t>
            </a:r>
            <a:r>
              <a:rPr lang="en-US" dirty="0" smtClean="0"/>
              <a:t>.</a:t>
            </a:r>
            <a:endParaRPr lang="en-US" dirty="0"/>
          </a:p>
        </p:txBody>
      </p:sp>
      <p:sp>
        <p:nvSpPr>
          <p:cNvPr id="4" name="Title 1"/>
          <p:cNvSpPr>
            <a:spLocks noGrp="1"/>
          </p:cNvSpPr>
          <p:nvPr>
            <p:ph type="title"/>
          </p:nvPr>
        </p:nvSpPr>
        <p:spPr/>
        <p:txBody>
          <a:bodyPr>
            <a:normAutofit fontScale="90000"/>
          </a:bodyPr>
          <a:lstStyle/>
          <a:p>
            <a:r>
              <a:rPr lang="en-US" dirty="0" smtClean="0"/>
              <a:t>Jobs Plus Model </a:t>
            </a:r>
            <a:r>
              <a:rPr lang="en-US" dirty="0"/>
              <a:t/>
            </a:r>
            <a:br>
              <a:rPr lang="en-US" dirty="0"/>
            </a:br>
            <a:r>
              <a:rPr lang="en-US" dirty="0" smtClean="0"/>
              <a:t>Employment-Related Services</a:t>
            </a:r>
            <a:endParaRPr lang="en-US" dirty="0"/>
          </a:p>
        </p:txBody>
      </p:sp>
      <p:sp>
        <p:nvSpPr>
          <p:cNvPr id="2" name="Slide Number Placeholder 1"/>
          <p:cNvSpPr>
            <a:spLocks noGrp="1"/>
          </p:cNvSpPr>
          <p:nvPr>
            <p:ph type="sldNum" sz="quarter" idx="12"/>
          </p:nvPr>
        </p:nvSpPr>
        <p:spPr/>
        <p:txBody>
          <a:bodyPr/>
          <a:lstStyle/>
          <a:p>
            <a:fld id="{6B808C84-7702-414D-BA7C-491016CCA576}" type="slidenum">
              <a:rPr lang="en-US" smtClean="0"/>
              <a:t>19</a:t>
            </a:fld>
            <a:endParaRPr lang="en-US" dirty="0"/>
          </a:p>
        </p:txBody>
      </p:sp>
    </p:spTree>
    <p:extLst>
      <p:ext uri="{BB962C8B-B14F-4D97-AF65-F5344CB8AC3E}">
        <p14:creationId xmlns:p14="http://schemas.microsoft.com/office/powerpoint/2010/main" val="16601280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dirty="0" smtClean="0"/>
              <a:t>Due Date</a:t>
            </a:r>
          </a:p>
          <a:p>
            <a:r>
              <a:rPr lang="en-US" dirty="0" smtClean="0"/>
              <a:t>Eligibility</a:t>
            </a:r>
          </a:p>
          <a:p>
            <a:r>
              <a:rPr lang="en-US" dirty="0" smtClean="0"/>
              <a:t>Jobs Plus Model</a:t>
            </a:r>
            <a:endParaRPr lang="en-US" dirty="0"/>
          </a:p>
          <a:p>
            <a:r>
              <a:rPr lang="en-US" dirty="0" smtClean="0"/>
              <a:t>Application Submission</a:t>
            </a:r>
          </a:p>
          <a:p>
            <a:r>
              <a:rPr lang="en-US" dirty="0" smtClean="0"/>
              <a:t>Reporting Requirements</a:t>
            </a:r>
          </a:p>
          <a:p>
            <a:r>
              <a:rPr lang="en-US" dirty="0" smtClean="0"/>
              <a:t>Appendix A: List of Common Mistakes</a:t>
            </a:r>
          </a:p>
          <a:p>
            <a:endParaRPr lang="en-US" dirty="0"/>
          </a:p>
        </p:txBody>
      </p:sp>
      <p:sp>
        <p:nvSpPr>
          <p:cNvPr id="4" name="Slide Number Placeholder 3"/>
          <p:cNvSpPr>
            <a:spLocks noGrp="1"/>
          </p:cNvSpPr>
          <p:nvPr>
            <p:ph type="sldNum" sz="quarter" idx="12"/>
          </p:nvPr>
        </p:nvSpPr>
        <p:spPr/>
        <p:txBody>
          <a:bodyPr/>
          <a:lstStyle/>
          <a:p>
            <a:fld id="{6B808C84-7702-414D-BA7C-491016CCA576}" type="slidenum">
              <a:rPr lang="en-US" smtClean="0"/>
              <a:t>2</a:t>
            </a:fld>
            <a:endParaRPr lang="en-US" dirty="0"/>
          </a:p>
        </p:txBody>
      </p:sp>
    </p:spTree>
    <p:extLst>
      <p:ext uri="{BB962C8B-B14F-4D97-AF65-F5344CB8AC3E}">
        <p14:creationId xmlns:p14="http://schemas.microsoft.com/office/powerpoint/2010/main" val="9647681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Partnerships</a:t>
            </a:r>
            <a:endParaRPr lang="en-US" dirty="0"/>
          </a:p>
        </p:txBody>
      </p:sp>
      <p:sp>
        <p:nvSpPr>
          <p:cNvPr id="3" name="Content Placeholder 2"/>
          <p:cNvSpPr>
            <a:spLocks noGrp="1"/>
          </p:cNvSpPr>
          <p:nvPr>
            <p:ph idx="1"/>
          </p:nvPr>
        </p:nvSpPr>
        <p:spPr/>
        <p:txBody>
          <a:bodyPr/>
          <a:lstStyle/>
          <a:p>
            <a:pPr>
              <a:spcAft>
                <a:spcPts val="1200"/>
              </a:spcAft>
            </a:pPr>
            <a:r>
              <a:rPr lang="en-US" dirty="0"/>
              <a:t>HUD expects that all services </a:t>
            </a:r>
            <a:r>
              <a:rPr lang="en-US" dirty="0" smtClean="0"/>
              <a:t>that are </a:t>
            </a:r>
            <a:r>
              <a:rPr lang="en-US" dirty="0"/>
              <a:t>generally available to residents of the community will be leveraged in-kind from partners. </a:t>
            </a:r>
            <a:endParaRPr lang="en-US" dirty="0" smtClean="0"/>
          </a:p>
          <a:p>
            <a:pPr>
              <a:spcAft>
                <a:spcPts val="1200"/>
              </a:spcAft>
            </a:pPr>
            <a:r>
              <a:rPr lang="en-US" dirty="0" smtClean="0"/>
              <a:t>Grant funds should </a:t>
            </a:r>
            <a:r>
              <a:rPr lang="en-US" dirty="0"/>
              <a:t>only be used to procure services that are </a:t>
            </a:r>
            <a:r>
              <a:rPr lang="en-US" i="1" dirty="0"/>
              <a:t>not </a:t>
            </a:r>
            <a:r>
              <a:rPr lang="en-US" dirty="0"/>
              <a:t>already available (either by service type or amount).</a:t>
            </a:r>
          </a:p>
        </p:txBody>
      </p:sp>
      <p:sp>
        <p:nvSpPr>
          <p:cNvPr id="4" name="Slide Number Placeholder 3"/>
          <p:cNvSpPr>
            <a:spLocks noGrp="1"/>
          </p:cNvSpPr>
          <p:nvPr>
            <p:ph type="sldNum" sz="quarter" idx="12"/>
          </p:nvPr>
        </p:nvSpPr>
        <p:spPr/>
        <p:txBody>
          <a:bodyPr/>
          <a:lstStyle/>
          <a:p>
            <a:fld id="{6B808C84-7702-414D-BA7C-491016CCA576}" type="slidenum">
              <a:rPr lang="en-US" smtClean="0"/>
              <a:t>20</a:t>
            </a:fld>
            <a:endParaRPr lang="en-US" dirty="0"/>
          </a:p>
        </p:txBody>
      </p:sp>
    </p:spTree>
    <p:extLst>
      <p:ext uri="{BB962C8B-B14F-4D97-AF65-F5344CB8AC3E}">
        <p14:creationId xmlns:p14="http://schemas.microsoft.com/office/powerpoint/2010/main" val="17412389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Jobs Plus Model - JPEID</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All </a:t>
            </a:r>
            <a:r>
              <a:rPr lang="en-US" dirty="0"/>
              <a:t>targeted residents in a Jobs Plus development are eligible to receive the </a:t>
            </a:r>
            <a:r>
              <a:rPr lang="en-US" dirty="0" smtClean="0"/>
              <a:t>JPEID benefit</a:t>
            </a:r>
            <a:r>
              <a:rPr lang="en-US" dirty="0"/>
              <a:t>, but they must sign up for the </a:t>
            </a:r>
            <a:r>
              <a:rPr lang="en-US" dirty="0" smtClean="0"/>
              <a:t>JPEID, </a:t>
            </a:r>
            <a:r>
              <a:rPr lang="en-US" dirty="0"/>
              <a:t>even if they do not actively participate </a:t>
            </a:r>
            <a:r>
              <a:rPr lang="en-US" dirty="0" smtClean="0"/>
              <a:t>in other </a:t>
            </a:r>
            <a:r>
              <a:rPr lang="en-US" dirty="0"/>
              <a:t>Jobs Plus activities. </a:t>
            </a:r>
            <a:endParaRPr lang="en-US" dirty="0" smtClean="0"/>
          </a:p>
          <a:p>
            <a:pPr marL="0" indent="0">
              <a:buNone/>
            </a:pPr>
            <a:endParaRPr lang="en-US" dirty="0" smtClean="0"/>
          </a:p>
          <a:p>
            <a:pPr marL="0" indent="0">
              <a:buNone/>
            </a:pPr>
            <a:r>
              <a:rPr lang="en-US" dirty="0" smtClean="0">
                <a:solidFill>
                  <a:srgbClr val="FF0000"/>
                </a:solidFill>
              </a:rPr>
              <a:t>SIMILAR TO EID, but MODIFIED</a:t>
            </a:r>
          </a:p>
          <a:p>
            <a:r>
              <a:rPr lang="en-US" dirty="0" smtClean="0"/>
              <a:t>Residents </a:t>
            </a:r>
            <a:r>
              <a:rPr lang="en-US" dirty="0"/>
              <a:t>who previously used up some or all of their lifetime </a:t>
            </a:r>
            <a:r>
              <a:rPr lang="en-US" dirty="0" smtClean="0"/>
              <a:t>EID eligibility </a:t>
            </a:r>
            <a:r>
              <a:rPr lang="en-US" dirty="0"/>
              <a:t>are eligible to receive the full JPEID </a:t>
            </a:r>
            <a:r>
              <a:rPr lang="en-US" dirty="0" smtClean="0"/>
              <a:t>benefit.</a:t>
            </a:r>
          </a:p>
          <a:p>
            <a:r>
              <a:rPr lang="en-US" dirty="0" smtClean="0"/>
              <a:t>The </a:t>
            </a:r>
            <a:r>
              <a:rPr lang="en-US" dirty="0"/>
              <a:t>JPEID is in effect for a continuous period of the Jobs Plus grant, </a:t>
            </a:r>
            <a:r>
              <a:rPr lang="en-US" dirty="0" smtClean="0"/>
              <a:t>beginning when </a:t>
            </a:r>
            <a:r>
              <a:rPr lang="en-US" dirty="0"/>
              <a:t>a participant first increases earned income over </a:t>
            </a:r>
            <a:r>
              <a:rPr lang="en-US" dirty="0" smtClean="0"/>
              <a:t>baseline </a:t>
            </a:r>
            <a:r>
              <a:rPr lang="en-US" dirty="0" smtClean="0">
                <a:solidFill>
                  <a:srgbClr val="FF0000"/>
                </a:solidFill>
              </a:rPr>
              <a:t>(no stop/start)</a:t>
            </a:r>
          </a:p>
          <a:p>
            <a:r>
              <a:rPr lang="en-US" dirty="0" smtClean="0"/>
              <a:t>The </a:t>
            </a:r>
            <a:r>
              <a:rPr lang="en-US" dirty="0"/>
              <a:t>JPEID excludes 100 percent of incremental earned income for </a:t>
            </a:r>
            <a:r>
              <a:rPr lang="en-US" dirty="0" smtClean="0"/>
              <a:t>the entire </a:t>
            </a:r>
            <a:r>
              <a:rPr lang="en-US" dirty="0"/>
              <a:t>period of the Jobs Plus </a:t>
            </a:r>
            <a:r>
              <a:rPr lang="en-US" dirty="0" smtClean="0"/>
              <a:t>program </a:t>
            </a:r>
            <a:r>
              <a:rPr lang="en-US" dirty="0" smtClean="0">
                <a:solidFill>
                  <a:srgbClr val="FF0000"/>
                </a:solidFill>
              </a:rPr>
              <a:t>(no 50%/100%)</a:t>
            </a:r>
          </a:p>
          <a:p>
            <a:pPr marL="0" indent="0">
              <a:buNone/>
            </a:pPr>
            <a:endParaRPr lang="en-US" dirty="0"/>
          </a:p>
        </p:txBody>
      </p:sp>
      <p:sp>
        <p:nvSpPr>
          <p:cNvPr id="4" name="Slide Number Placeholder 3"/>
          <p:cNvSpPr>
            <a:spLocks noGrp="1"/>
          </p:cNvSpPr>
          <p:nvPr>
            <p:ph type="sldNum" sz="quarter" idx="12"/>
          </p:nvPr>
        </p:nvSpPr>
        <p:spPr/>
        <p:txBody>
          <a:bodyPr/>
          <a:lstStyle/>
          <a:p>
            <a:fld id="{6B808C84-7702-414D-BA7C-491016CCA576}" type="slidenum">
              <a:rPr lang="en-US" smtClean="0"/>
              <a:t>21</a:t>
            </a:fld>
            <a:endParaRPr lang="en-US" dirty="0"/>
          </a:p>
        </p:txBody>
      </p:sp>
    </p:spTree>
    <p:extLst>
      <p:ext uri="{BB962C8B-B14F-4D97-AF65-F5344CB8AC3E}">
        <p14:creationId xmlns:p14="http://schemas.microsoft.com/office/powerpoint/2010/main" val="30883016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JPEID</a:t>
            </a:r>
            <a:endParaRPr lang="en-US" dirty="0"/>
          </a:p>
        </p:txBody>
      </p:sp>
      <p:sp>
        <p:nvSpPr>
          <p:cNvPr id="3" name="Content Placeholder 2"/>
          <p:cNvSpPr>
            <a:spLocks noGrp="1"/>
          </p:cNvSpPr>
          <p:nvPr>
            <p:ph idx="1"/>
          </p:nvPr>
        </p:nvSpPr>
        <p:spPr/>
        <p:txBody>
          <a:bodyPr>
            <a:noAutofit/>
          </a:bodyPr>
          <a:lstStyle/>
          <a:p>
            <a:r>
              <a:rPr lang="en-US" sz="1400" dirty="0" smtClean="0"/>
              <a:t>In your application budget, you are required to estimate how much of the grant funds you will need in order to reimburse yourself (the PHA) for rental income “lost” due to the JPEID.  </a:t>
            </a:r>
          </a:p>
          <a:p>
            <a:pPr lvl="1"/>
            <a:r>
              <a:rPr lang="en-US" sz="1400" dirty="0" smtClean="0"/>
              <a:t>THRESHOLD:  JPEID may NOT total more than 60% of the total grant funds requested.  (This is due to the eligible uses of grant funds – it does NOT mean that you SHOULD request 60% for JPEID.)</a:t>
            </a:r>
          </a:p>
          <a:p>
            <a:endParaRPr lang="en-US" sz="1400" dirty="0" smtClean="0"/>
          </a:p>
          <a:p>
            <a:r>
              <a:rPr lang="en-US" sz="1400" dirty="0" smtClean="0"/>
              <a:t>To </a:t>
            </a:r>
            <a:r>
              <a:rPr lang="en-US" sz="1400" dirty="0"/>
              <a:t>facilitate reimbursements for rent revenue losses due to the JPEID, </a:t>
            </a:r>
            <a:r>
              <a:rPr lang="en-US" sz="1400" dirty="0" smtClean="0"/>
              <a:t>grantees must </a:t>
            </a:r>
            <a:r>
              <a:rPr lang="en-US" sz="1400" dirty="0"/>
              <a:t>calculate and document a participants’ Family Rent both with and without the JPEID and be able </a:t>
            </a:r>
            <a:r>
              <a:rPr lang="en-US" sz="1400" dirty="0" smtClean="0"/>
              <a:t>to provide </a:t>
            </a:r>
            <a:r>
              <a:rPr lang="en-US" sz="1400" dirty="0"/>
              <a:t>these calculations to HUD as a requisite for drawing reimbursement funds. The </a:t>
            </a:r>
            <a:r>
              <a:rPr lang="en-US" sz="1400" dirty="0" smtClean="0"/>
              <a:t>difference between </a:t>
            </a:r>
            <a:r>
              <a:rPr lang="en-US" sz="1400" dirty="0"/>
              <a:t>the two amounts is the value of the JPEID</a:t>
            </a:r>
            <a:r>
              <a:rPr lang="en-US" sz="1400" dirty="0" smtClean="0"/>
              <a:t>.</a:t>
            </a:r>
          </a:p>
          <a:p>
            <a:endParaRPr lang="en-US" sz="1400" dirty="0" smtClean="0"/>
          </a:p>
          <a:p>
            <a:r>
              <a:rPr lang="en-US" sz="1400" dirty="0" smtClean="0"/>
              <a:t>Grantees should expect to use the JPEID model of rent incentive as described in the NOFA.  Whether other rent incentive models (FSS, rent reform, MTW) may be layered will be determined on a case-by-case basis with grantees.  </a:t>
            </a:r>
          </a:p>
        </p:txBody>
      </p:sp>
      <p:sp>
        <p:nvSpPr>
          <p:cNvPr id="4" name="Slide Number Placeholder 3"/>
          <p:cNvSpPr>
            <a:spLocks noGrp="1"/>
          </p:cNvSpPr>
          <p:nvPr>
            <p:ph type="sldNum" sz="quarter" idx="12"/>
          </p:nvPr>
        </p:nvSpPr>
        <p:spPr/>
        <p:txBody>
          <a:bodyPr/>
          <a:lstStyle/>
          <a:p>
            <a:fld id="{6B808C84-7702-414D-BA7C-491016CCA576}" type="slidenum">
              <a:rPr lang="en-US" smtClean="0"/>
              <a:t>22</a:t>
            </a:fld>
            <a:endParaRPr lang="en-US" dirty="0"/>
          </a:p>
        </p:txBody>
      </p:sp>
    </p:spTree>
    <p:extLst>
      <p:ext uri="{BB962C8B-B14F-4D97-AF65-F5344CB8AC3E}">
        <p14:creationId xmlns:p14="http://schemas.microsoft.com/office/powerpoint/2010/main" val="305799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Jobs Plus Model – </a:t>
            </a:r>
            <a:br>
              <a:rPr lang="en-US" dirty="0" smtClean="0"/>
            </a:br>
            <a:r>
              <a:rPr lang="en-US" dirty="0" smtClean="0"/>
              <a:t>Community Supports for Work</a:t>
            </a:r>
            <a:endParaRPr lang="en-US" dirty="0"/>
          </a:p>
        </p:txBody>
      </p:sp>
      <p:sp>
        <p:nvSpPr>
          <p:cNvPr id="3" name="Content Placeholder 2"/>
          <p:cNvSpPr>
            <a:spLocks noGrp="1"/>
          </p:cNvSpPr>
          <p:nvPr>
            <p:ph idx="1"/>
          </p:nvPr>
        </p:nvSpPr>
        <p:spPr>
          <a:xfrm>
            <a:off x="1043492" y="2323652"/>
            <a:ext cx="6777317" cy="4153348"/>
          </a:xfrm>
        </p:spPr>
        <p:txBody>
          <a:bodyPr>
            <a:normAutofit fontScale="70000" lnSpcReduction="20000"/>
          </a:bodyPr>
          <a:lstStyle/>
          <a:p>
            <a:pPr>
              <a:spcAft>
                <a:spcPts val="1200"/>
              </a:spcAft>
            </a:pPr>
            <a:r>
              <a:rPr lang="en-US" dirty="0"/>
              <a:t>Leadership, resident participation and empowerment and building relationships – between residents </a:t>
            </a:r>
            <a:r>
              <a:rPr lang="en-US" dirty="0" smtClean="0"/>
              <a:t>and from </a:t>
            </a:r>
            <a:r>
              <a:rPr lang="en-US" dirty="0"/>
              <a:t>the development into the community – that will lead to sustained support for work during </a:t>
            </a:r>
            <a:r>
              <a:rPr lang="en-US" dirty="0" smtClean="0"/>
              <a:t>and beyond </a:t>
            </a:r>
            <a:r>
              <a:rPr lang="en-US" dirty="0"/>
              <a:t>the period of the Jobs Plus </a:t>
            </a:r>
            <a:r>
              <a:rPr lang="en-US" dirty="0" smtClean="0"/>
              <a:t>program</a:t>
            </a:r>
            <a:endParaRPr lang="en-US" dirty="0"/>
          </a:p>
          <a:p>
            <a:pPr>
              <a:spcAft>
                <a:spcPts val="1200"/>
              </a:spcAft>
            </a:pPr>
            <a:r>
              <a:rPr lang="en-US" dirty="0"/>
              <a:t>A robust engagement strategy for involving the residents of the targeted development is </a:t>
            </a:r>
            <a:r>
              <a:rPr lang="en-US" dirty="0" smtClean="0"/>
              <a:t>critical.  Engagement </a:t>
            </a:r>
            <a:r>
              <a:rPr lang="en-US" dirty="0"/>
              <a:t>is more than signing up. </a:t>
            </a:r>
            <a:endParaRPr lang="en-US" dirty="0" smtClean="0"/>
          </a:p>
          <a:p>
            <a:pPr>
              <a:spcAft>
                <a:spcPts val="1200"/>
              </a:spcAft>
            </a:pPr>
            <a:r>
              <a:rPr lang="en-US" dirty="0" smtClean="0"/>
              <a:t>Creating </a:t>
            </a:r>
            <a:r>
              <a:rPr lang="en-US" dirty="0"/>
              <a:t>a working community </a:t>
            </a:r>
            <a:r>
              <a:rPr lang="en-US" dirty="0" smtClean="0"/>
              <a:t>requires sustained </a:t>
            </a:r>
            <a:r>
              <a:rPr lang="en-US" dirty="0"/>
              <a:t>involvement in the program and ultimately ownership of the </a:t>
            </a:r>
            <a:r>
              <a:rPr lang="en-US" dirty="0" smtClean="0"/>
              <a:t>program, </a:t>
            </a:r>
            <a:r>
              <a:rPr lang="en-US" dirty="0"/>
              <a:t>yielding </a:t>
            </a:r>
            <a:r>
              <a:rPr lang="en-US" dirty="0" smtClean="0"/>
              <a:t>continued benefits </a:t>
            </a:r>
            <a:r>
              <a:rPr lang="en-US" dirty="0"/>
              <a:t>for both participants and future residents of the development beyond the grant period</a:t>
            </a:r>
            <a:r>
              <a:rPr lang="en-US" dirty="0" smtClean="0"/>
              <a:t>.</a:t>
            </a:r>
          </a:p>
          <a:p>
            <a:pPr>
              <a:spcAft>
                <a:spcPts val="1200"/>
              </a:spcAft>
            </a:pPr>
            <a:r>
              <a:rPr lang="en-US" dirty="0" smtClean="0"/>
              <a:t>Community Coaches will serve as intermediaries between the program and the community and serve an important role in building community support.</a:t>
            </a:r>
            <a:endParaRPr lang="en-US" dirty="0"/>
          </a:p>
        </p:txBody>
      </p:sp>
      <p:sp>
        <p:nvSpPr>
          <p:cNvPr id="4" name="Slide Number Placeholder 3"/>
          <p:cNvSpPr>
            <a:spLocks noGrp="1"/>
          </p:cNvSpPr>
          <p:nvPr>
            <p:ph type="sldNum" sz="quarter" idx="12"/>
          </p:nvPr>
        </p:nvSpPr>
        <p:spPr/>
        <p:txBody>
          <a:bodyPr/>
          <a:lstStyle/>
          <a:p>
            <a:fld id="{6B808C84-7702-414D-BA7C-491016CCA576}" type="slidenum">
              <a:rPr lang="en-US" smtClean="0"/>
              <a:t>23</a:t>
            </a:fld>
            <a:endParaRPr lang="en-US" dirty="0"/>
          </a:p>
        </p:txBody>
      </p:sp>
    </p:spTree>
    <p:extLst>
      <p:ext uri="{BB962C8B-B14F-4D97-AF65-F5344CB8AC3E}">
        <p14:creationId xmlns:p14="http://schemas.microsoft.com/office/powerpoint/2010/main" val="38352461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3239536"/>
          </a:xfrm>
        </p:spPr>
        <p:txBody>
          <a:bodyPr>
            <a:normAutofit/>
          </a:bodyPr>
          <a:lstStyle/>
          <a:p>
            <a:r>
              <a:rPr lang="en-US" sz="6000" dirty="0" smtClean="0"/>
              <a:t>Application Submisson</a:t>
            </a:r>
            <a:br>
              <a:rPr lang="en-US" sz="6000" dirty="0" smtClean="0"/>
            </a:br>
            <a:r>
              <a:rPr lang="en-US" sz="4800" i="1" dirty="0" smtClean="0">
                <a:solidFill>
                  <a:schemeClr val="accent1">
                    <a:lumMod val="60000"/>
                    <a:lumOff val="40000"/>
                  </a:schemeClr>
                </a:solidFill>
              </a:rPr>
              <a:t>Jobs Plus Pilot Program</a:t>
            </a:r>
            <a:endParaRPr lang="en-US" sz="4800" i="1" dirty="0">
              <a:solidFill>
                <a:schemeClr val="accent1">
                  <a:lumMod val="60000"/>
                  <a:lumOff val="40000"/>
                </a:schemeClr>
              </a:solidFill>
            </a:endParaRPr>
          </a:p>
        </p:txBody>
      </p:sp>
      <p:sp>
        <p:nvSpPr>
          <p:cNvPr id="3" name="Slide Number Placeholder 2"/>
          <p:cNvSpPr>
            <a:spLocks noGrp="1"/>
          </p:cNvSpPr>
          <p:nvPr>
            <p:ph type="sldNum" sz="quarter" idx="12"/>
          </p:nvPr>
        </p:nvSpPr>
        <p:spPr/>
        <p:txBody>
          <a:bodyPr/>
          <a:lstStyle/>
          <a:p>
            <a:fld id="{6B808C84-7702-414D-BA7C-491016CCA576}" type="slidenum">
              <a:rPr lang="en-US" smtClean="0"/>
              <a:t>24</a:t>
            </a:fld>
            <a:endParaRPr lang="en-US" dirty="0"/>
          </a:p>
        </p:txBody>
      </p:sp>
    </p:spTree>
    <p:extLst>
      <p:ext uri="{BB962C8B-B14F-4D97-AF65-F5344CB8AC3E}">
        <p14:creationId xmlns:p14="http://schemas.microsoft.com/office/powerpoint/2010/main" val="36682321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2456" y="685800"/>
            <a:ext cx="7024744" cy="1143000"/>
          </a:xfrm>
        </p:spPr>
        <p:txBody>
          <a:bodyPr>
            <a:normAutofit fontScale="90000"/>
          </a:bodyPr>
          <a:lstStyle/>
          <a:p>
            <a:r>
              <a:rPr lang="en-US" dirty="0" smtClean="0"/>
              <a:t>Changes from FY 2014 NOFA</a:t>
            </a:r>
            <a:endParaRPr lang="en-US" dirty="0"/>
          </a:p>
        </p:txBody>
      </p:sp>
      <p:sp>
        <p:nvSpPr>
          <p:cNvPr id="3" name="Content Placeholder 2"/>
          <p:cNvSpPr>
            <a:spLocks noGrp="1"/>
          </p:cNvSpPr>
          <p:nvPr>
            <p:ph idx="1"/>
          </p:nvPr>
        </p:nvSpPr>
        <p:spPr>
          <a:xfrm>
            <a:off x="1043492" y="1905000"/>
            <a:ext cx="6777317" cy="4495800"/>
          </a:xfrm>
        </p:spPr>
        <p:txBody>
          <a:bodyPr>
            <a:normAutofit lnSpcReduction="10000"/>
          </a:bodyPr>
          <a:lstStyle/>
          <a:p>
            <a:pPr>
              <a:spcAft>
                <a:spcPts val="1200"/>
              </a:spcAft>
            </a:pPr>
            <a:r>
              <a:rPr lang="en-US" sz="2000" dirty="0" smtClean="0"/>
              <a:t>Project Map is no longer a </a:t>
            </a:r>
            <a:r>
              <a:rPr lang="en-US" sz="2000" i="1" dirty="0" smtClean="0"/>
              <a:t>threshold</a:t>
            </a:r>
            <a:r>
              <a:rPr lang="en-US" sz="2000" dirty="0" smtClean="0"/>
              <a:t> requirement but is still required in the application.</a:t>
            </a:r>
            <a:endParaRPr lang="en-US" sz="2000" dirty="0"/>
          </a:p>
          <a:p>
            <a:pPr>
              <a:spcAft>
                <a:spcPts val="1200"/>
              </a:spcAft>
            </a:pPr>
            <a:r>
              <a:rPr lang="en-US" sz="2000" dirty="0" smtClean="0"/>
              <a:t>MOU must be signed and dated </a:t>
            </a:r>
            <a:r>
              <a:rPr lang="en-US" sz="2000" i="1" dirty="0" smtClean="0"/>
              <a:t>between NOFA issue date and application due date</a:t>
            </a:r>
          </a:p>
          <a:p>
            <a:pPr>
              <a:spcAft>
                <a:spcPts val="1200"/>
              </a:spcAft>
            </a:pPr>
            <a:r>
              <a:rPr lang="en-US" sz="2000" dirty="0" smtClean="0"/>
              <a:t>While many rating factor scores are similar, some have been combined and/or revised and score values have been adjusted</a:t>
            </a:r>
          </a:p>
          <a:p>
            <a:pPr>
              <a:spcAft>
                <a:spcPts val="1200"/>
              </a:spcAft>
            </a:pPr>
            <a:r>
              <a:rPr lang="en-US" sz="2000" dirty="0" smtClean="0"/>
              <a:t>A standard file naming convention has been implemented</a:t>
            </a:r>
          </a:p>
          <a:p>
            <a:r>
              <a:rPr lang="en-US" sz="2000" dirty="0"/>
              <a:t>Only the information contained within the </a:t>
            </a:r>
            <a:r>
              <a:rPr lang="en-US" sz="2000" dirty="0" smtClean="0"/>
              <a:t>page limits </a:t>
            </a:r>
            <a:r>
              <a:rPr lang="en-US" sz="2000" dirty="0"/>
              <a:t>for </a:t>
            </a:r>
            <a:r>
              <a:rPr lang="en-US" sz="2000" i="1" dirty="0"/>
              <a:t>each </a:t>
            </a:r>
            <a:r>
              <a:rPr lang="en-US" sz="2000" dirty="0"/>
              <a:t>narrative will be used for scoring </a:t>
            </a:r>
            <a:r>
              <a:rPr lang="en-US" sz="2000" i="1" dirty="0"/>
              <a:t>that </a:t>
            </a:r>
            <a:r>
              <a:rPr lang="en-US" sz="2000" dirty="0"/>
              <a:t>narrative.</a:t>
            </a:r>
            <a:endParaRPr lang="en-US" sz="2000" dirty="0" smtClean="0"/>
          </a:p>
        </p:txBody>
      </p:sp>
      <p:sp>
        <p:nvSpPr>
          <p:cNvPr id="4" name="Slide Number Placeholder 3"/>
          <p:cNvSpPr>
            <a:spLocks noGrp="1"/>
          </p:cNvSpPr>
          <p:nvPr>
            <p:ph type="sldNum" sz="quarter" idx="12"/>
          </p:nvPr>
        </p:nvSpPr>
        <p:spPr/>
        <p:txBody>
          <a:bodyPr/>
          <a:lstStyle/>
          <a:p>
            <a:fld id="{6B808C84-7702-414D-BA7C-491016CCA576}" type="slidenum">
              <a:rPr lang="en-US" smtClean="0"/>
              <a:t>25</a:t>
            </a:fld>
            <a:endParaRPr lang="en-US" dirty="0"/>
          </a:p>
        </p:txBody>
      </p:sp>
    </p:spTree>
    <p:extLst>
      <p:ext uri="{BB962C8B-B14F-4D97-AF65-F5344CB8AC3E}">
        <p14:creationId xmlns:p14="http://schemas.microsoft.com/office/powerpoint/2010/main" val="39253906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2456" y="685800"/>
            <a:ext cx="7024744" cy="1143000"/>
          </a:xfrm>
        </p:spPr>
        <p:txBody>
          <a:bodyPr/>
          <a:lstStyle/>
          <a:p>
            <a:r>
              <a:rPr lang="en-US" dirty="0" smtClean="0"/>
              <a:t>Application Format</a:t>
            </a:r>
            <a:endParaRPr lang="en-US" dirty="0"/>
          </a:p>
        </p:txBody>
      </p:sp>
      <p:sp>
        <p:nvSpPr>
          <p:cNvPr id="3" name="Content Placeholder 2"/>
          <p:cNvSpPr>
            <a:spLocks noGrp="1"/>
          </p:cNvSpPr>
          <p:nvPr>
            <p:ph idx="1"/>
          </p:nvPr>
        </p:nvSpPr>
        <p:spPr>
          <a:xfrm>
            <a:off x="1043492" y="1905000"/>
            <a:ext cx="6777317" cy="4495800"/>
          </a:xfrm>
        </p:spPr>
        <p:txBody>
          <a:bodyPr>
            <a:normAutofit/>
          </a:bodyPr>
          <a:lstStyle/>
          <a:p>
            <a:r>
              <a:rPr lang="en-US" sz="2000" dirty="0" smtClean="0"/>
              <a:t>Application components are:</a:t>
            </a:r>
          </a:p>
          <a:p>
            <a:pPr lvl="1"/>
            <a:r>
              <a:rPr lang="en-US" sz="1400" dirty="0" smtClean="0"/>
              <a:t>Executive Summary</a:t>
            </a:r>
          </a:p>
          <a:p>
            <a:pPr lvl="1"/>
            <a:r>
              <a:rPr lang="en-US" sz="1400" dirty="0" smtClean="0"/>
              <a:t>Narratives for Rating Factors 1-3</a:t>
            </a:r>
          </a:p>
          <a:p>
            <a:pPr lvl="1"/>
            <a:r>
              <a:rPr lang="en-US" sz="1400" dirty="0" smtClean="0"/>
              <a:t>Map of Site</a:t>
            </a:r>
          </a:p>
          <a:p>
            <a:pPr lvl="1"/>
            <a:r>
              <a:rPr lang="en-US" sz="1400" dirty="0" smtClean="0"/>
              <a:t>Signed MOU between PHA and WIB/AJC</a:t>
            </a:r>
          </a:p>
          <a:p>
            <a:pPr lvl="1"/>
            <a:r>
              <a:rPr lang="en-US" sz="1400" dirty="0" smtClean="0"/>
              <a:t>Implementation Schedule</a:t>
            </a:r>
          </a:p>
          <a:p>
            <a:pPr lvl="1"/>
            <a:r>
              <a:rPr lang="en-US" sz="1400" dirty="0" smtClean="0"/>
              <a:t>Match Commitment Chart</a:t>
            </a:r>
          </a:p>
          <a:p>
            <a:pPr lvl="1"/>
            <a:r>
              <a:rPr lang="en-US" sz="1400" dirty="0" smtClean="0"/>
              <a:t>Detailed Match Commitment letters</a:t>
            </a:r>
          </a:p>
          <a:p>
            <a:pPr lvl="1"/>
            <a:r>
              <a:rPr lang="en-US" sz="1400" dirty="0" smtClean="0"/>
              <a:t>Detailed Program Budget</a:t>
            </a:r>
          </a:p>
          <a:p>
            <a:pPr lvl="1"/>
            <a:r>
              <a:rPr lang="en-US" sz="1400" dirty="0" smtClean="0"/>
              <a:t>Jobs Plus Summary Budget</a:t>
            </a:r>
          </a:p>
          <a:p>
            <a:pPr lvl="1"/>
            <a:r>
              <a:rPr lang="en-US" sz="1400" dirty="0" smtClean="0"/>
              <a:t>Budget Narrative</a:t>
            </a:r>
          </a:p>
          <a:p>
            <a:r>
              <a:rPr lang="en-US" sz="2000" dirty="0" smtClean="0"/>
              <a:t>Please follow the directions in the NOFA with regard to naming convention and file order</a:t>
            </a:r>
          </a:p>
          <a:p>
            <a:r>
              <a:rPr lang="en-US" sz="2000" dirty="0" smtClean="0"/>
              <a:t>Narrative page limits assume 12 page fonts, double spaced with one inch margins</a:t>
            </a:r>
          </a:p>
        </p:txBody>
      </p:sp>
      <p:sp>
        <p:nvSpPr>
          <p:cNvPr id="4" name="Slide Number Placeholder 3"/>
          <p:cNvSpPr>
            <a:spLocks noGrp="1"/>
          </p:cNvSpPr>
          <p:nvPr>
            <p:ph type="sldNum" sz="quarter" idx="12"/>
          </p:nvPr>
        </p:nvSpPr>
        <p:spPr/>
        <p:txBody>
          <a:bodyPr/>
          <a:lstStyle/>
          <a:p>
            <a:fld id="{6B808C84-7702-414D-BA7C-491016CCA576}" type="slidenum">
              <a:rPr lang="en-US" smtClean="0"/>
              <a:t>26</a:t>
            </a:fld>
            <a:endParaRPr lang="en-US" dirty="0"/>
          </a:p>
        </p:txBody>
      </p:sp>
    </p:spTree>
    <p:extLst>
      <p:ext uri="{BB962C8B-B14F-4D97-AF65-F5344CB8AC3E}">
        <p14:creationId xmlns:p14="http://schemas.microsoft.com/office/powerpoint/2010/main" val="28704259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Thresholds</a:t>
            </a:r>
            <a:endParaRPr lang="en-US" dirty="0"/>
          </a:p>
        </p:txBody>
      </p:sp>
      <p:sp>
        <p:nvSpPr>
          <p:cNvPr id="3" name="Content Placeholder 2"/>
          <p:cNvSpPr>
            <a:spLocks noGrp="1"/>
          </p:cNvSpPr>
          <p:nvPr>
            <p:ph idx="1"/>
          </p:nvPr>
        </p:nvSpPr>
        <p:spPr/>
        <p:txBody>
          <a:bodyPr>
            <a:normAutofit fontScale="92500"/>
          </a:bodyPr>
          <a:lstStyle/>
          <a:p>
            <a:r>
              <a:rPr lang="en-US" dirty="0" smtClean="0"/>
              <a:t>Eligibility</a:t>
            </a:r>
          </a:p>
          <a:p>
            <a:r>
              <a:rPr lang="en-US" dirty="0" smtClean="0"/>
              <a:t>Memorandum of Understanding (MOU) between PHA and WIB/AJC/One-Stop, signed between the date of publication of the NOFA and the application due date</a:t>
            </a:r>
          </a:p>
          <a:p>
            <a:r>
              <a:rPr lang="en-US" dirty="0" smtClean="0"/>
              <a:t>Match of at least 25% of requested grant funds</a:t>
            </a:r>
          </a:p>
          <a:p>
            <a:r>
              <a:rPr lang="en-US" dirty="0" smtClean="0"/>
              <a:t>No more than 60% of requested grant funds for JPEID</a:t>
            </a:r>
            <a:endParaRPr lang="en-US" dirty="0"/>
          </a:p>
        </p:txBody>
      </p:sp>
      <p:sp>
        <p:nvSpPr>
          <p:cNvPr id="4" name="Slide Number Placeholder 3"/>
          <p:cNvSpPr>
            <a:spLocks noGrp="1"/>
          </p:cNvSpPr>
          <p:nvPr>
            <p:ph type="sldNum" sz="quarter" idx="12"/>
          </p:nvPr>
        </p:nvSpPr>
        <p:spPr/>
        <p:txBody>
          <a:bodyPr/>
          <a:lstStyle/>
          <a:p>
            <a:fld id="{6B808C84-7702-414D-BA7C-491016CCA576}" type="slidenum">
              <a:rPr lang="en-US" smtClean="0"/>
              <a:t>27</a:t>
            </a:fld>
            <a:endParaRPr lang="en-US" dirty="0"/>
          </a:p>
        </p:txBody>
      </p:sp>
    </p:spTree>
    <p:extLst>
      <p:ext uri="{BB962C8B-B14F-4D97-AF65-F5344CB8AC3E}">
        <p14:creationId xmlns:p14="http://schemas.microsoft.com/office/powerpoint/2010/main" val="8126328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914400"/>
            <a:ext cx="7024744" cy="1143000"/>
          </a:xfrm>
        </p:spPr>
        <p:txBody>
          <a:bodyPr/>
          <a:lstStyle/>
          <a:p>
            <a:r>
              <a:rPr lang="en-US" dirty="0" smtClean="0"/>
              <a:t>MOU</a:t>
            </a:r>
            <a:endParaRPr lang="en-US" dirty="0"/>
          </a:p>
        </p:txBody>
      </p:sp>
      <p:sp>
        <p:nvSpPr>
          <p:cNvPr id="3" name="Content Placeholder 2"/>
          <p:cNvSpPr>
            <a:spLocks noGrp="1"/>
          </p:cNvSpPr>
          <p:nvPr>
            <p:ph idx="1"/>
          </p:nvPr>
        </p:nvSpPr>
        <p:spPr>
          <a:xfrm>
            <a:off x="1043492" y="2133600"/>
            <a:ext cx="6777317" cy="4114800"/>
          </a:xfrm>
        </p:spPr>
        <p:txBody>
          <a:bodyPr>
            <a:normAutofit fontScale="62500" lnSpcReduction="20000"/>
          </a:bodyPr>
          <a:lstStyle/>
          <a:p>
            <a:pPr>
              <a:spcAft>
                <a:spcPts val="1200"/>
              </a:spcAft>
            </a:pPr>
            <a:r>
              <a:rPr lang="en-US" dirty="0" smtClean="0"/>
              <a:t>Applicants </a:t>
            </a:r>
            <a:r>
              <a:rPr lang="en-US" dirty="0"/>
              <a:t>must establish and maintain a working relationship with local </a:t>
            </a:r>
            <a:r>
              <a:rPr lang="en-US" dirty="0" smtClean="0"/>
              <a:t>Workforce Investment </a:t>
            </a:r>
            <a:r>
              <a:rPr lang="en-US" dirty="0"/>
              <a:t>Board and/or local American Job Center (formerly known as One-Stop Center). </a:t>
            </a:r>
            <a:endParaRPr lang="en-US" dirty="0" smtClean="0"/>
          </a:p>
          <a:p>
            <a:pPr>
              <a:spcAft>
                <a:spcPts val="1200"/>
              </a:spcAft>
            </a:pPr>
            <a:r>
              <a:rPr lang="en-US" dirty="0" smtClean="0"/>
              <a:t>Documentation </a:t>
            </a:r>
            <a:r>
              <a:rPr lang="en-US" dirty="0"/>
              <a:t>of this relationship </a:t>
            </a:r>
            <a:r>
              <a:rPr lang="en-US" dirty="0" smtClean="0"/>
              <a:t>should be submitted in </a:t>
            </a:r>
            <a:r>
              <a:rPr lang="en-US" dirty="0"/>
              <a:t>the </a:t>
            </a:r>
            <a:r>
              <a:rPr lang="en-US" dirty="0" smtClean="0"/>
              <a:t>form of </a:t>
            </a:r>
            <a:r>
              <a:rPr lang="en-US" dirty="0"/>
              <a:t>a Memorandum of Understanding (MOU) between the Housing Authority and the local </a:t>
            </a:r>
            <a:r>
              <a:rPr lang="en-US" dirty="0" smtClean="0"/>
              <a:t>Workforce Investment </a:t>
            </a:r>
            <a:r>
              <a:rPr lang="en-US" dirty="0"/>
              <a:t>Board or American Job Center/One-Stop </a:t>
            </a:r>
            <a:r>
              <a:rPr lang="en-US" dirty="0" smtClean="0"/>
              <a:t>Center. </a:t>
            </a:r>
          </a:p>
          <a:p>
            <a:pPr>
              <a:spcAft>
                <a:spcPts val="1200"/>
              </a:spcAft>
            </a:pPr>
            <a:r>
              <a:rPr lang="en-US" dirty="0" smtClean="0"/>
              <a:t>The </a:t>
            </a:r>
            <a:r>
              <a:rPr lang="en-US" dirty="0"/>
              <a:t>MOU must identify roles </a:t>
            </a:r>
            <a:r>
              <a:rPr lang="en-US" dirty="0" smtClean="0"/>
              <a:t>and responsibilities </a:t>
            </a:r>
            <a:r>
              <a:rPr lang="en-US" dirty="0"/>
              <a:t>of the signatory agencies</a:t>
            </a:r>
            <a:r>
              <a:rPr lang="en-US" dirty="0" smtClean="0"/>
              <a:t>.</a:t>
            </a:r>
          </a:p>
          <a:p>
            <a:pPr>
              <a:spcAft>
                <a:spcPts val="1200"/>
              </a:spcAft>
            </a:pPr>
            <a:r>
              <a:rPr lang="en-US" dirty="0" smtClean="0"/>
              <a:t>The MOU must be signed by both parties, and dated between the publication of the NOFA and the application due date</a:t>
            </a:r>
          </a:p>
          <a:p>
            <a:r>
              <a:rPr lang="en-US" dirty="0"/>
              <a:t>If there is an MOU already in place, the </a:t>
            </a:r>
            <a:r>
              <a:rPr lang="en-US" dirty="0" smtClean="0"/>
              <a:t>parties must </a:t>
            </a:r>
            <a:r>
              <a:rPr lang="en-US" dirty="0"/>
              <a:t>execute an Addendum that specifically references the Jobs Plus Program, and meets the </a:t>
            </a:r>
            <a:r>
              <a:rPr lang="en-US" dirty="0" smtClean="0"/>
              <a:t>date requirements</a:t>
            </a:r>
          </a:p>
          <a:p>
            <a:endParaRPr lang="en-US" dirty="0"/>
          </a:p>
        </p:txBody>
      </p:sp>
      <p:sp>
        <p:nvSpPr>
          <p:cNvPr id="4" name="Slide Number Placeholder 3"/>
          <p:cNvSpPr>
            <a:spLocks noGrp="1"/>
          </p:cNvSpPr>
          <p:nvPr>
            <p:ph type="sldNum" sz="quarter" idx="12"/>
          </p:nvPr>
        </p:nvSpPr>
        <p:spPr/>
        <p:txBody>
          <a:bodyPr/>
          <a:lstStyle/>
          <a:p>
            <a:fld id="{6B808C84-7702-414D-BA7C-491016CCA576}" type="slidenum">
              <a:rPr lang="en-US" smtClean="0"/>
              <a:t>28</a:t>
            </a:fld>
            <a:endParaRPr lang="en-US" dirty="0"/>
          </a:p>
        </p:txBody>
      </p:sp>
    </p:spTree>
    <p:extLst>
      <p:ext uri="{BB962C8B-B14F-4D97-AF65-F5344CB8AC3E}">
        <p14:creationId xmlns:p14="http://schemas.microsoft.com/office/powerpoint/2010/main" val="16315666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914400"/>
            <a:ext cx="7024744" cy="1143000"/>
          </a:xfrm>
        </p:spPr>
        <p:txBody>
          <a:bodyPr>
            <a:normAutofit fontScale="90000"/>
          </a:bodyPr>
          <a:lstStyle/>
          <a:p>
            <a:r>
              <a:rPr lang="en-US" dirty="0" smtClean="0"/>
              <a:t>Rating Factor 1 – Capacity </a:t>
            </a:r>
            <a:br>
              <a:rPr lang="en-US" dirty="0" smtClean="0"/>
            </a:br>
            <a:r>
              <a:rPr lang="en-US" dirty="0" smtClean="0"/>
              <a:t>(up to 15 pages)</a:t>
            </a:r>
            <a:endParaRPr lang="en-US" dirty="0"/>
          </a:p>
        </p:txBody>
      </p:sp>
      <p:sp>
        <p:nvSpPr>
          <p:cNvPr id="3" name="Content Placeholder 2"/>
          <p:cNvSpPr>
            <a:spLocks noGrp="1"/>
          </p:cNvSpPr>
          <p:nvPr>
            <p:ph idx="1"/>
          </p:nvPr>
        </p:nvSpPr>
        <p:spPr>
          <a:xfrm>
            <a:off x="1043492" y="2323652"/>
            <a:ext cx="6777317" cy="3848548"/>
          </a:xfrm>
        </p:spPr>
        <p:txBody>
          <a:bodyPr>
            <a:normAutofit fontScale="92500" lnSpcReduction="20000"/>
          </a:bodyPr>
          <a:lstStyle/>
          <a:p>
            <a:r>
              <a:rPr lang="en-US" dirty="0" smtClean="0"/>
              <a:t>Team Make-Up, Roles/Responsibilities (up to 8 points)</a:t>
            </a:r>
          </a:p>
          <a:p>
            <a:pPr lvl="1"/>
            <a:r>
              <a:rPr lang="en-US" sz="1700" dirty="0" smtClean="0"/>
              <a:t>Roles/responsibilities &amp; knowledge/experience of staff  in planning, managing, implementing in accordance with the implementation schedule</a:t>
            </a:r>
          </a:p>
          <a:p>
            <a:pPr lvl="1"/>
            <a:endParaRPr lang="en-US" sz="1500" dirty="0" smtClean="0"/>
          </a:p>
          <a:p>
            <a:r>
              <a:rPr lang="en-US" dirty="0" smtClean="0"/>
              <a:t>Past Performance with Similar Programs (up to 8 points)</a:t>
            </a:r>
          </a:p>
          <a:p>
            <a:pPr lvl="1"/>
            <a:r>
              <a:rPr lang="en-US" sz="1700" dirty="0" smtClean="0"/>
              <a:t>Experience and capacity with multi-year programs, multiple sources of funding, and collaboration of many partners</a:t>
            </a:r>
          </a:p>
          <a:p>
            <a:pPr lvl="1"/>
            <a:r>
              <a:rPr lang="en-US" sz="1700" dirty="0" smtClean="0"/>
              <a:t>Managerial, technical, administrative capability to implement evidence-based strategies</a:t>
            </a:r>
          </a:p>
          <a:p>
            <a:pPr lvl="1"/>
            <a:r>
              <a:rPr lang="en-US" sz="1700" dirty="0" smtClean="0"/>
              <a:t>Recent, relevant experience in employment training and/or resident engagement (include joint initiatives between the PHA and WIB/AJC)</a:t>
            </a:r>
          </a:p>
        </p:txBody>
      </p:sp>
      <p:sp>
        <p:nvSpPr>
          <p:cNvPr id="4" name="Slide Number Placeholder 3"/>
          <p:cNvSpPr>
            <a:spLocks noGrp="1"/>
          </p:cNvSpPr>
          <p:nvPr>
            <p:ph type="sldNum" sz="quarter" idx="12"/>
          </p:nvPr>
        </p:nvSpPr>
        <p:spPr/>
        <p:txBody>
          <a:bodyPr/>
          <a:lstStyle/>
          <a:p>
            <a:fld id="{6B808C84-7702-414D-BA7C-491016CCA576}" type="slidenum">
              <a:rPr lang="en-US" smtClean="0"/>
              <a:t>29</a:t>
            </a:fld>
            <a:endParaRPr lang="en-US" dirty="0"/>
          </a:p>
        </p:txBody>
      </p:sp>
    </p:spTree>
    <p:extLst>
      <p:ext uri="{BB962C8B-B14F-4D97-AF65-F5344CB8AC3E}">
        <p14:creationId xmlns:p14="http://schemas.microsoft.com/office/powerpoint/2010/main" val="11443027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endParaRPr lang="en-US" dirty="0"/>
          </a:p>
        </p:txBody>
      </p:sp>
      <p:sp>
        <p:nvSpPr>
          <p:cNvPr id="3" name="Content Placeholder 2"/>
          <p:cNvSpPr>
            <a:spLocks noGrp="1"/>
          </p:cNvSpPr>
          <p:nvPr>
            <p:ph idx="1"/>
          </p:nvPr>
        </p:nvSpPr>
        <p:spPr/>
        <p:txBody>
          <a:bodyPr>
            <a:normAutofit lnSpcReduction="10000"/>
          </a:bodyPr>
          <a:lstStyle/>
          <a:p>
            <a:r>
              <a:rPr lang="en-US" dirty="0" smtClean="0"/>
              <a:t>This webcast will not go over the basics of Grant Applications</a:t>
            </a:r>
          </a:p>
          <a:p>
            <a:pPr lvl="1"/>
            <a:r>
              <a:rPr lang="en-US" dirty="0" smtClean="0"/>
              <a:t>How to register for and use Grants.gov</a:t>
            </a:r>
          </a:p>
          <a:p>
            <a:pPr lvl="1"/>
            <a:r>
              <a:rPr lang="en-US" dirty="0" smtClean="0"/>
              <a:t>DUNS/SAM</a:t>
            </a:r>
          </a:p>
          <a:p>
            <a:pPr lvl="1"/>
            <a:r>
              <a:rPr lang="en-US" dirty="0" smtClean="0"/>
              <a:t>General Section requirements</a:t>
            </a:r>
          </a:p>
          <a:p>
            <a:pPr lvl="1"/>
            <a:r>
              <a:rPr lang="en-US" dirty="0" smtClean="0"/>
              <a:t>What the due date means/grace period etc.</a:t>
            </a:r>
          </a:p>
          <a:p>
            <a:r>
              <a:rPr lang="en-US" dirty="0" smtClean="0"/>
              <a:t>PLEASE READ THE GENERAL SECTION and refer to guidance provided on Grants.gov</a:t>
            </a:r>
          </a:p>
          <a:p>
            <a:pPr marL="0" indent="0">
              <a:buNone/>
            </a:pPr>
            <a:endParaRPr lang="en-US" dirty="0"/>
          </a:p>
        </p:txBody>
      </p:sp>
      <p:sp>
        <p:nvSpPr>
          <p:cNvPr id="4" name="Slide Number Placeholder 3"/>
          <p:cNvSpPr>
            <a:spLocks noGrp="1"/>
          </p:cNvSpPr>
          <p:nvPr>
            <p:ph type="sldNum" sz="quarter" idx="12"/>
          </p:nvPr>
        </p:nvSpPr>
        <p:spPr/>
        <p:txBody>
          <a:bodyPr/>
          <a:lstStyle/>
          <a:p>
            <a:fld id="{6B808C84-7702-414D-BA7C-491016CCA576}" type="slidenum">
              <a:rPr lang="en-US" smtClean="0"/>
              <a:t>3</a:t>
            </a:fld>
            <a:endParaRPr lang="en-US" dirty="0"/>
          </a:p>
        </p:txBody>
      </p:sp>
    </p:spTree>
    <p:extLst>
      <p:ext uri="{BB962C8B-B14F-4D97-AF65-F5344CB8AC3E}">
        <p14:creationId xmlns:p14="http://schemas.microsoft.com/office/powerpoint/2010/main" val="38662590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Rating Factor 1 – Capacity (cont.)</a:t>
            </a:r>
            <a:endParaRPr lang="en-US" dirty="0"/>
          </a:p>
        </p:txBody>
      </p:sp>
      <p:sp>
        <p:nvSpPr>
          <p:cNvPr id="3" name="Content Placeholder 2"/>
          <p:cNvSpPr>
            <a:spLocks noGrp="1"/>
          </p:cNvSpPr>
          <p:nvPr>
            <p:ph idx="1"/>
          </p:nvPr>
        </p:nvSpPr>
        <p:spPr/>
        <p:txBody>
          <a:bodyPr>
            <a:normAutofit lnSpcReduction="10000"/>
          </a:bodyPr>
          <a:lstStyle/>
          <a:p>
            <a:r>
              <a:rPr lang="en-US" dirty="0" smtClean="0"/>
              <a:t>Capacity to operate a place-based, community focused program (up to 8 points)</a:t>
            </a:r>
          </a:p>
          <a:p>
            <a:pPr lvl="1"/>
            <a:r>
              <a:rPr lang="en-US" dirty="0" smtClean="0"/>
              <a:t>Map of proposed site</a:t>
            </a:r>
          </a:p>
          <a:p>
            <a:pPr lvl="1"/>
            <a:r>
              <a:rPr lang="en-US" dirty="0" smtClean="0"/>
              <a:t>Description of place-based community</a:t>
            </a:r>
          </a:p>
          <a:p>
            <a:pPr lvl="1"/>
            <a:r>
              <a:rPr lang="en-US" dirty="0" smtClean="0"/>
              <a:t>Description of facilities and role as the center of the community</a:t>
            </a:r>
          </a:p>
          <a:p>
            <a:pPr lvl="1"/>
            <a:r>
              <a:rPr lang="en-US" dirty="0" smtClean="0"/>
              <a:t>If site is not contiguous, details on how the program will be easily accessible to all residents</a:t>
            </a:r>
          </a:p>
          <a:p>
            <a:endParaRPr lang="en-US" dirty="0" smtClean="0"/>
          </a:p>
        </p:txBody>
      </p:sp>
      <p:sp>
        <p:nvSpPr>
          <p:cNvPr id="4" name="Slide Number Placeholder 3"/>
          <p:cNvSpPr>
            <a:spLocks noGrp="1"/>
          </p:cNvSpPr>
          <p:nvPr>
            <p:ph type="sldNum" sz="quarter" idx="12"/>
          </p:nvPr>
        </p:nvSpPr>
        <p:spPr/>
        <p:txBody>
          <a:bodyPr/>
          <a:lstStyle/>
          <a:p>
            <a:fld id="{6B808C84-7702-414D-BA7C-491016CCA576}" type="slidenum">
              <a:rPr lang="en-US" smtClean="0"/>
              <a:t>30</a:t>
            </a:fld>
            <a:endParaRPr lang="en-US" dirty="0"/>
          </a:p>
        </p:txBody>
      </p:sp>
    </p:spTree>
    <p:extLst>
      <p:ext uri="{BB962C8B-B14F-4D97-AF65-F5344CB8AC3E}">
        <p14:creationId xmlns:p14="http://schemas.microsoft.com/office/powerpoint/2010/main" val="42753205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Rating Factor 1 - Capacity</a:t>
            </a:r>
            <a:endParaRPr lang="en-US" dirty="0"/>
          </a:p>
        </p:txBody>
      </p:sp>
      <p:sp>
        <p:nvSpPr>
          <p:cNvPr id="3" name="Content Placeholder 2"/>
          <p:cNvSpPr>
            <a:spLocks noGrp="1"/>
          </p:cNvSpPr>
          <p:nvPr>
            <p:ph idx="1"/>
          </p:nvPr>
        </p:nvSpPr>
        <p:spPr/>
        <p:txBody>
          <a:bodyPr>
            <a:normAutofit fontScale="77500" lnSpcReduction="20000"/>
          </a:bodyPr>
          <a:lstStyle/>
          <a:p>
            <a:r>
              <a:rPr lang="en-US" dirty="0"/>
              <a:t>Section 3 (up to </a:t>
            </a:r>
            <a:r>
              <a:rPr lang="en-US" dirty="0" smtClean="0"/>
              <a:t>5 </a:t>
            </a:r>
            <a:r>
              <a:rPr lang="en-US" dirty="0"/>
              <a:t>points)</a:t>
            </a:r>
          </a:p>
          <a:p>
            <a:pPr lvl="1"/>
            <a:r>
              <a:rPr lang="en-US" dirty="0"/>
              <a:t>PHA’s Section 3 initiatives and results over past 5 years</a:t>
            </a:r>
          </a:p>
          <a:p>
            <a:pPr lvl="2"/>
            <a:r>
              <a:rPr lang="en-US" dirty="0"/>
              <a:t>Innovative approaches</a:t>
            </a:r>
          </a:p>
          <a:p>
            <a:pPr lvl="2"/>
            <a:r>
              <a:rPr lang="en-US" dirty="0"/>
              <a:t>Hiring, retention beyond initial project</a:t>
            </a:r>
          </a:p>
          <a:p>
            <a:pPr lvl="2"/>
            <a:r>
              <a:rPr lang="en-US" dirty="0"/>
              <a:t>Training opportunities provided &amp; notification</a:t>
            </a:r>
          </a:p>
          <a:p>
            <a:pPr lvl="1"/>
            <a:r>
              <a:rPr lang="en-US" dirty="0"/>
              <a:t>How will you connect participants with employment?  What incentives will be offered to employers?  How will contractors be monitored for compliance? </a:t>
            </a:r>
          </a:p>
          <a:p>
            <a:endParaRPr lang="en-US" dirty="0"/>
          </a:p>
          <a:p>
            <a:r>
              <a:rPr lang="en-US" dirty="0"/>
              <a:t>Working with Residents (up to </a:t>
            </a:r>
            <a:r>
              <a:rPr lang="en-US" dirty="0" smtClean="0"/>
              <a:t>5 </a:t>
            </a:r>
            <a:r>
              <a:rPr lang="en-US" dirty="0"/>
              <a:t>points)</a:t>
            </a:r>
          </a:p>
          <a:p>
            <a:pPr lvl="1"/>
            <a:r>
              <a:rPr lang="en-US" dirty="0"/>
              <a:t>Experience working with residents as team members and leaders, including traditional resident councils as well as other experience.  </a:t>
            </a:r>
          </a:p>
          <a:p>
            <a:endParaRPr lang="en-US" dirty="0"/>
          </a:p>
        </p:txBody>
      </p:sp>
      <p:sp>
        <p:nvSpPr>
          <p:cNvPr id="4" name="Slide Number Placeholder 3"/>
          <p:cNvSpPr>
            <a:spLocks noGrp="1"/>
          </p:cNvSpPr>
          <p:nvPr>
            <p:ph type="sldNum" sz="quarter" idx="12"/>
          </p:nvPr>
        </p:nvSpPr>
        <p:spPr/>
        <p:txBody>
          <a:bodyPr/>
          <a:lstStyle/>
          <a:p>
            <a:fld id="{6B808C84-7702-414D-BA7C-491016CCA576}" type="slidenum">
              <a:rPr lang="en-US" smtClean="0"/>
              <a:t>31</a:t>
            </a:fld>
            <a:endParaRPr lang="en-US" dirty="0"/>
          </a:p>
        </p:txBody>
      </p:sp>
    </p:spTree>
    <p:extLst>
      <p:ext uri="{BB962C8B-B14F-4D97-AF65-F5344CB8AC3E}">
        <p14:creationId xmlns:p14="http://schemas.microsoft.com/office/powerpoint/2010/main" val="7719868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Rating Factor 2 – Need         (up to 5 pages)</a:t>
            </a:r>
            <a:endParaRPr lang="en-US" dirty="0"/>
          </a:p>
        </p:txBody>
      </p:sp>
      <p:sp>
        <p:nvSpPr>
          <p:cNvPr id="3" name="Content Placeholder 2"/>
          <p:cNvSpPr>
            <a:spLocks noGrp="1"/>
          </p:cNvSpPr>
          <p:nvPr>
            <p:ph idx="1"/>
          </p:nvPr>
        </p:nvSpPr>
        <p:spPr/>
        <p:txBody>
          <a:bodyPr/>
          <a:lstStyle/>
          <a:p>
            <a:r>
              <a:rPr lang="en-US" dirty="0" smtClean="0"/>
              <a:t>Socio-economic and demographic description of residents residing at the target site (up to 2 points)</a:t>
            </a:r>
          </a:p>
          <a:p>
            <a:pPr lvl="1"/>
            <a:r>
              <a:rPr lang="en-US" dirty="0" smtClean="0"/>
              <a:t>Number of work-able adults (work-able = 18-64 and mentally and physically able to become employed)</a:t>
            </a:r>
          </a:p>
          <a:p>
            <a:pPr lvl="1"/>
            <a:r>
              <a:rPr lang="en-US" dirty="0" smtClean="0"/>
              <a:t>Current rate of unemployment</a:t>
            </a:r>
          </a:p>
          <a:p>
            <a:pPr lvl="1"/>
            <a:r>
              <a:rPr lang="en-US" dirty="0" smtClean="0"/>
              <a:t>Rationale if targeting a specific sub-group (women, young adults, etc.)</a:t>
            </a:r>
          </a:p>
        </p:txBody>
      </p:sp>
      <p:sp>
        <p:nvSpPr>
          <p:cNvPr id="4" name="Slide Number Placeholder 3"/>
          <p:cNvSpPr>
            <a:spLocks noGrp="1"/>
          </p:cNvSpPr>
          <p:nvPr>
            <p:ph type="sldNum" sz="quarter" idx="12"/>
          </p:nvPr>
        </p:nvSpPr>
        <p:spPr/>
        <p:txBody>
          <a:bodyPr/>
          <a:lstStyle/>
          <a:p>
            <a:fld id="{6B808C84-7702-414D-BA7C-491016CCA576}" type="slidenum">
              <a:rPr lang="en-US" smtClean="0"/>
              <a:t>32</a:t>
            </a:fld>
            <a:endParaRPr lang="en-US" dirty="0"/>
          </a:p>
        </p:txBody>
      </p:sp>
    </p:spTree>
    <p:extLst>
      <p:ext uri="{BB962C8B-B14F-4D97-AF65-F5344CB8AC3E}">
        <p14:creationId xmlns:p14="http://schemas.microsoft.com/office/powerpoint/2010/main" val="25550005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Rating Factor 2 - Need</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Other programming the PHA has been operating to provide employment-related services (up to 2 points)</a:t>
            </a:r>
          </a:p>
          <a:p>
            <a:pPr lvl="1"/>
            <a:r>
              <a:rPr lang="en-US" dirty="0" smtClean="0"/>
              <a:t>Goals and outcomes</a:t>
            </a:r>
          </a:p>
          <a:p>
            <a:pPr lvl="1"/>
            <a:r>
              <a:rPr lang="en-US" dirty="0" smtClean="0"/>
              <a:t>How Jobs Plus will enhance or replace existing programming</a:t>
            </a:r>
          </a:p>
          <a:p>
            <a:r>
              <a:rPr lang="en-US" dirty="0" smtClean="0"/>
              <a:t>Description of local employment market (up to 2 points)</a:t>
            </a:r>
          </a:p>
          <a:p>
            <a:pPr lvl="1"/>
            <a:r>
              <a:rPr lang="en-US" dirty="0" smtClean="0"/>
              <a:t>Number and types of jobs available.  </a:t>
            </a:r>
          </a:p>
          <a:p>
            <a:pPr lvl="1"/>
            <a:r>
              <a:rPr lang="en-US" dirty="0" smtClean="0"/>
              <a:t>Skills residents must have in order to pursue in-demand jobs (including education/training required)</a:t>
            </a:r>
          </a:p>
          <a:p>
            <a:pPr lvl="1"/>
            <a:r>
              <a:rPr lang="en-US" dirty="0" smtClean="0"/>
              <a:t>Barriers faced by residents</a:t>
            </a:r>
            <a:endParaRPr lang="en-US" dirty="0"/>
          </a:p>
        </p:txBody>
      </p:sp>
      <p:sp>
        <p:nvSpPr>
          <p:cNvPr id="4" name="Slide Number Placeholder 3"/>
          <p:cNvSpPr>
            <a:spLocks noGrp="1"/>
          </p:cNvSpPr>
          <p:nvPr>
            <p:ph type="sldNum" sz="quarter" idx="12"/>
          </p:nvPr>
        </p:nvSpPr>
        <p:spPr/>
        <p:txBody>
          <a:bodyPr/>
          <a:lstStyle/>
          <a:p>
            <a:fld id="{6B808C84-7702-414D-BA7C-491016CCA576}" type="slidenum">
              <a:rPr lang="en-US" smtClean="0"/>
              <a:t>33</a:t>
            </a:fld>
            <a:endParaRPr lang="en-US" dirty="0"/>
          </a:p>
        </p:txBody>
      </p:sp>
    </p:spTree>
    <p:extLst>
      <p:ext uri="{BB962C8B-B14F-4D97-AF65-F5344CB8AC3E}">
        <p14:creationId xmlns:p14="http://schemas.microsoft.com/office/powerpoint/2010/main" val="17591013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Rating Factor 3 – </a:t>
            </a:r>
            <a:br>
              <a:rPr lang="en-US" dirty="0" smtClean="0"/>
            </a:br>
            <a:r>
              <a:rPr lang="en-US" dirty="0" smtClean="0"/>
              <a:t>Soundness of Approach</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Program Activities and Implementation Plan (max 20 pages)</a:t>
            </a:r>
          </a:p>
          <a:p>
            <a:r>
              <a:rPr lang="en-US" dirty="0" smtClean="0"/>
              <a:t>Outreach and Engagement (up to 8 points)</a:t>
            </a:r>
          </a:p>
          <a:p>
            <a:pPr lvl="1"/>
            <a:r>
              <a:rPr lang="en-US" dirty="0" smtClean="0"/>
              <a:t>How will residents be recruited?  How will you outreach to those least likely to participate?</a:t>
            </a:r>
          </a:p>
          <a:p>
            <a:pPr lvl="1"/>
            <a:r>
              <a:rPr lang="en-US" dirty="0" smtClean="0"/>
              <a:t>What retention methods will be employed?</a:t>
            </a:r>
          </a:p>
          <a:p>
            <a:pPr lvl="1"/>
            <a:r>
              <a:rPr lang="en-US" dirty="0" smtClean="0"/>
              <a:t>Goals for outreach “touches” and enrollments</a:t>
            </a:r>
          </a:p>
        </p:txBody>
      </p:sp>
      <p:sp>
        <p:nvSpPr>
          <p:cNvPr id="4" name="Slide Number Placeholder 3"/>
          <p:cNvSpPr>
            <a:spLocks noGrp="1"/>
          </p:cNvSpPr>
          <p:nvPr>
            <p:ph type="sldNum" sz="quarter" idx="12"/>
          </p:nvPr>
        </p:nvSpPr>
        <p:spPr/>
        <p:txBody>
          <a:bodyPr/>
          <a:lstStyle/>
          <a:p>
            <a:fld id="{6B808C84-7702-414D-BA7C-491016CCA576}" type="slidenum">
              <a:rPr lang="en-US" smtClean="0"/>
              <a:t>34</a:t>
            </a:fld>
            <a:endParaRPr lang="en-US" dirty="0"/>
          </a:p>
        </p:txBody>
      </p:sp>
    </p:spTree>
    <p:extLst>
      <p:ext uri="{BB962C8B-B14F-4D97-AF65-F5344CB8AC3E}">
        <p14:creationId xmlns:p14="http://schemas.microsoft.com/office/powerpoint/2010/main" val="27580575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Rating Factor 3 – </a:t>
            </a:r>
            <a:br>
              <a:rPr lang="en-US" dirty="0" smtClean="0"/>
            </a:br>
            <a:r>
              <a:rPr lang="en-US" dirty="0" smtClean="0"/>
              <a:t>Soundness of Approach</a:t>
            </a:r>
            <a:endParaRPr lang="en-US" dirty="0"/>
          </a:p>
        </p:txBody>
      </p:sp>
      <p:sp>
        <p:nvSpPr>
          <p:cNvPr id="3" name="Content Placeholder 2"/>
          <p:cNvSpPr>
            <a:spLocks noGrp="1"/>
          </p:cNvSpPr>
          <p:nvPr>
            <p:ph idx="1"/>
          </p:nvPr>
        </p:nvSpPr>
        <p:spPr>
          <a:xfrm>
            <a:off x="1043492" y="2286000"/>
            <a:ext cx="6777317" cy="4000948"/>
          </a:xfrm>
        </p:spPr>
        <p:txBody>
          <a:bodyPr>
            <a:normAutofit fontScale="70000" lnSpcReduction="20000"/>
          </a:bodyPr>
          <a:lstStyle/>
          <a:p>
            <a:r>
              <a:rPr lang="en-US" dirty="0" smtClean="0"/>
              <a:t>Career/Employment/Training Services (up to 14 points)</a:t>
            </a:r>
          </a:p>
          <a:p>
            <a:pPr lvl="1"/>
            <a:r>
              <a:rPr lang="en-US" dirty="0" smtClean="0"/>
              <a:t>What services will be offered and by whom?</a:t>
            </a:r>
          </a:p>
          <a:p>
            <a:pPr lvl="1"/>
            <a:r>
              <a:rPr lang="en-US" dirty="0" smtClean="0"/>
              <a:t>What supportive services will be offered, and how will they change and adapt over time?</a:t>
            </a:r>
          </a:p>
          <a:p>
            <a:pPr lvl="1"/>
            <a:r>
              <a:rPr lang="en-US" dirty="0" smtClean="0"/>
              <a:t>What special efforts will be made to help least likely to succeed?</a:t>
            </a:r>
          </a:p>
          <a:p>
            <a:pPr lvl="1"/>
            <a:r>
              <a:rPr lang="en-US" dirty="0" smtClean="0"/>
              <a:t>Not only employed, but move toward living wage/benefits that might enable housing self-sufficiency?</a:t>
            </a:r>
          </a:p>
          <a:p>
            <a:pPr lvl="1"/>
            <a:r>
              <a:rPr lang="en-US" dirty="0" smtClean="0"/>
              <a:t>Establish and maintain relationships with local employers to create employment and work-based learning opportunities &amp; hold employers accountable for longevity/advancement?</a:t>
            </a:r>
          </a:p>
          <a:p>
            <a:pPr lvl="2"/>
            <a:r>
              <a:rPr lang="en-US" dirty="0" smtClean="0"/>
              <a:t>Employer engagement strategy?  Specific commitments employers are making</a:t>
            </a:r>
          </a:p>
          <a:p>
            <a:pPr lvl="1"/>
            <a:r>
              <a:rPr lang="en-US" dirty="0" smtClean="0"/>
              <a:t>Key outcome goals including </a:t>
            </a:r>
          </a:p>
          <a:p>
            <a:pPr lvl="2"/>
            <a:r>
              <a:rPr lang="en-US" dirty="0" smtClean="0"/>
              <a:t>% employed</a:t>
            </a:r>
          </a:p>
          <a:p>
            <a:pPr lvl="2"/>
            <a:r>
              <a:rPr lang="en-US" dirty="0" smtClean="0"/>
              <a:t>% increase in quarterly employment rates</a:t>
            </a:r>
          </a:p>
          <a:p>
            <a:pPr lvl="2"/>
            <a:r>
              <a:rPr lang="en-US" dirty="0" smtClean="0"/>
              <a:t>% increase in # of residents increasing earned income</a:t>
            </a:r>
          </a:p>
          <a:p>
            <a:pPr lvl="2"/>
            <a:r>
              <a:rPr lang="en-US" dirty="0" smtClean="0"/>
              <a:t>% increase in $$ amount of increase</a:t>
            </a:r>
          </a:p>
        </p:txBody>
      </p:sp>
      <p:sp>
        <p:nvSpPr>
          <p:cNvPr id="4" name="Slide Number Placeholder 3"/>
          <p:cNvSpPr>
            <a:spLocks noGrp="1"/>
          </p:cNvSpPr>
          <p:nvPr>
            <p:ph type="sldNum" sz="quarter" idx="12"/>
          </p:nvPr>
        </p:nvSpPr>
        <p:spPr/>
        <p:txBody>
          <a:bodyPr/>
          <a:lstStyle/>
          <a:p>
            <a:fld id="{6B808C84-7702-414D-BA7C-491016CCA576}" type="slidenum">
              <a:rPr lang="en-US" smtClean="0"/>
              <a:t>35</a:t>
            </a:fld>
            <a:endParaRPr lang="en-US" dirty="0"/>
          </a:p>
        </p:txBody>
      </p:sp>
    </p:spTree>
    <p:extLst>
      <p:ext uri="{BB962C8B-B14F-4D97-AF65-F5344CB8AC3E}">
        <p14:creationId xmlns:p14="http://schemas.microsoft.com/office/powerpoint/2010/main" val="37173396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Rating Factor 3 – </a:t>
            </a:r>
            <a:br>
              <a:rPr lang="en-US" dirty="0" smtClean="0"/>
            </a:br>
            <a:r>
              <a:rPr lang="en-US" dirty="0" smtClean="0"/>
              <a:t>Soundness of Approach</a:t>
            </a:r>
            <a:endParaRPr lang="en-US" dirty="0"/>
          </a:p>
        </p:txBody>
      </p:sp>
      <p:sp>
        <p:nvSpPr>
          <p:cNvPr id="3" name="Content Placeholder 2"/>
          <p:cNvSpPr>
            <a:spLocks noGrp="1"/>
          </p:cNvSpPr>
          <p:nvPr>
            <p:ph idx="1"/>
          </p:nvPr>
        </p:nvSpPr>
        <p:spPr>
          <a:xfrm>
            <a:off x="1043492" y="2286000"/>
            <a:ext cx="6777317" cy="4000948"/>
          </a:xfrm>
        </p:spPr>
        <p:txBody>
          <a:bodyPr>
            <a:normAutofit/>
          </a:bodyPr>
          <a:lstStyle/>
          <a:p>
            <a:r>
              <a:rPr lang="en-US" dirty="0" smtClean="0"/>
              <a:t>Specific Goals (up to 4 points)</a:t>
            </a:r>
          </a:p>
          <a:p>
            <a:pPr lvl="1"/>
            <a:r>
              <a:rPr lang="en-US" dirty="0" smtClean="0"/>
              <a:t>How will financial empowerment/coaching be included in the program design?</a:t>
            </a:r>
          </a:p>
          <a:p>
            <a:pPr lvl="1"/>
            <a:r>
              <a:rPr lang="en-US" dirty="0" smtClean="0"/>
              <a:t>How will computer/digital literacy be included in the program design?</a:t>
            </a:r>
          </a:p>
        </p:txBody>
      </p:sp>
      <p:sp>
        <p:nvSpPr>
          <p:cNvPr id="4" name="Slide Number Placeholder 3"/>
          <p:cNvSpPr>
            <a:spLocks noGrp="1"/>
          </p:cNvSpPr>
          <p:nvPr>
            <p:ph type="sldNum" sz="quarter" idx="12"/>
          </p:nvPr>
        </p:nvSpPr>
        <p:spPr/>
        <p:txBody>
          <a:bodyPr/>
          <a:lstStyle/>
          <a:p>
            <a:fld id="{6B808C84-7702-414D-BA7C-491016CCA576}" type="slidenum">
              <a:rPr lang="en-US" smtClean="0"/>
              <a:t>36</a:t>
            </a:fld>
            <a:endParaRPr lang="en-US" dirty="0"/>
          </a:p>
        </p:txBody>
      </p:sp>
    </p:spTree>
    <p:extLst>
      <p:ext uri="{BB962C8B-B14F-4D97-AF65-F5344CB8AC3E}">
        <p14:creationId xmlns:p14="http://schemas.microsoft.com/office/powerpoint/2010/main" val="58108039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Rating Factor 3 – </a:t>
            </a:r>
            <a:br>
              <a:rPr lang="en-US" dirty="0" smtClean="0"/>
            </a:br>
            <a:r>
              <a:rPr lang="en-US" dirty="0" smtClean="0"/>
              <a:t>Soundness of Approach</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Financial Incentives/JPEID (up to 6 points)</a:t>
            </a:r>
          </a:p>
          <a:p>
            <a:pPr lvl="1"/>
            <a:r>
              <a:rPr lang="en-US" dirty="0" smtClean="0"/>
              <a:t>How with you administer and implement JPEID?</a:t>
            </a:r>
          </a:p>
          <a:p>
            <a:pPr lvl="1"/>
            <a:r>
              <a:rPr lang="en-US" dirty="0" smtClean="0"/>
              <a:t>How will you work with your accounting/rent calc and/or on-site managerial staff to ensure all understand and value JPEID?</a:t>
            </a:r>
          </a:p>
          <a:p>
            <a:pPr lvl="1"/>
            <a:r>
              <a:rPr lang="en-US" dirty="0" smtClean="0"/>
              <a:t>How will you explain JPEID to residents and encourage program participation?</a:t>
            </a:r>
          </a:p>
          <a:p>
            <a:pPr lvl="1"/>
            <a:r>
              <a:rPr lang="en-US" dirty="0" smtClean="0"/>
              <a:t>How will you track the impact of JPEID on rental income?</a:t>
            </a:r>
          </a:p>
          <a:p>
            <a:pPr lvl="1"/>
            <a:r>
              <a:rPr lang="en-US" dirty="0" smtClean="0"/>
              <a:t>Projected number of residents (actively participating in Jobs Plus and only enrolled in JPEID) accessing JPEID</a:t>
            </a:r>
          </a:p>
          <a:p>
            <a:pPr lvl="1"/>
            <a:r>
              <a:rPr lang="en-US" dirty="0" smtClean="0"/>
              <a:t>Projected dollar amount to be expended on JPEID</a:t>
            </a:r>
          </a:p>
          <a:p>
            <a:pPr lvl="1"/>
            <a:endParaRPr lang="en-US" dirty="0"/>
          </a:p>
        </p:txBody>
      </p:sp>
      <p:sp>
        <p:nvSpPr>
          <p:cNvPr id="4" name="Slide Number Placeholder 3"/>
          <p:cNvSpPr>
            <a:spLocks noGrp="1"/>
          </p:cNvSpPr>
          <p:nvPr>
            <p:ph type="sldNum" sz="quarter" idx="12"/>
          </p:nvPr>
        </p:nvSpPr>
        <p:spPr/>
        <p:txBody>
          <a:bodyPr/>
          <a:lstStyle/>
          <a:p>
            <a:fld id="{6B808C84-7702-414D-BA7C-491016CCA576}" type="slidenum">
              <a:rPr lang="en-US" smtClean="0"/>
              <a:t>37</a:t>
            </a:fld>
            <a:endParaRPr lang="en-US" dirty="0"/>
          </a:p>
        </p:txBody>
      </p:sp>
    </p:spTree>
    <p:extLst>
      <p:ext uri="{BB962C8B-B14F-4D97-AF65-F5344CB8AC3E}">
        <p14:creationId xmlns:p14="http://schemas.microsoft.com/office/powerpoint/2010/main" val="12220362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Rating Factor 3 – </a:t>
            </a:r>
            <a:br>
              <a:rPr lang="en-US" dirty="0" smtClean="0"/>
            </a:br>
            <a:r>
              <a:rPr lang="en-US" dirty="0" smtClean="0"/>
              <a:t>Soundness of Approach</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Community Supports for Work (up to 12 points)</a:t>
            </a:r>
          </a:p>
          <a:p>
            <a:pPr lvl="1"/>
            <a:r>
              <a:rPr lang="en-US" dirty="0" smtClean="0"/>
              <a:t>Your vision for Community Supports for Work</a:t>
            </a:r>
          </a:p>
          <a:p>
            <a:pPr lvl="1"/>
            <a:r>
              <a:rPr lang="en-US" dirty="0" smtClean="0"/>
              <a:t>How will residents be hired, trained and employed as Community Coaches?</a:t>
            </a:r>
          </a:p>
          <a:p>
            <a:pPr lvl="1"/>
            <a:r>
              <a:rPr lang="en-US" dirty="0" smtClean="0"/>
              <a:t>What role will partners play in Community Supports for Work?</a:t>
            </a:r>
          </a:p>
          <a:p>
            <a:pPr lvl="1"/>
            <a:r>
              <a:rPr lang="en-US" dirty="0" smtClean="0"/>
              <a:t>How will you involve residents who are not Community Coaches?</a:t>
            </a:r>
          </a:p>
          <a:p>
            <a:pPr lvl="1"/>
            <a:r>
              <a:rPr lang="en-US" dirty="0" smtClean="0"/>
              <a:t>What innovative features will you implement?</a:t>
            </a:r>
          </a:p>
          <a:p>
            <a:pPr lvl="1"/>
            <a:r>
              <a:rPr lang="en-US" dirty="0" smtClean="0"/>
              <a:t>List proposed outcomes and goals for this aspect of the Jobs Plus program</a:t>
            </a:r>
            <a:endParaRPr lang="en-US" dirty="0"/>
          </a:p>
        </p:txBody>
      </p:sp>
      <p:sp>
        <p:nvSpPr>
          <p:cNvPr id="4" name="Slide Number Placeholder 3"/>
          <p:cNvSpPr>
            <a:spLocks noGrp="1"/>
          </p:cNvSpPr>
          <p:nvPr>
            <p:ph type="sldNum" sz="quarter" idx="12"/>
          </p:nvPr>
        </p:nvSpPr>
        <p:spPr/>
        <p:txBody>
          <a:bodyPr/>
          <a:lstStyle/>
          <a:p>
            <a:fld id="{6B808C84-7702-414D-BA7C-491016CCA576}" type="slidenum">
              <a:rPr lang="en-US" smtClean="0"/>
              <a:t>38</a:t>
            </a:fld>
            <a:endParaRPr lang="en-US" dirty="0"/>
          </a:p>
        </p:txBody>
      </p:sp>
    </p:spTree>
    <p:extLst>
      <p:ext uri="{BB962C8B-B14F-4D97-AF65-F5344CB8AC3E}">
        <p14:creationId xmlns:p14="http://schemas.microsoft.com/office/powerpoint/2010/main" val="42250619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Rating Factor 3 – </a:t>
            </a:r>
            <a:br>
              <a:rPr lang="en-US" dirty="0" smtClean="0"/>
            </a:br>
            <a:r>
              <a:rPr lang="en-US" dirty="0" smtClean="0"/>
              <a:t>Soundness of Approach</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Program Schedule (up to 4 points) (Up to 5 pages)</a:t>
            </a:r>
          </a:p>
          <a:p>
            <a:r>
              <a:rPr lang="en-US" dirty="0" smtClean="0"/>
              <a:t>Program schedule in any format of your choosing</a:t>
            </a:r>
          </a:p>
          <a:p>
            <a:pPr lvl="1"/>
            <a:r>
              <a:rPr lang="en-US" dirty="0" smtClean="0"/>
              <a:t>documents activities, timeframes, deliverables, key partners requires to implement the strategies described in the narrative</a:t>
            </a:r>
          </a:p>
          <a:p>
            <a:pPr lvl="1"/>
            <a:r>
              <a:rPr lang="en-US" dirty="0" smtClean="0"/>
              <a:t>Timeframes for start-up activities to ensure no more than 6 months</a:t>
            </a:r>
            <a:endParaRPr lang="en-US" dirty="0"/>
          </a:p>
        </p:txBody>
      </p:sp>
      <p:sp>
        <p:nvSpPr>
          <p:cNvPr id="4" name="Slide Number Placeholder 3"/>
          <p:cNvSpPr>
            <a:spLocks noGrp="1"/>
          </p:cNvSpPr>
          <p:nvPr>
            <p:ph type="sldNum" sz="quarter" idx="12"/>
          </p:nvPr>
        </p:nvSpPr>
        <p:spPr/>
        <p:txBody>
          <a:bodyPr/>
          <a:lstStyle/>
          <a:p>
            <a:fld id="{6B808C84-7702-414D-BA7C-491016CCA576}" type="slidenum">
              <a:rPr lang="en-US" smtClean="0"/>
              <a:t>39</a:t>
            </a:fld>
            <a:endParaRPr lang="en-US" dirty="0"/>
          </a:p>
        </p:txBody>
      </p:sp>
    </p:spTree>
    <p:extLst>
      <p:ext uri="{BB962C8B-B14F-4D97-AF65-F5344CB8AC3E}">
        <p14:creationId xmlns:p14="http://schemas.microsoft.com/office/powerpoint/2010/main" val="21842390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Due Date</a:t>
            </a:r>
            <a:endParaRPr lang="en-US" dirty="0"/>
          </a:p>
        </p:txBody>
      </p:sp>
      <p:sp>
        <p:nvSpPr>
          <p:cNvPr id="3" name="Content Placeholder 2"/>
          <p:cNvSpPr>
            <a:spLocks noGrp="1"/>
          </p:cNvSpPr>
          <p:nvPr>
            <p:ph idx="1"/>
          </p:nvPr>
        </p:nvSpPr>
        <p:spPr/>
        <p:txBody>
          <a:bodyPr/>
          <a:lstStyle/>
          <a:p>
            <a:r>
              <a:rPr lang="en-US" dirty="0" smtClean="0"/>
              <a:t>Applications are due </a:t>
            </a:r>
            <a:r>
              <a:rPr lang="en-US" b="1" dirty="0" smtClean="0"/>
              <a:t>September 28, 2015 11:59:59 Eastern Time</a:t>
            </a:r>
          </a:p>
          <a:p>
            <a:r>
              <a:rPr lang="en-US" dirty="0" smtClean="0"/>
              <a:t>Late applications will not be accepted</a:t>
            </a:r>
          </a:p>
        </p:txBody>
      </p:sp>
      <p:sp>
        <p:nvSpPr>
          <p:cNvPr id="4" name="Slide Number Placeholder 3"/>
          <p:cNvSpPr>
            <a:spLocks noGrp="1"/>
          </p:cNvSpPr>
          <p:nvPr>
            <p:ph type="sldNum" sz="quarter" idx="12"/>
          </p:nvPr>
        </p:nvSpPr>
        <p:spPr/>
        <p:txBody>
          <a:bodyPr/>
          <a:lstStyle/>
          <a:p>
            <a:fld id="{6B808C84-7702-414D-BA7C-491016CCA576}" type="slidenum">
              <a:rPr lang="en-US" smtClean="0"/>
              <a:t>4</a:t>
            </a:fld>
            <a:endParaRPr lang="en-US" dirty="0"/>
          </a:p>
        </p:txBody>
      </p:sp>
    </p:spTree>
    <p:extLst>
      <p:ext uri="{BB962C8B-B14F-4D97-AF65-F5344CB8AC3E}">
        <p14:creationId xmlns:p14="http://schemas.microsoft.com/office/powerpoint/2010/main" val="295925358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Rating Factor 3 – </a:t>
            </a:r>
            <a:br>
              <a:rPr lang="en-US" dirty="0" smtClean="0"/>
            </a:br>
            <a:r>
              <a:rPr lang="en-US" dirty="0" smtClean="0"/>
              <a:t>Soundness of Approach</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Detailed Budget (in your own format - no page limit) (up to 2 points)</a:t>
            </a:r>
          </a:p>
          <a:p>
            <a:r>
              <a:rPr lang="en-US" dirty="0" smtClean="0"/>
              <a:t>Summary Budget (use provided form HUD-50144) (up to 2 points)</a:t>
            </a:r>
          </a:p>
          <a:p>
            <a:r>
              <a:rPr lang="en-US" dirty="0" smtClean="0"/>
              <a:t>Budget Narrative (up to 5 pages) (up to 4 points)</a:t>
            </a:r>
          </a:p>
          <a:p>
            <a:pPr lvl="1"/>
            <a:r>
              <a:rPr lang="en-US" dirty="0" smtClean="0"/>
              <a:t>Specific activity costs</a:t>
            </a:r>
          </a:p>
          <a:p>
            <a:pPr lvl="1"/>
            <a:r>
              <a:rPr lang="en-US" dirty="0" smtClean="0"/>
              <a:t>Costs related to </a:t>
            </a:r>
          </a:p>
          <a:p>
            <a:pPr lvl="2"/>
            <a:r>
              <a:rPr lang="en-US" dirty="0" smtClean="0"/>
              <a:t>program administration</a:t>
            </a:r>
          </a:p>
          <a:p>
            <a:pPr lvl="2"/>
            <a:r>
              <a:rPr lang="en-US" dirty="0" smtClean="0"/>
              <a:t>Salaries</a:t>
            </a:r>
          </a:p>
          <a:p>
            <a:pPr lvl="2"/>
            <a:r>
              <a:rPr lang="en-US" dirty="0" smtClean="0"/>
              <a:t>program planning</a:t>
            </a:r>
          </a:p>
          <a:p>
            <a:pPr lvl="2"/>
            <a:r>
              <a:rPr lang="en-US" dirty="0" smtClean="0"/>
              <a:t>TA</a:t>
            </a:r>
          </a:p>
          <a:p>
            <a:pPr lvl="2"/>
            <a:r>
              <a:rPr lang="en-US" dirty="0" smtClean="0"/>
              <a:t>JPEID (no more than 60% of total grant funds requested)</a:t>
            </a:r>
          </a:p>
          <a:p>
            <a:pPr lvl="2"/>
            <a:r>
              <a:rPr lang="en-US" dirty="0" smtClean="0"/>
              <a:t>Other costs</a:t>
            </a:r>
          </a:p>
          <a:p>
            <a:pPr lvl="1"/>
            <a:r>
              <a:rPr lang="en-US" dirty="0" smtClean="0"/>
              <a:t>Should reflect both grant funds and match/leverage</a:t>
            </a:r>
          </a:p>
          <a:p>
            <a:pPr marL="365760" lvl="1" indent="0">
              <a:buNone/>
            </a:pPr>
            <a:endParaRPr lang="en-US" dirty="0" smtClean="0"/>
          </a:p>
          <a:p>
            <a:pPr marL="0" indent="0">
              <a:buNone/>
            </a:pPr>
            <a:r>
              <a:rPr lang="en-US" dirty="0" smtClean="0"/>
              <a:t>THE 60% MAX for JPEID is due to statute/appropriations.  DO NOT interpret that HUD expects 60% of grant funds to go to JPEID.</a:t>
            </a:r>
          </a:p>
          <a:p>
            <a:pPr marL="0" indent="0">
              <a:buNone/>
            </a:pPr>
            <a:endParaRPr lang="en-US" dirty="0" smtClean="0"/>
          </a:p>
          <a:p>
            <a:pPr marL="0" indent="0">
              <a:buNone/>
            </a:pPr>
            <a:endParaRPr lang="en-US" dirty="0"/>
          </a:p>
        </p:txBody>
      </p:sp>
      <p:sp>
        <p:nvSpPr>
          <p:cNvPr id="4" name="Slide Number Placeholder 3"/>
          <p:cNvSpPr>
            <a:spLocks noGrp="1"/>
          </p:cNvSpPr>
          <p:nvPr>
            <p:ph type="sldNum" sz="quarter" idx="12"/>
          </p:nvPr>
        </p:nvSpPr>
        <p:spPr/>
        <p:txBody>
          <a:bodyPr/>
          <a:lstStyle/>
          <a:p>
            <a:fld id="{6B808C84-7702-414D-BA7C-491016CCA576}" type="slidenum">
              <a:rPr lang="en-US" smtClean="0"/>
              <a:t>40</a:t>
            </a:fld>
            <a:endParaRPr lang="en-US" dirty="0"/>
          </a:p>
        </p:txBody>
      </p:sp>
    </p:spTree>
    <p:extLst>
      <p:ext uri="{BB962C8B-B14F-4D97-AF65-F5344CB8AC3E}">
        <p14:creationId xmlns:p14="http://schemas.microsoft.com/office/powerpoint/2010/main" val="38115220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0"/>
            <a:ext cx="7024744" cy="1143000"/>
          </a:xfrm>
        </p:spPr>
        <p:txBody>
          <a:bodyPr/>
          <a:lstStyle/>
          <a:p>
            <a:r>
              <a:rPr lang="en-US" dirty="0" smtClean="0"/>
              <a:t>Jobs Plus Summary Budget</a:t>
            </a:r>
            <a:endParaRPr lang="en-US" dirty="0"/>
          </a:p>
        </p:txBody>
      </p:sp>
      <p:sp>
        <p:nvSpPr>
          <p:cNvPr id="3" name="Content Placeholder 2"/>
          <p:cNvSpPr>
            <a:spLocks noGrp="1"/>
          </p:cNvSpPr>
          <p:nvPr>
            <p:ph idx="1"/>
          </p:nvPr>
        </p:nvSpPr>
        <p:spPr>
          <a:xfrm>
            <a:off x="1066800" y="2895600"/>
            <a:ext cx="6777317" cy="3508977"/>
          </a:xfrm>
        </p:spPr>
        <p:txBody>
          <a:bodyPr>
            <a:normAutofit fontScale="85000" lnSpcReduction="20000"/>
          </a:bodyPr>
          <a:lstStyle/>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endParaRPr lang="en-US" sz="1700" dirty="0" smtClean="0"/>
          </a:p>
          <a:p>
            <a:r>
              <a:rPr lang="en-US" sz="1700" dirty="0" smtClean="0">
                <a:solidFill>
                  <a:srgbClr val="FF0000"/>
                </a:solidFill>
              </a:rPr>
              <a:t>Form will total across and down as you add figures</a:t>
            </a:r>
          </a:p>
          <a:p>
            <a:r>
              <a:rPr lang="en-US" sz="1700" dirty="0" smtClean="0">
                <a:solidFill>
                  <a:srgbClr val="FF0000"/>
                </a:solidFill>
              </a:rPr>
              <a:t>Grant Funds Requested should not total more than $3 million</a:t>
            </a:r>
          </a:p>
          <a:p>
            <a:r>
              <a:rPr lang="en-US" sz="1700" dirty="0" smtClean="0">
                <a:solidFill>
                  <a:srgbClr val="FF0000"/>
                </a:solidFill>
              </a:rPr>
              <a:t>Total Uses and Total Sources should match up for each line and overall.</a:t>
            </a:r>
          </a:p>
          <a:p>
            <a:r>
              <a:rPr lang="en-US" sz="1700" dirty="0" smtClean="0">
                <a:solidFill>
                  <a:srgbClr val="FF0000"/>
                </a:solidFill>
              </a:rPr>
              <a:t>The purple box will calculate total match/leverage divided by total grant funds requested for a leverage percent.  This figure will be re-calculated after all match/leverage letters have been reviewed for adherence to requirements</a:t>
            </a:r>
            <a:r>
              <a:rPr lang="en-US" sz="2200" dirty="0" smtClean="0">
                <a:solidFill>
                  <a:srgbClr val="FF0000"/>
                </a:solidFill>
              </a:rPr>
              <a:t> </a:t>
            </a:r>
          </a:p>
          <a:p>
            <a:r>
              <a:rPr lang="en-US" sz="1700" dirty="0" smtClean="0">
                <a:solidFill>
                  <a:srgbClr val="FF0000"/>
                </a:solidFill>
              </a:rPr>
              <a:t>Grey columns will be completed by HUD upon award</a:t>
            </a:r>
          </a:p>
          <a:p>
            <a:pPr marL="0" indent="0">
              <a:buNone/>
            </a:pPr>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1098194622"/>
              </p:ext>
            </p:extLst>
          </p:nvPr>
        </p:nvGraphicFramePr>
        <p:xfrm>
          <a:off x="609600" y="1600200"/>
          <a:ext cx="7791450" cy="2844800"/>
        </p:xfrm>
        <a:graphic>
          <a:graphicData uri="http://schemas.openxmlformats.org/presentationml/2006/ole">
            <mc:AlternateContent xmlns:mc="http://schemas.openxmlformats.org/markup-compatibility/2006">
              <mc:Choice xmlns:v="urn:schemas-microsoft-com:vml" Requires="v">
                <p:oleObj spid="_x0000_s1059" name="Worksheet" r:id="rId3" imgW="9342146" imgH="3406047" progId="Excel.Sheet.8">
                  <p:embed/>
                </p:oleObj>
              </mc:Choice>
              <mc:Fallback>
                <p:oleObj name="Worksheet" r:id="rId3" imgW="9342146" imgH="3406047" progId="Excel.Sheet.8">
                  <p:embed/>
                  <p:pic>
                    <p:nvPicPr>
                      <p:cNvPr id="0" name=""/>
                      <p:cNvPicPr/>
                      <p:nvPr/>
                    </p:nvPicPr>
                    <p:blipFill>
                      <a:blip r:embed="rId4"/>
                      <a:stretch>
                        <a:fillRect/>
                      </a:stretch>
                    </p:blipFill>
                    <p:spPr>
                      <a:xfrm>
                        <a:off x="609600" y="1600200"/>
                        <a:ext cx="7791450" cy="2844800"/>
                      </a:xfrm>
                      <a:prstGeom prst="rect">
                        <a:avLst/>
                      </a:prstGeom>
                    </p:spPr>
                  </p:pic>
                </p:oleObj>
              </mc:Fallback>
            </mc:AlternateContent>
          </a:graphicData>
        </a:graphic>
      </p:graphicFrame>
      <p:sp>
        <p:nvSpPr>
          <p:cNvPr id="4" name="Slide Number Placeholder 3"/>
          <p:cNvSpPr>
            <a:spLocks noGrp="1"/>
          </p:cNvSpPr>
          <p:nvPr>
            <p:ph type="sldNum" sz="quarter" idx="12"/>
          </p:nvPr>
        </p:nvSpPr>
        <p:spPr/>
        <p:txBody>
          <a:bodyPr/>
          <a:lstStyle/>
          <a:p>
            <a:fld id="{6B808C84-7702-414D-BA7C-491016CCA576}" type="slidenum">
              <a:rPr lang="en-US" smtClean="0"/>
              <a:t>41</a:t>
            </a:fld>
            <a:endParaRPr lang="en-US" dirty="0"/>
          </a:p>
        </p:txBody>
      </p:sp>
    </p:spTree>
    <p:extLst>
      <p:ext uri="{BB962C8B-B14F-4D97-AF65-F5344CB8AC3E}">
        <p14:creationId xmlns:p14="http://schemas.microsoft.com/office/powerpoint/2010/main" val="228380054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Rating Factor – Match/Leverage</a:t>
            </a:r>
            <a:endParaRPr lang="en-US" dirty="0"/>
          </a:p>
        </p:txBody>
      </p:sp>
      <p:sp>
        <p:nvSpPr>
          <p:cNvPr id="3" name="Content Placeholder 2"/>
          <p:cNvSpPr>
            <a:spLocks noGrp="1"/>
          </p:cNvSpPr>
          <p:nvPr>
            <p:ph idx="1"/>
          </p:nvPr>
        </p:nvSpPr>
        <p:spPr/>
        <p:txBody>
          <a:bodyPr/>
          <a:lstStyle/>
          <a:p>
            <a:r>
              <a:rPr lang="en-US" dirty="0" smtClean="0"/>
              <a:t>Minimum 25% </a:t>
            </a:r>
            <a:r>
              <a:rPr lang="en-US" b="1" dirty="0" smtClean="0"/>
              <a:t>verified by match commitment letters</a:t>
            </a:r>
            <a:r>
              <a:rPr lang="en-US" dirty="0" smtClean="0"/>
              <a:t> is required to be considered for funding.  More will result in up to 4 points for leverage</a:t>
            </a:r>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033869330"/>
              </p:ext>
            </p:extLst>
          </p:nvPr>
        </p:nvGraphicFramePr>
        <p:xfrm>
          <a:off x="2057400" y="4114800"/>
          <a:ext cx="4191000" cy="1752602"/>
        </p:xfrm>
        <a:graphic>
          <a:graphicData uri="http://schemas.openxmlformats.org/drawingml/2006/table">
            <a:tbl>
              <a:tblPr firstRow="1" firstCol="1" bandRow="1">
                <a:tableStyleId>{5C22544A-7EE6-4342-B048-85BDC9FD1C3A}</a:tableStyleId>
              </a:tblPr>
              <a:tblGrid>
                <a:gridCol w="2236014"/>
                <a:gridCol w="1954986"/>
              </a:tblGrid>
              <a:tr h="572362">
                <a:tc>
                  <a:txBody>
                    <a:bodyPr/>
                    <a:lstStyle/>
                    <a:p>
                      <a:pPr marL="0" marR="0">
                        <a:lnSpc>
                          <a:spcPct val="107000"/>
                        </a:lnSpc>
                        <a:spcAft>
                          <a:spcPts val="600"/>
                        </a:spcAft>
                      </a:pPr>
                      <a:r>
                        <a:rPr lang="en-US" sz="1100" dirty="0">
                          <a:effectLst/>
                        </a:rPr>
                        <a:t>Leverage Ratio</a:t>
                      </a:r>
                    </a:p>
                    <a:p>
                      <a:pPr marL="0" marR="0">
                        <a:lnSpc>
                          <a:spcPct val="107000"/>
                        </a:lnSpc>
                        <a:spcAft>
                          <a:spcPts val="600"/>
                        </a:spcAft>
                      </a:pPr>
                      <a:r>
                        <a:rPr lang="en-US" sz="1100" dirty="0">
                          <a:effectLst/>
                        </a:rPr>
                        <a:t> </a:t>
                      </a:r>
                      <a:endParaRPr lang="en-US" sz="1100" dirty="0">
                        <a:effectLst/>
                        <a:latin typeface="Calibri"/>
                        <a:ea typeface="Times New Roman"/>
                        <a:cs typeface="Times New Roman"/>
                      </a:endParaRPr>
                    </a:p>
                  </a:txBody>
                  <a:tcPr marL="0" marR="0" marT="0" marB="0"/>
                </a:tc>
                <a:tc>
                  <a:txBody>
                    <a:bodyPr/>
                    <a:lstStyle/>
                    <a:p>
                      <a:pPr marL="0" marR="0">
                        <a:lnSpc>
                          <a:spcPct val="107000"/>
                        </a:lnSpc>
                        <a:spcAft>
                          <a:spcPts val="600"/>
                        </a:spcAft>
                      </a:pPr>
                      <a:r>
                        <a:rPr lang="en-US" sz="1100" dirty="0">
                          <a:effectLst/>
                        </a:rPr>
                        <a:t>Points Awarded</a:t>
                      </a:r>
                      <a:endParaRPr lang="en-US" sz="1100" dirty="0">
                        <a:effectLst/>
                        <a:latin typeface="Calibri"/>
                        <a:ea typeface="Times New Roman"/>
                        <a:cs typeface="Times New Roman"/>
                      </a:endParaRPr>
                    </a:p>
                  </a:txBody>
                  <a:tcPr marL="0" marR="0" marT="0" marB="0"/>
                </a:tc>
              </a:tr>
              <a:tr h="236048">
                <a:tc>
                  <a:txBody>
                    <a:bodyPr/>
                    <a:lstStyle/>
                    <a:p>
                      <a:pPr marL="0" marR="0">
                        <a:lnSpc>
                          <a:spcPct val="107000"/>
                        </a:lnSpc>
                        <a:spcAft>
                          <a:spcPts val="600"/>
                        </a:spcAft>
                      </a:pPr>
                      <a:r>
                        <a:rPr lang="en-US" sz="1100" dirty="0">
                          <a:effectLst/>
                        </a:rPr>
                        <a:t>1:1.5 or higher</a:t>
                      </a:r>
                      <a:endParaRPr lang="en-US" sz="1100" dirty="0">
                        <a:effectLst/>
                        <a:latin typeface="Calibri"/>
                        <a:ea typeface="Times New Roman"/>
                        <a:cs typeface="Times New Roman"/>
                      </a:endParaRPr>
                    </a:p>
                  </a:txBody>
                  <a:tcPr marL="0" marR="0" marT="0" marB="0"/>
                </a:tc>
                <a:tc>
                  <a:txBody>
                    <a:bodyPr/>
                    <a:lstStyle/>
                    <a:p>
                      <a:pPr marL="0" marR="0">
                        <a:lnSpc>
                          <a:spcPct val="107000"/>
                        </a:lnSpc>
                        <a:spcAft>
                          <a:spcPts val="600"/>
                        </a:spcAft>
                      </a:pPr>
                      <a:r>
                        <a:rPr lang="en-US" sz="1100" dirty="0">
                          <a:effectLst/>
                        </a:rPr>
                        <a:t>4</a:t>
                      </a:r>
                      <a:endParaRPr lang="en-US" sz="1100" dirty="0">
                        <a:effectLst/>
                        <a:latin typeface="Calibri"/>
                        <a:ea typeface="Times New Roman"/>
                        <a:cs typeface="Times New Roman"/>
                      </a:endParaRPr>
                    </a:p>
                  </a:txBody>
                  <a:tcPr marL="0" marR="0" marT="0" marB="0"/>
                </a:tc>
              </a:tr>
              <a:tr h="236048">
                <a:tc>
                  <a:txBody>
                    <a:bodyPr/>
                    <a:lstStyle/>
                    <a:p>
                      <a:pPr marL="0" marR="0">
                        <a:lnSpc>
                          <a:spcPct val="107000"/>
                        </a:lnSpc>
                        <a:spcAft>
                          <a:spcPts val="600"/>
                        </a:spcAft>
                      </a:pPr>
                      <a:r>
                        <a:rPr lang="en-US" sz="1100" dirty="0">
                          <a:effectLst/>
                        </a:rPr>
                        <a:t>1:1.25 and 1:1.49</a:t>
                      </a:r>
                      <a:endParaRPr lang="en-US" sz="1100" dirty="0">
                        <a:effectLst/>
                        <a:latin typeface="Calibri"/>
                        <a:ea typeface="Times New Roman"/>
                        <a:cs typeface="Times New Roman"/>
                      </a:endParaRPr>
                    </a:p>
                  </a:txBody>
                  <a:tcPr marL="0" marR="0" marT="0" marB="0"/>
                </a:tc>
                <a:tc>
                  <a:txBody>
                    <a:bodyPr/>
                    <a:lstStyle/>
                    <a:p>
                      <a:pPr marL="0" marR="0">
                        <a:lnSpc>
                          <a:spcPct val="107000"/>
                        </a:lnSpc>
                        <a:spcAft>
                          <a:spcPts val="600"/>
                        </a:spcAft>
                      </a:pPr>
                      <a:r>
                        <a:rPr lang="en-US" sz="1100" dirty="0">
                          <a:effectLst/>
                        </a:rPr>
                        <a:t>3</a:t>
                      </a:r>
                      <a:endParaRPr lang="en-US" sz="1100" dirty="0">
                        <a:effectLst/>
                        <a:latin typeface="Calibri"/>
                        <a:ea typeface="Times New Roman"/>
                        <a:cs typeface="Times New Roman"/>
                      </a:endParaRPr>
                    </a:p>
                  </a:txBody>
                  <a:tcPr marL="0" marR="0" marT="0" marB="0"/>
                </a:tc>
              </a:tr>
              <a:tr h="236048">
                <a:tc>
                  <a:txBody>
                    <a:bodyPr/>
                    <a:lstStyle/>
                    <a:p>
                      <a:pPr marL="0" marR="0">
                        <a:lnSpc>
                          <a:spcPct val="107000"/>
                        </a:lnSpc>
                        <a:spcAft>
                          <a:spcPts val="600"/>
                        </a:spcAft>
                      </a:pPr>
                      <a:r>
                        <a:rPr lang="en-US" sz="1100" dirty="0">
                          <a:effectLst/>
                        </a:rPr>
                        <a:t>1:1 and 1:1.24</a:t>
                      </a:r>
                      <a:endParaRPr lang="en-US" sz="1100" dirty="0">
                        <a:effectLst/>
                        <a:latin typeface="Calibri"/>
                        <a:ea typeface="Times New Roman"/>
                        <a:cs typeface="Times New Roman"/>
                      </a:endParaRPr>
                    </a:p>
                  </a:txBody>
                  <a:tcPr marL="0" marR="0" marT="0" marB="0"/>
                </a:tc>
                <a:tc>
                  <a:txBody>
                    <a:bodyPr/>
                    <a:lstStyle/>
                    <a:p>
                      <a:pPr marL="0" marR="0">
                        <a:lnSpc>
                          <a:spcPct val="107000"/>
                        </a:lnSpc>
                        <a:spcAft>
                          <a:spcPts val="600"/>
                        </a:spcAft>
                      </a:pPr>
                      <a:r>
                        <a:rPr lang="en-US" sz="1100" dirty="0">
                          <a:effectLst/>
                        </a:rPr>
                        <a:t>2</a:t>
                      </a:r>
                      <a:endParaRPr lang="en-US" sz="1100" dirty="0">
                        <a:effectLst/>
                        <a:latin typeface="Calibri"/>
                        <a:ea typeface="Times New Roman"/>
                        <a:cs typeface="Times New Roman"/>
                      </a:endParaRPr>
                    </a:p>
                  </a:txBody>
                  <a:tcPr marL="0" marR="0" marT="0" marB="0"/>
                </a:tc>
              </a:tr>
              <a:tr h="236048">
                <a:tc>
                  <a:txBody>
                    <a:bodyPr/>
                    <a:lstStyle/>
                    <a:p>
                      <a:pPr marL="0" marR="0">
                        <a:lnSpc>
                          <a:spcPct val="107000"/>
                        </a:lnSpc>
                        <a:spcAft>
                          <a:spcPts val="600"/>
                        </a:spcAft>
                      </a:pPr>
                      <a:r>
                        <a:rPr lang="en-US" sz="1100" dirty="0">
                          <a:effectLst/>
                        </a:rPr>
                        <a:t>1:0.75 and 1:0.99</a:t>
                      </a:r>
                      <a:endParaRPr lang="en-US" sz="1100" dirty="0">
                        <a:effectLst/>
                        <a:latin typeface="Calibri"/>
                        <a:ea typeface="Times New Roman"/>
                        <a:cs typeface="Times New Roman"/>
                      </a:endParaRPr>
                    </a:p>
                  </a:txBody>
                  <a:tcPr marL="0" marR="0" marT="0" marB="0"/>
                </a:tc>
                <a:tc>
                  <a:txBody>
                    <a:bodyPr/>
                    <a:lstStyle/>
                    <a:p>
                      <a:pPr marL="0" marR="0">
                        <a:lnSpc>
                          <a:spcPct val="107000"/>
                        </a:lnSpc>
                        <a:spcAft>
                          <a:spcPts val="600"/>
                        </a:spcAft>
                      </a:pPr>
                      <a:r>
                        <a:rPr lang="en-US" sz="1100" dirty="0">
                          <a:effectLst/>
                        </a:rPr>
                        <a:t>1</a:t>
                      </a:r>
                      <a:endParaRPr lang="en-US" sz="1100" dirty="0">
                        <a:effectLst/>
                        <a:latin typeface="Calibri"/>
                        <a:ea typeface="Times New Roman"/>
                        <a:cs typeface="Times New Roman"/>
                      </a:endParaRPr>
                    </a:p>
                  </a:txBody>
                  <a:tcPr marL="0" marR="0" marT="0" marB="0"/>
                </a:tc>
              </a:tr>
              <a:tr h="236048">
                <a:tc>
                  <a:txBody>
                    <a:bodyPr/>
                    <a:lstStyle/>
                    <a:p>
                      <a:pPr marL="0" marR="0">
                        <a:lnSpc>
                          <a:spcPct val="107000"/>
                        </a:lnSpc>
                        <a:spcAft>
                          <a:spcPts val="600"/>
                        </a:spcAft>
                      </a:pPr>
                      <a:r>
                        <a:rPr lang="en-US" sz="1100" dirty="0">
                          <a:effectLst/>
                        </a:rPr>
                        <a:t>Less than 1:0.25</a:t>
                      </a:r>
                      <a:endParaRPr lang="en-US" sz="1100" dirty="0">
                        <a:effectLst/>
                        <a:latin typeface="Calibri"/>
                        <a:ea typeface="Times New Roman"/>
                        <a:cs typeface="Times New Roman"/>
                      </a:endParaRPr>
                    </a:p>
                  </a:txBody>
                  <a:tcPr marL="0" marR="0" marT="0" marB="0"/>
                </a:tc>
                <a:tc>
                  <a:txBody>
                    <a:bodyPr/>
                    <a:lstStyle/>
                    <a:p>
                      <a:pPr marL="0" marR="0">
                        <a:lnSpc>
                          <a:spcPct val="107000"/>
                        </a:lnSpc>
                        <a:spcAft>
                          <a:spcPts val="600"/>
                        </a:spcAft>
                      </a:pPr>
                      <a:r>
                        <a:rPr lang="en-US" sz="1100" dirty="0">
                          <a:effectLst/>
                        </a:rPr>
                        <a:t>0</a:t>
                      </a:r>
                      <a:endParaRPr lang="en-US" sz="1100" dirty="0">
                        <a:effectLst/>
                        <a:latin typeface="Calibri"/>
                        <a:ea typeface="Times New Roman"/>
                        <a:cs typeface="Times New Roman"/>
                      </a:endParaRPr>
                    </a:p>
                  </a:txBody>
                  <a:tcPr marL="0" marR="0" marT="0" marB="0"/>
                </a:tc>
              </a:tr>
            </a:tbl>
          </a:graphicData>
        </a:graphic>
      </p:graphicFrame>
      <p:sp>
        <p:nvSpPr>
          <p:cNvPr id="5" name="Slide Number Placeholder 4"/>
          <p:cNvSpPr>
            <a:spLocks noGrp="1"/>
          </p:cNvSpPr>
          <p:nvPr>
            <p:ph type="sldNum" sz="quarter" idx="12"/>
          </p:nvPr>
        </p:nvSpPr>
        <p:spPr/>
        <p:txBody>
          <a:bodyPr/>
          <a:lstStyle/>
          <a:p>
            <a:fld id="{6B808C84-7702-414D-BA7C-491016CCA576}" type="slidenum">
              <a:rPr lang="en-US" smtClean="0"/>
              <a:t>42</a:t>
            </a:fld>
            <a:endParaRPr lang="en-US" dirty="0"/>
          </a:p>
        </p:txBody>
      </p:sp>
    </p:spTree>
    <p:extLst>
      <p:ext uri="{BB962C8B-B14F-4D97-AF65-F5344CB8AC3E}">
        <p14:creationId xmlns:p14="http://schemas.microsoft.com/office/powerpoint/2010/main" val="173925072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Rating Factor – Match/Leverage</a:t>
            </a:r>
            <a:endParaRPr lang="en-US" dirty="0"/>
          </a:p>
        </p:txBody>
      </p:sp>
      <p:sp>
        <p:nvSpPr>
          <p:cNvPr id="3" name="Content Placeholder 2"/>
          <p:cNvSpPr>
            <a:spLocks noGrp="1"/>
          </p:cNvSpPr>
          <p:nvPr>
            <p:ph idx="1"/>
          </p:nvPr>
        </p:nvSpPr>
        <p:spPr>
          <a:xfrm>
            <a:off x="1043492" y="2323652"/>
            <a:ext cx="6777317" cy="2476947"/>
          </a:xfrm>
        </p:spPr>
        <p:txBody>
          <a:bodyPr>
            <a:normAutofit fontScale="77500" lnSpcReduction="20000"/>
          </a:bodyPr>
          <a:lstStyle/>
          <a:p>
            <a:r>
              <a:rPr lang="en-US" sz="2400" dirty="0"/>
              <a:t>HUD expects that all services that are generally available to residents of the community will be leveraged in-kind from partners. Grant funds should only be used to procure services that are </a:t>
            </a:r>
            <a:r>
              <a:rPr lang="en-US" sz="2400" i="1" dirty="0"/>
              <a:t>not </a:t>
            </a:r>
            <a:r>
              <a:rPr lang="en-US" sz="2400" dirty="0"/>
              <a:t>already available (either by service type or amount).</a:t>
            </a:r>
          </a:p>
          <a:p>
            <a:r>
              <a:rPr lang="en-US" sz="2400" dirty="0" smtClean="0"/>
              <a:t>Include a Match Commitment Chart (cover sheet) to this rating factor that lists the partners, a description of the service to be provided and the amount.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227745275"/>
              </p:ext>
            </p:extLst>
          </p:nvPr>
        </p:nvGraphicFramePr>
        <p:xfrm>
          <a:off x="914400" y="4876800"/>
          <a:ext cx="7315200" cy="936181"/>
        </p:xfrm>
        <a:graphic>
          <a:graphicData uri="http://schemas.openxmlformats.org/drawingml/2006/table">
            <a:tbl>
              <a:tblPr firstRow="1" firstCol="1" bandRow="1">
                <a:tableStyleId>{5C22544A-7EE6-4342-B048-85BDC9FD1C3A}</a:tableStyleId>
              </a:tblPr>
              <a:tblGrid>
                <a:gridCol w="1162161"/>
                <a:gridCol w="3714639"/>
                <a:gridCol w="2438400"/>
              </a:tblGrid>
              <a:tr h="0">
                <a:tc>
                  <a:txBody>
                    <a:bodyPr/>
                    <a:lstStyle/>
                    <a:p>
                      <a:pPr marL="0" marR="0">
                        <a:lnSpc>
                          <a:spcPct val="107000"/>
                        </a:lnSpc>
                        <a:spcAft>
                          <a:spcPts val="600"/>
                        </a:spcAft>
                      </a:pPr>
                      <a:r>
                        <a:rPr lang="en-US" sz="1100" dirty="0">
                          <a:effectLst/>
                        </a:rPr>
                        <a:t>Agency</a:t>
                      </a:r>
                    </a:p>
                    <a:p>
                      <a:pPr marL="0" marR="0">
                        <a:lnSpc>
                          <a:spcPct val="107000"/>
                        </a:lnSpc>
                        <a:spcAft>
                          <a:spcPts val="600"/>
                        </a:spcAft>
                      </a:pPr>
                      <a:r>
                        <a:rPr lang="en-US" sz="1100" dirty="0">
                          <a:effectLst/>
                        </a:rPr>
                        <a:t>                    </a:t>
                      </a:r>
                      <a:endParaRPr lang="en-US" sz="1100" dirty="0">
                        <a:effectLst/>
                        <a:latin typeface="Calibri"/>
                        <a:ea typeface="Times New Roman"/>
                        <a:cs typeface="Times New Roman"/>
                      </a:endParaRPr>
                    </a:p>
                  </a:txBody>
                  <a:tcPr marL="0" marR="0" marT="0" marB="0"/>
                </a:tc>
                <a:tc>
                  <a:txBody>
                    <a:bodyPr/>
                    <a:lstStyle/>
                    <a:p>
                      <a:pPr marL="0" marR="0">
                        <a:lnSpc>
                          <a:spcPct val="107000"/>
                        </a:lnSpc>
                        <a:spcAft>
                          <a:spcPts val="600"/>
                        </a:spcAft>
                      </a:pPr>
                      <a:r>
                        <a:rPr lang="en-US" sz="1100" dirty="0">
                          <a:effectLst/>
                        </a:rPr>
                        <a:t>Brief Description of Cash/In-Kind to be Provided</a:t>
                      </a:r>
                      <a:endParaRPr lang="en-US" sz="1100" dirty="0">
                        <a:effectLst/>
                        <a:latin typeface="Calibri"/>
                        <a:ea typeface="Times New Roman"/>
                        <a:cs typeface="Times New Roman"/>
                      </a:endParaRPr>
                    </a:p>
                  </a:txBody>
                  <a:tcPr marL="0" marR="0" marT="0" marB="0"/>
                </a:tc>
                <a:tc>
                  <a:txBody>
                    <a:bodyPr/>
                    <a:lstStyle/>
                    <a:p>
                      <a:pPr marL="0" marR="0">
                        <a:lnSpc>
                          <a:spcPct val="107000"/>
                        </a:lnSpc>
                        <a:spcAft>
                          <a:spcPts val="600"/>
                        </a:spcAft>
                      </a:pPr>
                      <a:r>
                        <a:rPr lang="en-US" sz="1100" dirty="0">
                          <a:effectLst/>
                        </a:rPr>
                        <a:t>Amount of Match/Leverage</a:t>
                      </a:r>
                      <a:endParaRPr lang="en-US" sz="1100" dirty="0">
                        <a:effectLst/>
                        <a:latin typeface="Calibri"/>
                        <a:ea typeface="Times New Roman"/>
                        <a:cs typeface="Times New Roman"/>
                      </a:endParaRPr>
                    </a:p>
                  </a:txBody>
                  <a:tcPr marL="0" marR="0" marT="0" marB="0"/>
                </a:tc>
              </a:tr>
              <a:tr h="0">
                <a:tc>
                  <a:txBody>
                    <a:bodyPr/>
                    <a:lstStyle/>
                    <a:p>
                      <a:pPr marL="0" marR="0">
                        <a:lnSpc>
                          <a:spcPct val="107000"/>
                        </a:lnSpc>
                        <a:spcAft>
                          <a:spcPts val="600"/>
                        </a:spcAft>
                      </a:pPr>
                      <a:r>
                        <a:rPr lang="en-US" sz="1100" dirty="0">
                          <a:effectLst/>
                        </a:rPr>
                        <a:t>Q Agency</a:t>
                      </a:r>
                      <a:endParaRPr lang="en-US" sz="1100" dirty="0">
                        <a:effectLst/>
                        <a:latin typeface="Calibri"/>
                        <a:ea typeface="Times New Roman"/>
                        <a:cs typeface="Times New Roman"/>
                      </a:endParaRPr>
                    </a:p>
                  </a:txBody>
                  <a:tcPr marL="0" marR="0" marT="0" marB="0"/>
                </a:tc>
                <a:tc>
                  <a:txBody>
                    <a:bodyPr/>
                    <a:lstStyle/>
                    <a:p>
                      <a:pPr marL="0" marR="0">
                        <a:lnSpc>
                          <a:spcPct val="107000"/>
                        </a:lnSpc>
                        <a:spcAft>
                          <a:spcPts val="600"/>
                        </a:spcAft>
                      </a:pPr>
                      <a:r>
                        <a:rPr lang="en-US" sz="1100" dirty="0">
                          <a:effectLst/>
                        </a:rPr>
                        <a:t>Adult Literacy</a:t>
                      </a:r>
                      <a:endParaRPr lang="en-US" sz="1100" dirty="0">
                        <a:effectLst/>
                        <a:latin typeface="Calibri"/>
                        <a:ea typeface="Times New Roman"/>
                        <a:cs typeface="Times New Roman"/>
                      </a:endParaRPr>
                    </a:p>
                  </a:txBody>
                  <a:tcPr marL="0" marR="0" marT="0" marB="0"/>
                </a:tc>
                <a:tc>
                  <a:txBody>
                    <a:bodyPr/>
                    <a:lstStyle/>
                    <a:p>
                      <a:pPr marL="0" marR="0">
                        <a:lnSpc>
                          <a:spcPct val="107000"/>
                        </a:lnSpc>
                        <a:spcAft>
                          <a:spcPts val="600"/>
                        </a:spcAft>
                      </a:pPr>
                      <a:r>
                        <a:rPr lang="en-US" sz="1100" dirty="0">
                          <a:effectLst/>
                        </a:rPr>
                        <a:t>$120,000</a:t>
                      </a:r>
                      <a:endParaRPr lang="en-US" sz="1100" dirty="0">
                        <a:effectLst/>
                        <a:latin typeface="Calibri"/>
                        <a:ea typeface="Times New Roman"/>
                        <a:cs typeface="Times New Roman"/>
                      </a:endParaRPr>
                    </a:p>
                  </a:txBody>
                  <a:tcPr marL="0" marR="0" marT="0" marB="0"/>
                </a:tc>
              </a:tr>
              <a:tr h="0">
                <a:tc>
                  <a:txBody>
                    <a:bodyPr/>
                    <a:lstStyle/>
                    <a:p>
                      <a:pPr marL="0" marR="0">
                        <a:lnSpc>
                          <a:spcPct val="107000"/>
                        </a:lnSpc>
                        <a:spcAft>
                          <a:spcPts val="600"/>
                        </a:spcAft>
                      </a:pPr>
                      <a:r>
                        <a:rPr lang="en-US" sz="1100" dirty="0">
                          <a:effectLst/>
                        </a:rPr>
                        <a:t>Y Agency</a:t>
                      </a:r>
                      <a:endParaRPr lang="en-US" sz="1100" dirty="0">
                        <a:effectLst/>
                        <a:latin typeface="Calibri"/>
                        <a:ea typeface="Times New Roman"/>
                        <a:cs typeface="Times New Roman"/>
                      </a:endParaRPr>
                    </a:p>
                  </a:txBody>
                  <a:tcPr marL="0" marR="0" marT="0" marB="0"/>
                </a:tc>
                <a:tc>
                  <a:txBody>
                    <a:bodyPr/>
                    <a:lstStyle/>
                    <a:p>
                      <a:pPr marL="0" marR="0">
                        <a:lnSpc>
                          <a:spcPct val="107000"/>
                        </a:lnSpc>
                        <a:spcAft>
                          <a:spcPts val="600"/>
                        </a:spcAft>
                      </a:pPr>
                      <a:r>
                        <a:rPr lang="en-US" sz="1100" dirty="0">
                          <a:effectLst/>
                        </a:rPr>
                        <a:t>Asset Building and GED</a:t>
                      </a:r>
                      <a:endParaRPr lang="en-US" sz="1100" dirty="0">
                        <a:effectLst/>
                        <a:latin typeface="Calibri"/>
                        <a:ea typeface="Times New Roman"/>
                        <a:cs typeface="Times New Roman"/>
                      </a:endParaRPr>
                    </a:p>
                  </a:txBody>
                  <a:tcPr marL="0" marR="0" marT="0" marB="0"/>
                </a:tc>
                <a:tc>
                  <a:txBody>
                    <a:bodyPr/>
                    <a:lstStyle/>
                    <a:p>
                      <a:pPr marL="0" marR="0">
                        <a:lnSpc>
                          <a:spcPct val="107000"/>
                        </a:lnSpc>
                        <a:spcAft>
                          <a:spcPts val="600"/>
                        </a:spcAft>
                      </a:pPr>
                      <a:r>
                        <a:rPr lang="en-US" sz="1100" dirty="0">
                          <a:effectLst/>
                        </a:rPr>
                        <a:t>$50,000</a:t>
                      </a:r>
                      <a:endParaRPr lang="en-US" sz="1100" dirty="0">
                        <a:effectLst/>
                        <a:latin typeface="Calibri"/>
                        <a:ea typeface="Times New Roman"/>
                        <a:cs typeface="Times New Roman"/>
                      </a:endParaRPr>
                    </a:p>
                  </a:txBody>
                  <a:tcPr marL="0" marR="0" marT="0" marB="0"/>
                </a:tc>
              </a:tr>
              <a:tr h="0">
                <a:tc>
                  <a:txBody>
                    <a:bodyPr/>
                    <a:lstStyle/>
                    <a:p>
                      <a:pPr marL="0" marR="0">
                        <a:lnSpc>
                          <a:spcPct val="107000"/>
                        </a:lnSpc>
                        <a:spcAft>
                          <a:spcPts val="600"/>
                        </a:spcAft>
                      </a:pPr>
                      <a:r>
                        <a:rPr lang="en-US" sz="1100" dirty="0">
                          <a:effectLst/>
                        </a:rPr>
                        <a:t>Total</a:t>
                      </a:r>
                      <a:endParaRPr lang="en-US" sz="1100" dirty="0">
                        <a:effectLst/>
                        <a:latin typeface="Calibri"/>
                        <a:ea typeface="Times New Roman"/>
                        <a:cs typeface="Times New Roman"/>
                      </a:endParaRPr>
                    </a:p>
                  </a:txBody>
                  <a:tcPr marL="0" marR="0" marT="0" marB="0"/>
                </a:tc>
                <a:tc>
                  <a:txBody>
                    <a:bodyPr/>
                    <a:lstStyle/>
                    <a:p>
                      <a:pPr marL="0" marR="0">
                        <a:lnSpc>
                          <a:spcPct val="107000"/>
                        </a:lnSpc>
                        <a:spcAft>
                          <a:spcPts val="600"/>
                        </a:spcAft>
                      </a:pPr>
                      <a:r>
                        <a:rPr lang="en-US" sz="1100" dirty="0">
                          <a:effectLst/>
                        </a:rPr>
                        <a:t> </a:t>
                      </a:r>
                      <a:endParaRPr lang="en-US" sz="1100" dirty="0">
                        <a:effectLst/>
                        <a:latin typeface="Calibri"/>
                        <a:ea typeface="Times New Roman"/>
                        <a:cs typeface="Times New Roman"/>
                      </a:endParaRPr>
                    </a:p>
                  </a:txBody>
                  <a:tcPr marL="0" marR="0" marT="0" marB="0"/>
                </a:tc>
                <a:tc>
                  <a:txBody>
                    <a:bodyPr/>
                    <a:lstStyle/>
                    <a:p>
                      <a:pPr marL="0" marR="0">
                        <a:lnSpc>
                          <a:spcPct val="107000"/>
                        </a:lnSpc>
                        <a:spcAft>
                          <a:spcPts val="600"/>
                        </a:spcAft>
                      </a:pPr>
                      <a:r>
                        <a:rPr lang="en-US" sz="1100" dirty="0">
                          <a:effectLst/>
                        </a:rPr>
                        <a:t>$170,000</a:t>
                      </a:r>
                      <a:endParaRPr lang="en-US" sz="1100" dirty="0">
                        <a:effectLst/>
                        <a:latin typeface="Calibri"/>
                        <a:ea typeface="Times New Roman"/>
                        <a:cs typeface="Times New Roman"/>
                      </a:endParaRPr>
                    </a:p>
                  </a:txBody>
                  <a:tcPr marL="0" marR="0" marT="0" marB="0"/>
                </a:tc>
              </a:tr>
            </a:tbl>
          </a:graphicData>
        </a:graphic>
      </p:graphicFrame>
      <p:sp>
        <p:nvSpPr>
          <p:cNvPr id="5" name="Slide Number Placeholder 4"/>
          <p:cNvSpPr>
            <a:spLocks noGrp="1"/>
          </p:cNvSpPr>
          <p:nvPr>
            <p:ph type="sldNum" sz="quarter" idx="12"/>
          </p:nvPr>
        </p:nvSpPr>
        <p:spPr/>
        <p:txBody>
          <a:bodyPr/>
          <a:lstStyle/>
          <a:p>
            <a:fld id="{6B808C84-7702-414D-BA7C-491016CCA576}" type="slidenum">
              <a:rPr lang="en-US" smtClean="0"/>
              <a:t>43</a:t>
            </a:fld>
            <a:endParaRPr lang="en-US" dirty="0"/>
          </a:p>
        </p:txBody>
      </p:sp>
    </p:spTree>
    <p:extLst>
      <p:ext uri="{BB962C8B-B14F-4D97-AF65-F5344CB8AC3E}">
        <p14:creationId xmlns:p14="http://schemas.microsoft.com/office/powerpoint/2010/main" val="307244296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Rating Factor – Match/Leverage</a:t>
            </a:r>
            <a:endParaRPr lang="en-US" dirty="0"/>
          </a:p>
        </p:txBody>
      </p:sp>
      <p:sp>
        <p:nvSpPr>
          <p:cNvPr id="3" name="Content Placeholder 2"/>
          <p:cNvSpPr>
            <a:spLocks noGrp="1"/>
          </p:cNvSpPr>
          <p:nvPr>
            <p:ph idx="1"/>
          </p:nvPr>
        </p:nvSpPr>
        <p:spPr>
          <a:xfrm>
            <a:off x="1043492" y="2323652"/>
            <a:ext cx="6777317" cy="4153348"/>
          </a:xfrm>
        </p:spPr>
        <p:txBody>
          <a:bodyPr>
            <a:normAutofit fontScale="70000" lnSpcReduction="20000"/>
          </a:bodyPr>
          <a:lstStyle/>
          <a:p>
            <a:pPr marL="0" indent="0">
              <a:buNone/>
            </a:pPr>
            <a:r>
              <a:rPr lang="en-US" dirty="0" smtClean="0"/>
              <a:t>Match/Leverage Letters – </a:t>
            </a:r>
            <a:r>
              <a:rPr lang="en-US" dirty="0" smtClean="0">
                <a:solidFill>
                  <a:srgbClr val="FF0000"/>
                </a:solidFill>
              </a:rPr>
              <a:t>READ THE REQUIREMENTS</a:t>
            </a:r>
          </a:p>
          <a:p>
            <a:r>
              <a:rPr lang="en-US" dirty="0"/>
              <a:t>Match/leverage must be firmly </a:t>
            </a:r>
            <a:r>
              <a:rPr lang="en-US" dirty="0" smtClean="0"/>
              <a:t>committed - amount </a:t>
            </a:r>
            <a:r>
              <a:rPr lang="en-US" dirty="0"/>
              <a:t>of match resources and </a:t>
            </a:r>
            <a:r>
              <a:rPr lang="en-US" dirty="0" smtClean="0"/>
              <a:t>their dedication </a:t>
            </a:r>
            <a:r>
              <a:rPr lang="en-US" dirty="0"/>
              <a:t>to Jobs Plus funded activities must be explicit, in </a:t>
            </a:r>
            <a:r>
              <a:rPr lang="en-US" dirty="0" smtClean="0"/>
              <a:t>writing on letterhead, </a:t>
            </a:r>
            <a:r>
              <a:rPr lang="en-US" dirty="0"/>
              <a:t>and signed by a person </a:t>
            </a:r>
            <a:r>
              <a:rPr lang="en-US" dirty="0" smtClean="0"/>
              <a:t>authorized</a:t>
            </a:r>
          </a:p>
          <a:p>
            <a:r>
              <a:rPr lang="en-US" dirty="0" smtClean="0"/>
              <a:t>Must be dedicated to Jobs Plus participants</a:t>
            </a:r>
          </a:p>
          <a:p>
            <a:r>
              <a:rPr lang="en-US" dirty="0" smtClean="0"/>
              <a:t>Must indicate the total dollar value of the commitment and show how that dollar value was determined</a:t>
            </a:r>
          </a:p>
          <a:p>
            <a:pPr lvl="2"/>
            <a:r>
              <a:rPr lang="en-US" dirty="0"/>
              <a:t>For match based on participants served, the calculation should be: __residents x __ cost of program per resident per year x __ years of grant = total commitment</a:t>
            </a:r>
          </a:p>
          <a:p>
            <a:pPr lvl="2"/>
            <a:r>
              <a:rPr lang="en-US" dirty="0"/>
              <a:t>For match based on staff/volunteer time, the calculation should be: __ hours per year x __ hourly rate x __ years of grant = total commitment</a:t>
            </a:r>
          </a:p>
          <a:p>
            <a:pPr lvl="2"/>
            <a:r>
              <a:rPr lang="en-US" dirty="0"/>
              <a:t>For match based on a set resource, the calculation should be: __ monthly rate x __ months per </a:t>
            </a:r>
            <a:r>
              <a:rPr lang="en-US" dirty="0" smtClean="0"/>
              <a:t>year x </a:t>
            </a:r>
            <a:r>
              <a:rPr lang="en-US" dirty="0"/>
              <a:t>__ years of grant = total </a:t>
            </a:r>
            <a:r>
              <a:rPr lang="en-US" dirty="0" smtClean="0"/>
              <a:t>commitment</a:t>
            </a:r>
          </a:p>
        </p:txBody>
      </p:sp>
      <p:sp>
        <p:nvSpPr>
          <p:cNvPr id="4" name="Slide Number Placeholder 3"/>
          <p:cNvSpPr>
            <a:spLocks noGrp="1"/>
          </p:cNvSpPr>
          <p:nvPr>
            <p:ph type="sldNum" sz="quarter" idx="12"/>
          </p:nvPr>
        </p:nvSpPr>
        <p:spPr/>
        <p:txBody>
          <a:bodyPr/>
          <a:lstStyle/>
          <a:p>
            <a:fld id="{6B808C84-7702-414D-BA7C-491016CCA576}" type="slidenum">
              <a:rPr lang="en-US" smtClean="0"/>
              <a:t>44</a:t>
            </a:fld>
            <a:endParaRPr lang="en-US" dirty="0"/>
          </a:p>
        </p:txBody>
      </p:sp>
    </p:spTree>
    <p:extLst>
      <p:ext uri="{BB962C8B-B14F-4D97-AF65-F5344CB8AC3E}">
        <p14:creationId xmlns:p14="http://schemas.microsoft.com/office/powerpoint/2010/main" val="95252441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Rating Factor – Match/Leverage (cont.)</a:t>
            </a:r>
            <a:endParaRPr lang="en-US" dirty="0"/>
          </a:p>
        </p:txBody>
      </p:sp>
      <p:sp>
        <p:nvSpPr>
          <p:cNvPr id="3" name="Content Placeholder 2"/>
          <p:cNvSpPr>
            <a:spLocks noGrp="1"/>
          </p:cNvSpPr>
          <p:nvPr>
            <p:ph idx="1"/>
          </p:nvPr>
        </p:nvSpPr>
        <p:spPr>
          <a:xfrm>
            <a:off x="1043492" y="2323652"/>
            <a:ext cx="6777317" cy="4153348"/>
          </a:xfrm>
        </p:spPr>
        <p:txBody>
          <a:bodyPr>
            <a:normAutofit fontScale="70000" lnSpcReduction="20000"/>
          </a:bodyPr>
          <a:lstStyle/>
          <a:p>
            <a:pPr marL="68580" indent="0">
              <a:buNone/>
            </a:pPr>
            <a:r>
              <a:rPr lang="en-US" dirty="0"/>
              <a:t>Match/Leverage Letters – </a:t>
            </a:r>
            <a:r>
              <a:rPr lang="en-US" dirty="0">
                <a:solidFill>
                  <a:srgbClr val="FF0000"/>
                </a:solidFill>
              </a:rPr>
              <a:t>READ THE </a:t>
            </a:r>
            <a:r>
              <a:rPr lang="en-US" dirty="0" smtClean="0">
                <a:solidFill>
                  <a:srgbClr val="FF0000"/>
                </a:solidFill>
              </a:rPr>
              <a:t>REQUIREMENTS (cont.)</a:t>
            </a:r>
            <a:endParaRPr lang="en-US" dirty="0" smtClean="0"/>
          </a:p>
          <a:p>
            <a:r>
              <a:rPr lang="en-US" dirty="0" smtClean="0"/>
              <a:t>Must explain </a:t>
            </a:r>
            <a:r>
              <a:rPr lang="en-US" dirty="0"/>
              <a:t>what will be provided and how it will relate to the proposed program</a:t>
            </a:r>
          </a:p>
          <a:p>
            <a:r>
              <a:rPr lang="en-US" dirty="0"/>
              <a:t>May not be contingent on future funding from any source (including federal) (e.g. “If we get X grant we will dedicate $$ to Jobs Plus.” or “If we receive our usual annual allotment from X federal agency, we will dedicate $$ to Jobs Plus.”)</a:t>
            </a:r>
          </a:p>
          <a:p>
            <a:pPr lvl="1"/>
            <a:r>
              <a:rPr lang="en-US" dirty="0"/>
              <a:t>MAY say e.g. “IF this application is successful, we will dedicate $$ to Jobs Plus program.”</a:t>
            </a:r>
          </a:p>
          <a:p>
            <a:r>
              <a:rPr lang="en-US" dirty="0"/>
              <a:t>Must be </a:t>
            </a:r>
            <a:r>
              <a:rPr lang="en-US" dirty="0" smtClean="0"/>
              <a:t>on agency letterhead and signed by an authorized person</a:t>
            </a:r>
            <a:endParaRPr lang="en-US" dirty="0"/>
          </a:p>
          <a:p>
            <a:r>
              <a:rPr lang="en-US" dirty="0"/>
              <a:t>Must be dated between </a:t>
            </a:r>
            <a:r>
              <a:rPr lang="en-US" dirty="0" smtClean="0"/>
              <a:t>July 29, 2015 and September 28, 2015</a:t>
            </a:r>
            <a:endParaRPr lang="en-US" dirty="0"/>
          </a:p>
          <a:p>
            <a:r>
              <a:rPr lang="en-US" dirty="0"/>
              <a:t>If commitment is from the PHA applicant itself, must also have a letter that indicates all of the above and source of funding.  </a:t>
            </a:r>
          </a:p>
        </p:txBody>
      </p:sp>
      <p:sp>
        <p:nvSpPr>
          <p:cNvPr id="4" name="Slide Number Placeholder 3"/>
          <p:cNvSpPr>
            <a:spLocks noGrp="1"/>
          </p:cNvSpPr>
          <p:nvPr>
            <p:ph type="sldNum" sz="quarter" idx="12"/>
          </p:nvPr>
        </p:nvSpPr>
        <p:spPr/>
        <p:txBody>
          <a:bodyPr/>
          <a:lstStyle/>
          <a:p>
            <a:fld id="{6B808C84-7702-414D-BA7C-491016CCA576}" type="slidenum">
              <a:rPr lang="en-US" smtClean="0"/>
              <a:t>45</a:t>
            </a:fld>
            <a:endParaRPr lang="en-US" dirty="0"/>
          </a:p>
        </p:txBody>
      </p:sp>
    </p:spTree>
    <p:extLst>
      <p:ext uri="{BB962C8B-B14F-4D97-AF65-F5344CB8AC3E}">
        <p14:creationId xmlns:p14="http://schemas.microsoft.com/office/powerpoint/2010/main" val="229176888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Rating Factor – Match/Leverage</a:t>
            </a:r>
            <a:endParaRPr lang="en-US" dirty="0"/>
          </a:p>
        </p:txBody>
      </p:sp>
      <p:sp>
        <p:nvSpPr>
          <p:cNvPr id="3" name="Content Placeholder 2"/>
          <p:cNvSpPr>
            <a:spLocks noGrp="1"/>
          </p:cNvSpPr>
          <p:nvPr>
            <p:ph idx="1"/>
          </p:nvPr>
        </p:nvSpPr>
        <p:spPr>
          <a:xfrm>
            <a:off x="1043492" y="2323652"/>
            <a:ext cx="6777317" cy="4000948"/>
          </a:xfrm>
        </p:spPr>
        <p:txBody>
          <a:bodyPr>
            <a:normAutofit fontScale="55000" lnSpcReduction="20000"/>
          </a:bodyPr>
          <a:lstStyle/>
          <a:p>
            <a:pPr marL="68580" indent="0">
              <a:buNone/>
            </a:pPr>
            <a:r>
              <a:rPr lang="en-US" dirty="0" smtClean="0"/>
              <a:t>Supportive </a:t>
            </a:r>
            <a:r>
              <a:rPr lang="en-US" dirty="0"/>
              <a:t>services resources may include, but are </a:t>
            </a:r>
            <a:r>
              <a:rPr lang="en-US" dirty="0" smtClean="0"/>
              <a:t>not limited </a:t>
            </a:r>
            <a:r>
              <a:rPr lang="en-US" dirty="0"/>
              <a:t>to, the following. All must be related to the activities of the Jobs Plus program.</a:t>
            </a:r>
          </a:p>
          <a:p>
            <a:pPr lvl="1"/>
            <a:r>
              <a:rPr lang="en-US" dirty="0"/>
              <a:t>The value of a building or space in a building donated for Jobs Plus purposes;</a:t>
            </a:r>
          </a:p>
          <a:p>
            <a:pPr lvl="1"/>
            <a:r>
              <a:rPr lang="en-US" dirty="0"/>
              <a:t>The value of a lease on a building or space in a building donated for Jobs Plus purposes;</a:t>
            </a:r>
          </a:p>
          <a:p>
            <a:pPr lvl="1"/>
            <a:r>
              <a:rPr lang="en-US" dirty="0"/>
              <a:t>Other infrastructure for Jobs Plus purposes;</a:t>
            </a:r>
          </a:p>
          <a:p>
            <a:pPr lvl="1"/>
            <a:r>
              <a:rPr lang="en-US" dirty="0"/>
              <a:t>Time and services contributed by volunteers;</a:t>
            </a:r>
          </a:p>
          <a:p>
            <a:pPr lvl="1"/>
            <a:r>
              <a:rPr lang="en-US" dirty="0"/>
              <a:t>Staff salaries and benefits of service providers (PHA staff time may not be counted);</a:t>
            </a:r>
          </a:p>
          <a:p>
            <a:pPr lvl="1"/>
            <a:r>
              <a:rPr lang="en-US" dirty="0"/>
              <a:t>The value of supportive services provided by a partner agency</a:t>
            </a:r>
          </a:p>
          <a:p>
            <a:pPr lvl="1"/>
            <a:r>
              <a:rPr lang="en-US" dirty="0"/>
              <a:t>TANF.</a:t>
            </a:r>
          </a:p>
          <a:p>
            <a:pPr lvl="2"/>
            <a:r>
              <a:rPr lang="en-US" dirty="0" smtClean="0"/>
              <a:t>TANF </a:t>
            </a:r>
            <a:r>
              <a:rPr lang="en-US" dirty="0"/>
              <a:t>cash benefits (for individuals) will not be accepted </a:t>
            </a:r>
            <a:r>
              <a:rPr lang="en-US" dirty="0" smtClean="0"/>
              <a:t>as a </a:t>
            </a:r>
            <a:r>
              <a:rPr lang="en-US" dirty="0"/>
              <a:t>resource for leverage</a:t>
            </a:r>
            <a:r>
              <a:rPr lang="en-US" dirty="0" smtClean="0"/>
              <a:t>.</a:t>
            </a:r>
          </a:p>
          <a:p>
            <a:pPr lvl="2"/>
            <a:r>
              <a:rPr lang="en-US" dirty="0" smtClean="0"/>
              <a:t>Non-cash </a:t>
            </a:r>
            <a:r>
              <a:rPr lang="en-US" dirty="0"/>
              <a:t>services provided by TANF agencies may </a:t>
            </a:r>
            <a:r>
              <a:rPr lang="en-US" dirty="0" smtClean="0"/>
              <a:t>be accepted </a:t>
            </a:r>
            <a:r>
              <a:rPr lang="en-US" dirty="0"/>
              <a:t>as a resource for leverage.</a:t>
            </a:r>
          </a:p>
          <a:p>
            <a:pPr lvl="1"/>
            <a:r>
              <a:rPr lang="en-US" dirty="0"/>
              <a:t>Wages projected to be paid to residents through jobs or projected benefits (</a:t>
            </a:r>
            <a:r>
              <a:rPr lang="en-US" dirty="0" smtClean="0"/>
              <a:t>e.g. health/insurance/retirement </a:t>
            </a:r>
            <a:r>
              <a:rPr lang="en-US" dirty="0"/>
              <a:t>benefits) related to projected resources to be provided by the Jobs </a:t>
            </a:r>
            <a:r>
              <a:rPr lang="en-US" dirty="0" smtClean="0"/>
              <a:t>Plus program </a:t>
            </a:r>
            <a:r>
              <a:rPr lang="en-US" dirty="0"/>
              <a:t>may not be counted.</a:t>
            </a:r>
          </a:p>
          <a:p>
            <a:pPr marL="68580" indent="0">
              <a:buNone/>
            </a:pPr>
            <a:endParaRPr lang="en-US" dirty="0" smtClean="0">
              <a:solidFill>
                <a:srgbClr val="FF0000"/>
              </a:solidFill>
            </a:endParaRPr>
          </a:p>
          <a:p>
            <a:pPr marL="68580" indent="0">
              <a:buNone/>
            </a:pPr>
            <a:r>
              <a:rPr lang="en-US" dirty="0" smtClean="0">
                <a:solidFill>
                  <a:srgbClr val="FF0000"/>
                </a:solidFill>
              </a:rPr>
              <a:t>Other than language in the NOFA, HUD does not express a legal opinion on the eligible uses of other federal agencies’ program funding.  Each applicant is responsible to ensure, with their partners, that the committed funding is eligible for the committed use.  </a:t>
            </a:r>
          </a:p>
        </p:txBody>
      </p:sp>
      <p:sp>
        <p:nvSpPr>
          <p:cNvPr id="4" name="Slide Number Placeholder 3"/>
          <p:cNvSpPr>
            <a:spLocks noGrp="1"/>
          </p:cNvSpPr>
          <p:nvPr>
            <p:ph type="sldNum" sz="quarter" idx="12"/>
          </p:nvPr>
        </p:nvSpPr>
        <p:spPr/>
        <p:txBody>
          <a:bodyPr/>
          <a:lstStyle/>
          <a:p>
            <a:fld id="{6B808C84-7702-414D-BA7C-491016CCA576}" type="slidenum">
              <a:rPr lang="en-US" smtClean="0"/>
              <a:t>46</a:t>
            </a:fld>
            <a:endParaRPr lang="en-US" dirty="0"/>
          </a:p>
        </p:txBody>
      </p:sp>
    </p:spTree>
    <p:extLst>
      <p:ext uri="{BB962C8B-B14F-4D97-AF65-F5344CB8AC3E}">
        <p14:creationId xmlns:p14="http://schemas.microsoft.com/office/powerpoint/2010/main" val="90152706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Bonus Points</a:t>
            </a:r>
            <a:endParaRPr lang="en-US" dirty="0"/>
          </a:p>
        </p:txBody>
      </p:sp>
      <p:sp>
        <p:nvSpPr>
          <p:cNvPr id="3" name="Content Placeholder 2"/>
          <p:cNvSpPr>
            <a:spLocks noGrp="1"/>
          </p:cNvSpPr>
          <p:nvPr>
            <p:ph idx="1"/>
          </p:nvPr>
        </p:nvSpPr>
        <p:spPr/>
        <p:txBody>
          <a:bodyPr>
            <a:normAutofit/>
          </a:bodyPr>
          <a:lstStyle/>
          <a:p>
            <a:r>
              <a:rPr lang="en-US" dirty="0"/>
              <a:t>HUD encourages activities in communities with Preferred Sustainability Status (PSS) and/or </a:t>
            </a:r>
            <a:r>
              <a:rPr lang="en-US" dirty="0" smtClean="0"/>
              <a:t>Promise Zones </a:t>
            </a:r>
            <a:r>
              <a:rPr lang="en-US" dirty="0"/>
              <a:t>(PZ). </a:t>
            </a:r>
            <a:endParaRPr lang="en-US" dirty="0" smtClean="0"/>
          </a:p>
          <a:p>
            <a:r>
              <a:rPr lang="en-US" dirty="0" smtClean="0"/>
              <a:t>HUD </a:t>
            </a:r>
            <a:r>
              <a:rPr lang="en-US" dirty="0"/>
              <a:t>will award two (2) points for qualified activities supporting either designation or both</a:t>
            </a:r>
            <a:r>
              <a:rPr lang="en-US" dirty="0" smtClean="0"/>
              <a:t>. (2 points max)</a:t>
            </a:r>
            <a:endParaRPr lang="en-US" dirty="0"/>
          </a:p>
          <a:p>
            <a:r>
              <a:rPr lang="en-US" dirty="0" smtClean="0">
                <a:solidFill>
                  <a:srgbClr val="FF0000"/>
                </a:solidFill>
              </a:rPr>
              <a:t>See p.22-23 of General Section for requirements</a:t>
            </a:r>
          </a:p>
        </p:txBody>
      </p:sp>
      <p:sp>
        <p:nvSpPr>
          <p:cNvPr id="4" name="Slide Number Placeholder 3"/>
          <p:cNvSpPr>
            <a:spLocks noGrp="1"/>
          </p:cNvSpPr>
          <p:nvPr>
            <p:ph type="sldNum" sz="quarter" idx="12"/>
          </p:nvPr>
        </p:nvSpPr>
        <p:spPr/>
        <p:txBody>
          <a:bodyPr/>
          <a:lstStyle/>
          <a:p>
            <a:fld id="{6B808C84-7702-414D-BA7C-491016CCA576}" type="slidenum">
              <a:rPr lang="en-US" smtClean="0"/>
              <a:t>47</a:t>
            </a:fld>
            <a:endParaRPr lang="en-US" dirty="0"/>
          </a:p>
        </p:txBody>
      </p:sp>
    </p:spTree>
    <p:extLst>
      <p:ext uri="{BB962C8B-B14F-4D97-AF65-F5344CB8AC3E}">
        <p14:creationId xmlns:p14="http://schemas.microsoft.com/office/powerpoint/2010/main" val="299843792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Forms</a:t>
            </a:r>
            <a:endParaRPr lang="en-US" dirty="0"/>
          </a:p>
        </p:txBody>
      </p:sp>
      <p:sp>
        <p:nvSpPr>
          <p:cNvPr id="3" name="Content Placeholder 2"/>
          <p:cNvSpPr>
            <a:spLocks noGrp="1"/>
          </p:cNvSpPr>
          <p:nvPr>
            <p:ph idx="1"/>
          </p:nvPr>
        </p:nvSpPr>
        <p:spPr/>
        <p:txBody>
          <a:bodyPr>
            <a:normAutofit/>
          </a:bodyPr>
          <a:lstStyle/>
          <a:p>
            <a:r>
              <a:rPr lang="en-US" dirty="0" smtClean="0"/>
              <a:t>HUD-2991 – Certification of Consistency with Consolidated Plan – will be reflected in grantees’ future PHA Plan revisions.  </a:t>
            </a:r>
            <a:r>
              <a:rPr lang="en-US" i="1" dirty="0" smtClean="0"/>
              <a:t>No requirement for application submission</a:t>
            </a:r>
          </a:p>
          <a:p>
            <a:endParaRPr lang="en-US" dirty="0"/>
          </a:p>
        </p:txBody>
      </p:sp>
      <p:sp>
        <p:nvSpPr>
          <p:cNvPr id="4" name="Slide Number Placeholder 3"/>
          <p:cNvSpPr>
            <a:spLocks noGrp="1"/>
          </p:cNvSpPr>
          <p:nvPr>
            <p:ph type="sldNum" sz="quarter" idx="12"/>
          </p:nvPr>
        </p:nvSpPr>
        <p:spPr/>
        <p:txBody>
          <a:bodyPr/>
          <a:lstStyle/>
          <a:p>
            <a:fld id="{6B808C84-7702-414D-BA7C-491016CCA576}" type="slidenum">
              <a:rPr lang="en-US" smtClean="0"/>
              <a:t>48</a:t>
            </a:fld>
            <a:endParaRPr lang="en-US" dirty="0"/>
          </a:p>
        </p:txBody>
      </p:sp>
    </p:spTree>
    <p:extLst>
      <p:ext uri="{BB962C8B-B14F-4D97-AF65-F5344CB8AC3E}">
        <p14:creationId xmlns:p14="http://schemas.microsoft.com/office/powerpoint/2010/main" val="418060019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3239536"/>
          </a:xfrm>
        </p:spPr>
        <p:txBody>
          <a:bodyPr>
            <a:normAutofit/>
          </a:bodyPr>
          <a:lstStyle/>
          <a:p>
            <a:r>
              <a:rPr lang="en-US" sz="6000" dirty="0" smtClean="0"/>
              <a:t>Reporting Requirements</a:t>
            </a:r>
            <a:br>
              <a:rPr lang="en-US" sz="6000" dirty="0" smtClean="0"/>
            </a:br>
            <a:r>
              <a:rPr lang="en-US" sz="4800" i="1" dirty="0" smtClean="0">
                <a:solidFill>
                  <a:schemeClr val="accent1">
                    <a:lumMod val="60000"/>
                    <a:lumOff val="40000"/>
                  </a:schemeClr>
                </a:solidFill>
              </a:rPr>
              <a:t>Jobs Plus Pilot Program</a:t>
            </a:r>
            <a:endParaRPr lang="en-US" sz="4800" i="1" dirty="0">
              <a:solidFill>
                <a:schemeClr val="accent1">
                  <a:lumMod val="60000"/>
                  <a:lumOff val="40000"/>
                </a:schemeClr>
              </a:solidFill>
            </a:endParaRPr>
          </a:p>
        </p:txBody>
      </p:sp>
      <p:sp>
        <p:nvSpPr>
          <p:cNvPr id="3" name="Slide Number Placeholder 2"/>
          <p:cNvSpPr>
            <a:spLocks noGrp="1"/>
          </p:cNvSpPr>
          <p:nvPr>
            <p:ph type="sldNum" sz="quarter" idx="12"/>
          </p:nvPr>
        </p:nvSpPr>
        <p:spPr/>
        <p:txBody>
          <a:bodyPr/>
          <a:lstStyle/>
          <a:p>
            <a:fld id="{6B808C84-7702-414D-BA7C-491016CCA576}" type="slidenum">
              <a:rPr lang="en-US" smtClean="0"/>
              <a:t>49</a:t>
            </a:fld>
            <a:endParaRPr lang="en-US" dirty="0"/>
          </a:p>
        </p:txBody>
      </p:sp>
    </p:spTree>
    <p:extLst>
      <p:ext uri="{BB962C8B-B14F-4D97-AF65-F5344CB8AC3E}">
        <p14:creationId xmlns:p14="http://schemas.microsoft.com/office/powerpoint/2010/main" val="28384314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3239536"/>
          </a:xfrm>
        </p:spPr>
        <p:txBody>
          <a:bodyPr>
            <a:normAutofit/>
          </a:bodyPr>
          <a:lstStyle/>
          <a:p>
            <a:r>
              <a:rPr lang="en-US" sz="6000" dirty="0" smtClean="0"/>
              <a:t>Eligibility </a:t>
            </a:r>
            <a:br>
              <a:rPr lang="en-US" sz="6000" dirty="0" smtClean="0"/>
            </a:br>
            <a:r>
              <a:rPr lang="en-US" sz="4800" i="1" dirty="0" smtClean="0">
                <a:solidFill>
                  <a:schemeClr val="accent1">
                    <a:lumMod val="60000"/>
                    <a:lumOff val="40000"/>
                  </a:schemeClr>
                </a:solidFill>
              </a:rPr>
              <a:t>Jobs Plus Pilot Program</a:t>
            </a:r>
            <a:endParaRPr lang="en-US" sz="4800" i="1" dirty="0">
              <a:solidFill>
                <a:schemeClr val="accent1">
                  <a:lumMod val="60000"/>
                  <a:lumOff val="40000"/>
                </a:schemeClr>
              </a:solidFill>
            </a:endParaRPr>
          </a:p>
        </p:txBody>
      </p:sp>
      <p:sp>
        <p:nvSpPr>
          <p:cNvPr id="3" name="Slide Number Placeholder 2"/>
          <p:cNvSpPr>
            <a:spLocks noGrp="1"/>
          </p:cNvSpPr>
          <p:nvPr>
            <p:ph type="sldNum" sz="quarter" idx="12"/>
          </p:nvPr>
        </p:nvSpPr>
        <p:spPr/>
        <p:txBody>
          <a:bodyPr/>
          <a:lstStyle/>
          <a:p>
            <a:fld id="{6B808C84-7702-414D-BA7C-491016CCA576}" type="slidenum">
              <a:rPr lang="en-US" smtClean="0"/>
              <a:t>5</a:t>
            </a:fld>
            <a:endParaRPr lang="en-US" dirty="0"/>
          </a:p>
        </p:txBody>
      </p:sp>
    </p:spTree>
    <p:extLst>
      <p:ext uri="{BB962C8B-B14F-4D97-AF65-F5344CB8AC3E}">
        <p14:creationId xmlns:p14="http://schemas.microsoft.com/office/powerpoint/2010/main" val="132985736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Reporting Requirements/</a:t>
            </a:r>
            <a:br>
              <a:rPr lang="en-US" dirty="0" smtClean="0"/>
            </a:br>
            <a:r>
              <a:rPr lang="en-US" dirty="0" smtClean="0"/>
              <a:t>Program Evaluation</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Quarterly report with specific program outputs and metrics (TBD)</a:t>
            </a:r>
          </a:p>
          <a:p>
            <a:pPr lvl="1"/>
            <a:r>
              <a:rPr lang="en-US" dirty="0" smtClean="0"/>
              <a:t>Grantees </a:t>
            </a:r>
            <a:r>
              <a:rPr lang="en-US" dirty="0"/>
              <a:t>will be required to track residents’ participation in program services and provide individual and </a:t>
            </a:r>
            <a:r>
              <a:rPr lang="en-US" dirty="0" smtClean="0"/>
              <a:t>aggregate </a:t>
            </a:r>
            <a:r>
              <a:rPr lang="en-US" dirty="0"/>
              <a:t>reports to HUD and should include in their partnership agreements mechanisms to obtain </a:t>
            </a:r>
            <a:r>
              <a:rPr lang="en-US" dirty="0" smtClean="0"/>
              <a:t>information </a:t>
            </a:r>
            <a:r>
              <a:rPr lang="en-US" dirty="0"/>
              <a:t>critical to this tracking from partner agencies.</a:t>
            </a:r>
          </a:p>
          <a:p>
            <a:pPr lvl="1"/>
            <a:endParaRPr lang="en-US" dirty="0" smtClean="0"/>
          </a:p>
          <a:p>
            <a:r>
              <a:rPr lang="en-US" dirty="0" smtClean="0"/>
              <a:t>Annual narrative report in standardized format TBD, plus SF-425 (federal financial report) and HUD-27061 (racial and ethnic data)</a:t>
            </a:r>
          </a:p>
          <a:p>
            <a:endParaRPr lang="en-US" dirty="0" smtClean="0"/>
          </a:p>
          <a:p>
            <a:r>
              <a:rPr lang="en-US" dirty="0" smtClean="0"/>
              <a:t>Participate in HUD-sponsored evaluation</a:t>
            </a:r>
            <a:endParaRPr lang="en-US" dirty="0"/>
          </a:p>
        </p:txBody>
      </p:sp>
      <p:sp>
        <p:nvSpPr>
          <p:cNvPr id="4" name="Slide Number Placeholder 3"/>
          <p:cNvSpPr>
            <a:spLocks noGrp="1"/>
          </p:cNvSpPr>
          <p:nvPr>
            <p:ph type="sldNum" sz="quarter" idx="12"/>
          </p:nvPr>
        </p:nvSpPr>
        <p:spPr/>
        <p:txBody>
          <a:bodyPr/>
          <a:lstStyle/>
          <a:p>
            <a:fld id="{6B808C84-7702-414D-BA7C-491016CCA576}" type="slidenum">
              <a:rPr lang="en-US" smtClean="0"/>
              <a:t>50</a:t>
            </a:fld>
            <a:endParaRPr lang="en-US" dirty="0"/>
          </a:p>
        </p:txBody>
      </p:sp>
    </p:spTree>
    <p:extLst>
      <p:ext uri="{BB962C8B-B14F-4D97-AF65-F5344CB8AC3E}">
        <p14:creationId xmlns:p14="http://schemas.microsoft.com/office/powerpoint/2010/main" val="2045542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Information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HUD doesn’t have a “preferred program model” – we are learning with you.</a:t>
            </a:r>
          </a:p>
          <a:p>
            <a:r>
              <a:rPr lang="en-US" dirty="0" smtClean="0"/>
              <a:t>MDRC has made their resources available at </a:t>
            </a:r>
            <a:r>
              <a:rPr lang="en-US" dirty="0" smtClean="0">
                <a:hlinkClick r:id="rId2"/>
              </a:rPr>
              <a:t>http://www.mdrc.org/jobsplus</a:t>
            </a:r>
            <a:r>
              <a:rPr lang="en-US" dirty="0" smtClean="0"/>
              <a:t> (be sure to click on “Related Content”) </a:t>
            </a:r>
          </a:p>
          <a:p>
            <a:r>
              <a:rPr lang="en-US" dirty="0" smtClean="0">
                <a:effectLst/>
              </a:rPr>
              <a:t>MDRC has shared operational lessons for public housing agencies responding to HUD’s NOFA for the Jobs-Plus Pilot (This webcast was not sponsored by HUD.) </a:t>
            </a:r>
            <a:r>
              <a:rPr lang="en-US" dirty="0" smtClean="0">
                <a:hlinkClick r:id="rId3"/>
              </a:rPr>
              <a:t>http</a:t>
            </a:r>
            <a:r>
              <a:rPr lang="en-US" dirty="0">
                <a:hlinkClick r:id="rId3"/>
              </a:rPr>
              <a:t>://</a:t>
            </a:r>
            <a:r>
              <a:rPr lang="en-US" dirty="0" smtClean="0">
                <a:hlinkClick r:id="rId3"/>
              </a:rPr>
              <a:t>www.mdrc.org/video/implementing-jobs-plus-lessons-learned</a:t>
            </a:r>
            <a:r>
              <a:rPr lang="en-US" dirty="0" smtClean="0"/>
              <a:t> </a:t>
            </a:r>
            <a:endParaRPr lang="en-US" dirty="0"/>
          </a:p>
        </p:txBody>
      </p:sp>
      <p:sp>
        <p:nvSpPr>
          <p:cNvPr id="4" name="Slide Number Placeholder 3"/>
          <p:cNvSpPr>
            <a:spLocks noGrp="1"/>
          </p:cNvSpPr>
          <p:nvPr>
            <p:ph type="sldNum" sz="quarter" idx="12"/>
          </p:nvPr>
        </p:nvSpPr>
        <p:spPr/>
        <p:txBody>
          <a:bodyPr/>
          <a:lstStyle/>
          <a:p>
            <a:fld id="{6B808C84-7702-414D-BA7C-491016CCA576}" type="slidenum">
              <a:rPr lang="en-US" smtClean="0"/>
              <a:t>51</a:t>
            </a:fld>
            <a:endParaRPr lang="en-US" dirty="0"/>
          </a:p>
        </p:txBody>
      </p:sp>
    </p:spTree>
    <p:extLst>
      <p:ext uri="{BB962C8B-B14F-4D97-AF65-F5344CB8AC3E}">
        <p14:creationId xmlns:p14="http://schemas.microsoft.com/office/powerpoint/2010/main" val="5602241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3239536"/>
          </a:xfrm>
        </p:spPr>
        <p:txBody>
          <a:bodyPr>
            <a:normAutofit fontScale="90000"/>
          </a:bodyPr>
          <a:lstStyle/>
          <a:p>
            <a:r>
              <a:rPr lang="en-US" sz="6000" dirty="0" smtClean="0"/>
              <a:t>Appendix A:  List of Common Mistakes </a:t>
            </a:r>
            <a:br>
              <a:rPr lang="en-US" sz="6000" dirty="0" smtClean="0"/>
            </a:br>
            <a:r>
              <a:rPr lang="en-US" sz="4800" i="1" dirty="0" smtClean="0">
                <a:solidFill>
                  <a:schemeClr val="accent1">
                    <a:lumMod val="60000"/>
                    <a:lumOff val="40000"/>
                  </a:schemeClr>
                </a:solidFill>
              </a:rPr>
              <a:t>Jobs Plus Pilot Program</a:t>
            </a:r>
            <a:endParaRPr lang="en-US" sz="4800" i="1" dirty="0">
              <a:solidFill>
                <a:schemeClr val="accent1">
                  <a:lumMod val="60000"/>
                  <a:lumOff val="40000"/>
                </a:schemeClr>
              </a:solidFill>
            </a:endParaRPr>
          </a:p>
        </p:txBody>
      </p:sp>
      <p:sp>
        <p:nvSpPr>
          <p:cNvPr id="3" name="Slide Number Placeholder 2"/>
          <p:cNvSpPr>
            <a:spLocks noGrp="1"/>
          </p:cNvSpPr>
          <p:nvPr>
            <p:ph type="sldNum" sz="quarter" idx="12"/>
          </p:nvPr>
        </p:nvSpPr>
        <p:spPr/>
        <p:txBody>
          <a:bodyPr/>
          <a:lstStyle/>
          <a:p>
            <a:fld id="{6B808C84-7702-414D-BA7C-491016CCA576}" type="slidenum">
              <a:rPr lang="en-US" smtClean="0"/>
              <a:t>52</a:t>
            </a:fld>
            <a:endParaRPr lang="en-US" dirty="0"/>
          </a:p>
        </p:txBody>
      </p:sp>
    </p:spTree>
    <p:extLst>
      <p:ext uri="{BB962C8B-B14F-4D97-AF65-F5344CB8AC3E}">
        <p14:creationId xmlns:p14="http://schemas.microsoft.com/office/powerpoint/2010/main" val="63247311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 of Common Mistakes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Failure to Meet Match Threshold</a:t>
            </a:r>
          </a:p>
          <a:p>
            <a:pPr lvl="1"/>
            <a:r>
              <a:rPr lang="en-US" dirty="0" smtClean="0"/>
              <a:t>This was a leading cause of application failure in the 2014 round. </a:t>
            </a:r>
          </a:p>
          <a:p>
            <a:pPr lvl="1"/>
            <a:r>
              <a:rPr lang="en-US" dirty="0" smtClean="0"/>
              <a:t>Please pay close attention to Match Commitment Letter requirements in Section III.B of the 2015 NOFA</a:t>
            </a:r>
          </a:p>
          <a:p>
            <a:r>
              <a:rPr lang="en-US" dirty="0" smtClean="0"/>
              <a:t>Missing or Incomplete MOU</a:t>
            </a:r>
          </a:p>
          <a:p>
            <a:pPr lvl="1"/>
            <a:r>
              <a:rPr lang="en-US" dirty="0" smtClean="0"/>
              <a:t>Guidance located in Section III.C.2.A</a:t>
            </a:r>
          </a:p>
          <a:p>
            <a:r>
              <a:rPr lang="en-US" dirty="0" smtClean="0"/>
              <a:t>Including PHA Staff Time in match letters</a:t>
            </a:r>
          </a:p>
          <a:p>
            <a:pPr lvl="1"/>
            <a:r>
              <a:rPr lang="en-US" dirty="0" smtClean="0"/>
              <a:t>PHA staff time for regular PHA functions cannot be included in the Jobs Plus match letters or budget.  </a:t>
            </a:r>
          </a:p>
          <a:p>
            <a:r>
              <a:rPr lang="en-US" dirty="0" smtClean="0"/>
              <a:t>Please review Appendix A for a list of common mistakes related to the Grants.gov/SAM Registration systems</a:t>
            </a:r>
          </a:p>
        </p:txBody>
      </p:sp>
      <p:sp>
        <p:nvSpPr>
          <p:cNvPr id="4" name="Slide Number Placeholder 3"/>
          <p:cNvSpPr>
            <a:spLocks noGrp="1"/>
          </p:cNvSpPr>
          <p:nvPr>
            <p:ph type="sldNum" sz="quarter" idx="12"/>
          </p:nvPr>
        </p:nvSpPr>
        <p:spPr/>
        <p:txBody>
          <a:bodyPr/>
          <a:lstStyle/>
          <a:p>
            <a:fld id="{6B808C84-7702-414D-BA7C-491016CCA576}" type="slidenum">
              <a:rPr lang="en-US" smtClean="0"/>
              <a:t>53</a:t>
            </a:fld>
            <a:endParaRPr lang="en-US" dirty="0"/>
          </a:p>
        </p:txBody>
      </p:sp>
    </p:spTree>
    <p:extLst>
      <p:ext uri="{BB962C8B-B14F-4D97-AF65-F5344CB8AC3E}">
        <p14:creationId xmlns:p14="http://schemas.microsoft.com/office/powerpoint/2010/main" val="343609456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pPr marL="137160" indent="0" algn="ctr">
              <a:buNone/>
            </a:pPr>
            <a:endParaRPr lang="en-US" dirty="0" smtClean="0"/>
          </a:p>
          <a:p>
            <a:pPr marL="137160" indent="0" algn="ctr">
              <a:buNone/>
            </a:pPr>
            <a:endParaRPr lang="en-US" dirty="0"/>
          </a:p>
          <a:p>
            <a:pPr marL="137160" indent="0" algn="ctr">
              <a:buNone/>
            </a:pPr>
            <a:r>
              <a:rPr lang="en-US" dirty="0" smtClean="0"/>
              <a:t>Email: JobsPlus@HUD.gov</a:t>
            </a:r>
            <a:endParaRPr lang="en-US" dirty="0"/>
          </a:p>
        </p:txBody>
      </p:sp>
      <p:sp>
        <p:nvSpPr>
          <p:cNvPr id="4" name="Slide Number Placeholder 3"/>
          <p:cNvSpPr>
            <a:spLocks noGrp="1"/>
          </p:cNvSpPr>
          <p:nvPr>
            <p:ph type="sldNum" sz="quarter" idx="12"/>
          </p:nvPr>
        </p:nvSpPr>
        <p:spPr/>
        <p:txBody>
          <a:bodyPr/>
          <a:lstStyle/>
          <a:p>
            <a:fld id="{6B808C84-7702-414D-BA7C-491016CCA576}" type="slidenum">
              <a:rPr lang="en-US" smtClean="0"/>
              <a:t>54</a:t>
            </a:fld>
            <a:endParaRPr lang="en-US" dirty="0"/>
          </a:p>
        </p:txBody>
      </p:sp>
    </p:spTree>
    <p:extLst>
      <p:ext uri="{BB962C8B-B14F-4D97-AF65-F5344CB8AC3E}">
        <p14:creationId xmlns:p14="http://schemas.microsoft.com/office/powerpoint/2010/main" val="2946631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Criteria for Eligibility</a:t>
            </a:r>
            <a:endParaRPr lang="en-US" dirty="0"/>
          </a:p>
        </p:txBody>
      </p:sp>
      <p:sp>
        <p:nvSpPr>
          <p:cNvPr id="3" name="Content Placeholder 2"/>
          <p:cNvSpPr>
            <a:spLocks noGrp="1"/>
          </p:cNvSpPr>
          <p:nvPr>
            <p:ph idx="1"/>
          </p:nvPr>
        </p:nvSpPr>
        <p:spPr>
          <a:xfrm>
            <a:off x="1043492" y="2323652"/>
            <a:ext cx="6777317" cy="3772348"/>
          </a:xfrm>
        </p:spPr>
        <p:txBody>
          <a:bodyPr>
            <a:noAutofit/>
          </a:bodyPr>
          <a:lstStyle/>
          <a:p>
            <a:pPr lvl="0"/>
            <a:r>
              <a:rPr lang="en-US" sz="1400" u="sng" dirty="0" smtClean="0"/>
              <a:t>Size</a:t>
            </a:r>
            <a:r>
              <a:rPr lang="en-US" sz="1400" dirty="0"/>
              <a:t>: Minimum development size of </a:t>
            </a:r>
            <a:r>
              <a:rPr lang="en-US" sz="1400" dirty="0" smtClean="0">
                <a:solidFill>
                  <a:srgbClr val="FF0000"/>
                </a:solidFill>
              </a:rPr>
              <a:t>200 </a:t>
            </a:r>
            <a:r>
              <a:rPr lang="en-US" sz="1400" dirty="0">
                <a:solidFill>
                  <a:srgbClr val="FF0000"/>
                </a:solidFill>
              </a:rPr>
              <a:t>households </a:t>
            </a:r>
            <a:r>
              <a:rPr lang="en-US" sz="1400" dirty="0"/>
              <a:t>(excluding elderly-only households</a:t>
            </a:r>
            <a:r>
              <a:rPr lang="en-US" sz="1400" dirty="0" smtClean="0"/>
              <a:t>) (this is a change from last year)</a:t>
            </a:r>
            <a:endParaRPr lang="en-US" sz="1400" dirty="0"/>
          </a:p>
          <a:p>
            <a:pPr lvl="0"/>
            <a:r>
              <a:rPr lang="en-US" sz="1400" u="sng" dirty="0"/>
              <a:t>Unemployment</a:t>
            </a:r>
            <a:r>
              <a:rPr lang="en-US" sz="1400" dirty="0"/>
              <a:t>: At least 50 percent of the households (excluding elderly-only households) contain no member showing earned income in PIC</a:t>
            </a:r>
          </a:p>
          <a:p>
            <a:pPr lvl="0"/>
            <a:r>
              <a:rPr lang="en-US" sz="1400" u="sng" dirty="0"/>
              <a:t>Place</a:t>
            </a:r>
            <a:r>
              <a:rPr lang="en-US" sz="1400" dirty="0"/>
              <a:t>: Because Jobs Plus is a place-based program, units to be served must </a:t>
            </a:r>
            <a:r>
              <a:rPr lang="en-US" sz="1400" dirty="0" smtClean="0"/>
              <a:t>be contiguous </a:t>
            </a:r>
            <a:r>
              <a:rPr lang="en-US" sz="1400" dirty="0"/>
              <a:t>unless good cause can be shown that the program will be successful in non-contiguous developments. A detailed description as to how the program will be run from one central location and remain accessible to all residents of non-contiguous developments will be required in the rating factors. This requirement may disqualify developments on the Eligible Development list if the Asset Management Project (AMP) is for scattered sites.</a:t>
            </a:r>
          </a:p>
          <a:p>
            <a:pPr lvl="0"/>
            <a:r>
              <a:rPr lang="en-US" sz="1400" dirty="0"/>
              <a:t>Developments that belong to PHAs that are considered troubled in PHAS or are on the PHARS list or that are in receivership are not eligible to participate</a:t>
            </a:r>
            <a:r>
              <a:rPr lang="en-US" sz="1400" dirty="0" smtClean="0"/>
              <a:t>.  (These developments may still appear in Appendix B)</a:t>
            </a:r>
            <a:endParaRPr lang="en-US" sz="1400" dirty="0"/>
          </a:p>
          <a:p>
            <a:endParaRPr lang="en-US" sz="1400" dirty="0"/>
          </a:p>
        </p:txBody>
      </p:sp>
      <p:sp>
        <p:nvSpPr>
          <p:cNvPr id="4" name="Slide Number Placeholder 3"/>
          <p:cNvSpPr>
            <a:spLocks noGrp="1"/>
          </p:cNvSpPr>
          <p:nvPr>
            <p:ph type="sldNum" sz="quarter" idx="12"/>
          </p:nvPr>
        </p:nvSpPr>
        <p:spPr/>
        <p:txBody>
          <a:bodyPr/>
          <a:lstStyle/>
          <a:p>
            <a:fld id="{6B808C84-7702-414D-BA7C-491016CCA576}" type="slidenum">
              <a:rPr lang="en-US" smtClean="0"/>
              <a:t>6</a:t>
            </a:fld>
            <a:endParaRPr lang="en-US" dirty="0"/>
          </a:p>
        </p:txBody>
      </p:sp>
    </p:spTree>
    <p:extLst>
      <p:ext uri="{BB962C8B-B14F-4D97-AF65-F5344CB8AC3E}">
        <p14:creationId xmlns:p14="http://schemas.microsoft.com/office/powerpoint/2010/main" val="2868758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Eligibility - Size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HUD makes this determination using PIC data.</a:t>
            </a:r>
          </a:p>
          <a:p>
            <a:r>
              <a:rPr lang="en-US" dirty="0" smtClean="0"/>
              <a:t>There </a:t>
            </a:r>
            <a:r>
              <a:rPr lang="en-US" dirty="0"/>
              <a:t>must be </a:t>
            </a:r>
            <a:r>
              <a:rPr lang="en-US" dirty="0" smtClean="0"/>
              <a:t>200 units in the development that </a:t>
            </a:r>
            <a:r>
              <a:rPr lang="en-US" dirty="0"/>
              <a:t>are NOT elderly-only.  </a:t>
            </a:r>
            <a:endParaRPr lang="en-US" dirty="0" smtClean="0"/>
          </a:p>
          <a:p>
            <a:r>
              <a:rPr lang="en-US" dirty="0" smtClean="0"/>
              <a:t>No distinction </a:t>
            </a:r>
            <a:r>
              <a:rPr lang="en-US" dirty="0"/>
              <a:t>for </a:t>
            </a:r>
            <a:r>
              <a:rPr lang="en-US" dirty="0" smtClean="0"/>
              <a:t>disabled for *eligibility* but please consider this when you are deciding if your development is a good fit for the program</a:t>
            </a:r>
          </a:p>
          <a:p>
            <a:r>
              <a:rPr lang="en-US" dirty="0" smtClean="0"/>
              <a:t>The </a:t>
            </a:r>
            <a:r>
              <a:rPr lang="en-US" dirty="0"/>
              <a:t>head of household </a:t>
            </a:r>
            <a:r>
              <a:rPr lang="en-US" dirty="0" smtClean="0"/>
              <a:t>status (elderly or not) </a:t>
            </a:r>
            <a:r>
              <a:rPr lang="en-US" dirty="0"/>
              <a:t>does not matter.  </a:t>
            </a:r>
            <a:endParaRPr lang="en-US" dirty="0" smtClean="0"/>
          </a:p>
          <a:p>
            <a:r>
              <a:rPr lang="en-US" dirty="0" smtClean="0"/>
              <a:t>There must be someone </a:t>
            </a:r>
            <a:r>
              <a:rPr lang="en-US" dirty="0"/>
              <a:t>under the age of </a:t>
            </a:r>
            <a:r>
              <a:rPr lang="en-US" dirty="0" smtClean="0"/>
              <a:t>65 in </a:t>
            </a:r>
            <a:r>
              <a:rPr lang="en-US" dirty="0"/>
              <a:t>the household </a:t>
            </a:r>
          </a:p>
          <a:p>
            <a:endParaRPr lang="en-US" dirty="0"/>
          </a:p>
        </p:txBody>
      </p:sp>
      <p:sp>
        <p:nvSpPr>
          <p:cNvPr id="4" name="Slide Number Placeholder 3"/>
          <p:cNvSpPr>
            <a:spLocks noGrp="1"/>
          </p:cNvSpPr>
          <p:nvPr>
            <p:ph type="sldNum" sz="quarter" idx="12"/>
          </p:nvPr>
        </p:nvSpPr>
        <p:spPr/>
        <p:txBody>
          <a:bodyPr/>
          <a:lstStyle/>
          <a:p>
            <a:fld id="{6B808C84-7702-414D-BA7C-491016CCA576}" type="slidenum">
              <a:rPr lang="en-US" smtClean="0"/>
              <a:t>7</a:t>
            </a:fld>
            <a:endParaRPr lang="en-US" dirty="0"/>
          </a:p>
        </p:txBody>
      </p:sp>
    </p:spTree>
    <p:extLst>
      <p:ext uri="{BB962C8B-B14F-4D97-AF65-F5344CB8AC3E}">
        <p14:creationId xmlns:p14="http://schemas.microsoft.com/office/powerpoint/2010/main" val="1202945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Eligibility - Unemployment</a:t>
            </a:r>
            <a:endParaRPr lang="en-US" dirty="0"/>
          </a:p>
        </p:txBody>
      </p:sp>
      <p:sp>
        <p:nvSpPr>
          <p:cNvPr id="3" name="Content Placeholder 2"/>
          <p:cNvSpPr>
            <a:spLocks noGrp="1"/>
          </p:cNvSpPr>
          <p:nvPr>
            <p:ph idx="1"/>
          </p:nvPr>
        </p:nvSpPr>
        <p:spPr/>
        <p:txBody>
          <a:bodyPr>
            <a:normAutofit/>
          </a:bodyPr>
          <a:lstStyle/>
          <a:p>
            <a:pPr lvl="0"/>
            <a:r>
              <a:rPr lang="en-US" dirty="0" smtClean="0"/>
              <a:t>HUD makes this determination using PIC data</a:t>
            </a:r>
          </a:p>
          <a:p>
            <a:pPr lvl="0"/>
            <a:r>
              <a:rPr lang="en-US" dirty="0" smtClean="0"/>
              <a:t>At </a:t>
            </a:r>
            <a:r>
              <a:rPr lang="en-US" dirty="0"/>
              <a:t>least 50 percent of the households (excluding elderly-only households) contain no member showing earned income in </a:t>
            </a:r>
            <a:r>
              <a:rPr lang="en-US" dirty="0" smtClean="0"/>
              <a:t>PIC</a:t>
            </a:r>
          </a:p>
        </p:txBody>
      </p:sp>
      <p:sp>
        <p:nvSpPr>
          <p:cNvPr id="4" name="Slide Number Placeholder 3"/>
          <p:cNvSpPr>
            <a:spLocks noGrp="1"/>
          </p:cNvSpPr>
          <p:nvPr>
            <p:ph type="sldNum" sz="quarter" idx="12"/>
          </p:nvPr>
        </p:nvSpPr>
        <p:spPr/>
        <p:txBody>
          <a:bodyPr/>
          <a:lstStyle/>
          <a:p>
            <a:fld id="{6B808C84-7702-414D-BA7C-491016CCA576}" type="slidenum">
              <a:rPr lang="en-US" smtClean="0"/>
              <a:t>8</a:t>
            </a:fld>
            <a:endParaRPr lang="en-US" dirty="0"/>
          </a:p>
        </p:txBody>
      </p:sp>
    </p:spTree>
    <p:extLst>
      <p:ext uri="{BB962C8B-B14F-4D97-AF65-F5344CB8AC3E}">
        <p14:creationId xmlns:p14="http://schemas.microsoft.com/office/powerpoint/2010/main" val="4619973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Eligibility</a:t>
            </a:r>
            <a:endParaRPr lang="en-US" dirty="0"/>
          </a:p>
        </p:txBody>
      </p:sp>
      <p:sp>
        <p:nvSpPr>
          <p:cNvPr id="3" name="Content Placeholder 2"/>
          <p:cNvSpPr>
            <a:spLocks noGrp="1"/>
          </p:cNvSpPr>
          <p:nvPr>
            <p:ph idx="1"/>
          </p:nvPr>
        </p:nvSpPr>
        <p:spPr/>
        <p:txBody>
          <a:bodyPr/>
          <a:lstStyle/>
          <a:p>
            <a:r>
              <a:rPr lang="en-US" dirty="0" smtClean="0"/>
              <a:t>Developments listed on Appendix B</a:t>
            </a:r>
          </a:p>
          <a:p>
            <a:pPr marL="0" indent="0">
              <a:buNone/>
            </a:pPr>
            <a:r>
              <a:rPr lang="en-US" dirty="0" smtClean="0"/>
              <a:t>OR</a:t>
            </a:r>
          </a:p>
          <a:p>
            <a:r>
              <a:rPr lang="en-US" dirty="0" smtClean="0"/>
              <a:t>Combined Developments that have undergone a Request for Review of Eligibility and have been determined to be Eligible</a:t>
            </a:r>
            <a:endParaRPr lang="en-US" dirty="0"/>
          </a:p>
        </p:txBody>
      </p:sp>
      <p:sp>
        <p:nvSpPr>
          <p:cNvPr id="4" name="Slide Number Placeholder 3"/>
          <p:cNvSpPr>
            <a:spLocks noGrp="1"/>
          </p:cNvSpPr>
          <p:nvPr>
            <p:ph type="sldNum" sz="quarter" idx="12"/>
          </p:nvPr>
        </p:nvSpPr>
        <p:spPr/>
        <p:txBody>
          <a:bodyPr/>
          <a:lstStyle/>
          <a:p>
            <a:fld id="{6B808C84-7702-414D-BA7C-491016CCA576}" type="slidenum">
              <a:rPr lang="en-US" smtClean="0"/>
              <a:t>9</a:t>
            </a:fld>
            <a:endParaRPr lang="en-US" dirty="0"/>
          </a:p>
        </p:txBody>
      </p:sp>
    </p:spTree>
    <p:extLst>
      <p:ext uri="{BB962C8B-B14F-4D97-AF65-F5344CB8AC3E}">
        <p14:creationId xmlns:p14="http://schemas.microsoft.com/office/powerpoint/2010/main" val="23345102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0</TotalTime>
  <Words>3894</Words>
  <Application>Microsoft Office PowerPoint</Application>
  <PresentationFormat>On-screen Show (4:3)</PresentationFormat>
  <Paragraphs>401</Paragraphs>
  <Slides>54</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54</vt:i4>
      </vt:variant>
    </vt:vector>
  </HeadingPairs>
  <TitlesOfParts>
    <vt:vector size="56" baseType="lpstr">
      <vt:lpstr>Austin</vt:lpstr>
      <vt:lpstr>Worksheet</vt:lpstr>
      <vt:lpstr>Jobs Plus NOFA </vt:lpstr>
      <vt:lpstr>Agenda</vt:lpstr>
      <vt:lpstr>Agenda (cont.)</vt:lpstr>
      <vt:lpstr>Due Date</vt:lpstr>
      <vt:lpstr>Eligibility  Jobs Plus Pilot Program</vt:lpstr>
      <vt:lpstr>Criteria for Eligibility</vt:lpstr>
      <vt:lpstr>Eligibility - Size</vt:lpstr>
      <vt:lpstr>Eligibility - Unemployment</vt:lpstr>
      <vt:lpstr>Eligibility</vt:lpstr>
      <vt:lpstr>Combining Developments</vt:lpstr>
      <vt:lpstr>Request for Review of Eligibility</vt:lpstr>
      <vt:lpstr>Eligibility - Place</vt:lpstr>
      <vt:lpstr>Jobs Plus Model Jobs Plus Pilot Program</vt:lpstr>
      <vt:lpstr>Jobs Plus Model</vt:lpstr>
      <vt:lpstr>Population to be Served</vt:lpstr>
      <vt:lpstr>Population to be Served (cont.)</vt:lpstr>
      <vt:lpstr>Highlight of HUD/DOL Joint Partnership</vt:lpstr>
      <vt:lpstr>Jobs Plus Model  Employment-Related Services</vt:lpstr>
      <vt:lpstr>Jobs Plus Model  Employment-Related Services</vt:lpstr>
      <vt:lpstr>Partnerships</vt:lpstr>
      <vt:lpstr>Jobs Plus Model - JPEID</vt:lpstr>
      <vt:lpstr>JPEID</vt:lpstr>
      <vt:lpstr>Jobs Plus Model –  Community Supports for Work</vt:lpstr>
      <vt:lpstr>Application Submisson Jobs Plus Pilot Program</vt:lpstr>
      <vt:lpstr>Changes from FY 2014 NOFA</vt:lpstr>
      <vt:lpstr>Application Format</vt:lpstr>
      <vt:lpstr>Thresholds</vt:lpstr>
      <vt:lpstr>MOU</vt:lpstr>
      <vt:lpstr>Rating Factor 1 – Capacity  (up to 15 pages)</vt:lpstr>
      <vt:lpstr>Rating Factor 1 – Capacity (cont.)</vt:lpstr>
      <vt:lpstr>Rating Factor 1 - Capacity</vt:lpstr>
      <vt:lpstr>Rating Factor 2 – Need         (up to 5 pages)</vt:lpstr>
      <vt:lpstr>Rating Factor 2 - Need</vt:lpstr>
      <vt:lpstr>Rating Factor 3 –  Soundness of Approach</vt:lpstr>
      <vt:lpstr>Rating Factor 3 –  Soundness of Approach</vt:lpstr>
      <vt:lpstr>Rating Factor 3 –  Soundness of Approach</vt:lpstr>
      <vt:lpstr>Rating Factor 3 –  Soundness of Approach</vt:lpstr>
      <vt:lpstr>Rating Factor 3 –  Soundness of Approach</vt:lpstr>
      <vt:lpstr>Rating Factor 3 –  Soundness of Approach</vt:lpstr>
      <vt:lpstr>Rating Factor 3 –  Soundness of Approach</vt:lpstr>
      <vt:lpstr>Jobs Plus Summary Budget</vt:lpstr>
      <vt:lpstr>Rating Factor – Match/Leverage</vt:lpstr>
      <vt:lpstr>Rating Factor – Match/Leverage</vt:lpstr>
      <vt:lpstr>Rating Factor – Match/Leverage</vt:lpstr>
      <vt:lpstr>Rating Factor – Match/Leverage (cont.)</vt:lpstr>
      <vt:lpstr>Rating Factor – Match/Leverage</vt:lpstr>
      <vt:lpstr>Bonus Points</vt:lpstr>
      <vt:lpstr>Other Forms</vt:lpstr>
      <vt:lpstr>Reporting Requirements Jobs Plus Pilot Program</vt:lpstr>
      <vt:lpstr>Reporting Requirements/ Program Evaluation</vt:lpstr>
      <vt:lpstr>More Information</vt:lpstr>
      <vt:lpstr>Appendix A:  List of Common Mistakes  Jobs Plus Pilot Program</vt:lpstr>
      <vt:lpstr>List of Common Mistakes</vt:lpstr>
      <vt:lpstr>Questions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2015-09-03T16:13:12Z</dcterms:created>
  <dcterms:modified xsi:type="dcterms:W3CDTF">2015-09-03T16:13:22Z</dcterms:modified>
</cp:coreProperties>
</file>