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2">
  <p:sldMasterIdLst>
    <p:sldMasterId id="2147483651" r:id="rId5"/>
  </p:sldMasterIdLst>
  <p:notesMasterIdLst>
    <p:notesMasterId r:id="rId42"/>
  </p:notesMasterIdLst>
  <p:handoutMasterIdLst>
    <p:handoutMasterId r:id="rId43"/>
  </p:handoutMasterIdLst>
  <p:sldIdLst>
    <p:sldId id="393" r:id="rId6"/>
    <p:sldId id="487" r:id="rId7"/>
    <p:sldId id="489" r:id="rId8"/>
    <p:sldId id="490" r:id="rId9"/>
    <p:sldId id="491" r:id="rId10"/>
    <p:sldId id="492" r:id="rId11"/>
    <p:sldId id="493" r:id="rId12"/>
    <p:sldId id="501" r:id="rId13"/>
    <p:sldId id="536" r:id="rId14"/>
    <p:sldId id="510" r:id="rId15"/>
    <p:sldId id="511" r:id="rId16"/>
    <p:sldId id="508" r:id="rId17"/>
    <p:sldId id="509" r:id="rId18"/>
    <p:sldId id="512" r:id="rId19"/>
    <p:sldId id="495" r:id="rId20"/>
    <p:sldId id="535" r:id="rId21"/>
    <p:sldId id="496" r:id="rId22"/>
    <p:sldId id="498" r:id="rId23"/>
    <p:sldId id="497" r:id="rId24"/>
    <p:sldId id="505" r:id="rId25"/>
    <p:sldId id="527" r:id="rId26"/>
    <p:sldId id="524" r:id="rId27"/>
    <p:sldId id="525" r:id="rId28"/>
    <p:sldId id="526" r:id="rId29"/>
    <p:sldId id="503" r:id="rId30"/>
    <p:sldId id="513" r:id="rId31"/>
    <p:sldId id="515" r:id="rId32"/>
    <p:sldId id="514" r:id="rId33"/>
    <p:sldId id="516" r:id="rId34"/>
    <p:sldId id="517" r:id="rId35"/>
    <p:sldId id="518" r:id="rId36"/>
    <p:sldId id="519" r:id="rId37"/>
    <p:sldId id="522" r:id="rId38"/>
    <p:sldId id="521" r:id="rId39"/>
    <p:sldId id="520" r:id="rId40"/>
    <p:sldId id="486" r:id="rId4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F7D"/>
    <a:srgbClr val="014D99"/>
    <a:srgbClr val="0156AB"/>
    <a:srgbClr val="0158AF"/>
    <a:srgbClr val="0070A8"/>
    <a:srgbClr val="365B9E"/>
    <a:srgbClr val="356A9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74" autoAdjust="0"/>
    <p:restoredTop sz="74836" autoAdjust="0"/>
  </p:normalViewPr>
  <p:slideViewPr>
    <p:cSldViewPr snapToGrid="0"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Report'!$Q$10</c:f>
              <c:strCache>
                <c:ptCount val="1"/>
                <c:pt idx="0">
                  <c:v>Applications received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Report'!$P$11:$P$13</c:f>
              <c:strCache>
                <c:ptCount val="3"/>
                <c:pt idx="0">
                  <c:v>FY2011 Total</c:v>
                </c:pt>
                <c:pt idx="1">
                  <c:v>FY2012 Total</c:v>
                </c:pt>
                <c:pt idx="2">
                  <c:v>FY2013 YTD (21 weeks)</c:v>
                </c:pt>
              </c:strCache>
            </c:strRef>
          </c:cat>
          <c:val>
            <c:numRef>
              <c:f>'Summary Report'!$Q$11:$Q$13</c:f>
              <c:numCache>
                <c:formatCode>General</c:formatCode>
                <c:ptCount val="3"/>
                <c:pt idx="0">
                  <c:v>301</c:v>
                </c:pt>
                <c:pt idx="1">
                  <c:v>458</c:v>
                </c:pt>
                <c:pt idx="2">
                  <c:v>239</c:v>
                </c:pt>
              </c:numCache>
            </c:numRef>
          </c:val>
        </c:ser>
        <c:ser>
          <c:idx val="1"/>
          <c:order val="1"/>
          <c:tx>
            <c:strRef>
              <c:f>'Summary Report'!$R$10</c:f>
              <c:strCache>
                <c:ptCount val="1"/>
                <c:pt idx="0">
                  <c:v>Commitments issued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732996065205171E-2"/>
                  <c:y val="-4.1797283176593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845418774592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Report'!$P$11:$P$13</c:f>
              <c:strCache>
                <c:ptCount val="3"/>
                <c:pt idx="0">
                  <c:v>FY2011 Total</c:v>
                </c:pt>
                <c:pt idx="1">
                  <c:v>FY2012 Total</c:v>
                </c:pt>
                <c:pt idx="2">
                  <c:v>FY2013 YTD (21 weeks)</c:v>
                </c:pt>
              </c:strCache>
            </c:strRef>
          </c:cat>
          <c:val>
            <c:numRef>
              <c:f>'Summary Report'!$R$11:$R$13</c:f>
              <c:numCache>
                <c:formatCode>General</c:formatCode>
                <c:ptCount val="3"/>
                <c:pt idx="0">
                  <c:v>210</c:v>
                </c:pt>
                <c:pt idx="1">
                  <c:v>406</c:v>
                </c:pt>
                <c:pt idx="2">
                  <c:v>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821312"/>
        <c:axId val="215823104"/>
      </c:barChart>
      <c:catAx>
        <c:axId val="21582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5823104"/>
        <c:crosses val="autoZero"/>
        <c:auto val="1"/>
        <c:lblAlgn val="ctr"/>
        <c:lblOffset val="100"/>
        <c:noMultiLvlLbl val="0"/>
      </c:catAx>
      <c:valAx>
        <c:axId val="21582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821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034203386605234"/>
          <c:y val="0.39852223976361945"/>
          <c:w val="0.165666754123695"/>
          <c:h val="0.143716200830198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'Summary Report'!$P$54:$P$56</c:f>
              <c:strCache>
                <c:ptCount val="3"/>
                <c:pt idx="0">
                  <c:v>223a7 Queue</c:v>
                </c:pt>
                <c:pt idx="1">
                  <c:v>223f Regular Queue</c:v>
                </c:pt>
                <c:pt idx="2">
                  <c:v>232 Other Queue</c:v>
                </c:pt>
              </c:strCache>
            </c:strRef>
          </c:cat>
          <c:val>
            <c:numRef>
              <c:f>'Summary Report'!$Q$54:$Q$56</c:f>
              <c:numCache>
                <c:formatCode>General</c:formatCode>
                <c:ptCount val="3"/>
                <c:pt idx="0">
                  <c:v>77</c:v>
                </c:pt>
                <c:pt idx="1">
                  <c:v>32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9" tIns="46824" rIns="93649" bIns="46824" numCol="1" anchor="t" anchorCtr="0" compatLnSpc="1">
            <a:prstTxWarp prst="textNoShape">
              <a:avLst/>
            </a:prstTxWarp>
          </a:bodyPr>
          <a:lstStyle>
            <a:lvl1pPr defTabSz="9369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41" y="0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9" tIns="46824" rIns="93649" bIns="46824" numCol="1" anchor="t" anchorCtr="0" compatLnSpc="1">
            <a:prstTxWarp prst="textNoShape">
              <a:avLst/>
            </a:prstTxWarp>
          </a:bodyPr>
          <a:lstStyle>
            <a:lvl1pPr algn="r" defTabSz="9369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7445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9" tIns="46824" rIns="93649" bIns="46824" numCol="1" anchor="b" anchorCtr="0" compatLnSpc="1">
            <a:prstTxWarp prst="textNoShape">
              <a:avLst/>
            </a:prstTxWarp>
          </a:bodyPr>
          <a:lstStyle>
            <a:lvl1pPr defTabSz="9369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41" y="8917445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9" tIns="46824" rIns="93649" bIns="46824" numCol="1" anchor="b" anchorCtr="0" compatLnSpc="1">
            <a:prstTxWarp prst="textNoShape">
              <a:avLst/>
            </a:prstTxWarp>
          </a:bodyPr>
          <a:lstStyle>
            <a:lvl1pPr algn="r" defTabSz="93699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F974B10-050E-4020-8E92-8DA2B30A6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3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7" tIns="47055" rIns="94107" bIns="47055" numCol="1" anchor="t" anchorCtr="0" compatLnSpc="1">
            <a:prstTxWarp prst="textNoShape">
              <a:avLst/>
            </a:prstTxWarp>
          </a:bodyPr>
          <a:lstStyle>
            <a:lvl1pPr defTabSz="94181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41" y="0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7" tIns="47055" rIns="94107" bIns="47055" numCol="1" anchor="t" anchorCtr="0" compatLnSpc="1">
            <a:prstTxWarp prst="textNoShape">
              <a:avLst/>
            </a:prstTxWarp>
          </a:bodyPr>
          <a:lstStyle>
            <a:lvl1pPr algn="r" defTabSz="94181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1062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182" y="4459527"/>
            <a:ext cx="5681336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7" tIns="47055" rIns="94107" bIns="47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445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7" tIns="47055" rIns="94107" bIns="47055" numCol="1" anchor="b" anchorCtr="0" compatLnSpc="1">
            <a:prstTxWarp prst="textNoShape">
              <a:avLst/>
            </a:prstTxWarp>
          </a:bodyPr>
          <a:lstStyle>
            <a:lvl1pPr defTabSz="94181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41" y="8917445"/>
            <a:ext cx="3077524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7" tIns="47055" rIns="94107" bIns="47055" numCol="1" anchor="b" anchorCtr="0" compatLnSpc="1">
            <a:prstTxWarp prst="textNoShape">
              <a:avLst/>
            </a:prstTxWarp>
          </a:bodyPr>
          <a:lstStyle>
            <a:lvl1pPr algn="r" defTabSz="94181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3E9190-E1FC-4071-BD96-817C4B882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45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263"/>
            <a:fld id="{0B40AAD0-613F-423D-BF4C-61ADB3D4F285}" type="slidenum">
              <a:rPr lang="en-US" smtClean="0"/>
              <a:pPr defTabSz="941263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3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2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5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44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6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1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0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2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6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66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7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7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08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0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64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6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1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29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44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22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344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30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48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6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E9190-E1FC-4071-BD96-817C4B8828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5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0"/>
            <a:ext cx="9144000" cy="6891338"/>
          </a:xfrm>
          <a:prstGeom prst="rect">
            <a:avLst/>
          </a:prstGeom>
          <a:gradFill rotWithShape="0">
            <a:gsLst>
              <a:gs pos="0">
                <a:srgbClr val="0158AF">
                  <a:gamma/>
                  <a:shade val="46275"/>
                  <a:invGamma/>
                </a:srgbClr>
              </a:gs>
              <a:gs pos="50000">
                <a:srgbClr val="0158AF"/>
              </a:gs>
              <a:gs pos="100000">
                <a:srgbClr val="0158A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7" descr="fha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313" y="5370513"/>
            <a:ext cx="23510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00050" y="1495425"/>
            <a:ext cx="8362950" cy="11430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2865438"/>
            <a:ext cx="8320088" cy="2208212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212725"/>
            <a:ext cx="2168525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938" y="212725"/>
            <a:ext cx="6356350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175657"/>
            <a:ext cx="8670925" cy="4717144"/>
          </a:xfrm>
        </p:spPr>
        <p:txBody>
          <a:bodyPr/>
          <a:lstStyle>
            <a:lvl1pPr>
              <a:buClr>
                <a:srgbClr val="013F7D"/>
              </a:buClr>
              <a:defRPr>
                <a:solidFill>
                  <a:srgbClr val="013F7D"/>
                </a:solidFill>
              </a:defRPr>
            </a:lvl1pPr>
            <a:lvl2pPr>
              <a:buClr>
                <a:schemeClr val="accent2"/>
              </a:buClr>
              <a:defRPr b="1" baseline="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b="1">
                <a:solidFill>
                  <a:schemeClr val="accent3"/>
                </a:solidFill>
              </a:defRPr>
            </a:lvl3pPr>
            <a:lvl4pPr>
              <a:defRPr b="0"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886" y="2220686"/>
            <a:ext cx="6226627" cy="1843314"/>
          </a:xfrm>
        </p:spPr>
        <p:txBody>
          <a:bodyPr anchor="t"/>
          <a:lstStyle>
            <a:lvl1pPr algn="ctr">
              <a:defRPr sz="4000" b="0" u="sng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938" y="1262743"/>
            <a:ext cx="4259262" cy="5341257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62743"/>
            <a:ext cx="4259263" cy="5341257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6891338"/>
          </a:xfrm>
          <a:prstGeom prst="rect">
            <a:avLst/>
          </a:prstGeom>
          <a:gradFill rotWithShape="0">
            <a:gsLst>
              <a:gs pos="0">
                <a:srgbClr val="0158AF">
                  <a:gamma/>
                  <a:shade val="46275"/>
                  <a:invGamma/>
                </a:srgbClr>
              </a:gs>
              <a:gs pos="50000">
                <a:srgbClr val="0158AF"/>
              </a:gs>
              <a:gs pos="100000">
                <a:srgbClr val="0158A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65100" y="152400"/>
            <a:ext cx="8836025" cy="6553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Century Gothic" pitchFamily="34" charset="0"/>
            </a:endParaRP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61938" y="212725"/>
            <a:ext cx="86772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160463"/>
            <a:ext cx="8670925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7" name="Picture 14" descr="fha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16800" y="5745163"/>
            <a:ext cx="1500188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61938" y="6284913"/>
            <a:ext cx="434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672DB03C-D882-4099-83C8-A77CCBB23BE7}" type="slidenum">
              <a:rPr lang="en-US" sz="1400">
                <a:latin typeface="Century Gothic" pitchFamily="34" charset="0"/>
              </a:rPr>
              <a:pPr>
                <a:defRPr/>
              </a:pPr>
              <a:t>‹#›</a:t>
            </a:fld>
            <a:endParaRPr lang="en-US" sz="1400" dirty="0"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u="sng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13F7D"/>
        </a:buClr>
        <a:buChar char="•"/>
        <a:defRPr sz="2800" b="1">
          <a:solidFill>
            <a:srgbClr val="013F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v"/>
        <a:defRPr sz="24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1B587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4E854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13F7D"/>
        </a:buClr>
        <a:buFont typeface="Wingdings" pitchFamily="2" charset="2"/>
        <a:buChar char="§"/>
        <a:defRPr sz="1600">
          <a:solidFill>
            <a:srgbClr val="60487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158AF"/>
        </a:buClr>
        <a:buFont typeface="Wingdings" pitchFamily="2" charset="2"/>
        <a:buChar char="§"/>
        <a:defRPr sz="1600">
          <a:solidFill>
            <a:srgbClr val="0158A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158AF"/>
        </a:buClr>
        <a:buFont typeface="Wingdings" pitchFamily="2" charset="2"/>
        <a:buChar char="§"/>
        <a:defRPr sz="1600">
          <a:solidFill>
            <a:srgbClr val="0158A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158AF"/>
        </a:buClr>
        <a:buFont typeface="Wingdings" pitchFamily="2" charset="2"/>
        <a:buChar char="§"/>
        <a:defRPr sz="1600">
          <a:solidFill>
            <a:srgbClr val="0158A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158AF"/>
        </a:buClr>
        <a:buFont typeface="Wingdings" pitchFamily="2" charset="2"/>
        <a:buChar char="§"/>
        <a:defRPr sz="1600">
          <a:solidFill>
            <a:srgbClr val="0158A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41938" y="2510971"/>
            <a:ext cx="3495675" cy="28452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rgbClr val="556E8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1638" y="1292225"/>
            <a:ext cx="5722937" cy="3395663"/>
          </a:xfrm>
          <a:prstGeom prst="rect">
            <a:avLst/>
          </a:prstGeom>
          <a:solidFill>
            <a:srgbClr val="F0F0E6"/>
          </a:solidFill>
          <a:ln w="12700">
            <a:solidFill>
              <a:srgbClr val="6666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3888" y="1828800"/>
            <a:ext cx="5167312" cy="169885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4000" b="1" dirty="0" smtClean="0">
                <a:latin typeface="High Tower Text" pitchFamily="18" charset="0"/>
                <a:ea typeface="Cambria Math" pitchFamily="18" charset="0"/>
                <a:cs typeface="Arial" pitchFamily="34" charset="0"/>
              </a:rPr>
              <a:t>Underwriting 101</a:t>
            </a:r>
            <a:br>
              <a:rPr lang="en-US" sz="4000" b="1" dirty="0" smtClean="0">
                <a:latin typeface="High Tower Text" pitchFamily="18" charset="0"/>
                <a:ea typeface="Cambria Math" pitchFamily="18" charset="0"/>
                <a:cs typeface="Arial" pitchFamily="34" charset="0"/>
              </a:rPr>
            </a:br>
            <a:r>
              <a:rPr lang="en-US" sz="2800" b="1" i="1" dirty="0" smtClean="0">
                <a:latin typeface="High Tower Text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en-US" sz="2800" b="1" i="1" dirty="0">
                <a:latin typeface="High Tower Text" pitchFamily="18" charset="0"/>
                <a:ea typeface="Cambria Math" pitchFamily="18" charset="0"/>
                <a:cs typeface="Arial" pitchFamily="34" charset="0"/>
              </a:rPr>
              <a:t>Basic Overview, Rule Changes, Updates, Forms) </a:t>
            </a:r>
            <a:endParaRPr lang="en-US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itchFamily="82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01637" y="5544794"/>
            <a:ext cx="3471115" cy="1023938"/>
          </a:xfrm>
          <a:prstGeom prst="rect">
            <a:avLst/>
          </a:prstGeom>
          <a:solidFill>
            <a:schemeClr val="bg1"/>
          </a:solidFill>
          <a:ln w="12700" cap="rnd">
            <a:solidFill>
              <a:srgbClr val="556E8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5086" y="3730171"/>
            <a:ext cx="5399542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r">
              <a:lnSpc>
                <a:spcPts val="23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Rita Dockery, Corley Audorff, &amp;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Michael Vaughn (Walker &amp; Dunlop)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5371" y="3309256"/>
            <a:ext cx="280103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The Office of Residential Care Facilities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  <a:p>
            <a:pPr algn="r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U.S. Department of Housing and Urban Development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37029" y="5614985"/>
            <a:ext cx="4295775" cy="88355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Eastern Lenders Conference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Philadelphia, PA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March 13 &amp; 14, 2013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2" y="1049928"/>
            <a:ext cx="6992471" cy="509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229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3" y="1021977"/>
            <a:ext cx="6813175" cy="55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561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18943" t="41635" r="40758" b="6933"/>
          <a:stretch/>
        </p:blipFill>
        <p:spPr bwMode="auto">
          <a:xfrm>
            <a:off x="249238" y="1200260"/>
            <a:ext cx="8670925" cy="4568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06375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19287" t="16508" r="40532" b="14286"/>
          <a:stretch/>
        </p:blipFill>
        <p:spPr bwMode="auto">
          <a:xfrm>
            <a:off x="1339216" y="1176338"/>
            <a:ext cx="6490969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70771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0206" t="15512" r="16762" b="16112"/>
          <a:stretch/>
        </p:blipFill>
        <p:spPr bwMode="auto">
          <a:xfrm>
            <a:off x="719952" y="1176338"/>
            <a:ext cx="7729496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8578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23191" t="16738" r="18601" b="3660"/>
          <a:stretch/>
        </p:blipFill>
        <p:spPr bwMode="auto">
          <a:xfrm>
            <a:off x="1519051" y="1176338"/>
            <a:ext cx="6131298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24555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23077" t="20003" r="18255" b="4682"/>
          <a:stretch/>
        </p:blipFill>
        <p:spPr bwMode="auto">
          <a:xfrm>
            <a:off x="1318945" y="1176338"/>
            <a:ext cx="6531510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7654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2963" t="17553" r="18829" b="4681"/>
          <a:stretch/>
        </p:blipFill>
        <p:spPr bwMode="auto">
          <a:xfrm>
            <a:off x="1446673" y="1176338"/>
            <a:ext cx="6276055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62073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23536" t="18573" r="18370" b="14071"/>
          <a:stretch/>
        </p:blipFill>
        <p:spPr bwMode="auto">
          <a:xfrm>
            <a:off x="968781" y="1176338"/>
            <a:ext cx="7231839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8121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22618" t="14900" r="19747" b="1824"/>
          <a:stretch/>
        </p:blipFill>
        <p:spPr bwMode="auto">
          <a:xfrm>
            <a:off x="1683149" y="1176338"/>
            <a:ext cx="5803102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61643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223(</a:t>
            </a:r>
            <a:r>
              <a:rPr lang="en-US" cap="none" dirty="0" smtClean="0"/>
              <a:t>a</a:t>
            </a:r>
            <a:r>
              <a:rPr lang="en-US" dirty="0" smtClean="0"/>
              <a:t>)(7)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35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0781" t="19799" r="16418" b="22235"/>
          <a:stretch/>
        </p:blipFill>
        <p:spPr bwMode="auto">
          <a:xfrm>
            <a:off x="249238" y="1283625"/>
            <a:ext cx="8670925" cy="4501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04335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7681" t="14967" r="39723" b="3123"/>
          <a:stretch/>
        </p:blipFill>
        <p:spPr bwMode="auto">
          <a:xfrm>
            <a:off x="1677771" y="1176338"/>
            <a:ext cx="5813858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14497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2" y="1044949"/>
            <a:ext cx="7194176" cy="49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465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223(a)(7)s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T12 financials</a:t>
            </a:r>
          </a:p>
          <a:p>
            <a:endParaRPr lang="en-US" dirty="0" smtClean="0"/>
          </a:p>
          <a:p>
            <a:r>
              <a:rPr lang="en-US" dirty="0" smtClean="0"/>
              <a:t>Make sure the T12 financials are not more than 3 months old</a:t>
            </a:r>
          </a:p>
          <a:p>
            <a:endParaRPr lang="en-US" dirty="0"/>
          </a:p>
          <a:p>
            <a:r>
              <a:rPr lang="en-US" dirty="0" smtClean="0"/>
              <a:t>Submit financials at the facility level</a:t>
            </a:r>
          </a:p>
          <a:p>
            <a:endParaRPr lang="en-US" dirty="0"/>
          </a:p>
          <a:p>
            <a:r>
              <a:rPr lang="en-US" dirty="0" smtClean="0"/>
              <a:t>Use actual expenses when reporting expenses and NOI; if you make adjustments, describe them in detail and provide both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862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223(a)(7)s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015637"/>
            <a:ext cx="8670925" cy="4717144"/>
          </a:xfrm>
        </p:spPr>
        <p:txBody>
          <a:bodyPr/>
          <a:lstStyle/>
          <a:p>
            <a:r>
              <a:rPr lang="en-US" sz="2600" dirty="0" smtClean="0"/>
              <a:t>If you use a number in one place, use it again throughout the application.</a:t>
            </a:r>
          </a:p>
          <a:p>
            <a:pPr lvl="1"/>
            <a:r>
              <a:rPr lang="en-US" sz="2200" dirty="0" smtClean="0"/>
              <a:t>Principal balance</a:t>
            </a:r>
          </a:p>
          <a:p>
            <a:pPr lvl="1"/>
            <a:r>
              <a:rPr lang="en-US" sz="2200" dirty="0" smtClean="0"/>
              <a:t>Prepayment penalty</a:t>
            </a:r>
          </a:p>
          <a:p>
            <a:pPr lvl="1"/>
            <a:r>
              <a:rPr lang="en-US" sz="2200" dirty="0" smtClean="0"/>
              <a:t>92264a</a:t>
            </a:r>
          </a:p>
          <a:p>
            <a:endParaRPr lang="en-US" sz="2000" dirty="0"/>
          </a:p>
          <a:p>
            <a:r>
              <a:rPr lang="en-US" sz="2600" dirty="0" smtClean="0"/>
              <a:t>If you lump costs together, break them out whenever possible</a:t>
            </a:r>
          </a:p>
          <a:p>
            <a:endParaRPr lang="en-US" sz="2000" dirty="0"/>
          </a:p>
          <a:p>
            <a:r>
              <a:rPr lang="en-US" sz="2600" dirty="0" smtClean="0"/>
              <a:t>Transaction fees – call it what it is</a:t>
            </a:r>
          </a:p>
          <a:p>
            <a:pPr lvl="1"/>
            <a:r>
              <a:rPr lang="en-US" sz="2200" dirty="0" smtClean="0"/>
              <a:t>PCNA</a:t>
            </a:r>
          </a:p>
          <a:p>
            <a:pPr lvl="1"/>
            <a:r>
              <a:rPr lang="en-US" sz="2200" dirty="0" smtClean="0"/>
              <a:t>Survey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7945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223(a)(7)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Assessing </a:t>
            </a:r>
            <a:r>
              <a:rPr lang="en-US" sz="2400" dirty="0"/>
              <a:t>compliance with existing business </a:t>
            </a:r>
            <a:r>
              <a:rPr lang="en-US" sz="2400" dirty="0" smtClean="0"/>
              <a:t>agreements…some of the biggest time delays are related to this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DEC issues</a:t>
            </a:r>
          </a:p>
          <a:p>
            <a:pPr lvl="1"/>
            <a:r>
              <a:rPr lang="en-US" sz="2000" dirty="0" smtClean="0"/>
              <a:t>Licensing issues</a:t>
            </a:r>
          </a:p>
          <a:p>
            <a:pPr lvl="1"/>
            <a:r>
              <a:rPr lang="en-US" sz="2000" dirty="0" smtClean="0"/>
              <a:t>Obtaining </a:t>
            </a:r>
            <a:r>
              <a:rPr lang="en-US" sz="2000" dirty="0"/>
              <a:t>HUD approval of anything that should have had prior HUD </a:t>
            </a:r>
            <a:r>
              <a:rPr lang="en-US" sz="2000" dirty="0" smtClean="0"/>
              <a:t>approval </a:t>
            </a:r>
          </a:p>
          <a:p>
            <a:pPr lvl="1"/>
            <a:r>
              <a:rPr lang="en-US" sz="2000" dirty="0" smtClean="0"/>
              <a:t>Undisclosed TPAs</a:t>
            </a:r>
          </a:p>
          <a:p>
            <a:pPr lvl="1"/>
            <a:r>
              <a:rPr lang="en-US" sz="2000" dirty="0" smtClean="0"/>
              <a:t>Significant, unexplained changes in operations</a:t>
            </a:r>
          </a:p>
          <a:p>
            <a:pPr lvl="1"/>
            <a:r>
              <a:rPr lang="en-US" sz="2000" dirty="0" smtClean="0"/>
              <a:t>Lack of quality control</a:t>
            </a:r>
          </a:p>
          <a:p>
            <a:pPr lvl="1"/>
            <a:r>
              <a:rPr lang="en-US" sz="2000" dirty="0" smtClean="0"/>
              <a:t>Unresponsiveness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831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itchFamily="34" charset="0"/>
              </a:rPr>
              <a:t>Fire Safety Equipment </a:t>
            </a:r>
            <a:br>
              <a:rPr lang="en-US" b="1" dirty="0">
                <a:latin typeface="Century Gothic" pitchFamily="34" charset="0"/>
              </a:rPr>
            </a:br>
            <a:r>
              <a:rPr lang="en-US" b="1" dirty="0">
                <a:latin typeface="Century Gothic" pitchFamily="34" charset="0"/>
              </a:rPr>
              <a:t>Loan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67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Statutory and Regulatory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Section 232(i) is authorized under the National Housing Act (12 U.S.C. 1715 w) as amended; Section 203(i) Public Law 93-204</a:t>
            </a:r>
          </a:p>
          <a:p>
            <a:r>
              <a:rPr lang="en-US" dirty="0"/>
              <a:t>24 CFR Part 232 Subpart C – Eligibility Requirements-Supplemental Loans to Finance Purchase and Installation of Fire Safety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261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Loans for nursing homes, skilled nursing </a:t>
            </a:r>
            <a:r>
              <a:rPr lang="en-US" sz="2600" dirty="0" smtClean="0"/>
              <a:t>facilities, </a:t>
            </a:r>
            <a:r>
              <a:rPr lang="en-US" sz="2600" dirty="0"/>
              <a:t>and intermediate </a:t>
            </a:r>
            <a:r>
              <a:rPr lang="en-US" sz="2600" dirty="0" smtClean="0"/>
              <a:t>care facilities </a:t>
            </a:r>
            <a:r>
              <a:rPr lang="en-US" sz="2600" dirty="0"/>
              <a:t>to purchase and install fire safety </a:t>
            </a:r>
            <a:r>
              <a:rPr lang="en-US" sz="2600" dirty="0" smtClean="0"/>
              <a:t>equipment—primarily </a:t>
            </a:r>
            <a:r>
              <a:rPr lang="en-US" sz="2600" dirty="0"/>
              <a:t>fire sprinkler systems.  </a:t>
            </a:r>
          </a:p>
          <a:p>
            <a:pPr>
              <a:buNone/>
            </a:pPr>
            <a:endParaRPr lang="en-US" dirty="0"/>
          </a:p>
          <a:p>
            <a:pPr lvl="0"/>
            <a:r>
              <a:rPr lang="en-US" sz="2600" dirty="0" smtClean="0"/>
              <a:t>Ensure </a:t>
            </a:r>
            <a:r>
              <a:rPr lang="en-US" sz="2600" dirty="0"/>
              <a:t>that nursing </a:t>
            </a:r>
            <a:r>
              <a:rPr lang="en-US" sz="2600" dirty="0" smtClean="0"/>
              <a:t>homes </a:t>
            </a:r>
            <a:r>
              <a:rPr lang="en-US" sz="2600" dirty="0"/>
              <a:t>have financing options to meet </a:t>
            </a:r>
            <a:r>
              <a:rPr lang="en-US" sz="2600" dirty="0" smtClean="0"/>
              <a:t>the CMS </a:t>
            </a:r>
            <a:r>
              <a:rPr lang="en-US" sz="2600" dirty="0"/>
              <a:t>regulation that requires all </a:t>
            </a:r>
            <a:r>
              <a:rPr lang="en-US" sz="2600" dirty="0" smtClean="0"/>
              <a:t>long-term </a:t>
            </a:r>
            <a:r>
              <a:rPr lang="en-US" sz="2600" dirty="0"/>
              <a:t>care facilities to be equipped with an automatic sprinkler </a:t>
            </a:r>
            <a:r>
              <a:rPr lang="en-US" sz="2600" dirty="0" smtClean="0"/>
              <a:t>system </a:t>
            </a:r>
            <a:r>
              <a:rPr lang="en-US" sz="2600" dirty="0"/>
              <a:t>by August 13, </a:t>
            </a:r>
            <a:r>
              <a:rPr lang="en-US" sz="2600" dirty="0" smtClean="0"/>
              <a:t>2013. </a:t>
            </a:r>
            <a:r>
              <a:rPr lang="en-US" sz="2600" dirty="0" smtClean="0">
                <a:solidFill>
                  <a:srgbClr val="FF0000"/>
                </a:solidFill>
              </a:rPr>
              <a:t>Note: CMS </a:t>
            </a:r>
            <a:r>
              <a:rPr lang="en-US" sz="2600" dirty="0">
                <a:solidFill>
                  <a:srgbClr val="FF0000"/>
                </a:solidFill>
              </a:rPr>
              <a:t>is currently imposing exceptions.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932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Underwriting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Mortgage </a:t>
            </a:r>
            <a:r>
              <a:rPr lang="en-US" dirty="0" smtClean="0"/>
              <a:t>Terms: Vary </a:t>
            </a:r>
            <a:r>
              <a:rPr lang="en-US" dirty="0"/>
              <a:t>based on the  mortgage amount</a:t>
            </a:r>
          </a:p>
          <a:p>
            <a:pPr lvl="1"/>
            <a:r>
              <a:rPr lang="en-US" dirty="0" smtClean="0"/>
              <a:t>For mortgages </a:t>
            </a:r>
            <a:r>
              <a:rPr lang="en-US" u="sng" dirty="0"/>
              <a:t>$100,000 or </a:t>
            </a:r>
            <a:r>
              <a:rPr lang="en-US" u="sng" dirty="0" smtClean="0"/>
              <a:t>greater</a:t>
            </a:r>
            <a:r>
              <a:rPr lang="en-US" dirty="0" smtClean="0"/>
              <a:t>, the maximum mortgage term is…</a:t>
            </a:r>
          </a:p>
          <a:p>
            <a:pPr marL="457200" lvl="1" indent="0">
              <a:buNone/>
            </a:pPr>
            <a:endParaRPr lang="en-US" sz="1200" dirty="0"/>
          </a:p>
          <a:p>
            <a:pPr lvl="2"/>
            <a:r>
              <a:rPr lang="en-US" sz="2200" dirty="0" smtClean="0"/>
              <a:t>Coterminous </a:t>
            </a:r>
            <a:r>
              <a:rPr lang="en-US" sz="2200" dirty="0"/>
              <a:t>with the maturity of the existing FHA mortgage </a:t>
            </a:r>
            <a:r>
              <a:rPr lang="en-US" sz="2200" dirty="0" smtClean="0"/>
              <a:t>(if </a:t>
            </a:r>
            <a:r>
              <a:rPr lang="en-US" sz="2200" dirty="0"/>
              <a:t>applicable</a:t>
            </a:r>
            <a:r>
              <a:rPr lang="en-US" sz="2200" dirty="0" smtClean="0"/>
              <a:t>) {OR}</a:t>
            </a:r>
          </a:p>
          <a:p>
            <a:pPr marL="914400" lvl="2" indent="0">
              <a:buNone/>
            </a:pPr>
            <a:endParaRPr lang="en-US" sz="1100" dirty="0"/>
          </a:p>
          <a:p>
            <a:pPr lvl="2"/>
            <a:r>
              <a:rPr lang="en-US" sz="2200" dirty="0"/>
              <a:t>15 </a:t>
            </a:r>
            <a:r>
              <a:rPr lang="en-US" sz="2200" dirty="0" smtClean="0"/>
              <a:t>years </a:t>
            </a:r>
            <a:endParaRPr lang="en-US" sz="2200" dirty="0"/>
          </a:p>
          <a:p>
            <a:pPr marL="857250" lvl="2" indent="0">
              <a:spcBef>
                <a:spcPts val="2400"/>
              </a:spcBef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…whichever </a:t>
            </a:r>
            <a:r>
              <a:rPr lang="en-US" sz="2400" dirty="0">
                <a:solidFill>
                  <a:schemeClr val="accent2"/>
                </a:solidFill>
              </a:rPr>
              <a:t>is less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901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223(a)(7)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January 2011, we created two lanes for enhanced workload management of Section 223(a)(7) Firm Applications – the Green and Regular Lanes.  Green Lane deals were defined as refinances with no loan term extensions, no Transfer of Physical Assets (TPA)/change of operator and no new Accounts Receivable Lines requiring Lean compliance approval. 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Fast forward to 2013….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995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Underwriting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Mortgage Terms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For mortgages </a:t>
            </a:r>
            <a:r>
              <a:rPr lang="en-US" u="sng" dirty="0"/>
              <a:t>below $</a:t>
            </a:r>
            <a:r>
              <a:rPr lang="en-US" u="sng" dirty="0" smtClean="0"/>
              <a:t>100,000, the maximum mortgage term is</a:t>
            </a:r>
            <a:r>
              <a:rPr lang="en-US" dirty="0" smtClean="0"/>
              <a:t>...</a:t>
            </a:r>
            <a:endParaRPr lang="en-US" dirty="0"/>
          </a:p>
          <a:p>
            <a:pPr lvl="2"/>
            <a:r>
              <a:rPr lang="en-US" sz="2200" dirty="0" smtClean="0"/>
              <a:t>Coterminous </a:t>
            </a:r>
            <a:r>
              <a:rPr lang="en-US" sz="2200" dirty="0"/>
              <a:t>with the maturity of the existing FHA mortgage (If applicable</a:t>
            </a:r>
            <a:r>
              <a:rPr lang="en-US" sz="2200" dirty="0" smtClean="0"/>
              <a:t>) {OR}</a:t>
            </a:r>
          </a:p>
          <a:p>
            <a:pPr marL="914400" lvl="2" indent="0">
              <a:buNone/>
            </a:pPr>
            <a:endParaRPr lang="en-US" sz="1800" dirty="0"/>
          </a:p>
          <a:p>
            <a:pPr lvl="2"/>
            <a:r>
              <a:rPr lang="en-US" sz="2200" dirty="0"/>
              <a:t>10 years </a:t>
            </a:r>
          </a:p>
          <a:p>
            <a:pPr marL="457200" lvl="3" indent="0">
              <a:spcBef>
                <a:spcPts val="2400"/>
              </a:spcBef>
              <a:spcAft>
                <a:spcPts val="1200"/>
              </a:spcAft>
              <a:buClr>
                <a:srgbClr val="013F7D"/>
              </a:buClr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…</a:t>
            </a:r>
            <a:r>
              <a:rPr lang="en-US" sz="2400" b="1" dirty="0">
                <a:solidFill>
                  <a:schemeClr val="accent2"/>
                </a:solidFill>
              </a:rPr>
              <a:t>whichever is </a:t>
            </a:r>
            <a:r>
              <a:rPr lang="en-US" sz="2400" b="1" dirty="0" smtClean="0">
                <a:solidFill>
                  <a:schemeClr val="accent2"/>
                </a:solidFill>
              </a:rPr>
              <a:t>less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515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Underwriting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Loan </a:t>
            </a:r>
            <a:r>
              <a:rPr lang="en-US" dirty="0" smtClean="0"/>
              <a:t>security</a:t>
            </a:r>
            <a:endParaRPr lang="en-US" dirty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lien position</a:t>
            </a:r>
            <a:endParaRPr lang="en-US" dirty="0"/>
          </a:p>
          <a:p>
            <a:pPr lvl="1"/>
            <a:r>
              <a:rPr lang="en-US" dirty="0"/>
              <a:t>In proposals where the property is already encumbered by a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mortgage </a:t>
            </a:r>
            <a:r>
              <a:rPr lang="en-US" dirty="0"/>
              <a:t>or deed of trust, HUD-FHA will accept a mortgage or deed of trust that is subordinate to the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lien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Debt service coverage	</a:t>
            </a:r>
          </a:p>
          <a:p>
            <a:pPr lvl="1"/>
            <a:r>
              <a:rPr lang="en-US" dirty="0"/>
              <a:t>Projects must meet the </a:t>
            </a:r>
            <a:r>
              <a:rPr lang="en-US" dirty="0" smtClean="0"/>
              <a:t>minimum 1.11 </a:t>
            </a:r>
            <a:r>
              <a:rPr lang="en-US" dirty="0"/>
              <a:t>coverage ratio.	</a:t>
            </a:r>
          </a:p>
        </p:txBody>
      </p:sp>
    </p:spTree>
    <p:extLst>
      <p:ext uri="{BB962C8B-B14F-4D97-AF65-F5344CB8AC3E}">
        <p14:creationId xmlns:p14="http://schemas.microsoft.com/office/powerpoint/2010/main" val="24930303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Underwriting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Appraisal 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 </a:t>
            </a:r>
            <a:r>
              <a:rPr lang="en-US" sz="2200" dirty="0"/>
              <a:t>Not </a:t>
            </a:r>
            <a:r>
              <a:rPr lang="en-US" sz="2200" dirty="0" smtClean="0"/>
              <a:t>required</a:t>
            </a:r>
            <a:endParaRPr lang="en-US" sz="2200" dirty="0"/>
          </a:p>
          <a:p>
            <a:r>
              <a:rPr lang="en-US" dirty="0"/>
              <a:t>Physical </a:t>
            </a:r>
            <a:r>
              <a:rPr lang="en-US" dirty="0" smtClean="0"/>
              <a:t>assessment of the property </a:t>
            </a:r>
            <a:endParaRPr lang="en-US" dirty="0"/>
          </a:p>
          <a:p>
            <a:pPr lvl="1"/>
            <a:r>
              <a:rPr lang="en-US" sz="2200" dirty="0"/>
              <a:t>For </a:t>
            </a:r>
            <a:r>
              <a:rPr lang="en-US" sz="2200" dirty="0" smtClean="0"/>
              <a:t>non-FHA-insured </a:t>
            </a:r>
            <a:r>
              <a:rPr lang="en-US" sz="2200" dirty="0"/>
              <a:t>projects, the application is to include a PCNA. 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  </a:t>
            </a:r>
            <a:endParaRPr lang="en-US" sz="2200" dirty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PCNA should include an analysis of the reserve for replacement account, if applicable.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783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Underwriting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Repairs</a:t>
            </a:r>
          </a:p>
          <a:p>
            <a:pPr lvl="1"/>
            <a:r>
              <a:rPr lang="en-US" dirty="0"/>
              <a:t>Any repair unrelated to fire safety equipment installation cannot be funded by mortgage proceeds. </a:t>
            </a:r>
            <a:endParaRPr lang="en-US" dirty="0" smtClean="0"/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dirty="0"/>
              <a:t>Critical repairs must be performed prior to endorsement of the mortgage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dirty="0"/>
              <a:t>Non-critical repairs, including Borrower Proposed </a:t>
            </a:r>
            <a:r>
              <a:rPr lang="en-US" dirty="0" smtClean="0"/>
              <a:t>Repairs </a:t>
            </a:r>
            <a:r>
              <a:rPr lang="en-US" dirty="0"/>
              <a:t>approved by </a:t>
            </a:r>
            <a:r>
              <a:rPr lang="en-US" dirty="0" smtClean="0"/>
              <a:t>HUD, </a:t>
            </a:r>
            <a:r>
              <a:rPr lang="en-US" dirty="0"/>
              <a:t>may be completed after endorsement.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95685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Checklists</a:t>
            </a:r>
          </a:p>
          <a:p>
            <a:pPr lvl="1"/>
            <a:r>
              <a:rPr lang="en-US" dirty="0"/>
              <a:t>Distinct </a:t>
            </a:r>
            <a:r>
              <a:rPr lang="en-US" dirty="0" smtClean="0"/>
              <a:t>checklists for FHA-insured </a:t>
            </a:r>
            <a:r>
              <a:rPr lang="en-US" dirty="0"/>
              <a:t>projects and </a:t>
            </a:r>
            <a:r>
              <a:rPr lang="en-US" dirty="0" smtClean="0"/>
              <a:t>non-FHA-insured projects are on OHP’s </a:t>
            </a:r>
            <a:r>
              <a:rPr lang="en-US" dirty="0"/>
              <a:t>website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Lender Narratives</a:t>
            </a:r>
          </a:p>
          <a:p>
            <a:pPr lvl="1"/>
            <a:r>
              <a:rPr lang="en-US" dirty="0"/>
              <a:t>Distinct </a:t>
            </a:r>
            <a:r>
              <a:rPr lang="en-US" dirty="0" smtClean="0"/>
              <a:t> narratives for FHA-insured </a:t>
            </a:r>
            <a:r>
              <a:rPr lang="en-US" dirty="0"/>
              <a:t>projects and </a:t>
            </a:r>
            <a:r>
              <a:rPr lang="en-US" dirty="0" smtClean="0"/>
              <a:t>non-FHA-insured projects are on OHP’s website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7897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times will vary based on ORCF’s capacity</a:t>
            </a:r>
          </a:p>
          <a:p>
            <a:endParaRPr lang="en-US" dirty="0" smtClean="0"/>
          </a:p>
          <a:p>
            <a:r>
              <a:rPr lang="en-US" dirty="0" smtClean="0"/>
              <a:t>Projects with existing FHA-insured mortgages have priority</a:t>
            </a:r>
          </a:p>
          <a:p>
            <a:endParaRPr lang="en-US" dirty="0" smtClean="0"/>
          </a:p>
          <a:p>
            <a:r>
              <a:rPr lang="en-US" dirty="0" smtClean="0"/>
              <a:t>Final application procedures will be communicated to lenders by an Email Blast and an update to the OHP website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06605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784475"/>
            <a:ext cx="7634288" cy="1143000"/>
          </a:xfrm>
        </p:spPr>
        <p:txBody>
          <a:bodyPr/>
          <a:lstStyle/>
          <a:p>
            <a:pPr>
              <a:defRPr/>
            </a:pPr>
            <a:r>
              <a:rPr lang="en-US" sz="4800" u="none" dirty="0" smtClean="0"/>
              <a:t>Questions?</a:t>
            </a:r>
            <a:r>
              <a:rPr lang="en-US" sz="1600" u="none" dirty="0" smtClean="0"/>
              <a:t/>
            </a:r>
            <a:br>
              <a:rPr lang="en-US" sz="1600" u="none" dirty="0" smtClean="0"/>
            </a:br>
            <a:r>
              <a:rPr lang="en-US" sz="2400" u="none" dirty="0" smtClean="0">
                <a:solidFill>
                  <a:schemeClr val="tx2"/>
                </a:solidFill>
              </a:rPr>
              <a:t/>
            </a:r>
            <a:br>
              <a:rPr lang="en-US" sz="2400" u="none" dirty="0" smtClean="0">
                <a:solidFill>
                  <a:schemeClr val="tx2"/>
                </a:solidFill>
              </a:rPr>
            </a:br>
            <a:r>
              <a:rPr lang="en-US" sz="2400" u="none" dirty="0" smtClean="0">
                <a:solidFill>
                  <a:schemeClr val="tx2"/>
                </a:solidFill>
              </a:rPr>
              <a:t/>
            </a:r>
            <a:br>
              <a:rPr lang="en-US" sz="2400" u="none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7F978B"/>
                </a:solidFill>
              </a:rPr>
              <a:t/>
            </a:r>
            <a:br>
              <a:rPr lang="en-US" sz="2400" dirty="0" smtClean="0">
                <a:solidFill>
                  <a:srgbClr val="7F978B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223(a)(7)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ORCF allocated additional staffing resources and significantly reduced the previous 223(a)(7) backlogs.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Accordingly, we have decided to merge the two lanes back into one consolidated </a:t>
            </a:r>
            <a:r>
              <a:rPr lang="en-US" dirty="0" smtClean="0"/>
              <a:t>queue</a:t>
            </a:r>
            <a:r>
              <a:rPr lang="en-US" dirty="0"/>
              <a:t>.  The consolidated Section 223(a)(7) queue became effective on </a:t>
            </a:r>
            <a:r>
              <a:rPr lang="en-US" dirty="0" smtClean="0"/>
              <a:t>January </a:t>
            </a:r>
            <a:r>
              <a:rPr lang="en-US" dirty="0"/>
              <a:t>15, 2013, with those applications assigned to underwriters on a first-in, first-out basis.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886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223(a)(7) Historical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238" y="1176338"/>
          <a:ext cx="867092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01771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223(a)(7) Volume</a:t>
            </a:r>
            <a:br>
              <a:rPr lang="en-US" dirty="0" smtClean="0"/>
            </a:br>
            <a:r>
              <a:rPr lang="en-US" sz="2000" i="1" u="none" dirty="0" smtClean="0"/>
              <a:t>(Total applications in the queue not yet assigned as of 03/07/2013)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975231"/>
              </p:ext>
            </p:extLst>
          </p:nvPr>
        </p:nvGraphicFramePr>
        <p:xfrm>
          <a:off x="249238" y="1176338"/>
          <a:ext cx="867092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645647"/>
              </p:ext>
            </p:extLst>
          </p:nvPr>
        </p:nvGraphicFramePr>
        <p:xfrm>
          <a:off x="602673" y="1381991"/>
          <a:ext cx="7720446" cy="437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10856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3766" t="17349" r="18484" b="6723"/>
          <a:stretch/>
        </p:blipFill>
        <p:spPr bwMode="auto">
          <a:xfrm>
            <a:off x="1395999" y="1176338"/>
            <a:ext cx="6377402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22781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8714" t="19321" r="40643" b="24621"/>
          <a:stretch/>
        </p:blipFill>
        <p:spPr bwMode="auto">
          <a:xfrm>
            <a:off x="531942" y="1176338"/>
            <a:ext cx="8105517" cy="4716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9591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223(a)(7) Lender Narrative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3" y="1965960"/>
            <a:ext cx="8094345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502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9AC76DC928C4CBB71514DECBD9819" ma:contentTypeVersion="2" ma:contentTypeDescription="Create a new document." ma:contentTypeScope="" ma:versionID="7e6f76c2b2c611b454d74f14a644978c">
  <xsd:schema xmlns:xsd="http://www.w3.org/2001/XMLSchema" xmlns:xs="http://www.w3.org/2001/XMLSchema" xmlns:p="http://schemas.microsoft.com/office/2006/metadata/properties" xmlns:ns1="http://schemas.microsoft.com/sharepoint/v3" xmlns:ns2="adb541f9-d6d0-4bfe-a0e5-a5de933521c7" targetNamespace="http://schemas.microsoft.com/office/2006/metadata/properties" ma:root="true" ma:fieldsID="9c62f945007d6a303ad25c775b19f7d6" ns1:_="" ns2:_="">
    <xsd:import namespace="http://schemas.microsoft.com/sharepoint/v3"/>
    <xsd:import namespace="adb541f9-d6d0-4bfe-a0e5-a5de933521c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dexed="true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541f9-d6d0-4bfe-a0e5-a5de933521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b541f9-d6d0-4bfe-a0e5-a5de933521c7">HUDIHCF-126-10</_dlc_DocId>
    <_dlc_DocIdUrl xmlns="adb541f9-d6d0-4bfe-a0e5-a5de933521c7">
      <Url>http://hudsharepoint.hud.gov/sites/IHCF/232 Program/2013_Lender_Training_Event/_layouts/DocIdRedir.aspx?ID=HUDIHCF-126-10</Url>
      <Description>HUDIHCF-126-10</Description>
    </_dlc_DocIdUrl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D8DBA2-2BB5-417D-A4D7-DABEDCB1D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db541f9-d6d0-4bfe-a0e5-a5de93352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B870D4-7DF9-49A5-ADF1-759EF72B6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C0BEA9-41D1-4CAD-83BE-0EDF277BC16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6D5659B-A9DD-4D38-8B80-EACD84439590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db541f9-d6d0-4bfe-a0e5-a5de933521c7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25237</TotalTime>
  <Words>836</Words>
  <Application>Microsoft Office PowerPoint</Application>
  <PresentationFormat>On-screen Show (4:3)</PresentationFormat>
  <Paragraphs>158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Section 223(a)(7) Updates</vt:lpstr>
      <vt:lpstr>Changes in the 223(a)(7) Queue</vt:lpstr>
      <vt:lpstr>Current 223(a)(7) Queue</vt:lpstr>
      <vt:lpstr>223(a)(7) Historical Comparison</vt:lpstr>
      <vt:lpstr>223(a)(7) Volume (Total applications in the queue not yet assigned as of 03/07/2013)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Changes to 223(a)(7) Lender Narrative</vt:lpstr>
      <vt:lpstr>Tips on 223(a)(7)s</vt:lpstr>
      <vt:lpstr>Tips on 223(a)(7)s</vt:lpstr>
      <vt:lpstr>223(a)(7) Delays</vt:lpstr>
      <vt:lpstr>Fire Safety Equipment  Loan Program</vt:lpstr>
      <vt:lpstr>Statutory and Regulatory Authority</vt:lpstr>
      <vt:lpstr>Purpose</vt:lpstr>
      <vt:lpstr>Underwriting Guidelines </vt:lpstr>
      <vt:lpstr>Underwriting Guidelines </vt:lpstr>
      <vt:lpstr>Underwriting Guidelines</vt:lpstr>
      <vt:lpstr>Underwriting Guidelines</vt:lpstr>
      <vt:lpstr>Underwriting Guidelines</vt:lpstr>
      <vt:lpstr>Lender Tools</vt:lpstr>
      <vt:lpstr>Application Processing</vt:lpstr>
      <vt:lpstr>Questions?     </vt:lpstr>
    </vt:vector>
  </TitlesOfParts>
  <Company>U.S. Department of Housing and Urban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Glorianna Peng</dc:creator>
  <cp:lastModifiedBy>H47700</cp:lastModifiedBy>
  <cp:revision>755</cp:revision>
  <cp:lastPrinted>2013-03-11T15:03:06Z</cp:lastPrinted>
  <dcterms:created xsi:type="dcterms:W3CDTF">2006-11-13T21:23:41Z</dcterms:created>
  <dcterms:modified xsi:type="dcterms:W3CDTF">2013-03-22T11:27:52Z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741680641</vt:i4>
  </property>
  <property fmtid="{D5CDD505-2E9C-101B-9397-08002B2CF9AE}" pid="3" name="_NewReviewCycle">
    <vt:lpwstr/>
  </property>
  <property fmtid="{D5CDD505-2E9C-101B-9397-08002B2CF9AE}" pid="4" name="_EmailSubject">
    <vt:lpwstr>04 2013 Philadelphia  Lender Training-223a7 and 232i.pptx</vt:lpwstr>
  </property>
  <property fmtid="{D5CDD505-2E9C-101B-9397-08002B2CF9AE}" pid="5" name="_AuthorEmail">
    <vt:lpwstr>Rita.J.Dockery@hud.gov</vt:lpwstr>
  </property>
  <property fmtid="{D5CDD505-2E9C-101B-9397-08002B2CF9AE}" pid="6" name="_AuthorEmailDisplayName">
    <vt:lpwstr>Dockery, Rita J</vt:lpwstr>
  </property>
  <property fmtid="{D5CDD505-2E9C-101B-9397-08002B2CF9AE}" pid="7" name="_PreviousAdHocReviewCycleID">
    <vt:i4>37377322</vt:i4>
  </property>
  <property fmtid="{D5CDD505-2E9C-101B-9397-08002B2CF9AE}" pid="8" name="ContentTypeId">
    <vt:lpwstr>0x0101003519AC76DC928C4CBB71514DECBD9819</vt:lpwstr>
  </property>
  <property fmtid="{D5CDD505-2E9C-101B-9397-08002B2CF9AE}" pid="9" name="_dlc_DocIdItemGuid">
    <vt:lpwstr>cf1486a7-457c-4335-8645-a763b8d42fed</vt:lpwstr>
  </property>
</Properties>
</file>