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 id="2147483661" r:id="rId6"/>
  </p:sldMasterIdLst>
  <p:notesMasterIdLst>
    <p:notesMasterId r:id="rId41"/>
  </p:notesMasterIdLst>
  <p:handoutMasterIdLst>
    <p:handoutMasterId r:id="rId42"/>
  </p:handoutMasterIdLst>
  <p:sldIdLst>
    <p:sldId id="286" r:id="rId7"/>
    <p:sldId id="421" r:id="rId8"/>
    <p:sldId id="534" r:id="rId9"/>
    <p:sldId id="416" r:id="rId10"/>
    <p:sldId id="488" r:id="rId11"/>
    <p:sldId id="484" r:id="rId12"/>
    <p:sldId id="489" r:id="rId13"/>
    <p:sldId id="490" r:id="rId14"/>
    <p:sldId id="492" r:id="rId15"/>
    <p:sldId id="532" r:id="rId16"/>
    <p:sldId id="531" r:id="rId17"/>
    <p:sldId id="530" r:id="rId18"/>
    <p:sldId id="529" r:id="rId19"/>
    <p:sldId id="528" r:id="rId20"/>
    <p:sldId id="509" r:id="rId21"/>
    <p:sldId id="520" r:id="rId22"/>
    <p:sldId id="521" r:id="rId23"/>
    <p:sldId id="518" r:id="rId24"/>
    <p:sldId id="519" r:id="rId25"/>
    <p:sldId id="485" r:id="rId26"/>
    <p:sldId id="526" r:id="rId27"/>
    <p:sldId id="449" r:id="rId28"/>
    <p:sldId id="502" r:id="rId29"/>
    <p:sldId id="535" r:id="rId30"/>
    <p:sldId id="503" r:id="rId31"/>
    <p:sldId id="501" r:id="rId32"/>
    <p:sldId id="505" r:id="rId33"/>
    <p:sldId id="508" r:id="rId34"/>
    <p:sldId id="507" r:id="rId35"/>
    <p:sldId id="510" r:id="rId36"/>
    <p:sldId id="500" r:id="rId37"/>
    <p:sldId id="527" r:id="rId38"/>
    <p:sldId id="511" r:id="rId39"/>
    <p:sldId id="435" r:id="rId40"/>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6DF001-E554-B0FE-3527-9F2BE93B3C22}" name="Riegsecker, Sharon R" initials="RSR" userId="S::Sharon.R.Riegsecker@HUD.GOV::f0613178-387b-4c95-87b9-44b3b8c842e5" providerId="AD"/>
  <p188:author id="{53ADCB51-9607-C451-3BBD-9554D7B25089}" name="Niegocki, Matthew G" initials="NG" userId="S::matthew.g.niegocki@hud.gov::92877c43-1351-4f79-bd61-1af9ff849a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07010"/>
    <a:srgbClr val="FFCC00"/>
    <a:srgbClr val="DDDDDD"/>
    <a:srgbClr val="B2B2B2"/>
    <a:srgbClr val="66CCFF"/>
    <a:srgbClr val="FFFF99"/>
    <a:srgbClr val="5F5F5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39" autoAdjust="0"/>
  </p:normalViewPr>
  <p:slideViewPr>
    <p:cSldViewPr snapToGrid="0">
      <p:cViewPr varScale="1">
        <p:scale>
          <a:sx n="59" d="100"/>
          <a:sy n="59" d="100"/>
        </p:scale>
        <p:origin x="15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3979" cy="465773"/>
          </a:xfrm>
          <a:prstGeom prst="rect">
            <a:avLst/>
          </a:prstGeom>
          <a:noFill/>
          <a:ln w="9525">
            <a:noFill/>
            <a:miter lim="800000"/>
            <a:headEnd/>
            <a:tailEnd/>
          </a:ln>
          <a:effectLst/>
        </p:spPr>
        <p:txBody>
          <a:bodyPr vert="horz" wrap="square" lIns="93316" tIns="46659" rIns="93316" bIns="46659" numCol="1" anchor="t" anchorCtr="0" compatLnSpc="1">
            <a:prstTxWarp prst="textNoShape">
              <a:avLst/>
            </a:prstTxWarp>
          </a:bodyPr>
          <a:lstStyle>
            <a:lvl1pPr defTabSz="933257">
              <a:defRPr sz="1200" smtClean="0"/>
            </a:lvl1pPr>
          </a:lstStyle>
          <a:p>
            <a:pPr>
              <a:defRPr/>
            </a:pPr>
            <a:endParaRPr lang="en-US"/>
          </a:p>
        </p:txBody>
      </p:sp>
      <p:sp>
        <p:nvSpPr>
          <p:cNvPr id="2051" name="Rectangle 3"/>
          <p:cNvSpPr>
            <a:spLocks noGrp="1" noChangeArrowheads="1"/>
          </p:cNvSpPr>
          <p:nvPr>
            <p:ph type="dt" sz="quarter" idx="1"/>
          </p:nvPr>
        </p:nvSpPr>
        <p:spPr bwMode="auto">
          <a:xfrm>
            <a:off x="3977532" y="1"/>
            <a:ext cx="3043979" cy="465773"/>
          </a:xfrm>
          <a:prstGeom prst="rect">
            <a:avLst/>
          </a:prstGeom>
          <a:noFill/>
          <a:ln w="9525">
            <a:noFill/>
            <a:miter lim="800000"/>
            <a:headEnd/>
            <a:tailEnd/>
          </a:ln>
          <a:effectLst/>
        </p:spPr>
        <p:txBody>
          <a:bodyPr vert="horz" wrap="square" lIns="93316" tIns="46659" rIns="93316" bIns="46659" numCol="1" anchor="t" anchorCtr="0" compatLnSpc="1">
            <a:prstTxWarp prst="textNoShape">
              <a:avLst/>
            </a:prstTxWarp>
          </a:bodyPr>
          <a:lstStyle>
            <a:lvl1pPr algn="r" defTabSz="933257">
              <a:defRPr sz="1200" smtClean="0"/>
            </a:lvl1pPr>
          </a:lstStyle>
          <a:p>
            <a:pPr>
              <a:defRPr/>
            </a:pPr>
            <a:endParaRPr lang="en-US"/>
          </a:p>
        </p:txBody>
      </p:sp>
      <p:sp>
        <p:nvSpPr>
          <p:cNvPr id="2052"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3316" tIns="46659" rIns="93316" bIns="46659" numCol="1" anchor="b" anchorCtr="0" compatLnSpc="1">
            <a:prstTxWarp prst="textNoShape">
              <a:avLst/>
            </a:prstTxWarp>
          </a:bodyPr>
          <a:lstStyle>
            <a:lvl1pPr defTabSz="933257">
              <a:defRPr sz="1200" smtClean="0"/>
            </a:lvl1pPr>
          </a:lstStyle>
          <a:p>
            <a:pPr>
              <a:defRPr/>
            </a:pPr>
            <a:endParaRPr lang="en-US"/>
          </a:p>
        </p:txBody>
      </p:sp>
      <p:sp>
        <p:nvSpPr>
          <p:cNvPr id="2053" name="Rectangle 5"/>
          <p:cNvSpPr>
            <a:spLocks noGrp="1" noChangeArrowheads="1"/>
          </p:cNvSpPr>
          <p:nvPr>
            <p:ph type="sldNum" sz="quarter" idx="3"/>
          </p:nvPr>
        </p:nvSpPr>
        <p:spPr bwMode="auto">
          <a:xfrm>
            <a:off x="3977532" y="8841738"/>
            <a:ext cx="3043979" cy="465773"/>
          </a:xfrm>
          <a:prstGeom prst="rect">
            <a:avLst/>
          </a:prstGeom>
          <a:noFill/>
          <a:ln w="9525">
            <a:noFill/>
            <a:miter lim="800000"/>
            <a:headEnd/>
            <a:tailEnd/>
          </a:ln>
          <a:effectLst/>
        </p:spPr>
        <p:txBody>
          <a:bodyPr vert="horz" wrap="square" lIns="93316" tIns="46659" rIns="93316" bIns="46659" numCol="1" anchor="b" anchorCtr="0" compatLnSpc="1">
            <a:prstTxWarp prst="textNoShape">
              <a:avLst/>
            </a:prstTxWarp>
          </a:bodyPr>
          <a:lstStyle>
            <a:lvl1pPr algn="r" defTabSz="933257">
              <a:defRPr sz="1200" smtClean="0"/>
            </a:lvl1pPr>
          </a:lstStyle>
          <a:p>
            <a:pPr>
              <a:defRPr/>
            </a:pPr>
            <a:fld id="{A6365F28-549B-48CB-A761-9B86BF55EB0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43979" cy="465773"/>
          </a:xfrm>
          <a:prstGeom prst="rect">
            <a:avLst/>
          </a:prstGeom>
          <a:noFill/>
          <a:ln w="9525">
            <a:noFill/>
            <a:miter lim="800000"/>
            <a:headEnd/>
            <a:tailEnd/>
          </a:ln>
          <a:effectLst/>
        </p:spPr>
        <p:txBody>
          <a:bodyPr vert="horz" wrap="square" lIns="93316" tIns="46659" rIns="93316" bIns="46659" numCol="1" anchor="t" anchorCtr="0" compatLnSpc="1">
            <a:prstTxWarp prst="textNoShape">
              <a:avLst/>
            </a:prstTxWarp>
          </a:bodyPr>
          <a:lstStyle>
            <a:lvl1pPr defTabSz="933257">
              <a:defRPr sz="1200" smtClean="0"/>
            </a:lvl1pPr>
          </a:lstStyle>
          <a:p>
            <a:pPr>
              <a:defRPr/>
            </a:pPr>
            <a:endParaRPr lang="en-US"/>
          </a:p>
        </p:txBody>
      </p:sp>
      <p:sp>
        <p:nvSpPr>
          <p:cNvPr id="3075" name="Rectangle 3"/>
          <p:cNvSpPr>
            <a:spLocks noGrp="1" noChangeArrowheads="1"/>
          </p:cNvSpPr>
          <p:nvPr>
            <p:ph type="dt" idx="1"/>
          </p:nvPr>
        </p:nvSpPr>
        <p:spPr bwMode="auto">
          <a:xfrm>
            <a:off x="3979121" y="1"/>
            <a:ext cx="3043979" cy="465773"/>
          </a:xfrm>
          <a:prstGeom prst="rect">
            <a:avLst/>
          </a:prstGeom>
          <a:noFill/>
          <a:ln w="9525">
            <a:noFill/>
            <a:miter lim="800000"/>
            <a:headEnd/>
            <a:tailEnd/>
          </a:ln>
          <a:effectLst/>
        </p:spPr>
        <p:txBody>
          <a:bodyPr vert="horz" wrap="square" lIns="93316" tIns="46659" rIns="93316" bIns="46659" numCol="1" anchor="t" anchorCtr="0" compatLnSpc="1">
            <a:prstTxWarp prst="textNoShape">
              <a:avLst/>
            </a:prstTxWarp>
          </a:bodyPr>
          <a:lstStyle>
            <a:lvl1pPr algn="r" defTabSz="933257">
              <a:defRPr sz="1200" smtClean="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145071" y="4273030"/>
            <a:ext cx="4809297" cy="4188778"/>
          </a:xfrm>
          <a:prstGeom prst="rect">
            <a:avLst/>
          </a:prstGeom>
          <a:noFill/>
          <a:ln w="9525">
            <a:noFill/>
            <a:miter lim="800000"/>
            <a:headEnd/>
            <a:tailEnd/>
          </a:ln>
          <a:effectLst/>
        </p:spPr>
        <p:txBody>
          <a:bodyPr vert="horz" wrap="square" lIns="93316" tIns="46659" rIns="93316"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43328"/>
            <a:ext cx="3043979" cy="465772"/>
          </a:xfrm>
          <a:prstGeom prst="rect">
            <a:avLst/>
          </a:prstGeom>
          <a:noFill/>
          <a:ln w="9525">
            <a:noFill/>
            <a:miter lim="800000"/>
            <a:headEnd/>
            <a:tailEnd/>
          </a:ln>
          <a:effectLst/>
        </p:spPr>
        <p:txBody>
          <a:bodyPr vert="horz" wrap="square" lIns="93316" tIns="46659" rIns="93316" bIns="46659" numCol="1" anchor="b" anchorCtr="0" compatLnSpc="1">
            <a:prstTxWarp prst="textNoShape">
              <a:avLst/>
            </a:prstTxWarp>
          </a:bodyPr>
          <a:lstStyle>
            <a:lvl1pPr defTabSz="933257">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9121" y="8843328"/>
            <a:ext cx="3043979" cy="465772"/>
          </a:xfrm>
          <a:prstGeom prst="rect">
            <a:avLst/>
          </a:prstGeom>
          <a:noFill/>
          <a:ln w="9525">
            <a:noFill/>
            <a:miter lim="800000"/>
            <a:headEnd/>
            <a:tailEnd/>
          </a:ln>
          <a:effectLst/>
        </p:spPr>
        <p:txBody>
          <a:bodyPr vert="horz" wrap="square" lIns="93316" tIns="46659" rIns="93316" bIns="46659" numCol="1" anchor="b" anchorCtr="0" compatLnSpc="1">
            <a:prstTxWarp prst="textNoShape">
              <a:avLst/>
            </a:prstTxWarp>
          </a:bodyPr>
          <a:lstStyle>
            <a:lvl1pPr algn="r" defTabSz="933257">
              <a:defRPr sz="1200" smtClean="0"/>
            </a:lvl1pPr>
          </a:lstStyle>
          <a:p>
            <a:pPr>
              <a:defRPr/>
            </a:pPr>
            <a:fld id="{AF08D279-9257-4E73-98C2-124487D754A3}"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50000"/>
      </a:spcBef>
      <a:spcAft>
        <a:spcPct val="0"/>
      </a:spcAft>
      <a:defRPr sz="900" kern="1200">
        <a:solidFill>
          <a:schemeClr val="tx1"/>
        </a:solidFill>
        <a:latin typeface="Verdana" pitchFamily="34" charset="0"/>
        <a:ea typeface="+mn-ea"/>
        <a:cs typeface="+mn-cs"/>
      </a:defRPr>
    </a:lvl1pPr>
    <a:lvl2pPr marL="457200" algn="l" rtl="0" eaLnBrk="0" fontAlgn="base" hangingPunct="0">
      <a:spcBef>
        <a:spcPct val="50000"/>
      </a:spcBef>
      <a:spcAft>
        <a:spcPct val="0"/>
      </a:spcAft>
      <a:defRPr sz="900" kern="1200">
        <a:solidFill>
          <a:schemeClr val="tx1"/>
        </a:solidFill>
        <a:latin typeface="Verdana" pitchFamily="34" charset="0"/>
        <a:ea typeface="+mn-ea"/>
        <a:cs typeface="+mn-cs"/>
      </a:defRPr>
    </a:lvl2pPr>
    <a:lvl3pPr marL="914400" algn="l" rtl="0" eaLnBrk="0" fontAlgn="base" hangingPunct="0">
      <a:spcBef>
        <a:spcPct val="50000"/>
      </a:spcBef>
      <a:spcAft>
        <a:spcPct val="0"/>
      </a:spcAft>
      <a:defRPr sz="900" kern="1200">
        <a:solidFill>
          <a:schemeClr val="tx1"/>
        </a:solidFill>
        <a:latin typeface="Verdana" pitchFamily="34" charset="0"/>
        <a:ea typeface="+mn-ea"/>
        <a:cs typeface="+mn-cs"/>
      </a:defRPr>
    </a:lvl3pPr>
    <a:lvl4pPr marL="1371600" algn="l" rtl="0" eaLnBrk="0" fontAlgn="base" hangingPunct="0">
      <a:spcBef>
        <a:spcPct val="50000"/>
      </a:spcBef>
      <a:spcAft>
        <a:spcPct val="0"/>
      </a:spcAft>
      <a:defRPr sz="900" kern="1200">
        <a:solidFill>
          <a:schemeClr val="tx1"/>
        </a:solidFill>
        <a:latin typeface="Verdana" pitchFamily="34" charset="0"/>
        <a:ea typeface="+mn-ea"/>
        <a:cs typeface="+mn-cs"/>
      </a:defRPr>
    </a:lvl4pPr>
    <a:lvl5pPr marL="1828800" algn="l" rtl="0" eaLnBrk="0" fontAlgn="base" hangingPunct="0">
      <a:spcBef>
        <a:spcPct val="50000"/>
      </a:spcBef>
      <a:spcAft>
        <a:spcPct val="0"/>
      </a:spcAft>
      <a:defRPr sz="9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ws.gov/CBRA/Maps/Mapper.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1185863" y="696913"/>
            <a:ext cx="4654550" cy="3490912"/>
          </a:xfrm>
          <a:ln/>
        </p:spPr>
      </p:sp>
      <p:sp>
        <p:nvSpPr>
          <p:cNvPr id="95236" name="Rectangle 3"/>
          <p:cNvSpPr>
            <a:spLocks noGrp="1" noChangeArrowheads="1"/>
          </p:cNvSpPr>
          <p:nvPr>
            <p:ph type="body" idx="1"/>
          </p:nvPr>
        </p:nvSpPr>
        <p:spPr>
          <a:xfrm>
            <a:off x="1092590" y="4273030"/>
            <a:ext cx="5071708" cy="4883462"/>
          </a:xfrm>
          <a:noFill/>
          <a:ln/>
        </p:spPr>
        <p:txBody>
          <a:bodyPr/>
          <a:lstStyle/>
          <a:p>
            <a:pPr>
              <a:tabLst>
                <a:tab pos="693186" algn="l"/>
              </a:tabLst>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CPD Notice 16-02 provides some examples to help you consider if the activity is maintenance or rehabilitation</a:t>
            </a:r>
          </a:p>
          <a:p>
            <a:pPr marL="171450" indent="-171450">
              <a:buFont typeface="Arial" panose="020B0604020202020204" pitchFamily="34" charset="0"/>
              <a:buChar char="•"/>
            </a:pPr>
            <a:r>
              <a:rPr lang="en-US" dirty="0"/>
              <a:t>Things like cleaning and taking care of site like law care, snow removal or fixing part of a sidewalk – maintenance</a:t>
            </a:r>
          </a:p>
          <a:p>
            <a:pPr marL="171450" indent="-171450">
              <a:buFont typeface="Arial" panose="020B0604020202020204" pitchFamily="34" charset="0"/>
              <a:buChar char="•"/>
            </a:pPr>
            <a:r>
              <a:rPr lang="en-US" dirty="0"/>
              <a:t>Constructing new walkways or paths are rehabilitation (ground disturbance might impact cultural resources)</a:t>
            </a:r>
          </a:p>
          <a:p>
            <a:pPr marL="171450" indent="-171450">
              <a:buFont typeface="Arial" panose="020B0604020202020204" pitchFamily="34" charset="0"/>
              <a:buChar char="•"/>
            </a:pPr>
            <a:r>
              <a:rPr lang="en-US" dirty="0"/>
              <a:t>Repainting previously painted surfaces – maintenance. However, when you use abrasive means to clean or strip paint it is rehabilitation (again, think of the impact of an abrasive removal would have on historic building)</a:t>
            </a:r>
          </a:p>
          <a:p>
            <a:pPr marL="171450" indent="-171450">
              <a:buFont typeface="Arial" panose="020B0604020202020204" pitchFamily="34" charset="0"/>
              <a:buChar char="•"/>
            </a:pPr>
            <a:r>
              <a:rPr lang="en-US" dirty="0"/>
              <a:t>Replacing some siding – maintenance. Applying all new siding to entire building – rehab.</a:t>
            </a:r>
          </a:p>
        </p:txBody>
      </p:sp>
    </p:spTree>
    <p:extLst>
      <p:ext uri="{BB962C8B-B14F-4D97-AF65-F5344CB8AC3E}">
        <p14:creationId xmlns:p14="http://schemas.microsoft.com/office/powerpoint/2010/main" val="346298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See theme – fixing broken part of system (like roof shingles or damaged windowpane) maintenance. Complete replacement is rehab.</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7498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Providing these examples because we get a lot of questions on details of work – especially for work to turn a unit over to a new resident</a:t>
            </a:r>
          </a:p>
          <a:p>
            <a:pPr marL="171450" indent="-171450">
              <a:buFont typeface="Arial" panose="020B0604020202020204" pitchFamily="34" charset="0"/>
              <a:buChar char="•"/>
            </a:pPr>
            <a:r>
              <a:rPr lang="en-US" dirty="0"/>
              <a:t>These are just examples that get at the focus of what it means to slow halt deterioration vs rehabilitate or fix up unit</a:t>
            </a:r>
          </a:p>
          <a:p>
            <a:pPr marL="171450" indent="-171450">
              <a:buFont typeface="Arial" panose="020B0604020202020204" pitchFamily="34" charset="0"/>
              <a:buChar char="•"/>
            </a:pPr>
            <a:r>
              <a:rPr lang="en-US" dirty="0"/>
              <a:t>We can’t address or cover all activities – want to give you a guide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0563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Fixing small component generally maintenance, new systems are generally rehab</a:t>
            </a:r>
          </a:p>
        </p:txBody>
      </p:sp>
    </p:spTree>
    <p:extLst>
      <p:ext uri="{BB962C8B-B14F-4D97-AF65-F5344CB8AC3E}">
        <p14:creationId xmlns:p14="http://schemas.microsoft.com/office/powerpoint/2010/main" val="317979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Changing out appliances is maintenance</a:t>
            </a:r>
          </a:p>
          <a:p>
            <a:pPr marL="171450" indent="-171450">
              <a:buFont typeface="Arial" panose="020B0604020202020204" pitchFamily="34" charset="0"/>
              <a:buChar char="•"/>
            </a:pPr>
            <a:r>
              <a:rPr lang="en-US" dirty="0"/>
              <a:t>Chaing out HVAC – furnace – where take old unit out  and put in a different unit without doing a lot of duct work – maintenance. </a:t>
            </a:r>
          </a:p>
        </p:txBody>
      </p:sp>
    </p:spTree>
    <p:extLst>
      <p:ext uri="{BB962C8B-B14F-4D97-AF65-F5344CB8AC3E}">
        <p14:creationId xmlns:p14="http://schemas.microsoft.com/office/powerpoint/2010/main" val="303102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not covered in the Programmatic besides rehabilitation</a:t>
            </a:r>
          </a:p>
          <a:p>
            <a:pPr marL="171450" indent="-171450">
              <a:buFont typeface="Arial" panose="020B0604020202020204" pitchFamily="34" charset="0"/>
              <a:buChar char="•"/>
            </a:pPr>
            <a:r>
              <a:rPr lang="en-US" dirty="0"/>
              <a:t>Acquisition/leasing</a:t>
            </a:r>
          </a:p>
          <a:p>
            <a:pPr marL="171450" indent="-171450">
              <a:buFont typeface="Arial" panose="020B0604020202020204" pitchFamily="34" charset="0"/>
              <a:buChar char="•"/>
            </a:pPr>
            <a:r>
              <a:rPr lang="en-US" dirty="0"/>
              <a:t>New Construction</a:t>
            </a:r>
          </a:p>
          <a:p>
            <a:pPr marL="171450" indent="-171450">
              <a:buFont typeface="Arial" panose="020B0604020202020204" pitchFamily="34" charset="0"/>
              <a:buChar char="•"/>
            </a:pPr>
            <a:r>
              <a:rPr lang="en-US" dirty="0"/>
              <a:t>Emergency repairs – </a:t>
            </a:r>
          </a:p>
          <a:p>
            <a:pPr marL="0" indent="0">
              <a:buNone/>
            </a:pPr>
            <a:r>
              <a:rPr lang="en-US" sz="900" dirty="0"/>
              <a:t>assistance or permanent improvements that do not alter environmental conditions and are limited to protection, repair, or restoration activities necessary only to control or arrest the effects from disaster or imminent threats to the public safety</a:t>
            </a:r>
          </a:p>
          <a:p>
            <a:pPr marL="0" indent="0">
              <a:buNone/>
            </a:pPr>
            <a:endParaRPr lang="en-US" sz="900" dirty="0"/>
          </a:p>
          <a:p>
            <a:endParaRPr lang="en-US" dirty="0"/>
          </a:p>
        </p:txBody>
      </p:sp>
    </p:spTree>
    <p:extLst>
      <p:ext uri="{BB962C8B-B14F-4D97-AF65-F5344CB8AC3E}">
        <p14:creationId xmlns:p14="http://schemas.microsoft.com/office/powerpoint/2010/main" val="26997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t>When should I use it?</a:t>
            </a:r>
          </a:p>
          <a:p>
            <a:pPr>
              <a:buFont typeface="Arial" panose="020B0604020202020204" pitchFamily="34" charset="0"/>
              <a:buChar char="•"/>
            </a:pPr>
            <a:r>
              <a:rPr lang="en-US" sz="900" dirty="0"/>
              <a:t>When ONAP funded activities are non-physical activities</a:t>
            </a:r>
          </a:p>
          <a:p>
            <a:pPr>
              <a:buFont typeface="Arial" panose="020B0604020202020204" pitchFamily="34" charset="0"/>
              <a:buChar char="•"/>
            </a:pPr>
            <a:r>
              <a:rPr lang="en-US" sz="900" dirty="0"/>
              <a:t>When ONAP funds are limited to maintenance</a:t>
            </a:r>
          </a:p>
          <a:p>
            <a:pPr marL="0" indent="0">
              <a:buNone/>
            </a:pPr>
            <a:endParaRPr lang="en-US" sz="900" dirty="0"/>
          </a:p>
          <a:p>
            <a:pPr marL="0" indent="0">
              <a:buNone/>
            </a:pPr>
            <a:r>
              <a:rPr lang="en-US" sz="900" dirty="0"/>
              <a:t>How do I use it?</a:t>
            </a:r>
          </a:p>
          <a:p>
            <a:pPr>
              <a:buFont typeface="Arial" panose="020B0604020202020204" pitchFamily="34" charset="0"/>
              <a:buChar char="•"/>
            </a:pPr>
            <a:r>
              <a:rPr lang="en-US" sz="900" dirty="0"/>
              <a:t>Program file, cite ONAP funded activity to Programmatic Part 50 to show compliance</a:t>
            </a:r>
          </a:p>
          <a:p>
            <a:endParaRPr lang="en-US" dirty="0"/>
          </a:p>
        </p:txBody>
      </p:sp>
    </p:spTree>
    <p:extLst>
      <p:ext uri="{BB962C8B-B14F-4D97-AF65-F5344CB8AC3E}">
        <p14:creationId xmlns:p14="http://schemas.microsoft.com/office/powerpoint/2010/main" val="345945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Programmatic Review is not likely to cover all of the activities a Tribe conducts to build and maintain quality housing</a:t>
            </a:r>
          </a:p>
          <a:p>
            <a:pPr marL="171450" indent="-171450">
              <a:buFont typeface="Arial" panose="020B0604020202020204" pitchFamily="34" charset="0"/>
              <a:buChar char="•"/>
            </a:pPr>
            <a:r>
              <a:rPr lang="en-US" dirty="0"/>
              <a:t>It is one tool to use to help improve efficiency</a:t>
            </a:r>
          </a:p>
          <a:p>
            <a:pPr marL="171450" indent="-171450">
              <a:buFont typeface="Arial" panose="020B0604020202020204" pitchFamily="34" charset="0"/>
              <a:buChar char="•"/>
            </a:pPr>
            <a:r>
              <a:rPr lang="en-US" dirty="0"/>
              <a:t>Now, we are going to turn to another tool to use </a:t>
            </a:r>
          </a:p>
        </p:txBody>
      </p:sp>
    </p:spTree>
    <p:extLst>
      <p:ext uri="{BB962C8B-B14F-4D97-AF65-F5344CB8AC3E}">
        <p14:creationId xmlns:p14="http://schemas.microsoft.com/office/powerpoint/2010/main" val="155636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sz="900" dirty="0"/>
              <a:t>Simplified environmental review when project is project based rental assistance with no associated repairs, rehabilitation, new construction</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sz="900" dirty="0">
                <a:ea typeface="Tahoma"/>
                <a:cs typeface="Tahoma"/>
              </a:rPr>
              <a:t>Based upon the nature of the activity, the review is simple and HUD wants to make it as easy as possible by eliminating from review the laws/resources that don’t apply</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sz="900" dirty="0">
                <a:ea typeface="Tahoma"/>
                <a:cs typeface="Tahoma"/>
              </a:rPr>
              <a:t>Limited Review is done by Tribe under Part 58 – but we wanted to provide documentation on as many </a:t>
            </a:r>
            <a:r>
              <a:rPr lang="en-US" sz="900" dirty="0" err="1">
                <a:ea typeface="Tahoma"/>
                <a:cs typeface="Tahoma"/>
              </a:rPr>
              <a:t>envt’l</a:t>
            </a:r>
            <a:r>
              <a:rPr lang="en-US" sz="900" dirty="0">
                <a:ea typeface="Tahoma"/>
                <a:cs typeface="Tahoma"/>
              </a:rPr>
              <a:t> resources as we could so you could focus on a very limited number of laws that apply</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endParaRPr lang="en-US" sz="900" dirty="0">
              <a:ea typeface="Tahoma"/>
              <a:cs typeface="Tahoma"/>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46081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900" dirty="0"/>
              <a:t>Simplifies the environmental review process by reducing laws/authorities you need to analyze – only need to consider 4 (out of 15 laws/authorities)</a:t>
            </a:r>
          </a:p>
          <a:p>
            <a:endParaRPr lang="en-US" dirty="0"/>
          </a:p>
        </p:txBody>
      </p:sp>
    </p:spTree>
    <p:extLst>
      <p:ext uri="{BB962C8B-B14F-4D97-AF65-F5344CB8AC3E}">
        <p14:creationId xmlns:p14="http://schemas.microsoft.com/office/powerpoint/2010/main" val="304131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will be going over what these simplified reviews are – why you might consider using them – when to use them and finally, how to use them </a:t>
            </a:r>
          </a:p>
          <a:p>
            <a:endParaRPr lang="en-US" dirty="0"/>
          </a:p>
          <a:p>
            <a:pPr marL="171450" indent="-171450">
              <a:buFont typeface="Arial" panose="020B0604020202020204" pitchFamily="34" charset="0"/>
              <a:buChar char="•"/>
            </a:pPr>
            <a:r>
              <a:rPr lang="en-US" dirty="0"/>
              <a:t>I will also go over where to find these simplified reviews and other sample reviews on </a:t>
            </a:r>
            <a:r>
              <a:rPr lang="en-US" dirty="0" err="1"/>
              <a:t>CodeTalk</a:t>
            </a:r>
            <a:r>
              <a:rPr lang="en-US" dirty="0"/>
              <a:t> Environment’s website. </a:t>
            </a:r>
          </a:p>
        </p:txBody>
      </p:sp>
    </p:spTree>
    <p:extLst>
      <p:ext uri="{BB962C8B-B14F-4D97-AF65-F5344CB8AC3E}">
        <p14:creationId xmlns:p14="http://schemas.microsoft.com/office/powerpoint/2010/main" val="76348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t>
            </a:r>
            <a:r>
              <a:rPr lang="en-US" dirty="0" err="1"/>
              <a:t>CodeTalk</a:t>
            </a:r>
            <a:r>
              <a:rPr lang="en-US" dirty="0"/>
              <a:t> Environment we have links to instructions for limited review and a format to document environmental compliance</a:t>
            </a:r>
          </a:p>
        </p:txBody>
      </p:sp>
    </p:spTree>
    <p:extLst>
      <p:ext uri="{BB962C8B-B14F-4D97-AF65-F5344CB8AC3E}">
        <p14:creationId xmlns:p14="http://schemas.microsoft.com/office/powerpoint/2010/main" val="428276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Limited Scope review includes a word template that has already filled out answers for compliance for many of the resources </a:t>
            </a:r>
          </a:p>
          <a:p>
            <a:pPr marL="171450" indent="-171450">
              <a:buFont typeface="Arial" panose="020B0604020202020204" pitchFamily="34" charset="0"/>
              <a:buChar char="•"/>
            </a:pPr>
            <a:r>
              <a:rPr lang="en-US" dirty="0"/>
              <a:t>The ones with the </a:t>
            </a:r>
            <a:r>
              <a:rPr lang="en-US" dirty="0" err="1"/>
              <a:t>astrics</a:t>
            </a:r>
            <a:r>
              <a:rPr lang="en-US" dirty="0"/>
              <a:t> are dependent upon project and location. The instructions have detailed guidance on how to fill out compliance for Coastal Barrier Resources, Flood Insurance, Toxics, </a:t>
            </a:r>
          </a:p>
          <a:p>
            <a:pPr marL="171450" indent="-171450">
              <a:buFont typeface="Arial" panose="020B0604020202020204" pitchFamily="34" charset="0"/>
              <a:buChar char="•"/>
            </a:pPr>
            <a:r>
              <a:rPr lang="en-US" dirty="0"/>
              <a:t>Next we will go over the analysis for these 3 laws/authorities</a:t>
            </a:r>
          </a:p>
        </p:txBody>
      </p:sp>
    </p:spTree>
    <p:extLst>
      <p:ext uri="{BB962C8B-B14F-4D97-AF65-F5344CB8AC3E}">
        <p14:creationId xmlns:p14="http://schemas.microsoft.com/office/powerpoint/2010/main" val="337590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ea typeface="Tahoma"/>
                <a:cs typeface="Tahoma"/>
              </a:rPr>
              <a:t>Coastal Barrier Resources Act: prohibition on using HUD funds</a:t>
            </a:r>
          </a:p>
          <a:p>
            <a:endParaRPr lang="en-US" dirty="0">
              <a:latin typeface="Tahoma"/>
              <a:ea typeface="Tahoma"/>
              <a:cs typeface="Tahoma"/>
            </a:endParaRPr>
          </a:p>
          <a:p>
            <a:r>
              <a:rPr lang="en-US" dirty="0">
                <a:latin typeface="Tahoma"/>
                <a:ea typeface="Tahoma"/>
                <a:cs typeface="Tahoma"/>
              </a:rPr>
              <a:t>Document by including </a:t>
            </a:r>
            <a:r>
              <a:rPr lang="en-US" b="1" dirty="0">
                <a:latin typeface="Tahoma"/>
                <a:ea typeface="Tahoma"/>
                <a:cs typeface="Tahoma"/>
              </a:rPr>
              <a:t>one</a:t>
            </a:r>
            <a:r>
              <a:rPr lang="en-US" dirty="0">
                <a:latin typeface="Tahoma"/>
                <a:ea typeface="Tahoma"/>
                <a:cs typeface="Tahoma"/>
              </a:rPr>
              <a:t> of the following:</a:t>
            </a:r>
          </a:p>
          <a:p>
            <a:endParaRPr lang="en-US" dirty="0">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Statement that project is not within a state with Coastal Barrier Resources </a:t>
            </a:r>
          </a:p>
          <a:p>
            <a:endParaRPr lang="en-US" dirty="0">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If project is in one of the states listed in the Coastal Barrier Resources Act (AL, CT, DE, FL, GA, LA, ME, MD, MA, MI, MS, MN, NJ, NY, NC, OH, RI, SC, TX, VA, WI), then attach </a:t>
            </a:r>
            <a:r>
              <a:rPr lang="en-US" dirty="0">
                <a:solidFill>
                  <a:srgbClr val="000000"/>
                </a:solidFill>
                <a:latin typeface="Tahoma"/>
                <a:ea typeface="Tahoma"/>
                <a:cs typeface="Tahoma"/>
              </a:rPr>
              <a:t>the </a:t>
            </a:r>
            <a:r>
              <a:rPr lang="en-US" dirty="0">
                <a:solidFill>
                  <a:schemeClr val="accent2"/>
                </a:solidFill>
                <a:latin typeface="Tahoma"/>
                <a:ea typeface="Tahoma"/>
                <a:cs typeface="Tahoma"/>
                <a:hlinkClick r:id="rId3">
                  <a:extLst>
                    <a:ext uri="{A12FA001-AC4F-418D-AE19-62706E023703}">
                      <ahyp:hlinkClr xmlns:ahyp="http://schemas.microsoft.com/office/drawing/2018/hyperlinkcolor" val="tx"/>
                    </a:ext>
                  </a:extLst>
                </a:hlinkClick>
              </a:rPr>
              <a:t>CBRA Map </a:t>
            </a:r>
            <a:r>
              <a:rPr lang="en-US" dirty="0">
                <a:latin typeface="Tahoma"/>
                <a:ea typeface="Tahoma"/>
                <a:cs typeface="Tahoma"/>
              </a:rPr>
              <a:t>from US Fish and Wildlife Services that document project is not in Coastal Barrier Resources Unit</a:t>
            </a:r>
          </a:p>
          <a:p>
            <a:endParaRPr lang="en-US" dirty="0"/>
          </a:p>
        </p:txBody>
      </p:sp>
    </p:spTree>
    <p:extLst>
      <p:ext uri="{BB962C8B-B14F-4D97-AF65-F5344CB8AC3E}">
        <p14:creationId xmlns:p14="http://schemas.microsoft.com/office/powerpoint/2010/main" val="78533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latin typeface="Tahoma"/>
                <a:ea typeface="Tahoma"/>
                <a:cs typeface="Tahoma"/>
              </a:rPr>
              <a:t>Flood Insurance: Flood insurance is not required for leasing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latin typeface="Tahoma"/>
                <a:ea typeface="Tahoma"/>
                <a:cs typeface="Tahoma"/>
              </a:rPr>
              <a:t>However, the Tribe/TDHE may want to advise/require flood insurance for contents. </a:t>
            </a:r>
          </a:p>
          <a:p>
            <a:pPr marL="0" marR="0" lvl="0" indent="0" algn="l" defTabSz="914400" rtl="0" eaLnBrk="0" fontAlgn="base" latinLnBrk="0" hangingPunct="0">
              <a:lnSpc>
                <a:spcPct val="100000"/>
              </a:lnSpc>
              <a:spcBef>
                <a:spcPct val="50000"/>
              </a:spcBef>
              <a:spcAft>
                <a:spcPct val="0"/>
              </a:spcAft>
              <a:buClrTx/>
              <a:buSzTx/>
              <a:buFontTx/>
              <a:buNone/>
              <a:tabLst/>
              <a:defRPr/>
            </a:pPr>
            <a:endParaRPr lang="en-US" dirty="0">
              <a:latin typeface="Tahoma"/>
              <a:ea typeface="Tahoma"/>
              <a:cs typeface="Tahoma"/>
            </a:endParaRPr>
          </a:p>
          <a:p>
            <a:endParaRPr lang="en-US" dirty="0"/>
          </a:p>
        </p:txBody>
      </p:sp>
    </p:spTree>
    <p:extLst>
      <p:ext uri="{BB962C8B-B14F-4D97-AF65-F5344CB8AC3E}">
        <p14:creationId xmlns:p14="http://schemas.microsoft.com/office/powerpoint/2010/main" val="60804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t>Our regulations require the projects are </a:t>
            </a:r>
            <a:r>
              <a:rPr lang="en-US" dirty="0">
                <a:latin typeface="Tahoma"/>
                <a:ea typeface="Tahoma"/>
                <a:cs typeface="Tahoma"/>
              </a:rPr>
              <a:t>free of hazardous materials, contamination, toxic chemicals and gases and radioactive substances, where a hazard could affect the health and safety of the occupants</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latin typeface="Tahoma"/>
                <a:ea typeface="Tahoma"/>
                <a:cs typeface="Tahoma"/>
              </a:rPr>
              <a:t>Radon testing and mitigation is not required at this time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latin typeface="Tahoma"/>
                <a:ea typeface="Tahoma"/>
                <a:cs typeface="Tahoma"/>
              </a:rPr>
              <a:t>Want contamination analysis to be appropriate to the project – here, leasing with no rehab, want a simple analysis to find the sources that could impact the project and the resident</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dirty="0">
                <a:latin typeface="Tahoma"/>
                <a:ea typeface="Tahoma"/>
                <a:cs typeface="Tahoma"/>
              </a:rPr>
              <a:t>Instructions include how to use EPA’s </a:t>
            </a:r>
            <a:r>
              <a:rPr lang="en-US" dirty="0" err="1">
                <a:latin typeface="Tahoma"/>
                <a:ea typeface="Tahoma"/>
                <a:cs typeface="Tahoma"/>
              </a:rPr>
              <a:t>NEPAssist</a:t>
            </a:r>
            <a:r>
              <a:rPr lang="en-US" dirty="0">
                <a:latin typeface="Tahoma"/>
                <a:ea typeface="Tahoma"/>
                <a:cs typeface="Tahoma"/>
              </a:rPr>
              <a:t> to locate hazards on or near your project site. I am looking at RCRA, Superfund and Brownfields. If the map shows something, need to give it a further look – here RCRA report popped up and I can see it is permit for a very small quantity generator – it is a small testing lab and there are no reported violations. Not a problem</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469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for now, you do not need to consider radon in the contamination review. </a:t>
            </a:r>
          </a:p>
          <a:p>
            <a:pPr marL="171450" indent="-171450">
              <a:buFont typeface="Arial" panose="020B0604020202020204" pitchFamily="34" charset="0"/>
              <a:buChar char="•"/>
            </a:pPr>
            <a:r>
              <a:rPr lang="en-US" dirty="0"/>
              <a:t>When use </a:t>
            </a:r>
            <a:r>
              <a:rPr lang="en-US" dirty="0" err="1"/>
              <a:t>NEPAssist</a:t>
            </a:r>
            <a:r>
              <a:rPr lang="en-US" dirty="0"/>
              <a:t> – click on EPA facilities – focus hazardous waste (RCRA info), Superfund (NPL) and Brownfield. If your search brings something up, this means you need to look further to determine if it will impact your project. Recommend reaching out to Tribal </a:t>
            </a:r>
            <a:r>
              <a:rPr lang="en-US" dirty="0" err="1"/>
              <a:t>Envt’l</a:t>
            </a:r>
            <a:r>
              <a:rPr lang="en-US" dirty="0"/>
              <a:t> Department for help documenting whether any known hazardous uses that could impact residents. For single family houses, a </a:t>
            </a:r>
            <a:r>
              <a:rPr lang="en-US" dirty="0" err="1"/>
              <a:t>NEPAssist</a:t>
            </a:r>
            <a:r>
              <a:rPr lang="en-US" dirty="0"/>
              <a:t> search to find EPA facilities and/or letter from Tribal Natural Resources Dept is enough research and analysis</a:t>
            </a:r>
          </a:p>
          <a:p>
            <a:pPr marL="171450" indent="-171450">
              <a:buFont typeface="Arial" panose="020B0604020202020204" pitchFamily="34" charset="0"/>
              <a:buChar char="•"/>
            </a:pPr>
            <a:r>
              <a:rPr lang="en-US" dirty="0"/>
              <a:t>For Multifamily housing (5 or more units), then our regulations require you to also look at the past uses of the property. Aerial photos if you have them – or letter from Natural Resources/planner/elder – someone with knowledge of the site – or can always use or get an ASTM Phase I ESA. These cost money and are not required for limited scope review – but there might be one available from when the project was constructed and an older Phase I will have info on past uses that you can use</a:t>
            </a:r>
          </a:p>
        </p:txBody>
      </p:sp>
    </p:spTree>
    <p:extLst>
      <p:ext uri="{BB962C8B-B14F-4D97-AF65-F5344CB8AC3E}">
        <p14:creationId xmlns:p14="http://schemas.microsoft.com/office/powerpoint/2010/main" val="92364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Limited review is limited to projects without physical actions – that is how we eliminated the need to consider 11 of the 15 federal laws/authorities</a:t>
            </a:r>
          </a:p>
        </p:txBody>
      </p:sp>
    </p:spTree>
    <p:extLst>
      <p:ext uri="{BB962C8B-B14F-4D97-AF65-F5344CB8AC3E}">
        <p14:creationId xmlns:p14="http://schemas.microsoft.com/office/powerpoint/2010/main" val="303641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Find resources for limited review on </a:t>
            </a:r>
            <a:r>
              <a:rPr lang="en-US" dirty="0" err="1"/>
              <a:t>CodeTalk</a:t>
            </a:r>
            <a:endParaRPr lang="en-US" dirty="0"/>
          </a:p>
        </p:txBody>
      </p:sp>
    </p:spTree>
    <p:extLst>
      <p:ext uri="{BB962C8B-B14F-4D97-AF65-F5344CB8AC3E}">
        <p14:creationId xmlns:p14="http://schemas.microsoft.com/office/powerpoint/2010/main" val="2935777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covered two tools to streamline and simplify </a:t>
            </a:r>
            <a:r>
              <a:rPr lang="en-US" dirty="0" err="1"/>
              <a:t>envt’l</a:t>
            </a:r>
            <a:r>
              <a:rPr lang="en-US" dirty="0"/>
              <a:t> reviews; however, we want to remind you that we have developed other resources and tools</a:t>
            </a:r>
          </a:p>
          <a:p>
            <a:pPr marL="171450" indent="-171450">
              <a:buFont typeface="Arial" panose="020B0604020202020204" pitchFamily="34" charset="0"/>
              <a:buChar char="•"/>
            </a:pPr>
            <a:r>
              <a:rPr lang="en-US" dirty="0"/>
              <a:t>Encourage Tribes to develop a 5 year </a:t>
            </a:r>
            <a:r>
              <a:rPr lang="en-US" dirty="0" err="1"/>
              <a:t>envt’l</a:t>
            </a:r>
            <a:r>
              <a:rPr lang="en-US" dirty="0"/>
              <a:t> review for Tribally owned units – this can cover the rehabilitation. Here, want to cover everything that you might do to all of the known properties. And do your analysis one time every 5 years. Aggregation webinar can help you.</a:t>
            </a:r>
          </a:p>
          <a:p>
            <a:pPr marL="171450" indent="-171450">
              <a:buFont typeface="Arial" panose="020B0604020202020204" pitchFamily="34" charset="0"/>
              <a:buChar char="•"/>
            </a:pPr>
            <a:r>
              <a:rPr lang="en-US" dirty="0"/>
              <a:t>We have been also been developing sample environmental reviews based upon programs/activities: for homeowner rehab program a tiered review will help avoid delays and simplify the process. We have a webinar and sample tiered documents.</a:t>
            </a:r>
          </a:p>
          <a:p>
            <a:pPr marL="171450" indent="-171450">
              <a:buFont typeface="Arial" panose="020B0604020202020204" pitchFamily="34" charset="0"/>
              <a:buChar char="•"/>
            </a:pPr>
            <a:r>
              <a:rPr lang="en-US" dirty="0"/>
              <a:t>We have Limited Review for project based with no rehab</a:t>
            </a:r>
          </a:p>
        </p:txBody>
      </p:sp>
    </p:spTree>
    <p:extLst>
      <p:ext uri="{BB962C8B-B14F-4D97-AF65-F5344CB8AC3E}">
        <p14:creationId xmlns:p14="http://schemas.microsoft.com/office/powerpoint/2010/main" val="4171166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go to live link and show where to find Resources: Programmatic Part 50, Limited Review Instructions, Other Example Environmental Reviews.</a:t>
            </a:r>
          </a:p>
        </p:txBody>
      </p:sp>
    </p:spTree>
    <p:extLst>
      <p:ext uri="{BB962C8B-B14F-4D97-AF65-F5344CB8AC3E}">
        <p14:creationId xmlns:p14="http://schemas.microsoft.com/office/powerpoint/2010/main" val="180778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wanted to start out with the beginning of the overall flow chart we have developed for environmental review to help put into context where/how to use the Programmatic Part 50 ER.</a:t>
            </a:r>
          </a:p>
          <a:p>
            <a:pPr marL="171450" indent="-171450">
              <a:buFont typeface="Arial" panose="020B0604020202020204" pitchFamily="34" charset="0"/>
              <a:buChar char="•"/>
            </a:pPr>
            <a:r>
              <a:rPr lang="en-US" dirty="0"/>
              <a:t>Process is the same – first step is to define the project, including all activities regardless of funding sources. Next step is to determine the level of review.</a:t>
            </a:r>
          </a:p>
          <a:p>
            <a:pPr marL="171450" indent="-171450">
              <a:buFont typeface="Arial" panose="020B0604020202020204" pitchFamily="34" charset="0"/>
              <a:buChar char="•"/>
            </a:pPr>
            <a:r>
              <a:rPr lang="en-US" dirty="0"/>
              <a:t>If the level of review is Exempt/Categorically Excluded Not Subject to CENST), then you can use Programmatic Part 50. We will be going over this Exempt/CENST activities – it is everything in our regulations, except for disaster exemption and supplemental assistance. And if the activities go beyond those exempt/CENST – then it is either Categorically Excluded Subject to (CEST) or require an Environmental Assessment.</a:t>
            </a:r>
          </a:p>
          <a:p>
            <a:pPr marL="171450" indent="-171450">
              <a:buFont typeface="Arial" panose="020B0604020202020204" pitchFamily="34" charset="0"/>
              <a:buChar char="•"/>
            </a:pPr>
            <a:r>
              <a:rPr lang="en-US" dirty="0"/>
              <a:t>I will show you where to find the full flow chart that includes links to formats at the end of the webinar</a:t>
            </a:r>
          </a:p>
          <a:p>
            <a:pPr marL="171450" indent="-171450">
              <a:buFont typeface="Arial" panose="020B0604020202020204" pitchFamily="34" charset="0"/>
              <a:buChar char="•"/>
            </a:pPr>
            <a:r>
              <a:rPr lang="en-US" dirty="0"/>
              <a:t>Today our focus is on the highlighted box – Programmatic Part 50</a:t>
            </a:r>
          </a:p>
        </p:txBody>
      </p:sp>
    </p:spTree>
    <p:extLst>
      <p:ext uri="{BB962C8B-B14F-4D97-AF65-F5344CB8AC3E}">
        <p14:creationId xmlns:p14="http://schemas.microsoft.com/office/powerpoint/2010/main" val="225543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900" dirty="0"/>
              <a:t>Environmental review conducted by HUD – when HUD does the review, we use 24 CFR Part 50. (when Tribe does HUD </a:t>
            </a:r>
            <a:r>
              <a:rPr lang="en-US" sz="900" dirty="0" err="1"/>
              <a:t>envt’l</a:t>
            </a:r>
            <a:r>
              <a:rPr lang="en-US" sz="900" dirty="0"/>
              <a:t> review – Tribe does the review under Part 58). </a:t>
            </a:r>
          </a:p>
          <a:p>
            <a:pPr>
              <a:buFont typeface="Arial" panose="020B0604020202020204" pitchFamily="34" charset="0"/>
              <a:buChar char="•"/>
            </a:pPr>
            <a:r>
              <a:rPr lang="en-US" sz="900" dirty="0"/>
              <a:t>Programmatic Review covers the following activities: </a:t>
            </a:r>
            <a:r>
              <a:rPr lang="en-US" sz="900" b="1" dirty="0"/>
              <a:t>soft costs </a:t>
            </a:r>
            <a:r>
              <a:rPr lang="en-US" sz="900" kern="1200" dirty="0">
                <a:solidFill>
                  <a:schemeClr val="tx1"/>
                </a:solidFill>
                <a:effectLst/>
                <a:latin typeface="Verdana" pitchFamily="34" charset="0"/>
                <a:ea typeface="Calibri" panose="020F0502020204030204" pitchFamily="34" charset="0"/>
                <a:cs typeface="+mn-cs"/>
              </a:rPr>
              <a:t>(including administration, operations, maintenance, and planning), </a:t>
            </a:r>
            <a:r>
              <a:rPr lang="en-US" sz="900" b="1" kern="1200" dirty="0">
                <a:solidFill>
                  <a:schemeClr val="tx1"/>
                </a:solidFill>
                <a:effectLst/>
                <a:latin typeface="Verdana" pitchFamily="34" charset="0"/>
                <a:ea typeface="Calibri" panose="020F0502020204030204" pitchFamily="34" charset="0"/>
                <a:cs typeface="+mn-cs"/>
              </a:rPr>
              <a:t>tenant based rental assistance, public and support services, and certain activities to assist homebuyers </a:t>
            </a:r>
            <a:r>
              <a:rPr lang="en-US" sz="900" b="1" i="1" u="sng" kern="1200" dirty="0">
                <a:solidFill>
                  <a:schemeClr val="tx1"/>
                </a:solidFill>
                <a:effectLst/>
                <a:latin typeface="Verdana" pitchFamily="34" charset="0"/>
                <a:ea typeface="Calibri" panose="020F0502020204030204" pitchFamily="34" charset="0"/>
                <a:cs typeface="+mn-cs"/>
              </a:rPr>
              <a:t>do not </a:t>
            </a:r>
            <a:r>
              <a:rPr lang="en-US" sz="900" kern="1200" dirty="0">
                <a:solidFill>
                  <a:schemeClr val="tx1"/>
                </a:solidFill>
                <a:effectLst/>
                <a:latin typeface="Verdana" pitchFamily="34" charset="0"/>
                <a:ea typeface="Calibri" panose="020F0502020204030204" pitchFamily="34" charset="0"/>
                <a:cs typeface="+mn-cs"/>
              </a:rPr>
              <a:t>require a Part 58 Review from Tribe.</a:t>
            </a:r>
          </a:p>
          <a:p>
            <a:pPr>
              <a:buFont typeface="Arial" panose="020B0604020202020204" pitchFamily="34" charset="0"/>
              <a:buChar char="•"/>
            </a:pPr>
            <a:r>
              <a:rPr lang="en-US" sz="900" kern="1200" dirty="0">
                <a:solidFill>
                  <a:schemeClr val="tx1"/>
                </a:solidFill>
                <a:effectLst/>
                <a:latin typeface="Verdana" pitchFamily="34" charset="0"/>
                <a:ea typeface="Calibri" panose="020F0502020204030204" pitchFamily="34" charset="0"/>
                <a:cs typeface="+mn-cs"/>
              </a:rPr>
              <a:t>For those familiar with HUD’s environmental and regulations – it covers all listed exempt/CENST activities EXCEPT for disaster exemption and supplemental assistance. </a:t>
            </a:r>
          </a:p>
          <a:p>
            <a:endParaRPr lang="en-US" dirty="0"/>
          </a:p>
        </p:txBody>
      </p:sp>
    </p:spTree>
    <p:extLst>
      <p:ext uri="{BB962C8B-B14F-4D97-AF65-F5344CB8AC3E}">
        <p14:creationId xmlns:p14="http://schemas.microsoft.com/office/powerpoint/2010/main" val="337413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more Exempt/CENST format that is signed by TDHE and Tribe and analyzes whether 3 laws/authorities apply  - airports, coastal barrier resources, and flood insurance. </a:t>
            </a:r>
          </a:p>
          <a:p>
            <a:pPr marL="171450" indent="-171450">
              <a:buFont typeface="Arial" panose="020B0604020202020204" pitchFamily="34" charset="0"/>
              <a:buChar char="•"/>
            </a:pPr>
            <a:r>
              <a:rPr lang="en-US" dirty="0"/>
              <a:t>Pt 50 does that work for you!</a:t>
            </a:r>
          </a:p>
        </p:txBody>
      </p:sp>
    </p:spTree>
    <p:extLst>
      <p:ext uri="{BB962C8B-B14F-4D97-AF65-F5344CB8AC3E}">
        <p14:creationId xmlns:p14="http://schemas.microsoft.com/office/powerpoint/2010/main" val="319985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broad categories – we will go over the specifics in the next couple of slides</a:t>
            </a:r>
          </a:p>
          <a:p>
            <a:pPr marL="171450" indent="-171450">
              <a:buFont typeface="Arial" panose="020B0604020202020204" pitchFamily="34" charset="0"/>
              <a:buChar char="•"/>
            </a:pPr>
            <a:r>
              <a:rPr lang="en-US" dirty="0"/>
              <a:t>With the exception of maintenance, these are non-physical actions – actions that by their scope, will not have an impact on the environment</a:t>
            </a:r>
          </a:p>
          <a:p>
            <a:pPr marL="628650" lvl="1" indent="-171450">
              <a:buFont typeface="Courier New" panose="02070309020205020404" pitchFamily="49" charset="0"/>
              <a:buChar char="o"/>
            </a:pPr>
            <a:r>
              <a:rPr lang="en-US" dirty="0"/>
              <a:t>Soft costs: administration, operations, planning</a:t>
            </a:r>
          </a:p>
          <a:p>
            <a:pPr marL="628650" lvl="1" indent="-171450">
              <a:buFont typeface="Courier New" panose="02070309020205020404" pitchFamily="49" charset="0"/>
              <a:buChar char="o"/>
            </a:pPr>
            <a:r>
              <a:rPr lang="en-US" dirty="0"/>
              <a:t>Tenant based rental assistance: where participant selects the unit</a:t>
            </a:r>
          </a:p>
          <a:p>
            <a:pPr marL="628650" marR="0" lvl="1" indent="-171450" algn="l" defTabSz="914400" rtl="0" eaLnBrk="0" fontAlgn="base" latinLnBrk="0" hangingPunct="0">
              <a:lnSpc>
                <a:spcPct val="100000"/>
              </a:lnSpc>
              <a:spcBef>
                <a:spcPct val="50000"/>
              </a:spcBef>
              <a:spcAft>
                <a:spcPct val="0"/>
              </a:spcAft>
              <a:buClrTx/>
              <a:buSzTx/>
              <a:buFont typeface="Courier New" panose="02070309020205020404" pitchFamily="49" charset="0"/>
              <a:buChar char="o"/>
              <a:tabLst/>
              <a:defRPr/>
            </a:pPr>
            <a:r>
              <a:rPr lang="en-US" dirty="0"/>
              <a:t>Public and supportive services: Services with no physical impact – employment, crime prevention, child care, drug abuse, health, education, short term payments, rent/mortgage assistance</a:t>
            </a:r>
          </a:p>
          <a:p>
            <a:pPr marL="628650" lvl="1" indent="-171450">
              <a:buFont typeface="Courier New" panose="02070309020205020404" pitchFamily="49" charset="0"/>
              <a:buChar char="o"/>
            </a:pPr>
            <a:r>
              <a:rPr lang="en-US" dirty="0"/>
              <a:t>Homebuyer assistance: closing costs, downpayment assistance</a:t>
            </a:r>
          </a:p>
          <a:p>
            <a:pPr lvl="1"/>
            <a:r>
              <a:rPr lang="en-US" dirty="0"/>
              <a:t>Maintenance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1854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Planning, engineering, management of personnel and contracts</a:t>
            </a:r>
          </a:p>
          <a:p>
            <a:pPr marL="171450" indent="-171450">
              <a:buFont typeface="Arial" panose="020B0604020202020204" pitchFamily="34" charset="0"/>
              <a:buChar char="•"/>
            </a:pPr>
            <a:r>
              <a:rPr lang="en-US" dirty="0"/>
              <a:t>Everything listed as Exempt/CENST in our regulations</a:t>
            </a:r>
          </a:p>
        </p:txBody>
      </p:sp>
    </p:spTree>
    <p:extLst>
      <p:ext uri="{BB962C8B-B14F-4D97-AF65-F5344CB8AC3E}">
        <p14:creationId xmlns:p14="http://schemas.microsoft.com/office/powerpoint/2010/main" val="385383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added some examples to the list in our regulations to cover common activities</a:t>
            </a:r>
          </a:p>
          <a:p>
            <a:pPr marL="171450" indent="-171450">
              <a:buFont typeface="Arial" panose="020B0604020202020204" pitchFamily="34" charset="0"/>
              <a:buChar char="•"/>
            </a:pPr>
            <a:r>
              <a:rPr lang="en-US" dirty="0"/>
              <a:t>Anytime you see an * - like here for equipment then you may need to provide flood insurance if it is insurable.</a:t>
            </a:r>
          </a:p>
        </p:txBody>
      </p:sp>
    </p:spTree>
    <p:extLst>
      <p:ext uri="{BB962C8B-B14F-4D97-AF65-F5344CB8AC3E}">
        <p14:creationId xmlns:p14="http://schemas.microsoft.com/office/powerpoint/2010/main" val="246637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one category of actions covered by the Programmatic that is a physical activity is maintenance</a:t>
            </a:r>
          </a:p>
          <a:p>
            <a:pPr marL="171450" indent="-171450">
              <a:buFont typeface="Arial" panose="020B0604020202020204" pitchFamily="34" charset="0"/>
              <a:buChar char="•"/>
            </a:pPr>
            <a:r>
              <a:rPr lang="en-US" dirty="0"/>
              <a:t>We will be doing a deeper dive into what maintenance means for </a:t>
            </a:r>
            <a:r>
              <a:rPr lang="en-US" dirty="0" err="1"/>
              <a:t>envt’l</a:t>
            </a:r>
            <a:r>
              <a:rPr lang="en-US" dirty="0"/>
              <a:t> review purposes</a:t>
            </a:r>
          </a:p>
          <a:p>
            <a:pPr marL="171450" indent="-171450">
              <a:buFont typeface="Arial" panose="020B0604020202020204" pitchFamily="34" charset="0"/>
              <a:buChar char="•"/>
            </a:pPr>
            <a:r>
              <a:rPr lang="en-US" dirty="0"/>
              <a:t>It has a very specific definition because we are defining it in a way that ensures there will be no adverse </a:t>
            </a:r>
            <a:r>
              <a:rPr lang="en-US" dirty="0" err="1"/>
              <a:t>envt’l</a:t>
            </a:r>
            <a:r>
              <a:rPr lang="en-US" dirty="0"/>
              <a:t> impacts</a:t>
            </a:r>
          </a:p>
          <a:p>
            <a:pPr marL="171450" indent="-171450">
              <a:buFont typeface="Arial" panose="020B0604020202020204" pitchFamily="34" charset="0"/>
              <a:buChar char="•"/>
            </a:pPr>
            <a:r>
              <a:rPr lang="en-US" dirty="0"/>
              <a:t>Want to distinguish maintenance (cleaning, repairs that slow or halt the deterioration of the building from rehabilitation (where more impactful repairs that go beyond cleaning and operations)</a:t>
            </a:r>
          </a:p>
          <a:p>
            <a:pPr marL="171450" indent="-171450">
              <a:buFont typeface="Arial" panose="020B0604020202020204" pitchFamily="34" charset="0"/>
              <a:buChar char="•"/>
            </a:pPr>
            <a:r>
              <a:rPr lang="en-US" dirty="0"/>
              <a:t>Rehabilitation is a higher level of review then maintenance – it is at least Categorically Excluded and Subject to Laws at 58.5. A rehabilitation </a:t>
            </a:r>
            <a:r>
              <a:rPr lang="en-US" dirty="0" err="1"/>
              <a:t>envt’l</a:t>
            </a:r>
            <a:r>
              <a:rPr lang="en-US" dirty="0"/>
              <a:t> review will require analysis of impact to historic property and resources, among other laws and authorities.</a:t>
            </a:r>
          </a:p>
          <a:p>
            <a:pPr marL="171450" indent="-171450">
              <a:buFont typeface="Arial" panose="020B0604020202020204" pitchFamily="34" charset="0"/>
              <a:buChar char="•"/>
            </a:pPr>
            <a:r>
              <a:rPr lang="en-US" dirty="0"/>
              <a:t>The Notice provides specific example of what is maintenance vs rehab. CPD Notice 16-02 also provides examples.</a:t>
            </a:r>
          </a:p>
          <a:p>
            <a:pPr marL="171450" indent="-171450">
              <a:buFont typeface="Arial" panose="020B0604020202020204" pitchFamily="34" charset="0"/>
              <a:buChar char="•"/>
            </a:pPr>
            <a:r>
              <a:rPr lang="en-US" dirty="0"/>
              <a:t>We will spend the next couple of slides going over some examples.</a:t>
            </a:r>
          </a:p>
        </p:txBody>
      </p:sp>
    </p:spTree>
    <p:extLst>
      <p:ext uri="{BB962C8B-B14F-4D97-AF65-F5344CB8AC3E}">
        <p14:creationId xmlns:p14="http://schemas.microsoft.com/office/powerpoint/2010/main" val="246350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73050"/>
            <a:ext cx="1828800" cy="5688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3050"/>
            <a:ext cx="5335588"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7316788" cy="1098550"/>
          </a:xfrm>
        </p:spPr>
        <p:txBody>
          <a:bodyPr/>
          <a:lstStyle/>
          <a:p>
            <a:r>
              <a:rPr lang="en-US"/>
              <a:t>Click to edit Master title style</a:t>
            </a:r>
          </a:p>
        </p:txBody>
      </p:sp>
      <p:sp>
        <p:nvSpPr>
          <p:cNvPr id="3" name="SmartArt Placeholder 2"/>
          <p:cNvSpPr>
            <a:spLocks noGrp="1"/>
          </p:cNvSpPr>
          <p:nvPr>
            <p:ph type="dgm" idx="1"/>
          </p:nvPr>
        </p:nvSpPr>
        <p:spPr>
          <a:xfrm>
            <a:off x="1447800" y="1524000"/>
            <a:ext cx="7239000" cy="4437063"/>
          </a:xfrm>
        </p:spPr>
        <p:txBody>
          <a:bodyPr/>
          <a:lstStyle/>
          <a:p>
            <a:pPr lvl="0"/>
            <a:endParaRPr lang="en-US" noProof="0"/>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6590-7228-DE89-06E9-E944A390932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02358F-4738-E91F-D43B-A93DC8031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C64F9-B97E-D628-6F72-7A3D3C3C7A5F}"/>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8D26F0C8-FBC9-C7B5-D795-05D9BCE4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A642F-EE57-2C12-C8DA-7F76F5AD6D1B}"/>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143114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37B7-F772-DAD7-EF7B-AF98C16748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9F24A-E2A9-4FFF-6BD9-9DA93C00D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DE73D-0060-D46B-9300-84A28B990B38}"/>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0C9A351E-5B0E-A15E-97E6-A16A48708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7472F-3AA9-015A-D73E-5F3B5DD1200E}"/>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243009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02A6-665E-D923-20BB-867D4C29D88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A3C3E-9C34-D6C1-EEB2-0544E75F23ED}"/>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6FCAE-9904-C02D-A261-E8C0D034F639}"/>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B89787B7-EBA1-CBD5-4F8F-1B080D5AF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436ED-7A48-407F-41BB-96CA4C03B890}"/>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139839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DF46-7243-619D-F2F8-49D1F0775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F4A18-CE37-12A6-6036-6225CDA5D3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A914D-D110-78A9-A90D-8D8844D291C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7C67DE-2859-7AC0-BD11-DCCD5A3AE4D3}"/>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6" name="Footer Placeholder 5">
            <a:extLst>
              <a:ext uri="{FF2B5EF4-FFF2-40B4-BE49-F238E27FC236}">
                <a16:creationId xmlns:a16="http://schemas.microsoft.com/office/drawing/2014/main" id="{D3BD1024-5716-5C67-E09A-34E1116B3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46051-A4F0-AC84-F837-E4149D9EAE30}"/>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412762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882F-67FC-477B-B17C-533ABC728E5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B5AEE-0A03-57EE-FAD2-C2D175C2FC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1E672-7BBA-8610-863C-DB0673D5CE4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927EBA-EA46-26B6-4547-25BDF2244A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A4152-E065-CFF1-ECA8-AD9B7295DB5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0F180-3A09-5BB3-5421-0779102C99A4}"/>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8" name="Footer Placeholder 7">
            <a:extLst>
              <a:ext uri="{FF2B5EF4-FFF2-40B4-BE49-F238E27FC236}">
                <a16:creationId xmlns:a16="http://schemas.microsoft.com/office/drawing/2014/main" id="{B147364F-D382-6A43-B389-3BF10C7C0E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6887AE-E68A-EEF6-18A8-E5B97992F045}"/>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2309857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C96B-653F-AA35-29E3-01DBDE521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F499D6-79D9-93E2-A777-4E01B7ED516C}"/>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4" name="Footer Placeholder 3">
            <a:extLst>
              <a:ext uri="{FF2B5EF4-FFF2-40B4-BE49-F238E27FC236}">
                <a16:creationId xmlns:a16="http://schemas.microsoft.com/office/drawing/2014/main" id="{F8A2398E-2884-619D-0CFF-2C78C1A8A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51DB04-109D-486C-2EAA-FA676545FE99}"/>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63269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EDA19-1B37-9CA7-2814-3702FADC810D}"/>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3" name="Footer Placeholder 2">
            <a:extLst>
              <a:ext uri="{FF2B5EF4-FFF2-40B4-BE49-F238E27FC236}">
                <a16:creationId xmlns:a16="http://schemas.microsoft.com/office/drawing/2014/main" id="{6646CFEB-AA14-C989-9B9F-ED0F4C953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D978A-8765-2CFF-C0EB-A1C475AAD83F}"/>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81914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E60C-E813-6A2F-F0ED-DEA59C92EE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1D6FF1-6C91-3CF3-AE58-4E3B914D7FB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BE28A0-F253-29F8-56B3-14005C1051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32275-16AF-0757-4BE2-0E491C035EEC}"/>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6" name="Footer Placeholder 5">
            <a:extLst>
              <a:ext uri="{FF2B5EF4-FFF2-40B4-BE49-F238E27FC236}">
                <a16:creationId xmlns:a16="http://schemas.microsoft.com/office/drawing/2014/main" id="{61BEAD51-85AB-F43C-26B5-1382618D4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01936-36DE-F3FB-0D93-8B7022860360}"/>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65474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1635-FD65-5E2C-C53D-4505F61CC8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B6990-E311-F183-0155-97F8C7447A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A98CF-DFB8-CCA9-360E-484DDD36F0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2A5B0-A6ED-B981-1D80-7433813018E1}"/>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6" name="Footer Placeholder 5">
            <a:extLst>
              <a:ext uri="{FF2B5EF4-FFF2-40B4-BE49-F238E27FC236}">
                <a16:creationId xmlns:a16="http://schemas.microsoft.com/office/drawing/2014/main" id="{76D8DC6C-1EE6-75D1-1C57-C8EE9378D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16B7D-35B2-36F1-48E8-E7B1DB101BE2}"/>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273891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F190-0306-BF7D-FA28-22043A9E13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B87AC-09A1-E356-F329-C46B5847D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C36E1-560E-3F0F-9953-79B62640FA18}"/>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67B2BB1D-EBA2-867E-9B4F-BDA40621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615DE-E475-52E3-EEF7-EC20DD58DEEB}"/>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2078715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A0857-5E82-D423-1D2D-C0B7EA3C651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7484F5-27EC-D611-DDC1-E9C69D4ABE7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6F368-C217-703D-8CCE-681FC711BFA5}"/>
              </a:ext>
            </a:extLst>
          </p:cNvPr>
          <p:cNvSpPr>
            <a:spLocks noGrp="1"/>
          </p:cNvSpPr>
          <p:nvPr>
            <p:ph type="dt" sz="half" idx="10"/>
          </p:nvPr>
        </p:nvSpPr>
        <p:spPr/>
        <p:txBody>
          <a:body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9C2889EA-4A0B-491D-DA26-9BC3D2D68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5188D-4D9C-073B-DCC6-2A279B0B30DB}"/>
              </a:ext>
            </a:extLst>
          </p:cNvPr>
          <p:cNvSpPr>
            <a:spLocks noGrp="1"/>
          </p:cNvSpPr>
          <p:nvPr>
            <p:ph type="sldNum" sz="quarter" idx="12"/>
          </p:nvPr>
        </p:nvSpPr>
        <p:spPr/>
        <p:txBody>
          <a:bodyPr/>
          <a:lstStyle/>
          <a:p>
            <a:fld id="{A484F346-388A-4413-8BF0-99FC5BA9F096}" type="slidenum">
              <a:rPr lang="en-US" smtClean="0"/>
              <a:t>‹#›</a:t>
            </a:fld>
            <a:endParaRPr lang="en-US"/>
          </a:p>
        </p:txBody>
      </p:sp>
    </p:spTree>
    <p:extLst>
      <p:ext uri="{BB962C8B-B14F-4D97-AF65-F5344CB8AC3E}">
        <p14:creationId xmlns:p14="http://schemas.microsoft.com/office/powerpoint/2010/main" val="234958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524000"/>
            <a:ext cx="3543300" cy="4437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524000"/>
            <a:ext cx="3543300" cy="4437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26" name="Picture 2" descr="onap"/>
          <p:cNvPicPr>
            <a:picLocks noChangeAspect="1" noChangeArrowheads="1"/>
          </p:cNvPicPr>
          <p:nvPr/>
        </p:nvPicPr>
        <p:blipFill>
          <a:blip r:embed="rId15" cstate="print"/>
          <a:srcRect/>
          <a:stretch>
            <a:fillRect/>
          </a:stretch>
        </p:blipFill>
        <p:spPr bwMode="auto">
          <a:xfrm>
            <a:off x="8323263" y="6019800"/>
            <a:ext cx="785812" cy="838200"/>
          </a:xfrm>
          <a:prstGeom prst="rect">
            <a:avLst/>
          </a:prstGeom>
          <a:noFill/>
          <a:ln w="9525">
            <a:noFill/>
            <a:miter lim="800000"/>
            <a:headEnd/>
            <a:tailEnd/>
          </a:ln>
        </p:spPr>
      </p:pic>
      <p:sp>
        <p:nvSpPr>
          <p:cNvPr id="1027" name="Rectangle 3"/>
          <p:cNvSpPr>
            <a:spLocks noChangeArrowheads="1"/>
          </p:cNvSpPr>
          <p:nvPr/>
        </p:nvSpPr>
        <p:spPr bwMode="auto">
          <a:xfrm>
            <a:off x="4038600" y="6553200"/>
            <a:ext cx="1630680" cy="228600"/>
          </a:xfrm>
          <a:prstGeom prst="rect">
            <a:avLst/>
          </a:prstGeom>
          <a:noFill/>
          <a:ln w="9525">
            <a:noFill/>
            <a:miter lim="800000"/>
            <a:headEnd/>
            <a:tailEnd/>
          </a:ln>
          <a:effectLst/>
        </p:spPr>
        <p:txBody>
          <a:bodyPr/>
          <a:lstStyle/>
          <a:p>
            <a:pPr algn="ctr">
              <a:defRPr/>
            </a:pPr>
            <a:r>
              <a:rPr lang="en-US" sz="1400" b="1" dirty="0">
                <a:solidFill>
                  <a:srgbClr val="990000"/>
                </a:solidFill>
                <a:latin typeface="Tahoma" pitchFamily="34" charset="0"/>
              </a:rPr>
              <a:t>Slide </a:t>
            </a:r>
            <a:fld id="{6CE2ACC5-4FCC-4BDE-A938-3BA5006A6B02}" type="slidenum">
              <a:rPr lang="en-US" sz="1400" b="1" smtClean="0">
                <a:solidFill>
                  <a:srgbClr val="990000"/>
                </a:solidFill>
                <a:latin typeface="Tahoma" pitchFamily="34" charset="0"/>
              </a:rPr>
              <a:pPr algn="ctr">
                <a:defRPr/>
              </a:pPr>
              <a:t>‹#›</a:t>
            </a:fld>
            <a:r>
              <a:rPr lang="en-US" sz="1400" b="1" dirty="0">
                <a:solidFill>
                  <a:srgbClr val="990000"/>
                </a:solidFill>
                <a:latin typeface="Tahoma" pitchFamily="34" charset="0"/>
              </a:rPr>
              <a:t> of 34</a:t>
            </a:r>
          </a:p>
        </p:txBody>
      </p:sp>
      <p:sp>
        <p:nvSpPr>
          <p:cNvPr id="1028" name="Rectangle 4"/>
          <p:cNvSpPr>
            <a:spLocks noGrp="1" noChangeArrowheads="1"/>
          </p:cNvSpPr>
          <p:nvPr>
            <p:ph type="title"/>
          </p:nvPr>
        </p:nvSpPr>
        <p:spPr bwMode="auto">
          <a:xfrm>
            <a:off x="1447800" y="273050"/>
            <a:ext cx="7316788" cy="1098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a:t>
            </a:r>
            <a:br>
              <a:rPr lang="en-US"/>
            </a:br>
            <a:r>
              <a:rPr lang="en-US"/>
              <a:t>TITLE STYLE</a:t>
            </a:r>
          </a:p>
        </p:txBody>
      </p:sp>
      <p:sp>
        <p:nvSpPr>
          <p:cNvPr id="1029" name="Rectangle 5"/>
          <p:cNvSpPr>
            <a:spLocks noChangeArrowheads="1"/>
          </p:cNvSpPr>
          <p:nvPr userDrawn="1"/>
        </p:nvSpPr>
        <p:spPr bwMode="auto">
          <a:xfrm>
            <a:off x="1219200" y="0"/>
            <a:ext cx="6858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30" name="Rectangle 6"/>
          <p:cNvSpPr>
            <a:spLocks noGrp="1" noChangeArrowheads="1"/>
          </p:cNvSpPr>
          <p:nvPr>
            <p:ph type="body" idx="1"/>
          </p:nvPr>
        </p:nvSpPr>
        <p:spPr bwMode="auto">
          <a:xfrm>
            <a:off x="1447800" y="1524000"/>
            <a:ext cx="7239000" cy="4437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 Third level</a:t>
            </a:r>
          </a:p>
          <a:p>
            <a:pPr lvl="3"/>
            <a:r>
              <a:rPr lang="en-US"/>
              <a:t>Fourth level</a:t>
            </a:r>
          </a:p>
          <a:p>
            <a:pPr lvl="4"/>
            <a:r>
              <a:rPr lang="en-US"/>
              <a:t>Fifth level</a:t>
            </a:r>
          </a:p>
        </p:txBody>
      </p:sp>
      <p:sp>
        <p:nvSpPr>
          <p:cNvPr id="1031" name="Line 7"/>
          <p:cNvSpPr>
            <a:spLocks noChangeShapeType="1"/>
          </p:cNvSpPr>
          <p:nvPr/>
        </p:nvSpPr>
        <p:spPr bwMode="auto">
          <a:xfrm>
            <a:off x="1219200" y="0"/>
            <a:ext cx="0" cy="6858000"/>
          </a:xfrm>
          <a:prstGeom prst="line">
            <a:avLst/>
          </a:prstGeom>
          <a:noFill/>
          <a:ln w="76200">
            <a:solidFill>
              <a:srgbClr val="FFCC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ahoma" pitchFamily="34" charset="0"/>
        </a:defRPr>
      </a:lvl2pPr>
      <a:lvl3pPr algn="ctr" rtl="0" eaLnBrk="0" fontAlgn="base" hangingPunct="0">
        <a:spcBef>
          <a:spcPct val="0"/>
        </a:spcBef>
        <a:spcAft>
          <a:spcPct val="0"/>
        </a:spcAft>
        <a:defRPr sz="4000" b="1">
          <a:solidFill>
            <a:schemeClr val="tx2"/>
          </a:solidFill>
          <a:latin typeface="Tahoma" pitchFamily="34" charset="0"/>
        </a:defRPr>
      </a:lvl3pPr>
      <a:lvl4pPr algn="ctr" rtl="0" eaLnBrk="0" fontAlgn="base" hangingPunct="0">
        <a:spcBef>
          <a:spcPct val="0"/>
        </a:spcBef>
        <a:spcAft>
          <a:spcPct val="0"/>
        </a:spcAft>
        <a:defRPr sz="4000" b="1">
          <a:solidFill>
            <a:schemeClr val="tx2"/>
          </a:solidFill>
          <a:latin typeface="Tahoma" pitchFamily="34" charset="0"/>
        </a:defRPr>
      </a:lvl4pPr>
      <a:lvl5pPr algn="ctr" rtl="0" eaLnBrk="0" fontAlgn="base" hangingPunct="0">
        <a:spcBef>
          <a:spcPct val="0"/>
        </a:spcBef>
        <a:spcAft>
          <a:spcPct val="0"/>
        </a:spcAft>
        <a:defRPr sz="4000" b="1">
          <a:solidFill>
            <a:schemeClr val="tx2"/>
          </a:solidFill>
          <a:latin typeface="Tahoma" pitchFamily="34" charset="0"/>
        </a:defRPr>
      </a:lvl5pPr>
      <a:lvl6pPr marL="457200" algn="ctr" rtl="0" fontAlgn="base">
        <a:spcBef>
          <a:spcPct val="0"/>
        </a:spcBef>
        <a:spcAft>
          <a:spcPct val="0"/>
        </a:spcAft>
        <a:defRPr sz="4000" b="1">
          <a:solidFill>
            <a:schemeClr val="tx2"/>
          </a:solidFill>
          <a:latin typeface="Tahoma" pitchFamily="34" charset="0"/>
        </a:defRPr>
      </a:lvl6pPr>
      <a:lvl7pPr marL="914400" algn="ctr" rtl="0" fontAlgn="base">
        <a:spcBef>
          <a:spcPct val="0"/>
        </a:spcBef>
        <a:spcAft>
          <a:spcPct val="0"/>
        </a:spcAft>
        <a:defRPr sz="4000" b="1">
          <a:solidFill>
            <a:schemeClr val="tx2"/>
          </a:solidFill>
          <a:latin typeface="Tahoma" pitchFamily="34" charset="0"/>
        </a:defRPr>
      </a:lvl7pPr>
      <a:lvl8pPr marL="1371600" algn="ctr" rtl="0" fontAlgn="base">
        <a:spcBef>
          <a:spcPct val="0"/>
        </a:spcBef>
        <a:spcAft>
          <a:spcPct val="0"/>
        </a:spcAft>
        <a:defRPr sz="4000" b="1">
          <a:solidFill>
            <a:schemeClr val="tx2"/>
          </a:solidFill>
          <a:latin typeface="Tahoma" pitchFamily="34" charset="0"/>
        </a:defRPr>
      </a:lvl8pPr>
      <a:lvl9pPr marL="1828800" algn="ctr" rtl="0" fontAlgn="base">
        <a:spcBef>
          <a:spcPct val="0"/>
        </a:spcBef>
        <a:spcAft>
          <a:spcPct val="0"/>
        </a:spcAft>
        <a:defRPr sz="4000" b="1">
          <a:solidFill>
            <a:schemeClr val="tx2"/>
          </a:solidFill>
          <a:latin typeface="Tahoma" pitchFamily="34" charset="0"/>
        </a:defRPr>
      </a:lvl9pPr>
    </p:titleStyle>
    <p:bodyStyle>
      <a:lvl1pPr marL="342900" indent="-342900" algn="l" rtl="0" eaLnBrk="0" fontAlgn="base" hangingPunct="0">
        <a:spcBef>
          <a:spcPct val="50000"/>
        </a:spcBef>
        <a:spcAft>
          <a:spcPct val="0"/>
        </a:spcAft>
        <a:buClr>
          <a:srgbClr val="9900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Font typeface="Wingdings" pitchFamily="2" charset="2"/>
        <a:buChar char="ü"/>
        <a:defRPr sz="2600">
          <a:solidFill>
            <a:schemeClr val="tx1"/>
          </a:solidFill>
          <a:latin typeface="+mn-lt"/>
        </a:defRPr>
      </a:lvl2pPr>
      <a:lvl3pPr marL="1085850" indent="-228600" algn="l" rtl="0" eaLnBrk="0" fontAlgn="base" hangingPunct="0">
        <a:spcBef>
          <a:spcPct val="20000"/>
        </a:spcBef>
        <a:spcAft>
          <a:spcPct val="0"/>
        </a:spcAft>
        <a:buClr>
          <a:srgbClr val="A50021"/>
        </a:buClr>
        <a:buFont typeface="Wingdings" pitchFamily="2" charset="2"/>
        <a:buChar char="§"/>
        <a:defRPr sz="2800">
          <a:solidFill>
            <a:schemeClr val="tx1"/>
          </a:solidFill>
          <a:latin typeface="+mn-lt"/>
        </a:defRPr>
      </a:lvl3pPr>
      <a:lvl4pPr marL="1428750" indent="-228600" algn="l" rtl="0" eaLnBrk="0" fontAlgn="base" hangingPunct="0">
        <a:spcBef>
          <a:spcPct val="20000"/>
        </a:spcBef>
        <a:spcAft>
          <a:spcPct val="0"/>
        </a:spcAft>
        <a:buChar char="–"/>
        <a:defRPr sz="2800">
          <a:solidFill>
            <a:schemeClr val="tx1"/>
          </a:solidFill>
          <a:latin typeface="+mn-lt"/>
        </a:defRPr>
      </a:lvl4pPr>
      <a:lvl5pPr marL="1771650" indent="-228600" algn="l" rtl="0" eaLnBrk="0" fontAlgn="base" hangingPunct="0">
        <a:spcBef>
          <a:spcPct val="20000"/>
        </a:spcBef>
        <a:spcAft>
          <a:spcPct val="0"/>
        </a:spcAft>
        <a:buChar char="»"/>
        <a:defRPr sz="2800">
          <a:solidFill>
            <a:schemeClr val="tx1"/>
          </a:solidFill>
          <a:latin typeface="+mn-lt"/>
        </a:defRPr>
      </a:lvl5pPr>
      <a:lvl6pPr marL="2228850" indent="-228600" algn="l" rtl="0" fontAlgn="base">
        <a:spcBef>
          <a:spcPct val="20000"/>
        </a:spcBef>
        <a:spcAft>
          <a:spcPct val="0"/>
        </a:spcAft>
        <a:buChar char="»"/>
        <a:defRPr sz="2800">
          <a:solidFill>
            <a:schemeClr val="tx1"/>
          </a:solidFill>
          <a:latin typeface="+mn-lt"/>
        </a:defRPr>
      </a:lvl6pPr>
      <a:lvl7pPr marL="2686050" indent="-228600" algn="l" rtl="0" fontAlgn="base">
        <a:spcBef>
          <a:spcPct val="20000"/>
        </a:spcBef>
        <a:spcAft>
          <a:spcPct val="0"/>
        </a:spcAft>
        <a:buChar char="»"/>
        <a:defRPr sz="2800">
          <a:solidFill>
            <a:schemeClr val="tx1"/>
          </a:solidFill>
          <a:latin typeface="+mn-lt"/>
        </a:defRPr>
      </a:lvl7pPr>
      <a:lvl8pPr marL="3143250" indent="-228600" algn="l" rtl="0" fontAlgn="base">
        <a:spcBef>
          <a:spcPct val="20000"/>
        </a:spcBef>
        <a:spcAft>
          <a:spcPct val="0"/>
        </a:spcAft>
        <a:buChar char="»"/>
        <a:defRPr sz="2800">
          <a:solidFill>
            <a:schemeClr val="tx1"/>
          </a:solidFill>
          <a:latin typeface="+mn-lt"/>
        </a:defRPr>
      </a:lvl8pPr>
      <a:lvl9pPr marL="360045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77B30-F34E-12D6-315A-04AB97B5984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68175-A1E2-24D6-D4A8-49B048BFD6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AF2CB-4E35-CE0D-A501-0811D0D24C6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384E26-6244-49DD-90A1-0F366427860A}" type="datetimeFigureOut">
              <a:rPr lang="en-US" smtClean="0"/>
              <a:t>7/31/2025</a:t>
            </a:fld>
            <a:endParaRPr lang="en-US"/>
          </a:p>
        </p:txBody>
      </p:sp>
      <p:sp>
        <p:nvSpPr>
          <p:cNvPr id="5" name="Footer Placeholder 4">
            <a:extLst>
              <a:ext uri="{FF2B5EF4-FFF2-40B4-BE49-F238E27FC236}">
                <a16:creationId xmlns:a16="http://schemas.microsoft.com/office/drawing/2014/main" id="{EFA321DE-5685-4245-073B-1464D6EB35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E0A11E-3638-EDBE-F81C-4D74A9EC0B5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84F346-388A-4413-8BF0-99FC5BA9F096}" type="slidenum">
              <a:rPr lang="en-US" smtClean="0"/>
              <a:t>‹#›</a:t>
            </a:fld>
            <a:endParaRPr lang="en-US"/>
          </a:p>
        </p:txBody>
      </p:sp>
    </p:spTree>
    <p:extLst>
      <p:ext uri="{BB962C8B-B14F-4D97-AF65-F5344CB8AC3E}">
        <p14:creationId xmlns:p14="http://schemas.microsoft.com/office/powerpoint/2010/main" val="3998710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ws.gov/CBRA/Maps/Mapper.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enviro.ep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epa.gov/nepa/nepassi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ud.gov/program_offices/public_indian_housing/ih/codetalk/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www.hudexchange.info/trainings/courses/environmental-review-aggregation/" TargetMode="External"/><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www.hudexchange.info/trainings/courses/onap-environmental-review-webinar-series-using-tiered-environmental-reviews-for-hud-projec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ud.gov/helping-americans/public-indian-housing-resources#hh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ud.gov/sites/dfiles/PIH/documents/PIH_2024-2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3D2C57-CF53-A2C3-DA99-2F27EDE4A19E}"/>
              </a:ext>
            </a:extLst>
          </p:cNvPr>
          <p:cNvSpPr txBox="1"/>
          <p:nvPr/>
        </p:nvSpPr>
        <p:spPr>
          <a:xfrm>
            <a:off x="1295400" y="762000"/>
            <a:ext cx="7467600" cy="4770537"/>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Simplified Environmental Reviews: Use of Programmatic Part 50 and Limited Scope Reviews</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Danielle Schopp</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July 24, 2025</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70FC-976A-718B-34CD-CCB1886437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F6D50B-6A4F-5311-47E7-DF84937C1E33}"/>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C7820481-7F5E-AC9E-BE9F-37E4959110CB}"/>
              </a:ext>
            </a:extLst>
          </p:cNvPr>
          <p:cNvGraphicFramePr>
            <a:graphicFrameLocks/>
          </p:cNvGraphicFramePr>
          <p:nvPr>
            <p:extLst>
              <p:ext uri="{D42A27DB-BD31-4B8C-83A1-F6EECF244321}">
                <p14:modId xmlns:p14="http://schemas.microsoft.com/office/powerpoint/2010/main" val="2230622949"/>
              </p:ext>
            </p:extLst>
          </p:nvPr>
        </p:nvGraphicFramePr>
        <p:xfrm>
          <a:off x="1362076" y="102487"/>
          <a:ext cx="7581900" cy="6309360"/>
        </p:xfrm>
        <a:graphic>
          <a:graphicData uri="http://schemas.openxmlformats.org/drawingml/2006/table">
            <a:tbl>
              <a:tblPr firstRow="1" bandRow="1"/>
              <a:tblGrid>
                <a:gridCol w="1683402">
                  <a:extLst>
                    <a:ext uri="{9D8B030D-6E8A-4147-A177-3AD203B41FA5}">
                      <a16:colId xmlns:a16="http://schemas.microsoft.com/office/drawing/2014/main" val="3171331264"/>
                    </a:ext>
                  </a:extLst>
                </a:gridCol>
                <a:gridCol w="3711834">
                  <a:extLst>
                    <a:ext uri="{9D8B030D-6E8A-4147-A177-3AD203B41FA5}">
                      <a16:colId xmlns:a16="http://schemas.microsoft.com/office/drawing/2014/main" val="3480089621"/>
                    </a:ext>
                  </a:extLst>
                </a:gridCol>
                <a:gridCol w="2186664">
                  <a:extLst>
                    <a:ext uri="{9D8B030D-6E8A-4147-A177-3AD203B41FA5}">
                      <a16:colId xmlns:a16="http://schemas.microsoft.com/office/drawing/2014/main" val="1449932244"/>
                    </a:ext>
                  </a:extLst>
                </a:gridCol>
              </a:tblGrid>
              <a:tr h="29685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Feature or System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Maintenance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Rehabilitation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369528412"/>
                  </a:ext>
                </a:extLst>
              </a:tr>
              <a:tr h="1632682">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Site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Lawn care (litter pickup, mowing, raking), trimming trees and shrubs</a:t>
                      </a:r>
                    </a:p>
                    <a:p>
                      <a:pPr marL="285750" indent="-285750">
                        <a:buFont typeface="Arial" panose="020B0604020202020204" pitchFamily="34" charset="0"/>
                        <a:buChar char="•"/>
                      </a:pPr>
                      <a:r>
                        <a:rPr lang="en-US" sz="1800" dirty="0"/>
                        <a:t>Snow/ice removal</a:t>
                      </a:r>
                    </a:p>
                    <a:p>
                      <a:pPr marL="285750" indent="-285750">
                        <a:buFont typeface="Arial" panose="020B0604020202020204" pitchFamily="34" charset="0"/>
                        <a:buChar char="•"/>
                      </a:pPr>
                      <a:r>
                        <a:rPr lang="en-US" sz="1800" dirty="0"/>
                        <a:t>Application of pavement sealants, parking lot restriping, directional signage or marking for handicapped accessibility</a:t>
                      </a:r>
                    </a:p>
                    <a:p>
                      <a:pPr marL="285750" indent="-285750">
                        <a:buFont typeface="Arial" panose="020B0604020202020204" pitchFamily="34" charset="0"/>
                        <a:buChar char="•"/>
                      </a:pPr>
                      <a:r>
                        <a:rPr lang="en-US" sz="1800" dirty="0"/>
                        <a:t>Repair of cracked or broken sidewalks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New landscaping throughout an area</a:t>
                      </a:r>
                    </a:p>
                    <a:p>
                      <a:pPr marL="285750" indent="-285750">
                        <a:buFont typeface="Arial" panose="020B0604020202020204" pitchFamily="34" charset="0"/>
                        <a:buChar char="•"/>
                      </a:pPr>
                      <a:r>
                        <a:rPr lang="en-US" sz="1800" dirty="0"/>
                        <a:t>Construction of new walkways, driveways, or parking areas, or replacement thereof</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186459089"/>
                  </a:ext>
                </a:extLst>
              </a:tr>
              <a:tr h="185532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Building Exterior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Cleaning and fixing downspouts</a:t>
                      </a:r>
                    </a:p>
                    <a:p>
                      <a:pPr marL="285750" indent="-285750">
                        <a:buFont typeface="Arial" panose="020B0604020202020204" pitchFamily="34" charset="0"/>
                        <a:buChar char="•"/>
                      </a:pPr>
                      <a:r>
                        <a:rPr lang="en-US" sz="1800" dirty="0"/>
                        <a:t>Repainting previously painted surfaces</a:t>
                      </a:r>
                    </a:p>
                    <a:p>
                      <a:pPr marL="285750" indent="-285750">
                        <a:buFont typeface="Arial" panose="020B0604020202020204" pitchFamily="34" charset="0"/>
                        <a:buChar char="•"/>
                      </a:pPr>
                      <a:r>
                        <a:rPr lang="en-US" sz="1800" dirty="0"/>
                        <a:t>Replacing deteriorated section of siding </a:t>
                      </a:r>
                    </a:p>
                    <a:p>
                      <a:pPr marL="285750" indent="-285750">
                        <a:buFont typeface="Arial" panose="020B0604020202020204" pitchFamily="34" charset="0"/>
                        <a:buChar char="•"/>
                      </a:pPr>
                      <a:r>
                        <a:rPr lang="en-US" sz="1800" dirty="0"/>
                        <a:t>Removal of graffiti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Cleaning masonry or stripping painted surfaces by sandblasting, acid wash, or high pressure washing</a:t>
                      </a:r>
                    </a:p>
                    <a:p>
                      <a:pPr marL="285750" indent="-285750">
                        <a:buFont typeface="Arial" panose="020B0604020202020204" pitchFamily="34" charset="0"/>
                        <a:buChar char="•"/>
                      </a:pPr>
                      <a:r>
                        <a:rPr lang="en-US" sz="1800" dirty="0"/>
                        <a:t>Applying new exterior siding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003980561"/>
                  </a:ext>
                </a:extLst>
              </a:tr>
            </a:tbl>
          </a:graphicData>
        </a:graphic>
      </p:graphicFrame>
    </p:spTree>
    <p:extLst>
      <p:ext uri="{BB962C8B-B14F-4D97-AF65-F5344CB8AC3E}">
        <p14:creationId xmlns:p14="http://schemas.microsoft.com/office/powerpoint/2010/main" val="1905116380"/>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2973-579B-614B-94A2-57CE6677DC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EA22BA-69E1-8CEE-22FC-55E42CB4428B}"/>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CBF1B235-697C-F0A4-4649-36CB5BCCCB34}"/>
              </a:ext>
            </a:extLst>
          </p:cNvPr>
          <p:cNvGraphicFramePr>
            <a:graphicFrameLocks/>
          </p:cNvGraphicFramePr>
          <p:nvPr>
            <p:extLst>
              <p:ext uri="{D42A27DB-BD31-4B8C-83A1-F6EECF244321}">
                <p14:modId xmlns:p14="http://schemas.microsoft.com/office/powerpoint/2010/main" val="1097255440"/>
              </p:ext>
            </p:extLst>
          </p:nvPr>
        </p:nvGraphicFramePr>
        <p:xfrm>
          <a:off x="1296194" y="130174"/>
          <a:ext cx="7620000" cy="6309360"/>
        </p:xfrm>
        <a:graphic>
          <a:graphicData uri="http://schemas.openxmlformats.org/drawingml/2006/table">
            <a:tbl>
              <a:tblPr firstRow="1" bandRow="1"/>
              <a:tblGrid>
                <a:gridCol w="1691861">
                  <a:extLst>
                    <a:ext uri="{9D8B030D-6E8A-4147-A177-3AD203B41FA5}">
                      <a16:colId xmlns:a16="http://schemas.microsoft.com/office/drawing/2014/main" val="3171331264"/>
                    </a:ext>
                  </a:extLst>
                </a:gridCol>
                <a:gridCol w="3730486">
                  <a:extLst>
                    <a:ext uri="{9D8B030D-6E8A-4147-A177-3AD203B41FA5}">
                      <a16:colId xmlns:a16="http://schemas.microsoft.com/office/drawing/2014/main" val="3480089621"/>
                    </a:ext>
                  </a:extLst>
                </a:gridCol>
                <a:gridCol w="2197653">
                  <a:extLst>
                    <a:ext uri="{9D8B030D-6E8A-4147-A177-3AD203B41FA5}">
                      <a16:colId xmlns:a16="http://schemas.microsoft.com/office/drawing/2014/main" val="1449932244"/>
                    </a:ext>
                  </a:extLst>
                </a:gridCol>
              </a:tblGrid>
              <a:tr h="588592">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Feature or System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Maintenance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Rehabilitation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369528412"/>
                  </a:ext>
                </a:extLst>
              </a:tr>
              <a:tr h="2102115">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Roof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Fixing leaks</a:t>
                      </a:r>
                    </a:p>
                    <a:p>
                      <a:pPr marL="285750" indent="-285750">
                        <a:buFont typeface="Arial" panose="020B0604020202020204" pitchFamily="34" charset="0"/>
                        <a:buChar char="•"/>
                      </a:pPr>
                      <a:r>
                        <a:rPr lang="en-US" sz="1800" dirty="0"/>
                        <a:t>In-kind replacement of loose or missing shingles or tiles</a:t>
                      </a:r>
                    </a:p>
                    <a:p>
                      <a:pPr marL="285750" indent="-285750">
                        <a:buFont typeface="Arial" panose="020B0604020202020204" pitchFamily="34" charset="0"/>
                        <a:buChar char="•"/>
                      </a:pPr>
                      <a:r>
                        <a:rPr lang="en-US" sz="1800" dirty="0"/>
                        <a:t>Replacement of deteriorated flashing</a:t>
                      </a:r>
                    </a:p>
                    <a:p>
                      <a:pPr marL="285750" indent="-285750">
                        <a:buFont typeface="Arial" panose="020B0604020202020204" pitchFamily="34" charset="0"/>
                        <a:buChar char="•"/>
                      </a:pPr>
                      <a:r>
                        <a:rPr lang="en-US" sz="1800" dirty="0"/>
                        <a:t>Application of waterproof coating to flat roof</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Complete replacement of roof with new shingles, tiles, roll roofing, membrane, or new metal roof</a:t>
                      </a:r>
                    </a:p>
                    <a:p>
                      <a:pPr marL="285750" indent="-285750">
                        <a:buFont typeface="Arial" panose="020B0604020202020204" pitchFamily="34" charset="0"/>
                        <a:buChar char="•"/>
                      </a:pPr>
                      <a:r>
                        <a:rPr lang="en-US" sz="1800" dirty="0"/>
                        <a:t>Installation of solar panels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186459089"/>
                  </a:ext>
                </a:extLst>
              </a:tr>
              <a:tr h="2354368">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Windows and Doors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Caulking, weather stripping, re-glazing windows and doors</a:t>
                      </a:r>
                    </a:p>
                    <a:p>
                      <a:pPr marL="285750" indent="-285750">
                        <a:buFont typeface="Arial" panose="020B0604020202020204" pitchFamily="34" charset="0"/>
                        <a:buChar char="•"/>
                      </a:pPr>
                      <a:r>
                        <a:rPr lang="en-US" sz="1800" dirty="0"/>
                        <a:t>Fixing broken windowpane(s), storm window(s), or damaged entry door</a:t>
                      </a:r>
                    </a:p>
                    <a:p>
                      <a:pPr marL="285750" indent="-285750">
                        <a:buFont typeface="Arial" panose="020B0604020202020204" pitchFamily="34" charset="0"/>
                        <a:buChar char="•"/>
                      </a:pPr>
                      <a:r>
                        <a:rPr lang="en-US" sz="1800" dirty="0"/>
                        <a:t>Replacing broken door lock</a:t>
                      </a:r>
                    </a:p>
                    <a:p>
                      <a:pPr marL="285750" indent="-285750">
                        <a:buFont typeface="Arial" panose="020B0604020202020204" pitchFamily="34" charset="0"/>
                        <a:buChar char="•"/>
                      </a:pPr>
                      <a:r>
                        <a:rPr lang="en-US" sz="1800" dirty="0"/>
                        <a:t>Replacing a vandalized entry door to restore security of building or unit</a:t>
                      </a:r>
                    </a:p>
                    <a:p>
                      <a:pPr marL="285750" indent="-285750">
                        <a:buFont typeface="Arial" panose="020B0604020202020204" pitchFamily="34" charset="0"/>
                        <a:buChar char="•"/>
                      </a:pPr>
                      <a:r>
                        <a:rPr lang="en-US" sz="1800" dirty="0"/>
                        <a:t>Replacing a single severely damaged window to match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Replacement of windows</a:t>
                      </a:r>
                    </a:p>
                    <a:p>
                      <a:pPr marL="285750" indent="-285750">
                        <a:buFont typeface="Arial" panose="020B0604020202020204" pitchFamily="34" charset="0"/>
                        <a:buChar char="•"/>
                      </a:pPr>
                      <a:r>
                        <a:rPr lang="en-US" sz="1800" dirty="0"/>
                        <a:t>Replacement of exterior doors</a:t>
                      </a:r>
                    </a:p>
                    <a:p>
                      <a:pPr marL="285750" indent="-285750">
                        <a:buFont typeface="Arial" panose="020B0604020202020204" pitchFamily="34" charset="0"/>
                        <a:buChar char="•"/>
                      </a:pPr>
                      <a:r>
                        <a:rPr lang="en-US" sz="1800" dirty="0"/>
                        <a:t>Adding storm windows or storm doors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003980561"/>
                  </a:ext>
                </a:extLst>
              </a:tr>
            </a:tbl>
          </a:graphicData>
        </a:graphic>
      </p:graphicFrame>
    </p:spTree>
    <p:extLst>
      <p:ext uri="{BB962C8B-B14F-4D97-AF65-F5344CB8AC3E}">
        <p14:creationId xmlns:p14="http://schemas.microsoft.com/office/powerpoint/2010/main" val="260981751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17168B-FBD7-866D-87B2-79A94831EB1C}"/>
              </a:ext>
            </a:extLst>
          </p:cNvPr>
          <p:cNvPicPr>
            <a:picLocks noGrp="1" noChangeAspect="1"/>
          </p:cNvPicPr>
          <p:nvPr>
            <p:ph idx="1"/>
          </p:nvPr>
        </p:nvPicPr>
        <p:blipFill>
          <a:blip r:embed="rId3"/>
          <a:stretch>
            <a:fillRect/>
          </a:stretch>
        </p:blipFill>
        <p:spPr>
          <a:xfrm>
            <a:off x="1314450" y="1276350"/>
            <a:ext cx="7731130" cy="3383485"/>
          </a:xfrm>
        </p:spPr>
      </p:pic>
    </p:spTree>
    <p:extLst>
      <p:ext uri="{BB962C8B-B14F-4D97-AF65-F5344CB8AC3E}">
        <p14:creationId xmlns:p14="http://schemas.microsoft.com/office/powerpoint/2010/main" val="316047863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065306-382F-085F-C7B5-AB1A5FC24A5A}"/>
              </a:ext>
            </a:extLst>
          </p:cNvPr>
          <p:cNvPicPr>
            <a:picLocks noGrp="1" noChangeAspect="1"/>
          </p:cNvPicPr>
          <p:nvPr>
            <p:ph idx="1"/>
          </p:nvPr>
        </p:nvPicPr>
        <p:blipFill>
          <a:blip r:embed="rId3"/>
          <a:stretch>
            <a:fillRect/>
          </a:stretch>
        </p:blipFill>
        <p:spPr>
          <a:xfrm>
            <a:off x="1276748" y="495300"/>
            <a:ext cx="7867252" cy="5010150"/>
          </a:xfrm>
        </p:spPr>
      </p:pic>
    </p:spTree>
    <p:extLst>
      <p:ext uri="{BB962C8B-B14F-4D97-AF65-F5344CB8AC3E}">
        <p14:creationId xmlns:p14="http://schemas.microsoft.com/office/powerpoint/2010/main" val="1223322832"/>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B7D68213-B998-7D3E-0847-9D347584F441}"/>
              </a:ext>
            </a:extLst>
          </p:cNvPr>
          <p:cNvGraphicFramePr>
            <a:graphicFrameLocks noGrp="1"/>
          </p:cNvGraphicFramePr>
          <p:nvPr>
            <p:extLst>
              <p:ext uri="{D42A27DB-BD31-4B8C-83A1-F6EECF244321}">
                <p14:modId xmlns:p14="http://schemas.microsoft.com/office/powerpoint/2010/main" val="3586113650"/>
              </p:ext>
            </p:extLst>
          </p:nvPr>
        </p:nvGraphicFramePr>
        <p:xfrm>
          <a:off x="1381125" y="109855"/>
          <a:ext cx="7267576" cy="6400800"/>
        </p:xfrm>
        <a:graphic>
          <a:graphicData uri="http://schemas.openxmlformats.org/drawingml/2006/table">
            <a:tbl>
              <a:tblPr firstRow="1" bandRow="1"/>
              <a:tblGrid>
                <a:gridCol w="1613613">
                  <a:extLst>
                    <a:ext uri="{9D8B030D-6E8A-4147-A177-3AD203B41FA5}">
                      <a16:colId xmlns:a16="http://schemas.microsoft.com/office/drawing/2014/main" val="2754173748"/>
                    </a:ext>
                  </a:extLst>
                </a:gridCol>
                <a:gridCol w="3557951">
                  <a:extLst>
                    <a:ext uri="{9D8B030D-6E8A-4147-A177-3AD203B41FA5}">
                      <a16:colId xmlns:a16="http://schemas.microsoft.com/office/drawing/2014/main" val="3170388436"/>
                    </a:ext>
                  </a:extLst>
                </a:gridCol>
                <a:gridCol w="2096012">
                  <a:extLst>
                    <a:ext uri="{9D8B030D-6E8A-4147-A177-3AD203B41FA5}">
                      <a16:colId xmlns:a16="http://schemas.microsoft.com/office/drawing/2014/main" val="3095221795"/>
                    </a:ext>
                  </a:extLst>
                </a:gridCol>
              </a:tblGrid>
              <a:tr h="34857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Feature or System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Maintenance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en-US" sz="1800" dirty="0"/>
                        <a:t>Rehabilitation 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835282771"/>
                  </a:ext>
                </a:extLst>
              </a:tr>
              <a:tr h="85950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Kitchen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Replacement of stoves, refrigerators, and microwaves*</a:t>
                      </a:r>
                    </a:p>
                    <a:p>
                      <a:pPr marL="285750" indent="-285750">
                        <a:buFont typeface="Arial" panose="020B0604020202020204" pitchFamily="34" charset="0"/>
                        <a:buChar char="•"/>
                      </a:pPr>
                      <a:r>
                        <a:rPr lang="en-US" sz="1800" dirty="0"/>
                        <a:t>Replacing cabinet hardware*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Complete or substantial kitchen remodel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580634513"/>
                  </a:ext>
                </a:extLst>
              </a:tr>
              <a:tr h="85950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Bathroom/Laundry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Replacing broken medicine cabinet, toilet*</a:t>
                      </a:r>
                    </a:p>
                    <a:p>
                      <a:pPr marL="285750" indent="-285750">
                        <a:buFont typeface="Arial" panose="020B0604020202020204" pitchFamily="34" charset="0"/>
                        <a:buChar char="•"/>
                      </a:pPr>
                      <a:r>
                        <a:rPr lang="en-US" sz="1800" dirty="0"/>
                        <a:t>Replacing washing machines and dryers*</a:t>
                      </a:r>
                    </a:p>
                    <a:p>
                      <a:pPr marL="285750" indent="-285750">
                        <a:buFont typeface="Arial" panose="020B0604020202020204" pitchFamily="34" charset="0"/>
                        <a:buChar char="•"/>
                      </a:pPr>
                      <a:r>
                        <a:rPr lang="en-US" sz="1800" dirty="0"/>
                        <a:t>Installation of grab bars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Complete or substantial bathroom remodel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704790100"/>
                  </a:ext>
                </a:extLst>
              </a:tr>
              <a:tr h="2406619">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800" dirty="0"/>
                        <a:t>HVAC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Servicing and maintenance of mechanical systems</a:t>
                      </a:r>
                    </a:p>
                    <a:p>
                      <a:pPr marL="285750" indent="-285750">
                        <a:buFont typeface="Arial" panose="020B0604020202020204" pitchFamily="34" charset="0"/>
                        <a:buChar char="•"/>
                      </a:pPr>
                      <a:r>
                        <a:rPr lang="en-US" sz="1800" dirty="0"/>
                        <a:t>Installing or replacing humidifiers and dehumidifiers</a:t>
                      </a:r>
                    </a:p>
                    <a:p>
                      <a:pPr marL="285750" indent="-285750">
                        <a:buFont typeface="Arial" panose="020B0604020202020204" pitchFamily="34" charset="0"/>
                        <a:buChar char="•"/>
                      </a:pPr>
                      <a:r>
                        <a:rPr lang="en-US" sz="1800" dirty="0"/>
                        <a:t>Installing or replacing a window air conditioner</a:t>
                      </a:r>
                    </a:p>
                    <a:p>
                      <a:pPr marL="285750" indent="-285750">
                        <a:buFont typeface="Arial" panose="020B0604020202020204" pitchFamily="34" charset="0"/>
                        <a:buChar char="•"/>
                      </a:pPr>
                      <a:r>
                        <a:rPr lang="en-US" sz="1800" dirty="0"/>
                        <a:t>Replacing a malfunctioning part of a HVAC system like a thermostat or heating unit with no new ducting or piping except to connect into existing system*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buFont typeface="Arial" panose="020B0604020202020204" pitchFamily="34" charset="0"/>
                        <a:buChar char="•"/>
                      </a:pPr>
                      <a:r>
                        <a:rPr lang="en-US" sz="1800" dirty="0"/>
                        <a:t>Installation of new heat distribution system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058476562"/>
                  </a:ext>
                </a:extLst>
              </a:tr>
            </a:tbl>
          </a:graphicData>
        </a:graphic>
      </p:graphicFrame>
    </p:spTree>
    <p:extLst>
      <p:ext uri="{BB962C8B-B14F-4D97-AF65-F5344CB8AC3E}">
        <p14:creationId xmlns:p14="http://schemas.microsoft.com/office/powerpoint/2010/main" val="25434555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D864-1220-5791-5DA1-9C3AAF65EA14}"/>
              </a:ext>
            </a:extLst>
          </p:cNvPr>
          <p:cNvSpPr>
            <a:spLocks noGrp="1"/>
          </p:cNvSpPr>
          <p:nvPr>
            <p:ph type="title"/>
          </p:nvPr>
        </p:nvSpPr>
        <p:spPr/>
        <p:txBody>
          <a:bodyPr/>
          <a:lstStyle/>
          <a:p>
            <a:r>
              <a:rPr lang="en-US" sz="3200"/>
              <a:t>What activities are </a:t>
            </a:r>
            <a:r>
              <a:rPr lang="en-US" sz="3200" i="1" u="sng"/>
              <a:t>not </a:t>
            </a:r>
            <a:r>
              <a:rPr lang="en-US" sz="3200"/>
              <a:t>covered by the Programmatic Part 50?</a:t>
            </a:r>
          </a:p>
        </p:txBody>
      </p:sp>
      <p:sp>
        <p:nvSpPr>
          <p:cNvPr id="3" name="Content Placeholder 2">
            <a:extLst>
              <a:ext uri="{FF2B5EF4-FFF2-40B4-BE49-F238E27FC236}">
                <a16:creationId xmlns:a16="http://schemas.microsoft.com/office/drawing/2014/main" id="{F09E3CF7-5FE1-21A1-3D2D-EDDE429FCEDF}"/>
              </a:ext>
            </a:extLst>
          </p:cNvPr>
          <p:cNvSpPr>
            <a:spLocks noGrp="1"/>
          </p:cNvSpPr>
          <p:nvPr>
            <p:ph idx="1"/>
          </p:nvPr>
        </p:nvSpPr>
        <p:spPr/>
        <p:txBody>
          <a:bodyPr/>
          <a:lstStyle/>
          <a:p>
            <a:r>
              <a:rPr lang="en-US" dirty="0"/>
              <a:t>Rehabilitation</a:t>
            </a:r>
          </a:p>
          <a:p>
            <a:r>
              <a:rPr lang="en-US" dirty="0"/>
              <a:t>Acquisition/leasing</a:t>
            </a:r>
          </a:p>
          <a:p>
            <a:r>
              <a:rPr lang="en-US" dirty="0"/>
              <a:t>New Construction</a:t>
            </a:r>
          </a:p>
          <a:p>
            <a:r>
              <a:rPr lang="en-US" dirty="0"/>
              <a:t>Emergency repairs – </a:t>
            </a:r>
          </a:p>
          <a:p>
            <a:pPr marL="0" indent="0">
              <a:buNone/>
            </a:pPr>
            <a:r>
              <a:rPr lang="en-US" sz="2400" dirty="0"/>
              <a:t>assistance or permanent improvements that do not alter environmental conditions and are limited to protection, repair, or restoration activities necessary only to control or arrest the effects from disaster or imminent threats to the public safety</a:t>
            </a:r>
          </a:p>
        </p:txBody>
      </p:sp>
    </p:spTree>
    <p:extLst>
      <p:ext uri="{BB962C8B-B14F-4D97-AF65-F5344CB8AC3E}">
        <p14:creationId xmlns:p14="http://schemas.microsoft.com/office/powerpoint/2010/main" val="4171957594"/>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352420-D11E-9C87-7C5F-2EEED5BD8B97}"/>
              </a:ext>
            </a:extLst>
          </p:cNvPr>
          <p:cNvPicPr>
            <a:picLocks noGrp="1" noChangeAspect="1"/>
          </p:cNvPicPr>
          <p:nvPr>
            <p:ph idx="1"/>
          </p:nvPr>
        </p:nvPicPr>
        <p:blipFill>
          <a:blip r:embed="rId2"/>
          <a:stretch>
            <a:fillRect/>
          </a:stretch>
        </p:blipFill>
        <p:spPr>
          <a:xfrm>
            <a:off x="1338441" y="1356189"/>
            <a:ext cx="7487791" cy="3863479"/>
          </a:xfrm>
        </p:spPr>
      </p:pic>
    </p:spTree>
    <p:extLst>
      <p:ext uri="{BB962C8B-B14F-4D97-AF65-F5344CB8AC3E}">
        <p14:creationId xmlns:p14="http://schemas.microsoft.com/office/powerpoint/2010/main" val="1442560160"/>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C20111-EDCE-340A-74AC-98589B4E957E}"/>
              </a:ext>
            </a:extLst>
          </p:cNvPr>
          <p:cNvPicPr>
            <a:picLocks noGrp="1" noChangeAspect="1"/>
          </p:cNvPicPr>
          <p:nvPr>
            <p:ph idx="1"/>
          </p:nvPr>
        </p:nvPicPr>
        <p:blipFill>
          <a:blip r:embed="rId2"/>
          <a:stretch>
            <a:fillRect/>
          </a:stretch>
        </p:blipFill>
        <p:spPr>
          <a:xfrm>
            <a:off x="5478887" y="2086446"/>
            <a:ext cx="1848108" cy="3353268"/>
          </a:xfrm>
        </p:spPr>
      </p:pic>
      <p:sp>
        <p:nvSpPr>
          <p:cNvPr id="6" name="TextBox 5">
            <a:extLst>
              <a:ext uri="{FF2B5EF4-FFF2-40B4-BE49-F238E27FC236}">
                <a16:creationId xmlns:a16="http://schemas.microsoft.com/office/drawing/2014/main" id="{31DCB0EC-2E94-2A2D-834C-A2F4B381E92B}"/>
              </a:ext>
            </a:extLst>
          </p:cNvPr>
          <p:cNvSpPr txBox="1"/>
          <p:nvPr/>
        </p:nvSpPr>
        <p:spPr>
          <a:xfrm>
            <a:off x="1654138" y="616449"/>
            <a:ext cx="6863137" cy="1200329"/>
          </a:xfrm>
          <a:prstGeom prst="rect">
            <a:avLst/>
          </a:prstGeom>
          <a:noFill/>
        </p:spPr>
        <p:txBody>
          <a:bodyPr wrap="square" rtlCol="0">
            <a:spAutoFit/>
          </a:bodyPr>
          <a:lstStyle/>
          <a:p>
            <a:r>
              <a:rPr lang="en-US" dirty="0">
                <a:solidFill>
                  <a:srgbClr val="FF0000"/>
                </a:solidFill>
              </a:rPr>
              <a:t>Issue				</a:t>
            </a:r>
            <a:r>
              <a:rPr lang="en-US" dirty="0">
                <a:solidFill>
                  <a:srgbClr val="00B050"/>
                </a:solidFill>
              </a:rPr>
              <a:t>Maintenance</a:t>
            </a:r>
            <a:endParaRPr lang="en-US" dirty="0">
              <a:solidFill>
                <a:srgbClr val="FF0000"/>
              </a:solidFill>
            </a:endParaRPr>
          </a:p>
          <a:p>
            <a:endParaRPr lang="en-US" dirty="0">
              <a:solidFill>
                <a:srgbClr val="FF0000"/>
              </a:solidFill>
            </a:endParaRPr>
          </a:p>
          <a:p>
            <a:r>
              <a:rPr lang="en-US" dirty="0"/>
              <a:t>Furnace breaks		Replace broken furnace</a:t>
            </a:r>
          </a:p>
        </p:txBody>
      </p:sp>
      <p:sp>
        <p:nvSpPr>
          <p:cNvPr id="8" name="TextBox 7">
            <a:extLst>
              <a:ext uri="{FF2B5EF4-FFF2-40B4-BE49-F238E27FC236}">
                <a16:creationId xmlns:a16="http://schemas.microsoft.com/office/drawing/2014/main" id="{D0116622-275A-3689-51A9-42EAEEFBDDD9}"/>
              </a:ext>
            </a:extLst>
          </p:cNvPr>
          <p:cNvSpPr txBox="1"/>
          <p:nvPr/>
        </p:nvSpPr>
        <p:spPr>
          <a:xfrm>
            <a:off x="5393933" y="5439714"/>
            <a:ext cx="2702103" cy="707886"/>
          </a:xfrm>
          <a:prstGeom prst="rect">
            <a:avLst/>
          </a:prstGeom>
          <a:noFill/>
        </p:spPr>
        <p:txBody>
          <a:bodyPr wrap="square" rtlCol="0">
            <a:spAutoFit/>
          </a:bodyPr>
          <a:lstStyle/>
          <a:p>
            <a:r>
              <a:rPr lang="en-US" sz="4000" dirty="0">
                <a:solidFill>
                  <a:srgbClr val="002060"/>
                </a:solidFill>
              </a:rPr>
              <a:t>Yes! </a:t>
            </a:r>
          </a:p>
        </p:txBody>
      </p:sp>
      <p:pic>
        <p:nvPicPr>
          <p:cNvPr id="3" name="Picture 2">
            <a:extLst>
              <a:ext uri="{FF2B5EF4-FFF2-40B4-BE49-F238E27FC236}">
                <a16:creationId xmlns:a16="http://schemas.microsoft.com/office/drawing/2014/main" id="{E152E4CB-6410-26F0-7A24-FB05D1A77724}"/>
              </a:ext>
            </a:extLst>
          </p:cNvPr>
          <p:cNvPicPr>
            <a:picLocks noChangeAspect="1"/>
          </p:cNvPicPr>
          <p:nvPr/>
        </p:nvPicPr>
        <p:blipFill>
          <a:blip r:embed="rId3"/>
          <a:stretch>
            <a:fillRect/>
          </a:stretch>
        </p:blipFill>
        <p:spPr>
          <a:xfrm>
            <a:off x="1456886" y="2562225"/>
            <a:ext cx="2827436" cy="1571747"/>
          </a:xfrm>
          <a:prstGeom prst="rect">
            <a:avLst/>
          </a:prstGeom>
        </p:spPr>
      </p:pic>
    </p:spTree>
    <p:extLst>
      <p:ext uri="{BB962C8B-B14F-4D97-AF65-F5344CB8AC3E}">
        <p14:creationId xmlns:p14="http://schemas.microsoft.com/office/powerpoint/2010/main" val="189334295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6FE312-8BC0-4852-A98E-9B8006F011D1}"/>
              </a:ext>
            </a:extLst>
          </p:cNvPr>
          <p:cNvPicPr>
            <a:picLocks noChangeAspect="1"/>
          </p:cNvPicPr>
          <p:nvPr/>
        </p:nvPicPr>
        <p:blipFill>
          <a:blip r:embed="rId2"/>
          <a:stretch>
            <a:fillRect/>
          </a:stretch>
        </p:blipFill>
        <p:spPr>
          <a:xfrm>
            <a:off x="1448656" y="1345915"/>
            <a:ext cx="7474673" cy="4131246"/>
          </a:xfrm>
          <a:prstGeom prst="rect">
            <a:avLst/>
          </a:prstGeom>
        </p:spPr>
      </p:pic>
    </p:spTree>
    <p:extLst>
      <p:ext uri="{BB962C8B-B14F-4D97-AF65-F5344CB8AC3E}">
        <p14:creationId xmlns:p14="http://schemas.microsoft.com/office/powerpoint/2010/main" val="101104625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6322B-E83F-EBBA-DF65-3CA32A43142B}"/>
              </a:ext>
            </a:extLst>
          </p:cNvPr>
          <p:cNvPicPr>
            <a:picLocks noChangeAspect="1"/>
          </p:cNvPicPr>
          <p:nvPr/>
        </p:nvPicPr>
        <p:blipFill>
          <a:blip r:embed="rId2"/>
          <a:stretch>
            <a:fillRect/>
          </a:stretch>
        </p:blipFill>
        <p:spPr>
          <a:xfrm>
            <a:off x="1371746" y="1160980"/>
            <a:ext cx="7598800" cy="3849001"/>
          </a:xfrm>
          <a:prstGeom prst="rect">
            <a:avLst/>
          </a:prstGeom>
        </p:spPr>
      </p:pic>
    </p:spTree>
    <p:extLst>
      <p:ext uri="{BB962C8B-B14F-4D97-AF65-F5344CB8AC3E}">
        <p14:creationId xmlns:p14="http://schemas.microsoft.com/office/powerpoint/2010/main" val="132881617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7E047C7-649F-5CC7-5511-8EFFE1C52C33}"/>
              </a:ext>
            </a:extLst>
          </p:cNvPr>
          <p:cNvSpPr>
            <a:spLocks noGrp="1"/>
          </p:cNvSpPr>
          <p:nvPr>
            <p:ph idx="1"/>
          </p:nvPr>
        </p:nvSpPr>
        <p:spPr>
          <a:xfrm>
            <a:off x="1447800" y="1524000"/>
            <a:ext cx="7239000" cy="4953000"/>
          </a:xfrm>
        </p:spPr>
        <p:txBody>
          <a:bodyPr/>
          <a:lstStyle/>
          <a:p>
            <a:r>
              <a:rPr lang="en-US" sz="2800" dirty="0"/>
              <a:t>Programmatic Part 50 </a:t>
            </a:r>
          </a:p>
          <a:p>
            <a:r>
              <a:rPr lang="en-US" sz="2800" dirty="0"/>
              <a:t>Limited Scope Environmental Review for Project-Based Rental Assistance with no Rehabilitation or Construction</a:t>
            </a:r>
            <a:endParaRPr lang="en-US" sz="2800" dirty="0">
              <a:ea typeface="Tahoma"/>
              <a:cs typeface="Tahoma"/>
            </a:endParaRPr>
          </a:p>
          <a:p>
            <a:r>
              <a:rPr lang="en-US" sz="2800" dirty="0" err="1"/>
              <a:t>CodeTalk</a:t>
            </a:r>
            <a:r>
              <a:rPr lang="en-US" sz="2800" dirty="0"/>
              <a:t> Environment Website: Streamlining Resources </a:t>
            </a:r>
            <a:endParaRPr lang="en-US" sz="2800" dirty="0">
              <a:ea typeface="Tahoma"/>
              <a:cs typeface="Tahoma"/>
            </a:endParaRPr>
          </a:p>
          <a:p>
            <a:r>
              <a:rPr lang="en-US" sz="2800" dirty="0"/>
              <a:t>Q&amp;A</a:t>
            </a:r>
            <a:endParaRPr lang="en-US" sz="2800" dirty="0">
              <a:ea typeface="Tahoma"/>
              <a:cs typeface="Tahoma"/>
            </a:endParaRPr>
          </a:p>
          <a:p>
            <a:pPr marL="0" indent="0">
              <a:buNone/>
            </a:pPr>
            <a:endParaRPr lang="en-US" dirty="0"/>
          </a:p>
        </p:txBody>
      </p:sp>
    </p:spTree>
    <p:extLst>
      <p:ext uri="{BB962C8B-B14F-4D97-AF65-F5344CB8AC3E}">
        <p14:creationId xmlns:p14="http://schemas.microsoft.com/office/powerpoint/2010/main" val="363449995"/>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7662"/>
            <a:ext cx="7316788" cy="1098550"/>
          </a:xfrm>
        </p:spPr>
        <p:txBody>
          <a:bodyPr/>
          <a:lstStyle/>
          <a:p>
            <a:r>
              <a:rPr lang="en-US" sz="3500"/>
              <a:t>Programmatic Part 50</a:t>
            </a:r>
          </a:p>
        </p:txBody>
      </p:sp>
      <p:sp>
        <p:nvSpPr>
          <p:cNvPr id="3" name="Content Placeholder 2"/>
          <p:cNvSpPr>
            <a:spLocks noGrp="1"/>
          </p:cNvSpPr>
          <p:nvPr>
            <p:ph idx="1"/>
          </p:nvPr>
        </p:nvSpPr>
        <p:spPr>
          <a:xfrm>
            <a:off x="1447800" y="1446212"/>
            <a:ext cx="7086600" cy="4954588"/>
          </a:xfrm>
        </p:spPr>
        <p:txBody>
          <a:bodyPr/>
          <a:lstStyle/>
          <a:p>
            <a:pPr marL="0" indent="0">
              <a:buNone/>
            </a:pPr>
            <a:r>
              <a:rPr lang="en-US" sz="2400" dirty="0"/>
              <a:t>When should I use it?</a:t>
            </a:r>
          </a:p>
          <a:p>
            <a:pPr>
              <a:buFont typeface="Arial" panose="020B0604020202020204" pitchFamily="34" charset="0"/>
              <a:buChar char="•"/>
            </a:pPr>
            <a:r>
              <a:rPr lang="en-US" sz="2400" dirty="0"/>
              <a:t>When ONAP funded activities are non-physical activities</a:t>
            </a:r>
          </a:p>
          <a:p>
            <a:pPr>
              <a:buFont typeface="Arial" panose="020B0604020202020204" pitchFamily="34" charset="0"/>
              <a:buChar char="•"/>
            </a:pPr>
            <a:r>
              <a:rPr lang="en-US" sz="2400" dirty="0"/>
              <a:t>When ONAP funds are limited to maintenance</a:t>
            </a:r>
          </a:p>
          <a:p>
            <a:pPr marL="0" indent="0">
              <a:buNone/>
            </a:pPr>
            <a:endParaRPr lang="en-US" sz="2400" dirty="0"/>
          </a:p>
          <a:p>
            <a:pPr marL="0" indent="0">
              <a:buNone/>
            </a:pPr>
            <a:r>
              <a:rPr lang="en-US" sz="2400" dirty="0"/>
              <a:t>How do I use it?</a:t>
            </a:r>
          </a:p>
          <a:p>
            <a:pPr>
              <a:buFont typeface="Arial" panose="020B0604020202020204" pitchFamily="34" charset="0"/>
              <a:buChar char="•"/>
            </a:pPr>
            <a:r>
              <a:rPr lang="en-US" sz="2400" dirty="0"/>
              <a:t>Program file, cite ONAP funded activity to Programmatic Part 50 to show compliance</a:t>
            </a:r>
          </a:p>
          <a:p>
            <a:pPr marL="0" indent="0">
              <a:buNone/>
            </a:pPr>
            <a:endParaRPr lang="en-US" sz="2400" dirty="0"/>
          </a:p>
        </p:txBody>
      </p:sp>
      <p:pic>
        <p:nvPicPr>
          <p:cNvPr id="5" name="Graphic 4" descr="Open folder outline">
            <a:extLst>
              <a:ext uri="{FF2B5EF4-FFF2-40B4-BE49-F238E27FC236}">
                <a16:creationId xmlns:a16="http://schemas.microsoft.com/office/drawing/2014/main" id="{961B13C6-599B-17B8-C39B-1C608FEAC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3810000"/>
            <a:ext cx="762000" cy="762000"/>
          </a:xfrm>
          <a:prstGeom prst="rect">
            <a:avLst/>
          </a:prstGeom>
        </p:spPr>
      </p:pic>
    </p:spTree>
    <p:extLst>
      <p:ext uri="{BB962C8B-B14F-4D97-AF65-F5344CB8AC3E}">
        <p14:creationId xmlns:p14="http://schemas.microsoft.com/office/powerpoint/2010/main" val="375038684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EB93-F45E-0506-2645-BB2A9FC547FA}"/>
              </a:ext>
            </a:extLst>
          </p:cNvPr>
          <p:cNvSpPr>
            <a:spLocks noGrp="1"/>
          </p:cNvSpPr>
          <p:nvPr>
            <p:ph type="title"/>
          </p:nvPr>
        </p:nvSpPr>
        <p:spPr/>
        <p:txBody>
          <a:bodyPr/>
          <a:lstStyle/>
          <a:p>
            <a:r>
              <a:rPr lang="en-US" dirty="0"/>
              <a:t>Will Tribes need other Environmental Reviews?</a:t>
            </a:r>
          </a:p>
        </p:txBody>
      </p:sp>
      <p:sp>
        <p:nvSpPr>
          <p:cNvPr id="3" name="Content Placeholder 2">
            <a:extLst>
              <a:ext uri="{FF2B5EF4-FFF2-40B4-BE49-F238E27FC236}">
                <a16:creationId xmlns:a16="http://schemas.microsoft.com/office/drawing/2014/main" id="{C0DBE448-4CE0-A9DA-E0B5-A5CDED0BEA26}"/>
              </a:ext>
            </a:extLst>
          </p:cNvPr>
          <p:cNvSpPr>
            <a:spLocks noGrp="1"/>
          </p:cNvSpPr>
          <p:nvPr>
            <p:ph idx="1"/>
          </p:nvPr>
        </p:nvSpPr>
        <p:spPr/>
        <p:txBody>
          <a:bodyPr/>
          <a:lstStyle/>
          <a:p>
            <a:pPr marL="0" indent="0">
              <a:buNone/>
            </a:pPr>
            <a:endParaRPr lang="en-US" dirty="0"/>
          </a:p>
          <a:p>
            <a:pPr marL="0" indent="0">
              <a:buNone/>
            </a:pPr>
            <a:r>
              <a:rPr lang="en-US" b="1" i="1" dirty="0"/>
              <a:t>Yes, because </a:t>
            </a:r>
            <a:r>
              <a:rPr lang="en-US" dirty="0"/>
              <a:t>the Programmatic Part 50 does </a:t>
            </a:r>
            <a:r>
              <a:rPr lang="en-US" u="sng" dirty="0"/>
              <a:t>not</a:t>
            </a:r>
            <a:r>
              <a:rPr lang="en-US" dirty="0"/>
              <a:t> cover rehabilitation, new construction, acquisition</a:t>
            </a:r>
            <a:endParaRPr lang="en-US" b="1" i="1" dirty="0"/>
          </a:p>
        </p:txBody>
      </p:sp>
    </p:spTree>
    <p:extLst>
      <p:ext uri="{BB962C8B-B14F-4D97-AF65-F5344CB8AC3E}">
        <p14:creationId xmlns:p14="http://schemas.microsoft.com/office/powerpoint/2010/main" val="161561606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p:txBody>
          <a:bodyPr/>
          <a:lstStyle/>
          <a:p>
            <a:r>
              <a:rPr lang="en-US"/>
              <a:t>Limited Scope Review</a:t>
            </a:r>
          </a:p>
        </p:txBody>
      </p:sp>
      <p:sp>
        <p:nvSpPr>
          <p:cNvPr id="3" name="Content Placeholder 2">
            <a:extLst>
              <a:ext uri="{FF2B5EF4-FFF2-40B4-BE49-F238E27FC236}">
                <a16:creationId xmlns:a16="http://schemas.microsoft.com/office/drawing/2014/main" id="{C7E047C7-649F-5CC7-5511-8EFFE1C52C33}"/>
              </a:ext>
            </a:extLst>
          </p:cNvPr>
          <p:cNvSpPr>
            <a:spLocks noGrp="1"/>
          </p:cNvSpPr>
          <p:nvPr>
            <p:ph idx="1"/>
          </p:nvPr>
        </p:nvSpPr>
        <p:spPr>
          <a:xfrm>
            <a:off x="1447800" y="1524000"/>
            <a:ext cx="7239000" cy="4953000"/>
          </a:xfrm>
        </p:spPr>
        <p:txBody>
          <a:bodyPr/>
          <a:lstStyle/>
          <a:p>
            <a:pPr marL="0" indent="0">
              <a:buNone/>
            </a:pPr>
            <a:r>
              <a:rPr lang="en-US" sz="2800" dirty="0"/>
              <a:t>What is the Limited Scope Review? </a:t>
            </a:r>
          </a:p>
          <a:p>
            <a:pPr marL="0" indent="0">
              <a:buNone/>
            </a:pPr>
            <a:endParaRPr lang="en-US" sz="2800" dirty="0"/>
          </a:p>
          <a:p>
            <a:pPr marL="0" indent="0">
              <a:buNone/>
            </a:pPr>
            <a:r>
              <a:rPr lang="en-US" sz="2800" dirty="0"/>
              <a:t>	Simplified environmental review when 	project is project based rental 	assistance with no associated repairs, 	rehabilitation, new construction</a:t>
            </a:r>
            <a:endParaRPr lang="en-US" sz="2800" dirty="0">
              <a:ea typeface="Tahoma"/>
              <a:cs typeface="Tahoma"/>
            </a:endParaRP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127340115"/>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p:txBody>
          <a:bodyPr/>
          <a:lstStyle/>
          <a:p>
            <a:r>
              <a:rPr lang="en-US"/>
              <a:t>Limited Scope Review</a:t>
            </a:r>
          </a:p>
        </p:txBody>
      </p:sp>
      <p:sp>
        <p:nvSpPr>
          <p:cNvPr id="3" name="Content Placeholder 2">
            <a:extLst>
              <a:ext uri="{FF2B5EF4-FFF2-40B4-BE49-F238E27FC236}">
                <a16:creationId xmlns:a16="http://schemas.microsoft.com/office/drawing/2014/main" id="{C7E047C7-649F-5CC7-5511-8EFFE1C52C33}"/>
              </a:ext>
            </a:extLst>
          </p:cNvPr>
          <p:cNvSpPr>
            <a:spLocks noGrp="1"/>
          </p:cNvSpPr>
          <p:nvPr>
            <p:ph idx="1"/>
          </p:nvPr>
        </p:nvSpPr>
        <p:spPr>
          <a:xfrm>
            <a:off x="1447800" y="1524000"/>
            <a:ext cx="7239000" cy="4953000"/>
          </a:xfrm>
        </p:spPr>
        <p:txBody>
          <a:bodyPr/>
          <a:lstStyle/>
          <a:p>
            <a:pPr marL="0" indent="0">
              <a:buNone/>
            </a:pPr>
            <a:r>
              <a:rPr lang="en-US" sz="2800" dirty="0"/>
              <a:t>Why should I use it?</a:t>
            </a:r>
          </a:p>
          <a:p>
            <a:pPr>
              <a:buFont typeface="Arial" panose="020B0604020202020204" pitchFamily="34" charset="0"/>
              <a:buChar char="•"/>
            </a:pPr>
            <a:r>
              <a:rPr lang="en-US" sz="2800" dirty="0"/>
              <a:t>Simplifies the environmental review process</a:t>
            </a:r>
          </a:p>
          <a:p>
            <a:pPr>
              <a:buFont typeface="Arial" panose="020B0604020202020204" pitchFamily="34" charset="0"/>
              <a:buChar char="•"/>
            </a:pPr>
            <a:r>
              <a:rPr lang="en-US" sz="2800" dirty="0"/>
              <a:t>Reduces laws/authorities you need to analyze – only need to consider 4 (out of 15 laws/authorities)</a:t>
            </a:r>
          </a:p>
          <a:p>
            <a:pPr marL="0" indent="0">
              <a:buNone/>
            </a:pPr>
            <a:r>
              <a:rPr lang="en-US" sz="2800" dirty="0"/>
              <a:t>When should I use it?</a:t>
            </a:r>
          </a:p>
          <a:p>
            <a:pPr>
              <a:buFont typeface="Arial" panose="020B0604020202020204" pitchFamily="34" charset="0"/>
              <a:buChar char="•"/>
            </a:pPr>
            <a:r>
              <a:rPr lang="en-US" sz="2800" dirty="0"/>
              <a:t>When you have program/activities that are project based assistance with no rehab/repair/new construction</a:t>
            </a:r>
          </a:p>
        </p:txBody>
      </p:sp>
    </p:spTree>
    <p:extLst>
      <p:ext uri="{BB962C8B-B14F-4D97-AF65-F5344CB8AC3E}">
        <p14:creationId xmlns:p14="http://schemas.microsoft.com/office/powerpoint/2010/main" val="3242246699"/>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1E46-9A43-E68D-28F7-E289B55A97B1}"/>
              </a:ext>
            </a:extLst>
          </p:cNvPr>
          <p:cNvSpPr>
            <a:spLocks noGrp="1"/>
          </p:cNvSpPr>
          <p:nvPr>
            <p:ph type="title"/>
          </p:nvPr>
        </p:nvSpPr>
        <p:spPr/>
        <p:txBody>
          <a:bodyPr/>
          <a:lstStyle/>
          <a:p>
            <a:r>
              <a:rPr lang="en-US" dirty="0"/>
              <a:t>Limited Scope Environmental Review</a:t>
            </a:r>
          </a:p>
        </p:txBody>
      </p:sp>
      <p:sp>
        <p:nvSpPr>
          <p:cNvPr id="6" name="TextBox 5">
            <a:extLst>
              <a:ext uri="{FF2B5EF4-FFF2-40B4-BE49-F238E27FC236}">
                <a16:creationId xmlns:a16="http://schemas.microsoft.com/office/drawing/2014/main" id="{A4CFA0F5-6C3E-D59D-F5DD-9BB0DE10234A}"/>
              </a:ext>
            </a:extLst>
          </p:cNvPr>
          <p:cNvSpPr txBox="1"/>
          <p:nvPr/>
        </p:nvSpPr>
        <p:spPr>
          <a:xfrm>
            <a:off x="1447800" y="5409398"/>
            <a:ext cx="7561446" cy="1015663"/>
          </a:xfrm>
          <a:prstGeom prst="rect">
            <a:avLst/>
          </a:prstGeom>
          <a:noFill/>
        </p:spPr>
        <p:txBody>
          <a:bodyPr wrap="square" rtlCol="0">
            <a:spAutoFit/>
          </a:bodyPr>
          <a:lstStyle/>
          <a:p>
            <a:r>
              <a:rPr lang="en-US" sz="2000" dirty="0"/>
              <a:t>Available at </a:t>
            </a:r>
            <a:r>
              <a:rPr lang="en-US" sz="2000" dirty="0" err="1"/>
              <a:t>CodeTalk</a:t>
            </a:r>
            <a:r>
              <a:rPr lang="en-US" sz="2000" dirty="0"/>
              <a:t> </a:t>
            </a:r>
          </a:p>
          <a:p>
            <a:r>
              <a:rPr lang="en-US" sz="2000" dirty="0"/>
              <a:t>https://www.hud.gov/helping-americans/public-indian-housing-resources#hh7</a:t>
            </a:r>
          </a:p>
        </p:txBody>
      </p:sp>
      <p:pic>
        <p:nvPicPr>
          <p:cNvPr id="10" name="Content Placeholder 9">
            <a:extLst>
              <a:ext uri="{FF2B5EF4-FFF2-40B4-BE49-F238E27FC236}">
                <a16:creationId xmlns:a16="http://schemas.microsoft.com/office/drawing/2014/main" id="{044CFBB6-A755-69B9-67B9-5A417165965C}"/>
              </a:ext>
            </a:extLst>
          </p:cNvPr>
          <p:cNvPicPr>
            <a:picLocks noGrp="1" noChangeAspect="1"/>
          </p:cNvPicPr>
          <p:nvPr>
            <p:ph idx="1"/>
          </p:nvPr>
        </p:nvPicPr>
        <p:blipFill>
          <a:blip r:embed="rId3"/>
          <a:stretch>
            <a:fillRect/>
          </a:stretch>
        </p:blipFill>
        <p:spPr>
          <a:xfrm>
            <a:off x="1486694" y="1859458"/>
            <a:ext cx="7239000" cy="2866546"/>
          </a:xfrm>
        </p:spPr>
      </p:pic>
    </p:spTree>
    <p:extLst>
      <p:ext uri="{BB962C8B-B14F-4D97-AF65-F5344CB8AC3E}">
        <p14:creationId xmlns:p14="http://schemas.microsoft.com/office/powerpoint/2010/main" val="297978150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a:xfrm>
            <a:off x="1066800" y="0"/>
            <a:ext cx="8001000" cy="717550"/>
          </a:xfrm>
        </p:spPr>
        <p:txBody>
          <a:bodyPr/>
          <a:lstStyle/>
          <a:p>
            <a:r>
              <a:rPr lang="en-US" sz="2400"/>
              <a:t>Limited Scope Review: CEST 24 CFR 58.35(a)(5)</a:t>
            </a:r>
          </a:p>
        </p:txBody>
      </p:sp>
      <p:pic>
        <p:nvPicPr>
          <p:cNvPr id="5" name="Picture 4">
            <a:extLst>
              <a:ext uri="{FF2B5EF4-FFF2-40B4-BE49-F238E27FC236}">
                <a16:creationId xmlns:a16="http://schemas.microsoft.com/office/drawing/2014/main" id="{C67768F3-1338-9FDA-1D67-2D1621E654CE}"/>
              </a:ext>
            </a:extLst>
          </p:cNvPr>
          <p:cNvPicPr>
            <a:picLocks noChangeAspect="1"/>
          </p:cNvPicPr>
          <p:nvPr/>
        </p:nvPicPr>
        <p:blipFill>
          <a:blip r:embed="rId3"/>
          <a:stretch>
            <a:fillRect/>
          </a:stretch>
        </p:blipFill>
        <p:spPr>
          <a:xfrm>
            <a:off x="1371600" y="543232"/>
            <a:ext cx="4859413" cy="6324600"/>
          </a:xfrm>
          <a:prstGeom prst="rect">
            <a:avLst/>
          </a:prstGeom>
        </p:spPr>
      </p:pic>
      <p:cxnSp>
        <p:nvCxnSpPr>
          <p:cNvPr id="7" name="Straight Connector 6">
            <a:extLst>
              <a:ext uri="{FF2B5EF4-FFF2-40B4-BE49-F238E27FC236}">
                <a16:creationId xmlns:a16="http://schemas.microsoft.com/office/drawing/2014/main" id="{E0B8D9B1-90E0-4729-B6E7-EE174263D3CA}"/>
              </a:ext>
            </a:extLst>
          </p:cNvPr>
          <p:cNvCxnSpPr/>
          <p:nvPr/>
        </p:nvCxnSpPr>
        <p:spPr bwMode="auto">
          <a:xfrm>
            <a:off x="4038600" y="2438400"/>
            <a:ext cx="2438400" cy="4572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1EB625D-79C6-36A1-261B-52815AC096D8}"/>
              </a:ext>
            </a:extLst>
          </p:cNvPr>
          <p:cNvCxnSpPr/>
          <p:nvPr/>
        </p:nvCxnSpPr>
        <p:spPr bwMode="auto">
          <a:xfrm flipV="1">
            <a:off x="4038600" y="2895600"/>
            <a:ext cx="2497213" cy="3048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F788A07-CA88-9561-9132-228B79218ECB}"/>
              </a:ext>
            </a:extLst>
          </p:cNvPr>
          <p:cNvCxnSpPr>
            <a:cxnSpLocks/>
          </p:cNvCxnSpPr>
          <p:nvPr/>
        </p:nvCxnSpPr>
        <p:spPr bwMode="auto">
          <a:xfrm flipV="1">
            <a:off x="3962400" y="5486400"/>
            <a:ext cx="2573413"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0D131D3-EBD2-7255-A5C6-2A905AC3F7EE}"/>
              </a:ext>
            </a:extLst>
          </p:cNvPr>
          <p:cNvCxnSpPr>
            <a:cxnSpLocks/>
          </p:cNvCxnSpPr>
          <p:nvPr/>
        </p:nvCxnSpPr>
        <p:spPr bwMode="auto">
          <a:xfrm flipV="1">
            <a:off x="6535813" y="2895600"/>
            <a:ext cx="0" cy="25908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C13CA424-2E18-38F1-D531-A614A4C4D686}"/>
              </a:ext>
            </a:extLst>
          </p:cNvPr>
          <p:cNvSpPr txBox="1"/>
          <p:nvPr/>
        </p:nvSpPr>
        <p:spPr>
          <a:xfrm>
            <a:off x="6705600" y="3048000"/>
            <a:ext cx="2192401" cy="1938992"/>
          </a:xfrm>
          <a:prstGeom prst="rect">
            <a:avLst/>
          </a:prstGeom>
          <a:noFill/>
        </p:spPr>
        <p:txBody>
          <a:bodyPr wrap="square" rtlCol="0">
            <a:spAutoFit/>
          </a:bodyPr>
          <a:lstStyle/>
          <a:p>
            <a:r>
              <a:rPr lang="en-US">
                <a:solidFill>
                  <a:srgbClr val="FF0000"/>
                </a:solidFill>
                <a:latin typeface="MV Boli" panose="02000500030200090000" pitchFamily="2" charset="0"/>
                <a:cs typeface="MV Boli" panose="02000500030200090000" pitchFamily="2" charset="0"/>
              </a:rPr>
              <a:t>You will need to complete using Limited Review Instructions</a:t>
            </a:r>
          </a:p>
        </p:txBody>
      </p:sp>
    </p:spTree>
    <p:extLst>
      <p:ext uri="{BB962C8B-B14F-4D97-AF65-F5344CB8AC3E}">
        <p14:creationId xmlns:p14="http://schemas.microsoft.com/office/powerpoint/2010/main" val="2896833078"/>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a:xfrm>
            <a:off x="1066800" y="0"/>
            <a:ext cx="8001000" cy="717550"/>
          </a:xfrm>
        </p:spPr>
        <p:txBody>
          <a:bodyPr/>
          <a:lstStyle/>
          <a:p>
            <a:r>
              <a:rPr lang="en-US" sz="2400"/>
              <a:t>Limited Scope Review: CEST 24 CFR 58.35(a)(5)</a:t>
            </a:r>
          </a:p>
        </p:txBody>
      </p:sp>
      <p:sp>
        <p:nvSpPr>
          <p:cNvPr id="19" name="TextBox 18">
            <a:extLst>
              <a:ext uri="{FF2B5EF4-FFF2-40B4-BE49-F238E27FC236}">
                <a16:creationId xmlns:a16="http://schemas.microsoft.com/office/drawing/2014/main" id="{A5A3C103-76E3-3CC1-3E35-2AB6ED423332}"/>
              </a:ext>
            </a:extLst>
          </p:cNvPr>
          <p:cNvSpPr txBox="1"/>
          <p:nvPr/>
        </p:nvSpPr>
        <p:spPr>
          <a:xfrm>
            <a:off x="1447800" y="1066800"/>
            <a:ext cx="7620000" cy="5632311"/>
          </a:xfrm>
          <a:prstGeom prst="rect">
            <a:avLst/>
          </a:prstGeom>
          <a:noFill/>
        </p:spPr>
        <p:txBody>
          <a:bodyPr wrap="square" lIns="91440" tIns="45720" rIns="91440" bIns="45720" rtlCol="0" anchor="t">
            <a:spAutoFit/>
          </a:bodyPr>
          <a:lstStyle/>
          <a:p>
            <a:r>
              <a:rPr lang="en-US" dirty="0">
                <a:latin typeface="Tahoma"/>
                <a:ea typeface="Tahoma"/>
                <a:cs typeface="Tahoma"/>
              </a:rPr>
              <a:t>Coastal Barrier Resources Act: prohibition on using HUD funds</a:t>
            </a:r>
          </a:p>
          <a:p>
            <a:endParaRPr lang="en-US" dirty="0">
              <a:latin typeface="Tahoma"/>
              <a:ea typeface="Tahoma"/>
              <a:cs typeface="Tahoma"/>
            </a:endParaRPr>
          </a:p>
          <a:p>
            <a:r>
              <a:rPr lang="en-US" dirty="0">
                <a:latin typeface="Tahoma"/>
                <a:ea typeface="Tahoma"/>
                <a:cs typeface="Tahoma"/>
              </a:rPr>
              <a:t>Document by including </a:t>
            </a:r>
            <a:r>
              <a:rPr lang="en-US" b="1" dirty="0">
                <a:latin typeface="Tahoma"/>
                <a:ea typeface="Tahoma"/>
                <a:cs typeface="Tahoma"/>
              </a:rPr>
              <a:t>one</a:t>
            </a:r>
            <a:r>
              <a:rPr lang="en-US" dirty="0">
                <a:latin typeface="Tahoma"/>
                <a:ea typeface="Tahoma"/>
                <a:cs typeface="Tahoma"/>
              </a:rPr>
              <a:t> of the following:</a:t>
            </a:r>
          </a:p>
          <a:p>
            <a:endParaRPr lang="en-US" dirty="0">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Statement that project is not within a state with Coastal Barrier Resources </a:t>
            </a:r>
          </a:p>
          <a:p>
            <a:endParaRPr lang="en-US" dirty="0">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If project is in one of the states listed in the Coastal Barrier Resources Act (AL, CT, DE, FL, GA, LA, ME, MD, MA, MI, MS, MN, NJ, NY, NC, OH, RI, SC, TX, VA, WI), then attach </a:t>
            </a:r>
            <a:r>
              <a:rPr lang="en-US" dirty="0">
                <a:solidFill>
                  <a:srgbClr val="000000"/>
                </a:solidFill>
                <a:latin typeface="Tahoma"/>
                <a:ea typeface="Tahoma"/>
                <a:cs typeface="Tahoma"/>
              </a:rPr>
              <a:t>the </a:t>
            </a:r>
            <a:r>
              <a:rPr lang="en-US" dirty="0">
                <a:solidFill>
                  <a:schemeClr val="accent2"/>
                </a:solidFill>
                <a:latin typeface="Tahoma"/>
                <a:ea typeface="Tahoma"/>
                <a:cs typeface="Tahoma"/>
                <a:hlinkClick r:id="rId3">
                  <a:extLst>
                    <a:ext uri="{A12FA001-AC4F-418D-AE19-62706E023703}">
                      <ahyp:hlinkClr xmlns:ahyp="http://schemas.microsoft.com/office/drawing/2018/hyperlinkcolor" val="tx"/>
                    </a:ext>
                  </a:extLst>
                </a:hlinkClick>
              </a:rPr>
              <a:t>CBRA Map </a:t>
            </a:r>
            <a:r>
              <a:rPr lang="en-US" dirty="0">
                <a:latin typeface="Tahoma"/>
                <a:ea typeface="Tahoma"/>
                <a:cs typeface="Tahoma"/>
              </a:rPr>
              <a:t>from US Fish and Wildlife Services that document project is not in Coastal Barrier Resources Unit</a:t>
            </a:r>
          </a:p>
          <a:p>
            <a:endParaRPr lang="en-US" dirty="0">
              <a:latin typeface="Tahoma"/>
              <a:ea typeface="Tahoma"/>
              <a:cs typeface="Tahoma"/>
            </a:endParaRPr>
          </a:p>
        </p:txBody>
      </p:sp>
    </p:spTree>
    <p:extLst>
      <p:ext uri="{BB962C8B-B14F-4D97-AF65-F5344CB8AC3E}">
        <p14:creationId xmlns:p14="http://schemas.microsoft.com/office/powerpoint/2010/main" val="2599455360"/>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a:xfrm>
            <a:off x="1066800" y="0"/>
            <a:ext cx="8001000" cy="717550"/>
          </a:xfrm>
        </p:spPr>
        <p:txBody>
          <a:bodyPr/>
          <a:lstStyle/>
          <a:p>
            <a:r>
              <a:rPr lang="en-US" sz="2400"/>
              <a:t>Limited Scope Review: CEST 24 CFR 58.35(a)(5)</a:t>
            </a:r>
          </a:p>
        </p:txBody>
      </p:sp>
      <p:sp>
        <p:nvSpPr>
          <p:cNvPr id="19" name="TextBox 18">
            <a:extLst>
              <a:ext uri="{FF2B5EF4-FFF2-40B4-BE49-F238E27FC236}">
                <a16:creationId xmlns:a16="http://schemas.microsoft.com/office/drawing/2014/main" id="{A5A3C103-76E3-3CC1-3E35-2AB6ED423332}"/>
              </a:ext>
            </a:extLst>
          </p:cNvPr>
          <p:cNvSpPr txBox="1"/>
          <p:nvPr/>
        </p:nvSpPr>
        <p:spPr>
          <a:xfrm>
            <a:off x="1295400" y="1066800"/>
            <a:ext cx="7772400" cy="830997"/>
          </a:xfrm>
          <a:prstGeom prst="rect">
            <a:avLst/>
          </a:prstGeom>
          <a:noFill/>
        </p:spPr>
        <p:txBody>
          <a:bodyPr wrap="square" lIns="91440" tIns="45720" rIns="91440" bIns="45720" rtlCol="0" anchor="t">
            <a:spAutoFit/>
          </a:bodyPr>
          <a:lstStyle/>
          <a:p>
            <a:r>
              <a:rPr lang="en-US" dirty="0">
                <a:latin typeface="Tahoma"/>
                <a:ea typeface="Tahoma"/>
                <a:cs typeface="Tahoma"/>
              </a:rPr>
              <a:t>Flood Insurance: Flood insurance is not required for leasing </a:t>
            </a:r>
          </a:p>
        </p:txBody>
      </p:sp>
      <p:sp>
        <p:nvSpPr>
          <p:cNvPr id="3" name="TextBox 2">
            <a:extLst>
              <a:ext uri="{FF2B5EF4-FFF2-40B4-BE49-F238E27FC236}">
                <a16:creationId xmlns:a16="http://schemas.microsoft.com/office/drawing/2014/main" id="{BCA8C517-61E8-4F5B-4E28-D8F6AC5B268E}"/>
              </a:ext>
            </a:extLst>
          </p:cNvPr>
          <p:cNvSpPr txBox="1"/>
          <p:nvPr/>
        </p:nvSpPr>
        <p:spPr>
          <a:xfrm>
            <a:off x="1600200" y="1981200"/>
            <a:ext cx="7010400" cy="193899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latin typeface="Tahoma"/>
                <a:ea typeface="Tahoma"/>
                <a:cs typeface="Tahoma"/>
              </a:rPr>
              <a:t>Flood insurance may be advisable for leasing for projects</a:t>
            </a:r>
          </a:p>
          <a:p>
            <a:pPr marL="342900" indent="-342900">
              <a:buFont typeface="Arial" panose="020B0604020202020204" pitchFamily="34" charset="0"/>
              <a:buChar char="•"/>
            </a:pPr>
            <a:endParaRPr lang="en-US" dirty="0">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If flood insurance was purchased, include a receipt or policy statement</a:t>
            </a:r>
          </a:p>
        </p:txBody>
      </p:sp>
    </p:spTree>
    <p:extLst>
      <p:ext uri="{BB962C8B-B14F-4D97-AF65-F5344CB8AC3E}">
        <p14:creationId xmlns:p14="http://schemas.microsoft.com/office/powerpoint/2010/main" val="311838886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a:xfrm>
            <a:off x="1066800" y="0"/>
            <a:ext cx="8001000" cy="717550"/>
          </a:xfrm>
        </p:spPr>
        <p:txBody>
          <a:bodyPr/>
          <a:lstStyle/>
          <a:p>
            <a:r>
              <a:rPr lang="en-US" sz="2400"/>
              <a:t>Limited Scope Review: CEST 24 CFR 58.35(a)(5)</a:t>
            </a:r>
          </a:p>
        </p:txBody>
      </p:sp>
      <p:sp>
        <p:nvSpPr>
          <p:cNvPr id="19" name="TextBox 18">
            <a:extLst>
              <a:ext uri="{FF2B5EF4-FFF2-40B4-BE49-F238E27FC236}">
                <a16:creationId xmlns:a16="http://schemas.microsoft.com/office/drawing/2014/main" id="{A5A3C103-76E3-3CC1-3E35-2AB6ED423332}"/>
              </a:ext>
            </a:extLst>
          </p:cNvPr>
          <p:cNvSpPr txBox="1"/>
          <p:nvPr/>
        </p:nvSpPr>
        <p:spPr>
          <a:xfrm>
            <a:off x="1295400" y="1066800"/>
            <a:ext cx="7772400" cy="1938992"/>
          </a:xfrm>
          <a:prstGeom prst="rect">
            <a:avLst/>
          </a:prstGeom>
          <a:noFill/>
        </p:spPr>
        <p:txBody>
          <a:bodyPr wrap="square" lIns="91440" tIns="45720" rIns="91440" bIns="45720" rtlCol="0" anchor="t">
            <a:spAutoFit/>
          </a:bodyPr>
          <a:lstStyle/>
          <a:p>
            <a:r>
              <a:rPr lang="en-US" dirty="0">
                <a:latin typeface="Tahoma"/>
                <a:ea typeface="Tahoma"/>
                <a:cs typeface="Tahoma"/>
              </a:rPr>
              <a:t>Contamination: Must be free of hazardous materials, contamination, toxic chemicals and gases and radioactive substances, where a hazard could affect the health and safety of the occupants</a:t>
            </a:r>
          </a:p>
          <a:p>
            <a:endParaRPr lang="en-US" dirty="0"/>
          </a:p>
        </p:txBody>
      </p:sp>
      <p:pic>
        <p:nvPicPr>
          <p:cNvPr id="4" name="Picture 3">
            <a:extLst>
              <a:ext uri="{FF2B5EF4-FFF2-40B4-BE49-F238E27FC236}">
                <a16:creationId xmlns:a16="http://schemas.microsoft.com/office/drawing/2014/main" id="{4C1CD2F2-4043-41FD-022F-34C3D722C52C}"/>
              </a:ext>
            </a:extLst>
          </p:cNvPr>
          <p:cNvPicPr>
            <a:picLocks noChangeAspect="1"/>
          </p:cNvPicPr>
          <p:nvPr/>
        </p:nvPicPr>
        <p:blipFill>
          <a:blip r:embed="rId3"/>
          <a:stretch>
            <a:fillRect/>
          </a:stretch>
        </p:blipFill>
        <p:spPr>
          <a:xfrm>
            <a:off x="1295400" y="3005792"/>
            <a:ext cx="5985191" cy="3510511"/>
          </a:xfrm>
          <a:prstGeom prst="rect">
            <a:avLst/>
          </a:prstGeom>
        </p:spPr>
      </p:pic>
      <p:pic>
        <p:nvPicPr>
          <p:cNvPr id="6" name="Picture 5">
            <a:extLst>
              <a:ext uri="{FF2B5EF4-FFF2-40B4-BE49-F238E27FC236}">
                <a16:creationId xmlns:a16="http://schemas.microsoft.com/office/drawing/2014/main" id="{F4241425-E2CC-A72D-40BC-34A5D0FFCAFD}"/>
              </a:ext>
            </a:extLst>
          </p:cNvPr>
          <p:cNvPicPr>
            <a:picLocks noChangeAspect="1"/>
          </p:cNvPicPr>
          <p:nvPr/>
        </p:nvPicPr>
        <p:blipFill>
          <a:blip r:embed="rId4"/>
          <a:stretch>
            <a:fillRect/>
          </a:stretch>
        </p:blipFill>
        <p:spPr>
          <a:xfrm>
            <a:off x="6254398" y="2472318"/>
            <a:ext cx="2391109" cy="533474"/>
          </a:xfrm>
          <a:prstGeom prst="rect">
            <a:avLst/>
          </a:prstGeom>
        </p:spPr>
      </p:pic>
    </p:spTree>
    <p:extLst>
      <p:ext uri="{BB962C8B-B14F-4D97-AF65-F5344CB8AC3E}">
        <p14:creationId xmlns:p14="http://schemas.microsoft.com/office/powerpoint/2010/main" val="3086471295"/>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a:xfrm>
            <a:off x="1066800" y="0"/>
            <a:ext cx="8001000" cy="717550"/>
          </a:xfrm>
        </p:spPr>
        <p:txBody>
          <a:bodyPr/>
          <a:lstStyle/>
          <a:p>
            <a:r>
              <a:rPr lang="en-US" sz="2400"/>
              <a:t>Limited Scope Review: CEST 24 CFR 58.35(a)(5)</a:t>
            </a:r>
          </a:p>
        </p:txBody>
      </p:sp>
      <p:sp>
        <p:nvSpPr>
          <p:cNvPr id="19" name="TextBox 18">
            <a:extLst>
              <a:ext uri="{FF2B5EF4-FFF2-40B4-BE49-F238E27FC236}">
                <a16:creationId xmlns:a16="http://schemas.microsoft.com/office/drawing/2014/main" id="{A5A3C103-76E3-3CC1-3E35-2AB6ED423332}"/>
              </a:ext>
            </a:extLst>
          </p:cNvPr>
          <p:cNvSpPr txBox="1"/>
          <p:nvPr/>
        </p:nvSpPr>
        <p:spPr>
          <a:xfrm>
            <a:off x="1295400" y="1219200"/>
            <a:ext cx="7772400" cy="517064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US" sz="1800">
                <a:latin typeface="Tahoma"/>
                <a:ea typeface="Tahoma"/>
                <a:cs typeface="Tahoma"/>
              </a:rPr>
              <a:t>A report of nearby toxic sites and releases using EPA’s </a:t>
            </a:r>
            <a:r>
              <a:rPr lang="en-US" sz="1800">
                <a:solidFill>
                  <a:schemeClr val="accent2"/>
                </a:solidFill>
                <a:latin typeface="Tahoma"/>
                <a:ea typeface="Tahoma"/>
                <a:cs typeface="Tahoma"/>
                <a:hlinkClick r:id="rId3">
                  <a:extLst>
                    <a:ext uri="{A12FA001-AC4F-418D-AE19-62706E023703}">
                      <ahyp:hlinkClr xmlns:ahyp="http://schemas.microsoft.com/office/drawing/2018/hyperlinkcolor" val="tx"/>
                    </a:ext>
                  </a:extLst>
                </a:hlinkClick>
              </a:rPr>
              <a:t>Envirofacts</a:t>
            </a:r>
            <a:r>
              <a:rPr lang="en-US" sz="1800">
                <a:solidFill>
                  <a:schemeClr val="accent2"/>
                </a:solidFill>
                <a:latin typeface="Tahoma"/>
                <a:ea typeface="Tahoma"/>
                <a:cs typeface="Tahoma"/>
              </a:rPr>
              <a:t> </a:t>
            </a:r>
            <a:r>
              <a:rPr lang="en-US" sz="1800">
                <a:latin typeface="Tahoma"/>
                <a:ea typeface="Tahoma"/>
                <a:cs typeface="Tahoma"/>
              </a:rPr>
              <a:t> or </a:t>
            </a:r>
            <a:r>
              <a:rPr lang="en-US" sz="1800">
                <a:solidFill>
                  <a:schemeClr val="accent2"/>
                </a:solidFill>
                <a:latin typeface="Tahoma"/>
                <a:ea typeface="Tahoma"/>
                <a:cs typeface="Tahoma"/>
                <a:hlinkClick r:id="rId4">
                  <a:extLst>
                    <a:ext uri="{A12FA001-AC4F-418D-AE19-62706E023703}">
                      <ahyp:hlinkClr xmlns:ahyp="http://schemas.microsoft.com/office/drawing/2018/hyperlinkcolor" val="tx"/>
                    </a:ext>
                  </a:extLst>
                </a:hlinkClick>
              </a:rPr>
              <a:t>NEPAssist</a:t>
            </a:r>
            <a:endParaRPr lang="en-US" sz="1800">
              <a:solidFill>
                <a:schemeClr val="accent2"/>
              </a:solidFill>
              <a:latin typeface="Tahoma"/>
              <a:ea typeface="Tahoma"/>
              <a:cs typeface="Tahoma"/>
            </a:endParaRPr>
          </a:p>
          <a:p>
            <a:endParaRPr lang="en-US" sz="1800">
              <a:solidFill>
                <a:schemeClr val="accent2"/>
              </a:solidFill>
            </a:endParaRPr>
          </a:p>
          <a:p>
            <a:pPr marL="342900" indent="-342900">
              <a:buFont typeface="Wingdings" panose="05000000000000000000" pitchFamily="2" charset="2"/>
              <a:buChar char="q"/>
            </a:pPr>
            <a:r>
              <a:rPr lang="en-US" sz="1800">
                <a:latin typeface="Tahoma"/>
                <a:ea typeface="Tahoma"/>
                <a:cs typeface="Tahoma"/>
              </a:rPr>
              <a:t>If you are providing assistance to multifamily housing with 5 or more dwelling units (even if leasing fewer than 5 units), provide documentation showing past uses of the site. Assistance provided to housing with 4 or fewer units does not require analysis of past uses. Examples of types of documentation could be any of the following</a:t>
            </a:r>
            <a:r>
              <a:rPr lang="en-US">
                <a:latin typeface="Tahoma"/>
                <a:ea typeface="Tahoma"/>
                <a:cs typeface="Tahoma"/>
              </a:rPr>
              <a:t>: </a:t>
            </a:r>
          </a:p>
          <a:p>
            <a:pPr marL="800100" lvl="1" indent="-342900">
              <a:buFont typeface="Arial" panose="020B0604020202020204" pitchFamily="34" charset="0"/>
              <a:buChar char="•"/>
            </a:pPr>
            <a:r>
              <a:rPr lang="en-US" sz="1600">
                <a:latin typeface="Tahoma"/>
                <a:ea typeface="Tahoma"/>
                <a:cs typeface="Tahoma"/>
              </a:rPr>
              <a:t>Historical aerial photographs of the site showing the status of the site through time. You do not need to go back further than 1940. </a:t>
            </a:r>
          </a:p>
          <a:p>
            <a:pPr marL="800100" lvl="1" indent="-342900">
              <a:buFont typeface="Arial" panose="020B0604020202020204" pitchFamily="34" charset="0"/>
              <a:buChar char="•"/>
            </a:pPr>
            <a:r>
              <a:rPr lang="en-US" sz="1600">
                <a:latin typeface="Tahoma"/>
                <a:ea typeface="Tahoma"/>
                <a:cs typeface="Tahoma"/>
              </a:rPr>
              <a:t>A letter from someone who has specific information on the history of the site, for example the current or previous owner, the local historian, an elder in the community, the local planning department</a:t>
            </a:r>
          </a:p>
          <a:p>
            <a:pPr marL="800100" lvl="1" indent="-342900">
              <a:buFont typeface="Arial" panose="020B0604020202020204" pitchFamily="34" charset="0"/>
              <a:buChar char="•"/>
            </a:pPr>
            <a:r>
              <a:rPr lang="en-US" sz="1600">
                <a:latin typeface="Tahoma"/>
                <a:ea typeface="Tahoma"/>
                <a:cs typeface="Tahoma"/>
              </a:rPr>
              <a:t>A Phase I Environmental Assessment Report. If a Phase I report is provided, none of the above toxics information is needed (the </a:t>
            </a:r>
            <a:r>
              <a:rPr lang="en-US" sz="1600" err="1">
                <a:latin typeface="Tahoma"/>
                <a:ea typeface="Tahoma"/>
                <a:cs typeface="Tahoma"/>
              </a:rPr>
              <a:t>Envirofacts</a:t>
            </a:r>
            <a:r>
              <a:rPr lang="en-US" sz="1600">
                <a:latin typeface="Tahoma"/>
                <a:ea typeface="Tahoma"/>
                <a:cs typeface="Tahoma"/>
              </a:rPr>
              <a:t> map, historic aerial photographs, and the letter from someone with specific information on the site.) These items will be included in the Phase I.</a:t>
            </a:r>
          </a:p>
          <a:p>
            <a:endParaRPr lang="en-US" sz="1800">
              <a:solidFill>
                <a:schemeClr val="accent2"/>
              </a:solidFill>
              <a:latin typeface="Tahoma"/>
              <a:ea typeface="Tahoma"/>
              <a:cs typeface="Tahoma"/>
            </a:endParaRPr>
          </a:p>
          <a:p>
            <a:pPr marL="342900" indent="-342900">
              <a:buFont typeface="Wingdings" panose="05000000000000000000" pitchFamily="2" charset="2"/>
              <a:buChar char="q"/>
            </a:pPr>
            <a:r>
              <a:rPr lang="en-US" sz="1800">
                <a:latin typeface="Tahoma"/>
                <a:ea typeface="Tahoma"/>
                <a:cs typeface="Tahoma"/>
              </a:rPr>
              <a:t> A discussion of potential adverse impacts, if any</a:t>
            </a:r>
          </a:p>
        </p:txBody>
      </p:sp>
      <p:sp>
        <p:nvSpPr>
          <p:cNvPr id="4" name="TextBox 3">
            <a:extLst>
              <a:ext uri="{FF2B5EF4-FFF2-40B4-BE49-F238E27FC236}">
                <a16:creationId xmlns:a16="http://schemas.microsoft.com/office/drawing/2014/main" id="{2460A4E8-058A-9094-6281-D3D01B30E895}"/>
              </a:ext>
            </a:extLst>
          </p:cNvPr>
          <p:cNvSpPr txBox="1"/>
          <p:nvPr/>
        </p:nvSpPr>
        <p:spPr>
          <a:xfrm>
            <a:off x="1273277" y="823698"/>
            <a:ext cx="7391400" cy="369332"/>
          </a:xfrm>
          <a:prstGeom prst="rect">
            <a:avLst/>
          </a:prstGeom>
          <a:noFill/>
        </p:spPr>
        <p:txBody>
          <a:bodyPr wrap="square" lIns="91440" tIns="45720" rIns="91440" bIns="45720" rtlCol="0" anchor="t">
            <a:spAutoFit/>
          </a:bodyPr>
          <a:lstStyle/>
          <a:p>
            <a:r>
              <a:rPr lang="en-US" sz="1800">
                <a:latin typeface="Tahoma"/>
                <a:ea typeface="Tahoma"/>
                <a:cs typeface="Tahoma"/>
              </a:rPr>
              <a:t>Document compliance by including:</a:t>
            </a:r>
          </a:p>
        </p:txBody>
      </p:sp>
    </p:spTree>
    <p:extLst>
      <p:ext uri="{BB962C8B-B14F-4D97-AF65-F5344CB8AC3E}">
        <p14:creationId xmlns:p14="http://schemas.microsoft.com/office/powerpoint/2010/main" val="109542897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61595-2C97-3A4F-02FA-322AD2AD1E6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EFA6B5-EA5F-F6F7-83FD-76F432ED826C}"/>
              </a:ext>
            </a:extLst>
          </p:cNvPr>
          <p:cNvPicPr>
            <a:picLocks noChangeAspect="1"/>
          </p:cNvPicPr>
          <p:nvPr/>
        </p:nvPicPr>
        <p:blipFill>
          <a:blip r:embed="rId3"/>
          <a:stretch>
            <a:fillRect/>
          </a:stretch>
        </p:blipFill>
        <p:spPr>
          <a:xfrm>
            <a:off x="1272272" y="120315"/>
            <a:ext cx="7871728" cy="4783755"/>
          </a:xfrm>
          <a:prstGeom prst="rect">
            <a:avLst/>
          </a:prstGeom>
        </p:spPr>
      </p:pic>
      <p:sp>
        <p:nvSpPr>
          <p:cNvPr id="9" name="TextBox 8">
            <a:extLst>
              <a:ext uri="{FF2B5EF4-FFF2-40B4-BE49-F238E27FC236}">
                <a16:creationId xmlns:a16="http://schemas.microsoft.com/office/drawing/2014/main" id="{0C5847F0-C860-A08D-D777-D8AADCE9CABD}"/>
              </a:ext>
            </a:extLst>
          </p:cNvPr>
          <p:cNvSpPr txBox="1"/>
          <p:nvPr/>
        </p:nvSpPr>
        <p:spPr>
          <a:xfrm>
            <a:off x="1461935" y="5216892"/>
            <a:ext cx="6873543" cy="1200329"/>
          </a:xfrm>
          <a:prstGeom prst="rect">
            <a:avLst/>
          </a:prstGeom>
          <a:noFill/>
        </p:spPr>
        <p:txBody>
          <a:bodyPr wrap="square" rtlCol="0">
            <a:spAutoFit/>
          </a:bodyPr>
          <a:lstStyle/>
          <a:p>
            <a:r>
              <a:rPr lang="en-US" dirty="0"/>
              <a:t>Flow chart at: https://www.hud.gov/sites/dfiles/PIH/documents/Environmental_Review_Flow_Chart.pdf</a:t>
            </a:r>
          </a:p>
        </p:txBody>
      </p:sp>
      <p:sp>
        <p:nvSpPr>
          <p:cNvPr id="11" name="Rectangle 10">
            <a:extLst>
              <a:ext uri="{FF2B5EF4-FFF2-40B4-BE49-F238E27FC236}">
                <a16:creationId xmlns:a16="http://schemas.microsoft.com/office/drawing/2014/main" id="{F21020FC-C567-0B40-2504-D33A75CD8493}"/>
              </a:ext>
            </a:extLst>
          </p:cNvPr>
          <p:cNvSpPr/>
          <p:nvPr/>
        </p:nvSpPr>
        <p:spPr bwMode="auto">
          <a:xfrm>
            <a:off x="1461935" y="5216892"/>
            <a:ext cx="6873543" cy="1200329"/>
          </a:xfrm>
          <a:prstGeom prst="rect">
            <a:avLst/>
          </a:prstGeom>
          <a:noFill/>
          <a:ln w="571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8511EC6F-57CF-823D-BC39-1373B4B43B4E}"/>
              </a:ext>
            </a:extLst>
          </p:cNvPr>
          <p:cNvSpPr/>
          <p:nvPr/>
        </p:nvSpPr>
        <p:spPr bwMode="auto">
          <a:xfrm>
            <a:off x="3253339" y="3927108"/>
            <a:ext cx="577516" cy="11165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76D3B637-663F-3058-4C79-84FFE3330E98}"/>
              </a:ext>
            </a:extLst>
          </p:cNvPr>
          <p:cNvSpPr/>
          <p:nvPr/>
        </p:nvSpPr>
        <p:spPr bwMode="auto">
          <a:xfrm>
            <a:off x="4043478" y="4730816"/>
            <a:ext cx="2540201" cy="346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3C61A65E-4A89-E38D-D0BA-B0C8FFC97B38}"/>
              </a:ext>
            </a:extLst>
          </p:cNvPr>
          <p:cNvSpPr/>
          <p:nvPr/>
        </p:nvSpPr>
        <p:spPr bwMode="auto">
          <a:xfrm>
            <a:off x="7871728" y="4831347"/>
            <a:ext cx="404261" cy="7272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12280143"/>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09DC-1B39-439A-DCDF-C397EC147361}"/>
              </a:ext>
            </a:extLst>
          </p:cNvPr>
          <p:cNvSpPr>
            <a:spLocks noGrp="1"/>
          </p:cNvSpPr>
          <p:nvPr>
            <p:ph type="title"/>
          </p:nvPr>
        </p:nvSpPr>
        <p:spPr/>
        <p:txBody>
          <a:bodyPr/>
          <a:lstStyle/>
          <a:p>
            <a:r>
              <a:rPr lang="en-US" sz="3200"/>
              <a:t>What is not covered by Limited Review for Project Based Assistance with no rehab?</a:t>
            </a:r>
          </a:p>
        </p:txBody>
      </p:sp>
      <p:sp>
        <p:nvSpPr>
          <p:cNvPr id="3" name="Content Placeholder 2">
            <a:extLst>
              <a:ext uri="{FF2B5EF4-FFF2-40B4-BE49-F238E27FC236}">
                <a16:creationId xmlns:a16="http://schemas.microsoft.com/office/drawing/2014/main" id="{925E52D6-EF1F-CED6-6922-A425DCAB82EE}"/>
              </a:ext>
            </a:extLst>
          </p:cNvPr>
          <p:cNvSpPr>
            <a:spLocks noGrp="1"/>
          </p:cNvSpPr>
          <p:nvPr>
            <p:ph idx="1"/>
          </p:nvPr>
        </p:nvSpPr>
        <p:spPr>
          <a:xfrm>
            <a:off x="1447800" y="2209800"/>
            <a:ext cx="7239000" cy="3751263"/>
          </a:xfrm>
        </p:spPr>
        <p:txBody>
          <a:bodyPr/>
          <a:lstStyle/>
          <a:p>
            <a:r>
              <a:rPr lang="en-US"/>
              <a:t>Any project-based assistance project with repair, rehabilitation, or new construction</a:t>
            </a:r>
          </a:p>
          <a:p>
            <a:r>
              <a:rPr lang="en-US"/>
              <a:t>Tenant based rental assistance</a:t>
            </a:r>
            <a:endParaRPr lang="en-US">
              <a:ea typeface="Tahoma"/>
              <a:cs typeface="Tahoma"/>
            </a:endParaRPr>
          </a:p>
          <a:p>
            <a:pPr lvl="1"/>
            <a:r>
              <a:rPr lang="en-US"/>
              <a:t>You can use PIH Notice 2024-24 Programmatic Part 50</a:t>
            </a:r>
            <a:endParaRPr lang="en-US">
              <a:ea typeface="Tahoma"/>
              <a:cs typeface="Tahoma"/>
            </a:endParaRPr>
          </a:p>
        </p:txBody>
      </p:sp>
    </p:spTree>
    <p:extLst>
      <p:ext uri="{BB962C8B-B14F-4D97-AF65-F5344CB8AC3E}">
        <p14:creationId xmlns:p14="http://schemas.microsoft.com/office/powerpoint/2010/main" val="3009865885"/>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988-E236-CF65-EC63-872FA6CF9E8D}"/>
              </a:ext>
            </a:extLst>
          </p:cNvPr>
          <p:cNvSpPr>
            <a:spLocks noGrp="1"/>
          </p:cNvSpPr>
          <p:nvPr>
            <p:ph type="title"/>
          </p:nvPr>
        </p:nvSpPr>
        <p:spPr/>
        <p:txBody>
          <a:bodyPr/>
          <a:lstStyle/>
          <a:p>
            <a:r>
              <a:rPr lang="en-US"/>
              <a:t>Limited Scope Review</a:t>
            </a:r>
          </a:p>
        </p:txBody>
      </p:sp>
      <p:sp>
        <p:nvSpPr>
          <p:cNvPr id="3" name="Content Placeholder 2">
            <a:extLst>
              <a:ext uri="{FF2B5EF4-FFF2-40B4-BE49-F238E27FC236}">
                <a16:creationId xmlns:a16="http://schemas.microsoft.com/office/drawing/2014/main" id="{C7E047C7-649F-5CC7-5511-8EFFE1C52C33}"/>
              </a:ext>
            </a:extLst>
          </p:cNvPr>
          <p:cNvSpPr>
            <a:spLocks noGrp="1"/>
          </p:cNvSpPr>
          <p:nvPr>
            <p:ph idx="1"/>
          </p:nvPr>
        </p:nvSpPr>
        <p:spPr>
          <a:xfrm>
            <a:off x="1447800" y="1524000"/>
            <a:ext cx="7239000" cy="4953000"/>
          </a:xfrm>
        </p:spPr>
        <p:txBody>
          <a:bodyPr/>
          <a:lstStyle/>
          <a:p>
            <a:pPr marL="0" indent="0">
              <a:buNone/>
            </a:pPr>
            <a:r>
              <a:rPr lang="en-US" sz="2800"/>
              <a:t>Resources @</a:t>
            </a:r>
            <a:r>
              <a:rPr lang="en-US" sz="2800">
                <a:solidFill>
                  <a:schemeClr val="accent2"/>
                </a:solidFill>
              </a:rPr>
              <a:t> </a:t>
            </a:r>
            <a:r>
              <a:rPr lang="en-US" sz="2800" err="1">
                <a:solidFill>
                  <a:schemeClr val="accent2"/>
                </a:solidFill>
                <a:hlinkClick r:id="rId3">
                  <a:extLst>
                    <a:ext uri="{A12FA001-AC4F-418D-AE19-62706E023703}">
                      <ahyp:hlinkClr xmlns:ahyp="http://schemas.microsoft.com/office/drawing/2018/hyperlinkcolor" val="tx"/>
                    </a:ext>
                  </a:extLst>
                </a:hlinkClick>
              </a:rPr>
              <a:t>CodeTalk</a:t>
            </a:r>
            <a:r>
              <a:rPr lang="en-US" sz="2800">
                <a:solidFill>
                  <a:schemeClr val="accent2"/>
                </a:solidFill>
                <a:hlinkClick r:id="rId3">
                  <a:extLst>
                    <a:ext uri="{A12FA001-AC4F-418D-AE19-62706E023703}">
                      <ahyp:hlinkClr xmlns:ahyp="http://schemas.microsoft.com/office/drawing/2018/hyperlinkcolor" val="tx"/>
                    </a:ext>
                  </a:extLst>
                </a:hlinkClick>
              </a:rPr>
              <a:t> Environment</a:t>
            </a:r>
            <a:r>
              <a:rPr lang="en-US" sz="2800"/>
              <a:t>:</a:t>
            </a:r>
          </a:p>
          <a:p>
            <a:pPr>
              <a:buFont typeface="Wingdings" panose="05000000000000000000" pitchFamily="2" charset="2"/>
              <a:buChar char="ü"/>
            </a:pPr>
            <a:r>
              <a:rPr lang="en-US" sz="2800"/>
              <a:t>Instructions for Limited Scope</a:t>
            </a:r>
          </a:p>
          <a:p>
            <a:pPr>
              <a:buFont typeface="Wingdings" panose="05000000000000000000" pitchFamily="2" charset="2"/>
              <a:buChar char="ü"/>
            </a:pPr>
            <a:r>
              <a:rPr lang="en-US" sz="2800"/>
              <a:t>Format for Limited Scope</a:t>
            </a:r>
          </a:p>
          <a:p>
            <a:pPr>
              <a:buFont typeface="Wingdings" panose="05000000000000000000" pitchFamily="2" charset="2"/>
              <a:buChar char="ü"/>
            </a:pPr>
            <a:r>
              <a:rPr lang="en-US" sz="2800"/>
              <a:t>Section 106 Compliance: No Potential to Cause Effect Memo</a:t>
            </a:r>
          </a:p>
        </p:txBody>
      </p:sp>
    </p:spTree>
    <p:extLst>
      <p:ext uri="{BB962C8B-B14F-4D97-AF65-F5344CB8AC3E}">
        <p14:creationId xmlns:p14="http://schemas.microsoft.com/office/powerpoint/2010/main" val="3629321094"/>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3AD8-85FB-B7B7-3054-F093743A9C62}"/>
              </a:ext>
            </a:extLst>
          </p:cNvPr>
          <p:cNvSpPr>
            <a:spLocks noGrp="1"/>
          </p:cNvSpPr>
          <p:nvPr>
            <p:ph type="title"/>
          </p:nvPr>
        </p:nvSpPr>
        <p:spPr>
          <a:xfrm>
            <a:off x="1355333" y="-31714"/>
            <a:ext cx="7316788" cy="1098550"/>
          </a:xfrm>
        </p:spPr>
        <p:txBody>
          <a:bodyPr/>
          <a:lstStyle/>
          <a:p>
            <a:r>
              <a:rPr lang="en-US" dirty="0"/>
              <a:t>Recommendations</a:t>
            </a:r>
          </a:p>
        </p:txBody>
      </p:sp>
      <p:sp>
        <p:nvSpPr>
          <p:cNvPr id="3" name="Content Placeholder 2">
            <a:extLst>
              <a:ext uri="{FF2B5EF4-FFF2-40B4-BE49-F238E27FC236}">
                <a16:creationId xmlns:a16="http://schemas.microsoft.com/office/drawing/2014/main" id="{14D94B36-E6BD-38C0-5212-A95C44D403AA}"/>
              </a:ext>
            </a:extLst>
          </p:cNvPr>
          <p:cNvSpPr>
            <a:spLocks noGrp="1"/>
          </p:cNvSpPr>
          <p:nvPr>
            <p:ph idx="1"/>
          </p:nvPr>
        </p:nvSpPr>
        <p:spPr>
          <a:xfrm>
            <a:off x="1447799" y="976045"/>
            <a:ext cx="7511265" cy="5468297"/>
          </a:xfrm>
        </p:spPr>
        <p:txBody>
          <a:bodyPr/>
          <a:lstStyle/>
          <a:p>
            <a:r>
              <a:rPr lang="en-US" sz="2400" dirty="0"/>
              <a:t>Use Programmatic Part 50 for covered activities</a:t>
            </a:r>
          </a:p>
          <a:p>
            <a:r>
              <a:rPr lang="en-US" sz="2400" dirty="0"/>
              <a:t>5 Year Environmental Review for Tribally owned units </a:t>
            </a:r>
          </a:p>
          <a:p>
            <a:pPr marL="0" indent="0">
              <a:buNone/>
            </a:pPr>
            <a:r>
              <a:rPr lang="en-US" sz="2400" dirty="0"/>
              <a:t>         </a:t>
            </a:r>
            <a:r>
              <a:rPr lang="en-US" sz="2400" dirty="0">
                <a:solidFill>
                  <a:schemeClr val="accent2"/>
                </a:solidFill>
                <a:hlinkClick r:id="rId3">
                  <a:extLst>
                    <a:ext uri="{A12FA001-AC4F-418D-AE19-62706E023703}">
                      <ahyp:hlinkClr xmlns:ahyp="http://schemas.microsoft.com/office/drawing/2018/hyperlinkcolor" val="tx"/>
                    </a:ext>
                  </a:extLst>
                </a:hlinkClick>
              </a:rPr>
              <a:t>Aggregation Webinar</a:t>
            </a:r>
            <a:endParaRPr lang="en-US" sz="2400" dirty="0">
              <a:solidFill>
                <a:schemeClr val="accent2"/>
              </a:solidFill>
            </a:endParaRPr>
          </a:p>
          <a:p>
            <a:pPr>
              <a:buFont typeface="Arial" panose="020B0604020202020204" pitchFamily="34" charset="0"/>
              <a:buChar char="•"/>
            </a:pPr>
            <a:r>
              <a:rPr lang="en-US" sz="2400" dirty="0"/>
              <a:t>Environmental Reviews based upon programs/activities</a:t>
            </a:r>
          </a:p>
          <a:p>
            <a:pPr lvl="1">
              <a:buFont typeface="Arial" panose="020B0604020202020204" pitchFamily="34" charset="0"/>
              <a:buChar char="•"/>
            </a:pPr>
            <a:r>
              <a:rPr lang="en-US" sz="2400" dirty="0"/>
              <a:t>Tiered reviews for homeowner rehab or scattered site new construction</a:t>
            </a:r>
          </a:p>
          <a:p>
            <a:pPr marL="457200" lvl="1" indent="0">
              <a:buNone/>
            </a:pPr>
            <a:r>
              <a:rPr lang="en-US" sz="2400" dirty="0"/>
              <a:t>       </a:t>
            </a:r>
            <a:r>
              <a:rPr lang="en-US" sz="2400" dirty="0">
                <a:solidFill>
                  <a:schemeClr val="accent2"/>
                </a:solidFill>
                <a:hlinkClick r:id="rId4">
                  <a:extLst>
                    <a:ext uri="{A12FA001-AC4F-418D-AE19-62706E023703}">
                      <ahyp:hlinkClr xmlns:ahyp="http://schemas.microsoft.com/office/drawing/2018/hyperlinkcolor" val="tx"/>
                    </a:ext>
                  </a:extLst>
                </a:hlinkClick>
              </a:rPr>
              <a:t>Tiered Webinar and Sample </a:t>
            </a:r>
            <a:r>
              <a:rPr lang="en-US" sz="2400" dirty="0" err="1">
                <a:solidFill>
                  <a:schemeClr val="accent2"/>
                </a:solidFill>
                <a:hlinkClick r:id="rId4">
                  <a:extLst>
                    <a:ext uri="{A12FA001-AC4F-418D-AE19-62706E023703}">
                      <ahyp:hlinkClr xmlns:ahyp="http://schemas.microsoft.com/office/drawing/2018/hyperlinkcolor" val="tx"/>
                    </a:ext>
                  </a:extLst>
                </a:hlinkClick>
              </a:rPr>
              <a:t>Envt’l</a:t>
            </a:r>
            <a:r>
              <a:rPr lang="en-US" sz="2400" dirty="0">
                <a:solidFill>
                  <a:schemeClr val="accent2"/>
                </a:solidFill>
                <a:hlinkClick r:id="rId4">
                  <a:extLst>
                    <a:ext uri="{A12FA001-AC4F-418D-AE19-62706E023703}">
                      <ahyp:hlinkClr xmlns:ahyp="http://schemas.microsoft.com/office/drawing/2018/hyperlinkcolor" val="tx"/>
                    </a:ext>
                  </a:extLst>
                </a:hlinkClick>
              </a:rPr>
              <a:t> Review</a:t>
            </a:r>
            <a:endParaRPr lang="en-US" sz="2400" dirty="0">
              <a:solidFill>
                <a:schemeClr val="accent2"/>
              </a:solidFill>
            </a:endParaRPr>
          </a:p>
          <a:p>
            <a:pPr lvl="1">
              <a:buFont typeface="Arial" panose="020B0604020202020204" pitchFamily="34" charset="0"/>
              <a:buChar char="•"/>
            </a:pPr>
            <a:r>
              <a:rPr lang="en-US" sz="2400" dirty="0"/>
              <a:t>Limited scope for project based rental with no rehab, new construction</a:t>
            </a:r>
          </a:p>
        </p:txBody>
      </p:sp>
      <p:pic>
        <p:nvPicPr>
          <p:cNvPr id="5" name="Graphic 4" descr="Information with solid fill">
            <a:extLst>
              <a:ext uri="{FF2B5EF4-FFF2-40B4-BE49-F238E27FC236}">
                <a16:creationId xmlns:a16="http://schemas.microsoft.com/office/drawing/2014/main" id="{AFAA31AB-3E61-F14E-4FBC-461C974B1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9989" y="2435587"/>
            <a:ext cx="583058" cy="583058"/>
          </a:xfrm>
          <a:prstGeom prst="rect">
            <a:avLst/>
          </a:prstGeom>
        </p:spPr>
      </p:pic>
      <p:pic>
        <p:nvPicPr>
          <p:cNvPr id="7" name="Graphic 6" descr="Information with solid fill">
            <a:extLst>
              <a:ext uri="{FF2B5EF4-FFF2-40B4-BE49-F238E27FC236}">
                <a16:creationId xmlns:a16="http://schemas.microsoft.com/office/drawing/2014/main" id="{F3D96CFA-9A51-0C95-7C8F-F9C4006B3F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2661" y="4572453"/>
            <a:ext cx="583058" cy="583058"/>
          </a:xfrm>
          <a:prstGeom prst="rect">
            <a:avLst/>
          </a:prstGeom>
        </p:spPr>
      </p:pic>
    </p:spTree>
    <p:extLst>
      <p:ext uri="{BB962C8B-B14F-4D97-AF65-F5344CB8AC3E}">
        <p14:creationId xmlns:p14="http://schemas.microsoft.com/office/powerpoint/2010/main" val="40654177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5783-AE4B-B299-9138-A32EADAA4991}"/>
              </a:ext>
            </a:extLst>
          </p:cNvPr>
          <p:cNvSpPr>
            <a:spLocks noGrp="1"/>
          </p:cNvSpPr>
          <p:nvPr>
            <p:ph type="title"/>
          </p:nvPr>
        </p:nvSpPr>
        <p:spPr>
          <a:xfrm>
            <a:off x="1426548" y="-114441"/>
            <a:ext cx="7316788" cy="1098550"/>
          </a:xfrm>
        </p:spPr>
        <p:txBody>
          <a:bodyPr/>
          <a:lstStyle/>
          <a:p>
            <a:r>
              <a:rPr lang="en-US" dirty="0">
                <a:solidFill>
                  <a:srgbClr val="0070C0"/>
                </a:solidFill>
                <a:hlinkClick r:id="rId3">
                  <a:extLst>
                    <a:ext uri="{A12FA001-AC4F-418D-AE19-62706E023703}">
                      <ahyp:hlinkClr xmlns:ahyp="http://schemas.microsoft.com/office/drawing/2018/hyperlinkcolor" val="tx"/>
                    </a:ext>
                  </a:extLst>
                </a:hlinkClick>
              </a:rPr>
              <a:t>Codetalk Environment</a:t>
            </a:r>
            <a:endParaRPr lang="en-US" dirty="0">
              <a:solidFill>
                <a:srgbClr val="0070C0"/>
              </a:solidFill>
            </a:endParaRPr>
          </a:p>
        </p:txBody>
      </p:sp>
      <p:sp>
        <p:nvSpPr>
          <p:cNvPr id="4" name="TextBox 3">
            <a:extLst>
              <a:ext uri="{FF2B5EF4-FFF2-40B4-BE49-F238E27FC236}">
                <a16:creationId xmlns:a16="http://schemas.microsoft.com/office/drawing/2014/main" id="{B58E8C02-425F-93D5-B35C-6088F8EB03B7}"/>
              </a:ext>
            </a:extLst>
          </p:cNvPr>
          <p:cNvSpPr txBox="1"/>
          <p:nvPr/>
        </p:nvSpPr>
        <p:spPr>
          <a:xfrm>
            <a:off x="1250720" y="5943600"/>
            <a:ext cx="7710948" cy="338554"/>
          </a:xfrm>
          <a:prstGeom prst="rect">
            <a:avLst/>
          </a:prstGeom>
          <a:noFill/>
        </p:spPr>
        <p:txBody>
          <a:bodyPr wrap="square" lIns="91440" tIns="45720" rIns="91440" bIns="45720" rtlCol="0" anchor="t">
            <a:spAutoFit/>
          </a:bodyPr>
          <a:lstStyle/>
          <a:p>
            <a:r>
              <a:rPr lang="en-US" sz="1600" dirty="0">
                <a:latin typeface="Tahoma"/>
                <a:ea typeface="Tahoma"/>
                <a:cs typeface="Tahoma"/>
              </a:rPr>
              <a:t>https://</a:t>
            </a:r>
            <a:r>
              <a:rPr lang="en-US" sz="1600" dirty="0"/>
              <a:t> www.hud.gov/helping-americans/public-indian-housing-resources#hh7</a:t>
            </a:r>
            <a:endParaRPr lang="en-US" sz="1600" dirty="0">
              <a:latin typeface="Tahoma"/>
              <a:ea typeface="Tahoma"/>
              <a:cs typeface="Tahoma"/>
            </a:endParaRPr>
          </a:p>
        </p:txBody>
      </p:sp>
      <p:pic>
        <p:nvPicPr>
          <p:cNvPr id="8" name="Content Placeholder 7">
            <a:extLst>
              <a:ext uri="{FF2B5EF4-FFF2-40B4-BE49-F238E27FC236}">
                <a16:creationId xmlns:a16="http://schemas.microsoft.com/office/drawing/2014/main" id="{B3D0D2D1-719A-F2F0-77E5-D7A17FECEA02}"/>
              </a:ext>
            </a:extLst>
          </p:cNvPr>
          <p:cNvPicPr>
            <a:picLocks noGrp="1" noChangeAspect="1"/>
          </p:cNvPicPr>
          <p:nvPr>
            <p:ph idx="1"/>
          </p:nvPr>
        </p:nvPicPr>
        <p:blipFill>
          <a:blip r:embed="rId4"/>
          <a:stretch>
            <a:fillRect/>
          </a:stretch>
        </p:blipFill>
        <p:spPr>
          <a:xfrm>
            <a:off x="1426548" y="984109"/>
            <a:ext cx="7120647" cy="4437063"/>
          </a:xfrm>
        </p:spPr>
      </p:pic>
    </p:spTree>
    <p:extLst>
      <p:ext uri="{BB962C8B-B14F-4D97-AF65-F5344CB8AC3E}">
        <p14:creationId xmlns:p14="http://schemas.microsoft.com/office/powerpoint/2010/main" val="832461164"/>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3444-BECF-18A8-9A2B-B1C9C452F6DE}"/>
              </a:ext>
            </a:extLst>
          </p:cNvPr>
          <p:cNvSpPr>
            <a:spLocks noGrp="1"/>
          </p:cNvSpPr>
          <p:nvPr>
            <p:ph type="title"/>
          </p:nvPr>
        </p:nvSpPr>
        <p:spPr>
          <a:xfrm>
            <a:off x="1524000" y="2330450"/>
            <a:ext cx="7316788" cy="1098550"/>
          </a:xfrm>
        </p:spPr>
        <p:txBody>
          <a:bodyPr/>
          <a:lstStyle/>
          <a:p>
            <a:r>
              <a:rPr lang="en-US" dirty="0"/>
              <a:t>Q&amp;A</a:t>
            </a:r>
            <a:br>
              <a:rPr lang="en-US" dirty="0"/>
            </a:br>
            <a:br>
              <a:rPr lang="en-US" dirty="0"/>
            </a:br>
            <a:r>
              <a:rPr lang="en-US" sz="3200" dirty="0"/>
              <a:t>For questions:  </a:t>
            </a:r>
            <a:br>
              <a:rPr lang="en-US" sz="3200" dirty="0"/>
            </a:br>
            <a:r>
              <a:rPr lang="en-US" sz="3200" dirty="0"/>
              <a:t>Danielle Schopp</a:t>
            </a:r>
            <a:br>
              <a:rPr lang="en-US" sz="3200" dirty="0"/>
            </a:br>
            <a:r>
              <a:rPr lang="en-US" sz="3200" dirty="0"/>
              <a:t> </a:t>
            </a:r>
            <a:br>
              <a:rPr lang="en-US" sz="3200" dirty="0"/>
            </a:br>
            <a:r>
              <a:rPr lang="en-US" sz="3200" dirty="0"/>
              <a:t> (202) 402-4442  Danielle.L.Schopp@hud.gov</a:t>
            </a:r>
          </a:p>
        </p:txBody>
      </p:sp>
    </p:spTree>
    <p:extLst>
      <p:ext uri="{BB962C8B-B14F-4D97-AF65-F5344CB8AC3E}">
        <p14:creationId xmlns:p14="http://schemas.microsoft.com/office/powerpoint/2010/main" val="411454266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7662"/>
            <a:ext cx="7316788" cy="1098550"/>
          </a:xfrm>
        </p:spPr>
        <p:txBody>
          <a:bodyPr/>
          <a:lstStyle/>
          <a:p>
            <a:r>
              <a:rPr lang="en-US" sz="3500"/>
              <a:t>Programmatic Part 50</a:t>
            </a:r>
          </a:p>
        </p:txBody>
      </p:sp>
      <p:sp>
        <p:nvSpPr>
          <p:cNvPr id="3" name="Content Placeholder 2"/>
          <p:cNvSpPr>
            <a:spLocks noGrp="1"/>
          </p:cNvSpPr>
          <p:nvPr>
            <p:ph idx="1"/>
          </p:nvPr>
        </p:nvSpPr>
        <p:spPr>
          <a:xfrm>
            <a:off x="1447800" y="1446212"/>
            <a:ext cx="6619568" cy="4497388"/>
          </a:xfrm>
        </p:spPr>
        <p:txBody>
          <a:bodyPr/>
          <a:lstStyle/>
          <a:p>
            <a:pPr marL="0" indent="0">
              <a:buNone/>
            </a:pPr>
            <a:r>
              <a:rPr lang="en-US" sz="2400" dirty="0"/>
              <a:t>What is the Programmatic Part 50?</a:t>
            </a:r>
          </a:p>
          <a:p>
            <a:pPr>
              <a:buFont typeface="Arial" panose="020B0604020202020204" pitchFamily="34" charset="0"/>
              <a:buChar char="•"/>
            </a:pPr>
            <a:r>
              <a:rPr lang="en-US" sz="2400" dirty="0"/>
              <a:t>Environmental review conducted by HUD </a:t>
            </a:r>
          </a:p>
          <a:p>
            <a:pPr>
              <a:buFont typeface="Arial" panose="020B0604020202020204" pitchFamily="34" charset="0"/>
              <a:buChar char="•"/>
            </a:pPr>
            <a:r>
              <a:rPr lang="en-US" sz="2400" dirty="0"/>
              <a:t>Programmatic Review: </a:t>
            </a:r>
            <a:r>
              <a:rPr lang="en-US" sz="2400" b="1" dirty="0"/>
              <a:t>soft costs </a:t>
            </a:r>
            <a:r>
              <a:rPr lang="en-US" sz="2400" dirty="0">
                <a:effectLst/>
                <a:latin typeface="+mj-lt"/>
                <a:ea typeface="Calibri" panose="020F0502020204030204" pitchFamily="34" charset="0"/>
              </a:rPr>
              <a:t>(including administration, operations, maintenance, and planning), </a:t>
            </a:r>
            <a:r>
              <a:rPr lang="en-US" sz="2400" b="1" dirty="0">
                <a:effectLst/>
                <a:latin typeface="+mj-lt"/>
                <a:ea typeface="Calibri" panose="020F0502020204030204" pitchFamily="34" charset="0"/>
              </a:rPr>
              <a:t>tenant based rental assistance, public and support services, and certain activities to assist homebuyers </a:t>
            </a:r>
            <a:r>
              <a:rPr lang="en-US" sz="2400" b="1" i="1" u="sng" dirty="0">
                <a:effectLst/>
                <a:latin typeface="+mj-lt"/>
                <a:ea typeface="Calibri" panose="020F0502020204030204" pitchFamily="34" charset="0"/>
              </a:rPr>
              <a:t>do not </a:t>
            </a:r>
            <a:r>
              <a:rPr lang="en-US" sz="2400" dirty="0">
                <a:effectLst/>
                <a:latin typeface="+mj-lt"/>
                <a:ea typeface="Calibri" panose="020F0502020204030204" pitchFamily="34" charset="0"/>
              </a:rPr>
              <a:t>require a Part 58 Review from Tribe</a:t>
            </a:r>
          </a:p>
          <a:p>
            <a:pPr>
              <a:buFont typeface="Arial" panose="020B0604020202020204" pitchFamily="34" charset="0"/>
              <a:buChar char="•"/>
            </a:pPr>
            <a:r>
              <a:rPr lang="en-US" sz="2400" dirty="0">
                <a:solidFill>
                  <a:srgbClr val="0070C0"/>
                </a:solidFill>
                <a:latin typeface="+mj-lt"/>
                <a:hlinkClick r:id="rId3">
                  <a:extLst>
                    <a:ext uri="{A12FA001-AC4F-418D-AE19-62706E023703}">
                      <ahyp:hlinkClr xmlns:ahyp="http://schemas.microsoft.com/office/drawing/2018/hyperlinkcolor" val="tx"/>
                    </a:ext>
                  </a:extLst>
                </a:hlinkClick>
              </a:rPr>
              <a:t>PIH Notice 2024-24</a:t>
            </a:r>
            <a:endParaRPr lang="en-US" sz="2400" dirty="0">
              <a:solidFill>
                <a:srgbClr val="0070C0"/>
              </a:solidFill>
              <a:latin typeface="+mj-lt"/>
            </a:endParaRPr>
          </a:p>
          <a:p>
            <a:pPr marL="0" indent="0">
              <a:buNone/>
            </a:pPr>
            <a:endParaRPr lang="en-US" sz="2400" dirty="0"/>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7662"/>
            <a:ext cx="7316788" cy="1098550"/>
          </a:xfrm>
        </p:spPr>
        <p:txBody>
          <a:bodyPr/>
          <a:lstStyle/>
          <a:p>
            <a:r>
              <a:rPr lang="en-US" sz="3500"/>
              <a:t>Programmatic Part 50</a:t>
            </a:r>
          </a:p>
        </p:txBody>
      </p:sp>
      <p:sp>
        <p:nvSpPr>
          <p:cNvPr id="3" name="Content Placeholder 2"/>
          <p:cNvSpPr>
            <a:spLocks noGrp="1"/>
          </p:cNvSpPr>
          <p:nvPr>
            <p:ph idx="1"/>
          </p:nvPr>
        </p:nvSpPr>
        <p:spPr>
          <a:xfrm>
            <a:off x="1447800" y="1446212"/>
            <a:ext cx="6619568" cy="4497388"/>
          </a:xfrm>
        </p:spPr>
        <p:txBody>
          <a:bodyPr/>
          <a:lstStyle/>
          <a:p>
            <a:pPr marL="0" indent="0">
              <a:buNone/>
            </a:pPr>
            <a:r>
              <a:rPr lang="en-US" sz="2400" dirty="0"/>
              <a:t>How does the Programmatic Part 50 streamline the process?</a:t>
            </a:r>
          </a:p>
          <a:p>
            <a:pPr>
              <a:buFont typeface="Arial" panose="020B0604020202020204" pitchFamily="34" charset="0"/>
              <a:buChar char="•"/>
            </a:pPr>
            <a:r>
              <a:rPr lang="en-US" sz="2400" dirty="0"/>
              <a:t>Allows TDHE or Tribe to not conduct environmental review under Part 58 for </a:t>
            </a:r>
            <a:r>
              <a:rPr lang="en-US" sz="2400" b="1" i="1" dirty="0"/>
              <a:t>covered activities</a:t>
            </a:r>
            <a:endParaRPr lang="en-US" sz="2400" b="1" i="1" dirty="0">
              <a:ea typeface="Tahoma"/>
              <a:cs typeface="Tahoma"/>
            </a:endParaRPr>
          </a:p>
          <a:p>
            <a:pPr marL="0" indent="0">
              <a:buNone/>
            </a:pPr>
            <a:endParaRPr lang="en-US" sz="2400" dirty="0"/>
          </a:p>
          <a:p>
            <a:pPr lvl="1"/>
            <a:r>
              <a:rPr lang="en-US" sz="2400" dirty="0"/>
              <a:t>Enables TDHEs to undertake activities immediately after documenting they are covered by the Programmatic Part 50</a:t>
            </a:r>
            <a:endParaRPr lang="en-US" sz="2400" dirty="0">
              <a:ea typeface="Tahoma"/>
              <a:cs typeface="Tahoma"/>
            </a:endParaRPr>
          </a:p>
        </p:txBody>
      </p:sp>
    </p:spTree>
    <p:extLst>
      <p:ext uri="{BB962C8B-B14F-4D97-AF65-F5344CB8AC3E}">
        <p14:creationId xmlns:p14="http://schemas.microsoft.com/office/powerpoint/2010/main" val="1559569360"/>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7069-115C-8E17-7760-F86A992CB764}"/>
              </a:ext>
            </a:extLst>
          </p:cNvPr>
          <p:cNvSpPr>
            <a:spLocks noGrp="1"/>
          </p:cNvSpPr>
          <p:nvPr>
            <p:ph type="title"/>
          </p:nvPr>
        </p:nvSpPr>
        <p:spPr>
          <a:xfrm>
            <a:off x="1349911" y="-194034"/>
            <a:ext cx="7316788" cy="1098550"/>
          </a:xfrm>
        </p:spPr>
        <p:txBody>
          <a:bodyPr/>
          <a:lstStyle/>
          <a:p>
            <a:r>
              <a:rPr lang="en-US" sz="4000"/>
              <a:t>Programmatic Part 50</a:t>
            </a:r>
            <a:endParaRPr lang="en-US"/>
          </a:p>
        </p:txBody>
      </p:sp>
      <p:sp>
        <p:nvSpPr>
          <p:cNvPr id="3" name="Content Placeholder 2">
            <a:extLst>
              <a:ext uri="{FF2B5EF4-FFF2-40B4-BE49-F238E27FC236}">
                <a16:creationId xmlns:a16="http://schemas.microsoft.com/office/drawing/2014/main" id="{90918150-A0D9-59C5-73B5-F6B6A1380217}"/>
              </a:ext>
            </a:extLst>
          </p:cNvPr>
          <p:cNvSpPr>
            <a:spLocks noGrp="1"/>
          </p:cNvSpPr>
          <p:nvPr>
            <p:ph idx="1"/>
          </p:nvPr>
        </p:nvSpPr>
        <p:spPr>
          <a:xfrm>
            <a:off x="1524000" y="838200"/>
            <a:ext cx="7239000" cy="5181600"/>
          </a:xfrm>
        </p:spPr>
        <p:txBody>
          <a:bodyPr/>
          <a:lstStyle/>
          <a:p>
            <a:pPr marL="0" indent="0">
              <a:buNone/>
            </a:pPr>
            <a:r>
              <a:rPr lang="en-US" dirty="0"/>
              <a:t>What activities are covered in the Programmatic Part 50?</a:t>
            </a:r>
          </a:p>
          <a:p>
            <a:pPr marL="0" indent="0">
              <a:buNone/>
            </a:pPr>
            <a:endParaRPr lang="en-US" dirty="0"/>
          </a:p>
          <a:p>
            <a:pPr lvl="1"/>
            <a:r>
              <a:rPr lang="en-US" sz="2800" dirty="0"/>
              <a:t>Soft costs: administration, operations, planning</a:t>
            </a:r>
          </a:p>
          <a:p>
            <a:pPr lvl="1"/>
            <a:r>
              <a:rPr lang="en-US" sz="2800" dirty="0"/>
              <a:t>Tenant based rental assistance: where participant selects the unit</a:t>
            </a:r>
          </a:p>
          <a:p>
            <a:pPr lvl="1"/>
            <a:r>
              <a:rPr lang="en-US" sz="2800" dirty="0"/>
              <a:t>Public and supportive services</a:t>
            </a:r>
          </a:p>
          <a:p>
            <a:pPr lvl="1"/>
            <a:r>
              <a:rPr lang="en-US" sz="2800" dirty="0"/>
              <a:t>Homebuyer assistance: closing costs, downpayment assistance</a:t>
            </a:r>
          </a:p>
          <a:p>
            <a:pPr lvl="1"/>
            <a:r>
              <a:rPr lang="en-US" sz="2800" dirty="0"/>
              <a:t>Maintenance </a:t>
            </a:r>
          </a:p>
          <a:p>
            <a:pPr marL="0" indent="0">
              <a:buNone/>
            </a:pPr>
            <a:endParaRPr lang="en-US" dirty="0"/>
          </a:p>
        </p:txBody>
      </p:sp>
      <p:sp>
        <p:nvSpPr>
          <p:cNvPr id="7" name="TextBox 6">
            <a:extLst>
              <a:ext uri="{FF2B5EF4-FFF2-40B4-BE49-F238E27FC236}">
                <a16:creationId xmlns:a16="http://schemas.microsoft.com/office/drawing/2014/main" id="{F383E423-6234-248C-D395-D23507CA8752}"/>
              </a:ext>
            </a:extLst>
          </p:cNvPr>
          <p:cNvSpPr txBox="1"/>
          <p:nvPr/>
        </p:nvSpPr>
        <p:spPr>
          <a:xfrm>
            <a:off x="1981200" y="5275263"/>
            <a:ext cx="5334000" cy="461665"/>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34691458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7069-115C-8E17-7760-F86A992CB764}"/>
              </a:ext>
            </a:extLst>
          </p:cNvPr>
          <p:cNvSpPr>
            <a:spLocks noGrp="1"/>
          </p:cNvSpPr>
          <p:nvPr>
            <p:ph type="title"/>
          </p:nvPr>
        </p:nvSpPr>
        <p:spPr>
          <a:xfrm>
            <a:off x="1349911" y="-194034"/>
            <a:ext cx="7316788" cy="1098550"/>
          </a:xfrm>
        </p:spPr>
        <p:txBody>
          <a:bodyPr/>
          <a:lstStyle/>
          <a:p>
            <a:r>
              <a:rPr lang="en-US" sz="4000"/>
              <a:t>Programmatic Part 50</a:t>
            </a:r>
            <a:endParaRPr lang="en-US"/>
          </a:p>
        </p:txBody>
      </p:sp>
      <p:sp>
        <p:nvSpPr>
          <p:cNvPr id="3" name="Content Placeholder 2">
            <a:extLst>
              <a:ext uri="{FF2B5EF4-FFF2-40B4-BE49-F238E27FC236}">
                <a16:creationId xmlns:a16="http://schemas.microsoft.com/office/drawing/2014/main" id="{90918150-A0D9-59C5-73B5-F6B6A1380217}"/>
              </a:ext>
            </a:extLst>
          </p:cNvPr>
          <p:cNvSpPr>
            <a:spLocks noGrp="1"/>
          </p:cNvSpPr>
          <p:nvPr>
            <p:ph idx="1"/>
          </p:nvPr>
        </p:nvSpPr>
        <p:spPr>
          <a:xfrm>
            <a:off x="1524000" y="838200"/>
            <a:ext cx="7239000" cy="5181600"/>
          </a:xfrm>
        </p:spPr>
        <p:txBody>
          <a:bodyPr/>
          <a:lstStyle/>
          <a:p>
            <a:pPr marL="0" indent="0">
              <a:buNone/>
            </a:pPr>
            <a:r>
              <a:rPr lang="en-US"/>
              <a:t>PIH Notice 24-24 lists soft cost activities</a:t>
            </a:r>
          </a:p>
        </p:txBody>
      </p:sp>
      <p:sp>
        <p:nvSpPr>
          <p:cNvPr id="7" name="TextBox 6">
            <a:extLst>
              <a:ext uri="{FF2B5EF4-FFF2-40B4-BE49-F238E27FC236}">
                <a16:creationId xmlns:a16="http://schemas.microsoft.com/office/drawing/2014/main" id="{F383E423-6234-248C-D395-D23507CA8752}"/>
              </a:ext>
            </a:extLst>
          </p:cNvPr>
          <p:cNvSpPr txBox="1"/>
          <p:nvPr/>
        </p:nvSpPr>
        <p:spPr>
          <a:xfrm>
            <a:off x="1981200" y="5275263"/>
            <a:ext cx="5334000" cy="461665"/>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87EA362B-9F54-1912-60C7-2D5C08213E80}"/>
              </a:ext>
            </a:extLst>
          </p:cNvPr>
          <p:cNvPicPr>
            <a:picLocks noChangeAspect="1"/>
          </p:cNvPicPr>
          <p:nvPr/>
        </p:nvPicPr>
        <p:blipFill>
          <a:blip r:embed="rId3"/>
          <a:stretch>
            <a:fillRect/>
          </a:stretch>
        </p:blipFill>
        <p:spPr>
          <a:xfrm>
            <a:off x="1524000" y="1805796"/>
            <a:ext cx="6411220" cy="4601217"/>
          </a:xfrm>
          <a:prstGeom prst="rect">
            <a:avLst/>
          </a:prstGeom>
        </p:spPr>
      </p:pic>
    </p:spTree>
    <p:extLst>
      <p:ext uri="{BB962C8B-B14F-4D97-AF65-F5344CB8AC3E}">
        <p14:creationId xmlns:p14="http://schemas.microsoft.com/office/powerpoint/2010/main" val="1037997604"/>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7069-115C-8E17-7760-F86A992CB764}"/>
              </a:ext>
            </a:extLst>
          </p:cNvPr>
          <p:cNvSpPr>
            <a:spLocks noGrp="1"/>
          </p:cNvSpPr>
          <p:nvPr>
            <p:ph type="title"/>
          </p:nvPr>
        </p:nvSpPr>
        <p:spPr>
          <a:xfrm>
            <a:off x="1349911" y="-194034"/>
            <a:ext cx="7316788" cy="1098550"/>
          </a:xfrm>
        </p:spPr>
        <p:txBody>
          <a:bodyPr/>
          <a:lstStyle/>
          <a:p>
            <a:r>
              <a:rPr lang="en-US" sz="4000"/>
              <a:t>Programmatic Part 50</a:t>
            </a:r>
            <a:endParaRPr lang="en-US"/>
          </a:p>
        </p:txBody>
      </p:sp>
      <p:sp>
        <p:nvSpPr>
          <p:cNvPr id="3" name="Content Placeholder 2">
            <a:extLst>
              <a:ext uri="{FF2B5EF4-FFF2-40B4-BE49-F238E27FC236}">
                <a16:creationId xmlns:a16="http://schemas.microsoft.com/office/drawing/2014/main" id="{90918150-A0D9-59C5-73B5-F6B6A1380217}"/>
              </a:ext>
            </a:extLst>
          </p:cNvPr>
          <p:cNvSpPr>
            <a:spLocks noGrp="1"/>
          </p:cNvSpPr>
          <p:nvPr>
            <p:ph idx="1"/>
          </p:nvPr>
        </p:nvSpPr>
        <p:spPr>
          <a:xfrm>
            <a:off x="1524000" y="838200"/>
            <a:ext cx="7239000" cy="5181600"/>
          </a:xfrm>
        </p:spPr>
        <p:txBody>
          <a:bodyPr/>
          <a:lstStyle/>
          <a:p>
            <a:pPr marL="0" indent="0">
              <a:buNone/>
            </a:pPr>
            <a:r>
              <a:rPr lang="en-US"/>
              <a:t>PIH Notice lists soft cost activities</a:t>
            </a:r>
          </a:p>
        </p:txBody>
      </p:sp>
      <p:sp>
        <p:nvSpPr>
          <p:cNvPr id="7" name="TextBox 6">
            <a:extLst>
              <a:ext uri="{FF2B5EF4-FFF2-40B4-BE49-F238E27FC236}">
                <a16:creationId xmlns:a16="http://schemas.microsoft.com/office/drawing/2014/main" id="{F383E423-6234-248C-D395-D23507CA8752}"/>
              </a:ext>
            </a:extLst>
          </p:cNvPr>
          <p:cNvSpPr txBox="1"/>
          <p:nvPr/>
        </p:nvSpPr>
        <p:spPr>
          <a:xfrm>
            <a:off x="1981200" y="5275263"/>
            <a:ext cx="5334000" cy="461665"/>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8DAF8D85-586F-71AF-2ACE-275E28D07E85}"/>
              </a:ext>
            </a:extLst>
          </p:cNvPr>
          <p:cNvPicPr>
            <a:picLocks noChangeAspect="1"/>
          </p:cNvPicPr>
          <p:nvPr/>
        </p:nvPicPr>
        <p:blipFill>
          <a:blip r:embed="rId3"/>
          <a:stretch>
            <a:fillRect/>
          </a:stretch>
        </p:blipFill>
        <p:spPr>
          <a:xfrm>
            <a:off x="1335163" y="699706"/>
            <a:ext cx="7106642" cy="5458587"/>
          </a:xfrm>
          <a:prstGeom prst="rect">
            <a:avLst/>
          </a:prstGeom>
        </p:spPr>
      </p:pic>
    </p:spTree>
    <p:extLst>
      <p:ext uri="{BB962C8B-B14F-4D97-AF65-F5344CB8AC3E}">
        <p14:creationId xmlns:p14="http://schemas.microsoft.com/office/powerpoint/2010/main" val="16903112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D517641-E1CA-34DB-C599-3EC6D9059E33}"/>
              </a:ext>
            </a:extLst>
          </p:cNvPr>
          <p:cNvSpPr/>
          <p:nvPr/>
        </p:nvSpPr>
        <p:spPr bwMode="auto">
          <a:xfrm>
            <a:off x="1332705" y="1524000"/>
            <a:ext cx="7316788" cy="2057400"/>
          </a:xfrm>
          <a:prstGeom prst="roundRect">
            <a:avLst/>
          </a:prstGeom>
          <a:solidFill>
            <a:srgbClr val="FFCC00"/>
          </a:solidFill>
          <a:ln w="57150" cap="flat" cmpd="sng" algn="ctr">
            <a:solidFill>
              <a:srgbClr val="F0701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Times New Roman" pitchFamily="18" charset="0"/>
            </a:endParaRPr>
          </a:p>
        </p:txBody>
      </p:sp>
      <p:sp>
        <p:nvSpPr>
          <p:cNvPr id="2" name="Title 1">
            <a:extLst>
              <a:ext uri="{FF2B5EF4-FFF2-40B4-BE49-F238E27FC236}">
                <a16:creationId xmlns:a16="http://schemas.microsoft.com/office/drawing/2014/main" id="{E9F67069-115C-8E17-7760-F86A992CB764}"/>
              </a:ext>
            </a:extLst>
          </p:cNvPr>
          <p:cNvSpPr>
            <a:spLocks noGrp="1"/>
          </p:cNvSpPr>
          <p:nvPr>
            <p:ph type="title"/>
          </p:nvPr>
        </p:nvSpPr>
        <p:spPr>
          <a:xfrm>
            <a:off x="1349911" y="-194034"/>
            <a:ext cx="7316788" cy="1098550"/>
          </a:xfrm>
        </p:spPr>
        <p:txBody>
          <a:bodyPr/>
          <a:lstStyle/>
          <a:p>
            <a:r>
              <a:rPr lang="en-US" sz="4000"/>
              <a:t>Programmatic Part 50</a:t>
            </a:r>
            <a:endParaRPr lang="en-US"/>
          </a:p>
        </p:txBody>
      </p:sp>
      <p:sp>
        <p:nvSpPr>
          <p:cNvPr id="3" name="Content Placeholder 2">
            <a:extLst>
              <a:ext uri="{FF2B5EF4-FFF2-40B4-BE49-F238E27FC236}">
                <a16:creationId xmlns:a16="http://schemas.microsoft.com/office/drawing/2014/main" id="{90918150-A0D9-59C5-73B5-F6B6A1380217}"/>
              </a:ext>
            </a:extLst>
          </p:cNvPr>
          <p:cNvSpPr>
            <a:spLocks noGrp="1"/>
          </p:cNvSpPr>
          <p:nvPr>
            <p:ph idx="1"/>
          </p:nvPr>
        </p:nvSpPr>
        <p:spPr>
          <a:xfrm>
            <a:off x="1524000" y="838200"/>
            <a:ext cx="7239000" cy="5181600"/>
          </a:xfrm>
        </p:spPr>
        <p:txBody>
          <a:bodyPr/>
          <a:lstStyle/>
          <a:p>
            <a:pPr marL="0" indent="0">
              <a:buNone/>
            </a:pPr>
            <a:r>
              <a:rPr lang="en-US"/>
              <a:t>PIH Notice also covers Maintenance</a:t>
            </a:r>
          </a:p>
          <a:p>
            <a:pPr marL="0" indent="0">
              <a:buNone/>
            </a:pPr>
            <a:r>
              <a:rPr lang="en-US"/>
              <a:t>Maintenance activities slow or halt deterioration of a building and do not materially add to its value or adapt it to a new use</a:t>
            </a:r>
          </a:p>
          <a:p>
            <a:pPr>
              <a:buFont typeface="Wingdings" panose="05000000000000000000" pitchFamily="2" charset="2"/>
              <a:buChar char="ü"/>
            </a:pPr>
            <a:r>
              <a:rPr lang="en-US"/>
              <a:t>See Appendix A for specific activities</a:t>
            </a:r>
          </a:p>
          <a:p>
            <a:pPr>
              <a:buFont typeface="Wingdings" panose="05000000000000000000" pitchFamily="2" charset="2"/>
              <a:buChar char="ü"/>
            </a:pPr>
            <a:r>
              <a:rPr lang="en-US"/>
              <a:t>See also CPD Notice 16-02</a:t>
            </a:r>
          </a:p>
        </p:txBody>
      </p:sp>
      <p:sp>
        <p:nvSpPr>
          <p:cNvPr id="7" name="TextBox 6">
            <a:extLst>
              <a:ext uri="{FF2B5EF4-FFF2-40B4-BE49-F238E27FC236}">
                <a16:creationId xmlns:a16="http://schemas.microsoft.com/office/drawing/2014/main" id="{F383E423-6234-248C-D395-D23507CA8752}"/>
              </a:ext>
            </a:extLst>
          </p:cNvPr>
          <p:cNvSpPr txBox="1"/>
          <p:nvPr/>
        </p:nvSpPr>
        <p:spPr>
          <a:xfrm>
            <a:off x="1981200" y="5275263"/>
            <a:ext cx="5334000" cy="461665"/>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68956467"/>
      </p:ext>
    </p:extLst>
  </p:cSld>
  <p:clrMapOvr>
    <a:masterClrMapping/>
  </p:clrMapOvr>
  <p:transition>
    <p:zoom/>
  </p:transition>
</p:sld>
</file>

<file path=ppt/theme/theme1.xml><?xml version="1.0" encoding="utf-8"?>
<a:theme xmlns:a="http://schemas.openxmlformats.org/drawingml/2006/main" name="Training Template">
  <a:themeElements>
    <a:clrScheme name="Train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A32B329A0E95F44965D20F378E358C6" ma:contentTypeVersion="13" ma:contentTypeDescription="Create a new document." ma:contentTypeScope="" ma:versionID="2ba5e1c2dd76c87949a90dec8d4554f5">
  <xsd:schema xmlns:xsd="http://www.w3.org/2001/XMLSchema" xmlns:xs="http://www.w3.org/2001/XMLSchema" xmlns:p="http://schemas.microsoft.com/office/2006/metadata/properties" xmlns:ns2="d4a638c4-874f-49c0-bb2b-5cb8563c2b18" xmlns:ns3="916c7ec9-f383-49c8-a928-5a767eceed0c" targetNamespace="http://schemas.microsoft.com/office/2006/metadata/properties" ma:root="true" ma:fieldsID="db1a0fb3dfe0f3377cca5189808d3cc1" ns2:_="" ns3:_="">
    <xsd:import namespace="d4a638c4-874f-49c0-bb2b-5cb8563c2b18"/>
    <xsd:import namespace="916c7ec9-f383-49c8-a928-5a767eceed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6c7ec9-f383-49c8-a928-5a767eceed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HUDDASNAP-1136454442-102376</_dlc_DocId>
    <_dlc_DocIdUrl xmlns="d4a638c4-874f-49c0-bb2b-5cb8563c2b18">
      <Url>https://hudgov.sharepoint.com/sites/DASNAP/ONAPGrants/_layouts/15/DocIdRedir.aspx?ID=HUDDASNAP-1136454442-102376</Url>
      <Description>HUDDASNAP-1136454442-102376</Description>
    </_dlc_DocIdUrl>
    <lcf76f155ced4ddcb4097134ff3c332f xmlns="916c7ec9-f383-49c8-a928-5a767eceed0c">
      <Terms xmlns="http://schemas.microsoft.com/office/infopath/2007/PartnerControls"/>
    </lcf76f155ced4ddcb4097134ff3c332f>
    <TaxCatchAll xmlns="d4a638c4-874f-49c0-bb2b-5cb8563c2b18" xsi:nil="true"/>
  </documentManagement>
</p:properties>
</file>

<file path=customXml/itemProps1.xml><?xml version="1.0" encoding="utf-8"?>
<ds:datastoreItem xmlns:ds="http://schemas.openxmlformats.org/officeDocument/2006/customXml" ds:itemID="{F1316685-7D50-4958-9F58-5350294A3FA3}">
  <ds:schemaRefs>
    <ds:schemaRef ds:uri="http://schemas.microsoft.com/sharepoint/events"/>
  </ds:schemaRefs>
</ds:datastoreItem>
</file>

<file path=customXml/itemProps2.xml><?xml version="1.0" encoding="utf-8"?>
<ds:datastoreItem xmlns:ds="http://schemas.openxmlformats.org/officeDocument/2006/customXml" ds:itemID="{42019519-EE72-45A0-91B0-EE0DE910014B}">
  <ds:schemaRefs>
    <ds:schemaRef ds:uri="916c7ec9-f383-49c8-a928-5a767eceed0c"/>
    <ds:schemaRef ds:uri="d4a638c4-874f-49c0-bb2b-5cb8563c2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2B7281-852D-486A-9123-DCF4D1459875}">
  <ds:schemaRefs>
    <ds:schemaRef ds:uri="http://schemas.microsoft.com/sharepoint/v3/contenttype/forms"/>
  </ds:schemaRefs>
</ds:datastoreItem>
</file>

<file path=customXml/itemProps4.xml><?xml version="1.0" encoding="utf-8"?>
<ds:datastoreItem xmlns:ds="http://schemas.openxmlformats.org/officeDocument/2006/customXml" ds:itemID="{64858465-8B04-4A48-B421-EEF54F8C8F49}">
  <ds:schemaRefs>
    <ds:schemaRef ds:uri="http://purl.org/dc/terms/"/>
    <ds:schemaRef ds:uri="http://schemas.microsoft.com/office/2006/documentManagement/types"/>
    <ds:schemaRef ds:uri="http://schemas.microsoft.com/office/2006/metadata/properties"/>
    <ds:schemaRef ds:uri="http://purl.org/dc/elements/1.1/"/>
    <ds:schemaRef ds:uri="916c7ec9-f383-49c8-a928-5a767eceed0c"/>
    <ds:schemaRef ds:uri="http://schemas.openxmlformats.org/package/2006/metadata/core-properties"/>
    <ds:schemaRef ds:uri="d4a638c4-874f-49c0-bb2b-5cb8563c2b18"/>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615524c5-22e9-4bcd-a893-1180a53fc7b2}" enabled="0" method="" siteId="{615524c5-22e9-4bcd-a893-1180a53fc7b2}" removed="1"/>
</clbl:labelList>
</file>

<file path=docProps/app.xml><?xml version="1.0" encoding="utf-8"?>
<Properties xmlns="http://schemas.openxmlformats.org/officeDocument/2006/extended-properties" xmlns:vt="http://schemas.openxmlformats.org/officeDocument/2006/docPropsVTypes">
  <Template/>
  <TotalTime>691</TotalTime>
  <Words>3435</Words>
  <Application>Microsoft Office PowerPoint</Application>
  <PresentationFormat>On-screen Show (4:3)</PresentationFormat>
  <Paragraphs>262</Paragraphs>
  <Slides>34</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Aptos</vt:lpstr>
      <vt:lpstr>Aptos Display</vt:lpstr>
      <vt:lpstr>Arial</vt:lpstr>
      <vt:lpstr>Courier New</vt:lpstr>
      <vt:lpstr>MV Boli</vt:lpstr>
      <vt:lpstr>Tahoma</vt:lpstr>
      <vt:lpstr>Times New Roman</vt:lpstr>
      <vt:lpstr>Verdana</vt:lpstr>
      <vt:lpstr>Wingdings</vt:lpstr>
      <vt:lpstr>Training Template</vt:lpstr>
      <vt:lpstr>Custom Design</vt:lpstr>
      <vt:lpstr>PowerPoint Presentation</vt:lpstr>
      <vt:lpstr>Agenda</vt:lpstr>
      <vt:lpstr>PowerPoint Presentation</vt:lpstr>
      <vt:lpstr>Programmatic Part 50</vt:lpstr>
      <vt:lpstr>Programmatic Part 50</vt:lpstr>
      <vt:lpstr>Programmatic Part 50</vt:lpstr>
      <vt:lpstr>Programmatic Part 50</vt:lpstr>
      <vt:lpstr>Programmatic Part 50</vt:lpstr>
      <vt:lpstr>Programmatic Part 50</vt:lpstr>
      <vt:lpstr>PowerPoint Presentation</vt:lpstr>
      <vt:lpstr>PowerPoint Presentation</vt:lpstr>
      <vt:lpstr>PowerPoint Presentation</vt:lpstr>
      <vt:lpstr>PowerPoint Presentation</vt:lpstr>
      <vt:lpstr>PowerPoint Presentation</vt:lpstr>
      <vt:lpstr>What activities are not covered by the Programmatic Part 50?</vt:lpstr>
      <vt:lpstr>PowerPoint Presentation</vt:lpstr>
      <vt:lpstr>PowerPoint Presentation</vt:lpstr>
      <vt:lpstr>PowerPoint Presentation</vt:lpstr>
      <vt:lpstr>PowerPoint Presentation</vt:lpstr>
      <vt:lpstr>Programmatic Part 50</vt:lpstr>
      <vt:lpstr>Will Tribes need other Environmental Reviews?</vt:lpstr>
      <vt:lpstr>Limited Scope Review</vt:lpstr>
      <vt:lpstr>Limited Scope Review</vt:lpstr>
      <vt:lpstr>Limited Scope Environmental Review</vt:lpstr>
      <vt:lpstr>Limited Scope Review: CEST 24 CFR 58.35(a)(5)</vt:lpstr>
      <vt:lpstr>Limited Scope Review: CEST 24 CFR 58.35(a)(5)</vt:lpstr>
      <vt:lpstr>Limited Scope Review: CEST 24 CFR 58.35(a)(5)</vt:lpstr>
      <vt:lpstr>Limited Scope Review: CEST 24 CFR 58.35(a)(5)</vt:lpstr>
      <vt:lpstr>Limited Scope Review: CEST 24 CFR 58.35(a)(5)</vt:lpstr>
      <vt:lpstr>What is not covered by Limited Review for Project Based Assistance with no rehab?</vt:lpstr>
      <vt:lpstr>Limited Scope Review</vt:lpstr>
      <vt:lpstr>Recommendations</vt:lpstr>
      <vt:lpstr>Codetalk Environment</vt:lpstr>
      <vt:lpstr>Q&amp;A  For questions:   Danielle Schopp    (202) 402-4442  Danielle.L.Schopp@hud.gov</vt:lpstr>
    </vt:vector>
  </TitlesOfParts>
  <Company>ICF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12833</dc:creator>
  <cp:lastModifiedBy>Person, Nathan M</cp:lastModifiedBy>
  <cp:revision>7</cp:revision>
  <dcterms:created xsi:type="dcterms:W3CDTF">2007-02-27T21:30:45Z</dcterms:created>
  <dcterms:modified xsi:type="dcterms:W3CDTF">2025-07-31T10:18:04Z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0x0101001A32B329A0E95F44965D20F378E358C6</vt:lpwstr>
  </property>
  <property fmtid="{D5CDD505-2E9C-101B-9397-08002B2CF9AE}" pid="4" name="MediaServiceImageTags">
    <vt:lpwstr/>
  </property>
  <property fmtid="{D5CDD505-2E9C-101B-9397-08002B2CF9AE}" pid="5" name="Order">
    <vt:r8>5281600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dlc_DocIdItemGuid">
    <vt:lpwstr>c73d2689-8a32-46f0-92ce-2d0fadfeb2d2</vt:lpwstr>
  </property>
</Properties>
</file>