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910" r:id="rId5"/>
  </p:sldMasterIdLst>
  <p:notesMasterIdLst>
    <p:notesMasterId r:id="rId31"/>
  </p:notesMasterIdLst>
  <p:handoutMasterIdLst>
    <p:handoutMasterId r:id="rId32"/>
  </p:handoutMasterIdLst>
  <p:sldIdLst>
    <p:sldId id="256" r:id="rId6"/>
    <p:sldId id="284" r:id="rId7"/>
    <p:sldId id="285" r:id="rId8"/>
    <p:sldId id="312" r:id="rId9"/>
    <p:sldId id="313" r:id="rId10"/>
    <p:sldId id="257" r:id="rId11"/>
    <p:sldId id="300" r:id="rId12"/>
    <p:sldId id="302" r:id="rId13"/>
    <p:sldId id="296" r:id="rId14"/>
    <p:sldId id="289" r:id="rId15"/>
    <p:sldId id="315" r:id="rId16"/>
    <p:sldId id="297" r:id="rId17"/>
    <p:sldId id="298" r:id="rId18"/>
    <p:sldId id="258" r:id="rId19"/>
    <p:sldId id="304" r:id="rId20"/>
    <p:sldId id="260" r:id="rId21"/>
    <p:sldId id="261" r:id="rId22"/>
    <p:sldId id="299" r:id="rId23"/>
    <p:sldId id="266" r:id="rId24"/>
    <p:sldId id="276" r:id="rId25"/>
    <p:sldId id="310" r:id="rId26"/>
    <p:sldId id="311" r:id="rId27"/>
    <p:sldId id="308" r:id="rId28"/>
    <p:sldId id="306" r:id="rId29"/>
    <p:sldId id="316"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5B18116-6C0E-B78F-661D-A18BB2704F8E}" name="Lee, Chung-Yiu" initials="LCY" userId="S::Chung-Yiu.Lee@hud.gov::65ed2d02-6879-4d30-b6e8-bf0c56cb6dc1" providerId="AD"/>
  <p188:author id="{A4EFE83E-7547-9E3B-80F0-689416AD778C}" name="OHara, Deana K" initials="ODK" userId="S::deana.k.ohara@hud.gov::638d855e-d23e-4a2d-9493-56908dc96a2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OHara, Deana K" initials="ODK" lastIdx="4" clrIdx="0">
    <p:extLst>
      <p:ext uri="{19B8F6BF-5375-455C-9EA6-DF929625EA0E}">
        <p15:presenceInfo xmlns:p15="http://schemas.microsoft.com/office/powerpoint/2012/main" userId="S::deana.k.ohara@hud.gov::638d855e-d23e-4a2d-9493-56908dc96a2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F02327E-DB8C-495A-9397-7AFE9230662D}" v="1" dt="2023-03-08T16:11:52.9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1506" y="102"/>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8/10/relationships/authors" Target="authors.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commentAuthors" Target="commentAuthor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B34EE32-CBFE-BB4B-A68C-E4824161A156}" type="datetimeFigureOut">
              <a:rPr lang="en-US" smtClean="0"/>
              <a:t>3/8/2023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A1823F8-2BA6-C84B-B0A7-DF8BDFDEBF2B}" type="slidenum">
              <a:rPr lang="en-US" smtClean="0"/>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37FE21-D672-1648-85CB-40AB53A639F7}" type="datetimeFigureOut">
              <a:rPr lang="en-US" smtClean="0"/>
              <a:t>3/8/2023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0B47760-B2D8-9844-AE99-E42E3C175166}" type="slidenum">
              <a:rPr lang="en-US" smtClean="0"/>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0B47760-B2D8-9844-AE99-E42E3C175166}" type="slidenum">
              <a:rPr lang="en-US" smtClean="0"/>
              <a:t>1</a:t>
            </a:fld>
            <a:endParaRPr lang="en-US"/>
          </a:p>
        </p:txBody>
      </p:sp>
    </p:spTree>
    <p:extLst>
      <p:ext uri="{BB962C8B-B14F-4D97-AF65-F5344CB8AC3E}">
        <p14:creationId xmlns:p14="http://schemas.microsoft.com/office/powerpoint/2010/main" val="17534313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600"/>
          </a:p>
        </p:txBody>
      </p:sp>
      <p:sp>
        <p:nvSpPr>
          <p:cNvPr id="4" name="Slide Number Placeholder 3"/>
          <p:cNvSpPr>
            <a:spLocks noGrp="1"/>
          </p:cNvSpPr>
          <p:nvPr>
            <p:ph type="sldNum" sz="quarter" idx="10"/>
          </p:nvPr>
        </p:nvSpPr>
        <p:spPr/>
        <p:txBody>
          <a:bodyPr/>
          <a:lstStyle/>
          <a:p>
            <a:fld id="{D0B47760-B2D8-9844-AE99-E42E3C175166}" type="slidenum">
              <a:rPr lang="en-US" smtClean="0"/>
              <a:t>19</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600"/>
          </a:p>
        </p:txBody>
      </p:sp>
      <p:sp>
        <p:nvSpPr>
          <p:cNvPr id="4" name="Slide Number Placeholder 3"/>
          <p:cNvSpPr>
            <a:spLocks noGrp="1"/>
          </p:cNvSpPr>
          <p:nvPr>
            <p:ph type="sldNum" sz="quarter" idx="10"/>
          </p:nvPr>
        </p:nvSpPr>
        <p:spPr/>
        <p:txBody>
          <a:bodyPr/>
          <a:lstStyle/>
          <a:p>
            <a:fld id="{D0B47760-B2D8-9844-AE99-E42E3C175166}" type="slidenum">
              <a:rPr lang="en-US" smtClean="0"/>
              <a:t>20</a:t>
            </a:fld>
            <a:endParaRPr lang="en-US"/>
          </a:p>
        </p:txBody>
      </p:sp>
    </p:spTree>
    <p:extLst>
      <p:ext uri="{BB962C8B-B14F-4D97-AF65-F5344CB8AC3E}">
        <p14:creationId xmlns:p14="http://schemas.microsoft.com/office/powerpoint/2010/main" val="37227757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600"/>
          </a:p>
        </p:txBody>
      </p:sp>
      <p:sp>
        <p:nvSpPr>
          <p:cNvPr id="4" name="Slide Number Placeholder 3"/>
          <p:cNvSpPr>
            <a:spLocks noGrp="1"/>
          </p:cNvSpPr>
          <p:nvPr>
            <p:ph type="sldNum" sz="quarter" idx="10"/>
          </p:nvPr>
        </p:nvSpPr>
        <p:spPr/>
        <p:txBody>
          <a:bodyPr/>
          <a:lstStyle/>
          <a:p>
            <a:fld id="{D0B47760-B2D8-9844-AE99-E42E3C175166}" type="slidenum">
              <a:rPr lang="en-US" smtClean="0"/>
              <a:t>21</a:t>
            </a:fld>
            <a:endParaRPr lang="en-US"/>
          </a:p>
        </p:txBody>
      </p:sp>
    </p:spTree>
    <p:extLst>
      <p:ext uri="{BB962C8B-B14F-4D97-AF65-F5344CB8AC3E}">
        <p14:creationId xmlns:p14="http://schemas.microsoft.com/office/powerpoint/2010/main" val="14256210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600"/>
          </a:p>
        </p:txBody>
      </p:sp>
      <p:sp>
        <p:nvSpPr>
          <p:cNvPr id="4" name="Slide Number Placeholder 3"/>
          <p:cNvSpPr>
            <a:spLocks noGrp="1"/>
          </p:cNvSpPr>
          <p:nvPr>
            <p:ph type="sldNum" sz="quarter" idx="10"/>
          </p:nvPr>
        </p:nvSpPr>
        <p:spPr/>
        <p:txBody>
          <a:bodyPr/>
          <a:lstStyle/>
          <a:p>
            <a:fld id="{D0B47760-B2D8-9844-AE99-E42E3C175166}" type="slidenum">
              <a:rPr lang="en-US" smtClean="0"/>
              <a:t>22</a:t>
            </a:fld>
            <a:endParaRPr lang="en-US"/>
          </a:p>
        </p:txBody>
      </p:sp>
    </p:spTree>
    <p:extLst>
      <p:ext uri="{BB962C8B-B14F-4D97-AF65-F5344CB8AC3E}">
        <p14:creationId xmlns:p14="http://schemas.microsoft.com/office/powerpoint/2010/main" val="14774148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600"/>
          </a:p>
        </p:txBody>
      </p:sp>
      <p:sp>
        <p:nvSpPr>
          <p:cNvPr id="4" name="Slide Number Placeholder 3"/>
          <p:cNvSpPr>
            <a:spLocks noGrp="1"/>
          </p:cNvSpPr>
          <p:nvPr>
            <p:ph type="sldNum" sz="quarter" idx="10"/>
          </p:nvPr>
        </p:nvSpPr>
        <p:spPr/>
        <p:txBody>
          <a:bodyPr/>
          <a:lstStyle/>
          <a:p>
            <a:fld id="{D0B47760-B2D8-9844-AE99-E42E3C175166}" type="slidenum">
              <a:rPr lang="en-US" smtClean="0"/>
              <a:t>23</a:t>
            </a:fld>
            <a:endParaRPr lang="en-US"/>
          </a:p>
        </p:txBody>
      </p:sp>
    </p:spTree>
    <p:extLst>
      <p:ext uri="{BB962C8B-B14F-4D97-AF65-F5344CB8AC3E}">
        <p14:creationId xmlns:p14="http://schemas.microsoft.com/office/powerpoint/2010/main" val="10548459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0B47760-B2D8-9844-AE99-E42E3C175166}" type="slidenum">
              <a:rPr lang="en-US" smtClean="0"/>
              <a:t>24</a:t>
            </a:fld>
            <a:endParaRPr lang="en-US"/>
          </a:p>
        </p:txBody>
      </p:sp>
    </p:spTree>
    <p:extLst>
      <p:ext uri="{BB962C8B-B14F-4D97-AF65-F5344CB8AC3E}">
        <p14:creationId xmlns:p14="http://schemas.microsoft.com/office/powerpoint/2010/main" val="25813457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0B47760-B2D8-9844-AE99-E42E3C175166}" type="slidenum">
              <a:rPr lang="en-US" smtClean="0"/>
              <a:t>25</a:t>
            </a:fld>
            <a:endParaRPr lang="en-US"/>
          </a:p>
        </p:txBody>
      </p:sp>
    </p:spTree>
    <p:extLst>
      <p:ext uri="{BB962C8B-B14F-4D97-AF65-F5344CB8AC3E}">
        <p14:creationId xmlns:p14="http://schemas.microsoft.com/office/powerpoint/2010/main" val="1769023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B47760-B2D8-9844-AE99-E42E3C175166}" type="slidenum">
              <a:rPr lang="en-US" smtClean="0"/>
              <a:t>5</a:t>
            </a:fld>
            <a:endParaRPr lang="en-US"/>
          </a:p>
        </p:txBody>
      </p:sp>
    </p:spTree>
    <p:extLst>
      <p:ext uri="{BB962C8B-B14F-4D97-AF65-F5344CB8AC3E}">
        <p14:creationId xmlns:p14="http://schemas.microsoft.com/office/powerpoint/2010/main" val="18174627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0B47760-B2D8-9844-AE99-E42E3C175166}" type="slidenum">
              <a:rPr lang="en-US" smtClean="0"/>
              <a:t>6</a:t>
            </a:fld>
            <a:endParaRPr lang="en-US"/>
          </a:p>
        </p:txBody>
      </p:sp>
    </p:spTree>
    <p:extLst>
      <p:ext uri="{BB962C8B-B14F-4D97-AF65-F5344CB8AC3E}">
        <p14:creationId xmlns:p14="http://schemas.microsoft.com/office/powerpoint/2010/main" val="37261895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0B47760-B2D8-9844-AE99-E42E3C175166}" type="slidenum">
              <a:rPr lang="en-US" smtClean="0"/>
              <a:t>7</a:t>
            </a:fld>
            <a:endParaRPr lang="en-US"/>
          </a:p>
        </p:txBody>
      </p:sp>
    </p:spTree>
    <p:extLst>
      <p:ext uri="{BB962C8B-B14F-4D97-AF65-F5344CB8AC3E}">
        <p14:creationId xmlns:p14="http://schemas.microsoft.com/office/powerpoint/2010/main" val="17829220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600" baseline="0"/>
          </a:p>
        </p:txBody>
      </p:sp>
      <p:sp>
        <p:nvSpPr>
          <p:cNvPr id="4" name="Slide Number Placeholder 3"/>
          <p:cNvSpPr>
            <a:spLocks noGrp="1"/>
          </p:cNvSpPr>
          <p:nvPr>
            <p:ph type="sldNum" sz="quarter" idx="10"/>
          </p:nvPr>
        </p:nvSpPr>
        <p:spPr/>
        <p:txBody>
          <a:bodyPr/>
          <a:lstStyle/>
          <a:p>
            <a:fld id="{D0B47760-B2D8-9844-AE99-E42E3C175166}" type="slidenum">
              <a:rPr lang="en-US" smtClean="0"/>
              <a:t>14</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600"/>
          </a:p>
        </p:txBody>
      </p:sp>
      <p:sp>
        <p:nvSpPr>
          <p:cNvPr id="4" name="Slide Number Placeholder 3"/>
          <p:cNvSpPr>
            <a:spLocks noGrp="1"/>
          </p:cNvSpPr>
          <p:nvPr>
            <p:ph type="sldNum" sz="quarter" idx="10"/>
          </p:nvPr>
        </p:nvSpPr>
        <p:spPr/>
        <p:txBody>
          <a:bodyPr/>
          <a:lstStyle/>
          <a:p>
            <a:fld id="{D0B47760-B2D8-9844-AE99-E42E3C175166}" type="slidenum">
              <a:rPr lang="en-US" smtClean="0"/>
              <a:t>15</a:t>
            </a:fld>
            <a:endParaRPr lang="en-US"/>
          </a:p>
        </p:txBody>
      </p:sp>
    </p:spTree>
    <p:extLst>
      <p:ext uri="{BB962C8B-B14F-4D97-AF65-F5344CB8AC3E}">
        <p14:creationId xmlns:p14="http://schemas.microsoft.com/office/powerpoint/2010/main" val="31246136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600"/>
          </a:p>
        </p:txBody>
      </p:sp>
      <p:sp>
        <p:nvSpPr>
          <p:cNvPr id="4" name="Slide Number Placeholder 3"/>
          <p:cNvSpPr>
            <a:spLocks noGrp="1"/>
          </p:cNvSpPr>
          <p:nvPr>
            <p:ph type="sldNum" sz="quarter" idx="10"/>
          </p:nvPr>
        </p:nvSpPr>
        <p:spPr/>
        <p:txBody>
          <a:bodyPr/>
          <a:lstStyle/>
          <a:p>
            <a:fld id="{D0B47760-B2D8-9844-AE99-E42E3C175166}" type="slidenum">
              <a:rPr lang="en-US" smtClean="0"/>
              <a:t>16</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600"/>
          </a:p>
        </p:txBody>
      </p:sp>
      <p:sp>
        <p:nvSpPr>
          <p:cNvPr id="4" name="Slide Number Placeholder 3"/>
          <p:cNvSpPr>
            <a:spLocks noGrp="1"/>
          </p:cNvSpPr>
          <p:nvPr>
            <p:ph type="sldNum" sz="quarter" idx="10"/>
          </p:nvPr>
        </p:nvSpPr>
        <p:spPr/>
        <p:txBody>
          <a:bodyPr/>
          <a:lstStyle/>
          <a:p>
            <a:fld id="{D0B47760-B2D8-9844-AE99-E42E3C175166}" type="slidenum">
              <a:rPr lang="en-US" smtClean="0"/>
              <a:t>17</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600"/>
          </a:p>
        </p:txBody>
      </p:sp>
      <p:sp>
        <p:nvSpPr>
          <p:cNvPr id="4" name="Slide Number Placeholder 3"/>
          <p:cNvSpPr>
            <a:spLocks noGrp="1"/>
          </p:cNvSpPr>
          <p:nvPr>
            <p:ph type="sldNum" sz="quarter" idx="10"/>
          </p:nvPr>
        </p:nvSpPr>
        <p:spPr/>
        <p:txBody>
          <a:bodyPr/>
          <a:lstStyle/>
          <a:p>
            <a:fld id="{D0B47760-B2D8-9844-AE99-E42E3C175166}" type="slidenum">
              <a:rPr lang="en-US" smtClean="0"/>
              <a:t>18</a:t>
            </a:fld>
            <a:endParaRPr lang="en-US"/>
          </a:p>
        </p:txBody>
      </p:sp>
    </p:spTree>
    <p:extLst>
      <p:ext uri="{BB962C8B-B14F-4D97-AF65-F5344CB8AC3E}">
        <p14:creationId xmlns:p14="http://schemas.microsoft.com/office/powerpoint/2010/main" val="3439343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57199" y="1295400"/>
            <a:ext cx="8228013" cy="1927225"/>
          </a:xfrm>
        </p:spPr>
        <p:txBody>
          <a:bodyPr tIns="0" bIns="0" anchor="b" anchorCtr="0"/>
          <a:lstStyle>
            <a:lvl1pPr>
              <a:defRPr sz="6000">
                <a:solidFill>
                  <a:schemeClr val="bg1"/>
                </a:solidFill>
              </a:defRPr>
            </a:lvl1pPr>
          </a:lstStyle>
          <a:p>
            <a:r>
              <a:rPr lang="en-US"/>
              <a:t>Click to edit Master title style</a:t>
            </a:r>
            <a:endParaRPr/>
          </a:p>
        </p:txBody>
      </p:sp>
      <p:sp>
        <p:nvSpPr>
          <p:cNvPr id="3" name="Subtitle 2"/>
          <p:cNvSpPr>
            <a:spLocks noGrp="1"/>
          </p:cNvSpPr>
          <p:nvPr>
            <p:ph type="subTitle" idx="1"/>
          </p:nvPr>
        </p:nvSpPr>
        <p:spPr>
          <a:xfrm>
            <a:off x="457199" y="3307976"/>
            <a:ext cx="8228013" cy="1066800"/>
          </a:xfrm>
        </p:spPr>
        <p:txBody>
          <a:bodyPr tIns="0" bIns="0"/>
          <a:lstStyle>
            <a:lvl1pPr marL="0" indent="0" algn="ctr">
              <a:spcBef>
                <a:spcPts val="300"/>
              </a:spcBef>
              <a:buNone/>
              <a:defRPr sz="180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4" name="Date Placeholder 3"/>
          <p:cNvSpPr>
            <a:spLocks noGrp="1"/>
          </p:cNvSpPr>
          <p:nvPr>
            <p:ph type="dt" sz="half" idx="10"/>
          </p:nvPr>
        </p:nvSpPr>
        <p:spPr/>
        <p:txBody>
          <a:bodyPr/>
          <a:lstStyle/>
          <a:p>
            <a:r>
              <a:rPr lang="en-US"/>
              <a:t>2/23/19</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DCDF73-85D2-4237-9B32-053DBDB0C312}" type="slidenum">
              <a:rPr kumimoji="0" lang="en-US" smtClean="0"/>
              <a:pPr/>
              <a:t>‹#›</a:t>
            </a:fld>
            <a:endParaRPr kumimoji="0" lang="en-US"/>
          </a:p>
        </p:txBody>
      </p:sp>
      <p:sp>
        <p:nvSpPr>
          <p:cNvPr id="8" name="TextBox 7"/>
          <p:cNvSpPr txBox="1"/>
          <p:nvPr/>
        </p:nvSpPr>
        <p:spPr>
          <a:xfrm>
            <a:off x="8292818" y="5804647"/>
            <a:ext cx="367088" cy="677108"/>
          </a:xfrm>
          <a:prstGeom prst="rect">
            <a:avLst/>
          </a:prstGeom>
          <a:noFill/>
        </p:spPr>
        <p:txBody>
          <a:bodyPr wrap="none" lIns="0" tIns="0" rIns="0" bIns="0" rtlCol="0">
            <a:spAutoFit/>
          </a:bodyPr>
          <a:lstStyle/>
          <a:p>
            <a:r>
              <a:rPr sz="4400">
                <a:solidFill>
                  <a:schemeClr val="accent1"/>
                </a:solidFill>
                <a:latin typeface="Wingdings" pitchFamily="2" charset="2"/>
              </a:rPr>
              <a:t>S</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2/23/19</a:t>
            </a:r>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9E5999-3E9B-6D44-8A36-147F7A6249A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199" y="381001"/>
            <a:ext cx="3509683" cy="2209800"/>
          </a:xfrm>
        </p:spPr>
        <p:txBody>
          <a:bodyPr anchor="b"/>
          <a:lstStyle>
            <a:lvl1pPr algn="l">
              <a:defRPr sz="4400" b="0"/>
            </a:lvl1pPr>
          </a:lstStyle>
          <a:p>
            <a:r>
              <a:rPr lang="en-US"/>
              <a:t>Click to edit Master title style</a:t>
            </a:r>
            <a:endParaRPr/>
          </a:p>
        </p:txBody>
      </p:sp>
      <p:sp>
        <p:nvSpPr>
          <p:cNvPr id="3" name="Content Placeholder 2"/>
          <p:cNvSpPr>
            <a:spLocks noGrp="1"/>
          </p:cNvSpPr>
          <p:nvPr>
            <p:ph idx="1"/>
          </p:nvPr>
        </p:nvSpPr>
        <p:spPr>
          <a:xfrm>
            <a:off x="5029200" y="273050"/>
            <a:ext cx="3657600" cy="5853113"/>
          </a:xfrm>
        </p:spPr>
        <p:txBody>
          <a:bodyPr>
            <a:normAutofit/>
          </a:bodyPr>
          <a:lstStyle>
            <a:lvl1pPr>
              <a:defRPr sz="22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457199" y="2649071"/>
            <a:ext cx="3509683" cy="3388192"/>
          </a:xfrm>
        </p:spPr>
        <p:txBody>
          <a:bodyPr>
            <a:normAutofit/>
          </a:bodyPr>
          <a:lstStyle>
            <a:lvl1pPr marL="0" indent="0">
              <a:buNone/>
              <a:defRPr sz="20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r>
              <a:rPr lang="en-US"/>
              <a:t>2/23/19</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4400" b="0">
                <a:solidFill>
                  <a:schemeClr val="tx1"/>
                </a:solidFill>
              </a:defRPr>
            </a:lvl1pPr>
          </a:lstStyle>
          <a:p>
            <a:r>
              <a:rPr lang="en-US"/>
              <a:t>Click to edit Master title style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r>
              <a:rPr lang="en-US"/>
              <a:t>2/23/19</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9E5999-3E9B-6D44-8A36-147F7A6249AE}" type="slidenum">
              <a:rPr lang="en-US" smtClean="0"/>
              <a:t>‹#›</a:t>
            </a:fld>
            <a:endParaRPr lang="en-US"/>
          </a:p>
        </p:txBody>
      </p:sp>
      <p:sp>
        <p:nvSpPr>
          <p:cNvPr id="9" name="Picture Placeholder 8"/>
          <p:cNvSpPr>
            <a:spLocks noGrp="1"/>
          </p:cNvSpPr>
          <p:nvPr>
            <p:ph type="pic" sz="quarter" idx="13"/>
          </p:nvPr>
        </p:nvSpPr>
        <p:spPr>
          <a:xfrm>
            <a:off x="228600" y="1143000"/>
            <a:ext cx="4267200" cy="4267200"/>
          </a:xfrm>
          <a:prstGeom prst="ellipse">
            <a:avLst/>
          </a:prstGeom>
          <a:ln w="28575">
            <a:solidFill>
              <a:schemeClr val="accent1"/>
            </a:solidFill>
          </a:ln>
        </p:spPr>
        <p:txBody>
          <a:bodyPr/>
          <a:lstStyle>
            <a:lvl1pPr marL="0" indent="0">
              <a:buNone/>
              <a:defRPr>
                <a:solidFill>
                  <a:schemeClr val="bg1"/>
                </a:solidFill>
              </a:defRPr>
            </a:lvl1pPr>
          </a:lstStyle>
          <a:p>
            <a:r>
              <a:rPr lang="en-US"/>
              <a:t>Click icon to add picture</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4400" b="0">
                <a:solidFill>
                  <a:schemeClr val="tx1"/>
                </a:solidFill>
              </a:defRPr>
            </a:lvl1pPr>
          </a:lstStyle>
          <a:p>
            <a:r>
              <a:rPr lang="en-US"/>
              <a:t>Click to edit Master title style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r>
              <a:rPr lang="en-US"/>
              <a:t>2/23/19</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9E5999-3E9B-6D44-8A36-147F7A6249AE}" type="slidenum">
              <a:rPr lang="en-US" smtClean="0"/>
              <a:t>‹#›</a:t>
            </a:fld>
            <a:endParaRPr lang="en-US"/>
          </a:p>
        </p:txBody>
      </p:sp>
      <p:sp>
        <p:nvSpPr>
          <p:cNvPr id="9" name="Picture Placeholder 8"/>
          <p:cNvSpPr>
            <a:spLocks noGrp="1"/>
          </p:cNvSpPr>
          <p:nvPr>
            <p:ph type="pic" sz="quarter" idx="13"/>
          </p:nvPr>
        </p:nvSpPr>
        <p:spPr>
          <a:xfrm>
            <a:off x="990600" y="2590800"/>
            <a:ext cx="3505200" cy="3505200"/>
          </a:xfrm>
          <a:prstGeom prst="ellipse">
            <a:avLst/>
          </a:prstGeom>
          <a:ln w="28575">
            <a:solidFill>
              <a:schemeClr val="accent1"/>
            </a:solidFill>
          </a:ln>
        </p:spPr>
        <p:txBody>
          <a:bodyPr/>
          <a:lstStyle>
            <a:lvl1pPr marL="0" indent="0">
              <a:buNone/>
              <a:defRPr>
                <a:solidFill>
                  <a:schemeClr val="bg1"/>
                </a:solidFill>
              </a:defRPr>
            </a:lvl1pPr>
          </a:lstStyle>
          <a:p>
            <a:r>
              <a:rPr lang="en-US"/>
              <a:t>Click icon to add picture</a:t>
            </a:r>
            <a:endParaRPr/>
          </a:p>
        </p:txBody>
      </p:sp>
      <p:sp>
        <p:nvSpPr>
          <p:cNvPr id="8" name="Picture Placeholder 8"/>
          <p:cNvSpPr>
            <a:spLocks noGrp="1"/>
          </p:cNvSpPr>
          <p:nvPr>
            <p:ph type="pic" sz="quarter" idx="14"/>
          </p:nvPr>
        </p:nvSpPr>
        <p:spPr>
          <a:xfrm>
            <a:off x="2479675" y="1260475"/>
            <a:ext cx="1254125" cy="1254125"/>
          </a:xfrm>
          <a:prstGeom prst="ellipse">
            <a:avLst/>
          </a:prstGeom>
          <a:ln w="28575">
            <a:solidFill>
              <a:schemeClr val="accent1"/>
            </a:solidFill>
          </a:ln>
        </p:spPr>
        <p:txBody>
          <a:bodyPr>
            <a:normAutofit/>
          </a:bodyPr>
          <a:lstStyle>
            <a:lvl1pPr marL="0" indent="0">
              <a:buNone/>
              <a:defRPr sz="1400">
                <a:solidFill>
                  <a:schemeClr val="bg1"/>
                </a:solidFill>
              </a:defRPr>
            </a:lvl1pPr>
          </a:lstStyle>
          <a:p>
            <a:r>
              <a:rPr lang="en-US"/>
              <a:t>Click icon to add picture</a:t>
            </a:r>
            <a:endParaRPr/>
          </a:p>
        </p:txBody>
      </p:sp>
      <p:sp>
        <p:nvSpPr>
          <p:cNvPr id="10" name="Picture Placeholder 8"/>
          <p:cNvSpPr>
            <a:spLocks noGrp="1"/>
          </p:cNvSpPr>
          <p:nvPr>
            <p:ph type="pic" sz="quarter" idx="15"/>
          </p:nvPr>
        </p:nvSpPr>
        <p:spPr>
          <a:xfrm>
            <a:off x="269875" y="762000"/>
            <a:ext cx="2092325" cy="2092325"/>
          </a:xfrm>
          <a:prstGeom prst="ellipse">
            <a:avLst/>
          </a:prstGeom>
          <a:ln w="28575">
            <a:solidFill>
              <a:schemeClr val="accent1"/>
            </a:solidFill>
          </a:ln>
        </p:spPr>
        <p:txBody>
          <a:bodyPr>
            <a:normAutofit/>
          </a:bodyPr>
          <a:lstStyle>
            <a:lvl1pPr marL="0" indent="0">
              <a:buNone/>
              <a:defRPr sz="1800">
                <a:solidFill>
                  <a:schemeClr val="bg1"/>
                </a:solidFill>
              </a:defRPr>
            </a:lvl1pPr>
          </a:lstStyle>
          <a:p>
            <a:r>
              <a:rPr lang="en-US"/>
              <a:t>Click icon to add picture</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a:xfrm>
            <a:off x="457200" y="2568388"/>
            <a:ext cx="8228013" cy="3468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r>
              <a:rPr lang="en-US"/>
              <a:t>2/23/19</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9E5999-3E9B-6D44-8A36-147F7A6249AE}"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6600" y="274638"/>
            <a:ext cx="1524000" cy="5851525"/>
          </a:xfrm>
        </p:spPr>
        <p:txBody>
          <a:bodyPr vert="eaVert" anchor="t" anchorCtr="0"/>
          <a:lstStyle/>
          <a:p>
            <a:r>
              <a:rPr lang="en-US"/>
              <a:t>Click to edit Master title style</a:t>
            </a:r>
            <a:endParaRPr/>
          </a:p>
        </p:txBody>
      </p:sp>
      <p:sp>
        <p:nvSpPr>
          <p:cNvPr id="3" name="Vertical Text Placeholder 2"/>
          <p:cNvSpPr>
            <a:spLocks noGrp="1"/>
          </p:cNvSpPr>
          <p:nvPr>
            <p:ph type="body" orient="vert" idx="1"/>
          </p:nvPr>
        </p:nvSpPr>
        <p:spPr>
          <a:xfrm>
            <a:off x="457200" y="416859"/>
            <a:ext cx="6019800" cy="561564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r>
              <a:rPr lang="en-US"/>
              <a:t>2/23/19</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9E5999-3E9B-6D44-8A36-147F7A6249AE}"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losing">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a:t>2/23/19</a:t>
            </a: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9E5999-3E9B-6D44-8A36-147F7A6249A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r>
              <a:rPr lang="en-US"/>
              <a:t>2/23/19</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9E5999-3E9B-6D44-8A36-147F7A6249A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36694"/>
            <a:ext cx="6400800" cy="1362075"/>
          </a:xfrm>
        </p:spPr>
        <p:txBody>
          <a:bodyPr anchor="b" anchorCtr="0"/>
          <a:lstStyle>
            <a:lvl1pPr algn="r">
              <a:defRPr sz="4600" b="0" cap="none" baseline="0"/>
            </a:lvl1pPr>
          </a:lstStyle>
          <a:p>
            <a:r>
              <a:rPr lang="en-US"/>
              <a:t>Click to edit Master title style</a:t>
            </a:r>
            <a:endParaRPr/>
          </a:p>
        </p:txBody>
      </p:sp>
      <p:sp>
        <p:nvSpPr>
          <p:cNvPr id="3" name="Text Placeholder 2"/>
          <p:cNvSpPr>
            <a:spLocks noGrp="1"/>
          </p:cNvSpPr>
          <p:nvPr>
            <p:ph type="body" idx="1"/>
          </p:nvPr>
        </p:nvSpPr>
        <p:spPr>
          <a:xfrm>
            <a:off x="1676399" y="3609695"/>
            <a:ext cx="5181601" cy="1500187"/>
          </a:xfrm>
        </p:spPr>
        <p:txBody>
          <a:bodyPr anchor="t" anchorCtr="0"/>
          <a:lstStyle>
            <a:lvl1pPr marL="0" indent="0" algn="r">
              <a:spcBef>
                <a:spcPts val="300"/>
              </a:spcBef>
              <a:buNone/>
              <a:defRPr sz="1800"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bg1"/>
                </a:solidFill>
              </a:defRPr>
            </a:lvl1pPr>
          </a:lstStyle>
          <a:p>
            <a:r>
              <a:rPr lang="en-US"/>
              <a:t>2/23/19</a:t>
            </a:r>
          </a:p>
        </p:txBody>
      </p:sp>
      <p:sp>
        <p:nvSpPr>
          <p:cNvPr id="5" name="Footer Placeholder 4"/>
          <p:cNvSpPr>
            <a:spLocks noGrp="1"/>
          </p:cNvSpPr>
          <p:nvPr>
            <p:ph type="ftr" sz="quarter" idx="11"/>
          </p:nvPr>
        </p:nvSpPr>
        <p:spPr>
          <a:xfrm>
            <a:off x="7238999" y="6356350"/>
            <a:ext cx="1446213" cy="365125"/>
          </a:xfrm>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A3DCDF73-85D2-4237-9B32-053DBDB0C312}" type="slidenum">
              <a:rPr kumimoji="0" lang="en-US" smtClean="0"/>
              <a:pPr/>
              <a:t>‹#›</a:t>
            </a:fld>
            <a:endParaRPr kumimoji="0" lang="en-US"/>
          </a:p>
        </p:txBody>
      </p:sp>
      <p:sp>
        <p:nvSpPr>
          <p:cNvPr id="8" name="TextBox 7"/>
          <p:cNvSpPr txBox="1"/>
          <p:nvPr/>
        </p:nvSpPr>
        <p:spPr>
          <a:xfrm>
            <a:off x="8292818" y="5804647"/>
            <a:ext cx="367088" cy="677108"/>
          </a:xfrm>
          <a:prstGeom prst="rect">
            <a:avLst/>
          </a:prstGeom>
          <a:noFill/>
        </p:spPr>
        <p:txBody>
          <a:bodyPr wrap="none" lIns="0" tIns="0" rIns="0" bIns="0" rtlCol="0">
            <a:spAutoFit/>
          </a:bodyPr>
          <a:lstStyle/>
          <a:p>
            <a:r>
              <a:rPr sz="4400">
                <a:solidFill>
                  <a:schemeClr val="accent1"/>
                </a:solidFill>
                <a:latin typeface="Wingdings" pitchFamily="2" charset="2"/>
              </a:rPr>
              <a:t>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740664" y="2784475"/>
            <a:ext cx="3767328" cy="3252788"/>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4634753" y="2784475"/>
            <a:ext cx="3767328" cy="3252788"/>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r>
              <a:rPr lang="en-US"/>
              <a:t>2/23/19</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9E5999-3E9B-6D44-8A36-147F7A6249A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740664" y="2232211"/>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40664" y="3160059"/>
            <a:ext cx="3767328" cy="2891491"/>
          </a:xfrm>
        </p:spPr>
        <p:txBody>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4631578" y="2232211"/>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31578" y="3160059"/>
            <a:ext cx="3767328" cy="2891491"/>
          </a:xfrm>
        </p:spPr>
        <p:txBody>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r>
              <a:rPr lang="en-US"/>
              <a:t>2/23/19</a:t>
            </a:r>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9E5999-3E9B-6D44-8A36-147F7A6249A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762000" y="2784475"/>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r>
              <a:rPr lang="en-US"/>
              <a:t>2/23/19</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9E5999-3E9B-6D44-8A36-147F7A6249AE}" type="slidenum">
              <a:rPr lang="en-US" smtClean="0"/>
              <a:t>‹#›</a:t>
            </a:fld>
            <a:endParaRPr lang="en-US"/>
          </a:p>
        </p:txBody>
      </p:sp>
      <p:sp>
        <p:nvSpPr>
          <p:cNvPr id="8" name="Content Placeholder 2"/>
          <p:cNvSpPr>
            <a:spLocks noGrp="1"/>
          </p:cNvSpPr>
          <p:nvPr>
            <p:ph sz="half" idx="13"/>
          </p:nvPr>
        </p:nvSpPr>
        <p:spPr>
          <a:xfrm>
            <a:off x="762000" y="4497070"/>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4636008" y="2784475"/>
            <a:ext cx="3767328"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r>
              <a:rPr lang="en-US"/>
              <a:t>2/23/19</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9E5999-3E9B-6D44-8A36-147F7A6249AE}" type="slidenum">
              <a:rPr lang="en-US" smtClean="0"/>
              <a:t>‹#›</a:t>
            </a:fld>
            <a:endParaRPr lang="en-US"/>
          </a:p>
        </p:txBody>
      </p:sp>
      <p:sp>
        <p:nvSpPr>
          <p:cNvPr id="8" name="Content Placeholder 2"/>
          <p:cNvSpPr>
            <a:spLocks noGrp="1"/>
          </p:cNvSpPr>
          <p:nvPr>
            <p:ph sz="half" idx="13"/>
          </p:nvPr>
        </p:nvSpPr>
        <p:spPr>
          <a:xfrm>
            <a:off x="4636008" y="4497070"/>
            <a:ext cx="3767328"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9" name="Content Placeholder 2"/>
          <p:cNvSpPr>
            <a:spLocks noGrp="1"/>
          </p:cNvSpPr>
          <p:nvPr>
            <p:ph sz="half" idx="14"/>
          </p:nvPr>
        </p:nvSpPr>
        <p:spPr>
          <a:xfrm>
            <a:off x="740664" y="2784475"/>
            <a:ext cx="3767328" cy="3252788"/>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4636008" y="2784475"/>
            <a:ext cx="3767328"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r>
              <a:rPr lang="en-US"/>
              <a:t>2/23/19</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9E5999-3E9B-6D44-8A36-147F7A6249AE}" type="slidenum">
              <a:rPr lang="en-US" smtClean="0"/>
              <a:t>‹#›</a:t>
            </a:fld>
            <a:endParaRPr lang="en-US"/>
          </a:p>
        </p:txBody>
      </p:sp>
      <p:sp>
        <p:nvSpPr>
          <p:cNvPr id="8" name="Content Placeholder 2"/>
          <p:cNvSpPr>
            <a:spLocks noGrp="1"/>
          </p:cNvSpPr>
          <p:nvPr>
            <p:ph sz="half" idx="13"/>
          </p:nvPr>
        </p:nvSpPr>
        <p:spPr>
          <a:xfrm>
            <a:off x="4636008" y="4497070"/>
            <a:ext cx="3767328"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10" name="Content Placeholder 2"/>
          <p:cNvSpPr>
            <a:spLocks noGrp="1"/>
          </p:cNvSpPr>
          <p:nvPr>
            <p:ph sz="half" idx="14"/>
          </p:nvPr>
        </p:nvSpPr>
        <p:spPr>
          <a:xfrm>
            <a:off x="739775" y="2784475"/>
            <a:ext cx="3767328"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11" name="Content Placeholder 2"/>
          <p:cNvSpPr>
            <a:spLocks noGrp="1"/>
          </p:cNvSpPr>
          <p:nvPr>
            <p:ph sz="half" idx="15"/>
          </p:nvPr>
        </p:nvSpPr>
        <p:spPr>
          <a:xfrm>
            <a:off x="739775" y="4497070"/>
            <a:ext cx="3767328"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r>
              <a:rPr lang="en-US"/>
              <a:t>2/23/19</a:t>
            </a: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9E5999-3E9B-6D44-8A36-147F7A6249A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45141"/>
            <a:ext cx="8229600" cy="1143000"/>
          </a:xfrm>
          <a:prstGeom prst="rect">
            <a:avLst/>
          </a:prstGeom>
        </p:spPr>
        <p:txBody>
          <a:bodyPr vert="horz" lIns="91440" tIns="45720" rIns="91440" bIns="45720" rtlCol="0" anchor="ctr">
            <a:noAutofit/>
          </a:bodyPr>
          <a:lstStyle/>
          <a:p>
            <a:r>
              <a:rPr lang="en-US"/>
              <a:t>Click to edit Master title style</a:t>
            </a:r>
            <a:endParaRPr/>
          </a:p>
        </p:txBody>
      </p:sp>
      <p:sp>
        <p:nvSpPr>
          <p:cNvPr id="3" name="Text Placeholder 2"/>
          <p:cNvSpPr>
            <a:spLocks noGrp="1"/>
          </p:cNvSpPr>
          <p:nvPr>
            <p:ph type="body" idx="1"/>
          </p:nvPr>
        </p:nvSpPr>
        <p:spPr>
          <a:xfrm>
            <a:off x="739775" y="2770094"/>
            <a:ext cx="7662864" cy="326716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r>
              <a:rPr lang="en-US"/>
              <a:t>2/23/19</a:t>
            </a:r>
          </a:p>
        </p:txBody>
      </p:sp>
      <p:sp>
        <p:nvSpPr>
          <p:cNvPr id="5" name="Footer Placeholder 4"/>
          <p:cNvSpPr>
            <a:spLocks noGrp="1"/>
          </p:cNvSpPr>
          <p:nvPr>
            <p:ph type="ftr" sz="quarter" idx="3"/>
          </p:nvPr>
        </p:nvSpPr>
        <p:spPr>
          <a:xfrm>
            <a:off x="5789613" y="6356350"/>
            <a:ext cx="2895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4305300" y="6356350"/>
            <a:ext cx="533400" cy="365125"/>
          </a:xfrm>
          <a:prstGeom prst="rect">
            <a:avLst/>
          </a:prstGeom>
        </p:spPr>
        <p:txBody>
          <a:bodyPr vert="horz" lIns="91440" tIns="45720" rIns="91440" bIns="45720" rtlCol="0" anchor="ctr"/>
          <a:lstStyle>
            <a:lvl1pPr algn="ctr">
              <a:defRPr sz="1100" b="1">
                <a:solidFill>
                  <a:schemeClr val="tx1">
                    <a:lumMod val="50000"/>
                    <a:lumOff val="50000"/>
                  </a:schemeClr>
                </a:solidFill>
              </a:defRPr>
            </a:lvl1pPr>
          </a:lstStyle>
          <a:p>
            <a:fld id="{919E5999-3E9B-6D44-8A36-147F7A6249A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4911" r:id="rId1"/>
    <p:sldLayoutId id="2147484912" r:id="rId2"/>
    <p:sldLayoutId id="2147484913" r:id="rId3"/>
    <p:sldLayoutId id="2147484914" r:id="rId4"/>
    <p:sldLayoutId id="2147484915" r:id="rId5"/>
    <p:sldLayoutId id="2147484916" r:id="rId6"/>
    <p:sldLayoutId id="2147484917" r:id="rId7"/>
    <p:sldLayoutId id="2147484918" r:id="rId8"/>
    <p:sldLayoutId id="2147484919" r:id="rId9"/>
    <p:sldLayoutId id="2147484920" r:id="rId10"/>
    <p:sldLayoutId id="2147484921" r:id="rId11"/>
    <p:sldLayoutId id="2147484922" r:id="rId12"/>
    <p:sldLayoutId id="2147484923" r:id="rId13"/>
    <p:sldLayoutId id="2147484924" r:id="rId14"/>
    <p:sldLayoutId id="2147484925" r:id="rId15"/>
    <p:sldLayoutId id="2147484926" r:id="rId16"/>
  </p:sldLayoutIdLst>
  <p:hf hdr="0" ftr="0" dt="0"/>
  <p:txStyles>
    <p:titleStyle>
      <a:lvl1pPr algn="ctr" defTabSz="914400" rtl="0" eaLnBrk="1" latinLnBrk="0" hangingPunct="1">
        <a:spcBef>
          <a:spcPct val="0"/>
        </a:spcBef>
        <a:buNone/>
        <a:defRPr sz="4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SzPct val="90000"/>
        <a:buFont typeface="Wingdings" pitchFamily="2" charset="2"/>
        <a:buChar char="S"/>
        <a:defRPr sz="22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60000"/>
            <a:lumOff val="40000"/>
          </a:schemeClr>
        </a:buClr>
        <a:buSzPct val="90000"/>
        <a:buFont typeface="Wingdings" pitchFamily="2" charset="2"/>
        <a:buChar char="S"/>
        <a:defRPr sz="20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SzPct val="90000"/>
        <a:buFont typeface="Wingdings" pitchFamily="2" charset="2"/>
        <a:buChar char="S"/>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60000"/>
            <a:lumOff val="40000"/>
          </a:schemeClr>
        </a:buClr>
        <a:buSzPct val="90000"/>
        <a:buFont typeface="Wingdings" pitchFamily="2" charset="2"/>
        <a:buChar char="S"/>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SzPct val="90000"/>
        <a:buFont typeface="Wingdings" pitchFamily="2" charset="2"/>
        <a:buChar char="S"/>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8.png"/><Relationship Id="rId1" Type="http://schemas.openxmlformats.org/officeDocument/2006/relationships/slideLayout" Target="../slideLayouts/slideLayout10.xml"/><Relationship Id="rId4" Type="http://schemas.openxmlformats.org/officeDocument/2006/relationships/image" Target="../media/image80.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regulations.gov/commenton/HUD-2022-0085-0001"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hyperlink" Target="http://www.hud.gov/codetalk" TargetMode="Externa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236694"/>
            <a:ext cx="7789334" cy="1362075"/>
          </a:xfrm>
        </p:spPr>
        <p:txBody>
          <a:bodyPr/>
          <a:lstStyle/>
          <a:p>
            <a:pPr algn="l"/>
            <a:r>
              <a:rPr lang="en-US"/>
              <a:t> Section 184 Proposed Rule</a:t>
            </a:r>
          </a:p>
        </p:txBody>
      </p:sp>
      <p:sp>
        <p:nvSpPr>
          <p:cNvPr id="3" name="Subtitle 2"/>
          <p:cNvSpPr>
            <a:spLocks noGrp="1"/>
          </p:cNvSpPr>
          <p:nvPr>
            <p:ph type="body" idx="1"/>
          </p:nvPr>
        </p:nvSpPr>
        <p:spPr>
          <a:xfrm>
            <a:off x="1423191" y="3598769"/>
            <a:ext cx="5434809" cy="930640"/>
          </a:xfrm>
        </p:spPr>
        <p:txBody>
          <a:bodyPr>
            <a:normAutofit/>
          </a:bodyPr>
          <a:lstStyle/>
          <a:p>
            <a:pPr algn="ctr"/>
            <a:r>
              <a:rPr lang="en-US" sz="2400"/>
              <a:t>                      </a:t>
            </a:r>
            <a:endParaRPr lang="en-US" sz="2000"/>
          </a:p>
        </p:txBody>
      </p:sp>
      <p:sp>
        <p:nvSpPr>
          <p:cNvPr id="7" name="TextBox 6"/>
          <p:cNvSpPr txBox="1"/>
          <p:nvPr/>
        </p:nvSpPr>
        <p:spPr>
          <a:xfrm>
            <a:off x="-127832" y="6387416"/>
            <a:ext cx="2117679" cy="369332"/>
          </a:xfrm>
          <a:prstGeom prst="rect">
            <a:avLst/>
          </a:prstGeom>
          <a:noFill/>
        </p:spPr>
        <p:txBody>
          <a:bodyPr wrap="square" rtlCol="0">
            <a:spAutoFit/>
          </a:bodyPr>
          <a:lstStyle/>
          <a:p>
            <a:pPr algn="ctr"/>
            <a:r>
              <a:rPr lang="en-US" dirty="0">
                <a:solidFill>
                  <a:schemeClr val="bg1"/>
                </a:solidFill>
              </a:rPr>
              <a:t>March</a:t>
            </a:r>
            <a:r>
              <a:rPr lang="en-US" dirty="0">
                <a:solidFill>
                  <a:srgbClr val="008000"/>
                </a:solidFill>
              </a:rPr>
              <a:t> </a:t>
            </a:r>
            <a:r>
              <a:rPr lang="en-US" dirty="0">
                <a:solidFill>
                  <a:schemeClr val="bg1"/>
                </a:solidFill>
              </a:rPr>
              <a:t>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B2E90-3349-64E8-8193-37977153A148}"/>
              </a:ext>
            </a:extLst>
          </p:cNvPr>
          <p:cNvSpPr>
            <a:spLocks noGrp="1"/>
          </p:cNvSpPr>
          <p:nvPr>
            <p:ph type="title"/>
          </p:nvPr>
        </p:nvSpPr>
        <p:spPr/>
        <p:txBody>
          <a:bodyPr/>
          <a:lstStyle/>
          <a:p>
            <a:r>
              <a:rPr lang="en-US"/>
              <a:t>Definitions</a:t>
            </a:r>
          </a:p>
        </p:txBody>
      </p:sp>
      <p:sp>
        <p:nvSpPr>
          <p:cNvPr id="3" name="Content Placeholder 2">
            <a:extLst>
              <a:ext uri="{FF2B5EF4-FFF2-40B4-BE49-F238E27FC236}">
                <a16:creationId xmlns:a16="http://schemas.microsoft.com/office/drawing/2014/main" id="{67A60A85-F99B-D7A1-3459-D63C2466307B}"/>
              </a:ext>
            </a:extLst>
          </p:cNvPr>
          <p:cNvSpPr>
            <a:spLocks noGrp="1"/>
          </p:cNvSpPr>
          <p:nvPr>
            <p:ph idx="1"/>
          </p:nvPr>
        </p:nvSpPr>
        <p:spPr/>
        <p:txBody>
          <a:bodyPr>
            <a:normAutofit/>
          </a:bodyPr>
          <a:lstStyle/>
          <a:p>
            <a:pPr>
              <a:buClr>
                <a:srgbClr val="0070C0"/>
              </a:buClr>
              <a:buFont typeface="Arial" panose="020B0604020202020204" pitchFamily="34" charset="0"/>
              <a:buChar char="•"/>
            </a:pPr>
            <a:r>
              <a:rPr lang="en-US" i="1" dirty="0"/>
              <a:t>Loss Mitigation </a:t>
            </a:r>
            <a:r>
              <a:rPr lang="en-US" dirty="0"/>
              <a:t>means an alternative to foreclosure offered by the Holder of a Section 184 Guaranteed Loan that is made available through the Servicer to the Borrower.</a:t>
            </a:r>
          </a:p>
          <a:p>
            <a:pPr>
              <a:buClr>
                <a:srgbClr val="0070C0"/>
              </a:buClr>
              <a:buFont typeface="Arial" panose="020B0604020202020204" pitchFamily="34" charset="0"/>
              <a:buChar char="•"/>
            </a:pPr>
            <a:r>
              <a:rPr lang="en-US" i="1" dirty="0">
                <a:effectLst/>
                <a:latin typeface="Times New Roman" panose="02020603050405020304" pitchFamily="18" charset="0"/>
                <a:ea typeface="Calibri" panose="020F0502020204030204" pitchFamily="34" charset="0"/>
              </a:rPr>
              <a:t>Property</a:t>
            </a:r>
            <a:r>
              <a:rPr lang="en-US" dirty="0">
                <a:effectLst/>
                <a:latin typeface="Times New Roman" panose="02020603050405020304" pitchFamily="18" charset="0"/>
                <a:ea typeface="Calibri" panose="020F0502020204030204" pitchFamily="34" charset="0"/>
              </a:rPr>
              <a:t> means a one to four-family dwelling that meets the requirements for standard housing under § 1005.419 and located on Trust Land, land located in an Indian or Alaska Native area, or Section 184 Approved Program Area.</a:t>
            </a:r>
          </a:p>
        </p:txBody>
      </p:sp>
      <p:sp>
        <p:nvSpPr>
          <p:cNvPr id="4" name="Slide Number Placeholder 3">
            <a:extLst>
              <a:ext uri="{FF2B5EF4-FFF2-40B4-BE49-F238E27FC236}">
                <a16:creationId xmlns:a16="http://schemas.microsoft.com/office/drawing/2014/main" id="{F4E05538-D3DD-FA54-F797-2B0C620DB136}"/>
              </a:ext>
            </a:extLst>
          </p:cNvPr>
          <p:cNvSpPr>
            <a:spLocks noGrp="1"/>
          </p:cNvSpPr>
          <p:nvPr>
            <p:ph type="sldNum" sz="quarter" idx="12"/>
          </p:nvPr>
        </p:nvSpPr>
        <p:spPr/>
        <p:txBody>
          <a:bodyPr/>
          <a:lstStyle/>
          <a:p>
            <a:fld id="{919E5999-3E9B-6D44-8A36-147F7A6249AE}" type="slidenum">
              <a:rPr lang="en-US" smtClean="0"/>
              <a:t>10</a:t>
            </a:fld>
            <a:endParaRPr lang="en-US"/>
          </a:p>
        </p:txBody>
      </p:sp>
    </p:spTree>
    <p:extLst>
      <p:ext uri="{BB962C8B-B14F-4D97-AF65-F5344CB8AC3E}">
        <p14:creationId xmlns:p14="http://schemas.microsoft.com/office/powerpoint/2010/main" val="39093164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B2E90-3349-64E8-8193-37977153A148}"/>
              </a:ext>
            </a:extLst>
          </p:cNvPr>
          <p:cNvSpPr>
            <a:spLocks noGrp="1"/>
          </p:cNvSpPr>
          <p:nvPr>
            <p:ph type="title"/>
          </p:nvPr>
        </p:nvSpPr>
        <p:spPr/>
        <p:txBody>
          <a:bodyPr/>
          <a:lstStyle/>
          <a:p>
            <a:r>
              <a:rPr lang="en-US"/>
              <a:t>Definitions</a:t>
            </a:r>
          </a:p>
        </p:txBody>
      </p:sp>
      <p:sp>
        <p:nvSpPr>
          <p:cNvPr id="3" name="Content Placeholder 2">
            <a:extLst>
              <a:ext uri="{FF2B5EF4-FFF2-40B4-BE49-F238E27FC236}">
                <a16:creationId xmlns:a16="http://schemas.microsoft.com/office/drawing/2014/main" id="{67A60A85-F99B-D7A1-3459-D63C2466307B}"/>
              </a:ext>
            </a:extLst>
          </p:cNvPr>
          <p:cNvSpPr>
            <a:spLocks noGrp="1"/>
          </p:cNvSpPr>
          <p:nvPr>
            <p:ph idx="1"/>
          </p:nvPr>
        </p:nvSpPr>
        <p:spPr/>
        <p:txBody>
          <a:bodyPr>
            <a:normAutofit/>
          </a:bodyPr>
          <a:lstStyle/>
          <a:p>
            <a:pPr>
              <a:buClr>
                <a:srgbClr val="0070C0"/>
              </a:buClr>
              <a:buFont typeface="Arial" panose="020B0604020202020204" pitchFamily="34" charset="0"/>
              <a:buChar char="•"/>
            </a:pPr>
            <a:r>
              <a:rPr lang="en-US" i="1" dirty="0">
                <a:effectLst/>
                <a:latin typeface="Times New Roman" panose="02020603050405020304" pitchFamily="18" charset="0"/>
                <a:ea typeface="Calibri" panose="020F0502020204030204" pitchFamily="34" charset="0"/>
              </a:rPr>
              <a:t>Section 184 Approved Program Area </a:t>
            </a:r>
            <a:r>
              <a:rPr lang="en-US" dirty="0">
                <a:effectLst/>
                <a:latin typeface="Times New Roman" panose="02020603050405020304" pitchFamily="18" charset="0"/>
                <a:ea typeface="Calibri" panose="020F0502020204030204" pitchFamily="34" charset="0"/>
              </a:rPr>
              <a:t>means the Indian Housing Block Grant (IHBG) Formula Area as defined in 24 CFR 1000.302 or any other area approved by HUD, in which HUD may guarantee Loans.</a:t>
            </a:r>
          </a:p>
        </p:txBody>
      </p:sp>
      <p:sp>
        <p:nvSpPr>
          <p:cNvPr id="4" name="Slide Number Placeholder 3">
            <a:extLst>
              <a:ext uri="{FF2B5EF4-FFF2-40B4-BE49-F238E27FC236}">
                <a16:creationId xmlns:a16="http://schemas.microsoft.com/office/drawing/2014/main" id="{F4E05538-D3DD-FA54-F797-2B0C620DB136}"/>
              </a:ext>
            </a:extLst>
          </p:cNvPr>
          <p:cNvSpPr>
            <a:spLocks noGrp="1"/>
          </p:cNvSpPr>
          <p:nvPr>
            <p:ph type="sldNum" sz="quarter" idx="12"/>
          </p:nvPr>
        </p:nvSpPr>
        <p:spPr/>
        <p:txBody>
          <a:bodyPr/>
          <a:lstStyle/>
          <a:p>
            <a:fld id="{919E5999-3E9B-6D44-8A36-147F7A6249AE}" type="slidenum">
              <a:rPr lang="en-US" smtClean="0"/>
              <a:t>11</a:t>
            </a:fld>
            <a:endParaRPr lang="en-US"/>
          </a:p>
        </p:txBody>
      </p:sp>
    </p:spTree>
    <p:extLst>
      <p:ext uri="{BB962C8B-B14F-4D97-AF65-F5344CB8AC3E}">
        <p14:creationId xmlns:p14="http://schemas.microsoft.com/office/powerpoint/2010/main" val="19729387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B2E90-3349-64E8-8193-37977153A148}"/>
              </a:ext>
            </a:extLst>
          </p:cNvPr>
          <p:cNvSpPr>
            <a:spLocks noGrp="1"/>
          </p:cNvSpPr>
          <p:nvPr>
            <p:ph type="title"/>
          </p:nvPr>
        </p:nvSpPr>
        <p:spPr/>
        <p:txBody>
          <a:bodyPr/>
          <a:lstStyle/>
          <a:p>
            <a:r>
              <a:rPr lang="en-US"/>
              <a:t>Definitions</a:t>
            </a:r>
          </a:p>
        </p:txBody>
      </p:sp>
      <p:sp>
        <p:nvSpPr>
          <p:cNvPr id="3" name="Content Placeholder 2">
            <a:extLst>
              <a:ext uri="{FF2B5EF4-FFF2-40B4-BE49-F238E27FC236}">
                <a16:creationId xmlns:a16="http://schemas.microsoft.com/office/drawing/2014/main" id="{67A60A85-F99B-D7A1-3459-D63C2466307B}"/>
              </a:ext>
            </a:extLst>
          </p:cNvPr>
          <p:cNvSpPr>
            <a:spLocks noGrp="1"/>
          </p:cNvSpPr>
          <p:nvPr>
            <p:ph idx="1"/>
          </p:nvPr>
        </p:nvSpPr>
        <p:spPr/>
        <p:txBody>
          <a:bodyPr>
            <a:normAutofit/>
          </a:bodyPr>
          <a:lstStyle/>
          <a:p>
            <a:pPr>
              <a:buClr>
                <a:srgbClr val="0070C0"/>
              </a:buClr>
              <a:buFont typeface="Arial" panose="020B0604020202020204" pitchFamily="34" charset="0"/>
              <a:buChar char="•"/>
            </a:pPr>
            <a:r>
              <a:rPr lang="en-US" i="1"/>
              <a:t>Tribe</a:t>
            </a:r>
            <a:r>
              <a:rPr lang="en-US"/>
              <a:t> means any Indian Tribe, band, nation, or other organized group or community of Indians, including any Alaska Native village or regional or village corporation as defined in or established pursuant to the Alaska Native Claims Settlement Act (43 U.S.C. 1601, et seq.), that is recognized as eligible for the special programs and services provided by the United States to Indians because of their status as Indians pursuant to the Indian Self Determination and Education Assistance Act of 1975.</a:t>
            </a:r>
          </a:p>
          <a:p>
            <a:pPr>
              <a:buClr>
                <a:srgbClr val="0070C0"/>
              </a:buClr>
              <a:buFont typeface="Arial" panose="020B0604020202020204" pitchFamily="34" charset="0"/>
              <a:buChar char="•"/>
            </a:pPr>
            <a:endParaRPr lang="en-US"/>
          </a:p>
        </p:txBody>
      </p:sp>
      <p:sp>
        <p:nvSpPr>
          <p:cNvPr id="4" name="Slide Number Placeholder 3">
            <a:extLst>
              <a:ext uri="{FF2B5EF4-FFF2-40B4-BE49-F238E27FC236}">
                <a16:creationId xmlns:a16="http://schemas.microsoft.com/office/drawing/2014/main" id="{F4E05538-D3DD-FA54-F797-2B0C620DB136}"/>
              </a:ext>
            </a:extLst>
          </p:cNvPr>
          <p:cNvSpPr>
            <a:spLocks noGrp="1"/>
          </p:cNvSpPr>
          <p:nvPr>
            <p:ph type="sldNum" sz="quarter" idx="12"/>
          </p:nvPr>
        </p:nvSpPr>
        <p:spPr/>
        <p:txBody>
          <a:bodyPr/>
          <a:lstStyle/>
          <a:p>
            <a:fld id="{919E5999-3E9B-6D44-8A36-147F7A6249AE}" type="slidenum">
              <a:rPr lang="en-US" smtClean="0"/>
              <a:t>12</a:t>
            </a:fld>
            <a:endParaRPr lang="en-US"/>
          </a:p>
        </p:txBody>
      </p:sp>
    </p:spTree>
    <p:extLst>
      <p:ext uri="{BB962C8B-B14F-4D97-AF65-F5344CB8AC3E}">
        <p14:creationId xmlns:p14="http://schemas.microsoft.com/office/powerpoint/2010/main" val="23293616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C5A02-732F-E1B8-7155-68606968D269}"/>
              </a:ext>
            </a:extLst>
          </p:cNvPr>
          <p:cNvSpPr>
            <a:spLocks noGrp="1"/>
          </p:cNvSpPr>
          <p:nvPr>
            <p:ph type="title"/>
          </p:nvPr>
        </p:nvSpPr>
        <p:spPr/>
        <p:txBody>
          <a:bodyPr/>
          <a:lstStyle/>
          <a:p>
            <a:r>
              <a:rPr lang="en-US"/>
              <a:t>Definitions</a:t>
            </a:r>
          </a:p>
        </p:txBody>
      </p:sp>
      <p:sp>
        <p:nvSpPr>
          <p:cNvPr id="3" name="Content Placeholder 2">
            <a:extLst>
              <a:ext uri="{FF2B5EF4-FFF2-40B4-BE49-F238E27FC236}">
                <a16:creationId xmlns:a16="http://schemas.microsoft.com/office/drawing/2014/main" id="{4AB53DBA-956B-4F1E-4FAB-24EA43D88BB0}"/>
              </a:ext>
            </a:extLst>
          </p:cNvPr>
          <p:cNvSpPr>
            <a:spLocks noGrp="1"/>
          </p:cNvSpPr>
          <p:nvPr>
            <p:ph idx="1"/>
          </p:nvPr>
        </p:nvSpPr>
        <p:spPr/>
        <p:txBody>
          <a:bodyPr>
            <a:normAutofit/>
          </a:bodyPr>
          <a:lstStyle/>
          <a:p>
            <a:pPr>
              <a:buClr>
                <a:srgbClr val="0070C0"/>
              </a:buClr>
              <a:buFont typeface="Arial" panose="020B0604020202020204" pitchFamily="34" charset="0"/>
              <a:buChar char="•"/>
            </a:pPr>
            <a:r>
              <a:rPr lang="en-US" i="1" dirty="0"/>
              <a:t>Trust Land </a:t>
            </a:r>
            <a:r>
              <a:rPr lang="en-US" dirty="0"/>
              <a:t>means land title which is held by the United States for the benefit of an Indian or Tribe or title which is held by a Tribe subject to a restriction against alienation imposed by the United States or Tribe. This definition shall include but is not limited to allotted, restricted fee, or assigned trust lands.</a:t>
            </a:r>
          </a:p>
          <a:p>
            <a:endParaRPr lang="en-US" dirty="0"/>
          </a:p>
        </p:txBody>
      </p:sp>
      <p:sp>
        <p:nvSpPr>
          <p:cNvPr id="4" name="Slide Number Placeholder 3">
            <a:extLst>
              <a:ext uri="{FF2B5EF4-FFF2-40B4-BE49-F238E27FC236}">
                <a16:creationId xmlns:a16="http://schemas.microsoft.com/office/drawing/2014/main" id="{8A2C74BC-72DA-17C6-488F-6A6B9E6880A1}"/>
              </a:ext>
            </a:extLst>
          </p:cNvPr>
          <p:cNvSpPr>
            <a:spLocks noGrp="1"/>
          </p:cNvSpPr>
          <p:nvPr>
            <p:ph type="sldNum" sz="quarter" idx="12"/>
          </p:nvPr>
        </p:nvSpPr>
        <p:spPr/>
        <p:txBody>
          <a:bodyPr/>
          <a:lstStyle/>
          <a:p>
            <a:fld id="{919E5999-3E9B-6D44-8A36-147F7A6249AE}" type="slidenum">
              <a:rPr lang="en-US" smtClean="0"/>
              <a:t>13</a:t>
            </a:fld>
            <a:endParaRPr lang="en-US"/>
          </a:p>
        </p:txBody>
      </p:sp>
    </p:spTree>
    <p:extLst>
      <p:ext uri="{BB962C8B-B14F-4D97-AF65-F5344CB8AC3E}">
        <p14:creationId xmlns:p14="http://schemas.microsoft.com/office/powerpoint/2010/main" val="35884541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19E5999-3E9B-6D44-8A36-147F7A6249AE}" type="slidenum">
              <a:rPr lang="en-US" smtClean="0"/>
              <a:t>14</a:t>
            </a:fld>
            <a:endParaRPr lang="en-US"/>
          </a:p>
        </p:txBody>
      </p:sp>
      <p:sp>
        <p:nvSpPr>
          <p:cNvPr id="2" name="Title 1"/>
          <p:cNvSpPr>
            <a:spLocks noGrp="1"/>
          </p:cNvSpPr>
          <p:nvPr>
            <p:ph type="title" idx="4294967295"/>
          </p:nvPr>
        </p:nvSpPr>
        <p:spPr>
          <a:xfrm>
            <a:off x="390525" y="-100013"/>
            <a:ext cx="8229600" cy="1143001"/>
          </a:xfrm>
        </p:spPr>
        <p:txBody>
          <a:bodyPr/>
          <a:lstStyle/>
          <a:p>
            <a:r>
              <a:rPr lang="en-US" sz="2800"/>
              <a:t>Subpart B – Lender Eligibility &amp; Requirements</a:t>
            </a:r>
          </a:p>
        </p:txBody>
      </p:sp>
      <p:sp>
        <p:nvSpPr>
          <p:cNvPr id="3" name="Content Placeholder 2"/>
          <p:cNvSpPr>
            <a:spLocks noGrp="1"/>
          </p:cNvSpPr>
          <p:nvPr>
            <p:ph idx="4294967295"/>
          </p:nvPr>
        </p:nvSpPr>
        <p:spPr>
          <a:xfrm>
            <a:off x="790575" y="1814513"/>
            <a:ext cx="7829550" cy="4541837"/>
          </a:xfrm>
        </p:spPr>
        <p:txBody>
          <a:bodyPr>
            <a:normAutofit lnSpcReduction="10000"/>
          </a:bodyPr>
          <a:lstStyle/>
          <a:p>
            <a:pPr lvl="0">
              <a:buClr>
                <a:srgbClr val="0070C0"/>
              </a:buClr>
              <a:buFont typeface="Arial" panose="020B0604020202020204" pitchFamily="34" charset="0"/>
              <a:buChar char="•"/>
            </a:pPr>
            <a:r>
              <a:rPr lang="en-US" dirty="0">
                <a:solidFill>
                  <a:schemeClr val="tx1"/>
                </a:solidFill>
              </a:rPr>
              <a:t>Outlines Lender eligibility and participation levels. </a:t>
            </a:r>
          </a:p>
          <a:p>
            <a:pPr marL="342900" marR="0" lvl="0" indent="-342900" algn="l" defTabSz="914400" rtl="0" eaLnBrk="1" fontAlgn="auto" latinLnBrk="0" hangingPunct="1">
              <a:lnSpc>
                <a:spcPct val="100000"/>
              </a:lnSpc>
              <a:spcBef>
                <a:spcPts val="2000"/>
              </a:spcBef>
              <a:spcAft>
                <a:spcPts val="0"/>
              </a:spcAft>
              <a:buClr>
                <a:srgbClr val="0070C0"/>
              </a:buClr>
              <a:buSzPct val="90000"/>
              <a:buFont typeface="Wingdings" panose="05000000000000000000" pitchFamily="2" charset="2"/>
              <a:buChar char="«"/>
              <a:tabLst/>
              <a:defRPr/>
            </a:pPr>
            <a:r>
              <a:rPr kumimoji="0" lang="en-US" sz="2200" b="0" i="0" u="none" strike="noStrike" kern="1200" cap="none" spc="0" normalizeH="0" baseline="0" noProof="0" dirty="0">
                <a:ln>
                  <a:noFill/>
                </a:ln>
                <a:solidFill>
                  <a:prstClr val="black"/>
                </a:solidFill>
                <a:effectLst/>
                <a:uLnTx/>
                <a:uFillTx/>
                <a:latin typeface="Calisto MT"/>
                <a:ea typeface="Times New Roman" panose="02020603050405020304" pitchFamily="18" charset="0"/>
                <a:cs typeface="Times New Roman" panose="02020603050405020304" pitchFamily="18" charset="0"/>
              </a:rPr>
              <a:t>Specifically references Community Development Financial Institutions (CDFIs) as a Lender approved by statute. </a:t>
            </a:r>
            <a:endParaRPr kumimoji="0" lang="en-US" sz="2200" b="0" i="0" u="none" strike="noStrike" kern="1200" cap="none" spc="0" normalizeH="0" baseline="0" noProof="0" dirty="0">
              <a:ln>
                <a:noFill/>
              </a:ln>
              <a:solidFill>
                <a:prstClr val="black"/>
              </a:solidFill>
              <a:effectLst/>
              <a:uLnTx/>
              <a:uFillTx/>
              <a:latin typeface="Calisto MT"/>
              <a:ea typeface="+mn-ea"/>
              <a:cs typeface="+mn-cs"/>
            </a:endParaRPr>
          </a:p>
          <a:p>
            <a:pPr lvl="0">
              <a:buClr>
                <a:srgbClr val="0070C0"/>
              </a:buClr>
              <a:buFont typeface="Arial" panose="020B0604020202020204" pitchFamily="34" charset="0"/>
              <a:buChar char="•"/>
            </a:pPr>
            <a:r>
              <a:rPr lang="en-US" dirty="0">
                <a:solidFill>
                  <a:schemeClr val="tx1"/>
                </a:solidFill>
              </a:rPr>
              <a:t>Lenders must select a participation level as a Non-Direct Guarantee Lender or a Direct Guarantee Lender (§ 1005.207(b)-(c)).</a:t>
            </a:r>
          </a:p>
          <a:p>
            <a:pPr lvl="0">
              <a:buClr>
                <a:srgbClr val="0070C0"/>
              </a:buClr>
              <a:buFont typeface="Arial" panose="020B0604020202020204" pitchFamily="34" charset="0"/>
              <a:buChar char="•"/>
            </a:pPr>
            <a:r>
              <a:rPr lang="en-US" dirty="0">
                <a:solidFill>
                  <a:schemeClr val="tx1"/>
                </a:solidFill>
              </a:rPr>
              <a:t>Requires Lenders to certify annually as to their good standing in the program and certain section 184 requirements are met (§ 1005.215).</a:t>
            </a:r>
          </a:p>
          <a:p>
            <a:pPr lvl="0">
              <a:buClr>
                <a:srgbClr val="0070C0"/>
              </a:buClr>
              <a:buFont typeface="Wingdings" panose="05000000000000000000" pitchFamily="2" charset="2"/>
              <a:buChar char="«"/>
            </a:pPr>
            <a:r>
              <a:rPr lang="en-US" dirty="0">
                <a:solidFill>
                  <a:schemeClr val="tx1"/>
                </a:solidFill>
              </a:rPr>
              <a:t>Allows HUD to establish a minimum threshold of Trust land lending to participate in the program (§ 1005.219(e)).</a:t>
            </a:r>
          </a:p>
          <a:p>
            <a:pPr lvl="0"/>
            <a:endParaRPr lang="en-US" dirty="0">
              <a:solidFill>
                <a:schemeClr val="tx1"/>
              </a:solidFill>
            </a:endParaRPr>
          </a:p>
          <a:p>
            <a:pPr lvl="0"/>
            <a:endParaRPr lang="en-US" sz="1800" dirty="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19E5999-3E9B-6D44-8A36-147F7A6249AE}" type="slidenum">
              <a:rPr lang="en-US" smtClean="0"/>
              <a:t>15</a:t>
            </a:fld>
            <a:endParaRPr lang="en-US"/>
          </a:p>
        </p:txBody>
      </p:sp>
      <p:sp>
        <p:nvSpPr>
          <p:cNvPr id="2" name="Title 1"/>
          <p:cNvSpPr>
            <a:spLocks noGrp="1"/>
          </p:cNvSpPr>
          <p:nvPr>
            <p:ph type="title" idx="4294967295"/>
          </p:nvPr>
        </p:nvSpPr>
        <p:spPr>
          <a:xfrm>
            <a:off x="542925" y="28575"/>
            <a:ext cx="8229600" cy="1143000"/>
          </a:xfrm>
        </p:spPr>
        <p:txBody>
          <a:bodyPr/>
          <a:lstStyle/>
          <a:p>
            <a:r>
              <a:rPr lang="en-US" sz="3600"/>
              <a:t>Subpart C – Lending on Trust Land</a:t>
            </a:r>
          </a:p>
        </p:txBody>
      </p:sp>
      <p:sp>
        <p:nvSpPr>
          <p:cNvPr id="3" name="Content Placeholder 2"/>
          <p:cNvSpPr>
            <a:spLocks noGrp="1"/>
          </p:cNvSpPr>
          <p:nvPr>
            <p:ph idx="4294967295"/>
          </p:nvPr>
        </p:nvSpPr>
        <p:spPr>
          <a:xfrm>
            <a:off x="542925" y="1679575"/>
            <a:ext cx="8355012" cy="4556125"/>
          </a:xfrm>
        </p:spPr>
        <p:txBody>
          <a:bodyPr vert="horz" lIns="91440" tIns="45720" rIns="91440" bIns="45720" rtlCol="0" anchor="t">
            <a:noAutofit/>
          </a:bodyPr>
          <a:lstStyle/>
          <a:p>
            <a:pPr>
              <a:buClr>
                <a:srgbClr val="0070C0"/>
              </a:buClr>
              <a:buFont typeface="Arial" panose="020B0604020202020204" pitchFamily="34" charset="0"/>
              <a:buChar char="•"/>
            </a:pPr>
            <a:r>
              <a:rPr lang="en-US" dirty="0">
                <a:solidFill>
                  <a:schemeClr val="tx1"/>
                </a:solidFill>
              </a:rPr>
              <a:t>Outlines requirements for Tribal participation in the Section 184 program.</a:t>
            </a:r>
          </a:p>
          <a:p>
            <a:pPr>
              <a:buClr>
                <a:srgbClr val="0070C0"/>
              </a:buClr>
              <a:buFont typeface="Arial" panose="020B0604020202020204" pitchFamily="34" charset="0"/>
              <a:buChar char="•"/>
            </a:pPr>
            <a:r>
              <a:rPr lang="en-US" dirty="0">
                <a:solidFill>
                  <a:schemeClr val="tx1"/>
                </a:solidFill>
              </a:rPr>
              <a:t>Provides more flexibility for the Tribe to reassign the lease to HUD in the event of borrower’s default under the loan (§1005.301(b)(5)(H)).</a:t>
            </a:r>
            <a:endParaRPr lang="en-US" dirty="0">
              <a:solidFill>
                <a:schemeClr val="tx1"/>
              </a:solidFill>
              <a:ea typeface="+mn-lt"/>
              <a:cs typeface="+mn-lt"/>
            </a:endParaRPr>
          </a:p>
          <a:p>
            <a:pPr>
              <a:buClr>
                <a:srgbClr val="0070C0"/>
              </a:buClr>
              <a:buFont typeface="Arial" panose="020B0604020202020204" pitchFamily="34" charset="0"/>
              <a:buChar char="•"/>
            </a:pPr>
            <a:r>
              <a:rPr lang="en-US" dirty="0">
                <a:solidFill>
                  <a:schemeClr val="tx1"/>
                </a:solidFill>
                <a:ea typeface="+mn-lt"/>
                <a:cs typeface="+mn-lt"/>
              </a:rPr>
              <a:t>Tribes must apply to HUD to participate in the Section 184 program for trust land lending (</a:t>
            </a:r>
            <a:r>
              <a:rPr lang="en-US" dirty="0">
                <a:solidFill>
                  <a:schemeClr val="tx1"/>
                </a:solidFill>
              </a:rPr>
              <a:t>§</a:t>
            </a:r>
            <a:r>
              <a:rPr lang="en-US" dirty="0">
                <a:solidFill>
                  <a:schemeClr val="tx1"/>
                </a:solidFill>
                <a:ea typeface="+mn-lt"/>
                <a:cs typeface="+mn-lt"/>
              </a:rPr>
              <a:t>1005.303).</a:t>
            </a:r>
          </a:p>
          <a:p>
            <a:pPr>
              <a:buClr>
                <a:srgbClr val="0070C0"/>
              </a:buClr>
              <a:buFont typeface="Arial" panose="020B0604020202020204" pitchFamily="34" charset="0"/>
              <a:buChar char="•"/>
            </a:pPr>
            <a:r>
              <a:rPr lang="en-US" dirty="0">
                <a:solidFill>
                  <a:schemeClr val="tx1"/>
                </a:solidFill>
                <a:ea typeface="+mn-lt"/>
                <a:cs typeface="+mn-lt"/>
              </a:rPr>
              <a:t>HUD will provide written approval upon acceptance of Tribe's application (</a:t>
            </a:r>
            <a:r>
              <a:rPr lang="en-US" dirty="0">
                <a:solidFill>
                  <a:schemeClr val="tx1"/>
                </a:solidFill>
              </a:rPr>
              <a:t>§</a:t>
            </a:r>
            <a:r>
              <a:rPr lang="en-US" dirty="0">
                <a:solidFill>
                  <a:schemeClr val="tx1"/>
                </a:solidFill>
                <a:ea typeface="+mn-lt"/>
                <a:cs typeface="+mn-lt"/>
              </a:rPr>
              <a:t> 1005.305).</a:t>
            </a:r>
          </a:p>
          <a:p>
            <a:pPr>
              <a:buClr>
                <a:srgbClr val="0070C0"/>
              </a:buClr>
              <a:buFont typeface="Wingdings" panose="05000000000000000000" pitchFamily="2" charset="2"/>
              <a:buChar char=""/>
            </a:pPr>
            <a:endParaRPr lang="en-US" sz="2600" dirty="0">
              <a:solidFill>
                <a:srgbClr val="595959"/>
              </a:solidFill>
            </a:endParaRPr>
          </a:p>
          <a:p>
            <a:pPr>
              <a:buClr>
                <a:srgbClr val="80B606"/>
              </a:buClr>
              <a:buFont typeface="Wingdings" panose="05000000000000000000" pitchFamily="2" charset="2"/>
              <a:buChar char="S"/>
            </a:pPr>
            <a:endParaRPr lang="en-US" dirty="0"/>
          </a:p>
        </p:txBody>
      </p:sp>
    </p:spTree>
    <p:extLst>
      <p:ext uri="{BB962C8B-B14F-4D97-AF65-F5344CB8AC3E}">
        <p14:creationId xmlns:p14="http://schemas.microsoft.com/office/powerpoint/2010/main" val="8226394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19E5999-3E9B-6D44-8A36-147F7A6249AE}" type="slidenum">
              <a:rPr lang="en-US" smtClean="0"/>
              <a:t>16</a:t>
            </a:fld>
            <a:endParaRPr lang="en-US"/>
          </a:p>
        </p:txBody>
      </p:sp>
      <p:sp>
        <p:nvSpPr>
          <p:cNvPr id="2" name="Title 1"/>
          <p:cNvSpPr>
            <a:spLocks noGrp="1"/>
          </p:cNvSpPr>
          <p:nvPr>
            <p:ph type="title" idx="4294967295"/>
          </p:nvPr>
        </p:nvSpPr>
        <p:spPr>
          <a:xfrm>
            <a:off x="542925" y="28575"/>
            <a:ext cx="8229600" cy="1143000"/>
          </a:xfrm>
        </p:spPr>
        <p:txBody>
          <a:bodyPr/>
          <a:lstStyle/>
          <a:p>
            <a:r>
              <a:rPr lang="en-US" sz="3600"/>
              <a:t>Subpart C – Lending on Trust Land</a:t>
            </a:r>
          </a:p>
        </p:txBody>
      </p:sp>
      <p:sp>
        <p:nvSpPr>
          <p:cNvPr id="3" name="Content Placeholder 2"/>
          <p:cNvSpPr>
            <a:spLocks noGrp="1"/>
          </p:cNvSpPr>
          <p:nvPr>
            <p:ph idx="4294967295"/>
          </p:nvPr>
        </p:nvSpPr>
        <p:spPr>
          <a:xfrm>
            <a:off x="542925" y="1679575"/>
            <a:ext cx="8355012" cy="4556125"/>
          </a:xfrm>
        </p:spPr>
        <p:txBody>
          <a:bodyPr vert="horz" lIns="91440" tIns="45720" rIns="91440" bIns="45720" rtlCol="0" anchor="t">
            <a:noAutofit/>
          </a:bodyPr>
          <a:lstStyle/>
          <a:p>
            <a:pPr>
              <a:buClr>
                <a:srgbClr val="0070C0"/>
              </a:buClr>
              <a:buFont typeface="Arial" panose="020B0604020202020204" pitchFamily="34" charset="0"/>
              <a:buChar char="•"/>
            </a:pPr>
            <a:r>
              <a:rPr lang="en-US" dirty="0">
                <a:solidFill>
                  <a:schemeClr val="tx1"/>
                </a:solidFill>
              </a:rPr>
              <a:t>Requires Tribes to</a:t>
            </a:r>
            <a:r>
              <a:rPr lang="en-US" dirty="0">
                <a:solidFill>
                  <a:schemeClr val="tx1"/>
                </a:solidFill>
                <a:ea typeface="+mn-lt"/>
                <a:cs typeface="+mn-lt"/>
              </a:rPr>
              <a:t> submit an annual recertification when there is no change in their legal and administrative framework (§1005.307).</a:t>
            </a:r>
            <a:endParaRPr lang="en-US" dirty="0">
              <a:solidFill>
                <a:schemeClr val="tx1"/>
              </a:solidFill>
            </a:endParaRPr>
          </a:p>
          <a:p>
            <a:pPr>
              <a:buClr>
                <a:srgbClr val="0070C0"/>
              </a:buClr>
              <a:buFont typeface="Arial" panose="020B0604020202020204" pitchFamily="34" charset="0"/>
              <a:buChar char="•"/>
            </a:pPr>
            <a:r>
              <a:rPr lang="en-US" dirty="0">
                <a:solidFill>
                  <a:schemeClr val="tx1"/>
                </a:solidFill>
              </a:rPr>
              <a:t>Requires Tribes to report to HUD any changes in contact information or legal framework within 15 days (§1005.309).</a:t>
            </a:r>
          </a:p>
          <a:p>
            <a:pPr>
              <a:buClr>
                <a:srgbClr val="0070C0"/>
              </a:buClr>
              <a:buFont typeface="Arial" panose="020B0604020202020204" pitchFamily="34" charset="0"/>
              <a:buChar char="•"/>
            </a:pPr>
            <a:r>
              <a:rPr lang="en-US" dirty="0">
                <a:solidFill>
                  <a:schemeClr val="tx1"/>
                </a:solidFill>
              </a:rPr>
              <a:t>Requires Tribes to provide HUD notification of a borrower’s default on the Tribal lease (§1005.311).</a:t>
            </a:r>
          </a:p>
          <a:p>
            <a:pPr>
              <a:buClr>
                <a:srgbClr val="0070C0"/>
              </a:buClr>
              <a:buFont typeface="Arial" panose="020B0604020202020204" pitchFamily="34" charset="0"/>
              <a:buChar char="•"/>
            </a:pPr>
            <a:r>
              <a:rPr lang="en-US" dirty="0">
                <a:solidFill>
                  <a:schemeClr val="tx1"/>
                </a:solidFill>
              </a:rPr>
              <a:t>Creates a placeholder for HUD to request program data from Tribal participants (§1005.313).</a:t>
            </a:r>
          </a:p>
          <a:p>
            <a:pPr>
              <a:buClr>
                <a:srgbClr val="0070C0"/>
              </a:buClr>
              <a:buFont typeface="Wingdings" panose="05000000000000000000" pitchFamily="2" charset="2"/>
              <a:buChar char=""/>
            </a:pPr>
            <a:endParaRPr lang="en-US" sz="2000" dirty="0">
              <a:solidFill>
                <a:schemeClr val="tx1"/>
              </a:solidFill>
            </a:endParaRPr>
          </a:p>
          <a:p>
            <a:pPr>
              <a:buClr>
                <a:srgbClr val="0070C0"/>
              </a:buClr>
              <a:buFont typeface="Wingdings" panose="05000000000000000000" pitchFamily="2" charset="2"/>
              <a:buChar char=""/>
            </a:pPr>
            <a:endParaRPr lang="en-US" sz="2600" dirty="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19E5999-3E9B-6D44-8A36-147F7A6249AE}" type="slidenum">
              <a:rPr lang="en-US" smtClean="0"/>
              <a:t>17</a:t>
            </a:fld>
            <a:endParaRPr lang="en-US"/>
          </a:p>
        </p:txBody>
      </p:sp>
      <p:sp>
        <p:nvSpPr>
          <p:cNvPr id="2" name="Title 1"/>
          <p:cNvSpPr>
            <a:spLocks noGrp="1"/>
          </p:cNvSpPr>
          <p:nvPr>
            <p:ph type="title" idx="4294967295"/>
          </p:nvPr>
        </p:nvSpPr>
        <p:spPr>
          <a:xfrm>
            <a:off x="723900" y="57150"/>
            <a:ext cx="8229600" cy="1143000"/>
          </a:xfrm>
        </p:spPr>
        <p:txBody>
          <a:bodyPr/>
          <a:lstStyle/>
          <a:p>
            <a:r>
              <a:rPr lang="en-US" sz="3600"/>
              <a:t>Subpart D – Underwriting</a:t>
            </a:r>
          </a:p>
        </p:txBody>
      </p:sp>
      <p:sp>
        <p:nvSpPr>
          <p:cNvPr id="7" name="Content Placeholder 6"/>
          <p:cNvSpPr>
            <a:spLocks noGrp="1"/>
          </p:cNvSpPr>
          <p:nvPr>
            <p:ph idx="4294967295"/>
          </p:nvPr>
        </p:nvSpPr>
        <p:spPr>
          <a:xfrm>
            <a:off x="574676" y="1503363"/>
            <a:ext cx="8026400" cy="4852987"/>
          </a:xfrm>
        </p:spPr>
        <p:txBody>
          <a:bodyPr vert="horz" lIns="91440" tIns="45720" rIns="91440" bIns="45720" rtlCol="0" anchor="t">
            <a:noAutofit/>
          </a:bodyPr>
          <a:lstStyle/>
          <a:p>
            <a:pPr>
              <a:buClr>
                <a:srgbClr val="0070C0"/>
              </a:buClr>
              <a:buFont typeface="Arial" panose="020B0604020202020204" pitchFamily="34" charset="0"/>
              <a:buChar char="•"/>
            </a:pPr>
            <a:r>
              <a:rPr lang="en-US" dirty="0">
                <a:solidFill>
                  <a:schemeClr val="tx1"/>
                </a:solidFill>
              </a:rPr>
              <a:t>Outlines requirements for eligible borrowers, eligible properties and loan types for the Section 184 program. </a:t>
            </a:r>
          </a:p>
          <a:p>
            <a:pPr>
              <a:buClr>
                <a:srgbClr val="0070C0"/>
              </a:buClr>
              <a:buFont typeface="Wingdings" panose="05000000000000000000" pitchFamily="2" charset="2"/>
              <a:buChar char="«"/>
            </a:pPr>
            <a:r>
              <a:rPr lang="en-US" dirty="0">
                <a:solidFill>
                  <a:schemeClr val="tx1"/>
                </a:solidFill>
              </a:rPr>
              <a:t>Allows borrowers with a previous Section 184 default to participate in the program (§ 1005.409).</a:t>
            </a:r>
            <a:endParaRPr lang="en-US" strike="sngStrike" dirty="0">
              <a:solidFill>
                <a:schemeClr val="tx1"/>
              </a:solidFill>
            </a:endParaRPr>
          </a:p>
          <a:p>
            <a:pPr>
              <a:buClr>
                <a:srgbClr val="0070C0"/>
              </a:buClr>
              <a:buFont typeface="Arial" panose="020B0604020202020204" pitchFamily="34" charset="0"/>
              <a:buChar char="•"/>
            </a:pPr>
            <a:r>
              <a:rPr lang="en-US" dirty="0">
                <a:solidFill>
                  <a:schemeClr val="tx1"/>
                </a:solidFill>
                <a:effectLst/>
                <a:ea typeface="Times New Roman" panose="02020603050405020304" pitchFamily="18" charset="0"/>
                <a:cs typeface="Times New Roman"/>
              </a:rPr>
              <a:t>Sets the minimum required property standards for properties and explains environmental review requirements </a:t>
            </a:r>
            <a:r>
              <a:rPr lang="en-US" dirty="0">
                <a:solidFill>
                  <a:schemeClr val="tx1"/>
                </a:solidFill>
              </a:rPr>
              <a:t>(§ 1005.419). </a:t>
            </a:r>
          </a:p>
          <a:p>
            <a:pPr>
              <a:buClr>
                <a:srgbClr val="0070C0"/>
              </a:buClr>
              <a:buFont typeface="Arial" panose="020B0604020202020204" pitchFamily="34" charset="0"/>
              <a:buChar char="•"/>
            </a:pPr>
            <a:r>
              <a:rPr lang="en-US" dirty="0">
                <a:solidFill>
                  <a:schemeClr val="tx1"/>
                </a:solidFill>
              </a:rPr>
              <a:t>Minimum property standards include: </a:t>
            </a:r>
            <a:r>
              <a:rPr lang="en-US" dirty="0">
                <a:solidFill>
                  <a:schemeClr val="tx1"/>
                </a:solidFill>
                <a:effectLst/>
                <a:ea typeface="Times New Roman" panose="02020603050405020304" pitchFamily="18" charset="0"/>
                <a:cs typeface="Times New Roman"/>
              </a:rPr>
              <a:t>decent, safe, sanitary and modest in size and design;</a:t>
            </a:r>
            <a:r>
              <a:rPr lang="en-US" dirty="0">
                <a:solidFill>
                  <a:schemeClr val="tx1"/>
                </a:solidFill>
                <a:ea typeface="Times New Roman" panose="02020603050405020304" pitchFamily="18" charset="0"/>
                <a:cs typeface="Times New Roman"/>
              </a:rPr>
              <a:t> </a:t>
            </a:r>
            <a:r>
              <a:rPr lang="en-US" dirty="0">
                <a:solidFill>
                  <a:schemeClr val="tx1"/>
                </a:solidFill>
                <a:effectLst/>
                <a:ea typeface="Times New Roman" panose="02020603050405020304" pitchFamily="18" charset="0"/>
                <a:cs typeface="Times New Roman"/>
              </a:rPr>
              <a:t>conform with regional construction standards;</a:t>
            </a:r>
            <a:r>
              <a:rPr lang="en-US" dirty="0">
                <a:solidFill>
                  <a:schemeClr val="tx1"/>
                </a:solidFill>
                <a:ea typeface="Times New Roman" panose="02020603050405020304" pitchFamily="18" charset="0"/>
                <a:cs typeface="Times New Roman"/>
              </a:rPr>
              <a:t>  </a:t>
            </a:r>
            <a:r>
              <a:rPr lang="en-US" dirty="0">
                <a:solidFill>
                  <a:schemeClr val="tx1"/>
                </a:solidFill>
                <a:effectLst/>
                <a:ea typeface="Times New Roman" panose="02020603050405020304" pitchFamily="18" charset="0"/>
                <a:cs typeface="Times New Roman"/>
              </a:rPr>
              <a:t>heating, plumbing and electrical systems; and </a:t>
            </a:r>
            <a:r>
              <a:rPr lang="en-US" sz="2200" dirty="0">
                <a:solidFill>
                  <a:schemeClr val="tx1"/>
                </a:solidFill>
                <a:effectLst/>
                <a:ea typeface="Times New Roman" panose="02020603050405020304" pitchFamily="18" charset="0"/>
                <a:cs typeface="Times New Roman"/>
              </a:rPr>
              <a:t>minimum square footage requirements .</a:t>
            </a:r>
            <a:r>
              <a:rPr lang="en-US" sz="2200" dirty="0">
                <a:solidFill>
                  <a:schemeClr val="tx1"/>
                </a:solidFill>
                <a:ea typeface="Times New Roman" panose="02020603050405020304" pitchFamily="18" charset="0"/>
                <a:cs typeface="Times New Roman"/>
              </a:rPr>
              <a:t> </a:t>
            </a:r>
            <a:endParaRPr lang="en-US" sz="2200" dirty="0">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19E5999-3E9B-6D44-8A36-147F7A6249AE}" type="slidenum">
              <a:rPr lang="en-US" smtClean="0"/>
              <a:t>18</a:t>
            </a:fld>
            <a:endParaRPr lang="en-US"/>
          </a:p>
        </p:txBody>
      </p:sp>
      <p:sp>
        <p:nvSpPr>
          <p:cNvPr id="2" name="Title 1"/>
          <p:cNvSpPr>
            <a:spLocks noGrp="1"/>
          </p:cNvSpPr>
          <p:nvPr>
            <p:ph type="title" idx="4294967295"/>
          </p:nvPr>
        </p:nvSpPr>
        <p:spPr>
          <a:xfrm>
            <a:off x="723900" y="57150"/>
            <a:ext cx="8229600" cy="1143000"/>
          </a:xfrm>
        </p:spPr>
        <p:txBody>
          <a:bodyPr/>
          <a:lstStyle/>
          <a:p>
            <a:r>
              <a:rPr lang="en-US" sz="3600"/>
              <a:t>Subpart D – Underwriting</a:t>
            </a:r>
          </a:p>
        </p:txBody>
      </p:sp>
      <p:sp>
        <p:nvSpPr>
          <p:cNvPr id="7" name="Content Placeholder 6"/>
          <p:cNvSpPr>
            <a:spLocks noGrp="1"/>
          </p:cNvSpPr>
          <p:nvPr>
            <p:ph idx="4294967295"/>
          </p:nvPr>
        </p:nvSpPr>
        <p:spPr>
          <a:xfrm>
            <a:off x="574676" y="1503363"/>
            <a:ext cx="8026400" cy="4852987"/>
          </a:xfrm>
        </p:spPr>
        <p:txBody>
          <a:bodyPr vert="horz" lIns="91440" tIns="45720" rIns="91440" bIns="45720" rtlCol="0" anchor="t">
            <a:normAutofit/>
          </a:bodyPr>
          <a:lstStyle/>
          <a:p>
            <a:pPr>
              <a:buClr>
                <a:srgbClr val="0070C0"/>
              </a:buClr>
              <a:buFont typeface="Arial" panose="020B0604020202020204" pitchFamily="34" charset="0"/>
              <a:buChar char="•"/>
            </a:pPr>
            <a:endParaRPr lang="en-US" sz="2000" dirty="0">
              <a:solidFill>
                <a:schemeClr val="tx1"/>
              </a:solidFill>
            </a:endParaRPr>
          </a:p>
          <a:p>
            <a:pPr>
              <a:buClr>
                <a:srgbClr val="0070C0"/>
              </a:buClr>
              <a:buFont typeface="Arial" panose="020B0604020202020204" pitchFamily="34" charset="0"/>
              <a:buChar char="•"/>
            </a:pPr>
            <a:r>
              <a:rPr lang="en-US" dirty="0">
                <a:solidFill>
                  <a:schemeClr val="tx1"/>
                </a:solidFill>
              </a:rPr>
              <a:t>Prohibits Lenders from using risk-based pricing, which would rely on borrower’s credit score to determine borrower’s interest rate (§ 1005.451).</a:t>
            </a:r>
          </a:p>
          <a:p>
            <a:pPr>
              <a:buClr>
                <a:srgbClr val="0070C0"/>
              </a:buClr>
              <a:buFont typeface="Arial" panose="020B0604020202020204" pitchFamily="34" charset="0"/>
              <a:buChar char="•"/>
            </a:pPr>
            <a:r>
              <a:rPr lang="en-US" dirty="0">
                <a:solidFill>
                  <a:schemeClr val="tx1"/>
                </a:solidFill>
              </a:rPr>
              <a:t>Updates lending requirements for manufactured homes (§ 1005.429) and water purification systems (§ 1005.431).</a:t>
            </a:r>
          </a:p>
          <a:p>
            <a:pPr>
              <a:buClr>
                <a:srgbClr val="0070C0"/>
              </a:buClr>
              <a:buFont typeface="Arial" panose="020B0604020202020204" pitchFamily="34" charset="0"/>
              <a:buChar char="•"/>
            </a:pPr>
            <a:r>
              <a:rPr lang="en-US" dirty="0">
                <a:solidFill>
                  <a:schemeClr val="tx1"/>
                </a:solidFill>
              </a:rPr>
              <a:t> Removes the requirement for a 10-year warranty for new construction (§ 1005.433)</a:t>
            </a:r>
            <a:r>
              <a:rPr lang="en-US" sz="2000" dirty="0">
                <a:solidFill>
                  <a:schemeClr val="tx1"/>
                </a:solidFill>
              </a:rPr>
              <a:t>.</a:t>
            </a:r>
          </a:p>
          <a:p>
            <a:endParaRPr lang="en-US" dirty="0"/>
          </a:p>
        </p:txBody>
      </p:sp>
    </p:spTree>
    <p:extLst>
      <p:ext uri="{BB962C8B-B14F-4D97-AF65-F5344CB8AC3E}">
        <p14:creationId xmlns:p14="http://schemas.microsoft.com/office/powerpoint/2010/main" val="12101283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19E5999-3E9B-6D44-8A36-147F7A6249AE}" type="slidenum">
              <a:rPr lang="en-US" smtClean="0"/>
              <a:t>19</a:t>
            </a:fld>
            <a:endParaRPr lang="en-US"/>
          </a:p>
        </p:txBody>
      </p:sp>
      <p:sp>
        <p:nvSpPr>
          <p:cNvPr id="2" name="Title 1"/>
          <p:cNvSpPr>
            <a:spLocks noGrp="1"/>
          </p:cNvSpPr>
          <p:nvPr>
            <p:ph type="title" idx="4294967295"/>
          </p:nvPr>
        </p:nvSpPr>
        <p:spPr>
          <a:xfrm>
            <a:off x="457200" y="-9524"/>
            <a:ext cx="8229600" cy="1139824"/>
          </a:xfrm>
        </p:spPr>
        <p:txBody>
          <a:bodyPr/>
          <a:lstStyle/>
          <a:p>
            <a:r>
              <a:rPr lang="en-US" sz="3600" dirty="0"/>
              <a:t>Subpart E – Closing &amp; Endorsement</a:t>
            </a:r>
          </a:p>
        </p:txBody>
      </p:sp>
      <p:sp>
        <p:nvSpPr>
          <p:cNvPr id="3" name="Content Placeholder 2"/>
          <p:cNvSpPr>
            <a:spLocks noGrp="1"/>
          </p:cNvSpPr>
          <p:nvPr>
            <p:ph idx="4294967295"/>
          </p:nvPr>
        </p:nvSpPr>
        <p:spPr>
          <a:xfrm>
            <a:off x="657225" y="2085975"/>
            <a:ext cx="8229600" cy="3641725"/>
          </a:xfrm>
        </p:spPr>
        <p:txBody>
          <a:bodyPr vert="horz" lIns="91440" tIns="45720" rIns="91440" bIns="45720" rtlCol="0" anchor="t">
            <a:normAutofit/>
          </a:bodyPr>
          <a:lstStyle/>
          <a:p>
            <a:pPr>
              <a:buClr>
                <a:srgbClr val="0070C0"/>
              </a:buClr>
              <a:buFont typeface="Arial" panose="020B0604020202020204" pitchFamily="34" charset="0"/>
              <a:buChar char="•"/>
            </a:pPr>
            <a:r>
              <a:rPr lang="en-US" dirty="0">
                <a:solidFill>
                  <a:schemeClr val="tx1"/>
                </a:solidFill>
              </a:rPr>
              <a:t>Outlines requirements for closing a Section 184 loan and receiving endorsement approval from HUD. </a:t>
            </a:r>
          </a:p>
          <a:p>
            <a:pPr lvl="0">
              <a:buClr>
                <a:srgbClr val="0070C0"/>
              </a:buClr>
              <a:buFont typeface="Wingdings" panose="05000000000000000000" pitchFamily="2" charset="2"/>
              <a:buChar char="«"/>
            </a:pPr>
            <a:r>
              <a:rPr lang="en-US" dirty="0">
                <a:solidFill>
                  <a:schemeClr val="tx1"/>
                </a:solidFill>
              </a:rPr>
              <a:t>Provides borrowers the option for third-party Tribal notification in the case of borrowers’ default under the loan (§ 1005.501(j)).</a:t>
            </a:r>
          </a:p>
          <a:p>
            <a:pPr>
              <a:buClr>
                <a:srgbClr val="0070C0"/>
              </a:buClr>
              <a:buFont typeface="Arial" panose="020B0604020202020204" pitchFamily="34" charset="0"/>
              <a:buChar char="•"/>
            </a:pPr>
            <a:r>
              <a:rPr lang="en-US" dirty="0">
                <a:solidFill>
                  <a:schemeClr val="tx1"/>
                </a:solidFill>
              </a:rPr>
              <a:t>Borrower’s monthly loan payments include escrow payments, which include, as applicable, ground rents, fire and hazard insurance, loan guarantee fee, flood insurance, special assessments and taxes (§ 1005.507).</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62A5636-1EFA-8432-63B1-05C6480E2FC2}"/>
              </a:ext>
            </a:extLst>
          </p:cNvPr>
          <p:cNvSpPr>
            <a:spLocks noGrp="1"/>
          </p:cNvSpPr>
          <p:nvPr>
            <p:ph type="sldNum" sz="quarter" idx="12"/>
          </p:nvPr>
        </p:nvSpPr>
        <p:spPr/>
        <p:txBody>
          <a:bodyPr/>
          <a:lstStyle/>
          <a:p>
            <a:fld id="{919E5999-3E9B-6D44-8A36-147F7A6249AE}" type="slidenum">
              <a:rPr lang="en-US" smtClean="0"/>
              <a:t>2</a:t>
            </a:fld>
            <a:endParaRPr lang="en-US"/>
          </a:p>
        </p:txBody>
      </p:sp>
      <p:sp>
        <p:nvSpPr>
          <p:cNvPr id="2" name="Title 1">
            <a:extLst>
              <a:ext uri="{FF2B5EF4-FFF2-40B4-BE49-F238E27FC236}">
                <a16:creationId xmlns:a16="http://schemas.microsoft.com/office/drawing/2014/main" id="{EB31404E-E943-EB48-96CE-DC6409FC143E}"/>
              </a:ext>
            </a:extLst>
          </p:cNvPr>
          <p:cNvSpPr>
            <a:spLocks noGrp="1"/>
          </p:cNvSpPr>
          <p:nvPr>
            <p:ph type="title" idx="4294967295"/>
          </p:nvPr>
        </p:nvSpPr>
        <p:spPr>
          <a:xfrm>
            <a:off x="309563" y="46037"/>
            <a:ext cx="8229600" cy="1143001"/>
          </a:xfrm>
        </p:spPr>
        <p:txBody>
          <a:bodyPr/>
          <a:lstStyle/>
          <a:p>
            <a:r>
              <a:rPr lang="en-US"/>
              <a:t>Overview</a:t>
            </a:r>
          </a:p>
        </p:txBody>
      </p:sp>
      <p:sp>
        <p:nvSpPr>
          <p:cNvPr id="3" name="Content Placeholder 2">
            <a:extLst>
              <a:ext uri="{FF2B5EF4-FFF2-40B4-BE49-F238E27FC236}">
                <a16:creationId xmlns:a16="http://schemas.microsoft.com/office/drawing/2014/main" id="{AC040456-1285-ED0F-0D28-ACA1D64CD8A1}"/>
              </a:ext>
            </a:extLst>
          </p:cNvPr>
          <p:cNvSpPr>
            <a:spLocks noGrp="1"/>
          </p:cNvSpPr>
          <p:nvPr>
            <p:ph idx="4294967295"/>
          </p:nvPr>
        </p:nvSpPr>
        <p:spPr>
          <a:xfrm>
            <a:off x="876300" y="2020888"/>
            <a:ext cx="7662863" cy="4268787"/>
          </a:xfrm>
        </p:spPr>
        <p:txBody>
          <a:bodyPr vert="horz" lIns="91440" tIns="45720" rIns="91440" bIns="45720" rtlCol="0" anchor="t">
            <a:normAutofit/>
          </a:bodyPr>
          <a:lstStyle/>
          <a:p>
            <a:pPr>
              <a:lnSpc>
                <a:spcPct val="90000"/>
              </a:lnSpc>
              <a:spcAft>
                <a:spcPts val="1200"/>
              </a:spcAft>
              <a:buClr>
                <a:srgbClr val="0070C0"/>
              </a:buClr>
              <a:buFont typeface="Arial" panose="020B0604020202020204" pitchFamily="34" charset="0"/>
              <a:buChar char="•"/>
            </a:pPr>
            <a:r>
              <a:rPr lang="en-US" dirty="0">
                <a:solidFill>
                  <a:schemeClr val="tx1"/>
                </a:solidFill>
              </a:rPr>
              <a:t>The Section 184 program increases homeownership opportunities for Native American families by providing a federal guarantee on qualifying loans in the event of default. </a:t>
            </a:r>
          </a:p>
          <a:p>
            <a:pPr>
              <a:lnSpc>
                <a:spcPct val="90000"/>
              </a:lnSpc>
              <a:spcAft>
                <a:spcPts val="1200"/>
              </a:spcAft>
              <a:buClr>
                <a:srgbClr val="0070C0"/>
              </a:buClr>
              <a:buFont typeface="Arial" panose="020B0604020202020204" pitchFamily="34" charset="0"/>
              <a:buChar char="•"/>
            </a:pPr>
            <a:r>
              <a:rPr lang="en-US" dirty="0">
                <a:solidFill>
                  <a:schemeClr val="tx1"/>
                </a:solidFill>
              </a:rPr>
              <a:t>The Section 184 regulations have not been updated since 1996.  Since that time, t</a:t>
            </a:r>
            <a:r>
              <a:rPr lang="en-US" dirty="0">
                <a:solidFill>
                  <a:schemeClr val="tx1"/>
                </a:solidFill>
                <a:effectLst/>
                <a:ea typeface="PMingLiU" panose="02020500000000000000" pitchFamily="18" charset="-120"/>
              </a:rPr>
              <a:t>he program has grown from fewer than 100 loans a year to more than 3,600 loans worth over $860 million in fiscal year 2022. </a:t>
            </a:r>
          </a:p>
          <a:p>
            <a:pPr>
              <a:lnSpc>
                <a:spcPct val="90000"/>
              </a:lnSpc>
              <a:spcAft>
                <a:spcPts val="1200"/>
              </a:spcAft>
              <a:buClr>
                <a:srgbClr val="0070C0"/>
              </a:buClr>
              <a:buFont typeface="Arial" panose="020B0604020202020204" pitchFamily="34" charset="0"/>
              <a:buChar char="•"/>
            </a:pPr>
            <a:endParaRPr lang="en-US" dirty="0"/>
          </a:p>
          <a:p>
            <a:endParaRPr lang="en-US" dirty="0"/>
          </a:p>
        </p:txBody>
      </p:sp>
      <mc:AlternateContent xmlns:mc="http://schemas.openxmlformats.org/markup-compatibility/2006" xmlns:pslz="http://schemas.microsoft.com/office/powerpoint/2016/slidezoom">
        <mc:Choice Requires="pslz">
          <p:graphicFrame>
            <p:nvGraphicFramePr>
              <p:cNvPr id="6" name="Slide Zoom 5">
                <a:extLst>
                  <a:ext uri="{FF2B5EF4-FFF2-40B4-BE49-F238E27FC236}">
                    <a16:creationId xmlns:a16="http://schemas.microsoft.com/office/drawing/2014/main" id="{77BF1BCF-0D38-F2E5-B111-CF1F7C1E8463}"/>
                  </a:ext>
                </a:extLst>
              </p:cNvPr>
              <p:cNvGraphicFramePr>
                <a:graphicFrameLocks noChangeAspect="1"/>
              </p:cNvGraphicFramePr>
              <p:nvPr>
                <p:extLst>
                  <p:ext uri="{D42A27DB-BD31-4B8C-83A1-F6EECF244321}">
                    <p14:modId xmlns:p14="http://schemas.microsoft.com/office/powerpoint/2010/main" val="2229696284"/>
                  </p:ext>
                </p:extLst>
              </p:nvPr>
            </p:nvGraphicFramePr>
            <p:xfrm>
              <a:off x="-3208106" y="1935229"/>
              <a:ext cx="2286000" cy="1714500"/>
            </p:xfrm>
            <a:graphic>
              <a:graphicData uri="http://schemas.microsoft.com/office/powerpoint/2016/slidezoom">
                <pslz:sldZm>
                  <pslz:sldZmObj sldId="284" cId="3611976105">
                    <pslz:zmPr id="{AB01D5ED-72B5-42FD-87E7-7AC79A3E4C51}"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6" name="Slide Zoom 5">
                <a:hlinkClick r:id="rId3" action="ppaction://hlinksldjump"/>
                <a:extLst>
                  <a:ext uri="{FF2B5EF4-FFF2-40B4-BE49-F238E27FC236}">
                    <a16:creationId xmlns:a16="http://schemas.microsoft.com/office/drawing/2014/main" id="{77BF1BCF-0D38-F2E5-B111-CF1F7C1E8463}"/>
                  </a:ext>
                </a:extLst>
              </p:cNvPr>
              <p:cNvPicPr>
                <a:picLocks noGrp="1" noRot="1" noChangeAspect="1" noMove="1" noResize="1" noEditPoints="1" noAdjustHandles="1" noChangeArrowheads="1" noChangeShapeType="1"/>
              </p:cNvPicPr>
              <p:nvPr/>
            </p:nvPicPr>
            <p:blipFill>
              <a:blip r:embed="rId4"/>
              <a:stretch>
                <a:fillRect/>
              </a:stretch>
            </p:blipFill>
            <p:spPr>
              <a:xfrm>
                <a:off x="-3208106" y="1935229"/>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36119761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19E5999-3E9B-6D44-8A36-147F7A6249AE}" type="slidenum">
              <a:rPr lang="en-US" smtClean="0"/>
              <a:t>20</a:t>
            </a:fld>
            <a:endParaRPr lang="en-US"/>
          </a:p>
        </p:txBody>
      </p:sp>
      <p:sp>
        <p:nvSpPr>
          <p:cNvPr id="2" name="Title 1"/>
          <p:cNvSpPr>
            <a:spLocks noGrp="1"/>
          </p:cNvSpPr>
          <p:nvPr>
            <p:ph type="title" idx="4294967295"/>
          </p:nvPr>
        </p:nvSpPr>
        <p:spPr>
          <a:xfrm>
            <a:off x="457200" y="0"/>
            <a:ext cx="8229600" cy="1143000"/>
          </a:xfrm>
        </p:spPr>
        <p:txBody>
          <a:bodyPr/>
          <a:lstStyle/>
          <a:p>
            <a:r>
              <a:rPr lang="en-US" sz="3200"/>
              <a:t>Subpart F –Loan Guarantee Fees</a:t>
            </a:r>
          </a:p>
        </p:txBody>
      </p:sp>
      <p:sp>
        <p:nvSpPr>
          <p:cNvPr id="3" name="Content Placeholder 2"/>
          <p:cNvSpPr>
            <a:spLocks noGrp="1"/>
          </p:cNvSpPr>
          <p:nvPr>
            <p:ph idx="4294967295"/>
          </p:nvPr>
        </p:nvSpPr>
        <p:spPr>
          <a:xfrm>
            <a:off x="390525" y="1828845"/>
            <a:ext cx="8229600" cy="4598587"/>
          </a:xfrm>
        </p:spPr>
        <p:txBody>
          <a:bodyPr vert="horz" lIns="91440" tIns="45720" rIns="91440" bIns="45720" rtlCol="0" anchor="t">
            <a:normAutofit/>
          </a:bodyPr>
          <a:lstStyle/>
          <a:p>
            <a:pPr>
              <a:buClr>
                <a:srgbClr val="0070C0"/>
              </a:buClr>
              <a:buFont typeface="Arial" panose="020B0604020202020204" pitchFamily="34" charset="0"/>
              <a:buChar char="•"/>
            </a:pPr>
            <a:r>
              <a:rPr lang="en-US" dirty="0">
                <a:solidFill>
                  <a:schemeClr val="tx1"/>
                </a:solidFill>
              </a:rPr>
              <a:t>Outlines requirements for Lender’s/Servicer’s calculation, collection and submission of  Section 184 loan guarantee fees. </a:t>
            </a:r>
          </a:p>
          <a:p>
            <a:pPr>
              <a:buClr>
                <a:srgbClr val="0070C0"/>
              </a:buClr>
              <a:buFont typeface="Arial" panose="020B0604020202020204" pitchFamily="34" charset="0"/>
              <a:buChar char="•"/>
            </a:pPr>
            <a:r>
              <a:rPr lang="en-US" dirty="0">
                <a:solidFill>
                  <a:schemeClr val="tx1"/>
                </a:solidFill>
              </a:rPr>
              <a:t>Clarifies the payment and servicing of the Annual Loan Guarantee Fee (§ 1005.607). </a:t>
            </a:r>
          </a:p>
          <a:p>
            <a:pPr>
              <a:buClr>
                <a:srgbClr val="0070C0"/>
              </a:buClr>
              <a:buFont typeface="Arial" panose="020B0604020202020204" pitchFamily="34" charset="0"/>
              <a:buChar char="•"/>
            </a:pPr>
            <a:r>
              <a:rPr lang="en-US" dirty="0">
                <a:solidFill>
                  <a:schemeClr val="tx1"/>
                </a:solidFill>
              </a:rPr>
              <a:t>Establishes late fees and fines when Lenders or Servicers do not properly adjust borrower Annual Loan Guarantee Fee payments. (§ 1005.611). </a:t>
            </a:r>
          </a:p>
          <a:p>
            <a:pPr>
              <a:buClr>
                <a:srgbClr val="0070C0"/>
              </a:buClr>
              <a:buFont typeface="Arial" panose="020B0604020202020204" pitchFamily="34" charset="0"/>
              <a:buChar char="•"/>
            </a:pPr>
            <a:r>
              <a:rPr lang="en-US" dirty="0">
                <a:solidFill>
                  <a:schemeClr val="tx1"/>
                </a:solidFill>
              </a:rPr>
              <a:t>Prohibits Lenders and Servicers from recovering from the Borrower any HUD imposed penalties on the Lender and Servicer (§ 1005.611(a)).</a:t>
            </a:r>
          </a:p>
          <a:p>
            <a:pPr>
              <a:buClr>
                <a:srgbClr val="0070C0"/>
              </a:buClr>
              <a:buFont typeface="Arial" panose="020B0604020202020204" pitchFamily="34" charset="0"/>
              <a:buChar char="•"/>
            </a:pPr>
            <a:endParaRPr lang="en-US" dirty="0">
              <a:solidFill>
                <a:schemeClr val="tx1"/>
              </a:solidFill>
            </a:endParaRPr>
          </a:p>
        </p:txBody>
      </p:sp>
    </p:spTree>
    <p:extLst>
      <p:ext uri="{BB962C8B-B14F-4D97-AF65-F5344CB8AC3E}">
        <p14:creationId xmlns:p14="http://schemas.microsoft.com/office/powerpoint/2010/main" val="8237848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19E5999-3E9B-6D44-8A36-147F7A6249AE}" type="slidenum">
              <a:rPr lang="en-US" smtClean="0"/>
              <a:t>21</a:t>
            </a:fld>
            <a:endParaRPr lang="en-US"/>
          </a:p>
        </p:txBody>
      </p:sp>
      <p:sp>
        <p:nvSpPr>
          <p:cNvPr id="2" name="Title 1"/>
          <p:cNvSpPr>
            <a:spLocks noGrp="1"/>
          </p:cNvSpPr>
          <p:nvPr>
            <p:ph type="title" idx="4294967295"/>
          </p:nvPr>
        </p:nvSpPr>
        <p:spPr>
          <a:xfrm>
            <a:off x="457200" y="-69850"/>
            <a:ext cx="8229600" cy="1143000"/>
          </a:xfrm>
        </p:spPr>
        <p:txBody>
          <a:bodyPr/>
          <a:lstStyle/>
          <a:p>
            <a:r>
              <a:rPr lang="en-US" sz="3600"/>
              <a:t>Subpart G – Servicing</a:t>
            </a:r>
          </a:p>
        </p:txBody>
      </p:sp>
      <p:sp>
        <p:nvSpPr>
          <p:cNvPr id="3" name="Content Placeholder 2"/>
          <p:cNvSpPr>
            <a:spLocks noGrp="1"/>
          </p:cNvSpPr>
          <p:nvPr>
            <p:ph idx="4294967295"/>
          </p:nvPr>
        </p:nvSpPr>
        <p:spPr>
          <a:xfrm>
            <a:off x="457200" y="1819275"/>
            <a:ext cx="8229600" cy="4537075"/>
          </a:xfrm>
        </p:spPr>
        <p:txBody>
          <a:bodyPr vert="horz" lIns="91440" tIns="45720" rIns="91440" bIns="45720" rtlCol="0" anchor="t">
            <a:normAutofit lnSpcReduction="10000"/>
          </a:bodyPr>
          <a:lstStyle/>
          <a:p>
            <a:pPr>
              <a:buClr>
                <a:srgbClr val="0070C0"/>
              </a:buClr>
              <a:buFont typeface="Arial" panose="020B0604020202020204" pitchFamily="34" charset="0"/>
              <a:buChar char="•"/>
            </a:pPr>
            <a:r>
              <a:rPr lang="en-US" dirty="0">
                <a:solidFill>
                  <a:schemeClr val="tx1"/>
                </a:solidFill>
              </a:rPr>
              <a:t>Outlines requirements for Servicers to service the Section 184 loan and the loss mitigation require when the loan is in default.</a:t>
            </a:r>
          </a:p>
          <a:p>
            <a:pPr>
              <a:buClr>
                <a:srgbClr val="0070C0"/>
              </a:buClr>
              <a:buFont typeface="Arial" panose="020B0604020202020204" pitchFamily="34" charset="0"/>
              <a:buChar char="•"/>
            </a:pPr>
            <a:r>
              <a:rPr lang="en-US" dirty="0">
                <a:solidFill>
                  <a:schemeClr val="tx1"/>
                </a:solidFill>
              </a:rPr>
              <a:t>Lender must give Notice of Default to Borrower and provide, among other things, loss mitigation options, where appropriate   (</a:t>
            </a:r>
            <a:r>
              <a:rPr lang="en-US" dirty="0">
                <a:solidFill>
                  <a:schemeClr val="tx1"/>
                </a:solidFill>
                <a:ea typeface="+mn-lt"/>
                <a:cs typeface="+mn-lt"/>
              </a:rPr>
              <a:t>§ 1005.731).</a:t>
            </a:r>
            <a:endParaRPr lang="en-US" dirty="0">
              <a:solidFill>
                <a:schemeClr val="tx1"/>
              </a:solidFill>
            </a:endParaRPr>
          </a:p>
          <a:p>
            <a:pPr>
              <a:buClr>
                <a:srgbClr val="0070C0"/>
              </a:buClr>
              <a:buFont typeface="Arial" panose="020B0604020202020204" pitchFamily="34" charset="0"/>
              <a:buChar char="•"/>
            </a:pPr>
            <a:r>
              <a:rPr lang="en-US" dirty="0">
                <a:solidFill>
                  <a:schemeClr val="tx1"/>
                </a:solidFill>
              </a:rPr>
              <a:t>Timeline for Servicer to acknowledge loss mitigation, timeline to process loss mitigation and provide notification of loss mitigation application review; Borrower has right to appeal (§ 1005.733).</a:t>
            </a:r>
            <a:endParaRPr lang="en-US" dirty="0">
              <a:solidFill>
                <a:schemeClr val="tx1"/>
              </a:solidFill>
              <a:ea typeface="+mn-lt"/>
              <a:cs typeface="+mn-lt"/>
            </a:endParaRPr>
          </a:p>
          <a:p>
            <a:pPr>
              <a:buClr>
                <a:srgbClr val="0070C0"/>
              </a:buClr>
              <a:buFont typeface="Arial" panose="020B0604020202020204" pitchFamily="34" charset="0"/>
              <a:buChar char="•"/>
            </a:pPr>
            <a:r>
              <a:rPr lang="en-US" dirty="0">
                <a:solidFill>
                  <a:schemeClr val="tx1"/>
                </a:solidFill>
                <a:ea typeface="+mn-lt"/>
                <a:cs typeface="+mn-lt"/>
              </a:rPr>
              <a:t>Lists potential loss mitigation options: forbearance, assumption, loan modification, pre-foreclosure sale, Deed-in-Lieu and Lease-in-Lieu (</a:t>
            </a:r>
            <a:r>
              <a:rPr lang="en-US" dirty="0">
                <a:solidFill>
                  <a:schemeClr val="tx1"/>
                </a:solidFill>
              </a:rPr>
              <a:t>§</a:t>
            </a:r>
            <a:r>
              <a:rPr lang="en-US" dirty="0">
                <a:solidFill>
                  <a:schemeClr val="tx1"/>
                </a:solidFill>
                <a:ea typeface="+mn-lt"/>
                <a:cs typeface="+mn-lt"/>
              </a:rPr>
              <a:t> 1005.739).</a:t>
            </a:r>
          </a:p>
          <a:p>
            <a:pPr>
              <a:buClr>
                <a:srgbClr val="0070C0"/>
              </a:buClr>
              <a:buFont typeface="Arial" panose="020B0604020202020204" pitchFamily="34" charset="0"/>
              <a:buChar char="•"/>
            </a:pPr>
            <a:endParaRPr lang="en-US" dirty="0">
              <a:solidFill>
                <a:schemeClr val="tx1"/>
              </a:solidFill>
            </a:endParaRPr>
          </a:p>
          <a:p>
            <a:pPr>
              <a:buClr>
                <a:srgbClr val="0070C0"/>
              </a:buClr>
              <a:buFont typeface="Arial" panose="020B0604020202020204" pitchFamily="34" charset="0"/>
              <a:buChar char="•"/>
            </a:pPr>
            <a:endParaRPr lang="en-US" sz="2000" dirty="0">
              <a:solidFill>
                <a:schemeClr val="tx1"/>
              </a:solidFill>
            </a:endParaRPr>
          </a:p>
          <a:p>
            <a:pPr>
              <a:buClr>
                <a:srgbClr val="BBD7F8">
                  <a:lumMod val="50000"/>
                </a:srgbClr>
              </a:buClr>
              <a:buFont typeface="Arial" panose="020B0604020202020204" pitchFamily="34" charset="0"/>
              <a:buChar char="•"/>
            </a:pPr>
            <a:endParaRPr lang="en-US" sz="2800" dirty="0">
              <a:solidFill>
                <a:srgbClr val="000000"/>
              </a:solidFill>
            </a:endParaRPr>
          </a:p>
          <a:p>
            <a:endParaRPr lang="en-US" sz="2400" dirty="0"/>
          </a:p>
          <a:p>
            <a:pPr marL="0" indent="0">
              <a:buNone/>
            </a:pPr>
            <a:endParaRPr lang="en-US" sz="2000" dirty="0"/>
          </a:p>
        </p:txBody>
      </p:sp>
    </p:spTree>
    <p:extLst>
      <p:ext uri="{BB962C8B-B14F-4D97-AF65-F5344CB8AC3E}">
        <p14:creationId xmlns:p14="http://schemas.microsoft.com/office/powerpoint/2010/main" val="20938789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19E5999-3E9B-6D44-8A36-147F7A6249AE}" type="slidenum">
              <a:rPr lang="en-US" smtClean="0"/>
              <a:t>22</a:t>
            </a:fld>
            <a:endParaRPr lang="en-US"/>
          </a:p>
        </p:txBody>
      </p:sp>
      <p:sp>
        <p:nvSpPr>
          <p:cNvPr id="2" name="Title 1"/>
          <p:cNvSpPr>
            <a:spLocks noGrp="1"/>
          </p:cNvSpPr>
          <p:nvPr>
            <p:ph type="title" idx="4294967295"/>
          </p:nvPr>
        </p:nvSpPr>
        <p:spPr>
          <a:xfrm>
            <a:off x="457200" y="-69850"/>
            <a:ext cx="8229600" cy="1143000"/>
          </a:xfrm>
        </p:spPr>
        <p:txBody>
          <a:bodyPr/>
          <a:lstStyle/>
          <a:p>
            <a:r>
              <a:rPr lang="en-US" sz="3600"/>
              <a:t>Subpart G – Servicing</a:t>
            </a:r>
          </a:p>
        </p:txBody>
      </p:sp>
      <p:sp>
        <p:nvSpPr>
          <p:cNvPr id="3" name="Content Placeholder 2"/>
          <p:cNvSpPr>
            <a:spLocks noGrp="1"/>
          </p:cNvSpPr>
          <p:nvPr>
            <p:ph idx="4294967295"/>
          </p:nvPr>
        </p:nvSpPr>
        <p:spPr>
          <a:xfrm>
            <a:off x="457200" y="1819275"/>
            <a:ext cx="8229600" cy="4537075"/>
          </a:xfrm>
        </p:spPr>
        <p:txBody>
          <a:bodyPr vert="horz" lIns="91440" tIns="45720" rIns="91440" bIns="45720" rtlCol="0" anchor="t">
            <a:normAutofit/>
          </a:bodyPr>
          <a:lstStyle/>
          <a:p>
            <a:pPr>
              <a:buClr>
                <a:srgbClr val="0070C0"/>
              </a:buClr>
              <a:buFont typeface="Wingdings" panose="05000000000000000000" pitchFamily="2" charset="2"/>
              <a:buChar char="«"/>
            </a:pPr>
            <a:r>
              <a:rPr lang="en-US" dirty="0">
                <a:solidFill>
                  <a:schemeClr val="tx1"/>
                </a:solidFill>
              </a:rPr>
              <a:t>When elected by Borrower, Notice of Default may be provided to the Tribe; Notice of Default provided to BIA (§ 1005.741).</a:t>
            </a:r>
            <a:endParaRPr lang="en-US" dirty="0">
              <a:solidFill>
                <a:schemeClr val="tx1"/>
              </a:solidFill>
              <a:ea typeface="+mn-lt"/>
              <a:cs typeface="+mn-lt"/>
            </a:endParaRPr>
          </a:p>
          <a:p>
            <a:pPr>
              <a:buClr>
                <a:srgbClr val="0070C0"/>
              </a:buClr>
              <a:buFont typeface="Arial" panose="020B0604020202020204" pitchFamily="34" charset="0"/>
              <a:buChar char="•"/>
            </a:pPr>
            <a:r>
              <a:rPr lang="en-US" dirty="0">
                <a:solidFill>
                  <a:schemeClr val="tx1"/>
                </a:solidFill>
              </a:rPr>
              <a:t>Authorizes HUD to provide incentive payments to Lender, Borrower and/or Tribes/TDHEs. (§ 1005.731).</a:t>
            </a:r>
            <a:endParaRPr lang="en-US" dirty="0">
              <a:solidFill>
                <a:schemeClr val="tx1"/>
              </a:solidFill>
              <a:ea typeface="+mn-lt"/>
              <a:cs typeface="+mn-lt"/>
            </a:endParaRPr>
          </a:p>
          <a:p>
            <a:pPr>
              <a:buClr>
                <a:srgbClr val="0070C0"/>
              </a:buClr>
              <a:buFont typeface="Wingdings" panose="05000000000000000000" pitchFamily="2" charset="2"/>
              <a:buChar char="«"/>
            </a:pPr>
            <a:r>
              <a:rPr lang="en-US" dirty="0">
                <a:solidFill>
                  <a:schemeClr val="tx1"/>
                </a:solidFill>
                <a:ea typeface="+mn-lt"/>
                <a:cs typeface="+mn-lt"/>
              </a:rPr>
              <a:t>Provides Tribe with option to assume the loan or purchase the property at appraised value or other purchase price. (</a:t>
            </a:r>
            <a:r>
              <a:rPr lang="en-US" dirty="0">
                <a:solidFill>
                  <a:schemeClr val="tx1"/>
                </a:solidFill>
              </a:rPr>
              <a:t>§</a:t>
            </a:r>
            <a:r>
              <a:rPr lang="en-US" dirty="0">
                <a:solidFill>
                  <a:schemeClr val="tx1"/>
                </a:solidFill>
                <a:ea typeface="+mn-lt"/>
                <a:cs typeface="+mn-lt"/>
              </a:rPr>
              <a:t> 1005.757).</a:t>
            </a:r>
          </a:p>
          <a:p>
            <a:pPr>
              <a:buClr>
                <a:srgbClr val="0070C0"/>
              </a:buClr>
              <a:buFont typeface="Arial" panose="020B0604020202020204" pitchFamily="34" charset="0"/>
              <a:buChar char="•"/>
            </a:pPr>
            <a:r>
              <a:rPr lang="en-US" dirty="0">
                <a:solidFill>
                  <a:schemeClr val="tx1"/>
                </a:solidFill>
              </a:rPr>
              <a:t>Requires initiation of foreclosure (fee simple) or assignment (Trust Land) to HUD must occur within 180 days after default, if loss mitigation is unsuccessful (§§ 1005.761(a) and 1005.763(b)).</a:t>
            </a:r>
          </a:p>
          <a:p>
            <a:pPr>
              <a:buClr>
                <a:srgbClr val="0070C0"/>
              </a:buClr>
              <a:buFont typeface="Arial" panose="020B0604020202020204" pitchFamily="34" charset="0"/>
              <a:buChar char="•"/>
            </a:pPr>
            <a:endParaRPr lang="en-US" dirty="0">
              <a:solidFill>
                <a:schemeClr val="tx1"/>
              </a:solidFill>
            </a:endParaRPr>
          </a:p>
          <a:p>
            <a:pPr>
              <a:buClr>
                <a:srgbClr val="0070C0"/>
              </a:buClr>
              <a:buFont typeface="Arial" panose="020B0604020202020204" pitchFamily="34" charset="0"/>
              <a:buChar char="•"/>
            </a:pPr>
            <a:endParaRPr lang="en-US" sz="2000" dirty="0">
              <a:solidFill>
                <a:schemeClr val="tx1"/>
              </a:solidFill>
            </a:endParaRPr>
          </a:p>
          <a:p>
            <a:pPr>
              <a:buClr>
                <a:srgbClr val="BBD7F8">
                  <a:lumMod val="50000"/>
                </a:srgbClr>
              </a:buClr>
              <a:buFont typeface="Arial" panose="020B0604020202020204" pitchFamily="34" charset="0"/>
              <a:buChar char="•"/>
            </a:pPr>
            <a:endParaRPr lang="en-US" sz="2800" dirty="0">
              <a:solidFill>
                <a:srgbClr val="000000"/>
              </a:solidFill>
            </a:endParaRPr>
          </a:p>
          <a:p>
            <a:endParaRPr lang="en-US" sz="2400" dirty="0"/>
          </a:p>
          <a:p>
            <a:pPr marL="0" indent="0">
              <a:buNone/>
            </a:pPr>
            <a:endParaRPr lang="en-US" sz="2000" dirty="0"/>
          </a:p>
        </p:txBody>
      </p:sp>
    </p:spTree>
    <p:extLst>
      <p:ext uri="{BB962C8B-B14F-4D97-AF65-F5344CB8AC3E}">
        <p14:creationId xmlns:p14="http://schemas.microsoft.com/office/powerpoint/2010/main" val="9112830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19E5999-3E9B-6D44-8A36-147F7A6249AE}" type="slidenum">
              <a:rPr lang="en-US" dirty="0" smtClean="0"/>
              <a:t>23</a:t>
            </a:fld>
            <a:endParaRPr lang="en-US"/>
          </a:p>
        </p:txBody>
      </p:sp>
      <p:sp>
        <p:nvSpPr>
          <p:cNvPr id="2" name="Title 1"/>
          <p:cNvSpPr>
            <a:spLocks noGrp="1"/>
          </p:cNvSpPr>
          <p:nvPr>
            <p:ph type="title" idx="4294967295"/>
          </p:nvPr>
        </p:nvSpPr>
        <p:spPr>
          <a:xfrm>
            <a:off x="352425" y="0"/>
            <a:ext cx="8229600" cy="1143000"/>
          </a:xfrm>
        </p:spPr>
        <p:txBody>
          <a:bodyPr/>
          <a:lstStyle/>
          <a:p>
            <a:r>
              <a:rPr lang="en-US" sz="3600"/>
              <a:t>Subpart H – Claims</a:t>
            </a:r>
          </a:p>
        </p:txBody>
      </p:sp>
      <p:sp>
        <p:nvSpPr>
          <p:cNvPr id="3" name="Content Placeholder 2"/>
          <p:cNvSpPr>
            <a:spLocks noGrp="1"/>
          </p:cNvSpPr>
          <p:nvPr>
            <p:ph idx="4294967295"/>
          </p:nvPr>
        </p:nvSpPr>
        <p:spPr>
          <a:xfrm>
            <a:off x="685800" y="1522413"/>
            <a:ext cx="7629525" cy="4929187"/>
          </a:xfrm>
        </p:spPr>
        <p:txBody>
          <a:bodyPr vert="horz" lIns="91440" tIns="45720" rIns="91440" bIns="45720" rtlCol="0" anchor="t">
            <a:normAutofit fontScale="85000" lnSpcReduction="20000"/>
          </a:bodyPr>
          <a:lstStyle/>
          <a:p>
            <a:pPr>
              <a:buClr>
                <a:srgbClr val="0070C0"/>
              </a:buClr>
              <a:buFont typeface="Arial" panose="020B0604020202020204" pitchFamily="34" charset="0"/>
              <a:buChar char="•"/>
            </a:pPr>
            <a:r>
              <a:rPr lang="en-US" sz="2600" dirty="0">
                <a:solidFill>
                  <a:schemeClr val="tx1"/>
                </a:solidFill>
              </a:rPr>
              <a:t>Outlines claim types and requirements to submit claims to HUD.</a:t>
            </a:r>
          </a:p>
          <a:p>
            <a:pPr>
              <a:buClr>
                <a:srgbClr val="0070C0"/>
              </a:buClr>
              <a:buFont typeface="Arial" panose="020B0604020202020204" pitchFamily="34" charset="0"/>
              <a:buChar char="•"/>
            </a:pPr>
            <a:r>
              <a:rPr lang="en-US" sz="2600" dirty="0">
                <a:solidFill>
                  <a:schemeClr val="tx1"/>
                </a:solidFill>
              </a:rPr>
              <a:t>Establishes timeframe for eligible costs (§ 1005.841) and interest payments incurred during default and foreclosure   (§ 1005.839). </a:t>
            </a:r>
          </a:p>
          <a:p>
            <a:pPr>
              <a:buClr>
                <a:srgbClr val="0070C0"/>
              </a:buClr>
              <a:buFont typeface="Arial" panose="020B0604020202020204" pitchFamily="34" charset="0"/>
              <a:buChar char="•"/>
            </a:pPr>
            <a:r>
              <a:rPr lang="en-US" sz="2600" dirty="0">
                <a:solidFill>
                  <a:schemeClr val="tx1"/>
                </a:solidFill>
              </a:rPr>
              <a:t>Establishes criteria and timeframe for Lenders to submit supplemental claims (§§ 1005.807(c) and 1005.809(e)).</a:t>
            </a:r>
          </a:p>
          <a:p>
            <a:pPr>
              <a:buClr>
                <a:srgbClr val="0070C0"/>
              </a:buClr>
              <a:buFont typeface="Arial,Sans-Serif" panose="020B0604020202020204" pitchFamily="34" charset="0"/>
              <a:buChar char="•"/>
            </a:pPr>
            <a:r>
              <a:rPr lang="en-US" sz="2600" dirty="0">
                <a:solidFill>
                  <a:schemeClr val="tx1"/>
                </a:solidFill>
                <a:ea typeface="+mn-lt"/>
                <a:cs typeface="+mn-lt"/>
              </a:rPr>
              <a:t>Establishes that payment of a claim is not conclusive evidence of the claim meeting all Section 184 requirements (§ 1005.835).</a:t>
            </a:r>
          </a:p>
          <a:p>
            <a:pPr>
              <a:buClr>
                <a:srgbClr val="0070C0"/>
              </a:buClr>
              <a:buFont typeface="Arial,Sans-Serif" panose="020B0604020202020204" pitchFamily="34" charset="0"/>
              <a:buChar char="•"/>
            </a:pPr>
            <a:r>
              <a:rPr lang="en-US" sz="2600" dirty="0">
                <a:solidFill>
                  <a:schemeClr val="tx1"/>
                </a:solidFill>
                <a:ea typeface="+mn-lt"/>
                <a:cs typeface="+mn-lt"/>
              </a:rPr>
              <a:t>Allows HUD to conduct post-claim review of the loan within five years of claim payment, including full review of the loan origination file ( § 1005.835).</a:t>
            </a:r>
            <a:endParaRPr lang="en-US" sz="2600" dirty="0">
              <a:solidFill>
                <a:schemeClr val="tx1"/>
              </a:solidFill>
            </a:endParaRPr>
          </a:p>
          <a:p>
            <a:pPr>
              <a:buClr>
                <a:srgbClr val="0070C0"/>
              </a:buClr>
              <a:buFont typeface="Arial" panose="020B0604020202020204" pitchFamily="34" charset="0"/>
              <a:buChar char="•"/>
            </a:pPr>
            <a:endParaRPr lang="en-US" sz="3600" dirty="0">
              <a:solidFill>
                <a:schemeClr val="tx1"/>
              </a:solidFill>
            </a:endParaRPr>
          </a:p>
          <a:p>
            <a:endParaRPr lang="en-US" sz="2000" dirty="0"/>
          </a:p>
        </p:txBody>
      </p:sp>
    </p:spTree>
    <p:extLst>
      <p:ext uri="{BB962C8B-B14F-4D97-AF65-F5344CB8AC3E}">
        <p14:creationId xmlns:p14="http://schemas.microsoft.com/office/powerpoint/2010/main" val="42524011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FBD6C-477D-41BF-A3FC-01CD9FD81088}"/>
              </a:ext>
            </a:extLst>
          </p:cNvPr>
          <p:cNvSpPr>
            <a:spLocks noGrp="1"/>
          </p:cNvSpPr>
          <p:nvPr>
            <p:ph type="title"/>
          </p:nvPr>
        </p:nvSpPr>
        <p:spPr>
          <a:xfrm>
            <a:off x="457200" y="611841"/>
            <a:ext cx="8229600" cy="1143000"/>
          </a:xfrm>
        </p:spPr>
        <p:txBody>
          <a:bodyPr/>
          <a:lstStyle/>
          <a:p>
            <a:r>
              <a:rPr lang="en-US" sz="3200"/>
              <a:t>Subpart I:</a:t>
            </a:r>
            <a:r>
              <a:rPr lang="en-US" sz="3200" b="1"/>
              <a:t> </a:t>
            </a:r>
            <a:r>
              <a:rPr lang="en-US" sz="3200"/>
              <a:t>Lender and Servicer Monitoring, Reporting, Sanctions and Appeals</a:t>
            </a:r>
            <a:br>
              <a:rPr lang="en-US" sz="4800">
                <a:solidFill>
                  <a:schemeClr val="tx1"/>
                </a:solidFill>
              </a:rPr>
            </a:br>
            <a:endParaRPr lang="en-US"/>
          </a:p>
        </p:txBody>
      </p:sp>
      <p:sp>
        <p:nvSpPr>
          <p:cNvPr id="3" name="Content Placeholder 2">
            <a:extLst>
              <a:ext uri="{FF2B5EF4-FFF2-40B4-BE49-F238E27FC236}">
                <a16:creationId xmlns:a16="http://schemas.microsoft.com/office/drawing/2014/main" id="{BBB8232B-9FE4-4F7F-99EC-7657E297E804}"/>
              </a:ext>
            </a:extLst>
          </p:cNvPr>
          <p:cNvSpPr>
            <a:spLocks noGrp="1"/>
          </p:cNvSpPr>
          <p:nvPr>
            <p:ph idx="1"/>
          </p:nvPr>
        </p:nvSpPr>
        <p:spPr/>
        <p:txBody>
          <a:bodyPr>
            <a:normAutofit/>
          </a:bodyPr>
          <a:lstStyle/>
          <a:p>
            <a:pPr>
              <a:buClr>
                <a:srgbClr val="0070C0"/>
              </a:buClr>
              <a:buFont typeface="Arial" panose="020B0604020202020204" pitchFamily="34" charset="0"/>
              <a:buChar char="•"/>
            </a:pPr>
            <a:r>
              <a:rPr lang="en-US" dirty="0">
                <a:solidFill>
                  <a:schemeClr val="tx1"/>
                </a:solidFill>
              </a:rPr>
              <a:t>Outlines HUD’s ability to conduct periodic performance reviews, reporting requirements for Lenders and Servicers, and sanctions for noncompliance with regulations.</a:t>
            </a:r>
          </a:p>
          <a:p>
            <a:pPr>
              <a:buClr>
                <a:srgbClr val="0070C0"/>
              </a:buClr>
              <a:buFont typeface="Arial" panose="020B0604020202020204" pitchFamily="34" charset="0"/>
              <a:buChar char="•"/>
            </a:pPr>
            <a:r>
              <a:rPr lang="en-US" dirty="0">
                <a:solidFill>
                  <a:schemeClr val="tx1"/>
                </a:solidFill>
              </a:rPr>
              <a:t>Allows for appeals of a determination by HUD to deny a lender’s participation in the Section 184 program                 (§ 1005.909).</a:t>
            </a:r>
          </a:p>
        </p:txBody>
      </p:sp>
      <p:sp>
        <p:nvSpPr>
          <p:cNvPr id="4" name="Slide Number Placeholder 3">
            <a:extLst>
              <a:ext uri="{FF2B5EF4-FFF2-40B4-BE49-F238E27FC236}">
                <a16:creationId xmlns:a16="http://schemas.microsoft.com/office/drawing/2014/main" id="{310158FE-C52B-4851-8423-940CC3D45DA2}"/>
              </a:ext>
            </a:extLst>
          </p:cNvPr>
          <p:cNvSpPr>
            <a:spLocks noGrp="1"/>
          </p:cNvSpPr>
          <p:nvPr>
            <p:ph type="sldNum" sz="quarter" idx="12"/>
          </p:nvPr>
        </p:nvSpPr>
        <p:spPr/>
        <p:txBody>
          <a:bodyPr/>
          <a:lstStyle/>
          <a:p>
            <a:fld id="{919E5999-3E9B-6D44-8A36-147F7A6249AE}" type="slidenum">
              <a:rPr lang="en-US" smtClean="0"/>
              <a:t>24</a:t>
            </a:fld>
            <a:endParaRPr lang="en-US"/>
          </a:p>
        </p:txBody>
      </p:sp>
    </p:spTree>
    <p:extLst>
      <p:ext uri="{BB962C8B-B14F-4D97-AF65-F5344CB8AC3E}">
        <p14:creationId xmlns:p14="http://schemas.microsoft.com/office/powerpoint/2010/main" val="31011848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FBD6C-477D-41BF-A3FC-01CD9FD81088}"/>
              </a:ext>
            </a:extLst>
          </p:cNvPr>
          <p:cNvSpPr>
            <a:spLocks noGrp="1"/>
          </p:cNvSpPr>
          <p:nvPr>
            <p:ph type="title"/>
          </p:nvPr>
        </p:nvSpPr>
        <p:spPr>
          <a:xfrm>
            <a:off x="457200" y="611841"/>
            <a:ext cx="8229600" cy="1143000"/>
          </a:xfrm>
        </p:spPr>
        <p:txBody>
          <a:bodyPr/>
          <a:lstStyle/>
          <a:p>
            <a:r>
              <a:rPr lang="en-US" sz="3200" dirty="0"/>
              <a:t>Public Comment Period</a:t>
            </a:r>
            <a:br>
              <a:rPr lang="en-US" sz="4800" dirty="0">
                <a:solidFill>
                  <a:schemeClr val="tx1"/>
                </a:solidFill>
              </a:rPr>
            </a:br>
            <a:endParaRPr lang="en-US" dirty="0"/>
          </a:p>
        </p:txBody>
      </p:sp>
      <p:sp>
        <p:nvSpPr>
          <p:cNvPr id="3" name="Content Placeholder 2">
            <a:extLst>
              <a:ext uri="{FF2B5EF4-FFF2-40B4-BE49-F238E27FC236}">
                <a16:creationId xmlns:a16="http://schemas.microsoft.com/office/drawing/2014/main" id="{BBB8232B-9FE4-4F7F-99EC-7657E297E804}"/>
              </a:ext>
            </a:extLst>
          </p:cNvPr>
          <p:cNvSpPr>
            <a:spLocks noGrp="1"/>
          </p:cNvSpPr>
          <p:nvPr>
            <p:ph idx="1"/>
          </p:nvPr>
        </p:nvSpPr>
        <p:spPr/>
        <p:txBody>
          <a:bodyPr>
            <a:normAutofit/>
          </a:bodyPr>
          <a:lstStyle/>
          <a:p>
            <a:pPr>
              <a:buClr>
                <a:srgbClr val="0070C0"/>
              </a:buClr>
              <a:buFont typeface="Arial" panose="020B0604020202020204" pitchFamily="34" charset="0"/>
              <a:buChar char="•"/>
            </a:pPr>
            <a:r>
              <a:rPr lang="en-US" dirty="0">
                <a:solidFill>
                  <a:schemeClr val="tx1"/>
                </a:solidFill>
              </a:rPr>
              <a:t>Public comment period ends March 17, 2023</a:t>
            </a:r>
          </a:p>
          <a:p>
            <a:pPr>
              <a:buClr>
                <a:srgbClr val="0070C0"/>
              </a:buClr>
              <a:buFont typeface="Arial" panose="020B0604020202020204" pitchFamily="34" charset="0"/>
              <a:buChar char="•"/>
            </a:pPr>
            <a:r>
              <a:rPr lang="en-US" dirty="0">
                <a:solidFill>
                  <a:schemeClr val="tx1"/>
                </a:solidFill>
              </a:rPr>
              <a:t>Submit public comments through </a:t>
            </a:r>
            <a:r>
              <a:rPr lang="en-US" dirty="0">
                <a:solidFill>
                  <a:schemeClr val="tx1"/>
                </a:solidFill>
                <a:hlinkClick r:id="rId3"/>
              </a:rPr>
              <a:t>www.regulations.gov</a:t>
            </a:r>
            <a:r>
              <a:rPr lang="en-US" dirty="0">
                <a:solidFill>
                  <a:schemeClr val="tx1"/>
                </a:solidFill>
              </a:rPr>
              <a:t>. </a:t>
            </a:r>
          </a:p>
          <a:p>
            <a:pPr>
              <a:buClr>
                <a:srgbClr val="0070C0"/>
              </a:buClr>
              <a:buFont typeface="Arial" panose="020B0604020202020204" pitchFamily="34" charset="0"/>
              <a:buChar char="•"/>
            </a:pPr>
            <a:r>
              <a:rPr lang="en-US" dirty="0">
                <a:solidFill>
                  <a:schemeClr val="tx1"/>
                </a:solidFill>
              </a:rPr>
              <a:t>Questions: </a:t>
            </a:r>
          </a:p>
          <a:p>
            <a:pPr marL="349250" lvl="1" indent="0">
              <a:buClr>
                <a:srgbClr val="0070C0"/>
              </a:buClr>
              <a:buNone/>
            </a:pPr>
            <a:r>
              <a:rPr lang="en-US" dirty="0">
                <a:solidFill>
                  <a:schemeClr val="tx1"/>
                </a:solidFill>
              </a:rPr>
              <a:t>		Krisa.M.Johnson@hud.gov</a:t>
            </a:r>
          </a:p>
          <a:p>
            <a:pPr marL="349250" lvl="1" indent="0">
              <a:buClr>
                <a:srgbClr val="0070C0"/>
              </a:buClr>
              <a:buNone/>
            </a:pPr>
            <a:r>
              <a:rPr lang="en-US" dirty="0">
                <a:solidFill>
                  <a:schemeClr val="tx1"/>
                </a:solidFill>
              </a:rPr>
              <a:t>		Chung-yiu.Lee@hud.gov</a:t>
            </a:r>
          </a:p>
          <a:p>
            <a:pPr marL="349250" lvl="1" indent="0">
              <a:buClr>
                <a:srgbClr val="0070C0"/>
              </a:buClr>
              <a:buNone/>
            </a:pPr>
            <a:r>
              <a:rPr lang="en-US" dirty="0">
                <a:solidFill>
                  <a:schemeClr val="tx1"/>
                </a:solidFill>
              </a:rPr>
              <a:t>		Deana.K.OHara@hud.gov</a:t>
            </a:r>
          </a:p>
          <a:p>
            <a:pPr marL="349250" lvl="1" indent="0">
              <a:buClr>
                <a:srgbClr val="0070C0"/>
              </a:buClr>
              <a:buNone/>
            </a:pPr>
            <a:r>
              <a:rPr lang="en-US" dirty="0">
                <a:solidFill>
                  <a:schemeClr val="tx1"/>
                </a:solidFill>
              </a:rPr>
              <a:t>		</a:t>
            </a:r>
          </a:p>
        </p:txBody>
      </p:sp>
      <p:sp>
        <p:nvSpPr>
          <p:cNvPr id="4" name="Slide Number Placeholder 3">
            <a:extLst>
              <a:ext uri="{FF2B5EF4-FFF2-40B4-BE49-F238E27FC236}">
                <a16:creationId xmlns:a16="http://schemas.microsoft.com/office/drawing/2014/main" id="{310158FE-C52B-4851-8423-940CC3D45DA2}"/>
              </a:ext>
            </a:extLst>
          </p:cNvPr>
          <p:cNvSpPr>
            <a:spLocks noGrp="1"/>
          </p:cNvSpPr>
          <p:nvPr>
            <p:ph type="sldNum" sz="quarter" idx="12"/>
          </p:nvPr>
        </p:nvSpPr>
        <p:spPr/>
        <p:txBody>
          <a:bodyPr/>
          <a:lstStyle/>
          <a:p>
            <a:fld id="{919E5999-3E9B-6D44-8A36-147F7A6249AE}" type="slidenum">
              <a:rPr lang="en-US" smtClean="0"/>
              <a:t>25</a:t>
            </a:fld>
            <a:endParaRPr lang="en-US"/>
          </a:p>
        </p:txBody>
      </p:sp>
    </p:spTree>
    <p:extLst>
      <p:ext uri="{BB962C8B-B14F-4D97-AF65-F5344CB8AC3E}">
        <p14:creationId xmlns:p14="http://schemas.microsoft.com/office/powerpoint/2010/main" val="33262415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62A5636-1EFA-8432-63B1-05C6480E2FC2}"/>
              </a:ext>
            </a:extLst>
          </p:cNvPr>
          <p:cNvSpPr>
            <a:spLocks noGrp="1"/>
          </p:cNvSpPr>
          <p:nvPr>
            <p:ph type="sldNum" sz="quarter" idx="12"/>
          </p:nvPr>
        </p:nvSpPr>
        <p:spPr/>
        <p:txBody>
          <a:bodyPr/>
          <a:lstStyle/>
          <a:p>
            <a:fld id="{919E5999-3E9B-6D44-8A36-147F7A6249AE}" type="slidenum">
              <a:rPr lang="en-US" smtClean="0"/>
              <a:t>3</a:t>
            </a:fld>
            <a:endParaRPr lang="en-US"/>
          </a:p>
        </p:txBody>
      </p:sp>
      <p:sp>
        <p:nvSpPr>
          <p:cNvPr id="2" name="Title 1">
            <a:extLst>
              <a:ext uri="{FF2B5EF4-FFF2-40B4-BE49-F238E27FC236}">
                <a16:creationId xmlns:a16="http://schemas.microsoft.com/office/drawing/2014/main" id="{EB31404E-E943-EB48-96CE-DC6409FC143E}"/>
              </a:ext>
            </a:extLst>
          </p:cNvPr>
          <p:cNvSpPr>
            <a:spLocks noGrp="1"/>
          </p:cNvSpPr>
          <p:nvPr>
            <p:ph type="title" idx="4294967295"/>
          </p:nvPr>
        </p:nvSpPr>
        <p:spPr>
          <a:xfrm>
            <a:off x="561975" y="11112"/>
            <a:ext cx="8229600" cy="1143001"/>
          </a:xfrm>
        </p:spPr>
        <p:txBody>
          <a:bodyPr/>
          <a:lstStyle/>
          <a:p>
            <a:r>
              <a:rPr lang="en-US"/>
              <a:t>Overview</a:t>
            </a:r>
          </a:p>
        </p:txBody>
      </p:sp>
      <p:sp>
        <p:nvSpPr>
          <p:cNvPr id="3" name="Content Placeholder 2">
            <a:extLst>
              <a:ext uri="{FF2B5EF4-FFF2-40B4-BE49-F238E27FC236}">
                <a16:creationId xmlns:a16="http://schemas.microsoft.com/office/drawing/2014/main" id="{AC040456-1285-ED0F-0D28-ACA1D64CD8A1}"/>
              </a:ext>
            </a:extLst>
          </p:cNvPr>
          <p:cNvSpPr>
            <a:spLocks noGrp="1"/>
          </p:cNvSpPr>
          <p:nvPr>
            <p:ph idx="4294967295"/>
          </p:nvPr>
        </p:nvSpPr>
        <p:spPr>
          <a:xfrm>
            <a:off x="652463" y="1803401"/>
            <a:ext cx="7662862" cy="4268787"/>
          </a:xfrm>
        </p:spPr>
        <p:txBody>
          <a:bodyPr vert="horz" lIns="91440" tIns="45720" rIns="91440" bIns="45720" rtlCol="0" anchor="t">
            <a:normAutofit/>
          </a:bodyPr>
          <a:lstStyle/>
          <a:p>
            <a:pPr>
              <a:spcAft>
                <a:spcPts val="1200"/>
              </a:spcAft>
              <a:buClr>
                <a:srgbClr val="0070C0"/>
              </a:buClr>
              <a:buFont typeface="Arial" panose="020B0604020202020204" pitchFamily="34" charset="0"/>
              <a:buChar char="•"/>
            </a:pPr>
            <a:r>
              <a:rPr lang="en-US" dirty="0">
                <a:solidFill>
                  <a:schemeClr val="tx1"/>
                </a:solidFill>
              </a:rPr>
              <a:t>The proposed rule strengthens and modernizes the Section 184 program by: </a:t>
            </a:r>
          </a:p>
          <a:p>
            <a:pPr lvl="2">
              <a:buClr>
                <a:srgbClr val="0070C0"/>
              </a:buClr>
              <a:buFont typeface="Wingdings" panose="05000000000000000000" pitchFamily="2" charset="2"/>
              <a:buChar char="§"/>
            </a:pPr>
            <a:r>
              <a:rPr lang="en-US" sz="2200" dirty="0">
                <a:solidFill>
                  <a:schemeClr val="tx1"/>
                </a:solidFill>
              </a:rPr>
              <a:t>Codifying current practices, policies and procedures, and adopts relevant industry standards.</a:t>
            </a:r>
          </a:p>
          <a:p>
            <a:pPr lvl="2">
              <a:buClr>
                <a:srgbClr val="0070C0"/>
              </a:buClr>
              <a:buFont typeface="Wingdings" panose="05000000000000000000" pitchFamily="2" charset="2"/>
              <a:buChar char="§"/>
            </a:pPr>
            <a:r>
              <a:rPr lang="en-US" sz="2200" dirty="0">
                <a:solidFill>
                  <a:schemeClr val="tx1"/>
                </a:solidFill>
              </a:rPr>
              <a:t>Incorporating Tribal comments received during consultation.</a:t>
            </a:r>
          </a:p>
          <a:p>
            <a:pPr lvl="2">
              <a:buClr>
                <a:srgbClr val="0070C0"/>
              </a:buClr>
              <a:buFont typeface="Wingdings" panose="05000000000000000000" pitchFamily="2" charset="2"/>
              <a:buChar char="§"/>
            </a:pPr>
            <a:r>
              <a:rPr lang="en-US" sz="2200" dirty="0">
                <a:solidFill>
                  <a:schemeClr val="tx1"/>
                </a:solidFill>
              </a:rPr>
              <a:t>Setting expectations for Lenders and Servicers and providing an explicit framework within which Lenders and Servicers must operate.</a:t>
            </a:r>
          </a:p>
          <a:p>
            <a:pPr>
              <a:buClr>
                <a:srgbClr val="0070C0"/>
              </a:buClr>
              <a:buFont typeface="Arial" panose="020B0604020202020204" pitchFamily="34" charset="0"/>
              <a:buChar char="•"/>
            </a:pPr>
            <a:endParaRPr lang="en-US" sz="2000" dirty="0">
              <a:solidFill>
                <a:schemeClr val="tx1"/>
              </a:solidFill>
              <a:latin typeface="Times New Roman"/>
              <a:cs typeface="Times New Roman"/>
            </a:endParaRPr>
          </a:p>
        </p:txBody>
      </p:sp>
    </p:spTree>
    <p:extLst>
      <p:ext uri="{BB962C8B-B14F-4D97-AF65-F5344CB8AC3E}">
        <p14:creationId xmlns:p14="http://schemas.microsoft.com/office/powerpoint/2010/main" val="3566160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62A5636-1EFA-8432-63B1-05C6480E2FC2}"/>
              </a:ext>
            </a:extLst>
          </p:cNvPr>
          <p:cNvSpPr>
            <a:spLocks noGrp="1"/>
          </p:cNvSpPr>
          <p:nvPr>
            <p:ph type="sldNum" sz="quarter" idx="12"/>
          </p:nvPr>
        </p:nvSpPr>
        <p:spPr/>
        <p:txBody>
          <a:bodyPr/>
          <a:lstStyle/>
          <a:p>
            <a:fld id="{919E5999-3E9B-6D44-8A36-147F7A6249AE}" type="slidenum">
              <a:rPr lang="en-US" smtClean="0"/>
              <a:t>4</a:t>
            </a:fld>
            <a:endParaRPr lang="en-US"/>
          </a:p>
        </p:txBody>
      </p:sp>
      <p:sp>
        <p:nvSpPr>
          <p:cNvPr id="2" name="Title 1">
            <a:extLst>
              <a:ext uri="{FF2B5EF4-FFF2-40B4-BE49-F238E27FC236}">
                <a16:creationId xmlns:a16="http://schemas.microsoft.com/office/drawing/2014/main" id="{EB31404E-E943-EB48-96CE-DC6409FC143E}"/>
              </a:ext>
            </a:extLst>
          </p:cNvPr>
          <p:cNvSpPr>
            <a:spLocks noGrp="1"/>
          </p:cNvSpPr>
          <p:nvPr>
            <p:ph type="title" idx="4294967295"/>
          </p:nvPr>
        </p:nvSpPr>
        <p:spPr>
          <a:xfrm>
            <a:off x="561975" y="11112"/>
            <a:ext cx="8229600" cy="1143001"/>
          </a:xfrm>
        </p:spPr>
        <p:txBody>
          <a:bodyPr/>
          <a:lstStyle/>
          <a:p>
            <a:r>
              <a:rPr lang="en-US"/>
              <a:t>Overview</a:t>
            </a:r>
          </a:p>
        </p:txBody>
      </p:sp>
      <p:sp>
        <p:nvSpPr>
          <p:cNvPr id="3" name="Content Placeholder 2">
            <a:extLst>
              <a:ext uri="{FF2B5EF4-FFF2-40B4-BE49-F238E27FC236}">
                <a16:creationId xmlns:a16="http://schemas.microsoft.com/office/drawing/2014/main" id="{AC040456-1285-ED0F-0D28-ACA1D64CD8A1}"/>
              </a:ext>
            </a:extLst>
          </p:cNvPr>
          <p:cNvSpPr>
            <a:spLocks noGrp="1"/>
          </p:cNvSpPr>
          <p:nvPr>
            <p:ph idx="4294967295"/>
          </p:nvPr>
        </p:nvSpPr>
        <p:spPr>
          <a:xfrm>
            <a:off x="652463" y="1803401"/>
            <a:ext cx="7662862" cy="4268787"/>
          </a:xfrm>
        </p:spPr>
        <p:txBody>
          <a:bodyPr vert="horz" lIns="91440" tIns="45720" rIns="91440" bIns="45720" rtlCol="0" anchor="t">
            <a:normAutofit/>
          </a:bodyPr>
          <a:lstStyle/>
          <a:p>
            <a:pPr>
              <a:buClr>
                <a:srgbClr val="0070C0"/>
              </a:buClr>
              <a:buFont typeface="Arial" panose="020B0604020202020204" pitchFamily="34" charset="0"/>
              <a:buChar char="•"/>
            </a:pPr>
            <a:r>
              <a:rPr lang="en-US" dirty="0">
                <a:solidFill>
                  <a:schemeClr val="tx1"/>
                </a:solidFill>
                <a:latin typeface="Times New Roman"/>
                <a:cs typeface="Times New Roman"/>
              </a:rPr>
              <a:t>The proposed rule </a:t>
            </a:r>
            <a:r>
              <a:rPr lang="en-US" dirty="0">
                <a:solidFill>
                  <a:schemeClr val="tx1"/>
                </a:solidFill>
                <a:effectLst/>
                <a:latin typeface="Times New Roman"/>
                <a:ea typeface="Calibri" panose="020F0502020204030204" pitchFamily="34" charset="0"/>
                <a:cs typeface="Times New Roman"/>
              </a:rPr>
              <a:t>includes approximately 141 regulations, divided into 9 subparts.</a:t>
            </a:r>
            <a:r>
              <a:rPr lang="en-US" dirty="0">
                <a:solidFill>
                  <a:schemeClr val="tx1"/>
                </a:solidFill>
                <a:latin typeface="Times New Roman"/>
                <a:ea typeface="Calibri" panose="020F0502020204030204" pitchFamily="34" charset="0"/>
                <a:cs typeface="Times New Roman"/>
              </a:rPr>
              <a:t> </a:t>
            </a:r>
            <a:r>
              <a:rPr lang="en-US" dirty="0">
                <a:solidFill>
                  <a:schemeClr val="tx1"/>
                </a:solidFill>
                <a:effectLst/>
                <a:latin typeface="Times New Roman"/>
                <a:ea typeface="Calibri" panose="020F0502020204030204" pitchFamily="34" charset="0"/>
                <a:cs typeface="Times New Roman"/>
              </a:rPr>
              <a:t> In contrast, current rule only has 11 regulations.</a:t>
            </a:r>
          </a:p>
          <a:p>
            <a:pPr>
              <a:buClr>
                <a:srgbClr val="0070C0"/>
              </a:buClr>
              <a:buFont typeface="Arial" panose="020B0604020202020204" pitchFamily="34" charset="0"/>
              <a:buChar char="•"/>
            </a:pPr>
            <a:r>
              <a:rPr lang="en-US" dirty="0">
                <a:solidFill>
                  <a:schemeClr val="tx1"/>
                </a:solidFill>
                <a:latin typeface="Times New Roman"/>
                <a:cs typeface="Times New Roman"/>
              </a:rPr>
              <a:t>The proposed rule </a:t>
            </a:r>
            <a:r>
              <a:rPr lang="en-US">
                <a:solidFill>
                  <a:schemeClr val="tx1"/>
                </a:solidFill>
                <a:latin typeface="Times New Roman"/>
                <a:cs typeface="Times New Roman"/>
              </a:rPr>
              <a:t>was published </a:t>
            </a:r>
            <a:r>
              <a:rPr lang="en-US" dirty="0">
                <a:solidFill>
                  <a:schemeClr val="tx1"/>
                </a:solidFill>
                <a:latin typeface="Times New Roman"/>
                <a:cs typeface="Times New Roman"/>
              </a:rPr>
              <a:t>in the Federal Register on December 21, 2022, with a public comment due date of March 17, 2023. It can be found at </a:t>
            </a:r>
            <a:r>
              <a:rPr lang="en-US" dirty="0">
                <a:solidFill>
                  <a:schemeClr val="tx1"/>
                </a:solidFill>
                <a:latin typeface="Times New Roman"/>
                <a:cs typeface="Times New Roman"/>
                <a:hlinkClick r:id="rId2">
                  <a:extLst>
                    <a:ext uri="{A12FA001-AC4F-418D-AE19-62706E023703}">
                      <ahyp:hlinkClr xmlns:ahyp="http://schemas.microsoft.com/office/drawing/2018/hyperlinkcolor" val="tx"/>
                    </a:ext>
                  </a:extLst>
                </a:hlinkClick>
              </a:rPr>
              <a:t>www.HUD.gov/codetalk</a:t>
            </a:r>
            <a:r>
              <a:rPr lang="en-US" dirty="0">
                <a:solidFill>
                  <a:schemeClr val="tx1"/>
                </a:solidFill>
                <a:latin typeface="Times New Roman"/>
                <a:cs typeface="Times New Roman"/>
              </a:rPr>
              <a:t>.</a:t>
            </a:r>
          </a:p>
          <a:p>
            <a:pPr>
              <a:buClr>
                <a:srgbClr val="0070C0"/>
              </a:buClr>
              <a:buFont typeface="Arial" panose="020B0604020202020204" pitchFamily="34" charset="0"/>
              <a:buChar char="•"/>
            </a:pPr>
            <a:r>
              <a:rPr lang="en-US" dirty="0">
                <a:solidFill>
                  <a:schemeClr val="tx1"/>
                </a:solidFill>
                <a:latin typeface="Times New Roman"/>
                <a:cs typeface="Times New Roman"/>
              </a:rPr>
              <a:t>HUD sent out Dear Tribal Leader Letters on November 21, 2022, and December 21, 2022, announcing the proposed rule and the consultation dates.   </a:t>
            </a:r>
          </a:p>
          <a:p>
            <a:pPr>
              <a:buClr>
                <a:srgbClr val="0070C0"/>
              </a:buClr>
              <a:buFont typeface="Arial" panose="020B0604020202020204" pitchFamily="34" charset="0"/>
              <a:buChar char="•"/>
            </a:pPr>
            <a:endParaRPr lang="en-US" dirty="0">
              <a:solidFill>
                <a:schemeClr val="tx1"/>
              </a:solidFill>
              <a:latin typeface="Times New Roman"/>
              <a:cs typeface="Times New Roman"/>
            </a:endParaRPr>
          </a:p>
        </p:txBody>
      </p:sp>
    </p:spTree>
    <p:extLst>
      <p:ext uri="{BB962C8B-B14F-4D97-AF65-F5344CB8AC3E}">
        <p14:creationId xmlns:p14="http://schemas.microsoft.com/office/powerpoint/2010/main" val="1593011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62A5636-1EFA-8432-63B1-05C6480E2FC2}"/>
              </a:ext>
            </a:extLst>
          </p:cNvPr>
          <p:cNvSpPr>
            <a:spLocks noGrp="1"/>
          </p:cNvSpPr>
          <p:nvPr>
            <p:ph type="sldNum" sz="quarter" idx="12"/>
          </p:nvPr>
        </p:nvSpPr>
        <p:spPr/>
        <p:txBody>
          <a:bodyPr/>
          <a:lstStyle/>
          <a:p>
            <a:fld id="{919E5999-3E9B-6D44-8A36-147F7A6249AE}" type="slidenum">
              <a:rPr lang="en-US" smtClean="0"/>
              <a:t>5</a:t>
            </a:fld>
            <a:endParaRPr lang="en-US"/>
          </a:p>
        </p:txBody>
      </p:sp>
      <p:sp>
        <p:nvSpPr>
          <p:cNvPr id="2" name="Title 1">
            <a:extLst>
              <a:ext uri="{FF2B5EF4-FFF2-40B4-BE49-F238E27FC236}">
                <a16:creationId xmlns:a16="http://schemas.microsoft.com/office/drawing/2014/main" id="{EB31404E-E943-EB48-96CE-DC6409FC143E}"/>
              </a:ext>
            </a:extLst>
          </p:cNvPr>
          <p:cNvSpPr>
            <a:spLocks noGrp="1"/>
          </p:cNvSpPr>
          <p:nvPr>
            <p:ph type="title" idx="4294967295"/>
          </p:nvPr>
        </p:nvSpPr>
        <p:spPr>
          <a:xfrm>
            <a:off x="561975" y="11112"/>
            <a:ext cx="8229600" cy="1143001"/>
          </a:xfrm>
        </p:spPr>
        <p:txBody>
          <a:bodyPr/>
          <a:lstStyle/>
          <a:p>
            <a:r>
              <a:rPr lang="en-US"/>
              <a:t>Overview</a:t>
            </a:r>
          </a:p>
        </p:txBody>
      </p:sp>
      <p:sp>
        <p:nvSpPr>
          <p:cNvPr id="3" name="Content Placeholder 2">
            <a:extLst>
              <a:ext uri="{FF2B5EF4-FFF2-40B4-BE49-F238E27FC236}">
                <a16:creationId xmlns:a16="http://schemas.microsoft.com/office/drawing/2014/main" id="{AC040456-1285-ED0F-0D28-ACA1D64CD8A1}"/>
              </a:ext>
            </a:extLst>
          </p:cNvPr>
          <p:cNvSpPr>
            <a:spLocks noGrp="1"/>
          </p:cNvSpPr>
          <p:nvPr>
            <p:ph idx="4294967295"/>
          </p:nvPr>
        </p:nvSpPr>
        <p:spPr>
          <a:xfrm>
            <a:off x="652463" y="1803401"/>
            <a:ext cx="8139112" cy="4552949"/>
          </a:xfrm>
        </p:spPr>
        <p:txBody>
          <a:bodyPr vert="horz" lIns="91440" tIns="45720" rIns="91440" bIns="45720" rtlCol="0" anchor="t">
            <a:normAutofit fontScale="25000" lnSpcReduction="20000"/>
          </a:bodyPr>
          <a:lstStyle/>
          <a:p>
            <a:pPr>
              <a:buClr>
                <a:srgbClr val="0070C0"/>
              </a:buClr>
              <a:buFont typeface="Arial" panose="020B0604020202020204" pitchFamily="34" charset="0"/>
              <a:buChar char="•"/>
            </a:pPr>
            <a:r>
              <a:rPr lang="en-US" sz="8800" dirty="0">
                <a:solidFill>
                  <a:schemeClr val="tx1"/>
                </a:solidFill>
                <a:cs typeface="Times New Roman"/>
              </a:rPr>
              <a:t>ONAP is holding Tribal consultations on the proposed rule: </a:t>
            </a:r>
          </a:p>
          <a:p>
            <a:pPr marL="0" indent="0">
              <a:lnSpc>
                <a:spcPct val="120000"/>
              </a:lnSpc>
              <a:spcBef>
                <a:spcPts val="1000"/>
              </a:spcBef>
              <a:buClr>
                <a:srgbClr val="0070C0"/>
              </a:buClr>
              <a:buNone/>
            </a:pPr>
            <a:r>
              <a:rPr lang="en-US" sz="8800" dirty="0">
                <a:solidFill>
                  <a:srgbClr val="000000"/>
                </a:solidFill>
                <a:effectLst/>
                <a:ea typeface="PMingLiU" panose="02020500000000000000" pitchFamily="18" charset="-120"/>
              </a:rPr>
              <a:t>      December 7, 2022        Las Vegas, Nevada</a:t>
            </a:r>
            <a:endParaRPr lang="en-US" sz="8800" dirty="0">
              <a:solidFill>
                <a:schemeClr val="tx1"/>
              </a:solidFill>
              <a:ea typeface="+mn-lt"/>
              <a:cs typeface="+mn-lt"/>
            </a:endParaRPr>
          </a:p>
          <a:p>
            <a:pPr marL="0" indent="0">
              <a:lnSpc>
                <a:spcPct val="120000"/>
              </a:lnSpc>
              <a:spcBef>
                <a:spcPts val="1000"/>
              </a:spcBef>
              <a:buClr>
                <a:srgbClr val="0070C0"/>
              </a:buClr>
              <a:buNone/>
            </a:pPr>
            <a:r>
              <a:rPr lang="en-US" sz="8800" dirty="0">
                <a:solidFill>
                  <a:schemeClr val="tx1"/>
                </a:solidFill>
                <a:ea typeface="+mn-lt"/>
                <a:cs typeface="+mn-lt"/>
              </a:rPr>
              <a:t>      January 10, 2023          Norman, OK                               </a:t>
            </a:r>
            <a:endParaRPr lang="en-US" sz="8800" dirty="0">
              <a:solidFill>
                <a:schemeClr val="tx1"/>
              </a:solidFill>
            </a:endParaRPr>
          </a:p>
          <a:p>
            <a:pPr marL="0" indent="0">
              <a:lnSpc>
                <a:spcPct val="120000"/>
              </a:lnSpc>
              <a:spcBef>
                <a:spcPts val="1000"/>
              </a:spcBef>
              <a:buClr>
                <a:srgbClr val="0070C0"/>
              </a:buClr>
              <a:buNone/>
            </a:pPr>
            <a:r>
              <a:rPr lang="en-US" sz="8800" dirty="0">
                <a:solidFill>
                  <a:schemeClr val="tx1"/>
                </a:solidFill>
                <a:ea typeface="+mn-lt"/>
                <a:cs typeface="+mn-lt"/>
              </a:rPr>
              <a:t>      January 20, 2023          Albuquerque, New Mexico </a:t>
            </a:r>
            <a:endParaRPr lang="en-US" sz="8800" dirty="0">
              <a:solidFill>
                <a:schemeClr val="tx1"/>
              </a:solidFill>
            </a:endParaRPr>
          </a:p>
          <a:p>
            <a:pPr marL="0" indent="0">
              <a:lnSpc>
                <a:spcPct val="120000"/>
              </a:lnSpc>
              <a:spcBef>
                <a:spcPts val="1000"/>
              </a:spcBef>
              <a:buClr>
                <a:srgbClr val="0070C0"/>
              </a:buClr>
              <a:buNone/>
            </a:pPr>
            <a:r>
              <a:rPr lang="en-US" sz="8800" dirty="0">
                <a:solidFill>
                  <a:schemeClr val="tx1"/>
                </a:solidFill>
                <a:ea typeface="+mn-lt"/>
                <a:cs typeface="+mn-lt"/>
              </a:rPr>
              <a:t>      January 24, 2023          Arlington, Washington </a:t>
            </a:r>
            <a:endParaRPr lang="en-US" sz="8800" dirty="0">
              <a:solidFill>
                <a:schemeClr val="tx1"/>
              </a:solidFill>
            </a:endParaRPr>
          </a:p>
          <a:p>
            <a:pPr marL="0" indent="0">
              <a:lnSpc>
                <a:spcPct val="120000"/>
              </a:lnSpc>
              <a:spcBef>
                <a:spcPts val="1000"/>
              </a:spcBef>
              <a:buClr>
                <a:srgbClr val="0070C0"/>
              </a:buClr>
              <a:buNone/>
            </a:pPr>
            <a:r>
              <a:rPr lang="en-US" sz="8800" dirty="0">
                <a:solidFill>
                  <a:schemeClr val="tx1"/>
                </a:solidFill>
                <a:ea typeface="+mn-lt"/>
                <a:cs typeface="+mn-lt"/>
              </a:rPr>
              <a:t>      January 31, 2023          National Webinar </a:t>
            </a:r>
            <a:endParaRPr lang="en-US" sz="8800" dirty="0">
              <a:solidFill>
                <a:schemeClr val="tx1"/>
              </a:solidFill>
            </a:endParaRPr>
          </a:p>
          <a:p>
            <a:pPr marL="0" indent="0">
              <a:lnSpc>
                <a:spcPct val="120000"/>
              </a:lnSpc>
              <a:spcBef>
                <a:spcPts val="1000"/>
              </a:spcBef>
              <a:buClr>
                <a:srgbClr val="0070C0"/>
              </a:buClr>
              <a:buNone/>
            </a:pPr>
            <a:r>
              <a:rPr lang="en-US" sz="8800" dirty="0">
                <a:solidFill>
                  <a:schemeClr val="tx1"/>
                </a:solidFill>
                <a:ea typeface="+mn-lt"/>
                <a:cs typeface="+mn-lt"/>
              </a:rPr>
              <a:t>      February 5, 2023          Arlington, VA </a:t>
            </a:r>
            <a:endParaRPr lang="en-US" sz="8800" dirty="0">
              <a:solidFill>
                <a:schemeClr val="tx1"/>
              </a:solidFill>
            </a:endParaRPr>
          </a:p>
          <a:p>
            <a:pPr marL="0" indent="0">
              <a:lnSpc>
                <a:spcPct val="120000"/>
              </a:lnSpc>
              <a:spcBef>
                <a:spcPts val="1000"/>
              </a:spcBef>
              <a:buClr>
                <a:srgbClr val="0070C0"/>
              </a:buClr>
              <a:buNone/>
            </a:pPr>
            <a:r>
              <a:rPr lang="en-US" sz="8800" dirty="0">
                <a:solidFill>
                  <a:schemeClr val="tx1"/>
                </a:solidFill>
              </a:rPr>
              <a:t>      February 8, 2023          Anchorage, Alaska </a:t>
            </a:r>
          </a:p>
          <a:p>
            <a:pPr marL="0" indent="0">
              <a:lnSpc>
                <a:spcPct val="120000"/>
              </a:lnSpc>
              <a:spcBef>
                <a:spcPts val="1000"/>
              </a:spcBef>
              <a:buClr>
                <a:srgbClr val="0070C0"/>
              </a:buClr>
              <a:buNone/>
            </a:pPr>
            <a:r>
              <a:rPr lang="en-US" sz="8800" dirty="0">
                <a:solidFill>
                  <a:schemeClr val="tx1"/>
                </a:solidFill>
              </a:rPr>
              <a:t>      February 10, 2023	      Denver, Colorado</a:t>
            </a:r>
          </a:p>
          <a:p>
            <a:pPr marL="0" indent="0">
              <a:lnSpc>
                <a:spcPct val="120000"/>
              </a:lnSpc>
              <a:spcBef>
                <a:spcPts val="1000"/>
              </a:spcBef>
              <a:buClr>
                <a:srgbClr val="0070C0"/>
              </a:buClr>
              <a:buNone/>
            </a:pPr>
            <a:r>
              <a:rPr lang="en-US" sz="8800" dirty="0">
                <a:solidFill>
                  <a:schemeClr val="tx1"/>
                </a:solidFill>
              </a:rPr>
              <a:t>      March 7, 2023	      Washington, DC		</a:t>
            </a:r>
          </a:p>
          <a:p>
            <a:pPr marL="0" indent="0">
              <a:lnSpc>
                <a:spcPct val="120000"/>
              </a:lnSpc>
              <a:spcBef>
                <a:spcPts val="1000"/>
              </a:spcBef>
              <a:buClr>
                <a:srgbClr val="0070C0"/>
              </a:buClr>
              <a:buNone/>
            </a:pPr>
            <a:r>
              <a:rPr lang="en-US" sz="8800" dirty="0">
                <a:solidFill>
                  <a:schemeClr val="tx1"/>
                </a:solidFill>
              </a:rPr>
              <a:t>     </a:t>
            </a:r>
          </a:p>
          <a:p>
            <a:pPr marL="0" indent="0">
              <a:buClr>
                <a:srgbClr val="0070C0"/>
              </a:buClr>
              <a:buNone/>
            </a:pPr>
            <a:br>
              <a:rPr lang="en-US" dirty="0"/>
            </a:br>
            <a:endParaRPr lang="en-US" dirty="0"/>
          </a:p>
          <a:p>
            <a:pPr marL="0" indent="0">
              <a:buClr>
                <a:srgbClr val="0070C0"/>
              </a:buClr>
              <a:buNone/>
            </a:pPr>
            <a:endParaRPr lang="en-US" sz="2400" dirty="0">
              <a:solidFill>
                <a:schemeClr val="tx1"/>
              </a:solidFill>
              <a:latin typeface="Times New Roman"/>
              <a:cs typeface="Times New Roman"/>
            </a:endParaRPr>
          </a:p>
        </p:txBody>
      </p:sp>
    </p:spTree>
    <p:extLst>
      <p:ext uri="{BB962C8B-B14F-4D97-AF65-F5344CB8AC3E}">
        <p14:creationId xmlns:p14="http://schemas.microsoft.com/office/powerpoint/2010/main" val="1573692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a:t>Regulation Subparts</a:t>
            </a:r>
          </a:p>
        </p:txBody>
      </p:sp>
      <p:sp>
        <p:nvSpPr>
          <p:cNvPr id="3" name="Content Placeholder 2"/>
          <p:cNvSpPr>
            <a:spLocks noGrp="1"/>
          </p:cNvSpPr>
          <p:nvPr>
            <p:ph idx="1"/>
          </p:nvPr>
        </p:nvSpPr>
        <p:spPr>
          <a:xfrm>
            <a:off x="723900" y="2332234"/>
            <a:ext cx="8229600" cy="4180625"/>
          </a:xfrm>
        </p:spPr>
        <p:txBody>
          <a:bodyPr numCol="2">
            <a:noAutofit/>
          </a:bodyPr>
          <a:lstStyle/>
          <a:p>
            <a:pPr>
              <a:buClr>
                <a:srgbClr val="0070C0"/>
              </a:buClr>
              <a:buFont typeface="Arial" panose="020B0604020202020204" pitchFamily="34" charset="0"/>
              <a:buChar char="•"/>
            </a:pPr>
            <a:r>
              <a:rPr lang="en-US" b="1" dirty="0">
                <a:solidFill>
                  <a:schemeClr val="tx1"/>
                </a:solidFill>
              </a:rPr>
              <a:t>Subpart A: </a:t>
            </a:r>
            <a:r>
              <a:rPr lang="en-US" dirty="0">
                <a:solidFill>
                  <a:schemeClr val="tx1"/>
                </a:solidFill>
              </a:rPr>
              <a:t>General Program Requirements</a:t>
            </a:r>
          </a:p>
          <a:p>
            <a:pPr>
              <a:buClr>
                <a:srgbClr val="0070C0"/>
              </a:buClr>
              <a:buFont typeface="Arial" panose="020B0604020202020204" pitchFamily="34" charset="0"/>
              <a:buChar char="•"/>
            </a:pPr>
            <a:r>
              <a:rPr lang="en-US" b="1" dirty="0">
                <a:solidFill>
                  <a:schemeClr val="tx1"/>
                </a:solidFill>
              </a:rPr>
              <a:t>Subpart B: </a:t>
            </a:r>
            <a:r>
              <a:rPr lang="en-US" dirty="0">
                <a:solidFill>
                  <a:schemeClr val="tx1"/>
                </a:solidFill>
              </a:rPr>
              <a:t>Lender Eligibility &amp; Requirements</a:t>
            </a:r>
          </a:p>
          <a:p>
            <a:pPr>
              <a:buClr>
                <a:srgbClr val="0070C0"/>
              </a:buClr>
              <a:buFont typeface="Arial" panose="020B0604020202020204" pitchFamily="34" charset="0"/>
              <a:buChar char="•"/>
            </a:pPr>
            <a:r>
              <a:rPr lang="en-US" b="1" dirty="0">
                <a:solidFill>
                  <a:schemeClr val="tx1"/>
                </a:solidFill>
              </a:rPr>
              <a:t>Subpart C: </a:t>
            </a:r>
            <a:r>
              <a:rPr lang="en-US" dirty="0">
                <a:solidFill>
                  <a:schemeClr val="tx1"/>
                </a:solidFill>
              </a:rPr>
              <a:t>Lending on Trust Land</a:t>
            </a:r>
          </a:p>
          <a:p>
            <a:pPr>
              <a:buClr>
                <a:srgbClr val="0070C0"/>
              </a:buClr>
              <a:buFont typeface="Arial" panose="020B0604020202020204" pitchFamily="34" charset="0"/>
              <a:buChar char="•"/>
            </a:pPr>
            <a:r>
              <a:rPr lang="en-US" b="1" dirty="0">
                <a:solidFill>
                  <a:schemeClr val="tx1"/>
                </a:solidFill>
              </a:rPr>
              <a:t>Subpart D: </a:t>
            </a:r>
            <a:r>
              <a:rPr lang="en-US" dirty="0">
                <a:solidFill>
                  <a:schemeClr val="tx1"/>
                </a:solidFill>
              </a:rPr>
              <a:t>Underwriting</a:t>
            </a:r>
          </a:p>
          <a:p>
            <a:pPr>
              <a:buClr>
                <a:srgbClr val="0070C0"/>
              </a:buClr>
              <a:buFont typeface="Arial" panose="020B0604020202020204" pitchFamily="34" charset="0"/>
              <a:buChar char="•"/>
            </a:pPr>
            <a:r>
              <a:rPr lang="en-US" b="1" dirty="0">
                <a:solidFill>
                  <a:schemeClr val="tx1"/>
                </a:solidFill>
              </a:rPr>
              <a:t>Subpart E: </a:t>
            </a:r>
            <a:r>
              <a:rPr lang="en-US" dirty="0">
                <a:solidFill>
                  <a:schemeClr val="tx1"/>
                </a:solidFill>
              </a:rPr>
              <a:t>Closing and Endorsement</a:t>
            </a:r>
          </a:p>
          <a:p>
            <a:pPr>
              <a:buClr>
                <a:srgbClr val="0070C0"/>
              </a:buClr>
              <a:buFont typeface="Arial" panose="020B0604020202020204" pitchFamily="34" charset="0"/>
              <a:buChar char="•"/>
            </a:pPr>
            <a:r>
              <a:rPr lang="en-US" b="1" dirty="0">
                <a:solidFill>
                  <a:schemeClr val="tx1"/>
                </a:solidFill>
              </a:rPr>
              <a:t>Subpart F: </a:t>
            </a:r>
            <a:r>
              <a:rPr lang="en-US" dirty="0">
                <a:solidFill>
                  <a:schemeClr val="tx1"/>
                </a:solidFill>
              </a:rPr>
              <a:t>Section 184 Loan Guarantee Fees</a:t>
            </a:r>
          </a:p>
          <a:p>
            <a:pPr>
              <a:buClr>
                <a:srgbClr val="0070C0"/>
              </a:buClr>
              <a:buFont typeface="Arial" panose="020B0604020202020204" pitchFamily="34" charset="0"/>
              <a:buChar char="•"/>
            </a:pPr>
            <a:r>
              <a:rPr lang="en-US" b="1" dirty="0">
                <a:solidFill>
                  <a:schemeClr val="tx1"/>
                </a:solidFill>
              </a:rPr>
              <a:t>Subpart G: </a:t>
            </a:r>
            <a:r>
              <a:rPr lang="en-US" dirty="0">
                <a:solidFill>
                  <a:schemeClr val="tx1"/>
                </a:solidFill>
              </a:rPr>
              <a:t>Servicing</a:t>
            </a:r>
          </a:p>
          <a:p>
            <a:pPr>
              <a:buClr>
                <a:srgbClr val="0070C0"/>
              </a:buClr>
              <a:buFont typeface="Arial" panose="020B0604020202020204" pitchFamily="34" charset="0"/>
              <a:buChar char="•"/>
            </a:pPr>
            <a:r>
              <a:rPr lang="en-US" b="1" dirty="0">
                <a:solidFill>
                  <a:schemeClr val="tx1"/>
                </a:solidFill>
              </a:rPr>
              <a:t>Subpart H: </a:t>
            </a:r>
            <a:r>
              <a:rPr lang="en-US" dirty="0">
                <a:solidFill>
                  <a:schemeClr val="tx1"/>
                </a:solidFill>
              </a:rPr>
              <a:t>Claims</a:t>
            </a:r>
          </a:p>
          <a:p>
            <a:pPr>
              <a:buClr>
                <a:srgbClr val="0070C0"/>
              </a:buClr>
              <a:buFont typeface="Arial" panose="020B0604020202020204" pitchFamily="34" charset="0"/>
              <a:buChar char="•"/>
            </a:pPr>
            <a:r>
              <a:rPr lang="en-US" b="1" dirty="0">
                <a:solidFill>
                  <a:schemeClr val="tx1"/>
                </a:solidFill>
              </a:rPr>
              <a:t>Subpart I: </a:t>
            </a:r>
            <a:r>
              <a:rPr lang="en-US" dirty="0">
                <a:solidFill>
                  <a:schemeClr val="tx1"/>
                </a:solidFill>
              </a:rPr>
              <a:t>Lender Performance, Reporting, Sanctions and Appeals</a:t>
            </a:r>
          </a:p>
        </p:txBody>
      </p:sp>
      <p:sp>
        <p:nvSpPr>
          <p:cNvPr id="4" name="Slide Number Placeholder 3"/>
          <p:cNvSpPr>
            <a:spLocks noGrp="1"/>
          </p:cNvSpPr>
          <p:nvPr>
            <p:ph type="sldNum" sz="quarter" idx="12"/>
          </p:nvPr>
        </p:nvSpPr>
        <p:spPr/>
        <p:txBody>
          <a:bodyPr/>
          <a:lstStyle/>
          <a:p>
            <a:fld id="{919E5999-3E9B-6D44-8A36-147F7A6249AE}" type="slidenum">
              <a:rPr lang="en-US" smtClean="0"/>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AF418E-214B-4238-95D9-25A62339E0FE}"/>
              </a:ext>
            </a:extLst>
          </p:cNvPr>
          <p:cNvSpPr>
            <a:spLocks noGrp="1"/>
          </p:cNvSpPr>
          <p:nvPr>
            <p:ph type="title"/>
          </p:nvPr>
        </p:nvSpPr>
        <p:spPr/>
        <p:txBody>
          <a:bodyPr/>
          <a:lstStyle/>
          <a:p>
            <a:r>
              <a:rPr lang="en-US" sz="3200"/>
              <a:t>Subpart A – General Program Requirements</a:t>
            </a:r>
          </a:p>
        </p:txBody>
      </p:sp>
      <p:sp>
        <p:nvSpPr>
          <p:cNvPr id="3" name="Content Placeholder 2">
            <a:extLst>
              <a:ext uri="{FF2B5EF4-FFF2-40B4-BE49-F238E27FC236}">
                <a16:creationId xmlns:a16="http://schemas.microsoft.com/office/drawing/2014/main" id="{0DF72DE9-DA58-4F5E-A5A7-6EFFBC159E7F}"/>
              </a:ext>
            </a:extLst>
          </p:cNvPr>
          <p:cNvSpPr>
            <a:spLocks noGrp="1"/>
          </p:cNvSpPr>
          <p:nvPr>
            <p:ph idx="1"/>
          </p:nvPr>
        </p:nvSpPr>
        <p:spPr>
          <a:xfrm>
            <a:off x="740568" y="2593846"/>
            <a:ext cx="7662864" cy="3587843"/>
          </a:xfrm>
        </p:spPr>
        <p:txBody>
          <a:bodyPr>
            <a:noAutofit/>
          </a:bodyPr>
          <a:lstStyle/>
          <a:p>
            <a:pPr>
              <a:spcBef>
                <a:spcPts val="1200"/>
              </a:spcBef>
              <a:spcAft>
                <a:spcPts val="1200"/>
              </a:spcAft>
              <a:buClr>
                <a:srgbClr val="0070C0"/>
              </a:buClr>
              <a:buFont typeface="Arial" panose="020B0604020202020204" pitchFamily="34" charset="0"/>
              <a:buChar char="•"/>
            </a:pPr>
            <a:r>
              <a:rPr lang="en-US" sz="2400" dirty="0">
                <a:solidFill>
                  <a:schemeClr val="tx1"/>
                </a:solidFill>
              </a:rPr>
              <a:t>Outlines the purpose of the new Part 1005 – to implement the Section 184 program - and provides definitions for 46 terms used in the regulation. </a:t>
            </a:r>
          </a:p>
          <a:p>
            <a:pPr>
              <a:spcBef>
                <a:spcPts val="1200"/>
              </a:spcBef>
              <a:spcAft>
                <a:spcPts val="1200"/>
              </a:spcAft>
              <a:buClr>
                <a:srgbClr val="0070C0"/>
              </a:buClr>
              <a:buFont typeface="Arial" panose="020B0604020202020204" pitchFamily="34" charset="0"/>
              <a:buChar char="•"/>
            </a:pPr>
            <a:r>
              <a:rPr lang="en-US" sz="2400" dirty="0">
                <a:solidFill>
                  <a:schemeClr val="tx1"/>
                </a:solidFill>
              </a:rPr>
              <a:t>Revises definitions in the existing Section 184 Program regulations to better reflect how the terms are currently used by the Section 184 Program.</a:t>
            </a:r>
          </a:p>
          <a:p>
            <a:pPr>
              <a:spcBef>
                <a:spcPts val="1200"/>
              </a:spcBef>
              <a:spcAft>
                <a:spcPts val="1200"/>
              </a:spcAft>
              <a:buClr>
                <a:srgbClr val="0070C0"/>
              </a:buClr>
              <a:buFont typeface="Arial" panose="020B0604020202020204" pitchFamily="34" charset="0"/>
              <a:buChar char="•"/>
            </a:pPr>
            <a:r>
              <a:rPr lang="en-US" sz="2400" dirty="0">
                <a:solidFill>
                  <a:schemeClr val="tx1"/>
                </a:solidFill>
              </a:rPr>
              <a:t>Establishes definitions that are new to the regulation, but not new to the program. </a:t>
            </a:r>
          </a:p>
        </p:txBody>
      </p:sp>
      <p:sp>
        <p:nvSpPr>
          <p:cNvPr id="4" name="Slide Number Placeholder 3">
            <a:extLst>
              <a:ext uri="{FF2B5EF4-FFF2-40B4-BE49-F238E27FC236}">
                <a16:creationId xmlns:a16="http://schemas.microsoft.com/office/drawing/2014/main" id="{F712A9A7-FC39-477E-BFEF-5C171D27F70F}"/>
              </a:ext>
            </a:extLst>
          </p:cNvPr>
          <p:cNvSpPr>
            <a:spLocks noGrp="1"/>
          </p:cNvSpPr>
          <p:nvPr>
            <p:ph type="sldNum" sz="quarter" idx="12"/>
          </p:nvPr>
        </p:nvSpPr>
        <p:spPr/>
        <p:txBody>
          <a:bodyPr/>
          <a:lstStyle/>
          <a:p>
            <a:fld id="{919E5999-3E9B-6D44-8A36-147F7A6249AE}" type="slidenum">
              <a:rPr lang="en-US" smtClean="0"/>
              <a:t>7</a:t>
            </a:fld>
            <a:endParaRPr lang="en-US"/>
          </a:p>
        </p:txBody>
      </p:sp>
    </p:spTree>
    <p:extLst>
      <p:ext uri="{BB962C8B-B14F-4D97-AF65-F5344CB8AC3E}">
        <p14:creationId xmlns:p14="http://schemas.microsoft.com/office/powerpoint/2010/main" val="640463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4AF2F-D9E3-06FE-A6F3-C97AEAD09696}"/>
              </a:ext>
            </a:extLst>
          </p:cNvPr>
          <p:cNvSpPr>
            <a:spLocks noGrp="1"/>
          </p:cNvSpPr>
          <p:nvPr>
            <p:ph type="title"/>
          </p:nvPr>
        </p:nvSpPr>
        <p:spPr/>
        <p:txBody>
          <a:bodyPr/>
          <a:lstStyle/>
          <a:p>
            <a:r>
              <a:rPr lang="en-US"/>
              <a:t>Definitions</a:t>
            </a:r>
          </a:p>
        </p:txBody>
      </p:sp>
      <p:sp>
        <p:nvSpPr>
          <p:cNvPr id="3" name="Content Placeholder 2">
            <a:extLst>
              <a:ext uri="{FF2B5EF4-FFF2-40B4-BE49-F238E27FC236}">
                <a16:creationId xmlns:a16="http://schemas.microsoft.com/office/drawing/2014/main" id="{10EC065D-16A3-B988-2B20-FEB88BF68FC6}"/>
              </a:ext>
            </a:extLst>
          </p:cNvPr>
          <p:cNvSpPr>
            <a:spLocks noGrp="1"/>
          </p:cNvSpPr>
          <p:nvPr>
            <p:ph idx="1"/>
          </p:nvPr>
        </p:nvSpPr>
        <p:spPr/>
        <p:txBody>
          <a:bodyPr vert="horz" lIns="91440" tIns="45720" rIns="91440" bIns="45720" rtlCol="0" anchor="t">
            <a:normAutofit fontScale="92500" lnSpcReduction="10000"/>
          </a:bodyPr>
          <a:lstStyle/>
          <a:p>
            <a:pPr>
              <a:buClr>
                <a:srgbClr val="0070C0"/>
              </a:buClr>
              <a:buFont typeface="Arial" panose="020B0604020202020204" pitchFamily="34" charset="0"/>
              <a:buChar char="•"/>
            </a:pPr>
            <a:r>
              <a:rPr lang="en-US" sz="2400" i="1" dirty="0"/>
              <a:t>Date of Default </a:t>
            </a:r>
            <a:r>
              <a:rPr lang="en-US" sz="2400" dirty="0"/>
              <a:t>means the Day after the Borrower’s obligation to make a loan payment or perform an obligation under the terms of the loan, Loss Mitigation plan, or any other agreement with the Direct Guarantee Lender was due and the payment has been missed</a:t>
            </a:r>
            <a:r>
              <a:rPr lang="en-US" sz="2400" i="1" dirty="0"/>
              <a:t>.</a:t>
            </a:r>
          </a:p>
          <a:p>
            <a:pPr>
              <a:buClr>
                <a:srgbClr val="0070C0"/>
              </a:buClr>
              <a:buFont typeface="Arial" panose="020B0604020202020204" pitchFamily="34" charset="0"/>
              <a:buChar char="•"/>
            </a:pPr>
            <a:r>
              <a:rPr lang="en-US" sz="2400" i="1" dirty="0"/>
              <a:t>Default</a:t>
            </a:r>
            <a:r>
              <a:rPr lang="en-US" sz="2400" dirty="0"/>
              <a:t> means when the Borrower has failed to make a loan payment or perform an obligation under the terms of the Section 184 Guaranteed Loan, Loss Mitigation plan, Lease, or any other agreement with the Direct Guarantee Lender</a:t>
            </a:r>
            <a:r>
              <a:rPr lang="en-US" dirty="0"/>
              <a:t>.</a:t>
            </a:r>
          </a:p>
        </p:txBody>
      </p:sp>
      <p:sp>
        <p:nvSpPr>
          <p:cNvPr id="4" name="Slide Number Placeholder 3">
            <a:extLst>
              <a:ext uri="{FF2B5EF4-FFF2-40B4-BE49-F238E27FC236}">
                <a16:creationId xmlns:a16="http://schemas.microsoft.com/office/drawing/2014/main" id="{DE715F5C-F659-BAB8-87BD-841375170C45}"/>
              </a:ext>
            </a:extLst>
          </p:cNvPr>
          <p:cNvSpPr>
            <a:spLocks noGrp="1"/>
          </p:cNvSpPr>
          <p:nvPr>
            <p:ph type="sldNum" sz="quarter" idx="12"/>
          </p:nvPr>
        </p:nvSpPr>
        <p:spPr/>
        <p:txBody>
          <a:bodyPr/>
          <a:lstStyle/>
          <a:p>
            <a:fld id="{919E5999-3E9B-6D44-8A36-147F7A6249AE}" type="slidenum">
              <a:rPr lang="en-US" smtClean="0"/>
              <a:t>8</a:t>
            </a:fld>
            <a:endParaRPr lang="en-US"/>
          </a:p>
        </p:txBody>
      </p:sp>
    </p:spTree>
    <p:extLst>
      <p:ext uri="{BB962C8B-B14F-4D97-AF65-F5344CB8AC3E}">
        <p14:creationId xmlns:p14="http://schemas.microsoft.com/office/powerpoint/2010/main" val="1964645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B2E90-3349-64E8-8193-37977153A148}"/>
              </a:ext>
            </a:extLst>
          </p:cNvPr>
          <p:cNvSpPr>
            <a:spLocks noGrp="1"/>
          </p:cNvSpPr>
          <p:nvPr>
            <p:ph type="title"/>
          </p:nvPr>
        </p:nvSpPr>
        <p:spPr/>
        <p:txBody>
          <a:bodyPr/>
          <a:lstStyle/>
          <a:p>
            <a:r>
              <a:rPr lang="en-US"/>
              <a:t>Definitions</a:t>
            </a:r>
          </a:p>
        </p:txBody>
      </p:sp>
      <p:sp>
        <p:nvSpPr>
          <p:cNvPr id="3" name="Content Placeholder 2">
            <a:extLst>
              <a:ext uri="{FF2B5EF4-FFF2-40B4-BE49-F238E27FC236}">
                <a16:creationId xmlns:a16="http://schemas.microsoft.com/office/drawing/2014/main" id="{67A60A85-F99B-D7A1-3459-D63C2466307B}"/>
              </a:ext>
            </a:extLst>
          </p:cNvPr>
          <p:cNvSpPr>
            <a:spLocks noGrp="1"/>
          </p:cNvSpPr>
          <p:nvPr>
            <p:ph idx="1"/>
          </p:nvPr>
        </p:nvSpPr>
        <p:spPr>
          <a:xfrm>
            <a:off x="739775" y="2596055"/>
            <a:ext cx="7662864" cy="3760295"/>
          </a:xfrm>
        </p:spPr>
        <p:txBody>
          <a:bodyPr vert="horz" lIns="91440" tIns="45720" rIns="91440" bIns="45720" rtlCol="0" anchor="t">
            <a:normAutofit/>
          </a:bodyPr>
          <a:lstStyle/>
          <a:p>
            <a:pPr>
              <a:buClr>
                <a:srgbClr val="0070C0"/>
              </a:buClr>
              <a:buFont typeface="Arial" panose="020B0604020202020204" pitchFamily="34" charset="0"/>
              <a:buChar char="•"/>
            </a:pPr>
            <a:r>
              <a:rPr lang="en-US" i="1" dirty="0"/>
              <a:t>Indian</a:t>
            </a:r>
            <a:r>
              <a:rPr lang="en-US" dirty="0"/>
              <a:t> means a person who is recognized as being an Indian or Alaska Native Federally by a recognized Indian Tribe, a regional or village corporation as defined in the Alaska Native Claims Settlement Act, or a State recognized Tribe eligible to receive assistance under Title I of the Native American Housing Assistance and Self-Determination Act of 1996 (NAHASDA).</a:t>
            </a:r>
          </a:p>
          <a:p>
            <a:pPr>
              <a:buClr>
                <a:srgbClr val="0070C0"/>
              </a:buClr>
              <a:buFont typeface="Arial" panose="020B0604020202020204" pitchFamily="34" charset="0"/>
              <a:buChar char="•"/>
            </a:pPr>
            <a:endParaRPr lang="en-US" dirty="0"/>
          </a:p>
          <a:p>
            <a:pPr>
              <a:buClr>
                <a:srgbClr val="0070C0"/>
              </a:buCl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F4E05538-D3DD-FA54-F797-2B0C620DB136}"/>
              </a:ext>
            </a:extLst>
          </p:cNvPr>
          <p:cNvSpPr>
            <a:spLocks noGrp="1"/>
          </p:cNvSpPr>
          <p:nvPr>
            <p:ph type="sldNum" sz="quarter" idx="12"/>
          </p:nvPr>
        </p:nvSpPr>
        <p:spPr/>
        <p:txBody>
          <a:bodyPr/>
          <a:lstStyle/>
          <a:p>
            <a:fld id="{919E5999-3E9B-6D44-8A36-147F7A6249AE}" type="slidenum">
              <a:rPr lang="en-US" smtClean="0"/>
              <a:t>9</a:t>
            </a:fld>
            <a:endParaRPr lang="en-US"/>
          </a:p>
        </p:txBody>
      </p:sp>
    </p:spTree>
    <p:extLst>
      <p:ext uri="{BB962C8B-B14F-4D97-AF65-F5344CB8AC3E}">
        <p14:creationId xmlns:p14="http://schemas.microsoft.com/office/powerpoint/2010/main" val="3807968212"/>
      </p:ext>
    </p:extLst>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nesis">
  <a:themeElements>
    <a:clrScheme name="Genesis">
      <a:dk1>
        <a:sysClr val="windowText" lastClr="000000"/>
      </a:dk1>
      <a:lt1>
        <a:sysClr val="window" lastClr="FFFFFF"/>
      </a:lt1>
      <a:dk2>
        <a:srgbClr val="465466"/>
      </a:dk2>
      <a:lt2>
        <a:srgbClr val="BBD7F8"/>
      </a:lt2>
      <a:accent1>
        <a:srgbClr val="80B606"/>
      </a:accent1>
      <a:accent2>
        <a:srgbClr val="E29F1D"/>
      </a:accent2>
      <a:accent3>
        <a:srgbClr val="2397E2"/>
      </a:accent3>
      <a:accent4>
        <a:srgbClr val="35ACA2"/>
      </a:accent4>
      <a:accent5>
        <a:srgbClr val="5430BB"/>
      </a:accent5>
      <a:accent6>
        <a:srgbClr val="8D34E0"/>
      </a:accent6>
      <a:hlink>
        <a:srgbClr val="00B0F0"/>
      </a:hlink>
      <a:folHlink>
        <a:srgbClr val="0070C0"/>
      </a:folHlink>
    </a:clrScheme>
    <a:fontScheme name="Genesis">
      <a:majorFont>
        <a:latin typeface="Calisto MT"/>
        <a:ea typeface=""/>
        <a:cs typeface=""/>
        <a:font script="Jpan" typeface="ＭＳ 明朝"/>
      </a:majorFont>
      <a:minorFont>
        <a:latin typeface="Calisto MT"/>
        <a:ea typeface=""/>
        <a:cs typeface=""/>
        <a:font script="Jpan" typeface="ＭＳ 明朝"/>
      </a:minorFont>
    </a:fontScheme>
    <a:fmtScheme name="Genesis">
      <a:fillStyleLst>
        <a:solidFill>
          <a:schemeClr val="phClr"/>
        </a:solidFill>
        <a:gradFill rotWithShape="1">
          <a:gsLst>
            <a:gs pos="0">
              <a:schemeClr val="phClr">
                <a:tint val="100000"/>
                <a:shade val="70000"/>
                <a:satMod val="100000"/>
                <a:greenMod val="110000"/>
              </a:schemeClr>
            </a:gs>
            <a:gs pos="75000">
              <a:schemeClr val="phClr">
                <a:tint val="40000"/>
                <a:satMod val="150000"/>
                <a:redMod val="100000"/>
                <a:blueMod val="100000"/>
              </a:schemeClr>
            </a:gs>
            <a:gs pos="100000">
              <a:schemeClr val="phClr">
                <a:tint val="60000"/>
                <a:satMod val="120000"/>
                <a:redMod val="100000"/>
                <a:blueMod val="100000"/>
              </a:schemeClr>
            </a:gs>
          </a:gsLst>
          <a:path path="circle">
            <a:fillToRect l="25000" t="25000" r="5000" b="5000"/>
          </a:path>
        </a:gradFill>
        <a:gradFill rotWithShape="1">
          <a:gsLst>
            <a:gs pos="0">
              <a:schemeClr val="phClr">
                <a:tint val="50000"/>
                <a:shade val="100000"/>
                <a:alpha val="100000"/>
                <a:satMod val="150000"/>
              </a:schemeClr>
            </a:gs>
            <a:gs pos="40000">
              <a:schemeClr val="phClr">
                <a:tint val="70000"/>
                <a:shade val="100000"/>
                <a:alpha val="100000"/>
                <a:satMod val="150000"/>
              </a:schemeClr>
            </a:gs>
            <a:gs pos="100000">
              <a:schemeClr val="phClr">
                <a:shade val="90000"/>
                <a:satMod val="110000"/>
              </a:schemeClr>
            </a:gs>
          </a:gsLst>
          <a:lin ang="5400000" scaled="0"/>
        </a:gradFill>
      </a:fillStyleLst>
      <a:lnStyleLst>
        <a:ln w="12700" cap="flat" cmpd="sng" algn="ctr">
          <a:solidFill>
            <a:schemeClr val="phClr">
              <a:shade val="95000"/>
              <a:satMod val="105000"/>
            </a:schemeClr>
          </a:solidFill>
          <a:prstDash val="solid"/>
        </a:ln>
        <a:ln w="3175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outerShdw blurRad="88900" dist="50800" dir="11400000" sx="102000" sy="101000" algn="tl" rotWithShape="0">
              <a:srgbClr val="000000">
                <a:alpha val="35000"/>
              </a:srgbClr>
            </a:outerShdw>
          </a:effectLst>
          <a:scene3d>
            <a:camera prst="perspectiveFront" fov="4800000"/>
            <a:lightRig rig="morning" dir="tl"/>
          </a:scene3d>
          <a:sp3d prstMaterial="softmetal">
            <a:bevelT w="0" h="0"/>
          </a:sp3d>
        </a:effectStyle>
        <a:effectStyle>
          <a:effectLst>
            <a:innerShdw blurRad="50800" dist="25400" dir="13500000">
              <a:srgbClr val="000000">
                <a:alpha val="75000"/>
              </a:srgbClr>
            </a:innerShdw>
            <a:reflection blurRad="101600" stA="40000" endPos="50000" dist="63500" dir="5400000" fadeDir="7200000" sy="-100000" kx="300000" rotWithShape="0"/>
          </a:effectLst>
          <a:scene3d>
            <a:camera prst="orthographicFront">
              <a:rot lat="0" lon="0" rev="0"/>
            </a:camera>
            <a:lightRig rig="chilly" dir="tr">
              <a:rot lat="0" lon="0" rev="1200000"/>
            </a:lightRig>
          </a:scene3d>
          <a:sp3d prstMaterial="plastic">
            <a:bevelT w="0" h="0"/>
          </a:sp3d>
        </a:effectStyle>
      </a:effectStyleLst>
      <a:bgFillStyleLst>
        <a:blipFill rotWithShape="1">
          <a:blip xmlns:r="http://schemas.openxmlformats.org/officeDocument/2006/relationships" r:embed="rId1"/>
          <a:stretch/>
        </a:blipFill>
        <a:blipFill rotWithShape="1">
          <a:blip xmlns:r="http://schemas.openxmlformats.org/officeDocument/2006/relationships" r:embed="rId2"/>
          <a:stretch/>
        </a:blipFill>
        <a:blipFill rotWithShape="1">
          <a:blip xmlns:r="http://schemas.openxmlformats.org/officeDocument/2006/relationships" r:embed="rId3"/>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dlc_DocId xmlns="d4a638c4-874f-49c0-bb2b-5cb8563c2b18">HUDDASNAP-700647045-4807</_dlc_DocId>
    <_dlc_DocIdUrl xmlns="d4a638c4-874f-49c0-bb2b-5cb8563c2b18">
      <Url>https://hudgov.sharepoint.com/sites/DASNAP/OLG/_layouts/15/DocIdRedir.aspx?ID=HUDDASNAP-700647045-4807</Url>
      <Description>HUDDASNAP-700647045-4807</Description>
    </_dlc_DocIdUrl>
    <SharedWithUsers xmlns="cf3ffde2-3a0e-40e9-887e-ca8df0bed2e2">
      <UserInfo>
        <DisplayName>Starcevich, Katie E</DisplayName>
        <AccountId>104</AccountId>
        <AccountType/>
      </UserInfo>
      <UserInfo>
        <DisplayName>Friday, Iris</DisplayName>
        <AccountId>248</AccountId>
        <AccountType/>
      </UserInfo>
      <UserInfo>
        <DisplayName>Zuni, Cheryl Dixon</DisplayName>
        <AccountId>240</AccountId>
        <AccountType/>
      </UserInfo>
      <UserInfo>
        <DisplayName>OHara, Deana K</DisplayName>
        <AccountId>111</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77B4BABB225BD4AAE1554685C68C59A" ma:contentTypeVersion="4" ma:contentTypeDescription="Create a new document." ma:contentTypeScope="" ma:versionID="5ea03e3d71541f75cf44afd9e2564956">
  <xsd:schema xmlns:xsd="http://www.w3.org/2001/XMLSchema" xmlns:xs="http://www.w3.org/2001/XMLSchema" xmlns:p="http://schemas.microsoft.com/office/2006/metadata/properties" xmlns:ns2="d4a638c4-874f-49c0-bb2b-5cb8563c2b18" xmlns:ns3="91ee0f24-7d91-4653-ad33-913ed4b8e0e6" xmlns:ns4="cf3ffde2-3a0e-40e9-887e-ca8df0bed2e2" targetNamespace="http://schemas.microsoft.com/office/2006/metadata/properties" ma:root="true" ma:fieldsID="fb9a2b703cdd4ff334dd81bf1ff98876" ns2:_="" ns3:_="" ns4:_="">
    <xsd:import namespace="d4a638c4-874f-49c0-bb2b-5cb8563c2b18"/>
    <xsd:import namespace="91ee0f24-7d91-4653-ad33-913ed4b8e0e6"/>
    <xsd:import namespace="cf3ffde2-3a0e-40e9-887e-ca8df0bed2e2"/>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4:SharedWithUsers" minOccurs="0"/>
                <xsd:element ref="ns4: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4a638c4-874f-49c0-bb2b-5cb8563c2b18"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91ee0f24-7d91-4653-ad33-913ed4b8e0e6"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3ffde2-3a0e-40e9-887e-ca8df0bed2e2"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32E06923-B65D-48C8-9EF9-CE6C544AC93B}">
  <ds:schemaRefs>
    <ds:schemaRef ds:uri="http://schemas.microsoft.com/sharepoint/v3/contenttype/forms"/>
  </ds:schemaRefs>
</ds:datastoreItem>
</file>

<file path=customXml/itemProps2.xml><?xml version="1.0" encoding="utf-8"?>
<ds:datastoreItem xmlns:ds="http://schemas.openxmlformats.org/officeDocument/2006/customXml" ds:itemID="{766F5C42-F234-4645-9A23-2C46E56A5783}">
  <ds:schemaRefs>
    <ds:schemaRef ds:uri="http://schemas.microsoft.com/office/2006/documentManagement/types"/>
    <ds:schemaRef ds:uri="http://purl.org/dc/terms/"/>
    <ds:schemaRef ds:uri="d4a638c4-874f-49c0-bb2b-5cb8563c2b18"/>
    <ds:schemaRef ds:uri="http://purl.org/dc/dcmitype/"/>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cf3ffde2-3a0e-40e9-887e-ca8df0bed2e2"/>
    <ds:schemaRef ds:uri="91ee0f24-7d91-4653-ad33-913ed4b8e0e6"/>
    <ds:schemaRef ds:uri="http://www.w3.org/XML/1998/namespace"/>
  </ds:schemaRefs>
</ds:datastoreItem>
</file>

<file path=customXml/itemProps3.xml><?xml version="1.0" encoding="utf-8"?>
<ds:datastoreItem xmlns:ds="http://schemas.openxmlformats.org/officeDocument/2006/customXml" ds:itemID="{575B1373-B8AC-4F63-A697-294E334276F5}">
  <ds:schemaRefs>
    <ds:schemaRef ds:uri="91ee0f24-7d91-4653-ad33-913ed4b8e0e6"/>
    <ds:schemaRef ds:uri="cf3ffde2-3a0e-40e9-887e-ca8df0bed2e2"/>
    <ds:schemaRef ds:uri="d4a638c4-874f-49c0-bb2b-5cb8563c2b1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4.xml><?xml version="1.0" encoding="utf-8"?>
<ds:datastoreItem xmlns:ds="http://schemas.openxmlformats.org/officeDocument/2006/customXml" ds:itemID="{214766BA-922D-4E54-83AE-B1D020F5843A}">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
  <TotalTime>2087</TotalTime>
  <Words>1896</Words>
  <Application>Microsoft Office PowerPoint</Application>
  <PresentationFormat>On-screen Show (4:3)</PresentationFormat>
  <Paragraphs>166</Paragraphs>
  <Slides>25</Slides>
  <Notes>16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Arial,Sans-Serif</vt:lpstr>
      <vt:lpstr>Calibri</vt:lpstr>
      <vt:lpstr>Calisto MT</vt:lpstr>
      <vt:lpstr>Times New Roman</vt:lpstr>
      <vt:lpstr>Wingdings</vt:lpstr>
      <vt:lpstr>Genesis</vt:lpstr>
      <vt:lpstr> Section 184 Proposed Rule</vt:lpstr>
      <vt:lpstr>Overview</vt:lpstr>
      <vt:lpstr>Overview</vt:lpstr>
      <vt:lpstr>Overview</vt:lpstr>
      <vt:lpstr>Overview</vt:lpstr>
      <vt:lpstr>Regulation Subparts</vt:lpstr>
      <vt:lpstr>Subpart A – General Program Requirements</vt:lpstr>
      <vt:lpstr>Definitions</vt:lpstr>
      <vt:lpstr>Definitions</vt:lpstr>
      <vt:lpstr>Definitions</vt:lpstr>
      <vt:lpstr>Definitions</vt:lpstr>
      <vt:lpstr>Definitions</vt:lpstr>
      <vt:lpstr>Definitions</vt:lpstr>
      <vt:lpstr>Subpart B – Lender Eligibility &amp; Requirements</vt:lpstr>
      <vt:lpstr>Subpart C – Lending on Trust Land</vt:lpstr>
      <vt:lpstr>Subpart C – Lending on Trust Land</vt:lpstr>
      <vt:lpstr>Subpart D – Underwriting</vt:lpstr>
      <vt:lpstr>Subpart D – Underwriting</vt:lpstr>
      <vt:lpstr>Subpart E – Closing &amp; Endorsement</vt:lpstr>
      <vt:lpstr>Subpart F –Loan Guarantee Fees</vt:lpstr>
      <vt:lpstr>Subpart G – Servicing</vt:lpstr>
      <vt:lpstr>Subpart G – Servicing</vt:lpstr>
      <vt:lpstr>Subpart H – Claims</vt:lpstr>
      <vt:lpstr>Subpart I: Lender and Servicer Monitoring, Reporting, Sanctions and Appeals </vt:lpstr>
      <vt:lpstr>Public Comment Period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Tribal Consultation</dc:title>
  <dc:creator>Krisa Johnson</dc:creator>
  <cp:lastModifiedBy>OHara, Deana K</cp:lastModifiedBy>
  <cp:revision>19</cp:revision>
  <cp:lastPrinted>2019-04-24T11:21:22Z</cp:lastPrinted>
  <dcterms:created xsi:type="dcterms:W3CDTF">2019-02-23T21:20:43Z</dcterms:created>
  <dcterms:modified xsi:type="dcterms:W3CDTF">2023-03-08T16:12:12Z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0x010100B77B4BABB225BD4AAE1554685C68C59A</vt:lpwstr>
  </property>
  <property fmtid="{D5CDD505-2E9C-101B-9397-08002B2CF9AE}" pid="3" name="_dlc_DocIdItemGuid">
    <vt:lpwstr>59934fb7-a5b0-4cbb-aca6-261826f0b3a8</vt:lpwstr>
  </property>
</Properties>
</file>