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 id="2147483693" r:id="rId6"/>
    <p:sldMasterId id="2147483700" r:id="rId7"/>
  </p:sldMasterIdLst>
  <p:notesMasterIdLst>
    <p:notesMasterId r:id="rId46"/>
  </p:notesMasterIdLst>
  <p:handoutMasterIdLst>
    <p:handoutMasterId r:id="rId47"/>
  </p:handoutMasterIdLst>
  <p:sldIdLst>
    <p:sldId id="539" r:id="rId8"/>
    <p:sldId id="540" r:id="rId9"/>
    <p:sldId id="541" r:id="rId10"/>
    <p:sldId id="394" r:id="rId11"/>
    <p:sldId id="542" r:id="rId12"/>
    <p:sldId id="543" r:id="rId13"/>
    <p:sldId id="348" r:id="rId14"/>
    <p:sldId id="431" r:id="rId15"/>
    <p:sldId id="297" r:id="rId16"/>
    <p:sldId id="374" r:id="rId17"/>
    <p:sldId id="375" r:id="rId18"/>
    <p:sldId id="552" r:id="rId19"/>
    <p:sldId id="538" r:id="rId20"/>
    <p:sldId id="517" r:id="rId21"/>
    <p:sldId id="392" r:id="rId22"/>
    <p:sldId id="516" r:id="rId23"/>
    <p:sldId id="340" r:id="rId24"/>
    <p:sldId id="477" r:id="rId25"/>
    <p:sldId id="488" r:id="rId26"/>
    <p:sldId id="490" r:id="rId27"/>
    <p:sldId id="487" r:id="rId28"/>
    <p:sldId id="537" r:id="rId29"/>
    <p:sldId id="341" r:id="rId30"/>
    <p:sldId id="358" r:id="rId31"/>
    <p:sldId id="547" r:id="rId32"/>
    <p:sldId id="548" r:id="rId33"/>
    <p:sldId id="549" r:id="rId34"/>
    <p:sldId id="550" r:id="rId35"/>
    <p:sldId id="556" r:id="rId36"/>
    <p:sldId id="373" r:id="rId37"/>
    <p:sldId id="355" r:id="rId38"/>
    <p:sldId id="553" r:id="rId39"/>
    <p:sldId id="551" r:id="rId40"/>
    <p:sldId id="386" r:id="rId41"/>
    <p:sldId id="388" r:id="rId42"/>
    <p:sldId id="396" r:id="rId43"/>
    <p:sldId id="397" r:id="rId44"/>
    <p:sldId id="36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 Nancy E" initials="WNE" lastIdx="15" clrIdx="0">
    <p:extLst>
      <p:ext uri="{19B8F6BF-5375-455C-9EA6-DF929625EA0E}">
        <p15:presenceInfo xmlns:p15="http://schemas.microsoft.com/office/powerpoint/2012/main" userId="S-1-5-21-2025429265-573735546-839522115-15208" providerId="AD"/>
      </p:ext>
    </p:extLst>
  </p:cmAuthor>
  <p:cmAuthor id="2" name="Shawna Moraille" initials="SM" lastIdx="15" clrIdx="1">
    <p:extLst>
      <p:ext uri="{19B8F6BF-5375-455C-9EA6-DF929625EA0E}">
        <p15:presenceInfo xmlns:p15="http://schemas.microsoft.com/office/powerpoint/2012/main" userId="S::13361@icf.com::83592d7e-95eb-4b66-9ae7-3bba4bbabbd3" providerId="AD"/>
      </p:ext>
    </p:extLst>
  </p:cmAuthor>
  <p:cmAuthor id="3" name="Depotty, Veronica (MSHDA)" initials="DV(" lastIdx="12" clrIdx="2">
    <p:extLst>
      <p:ext uri="{19B8F6BF-5375-455C-9EA6-DF929625EA0E}">
        <p15:presenceInfo xmlns:p15="http://schemas.microsoft.com/office/powerpoint/2012/main" userId="S::DepottyV@michigan.gov::c9be0946-ac39-4e75-bba3-d0a4b734c30a" providerId="AD"/>
      </p:ext>
    </p:extLst>
  </p:cmAuthor>
  <p:cmAuthor id="4" name="Griscavage-Frisbee, Lorraine" initials="GL" lastIdx="4" clrIdx="3">
    <p:extLst>
      <p:ext uri="{19B8F6BF-5375-455C-9EA6-DF929625EA0E}">
        <p15:presenceInfo xmlns:p15="http://schemas.microsoft.com/office/powerpoint/2012/main" userId="S::lorraine.griscavagefrisbee@hud.gov::0225f864-c622-437d-baec-3f0e9d747306" providerId="AD"/>
      </p:ext>
    </p:extLst>
  </p:cmAuthor>
  <p:cmAuthor id="5" name="Penick, Robin" initials="PR" lastIdx="3" clrIdx="4">
    <p:extLst>
      <p:ext uri="{19B8F6BF-5375-455C-9EA6-DF929625EA0E}">
        <p15:presenceInfo xmlns:p15="http://schemas.microsoft.com/office/powerpoint/2012/main" userId="S::robin.penick@hud.gov::e46a23ca-6a35-4ceb-af5c-4854563fafec" providerId="AD"/>
      </p:ext>
    </p:extLst>
  </p:cmAuthor>
  <p:cmAuthor id="6" name="Chenault , Anice S" initials="C,AS" lastIdx="3" clrIdx="5">
    <p:extLst>
      <p:ext uri="{19B8F6BF-5375-455C-9EA6-DF929625EA0E}">
        <p15:presenceInfo xmlns:p15="http://schemas.microsoft.com/office/powerpoint/2012/main" userId="S::anice.s.chenault@hud.gov::1d654045-5aa1-489d-9ef0-6e364e368f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828"/>
    <a:srgbClr val="356FA1"/>
    <a:srgbClr val="3A8745"/>
    <a:srgbClr val="D14821"/>
    <a:srgbClr val="3C833F"/>
    <a:srgbClr val="624987"/>
    <a:srgbClr val="4A6AA3"/>
    <a:srgbClr val="7D67A5"/>
    <a:srgbClr val="FFFFFF"/>
    <a:srgbClr val="D14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377" autoAdjust="0"/>
    <p:restoredTop sz="92339" autoAdjust="0"/>
  </p:normalViewPr>
  <p:slideViewPr>
    <p:cSldViewPr snapToGrid="0" snapToObjects="1">
      <p:cViewPr varScale="1">
        <p:scale>
          <a:sx n="64" d="100"/>
          <a:sy n="64" d="100"/>
        </p:scale>
        <p:origin x="820" y="32"/>
      </p:cViewPr>
      <p:guideLst>
        <p:guide orient="horz" pos="2160"/>
        <p:guide pos="2880"/>
      </p:guideLst>
    </p:cSldViewPr>
  </p:slideViewPr>
  <p:notesTextViewPr>
    <p:cViewPr>
      <p:scale>
        <a:sx n="1" d="1"/>
        <a:sy n="1" d="1"/>
      </p:scale>
      <p:origin x="0" y="0"/>
    </p:cViewPr>
  </p:notesTextViewPr>
  <p:sorterViewPr>
    <p:cViewPr varScale="1">
      <p:scale>
        <a:sx n="1" d="1"/>
        <a:sy n="1" d="1"/>
      </p:scale>
      <p:origin x="0" y="-2732"/>
    </p:cViewPr>
  </p:sorterViewPr>
  <p:notesViewPr>
    <p:cSldViewPr snapToGrid="0" snapToObjects="1">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35898336845458E-2"/>
          <c:y val="0"/>
          <c:w val="0.54527471759972679"/>
          <c:h val="0.96600832641217338"/>
        </c:manualLayout>
      </c:layout>
      <c:pieChart>
        <c:varyColors val="1"/>
        <c:ser>
          <c:idx val="0"/>
          <c:order val="0"/>
          <c:tx>
            <c:strRef>
              <c:f>Sheet1!$B$1</c:f>
              <c:strCache>
                <c:ptCount val="1"/>
                <c:pt idx="0">
                  <c:v>Clients</c:v>
                </c:pt>
              </c:strCache>
            </c:strRef>
          </c:tx>
          <c:dPt>
            <c:idx val="0"/>
            <c:bubble3D val="0"/>
            <c:spPr>
              <a:solidFill>
                <a:srgbClr val="685192"/>
              </a:solidFill>
              <a:ln>
                <a:noFill/>
              </a:ln>
              <a:effectLst/>
            </c:spPr>
            <c:extLst>
              <c:ext xmlns:c16="http://schemas.microsoft.com/office/drawing/2014/chart" uri="{C3380CC4-5D6E-409C-BE32-E72D297353CC}">
                <c16:uniqueId val="{00000001-2319-4D85-8725-1C79A66C7286}"/>
              </c:ext>
            </c:extLst>
          </c:dPt>
          <c:dPt>
            <c:idx val="1"/>
            <c:bubble3D val="0"/>
            <c:spPr>
              <a:solidFill>
                <a:srgbClr val="6DBE45"/>
              </a:solidFill>
              <a:ln>
                <a:noFill/>
              </a:ln>
              <a:effectLst/>
            </c:spPr>
            <c:extLst>
              <c:ext xmlns:c16="http://schemas.microsoft.com/office/drawing/2014/chart" uri="{C3380CC4-5D6E-409C-BE32-E72D297353CC}">
                <c16:uniqueId val="{00000003-2319-4D85-8725-1C79A66C7286}"/>
              </c:ext>
            </c:extLst>
          </c:dPt>
          <c:dPt>
            <c:idx val="2"/>
            <c:bubble3D val="0"/>
            <c:spPr>
              <a:solidFill>
                <a:srgbClr val="3C7BB4"/>
              </a:solidFill>
              <a:ln>
                <a:noFill/>
              </a:ln>
              <a:effectLst/>
            </c:spPr>
            <c:extLst>
              <c:ext xmlns:c16="http://schemas.microsoft.com/office/drawing/2014/chart" uri="{C3380CC4-5D6E-409C-BE32-E72D297353CC}">
                <c16:uniqueId val="{00000005-2319-4D85-8725-1C79A66C7286}"/>
              </c:ext>
            </c:extLst>
          </c:dPt>
          <c:dPt>
            <c:idx val="3"/>
            <c:bubble3D val="0"/>
            <c:spPr>
              <a:solidFill>
                <a:srgbClr val="EE7A20"/>
              </a:solidFill>
              <a:ln>
                <a:noFill/>
              </a:ln>
              <a:effectLst/>
            </c:spPr>
            <c:extLst>
              <c:ext xmlns:c16="http://schemas.microsoft.com/office/drawing/2014/chart" uri="{C3380CC4-5D6E-409C-BE32-E72D297353CC}">
                <c16:uniqueId val="{00000007-2319-4D85-8725-1C79A66C7286}"/>
              </c:ext>
            </c:extLst>
          </c:dPt>
          <c:dPt>
            <c:idx val="4"/>
            <c:bubble3D val="0"/>
            <c:spPr>
              <a:solidFill>
                <a:srgbClr val="9A87BF"/>
              </a:solidFill>
              <a:ln>
                <a:noFill/>
              </a:ln>
              <a:effectLst/>
            </c:spPr>
            <c:extLst>
              <c:ext xmlns:c16="http://schemas.microsoft.com/office/drawing/2014/chart" uri="{C3380CC4-5D6E-409C-BE32-E72D297353CC}">
                <c16:uniqueId val="{00000009-2319-4D85-8725-1C79A66C7286}"/>
              </c:ext>
            </c:extLst>
          </c:dPt>
          <c:dPt>
            <c:idx val="5"/>
            <c:bubble3D val="0"/>
            <c:spPr>
              <a:solidFill>
                <a:srgbClr val="C3312E"/>
              </a:solidFill>
              <a:ln>
                <a:noFill/>
              </a:ln>
              <a:effectLst/>
            </c:spPr>
            <c:extLst>
              <c:ext xmlns:c16="http://schemas.microsoft.com/office/drawing/2014/chart" uri="{C3380CC4-5D6E-409C-BE32-E72D297353CC}">
                <c16:uniqueId val="{0000000B-2319-4D85-8725-1C79A66C7286}"/>
              </c:ext>
            </c:extLst>
          </c:dPt>
          <c:dPt>
            <c:idx val="6"/>
            <c:bubble3D val="0"/>
            <c:spPr>
              <a:solidFill>
                <a:srgbClr val="129F49"/>
              </a:solidFill>
              <a:ln>
                <a:noFill/>
              </a:ln>
              <a:effectLst/>
            </c:spPr>
            <c:extLst>
              <c:ext xmlns:c16="http://schemas.microsoft.com/office/drawing/2014/chart" uri="{C3380CC4-5D6E-409C-BE32-E72D297353CC}">
                <c16:uniqueId val="{0000000D-2319-4D85-8725-1C79A66C7286}"/>
              </c:ext>
            </c:extLst>
          </c:dPt>
          <c:dLbls>
            <c:dLbl>
              <c:idx val="0"/>
              <c:layout>
                <c:manualLayout>
                  <c:x val="-0.13859688602286008"/>
                  <c:y val="0.124423704453214"/>
                </c:manualLayout>
              </c:layout>
              <c:spPr>
                <a:noFill/>
                <a:ln w="6350">
                  <a:noFill/>
                </a:ln>
                <a:effectLst/>
              </c:spPr>
              <c:txPr>
                <a:bodyPr rot="0" spcFirstLastPara="1" vertOverflow="ellipsis" vert="horz" wrap="square" lIns="38100" tIns="19050" rIns="38100" bIns="19050" anchor="ctr" anchorCtr="1">
                  <a:spAutoFit/>
                </a:bodyPr>
                <a:lstStyle/>
                <a:p>
                  <a:pPr>
                    <a:defRPr sz="2800" b="1"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19-4D85-8725-1C79A66C7286}"/>
                </c:ext>
              </c:extLst>
            </c:dLbl>
            <c:dLbl>
              <c:idx val="1"/>
              <c:layout>
                <c:manualLayout>
                  <c:x val="-1.3555105249795427E-2"/>
                  <c:y val="-5.4126695325882102E-2"/>
                </c:manualLayout>
              </c:layout>
              <c:spPr>
                <a:noFill/>
                <a:ln w="6350">
                  <a:noFill/>
                </a:ln>
                <a:effectLst/>
              </c:spPr>
              <c:txPr>
                <a:bodyPr rot="0" spcFirstLastPara="1" vertOverflow="ellipsis" vert="horz" wrap="square" lIns="38100" tIns="19050" rIns="38100" bIns="19050" anchor="ctr" anchorCtr="1">
                  <a:spAutoFit/>
                </a:bodyPr>
                <a:lstStyle/>
                <a:p>
                  <a:pPr>
                    <a:defRPr sz="2800" b="0" i="0" u="none" strike="noStrike" kern="1200" baseline="0">
                      <a:ln>
                        <a:noFill/>
                      </a:ln>
                      <a:solidFill>
                        <a:schemeClr val="bg2">
                          <a:lumMod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19-4D85-8725-1C79A66C7286}"/>
                </c:ext>
              </c:extLst>
            </c:dLbl>
            <c:dLbl>
              <c:idx val="2"/>
              <c:layout>
                <c:manualLayout>
                  <c:x val="-6.5026051382227293E-2"/>
                  <c:y val="-0.12408379727200003"/>
                </c:manualLayout>
              </c:layout>
              <c:spPr>
                <a:noFill/>
                <a:ln w="6350">
                  <a:noFill/>
                </a:ln>
                <a:effectLst/>
              </c:spPr>
              <c:txPr>
                <a:bodyPr rot="0" spcFirstLastPara="1" vertOverflow="ellipsis" vert="horz" wrap="square" lIns="38100" tIns="19050" rIns="38100" bIns="19050" anchor="ctr" anchorCtr="1">
                  <a:spAutoFit/>
                </a:bodyPr>
                <a:lstStyle/>
                <a:p>
                  <a:pPr>
                    <a:defRPr sz="2800" b="1"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319-4D85-8725-1C79A66C7286}"/>
                </c:ext>
              </c:extLst>
            </c:dLbl>
            <c:dLbl>
              <c:idx val="3"/>
              <c:layout>
                <c:manualLayout>
                  <c:x val="0.12500187078088348"/>
                  <c:y val="-0.17378739964318107"/>
                </c:manualLayout>
              </c:layout>
              <c:spPr>
                <a:noFill/>
                <a:ln w="6350">
                  <a:noFill/>
                </a:ln>
                <a:effectLst/>
              </c:spPr>
              <c:txPr>
                <a:bodyPr rot="0" spcFirstLastPara="1" vertOverflow="ellipsis" vert="horz" wrap="square" lIns="38100" tIns="19050" rIns="38100" bIns="19050" anchor="ctr" anchorCtr="1">
                  <a:spAutoFit/>
                </a:bodyPr>
                <a:lstStyle/>
                <a:p>
                  <a:pPr>
                    <a:defRPr sz="2800" b="1"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319-4D85-8725-1C79A66C7286}"/>
                </c:ext>
              </c:extLst>
            </c:dLbl>
            <c:dLbl>
              <c:idx val="4"/>
              <c:layout>
                <c:manualLayout>
                  <c:x val="7.6546556017112216E-2"/>
                  <c:y val="-6.960716236742602E-2"/>
                </c:manualLayout>
              </c:layout>
              <c:spPr>
                <a:noFill/>
                <a:ln w="6350">
                  <a:noFill/>
                </a:ln>
                <a:effectLst/>
              </c:spPr>
              <c:txPr>
                <a:bodyPr rot="0" spcFirstLastPara="1" vertOverflow="ellipsis" vert="horz" wrap="square" lIns="38100" tIns="19050" rIns="38100" bIns="19050" anchor="ctr" anchorCtr="1">
                  <a:spAutoFit/>
                </a:bodyPr>
                <a:lstStyle/>
                <a:p>
                  <a:pPr>
                    <a:defRPr sz="2800" b="1"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319-4D85-8725-1C79A66C7286}"/>
                </c:ext>
              </c:extLst>
            </c:dLbl>
            <c:dLbl>
              <c:idx val="5"/>
              <c:layout>
                <c:manualLayout>
                  <c:x val="3.9384151067949597E-2"/>
                  <c:y val="0.22145311156002104"/>
                </c:manualLayout>
              </c:layout>
              <c:spPr>
                <a:noFill/>
                <a:ln w="6350">
                  <a:noFill/>
                </a:ln>
                <a:effectLst/>
              </c:spPr>
              <c:txPr>
                <a:bodyPr rot="0" spcFirstLastPara="1" vertOverflow="ellipsis" vert="horz" wrap="square" lIns="38100" tIns="19050" rIns="38100" bIns="19050" anchor="ctr" anchorCtr="1">
                  <a:noAutofit/>
                </a:bodyPr>
                <a:lstStyle/>
                <a:p>
                  <a:pPr>
                    <a:defRPr sz="2800" b="1"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6.9521588406902327E-2"/>
                      <c:h val="0.10975586160737638"/>
                    </c:manualLayout>
                  </c15:layout>
                </c:ext>
                <c:ext xmlns:c16="http://schemas.microsoft.com/office/drawing/2014/chart" uri="{C3380CC4-5D6E-409C-BE32-E72D297353CC}">
                  <c16:uniqueId val="{0000000B-2319-4D85-8725-1C79A66C7286}"/>
                </c:ext>
              </c:extLst>
            </c:dLbl>
            <c:dLbl>
              <c:idx val="6"/>
              <c:layout>
                <c:manualLayout>
                  <c:x val="9.2801248643431034E-2"/>
                  <c:y val="8.0045633076527817E-2"/>
                </c:manualLayout>
              </c:layout>
              <c:spPr>
                <a:noFill/>
                <a:ln w="6350">
                  <a:noFill/>
                </a:ln>
                <a:effectLst/>
              </c:spPr>
              <c:txPr>
                <a:bodyPr rot="0" spcFirstLastPara="1" vertOverflow="ellipsis" vert="horz" wrap="square" lIns="38100" tIns="19050" rIns="38100" bIns="19050" anchor="ctr" anchorCtr="1">
                  <a:spAutoFit/>
                </a:bodyPr>
                <a:lstStyle/>
                <a:p>
                  <a:pPr>
                    <a:defRPr sz="2800" b="1"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319-4D85-8725-1C79A66C7286}"/>
                </c:ext>
              </c:extLst>
            </c:dLbl>
            <c:spPr>
              <a:noFill/>
              <a:ln w="6350">
                <a:noFill/>
              </a:ln>
              <a:effectLst/>
            </c:spPr>
            <c:txPr>
              <a:bodyPr rot="0" spcFirstLastPara="1" vertOverflow="ellipsis" vert="horz" wrap="square" lIns="38100" tIns="19050" rIns="38100" bIns="19050" anchor="ctr" anchorCtr="1">
                <a:spAutoFit/>
              </a:bodyPr>
              <a:lstStyle/>
              <a:p>
                <a:pPr>
                  <a:defRPr sz="2800" b="0"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Group Education </c:v>
                </c:pt>
                <c:pt idx="1">
                  <c:v>Homeless </c:v>
                </c:pt>
                <c:pt idx="2">
                  <c:v>Rental</c:v>
                </c:pt>
                <c:pt idx="3">
                  <c:v>Pre-purchase </c:v>
                </c:pt>
                <c:pt idx="4">
                  <c:v>Post-purchase </c:v>
                </c:pt>
                <c:pt idx="5">
                  <c:v>Reverse Mortgage </c:v>
                </c:pt>
                <c:pt idx="6">
                  <c:v>Mortgage Delinquency </c:v>
                </c:pt>
              </c:strCache>
            </c:strRef>
          </c:cat>
          <c:val>
            <c:numRef>
              <c:f>Sheet1!$B$2:$B$8</c:f>
              <c:numCache>
                <c:formatCode>#,##0</c:formatCode>
                <c:ptCount val="7"/>
                <c:pt idx="0">
                  <c:v>395541</c:v>
                </c:pt>
                <c:pt idx="1">
                  <c:v>12940</c:v>
                </c:pt>
                <c:pt idx="2">
                  <c:v>89857</c:v>
                </c:pt>
                <c:pt idx="3">
                  <c:v>277369</c:v>
                </c:pt>
                <c:pt idx="4">
                  <c:v>41830</c:v>
                </c:pt>
                <c:pt idx="5">
                  <c:v>64241</c:v>
                </c:pt>
                <c:pt idx="6">
                  <c:v>134133</c:v>
                </c:pt>
              </c:numCache>
            </c:numRef>
          </c:val>
          <c:extLst>
            <c:ext xmlns:c16="http://schemas.microsoft.com/office/drawing/2014/chart" uri="{C3380CC4-5D6E-409C-BE32-E72D297353CC}">
              <c16:uniqueId val="{0000000E-2319-4D85-8725-1C79A66C7286}"/>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0.60481478949339196"/>
          <c:y val="5.9095598476700405E-4"/>
          <c:w val="0.385546431397778"/>
          <c:h val="0.96689452152271727"/>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8B7A8-B103-3947-AA66-1CC6459CF510}"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752DE525-683C-4349-90AE-38828911B6B9}">
      <dgm:prSet phldrT="[Text]" custT="1"/>
      <dgm:spPr>
        <a:xfrm>
          <a:off x="930822" y="1105"/>
          <a:ext cx="2419386" cy="1400650"/>
        </a:xfrm>
        <a:prstGeom prst="rect">
          <a:avLst/>
        </a:prstGeom>
        <a:solidFill>
          <a:srgbClr val="356FA1"/>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Broader knowledge </a:t>
          </a:r>
          <a:endParaRPr lang="en-US" sz="1800" b="1" dirty="0">
            <a:solidFill>
              <a:sysClr val="window" lastClr="FFFFFF"/>
            </a:solidFill>
            <a:latin typeface="Calibri"/>
            <a:ea typeface="+mn-ea"/>
            <a:cs typeface="+mn-cs"/>
          </a:endParaRPr>
        </a:p>
        <a:p>
          <a:pPr>
            <a:buNone/>
          </a:pPr>
          <a:r>
            <a:rPr lang="en-US" sz="1800" b="1" dirty="0">
              <a:solidFill>
                <a:sysClr val="window" lastClr="FFFFFF"/>
              </a:solidFill>
              <a:latin typeface="Calibri"/>
              <a:ea typeface="+mn-ea"/>
              <a:cs typeface="+mn-cs"/>
            </a:rPr>
            <a:t>=</a:t>
          </a:r>
          <a:r>
            <a:rPr lang="x-none" sz="1800" b="1" dirty="0">
              <a:solidFill>
                <a:sysClr val="window" lastClr="FFFFFF"/>
              </a:solidFill>
              <a:latin typeface="Calibri"/>
              <a:ea typeface="+mn-ea"/>
              <a:cs typeface="+mn-cs"/>
            </a:rPr>
            <a:t> </a:t>
          </a:r>
          <a:endParaRPr lang="en-US" sz="1800" b="1" dirty="0">
            <a:solidFill>
              <a:sysClr val="window" lastClr="FFFFFF"/>
            </a:solidFill>
            <a:latin typeface="Calibri"/>
            <a:ea typeface="+mn-ea"/>
            <a:cs typeface="+mn-cs"/>
          </a:endParaRPr>
        </a:p>
        <a:p>
          <a:pPr>
            <a:buNone/>
          </a:pPr>
          <a:r>
            <a:rPr lang="en-US" sz="1800" b="1" dirty="0">
              <a:solidFill>
                <a:sysClr val="window" lastClr="FFFFFF"/>
              </a:solidFill>
              <a:latin typeface="Calibri"/>
              <a:ea typeface="+mn-ea"/>
              <a:cs typeface="+mn-cs"/>
            </a:rPr>
            <a:t>B</a:t>
          </a:r>
          <a:r>
            <a:rPr lang="x-none" sz="1800" b="1">
              <a:solidFill>
                <a:sysClr val="window" lastClr="FFFFFF"/>
              </a:solidFill>
              <a:latin typeface="Calibri"/>
              <a:ea typeface="+mn-ea"/>
              <a:cs typeface="+mn-cs"/>
            </a:rPr>
            <a:t>etter </a:t>
          </a:r>
          <a:r>
            <a:rPr lang="x-none" sz="1800" b="1" dirty="0">
              <a:solidFill>
                <a:sysClr val="window" lastClr="FFFFFF"/>
              </a:solidFill>
              <a:latin typeface="Calibri"/>
              <a:ea typeface="+mn-ea"/>
              <a:cs typeface="+mn-cs"/>
            </a:rPr>
            <a:t>counseling</a:t>
          </a:r>
        </a:p>
      </dgm:t>
    </dgm:pt>
    <dgm:pt modelId="{34DB2DE3-656C-C744-89D9-E2DF890FDA2A}" type="parTrans" cxnId="{8F8BD6FF-7BFD-0B44-B3E6-EC4A1F984782}">
      <dgm:prSet/>
      <dgm:spPr/>
      <dgm:t>
        <a:bodyPr/>
        <a:lstStyle/>
        <a:p>
          <a:endParaRPr lang="en-US"/>
        </a:p>
      </dgm:t>
    </dgm:pt>
    <dgm:pt modelId="{22DD4D2D-71F7-E84E-AA75-A1316A92C015}" type="sibTrans" cxnId="{8F8BD6FF-7BFD-0B44-B3E6-EC4A1F984782}">
      <dgm:prSet/>
      <dgm:spPr/>
      <dgm:t>
        <a:bodyPr/>
        <a:lstStyle/>
        <a:p>
          <a:endParaRPr lang="en-US" sz="1400"/>
        </a:p>
      </dgm:t>
    </dgm:pt>
    <dgm:pt modelId="{91CCABA3-EAEF-0140-A2CF-7C9A18F59150}">
      <dgm:prSet custT="1"/>
      <dgm:spPr>
        <a:xfrm>
          <a:off x="3362306" y="1105"/>
          <a:ext cx="2419386" cy="1400650"/>
        </a:xfrm>
        <a:prstGeom prst="rect">
          <a:avLst/>
        </a:prstGeom>
        <a:solidFill>
          <a:srgbClr val="3C833F"/>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Create professional recognition for housing counselors</a:t>
          </a:r>
        </a:p>
      </dgm:t>
    </dgm:pt>
    <dgm:pt modelId="{928DEF0A-5D66-904A-95CA-22FD46DFB94E}" type="parTrans" cxnId="{F209FA97-0441-B743-B1D6-701902B0DE8E}">
      <dgm:prSet/>
      <dgm:spPr/>
      <dgm:t>
        <a:bodyPr/>
        <a:lstStyle/>
        <a:p>
          <a:endParaRPr lang="en-US"/>
        </a:p>
      </dgm:t>
    </dgm:pt>
    <dgm:pt modelId="{AED748E2-6B7D-494C-AD95-0B87C0929128}" type="sibTrans" cxnId="{F209FA97-0441-B743-B1D6-701902B0DE8E}">
      <dgm:prSet/>
      <dgm:spPr/>
      <dgm:t>
        <a:bodyPr/>
        <a:lstStyle/>
        <a:p>
          <a:endParaRPr lang="en-US" sz="1400"/>
        </a:p>
      </dgm:t>
    </dgm:pt>
    <dgm:pt modelId="{7B444D80-3B2D-614B-9A7D-E061890EA04A}">
      <dgm:prSet custT="1"/>
      <dgm:spPr>
        <a:xfrm>
          <a:off x="5793789" y="1105"/>
          <a:ext cx="2419386" cy="1400650"/>
        </a:xfrm>
        <a:prstGeom prst="rect">
          <a:avLst/>
        </a:prstGeom>
        <a:solidFill>
          <a:srgbClr val="624987"/>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Elevate the value of the program for consumers</a:t>
          </a:r>
        </a:p>
      </dgm:t>
    </dgm:pt>
    <dgm:pt modelId="{182BB19D-F667-E146-ADD4-69CD73A4F187}" type="parTrans" cxnId="{C1B20490-356B-6847-98D6-7D682C34E8C6}">
      <dgm:prSet/>
      <dgm:spPr/>
      <dgm:t>
        <a:bodyPr/>
        <a:lstStyle/>
        <a:p>
          <a:endParaRPr lang="en-US"/>
        </a:p>
      </dgm:t>
    </dgm:pt>
    <dgm:pt modelId="{B4808956-B0EC-E340-9118-538297A5CA3C}" type="sibTrans" cxnId="{C1B20490-356B-6847-98D6-7D682C34E8C6}">
      <dgm:prSet/>
      <dgm:spPr/>
      <dgm:t>
        <a:bodyPr/>
        <a:lstStyle/>
        <a:p>
          <a:endParaRPr lang="en-US" sz="1400"/>
        </a:p>
      </dgm:t>
    </dgm:pt>
    <dgm:pt modelId="{D02D6DC0-37F4-264C-8CD6-832B44D49B0B}">
      <dgm:prSet custT="1"/>
      <dgm:spPr>
        <a:xfrm>
          <a:off x="930822" y="1413853"/>
          <a:ext cx="2419386" cy="1400650"/>
        </a:xfrm>
        <a:prstGeom prst="rect">
          <a:avLst/>
        </a:prstGeom>
        <a:solidFill>
          <a:srgbClr val="F57E22"/>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Consumers avoid scammers </a:t>
          </a:r>
          <a:r>
            <a:rPr lang="en-US" sz="1800" b="1" dirty="0">
              <a:solidFill>
                <a:sysClr val="window" lastClr="FFFFFF"/>
              </a:solidFill>
              <a:latin typeface="Calibri"/>
              <a:ea typeface="+mn-ea"/>
              <a:cs typeface="+mn-cs"/>
            </a:rPr>
            <a:t>and con artists</a:t>
          </a:r>
          <a:endParaRPr lang="x-none" sz="1800" b="1" dirty="0">
            <a:solidFill>
              <a:sysClr val="window" lastClr="FFFFFF"/>
            </a:solidFill>
            <a:latin typeface="Calibri"/>
            <a:ea typeface="+mn-ea"/>
            <a:cs typeface="+mn-cs"/>
          </a:endParaRPr>
        </a:p>
      </dgm:t>
    </dgm:pt>
    <dgm:pt modelId="{4294ABA1-8EDB-624B-8ECD-388C4D726FFA}" type="parTrans" cxnId="{EC3D77B8-A754-554C-83AC-226690FB9E76}">
      <dgm:prSet/>
      <dgm:spPr/>
      <dgm:t>
        <a:bodyPr/>
        <a:lstStyle/>
        <a:p>
          <a:endParaRPr lang="en-US"/>
        </a:p>
      </dgm:t>
    </dgm:pt>
    <dgm:pt modelId="{73D15CAA-8F9D-A942-9E7C-0D36CB214225}" type="sibTrans" cxnId="{EC3D77B8-A754-554C-83AC-226690FB9E76}">
      <dgm:prSet/>
      <dgm:spPr/>
      <dgm:t>
        <a:bodyPr/>
        <a:lstStyle/>
        <a:p>
          <a:endParaRPr lang="en-US" sz="1400"/>
        </a:p>
      </dgm:t>
    </dgm:pt>
    <dgm:pt modelId="{26DE5034-017B-4942-969E-9AFBEB8C05E1}">
      <dgm:prSet phldrT="[Text]" custT="1"/>
      <dgm:spPr>
        <a:xfrm>
          <a:off x="3362306" y="1413853"/>
          <a:ext cx="2419386" cy="1400650"/>
        </a:xfrm>
        <a:prstGeom prst="rect">
          <a:avLst/>
        </a:prstGeom>
        <a:solidFill>
          <a:srgbClr val="CF4828"/>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A credential for counselors</a:t>
          </a:r>
        </a:p>
      </dgm:t>
    </dgm:pt>
    <dgm:pt modelId="{F6A5441D-8AD9-9744-AF38-B67AF0FE348B}" type="parTrans" cxnId="{C13A8B66-5C28-7D44-821E-99764AAFE17C}">
      <dgm:prSet/>
      <dgm:spPr/>
      <dgm:t>
        <a:bodyPr/>
        <a:lstStyle/>
        <a:p>
          <a:endParaRPr lang="en-US"/>
        </a:p>
      </dgm:t>
    </dgm:pt>
    <dgm:pt modelId="{57B6B8AF-AFC5-B148-A88D-E0751770F664}" type="sibTrans" cxnId="{C13A8B66-5C28-7D44-821E-99764AAFE17C}">
      <dgm:prSet/>
      <dgm:spPr/>
      <dgm:t>
        <a:bodyPr/>
        <a:lstStyle/>
        <a:p>
          <a:endParaRPr lang="en-US"/>
        </a:p>
      </dgm:t>
    </dgm:pt>
    <dgm:pt modelId="{346FCD25-2795-9541-A400-164AD4C26481}">
      <dgm:prSet custT="1"/>
      <dgm:spPr>
        <a:xfrm>
          <a:off x="5793789" y="1413853"/>
          <a:ext cx="2419386" cy="1400650"/>
        </a:xfrm>
        <a:prstGeom prst="rect">
          <a:avLst/>
        </a:prstGeom>
        <a:solidFill>
          <a:srgbClr val="356FA1"/>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Consumers benefit from HUD approved agencies</a:t>
          </a:r>
        </a:p>
      </dgm:t>
    </dgm:pt>
    <dgm:pt modelId="{2A1E50AA-F728-224E-A828-15644A2ADE86}" type="parTrans" cxnId="{5888F6EB-AB8A-9F47-94F6-061FD13BA05E}">
      <dgm:prSet/>
      <dgm:spPr/>
      <dgm:t>
        <a:bodyPr/>
        <a:lstStyle/>
        <a:p>
          <a:endParaRPr lang="en-US"/>
        </a:p>
      </dgm:t>
    </dgm:pt>
    <dgm:pt modelId="{B3A9FBDF-9AC4-7547-AB47-3B1D81335522}" type="sibTrans" cxnId="{5888F6EB-AB8A-9F47-94F6-061FD13BA05E}">
      <dgm:prSet/>
      <dgm:spPr/>
      <dgm:t>
        <a:bodyPr/>
        <a:lstStyle/>
        <a:p>
          <a:endParaRPr lang="en-US"/>
        </a:p>
      </dgm:t>
    </dgm:pt>
    <dgm:pt modelId="{95EB157F-13AA-1B4B-8CC9-313B2E150B4A}">
      <dgm:prSet custT="1"/>
      <dgm:spPr>
        <a:xfrm>
          <a:off x="930822" y="2826601"/>
          <a:ext cx="2419386" cy="1400650"/>
        </a:xfrm>
        <a:prstGeom prst="rect">
          <a:avLst/>
        </a:prstGeom>
        <a:solidFill>
          <a:srgbClr val="3C833F"/>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Housing counseling offered in connection with HUD programs meets OHC standards</a:t>
          </a:r>
        </a:p>
      </dgm:t>
    </dgm:pt>
    <dgm:pt modelId="{1341DB7E-A128-234C-BBB3-D8FEE609C81D}" type="parTrans" cxnId="{D3A8579E-5ADB-624B-B715-4546D10181DE}">
      <dgm:prSet/>
      <dgm:spPr/>
      <dgm:t>
        <a:bodyPr/>
        <a:lstStyle/>
        <a:p>
          <a:endParaRPr lang="en-US"/>
        </a:p>
      </dgm:t>
    </dgm:pt>
    <dgm:pt modelId="{BC63820D-1144-FD4F-9BF0-DE1D1557EE4F}" type="sibTrans" cxnId="{D3A8579E-5ADB-624B-B715-4546D10181DE}">
      <dgm:prSet/>
      <dgm:spPr/>
      <dgm:t>
        <a:bodyPr/>
        <a:lstStyle/>
        <a:p>
          <a:endParaRPr lang="en-US"/>
        </a:p>
      </dgm:t>
    </dgm:pt>
    <dgm:pt modelId="{A342B37B-8AA6-A440-A9BC-CAC766621552}">
      <dgm:prSet custT="1"/>
      <dgm:spPr>
        <a:xfrm>
          <a:off x="3362306" y="2826601"/>
          <a:ext cx="2419386" cy="1400650"/>
        </a:xfrm>
        <a:prstGeom prst="rect">
          <a:avLst/>
        </a:prstGeom>
        <a:solidFill>
          <a:srgbClr val="624987"/>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Programs and counselors eligible for grants and scholarships</a:t>
          </a:r>
        </a:p>
      </dgm:t>
    </dgm:pt>
    <dgm:pt modelId="{9511BF8E-AEAD-3F4D-8320-6F59BF37B724}" type="parTrans" cxnId="{9AB17DBB-C053-CF40-A8F9-775575F33A55}">
      <dgm:prSet/>
      <dgm:spPr/>
      <dgm:t>
        <a:bodyPr/>
        <a:lstStyle/>
        <a:p>
          <a:endParaRPr lang="en-US"/>
        </a:p>
      </dgm:t>
    </dgm:pt>
    <dgm:pt modelId="{BB3BF46A-821F-BB4E-AB9A-BCEDB36DD326}" type="sibTrans" cxnId="{9AB17DBB-C053-CF40-A8F9-775575F33A55}">
      <dgm:prSet/>
      <dgm:spPr/>
      <dgm:t>
        <a:bodyPr/>
        <a:lstStyle/>
        <a:p>
          <a:endParaRPr lang="en-US"/>
        </a:p>
      </dgm:t>
    </dgm:pt>
    <dgm:pt modelId="{A47453B1-C62C-0C42-B993-537CEF023646}">
      <dgm:prSet custT="1"/>
      <dgm:spPr>
        <a:xfrm>
          <a:off x="5793789" y="2826601"/>
          <a:ext cx="2419386" cy="1400650"/>
        </a:xfrm>
        <a:prstGeom prst="rect">
          <a:avLst/>
        </a:prstGeom>
        <a:solidFill>
          <a:srgbClr val="F57E22"/>
        </a:solidFill>
        <a:ln w="25400" cap="flat" cmpd="sng" algn="ctr">
          <a:solidFill>
            <a:sysClr val="window" lastClr="FFFFFF">
              <a:hueOff val="0"/>
              <a:satOff val="0"/>
              <a:lumOff val="0"/>
              <a:alphaOff val="0"/>
            </a:sysClr>
          </a:solidFill>
          <a:prstDash val="solid"/>
        </a:ln>
        <a:effectLst/>
      </dgm:spPr>
      <dgm:t>
        <a:bodyPr/>
        <a:lstStyle/>
        <a:p>
          <a:pPr>
            <a:buNone/>
          </a:pPr>
          <a:r>
            <a:rPr lang="x-none" sz="1800" b="1" dirty="0">
              <a:solidFill>
                <a:sysClr val="window" lastClr="FFFFFF"/>
              </a:solidFill>
              <a:latin typeface="Calibri"/>
              <a:ea typeface="+mn-ea"/>
              <a:cs typeface="+mn-cs"/>
            </a:rPr>
            <a:t>Increased visibility and awareness of housing counseling</a:t>
          </a:r>
        </a:p>
      </dgm:t>
    </dgm:pt>
    <dgm:pt modelId="{9F7BDF91-D4B3-E145-84E7-C2E72B5AC880}" type="parTrans" cxnId="{F9FFF79D-4538-834C-A2D6-62CE997FC2AA}">
      <dgm:prSet/>
      <dgm:spPr/>
      <dgm:t>
        <a:bodyPr/>
        <a:lstStyle/>
        <a:p>
          <a:endParaRPr lang="en-US"/>
        </a:p>
      </dgm:t>
    </dgm:pt>
    <dgm:pt modelId="{4EC00B72-5FF7-5543-9B26-7A3DD0456523}" type="sibTrans" cxnId="{F9FFF79D-4538-834C-A2D6-62CE997FC2AA}">
      <dgm:prSet/>
      <dgm:spPr/>
      <dgm:t>
        <a:bodyPr/>
        <a:lstStyle/>
        <a:p>
          <a:endParaRPr lang="en-US"/>
        </a:p>
      </dgm:t>
    </dgm:pt>
    <dgm:pt modelId="{096CF5F8-FB5B-504F-B426-9B7F6861B2BE}" type="pres">
      <dgm:prSet presAssocID="{CC48B7A8-B103-3947-AA66-1CC6459CF510}" presName="diagram" presStyleCnt="0">
        <dgm:presLayoutVars>
          <dgm:dir/>
          <dgm:resizeHandles val="exact"/>
        </dgm:presLayoutVars>
      </dgm:prSet>
      <dgm:spPr/>
    </dgm:pt>
    <dgm:pt modelId="{191C95B7-6A8D-3348-8F57-BE706EC854A0}" type="pres">
      <dgm:prSet presAssocID="{752DE525-683C-4349-90AE-38828911B6B9}" presName="node" presStyleLbl="node1" presStyleIdx="0" presStyleCnt="9" custScaleX="2000000" custScaleY="1929760">
        <dgm:presLayoutVars>
          <dgm:bulletEnabled val="1"/>
        </dgm:presLayoutVars>
      </dgm:prSet>
      <dgm:spPr/>
    </dgm:pt>
    <dgm:pt modelId="{445B12F2-1294-8645-B193-23EEF6EB84FC}" type="pres">
      <dgm:prSet presAssocID="{22DD4D2D-71F7-E84E-AA75-A1316A92C015}" presName="sibTrans" presStyleCnt="0"/>
      <dgm:spPr/>
    </dgm:pt>
    <dgm:pt modelId="{BFC8A798-6E9E-3B41-AAC5-A8AF765562B3}" type="pres">
      <dgm:prSet presAssocID="{91CCABA3-EAEF-0140-A2CF-7C9A18F59150}" presName="node" presStyleLbl="node1" presStyleIdx="1" presStyleCnt="9" custScaleX="2000000" custScaleY="1929760">
        <dgm:presLayoutVars>
          <dgm:bulletEnabled val="1"/>
        </dgm:presLayoutVars>
      </dgm:prSet>
      <dgm:spPr/>
    </dgm:pt>
    <dgm:pt modelId="{EB5C0B7B-B980-3A49-B77D-DBE9AEC18634}" type="pres">
      <dgm:prSet presAssocID="{AED748E2-6B7D-494C-AD95-0B87C0929128}" presName="sibTrans" presStyleCnt="0"/>
      <dgm:spPr/>
    </dgm:pt>
    <dgm:pt modelId="{0EAF4D6E-E162-014F-B0F5-732637322C69}" type="pres">
      <dgm:prSet presAssocID="{7B444D80-3B2D-614B-9A7D-E061890EA04A}" presName="node" presStyleLbl="node1" presStyleIdx="2" presStyleCnt="9" custScaleX="2000000" custScaleY="1929760">
        <dgm:presLayoutVars>
          <dgm:bulletEnabled val="1"/>
        </dgm:presLayoutVars>
      </dgm:prSet>
      <dgm:spPr/>
    </dgm:pt>
    <dgm:pt modelId="{6F9D4426-6400-8F4C-B058-A0F16C265DE4}" type="pres">
      <dgm:prSet presAssocID="{B4808956-B0EC-E340-9118-538297A5CA3C}" presName="sibTrans" presStyleCnt="0"/>
      <dgm:spPr/>
    </dgm:pt>
    <dgm:pt modelId="{561F158A-287A-374D-9987-FA4E6ABA89D6}" type="pres">
      <dgm:prSet presAssocID="{D02D6DC0-37F4-264C-8CD6-832B44D49B0B}" presName="node" presStyleLbl="node1" presStyleIdx="3" presStyleCnt="9" custScaleX="2000000" custScaleY="1929760">
        <dgm:presLayoutVars>
          <dgm:bulletEnabled val="1"/>
        </dgm:presLayoutVars>
      </dgm:prSet>
      <dgm:spPr/>
    </dgm:pt>
    <dgm:pt modelId="{F63DC372-787A-384C-9118-588AE79560EA}" type="pres">
      <dgm:prSet presAssocID="{73D15CAA-8F9D-A942-9E7C-0D36CB214225}" presName="sibTrans" presStyleCnt="0"/>
      <dgm:spPr/>
    </dgm:pt>
    <dgm:pt modelId="{27D872B6-E14F-AD45-B2A3-1B2570CF4022}" type="pres">
      <dgm:prSet presAssocID="{26DE5034-017B-4942-969E-9AFBEB8C05E1}" presName="node" presStyleLbl="node1" presStyleIdx="4" presStyleCnt="9" custScaleX="2000000" custScaleY="1929760">
        <dgm:presLayoutVars>
          <dgm:bulletEnabled val="1"/>
        </dgm:presLayoutVars>
      </dgm:prSet>
      <dgm:spPr/>
    </dgm:pt>
    <dgm:pt modelId="{7EC7C199-5A34-CC42-8242-FFB2C7DB309D}" type="pres">
      <dgm:prSet presAssocID="{57B6B8AF-AFC5-B148-A88D-E0751770F664}" presName="sibTrans" presStyleCnt="0"/>
      <dgm:spPr/>
    </dgm:pt>
    <dgm:pt modelId="{66143B93-FD76-3045-BF34-E92671921B02}" type="pres">
      <dgm:prSet presAssocID="{346FCD25-2795-9541-A400-164AD4C26481}" presName="node" presStyleLbl="node1" presStyleIdx="5" presStyleCnt="9" custScaleX="2000000" custScaleY="1929760">
        <dgm:presLayoutVars>
          <dgm:bulletEnabled val="1"/>
        </dgm:presLayoutVars>
      </dgm:prSet>
      <dgm:spPr/>
    </dgm:pt>
    <dgm:pt modelId="{D33A783B-3F5E-254F-9108-3AA8B7250956}" type="pres">
      <dgm:prSet presAssocID="{B3A9FBDF-9AC4-7547-AB47-3B1D81335522}" presName="sibTrans" presStyleCnt="0"/>
      <dgm:spPr/>
    </dgm:pt>
    <dgm:pt modelId="{51ED9B98-B65C-CD4F-B8C9-B52FC2D5C69D}" type="pres">
      <dgm:prSet presAssocID="{95EB157F-13AA-1B4B-8CC9-313B2E150B4A}" presName="node" presStyleLbl="node1" presStyleIdx="6" presStyleCnt="9" custScaleX="2000000" custScaleY="1929760">
        <dgm:presLayoutVars>
          <dgm:bulletEnabled val="1"/>
        </dgm:presLayoutVars>
      </dgm:prSet>
      <dgm:spPr/>
    </dgm:pt>
    <dgm:pt modelId="{CD343A29-6A22-8347-9F7C-6EEA5ED79D13}" type="pres">
      <dgm:prSet presAssocID="{BC63820D-1144-FD4F-9BF0-DE1D1557EE4F}" presName="sibTrans" presStyleCnt="0"/>
      <dgm:spPr/>
    </dgm:pt>
    <dgm:pt modelId="{88A409E5-D3EF-A547-BE7C-A22B7C5DBE9D}" type="pres">
      <dgm:prSet presAssocID="{A342B37B-8AA6-A440-A9BC-CAC766621552}" presName="node" presStyleLbl="node1" presStyleIdx="7" presStyleCnt="9" custScaleX="2000000" custScaleY="1929760">
        <dgm:presLayoutVars>
          <dgm:bulletEnabled val="1"/>
        </dgm:presLayoutVars>
      </dgm:prSet>
      <dgm:spPr/>
    </dgm:pt>
    <dgm:pt modelId="{9FD5462D-4C1F-0E4A-B0D1-CE7C4E7C28C0}" type="pres">
      <dgm:prSet presAssocID="{BB3BF46A-821F-BB4E-AB9A-BCEDB36DD326}" presName="sibTrans" presStyleCnt="0"/>
      <dgm:spPr/>
    </dgm:pt>
    <dgm:pt modelId="{813BC778-914E-7F4F-BE16-AF53B99AE9A6}" type="pres">
      <dgm:prSet presAssocID="{A47453B1-C62C-0C42-B993-537CEF023646}" presName="node" presStyleLbl="node1" presStyleIdx="8" presStyleCnt="9" custScaleX="2000000" custScaleY="1929760">
        <dgm:presLayoutVars>
          <dgm:bulletEnabled val="1"/>
        </dgm:presLayoutVars>
      </dgm:prSet>
      <dgm:spPr/>
    </dgm:pt>
  </dgm:ptLst>
  <dgm:cxnLst>
    <dgm:cxn modelId="{3808E104-8BCE-4244-9CBC-CA13F124E0C8}" type="presOf" srcId="{CC48B7A8-B103-3947-AA66-1CC6459CF510}" destId="{096CF5F8-FB5B-504F-B426-9B7F6861B2BE}" srcOrd="0" destOrd="0" presId="urn:microsoft.com/office/officeart/2005/8/layout/default"/>
    <dgm:cxn modelId="{107C9C32-9F54-B74E-8901-9ECD3D92444A}" type="presOf" srcId="{A47453B1-C62C-0C42-B993-537CEF023646}" destId="{813BC778-914E-7F4F-BE16-AF53B99AE9A6}" srcOrd="0" destOrd="0" presId="urn:microsoft.com/office/officeart/2005/8/layout/default"/>
    <dgm:cxn modelId="{C13A8B66-5C28-7D44-821E-99764AAFE17C}" srcId="{CC48B7A8-B103-3947-AA66-1CC6459CF510}" destId="{26DE5034-017B-4942-969E-9AFBEB8C05E1}" srcOrd="4" destOrd="0" parTransId="{F6A5441D-8AD9-9744-AF38-B67AF0FE348B}" sibTransId="{57B6B8AF-AFC5-B148-A88D-E0751770F664}"/>
    <dgm:cxn modelId="{F7273E58-B6E8-AB42-AC73-21A2501EFBFF}" type="presOf" srcId="{752DE525-683C-4349-90AE-38828911B6B9}" destId="{191C95B7-6A8D-3348-8F57-BE706EC854A0}" srcOrd="0" destOrd="0" presId="urn:microsoft.com/office/officeart/2005/8/layout/default"/>
    <dgm:cxn modelId="{F31F9780-58EB-6B41-B856-8C3139E64EDE}" type="presOf" srcId="{91CCABA3-EAEF-0140-A2CF-7C9A18F59150}" destId="{BFC8A798-6E9E-3B41-AAC5-A8AF765562B3}" srcOrd="0" destOrd="0" presId="urn:microsoft.com/office/officeart/2005/8/layout/default"/>
    <dgm:cxn modelId="{C1B20490-356B-6847-98D6-7D682C34E8C6}" srcId="{CC48B7A8-B103-3947-AA66-1CC6459CF510}" destId="{7B444D80-3B2D-614B-9A7D-E061890EA04A}" srcOrd="2" destOrd="0" parTransId="{182BB19D-F667-E146-ADD4-69CD73A4F187}" sibTransId="{B4808956-B0EC-E340-9118-538297A5CA3C}"/>
    <dgm:cxn modelId="{F209FA97-0441-B743-B1D6-701902B0DE8E}" srcId="{CC48B7A8-B103-3947-AA66-1CC6459CF510}" destId="{91CCABA3-EAEF-0140-A2CF-7C9A18F59150}" srcOrd="1" destOrd="0" parTransId="{928DEF0A-5D66-904A-95CA-22FD46DFB94E}" sibTransId="{AED748E2-6B7D-494C-AD95-0B87C0929128}"/>
    <dgm:cxn modelId="{C50C029D-466E-E340-B940-6ED079D7C822}" type="presOf" srcId="{7B444D80-3B2D-614B-9A7D-E061890EA04A}" destId="{0EAF4D6E-E162-014F-B0F5-732637322C69}" srcOrd="0" destOrd="0" presId="urn:microsoft.com/office/officeart/2005/8/layout/default"/>
    <dgm:cxn modelId="{F9FFF79D-4538-834C-A2D6-62CE997FC2AA}" srcId="{CC48B7A8-B103-3947-AA66-1CC6459CF510}" destId="{A47453B1-C62C-0C42-B993-537CEF023646}" srcOrd="8" destOrd="0" parTransId="{9F7BDF91-D4B3-E145-84E7-C2E72B5AC880}" sibTransId="{4EC00B72-5FF7-5543-9B26-7A3DD0456523}"/>
    <dgm:cxn modelId="{D3A8579E-5ADB-624B-B715-4546D10181DE}" srcId="{CC48B7A8-B103-3947-AA66-1CC6459CF510}" destId="{95EB157F-13AA-1B4B-8CC9-313B2E150B4A}" srcOrd="6" destOrd="0" parTransId="{1341DB7E-A128-234C-BBB3-D8FEE609C81D}" sibTransId="{BC63820D-1144-FD4F-9BF0-DE1D1557EE4F}"/>
    <dgm:cxn modelId="{FC6148A3-DC65-5247-A46C-7D15AA6EB2F9}" type="presOf" srcId="{346FCD25-2795-9541-A400-164AD4C26481}" destId="{66143B93-FD76-3045-BF34-E92671921B02}" srcOrd="0" destOrd="0" presId="urn:microsoft.com/office/officeart/2005/8/layout/default"/>
    <dgm:cxn modelId="{EC3D77B8-A754-554C-83AC-226690FB9E76}" srcId="{CC48B7A8-B103-3947-AA66-1CC6459CF510}" destId="{D02D6DC0-37F4-264C-8CD6-832B44D49B0B}" srcOrd="3" destOrd="0" parTransId="{4294ABA1-8EDB-624B-8ECD-388C4D726FFA}" sibTransId="{73D15CAA-8F9D-A942-9E7C-0D36CB214225}"/>
    <dgm:cxn modelId="{D0A8EFB8-9B9F-5542-843E-7F12BA6EB4C3}" type="presOf" srcId="{D02D6DC0-37F4-264C-8CD6-832B44D49B0B}" destId="{561F158A-287A-374D-9987-FA4E6ABA89D6}" srcOrd="0" destOrd="0" presId="urn:microsoft.com/office/officeart/2005/8/layout/default"/>
    <dgm:cxn modelId="{9AB17DBB-C053-CF40-A8F9-775575F33A55}" srcId="{CC48B7A8-B103-3947-AA66-1CC6459CF510}" destId="{A342B37B-8AA6-A440-A9BC-CAC766621552}" srcOrd="7" destOrd="0" parTransId="{9511BF8E-AEAD-3F4D-8320-6F59BF37B724}" sibTransId="{BB3BF46A-821F-BB4E-AB9A-BCEDB36DD326}"/>
    <dgm:cxn modelId="{4388FBCD-096C-A843-AFD7-AD0E423999AD}" type="presOf" srcId="{95EB157F-13AA-1B4B-8CC9-313B2E150B4A}" destId="{51ED9B98-B65C-CD4F-B8C9-B52FC2D5C69D}" srcOrd="0" destOrd="0" presId="urn:microsoft.com/office/officeart/2005/8/layout/default"/>
    <dgm:cxn modelId="{0AB699D7-C7FF-304D-8754-42F4F205D4BC}" type="presOf" srcId="{26DE5034-017B-4942-969E-9AFBEB8C05E1}" destId="{27D872B6-E14F-AD45-B2A3-1B2570CF4022}" srcOrd="0" destOrd="0" presId="urn:microsoft.com/office/officeart/2005/8/layout/default"/>
    <dgm:cxn modelId="{5888F6EB-AB8A-9F47-94F6-061FD13BA05E}" srcId="{CC48B7A8-B103-3947-AA66-1CC6459CF510}" destId="{346FCD25-2795-9541-A400-164AD4C26481}" srcOrd="5" destOrd="0" parTransId="{2A1E50AA-F728-224E-A828-15644A2ADE86}" sibTransId="{B3A9FBDF-9AC4-7547-AB47-3B1D81335522}"/>
    <dgm:cxn modelId="{279B1BEF-E839-9E46-B06A-3C5BE65F57EA}" type="presOf" srcId="{A342B37B-8AA6-A440-A9BC-CAC766621552}" destId="{88A409E5-D3EF-A547-BE7C-A22B7C5DBE9D}" srcOrd="0" destOrd="0" presId="urn:microsoft.com/office/officeart/2005/8/layout/default"/>
    <dgm:cxn modelId="{8F8BD6FF-7BFD-0B44-B3E6-EC4A1F984782}" srcId="{CC48B7A8-B103-3947-AA66-1CC6459CF510}" destId="{752DE525-683C-4349-90AE-38828911B6B9}" srcOrd="0" destOrd="0" parTransId="{34DB2DE3-656C-C744-89D9-E2DF890FDA2A}" sibTransId="{22DD4D2D-71F7-E84E-AA75-A1316A92C015}"/>
    <dgm:cxn modelId="{F7C90883-D4B9-AF4B-98E5-52B745442D40}" type="presParOf" srcId="{096CF5F8-FB5B-504F-B426-9B7F6861B2BE}" destId="{191C95B7-6A8D-3348-8F57-BE706EC854A0}" srcOrd="0" destOrd="0" presId="urn:microsoft.com/office/officeart/2005/8/layout/default"/>
    <dgm:cxn modelId="{2E394546-64D0-9E45-AC1D-A0FA445A3AF7}" type="presParOf" srcId="{096CF5F8-FB5B-504F-B426-9B7F6861B2BE}" destId="{445B12F2-1294-8645-B193-23EEF6EB84FC}" srcOrd="1" destOrd="0" presId="urn:microsoft.com/office/officeart/2005/8/layout/default"/>
    <dgm:cxn modelId="{6ABC6379-F3CB-5542-ACFB-D0AB62CACC08}" type="presParOf" srcId="{096CF5F8-FB5B-504F-B426-9B7F6861B2BE}" destId="{BFC8A798-6E9E-3B41-AAC5-A8AF765562B3}" srcOrd="2" destOrd="0" presId="urn:microsoft.com/office/officeart/2005/8/layout/default"/>
    <dgm:cxn modelId="{5AAA7360-1408-1E4B-9E6E-F0A5D04A1CB8}" type="presParOf" srcId="{096CF5F8-FB5B-504F-B426-9B7F6861B2BE}" destId="{EB5C0B7B-B980-3A49-B77D-DBE9AEC18634}" srcOrd="3" destOrd="0" presId="urn:microsoft.com/office/officeart/2005/8/layout/default"/>
    <dgm:cxn modelId="{E2DCA486-EDAC-B646-97F3-A956E9A61721}" type="presParOf" srcId="{096CF5F8-FB5B-504F-B426-9B7F6861B2BE}" destId="{0EAF4D6E-E162-014F-B0F5-732637322C69}" srcOrd="4" destOrd="0" presId="urn:microsoft.com/office/officeart/2005/8/layout/default"/>
    <dgm:cxn modelId="{CCCA9F24-0546-984E-80D3-0B22440365A2}" type="presParOf" srcId="{096CF5F8-FB5B-504F-B426-9B7F6861B2BE}" destId="{6F9D4426-6400-8F4C-B058-A0F16C265DE4}" srcOrd="5" destOrd="0" presId="urn:microsoft.com/office/officeart/2005/8/layout/default"/>
    <dgm:cxn modelId="{BEE9DCDD-ED38-BD41-8CA4-0D2E21EFEF84}" type="presParOf" srcId="{096CF5F8-FB5B-504F-B426-9B7F6861B2BE}" destId="{561F158A-287A-374D-9987-FA4E6ABA89D6}" srcOrd="6" destOrd="0" presId="urn:microsoft.com/office/officeart/2005/8/layout/default"/>
    <dgm:cxn modelId="{1E927535-218B-6F46-B98A-F59287E66BD7}" type="presParOf" srcId="{096CF5F8-FB5B-504F-B426-9B7F6861B2BE}" destId="{F63DC372-787A-384C-9118-588AE79560EA}" srcOrd="7" destOrd="0" presId="urn:microsoft.com/office/officeart/2005/8/layout/default"/>
    <dgm:cxn modelId="{21E9DF5B-9324-2D49-80D1-40B6216C937C}" type="presParOf" srcId="{096CF5F8-FB5B-504F-B426-9B7F6861B2BE}" destId="{27D872B6-E14F-AD45-B2A3-1B2570CF4022}" srcOrd="8" destOrd="0" presId="urn:microsoft.com/office/officeart/2005/8/layout/default"/>
    <dgm:cxn modelId="{73C250A5-F8AE-744A-A2B6-D2873A1A4924}" type="presParOf" srcId="{096CF5F8-FB5B-504F-B426-9B7F6861B2BE}" destId="{7EC7C199-5A34-CC42-8242-FFB2C7DB309D}" srcOrd="9" destOrd="0" presId="urn:microsoft.com/office/officeart/2005/8/layout/default"/>
    <dgm:cxn modelId="{56469339-2605-084F-BBBF-17BFF158F5AD}" type="presParOf" srcId="{096CF5F8-FB5B-504F-B426-9B7F6861B2BE}" destId="{66143B93-FD76-3045-BF34-E92671921B02}" srcOrd="10" destOrd="0" presId="urn:microsoft.com/office/officeart/2005/8/layout/default"/>
    <dgm:cxn modelId="{E15B232E-400D-8E42-A7C0-7F22F85D58FB}" type="presParOf" srcId="{096CF5F8-FB5B-504F-B426-9B7F6861B2BE}" destId="{D33A783B-3F5E-254F-9108-3AA8B7250956}" srcOrd="11" destOrd="0" presId="urn:microsoft.com/office/officeart/2005/8/layout/default"/>
    <dgm:cxn modelId="{B02D4DDE-A33D-3649-AD31-1219291EFFE4}" type="presParOf" srcId="{096CF5F8-FB5B-504F-B426-9B7F6861B2BE}" destId="{51ED9B98-B65C-CD4F-B8C9-B52FC2D5C69D}" srcOrd="12" destOrd="0" presId="urn:microsoft.com/office/officeart/2005/8/layout/default"/>
    <dgm:cxn modelId="{FAC2EAF4-FD7A-384B-93A6-BA3447CF6F46}" type="presParOf" srcId="{096CF5F8-FB5B-504F-B426-9B7F6861B2BE}" destId="{CD343A29-6A22-8347-9F7C-6EEA5ED79D13}" srcOrd="13" destOrd="0" presId="urn:microsoft.com/office/officeart/2005/8/layout/default"/>
    <dgm:cxn modelId="{C5EF426E-A6C6-1241-9E4A-7E2C07C90090}" type="presParOf" srcId="{096CF5F8-FB5B-504F-B426-9B7F6861B2BE}" destId="{88A409E5-D3EF-A547-BE7C-A22B7C5DBE9D}" srcOrd="14" destOrd="0" presId="urn:microsoft.com/office/officeart/2005/8/layout/default"/>
    <dgm:cxn modelId="{5A8A2B2E-0F29-5541-849B-1DB202F160C1}" type="presParOf" srcId="{096CF5F8-FB5B-504F-B426-9B7F6861B2BE}" destId="{9FD5462D-4C1F-0E4A-B0D1-CE7C4E7C28C0}" srcOrd="15" destOrd="0" presId="urn:microsoft.com/office/officeart/2005/8/layout/default"/>
    <dgm:cxn modelId="{32FBDB82-E691-D44B-B5B9-421092F99055}" type="presParOf" srcId="{096CF5F8-FB5B-504F-B426-9B7F6861B2BE}" destId="{813BC778-914E-7F4F-BE16-AF53B99AE9A6}"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505FC-5BAC-47E9-B016-6253A3C307F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C2F5639-71CE-4AEA-B976-62686EA77C31}" type="pres">
      <dgm:prSet presAssocID="{5EA505FC-5BAC-47E9-B016-6253A3C307F8}" presName="hierChild1" presStyleCnt="0">
        <dgm:presLayoutVars>
          <dgm:orgChart val="1"/>
          <dgm:chPref val="1"/>
          <dgm:dir/>
          <dgm:animOne val="branch"/>
          <dgm:animLvl val="lvl"/>
          <dgm:resizeHandles/>
        </dgm:presLayoutVars>
      </dgm:prSet>
      <dgm:spPr/>
    </dgm:pt>
  </dgm:ptLst>
  <dgm:cxnLst>
    <dgm:cxn modelId="{8D6DEE07-7383-4564-9A2B-D3821563E142}" type="presOf" srcId="{5EA505FC-5BAC-47E9-B016-6253A3C307F8}" destId="{AC2F5639-71CE-4AEA-B976-62686EA77C31}"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C95B7-6A8D-3348-8F57-BE706EC854A0}">
      <dsp:nvSpPr>
        <dsp:cNvPr id="0" name=""/>
        <dsp:cNvSpPr/>
      </dsp:nvSpPr>
      <dsp:spPr>
        <a:xfrm>
          <a:off x="930822" y="1105"/>
          <a:ext cx="2419386" cy="1400650"/>
        </a:xfrm>
        <a:prstGeom prst="rect">
          <a:avLst/>
        </a:prstGeom>
        <a:solidFill>
          <a:srgbClr val="356FA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Broader knowledge </a:t>
          </a:r>
          <a:endParaRPr lang="en-US" sz="1800" b="1"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n-US" sz="1800" b="1" kern="1200" dirty="0">
              <a:solidFill>
                <a:sysClr val="window" lastClr="FFFFFF"/>
              </a:solidFill>
              <a:latin typeface="Calibri"/>
              <a:ea typeface="+mn-ea"/>
              <a:cs typeface="+mn-cs"/>
            </a:rPr>
            <a:t>=</a:t>
          </a:r>
          <a:r>
            <a:rPr lang="x-none" sz="1800" b="1" kern="1200" dirty="0">
              <a:solidFill>
                <a:sysClr val="window" lastClr="FFFFFF"/>
              </a:solidFill>
              <a:latin typeface="Calibri"/>
              <a:ea typeface="+mn-ea"/>
              <a:cs typeface="+mn-cs"/>
            </a:rPr>
            <a:t> </a:t>
          </a:r>
          <a:endParaRPr lang="en-US" sz="1800" b="1"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n-US" sz="1800" b="1" kern="1200" dirty="0">
              <a:solidFill>
                <a:sysClr val="window" lastClr="FFFFFF"/>
              </a:solidFill>
              <a:latin typeface="Calibri"/>
              <a:ea typeface="+mn-ea"/>
              <a:cs typeface="+mn-cs"/>
            </a:rPr>
            <a:t>B</a:t>
          </a:r>
          <a:r>
            <a:rPr lang="x-none" sz="1800" b="1" kern="1200">
              <a:solidFill>
                <a:sysClr val="window" lastClr="FFFFFF"/>
              </a:solidFill>
              <a:latin typeface="Calibri"/>
              <a:ea typeface="+mn-ea"/>
              <a:cs typeface="+mn-cs"/>
            </a:rPr>
            <a:t>etter </a:t>
          </a:r>
          <a:r>
            <a:rPr lang="x-none" sz="1800" b="1" kern="1200" dirty="0">
              <a:solidFill>
                <a:sysClr val="window" lastClr="FFFFFF"/>
              </a:solidFill>
              <a:latin typeface="Calibri"/>
              <a:ea typeface="+mn-ea"/>
              <a:cs typeface="+mn-cs"/>
            </a:rPr>
            <a:t>counseling</a:t>
          </a:r>
        </a:p>
      </dsp:txBody>
      <dsp:txXfrm>
        <a:off x="930822" y="1105"/>
        <a:ext cx="2419386" cy="1400650"/>
      </dsp:txXfrm>
    </dsp:sp>
    <dsp:sp modelId="{BFC8A798-6E9E-3B41-AAC5-A8AF765562B3}">
      <dsp:nvSpPr>
        <dsp:cNvPr id="0" name=""/>
        <dsp:cNvSpPr/>
      </dsp:nvSpPr>
      <dsp:spPr>
        <a:xfrm>
          <a:off x="3362306" y="1105"/>
          <a:ext cx="2419386" cy="1400650"/>
        </a:xfrm>
        <a:prstGeom prst="rect">
          <a:avLst/>
        </a:prstGeom>
        <a:solidFill>
          <a:srgbClr val="3C833F"/>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Create professional recognition for housing counselors</a:t>
          </a:r>
        </a:p>
      </dsp:txBody>
      <dsp:txXfrm>
        <a:off x="3362306" y="1105"/>
        <a:ext cx="2419386" cy="1400650"/>
      </dsp:txXfrm>
    </dsp:sp>
    <dsp:sp modelId="{0EAF4D6E-E162-014F-B0F5-732637322C69}">
      <dsp:nvSpPr>
        <dsp:cNvPr id="0" name=""/>
        <dsp:cNvSpPr/>
      </dsp:nvSpPr>
      <dsp:spPr>
        <a:xfrm>
          <a:off x="5793789" y="1105"/>
          <a:ext cx="2419386" cy="1400650"/>
        </a:xfrm>
        <a:prstGeom prst="rect">
          <a:avLst/>
        </a:prstGeom>
        <a:solidFill>
          <a:srgbClr val="62498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Elevate the value of the program for consumers</a:t>
          </a:r>
        </a:p>
      </dsp:txBody>
      <dsp:txXfrm>
        <a:off x="5793789" y="1105"/>
        <a:ext cx="2419386" cy="1400650"/>
      </dsp:txXfrm>
    </dsp:sp>
    <dsp:sp modelId="{561F158A-287A-374D-9987-FA4E6ABA89D6}">
      <dsp:nvSpPr>
        <dsp:cNvPr id="0" name=""/>
        <dsp:cNvSpPr/>
      </dsp:nvSpPr>
      <dsp:spPr>
        <a:xfrm>
          <a:off x="930822" y="1413853"/>
          <a:ext cx="2419386" cy="1400650"/>
        </a:xfrm>
        <a:prstGeom prst="rect">
          <a:avLst/>
        </a:prstGeom>
        <a:solidFill>
          <a:srgbClr val="F57E2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Consumers avoid scammers </a:t>
          </a:r>
          <a:r>
            <a:rPr lang="en-US" sz="1800" b="1" kern="1200" dirty="0">
              <a:solidFill>
                <a:sysClr val="window" lastClr="FFFFFF"/>
              </a:solidFill>
              <a:latin typeface="Calibri"/>
              <a:ea typeface="+mn-ea"/>
              <a:cs typeface="+mn-cs"/>
            </a:rPr>
            <a:t>and con artists</a:t>
          </a:r>
          <a:endParaRPr lang="x-none" sz="1800" b="1" kern="1200" dirty="0">
            <a:solidFill>
              <a:sysClr val="window" lastClr="FFFFFF"/>
            </a:solidFill>
            <a:latin typeface="Calibri"/>
            <a:ea typeface="+mn-ea"/>
            <a:cs typeface="+mn-cs"/>
          </a:endParaRPr>
        </a:p>
      </dsp:txBody>
      <dsp:txXfrm>
        <a:off x="930822" y="1413853"/>
        <a:ext cx="2419386" cy="1400650"/>
      </dsp:txXfrm>
    </dsp:sp>
    <dsp:sp modelId="{27D872B6-E14F-AD45-B2A3-1B2570CF4022}">
      <dsp:nvSpPr>
        <dsp:cNvPr id="0" name=""/>
        <dsp:cNvSpPr/>
      </dsp:nvSpPr>
      <dsp:spPr>
        <a:xfrm>
          <a:off x="3362306" y="1413853"/>
          <a:ext cx="2419386" cy="1400650"/>
        </a:xfrm>
        <a:prstGeom prst="rect">
          <a:avLst/>
        </a:prstGeom>
        <a:solidFill>
          <a:srgbClr val="CF4828"/>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A credential for counselors</a:t>
          </a:r>
        </a:p>
      </dsp:txBody>
      <dsp:txXfrm>
        <a:off x="3362306" y="1413853"/>
        <a:ext cx="2419386" cy="1400650"/>
      </dsp:txXfrm>
    </dsp:sp>
    <dsp:sp modelId="{66143B93-FD76-3045-BF34-E92671921B02}">
      <dsp:nvSpPr>
        <dsp:cNvPr id="0" name=""/>
        <dsp:cNvSpPr/>
      </dsp:nvSpPr>
      <dsp:spPr>
        <a:xfrm>
          <a:off x="5793789" y="1413853"/>
          <a:ext cx="2419386" cy="1400650"/>
        </a:xfrm>
        <a:prstGeom prst="rect">
          <a:avLst/>
        </a:prstGeom>
        <a:solidFill>
          <a:srgbClr val="356FA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Consumers benefit from HUD approved agencies</a:t>
          </a:r>
        </a:p>
      </dsp:txBody>
      <dsp:txXfrm>
        <a:off x="5793789" y="1413853"/>
        <a:ext cx="2419386" cy="1400650"/>
      </dsp:txXfrm>
    </dsp:sp>
    <dsp:sp modelId="{51ED9B98-B65C-CD4F-B8C9-B52FC2D5C69D}">
      <dsp:nvSpPr>
        <dsp:cNvPr id="0" name=""/>
        <dsp:cNvSpPr/>
      </dsp:nvSpPr>
      <dsp:spPr>
        <a:xfrm>
          <a:off x="930822" y="2826601"/>
          <a:ext cx="2419386" cy="1400650"/>
        </a:xfrm>
        <a:prstGeom prst="rect">
          <a:avLst/>
        </a:prstGeom>
        <a:solidFill>
          <a:srgbClr val="3C833F"/>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Housing counseling offered in connection with HUD programs meets OHC standards</a:t>
          </a:r>
        </a:p>
      </dsp:txBody>
      <dsp:txXfrm>
        <a:off x="930822" y="2826601"/>
        <a:ext cx="2419386" cy="1400650"/>
      </dsp:txXfrm>
    </dsp:sp>
    <dsp:sp modelId="{88A409E5-D3EF-A547-BE7C-A22B7C5DBE9D}">
      <dsp:nvSpPr>
        <dsp:cNvPr id="0" name=""/>
        <dsp:cNvSpPr/>
      </dsp:nvSpPr>
      <dsp:spPr>
        <a:xfrm>
          <a:off x="3362306" y="2826601"/>
          <a:ext cx="2419386" cy="1400650"/>
        </a:xfrm>
        <a:prstGeom prst="rect">
          <a:avLst/>
        </a:prstGeom>
        <a:solidFill>
          <a:srgbClr val="62498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Programs and counselors eligible for grants and scholarships</a:t>
          </a:r>
        </a:p>
      </dsp:txBody>
      <dsp:txXfrm>
        <a:off x="3362306" y="2826601"/>
        <a:ext cx="2419386" cy="1400650"/>
      </dsp:txXfrm>
    </dsp:sp>
    <dsp:sp modelId="{813BC778-914E-7F4F-BE16-AF53B99AE9A6}">
      <dsp:nvSpPr>
        <dsp:cNvPr id="0" name=""/>
        <dsp:cNvSpPr/>
      </dsp:nvSpPr>
      <dsp:spPr>
        <a:xfrm>
          <a:off x="5793789" y="2826601"/>
          <a:ext cx="2419386" cy="1400650"/>
        </a:xfrm>
        <a:prstGeom prst="rect">
          <a:avLst/>
        </a:prstGeom>
        <a:solidFill>
          <a:srgbClr val="F57E2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kern="1200" dirty="0">
              <a:solidFill>
                <a:sysClr val="window" lastClr="FFFFFF"/>
              </a:solidFill>
              <a:latin typeface="Calibri"/>
              <a:ea typeface="+mn-ea"/>
              <a:cs typeface="+mn-cs"/>
            </a:rPr>
            <a:t>Increased visibility and awareness of housing counseling</a:t>
          </a:r>
        </a:p>
      </dsp:txBody>
      <dsp:txXfrm>
        <a:off x="5793789" y="2826601"/>
        <a:ext cx="2419386" cy="1400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8B6929-912E-C24A-BDEA-149C734DD35D}" type="datetimeFigureOut">
              <a:rPr lang="en-US" smtClean="0"/>
              <a:pPr/>
              <a:t>1/21/2020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91693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7D054-1A19-FA46-9A2A-9F9FE1906942}" type="datetimeFigureOut">
              <a:rPr lang="en-US" smtClean="0"/>
              <a:pPr/>
              <a:t>1/21/2020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719E3-537F-2D40-BF80-CD96FA625B45}" type="slidenum">
              <a:rPr lang="en-US" smtClean="0"/>
              <a:pPr/>
              <a:t>‹#›</a:t>
            </a:fld>
            <a:endParaRPr lang="en-US" dirty="0"/>
          </a:p>
        </p:txBody>
      </p:sp>
    </p:spTree>
    <p:extLst>
      <p:ext uri="{BB962C8B-B14F-4D97-AF65-F5344CB8AC3E}">
        <p14:creationId xmlns:p14="http://schemas.microsoft.com/office/powerpoint/2010/main" val="20557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defRPr/>
            </a:pPr>
            <a:r>
              <a:rPr lang="en-US" sz="1200" b="1" dirty="0"/>
              <a:t>Timing</a:t>
            </a:r>
            <a:r>
              <a:rPr lang="en-US" sz="1200" dirty="0"/>
              <a:t>: </a:t>
            </a:r>
          </a:p>
          <a:p>
            <a:pPr marL="228600" indent="-228600">
              <a:buFont typeface="Arial" pitchFamily="34" charset="0"/>
              <a:buChar char="•"/>
              <a:defRPr/>
            </a:pPr>
            <a:r>
              <a:rPr lang="en-US" sz="1200" dirty="0"/>
              <a:t>The introductory slides will take approximately 5 minutes. </a:t>
            </a:r>
          </a:p>
          <a:p>
            <a:pPr marL="228600" indent="-228600">
              <a:buFont typeface="Arial" pitchFamily="34" charset="0"/>
              <a:buChar char="•"/>
              <a:defRPr/>
            </a:pPr>
            <a:r>
              <a:rPr lang="en-US" sz="1200" dirty="0"/>
              <a:t>Make sure that the phone number is the correct one for your webinar</a:t>
            </a:r>
          </a:p>
          <a:p>
            <a:pPr marL="228600" indent="-228600">
              <a:buFont typeface="Arial" pitchFamily="34" charset="0"/>
              <a:buChar char="•"/>
              <a:defRPr/>
            </a:pPr>
            <a:r>
              <a:rPr lang="en-US" sz="1200" dirty="0"/>
              <a:t>Have this slide as the opening slide that participants see when they login to GoTo Webinar</a:t>
            </a:r>
          </a:p>
          <a:p>
            <a:pPr marL="228600" indent="-228600">
              <a:spcBef>
                <a:spcPct val="80000"/>
              </a:spcBef>
              <a:defRPr/>
            </a:pPr>
            <a:r>
              <a:rPr lang="en-US" sz="1200" b="1" dirty="0"/>
              <a:t>Key points</a:t>
            </a:r>
            <a:r>
              <a:rPr lang="en-US" sz="1200" dirty="0"/>
              <a:t>:</a:t>
            </a:r>
          </a:p>
          <a:p>
            <a:pPr marL="228600" indent="-228600">
              <a:buFontTx/>
              <a:buChar char="•"/>
              <a:defRPr/>
            </a:pPr>
            <a:r>
              <a:rPr lang="en-US" sz="1200" dirty="0">
                <a:cs typeface="Arial" panose="020B0604020202020204" pitchFamily="34" charset="0"/>
              </a:rPr>
              <a:t>Leave this slide up on the screen as participants enter</a:t>
            </a:r>
            <a:r>
              <a:rPr lang="en-US" sz="1200" baseline="0" dirty="0">
                <a:cs typeface="Arial" panose="020B0604020202020204" pitchFamily="34" charset="0"/>
              </a:rPr>
              <a:t> the virtual training room</a:t>
            </a:r>
            <a:r>
              <a:rPr lang="en-US" sz="1200" dirty="0">
                <a:cs typeface="Arial" panose="020B0604020202020204" pitchFamily="34" charset="0"/>
              </a:rPr>
              <a:t>. </a:t>
            </a:r>
          </a:p>
          <a:p>
            <a:pPr marL="228600" indent="-228600">
              <a:buFontTx/>
              <a:buChar char="•"/>
              <a:defRPr/>
            </a:pPr>
            <a:r>
              <a:rPr lang="en-US" sz="1200" dirty="0">
                <a:cs typeface="Arial" panose="020B0604020202020204" pitchFamily="34" charset="0"/>
              </a:rPr>
              <a:t>Once attendees are in the virtual room, make the welcoming remarks. </a:t>
            </a:r>
          </a:p>
          <a:p>
            <a:pPr marL="228600" indent="-228600">
              <a:spcBef>
                <a:spcPct val="80000"/>
              </a:spcBef>
              <a:defRPr/>
            </a:pPr>
            <a:r>
              <a:rPr lang="en-US" sz="1200" b="1" dirty="0"/>
              <a:t>Common questions/concerns</a:t>
            </a:r>
            <a:r>
              <a:rPr lang="en-US" sz="1200" dirty="0"/>
              <a:t>:</a:t>
            </a:r>
          </a:p>
          <a:p>
            <a:pPr marL="228600" indent="-228600">
              <a:buFontTx/>
              <a:buChar char="•"/>
              <a:defRPr/>
            </a:pPr>
            <a:r>
              <a:rPr lang="en-US" sz="1200" dirty="0"/>
              <a:t>NA</a:t>
            </a:r>
          </a:p>
          <a:p>
            <a:pPr marL="228600" indent="-228600">
              <a:spcBef>
                <a:spcPct val="80000"/>
              </a:spcBef>
              <a:defRPr/>
            </a:pPr>
            <a:r>
              <a:rPr lang="en-US" sz="1200" b="1" dirty="0"/>
              <a:t>Training delivery tip</a:t>
            </a:r>
            <a:r>
              <a:rPr lang="en-US" sz="1200" dirty="0"/>
              <a:t>:</a:t>
            </a:r>
          </a:p>
          <a:p>
            <a:pPr marL="228600" indent="-228600">
              <a:buFontTx/>
              <a:buChar char="•"/>
              <a:defRPr/>
            </a:pPr>
            <a:r>
              <a:rPr lang="en-US" sz="1200" dirty="0"/>
              <a:t>NA</a:t>
            </a:r>
          </a:p>
          <a:p>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1</a:t>
            </a:fld>
            <a:endParaRPr lang="en-US" dirty="0"/>
          </a:p>
        </p:txBody>
      </p:sp>
    </p:spTree>
    <p:extLst>
      <p:ext uri="{BB962C8B-B14F-4D97-AF65-F5344CB8AC3E}">
        <p14:creationId xmlns:p14="http://schemas.microsoft.com/office/powerpoint/2010/main" val="40641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Focus on the individualized attention and the elements.</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13</a:t>
            </a:fld>
            <a:endParaRPr lang="en-US" dirty="0"/>
          </a:p>
        </p:txBody>
      </p:sp>
    </p:spTree>
    <p:extLst>
      <p:ext uri="{BB962C8B-B14F-4D97-AF65-F5344CB8AC3E}">
        <p14:creationId xmlns:p14="http://schemas.microsoft.com/office/powerpoint/2010/main" val="145939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Focus on the fact that online education is not housing counseling. It can be a piece of housing counseling services, but the client must receive individualized assistance.</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14</a:t>
            </a:fld>
            <a:endParaRPr lang="en-US" dirty="0"/>
          </a:p>
        </p:txBody>
      </p:sp>
    </p:spTree>
    <p:extLst>
      <p:ext uri="{BB962C8B-B14F-4D97-AF65-F5344CB8AC3E}">
        <p14:creationId xmlns:p14="http://schemas.microsoft.com/office/powerpoint/2010/main" val="337662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Shawna will cover this slide/section</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15</a:t>
            </a:fld>
            <a:endParaRPr lang="en-US" dirty="0"/>
          </a:p>
        </p:txBody>
      </p:sp>
    </p:spTree>
    <p:extLst>
      <p:ext uri="{BB962C8B-B14F-4D97-AF65-F5344CB8AC3E}">
        <p14:creationId xmlns:p14="http://schemas.microsoft.com/office/powerpoint/2010/main" val="270546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Shawna will cover this slide.</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16</a:t>
            </a:fld>
            <a:endParaRPr lang="en-US" dirty="0"/>
          </a:p>
        </p:txBody>
      </p:sp>
    </p:spTree>
    <p:extLst>
      <p:ext uri="{BB962C8B-B14F-4D97-AF65-F5344CB8AC3E}">
        <p14:creationId xmlns:p14="http://schemas.microsoft.com/office/powerpoint/2010/main" val="251487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published December 2016</a:t>
            </a:r>
          </a:p>
          <a:p>
            <a:endParaRPr lang="en-US" dirty="0"/>
          </a:p>
          <a:p>
            <a:r>
              <a:rPr lang="en-US" dirty="0"/>
              <a:t>Exam available August 1 2017</a:t>
            </a:r>
          </a:p>
        </p:txBody>
      </p:sp>
      <p:sp>
        <p:nvSpPr>
          <p:cNvPr id="4" name="Slide Number Placeholder 3"/>
          <p:cNvSpPr>
            <a:spLocks noGrp="1"/>
          </p:cNvSpPr>
          <p:nvPr>
            <p:ph type="sldNum" sz="quarter" idx="10"/>
          </p:nvPr>
        </p:nvSpPr>
        <p:spPr/>
        <p:txBody>
          <a:bodyPr/>
          <a:lstStyle/>
          <a:p>
            <a:fld id="{F85719E3-537F-2D40-BF80-CD96FA625B45}" type="slidenum">
              <a:rPr lang="en-US" smtClean="0"/>
              <a:pPr/>
              <a:t>17</a:t>
            </a:fld>
            <a:endParaRPr lang="en-US" dirty="0"/>
          </a:p>
        </p:txBody>
      </p:sp>
    </p:spTree>
    <p:extLst>
      <p:ext uri="{BB962C8B-B14F-4D97-AF65-F5344CB8AC3E}">
        <p14:creationId xmlns:p14="http://schemas.microsoft.com/office/powerpoint/2010/main" val="239606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Eighteen (18) specific programs are listed in  the final rule</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18</a:t>
            </a:fld>
            <a:endParaRPr lang="en-US" dirty="0"/>
          </a:p>
        </p:txBody>
      </p:sp>
    </p:spTree>
    <p:extLst>
      <p:ext uri="{BB962C8B-B14F-4D97-AF65-F5344CB8AC3E}">
        <p14:creationId xmlns:p14="http://schemas.microsoft.com/office/powerpoint/2010/main" val="402112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Rule may affect, depending upon if rental housing counseling is funded or the program involves homeownership housing counseling (e.g., funded/required, provided, or is referred):</a:t>
            </a:r>
          </a:p>
          <a:p>
            <a:endParaRPr lang="en-US" dirty="0"/>
          </a:p>
          <a:p>
            <a:r>
              <a:rPr lang="en-US" dirty="0"/>
              <a:t>Rental housing</a:t>
            </a:r>
          </a:p>
          <a:p>
            <a:r>
              <a:rPr lang="en-US" dirty="0">
                <a:solidFill>
                  <a:srgbClr val="FF0000"/>
                </a:solidFill>
              </a:rPr>
              <a:t>Conversion of Distressed Public Housing to Tenant-Based Assistance program</a:t>
            </a:r>
          </a:p>
          <a:p>
            <a:r>
              <a:rPr lang="en-US" dirty="0">
                <a:solidFill>
                  <a:srgbClr val="FF0000"/>
                </a:solidFill>
              </a:rPr>
              <a:t>Displacement Due to Demolition and Disposition of Public Housing program</a:t>
            </a:r>
          </a:p>
          <a:p>
            <a:endParaRPr lang="en-US" dirty="0"/>
          </a:p>
          <a:p>
            <a:r>
              <a:rPr lang="en-US" dirty="0"/>
              <a:t>Homeownership </a:t>
            </a:r>
          </a:p>
          <a:p>
            <a:r>
              <a:rPr lang="en-US" sz="1200" dirty="0">
                <a:solidFill>
                  <a:srgbClr val="FF0000"/>
                </a:solidFill>
              </a:rPr>
              <a:t>Public Housing Resident Homeownership Option </a:t>
            </a:r>
          </a:p>
          <a:p>
            <a:r>
              <a:rPr lang="en-US" sz="1200" dirty="0"/>
              <a:t>Resident Opportunity Self-Sufficiency (ROSS)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Public Housing Operating Fund (not on the slide; however, if brought up as the source of funds for the housing counseling):</a:t>
            </a:r>
            <a:endParaRPr lang="en-US" dirty="0"/>
          </a:p>
          <a:p>
            <a:r>
              <a:rPr lang="en-US" dirty="0"/>
              <a:t>Completely depends on if the PHA uses part of its operating fund for either: rental or homeownership housing counseling purposes: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21</a:t>
            </a:fld>
            <a:endParaRPr lang="en-US" dirty="0"/>
          </a:p>
        </p:txBody>
      </p:sp>
    </p:spTree>
    <p:extLst>
      <p:ext uri="{BB962C8B-B14F-4D97-AF65-F5344CB8AC3E}">
        <p14:creationId xmlns:p14="http://schemas.microsoft.com/office/powerpoint/2010/main" val="229744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Shawna will cover this slide.</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23</a:t>
            </a:fld>
            <a:endParaRPr lang="en-US" dirty="0"/>
          </a:p>
        </p:txBody>
      </p:sp>
    </p:spTree>
    <p:extLst>
      <p:ext uri="{BB962C8B-B14F-4D97-AF65-F5344CB8AC3E}">
        <p14:creationId xmlns:p14="http://schemas.microsoft.com/office/powerpoint/2010/main" val="3485545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Shawna will do question then hand to Robin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Robin will cover</a:t>
            </a:r>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24</a:t>
            </a:fld>
            <a:endParaRPr lang="en-US" dirty="0"/>
          </a:p>
        </p:txBody>
      </p:sp>
    </p:spTree>
    <p:extLst>
      <p:ext uri="{BB962C8B-B14F-4D97-AF65-F5344CB8AC3E}">
        <p14:creationId xmlns:p14="http://schemas.microsoft.com/office/powerpoint/2010/main" val="399968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Robin will cover</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25</a:t>
            </a:fld>
            <a:endParaRPr lang="en-US" dirty="0"/>
          </a:p>
        </p:txBody>
      </p:sp>
    </p:spTree>
    <p:extLst>
      <p:ext uri="{BB962C8B-B14F-4D97-AF65-F5344CB8AC3E}">
        <p14:creationId xmlns:p14="http://schemas.microsoft.com/office/powerpoint/2010/main" val="370997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en-US" b="1" dirty="0"/>
              <a:t>Key points</a:t>
            </a:r>
            <a:r>
              <a:rPr lang="en-US" dirty="0"/>
              <a:t>:</a:t>
            </a:r>
          </a:p>
          <a:p>
            <a:pPr marL="232898" indent="-232898">
              <a:spcBef>
                <a:spcPct val="20000"/>
              </a:spcBef>
              <a:spcAft>
                <a:spcPct val="20000"/>
              </a:spcAft>
              <a:buFontTx/>
              <a:buChar char="•"/>
            </a:pPr>
            <a:r>
              <a:rPr lang="en-US" dirty="0">
                <a:cs typeface="Arial" panose="020B0604020202020204" pitchFamily="34" charset="0"/>
              </a:rPr>
              <a:t>Lorraine’s talking points:</a:t>
            </a:r>
          </a:p>
          <a:p>
            <a:pPr marL="690098" lvl="1" indent="-232898">
              <a:spcBef>
                <a:spcPct val="20000"/>
              </a:spcBef>
              <a:spcAft>
                <a:spcPct val="20000"/>
              </a:spcAft>
              <a:buFontTx/>
              <a:buChar char="•"/>
            </a:pPr>
            <a:r>
              <a:rPr lang="en-US" dirty="0">
                <a:cs typeface="Arial" panose="020B0604020202020204" pitchFamily="34" charset="0"/>
              </a:rPr>
              <a:t>Thanks for joining us today. We are very pleased to have you join us today in this joint presentation with HUD’s Office of Housing Counseling and Community Planning and Development programs, specifically HOME, CDBG, and CDBG-DR.  The HUD Housing Counselor Certification Rule impacts your programs in a variety of ways; however, there are partners in the field who are professionals who can assist your agency in ensuring compliance.  </a:t>
            </a:r>
          </a:p>
          <a:p>
            <a:pPr marL="232898" indent="-232898">
              <a:spcBef>
                <a:spcPct val="80000"/>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5</a:t>
            </a:fld>
            <a:endParaRPr lang="en-US" dirty="0"/>
          </a:p>
        </p:txBody>
      </p:sp>
    </p:spTree>
    <p:extLst>
      <p:ext uri="{BB962C8B-B14F-4D97-AF65-F5344CB8AC3E}">
        <p14:creationId xmlns:p14="http://schemas.microsoft.com/office/powerpoint/2010/main" val="410398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HUD Approval - HUD’s Housing Counseling Program offers a number</a:t>
            </a:r>
            <a:r>
              <a:rPr lang="en-US" baseline="0" dirty="0"/>
              <a:t> of benefits to participating state HFAs and/or other partners who become HUD-Approved.  </a:t>
            </a:r>
          </a:p>
          <a:p>
            <a:endParaRPr lang="en-US" baseline="0" dirty="0"/>
          </a:p>
          <a:p>
            <a:r>
              <a:rPr lang="en-US" baseline="0" dirty="0"/>
              <a:t>HUD-Approval adds a lot of credibility for the organization.  Foundations, lenders, and other financiers often provide additional support when an agency has the approval paperwork.</a:t>
            </a:r>
          </a:p>
          <a:p>
            <a:endParaRPr lang="en-US" baseline="0" dirty="0"/>
          </a:p>
          <a:p>
            <a:r>
              <a:rPr lang="en-US" baseline="0" dirty="0"/>
              <a:t>OHC has a number of training partners such as NeighborWorks America, Rural Community Assistance Corporation (RCAC), Unidos US (previously National Council for LaRaza), and National Community Reinvestment Coalition (NCRC) who offer training, technical assistance and resources for housing counselors.  Some also offer scholarships!</a:t>
            </a:r>
          </a:p>
          <a:p>
            <a:endParaRPr lang="en-US" baseline="0" dirty="0"/>
          </a:p>
          <a:p>
            <a:r>
              <a:rPr lang="en-US" baseline="0" dirty="0"/>
              <a:t>OHC maintains a national network where agencies are listed on the HUD Exchange and on HUD.gov – through the Find a Housing Counselor as shown previously in the presentation.</a:t>
            </a:r>
            <a:endParaRPr lang="en-US" dirty="0"/>
          </a:p>
          <a:p>
            <a:endParaRPr lang="en-US" dirty="0"/>
          </a:p>
          <a:p>
            <a:endParaRPr lang="en-US" dirty="0"/>
          </a:p>
          <a:p>
            <a:r>
              <a:rPr lang="en-US" dirty="0"/>
              <a:t>Here’s a screenshot of the page we developed on HUD-Approved.  It provides details on the criteria</a:t>
            </a:r>
            <a:r>
              <a:rPr lang="en-US" baseline="0" dirty="0"/>
              <a:t> and a link to resources.  Finally, the box on the right-hand side provides a link to an online tool which I will cover on the next slide.</a:t>
            </a:r>
          </a:p>
          <a:p>
            <a:endParaRPr lang="en-US" baseline="0" dirty="0"/>
          </a:p>
          <a:p>
            <a:pPr marL="0" indent="0">
              <a:buNone/>
            </a:pPr>
            <a:r>
              <a:rPr lang="en-US" b="1" dirty="0"/>
              <a:t>Qualifying Criteria</a:t>
            </a:r>
          </a:p>
          <a:p>
            <a:r>
              <a:rPr lang="en-US" dirty="0"/>
              <a:t>Private or public nonprofit organization 501(c), or state or local government</a:t>
            </a:r>
          </a:p>
          <a:p>
            <a:r>
              <a:rPr lang="en-US" dirty="0"/>
              <a:t>One year experience providing housing counseling</a:t>
            </a:r>
          </a:p>
          <a:p>
            <a:r>
              <a:rPr lang="en-US" dirty="0"/>
              <a:t>One year of operation in proposed geographic service area(s)</a:t>
            </a:r>
          </a:p>
          <a:p>
            <a:r>
              <a:rPr lang="en-US" dirty="0"/>
              <a:t>Sufficient counseling resources</a:t>
            </a:r>
          </a:p>
          <a:p>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26</a:t>
            </a:fld>
            <a:endParaRPr lang="en-US" dirty="0"/>
          </a:p>
        </p:txBody>
      </p:sp>
    </p:spTree>
    <p:extLst>
      <p:ext uri="{BB962C8B-B14F-4D97-AF65-F5344CB8AC3E}">
        <p14:creationId xmlns:p14="http://schemas.microsoft.com/office/powerpoint/2010/main" val="3657590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is one</a:t>
            </a:r>
            <a:r>
              <a:rPr lang="en-US" baseline="0" dirty="0"/>
              <a:t> of a kind on the HUD Exchange.  This tool can be used with a  HUD Exchange account and good for an organization to take to determine if they are ready to apply to HUD.  This is a comprehensive teaching tool as well with links to resources available as an organization answers a series of simple yes/no question.  Once the organization receives a “ready to apply” result, they can provide that to HUD’s Office of Housing Counseling and the formal application.</a:t>
            </a:r>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27</a:t>
            </a:fld>
            <a:endParaRPr lang="en-US" dirty="0"/>
          </a:p>
        </p:txBody>
      </p:sp>
    </p:spTree>
    <p:extLst>
      <p:ext uri="{BB962C8B-B14F-4D97-AF65-F5344CB8AC3E}">
        <p14:creationId xmlns:p14="http://schemas.microsoft.com/office/powerpoint/2010/main" val="43449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question within the tool</a:t>
            </a:r>
            <a:r>
              <a:rPr lang="en-US" baseline="0" dirty="0"/>
              <a:t> and the teaching part, “Learn More” which accompanies each question within the tool.</a:t>
            </a:r>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28</a:t>
            </a:fld>
            <a:endParaRPr lang="en-US" dirty="0"/>
          </a:p>
        </p:txBody>
      </p:sp>
    </p:spTree>
    <p:extLst>
      <p:ext uri="{BB962C8B-B14F-4D97-AF65-F5344CB8AC3E}">
        <p14:creationId xmlns:p14="http://schemas.microsoft.com/office/powerpoint/2010/main" val="30243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TBD</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30</a:t>
            </a:fld>
            <a:endParaRPr lang="en-US" dirty="0"/>
          </a:p>
        </p:txBody>
      </p:sp>
    </p:spTree>
    <p:extLst>
      <p:ext uri="{BB962C8B-B14F-4D97-AF65-F5344CB8AC3E}">
        <p14:creationId xmlns:p14="http://schemas.microsoft.com/office/powerpoint/2010/main" val="2182070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TBD</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31</a:t>
            </a:fld>
            <a:endParaRPr lang="en-US" dirty="0"/>
          </a:p>
        </p:txBody>
      </p:sp>
    </p:spTree>
    <p:extLst>
      <p:ext uri="{BB962C8B-B14F-4D97-AF65-F5344CB8AC3E}">
        <p14:creationId xmlns:p14="http://schemas.microsoft.com/office/powerpoint/2010/main" val="1415874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Shawna will do the Mentimeter, Robin can finish up the delivery.</a:t>
            </a:r>
          </a:p>
          <a:p>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33</a:t>
            </a:fld>
            <a:endParaRPr lang="en-US" dirty="0"/>
          </a:p>
        </p:txBody>
      </p:sp>
    </p:spTree>
    <p:extLst>
      <p:ext uri="{BB962C8B-B14F-4D97-AF65-F5344CB8AC3E}">
        <p14:creationId xmlns:p14="http://schemas.microsoft.com/office/powerpoint/2010/main" val="1426619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recently launched a new landing</a:t>
            </a:r>
            <a:r>
              <a:rPr lang="en-US" baseline="0" dirty="0"/>
              <a:t> page for the Certification Final Rule.  There are pages specifically on the following (from upper left to lower right): Final Rule/Exam, FHA Connection Application (you won’t need this yet, but if you participate and have housing counselors who need to apply for employment, this page walks through that process), HUD Programs Covered – this is brand –new and there are short examples for each type of program in terms of compliance, tracking progress is our way to have a thermometer to see how we’re doing with certification among counselors, Success stories for HUD-approved agencies, and finally FAQs. </a:t>
            </a:r>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34</a:t>
            </a:fld>
            <a:endParaRPr lang="en-US" dirty="0"/>
          </a:p>
        </p:txBody>
      </p:sp>
    </p:spTree>
    <p:extLst>
      <p:ext uri="{BB962C8B-B14F-4D97-AF65-F5344CB8AC3E}">
        <p14:creationId xmlns:p14="http://schemas.microsoft.com/office/powerpoint/2010/main" val="264144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the Covered Programs</a:t>
            </a:r>
            <a:r>
              <a:rPr lang="en-US" baseline="0" dirty="0"/>
              <a:t> page.</a:t>
            </a:r>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35</a:t>
            </a:fld>
            <a:endParaRPr lang="en-US" dirty="0"/>
          </a:p>
        </p:txBody>
      </p:sp>
    </p:spTree>
    <p:extLst>
      <p:ext uri="{BB962C8B-B14F-4D97-AF65-F5344CB8AC3E}">
        <p14:creationId xmlns:p14="http://schemas.microsoft.com/office/powerpoint/2010/main" val="3849191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C79D82-60E6-41F4-A56F-5445D6AD12F2}" type="slidenum">
              <a:rPr lang="en-US" smtClean="0"/>
              <a:pPr>
                <a:defRPr/>
              </a:pPr>
              <a:t>37</a:t>
            </a:fld>
            <a:endParaRPr lang="en-US" dirty="0"/>
          </a:p>
        </p:txBody>
      </p:sp>
    </p:spTree>
    <p:extLst>
      <p:ext uri="{BB962C8B-B14F-4D97-AF65-F5344CB8AC3E}">
        <p14:creationId xmlns:p14="http://schemas.microsoft.com/office/powerpoint/2010/main" val="168337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anose="020B0604020202020204" pitchFamily="34" charset="0"/>
              </a:rPr>
              <a:t>Jerry will cover the webinar objectives and then turn it over to Lorraine and the other speakers.</a:t>
            </a:r>
            <a:endParaRPr lang="en-US" dirty="0">
              <a:cs typeface="Arial" panose="020B0604020202020204" pitchFamily="34" charset="0"/>
            </a:endParaRPr>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6</a:t>
            </a:fld>
            <a:endParaRPr lang="en-US" dirty="0"/>
          </a:p>
        </p:txBody>
      </p:sp>
    </p:spTree>
    <p:extLst>
      <p:ext uri="{BB962C8B-B14F-4D97-AF65-F5344CB8AC3E}">
        <p14:creationId xmlns:p14="http://schemas.microsoft.com/office/powerpoint/2010/main" val="312087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anose="020B0604020202020204" pitchFamily="34" charset="0"/>
              </a:rPr>
              <a:t>Presenters – All </a:t>
            </a:r>
            <a:r>
              <a:rPr lang="en-US" sz="1200" baseline="0" dirty="0">
                <a:cs typeface="Arial" panose="020B0604020202020204" pitchFamily="34" charset="0"/>
              </a:rPr>
              <a:t>will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Questions – Questions will be taken at the end of the webinar and fielded by HUD and ICF staff in the questions box. </a:t>
            </a:r>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10"/>
          </p:nvPr>
        </p:nvSpPr>
        <p:spPr/>
        <p:txBody>
          <a:bodyPr/>
          <a:lstStyle/>
          <a:p>
            <a:fld id="{4C9F9C47-B2C3-41C8-9871-B1A0DEBE503D}" type="slidenum">
              <a:rPr lang="en-US" smtClean="0"/>
              <a:pPr/>
              <a:t>7</a:t>
            </a:fld>
            <a:endParaRPr lang="en-US" dirty="0"/>
          </a:p>
        </p:txBody>
      </p:sp>
    </p:spTree>
    <p:extLst>
      <p:ext uri="{BB962C8B-B14F-4D97-AF65-F5344CB8AC3E}">
        <p14:creationId xmlns:p14="http://schemas.microsoft.com/office/powerpoint/2010/main" val="246418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 will cover this slide</a:t>
            </a:r>
          </a:p>
        </p:txBody>
      </p:sp>
      <p:sp>
        <p:nvSpPr>
          <p:cNvPr id="4" name="Slide Number Placeholder 3"/>
          <p:cNvSpPr>
            <a:spLocks noGrp="1"/>
          </p:cNvSpPr>
          <p:nvPr>
            <p:ph type="sldNum" sz="quarter" idx="10"/>
          </p:nvPr>
        </p:nvSpPr>
        <p:spPr/>
        <p:txBody>
          <a:bodyPr/>
          <a:lstStyle/>
          <a:p>
            <a:fld id="{4C9F9C47-B2C3-41C8-9871-B1A0DEBE503D}" type="slidenum">
              <a:rPr lang="en-US" smtClean="0"/>
              <a:pPr/>
              <a:t>8</a:t>
            </a:fld>
            <a:endParaRPr lang="en-US" dirty="0"/>
          </a:p>
        </p:txBody>
      </p:sp>
    </p:spTree>
    <p:extLst>
      <p:ext uri="{BB962C8B-B14F-4D97-AF65-F5344CB8AC3E}">
        <p14:creationId xmlns:p14="http://schemas.microsoft.com/office/powerpoint/2010/main" val="371352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 will cover this slide</a:t>
            </a:r>
          </a:p>
        </p:txBody>
      </p:sp>
      <p:sp>
        <p:nvSpPr>
          <p:cNvPr id="4" name="Slide Number Placeholder 3"/>
          <p:cNvSpPr>
            <a:spLocks noGrp="1"/>
          </p:cNvSpPr>
          <p:nvPr>
            <p:ph type="sldNum" sz="quarter" idx="5"/>
          </p:nvPr>
        </p:nvSpPr>
        <p:spPr/>
        <p:txBody>
          <a:bodyPr/>
          <a:lstStyle/>
          <a:p>
            <a:fld id="{F85719E3-537F-2D40-BF80-CD96FA625B45}" type="slidenum">
              <a:rPr lang="en-US" smtClean="0"/>
              <a:pPr/>
              <a:t>9</a:t>
            </a:fld>
            <a:endParaRPr lang="en-US" dirty="0"/>
          </a:p>
        </p:txBody>
      </p:sp>
    </p:spTree>
    <p:extLst>
      <p:ext uri="{BB962C8B-B14F-4D97-AF65-F5344CB8AC3E}">
        <p14:creationId xmlns:p14="http://schemas.microsoft.com/office/powerpoint/2010/main" val="12714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anose="020B0604020202020204" pitchFamily="34" charset="0"/>
              </a:rPr>
              <a:t>Lorraine will cover this slide.</a:t>
            </a:r>
            <a:endParaRPr lang="en-US" dirty="0">
              <a:cs typeface="Arial" panose="020B0604020202020204" pitchFamily="34" charset="0"/>
            </a:endParaRPr>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10</a:t>
            </a:fld>
            <a:endParaRPr lang="en-US" dirty="0"/>
          </a:p>
        </p:txBody>
      </p:sp>
    </p:spTree>
    <p:extLst>
      <p:ext uri="{BB962C8B-B14F-4D97-AF65-F5344CB8AC3E}">
        <p14:creationId xmlns:p14="http://schemas.microsoft.com/office/powerpoint/2010/main" val="158494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80000"/>
              </a:spcBef>
              <a:defRPr/>
            </a:pPr>
            <a:r>
              <a:rPr lang="en-US" b="1" dirty="0"/>
              <a:t>Key points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shows that there are many public and nonprofit agencies working in the program, some could be existing PHAs.</a:t>
            </a:r>
            <a:endParaRPr lang="en-US" baseline="0" dirty="0"/>
          </a:p>
          <a:p>
            <a:pPr marL="228600" indent="-228600">
              <a:spcBef>
                <a:spcPct val="80000"/>
              </a:spcBef>
              <a:defRPr/>
            </a:pPr>
            <a:r>
              <a:rPr lang="en-US" b="1" dirty="0"/>
              <a:t>Common questions/concerns</a:t>
            </a:r>
            <a:r>
              <a:rPr lang="en-US" dirty="0"/>
              <a:t>:</a:t>
            </a:r>
          </a:p>
          <a:p>
            <a:pPr marL="228600" indent="-228600">
              <a:buFontTx/>
              <a:buChar char="•"/>
              <a:defRPr/>
            </a:pPr>
            <a:r>
              <a:rPr lang="en-US" dirty="0"/>
              <a:t>NA</a:t>
            </a:r>
          </a:p>
          <a:p>
            <a:pPr marL="228600" indent="-228600">
              <a:spcBef>
                <a:spcPct val="80000"/>
              </a:spcBef>
              <a:defRPr/>
            </a:pPr>
            <a:r>
              <a:rPr lang="en-US" b="1" dirty="0"/>
              <a:t>Training delivery tip</a:t>
            </a:r>
            <a:r>
              <a:rPr lang="en-US" dirty="0"/>
              <a:t>:</a:t>
            </a:r>
          </a:p>
          <a:p>
            <a:pPr marL="171450" indent="-171450">
              <a:buFont typeface="Arial" panose="020B0604020202020204" pitchFamily="34" charset="0"/>
              <a:buChar char="•"/>
            </a:pPr>
            <a:r>
              <a:rPr lang="en-US" dirty="0"/>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11</a:t>
            </a:fld>
            <a:endParaRPr lang="en-US" dirty="0"/>
          </a:p>
        </p:txBody>
      </p:sp>
    </p:spTree>
    <p:extLst>
      <p:ext uri="{BB962C8B-B14F-4D97-AF65-F5344CB8AC3E}">
        <p14:creationId xmlns:p14="http://schemas.microsoft.com/office/powerpoint/2010/main" val="150878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12</a:t>
            </a:fld>
            <a:endParaRPr lang="en-US" dirty="0"/>
          </a:p>
        </p:txBody>
      </p:sp>
    </p:spTree>
    <p:extLst>
      <p:ext uri="{BB962C8B-B14F-4D97-AF65-F5344CB8AC3E}">
        <p14:creationId xmlns:p14="http://schemas.microsoft.com/office/powerpoint/2010/main" val="4026189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768" y="3053166"/>
            <a:ext cx="7768590" cy="1751308"/>
          </a:xfrm>
        </p:spPr>
        <p:txBody>
          <a:bodyPr anchor="t">
            <a:noAutofit/>
          </a:bodyPr>
          <a:lstStyle>
            <a:lvl1pPr algn="ctr">
              <a:defRPr sz="4800" b="1" i="0">
                <a:latin typeface="Arial Black" charset="0"/>
                <a:ea typeface="Arial Black" charset="0"/>
                <a:cs typeface="Arial Black" charset="0"/>
              </a:defRPr>
            </a:lvl1pPr>
          </a:lstStyle>
          <a:p>
            <a:r>
              <a:rPr lang="en-US" dirty="0"/>
              <a:t>CLICK TO EDIT MASTER TITLE STYLE</a:t>
            </a:r>
          </a:p>
        </p:txBody>
      </p:sp>
      <p:sp>
        <p:nvSpPr>
          <p:cNvPr id="5" name="Subtitle 2"/>
          <p:cNvSpPr>
            <a:spLocks noGrp="1"/>
          </p:cNvSpPr>
          <p:nvPr>
            <p:ph type="subTitle" idx="1"/>
          </p:nvPr>
        </p:nvSpPr>
        <p:spPr>
          <a:xfrm>
            <a:off x="680958" y="4912962"/>
            <a:ext cx="7772400" cy="1194540"/>
          </a:xfrm>
          <a:prstGeom prst="rect">
            <a:avLst/>
          </a:prstGeom>
        </p:spPr>
        <p:txBody>
          <a:bodyPr anchor="t">
            <a:normAutofit/>
          </a:bodyPr>
          <a:lstStyle>
            <a:lvl1pPr marL="0" indent="0" algn="ctr">
              <a:spcBef>
                <a:spcPts val="0"/>
              </a:spcBef>
              <a:buNone/>
              <a:defRPr sz="28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4"/>
          <p:cNvSpPr>
            <a:spLocks noGrp="1"/>
          </p:cNvSpPr>
          <p:nvPr>
            <p:ph type="body" sz="quarter" idx="10"/>
          </p:nvPr>
        </p:nvSpPr>
        <p:spPr>
          <a:xfrm>
            <a:off x="684213" y="6280030"/>
            <a:ext cx="7769225" cy="457320"/>
          </a:xfrm>
        </p:spPr>
        <p:txBody>
          <a:bodyPr>
            <a:normAutofit/>
          </a:bodyPr>
          <a:lstStyle>
            <a:lvl1pPr marL="0" indent="0" algn="ctr">
              <a:buFontTx/>
              <a:buNone/>
              <a:defRPr lang="en-US" sz="2800" b="0" i="0" kern="1200" dirty="0" smtClean="0">
                <a:solidFill>
                  <a:srgbClr val="3C7BB4"/>
                </a:solidFill>
                <a:latin typeface="+mn-lt"/>
                <a:ea typeface="Arial Black" charset="0"/>
                <a:cs typeface="Arial Black" charset="0"/>
              </a:defRPr>
            </a:lvl1pPr>
            <a:lvl2pPr marL="457200" indent="0" algn="ctr">
              <a:buFontTx/>
              <a:buNone/>
              <a:defRPr lang="en-US" sz="4800" b="1" i="0" kern="1200" dirty="0" smtClean="0">
                <a:solidFill>
                  <a:srgbClr val="3C7BB4"/>
                </a:solidFill>
                <a:latin typeface="Arial Black" charset="0"/>
                <a:ea typeface="Arial Black" charset="0"/>
                <a:cs typeface="Arial Black" charset="0"/>
              </a:defRPr>
            </a:lvl2pPr>
            <a:lvl3pPr marL="914400" indent="0" algn="ctr">
              <a:buFontTx/>
              <a:buNone/>
              <a:defRPr lang="en-US" sz="4800" b="1" i="0" kern="1200" dirty="0" smtClean="0">
                <a:solidFill>
                  <a:srgbClr val="3C7BB4"/>
                </a:solidFill>
                <a:latin typeface="Arial Black" charset="0"/>
                <a:ea typeface="Arial Black" charset="0"/>
                <a:cs typeface="Arial Black" charset="0"/>
              </a:defRPr>
            </a:lvl3pPr>
            <a:lvl4pPr marL="1371600" indent="0" algn="ctr">
              <a:buFontTx/>
              <a:buNone/>
              <a:defRPr lang="en-US" sz="4800" b="1" i="0" kern="1200" dirty="0" smtClean="0">
                <a:solidFill>
                  <a:srgbClr val="3C7BB4"/>
                </a:solidFill>
                <a:latin typeface="Arial Black" charset="0"/>
                <a:ea typeface="Arial Black" charset="0"/>
                <a:cs typeface="Arial Black" charset="0"/>
              </a:defRPr>
            </a:lvl4pPr>
            <a:lvl5pPr marL="1828800" indent="0" algn="ctr">
              <a:buFontTx/>
              <a:buNone/>
              <a:defRPr lang="en-US" sz="4800" b="1" i="0" kern="1200" dirty="0">
                <a:solidFill>
                  <a:srgbClr val="3C7BB4"/>
                </a:solidFill>
                <a:latin typeface="Arial Black" charset="0"/>
                <a:ea typeface="Arial Black" charset="0"/>
                <a:cs typeface="Arial Black" charset="0"/>
              </a:defRPr>
            </a:lvl5pPr>
          </a:lstStyle>
          <a:p>
            <a:pPr lvl="0"/>
            <a:r>
              <a:rPr lang="en-US"/>
              <a:t>Edit Master text styles</a:t>
            </a:r>
          </a:p>
        </p:txBody>
      </p:sp>
      <p:pic>
        <p:nvPicPr>
          <p:cNvPr id="6" name="Picture 5" descr="Office of Housing Counseling" title="Office of Housing Counseling">
            <a:extLst>
              <a:ext uri="{FF2B5EF4-FFF2-40B4-BE49-F238E27FC236}">
                <a16:creationId xmlns:a16="http://schemas.microsoft.com/office/drawing/2014/main" id="{450D683B-E618-4693-B656-B632F9876FBE}"/>
              </a:ext>
            </a:extLst>
          </p:cNvPr>
          <p:cNvPicPr/>
          <p:nvPr userDrawn="1"/>
        </p:nvPicPr>
        <p:blipFill rotWithShape="1">
          <a:blip r:embed="rId3" cstate="print">
            <a:extLst>
              <a:ext uri="{28A0092B-C50C-407E-A947-70E740481C1C}">
                <a14:useLocalDpi xmlns:a14="http://schemas.microsoft.com/office/drawing/2010/main" val="0"/>
              </a:ext>
            </a:extLst>
          </a:blip>
          <a:srcRect b="38235"/>
          <a:stretch/>
        </p:blipFill>
        <p:spPr bwMode="auto">
          <a:xfrm>
            <a:off x="7051569" y="511174"/>
            <a:ext cx="1880764" cy="504825"/>
          </a:xfrm>
          <a:prstGeom prst="rect">
            <a:avLst/>
          </a:prstGeom>
          <a:noFill/>
          <a:ln>
            <a:noFill/>
          </a:ln>
          <a:extLst>
            <a:ext uri="{53640926-AAD7-44D8-BBD7-CCE9431645EC}">
              <a14:shadowObscured xmlns:a14="http://schemas.microsoft.com/office/drawing/2010/main"/>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and Content Purple BG">
    <p:spTree>
      <p:nvGrpSpPr>
        <p:cNvPr id="1" name=""/>
        <p:cNvGrpSpPr/>
        <p:nvPr/>
      </p:nvGrpSpPr>
      <p:grpSpPr>
        <a:xfrm>
          <a:off x="0" y="0"/>
          <a:ext cx="0" cy="0"/>
          <a:chOff x="0" y="0"/>
          <a:chExt cx="0" cy="0"/>
        </a:xfrm>
      </p:grpSpPr>
      <p:sp>
        <p:nvSpPr>
          <p:cNvPr id="6" name="Title 3"/>
          <p:cNvSpPr>
            <a:spLocks noGrp="1"/>
          </p:cNvSpPr>
          <p:nvPr>
            <p:ph type="title"/>
          </p:nvPr>
        </p:nvSpPr>
        <p:spPr>
          <a:xfrm>
            <a:off x="1356360" y="45720"/>
            <a:ext cx="7494342" cy="919480"/>
          </a:xfrm>
        </p:spPr>
        <p:txBody>
          <a:bodyPr/>
          <a:lstStyle/>
          <a:p>
            <a:r>
              <a:rPr lang="en-US" dirty="0"/>
              <a:t>Click to edit Master title style</a:t>
            </a:r>
          </a:p>
        </p:txBody>
      </p:sp>
      <p:sp>
        <p:nvSpPr>
          <p:cNvPr id="7" name="Folded Corner 3"/>
          <p:cNvSpPr/>
          <p:nvPr userDrawn="1"/>
        </p:nvSpPr>
        <p:spPr>
          <a:xfrm>
            <a:off x="685801" y="1320800"/>
            <a:ext cx="8168637" cy="4717690"/>
          </a:xfrm>
          <a:prstGeom prst="foldedCorner">
            <a:avLst>
              <a:gd name="adj" fmla="val 14086"/>
            </a:avLst>
          </a:prstGeom>
          <a:solidFill>
            <a:srgbClr val="7D67A5"/>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4"/>
          <p:cNvSpPr>
            <a:spLocks noGrp="1"/>
          </p:cNvSpPr>
          <p:nvPr>
            <p:ph type="pic" sz="quarter" idx="10"/>
          </p:nvPr>
        </p:nvSpPr>
        <p:spPr>
          <a:xfrm>
            <a:off x="685801" y="1320800"/>
            <a:ext cx="3173944" cy="4716731"/>
          </a:xfrm>
          <a:solidFill>
            <a:srgbClr val="7D67A5"/>
          </a:solidFill>
        </p:spPr>
        <p:txBody>
          <a:bodyPr/>
          <a:lstStyle>
            <a:lvl1pPr marL="0" indent="0">
              <a:buNone/>
              <a:defRPr>
                <a:solidFill>
                  <a:schemeClr val="bg1"/>
                </a:solidFill>
              </a:defRPr>
            </a:lvl1pPr>
          </a:lstStyle>
          <a:p>
            <a:r>
              <a:rPr lang="en-US" dirty="0"/>
              <a:t>Drag picture to placeholder or click icon to add</a:t>
            </a:r>
          </a:p>
        </p:txBody>
      </p:sp>
      <p:sp>
        <p:nvSpPr>
          <p:cNvPr id="14"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6786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8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17690"/>
          </a:xfrm>
        </p:spPr>
        <p:txBody>
          <a:bodyPr/>
          <a:lstStyle>
            <a:lvl1pPr>
              <a:lnSpc>
                <a:spcPct val="100000"/>
              </a:lnSpc>
              <a:spcAft>
                <a:spcPts val="0"/>
              </a:spcAft>
              <a:defRPr>
                <a:solidFill>
                  <a:schemeClr val="accent4"/>
                </a:solidFill>
              </a:defRPr>
            </a:lvl1pPr>
            <a:lvl2pPr marL="742950" indent="-285750">
              <a:lnSpc>
                <a:spcPct val="100000"/>
              </a:lnSpc>
              <a:spcAft>
                <a:spcPts val="0"/>
              </a:spcAft>
              <a:buSzPct val="100000"/>
              <a:buFont typeface="Arial" charset="0"/>
              <a:buChar char="•"/>
              <a:defRPr>
                <a:solidFill>
                  <a:schemeClr val="accent4"/>
                </a:solidFill>
              </a:defRPr>
            </a:lvl2pPr>
            <a:lvl3pPr marL="1200150" indent="-285750">
              <a:lnSpc>
                <a:spcPct val="100000"/>
              </a:lnSpc>
              <a:spcAft>
                <a:spcPts val="0"/>
              </a:spcAft>
              <a:buFont typeface="Arial" charset="0"/>
              <a:buChar char="•"/>
              <a:defRPr>
                <a:solidFill>
                  <a:schemeClr val="accent4"/>
                </a:solidFill>
              </a:defRPr>
            </a:lvl3pPr>
            <a:lvl4pPr marL="1657350" indent="-285750">
              <a:lnSpc>
                <a:spcPct val="100000"/>
              </a:lnSpc>
              <a:spcAft>
                <a:spcPts val="0"/>
              </a:spcAft>
              <a:buSzPct val="100000"/>
              <a:buFont typeface="Arial" charset="0"/>
              <a:buChar char="•"/>
              <a:defRPr>
                <a:solidFill>
                  <a:schemeClr val="accent4"/>
                </a:solidFill>
              </a:defRPr>
            </a:lvl4pPr>
            <a:lvl5pPr>
              <a:lnSpc>
                <a:spcPct val="100000"/>
              </a:lnSpc>
              <a:spcAft>
                <a:spcPts val="0"/>
              </a:spcAft>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6023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004498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14300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17178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142750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42009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1023" y="242806"/>
            <a:ext cx="2205387" cy="682620"/>
          </a:xfrm>
          <a:prstGeom prst="rect">
            <a:avLst/>
          </a:prstGeom>
        </p:spPr>
      </p:pic>
      <p:sp>
        <p:nvSpPr>
          <p:cNvPr id="8" name="Title 1"/>
          <p:cNvSpPr>
            <a:spLocks noGrp="1"/>
          </p:cNvSpPr>
          <p:nvPr>
            <p:ph type="title" hasCustomPrompt="1"/>
          </p:nvPr>
        </p:nvSpPr>
        <p:spPr>
          <a:xfrm>
            <a:off x="684768" y="3053166"/>
            <a:ext cx="7768590" cy="1751308"/>
          </a:xfrm>
        </p:spPr>
        <p:txBody>
          <a:bodyPr anchor="t">
            <a:noAutofit/>
          </a:bodyPr>
          <a:lstStyle>
            <a:lvl1pPr algn="ctr">
              <a:defRPr sz="4800" b="1" i="0">
                <a:latin typeface="Arial Black" charset="0"/>
                <a:ea typeface="Arial Black" charset="0"/>
                <a:cs typeface="Arial Black" charset="0"/>
              </a:defRPr>
            </a:lvl1pPr>
          </a:lstStyle>
          <a:p>
            <a:r>
              <a:rPr lang="en-US" dirty="0"/>
              <a:t>CLICK TO EDIT MASTER TITLE STYLE</a:t>
            </a:r>
          </a:p>
        </p:txBody>
      </p:sp>
      <p:sp>
        <p:nvSpPr>
          <p:cNvPr id="9" name="Subtitle 2"/>
          <p:cNvSpPr>
            <a:spLocks noGrp="1"/>
          </p:cNvSpPr>
          <p:nvPr>
            <p:ph type="subTitle" idx="1"/>
          </p:nvPr>
        </p:nvSpPr>
        <p:spPr>
          <a:xfrm>
            <a:off x="680958" y="4912962"/>
            <a:ext cx="7772400" cy="1194540"/>
          </a:xfrm>
          <a:prstGeom prst="rect">
            <a:avLst/>
          </a:prstGeom>
        </p:spPr>
        <p:txBody>
          <a:bodyPr anchor="t">
            <a:normAutofit/>
          </a:bodyPr>
          <a:lstStyle>
            <a:lvl1pPr marL="0" indent="0" algn="ctr">
              <a:spcBef>
                <a:spcPts val="0"/>
              </a:spcBef>
              <a:buNone/>
              <a:defRPr sz="28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4"/>
          <p:cNvSpPr>
            <a:spLocks noGrp="1"/>
          </p:cNvSpPr>
          <p:nvPr>
            <p:ph type="body" sz="quarter" idx="10"/>
          </p:nvPr>
        </p:nvSpPr>
        <p:spPr>
          <a:xfrm>
            <a:off x="684213" y="6280030"/>
            <a:ext cx="7769225" cy="457320"/>
          </a:xfrm>
        </p:spPr>
        <p:txBody>
          <a:bodyPr>
            <a:normAutofit/>
          </a:bodyPr>
          <a:lstStyle>
            <a:lvl1pPr marL="0" indent="0" algn="ctr">
              <a:buFontTx/>
              <a:buNone/>
              <a:defRPr lang="en-US" sz="2800" b="0" i="0" kern="1200" dirty="0" smtClean="0">
                <a:solidFill>
                  <a:srgbClr val="3C833F"/>
                </a:solidFill>
                <a:latin typeface="+mn-lt"/>
                <a:ea typeface="Arial Black" charset="0"/>
                <a:cs typeface="Arial Black" charset="0"/>
              </a:defRPr>
            </a:lvl1pPr>
            <a:lvl2pPr marL="457200" indent="0" algn="ctr">
              <a:buFontTx/>
              <a:buNone/>
              <a:defRPr lang="en-US" sz="4800" b="1" i="0" kern="1200" dirty="0" smtClean="0">
                <a:solidFill>
                  <a:srgbClr val="3C7BB4"/>
                </a:solidFill>
                <a:latin typeface="Arial Black" charset="0"/>
                <a:ea typeface="Arial Black" charset="0"/>
                <a:cs typeface="Arial Black" charset="0"/>
              </a:defRPr>
            </a:lvl2pPr>
            <a:lvl3pPr marL="914400" indent="0" algn="ctr">
              <a:buFontTx/>
              <a:buNone/>
              <a:defRPr lang="en-US" sz="4800" b="1" i="0" kern="1200" dirty="0" smtClean="0">
                <a:solidFill>
                  <a:srgbClr val="3C7BB4"/>
                </a:solidFill>
                <a:latin typeface="Arial Black" charset="0"/>
                <a:ea typeface="Arial Black" charset="0"/>
                <a:cs typeface="Arial Black" charset="0"/>
              </a:defRPr>
            </a:lvl3pPr>
            <a:lvl4pPr marL="1371600" indent="0" algn="ctr">
              <a:buFontTx/>
              <a:buNone/>
              <a:defRPr lang="en-US" sz="4800" b="1" i="0" kern="1200" dirty="0" smtClean="0">
                <a:solidFill>
                  <a:srgbClr val="3C7BB4"/>
                </a:solidFill>
                <a:latin typeface="Arial Black" charset="0"/>
                <a:ea typeface="Arial Black" charset="0"/>
                <a:cs typeface="Arial Black" charset="0"/>
              </a:defRPr>
            </a:lvl4pPr>
            <a:lvl5pPr marL="1828800" indent="0" algn="ctr">
              <a:buFontTx/>
              <a:buNone/>
              <a:defRPr lang="en-US" sz="4800" b="1" i="0" kern="1200" dirty="0">
                <a:solidFill>
                  <a:srgbClr val="3C7BB4"/>
                </a:solidFill>
                <a:latin typeface="Arial Black" charset="0"/>
                <a:ea typeface="Arial Black" charset="0"/>
                <a:cs typeface="Arial Black" charset="0"/>
              </a:defRPr>
            </a:lvl5pPr>
          </a:lstStyle>
          <a:p>
            <a:pPr lvl="0"/>
            <a:r>
              <a:rPr lang="en-US" dirty="0"/>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17690"/>
          </a:xfrm>
        </p:spPr>
        <p:txBody>
          <a:bodyPr/>
          <a:lstStyle>
            <a:lvl1pPr>
              <a:lnSpc>
                <a:spcPct val="100000"/>
              </a:lnSpc>
              <a:spcAft>
                <a:spcPts val="0"/>
              </a:spcAft>
              <a:defRPr>
                <a:solidFill>
                  <a:schemeClr val="accent4"/>
                </a:solidFill>
              </a:defRPr>
            </a:lvl1pPr>
            <a:lvl2pPr marL="742950" indent="-285750">
              <a:lnSpc>
                <a:spcPct val="100000"/>
              </a:lnSpc>
              <a:spcAft>
                <a:spcPts val="0"/>
              </a:spcAft>
              <a:buSzPct val="100000"/>
              <a:buFont typeface="Arial" charset="0"/>
              <a:buChar char="•"/>
              <a:defRPr>
                <a:solidFill>
                  <a:schemeClr val="accent4"/>
                </a:solidFill>
              </a:defRPr>
            </a:lvl2pPr>
            <a:lvl3pPr marL="1200150" indent="-285750">
              <a:lnSpc>
                <a:spcPct val="100000"/>
              </a:lnSpc>
              <a:spcAft>
                <a:spcPts val="0"/>
              </a:spcAft>
              <a:buFont typeface="Arial" charset="0"/>
              <a:buChar char="•"/>
              <a:defRPr>
                <a:solidFill>
                  <a:schemeClr val="accent4"/>
                </a:solidFill>
              </a:defRPr>
            </a:lvl3pPr>
            <a:lvl4pPr marL="1657350" indent="-285750">
              <a:lnSpc>
                <a:spcPct val="100000"/>
              </a:lnSpc>
              <a:spcAft>
                <a:spcPts val="0"/>
              </a:spcAft>
              <a:buSzPct val="100000"/>
              <a:buFont typeface="Arial" charset="0"/>
              <a:buChar char="•"/>
              <a:defRPr>
                <a:solidFill>
                  <a:schemeClr val="accent4"/>
                </a:solidFill>
              </a:defRPr>
            </a:lvl4pPr>
            <a:lvl5pPr>
              <a:lnSpc>
                <a:spcPct val="100000"/>
              </a:lnSpc>
              <a:spcAft>
                <a:spcPts val="0"/>
              </a:spcAft>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56360" y="1320801"/>
            <a:ext cx="7494342" cy="4717690"/>
          </a:xfrm>
          <a:prstGeom prst="rect">
            <a:avLst/>
          </a:prstGeom>
        </p:spPr>
        <p:txBody>
          <a:bodyPr anchor="ctr">
            <a:normAutofit/>
          </a:bodyPr>
          <a:lstStyle>
            <a:lvl1pPr>
              <a:defRPr sz="4000"/>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4AB345"/>
            </a:gs>
            <a:gs pos="100000">
              <a:schemeClr val="accent2"/>
            </a:gs>
          </a:gsLst>
          <a:lin ang="0" scaled="0"/>
        </a:gra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061274"/>
            <a:ext cx="9144000" cy="2743199"/>
          </a:xfrm>
          <a:prstGeom prst="rect">
            <a:avLst/>
          </a:prstGeom>
          <a:solidFill>
            <a:schemeClr val="bg1"/>
          </a:solidFill>
          <a:effectLst>
            <a:outerShdw blurRad="635000" algn="ctr" rotWithShape="0">
              <a:srgbClr val="000000">
                <a:alpha val="50000"/>
              </a:srgbClr>
            </a:outerShdw>
          </a:effectLst>
        </p:spPr>
        <p:txBody>
          <a:bodyPr lIns="457200" tIns="91440" rIns="457200" bIns="91440" anchor="ctr">
            <a:normAutofit/>
          </a:bodyPr>
          <a:lstStyle>
            <a:lvl1pPr algn="ctr">
              <a:defRPr sz="4000">
                <a:solidFill>
                  <a:schemeClr val="accent2"/>
                </a:solidFill>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3" name="Content Placeholder 7"/>
          <p:cNvSpPr>
            <a:spLocks noGrp="1"/>
          </p:cNvSpPr>
          <p:nvPr>
            <p:ph sz="quarter" idx="10"/>
          </p:nvPr>
        </p:nvSpPr>
        <p:spPr>
          <a:xfrm>
            <a:off x="697230" y="1333802"/>
            <a:ext cx="3959352" cy="4693724"/>
          </a:xfrm>
        </p:spPr>
        <p:txBody>
          <a:bodyPr anchor="t"/>
          <a:lstStyle>
            <a:lvl1pPr>
              <a:lnSpc>
                <a:spcPct val="100000"/>
              </a:lnSpc>
              <a:defRPr>
                <a:solidFill>
                  <a:schemeClr val="bg2">
                    <a:lumMod val="25000"/>
                  </a:schemeClr>
                </a:solidFill>
              </a:defRPr>
            </a:lvl1pPr>
            <a:lvl2pPr>
              <a:lnSpc>
                <a:spcPct val="100000"/>
              </a:lnSpc>
              <a:defRPr>
                <a:solidFill>
                  <a:schemeClr val="bg2">
                    <a:lumMod val="25000"/>
                  </a:schemeClr>
                </a:solidFill>
              </a:defRPr>
            </a:lvl2pPr>
            <a:lvl3pPr>
              <a:lnSpc>
                <a:spcPct val="100000"/>
              </a:lnSpc>
              <a:defRPr>
                <a:solidFill>
                  <a:schemeClr val="bg2">
                    <a:lumMod val="25000"/>
                  </a:schemeClr>
                </a:solidFill>
              </a:defRPr>
            </a:lvl3pPr>
            <a:lvl4pPr>
              <a:lnSpc>
                <a:spcPct val="100000"/>
              </a:lnSpc>
              <a:defRPr>
                <a:solidFill>
                  <a:schemeClr val="bg2">
                    <a:lumMod val="25000"/>
                  </a:schemeClr>
                </a:solidFill>
              </a:defRPr>
            </a:lvl4pPr>
            <a:lvl5pPr>
              <a:lnSpc>
                <a:spcPct val="100000"/>
              </a:lnSpc>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quarter" idx="11"/>
          </p:nvPr>
        </p:nvSpPr>
        <p:spPr>
          <a:xfrm>
            <a:off x="4908604" y="1333492"/>
            <a:ext cx="3942098" cy="4694034"/>
          </a:xfrm>
        </p:spPr>
        <p:txBody>
          <a:bodyPr ancho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1" name="Picture Placeholder 4"/>
          <p:cNvSpPr>
            <a:spLocks noGrp="1"/>
          </p:cNvSpPr>
          <p:nvPr>
            <p:ph type="pic" sz="quarter" idx="12"/>
          </p:nvPr>
        </p:nvSpPr>
        <p:spPr>
          <a:xfrm>
            <a:off x="685801" y="1333500"/>
            <a:ext cx="3173944" cy="4693372"/>
          </a:xfrm>
        </p:spPr>
        <p:txBody>
          <a:bodyPr/>
          <a:lstStyle>
            <a:lvl1pPr marL="0" indent="0">
              <a:buNone/>
              <a:defRPr/>
            </a:lvl1pPr>
          </a:lstStyle>
          <a:p>
            <a:r>
              <a:rPr lang="en-US" dirty="0"/>
              <a:t>Drag picture to placeholder or click icon to add</a:t>
            </a:r>
          </a:p>
        </p:txBody>
      </p:sp>
      <p:sp>
        <p:nvSpPr>
          <p:cNvPr id="12" name="Content Placeholder 3"/>
          <p:cNvSpPr>
            <a:spLocks noGrp="1"/>
          </p:cNvSpPr>
          <p:nvPr>
            <p:ph sz="quarter" idx="11"/>
          </p:nvPr>
        </p:nvSpPr>
        <p:spPr>
          <a:xfrm>
            <a:off x="4153042" y="1333500"/>
            <a:ext cx="4697660" cy="4694025"/>
          </a:xfrm>
        </p:spPr>
        <p:txBody>
          <a:bodyPr anchor="ctr"/>
          <a:lstStyle>
            <a:lvl1pPr marL="0" indent="0">
              <a:buNone/>
              <a:defRPr>
                <a:solidFill>
                  <a:schemeClr val="bg2">
                    <a:lumMod val="25000"/>
                  </a:schemeClr>
                </a:solidFill>
              </a:defRPr>
            </a:lvl1pPr>
          </a:lstStyle>
          <a:p>
            <a:pPr lvl="0"/>
            <a:r>
              <a:rPr lang="en-US" dirty="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and Content Green 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Folded Corner 3"/>
          <p:cNvSpPr/>
          <p:nvPr userDrawn="1"/>
        </p:nvSpPr>
        <p:spPr>
          <a:xfrm>
            <a:off x="685801" y="1320800"/>
            <a:ext cx="8168637" cy="4717690"/>
          </a:xfrm>
          <a:prstGeom prst="foldedCorner">
            <a:avLst>
              <a:gd name="adj" fmla="val 14086"/>
            </a:avLst>
          </a:prstGeom>
          <a:solidFill>
            <a:srgbClr val="3C833F"/>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p:cNvSpPr>
            <a:spLocks noGrp="1"/>
          </p:cNvSpPr>
          <p:nvPr>
            <p:ph type="pic" sz="quarter" idx="10"/>
          </p:nvPr>
        </p:nvSpPr>
        <p:spPr>
          <a:xfrm>
            <a:off x="685801" y="1320800"/>
            <a:ext cx="3173944" cy="4716731"/>
          </a:xfrm>
          <a:solidFill>
            <a:srgbClr val="3C833F"/>
          </a:solidFill>
        </p:spPr>
        <p:txBody>
          <a:bodyPr/>
          <a:lstStyle>
            <a:lvl1pPr marL="0" indent="0">
              <a:buNone/>
              <a:defRPr>
                <a:solidFill>
                  <a:schemeClr val="bg1"/>
                </a:solidFill>
              </a:defRPr>
            </a:lvl1pPr>
          </a:lstStyle>
          <a:p>
            <a:r>
              <a:rPr lang="en-US" dirty="0"/>
              <a:t>Drag picture to placeholder or click icon to add</a:t>
            </a:r>
          </a:p>
        </p:txBody>
      </p:sp>
      <p:sp>
        <p:nvSpPr>
          <p:cNvPr id="14"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dirty="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 Ic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3"/>
          <p:cNvSpPr>
            <a:spLocks noGrp="1"/>
          </p:cNvSpPr>
          <p:nvPr>
            <p:ph sz="quarter" idx="11"/>
          </p:nvPr>
        </p:nvSpPr>
        <p:spPr>
          <a:xfrm>
            <a:off x="3493698" y="1333500"/>
            <a:ext cx="5357004" cy="4694025"/>
          </a:xfrm>
        </p:spPr>
        <p:txBody>
          <a:bodyPr anchor="ctr"/>
          <a:lstStyle>
            <a:lvl1pPr marL="0" indent="0">
              <a:buNone/>
              <a:defRPr/>
            </a:lvl1pPr>
          </a:lstStyle>
          <a:p>
            <a:pPr lvl="0"/>
            <a:r>
              <a:rPr lang="en-US"/>
              <a:t>Click to edit Master text styles</a:t>
            </a:r>
          </a:p>
        </p:txBody>
      </p:sp>
      <p:sp>
        <p:nvSpPr>
          <p:cNvPr id="17" name="Oval 16"/>
          <p:cNvSpPr/>
          <p:nvPr userDrawn="1"/>
        </p:nvSpPr>
        <p:spPr>
          <a:xfrm>
            <a:off x="686283" y="2439337"/>
            <a:ext cx="2514117" cy="2478457"/>
          </a:xfrm>
          <a:prstGeom prst="ellipse">
            <a:avLst/>
          </a:prstGeom>
          <a:solidFill>
            <a:srgbClr val="3C8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latin typeface="Arial Black" charset="0"/>
              <a:ea typeface="Arial Black" charset="0"/>
              <a:cs typeface="Arial Black" charset="0"/>
            </a:endParaRPr>
          </a:p>
        </p:txBody>
      </p:sp>
      <p:sp>
        <p:nvSpPr>
          <p:cNvPr id="18" name="Text Placeholder 7"/>
          <p:cNvSpPr>
            <a:spLocks noGrp="1"/>
          </p:cNvSpPr>
          <p:nvPr>
            <p:ph type="body" sz="quarter" idx="12" hasCustomPrompt="1"/>
          </p:nvPr>
        </p:nvSpPr>
        <p:spPr>
          <a:xfrm>
            <a:off x="686282" y="2446767"/>
            <a:ext cx="2514117" cy="2478456"/>
          </a:xfrm>
        </p:spPr>
        <p:txBody>
          <a:bodyPr anchor="ctr">
            <a:noAutofit/>
          </a:bodyPr>
          <a:lstStyle>
            <a:lvl1pPr marL="0" indent="0" algn="ctr">
              <a:buNone/>
              <a:defRPr sz="9600" b="1" i="0">
                <a:solidFill>
                  <a:schemeClr val="bg1"/>
                </a:solidFill>
                <a:latin typeface="Arial Black" charset="0"/>
                <a:ea typeface="Arial Black" charset="0"/>
                <a:cs typeface="Arial Black" charset="0"/>
              </a:defRPr>
            </a:lvl1pPr>
            <a:lvl2pPr marL="457200" indent="0">
              <a:buNone/>
              <a:defRPr b="1" i="0">
                <a:solidFill>
                  <a:schemeClr val="bg1"/>
                </a:solidFill>
                <a:latin typeface="Arial Black" charset="0"/>
                <a:ea typeface="Arial Black" charset="0"/>
                <a:cs typeface="Arial Black" charset="0"/>
              </a:defRPr>
            </a:lvl2pPr>
            <a:lvl3pPr marL="914400" indent="0">
              <a:buNone/>
              <a:defRPr b="1" i="0">
                <a:solidFill>
                  <a:schemeClr val="bg1"/>
                </a:solidFill>
                <a:latin typeface="Arial Black" charset="0"/>
                <a:ea typeface="Arial Black" charset="0"/>
                <a:cs typeface="Arial Black" charset="0"/>
              </a:defRPr>
            </a:lvl3pPr>
            <a:lvl4pPr marL="1371600" indent="0">
              <a:buNone/>
              <a:defRPr b="1" i="0">
                <a:solidFill>
                  <a:schemeClr val="bg1"/>
                </a:solidFill>
                <a:latin typeface="Arial Black" charset="0"/>
                <a:ea typeface="Arial Black" charset="0"/>
                <a:cs typeface="Arial Black" charset="0"/>
              </a:defRPr>
            </a:lvl4pPr>
            <a:lvl5pPr marL="1828800" indent="0">
              <a:buNone/>
              <a:defRPr b="1" i="0">
                <a:solidFill>
                  <a:schemeClr val="bg1"/>
                </a:solidFill>
                <a:latin typeface="Arial Black" charset="0"/>
                <a:ea typeface="Arial Black" charset="0"/>
                <a:cs typeface="Arial Black" charset="0"/>
              </a:defRPr>
            </a:lvl5pPr>
          </a:lstStyle>
          <a:p>
            <a:pPr lvl="0"/>
            <a:r>
              <a:rPr lang="en-US" dirty="0"/>
              <a:t>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7" name="Content Placeholder 3"/>
          <p:cNvSpPr>
            <a:spLocks noGrp="1"/>
          </p:cNvSpPr>
          <p:nvPr>
            <p:ph sz="quarter" idx="11"/>
          </p:nvPr>
        </p:nvSpPr>
        <p:spPr>
          <a:xfrm>
            <a:off x="3493698" y="1333500"/>
            <a:ext cx="5357004" cy="4694025"/>
          </a:xfrm>
        </p:spPr>
        <p:txBody>
          <a:bodyPr anchor="ctr"/>
          <a:lstStyle>
            <a:lvl1pPr marL="0" indent="0">
              <a:buNone/>
              <a:defRPr>
                <a:solidFill>
                  <a:schemeClr val="bg2">
                    <a:lumMod val="25000"/>
                  </a:schemeClr>
                </a:solidFill>
              </a:defRPr>
            </a:lvl1pPr>
          </a:lstStyle>
          <a:p>
            <a:pPr lvl="0"/>
            <a:r>
              <a:rPr lang="en-US" dirty="0"/>
              <a:t>Click to edit Master text styles</a:t>
            </a:r>
          </a:p>
        </p:txBody>
      </p:sp>
      <p:sp>
        <p:nvSpPr>
          <p:cNvPr id="14" name="Picture Placeholder 5"/>
          <p:cNvSpPr>
            <a:spLocks noGrp="1"/>
          </p:cNvSpPr>
          <p:nvPr>
            <p:ph type="pic" sz="quarter" idx="13"/>
          </p:nvPr>
        </p:nvSpPr>
        <p:spPr>
          <a:xfrm>
            <a:off x="685800" y="2429489"/>
            <a:ext cx="2514600" cy="2513012"/>
          </a:xfrm>
        </p:spPr>
        <p:txBody>
          <a:bodyPr/>
          <a:lstStyle>
            <a:lvl1pPr marL="0" indent="0">
              <a:buNone/>
              <a:defRPr>
                <a:solidFill>
                  <a:schemeClr val="bg2">
                    <a:lumMod val="25000"/>
                  </a:schemeClr>
                </a:solidFill>
              </a:defRPr>
            </a:lvl1pPr>
          </a:lstStyle>
          <a:p>
            <a:r>
              <a:rPr lang="en-US" dirty="0"/>
              <a:t>Drag picture to placeholder or click icon to add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1023" y="242806"/>
            <a:ext cx="2205387" cy="682620"/>
          </a:xfrm>
          <a:prstGeom prst="rect">
            <a:avLst/>
          </a:prstGeom>
        </p:spPr>
      </p:pic>
      <p:sp>
        <p:nvSpPr>
          <p:cNvPr id="8" name="Title 1"/>
          <p:cNvSpPr>
            <a:spLocks noGrp="1"/>
          </p:cNvSpPr>
          <p:nvPr>
            <p:ph type="title" hasCustomPrompt="1"/>
          </p:nvPr>
        </p:nvSpPr>
        <p:spPr>
          <a:xfrm>
            <a:off x="684768" y="3053166"/>
            <a:ext cx="7768590" cy="1751308"/>
          </a:xfrm>
        </p:spPr>
        <p:txBody>
          <a:bodyPr anchor="t">
            <a:noAutofit/>
          </a:bodyPr>
          <a:lstStyle>
            <a:lvl1pPr algn="ctr">
              <a:defRPr sz="4800" b="1" i="0">
                <a:latin typeface="Arial Black" charset="0"/>
                <a:ea typeface="Arial Black" charset="0"/>
                <a:cs typeface="Arial Black" charset="0"/>
              </a:defRPr>
            </a:lvl1pPr>
          </a:lstStyle>
          <a:p>
            <a:r>
              <a:rPr lang="en-US" dirty="0"/>
              <a:t>CLICK TO EDIT MASTER TITLE STYLE</a:t>
            </a:r>
          </a:p>
        </p:txBody>
      </p:sp>
      <p:sp>
        <p:nvSpPr>
          <p:cNvPr id="9" name="Subtitle 2"/>
          <p:cNvSpPr>
            <a:spLocks noGrp="1"/>
          </p:cNvSpPr>
          <p:nvPr>
            <p:ph type="subTitle" idx="1"/>
          </p:nvPr>
        </p:nvSpPr>
        <p:spPr>
          <a:xfrm>
            <a:off x="680958" y="4912962"/>
            <a:ext cx="7772400" cy="1194540"/>
          </a:xfrm>
          <a:prstGeom prst="rect">
            <a:avLst/>
          </a:prstGeom>
        </p:spPr>
        <p:txBody>
          <a:bodyPr anchor="t">
            <a:normAutofit/>
          </a:bodyPr>
          <a:lstStyle>
            <a:lvl1pPr marL="0" indent="0" algn="ctr">
              <a:spcBef>
                <a:spcPts val="0"/>
              </a:spcBef>
              <a:buNone/>
              <a:defRPr sz="28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4"/>
          <p:cNvSpPr>
            <a:spLocks noGrp="1"/>
          </p:cNvSpPr>
          <p:nvPr>
            <p:ph type="body" sz="quarter" idx="10"/>
          </p:nvPr>
        </p:nvSpPr>
        <p:spPr>
          <a:xfrm>
            <a:off x="684213" y="6280030"/>
            <a:ext cx="7769225" cy="457320"/>
          </a:xfrm>
        </p:spPr>
        <p:txBody>
          <a:bodyPr>
            <a:normAutofit/>
          </a:bodyPr>
          <a:lstStyle>
            <a:lvl1pPr marL="0" indent="0" algn="ctr">
              <a:buFontTx/>
              <a:buNone/>
              <a:defRPr lang="en-US" sz="2800" b="0" i="0" kern="1200" dirty="0" smtClean="0">
                <a:solidFill>
                  <a:srgbClr val="CF4828"/>
                </a:solidFill>
                <a:latin typeface="+mn-lt"/>
                <a:ea typeface="Arial Black" charset="0"/>
                <a:cs typeface="Arial Black" charset="0"/>
              </a:defRPr>
            </a:lvl1pPr>
            <a:lvl2pPr marL="457200" indent="0" algn="ctr">
              <a:buFontTx/>
              <a:buNone/>
              <a:defRPr lang="en-US" sz="4800" b="1" i="0" kern="1200" dirty="0" smtClean="0">
                <a:solidFill>
                  <a:srgbClr val="3C7BB4"/>
                </a:solidFill>
                <a:latin typeface="Arial Black" charset="0"/>
                <a:ea typeface="Arial Black" charset="0"/>
                <a:cs typeface="Arial Black" charset="0"/>
              </a:defRPr>
            </a:lvl2pPr>
            <a:lvl3pPr marL="914400" indent="0" algn="ctr">
              <a:buFontTx/>
              <a:buNone/>
              <a:defRPr lang="en-US" sz="4800" b="1" i="0" kern="1200" dirty="0" smtClean="0">
                <a:solidFill>
                  <a:srgbClr val="3C7BB4"/>
                </a:solidFill>
                <a:latin typeface="Arial Black" charset="0"/>
                <a:ea typeface="Arial Black" charset="0"/>
                <a:cs typeface="Arial Black" charset="0"/>
              </a:defRPr>
            </a:lvl3pPr>
            <a:lvl4pPr marL="1371600" indent="0" algn="ctr">
              <a:buFontTx/>
              <a:buNone/>
              <a:defRPr lang="en-US" sz="4800" b="1" i="0" kern="1200" dirty="0" smtClean="0">
                <a:solidFill>
                  <a:srgbClr val="3C7BB4"/>
                </a:solidFill>
                <a:latin typeface="Arial Black" charset="0"/>
                <a:ea typeface="Arial Black" charset="0"/>
                <a:cs typeface="Arial Black" charset="0"/>
              </a:defRPr>
            </a:lvl4pPr>
            <a:lvl5pPr marL="1828800" indent="0" algn="ctr">
              <a:buFontTx/>
              <a:buNone/>
              <a:defRPr lang="en-US" sz="4800" b="1" i="0" kern="1200" dirty="0">
                <a:solidFill>
                  <a:srgbClr val="3C7BB4"/>
                </a:solidFill>
                <a:latin typeface="Arial Black" charset="0"/>
                <a:ea typeface="Arial Black" charset="0"/>
                <a:cs typeface="Arial Black" charset="0"/>
              </a:defRPr>
            </a:lvl5pPr>
          </a:lstStyle>
          <a:p>
            <a:pPr lvl="0"/>
            <a:r>
              <a:rPr lang="en-US" dirty="0"/>
              <a:t>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3"/>
          <p:cNvSpPr>
            <a:spLocks noGrp="1"/>
          </p:cNvSpPr>
          <p:nvPr>
            <p:ph type="title"/>
          </p:nvPr>
        </p:nvSpPr>
        <p:spPr>
          <a:xfrm>
            <a:off x="1356360" y="45720"/>
            <a:ext cx="7494342" cy="919480"/>
          </a:xfrm>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56360" y="1320801"/>
            <a:ext cx="7494342" cy="4706724"/>
          </a:xfrm>
          <a:prstGeom prst="rect">
            <a:avLst/>
          </a:prstGeom>
        </p:spPr>
        <p:txBody>
          <a:bodyPr anchor="ctr">
            <a:normAutofit/>
          </a:bodyPr>
          <a:lstStyle>
            <a:lvl1pPr>
              <a:defRPr sz="4000"/>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56360" y="1320801"/>
            <a:ext cx="7494342" cy="4706724"/>
          </a:xfrm>
          <a:prstGeom prst="rect">
            <a:avLst/>
          </a:prstGeom>
        </p:spPr>
        <p:txBody>
          <a:bodyPr anchor="ctr">
            <a:normAutofit/>
          </a:bodyPr>
          <a:lstStyle>
            <a:lvl1pPr>
              <a:defRPr sz="4000"/>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EE7A20"/>
            </a:gs>
            <a:gs pos="100000">
              <a:schemeClr val="accent3"/>
            </a:gs>
          </a:gsLst>
          <a:lin ang="0" scaled="0"/>
        </a:gra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061274"/>
            <a:ext cx="9144000" cy="2743199"/>
          </a:xfrm>
          <a:prstGeom prst="rect">
            <a:avLst/>
          </a:prstGeom>
          <a:solidFill>
            <a:schemeClr val="bg1"/>
          </a:solidFill>
          <a:effectLst>
            <a:outerShdw blurRad="635000" algn="ctr" rotWithShape="0">
              <a:srgbClr val="000000">
                <a:alpha val="50000"/>
              </a:srgbClr>
            </a:outerShdw>
          </a:effectLst>
        </p:spPr>
        <p:txBody>
          <a:bodyPr lIns="457200" tIns="91440" rIns="457200" bIns="91440" anchor="ctr">
            <a:normAutofit/>
          </a:bodyPr>
          <a:lstStyle>
            <a:lvl1pPr algn="ctr">
              <a:defRPr sz="4000">
                <a:solidFill>
                  <a:schemeClr val="accent3"/>
                </a:solidFill>
              </a:defRPr>
            </a:lvl1pPr>
          </a:lstStyle>
          <a:p>
            <a:r>
              <a:rPr lang="en-US" dirty="0"/>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2"/>
          <p:cNvSpPr>
            <a:spLocks noGrp="1"/>
          </p:cNvSpPr>
          <p:nvPr>
            <p:ph type="title"/>
          </p:nvPr>
        </p:nvSpPr>
        <p:spPr>
          <a:xfrm>
            <a:off x="1356360" y="45720"/>
            <a:ext cx="7494342" cy="919480"/>
          </a:xfrm>
        </p:spPr>
        <p:txBody>
          <a:bodyPr/>
          <a:lstStyle/>
          <a:p>
            <a:r>
              <a:rPr lang="en-US"/>
              <a:t>Click to edit Master title style</a:t>
            </a:r>
          </a:p>
        </p:txBody>
      </p:sp>
      <p:sp>
        <p:nvSpPr>
          <p:cNvPr id="12" name="Content Placeholder 7"/>
          <p:cNvSpPr>
            <a:spLocks noGrp="1"/>
          </p:cNvSpPr>
          <p:nvPr>
            <p:ph sz="quarter" idx="10"/>
          </p:nvPr>
        </p:nvSpPr>
        <p:spPr>
          <a:xfrm>
            <a:off x="697230" y="1333802"/>
            <a:ext cx="3959352" cy="4693724"/>
          </a:xfrm>
        </p:spPr>
        <p:txBody>
          <a:bodyPr anchor="t"/>
          <a:lstStyle>
            <a:lvl1pPr>
              <a:lnSpc>
                <a:spcPct val="100000"/>
              </a:lnSpc>
              <a:defRPr>
                <a:solidFill>
                  <a:schemeClr val="bg2">
                    <a:lumMod val="25000"/>
                  </a:schemeClr>
                </a:solidFill>
              </a:defRPr>
            </a:lvl1pPr>
            <a:lvl2pPr>
              <a:lnSpc>
                <a:spcPct val="100000"/>
              </a:lnSpc>
              <a:defRPr>
                <a:solidFill>
                  <a:schemeClr val="bg2">
                    <a:lumMod val="25000"/>
                  </a:schemeClr>
                </a:solidFill>
              </a:defRPr>
            </a:lvl2pPr>
            <a:lvl3pPr>
              <a:lnSpc>
                <a:spcPct val="100000"/>
              </a:lnSpc>
              <a:defRPr>
                <a:solidFill>
                  <a:schemeClr val="bg2">
                    <a:lumMod val="25000"/>
                  </a:schemeClr>
                </a:solidFill>
              </a:defRPr>
            </a:lvl3pPr>
            <a:lvl4pPr>
              <a:lnSpc>
                <a:spcPct val="100000"/>
              </a:lnSpc>
              <a:defRPr>
                <a:solidFill>
                  <a:schemeClr val="bg2">
                    <a:lumMod val="25000"/>
                  </a:schemeClr>
                </a:solidFill>
              </a:defRPr>
            </a:lvl4pPr>
            <a:lvl5pPr>
              <a:lnSpc>
                <a:spcPct val="100000"/>
              </a:lnSpc>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1"/>
          </p:nvPr>
        </p:nvSpPr>
        <p:spPr>
          <a:xfrm>
            <a:off x="4908604" y="1333492"/>
            <a:ext cx="3942098" cy="4694034"/>
          </a:xfrm>
        </p:spPr>
        <p:txBody>
          <a:bodyPr ancho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6" name="Title 2"/>
          <p:cNvSpPr>
            <a:spLocks noGrp="1"/>
          </p:cNvSpPr>
          <p:nvPr>
            <p:ph type="title"/>
          </p:nvPr>
        </p:nvSpPr>
        <p:spPr>
          <a:xfrm>
            <a:off x="1356360" y="45720"/>
            <a:ext cx="7494342" cy="919480"/>
          </a:xfrm>
        </p:spPr>
        <p:txBody>
          <a:bodyPr/>
          <a:lstStyle/>
          <a:p>
            <a:r>
              <a:rPr lang="en-US"/>
              <a:t>Click to edit Master title style</a:t>
            </a:r>
          </a:p>
        </p:txBody>
      </p:sp>
      <p:sp>
        <p:nvSpPr>
          <p:cNvPr id="7" name="Picture Placeholder 4"/>
          <p:cNvSpPr>
            <a:spLocks noGrp="1"/>
          </p:cNvSpPr>
          <p:nvPr>
            <p:ph type="pic" sz="quarter" idx="12"/>
          </p:nvPr>
        </p:nvSpPr>
        <p:spPr>
          <a:xfrm>
            <a:off x="685801" y="1333500"/>
            <a:ext cx="3173944" cy="4693372"/>
          </a:xfrm>
        </p:spPr>
        <p:txBody>
          <a:bodyPr/>
          <a:lstStyle>
            <a:lvl1pPr marL="0" indent="0">
              <a:buNone/>
              <a:defRPr/>
            </a:lvl1pPr>
          </a:lstStyle>
          <a:p>
            <a:r>
              <a:rPr lang="en-US" dirty="0"/>
              <a:t>Drag picture to placeholder or click icon to add</a:t>
            </a:r>
          </a:p>
        </p:txBody>
      </p:sp>
      <p:sp>
        <p:nvSpPr>
          <p:cNvPr id="8" name="Content Placeholder 3"/>
          <p:cNvSpPr>
            <a:spLocks noGrp="1"/>
          </p:cNvSpPr>
          <p:nvPr>
            <p:ph sz="quarter" idx="11"/>
          </p:nvPr>
        </p:nvSpPr>
        <p:spPr>
          <a:xfrm>
            <a:off x="4153042" y="1333500"/>
            <a:ext cx="4697660" cy="4694025"/>
          </a:xfrm>
        </p:spPr>
        <p:txBody>
          <a:bodyPr anchor="ctr"/>
          <a:lstStyle>
            <a:lvl1pPr marL="0" indent="0">
              <a:buNone/>
              <a:defRPr/>
            </a:lvl1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Content Orange BG">
    <p:spTree>
      <p:nvGrpSpPr>
        <p:cNvPr id="1" name=""/>
        <p:cNvGrpSpPr/>
        <p:nvPr/>
      </p:nvGrpSpPr>
      <p:grpSpPr>
        <a:xfrm>
          <a:off x="0" y="0"/>
          <a:ext cx="0" cy="0"/>
          <a:chOff x="0" y="0"/>
          <a:chExt cx="0" cy="0"/>
        </a:xfrm>
      </p:grpSpPr>
      <p:sp>
        <p:nvSpPr>
          <p:cNvPr id="6" name="Title 3"/>
          <p:cNvSpPr>
            <a:spLocks noGrp="1"/>
          </p:cNvSpPr>
          <p:nvPr>
            <p:ph type="title"/>
          </p:nvPr>
        </p:nvSpPr>
        <p:spPr>
          <a:xfrm>
            <a:off x="1356360" y="45720"/>
            <a:ext cx="7494342" cy="919480"/>
          </a:xfrm>
        </p:spPr>
        <p:txBody>
          <a:bodyPr/>
          <a:lstStyle/>
          <a:p>
            <a:r>
              <a:rPr lang="en-US"/>
              <a:t>Click to edit Master title style</a:t>
            </a:r>
          </a:p>
        </p:txBody>
      </p:sp>
      <p:sp>
        <p:nvSpPr>
          <p:cNvPr id="7" name="Folded Corner 3"/>
          <p:cNvSpPr/>
          <p:nvPr userDrawn="1"/>
        </p:nvSpPr>
        <p:spPr>
          <a:xfrm>
            <a:off x="685801" y="1320800"/>
            <a:ext cx="8164900" cy="4717690"/>
          </a:xfrm>
          <a:prstGeom prst="foldedCorner">
            <a:avLst>
              <a:gd name="adj" fmla="val 14086"/>
            </a:avLst>
          </a:prstGeom>
          <a:solidFill>
            <a:srgbClr val="D14820"/>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dirty="0"/>
              <a:t>Click to edit Master text styles</a:t>
            </a:r>
          </a:p>
        </p:txBody>
      </p:sp>
      <p:sp>
        <p:nvSpPr>
          <p:cNvPr id="10" name="Picture Placeholder 4"/>
          <p:cNvSpPr>
            <a:spLocks noGrp="1"/>
          </p:cNvSpPr>
          <p:nvPr>
            <p:ph type="pic" sz="quarter" idx="10"/>
          </p:nvPr>
        </p:nvSpPr>
        <p:spPr>
          <a:xfrm>
            <a:off x="685801" y="1320800"/>
            <a:ext cx="3173944" cy="4716731"/>
          </a:xfrm>
          <a:solidFill>
            <a:srgbClr val="D14820"/>
          </a:solidFill>
        </p:spPr>
        <p:txBody>
          <a:bodyPr/>
          <a:lstStyle>
            <a:lvl1pPr marL="0" indent="0">
              <a:buNone/>
              <a:defRPr>
                <a:solidFill>
                  <a:schemeClr val="bg1"/>
                </a:solidFill>
              </a:defRPr>
            </a:lvl1pPr>
          </a:lstStyle>
          <a:p>
            <a:r>
              <a:rPr lang="en-US" dirty="0"/>
              <a:t>Drag picture to placeholder or click icon to add</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Icon">
    <p:spTree>
      <p:nvGrpSpPr>
        <p:cNvPr id="1" name=""/>
        <p:cNvGrpSpPr/>
        <p:nvPr/>
      </p:nvGrpSpPr>
      <p:grpSpPr>
        <a:xfrm>
          <a:off x="0" y="0"/>
          <a:ext cx="0" cy="0"/>
          <a:chOff x="0" y="0"/>
          <a:chExt cx="0" cy="0"/>
        </a:xfrm>
      </p:grpSpPr>
      <p:sp>
        <p:nvSpPr>
          <p:cNvPr id="6" name="Title 2"/>
          <p:cNvSpPr>
            <a:spLocks noGrp="1"/>
          </p:cNvSpPr>
          <p:nvPr>
            <p:ph type="title"/>
          </p:nvPr>
        </p:nvSpPr>
        <p:spPr>
          <a:xfrm>
            <a:off x="1356360" y="45720"/>
            <a:ext cx="7494342" cy="919480"/>
          </a:xfrm>
        </p:spPr>
        <p:txBody>
          <a:bodyPr/>
          <a:lstStyle/>
          <a:p>
            <a:r>
              <a:rPr lang="en-US"/>
              <a:t>Click to edit Master title style</a:t>
            </a:r>
          </a:p>
        </p:txBody>
      </p:sp>
      <p:sp>
        <p:nvSpPr>
          <p:cNvPr id="7" name="Content Placeholder 3"/>
          <p:cNvSpPr>
            <a:spLocks noGrp="1"/>
          </p:cNvSpPr>
          <p:nvPr>
            <p:ph sz="quarter" idx="11"/>
          </p:nvPr>
        </p:nvSpPr>
        <p:spPr>
          <a:xfrm>
            <a:off x="3493698" y="1333500"/>
            <a:ext cx="5357004" cy="4694025"/>
          </a:xfrm>
        </p:spPr>
        <p:txBody>
          <a:bodyPr anchor="ctr"/>
          <a:lstStyle>
            <a:lvl1pPr marL="0" indent="0">
              <a:buNone/>
              <a:defRPr/>
            </a:lvl1pPr>
          </a:lstStyle>
          <a:p>
            <a:pPr lvl="0"/>
            <a:r>
              <a:rPr lang="en-US"/>
              <a:t>Click to edit Master text styles</a:t>
            </a:r>
          </a:p>
        </p:txBody>
      </p:sp>
      <p:sp>
        <p:nvSpPr>
          <p:cNvPr id="18" name="Oval 17"/>
          <p:cNvSpPr/>
          <p:nvPr userDrawn="1"/>
        </p:nvSpPr>
        <p:spPr>
          <a:xfrm>
            <a:off x="686283" y="2439337"/>
            <a:ext cx="2514117" cy="2478457"/>
          </a:xfrm>
          <a:prstGeom prst="ellipse">
            <a:avLst/>
          </a:prstGeom>
          <a:solidFill>
            <a:srgbClr val="CF4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latin typeface="Arial Black" charset="0"/>
              <a:ea typeface="Arial Black" charset="0"/>
              <a:cs typeface="Arial Black" charset="0"/>
            </a:endParaRPr>
          </a:p>
        </p:txBody>
      </p:sp>
      <p:sp>
        <p:nvSpPr>
          <p:cNvPr id="19" name="Text Placeholder 7"/>
          <p:cNvSpPr>
            <a:spLocks noGrp="1"/>
          </p:cNvSpPr>
          <p:nvPr>
            <p:ph type="body" sz="quarter" idx="12" hasCustomPrompt="1"/>
          </p:nvPr>
        </p:nvSpPr>
        <p:spPr>
          <a:xfrm>
            <a:off x="686282" y="2446767"/>
            <a:ext cx="2514117" cy="2478456"/>
          </a:xfrm>
        </p:spPr>
        <p:txBody>
          <a:bodyPr anchor="ctr">
            <a:noAutofit/>
          </a:bodyPr>
          <a:lstStyle>
            <a:lvl1pPr marL="0" indent="0" algn="ctr">
              <a:buNone/>
              <a:defRPr sz="9600" b="1" i="0">
                <a:solidFill>
                  <a:schemeClr val="bg1"/>
                </a:solidFill>
                <a:latin typeface="Arial Black" charset="0"/>
                <a:ea typeface="Arial Black" charset="0"/>
                <a:cs typeface="Arial Black" charset="0"/>
              </a:defRPr>
            </a:lvl1pPr>
            <a:lvl2pPr marL="457200" indent="0">
              <a:buNone/>
              <a:defRPr b="1" i="0">
                <a:solidFill>
                  <a:schemeClr val="bg1"/>
                </a:solidFill>
                <a:latin typeface="Arial Black" charset="0"/>
                <a:ea typeface="Arial Black" charset="0"/>
                <a:cs typeface="Arial Black" charset="0"/>
              </a:defRPr>
            </a:lvl2pPr>
            <a:lvl3pPr marL="914400" indent="0">
              <a:buNone/>
              <a:defRPr b="1" i="0">
                <a:solidFill>
                  <a:schemeClr val="bg1"/>
                </a:solidFill>
                <a:latin typeface="Arial Black" charset="0"/>
                <a:ea typeface="Arial Black" charset="0"/>
                <a:cs typeface="Arial Black" charset="0"/>
              </a:defRPr>
            </a:lvl3pPr>
            <a:lvl4pPr marL="1371600" indent="0">
              <a:buNone/>
              <a:defRPr b="1" i="0">
                <a:solidFill>
                  <a:schemeClr val="bg1"/>
                </a:solidFill>
                <a:latin typeface="Arial Black" charset="0"/>
                <a:ea typeface="Arial Black" charset="0"/>
                <a:cs typeface="Arial Black" charset="0"/>
              </a:defRPr>
            </a:lvl4pPr>
            <a:lvl5pPr marL="1828800" indent="0">
              <a:buNone/>
              <a:defRPr b="1" i="0">
                <a:solidFill>
                  <a:schemeClr val="bg1"/>
                </a:solidFill>
                <a:latin typeface="Arial Black" charset="0"/>
                <a:ea typeface="Arial Black" charset="0"/>
                <a:cs typeface="Arial Black" charset="0"/>
              </a:defRPr>
            </a:lvl5pPr>
          </a:lstStyle>
          <a:p>
            <a:pPr lvl="0"/>
            <a:r>
              <a:rPr lang="en-US" dirty="0"/>
              <a:t>1</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10" name="Title 2"/>
          <p:cNvSpPr>
            <a:spLocks noGrp="1"/>
          </p:cNvSpPr>
          <p:nvPr>
            <p:ph type="title"/>
          </p:nvPr>
        </p:nvSpPr>
        <p:spPr>
          <a:xfrm>
            <a:off x="1356360" y="45720"/>
            <a:ext cx="7494342" cy="919480"/>
          </a:xfrm>
        </p:spPr>
        <p:txBody>
          <a:bodyPr/>
          <a:lstStyle/>
          <a:p>
            <a:r>
              <a:rPr lang="en-US"/>
              <a:t>Click to edit Master title style</a:t>
            </a:r>
          </a:p>
        </p:txBody>
      </p:sp>
      <p:sp>
        <p:nvSpPr>
          <p:cNvPr id="12" name="Content Placeholder 3"/>
          <p:cNvSpPr>
            <a:spLocks noGrp="1"/>
          </p:cNvSpPr>
          <p:nvPr>
            <p:ph sz="quarter" idx="11"/>
          </p:nvPr>
        </p:nvSpPr>
        <p:spPr>
          <a:xfrm>
            <a:off x="3493698" y="1333500"/>
            <a:ext cx="5357004" cy="4694025"/>
          </a:xfrm>
        </p:spPr>
        <p:txBody>
          <a:bodyPr anchor="ctr"/>
          <a:lstStyle>
            <a:lvl1pPr marL="0" indent="0">
              <a:buNone/>
              <a:defRPr>
                <a:solidFill>
                  <a:schemeClr val="bg2">
                    <a:lumMod val="25000"/>
                  </a:schemeClr>
                </a:solidFill>
              </a:defRPr>
            </a:lvl1pPr>
          </a:lstStyle>
          <a:p>
            <a:pPr lvl="0"/>
            <a:r>
              <a:rPr lang="en-US" dirty="0"/>
              <a:t>Click to edit Master text styles</a:t>
            </a:r>
          </a:p>
        </p:txBody>
      </p:sp>
      <p:sp>
        <p:nvSpPr>
          <p:cNvPr id="17" name="Picture Placeholder 5"/>
          <p:cNvSpPr>
            <a:spLocks noGrp="1"/>
          </p:cNvSpPr>
          <p:nvPr>
            <p:ph type="pic" sz="quarter" idx="13"/>
          </p:nvPr>
        </p:nvSpPr>
        <p:spPr>
          <a:xfrm>
            <a:off x="685800" y="2429489"/>
            <a:ext cx="2514600" cy="2513012"/>
          </a:xfrm>
        </p:spPr>
        <p:txBody>
          <a:bodyPr/>
          <a:lstStyle>
            <a:lvl1pPr marL="0" indent="0">
              <a:buNone/>
              <a:defRPr>
                <a:solidFill>
                  <a:schemeClr val="bg2">
                    <a:lumMod val="25000"/>
                  </a:schemeClr>
                </a:solidFill>
              </a:defRPr>
            </a:lvl1pPr>
          </a:lstStyle>
          <a:p>
            <a:r>
              <a:rPr lang="en-US" dirty="0"/>
              <a:t>Drag picture to placeholder or click icon to add</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1023" y="242806"/>
            <a:ext cx="2205387" cy="682620"/>
          </a:xfrm>
          <a:prstGeom prst="rect">
            <a:avLst/>
          </a:prstGeom>
        </p:spPr>
      </p:pic>
      <p:sp>
        <p:nvSpPr>
          <p:cNvPr id="9" name="Title 1"/>
          <p:cNvSpPr>
            <a:spLocks noGrp="1"/>
          </p:cNvSpPr>
          <p:nvPr>
            <p:ph type="title" hasCustomPrompt="1"/>
          </p:nvPr>
        </p:nvSpPr>
        <p:spPr>
          <a:xfrm>
            <a:off x="684768" y="3053166"/>
            <a:ext cx="7768590" cy="1751308"/>
          </a:xfrm>
        </p:spPr>
        <p:txBody>
          <a:bodyPr anchor="t">
            <a:noAutofit/>
          </a:bodyPr>
          <a:lstStyle>
            <a:lvl1pPr algn="ctr">
              <a:defRPr sz="4800" b="1" i="0">
                <a:latin typeface="Arial Black" charset="0"/>
                <a:ea typeface="Arial Black" charset="0"/>
                <a:cs typeface="Arial Black" charset="0"/>
              </a:defRPr>
            </a:lvl1pPr>
          </a:lstStyle>
          <a:p>
            <a:r>
              <a:rPr lang="en-US" dirty="0"/>
              <a:t>CLICK TO EDIT MASTER TITLE STYLE</a:t>
            </a:r>
          </a:p>
        </p:txBody>
      </p:sp>
      <p:sp>
        <p:nvSpPr>
          <p:cNvPr id="10" name="Subtitle 2"/>
          <p:cNvSpPr>
            <a:spLocks noGrp="1"/>
          </p:cNvSpPr>
          <p:nvPr>
            <p:ph type="subTitle" idx="1"/>
          </p:nvPr>
        </p:nvSpPr>
        <p:spPr>
          <a:xfrm>
            <a:off x="680958" y="4912962"/>
            <a:ext cx="7772400" cy="1194540"/>
          </a:xfrm>
          <a:prstGeom prst="rect">
            <a:avLst/>
          </a:prstGeom>
        </p:spPr>
        <p:txBody>
          <a:bodyPr anchor="t">
            <a:normAutofit/>
          </a:bodyPr>
          <a:lstStyle>
            <a:lvl1pPr marL="0" indent="0" algn="ctr">
              <a:spcBef>
                <a:spcPts val="0"/>
              </a:spcBef>
              <a:buNone/>
              <a:defRPr sz="28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4"/>
          <p:cNvSpPr>
            <a:spLocks noGrp="1"/>
          </p:cNvSpPr>
          <p:nvPr>
            <p:ph type="body" sz="quarter" idx="10"/>
          </p:nvPr>
        </p:nvSpPr>
        <p:spPr>
          <a:xfrm>
            <a:off x="684213" y="6280030"/>
            <a:ext cx="7769225" cy="457320"/>
          </a:xfrm>
        </p:spPr>
        <p:txBody>
          <a:bodyPr>
            <a:normAutofit/>
          </a:bodyPr>
          <a:lstStyle>
            <a:lvl1pPr marL="0" indent="0" algn="ctr">
              <a:buFontTx/>
              <a:buNone/>
              <a:defRPr lang="en-US" sz="2800" b="0" i="0" kern="1200" dirty="0" smtClean="0">
                <a:solidFill>
                  <a:srgbClr val="624987"/>
                </a:solidFill>
                <a:latin typeface="+mn-lt"/>
                <a:ea typeface="Arial Black" charset="0"/>
                <a:cs typeface="Arial Black" charset="0"/>
              </a:defRPr>
            </a:lvl1pPr>
            <a:lvl2pPr marL="457200" indent="0" algn="ctr">
              <a:buFontTx/>
              <a:buNone/>
              <a:defRPr lang="en-US" sz="4800" b="1" i="0" kern="1200" dirty="0" smtClean="0">
                <a:solidFill>
                  <a:srgbClr val="3C7BB4"/>
                </a:solidFill>
                <a:latin typeface="Arial Black" charset="0"/>
                <a:ea typeface="Arial Black" charset="0"/>
                <a:cs typeface="Arial Black" charset="0"/>
              </a:defRPr>
            </a:lvl2pPr>
            <a:lvl3pPr marL="914400" indent="0" algn="ctr">
              <a:buFontTx/>
              <a:buNone/>
              <a:defRPr lang="en-US" sz="4800" b="1" i="0" kern="1200" dirty="0" smtClean="0">
                <a:solidFill>
                  <a:srgbClr val="3C7BB4"/>
                </a:solidFill>
                <a:latin typeface="Arial Black" charset="0"/>
                <a:ea typeface="Arial Black" charset="0"/>
                <a:cs typeface="Arial Black" charset="0"/>
              </a:defRPr>
            </a:lvl3pPr>
            <a:lvl4pPr marL="1371600" indent="0" algn="ctr">
              <a:buFontTx/>
              <a:buNone/>
              <a:defRPr lang="en-US" sz="4800" b="1" i="0" kern="1200" dirty="0" smtClean="0">
                <a:solidFill>
                  <a:srgbClr val="3C7BB4"/>
                </a:solidFill>
                <a:latin typeface="Arial Black" charset="0"/>
                <a:ea typeface="Arial Black" charset="0"/>
                <a:cs typeface="Arial Black" charset="0"/>
              </a:defRPr>
            </a:lvl4pPr>
            <a:lvl5pPr marL="1828800" indent="0" algn="ctr">
              <a:buFontTx/>
              <a:buNone/>
              <a:defRPr lang="en-US" sz="4800" b="1" i="0" kern="1200" dirty="0">
                <a:solidFill>
                  <a:srgbClr val="3C7BB4"/>
                </a:solidFill>
                <a:latin typeface="Arial Black" charset="0"/>
                <a:ea typeface="Arial Black" charset="0"/>
                <a:cs typeface="Arial Black" charset="0"/>
              </a:defRPr>
            </a:lvl5pPr>
          </a:lstStyle>
          <a:p>
            <a:pPr lvl="0"/>
            <a:r>
              <a:rPr lang="en-US" dirty="0"/>
              <a:t>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3"/>
          <p:cNvSpPr>
            <a:spLocks noGrp="1"/>
          </p:cNvSpPr>
          <p:nvPr>
            <p:ph type="title"/>
          </p:nvPr>
        </p:nvSpPr>
        <p:spPr>
          <a:xfrm>
            <a:off x="1356360" y="45720"/>
            <a:ext cx="7494342" cy="919480"/>
          </a:xfrm>
        </p:spPr>
        <p:txBody>
          <a:bodyPr/>
          <a:lstStyle/>
          <a:p>
            <a:r>
              <a:rPr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56360" y="1320801"/>
            <a:ext cx="7494342" cy="4706724"/>
          </a:xfrm>
          <a:prstGeom prst="rect">
            <a:avLst/>
          </a:prstGeom>
        </p:spPr>
        <p:txBody>
          <a:bodyPr anchor="ctr">
            <a:normAutofit/>
          </a:bodyPr>
          <a:lstStyle>
            <a:lvl1pPr>
              <a:defRPr sz="4000"/>
            </a:lvl1pPr>
          </a:lstStyle>
          <a:p>
            <a:r>
              <a:rPr lang="en-US" dirty="0"/>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816AA8"/>
            </a:gs>
            <a:gs pos="100000">
              <a:schemeClr val="accent5"/>
            </a:gs>
          </a:gsLst>
          <a:lin ang="0" scaled="0"/>
        </a:gra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061274"/>
            <a:ext cx="9144000" cy="2743199"/>
          </a:xfrm>
          <a:prstGeom prst="rect">
            <a:avLst/>
          </a:prstGeom>
          <a:solidFill>
            <a:schemeClr val="bg1"/>
          </a:solidFill>
          <a:effectLst>
            <a:outerShdw blurRad="635000" algn="ctr" rotWithShape="0">
              <a:srgbClr val="000000">
                <a:alpha val="50000"/>
              </a:srgbClr>
            </a:outerShdw>
          </a:effectLst>
        </p:spPr>
        <p:txBody>
          <a:bodyPr lIns="457200" tIns="91440" rIns="457200" bIns="91440" anchor="ctr">
            <a:normAutofit/>
          </a:bodyPr>
          <a:lstStyle>
            <a:lvl1pPr algn="ctr">
              <a:defRPr sz="4000">
                <a:solidFill>
                  <a:schemeClr val="tx2"/>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3C7BB4"/>
            </a:gs>
            <a:gs pos="100000">
              <a:schemeClr val="accent1"/>
            </a:gs>
          </a:gsLst>
          <a:lin ang="0" scaled="0"/>
        </a:gra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061274"/>
            <a:ext cx="9144000" cy="2743199"/>
          </a:xfrm>
          <a:solidFill>
            <a:schemeClr val="bg1"/>
          </a:solidFill>
          <a:effectLst>
            <a:outerShdw blurRad="635000" algn="ctr" rotWithShape="0">
              <a:srgbClr val="000000">
                <a:alpha val="50000"/>
              </a:srgbClr>
            </a:outerShdw>
          </a:effectLst>
        </p:spPr>
        <p:txBody>
          <a:bodyPr lIns="457200" tIns="91440" rIns="457200" bIns="91440" anchor="ctr">
            <a:normAutofit/>
          </a:bodyPr>
          <a:lstStyle>
            <a:lvl1pPr algn="ctr">
              <a:defRPr sz="4000">
                <a:solidFill>
                  <a:schemeClr val="accent1"/>
                </a:solidFill>
              </a:defRPr>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2"/>
          <p:cNvSpPr>
            <a:spLocks noGrp="1"/>
          </p:cNvSpPr>
          <p:nvPr>
            <p:ph type="title"/>
          </p:nvPr>
        </p:nvSpPr>
        <p:spPr>
          <a:xfrm>
            <a:off x="1356360" y="45720"/>
            <a:ext cx="7494342" cy="919480"/>
          </a:xfrm>
        </p:spPr>
        <p:txBody>
          <a:bodyPr/>
          <a:lstStyle/>
          <a:p>
            <a:r>
              <a:rPr lang="en-US"/>
              <a:t>Click to edit Master title style</a:t>
            </a:r>
          </a:p>
        </p:txBody>
      </p:sp>
      <p:sp>
        <p:nvSpPr>
          <p:cNvPr id="6" name="Content Placeholder 7"/>
          <p:cNvSpPr>
            <a:spLocks noGrp="1"/>
          </p:cNvSpPr>
          <p:nvPr>
            <p:ph sz="quarter" idx="10"/>
          </p:nvPr>
        </p:nvSpPr>
        <p:spPr>
          <a:xfrm>
            <a:off x="697230" y="1333802"/>
            <a:ext cx="3959352" cy="4693724"/>
          </a:xfrm>
        </p:spPr>
        <p:txBody>
          <a:bodyPr anchor="t"/>
          <a:lstStyle>
            <a:lvl1pPr>
              <a:lnSpc>
                <a:spcPct val="100000"/>
              </a:lnSpc>
              <a:defRPr>
                <a:solidFill>
                  <a:schemeClr val="bg2">
                    <a:lumMod val="25000"/>
                  </a:schemeClr>
                </a:solidFill>
              </a:defRPr>
            </a:lvl1pPr>
            <a:lvl2pPr>
              <a:lnSpc>
                <a:spcPct val="100000"/>
              </a:lnSpc>
              <a:defRPr>
                <a:solidFill>
                  <a:schemeClr val="bg2">
                    <a:lumMod val="25000"/>
                  </a:schemeClr>
                </a:solidFill>
              </a:defRPr>
            </a:lvl2pPr>
            <a:lvl3pPr>
              <a:lnSpc>
                <a:spcPct val="100000"/>
              </a:lnSpc>
              <a:defRPr>
                <a:solidFill>
                  <a:schemeClr val="bg2">
                    <a:lumMod val="25000"/>
                  </a:schemeClr>
                </a:solidFill>
              </a:defRPr>
            </a:lvl3pPr>
            <a:lvl4pPr>
              <a:lnSpc>
                <a:spcPct val="100000"/>
              </a:lnSpc>
              <a:defRPr>
                <a:solidFill>
                  <a:schemeClr val="bg2">
                    <a:lumMod val="25000"/>
                  </a:schemeClr>
                </a:solidFill>
              </a:defRPr>
            </a:lvl4pPr>
            <a:lvl5pPr>
              <a:lnSpc>
                <a:spcPct val="100000"/>
              </a:lnSpc>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1"/>
          </p:nvPr>
        </p:nvSpPr>
        <p:spPr>
          <a:xfrm>
            <a:off x="4908604" y="1333492"/>
            <a:ext cx="3942098" cy="4694034"/>
          </a:xfrm>
        </p:spPr>
        <p:txBody>
          <a:bodyPr ancho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6" name="Title 2"/>
          <p:cNvSpPr>
            <a:spLocks noGrp="1"/>
          </p:cNvSpPr>
          <p:nvPr>
            <p:ph type="title"/>
          </p:nvPr>
        </p:nvSpPr>
        <p:spPr>
          <a:xfrm>
            <a:off x="1356360" y="45720"/>
            <a:ext cx="7494342" cy="919480"/>
          </a:xfrm>
        </p:spPr>
        <p:txBody>
          <a:bodyPr/>
          <a:lstStyle/>
          <a:p>
            <a:r>
              <a:rPr lang="en-US"/>
              <a:t>Click to edit Master title style</a:t>
            </a:r>
          </a:p>
        </p:txBody>
      </p:sp>
      <p:sp>
        <p:nvSpPr>
          <p:cNvPr id="7" name="Picture Placeholder 4"/>
          <p:cNvSpPr>
            <a:spLocks noGrp="1"/>
          </p:cNvSpPr>
          <p:nvPr>
            <p:ph type="pic" sz="quarter" idx="12"/>
          </p:nvPr>
        </p:nvSpPr>
        <p:spPr>
          <a:xfrm>
            <a:off x="685801" y="1333500"/>
            <a:ext cx="3173944" cy="4693372"/>
          </a:xfrm>
        </p:spPr>
        <p:txBody>
          <a:bodyPr/>
          <a:lstStyle>
            <a:lvl1pPr marL="0" indent="0">
              <a:buNone/>
              <a:defRPr/>
            </a:lvl1pPr>
          </a:lstStyle>
          <a:p>
            <a:r>
              <a:rPr lang="en-US" dirty="0"/>
              <a:t>Drag picture to placeholder or click icon to add</a:t>
            </a:r>
          </a:p>
        </p:txBody>
      </p:sp>
      <p:sp>
        <p:nvSpPr>
          <p:cNvPr id="8" name="Content Placeholder 3"/>
          <p:cNvSpPr>
            <a:spLocks noGrp="1"/>
          </p:cNvSpPr>
          <p:nvPr>
            <p:ph sz="quarter" idx="11"/>
          </p:nvPr>
        </p:nvSpPr>
        <p:spPr>
          <a:xfrm>
            <a:off x="4153042" y="1333500"/>
            <a:ext cx="4697660" cy="4694025"/>
          </a:xfrm>
        </p:spPr>
        <p:txBody>
          <a:bodyPr anchor="ctr"/>
          <a:lstStyle>
            <a:lvl1pPr marL="0" indent="0">
              <a:buNone/>
              <a:defRPr/>
            </a:lvl1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ontent Purple BG">
    <p:spTree>
      <p:nvGrpSpPr>
        <p:cNvPr id="1" name=""/>
        <p:cNvGrpSpPr/>
        <p:nvPr/>
      </p:nvGrpSpPr>
      <p:grpSpPr>
        <a:xfrm>
          <a:off x="0" y="0"/>
          <a:ext cx="0" cy="0"/>
          <a:chOff x="0" y="0"/>
          <a:chExt cx="0" cy="0"/>
        </a:xfrm>
      </p:grpSpPr>
      <p:sp>
        <p:nvSpPr>
          <p:cNvPr id="6" name="Title 3"/>
          <p:cNvSpPr>
            <a:spLocks noGrp="1"/>
          </p:cNvSpPr>
          <p:nvPr>
            <p:ph type="title"/>
          </p:nvPr>
        </p:nvSpPr>
        <p:spPr>
          <a:xfrm>
            <a:off x="1356360" y="45720"/>
            <a:ext cx="7494342" cy="919480"/>
          </a:xfrm>
        </p:spPr>
        <p:txBody>
          <a:bodyPr/>
          <a:lstStyle/>
          <a:p>
            <a:r>
              <a:rPr lang="en-US" dirty="0"/>
              <a:t>Click to edit Master title style</a:t>
            </a:r>
          </a:p>
        </p:txBody>
      </p:sp>
      <p:sp>
        <p:nvSpPr>
          <p:cNvPr id="7" name="Folded Corner 3"/>
          <p:cNvSpPr/>
          <p:nvPr userDrawn="1"/>
        </p:nvSpPr>
        <p:spPr>
          <a:xfrm>
            <a:off x="685801" y="1320800"/>
            <a:ext cx="8168637" cy="4717690"/>
          </a:xfrm>
          <a:prstGeom prst="foldedCorner">
            <a:avLst>
              <a:gd name="adj" fmla="val 14086"/>
            </a:avLst>
          </a:prstGeom>
          <a:solidFill>
            <a:srgbClr val="7D67A5"/>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4"/>
          <p:cNvSpPr>
            <a:spLocks noGrp="1"/>
          </p:cNvSpPr>
          <p:nvPr>
            <p:ph type="pic" sz="quarter" idx="10"/>
          </p:nvPr>
        </p:nvSpPr>
        <p:spPr>
          <a:xfrm>
            <a:off x="685801" y="1320800"/>
            <a:ext cx="3173944" cy="4716731"/>
          </a:xfrm>
          <a:solidFill>
            <a:srgbClr val="7D67A5"/>
          </a:solidFill>
        </p:spPr>
        <p:txBody>
          <a:bodyPr/>
          <a:lstStyle>
            <a:lvl1pPr marL="0" indent="0">
              <a:buNone/>
              <a:defRPr>
                <a:solidFill>
                  <a:schemeClr val="bg1"/>
                </a:solidFill>
              </a:defRPr>
            </a:lvl1pPr>
          </a:lstStyle>
          <a:p>
            <a:r>
              <a:rPr lang="en-US" dirty="0"/>
              <a:t>Drag picture to placeholder or click icon to add</a:t>
            </a:r>
          </a:p>
        </p:txBody>
      </p:sp>
      <p:sp>
        <p:nvSpPr>
          <p:cNvPr id="14"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dirty="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Icon">
    <p:spTree>
      <p:nvGrpSpPr>
        <p:cNvPr id="1" name=""/>
        <p:cNvGrpSpPr/>
        <p:nvPr/>
      </p:nvGrpSpPr>
      <p:grpSpPr>
        <a:xfrm>
          <a:off x="0" y="0"/>
          <a:ext cx="0" cy="0"/>
          <a:chOff x="0" y="0"/>
          <a:chExt cx="0" cy="0"/>
        </a:xfrm>
      </p:grpSpPr>
      <p:sp>
        <p:nvSpPr>
          <p:cNvPr id="6" name="Title 2"/>
          <p:cNvSpPr>
            <a:spLocks noGrp="1"/>
          </p:cNvSpPr>
          <p:nvPr>
            <p:ph type="title"/>
          </p:nvPr>
        </p:nvSpPr>
        <p:spPr>
          <a:xfrm>
            <a:off x="1356360" y="45720"/>
            <a:ext cx="7494342" cy="919480"/>
          </a:xfrm>
        </p:spPr>
        <p:txBody>
          <a:bodyPr/>
          <a:lstStyle/>
          <a:p>
            <a:r>
              <a:rPr lang="en-US"/>
              <a:t>Click to edit Master title style</a:t>
            </a:r>
          </a:p>
        </p:txBody>
      </p:sp>
      <p:sp>
        <p:nvSpPr>
          <p:cNvPr id="7" name="Content Placeholder 3"/>
          <p:cNvSpPr>
            <a:spLocks noGrp="1"/>
          </p:cNvSpPr>
          <p:nvPr>
            <p:ph sz="quarter" idx="11"/>
          </p:nvPr>
        </p:nvSpPr>
        <p:spPr>
          <a:xfrm>
            <a:off x="3493698" y="1333500"/>
            <a:ext cx="5357004" cy="4694025"/>
          </a:xfrm>
        </p:spPr>
        <p:txBody>
          <a:bodyPr anchor="ctr"/>
          <a:lstStyle>
            <a:lvl1pPr marL="0" indent="0">
              <a:buNone/>
              <a:defRPr/>
            </a:lvl1pPr>
          </a:lstStyle>
          <a:p>
            <a:pPr lvl="0"/>
            <a:r>
              <a:rPr lang="en-US"/>
              <a:t>Click to edit Master text styles</a:t>
            </a:r>
          </a:p>
        </p:txBody>
      </p:sp>
      <p:sp>
        <p:nvSpPr>
          <p:cNvPr id="9" name="Oval 8"/>
          <p:cNvSpPr/>
          <p:nvPr userDrawn="1"/>
        </p:nvSpPr>
        <p:spPr>
          <a:xfrm>
            <a:off x="686283" y="2439337"/>
            <a:ext cx="2514117" cy="2478457"/>
          </a:xfrm>
          <a:prstGeom prst="ellipse">
            <a:avLst/>
          </a:prstGeom>
          <a:solidFill>
            <a:srgbClr val="7D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latin typeface="Arial Black" charset="0"/>
              <a:ea typeface="Arial Black" charset="0"/>
              <a:cs typeface="Arial Black" charset="0"/>
            </a:endParaRPr>
          </a:p>
        </p:txBody>
      </p:sp>
      <p:sp>
        <p:nvSpPr>
          <p:cNvPr id="10" name="Text Placeholder 7"/>
          <p:cNvSpPr>
            <a:spLocks noGrp="1"/>
          </p:cNvSpPr>
          <p:nvPr>
            <p:ph type="body" sz="quarter" idx="12" hasCustomPrompt="1"/>
          </p:nvPr>
        </p:nvSpPr>
        <p:spPr>
          <a:xfrm>
            <a:off x="686282" y="2446767"/>
            <a:ext cx="2514117" cy="2478456"/>
          </a:xfrm>
        </p:spPr>
        <p:txBody>
          <a:bodyPr anchor="ctr">
            <a:noAutofit/>
          </a:bodyPr>
          <a:lstStyle>
            <a:lvl1pPr marL="0" indent="0" algn="ctr">
              <a:buNone/>
              <a:defRPr sz="9600" b="1" i="0">
                <a:solidFill>
                  <a:schemeClr val="bg1"/>
                </a:solidFill>
                <a:latin typeface="Arial Black" charset="0"/>
                <a:ea typeface="Arial Black" charset="0"/>
                <a:cs typeface="Arial Black" charset="0"/>
              </a:defRPr>
            </a:lvl1pPr>
            <a:lvl2pPr marL="457200" indent="0">
              <a:buNone/>
              <a:defRPr b="1" i="0">
                <a:solidFill>
                  <a:schemeClr val="bg1"/>
                </a:solidFill>
                <a:latin typeface="Arial Black" charset="0"/>
                <a:ea typeface="Arial Black" charset="0"/>
                <a:cs typeface="Arial Black" charset="0"/>
              </a:defRPr>
            </a:lvl2pPr>
            <a:lvl3pPr marL="914400" indent="0">
              <a:buNone/>
              <a:defRPr b="1" i="0">
                <a:solidFill>
                  <a:schemeClr val="bg1"/>
                </a:solidFill>
                <a:latin typeface="Arial Black" charset="0"/>
                <a:ea typeface="Arial Black" charset="0"/>
                <a:cs typeface="Arial Black" charset="0"/>
              </a:defRPr>
            </a:lvl3pPr>
            <a:lvl4pPr marL="1371600" indent="0">
              <a:buNone/>
              <a:defRPr b="1" i="0">
                <a:solidFill>
                  <a:schemeClr val="bg1"/>
                </a:solidFill>
                <a:latin typeface="Arial Black" charset="0"/>
                <a:ea typeface="Arial Black" charset="0"/>
                <a:cs typeface="Arial Black" charset="0"/>
              </a:defRPr>
            </a:lvl4pPr>
            <a:lvl5pPr marL="1828800" indent="0">
              <a:buNone/>
              <a:defRPr b="1" i="0">
                <a:solidFill>
                  <a:schemeClr val="bg1"/>
                </a:solidFill>
                <a:latin typeface="Arial Black" charset="0"/>
                <a:ea typeface="Arial Black" charset="0"/>
                <a:cs typeface="Arial Black" charset="0"/>
              </a:defRPr>
            </a:lvl5pPr>
          </a:lstStyle>
          <a:p>
            <a:pPr lvl="0"/>
            <a:r>
              <a:rPr lang="en-US" dirty="0"/>
              <a:t>1</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9" name="Title 2"/>
          <p:cNvSpPr>
            <a:spLocks noGrp="1"/>
          </p:cNvSpPr>
          <p:nvPr>
            <p:ph type="title"/>
          </p:nvPr>
        </p:nvSpPr>
        <p:spPr>
          <a:xfrm>
            <a:off x="1356360" y="45720"/>
            <a:ext cx="7494342" cy="919480"/>
          </a:xfrm>
        </p:spPr>
        <p:txBody>
          <a:bodyPr/>
          <a:lstStyle/>
          <a:p>
            <a:r>
              <a:rPr lang="en-US"/>
              <a:t>Click to edit Master title style</a:t>
            </a:r>
          </a:p>
        </p:txBody>
      </p:sp>
      <p:sp>
        <p:nvSpPr>
          <p:cNvPr id="10" name="Picture Placeholder 5"/>
          <p:cNvSpPr>
            <a:spLocks noGrp="1"/>
          </p:cNvSpPr>
          <p:nvPr>
            <p:ph type="pic" sz="quarter" idx="13"/>
          </p:nvPr>
        </p:nvSpPr>
        <p:spPr>
          <a:xfrm>
            <a:off x="685800" y="2429489"/>
            <a:ext cx="2514600" cy="2513012"/>
          </a:xfrm>
        </p:spPr>
        <p:txBody>
          <a:bodyPr/>
          <a:lstStyle>
            <a:lvl1pPr marL="0" indent="0">
              <a:buNone/>
              <a:defRPr>
                <a:solidFill>
                  <a:schemeClr val="bg2">
                    <a:lumMod val="25000"/>
                  </a:schemeClr>
                </a:solidFill>
              </a:defRPr>
            </a:lvl1pPr>
          </a:lstStyle>
          <a:p>
            <a:r>
              <a:rPr lang="en-US" dirty="0"/>
              <a:t>Drag picture to placeholder or click icon to add</a:t>
            </a:r>
          </a:p>
        </p:txBody>
      </p:sp>
      <p:sp>
        <p:nvSpPr>
          <p:cNvPr id="11" name="Content Placeholder 3"/>
          <p:cNvSpPr>
            <a:spLocks noGrp="1"/>
          </p:cNvSpPr>
          <p:nvPr>
            <p:ph sz="quarter" idx="11"/>
          </p:nvPr>
        </p:nvSpPr>
        <p:spPr>
          <a:xfrm>
            <a:off x="3493698" y="1333500"/>
            <a:ext cx="5357004" cy="4694025"/>
          </a:xfrm>
        </p:spPr>
        <p:txBody>
          <a:bodyPr anchor="ctr"/>
          <a:lstStyle>
            <a:lvl1pPr marL="0" indent="0">
              <a:buNone/>
              <a:defRPr>
                <a:solidFill>
                  <a:schemeClr val="bg2">
                    <a:lumMod val="25000"/>
                  </a:schemeClr>
                </a:solidFill>
              </a:defRPr>
            </a:lvl1pPr>
          </a:lstStyle>
          <a:p>
            <a:pPr lvl="0"/>
            <a:r>
              <a:rPr lang="en-US" dirty="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icture and Content Green 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Folded Corner 3"/>
          <p:cNvSpPr/>
          <p:nvPr userDrawn="1"/>
        </p:nvSpPr>
        <p:spPr>
          <a:xfrm>
            <a:off x="685801" y="1320800"/>
            <a:ext cx="8168637" cy="4717690"/>
          </a:xfrm>
          <a:prstGeom prst="foldedCorner">
            <a:avLst>
              <a:gd name="adj" fmla="val 14086"/>
            </a:avLst>
          </a:prstGeom>
          <a:solidFill>
            <a:srgbClr val="3C833F"/>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p:cNvSpPr>
            <a:spLocks noGrp="1"/>
          </p:cNvSpPr>
          <p:nvPr>
            <p:ph type="pic" sz="quarter" idx="10"/>
          </p:nvPr>
        </p:nvSpPr>
        <p:spPr>
          <a:xfrm>
            <a:off x="685801" y="1320800"/>
            <a:ext cx="3173944" cy="4716731"/>
          </a:xfrm>
          <a:solidFill>
            <a:srgbClr val="3C833F"/>
          </a:solidFill>
        </p:spPr>
        <p:txBody>
          <a:bodyPr/>
          <a:lstStyle>
            <a:lvl1pPr marL="0" indent="0">
              <a:buNone/>
              <a:defRPr>
                <a:solidFill>
                  <a:schemeClr val="bg1"/>
                </a:solidFill>
              </a:defRPr>
            </a:lvl1pPr>
          </a:lstStyle>
          <a:p>
            <a:r>
              <a:rPr lang="en-US" dirty="0"/>
              <a:t>Drag picture to placeholder or click icon to add</a:t>
            </a:r>
          </a:p>
        </p:txBody>
      </p:sp>
      <p:sp>
        <p:nvSpPr>
          <p:cNvPr id="14"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16907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icture and Content Blue 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12" name="Folded Corner 3"/>
          <p:cNvSpPr/>
          <p:nvPr userDrawn="1"/>
        </p:nvSpPr>
        <p:spPr>
          <a:xfrm>
            <a:off x="685801" y="1320800"/>
            <a:ext cx="8168637" cy="4717690"/>
          </a:xfrm>
          <a:prstGeom prst="foldedCorner">
            <a:avLst>
              <a:gd name="adj" fmla="val 14086"/>
            </a:avLst>
          </a:prstGeom>
          <a:solidFill>
            <a:srgbClr val="356FA1"/>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4"/>
          <p:cNvSpPr>
            <a:spLocks noGrp="1"/>
          </p:cNvSpPr>
          <p:nvPr>
            <p:ph type="pic" sz="quarter" idx="10"/>
          </p:nvPr>
        </p:nvSpPr>
        <p:spPr>
          <a:xfrm>
            <a:off x="685801" y="1320800"/>
            <a:ext cx="3173944" cy="4716731"/>
          </a:xfrm>
          <a:solidFill>
            <a:srgbClr val="356FA1"/>
          </a:solidFill>
        </p:spPr>
        <p:txBody>
          <a:bodyPr/>
          <a:lstStyle>
            <a:lvl1pPr marL="0" indent="0">
              <a:buNone/>
              <a:defRPr>
                <a:solidFill>
                  <a:schemeClr val="bg1"/>
                </a:solidFill>
              </a:defRPr>
            </a:lvl1pPr>
          </a:lstStyle>
          <a:p>
            <a:r>
              <a:rPr lang="en-US" dirty="0"/>
              <a:t>Click icon to add picture</a:t>
            </a:r>
          </a:p>
        </p:txBody>
      </p:sp>
      <p:sp>
        <p:nvSpPr>
          <p:cNvPr id="15"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706251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79066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4018530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84221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1" name="Content Placeholder 7"/>
          <p:cNvSpPr>
            <a:spLocks noGrp="1"/>
          </p:cNvSpPr>
          <p:nvPr>
            <p:ph sz="quarter" idx="10"/>
          </p:nvPr>
        </p:nvSpPr>
        <p:spPr>
          <a:xfrm>
            <a:off x="697230" y="1333802"/>
            <a:ext cx="3959352" cy="4693724"/>
          </a:xfrm>
        </p:spPr>
        <p:txBody>
          <a:bodyPr anchor="t"/>
          <a:lstStyle>
            <a:lvl1pPr>
              <a:lnSpc>
                <a:spcPct val="100000"/>
              </a:lnSpc>
              <a:defRPr>
                <a:solidFill>
                  <a:schemeClr val="bg2">
                    <a:lumMod val="25000"/>
                  </a:schemeClr>
                </a:solidFill>
              </a:defRPr>
            </a:lvl1pPr>
            <a:lvl2pPr>
              <a:lnSpc>
                <a:spcPct val="100000"/>
              </a:lnSpc>
              <a:defRPr>
                <a:solidFill>
                  <a:schemeClr val="bg2">
                    <a:lumMod val="25000"/>
                  </a:schemeClr>
                </a:solidFill>
              </a:defRPr>
            </a:lvl2pPr>
            <a:lvl3pPr>
              <a:lnSpc>
                <a:spcPct val="100000"/>
              </a:lnSpc>
              <a:defRPr>
                <a:solidFill>
                  <a:schemeClr val="bg2">
                    <a:lumMod val="25000"/>
                  </a:schemeClr>
                </a:solidFill>
              </a:defRPr>
            </a:lvl3pPr>
            <a:lvl4pPr>
              <a:lnSpc>
                <a:spcPct val="100000"/>
              </a:lnSpc>
              <a:defRPr>
                <a:solidFill>
                  <a:schemeClr val="bg2">
                    <a:lumMod val="25000"/>
                  </a:schemeClr>
                </a:solidFill>
              </a:defRPr>
            </a:lvl4pPr>
            <a:lvl5pPr>
              <a:lnSpc>
                <a:spcPct val="100000"/>
              </a:lnSpc>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1"/>
          </p:nvPr>
        </p:nvSpPr>
        <p:spPr>
          <a:xfrm>
            <a:off x="4908604" y="1333492"/>
            <a:ext cx="3942098" cy="4694034"/>
          </a:xfrm>
        </p:spPr>
        <p:txBody>
          <a:bodyPr ancho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85801" y="1333500"/>
            <a:ext cx="3173944" cy="4693372"/>
          </a:xfrm>
        </p:spPr>
        <p:txBody>
          <a:bodyPr/>
          <a:lstStyle>
            <a:lvl1pPr marL="0" indent="0">
              <a:buNone/>
              <a:defRPr/>
            </a:lvl1pPr>
          </a:lstStyle>
          <a:p>
            <a:r>
              <a:rPr lang="en-US" dirty="0"/>
              <a:t>Click icon to add picture</a:t>
            </a:r>
          </a:p>
        </p:txBody>
      </p:sp>
      <p:sp>
        <p:nvSpPr>
          <p:cNvPr id="4" name="Content Placeholder 3"/>
          <p:cNvSpPr>
            <a:spLocks noGrp="1"/>
          </p:cNvSpPr>
          <p:nvPr userDrawn="1">
            <p:ph sz="quarter" idx="11"/>
          </p:nvPr>
        </p:nvSpPr>
        <p:spPr>
          <a:xfrm>
            <a:off x="4153042" y="1333500"/>
            <a:ext cx="4697660" cy="4694025"/>
          </a:xfrm>
        </p:spPr>
        <p:txBody>
          <a:bodyPr anchor="ctr"/>
          <a:lstStyle>
            <a:lvl1pPr marL="0" indent="0">
              <a:buNone/>
              <a:defRPr/>
            </a:lvl1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Content Blue 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12" name="Folded Corner 3"/>
          <p:cNvSpPr/>
          <p:nvPr userDrawn="1"/>
        </p:nvSpPr>
        <p:spPr>
          <a:xfrm>
            <a:off x="685801" y="1320800"/>
            <a:ext cx="8168637" cy="4717690"/>
          </a:xfrm>
          <a:prstGeom prst="foldedCorner">
            <a:avLst>
              <a:gd name="adj" fmla="val 14086"/>
            </a:avLst>
          </a:prstGeom>
          <a:solidFill>
            <a:srgbClr val="356FA1"/>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4"/>
          <p:cNvSpPr>
            <a:spLocks noGrp="1"/>
          </p:cNvSpPr>
          <p:nvPr>
            <p:ph type="pic" sz="quarter" idx="10"/>
          </p:nvPr>
        </p:nvSpPr>
        <p:spPr>
          <a:xfrm>
            <a:off x="685801" y="1320800"/>
            <a:ext cx="3173944" cy="4716731"/>
          </a:xfrm>
          <a:solidFill>
            <a:srgbClr val="356FA1"/>
          </a:solidFill>
        </p:spPr>
        <p:txBody>
          <a:bodyPr/>
          <a:lstStyle>
            <a:lvl1pPr marL="0" indent="0">
              <a:buNone/>
              <a:defRPr>
                <a:solidFill>
                  <a:schemeClr val="bg1"/>
                </a:solidFill>
              </a:defRPr>
            </a:lvl1pPr>
          </a:lstStyle>
          <a:p>
            <a:r>
              <a:rPr lang="en-US" dirty="0"/>
              <a:t>Click icon to add picture</a:t>
            </a:r>
          </a:p>
        </p:txBody>
      </p:sp>
      <p:sp>
        <p:nvSpPr>
          <p:cNvPr id="15"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Ic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0" name="Oval 9"/>
          <p:cNvSpPr/>
          <p:nvPr userDrawn="1"/>
        </p:nvSpPr>
        <p:spPr>
          <a:xfrm>
            <a:off x="686283" y="2439337"/>
            <a:ext cx="2514117" cy="2478457"/>
          </a:xfrm>
          <a:prstGeom prst="ellipse">
            <a:avLst/>
          </a:prstGeom>
          <a:solidFill>
            <a:srgbClr val="356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latin typeface="Arial Black" charset="0"/>
              <a:ea typeface="Arial Black" charset="0"/>
              <a:cs typeface="Arial Black" charset="0"/>
            </a:endParaRPr>
          </a:p>
        </p:txBody>
      </p:sp>
      <p:sp>
        <p:nvSpPr>
          <p:cNvPr id="11" name="Text Placeholder 7"/>
          <p:cNvSpPr>
            <a:spLocks noGrp="1"/>
          </p:cNvSpPr>
          <p:nvPr>
            <p:ph type="body" sz="quarter" idx="12" hasCustomPrompt="1"/>
          </p:nvPr>
        </p:nvSpPr>
        <p:spPr>
          <a:xfrm>
            <a:off x="686282" y="2446767"/>
            <a:ext cx="2514117" cy="2478456"/>
          </a:xfrm>
        </p:spPr>
        <p:txBody>
          <a:bodyPr anchor="ctr">
            <a:noAutofit/>
          </a:bodyPr>
          <a:lstStyle>
            <a:lvl1pPr marL="0" indent="0" algn="ctr">
              <a:buNone/>
              <a:defRPr sz="9600" b="1" i="0">
                <a:solidFill>
                  <a:schemeClr val="bg1"/>
                </a:solidFill>
                <a:latin typeface="Arial Black" charset="0"/>
                <a:ea typeface="Arial Black" charset="0"/>
                <a:cs typeface="Arial Black" charset="0"/>
              </a:defRPr>
            </a:lvl1pPr>
            <a:lvl2pPr marL="457200" indent="0">
              <a:buNone/>
              <a:defRPr b="1" i="0">
                <a:solidFill>
                  <a:schemeClr val="bg1"/>
                </a:solidFill>
                <a:latin typeface="Arial Black" charset="0"/>
                <a:ea typeface="Arial Black" charset="0"/>
                <a:cs typeface="Arial Black" charset="0"/>
              </a:defRPr>
            </a:lvl2pPr>
            <a:lvl3pPr marL="914400" indent="0">
              <a:buNone/>
              <a:defRPr b="1" i="0">
                <a:solidFill>
                  <a:schemeClr val="bg1"/>
                </a:solidFill>
                <a:latin typeface="Arial Black" charset="0"/>
                <a:ea typeface="Arial Black" charset="0"/>
                <a:cs typeface="Arial Black" charset="0"/>
              </a:defRPr>
            </a:lvl3pPr>
            <a:lvl4pPr marL="1371600" indent="0">
              <a:buNone/>
              <a:defRPr b="1" i="0">
                <a:solidFill>
                  <a:schemeClr val="bg1"/>
                </a:solidFill>
                <a:latin typeface="Arial Black" charset="0"/>
                <a:ea typeface="Arial Black" charset="0"/>
                <a:cs typeface="Arial Black" charset="0"/>
              </a:defRPr>
            </a:lvl4pPr>
            <a:lvl5pPr marL="1828800" indent="0">
              <a:buNone/>
              <a:defRPr b="1" i="0">
                <a:solidFill>
                  <a:schemeClr val="bg1"/>
                </a:solidFill>
                <a:latin typeface="Arial Black" charset="0"/>
                <a:ea typeface="Arial Black" charset="0"/>
                <a:cs typeface="Arial Black" charset="0"/>
              </a:defRPr>
            </a:lvl5pPr>
          </a:lstStyle>
          <a:p>
            <a:pPr lvl="0"/>
            <a:r>
              <a:rPr lang="en-US" dirty="0"/>
              <a:t>1</a:t>
            </a:r>
          </a:p>
        </p:txBody>
      </p:sp>
      <p:sp>
        <p:nvSpPr>
          <p:cNvPr id="12" name="Content Placeholder 3"/>
          <p:cNvSpPr>
            <a:spLocks noGrp="1"/>
          </p:cNvSpPr>
          <p:nvPr>
            <p:ph sz="quarter" idx="11"/>
          </p:nvPr>
        </p:nvSpPr>
        <p:spPr>
          <a:xfrm>
            <a:off x="3493698" y="1333500"/>
            <a:ext cx="5357004" cy="4694025"/>
          </a:xfrm>
        </p:spPr>
        <p:txBody>
          <a:bodyPr anchor="ctr"/>
          <a:lstStyle>
            <a:lvl1pPr marL="0" indent="0">
              <a:buNone/>
              <a:defRPr/>
            </a:lvl1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493698" y="1333500"/>
            <a:ext cx="5357004" cy="4694025"/>
          </a:xfrm>
        </p:spPr>
        <p:txBody>
          <a:bodyPr anchor="ctr"/>
          <a:lstStyle>
            <a:lvl1pPr marL="0" indent="0">
              <a:buNone/>
              <a:defRPr>
                <a:solidFill>
                  <a:schemeClr val="bg2">
                    <a:lumMod val="25000"/>
                  </a:schemeClr>
                </a:solidFill>
              </a:defRPr>
            </a:lvl1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11" name="Picture Placeholder 5"/>
          <p:cNvSpPr>
            <a:spLocks noGrp="1"/>
          </p:cNvSpPr>
          <p:nvPr>
            <p:ph type="pic" sz="quarter" idx="13"/>
          </p:nvPr>
        </p:nvSpPr>
        <p:spPr>
          <a:xfrm>
            <a:off x="685800" y="2429489"/>
            <a:ext cx="2514600" cy="2513012"/>
          </a:xfrm>
        </p:spPr>
        <p:txBody>
          <a:bodyPr/>
          <a:lstStyle>
            <a:lvl1pPr marL="0" indent="0">
              <a:buNone/>
              <a:defRPr>
                <a:solidFill>
                  <a:schemeClr val="bg2">
                    <a:lumMod val="25000"/>
                  </a:schemeClr>
                </a:solidFill>
              </a:defRPr>
            </a:lvl1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4.jpe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jpe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9.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6360" y="45720"/>
            <a:ext cx="7494342" cy="91948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56360" y="1320800"/>
            <a:ext cx="7494342" cy="4706725"/>
          </a:xfrm>
          <a:prstGeom prst="rect">
            <a:avLst/>
          </a:prstGeom>
        </p:spPr>
        <p:txBody>
          <a:bodyPr vert="horz" lIns="0" tIns="0" rIns="0" bIns="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0" y="6414254"/>
            <a:ext cx="9144000" cy="369332"/>
          </a:xfrm>
          <a:prstGeom prst="rect">
            <a:avLst/>
          </a:prstGeom>
          <a:noFill/>
        </p:spPr>
        <p:txBody>
          <a:bodyPr wrap="square" rtlCol="0" anchor="ctr">
            <a:spAutoFit/>
          </a:bodyPr>
          <a:lstStyle/>
          <a:p>
            <a:pPr algn="ctr"/>
            <a:r>
              <a:rPr lang="en-US" sz="1800" dirty="0">
                <a:solidFill>
                  <a:schemeClr val="bg1"/>
                </a:solidFill>
              </a:rPr>
              <a:t>OFFICE OF HOUSING COUNSELING</a:t>
            </a:r>
          </a:p>
        </p:txBody>
      </p:sp>
      <p:sp>
        <p:nvSpPr>
          <p:cNvPr id="4" name="TextBox 3"/>
          <p:cNvSpPr txBox="1"/>
          <p:nvPr userDrawn="1"/>
        </p:nvSpPr>
        <p:spPr>
          <a:xfrm>
            <a:off x="8678174" y="6410455"/>
            <a:ext cx="586596" cy="369332"/>
          </a:xfrm>
          <a:prstGeom prst="rect">
            <a:avLst/>
          </a:prstGeom>
          <a:noFill/>
        </p:spPr>
        <p:txBody>
          <a:bodyPr wrap="square" rtlCol="0">
            <a:spAutoFit/>
          </a:bodyPr>
          <a:lstStyle/>
          <a:p>
            <a:fld id="{9FC3AF8A-700B-4B2D-BD16-60FF35BA317E}"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475169014"/>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66" r:id="rId3"/>
    <p:sldLayoutId id="2147483685" r:id="rId4"/>
    <p:sldLayoutId id="2147483669" r:id="rId5"/>
    <p:sldLayoutId id="2147483720" r:id="rId6"/>
    <p:sldLayoutId id="2147483727" r:id="rId7"/>
    <p:sldLayoutId id="2147483713" r:id="rId8"/>
    <p:sldLayoutId id="2147483728" r:id="rId9"/>
    <p:sldLayoutId id="2147483732" r:id="rId10"/>
    <p:sldLayoutId id="2147483735" r:id="rId11"/>
    <p:sldLayoutId id="2147483738" r:id="rId12"/>
    <p:sldLayoutId id="2147483739" r:id="rId13"/>
    <p:sldLayoutId id="2147483741" r:id="rId14"/>
    <p:sldLayoutId id="2147483742" r:id="rId15"/>
    <p:sldLayoutId id="2147483743" r:id="rId16"/>
    <p:sldLayoutId id="2147483744" r:id="rId17"/>
  </p:sldLayoutIdLst>
  <p:txStyles>
    <p:titleStyle>
      <a:lvl1pPr algn="ctr" defTabSz="914400" rtl="0" eaLnBrk="1" latinLnBrk="0" hangingPunct="1">
        <a:lnSpc>
          <a:spcPct val="90000"/>
        </a:lnSpc>
        <a:spcBef>
          <a:spcPct val="0"/>
        </a:spcBef>
        <a:buNone/>
        <a:defRPr sz="3200" b="1" i="0" kern="1200">
          <a:solidFill>
            <a:schemeClr val="tx1"/>
          </a:solidFill>
          <a:effectLst>
            <a:glow rad="63500">
              <a:schemeClr val="bg1"/>
            </a:glow>
          </a:effectLst>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56360" y="1320800"/>
            <a:ext cx="7494342" cy="4706725"/>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0" y="6414254"/>
            <a:ext cx="9144000" cy="369332"/>
          </a:xfrm>
          <a:prstGeom prst="rect">
            <a:avLst/>
          </a:prstGeom>
          <a:noFill/>
        </p:spPr>
        <p:txBody>
          <a:bodyPr wrap="square" rtlCol="0" anchor="ctr">
            <a:spAutoFit/>
          </a:bodyPr>
          <a:lstStyle/>
          <a:p>
            <a:pPr algn="ctr"/>
            <a:r>
              <a:rPr lang="en-US" sz="1800" dirty="0">
                <a:solidFill>
                  <a:schemeClr val="bg1"/>
                </a:solidFill>
              </a:rPr>
              <a:t>OFFICE OF HOUSING COUNSELING</a:t>
            </a:r>
          </a:p>
        </p:txBody>
      </p:sp>
      <p:sp>
        <p:nvSpPr>
          <p:cNvPr id="5" name="Title Placeholder 1"/>
          <p:cNvSpPr>
            <a:spLocks noGrp="1"/>
          </p:cNvSpPr>
          <p:nvPr>
            <p:ph type="title"/>
          </p:nvPr>
        </p:nvSpPr>
        <p:spPr>
          <a:xfrm>
            <a:off x="1356360" y="45720"/>
            <a:ext cx="7494342" cy="919480"/>
          </a:xfrm>
          <a:prstGeom prst="rect">
            <a:avLst/>
          </a:prstGeom>
        </p:spPr>
        <p:txBody>
          <a:bodyPr vert="horz" lIns="0" tIns="0" rIns="0" bIns="0" rtlCol="0" anchor="ctr">
            <a:normAutofit/>
          </a:bodyPr>
          <a:lstStyle/>
          <a:p>
            <a:r>
              <a:rPr lang="en-US" dirty="0"/>
              <a:t>Click to edit Master title style</a:t>
            </a:r>
          </a:p>
        </p:txBody>
      </p:sp>
      <p:sp>
        <p:nvSpPr>
          <p:cNvPr id="6" name="TextBox 5"/>
          <p:cNvSpPr txBox="1"/>
          <p:nvPr userDrawn="1"/>
        </p:nvSpPr>
        <p:spPr>
          <a:xfrm>
            <a:off x="8678174" y="6410455"/>
            <a:ext cx="586596" cy="369332"/>
          </a:xfrm>
          <a:prstGeom prst="rect">
            <a:avLst/>
          </a:prstGeom>
          <a:noFill/>
        </p:spPr>
        <p:txBody>
          <a:bodyPr wrap="square" rtlCol="0">
            <a:spAutoFit/>
          </a:bodyPr>
          <a:lstStyle/>
          <a:p>
            <a:fld id="{9FC3AF8A-700B-4B2D-BD16-60FF35BA317E}"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17716638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2" r:id="rId5"/>
    <p:sldLayoutId id="2147483721" r:id="rId6"/>
    <p:sldLayoutId id="2147483726" r:id="rId7"/>
    <p:sldLayoutId id="2147483715" r:id="rId8"/>
    <p:sldLayoutId id="2147483729" r:id="rId9"/>
  </p:sldLayoutIdLst>
  <p:txStyles>
    <p:titleStyle>
      <a:lvl1pPr algn="ctr" defTabSz="914400" rtl="0" eaLnBrk="1" latinLnBrk="0" hangingPunct="1">
        <a:lnSpc>
          <a:spcPct val="90000"/>
        </a:lnSpc>
        <a:spcBef>
          <a:spcPct val="0"/>
        </a:spcBef>
        <a:buNone/>
        <a:defRPr lang="en-US" sz="3200" b="1" i="0" kern="1200" dirty="0">
          <a:solidFill>
            <a:srgbClr val="3C833F"/>
          </a:solidFill>
          <a:effectLst>
            <a:glow rad="63500">
              <a:schemeClr val="bg1"/>
            </a:glow>
          </a:effectLst>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6414254"/>
            <a:ext cx="9144000" cy="369332"/>
          </a:xfrm>
          <a:prstGeom prst="rect">
            <a:avLst/>
          </a:prstGeom>
          <a:noFill/>
        </p:spPr>
        <p:txBody>
          <a:bodyPr wrap="square" rtlCol="0" anchor="ctr">
            <a:spAutoFit/>
          </a:bodyPr>
          <a:lstStyle/>
          <a:p>
            <a:pPr algn="ctr"/>
            <a:r>
              <a:rPr lang="en-US" sz="1800" dirty="0">
                <a:solidFill>
                  <a:schemeClr val="bg1"/>
                </a:solidFill>
              </a:rPr>
              <a:t>OFFICE OF HOUSING COUNSELING</a:t>
            </a:r>
          </a:p>
        </p:txBody>
      </p:sp>
      <p:sp>
        <p:nvSpPr>
          <p:cNvPr id="6" name="TextBox 5"/>
          <p:cNvSpPr txBox="1"/>
          <p:nvPr userDrawn="1"/>
        </p:nvSpPr>
        <p:spPr>
          <a:xfrm>
            <a:off x="8678174" y="6410455"/>
            <a:ext cx="586596" cy="369332"/>
          </a:xfrm>
          <a:prstGeom prst="rect">
            <a:avLst/>
          </a:prstGeom>
          <a:noFill/>
        </p:spPr>
        <p:txBody>
          <a:bodyPr wrap="square" rtlCol="0">
            <a:spAutoFit/>
          </a:bodyPr>
          <a:lstStyle/>
          <a:p>
            <a:fld id="{9FC3AF8A-700B-4B2D-BD16-60FF35BA317E}" type="slidenum">
              <a:rPr lang="en-US" smtClean="0">
                <a:solidFill>
                  <a:schemeClr val="bg1"/>
                </a:solidFill>
              </a:rPr>
              <a:t>‹#›</a:t>
            </a:fld>
            <a:endParaRPr lang="en-US" dirty="0">
              <a:solidFill>
                <a:schemeClr val="bg1"/>
              </a:solidFill>
            </a:endParaRPr>
          </a:p>
        </p:txBody>
      </p:sp>
      <p:sp>
        <p:nvSpPr>
          <p:cNvPr id="7" name="Title Placeholder 1"/>
          <p:cNvSpPr>
            <a:spLocks noGrp="1"/>
          </p:cNvSpPr>
          <p:nvPr>
            <p:ph type="title"/>
          </p:nvPr>
        </p:nvSpPr>
        <p:spPr>
          <a:xfrm>
            <a:off x="1356360" y="45720"/>
            <a:ext cx="7494342" cy="919480"/>
          </a:xfrm>
          <a:prstGeom prst="rect">
            <a:avLst/>
          </a:prstGeom>
        </p:spPr>
        <p:txBody>
          <a:bodyPr vert="horz" lIns="0" tIns="0" rIns="0" bIns="0" rtlCol="0" anchor="ctr">
            <a:normAutofit/>
          </a:bodyPr>
          <a:lstStyle/>
          <a:p>
            <a:r>
              <a:rPr lang="en-US" dirty="0"/>
              <a:t>Click to edit Master title style</a:t>
            </a:r>
          </a:p>
        </p:txBody>
      </p:sp>
      <p:sp>
        <p:nvSpPr>
          <p:cNvPr id="8" name="Text Placeholder 2"/>
          <p:cNvSpPr>
            <a:spLocks noGrp="1"/>
          </p:cNvSpPr>
          <p:nvPr>
            <p:ph type="body" idx="1"/>
          </p:nvPr>
        </p:nvSpPr>
        <p:spPr>
          <a:xfrm>
            <a:off x="1356360" y="1320801"/>
            <a:ext cx="7494342" cy="4702926"/>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27160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22" r:id="rId6"/>
    <p:sldLayoutId id="2147483725" r:id="rId7"/>
    <p:sldLayoutId id="2147483717" r:id="rId8"/>
    <p:sldLayoutId id="2147483730" r:id="rId9"/>
  </p:sldLayoutIdLst>
  <p:txStyles>
    <p:titleStyle>
      <a:lvl1pPr algn="ctr" defTabSz="914400" rtl="0" eaLnBrk="1" latinLnBrk="0" hangingPunct="1">
        <a:lnSpc>
          <a:spcPct val="90000"/>
        </a:lnSpc>
        <a:spcBef>
          <a:spcPct val="0"/>
        </a:spcBef>
        <a:buNone/>
        <a:defRPr lang="en-US" sz="3200" b="1" i="0" kern="1200" dirty="0">
          <a:solidFill>
            <a:srgbClr val="D14821"/>
          </a:solidFill>
          <a:effectLst>
            <a:glow rad="63500">
              <a:schemeClr val="bg1"/>
            </a:glow>
          </a:effectLst>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6414254"/>
            <a:ext cx="9144000" cy="369332"/>
          </a:xfrm>
          <a:prstGeom prst="rect">
            <a:avLst/>
          </a:prstGeom>
          <a:noFill/>
        </p:spPr>
        <p:txBody>
          <a:bodyPr wrap="square" rtlCol="0" anchor="ctr">
            <a:spAutoFit/>
          </a:bodyPr>
          <a:lstStyle/>
          <a:p>
            <a:pPr algn="ctr"/>
            <a:r>
              <a:rPr lang="en-US" sz="1800" dirty="0">
                <a:solidFill>
                  <a:schemeClr val="bg1"/>
                </a:solidFill>
              </a:rPr>
              <a:t>OFFICE OF HOUSING COUNSELING</a:t>
            </a:r>
          </a:p>
        </p:txBody>
      </p:sp>
      <p:sp>
        <p:nvSpPr>
          <p:cNvPr id="6" name="TextBox 5"/>
          <p:cNvSpPr txBox="1"/>
          <p:nvPr userDrawn="1"/>
        </p:nvSpPr>
        <p:spPr>
          <a:xfrm>
            <a:off x="8678174" y="6410455"/>
            <a:ext cx="586596" cy="369332"/>
          </a:xfrm>
          <a:prstGeom prst="rect">
            <a:avLst/>
          </a:prstGeom>
          <a:noFill/>
        </p:spPr>
        <p:txBody>
          <a:bodyPr wrap="square" rtlCol="0">
            <a:spAutoFit/>
          </a:bodyPr>
          <a:lstStyle/>
          <a:p>
            <a:fld id="{9FC3AF8A-700B-4B2D-BD16-60FF35BA317E}" type="slidenum">
              <a:rPr lang="en-US" smtClean="0">
                <a:solidFill>
                  <a:schemeClr val="bg1"/>
                </a:solidFill>
              </a:rPr>
              <a:t>‹#›</a:t>
            </a:fld>
            <a:endParaRPr lang="en-US" dirty="0">
              <a:solidFill>
                <a:schemeClr val="bg1"/>
              </a:solidFill>
            </a:endParaRPr>
          </a:p>
        </p:txBody>
      </p:sp>
      <p:sp>
        <p:nvSpPr>
          <p:cNvPr id="7" name="Title Placeholder 1"/>
          <p:cNvSpPr>
            <a:spLocks noGrp="1"/>
          </p:cNvSpPr>
          <p:nvPr>
            <p:ph type="title"/>
          </p:nvPr>
        </p:nvSpPr>
        <p:spPr>
          <a:xfrm>
            <a:off x="1356360" y="45720"/>
            <a:ext cx="7494342" cy="919480"/>
          </a:xfrm>
          <a:prstGeom prst="rect">
            <a:avLst/>
          </a:prstGeom>
        </p:spPr>
        <p:txBody>
          <a:bodyPr vert="horz" lIns="0" tIns="0" rIns="0" bIns="0" rtlCol="0" anchor="ctr">
            <a:normAutofit/>
          </a:bodyPr>
          <a:lstStyle/>
          <a:p>
            <a:r>
              <a:rPr lang="en-US" dirty="0"/>
              <a:t>Click to edit Master title style</a:t>
            </a:r>
          </a:p>
        </p:txBody>
      </p:sp>
      <p:sp>
        <p:nvSpPr>
          <p:cNvPr id="8" name="Text Placeholder 2"/>
          <p:cNvSpPr>
            <a:spLocks noGrp="1"/>
          </p:cNvSpPr>
          <p:nvPr>
            <p:ph type="body" idx="1"/>
          </p:nvPr>
        </p:nvSpPr>
        <p:spPr>
          <a:xfrm>
            <a:off x="1356360" y="1320801"/>
            <a:ext cx="7494342" cy="4702926"/>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3381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6" r:id="rId5"/>
    <p:sldLayoutId id="2147483723" r:id="rId6"/>
    <p:sldLayoutId id="2147483724" r:id="rId7"/>
    <p:sldLayoutId id="2147483719" r:id="rId8"/>
    <p:sldLayoutId id="2147483731" r:id="rId9"/>
    <p:sldLayoutId id="2147483733" r:id="rId10"/>
    <p:sldLayoutId id="2147483734" r:id="rId11"/>
    <p:sldLayoutId id="2147483750" r:id="rId12"/>
    <p:sldLayoutId id="2147483751" r:id="rId13"/>
    <p:sldLayoutId id="2147483752" r:id="rId14"/>
  </p:sldLayoutIdLst>
  <p:txStyles>
    <p:titleStyle>
      <a:lvl1pPr algn="ctr" defTabSz="914400" rtl="0" eaLnBrk="1" latinLnBrk="0" hangingPunct="1">
        <a:lnSpc>
          <a:spcPct val="90000"/>
        </a:lnSpc>
        <a:spcBef>
          <a:spcPct val="0"/>
        </a:spcBef>
        <a:buNone/>
        <a:defRPr lang="en-US" sz="3200" b="1" i="0" kern="1200" dirty="0">
          <a:solidFill>
            <a:srgbClr val="624987"/>
          </a:solidFill>
          <a:effectLst>
            <a:glow rad="63500">
              <a:schemeClr val="bg1"/>
            </a:glow>
          </a:effectLst>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hudexchange.info/programs/housing-counseling/webina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https://www.hudexchange.info/programs/housing-counseling/agency-application/" TargetMode="External"/><Relationship Id="rId2" Type="http://schemas.openxmlformats.org/officeDocument/2006/relationships/notesSlide" Target="../notesSlides/notesSlide20.xml"/><Relationship Id="rId1" Type="http://schemas.openxmlformats.org/officeDocument/2006/relationships/slideLayout" Target="../slideLayouts/slideLayout4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hyperlink" Target="https://www.hudexchange.info/programs/housing-counseling/housing-counseling-agency-eligibility-too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pps.hud.gov/offices/hsg/sfh/hcc/hcs.cfm" TargetMode="External"/><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entp.hud.gov/idapp/html/hecm_agency_look.cfm" TargetMode="External"/><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hyperlink" Target="https://register.gotowebinar.com/register/5191422620119552514" TargetMode="Externa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https://www.hudexchange.info/programs/housing-counseling/certification/"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8.xml"/><Relationship Id="rId5" Type="http://schemas.openxmlformats.org/officeDocument/2006/relationships/hyperlink" Target="https://www.hudexchange.info/programs/housing-counseling/certification/covered-programs/" TargetMode="Externa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hyperlink" Target="https://www.hudexchange.info/programs/housing-counseling/webinars/" TargetMode="External"/><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482" y="2553346"/>
            <a:ext cx="7768590" cy="1751308"/>
          </a:xfrm>
        </p:spPr>
        <p:txBody>
          <a:bodyPr/>
          <a:lstStyle/>
          <a:p>
            <a:r>
              <a:rPr lang="en-US" sz="3200" dirty="0"/>
              <a:t>Housing Counselor Certification Rule: </a:t>
            </a:r>
            <a:r>
              <a:rPr lang="en-US" sz="3200" dirty="0">
                <a:solidFill>
                  <a:srgbClr val="356FA1"/>
                </a:solidFill>
              </a:rPr>
              <a:t>For Select </a:t>
            </a:r>
            <a:r>
              <a:rPr lang="en-US" sz="3200" dirty="0"/>
              <a:t>PIH Programs</a:t>
            </a:r>
            <a:br>
              <a:rPr lang="en-US" dirty="0"/>
            </a:br>
            <a:r>
              <a:rPr lang="en-US" sz="3200" b="0" dirty="0">
                <a:solidFill>
                  <a:srgbClr val="EE7A20"/>
                </a:solidFill>
              </a:rPr>
              <a:t>Audio is only available by conference call</a:t>
            </a:r>
            <a:endParaRPr lang="en-US" sz="3200" dirty="0"/>
          </a:p>
        </p:txBody>
      </p:sp>
      <p:sp>
        <p:nvSpPr>
          <p:cNvPr id="5" name="Subtitle 4"/>
          <p:cNvSpPr>
            <a:spLocks noGrp="1"/>
          </p:cNvSpPr>
          <p:nvPr>
            <p:ph type="subTitle" idx="1"/>
          </p:nvPr>
        </p:nvSpPr>
        <p:spPr>
          <a:xfrm>
            <a:off x="545672" y="4812554"/>
            <a:ext cx="7772400" cy="1194540"/>
          </a:xfrm>
        </p:spPr>
        <p:txBody>
          <a:bodyPr>
            <a:normAutofit lnSpcReduction="10000"/>
          </a:bodyPr>
          <a:lstStyle/>
          <a:p>
            <a:r>
              <a:rPr lang="en-US" b="0" dirty="0">
                <a:cs typeface="Arial" panose="020B0604020202020204" pitchFamily="34" charset="0"/>
              </a:rPr>
              <a:t>Please call: </a:t>
            </a:r>
            <a:r>
              <a:rPr lang="en-US" dirty="0">
                <a:solidFill>
                  <a:schemeClr val="bg2">
                    <a:lumMod val="10000"/>
                  </a:schemeClr>
                </a:solidFill>
                <a:cs typeface="Arial" panose="020B0604020202020204" pitchFamily="34" charset="0"/>
              </a:rPr>
              <a:t>1-844-291-5491</a:t>
            </a:r>
            <a:br>
              <a:rPr lang="en-US" b="0" dirty="0">
                <a:cs typeface="Arial" panose="020B0604020202020204" pitchFamily="34" charset="0"/>
              </a:rPr>
            </a:br>
            <a:r>
              <a:rPr lang="en-US" b="0" dirty="0">
                <a:cs typeface="Arial" panose="020B0604020202020204" pitchFamily="34" charset="0"/>
              </a:rPr>
              <a:t>Participant Access Code: 3674169</a:t>
            </a:r>
            <a:br>
              <a:rPr lang="en-US" b="0" dirty="0">
                <a:cs typeface="Arial" panose="020B0604020202020204" pitchFamily="34" charset="0"/>
              </a:rPr>
            </a:br>
            <a:r>
              <a:rPr lang="en-US" b="0" dirty="0">
                <a:cs typeface="Arial" panose="020B0604020202020204" pitchFamily="34" charset="0"/>
              </a:rPr>
              <a:t>to join the conference call portion of the webinar</a:t>
            </a:r>
          </a:p>
          <a:p>
            <a:endParaRPr lang="en-US" dirty="0"/>
          </a:p>
        </p:txBody>
      </p:sp>
      <p:sp>
        <p:nvSpPr>
          <p:cNvPr id="6" name="Text Placeholder 5"/>
          <p:cNvSpPr>
            <a:spLocks noGrp="1"/>
          </p:cNvSpPr>
          <p:nvPr>
            <p:ph type="body" sz="quarter" idx="10"/>
          </p:nvPr>
        </p:nvSpPr>
        <p:spPr>
          <a:xfrm>
            <a:off x="684213" y="6463986"/>
            <a:ext cx="7769225" cy="457320"/>
          </a:xfrm>
        </p:spPr>
        <p:txBody>
          <a:bodyPr>
            <a:normAutofit/>
          </a:bodyPr>
          <a:lstStyle/>
          <a:p>
            <a:r>
              <a:rPr lang="en-US" b="1" dirty="0"/>
              <a:t>January 21, 2020</a:t>
            </a:r>
          </a:p>
        </p:txBody>
      </p:sp>
    </p:spTree>
    <p:extLst>
      <p:ext uri="{BB962C8B-B14F-4D97-AF65-F5344CB8AC3E}">
        <p14:creationId xmlns:p14="http://schemas.microsoft.com/office/powerpoint/2010/main" val="398677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EE1F9-DF46-448F-896B-23BFC3324ADC}"/>
              </a:ext>
            </a:extLst>
          </p:cNvPr>
          <p:cNvSpPr>
            <a:spLocks noGrp="1"/>
          </p:cNvSpPr>
          <p:nvPr>
            <p:ph type="ctrTitle"/>
          </p:nvPr>
        </p:nvSpPr>
        <p:spPr/>
        <p:txBody>
          <a:bodyPr/>
          <a:lstStyle/>
          <a:p>
            <a:r>
              <a:rPr lang="en-US" dirty="0"/>
              <a:t>Housing Counseling Office and Program</a:t>
            </a:r>
          </a:p>
        </p:txBody>
      </p:sp>
    </p:spTree>
    <p:extLst>
      <p:ext uri="{BB962C8B-B14F-4D97-AF65-F5344CB8AC3E}">
        <p14:creationId xmlns:p14="http://schemas.microsoft.com/office/powerpoint/2010/main" val="16701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9A38CB-FCD7-4871-B096-C8DEC2BC6329}"/>
              </a:ext>
            </a:extLst>
          </p:cNvPr>
          <p:cNvSpPr>
            <a:spLocks noGrp="1"/>
          </p:cNvSpPr>
          <p:nvPr>
            <p:ph idx="1"/>
          </p:nvPr>
        </p:nvSpPr>
        <p:spPr/>
        <p:txBody>
          <a:bodyPr>
            <a:normAutofit/>
          </a:bodyPr>
          <a:lstStyle/>
          <a:p>
            <a:r>
              <a:rPr lang="en-US" dirty="0"/>
              <a:t>Public or nonprofit organizations</a:t>
            </a:r>
          </a:p>
          <a:p>
            <a:pPr lvl="1"/>
            <a:r>
              <a:rPr lang="en-US" dirty="0"/>
              <a:t>Almost 1,750 agencies participate in HUD’s program</a:t>
            </a:r>
          </a:p>
          <a:p>
            <a:pPr lvl="1"/>
            <a:r>
              <a:rPr lang="en-US" dirty="0"/>
              <a:t>Some apply for funding via NOFA </a:t>
            </a:r>
          </a:p>
          <a:p>
            <a:pPr lvl="1"/>
            <a:r>
              <a:rPr lang="en-US" dirty="0"/>
              <a:t>Not all are funded by HUD’s NOFA</a:t>
            </a:r>
          </a:p>
          <a:p>
            <a:r>
              <a:rPr lang="en-US" dirty="0"/>
              <a:t>Types:</a:t>
            </a:r>
          </a:p>
          <a:p>
            <a:pPr lvl="1"/>
            <a:r>
              <a:rPr lang="en-US" dirty="0"/>
              <a:t>Network agencies (with Affiliates/Subgrantees)</a:t>
            </a:r>
          </a:p>
          <a:p>
            <a:pPr lvl="2"/>
            <a:r>
              <a:rPr lang="en-US" dirty="0"/>
              <a:t>National or regional intermediary organizations</a:t>
            </a:r>
          </a:p>
          <a:p>
            <a:pPr lvl="2"/>
            <a:r>
              <a:rPr lang="en-US" dirty="0"/>
              <a:t>State Housing Finance Agencies (e.g., MSHDA)</a:t>
            </a:r>
          </a:p>
          <a:p>
            <a:pPr lvl="2"/>
            <a:r>
              <a:rPr lang="en-US" dirty="0"/>
              <a:t>Multi-State Organizations</a:t>
            </a:r>
          </a:p>
          <a:p>
            <a:pPr lvl="1"/>
            <a:r>
              <a:rPr lang="en-US" dirty="0"/>
              <a:t>Local Housing Counseling Agencies (HCAs) (e.g., community action agencies)</a:t>
            </a:r>
          </a:p>
        </p:txBody>
      </p:sp>
      <p:sp>
        <p:nvSpPr>
          <p:cNvPr id="3" name="Title 2">
            <a:extLst>
              <a:ext uri="{FF2B5EF4-FFF2-40B4-BE49-F238E27FC236}">
                <a16:creationId xmlns:a16="http://schemas.microsoft.com/office/drawing/2014/main" id="{5A8B893F-ADA8-4187-8FA9-7CEF141BA49A}"/>
              </a:ext>
            </a:extLst>
          </p:cNvPr>
          <p:cNvSpPr>
            <a:spLocks noGrp="1"/>
          </p:cNvSpPr>
          <p:nvPr>
            <p:ph type="title"/>
          </p:nvPr>
        </p:nvSpPr>
        <p:spPr/>
        <p:txBody>
          <a:bodyPr/>
          <a:lstStyle/>
          <a:p>
            <a:r>
              <a:rPr lang="en-US" dirty="0"/>
              <a:t>Who are HUD-Approved Housing Counseling Agencies?</a:t>
            </a:r>
          </a:p>
        </p:txBody>
      </p:sp>
    </p:spTree>
    <p:extLst>
      <p:ext uri="{BB962C8B-B14F-4D97-AF65-F5344CB8AC3E}">
        <p14:creationId xmlns:p14="http://schemas.microsoft.com/office/powerpoint/2010/main" val="306687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National Housing Counseling </a:t>
            </a:r>
            <a:br>
              <a:rPr lang="en-US" dirty="0"/>
            </a:br>
            <a:r>
              <a:rPr lang="en-US" dirty="0"/>
              <a:t>Activity FY 19 Q4</a:t>
            </a:r>
            <a:endParaRPr lang="en-US" sz="2300" dirty="0"/>
          </a:p>
        </p:txBody>
      </p:sp>
      <p:sp>
        <p:nvSpPr>
          <p:cNvPr id="6" name="TextBox 5"/>
          <p:cNvSpPr txBox="1"/>
          <p:nvPr/>
        </p:nvSpPr>
        <p:spPr>
          <a:xfrm>
            <a:off x="1356358" y="5579112"/>
            <a:ext cx="7494343" cy="461665"/>
          </a:xfrm>
          <a:prstGeom prst="rect">
            <a:avLst/>
          </a:prstGeom>
          <a:solidFill>
            <a:srgbClr val="624987"/>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ea typeface="Arial" charset="0"/>
                <a:cs typeface="Arial" charset="0"/>
              </a:rPr>
              <a:t>Total Counseling Activity – 1,015,911 Clients</a:t>
            </a:r>
          </a:p>
        </p:txBody>
      </p:sp>
      <p:graphicFrame>
        <p:nvGraphicFramePr>
          <p:cNvPr id="8" name="Chart 7"/>
          <p:cNvGraphicFramePr/>
          <p:nvPr/>
        </p:nvGraphicFramePr>
        <p:xfrm>
          <a:off x="863655" y="1335781"/>
          <a:ext cx="7416689" cy="4186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367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3194F-1621-4055-B707-6FEC44B2236D}"/>
              </a:ext>
            </a:extLst>
          </p:cNvPr>
          <p:cNvSpPr>
            <a:spLocks noGrp="1"/>
          </p:cNvSpPr>
          <p:nvPr>
            <p:ph idx="1"/>
          </p:nvPr>
        </p:nvSpPr>
        <p:spPr/>
        <p:txBody>
          <a:bodyPr/>
          <a:lstStyle/>
          <a:p>
            <a:r>
              <a:rPr lang="en-US" b="1" dirty="0"/>
              <a:t>What is housing counseling (CFR § 5.100)? </a:t>
            </a:r>
            <a:r>
              <a:rPr lang="en-US" dirty="0"/>
              <a:t>Housing Counseling is independent, expert advice customized to the needs of the consumer to address the consumer’s housing barriers and to help achieve their housing goals. </a:t>
            </a:r>
          </a:p>
          <a:p>
            <a:pPr lvl="1"/>
            <a:r>
              <a:rPr lang="en-US" dirty="0"/>
              <a:t>It must include the following elements:</a:t>
            </a:r>
          </a:p>
          <a:p>
            <a:pPr lvl="2"/>
            <a:r>
              <a:rPr lang="en-US" dirty="0"/>
              <a:t>Intake, </a:t>
            </a:r>
          </a:p>
          <a:p>
            <a:pPr lvl="2"/>
            <a:r>
              <a:rPr lang="en-US" dirty="0"/>
              <a:t>Client budget, </a:t>
            </a:r>
          </a:p>
          <a:p>
            <a:pPr lvl="2"/>
            <a:r>
              <a:rPr lang="en-US" dirty="0"/>
              <a:t>Financial and housing affordability analysis, </a:t>
            </a:r>
          </a:p>
          <a:p>
            <a:pPr lvl="2"/>
            <a:r>
              <a:rPr lang="en-US" dirty="0"/>
              <a:t>A client action plan, and </a:t>
            </a:r>
          </a:p>
          <a:p>
            <a:pPr lvl="2"/>
            <a:r>
              <a:rPr lang="en-US" dirty="0"/>
              <a:t>A reasonable effort to follow-up with client.</a:t>
            </a:r>
          </a:p>
          <a:p>
            <a:pPr lvl="1"/>
            <a:endParaRPr lang="en-US" dirty="0"/>
          </a:p>
        </p:txBody>
      </p:sp>
      <p:sp>
        <p:nvSpPr>
          <p:cNvPr id="3" name="Title 2">
            <a:extLst>
              <a:ext uri="{FF2B5EF4-FFF2-40B4-BE49-F238E27FC236}">
                <a16:creationId xmlns:a16="http://schemas.microsoft.com/office/drawing/2014/main" id="{FAC684D2-85E8-46B8-BA16-A74BBA6FEAB6}"/>
              </a:ext>
            </a:extLst>
          </p:cNvPr>
          <p:cNvSpPr>
            <a:spLocks noGrp="1"/>
          </p:cNvSpPr>
          <p:nvPr>
            <p:ph type="title"/>
          </p:nvPr>
        </p:nvSpPr>
        <p:spPr/>
        <p:txBody>
          <a:bodyPr/>
          <a:lstStyle/>
          <a:p>
            <a:r>
              <a:rPr lang="en-US" dirty="0"/>
              <a:t>Definition of Housing Counseling</a:t>
            </a:r>
          </a:p>
        </p:txBody>
      </p:sp>
    </p:spTree>
    <p:extLst>
      <p:ext uri="{BB962C8B-B14F-4D97-AF65-F5344CB8AC3E}">
        <p14:creationId xmlns:p14="http://schemas.microsoft.com/office/powerpoint/2010/main" val="404327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B19F20-75A1-4FCD-B2A0-303037378F32}"/>
              </a:ext>
            </a:extLst>
          </p:cNvPr>
          <p:cNvSpPr>
            <a:spLocks noGrp="1"/>
          </p:cNvSpPr>
          <p:nvPr>
            <p:ph idx="1"/>
          </p:nvPr>
        </p:nvSpPr>
        <p:spPr/>
        <p:txBody>
          <a:bodyPr>
            <a:normAutofit/>
          </a:bodyPr>
          <a:lstStyle/>
          <a:p>
            <a:pPr lvl="1"/>
            <a:r>
              <a:rPr lang="en-US" sz="3200" dirty="0"/>
              <a:t>Housing counseling is individualized </a:t>
            </a:r>
            <a:r>
              <a:rPr lang="en-US" sz="3200" dirty="0">
                <a:solidFill>
                  <a:schemeClr val="bg2">
                    <a:lumMod val="10000"/>
                  </a:schemeClr>
                </a:solidFill>
              </a:rPr>
              <a:t>assistance that is customized to the consumer.  </a:t>
            </a:r>
          </a:p>
          <a:p>
            <a:pPr lvl="1"/>
            <a:r>
              <a:rPr lang="en-US" sz="3200" dirty="0">
                <a:solidFill>
                  <a:schemeClr val="bg2">
                    <a:lumMod val="10000"/>
                  </a:schemeClr>
                </a:solidFill>
              </a:rPr>
              <a:t>Group education, including Homebuyer Education, is not housing counseling.</a:t>
            </a:r>
          </a:p>
          <a:p>
            <a:pPr lvl="1"/>
            <a:r>
              <a:rPr lang="en-US" sz="3200" dirty="0">
                <a:solidFill>
                  <a:schemeClr val="bg2">
                    <a:lumMod val="10000"/>
                  </a:schemeClr>
                </a:solidFill>
              </a:rPr>
              <a:t>On-line education </a:t>
            </a:r>
            <a:r>
              <a:rPr lang="en-US" sz="3200" dirty="0"/>
              <a:t>classes by themselves do not meet HUD programmatic requirements for housing counseling.</a:t>
            </a:r>
          </a:p>
          <a:p>
            <a:endParaRPr lang="en-US" dirty="0"/>
          </a:p>
        </p:txBody>
      </p:sp>
      <p:sp>
        <p:nvSpPr>
          <p:cNvPr id="3" name="Title 2">
            <a:extLst>
              <a:ext uri="{FF2B5EF4-FFF2-40B4-BE49-F238E27FC236}">
                <a16:creationId xmlns:a16="http://schemas.microsoft.com/office/drawing/2014/main" id="{276D0A9C-2E2C-4BF0-B493-6178EABFFA88}"/>
              </a:ext>
            </a:extLst>
          </p:cNvPr>
          <p:cNvSpPr>
            <a:spLocks noGrp="1"/>
          </p:cNvSpPr>
          <p:nvPr>
            <p:ph type="title"/>
          </p:nvPr>
        </p:nvSpPr>
        <p:spPr>
          <a:xfrm>
            <a:off x="1027416" y="45720"/>
            <a:ext cx="7823286" cy="919480"/>
          </a:xfrm>
        </p:spPr>
        <p:txBody>
          <a:bodyPr/>
          <a:lstStyle/>
          <a:p>
            <a:r>
              <a:rPr lang="en-US" dirty="0"/>
              <a:t>Group Education ≠ Housing Counseling </a:t>
            </a:r>
          </a:p>
        </p:txBody>
      </p:sp>
    </p:spTree>
    <p:extLst>
      <p:ext uri="{BB962C8B-B14F-4D97-AF65-F5344CB8AC3E}">
        <p14:creationId xmlns:p14="http://schemas.microsoft.com/office/powerpoint/2010/main" val="320883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171C-895F-4494-ADBD-B90F85AD8015}"/>
              </a:ext>
            </a:extLst>
          </p:cNvPr>
          <p:cNvSpPr>
            <a:spLocks noGrp="1"/>
          </p:cNvSpPr>
          <p:nvPr>
            <p:ph type="ctrTitle"/>
          </p:nvPr>
        </p:nvSpPr>
        <p:spPr/>
        <p:txBody>
          <a:bodyPr/>
          <a:lstStyle/>
          <a:p>
            <a:r>
              <a:rPr lang="en-US" dirty="0"/>
              <a:t>Housing Counselor Certification - Final Rule</a:t>
            </a:r>
          </a:p>
        </p:txBody>
      </p:sp>
      <p:grpSp>
        <p:nvGrpSpPr>
          <p:cNvPr id="3" name="Group 2" descr="Time for Mentimeter!">
            <a:extLst>
              <a:ext uri="{FF2B5EF4-FFF2-40B4-BE49-F238E27FC236}">
                <a16:creationId xmlns:a16="http://schemas.microsoft.com/office/drawing/2014/main" id="{E74EA1A1-C1F5-4FAE-BC27-EC73AC3117D2}"/>
              </a:ext>
            </a:extLst>
          </p:cNvPr>
          <p:cNvGrpSpPr/>
          <p:nvPr/>
        </p:nvGrpSpPr>
        <p:grpSpPr>
          <a:xfrm>
            <a:off x="7011510" y="3730020"/>
            <a:ext cx="1453618" cy="2148906"/>
            <a:chOff x="7488262" y="4052558"/>
            <a:chExt cx="1453618" cy="2148906"/>
          </a:xfrm>
        </p:grpSpPr>
        <p:pic>
          <p:nvPicPr>
            <p:cNvPr id="4" name="Picture 3">
              <a:extLst>
                <a:ext uri="{FF2B5EF4-FFF2-40B4-BE49-F238E27FC236}">
                  <a16:creationId xmlns:a16="http://schemas.microsoft.com/office/drawing/2014/main" id="{E54B1081-E58B-472D-837E-CCBB4C42EB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488262" y="4747846"/>
              <a:ext cx="1453618" cy="1453618"/>
            </a:xfrm>
            <a:prstGeom prst="rect">
              <a:avLst/>
            </a:prstGeom>
          </p:spPr>
        </p:pic>
        <p:sp>
          <p:nvSpPr>
            <p:cNvPr id="5" name="TextBox 4">
              <a:extLst>
                <a:ext uri="{FF2B5EF4-FFF2-40B4-BE49-F238E27FC236}">
                  <a16:creationId xmlns:a16="http://schemas.microsoft.com/office/drawing/2014/main" id="{3D0DA5BA-954A-4000-BEB5-DB9C23E00112}"/>
                </a:ext>
              </a:extLst>
            </p:cNvPr>
            <p:cNvSpPr txBox="1"/>
            <p:nvPr/>
          </p:nvSpPr>
          <p:spPr>
            <a:xfrm>
              <a:off x="7488262" y="4052558"/>
              <a:ext cx="1453618" cy="646331"/>
            </a:xfrm>
            <a:prstGeom prst="rect">
              <a:avLst/>
            </a:prstGeom>
            <a:noFill/>
          </p:spPr>
          <p:txBody>
            <a:bodyPr wrap="square" rtlCol="0">
              <a:spAutoFit/>
            </a:bodyPr>
            <a:lstStyle/>
            <a:p>
              <a:pPr algn="ctr"/>
              <a:r>
                <a:rPr lang="en-US" b="1" dirty="0"/>
                <a:t>Time for Mentimeter!</a:t>
              </a:r>
            </a:p>
          </p:txBody>
        </p:sp>
      </p:grpSp>
    </p:spTree>
    <p:extLst>
      <p:ext uri="{BB962C8B-B14F-4D97-AF65-F5344CB8AC3E}">
        <p14:creationId xmlns:p14="http://schemas.microsoft.com/office/powerpoint/2010/main" val="377370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r>
              <a:rPr lang="en-US" dirty="0">
                <a:solidFill>
                  <a:srgbClr val="CF4828"/>
                </a:solidFill>
              </a:rPr>
              <a:t>Benefits of Certification</a:t>
            </a:r>
          </a:p>
        </p:txBody>
      </p:sp>
      <p:pic>
        <p:nvPicPr>
          <p:cNvPr id="9" name="Picture 8"/>
          <p:cNvPicPr>
            <a:picLocks noChangeAspect="1"/>
          </p:cNvPicPr>
          <p:nvPr/>
        </p:nvPicPr>
        <p:blipFill>
          <a:blip r:embed="rId3"/>
          <a:stretch>
            <a:fillRect/>
          </a:stretch>
        </p:blipFill>
        <p:spPr>
          <a:xfrm>
            <a:off x="148663" y="965200"/>
            <a:ext cx="914400" cy="914400"/>
          </a:xfrm>
          <a:prstGeom prst="rect">
            <a:avLst/>
          </a:prstGeom>
        </p:spPr>
      </p:pic>
      <p:graphicFrame>
        <p:nvGraphicFramePr>
          <p:cNvPr id="5" name="Content Placeholder 4">
            <a:extLst>
              <a:ext uri="{FF2B5EF4-FFF2-40B4-BE49-F238E27FC236}">
                <a16:creationId xmlns:a16="http://schemas.microsoft.com/office/drawing/2014/main" id="{4C858493-6387-4D02-AD6B-C73CFC4EC6CC}"/>
              </a:ext>
            </a:extLst>
          </p:cNvPr>
          <p:cNvGraphicFramePr>
            <a:graphicFrameLocks/>
          </p:cNvGraphicFramePr>
          <p:nvPr/>
        </p:nvGraphicFramePr>
        <p:xfrm>
          <a:off x="605863" y="1308842"/>
          <a:ext cx="9143999" cy="4228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564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AB7338-C349-457B-B99F-1E5102E3C7E2}"/>
              </a:ext>
            </a:extLst>
          </p:cNvPr>
          <p:cNvSpPr/>
          <p:nvPr/>
        </p:nvSpPr>
        <p:spPr>
          <a:xfrm>
            <a:off x="672833" y="2408102"/>
            <a:ext cx="2544820" cy="2544820"/>
          </a:xfrm>
          <a:prstGeom prst="ellipse">
            <a:avLst/>
          </a:prstGeom>
          <a:solidFill>
            <a:srgbClr val="F57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14821"/>
              </a:solidFill>
            </a:endParaRPr>
          </a:p>
        </p:txBody>
      </p:sp>
      <p:sp>
        <p:nvSpPr>
          <p:cNvPr id="3" name="Title 2">
            <a:extLst>
              <a:ext uri="{FF2B5EF4-FFF2-40B4-BE49-F238E27FC236}">
                <a16:creationId xmlns:a16="http://schemas.microsoft.com/office/drawing/2014/main" id="{E45A481B-8021-404B-93B4-8E8A2FE4088D}"/>
              </a:ext>
            </a:extLst>
          </p:cNvPr>
          <p:cNvSpPr>
            <a:spLocks noGrp="1"/>
          </p:cNvSpPr>
          <p:nvPr>
            <p:ph type="title"/>
          </p:nvPr>
        </p:nvSpPr>
        <p:spPr/>
        <p:txBody>
          <a:bodyPr/>
          <a:lstStyle/>
          <a:p>
            <a:r>
              <a:rPr lang="en-US" dirty="0"/>
              <a:t>Housing Counselor Certification</a:t>
            </a:r>
          </a:p>
        </p:txBody>
      </p:sp>
      <p:sp>
        <p:nvSpPr>
          <p:cNvPr id="4" name="Content Placeholder 3">
            <a:extLst>
              <a:ext uri="{FF2B5EF4-FFF2-40B4-BE49-F238E27FC236}">
                <a16:creationId xmlns:a16="http://schemas.microsoft.com/office/drawing/2014/main" id="{FE3A0886-E2F6-41CB-8BE2-2013F38DC7A9}"/>
              </a:ext>
            </a:extLst>
          </p:cNvPr>
          <p:cNvSpPr>
            <a:spLocks noGrp="1"/>
          </p:cNvSpPr>
          <p:nvPr>
            <p:ph sz="quarter" idx="11"/>
          </p:nvPr>
        </p:nvSpPr>
        <p:spPr/>
        <p:txBody>
          <a:bodyPr>
            <a:normAutofit fontScale="92500" lnSpcReduction="10000"/>
          </a:bodyPr>
          <a:lstStyle/>
          <a:p>
            <a:pPr marL="0" indent="0">
              <a:buNone/>
            </a:pPr>
            <a:r>
              <a:rPr lang="en-US" b="1" dirty="0">
                <a:solidFill>
                  <a:srgbClr val="356FA1"/>
                </a:solidFill>
              </a:rPr>
              <a:t>KEY PROVISIONS</a:t>
            </a:r>
          </a:p>
          <a:p>
            <a:r>
              <a:rPr lang="en-US" dirty="0"/>
              <a:t>Housing counseling required under or provided in connection with </a:t>
            </a:r>
            <a:r>
              <a:rPr lang="en-US" b="1" dirty="0">
                <a:solidFill>
                  <a:srgbClr val="356FA1"/>
                </a:solidFill>
              </a:rPr>
              <a:t>any </a:t>
            </a:r>
            <a:r>
              <a:rPr lang="en-US" dirty="0"/>
              <a:t>program administered by HUD shall be provided </a:t>
            </a:r>
            <a:r>
              <a:rPr lang="en-US" b="1" dirty="0">
                <a:solidFill>
                  <a:srgbClr val="356FA1"/>
                </a:solidFill>
              </a:rPr>
              <a:t>only </a:t>
            </a:r>
            <a:r>
              <a:rPr lang="en-US" dirty="0"/>
              <a:t>by organizations and counselors certified by the Secretary.</a:t>
            </a:r>
          </a:p>
          <a:p>
            <a:r>
              <a:rPr lang="en-US" dirty="0"/>
              <a:t>A HUD Certified Housing Counselor is a housing counselor who has </a:t>
            </a:r>
            <a:r>
              <a:rPr lang="en-US" b="1" dirty="0">
                <a:solidFill>
                  <a:srgbClr val="356FA1"/>
                </a:solidFill>
              </a:rPr>
              <a:t>passed</a:t>
            </a:r>
            <a:r>
              <a:rPr lang="en-US" dirty="0"/>
              <a:t> the HUD certification examination </a:t>
            </a:r>
            <a:r>
              <a:rPr lang="en-US" b="1" dirty="0">
                <a:solidFill>
                  <a:srgbClr val="356FA1"/>
                </a:solidFill>
              </a:rPr>
              <a:t>and works </a:t>
            </a:r>
            <a:r>
              <a:rPr lang="en-US" dirty="0"/>
              <a:t>for a HUD-approved housing counseling agency.</a:t>
            </a:r>
          </a:p>
          <a:p>
            <a:r>
              <a:rPr lang="en-US" dirty="0"/>
              <a:t>Effective date: August 1, 2020</a:t>
            </a:r>
          </a:p>
          <a:p>
            <a:endParaRPr lang="en-US" dirty="0"/>
          </a:p>
        </p:txBody>
      </p:sp>
      <p:pic>
        <p:nvPicPr>
          <p:cNvPr id="8" name="Picture 7">
            <a:extLst>
              <a:ext uri="{FF2B5EF4-FFF2-40B4-BE49-F238E27FC236}">
                <a16:creationId xmlns:a16="http://schemas.microsoft.com/office/drawing/2014/main" id="{1C732D9A-C09A-420F-A9C7-FF01F86104C1}"/>
              </a:ext>
            </a:extLst>
          </p:cNvPr>
          <p:cNvPicPr>
            <a:picLocks noChangeAspect="1"/>
          </p:cNvPicPr>
          <p:nvPr/>
        </p:nvPicPr>
        <p:blipFill>
          <a:blip r:embed="rId3"/>
          <a:stretch>
            <a:fillRect/>
          </a:stretch>
        </p:blipFill>
        <p:spPr>
          <a:xfrm>
            <a:off x="944952" y="2730683"/>
            <a:ext cx="1940171" cy="1940171"/>
          </a:xfrm>
          <a:prstGeom prst="rect">
            <a:avLst/>
          </a:prstGeom>
        </p:spPr>
      </p:pic>
    </p:spTree>
    <p:extLst>
      <p:ext uri="{BB962C8B-B14F-4D97-AF65-F5344CB8AC3E}">
        <p14:creationId xmlns:p14="http://schemas.microsoft.com/office/powerpoint/2010/main" val="236902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BA0B8B7-9C8B-4455-8577-4359301B84D8}"/>
              </a:ext>
            </a:extLst>
          </p:cNvPr>
          <p:cNvSpPr>
            <a:spLocks noGrp="1"/>
          </p:cNvSpPr>
          <p:nvPr>
            <p:ph idx="1"/>
          </p:nvPr>
        </p:nvSpPr>
        <p:spPr/>
        <p:txBody>
          <a:bodyPr>
            <a:normAutofit lnSpcReduction="10000"/>
          </a:bodyPr>
          <a:lstStyle/>
          <a:p>
            <a:pPr marL="0" indent="0">
              <a:buNone/>
            </a:pPr>
            <a:r>
              <a:rPr lang="en-US" b="1" dirty="0">
                <a:solidFill>
                  <a:srgbClr val="356FA1"/>
                </a:solidFill>
              </a:rPr>
              <a:t>Required under or provided in connection with any program administered by HUD means:</a:t>
            </a:r>
          </a:p>
          <a:p>
            <a:r>
              <a:rPr lang="en-US" dirty="0"/>
              <a:t>Housing Counseling is required by HUD </a:t>
            </a:r>
          </a:p>
          <a:p>
            <a:r>
              <a:rPr lang="en-US" dirty="0"/>
              <a:t>Housing Counseling that is funded under a HUD program</a:t>
            </a:r>
          </a:p>
          <a:p>
            <a:r>
              <a:rPr lang="en-US" dirty="0"/>
              <a:t>Housing Counseling that is required by a grantee or sub-grantee of a HUD program as a condition of receiving assistance </a:t>
            </a:r>
          </a:p>
          <a:p>
            <a:r>
              <a:rPr lang="en-US" dirty="0"/>
              <a:t>Client served by a HUD program is referred to housing counseling</a:t>
            </a:r>
          </a:p>
          <a:p>
            <a:endParaRPr lang="en-US" dirty="0"/>
          </a:p>
        </p:txBody>
      </p:sp>
      <p:sp>
        <p:nvSpPr>
          <p:cNvPr id="3" name="Title 2">
            <a:extLst>
              <a:ext uri="{FF2B5EF4-FFF2-40B4-BE49-F238E27FC236}">
                <a16:creationId xmlns:a16="http://schemas.microsoft.com/office/drawing/2014/main" id="{D84FDB63-D3A8-4E20-8A72-4BA348023605}"/>
              </a:ext>
            </a:extLst>
          </p:cNvPr>
          <p:cNvSpPr>
            <a:spLocks noGrp="1"/>
          </p:cNvSpPr>
          <p:nvPr>
            <p:ph type="title"/>
          </p:nvPr>
        </p:nvSpPr>
        <p:spPr/>
        <p:txBody>
          <a:bodyPr/>
          <a:lstStyle/>
          <a:p>
            <a:r>
              <a:rPr lang="en-US" dirty="0"/>
              <a:t>Covered Programs</a:t>
            </a:r>
          </a:p>
        </p:txBody>
      </p:sp>
      <p:pic>
        <p:nvPicPr>
          <p:cNvPr id="5" name="Picture 4">
            <a:extLst>
              <a:ext uri="{FF2B5EF4-FFF2-40B4-BE49-F238E27FC236}">
                <a16:creationId xmlns:a16="http://schemas.microsoft.com/office/drawing/2014/main" id="{DD483B66-8E3D-43C3-9A4A-9A49BF26A120}"/>
              </a:ext>
            </a:extLst>
          </p:cNvPr>
          <p:cNvPicPr>
            <a:picLocks noChangeAspect="1"/>
          </p:cNvPicPr>
          <p:nvPr/>
        </p:nvPicPr>
        <p:blipFill>
          <a:blip r:embed="rId3"/>
          <a:stretch>
            <a:fillRect/>
          </a:stretch>
        </p:blipFill>
        <p:spPr>
          <a:xfrm>
            <a:off x="253313" y="1320800"/>
            <a:ext cx="914400" cy="914400"/>
          </a:xfrm>
          <a:prstGeom prst="rect">
            <a:avLst/>
          </a:prstGeom>
        </p:spPr>
      </p:pic>
    </p:spTree>
    <p:extLst>
      <p:ext uri="{BB962C8B-B14F-4D97-AF65-F5344CB8AC3E}">
        <p14:creationId xmlns:p14="http://schemas.microsoft.com/office/powerpoint/2010/main" val="359623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091BBC-7475-444C-9495-1B7BDFAE6D71}"/>
              </a:ext>
            </a:extLst>
          </p:cNvPr>
          <p:cNvSpPr>
            <a:spLocks noGrp="1"/>
          </p:cNvSpPr>
          <p:nvPr>
            <p:ph idx="1"/>
          </p:nvPr>
        </p:nvSpPr>
        <p:spPr/>
        <p:txBody>
          <a:bodyPr>
            <a:normAutofit lnSpcReduction="10000"/>
          </a:bodyPr>
          <a:lstStyle/>
          <a:p>
            <a:r>
              <a:rPr lang="en-US" dirty="0">
                <a:solidFill>
                  <a:srgbClr val="002060"/>
                </a:solidFill>
              </a:rPr>
              <a:t>The FSS </a:t>
            </a:r>
            <a:r>
              <a:rPr lang="en-US" dirty="0"/>
              <a:t>NOFA </a:t>
            </a:r>
            <a:r>
              <a:rPr lang="en-US" dirty="0">
                <a:solidFill>
                  <a:schemeClr val="bg2">
                    <a:lumMod val="10000"/>
                  </a:schemeClr>
                </a:solidFill>
              </a:rPr>
              <a:t>allows</a:t>
            </a:r>
            <a:r>
              <a:rPr lang="en-US" dirty="0"/>
              <a:t> Coordinators to provide </a:t>
            </a:r>
            <a:r>
              <a:rPr lang="en-US" dirty="0">
                <a:solidFill>
                  <a:schemeClr val="bg2">
                    <a:lumMod val="10000"/>
                  </a:schemeClr>
                </a:solidFill>
              </a:rPr>
              <a:t>homeownership counseling to FSS participants only.</a:t>
            </a:r>
          </a:p>
          <a:p>
            <a:r>
              <a:rPr lang="en-US" dirty="0">
                <a:solidFill>
                  <a:schemeClr val="bg2">
                    <a:lumMod val="10000"/>
                  </a:schemeClr>
                </a:solidFill>
              </a:rPr>
              <a:t>If homeownership counseling is performed with FSS funds the Coordinator must be a HUD certified housing counselor.   The PHA must be a HUD approved housing counseling agency effective August 1, 2020.</a:t>
            </a:r>
          </a:p>
          <a:p>
            <a:r>
              <a:rPr lang="en-US" dirty="0">
                <a:solidFill>
                  <a:schemeClr val="bg2">
                    <a:lumMod val="10000"/>
                  </a:schemeClr>
                </a:solidFill>
              </a:rPr>
              <a:t>Any referrals by </a:t>
            </a:r>
            <a:r>
              <a:rPr lang="en-US" dirty="0">
                <a:solidFill>
                  <a:srgbClr val="FF0000"/>
                </a:solidFill>
              </a:rPr>
              <a:t>ANY</a:t>
            </a:r>
            <a:r>
              <a:rPr lang="en-US" dirty="0">
                <a:solidFill>
                  <a:schemeClr val="bg2">
                    <a:lumMod val="10000"/>
                  </a:schemeClr>
                </a:solidFill>
              </a:rPr>
              <a:t> FSS Coordinator must be made to agencies approved to participate in HUD’s Housing Counseling Program.</a:t>
            </a:r>
          </a:p>
          <a:p>
            <a:endParaRPr lang="en-US" dirty="0"/>
          </a:p>
        </p:txBody>
      </p:sp>
      <p:sp>
        <p:nvSpPr>
          <p:cNvPr id="3" name="Title 2">
            <a:extLst>
              <a:ext uri="{FF2B5EF4-FFF2-40B4-BE49-F238E27FC236}">
                <a16:creationId xmlns:a16="http://schemas.microsoft.com/office/drawing/2014/main" id="{D86E0FFF-5A35-435D-A4B4-7AC01DFA7441}"/>
              </a:ext>
            </a:extLst>
          </p:cNvPr>
          <p:cNvSpPr>
            <a:spLocks noGrp="1"/>
          </p:cNvSpPr>
          <p:nvPr>
            <p:ph type="title"/>
          </p:nvPr>
        </p:nvSpPr>
        <p:spPr/>
        <p:txBody>
          <a:bodyPr/>
          <a:lstStyle/>
          <a:p>
            <a:r>
              <a:rPr lang="en-US" dirty="0"/>
              <a:t>Family Self Sufficiency (FSS)</a:t>
            </a:r>
          </a:p>
        </p:txBody>
      </p:sp>
      <p:pic>
        <p:nvPicPr>
          <p:cNvPr id="4" name="Picture 3">
            <a:extLst>
              <a:ext uri="{FF2B5EF4-FFF2-40B4-BE49-F238E27FC236}">
                <a16:creationId xmlns:a16="http://schemas.microsoft.com/office/drawing/2014/main" id="{397DA70C-8E1F-4C00-8152-4FDAF9458FE6}"/>
              </a:ext>
            </a:extLst>
          </p:cNvPr>
          <p:cNvPicPr>
            <a:picLocks noChangeAspect="1"/>
          </p:cNvPicPr>
          <p:nvPr/>
        </p:nvPicPr>
        <p:blipFill>
          <a:blip r:embed="rId2"/>
          <a:stretch>
            <a:fillRect/>
          </a:stretch>
        </p:blipFill>
        <p:spPr>
          <a:xfrm>
            <a:off x="199458" y="1320800"/>
            <a:ext cx="914400" cy="914400"/>
          </a:xfrm>
          <a:prstGeom prst="rect">
            <a:avLst/>
          </a:prstGeom>
        </p:spPr>
      </p:pic>
    </p:spTree>
    <p:extLst>
      <p:ext uri="{BB962C8B-B14F-4D97-AF65-F5344CB8AC3E}">
        <p14:creationId xmlns:p14="http://schemas.microsoft.com/office/powerpoint/2010/main" val="320132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Aft>
                <a:spcPts val="900"/>
              </a:spcAft>
            </a:pPr>
            <a:r>
              <a:rPr lang="en-US" sz="2400" dirty="0">
                <a:ea typeface="ＭＳ Ｐゴシック" pitchFamily="34" charset="-128"/>
              </a:rPr>
              <a:t>Audio is being recorded. The playback number along with the PowerPoint and a transcript will be available on the HUD Exchange at</a:t>
            </a:r>
            <a:r>
              <a:rPr lang="en-US" sz="2400" dirty="0"/>
              <a:t> </a:t>
            </a:r>
            <a:br>
              <a:rPr lang="en-US" sz="2400" dirty="0"/>
            </a:br>
            <a:r>
              <a:rPr lang="en-US" sz="1800" u="sng" dirty="0">
                <a:hlinkClick r:id="rId2"/>
              </a:rPr>
              <a:t>www.hudexchange.info/programs/housing-counseling/webinars/</a:t>
            </a:r>
            <a:endParaRPr lang="en-US" sz="1800" dirty="0">
              <a:ea typeface="ＭＳ Ｐゴシック" pitchFamily="34" charset="-128"/>
            </a:endParaRPr>
          </a:p>
          <a:p>
            <a:pPr>
              <a:spcBef>
                <a:spcPts val="0"/>
              </a:spcBef>
              <a:spcAft>
                <a:spcPts val="900"/>
              </a:spcAft>
            </a:pPr>
            <a:r>
              <a:rPr lang="en-US" sz="2400" dirty="0">
                <a:ea typeface="ＭＳ Ｐゴシック" pitchFamily="34" charset="-128"/>
              </a:rPr>
              <a:t>The webinar will be posted in 7-10 days.</a:t>
            </a:r>
          </a:p>
          <a:p>
            <a:pPr>
              <a:spcBef>
                <a:spcPts val="0"/>
              </a:spcBef>
              <a:spcAft>
                <a:spcPts val="900"/>
              </a:spcAft>
            </a:pPr>
            <a:r>
              <a:rPr lang="en-US" sz="2400" dirty="0">
                <a:ea typeface="ＭＳ Ｐゴシック" pitchFamily="34" charset="-128"/>
              </a:rPr>
              <a:t>The Training Digest on HUD Exchange will be updated when the webinar is posted. </a:t>
            </a:r>
          </a:p>
          <a:p>
            <a:pPr>
              <a:spcBef>
                <a:spcPts val="0"/>
              </a:spcBef>
              <a:spcAft>
                <a:spcPts val="900"/>
              </a:spcAft>
            </a:pPr>
            <a:r>
              <a:rPr lang="en-US" sz="2400" dirty="0">
                <a:ea typeface="ＭＳ Ｐゴシック" pitchFamily="34" charset="-128"/>
              </a:rPr>
              <a:t>Handouts were sent out prior to webinar. They are also available in the Control Panel. Just click on document name to download.</a:t>
            </a:r>
          </a:p>
          <a:p>
            <a:pPr marL="0" indent="0">
              <a:spcBef>
                <a:spcPts val="0"/>
              </a:spcBef>
              <a:spcAft>
                <a:spcPts val="900"/>
              </a:spcAft>
              <a:buNone/>
            </a:pPr>
            <a:endParaRPr lang="en-US" sz="2400" dirty="0">
              <a:ea typeface="ＭＳ Ｐゴシック" pitchFamily="34" charset="-128"/>
            </a:endParaRPr>
          </a:p>
          <a:p>
            <a:pPr marL="342900" lvl="1" indent="0">
              <a:spcBef>
                <a:spcPts val="0"/>
              </a:spcBef>
              <a:spcAft>
                <a:spcPts val="900"/>
              </a:spcAft>
              <a:buNone/>
            </a:pPr>
            <a:endParaRPr lang="en-US" dirty="0">
              <a:solidFill>
                <a:schemeClr val="tx1">
                  <a:lumMod val="85000"/>
                  <a:lumOff val="15000"/>
                </a:schemeClr>
              </a:solidFill>
              <a:ea typeface="ＭＳ Ｐゴシック" pitchFamily="34" charset="-128"/>
            </a:endParaRPr>
          </a:p>
          <a:p>
            <a:pPr marL="342900" lvl="1" indent="0">
              <a:spcAft>
                <a:spcPts val="900"/>
              </a:spcAft>
              <a:buNone/>
            </a:pPr>
            <a:endParaRPr lang="en-US" dirty="0">
              <a:solidFill>
                <a:schemeClr val="tx1">
                  <a:lumMod val="85000"/>
                  <a:lumOff val="15000"/>
                </a:schemeClr>
              </a:solidFill>
              <a:ea typeface="ＭＳ Ｐゴシック" pitchFamily="34" charset="-128"/>
            </a:endParaRPr>
          </a:p>
          <a:p>
            <a:pPr lvl="1">
              <a:spcAft>
                <a:spcPts val="900"/>
              </a:spcAft>
            </a:pPr>
            <a:endParaRPr lang="en-US" dirty="0">
              <a:solidFill>
                <a:schemeClr val="tx1">
                  <a:lumMod val="85000"/>
                  <a:lumOff val="15000"/>
                </a:schemeClr>
              </a:solidFill>
              <a:ea typeface="ＭＳ Ｐゴシック" pitchFamily="34" charset="-128"/>
            </a:endParaRPr>
          </a:p>
          <a:p>
            <a:pPr lvl="1">
              <a:spcAft>
                <a:spcPts val="900"/>
              </a:spcAft>
            </a:pPr>
            <a:endParaRPr lang="en-US" dirty="0">
              <a:solidFill>
                <a:schemeClr val="tx1">
                  <a:lumMod val="85000"/>
                  <a:lumOff val="15000"/>
                </a:schemeClr>
              </a:solidFill>
              <a:ea typeface="ＭＳ Ｐゴシック" pitchFamily="34" charset="-128"/>
            </a:endParaRPr>
          </a:p>
          <a:p>
            <a:pPr marL="0" indent="0">
              <a:spcAft>
                <a:spcPts val="900"/>
              </a:spcAft>
              <a:buNone/>
            </a:pPr>
            <a:endParaRPr lang="en-US" sz="2400" dirty="0">
              <a:ea typeface="ＭＳ Ｐゴシック" pitchFamily="34" charset="-128"/>
            </a:endParaRPr>
          </a:p>
          <a:p>
            <a:pPr>
              <a:spcAft>
                <a:spcPts val="900"/>
              </a:spcAft>
            </a:pPr>
            <a:endParaRPr lang="en-US" sz="2400" dirty="0"/>
          </a:p>
        </p:txBody>
      </p:sp>
      <p:sp>
        <p:nvSpPr>
          <p:cNvPr id="3" name="Title 2"/>
          <p:cNvSpPr>
            <a:spLocks noGrp="1"/>
          </p:cNvSpPr>
          <p:nvPr>
            <p:ph type="title"/>
          </p:nvPr>
        </p:nvSpPr>
        <p:spPr/>
        <p:txBody>
          <a:bodyPr/>
          <a:lstStyle/>
          <a:p>
            <a:r>
              <a:rPr lang="en-US" dirty="0"/>
              <a:t>Webinar Logistics</a:t>
            </a:r>
          </a:p>
        </p:txBody>
      </p:sp>
      <p:pic>
        <p:nvPicPr>
          <p:cNvPr id="5" name="Picture 4" descr="computer" title="Icon"/>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98408" y="1320800"/>
            <a:ext cx="966157" cy="966157"/>
          </a:xfrm>
          <a:prstGeom prst="rect">
            <a:avLst/>
          </a:prstGeom>
        </p:spPr>
      </p:pic>
    </p:spTree>
    <p:extLst>
      <p:ext uri="{BB962C8B-B14F-4D97-AF65-F5344CB8AC3E}">
        <p14:creationId xmlns:p14="http://schemas.microsoft.com/office/powerpoint/2010/main" val="691142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49C2F-8806-41E3-9CE4-B8EFD5063C35}"/>
              </a:ext>
            </a:extLst>
          </p:cNvPr>
          <p:cNvSpPr>
            <a:spLocks noGrp="1"/>
          </p:cNvSpPr>
          <p:nvPr>
            <p:ph idx="1"/>
          </p:nvPr>
        </p:nvSpPr>
        <p:spPr/>
        <p:txBody>
          <a:bodyPr>
            <a:normAutofit fontScale="92500" lnSpcReduction="10000"/>
          </a:bodyPr>
          <a:lstStyle/>
          <a:p>
            <a:r>
              <a:rPr lang="en-US" dirty="0"/>
              <a:t>Public Housing Authorities (PHA’s) are not required to become approved to participate in HUD’s Housing Counseling program (nor is the PHA’s staff required to become HUD certified counselors), </a:t>
            </a:r>
            <a:r>
              <a:rPr lang="en-US" b="1" dirty="0">
                <a:solidFill>
                  <a:srgbClr val="000000"/>
                </a:solidFill>
              </a:rPr>
              <a:t>unless the homeownership counseling is being provided directly by the </a:t>
            </a:r>
            <a:r>
              <a:rPr lang="en-US" b="1" dirty="0">
                <a:solidFill>
                  <a:schemeClr val="bg2">
                    <a:lumMod val="10000"/>
                  </a:schemeClr>
                </a:solidFill>
              </a:rPr>
              <a:t>PHA.</a:t>
            </a:r>
          </a:p>
          <a:p>
            <a:r>
              <a:rPr lang="en-US" dirty="0">
                <a:solidFill>
                  <a:schemeClr val="bg2">
                    <a:lumMod val="10000"/>
                  </a:schemeClr>
                </a:solidFill>
              </a:rPr>
              <a:t>Housing counseling provided to families participating in the HCV Program Homeownership Option must be conducted by a HUD certified housing counselor working for an agency approved to participate in HUD’s Housing Counseling Program effective August 1, 2020. </a:t>
            </a:r>
          </a:p>
          <a:p>
            <a:endParaRPr lang="en-US" dirty="0"/>
          </a:p>
        </p:txBody>
      </p:sp>
      <p:sp>
        <p:nvSpPr>
          <p:cNvPr id="3" name="Title 2">
            <a:extLst>
              <a:ext uri="{FF2B5EF4-FFF2-40B4-BE49-F238E27FC236}">
                <a16:creationId xmlns:a16="http://schemas.microsoft.com/office/drawing/2014/main" id="{C71BA96D-7071-415E-A4F0-68A5AE375886}"/>
              </a:ext>
            </a:extLst>
          </p:cNvPr>
          <p:cNvSpPr>
            <a:spLocks noGrp="1"/>
          </p:cNvSpPr>
          <p:nvPr>
            <p:ph type="title"/>
          </p:nvPr>
        </p:nvSpPr>
        <p:spPr/>
        <p:txBody>
          <a:bodyPr/>
          <a:lstStyle/>
          <a:p>
            <a:r>
              <a:rPr lang="en-US" dirty="0"/>
              <a:t>Section 8 Housing Choice</a:t>
            </a:r>
            <a:br>
              <a:rPr lang="en-US" dirty="0"/>
            </a:br>
            <a:r>
              <a:rPr lang="en-US" dirty="0"/>
              <a:t>Voucher Homeownership Option</a:t>
            </a:r>
          </a:p>
        </p:txBody>
      </p:sp>
      <p:pic>
        <p:nvPicPr>
          <p:cNvPr id="4" name="Picture 3">
            <a:extLst>
              <a:ext uri="{FF2B5EF4-FFF2-40B4-BE49-F238E27FC236}">
                <a16:creationId xmlns:a16="http://schemas.microsoft.com/office/drawing/2014/main" id="{090551D1-BF34-481E-8C00-7368AFB7D3B0}"/>
              </a:ext>
            </a:extLst>
          </p:cNvPr>
          <p:cNvPicPr>
            <a:picLocks noChangeAspect="1"/>
          </p:cNvPicPr>
          <p:nvPr/>
        </p:nvPicPr>
        <p:blipFill>
          <a:blip r:embed="rId2"/>
          <a:stretch>
            <a:fillRect/>
          </a:stretch>
        </p:blipFill>
        <p:spPr>
          <a:xfrm>
            <a:off x="199458" y="1320800"/>
            <a:ext cx="914400" cy="914400"/>
          </a:xfrm>
          <a:prstGeom prst="rect">
            <a:avLst/>
          </a:prstGeom>
        </p:spPr>
      </p:pic>
    </p:spTree>
    <p:extLst>
      <p:ext uri="{BB962C8B-B14F-4D97-AF65-F5344CB8AC3E}">
        <p14:creationId xmlns:p14="http://schemas.microsoft.com/office/powerpoint/2010/main" val="304169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CF2885-EC1D-40AC-8B8E-2505B578E64A}"/>
              </a:ext>
            </a:extLst>
          </p:cNvPr>
          <p:cNvSpPr>
            <a:spLocks noGrp="1"/>
          </p:cNvSpPr>
          <p:nvPr>
            <p:ph idx="1"/>
          </p:nvPr>
        </p:nvSpPr>
        <p:spPr/>
        <p:txBody>
          <a:bodyPr>
            <a:normAutofit lnSpcReduction="10000"/>
          </a:bodyPr>
          <a:lstStyle/>
          <a:p>
            <a:r>
              <a:rPr lang="en-US" sz="3200" dirty="0">
                <a:solidFill>
                  <a:schemeClr val="accent6">
                    <a:lumMod val="50000"/>
                  </a:schemeClr>
                </a:solidFill>
              </a:rPr>
              <a:t>Conversion (Voluntary or Mandatory) of Distressed Public Housing to Tenant-Based Assistance program</a:t>
            </a:r>
          </a:p>
          <a:p>
            <a:r>
              <a:rPr lang="en-US" sz="3200" dirty="0">
                <a:solidFill>
                  <a:schemeClr val="accent6">
                    <a:lumMod val="50000"/>
                  </a:schemeClr>
                </a:solidFill>
              </a:rPr>
              <a:t>Displacement Due to Demolition and Disposition of Public Housing program</a:t>
            </a:r>
          </a:p>
          <a:p>
            <a:r>
              <a:rPr lang="en-US" sz="3200" dirty="0">
                <a:solidFill>
                  <a:schemeClr val="accent6">
                    <a:lumMod val="50000"/>
                  </a:schemeClr>
                </a:solidFill>
              </a:rPr>
              <a:t>Public Housing Resident Homeownership Option (Section 18)</a:t>
            </a:r>
          </a:p>
          <a:p>
            <a:r>
              <a:rPr lang="en-US" sz="3200" dirty="0">
                <a:solidFill>
                  <a:schemeClr val="accent6">
                    <a:lumMod val="50000"/>
                  </a:schemeClr>
                </a:solidFill>
              </a:rPr>
              <a:t>Resident Opportunity Self-Sufficiency (ROSS)</a:t>
            </a:r>
          </a:p>
          <a:p>
            <a:endParaRPr lang="en-US" dirty="0"/>
          </a:p>
        </p:txBody>
      </p:sp>
      <p:sp>
        <p:nvSpPr>
          <p:cNvPr id="3" name="Title 2">
            <a:extLst>
              <a:ext uri="{FF2B5EF4-FFF2-40B4-BE49-F238E27FC236}">
                <a16:creationId xmlns:a16="http://schemas.microsoft.com/office/drawing/2014/main" id="{ACB715DE-099E-415D-A631-B3C00BCF5BF3}"/>
              </a:ext>
            </a:extLst>
          </p:cNvPr>
          <p:cNvSpPr>
            <a:spLocks noGrp="1"/>
          </p:cNvSpPr>
          <p:nvPr>
            <p:ph type="title"/>
          </p:nvPr>
        </p:nvSpPr>
        <p:spPr/>
        <p:txBody>
          <a:bodyPr/>
          <a:lstStyle/>
          <a:p>
            <a:r>
              <a:rPr lang="en-US" dirty="0">
                <a:solidFill>
                  <a:srgbClr val="CF4828"/>
                </a:solidFill>
              </a:rPr>
              <a:t>Other</a:t>
            </a:r>
            <a:r>
              <a:rPr lang="en-US" dirty="0"/>
              <a:t> Programs Under Public and Indian Housing</a:t>
            </a:r>
          </a:p>
        </p:txBody>
      </p:sp>
      <p:pic>
        <p:nvPicPr>
          <p:cNvPr id="4" name="Picture 3">
            <a:extLst>
              <a:ext uri="{FF2B5EF4-FFF2-40B4-BE49-F238E27FC236}">
                <a16:creationId xmlns:a16="http://schemas.microsoft.com/office/drawing/2014/main" id="{1D327064-2728-485A-B592-D7713E566C77}"/>
              </a:ext>
            </a:extLst>
          </p:cNvPr>
          <p:cNvPicPr>
            <a:picLocks noChangeAspect="1"/>
          </p:cNvPicPr>
          <p:nvPr/>
        </p:nvPicPr>
        <p:blipFill>
          <a:blip r:embed="rId3"/>
          <a:stretch>
            <a:fillRect/>
          </a:stretch>
        </p:blipFill>
        <p:spPr>
          <a:xfrm>
            <a:off x="199458" y="1320800"/>
            <a:ext cx="914400" cy="914400"/>
          </a:xfrm>
          <a:prstGeom prst="rect">
            <a:avLst/>
          </a:prstGeom>
        </p:spPr>
      </p:pic>
    </p:spTree>
    <p:extLst>
      <p:ext uri="{BB962C8B-B14F-4D97-AF65-F5344CB8AC3E}">
        <p14:creationId xmlns:p14="http://schemas.microsoft.com/office/powerpoint/2010/main" val="273821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5C9749-6AAC-41E8-B1F4-3A7D7F5FC67A}"/>
              </a:ext>
            </a:extLst>
          </p:cNvPr>
          <p:cNvSpPr>
            <a:spLocks noGrp="1"/>
          </p:cNvSpPr>
          <p:nvPr>
            <p:ph idx="1"/>
          </p:nvPr>
        </p:nvSpPr>
        <p:spPr>
          <a:xfrm>
            <a:off x="939672" y="1290578"/>
            <a:ext cx="7494342" cy="4706725"/>
          </a:xfrm>
        </p:spPr>
        <p:txBody>
          <a:bodyPr>
            <a:normAutofit lnSpcReduction="10000"/>
          </a:bodyPr>
          <a:lstStyle/>
          <a:p>
            <a:r>
              <a:rPr lang="en-US" dirty="0"/>
              <a:t>The housing services that do not meet the definition of housing counseling per CFR part 5.100, such as:</a:t>
            </a:r>
          </a:p>
          <a:p>
            <a:pPr lvl="1"/>
            <a:r>
              <a:rPr lang="en-US" dirty="0"/>
              <a:t>Housing information, or placement or referral services</a:t>
            </a:r>
          </a:p>
          <a:p>
            <a:pPr lvl="1"/>
            <a:r>
              <a:rPr lang="en-US" dirty="0"/>
              <a:t>Routine administrative activities (such as program eligibility determinations and intake)</a:t>
            </a:r>
          </a:p>
          <a:p>
            <a:pPr lvl="1"/>
            <a:r>
              <a:rPr lang="en-US" dirty="0"/>
              <a:t>Case management that is incidental to a larger case management and does not fund housing counseling</a:t>
            </a:r>
          </a:p>
          <a:p>
            <a:pPr lvl="1"/>
            <a:r>
              <a:rPr lang="en-US" dirty="0"/>
              <a:t>Fair housing advice and advocacy, such as processing complaints and filing claims</a:t>
            </a:r>
          </a:p>
          <a:p>
            <a:pPr lvl="1"/>
            <a:r>
              <a:rPr lang="en-US" dirty="0"/>
              <a:t>Group education without individualized housing counseling services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4137B955-2BFC-413E-9FF3-B433984025E0}"/>
              </a:ext>
            </a:extLst>
          </p:cNvPr>
          <p:cNvSpPr>
            <a:spLocks noGrp="1"/>
          </p:cNvSpPr>
          <p:nvPr>
            <p:ph type="title"/>
          </p:nvPr>
        </p:nvSpPr>
        <p:spPr/>
        <p:txBody>
          <a:bodyPr/>
          <a:lstStyle/>
          <a:p>
            <a:r>
              <a:rPr lang="en-US" dirty="0">
                <a:solidFill>
                  <a:srgbClr val="CF4828"/>
                </a:solidFill>
              </a:rPr>
              <a:t>Housing Services ≠ Housing Counseling</a:t>
            </a:r>
          </a:p>
        </p:txBody>
      </p:sp>
      <p:graphicFrame>
        <p:nvGraphicFramePr>
          <p:cNvPr id="7" name="Diagram 6">
            <a:extLst>
              <a:ext uri="{FF2B5EF4-FFF2-40B4-BE49-F238E27FC236}">
                <a16:creationId xmlns:a16="http://schemas.microsoft.com/office/drawing/2014/main" id="{825F47FE-F8CA-4ADC-865D-89609AD70A04}"/>
              </a:ext>
            </a:extLst>
          </p:cNvPr>
          <p:cNvGraphicFramePr/>
          <p:nvPr>
            <p:extLst>
              <p:ext uri="{D42A27DB-BD31-4B8C-83A1-F6EECF244321}">
                <p14:modId xmlns:p14="http://schemas.microsoft.com/office/powerpoint/2010/main" val="3703606516"/>
              </p:ext>
            </p:extLst>
          </p:nvPr>
        </p:nvGraphicFramePr>
        <p:xfrm>
          <a:off x="627155" y="5352648"/>
          <a:ext cx="850174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711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Staff who fund, oversee or administer a housing counseling program </a:t>
            </a:r>
            <a:r>
              <a:rPr lang="en-US" b="1" dirty="0">
                <a:solidFill>
                  <a:srgbClr val="356FA1"/>
                </a:solidFill>
              </a:rPr>
              <a:t>and</a:t>
            </a:r>
            <a:r>
              <a:rPr lang="en-US" dirty="0">
                <a:solidFill>
                  <a:srgbClr val="356FA1"/>
                </a:solidFill>
              </a:rPr>
              <a:t> </a:t>
            </a:r>
            <a:r>
              <a:rPr lang="en-US" dirty="0"/>
              <a:t>do not directly provide housing counseling are not required to become HUD-certified </a:t>
            </a:r>
          </a:p>
          <a:p>
            <a:r>
              <a:rPr lang="en-US" dirty="0"/>
              <a:t>Only use designation “</a:t>
            </a:r>
            <a:r>
              <a:rPr lang="en-US" b="1" dirty="0">
                <a:solidFill>
                  <a:srgbClr val="356FA1"/>
                </a:solidFill>
              </a:rPr>
              <a:t>HUD Certified Housing Counselor</a:t>
            </a:r>
            <a:r>
              <a:rPr lang="en-US" dirty="0"/>
              <a:t>” if you have passed the exam and are activated by your agency in FHA Connection</a:t>
            </a:r>
          </a:p>
          <a:p>
            <a:endParaRPr lang="en-US" dirty="0"/>
          </a:p>
          <a:p>
            <a:endParaRPr lang="en-US" dirty="0"/>
          </a:p>
        </p:txBody>
      </p:sp>
      <p:sp>
        <p:nvSpPr>
          <p:cNvPr id="2" name="Title 1"/>
          <p:cNvSpPr>
            <a:spLocks noGrp="1"/>
          </p:cNvSpPr>
          <p:nvPr>
            <p:ph type="title"/>
          </p:nvPr>
        </p:nvSpPr>
        <p:spPr/>
        <p:txBody>
          <a:bodyPr/>
          <a:lstStyle/>
          <a:p>
            <a:r>
              <a:rPr lang="en-US" dirty="0"/>
              <a:t>Impact on Pass-Through Organizations and Management</a:t>
            </a:r>
          </a:p>
        </p:txBody>
      </p:sp>
      <p:pic>
        <p:nvPicPr>
          <p:cNvPr id="9" name="Picture 8"/>
          <p:cNvPicPr>
            <a:picLocks noChangeAspect="1"/>
          </p:cNvPicPr>
          <p:nvPr/>
        </p:nvPicPr>
        <p:blipFill>
          <a:blip r:embed="rId3"/>
          <a:stretch>
            <a:fillRect/>
          </a:stretch>
        </p:blipFill>
        <p:spPr>
          <a:xfrm>
            <a:off x="206724" y="1345829"/>
            <a:ext cx="914400" cy="914400"/>
          </a:xfrm>
          <a:prstGeom prst="rect">
            <a:avLst/>
          </a:prstGeom>
        </p:spPr>
      </p:pic>
    </p:spTree>
    <p:extLst>
      <p:ext uri="{BB962C8B-B14F-4D97-AF65-F5344CB8AC3E}">
        <p14:creationId xmlns:p14="http://schemas.microsoft.com/office/powerpoint/2010/main" val="160797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28D-2A06-4841-87AD-CF1165C29189}"/>
              </a:ext>
            </a:extLst>
          </p:cNvPr>
          <p:cNvSpPr>
            <a:spLocks noGrp="1"/>
          </p:cNvSpPr>
          <p:nvPr>
            <p:ph type="ctrTitle"/>
          </p:nvPr>
        </p:nvSpPr>
        <p:spPr/>
        <p:txBody>
          <a:bodyPr/>
          <a:lstStyle/>
          <a:p>
            <a:r>
              <a:rPr lang="en-US" dirty="0"/>
              <a:t>Next Steps to Consider</a:t>
            </a:r>
          </a:p>
        </p:txBody>
      </p:sp>
      <p:grpSp>
        <p:nvGrpSpPr>
          <p:cNvPr id="3" name="Group 2" descr="Time for Mentimeter!">
            <a:extLst>
              <a:ext uri="{FF2B5EF4-FFF2-40B4-BE49-F238E27FC236}">
                <a16:creationId xmlns:a16="http://schemas.microsoft.com/office/drawing/2014/main" id="{0C9F5B6E-7054-41A4-9779-10BB563BC3E7}"/>
              </a:ext>
            </a:extLst>
          </p:cNvPr>
          <p:cNvGrpSpPr/>
          <p:nvPr/>
        </p:nvGrpSpPr>
        <p:grpSpPr>
          <a:xfrm>
            <a:off x="7233183" y="3730020"/>
            <a:ext cx="1453618" cy="2148906"/>
            <a:chOff x="7488262" y="4052558"/>
            <a:chExt cx="1453618" cy="2148906"/>
          </a:xfrm>
        </p:grpSpPr>
        <p:pic>
          <p:nvPicPr>
            <p:cNvPr id="4" name="Picture 3">
              <a:extLst>
                <a:ext uri="{FF2B5EF4-FFF2-40B4-BE49-F238E27FC236}">
                  <a16:creationId xmlns:a16="http://schemas.microsoft.com/office/drawing/2014/main" id="{43E326FF-1C5C-4E20-B8CF-5294A847DE3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488262" y="4747846"/>
              <a:ext cx="1453618" cy="1453618"/>
            </a:xfrm>
            <a:prstGeom prst="rect">
              <a:avLst/>
            </a:prstGeom>
          </p:spPr>
        </p:pic>
        <p:sp>
          <p:nvSpPr>
            <p:cNvPr id="5" name="TextBox 4">
              <a:extLst>
                <a:ext uri="{FF2B5EF4-FFF2-40B4-BE49-F238E27FC236}">
                  <a16:creationId xmlns:a16="http://schemas.microsoft.com/office/drawing/2014/main" id="{D8386FB3-0777-45B5-9D8D-F2E34579703C}"/>
                </a:ext>
              </a:extLst>
            </p:cNvPr>
            <p:cNvSpPr txBox="1"/>
            <p:nvPr/>
          </p:nvSpPr>
          <p:spPr>
            <a:xfrm>
              <a:off x="7488262" y="4052558"/>
              <a:ext cx="1453618" cy="646331"/>
            </a:xfrm>
            <a:prstGeom prst="rect">
              <a:avLst/>
            </a:prstGeom>
            <a:noFill/>
          </p:spPr>
          <p:txBody>
            <a:bodyPr wrap="square" rtlCol="0">
              <a:spAutoFit/>
            </a:bodyPr>
            <a:lstStyle/>
            <a:p>
              <a:pPr algn="ctr"/>
              <a:r>
                <a:rPr lang="en-US" b="1" dirty="0"/>
                <a:t>Time for Mentimeter!</a:t>
              </a:r>
            </a:p>
          </p:txBody>
        </p:sp>
      </p:grpSp>
    </p:spTree>
    <p:extLst>
      <p:ext uri="{BB962C8B-B14F-4D97-AF65-F5344CB8AC3E}">
        <p14:creationId xmlns:p14="http://schemas.microsoft.com/office/powerpoint/2010/main" val="1007701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1BD55F-E451-47AD-8A71-4395A200DB76}"/>
              </a:ext>
            </a:extLst>
          </p:cNvPr>
          <p:cNvSpPr>
            <a:spLocks noGrp="1"/>
          </p:cNvSpPr>
          <p:nvPr>
            <p:ph idx="1"/>
          </p:nvPr>
        </p:nvSpPr>
        <p:spPr>
          <a:xfrm>
            <a:off x="954578" y="1320800"/>
            <a:ext cx="7494342" cy="4706725"/>
          </a:xfrm>
        </p:spPr>
        <p:txBody>
          <a:bodyPr>
            <a:normAutofit lnSpcReduction="10000"/>
          </a:bodyPr>
          <a:lstStyle/>
          <a:p>
            <a:r>
              <a:rPr lang="en-US" dirty="0">
                <a:solidFill>
                  <a:srgbClr val="000000"/>
                </a:solidFill>
              </a:rPr>
              <a:t>Become a HUD-Approved Housing Counseling agency</a:t>
            </a:r>
          </a:p>
          <a:p>
            <a:pPr lvl="1"/>
            <a:r>
              <a:rPr lang="en-US" dirty="0">
                <a:solidFill>
                  <a:srgbClr val="000000"/>
                </a:solidFill>
              </a:rPr>
              <a:t>Public agencies or nonprofits are eligible</a:t>
            </a:r>
          </a:p>
          <a:p>
            <a:r>
              <a:rPr lang="en-US" dirty="0">
                <a:solidFill>
                  <a:srgbClr val="000000"/>
                </a:solidFill>
              </a:rPr>
              <a:t>Partner</a:t>
            </a:r>
          </a:p>
          <a:p>
            <a:pPr lvl="1"/>
            <a:r>
              <a:rPr lang="en-US" dirty="0">
                <a:solidFill>
                  <a:srgbClr val="000000"/>
                </a:solidFill>
              </a:rPr>
              <a:t>Identify housing counseling agencies working in your state or look for a national, regional HUD intermediary or state housing finance agency </a:t>
            </a:r>
          </a:p>
          <a:p>
            <a:pPr lvl="2"/>
            <a:r>
              <a:rPr lang="en-US" dirty="0">
                <a:solidFill>
                  <a:srgbClr val="000000"/>
                </a:solidFill>
              </a:rPr>
              <a:t>Conduct an RFQ to gather partners, or search for qualified partners</a:t>
            </a:r>
          </a:p>
          <a:p>
            <a:pPr lvl="2"/>
            <a:r>
              <a:rPr lang="en-US" dirty="0">
                <a:solidFill>
                  <a:srgbClr val="000000"/>
                </a:solidFill>
              </a:rPr>
              <a:t>Issue procurement or enter into a subrecipient agreement</a:t>
            </a:r>
          </a:p>
          <a:p>
            <a:r>
              <a:rPr lang="en-US" dirty="0">
                <a:solidFill>
                  <a:srgbClr val="000000"/>
                </a:solidFill>
              </a:rPr>
              <a:t>Stop delivering housing counseling by August 1, 2020</a:t>
            </a:r>
          </a:p>
          <a:p>
            <a:pPr lvl="1"/>
            <a:endParaRPr lang="en-US" dirty="0"/>
          </a:p>
        </p:txBody>
      </p:sp>
      <p:sp>
        <p:nvSpPr>
          <p:cNvPr id="3" name="Title 2">
            <a:extLst>
              <a:ext uri="{FF2B5EF4-FFF2-40B4-BE49-F238E27FC236}">
                <a16:creationId xmlns:a16="http://schemas.microsoft.com/office/drawing/2014/main" id="{75940647-A642-48CE-BDC1-C4CCBE5A1EEB}"/>
              </a:ext>
            </a:extLst>
          </p:cNvPr>
          <p:cNvSpPr>
            <a:spLocks noGrp="1"/>
          </p:cNvSpPr>
          <p:nvPr>
            <p:ph type="title"/>
          </p:nvPr>
        </p:nvSpPr>
        <p:spPr/>
        <p:txBody>
          <a:bodyPr/>
          <a:lstStyle/>
          <a:p>
            <a:r>
              <a:rPr lang="en-US" dirty="0"/>
              <a:t>Identify Your Options</a:t>
            </a:r>
          </a:p>
        </p:txBody>
      </p:sp>
    </p:spTree>
    <p:extLst>
      <p:ext uri="{BB962C8B-B14F-4D97-AF65-F5344CB8AC3E}">
        <p14:creationId xmlns:p14="http://schemas.microsoft.com/office/powerpoint/2010/main" val="132789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1368" y="5265074"/>
            <a:ext cx="8004325" cy="892552"/>
          </a:xfrm>
          <a:prstGeom prst="rect">
            <a:avLst/>
          </a:prstGeom>
        </p:spPr>
        <p:txBody>
          <a:bodyPr wrap="square">
            <a:spAutoFit/>
          </a:bodyPr>
          <a:lstStyle/>
          <a:p>
            <a:r>
              <a:rPr lang="en-US" sz="2600" dirty="0">
                <a:hlinkClick r:id="rId3"/>
              </a:rPr>
              <a:t>https://www.hudexchange.info/programs/housing-counseling/agency-application/</a:t>
            </a:r>
            <a:r>
              <a:rPr lang="en-US" sz="2600" dirty="0"/>
              <a:t> </a:t>
            </a:r>
          </a:p>
        </p:txBody>
      </p:sp>
      <p:sp>
        <p:nvSpPr>
          <p:cNvPr id="6" name="Title 3">
            <a:extLst>
              <a:ext uri="{FF2B5EF4-FFF2-40B4-BE49-F238E27FC236}">
                <a16:creationId xmlns:a16="http://schemas.microsoft.com/office/drawing/2014/main" id="{FC5658FC-675E-4A3F-AF4F-DBD7532ABC02}"/>
              </a:ext>
            </a:extLst>
          </p:cNvPr>
          <p:cNvSpPr>
            <a:spLocks noGrp="1"/>
          </p:cNvSpPr>
          <p:nvPr>
            <p:ph type="title"/>
          </p:nvPr>
        </p:nvSpPr>
        <p:spPr>
          <a:xfrm>
            <a:off x="1356360" y="45720"/>
            <a:ext cx="7494342" cy="919480"/>
          </a:xfrm>
        </p:spPr>
        <p:txBody>
          <a:bodyPr/>
          <a:lstStyle/>
          <a:p>
            <a:r>
              <a:rPr lang="en-US" dirty="0"/>
              <a:t>HUD Approval</a:t>
            </a:r>
          </a:p>
        </p:txBody>
      </p:sp>
      <p:pic>
        <p:nvPicPr>
          <p:cNvPr id="2" name="Picture 1">
            <a:extLst>
              <a:ext uri="{FF2B5EF4-FFF2-40B4-BE49-F238E27FC236}">
                <a16:creationId xmlns:a16="http://schemas.microsoft.com/office/drawing/2014/main" id="{552D7A20-9E4C-40BC-B8A0-687FC933583C}"/>
              </a:ext>
            </a:extLst>
          </p:cNvPr>
          <p:cNvPicPr>
            <a:picLocks noChangeAspect="1"/>
          </p:cNvPicPr>
          <p:nvPr/>
        </p:nvPicPr>
        <p:blipFill>
          <a:blip r:embed="rId4"/>
          <a:stretch>
            <a:fillRect/>
          </a:stretch>
        </p:blipFill>
        <p:spPr>
          <a:xfrm>
            <a:off x="123596" y="1857294"/>
            <a:ext cx="8896807" cy="3143412"/>
          </a:xfrm>
          <a:prstGeom prst="rect">
            <a:avLst/>
          </a:prstGeom>
        </p:spPr>
      </p:pic>
    </p:spTree>
    <p:extLst>
      <p:ext uri="{BB962C8B-B14F-4D97-AF65-F5344CB8AC3E}">
        <p14:creationId xmlns:p14="http://schemas.microsoft.com/office/powerpoint/2010/main" val="2149282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4F00F1-5DAF-4609-B8F2-520DA70ADBC1}"/>
              </a:ext>
            </a:extLst>
          </p:cNvPr>
          <p:cNvSpPr>
            <a:spLocks noGrp="1"/>
          </p:cNvSpPr>
          <p:nvPr>
            <p:ph idx="1"/>
          </p:nvPr>
        </p:nvSpPr>
        <p:spPr>
          <a:xfrm>
            <a:off x="1356360" y="1399309"/>
            <a:ext cx="7494342" cy="4706725"/>
          </a:xfrm>
        </p:spPr>
        <p:txBody>
          <a:bodyPr>
            <a:normAutofit/>
          </a:bodyPr>
          <a:lstStyle/>
          <a:p>
            <a:r>
              <a:rPr lang="en-US" dirty="0"/>
              <a:t>Anyone with a HUD Exchange account can use the tool</a:t>
            </a:r>
          </a:p>
          <a:p>
            <a:r>
              <a:rPr lang="en-US" dirty="0"/>
              <a:t>Provides in-depth explanation of eligibility criteria</a:t>
            </a:r>
          </a:p>
          <a:p>
            <a:r>
              <a:rPr lang="en-US" dirty="0"/>
              <a:t>Evaluates agency readiness to apply based on information provided to the tool</a:t>
            </a:r>
          </a:p>
          <a:p>
            <a:r>
              <a:rPr lang="en-US" dirty="0"/>
              <a:t>Provides an agency with a user report to follow up on next steps</a:t>
            </a:r>
          </a:p>
          <a:p>
            <a:r>
              <a:rPr lang="en-US" b="1" dirty="0"/>
              <a:t>Does not replace a formal application </a:t>
            </a:r>
            <a:br>
              <a:rPr lang="en-US" b="1" dirty="0"/>
            </a:br>
            <a:r>
              <a:rPr lang="en-US" b="1" dirty="0"/>
              <a:t>review by HUD</a:t>
            </a:r>
          </a:p>
          <a:p>
            <a:endParaRPr lang="en-US" dirty="0"/>
          </a:p>
        </p:txBody>
      </p:sp>
      <p:pic>
        <p:nvPicPr>
          <p:cNvPr id="4" name="Picture 3">
            <a:extLst>
              <a:ext uri="{FF2B5EF4-FFF2-40B4-BE49-F238E27FC236}">
                <a16:creationId xmlns:a16="http://schemas.microsoft.com/office/drawing/2014/main" id="{35D7CDF5-3108-41C7-B83E-56514E21265D}"/>
              </a:ext>
            </a:extLst>
          </p:cNvPr>
          <p:cNvPicPr>
            <a:picLocks noChangeAspect="1"/>
          </p:cNvPicPr>
          <p:nvPr/>
        </p:nvPicPr>
        <p:blipFill>
          <a:blip r:embed="rId3"/>
          <a:stretch>
            <a:fillRect/>
          </a:stretch>
        </p:blipFill>
        <p:spPr>
          <a:xfrm>
            <a:off x="152400" y="2057400"/>
            <a:ext cx="914400" cy="914400"/>
          </a:xfrm>
          <a:prstGeom prst="rect">
            <a:avLst/>
          </a:prstGeom>
        </p:spPr>
      </p:pic>
      <p:sp>
        <p:nvSpPr>
          <p:cNvPr id="6" name="Title 5">
            <a:extLst>
              <a:ext uri="{FF2B5EF4-FFF2-40B4-BE49-F238E27FC236}">
                <a16:creationId xmlns:a16="http://schemas.microsoft.com/office/drawing/2014/main" id="{180CD2F5-A5CF-4AE0-8339-EAC2058BB588}"/>
              </a:ext>
            </a:extLst>
          </p:cNvPr>
          <p:cNvSpPr>
            <a:spLocks noGrp="1"/>
          </p:cNvSpPr>
          <p:nvPr>
            <p:ph type="title"/>
          </p:nvPr>
        </p:nvSpPr>
        <p:spPr/>
        <p:txBody>
          <a:bodyPr/>
          <a:lstStyle/>
          <a:p>
            <a:r>
              <a:rPr lang="en-US" dirty="0"/>
              <a:t>Housing Counseling Agency Eligibility Tool (HCAET)</a:t>
            </a:r>
          </a:p>
        </p:txBody>
      </p:sp>
    </p:spTree>
    <p:extLst>
      <p:ext uri="{BB962C8B-B14F-4D97-AF65-F5344CB8AC3E}">
        <p14:creationId xmlns:p14="http://schemas.microsoft.com/office/powerpoint/2010/main" val="964293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630" r="4045" b="40042"/>
          <a:stretch/>
        </p:blipFill>
        <p:spPr>
          <a:xfrm>
            <a:off x="776748" y="1053065"/>
            <a:ext cx="7400897" cy="4531591"/>
          </a:xfrm>
          <a:prstGeom prst="rect">
            <a:avLst/>
          </a:prstGeom>
          <a:noFill/>
          <a:ln w="88900" cap="sq">
            <a:noFill/>
            <a:miter lim="800000"/>
          </a:ln>
          <a:effectLst>
            <a:outerShdw blurRad="50800" dist="50800" dir="5400000" algn="ctr" rotWithShape="0">
              <a:schemeClr val="bg1"/>
            </a:outerShdw>
          </a:effectLst>
        </p:spPr>
      </p:pic>
      <p:sp>
        <p:nvSpPr>
          <p:cNvPr id="4" name="Rectangle 3"/>
          <p:cNvSpPr/>
          <p:nvPr/>
        </p:nvSpPr>
        <p:spPr>
          <a:xfrm>
            <a:off x="776748" y="5672522"/>
            <a:ext cx="7590504" cy="646331"/>
          </a:xfrm>
          <a:prstGeom prst="rect">
            <a:avLst/>
          </a:prstGeom>
        </p:spPr>
        <p:txBody>
          <a:bodyPr wrap="square">
            <a:spAutoFit/>
          </a:bodyPr>
          <a:lstStyle/>
          <a:p>
            <a:r>
              <a:rPr lang="en-US" dirty="0">
                <a:hlinkClick r:id="rId4"/>
              </a:rPr>
              <a:t>https://www.hudexchange.info/programs/housing-counseling/housing-counseling-agency-eligibility-tool/</a:t>
            </a:r>
            <a:r>
              <a:rPr lang="en-US" dirty="0"/>
              <a:t> </a:t>
            </a:r>
          </a:p>
        </p:txBody>
      </p:sp>
      <p:sp>
        <p:nvSpPr>
          <p:cNvPr id="6" name="Title 3">
            <a:extLst>
              <a:ext uri="{FF2B5EF4-FFF2-40B4-BE49-F238E27FC236}">
                <a16:creationId xmlns:a16="http://schemas.microsoft.com/office/drawing/2014/main" id="{CBFEEA3F-E730-4448-AAE2-F98C6FB26C24}"/>
              </a:ext>
            </a:extLst>
          </p:cNvPr>
          <p:cNvSpPr>
            <a:spLocks noGrp="1"/>
          </p:cNvSpPr>
          <p:nvPr>
            <p:ph type="title"/>
          </p:nvPr>
        </p:nvSpPr>
        <p:spPr>
          <a:xfrm>
            <a:off x="1356360" y="45720"/>
            <a:ext cx="7494342" cy="919480"/>
          </a:xfrm>
        </p:spPr>
        <p:txBody>
          <a:bodyPr/>
          <a:lstStyle/>
          <a:p>
            <a:r>
              <a:rPr lang="en-US" dirty="0"/>
              <a:t>HCAET (cont)</a:t>
            </a:r>
          </a:p>
        </p:txBody>
      </p:sp>
    </p:spTree>
    <p:extLst>
      <p:ext uri="{BB962C8B-B14F-4D97-AF65-F5344CB8AC3E}">
        <p14:creationId xmlns:p14="http://schemas.microsoft.com/office/powerpoint/2010/main" val="10296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7B2257-40E9-4D18-A22F-711FF3A24FB9}"/>
              </a:ext>
            </a:extLst>
          </p:cNvPr>
          <p:cNvSpPr>
            <a:spLocks noGrp="1"/>
          </p:cNvSpPr>
          <p:nvPr>
            <p:ph type="title"/>
          </p:nvPr>
        </p:nvSpPr>
        <p:spPr/>
        <p:txBody>
          <a:bodyPr/>
          <a:lstStyle/>
          <a:p>
            <a:r>
              <a:rPr lang="en-US" dirty="0"/>
              <a:t>Sample Timeline for Certification</a:t>
            </a:r>
          </a:p>
        </p:txBody>
      </p:sp>
      <p:pic>
        <p:nvPicPr>
          <p:cNvPr id="4" name="Picture 3">
            <a:extLst>
              <a:ext uri="{FF2B5EF4-FFF2-40B4-BE49-F238E27FC236}">
                <a16:creationId xmlns:a16="http://schemas.microsoft.com/office/drawing/2014/main" id="{F22F82B6-6F5C-4A8B-9BAD-383B0ACB243F}"/>
              </a:ext>
            </a:extLst>
          </p:cNvPr>
          <p:cNvPicPr>
            <a:picLocks noChangeAspect="1"/>
          </p:cNvPicPr>
          <p:nvPr/>
        </p:nvPicPr>
        <p:blipFill rotWithShape="1">
          <a:blip r:embed="rId2"/>
          <a:srcRect t="3342"/>
          <a:stretch/>
        </p:blipFill>
        <p:spPr>
          <a:xfrm>
            <a:off x="22819" y="1273215"/>
            <a:ext cx="9121181" cy="4352082"/>
          </a:xfrm>
          <a:prstGeom prst="rect">
            <a:avLst/>
          </a:prstGeom>
        </p:spPr>
      </p:pic>
    </p:spTree>
    <p:extLst>
      <p:ext uri="{BB962C8B-B14F-4D97-AF65-F5344CB8AC3E}">
        <p14:creationId xmlns:p14="http://schemas.microsoft.com/office/powerpoint/2010/main" val="1063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will be Polling Questions. Please respond to them.</a:t>
            </a:r>
          </a:p>
          <a:p>
            <a:r>
              <a:rPr lang="en-US" dirty="0"/>
              <a:t>There will be Q&amp;A periods.</a:t>
            </a:r>
          </a:p>
          <a:p>
            <a:pPr lvl="1"/>
            <a:r>
              <a:rPr lang="en-US" sz="2800" dirty="0"/>
              <a:t>With questions taken over the phone.</a:t>
            </a:r>
          </a:p>
          <a:p>
            <a:pPr lvl="1"/>
            <a:r>
              <a:rPr lang="en-US" sz="2800" dirty="0"/>
              <a:t>If so, the operator will give you instructions on how to ask questions or make your comments</a:t>
            </a:r>
            <a:r>
              <a:rPr lang="en-US" dirty="0"/>
              <a:t>.</a:t>
            </a:r>
          </a:p>
        </p:txBody>
      </p:sp>
      <p:sp>
        <p:nvSpPr>
          <p:cNvPr id="3" name="Title 2"/>
          <p:cNvSpPr>
            <a:spLocks noGrp="1"/>
          </p:cNvSpPr>
          <p:nvPr>
            <p:ph type="title"/>
          </p:nvPr>
        </p:nvSpPr>
        <p:spPr/>
        <p:txBody>
          <a:bodyPr/>
          <a:lstStyle/>
          <a:p>
            <a:r>
              <a:rPr lang="en-US" dirty="0"/>
              <a:t>Questions &amp; Comments</a:t>
            </a:r>
          </a:p>
        </p:txBody>
      </p:sp>
      <p:pic>
        <p:nvPicPr>
          <p:cNvPr id="8" name="Picture 7" descr="chat bubbles" title="icon">
            <a:extLst>
              <a:ext uri="{FF2B5EF4-FFF2-40B4-BE49-F238E27FC236}">
                <a16:creationId xmlns:a16="http://schemas.microsoft.com/office/drawing/2014/main" id="{92A744AE-F934-4E9C-A57A-8075DA6D62B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24286" y="1346678"/>
            <a:ext cx="914400" cy="914400"/>
          </a:xfrm>
          <a:prstGeom prst="rect">
            <a:avLst/>
          </a:prstGeom>
        </p:spPr>
      </p:pic>
    </p:spTree>
    <p:extLst>
      <p:ext uri="{BB962C8B-B14F-4D97-AF65-F5344CB8AC3E}">
        <p14:creationId xmlns:p14="http://schemas.microsoft.com/office/powerpoint/2010/main" val="2477395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6F0B5-7AC4-496C-821C-A5A4794C9E14}"/>
              </a:ext>
            </a:extLst>
          </p:cNvPr>
          <p:cNvSpPr>
            <a:spLocks noGrp="1"/>
          </p:cNvSpPr>
          <p:nvPr>
            <p:ph type="title"/>
          </p:nvPr>
        </p:nvSpPr>
        <p:spPr/>
        <p:txBody>
          <a:bodyPr/>
          <a:lstStyle/>
          <a:p>
            <a:r>
              <a:rPr lang="en-US" dirty="0"/>
              <a:t>HUD Approved Agencies</a:t>
            </a:r>
          </a:p>
        </p:txBody>
      </p:sp>
      <p:sp>
        <p:nvSpPr>
          <p:cNvPr id="5" name="Content Placeholder 1">
            <a:extLst>
              <a:ext uri="{FF2B5EF4-FFF2-40B4-BE49-F238E27FC236}">
                <a16:creationId xmlns:a16="http://schemas.microsoft.com/office/drawing/2014/main" id="{1AD3F08D-E469-4329-ACC0-D37E7B1EDCE3}"/>
              </a:ext>
            </a:extLst>
          </p:cNvPr>
          <p:cNvSpPr txBox="1">
            <a:spLocks/>
          </p:cNvSpPr>
          <p:nvPr/>
        </p:nvSpPr>
        <p:spPr>
          <a:xfrm>
            <a:off x="1657847" y="5873824"/>
            <a:ext cx="7192855" cy="642731"/>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spcAft>
                <a:spcPts val="0"/>
              </a:spcAft>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spcAft>
                <a:spcPts val="0"/>
              </a:spcAft>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spcAft>
                <a:spcPts val="0"/>
              </a:spcAft>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spcAft>
                <a:spcPts val="0"/>
              </a:spcAft>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0"/>
              </a:spcAft>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hlinkClick r:id="rId3"/>
              </a:rPr>
              <a:t>https://apps.hud.gov/offices/hsg/sfh/hcc/hcs.cfm</a:t>
            </a:r>
            <a:endParaRPr lang="en-US" sz="1900" dirty="0"/>
          </a:p>
          <a:p>
            <a:endParaRPr lang="en-US" dirty="0"/>
          </a:p>
        </p:txBody>
      </p:sp>
      <p:pic>
        <p:nvPicPr>
          <p:cNvPr id="2" name="Picture 1">
            <a:extLst>
              <a:ext uri="{FF2B5EF4-FFF2-40B4-BE49-F238E27FC236}">
                <a16:creationId xmlns:a16="http://schemas.microsoft.com/office/drawing/2014/main" id="{0CF48569-4B49-4D84-889C-9A0AFA194BE8}"/>
              </a:ext>
            </a:extLst>
          </p:cNvPr>
          <p:cNvPicPr>
            <a:picLocks noChangeAspect="1"/>
          </p:cNvPicPr>
          <p:nvPr/>
        </p:nvPicPr>
        <p:blipFill>
          <a:blip r:embed="rId4"/>
          <a:stretch>
            <a:fillRect/>
          </a:stretch>
        </p:blipFill>
        <p:spPr>
          <a:xfrm>
            <a:off x="1182914" y="965200"/>
            <a:ext cx="6494664" cy="4908624"/>
          </a:xfrm>
          <a:prstGeom prst="rect">
            <a:avLst/>
          </a:prstGeom>
        </p:spPr>
      </p:pic>
    </p:spTree>
    <p:extLst>
      <p:ext uri="{BB962C8B-B14F-4D97-AF65-F5344CB8AC3E}">
        <p14:creationId xmlns:p14="http://schemas.microsoft.com/office/powerpoint/2010/main" val="62056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3D6A50-2227-47ED-940A-8C82414DC823}"/>
              </a:ext>
            </a:extLst>
          </p:cNvPr>
          <p:cNvSpPr>
            <a:spLocks noGrp="1"/>
          </p:cNvSpPr>
          <p:nvPr>
            <p:ph idx="1"/>
          </p:nvPr>
        </p:nvSpPr>
        <p:spPr>
          <a:xfrm>
            <a:off x="824829" y="1169071"/>
            <a:ext cx="7494342" cy="4706725"/>
          </a:xfrm>
        </p:spPr>
        <p:txBody>
          <a:bodyPr>
            <a:noAutofit/>
          </a:bodyPr>
          <a:lstStyle/>
          <a:p>
            <a:pPr marL="0" indent="0">
              <a:spcBef>
                <a:spcPts val="0"/>
              </a:spcBef>
              <a:buNone/>
              <a:defRPr/>
            </a:pPr>
            <a:r>
              <a:rPr lang="en-US" sz="2400" dirty="0">
                <a:hlinkClick r:id="rId3"/>
              </a:rPr>
              <a:t>https://entp.hud.gov/idapp/html/hecm_agency_look.cfm</a:t>
            </a:r>
            <a:endParaRPr lang="en-US" sz="2400" dirty="0"/>
          </a:p>
        </p:txBody>
      </p:sp>
      <p:sp>
        <p:nvSpPr>
          <p:cNvPr id="4" name="Title 3">
            <a:extLst>
              <a:ext uri="{FF2B5EF4-FFF2-40B4-BE49-F238E27FC236}">
                <a16:creationId xmlns:a16="http://schemas.microsoft.com/office/drawing/2014/main" id="{D2DD6DD7-7953-4FD7-BE76-EAFB1F2A9EE7}"/>
              </a:ext>
            </a:extLst>
          </p:cNvPr>
          <p:cNvSpPr>
            <a:spLocks noGrp="1"/>
          </p:cNvSpPr>
          <p:nvPr>
            <p:ph type="title"/>
          </p:nvPr>
        </p:nvSpPr>
        <p:spPr/>
        <p:txBody>
          <a:bodyPr/>
          <a:lstStyle/>
          <a:p>
            <a:r>
              <a:rPr lang="en-US" dirty="0"/>
              <a:t>Find an Agency with HUD-Certified  </a:t>
            </a:r>
            <a:br>
              <a:rPr lang="en-US" dirty="0"/>
            </a:br>
            <a:r>
              <a:rPr lang="en-US" dirty="0"/>
              <a:t>Housing Counselors</a:t>
            </a:r>
          </a:p>
        </p:txBody>
      </p:sp>
      <p:pic>
        <p:nvPicPr>
          <p:cNvPr id="6" name="Picture 5">
            <a:extLst>
              <a:ext uri="{FF2B5EF4-FFF2-40B4-BE49-F238E27FC236}">
                <a16:creationId xmlns:a16="http://schemas.microsoft.com/office/drawing/2014/main" id="{474775C1-94F6-4B10-A372-D1233A73FDD6}"/>
              </a:ext>
            </a:extLst>
          </p:cNvPr>
          <p:cNvPicPr>
            <a:picLocks noChangeAspect="1"/>
          </p:cNvPicPr>
          <p:nvPr/>
        </p:nvPicPr>
        <p:blipFill>
          <a:blip r:embed="rId4"/>
          <a:stretch>
            <a:fillRect/>
          </a:stretch>
        </p:blipFill>
        <p:spPr>
          <a:xfrm>
            <a:off x="188197" y="1852070"/>
            <a:ext cx="8662505" cy="3872869"/>
          </a:xfrm>
          <a:prstGeom prst="rect">
            <a:avLst/>
          </a:prstGeom>
        </p:spPr>
      </p:pic>
    </p:spTree>
    <p:extLst>
      <p:ext uri="{BB962C8B-B14F-4D97-AF65-F5344CB8AC3E}">
        <p14:creationId xmlns:p14="http://schemas.microsoft.com/office/powerpoint/2010/main" val="2012889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A983F8-2CED-44E3-93D7-09101EF1842F}"/>
              </a:ext>
            </a:extLst>
          </p:cNvPr>
          <p:cNvSpPr>
            <a:spLocks noGrp="1"/>
          </p:cNvSpPr>
          <p:nvPr>
            <p:ph idx="1"/>
          </p:nvPr>
        </p:nvSpPr>
        <p:spPr/>
        <p:txBody>
          <a:bodyPr>
            <a:normAutofit fontScale="92500" lnSpcReduction="10000"/>
          </a:bodyPr>
          <a:lstStyle/>
          <a:p>
            <a:r>
              <a:rPr lang="en-US" dirty="0"/>
              <a:t>Please join us March 3, 2020</a:t>
            </a:r>
          </a:p>
          <a:p>
            <a:r>
              <a:rPr lang="en-US" dirty="0"/>
              <a:t>Purpose of the webinar: </a:t>
            </a:r>
          </a:p>
          <a:p>
            <a:pPr lvl="1"/>
            <a:r>
              <a:rPr lang="en-US" dirty="0"/>
              <a:t>Designed for prospective housing counseling agencies and will offer tips and best practices on how to meet HUD’s requirements for approval </a:t>
            </a:r>
          </a:p>
          <a:p>
            <a:pPr lvl="1"/>
            <a:r>
              <a:rPr lang="en-US" dirty="0"/>
              <a:t>Cover the process of how to become a HUD-approved housing counseling agency</a:t>
            </a:r>
          </a:p>
          <a:p>
            <a:pPr lvl="1"/>
            <a:r>
              <a:rPr lang="en-US" dirty="0"/>
              <a:t>Review resources available on the HUD Exchange will also be explained and featured throughout the webinar </a:t>
            </a:r>
          </a:p>
          <a:p>
            <a:r>
              <a:rPr lang="en-US" dirty="0"/>
              <a:t>Registration link: </a:t>
            </a:r>
            <a:r>
              <a:rPr lang="en-US" dirty="0">
                <a:hlinkClick r:id="rId2"/>
              </a:rPr>
              <a:t>https://register.gotowebinar.com/register/5191422620119552514</a:t>
            </a:r>
            <a:r>
              <a:rPr lang="en-US" dirty="0"/>
              <a:t> </a:t>
            </a:r>
          </a:p>
        </p:txBody>
      </p:sp>
      <p:sp>
        <p:nvSpPr>
          <p:cNvPr id="3" name="Title 2">
            <a:extLst>
              <a:ext uri="{FF2B5EF4-FFF2-40B4-BE49-F238E27FC236}">
                <a16:creationId xmlns:a16="http://schemas.microsoft.com/office/drawing/2014/main" id="{D1E75D29-70DE-4A2B-81C6-8C40B1E5BCBE}"/>
              </a:ext>
            </a:extLst>
          </p:cNvPr>
          <p:cNvSpPr>
            <a:spLocks noGrp="1"/>
          </p:cNvSpPr>
          <p:nvPr>
            <p:ph type="title"/>
          </p:nvPr>
        </p:nvSpPr>
        <p:spPr/>
        <p:txBody>
          <a:bodyPr/>
          <a:lstStyle/>
          <a:p>
            <a:r>
              <a:rPr lang="en-US" dirty="0"/>
              <a:t>Upcoming Webinar on HUD Approval </a:t>
            </a:r>
          </a:p>
        </p:txBody>
      </p:sp>
    </p:spTree>
    <p:extLst>
      <p:ext uri="{BB962C8B-B14F-4D97-AF65-F5344CB8AC3E}">
        <p14:creationId xmlns:p14="http://schemas.microsoft.com/office/powerpoint/2010/main" val="114444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E30EC8-BD07-4C6F-93BD-E1AD4F13E79B}"/>
              </a:ext>
            </a:extLst>
          </p:cNvPr>
          <p:cNvSpPr>
            <a:spLocks noGrp="1"/>
          </p:cNvSpPr>
          <p:nvPr>
            <p:ph type="ctrTitle"/>
          </p:nvPr>
        </p:nvSpPr>
        <p:spPr/>
        <p:txBody>
          <a:bodyPr/>
          <a:lstStyle/>
          <a:p>
            <a:r>
              <a:rPr lang="en-US" dirty="0">
                <a:solidFill>
                  <a:schemeClr val="bg1"/>
                </a:solidFill>
              </a:rPr>
              <a:t>Questions</a:t>
            </a:r>
          </a:p>
        </p:txBody>
      </p:sp>
      <p:pic>
        <p:nvPicPr>
          <p:cNvPr id="4" name="Picture 2" descr="question mark" title="Image">
            <a:extLst>
              <a:ext uri="{FF2B5EF4-FFF2-40B4-BE49-F238E27FC236}">
                <a16:creationId xmlns:a16="http://schemas.microsoft.com/office/drawing/2014/main" id="{0F94FB56-E1CA-4A1B-9E85-66289D35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246" y="986246"/>
            <a:ext cx="4885508" cy="48855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a:extLst>
              <a:ext uri="{FF2B5EF4-FFF2-40B4-BE49-F238E27FC236}">
                <a16:creationId xmlns:a16="http://schemas.microsoft.com/office/drawing/2014/main" id="{1199B6F3-7357-4E62-B5F1-501B4B52C73E}"/>
              </a:ext>
            </a:extLst>
          </p:cNvPr>
          <p:cNvGrpSpPr/>
          <p:nvPr/>
        </p:nvGrpSpPr>
        <p:grpSpPr>
          <a:xfrm>
            <a:off x="7488262" y="2452358"/>
            <a:ext cx="1453618" cy="2148906"/>
            <a:chOff x="7488262" y="4052558"/>
            <a:chExt cx="1453618" cy="2148906"/>
          </a:xfrm>
        </p:grpSpPr>
        <p:pic>
          <p:nvPicPr>
            <p:cNvPr id="7" name="Picture 6">
              <a:extLst>
                <a:ext uri="{FF2B5EF4-FFF2-40B4-BE49-F238E27FC236}">
                  <a16:creationId xmlns:a16="http://schemas.microsoft.com/office/drawing/2014/main" id="{AE3D3262-7895-409E-BD83-FF2FAA084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8262" y="4747846"/>
              <a:ext cx="1453618" cy="1453618"/>
            </a:xfrm>
            <a:prstGeom prst="rect">
              <a:avLst/>
            </a:prstGeom>
          </p:spPr>
        </p:pic>
        <p:sp>
          <p:nvSpPr>
            <p:cNvPr id="8" name="TextBox 7">
              <a:extLst>
                <a:ext uri="{FF2B5EF4-FFF2-40B4-BE49-F238E27FC236}">
                  <a16:creationId xmlns:a16="http://schemas.microsoft.com/office/drawing/2014/main" id="{EF782AC7-D35A-4CEA-AB44-A060E3A33C6D}"/>
                </a:ext>
              </a:extLst>
            </p:cNvPr>
            <p:cNvSpPr txBox="1"/>
            <p:nvPr/>
          </p:nvSpPr>
          <p:spPr>
            <a:xfrm>
              <a:off x="7488262" y="4052558"/>
              <a:ext cx="1453618" cy="646331"/>
            </a:xfrm>
            <a:prstGeom prst="rect">
              <a:avLst/>
            </a:prstGeom>
            <a:noFill/>
          </p:spPr>
          <p:txBody>
            <a:bodyPr wrap="square" rtlCol="0">
              <a:spAutoFit/>
            </a:bodyPr>
            <a:lstStyle/>
            <a:p>
              <a:pPr algn="ctr"/>
              <a:r>
                <a:rPr lang="en-US" b="1" dirty="0"/>
                <a:t>Time for Mentimeter!</a:t>
              </a:r>
            </a:p>
          </p:txBody>
        </p:sp>
      </p:grpSp>
    </p:spTree>
    <p:extLst>
      <p:ext uri="{BB962C8B-B14F-4D97-AF65-F5344CB8AC3E}">
        <p14:creationId xmlns:p14="http://schemas.microsoft.com/office/powerpoint/2010/main" val="48622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Autofit/>
          </a:bodyPr>
          <a:lstStyle/>
          <a:p>
            <a:r>
              <a:rPr lang="en-US" sz="2800" dirty="0"/>
              <a:t>Housing Counselor Certification Landing Page</a:t>
            </a:r>
          </a:p>
        </p:txBody>
      </p:sp>
      <p:sp>
        <p:nvSpPr>
          <p:cNvPr id="11" name="TextBox 10"/>
          <p:cNvSpPr txBox="1"/>
          <p:nvPr/>
        </p:nvSpPr>
        <p:spPr>
          <a:xfrm>
            <a:off x="853440" y="5708134"/>
            <a:ext cx="7997262" cy="369332"/>
          </a:xfrm>
          <a:prstGeom prst="rect">
            <a:avLst/>
          </a:prstGeom>
          <a:noFill/>
        </p:spPr>
        <p:txBody>
          <a:bodyPr wrap="square" rtlCol="0">
            <a:spAutoFit/>
          </a:bodyPr>
          <a:lstStyle/>
          <a:p>
            <a:r>
              <a:rPr lang="en-US" dirty="0">
                <a:hlinkClick r:id="rId3"/>
              </a:rPr>
              <a:t>https://www.hudexchange.info/programs/housing-counseling/certification/</a:t>
            </a:r>
            <a:r>
              <a:rPr lang="en-US" dirty="0"/>
              <a:t> </a:t>
            </a:r>
          </a:p>
        </p:txBody>
      </p:sp>
      <p:pic>
        <p:nvPicPr>
          <p:cNvPr id="2" name="Picture 1">
            <a:extLst>
              <a:ext uri="{FF2B5EF4-FFF2-40B4-BE49-F238E27FC236}">
                <a16:creationId xmlns:a16="http://schemas.microsoft.com/office/drawing/2014/main" id="{EAED717C-8DB8-4EB8-B1D3-F2B94170EEB4}"/>
              </a:ext>
            </a:extLst>
          </p:cNvPr>
          <p:cNvPicPr>
            <a:picLocks noChangeAspect="1"/>
          </p:cNvPicPr>
          <p:nvPr/>
        </p:nvPicPr>
        <p:blipFill>
          <a:blip r:embed="rId4"/>
          <a:stretch>
            <a:fillRect/>
          </a:stretch>
        </p:blipFill>
        <p:spPr>
          <a:xfrm>
            <a:off x="1584171" y="1158758"/>
            <a:ext cx="5975657" cy="4540483"/>
          </a:xfrm>
          <a:prstGeom prst="rect">
            <a:avLst/>
          </a:prstGeom>
        </p:spPr>
      </p:pic>
    </p:spTree>
    <p:extLst>
      <p:ext uri="{BB962C8B-B14F-4D97-AF65-F5344CB8AC3E}">
        <p14:creationId xmlns:p14="http://schemas.microsoft.com/office/powerpoint/2010/main" val="1478992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C41D9F-4C5F-4863-8308-6E86E81C5AD6}"/>
              </a:ext>
            </a:extLst>
          </p:cNvPr>
          <p:cNvPicPr>
            <a:picLocks noChangeAspect="1"/>
          </p:cNvPicPr>
          <p:nvPr/>
        </p:nvPicPr>
        <p:blipFill>
          <a:blip r:embed="rId3"/>
          <a:stretch>
            <a:fillRect/>
          </a:stretch>
        </p:blipFill>
        <p:spPr>
          <a:xfrm>
            <a:off x="0" y="989757"/>
            <a:ext cx="9144000" cy="487848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78652"/>
          <a:stretch/>
        </p:blipFill>
        <p:spPr>
          <a:xfrm>
            <a:off x="2202719" y="4493484"/>
            <a:ext cx="3790402" cy="899093"/>
          </a:xfrm>
          <a:prstGeom prst="rect">
            <a:avLst/>
          </a:prstGeom>
          <a:ln>
            <a:noFill/>
          </a:ln>
          <a:effectLst>
            <a:outerShdw blurRad="292100" dist="139700" dir="2700000" algn="tl" rotWithShape="0">
              <a:srgbClr val="333333">
                <a:alpha val="65000"/>
              </a:srgbClr>
            </a:outerShdw>
          </a:effectLst>
        </p:spPr>
      </p:pic>
      <p:sp>
        <p:nvSpPr>
          <p:cNvPr id="4" name="Content Placeholder 1"/>
          <p:cNvSpPr txBox="1">
            <a:spLocks/>
          </p:cNvSpPr>
          <p:nvPr/>
        </p:nvSpPr>
        <p:spPr>
          <a:xfrm>
            <a:off x="4507302" y="5577602"/>
            <a:ext cx="4343400" cy="1067415"/>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spcAft>
                <a:spcPts val="0"/>
              </a:spcAft>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spcAft>
                <a:spcPts val="0"/>
              </a:spcAft>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spcAft>
                <a:spcPts val="0"/>
              </a:spcAft>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spcAft>
                <a:spcPts val="0"/>
              </a:spcAft>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0"/>
              </a:spcAft>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hlinkClick r:id="rId5"/>
              </a:rPr>
              <a:t>https://www.hudexchange.info/programs/housing-counseling/certification/covered-programs/</a:t>
            </a:r>
            <a:r>
              <a:rPr lang="en-US" sz="1600" dirty="0"/>
              <a:t> </a:t>
            </a:r>
          </a:p>
        </p:txBody>
      </p:sp>
      <p:sp>
        <p:nvSpPr>
          <p:cNvPr id="5" name="Title 2">
            <a:extLst>
              <a:ext uri="{FF2B5EF4-FFF2-40B4-BE49-F238E27FC236}">
                <a16:creationId xmlns:a16="http://schemas.microsoft.com/office/drawing/2014/main" id="{3E71F8F6-E456-44E1-B839-B722740D0807}"/>
              </a:ext>
            </a:extLst>
          </p:cNvPr>
          <p:cNvSpPr>
            <a:spLocks noGrp="1"/>
          </p:cNvSpPr>
          <p:nvPr>
            <p:ph type="title"/>
          </p:nvPr>
        </p:nvSpPr>
        <p:spPr>
          <a:xfrm>
            <a:off x="1356360" y="45720"/>
            <a:ext cx="7494342" cy="919480"/>
          </a:xfrm>
        </p:spPr>
        <p:txBody>
          <a:bodyPr/>
          <a:lstStyle/>
          <a:p>
            <a:r>
              <a:rPr lang="en-US" dirty="0"/>
              <a:t>Other HUD Covered Programs Page</a:t>
            </a:r>
          </a:p>
        </p:txBody>
      </p:sp>
    </p:spTree>
    <p:extLst>
      <p:ext uri="{BB962C8B-B14F-4D97-AF65-F5344CB8AC3E}">
        <p14:creationId xmlns:p14="http://schemas.microsoft.com/office/powerpoint/2010/main" val="3289431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logged into the webinar, you will receive a Certificate of Training from GoToWebinar within 48 hours.</a:t>
            </a:r>
          </a:p>
          <a:p>
            <a:r>
              <a:rPr lang="en-US" dirty="0"/>
              <a:t>Please print it out and save for your records.</a:t>
            </a:r>
          </a:p>
          <a:p>
            <a:endParaRPr lang="en-US" dirty="0"/>
          </a:p>
        </p:txBody>
      </p:sp>
      <p:sp>
        <p:nvSpPr>
          <p:cNvPr id="3" name="Title 2"/>
          <p:cNvSpPr>
            <a:spLocks noGrp="1"/>
          </p:cNvSpPr>
          <p:nvPr>
            <p:ph type="title"/>
          </p:nvPr>
        </p:nvSpPr>
        <p:spPr/>
        <p:txBody>
          <a:bodyPr/>
          <a:lstStyle/>
          <a:p>
            <a:r>
              <a:rPr lang="en-US" dirty="0"/>
              <a:t>Certificate of Training</a:t>
            </a:r>
          </a:p>
        </p:txBody>
      </p:sp>
      <p:cxnSp>
        <p:nvCxnSpPr>
          <p:cNvPr id="6" name="Straight Connector 5" descr="line separating text" title="horizontal line"/>
          <p:cNvCxnSpPr/>
          <p:nvPr/>
        </p:nvCxnSpPr>
        <p:spPr>
          <a:xfrm>
            <a:off x="1457739" y="4518991"/>
            <a:ext cx="7315311" cy="0"/>
          </a:xfrm>
          <a:prstGeom prst="line">
            <a:avLst/>
          </a:prstGeom>
          <a:ln w="28575">
            <a:solidFill>
              <a:srgbClr val="3C7B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375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938284-9AD6-41E0-A8A4-7638EEE03DE7}"/>
              </a:ext>
            </a:extLst>
          </p:cNvPr>
          <p:cNvSpPr>
            <a:spLocks noGrp="1"/>
          </p:cNvSpPr>
          <p:nvPr>
            <p:ph idx="1"/>
          </p:nvPr>
        </p:nvSpPr>
        <p:spPr/>
        <p:txBody>
          <a:bodyPr/>
          <a:lstStyle/>
          <a:p>
            <a:r>
              <a:rPr lang="en-US" spc="50" dirty="0">
                <a:ln w="11430"/>
                <a:solidFill>
                  <a:srgbClr val="000000"/>
                </a:solidFill>
              </a:rPr>
              <a:t>Webinar materials will be posted on the HUD Exchange in the Webinar Archive</a:t>
            </a:r>
          </a:p>
          <a:p>
            <a:pPr lvl="1"/>
            <a:r>
              <a:rPr lang="en-US" spc="50" dirty="0">
                <a:ln w="11430"/>
                <a:solidFill>
                  <a:srgbClr val="000000"/>
                </a:solidFill>
                <a:hlinkClick r:id="rId3"/>
              </a:rPr>
              <a:t>https://www.hudexchange.info/programs/housing-counseling/webinars/</a:t>
            </a:r>
            <a:endParaRPr lang="en-US" spc="50" dirty="0">
              <a:ln w="11430"/>
              <a:solidFill>
                <a:srgbClr val="000000"/>
              </a:solidFill>
            </a:endParaRPr>
          </a:p>
          <a:p>
            <a:pPr lvl="1"/>
            <a:r>
              <a:rPr lang="en-US" spc="50" dirty="0">
                <a:ln w="11430"/>
                <a:solidFill>
                  <a:srgbClr val="000000"/>
                </a:solidFill>
              </a:rPr>
              <a:t>Find by date or by topic</a:t>
            </a:r>
          </a:p>
          <a:p>
            <a:r>
              <a:rPr lang="en-US" spc="50" dirty="0">
                <a:ln w="11430"/>
                <a:solidFill>
                  <a:srgbClr val="000000"/>
                </a:solidFill>
              </a:rPr>
              <a:t>To obtain credit</a:t>
            </a:r>
          </a:p>
          <a:p>
            <a:pPr lvl="1"/>
            <a:r>
              <a:rPr lang="en-US" spc="50" dirty="0">
                <a:ln w="11430"/>
                <a:solidFill>
                  <a:srgbClr val="000000"/>
                </a:solidFill>
              </a:rPr>
              <a:t>select the webinar, and </a:t>
            </a:r>
          </a:p>
          <a:p>
            <a:pPr lvl="1"/>
            <a:r>
              <a:rPr lang="en-US" spc="50" dirty="0">
                <a:ln w="11430"/>
                <a:solidFill>
                  <a:srgbClr val="000000"/>
                </a:solidFill>
              </a:rPr>
              <a:t>click “Get Credit for this Training”</a:t>
            </a:r>
            <a:endParaRPr lang="en-US" b="1" dirty="0">
              <a:solidFill>
                <a:schemeClr val="tx2">
                  <a:lumMod val="50000"/>
                </a:schemeClr>
              </a:solidFill>
            </a:endParaRPr>
          </a:p>
          <a:p>
            <a:pPr algn="ctr">
              <a:buNone/>
            </a:pPr>
            <a:endParaRPr lang="en-US" dirty="0"/>
          </a:p>
          <a:p>
            <a:pPr algn="ctr">
              <a:buNone/>
            </a:pPr>
            <a:endParaRPr lang="en-US" b="1" dirty="0">
              <a:solidFill>
                <a:schemeClr val="tx2">
                  <a:lumMod val="50000"/>
                </a:schemeClr>
              </a:solidFill>
            </a:endParaRPr>
          </a:p>
          <a:p>
            <a:pPr marL="0" indent="0" algn="ctr">
              <a:buNone/>
              <a:defRPr/>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defRPr/>
            </a:pPr>
            <a:endParaRPr lang="en-US" dirty="0">
              <a:solidFill>
                <a:schemeClr val="tx2">
                  <a:lumMod val="75000"/>
                </a:schemeClr>
              </a:solidFill>
            </a:endParaRPr>
          </a:p>
          <a:p>
            <a:endParaRPr lang="en-US" dirty="0"/>
          </a:p>
        </p:txBody>
      </p:sp>
      <p:sp>
        <p:nvSpPr>
          <p:cNvPr id="2" name="Title 1"/>
          <p:cNvSpPr>
            <a:spLocks noGrp="1"/>
          </p:cNvSpPr>
          <p:nvPr>
            <p:ph type="title"/>
          </p:nvPr>
        </p:nvSpPr>
        <p:spPr/>
        <p:txBody>
          <a:bodyPr/>
          <a:lstStyle/>
          <a:p>
            <a:r>
              <a:rPr lang="en-US" dirty="0"/>
              <a:t>Get Credit!</a:t>
            </a:r>
          </a:p>
        </p:txBody>
      </p:sp>
      <p:sp>
        <p:nvSpPr>
          <p:cNvPr id="10" name="Slide Number Placeholder 2"/>
          <p:cNvSpPr>
            <a:spLocks noGrp="1"/>
          </p:cNvSpPr>
          <p:nvPr>
            <p:ph type="sldNum" sz="quarter" idx="4294967295"/>
          </p:nvPr>
        </p:nvSpPr>
        <p:spPr>
          <a:xfrm>
            <a:off x="7686675" y="6356350"/>
            <a:ext cx="1457325" cy="365125"/>
          </a:xfrm>
          <a:prstGeom prst="rect">
            <a:avLst/>
          </a:prstGeom>
        </p:spPr>
        <p:txBody>
          <a:bodyPr/>
          <a:lstStyle/>
          <a:p>
            <a:pPr>
              <a:defRPr/>
            </a:pPr>
            <a:fld id="{8B38F198-85E3-465C-8505-698E0B5E763F}" type="slidenum">
              <a:rPr lang="en-US" sz="1200">
                <a:solidFill>
                  <a:srgbClr val="898989"/>
                </a:solidFill>
                <a:latin typeface="Calibri" pitchFamily="26" charset="0"/>
              </a:rPr>
              <a:pPr>
                <a:defRPr/>
              </a:pPr>
              <a:t>37</a:t>
            </a:fld>
            <a:endParaRPr lang="en-US" sz="1200" dirty="0">
              <a:solidFill>
                <a:srgbClr val="898989"/>
              </a:solidFill>
              <a:latin typeface="Calibri" pitchFamily="26" charset="0"/>
            </a:endParaRPr>
          </a:p>
        </p:txBody>
      </p:sp>
      <p:sp>
        <p:nvSpPr>
          <p:cNvPr id="12" name="Date Placeholder 3"/>
          <p:cNvSpPr>
            <a:spLocks noGrp="1"/>
          </p:cNvSpPr>
          <p:nvPr>
            <p:ph type="dt" sz="half" idx="4294967295"/>
          </p:nvPr>
        </p:nvSpPr>
        <p:spPr>
          <a:xfrm>
            <a:off x="0" y="6356350"/>
            <a:ext cx="2133600" cy="365125"/>
          </a:xfrm>
          <a:prstGeom prst="rect">
            <a:avLst/>
          </a:prstGeom>
        </p:spPr>
        <p:txBody>
          <a:bodyPr/>
          <a:lstStyle/>
          <a:p>
            <a:pPr>
              <a:defRPr/>
            </a:pPr>
            <a:fld id="{FC9A9E26-73E6-417A-9AEE-343E9DE81BF6}" type="datetime1">
              <a:rPr lang="en-US" sz="1200" smtClean="0">
                <a:solidFill>
                  <a:srgbClr val="898989"/>
                </a:solidFill>
                <a:latin typeface="Calibri" pitchFamily="26" charset="0"/>
              </a:rPr>
              <a:t>1/21/2020</a:t>
            </a:fld>
            <a:endParaRPr lang="en-US" sz="1200" dirty="0">
              <a:solidFill>
                <a:srgbClr val="898989"/>
              </a:solidFill>
              <a:latin typeface="Calibri" pitchFamily="26" charset="0"/>
            </a:endParaRPr>
          </a:p>
        </p:txBody>
      </p:sp>
      <p:pic>
        <p:nvPicPr>
          <p:cNvPr id="3" name="Picture 2" descr="Get Credit for this Training"/>
          <p:cNvPicPr>
            <a:picLocks noChangeAspect="1"/>
          </p:cNvPicPr>
          <p:nvPr/>
        </p:nvPicPr>
        <p:blipFill>
          <a:blip r:embed="rId4"/>
          <a:stretch>
            <a:fillRect/>
          </a:stretch>
        </p:blipFill>
        <p:spPr>
          <a:xfrm>
            <a:off x="6297076" y="2884668"/>
            <a:ext cx="2657143" cy="3142857"/>
          </a:xfrm>
          <a:prstGeom prst="rect">
            <a:avLst/>
          </a:prstGeom>
        </p:spPr>
      </p:pic>
    </p:spTree>
    <p:extLst>
      <p:ext uri="{BB962C8B-B14F-4D97-AF65-F5344CB8AC3E}">
        <p14:creationId xmlns:p14="http://schemas.microsoft.com/office/powerpoint/2010/main" val="878597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63648-A993-463C-B5B1-615D22E7C74E}"/>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BB6AA42A-6F57-4CFF-BC0C-3F2C9DE00C76}"/>
              </a:ext>
            </a:extLst>
          </p:cNvPr>
          <p:cNvSpPr>
            <a:spLocks noGrp="1"/>
          </p:cNvSpPr>
          <p:nvPr>
            <p:ph type="title"/>
          </p:nvPr>
        </p:nvSpPr>
        <p:spPr/>
        <p:txBody>
          <a:bodyPr/>
          <a:lstStyle/>
          <a:p>
            <a:r>
              <a:rPr lang="en-US" dirty="0"/>
              <a:t>Conclusion </a:t>
            </a:r>
          </a:p>
        </p:txBody>
      </p:sp>
      <p:pic>
        <p:nvPicPr>
          <p:cNvPr id="4" name="Picture 2" descr="thanks for attending">
            <a:extLst>
              <a:ext uri="{FF2B5EF4-FFF2-40B4-BE49-F238E27FC236}">
                <a16:creationId xmlns:a16="http://schemas.microsoft.com/office/drawing/2014/main" id="{944ED923-0F84-4875-9040-37C505339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29" y="1320800"/>
            <a:ext cx="7494342" cy="470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Group 4" descr="Time for Mentimeter!">
            <a:extLst>
              <a:ext uri="{FF2B5EF4-FFF2-40B4-BE49-F238E27FC236}">
                <a16:creationId xmlns:a16="http://schemas.microsoft.com/office/drawing/2014/main" id="{60FFE977-AC18-4D23-8B48-9802C36AC0A2}"/>
              </a:ext>
            </a:extLst>
          </p:cNvPr>
          <p:cNvGrpSpPr/>
          <p:nvPr/>
        </p:nvGrpSpPr>
        <p:grpSpPr>
          <a:xfrm>
            <a:off x="6865553" y="3520625"/>
            <a:ext cx="1453618" cy="2148906"/>
            <a:chOff x="7488262" y="4052558"/>
            <a:chExt cx="1453618" cy="2148906"/>
          </a:xfrm>
        </p:grpSpPr>
        <p:pic>
          <p:nvPicPr>
            <p:cNvPr id="6" name="Picture 5">
              <a:extLst>
                <a:ext uri="{FF2B5EF4-FFF2-40B4-BE49-F238E27FC236}">
                  <a16:creationId xmlns:a16="http://schemas.microsoft.com/office/drawing/2014/main" id="{2348C4D1-B6DD-4CD6-AFD7-BA3D84662D2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488262" y="4747846"/>
              <a:ext cx="1453618" cy="1453618"/>
            </a:xfrm>
            <a:prstGeom prst="rect">
              <a:avLst/>
            </a:prstGeom>
          </p:spPr>
        </p:pic>
        <p:sp>
          <p:nvSpPr>
            <p:cNvPr id="7" name="TextBox 6">
              <a:extLst>
                <a:ext uri="{FF2B5EF4-FFF2-40B4-BE49-F238E27FC236}">
                  <a16:creationId xmlns:a16="http://schemas.microsoft.com/office/drawing/2014/main" id="{7E8D7E19-8C4F-4640-B8DE-5E1E62F67818}"/>
                </a:ext>
              </a:extLst>
            </p:cNvPr>
            <p:cNvSpPr txBox="1"/>
            <p:nvPr/>
          </p:nvSpPr>
          <p:spPr>
            <a:xfrm>
              <a:off x="7488262" y="4052558"/>
              <a:ext cx="1453618" cy="646331"/>
            </a:xfrm>
            <a:prstGeom prst="rect">
              <a:avLst/>
            </a:prstGeom>
            <a:noFill/>
          </p:spPr>
          <p:txBody>
            <a:bodyPr wrap="square" rtlCol="0">
              <a:spAutoFit/>
            </a:bodyPr>
            <a:lstStyle/>
            <a:p>
              <a:pPr algn="ctr"/>
              <a:r>
                <a:rPr lang="en-US" b="1" dirty="0">
                  <a:solidFill>
                    <a:schemeClr val="bg1"/>
                  </a:solidFill>
                </a:rPr>
                <a:t>Time for Mentimeter!</a:t>
              </a:r>
            </a:p>
          </p:txBody>
        </p:sp>
      </p:grpSp>
    </p:spTree>
    <p:extLst>
      <p:ext uri="{BB962C8B-B14F-4D97-AF65-F5344CB8AC3E}">
        <p14:creationId xmlns:p14="http://schemas.microsoft.com/office/powerpoint/2010/main" val="10197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Please submit your text questions and comments using the Questions Panel. We will answer some of them during the webinar.</a:t>
            </a:r>
          </a:p>
          <a:p>
            <a:r>
              <a:rPr lang="en-US" dirty="0"/>
              <a:t>You can also send questions </a:t>
            </a:r>
            <a:br>
              <a:rPr lang="en-US" dirty="0"/>
            </a:br>
            <a:r>
              <a:rPr lang="en-US" dirty="0"/>
              <a:t>and comments to </a:t>
            </a:r>
            <a:r>
              <a:rPr lang="en-US" i="1" dirty="0"/>
              <a:t>housing.counseling@hud.gov </a:t>
            </a:r>
            <a:br>
              <a:rPr lang="en-US" dirty="0"/>
            </a:br>
            <a:r>
              <a:rPr lang="en-US" dirty="0"/>
              <a:t>with the webinar topic in the subject line.</a:t>
            </a:r>
          </a:p>
          <a:p>
            <a:endParaRPr lang="en-US" dirty="0"/>
          </a:p>
        </p:txBody>
      </p:sp>
      <p:sp>
        <p:nvSpPr>
          <p:cNvPr id="3" name="Title 2"/>
          <p:cNvSpPr>
            <a:spLocks noGrp="1"/>
          </p:cNvSpPr>
          <p:nvPr>
            <p:ph type="title"/>
          </p:nvPr>
        </p:nvSpPr>
        <p:spPr/>
        <p:txBody>
          <a:bodyPr/>
          <a:lstStyle/>
          <a:p>
            <a:r>
              <a:rPr lang="en-US" dirty="0"/>
              <a:t>Other Ways to Ask Questions</a:t>
            </a:r>
          </a:p>
        </p:txBody>
      </p:sp>
      <p:pic>
        <p:nvPicPr>
          <p:cNvPr id="5" name="Picture 4" descr="GoToWebinar Questions Panel" title="Im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851" y="1295507"/>
            <a:ext cx="4054191" cy="4834547"/>
          </a:xfrm>
          <a:prstGeom prst="rect">
            <a:avLst/>
          </a:prstGeom>
        </p:spPr>
      </p:pic>
    </p:spTree>
    <p:extLst>
      <p:ext uri="{BB962C8B-B14F-4D97-AF65-F5344CB8AC3E}">
        <p14:creationId xmlns:p14="http://schemas.microsoft.com/office/powerpoint/2010/main" val="83674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462" y="2006600"/>
            <a:ext cx="8235240" cy="4706725"/>
          </a:xfrm>
        </p:spPr>
        <p:txBody>
          <a:bodyPr/>
          <a:lstStyle/>
          <a:p>
            <a:pPr marL="0" indent="0" algn="ctr">
              <a:buNone/>
            </a:pPr>
            <a:r>
              <a:rPr lang="en-US" altLang="en-US" sz="3200" b="1" dirty="0"/>
              <a:t>Lorraine Griscavage-Frisbee</a:t>
            </a:r>
          </a:p>
          <a:p>
            <a:pPr marL="0" indent="0" algn="ctr">
              <a:buNone/>
            </a:pPr>
            <a:r>
              <a:rPr lang="en-US" sz="3200" dirty="0">
                <a:solidFill>
                  <a:srgbClr val="000000"/>
                </a:solidFill>
              </a:rPr>
              <a:t>Deputy Director </a:t>
            </a:r>
          </a:p>
          <a:p>
            <a:pPr marL="0" indent="0" algn="ctr">
              <a:buNone/>
            </a:pPr>
            <a:r>
              <a:rPr lang="en-US" altLang="en-US" dirty="0">
                <a:solidFill>
                  <a:srgbClr val="000000"/>
                </a:solidFill>
              </a:rPr>
              <a:t>The Office of Outreach and Capacity Building </a:t>
            </a:r>
          </a:p>
          <a:p>
            <a:pPr marL="0" indent="0" algn="ctr">
              <a:buNone/>
            </a:pPr>
            <a:r>
              <a:rPr lang="en-US" dirty="0">
                <a:solidFill>
                  <a:srgbClr val="000000"/>
                </a:solidFill>
              </a:rPr>
              <a:t>Office of Housing Counseling (OHC)</a:t>
            </a:r>
          </a:p>
          <a:p>
            <a:pPr marL="0" indent="0" algn="ctr">
              <a:buNone/>
            </a:pPr>
            <a:r>
              <a:rPr lang="en-US" dirty="0">
                <a:solidFill>
                  <a:srgbClr val="000000"/>
                </a:solidFill>
              </a:rPr>
              <a:t>U.S. Department of Housing and Urban Development</a:t>
            </a:r>
          </a:p>
        </p:txBody>
      </p:sp>
      <p:sp>
        <p:nvSpPr>
          <p:cNvPr id="3" name="Title 2"/>
          <p:cNvSpPr>
            <a:spLocks noGrp="1"/>
          </p:cNvSpPr>
          <p:nvPr>
            <p:ph type="title"/>
          </p:nvPr>
        </p:nvSpPr>
        <p:spPr>
          <a:xfrm>
            <a:off x="422031" y="45720"/>
            <a:ext cx="8428671" cy="919480"/>
          </a:xfrm>
        </p:spPr>
        <p:txBody>
          <a:bodyPr/>
          <a:lstStyle/>
          <a:p>
            <a:r>
              <a:rPr lang="en-US" dirty="0"/>
              <a:t>Welcome</a:t>
            </a:r>
          </a:p>
        </p:txBody>
      </p:sp>
    </p:spTree>
    <p:extLst>
      <p:ext uri="{BB962C8B-B14F-4D97-AF65-F5344CB8AC3E}">
        <p14:creationId xmlns:p14="http://schemas.microsoft.com/office/powerpoint/2010/main" val="320680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5DD824-8DD9-4505-AAF9-AA2D725CA693}"/>
              </a:ext>
            </a:extLst>
          </p:cNvPr>
          <p:cNvSpPr>
            <a:spLocks noGrp="1"/>
          </p:cNvSpPr>
          <p:nvPr>
            <p:ph idx="1"/>
          </p:nvPr>
        </p:nvSpPr>
        <p:spPr>
          <a:xfrm>
            <a:off x="1048016" y="1390502"/>
            <a:ext cx="7494342" cy="4706725"/>
          </a:xfrm>
        </p:spPr>
        <p:txBody>
          <a:bodyPr>
            <a:normAutofit/>
          </a:bodyPr>
          <a:lstStyle/>
          <a:p>
            <a:pPr lvl="0"/>
            <a:r>
              <a:rPr lang="en-US" dirty="0"/>
              <a:t>Inform PHAs about HUD’s Housing Counselor Certification Rule</a:t>
            </a:r>
          </a:p>
          <a:p>
            <a:pPr lvl="0"/>
            <a:r>
              <a:rPr lang="en-US" dirty="0"/>
              <a:t>Review how each program is covered by the HUD Housing Counselor Certification Rule</a:t>
            </a:r>
          </a:p>
          <a:p>
            <a:pPr lvl="0"/>
            <a:r>
              <a:rPr lang="en-US" dirty="0"/>
              <a:t>Plan for options for PHAs</a:t>
            </a:r>
          </a:p>
          <a:p>
            <a:pPr lvl="0"/>
            <a:r>
              <a:rPr lang="en-US" dirty="0"/>
              <a:t>Determine implementation and next steps, based upon options</a:t>
            </a:r>
          </a:p>
          <a:p>
            <a:endParaRPr lang="en-US" dirty="0"/>
          </a:p>
        </p:txBody>
      </p:sp>
      <p:sp>
        <p:nvSpPr>
          <p:cNvPr id="3" name="Title 2">
            <a:extLst>
              <a:ext uri="{FF2B5EF4-FFF2-40B4-BE49-F238E27FC236}">
                <a16:creationId xmlns:a16="http://schemas.microsoft.com/office/drawing/2014/main" id="{4CA801D7-638E-4263-94E6-3FC4C02ECB9F}"/>
              </a:ext>
            </a:extLst>
          </p:cNvPr>
          <p:cNvSpPr>
            <a:spLocks noGrp="1"/>
          </p:cNvSpPr>
          <p:nvPr>
            <p:ph type="title"/>
          </p:nvPr>
        </p:nvSpPr>
        <p:spPr/>
        <p:txBody>
          <a:bodyPr/>
          <a:lstStyle/>
          <a:p>
            <a:r>
              <a:rPr lang="en-US" dirty="0"/>
              <a:t>Webinar Objectives</a:t>
            </a:r>
          </a:p>
        </p:txBody>
      </p:sp>
    </p:spTree>
    <p:extLst>
      <p:ext uri="{BB962C8B-B14F-4D97-AF65-F5344CB8AC3E}">
        <p14:creationId xmlns:p14="http://schemas.microsoft.com/office/powerpoint/2010/main" val="187574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45720"/>
            <a:ext cx="8604517" cy="919480"/>
          </a:xfrm>
        </p:spPr>
        <p:txBody>
          <a:bodyPr/>
          <a:lstStyle/>
          <a:p>
            <a:r>
              <a:rPr lang="en-US" dirty="0"/>
              <a:t>Presenters and Q and A</a:t>
            </a:r>
          </a:p>
        </p:txBody>
      </p:sp>
      <p:sp>
        <p:nvSpPr>
          <p:cNvPr id="3" name="Content Placeholder 2"/>
          <p:cNvSpPr>
            <a:spLocks noGrp="1"/>
          </p:cNvSpPr>
          <p:nvPr>
            <p:ph idx="1"/>
          </p:nvPr>
        </p:nvSpPr>
        <p:spPr>
          <a:xfrm>
            <a:off x="457199" y="1066800"/>
            <a:ext cx="8021783" cy="5228492"/>
          </a:xfrm>
        </p:spPr>
        <p:txBody>
          <a:bodyPr>
            <a:normAutofit/>
          </a:bodyPr>
          <a:lstStyle/>
          <a:p>
            <a:pPr>
              <a:spcBef>
                <a:spcPct val="0"/>
              </a:spcBef>
            </a:pPr>
            <a:r>
              <a:rPr lang="en-US" altLang="en-US" sz="2800" dirty="0">
                <a:solidFill>
                  <a:schemeClr val="bg2">
                    <a:lumMod val="10000"/>
                  </a:schemeClr>
                </a:solidFill>
                <a:cs typeface="Arial" charset="0"/>
              </a:rPr>
              <a:t>Presenters </a:t>
            </a:r>
            <a:endParaRPr lang="en-US" altLang="en-US" dirty="0">
              <a:solidFill>
                <a:schemeClr val="bg2">
                  <a:lumMod val="10000"/>
                </a:schemeClr>
              </a:solidFill>
              <a:cs typeface="Arial" charset="0"/>
            </a:endParaRPr>
          </a:p>
          <a:p>
            <a:pPr lvl="1">
              <a:spcBef>
                <a:spcPct val="0"/>
              </a:spcBef>
            </a:pPr>
            <a:r>
              <a:rPr lang="en-US" altLang="en-US" b="1" dirty="0">
                <a:solidFill>
                  <a:schemeClr val="bg2">
                    <a:lumMod val="10000"/>
                  </a:schemeClr>
                </a:solidFill>
                <a:cs typeface="Arial" charset="0"/>
              </a:rPr>
              <a:t>Lorraine Griscavage-Frisbee </a:t>
            </a:r>
            <a:r>
              <a:rPr lang="en-US" altLang="en-US" dirty="0">
                <a:solidFill>
                  <a:schemeClr val="bg2">
                    <a:lumMod val="10000"/>
                  </a:schemeClr>
                </a:solidFill>
                <a:cs typeface="Arial" charset="0"/>
              </a:rPr>
              <a:t>and </a:t>
            </a:r>
            <a:r>
              <a:rPr lang="en-US" altLang="en-US" b="1" dirty="0">
                <a:solidFill>
                  <a:schemeClr val="bg2">
                    <a:lumMod val="10000"/>
                  </a:schemeClr>
                </a:solidFill>
                <a:cs typeface="Arial" charset="0"/>
              </a:rPr>
              <a:t>Robin Penick, </a:t>
            </a:r>
            <a:r>
              <a:rPr lang="en-US" altLang="en-US" dirty="0">
                <a:solidFill>
                  <a:schemeClr val="bg2">
                    <a:lumMod val="10000"/>
                  </a:schemeClr>
                </a:solidFill>
                <a:cs typeface="Arial" charset="0"/>
              </a:rPr>
              <a:t>HUD OHC, Office of Outreach and Capacity Building</a:t>
            </a:r>
          </a:p>
          <a:p>
            <a:pPr lvl="1">
              <a:spcBef>
                <a:spcPct val="0"/>
              </a:spcBef>
            </a:pPr>
            <a:r>
              <a:rPr lang="en-US" altLang="en-US" b="1" dirty="0">
                <a:solidFill>
                  <a:schemeClr val="bg2">
                    <a:lumMod val="10000"/>
                  </a:schemeClr>
                </a:solidFill>
                <a:cs typeface="Arial" charset="0"/>
              </a:rPr>
              <a:t>Shawna LaRue Moraille, </a:t>
            </a:r>
            <a:r>
              <a:rPr lang="en-US" altLang="en-US" dirty="0">
                <a:solidFill>
                  <a:schemeClr val="bg2">
                    <a:lumMod val="10000"/>
                  </a:schemeClr>
                </a:solidFill>
                <a:cs typeface="Arial" charset="0"/>
              </a:rPr>
              <a:t>ICF, TA Provider and </a:t>
            </a:r>
            <a:r>
              <a:rPr lang="en-US" altLang="en-US" b="1" dirty="0">
                <a:solidFill>
                  <a:schemeClr val="bg2">
                    <a:lumMod val="10000"/>
                  </a:schemeClr>
                </a:solidFill>
                <a:cs typeface="Arial" charset="0"/>
              </a:rPr>
              <a:t>Jessica Porter</a:t>
            </a:r>
            <a:r>
              <a:rPr lang="en-US" altLang="en-US" dirty="0">
                <a:solidFill>
                  <a:schemeClr val="bg2">
                    <a:lumMod val="10000"/>
                  </a:schemeClr>
                </a:solidFill>
                <a:cs typeface="Arial" charset="0"/>
              </a:rPr>
              <a:t>, Quadel, a subcontractor to ICF</a:t>
            </a:r>
          </a:p>
          <a:p>
            <a:pPr marL="457200" lvl="1" indent="0">
              <a:spcBef>
                <a:spcPct val="0"/>
              </a:spcBef>
              <a:buNone/>
            </a:pPr>
            <a:endParaRPr lang="en-US" altLang="en-US" dirty="0">
              <a:solidFill>
                <a:schemeClr val="bg2">
                  <a:lumMod val="10000"/>
                </a:schemeClr>
              </a:solidFill>
              <a:cs typeface="Arial" charset="0"/>
            </a:endParaRPr>
          </a:p>
          <a:p>
            <a:pPr>
              <a:spcBef>
                <a:spcPct val="0"/>
              </a:spcBef>
            </a:pPr>
            <a:r>
              <a:rPr lang="en-US" altLang="en-US" sz="2800" dirty="0">
                <a:solidFill>
                  <a:schemeClr val="bg2">
                    <a:lumMod val="10000"/>
                  </a:schemeClr>
                </a:solidFill>
                <a:cs typeface="Arial" charset="0"/>
              </a:rPr>
              <a:t>Q and A </a:t>
            </a:r>
          </a:p>
          <a:p>
            <a:pPr lvl="1">
              <a:spcBef>
                <a:spcPct val="0"/>
              </a:spcBef>
            </a:pPr>
            <a:r>
              <a:rPr lang="en-US" altLang="en-US" b="1" dirty="0">
                <a:solidFill>
                  <a:schemeClr val="bg2">
                    <a:lumMod val="10000"/>
                  </a:schemeClr>
                </a:solidFill>
              </a:rPr>
              <a:t>Tammy Dunn</a:t>
            </a:r>
            <a:r>
              <a:rPr lang="en-US" altLang="en-US" dirty="0">
                <a:solidFill>
                  <a:schemeClr val="bg2">
                    <a:lumMod val="10000"/>
                  </a:schemeClr>
                </a:solidFill>
              </a:rPr>
              <a:t>, HUD Public and Indian Housing (PIH)</a:t>
            </a:r>
            <a:r>
              <a:rPr lang="en-US" altLang="en-US" b="1" dirty="0">
                <a:solidFill>
                  <a:schemeClr val="bg2">
                    <a:lumMod val="10000"/>
                  </a:schemeClr>
                </a:solidFill>
              </a:rPr>
              <a:t>, </a:t>
            </a:r>
            <a:r>
              <a:rPr lang="en-US" altLang="en-US" dirty="0">
                <a:solidFill>
                  <a:schemeClr val="bg2">
                    <a:lumMod val="10000"/>
                  </a:schemeClr>
                </a:solidFill>
              </a:rPr>
              <a:t>and </a:t>
            </a:r>
            <a:r>
              <a:rPr lang="en-US" altLang="en-US" b="1" dirty="0">
                <a:solidFill>
                  <a:schemeClr val="bg2">
                    <a:lumMod val="10000"/>
                  </a:schemeClr>
                </a:solidFill>
              </a:rPr>
              <a:t>Jane Charida</a:t>
            </a:r>
            <a:r>
              <a:rPr lang="en-US" altLang="en-US" dirty="0">
                <a:solidFill>
                  <a:schemeClr val="bg2">
                    <a:lumMod val="10000"/>
                  </a:schemeClr>
                </a:solidFill>
              </a:rPr>
              <a:t>, HUD OHC, Office of Outreach and Capacity Building and </a:t>
            </a:r>
            <a:r>
              <a:rPr lang="en-US" altLang="en-US" b="1" dirty="0">
                <a:solidFill>
                  <a:schemeClr val="bg2">
                    <a:lumMod val="10000"/>
                  </a:schemeClr>
                </a:solidFill>
              </a:rPr>
              <a:t>Anice Schervish Chenault </a:t>
            </a:r>
            <a:r>
              <a:rPr lang="en-US" altLang="en-US" dirty="0">
                <a:solidFill>
                  <a:schemeClr val="bg2">
                    <a:lumMod val="10000"/>
                  </a:schemeClr>
                </a:solidFill>
              </a:rPr>
              <a:t>and </a:t>
            </a:r>
            <a:r>
              <a:rPr lang="en-US" altLang="en-US" b="1" dirty="0">
                <a:solidFill>
                  <a:schemeClr val="bg2">
                    <a:lumMod val="10000"/>
                  </a:schemeClr>
                </a:solidFill>
              </a:rPr>
              <a:t>Chad Trepinski </a:t>
            </a:r>
            <a:r>
              <a:rPr lang="en-US" altLang="en-US" dirty="0">
                <a:solidFill>
                  <a:schemeClr val="bg2">
                    <a:lumMod val="10000"/>
                  </a:schemeClr>
                </a:solidFill>
              </a:rPr>
              <a:t>PIH</a:t>
            </a:r>
            <a:endParaRPr lang="en-US" altLang="en-US" b="1" dirty="0">
              <a:cs typeface="Arial" charset="0"/>
            </a:endParaRPr>
          </a:p>
        </p:txBody>
      </p:sp>
    </p:spTree>
    <p:extLst>
      <p:ext uri="{BB962C8B-B14F-4D97-AF65-F5344CB8AC3E}">
        <p14:creationId xmlns:p14="http://schemas.microsoft.com/office/powerpoint/2010/main" val="349353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45720"/>
            <a:ext cx="8604517" cy="919480"/>
          </a:xfrm>
        </p:spPr>
        <p:txBody>
          <a:bodyPr/>
          <a:lstStyle/>
          <a:p>
            <a:r>
              <a:rPr lang="en-US" dirty="0"/>
              <a:t>Feedback</a:t>
            </a:r>
          </a:p>
        </p:txBody>
      </p:sp>
      <p:sp>
        <p:nvSpPr>
          <p:cNvPr id="3" name="Content Placeholder 2"/>
          <p:cNvSpPr>
            <a:spLocks noGrp="1"/>
          </p:cNvSpPr>
          <p:nvPr>
            <p:ph idx="1"/>
          </p:nvPr>
        </p:nvSpPr>
        <p:spPr>
          <a:xfrm>
            <a:off x="457199" y="1066800"/>
            <a:ext cx="6617369" cy="5228492"/>
          </a:xfrm>
        </p:spPr>
        <p:txBody>
          <a:bodyPr>
            <a:normAutofit/>
          </a:bodyPr>
          <a:lstStyle/>
          <a:p>
            <a:r>
              <a:rPr lang="en-US" dirty="0"/>
              <a:t>There will be Feedback Provided in Mentimeter throughout this presentation. When prompted by the icon to the right, please respond to questions at </a:t>
            </a:r>
            <a:r>
              <a:rPr lang="en-US" dirty="0">
                <a:hlinkClick r:id="rId3"/>
              </a:rPr>
              <a:t>www.menti.com</a:t>
            </a:r>
            <a:r>
              <a:rPr lang="en-US" dirty="0"/>
              <a:t> using your computer or smart phone.</a:t>
            </a:r>
          </a:p>
          <a:p>
            <a:pPr marL="0" indent="0">
              <a:buNone/>
            </a:pPr>
            <a:endParaRPr lang="en-US" dirty="0"/>
          </a:p>
          <a:p>
            <a:pPr marL="0" indent="0">
              <a:buNone/>
            </a:pPr>
            <a:endParaRPr lang="en-US" dirty="0"/>
          </a:p>
          <a:p>
            <a:pPr marL="0" indent="0">
              <a:buNone/>
            </a:pPr>
            <a:endParaRPr lang="en-US" dirty="0"/>
          </a:p>
          <a:p>
            <a:pPr marL="0" indent="0">
              <a:spcBef>
                <a:spcPct val="0"/>
              </a:spcBef>
              <a:buNone/>
            </a:pPr>
            <a:endParaRPr lang="en-US" altLang="en-US" sz="2800" dirty="0">
              <a:cs typeface="Arial" charset="0"/>
            </a:endParaRPr>
          </a:p>
        </p:txBody>
      </p:sp>
      <p:pic>
        <p:nvPicPr>
          <p:cNvPr id="4" name="Picture 2" descr="1. Grab your phone&#10;2. Go to www.menti.com&#10;3. Enter the code and vote!">
            <a:extLst>
              <a:ext uri="{FF2B5EF4-FFF2-40B4-BE49-F238E27FC236}">
                <a16:creationId xmlns:a16="http://schemas.microsoft.com/office/drawing/2014/main" id="{469BABBF-800D-42C6-91C8-963DE051531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9726" y="3669290"/>
            <a:ext cx="7033934" cy="26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descr="Time for Mentimeter!">
            <a:extLst>
              <a:ext uri="{FF2B5EF4-FFF2-40B4-BE49-F238E27FC236}">
                <a16:creationId xmlns:a16="http://schemas.microsoft.com/office/drawing/2014/main" id="{565D55BE-871B-4BF7-BC94-70665854D2FC}"/>
              </a:ext>
            </a:extLst>
          </p:cNvPr>
          <p:cNvGrpSpPr/>
          <p:nvPr/>
        </p:nvGrpSpPr>
        <p:grpSpPr>
          <a:xfrm>
            <a:off x="7233183" y="1158425"/>
            <a:ext cx="1453618" cy="2148906"/>
            <a:chOff x="7488262" y="4052558"/>
            <a:chExt cx="1453618" cy="2148906"/>
          </a:xfrm>
        </p:grpSpPr>
        <p:pic>
          <p:nvPicPr>
            <p:cNvPr id="6" name="Picture 5">
              <a:extLst>
                <a:ext uri="{FF2B5EF4-FFF2-40B4-BE49-F238E27FC236}">
                  <a16:creationId xmlns:a16="http://schemas.microsoft.com/office/drawing/2014/main" id="{83F8267C-27E9-4E6C-8107-91B0C04FAB6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88262" y="4747846"/>
              <a:ext cx="1453618" cy="1453618"/>
            </a:xfrm>
            <a:prstGeom prst="rect">
              <a:avLst/>
            </a:prstGeom>
          </p:spPr>
        </p:pic>
        <p:sp>
          <p:nvSpPr>
            <p:cNvPr id="7" name="TextBox 6">
              <a:extLst>
                <a:ext uri="{FF2B5EF4-FFF2-40B4-BE49-F238E27FC236}">
                  <a16:creationId xmlns:a16="http://schemas.microsoft.com/office/drawing/2014/main" id="{3B8E2F4A-D1A3-4925-9B7B-340B319BE039}"/>
                </a:ext>
              </a:extLst>
            </p:cNvPr>
            <p:cNvSpPr txBox="1"/>
            <p:nvPr/>
          </p:nvSpPr>
          <p:spPr>
            <a:xfrm>
              <a:off x="7488262" y="4052558"/>
              <a:ext cx="1453618" cy="646331"/>
            </a:xfrm>
            <a:prstGeom prst="rect">
              <a:avLst/>
            </a:prstGeom>
            <a:noFill/>
          </p:spPr>
          <p:txBody>
            <a:bodyPr wrap="square" rtlCol="0">
              <a:spAutoFit/>
            </a:bodyPr>
            <a:lstStyle/>
            <a:p>
              <a:pPr algn="ctr"/>
              <a:r>
                <a:rPr lang="en-US" b="1" dirty="0"/>
                <a:t>Time for Mentimeter!</a:t>
              </a:r>
            </a:p>
          </p:txBody>
        </p:sp>
      </p:grpSp>
    </p:spTree>
    <p:extLst>
      <p:ext uri="{BB962C8B-B14F-4D97-AF65-F5344CB8AC3E}">
        <p14:creationId xmlns:p14="http://schemas.microsoft.com/office/powerpoint/2010/main" val="5380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Housing Counseling Office and Program</a:t>
            </a:r>
          </a:p>
          <a:p>
            <a:r>
              <a:rPr lang="en-US" dirty="0"/>
              <a:t>Housing Counselor Certification </a:t>
            </a:r>
          </a:p>
          <a:p>
            <a:r>
              <a:rPr lang="en-US" dirty="0"/>
              <a:t>Next Steps to Consider</a:t>
            </a:r>
          </a:p>
        </p:txBody>
      </p:sp>
      <p:sp>
        <p:nvSpPr>
          <p:cNvPr id="2" name="Title 1"/>
          <p:cNvSpPr>
            <a:spLocks noGrp="1"/>
          </p:cNvSpPr>
          <p:nvPr>
            <p:ph type="title"/>
          </p:nvPr>
        </p:nvSpPr>
        <p:spPr/>
        <p:txBody>
          <a:bodyPr/>
          <a:lstStyle/>
          <a:p>
            <a:r>
              <a:rPr lang="en-US" dirty="0"/>
              <a:t>Agenda</a:t>
            </a:r>
          </a:p>
        </p:txBody>
      </p:sp>
      <p:pic>
        <p:nvPicPr>
          <p:cNvPr id="8" name="Picture 7">
            <a:extLst>
              <a:ext uri="{FF2B5EF4-FFF2-40B4-BE49-F238E27FC236}">
                <a16:creationId xmlns:a16="http://schemas.microsoft.com/office/drawing/2014/main" id="{B0E39E7B-6C74-4B65-B6CC-ADE274A6E997}"/>
              </a:ext>
            </a:extLst>
          </p:cNvPr>
          <p:cNvPicPr>
            <a:picLocks noChangeAspect="1"/>
          </p:cNvPicPr>
          <p:nvPr/>
        </p:nvPicPr>
        <p:blipFill>
          <a:blip r:embed="rId3"/>
          <a:stretch>
            <a:fillRect/>
          </a:stretch>
        </p:blipFill>
        <p:spPr>
          <a:xfrm>
            <a:off x="221117" y="1320800"/>
            <a:ext cx="914400" cy="914400"/>
          </a:xfrm>
          <a:prstGeom prst="rect">
            <a:avLst/>
          </a:prstGeom>
        </p:spPr>
      </p:pic>
    </p:spTree>
    <p:extLst>
      <p:ext uri="{BB962C8B-B14F-4D97-AF65-F5344CB8AC3E}">
        <p14:creationId xmlns:p14="http://schemas.microsoft.com/office/powerpoint/2010/main" val="335129679"/>
      </p:ext>
    </p:extLst>
  </p:cSld>
  <p:clrMapOvr>
    <a:masterClrMapping/>
  </p:clrMapOvr>
</p:sld>
</file>

<file path=ppt/theme/theme1.xml><?xml version="1.0" encoding="utf-8"?>
<a:theme xmlns:a="http://schemas.openxmlformats.org/drawingml/2006/main" name="Blue">
  <a:themeElements>
    <a:clrScheme name="508 Compliant for text and text backgrounds">
      <a:dk1>
        <a:srgbClr val="4A6AA3"/>
      </a:dk1>
      <a:lt1>
        <a:sysClr val="window" lastClr="FFFFFF"/>
      </a:lt1>
      <a:dk2>
        <a:srgbClr val="624987"/>
      </a:dk2>
      <a:lt2>
        <a:srgbClr val="E7E6E6"/>
      </a:lt2>
      <a:accent1>
        <a:srgbClr val="4A6AA3"/>
      </a:accent1>
      <a:accent2>
        <a:srgbClr val="286331"/>
      </a:accent2>
      <a:accent3>
        <a:srgbClr val="9D3721"/>
      </a:accent3>
      <a:accent4>
        <a:srgbClr val="D14800"/>
      </a:accent4>
      <a:accent5>
        <a:srgbClr val="624A87"/>
      </a:accent5>
      <a:accent6>
        <a:srgbClr val="356EA0"/>
      </a:accent6>
      <a:hlink>
        <a:srgbClr val="0563C1"/>
      </a:hlink>
      <a:folHlink>
        <a:srgbClr val="6D60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0A774A-2934-4BDD-AA64-AB7A62DAE026}" vid="{6D62C02E-C33B-43D5-BE39-F2B07A692D9E}"/>
    </a:ext>
  </a:extLst>
</a:theme>
</file>

<file path=ppt/theme/theme2.xml><?xml version="1.0" encoding="utf-8"?>
<a:theme xmlns:a="http://schemas.openxmlformats.org/drawingml/2006/main" name="Green">
  <a:themeElements>
    <a:clrScheme name="OHC type colors">
      <a:dk1>
        <a:srgbClr val="4A6AA3"/>
      </a:dk1>
      <a:lt1>
        <a:sysClr val="window" lastClr="FFFFFF"/>
      </a:lt1>
      <a:dk2>
        <a:srgbClr val="624987"/>
      </a:dk2>
      <a:lt2>
        <a:srgbClr val="E7E6E6"/>
      </a:lt2>
      <a:accent1>
        <a:srgbClr val="4A6AA3"/>
      </a:accent1>
      <a:accent2>
        <a:srgbClr val="286331"/>
      </a:accent2>
      <a:accent3>
        <a:srgbClr val="9D3721"/>
      </a:accent3>
      <a:accent4>
        <a:srgbClr val="4D4D4F"/>
      </a:accent4>
      <a:accent5>
        <a:srgbClr val="624A87"/>
      </a:accent5>
      <a:accent6>
        <a:srgbClr val="356EA0"/>
      </a:accent6>
      <a:hlink>
        <a:srgbClr val="0563C1"/>
      </a:hlink>
      <a:folHlink>
        <a:srgbClr val="6D60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0A774A-2934-4BDD-AA64-AB7A62DAE026}" vid="{E2EF2EEF-FDEF-435B-B31A-9DFFED3457E8}"/>
    </a:ext>
  </a:extLst>
</a:theme>
</file>

<file path=ppt/theme/theme3.xml><?xml version="1.0" encoding="utf-8"?>
<a:theme xmlns:a="http://schemas.openxmlformats.org/drawingml/2006/main" name="Orange">
  <a:themeElements>
    <a:clrScheme name="primary 508 colors">
      <a:dk1>
        <a:srgbClr val="356EA0"/>
      </a:dk1>
      <a:lt1>
        <a:sysClr val="window" lastClr="FFFFFF"/>
      </a:lt1>
      <a:dk2>
        <a:srgbClr val="3A871E"/>
      </a:dk2>
      <a:lt2>
        <a:srgbClr val="E7E6E6"/>
      </a:lt2>
      <a:accent1>
        <a:srgbClr val="356EA0"/>
      </a:accent1>
      <a:accent2>
        <a:srgbClr val="3A871E"/>
      </a:accent2>
      <a:accent3>
        <a:srgbClr val="D14821"/>
      </a:accent3>
      <a:accent4>
        <a:srgbClr val="6D60F0"/>
      </a:accent4>
      <a:accent5>
        <a:srgbClr val="4D4D4E"/>
      </a:accent5>
      <a:accent6>
        <a:srgbClr val="286331"/>
      </a:accent6>
      <a:hlink>
        <a:srgbClr val="0563C1"/>
      </a:hlink>
      <a:folHlink>
        <a:srgbClr val="6D60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0A774A-2934-4BDD-AA64-AB7A62DAE026}" vid="{C45CC083-6010-4047-A9DD-F7076B9E0490}"/>
    </a:ext>
  </a:extLst>
</a:theme>
</file>

<file path=ppt/theme/theme4.xml><?xml version="1.0" encoding="utf-8"?>
<a:theme xmlns:a="http://schemas.openxmlformats.org/drawingml/2006/main" name="Purple">
  <a:themeElements>
    <a:clrScheme name="OHC type colors">
      <a:dk1>
        <a:srgbClr val="4A6AA3"/>
      </a:dk1>
      <a:lt1>
        <a:sysClr val="window" lastClr="FFFFFF"/>
      </a:lt1>
      <a:dk2>
        <a:srgbClr val="624987"/>
      </a:dk2>
      <a:lt2>
        <a:srgbClr val="E7E6E6"/>
      </a:lt2>
      <a:accent1>
        <a:srgbClr val="4A6AA3"/>
      </a:accent1>
      <a:accent2>
        <a:srgbClr val="286331"/>
      </a:accent2>
      <a:accent3>
        <a:srgbClr val="9D3721"/>
      </a:accent3>
      <a:accent4>
        <a:srgbClr val="4D4D4F"/>
      </a:accent4>
      <a:accent5>
        <a:srgbClr val="624A87"/>
      </a:accent5>
      <a:accent6>
        <a:srgbClr val="356EA0"/>
      </a:accent6>
      <a:hlink>
        <a:srgbClr val="0563C1"/>
      </a:hlink>
      <a:folHlink>
        <a:srgbClr val="6D60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0A774A-2934-4BDD-AA64-AB7A62DAE026}" vid="{138320BD-39E9-4E04-9901-F3D6C13887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2DBCC8A5E7ED47A7D5CBE7407F1D48" ma:contentTypeVersion="13" ma:contentTypeDescription="Create a new document." ma:contentTypeScope="" ma:versionID="78592d94a4176b905150227e05eb8ea1">
  <xsd:schema xmlns:xsd="http://www.w3.org/2001/XMLSchema" xmlns:xs="http://www.w3.org/2001/XMLSchema" xmlns:p="http://schemas.microsoft.com/office/2006/metadata/properties" xmlns:ns3="fdc81ec3-f4f6-4609-b50f-04d22d16fef5" xmlns:ns4="c442bec3-5de2-4848-8046-1525657b99f6" targetNamespace="http://schemas.microsoft.com/office/2006/metadata/properties" ma:root="true" ma:fieldsID="cf1671a920c15b8643f2de9b1f581903" ns3:_="" ns4:_="">
    <xsd:import namespace="fdc81ec3-f4f6-4609-b50f-04d22d16fef5"/>
    <xsd:import namespace="c442bec3-5de2-4848-8046-1525657b99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81ec3-f4f6-4609-b50f-04d22d16fe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42bec3-5de2-4848-8046-1525657b99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758EA5-A388-4DE1-A945-16F07E77E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81ec3-f4f6-4609-b50f-04d22d16fef5"/>
    <ds:schemaRef ds:uri="c442bec3-5de2-4848-8046-1525657b9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D156CA-0A64-4999-A161-73B34BF25AF6}">
  <ds:schemaRefs>
    <ds:schemaRef ds:uri="http://schemas.microsoft.com/sharepoint/v3/contenttype/forms"/>
  </ds:schemaRefs>
</ds:datastoreItem>
</file>

<file path=customXml/itemProps3.xml><?xml version="1.0" encoding="utf-8"?>
<ds:datastoreItem xmlns:ds="http://schemas.openxmlformats.org/officeDocument/2006/customXml" ds:itemID="{7FA4D3B3-2CF2-4569-88C5-434B5AD7E210}">
  <ds:schemaRefs>
    <ds:schemaRef ds:uri="http://schemas.microsoft.com/office/2006/documentManagement/types"/>
    <ds:schemaRef ds:uri="http://schemas.openxmlformats.org/package/2006/metadata/core-properties"/>
    <ds:schemaRef ds:uri="fdc81ec3-f4f6-4609-b50f-04d22d16fef5"/>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c442bec3-5de2-4848-8046-1525657b99f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test1</Template>
  <TotalTime>4782</TotalTime>
  <Words>2659</Words>
  <Application>Microsoft Office PowerPoint</Application>
  <PresentationFormat>On-screen Show (4:3)</PresentationFormat>
  <Paragraphs>351</Paragraphs>
  <Slides>38</Slides>
  <Notes>28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38</vt:i4>
      </vt:variant>
    </vt:vector>
  </HeadingPairs>
  <TitlesOfParts>
    <vt:vector size="45" baseType="lpstr">
      <vt:lpstr>Arial</vt:lpstr>
      <vt:lpstr>Arial Black</vt:lpstr>
      <vt:lpstr>Calibri</vt:lpstr>
      <vt:lpstr>Blue</vt:lpstr>
      <vt:lpstr>Green</vt:lpstr>
      <vt:lpstr>Orange</vt:lpstr>
      <vt:lpstr>Purple</vt:lpstr>
      <vt:lpstr>Housing Counselor Certification Rule: For Select PIH Programs Audio is only available by conference call</vt:lpstr>
      <vt:lpstr>Webinar Logistics</vt:lpstr>
      <vt:lpstr>Questions &amp; Comments</vt:lpstr>
      <vt:lpstr>Other Ways to Ask Questions</vt:lpstr>
      <vt:lpstr>Welcome</vt:lpstr>
      <vt:lpstr>Webinar Objectives</vt:lpstr>
      <vt:lpstr>Presenters and Q and A</vt:lpstr>
      <vt:lpstr>Feedback</vt:lpstr>
      <vt:lpstr>Agenda</vt:lpstr>
      <vt:lpstr>Housing Counseling Office and Program</vt:lpstr>
      <vt:lpstr>Who are HUD-Approved Housing Counseling Agencies?</vt:lpstr>
      <vt:lpstr>National Housing Counseling  Activity FY 19 Q4</vt:lpstr>
      <vt:lpstr>Definition of Housing Counseling</vt:lpstr>
      <vt:lpstr>Group Education ≠ Housing Counseling </vt:lpstr>
      <vt:lpstr>Housing Counselor Certification - Final Rule</vt:lpstr>
      <vt:lpstr>Benefits of Certification</vt:lpstr>
      <vt:lpstr>Housing Counselor Certification</vt:lpstr>
      <vt:lpstr>Covered Programs</vt:lpstr>
      <vt:lpstr>Family Self Sufficiency (FSS)</vt:lpstr>
      <vt:lpstr>Section 8 Housing Choice Voucher Homeownership Option</vt:lpstr>
      <vt:lpstr>Other Programs Under Public and Indian Housing</vt:lpstr>
      <vt:lpstr>Housing Services ≠ Housing Counseling</vt:lpstr>
      <vt:lpstr>Impact on Pass-Through Organizations and Management</vt:lpstr>
      <vt:lpstr>Next Steps to Consider</vt:lpstr>
      <vt:lpstr>Identify Your Options</vt:lpstr>
      <vt:lpstr>HUD Approval</vt:lpstr>
      <vt:lpstr>Housing Counseling Agency Eligibility Tool (HCAET)</vt:lpstr>
      <vt:lpstr>HCAET (cont)</vt:lpstr>
      <vt:lpstr>Sample Timeline for Certification</vt:lpstr>
      <vt:lpstr>HUD Approved Agencies</vt:lpstr>
      <vt:lpstr>Find an Agency with HUD-Certified   Housing Counselors</vt:lpstr>
      <vt:lpstr>Upcoming Webinar on HUD Approval </vt:lpstr>
      <vt:lpstr>Questions</vt:lpstr>
      <vt:lpstr>Housing Counselor Certification Landing Page</vt:lpstr>
      <vt:lpstr>Other HUD Covered Programs Page</vt:lpstr>
      <vt:lpstr>Certificate of Training</vt:lpstr>
      <vt:lpstr>Get Credit!</vt:lpstr>
      <vt:lpstr>Conclusion </vt:lpstr>
    </vt:vector>
  </TitlesOfParts>
  <Manager/>
  <Company>Creative Marketing Resources,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Yanetta, Benjamin T</dc:creator>
  <cp:keywords/>
  <dc:description/>
  <cp:lastModifiedBy>Moraille, Shawna</cp:lastModifiedBy>
  <cp:revision>167</cp:revision>
  <dcterms:created xsi:type="dcterms:W3CDTF">2017-08-01T20:02:43Z</dcterms:created>
  <dcterms:modified xsi:type="dcterms:W3CDTF">2020-01-21T19:06:25Z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0x0101002B2DBCC8A5E7ED47A7D5CBE7407F1D48</vt:lpwstr>
  </property>
</Properties>
</file>