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0"/>
  </p:notesMasterIdLst>
  <p:sldIdLst>
    <p:sldId id="310" r:id="rId2"/>
    <p:sldId id="357" r:id="rId3"/>
    <p:sldId id="356" r:id="rId4"/>
    <p:sldId id="350" r:id="rId5"/>
    <p:sldId id="343" r:id="rId6"/>
    <p:sldId id="354" r:id="rId7"/>
    <p:sldId id="256" r:id="rId8"/>
    <p:sldId id="353" r:id="rId9"/>
    <p:sldId id="342" r:id="rId10"/>
    <p:sldId id="351" r:id="rId11"/>
    <p:sldId id="341" r:id="rId12"/>
    <p:sldId id="332" r:id="rId13"/>
    <p:sldId id="347" r:id="rId14"/>
    <p:sldId id="352" r:id="rId15"/>
    <p:sldId id="315" r:id="rId16"/>
    <p:sldId id="358" r:id="rId17"/>
    <p:sldId id="359" r:id="rId18"/>
    <p:sldId id="34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F7C9E8-D176-406E-BD94-CDB54AF0CA42}">
          <p14:sldIdLst>
            <p14:sldId id="310"/>
            <p14:sldId id="357"/>
            <p14:sldId id="356"/>
            <p14:sldId id="350"/>
            <p14:sldId id="343"/>
            <p14:sldId id="354"/>
            <p14:sldId id="256"/>
            <p14:sldId id="353"/>
          </p14:sldIdLst>
        </p14:section>
        <p14:section name="Untitled Section" id="{DB579685-F219-4DD1-9606-CE99823357FA}">
          <p14:sldIdLst>
            <p14:sldId id="342"/>
            <p14:sldId id="351"/>
            <p14:sldId id="341"/>
            <p14:sldId id="332"/>
            <p14:sldId id="347"/>
            <p14:sldId id="352"/>
            <p14:sldId id="315"/>
            <p14:sldId id="358"/>
            <p14:sldId id="359"/>
            <p14:sldId id="34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5CA04-5CBB-8832-D807-2A480A2EBE2E}" name="Fontanez Sanchez, Miguel A" initials="FSMA" userId="S::Miguel.A.FontanezSanchez@hud.gov::7d63ec6c-3ac9-44a8-99fc-5282f3783cb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478AF-C31D-4A84-BC38-E32052ED0735}" type="datetimeFigureOut">
              <a:rPr lang="en-US" smtClean="0"/>
              <a:t>8/10/2022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E48F86-882A-4AF6-AC53-E71DF76C88E2}" type="slidenum">
              <a:rPr lang="en-US" smtClean="0"/>
              <a:t>‹#›</a:t>
            </a:fld>
            <a:endParaRPr lang="en-US" dirty="0"/>
          </a:p>
        </p:txBody>
      </p:sp>
    </p:spTree>
    <p:extLst>
      <p:ext uri="{BB962C8B-B14F-4D97-AF65-F5344CB8AC3E}">
        <p14:creationId xmlns:p14="http://schemas.microsoft.com/office/powerpoint/2010/main" val="4101619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2150" y="7092950"/>
            <a:ext cx="5619108" cy="1979079"/>
          </a:xfrm>
        </p:spPr>
        <p:txBody>
          <a:bodyPr/>
          <a:lstStyle/>
          <a:p>
            <a:endParaRPr lang="en-US" dirty="0"/>
          </a:p>
        </p:txBody>
      </p:sp>
      <p:sp>
        <p:nvSpPr>
          <p:cNvPr id="5" name="Slide Number Placeholder 4"/>
          <p:cNvSpPr>
            <a:spLocks noGrp="1"/>
          </p:cNvSpPr>
          <p:nvPr>
            <p:ph type="sldNum" sz="quarter" idx="11"/>
          </p:nvPr>
        </p:nvSpPr>
        <p:spPr/>
        <p:txBody>
          <a:bodyPr/>
          <a:lstStyle/>
          <a:p>
            <a:pPr>
              <a:defRPr/>
            </a:pPr>
            <a:fld id="{91F253B0-69D9-4F24-B148-8F5BA1C57C85}" type="slidenum">
              <a:rPr lang="en-US" smtClean="0"/>
              <a:pPr>
                <a:defRPr/>
              </a:pPr>
              <a:t>1</a:t>
            </a:fld>
            <a:endParaRPr lang="en-US" dirty="0"/>
          </a:p>
        </p:txBody>
      </p:sp>
    </p:spTree>
    <p:extLst>
      <p:ext uri="{BB962C8B-B14F-4D97-AF65-F5344CB8AC3E}">
        <p14:creationId xmlns:p14="http://schemas.microsoft.com/office/powerpoint/2010/main" val="95275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2336749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10529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1447222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4062598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3125076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3139395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2831240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4231022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154185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349142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228793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425965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199960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401649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327213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2746824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CCAAE-B84D-4FFB-8C10-BBC5098BDCA8}"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7490F-5422-47B1-B051-28D3AC778119}" type="slidenum">
              <a:rPr lang="en-US" smtClean="0"/>
              <a:t>‹#›</a:t>
            </a:fld>
            <a:endParaRPr lang="en-US" dirty="0"/>
          </a:p>
        </p:txBody>
      </p:sp>
    </p:spTree>
    <p:extLst>
      <p:ext uri="{BB962C8B-B14F-4D97-AF65-F5344CB8AC3E}">
        <p14:creationId xmlns:p14="http://schemas.microsoft.com/office/powerpoint/2010/main" val="3708557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CCCAAE-B84D-4FFB-8C10-BBC5098BDCA8}" type="datetimeFigureOut">
              <a:rPr lang="en-US" smtClean="0"/>
              <a:t>8/10/2022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B7490F-5422-47B1-B051-28D3AC778119}" type="slidenum">
              <a:rPr lang="en-US" smtClean="0"/>
              <a:t>‹#›</a:t>
            </a:fld>
            <a:endParaRPr lang="en-US" dirty="0"/>
          </a:p>
        </p:txBody>
      </p:sp>
    </p:spTree>
    <p:extLst>
      <p:ext uri="{BB962C8B-B14F-4D97-AF65-F5344CB8AC3E}">
        <p14:creationId xmlns:p14="http://schemas.microsoft.com/office/powerpoint/2010/main" val="97075001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 id="214748392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PIH.Financial.Management.Division@hud.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ud.gov/hc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ud.gov/program_offices/administration/hudclips/notices/pi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343402" y="5334003"/>
            <a:ext cx="5821363" cy="1050925"/>
          </a:xfrm>
          <a:prstGeom prst="rect">
            <a:avLst/>
          </a:prstGeom>
        </p:spPr>
        <p:txBody>
          <a:bodyPr lIns="45720" rIns="45720" anchor="b"/>
          <a:lstStyle/>
          <a:p>
            <a:pPr algn="r">
              <a:defRPr/>
            </a:pPr>
            <a:endParaRPr lang="en-US" b="1" dirty="0">
              <a:solidFill>
                <a:schemeClr val="bg1"/>
              </a:solidFill>
              <a:latin typeface="+mj-lt"/>
            </a:endParaRPr>
          </a:p>
        </p:txBody>
      </p:sp>
      <p:pic>
        <p:nvPicPr>
          <p:cNvPr id="10"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23346" y="214884"/>
            <a:ext cx="1447800" cy="1326306"/>
          </a:xfrm>
          <a:prstGeom prst="rect">
            <a:avLst/>
          </a:prstGeom>
          <a:noFill/>
        </p:spPr>
      </p:pic>
      <p:sp>
        <p:nvSpPr>
          <p:cNvPr id="5" name="Title 4">
            <a:extLst>
              <a:ext uri="{FF2B5EF4-FFF2-40B4-BE49-F238E27FC236}">
                <a16:creationId xmlns:a16="http://schemas.microsoft.com/office/drawing/2014/main" id="{FD7D93D5-36B6-4E50-85E9-7D63FB127E2C}"/>
              </a:ext>
            </a:extLst>
          </p:cNvPr>
          <p:cNvSpPr>
            <a:spLocks noGrp="1"/>
          </p:cNvSpPr>
          <p:nvPr>
            <p:ph type="ctrTitle"/>
          </p:nvPr>
        </p:nvSpPr>
        <p:spPr>
          <a:xfrm>
            <a:off x="2210036" y="1022888"/>
            <a:ext cx="9314010" cy="3130658"/>
          </a:xfrm>
        </p:spPr>
        <p:txBody>
          <a:bodyPr>
            <a:normAutofit fontScale="90000"/>
          </a:bodyPr>
          <a:lstStyle/>
          <a:p>
            <a:pPr algn="ctr"/>
            <a:br>
              <a:rPr lang="en-US" sz="5400" dirty="0"/>
            </a:br>
            <a:br>
              <a:rPr lang="en-US" sz="5400" dirty="0"/>
            </a:br>
            <a:br>
              <a:rPr lang="en-US" sz="5400" dirty="0"/>
            </a:br>
            <a:br>
              <a:rPr lang="en-US" sz="5400" dirty="0"/>
            </a:br>
            <a:br>
              <a:rPr lang="en-US" sz="5400" dirty="0"/>
            </a:br>
            <a:br>
              <a:rPr lang="en-US" sz="5400" dirty="0"/>
            </a:br>
            <a:br>
              <a:rPr lang="en-US" sz="5400" dirty="0"/>
            </a:br>
            <a:br>
              <a:rPr lang="en-US" sz="5400" dirty="0"/>
            </a:br>
            <a:br>
              <a:rPr lang="en-US" sz="5400" dirty="0"/>
            </a:br>
            <a:br>
              <a:rPr lang="en-US" sz="5400" dirty="0"/>
            </a:br>
            <a:r>
              <a:rPr lang="en-US" sz="4400" dirty="0"/>
              <a:t>CARES Act Funding Closeout </a:t>
            </a:r>
            <a:br>
              <a:rPr lang="en-US" sz="4400" dirty="0"/>
            </a:br>
            <a:r>
              <a:rPr lang="en-US" sz="4400" dirty="0"/>
              <a:t>HCV Program, Mainstream Vouchers and Moderate Rehabilitation Programs</a:t>
            </a:r>
            <a:br>
              <a:rPr lang="en-US" sz="5400" dirty="0"/>
            </a:br>
            <a:endParaRPr lang="en-US" sz="3100" dirty="0"/>
          </a:p>
        </p:txBody>
      </p:sp>
      <p:sp>
        <p:nvSpPr>
          <p:cNvPr id="9" name="Subtitle 4"/>
          <p:cNvSpPr>
            <a:spLocks noGrp="1"/>
          </p:cNvSpPr>
          <p:nvPr>
            <p:ph type="subTitle" idx="1"/>
          </p:nvPr>
        </p:nvSpPr>
        <p:spPr>
          <a:xfrm>
            <a:off x="6323308" y="4834715"/>
            <a:ext cx="1394848" cy="327244"/>
          </a:xfrm>
        </p:spPr>
        <p:txBody>
          <a:bodyPr rtlCol="0">
            <a:normAutofit lnSpcReduction="10000"/>
          </a:bodyPr>
          <a:lstStyle/>
          <a:p>
            <a:pPr algn="ctr">
              <a:defRPr/>
            </a:pPr>
            <a:r>
              <a:rPr lang="en-US" sz="1200" b="1" dirty="0"/>
              <a:t>  </a:t>
            </a:r>
            <a:r>
              <a:rPr lang="en-US" sz="1600" b="1" dirty="0"/>
              <a:t>August 2022</a:t>
            </a:r>
          </a:p>
        </p:txBody>
      </p:sp>
      <p:sp>
        <p:nvSpPr>
          <p:cNvPr id="11" name="TextBox 10">
            <a:extLst>
              <a:ext uri="{FF2B5EF4-FFF2-40B4-BE49-F238E27FC236}">
                <a16:creationId xmlns:a16="http://schemas.microsoft.com/office/drawing/2014/main" id="{57A2BE34-01FC-44F8-8411-A1C6EF8C57A0}"/>
              </a:ext>
            </a:extLst>
          </p:cNvPr>
          <p:cNvSpPr txBox="1"/>
          <p:nvPr/>
        </p:nvSpPr>
        <p:spPr>
          <a:xfrm>
            <a:off x="3885964" y="4096051"/>
            <a:ext cx="6096000" cy="738664"/>
          </a:xfrm>
          <a:prstGeom prst="rect">
            <a:avLst/>
          </a:prstGeom>
          <a:noFill/>
        </p:spPr>
        <p:txBody>
          <a:bodyPr wrap="square">
            <a:spAutoFit/>
          </a:bodyPr>
          <a:lstStyle/>
          <a:p>
            <a:pPr algn="ctr"/>
            <a:r>
              <a:rPr lang="en-US" sz="2400" b="1" dirty="0"/>
              <a:t>PIH Notice 2022-21</a:t>
            </a:r>
          </a:p>
          <a:p>
            <a:pPr algn="ctr"/>
            <a:r>
              <a:rPr lang="en-US" dirty="0"/>
              <a:t>Public Housing Agencies’ Briefing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br>
              <a:rPr lang="en-US" dirty="0"/>
            </a:br>
            <a:endParaRPr lang="en-US" sz="2400" dirty="0"/>
          </a:p>
        </p:txBody>
      </p:sp>
      <p:pic>
        <p:nvPicPr>
          <p:cNvPr id="5" name="Picture 4">
            <a:extLst>
              <a:ext uri="{FF2B5EF4-FFF2-40B4-BE49-F238E27FC236}">
                <a16:creationId xmlns:a16="http://schemas.microsoft.com/office/drawing/2014/main" id="{1958099F-AE16-0415-3479-D820F1FAEAF9}"/>
              </a:ext>
            </a:extLst>
          </p:cNvPr>
          <p:cNvPicPr>
            <a:picLocks noChangeAspect="1"/>
          </p:cNvPicPr>
          <p:nvPr/>
        </p:nvPicPr>
        <p:blipFill>
          <a:blip r:embed="rId2"/>
          <a:stretch>
            <a:fillRect/>
          </a:stretch>
        </p:blipFill>
        <p:spPr>
          <a:xfrm>
            <a:off x="3241140" y="0"/>
            <a:ext cx="7548779" cy="6857999"/>
          </a:xfrm>
          <a:prstGeom prst="rect">
            <a:avLst/>
          </a:prstGeom>
        </p:spPr>
      </p:pic>
      <p:sp>
        <p:nvSpPr>
          <p:cNvPr id="4" name="TextBox 3">
            <a:extLst>
              <a:ext uri="{FF2B5EF4-FFF2-40B4-BE49-F238E27FC236}">
                <a16:creationId xmlns:a16="http://schemas.microsoft.com/office/drawing/2014/main" id="{547968D2-30D7-20F2-7034-23FDC3BDF3AF}"/>
              </a:ext>
            </a:extLst>
          </p:cNvPr>
          <p:cNvSpPr txBox="1"/>
          <p:nvPr/>
        </p:nvSpPr>
        <p:spPr>
          <a:xfrm>
            <a:off x="1520291" y="270167"/>
            <a:ext cx="1944270" cy="707886"/>
          </a:xfrm>
          <a:prstGeom prst="rect">
            <a:avLst/>
          </a:prstGeom>
          <a:noFill/>
        </p:spPr>
        <p:txBody>
          <a:bodyPr wrap="square">
            <a:spAutoFit/>
          </a:bodyPr>
          <a:lstStyle/>
          <a:p>
            <a:r>
              <a:rPr lang="en-US" sz="2000" b="1" dirty="0"/>
              <a:t>Form SF-425 </a:t>
            </a:r>
          </a:p>
          <a:p>
            <a:r>
              <a:rPr lang="en-US" sz="2000" b="1" dirty="0"/>
              <a:t>Main Form</a:t>
            </a:r>
          </a:p>
        </p:txBody>
      </p:sp>
    </p:spTree>
    <p:extLst>
      <p:ext uri="{BB962C8B-B14F-4D97-AF65-F5344CB8AC3E}">
        <p14:creationId xmlns:p14="http://schemas.microsoft.com/office/powerpoint/2010/main" val="2237188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230786" y="407406"/>
            <a:ext cx="8911687" cy="5769874"/>
          </a:xfrm>
        </p:spPr>
        <p:txBody>
          <a:bodyPr>
            <a:normAutofit/>
          </a:bodyPr>
          <a:lstStyle/>
          <a:p>
            <a:r>
              <a:rPr lang="en-US" b="1" dirty="0"/>
              <a:t>Cares Act Closeout</a:t>
            </a:r>
            <a:br>
              <a:rPr lang="en-US" b="1" dirty="0"/>
            </a:br>
            <a:br>
              <a:rPr lang="en-US" b="1" dirty="0"/>
            </a:br>
            <a:r>
              <a:rPr lang="en-US" dirty="0"/>
              <a:t>Expectations post submission of OMB Forms SF-425:</a:t>
            </a:r>
            <a:br>
              <a:rPr lang="en-US" dirty="0"/>
            </a:br>
            <a:endParaRPr lang="en-US" dirty="0"/>
          </a:p>
        </p:txBody>
      </p:sp>
      <p:pic>
        <p:nvPicPr>
          <p:cNvPr id="3" name="Picture 2">
            <a:extLst>
              <a:ext uri="{FF2B5EF4-FFF2-40B4-BE49-F238E27FC236}">
                <a16:creationId xmlns:a16="http://schemas.microsoft.com/office/drawing/2014/main" id="{E9C49140-C7DE-989B-E669-CAB20163F614}"/>
              </a:ext>
            </a:extLst>
          </p:cNvPr>
          <p:cNvPicPr>
            <a:picLocks noChangeAspect="1"/>
          </p:cNvPicPr>
          <p:nvPr/>
        </p:nvPicPr>
        <p:blipFill>
          <a:blip r:embed="rId2"/>
          <a:stretch>
            <a:fillRect/>
          </a:stretch>
        </p:blipFill>
        <p:spPr>
          <a:xfrm>
            <a:off x="8498174" y="4190854"/>
            <a:ext cx="2926079" cy="1851820"/>
          </a:xfrm>
          <a:prstGeom prst="rect">
            <a:avLst/>
          </a:prstGeom>
        </p:spPr>
      </p:pic>
    </p:spTree>
    <p:extLst>
      <p:ext uri="{BB962C8B-B14F-4D97-AF65-F5344CB8AC3E}">
        <p14:creationId xmlns:p14="http://schemas.microsoft.com/office/powerpoint/2010/main" val="96516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r>
              <a:rPr lang="en-US" b="1" dirty="0"/>
              <a:t>Cares Act Closeout</a:t>
            </a:r>
            <a:br>
              <a:rPr lang="en-US" dirty="0"/>
            </a:br>
            <a:endParaRPr lang="en-US" sz="2400"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466405" y="1219200"/>
            <a:ext cx="2042221" cy="369332"/>
          </a:xfrm>
          <a:prstGeom prst="rect">
            <a:avLst/>
          </a:prstGeom>
          <a:noFill/>
        </p:spPr>
        <p:txBody>
          <a:bodyPr wrap="square">
            <a:spAutoFit/>
          </a:bodyPr>
          <a:lstStyle>
            <a:defPPr>
              <a:defRPr lang="en-US"/>
            </a:defPPr>
          </a:lstStyle>
          <a:p>
            <a:r>
              <a:rPr lang="en-US" b="1" u="sng" dirty="0"/>
              <a:t>HUD Feedback</a:t>
            </a:r>
            <a:r>
              <a:rPr lang="en-US" dirty="0"/>
              <a:t>:</a:t>
            </a:r>
          </a:p>
        </p:txBody>
      </p:sp>
      <p:pic>
        <p:nvPicPr>
          <p:cNvPr id="12" name="Picture 11">
            <a:extLst>
              <a:ext uri="{FF2B5EF4-FFF2-40B4-BE49-F238E27FC236}">
                <a16:creationId xmlns:a16="http://schemas.microsoft.com/office/drawing/2014/main" id="{C806F668-5CA0-38F2-6EFB-15F83DEC0C56}"/>
              </a:ext>
            </a:extLst>
          </p:cNvPr>
          <p:cNvPicPr>
            <a:picLocks noChangeAspect="1"/>
          </p:cNvPicPr>
          <p:nvPr/>
        </p:nvPicPr>
        <p:blipFill>
          <a:blip r:embed="rId2"/>
          <a:stretch>
            <a:fillRect/>
          </a:stretch>
        </p:blipFill>
        <p:spPr>
          <a:xfrm>
            <a:off x="1276538" y="1889758"/>
            <a:ext cx="5089181" cy="4085741"/>
          </a:xfrm>
          <a:prstGeom prst="rect">
            <a:avLst/>
          </a:prstGeom>
        </p:spPr>
      </p:pic>
      <p:pic>
        <p:nvPicPr>
          <p:cNvPr id="3" name="Picture 2">
            <a:extLst>
              <a:ext uri="{FF2B5EF4-FFF2-40B4-BE49-F238E27FC236}">
                <a16:creationId xmlns:a16="http://schemas.microsoft.com/office/drawing/2014/main" id="{74193FF1-F091-1DCF-5633-E6C7B0AEAEC7}"/>
              </a:ext>
            </a:extLst>
          </p:cNvPr>
          <p:cNvPicPr>
            <a:picLocks noChangeAspect="1"/>
          </p:cNvPicPr>
          <p:nvPr/>
        </p:nvPicPr>
        <p:blipFill rotWithShape="1">
          <a:blip r:embed="rId3"/>
          <a:srcRect t="4398"/>
          <a:stretch/>
        </p:blipFill>
        <p:spPr>
          <a:xfrm>
            <a:off x="6365720" y="3216165"/>
            <a:ext cx="5523463" cy="3157475"/>
          </a:xfrm>
          <a:prstGeom prst="rect">
            <a:avLst/>
          </a:prstGeom>
        </p:spPr>
      </p:pic>
      <p:pic>
        <p:nvPicPr>
          <p:cNvPr id="7" name="Picture 6">
            <a:extLst>
              <a:ext uri="{FF2B5EF4-FFF2-40B4-BE49-F238E27FC236}">
                <a16:creationId xmlns:a16="http://schemas.microsoft.com/office/drawing/2014/main" id="{AB67BD25-0800-579E-3359-E534EA1AC7CE}"/>
              </a:ext>
            </a:extLst>
          </p:cNvPr>
          <p:cNvPicPr>
            <a:picLocks noChangeAspect="1"/>
          </p:cNvPicPr>
          <p:nvPr/>
        </p:nvPicPr>
        <p:blipFill>
          <a:blip r:embed="rId4"/>
          <a:stretch>
            <a:fillRect/>
          </a:stretch>
        </p:blipFill>
        <p:spPr>
          <a:xfrm>
            <a:off x="6463862" y="1889758"/>
            <a:ext cx="5425322" cy="1181136"/>
          </a:xfrm>
          <a:prstGeom prst="rect">
            <a:avLst/>
          </a:prstGeom>
        </p:spPr>
      </p:pic>
    </p:spTree>
    <p:extLst>
      <p:ext uri="{BB962C8B-B14F-4D97-AF65-F5344CB8AC3E}">
        <p14:creationId xmlns:p14="http://schemas.microsoft.com/office/powerpoint/2010/main" val="138511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r>
              <a:rPr lang="en-US" b="1" dirty="0"/>
              <a:t>Cares Act Closeout</a:t>
            </a:r>
            <a:br>
              <a:rPr lang="en-US" dirty="0"/>
            </a:br>
            <a:endParaRPr lang="en-US" sz="2400"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592924" y="1412240"/>
            <a:ext cx="3899315" cy="369332"/>
          </a:xfrm>
          <a:prstGeom prst="rect">
            <a:avLst/>
          </a:prstGeom>
          <a:noFill/>
        </p:spPr>
        <p:txBody>
          <a:bodyPr wrap="square">
            <a:spAutoFit/>
          </a:bodyPr>
          <a:lstStyle>
            <a:defPPr>
              <a:defRPr lang="en-US"/>
            </a:defPPr>
          </a:lstStyle>
          <a:p>
            <a:r>
              <a:rPr lang="en-US" b="1" u="sng" dirty="0"/>
              <a:t>HUD Feedback Continuation</a:t>
            </a:r>
            <a:r>
              <a:rPr lang="en-US" b="1" dirty="0"/>
              <a:t>:</a:t>
            </a:r>
          </a:p>
        </p:txBody>
      </p:sp>
      <p:pic>
        <p:nvPicPr>
          <p:cNvPr id="5" name="Picture 4">
            <a:extLst>
              <a:ext uri="{FF2B5EF4-FFF2-40B4-BE49-F238E27FC236}">
                <a16:creationId xmlns:a16="http://schemas.microsoft.com/office/drawing/2014/main" id="{47F42803-6552-861F-6F09-31FEA5A8EBA4}"/>
              </a:ext>
            </a:extLst>
          </p:cNvPr>
          <p:cNvPicPr>
            <a:picLocks noChangeAspect="1"/>
          </p:cNvPicPr>
          <p:nvPr/>
        </p:nvPicPr>
        <p:blipFill>
          <a:blip r:embed="rId2"/>
          <a:stretch>
            <a:fillRect/>
          </a:stretch>
        </p:blipFill>
        <p:spPr>
          <a:xfrm>
            <a:off x="2032943" y="1889551"/>
            <a:ext cx="8407036" cy="4435241"/>
          </a:xfrm>
          <a:prstGeom prst="rect">
            <a:avLst/>
          </a:prstGeom>
        </p:spPr>
      </p:pic>
    </p:spTree>
    <p:extLst>
      <p:ext uri="{BB962C8B-B14F-4D97-AF65-F5344CB8AC3E}">
        <p14:creationId xmlns:p14="http://schemas.microsoft.com/office/powerpoint/2010/main" val="3285616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r>
              <a:rPr lang="en-US" b="1" dirty="0"/>
              <a:t>Cares Act Closeout</a:t>
            </a:r>
            <a:br>
              <a:rPr lang="en-US" dirty="0"/>
            </a:br>
            <a:endParaRPr lang="en-US" sz="2400" dirty="0"/>
          </a:p>
        </p:txBody>
      </p:sp>
      <p:sp>
        <p:nvSpPr>
          <p:cNvPr id="3" name="Content Placeholder 2">
            <a:extLst>
              <a:ext uri="{FF2B5EF4-FFF2-40B4-BE49-F238E27FC236}">
                <a16:creationId xmlns:a16="http://schemas.microsoft.com/office/drawing/2014/main" id="{1EFC3D59-B760-412D-B542-EA2D4410D165}"/>
              </a:ext>
            </a:extLst>
          </p:cNvPr>
          <p:cNvSpPr>
            <a:spLocks noGrp="1"/>
          </p:cNvSpPr>
          <p:nvPr>
            <p:ph idx="1"/>
          </p:nvPr>
        </p:nvSpPr>
        <p:spPr>
          <a:xfrm>
            <a:off x="2589212" y="2040492"/>
            <a:ext cx="8915400" cy="3501397"/>
          </a:xfrm>
        </p:spPr>
        <p:txBody>
          <a:bodyPr>
            <a:normAutofit fontScale="92500" lnSpcReduction="10000"/>
          </a:bodyPr>
          <a:lstStyle/>
          <a:p>
            <a:endParaRPr lang="en-US" dirty="0"/>
          </a:p>
          <a:p>
            <a:r>
              <a:rPr lang="en-US" sz="1800" dirty="0">
                <a:effectLst/>
                <a:latin typeface="Times New Roman" panose="02020603050405020304" pitchFamily="18" charset="0"/>
                <a:ea typeface="Times New Roman" panose="02020603050405020304" pitchFamily="18" charset="0"/>
              </a:rPr>
              <a:t>PIH Notice 2020-20, Mod Rehab (PIH) CARES Act Notice</a:t>
            </a:r>
          </a:p>
          <a:p>
            <a:r>
              <a:rPr lang="en-US" sz="1800" dirty="0">
                <a:effectLst/>
                <a:latin typeface="Times New Roman" panose="02020603050405020304" pitchFamily="18" charset="0"/>
                <a:ea typeface="Times New Roman" panose="02020603050405020304" pitchFamily="18" charset="0"/>
              </a:rPr>
              <a:t>HUD advised PHAs that received Mod Rehab CARES Act HAP funding in their ACC that if CARES funding was needed due to increased HAP costs, they would need to submit a complete budget package requesting an increase in their monthly disbursements.  </a:t>
            </a:r>
          </a:p>
          <a:p>
            <a:r>
              <a:rPr lang="en-US" sz="1800" dirty="0">
                <a:effectLst/>
                <a:latin typeface="Times New Roman" panose="02020603050405020304" pitchFamily="18" charset="0"/>
                <a:ea typeface="Times New Roman" panose="02020603050405020304" pitchFamily="18" charset="0"/>
              </a:rPr>
              <a:t>Only those PHAs that submitted a revised Mod Rehab budget specifically requesting the use of their CARES Act HAP funds should include expenses for the Mod Rehab program when they return their SF-425 response.  </a:t>
            </a:r>
          </a:p>
          <a:p>
            <a:r>
              <a:rPr lang="en-US" sz="1800" dirty="0">
                <a:effectLst/>
                <a:latin typeface="Times New Roman" panose="02020603050405020304" pitchFamily="18" charset="0"/>
                <a:ea typeface="Times New Roman" panose="02020603050405020304" pitchFamily="18" charset="0"/>
              </a:rPr>
              <a:t>The full award will be automatically recaptured for PHAs that did not request the use of funds.</a:t>
            </a:r>
          </a:p>
          <a:p>
            <a:r>
              <a:rPr lang="en-US" sz="1800" dirty="0">
                <a:latin typeface="Times New Roman" panose="02020603050405020304" pitchFamily="18" charset="0"/>
                <a:ea typeface="Times New Roman" panose="02020603050405020304" pitchFamily="18" charset="0"/>
              </a:rPr>
              <a:t>HUD will issue an Amended ACC to PHAs when funds are de-obligated and will communicate the program has been closed.</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589212" y="1754743"/>
            <a:ext cx="2618892" cy="369332"/>
          </a:xfrm>
          <a:prstGeom prst="rect">
            <a:avLst/>
          </a:prstGeom>
          <a:noFill/>
        </p:spPr>
        <p:txBody>
          <a:bodyPr wrap="square">
            <a:spAutoFit/>
          </a:bodyPr>
          <a:lstStyle/>
          <a:p>
            <a:r>
              <a:rPr lang="en-US" b="1" u="sng" dirty="0"/>
              <a:t>Mod Rehab CARES Act</a:t>
            </a:r>
          </a:p>
        </p:txBody>
      </p:sp>
    </p:spTree>
    <p:extLst>
      <p:ext uri="{BB962C8B-B14F-4D97-AF65-F5344CB8AC3E}">
        <p14:creationId xmlns:p14="http://schemas.microsoft.com/office/powerpoint/2010/main" val="4124259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846881"/>
          </a:xfrm>
        </p:spPr>
        <p:txBody>
          <a:bodyPr>
            <a:normAutofit fontScale="90000"/>
          </a:bodyPr>
          <a:lstStyle/>
          <a:p>
            <a:r>
              <a:rPr lang="en-US" b="1" dirty="0"/>
              <a:t>Questions and Answers:</a:t>
            </a:r>
            <a:br>
              <a:rPr lang="en-US" dirty="0"/>
            </a:br>
            <a:endParaRPr lang="en-US" dirty="0"/>
          </a:p>
        </p:txBody>
      </p:sp>
      <p:sp>
        <p:nvSpPr>
          <p:cNvPr id="6" name="TextBox 5">
            <a:extLst>
              <a:ext uri="{FF2B5EF4-FFF2-40B4-BE49-F238E27FC236}">
                <a16:creationId xmlns:a16="http://schemas.microsoft.com/office/drawing/2014/main" id="{186A1C0D-6047-D6A2-538E-60F7C4BDA040}"/>
              </a:ext>
            </a:extLst>
          </p:cNvPr>
          <p:cNvSpPr txBox="1"/>
          <p:nvPr/>
        </p:nvSpPr>
        <p:spPr>
          <a:xfrm>
            <a:off x="1757239" y="1470991"/>
            <a:ext cx="9056536" cy="4832092"/>
          </a:xfrm>
          <a:prstGeom prst="rect">
            <a:avLst/>
          </a:prstGeom>
          <a:noFill/>
        </p:spPr>
        <p:txBody>
          <a:bodyPr wrap="square">
            <a:spAutoFit/>
          </a:bodyPr>
          <a:lstStyle/>
          <a:p>
            <a:r>
              <a:rPr lang="en-US" sz="2400" dirty="0">
                <a:solidFill>
                  <a:schemeClr val="tx1">
                    <a:lumMod val="85000"/>
                    <a:lumOff val="15000"/>
                  </a:schemeClr>
                </a:solidFill>
                <a:latin typeface="Times New Roman" panose="02020603050405020304" pitchFamily="18" charset="0"/>
                <a:ea typeface="+mj-ea"/>
                <a:cs typeface="Times New Roman" panose="02020603050405020304" pitchFamily="18" charset="0"/>
              </a:rPr>
              <a:t>1. </a:t>
            </a:r>
            <a:r>
              <a:rPr lang="en-US" sz="2400" b="1" dirty="0">
                <a:solidFill>
                  <a:schemeClr val="tx1">
                    <a:lumMod val="85000"/>
                    <a:lumOff val="15000"/>
                  </a:schemeClr>
                </a:solidFill>
                <a:latin typeface="Times New Roman" panose="02020603050405020304" pitchFamily="18" charset="0"/>
                <a:ea typeface="+mj-ea"/>
                <a:cs typeface="Times New Roman" panose="02020603050405020304" pitchFamily="18" charset="0"/>
              </a:rPr>
              <a:t>Are there PHAs exempt from submitting the OMB Form SF-425?</a:t>
            </a:r>
          </a:p>
          <a:p>
            <a:r>
              <a:rPr lang="en-US" sz="2400" dirty="0">
                <a:solidFill>
                  <a:schemeClr val="tx1">
                    <a:lumMod val="85000"/>
                    <a:lumOff val="15000"/>
                  </a:schemeClr>
                </a:solidFill>
                <a:latin typeface="Times New Roman" panose="02020603050405020304" pitchFamily="18" charset="0"/>
                <a:ea typeface="+mj-ea"/>
                <a:cs typeface="Times New Roman" panose="02020603050405020304" pitchFamily="18" charset="0"/>
              </a:rPr>
              <a:t>No, all PHAs must submit this form.</a:t>
            </a:r>
          </a:p>
          <a:p>
            <a:endParaRPr lang="en-US" sz="240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a:p>
            <a:r>
              <a:rPr lang="en-US" sz="2400" dirty="0">
                <a:solidFill>
                  <a:schemeClr val="tx1">
                    <a:lumMod val="85000"/>
                    <a:lumOff val="15000"/>
                  </a:schemeClr>
                </a:solidFill>
                <a:latin typeface="Times New Roman" panose="02020603050405020304" pitchFamily="18" charset="0"/>
                <a:ea typeface="+mj-ea"/>
                <a:cs typeface="Times New Roman" panose="02020603050405020304" pitchFamily="18" charset="0"/>
              </a:rPr>
              <a:t>2. </a:t>
            </a:r>
            <a:r>
              <a:rPr lang="en-US" sz="2400" b="1" dirty="0">
                <a:solidFill>
                  <a:schemeClr val="tx1">
                    <a:lumMod val="85000"/>
                    <a:lumOff val="15000"/>
                  </a:schemeClr>
                </a:solidFill>
                <a:latin typeface="Times New Roman" panose="02020603050405020304" pitchFamily="18" charset="0"/>
                <a:ea typeface="+mj-ea"/>
                <a:cs typeface="Times New Roman" panose="02020603050405020304" pitchFamily="18" charset="0"/>
              </a:rPr>
              <a:t>Can we use unobligated CARES Act supplemental HAP or admin fee balances for either HAP costs or COVID/HCV admin related expenses in CY 2022?</a:t>
            </a:r>
          </a:p>
          <a:p>
            <a:r>
              <a:rPr lang="en-US" sz="2400" dirty="0">
                <a:solidFill>
                  <a:schemeClr val="tx1">
                    <a:lumMod val="85000"/>
                    <a:lumOff val="15000"/>
                  </a:schemeClr>
                </a:solidFill>
                <a:latin typeface="Times New Roman" panose="02020603050405020304" pitchFamily="18" charset="0"/>
                <a:ea typeface="+mj-ea"/>
                <a:cs typeface="Times New Roman" panose="02020603050405020304" pitchFamily="18" charset="0"/>
              </a:rPr>
              <a:t>No.  The period of performance ended on December 31, 2021, and no additional funds can be utilized after this date.  PHAs had 120 days to spend unliquidated obligations.  For spending of unliquidated obligations past 120 days, please follow guidance in PIH Notice 2022-21.</a:t>
            </a:r>
          </a:p>
          <a:p>
            <a:pPr marL="742950" indent="-742950">
              <a:buAutoNum type="arabicPeriod"/>
            </a:pPr>
            <a:endParaRPr lang="en-US" sz="440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34721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1018710"/>
          </a:xfrm>
        </p:spPr>
        <p:txBody>
          <a:bodyPr>
            <a:normAutofit fontScale="90000"/>
          </a:bodyPr>
          <a:lstStyle/>
          <a:p>
            <a:r>
              <a:rPr lang="en-US" b="1" dirty="0"/>
              <a:t>Questions Continuation</a:t>
            </a:r>
            <a:br>
              <a:rPr lang="en-US" dirty="0"/>
            </a:br>
            <a:endParaRPr lang="en-US" dirty="0"/>
          </a:p>
        </p:txBody>
      </p:sp>
      <p:sp>
        <p:nvSpPr>
          <p:cNvPr id="6" name="TextBox 5">
            <a:extLst>
              <a:ext uri="{FF2B5EF4-FFF2-40B4-BE49-F238E27FC236}">
                <a16:creationId xmlns:a16="http://schemas.microsoft.com/office/drawing/2014/main" id="{186A1C0D-6047-D6A2-538E-60F7C4BDA040}"/>
              </a:ext>
            </a:extLst>
          </p:cNvPr>
          <p:cNvSpPr txBox="1"/>
          <p:nvPr/>
        </p:nvSpPr>
        <p:spPr>
          <a:xfrm>
            <a:off x="1749288" y="1478942"/>
            <a:ext cx="9056536" cy="3539430"/>
          </a:xfrm>
          <a:prstGeom prst="rect">
            <a:avLst/>
          </a:prstGeom>
          <a:noFill/>
        </p:spPr>
        <p:txBody>
          <a:bodyPr wrap="square">
            <a:spAutoFit/>
          </a:bodyPr>
          <a:lstStyle/>
          <a:p>
            <a:r>
              <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rPr>
              <a:t>3.  </a:t>
            </a:r>
            <a:r>
              <a:rPr lang="en-US" sz="2800" b="1" dirty="0">
                <a:solidFill>
                  <a:schemeClr val="tx1">
                    <a:lumMod val="85000"/>
                    <a:lumOff val="15000"/>
                  </a:schemeClr>
                </a:solidFill>
                <a:latin typeface="Times New Roman" panose="02020603050405020304" pitchFamily="18" charset="0"/>
                <a:ea typeface="+mj-ea"/>
                <a:cs typeface="Times New Roman" panose="02020603050405020304" pitchFamily="18" charset="0"/>
              </a:rPr>
              <a:t>We received CARES Act supplemental fees under both the HCV Program and Mainstream Vouchers.  Can we report the accumulated expenses in the SF-425 FFR attachment tab?</a:t>
            </a:r>
          </a:p>
          <a:p>
            <a:endPar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a:p>
            <a:r>
              <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rPr>
              <a:t>Funding activity/expenses must be reported under each  individual program (and fund type, supplemental HAP or Fees).  Expenses cannot be combined.  </a:t>
            </a:r>
          </a:p>
        </p:txBody>
      </p:sp>
    </p:spTree>
    <p:extLst>
      <p:ext uri="{BB962C8B-B14F-4D97-AF65-F5344CB8AC3E}">
        <p14:creationId xmlns:p14="http://schemas.microsoft.com/office/powerpoint/2010/main" val="623814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1018710"/>
          </a:xfrm>
        </p:spPr>
        <p:txBody>
          <a:bodyPr>
            <a:normAutofit fontScale="90000"/>
          </a:bodyPr>
          <a:lstStyle/>
          <a:p>
            <a:r>
              <a:rPr lang="en-US" b="1" dirty="0"/>
              <a:t>Questions Continuation</a:t>
            </a:r>
            <a:br>
              <a:rPr lang="en-US" dirty="0"/>
            </a:br>
            <a:endParaRPr lang="en-US" dirty="0"/>
          </a:p>
        </p:txBody>
      </p:sp>
      <p:sp>
        <p:nvSpPr>
          <p:cNvPr id="6" name="TextBox 5">
            <a:extLst>
              <a:ext uri="{FF2B5EF4-FFF2-40B4-BE49-F238E27FC236}">
                <a16:creationId xmlns:a16="http://schemas.microsoft.com/office/drawing/2014/main" id="{186A1C0D-6047-D6A2-538E-60F7C4BDA040}"/>
              </a:ext>
            </a:extLst>
          </p:cNvPr>
          <p:cNvSpPr txBox="1"/>
          <p:nvPr/>
        </p:nvSpPr>
        <p:spPr>
          <a:xfrm>
            <a:off x="1749288" y="1478942"/>
            <a:ext cx="9056536" cy="3970318"/>
          </a:xfrm>
          <a:prstGeom prst="rect">
            <a:avLst/>
          </a:prstGeom>
          <a:noFill/>
        </p:spPr>
        <p:txBody>
          <a:bodyPr wrap="square">
            <a:spAutoFit/>
          </a:bodyPr>
          <a:lstStyle/>
          <a:p>
            <a:r>
              <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rPr>
              <a:t>4. </a:t>
            </a:r>
            <a:r>
              <a:rPr lang="en-US" sz="2800" b="1" dirty="0">
                <a:solidFill>
                  <a:schemeClr val="tx1">
                    <a:lumMod val="85000"/>
                    <a:lumOff val="15000"/>
                  </a:schemeClr>
                </a:solidFill>
                <a:latin typeface="Times New Roman" panose="02020603050405020304" pitchFamily="18" charset="0"/>
                <a:ea typeface="+mj-ea"/>
                <a:cs typeface="Times New Roman" panose="02020603050405020304" pitchFamily="18" charset="0"/>
              </a:rPr>
              <a:t>Will PHAs be required to report again on the HUD Portal referenced in PIH Notice 2020-24, or in the Voucher Management System (VMS)?  </a:t>
            </a:r>
          </a:p>
          <a:p>
            <a:endPar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a:p>
            <a:r>
              <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rPr>
              <a:t>HUD suspended work on the HUD Portal; therefore, the SF-425 became the reporting tool that HUD will utilize to collect CARES Act financial activity and closeout.  PHAs do not have to report this information in VMS.</a:t>
            </a:r>
          </a:p>
          <a:p>
            <a:endParaRPr lang="en-US" sz="280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93776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r>
              <a:rPr lang="en-US" b="1" dirty="0"/>
              <a:t>Cares Act Closeout</a:t>
            </a:r>
            <a:br>
              <a:rPr lang="en-US" dirty="0"/>
            </a:br>
            <a:endParaRPr lang="en-US" sz="2400" dirty="0"/>
          </a:p>
        </p:txBody>
      </p:sp>
      <p:sp>
        <p:nvSpPr>
          <p:cNvPr id="3" name="Content Placeholder 2">
            <a:extLst>
              <a:ext uri="{FF2B5EF4-FFF2-40B4-BE49-F238E27FC236}">
                <a16:creationId xmlns:a16="http://schemas.microsoft.com/office/drawing/2014/main" id="{1EFC3D59-B760-412D-B542-EA2D4410D165}"/>
              </a:ext>
            </a:extLst>
          </p:cNvPr>
          <p:cNvSpPr>
            <a:spLocks noGrp="1"/>
          </p:cNvSpPr>
          <p:nvPr>
            <p:ph idx="1"/>
          </p:nvPr>
        </p:nvSpPr>
        <p:spPr>
          <a:xfrm>
            <a:off x="2589212" y="2040492"/>
            <a:ext cx="8915400" cy="3501397"/>
          </a:xfrm>
        </p:spPr>
        <p:txBody>
          <a:bodyPr>
            <a:normAutofit fontScale="92500"/>
          </a:bodyPr>
          <a:lstStyle/>
          <a:p>
            <a:r>
              <a:rPr lang="en-US" dirty="0">
                <a:latin typeface="Times New Roman" panose="02020603050405020304" pitchFamily="18" charset="0"/>
                <a:ea typeface="Times New Roman" panose="02020603050405020304" pitchFamily="18" charset="0"/>
              </a:rPr>
              <a:t>Reach out to FMC FAs or email the FMD mailbox at </a:t>
            </a:r>
            <a:r>
              <a:rPr lang="en-US" dirty="0">
                <a:latin typeface="Times New Roman" panose="02020603050405020304" pitchFamily="18" charset="0"/>
                <a:ea typeface="Times New Roman" panose="02020603050405020304" pitchFamily="18" charset="0"/>
                <a:hlinkClick r:id="rId2"/>
              </a:rPr>
              <a:t>PIH.Financial.Management.Division@hud.gov</a:t>
            </a:r>
            <a:r>
              <a:rPr lang="en-US" dirty="0">
                <a:latin typeface="Times New Roman" panose="02020603050405020304" pitchFamily="18" charset="0"/>
                <a:ea typeface="Times New Roman" panose="02020603050405020304" pitchFamily="18" charset="0"/>
              </a:rPr>
              <a:t> for questions on your submissions or status.</a:t>
            </a:r>
          </a:p>
          <a:p>
            <a:pPr marL="0" indent="0">
              <a:buNone/>
            </a:pPr>
            <a:endParaRPr lang="en-US" dirty="0">
              <a:latin typeface="Times New Roman" panose="02020603050405020304" pitchFamily="18" charset="0"/>
              <a:ea typeface="Times New Roman" panose="02020603050405020304" pitchFamily="18" charset="0"/>
            </a:endParaRPr>
          </a:p>
          <a:p>
            <a:pPr marL="0" indent="0">
              <a:buNone/>
            </a:pPr>
            <a:r>
              <a:rPr lang="en-US" u="sng" dirty="0">
                <a:latin typeface="Times New Roman" panose="02020603050405020304" pitchFamily="18" charset="0"/>
                <a:ea typeface="Times New Roman" panose="02020603050405020304" pitchFamily="18" charset="0"/>
              </a:rPr>
              <a:t>Monitoring:</a:t>
            </a:r>
          </a:p>
          <a:p>
            <a:r>
              <a:rPr lang="en-US" dirty="0">
                <a:latin typeface="Times New Roman" panose="02020603050405020304" pitchFamily="18" charset="0"/>
                <a:ea typeface="Times New Roman" panose="02020603050405020304" pitchFamily="18" charset="0"/>
              </a:rPr>
              <a:t>Field Office Monitoring – based on monitoring protocols</a:t>
            </a:r>
          </a:p>
          <a:p>
            <a:r>
              <a:rPr lang="en-US" dirty="0">
                <a:latin typeface="Times New Roman" panose="02020603050405020304" pitchFamily="18" charset="0"/>
              </a:rPr>
              <a:t>HCV QAD Monitoring – QAD Analysts are including CARES Act as part of the normal course of their Financial Management Review process.  </a:t>
            </a:r>
            <a:endParaRPr lang="en-US"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589212" y="1600834"/>
            <a:ext cx="2259013" cy="369332"/>
          </a:xfrm>
          <a:prstGeom prst="rect">
            <a:avLst/>
          </a:prstGeom>
          <a:noFill/>
        </p:spPr>
        <p:txBody>
          <a:bodyPr wrap="square">
            <a:spAutoFit/>
          </a:bodyPr>
          <a:lstStyle/>
          <a:p>
            <a:r>
              <a:rPr lang="en-US" sz="1800" b="1" u="sng" dirty="0"/>
              <a:t>Other Items</a:t>
            </a:r>
            <a:endParaRPr lang="en-US" b="1" u="sng" dirty="0"/>
          </a:p>
        </p:txBody>
      </p:sp>
    </p:spTree>
    <p:extLst>
      <p:ext uri="{BB962C8B-B14F-4D97-AF65-F5344CB8AC3E}">
        <p14:creationId xmlns:p14="http://schemas.microsoft.com/office/powerpoint/2010/main" val="89144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09"/>
            <a:ext cx="8911687" cy="925722"/>
          </a:xfrm>
        </p:spPr>
        <p:txBody>
          <a:bodyPr>
            <a:normAutofit/>
          </a:bodyPr>
          <a:lstStyle/>
          <a:p>
            <a:r>
              <a:rPr lang="en-US" b="1" dirty="0"/>
              <a:t>CARES Act Closeout</a:t>
            </a:r>
            <a:endParaRPr lang="en-US" sz="2400" b="1" dirty="0"/>
          </a:p>
        </p:txBody>
      </p:sp>
      <p:sp>
        <p:nvSpPr>
          <p:cNvPr id="3" name="Content Placeholder 2">
            <a:extLst>
              <a:ext uri="{FF2B5EF4-FFF2-40B4-BE49-F238E27FC236}">
                <a16:creationId xmlns:a16="http://schemas.microsoft.com/office/drawing/2014/main" id="{1EFC3D59-B760-412D-B542-EA2D4410D165}"/>
              </a:ext>
            </a:extLst>
          </p:cNvPr>
          <p:cNvSpPr>
            <a:spLocks noGrp="1"/>
          </p:cNvSpPr>
          <p:nvPr>
            <p:ph idx="1"/>
          </p:nvPr>
        </p:nvSpPr>
        <p:spPr>
          <a:xfrm>
            <a:off x="2589212" y="2040492"/>
            <a:ext cx="8915400" cy="3988833"/>
          </a:xfrm>
        </p:spPr>
        <p:txBody>
          <a:bodyPr>
            <a:normAutofit/>
          </a:bodyPr>
          <a:lstStyle/>
          <a:p>
            <a:endParaRPr lang="en-US" dirty="0"/>
          </a:p>
          <a:p>
            <a:pPr marL="514350" indent="-514350">
              <a:buClr>
                <a:srgbClr val="1287C3"/>
              </a:buClr>
            </a:pPr>
            <a:r>
              <a:rPr lang="en-US" b="1" dirty="0">
                <a:latin typeface="Times New Roman" panose="02020603050405020304" pitchFamily="18" charset="0"/>
                <a:cs typeface="Times New Roman" panose="02020603050405020304" pitchFamily="18" charset="0"/>
              </a:rPr>
              <a:t>Today's webinar will be recorded.  </a:t>
            </a:r>
            <a:r>
              <a:rPr lang="en-US" dirty="0">
                <a:latin typeface="Times New Roman" panose="02020603050405020304" pitchFamily="18" charset="0"/>
                <a:cs typeface="Times New Roman" panose="02020603050405020304" pitchFamily="18" charset="0"/>
              </a:rPr>
              <a:t>The recording and PowerPoint will be posted to the ”Webinars and Trainings” section of </a:t>
            </a:r>
            <a:r>
              <a:rPr lang="en-US" dirty="0">
                <a:latin typeface="Times New Roman" panose="02020603050405020304" pitchFamily="18" charset="0"/>
                <a:cs typeface="Times New Roman" panose="02020603050405020304" pitchFamily="18" charset="0"/>
                <a:hlinkClick r:id="rId2"/>
              </a:rPr>
              <a:t>www.hud.gov/hcv</a:t>
            </a:r>
            <a:r>
              <a:rPr lang="en-US" dirty="0">
                <a:latin typeface="Times New Roman" panose="02020603050405020304" pitchFamily="18" charset="0"/>
                <a:cs typeface="Times New Roman" panose="02020603050405020304" pitchFamily="18" charset="0"/>
              </a:rPr>
              <a:t>, in about a week.</a:t>
            </a:r>
          </a:p>
          <a:p>
            <a:pPr marL="0" indent="0">
              <a:buClr>
                <a:srgbClr val="1287C3"/>
              </a:buClr>
              <a:buNone/>
            </a:pPr>
            <a:endParaRPr lang="en-US" b="1" dirty="0">
              <a:latin typeface="Times New Roman" panose="02020603050405020304" pitchFamily="18" charset="0"/>
              <a:cs typeface="Times New Roman" panose="02020603050405020304" pitchFamily="18" charset="0"/>
            </a:endParaRPr>
          </a:p>
          <a:p>
            <a:pPr marL="514350" indent="-514350">
              <a:buClr>
                <a:srgbClr val="1287C3"/>
              </a:buClr>
            </a:pPr>
            <a:r>
              <a:rPr lang="en-US" b="1" dirty="0">
                <a:latin typeface="Times New Roman" panose="02020603050405020304" pitchFamily="18" charset="0"/>
                <a:cs typeface="Times New Roman" panose="02020603050405020304" pitchFamily="18" charset="0"/>
              </a:rPr>
              <a:t>Stay connected </a:t>
            </a:r>
            <a:r>
              <a:rPr lang="en-US" dirty="0">
                <a:latin typeface="Times New Roman" panose="02020603050405020304" pitchFamily="18" charset="0"/>
                <a:cs typeface="Times New Roman" panose="02020603050405020304" pitchFamily="18" charset="0"/>
              </a:rPr>
              <a:t>by visiting </a:t>
            </a:r>
            <a:r>
              <a:rPr lang="en-US" dirty="0">
                <a:latin typeface="Times New Roman" panose="02020603050405020304" pitchFamily="18" charset="0"/>
                <a:cs typeface="Times New Roman" panose="02020603050405020304" pitchFamily="18" charset="0"/>
                <a:hlinkClick r:id="rId2"/>
              </a:rPr>
              <a:t>www.hud.gov/hcv</a:t>
            </a:r>
            <a:r>
              <a:rPr lang="en-US" dirty="0">
                <a:latin typeface="Times New Roman" panose="02020603050405020304" pitchFamily="18" charset="0"/>
                <a:cs typeface="Times New Roman" panose="02020603050405020304" pitchFamily="18" charset="0"/>
              </a:rPr>
              <a:t> and subscribing to the HCV Connect Newsletter.</a:t>
            </a:r>
          </a:p>
          <a:p>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465227" y="1610495"/>
            <a:ext cx="2259013" cy="369332"/>
          </a:xfrm>
          <a:prstGeom prst="rect">
            <a:avLst/>
          </a:prstGeom>
          <a:noFill/>
        </p:spPr>
        <p:txBody>
          <a:bodyPr wrap="square">
            <a:spAutoFit/>
          </a:bodyPr>
          <a:lstStyle/>
          <a:p>
            <a:r>
              <a:rPr lang="en-US" b="1" u="sng" dirty="0"/>
              <a:t>Important: </a:t>
            </a:r>
          </a:p>
        </p:txBody>
      </p:sp>
    </p:spTree>
    <p:extLst>
      <p:ext uri="{BB962C8B-B14F-4D97-AF65-F5344CB8AC3E}">
        <p14:creationId xmlns:p14="http://schemas.microsoft.com/office/powerpoint/2010/main" val="1407806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09"/>
            <a:ext cx="8911687" cy="842551"/>
          </a:xfrm>
        </p:spPr>
        <p:txBody>
          <a:bodyPr>
            <a:normAutofit fontScale="90000"/>
          </a:bodyPr>
          <a:lstStyle/>
          <a:p>
            <a:r>
              <a:rPr lang="en-US" b="1" dirty="0"/>
              <a:t>Agenda</a:t>
            </a:r>
            <a:br>
              <a:rPr lang="en-US" dirty="0"/>
            </a:br>
            <a:endParaRPr lang="en-US" sz="2400" dirty="0"/>
          </a:p>
        </p:txBody>
      </p:sp>
      <p:sp>
        <p:nvSpPr>
          <p:cNvPr id="3" name="Content Placeholder 2">
            <a:extLst>
              <a:ext uri="{FF2B5EF4-FFF2-40B4-BE49-F238E27FC236}">
                <a16:creationId xmlns:a16="http://schemas.microsoft.com/office/drawing/2014/main" id="{1EFC3D59-B760-412D-B542-EA2D4410D165}"/>
              </a:ext>
            </a:extLst>
          </p:cNvPr>
          <p:cNvSpPr>
            <a:spLocks noGrp="1"/>
          </p:cNvSpPr>
          <p:nvPr>
            <p:ph idx="1"/>
          </p:nvPr>
        </p:nvSpPr>
        <p:spPr>
          <a:xfrm>
            <a:off x="2592925" y="1578765"/>
            <a:ext cx="8915400" cy="3501397"/>
          </a:xfrm>
        </p:spPr>
        <p:txBody>
          <a:bodyPr>
            <a:normAutofit/>
          </a:bodyPr>
          <a:lstStyle/>
          <a:p>
            <a:r>
              <a:rPr lang="en-US" u="sng"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PIH Notice 2022-21 CARES Act Reconciliation and Closeout </a:t>
            </a:r>
            <a:endParaRPr lang="en-US" u="sng" dirty="0">
              <a:effectLst/>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Closeout Timeline</a:t>
            </a:r>
          </a:p>
          <a:p>
            <a:r>
              <a:rPr lang="en-US" dirty="0">
                <a:effectLst/>
                <a:latin typeface="Times New Roman" panose="02020603050405020304" pitchFamily="18" charset="0"/>
                <a:ea typeface="Times New Roman" panose="02020603050405020304" pitchFamily="18" charset="0"/>
              </a:rPr>
              <a:t>Form SF-425 Instructions</a:t>
            </a:r>
          </a:p>
          <a:p>
            <a:r>
              <a:rPr lang="en-US" dirty="0">
                <a:effectLst/>
                <a:latin typeface="Times New Roman" panose="02020603050405020304" pitchFamily="18" charset="0"/>
                <a:ea typeface="Times New Roman" panose="02020603050405020304" pitchFamily="18" charset="0"/>
              </a:rPr>
              <a:t>Expectations post submission of SF-425s</a:t>
            </a:r>
          </a:p>
          <a:p>
            <a:r>
              <a:rPr lang="en-US" dirty="0">
                <a:latin typeface="Times New Roman" panose="02020603050405020304" pitchFamily="18" charset="0"/>
                <a:ea typeface="Times New Roman" panose="02020603050405020304" pitchFamily="18" charset="0"/>
              </a:rPr>
              <a:t>Other Items</a:t>
            </a:r>
          </a:p>
          <a:p>
            <a:r>
              <a:rPr lang="en-US" dirty="0">
                <a:effectLst/>
                <a:latin typeface="Times New Roman" panose="02020603050405020304" pitchFamily="18" charset="0"/>
                <a:ea typeface="Times New Roman" panose="02020603050405020304" pitchFamily="18" charset="0"/>
              </a:rPr>
              <a:t>Q&amp;As</a:t>
            </a:r>
          </a:p>
        </p:txBody>
      </p:sp>
    </p:spTree>
    <p:extLst>
      <p:ext uri="{BB962C8B-B14F-4D97-AF65-F5344CB8AC3E}">
        <p14:creationId xmlns:p14="http://schemas.microsoft.com/office/powerpoint/2010/main" val="397134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09"/>
            <a:ext cx="8911687" cy="925722"/>
          </a:xfrm>
        </p:spPr>
        <p:txBody>
          <a:bodyPr>
            <a:normAutofit/>
          </a:bodyPr>
          <a:lstStyle/>
          <a:p>
            <a:r>
              <a:rPr lang="en-US" b="1" dirty="0"/>
              <a:t>PIH Notice 2022-21</a:t>
            </a:r>
            <a:endParaRPr lang="en-US" sz="2400" b="1" dirty="0"/>
          </a:p>
        </p:txBody>
      </p:sp>
      <p:sp>
        <p:nvSpPr>
          <p:cNvPr id="3" name="Content Placeholder 2">
            <a:extLst>
              <a:ext uri="{FF2B5EF4-FFF2-40B4-BE49-F238E27FC236}">
                <a16:creationId xmlns:a16="http://schemas.microsoft.com/office/drawing/2014/main" id="{1EFC3D59-B760-412D-B542-EA2D4410D165}"/>
              </a:ext>
            </a:extLst>
          </p:cNvPr>
          <p:cNvSpPr>
            <a:spLocks noGrp="1"/>
          </p:cNvSpPr>
          <p:nvPr>
            <p:ph idx="1"/>
          </p:nvPr>
        </p:nvSpPr>
        <p:spPr>
          <a:xfrm>
            <a:off x="2589212" y="2040492"/>
            <a:ext cx="8915400" cy="4272844"/>
          </a:xfrm>
        </p:spPr>
        <p:txBody>
          <a:bodyPr>
            <a:normAutofit fontScale="85000" lnSpcReduction="20000"/>
          </a:bodyPr>
          <a:lstStyle/>
          <a:p>
            <a:endParaRPr lang="en-US" dirty="0"/>
          </a:p>
          <a:p>
            <a:r>
              <a:rPr lang="en-US" sz="2200" dirty="0">
                <a:effectLst/>
                <a:latin typeface="Times New Roman" panose="02020603050405020304" pitchFamily="18" charset="0"/>
                <a:ea typeface="Times New Roman" panose="02020603050405020304" pitchFamily="18" charset="0"/>
              </a:rPr>
              <a:t>The Coronavirus Aid, Relief, and Economic Security Act, (CARES Act) (Public Law 116-136)  provided supplemental HAP and Administrative funding to the HCV Program and the Mainstream Vouchers, and supplemental HAP to the Moderate Rehabilitation (Mod Rehab) Program. </a:t>
            </a:r>
          </a:p>
          <a:p>
            <a:pPr marL="0" indent="0">
              <a:buNone/>
            </a:pPr>
            <a:endParaRPr lang="en-US" sz="2200" dirty="0">
              <a:effectLst/>
              <a:latin typeface="Times New Roman" panose="02020603050405020304" pitchFamily="18" charset="0"/>
              <a:ea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rPr>
              <a:t>CARES Act funding’s period of performance ended on December 31, 2021; </a:t>
            </a:r>
          </a:p>
          <a:p>
            <a:pPr marL="0" indent="0">
              <a:buNone/>
            </a:pPr>
            <a:endParaRPr lang="en-US" sz="2200" dirty="0">
              <a:effectLst/>
              <a:latin typeface="Times New Roman" panose="02020603050405020304" pitchFamily="18" charset="0"/>
              <a:ea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rPr>
              <a:t>The notice describes closeout procedures per 2 CFR 200.344 (Closeout) for funds awarded to public housing authorities (PHAs)</a:t>
            </a:r>
          </a:p>
          <a:p>
            <a:pPr marL="0" indent="0">
              <a:buNone/>
            </a:pPr>
            <a:endParaRPr lang="en-US" sz="2200" dirty="0">
              <a:effectLst/>
              <a:latin typeface="Times New Roman" panose="02020603050405020304" pitchFamily="18" charset="0"/>
              <a:ea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rPr>
              <a:t>It provides guidance to public housing agencies (PHAs) in the submission of the OMB Form SF-425 - Federal Financial Report to HUD.  </a:t>
            </a: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465227" y="1610495"/>
            <a:ext cx="2259013" cy="369332"/>
          </a:xfrm>
          <a:prstGeom prst="rect">
            <a:avLst/>
          </a:prstGeom>
          <a:noFill/>
        </p:spPr>
        <p:txBody>
          <a:bodyPr wrap="square">
            <a:spAutoFit/>
          </a:bodyPr>
          <a:lstStyle/>
          <a:p>
            <a:r>
              <a:rPr lang="en-US" b="1" u="sng" dirty="0"/>
              <a:t>Background</a:t>
            </a:r>
          </a:p>
        </p:txBody>
      </p:sp>
    </p:spTree>
    <p:extLst>
      <p:ext uri="{BB962C8B-B14F-4D97-AF65-F5344CB8AC3E}">
        <p14:creationId xmlns:p14="http://schemas.microsoft.com/office/powerpoint/2010/main" val="267525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400110"/>
          </a:xfrm>
        </p:spPr>
        <p:txBody>
          <a:bodyPr>
            <a:normAutofit fontScale="90000"/>
          </a:bodyPr>
          <a:lstStyle/>
          <a:p>
            <a:r>
              <a:rPr lang="en-US" dirty="0"/>
              <a:t>Cares Act Closeout</a:t>
            </a:r>
            <a:br>
              <a:rPr lang="en-US" dirty="0"/>
            </a:br>
            <a:endParaRPr lang="en-US" sz="2400"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024380" y="1267477"/>
            <a:ext cx="2897188" cy="400110"/>
          </a:xfrm>
          <a:prstGeom prst="rect">
            <a:avLst/>
          </a:prstGeom>
          <a:noFill/>
        </p:spPr>
        <p:txBody>
          <a:bodyPr wrap="square">
            <a:spAutoFit/>
          </a:bodyPr>
          <a:lstStyle/>
          <a:p>
            <a:r>
              <a:rPr lang="en-US" sz="2000" b="1" u="sng" dirty="0"/>
              <a:t>Notification to PHAs</a:t>
            </a:r>
          </a:p>
        </p:txBody>
      </p:sp>
      <p:sp>
        <p:nvSpPr>
          <p:cNvPr id="8" name="TextBox 7">
            <a:extLst>
              <a:ext uri="{FF2B5EF4-FFF2-40B4-BE49-F238E27FC236}">
                <a16:creationId xmlns:a16="http://schemas.microsoft.com/office/drawing/2014/main" id="{26CD3270-386C-3A33-60E4-678F277BCB1F}"/>
              </a:ext>
            </a:extLst>
          </p:cNvPr>
          <p:cNvSpPr txBox="1"/>
          <p:nvPr/>
        </p:nvSpPr>
        <p:spPr>
          <a:xfrm>
            <a:off x="2301498" y="2101990"/>
            <a:ext cx="9128502" cy="343170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HUD notified all PHAs on August 8</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2022, that the Notice was available.</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notification was through a cover letter that included the required OMB Form SF-425.</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Guidance in </a:t>
            </a:r>
            <a:r>
              <a:rPr lang="en-US" sz="2000" b="1" dirty="0">
                <a:latin typeface="Times New Roman" panose="02020603050405020304" pitchFamily="18" charset="0"/>
                <a:cs typeface="Times New Roman" panose="02020603050405020304" pitchFamily="18" charset="0"/>
              </a:rPr>
              <a:t>Appendix A</a:t>
            </a:r>
            <a:r>
              <a:rPr lang="en-US" sz="2000" dirty="0">
                <a:latin typeface="Times New Roman" panose="02020603050405020304" pitchFamily="18" charset="0"/>
                <a:cs typeface="Times New Roman" panose="02020603050405020304" pitchFamily="18" charset="0"/>
              </a:rPr>
              <a:t> of PIH Notice 2022-21, or use “Instructions Tab” in  OMB Form SF-425 </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SF-425 was prepopulated with CARES Act’s program description, period of performance and formulas for total awards and total disbursed to the PHAs.</a:t>
            </a:r>
          </a:p>
          <a:p>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1953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400110"/>
          </a:xfrm>
        </p:spPr>
        <p:txBody>
          <a:bodyPr>
            <a:normAutofit fontScale="90000"/>
          </a:bodyPr>
          <a:lstStyle/>
          <a:p>
            <a:r>
              <a:rPr lang="en-US" dirty="0"/>
              <a:t>Cares Act Closeout</a:t>
            </a:r>
            <a:br>
              <a:rPr lang="en-US" dirty="0"/>
            </a:br>
            <a:endParaRPr lang="en-US" sz="2400"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024380" y="1267477"/>
            <a:ext cx="2897188" cy="400110"/>
          </a:xfrm>
          <a:prstGeom prst="rect">
            <a:avLst/>
          </a:prstGeom>
          <a:noFill/>
        </p:spPr>
        <p:txBody>
          <a:bodyPr wrap="square">
            <a:spAutoFit/>
          </a:bodyPr>
          <a:lstStyle/>
          <a:p>
            <a:r>
              <a:rPr lang="en-US" sz="2000" b="1" u="sng" dirty="0"/>
              <a:t>Notification to PHAs</a:t>
            </a:r>
          </a:p>
        </p:txBody>
      </p:sp>
      <p:sp>
        <p:nvSpPr>
          <p:cNvPr id="8" name="TextBox 7">
            <a:extLst>
              <a:ext uri="{FF2B5EF4-FFF2-40B4-BE49-F238E27FC236}">
                <a16:creationId xmlns:a16="http://schemas.microsoft.com/office/drawing/2014/main" id="{26CD3270-386C-3A33-60E4-678F277BCB1F}"/>
              </a:ext>
            </a:extLst>
          </p:cNvPr>
          <p:cNvSpPr txBox="1"/>
          <p:nvPr/>
        </p:nvSpPr>
        <p:spPr>
          <a:xfrm>
            <a:off x="2301498" y="2101990"/>
            <a:ext cx="9128502" cy="3123932"/>
          </a:xfrm>
          <a:prstGeom prst="rect">
            <a:avLst/>
          </a:prstGeom>
          <a:noFill/>
        </p:spPr>
        <p:txBody>
          <a:bodyPr wrap="square" rtlCol="0">
            <a:spAutoFit/>
          </a:bodyPr>
          <a:lstStyle/>
          <a:p>
            <a:endParaRPr lang="en-US" sz="17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PHAs to fill out their expense information by program, by type of funding, in the FFR Attachment.  The main form will auto-populate with the aggregated financial information.  </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PHAs Director or designee to complete field 12. Remarks, and field 13. </a:t>
            </a:r>
          </a:p>
          <a:p>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Forms due September 6, 2022.  </a:t>
            </a:r>
          </a:p>
          <a:p>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HUD should respond by October 14, 2022</a:t>
            </a:r>
          </a:p>
        </p:txBody>
      </p:sp>
    </p:spTree>
    <p:extLst>
      <p:ext uri="{BB962C8B-B14F-4D97-AF65-F5344CB8AC3E}">
        <p14:creationId xmlns:p14="http://schemas.microsoft.com/office/powerpoint/2010/main" val="92585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08020-002E-4855-8A59-47C2D39C2B90}"/>
              </a:ext>
            </a:extLst>
          </p:cNvPr>
          <p:cNvSpPr>
            <a:spLocks noGrp="1"/>
          </p:cNvSpPr>
          <p:nvPr>
            <p:ph type="ctrTitle"/>
          </p:nvPr>
        </p:nvSpPr>
        <p:spPr>
          <a:xfrm>
            <a:off x="1752839" y="722902"/>
            <a:ext cx="9818448" cy="1078737"/>
          </a:xfrm>
        </p:spPr>
        <p:txBody>
          <a:bodyPr>
            <a:normAutofit fontScale="90000"/>
          </a:bodyPr>
          <a:lstStyle/>
          <a:p>
            <a:pPr algn="ctr"/>
            <a:br>
              <a:rPr lang="en-US" sz="1800" dirty="0"/>
            </a:br>
            <a:br>
              <a:rPr lang="en-US" sz="1800" dirty="0"/>
            </a:br>
            <a:br>
              <a:rPr lang="en-US" sz="1800" dirty="0"/>
            </a:br>
            <a:r>
              <a:rPr lang="en-US" sz="3100" dirty="0"/>
              <a:t>Timeline / Sequence of Closeout Events</a:t>
            </a:r>
            <a:br>
              <a:rPr lang="en-US" sz="3100" b="1" dirty="0">
                <a:solidFill>
                  <a:srgbClr val="FF0000"/>
                </a:solidFill>
              </a:rPr>
            </a:br>
            <a:endParaRPr lang="en-US" sz="3100" b="1" dirty="0">
              <a:solidFill>
                <a:srgbClr val="FF0000"/>
              </a:solidFill>
            </a:endParaRPr>
          </a:p>
        </p:txBody>
      </p:sp>
      <p:sp>
        <p:nvSpPr>
          <p:cNvPr id="8" name="TextBox 7">
            <a:extLst>
              <a:ext uri="{FF2B5EF4-FFF2-40B4-BE49-F238E27FC236}">
                <a16:creationId xmlns:a16="http://schemas.microsoft.com/office/drawing/2014/main" id="{EA2E886B-0FF3-4031-ADB3-AE305D4467E0}"/>
              </a:ext>
            </a:extLst>
          </p:cNvPr>
          <p:cNvSpPr txBox="1"/>
          <p:nvPr/>
        </p:nvSpPr>
        <p:spPr>
          <a:xfrm>
            <a:off x="5981622" y="1124799"/>
            <a:ext cx="743585" cy="369332"/>
          </a:xfrm>
          <a:prstGeom prst="rect">
            <a:avLst/>
          </a:prstGeom>
          <a:noFill/>
        </p:spPr>
        <p:txBody>
          <a:bodyPr wrap="square" rtlCol="0">
            <a:spAutoFit/>
          </a:bodyPr>
          <a:lstStyle/>
          <a:p>
            <a:r>
              <a:rPr lang="en-US" dirty="0"/>
              <a:t> </a:t>
            </a:r>
          </a:p>
        </p:txBody>
      </p:sp>
      <p:sp>
        <p:nvSpPr>
          <p:cNvPr id="6" name="Title 1">
            <a:extLst>
              <a:ext uri="{FF2B5EF4-FFF2-40B4-BE49-F238E27FC236}">
                <a16:creationId xmlns:a16="http://schemas.microsoft.com/office/drawing/2014/main" id="{B4A43834-1763-4B5A-A8D4-CD570A840818}"/>
              </a:ext>
            </a:extLst>
          </p:cNvPr>
          <p:cNvSpPr txBox="1">
            <a:spLocks/>
          </p:cNvSpPr>
          <p:nvPr/>
        </p:nvSpPr>
        <p:spPr>
          <a:xfrm>
            <a:off x="2659600" y="207264"/>
            <a:ext cx="8911687" cy="595090"/>
          </a:xfrm>
          <a:prstGeom prst="rect">
            <a:avLst/>
          </a:prstGeom>
        </p:spPr>
        <p:txBody>
          <a:bodyPr vert="horz" lIns="91440" tIns="45720" rIns="91440" bIns="45720" rtlCol="0" anchor="b">
            <a:normAutofit fontScale="37500" lnSpcReduction="2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8000" b="1" dirty="0"/>
              <a:t>Cares Act Closeout</a:t>
            </a:r>
            <a:br>
              <a:rPr lang="en-US" dirty="0"/>
            </a:br>
            <a:endParaRPr lang="en-US" sz="2400" dirty="0"/>
          </a:p>
        </p:txBody>
      </p:sp>
      <p:pic>
        <p:nvPicPr>
          <p:cNvPr id="11" name="Picture 10">
            <a:extLst>
              <a:ext uri="{FF2B5EF4-FFF2-40B4-BE49-F238E27FC236}">
                <a16:creationId xmlns:a16="http://schemas.microsoft.com/office/drawing/2014/main" id="{FF0A5707-16BA-7AA2-1F38-6B98CD9CC467}"/>
              </a:ext>
            </a:extLst>
          </p:cNvPr>
          <p:cNvPicPr>
            <a:picLocks noChangeAspect="1"/>
          </p:cNvPicPr>
          <p:nvPr/>
        </p:nvPicPr>
        <p:blipFill rotWithShape="1">
          <a:blip r:embed="rId2"/>
          <a:srcRect l="1108" t="39186" r="64731" b="15275"/>
          <a:stretch/>
        </p:blipFill>
        <p:spPr>
          <a:xfrm>
            <a:off x="1606164" y="1494131"/>
            <a:ext cx="9799102" cy="4995344"/>
          </a:xfrm>
          <a:prstGeom prst="rect">
            <a:avLst/>
          </a:prstGeom>
        </p:spPr>
      </p:pic>
    </p:spTree>
    <p:extLst>
      <p:ext uri="{BB962C8B-B14F-4D97-AF65-F5344CB8AC3E}">
        <p14:creationId xmlns:p14="http://schemas.microsoft.com/office/powerpoint/2010/main" val="66156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416459"/>
            <a:ext cx="8911687" cy="887240"/>
          </a:xfrm>
        </p:spPr>
        <p:txBody>
          <a:bodyPr>
            <a:normAutofit fontScale="90000"/>
          </a:bodyPr>
          <a:lstStyle/>
          <a:p>
            <a:r>
              <a:rPr lang="en-US" b="1" dirty="0"/>
              <a:t>Cares Act Closeout</a:t>
            </a:r>
            <a:br>
              <a:rPr lang="en-US" dirty="0"/>
            </a:br>
            <a:endParaRPr lang="en-US" sz="2400" dirty="0"/>
          </a:p>
        </p:txBody>
      </p:sp>
      <p:sp>
        <p:nvSpPr>
          <p:cNvPr id="4" name="TextBox 3">
            <a:extLst>
              <a:ext uri="{FF2B5EF4-FFF2-40B4-BE49-F238E27FC236}">
                <a16:creationId xmlns:a16="http://schemas.microsoft.com/office/drawing/2014/main" id="{30B81CAE-1145-4EDC-8870-3A2AF50288F9}"/>
              </a:ext>
            </a:extLst>
          </p:cNvPr>
          <p:cNvSpPr txBox="1"/>
          <p:nvPr/>
        </p:nvSpPr>
        <p:spPr>
          <a:xfrm>
            <a:off x="2024378" y="1513179"/>
            <a:ext cx="4071621" cy="400110"/>
          </a:xfrm>
          <a:prstGeom prst="rect">
            <a:avLst/>
          </a:prstGeom>
          <a:noFill/>
        </p:spPr>
        <p:txBody>
          <a:bodyPr wrap="square">
            <a:spAutoFit/>
          </a:bodyPr>
          <a:lstStyle/>
          <a:p>
            <a:r>
              <a:rPr lang="en-US" sz="2000" b="1" dirty="0"/>
              <a:t>Form SF-425, FFR Attachment tab</a:t>
            </a:r>
          </a:p>
        </p:txBody>
      </p:sp>
      <p:pic>
        <p:nvPicPr>
          <p:cNvPr id="6" name="Picture 5">
            <a:extLst>
              <a:ext uri="{FF2B5EF4-FFF2-40B4-BE49-F238E27FC236}">
                <a16:creationId xmlns:a16="http://schemas.microsoft.com/office/drawing/2014/main" id="{3EA02758-F4F9-9D81-473C-BDF53397A37A}"/>
              </a:ext>
            </a:extLst>
          </p:cNvPr>
          <p:cNvPicPr>
            <a:picLocks noChangeAspect="1"/>
          </p:cNvPicPr>
          <p:nvPr/>
        </p:nvPicPr>
        <p:blipFill>
          <a:blip r:embed="rId2"/>
          <a:stretch>
            <a:fillRect/>
          </a:stretch>
        </p:blipFill>
        <p:spPr>
          <a:xfrm>
            <a:off x="1688390" y="2259249"/>
            <a:ext cx="10221361" cy="3782075"/>
          </a:xfrm>
          <a:prstGeom prst="rect">
            <a:avLst/>
          </a:prstGeom>
        </p:spPr>
      </p:pic>
      <p:sp>
        <p:nvSpPr>
          <p:cNvPr id="7" name="TextBox 6">
            <a:extLst>
              <a:ext uri="{FF2B5EF4-FFF2-40B4-BE49-F238E27FC236}">
                <a16:creationId xmlns:a16="http://schemas.microsoft.com/office/drawing/2014/main" id="{5F5750EF-ACA2-8279-51DC-4BF91AF23834}"/>
              </a:ext>
            </a:extLst>
          </p:cNvPr>
          <p:cNvSpPr txBox="1"/>
          <p:nvPr/>
        </p:nvSpPr>
        <p:spPr>
          <a:xfrm>
            <a:off x="1773141" y="6041324"/>
            <a:ext cx="9834857" cy="338554"/>
          </a:xfrm>
          <a:prstGeom prst="rect">
            <a:avLst/>
          </a:prstGeom>
          <a:noFill/>
        </p:spPr>
        <p:txBody>
          <a:bodyPr wrap="square">
            <a:spAutoFit/>
          </a:bodyPr>
          <a:lstStyle/>
          <a:p>
            <a:r>
              <a:rPr lang="en-US" sz="1600" b="1" dirty="0"/>
              <a:t>* Line b. Cash Disbursements must tie to FDS expense reporting per PIH Notice 2020-24</a:t>
            </a:r>
          </a:p>
        </p:txBody>
      </p:sp>
    </p:spTree>
    <p:extLst>
      <p:ext uri="{BB962C8B-B14F-4D97-AF65-F5344CB8AC3E}">
        <p14:creationId xmlns:p14="http://schemas.microsoft.com/office/powerpoint/2010/main" val="139036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EF24-9D59-47A9-9CF5-9FDB3F0AF06E}"/>
              </a:ext>
            </a:extLst>
          </p:cNvPr>
          <p:cNvSpPr>
            <a:spLocks noGrp="1"/>
          </p:cNvSpPr>
          <p:nvPr>
            <p:ph type="title"/>
          </p:nvPr>
        </p:nvSpPr>
        <p:spPr>
          <a:xfrm>
            <a:off x="2592925" y="624110"/>
            <a:ext cx="8911687" cy="595090"/>
          </a:xfrm>
        </p:spPr>
        <p:txBody>
          <a:bodyPr>
            <a:normAutofit fontScale="90000"/>
          </a:bodyPr>
          <a:lstStyle/>
          <a:p>
            <a:r>
              <a:rPr lang="en-US" b="1" dirty="0"/>
              <a:t>Cares Act Closeout</a:t>
            </a:r>
            <a:br>
              <a:rPr lang="en-US" dirty="0"/>
            </a:br>
            <a:endParaRPr lang="en-US" sz="2400" dirty="0"/>
          </a:p>
        </p:txBody>
      </p:sp>
      <p:sp>
        <p:nvSpPr>
          <p:cNvPr id="6" name="TextBox 5">
            <a:extLst>
              <a:ext uri="{FF2B5EF4-FFF2-40B4-BE49-F238E27FC236}">
                <a16:creationId xmlns:a16="http://schemas.microsoft.com/office/drawing/2014/main" id="{ACCBE472-1F55-4D2F-594A-19C6DB56BA3E}"/>
              </a:ext>
            </a:extLst>
          </p:cNvPr>
          <p:cNvSpPr txBox="1"/>
          <p:nvPr/>
        </p:nvSpPr>
        <p:spPr>
          <a:xfrm>
            <a:off x="2156460" y="1019145"/>
            <a:ext cx="4071621" cy="400110"/>
          </a:xfrm>
          <a:prstGeom prst="rect">
            <a:avLst/>
          </a:prstGeom>
          <a:noFill/>
        </p:spPr>
        <p:txBody>
          <a:bodyPr wrap="square">
            <a:spAutoFit/>
          </a:bodyPr>
          <a:lstStyle/>
          <a:p>
            <a:r>
              <a:rPr lang="en-US" sz="2000" b="1" dirty="0"/>
              <a:t>Form SF-425, Instructions Tab</a:t>
            </a:r>
          </a:p>
        </p:txBody>
      </p:sp>
      <p:pic>
        <p:nvPicPr>
          <p:cNvPr id="8" name="Picture 7">
            <a:extLst>
              <a:ext uri="{FF2B5EF4-FFF2-40B4-BE49-F238E27FC236}">
                <a16:creationId xmlns:a16="http://schemas.microsoft.com/office/drawing/2014/main" id="{63F7086C-5418-3BB3-ABF6-BE0A0BBEAA78}"/>
              </a:ext>
            </a:extLst>
          </p:cNvPr>
          <p:cNvPicPr>
            <a:picLocks noChangeAspect="1"/>
          </p:cNvPicPr>
          <p:nvPr/>
        </p:nvPicPr>
        <p:blipFill>
          <a:blip r:embed="rId2"/>
          <a:stretch>
            <a:fillRect/>
          </a:stretch>
        </p:blipFill>
        <p:spPr>
          <a:xfrm>
            <a:off x="1327868" y="1419254"/>
            <a:ext cx="10437412" cy="5140572"/>
          </a:xfrm>
          <a:prstGeom prst="rect">
            <a:avLst/>
          </a:prstGeom>
        </p:spPr>
      </p:pic>
    </p:spTree>
    <p:extLst>
      <p:ext uri="{BB962C8B-B14F-4D97-AF65-F5344CB8AC3E}">
        <p14:creationId xmlns:p14="http://schemas.microsoft.com/office/powerpoint/2010/main" val="3823195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4458</TotalTime>
  <Words>908</Words>
  <Application>Microsoft Office PowerPoint</Application>
  <PresentationFormat>Widescreen</PresentationFormat>
  <Paragraphs>94</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Corbel</vt:lpstr>
      <vt:lpstr>Times New Roman</vt:lpstr>
      <vt:lpstr>Parallax</vt:lpstr>
      <vt:lpstr>          CARES Act Funding Closeout  HCV Program, Mainstream Vouchers and Moderate Rehabilitation Programs </vt:lpstr>
      <vt:lpstr>CARES Act Closeout</vt:lpstr>
      <vt:lpstr>Agenda </vt:lpstr>
      <vt:lpstr>PIH Notice 2022-21</vt:lpstr>
      <vt:lpstr>Cares Act Closeout </vt:lpstr>
      <vt:lpstr>Cares Act Closeout </vt:lpstr>
      <vt:lpstr>   Timeline / Sequence of Closeout Events </vt:lpstr>
      <vt:lpstr>Cares Act Closeout </vt:lpstr>
      <vt:lpstr>Cares Act Closeout </vt:lpstr>
      <vt:lpstr> </vt:lpstr>
      <vt:lpstr>Cares Act Closeout  Expectations post submission of OMB Forms SF-425: </vt:lpstr>
      <vt:lpstr>Cares Act Closeout </vt:lpstr>
      <vt:lpstr>Cares Act Closeout </vt:lpstr>
      <vt:lpstr>Cares Act Closeout </vt:lpstr>
      <vt:lpstr>Questions and Answers: </vt:lpstr>
      <vt:lpstr>Questions Continuation </vt:lpstr>
      <vt:lpstr>Questions Continuation </vt:lpstr>
      <vt:lpstr>Cares Act Closeout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Cares Act Fund Return &amp; Reconciliation Workflow Timeline 01-21-2022</dc:title>
  <dc:creator>Finn, Thomas M</dc:creator>
  <cp:lastModifiedBy>Fontanez Sanchez, Miguel A</cp:lastModifiedBy>
  <cp:revision>35</cp:revision>
  <dcterms:created xsi:type="dcterms:W3CDTF">2022-01-21T19:20:02Z</dcterms:created>
  <dcterms:modified xsi:type="dcterms:W3CDTF">2022-08-10T16:35:45Z</dcterms:modified>
</cp:coreProperties>
</file>