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 id="2147483685" r:id="rId6"/>
  </p:sldMasterIdLst>
  <p:notesMasterIdLst>
    <p:notesMasterId r:id="rId43"/>
  </p:notesMasterIdLst>
  <p:handoutMasterIdLst>
    <p:handoutMasterId r:id="rId44"/>
  </p:handoutMasterIdLst>
  <p:sldIdLst>
    <p:sldId id="256" r:id="rId7"/>
    <p:sldId id="257" r:id="rId8"/>
    <p:sldId id="303" r:id="rId9"/>
    <p:sldId id="281" r:id="rId10"/>
    <p:sldId id="282" r:id="rId11"/>
    <p:sldId id="285" r:id="rId12"/>
    <p:sldId id="286" r:id="rId13"/>
    <p:sldId id="287" r:id="rId14"/>
    <p:sldId id="288" r:id="rId15"/>
    <p:sldId id="289" r:id="rId16"/>
    <p:sldId id="307" r:id="rId17"/>
    <p:sldId id="306" r:id="rId18"/>
    <p:sldId id="310" r:id="rId19"/>
    <p:sldId id="283" r:id="rId20"/>
    <p:sldId id="284" r:id="rId21"/>
    <p:sldId id="311" r:id="rId22"/>
    <p:sldId id="296" r:id="rId23"/>
    <p:sldId id="318" r:id="rId24"/>
    <p:sldId id="319" r:id="rId25"/>
    <p:sldId id="320" r:id="rId26"/>
    <p:sldId id="321" r:id="rId27"/>
    <p:sldId id="322" r:id="rId28"/>
    <p:sldId id="315" r:id="rId29"/>
    <p:sldId id="316" r:id="rId30"/>
    <p:sldId id="277" r:id="rId31"/>
    <p:sldId id="301" r:id="rId32"/>
    <p:sldId id="272" r:id="rId33"/>
    <p:sldId id="317" r:id="rId34"/>
    <p:sldId id="314" r:id="rId35"/>
    <p:sldId id="325" r:id="rId36"/>
    <p:sldId id="326" r:id="rId37"/>
    <p:sldId id="312" r:id="rId38"/>
    <p:sldId id="313" r:id="rId39"/>
    <p:sldId id="324" r:id="rId40"/>
    <p:sldId id="302" r:id="rId41"/>
    <p:sldId id="323" r:id="rId42"/>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ris" initials="I" lastIdx="27" clrIdx="0">
    <p:extLst>
      <p:ext uri="{19B8F6BF-5375-455C-9EA6-DF929625EA0E}">
        <p15:presenceInfo xmlns:p15="http://schemas.microsoft.com/office/powerpoint/2012/main" userId="S::iris.friday@hud.gov::359797ea-bb9a-4ffd-8d59-6b0aef538b7f" providerId="AD"/>
      </p:ext>
    </p:extLst>
  </p:cmAuthor>
  <p:cmAuthor id="2" name="Jordan, Patrick" initials="JP" lastIdx="11" clrIdx="1">
    <p:extLst>
      <p:ext uri="{19B8F6BF-5375-455C-9EA6-DF929625EA0E}">
        <p15:presenceInfo xmlns:p15="http://schemas.microsoft.com/office/powerpoint/2012/main" userId="S::pjordan@enterprisecommunity.org::d9cafd8e-f4aa-450f-9be3-f9530eaed0e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C3D"/>
    <a:srgbClr val="1E4235"/>
    <a:srgbClr val="7BC3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76F6EF-3516-43A3-9363-10F971879271}" v="12" dt="2020-02-13T07:39:28.8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2" autoAdjust="0"/>
    <p:restoredTop sz="77840" autoAdjust="0"/>
  </p:normalViewPr>
  <p:slideViewPr>
    <p:cSldViewPr snapToGrid="0" snapToObjects="1">
      <p:cViewPr varScale="1">
        <p:scale>
          <a:sx n="52" d="100"/>
          <a:sy n="52" d="100"/>
        </p:scale>
        <p:origin x="748" y="4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461"/>
    </p:cViewPr>
  </p:sorterViewPr>
  <p:notesViewPr>
    <p:cSldViewPr snapToGrid="0" snapToObjects="1">
      <p:cViewPr varScale="1">
        <p:scale>
          <a:sx n="52" d="100"/>
          <a:sy n="52" d="100"/>
        </p:scale>
        <p:origin x="-2342" y="-82"/>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2.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is" userId="359797ea-bb9a-4ffd-8d59-6b0aef538b7f" providerId="ADAL" clId="{5A76F6EF-3516-43A3-9363-10F971879271}"/>
    <pc:docChg chg="undo custSel modSld">
      <pc:chgData name="Iris" userId="359797ea-bb9a-4ffd-8d59-6b0aef538b7f" providerId="ADAL" clId="{5A76F6EF-3516-43A3-9363-10F971879271}" dt="2020-02-13T07:41:30.257" v="588" actId="255"/>
      <pc:docMkLst>
        <pc:docMk/>
      </pc:docMkLst>
      <pc:sldChg chg="addSp modSp">
        <pc:chgData name="Iris" userId="359797ea-bb9a-4ffd-8d59-6b0aef538b7f" providerId="ADAL" clId="{5A76F6EF-3516-43A3-9363-10F971879271}" dt="2020-02-13T07:39:55.189" v="585" actId="122"/>
        <pc:sldMkLst>
          <pc:docMk/>
          <pc:sldMk cId="3889507438" sldId="256"/>
        </pc:sldMkLst>
        <pc:spChg chg="add mod">
          <ac:chgData name="Iris" userId="359797ea-bb9a-4ffd-8d59-6b0aef538b7f" providerId="ADAL" clId="{5A76F6EF-3516-43A3-9363-10F971879271}" dt="2020-02-13T07:39:55.189" v="585" actId="122"/>
          <ac:spMkLst>
            <pc:docMk/>
            <pc:sldMk cId="3889507438" sldId="256"/>
            <ac:spMk id="4" creationId="{5A9C7118-DF36-4A47-937B-53068F2E704D}"/>
          </ac:spMkLst>
        </pc:spChg>
      </pc:sldChg>
      <pc:sldChg chg="delCm">
        <pc:chgData name="Iris" userId="359797ea-bb9a-4ffd-8d59-6b0aef538b7f" providerId="ADAL" clId="{5A76F6EF-3516-43A3-9363-10F971879271}" dt="2020-02-13T07:34:07.696" v="532" actId="1592"/>
        <pc:sldMkLst>
          <pc:docMk/>
          <pc:sldMk cId="483588314" sldId="257"/>
        </pc:sldMkLst>
      </pc:sldChg>
      <pc:sldChg chg="addSp modSp">
        <pc:chgData name="Iris" userId="359797ea-bb9a-4ffd-8d59-6b0aef538b7f" providerId="ADAL" clId="{5A76F6EF-3516-43A3-9363-10F971879271}" dt="2020-02-13T07:41:30.257" v="588" actId="255"/>
        <pc:sldMkLst>
          <pc:docMk/>
          <pc:sldMk cId="1527560120" sldId="302"/>
        </pc:sldMkLst>
        <pc:spChg chg="mod">
          <ac:chgData name="Iris" userId="359797ea-bb9a-4ffd-8d59-6b0aef538b7f" providerId="ADAL" clId="{5A76F6EF-3516-43A3-9363-10F971879271}" dt="2020-02-13T07:41:30.257" v="588" actId="255"/>
          <ac:spMkLst>
            <pc:docMk/>
            <pc:sldMk cId="1527560120" sldId="302"/>
            <ac:spMk id="3" creationId="{76B7B4E3-FE3B-497C-A94F-2A193BAA66B1}"/>
          </ac:spMkLst>
        </pc:spChg>
        <pc:spChg chg="add mod">
          <ac:chgData name="Iris" userId="359797ea-bb9a-4ffd-8d59-6b0aef538b7f" providerId="ADAL" clId="{5A76F6EF-3516-43A3-9363-10F971879271}" dt="2020-02-13T07:31:45.587" v="531" actId="20577"/>
          <ac:spMkLst>
            <pc:docMk/>
            <pc:sldMk cId="1527560120" sldId="302"/>
            <ac:spMk id="5" creationId="{06AE1BDB-F20B-4060-A9AF-A731BB324419}"/>
          </ac:spMkLst>
        </pc:spChg>
        <pc:picChg chg="add">
          <ac:chgData name="Iris" userId="359797ea-bb9a-4ffd-8d59-6b0aef538b7f" providerId="ADAL" clId="{5A76F6EF-3516-43A3-9363-10F971879271}" dt="2020-02-13T07:30:08.879" v="375"/>
          <ac:picMkLst>
            <pc:docMk/>
            <pc:sldMk cId="1527560120" sldId="302"/>
            <ac:picMk id="2" creationId="{143A9154-ACF3-403C-AE32-C3FD879F1DC6}"/>
          </ac:picMkLst>
        </pc:picChg>
      </pc:sldChg>
      <pc:sldChg chg="modSp">
        <pc:chgData name="Iris" userId="359797ea-bb9a-4ffd-8d59-6b0aef538b7f" providerId="ADAL" clId="{5A76F6EF-3516-43A3-9363-10F971879271}" dt="2020-02-13T06:46:09.013" v="306" actId="27636"/>
        <pc:sldMkLst>
          <pc:docMk/>
          <pc:sldMk cId="2564554433" sldId="312"/>
        </pc:sldMkLst>
        <pc:spChg chg="mod">
          <ac:chgData name="Iris" userId="359797ea-bb9a-4ffd-8d59-6b0aef538b7f" providerId="ADAL" clId="{5A76F6EF-3516-43A3-9363-10F971879271}" dt="2020-02-13T06:46:09.013" v="306" actId="27636"/>
          <ac:spMkLst>
            <pc:docMk/>
            <pc:sldMk cId="2564554433" sldId="312"/>
            <ac:spMk id="3" creationId="{710278A4-9B67-40E9-B840-9FFCAA3BC7E3}"/>
          </ac:spMkLst>
        </pc:spChg>
      </pc:sldChg>
      <pc:sldChg chg="modSp">
        <pc:chgData name="Iris" userId="359797ea-bb9a-4ffd-8d59-6b0aef538b7f" providerId="ADAL" clId="{5A76F6EF-3516-43A3-9363-10F971879271}" dt="2020-02-13T06:47:06.004" v="367" actId="20577"/>
        <pc:sldMkLst>
          <pc:docMk/>
          <pc:sldMk cId="3489072685" sldId="313"/>
        </pc:sldMkLst>
        <pc:spChg chg="mod">
          <ac:chgData name="Iris" userId="359797ea-bb9a-4ffd-8d59-6b0aef538b7f" providerId="ADAL" clId="{5A76F6EF-3516-43A3-9363-10F971879271}" dt="2020-02-13T06:47:06.004" v="367" actId="20577"/>
          <ac:spMkLst>
            <pc:docMk/>
            <pc:sldMk cId="3489072685" sldId="313"/>
            <ac:spMk id="3" creationId="{3F1F568D-CB0B-41AE-ABCB-7EFC90D1DE3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67C075-AB31-469D-96D2-C0E86D08FD84}"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n-US"/>
        </a:p>
      </dgm:t>
    </dgm:pt>
    <dgm:pt modelId="{0587F7FC-9EBF-4DF5-90E7-A8137751E1BA}">
      <dgm:prSet phldrT="[Text]"/>
      <dgm:spPr/>
      <dgm:t>
        <a:bodyPr/>
        <a:lstStyle/>
        <a:p>
          <a:r>
            <a:rPr lang="en-US" dirty="0"/>
            <a:t>≈ 2,900 Citizens</a:t>
          </a:r>
        </a:p>
      </dgm:t>
    </dgm:pt>
    <dgm:pt modelId="{0D30F30B-CF8A-4835-9803-63AA8A78C418}" type="parTrans" cxnId="{C4A8549A-2BED-48B9-B0B0-50CC6A486313}">
      <dgm:prSet/>
      <dgm:spPr/>
      <dgm:t>
        <a:bodyPr/>
        <a:lstStyle/>
        <a:p>
          <a:endParaRPr lang="en-US"/>
        </a:p>
      </dgm:t>
    </dgm:pt>
    <dgm:pt modelId="{0B05FB6C-1316-4A04-8A96-5AB958DA31F3}" type="sibTrans" cxnId="{C4A8549A-2BED-48B9-B0B0-50CC6A486313}">
      <dgm:prSet/>
      <dgm:spPr/>
      <dgm:t>
        <a:bodyPr/>
        <a:lstStyle/>
        <a:p>
          <a:endParaRPr lang="en-US"/>
        </a:p>
      </dgm:t>
    </dgm:pt>
    <dgm:pt modelId="{57B760F7-FCEC-437B-AAD5-670C831019F5}">
      <dgm:prSet phldrT="[Text]"/>
      <dgm:spPr/>
      <dgm:t>
        <a:bodyPr/>
        <a:lstStyle/>
        <a:p>
          <a:r>
            <a:rPr lang="en-US" dirty="0"/>
            <a:t>≈ 41% Unemployment</a:t>
          </a:r>
        </a:p>
      </dgm:t>
    </dgm:pt>
    <dgm:pt modelId="{1CBEF242-031E-430D-8D76-8876CD110D32}" type="parTrans" cxnId="{6685BD5C-F211-4D1C-AB0E-82A238721807}">
      <dgm:prSet/>
      <dgm:spPr/>
      <dgm:t>
        <a:bodyPr/>
        <a:lstStyle/>
        <a:p>
          <a:endParaRPr lang="en-US"/>
        </a:p>
      </dgm:t>
    </dgm:pt>
    <dgm:pt modelId="{958E8DFD-8A36-473E-AC2E-423C537A42ED}" type="sibTrans" cxnId="{6685BD5C-F211-4D1C-AB0E-82A238721807}">
      <dgm:prSet/>
      <dgm:spPr/>
      <dgm:t>
        <a:bodyPr/>
        <a:lstStyle/>
        <a:p>
          <a:endParaRPr lang="en-US"/>
        </a:p>
      </dgm:t>
    </dgm:pt>
    <dgm:pt modelId="{0CB677EC-10CB-435C-A497-BFFBD33146D4}">
      <dgm:prSet phldrT="[Text]"/>
      <dgm:spPr/>
      <dgm:t>
        <a:bodyPr/>
        <a:lstStyle/>
        <a:p>
          <a:r>
            <a:rPr lang="en-US" dirty="0"/>
            <a:t>≈ 33% Poverty</a:t>
          </a:r>
        </a:p>
      </dgm:t>
    </dgm:pt>
    <dgm:pt modelId="{31BF26E8-F878-4D73-81B7-3CEED5D7470F}" type="parTrans" cxnId="{AB5FA1E6-EBC0-452E-B9C9-EFC39C0D103D}">
      <dgm:prSet/>
      <dgm:spPr/>
      <dgm:t>
        <a:bodyPr/>
        <a:lstStyle/>
        <a:p>
          <a:endParaRPr lang="en-US"/>
        </a:p>
      </dgm:t>
    </dgm:pt>
    <dgm:pt modelId="{69B5A601-1525-4EA4-B1B4-D379A100AB52}" type="sibTrans" cxnId="{AB5FA1E6-EBC0-452E-B9C9-EFC39C0D103D}">
      <dgm:prSet/>
      <dgm:spPr/>
      <dgm:t>
        <a:bodyPr/>
        <a:lstStyle/>
        <a:p>
          <a:endParaRPr lang="en-US"/>
        </a:p>
      </dgm:t>
    </dgm:pt>
    <dgm:pt modelId="{6DEA152E-97E6-4DA1-95F9-A58055B72800}" type="pres">
      <dgm:prSet presAssocID="{8867C075-AB31-469D-96D2-C0E86D08FD84}" presName="linear" presStyleCnt="0">
        <dgm:presLayoutVars>
          <dgm:dir/>
          <dgm:animLvl val="lvl"/>
          <dgm:resizeHandles val="exact"/>
        </dgm:presLayoutVars>
      </dgm:prSet>
      <dgm:spPr/>
    </dgm:pt>
    <dgm:pt modelId="{62EC1701-6690-464C-B043-8512BA8CD7E4}" type="pres">
      <dgm:prSet presAssocID="{0587F7FC-9EBF-4DF5-90E7-A8137751E1BA}" presName="parentLin" presStyleCnt="0"/>
      <dgm:spPr/>
    </dgm:pt>
    <dgm:pt modelId="{7612E461-A8D9-412B-BE6A-44DACD99F991}" type="pres">
      <dgm:prSet presAssocID="{0587F7FC-9EBF-4DF5-90E7-A8137751E1BA}" presName="parentLeftMargin" presStyleLbl="node1" presStyleIdx="0" presStyleCnt="3"/>
      <dgm:spPr/>
    </dgm:pt>
    <dgm:pt modelId="{EB6511F9-ABE7-4B7E-AAB9-C7F1A6141C49}" type="pres">
      <dgm:prSet presAssocID="{0587F7FC-9EBF-4DF5-90E7-A8137751E1BA}" presName="parentText" presStyleLbl="node1" presStyleIdx="0" presStyleCnt="3">
        <dgm:presLayoutVars>
          <dgm:chMax val="0"/>
          <dgm:bulletEnabled val="1"/>
        </dgm:presLayoutVars>
      </dgm:prSet>
      <dgm:spPr/>
    </dgm:pt>
    <dgm:pt modelId="{EA5417A7-4836-4997-8C5F-699E9176E824}" type="pres">
      <dgm:prSet presAssocID="{0587F7FC-9EBF-4DF5-90E7-A8137751E1BA}" presName="negativeSpace" presStyleCnt="0"/>
      <dgm:spPr/>
    </dgm:pt>
    <dgm:pt modelId="{388C67F6-5B68-474D-9392-34D9A0A372BC}" type="pres">
      <dgm:prSet presAssocID="{0587F7FC-9EBF-4DF5-90E7-A8137751E1BA}" presName="childText" presStyleLbl="conFgAcc1" presStyleIdx="0" presStyleCnt="3">
        <dgm:presLayoutVars>
          <dgm:bulletEnabled val="1"/>
        </dgm:presLayoutVars>
      </dgm:prSet>
      <dgm:spPr/>
    </dgm:pt>
    <dgm:pt modelId="{A44FFB3B-06BD-49F2-832F-5E33703E76B6}" type="pres">
      <dgm:prSet presAssocID="{0B05FB6C-1316-4A04-8A96-5AB958DA31F3}" presName="spaceBetweenRectangles" presStyleCnt="0"/>
      <dgm:spPr/>
    </dgm:pt>
    <dgm:pt modelId="{C925C9E2-D628-4575-AB4A-63AB55157E2F}" type="pres">
      <dgm:prSet presAssocID="{57B760F7-FCEC-437B-AAD5-670C831019F5}" presName="parentLin" presStyleCnt="0"/>
      <dgm:spPr/>
    </dgm:pt>
    <dgm:pt modelId="{B853F73C-CCFC-488D-BABD-CBB7F0C0DDBF}" type="pres">
      <dgm:prSet presAssocID="{57B760F7-FCEC-437B-AAD5-670C831019F5}" presName="parentLeftMargin" presStyleLbl="node1" presStyleIdx="0" presStyleCnt="3"/>
      <dgm:spPr/>
    </dgm:pt>
    <dgm:pt modelId="{F65EC379-7C07-45D2-BBB6-9A08AC6A034C}" type="pres">
      <dgm:prSet presAssocID="{57B760F7-FCEC-437B-AAD5-670C831019F5}" presName="parentText" presStyleLbl="node1" presStyleIdx="1" presStyleCnt="3">
        <dgm:presLayoutVars>
          <dgm:chMax val="0"/>
          <dgm:bulletEnabled val="1"/>
        </dgm:presLayoutVars>
      </dgm:prSet>
      <dgm:spPr/>
    </dgm:pt>
    <dgm:pt modelId="{0B9A06DF-2AF0-4F33-8D30-F5E433AAC826}" type="pres">
      <dgm:prSet presAssocID="{57B760F7-FCEC-437B-AAD5-670C831019F5}" presName="negativeSpace" presStyleCnt="0"/>
      <dgm:spPr/>
    </dgm:pt>
    <dgm:pt modelId="{C4D12615-F332-481F-854F-632A34022614}" type="pres">
      <dgm:prSet presAssocID="{57B760F7-FCEC-437B-AAD5-670C831019F5}" presName="childText" presStyleLbl="conFgAcc1" presStyleIdx="1" presStyleCnt="3">
        <dgm:presLayoutVars>
          <dgm:bulletEnabled val="1"/>
        </dgm:presLayoutVars>
      </dgm:prSet>
      <dgm:spPr/>
    </dgm:pt>
    <dgm:pt modelId="{FC07B342-CEFB-4BE1-AD16-7CC4F44906D6}" type="pres">
      <dgm:prSet presAssocID="{958E8DFD-8A36-473E-AC2E-423C537A42ED}" presName="spaceBetweenRectangles" presStyleCnt="0"/>
      <dgm:spPr/>
    </dgm:pt>
    <dgm:pt modelId="{E2C04877-3B54-4758-A179-4ACEB35B1CA7}" type="pres">
      <dgm:prSet presAssocID="{0CB677EC-10CB-435C-A497-BFFBD33146D4}" presName="parentLin" presStyleCnt="0"/>
      <dgm:spPr/>
    </dgm:pt>
    <dgm:pt modelId="{2B40C0A9-6E23-4FCA-B58B-C0D6D6851289}" type="pres">
      <dgm:prSet presAssocID="{0CB677EC-10CB-435C-A497-BFFBD33146D4}" presName="parentLeftMargin" presStyleLbl="node1" presStyleIdx="1" presStyleCnt="3"/>
      <dgm:spPr/>
    </dgm:pt>
    <dgm:pt modelId="{8A7E79E4-FFAA-4D02-949F-48C9524134D0}" type="pres">
      <dgm:prSet presAssocID="{0CB677EC-10CB-435C-A497-BFFBD33146D4}" presName="parentText" presStyleLbl="node1" presStyleIdx="2" presStyleCnt="3">
        <dgm:presLayoutVars>
          <dgm:chMax val="0"/>
          <dgm:bulletEnabled val="1"/>
        </dgm:presLayoutVars>
      </dgm:prSet>
      <dgm:spPr/>
    </dgm:pt>
    <dgm:pt modelId="{61476671-6EC7-4293-A753-C204FC324902}" type="pres">
      <dgm:prSet presAssocID="{0CB677EC-10CB-435C-A497-BFFBD33146D4}" presName="negativeSpace" presStyleCnt="0"/>
      <dgm:spPr/>
    </dgm:pt>
    <dgm:pt modelId="{2DAB57AE-4449-4925-AF6A-83576819E6AF}" type="pres">
      <dgm:prSet presAssocID="{0CB677EC-10CB-435C-A497-BFFBD33146D4}" presName="childText" presStyleLbl="conFgAcc1" presStyleIdx="2" presStyleCnt="3">
        <dgm:presLayoutVars>
          <dgm:bulletEnabled val="1"/>
        </dgm:presLayoutVars>
      </dgm:prSet>
      <dgm:spPr/>
    </dgm:pt>
  </dgm:ptLst>
  <dgm:cxnLst>
    <dgm:cxn modelId="{6685BD5C-F211-4D1C-AB0E-82A238721807}" srcId="{8867C075-AB31-469D-96D2-C0E86D08FD84}" destId="{57B760F7-FCEC-437B-AAD5-670C831019F5}" srcOrd="1" destOrd="0" parTransId="{1CBEF242-031E-430D-8D76-8876CD110D32}" sibTransId="{958E8DFD-8A36-473E-AC2E-423C537A42ED}"/>
    <dgm:cxn modelId="{1297065D-E5AF-4E35-BF2D-F9B53B191B97}" type="presOf" srcId="{57B760F7-FCEC-437B-AAD5-670C831019F5}" destId="{B853F73C-CCFC-488D-BABD-CBB7F0C0DDBF}" srcOrd="0" destOrd="0" presId="urn:microsoft.com/office/officeart/2005/8/layout/list1"/>
    <dgm:cxn modelId="{23168883-4573-4406-9880-4EF92699520E}" type="presOf" srcId="{57B760F7-FCEC-437B-AAD5-670C831019F5}" destId="{F65EC379-7C07-45D2-BBB6-9A08AC6A034C}" srcOrd="1" destOrd="0" presId="urn:microsoft.com/office/officeart/2005/8/layout/list1"/>
    <dgm:cxn modelId="{39F1B68F-D9B4-40DB-B08B-CF9935B83904}" type="presOf" srcId="{0587F7FC-9EBF-4DF5-90E7-A8137751E1BA}" destId="{7612E461-A8D9-412B-BE6A-44DACD99F991}" srcOrd="0" destOrd="0" presId="urn:microsoft.com/office/officeart/2005/8/layout/list1"/>
    <dgm:cxn modelId="{62327D91-D1F2-4659-BCC9-2A45FC5CB253}" type="presOf" srcId="{0CB677EC-10CB-435C-A497-BFFBD33146D4}" destId="{2B40C0A9-6E23-4FCA-B58B-C0D6D6851289}" srcOrd="0" destOrd="0" presId="urn:microsoft.com/office/officeart/2005/8/layout/list1"/>
    <dgm:cxn modelId="{C4A8549A-2BED-48B9-B0B0-50CC6A486313}" srcId="{8867C075-AB31-469D-96D2-C0E86D08FD84}" destId="{0587F7FC-9EBF-4DF5-90E7-A8137751E1BA}" srcOrd="0" destOrd="0" parTransId="{0D30F30B-CF8A-4835-9803-63AA8A78C418}" sibTransId="{0B05FB6C-1316-4A04-8A96-5AB958DA31F3}"/>
    <dgm:cxn modelId="{AF15F5B9-8BC0-40DD-B839-C5D16655D176}" type="presOf" srcId="{8867C075-AB31-469D-96D2-C0E86D08FD84}" destId="{6DEA152E-97E6-4DA1-95F9-A58055B72800}" srcOrd="0" destOrd="0" presId="urn:microsoft.com/office/officeart/2005/8/layout/list1"/>
    <dgm:cxn modelId="{4F8369D0-E229-429A-9EFE-1D49343220A6}" type="presOf" srcId="{0CB677EC-10CB-435C-A497-BFFBD33146D4}" destId="{8A7E79E4-FFAA-4D02-949F-48C9524134D0}" srcOrd="1" destOrd="0" presId="urn:microsoft.com/office/officeart/2005/8/layout/list1"/>
    <dgm:cxn modelId="{55ED1ED9-6BED-4E6A-8004-3BD41BD2729C}" type="presOf" srcId="{0587F7FC-9EBF-4DF5-90E7-A8137751E1BA}" destId="{EB6511F9-ABE7-4B7E-AAB9-C7F1A6141C49}" srcOrd="1" destOrd="0" presId="urn:microsoft.com/office/officeart/2005/8/layout/list1"/>
    <dgm:cxn modelId="{AB5FA1E6-EBC0-452E-B9C9-EFC39C0D103D}" srcId="{8867C075-AB31-469D-96D2-C0E86D08FD84}" destId="{0CB677EC-10CB-435C-A497-BFFBD33146D4}" srcOrd="2" destOrd="0" parTransId="{31BF26E8-F878-4D73-81B7-3CEED5D7470F}" sibTransId="{69B5A601-1525-4EA4-B1B4-D379A100AB52}"/>
    <dgm:cxn modelId="{DD5875D2-AE52-483F-B579-A6496D7C0F6B}" type="presParOf" srcId="{6DEA152E-97E6-4DA1-95F9-A58055B72800}" destId="{62EC1701-6690-464C-B043-8512BA8CD7E4}" srcOrd="0" destOrd="0" presId="urn:microsoft.com/office/officeart/2005/8/layout/list1"/>
    <dgm:cxn modelId="{7A208EFE-C5CE-4256-A40A-BE34830DF620}" type="presParOf" srcId="{62EC1701-6690-464C-B043-8512BA8CD7E4}" destId="{7612E461-A8D9-412B-BE6A-44DACD99F991}" srcOrd="0" destOrd="0" presId="urn:microsoft.com/office/officeart/2005/8/layout/list1"/>
    <dgm:cxn modelId="{A47274CC-5035-478F-8A6C-B920A6E8FD56}" type="presParOf" srcId="{62EC1701-6690-464C-B043-8512BA8CD7E4}" destId="{EB6511F9-ABE7-4B7E-AAB9-C7F1A6141C49}" srcOrd="1" destOrd="0" presId="urn:microsoft.com/office/officeart/2005/8/layout/list1"/>
    <dgm:cxn modelId="{E6BE92C9-5CE0-4670-8270-2617D6F19065}" type="presParOf" srcId="{6DEA152E-97E6-4DA1-95F9-A58055B72800}" destId="{EA5417A7-4836-4997-8C5F-699E9176E824}" srcOrd="1" destOrd="0" presId="urn:microsoft.com/office/officeart/2005/8/layout/list1"/>
    <dgm:cxn modelId="{6CD8ADAA-90C1-4E88-B248-05A2D7BC2BDC}" type="presParOf" srcId="{6DEA152E-97E6-4DA1-95F9-A58055B72800}" destId="{388C67F6-5B68-474D-9392-34D9A0A372BC}" srcOrd="2" destOrd="0" presId="urn:microsoft.com/office/officeart/2005/8/layout/list1"/>
    <dgm:cxn modelId="{D8888652-03FA-421B-AB18-1409B0774DD3}" type="presParOf" srcId="{6DEA152E-97E6-4DA1-95F9-A58055B72800}" destId="{A44FFB3B-06BD-49F2-832F-5E33703E76B6}" srcOrd="3" destOrd="0" presId="urn:microsoft.com/office/officeart/2005/8/layout/list1"/>
    <dgm:cxn modelId="{373AB01D-5723-47F2-9D2B-36E7B1240A80}" type="presParOf" srcId="{6DEA152E-97E6-4DA1-95F9-A58055B72800}" destId="{C925C9E2-D628-4575-AB4A-63AB55157E2F}" srcOrd="4" destOrd="0" presId="urn:microsoft.com/office/officeart/2005/8/layout/list1"/>
    <dgm:cxn modelId="{8735E8BE-F1D7-4618-8992-2D957CE570B7}" type="presParOf" srcId="{C925C9E2-D628-4575-AB4A-63AB55157E2F}" destId="{B853F73C-CCFC-488D-BABD-CBB7F0C0DDBF}" srcOrd="0" destOrd="0" presId="urn:microsoft.com/office/officeart/2005/8/layout/list1"/>
    <dgm:cxn modelId="{124DAB7E-6326-4299-91E8-FD4A53241831}" type="presParOf" srcId="{C925C9E2-D628-4575-AB4A-63AB55157E2F}" destId="{F65EC379-7C07-45D2-BBB6-9A08AC6A034C}" srcOrd="1" destOrd="0" presId="urn:microsoft.com/office/officeart/2005/8/layout/list1"/>
    <dgm:cxn modelId="{C728D653-599F-4C07-A7CE-921B2391D114}" type="presParOf" srcId="{6DEA152E-97E6-4DA1-95F9-A58055B72800}" destId="{0B9A06DF-2AF0-4F33-8D30-F5E433AAC826}" srcOrd="5" destOrd="0" presId="urn:microsoft.com/office/officeart/2005/8/layout/list1"/>
    <dgm:cxn modelId="{4342A3A9-804D-41DA-8C26-913EE642CDF9}" type="presParOf" srcId="{6DEA152E-97E6-4DA1-95F9-A58055B72800}" destId="{C4D12615-F332-481F-854F-632A34022614}" srcOrd="6" destOrd="0" presId="urn:microsoft.com/office/officeart/2005/8/layout/list1"/>
    <dgm:cxn modelId="{8365F61B-CE92-4960-A999-ABBE72F77EF3}" type="presParOf" srcId="{6DEA152E-97E6-4DA1-95F9-A58055B72800}" destId="{FC07B342-CEFB-4BE1-AD16-7CC4F44906D6}" srcOrd="7" destOrd="0" presId="urn:microsoft.com/office/officeart/2005/8/layout/list1"/>
    <dgm:cxn modelId="{217885C8-188C-49E7-A29A-CD8BFC5DB33C}" type="presParOf" srcId="{6DEA152E-97E6-4DA1-95F9-A58055B72800}" destId="{E2C04877-3B54-4758-A179-4ACEB35B1CA7}" srcOrd="8" destOrd="0" presId="urn:microsoft.com/office/officeart/2005/8/layout/list1"/>
    <dgm:cxn modelId="{8DCF2AC0-8B0A-43D5-BDEC-2840D07CC367}" type="presParOf" srcId="{E2C04877-3B54-4758-A179-4ACEB35B1CA7}" destId="{2B40C0A9-6E23-4FCA-B58B-C0D6D6851289}" srcOrd="0" destOrd="0" presId="urn:microsoft.com/office/officeart/2005/8/layout/list1"/>
    <dgm:cxn modelId="{E2CCA91E-379E-40D4-9B52-5566288B8443}" type="presParOf" srcId="{E2C04877-3B54-4758-A179-4ACEB35B1CA7}" destId="{8A7E79E4-FFAA-4D02-949F-48C9524134D0}" srcOrd="1" destOrd="0" presId="urn:microsoft.com/office/officeart/2005/8/layout/list1"/>
    <dgm:cxn modelId="{2A1873DA-AAA7-450D-A42B-D393F1970FA6}" type="presParOf" srcId="{6DEA152E-97E6-4DA1-95F9-A58055B72800}" destId="{61476671-6EC7-4293-A753-C204FC324902}" srcOrd="9" destOrd="0" presId="urn:microsoft.com/office/officeart/2005/8/layout/list1"/>
    <dgm:cxn modelId="{61C53B8E-2BEB-4BDB-9EED-4ED302707789}" type="presParOf" srcId="{6DEA152E-97E6-4DA1-95F9-A58055B72800}" destId="{2DAB57AE-4449-4925-AF6A-83576819E6A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8C67F6-5B68-474D-9392-34D9A0A372BC}">
      <dsp:nvSpPr>
        <dsp:cNvPr id="0" name=""/>
        <dsp:cNvSpPr/>
      </dsp:nvSpPr>
      <dsp:spPr>
        <a:xfrm>
          <a:off x="0" y="575068"/>
          <a:ext cx="7801244" cy="8820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6511F9-ABE7-4B7E-AAB9-C7F1A6141C49}">
      <dsp:nvSpPr>
        <dsp:cNvPr id="0" name=""/>
        <dsp:cNvSpPr/>
      </dsp:nvSpPr>
      <dsp:spPr>
        <a:xfrm>
          <a:off x="390062" y="58468"/>
          <a:ext cx="5460870" cy="10332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408" tIns="0" rIns="206408" bIns="0" numCol="1" spcCol="1270" anchor="ctr" anchorCtr="0">
          <a:noAutofit/>
        </a:bodyPr>
        <a:lstStyle/>
        <a:p>
          <a:pPr marL="0" lvl="0" indent="0" algn="l" defTabSz="1555750">
            <a:lnSpc>
              <a:spcPct val="90000"/>
            </a:lnSpc>
            <a:spcBef>
              <a:spcPct val="0"/>
            </a:spcBef>
            <a:spcAft>
              <a:spcPct val="35000"/>
            </a:spcAft>
            <a:buNone/>
          </a:pPr>
          <a:r>
            <a:rPr lang="en-US" sz="3500" kern="1200" dirty="0"/>
            <a:t>≈ 2,900 Citizens</a:t>
          </a:r>
        </a:p>
      </dsp:txBody>
      <dsp:txXfrm>
        <a:off x="440499" y="108905"/>
        <a:ext cx="5359996" cy="932326"/>
      </dsp:txXfrm>
    </dsp:sp>
    <dsp:sp modelId="{C4D12615-F332-481F-854F-632A34022614}">
      <dsp:nvSpPr>
        <dsp:cNvPr id="0" name=""/>
        <dsp:cNvSpPr/>
      </dsp:nvSpPr>
      <dsp:spPr>
        <a:xfrm>
          <a:off x="0" y="2162669"/>
          <a:ext cx="7801244" cy="8820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5EC379-7C07-45D2-BBB6-9A08AC6A034C}">
      <dsp:nvSpPr>
        <dsp:cNvPr id="0" name=""/>
        <dsp:cNvSpPr/>
      </dsp:nvSpPr>
      <dsp:spPr>
        <a:xfrm>
          <a:off x="390062" y="1646069"/>
          <a:ext cx="5460870" cy="10332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408" tIns="0" rIns="206408" bIns="0" numCol="1" spcCol="1270" anchor="ctr" anchorCtr="0">
          <a:noAutofit/>
        </a:bodyPr>
        <a:lstStyle/>
        <a:p>
          <a:pPr marL="0" lvl="0" indent="0" algn="l" defTabSz="1555750">
            <a:lnSpc>
              <a:spcPct val="90000"/>
            </a:lnSpc>
            <a:spcBef>
              <a:spcPct val="0"/>
            </a:spcBef>
            <a:spcAft>
              <a:spcPct val="35000"/>
            </a:spcAft>
            <a:buNone/>
          </a:pPr>
          <a:r>
            <a:rPr lang="en-US" sz="3500" kern="1200" dirty="0"/>
            <a:t>≈ 41% Unemployment</a:t>
          </a:r>
        </a:p>
      </dsp:txBody>
      <dsp:txXfrm>
        <a:off x="440499" y="1696506"/>
        <a:ext cx="5359996" cy="932326"/>
      </dsp:txXfrm>
    </dsp:sp>
    <dsp:sp modelId="{2DAB57AE-4449-4925-AF6A-83576819E6AF}">
      <dsp:nvSpPr>
        <dsp:cNvPr id="0" name=""/>
        <dsp:cNvSpPr/>
      </dsp:nvSpPr>
      <dsp:spPr>
        <a:xfrm>
          <a:off x="0" y="3750269"/>
          <a:ext cx="7801244" cy="8820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7E79E4-FFAA-4D02-949F-48C9524134D0}">
      <dsp:nvSpPr>
        <dsp:cNvPr id="0" name=""/>
        <dsp:cNvSpPr/>
      </dsp:nvSpPr>
      <dsp:spPr>
        <a:xfrm>
          <a:off x="390062" y="3233669"/>
          <a:ext cx="5460870" cy="10332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408" tIns="0" rIns="206408" bIns="0" numCol="1" spcCol="1270" anchor="ctr" anchorCtr="0">
          <a:noAutofit/>
        </a:bodyPr>
        <a:lstStyle/>
        <a:p>
          <a:pPr marL="0" lvl="0" indent="0" algn="l" defTabSz="1555750">
            <a:lnSpc>
              <a:spcPct val="90000"/>
            </a:lnSpc>
            <a:spcBef>
              <a:spcPct val="0"/>
            </a:spcBef>
            <a:spcAft>
              <a:spcPct val="35000"/>
            </a:spcAft>
            <a:buNone/>
          </a:pPr>
          <a:r>
            <a:rPr lang="en-US" sz="3500" kern="1200" dirty="0"/>
            <a:t>≈ 33% Poverty</a:t>
          </a:r>
        </a:p>
      </dsp:txBody>
      <dsp:txXfrm>
        <a:off x="440499" y="3284106"/>
        <a:ext cx="5359996" cy="93232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9E39B61E-A6BA-4DBC-B9DE-D464CF868444}" type="datetimeFigureOut">
              <a:rPr lang="en-US" smtClean="0"/>
              <a:pPr/>
              <a:t>2/12/2020</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93E01B7F-5CB1-478E-9FFD-1DD7D0033CE0}"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176B7CEC-8B60-47CA-BBB0-713F00811206}" type="datetimeFigureOut">
              <a:rPr lang="en-US" smtClean="0"/>
              <a:pPr/>
              <a:t>2/12/2020</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8D951F91-3FA6-4322-9306-61FCCD7DC0D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t>Welcome From Heidi.</a:t>
            </a:r>
          </a:p>
          <a:p>
            <a:endParaRPr lang="en-US" i="1" dirty="0"/>
          </a:p>
          <a:p>
            <a:r>
              <a:rPr lang="en-US" i="1" dirty="0"/>
              <a:t>Introduce Iris?</a:t>
            </a:r>
          </a:p>
          <a:p>
            <a:r>
              <a:rPr lang="en-US" i="1" dirty="0"/>
              <a:t>Introduce</a:t>
            </a:r>
            <a:r>
              <a:rPr lang="en-US" i="1" baseline="0" dirty="0"/>
              <a:t> </a:t>
            </a:r>
            <a:r>
              <a:rPr lang="en-US" i="1" dirty="0"/>
              <a:t>FirstPic???</a:t>
            </a:r>
          </a:p>
          <a:p>
            <a:r>
              <a:rPr lang="en-US" i="1" dirty="0"/>
              <a:t>Introduc</a:t>
            </a:r>
            <a:r>
              <a:rPr lang="en-US" i="1" baseline="0" dirty="0"/>
              <a:t>e </a:t>
            </a:r>
            <a:r>
              <a:rPr lang="en-US" i="1" dirty="0"/>
              <a:t>Enterprise,</a:t>
            </a:r>
            <a:r>
              <a:rPr lang="en-US" i="1" baseline="0" dirty="0"/>
              <a:t> turn over to ECP</a:t>
            </a:r>
            <a:endParaRPr lang="en-US" i="1" dirty="0"/>
          </a:p>
        </p:txBody>
      </p:sp>
      <p:sp>
        <p:nvSpPr>
          <p:cNvPr id="4" name="Slide Number Placeholder 3"/>
          <p:cNvSpPr>
            <a:spLocks noGrp="1"/>
          </p:cNvSpPr>
          <p:nvPr>
            <p:ph type="sldNum" sz="quarter" idx="10"/>
          </p:nvPr>
        </p:nvSpPr>
        <p:spPr/>
        <p:txBody>
          <a:bodyPr/>
          <a:lstStyle/>
          <a:p>
            <a:fld id="{8D951F91-3FA6-4322-9306-61FCCD7DC0D0}"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51F91-3FA6-4322-9306-61FCCD7DC0D0}" type="slidenum">
              <a:rPr lang="en-US" smtClean="0"/>
              <a:pPr/>
              <a:t>11</a:t>
            </a:fld>
            <a:endParaRPr lang="en-US"/>
          </a:p>
        </p:txBody>
      </p:sp>
    </p:spTree>
    <p:extLst>
      <p:ext uri="{BB962C8B-B14F-4D97-AF65-F5344CB8AC3E}">
        <p14:creationId xmlns:p14="http://schemas.microsoft.com/office/powerpoint/2010/main" val="560669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0" i="0" u="none" strike="noStrike" kern="1200" baseline="0" dirty="0">
                <a:solidFill>
                  <a:schemeClr val="tx1"/>
                </a:solidFill>
                <a:latin typeface="+mn-lt"/>
                <a:ea typeface="+mn-ea"/>
                <a:cs typeface="+mn-cs"/>
              </a:rPr>
              <a:t>In terms of timing, the designations for Opportunity Zone tracts last for 10 years.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order to invest in an Opportunity Zone, investors pool their investments in an </a:t>
            </a:r>
            <a:r>
              <a:rPr lang="en-US" sz="1200" b="0" i="1" u="none" strike="noStrike" kern="1200" baseline="0" dirty="0">
                <a:solidFill>
                  <a:schemeClr val="tx1"/>
                </a:solidFill>
                <a:latin typeface="+mn-lt"/>
                <a:ea typeface="+mn-ea"/>
                <a:cs typeface="+mn-cs"/>
              </a:rPr>
              <a:t>Opportunity Fund</a:t>
            </a:r>
            <a:r>
              <a:rPr lang="en-US" sz="1200" b="0" i="0" u="none" strike="noStrike" kern="1200" baseline="0" dirty="0">
                <a:solidFill>
                  <a:schemeClr val="tx1"/>
                </a:solidFill>
                <a:latin typeface="+mn-lt"/>
                <a:ea typeface="+mn-ea"/>
                <a:cs typeface="+mn-cs"/>
              </a:rPr>
              <a:t>, which is an investment vehicle set up either as a partnership or corporation, for investing in eligible property or businesses located in an Opportunity Zone. Only a partnership or corporation organized in one of the 50 states, the District of Columbia, or U.S. territories is eligible to be an Opportunity Fund. Opportunity Funds must hold at least 90 percent of their assets in </a:t>
            </a:r>
            <a:r>
              <a:rPr lang="en-US" sz="1200" b="0" i="1" u="none" strike="noStrike" kern="1200" baseline="0" dirty="0">
                <a:solidFill>
                  <a:schemeClr val="tx1"/>
                </a:solidFill>
                <a:latin typeface="+mn-lt"/>
                <a:ea typeface="+mn-ea"/>
                <a:cs typeface="+mn-cs"/>
              </a:rPr>
              <a:t>Opportunity Zone Property </a:t>
            </a:r>
            <a:r>
              <a:rPr lang="en-US" sz="1200" b="0" i="0" u="none" strike="noStrike" kern="1200" baseline="0" dirty="0">
                <a:solidFill>
                  <a:schemeClr val="tx1"/>
                </a:solidFill>
                <a:latin typeface="+mn-lt"/>
                <a:ea typeface="+mn-ea"/>
                <a:cs typeface="+mn-cs"/>
              </a:rPr>
              <a:t>meaning tangible business property or stock or partnership interest in a business located in an Opportunity Zone.</a:t>
            </a:r>
          </a:p>
          <a:p>
            <a:r>
              <a:rPr lang="en-US" sz="1200" b="0" i="0" u="none" strike="noStrike" kern="1200" baseline="0" dirty="0">
                <a:solidFill>
                  <a:schemeClr val="tx1"/>
                </a:solidFill>
                <a:latin typeface="+mn-lt"/>
                <a:ea typeface="+mn-ea"/>
                <a:cs typeface="+mn-cs"/>
              </a:rPr>
              <a:t>Opportunity Funds must self-certify on IRS Form 8996 in their annual income tax filings. There are already at least 134 funds across the U.S. with $29 billion in capital.</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Each state has an office that oversees OZ's and provides incentives/education/support/etc. </a:t>
            </a:r>
            <a:r>
              <a:rPr lang="en-US" sz="1200" kern="1200" dirty="0">
                <a:solidFill>
                  <a:schemeClr val="tx1"/>
                </a:solidFill>
                <a:effectLst/>
                <a:latin typeface="+mn-lt"/>
                <a:ea typeface="+mn-ea"/>
                <a:cs typeface="+mn-cs"/>
              </a:rPr>
              <a:t>In addition to the tax benefits that drive private capital, Federal agencies, as well as state, tribal, local, and territorial governments are also aligning resources with the Opportunity Zone program. These additional sources of support offer local stakeholders a chance to compete more effectively for private capital that can move to any designated Opportunity Zone, and to assure more reliably that tribal communities and residents receive concrete benefits from Opportunity Fund investments in real estate or business enterprises in their communities. </a:t>
            </a:r>
            <a:r>
              <a:rPr lang="en-US" sz="1200" kern="1200" dirty="0">
                <a:solidFill>
                  <a:schemeClr val="tx1"/>
                </a:solidFill>
                <a:latin typeface="+mn-lt"/>
                <a:ea typeface="+mn-ea"/>
                <a:cs typeface="+mn-cs"/>
              </a:rPr>
              <a:t>Get to know who your state agencies are and find out if they have additional incentives or resources that could help your project. </a:t>
            </a:r>
            <a:endParaRPr lang="en-US" dirty="0"/>
          </a:p>
        </p:txBody>
      </p:sp>
      <p:sp>
        <p:nvSpPr>
          <p:cNvPr id="4" name="Slide Number Placeholder 3"/>
          <p:cNvSpPr>
            <a:spLocks noGrp="1"/>
          </p:cNvSpPr>
          <p:nvPr>
            <p:ph type="sldNum" sz="quarter" idx="5"/>
          </p:nvPr>
        </p:nvSpPr>
        <p:spPr/>
        <p:txBody>
          <a:bodyPr/>
          <a:lstStyle/>
          <a:p>
            <a:fld id="{8D951F91-3FA6-4322-9306-61FCCD7DC0D0}" type="slidenum">
              <a:rPr lang="en-US" smtClean="0"/>
              <a:pPr/>
              <a:t>12</a:t>
            </a:fld>
            <a:endParaRPr lang="en-US"/>
          </a:p>
        </p:txBody>
      </p:sp>
    </p:spTree>
    <p:extLst>
      <p:ext uri="{BB962C8B-B14F-4D97-AF65-F5344CB8AC3E}">
        <p14:creationId xmlns:p14="http://schemas.microsoft.com/office/powerpoint/2010/main" val="3668487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a:t>
            </a:r>
            <a:r>
              <a:rPr lang="en-US" sz="1200" b="0" i="1" u="none" strike="noStrike" kern="1200" baseline="0" dirty="0">
                <a:solidFill>
                  <a:schemeClr val="tx1"/>
                </a:solidFill>
                <a:latin typeface="+mn-lt"/>
                <a:ea typeface="+mn-ea"/>
                <a:cs typeface="+mn-cs"/>
              </a:rPr>
              <a:t>capital gain </a:t>
            </a:r>
            <a:r>
              <a:rPr lang="en-US" sz="1200" b="0" i="0" u="none" strike="noStrike" kern="1200" baseline="0" dirty="0">
                <a:solidFill>
                  <a:schemeClr val="tx1"/>
                </a:solidFill>
                <a:latin typeface="+mn-lt"/>
                <a:ea typeface="+mn-ea"/>
                <a:cs typeface="+mn-cs"/>
              </a:rPr>
              <a:t>is the difference between what a person or corporation paid for an asset and the amount of profit received when the asset is sold. Under regulations by the IRS, almost any kind of capital gain can be invested in an Opportunity Fund, including profits from the sale of stocks, mutual funds, real estate, or a business. If a seller reinvests the capital gains in an Opportunity Fund within 180 days of the sale, they can defer paying taxes on them.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For example, if a stock is sold for $100,000 and $40,000 of that amount was a gain, the seller could then reinvest the gain in an Opportunity Fund and defer their capital gains tax. The seller can do what they like with the remaining $60,000. Only the gains may be reinvested in the Opportunity Fund in order for the seller to defer paying capital gains taxes on it. </a:t>
            </a:r>
            <a:endParaRPr lang="en-US" dirty="0"/>
          </a:p>
        </p:txBody>
      </p:sp>
      <p:sp>
        <p:nvSpPr>
          <p:cNvPr id="4" name="Slide Number Placeholder 3"/>
          <p:cNvSpPr>
            <a:spLocks noGrp="1"/>
          </p:cNvSpPr>
          <p:nvPr>
            <p:ph type="sldNum" sz="quarter" idx="5"/>
          </p:nvPr>
        </p:nvSpPr>
        <p:spPr/>
        <p:txBody>
          <a:bodyPr/>
          <a:lstStyle/>
          <a:p>
            <a:fld id="{8D951F91-3FA6-4322-9306-61FCCD7DC0D0}" type="slidenum">
              <a:rPr lang="en-US" smtClean="0"/>
              <a:pPr/>
              <a:t>13</a:t>
            </a:fld>
            <a:endParaRPr lang="en-US"/>
          </a:p>
        </p:txBody>
      </p:sp>
    </p:spTree>
    <p:extLst>
      <p:ext uri="{BB962C8B-B14F-4D97-AF65-F5344CB8AC3E}">
        <p14:creationId xmlns:p14="http://schemas.microsoft.com/office/powerpoint/2010/main" val="1781894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Benefits of investing in Opportunity Zones can be summarized according to three major categories:</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Benefit 1: Temporary Deferral of Capital Gains Taxes</a:t>
            </a:r>
            <a:r>
              <a:rPr lang="en-US" sz="1200" kern="1200" dirty="0">
                <a:solidFill>
                  <a:schemeClr val="tx1"/>
                </a:solidFill>
                <a:effectLst/>
                <a:latin typeface="+mn-lt"/>
                <a:ea typeface="+mn-ea"/>
                <a:cs typeface="+mn-cs"/>
              </a:rPr>
              <a:t> – Investors will not be taxed on the capital gains invested in an Opportunity Fund until they exit the fund or December 31, 2026, whichever comes first.</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Benefit 2: Step Up in Basis </a:t>
            </a:r>
            <a:r>
              <a:rPr lang="en-US" sz="1200" kern="1200" dirty="0">
                <a:solidFill>
                  <a:schemeClr val="tx1"/>
                </a:solidFill>
                <a:effectLst/>
                <a:latin typeface="+mn-lt"/>
                <a:ea typeface="+mn-ea"/>
                <a:cs typeface="+mn-cs"/>
              </a:rPr>
              <a:t>– Investments held for a minimum of 5 years will be taxed at reduced rates – 90% for investments held at least 5 years (10% basis increase) and 85% for investments held at least 7 years (15% basis increase).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Benefit 3: Tax-Free Gains After Year 10</a:t>
            </a:r>
            <a:r>
              <a:rPr lang="en-US" sz="1200" kern="1200" dirty="0">
                <a:solidFill>
                  <a:schemeClr val="tx1"/>
                </a:solidFill>
                <a:effectLst/>
                <a:latin typeface="+mn-lt"/>
                <a:ea typeface="+mn-ea"/>
                <a:cs typeface="+mn-cs"/>
              </a:rPr>
              <a:t> – If an investor holds a reinvestment for 10 years, capital gains achieved by the Opportunity Fund investment during that 10-year period will not be taxed. </a:t>
            </a:r>
            <a:r>
              <a:rPr lang="en-US" sz="1200" i="1" kern="1200" dirty="0">
                <a:solidFill>
                  <a:schemeClr val="tx1"/>
                </a:solidFill>
                <a:effectLst/>
                <a:latin typeface="+mn-lt"/>
                <a:ea typeface="+mn-ea"/>
                <a:cs typeface="+mn-cs"/>
              </a:rPr>
              <a:t>This is a permanent exclusion from taxable income</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B7B7C92E-D84C-1647-A083-42241B226D37}" type="slidenum">
              <a:rPr lang="en-US" smtClean="0"/>
              <a:pPr/>
              <a:t>14</a:t>
            </a:fld>
            <a:endParaRPr lang="en-US" dirty="0"/>
          </a:p>
        </p:txBody>
      </p:sp>
    </p:spTree>
    <p:extLst>
      <p:ext uri="{BB962C8B-B14F-4D97-AF65-F5344CB8AC3E}">
        <p14:creationId xmlns:p14="http://schemas.microsoft.com/office/powerpoint/2010/main" val="1887139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By law, investors who want to use the Opportunity Fund mechanism must reinvest their prior gains quickly, and then the Opportunity Funds themselves must deploy capital quickly into projects, properties, or companies in designated Opportunity Zones.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Opportunity zone businesses must meet regulatory requirements regarding their tangible property, and their gross income must be derived by business activity.  Specifically, there are 4 requirements:</a:t>
            </a:r>
          </a:p>
          <a:p>
            <a:r>
              <a:rPr lang="en-US" sz="1200" b="0" i="0" u="none" strike="noStrike" kern="1200" baseline="0" dirty="0">
                <a:solidFill>
                  <a:schemeClr val="tx1"/>
                </a:solidFill>
                <a:latin typeface="+mn-lt"/>
                <a:ea typeface="+mn-ea"/>
                <a:cs typeface="+mn-cs"/>
              </a:rPr>
              <a:t>trade or business in which: </a:t>
            </a:r>
          </a:p>
          <a:p>
            <a:r>
              <a:rPr lang="en-US" sz="1200" b="0" i="0" u="none" strike="noStrike" kern="1200" baseline="0" dirty="0">
                <a:solidFill>
                  <a:schemeClr val="tx1"/>
                </a:solidFill>
                <a:latin typeface="+mn-lt"/>
                <a:ea typeface="+mn-ea"/>
                <a:cs typeface="+mn-cs"/>
              </a:rPr>
              <a:t>-substantially all of the tangible property owned or leased is Opportunity Zone business property;</a:t>
            </a:r>
          </a:p>
          <a:p>
            <a:r>
              <a:rPr lang="en-US" sz="1200" b="0" i="0" u="none" strike="noStrike" kern="1200" baseline="0" dirty="0">
                <a:solidFill>
                  <a:schemeClr val="tx1"/>
                </a:solidFill>
                <a:latin typeface="+mn-lt"/>
                <a:ea typeface="+mn-ea"/>
                <a:cs typeface="+mn-cs"/>
              </a:rPr>
              <a:t>-fifty percent of the total gross income of the business is derived from the active conduct of the business;</a:t>
            </a:r>
          </a:p>
          <a:p>
            <a:r>
              <a:rPr lang="en-US" sz="1200" b="0" i="0" u="none" strike="noStrike" kern="1200" baseline="0" dirty="0">
                <a:solidFill>
                  <a:schemeClr val="tx1"/>
                </a:solidFill>
                <a:latin typeface="+mn-lt"/>
                <a:ea typeface="+mn-ea"/>
                <a:cs typeface="+mn-cs"/>
              </a:rPr>
              <a:t>-a substantial portion of the intangible property of the business is used in the active conduct of the business; </a:t>
            </a:r>
            <a:r>
              <a:rPr lang="en-US" sz="1200" b="0" i="1" u="none" strike="noStrike" kern="1200" baseline="0" dirty="0">
                <a:solidFill>
                  <a:schemeClr val="tx1"/>
                </a:solidFill>
                <a:latin typeface="+mn-lt"/>
                <a:ea typeface="+mn-ea"/>
                <a:cs typeface="+mn-cs"/>
              </a:rPr>
              <a:t>and</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-less than five percent of the average of the aggregate unadjusted bases of the property of such entity is attributable to nonqualified financial property.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a few types of businesses that do not qualify for OZ investment, so please take note of these exceptions.</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B7B7C92E-D84C-1647-A083-42241B226D37}" type="slidenum">
              <a:rPr lang="en-US" smtClean="0"/>
              <a:pPr/>
              <a:t>15</a:t>
            </a:fld>
            <a:endParaRPr lang="en-US" dirty="0"/>
          </a:p>
        </p:txBody>
      </p:sp>
    </p:spTree>
    <p:extLst>
      <p:ext uri="{BB962C8B-B14F-4D97-AF65-F5344CB8AC3E}">
        <p14:creationId xmlns:p14="http://schemas.microsoft.com/office/powerpoint/2010/main" val="872607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1" u="none" strike="noStrike" kern="1200" baseline="0" dirty="0">
                <a:solidFill>
                  <a:schemeClr val="tx1"/>
                </a:solidFill>
                <a:latin typeface="+mn-lt"/>
                <a:ea typeface="+mn-ea"/>
                <a:cs typeface="+mn-cs"/>
              </a:rPr>
              <a:t>Opportunity Zone business property </a:t>
            </a:r>
            <a:r>
              <a:rPr lang="en-US" sz="1200" b="0" i="0" u="none" strike="noStrike" kern="1200" baseline="0" dirty="0">
                <a:solidFill>
                  <a:schemeClr val="tx1"/>
                </a:solidFill>
                <a:latin typeface="+mn-lt"/>
                <a:ea typeface="+mn-ea"/>
                <a:cs typeface="+mn-cs"/>
              </a:rPr>
              <a:t>means tangible property used in a trade or business of an Opportunity Fund where: </a:t>
            </a:r>
          </a:p>
          <a:p>
            <a:r>
              <a:rPr lang="en-US" sz="1200" b="0" i="0" u="none" strike="noStrike" kern="1200" baseline="0" dirty="0">
                <a:solidFill>
                  <a:schemeClr val="tx1"/>
                </a:solidFill>
                <a:latin typeface="+mn-lt"/>
                <a:ea typeface="+mn-ea"/>
                <a:cs typeface="+mn-cs"/>
              </a:rPr>
              <a:t>-the property was acquired after December 31, 2017;</a:t>
            </a:r>
          </a:p>
          <a:p>
            <a:r>
              <a:rPr lang="en-US" sz="1200" b="0" i="0" u="none" strike="noStrike" kern="1200" baseline="0" dirty="0">
                <a:solidFill>
                  <a:schemeClr val="tx1"/>
                </a:solidFill>
                <a:latin typeface="+mn-lt"/>
                <a:ea typeface="+mn-ea"/>
                <a:cs typeface="+mn-cs"/>
              </a:rPr>
              <a:t>-the original use of such property commences with the Opportunity Fund, or the fund substantially improves the property; </a:t>
            </a:r>
            <a:r>
              <a:rPr lang="en-US" sz="1200" b="0" i="1" u="none" strike="noStrike" kern="1200" baseline="0" dirty="0">
                <a:solidFill>
                  <a:schemeClr val="tx1"/>
                </a:solidFill>
                <a:latin typeface="+mn-lt"/>
                <a:ea typeface="+mn-ea"/>
                <a:cs typeface="+mn-cs"/>
              </a:rPr>
              <a:t>and</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-during substantially all of the fund’s holding periods of the property, substantially all of the use of the property was in a qualified Opportunity Zone.</a:t>
            </a:r>
          </a:p>
          <a:p>
            <a:endParaRPr lang="en-US" dirty="0"/>
          </a:p>
          <a:p>
            <a:r>
              <a:rPr lang="en-US" sz="1200" b="0" i="0" u="none" strike="noStrike" kern="1200" baseline="0" dirty="0">
                <a:solidFill>
                  <a:schemeClr val="tx1"/>
                </a:solidFill>
                <a:latin typeface="+mn-lt"/>
                <a:ea typeface="+mn-ea"/>
                <a:cs typeface="+mn-cs"/>
              </a:rPr>
              <a:t>The IRS has regulations that deal directly with the unique features of Indian trust land that is typically leased to tribal businesses or tribal members. According to the regulations, leased property will be treated as Opportunity Zone business property if: </a:t>
            </a:r>
          </a:p>
          <a:p>
            <a:r>
              <a:rPr lang="en-US" sz="1200" b="0" i="0" u="none" strike="noStrike" kern="1200" baseline="0" dirty="0">
                <a:solidFill>
                  <a:schemeClr val="tx1"/>
                </a:solidFill>
                <a:latin typeface="+mn-lt"/>
                <a:ea typeface="+mn-ea"/>
                <a:cs typeface="+mn-cs"/>
              </a:rPr>
              <a:t>-the leased property was acquired under a lease after December 31, 2017; </a:t>
            </a:r>
            <a:r>
              <a:rPr lang="en-US" sz="1200" b="0" i="1" u="none" strike="noStrike" kern="1200" baseline="0" dirty="0">
                <a:solidFill>
                  <a:schemeClr val="tx1"/>
                </a:solidFill>
                <a:latin typeface="+mn-lt"/>
                <a:ea typeface="+mn-ea"/>
                <a:cs typeface="+mn-cs"/>
              </a:rPr>
              <a:t>and</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-substantially all of the use of the leased property is in an Opportunity Zone during substantially all of the period for which the business leases the property.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meaning of “substantially all” throughout the statute and regulations depends on the context where it is used. For example, in the context of the amount of tangible property owned or leased by the business, the meaning is 70 percent. </a:t>
            </a:r>
          </a:p>
          <a:p>
            <a:endParaRPr lang="en-US" dirty="0"/>
          </a:p>
        </p:txBody>
      </p:sp>
      <p:sp>
        <p:nvSpPr>
          <p:cNvPr id="4" name="Slide Number Placeholder 3"/>
          <p:cNvSpPr>
            <a:spLocks noGrp="1"/>
          </p:cNvSpPr>
          <p:nvPr>
            <p:ph type="sldNum" sz="quarter" idx="5"/>
          </p:nvPr>
        </p:nvSpPr>
        <p:spPr/>
        <p:txBody>
          <a:bodyPr/>
          <a:lstStyle/>
          <a:p>
            <a:fld id="{B7B7C92E-D84C-1647-A083-42241B226D37}" type="slidenum">
              <a:rPr lang="en-US" smtClean="0"/>
              <a:pPr/>
              <a:t>16</a:t>
            </a:fld>
            <a:endParaRPr lang="en-US" dirty="0"/>
          </a:p>
        </p:txBody>
      </p:sp>
    </p:spTree>
    <p:extLst>
      <p:ext uri="{BB962C8B-B14F-4D97-AF65-F5344CB8AC3E}">
        <p14:creationId xmlns:p14="http://schemas.microsoft.com/office/powerpoint/2010/main" val="1851959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a:solidFill>
                  <a:schemeClr val="tx1"/>
                </a:solidFill>
                <a:latin typeface="+mn-lt"/>
                <a:ea typeface="+mn-ea"/>
                <a:cs typeface="+mn-cs"/>
              </a:rPr>
              <a:t>Opportunity Zones offer Tribal communities a new tool they can use to attract investments in a wide range of projects to improve the economic conditions on tribal lands. </a:t>
            </a:r>
          </a:p>
          <a:p>
            <a:r>
              <a:rPr lang="en-US" sz="1200" b="0" i="0" u="none" strike="noStrike" kern="1200" baseline="0" dirty="0">
                <a:solidFill>
                  <a:schemeClr val="tx1"/>
                </a:solidFill>
                <a:latin typeface="+mn-lt"/>
                <a:ea typeface="+mn-ea"/>
                <a:cs typeface="+mn-cs"/>
              </a:rPr>
              <a:t>Opportunity Funds must hold at least 90 percent of their assets in Opportunity Zone property, which can include stock or equity in businesses. Tribally owned businesses already operating within an Opportunity Zone could seek new investments to further expand, or new businesses could be established. </a:t>
            </a:r>
          </a:p>
          <a:p>
            <a:r>
              <a:rPr lang="en-US" sz="1200" b="0" i="0" u="none" strike="noStrike" kern="1200" baseline="0" dirty="0">
                <a:solidFill>
                  <a:schemeClr val="tx1"/>
                </a:solidFill>
                <a:latin typeface="+mn-lt"/>
                <a:ea typeface="+mn-ea"/>
                <a:cs typeface="+mn-cs"/>
              </a:rPr>
              <a:t>Opportunity Funds can also choose to hold their assets in tangible property within an Opportunity Zone, which could lead to the development or redevelopment of properties within Indian Country. This could attract new investments for the construction of new buildings or the redevelopment of existing buildings, such as warehouses, office buildings, hotels, or apartment buildings, thereby leading to an increase in jobs in the Opportunity Zone area. The potential impacts of constructing or redeveloping properties in Indian Country might include the creation of other, new secondary businesses, such as coffee shops or restaurants, that while not direct recipients of Opportunity Funds, support Opportunity Zone businesses. </a:t>
            </a:r>
          </a:p>
          <a:p>
            <a:r>
              <a:rPr lang="en-US" sz="1200" b="0" i="0" u="none" strike="noStrike" kern="1200" baseline="0" dirty="0">
                <a:solidFill>
                  <a:schemeClr val="tx1"/>
                </a:solidFill>
                <a:latin typeface="+mn-lt"/>
                <a:ea typeface="+mn-ea"/>
                <a:cs typeface="+mn-cs"/>
              </a:rPr>
              <a:t>Finally, since there is no fixed ceiling on the number of Opportunity Zones that can receive investments in any given year, all eligible zones can receive any amount of capital through Opportunity Funds during the year. This represents a new way for Indian Country to attract financing for projects that would improve the economic outlook of the Opportunity Zone area, and, by extension, the tribe and its members </a:t>
            </a:r>
          </a:p>
        </p:txBody>
      </p:sp>
      <p:sp>
        <p:nvSpPr>
          <p:cNvPr id="4" name="Slide Number Placeholder 3"/>
          <p:cNvSpPr>
            <a:spLocks noGrp="1"/>
          </p:cNvSpPr>
          <p:nvPr>
            <p:ph type="sldNum" sz="quarter" idx="5"/>
          </p:nvPr>
        </p:nvSpPr>
        <p:spPr/>
        <p:txBody>
          <a:bodyPr/>
          <a:lstStyle/>
          <a:p>
            <a:fld id="{8D951F91-3FA6-4322-9306-61FCCD7DC0D0}" type="slidenum">
              <a:rPr lang="en-US" smtClean="0"/>
              <a:pPr/>
              <a:t>17</a:t>
            </a:fld>
            <a:endParaRPr lang="en-US"/>
          </a:p>
        </p:txBody>
      </p:sp>
    </p:spTree>
    <p:extLst>
      <p:ext uri="{BB962C8B-B14F-4D97-AF65-F5344CB8AC3E}">
        <p14:creationId xmlns:p14="http://schemas.microsoft.com/office/powerpoint/2010/main" val="35443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r>
              <a:rPr lang="en-US" dirty="0"/>
              <a:t>Focus on an example, as Iris requested, on work force housing.  After the “4 steps” slides, culminate in initial development steps.</a:t>
            </a:r>
          </a:p>
          <a:p>
            <a:pPr marL="171450" indent="-171450">
              <a:buFontTx/>
              <a:buChar char="-"/>
            </a:pPr>
            <a:r>
              <a:rPr lang="en-US" dirty="0"/>
              <a:t>Acknowledge this is the way many tribes already do community development activities.</a:t>
            </a:r>
          </a:p>
        </p:txBody>
      </p:sp>
      <p:sp>
        <p:nvSpPr>
          <p:cNvPr id="4" name="Slide Number Placeholder 3"/>
          <p:cNvSpPr>
            <a:spLocks noGrp="1"/>
          </p:cNvSpPr>
          <p:nvPr>
            <p:ph type="sldNum" sz="quarter" idx="10"/>
          </p:nvPr>
        </p:nvSpPr>
        <p:spPr/>
        <p:txBody>
          <a:bodyPr/>
          <a:lstStyle/>
          <a:p>
            <a:fld id="{8D951F91-3FA6-4322-9306-61FCCD7DC0D0}"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D951F91-3FA6-4322-9306-61FCCD7DC0D0}"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951F91-3FA6-4322-9306-61FCCD7DC0D0}"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of presenters and background on Enterprise and the work they do.</a:t>
            </a:r>
          </a:p>
        </p:txBody>
      </p:sp>
      <p:sp>
        <p:nvSpPr>
          <p:cNvPr id="4" name="Slide Number Placeholder 3"/>
          <p:cNvSpPr>
            <a:spLocks noGrp="1"/>
          </p:cNvSpPr>
          <p:nvPr>
            <p:ph type="sldNum" sz="quarter" idx="5"/>
          </p:nvPr>
        </p:nvSpPr>
        <p:spPr/>
        <p:txBody>
          <a:bodyPr/>
          <a:lstStyle/>
          <a:p>
            <a:fld id="{8D951F91-3FA6-4322-9306-61FCCD7DC0D0}" type="slidenum">
              <a:rPr lang="en-US" smtClean="0"/>
              <a:pPr/>
              <a:t>3</a:t>
            </a:fld>
            <a:endParaRPr lang="en-US"/>
          </a:p>
        </p:txBody>
      </p:sp>
    </p:spTree>
    <p:extLst>
      <p:ext uri="{BB962C8B-B14F-4D97-AF65-F5344CB8AC3E}">
        <p14:creationId xmlns:p14="http://schemas.microsoft.com/office/powerpoint/2010/main" val="2315625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From Enterprise</a:t>
            </a:r>
            <a:r>
              <a:rPr lang="en-US" baseline="0" dirty="0"/>
              <a:t> </a:t>
            </a:r>
            <a:endParaRPr lang="en-US" dirty="0"/>
          </a:p>
        </p:txBody>
      </p:sp>
      <p:sp>
        <p:nvSpPr>
          <p:cNvPr id="4" name="Slide Number Placeholder 3"/>
          <p:cNvSpPr>
            <a:spLocks noGrp="1"/>
          </p:cNvSpPr>
          <p:nvPr>
            <p:ph type="sldNum" sz="quarter" idx="10"/>
          </p:nvPr>
        </p:nvSpPr>
        <p:spPr/>
        <p:txBody>
          <a:bodyPr/>
          <a:lstStyle/>
          <a:p>
            <a:fld id="{8D951F91-3FA6-4322-9306-61FCCD7DC0D0}" type="slidenum">
              <a:rPr lang="en-US" smtClean="0"/>
              <a:pPr/>
              <a:t>29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From Enterprise</a:t>
            </a:r>
            <a:r>
              <a:rPr lang="en-US" baseline="0" dirty="0"/>
              <a:t> </a:t>
            </a:r>
            <a:endParaRPr lang="en-US" dirty="0"/>
          </a:p>
        </p:txBody>
      </p:sp>
      <p:sp>
        <p:nvSpPr>
          <p:cNvPr id="4" name="Slide Number Placeholder 3"/>
          <p:cNvSpPr>
            <a:spLocks noGrp="1"/>
          </p:cNvSpPr>
          <p:nvPr>
            <p:ph type="sldNum" sz="quarter" idx="10"/>
          </p:nvPr>
        </p:nvSpPr>
        <p:spPr/>
        <p:txBody>
          <a:bodyPr/>
          <a:lstStyle/>
          <a:p>
            <a:fld id="{8D951F91-3FA6-4322-9306-61FCCD7DC0D0}" type="slidenum">
              <a:rPr lang="en-US" smtClean="0"/>
              <a:pPr/>
              <a:t>30</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Executive Director Turner hosts roundtables to learn firsthand about the challenges, needs, and strengths of the community and takes their ideas back to Washington, DC.  </a:t>
            </a:r>
          </a:p>
          <a:p>
            <a:r>
              <a:rPr lang="en-US" dirty="0"/>
              <a:t>Federal Agency partners are working with state partners and OZ communities to support community projects</a:t>
            </a:r>
          </a:p>
          <a:p>
            <a:endParaRPr lang="en-US" dirty="0"/>
          </a:p>
        </p:txBody>
      </p:sp>
      <p:sp>
        <p:nvSpPr>
          <p:cNvPr id="4" name="Slide Number Placeholder 3"/>
          <p:cNvSpPr>
            <a:spLocks noGrp="1"/>
          </p:cNvSpPr>
          <p:nvPr>
            <p:ph type="sldNum" sz="quarter" idx="5"/>
          </p:nvPr>
        </p:nvSpPr>
        <p:spPr/>
        <p:txBody>
          <a:bodyPr/>
          <a:lstStyle/>
          <a:p>
            <a:fld id="{8D951F91-3FA6-4322-9306-61FCCD7DC0D0}" type="slidenum">
              <a:rPr lang="en-US" smtClean="0"/>
              <a:pPr/>
              <a:t>33</a:t>
            </a:fld>
            <a:endParaRPr lang="en-US"/>
          </a:p>
        </p:txBody>
      </p:sp>
    </p:spTree>
    <p:extLst>
      <p:ext uri="{BB962C8B-B14F-4D97-AF65-F5344CB8AC3E}">
        <p14:creationId xmlns:p14="http://schemas.microsoft.com/office/powerpoint/2010/main" val="4109948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Opportunity Zones are specially-designated areas in low-income communities across the nation. Created as part of the 2017 Tax Cuts and Jobs Act, Opportunity Zones provide a new tax incentive to qualified investments in these areas. </a:t>
            </a:r>
            <a:r>
              <a:rPr lang="en-US" sz="1200" b="0" i="0" u="none" strike="noStrike" kern="1200" baseline="0" dirty="0">
                <a:solidFill>
                  <a:schemeClr val="tx1"/>
                </a:solidFill>
                <a:latin typeface="+mn-lt"/>
                <a:ea typeface="+mn-ea"/>
                <a:cs typeface="+mn-cs"/>
              </a:rPr>
              <a:t>Individuals and corporations that sell investments at a profit can, in turn, invest realized capital gains from such sales in businesses or property in Opportunity Zones </a:t>
            </a:r>
            <a:r>
              <a:rPr lang="en-US" sz="1200" b="0" i="1" u="none" strike="noStrike" kern="1200" baseline="0" dirty="0">
                <a:solidFill>
                  <a:schemeClr val="tx1"/>
                </a:solidFill>
                <a:latin typeface="+mn-lt"/>
                <a:ea typeface="+mn-ea"/>
                <a:cs typeface="+mn-cs"/>
              </a:rPr>
              <a:t>and </a:t>
            </a:r>
            <a:r>
              <a:rPr lang="en-US" sz="1200" b="0" i="0" u="none" strike="noStrike" kern="1200" baseline="0" dirty="0">
                <a:solidFill>
                  <a:schemeClr val="tx1"/>
                </a:solidFill>
                <a:latin typeface="+mn-lt"/>
                <a:ea typeface="+mn-ea"/>
                <a:cs typeface="+mn-cs"/>
              </a:rPr>
              <a:t>defer paying capital gains tax for up to 10 years. </a:t>
            </a:r>
            <a:r>
              <a:rPr lang="en-US" sz="1200" kern="1200" dirty="0">
                <a:solidFill>
                  <a:schemeClr val="tx1"/>
                </a:solidFill>
                <a:effectLst/>
                <a:latin typeface="+mn-lt"/>
                <a:ea typeface="+mn-ea"/>
                <a:cs typeface="+mn-cs"/>
              </a:rPr>
              <a:t>This incentive is intended to attract long-term private investment and spur economic growth in these communities. For communities across the United States experiencing increasing housing insecurity and growing economic inequality, an Opportunity Zone designation provides a chance to develop strategies and align policies that harness this incentive, while serving the needs of current and future residents.</a:t>
            </a:r>
          </a:p>
          <a:p>
            <a:endParaRPr lang="en-US" dirty="0"/>
          </a:p>
        </p:txBody>
      </p:sp>
      <p:sp>
        <p:nvSpPr>
          <p:cNvPr id="4" name="Slide Number Placeholder 3"/>
          <p:cNvSpPr>
            <a:spLocks noGrp="1"/>
          </p:cNvSpPr>
          <p:nvPr>
            <p:ph type="sldNum" sz="quarter" idx="5"/>
          </p:nvPr>
        </p:nvSpPr>
        <p:spPr/>
        <p:txBody>
          <a:bodyPr/>
          <a:lstStyle/>
          <a:p>
            <a:fld id="{B7B7C92E-D84C-1647-A083-42241B226D37}" type="slidenum">
              <a:rPr lang="en-US" smtClean="0"/>
              <a:pPr/>
              <a:t>4</a:t>
            </a:fld>
            <a:endParaRPr lang="en-US" dirty="0"/>
          </a:p>
        </p:txBody>
      </p:sp>
    </p:spTree>
    <p:extLst>
      <p:ext uri="{BB962C8B-B14F-4D97-AF65-F5344CB8AC3E}">
        <p14:creationId xmlns:p14="http://schemas.microsoft.com/office/powerpoint/2010/main" val="1623199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Opportunity Zones are defined by census tract – more than 8,700 nationwide.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There are 362 Opportunity Zones that overlap with Indian tribal lands, including state and federally recognized American Indian and Alaska Native reservations and trust lands, Alaska Native villages, and tribal areas in Oklahoma. Unfortunately, because of the statutory limit on the number of eligible areas that could be nominated for designation, some of the poorest areas of Indian Country were not deemed as such despite being eligible. </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In early 2018, governors nominated the census tracts to be designated as Opportunity Zones in each state.  By June, Treasury had approved Opportunity Zones in all 50 states, five territories, and Washington, D.C.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Private investments in Opportunity Zones are made through Qualified Opportunity Funds, a new private investment vehicle authorized to aggregate and deploy capital into Opportunity Zones. U.S. investors are eligible to receive certain tax benefits on realized capital gains that are reinvested in Opportunity Zones through Qualified Opportunity Funds. Tax benefits increase with the length of time that the investment is held. </a:t>
            </a:r>
          </a:p>
          <a:p>
            <a:endParaRPr lang="en-US" dirty="0"/>
          </a:p>
        </p:txBody>
      </p:sp>
      <p:sp>
        <p:nvSpPr>
          <p:cNvPr id="4" name="Slide Number Placeholder 3"/>
          <p:cNvSpPr>
            <a:spLocks noGrp="1"/>
          </p:cNvSpPr>
          <p:nvPr>
            <p:ph type="sldNum" sz="quarter" idx="5"/>
          </p:nvPr>
        </p:nvSpPr>
        <p:spPr/>
        <p:txBody>
          <a:bodyPr/>
          <a:lstStyle/>
          <a:p>
            <a:fld id="{B7B7C92E-D84C-1647-A083-42241B226D37}" type="slidenum">
              <a:rPr lang="en-US" smtClean="0"/>
              <a:pPr/>
              <a:t>5</a:t>
            </a:fld>
            <a:endParaRPr lang="en-US" dirty="0"/>
          </a:p>
        </p:txBody>
      </p:sp>
    </p:spTree>
    <p:extLst>
      <p:ext uri="{BB962C8B-B14F-4D97-AF65-F5344CB8AC3E}">
        <p14:creationId xmlns:p14="http://schemas.microsoft.com/office/powerpoint/2010/main" val="568585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2018 the U.S. Internal Revenue Service (“IRS”) identified low-income community tracts that qualified for designation as Opportunity Zones. A “low-income community” means any population census tract where: </a:t>
            </a:r>
          </a:p>
          <a:p>
            <a:r>
              <a:rPr lang="en-US" sz="1200" b="0" i="0" u="none" strike="noStrike" kern="1200" baseline="0" dirty="0">
                <a:solidFill>
                  <a:schemeClr val="tx1"/>
                </a:solidFill>
                <a:latin typeface="+mn-lt"/>
                <a:ea typeface="+mn-ea"/>
                <a:cs typeface="+mn-cs"/>
              </a:rPr>
              <a:t>-the poverty rate for the tract is at least 20 percent;</a:t>
            </a:r>
          </a:p>
          <a:p>
            <a:r>
              <a:rPr lang="en-US" dirty="0"/>
              <a:t>- </a:t>
            </a:r>
            <a:r>
              <a:rPr lang="en-US" sz="1200" b="0" i="0" u="none" strike="noStrike" kern="1200" baseline="0" dirty="0">
                <a:solidFill>
                  <a:schemeClr val="tx1"/>
                </a:solidFill>
                <a:latin typeface="+mn-lt"/>
                <a:ea typeface="+mn-ea"/>
                <a:cs typeface="+mn-cs"/>
              </a:rPr>
              <a:t>the median family income for a tract not located within a metropolitan area does not exceed 80 percent of statewide median family income; </a:t>
            </a:r>
            <a:r>
              <a:rPr lang="en-US" sz="1200" b="0" i="1" u="none" strike="noStrike" kern="1200" baseline="0" dirty="0">
                <a:solidFill>
                  <a:schemeClr val="tx1"/>
                </a:solidFill>
                <a:latin typeface="+mn-lt"/>
                <a:ea typeface="+mn-ea"/>
                <a:cs typeface="+mn-cs"/>
              </a:rPr>
              <a:t>or</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median family income for a tract located within a metropolitan area does not exceed 80 percent of the greater of statewide median family income or the metropolitan area median family income.</a:t>
            </a:r>
          </a:p>
          <a:p>
            <a:r>
              <a:rPr lang="en-US" sz="1200" b="0" i="0" u="none" strike="noStrike" kern="1200" baseline="0" dirty="0">
                <a:solidFill>
                  <a:schemeClr val="tx1"/>
                </a:solidFill>
                <a:latin typeface="+mn-lt"/>
                <a:ea typeface="+mn-ea"/>
                <a:cs typeface="+mn-cs"/>
              </a:rPr>
              <a:t>Areas adjacent to eligible low-income communities that did not meet the definition of “low-income community” themselves were still eligible for designation, provided the median family income of the adjacent area did not exceed 125 percent of the median family income of the neighboring eligible low-income community.</a:t>
            </a:r>
            <a:endParaRPr lang="en-US" dirty="0"/>
          </a:p>
        </p:txBody>
      </p:sp>
      <p:sp>
        <p:nvSpPr>
          <p:cNvPr id="4" name="Slide Number Placeholder 3"/>
          <p:cNvSpPr>
            <a:spLocks noGrp="1"/>
          </p:cNvSpPr>
          <p:nvPr>
            <p:ph type="sldNum" sz="quarter" idx="5"/>
          </p:nvPr>
        </p:nvSpPr>
        <p:spPr/>
        <p:txBody>
          <a:bodyPr/>
          <a:lstStyle/>
          <a:p>
            <a:fld id="{8D951F91-3FA6-4322-9306-61FCCD7DC0D0}" type="slidenum">
              <a:rPr lang="en-US" smtClean="0"/>
              <a:pPr/>
              <a:t>6</a:t>
            </a:fld>
            <a:endParaRPr lang="en-US"/>
          </a:p>
        </p:txBody>
      </p:sp>
    </p:spTree>
    <p:extLst>
      <p:ext uri="{BB962C8B-B14F-4D97-AF65-F5344CB8AC3E}">
        <p14:creationId xmlns:p14="http://schemas.microsoft.com/office/powerpoint/2010/main" val="785856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IRS then turned the nomination process over to state and territorial governors, and the mayor of the District of Columbia. Each then nominated a maximum of 25 percent of the eligible areas in their respective state/territory to be designated as opportunity zones. Aside from the limitations set by the IRS on what areas qualified for nomination and designation, governors were free to pick whichever eligible areas they wanted to be designated as Opportunity Zones. Governors followed their own processes for deciding on what areas to nominate for designation. In Montana, for example, the governor nominated 25 areas for designation after reviewing proposals from eligible communities, including 7 federally recognized American Indian reservations.</a:t>
            </a:r>
          </a:p>
          <a:p>
            <a:r>
              <a:rPr lang="en-US" sz="1200" b="0" i="0" u="none" strike="noStrike" kern="1200" baseline="0" dirty="0">
                <a:solidFill>
                  <a:schemeClr val="tx1"/>
                </a:solidFill>
                <a:latin typeface="+mn-lt"/>
                <a:ea typeface="+mn-ea"/>
                <a:cs typeface="+mn-cs"/>
              </a:rPr>
              <a:t>The U.S. Treasury Department (“Treasury”) finalized the designations at the end of 2018. </a:t>
            </a:r>
            <a:endParaRPr lang="en-US" dirty="0"/>
          </a:p>
        </p:txBody>
      </p:sp>
      <p:sp>
        <p:nvSpPr>
          <p:cNvPr id="4" name="Slide Number Placeholder 3"/>
          <p:cNvSpPr>
            <a:spLocks noGrp="1"/>
          </p:cNvSpPr>
          <p:nvPr>
            <p:ph type="sldNum" sz="quarter" idx="5"/>
          </p:nvPr>
        </p:nvSpPr>
        <p:spPr/>
        <p:txBody>
          <a:bodyPr/>
          <a:lstStyle/>
          <a:p>
            <a:fld id="{8D951F91-3FA6-4322-9306-61FCCD7DC0D0}" type="slidenum">
              <a:rPr lang="en-US" smtClean="0"/>
              <a:pPr/>
              <a:t>7</a:t>
            </a:fld>
            <a:endParaRPr lang="en-US"/>
          </a:p>
        </p:txBody>
      </p:sp>
    </p:spTree>
    <p:extLst>
      <p:ext uri="{BB962C8B-B14F-4D97-AF65-F5344CB8AC3E}">
        <p14:creationId xmlns:p14="http://schemas.microsoft.com/office/powerpoint/2010/main" val="702875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951F91-3FA6-4322-9306-61FCCD7DC0D0}"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D951F91-3FA6-4322-9306-61FCCD7DC0D0}"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951F91-3FA6-4322-9306-61FCCD7DC0D0}"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EC2A09-1D07-654E-85F9-E0BEB15FA222}" type="datetimeFigureOut">
              <a:rPr lang="en-US" smtClean="0"/>
              <a:pPr/>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7370C-1047-294F-90BB-79EA9A494134}" type="slidenum">
              <a:rPr lang="en-US" smtClean="0"/>
              <a:pPr/>
              <a:t>‹#›</a:t>
            </a:fld>
            <a:endParaRPr lang="en-US"/>
          </a:p>
        </p:txBody>
      </p:sp>
    </p:spTree>
    <p:extLst>
      <p:ext uri="{BB962C8B-B14F-4D97-AF65-F5344CB8AC3E}">
        <p14:creationId xmlns:p14="http://schemas.microsoft.com/office/powerpoint/2010/main" val="3990997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EC2A09-1D07-654E-85F9-E0BEB15FA222}" type="datetimeFigureOut">
              <a:rPr lang="en-US" smtClean="0"/>
              <a:pPr/>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7370C-1047-294F-90BB-79EA9A494134}" type="slidenum">
              <a:rPr lang="en-US" smtClean="0"/>
              <a:pPr/>
              <a:t>‹#›</a:t>
            </a:fld>
            <a:endParaRPr lang="en-US"/>
          </a:p>
        </p:txBody>
      </p:sp>
    </p:spTree>
    <p:extLst>
      <p:ext uri="{BB962C8B-B14F-4D97-AF65-F5344CB8AC3E}">
        <p14:creationId xmlns:p14="http://schemas.microsoft.com/office/powerpoint/2010/main" val="3762841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EC2A09-1D07-654E-85F9-E0BEB15FA222}" type="datetimeFigureOut">
              <a:rPr lang="en-US" smtClean="0"/>
              <a:pPr/>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7370C-1047-294F-90BB-79EA9A494134}" type="slidenum">
              <a:rPr lang="en-US" smtClean="0"/>
              <a:pPr/>
              <a:t>‹#›</a:t>
            </a:fld>
            <a:endParaRPr lang="en-US"/>
          </a:p>
        </p:txBody>
      </p:sp>
    </p:spTree>
    <p:extLst>
      <p:ext uri="{BB962C8B-B14F-4D97-AF65-F5344CB8AC3E}">
        <p14:creationId xmlns:p14="http://schemas.microsoft.com/office/powerpoint/2010/main" val="349724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573024" y="5822663"/>
            <a:ext cx="2133600" cy="365125"/>
          </a:xfrm>
          <a:prstGeom prst="rect">
            <a:avLst/>
          </a:prstGeom>
        </p:spPr>
        <p:txBody>
          <a:bodyPr lIns="0" tIns="0" rIns="0" bIns="0" anchor="b" anchorCtr="0"/>
          <a:lstStyle>
            <a:lvl1pPr>
              <a:defRPr sz="1200" b="1">
                <a:solidFill>
                  <a:schemeClr val="tx1"/>
                </a:solidFill>
                <a:latin typeface="Arial"/>
                <a:cs typeface="Arial"/>
              </a:defRPr>
            </a:lvl1pPr>
          </a:lstStyle>
          <a:p>
            <a:fld id="{0264107A-9134-4746-BB22-EE6EE47AA276}" type="slidenum">
              <a:rPr lang="en-US" smtClean="0"/>
              <a:pPr/>
              <a:t>‹#›</a:t>
            </a:fld>
            <a:endParaRPr lang="en-US" dirty="0"/>
          </a:p>
        </p:txBody>
      </p:sp>
      <p:sp>
        <p:nvSpPr>
          <p:cNvPr id="7" name="Text Placeholder 2"/>
          <p:cNvSpPr>
            <a:spLocks noGrp="1"/>
          </p:cNvSpPr>
          <p:nvPr>
            <p:ph idx="1"/>
          </p:nvPr>
        </p:nvSpPr>
        <p:spPr>
          <a:xfrm>
            <a:off x="573024" y="1600201"/>
            <a:ext cx="8071104" cy="4009029"/>
          </a:xfrm>
          <a:prstGeom prst="rect">
            <a:avLst/>
          </a:prstGeom>
        </p:spPr>
        <p:txBody>
          <a:bodyPr vert="horz" lIns="91440" tIns="45720" rIns="91440" bIns="45720" rtlCol="0">
            <a:normAutofit/>
          </a:bodyPr>
          <a:lstStyle>
            <a:lvl1pPr algn="l">
              <a:defRPr sz="2800"/>
            </a:lvl1pPr>
            <a:lvl2pPr>
              <a:defRPr sz="2400">
                <a:latin typeface="+mj-lt"/>
              </a:defRPr>
            </a:lvl2pPr>
            <a:lvl3pPr>
              <a:defRPr sz="2000">
                <a:latin typeface="+mj-lt"/>
              </a:defRPr>
            </a:lvl3pPr>
            <a:lvl4pPr>
              <a:defRPr sz="18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2015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388A7-891E-8443-843B-78049A6E428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9BA13E-5D28-9445-86BD-4D6CFC775E1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77DDED-11D9-D14A-9FFF-44F7C2BEB2A5}"/>
              </a:ext>
            </a:extLst>
          </p:cNvPr>
          <p:cNvSpPr>
            <a:spLocks noGrp="1"/>
          </p:cNvSpPr>
          <p:nvPr>
            <p:ph type="dt" sz="half" idx="10"/>
          </p:nvPr>
        </p:nvSpPr>
        <p:spPr/>
        <p:txBody>
          <a:bodyPr/>
          <a:lstStyle/>
          <a:p>
            <a:fld id="{A5789217-D3C9-0A45-ABE1-C20EDB333B0F}" type="datetimeFigureOut">
              <a:rPr lang="en-US" smtClean="0"/>
              <a:pPr/>
              <a:t>2/12/2020</a:t>
            </a:fld>
            <a:endParaRPr lang="en-US"/>
          </a:p>
        </p:txBody>
      </p:sp>
      <p:sp>
        <p:nvSpPr>
          <p:cNvPr id="5" name="Footer Placeholder 4">
            <a:extLst>
              <a:ext uri="{FF2B5EF4-FFF2-40B4-BE49-F238E27FC236}">
                <a16:creationId xmlns:a16="http://schemas.microsoft.com/office/drawing/2014/main" id="{598BDBB7-ED3F-024E-87DE-131DED1AD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5B10B-C2E1-1442-B03A-770F5F7575DC}"/>
              </a:ext>
            </a:extLst>
          </p:cNvPr>
          <p:cNvSpPr>
            <a:spLocks noGrp="1"/>
          </p:cNvSpPr>
          <p:nvPr>
            <p:ph type="sldNum" sz="quarter" idx="12"/>
          </p:nvPr>
        </p:nvSpPr>
        <p:spPr/>
        <p:txBody>
          <a:bodyPr/>
          <a:lstStyle/>
          <a:p>
            <a:fld id="{C05A8B58-0DE3-A24F-9140-511D9294A0F3}" type="slidenum">
              <a:rPr lang="en-US" smtClean="0"/>
              <a:pPr/>
              <a:t>‹#›</a:t>
            </a:fld>
            <a:endParaRPr lang="en-US"/>
          </a:p>
        </p:txBody>
      </p:sp>
    </p:spTree>
    <p:extLst>
      <p:ext uri="{BB962C8B-B14F-4D97-AF65-F5344CB8AC3E}">
        <p14:creationId xmlns:p14="http://schemas.microsoft.com/office/powerpoint/2010/main" val="2238712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3DFFF-A0B0-F443-BE2F-57E9596EC7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2A0E04-D013-4649-8292-7690FE7321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0BAE8A-0029-F247-A702-29A0FDFFBE30}"/>
              </a:ext>
            </a:extLst>
          </p:cNvPr>
          <p:cNvSpPr>
            <a:spLocks noGrp="1"/>
          </p:cNvSpPr>
          <p:nvPr>
            <p:ph type="dt" sz="half" idx="10"/>
          </p:nvPr>
        </p:nvSpPr>
        <p:spPr/>
        <p:txBody>
          <a:bodyPr/>
          <a:lstStyle/>
          <a:p>
            <a:fld id="{A5789217-D3C9-0A45-ABE1-C20EDB333B0F}" type="datetimeFigureOut">
              <a:rPr lang="en-US" smtClean="0"/>
              <a:pPr/>
              <a:t>2/12/2020</a:t>
            </a:fld>
            <a:endParaRPr lang="en-US"/>
          </a:p>
        </p:txBody>
      </p:sp>
      <p:sp>
        <p:nvSpPr>
          <p:cNvPr id="5" name="Footer Placeholder 4">
            <a:extLst>
              <a:ext uri="{FF2B5EF4-FFF2-40B4-BE49-F238E27FC236}">
                <a16:creationId xmlns:a16="http://schemas.microsoft.com/office/drawing/2014/main" id="{B480B798-12BB-ED4E-8AC0-361276E2D0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E1C1C3-D119-5546-B168-112D3A7EE9AF}"/>
              </a:ext>
            </a:extLst>
          </p:cNvPr>
          <p:cNvSpPr>
            <a:spLocks noGrp="1"/>
          </p:cNvSpPr>
          <p:nvPr>
            <p:ph type="sldNum" sz="quarter" idx="12"/>
          </p:nvPr>
        </p:nvSpPr>
        <p:spPr/>
        <p:txBody>
          <a:bodyPr/>
          <a:lstStyle/>
          <a:p>
            <a:fld id="{C05A8B58-0DE3-A24F-9140-511D9294A0F3}" type="slidenum">
              <a:rPr lang="en-US" smtClean="0"/>
              <a:pPr/>
              <a:t>‹#›</a:t>
            </a:fld>
            <a:endParaRPr lang="en-US"/>
          </a:p>
        </p:txBody>
      </p:sp>
    </p:spTree>
    <p:extLst>
      <p:ext uri="{BB962C8B-B14F-4D97-AF65-F5344CB8AC3E}">
        <p14:creationId xmlns:p14="http://schemas.microsoft.com/office/powerpoint/2010/main" val="4289485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9EE4E-2286-7543-92EA-ED619992AB7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48E56D-62EE-3D43-965C-5C856288865A}"/>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FE64AD-6C21-F04B-A5E6-2AC751028473}"/>
              </a:ext>
            </a:extLst>
          </p:cNvPr>
          <p:cNvSpPr>
            <a:spLocks noGrp="1"/>
          </p:cNvSpPr>
          <p:nvPr>
            <p:ph type="dt" sz="half" idx="10"/>
          </p:nvPr>
        </p:nvSpPr>
        <p:spPr/>
        <p:txBody>
          <a:bodyPr/>
          <a:lstStyle/>
          <a:p>
            <a:fld id="{A5789217-D3C9-0A45-ABE1-C20EDB333B0F}" type="datetimeFigureOut">
              <a:rPr lang="en-US" smtClean="0"/>
              <a:pPr/>
              <a:t>2/12/2020</a:t>
            </a:fld>
            <a:endParaRPr lang="en-US"/>
          </a:p>
        </p:txBody>
      </p:sp>
      <p:sp>
        <p:nvSpPr>
          <p:cNvPr id="5" name="Footer Placeholder 4">
            <a:extLst>
              <a:ext uri="{FF2B5EF4-FFF2-40B4-BE49-F238E27FC236}">
                <a16:creationId xmlns:a16="http://schemas.microsoft.com/office/drawing/2014/main" id="{84D35D52-E500-B944-A69E-C824C3539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7DA140-F3CA-A647-8D10-4F0DCA134D5B}"/>
              </a:ext>
            </a:extLst>
          </p:cNvPr>
          <p:cNvSpPr>
            <a:spLocks noGrp="1"/>
          </p:cNvSpPr>
          <p:nvPr>
            <p:ph type="sldNum" sz="quarter" idx="12"/>
          </p:nvPr>
        </p:nvSpPr>
        <p:spPr/>
        <p:txBody>
          <a:bodyPr/>
          <a:lstStyle/>
          <a:p>
            <a:fld id="{C05A8B58-0DE3-A24F-9140-511D9294A0F3}" type="slidenum">
              <a:rPr lang="en-US" smtClean="0"/>
              <a:pPr/>
              <a:t>‹#›</a:t>
            </a:fld>
            <a:endParaRPr lang="en-US"/>
          </a:p>
        </p:txBody>
      </p:sp>
    </p:spTree>
    <p:extLst>
      <p:ext uri="{BB962C8B-B14F-4D97-AF65-F5344CB8AC3E}">
        <p14:creationId xmlns:p14="http://schemas.microsoft.com/office/powerpoint/2010/main" val="2128571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1F06E-68A6-CA40-9F6E-1903BE98DC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309FCC-1E29-144C-8F65-2C0786804AF9}"/>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C258CA-CA2F-AF42-BA99-7FB0610570E2}"/>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7E2D65-D4DF-404C-A31C-A83D257DACAB}"/>
              </a:ext>
            </a:extLst>
          </p:cNvPr>
          <p:cNvSpPr>
            <a:spLocks noGrp="1"/>
          </p:cNvSpPr>
          <p:nvPr>
            <p:ph type="dt" sz="half" idx="10"/>
          </p:nvPr>
        </p:nvSpPr>
        <p:spPr/>
        <p:txBody>
          <a:bodyPr/>
          <a:lstStyle/>
          <a:p>
            <a:fld id="{A5789217-D3C9-0A45-ABE1-C20EDB333B0F}" type="datetimeFigureOut">
              <a:rPr lang="en-US" smtClean="0"/>
              <a:pPr/>
              <a:t>2/12/2020</a:t>
            </a:fld>
            <a:endParaRPr lang="en-US"/>
          </a:p>
        </p:txBody>
      </p:sp>
      <p:sp>
        <p:nvSpPr>
          <p:cNvPr id="6" name="Footer Placeholder 5">
            <a:extLst>
              <a:ext uri="{FF2B5EF4-FFF2-40B4-BE49-F238E27FC236}">
                <a16:creationId xmlns:a16="http://schemas.microsoft.com/office/drawing/2014/main" id="{4A11520A-2268-8C49-AD55-44DDCB6336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C85225-7B5A-2444-B819-82ECABB07F4D}"/>
              </a:ext>
            </a:extLst>
          </p:cNvPr>
          <p:cNvSpPr>
            <a:spLocks noGrp="1"/>
          </p:cNvSpPr>
          <p:nvPr>
            <p:ph type="sldNum" sz="quarter" idx="12"/>
          </p:nvPr>
        </p:nvSpPr>
        <p:spPr/>
        <p:txBody>
          <a:bodyPr/>
          <a:lstStyle/>
          <a:p>
            <a:fld id="{C05A8B58-0DE3-A24F-9140-511D9294A0F3}" type="slidenum">
              <a:rPr lang="en-US" smtClean="0"/>
              <a:pPr/>
              <a:t>‹#›</a:t>
            </a:fld>
            <a:endParaRPr lang="en-US"/>
          </a:p>
        </p:txBody>
      </p:sp>
    </p:spTree>
    <p:extLst>
      <p:ext uri="{BB962C8B-B14F-4D97-AF65-F5344CB8AC3E}">
        <p14:creationId xmlns:p14="http://schemas.microsoft.com/office/powerpoint/2010/main" val="589422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0B132-4597-2F42-84C8-E9F1E05E13F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78D3D3-22DC-3F47-AB1A-19FC0AAF251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A3B236-7D5D-7647-8CAC-054BC12ADFB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644BB3-C2BC-7B46-A204-BF64A72146B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FFFFF6-D419-1547-AA7C-9A2B8E94D8F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C6E317-A809-E74A-B095-6FC824590B6C}"/>
              </a:ext>
            </a:extLst>
          </p:cNvPr>
          <p:cNvSpPr>
            <a:spLocks noGrp="1"/>
          </p:cNvSpPr>
          <p:nvPr>
            <p:ph type="dt" sz="half" idx="10"/>
          </p:nvPr>
        </p:nvSpPr>
        <p:spPr/>
        <p:txBody>
          <a:bodyPr/>
          <a:lstStyle/>
          <a:p>
            <a:fld id="{A5789217-D3C9-0A45-ABE1-C20EDB333B0F}" type="datetimeFigureOut">
              <a:rPr lang="en-US" smtClean="0"/>
              <a:pPr/>
              <a:t>2/12/2020</a:t>
            </a:fld>
            <a:endParaRPr lang="en-US"/>
          </a:p>
        </p:txBody>
      </p:sp>
      <p:sp>
        <p:nvSpPr>
          <p:cNvPr id="8" name="Footer Placeholder 7">
            <a:extLst>
              <a:ext uri="{FF2B5EF4-FFF2-40B4-BE49-F238E27FC236}">
                <a16:creationId xmlns:a16="http://schemas.microsoft.com/office/drawing/2014/main" id="{125B6474-04AF-4D45-AEC5-64E2B9FE77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5D53E0-51FC-784F-BCC9-B81AD6ED1706}"/>
              </a:ext>
            </a:extLst>
          </p:cNvPr>
          <p:cNvSpPr>
            <a:spLocks noGrp="1"/>
          </p:cNvSpPr>
          <p:nvPr>
            <p:ph type="sldNum" sz="quarter" idx="12"/>
          </p:nvPr>
        </p:nvSpPr>
        <p:spPr/>
        <p:txBody>
          <a:bodyPr/>
          <a:lstStyle/>
          <a:p>
            <a:fld id="{C05A8B58-0DE3-A24F-9140-511D9294A0F3}" type="slidenum">
              <a:rPr lang="en-US" smtClean="0"/>
              <a:pPr/>
              <a:t>‹#›</a:t>
            </a:fld>
            <a:endParaRPr lang="en-US"/>
          </a:p>
        </p:txBody>
      </p:sp>
    </p:spTree>
    <p:extLst>
      <p:ext uri="{BB962C8B-B14F-4D97-AF65-F5344CB8AC3E}">
        <p14:creationId xmlns:p14="http://schemas.microsoft.com/office/powerpoint/2010/main" val="3247071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569B8-4B91-8B43-A32C-386735AB3E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8DE337-0EB1-5741-A035-E7D07C9A32DB}"/>
              </a:ext>
            </a:extLst>
          </p:cNvPr>
          <p:cNvSpPr>
            <a:spLocks noGrp="1"/>
          </p:cNvSpPr>
          <p:nvPr>
            <p:ph type="dt" sz="half" idx="10"/>
          </p:nvPr>
        </p:nvSpPr>
        <p:spPr/>
        <p:txBody>
          <a:bodyPr/>
          <a:lstStyle/>
          <a:p>
            <a:fld id="{A5789217-D3C9-0A45-ABE1-C20EDB333B0F}" type="datetimeFigureOut">
              <a:rPr lang="en-US" smtClean="0"/>
              <a:pPr/>
              <a:t>2/12/2020</a:t>
            </a:fld>
            <a:endParaRPr lang="en-US"/>
          </a:p>
        </p:txBody>
      </p:sp>
      <p:sp>
        <p:nvSpPr>
          <p:cNvPr id="4" name="Footer Placeholder 3">
            <a:extLst>
              <a:ext uri="{FF2B5EF4-FFF2-40B4-BE49-F238E27FC236}">
                <a16:creationId xmlns:a16="http://schemas.microsoft.com/office/drawing/2014/main" id="{8940C8AD-3195-1C4B-9612-9D72338637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E245CA-9AE7-D144-B71F-0C21BEFBFAF3}"/>
              </a:ext>
            </a:extLst>
          </p:cNvPr>
          <p:cNvSpPr>
            <a:spLocks noGrp="1"/>
          </p:cNvSpPr>
          <p:nvPr>
            <p:ph type="sldNum" sz="quarter" idx="12"/>
          </p:nvPr>
        </p:nvSpPr>
        <p:spPr/>
        <p:txBody>
          <a:bodyPr/>
          <a:lstStyle/>
          <a:p>
            <a:fld id="{C05A8B58-0DE3-A24F-9140-511D9294A0F3}" type="slidenum">
              <a:rPr lang="en-US" smtClean="0"/>
              <a:pPr/>
              <a:t>‹#›</a:t>
            </a:fld>
            <a:endParaRPr lang="en-US"/>
          </a:p>
        </p:txBody>
      </p:sp>
    </p:spTree>
    <p:extLst>
      <p:ext uri="{BB962C8B-B14F-4D97-AF65-F5344CB8AC3E}">
        <p14:creationId xmlns:p14="http://schemas.microsoft.com/office/powerpoint/2010/main" val="2718249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998BF3-A573-5A45-98EB-309BEB36AAF7}"/>
              </a:ext>
            </a:extLst>
          </p:cNvPr>
          <p:cNvSpPr>
            <a:spLocks noGrp="1"/>
          </p:cNvSpPr>
          <p:nvPr>
            <p:ph type="dt" sz="half" idx="10"/>
          </p:nvPr>
        </p:nvSpPr>
        <p:spPr/>
        <p:txBody>
          <a:bodyPr/>
          <a:lstStyle/>
          <a:p>
            <a:fld id="{A5789217-D3C9-0A45-ABE1-C20EDB333B0F}" type="datetimeFigureOut">
              <a:rPr lang="en-US" smtClean="0"/>
              <a:pPr/>
              <a:t>2/12/2020</a:t>
            </a:fld>
            <a:endParaRPr lang="en-US"/>
          </a:p>
        </p:txBody>
      </p:sp>
      <p:sp>
        <p:nvSpPr>
          <p:cNvPr id="3" name="Footer Placeholder 2">
            <a:extLst>
              <a:ext uri="{FF2B5EF4-FFF2-40B4-BE49-F238E27FC236}">
                <a16:creationId xmlns:a16="http://schemas.microsoft.com/office/drawing/2014/main" id="{3F7FE8FC-2D92-904B-841F-62026FD061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882BBC-8998-7C41-929D-B13E9FE02B17}"/>
              </a:ext>
            </a:extLst>
          </p:cNvPr>
          <p:cNvSpPr>
            <a:spLocks noGrp="1"/>
          </p:cNvSpPr>
          <p:nvPr>
            <p:ph type="sldNum" sz="quarter" idx="12"/>
          </p:nvPr>
        </p:nvSpPr>
        <p:spPr/>
        <p:txBody>
          <a:bodyPr/>
          <a:lstStyle/>
          <a:p>
            <a:fld id="{C05A8B58-0DE3-A24F-9140-511D9294A0F3}" type="slidenum">
              <a:rPr lang="en-US" smtClean="0"/>
              <a:pPr/>
              <a:t>‹#›</a:t>
            </a:fld>
            <a:endParaRPr lang="en-US"/>
          </a:p>
        </p:txBody>
      </p:sp>
    </p:spTree>
    <p:extLst>
      <p:ext uri="{BB962C8B-B14F-4D97-AF65-F5344CB8AC3E}">
        <p14:creationId xmlns:p14="http://schemas.microsoft.com/office/powerpoint/2010/main" val="2991066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136524"/>
            <a:ext cx="7886700" cy="926961"/>
          </a:xfrm>
        </p:spPr>
        <p:txBody>
          <a:bodyPr/>
          <a:lstStyle>
            <a:lvl1pPr>
              <a:defRPr b="1">
                <a:solidFill>
                  <a:srgbClr val="1E4235"/>
                </a:solidFill>
              </a:defRPr>
            </a:lvl1pPr>
          </a:lstStyle>
          <a:p>
            <a:r>
              <a:rPr lang="en-US" dirty="0">
                <a:solidFill>
                  <a:srgbClr val="1E4235"/>
                </a:solidFill>
              </a:rPr>
              <a:t>Text goes here and here </a:t>
            </a:r>
            <a:endParaRPr lang="en-US" dirty="0"/>
          </a:p>
        </p:txBody>
      </p:sp>
      <p:sp>
        <p:nvSpPr>
          <p:cNvPr id="3" name="Content Placeholder 2"/>
          <p:cNvSpPr>
            <a:spLocks noGrp="1"/>
          </p:cNvSpPr>
          <p:nvPr>
            <p:ph idx="1"/>
          </p:nvPr>
        </p:nvSpPr>
        <p:spPr>
          <a:xfrm>
            <a:off x="628650" y="1063485"/>
            <a:ext cx="7886700"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20131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C3437-C540-DE4C-BCF7-383699353B5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22114C-7F0E-1B47-B049-71A502E5556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A04FE9-0E76-754C-84D0-C9810E84335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8728CD-5F77-AA4F-9427-B71DF8B18EF9}"/>
              </a:ext>
            </a:extLst>
          </p:cNvPr>
          <p:cNvSpPr>
            <a:spLocks noGrp="1"/>
          </p:cNvSpPr>
          <p:nvPr>
            <p:ph type="dt" sz="half" idx="10"/>
          </p:nvPr>
        </p:nvSpPr>
        <p:spPr/>
        <p:txBody>
          <a:bodyPr/>
          <a:lstStyle/>
          <a:p>
            <a:fld id="{A5789217-D3C9-0A45-ABE1-C20EDB333B0F}" type="datetimeFigureOut">
              <a:rPr lang="en-US" smtClean="0"/>
              <a:pPr/>
              <a:t>2/12/2020</a:t>
            </a:fld>
            <a:endParaRPr lang="en-US"/>
          </a:p>
        </p:txBody>
      </p:sp>
      <p:sp>
        <p:nvSpPr>
          <p:cNvPr id="6" name="Footer Placeholder 5">
            <a:extLst>
              <a:ext uri="{FF2B5EF4-FFF2-40B4-BE49-F238E27FC236}">
                <a16:creationId xmlns:a16="http://schemas.microsoft.com/office/drawing/2014/main" id="{8B8B9197-9EC4-4545-8CD2-3A6DDC2E4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9BE21-619B-494A-8319-7C13A483395E}"/>
              </a:ext>
            </a:extLst>
          </p:cNvPr>
          <p:cNvSpPr>
            <a:spLocks noGrp="1"/>
          </p:cNvSpPr>
          <p:nvPr>
            <p:ph type="sldNum" sz="quarter" idx="12"/>
          </p:nvPr>
        </p:nvSpPr>
        <p:spPr/>
        <p:txBody>
          <a:bodyPr/>
          <a:lstStyle/>
          <a:p>
            <a:fld id="{C05A8B58-0DE3-A24F-9140-511D9294A0F3}" type="slidenum">
              <a:rPr lang="en-US" smtClean="0"/>
              <a:pPr/>
              <a:t>‹#›</a:t>
            </a:fld>
            <a:endParaRPr lang="en-US"/>
          </a:p>
        </p:txBody>
      </p:sp>
    </p:spTree>
    <p:extLst>
      <p:ext uri="{BB962C8B-B14F-4D97-AF65-F5344CB8AC3E}">
        <p14:creationId xmlns:p14="http://schemas.microsoft.com/office/powerpoint/2010/main" val="4143826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29C3D-FBB2-514F-9E82-E6464C4D3D2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E3BC97-64AF-504A-B340-7A4A5CB3683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9C8624-5E8E-B344-A865-F9E63F409B2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75124B-0BD5-FC49-BA44-302C4703FEA3}"/>
              </a:ext>
            </a:extLst>
          </p:cNvPr>
          <p:cNvSpPr>
            <a:spLocks noGrp="1"/>
          </p:cNvSpPr>
          <p:nvPr>
            <p:ph type="dt" sz="half" idx="10"/>
          </p:nvPr>
        </p:nvSpPr>
        <p:spPr/>
        <p:txBody>
          <a:bodyPr/>
          <a:lstStyle/>
          <a:p>
            <a:fld id="{A5789217-D3C9-0A45-ABE1-C20EDB333B0F}" type="datetimeFigureOut">
              <a:rPr lang="en-US" smtClean="0"/>
              <a:pPr/>
              <a:t>2/12/2020</a:t>
            </a:fld>
            <a:endParaRPr lang="en-US"/>
          </a:p>
        </p:txBody>
      </p:sp>
      <p:sp>
        <p:nvSpPr>
          <p:cNvPr id="6" name="Footer Placeholder 5">
            <a:extLst>
              <a:ext uri="{FF2B5EF4-FFF2-40B4-BE49-F238E27FC236}">
                <a16:creationId xmlns:a16="http://schemas.microsoft.com/office/drawing/2014/main" id="{259628A3-EECE-B94C-9C7D-F311D7521B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6C7882-B2B4-3642-B90E-DCAF41B0D673}"/>
              </a:ext>
            </a:extLst>
          </p:cNvPr>
          <p:cNvSpPr>
            <a:spLocks noGrp="1"/>
          </p:cNvSpPr>
          <p:nvPr>
            <p:ph type="sldNum" sz="quarter" idx="12"/>
          </p:nvPr>
        </p:nvSpPr>
        <p:spPr/>
        <p:txBody>
          <a:bodyPr/>
          <a:lstStyle/>
          <a:p>
            <a:fld id="{C05A8B58-0DE3-A24F-9140-511D9294A0F3}" type="slidenum">
              <a:rPr lang="en-US" smtClean="0"/>
              <a:pPr/>
              <a:t>‹#›</a:t>
            </a:fld>
            <a:endParaRPr lang="en-US"/>
          </a:p>
        </p:txBody>
      </p:sp>
    </p:spTree>
    <p:extLst>
      <p:ext uri="{BB962C8B-B14F-4D97-AF65-F5344CB8AC3E}">
        <p14:creationId xmlns:p14="http://schemas.microsoft.com/office/powerpoint/2010/main" val="4143075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379D3-9331-1E4B-9D0D-02D64CEDC0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6DDECE-4432-6D48-A89F-286158847A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8AC4E7-B487-D843-A58F-264A66771EF5}"/>
              </a:ext>
            </a:extLst>
          </p:cNvPr>
          <p:cNvSpPr>
            <a:spLocks noGrp="1"/>
          </p:cNvSpPr>
          <p:nvPr>
            <p:ph type="dt" sz="half" idx="10"/>
          </p:nvPr>
        </p:nvSpPr>
        <p:spPr/>
        <p:txBody>
          <a:bodyPr/>
          <a:lstStyle/>
          <a:p>
            <a:fld id="{A5789217-D3C9-0A45-ABE1-C20EDB333B0F}" type="datetimeFigureOut">
              <a:rPr lang="en-US" smtClean="0"/>
              <a:pPr/>
              <a:t>2/12/2020</a:t>
            </a:fld>
            <a:endParaRPr lang="en-US"/>
          </a:p>
        </p:txBody>
      </p:sp>
      <p:sp>
        <p:nvSpPr>
          <p:cNvPr id="5" name="Footer Placeholder 4">
            <a:extLst>
              <a:ext uri="{FF2B5EF4-FFF2-40B4-BE49-F238E27FC236}">
                <a16:creationId xmlns:a16="http://schemas.microsoft.com/office/drawing/2014/main" id="{0DB437F0-FED0-7B4A-8335-9F807EA85B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4495FD-F1DE-4840-A410-035D8B7B09E4}"/>
              </a:ext>
            </a:extLst>
          </p:cNvPr>
          <p:cNvSpPr>
            <a:spLocks noGrp="1"/>
          </p:cNvSpPr>
          <p:nvPr>
            <p:ph type="sldNum" sz="quarter" idx="12"/>
          </p:nvPr>
        </p:nvSpPr>
        <p:spPr/>
        <p:txBody>
          <a:bodyPr/>
          <a:lstStyle/>
          <a:p>
            <a:fld id="{C05A8B58-0DE3-A24F-9140-511D9294A0F3}" type="slidenum">
              <a:rPr lang="en-US" smtClean="0"/>
              <a:pPr/>
              <a:t>‹#›</a:t>
            </a:fld>
            <a:endParaRPr lang="en-US"/>
          </a:p>
        </p:txBody>
      </p:sp>
    </p:spTree>
    <p:extLst>
      <p:ext uri="{BB962C8B-B14F-4D97-AF65-F5344CB8AC3E}">
        <p14:creationId xmlns:p14="http://schemas.microsoft.com/office/powerpoint/2010/main" val="2923820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7AE521-4899-0448-8DCB-230A7C1DB9E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534AE-DEF4-154B-B893-86AD24A8286F}"/>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31323F-E9A6-B242-83A2-D1E7A970915D}"/>
              </a:ext>
            </a:extLst>
          </p:cNvPr>
          <p:cNvSpPr>
            <a:spLocks noGrp="1"/>
          </p:cNvSpPr>
          <p:nvPr>
            <p:ph type="dt" sz="half" idx="10"/>
          </p:nvPr>
        </p:nvSpPr>
        <p:spPr/>
        <p:txBody>
          <a:bodyPr/>
          <a:lstStyle/>
          <a:p>
            <a:fld id="{A5789217-D3C9-0A45-ABE1-C20EDB333B0F}" type="datetimeFigureOut">
              <a:rPr lang="en-US" smtClean="0"/>
              <a:pPr/>
              <a:t>2/12/2020</a:t>
            </a:fld>
            <a:endParaRPr lang="en-US"/>
          </a:p>
        </p:txBody>
      </p:sp>
      <p:sp>
        <p:nvSpPr>
          <p:cNvPr id="5" name="Footer Placeholder 4">
            <a:extLst>
              <a:ext uri="{FF2B5EF4-FFF2-40B4-BE49-F238E27FC236}">
                <a16:creationId xmlns:a16="http://schemas.microsoft.com/office/drawing/2014/main" id="{9DC524E0-A297-8A4C-A64B-D1B2A47A2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856780-FF63-1945-9757-198D25C7F998}"/>
              </a:ext>
            </a:extLst>
          </p:cNvPr>
          <p:cNvSpPr>
            <a:spLocks noGrp="1"/>
          </p:cNvSpPr>
          <p:nvPr>
            <p:ph type="sldNum" sz="quarter" idx="12"/>
          </p:nvPr>
        </p:nvSpPr>
        <p:spPr/>
        <p:txBody>
          <a:bodyPr/>
          <a:lstStyle/>
          <a:p>
            <a:fld id="{C05A8B58-0DE3-A24F-9140-511D9294A0F3}" type="slidenum">
              <a:rPr lang="en-US" smtClean="0"/>
              <a:pPr/>
              <a:t>‹#›</a:t>
            </a:fld>
            <a:endParaRPr lang="en-US"/>
          </a:p>
        </p:txBody>
      </p:sp>
    </p:spTree>
    <p:extLst>
      <p:ext uri="{BB962C8B-B14F-4D97-AF65-F5344CB8AC3E}">
        <p14:creationId xmlns:p14="http://schemas.microsoft.com/office/powerpoint/2010/main" val="13948311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5" indent="0" algn="ctr">
              <a:buNone/>
              <a:defRPr sz="1500"/>
            </a:lvl2pPr>
            <a:lvl3pPr marL="685808" indent="0" algn="ctr">
              <a:buNone/>
              <a:defRPr sz="1350"/>
            </a:lvl3pPr>
            <a:lvl4pPr marL="1028713" indent="0" algn="ctr">
              <a:buNone/>
              <a:defRPr sz="1200"/>
            </a:lvl4pPr>
            <a:lvl5pPr marL="1371617" indent="0" algn="ctr">
              <a:buNone/>
              <a:defRPr sz="1200"/>
            </a:lvl5pPr>
            <a:lvl6pPr marL="1714522" indent="0" algn="ctr">
              <a:buNone/>
              <a:defRPr sz="1200"/>
            </a:lvl6pPr>
            <a:lvl7pPr marL="2057426" indent="0" algn="ctr">
              <a:buNone/>
              <a:defRPr sz="1200"/>
            </a:lvl7pPr>
            <a:lvl8pPr marL="2400330" indent="0" algn="ctr">
              <a:buNone/>
              <a:defRPr sz="1200"/>
            </a:lvl8pPr>
            <a:lvl9pPr marL="2743235"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A599E1E-E7A1-4FEF-8C6F-3A3A4C989E7E}" type="datetimeFigureOut">
              <a:rPr lang="en-US" smtClean="0"/>
              <a:pPr/>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7ACC38-462E-419D-8156-9CC071BA0BBD}" type="slidenum">
              <a:rPr lang="en-US" smtClean="0"/>
              <a:pPr/>
              <a:t>‹#›</a:t>
            </a:fld>
            <a:endParaRPr lang="en-US"/>
          </a:p>
        </p:txBody>
      </p:sp>
    </p:spTree>
    <p:extLst>
      <p:ext uri="{BB962C8B-B14F-4D97-AF65-F5344CB8AC3E}">
        <p14:creationId xmlns:p14="http://schemas.microsoft.com/office/powerpoint/2010/main" val="1358550166"/>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599E1E-E7A1-4FEF-8C6F-3A3A4C989E7E}" type="datetimeFigureOut">
              <a:rPr lang="en-US" smtClean="0"/>
              <a:pPr/>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7ACC38-462E-419D-8156-9CC071BA0BBD}" type="slidenum">
              <a:rPr lang="en-US" smtClean="0"/>
              <a:pPr/>
              <a:t>‹#›</a:t>
            </a:fld>
            <a:endParaRPr lang="en-US"/>
          </a:p>
        </p:txBody>
      </p:sp>
    </p:spTree>
    <p:extLst>
      <p:ext uri="{BB962C8B-B14F-4D97-AF65-F5344CB8AC3E}">
        <p14:creationId xmlns:p14="http://schemas.microsoft.com/office/powerpoint/2010/main" val="3085186956"/>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9" y="4589465"/>
            <a:ext cx="7886700" cy="1500187"/>
          </a:xfrm>
        </p:spPr>
        <p:txBody>
          <a:bodyPr/>
          <a:lstStyle>
            <a:lvl1pPr marL="0" indent="0">
              <a:buNone/>
              <a:defRPr sz="1800">
                <a:solidFill>
                  <a:schemeClr val="tx1">
                    <a:tint val="75000"/>
                  </a:schemeClr>
                </a:solidFill>
              </a:defRPr>
            </a:lvl1pPr>
            <a:lvl2pPr marL="342905" indent="0">
              <a:buNone/>
              <a:defRPr sz="1500">
                <a:solidFill>
                  <a:schemeClr val="tx1">
                    <a:tint val="75000"/>
                  </a:schemeClr>
                </a:solidFill>
              </a:defRPr>
            </a:lvl2pPr>
            <a:lvl3pPr marL="685808" indent="0">
              <a:buNone/>
              <a:defRPr sz="1350">
                <a:solidFill>
                  <a:schemeClr val="tx1">
                    <a:tint val="75000"/>
                  </a:schemeClr>
                </a:solidFill>
              </a:defRPr>
            </a:lvl3pPr>
            <a:lvl4pPr marL="1028713" indent="0">
              <a:buNone/>
              <a:defRPr sz="1200">
                <a:solidFill>
                  <a:schemeClr val="tx1">
                    <a:tint val="75000"/>
                  </a:schemeClr>
                </a:solidFill>
              </a:defRPr>
            </a:lvl4pPr>
            <a:lvl5pPr marL="1371617" indent="0">
              <a:buNone/>
              <a:defRPr sz="1200">
                <a:solidFill>
                  <a:schemeClr val="tx1">
                    <a:tint val="75000"/>
                  </a:schemeClr>
                </a:solidFill>
              </a:defRPr>
            </a:lvl5pPr>
            <a:lvl6pPr marL="1714522" indent="0">
              <a:buNone/>
              <a:defRPr sz="1200">
                <a:solidFill>
                  <a:schemeClr val="tx1">
                    <a:tint val="75000"/>
                  </a:schemeClr>
                </a:solidFill>
              </a:defRPr>
            </a:lvl6pPr>
            <a:lvl7pPr marL="2057426" indent="0">
              <a:buNone/>
              <a:defRPr sz="1200">
                <a:solidFill>
                  <a:schemeClr val="tx1">
                    <a:tint val="75000"/>
                  </a:schemeClr>
                </a:solidFill>
              </a:defRPr>
            </a:lvl7pPr>
            <a:lvl8pPr marL="2400330" indent="0">
              <a:buNone/>
              <a:defRPr sz="1200">
                <a:solidFill>
                  <a:schemeClr val="tx1">
                    <a:tint val="75000"/>
                  </a:schemeClr>
                </a:solidFill>
              </a:defRPr>
            </a:lvl8pPr>
            <a:lvl9pPr marL="2743235"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599E1E-E7A1-4FEF-8C6F-3A3A4C989E7E}" type="datetimeFigureOut">
              <a:rPr lang="en-US" smtClean="0"/>
              <a:pPr/>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7ACC38-462E-419D-8156-9CC071BA0BBD}" type="slidenum">
              <a:rPr lang="en-US" smtClean="0"/>
              <a:pPr/>
              <a:t>‹#›</a:t>
            </a:fld>
            <a:endParaRPr lang="en-US"/>
          </a:p>
        </p:txBody>
      </p:sp>
    </p:spTree>
    <p:extLst>
      <p:ext uri="{BB962C8B-B14F-4D97-AF65-F5344CB8AC3E}">
        <p14:creationId xmlns:p14="http://schemas.microsoft.com/office/powerpoint/2010/main" val="1200402173"/>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599E1E-E7A1-4FEF-8C6F-3A3A4C989E7E}" type="datetimeFigureOut">
              <a:rPr lang="en-US" smtClean="0"/>
              <a:pPr/>
              <a:t>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7ACC38-462E-419D-8156-9CC071BA0BBD}" type="slidenum">
              <a:rPr lang="en-US" smtClean="0"/>
              <a:pPr/>
              <a:t>‹#›</a:t>
            </a:fld>
            <a:endParaRPr lang="en-US"/>
          </a:p>
        </p:txBody>
      </p:sp>
    </p:spTree>
    <p:extLst>
      <p:ext uri="{BB962C8B-B14F-4D97-AF65-F5344CB8AC3E}">
        <p14:creationId xmlns:p14="http://schemas.microsoft.com/office/powerpoint/2010/main" val="202284493"/>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5" indent="0">
              <a:buNone/>
              <a:defRPr sz="1500" b="1"/>
            </a:lvl2pPr>
            <a:lvl3pPr marL="685808" indent="0">
              <a:buNone/>
              <a:defRPr sz="1350" b="1"/>
            </a:lvl3pPr>
            <a:lvl4pPr marL="1028713" indent="0">
              <a:buNone/>
              <a:defRPr sz="1200" b="1"/>
            </a:lvl4pPr>
            <a:lvl5pPr marL="1371617" indent="0">
              <a:buNone/>
              <a:defRPr sz="1200" b="1"/>
            </a:lvl5pPr>
            <a:lvl6pPr marL="1714522" indent="0">
              <a:buNone/>
              <a:defRPr sz="1200" b="1"/>
            </a:lvl6pPr>
            <a:lvl7pPr marL="2057426" indent="0">
              <a:buNone/>
              <a:defRPr sz="1200" b="1"/>
            </a:lvl7pPr>
            <a:lvl8pPr marL="2400330" indent="0">
              <a:buNone/>
              <a:defRPr sz="1200" b="1"/>
            </a:lvl8pPr>
            <a:lvl9pPr marL="2743235"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6"/>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905" indent="0">
              <a:buNone/>
              <a:defRPr sz="1500" b="1"/>
            </a:lvl2pPr>
            <a:lvl3pPr marL="685808" indent="0">
              <a:buNone/>
              <a:defRPr sz="1350" b="1"/>
            </a:lvl3pPr>
            <a:lvl4pPr marL="1028713" indent="0">
              <a:buNone/>
              <a:defRPr sz="1200" b="1"/>
            </a:lvl4pPr>
            <a:lvl5pPr marL="1371617" indent="0">
              <a:buNone/>
              <a:defRPr sz="1200" b="1"/>
            </a:lvl5pPr>
            <a:lvl6pPr marL="1714522" indent="0">
              <a:buNone/>
              <a:defRPr sz="1200" b="1"/>
            </a:lvl6pPr>
            <a:lvl7pPr marL="2057426" indent="0">
              <a:buNone/>
              <a:defRPr sz="1200" b="1"/>
            </a:lvl7pPr>
            <a:lvl8pPr marL="2400330" indent="0">
              <a:buNone/>
              <a:defRPr sz="1200" b="1"/>
            </a:lvl8pPr>
            <a:lvl9pPr marL="274323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2505076"/>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599E1E-E7A1-4FEF-8C6F-3A3A4C989E7E}" type="datetimeFigureOut">
              <a:rPr lang="en-US" smtClean="0"/>
              <a:pPr/>
              <a:t>2/12/2020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7ACC38-462E-419D-8156-9CC071BA0BBD}" type="slidenum">
              <a:rPr lang="en-US" smtClean="0"/>
              <a:pPr/>
              <a:t>‹#›</a:t>
            </a:fld>
            <a:endParaRPr lang="en-US"/>
          </a:p>
        </p:txBody>
      </p:sp>
    </p:spTree>
    <p:extLst>
      <p:ext uri="{BB962C8B-B14F-4D97-AF65-F5344CB8AC3E}">
        <p14:creationId xmlns:p14="http://schemas.microsoft.com/office/powerpoint/2010/main" val="3530763744"/>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599E1E-E7A1-4FEF-8C6F-3A3A4C989E7E}" type="datetimeFigureOut">
              <a:rPr lang="en-US" smtClean="0"/>
              <a:pPr/>
              <a:t>2/12/2020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7ACC38-462E-419D-8156-9CC071BA0BBD}" type="slidenum">
              <a:rPr lang="en-US" smtClean="0"/>
              <a:pPr/>
              <a:t>‹#›</a:t>
            </a:fld>
            <a:endParaRPr lang="en-US"/>
          </a:p>
        </p:txBody>
      </p:sp>
    </p:spTree>
    <p:extLst>
      <p:ext uri="{BB962C8B-B14F-4D97-AF65-F5344CB8AC3E}">
        <p14:creationId xmlns:p14="http://schemas.microsoft.com/office/powerpoint/2010/main" val="3942805784"/>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EC2A09-1D07-654E-85F9-E0BEB15FA222}" type="datetimeFigureOut">
              <a:rPr lang="en-US" smtClean="0"/>
              <a:pPr/>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7370C-1047-294F-90BB-79EA9A494134}" type="slidenum">
              <a:rPr lang="en-US" smtClean="0"/>
              <a:pPr/>
              <a:t>‹#›</a:t>
            </a:fld>
            <a:endParaRPr lang="en-US"/>
          </a:p>
        </p:txBody>
      </p:sp>
    </p:spTree>
    <p:extLst>
      <p:ext uri="{BB962C8B-B14F-4D97-AF65-F5344CB8AC3E}">
        <p14:creationId xmlns:p14="http://schemas.microsoft.com/office/powerpoint/2010/main" val="33587282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599E1E-E7A1-4FEF-8C6F-3A3A4C989E7E}" type="datetimeFigureOut">
              <a:rPr lang="en-US" smtClean="0"/>
              <a:pPr/>
              <a:t>2/12/2020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7ACC38-462E-419D-8156-9CC071BA0BBD}" type="slidenum">
              <a:rPr lang="en-US" smtClean="0"/>
              <a:pPr/>
              <a:t>‹#›</a:t>
            </a:fld>
            <a:endParaRPr lang="en-US"/>
          </a:p>
        </p:txBody>
      </p:sp>
    </p:spTree>
    <p:extLst>
      <p:ext uri="{BB962C8B-B14F-4D97-AF65-F5344CB8AC3E}">
        <p14:creationId xmlns:p14="http://schemas.microsoft.com/office/powerpoint/2010/main" val="1117115339"/>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1"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3" y="2057400"/>
            <a:ext cx="2949177" cy="3811588"/>
          </a:xfrm>
        </p:spPr>
        <p:txBody>
          <a:bodyPr/>
          <a:lstStyle>
            <a:lvl1pPr marL="0" indent="0">
              <a:buNone/>
              <a:defRPr sz="1200"/>
            </a:lvl1pPr>
            <a:lvl2pPr marL="342905" indent="0">
              <a:buNone/>
              <a:defRPr sz="1050"/>
            </a:lvl2pPr>
            <a:lvl3pPr marL="685808" indent="0">
              <a:buNone/>
              <a:defRPr sz="900"/>
            </a:lvl3pPr>
            <a:lvl4pPr marL="1028713" indent="0">
              <a:buNone/>
              <a:defRPr sz="750"/>
            </a:lvl4pPr>
            <a:lvl5pPr marL="1371617" indent="0">
              <a:buNone/>
              <a:defRPr sz="750"/>
            </a:lvl5pPr>
            <a:lvl6pPr marL="1714522" indent="0">
              <a:buNone/>
              <a:defRPr sz="750"/>
            </a:lvl6pPr>
            <a:lvl7pPr marL="2057426" indent="0">
              <a:buNone/>
              <a:defRPr sz="750"/>
            </a:lvl7pPr>
            <a:lvl8pPr marL="2400330" indent="0">
              <a:buNone/>
              <a:defRPr sz="750"/>
            </a:lvl8pPr>
            <a:lvl9pPr marL="2743235"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A599E1E-E7A1-4FEF-8C6F-3A3A4C989E7E}" type="datetimeFigureOut">
              <a:rPr lang="en-US" smtClean="0"/>
              <a:pPr/>
              <a:t>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7ACC38-462E-419D-8156-9CC071BA0BBD}" type="slidenum">
              <a:rPr lang="en-US" smtClean="0"/>
              <a:pPr/>
              <a:t>‹#›</a:t>
            </a:fld>
            <a:endParaRPr lang="en-US"/>
          </a:p>
        </p:txBody>
      </p:sp>
    </p:spTree>
    <p:extLst>
      <p:ext uri="{BB962C8B-B14F-4D97-AF65-F5344CB8AC3E}">
        <p14:creationId xmlns:p14="http://schemas.microsoft.com/office/powerpoint/2010/main" val="1957983937"/>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1" cy="4873625"/>
          </a:xfrm>
        </p:spPr>
        <p:txBody>
          <a:bodyPr/>
          <a:lstStyle>
            <a:lvl1pPr marL="0" indent="0">
              <a:buNone/>
              <a:defRPr sz="2400"/>
            </a:lvl1pPr>
            <a:lvl2pPr marL="342905" indent="0">
              <a:buNone/>
              <a:defRPr sz="2100"/>
            </a:lvl2pPr>
            <a:lvl3pPr marL="685808" indent="0">
              <a:buNone/>
              <a:defRPr sz="1800"/>
            </a:lvl3pPr>
            <a:lvl4pPr marL="1028713" indent="0">
              <a:buNone/>
              <a:defRPr sz="1500"/>
            </a:lvl4pPr>
            <a:lvl5pPr marL="1371617" indent="0">
              <a:buNone/>
              <a:defRPr sz="1500"/>
            </a:lvl5pPr>
            <a:lvl6pPr marL="1714522" indent="0">
              <a:buNone/>
              <a:defRPr sz="1500"/>
            </a:lvl6pPr>
            <a:lvl7pPr marL="2057426" indent="0">
              <a:buNone/>
              <a:defRPr sz="1500"/>
            </a:lvl7pPr>
            <a:lvl8pPr marL="2400330" indent="0">
              <a:buNone/>
              <a:defRPr sz="1500"/>
            </a:lvl8pPr>
            <a:lvl9pPr marL="2743235" indent="0">
              <a:buNone/>
              <a:defRPr sz="1500"/>
            </a:lvl9pPr>
          </a:lstStyle>
          <a:p>
            <a:endParaRPr lang="en-US"/>
          </a:p>
        </p:txBody>
      </p:sp>
      <p:sp>
        <p:nvSpPr>
          <p:cNvPr id="4" name="Text Placeholder 3"/>
          <p:cNvSpPr>
            <a:spLocks noGrp="1"/>
          </p:cNvSpPr>
          <p:nvPr>
            <p:ph type="body" sz="half" idx="2"/>
          </p:nvPr>
        </p:nvSpPr>
        <p:spPr>
          <a:xfrm>
            <a:off x="629843" y="2057400"/>
            <a:ext cx="2949177" cy="3811588"/>
          </a:xfrm>
        </p:spPr>
        <p:txBody>
          <a:bodyPr/>
          <a:lstStyle>
            <a:lvl1pPr marL="0" indent="0">
              <a:buNone/>
              <a:defRPr sz="1200"/>
            </a:lvl1pPr>
            <a:lvl2pPr marL="342905" indent="0">
              <a:buNone/>
              <a:defRPr sz="1050"/>
            </a:lvl2pPr>
            <a:lvl3pPr marL="685808" indent="0">
              <a:buNone/>
              <a:defRPr sz="900"/>
            </a:lvl3pPr>
            <a:lvl4pPr marL="1028713" indent="0">
              <a:buNone/>
              <a:defRPr sz="750"/>
            </a:lvl4pPr>
            <a:lvl5pPr marL="1371617" indent="0">
              <a:buNone/>
              <a:defRPr sz="750"/>
            </a:lvl5pPr>
            <a:lvl6pPr marL="1714522" indent="0">
              <a:buNone/>
              <a:defRPr sz="750"/>
            </a:lvl6pPr>
            <a:lvl7pPr marL="2057426" indent="0">
              <a:buNone/>
              <a:defRPr sz="750"/>
            </a:lvl7pPr>
            <a:lvl8pPr marL="2400330" indent="0">
              <a:buNone/>
              <a:defRPr sz="750"/>
            </a:lvl8pPr>
            <a:lvl9pPr marL="2743235"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A599E1E-E7A1-4FEF-8C6F-3A3A4C989E7E}" type="datetimeFigureOut">
              <a:rPr lang="en-US" smtClean="0"/>
              <a:pPr/>
              <a:t>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7ACC38-462E-419D-8156-9CC071BA0BBD}" type="slidenum">
              <a:rPr lang="en-US" smtClean="0"/>
              <a:pPr/>
              <a:t>‹#›</a:t>
            </a:fld>
            <a:endParaRPr lang="en-US"/>
          </a:p>
        </p:txBody>
      </p:sp>
    </p:spTree>
    <p:extLst>
      <p:ext uri="{BB962C8B-B14F-4D97-AF65-F5344CB8AC3E}">
        <p14:creationId xmlns:p14="http://schemas.microsoft.com/office/powerpoint/2010/main" val="1640428860"/>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599E1E-E7A1-4FEF-8C6F-3A3A4C989E7E}" type="datetimeFigureOut">
              <a:rPr lang="en-US" smtClean="0"/>
              <a:pPr/>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7ACC38-462E-419D-8156-9CC071BA0BBD}" type="slidenum">
              <a:rPr lang="en-US" smtClean="0"/>
              <a:pPr/>
              <a:t>‹#›</a:t>
            </a:fld>
            <a:endParaRPr lang="en-US"/>
          </a:p>
        </p:txBody>
      </p:sp>
    </p:spTree>
    <p:extLst>
      <p:ext uri="{BB962C8B-B14F-4D97-AF65-F5344CB8AC3E}">
        <p14:creationId xmlns:p14="http://schemas.microsoft.com/office/powerpoint/2010/main" val="3357150247"/>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4"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49"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599E1E-E7A1-4FEF-8C6F-3A3A4C989E7E}" type="datetimeFigureOut">
              <a:rPr lang="en-US" smtClean="0"/>
              <a:pPr/>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7ACC38-462E-419D-8156-9CC071BA0BBD}" type="slidenum">
              <a:rPr lang="en-US" smtClean="0"/>
              <a:pPr/>
              <a:t>‹#›</a:t>
            </a:fld>
            <a:endParaRPr lang="en-US"/>
          </a:p>
        </p:txBody>
      </p:sp>
    </p:spTree>
    <p:extLst>
      <p:ext uri="{BB962C8B-B14F-4D97-AF65-F5344CB8AC3E}">
        <p14:creationId xmlns:p14="http://schemas.microsoft.com/office/powerpoint/2010/main" val="3898188316"/>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EC2A09-1D07-654E-85F9-E0BEB15FA222}" type="datetimeFigureOut">
              <a:rPr lang="en-US" smtClean="0"/>
              <a:pPr/>
              <a:t>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7370C-1047-294F-90BB-79EA9A494134}" type="slidenum">
              <a:rPr lang="en-US" smtClean="0"/>
              <a:pPr/>
              <a:t>‹#›</a:t>
            </a:fld>
            <a:endParaRPr lang="en-US"/>
          </a:p>
        </p:txBody>
      </p:sp>
    </p:spTree>
    <p:extLst>
      <p:ext uri="{BB962C8B-B14F-4D97-AF65-F5344CB8AC3E}">
        <p14:creationId xmlns:p14="http://schemas.microsoft.com/office/powerpoint/2010/main" val="3317168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EC2A09-1D07-654E-85F9-E0BEB15FA222}" type="datetimeFigureOut">
              <a:rPr lang="en-US" smtClean="0"/>
              <a:pPr/>
              <a:t>2/12/2020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7370C-1047-294F-90BB-79EA9A494134}" type="slidenum">
              <a:rPr lang="en-US" smtClean="0"/>
              <a:pPr/>
              <a:t>‹#›</a:t>
            </a:fld>
            <a:endParaRPr lang="en-US"/>
          </a:p>
        </p:txBody>
      </p:sp>
    </p:spTree>
    <p:extLst>
      <p:ext uri="{BB962C8B-B14F-4D97-AF65-F5344CB8AC3E}">
        <p14:creationId xmlns:p14="http://schemas.microsoft.com/office/powerpoint/2010/main" val="445684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EC2A09-1D07-654E-85F9-E0BEB15FA222}" type="datetimeFigureOut">
              <a:rPr lang="en-US" smtClean="0"/>
              <a:pPr/>
              <a:t>2/12/2020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7370C-1047-294F-90BB-79EA9A494134}" type="slidenum">
              <a:rPr lang="en-US" smtClean="0"/>
              <a:pPr/>
              <a:t>‹#›</a:t>
            </a:fld>
            <a:endParaRPr lang="en-US"/>
          </a:p>
        </p:txBody>
      </p:sp>
    </p:spTree>
    <p:extLst>
      <p:ext uri="{BB962C8B-B14F-4D97-AF65-F5344CB8AC3E}">
        <p14:creationId xmlns:p14="http://schemas.microsoft.com/office/powerpoint/2010/main" val="415144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EC2A09-1D07-654E-85F9-E0BEB15FA222}" type="datetimeFigureOut">
              <a:rPr lang="en-US" smtClean="0"/>
              <a:pPr/>
              <a:t>2/12/2020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7370C-1047-294F-90BB-79EA9A494134}" type="slidenum">
              <a:rPr lang="en-US" smtClean="0"/>
              <a:pPr/>
              <a:t>‹#›</a:t>
            </a:fld>
            <a:endParaRPr lang="en-US"/>
          </a:p>
        </p:txBody>
      </p:sp>
    </p:spTree>
    <p:extLst>
      <p:ext uri="{BB962C8B-B14F-4D97-AF65-F5344CB8AC3E}">
        <p14:creationId xmlns:p14="http://schemas.microsoft.com/office/powerpoint/2010/main" val="3111153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EC2A09-1D07-654E-85F9-E0BEB15FA222}" type="datetimeFigureOut">
              <a:rPr lang="en-US" smtClean="0"/>
              <a:pPr/>
              <a:t>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7370C-1047-294F-90BB-79EA9A494134}" type="slidenum">
              <a:rPr lang="en-US" smtClean="0"/>
              <a:pPr/>
              <a:t>‹#›</a:t>
            </a:fld>
            <a:endParaRPr lang="en-US"/>
          </a:p>
        </p:txBody>
      </p:sp>
    </p:spTree>
    <p:extLst>
      <p:ext uri="{BB962C8B-B14F-4D97-AF65-F5344CB8AC3E}">
        <p14:creationId xmlns:p14="http://schemas.microsoft.com/office/powerpoint/2010/main" val="1913341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EC2A09-1D07-654E-85F9-E0BEB15FA222}" type="datetimeFigureOut">
              <a:rPr lang="en-US" smtClean="0"/>
              <a:pPr/>
              <a:t>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7370C-1047-294F-90BB-79EA9A494134}" type="slidenum">
              <a:rPr lang="en-US" smtClean="0"/>
              <a:pPr/>
              <a:t>‹#›</a:t>
            </a:fld>
            <a:endParaRPr lang="en-US"/>
          </a:p>
        </p:txBody>
      </p:sp>
    </p:spTree>
    <p:extLst>
      <p:ext uri="{BB962C8B-B14F-4D97-AF65-F5344CB8AC3E}">
        <p14:creationId xmlns:p14="http://schemas.microsoft.com/office/powerpoint/2010/main" val="1307949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E2F1EACD-B2D6-3A44-B99D-8DA26B538778}"/>
              </a:ext>
            </a:extLst>
          </p:cNvPr>
          <p:cNvPicPr>
            <a:picLocks noChangeAspect="1"/>
          </p:cNvPicPr>
          <p:nvPr userDrawn="1"/>
        </p:nvPicPr>
        <p:blipFill>
          <a:blip r:embed="rId14"/>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365127"/>
            <a:ext cx="7886700" cy="638726"/>
          </a:xfrm>
          <a:prstGeom prst="rect">
            <a:avLst/>
          </a:prstGeom>
        </p:spPr>
        <p:txBody>
          <a:bodyPr vert="horz" lIns="91440" tIns="45720" rIns="91440" bIns="45720" rtlCol="0" anchor="ctr">
            <a:normAutofit/>
          </a:bodyPr>
          <a:lstStyle/>
          <a:p>
            <a:r>
              <a:rPr lang="en-US" dirty="0">
                <a:solidFill>
                  <a:srgbClr val="1E4235"/>
                </a:solidFill>
              </a:rPr>
              <a:t>Text goes here and here </a:t>
            </a:r>
            <a:endParaRPr lang="en-US" dirty="0"/>
          </a:p>
        </p:txBody>
      </p:sp>
      <p:sp>
        <p:nvSpPr>
          <p:cNvPr id="3" name="Text Placeholder 2"/>
          <p:cNvSpPr>
            <a:spLocks noGrp="1"/>
          </p:cNvSpPr>
          <p:nvPr>
            <p:ph type="body" idx="1"/>
          </p:nvPr>
        </p:nvSpPr>
        <p:spPr>
          <a:xfrm>
            <a:off x="628650" y="1233453"/>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EC2A09-1D07-654E-85F9-E0BEB15FA222}" type="datetimeFigureOut">
              <a:rPr lang="en-US" smtClean="0"/>
              <a:pPr/>
              <a:t>2/12/2020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57370C-1047-294F-90BB-79EA9A494134}" type="slidenum">
              <a:rPr lang="en-US" smtClean="0"/>
              <a:pPr/>
              <a:t>‹#›</a:t>
            </a:fld>
            <a:endParaRPr lang="en-US"/>
          </a:p>
        </p:txBody>
      </p:sp>
    </p:spTree>
    <p:extLst>
      <p:ext uri="{BB962C8B-B14F-4D97-AF65-F5344CB8AC3E}">
        <p14:creationId xmlns:p14="http://schemas.microsoft.com/office/powerpoint/2010/main" val="21030880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BDCD5D-F976-5E45-AAEA-E5479869A5F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2BA05A-0E32-454C-BC27-E94C367457A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797CE8-63A8-2744-95C0-1494285CE3A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789217-D3C9-0A45-ABE1-C20EDB333B0F}" type="datetimeFigureOut">
              <a:rPr lang="en-US" smtClean="0"/>
              <a:pPr/>
              <a:t>2/12/2020</a:t>
            </a:fld>
            <a:endParaRPr lang="en-US"/>
          </a:p>
        </p:txBody>
      </p:sp>
      <p:sp>
        <p:nvSpPr>
          <p:cNvPr id="5" name="Footer Placeholder 4">
            <a:extLst>
              <a:ext uri="{FF2B5EF4-FFF2-40B4-BE49-F238E27FC236}">
                <a16:creationId xmlns:a16="http://schemas.microsoft.com/office/drawing/2014/main" id="{00110380-D5A0-054E-AE1B-D7431331A56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7191F4-9935-7B40-ADBF-3B65C63FAC10}"/>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5A8B58-0DE3-A24F-9140-511D9294A0F3}" type="slidenum">
              <a:rPr lang="en-US" smtClean="0"/>
              <a:pPr/>
              <a:t>‹#›</a:t>
            </a:fld>
            <a:endParaRPr lang="en-US"/>
          </a:p>
        </p:txBody>
      </p:sp>
    </p:spTree>
    <p:extLst>
      <p:ext uri="{BB962C8B-B14F-4D97-AF65-F5344CB8AC3E}">
        <p14:creationId xmlns:p14="http://schemas.microsoft.com/office/powerpoint/2010/main" val="15907200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2"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2"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1"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A599E1E-E7A1-4FEF-8C6F-3A3A4C989E7E}" type="datetimeFigureOut">
              <a:rPr lang="en-US" smtClean="0"/>
              <a:pPr/>
              <a:t>2/12/2020</a:t>
            </a:fld>
            <a:endParaRPr lang="en-US"/>
          </a:p>
        </p:txBody>
      </p:sp>
      <p:sp>
        <p:nvSpPr>
          <p:cNvPr id="5" name="Footer Placeholder 4"/>
          <p:cNvSpPr>
            <a:spLocks noGrp="1"/>
          </p:cNvSpPr>
          <p:nvPr>
            <p:ph type="ftr" sz="quarter" idx="3"/>
          </p:nvPr>
        </p:nvSpPr>
        <p:spPr>
          <a:xfrm>
            <a:off x="3028952"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1" y="63563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97ACC38-462E-419D-8156-9CC071BA0BBD}" type="slidenum">
              <a:rPr lang="en-US" smtClean="0"/>
              <a:pPr/>
              <a:t>‹#›</a:t>
            </a:fld>
            <a:endParaRPr lang="en-US"/>
          </a:p>
        </p:txBody>
      </p:sp>
    </p:spTree>
    <p:extLst>
      <p:ext uri="{BB962C8B-B14F-4D97-AF65-F5344CB8AC3E}">
        <p14:creationId xmlns:p14="http://schemas.microsoft.com/office/powerpoint/2010/main" val="49726851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p14:reveal/>
      </p:transition>
    </mc:Choice>
    <mc:Fallback xmlns="">
      <p:transition>
        <p:fade/>
      </p:transition>
    </mc:Fallback>
  </mc:AlternateContent>
  <p:txStyles>
    <p:titleStyle>
      <a:lvl1pPr algn="l" defTabSz="68580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2" indent="-171452" algn="l" defTabSz="68580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6" indent="-171452" algn="l" defTabSz="68580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61" indent="-171452" algn="l" defTabSz="68580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65" indent="-171452" algn="l" defTabSz="6858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70" indent="-171452" algn="l" defTabSz="6858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74" indent="-171452" algn="l" defTabSz="6858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78" indent="-171452" algn="l" defTabSz="6858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82" indent="-171452" algn="l" defTabSz="6858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86" indent="-171452" algn="l" defTabSz="6858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8" rtl="0" eaLnBrk="1" latinLnBrk="0" hangingPunct="1">
        <a:defRPr sz="1350" kern="1200">
          <a:solidFill>
            <a:schemeClr val="tx1"/>
          </a:solidFill>
          <a:latin typeface="+mn-lt"/>
          <a:ea typeface="+mn-ea"/>
          <a:cs typeface="+mn-cs"/>
        </a:defRPr>
      </a:lvl1pPr>
      <a:lvl2pPr marL="342905" algn="l" defTabSz="685808" rtl="0" eaLnBrk="1" latinLnBrk="0" hangingPunct="1">
        <a:defRPr sz="1350" kern="1200">
          <a:solidFill>
            <a:schemeClr val="tx1"/>
          </a:solidFill>
          <a:latin typeface="+mn-lt"/>
          <a:ea typeface="+mn-ea"/>
          <a:cs typeface="+mn-cs"/>
        </a:defRPr>
      </a:lvl2pPr>
      <a:lvl3pPr marL="685808" algn="l" defTabSz="685808" rtl="0" eaLnBrk="1" latinLnBrk="0" hangingPunct="1">
        <a:defRPr sz="1350" kern="1200">
          <a:solidFill>
            <a:schemeClr val="tx1"/>
          </a:solidFill>
          <a:latin typeface="+mn-lt"/>
          <a:ea typeface="+mn-ea"/>
          <a:cs typeface="+mn-cs"/>
        </a:defRPr>
      </a:lvl3pPr>
      <a:lvl4pPr marL="1028713" algn="l" defTabSz="685808" rtl="0" eaLnBrk="1" latinLnBrk="0" hangingPunct="1">
        <a:defRPr sz="1350" kern="1200">
          <a:solidFill>
            <a:schemeClr val="tx1"/>
          </a:solidFill>
          <a:latin typeface="+mn-lt"/>
          <a:ea typeface="+mn-ea"/>
          <a:cs typeface="+mn-cs"/>
        </a:defRPr>
      </a:lvl4pPr>
      <a:lvl5pPr marL="1371617" algn="l" defTabSz="685808" rtl="0" eaLnBrk="1" latinLnBrk="0" hangingPunct="1">
        <a:defRPr sz="1350" kern="1200">
          <a:solidFill>
            <a:schemeClr val="tx1"/>
          </a:solidFill>
          <a:latin typeface="+mn-lt"/>
          <a:ea typeface="+mn-ea"/>
          <a:cs typeface="+mn-cs"/>
        </a:defRPr>
      </a:lvl5pPr>
      <a:lvl6pPr marL="1714522" algn="l" defTabSz="685808" rtl="0" eaLnBrk="1" latinLnBrk="0" hangingPunct="1">
        <a:defRPr sz="1350" kern="1200">
          <a:solidFill>
            <a:schemeClr val="tx1"/>
          </a:solidFill>
          <a:latin typeface="+mn-lt"/>
          <a:ea typeface="+mn-ea"/>
          <a:cs typeface="+mn-cs"/>
        </a:defRPr>
      </a:lvl6pPr>
      <a:lvl7pPr marL="2057426" algn="l" defTabSz="685808" rtl="0" eaLnBrk="1" latinLnBrk="0" hangingPunct="1">
        <a:defRPr sz="1350" kern="1200">
          <a:solidFill>
            <a:schemeClr val="tx1"/>
          </a:solidFill>
          <a:latin typeface="+mn-lt"/>
          <a:ea typeface="+mn-ea"/>
          <a:cs typeface="+mn-cs"/>
        </a:defRPr>
      </a:lvl7pPr>
      <a:lvl8pPr marL="2400330" algn="l" defTabSz="685808" rtl="0" eaLnBrk="1" latinLnBrk="0" hangingPunct="1">
        <a:defRPr sz="1350" kern="1200">
          <a:solidFill>
            <a:schemeClr val="tx1"/>
          </a:solidFill>
          <a:latin typeface="+mn-lt"/>
          <a:ea typeface="+mn-ea"/>
          <a:cs typeface="+mn-cs"/>
        </a:defRPr>
      </a:lvl8pPr>
      <a:lvl9pPr marL="2743235" algn="l" defTabSz="685808"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hyperlink" Target="https://www.enterprisecommunity.org/opportunity360/opportunity-zone-eligibility-tool"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opportunityzones.hud.gov/sites/opportunityzones.hud.gov/files/documents/Opportunity_Zones_Toolkit_Roadmap_FINAL_Edited_092319.pdf"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jpe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0.xml"/><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0.xml"/><Relationship Id="rId5" Type="http://schemas.openxmlformats.org/officeDocument/2006/relationships/image" Target="../media/image17.jpeg"/><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3" Type="http://schemas.openxmlformats.org/officeDocument/2006/relationships/hyperlink" Target="https://opportunityzones.hud.gov/"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hyperlink" Target="https://www.bia.gov/sites/bia.gov/files/assets/as-ia/ieed/ieed/pdf/Opportunity_Zones_Primer.pdf" TargetMode="External"/><Relationship Id="rId5" Type="http://schemas.openxmlformats.org/officeDocument/2006/relationships/hyperlink" Target="https://www.cdfifund.gov/Pages/Opportunity-Zones.aspx" TargetMode="External"/><Relationship Id="rId4" Type="http://schemas.openxmlformats.org/officeDocument/2006/relationships/hyperlink" Target="https://www.irs.gov/newsroom/opportunity-zones-frequently-asked-question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s://www.enterprisecommunity.org/opportunity360/opportunity-zone-eligibility-too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https://www.enterprisecommunity.org/opportunity360/opportunity-zone-eligibility-too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172F3-B990-054E-9500-A93908939F1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AF5F3E1-68E2-7F42-ADD9-F9F4CD6AE3F5}"/>
              </a:ext>
            </a:extLst>
          </p:cNvPr>
          <p:cNvSpPr>
            <a:spLocks noGrp="1"/>
          </p:cNvSpPr>
          <p:nvPr>
            <p:ph type="subTitle" idx="1"/>
          </p:nvPr>
        </p:nvSpPr>
        <p:spPr/>
        <p:txBody>
          <a:bodyPr/>
          <a:lstStyle/>
          <a:p>
            <a:endParaRPr lang="en-US"/>
          </a:p>
        </p:txBody>
      </p:sp>
      <p:pic>
        <p:nvPicPr>
          <p:cNvPr id="5" name="Picture 4" descr="A screenshot of a cell phone&#10;&#10;Description automatically generated">
            <a:extLst>
              <a:ext uri="{FF2B5EF4-FFF2-40B4-BE49-F238E27FC236}">
                <a16:creationId xmlns:a16="http://schemas.microsoft.com/office/drawing/2014/main" id="{D455A0F1-3301-4146-B2F0-4F0ECE0E345C}"/>
              </a:ext>
            </a:extLst>
          </p:cNvPr>
          <p:cNvPicPr>
            <a:picLocks noChangeAspect="1"/>
          </p:cNvPicPr>
          <p:nvPr/>
        </p:nvPicPr>
        <p:blipFill>
          <a:blip r:embed="rId2"/>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12115308-D709-C447-979D-4CBAE3180E15}"/>
              </a:ext>
            </a:extLst>
          </p:cNvPr>
          <p:cNvSpPr/>
          <p:nvPr/>
        </p:nvSpPr>
        <p:spPr>
          <a:xfrm>
            <a:off x="0" y="3699642"/>
            <a:ext cx="9144000" cy="1650234"/>
          </a:xfrm>
          <a:prstGeom prst="rect">
            <a:avLst/>
          </a:prstGeom>
          <a:solidFill>
            <a:srgbClr val="7BC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8CBDBCA-E9D7-E140-9F20-6901D329C110}"/>
              </a:ext>
            </a:extLst>
          </p:cNvPr>
          <p:cNvSpPr txBox="1"/>
          <p:nvPr/>
        </p:nvSpPr>
        <p:spPr>
          <a:xfrm>
            <a:off x="0" y="3899338"/>
            <a:ext cx="9144000" cy="1200329"/>
          </a:xfrm>
          <a:prstGeom prst="rect">
            <a:avLst/>
          </a:prstGeom>
          <a:noFill/>
          <a:effectLst>
            <a:outerShdw blurRad="63500" sx="102000" sy="102000" algn="ctr" rotWithShape="0">
              <a:prstClr val="black">
                <a:alpha val="40000"/>
              </a:prstClr>
            </a:outerShdw>
          </a:effectLst>
        </p:spPr>
        <p:txBody>
          <a:bodyPr wrap="square" rtlCol="0">
            <a:spAutoFit/>
          </a:bodyPr>
          <a:lstStyle/>
          <a:p>
            <a:pPr algn="ctr"/>
            <a:r>
              <a:rPr lang="en-US" sz="4000" b="1" dirty="0">
                <a:solidFill>
                  <a:schemeClr val="bg1"/>
                </a:solidFill>
                <a:latin typeface="+mj-lt"/>
              </a:rPr>
              <a:t>Opportunity Zones 101 for Tribes</a:t>
            </a:r>
          </a:p>
          <a:p>
            <a:pPr algn="ctr"/>
            <a:r>
              <a:rPr lang="en-US" sz="3200" dirty="0">
                <a:solidFill>
                  <a:schemeClr val="bg1"/>
                </a:solidFill>
                <a:latin typeface="+mj-lt"/>
              </a:rPr>
              <a:t>February 13, 2020</a:t>
            </a:r>
          </a:p>
        </p:txBody>
      </p:sp>
      <p:sp>
        <p:nvSpPr>
          <p:cNvPr id="4" name="TextBox 3">
            <a:extLst>
              <a:ext uri="{FF2B5EF4-FFF2-40B4-BE49-F238E27FC236}">
                <a16:creationId xmlns:a16="http://schemas.microsoft.com/office/drawing/2014/main" id="{5A9C7118-DF36-4A47-937B-53068F2E704D}"/>
              </a:ext>
            </a:extLst>
          </p:cNvPr>
          <p:cNvSpPr txBox="1"/>
          <p:nvPr/>
        </p:nvSpPr>
        <p:spPr>
          <a:xfrm>
            <a:off x="383059" y="5647038"/>
            <a:ext cx="8464379" cy="523220"/>
          </a:xfrm>
          <a:prstGeom prst="rect">
            <a:avLst/>
          </a:prstGeom>
          <a:noFill/>
        </p:spPr>
        <p:txBody>
          <a:bodyPr wrap="square" rtlCol="0">
            <a:spAutoFit/>
          </a:bodyPr>
          <a:lstStyle/>
          <a:p>
            <a:pPr algn="ctr"/>
            <a:r>
              <a:rPr lang="en-US" sz="2400" dirty="0">
                <a:solidFill>
                  <a:schemeClr val="bg1"/>
                </a:solidFill>
              </a:rPr>
              <a:t>Conference call dial-in 888-251-2949; Access Code: 5556669#</a:t>
            </a:r>
            <a:r>
              <a:rPr lang="en-US" sz="2800" dirty="0">
                <a:solidFill>
                  <a:schemeClr val="bg1"/>
                </a:solidFill>
              </a:rPr>
              <a:t>  </a:t>
            </a:r>
          </a:p>
        </p:txBody>
      </p:sp>
    </p:spTree>
    <p:extLst>
      <p:ext uri="{BB962C8B-B14F-4D97-AF65-F5344CB8AC3E}">
        <p14:creationId xmlns:p14="http://schemas.microsoft.com/office/powerpoint/2010/main" val="3889507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2CFBE3-91E2-4505-B6A5-C407B3DE34F5}"/>
              </a:ext>
            </a:extLst>
          </p:cNvPr>
          <p:cNvSpPr txBox="1"/>
          <p:nvPr/>
        </p:nvSpPr>
        <p:spPr>
          <a:xfrm>
            <a:off x="682752" y="400550"/>
            <a:ext cx="7046976" cy="461665"/>
          </a:xfrm>
          <a:prstGeom prst="rect">
            <a:avLst/>
          </a:prstGeom>
          <a:solidFill>
            <a:srgbClr val="144C3D"/>
          </a:solidFill>
        </p:spPr>
        <p:txBody>
          <a:bodyPr wrap="square" rtlCol="0">
            <a:spAutoFit/>
          </a:bodyPr>
          <a:lstStyle/>
          <a:p>
            <a:r>
              <a:rPr lang="en-US" sz="2400" b="1" dirty="0">
                <a:solidFill>
                  <a:schemeClr val="bg1"/>
                </a:solidFill>
              </a:rPr>
              <a:t>Overview: Finding Designated Tracts</a:t>
            </a:r>
          </a:p>
        </p:txBody>
      </p:sp>
      <p:pic>
        <p:nvPicPr>
          <p:cNvPr id="2" name="Picture 1">
            <a:extLst>
              <a:ext uri="{FF2B5EF4-FFF2-40B4-BE49-F238E27FC236}">
                <a16:creationId xmlns:a16="http://schemas.microsoft.com/office/drawing/2014/main" id="{AC7C5689-7958-4A14-B3E4-0F729D6139DF}"/>
              </a:ext>
            </a:extLst>
          </p:cNvPr>
          <p:cNvPicPr>
            <a:picLocks noChangeAspect="1"/>
          </p:cNvPicPr>
          <p:nvPr/>
        </p:nvPicPr>
        <p:blipFill>
          <a:blip r:embed="rId3"/>
          <a:stretch>
            <a:fillRect/>
          </a:stretch>
        </p:blipFill>
        <p:spPr>
          <a:xfrm>
            <a:off x="1376136" y="923551"/>
            <a:ext cx="6300583" cy="4888977"/>
          </a:xfrm>
          <a:prstGeom prst="rect">
            <a:avLst/>
          </a:prstGeom>
        </p:spPr>
      </p:pic>
      <p:sp>
        <p:nvSpPr>
          <p:cNvPr id="5" name="Rectangle 4">
            <a:extLst>
              <a:ext uri="{FF2B5EF4-FFF2-40B4-BE49-F238E27FC236}">
                <a16:creationId xmlns:a16="http://schemas.microsoft.com/office/drawing/2014/main" id="{FA1A2514-B670-427A-97A6-FF12A5415F08}"/>
              </a:ext>
            </a:extLst>
          </p:cNvPr>
          <p:cNvSpPr/>
          <p:nvPr/>
        </p:nvSpPr>
        <p:spPr>
          <a:xfrm>
            <a:off x="313944" y="5795802"/>
            <a:ext cx="8516112" cy="369332"/>
          </a:xfrm>
          <a:prstGeom prst="rect">
            <a:avLst/>
          </a:prstGeom>
        </p:spPr>
        <p:txBody>
          <a:bodyPr wrap="square">
            <a:spAutoFit/>
          </a:bodyPr>
          <a:lstStyle/>
          <a:p>
            <a:r>
              <a:rPr lang="en-US" dirty="0">
                <a:hlinkClick r:id="rId4"/>
              </a:rPr>
              <a:t>https://www.enterprisecommunity.org/opportunity360/opportunity-zone-eligibility-tool</a:t>
            </a:r>
            <a:endParaRPr lang="en-US" dirty="0"/>
          </a:p>
        </p:txBody>
      </p:sp>
    </p:spTree>
    <p:extLst>
      <p:ext uri="{BB962C8B-B14F-4D97-AF65-F5344CB8AC3E}">
        <p14:creationId xmlns:p14="http://schemas.microsoft.com/office/powerpoint/2010/main" val="3632055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217411-E745-4C42-B689-9D26F925CDDD}"/>
              </a:ext>
            </a:extLst>
          </p:cNvPr>
          <p:cNvSpPr>
            <a:spLocks noGrp="1"/>
          </p:cNvSpPr>
          <p:nvPr>
            <p:ph idx="1"/>
          </p:nvPr>
        </p:nvSpPr>
        <p:spPr/>
        <p:txBody>
          <a:bodyPr/>
          <a:lstStyle/>
          <a:p>
            <a:r>
              <a:rPr lang="en-US" dirty="0">
                <a:latin typeface="+mn-lt"/>
              </a:rPr>
              <a:t>Opportunity Zone Census Tract</a:t>
            </a:r>
          </a:p>
          <a:p>
            <a:r>
              <a:rPr lang="en-US" dirty="0">
                <a:latin typeface="+mn-lt"/>
              </a:rPr>
              <a:t>Qualified Opportunity Fund</a:t>
            </a:r>
          </a:p>
          <a:p>
            <a:r>
              <a:rPr lang="en-US" dirty="0">
                <a:latin typeface="+mn-lt"/>
              </a:rPr>
              <a:t>Investor</a:t>
            </a:r>
          </a:p>
          <a:p>
            <a:r>
              <a:rPr lang="en-US" dirty="0">
                <a:latin typeface="+mn-lt"/>
              </a:rPr>
              <a:t>Capital Gains Taxes</a:t>
            </a:r>
          </a:p>
          <a:p>
            <a:r>
              <a:rPr lang="en-US" dirty="0">
                <a:latin typeface="+mn-lt"/>
              </a:rPr>
              <a:t>Temporary Deferral</a:t>
            </a:r>
          </a:p>
          <a:p>
            <a:r>
              <a:rPr lang="en-US" dirty="0">
                <a:latin typeface="+mn-lt"/>
              </a:rPr>
              <a:t>Step up in Basis Points</a:t>
            </a:r>
          </a:p>
          <a:p>
            <a:r>
              <a:rPr lang="en-US" dirty="0">
                <a:latin typeface="+mn-lt"/>
              </a:rPr>
              <a:t>Tax Free Gains</a:t>
            </a:r>
          </a:p>
          <a:p>
            <a:endParaRPr lang="en-US" dirty="0"/>
          </a:p>
          <a:p>
            <a:endParaRPr lang="en-US" dirty="0"/>
          </a:p>
        </p:txBody>
      </p:sp>
      <p:sp>
        <p:nvSpPr>
          <p:cNvPr id="4" name="TextBox 3">
            <a:extLst>
              <a:ext uri="{FF2B5EF4-FFF2-40B4-BE49-F238E27FC236}">
                <a16:creationId xmlns:a16="http://schemas.microsoft.com/office/drawing/2014/main" id="{A72CFBE3-91E2-4505-B6A5-C407B3DE34F5}"/>
              </a:ext>
            </a:extLst>
          </p:cNvPr>
          <p:cNvSpPr txBox="1"/>
          <p:nvPr/>
        </p:nvSpPr>
        <p:spPr>
          <a:xfrm>
            <a:off x="682752" y="400550"/>
            <a:ext cx="7046976" cy="461665"/>
          </a:xfrm>
          <a:prstGeom prst="rect">
            <a:avLst/>
          </a:prstGeom>
          <a:solidFill>
            <a:srgbClr val="144C3D"/>
          </a:solidFill>
        </p:spPr>
        <p:txBody>
          <a:bodyPr wrap="square" rtlCol="0">
            <a:spAutoFit/>
          </a:bodyPr>
          <a:lstStyle/>
          <a:p>
            <a:r>
              <a:rPr lang="en-US" sz="2400" b="1" dirty="0">
                <a:solidFill>
                  <a:schemeClr val="bg1"/>
                </a:solidFill>
              </a:rPr>
              <a:t>Terminology</a:t>
            </a:r>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1072503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5A6547-BF0D-4724-91F3-349721CD5EC4}"/>
              </a:ext>
            </a:extLst>
          </p:cNvPr>
          <p:cNvSpPr>
            <a:spLocks noGrp="1"/>
          </p:cNvSpPr>
          <p:nvPr>
            <p:ph idx="1"/>
          </p:nvPr>
        </p:nvSpPr>
        <p:spPr>
          <a:xfrm>
            <a:off x="628650" y="1063484"/>
            <a:ext cx="7886700" cy="4759799"/>
          </a:xfrm>
        </p:spPr>
        <p:txBody>
          <a:bodyPr>
            <a:normAutofit lnSpcReduction="10000"/>
          </a:bodyPr>
          <a:lstStyle/>
          <a:p>
            <a:r>
              <a:rPr lang="en-US" dirty="0">
                <a:latin typeface="+mn-lt"/>
              </a:rPr>
              <a:t>Opportunity Zone Census tract</a:t>
            </a:r>
          </a:p>
          <a:p>
            <a:pPr lvl="1"/>
            <a:r>
              <a:rPr lang="en-US" dirty="0">
                <a:latin typeface="+mn-lt"/>
              </a:rPr>
              <a:t>10-year designation</a:t>
            </a:r>
          </a:p>
          <a:p>
            <a:pPr lvl="1"/>
            <a:r>
              <a:rPr lang="en-US" dirty="0">
                <a:latin typeface="+mn-lt"/>
              </a:rPr>
              <a:t>30% of all eligible Tribal tracts were designated</a:t>
            </a:r>
          </a:p>
          <a:p>
            <a:r>
              <a:rPr lang="en-US" dirty="0">
                <a:latin typeface="+mn-lt"/>
              </a:rPr>
              <a:t>Qualified Opportunity Fund (QOF)</a:t>
            </a:r>
          </a:p>
          <a:p>
            <a:pPr lvl="1"/>
            <a:r>
              <a:rPr lang="en-US" dirty="0">
                <a:latin typeface="+mn-lt"/>
              </a:rPr>
              <a:t>Investment vehicle, established as a partnership or corporation</a:t>
            </a:r>
          </a:p>
          <a:p>
            <a:pPr lvl="1"/>
            <a:r>
              <a:rPr lang="en-US" dirty="0">
                <a:latin typeface="+mn-lt"/>
              </a:rPr>
              <a:t>Opportunity for outside investors to invest in your project</a:t>
            </a:r>
          </a:p>
          <a:p>
            <a:pPr lvl="1"/>
            <a:r>
              <a:rPr lang="en-US" dirty="0">
                <a:latin typeface="+mn-lt"/>
              </a:rPr>
              <a:t>Funds must self-certify on IRS Form 8996</a:t>
            </a:r>
          </a:p>
          <a:p>
            <a:r>
              <a:rPr lang="en-US" dirty="0">
                <a:latin typeface="+mn-lt"/>
              </a:rPr>
              <a:t>State involvement</a:t>
            </a:r>
          </a:p>
          <a:p>
            <a:pPr lvl="1"/>
            <a:r>
              <a:rPr lang="en-US" dirty="0">
                <a:latin typeface="+mn-lt"/>
              </a:rPr>
              <a:t>Each state has an office that oversees OZ's and provides incentives, education, support, etc.</a:t>
            </a:r>
          </a:p>
          <a:p>
            <a:pPr lvl="1"/>
            <a:endParaRPr lang="en-US" dirty="0"/>
          </a:p>
        </p:txBody>
      </p:sp>
      <p:sp>
        <p:nvSpPr>
          <p:cNvPr id="4" name="Title 3">
            <a:extLst>
              <a:ext uri="{FF2B5EF4-FFF2-40B4-BE49-F238E27FC236}">
                <a16:creationId xmlns:a16="http://schemas.microsoft.com/office/drawing/2014/main" id="{F5E1B5D3-4EA6-4169-9B64-B8927061F05C}"/>
              </a:ext>
            </a:extLst>
          </p:cNvPr>
          <p:cNvSpPr txBox="1">
            <a:spLocks noGrp="1"/>
          </p:cNvSpPr>
          <p:nvPr>
            <p:ph type="title"/>
          </p:nvPr>
        </p:nvSpPr>
        <p:spPr>
          <a:xfrm>
            <a:off x="628650" y="387709"/>
            <a:ext cx="7886700" cy="424732"/>
          </a:xfrm>
          <a:prstGeom prst="rect">
            <a:avLst/>
          </a:prstGeom>
          <a:solidFill>
            <a:srgbClr val="144C3D"/>
          </a:solidFill>
        </p:spPr>
        <p:txBody>
          <a:bodyPr wrap="square" rtlCol="0">
            <a:spAutoFit/>
          </a:bodyPr>
          <a:lstStyle/>
          <a:p>
            <a:r>
              <a:rPr lang="en-US" sz="2400" dirty="0">
                <a:solidFill>
                  <a:schemeClr val="bg1"/>
                </a:solidFill>
              </a:rPr>
              <a:t>What does this mean to you and your tribe?</a:t>
            </a:r>
            <a:endParaRPr lang="en-US" sz="2400" b="1" dirty="0">
              <a:solidFill>
                <a:schemeClr val="bg1"/>
              </a:solidFill>
            </a:endParaRPr>
          </a:p>
        </p:txBody>
      </p:sp>
    </p:spTree>
    <p:extLst>
      <p:ext uri="{BB962C8B-B14F-4D97-AF65-F5344CB8AC3E}">
        <p14:creationId xmlns:p14="http://schemas.microsoft.com/office/powerpoint/2010/main" val="850810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5A6547-BF0D-4724-91F3-349721CD5EC4}"/>
              </a:ext>
            </a:extLst>
          </p:cNvPr>
          <p:cNvSpPr>
            <a:spLocks noGrp="1"/>
          </p:cNvSpPr>
          <p:nvPr>
            <p:ph idx="1"/>
          </p:nvPr>
        </p:nvSpPr>
        <p:spPr>
          <a:xfrm>
            <a:off x="628650" y="1063485"/>
            <a:ext cx="7886700" cy="4920220"/>
          </a:xfrm>
        </p:spPr>
        <p:txBody>
          <a:bodyPr/>
          <a:lstStyle/>
          <a:p>
            <a:r>
              <a:rPr lang="en-US" dirty="0">
                <a:latin typeface="+mn-lt"/>
              </a:rPr>
              <a:t>Capital Gains Taxes</a:t>
            </a:r>
          </a:p>
          <a:p>
            <a:pPr lvl="1"/>
            <a:r>
              <a:rPr lang="en-US" i="1" dirty="0">
                <a:latin typeface="+mn-lt"/>
              </a:rPr>
              <a:t>Capital gain </a:t>
            </a:r>
            <a:r>
              <a:rPr lang="en-US" dirty="0">
                <a:latin typeface="+mn-lt"/>
              </a:rPr>
              <a:t>is profit from sale of an asset</a:t>
            </a:r>
          </a:p>
          <a:p>
            <a:pPr lvl="1"/>
            <a:r>
              <a:rPr lang="en-US" dirty="0">
                <a:latin typeface="+mn-lt"/>
              </a:rPr>
              <a:t>Flexible application to OZs under IRS regulations for reinvestment made within 6 months</a:t>
            </a:r>
          </a:p>
          <a:p>
            <a:r>
              <a:rPr lang="en-US" dirty="0">
                <a:latin typeface="+mn-lt"/>
              </a:rPr>
              <a:t>Example:</a:t>
            </a:r>
          </a:p>
          <a:p>
            <a:pPr lvl="1"/>
            <a:r>
              <a:rPr lang="en-US" dirty="0">
                <a:latin typeface="+mn-lt"/>
              </a:rPr>
              <a:t>Investor purchases $60,000 in stock.</a:t>
            </a:r>
          </a:p>
          <a:p>
            <a:pPr lvl="1"/>
            <a:r>
              <a:rPr lang="en-US" dirty="0">
                <a:latin typeface="+mn-lt"/>
              </a:rPr>
              <a:t>Investor sells the stock for $100,000, earning a $40,000 in capital gains.</a:t>
            </a:r>
          </a:p>
          <a:p>
            <a:pPr lvl="1"/>
            <a:r>
              <a:rPr lang="en-US" dirty="0">
                <a:latin typeface="+mn-lt"/>
              </a:rPr>
              <a:t>$40,000 can be reinvested in an Opportunity Fund to realize tax benefit.</a:t>
            </a:r>
            <a:endParaRPr lang="en-US" dirty="0"/>
          </a:p>
          <a:p>
            <a:pPr lvl="1"/>
            <a:endParaRPr lang="en-US" dirty="0"/>
          </a:p>
          <a:p>
            <a:pPr lvl="1"/>
            <a:endParaRPr lang="en-US" dirty="0"/>
          </a:p>
        </p:txBody>
      </p:sp>
      <p:sp>
        <p:nvSpPr>
          <p:cNvPr id="4" name="Title 3">
            <a:extLst>
              <a:ext uri="{FF2B5EF4-FFF2-40B4-BE49-F238E27FC236}">
                <a16:creationId xmlns:a16="http://schemas.microsoft.com/office/drawing/2014/main" id="{F5E1B5D3-4EA6-4169-9B64-B8927061F05C}"/>
              </a:ext>
            </a:extLst>
          </p:cNvPr>
          <p:cNvSpPr txBox="1">
            <a:spLocks noGrp="1"/>
          </p:cNvSpPr>
          <p:nvPr>
            <p:ph type="title"/>
          </p:nvPr>
        </p:nvSpPr>
        <p:spPr>
          <a:xfrm>
            <a:off x="628650" y="387709"/>
            <a:ext cx="7886700" cy="424732"/>
          </a:xfrm>
          <a:prstGeom prst="rect">
            <a:avLst/>
          </a:prstGeom>
          <a:solidFill>
            <a:srgbClr val="144C3D"/>
          </a:solidFill>
        </p:spPr>
        <p:txBody>
          <a:bodyPr wrap="square" rtlCol="0">
            <a:spAutoFit/>
          </a:bodyPr>
          <a:lstStyle/>
          <a:p>
            <a:r>
              <a:rPr lang="en-US" sz="2400" dirty="0">
                <a:solidFill>
                  <a:schemeClr val="bg1"/>
                </a:solidFill>
              </a:rPr>
              <a:t>What does this mean to you and your tribe? (</a:t>
            </a:r>
            <a:r>
              <a:rPr lang="en-US" sz="2400" dirty="0" err="1">
                <a:solidFill>
                  <a:schemeClr val="bg1"/>
                </a:solidFill>
              </a:rPr>
              <a:t>cont</a:t>
            </a:r>
            <a:r>
              <a:rPr lang="en-US" sz="2400" dirty="0">
                <a:solidFill>
                  <a:schemeClr val="bg1"/>
                </a:solidFill>
              </a:rPr>
              <a:t>)</a:t>
            </a:r>
            <a:endParaRPr lang="en-US" sz="2400" b="1" dirty="0">
              <a:solidFill>
                <a:schemeClr val="bg1"/>
              </a:solidFill>
            </a:endParaRPr>
          </a:p>
        </p:txBody>
      </p:sp>
    </p:spTree>
    <p:extLst>
      <p:ext uri="{BB962C8B-B14F-4D97-AF65-F5344CB8AC3E}">
        <p14:creationId xmlns:p14="http://schemas.microsoft.com/office/powerpoint/2010/main" val="1818552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B7B4E3-FE3B-497C-A94F-2A193BAA66B1}"/>
              </a:ext>
            </a:extLst>
          </p:cNvPr>
          <p:cNvSpPr txBox="1">
            <a:spLocks/>
          </p:cNvSpPr>
          <p:nvPr/>
        </p:nvSpPr>
        <p:spPr bwMode="auto">
          <a:xfrm>
            <a:off x="536448" y="1218790"/>
            <a:ext cx="8071104" cy="502046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lnSpcReduction="10000"/>
          </a:bodyPr>
          <a:lstStyle>
            <a:lvl1pPr marL="342900" indent="-342900" algn="l" rtl="0" eaLnBrk="0" fontAlgn="base" hangingPunct="0">
              <a:spcBef>
                <a:spcPct val="20000"/>
              </a:spcBef>
              <a:spcAft>
                <a:spcPct val="0"/>
              </a:spcAft>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400">
                <a:solidFill>
                  <a:schemeClr val="tx1"/>
                </a:solidFill>
                <a:latin typeface="+mj-lt"/>
              </a:defRPr>
            </a:lvl2pPr>
            <a:lvl3pPr marL="1143000" indent="-228600" algn="l" rtl="0" eaLnBrk="0" fontAlgn="base" hangingPunct="0">
              <a:spcBef>
                <a:spcPct val="20000"/>
              </a:spcBef>
              <a:spcAft>
                <a:spcPct val="0"/>
              </a:spcAft>
              <a:buFont typeface="Wingdings" pitchFamily="2" charset="2"/>
              <a:buChar char="§"/>
              <a:defRPr sz="2000">
                <a:solidFill>
                  <a:schemeClr val="tx1"/>
                </a:solidFill>
                <a:latin typeface="+mj-lt"/>
              </a:defRPr>
            </a:lvl3pPr>
            <a:lvl4pPr marL="1600200" indent="-228600" algn="l" rtl="0" eaLnBrk="0" fontAlgn="base" hangingPunct="0">
              <a:spcBef>
                <a:spcPct val="20000"/>
              </a:spcBef>
              <a:spcAft>
                <a:spcPct val="0"/>
              </a:spcAft>
              <a:buFont typeface="Wingdings" pitchFamily="2" charset="2"/>
              <a:defRPr sz="1800">
                <a:solidFill>
                  <a:schemeClr val="tx1"/>
                </a:solidFill>
                <a:latin typeface="+mj-lt"/>
              </a:defRPr>
            </a:lvl4pPr>
            <a:lvl5pPr marL="2057400" indent="-228600" algn="l" rtl="0" eaLnBrk="0" fontAlgn="base" hangingPunct="0">
              <a:spcBef>
                <a:spcPct val="20000"/>
              </a:spcBef>
              <a:spcAft>
                <a:spcPct val="0"/>
              </a:spcAft>
              <a:buFont typeface="Wingdings" pitchFamily="2" charset="2"/>
              <a:buChar char="§"/>
              <a:defRPr sz="1400">
                <a:solidFill>
                  <a:schemeClr val="tx1"/>
                </a:solidFill>
                <a:latin typeface="+mj-lt"/>
              </a:defRPr>
            </a:lvl5pPr>
            <a:lvl6pPr marL="2514600" indent="-228600" algn="l" rtl="0" fontAlgn="base">
              <a:spcBef>
                <a:spcPct val="20000"/>
              </a:spcBef>
              <a:spcAft>
                <a:spcPct val="0"/>
              </a:spcAft>
              <a:buFont typeface="Wingdings" pitchFamily="2" charset="2"/>
              <a:buChar char="§"/>
              <a:defRPr sz="2000">
                <a:solidFill>
                  <a:schemeClr val="tx1"/>
                </a:solidFill>
                <a:latin typeface="+mn-lt"/>
              </a:defRPr>
            </a:lvl6pPr>
            <a:lvl7pPr marL="2971800" indent="-228600" algn="l" rtl="0" fontAlgn="base">
              <a:spcBef>
                <a:spcPct val="20000"/>
              </a:spcBef>
              <a:spcAft>
                <a:spcPct val="0"/>
              </a:spcAft>
              <a:buFont typeface="Wingdings" pitchFamily="2" charset="2"/>
              <a:buChar char="§"/>
              <a:defRPr sz="2000">
                <a:solidFill>
                  <a:schemeClr val="tx1"/>
                </a:solidFill>
                <a:latin typeface="+mn-lt"/>
              </a:defRPr>
            </a:lvl7pPr>
            <a:lvl8pPr marL="3429000" indent="-228600" algn="l" rtl="0" fontAlgn="base">
              <a:spcBef>
                <a:spcPct val="20000"/>
              </a:spcBef>
              <a:spcAft>
                <a:spcPct val="0"/>
              </a:spcAft>
              <a:buFont typeface="Wingdings" pitchFamily="2" charset="2"/>
              <a:buChar char="§"/>
              <a:defRPr sz="2000">
                <a:solidFill>
                  <a:schemeClr val="tx1"/>
                </a:solidFill>
                <a:latin typeface="+mn-lt"/>
              </a:defRPr>
            </a:lvl8pPr>
            <a:lvl9pPr marL="3886200" indent="-228600" algn="l" rtl="0" fontAlgn="base">
              <a:spcBef>
                <a:spcPct val="20000"/>
              </a:spcBef>
              <a:spcAft>
                <a:spcPct val="0"/>
              </a:spcAft>
              <a:buFont typeface="Wingdings" pitchFamily="2" charset="2"/>
              <a:buChar char="§"/>
              <a:defRPr sz="2000">
                <a:solidFill>
                  <a:schemeClr val="tx1"/>
                </a:solidFill>
                <a:latin typeface="+mn-lt"/>
              </a:defRPr>
            </a:lvl9pPr>
          </a:lstStyle>
          <a:p>
            <a:pPr lvl="0"/>
            <a:r>
              <a:rPr lang="en-US" b="1" dirty="0"/>
              <a:t>Benefit 1: Temporary Deferral of Capital Gains Taxes</a:t>
            </a:r>
            <a:r>
              <a:rPr lang="en-US" dirty="0"/>
              <a:t> – investment in a qualified fund delays payment of capital gains until they exit the fund or December 31, 2026, whichever comes first.</a:t>
            </a:r>
          </a:p>
          <a:p>
            <a:pPr lvl="0"/>
            <a:r>
              <a:rPr lang="en-US" b="1" dirty="0"/>
              <a:t>Benefit 2: Step Up in Basis </a:t>
            </a:r>
            <a:r>
              <a:rPr lang="en-US" dirty="0"/>
              <a:t>– Investments held for 5 years will be taxed at reduced rates – 90% (10% basis increase); and 85% for investments held at least 7 years (15% basis increase).</a:t>
            </a:r>
          </a:p>
          <a:p>
            <a:r>
              <a:rPr lang="en-US" b="1" dirty="0"/>
              <a:t>Benefit 3: Tax-Free Gains After Year 10</a:t>
            </a:r>
            <a:r>
              <a:rPr lang="en-US" dirty="0"/>
              <a:t> – for investments held for 10 years, capital gains achieved by the investment in the Opportunity Fund will not be taxed. </a:t>
            </a:r>
          </a:p>
        </p:txBody>
      </p:sp>
      <p:sp>
        <p:nvSpPr>
          <p:cNvPr id="4" name="TextBox 3">
            <a:extLst>
              <a:ext uri="{FF2B5EF4-FFF2-40B4-BE49-F238E27FC236}">
                <a16:creationId xmlns:a16="http://schemas.microsoft.com/office/drawing/2014/main" id="{A72CFBE3-91E2-4505-B6A5-C407B3DE34F5}"/>
              </a:ext>
            </a:extLst>
          </p:cNvPr>
          <p:cNvSpPr txBox="1"/>
          <p:nvPr/>
        </p:nvSpPr>
        <p:spPr>
          <a:xfrm>
            <a:off x="682752" y="400550"/>
            <a:ext cx="7046976" cy="461665"/>
          </a:xfrm>
          <a:prstGeom prst="rect">
            <a:avLst/>
          </a:prstGeom>
          <a:solidFill>
            <a:srgbClr val="144C3D"/>
          </a:solidFill>
        </p:spPr>
        <p:txBody>
          <a:bodyPr wrap="square" rtlCol="0">
            <a:spAutoFit/>
          </a:bodyPr>
          <a:lstStyle/>
          <a:p>
            <a:r>
              <a:rPr lang="en-US" sz="2400" b="1" dirty="0">
                <a:solidFill>
                  <a:schemeClr val="bg1"/>
                </a:solidFill>
              </a:rPr>
              <a:t>Overview: Tax Benefits</a:t>
            </a:r>
          </a:p>
        </p:txBody>
      </p:sp>
    </p:spTree>
    <p:extLst>
      <p:ext uri="{BB962C8B-B14F-4D97-AF65-F5344CB8AC3E}">
        <p14:creationId xmlns:p14="http://schemas.microsoft.com/office/powerpoint/2010/main" val="2618258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B7B4E3-FE3B-497C-A94F-2A193BAA66B1}"/>
              </a:ext>
            </a:extLst>
          </p:cNvPr>
          <p:cNvSpPr txBox="1">
            <a:spLocks/>
          </p:cNvSpPr>
          <p:nvPr/>
        </p:nvSpPr>
        <p:spPr bwMode="auto">
          <a:xfrm>
            <a:off x="536448" y="1312096"/>
            <a:ext cx="8071104" cy="502046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fontScale="92500"/>
          </a:bodyPr>
          <a:lstStyle>
            <a:lvl1pPr marL="342900" indent="-342900" algn="l" rtl="0" eaLnBrk="0" fontAlgn="base" hangingPunct="0">
              <a:spcBef>
                <a:spcPct val="20000"/>
              </a:spcBef>
              <a:spcAft>
                <a:spcPct val="0"/>
              </a:spcAft>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400">
                <a:solidFill>
                  <a:schemeClr val="tx1"/>
                </a:solidFill>
                <a:latin typeface="+mj-lt"/>
              </a:defRPr>
            </a:lvl2pPr>
            <a:lvl3pPr marL="1143000" indent="-228600" algn="l" rtl="0" eaLnBrk="0" fontAlgn="base" hangingPunct="0">
              <a:spcBef>
                <a:spcPct val="20000"/>
              </a:spcBef>
              <a:spcAft>
                <a:spcPct val="0"/>
              </a:spcAft>
              <a:buFont typeface="Wingdings" pitchFamily="2" charset="2"/>
              <a:buChar char="§"/>
              <a:defRPr sz="2000">
                <a:solidFill>
                  <a:schemeClr val="tx1"/>
                </a:solidFill>
                <a:latin typeface="+mj-lt"/>
              </a:defRPr>
            </a:lvl3pPr>
            <a:lvl4pPr marL="1600200" indent="-228600" algn="l" rtl="0" eaLnBrk="0" fontAlgn="base" hangingPunct="0">
              <a:spcBef>
                <a:spcPct val="20000"/>
              </a:spcBef>
              <a:spcAft>
                <a:spcPct val="0"/>
              </a:spcAft>
              <a:buFont typeface="Wingdings" pitchFamily="2" charset="2"/>
              <a:defRPr sz="1800">
                <a:solidFill>
                  <a:schemeClr val="tx1"/>
                </a:solidFill>
                <a:latin typeface="+mj-lt"/>
              </a:defRPr>
            </a:lvl4pPr>
            <a:lvl5pPr marL="2057400" indent="-228600" algn="l" rtl="0" eaLnBrk="0" fontAlgn="base" hangingPunct="0">
              <a:spcBef>
                <a:spcPct val="20000"/>
              </a:spcBef>
              <a:spcAft>
                <a:spcPct val="0"/>
              </a:spcAft>
              <a:buFont typeface="Wingdings" pitchFamily="2" charset="2"/>
              <a:buChar char="§"/>
              <a:defRPr sz="1400">
                <a:solidFill>
                  <a:schemeClr val="tx1"/>
                </a:solidFill>
                <a:latin typeface="+mj-lt"/>
              </a:defRPr>
            </a:lvl5pPr>
            <a:lvl6pPr marL="2514600" indent="-228600" algn="l" rtl="0" fontAlgn="base">
              <a:spcBef>
                <a:spcPct val="20000"/>
              </a:spcBef>
              <a:spcAft>
                <a:spcPct val="0"/>
              </a:spcAft>
              <a:buFont typeface="Wingdings" pitchFamily="2" charset="2"/>
              <a:buChar char="§"/>
              <a:defRPr sz="2000">
                <a:solidFill>
                  <a:schemeClr val="tx1"/>
                </a:solidFill>
                <a:latin typeface="+mn-lt"/>
              </a:defRPr>
            </a:lvl6pPr>
            <a:lvl7pPr marL="2971800" indent="-228600" algn="l" rtl="0" fontAlgn="base">
              <a:spcBef>
                <a:spcPct val="20000"/>
              </a:spcBef>
              <a:spcAft>
                <a:spcPct val="0"/>
              </a:spcAft>
              <a:buFont typeface="Wingdings" pitchFamily="2" charset="2"/>
              <a:buChar char="§"/>
              <a:defRPr sz="2000">
                <a:solidFill>
                  <a:schemeClr val="tx1"/>
                </a:solidFill>
                <a:latin typeface="+mn-lt"/>
              </a:defRPr>
            </a:lvl7pPr>
            <a:lvl8pPr marL="3429000" indent="-228600" algn="l" rtl="0" fontAlgn="base">
              <a:spcBef>
                <a:spcPct val="20000"/>
              </a:spcBef>
              <a:spcAft>
                <a:spcPct val="0"/>
              </a:spcAft>
              <a:buFont typeface="Wingdings" pitchFamily="2" charset="2"/>
              <a:buChar char="§"/>
              <a:defRPr sz="2000">
                <a:solidFill>
                  <a:schemeClr val="tx1"/>
                </a:solidFill>
                <a:latin typeface="+mn-lt"/>
              </a:defRPr>
            </a:lvl8pPr>
            <a:lvl9pPr marL="3886200" indent="-228600" algn="l" rtl="0" fontAlgn="base">
              <a:spcBef>
                <a:spcPct val="20000"/>
              </a:spcBef>
              <a:spcAft>
                <a:spcPct val="0"/>
              </a:spcAft>
              <a:buFont typeface="Wingdings" pitchFamily="2" charset="2"/>
              <a:buChar char="§"/>
              <a:defRPr sz="2000">
                <a:solidFill>
                  <a:schemeClr val="tx1"/>
                </a:solidFill>
                <a:latin typeface="+mn-lt"/>
              </a:defRPr>
            </a:lvl9pPr>
          </a:lstStyle>
          <a:p>
            <a:r>
              <a:rPr lang="en-US" dirty="0"/>
              <a:t>Opportunity Funds themselves must deploy capital quickly into projects, properties, or companies in designated Opportunity Zones. </a:t>
            </a:r>
          </a:p>
          <a:p>
            <a:r>
              <a:rPr lang="en-US" dirty="0"/>
              <a:t>Opportunity Zone businesses must meet regulatory requirements regarding their tangible property, and their gross income must be derived by business activity.</a:t>
            </a:r>
          </a:p>
          <a:p>
            <a:r>
              <a:rPr lang="en-US" dirty="0"/>
              <a:t>Businesses that do not qualify:</a:t>
            </a:r>
          </a:p>
          <a:p>
            <a:pPr lvl="1"/>
            <a:r>
              <a:rPr lang="en-US" dirty="0"/>
              <a:t>Private golf courses and country clubs</a:t>
            </a:r>
          </a:p>
          <a:p>
            <a:pPr lvl="1"/>
            <a:r>
              <a:rPr lang="en-US" dirty="0"/>
              <a:t>Massage parlors, suntan facilities, and hot tub facilities</a:t>
            </a:r>
          </a:p>
          <a:p>
            <a:pPr lvl="1"/>
            <a:r>
              <a:rPr lang="en-US" dirty="0"/>
              <a:t>Race tracks and other facilities used for gambling</a:t>
            </a:r>
          </a:p>
          <a:p>
            <a:pPr lvl="1"/>
            <a:r>
              <a:rPr lang="en-US" dirty="0"/>
              <a:t>If principal business is sale of alcohol for off-site consumption.</a:t>
            </a:r>
          </a:p>
        </p:txBody>
      </p:sp>
      <p:sp>
        <p:nvSpPr>
          <p:cNvPr id="4" name="TextBox 3">
            <a:extLst>
              <a:ext uri="{FF2B5EF4-FFF2-40B4-BE49-F238E27FC236}">
                <a16:creationId xmlns:a16="http://schemas.microsoft.com/office/drawing/2014/main" id="{A72CFBE3-91E2-4505-B6A5-C407B3DE34F5}"/>
              </a:ext>
            </a:extLst>
          </p:cNvPr>
          <p:cNvSpPr txBox="1"/>
          <p:nvPr/>
        </p:nvSpPr>
        <p:spPr>
          <a:xfrm>
            <a:off x="682752" y="400550"/>
            <a:ext cx="7046976" cy="461665"/>
          </a:xfrm>
          <a:prstGeom prst="rect">
            <a:avLst/>
          </a:prstGeom>
          <a:solidFill>
            <a:srgbClr val="144C3D"/>
          </a:solidFill>
        </p:spPr>
        <p:txBody>
          <a:bodyPr wrap="square" rtlCol="0">
            <a:spAutoFit/>
          </a:bodyPr>
          <a:lstStyle/>
          <a:p>
            <a:r>
              <a:rPr lang="en-US" sz="2400" b="1" dirty="0">
                <a:solidFill>
                  <a:schemeClr val="bg1"/>
                </a:solidFill>
              </a:rPr>
              <a:t>Overview: Timing and Business Qualifications</a:t>
            </a:r>
          </a:p>
        </p:txBody>
      </p:sp>
    </p:spTree>
    <p:extLst>
      <p:ext uri="{BB962C8B-B14F-4D97-AF65-F5344CB8AC3E}">
        <p14:creationId xmlns:p14="http://schemas.microsoft.com/office/powerpoint/2010/main" val="2572964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B7B4E3-FE3B-497C-A94F-2A193BAA66B1}"/>
              </a:ext>
            </a:extLst>
          </p:cNvPr>
          <p:cNvSpPr txBox="1">
            <a:spLocks/>
          </p:cNvSpPr>
          <p:nvPr/>
        </p:nvSpPr>
        <p:spPr bwMode="auto">
          <a:xfrm>
            <a:off x="536448" y="1312096"/>
            <a:ext cx="8071104" cy="502046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400">
                <a:solidFill>
                  <a:schemeClr val="tx1"/>
                </a:solidFill>
                <a:latin typeface="+mj-lt"/>
              </a:defRPr>
            </a:lvl2pPr>
            <a:lvl3pPr marL="1143000" indent="-228600" algn="l" rtl="0" eaLnBrk="0" fontAlgn="base" hangingPunct="0">
              <a:spcBef>
                <a:spcPct val="20000"/>
              </a:spcBef>
              <a:spcAft>
                <a:spcPct val="0"/>
              </a:spcAft>
              <a:buFont typeface="Wingdings" pitchFamily="2" charset="2"/>
              <a:buChar char="§"/>
              <a:defRPr sz="2000">
                <a:solidFill>
                  <a:schemeClr val="tx1"/>
                </a:solidFill>
                <a:latin typeface="+mj-lt"/>
              </a:defRPr>
            </a:lvl3pPr>
            <a:lvl4pPr marL="1600200" indent="-228600" algn="l" rtl="0" eaLnBrk="0" fontAlgn="base" hangingPunct="0">
              <a:spcBef>
                <a:spcPct val="20000"/>
              </a:spcBef>
              <a:spcAft>
                <a:spcPct val="0"/>
              </a:spcAft>
              <a:buFont typeface="Wingdings" pitchFamily="2" charset="2"/>
              <a:defRPr sz="1800">
                <a:solidFill>
                  <a:schemeClr val="tx1"/>
                </a:solidFill>
                <a:latin typeface="+mj-lt"/>
              </a:defRPr>
            </a:lvl4pPr>
            <a:lvl5pPr marL="2057400" indent="-228600" algn="l" rtl="0" eaLnBrk="0" fontAlgn="base" hangingPunct="0">
              <a:spcBef>
                <a:spcPct val="20000"/>
              </a:spcBef>
              <a:spcAft>
                <a:spcPct val="0"/>
              </a:spcAft>
              <a:buFont typeface="Wingdings" pitchFamily="2" charset="2"/>
              <a:buChar char="§"/>
              <a:defRPr sz="1400">
                <a:solidFill>
                  <a:schemeClr val="tx1"/>
                </a:solidFill>
                <a:latin typeface="+mj-lt"/>
              </a:defRPr>
            </a:lvl5pPr>
            <a:lvl6pPr marL="2514600" indent="-228600" algn="l" rtl="0" fontAlgn="base">
              <a:spcBef>
                <a:spcPct val="20000"/>
              </a:spcBef>
              <a:spcAft>
                <a:spcPct val="0"/>
              </a:spcAft>
              <a:buFont typeface="Wingdings" pitchFamily="2" charset="2"/>
              <a:buChar char="§"/>
              <a:defRPr sz="2000">
                <a:solidFill>
                  <a:schemeClr val="tx1"/>
                </a:solidFill>
                <a:latin typeface="+mn-lt"/>
              </a:defRPr>
            </a:lvl6pPr>
            <a:lvl7pPr marL="2971800" indent="-228600" algn="l" rtl="0" fontAlgn="base">
              <a:spcBef>
                <a:spcPct val="20000"/>
              </a:spcBef>
              <a:spcAft>
                <a:spcPct val="0"/>
              </a:spcAft>
              <a:buFont typeface="Wingdings" pitchFamily="2" charset="2"/>
              <a:buChar char="§"/>
              <a:defRPr sz="2000">
                <a:solidFill>
                  <a:schemeClr val="tx1"/>
                </a:solidFill>
                <a:latin typeface="+mn-lt"/>
              </a:defRPr>
            </a:lvl7pPr>
            <a:lvl8pPr marL="3429000" indent="-228600" algn="l" rtl="0" fontAlgn="base">
              <a:spcBef>
                <a:spcPct val="20000"/>
              </a:spcBef>
              <a:spcAft>
                <a:spcPct val="0"/>
              </a:spcAft>
              <a:buFont typeface="Wingdings" pitchFamily="2" charset="2"/>
              <a:buChar char="§"/>
              <a:defRPr sz="2000">
                <a:solidFill>
                  <a:schemeClr val="tx1"/>
                </a:solidFill>
                <a:latin typeface="+mn-lt"/>
              </a:defRPr>
            </a:lvl8pPr>
            <a:lvl9pPr marL="3886200" indent="-228600" algn="l" rtl="0" fontAlgn="base">
              <a:spcBef>
                <a:spcPct val="20000"/>
              </a:spcBef>
              <a:spcAft>
                <a:spcPct val="0"/>
              </a:spcAft>
              <a:buFont typeface="Wingdings" pitchFamily="2" charset="2"/>
              <a:buChar char="§"/>
              <a:defRPr sz="2000">
                <a:solidFill>
                  <a:schemeClr val="tx1"/>
                </a:solidFill>
                <a:latin typeface="+mn-lt"/>
              </a:defRPr>
            </a:lvl9pPr>
          </a:lstStyle>
          <a:p>
            <a:r>
              <a:rPr lang="en-US" dirty="0"/>
              <a:t>Opportunity Zone business property must meet three requirements on timing of acquisition and use. </a:t>
            </a:r>
          </a:p>
          <a:p>
            <a:r>
              <a:rPr lang="en-US" dirty="0"/>
              <a:t>Indian trust land qualifies as Opportunity Zone business property, if:</a:t>
            </a:r>
          </a:p>
          <a:p>
            <a:pPr lvl="1"/>
            <a:r>
              <a:rPr lang="en-US" dirty="0"/>
              <a:t>Lease begins after December 31, 2017, and</a:t>
            </a:r>
          </a:p>
          <a:p>
            <a:pPr lvl="1"/>
            <a:r>
              <a:rPr lang="en-US" dirty="0"/>
              <a:t>Substantially all of the use of the leased property is in an Opportunity Zone during substantially all of the period for which the business leases the property.</a:t>
            </a:r>
          </a:p>
          <a:p>
            <a:pPr lvl="1"/>
            <a:endParaRPr lang="en-US" dirty="0"/>
          </a:p>
        </p:txBody>
      </p:sp>
      <p:sp>
        <p:nvSpPr>
          <p:cNvPr id="4" name="TextBox 3">
            <a:extLst>
              <a:ext uri="{FF2B5EF4-FFF2-40B4-BE49-F238E27FC236}">
                <a16:creationId xmlns:a16="http://schemas.microsoft.com/office/drawing/2014/main" id="{A72CFBE3-91E2-4505-B6A5-C407B3DE34F5}"/>
              </a:ext>
            </a:extLst>
          </p:cNvPr>
          <p:cNvSpPr txBox="1"/>
          <p:nvPr/>
        </p:nvSpPr>
        <p:spPr>
          <a:xfrm>
            <a:off x="682752" y="400550"/>
            <a:ext cx="7046976" cy="461665"/>
          </a:xfrm>
          <a:prstGeom prst="rect">
            <a:avLst/>
          </a:prstGeom>
          <a:solidFill>
            <a:srgbClr val="144C3D"/>
          </a:solidFill>
        </p:spPr>
        <p:txBody>
          <a:bodyPr wrap="square" rtlCol="0">
            <a:spAutoFit/>
          </a:bodyPr>
          <a:lstStyle/>
          <a:p>
            <a:r>
              <a:rPr lang="en-US" sz="2400" b="1" dirty="0">
                <a:solidFill>
                  <a:schemeClr val="bg1"/>
                </a:solidFill>
              </a:rPr>
              <a:t>Overview: Business Property and Indian Trust Land</a:t>
            </a:r>
          </a:p>
        </p:txBody>
      </p:sp>
    </p:spTree>
    <p:extLst>
      <p:ext uri="{BB962C8B-B14F-4D97-AF65-F5344CB8AC3E}">
        <p14:creationId xmlns:p14="http://schemas.microsoft.com/office/powerpoint/2010/main" val="2493194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B7B4E3-FE3B-497C-A94F-2A193BAA66B1}"/>
              </a:ext>
            </a:extLst>
          </p:cNvPr>
          <p:cNvSpPr txBox="1">
            <a:spLocks/>
          </p:cNvSpPr>
          <p:nvPr/>
        </p:nvSpPr>
        <p:spPr bwMode="auto">
          <a:xfrm>
            <a:off x="536448" y="1237451"/>
            <a:ext cx="8071104" cy="502046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400">
                <a:solidFill>
                  <a:schemeClr val="tx1"/>
                </a:solidFill>
                <a:latin typeface="+mj-lt"/>
              </a:defRPr>
            </a:lvl2pPr>
            <a:lvl3pPr marL="1143000" indent="-228600" algn="l" rtl="0" eaLnBrk="0" fontAlgn="base" hangingPunct="0">
              <a:spcBef>
                <a:spcPct val="20000"/>
              </a:spcBef>
              <a:spcAft>
                <a:spcPct val="0"/>
              </a:spcAft>
              <a:buFont typeface="Wingdings" pitchFamily="2" charset="2"/>
              <a:buChar char="§"/>
              <a:defRPr sz="2000">
                <a:solidFill>
                  <a:schemeClr val="tx1"/>
                </a:solidFill>
                <a:latin typeface="+mj-lt"/>
              </a:defRPr>
            </a:lvl3pPr>
            <a:lvl4pPr marL="1600200" indent="-228600" algn="l" rtl="0" eaLnBrk="0" fontAlgn="base" hangingPunct="0">
              <a:spcBef>
                <a:spcPct val="20000"/>
              </a:spcBef>
              <a:spcAft>
                <a:spcPct val="0"/>
              </a:spcAft>
              <a:buFont typeface="Wingdings" pitchFamily="2" charset="2"/>
              <a:defRPr sz="1800">
                <a:solidFill>
                  <a:schemeClr val="tx1"/>
                </a:solidFill>
                <a:latin typeface="+mj-lt"/>
              </a:defRPr>
            </a:lvl4pPr>
            <a:lvl5pPr marL="2057400" indent="-228600" algn="l" rtl="0" eaLnBrk="0" fontAlgn="base" hangingPunct="0">
              <a:spcBef>
                <a:spcPct val="20000"/>
              </a:spcBef>
              <a:spcAft>
                <a:spcPct val="0"/>
              </a:spcAft>
              <a:buFont typeface="Wingdings" pitchFamily="2" charset="2"/>
              <a:buChar char="§"/>
              <a:defRPr sz="1400">
                <a:solidFill>
                  <a:schemeClr val="tx1"/>
                </a:solidFill>
                <a:latin typeface="+mj-lt"/>
              </a:defRPr>
            </a:lvl5pPr>
            <a:lvl6pPr marL="2514600" indent="-228600" algn="l" rtl="0" fontAlgn="base">
              <a:spcBef>
                <a:spcPct val="20000"/>
              </a:spcBef>
              <a:spcAft>
                <a:spcPct val="0"/>
              </a:spcAft>
              <a:buFont typeface="Wingdings" pitchFamily="2" charset="2"/>
              <a:buChar char="§"/>
              <a:defRPr sz="2000">
                <a:solidFill>
                  <a:schemeClr val="tx1"/>
                </a:solidFill>
                <a:latin typeface="+mn-lt"/>
              </a:defRPr>
            </a:lvl6pPr>
            <a:lvl7pPr marL="2971800" indent="-228600" algn="l" rtl="0" fontAlgn="base">
              <a:spcBef>
                <a:spcPct val="20000"/>
              </a:spcBef>
              <a:spcAft>
                <a:spcPct val="0"/>
              </a:spcAft>
              <a:buFont typeface="Wingdings" pitchFamily="2" charset="2"/>
              <a:buChar char="§"/>
              <a:defRPr sz="2000">
                <a:solidFill>
                  <a:schemeClr val="tx1"/>
                </a:solidFill>
                <a:latin typeface="+mn-lt"/>
              </a:defRPr>
            </a:lvl7pPr>
            <a:lvl8pPr marL="3429000" indent="-228600" algn="l" rtl="0" fontAlgn="base">
              <a:spcBef>
                <a:spcPct val="20000"/>
              </a:spcBef>
              <a:spcAft>
                <a:spcPct val="0"/>
              </a:spcAft>
              <a:buFont typeface="Wingdings" pitchFamily="2" charset="2"/>
              <a:buChar char="§"/>
              <a:defRPr sz="2000">
                <a:solidFill>
                  <a:schemeClr val="tx1"/>
                </a:solidFill>
                <a:latin typeface="+mn-lt"/>
              </a:defRPr>
            </a:lvl8pPr>
            <a:lvl9pPr marL="3886200" indent="-228600" algn="l" rtl="0" fontAlgn="base">
              <a:spcBef>
                <a:spcPct val="20000"/>
              </a:spcBef>
              <a:spcAft>
                <a:spcPct val="0"/>
              </a:spcAft>
              <a:buFont typeface="Wingdings" pitchFamily="2" charset="2"/>
              <a:buChar char="§"/>
              <a:defRPr sz="2000">
                <a:solidFill>
                  <a:schemeClr val="tx1"/>
                </a:solidFill>
                <a:latin typeface="+mn-lt"/>
              </a:defRPr>
            </a:lvl9pPr>
          </a:lstStyle>
          <a:p>
            <a:pPr lvl="0"/>
            <a:r>
              <a:rPr lang="en-US" dirty="0"/>
              <a:t>Many Tribal communities have assets they can use to support Opportunity Zone investments, such as land, plans, and limited zoning requirements.</a:t>
            </a:r>
          </a:p>
          <a:p>
            <a:pPr lvl="0"/>
            <a:r>
              <a:rPr lang="en-US" dirty="0"/>
              <a:t>Investments can support expansion of existing or creation of new businesses</a:t>
            </a:r>
          </a:p>
          <a:p>
            <a:pPr lvl="0"/>
            <a:r>
              <a:rPr lang="en-US" dirty="0"/>
              <a:t>Investments can support development and redevelopment of real property</a:t>
            </a:r>
          </a:p>
          <a:p>
            <a:r>
              <a:rPr lang="en-US" dirty="0"/>
              <a:t>There is no limit on the amount on investment that can be made in an Opportunity Fund.</a:t>
            </a:r>
          </a:p>
        </p:txBody>
      </p:sp>
      <p:sp>
        <p:nvSpPr>
          <p:cNvPr id="4" name="TextBox 3">
            <a:extLst>
              <a:ext uri="{FF2B5EF4-FFF2-40B4-BE49-F238E27FC236}">
                <a16:creationId xmlns:a16="http://schemas.microsoft.com/office/drawing/2014/main" id="{A72CFBE3-91E2-4505-B6A5-C407B3DE34F5}"/>
              </a:ext>
            </a:extLst>
          </p:cNvPr>
          <p:cNvSpPr txBox="1"/>
          <p:nvPr/>
        </p:nvSpPr>
        <p:spPr>
          <a:xfrm>
            <a:off x="682752" y="400550"/>
            <a:ext cx="7046976" cy="461665"/>
          </a:xfrm>
          <a:prstGeom prst="rect">
            <a:avLst/>
          </a:prstGeom>
          <a:solidFill>
            <a:srgbClr val="144C3D"/>
          </a:solidFill>
        </p:spPr>
        <p:txBody>
          <a:bodyPr wrap="square" rtlCol="0">
            <a:spAutoFit/>
          </a:bodyPr>
          <a:lstStyle/>
          <a:p>
            <a:r>
              <a:rPr lang="en-US" sz="2400" b="1" dirty="0">
                <a:solidFill>
                  <a:schemeClr val="bg1"/>
                </a:solidFill>
              </a:rPr>
              <a:t>Opportunity Zones benefits for Tribal Communities</a:t>
            </a:r>
          </a:p>
        </p:txBody>
      </p:sp>
    </p:spTree>
    <p:extLst>
      <p:ext uri="{BB962C8B-B14F-4D97-AF65-F5344CB8AC3E}">
        <p14:creationId xmlns:p14="http://schemas.microsoft.com/office/powerpoint/2010/main" val="3610283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B7B4E3-FE3B-497C-A94F-2A193BAA66B1}"/>
              </a:ext>
            </a:extLst>
          </p:cNvPr>
          <p:cNvSpPr txBox="1">
            <a:spLocks/>
          </p:cNvSpPr>
          <p:nvPr/>
        </p:nvSpPr>
        <p:spPr bwMode="auto">
          <a:xfrm>
            <a:off x="536448" y="1218790"/>
            <a:ext cx="8071104" cy="502046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400">
                <a:solidFill>
                  <a:schemeClr val="tx1"/>
                </a:solidFill>
                <a:latin typeface="+mj-lt"/>
              </a:defRPr>
            </a:lvl2pPr>
            <a:lvl3pPr marL="1143000" indent="-228600" algn="l" rtl="0" eaLnBrk="0" fontAlgn="base" hangingPunct="0">
              <a:spcBef>
                <a:spcPct val="20000"/>
              </a:spcBef>
              <a:spcAft>
                <a:spcPct val="0"/>
              </a:spcAft>
              <a:buFont typeface="Wingdings" pitchFamily="2" charset="2"/>
              <a:buChar char="§"/>
              <a:defRPr sz="2000">
                <a:solidFill>
                  <a:schemeClr val="tx1"/>
                </a:solidFill>
                <a:latin typeface="+mj-lt"/>
              </a:defRPr>
            </a:lvl3pPr>
            <a:lvl4pPr marL="1600200" indent="-228600" algn="l" rtl="0" eaLnBrk="0" fontAlgn="base" hangingPunct="0">
              <a:spcBef>
                <a:spcPct val="20000"/>
              </a:spcBef>
              <a:spcAft>
                <a:spcPct val="0"/>
              </a:spcAft>
              <a:buFont typeface="Wingdings" pitchFamily="2" charset="2"/>
              <a:defRPr sz="1800">
                <a:solidFill>
                  <a:schemeClr val="tx1"/>
                </a:solidFill>
                <a:latin typeface="+mj-lt"/>
              </a:defRPr>
            </a:lvl4pPr>
            <a:lvl5pPr marL="2057400" indent="-228600" algn="l" rtl="0" eaLnBrk="0" fontAlgn="base" hangingPunct="0">
              <a:spcBef>
                <a:spcPct val="20000"/>
              </a:spcBef>
              <a:spcAft>
                <a:spcPct val="0"/>
              </a:spcAft>
              <a:buFont typeface="Wingdings" pitchFamily="2" charset="2"/>
              <a:buChar char="§"/>
              <a:defRPr sz="1400">
                <a:solidFill>
                  <a:schemeClr val="tx1"/>
                </a:solidFill>
                <a:latin typeface="+mj-lt"/>
              </a:defRPr>
            </a:lvl5pPr>
            <a:lvl6pPr marL="2514600" indent="-228600" algn="l" rtl="0" fontAlgn="base">
              <a:spcBef>
                <a:spcPct val="20000"/>
              </a:spcBef>
              <a:spcAft>
                <a:spcPct val="0"/>
              </a:spcAft>
              <a:buFont typeface="Wingdings" pitchFamily="2" charset="2"/>
              <a:buChar char="§"/>
              <a:defRPr sz="2000">
                <a:solidFill>
                  <a:schemeClr val="tx1"/>
                </a:solidFill>
                <a:latin typeface="+mn-lt"/>
              </a:defRPr>
            </a:lvl6pPr>
            <a:lvl7pPr marL="2971800" indent="-228600" algn="l" rtl="0" fontAlgn="base">
              <a:spcBef>
                <a:spcPct val="20000"/>
              </a:spcBef>
              <a:spcAft>
                <a:spcPct val="0"/>
              </a:spcAft>
              <a:buFont typeface="Wingdings" pitchFamily="2" charset="2"/>
              <a:buChar char="§"/>
              <a:defRPr sz="2000">
                <a:solidFill>
                  <a:schemeClr val="tx1"/>
                </a:solidFill>
                <a:latin typeface="+mn-lt"/>
              </a:defRPr>
            </a:lvl7pPr>
            <a:lvl8pPr marL="3429000" indent="-228600" algn="l" rtl="0" fontAlgn="base">
              <a:spcBef>
                <a:spcPct val="20000"/>
              </a:spcBef>
              <a:spcAft>
                <a:spcPct val="0"/>
              </a:spcAft>
              <a:buFont typeface="Wingdings" pitchFamily="2" charset="2"/>
              <a:buChar char="§"/>
              <a:defRPr sz="2000">
                <a:solidFill>
                  <a:schemeClr val="tx1"/>
                </a:solidFill>
                <a:latin typeface="+mn-lt"/>
              </a:defRPr>
            </a:lvl8pPr>
            <a:lvl9pPr marL="3886200" indent="-228600" algn="l" rtl="0" fontAlgn="base">
              <a:spcBef>
                <a:spcPct val="20000"/>
              </a:spcBef>
              <a:spcAft>
                <a:spcPct val="0"/>
              </a:spcAft>
              <a:buFont typeface="Wingdings" pitchFamily="2" charset="2"/>
              <a:buChar char="§"/>
              <a:defRPr sz="2000">
                <a:solidFill>
                  <a:schemeClr val="tx1"/>
                </a:solidFill>
                <a:latin typeface="+mn-lt"/>
              </a:defRPr>
            </a:lvl9pPr>
          </a:lstStyle>
          <a:p>
            <a:pPr lvl="0"/>
            <a:r>
              <a:rPr lang="en-US" b="1" dirty="0"/>
              <a:t>Consistent with HUD’s </a:t>
            </a:r>
            <a:r>
              <a:rPr lang="en-US" b="1" dirty="0">
                <a:hlinkClick r:id="rId3"/>
              </a:rPr>
              <a:t>Community Toolkit </a:t>
            </a:r>
            <a:r>
              <a:rPr lang="en-US" b="1" dirty="0"/>
              <a:t>for Opportunity Zones, there are steps you can take to plan for your projects:</a:t>
            </a:r>
          </a:p>
          <a:p>
            <a:pPr lvl="1"/>
            <a:r>
              <a:rPr lang="en-US" b="1" dirty="0"/>
              <a:t>Understand</a:t>
            </a:r>
            <a:r>
              <a:rPr lang="en-US" dirty="0"/>
              <a:t> the current environment, including assets, needs, opportunities, and potential partners</a:t>
            </a:r>
          </a:p>
          <a:p>
            <a:pPr lvl="1"/>
            <a:r>
              <a:rPr lang="en-US" b="1" dirty="0"/>
              <a:t>Align</a:t>
            </a:r>
            <a:r>
              <a:rPr lang="en-US" dirty="0"/>
              <a:t> community assets and resources to help steer investment toward your economic development goals</a:t>
            </a:r>
          </a:p>
          <a:p>
            <a:pPr lvl="1"/>
            <a:r>
              <a:rPr lang="en-US" b="1" dirty="0"/>
              <a:t>Partner</a:t>
            </a:r>
            <a:r>
              <a:rPr lang="en-US" dirty="0"/>
              <a:t> with aligned organizations to support equitable and inclusive opportunities</a:t>
            </a:r>
          </a:p>
        </p:txBody>
      </p:sp>
      <p:sp>
        <p:nvSpPr>
          <p:cNvPr id="4" name="TextBox 3">
            <a:extLst>
              <a:ext uri="{FF2B5EF4-FFF2-40B4-BE49-F238E27FC236}">
                <a16:creationId xmlns:a16="http://schemas.microsoft.com/office/drawing/2014/main" id="{A72CFBE3-91E2-4505-B6A5-C407B3DE34F5}"/>
              </a:ext>
            </a:extLst>
          </p:cNvPr>
          <p:cNvSpPr txBox="1"/>
          <p:nvPr/>
        </p:nvSpPr>
        <p:spPr>
          <a:xfrm>
            <a:off x="682751" y="400550"/>
            <a:ext cx="7348065" cy="461665"/>
          </a:xfrm>
          <a:prstGeom prst="rect">
            <a:avLst/>
          </a:prstGeom>
          <a:solidFill>
            <a:srgbClr val="144C3D"/>
          </a:solidFill>
        </p:spPr>
        <p:txBody>
          <a:bodyPr wrap="square" rtlCol="0">
            <a:spAutoFit/>
          </a:bodyPr>
          <a:lstStyle/>
          <a:p>
            <a:r>
              <a:rPr lang="en-US" sz="2400" b="1" dirty="0">
                <a:solidFill>
                  <a:schemeClr val="bg1"/>
                </a:solidFill>
              </a:rPr>
              <a:t>Implementation: Planning in Opportunity Zones</a:t>
            </a:r>
          </a:p>
        </p:txBody>
      </p:sp>
    </p:spTree>
    <p:extLst>
      <p:ext uri="{BB962C8B-B14F-4D97-AF65-F5344CB8AC3E}">
        <p14:creationId xmlns:p14="http://schemas.microsoft.com/office/powerpoint/2010/main" val="2436238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B7B4E3-FE3B-497C-A94F-2A193BAA66B1}"/>
              </a:ext>
            </a:extLst>
          </p:cNvPr>
          <p:cNvSpPr txBox="1">
            <a:spLocks/>
          </p:cNvSpPr>
          <p:nvPr/>
        </p:nvSpPr>
        <p:spPr bwMode="auto">
          <a:xfrm>
            <a:off x="536448" y="1218790"/>
            <a:ext cx="8071104" cy="502046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400">
                <a:solidFill>
                  <a:schemeClr val="tx1"/>
                </a:solidFill>
                <a:latin typeface="+mj-lt"/>
              </a:defRPr>
            </a:lvl2pPr>
            <a:lvl3pPr marL="1143000" indent="-228600" algn="l" rtl="0" eaLnBrk="0" fontAlgn="base" hangingPunct="0">
              <a:spcBef>
                <a:spcPct val="20000"/>
              </a:spcBef>
              <a:spcAft>
                <a:spcPct val="0"/>
              </a:spcAft>
              <a:buFont typeface="Wingdings" pitchFamily="2" charset="2"/>
              <a:buChar char="§"/>
              <a:defRPr sz="2000">
                <a:solidFill>
                  <a:schemeClr val="tx1"/>
                </a:solidFill>
                <a:latin typeface="+mj-lt"/>
              </a:defRPr>
            </a:lvl3pPr>
            <a:lvl4pPr marL="1600200" indent="-228600" algn="l" rtl="0" eaLnBrk="0" fontAlgn="base" hangingPunct="0">
              <a:spcBef>
                <a:spcPct val="20000"/>
              </a:spcBef>
              <a:spcAft>
                <a:spcPct val="0"/>
              </a:spcAft>
              <a:buFont typeface="Wingdings" pitchFamily="2" charset="2"/>
              <a:defRPr sz="1800">
                <a:solidFill>
                  <a:schemeClr val="tx1"/>
                </a:solidFill>
                <a:latin typeface="+mj-lt"/>
              </a:defRPr>
            </a:lvl4pPr>
            <a:lvl5pPr marL="2057400" indent="-228600" algn="l" rtl="0" eaLnBrk="0" fontAlgn="base" hangingPunct="0">
              <a:spcBef>
                <a:spcPct val="20000"/>
              </a:spcBef>
              <a:spcAft>
                <a:spcPct val="0"/>
              </a:spcAft>
              <a:buFont typeface="Wingdings" pitchFamily="2" charset="2"/>
              <a:buChar char="§"/>
              <a:defRPr sz="1400">
                <a:solidFill>
                  <a:schemeClr val="tx1"/>
                </a:solidFill>
                <a:latin typeface="+mj-lt"/>
              </a:defRPr>
            </a:lvl5pPr>
            <a:lvl6pPr marL="2514600" indent="-228600" algn="l" rtl="0" fontAlgn="base">
              <a:spcBef>
                <a:spcPct val="20000"/>
              </a:spcBef>
              <a:spcAft>
                <a:spcPct val="0"/>
              </a:spcAft>
              <a:buFont typeface="Wingdings" pitchFamily="2" charset="2"/>
              <a:buChar char="§"/>
              <a:defRPr sz="2000">
                <a:solidFill>
                  <a:schemeClr val="tx1"/>
                </a:solidFill>
                <a:latin typeface="+mn-lt"/>
              </a:defRPr>
            </a:lvl6pPr>
            <a:lvl7pPr marL="2971800" indent="-228600" algn="l" rtl="0" fontAlgn="base">
              <a:spcBef>
                <a:spcPct val="20000"/>
              </a:spcBef>
              <a:spcAft>
                <a:spcPct val="0"/>
              </a:spcAft>
              <a:buFont typeface="Wingdings" pitchFamily="2" charset="2"/>
              <a:buChar char="§"/>
              <a:defRPr sz="2000">
                <a:solidFill>
                  <a:schemeClr val="tx1"/>
                </a:solidFill>
                <a:latin typeface="+mn-lt"/>
              </a:defRPr>
            </a:lvl7pPr>
            <a:lvl8pPr marL="3429000" indent="-228600" algn="l" rtl="0" fontAlgn="base">
              <a:spcBef>
                <a:spcPct val="20000"/>
              </a:spcBef>
              <a:spcAft>
                <a:spcPct val="0"/>
              </a:spcAft>
              <a:buFont typeface="Wingdings" pitchFamily="2" charset="2"/>
              <a:buChar char="§"/>
              <a:defRPr sz="2000">
                <a:solidFill>
                  <a:schemeClr val="tx1"/>
                </a:solidFill>
                <a:latin typeface="+mn-lt"/>
              </a:defRPr>
            </a:lvl8pPr>
            <a:lvl9pPr marL="3886200" indent="-228600" algn="l" rtl="0" fontAlgn="base">
              <a:spcBef>
                <a:spcPct val="20000"/>
              </a:spcBef>
              <a:spcAft>
                <a:spcPct val="0"/>
              </a:spcAft>
              <a:buFont typeface="Wingdings" pitchFamily="2" charset="2"/>
              <a:buChar char="§"/>
              <a:defRPr sz="2000">
                <a:solidFill>
                  <a:schemeClr val="tx1"/>
                </a:solidFill>
                <a:latin typeface="+mn-lt"/>
              </a:defRPr>
            </a:lvl9pPr>
          </a:lstStyle>
          <a:p>
            <a:pPr lvl="0"/>
            <a:r>
              <a:rPr lang="en-US" b="1" dirty="0"/>
              <a:t>Understand</a:t>
            </a:r>
            <a:r>
              <a:rPr lang="en-US" dirty="0"/>
              <a:t> the current environment, including assets, needs, opportunities, and potential partners</a:t>
            </a:r>
          </a:p>
          <a:p>
            <a:pPr lvl="1"/>
            <a:r>
              <a:rPr lang="en-US" dirty="0"/>
              <a:t>Assess housing needs</a:t>
            </a:r>
          </a:p>
          <a:p>
            <a:pPr lvl="1"/>
            <a:r>
              <a:rPr lang="en-US" dirty="0"/>
              <a:t>Conduct an assessment of commercial market conditions</a:t>
            </a:r>
          </a:p>
          <a:p>
            <a:pPr lvl="1"/>
            <a:r>
              <a:rPr lang="en-US" dirty="0"/>
              <a:t>Identify key economic growth drivers</a:t>
            </a:r>
          </a:p>
          <a:p>
            <a:pPr lvl="1"/>
            <a:r>
              <a:rPr lang="en-US" dirty="0"/>
              <a:t>Conduct workforce analysis to understand needs and opportunities</a:t>
            </a:r>
          </a:p>
          <a:p>
            <a:pPr lvl="1"/>
            <a:r>
              <a:rPr lang="en-US" dirty="0"/>
              <a:t>Understand investor priorities and interests</a:t>
            </a:r>
          </a:p>
        </p:txBody>
      </p:sp>
      <p:sp>
        <p:nvSpPr>
          <p:cNvPr id="4" name="TextBox 3">
            <a:extLst>
              <a:ext uri="{FF2B5EF4-FFF2-40B4-BE49-F238E27FC236}">
                <a16:creationId xmlns:a16="http://schemas.microsoft.com/office/drawing/2014/main" id="{A72CFBE3-91E2-4505-B6A5-C407B3DE34F5}"/>
              </a:ext>
            </a:extLst>
          </p:cNvPr>
          <p:cNvSpPr txBox="1"/>
          <p:nvPr/>
        </p:nvSpPr>
        <p:spPr>
          <a:xfrm>
            <a:off x="682751" y="400550"/>
            <a:ext cx="7348065" cy="461665"/>
          </a:xfrm>
          <a:prstGeom prst="rect">
            <a:avLst/>
          </a:prstGeom>
          <a:solidFill>
            <a:srgbClr val="144C3D"/>
          </a:solidFill>
        </p:spPr>
        <p:txBody>
          <a:bodyPr wrap="square" rtlCol="0">
            <a:spAutoFit/>
          </a:bodyPr>
          <a:lstStyle/>
          <a:p>
            <a:r>
              <a:rPr lang="en-US" sz="2400" b="1" dirty="0">
                <a:solidFill>
                  <a:schemeClr val="bg1"/>
                </a:solidFill>
              </a:rPr>
              <a:t>Implementation: Understand</a:t>
            </a:r>
          </a:p>
        </p:txBody>
      </p:sp>
    </p:spTree>
    <p:extLst>
      <p:ext uri="{BB962C8B-B14F-4D97-AF65-F5344CB8AC3E}">
        <p14:creationId xmlns:p14="http://schemas.microsoft.com/office/powerpoint/2010/main" val="2687928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B2D119-3213-DD4A-8223-F52B6B80D287}"/>
              </a:ext>
            </a:extLst>
          </p:cNvPr>
          <p:cNvSpPr>
            <a:spLocks noGrp="1"/>
          </p:cNvSpPr>
          <p:nvPr>
            <p:ph type="title"/>
          </p:nvPr>
        </p:nvSpPr>
        <p:spPr>
          <a:solidFill>
            <a:srgbClr val="144C3D"/>
          </a:solidFill>
        </p:spPr>
        <p:txBody>
          <a:bodyPr/>
          <a:lstStyle/>
          <a:p>
            <a:r>
              <a:rPr lang="en-US" dirty="0">
                <a:solidFill>
                  <a:schemeClr val="bg1"/>
                </a:solidFill>
              </a:rPr>
              <a:t>Welcome</a:t>
            </a:r>
          </a:p>
        </p:txBody>
      </p:sp>
      <p:pic>
        <p:nvPicPr>
          <p:cNvPr id="1026" name="Picture 2"/>
          <p:cNvPicPr>
            <a:picLocks noChangeAspect="1" noChangeArrowheads="1"/>
          </p:cNvPicPr>
          <p:nvPr/>
        </p:nvPicPr>
        <p:blipFill>
          <a:blip r:embed="rId3"/>
          <a:srcRect/>
          <a:stretch>
            <a:fillRect/>
          </a:stretch>
        </p:blipFill>
        <p:spPr bwMode="auto">
          <a:xfrm>
            <a:off x="628649" y="1358764"/>
            <a:ext cx="3250177" cy="4060879"/>
          </a:xfrm>
          <a:prstGeom prst="rect">
            <a:avLst/>
          </a:prstGeom>
          <a:noFill/>
          <a:ln w="9525">
            <a:noFill/>
            <a:miter lim="800000"/>
            <a:headEnd/>
            <a:tailEnd/>
          </a:ln>
          <a:effectLst/>
        </p:spPr>
      </p:pic>
      <p:sp>
        <p:nvSpPr>
          <p:cNvPr id="8" name="TextBox 7"/>
          <p:cNvSpPr txBox="1"/>
          <p:nvPr/>
        </p:nvSpPr>
        <p:spPr>
          <a:xfrm>
            <a:off x="3878826" y="1270277"/>
            <a:ext cx="4636524" cy="4524315"/>
          </a:xfrm>
          <a:prstGeom prst="rect">
            <a:avLst/>
          </a:prstGeom>
          <a:noFill/>
        </p:spPr>
        <p:txBody>
          <a:bodyPr wrap="square" rtlCol="0">
            <a:spAutoFit/>
          </a:bodyPr>
          <a:lstStyle/>
          <a:p>
            <a:r>
              <a:rPr lang="en-US" sz="2400" b="1" dirty="0"/>
              <a:t>Heidi J. </a:t>
            </a:r>
            <a:r>
              <a:rPr lang="en-US" sz="2400" b="1" dirty="0" err="1"/>
              <a:t>Frechette</a:t>
            </a:r>
            <a:r>
              <a:rPr lang="en-US" sz="2400" b="1" dirty="0"/>
              <a:t> </a:t>
            </a:r>
            <a:r>
              <a:rPr lang="en-US" sz="2400" dirty="0"/>
              <a:t>serves as the Deputy Assistant Secretary for HUD’s Office of Native American Programs. In her capacity, she manages a number of programs dedicated to Native American communities – including one that is the largest source of housing assistance – and leads a team of professionals in Washington, D.C., and eight other offices located throughout the country. </a:t>
            </a:r>
            <a:endParaRPr lang="en-US" dirty="0"/>
          </a:p>
        </p:txBody>
      </p:sp>
    </p:spTree>
    <p:extLst>
      <p:ext uri="{BB962C8B-B14F-4D97-AF65-F5344CB8AC3E}">
        <p14:creationId xmlns:p14="http://schemas.microsoft.com/office/powerpoint/2010/main" val="483588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B7B4E3-FE3B-497C-A94F-2A193BAA66B1}"/>
              </a:ext>
            </a:extLst>
          </p:cNvPr>
          <p:cNvSpPr txBox="1">
            <a:spLocks/>
          </p:cNvSpPr>
          <p:nvPr/>
        </p:nvSpPr>
        <p:spPr bwMode="auto">
          <a:xfrm>
            <a:off x="536447" y="1218790"/>
            <a:ext cx="8387633" cy="502046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400">
                <a:solidFill>
                  <a:schemeClr val="tx1"/>
                </a:solidFill>
                <a:latin typeface="+mj-lt"/>
              </a:defRPr>
            </a:lvl2pPr>
            <a:lvl3pPr marL="1143000" indent="-228600" algn="l" rtl="0" eaLnBrk="0" fontAlgn="base" hangingPunct="0">
              <a:spcBef>
                <a:spcPct val="20000"/>
              </a:spcBef>
              <a:spcAft>
                <a:spcPct val="0"/>
              </a:spcAft>
              <a:buFont typeface="Wingdings" pitchFamily="2" charset="2"/>
              <a:buChar char="§"/>
              <a:defRPr sz="2000">
                <a:solidFill>
                  <a:schemeClr val="tx1"/>
                </a:solidFill>
                <a:latin typeface="+mj-lt"/>
              </a:defRPr>
            </a:lvl3pPr>
            <a:lvl4pPr marL="1600200" indent="-228600" algn="l" rtl="0" eaLnBrk="0" fontAlgn="base" hangingPunct="0">
              <a:spcBef>
                <a:spcPct val="20000"/>
              </a:spcBef>
              <a:spcAft>
                <a:spcPct val="0"/>
              </a:spcAft>
              <a:buFont typeface="Wingdings" pitchFamily="2" charset="2"/>
              <a:defRPr sz="1800">
                <a:solidFill>
                  <a:schemeClr val="tx1"/>
                </a:solidFill>
                <a:latin typeface="+mj-lt"/>
              </a:defRPr>
            </a:lvl4pPr>
            <a:lvl5pPr marL="2057400" indent="-228600" algn="l" rtl="0" eaLnBrk="0" fontAlgn="base" hangingPunct="0">
              <a:spcBef>
                <a:spcPct val="20000"/>
              </a:spcBef>
              <a:spcAft>
                <a:spcPct val="0"/>
              </a:spcAft>
              <a:buFont typeface="Wingdings" pitchFamily="2" charset="2"/>
              <a:buChar char="§"/>
              <a:defRPr sz="1400">
                <a:solidFill>
                  <a:schemeClr val="tx1"/>
                </a:solidFill>
                <a:latin typeface="+mj-lt"/>
              </a:defRPr>
            </a:lvl5pPr>
            <a:lvl6pPr marL="2514600" indent="-228600" algn="l" rtl="0" fontAlgn="base">
              <a:spcBef>
                <a:spcPct val="20000"/>
              </a:spcBef>
              <a:spcAft>
                <a:spcPct val="0"/>
              </a:spcAft>
              <a:buFont typeface="Wingdings" pitchFamily="2" charset="2"/>
              <a:buChar char="§"/>
              <a:defRPr sz="2000">
                <a:solidFill>
                  <a:schemeClr val="tx1"/>
                </a:solidFill>
                <a:latin typeface="+mn-lt"/>
              </a:defRPr>
            </a:lvl6pPr>
            <a:lvl7pPr marL="2971800" indent="-228600" algn="l" rtl="0" fontAlgn="base">
              <a:spcBef>
                <a:spcPct val="20000"/>
              </a:spcBef>
              <a:spcAft>
                <a:spcPct val="0"/>
              </a:spcAft>
              <a:buFont typeface="Wingdings" pitchFamily="2" charset="2"/>
              <a:buChar char="§"/>
              <a:defRPr sz="2000">
                <a:solidFill>
                  <a:schemeClr val="tx1"/>
                </a:solidFill>
                <a:latin typeface="+mn-lt"/>
              </a:defRPr>
            </a:lvl7pPr>
            <a:lvl8pPr marL="3429000" indent="-228600" algn="l" rtl="0" fontAlgn="base">
              <a:spcBef>
                <a:spcPct val="20000"/>
              </a:spcBef>
              <a:spcAft>
                <a:spcPct val="0"/>
              </a:spcAft>
              <a:buFont typeface="Wingdings" pitchFamily="2" charset="2"/>
              <a:buChar char="§"/>
              <a:defRPr sz="2000">
                <a:solidFill>
                  <a:schemeClr val="tx1"/>
                </a:solidFill>
                <a:latin typeface="+mn-lt"/>
              </a:defRPr>
            </a:lvl8pPr>
            <a:lvl9pPr marL="3886200" indent="-228600" algn="l" rtl="0" fontAlgn="base">
              <a:spcBef>
                <a:spcPct val="20000"/>
              </a:spcBef>
              <a:spcAft>
                <a:spcPct val="0"/>
              </a:spcAft>
              <a:buFont typeface="Wingdings" pitchFamily="2" charset="2"/>
              <a:buChar char="§"/>
              <a:defRPr sz="2000">
                <a:solidFill>
                  <a:schemeClr val="tx1"/>
                </a:solidFill>
                <a:latin typeface="+mn-lt"/>
              </a:defRPr>
            </a:lvl9pPr>
          </a:lstStyle>
          <a:p>
            <a:pPr lvl="0"/>
            <a:r>
              <a:rPr lang="en-US" b="1" dirty="0"/>
              <a:t>Align</a:t>
            </a:r>
            <a:r>
              <a:rPr lang="en-US" dirty="0"/>
              <a:t> assets and resources to steer market investment toward community economic development </a:t>
            </a:r>
          </a:p>
          <a:p>
            <a:pPr lvl="1"/>
            <a:r>
              <a:rPr lang="en-US" dirty="0"/>
              <a:t>Deploy underutilized land and property</a:t>
            </a:r>
          </a:p>
          <a:p>
            <a:pPr lvl="1"/>
            <a:r>
              <a:rPr lang="en-US" dirty="0"/>
              <a:t>Align plans for capital investments in local infrastructure </a:t>
            </a:r>
          </a:p>
          <a:p>
            <a:pPr lvl="1"/>
            <a:r>
              <a:rPr lang="en-US" dirty="0"/>
              <a:t>Align and leverage financial resources, including: </a:t>
            </a:r>
          </a:p>
          <a:p>
            <a:pPr lvl="2"/>
            <a:r>
              <a:rPr lang="en-US" dirty="0"/>
              <a:t>state funding and incentives</a:t>
            </a:r>
          </a:p>
          <a:p>
            <a:pPr lvl="2"/>
            <a:r>
              <a:rPr lang="en-US" dirty="0"/>
              <a:t>local community development resources</a:t>
            </a:r>
          </a:p>
          <a:p>
            <a:pPr lvl="2"/>
            <a:r>
              <a:rPr lang="en-US" dirty="0"/>
              <a:t>philanthropic resources</a:t>
            </a:r>
          </a:p>
          <a:p>
            <a:pPr lvl="2"/>
            <a:r>
              <a:rPr lang="en-US" dirty="0"/>
              <a:t>federal resources</a:t>
            </a:r>
          </a:p>
          <a:p>
            <a:pPr lvl="2"/>
            <a:r>
              <a:rPr lang="en-US" dirty="0"/>
              <a:t>private equity</a:t>
            </a:r>
          </a:p>
        </p:txBody>
      </p:sp>
      <p:sp>
        <p:nvSpPr>
          <p:cNvPr id="4" name="TextBox 3">
            <a:extLst>
              <a:ext uri="{FF2B5EF4-FFF2-40B4-BE49-F238E27FC236}">
                <a16:creationId xmlns:a16="http://schemas.microsoft.com/office/drawing/2014/main" id="{A72CFBE3-91E2-4505-B6A5-C407B3DE34F5}"/>
              </a:ext>
            </a:extLst>
          </p:cNvPr>
          <p:cNvSpPr txBox="1"/>
          <p:nvPr/>
        </p:nvSpPr>
        <p:spPr>
          <a:xfrm>
            <a:off x="682751" y="400550"/>
            <a:ext cx="7348065" cy="461665"/>
          </a:xfrm>
          <a:prstGeom prst="rect">
            <a:avLst/>
          </a:prstGeom>
          <a:solidFill>
            <a:srgbClr val="144C3D"/>
          </a:solidFill>
        </p:spPr>
        <p:txBody>
          <a:bodyPr wrap="square" rtlCol="0">
            <a:spAutoFit/>
          </a:bodyPr>
          <a:lstStyle/>
          <a:p>
            <a:r>
              <a:rPr lang="en-US" sz="2400" b="1" dirty="0">
                <a:solidFill>
                  <a:schemeClr val="bg1"/>
                </a:solidFill>
              </a:rPr>
              <a:t>Implementation: Align</a:t>
            </a:r>
          </a:p>
        </p:txBody>
      </p:sp>
    </p:spTree>
    <p:extLst>
      <p:ext uri="{BB962C8B-B14F-4D97-AF65-F5344CB8AC3E}">
        <p14:creationId xmlns:p14="http://schemas.microsoft.com/office/powerpoint/2010/main" val="1488899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B7B4E3-FE3B-497C-A94F-2A193BAA66B1}"/>
              </a:ext>
            </a:extLst>
          </p:cNvPr>
          <p:cNvSpPr txBox="1">
            <a:spLocks/>
          </p:cNvSpPr>
          <p:nvPr/>
        </p:nvSpPr>
        <p:spPr bwMode="auto">
          <a:xfrm>
            <a:off x="536448" y="1218790"/>
            <a:ext cx="8071104" cy="502046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400">
                <a:solidFill>
                  <a:schemeClr val="tx1"/>
                </a:solidFill>
                <a:latin typeface="+mj-lt"/>
              </a:defRPr>
            </a:lvl2pPr>
            <a:lvl3pPr marL="1143000" indent="-228600" algn="l" rtl="0" eaLnBrk="0" fontAlgn="base" hangingPunct="0">
              <a:spcBef>
                <a:spcPct val="20000"/>
              </a:spcBef>
              <a:spcAft>
                <a:spcPct val="0"/>
              </a:spcAft>
              <a:buFont typeface="Wingdings" pitchFamily="2" charset="2"/>
              <a:buChar char="§"/>
              <a:defRPr sz="2000">
                <a:solidFill>
                  <a:schemeClr val="tx1"/>
                </a:solidFill>
                <a:latin typeface="+mj-lt"/>
              </a:defRPr>
            </a:lvl3pPr>
            <a:lvl4pPr marL="1600200" indent="-228600" algn="l" rtl="0" eaLnBrk="0" fontAlgn="base" hangingPunct="0">
              <a:spcBef>
                <a:spcPct val="20000"/>
              </a:spcBef>
              <a:spcAft>
                <a:spcPct val="0"/>
              </a:spcAft>
              <a:buFont typeface="Wingdings" pitchFamily="2" charset="2"/>
              <a:defRPr sz="1800">
                <a:solidFill>
                  <a:schemeClr val="tx1"/>
                </a:solidFill>
                <a:latin typeface="+mj-lt"/>
              </a:defRPr>
            </a:lvl4pPr>
            <a:lvl5pPr marL="2057400" indent="-228600" algn="l" rtl="0" eaLnBrk="0" fontAlgn="base" hangingPunct="0">
              <a:spcBef>
                <a:spcPct val="20000"/>
              </a:spcBef>
              <a:spcAft>
                <a:spcPct val="0"/>
              </a:spcAft>
              <a:buFont typeface="Wingdings" pitchFamily="2" charset="2"/>
              <a:buChar char="§"/>
              <a:defRPr sz="1400">
                <a:solidFill>
                  <a:schemeClr val="tx1"/>
                </a:solidFill>
                <a:latin typeface="+mj-lt"/>
              </a:defRPr>
            </a:lvl5pPr>
            <a:lvl6pPr marL="2514600" indent="-228600" algn="l" rtl="0" fontAlgn="base">
              <a:spcBef>
                <a:spcPct val="20000"/>
              </a:spcBef>
              <a:spcAft>
                <a:spcPct val="0"/>
              </a:spcAft>
              <a:buFont typeface="Wingdings" pitchFamily="2" charset="2"/>
              <a:buChar char="§"/>
              <a:defRPr sz="2000">
                <a:solidFill>
                  <a:schemeClr val="tx1"/>
                </a:solidFill>
                <a:latin typeface="+mn-lt"/>
              </a:defRPr>
            </a:lvl6pPr>
            <a:lvl7pPr marL="2971800" indent="-228600" algn="l" rtl="0" fontAlgn="base">
              <a:spcBef>
                <a:spcPct val="20000"/>
              </a:spcBef>
              <a:spcAft>
                <a:spcPct val="0"/>
              </a:spcAft>
              <a:buFont typeface="Wingdings" pitchFamily="2" charset="2"/>
              <a:buChar char="§"/>
              <a:defRPr sz="2000">
                <a:solidFill>
                  <a:schemeClr val="tx1"/>
                </a:solidFill>
                <a:latin typeface="+mn-lt"/>
              </a:defRPr>
            </a:lvl7pPr>
            <a:lvl8pPr marL="3429000" indent="-228600" algn="l" rtl="0" fontAlgn="base">
              <a:spcBef>
                <a:spcPct val="20000"/>
              </a:spcBef>
              <a:spcAft>
                <a:spcPct val="0"/>
              </a:spcAft>
              <a:buFont typeface="Wingdings" pitchFamily="2" charset="2"/>
              <a:buChar char="§"/>
              <a:defRPr sz="2000">
                <a:solidFill>
                  <a:schemeClr val="tx1"/>
                </a:solidFill>
                <a:latin typeface="+mn-lt"/>
              </a:defRPr>
            </a:lvl8pPr>
            <a:lvl9pPr marL="3886200" indent="-228600" algn="l" rtl="0" fontAlgn="base">
              <a:spcBef>
                <a:spcPct val="20000"/>
              </a:spcBef>
              <a:spcAft>
                <a:spcPct val="0"/>
              </a:spcAft>
              <a:buFont typeface="Wingdings" pitchFamily="2" charset="2"/>
              <a:buChar char="§"/>
              <a:defRPr sz="2000">
                <a:solidFill>
                  <a:schemeClr val="tx1"/>
                </a:solidFill>
                <a:latin typeface="+mn-lt"/>
              </a:defRPr>
            </a:lvl9pPr>
          </a:lstStyle>
          <a:p>
            <a:pPr lvl="0"/>
            <a:r>
              <a:rPr lang="en-US" b="1" dirty="0"/>
              <a:t>Partner</a:t>
            </a:r>
            <a:r>
              <a:rPr lang="en-US" dirty="0"/>
              <a:t> with aligned organizations to support equitable and inclusive opportunities</a:t>
            </a:r>
          </a:p>
          <a:p>
            <a:pPr lvl="1"/>
            <a:r>
              <a:rPr lang="en-US" dirty="0"/>
              <a:t>Identify and establish partnerships with stakeholder organizations, including:</a:t>
            </a:r>
          </a:p>
          <a:p>
            <a:pPr lvl="2"/>
            <a:r>
              <a:rPr lang="en-US" dirty="0"/>
              <a:t>Federal, state, and local government agencies</a:t>
            </a:r>
          </a:p>
          <a:p>
            <a:pPr lvl="2"/>
            <a:r>
              <a:rPr lang="en-US" dirty="0"/>
              <a:t>Nonprofits and community organizations</a:t>
            </a:r>
          </a:p>
          <a:p>
            <a:pPr lvl="2"/>
            <a:r>
              <a:rPr lang="en-US" dirty="0"/>
              <a:t>Anchor institutions, such as colleges and medical centers</a:t>
            </a:r>
          </a:p>
          <a:p>
            <a:pPr lvl="2"/>
            <a:r>
              <a:rPr lang="en-US" dirty="0"/>
              <a:t>Local industry</a:t>
            </a:r>
          </a:p>
        </p:txBody>
      </p:sp>
      <p:sp>
        <p:nvSpPr>
          <p:cNvPr id="4" name="TextBox 3">
            <a:extLst>
              <a:ext uri="{FF2B5EF4-FFF2-40B4-BE49-F238E27FC236}">
                <a16:creationId xmlns:a16="http://schemas.microsoft.com/office/drawing/2014/main" id="{A72CFBE3-91E2-4505-B6A5-C407B3DE34F5}"/>
              </a:ext>
            </a:extLst>
          </p:cNvPr>
          <p:cNvSpPr txBox="1"/>
          <p:nvPr/>
        </p:nvSpPr>
        <p:spPr>
          <a:xfrm>
            <a:off x="682751" y="400550"/>
            <a:ext cx="7348065" cy="461665"/>
          </a:xfrm>
          <a:prstGeom prst="rect">
            <a:avLst/>
          </a:prstGeom>
          <a:solidFill>
            <a:srgbClr val="144C3D"/>
          </a:solidFill>
        </p:spPr>
        <p:txBody>
          <a:bodyPr wrap="square" rtlCol="0">
            <a:spAutoFit/>
          </a:bodyPr>
          <a:lstStyle/>
          <a:p>
            <a:r>
              <a:rPr lang="en-US" sz="2400" b="1" dirty="0">
                <a:solidFill>
                  <a:schemeClr val="bg1"/>
                </a:solidFill>
              </a:rPr>
              <a:t>Implementation: Partner</a:t>
            </a:r>
          </a:p>
        </p:txBody>
      </p:sp>
    </p:spTree>
    <p:extLst>
      <p:ext uri="{BB962C8B-B14F-4D97-AF65-F5344CB8AC3E}">
        <p14:creationId xmlns:p14="http://schemas.microsoft.com/office/powerpoint/2010/main" val="3928264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B7B4E3-FE3B-497C-A94F-2A193BAA66B1}"/>
              </a:ext>
            </a:extLst>
          </p:cNvPr>
          <p:cNvSpPr txBox="1">
            <a:spLocks/>
          </p:cNvSpPr>
          <p:nvPr/>
        </p:nvSpPr>
        <p:spPr bwMode="auto">
          <a:xfrm>
            <a:off x="536448" y="1218790"/>
            <a:ext cx="8071104" cy="502046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400">
                <a:solidFill>
                  <a:schemeClr val="tx1"/>
                </a:solidFill>
                <a:latin typeface="+mj-lt"/>
              </a:defRPr>
            </a:lvl2pPr>
            <a:lvl3pPr marL="1143000" indent="-228600" algn="l" rtl="0" eaLnBrk="0" fontAlgn="base" hangingPunct="0">
              <a:spcBef>
                <a:spcPct val="20000"/>
              </a:spcBef>
              <a:spcAft>
                <a:spcPct val="0"/>
              </a:spcAft>
              <a:buFont typeface="Wingdings" pitchFamily="2" charset="2"/>
              <a:buChar char="§"/>
              <a:defRPr sz="2000">
                <a:solidFill>
                  <a:schemeClr val="tx1"/>
                </a:solidFill>
                <a:latin typeface="+mj-lt"/>
              </a:defRPr>
            </a:lvl3pPr>
            <a:lvl4pPr marL="1600200" indent="-228600" algn="l" rtl="0" eaLnBrk="0" fontAlgn="base" hangingPunct="0">
              <a:spcBef>
                <a:spcPct val="20000"/>
              </a:spcBef>
              <a:spcAft>
                <a:spcPct val="0"/>
              </a:spcAft>
              <a:buFont typeface="Wingdings" pitchFamily="2" charset="2"/>
              <a:defRPr sz="1800">
                <a:solidFill>
                  <a:schemeClr val="tx1"/>
                </a:solidFill>
                <a:latin typeface="+mj-lt"/>
              </a:defRPr>
            </a:lvl4pPr>
            <a:lvl5pPr marL="2057400" indent="-228600" algn="l" rtl="0" eaLnBrk="0" fontAlgn="base" hangingPunct="0">
              <a:spcBef>
                <a:spcPct val="20000"/>
              </a:spcBef>
              <a:spcAft>
                <a:spcPct val="0"/>
              </a:spcAft>
              <a:buFont typeface="Wingdings" pitchFamily="2" charset="2"/>
              <a:buChar char="§"/>
              <a:defRPr sz="1400">
                <a:solidFill>
                  <a:schemeClr val="tx1"/>
                </a:solidFill>
                <a:latin typeface="+mj-lt"/>
              </a:defRPr>
            </a:lvl5pPr>
            <a:lvl6pPr marL="2514600" indent="-228600" algn="l" rtl="0" fontAlgn="base">
              <a:spcBef>
                <a:spcPct val="20000"/>
              </a:spcBef>
              <a:spcAft>
                <a:spcPct val="0"/>
              </a:spcAft>
              <a:buFont typeface="Wingdings" pitchFamily="2" charset="2"/>
              <a:buChar char="§"/>
              <a:defRPr sz="2000">
                <a:solidFill>
                  <a:schemeClr val="tx1"/>
                </a:solidFill>
                <a:latin typeface="+mn-lt"/>
              </a:defRPr>
            </a:lvl6pPr>
            <a:lvl7pPr marL="2971800" indent="-228600" algn="l" rtl="0" fontAlgn="base">
              <a:spcBef>
                <a:spcPct val="20000"/>
              </a:spcBef>
              <a:spcAft>
                <a:spcPct val="0"/>
              </a:spcAft>
              <a:buFont typeface="Wingdings" pitchFamily="2" charset="2"/>
              <a:buChar char="§"/>
              <a:defRPr sz="2000">
                <a:solidFill>
                  <a:schemeClr val="tx1"/>
                </a:solidFill>
                <a:latin typeface="+mn-lt"/>
              </a:defRPr>
            </a:lvl7pPr>
            <a:lvl8pPr marL="3429000" indent="-228600" algn="l" rtl="0" fontAlgn="base">
              <a:spcBef>
                <a:spcPct val="20000"/>
              </a:spcBef>
              <a:spcAft>
                <a:spcPct val="0"/>
              </a:spcAft>
              <a:buFont typeface="Wingdings" pitchFamily="2" charset="2"/>
              <a:buChar char="§"/>
              <a:defRPr sz="2000">
                <a:solidFill>
                  <a:schemeClr val="tx1"/>
                </a:solidFill>
                <a:latin typeface="+mn-lt"/>
              </a:defRPr>
            </a:lvl8pPr>
            <a:lvl9pPr marL="3886200" indent="-228600" algn="l" rtl="0" fontAlgn="base">
              <a:spcBef>
                <a:spcPct val="20000"/>
              </a:spcBef>
              <a:spcAft>
                <a:spcPct val="0"/>
              </a:spcAft>
              <a:buFont typeface="Wingdings" pitchFamily="2" charset="2"/>
              <a:buChar char="§"/>
              <a:defRPr sz="2000">
                <a:solidFill>
                  <a:schemeClr val="tx1"/>
                </a:solidFill>
                <a:latin typeface="+mn-lt"/>
              </a:defRPr>
            </a:lvl9pPr>
          </a:lstStyle>
          <a:p>
            <a:r>
              <a:rPr lang="en-US" dirty="0"/>
              <a:t>As you identify clarity on specific projects, develop a project overview or “pitch deck” </a:t>
            </a:r>
          </a:p>
          <a:p>
            <a:pPr lvl="0"/>
            <a:r>
              <a:rPr lang="en-US" dirty="0"/>
              <a:t>In vetting potential investors, request the term sheet for their Qualified Opportunity Fund </a:t>
            </a:r>
          </a:p>
          <a:p>
            <a:pPr lvl="0"/>
            <a:r>
              <a:rPr lang="en-US" dirty="0"/>
              <a:t>Use the term sheets to identify which fund(s) match the financial terms and expected rates of return for your project.</a:t>
            </a:r>
          </a:p>
          <a:p>
            <a:pPr lvl="0"/>
            <a:r>
              <a:rPr lang="en-US" dirty="0"/>
              <a:t>Commitments of funds will require due diligence and project underwriting based on a project pro forma.</a:t>
            </a:r>
          </a:p>
        </p:txBody>
      </p:sp>
      <p:sp>
        <p:nvSpPr>
          <p:cNvPr id="4" name="TextBox 3">
            <a:extLst>
              <a:ext uri="{FF2B5EF4-FFF2-40B4-BE49-F238E27FC236}">
                <a16:creationId xmlns:a16="http://schemas.microsoft.com/office/drawing/2014/main" id="{A72CFBE3-91E2-4505-B6A5-C407B3DE34F5}"/>
              </a:ext>
            </a:extLst>
          </p:cNvPr>
          <p:cNvSpPr txBox="1"/>
          <p:nvPr/>
        </p:nvSpPr>
        <p:spPr>
          <a:xfrm>
            <a:off x="682751" y="400550"/>
            <a:ext cx="7348065" cy="461665"/>
          </a:xfrm>
          <a:prstGeom prst="rect">
            <a:avLst/>
          </a:prstGeom>
          <a:solidFill>
            <a:srgbClr val="144C3D"/>
          </a:solidFill>
        </p:spPr>
        <p:txBody>
          <a:bodyPr wrap="square" rtlCol="0">
            <a:spAutoFit/>
          </a:bodyPr>
          <a:lstStyle/>
          <a:p>
            <a:r>
              <a:rPr lang="en-US" sz="2400" b="1" dirty="0">
                <a:solidFill>
                  <a:schemeClr val="bg1"/>
                </a:solidFill>
              </a:rPr>
              <a:t>Implementation: Project Development</a:t>
            </a:r>
          </a:p>
        </p:txBody>
      </p:sp>
    </p:spTree>
    <p:extLst>
      <p:ext uri="{BB962C8B-B14F-4D97-AF65-F5344CB8AC3E}">
        <p14:creationId xmlns:p14="http://schemas.microsoft.com/office/powerpoint/2010/main" val="1138884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797" r="980" b="7266"/>
          <a:stretch/>
        </p:blipFill>
        <p:spPr>
          <a:xfrm>
            <a:off x="0" y="857250"/>
            <a:ext cx="4200525" cy="5143500"/>
          </a:xfrm>
          <a:prstGeom prst="rect">
            <a:avLst/>
          </a:prstGeom>
        </p:spPr>
      </p:pic>
      <p:sp>
        <p:nvSpPr>
          <p:cNvPr id="4" name="TextBox 3"/>
          <p:cNvSpPr txBox="1"/>
          <p:nvPr/>
        </p:nvSpPr>
        <p:spPr>
          <a:xfrm>
            <a:off x="0" y="4852036"/>
            <a:ext cx="9144000" cy="784830"/>
          </a:xfrm>
          <a:prstGeom prst="rect">
            <a:avLst/>
          </a:prstGeom>
          <a:solidFill>
            <a:schemeClr val="accent2">
              <a:lumMod val="50000"/>
              <a:alpha val="50000"/>
            </a:schemeClr>
          </a:solidFill>
        </p:spPr>
        <p:txBody>
          <a:bodyPr wrap="square" rIns="205740" rtlCol="0">
            <a:spAutoFit/>
          </a:bodyPr>
          <a:lstStyle/>
          <a:p>
            <a:pPr algn="r" defTabSz="685800"/>
            <a:r>
              <a:rPr lang="en-US" sz="4500" dirty="0">
                <a:solidFill>
                  <a:prstClr val="white"/>
                </a:solidFill>
                <a:latin typeface="Aharoni" panose="02010803020104030203" pitchFamily="2" charset="-79"/>
                <a:cs typeface="Aharoni" panose="02010803020104030203" pitchFamily="2" charset="-79"/>
              </a:rPr>
              <a:t>Opportunity Zones</a:t>
            </a:r>
          </a:p>
        </p:txBody>
      </p:sp>
    </p:spTree>
    <p:extLst>
      <p:ext uri="{BB962C8B-B14F-4D97-AF65-F5344CB8AC3E}">
        <p14:creationId xmlns:p14="http://schemas.microsoft.com/office/powerpoint/2010/main" val="1499526612"/>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3291" y="965129"/>
            <a:ext cx="6648985" cy="4916185"/>
          </a:xfrm>
          <a:prstGeom prst="roundRect">
            <a:avLst>
              <a:gd name="adj" fmla="val 4285"/>
            </a:avLst>
          </a:prstGeom>
          <a:solidFill>
            <a:schemeClr val="bg1">
              <a:alpha val="70000"/>
            </a:schemeClr>
          </a:solidFill>
          <a:ln>
            <a:noFill/>
          </a:ln>
          <a:effectLst>
            <a:outerShdw blurRad="50800" dist="38100" dir="2700000" sx="101000" sy="101000" algn="tl"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p:cNvSpPr txBox="1"/>
          <p:nvPr/>
        </p:nvSpPr>
        <p:spPr>
          <a:xfrm>
            <a:off x="0" y="4852036"/>
            <a:ext cx="9144000" cy="784830"/>
          </a:xfrm>
          <a:prstGeom prst="rect">
            <a:avLst/>
          </a:prstGeom>
          <a:solidFill>
            <a:schemeClr val="accent2">
              <a:lumMod val="50000"/>
              <a:alpha val="50000"/>
            </a:schemeClr>
          </a:solidFill>
        </p:spPr>
        <p:txBody>
          <a:bodyPr wrap="square" rIns="205740" rtlCol="0">
            <a:spAutoFit/>
          </a:bodyPr>
          <a:lstStyle/>
          <a:p>
            <a:pPr algn="r" defTabSz="685800"/>
            <a:r>
              <a:rPr lang="en-US" sz="4500" dirty="0">
                <a:solidFill>
                  <a:prstClr val="white"/>
                </a:solidFill>
                <a:latin typeface="Aharoni" panose="02010803020104030203" pitchFamily="2" charset="-79"/>
                <a:cs typeface="Aharoni" panose="02010803020104030203" pitchFamily="2" charset="-79"/>
              </a:rPr>
              <a:t>Opportunity Zones</a:t>
            </a:r>
          </a:p>
        </p:txBody>
      </p:sp>
      <p:pic>
        <p:nvPicPr>
          <p:cNvPr id="5" name="Picture 3" descr="C:\Users\Tedesco\Desktop\Promise Zone\To Scale Map.jpg">
            <a:extLst>
              <a:ext uri="{FF2B5EF4-FFF2-40B4-BE49-F238E27FC236}">
                <a16:creationId xmlns:a16="http://schemas.microsoft.com/office/drawing/2014/main" id="{D0B21FB3-D3AE-4213-BBF6-D8CDDC8A7283}"/>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11305"/>
          <a:stretch/>
        </p:blipFill>
        <p:spPr bwMode="auto">
          <a:xfrm>
            <a:off x="0" y="853156"/>
            <a:ext cx="7902287" cy="5167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622272"/>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25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3291" y="965129"/>
            <a:ext cx="6648985" cy="4916185"/>
          </a:xfrm>
          <a:prstGeom prst="roundRect">
            <a:avLst>
              <a:gd name="adj" fmla="val 4285"/>
            </a:avLst>
          </a:prstGeom>
          <a:solidFill>
            <a:schemeClr val="bg1">
              <a:alpha val="70000"/>
            </a:schemeClr>
          </a:solidFill>
          <a:ln>
            <a:noFill/>
          </a:ln>
          <a:effectLst>
            <a:outerShdw blurRad="50800" dist="38100" dir="2700000" sx="101000" sy="101000" algn="tl"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p:cNvSpPr txBox="1"/>
          <p:nvPr/>
        </p:nvSpPr>
        <p:spPr>
          <a:xfrm>
            <a:off x="0" y="4852036"/>
            <a:ext cx="9144000" cy="784830"/>
          </a:xfrm>
          <a:prstGeom prst="rect">
            <a:avLst/>
          </a:prstGeom>
          <a:solidFill>
            <a:schemeClr val="accent2">
              <a:lumMod val="50000"/>
              <a:alpha val="50000"/>
            </a:schemeClr>
          </a:solidFill>
        </p:spPr>
        <p:txBody>
          <a:bodyPr wrap="square" rIns="205740" rtlCol="0">
            <a:spAutoFit/>
          </a:bodyPr>
          <a:lstStyle/>
          <a:p>
            <a:pPr algn="r" defTabSz="685800"/>
            <a:r>
              <a:rPr lang="en-US" sz="4500" dirty="0">
                <a:solidFill>
                  <a:prstClr val="white"/>
                </a:solidFill>
                <a:latin typeface="Aharoni" panose="02010803020104030203" pitchFamily="2" charset="-79"/>
                <a:cs typeface="Aharoni" panose="02010803020104030203" pitchFamily="2" charset="-79"/>
              </a:rPr>
              <a:t>Opportunity Zones</a:t>
            </a:r>
          </a:p>
        </p:txBody>
      </p:sp>
      <p:pic>
        <p:nvPicPr>
          <p:cNvPr id="2" name="Picture 1">
            <a:extLst>
              <a:ext uri="{FF2B5EF4-FFF2-40B4-BE49-F238E27FC236}">
                <a16:creationId xmlns:a16="http://schemas.microsoft.com/office/drawing/2014/main" id="{0A68642D-7DAD-4458-9EA4-02FDC3E7F30D}"/>
              </a:ext>
            </a:extLst>
          </p:cNvPr>
          <p:cNvPicPr>
            <a:picLocks noChangeAspect="1"/>
          </p:cNvPicPr>
          <p:nvPr/>
        </p:nvPicPr>
        <p:blipFill rotWithShape="1">
          <a:blip r:embed="rId2" cstate="print"/>
          <a:srcRect l="22841" t="13232" r="23636" b="11111"/>
          <a:stretch/>
        </p:blipFill>
        <p:spPr>
          <a:xfrm>
            <a:off x="1" y="857250"/>
            <a:ext cx="6468341" cy="5143088"/>
          </a:xfrm>
          <a:prstGeom prst="rect">
            <a:avLst/>
          </a:prstGeom>
        </p:spPr>
      </p:pic>
    </p:spTree>
    <p:extLst>
      <p:ext uri="{BB962C8B-B14F-4D97-AF65-F5344CB8AC3E}">
        <p14:creationId xmlns:p14="http://schemas.microsoft.com/office/powerpoint/2010/main" val="845608421"/>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5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3291" y="965129"/>
            <a:ext cx="6648985" cy="4916185"/>
          </a:xfrm>
          <a:prstGeom prst="roundRect">
            <a:avLst>
              <a:gd name="adj" fmla="val 4285"/>
            </a:avLst>
          </a:prstGeom>
          <a:solidFill>
            <a:schemeClr val="bg1">
              <a:alpha val="70000"/>
            </a:schemeClr>
          </a:solidFill>
          <a:ln>
            <a:noFill/>
          </a:ln>
          <a:effectLst>
            <a:outerShdw blurRad="50800" dist="38100" dir="2700000" sx="101000" sy="101000" algn="tl"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p:cNvSpPr txBox="1"/>
          <p:nvPr/>
        </p:nvSpPr>
        <p:spPr>
          <a:xfrm>
            <a:off x="0" y="4852036"/>
            <a:ext cx="9144000" cy="784830"/>
          </a:xfrm>
          <a:prstGeom prst="rect">
            <a:avLst/>
          </a:prstGeom>
          <a:solidFill>
            <a:schemeClr val="accent2">
              <a:lumMod val="50000"/>
              <a:alpha val="50000"/>
            </a:schemeClr>
          </a:solidFill>
        </p:spPr>
        <p:txBody>
          <a:bodyPr wrap="square" rIns="205740" rtlCol="0">
            <a:spAutoFit/>
          </a:bodyPr>
          <a:lstStyle/>
          <a:p>
            <a:pPr algn="r" defTabSz="685800"/>
            <a:r>
              <a:rPr lang="en-US" sz="4500" dirty="0">
                <a:solidFill>
                  <a:prstClr val="white"/>
                </a:solidFill>
                <a:latin typeface="Aharoni" panose="02010803020104030203" pitchFamily="2" charset="-79"/>
                <a:cs typeface="Aharoni" panose="02010803020104030203" pitchFamily="2" charset="-79"/>
              </a:rPr>
              <a:t>Opportunity Zones</a:t>
            </a:r>
          </a:p>
        </p:txBody>
      </p:sp>
      <p:graphicFrame>
        <p:nvGraphicFramePr>
          <p:cNvPr id="5" name="Diagram 4"/>
          <p:cNvGraphicFramePr/>
          <p:nvPr/>
        </p:nvGraphicFramePr>
        <p:xfrm>
          <a:off x="256907" y="1077852"/>
          <a:ext cx="7801244" cy="4690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4025454"/>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grpId="0" nodeType="afterEffect">
                                  <p:stCondLst>
                                    <p:cond delay="25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Graphic spid="5"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3291" y="965129"/>
            <a:ext cx="6648985" cy="4916185"/>
          </a:xfrm>
          <a:prstGeom prst="roundRect">
            <a:avLst>
              <a:gd name="adj" fmla="val 4285"/>
            </a:avLst>
          </a:prstGeom>
          <a:solidFill>
            <a:schemeClr val="bg1">
              <a:alpha val="70000"/>
            </a:schemeClr>
          </a:solidFill>
          <a:ln>
            <a:noFill/>
          </a:ln>
          <a:effectLst>
            <a:outerShdw blurRad="50800" dist="38100" dir="2700000" sx="101000" sy="101000" algn="tl"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p:cNvSpPr txBox="1"/>
          <p:nvPr/>
        </p:nvSpPr>
        <p:spPr>
          <a:xfrm>
            <a:off x="0" y="4852036"/>
            <a:ext cx="9144000" cy="784830"/>
          </a:xfrm>
          <a:prstGeom prst="rect">
            <a:avLst/>
          </a:prstGeom>
          <a:solidFill>
            <a:schemeClr val="accent2">
              <a:lumMod val="50000"/>
              <a:alpha val="50000"/>
            </a:schemeClr>
          </a:solidFill>
        </p:spPr>
        <p:txBody>
          <a:bodyPr wrap="square" rIns="205740" rtlCol="0">
            <a:spAutoFit/>
          </a:bodyPr>
          <a:lstStyle/>
          <a:p>
            <a:pPr algn="r" defTabSz="685800"/>
            <a:r>
              <a:rPr lang="en-US" sz="4500" dirty="0">
                <a:solidFill>
                  <a:prstClr val="white"/>
                </a:solidFill>
                <a:latin typeface="Aharoni" panose="02010803020104030203" pitchFamily="2" charset="-79"/>
                <a:cs typeface="Aharoni" panose="02010803020104030203" pitchFamily="2" charset="-79"/>
              </a:rPr>
              <a:t>Wellpinit</a:t>
            </a:r>
          </a:p>
        </p:txBody>
      </p:sp>
      <p:pic>
        <p:nvPicPr>
          <p:cNvPr id="5" name="Picture 4" descr="A group of people walking on a sidewalk&#10;&#10;Description automatically generated">
            <a:extLst>
              <a:ext uri="{FF2B5EF4-FFF2-40B4-BE49-F238E27FC236}">
                <a16:creationId xmlns:a16="http://schemas.microsoft.com/office/drawing/2014/main" id="{96BC1AC7-2CA4-4B0E-A102-E557B1AA44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6858000" cy="5143500"/>
          </a:xfrm>
          <a:prstGeom prst="rect">
            <a:avLst/>
          </a:prstGeom>
        </p:spPr>
      </p:pic>
      <p:pic>
        <p:nvPicPr>
          <p:cNvPr id="8" name="Picture 7" descr="A snow covered slope&#10;&#10;Description automatically generated">
            <a:extLst>
              <a:ext uri="{FF2B5EF4-FFF2-40B4-BE49-F238E27FC236}">
                <a16:creationId xmlns:a16="http://schemas.microsoft.com/office/drawing/2014/main" id="{D457A0CE-6E6B-4B54-875D-F368F68AB6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6858000" cy="5143500"/>
          </a:xfrm>
          <a:prstGeom prst="rect">
            <a:avLst/>
          </a:prstGeom>
        </p:spPr>
      </p:pic>
      <p:pic>
        <p:nvPicPr>
          <p:cNvPr id="10" name="Picture 9" descr="A person riding a bike down a dirt road&#10;&#10;Description automatically generated">
            <a:extLst>
              <a:ext uri="{FF2B5EF4-FFF2-40B4-BE49-F238E27FC236}">
                <a16:creationId xmlns:a16="http://schemas.microsoft.com/office/drawing/2014/main" id="{2DA62BFB-91FC-4CB1-B68E-951929B207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57250"/>
            <a:ext cx="6858000" cy="5143500"/>
          </a:xfrm>
          <a:prstGeom prst="rect">
            <a:avLst/>
          </a:prstGeom>
        </p:spPr>
      </p:pic>
    </p:spTree>
    <p:extLst>
      <p:ext uri="{BB962C8B-B14F-4D97-AF65-F5344CB8AC3E}">
        <p14:creationId xmlns:p14="http://schemas.microsoft.com/office/powerpoint/2010/main" val="2692649459"/>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25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nodeType="clickEffect">
                                  <p:stCondLst>
                                    <p:cond delay="0"/>
                                  </p:stCondLst>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0"/>
                                        <p:tgtEl>
                                          <p:spTgt spid="8"/>
                                        </p:tgtEl>
                                        <p:attrNameLst>
                                          <p:attrName>ppt_y</p:attrName>
                                        </p:attrNameLst>
                                      </p:cBhvr>
                                      <p:tavLst>
                                        <p:tav tm="0">
                                          <p:val>
                                            <p:strVal val="ppt_y"/>
                                          </p:val>
                                        </p:tav>
                                        <p:tav tm="100000">
                                          <p:val>
                                            <p:strVal val="ppt_y+.1"/>
                                          </p:val>
                                        </p:tav>
                                      </p:tavLst>
                                    </p:anim>
                                    <p:set>
                                      <p:cBhvr>
                                        <p:cTn id="27" dur="1" fill="hold">
                                          <p:stCondLst>
                                            <p:cond delay="999"/>
                                          </p:stCondLst>
                                        </p:cTn>
                                        <p:tgtEl>
                                          <p:spTgt spid="8"/>
                                        </p:tgtEl>
                                        <p:attrNameLst>
                                          <p:attrName>style.visibility</p:attrName>
                                        </p:attrNameLst>
                                      </p:cBhvr>
                                      <p:to>
                                        <p:strVal val="hidden"/>
                                      </p:to>
                                    </p:set>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xit" presetSubtype="0" fill="hold" nodeType="clickEffect">
                                  <p:stCondLst>
                                    <p:cond delay="0"/>
                                  </p:stCondLst>
                                  <p:childTnLst>
                                    <p:animEffect transition="out" filter="fade">
                                      <p:cBhvr>
                                        <p:cTn id="37" dur="1000"/>
                                        <p:tgtEl>
                                          <p:spTgt spid="10"/>
                                        </p:tgtEl>
                                      </p:cBhvr>
                                    </p:animEffect>
                                    <p:anim calcmode="lin" valueType="num">
                                      <p:cBhvr>
                                        <p:cTn id="38" dur="1000"/>
                                        <p:tgtEl>
                                          <p:spTgt spid="10"/>
                                        </p:tgtEl>
                                        <p:attrNameLst>
                                          <p:attrName>ppt_x</p:attrName>
                                        </p:attrNameLst>
                                      </p:cBhvr>
                                      <p:tavLst>
                                        <p:tav tm="0">
                                          <p:val>
                                            <p:strVal val="ppt_x"/>
                                          </p:val>
                                        </p:tav>
                                        <p:tav tm="100000">
                                          <p:val>
                                            <p:strVal val="ppt_x"/>
                                          </p:val>
                                        </p:tav>
                                      </p:tavLst>
                                    </p:anim>
                                    <p:anim calcmode="lin" valueType="num">
                                      <p:cBhvr>
                                        <p:cTn id="39" dur="1000"/>
                                        <p:tgtEl>
                                          <p:spTgt spid="10"/>
                                        </p:tgtEl>
                                        <p:attrNameLst>
                                          <p:attrName>ppt_y</p:attrName>
                                        </p:attrNameLst>
                                      </p:cBhvr>
                                      <p:tavLst>
                                        <p:tav tm="0">
                                          <p:val>
                                            <p:strVal val="ppt_y"/>
                                          </p:val>
                                        </p:tav>
                                        <p:tav tm="100000">
                                          <p:val>
                                            <p:strVal val="ppt_y+.1"/>
                                          </p:val>
                                        </p:tav>
                                      </p:tavLst>
                                    </p:anim>
                                    <p:set>
                                      <p:cBhvr>
                                        <p:cTn id="40" dur="1" fill="hold">
                                          <p:stCondLst>
                                            <p:cond delay="999"/>
                                          </p:stCondLst>
                                        </p:cTn>
                                        <p:tgtEl>
                                          <p:spTgt spid="10"/>
                                        </p:tgtEl>
                                        <p:attrNameLst>
                                          <p:attrName>style.visibility</p:attrName>
                                        </p:attrNameLst>
                                      </p:cBhvr>
                                      <p:to>
                                        <p:strVal val="hidden"/>
                                      </p:to>
                                    </p:set>
                                  </p:childTnLst>
                                </p:cTn>
                              </p:par>
                            </p:childTnLst>
                          </p:cTn>
                        </p:par>
                        <p:par>
                          <p:cTn id="41" fill="hold">
                            <p:stCondLst>
                              <p:cond delay="1000"/>
                            </p:stCondLst>
                            <p:childTnLst>
                              <p:par>
                                <p:cTn id="42" presetID="42"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3291" y="965129"/>
            <a:ext cx="6648985" cy="4916185"/>
          </a:xfrm>
          <a:prstGeom prst="roundRect">
            <a:avLst>
              <a:gd name="adj" fmla="val 4285"/>
            </a:avLst>
          </a:prstGeom>
          <a:solidFill>
            <a:schemeClr val="bg1">
              <a:alpha val="70000"/>
            </a:schemeClr>
          </a:solidFill>
          <a:ln>
            <a:noFill/>
          </a:ln>
          <a:effectLst>
            <a:outerShdw blurRad="50800" dist="38100" dir="2700000" sx="101000" sy="101000" algn="tl"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p:cNvSpPr txBox="1"/>
          <p:nvPr/>
        </p:nvSpPr>
        <p:spPr>
          <a:xfrm>
            <a:off x="0" y="4852036"/>
            <a:ext cx="9144000" cy="784830"/>
          </a:xfrm>
          <a:prstGeom prst="rect">
            <a:avLst/>
          </a:prstGeom>
          <a:solidFill>
            <a:schemeClr val="accent2">
              <a:lumMod val="50000"/>
              <a:alpha val="50000"/>
            </a:schemeClr>
          </a:solidFill>
        </p:spPr>
        <p:txBody>
          <a:bodyPr wrap="square" rIns="205740" rtlCol="0">
            <a:spAutoFit/>
          </a:bodyPr>
          <a:lstStyle/>
          <a:p>
            <a:pPr algn="r" defTabSz="685800"/>
            <a:r>
              <a:rPr lang="en-US" sz="4500" dirty="0">
                <a:solidFill>
                  <a:prstClr val="white"/>
                </a:solidFill>
                <a:latin typeface="Aharoni" panose="02010803020104030203" pitchFamily="2" charset="-79"/>
                <a:cs typeface="Aharoni" panose="02010803020104030203" pitchFamily="2" charset="-79"/>
              </a:rPr>
              <a:t>Wellpinit</a:t>
            </a:r>
          </a:p>
        </p:txBody>
      </p:sp>
      <p:pic>
        <p:nvPicPr>
          <p:cNvPr id="5" name="Picture 4" descr="A close up of a building&#10;&#10;Description automatically generated">
            <a:extLst>
              <a:ext uri="{FF2B5EF4-FFF2-40B4-BE49-F238E27FC236}">
                <a16:creationId xmlns:a16="http://schemas.microsoft.com/office/drawing/2014/main" id="{60AA204D-8819-4EF2-B68B-E8E7AF15D4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1496" y="3581558"/>
            <a:ext cx="4578896" cy="2417843"/>
          </a:xfrm>
          <a:prstGeom prst="rect">
            <a:avLst/>
          </a:prstGeom>
        </p:spPr>
      </p:pic>
      <p:pic>
        <p:nvPicPr>
          <p:cNvPr id="6" name="Picture 5" descr="A close up of a map&#10;&#10;Description automatically generated">
            <a:extLst>
              <a:ext uri="{FF2B5EF4-FFF2-40B4-BE49-F238E27FC236}">
                <a16:creationId xmlns:a16="http://schemas.microsoft.com/office/drawing/2014/main" id="{46200612-5AAA-435A-878C-669104DD43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1773" y="857250"/>
            <a:ext cx="4312228" cy="2724308"/>
          </a:xfrm>
          <a:prstGeom prst="rect">
            <a:avLst/>
          </a:prstGeom>
        </p:spPr>
      </p:pic>
      <p:pic>
        <p:nvPicPr>
          <p:cNvPr id="8" name="Picture 7" descr="A large building&#10;&#10;Description automatically generated">
            <a:extLst>
              <a:ext uri="{FF2B5EF4-FFF2-40B4-BE49-F238E27FC236}">
                <a16:creationId xmlns:a16="http://schemas.microsoft.com/office/drawing/2014/main" id="{0CE2BEEC-FA7A-4534-A57A-0E0AC5084C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0" y="3590468"/>
            <a:ext cx="4544984" cy="2417843"/>
          </a:xfrm>
          <a:prstGeom prst="rect">
            <a:avLst/>
          </a:prstGeom>
        </p:spPr>
      </p:pic>
      <p:pic>
        <p:nvPicPr>
          <p:cNvPr id="7" name="Picture 6" descr="A circuit board&#10;&#10;Description automatically generated">
            <a:extLst>
              <a:ext uri="{FF2B5EF4-FFF2-40B4-BE49-F238E27FC236}">
                <a16:creationId xmlns:a16="http://schemas.microsoft.com/office/drawing/2014/main" id="{05BC86F3-BFA2-4789-B81A-8C7EF4D1EC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912" t="8160" r="7694" b="14429"/>
          <a:stretch/>
        </p:blipFill>
        <p:spPr>
          <a:xfrm>
            <a:off x="0" y="857250"/>
            <a:ext cx="4828164" cy="2734965"/>
          </a:xfrm>
          <a:prstGeom prst="rect">
            <a:avLst/>
          </a:prstGeom>
        </p:spPr>
      </p:pic>
    </p:spTree>
    <p:extLst>
      <p:ext uri="{BB962C8B-B14F-4D97-AF65-F5344CB8AC3E}">
        <p14:creationId xmlns:p14="http://schemas.microsoft.com/office/powerpoint/2010/main" val="1171319657"/>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2CFBE3-91E2-4505-B6A5-C407B3DE34F5}"/>
              </a:ext>
            </a:extLst>
          </p:cNvPr>
          <p:cNvSpPr txBox="1"/>
          <p:nvPr/>
        </p:nvSpPr>
        <p:spPr>
          <a:xfrm>
            <a:off x="682752" y="400550"/>
            <a:ext cx="7046976" cy="461665"/>
          </a:xfrm>
          <a:prstGeom prst="rect">
            <a:avLst/>
          </a:prstGeom>
          <a:solidFill>
            <a:srgbClr val="144C3D"/>
          </a:solidFill>
        </p:spPr>
        <p:txBody>
          <a:bodyPr wrap="square" rtlCol="0">
            <a:spAutoFit/>
          </a:bodyPr>
          <a:lstStyle/>
          <a:p>
            <a:r>
              <a:rPr lang="en-US" sz="2400" b="1" dirty="0">
                <a:solidFill>
                  <a:schemeClr val="bg1"/>
                </a:solidFill>
              </a:rPr>
              <a:t>Additional information</a:t>
            </a:r>
          </a:p>
        </p:txBody>
      </p:sp>
      <p:sp>
        <p:nvSpPr>
          <p:cNvPr id="3" name="TextBox 2"/>
          <p:cNvSpPr txBox="1"/>
          <p:nvPr/>
        </p:nvSpPr>
        <p:spPr>
          <a:xfrm>
            <a:off x="356461" y="1131376"/>
            <a:ext cx="8787539" cy="4832092"/>
          </a:xfrm>
          <a:prstGeom prst="rect">
            <a:avLst/>
          </a:prstGeom>
          <a:noFill/>
        </p:spPr>
        <p:txBody>
          <a:bodyPr wrap="square" rtlCol="0">
            <a:spAutoFit/>
          </a:bodyPr>
          <a:lstStyle/>
          <a:p>
            <a:pPr lvl="0"/>
            <a:r>
              <a:rPr lang="en-US" sz="2200" dirty="0"/>
              <a:t>HUD website </a:t>
            </a:r>
          </a:p>
          <a:p>
            <a:pPr lvl="0"/>
            <a:r>
              <a:rPr lang="en-US" sz="2200" u="sng" dirty="0">
                <a:hlinkClick r:id="rId3"/>
              </a:rPr>
              <a:t>https://opportunityzones.hud.gov/</a:t>
            </a:r>
            <a:endParaRPr lang="en-US" sz="2200" dirty="0"/>
          </a:p>
          <a:p>
            <a:pPr lvl="0"/>
            <a:endParaRPr lang="en-US" sz="2200" dirty="0"/>
          </a:p>
          <a:p>
            <a:pPr lvl="0"/>
            <a:r>
              <a:rPr lang="en-US" sz="2200" dirty="0"/>
              <a:t>IRS website </a:t>
            </a:r>
          </a:p>
          <a:p>
            <a:pPr lvl="0"/>
            <a:r>
              <a:rPr lang="en-US" sz="2200" u="sng" dirty="0">
                <a:hlinkClick r:id="rId4"/>
              </a:rPr>
              <a:t>https://www.irs.gov/newsroom/opportunity-zones-frequently-asked-questions</a:t>
            </a:r>
            <a:endParaRPr lang="en-US" sz="2200" dirty="0"/>
          </a:p>
          <a:p>
            <a:pPr lvl="0"/>
            <a:endParaRPr lang="en-US" sz="2200" dirty="0"/>
          </a:p>
          <a:p>
            <a:pPr lvl="0"/>
            <a:r>
              <a:rPr lang="en-US" sz="2200" dirty="0"/>
              <a:t>CDFI website </a:t>
            </a:r>
          </a:p>
          <a:p>
            <a:pPr lvl="0"/>
            <a:r>
              <a:rPr lang="en-US" sz="2200" u="sng" dirty="0">
                <a:hlinkClick r:id="rId5"/>
              </a:rPr>
              <a:t>https://www.cdfifund.gov/Pages/Opportunity-Zones.aspx</a:t>
            </a:r>
            <a:endParaRPr lang="en-US" sz="2200" dirty="0"/>
          </a:p>
          <a:p>
            <a:pPr lvl="0"/>
            <a:endParaRPr lang="en-US" sz="2200" dirty="0"/>
          </a:p>
          <a:p>
            <a:pPr lvl="0"/>
            <a:r>
              <a:rPr lang="en-US" sz="2200" dirty="0"/>
              <a:t>Interior – BIA </a:t>
            </a:r>
          </a:p>
          <a:p>
            <a:pPr lvl="0"/>
            <a:r>
              <a:rPr lang="en-US" sz="2200" u="sng" dirty="0">
                <a:hlinkClick r:id="rId6"/>
              </a:rPr>
              <a:t>https://www.bia.gov/sites/bia.gov/files/assets/as-ia/ieed/ieed/pdf/Opportunity_Zones_Primer.pdf</a:t>
            </a:r>
            <a:r>
              <a:rPr lang="en-US" sz="2200" dirty="0"/>
              <a:t> </a:t>
            </a:r>
          </a:p>
          <a:p>
            <a:endParaRPr lang="en-US" sz="2200" dirty="0"/>
          </a:p>
        </p:txBody>
      </p:sp>
    </p:spTree>
    <p:extLst>
      <p:ext uri="{BB962C8B-B14F-4D97-AF65-F5344CB8AC3E}">
        <p14:creationId xmlns:p14="http://schemas.microsoft.com/office/powerpoint/2010/main" val="3697692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7B40F-F525-48F0-BA5B-D935526A4DA4}"/>
              </a:ext>
            </a:extLst>
          </p:cNvPr>
          <p:cNvSpPr>
            <a:spLocks noGrp="1"/>
          </p:cNvSpPr>
          <p:nvPr>
            <p:ph type="title"/>
          </p:nvPr>
        </p:nvSpPr>
        <p:spPr/>
        <p:txBody>
          <a:bodyPr/>
          <a:lstStyle/>
          <a:p>
            <a:r>
              <a:rPr lang="en-US" dirty="0"/>
              <a:t>Our Presenters</a:t>
            </a:r>
          </a:p>
        </p:txBody>
      </p:sp>
      <p:sp>
        <p:nvSpPr>
          <p:cNvPr id="4" name="Rectangle 3">
            <a:extLst>
              <a:ext uri="{FF2B5EF4-FFF2-40B4-BE49-F238E27FC236}">
                <a16:creationId xmlns:a16="http://schemas.microsoft.com/office/drawing/2014/main" id="{25EBE407-E8CE-4213-B9FB-E37584A77F1F}"/>
              </a:ext>
            </a:extLst>
          </p:cNvPr>
          <p:cNvSpPr/>
          <p:nvPr/>
        </p:nvSpPr>
        <p:spPr>
          <a:xfrm>
            <a:off x="274480" y="5388973"/>
            <a:ext cx="8491592" cy="830997"/>
          </a:xfrm>
          <a:prstGeom prst="rect">
            <a:avLst/>
          </a:prstGeom>
        </p:spPr>
        <p:txBody>
          <a:bodyPr wrap="square">
            <a:spAutoFit/>
          </a:bodyPr>
          <a:lstStyle/>
          <a:p>
            <a:r>
              <a:rPr lang="en-US" sz="1600" i="1" dirty="0">
                <a:solidFill>
                  <a:srgbClr val="000000"/>
                </a:solidFill>
                <a:latin typeface="Times New Roman" panose="02020603050405020304" pitchFamily="18" charset="0"/>
              </a:rPr>
              <a:t>Nothing in this primer is intended, nor should it be relied upon, as legal advice. Rather, it is meant to better equip tribal governments to work with legal and tax professionals they retain to harness the tax benefits of creating or expanding tribal businesses in such areas. </a:t>
            </a:r>
            <a:endParaRPr lang="en-US" sz="1600" dirty="0"/>
          </a:p>
        </p:txBody>
      </p:sp>
      <p:sp>
        <p:nvSpPr>
          <p:cNvPr id="7" name="TextBox 6"/>
          <p:cNvSpPr txBox="1"/>
          <p:nvPr/>
        </p:nvSpPr>
        <p:spPr>
          <a:xfrm>
            <a:off x="628650" y="924003"/>
            <a:ext cx="8137422" cy="4985980"/>
          </a:xfrm>
          <a:prstGeom prst="rect">
            <a:avLst/>
          </a:prstGeom>
          <a:noFill/>
        </p:spPr>
        <p:txBody>
          <a:bodyPr wrap="square" rtlCol="0">
            <a:spAutoFit/>
          </a:bodyPr>
          <a:lstStyle/>
          <a:p>
            <a:r>
              <a:rPr lang="en-US" sz="2000" b="1" dirty="0"/>
              <a:t>Enterprise</a:t>
            </a:r>
            <a:r>
              <a:rPr lang="en-US" sz="2000" dirty="0"/>
              <a:t> was founded in 1982 as one of America’s original social enterprises, to work with partners in communities nationwide. Enterprise brings together the people and resources to create affordable housing in strong neighborhoods. Within Enterprise are entities that help communities develop programs, lend funds, finance development, and manage and build affordable housing. </a:t>
            </a:r>
          </a:p>
          <a:p>
            <a:endParaRPr lang="en-US" sz="2000" b="1" dirty="0"/>
          </a:p>
          <a:p>
            <a:r>
              <a:rPr lang="en-US" sz="2000" b="1" dirty="0"/>
              <a:t>Patrick Jordan </a:t>
            </a:r>
            <a:r>
              <a:rPr lang="en-US" sz="2000" dirty="0"/>
              <a:t>serves as vice president of Enterprise Advisors, the mission-based consultancy for Enterprise Community Partners.  </a:t>
            </a:r>
          </a:p>
          <a:p>
            <a:endParaRPr lang="en-US" sz="2200" dirty="0"/>
          </a:p>
          <a:p>
            <a:r>
              <a:rPr lang="en-US" sz="2000" b="1" dirty="0"/>
              <a:t>Russell Kaney </a:t>
            </a:r>
            <a:r>
              <a:rPr lang="en-US" sz="2000" dirty="0"/>
              <a:t>serves as director of programs for the Rural and Native American Initiative (RNAI) at Enterprise Community Partners.</a:t>
            </a:r>
          </a:p>
          <a:p>
            <a:endParaRPr lang="en-US" sz="2000" dirty="0"/>
          </a:p>
          <a:p>
            <a:r>
              <a:rPr lang="en-US" sz="2000" b="1" dirty="0"/>
              <a:t>Mike Tedesco </a:t>
            </a:r>
            <a:r>
              <a:rPr lang="en-US" sz="2000" dirty="0"/>
              <a:t>serves as the Executive Director of the Spokane Tribe .</a:t>
            </a:r>
          </a:p>
          <a:p>
            <a:endParaRPr lang="en-US" dirty="0"/>
          </a:p>
          <a:p>
            <a:endParaRPr lang="en-US" dirty="0"/>
          </a:p>
        </p:txBody>
      </p:sp>
    </p:spTree>
    <p:extLst>
      <p:ext uri="{BB962C8B-B14F-4D97-AF65-F5344CB8AC3E}">
        <p14:creationId xmlns:p14="http://schemas.microsoft.com/office/powerpoint/2010/main" val="1776649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2CFBE3-91E2-4505-B6A5-C407B3DE34F5}"/>
              </a:ext>
            </a:extLst>
          </p:cNvPr>
          <p:cNvSpPr txBox="1"/>
          <p:nvPr/>
        </p:nvSpPr>
        <p:spPr>
          <a:xfrm>
            <a:off x="682752" y="400550"/>
            <a:ext cx="7046976" cy="461665"/>
          </a:xfrm>
          <a:prstGeom prst="rect">
            <a:avLst/>
          </a:prstGeom>
          <a:solidFill>
            <a:srgbClr val="144C3D"/>
          </a:solidFill>
        </p:spPr>
        <p:txBody>
          <a:bodyPr wrap="square" rtlCol="0">
            <a:spAutoFit/>
          </a:bodyPr>
          <a:lstStyle/>
          <a:p>
            <a:r>
              <a:rPr lang="en-US" sz="2400" b="1" dirty="0">
                <a:solidFill>
                  <a:schemeClr val="bg1"/>
                </a:solidFill>
              </a:rPr>
              <a:t>Questions to think about</a:t>
            </a:r>
          </a:p>
        </p:txBody>
      </p:sp>
      <p:sp>
        <p:nvSpPr>
          <p:cNvPr id="3" name="TextBox 2"/>
          <p:cNvSpPr txBox="1"/>
          <p:nvPr/>
        </p:nvSpPr>
        <p:spPr>
          <a:xfrm>
            <a:off x="356462" y="1131376"/>
            <a:ext cx="8536816" cy="4124206"/>
          </a:xfrm>
          <a:prstGeom prst="rect">
            <a:avLst/>
          </a:prstGeom>
          <a:noFill/>
        </p:spPr>
        <p:txBody>
          <a:bodyPr wrap="square" rtlCol="0">
            <a:spAutoFit/>
          </a:bodyPr>
          <a:lstStyle/>
          <a:p>
            <a:r>
              <a:rPr lang="en-US" sz="2400" dirty="0"/>
              <a:t>Is your tribe in or near an Opportunity Zone?</a:t>
            </a:r>
          </a:p>
          <a:p>
            <a:endParaRPr lang="en-US" sz="2400" dirty="0"/>
          </a:p>
          <a:p>
            <a:r>
              <a:rPr lang="en-US" sz="2400" dirty="0"/>
              <a:t>Do your project(s) fit into Opportunity Zone type investments (housing, businesses, infrastructure, etc.)?</a:t>
            </a:r>
          </a:p>
          <a:p>
            <a:endParaRPr lang="en-US" sz="2400" dirty="0"/>
          </a:p>
          <a:p>
            <a:r>
              <a:rPr lang="en-US" sz="2400" dirty="0"/>
              <a:t>Discuss internally whether the Opportunity Zone structure is a good fit for you (taking on partners, equity investment, etc.)</a:t>
            </a:r>
          </a:p>
          <a:p>
            <a:endParaRPr lang="en-US" sz="2400" dirty="0"/>
          </a:p>
          <a:p>
            <a:r>
              <a:rPr lang="en-US" sz="2400" dirty="0"/>
              <a:t>What Opportunity Zone funds that may work for your project (marketing, recruiting a fund)?</a:t>
            </a:r>
          </a:p>
          <a:p>
            <a:endParaRPr lang="en-US" sz="2200" dirty="0"/>
          </a:p>
        </p:txBody>
      </p:sp>
    </p:spTree>
    <p:extLst>
      <p:ext uri="{BB962C8B-B14F-4D97-AF65-F5344CB8AC3E}">
        <p14:creationId xmlns:p14="http://schemas.microsoft.com/office/powerpoint/2010/main" val="3697692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40F95-3713-4185-A1CA-94DC2C2D9372}"/>
              </a:ext>
            </a:extLst>
          </p:cNvPr>
          <p:cNvSpPr>
            <a:spLocks noGrp="1"/>
          </p:cNvSpPr>
          <p:nvPr>
            <p:ph type="ctrTitle"/>
          </p:nvPr>
        </p:nvSpPr>
        <p:spPr/>
        <p:txBody>
          <a:bodyPr/>
          <a:lstStyle/>
          <a:p>
            <a:r>
              <a:rPr lang="en-US" dirty="0"/>
              <a:t>CONVERSATION </a:t>
            </a:r>
            <a:br>
              <a:rPr lang="en-US" dirty="0"/>
            </a:br>
            <a:r>
              <a:rPr lang="en-US" dirty="0"/>
              <a:t>WITH HEIDI</a:t>
            </a:r>
          </a:p>
        </p:txBody>
      </p:sp>
      <p:sp>
        <p:nvSpPr>
          <p:cNvPr id="3" name="Subtitle 2">
            <a:extLst>
              <a:ext uri="{FF2B5EF4-FFF2-40B4-BE49-F238E27FC236}">
                <a16:creationId xmlns:a16="http://schemas.microsoft.com/office/drawing/2014/main" id="{5888B8CA-D233-4E7D-A16A-F815FB95120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26984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0278A4-9B67-40E9-B840-9FFCAA3BC7E3}"/>
              </a:ext>
            </a:extLst>
          </p:cNvPr>
          <p:cNvSpPr>
            <a:spLocks noGrp="1"/>
          </p:cNvSpPr>
          <p:nvPr>
            <p:ph idx="1"/>
          </p:nvPr>
        </p:nvSpPr>
        <p:spPr>
          <a:xfrm>
            <a:off x="628650" y="1063484"/>
            <a:ext cx="7886700" cy="5040753"/>
          </a:xfrm>
        </p:spPr>
        <p:txBody>
          <a:bodyPr>
            <a:normAutofit fontScale="92500" lnSpcReduction="10000"/>
          </a:bodyPr>
          <a:lstStyle/>
          <a:p>
            <a:pPr marL="0" indent="0">
              <a:spcAft>
                <a:spcPts val="600"/>
              </a:spcAft>
              <a:buNone/>
            </a:pPr>
            <a:r>
              <a:rPr lang="en-US" dirty="0"/>
              <a:t>The White House Opportunity and Revitalization Council  (WHORC) was set up by Presidential Executive Order in December 2018 and is chaired by HUD Secretary Carson</a:t>
            </a:r>
          </a:p>
          <a:p>
            <a:pPr>
              <a:spcAft>
                <a:spcPts val="600"/>
              </a:spcAft>
            </a:pPr>
            <a:r>
              <a:rPr lang="en-US" dirty="0"/>
              <a:t>The Council  includes 17 Federal agencies and Federal/State partnerships</a:t>
            </a:r>
          </a:p>
          <a:p>
            <a:pPr>
              <a:spcAft>
                <a:spcPts val="600"/>
              </a:spcAft>
            </a:pPr>
            <a:r>
              <a:rPr lang="en-US" dirty="0"/>
              <a:t>The Council has taken action on more than 200 items across the federal government. </a:t>
            </a:r>
          </a:p>
          <a:p>
            <a:pPr>
              <a:spcAft>
                <a:spcPts val="600"/>
              </a:spcAft>
            </a:pPr>
            <a:r>
              <a:rPr lang="en-US" dirty="0"/>
              <a:t>Some examples of the HUD actions taken include:</a:t>
            </a:r>
          </a:p>
          <a:p>
            <a:pPr lvl="1">
              <a:spcAft>
                <a:spcPts val="600"/>
              </a:spcAft>
            </a:pPr>
            <a:r>
              <a:rPr lang="en-US" sz="2800" dirty="0"/>
              <a:t> Reduced application fees for FHA mortgage insurance for properties in OZs</a:t>
            </a:r>
          </a:p>
          <a:p>
            <a:pPr lvl="1">
              <a:spcAft>
                <a:spcPts val="600"/>
              </a:spcAft>
            </a:pPr>
            <a:r>
              <a:rPr lang="en-US" sz="2800" dirty="0"/>
              <a:t> Preference points for numerous HUD competitive grants, including IHBG Competitive and ICDBG</a:t>
            </a:r>
          </a:p>
          <a:p>
            <a:pPr marL="0" indent="0">
              <a:buNone/>
            </a:pPr>
            <a:endParaRPr lang="en-US" dirty="0"/>
          </a:p>
        </p:txBody>
      </p:sp>
      <p:sp>
        <p:nvSpPr>
          <p:cNvPr id="4" name="TextBox 3">
            <a:extLst>
              <a:ext uri="{FF2B5EF4-FFF2-40B4-BE49-F238E27FC236}">
                <a16:creationId xmlns:a16="http://schemas.microsoft.com/office/drawing/2014/main" id="{A72CFBE3-91E2-4505-B6A5-C407B3DE34F5}"/>
              </a:ext>
            </a:extLst>
          </p:cNvPr>
          <p:cNvSpPr txBox="1"/>
          <p:nvPr/>
        </p:nvSpPr>
        <p:spPr>
          <a:xfrm>
            <a:off x="628650" y="372140"/>
            <a:ext cx="7046976" cy="461665"/>
          </a:xfrm>
          <a:prstGeom prst="rect">
            <a:avLst/>
          </a:prstGeom>
          <a:solidFill>
            <a:srgbClr val="144C3D"/>
          </a:solidFill>
        </p:spPr>
        <p:txBody>
          <a:bodyPr wrap="square" rtlCol="0">
            <a:spAutoFit/>
          </a:bodyPr>
          <a:lstStyle/>
          <a:p>
            <a:r>
              <a:rPr lang="en-US" sz="2400" dirty="0">
                <a:solidFill>
                  <a:schemeClr val="bg1"/>
                </a:solidFill>
              </a:rPr>
              <a:t>Overview: WHORC</a:t>
            </a:r>
            <a:endParaRPr lang="en-US" sz="2400" b="1" dirty="0">
              <a:solidFill>
                <a:schemeClr val="bg1"/>
              </a:solidFill>
            </a:endParaRPr>
          </a:p>
        </p:txBody>
      </p:sp>
    </p:spTree>
    <p:extLst>
      <p:ext uri="{BB962C8B-B14F-4D97-AF65-F5344CB8AC3E}">
        <p14:creationId xmlns:p14="http://schemas.microsoft.com/office/powerpoint/2010/main" val="2564554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1F568D-CB0B-41AE-ABCB-7EFC90D1DE3E}"/>
              </a:ext>
            </a:extLst>
          </p:cNvPr>
          <p:cNvSpPr>
            <a:spLocks noGrp="1"/>
          </p:cNvSpPr>
          <p:nvPr>
            <p:ph idx="1"/>
          </p:nvPr>
        </p:nvSpPr>
        <p:spPr/>
        <p:txBody>
          <a:bodyPr/>
          <a:lstStyle/>
          <a:p>
            <a:r>
              <a:rPr lang="en-US" dirty="0"/>
              <a:t>The Council, led by Executive Director Scott Turner, has visited more than 60 places across the US—including tribal lands </a:t>
            </a:r>
          </a:p>
          <a:p>
            <a:r>
              <a:rPr lang="en-US" dirty="0"/>
              <a:t>On February 7, 2020, the Council submitted a one-year report to President Trump </a:t>
            </a:r>
          </a:p>
          <a:p>
            <a:r>
              <a:rPr lang="en-US" dirty="0"/>
              <a:t>And, also hosted an Opportunity Now summit in Charlotte, NC</a:t>
            </a:r>
          </a:p>
          <a:p>
            <a:r>
              <a:rPr lang="en-US" dirty="0"/>
              <a:t>For up-to-date info on OZ’s visit www.OpportunityZones.gov</a:t>
            </a:r>
          </a:p>
        </p:txBody>
      </p:sp>
      <p:sp>
        <p:nvSpPr>
          <p:cNvPr id="5" name="TextBox 4">
            <a:extLst>
              <a:ext uri="{FF2B5EF4-FFF2-40B4-BE49-F238E27FC236}">
                <a16:creationId xmlns:a16="http://schemas.microsoft.com/office/drawing/2014/main" id="{A72CFBE3-91E2-4505-B6A5-C407B3DE34F5}"/>
              </a:ext>
            </a:extLst>
          </p:cNvPr>
          <p:cNvSpPr txBox="1"/>
          <p:nvPr/>
        </p:nvSpPr>
        <p:spPr>
          <a:xfrm>
            <a:off x="628650" y="372140"/>
            <a:ext cx="7046976" cy="461665"/>
          </a:xfrm>
          <a:prstGeom prst="rect">
            <a:avLst/>
          </a:prstGeom>
          <a:solidFill>
            <a:srgbClr val="144C3D"/>
          </a:solidFill>
        </p:spPr>
        <p:txBody>
          <a:bodyPr wrap="square" rtlCol="0">
            <a:spAutoFit/>
          </a:bodyPr>
          <a:lstStyle/>
          <a:p>
            <a:r>
              <a:rPr lang="en-US" sz="2400" dirty="0">
                <a:solidFill>
                  <a:schemeClr val="bg1"/>
                </a:solidFill>
              </a:rPr>
              <a:t>Overview: WHORC cont’d</a:t>
            </a:r>
            <a:endParaRPr lang="en-US" sz="2400" b="1" dirty="0">
              <a:solidFill>
                <a:schemeClr val="bg1"/>
              </a:solidFill>
            </a:endParaRPr>
          </a:p>
        </p:txBody>
      </p:sp>
    </p:spTree>
    <p:extLst>
      <p:ext uri="{BB962C8B-B14F-4D97-AF65-F5344CB8AC3E}">
        <p14:creationId xmlns:p14="http://schemas.microsoft.com/office/powerpoint/2010/main" val="34890726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1F568D-CB0B-41AE-ABCB-7EFC90D1DE3E}"/>
              </a:ext>
            </a:extLst>
          </p:cNvPr>
          <p:cNvSpPr>
            <a:spLocks noGrp="1"/>
          </p:cNvSpPr>
          <p:nvPr>
            <p:ph idx="1"/>
          </p:nvPr>
        </p:nvSpPr>
        <p:spPr/>
        <p:txBody>
          <a:bodyPr/>
          <a:lstStyle/>
          <a:p>
            <a:pPr>
              <a:buNone/>
            </a:pPr>
            <a:r>
              <a:rPr lang="en-US" b="1" dirty="0"/>
              <a:t>Webinar series</a:t>
            </a:r>
          </a:p>
          <a:p>
            <a:r>
              <a:rPr lang="nn-NO" dirty="0"/>
              <a:t>I: OZ 101, February 13, 2020</a:t>
            </a:r>
          </a:p>
          <a:p>
            <a:r>
              <a:rPr lang="en-US" dirty="0"/>
              <a:t>II: Opportunity Zones and Tribes, TBD</a:t>
            </a:r>
          </a:p>
          <a:p>
            <a:r>
              <a:rPr lang="en-US" dirty="0"/>
              <a:t>III: Engaging Investors, TBD</a:t>
            </a:r>
          </a:p>
          <a:p>
            <a:endParaRPr lang="en-US" dirty="0"/>
          </a:p>
          <a:p>
            <a:pPr>
              <a:buNone/>
            </a:pPr>
            <a:r>
              <a:rPr lang="en-US" b="1" dirty="0"/>
              <a:t>Technical Assistance</a:t>
            </a:r>
          </a:p>
          <a:p>
            <a:pPr>
              <a:buNone/>
            </a:pPr>
            <a:endParaRPr lang="en-US" b="1" dirty="0"/>
          </a:p>
          <a:p>
            <a:pPr>
              <a:buNone/>
            </a:pPr>
            <a:endParaRPr lang="en-US" dirty="0"/>
          </a:p>
        </p:txBody>
      </p:sp>
      <p:sp>
        <p:nvSpPr>
          <p:cNvPr id="5" name="TextBox 4">
            <a:extLst>
              <a:ext uri="{FF2B5EF4-FFF2-40B4-BE49-F238E27FC236}">
                <a16:creationId xmlns:a16="http://schemas.microsoft.com/office/drawing/2014/main" id="{A72CFBE3-91E2-4505-B6A5-C407B3DE34F5}"/>
              </a:ext>
            </a:extLst>
          </p:cNvPr>
          <p:cNvSpPr txBox="1"/>
          <p:nvPr/>
        </p:nvSpPr>
        <p:spPr>
          <a:xfrm>
            <a:off x="628650" y="372140"/>
            <a:ext cx="7046976" cy="461665"/>
          </a:xfrm>
          <a:prstGeom prst="rect">
            <a:avLst/>
          </a:prstGeom>
          <a:solidFill>
            <a:srgbClr val="144C3D"/>
          </a:solidFill>
        </p:spPr>
        <p:txBody>
          <a:bodyPr wrap="square" rtlCol="0">
            <a:spAutoFit/>
          </a:bodyPr>
          <a:lstStyle/>
          <a:p>
            <a:r>
              <a:rPr lang="en-US" sz="2400" b="1" dirty="0">
                <a:solidFill>
                  <a:schemeClr val="bg1"/>
                </a:solidFill>
              </a:rPr>
              <a:t>Resources</a:t>
            </a:r>
          </a:p>
        </p:txBody>
      </p:sp>
    </p:spTree>
    <p:extLst>
      <p:ext uri="{BB962C8B-B14F-4D97-AF65-F5344CB8AC3E}">
        <p14:creationId xmlns:p14="http://schemas.microsoft.com/office/powerpoint/2010/main" val="3489072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B7B4E3-FE3B-497C-A94F-2A193BAA66B1}"/>
              </a:ext>
            </a:extLst>
          </p:cNvPr>
          <p:cNvSpPr txBox="1">
            <a:spLocks/>
          </p:cNvSpPr>
          <p:nvPr/>
        </p:nvSpPr>
        <p:spPr bwMode="auto">
          <a:xfrm>
            <a:off x="682752" y="2296632"/>
            <a:ext cx="8071104" cy="1855237"/>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fontScale="55000" lnSpcReduction="20000"/>
          </a:bodyPr>
          <a:lstStyle>
            <a:lvl1pPr marL="342900" indent="-342900" algn="l" rtl="0" eaLnBrk="0" fontAlgn="base" hangingPunct="0">
              <a:spcBef>
                <a:spcPct val="20000"/>
              </a:spcBef>
              <a:spcAft>
                <a:spcPct val="0"/>
              </a:spcAft>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400">
                <a:solidFill>
                  <a:schemeClr val="tx1"/>
                </a:solidFill>
                <a:latin typeface="+mj-lt"/>
              </a:defRPr>
            </a:lvl2pPr>
            <a:lvl3pPr marL="1143000" indent="-228600" algn="l" rtl="0" eaLnBrk="0" fontAlgn="base" hangingPunct="0">
              <a:spcBef>
                <a:spcPct val="20000"/>
              </a:spcBef>
              <a:spcAft>
                <a:spcPct val="0"/>
              </a:spcAft>
              <a:buFont typeface="Wingdings" pitchFamily="2" charset="2"/>
              <a:buChar char="§"/>
              <a:defRPr sz="2000">
                <a:solidFill>
                  <a:schemeClr val="tx1"/>
                </a:solidFill>
                <a:latin typeface="+mj-lt"/>
              </a:defRPr>
            </a:lvl3pPr>
            <a:lvl4pPr marL="1600200" indent="-228600" algn="l" rtl="0" eaLnBrk="0" fontAlgn="base" hangingPunct="0">
              <a:spcBef>
                <a:spcPct val="20000"/>
              </a:spcBef>
              <a:spcAft>
                <a:spcPct val="0"/>
              </a:spcAft>
              <a:buFont typeface="Wingdings" pitchFamily="2" charset="2"/>
              <a:defRPr sz="1800">
                <a:solidFill>
                  <a:schemeClr val="tx1"/>
                </a:solidFill>
                <a:latin typeface="+mj-lt"/>
              </a:defRPr>
            </a:lvl4pPr>
            <a:lvl5pPr marL="2057400" indent="-228600" algn="l" rtl="0" eaLnBrk="0" fontAlgn="base" hangingPunct="0">
              <a:spcBef>
                <a:spcPct val="20000"/>
              </a:spcBef>
              <a:spcAft>
                <a:spcPct val="0"/>
              </a:spcAft>
              <a:buFont typeface="Wingdings" pitchFamily="2" charset="2"/>
              <a:buChar char="§"/>
              <a:defRPr sz="1400">
                <a:solidFill>
                  <a:schemeClr val="tx1"/>
                </a:solidFill>
                <a:latin typeface="+mj-lt"/>
              </a:defRPr>
            </a:lvl5pPr>
            <a:lvl6pPr marL="2514600" indent="-228600" algn="l" rtl="0" fontAlgn="base">
              <a:spcBef>
                <a:spcPct val="20000"/>
              </a:spcBef>
              <a:spcAft>
                <a:spcPct val="0"/>
              </a:spcAft>
              <a:buFont typeface="Wingdings" pitchFamily="2" charset="2"/>
              <a:buChar char="§"/>
              <a:defRPr sz="2000">
                <a:solidFill>
                  <a:schemeClr val="tx1"/>
                </a:solidFill>
                <a:latin typeface="+mn-lt"/>
              </a:defRPr>
            </a:lvl6pPr>
            <a:lvl7pPr marL="2971800" indent="-228600" algn="l" rtl="0" fontAlgn="base">
              <a:spcBef>
                <a:spcPct val="20000"/>
              </a:spcBef>
              <a:spcAft>
                <a:spcPct val="0"/>
              </a:spcAft>
              <a:buFont typeface="Wingdings" pitchFamily="2" charset="2"/>
              <a:buChar char="§"/>
              <a:defRPr sz="2000">
                <a:solidFill>
                  <a:schemeClr val="tx1"/>
                </a:solidFill>
                <a:latin typeface="+mn-lt"/>
              </a:defRPr>
            </a:lvl7pPr>
            <a:lvl8pPr marL="3429000" indent="-228600" algn="l" rtl="0" fontAlgn="base">
              <a:spcBef>
                <a:spcPct val="20000"/>
              </a:spcBef>
              <a:spcAft>
                <a:spcPct val="0"/>
              </a:spcAft>
              <a:buFont typeface="Wingdings" pitchFamily="2" charset="2"/>
              <a:buChar char="§"/>
              <a:defRPr sz="2000">
                <a:solidFill>
                  <a:schemeClr val="tx1"/>
                </a:solidFill>
                <a:latin typeface="+mn-lt"/>
              </a:defRPr>
            </a:lvl8pPr>
            <a:lvl9pPr marL="3886200" indent="-228600" algn="l" rtl="0" fontAlgn="base">
              <a:spcBef>
                <a:spcPct val="20000"/>
              </a:spcBef>
              <a:spcAft>
                <a:spcPct val="0"/>
              </a:spcAft>
              <a:buFont typeface="Wingdings" pitchFamily="2" charset="2"/>
              <a:buChar char="§"/>
              <a:defRPr sz="2000">
                <a:solidFill>
                  <a:schemeClr val="tx1"/>
                </a:solidFill>
                <a:latin typeface="+mn-lt"/>
              </a:defRPr>
            </a:lvl9pPr>
          </a:lstStyle>
          <a:p>
            <a:pPr marL="0" lvl="0" indent="0" algn="ctr">
              <a:buNone/>
            </a:pPr>
            <a:r>
              <a:rPr lang="en-US" sz="7300" i="1" dirty="0"/>
              <a:t>Questions?</a:t>
            </a:r>
          </a:p>
          <a:p>
            <a:pPr marL="0" indent="0" algn="ctr">
              <a:buNone/>
            </a:pPr>
            <a:r>
              <a:rPr lang="en-US" sz="4800" dirty="0">
                <a:solidFill>
                  <a:schemeClr val="bg1"/>
                </a:solidFill>
              </a:rPr>
              <a:t>QUESTIONS??? QUESTIONS???       Press #2 for the phone line or use the chat box</a:t>
            </a:r>
          </a:p>
          <a:p>
            <a:pPr marL="0" indent="0" algn="ctr">
              <a:buNone/>
            </a:pPr>
            <a:r>
              <a:rPr lang="en-US" sz="4800" dirty="0">
                <a:solidFill>
                  <a:schemeClr val="bg1"/>
                </a:solidFill>
              </a:rPr>
              <a:t> Press #2 for the phone line or use the chat box</a:t>
            </a:r>
          </a:p>
          <a:p>
            <a:pPr marL="0" lvl="0" indent="0" algn="ctr">
              <a:buNone/>
            </a:pPr>
            <a:endParaRPr lang="en-US" sz="4800" i="1" dirty="0"/>
          </a:p>
        </p:txBody>
      </p:sp>
      <p:sp>
        <p:nvSpPr>
          <p:cNvPr id="4" name="TextBox 3">
            <a:extLst>
              <a:ext uri="{FF2B5EF4-FFF2-40B4-BE49-F238E27FC236}">
                <a16:creationId xmlns:a16="http://schemas.microsoft.com/office/drawing/2014/main" id="{A72CFBE3-91E2-4505-B6A5-C407B3DE34F5}"/>
              </a:ext>
            </a:extLst>
          </p:cNvPr>
          <p:cNvSpPr txBox="1"/>
          <p:nvPr/>
        </p:nvSpPr>
        <p:spPr>
          <a:xfrm>
            <a:off x="682752" y="400550"/>
            <a:ext cx="7046976" cy="461665"/>
          </a:xfrm>
          <a:prstGeom prst="rect">
            <a:avLst/>
          </a:prstGeom>
          <a:noFill/>
        </p:spPr>
        <p:txBody>
          <a:bodyPr wrap="square" rtlCol="0">
            <a:spAutoFit/>
          </a:bodyPr>
          <a:lstStyle/>
          <a:p>
            <a:r>
              <a:rPr lang="en-US" sz="2400" b="1" dirty="0">
                <a:solidFill>
                  <a:schemeClr val="bg1"/>
                </a:solidFill>
              </a:rPr>
              <a:t>Thank you!</a:t>
            </a:r>
          </a:p>
        </p:txBody>
      </p:sp>
      <p:pic>
        <p:nvPicPr>
          <p:cNvPr id="2" name="Picture 1">
            <a:extLst>
              <a:ext uri="{FF2B5EF4-FFF2-40B4-BE49-F238E27FC236}">
                <a16:creationId xmlns:a16="http://schemas.microsoft.com/office/drawing/2014/main" id="{143A9154-ACF3-403C-AE32-C3FD879F1DC6}"/>
              </a:ext>
            </a:extLst>
          </p:cNvPr>
          <p:cNvPicPr>
            <a:picLocks noChangeAspect="1"/>
          </p:cNvPicPr>
          <p:nvPr/>
        </p:nvPicPr>
        <p:blipFill>
          <a:blip r:embed="rId2"/>
          <a:stretch>
            <a:fillRect/>
          </a:stretch>
        </p:blipFill>
        <p:spPr>
          <a:xfrm>
            <a:off x="341009" y="3108932"/>
            <a:ext cx="8461981" cy="640135"/>
          </a:xfrm>
          <a:prstGeom prst="rect">
            <a:avLst/>
          </a:prstGeom>
        </p:spPr>
      </p:pic>
      <p:sp>
        <p:nvSpPr>
          <p:cNvPr id="5" name="Rectangle 4">
            <a:extLst>
              <a:ext uri="{FF2B5EF4-FFF2-40B4-BE49-F238E27FC236}">
                <a16:creationId xmlns:a16="http://schemas.microsoft.com/office/drawing/2014/main" id="{06AE1BDB-F20B-4060-A9AF-A731BB324419}"/>
              </a:ext>
            </a:extLst>
          </p:cNvPr>
          <p:cNvSpPr/>
          <p:nvPr/>
        </p:nvSpPr>
        <p:spPr>
          <a:xfrm>
            <a:off x="1124465" y="3013502"/>
            <a:ext cx="7336783" cy="1569660"/>
          </a:xfrm>
          <a:prstGeom prst="rect">
            <a:avLst/>
          </a:prstGeom>
        </p:spPr>
        <p:txBody>
          <a:bodyPr wrap="square">
            <a:spAutoFit/>
          </a:bodyPr>
          <a:lstStyle/>
          <a:p>
            <a:pPr algn="ctr" defTabSz="914400"/>
            <a:r>
              <a:rPr kumimoji="0" lang="en-US" sz="3200" b="0" i="0" u="none" strike="noStrike" kern="0" cap="none" spc="0" normalizeH="0" baseline="0" noProof="0" dirty="0">
                <a:ln>
                  <a:noFill/>
                </a:ln>
                <a:effectLst/>
                <a:uLnTx/>
                <a:uFillTx/>
              </a:rPr>
              <a:t>      Press #2 or use the </a:t>
            </a:r>
            <a:r>
              <a:rPr lang="en-US" sz="3200" kern="0" dirty="0"/>
              <a:t>chat box</a:t>
            </a:r>
            <a:r>
              <a:rPr kumimoji="0" lang="en-US" sz="3200" b="0" i="0" u="none" strike="noStrike" kern="0" cap="none" spc="0" normalizeH="0" baseline="0" noProof="0" dirty="0">
                <a:ln>
                  <a:noFill/>
                </a:ln>
                <a:solidFill>
                  <a:prstClr val="white"/>
                </a:solidFill>
                <a:effectLst/>
                <a:uLnTx/>
                <a:uFillTx/>
              </a:rPr>
              <a:t>???       Press #2 for the phone line or use the chat box</a:t>
            </a:r>
          </a:p>
        </p:txBody>
      </p:sp>
    </p:spTree>
    <p:extLst>
      <p:ext uri="{BB962C8B-B14F-4D97-AF65-F5344CB8AC3E}">
        <p14:creationId xmlns:p14="http://schemas.microsoft.com/office/powerpoint/2010/main" val="15275601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B7B4E3-FE3B-497C-A94F-2A193BAA66B1}"/>
              </a:ext>
            </a:extLst>
          </p:cNvPr>
          <p:cNvSpPr txBox="1">
            <a:spLocks/>
          </p:cNvSpPr>
          <p:nvPr/>
        </p:nvSpPr>
        <p:spPr bwMode="auto">
          <a:xfrm>
            <a:off x="682752" y="1784555"/>
            <a:ext cx="8071104" cy="283169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400">
                <a:solidFill>
                  <a:schemeClr val="tx1"/>
                </a:solidFill>
                <a:latin typeface="+mj-lt"/>
              </a:defRPr>
            </a:lvl2pPr>
            <a:lvl3pPr marL="1143000" indent="-228600" algn="l" rtl="0" eaLnBrk="0" fontAlgn="base" hangingPunct="0">
              <a:spcBef>
                <a:spcPct val="20000"/>
              </a:spcBef>
              <a:spcAft>
                <a:spcPct val="0"/>
              </a:spcAft>
              <a:buFont typeface="Wingdings" pitchFamily="2" charset="2"/>
              <a:buChar char="§"/>
              <a:defRPr sz="2000">
                <a:solidFill>
                  <a:schemeClr val="tx1"/>
                </a:solidFill>
                <a:latin typeface="+mj-lt"/>
              </a:defRPr>
            </a:lvl3pPr>
            <a:lvl4pPr marL="1600200" indent="-228600" algn="l" rtl="0" eaLnBrk="0" fontAlgn="base" hangingPunct="0">
              <a:spcBef>
                <a:spcPct val="20000"/>
              </a:spcBef>
              <a:spcAft>
                <a:spcPct val="0"/>
              </a:spcAft>
              <a:buFont typeface="Wingdings" pitchFamily="2" charset="2"/>
              <a:defRPr sz="1800">
                <a:solidFill>
                  <a:schemeClr val="tx1"/>
                </a:solidFill>
                <a:latin typeface="+mj-lt"/>
              </a:defRPr>
            </a:lvl4pPr>
            <a:lvl5pPr marL="2057400" indent="-228600" algn="l" rtl="0" eaLnBrk="0" fontAlgn="base" hangingPunct="0">
              <a:spcBef>
                <a:spcPct val="20000"/>
              </a:spcBef>
              <a:spcAft>
                <a:spcPct val="0"/>
              </a:spcAft>
              <a:buFont typeface="Wingdings" pitchFamily="2" charset="2"/>
              <a:buChar char="§"/>
              <a:defRPr sz="1400">
                <a:solidFill>
                  <a:schemeClr val="tx1"/>
                </a:solidFill>
                <a:latin typeface="+mj-lt"/>
              </a:defRPr>
            </a:lvl5pPr>
            <a:lvl6pPr marL="2514600" indent="-228600" algn="l" rtl="0" fontAlgn="base">
              <a:spcBef>
                <a:spcPct val="20000"/>
              </a:spcBef>
              <a:spcAft>
                <a:spcPct val="0"/>
              </a:spcAft>
              <a:buFont typeface="Wingdings" pitchFamily="2" charset="2"/>
              <a:buChar char="§"/>
              <a:defRPr sz="2000">
                <a:solidFill>
                  <a:schemeClr val="tx1"/>
                </a:solidFill>
                <a:latin typeface="+mn-lt"/>
              </a:defRPr>
            </a:lvl6pPr>
            <a:lvl7pPr marL="2971800" indent="-228600" algn="l" rtl="0" fontAlgn="base">
              <a:spcBef>
                <a:spcPct val="20000"/>
              </a:spcBef>
              <a:spcAft>
                <a:spcPct val="0"/>
              </a:spcAft>
              <a:buFont typeface="Wingdings" pitchFamily="2" charset="2"/>
              <a:buChar char="§"/>
              <a:defRPr sz="2000">
                <a:solidFill>
                  <a:schemeClr val="tx1"/>
                </a:solidFill>
                <a:latin typeface="+mn-lt"/>
              </a:defRPr>
            </a:lvl7pPr>
            <a:lvl8pPr marL="3429000" indent="-228600" algn="l" rtl="0" fontAlgn="base">
              <a:spcBef>
                <a:spcPct val="20000"/>
              </a:spcBef>
              <a:spcAft>
                <a:spcPct val="0"/>
              </a:spcAft>
              <a:buFont typeface="Wingdings" pitchFamily="2" charset="2"/>
              <a:buChar char="§"/>
              <a:defRPr sz="2000">
                <a:solidFill>
                  <a:schemeClr val="tx1"/>
                </a:solidFill>
                <a:latin typeface="+mn-lt"/>
              </a:defRPr>
            </a:lvl8pPr>
            <a:lvl9pPr marL="3886200" indent="-228600" algn="l" rtl="0" fontAlgn="base">
              <a:spcBef>
                <a:spcPct val="20000"/>
              </a:spcBef>
              <a:spcAft>
                <a:spcPct val="0"/>
              </a:spcAft>
              <a:buFont typeface="Wingdings" pitchFamily="2" charset="2"/>
              <a:buChar char="§"/>
              <a:defRPr sz="2000">
                <a:solidFill>
                  <a:schemeClr val="tx1"/>
                </a:solidFill>
                <a:latin typeface="+mn-lt"/>
              </a:defRPr>
            </a:lvl9pPr>
          </a:lstStyle>
          <a:p>
            <a:pPr marL="0" lvl="0" indent="0" algn="ctr">
              <a:buNone/>
            </a:pPr>
            <a:r>
              <a:rPr lang="en-US" sz="6000" i="1" dirty="0"/>
              <a:t>THANK YOU </a:t>
            </a:r>
          </a:p>
          <a:p>
            <a:pPr marL="0" lvl="0" indent="0" algn="ctr">
              <a:buNone/>
            </a:pPr>
            <a:r>
              <a:rPr lang="en-US" sz="6000" i="1" dirty="0"/>
              <a:t>for joining</a:t>
            </a:r>
          </a:p>
        </p:txBody>
      </p:sp>
      <p:sp>
        <p:nvSpPr>
          <p:cNvPr id="4" name="TextBox 3">
            <a:extLst>
              <a:ext uri="{FF2B5EF4-FFF2-40B4-BE49-F238E27FC236}">
                <a16:creationId xmlns:a16="http://schemas.microsoft.com/office/drawing/2014/main" id="{A72CFBE3-91E2-4505-B6A5-C407B3DE34F5}"/>
              </a:ext>
            </a:extLst>
          </p:cNvPr>
          <p:cNvSpPr txBox="1"/>
          <p:nvPr/>
        </p:nvSpPr>
        <p:spPr>
          <a:xfrm>
            <a:off x="682752" y="400550"/>
            <a:ext cx="7046976" cy="461665"/>
          </a:xfrm>
          <a:prstGeom prst="rect">
            <a:avLst/>
          </a:prstGeom>
          <a:noFill/>
        </p:spPr>
        <p:txBody>
          <a:bodyPr wrap="square" rtlCol="0">
            <a:spAutoFit/>
          </a:bodyPr>
          <a:lstStyle/>
          <a:p>
            <a:r>
              <a:rPr lang="en-US" sz="2400" b="1" dirty="0">
                <a:solidFill>
                  <a:schemeClr val="bg1"/>
                </a:solidFill>
              </a:rPr>
              <a:t>Thank you!</a:t>
            </a:r>
          </a:p>
        </p:txBody>
      </p:sp>
    </p:spTree>
    <p:extLst>
      <p:ext uri="{BB962C8B-B14F-4D97-AF65-F5344CB8AC3E}">
        <p14:creationId xmlns:p14="http://schemas.microsoft.com/office/powerpoint/2010/main" val="1527560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B7B4E3-FE3B-497C-A94F-2A193BAA66B1}"/>
              </a:ext>
            </a:extLst>
          </p:cNvPr>
          <p:cNvSpPr txBox="1">
            <a:spLocks/>
          </p:cNvSpPr>
          <p:nvPr/>
        </p:nvSpPr>
        <p:spPr bwMode="auto">
          <a:xfrm>
            <a:off x="536448" y="1218790"/>
            <a:ext cx="8071104" cy="502046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400">
                <a:solidFill>
                  <a:schemeClr val="tx1"/>
                </a:solidFill>
                <a:latin typeface="+mj-lt"/>
              </a:defRPr>
            </a:lvl2pPr>
            <a:lvl3pPr marL="1143000" indent="-228600" algn="l" rtl="0" eaLnBrk="0" fontAlgn="base" hangingPunct="0">
              <a:spcBef>
                <a:spcPct val="20000"/>
              </a:spcBef>
              <a:spcAft>
                <a:spcPct val="0"/>
              </a:spcAft>
              <a:buFont typeface="Wingdings" pitchFamily="2" charset="2"/>
              <a:buChar char="§"/>
              <a:defRPr sz="2000">
                <a:solidFill>
                  <a:schemeClr val="tx1"/>
                </a:solidFill>
                <a:latin typeface="+mj-lt"/>
              </a:defRPr>
            </a:lvl3pPr>
            <a:lvl4pPr marL="1600200" indent="-228600" algn="l" rtl="0" eaLnBrk="0" fontAlgn="base" hangingPunct="0">
              <a:spcBef>
                <a:spcPct val="20000"/>
              </a:spcBef>
              <a:spcAft>
                <a:spcPct val="0"/>
              </a:spcAft>
              <a:buFont typeface="Wingdings" pitchFamily="2" charset="2"/>
              <a:defRPr sz="1800">
                <a:solidFill>
                  <a:schemeClr val="tx1"/>
                </a:solidFill>
                <a:latin typeface="+mj-lt"/>
              </a:defRPr>
            </a:lvl4pPr>
            <a:lvl5pPr marL="2057400" indent="-228600" algn="l" rtl="0" eaLnBrk="0" fontAlgn="base" hangingPunct="0">
              <a:spcBef>
                <a:spcPct val="20000"/>
              </a:spcBef>
              <a:spcAft>
                <a:spcPct val="0"/>
              </a:spcAft>
              <a:buFont typeface="Wingdings" pitchFamily="2" charset="2"/>
              <a:buChar char="§"/>
              <a:defRPr sz="1400">
                <a:solidFill>
                  <a:schemeClr val="tx1"/>
                </a:solidFill>
                <a:latin typeface="+mj-lt"/>
              </a:defRPr>
            </a:lvl5pPr>
            <a:lvl6pPr marL="2514600" indent="-228600" algn="l" rtl="0" fontAlgn="base">
              <a:spcBef>
                <a:spcPct val="20000"/>
              </a:spcBef>
              <a:spcAft>
                <a:spcPct val="0"/>
              </a:spcAft>
              <a:buFont typeface="Wingdings" pitchFamily="2" charset="2"/>
              <a:buChar char="§"/>
              <a:defRPr sz="2000">
                <a:solidFill>
                  <a:schemeClr val="tx1"/>
                </a:solidFill>
                <a:latin typeface="+mn-lt"/>
              </a:defRPr>
            </a:lvl6pPr>
            <a:lvl7pPr marL="2971800" indent="-228600" algn="l" rtl="0" fontAlgn="base">
              <a:spcBef>
                <a:spcPct val="20000"/>
              </a:spcBef>
              <a:spcAft>
                <a:spcPct val="0"/>
              </a:spcAft>
              <a:buFont typeface="Wingdings" pitchFamily="2" charset="2"/>
              <a:buChar char="§"/>
              <a:defRPr sz="2000">
                <a:solidFill>
                  <a:schemeClr val="tx1"/>
                </a:solidFill>
                <a:latin typeface="+mn-lt"/>
              </a:defRPr>
            </a:lvl7pPr>
            <a:lvl8pPr marL="3429000" indent="-228600" algn="l" rtl="0" fontAlgn="base">
              <a:spcBef>
                <a:spcPct val="20000"/>
              </a:spcBef>
              <a:spcAft>
                <a:spcPct val="0"/>
              </a:spcAft>
              <a:buFont typeface="Wingdings" pitchFamily="2" charset="2"/>
              <a:buChar char="§"/>
              <a:defRPr sz="2000">
                <a:solidFill>
                  <a:schemeClr val="tx1"/>
                </a:solidFill>
                <a:latin typeface="+mn-lt"/>
              </a:defRPr>
            </a:lvl8pPr>
            <a:lvl9pPr marL="3886200" indent="-228600" algn="l" rtl="0" fontAlgn="base">
              <a:spcBef>
                <a:spcPct val="20000"/>
              </a:spcBef>
              <a:spcAft>
                <a:spcPct val="0"/>
              </a:spcAft>
              <a:buFont typeface="Wingdings" pitchFamily="2" charset="2"/>
              <a:buChar char="§"/>
              <a:defRPr sz="2000">
                <a:solidFill>
                  <a:schemeClr val="tx1"/>
                </a:solidFill>
                <a:latin typeface="+mn-lt"/>
              </a:defRPr>
            </a:lvl9pPr>
          </a:lstStyle>
          <a:p>
            <a:r>
              <a:rPr lang="en-US" dirty="0"/>
              <a:t>Enacted as part of the 2017 Tax Cuts and Jobs Act</a:t>
            </a:r>
          </a:p>
          <a:p>
            <a:r>
              <a:rPr lang="en-US" dirty="0"/>
              <a:t>Opportunity Zones are specially-designated areas in low-income communities across the nation.  </a:t>
            </a:r>
          </a:p>
          <a:p>
            <a:r>
              <a:rPr lang="en-US" dirty="0"/>
              <a:t>New tax incentive intended to:</a:t>
            </a:r>
          </a:p>
          <a:p>
            <a:pPr lvl="1"/>
            <a:r>
              <a:rPr lang="en-US" dirty="0"/>
              <a:t>Attract long-term private investment</a:t>
            </a:r>
          </a:p>
          <a:p>
            <a:pPr lvl="1"/>
            <a:r>
              <a:rPr lang="en-US" dirty="0"/>
              <a:t>Spur economic growth </a:t>
            </a:r>
          </a:p>
          <a:p>
            <a:r>
              <a:rPr lang="en-US" dirty="0"/>
              <a:t>Chance to develop strategies and align policies that harness the tax incentive, while serving the needs of residents</a:t>
            </a:r>
          </a:p>
        </p:txBody>
      </p:sp>
      <p:sp>
        <p:nvSpPr>
          <p:cNvPr id="4" name="TextBox 3">
            <a:extLst>
              <a:ext uri="{FF2B5EF4-FFF2-40B4-BE49-F238E27FC236}">
                <a16:creationId xmlns:a16="http://schemas.microsoft.com/office/drawing/2014/main" id="{A72CFBE3-91E2-4505-B6A5-C407B3DE34F5}"/>
              </a:ext>
            </a:extLst>
          </p:cNvPr>
          <p:cNvSpPr txBox="1"/>
          <p:nvPr/>
        </p:nvSpPr>
        <p:spPr>
          <a:xfrm>
            <a:off x="682752" y="400550"/>
            <a:ext cx="7046976" cy="461665"/>
          </a:xfrm>
          <a:prstGeom prst="rect">
            <a:avLst/>
          </a:prstGeom>
          <a:solidFill>
            <a:srgbClr val="144C3D"/>
          </a:solidFill>
        </p:spPr>
        <p:txBody>
          <a:bodyPr wrap="square" rtlCol="0">
            <a:spAutoFit/>
          </a:bodyPr>
          <a:lstStyle/>
          <a:p>
            <a:r>
              <a:rPr lang="en-US" sz="2400" b="1" dirty="0">
                <a:solidFill>
                  <a:schemeClr val="bg1"/>
                </a:solidFill>
              </a:rPr>
              <a:t>Overview: Background</a:t>
            </a:r>
          </a:p>
        </p:txBody>
      </p:sp>
    </p:spTree>
    <p:extLst>
      <p:ext uri="{BB962C8B-B14F-4D97-AF65-F5344CB8AC3E}">
        <p14:creationId xmlns:p14="http://schemas.microsoft.com/office/powerpoint/2010/main" val="2051687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B7B4E3-FE3B-497C-A94F-2A193BAA66B1}"/>
              </a:ext>
            </a:extLst>
          </p:cNvPr>
          <p:cNvSpPr txBox="1">
            <a:spLocks/>
          </p:cNvSpPr>
          <p:nvPr/>
        </p:nvSpPr>
        <p:spPr bwMode="auto">
          <a:xfrm>
            <a:off x="419718" y="1043695"/>
            <a:ext cx="8071104" cy="502046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400">
                <a:solidFill>
                  <a:schemeClr val="tx1"/>
                </a:solidFill>
                <a:latin typeface="+mj-lt"/>
              </a:defRPr>
            </a:lvl2pPr>
            <a:lvl3pPr marL="1143000" indent="-228600" algn="l" rtl="0" eaLnBrk="0" fontAlgn="base" hangingPunct="0">
              <a:spcBef>
                <a:spcPct val="20000"/>
              </a:spcBef>
              <a:spcAft>
                <a:spcPct val="0"/>
              </a:spcAft>
              <a:buFont typeface="Wingdings" pitchFamily="2" charset="2"/>
              <a:buChar char="§"/>
              <a:defRPr sz="2000">
                <a:solidFill>
                  <a:schemeClr val="tx1"/>
                </a:solidFill>
                <a:latin typeface="+mj-lt"/>
              </a:defRPr>
            </a:lvl3pPr>
            <a:lvl4pPr marL="1600200" indent="-228600" algn="l" rtl="0" eaLnBrk="0" fontAlgn="base" hangingPunct="0">
              <a:spcBef>
                <a:spcPct val="20000"/>
              </a:spcBef>
              <a:spcAft>
                <a:spcPct val="0"/>
              </a:spcAft>
              <a:buFont typeface="Wingdings" pitchFamily="2" charset="2"/>
              <a:defRPr sz="1800">
                <a:solidFill>
                  <a:schemeClr val="tx1"/>
                </a:solidFill>
                <a:latin typeface="+mj-lt"/>
              </a:defRPr>
            </a:lvl4pPr>
            <a:lvl5pPr marL="2057400" indent="-228600" algn="l" rtl="0" eaLnBrk="0" fontAlgn="base" hangingPunct="0">
              <a:spcBef>
                <a:spcPct val="20000"/>
              </a:spcBef>
              <a:spcAft>
                <a:spcPct val="0"/>
              </a:spcAft>
              <a:buFont typeface="Wingdings" pitchFamily="2" charset="2"/>
              <a:buChar char="§"/>
              <a:defRPr sz="1400">
                <a:solidFill>
                  <a:schemeClr val="tx1"/>
                </a:solidFill>
                <a:latin typeface="+mj-lt"/>
              </a:defRPr>
            </a:lvl5pPr>
            <a:lvl6pPr marL="2514600" indent="-228600" algn="l" rtl="0" fontAlgn="base">
              <a:spcBef>
                <a:spcPct val="20000"/>
              </a:spcBef>
              <a:spcAft>
                <a:spcPct val="0"/>
              </a:spcAft>
              <a:buFont typeface="Wingdings" pitchFamily="2" charset="2"/>
              <a:buChar char="§"/>
              <a:defRPr sz="2000">
                <a:solidFill>
                  <a:schemeClr val="tx1"/>
                </a:solidFill>
                <a:latin typeface="+mn-lt"/>
              </a:defRPr>
            </a:lvl6pPr>
            <a:lvl7pPr marL="2971800" indent="-228600" algn="l" rtl="0" fontAlgn="base">
              <a:spcBef>
                <a:spcPct val="20000"/>
              </a:spcBef>
              <a:spcAft>
                <a:spcPct val="0"/>
              </a:spcAft>
              <a:buFont typeface="Wingdings" pitchFamily="2" charset="2"/>
              <a:buChar char="§"/>
              <a:defRPr sz="2000">
                <a:solidFill>
                  <a:schemeClr val="tx1"/>
                </a:solidFill>
                <a:latin typeface="+mn-lt"/>
              </a:defRPr>
            </a:lvl7pPr>
            <a:lvl8pPr marL="3429000" indent="-228600" algn="l" rtl="0" fontAlgn="base">
              <a:spcBef>
                <a:spcPct val="20000"/>
              </a:spcBef>
              <a:spcAft>
                <a:spcPct val="0"/>
              </a:spcAft>
              <a:buFont typeface="Wingdings" pitchFamily="2" charset="2"/>
              <a:buChar char="§"/>
              <a:defRPr sz="2000">
                <a:solidFill>
                  <a:schemeClr val="tx1"/>
                </a:solidFill>
                <a:latin typeface="+mn-lt"/>
              </a:defRPr>
            </a:lvl8pPr>
            <a:lvl9pPr marL="3886200" indent="-228600" algn="l" rtl="0" fontAlgn="base">
              <a:spcBef>
                <a:spcPct val="20000"/>
              </a:spcBef>
              <a:spcAft>
                <a:spcPct val="0"/>
              </a:spcAft>
              <a:buFont typeface="Wingdings" pitchFamily="2" charset="2"/>
              <a:buChar char="§"/>
              <a:defRPr sz="2000">
                <a:solidFill>
                  <a:schemeClr val="tx1"/>
                </a:solidFill>
                <a:latin typeface="+mn-lt"/>
              </a:defRPr>
            </a:lvl9pPr>
          </a:lstStyle>
          <a:p>
            <a:r>
              <a:rPr lang="en-US" dirty="0"/>
              <a:t>Opportunity Zones are defined by census tract – more than 8,700 nationwide, including 362 that overlap with Tribal lands.  </a:t>
            </a:r>
          </a:p>
          <a:p>
            <a:r>
              <a:rPr lang="en-US" dirty="0"/>
              <a:t>In early 2018, Governors nominated the census tracts to be designated as Opportunity Zones in each state.</a:t>
            </a:r>
          </a:p>
          <a:p>
            <a:r>
              <a:rPr lang="en-US" dirty="0"/>
              <a:t>In June 2018, U.S. Treasury approved Opportunity Zones in all 50 states, five territories, and Washington, D.C. </a:t>
            </a:r>
          </a:p>
          <a:p>
            <a:pPr marL="0" indent="0" defTabSz="914400">
              <a:buNone/>
            </a:pPr>
            <a:endParaRPr lang="en-US" sz="1400" b="1" kern="0" dirty="0">
              <a:cs typeface="Arial"/>
            </a:endParaRPr>
          </a:p>
        </p:txBody>
      </p:sp>
      <p:sp>
        <p:nvSpPr>
          <p:cNvPr id="4" name="TextBox 3">
            <a:extLst>
              <a:ext uri="{FF2B5EF4-FFF2-40B4-BE49-F238E27FC236}">
                <a16:creationId xmlns:a16="http://schemas.microsoft.com/office/drawing/2014/main" id="{A72CFBE3-91E2-4505-B6A5-C407B3DE34F5}"/>
              </a:ext>
            </a:extLst>
          </p:cNvPr>
          <p:cNvSpPr txBox="1"/>
          <p:nvPr/>
        </p:nvSpPr>
        <p:spPr>
          <a:xfrm>
            <a:off x="682752" y="400550"/>
            <a:ext cx="7046976" cy="461665"/>
          </a:xfrm>
          <a:prstGeom prst="rect">
            <a:avLst/>
          </a:prstGeom>
          <a:solidFill>
            <a:srgbClr val="144C3D"/>
          </a:solidFill>
        </p:spPr>
        <p:txBody>
          <a:bodyPr wrap="square" rtlCol="0">
            <a:spAutoFit/>
          </a:bodyPr>
          <a:lstStyle/>
          <a:p>
            <a:r>
              <a:rPr lang="en-US" sz="2400" b="1" dirty="0">
                <a:solidFill>
                  <a:schemeClr val="bg1"/>
                </a:solidFill>
              </a:rPr>
              <a:t>Overview: Designations</a:t>
            </a:r>
          </a:p>
        </p:txBody>
      </p:sp>
    </p:spTree>
    <p:extLst>
      <p:ext uri="{BB962C8B-B14F-4D97-AF65-F5344CB8AC3E}">
        <p14:creationId xmlns:p14="http://schemas.microsoft.com/office/powerpoint/2010/main" val="3445640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B7B4E3-FE3B-497C-A94F-2A193BAA66B1}"/>
              </a:ext>
            </a:extLst>
          </p:cNvPr>
          <p:cNvSpPr txBox="1">
            <a:spLocks/>
          </p:cNvSpPr>
          <p:nvPr/>
        </p:nvSpPr>
        <p:spPr bwMode="auto">
          <a:xfrm>
            <a:off x="536448" y="1218790"/>
            <a:ext cx="8071104" cy="502046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400">
                <a:solidFill>
                  <a:schemeClr val="tx1"/>
                </a:solidFill>
                <a:latin typeface="+mj-lt"/>
              </a:defRPr>
            </a:lvl2pPr>
            <a:lvl3pPr marL="1143000" indent="-228600" algn="l" rtl="0" eaLnBrk="0" fontAlgn="base" hangingPunct="0">
              <a:spcBef>
                <a:spcPct val="20000"/>
              </a:spcBef>
              <a:spcAft>
                <a:spcPct val="0"/>
              </a:spcAft>
              <a:buFont typeface="Wingdings" pitchFamily="2" charset="2"/>
              <a:buChar char="§"/>
              <a:defRPr sz="2000">
                <a:solidFill>
                  <a:schemeClr val="tx1"/>
                </a:solidFill>
                <a:latin typeface="+mj-lt"/>
              </a:defRPr>
            </a:lvl3pPr>
            <a:lvl4pPr marL="1600200" indent="-228600" algn="l" rtl="0" eaLnBrk="0" fontAlgn="base" hangingPunct="0">
              <a:spcBef>
                <a:spcPct val="20000"/>
              </a:spcBef>
              <a:spcAft>
                <a:spcPct val="0"/>
              </a:spcAft>
              <a:buFont typeface="Wingdings" pitchFamily="2" charset="2"/>
              <a:defRPr sz="1800">
                <a:solidFill>
                  <a:schemeClr val="tx1"/>
                </a:solidFill>
                <a:latin typeface="+mj-lt"/>
              </a:defRPr>
            </a:lvl4pPr>
            <a:lvl5pPr marL="2057400" indent="-228600" algn="l" rtl="0" eaLnBrk="0" fontAlgn="base" hangingPunct="0">
              <a:spcBef>
                <a:spcPct val="20000"/>
              </a:spcBef>
              <a:spcAft>
                <a:spcPct val="0"/>
              </a:spcAft>
              <a:buFont typeface="Wingdings" pitchFamily="2" charset="2"/>
              <a:buChar char="§"/>
              <a:defRPr sz="1400">
                <a:solidFill>
                  <a:schemeClr val="tx1"/>
                </a:solidFill>
                <a:latin typeface="+mj-lt"/>
              </a:defRPr>
            </a:lvl5pPr>
            <a:lvl6pPr marL="2514600" indent="-228600" algn="l" rtl="0" fontAlgn="base">
              <a:spcBef>
                <a:spcPct val="20000"/>
              </a:spcBef>
              <a:spcAft>
                <a:spcPct val="0"/>
              </a:spcAft>
              <a:buFont typeface="Wingdings" pitchFamily="2" charset="2"/>
              <a:buChar char="§"/>
              <a:defRPr sz="2000">
                <a:solidFill>
                  <a:schemeClr val="tx1"/>
                </a:solidFill>
                <a:latin typeface="+mn-lt"/>
              </a:defRPr>
            </a:lvl6pPr>
            <a:lvl7pPr marL="2971800" indent="-228600" algn="l" rtl="0" fontAlgn="base">
              <a:spcBef>
                <a:spcPct val="20000"/>
              </a:spcBef>
              <a:spcAft>
                <a:spcPct val="0"/>
              </a:spcAft>
              <a:buFont typeface="Wingdings" pitchFamily="2" charset="2"/>
              <a:buChar char="§"/>
              <a:defRPr sz="2000">
                <a:solidFill>
                  <a:schemeClr val="tx1"/>
                </a:solidFill>
                <a:latin typeface="+mn-lt"/>
              </a:defRPr>
            </a:lvl7pPr>
            <a:lvl8pPr marL="3429000" indent="-228600" algn="l" rtl="0" fontAlgn="base">
              <a:spcBef>
                <a:spcPct val="20000"/>
              </a:spcBef>
              <a:spcAft>
                <a:spcPct val="0"/>
              </a:spcAft>
              <a:buFont typeface="Wingdings" pitchFamily="2" charset="2"/>
              <a:buChar char="§"/>
              <a:defRPr sz="2000">
                <a:solidFill>
                  <a:schemeClr val="tx1"/>
                </a:solidFill>
                <a:latin typeface="+mn-lt"/>
              </a:defRPr>
            </a:lvl8pPr>
            <a:lvl9pPr marL="3886200" indent="-228600" algn="l" rtl="0" fontAlgn="base">
              <a:spcBef>
                <a:spcPct val="20000"/>
              </a:spcBef>
              <a:spcAft>
                <a:spcPct val="0"/>
              </a:spcAft>
              <a:buFont typeface="Wingdings" pitchFamily="2" charset="2"/>
              <a:buChar char="§"/>
              <a:defRPr sz="2000">
                <a:solidFill>
                  <a:schemeClr val="tx1"/>
                </a:solidFill>
                <a:latin typeface="+mn-lt"/>
              </a:defRPr>
            </a:lvl9pPr>
          </a:lstStyle>
          <a:p>
            <a:pPr lvl="0"/>
            <a:r>
              <a:rPr lang="en-US" dirty="0"/>
              <a:t>Low-Income Communities</a:t>
            </a:r>
          </a:p>
          <a:p>
            <a:pPr lvl="1"/>
            <a:r>
              <a:rPr lang="en-US" dirty="0"/>
              <a:t>Section 45D(e) - New Market Tax Credit program</a:t>
            </a:r>
          </a:p>
          <a:p>
            <a:pPr lvl="1"/>
            <a:r>
              <a:rPr lang="en-US" dirty="0"/>
              <a:t>Poverty Rate</a:t>
            </a:r>
          </a:p>
          <a:p>
            <a:pPr lvl="1"/>
            <a:r>
              <a:rPr lang="en-US" dirty="0"/>
              <a:t>Median Family Income Comparison </a:t>
            </a:r>
          </a:p>
          <a:p>
            <a:r>
              <a:rPr lang="en-US" dirty="0"/>
              <a:t>Tracts Contiguous with Low-Income Communities</a:t>
            </a:r>
          </a:p>
          <a:p>
            <a:pPr lvl="1"/>
            <a:r>
              <a:rPr lang="en-US" dirty="0"/>
              <a:t>Contiguity</a:t>
            </a:r>
          </a:p>
          <a:p>
            <a:pPr lvl="1"/>
            <a:r>
              <a:rPr lang="en-US" dirty="0"/>
              <a:t>Median Family Income Comparison</a:t>
            </a:r>
          </a:p>
        </p:txBody>
      </p:sp>
      <p:sp>
        <p:nvSpPr>
          <p:cNvPr id="4" name="TextBox 3">
            <a:extLst>
              <a:ext uri="{FF2B5EF4-FFF2-40B4-BE49-F238E27FC236}">
                <a16:creationId xmlns:a16="http://schemas.microsoft.com/office/drawing/2014/main" id="{A72CFBE3-91E2-4505-B6A5-C407B3DE34F5}"/>
              </a:ext>
            </a:extLst>
          </p:cNvPr>
          <p:cNvSpPr txBox="1"/>
          <p:nvPr/>
        </p:nvSpPr>
        <p:spPr>
          <a:xfrm>
            <a:off x="682752" y="400550"/>
            <a:ext cx="7046976" cy="461665"/>
          </a:xfrm>
          <a:prstGeom prst="rect">
            <a:avLst/>
          </a:prstGeom>
          <a:solidFill>
            <a:srgbClr val="144C3D"/>
          </a:solidFill>
        </p:spPr>
        <p:txBody>
          <a:bodyPr wrap="square" rtlCol="0">
            <a:spAutoFit/>
          </a:bodyPr>
          <a:lstStyle/>
          <a:p>
            <a:r>
              <a:rPr lang="en-US" sz="2400" b="1" dirty="0">
                <a:solidFill>
                  <a:schemeClr val="bg1"/>
                </a:solidFill>
              </a:rPr>
              <a:t>Overview: Eligibility</a:t>
            </a:r>
          </a:p>
        </p:txBody>
      </p:sp>
    </p:spTree>
    <p:extLst>
      <p:ext uri="{BB962C8B-B14F-4D97-AF65-F5344CB8AC3E}">
        <p14:creationId xmlns:p14="http://schemas.microsoft.com/office/powerpoint/2010/main" val="3635068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B7B4E3-FE3B-497C-A94F-2A193BAA66B1}"/>
              </a:ext>
            </a:extLst>
          </p:cNvPr>
          <p:cNvSpPr txBox="1">
            <a:spLocks/>
          </p:cNvSpPr>
          <p:nvPr/>
        </p:nvSpPr>
        <p:spPr bwMode="auto">
          <a:xfrm>
            <a:off x="536448" y="1218790"/>
            <a:ext cx="8071104" cy="502046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400">
                <a:solidFill>
                  <a:schemeClr val="tx1"/>
                </a:solidFill>
                <a:latin typeface="+mj-lt"/>
              </a:defRPr>
            </a:lvl2pPr>
            <a:lvl3pPr marL="1143000" indent="-228600" algn="l" rtl="0" eaLnBrk="0" fontAlgn="base" hangingPunct="0">
              <a:spcBef>
                <a:spcPct val="20000"/>
              </a:spcBef>
              <a:spcAft>
                <a:spcPct val="0"/>
              </a:spcAft>
              <a:buFont typeface="Wingdings" pitchFamily="2" charset="2"/>
              <a:buChar char="§"/>
              <a:defRPr sz="2000">
                <a:solidFill>
                  <a:schemeClr val="tx1"/>
                </a:solidFill>
                <a:latin typeface="+mj-lt"/>
              </a:defRPr>
            </a:lvl3pPr>
            <a:lvl4pPr marL="1600200" indent="-228600" algn="l" rtl="0" eaLnBrk="0" fontAlgn="base" hangingPunct="0">
              <a:spcBef>
                <a:spcPct val="20000"/>
              </a:spcBef>
              <a:spcAft>
                <a:spcPct val="0"/>
              </a:spcAft>
              <a:buFont typeface="Wingdings" pitchFamily="2" charset="2"/>
              <a:defRPr sz="1800">
                <a:solidFill>
                  <a:schemeClr val="tx1"/>
                </a:solidFill>
                <a:latin typeface="+mj-lt"/>
              </a:defRPr>
            </a:lvl4pPr>
            <a:lvl5pPr marL="2057400" indent="-228600" algn="l" rtl="0" eaLnBrk="0" fontAlgn="base" hangingPunct="0">
              <a:spcBef>
                <a:spcPct val="20000"/>
              </a:spcBef>
              <a:spcAft>
                <a:spcPct val="0"/>
              </a:spcAft>
              <a:buFont typeface="Wingdings" pitchFamily="2" charset="2"/>
              <a:buChar char="§"/>
              <a:defRPr sz="1400">
                <a:solidFill>
                  <a:schemeClr val="tx1"/>
                </a:solidFill>
                <a:latin typeface="+mj-lt"/>
              </a:defRPr>
            </a:lvl5pPr>
            <a:lvl6pPr marL="2514600" indent="-228600" algn="l" rtl="0" fontAlgn="base">
              <a:spcBef>
                <a:spcPct val="20000"/>
              </a:spcBef>
              <a:spcAft>
                <a:spcPct val="0"/>
              </a:spcAft>
              <a:buFont typeface="Wingdings" pitchFamily="2" charset="2"/>
              <a:buChar char="§"/>
              <a:defRPr sz="2000">
                <a:solidFill>
                  <a:schemeClr val="tx1"/>
                </a:solidFill>
                <a:latin typeface="+mn-lt"/>
              </a:defRPr>
            </a:lvl6pPr>
            <a:lvl7pPr marL="2971800" indent="-228600" algn="l" rtl="0" fontAlgn="base">
              <a:spcBef>
                <a:spcPct val="20000"/>
              </a:spcBef>
              <a:spcAft>
                <a:spcPct val="0"/>
              </a:spcAft>
              <a:buFont typeface="Wingdings" pitchFamily="2" charset="2"/>
              <a:buChar char="§"/>
              <a:defRPr sz="2000">
                <a:solidFill>
                  <a:schemeClr val="tx1"/>
                </a:solidFill>
                <a:latin typeface="+mn-lt"/>
              </a:defRPr>
            </a:lvl7pPr>
            <a:lvl8pPr marL="3429000" indent="-228600" algn="l" rtl="0" fontAlgn="base">
              <a:spcBef>
                <a:spcPct val="20000"/>
              </a:spcBef>
              <a:spcAft>
                <a:spcPct val="0"/>
              </a:spcAft>
              <a:buFont typeface="Wingdings" pitchFamily="2" charset="2"/>
              <a:buChar char="§"/>
              <a:defRPr sz="2000">
                <a:solidFill>
                  <a:schemeClr val="tx1"/>
                </a:solidFill>
                <a:latin typeface="+mn-lt"/>
              </a:defRPr>
            </a:lvl8pPr>
            <a:lvl9pPr marL="3886200" indent="-228600" algn="l" rtl="0" fontAlgn="base">
              <a:spcBef>
                <a:spcPct val="20000"/>
              </a:spcBef>
              <a:spcAft>
                <a:spcPct val="0"/>
              </a:spcAft>
              <a:buFont typeface="Wingdings" pitchFamily="2" charset="2"/>
              <a:buChar char="§"/>
              <a:defRPr sz="2000">
                <a:solidFill>
                  <a:schemeClr val="tx1"/>
                </a:solidFill>
                <a:latin typeface="+mn-lt"/>
              </a:defRPr>
            </a:lvl9pPr>
          </a:lstStyle>
          <a:p>
            <a:pPr lvl="0"/>
            <a:r>
              <a:rPr lang="en-US" dirty="0"/>
              <a:t>Each state could designate up to 25% of eligible census tracts</a:t>
            </a:r>
          </a:p>
          <a:p>
            <a:pPr lvl="1"/>
            <a:r>
              <a:rPr lang="en-US" dirty="0"/>
              <a:t>Based on Low-Income Community definition</a:t>
            </a:r>
          </a:p>
          <a:p>
            <a:pPr lvl="1"/>
            <a:r>
              <a:rPr lang="en-US" dirty="0"/>
              <a:t>Exception for states with less than 100 tracts</a:t>
            </a:r>
          </a:p>
          <a:p>
            <a:r>
              <a:rPr lang="en-US" dirty="0"/>
              <a:t>Exemption: Up to 5% of the tracts designated could be contiguous instead of Low-Income Community tracts</a:t>
            </a:r>
          </a:p>
          <a:p>
            <a:r>
              <a:rPr lang="en-US" dirty="0"/>
              <a:t>Governors submitted nominations by March/April of 2018</a:t>
            </a:r>
          </a:p>
          <a:p>
            <a:r>
              <a:rPr lang="en-US" dirty="0"/>
              <a:t>U.S. Treasury approved designations by June 2018.</a:t>
            </a:r>
          </a:p>
        </p:txBody>
      </p:sp>
      <p:sp>
        <p:nvSpPr>
          <p:cNvPr id="4" name="TextBox 3">
            <a:extLst>
              <a:ext uri="{FF2B5EF4-FFF2-40B4-BE49-F238E27FC236}">
                <a16:creationId xmlns:a16="http://schemas.microsoft.com/office/drawing/2014/main" id="{A72CFBE3-91E2-4505-B6A5-C407B3DE34F5}"/>
              </a:ext>
            </a:extLst>
          </p:cNvPr>
          <p:cNvSpPr txBox="1"/>
          <p:nvPr/>
        </p:nvSpPr>
        <p:spPr>
          <a:xfrm>
            <a:off x="682752" y="400550"/>
            <a:ext cx="7046976" cy="461665"/>
          </a:xfrm>
          <a:prstGeom prst="rect">
            <a:avLst/>
          </a:prstGeom>
          <a:solidFill>
            <a:srgbClr val="144C3D"/>
          </a:solidFill>
        </p:spPr>
        <p:txBody>
          <a:bodyPr wrap="square" rtlCol="0">
            <a:spAutoFit/>
          </a:bodyPr>
          <a:lstStyle/>
          <a:p>
            <a:r>
              <a:rPr lang="en-US" sz="2400" b="1" dirty="0">
                <a:solidFill>
                  <a:schemeClr val="bg1"/>
                </a:solidFill>
              </a:rPr>
              <a:t>Overview: How Tracts were Chosen</a:t>
            </a:r>
          </a:p>
        </p:txBody>
      </p:sp>
    </p:spTree>
    <p:extLst>
      <p:ext uri="{BB962C8B-B14F-4D97-AF65-F5344CB8AC3E}">
        <p14:creationId xmlns:p14="http://schemas.microsoft.com/office/powerpoint/2010/main" val="1115688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2CFBE3-91E2-4505-B6A5-C407B3DE34F5}"/>
              </a:ext>
            </a:extLst>
          </p:cNvPr>
          <p:cNvSpPr txBox="1"/>
          <p:nvPr/>
        </p:nvSpPr>
        <p:spPr>
          <a:xfrm>
            <a:off x="682752" y="400550"/>
            <a:ext cx="7046976" cy="461665"/>
          </a:xfrm>
          <a:prstGeom prst="rect">
            <a:avLst/>
          </a:prstGeom>
          <a:solidFill>
            <a:srgbClr val="144C3D"/>
          </a:solidFill>
        </p:spPr>
        <p:txBody>
          <a:bodyPr wrap="square" rtlCol="0">
            <a:spAutoFit/>
          </a:bodyPr>
          <a:lstStyle/>
          <a:p>
            <a:r>
              <a:rPr lang="en-US" sz="2400" b="1" dirty="0">
                <a:solidFill>
                  <a:schemeClr val="bg1"/>
                </a:solidFill>
              </a:rPr>
              <a:t>Overview: Finding Designated Tracts</a:t>
            </a:r>
          </a:p>
        </p:txBody>
      </p:sp>
      <p:pic>
        <p:nvPicPr>
          <p:cNvPr id="2" name="Picture 1">
            <a:extLst>
              <a:ext uri="{FF2B5EF4-FFF2-40B4-BE49-F238E27FC236}">
                <a16:creationId xmlns:a16="http://schemas.microsoft.com/office/drawing/2014/main" id="{9BE0F38D-C745-415C-B239-27E09BE18DE3}"/>
              </a:ext>
            </a:extLst>
          </p:cNvPr>
          <p:cNvPicPr>
            <a:picLocks noChangeAspect="1"/>
          </p:cNvPicPr>
          <p:nvPr/>
        </p:nvPicPr>
        <p:blipFill>
          <a:blip r:embed="rId3"/>
          <a:stretch>
            <a:fillRect/>
          </a:stretch>
        </p:blipFill>
        <p:spPr>
          <a:xfrm>
            <a:off x="1328277" y="935743"/>
            <a:ext cx="6291723" cy="4888978"/>
          </a:xfrm>
          <a:prstGeom prst="rect">
            <a:avLst/>
          </a:prstGeom>
        </p:spPr>
      </p:pic>
      <p:sp>
        <p:nvSpPr>
          <p:cNvPr id="5" name="Rectangle 4">
            <a:extLst>
              <a:ext uri="{FF2B5EF4-FFF2-40B4-BE49-F238E27FC236}">
                <a16:creationId xmlns:a16="http://schemas.microsoft.com/office/drawing/2014/main" id="{22A36D1A-1BA9-4C06-8325-B05C6C74F791}"/>
              </a:ext>
            </a:extLst>
          </p:cNvPr>
          <p:cNvSpPr/>
          <p:nvPr/>
        </p:nvSpPr>
        <p:spPr>
          <a:xfrm>
            <a:off x="313944" y="5795802"/>
            <a:ext cx="8516112" cy="369332"/>
          </a:xfrm>
          <a:prstGeom prst="rect">
            <a:avLst/>
          </a:prstGeom>
        </p:spPr>
        <p:txBody>
          <a:bodyPr wrap="square">
            <a:spAutoFit/>
          </a:bodyPr>
          <a:lstStyle/>
          <a:p>
            <a:r>
              <a:rPr lang="en-US" dirty="0">
                <a:hlinkClick r:id="rId4"/>
              </a:rPr>
              <a:t>https://www.enterprisecommunity.org/opportunity360/opportunity-zone-eligibility-tool</a:t>
            </a:r>
            <a:endParaRPr lang="en-US" dirty="0"/>
          </a:p>
        </p:txBody>
      </p:sp>
    </p:spTree>
    <p:extLst>
      <p:ext uri="{BB962C8B-B14F-4D97-AF65-F5344CB8AC3E}">
        <p14:creationId xmlns:p14="http://schemas.microsoft.com/office/powerpoint/2010/main" val="3809883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2CFBE3-91E2-4505-B6A5-C407B3DE34F5}"/>
              </a:ext>
            </a:extLst>
          </p:cNvPr>
          <p:cNvSpPr txBox="1"/>
          <p:nvPr/>
        </p:nvSpPr>
        <p:spPr>
          <a:xfrm>
            <a:off x="682752" y="400550"/>
            <a:ext cx="7046976" cy="461665"/>
          </a:xfrm>
          <a:prstGeom prst="rect">
            <a:avLst/>
          </a:prstGeom>
          <a:solidFill>
            <a:srgbClr val="144C3D"/>
          </a:solidFill>
        </p:spPr>
        <p:txBody>
          <a:bodyPr wrap="square" rtlCol="0">
            <a:spAutoFit/>
          </a:bodyPr>
          <a:lstStyle/>
          <a:p>
            <a:r>
              <a:rPr lang="en-US" sz="2400" b="1" dirty="0">
                <a:solidFill>
                  <a:schemeClr val="bg1"/>
                </a:solidFill>
              </a:rPr>
              <a:t>Overview: Finding Designated Tracts</a:t>
            </a:r>
          </a:p>
        </p:txBody>
      </p:sp>
      <p:pic>
        <p:nvPicPr>
          <p:cNvPr id="5" name="Picture 4">
            <a:extLst>
              <a:ext uri="{FF2B5EF4-FFF2-40B4-BE49-F238E27FC236}">
                <a16:creationId xmlns:a16="http://schemas.microsoft.com/office/drawing/2014/main" id="{3C003529-5481-4ACA-92BF-1D4B51E8121F}"/>
              </a:ext>
            </a:extLst>
          </p:cNvPr>
          <p:cNvPicPr>
            <a:picLocks noChangeAspect="1"/>
          </p:cNvPicPr>
          <p:nvPr/>
        </p:nvPicPr>
        <p:blipFill>
          <a:blip r:embed="rId3"/>
          <a:stretch>
            <a:fillRect/>
          </a:stretch>
        </p:blipFill>
        <p:spPr>
          <a:xfrm>
            <a:off x="1347595" y="936803"/>
            <a:ext cx="6250464" cy="4888977"/>
          </a:xfrm>
          <a:prstGeom prst="rect">
            <a:avLst/>
          </a:prstGeom>
        </p:spPr>
      </p:pic>
      <p:sp>
        <p:nvSpPr>
          <p:cNvPr id="6" name="Oval 5">
            <a:extLst>
              <a:ext uri="{FF2B5EF4-FFF2-40B4-BE49-F238E27FC236}">
                <a16:creationId xmlns:a16="http://schemas.microsoft.com/office/drawing/2014/main" id="{DFF0587B-169F-4538-AD71-1CFB0AEFB770}"/>
              </a:ext>
            </a:extLst>
          </p:cNvPr>
          <p:cNvSpPr/>
          <p:nvPr/>
        </p:nvSpPr>
        <p:spPr>
          <a:xfrm>
            <a:off x="1180088" y="5401672"/>
            <a:ext cx="2111222" cy="4563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41FBD63-62D1-4108-B057-489DF4ADBF0F}"/>
              </a:ext>
            </a:extLst>
          </p:cNvPr>
          <p:cNvSpPr/>
          <p:nvPr/>
        </p:nvSpPr>
        <p:spPr>
          <a:xfrm>
            <a:off x="313944" y="5795802"/>
            <a:ext cx="8516112" cy="369332"/>
          </a:xfrm>
          <a:prstGeom prst="rect">
            <a:avLst/>
          </a:prstGeom>
        </p:spPr>
        <p:txBody>
          <a:bodyPr wrap="square">
            <a:spAutoFit/>
          </a:bodyPr>
          <a:lstStyle/>
          <a:p>
            <a:r>
              <a:rPr lang="en-US" dirty="0">
                <a:hlinkClick r:id="rId4"/>
              </a:rPr>
              <a:t>https://www.enterprisecommunity.org/opportunity360/opportunity-zone-eligibility-tool</a:t>
            </a:r>
            <a:endParaRPr lang="en-US" dirty="0"/>
          </a:p>
        </p:txBody>
      </p:sp>
    </p:spTree>
    <p:extLst>
      <p:ext uri="{BB962C8B-B14F-4D97-AF65-F5344CB8AC3E}">
        <p14:creationId xmlns:p14="http://schemas.microsoft.com/office/powerpoint/2010/main" val="151889902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EDE3B369B9E74C95F1C5D9384C708C" ma:contentTypeVersion="15" ma:contentTypeDescription="Create a new document." ma:contentTypeScope="" ma:versionID="dc2c7953c82f50ea67b06c02eedfa2f0">
  <xsd:schema xmlns:xsd="http://www.w3.org/2001/XMLSchema" xmlns:xs="http://www.w3.org/2001/XMLSchema" xmlns:p="http://schemas.microsoft.com/office/2006/metadata/properties" xmlns:ns1="http://schemas.microsoft.com/sharepoint/v3" xmlns:ns3="e66f42b4-c70a-46d4-b042-295a079360fa" xmlns:ns4="b42af852-80d2-4a59-9f02-b350b49c8483" targetNamespace="http://schemas.microsoft.com/office/2006/metadata/properties" ma:root="true" ma:fieldsID="70e5087b30c5d47d4785a181b97b070f" ns1:_="" ns3:_="" ns4:_="">
    <xsd:import namespace="http://schemas.microsoft.com/sharepoint/v3"/>
    <xsd:import namespace="e66f42b4-c70a-46d4-b042-295a079360fa"/>
    <xsd:import namespace="b42af852-80d2-4a59-9f02-b350b49c8483"/>
    <xsd:element name="properties">
      <xsd:complexType>
        <xsd:sequence>
          <xsd:element name="documentManagement">
            <xsd:complexType>
              <xsd:all>
                <xsd:element ref="ns1:_ip_UnifiedCompliancePolicyProperties" minOccurs="0"/>
                <xsd:element ref="ns1:_ip_UnifiedCompliancePolicyUIAction"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6f42b4-c70a-46d4-b042-295a079360f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2af852-80d2-4a59-9f02-b350b49c848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2379A5FA-30C2-40AE-9988-F3D0D7546D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66f42b4-c70a-46d4-b042-295a079360fa"/>
    <ds:schemaRef ds:uri="b42af852-80d2-4a59-9f02-b350b49c84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3476729-A628-4FD1-8CE9-410B90162886}">
  <ds:schemaRefs>
    <ds:schemaRef ds:uri="http://schemas.microsoft.com/sharepoint/v3/contenttype/forms"/>
  </ds:schemaRefs>
</ds:datastoreItem>
</file>

<file path=customXml/itemProps3.xml><?xml version="1.0" encoding="utf-8"?>
<ds:datastoreItem xmlns:ds="http://schemas.openxmlformats.org/officeDocument/2006/customXml" ds:itemID="{54D45935-DCE2-4567-92FD-4F6B464AFD40}">
  <ds:schemaRefs>
    <ds:schemaRef ds:uri="http://schemas.microsoft.com/office/2006/metadata/properties"/>
    <ds:schemaRef ds:uri="http://purl.org/dc/elements/1.1/"/>
    <ds:schemaRef ds:uri="http://schemas.microsoft.com/office/2006/documentManagement/types"/>
    <ds:schemaRef ds:uri="http://schemas.microsoft.com/sharepoint/v3"/>
    <ds:schemaRef ds:uri="http://schemas.openxmlformats.org/package/2006/metadata/core-properties"/>
    <ds:schemaRef ds:uri="http://purl.org/dc/terms/"/>
    <ds:schemaRef ds:uri="http://schemas.microsoft.com/office/infopath/2007/PartnerControls"/>
    <ds:schemaRef ds:uri="http://purl.org/dc/dcmitype/"/>
    <ds:schemaRef ds:uri="b42af852-80d2-4a59-9f02-b350b49c8483"/>
    <ds:schemaRef ds:uri="e66f42b4-c70a-46d4-b042-295a079360f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5077</TotalTime>
  <Words>3821</Words>
  <Application>Microsoft Office PowerPoint</Application>
  <PresentationFormat>On-screen Show (4:3)</PresentationFormat>
  <Paragraphs>273</Paragraphs>
  <Slides>36</Slides>
  <Notes>22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36</vt:i4>
      </vt:variant>
    </vt:vector>
  </HeadingPairs>
  <TitlesOfParts>
    <vt:vector size="45" baseType="lpstr">
      <vt:lpstr>Aharoni</vt:lpstr>
      <vt:lpstr>Arial</vt:lpstr>
      <vt:lpstr>Calibri</vt:lpstr>
      <vt:lpstr>Calibri Light</vt:lpstr>
      <vt:lpstr>Times New Roman</vt:lpstr>
      <vt:lpstr>Wingdings</vt:lpstr>
      <vt:lpstr>Office Theme</vt:lpstr>
      <vt:lpstr>Custom Design</vt:lpstr>
      <vt:lpstr>1_Office Theme</vt:lpstr>
      <vt:lpstr>PowerPoint Presentation</vt:lpstr>
      <vt:lpstr>Welcome</vt:lpstr>
      <vt:lpstr>Our Presenters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this mean to you and your tribe?</vt:lpstr>
      <vt:lpstr>What does this mean to you and your tribe?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CONVERSATION  WITH HEIDI</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Mandy Howard</dc:creator>
  <cp:lastModifiedBy>Iris</cp:lastModifiedBy>
  <cp:revision>35</cp:revision>
  <cp:lastPrinted>2020-02-07T22:07:17Z</cp:lastPrinted>
  <dcterms:created xsi:type="dcterms:W3CDTF">2020-01-16T19:49:37Z</dcterms:created>
  <dcterms:modified xsi:type="dcterms:W3CDTF">2020-02-13T07:41:33Z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0x01010051EDE3B369B9E74C95F1C5D9384C708C</vt:lpwstr>
  </property>
</Properties>
</file>