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62" r:id="rId5"/>
    <p:sldId id="1772" r:id="rId6"/>
    <p:sldId id="1791" r:id="rId7"/>
    <p:sldId id="1796" r:id="rId8"/>
    <p:sldId id="1797" r:id="rId9"/>
    <p:sldId id="1798" r:id="rId10"/>
    <p:sldId id="1799" r:id="rId11"/>
    <p:sldId id="1813" r:id="rId12"/>
    <p:sldId id="1770" r:id="rId13"/>
    <p:sldId id="1800" r:id="rId14"/>
    <p:sldId id="1801" r:id="rId15"/>
    <p:sldId id="1802" r:id="rId16"/>
    <p:sldId id="1803" r:id="rId17"/>
    <p:sldId id="1792" r:id="rId18"/>
    <p:sldId id="1807" r:id="rId19"/>
    <p:sldId id="1809" r:id="rId20"/>
    <p:sldId id="1810" r:id="rId21"/>
    <p:sldId id="1812" r:id="rId22"/>
    <p:sldId id="1811" r:id="rId23"/>
    <p:sldId id="1805" r:id="rId24"/>
    <p:sldId id="1806" r:id="rId25"/>
    <p:sldId id="1775" r:id="rId26"/>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lom, Dominique G" initials="BDG" lastIdx="6" clrIdx="0">
    <p:extLst>
      <p:ext uri="{19B8F6BF-5375-455C-9EA6-DF929625EA0E}">
        <p15:presenceInfo xmlns:p15="http://schemas.microsoft.com/office/powerpoint/2012/main" userId="S::Dominique.G.Blom@hud.gov::430aa858-42fc-4fe1-808f-531791df4d68" providerId="AD"/>
      </p:ext>
    </p:extLst>
  </p:cmAuthor>
  <p:cmAuthor id="2" name="Thomas, Todd C" initials="TTC" lastIdx="14" clrIdx="1">
    <p:extLst>
      <p:ext uri="{19B8F6BF-5375-455C-9EA6-DF929625EA0E}">
        <p15:presenceInfo xmlns:p15="http://schemas.microsoft.com/office/powerpoint/2012/main" userId="S::Todd.C.Thomas@hud.gov::3567654d-fa68-4dbb-9dc8-2eaf7a11b80b" providerId="AD"/>
      </p:ext>
    </p:extLst>
  </p:cmAuthor>
  <p:cmAuthor id="3" name="Bell, Alison E" initials="BAE" lastIdx="7" clrIdx="2">
    <p:extLst>
      <p:ext uri="{19B8F6BF-5375-455C-9EA6-DF929625EA0E}">
        <p15:presenceInfo xmlns:p15="http://schemas.microsoft.com/office/powerpoint/2012/main" userId="S::Alison.Bell@hud.gov::2278f69e-f85b-4384-93c8-65e89cb32361" providerId="AD"/>
      </p:ext>
    </p:extLst>
  </p:cmAuthor>
  <p:cmAuthor id="4" name="Bastarache, Danielle L" initials="BDL" lastIdx="28" clrIdx="3">
    <p:extLst>
      <p:ext uri="{19B8F6BF-5375-455C-9EA6-DF929625EA0E}">
        <p15:presenceInfo xmlns:p15="http://schemas.microsoft.com/office/powerpoint/2012/main" userId="S::Danielle.L.Bastarache@hud.gov::b8334585-5fec-4f81-9865-bf601302aab6" providerId="AD"/>
      </p:ext>
    </p:extLst>
  </p:cmAuthor>
  <p:cmAuthor id="5" name="Michael S Dennis" initials="msd" lastIdx="37" clrIdx="4">
    <p:extLst>
      <p:ext uri="{19B8F6BF-5375-455C-9EA6-DF929625EA0E}">
        <p15:presenceInfo xmlns:p15="http://schemas.microsoft.com/office/powerpoint/2012/main" userId="Michael S Dennis" providerId="None"/>
      </p:ext>
    </p:extLst>
  </p:cmAuthor>
  <p:cmAuthor id="6" name="Shepherd, Monica C" initials="SC" lastIdx="2" clrIdx="5">
    <p:extLst>
      <p:ext uri="{19B8F6BF-5375-455C-9EA6-DF929625EA0E}">
        <p15:presenceInfo xmlns:p15="http://schemas.microsoft.com/office/powerpoint/2012/main" userId="S::monica.c.shepherd@hud.gov::942a944b-d534-4e67-a1ba-dd382f8a4531" providerId="AD"/>
      </p:ext>
    </p:extLst>
  </p:cmAuthor>
  <p:cmAuthor id="7" name="Anderson, Lea E" initials="ALE" lastIdx="36" clrIdx="6">
    <p:extLst>
      <p:ext uri="{19B8F6BF-5375-455C-9EA6-DF929625EA0E}">
        <p15:presenceInfo xmlns:p15="http://schemas.microsoft.com/office/powerpoint/2012/main" userId="S::Lea.E.Anderson@hud.gov::6ca52ed6-879a-46a8-acda-1a75034b8495" providerId="AD"/>
      </p:ext>
    </p:extLst>
  </p:cmAuthor>
  <p:cmAuthor id="8" name="Ray, Kymian D" initials="RKD" lastIdx="5" clrIdx="7">
    <p:extLst>
      <p:ext uri="{19B8F6BF-5375-455C-9EA6-DF929625EA0E}">
        <p15:presenceInfo xmlns:p15="http://schemas.microsoft.com/office/powerpoint/2012/main" userId="S::Kymian.D.Ray@hud.gov::ca6c4cde-5168-4b25-af17-382dc6eb25ad" providerId="AD"/>
      </p:ext>
    </p:extLst>
  </p:cmAuthor>
  <p:cmAuthor id="9" name="Jones, Ryan E" initials="JRE" lastIdx="6" clrIdx="8">
    <p:extLst>
      <p:ext uri="{19B8F6BF-5375-455C-9EA6-DF929625EA0E}">
        <p15:presenceInfo xmlns:p15="http://schemas.microsoft.com/office/powerpoint/2012/main" userId="S::Ryan.E.Jones@hud.gov::c3e7e8f0-cd80-480a-8734-886bf945cb72" providerId="AD"/>
      </p:ext>
    </p:extLst>
  </p:cmAuthor>
  <p:cmAuthor id="10" name="Garcia, Danielle D" initials="GDD" lastIdx="8" clrIdx="9">
    <p:extLst>
      <p:ext uri="{19B8F6BF-5375-455C-9EA6-DF929625EA0E}">
        <p15:presenceInfo xmlns:p15="http://schemas.microsoft.com/office/powerpoint/2012/main" userId="S::Danielle.D.Garcia@hud.gov::0cc0d841-017f-4a07-81bd-b7f0dc05210d" providerId="AD"/>
      </p:ext>
    </p:extLst>
  </p:cmAuthor>
  <p:cmAuthor id="11" name="Radosevich, Tara J" initials="RTJ" lastIdx="5" clrIdx="10">
    <p:extLst>
      <p:ext uri="{19B8F6BF-5375-455C-9EA6-DF929625EA0E}">
        <p15:presenceInfo xmlns:p15="http://schemas.microsoft.com/office/powerpoint/2012/main" userId="S::Tara.J.Radosevich@hud.gov::ff0e8c22-4779-4c2a-8882-29b2298d6feb" providerId="AD"/>
      </p:ext>
    </p:extLst>
  </p:cmAuthor>
  <p:cmAuthor id="12" name="Minish, Neill L" initials="MNL" lastIdx="4" clrIdx="11">
    <p:extLst>
      <p:ext uri="{19B8F6BF-5375-455C-9EA6-DF929625EA0E}">
        <p15:presenceInfo xmlns:p15="http://schemas.microsoft.com/office/powerpoint/2012/main" userId="S::Neill.L.Minish@hud.gov::0511344e-3920-4562-b87f-f648164f9970" providerId="AD"/>
      </p:ext>
    </p:extLst>
  </p:cmAuthor>
  <p:cmAuthor id="13" name="Hashim, Kyleen M" initials="HM" lastIdx="2" clrIdx="12">
    <p:extLst>
      <p:ext uri="{19B8F6BF-5375-455C-9EA6-DF929625EA0E}">
        <p15:presenceInfo xmlns:p15="http://schemas.microsoft.com/office/powerpoint/2012/main" userId="S::kyleen.m.hashim@hud.gov::639a2f8f-14cc-4210-b22f-455a0eccd4da" providerId="AD"/>
      </p:ext>
    </p:extLst>
  </p:cmAuthor>
  <p:cmAuthor id="14" name="Fontanez Sanchez, Miguel A" initials="FA" lastIdx="4" clrIdx="13">
    <p:extLst>
      <p:ext uri="{19B8F6BF-5375-455C-9EA6-DF929625EA0E}">
        <p15:presenceInfo xmlns:p15="http://schemas.microsoft.com/office/powerpoint/2012/main" userId="S::miguel.a.fontanezsanchez@hud.gov::7d63ec6c-3ac9-44a8-99fc-5282f3783cb1" providerId="AD"/>
      </p:ext>
    </p:extLst>
  </p:cmAuthor>
  <p:cmAuthor id="15" name="Bilka, Nicholas J" initials="BJ" lastIdx="4" clrIdx="14">
    <p:extLst>
      <p:ext uri="{19B8F6BF-5375-455C-9EA6-DF929625EA0E}">
        <p15:presenceInfo xmlns:p15="http://schemas.microsoft.com/office/powerpoint/2012/main" userId="S::nicholas.j.bilka@hud.gov::22602d20-a23f-4a4d-bf1c-cfbf47999426" providerId="AD"/>
      </p:ext>
    </p:extLst>
  </p:cmAuthor>
  <p:cmAuthor id="16" name="Durham, Steven R" initials="DSR" lastIdx="4" clrIdx="15">
    <p:extLst>
      <p:ext uri="{19B8F6BF-5375-455C-9EA6-DF929625EA0E}">
        <p15:presenceInfo xmlns:p15="http://schemas.microsoft.com/office/powerpoint/2012/main" userId="S::Steven.R.Durham@hud.gov::733bbea1-ba0d-42a7-9068-ad16661d723c" providerId="AD"/>
      </p:ext>
    </p:extLst>
  </p:cmAuthor>
  <p:cmAuthor id="17" name="Bilka, Nicholas J" initials="NJB" lastIdx="6" clrIdx="16">
    <p:extLst>
      <p:ext uri="{19B8F6BF-5375-455C-9EA6-DF929625EA0E}">
        <p15:presenceInfo xmlns:p15="http://schemas.microsoft.com/office/powerpoint/2012/main" userId="Bilka, Nicholas J" providerId="None"/>
      </p:ext>
    </p:extLst>
  </p:cmAuthor>
  <p:cmAuthor id="18" name="CKubacki 12-2016" initials="C1" lastIdx="3" clrIdx="17">
    <p:extLst>
      <p:ext uri="{19B8F6BF-5375-455C-9EA6-DF929625EA0E}">
        <p15:presenceInfo xmlns:p15="http://schemas.microsoft.com/office/powerpoint/2012/main" userId="CKubacki 12-2016"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339966"/>
    <a:srgbClr val="003366"/>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300" y="5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59E4F4F1-5D92-42C0-BB25-CAE543F27C79}" type="datetimeFigureOut">
              <a:rPr lang="en-US" smtClean="0"/>
              <a:t>11/12/2020</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416D4845-D7E8-4BB1-88F9-7858D2550C8C}" type="slidenum">
              <a:rPr lang="en-US" smtClean="0"/>
              <a:t>‹#›</a:t>
            </a:fld>
            <a:endParaRPr lang="en-US"/>
          </a:p>
        </p:txBody>
      </p:sp>
    </p:spTree>
    <p:extLst>
      <p:ext uri="{BB962C8B-B14F-4D97-AF65-F5344CB8AC3E}">
        <p14:creationId xmlns:p14="http://schemas.microsoft.com/office/powerpoint/2010/main" val="3802119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BD5660C-10D2-43F3-A38C-E124E5F00E01}" type="slidenum">
              <a:rPr lang="en-US" smtClean="0"/>
              <a:t>1</a:t>
            </a:fld>
            <a:endParaRPr lang="en-US"/>
          </a:p>
        </p:txBody>
      </p:sp>
    </p:spTree>
    <p:extLst>
      <p:ext uri="{BB962C8B-B14F-4D97-AF65-F5344CB8AC3E}">
        <p14:creationId xmlns:p14="http://schemas.microsoft.com/office/powerpoint/2010/main" val="3559358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BD5660C-10D2-43F3-A38C-E124E5F00E01}" type="slidenum">
              <a:rPr lang="en-US" smtClean="0"/>
              <a:t>2</a:t>
            </a:fld>
            <a:endParaRPr lang="en-US"/>
          </a:p>
        </p:txBody>
      </p:sp>
    </p:spTree>
    <p:extLst>
      <p:ext uri="{BB962C8B-B14F-4D97-AF65-F5344CB8AC3E}">
        <p14:creationId xmlns:p14="http://schemas.microsoft.com/office/powerpoint/2010/main" val="981318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BD5660C-10D2-43F3-A38C-E124E5F00E01}" type="slidenum">
              <a:rPr lang="en-US" smtClean="0"/>
              <a:t>3</a:t>
            </a:fld>
            <a:endParaRPr lang="en-US"/>
          </a:p>
        </p:txBody>
      </p:sp>
    </p:spTree>
    <p:extLst>
      <p:ext uri="{BB962C8B-B14F-4D97-AF65-F5344CB8AC3E}">
        <p14:creationId xmlns:p14="http://schemas.microsoft.com/office/powerpoint/2010/main" val="4164050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BD5660C-10D2-43F3-A38C-E124E5F00E01}" type="slidenum">
              <a:rPr lang="en-US" smtClean="0"/>
              <a:t>9</a:t>
            </a:fld>
            <a:endParaRPr lang="en-US"/>
          </a:p>
        </p:txBody>
      </p:sp>
    </p:spTree>
    <p:extLst>
      <p:ext uri="{BB962C8B-B14F-4D97-AF65-F5344CB8AC3E}">
        <p14:creationId xmlns:p14="http://schemas.microsoft.com/office/powerpoint/2010/main" val="3457388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BD5660C-10D2-43F3-A38C-E124E5F00E01}" type="slidenum">
              <a:rPr lang="en-US" smtClean="0"/>
              <a:t>14</a:t>
            </a:fld>
            <a:endParaRPr lang="en-US"/>
          </a:p>
        </p:txBody>
      </p:sp>
    </p:spTree>
    <p:extLst>
      <p:ext uri="{BB962C8B-B14F-4D97-AF65-F5344CB8AC3E}">
        <p14:creationId xmlns:p14="http://schemas.microsoft.com/office/powerpoint/2010/main" val="2604923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D5660C-10D2-43F3-A38C-E124E5F00E01}" type="slidenum">
              <a:rPr lang="en-US" smtClean="0"/>
              <a:t>22</a:t>
            </a:fld>
            <a:endParaRPr lang="en-US"/>
          </a:p>
        </p:txBody>
      </p:sp>
    </p:spTree>
    <p:extLst>
      <p:ext uri="{BB962C8B-B14F-4D97-AF65-F5344CB8AC3E}">
        <p14:creationId xmlns:p14="http://schemas.microsoft.com/office/powerpoint/2010/main" val="1760332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85CA4-526B-4A3D-8995-6B3C1390105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A5C8970-BD68-4494-928B-0660594C49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C091E98-1280-42AE-9335-DA1D088BCCB7}"/>
              </a:ext>
            </a:extLst>
          </p:cNvPr>
          <p:cNvSpPr>
            <a:spLocks noGrp="1"/>
          </p:cNvSpPr>
          <p:nvPr>
            <p:ph type="dt" sz="half" idx="10"/>
          </p:nvPr>
        </p:nvSpPr>
        <p:spPr/>
        <p:txBody>
          <a:bodyPr/>
          <a:lstStyle/>
          <a:p>
            <a:fld id="{46F59E03-4F6E-4F0A-8F21-395C7C298A10}" type="datetime1">
              <a:rPr lang="en-US" smtClean="0"/>
              <a:t>11/12/2020</a:t>
            </a:fld>
            <a:endParaRPr lang="en-US"/>
          </a:p>
        </p:txBody>
      </p:sp>
      <p:sp>
        <p:nvSpPr>
          <p:cNvPr id="5" name="Footer Placeholder 4">
            <a:extLst>
              <a:ext uri="{FF2B5EF4-FFF2-40B4-BE49-F238E27FC236}">
                <a16:creationId xmlns:a16="http://schemas.microsoft.com/office/drawing/2014/main" id="{A5C76528-BB26-4040-9960-3CEA2833F0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E64801-8F14-465A-8161-90A9A72D2BAD}"/>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930613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0298F-152A-4926-BC99-1D249EBDE7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E66DD21-2A21-4D74-A667-85C38B1021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5C7A83-7A53-4425-98D5-7122F3C64ACD}"/>
              </a:ext>
            </a:extLst>
          </p:cNvPr>
          <p:cNvSpPr>
            <a:spLocks noGrp="1"/>
          </p:cNvSpPr>
          <p:nvPr>
            <p:ph type="dt" sz="half" idx="10"/>
          </p:nvPr>
        </p:nvSpPr>
        <p:spPr/>
        <p:txBody>
          <a:bodyPr/>
          <a:lstStyle/>
          <a:p>
            <a:fld id="{AEF2647B-4B00-4583-95FD-8BC84D9D2D7D}" type="datetime1">
              <a:rPr lang="en-US" smtClean="0"/>
              <a:t>11/12/2020</a:t>
            </a:fld>
            <a:endParaRPr lang="en-US"/>
          </a:p>
        </p:txBody>
      </p:sp>
      <p:sp>
        <p:nvSpPr>
          <p:cNvPr id="5" name="Footer Placeholder 4">
            <a:extLst>
              <a:ext uri="{FF2B5EF4-FFF2-40B4-BE49-F238E27FC236}">
                <a16:creationId xmlns:a16="http://schemas.microsoft.com/office/drawing/2014/main" id="{A9C80683-4EAC-4F99-A777-00EE66BCEA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508494-8E29-4028-BAF7-41AFA0DBF72C}"/>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1333855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4A059D-DE5F-493C-9D25-417626C6603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74F23E0-95D5-453F-978A-17E8439029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EDEEA3-D543-4606-A410-C5A0D0129738}"/>
              </a:ext>
            </a:extLst>
          </p:cNvPr>
          <p:cNvSpPr>
            <a:spLocks noGrp="1"/>
          </p:cNvSpPr>
          <p:nvPr>
            <p:ph type="dt" sz="half" idx="10"/>
          </p:nvPr>
        </p:nvSpPr>
        <p:spPr/>
        <p:txBody>
          <a:bodyPr/>
          <a:lstStyle/>
          <a:p>
            <a:fld id="{2472768F-9BD0-4261-A291-26A1F9999277}" type="datetime1">
              <a:rPr lang="en-US" smtClean="0"/>
              <a:t>11/12/2020</a:t>
            </a:fld>
            <a:endParaRPr lang="en-US"/>
          </a:p>
        </p:txBody>
      </p:sp>
      <p:sp>
        <p:nvSpPr>
          <p:cNvPr id="5" name="Footer Placeholder 4">
            <a:extLst>
              <a:ext uri="{FF2B5EF4-FFF2-40B4-BE49-F238E27FC236}">
                <a16:creationId xmlns:a16="http://schemas.microsoft.com/office/drawing/2014/main" id="{BC8E3A6D-FE1B-4BB9-8058-38AF704A96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2B9DCC-28D4-4FA1-9268-2F43B59759D8}"/>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3793360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49744-D757-4746-B6F9-8C33B4DE46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C93BB5-40B9-466C-A2A4-29291B2227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4BA5F8-31B5-4C1D-8F31-AB24560FC00C}"/>
              </a:ext>
            </a:extLst>
          </p:cNvPr>
          <p:cNvSpPr>
            <a:spLocks noGrp="1"/>
          </p:cNvSpPr>
          <p:nvPr>
            <p:ph type="dt" sz="half" idx="10"/>
          </p:nvPr>
        </p:nvSpPr>
        <p:spPr/>
        <p:txBody>
          <a:bodyPr/>
          <a:lstStyle/>
          <a:p>
            <a:fld id="{8F1C5DF2-EA1B-4790-B143-F8CA0FB0C09A}" type="datetime1">
              <a:rPr lang="en-US" smtClean="0"/>
              <a:t>11/12/2020</a:t>
            </a:fld>
            <a:endParaRPr lang="en-US"/>
          </a:p>
        </p:txBody>
      </p:sp>
      <p:sp>
        <p:nvSpPr>
          <p:cNvPr id="5" name="Footer Placeholder 4">
            <a:extLst>
              <a:ext uri="{FF2B5EF4-FFF2-40B4-BE49-F238E27FC236}">
                <a16:creationId xmlns:a16="http://schemas.microsoft.com/office/drawing/2014/main" id="{399666EF-9AAE-4785-9AE5-06053875ED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4DFC4C-521D-471A-81B7-D52BED57CBE2}"/>
              </a:ext>
            </a:extLst>
          </p:cNvPr>
          <p:cNvSpPr>
            <a:spLocks noGrp="1"/>
          </p:cNvSpPr>
          <p:nvPr>
            <p:ph type="sldNum" sz="quarter" idx="12"/>
          </p:nvPr>
        </p:nvSpPr>
        <p:spPr>
          <a:xfrm>
            <a:off x="9448800" y="6356350"/>
            <a:ext cx="2743200" cy="365125"/>
          </a:xfrm>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347174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42DE8-FAEC-4A7D-8598-AD8902BCA4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1D4A60-8F16-4D23-9918-109771CD0E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81DA3F-1B9D-4063-B7C5-900105B17D2B}"/>
              </a:ext>
            </a:extLst>
          </p:cNvPr>
          <p:cNvSpPr>
            <a:spLocks noGrp="1"/>
          </p:cNvSpPr>
          <p:nvPr>
            <p:ph type="dt" sz="half" idx="10"/>
          </p:nvPr>
        </p:nvSpPr>
        <p:spPr/>
        <p:txBody>
          <a:bodyPr/>
          <a:lstStyle/>
          <a:p>
            <a:fld id="{5F933DA2-BD6A-4152-BBE4-D33EB696F0FD}" type="datetime1">
              <a:rPr lang="en-US" smtClean="0"/>
              <a:t>11/12/2020</a:t>
            </a:fld>
            <a:endParaRPr lang="en-US"/>
          </a:p>
        </p:txBody>
      </p:sp>
      <p:sp>
        <p:nvSpPr>
          <p:cNvPr id="5" name="Footer Placeholder 4">
            <a:extLst>
              <a:ext uri="{FF2B5EF4-FFF2-40B4-BE49-F238E27FC236}">
                <a16:creationId xmlns:a16="http://schemas.microsoft.com/office/drawing/2014/main" id="{9E3442AE-17F6-416F-910A-0DD5201357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725DA-C841-4B45-979D-586746E51295}"/>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1949722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2F7F9-3860-4D62-91F0-6B39C476EB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07AFAD-D970-467D-9755-D4F0E2D042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09AEAB-DA18-482D-8F75-E319C956C4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57D49D-79A1-4106-B900-C3D44F0AF4A2}"/>
              </a:ext>
            </a:extLst>
          </p:cNvPr>
          <p:cNvSpPr>
            <a:spLocks noGrp="1"/>
          </p:cNvSpPr>
          <p:nvPr>
            <p:ph type="dt" sz="half" idx="10"/>
          </p:nvPr>
        </p:nvSpPr>
        <p:spPr/>
        <p:txBody>
          <a:bodyPr/>
          <a:lstStyle/>
          <a:p>
            <a:fld id="{FF11940B-5945-4D50-AE71-44B9B0D0B809}" type="datetime1">
              <a:rPr lang="en-US" smtClean="0"/>
              <a:t>11/12/2020</a:t>
            </a:fld>
            <a:endParaRPr lang="en-US"/>
          </a:p>
        </p:txBody>
      </p:sp>
      <p:sp>
        <p:nvSpPr>
          <p:cNvPr id="6" name="Footer Placeholder 5">
            <a:extLst>
              <a:ext uri="{FF2B5EF4-FFF2-40B4-BE49-F238E27FC236}">
                <a16:creationId xmlns:a16="http://schemas.microsoft.com/office/drawing/2014/main" id="{2B10BAA0-FBE8-4C21-8C4D-8F9B45B4A5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3FEA3-3713-430E-969E-646F5F39FB05}"/>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3092698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74723-EF88-4401-9D88-33C15DA6477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D6BA9B-8E68-4EFC-BF2F-97BF89B089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BCFF6B-58EA-48B8-B1F1-BCFE885031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A9620B2-7A18-462E-9004-2E88FD345E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8D88AC-EEFB-43A8-811F-977D8A0DC1D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C6921A-D49E-491D-BCF8-EF01315C7595}"/>
              </a:ext>
            </a:extLst>
          </p:cNvPr>
          <p:cNvSpPr>
            <a:spLocks noGrp="1"/>
          </p:cNvSpPr>
          <p:nvPr>
            <p:ph type="dt" sz="half" idx="10"/>
          </p:nvPr>
        </p:nvSpPr>
        <p:spPr/>
        <p:txBody>
          <a:bodyPr/>
          <a:lstStyle/>
          <a:p>
            <a:fld id="{3F2475F6-BD9F-4D5C-B9D7-5480C8FA6610}" type="datetime1">
              <a:rPr lang="en-US" smtClean="0"/>
              <a:t>11/12/2020</a:t>
            </a:fld>
            <a:endParaRPr lang="en-US"/>
          </a:p>
        </p:txBody>
      </p:sp>
      <p:sp>
        <p:nvSpPr>
          <p:cNvPr id="8" name="Footer Placeholder 7">
            <a:extLst>
              <a:ext uri="{FF2B5EF4-FFF2-40B4-BE49-F238E27FC236}">
                <a16:creationId xmlns:a16="http://schemas.microsoft.com/office/drawing/2014/main" id="{6116D410-4869-42AA-BD3D-90F6F19A3D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5C7AF0B-27F5-4DF6-BD97-D86CDC664E16}"/>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2792019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E7753-DFE3-4303-9664-5EDE76B8852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5A3232-3564-4B0F-B6C5-4157AFD770C1}"/>
              </a:ext>
            </a:extLst>
          </p:cNvPr>
          <p:cNvSpPr>
            <a:spLocks noGrp="1"/>
          </p:cNvSpPr>
          <p:nvPr>
            <p:ph type="dt" sz="half" idx="10"/>
          </p:nvPr>
        </p:nvSpPr>
        <p:spPr/>
        <p:txBody>
          <a:bodyPr/>
          <a:lstStyle/>
          <a:p>
            <a:fld id="{2EAA6D26-92F0-46E5-9BED-CC489AEC3DDE}" type="datetime1">
              <a:rPr lang="en-US" smtClean="0"/>
              <a:t>11/12/2020</a:t>
            </a:fld>
            <a:endParaRPr lang="en-US"/>
          </a:p>
        </p:txBody>
      </p:sp>
      <p:sp>
        <p:nvSpPr>
          <p:cNvPr id="4" name="Footer Placeholder 3">
            <a:extLst>
              <a:ext uri="{FF2B5EF4-FFF2-40B4-BE49-F238E27FC236}">
                <a16:creationId xmlns:a16="http://schemas.microsoft.com/office/drawing/2014/main" id="{D8C3591D-5EF3-4152-A084-884B70CFD7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B6A56F-E77A-49B7-A56F-C18EC7DF768D}"/>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3706405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DDFB0F-E763-4258-A490-D42C0BCBFE89}"/>
              </a:ext>
            </a:extLst>
          </p:cNvPr>
          <p:cNvSpPr>
            <a:spLocks noGrp="1"/>
          </p:cNvSpPr>
          <p:nvPr>
            <p:ph type="dt" sz="half" idx="10"/>
          </p:nvPr>
        </p:nvSpPr>
        <p:spPr/>
        <p:txBody>
          <a:bodyPr/>
          <a:lstStyle/>
          <a:p>
            <a:fld id="{403A2B79-9DDE-4DB9-9B9A-AD8ADA4C58A1}" type="datetime1">
              <a:rPr lang="en-US" smtClean="0"/>
              <a:t>11/12/2020</a:t>
            </a:fld>
            <a:endParaRPr lang="en-US"/>
          </a:p>
        </p:txBody>
      </p:sp>
      <p:sp>
        <p:nvSpPr>
          <p:cNvPr id="3" name="Footer Placeholder 2">
            <a:extLst>
              <a:ext uri="{FF2B5EF4-FFF2-40B4-BE49-F238E27FC236}">
                <a16:creationId xmlns:a16="http://schemas.microsoft.com/office/drawing/2014/main" id="{C72BFBE9-546C-4C4F-A2EF-A88C9453BB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8FD572-221E-4AD8-9E76-A0A0D2006D88}"/>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652368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22127-64F3-439C-96C8-2E3DB51FD2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DCDFB3-4F89-40C7-908A-FB4DA6C415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FAF211F-5C8F-4A68-9761-2D43763444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95ED68-AB87-4083-9732-B008F29D0CC3}"/>
              </a:ext>
            </a:extLst>
          </p:cNvPr>
          <p:cNvSpPr>
            <a:spLocks noGrp="1"/>
          </p:cNvSpPr>
          <p:nvPr>
            <p:ph type="dt" sz="half" idx="10"/>
          </p:nvPr>
        </p:nvSpPr>
        <p:spPr/>
        <p:txBody>
          <a:bodyPr/>
          <a:lstStyle/>
          <a:p>
            <a:fld id="{92B49D25-F337-4281-8226-8FE2AF3EFBEF}" type="datetime1">
              <a:rPr lang="en-US" smtClean="0"/>
              <a:t>11/12/2020</a:t>
            </a:fld>
            <a:endParaRPr lang="en-US"/>
          </a:p>
        </p:txBody>
      </p:sp>
      <p:sp>
        <p:nvSpPr>
          <p:cNvPr id="6" name="Footer Placeholder 5">
            <a:extLst>
              <a:ext uri="{FF2B5EF4-FFF2-40B4-BE49-F238E27FC236}">
                <a16:creationId xmlns:a16="http://schemas.microsoft.com/office/drawing/2014/main" id="{3DB4A505-10B6-42BA-84F2-F910866EE3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F83209-13B4-4B33-B4FA-18F2753CB6D9}"/>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1660887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E813C-F9AD-4688-B993-D27828C7EB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0D19D3-F040-44A4-9FF7-ED3047EF20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D2D27F-0E55-489E-BDAE-0065AF1AE2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86ED7A-60ED-41DF-887A-47F73326538F}"/>
              </a:ext>
            </a:extLst>
          </p:cNvPr>
          <p:cNvSpPr>
            <a:spLocks noGrp="1"/>
          </p:cNvSpPr>
          <p:nvPr>
            <p:ph type="dt" sz="half" idx="10"/>
          </p:nvPr>
        </p:nvSpPr>
        <p:spPr/>
        <p:txBody>
          <a:bodyPr/>
          <a:lstStyle/>
          <a:p>
            <a:fld id="{649BD020-DF9F-453B-83E0-C62D1848DFB0}" type="datetime1">
              <a:rPr lang="en-US" smtClean="0"/>
              <a:t>11/12/2020</a:t>
            </a:fld>
            <a:endParaRPr lang="en-US"/>
          </a:p>
        </p:txBody>
      </p:sp>
      <p:sp>
        <p:nvSpPr>
          <p:cNvPr id="6" name="Footer Placeholder 5">
            <a:extLst>
              <a:ext uri="{FF2B5EF4-FFF2-40B4-BE49-F238E27FC236}">
                <a16:creationId xmlns:a16="http://schemas.microsoft.com/office/drawing/2014/main" id="{A0E4BD90-9164-4BCE-BBBF-3A130EE875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31F771-945D-4DDA-8FA9-6159D31EE1A7}"/>
              </a:ext>
            </a:extLst>
          </p:cNvPr>
          <p:cNvSpPr>
            <a:spLocks noGrp="1"/>
          </p:cNvSpPr>
          <p:nvPr>
            <p:ph type="sldNum" sz="quarter" idx="12"/>
          </p:nvPr>
        </p:nvSpPr>
        <p:spPr/>
        <p:txBody>
          <a:bodyPr/>
          <a:lstStyle/>
          <a:p>
            <a:fld id="{54D70457-7CF1-45B9-9DC3-32174B6ADC54}" type="slidenum">
              <a:rPr lang="en-US" smtClean="0"/>
              <a:t>‹#›</a:t>
            </a:fld>
            <a:endParaRPr lang="en-US"/>
          </a:p>
        </p:txBody>
      </p:sp>
    </p:spTree>
    <p:extLst>
      <p:ext uri="{BB962C8B-B14F-4D97-AF65-F5344CB8AC3E}">
        <p14:creationId xmlns:p14="http://schemas.microsoft.com/office/powerpoint/2010/main" val="794253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15124F-E533-4636-AEC3-BC5E3A0886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ECC8F4-FB7C-4CC2-87DC-104FD42163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2E8817-A97F-4D4F-854F-162CF6C1A3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A2025A-35B9-4009-9529-003F5D495D9F}" type="datetime1">
              <a:rPr lang="en-US" smtClean="0"/>
              <a:t>11/12/2020</a:t>
            </a:fld>
            <a:endParaRPr lang="en-US"/>
          </a:p>
        </p:txBody>
      </p:sp>
      <p:sp>
        <p:nvSpPr>
          <p:cNvPr id="5" name="Footer Placeholder 4">
            <a:extLst>
              <a:ext uri="{FF2B5EF4-FFF2-40B4-BE49-F238E27FC236}">
                <a16:creationId xmlns:a16="http://schemas.microsoft.com/office/drawing/2014/main" id="{1F3C9419-5556-4EFD-BD09-BEA5CB342D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4998C6-9F79-41ED-9D50-2555E0DCA2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D70457-7CF1-45B9-9DC3-32174B6ADC54}" type="slidenum">
              <a:rPr lang="en-US" smtClean="0"/>
              <a:t>‹#›</a:t>
            </a:fld>
            <a:endParaRPr lang="en-US"/>
          </a:p>
        </p:txBody>
      </p:sp>
    </p:spTree>
    <p:extLst>
      <p:ext uri="{BB962C8B-B14F-4D97-AF65-F5344CB8AC3E}">
        <p14:creationId xmlns:p14="http://schemas.microsoft.com/office/powerpoint/2010/main" val="1698010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gif"/><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s://www.fsrs.gov/"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hud.gov/sites/dfiles/PIH/documents/pih2020-06.pdf" TargetMode="External"/><Relationship Id="rId2" Type="http://schemas.openxmlformats.org/officeDocument/2006/relationships/hyperlink" Target="https://www.congress.gov/116/plaws/publ136/PLAW-116publ136.pdf" TargetMode="External"/><Relationship Id="rId1" Type="http://schemas.openxmlformats.org/officeDocument/2006/relationships/slideLayout" Target="../slideLayouts/slideLayout2.xml"/><Relationship Id="rId5" Type="http://schemas.openxmlformats.org/officeDocument/2006/relationships/image" Target="../media/image1.gif"/><Relationship Id="rId4" Type="http://schemas.openxmlformats.org/officeDocument/2006/relationships/hyperlink" Target="https://www.hud.gov/sites/dfiles/PIH/documents/PIH2020-11.pdf"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57271" y="2952907"/>
            <a:ext cx="9144000" cy="3403443"/>
          </a:xfrm>
        </p:spPr>
        <p:txBody>
          <a:bodyPr>
            <a:normAutofit/>
          </a:bodyPr>
          <a:lstStyle/>
          <a:p>
            <a:pPr>
              <a:spcAft>
                <a:spcPts val="600"/>
              </a:spcAft>
            </a:pPr>
            <a:r>
              <a:rPr lang="en-US" sz="5000" b="1" spc="300" dirty="0">
                <a:latin typeface="+mn-lt"/>
                <a:cs typeface="+mj-ea"/>
              </a:rPr>
              <a:t>CARES Act Reporting</a:t>
            </a:r>
            <a:br>
              <a:rPr lang="en-US" sz="3200" spc="300" dirty="0">
                <a:latin typeface="+mn-lt"/>
                <a:cs typeface="+mj-ea"/>
              </a:rPr>
            </a:br>
            <a:r>
              <a:rPr lang="en-US" sz="3800" b="0" i="0" dirty="0">
                <a:effectLst/>
                <a:latin typeface="+mn-lt"/>
              </a:rPr>
              <a:t>Quarterly Reporting</a:t>
            </a:r>
            <a:br>
              <a:rPr lang="en-US" sz="3800" b="0" i="0" dirty="0">
                <a:effectLst/>
                <a:latin typeface="+mn-lt"/>
              </a:rPr>
            </a:br>
            <a:br>
              <a:rPr lang="en-US" sz="3800" b="0" i="0" dirty="0">
                <a:effectLst/>
                <a:latin typeface="+mn-lt"/>
              </a:rPr>
            </a:br>
            <a:r>
              <a:rPr lang="en-US" sz="2700" b="0" i="0" dirty="0">
                <a:effectLst/>
                <a:latin typeface="+mn-lt"/>
              </a:rPr>
              <a:t>Gary Nemec, ONAP Director of Grants Evaluation</a:t>
            </a:r>
            <a:br>
              <a:rPr lang="en-US" sz="3200" b="0" i="0" dirty="0">
                <a:effectLst/>
                <a:latin typeface="+mn-lt"/>
              </a:rPr>
            </a:br>
            <a:endParaRPr lang="en-US" sz="3200" b="1" dirty="0">
              <a:latin typeface="+mn-lt"/>
            </a:endParaRPr>
          </a:p>
        </p:txBody>
      </p:sp>
      <p:pic>
        <p:nvPicPr>
          <p:cNvPr id="5" name="Picture 4" descr="Text&#10;&#10;Description automatically generated">
            <a:extLst>
              <a:ext uri="{FF2B5EF4-FFF2-40B4-BE49-F238E27FC236}">
                <a16:creationId xmlns:a16="http://schemas.microsoft.com/office/drawing/2014/main" id="{C375777C-61AC-41D4-803E-EBB545BEED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3925" y="486648"/>
            <a:ext cx="2804149" cy="2389902"/>
          </a:xfrm>
          <a:prstGeom prst="rect">
            <a:avLst/>
          </a:prstGeom>
        </p:spPr>
      </p:pic>
      <p:sp>
        <p:nvSpPr>
          <p:cNvPr id="4" name="Slide Number Placeholder 3">
            <a:extLst>
              <a:ext uri="{FF2B5EF4-FFF2-40B4-BE49-F238E27FC236}">
                <a16:creationId xmlns:a16="http://schemas.microsoft.com/office/drawing/2014/main" id="{216CBE05-EFAA-40A6-A16A-63EA70904241}"/>
              </a:ext>
            </a:extLst>
          </p:cNvPr>
          <p:cNvSpPr>
            <a:spLocks noGrp="1"/>
          </p:cNvSpPr>
          <p:nvPr>
            <p:ph type="sldNum" sz="quarter" idx="12"/>
          </p:nvPr>
        </p:nvSpPr>
        <p:spPr/>
        <p:txBody>
          <a:bodyPr/>
          <a:lstStyle/>
          <a:p>
            <a:fld id="{54D70457-7CF1-45B9-9DC3-32174B6ADC54}" type="slidenum">
              <a:rPr lang="en-US" smtClean="0"/>
              <a:t>1</a:t>
            </a:fld>
            <a:endParaRPr lang="en-US"/>
          </a:p>
        </p:txBody>
      </p:sp>
    </p:spTree>
    <p:extLst>
      <p:ext uri="{BB962C8B-B14F-4D97-AF65-F5344CB8AC3E}">
        <p14:creationId xmlns:p14="http://schemas.microsoft.com/office/powerpoint/2010/main" val="1463829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9BEB26-D053-4E9D-BD6A-F9FC0755914D}"/>
              </a:ext>
            </a:extLst>
          </p:cNvPr>
          <p:cNvSpPr>
            <a:spLocks noGrp="1"/>
          </p:cNvSpPr>
          <p:nvPr>
            <p:ph type="title"/>
          </p:nvPr>
        </p:nvSpPr>
        <p:spPr/>
        <p:txBody>
          <a:bodyPr>
            <a:noAutofit/>
          </a:bodyPr>
          <a:lstStyle/>
          <a:p>
            <a:pPr algn="ctr"/>
            <a:r>
              <a:rPr lang="en-US" sz="3200" b="1" u="sng" dirty="0"/>
              <a:t>Requirement A of Section 15011 of the CARES Act</a:t>
            </a:r>
            <a:br>
              <a:rPr lang="en-US" sz="3200" b="1" dirty="0"/>
            </a:br>
            <a:r>
              <a:rPr lang="en-US" sz="3200" b="1" dirty="0"/>
              <a:t>T</a:t>
            </a:r>
            <a:r>
              <a:rPr lang="en-US" sz="3200" dirty="0"/>
              <a:t>he total amount of large “covered funds” </a:t>
            </a:r>
            <a:br>
              <a:rPr lang="en-US" sz="3200" dirty="0"/>
            </a:br>
            <a:r>
              <a:rPr lang="en-US" sz="3200" dirty="0"/>
              <a:t>received from the agency</a:t>
            </a:r>
          </a:p>
        </p:txBody>
      </p:sp>
      <p:sp>
        <p:nvSpPr>
          <p:cNvPr id="5" name="Content Placeholder 4">
            <a:extLst>
              <a:ext uri="{FF2B5EF4-FFF2-40B4-BE49-F238E27FC236}">
                <a16:creationId xmlns:a16="http://schemas.microsoft.com/office/drawing/2014/main" id="{218A5EC2-9776-43E6-A38D-E0CEB9AF0EB4}"/>
              </a:ext>
            </a:extLst>
          </p:cNvPr>
          <p:cNvSpPr>
            <a:spLocks noGrp="1"/>
          </p:cNvSpPr>
          <p:nvPr>
            <p:ph idx="1"/>
          </p:nvPr>
        </p:nvSpPr>
        <p:spPr>
          <a:xfrm>
            <a:off x="838200" y="1825625"/>
            <a:ext cx="10515600" cy="4556702"/>
          </a:xfrm>
        </p:spPr>
        <p:txBody>
          <a:bodyPr>
            <a:normAutofit fontScale="92500"/>
          </a:bodyPr>
          <a:lstStyle/>
          <a:p>
            <a:r>
              <a:rPr lang="en-US" dirty="0"/>
              <a:t>The CARES Act reporting requirements apply to all “covered recipients” of IHBG-CARES and ICDBG-CARES funding. </a:t>
            </a:r>
          </a:p>
          <a:p>
            <a:r>
              <a:rPr lang="en-US" dirty="0"/>
              <a:t>Covered recipients are recipients of total CARES Act funding that exceeds $150,000 in the aggregate. </a:t>
            </a:r>
          </a:p>
          <a:p>
            <a:r>
              <a:rPr lang="en-US" dirty="0"/>
              <a:t>That is, when determining whether the Tribe or TDHE meets this threshold, the entity that signed the relevant CARES Act grant agreement (i.e., Tribe or TDHE) should include all CARES Act funding </a:t>
            </a:r>
            <a:r>
              <a:rPr lang="en-US" b="1" u="sng" dirty="0"/>
              <a:t>that entity</a:t>
            </a:r>
            <a:r>
              <a:rPr lang="en-US" dirty="0"/>
              <a:t> received from HUD </a:t>
            </a:r>
            <a:r>
              <a:rPr lang="en-US" b="1" u="sng" dirty="0"/>
              <a:t>with</a:t>
            </a:r>
            <a:r>
              <a:rPr lang="en-US" dirty="0"/>
              <a:t> CARES Act funding, if any, </a:t>
            </a:r>
            <a:r>
              <a:rPr lang="en-US" b="1" u="sng" dirty="0"/>
              <a:t>that entity</a:t>
            </a:r>
            <a:r>
              <a:rPr lang="en-US" dirty="0"/>
              <a:t> received from other agencies (e.g., Treasury’s Payroll Protection Program). </a:t>
            </a:r>
          </a:p>
          <a:p>
            <a:r>
              <a:rPr lang="en-US" b="1" dirty="0"/>
              <a:t>Important Note: </a:t>
            </a:r>
            <a:r>
              <a:rPr lang="en-US" dirty="0"/>
              <a:t>2020 IHBG Formula funds or 2019/2020 ICDBG funds used per waiver for CARES Act purposes </a:t>
            </a:r>
            <a:r>
              <a:rPr lang="en-US" b="1" u="sng" dirty="0"/>
              <a:t>are not part </a:t>
            </a:r>
            <a:r>
              <a:rPr lang="en-US" dirty="0"/>
              <a:t>of the $150,000 calculation</a:t>
            </a:r>
          </a:p>
          <a:p>
            <a:endParaRPr lang="en-US" dirty="0"/>
          </a:p>
        </p:txBody>
      </p:sp>
      <p:pic>
        <p:nvPicPr>
          <p:cNvPr id="2" name="Picture 1" descr="Text&#10;&#10;Description automatically generated">
            <a:extLst>
              <a:ext uri="{FF2B5EF4-FFF2-40B4-BE49-F238E27FC236}">
                <a16:creationId xmlns:a16="http://schemas.microsoft.com/office/drawing/2014/main" id="{3680B18E-CB96-4636-8695-B628A17D59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
        <p:nvSpPr>
          <p:cNvPr id="7" name="Slide Number Placeholder 6">
            <a:extLst>
              <a:ext uri="{FF2B5EF4-FFF2-40B4-BE49-F238E27FC236}">
                <a16:creationId xmlns:a16="http://schemas.microsoft.com/office/drawing/2014/main" id="{20E7483D-19EE-4153-8877-8A8629BCFFE8}"/>
              </a:ext>
            </a:extLst>
          </p:cNvPr>
          <p:cNvSpPr>
            <a:spLocks noGrp="1"/>
          </p:cNvSpPr>
          <p:nvPr>
            <p:ph type="sldNum" sz="quarter" idx="12"/>
          </p:nvPr>
        </p:nvSpPr>
        <p:spPr/>
        <p:txBody>
          <a:bodyPr/>
          <a:lstStyle/>
          <a:p>
            <a:fld id="{54D70457-7CF1-45B9-9DC3-32174B6ADC54}" type="slidenum">
              <a:rPr lang="en-US" smtClean="0"/>
              <a:t>10</a:t>
            </a:fld>
            <a:endParaRPr lang="en-US"/>
          </a:p>
        </p:txBody>
      </p:sp>
    </p:spTree>
    <p:extLst>
      <p:ext uri="{BB962C8B-B14F-4D97-AF65-F5344CB8AC3E}">
        <p14:creationId xmlns:p14="http://schemas.microsoft.com/office/powerpoint/2010/main" val="745659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2B632-AD8B-4251-B21C-43FEC778A70F}"/>
              </a:ext>
            </a:extLst>
          </p:cNvPr>
          <p:cNvSpPr>
            <a:spLocks noGrp="1"/>
          </p:cNvSpPr>
          <p:nvPr>
            <p:ph type="title"/>
          </p:nvPr>
        </p:nvSpPr>
        <p:spPr/>
        <p:txBody>
          <a:bodyPr>
            <a:noAutofit/>
          </a:bodyPr>
          <a:lstStyle/>
          <a:p>
            <a:pPr algn="ctr"/>
            <a:r>
              <a:rPr lang="en-US" sz="3200" b="1" u="sng" dirty="0"/>
              <a:t>Requirements B &amp; C of Section 15011 of the CARES Act</a:t>
            </a:r>
            <a:br>
              <a:rPr lang="en-US" sz="3200" dirty="0"/>
            </a:br>
            <a:r>
              <a:rPr lang="en-US" sz="3200" dirty="0"/>
              <a:t>The amount of large covered funds that were expended or obligated for each project or activity</a:t>
            </a:r>
          </a:p>
        </p:txBody>
      </p:sp>
      <p:sp>
        <p:nvSpPr>
          <p:cNvPr id="3" name="Content Placeholder 2">
            <a:extLst>
              <a:ext uri="{FF2B5EF4-FFF2-40B4-BE49-F238E27FC236}">
                <a16:creationId xmlns:a16="http://schemas.microsoft.com/office/drawing/2014/main" id="{19F12F4A-6551-4385-9CA3-B13D4BDA4826}"/>
              </a:ext>
            </a:extLst>
          </p:cNvPr>
          <p:cNvSpPr>
            <a:spLocks noGrp="1"/>
          </p:cNvSpPr>
          <p:nvPr>
            <p:ph idx="1"/>
          </p:nvPr>
        </p:nvSpPr>
        <p:spPr>
          <a:xfrm>
            <a:off x="838200" y="1825625"/>
            <a:ext cx="10515600" cy="4759902"/>
          </a:xfrm>
        </p:spPr>
        <p:txBody>
          <a:bodyPr>
            <a:normAutofit fontScale="92500" lnSpcReduction="10000"/>
          </a:bodyPr>
          <a:lstStyle/>
          <a:p>
            <a:r>
              <a:rPr lang="en-US" dirty="0"/>
              <a:t>The CARES Act reporting requirements call for information on </a:t>
            </a:r>
            <a:r>
              <a:rPr lang="en-US" i="1" dirty="0"/>
              <a:t>“</a:t>
            </a:r>
            <a:r>
              <a:rPr lang="en-US" b="1" i="1" dirty="0"/>
              <a:t>all projects or activities for which large covered funds were expended or obligated.” </a:t>
            </a:r>
          </a:p>
          <a:p>
            <a:r>
              <a:rPr lang="en-US" dirty="0"/>
              <a:t>To simplify the process for capturing quarterly information on CARES Act </a:t>
            </a:r>
            <a:r>
              <a:rPr lang="en-US" b="1" dirty="0"/>
              <a:t>funds expended or obligated per project or activity</a:t>
            </a:r>
            <a:r>
              <a:rPr lang="en-US" dirty="0"/>
              <a:t>, the Department aligned the requirements to existing reporting requirements and forms. </a:t>
            </a:r>
          </a:p>
          <a:p>
            <a:r>
              <a:rPr lang="en-US" dirty="0"/>
              <a:t>The “project or activity” will be </a:t>
            </a:r>
            <a:r>
              <a:rPr lang="en-US" b="1" dirty="0"/>
              <a:t>the eligible activities </a:t>
            </a:r>
            <a:r>
              <a:rPr lang="en-US" dirty="0"/>
              <a:t>you identified in the abbreviated Indian Housing Plan (IHP) (i.e., the activity from the Eligible Activity list) </a:t>
            </a:r>
          </a:p>
          <a:p>
            <a:r>
              <a:rPr lang="en-US" dirty="0"/>
              <a:t>The “project or activity” will be defined by HUD for each ICDBG-CARES grant based on your successful application. </a:t>
            </a:r>
          </a:p>
          <a:p>
            <a:r>
              <a:rPr lang="en-US" dirty="0"/>
              <a:t>These programs are also structured to </a:t>
            </a:r>
            <a:r>
              <a:rPr lang="en-US" b="1" dirty="0"/>
              <a:t>prevent, prepare for, and respond to COVID-19, as well as to reimburse</a:t>
            </a:r>
            <a:r>
              <a:rPr lang="en-US" dirty="0"/>
              <a:t> any non-Federal funding spent prior to the CARES Act to prevent, prepare for, and respond to COVID-19. </a:t>
            </a:r>
          </a:p>
        </p:txBody>
      </p:sp>
      <p:sp>
        <p:nvSpPr>
          <p:cNvPr id="7" name="Slide Number Placeholder 6">
            <a:extLst>
              <a:ext uri="{FF2B5EF4-FFF2-40B4-BE49-F238E27FC236}">
                <a16:creationId xmlns:a16="http://schemas.microsoft.com/office/drawing/2014/main" id="{E2AD82D2-A457-4BAF-ADC6-260A5A5D98C1}"/>
              </a:ext>
            </a:extLst>
          </p:cNvPr>
          <p:cNvSpPr>
            <a:spLocks noGrp="1"/>
          </p:cNvSpPr>
          <p:nvPr>
            <p:ph type="sldNum" sz="quarter" idx="12"/>
          </p:nvPr>
        </p:nvSpPr>
        <p:spPr/>
        <p:txBody>
          <a:bodyPr/>
          <a:lstStyle/>
          <a:p>
            <a:fld id="{54D70457-7CF1-45B9-9DC3-32174B6ADC54}" type="slidenum">
              <a:rPr lang="en-US" smtClean="0"/>
              <a:t>11</a:t>
            </a:fld>
            <a:endParaRPr lang="en-US"/>
          </a:p>
        </p:txBody>
      </p:sp>
      <p:pic>
        <p:nvPicPr>
          <p:cNvPr id="11" name="Picture 10" descr="Icon&#10;&#10;Description automatically generated">
            <a:extLst>
              <a:ext uri="{FF2B5EF4-FFF2-40B4-BE49-F238E27FC236}">
                <a16:creationId xmlns:a16="http://schemas.microsoft.com/office/drawing/2014/main" id="{54BABF37-8723-406D-8F50-201AA73BB6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Tree>
    <p:extLst>
      <p:ext uri="{BB962C8B-B14F-4D97-AF65-F5344CB8AC3E}">
        <p14:creationId xmlns:p14="http://schemas.microsoft.com/office/powerpoint/2010/main" val="2560552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FB840-4066-4247-AEF0-F90DB4CCFCC4}"/>
              </a:ext>
            </a:extLst>
          </p:cNvPr>
          <p:cNvSpPr>
            <a:spLocks noGrp="1"/>
          </p:cNvSpPr>
          <p:nvPr>
            <p:ph type="title"/>
          </p:nvPr>
        </p:nvSpPr>
        <p:spPr>
          <a:xfrm>
            <a:off x="838200" y="228600"/>
            <a:ext cx="10515600" cy="2531533"/>
          </a:xfrm>
        </p:spPr>
        <p:txBody>
          <a:bodyPr>
            <a:normAutofit fontScale="90000"/>
          </a:bodyPr>
          <a:lstStyle/>
          <a:p>
            <a:pPr algn="ctr"/>
            <a:r>
              <a:rPr kumimoji="0" lang="en-US" sz="3200" b="1" i="0" u="sng" strike="noStrike" kern="1200" cap="none" spc="0" normalizeH="0" baseline="0" noProof="0" dirty="0">
                <a:ln>
                  <a:noFill/>
                </a:ln>
                <a:solidFill>
                  <a:prstClr val="black"/>
                </a:solidFill>
                <a:effectLst/>
                <a:uLnTx/>
                <a:uFillTx/>
                <a:latin typeface="Calibri Light" panose="020F0302020204030204"/>
                <a:ea typeface="+mj-ea"/>
                <a:cs typeface="+mj-cs"/>
              </a:rPr>
              <a:t>Requirements B &amp; C of Section 15011 of the CARES Act</a:t>
            </a:r>
            <a:br>
              <a:rPr kumimoji="0" 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t>The amount of large covered funds that were expended or obligated for each project or activity, cont’d.</a:t>
            </a:r>
            <a:br>
              <a:rPr kumimoji="0" 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br>
            <a:br>
              <a:rPr kumimoji="0" 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For IHBG CARES – Eligible Activity Number from IHP</a:t>
            </a:r>
            <a:br>
              <a:rPr kumimoji="0" 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lang="en-US" dirty="0"/>
          </a:p>
        </p:txBody>
      </p:sp>
      <p:pic>
        <p:nvPicPr>
          <p:cNvPr id="5" name="Content Placeholder 4">
            <a:extLst>
              <a:ext uri="{FF2B5EF4-FFF2-40B4-BE49-F238E27FC236}">
                <a16:creationId xmlns:a16="http://schemas.microsoft.com/office/drawing/2014/main" id="{57701889-8422-4391-910A-60E1963A614E}"/>
              </a:ext>
            </a:extLst>
          </p:cNvPr>
          <p:cNvPicPr>
            <a:picLocks noGrp="1" noChangeAspect="1"/>
          </p:cNvPicPr>
          <p:nvPr>
            <p:ph idx="1"/>
          </p:nvPr>
        </p:nvPicPr>
        <p:blipFill>
          <a:blip r:embed="rId2"/>
          <a:stretch>
            <a:fillRect/>
          </a:stretch>
        </p:blipFill>
        <p:spPr>
          <a:xfrm>
            <a:off x="1154763" y="2760133"/>
            <a:ext cx="9882473" cy="3457787"/>
          </a:xfrm>
        </p:spPr>
      </p:pic>
      <p:sp>
        <p:nvSpPr>
          <p:cNvPr id="4" name="Slide Number Placeholder 3">
            <a:extLst>
              <a:ext uri="{FF2B5EF4-FFF2-40B4-BE49-F238E27FC236}">
                <a16:creationId xmlns:a16="http://schemas.microsoft.com/office/drawing/2014/main" id="{A7B2E2E2-4270-4966-A547-22EBB192E391}"/>
              </a:ext>
            </a:extLst>
          </p:cNvPr>
          <p:cNvSpPr>
            <a:spLocks noGrp="1"/>
          </p:cNvSpPr>
          <p:nvPr>
            <p:ph type="sldNum" sz="quarter" idx="12"/>
          </p:nvPr>
        </p:nvSpPr>
        <p:spPr/>
        <p:txBody>
          <a:bodyPr/>
          <a:lstStyle/>
          <a:p>
            <a:fld id="{54D70457-7CF1-45B9-9DC3-32174B6ADC54}" type="slidenum">
              <a:rPr lang="en-US" smtClean="0"/>
              <a:t>12</a:t>
            </a:fld>
            <a:endParaRPr lang="en-US"/>
          </a:p>
        </p:txBody>
      </p:sp>
      <p:pic>
        <p:nvPicPr>
          <p:cNvPr id="7" name="Picture 6" descr="Icon&#10;&#10;Description automatically generated">
            <a:extLst>
              <a:ext uri="{FF2B5EF4-FFF2-40B4-BE49-F238E27FC236}">
                <a16:creationId xmlns:a16="http://schemas.microsoft.com/office/drawing/2014/main" id="{522000E2-ED82-4AFD-97C1-FE6D12411B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Tree>
    <p:extLst>
      <p:ext uri="{BB962C8B-B14F-4D97-AF65-F5344CB8AC3E}">
        <p14:creationId xmlns:p14="http://schemas.microsoft.com/office/powerpoint/2010/main" val="2573328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B9B54-30DE-475E-B6CF-09F3899EAE2A}"/>
              </a:ext>
            </a:extLst>
          </p:cNvPr>
          <p:cNvSpPr>
            <a:spLocks noGrp="1"/>
          </p:cNvSpPr>
          <p:nvPr>
            <p:ph type="title"/>
          </p:nvPr>
        </p:nvSpPr>
        <p:spPr>
          <a:xfrm>
            <a:off x="838200" y="826946"/>
            <a:ext cx="10515600" cy="2242608"/>
          </a:xfrm>
        </p:spPr>
        <p:txBody>
          <a:bodyPr>
            <a:noAutofit/>
          </a:bodyPr>
          <a:lstStyle/>
          <a:p>
            <a:pPr algn="ctr">
              <a:lnSpc>
                <a:spcPct val="100000"/>
              </a:lnSpc>
            </a:pPr>
            <a:r>
              <a:rPr lang="en-US" sz="2900" b="1" u="sng" dirty="0"/>
              <a:t>Requirements B &amp; C of Section 15011 of the CARES Act</a:t>
            </a:r>
            <a:br>
              <a:rPr lang="en-US" sz="2900" dirty="0"/>
            </a:br>
            <a:r>
              <a:rPr lang="en-US" sz="2900" dirty="0"/>
              <a:t>The amount of large covered funds that were expended or obligated for each project or activity, cont’d.</a:t>
            </a:r>
            <a:br>
              <a:rPr lang="en-US" sz="2900" dirty="0"/>
            </a:br>
            <a:br>
              <a:rPr lang="en-US" sz="2900" dirty="0"/>
            </a:br>
            <a:r>
              <a:rPr lang="en-US" sz="2900" dirty="0"/>
              <a:t>For ICDBG CARES – Project Type</a:t>
            </a:r>
            <a:br>
              <a:rPr lang="en-US" sz="2900" dirty="0"/>
            </a:br>
            <a:r>
              <a:rPr lang="en-US" sz="2900" dirty="0"/>
              <a:t>Contact your local ONAP for the appropriate project type</a:t>
            </a:r>
            <a:br>
              <a:rPr lang="en-US" sz="2900" dirty="0"/>
            </a:br>
            <a:endParaRPr lang="en-US" sz="2900" dirty="0"/>
          </a:p>
        </p:txBody>
      </p:sp>
      <p:graphicFrame>
        <p:nvGraphicFramePr>
          <p:cNvPr id="7" name="Table 6">
            <a:extLst>
              <a:ext uri="{FF2B5EF4-FFF2-40B4-BE49-F238E27FC236}">
                <a16:creationId xmlns:a16="http://schemas.microsoft.com/office/drawing/2014/main" id="{EE5C3D20-F3A4-482A-8DA0-25A71C1276FD}"/>
              </a:ext>
            </a:extLst>
          </p:cNvPr>
          <p:cNvGraphicFramePr>
            <a:graphicFrameLocks noGrp="1"/>
          </p:cNvGraphicFramePr>
          <p:nvPr>
            <p:extLst>
              <p:ext uri="{D42A27DB-BD31-4B8C-83A1-F6EECF244321}">
                <p14:modId xmlns:p14="http://schemas.microsoft.com/office/powerpoint/2010/main" val="2636153394"/>
              </p:ext>
            </p:extLst>
          </p:nvPr>
        </p:nvGraphicFramePr>
        <p:xfrm>
          <a:off x="3078480" y="3208094"/>
          <a:ext cx="6035040" cy="3200400"/>
        </p:xfrm>
        <a:graphic>
          <a:graphicData uri="http://schemas.openxmlformats.org/drawingml/2006/table">
            <a:tbl>
              <a:tblPr firstRow="1" bandRow="1">
                <a:tableStyleId>{21E4AEA4-8DFA-4A89-87EB-49C32662AFE0}</a:tableStyleId>
              </a:tblPr>
              <a:tblGrid>
                <a:gridCol w="6035040">
                  <a:extLst>
                    <a:ext uri="{9D8B030D-6E8A-4147-A177-3AD203B41FA5}">
                      <a16:colId xmlns:a16="http://schemas.microsoft.com/office/drawing/2014/main" val="788178936"/>
                    </a:ext>
                  </a:extLst>
                </a:gridCol>
              </a:tblGrid>
              <a:tr h="0">
                <a:tc>
                  <a:txBody>
                    <a:bodyPr/>
                    <a:lstStyle/>
                    <a:p>
                      <a:pPr marL="0" marR="0">
                        <a:spcBef>
                          <a:spcPts val="0"/>
                        </a:spcBef>
                        <a:spcAft>
                          <a:spcPts val="0"/>
                        </a:spcAft>
                      </a:pPr>
                      <a:r>
                        <a:rPr lang="en-US" sz="1400" dirty="0">
                          <a:effectLst/>
                        </a:rPr>
                        <a:t>ICDBG Project/Activity Level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261432766"/>
                  </a:ext>
                </a:extLst>
              </a:tr>
              <a:tr h="0">
                <a:tc>
                  <a:txBody>
                    <a:bodyPr/>
                    <a:lstStyle/>
                    <a:p>
                      <a:pPr marL="0" marR="0">
                        <a:spcBef>
                          <a:spcPts val="0"/>
                        </a:spcBef>
                        <a:spcAft>
                          <a:spcPts val="0"/>
                        </a:spcAft>
                      </a:pPr>
                      <a:r>
                        <a:rPr lang="en-US" sz="1400">
                          <a:effectLst/>
                        </a:rPr>
                        <a:t>ED: Economic Development</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37095293"/>
                  </a:ext>
                </a:extLst>
              </a:tr>
              <a:tr h="0">
                <a:tc>
                  <a:txBody>
                    <a:bodyPr/>
                    <a:lstStyle/>
                    <a:p>
                      <a:pPr marL="0" marR="0">
                        <a:spcBef>
                          <a:spcPts val="0"/>
                        </a:spcBef>
                        <a:spcAft>
                          <a:spcPts val="0"/>
                        </a:spcAft>
                      </a:pPr>
                      <a:r>
                        <a:rPr lang="en-US" sz="1400">
                          <a:effectLst/>
                        </a:rPr>
                        <a:t>HA: Housing acquisition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13771107"/>
                  </a:ext>
                </a:extLst>
              </a:tr>
              <a:tr h="0">
                <a:tc>
                  <a:txBody>
                    <a:bodyPr/>
                    <a:lstStyle/>
                    <a:p>
                      <a:pPr marL="0" marR="0">
                        <a:spcBef>
                          <a:spcPts val="0"/>
                        </a:spcBef>
                        <a:spcAft>
                          <a:spcPts val="0"/>
                        </a:spcAft>
                      </a:pPr>
                      <a:r>
                        <a:rPr lang="en-US" sz="1400" dirty="0">
                          <a:effectLst/>
                        </a:rPr>
                        <a:t>HB: Homebuyer Assistance</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27193494"/>
                  </a:ext>
                </a:extLst>
              </a:tr>
              <a:tr h="0">
                <a:tc>
                  <a:txBody>
                    <a:bodyPr/>
                    <a:lstStyle/>
                    <a:p>
                      <a:pPr marL="0" marR="0">
                        <a:spcBef>
                          <a:spcPts val="0"/>
                        </a:spcBef>
                        <a:spcAft>
                          <a:spcPts val="0"/>
                        </a:spcAft>
                      </a:pPr>
                      <a:r>
                        <a:rPr lang="en-US" sz="1400">
                          <a:effectLst/>
                        </a:rPr>
                        <a:t>HC: Housing - new construction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88835600"/>
                  </a:ext>
                </a:extLst>
              </a:tr>
              <a:tr h="0">
                <a:tc>
                  <a:txBody>
                    <a:bodyPr/>
                    <a:lstStyle/>
                    <a:p>
                      <a:pPr marL="0" marR="0">
                        <a:spcBef>
                          <a:spcPts val="0"/>
                        </a:spcBef>
                        <a:spcAft>
                          <a:spcPts val="0"/>
                        </a:spcAft>
                      </a:pPr>
                      <a:r>
                        <a:rPr lang="en-US" sz="1400">
                          <a:effectLst/>
                        </a:rPr>
                        <a:t>HR: Housing rehabilitation</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3001395"/>
                  </a:ext>
                </a:extLst>
              </a:tr>
              <a:tr h="0">
                <a:tc>
                  <a:txBody>
                    <a:bodyPr/>
                    <a:lstStyle/>
                    <a:p>
                      <a:pPr marL="0" marR="0">
                        <a:spcBef>
                          <a:spcPts val="0"/>
                        </a:spcBef>
                        <a:spcAft>
                          <a:spcPts val="0"/>
                        </a:spcAft>
                      </a:pPr>
                      <a:r>
                        <a:rPr lang="en-US" sz="1400" dirty="0">
                          <a:effectLst/>
                        </a:rPr>
                        <a:t>LE: Land Acquisition for economic development activity</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0728810"/>
                  </a:ext>
                </a:extLst>
              </a:tr>
              <a:tr h="0">
                <a:tc>
                  <a:txBody>
                    <a:bodyPr/>
                    <a:lstStyle/>
                    <a:p>
                      <a:pPr marL="0" marR="0">
                        <a:spcBef>
                          <a:spcPts val="0"/>
                        </a:spcBef>
                        <a:spcAft>
                          <a:spcPts val="0"/>
                        </a:spcAft>
                      </a:pPr>
                      <a:r>
                        <a:rPr lang="en-US" sz="1400">
                          <a:effectLst/>
                        </a:rPr>
                        <a:t>LH: Land Acquisition for housing</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86480730"/>
                  </a:ext>
                </a:extLst>
              </a:tr>
              <a:tr h="0">
                <a:tc>
                  <a:txBody>
                    <a:bodyPr/>
                    <a:lstStyle/>
                    <a:p>
                      <a:pPr marL="0" marR="0">
                        <a:spcBef>
                          <a:spcPts val="0"/>
                        </a:spcBef>
                        <a:spcAft>
                          <a:spcPts val="0"/>
                        </a:spcAft>
                      </a:pPr>
                      <a:r>
                        <a:rPr lang="en-US" sz="1400">
                          <a:effectLst/>
                        </a:rPr>
                        <a:t>LP: Land Acquisition for public facilities</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60935915"/>
                  </a:ext>
                </a:extLst>
              </a:tr>
              <a:tr h="0">
                <a:tc>
                  <a:txBody>
                    <a:bodyPr/>
                    <a:lstStyle/>
                    <a:p>
                      <a:pPr marL="0" marR="0">
                        <a:spcBef>
                          <a:spcPts val="0"/>
                        </a:spcBef>
                        <a:spcAft>
                          <a:spcPts val="0"/>
                        </a:spcAft>
                      </a:pPr>
                      <a:r>
                        <a:rPr lang="en-US" sz="1400">
                          <a:effectLst/>
                        </a:rPr>
                        <a:t>MI: Micro enterprise assistance</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12551439"/>
                  </a:ext>
                </a:extLst>
              </a:tr>
              <a:tr h="0">
                <a:tc>
                  <a:txBody>
                    <a:bodyPr/>
                    <a:lstStyle/>
                    <a:p>
                      <a:pPr marL="0" marR="0">
                        <a:spcBef>
                          <a:spcPts val="0"/>
                        </a:spcBef>
                        <a:spcAft>
                          <a:spcPts val="0"/>
                        </a:spcAft>
                      </a:pPr>
                      <a:r>
                        <a:rPr lang="en-US" sz="1400">
                          <a:effectLst/>
                        </a:rPr>
                        <a:t>PFC: Public Facilities/community centers</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02505272"/>
                  </a:ext>
                </a:extLst>
              </a:tr>
              <a:tr h="0">
                <a:tc>
                  <a:txBody>
                    <a:bodyPr/>
                    <a:lstStyle/>
                    <a:p>
                      <a:pPr marL="0" marR="0">
                        <a:spcBef>
                          <a:spcPts val="0"/>
                        </a:spcBef>
                        <a:spcAft>
                          <a:spcPts val="0"/>
                        </a:spcAft>
                      </a:pPr>
                      <a:r>
                        <a:rPr lang="en-US" sz="1400" dirty="0" err="1">
                          <a:effectLst/>
                        </a:rPr>
                        <a:t>PFI</a:t>
                      </a:r>
                      <a:r>
                        <a:rPr lang="en-US" sz="1400" dirty="0">
                          <a:effectLst/>
                        </a:rPr>
                        <a:t>: Public Facilities infrastructures (use for all infrastructure projects)</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17619041"/>
                  </a:ext>
                </a:extLst>
              </a:tr>
              <a:tr h="38563">
                <a:tc>
                  <a:txBody>
                    <a:bodyPr/>
                    <a:lstStyle/>
                    <a:p>
                      <a:pPr marL="0" marR="0">
                        <a:spcBef>
                          <a:spcPts val="0"/>
                        </a:spcBef>
                        <a:spcAft>
                          <a:spcPts val="0"/>
                        </a:spcAft>
                      </a:pPr>
                      <a:r>
                        <a:rPr lang="en-US" sz="1400">
                          <a:effectLst/>
                        </a:rPr>
                        <a:t>PFS: Public Facilities - special needs</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09321139"/>
                  </a:ext>
                </a:extLst>
              </a:tr>
              <a:tr h="0">
                <a:tc>
                  <a:txBody>
                    <a:bodyPr/>
                    <a:lstStyle/>
                    <a:p>
                      <a:pPr marL="0" marR="0">
                        <a:spcBef>
                          <a:spcPts val="0"/>
                        </a:spcBef>
                        <a:spcAft>
                          <a:spcPts val="0"/>
                        </a:spcAft>
                      </a:pPr>
                      <a:r>
                        <a:rPr lang="en-US" sz="1400">
                          <a:effectLst/>
                        </a:rPr>
                        <a:t>PS: Public Service</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5405551"/>
                  </a:ext>
                </a:extLst>
              </a:tr>
              <a:tr h="0">
                <a:tc>
                  <a:txBody>
                    <a:bodyPr/>
                    <a:lstStyle/>
                    <a:p>
                      <a:pPr marL="0" marR="0">
                        <a:spcBef>
                          <a:spcPts val="0"/>
                        </a:spcBef>
                        <a:spcAft>
                          <a:spcPts val="0"/>
                        </a:spcAft>
                      </a:pPr>
                      <a:r>
                        <a:rPr lang="en-US" sz="1400" dirty="0">
                          <a:effectLst/>
                        </a:rPr>
                        <a:t>WV: Other COVID-19 Activities Authorized by Waiver or Alternate Requirements</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86010108"/>
                  </a:ext>
                </a:extLst>
              </a:tr>
            </a:tbl>
          </a:graphicData>
        </a:graphic>
      </p:graphicFrame>
      <p:sp>
        <p:nvSpPr>
          <p:cNvPr id="11" name="Slide Number Placeholder 10">
            <a:extLst>
              <a:ext uri="{FF2B5EF4-FFF2-40B4-BE49-F238E27FC236}">
                <a16:creationId xmlns:a16="http://schemas.microsoft.com/office/drawing/2014/main" id="{75FE3259-5133-4AF6-AD5A-7F45F90FCD4C}"/>
              </a:ext>
            </a:extLst>
          </p:cNvPr>
          <p:cNvSpPr>
            <a:spLocks noGrp="1"/>
          </p:cNvSpPr>
          <p:nvPr>
            <p:ph type="sldNum" sz="quarter" idx="12"/>
          </p:nvPr>
        </p:nvSpPr>
        <p:spPr/>
        <p:txBody>
          <a:bodyPr/>
          <a:lstStyle/>
          <a:p>
            <a:fld id="{54D70457-7CF1-45B9-9DC3-32174B6ADC54}" type="slidenum">
              <a:rPr lang="en-US" smtClean="0"/>
              <a:t>13</a:t>
            </a:fld>
            <a:endParaRPr lang="en-US"/>
          </a:p>
        </p:txBody>
      </p:sp>
      <p:pic>
        <p:nvPicPr>
          <p:cNvPr id="13" name="Picture 12" descr="Icon&#10;&#10;Description automatically generated">
            <a:extLst>
              <a:ext uri="{FF2B5EF4-FFF2-40B4-BE49-F238E27FC236}">
                <a16:creationId xmlns:a16="http://schemas.microsoft.com/office/drawing/2014/main" id="{DB3F46A4-EA07-4A61-A5DC-421C89B4D6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Tree>
    <p:extLst>
      <p:ext uri="{BB962C8B-B14F-4D97-AF65-F5344CB8AC3E}">
        <p14:creationId xmlns:p14="http://schemas.microsoft.com/office/powerpoint/2010/main" val="1435168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DC0A-4ED8-4ADF-BE2B-3AFE281063AF}"/>
              </a:ext>
            </a:extLst>
          </p:cNvPr>
          <p:cNvSpPr>
            <a:spLocks noGrp="1"/>
          </p:cNvSpPr>
          <p:nvPr>
            <p:ph type="title"/>
          </p:nvPr>
        </p:nvSpPr>
        <p:spPr>
          <a:xfrm>
            <a:off x="838200" y="568317"/>
            <a:ext cx="10515600" cy="1325563"/>
          </a:xfrm>
        </p:spPr>
        <p:txBody>
          <a:bodyPr>
            <a:noAutofit/>
          </a:bodyPr>
          <a:lstStyle/>
          <a:p>
            <a:pPr algn="ctr"/>
            <a:r>
              <a:rPr lang="en-US" sz="2900" b="1" u="sng" dirty="0"/>
              <a:t>Requirements B &amp; C of Section 15011 of the CARES Act</a:t>
            </a:r>
            <a:br>
              <a:rPr lang="en-US" sz="2900" dirty="0"/>
            </a:br>
            <a:r>
              <a:rPr lang="en-US" sz="2900" dirty="0"/>
              <a:t>The amount of large covered funds that were expended or obligated for each project or activity, cont’d.</a:t>
            </a:r>
            <a:br>
              <a:rPr lang="en-US" sz="2900" dirty="0"/>
            </a:br>
            <a:endParaRPr lang="en-US" sz="2900" dirty="0"/>
          </a:p>
        </p:txBody>
      </p:sp>
      <p:sp>
        <p:nvSpPr>
          <p:cNvPr id="11" name="Content Placeholder 10">
            <a:extLst>
              <a:ext uri="{FF2B5EF4-FFF2-40B4-BE49-F238E27FC236}">
                <a16:creationId xmlns:a16="http://schemas.microsoft.com/office/drawing/2014/main" id="{D791EB87-104E-4E75-ADAB-E33066C0174F}"/>
              </a:ext>
            </a:extLst>
          </p:cNvPr>
          <p:cNvSpPr>
            <a:spLocks noGrp="1"/>
          </p:cNvSpPr>
          <p:nvPr>
            <p:ph idx="1"/>
          </p:nvPr>
        </p:nvSpPr>
        <p:spPr/>
        <p:txBody>
          <a:bodyPr vert="horz" lIns="91440" tIns="45720" rIns="91440" bIns="45720" rtlCol="0" anchor="t">
            <a:normAutofit fontScale="92500"/>
          </a:bodyPr>
          <a:lstStyle/>
          <a:p>
            <a:pPr marL="285750" lvl="0" indent="-285750">
              <a:lnSpc>
                <a:spcPct val="110000"/>
              </a:lnSpc>
              <a:spcAft>
                <a:spcPts val="600"/>
              </a:spcAft>
            </a:pPr>
            <a:r>
              <a:rPr lang="en-US" sz="2400" dirty="0"/>
              <a:t>When reporting, Tribe or TDHEs must report using the accrual basis of accounting.</a:t>
            </a:r>
          </a:p>
          <a:p>
            <a:pPr>
              <a:lnSpc>
                <a:spcPct val="110000"/>
              </a:lnSpc>
              <a:spcAft>
                <a:spcPts val="600"/>
              </a:spcAft>
            </a:pPr>
            <a:r>
              <a:rPr lang="en-US" sz="2400" dirty="0"/>
              <a:t>For Tribe or TDHEs, HUD established two award types:</a:t>
            </a:r>
          </a:p>
          <a:p>
            <a:pPr marL="914400" lvl="1" indent="-457200">
              <a:lnSpc>
                <a:spcPct val="110000"/>
              </a:lnSpc>
              <a:spcBef>
                <a:spcPts val="0"/>
              </a:spcBef>
              <a:spcAft>
                <a:spcPts val="300"/>
              </a:spcAft>
              <a:buFont typeface="+mj-lt"/>
              <a:buAutoNum type="arabicPeriod"/>
            </a:pPr>
            <a:r>
              <a:rPr lang="en-US" dirty="0"/>
              <a:t>CARES Act IHBG</a:t>
            </a:r>
          </a:p>
          <a:p>
            <a:pPr marL="914400" lvl="1" indent="-457200">
              <a:lnSpc>
                <a:spcPct val="110000"/>
              </a:lnSpc>
              <a:spcBef>
                <a:spcPts val="0"/>
              </a:spcBef>
              <a:spcAft>
                <a:spcPts val="300"/>
              </a:spcAft>
              <a:buFont typeface="+mj-lt"/>
              <a:buAutoNum type="arabicPeriod"/>
            </a:pPr>
            <a:r>
              <a:rPr lang="en-US" dirty="0"/>
              <a:t>CARES Act ICDBG</a:t>
            </a:r>
          </a:p>
          <a:p>
            <a:pPr marL="285750" lvl="0" indent="-285750">
              <a:lnSpc>
                <a:spcPct val="110000"/>
              </a:lnSpc>
              <a:spcAft>
                <a:spcPts val="600"/>
              </a:spcAft>
            </a:pPr>
            <a:r>
              <a:rPr lang="en-US" sz="2400" dirty="0"/>
              <a:t>Accordingly, for quarterly reporting, the Tribes and TDHEs will report IHBG CARES and ICDBG CARES grants awards separately.  </a:t>
            </a:r>
          </a:p>
          <a:p>
            <a:pPr marL="285750" lvl="0" indent="-285750">
              <a:lnSpc>
                <a:spcPct val="110000"/>
              </a:lnSpc>
              <a:spcAft>
                <a:spcPts val="600"/>
              </a:spcAft>
            </a:pPr>
            <a:r>
              <a:rPr lang="en-US" sz="2400" dirty="0"/>
              <a:t>The four quarters of CARES Act reporting should be reconcilable with the Tribe or TDHE’s annual reporting submission (i.e., APR or ASER), as well as its quarterly Financial Statements (SF-425). </a:t>
            </a:r>
          </a:p>
          <a:p>
            <a:pPr marL="0" indent="0">
              <a:buNone/>
            </a:pPr>
            <a:endParaRPr lang="en-US" sz="2400" dirty="0">
              <a:latin typeface="Segoe UI Symbol"/>
              <a:ea typeface="Segoe UI Symbol"/>
            </a:endParaRPr>
          </a:p>
        </p:txBody>
      </p:sp>
      <p:sp>
        <p:nvSpPr>
          <p:cNvPr id="3" name="Slide Number Placeholder 2">
            <a:extLst>
              <a:ext uri="{FF2B5EF4-FFF2-40B4-BE49-F238E27FC236}">
                <a16:creationId xmlns:a16="http://schemas.microsoft.com/office/drawing/2014/main" id="{7A190FA6-F709-487D-91EF-87249B2CE570}"/>
              </a:ext>
            </a:extLst>
          </p:cNvPr>
          <p:cNvSpPr>
            <a:spLocks noGrp="1"/>
          </p:cNvSpPr>
          <p:nvPr>
            <p:ph type="sldNum" sz="quarter" idx="12"/>
          </p:nvPr>
        </p:nvSpPr>
        <p:spPr/>
        <p:txBody>
          <a:bodyPr/>
          <a:lstStyle/>
          <a:p>
            <a:fld id="{5AC6E65E-92B5-4B18-BE66-17D27D1D6D0B}" type="slidenum">
              <a:rPr lang="en-US" smtClean="0"/>
              <a:t>14</a:t>
            </a:fld>
            <a:endParaRPr lang="en-US" dirty="0"/>
          </a:p>
        </p:txBody>
      </p:sp>
      <p:pic>
        <p:nvPicPr>
          <p:cNvPr id="7" name="Picture 6" descr="Icon&#10;&#10;Description automatically generated">
            <a:extLst>
              <a:ext uri="{FF2B5EF4-FFF2-40B4-BE49-F238E27FC236}">
                <a16:creationId xmlns:a16="http://schemas.microsoft.com/office/drawing/2014/main" id="{54540F3F-911B-4F9C-8AC6-B6BC119F28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Tree>
    <p:extLst>
      <p:ext uri="{BB962C8B-B14F-4D97-AF65-F5344CB8AC3E}">
        <p14:creationId xmlns:p14="http://schemas.microsoft.com/office/powerpoint/2010/main" val="2006595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538B9-C587-4890-99FD-420C91CB49DC}"/>
              </a:ext>
            </a:extLst>
          </p:cNvPr>
          <p:cNvSpPr>
            <a:spLocks noGrp="1"/>
          </p:cNvSpPr>
          <p:nvPr>
            <p:ph type="title"/>
          </p:nvPr>
        </p:nvSpPr>
        <p:spPr/>
        <p:txBody>
          <a:bodyPr/>
          <a:lstStyle/>
          <a:p>
            <a:r>
              <a:rPr lang="en-US" dirty="0"/>
              <a:t>CARS – CARES Act Reporting System</a:t>
            </a:r>
          </a:p>
        </p:txBody>
      </p:sp>
      <p:sp>
        <p:nvSpPr>
          <p:cNvPr id="4" name="Slide Number Placeholder 3">
            <a:extLst>
              <a:ext uri="{FF2B5EF4-FFF2-40B4-BE49-F238E27FC236}">
                <a16:creationId xmlns:a16="http://schemas.microsoft.com/office/drawing/2014/main" id="{2FE770EB-762E-4F2F-AE1F-5F24ECE7D093}"/>
              </a:ext>
            </a:extLst>
          </p:cNvPr>
          <p:cNvSpPr>
            <a:spLocks noGrp="1"/>
          </p:cNvSpPr>
          <p:nvPr>
            <p:ph type="sldNum" sz="quarter" idx="12"/>
          </p:nvPr>
        </p:nvSpPr>
        <p:spPr/>
        <p:txBody>
          <a:bodyPr/>
          <a:lstStyle/>
          <a:p>
            <a:fld id="{54D70457-7CF1-45B9-9DC3-32174B6ADC54}" type="slidenum">
              <a:rPr lang="en-US" smtClean="0"/>
              <a:t>15</a:t>
            </a:fld>
            <a:endParaRPr lang="en-US"/>
          </a:p>
        </p:txBody>
      </p:sp>
      <p:pic>
        <p:nvPicPr>
          <p:cNvPr id="6" name="Picture 5" descr="Icon&#10;&#10;Description automatically generated">
            <a:extLst>
              <a:ext uri="{FF2B5EF4-FFF2-40B4-BE49-F238E27FC236}">
                <a16:creationId xmlns:a16="http://schemas.microsoft.com/office/drawing/2014/main" id="{97F035E3-8C18-4058-97A0-C16121362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pic>
        <p:nvPicPr>
          <p:cNvPr id="7" name="Content Placeholder 6">
            <a:extLst>
              <a:ext uri="{FF2B5EF4-FFF2-40B4-BE49-F238E27FC236}">
                <a16:creationId xmlns:a16="http://schemas.microsoft.com/office/drawing/2014/main" id="{D2FDEA56-D67D-4727-BB29-235B06ABE75B}"/>
              </a:ext>
            </a:extLst>
          </p:cNvPr>
          <p:cNvPicPr>
            <a:picLocks noGrp="1"/>
          </p:cNvPicPr>
          <p:nvPr>
            <p:ph idx="1"/>
          </p:nvPr>
        </p:nvPicPr>
        <p:blipFill>
          <a:blip r:embed="rId3"/>
          <a:stretch>
            <a:fillRect/>
          </a:stretch>
        </p:blipFill>
        <p:spPr>
          <a:xfrm>
            <a:off x="1071562" y="1518660"/>
            <a:ext cx="9144000" cy="4837690"/>
          </a:xfrm>
          <a:prstGeom prst="rect">
            <a:avLst/>
          </a:prstGeom>
        </p:spPr>
      </p:pic>
      <p:sp>
        <p:nvSpPr>
          <p:cNvPr id="8" name="Oval 7">
            <a:extLst>
              <a:ext uri="{FF2B5EF4-FFF2-40B4-BE49-F238E27FC236}">
                <a16:creationId xmlns:a16="http://schemas.microsoft.com/office/drawing/2014/main" id="{BB93D47E-C83C-4AFC-B354-87FB7519EEDB}"/>
              </a:ext>
            </a:extLst>
          </p:cNvPr>
          <p:cNvSpPr/>
          <p:nvPr/>
        </p:nvSpPr>
        <p:spPr>
          <a:xfrm>
            <a:off x="5569674" y="2596862"/>
            <a:ext cx="904875" cy="10001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Cursor">
            <a:extLst>
              <a:ext uri="{FF2B5EF4-FFF2-40B4-BE49-F238E27FC236}">
                <a16:creationId xmlns:a16="http://schemas.microsoft.com/office/drawing/2014/main" id="{70FE0F22-41A1-496F-A04A-61932499AD2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08254" y="3139787"/>
            <a:ext cx="914400" cy="914400"/>
          </a:xfrm>
          <a:prstGeom prst="rect">
            <a:avLst/>
          </a:prstGeom>
        </p:spPr>
      </p:pic>
    </p:spTree>
    <p:extLst>
      <p:ext uri="{BB962C8B-B14F-4D97-AF65-F5344CB8AC3E}">
        <p14:creationId xmlns:p14="http://schemas.microsoft.com/office/powerpoint/2010/main" val="1155403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F174684A-8AA7-4710-9132-CA8452F908A7}"/>
              </a:ext>
            </a:extLst>
          </p:cNvPr>
          <p:cNvPicPr/>
          <p:nvPr/>
        </p:nvPicPr>
        <p:blipFill>
          <a:blip r:embed="rId2"/>
          <a:stretch>
            <a:fillRect/>
          </a:stretch>
        </p:blipFill>
        <p:spPr>
          <a:xfrm>
            <a:off x="1026888" y="1284420"/>
            <a:ext cx="9899729" cy="5471984"/>
          </a:xfrm>
          <a:prstGeom prst="rect">
            <a:avLst/>
          </a:prstGeom>
        </p:spPr>
      </p:pic>
      <p:sp>
        <p:nvSpPr>
          <p:cNvPr id="61" name="Rectangle 60">
            <a:extLst>
              <a:ext uri="{FF2B5EF4-FFF2-40B4-BE49-F238E27FC236}">
                <a16:creationId xmlns:a16="http://schemas.microsoft.com/office/drawing/2014/main" id="{D8A23232-5CED-4340-A979-DE49C6B2187C}"/>
              </a:ext>
            </a:extLst>
          </p:cNvPr>
          <p:cNvSpPr/>
          <p:nvPr/>
        </p:nvSpPr>
        <p:spPr>
          <a:xfrm>
            <a:off x="5491512" y="3439355"/>
            <a:ext cx="1228436" cy="119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D691E6CE-6455-4E3B-98A1-2437B4B577B0}"/>
              </a:ext>
            </a:extLst>
          </p:cNvPr>
          <p:cNvSpPr/>
          <p:nvPr/>
        </p:nvSpPr>
        <p:spPr>
          <a:xfrm>
            <a:off x="5500748" y="3316640"/>
            <a:ext cx="1228436" cy="1193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9C1DF246-E02B-4110-88CA-610E5A9D76B1}"/>
              </a:ext>
            </a:extLst>
          </p:cNvPr>
          <p:cNvSpPr txBox="1"/>
          <p:nvPr/>
        </p:nvSpPr>
        <p:spPr>
          <a:xfrm>
            <a:off x="5495635" y="3225875"/>
            <a:ext cx="1711036" cy="430887"/>
          </a:xfrm>
          <a:prstGeom prst="rect">
            <a:avLst/>
          </a:prstGeom>
          <a:noFill/>
        </p:spPr>
        <p:txBody>
          <a:bodyPr wrap="square" rtlCol="0">
            <a:spAutoFit/>
          </a:bodyPr>
          <a:lstStyle/>
          <a:p>
            <a:r>
              <a:rPr lang="en-US" sz="1050" dirty="0">
                <a:solidFill>
                  <a:schemeClr val="tx1">
                    <a:lumMod val="75000"/>
                    <a:lumOff val="25000"/>
                  </a:schemeClr>
                </a:solidFill>
              </a:rPr>
              <a:t>20IV9912340</a:t>
            </a:r>
          </a:p>
          <a:p>
            <a:r>
              <a:rPr lang="en-US" sz="1050" dirty="0">
                <a:solidFill>
                  <a:schemeClr val="tx1">
                    <a:lumMod val="75000"/>
                    <a:lumOff val="25000"/>
                  </a:schemeClr>
                </a:solidFill>
              </a:rPr>
              <a:t>20BV9912340</a:t>
            </a:r>
            <a:endParaRPr lang="en-US" sz="1200" dirty="0">
              <a:solidFill>
                <a:schemeClr val="tx1">
                  <a:lumMod val="75000"/>
                  <a:lumOff val="25000"/>
                </a:schemeClr>
              </a:solidFill>
            </a:endParaRPr>
          </a:p>
        </p:txBody>
      </p:sp>
      <p:sp>
        <p:nvSpPr>
          <p:cNvPr id="2" name="Title 1">
            <a:extLst>
              <a:ext uri="{FF2B5EF4-FFF2-40B4-BE49-F238E27FC236}">
                <a16:creationId xmlns:a16="http://schemas.microsoft.com/office/drawing/2014/main" id="{06B538B9-C587-4890-99FD-420C91CB49DC}"/>
              </a:ext>
            </a:extLst>
          </p:cNvPr>
          <p:cNvSpPr>
            <a:spLocks noGrp="1"/>
          </p:cNvSpPr>
          <p:nvPr>
            <p:ph type="title"/>
          </p:nvPr>
        </p:nvSpPr>
        <p:spPr/>
        <p:txBody>
          <a:bodyPr/>
          <a:lstStyle/>
          <a:p>
            <a:r>
              <a:rPr lang="en-US" dirty="0"/>
              <a:t>CARS – CARES Act Reporting System</a:t>
            </a:r>
          </a:p>
        </p:txBody>
      </p:sp>
      <p:sp>
        <p:nvSpPr>
          <p:cNvPr id="4" name="Slide Number Placeholder 3">
            <a:extLst>
              <a:ext uri="{FF2B5EF4-FFF2-40B4-BE49-F238E27FC236}">
                <a16:creationId xmlns:a16="http://schemas.microsoft.com/office/drawing/2014/main" id="{2FE770EB-762E-4F2F-AE1F-5F24ECE7D093}"/>
              </a:ext>
            </a:extLst>
          </p:cNvPr>
          <p:cNvSpPr>
            <a:spLocks noGrp="1"/>
          </p:cNvSpPr>
          <p:nvPr>
            <p:ph type="sldNum" sz="quarter" idx="12"/>
          </p:nvPr>
        </p:nvSpPr>
        <p:spPr>
          <a:xfrm>
            <a:off x="9448800" y="6344699"/>
            <a:ext cx="2743200" cy="365125"/>
          </a:xfrm>
        </p:spPr>
        <p:txBody>
          <a:bodyPr/>
          <a:lstStyle/>
          <a:p>
            <a:fld id="{54D70457-7CF1-45B9-9DC3-32174B6ADC54}" type="slidenum">
              <a:rPr lang="en-US" smtClean="0"/>
              <a:t>16</a:t>
            </a:fld>
            <a:endParaRPr lang="en-US"/>
          </a:p>
        </p:txBody>
      </p:sp>
      <p:pic>
        <p:nvPicPr>
          <p:cNvPr id="6" name="Picture 5" descr="Icon&#10;&#10;Description automatically generated">
            <a:extLst>
              <a:ext uri="{FF2B5EF4-FFF2-40B4-BE49-F238E27FC236}">
                <a16:creationId xmlns:a16="http://schemas.microsoft.com/office/drawing/2014/main" id="{97F035E3-8C18-4058-97A0-C161213622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
        <p:nvSpPr>
          <p:cNvPr id="28" name="Speech Bubble: Rectangle 27">
            <a:extLst>
              <a:ext uri="{FF2B5EF4-FFF2-40B4-BE49-F238E27FC236}">
                <a16:creationId xmlns:a16="http://schemas.microsoft.com/office/drawing/2014/main" id="{ED7D3653-2BD8-4834-A220-7C90C967CF84}"/>
              </a:ext>
            </a:extLst>
          </p:cNvPr>
          <p:cNvSpPr/>
          <p:nvPr/>
        </p:nvSpPr>
        <p:spPr>
          <a:xfrm>
            <a:off x="314036" y="2448212"/>
            <a:ext cx="1978891" cy="457200"/>
          </a:xfrm>
          <a:prstGeom prst="wedgeRectCallout">
            <a:avLst>
              <a:gd name="adj1" fmla="val 64949"/>
              <a:gd name="adj2" fmla="val 52121"/>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Recipient Name</a:t>
            </a:r>
          </a:p>
        </p:txBody>
      </p:sp>
      <p:sp>
        <p:nvSpPr>
          <p:cNvPr id="30" name="Speech Bubble: Rectangle 29">
            <a:extLst>
              <a:ext uri="{FF2B5EF4-FFF2-40B4-BE49-F238E27FC236}">
                <a16:creationId xmlns:a16="http://schemas.microsoft.com/office/drawing/2014/main" id="{91172E1F-2A00-46A2-A28F-ED3295510FAD}"/>
              </a:ext>
            </a:extLst>
          </p:cNvPr>
          <p:cNvSpPr/>
          <p:nvPr/>
        </p:nvSpPr>
        <p:spPr>
          <a:xfrm>
            <a:off x="8462818" y="2448211"/>
            <a:ext cx="2641600" cy="936227"/>
          </a:xfrm>
          <a:prstGeom prst="wedgeRectCallout">
            <a:avLst>
              <a:gd name="adj1" fmla="val -61619"/>
              <a:gd name="adj2" fmla="val 1045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Grant Number</a:t>
            </a:r>
          </a:p>
          <a:p>
            <a:pPr algn="ctr"/>
            <a:r>
              <a:rPr lang="en-US" sz="2000" dirty="0">
                <a:solidFill>
                  <a:schemeClr val="tx1"/>
                </a:solidFill>
              </a:rPr>
              <a:t>20IV (ICDBG CARES)</a:t>
            </a:r>
          </a:p>
          <a:p>
            <a:pPr algn="ctr"/>
            <a:r>
              <a:rPr lang="en-US" sz="2000" dirty="0">
                <a:solidFill>
                  <a:schemeClr val="tx1"/>
                </a:solidFill>
              </a:rPr>
              <a:t>20BV (IHBG CARES)</a:t>
            </a:r>
          </a:p>
        </p:txBody>
      </p:sp>
      <p:sp>
        <p:nvSpPr>
          <p:cNvPr id="32" name="Speech Bubble: Rectangle 31">
            <a:extLst>
              <a:ext uri="{FF2B5EF4-FFF2-40B4-BE49-F238E27FC236}">
                <a16:creationId xmlns:a16="http://schemas.microsoft.com/office/drawing/2014/main" id="{62E9885A-F33F-44E3-9EC6-AC1EE6523FE8}"/>
              </a:ext>
            </a:extLst>
          </p:cNvPr>
          <p:cNvSpPr/>
          <p:nvPr/>
        </p:nvSpPr>
        <p:spPr>
          <a:xfrm>
            <a:off x="314036" y="3662936"/>
            <a:ext cx="2075873" cy="457200"/>
          </a:xfrm>
          <a:prstGeom prst="wedgeRectCallout">
            <a:avLst>
              <a:gd name="adj1" fmla="val 66270"/>
              <a:gd name="adj2" fmla="val 4404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Grant Award</a:t>
            </a:r>
          </a:p>
        </p:txBody>
      </p:sp>
      <p:sp>
        <p:nvSpPr>
          <p:cNvPr id="34" name="Speech Bubble: Rectangle 33">
            <a:extLst>
              <a:ext uri="{FF2B5EF4-FFF2-40B4-BE49-F238E27FC236}">
                <a16:creationId xmlns:a16="http://schemas.microsoft.com/office/drawing/2014/main" id="{4D3EEB5B-85F7-43FD-A581-7F885ECA3CDF}"/>
              </a:ext>
            </a:extLst>
          </p:cNvPr>
          <p:cNvSpPr/>
          <p:nvPr/>
        </p:nvSpPr>
        <p:spPr>
          <a:xfrm>
            <a:off x="3906982" y="4836176"/>
            <a:ext cx="2727779" cy="457200"/>
          </a:xfrm>
          <a:prstGeom prst="wedgeRectCallout">
            <a:avLst>
              <a:gd name="adj1" fmla="val 405"/>
              <a:gd name="adj2" fmla="val -75152"/>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CARES ACT Purpose</a:t>
            </a:r>
          </a:p>
        </p:txBody>
      </p:sp>
      <p:sp>
        <p:nvSpPr>
          <p:cNvPr id="36" name="Speech Bubble: Rectangle 35">
            <a:extLst>
              <a:ext uri="{FF2B5EF4-FFF2-40B4-BE49-F238E27FC236}">
                <a16:creationId xmlns:a16="http://schemas.microsoft.com/office/drawing/2014/main" id="{AFFC5990-4431-49FD-B175-877EC6A09963}"/>
              </a:ext>
            </a:extLst>
          </p:cNvPr>
          <p:cNvSpPr/>
          <p:nvPr/>
        </p:nvSpPr>
        <p:spPr>
          <a:xfrm>
            <a:off x="314036" y="4193748"/>
            <a:ext cx="2075873" cy="457200"/>
          </a:xfrm>
          <a:prstGeom prst="wedgeRectCallout">
            <a:avLst>
              <a:gd name="adj1" fmla="val 61821"/>
              <a:gd name="adj2" fmla="val 3798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Eligible Activity</a:t>
            </a:r>
          </a:p>
        </p:txBody>
      </p:sp>
      <p:sp>
        <p:nvSpPr>
          <p:cNvPr id="38" name="Speech Bubble: Rectangle 37">
            <a:extLst>
              <a:ext uri="{FF2B5EF4-FFF2-40B4-BE49-F238E27FC236}">
                <a16:creationId xmlns:a16="http://schemas.microsoft.com/office/drawing/2014/main" id="{2C775DA0-3919-4559-BC8D-17FF4B4AA532}"/>
              </a:ext>
            </a:extLst>
          </p:cNvPr>
          <p:cNvSpPr/>
          <p:nvPr/>
        </p:nvSpPr>
        <p:spPr>
          <a:xfrm>
            <a:off x="8462817" y="3662936"/>
            <a:ext cx="2641599" cy="457200"/>
          </a:xfrm>
          <a:prstGeom prst="wedgeRectCallout">
            <a:avLst>
              <a:gd name="adj1" fmla="val -64767"/>
              <a:gd name="adj2" fmla="val 4202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Quarterly Expenditures</a:t>
            </a:r>
          </a:p>
        </p:txBody>
      </p:sp>
      <p:sp>
        <p:nvSpPr>
          <p:cNvPr id="40" name="Speech Bubble: Rectangle 39">
            <a:extLst>
              <a:ext uri="{FF2B5EF4-FFF2-40B4-BE49-F238E27FC236}">
                <a16:creationId xmlns:a16="http://schemas.microsoft.com/office/drawing/2014/main" id="{F186A4CC-D807-4DD5-8BFD-9883F80DBA43}"/>
              </a:ext>
            </a:extLst>
          </p:cNvPr>
          <p:cNvSpPr/>
          <p:nvPr/>
        </p:nvSpPr>
        <p:spPr>
          <a:xfrm>
            <a:off x="8917707" y="4193748"/>
            <a:ext cx="2186707" cy="457200"/>
          </a:xfrm>
          <a:prstGeom prst="wedgeRectCallout">
            <a:avLst>
              <a:gd name="adj1" fmla="val -64417"/>
              <a:gd name="adj2" fmla="val 37979"/>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Short Description</a:t>
            </a:r>
          </a:p>
        </p:txBody>
      </p:sp>
      <p:sp>
        <p:nvSpPr>
          <p:cNvPr id="42" name="Speech Bubble: Rectangle 41">
            <a:extLst>
              <a:ext uri="{FF2B5EF4-FFF2-40B4-BE49-F238E27FC236}">
                <a16:creationId xmlns:a16="http://schemas.microsoft.com/office/drawing/2014/main" id="{2A8E9D67-49DC-4344-9783-5CC1B32D3FD0}"/>
              </a:ext>
            </a:extLst>
          </p:cNvPr>
          <p:cNvSpPr/>
          <p:nvPr/>
        </p:nvSpPr>
        <p:spPr>
          <a:xfrm>
            <a:off x="8917709" y="4724560"/>
            <a:ext cx="2186706" cy="457200"/>
          </a:xfrm>
          <a:prstGeom prst="wedgeRectCallout">
            <a:avLst>
              <a:gd name="adj1" fmla="val -62243"/>
              <a:gd name="adj2" fmla="val 33939"/>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CARES Amount</a:t>
            </a:r>
          </a:p>
        </p:txBody>
      </p:sp>
      <p:sp>
        <p:nvSpPr>
          <p:cNvPr id="54" name="Speech Bubble: Rectangle 53">
            <a:extLst>
              <a:ext uri="{FF2B5EF4-FFF2-40B4-BE49-F238E27FC236}">
                <a16:creationId xmlns:a16="http://schemas.microsoft.com/office/drawing/2014/main" id="{A0CD2976-24DB-4DCD-A3CE-6E5541B5A3CE}"/>
              </a:ext>
            </a:extLst>
          </p:cNvPr>
          <p:cNvSpPr/>
          <p:nvPr/>
        </p:nvSpPr>
        <p:spPr>
          <a:xfrm>
            <a:off x="8917709" y="5255372"/>
            <a:ext cx="2186706" cy="457200"/>
          </a:xfrm>
          <a:prstGeom prst="wedgeRectCallout">
            <a:avLst>
              <a:gd name="adj1" fmla="val -62665"/>
              <a:gd name="adj2" fmla="val 5656"/>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Add Program</a:t>
            </a:r>
          </a:p>
        </p:txBody>
      </p:sp>
      <p:sp>
        <p:nvSpPr>
          <p:cNvPr id="56" name="Speech Bubble: Rectangle 55">
            <a:extLst>
              <a:ext uri="{FF2B5EF4-FFF2-40B4-BE49-F238E27FC236}">
                <a16:creationId xmlns:a16="http://schemas.microsoft.com/office/drawing/2014/main" id="{D4B18AD8-5BAB-48DF-BE18-D64DABAE1892}"/>
              </a:ext>
            </a:extLst>
          </p:cNvPr>
          <p:cNvSpPr/>
          <p:nvPr/>
        </p:nvSpPr>
        <p:spPr>
          <a:xfrm>
            <a:off x="9097817" y="5786184"/>
            <a:ext cx="2006597" cy="457200"/>
          </a:xfrm>
          <a:prstGeom prst="wedgeRectCallout">
            <a:avLst>
              <a:gd name="adj1" fmla="val -61322"/>
              <a:gd name="adj2" fmla="val -10505"/>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Submit Report</a:t>
            </a:r>
          </a:p>
        </p:txBody>
      </p:sp>
      <p:sp>
        <p:nvSpPr>
          <p:cNvPr id="57" name="TextBox 56">
            <a:extLst>
              <a:ext uri="{FF2B5EF4-FFF2-40B4-BE49-F238E27FC236}">
                <a16:creationId xmlns:a16="http://schemas.microsoft.com/office/drawing/2014/main" id="{DBEFAF8F-1E79-4615-BD21-61B86221CA05}"/>
              </a:ext>
            </a:extLst>
          </p:cNvPr>
          <p:cNvSpPr txBox="1"/>
          <p:nvPr/>
        </p:nvSpPr>
        <p:spPr>
          <a:xfrm>
            <a:off x="2646218" y="2882803"/>
            <a:ext cx="2521527" cy="276999"/>
          </a:xfrm>
          <a:prstGeom prst="rect">
            <a:avLst/>
          </a:prstGeom>
          <a:solidFill>
            <a:schemeClr val="bg1"/>
          </a:solidFill>
        </p:spPr>
        <p:txBody>
          <a:bodyPr wrap="square" rtlCol="0">
            <a:spAutoFit/>
          </a:bodyPr>
          <a:lstStyle/>
          <a:p>
            <a:r>
              <a:rPr lang="en-US" sz="1200" dirty="0">
                <a:solidFill>
                  <a:schemeClr val="tx1">
                    <a:lumMod val="75000"/>
                    <a:lumOff val="25000"/>
                  </a:schemeClr>
                </a:solidFill>
              </a:rPr>
              <a:t>SAMPLE TRIBE OR TDHE</a:t>
            </a:r>
          </a:p>
        </p:txBody>
      </p:sp>
    </p:spTree>
    <p:extLst>
      <p:ext uri="{BB962C8B-B14F-4D97-AF65-F5344CB8AC3E}">
        <p14:creationId xmlns:p14="http://schemas.microsoft.com/office/powerpoint/2010/main" val="1041277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538B9-C587-4890-99FD-420C91CB49DC}"/>
              </a:ext>
            </a:extLst>
          </p:cNvPr>
          <p:cNvSpPr>
            <a:spLocks noGrp="1"/>
          </p:cNvSpPr>
          <p:nvPr>
            <p:ph type="title"/>
          </p:nvPr>
        </p:nvSpPr>
        <p:spPr/>
        <p:txBody>
          <a:bodyPr/>
          <a:lstStyle/>
          <a:p>
            <a:r>
              <a:rPr lang="en-US" dirty="0"/>
              <a:t>CARS – CARES Act Reporting System</a:t>
            </a:r>
          </a:p>
        </p:txBody>
      </p:sp>
      <p:sp>
        <p:nvSpPr>
          <p:cNvPr id="4" name="Slide Number Placeholder 3">
            <a:extLst>
              <a:ext uri="{FF2B5EF4-FFF2-40B4-BE49-F238E27FC236}">
                <a16:creationId xmlns:a16="http://schemas.microsoft.com/office/drawing/2014/main" id="{2FE770EB-762E-4F2F-AE1F-5F24ECE7D093}"/>
              </a:ext>
            </a:extLst>
          </p:cNvPr>
          <p:cNvSpPr>
            <a:spLocks noGrp="1"/>
          </p:cNvSpPr>
          <p:nvPr>
            <p:ph type="sldNum" sz="quarter" idx="12"/>
          </p:nvPr>
        </p:nvSpPr>
        <p:spPr/>
        <p:txBody>
          <a:bodyPr/>
          <a:lstStyle/>
          <a:p>
            <a:fld id="{54D70457-7CF1-45B9-9DC3-32174B6ADC54}" type="slidenum">
              <a:rPr lang="en-US" smtClean="0"/>
              <a:t>17</a:t>
            </a:fld>
            <a:endParaRPr lang="en-US"/>
          </a:p>
        </p:txBody>
      </p:sp>
      <p:pic>
        <p:nvPicPr>
          <p:cNvPr id="6" name="Picture 5" descr="Icon&#10;&#10;Description automatically generated">
            <a:extLst>
              <a:ext uri="{FF2B5EF4-FFF2-40B4-BE49-F238E27FC236}">
                <a16:creationId xmlns:a16="http://schemas.microsoft.com/office/drawing/2014/main" id="{97F035E3-8C18-4058-97A0-C16121362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
        <p:nvSpPr>
          <p:cNvPr id="3" name="TextBox 2">
            <a:extLst>
              <a:ext uri="{FF2B5EF4-FFF2-40B4-BE49-F238E27FC236}">
                <a16:creationId xmlns:a16="http://schemas.microsoft.com/office/drawing/2014/main" id="{C3C8918F-D9C8-4DE1-8B5D-9FE63671E3E7}"/>
              </a:ext>
            </a:extLst>
          </p:cNvPr>
          <p:cNvSpPr txBox="1"/>
          <p:nvPr/>
        </p:nvSpPr>
        <p:spPr>
          <a:xfrm>
            <a:off x="2479964" y="2009634"/>
            <a:ext cx="2276763" cy="276999"/>
          </a:xfrm>
          <a:prstGeom prst="rect">
            <a:avLst/>
          </a:prstGeom>
          <a:solidFill>
            <a:schemeClr val="bg1"/>
          </a:solidFill>
        </p:spPr>
        <p:txBody>
          <a:bodyPr wrap="square" rtlCol="0">
            <a:spAutoFit/>
          </a:bodyPr>
          <a:lstStyle/>
          <a:p>
            <a:r>
              <a:rPr lang="en-US" sz="1200" dirty="0">
                <a:solidFill>
                  <a:schemeClr val="tx1">
                    <a:lumMod val="75000"/>
                    <a:lumOff val="25000"/>
                  </a:schemeClr>
                </a:solidFill>
              </a:rPr>
              <a:t>SAMPLE TRIBE OR TDHE</a:t>
            </a:r>
          </a:p>
        </p:txBody>
      </p:sp>
      <p:sp>
        <p:nvSpPr>
          <p:cNvPr id="5" name="TextBox 4">
            <a:extLst>
              <a:ext uri="{FF2B5EF4-FFF2-40B4-BE49-F238E27FC236}">
                <a16:creationId xmlns:a16="http://schemas.microsoft.com/office/drawing/2014/main" id="{5AE832E5-7809-4997-8EAE-C52AF8BFA3BD}"/>
              </a:ext>
            </a:extLst>
          </p:cNvPr>
          <p:cNvSpPr txBox="1"/>
          <p:nvPr/>
        </p:nvSpPr>
        <p:spPr>
          <a:xfrm>
            <a:off x="5190834" y="2009634"/>
            <a:ext cx="1711036" cy="253916"/>
          </a:xfrm>
          <a:prstGeom prst="rect">
            <a:avLst/>
          </a:prstGeom>
          <a:solidFill>
            <a:schemeClr val="bg1"/>
          </a:solidFill>
        </p:spPr>
        <p:txBody>
          <a:bodyPr wrap="square" rtlCol="0">
            <a:spAutoFit/>
          </a:bodyPr>
          <a:lstStyle/>
          <a:p>
            <a:r>
              <a:rPr lang="en-US" sz="1050" dirty="0">
                <a:solidFill>
                  <a:schemeClr val="tx1">
                    <a:lumMod val="75000"/>
                    <a:lumOff val="25000"/>
                  </a:schemeClr>
                </a:solidFill>
              </a:rPr>
              <a:t>20BV9912340</a:t>
            </a:r>
            <a:endParaRPr lang="en-US" sz="1200" dirty="0">
              <a:solidFill>
                <a:schemeClr val="tx1">
                  <a:lumMod val="75000"/>
                  <a:lumOff val="25000"/>
                </a:schemeClr>
              </a:solidFill>
            </a:endParaRPr>
          </a:p>
        </p:txBody>
      </p:sp>
      <p:pic>
        <p:nvPicPr>
          <p:cNvPr id="9" name="Picture 8">
            <a:extLst>
              <a:ext uri="{FF2B5EF4-FFF2-40B4-BE49-F238E27FC236}">
                <a16:creationId xmlns:a16="http://schemas.microsoft.com/office/drawing/2014/main" id="{21C29C72-84B5-4006-A1FC-F48683F04394}"/>
              </a:ext>
            </a:extLst>
          </p:cNvPr>
          <p:cNvPicPr/>
          <p:nvPr/>
        </p:nvPicPr>
        <p:blipFill rotWithShape="1">
          <a:blip r:embed="rId3"/>
          <a:srcRect l="14622" r="43722"/>
          <a:stretch/>
        </p:blipFill>
        <p:spPr>
          <a:xfrm>
            <a:off x="925286" y="1443134"/>
            <a:ext cx="4039261" cy="5268913"/>
          </a:xfrm>
          <a:prstGeom prst="rect">
            <a:avLst/>
          </a:prstGeom>
        </p:spPr>
      </p:pic>
      <p:pic>
        <p:nvPicPr>
          <p:cNvPr id="10" name="Picture 9">
            <a:extLst>
              <a:ext uri="{FF2B5EF4-FFF2-40B4-BE49-F238E27FC236}">
                <a16:creationId xmlns:a16="http://schemas.microsoft.com/office/drawing/2014/main" id="{76B508B4-EF6D-42E2-882D-0094B5ADA97E}"/>
              </a:ext>
            </a:extLst>
          </p:cNvPr>
          <p:cNvPicPr/>
          <p:nvPr/>
        </p:nvPicPr>
        <p:blipFill rotWithShape="1">
          <a:blip r:embed="rId4"/>
          <a:srcRect l="13441" r="20779"/>
          <a:stretch/>
        </p:blipFill>
        <p:spPr>
          <a:xfrm>
            <a:off x="5430982" y="1443134"/>
            <a:ext cx="4765964" cy="5278341"/>
          </a:xfrm>
          <a:prstGeom prst="rect">
            <a:avLst/>
          </a:prstGeom>
        </p:spPr>
      </p:pic>
      <p:sp>
        <p:nvSpPr>
          <p:cNvPr id="36" name="Speech Bubble: Rectangle 35">
            <a:extLst>
              <a:ext uri="{FF2B5EF4-FFF2-40B4-BE49-F238E27FC236}">
                <a16:creationId xmlns:a16="http://schemas.microsoft.com/office/drawing/2014/main" id="{AFFC5990-4431-49FD-B175-877EC6A09963}"/>
              </a:ext>
            </a:extLst>
          </p:cNvPr>
          <p:cNvSpPr/>
          <p:nvPr/>
        </p:nvSpPr>
        <p:spPr>
          <a:xfrm>
            <a:off x="2680854" y="4856330"/>
            <a:ext cx="2075873" cy="796325"/>
          </a:xfrm>
          <a:prstGeom prst="wedgeRectCallout">
            <a:avLst>
              <a:gd name="adj1" fmla="val -68546"/>
              <a:gd name="adj2" fmla="val -62477"/>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IHBG</a:t>
            </a:r>
          </a:p>
          <a:p>
            <a:pPr algn="ctr"/>
            <a:r>
              <a:rPr lang="en-US" sz="2000" dirty="0">
                <a:solidFill>
                  <a:schemeClr val="tx1"/>
                </a:solidFill>
              </a:rPr>
              <a:t>Eligible Activates</a:t>
            </a:r>
          </a:p>
        </p:txBody>
      </p:sp>
      <p:sp>
        <p:nvSpPr>
          <p:cNvPr id="7" name="Speech Bubble: Rectangle 6">
            <a:extLst>
              <a:ext uri="{FF2B5EF4-FFF2-40B4-BE49-F238E27FC236}">
                <a16:creationId xmlns:a16="http://schemas.microsoft.com/office/drawing/2014/main" id="{B17A2CCD-F36B-4A7B-91CF-41DAA0567F6C}"/>
              </a:ext>
            </a:extLst>
          </p:cNvPr>
          <p:cNvSpPr/>
          <p:nvPr/>
        </p:nvSpPr>
        <p:spPr>
          <a:xfrm>
            <a:off x="6998854" y="4840478"/>
            <a:ext cx="2075873" cy="796325"/>
          </a:xfrm>
          <a:prstGeom prst="wedgeRectCallout">
            <a:avLst>
              <a:gd name="adj1" fmla="val -68546"/>
              <a:gd name="adj2" fmla="val -62477"/>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ICDBG</a:t>
            </a:r>
          </a:p>
          <a:p>
            <a:pPr algn="ctr"/>
            <a:r>
              <a:rPr lang="en-US" sz="2000" dirty="0">
                <a:solidFill>
                  <a:schemeClr val="tx1"/>
                </a:solidFill>
              </a:rPr>
              <a:t>Project Types</a:t>
            </a:r>
          </a:p>
        </p:txBody>
      </p:sp>
    </p:spTree>
    <p:extLst>
      <p:ext uri="{BB962C8B-B14F-4D97-AF65-F5344CB8AC3E}">
        <p14:creationId xmlns:p14="http://schemas.microsoft.com/office/powerpoint/2010/main" val="2153727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AA6ACAC-4987-430A-AE44-5E0B87E6947B}"/>
              </a:ext>
            </a:extLst>
          </p:cNvPr>
          <p:cNvPicPr/>
          <p:nvPr/>
        </p:nvPicPr>
        <p:blipFill>
          <a:blip r:embed="rId2"/>
          <a:stretch>
            <a:fillRect/>
          </a:stretch>
        </p:blipFill>
        <p:spPr>
          <a:xfrm>
            <a:off x="925285" y="1397108"/>
            <a:ext cx="9521041" cy="5324367"/>
          </a:xfrm>
          <a:prstGeom prst="rect">
            <a:avLst/>
          </a:prstGeom>
        </p:spPr>
      </p:pic>
      <p:sp>
        <p:nvSpPr>
          <p:cNvPr id="2" name="Title 1">
            <a:extLst>
              <a:ext uri="{FF2B5EF4-FFF2-40B4-BE49-F238E27FC236}">
                <a16:creationId xmlns:a16="http://schemas.microsoft.com/office/drawing/2014/main" id="{06B538B9-C587-4890-99FD-420C91CB49DC}"/>
              </a:ext>
            </a:extLst>
          </p:cNvPr>
          <p:cNvSpPr>
            <a:spLocks noGrp="1"/>
          </p:cNvSpPr>
          <p:nvPr>
            <p:ph type="title"/>
          </p:nvPr>
        </p:nvSpPr>
        <p:spPr/>
        <p:txBody>
          <a:bodyPr/>
          <a:lstStyle/>
          <a:p>
            <a:r>
              <a:rPr lang="en-US" dirty="0"/>
              <a:t>CARS – CARES Act Reporting System</a:t>
            </a:r>
          </a:p>
        </p:txBody>
      </p:sp>
      <p:sp>
        <p:nvSpPr>
          <p:cNvPr id="4" name="Slide Number Placeholder 3">
            <a:extLst>
              <a:ext uri="{FF2B5EF4-FFF2-40B4-BE49-F238E27FC236}">
                <a16:creationId xmlns:a16="http://schemas.microsoft.com/office/drawing/2014/main" id="{2FE770EB-762E-4F2F-AE1F-5F24ECE7D093}"/>
              </a:ext>
            </a:extLst>
          </p:cNvPr>
          <p:cNvSpPr>
            <a:spLocks noGrp="1"/>
          </p:cNvSpPr>
          <p:nvPr>
            <p:ph type="sldNum" sz="quarter" idx="12"/>
          </p:nvPr>
        </p:nvSpPr>
        <p:spPr/>
        <p:txBody>
          <a:bodyPr/>
          <a:lstStyle/>
          <a:p>
            <a:fld id="{54D70457-7CF1-45B9-9DC3-32174B6ADC54}" type="slidenum">
              <a:rPr lang="en-US" smtClean="0"/>
              <a:t>18</a:t>
            </a:fld>
            <a:endParaRPr lang="en-US"/>
          </a:p>
        </p:txBody>
      </p:sp>
      <p:pic>
        <p:nvPicPr>
          <p:cNvPr id="6" name="Picture 5" descr="Icon&#10;&#10;Description automatically generated">
            <a:extLst>
              <a:ext uri="{FF2B5EF4-FFF2-40B4-BE49-F238E27FC236}">
                <a16:creationId xmlns:a16="http://schemas.microsoft.com/office/drawing/2014/main" id="{97F035E3-8C18-4058-97A0-C161213622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
        <p:nvSpPr>
          <p:cNvPr id="36" name="Speech Bubble: Rectangle 35">
            <a:extLst>
              <a:ext uri="{FF2B5EF4-FFF2-40B4-BE49-F238E27FC236}">
                <a16:creationId xmlns:a16="http://schemas.microsoft.com/office/drawing/2014/main" id="{AFFC5990-4431-49FD-B175-877EC6A09963}"/>
              </a:ext>
            </a:extLst>
          </p:cNvPr>
          <p:cNvSpPr/>
          <p:nvPr/>
        </p:nvSpPr>
        <p:spPr>
          <a:xfrm>
            <a:off x="267193" y="3519055"/>
            <a:ext cx="2075873" cy="1117072"/>
          </a:xfrm>
          <a:prstGeom prst="wedgeRectCallout">
            <a:avLst>
              <a:gd name="adj1" fmla="val 61821"/>
              <a:gd name="adj2" fmla="val 59068"/>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Groups Programs by Eligible Activity Number</a:t>
            </a:r>
          </a:p>
        </p:txBody>
      </p:sp>
      <p:sp>
        <p:nvSpPr>
          <p:cNvPr id="3" name="TextBox 2">
            <a:extLst>
              <a:ext uri="{FF2B5EF4-FFF2-40B4-BE49-F238E27FC236}">
                <a16:creationId xmlns:a16="http://schemas.microsoft.com/office/drawing/2014/main" id="{C3C8918F-D9C8-4DE1-8B5D-9FE63671E3E7}"/>
              </a:ext>
            </a:extLst>
          </p:cNvPr>
          <p:cNvSpPr txBox="1"/>
          <p:nvPr/>
        </p:nvSpPr>
        <p:spPr>
          <a:xfrm>
            <a:off x="2479964" y="2009634"/>
            <a:ext cx="2276763" cy="276999"/>
          </a:xfrm>
          <a:prstGeom prst="rect">
            <a:avLst/>
          </a:prstGeom>
          <a:solidFill>
            <a:schemeClr val="bg1"/>
          </a:solidFill>
        </p:spPr>
        <p:txBody>
          <a:bodyPr wrap="square" rtlCol="0">
            <a:spAutoFit/>
          </a:bodyPr>
          <a:lstStyle/>
          <a:p>
            <a:r>
              <a:rPr lang="en-US" sz="1200" dirty="0">
                <a:solidFill>
                  <a:schemeClr val="tx1">
                    <a:lumMod val="75000"/>
                    <a:lumOff val="25000"/>
                  </a:schemeClr>
                </a:solidFill>
              </a:rPr>
              <a:t>SAMPLE TRIBE OR TDHE</a:t>
            </a:r>
          </a:p>
        </p:txBody>
      </p:sp>
      <p:sp>
        <p:nvSpPr>
          <p:cNvPr id="5" name="TextBox 4">
            <a:extLst>
              <a:ext uri="{FF2B5EF4-FFF2-40B4-BE49-F238E27FC236}">
                <a16:creationId xmlns:a16="http://schemas.microsoft.com/office/drawing/2014/main" id="{5AE832E5-7809-4997-8EAE-C52AF8BFA3BD}"/>
              </a:ext>
            </a:extLst>
          </p:cNvPr>
          <p:cNvSpPr txBox="1"/>
          <p:nvPr/>
        </p:nvSpPr>
        <p:spPr>
          <a:xfrm>
            <a:off x="5190834" y="2009634"/>
            <a:ext cx="1711036" cy="253916"/>
          </a:xfrm>
          <a:prstGeom prst="rect">
            <a:avLst/>
          </a:prstGeom>
          <a:solidFill>
            <a:schemeClr val="bg1"/>
          </a:solidFill>
        </p:spPr>
        <p:txBody>
          <a:bodyPr wrap="square" rtlCol="0">
            <a:spAutoFit/>
          </a:bodyPr>
          <a:lstStyle/>
          <a:p>
            <a:r>
              <a:rPr lang="en-US" sz="1050" dirty="0">
                <a:solidFill>
                  <a:schemeClr val="tx1">
                    <a:lumMod val="75000"/>
                    <a:lumOff val="25000"/>
                  </a:schemeClr>
                </a:solidFill>
              </a:rPr>
              <a:t>20BV9912340</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2453721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736379-B372-4470-8AFF-4C182D643C53}"/>
              </a:ext>
            </a:extLst>
          </p:cNvPr>
          <p:cNvPicPr/>
          <p:nvPr/>
        </p:nvPicPr>
        <p:blipFill>
          <a:blip r:embed="rId2"/>
          <a:stretch>
            <a:fillRect/>
          </a:stretch>
        </p:blipFill>
        <p:spPr>
          <a:xfrm>
            <a:off x="925285" y="1480271"/>
            <a:ext cx="9807369" cy="5012604"/>
          </a:xfrm>
          <a:prstGeom prst="rect">
            <a:avLst/>
          </a:prstGeom>
        </p:spPr>
      </p:pic>
      <p:sp>
        <p:nvSpPr>
          <p:cNvPr id="2" name="Title 1">
            <a:extLst>
              <a:ext uri="{FF2B5EF4-FFF2-40B4-BE49-F238E27FC236}">
                <a16:creationId xmlns:a16="http://schemas.microsoft.com/office/drawing/2014/main" id="{06B538B9-C587-4890-99FD-420C91CB49DC}"/>
              </a:ext>
            </a:extLst>
          </p:cNvPr>
          <p:cNvSpPr>
            <a:spLocks noGrp="1"/>
          </p:cNvSpPr>
          <p:nvPr>
            <p:ph type="title"/>
          </p:nvPr>
        </p:nvSpPr>
        <p:spPr/>
        <p:txBody>
          <a:bodyPr/>
          <a:lstStyle/>
          <a:p>
            <a:r>
              <a:rPr lang="en-US" dirty="0"/>
              <a:t>CARS – CARES Act Reporting System</a:t>
            </a:r>
          </a:p>
        </p:txBody>
      </p:sp>
      <p:sp>
        <p:nvSpPr>
          <p:cNvPr id="4" name="Slide Number Placeholder 3">
            <a:extLst>
              <a:ext uri="{FF2B5EF4-FFF2-40B4-BE49-F238E27FC236}">
                <a16:creationId xmlns:a16="http://schemas.microsoft.com/office/drawing/2014/main" id="{2FE770EB-762E-4F2F-AE1F-5F24ECE7D093}"/>
              </a:ext>
            </a:extLst>
          </p:cNvPr>
          <p:cNvSpPr>
            <a:spLocks noGrp="1"/>
          </p:cNvSpPr>
          <p:nvPr>
            <p:ph type="sldNum" sz="quarter" idx="12"/>
          </p:nvPr>
        </p:nvSpPr>
        <p:spPr/>
        <p:txBody>
          <a:bodyPr/>
          <a:lstStyle/>
          <a:p>
            <a:fld id="{54D70457-7CF1-45B9-9DC3-32174B6ADC54}" type="slidenum">
              <a:rPr lang="en-US" smtClean="0"/>
              <a:t>19</a:t>
            </a:fld>
            <a:endParaRPr lang="en-US"/>
          </a:p>
        </p:txBody>
      </p:sp>
      <p:pic>
        <p:nvPicPr>
          <p:cNvPr id="6" name="Picture 5" descr="Icon&#10;&#10;Description automatically generated">
            <a:extLst>
              <a:ext uri="{FF2B5EF4-FFF2-40B4-BE49-F238E27FC236}">
                <a16:creationId xmlns:a16="http://schemas.microsoft.com/office/drawing/2014/main" id="{97F035E3-8C18-4058-97A0-C161213622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
        <p:nvSpPr>
          <p:cNvPr id="36" name="Speech Bubble: Rectangle 35">
            <a:extLst>
              <a:ext uri="{FF2B5EF4-FFF2-40B4-BE49-F238E27FC236}">
                <a16:creationId xmlns:a16="http://schemas.microsoft.com/office/drawing/2014/main" id="{AFFC5990-4431-49FD-B175-877EC6A09963}"/>
              </a:ext>
            </a:extLst>
          </p:cNvPr>
          <p:cNvSpPr/>
          <p:nvPr/>
        </p:nvSpPr>
        <p:spPr>
          <a:xfrm>
            <a:off x="488043" y="3343564"/>
            <a:ext cx="2075873" cy="1117072"/>
          </a:xfrm>
          <a:prstGeom prst="wedgeRectCallout">
            <a:avLst>
              <a:gd name="adj1" fmla="val 68940"/>
              <a:gd name="adj2" fmla="val -2118"/>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Summary by Year/Quarter</a:t>
            </a:r>
          </a:p>
        </p:txBody>
      </p:sp>
      <p:sp>
        <p:nvSpPr>
          <p:cNvPr id="5" name="TextBox 4">
            <a:extLst>
              <a:ext uri="{FF2B5EF4-FFF2-40B4-BE49-F238E27FC236}">
                <a16:creationId xmlns:a16="http://schemas.microsoft.com/office/drawing/2014/main" id="{670FA1C7-6EB5-4A93-B9B8-FD74A2293DF9}"/>
              </a:ext>
            </a:extLst>
          </p:cNvPr>
          <p:cNvSpPr txBox="1"/>
          <p:nvPr/>
        </p:nvSpPr>
        <p:spPr>
          <a:xfrm>
            <a:off x="4957618" y="3826324"/>
            <a:ext cx="2276763" cy="276999"/>
          </a:xfrm>
          <a:prstGeom prst="rect">
            <a:avLst/>
          </a:prstGeom>
          <a:solidFill>
            <a:schemeClr val="bg1"/>
          </a:solidFill>
        </p:spPr>
        <p:txBody>
          <a:bodyPr wrap="square" rtlCol="0">
            <a:spAutoFit/>
          </a:bodyPr>
          <a:lstStyle/>
          <a:p>
            <a:r>
              <a:rPr lang="en-US" sz="1200" dirty="0">
                <a:solidFill>
                  <a:schemeClr val="tx1">
                    <a:lumMod val="75000"/>
                    <a:lumOff val="25000"/>
                  </a:schemeClr>
                </a:solidFill>
              </a:rPr>
              <a:t>SAMPLE TRIBE OR TDHE</a:t>
            </a:r>
          </a:p>
        </p:txBody>
      </p:sp>
      <p:sp>
        <p:nvSpPr>
          <p:cNvPr id="9" name="TextBox 8">
            <a:extLst>
              <a:ext uri="{FF2B5EF4-FFF2-40B4-BE49-F238E27FC236}">
                <a16:creationId xmlns:a16="http://schemas.microsoft.com/office/drawing/2014/main" id="{092CFAC4-1A38-40F9-82B1-423242CC40AD}"/>
              </a:ext>
            </a:extLst>
          </p:cNvPr>
          <p:cNvSpPr txBox="1"/>
          <p:nvPr/>
        </p:nvSpPr>
        <p:spPr>
          <a:xfrm>
            <a:off x="4087092" y="3826324"/>
            <a:ext cx="965201" cy="253916"/>
          </a:xfrm>
          <a:prstGeom prst="rect">
            <a:avLst/>
          </a:prstGeom>
          <a:solidFill>
            <a:schemeClr val="bg1"/>
          </a:solidFill>
        </p:spPr>
        <p:txBody>
          <a:bodyPr wrap="square" rtlCol="0">
            <a:spAutoFit/>
          </a:bodyPr>
          <a:lstStyle/>
          <a:p>
            <a:r>
              <a:rPr lang="en-US" sz="1050" dirty="0">
                <a:solidFill>
                  <a:schemeClr val="tx1">
                    <a:lumMod val="75000"/>
                    <a:lumOff val="25000"/>
                  </a:schemeClr>
                </a:solidFill>
              </a:rPr>
              <a:t>20BV9912340</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2508333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DC0A-4ED8-4ADF-BE2B-3AFE281063AF}"/>
              </a:ext>
            </a:extLst>
          </p:cNvPr>
          <p:cNvSpPr>
            <a:spLocks noGrp="1"/>
          </p:cNvSpPr>
          <p:nvPr>
            <p:ph type="title"/>
          </p:nvPr>
        </p:nvSpPr>
        <p:spPr>
          <a:xfrm>
            <a:off x="4097868" y="171450"/>
            <a:ext cx="7767062" cy="1325563"/>
          </a:xfrm>
        </p:spPr>
        <p:txBody>
          <a:bodyPr>
            <a:normAutofit/>
          </a:bodyPr>
          <a:lstStyle/>
          <a:p>
            <a:pPr algn="r"/>
            <a:r>
              <a:rPr lang="en-US" sz="4000" b="1" dirty="0"/>
              <a:t>Introduction &amp; Agenda</a:t>
            </a:r>
          </a:p>
        </p:txBody>
      </p:sp>
      <p:sp>
        <p:nvSpPr>
          <p:cNvPr id="3" name="Slide Number Placeholder 2">
            <a:extLst>
              <a:ext uri="{FF2B5EF4-FFF2-40B4-BE49-F238E27FC236}">
                <a16:creationId xmlns:a16="http://schemas.microsoft.com/office/drawing/2014/main" id="{7A190FA6-F709-487D-91EF-87249B2CE570}"/>
              </a:ext>
            </a:extLst>
          </p:cNvPr>
          <p:cNvSpPr>
            <a:spLocks noGrp="1"/>
          </p:cNvSpPr>
          <p:nvPr>
            <p:ph type="sldNum" sz="quarter" idx="12"/>
          </p:nvPr>
        </p:nvSpPr>
        <p:spPr/>
        <p:txBody>
          <a:bodyPr/>
          <a:lstStyle/>
          <a:p>
            <a:fld id="{5AC6E65E-92B5-4B18-BE66-17D27D1D6D0B}" type="slidenum">
              <a:rPr lang="en-US" smtClean="0"/>
              <a:t>2</a:t>
            </a:fld>
            <a:endParaRPr lang="en-US"/>
          </a:p>
        </p:txBody>
      </p:sp>
      <p:sp>
        <p:nvSpPr>
          <p:cNvPr id="11" name="Content Placeholder 10">
            <a:extLst>
              <a:ext uri="{FF2B5EF4-FFF2-40B4-BE49-F238E27FC236}">
                <a16:creationId xmlns:a16="http://schemas.microsoft.com/office/drawing/2014/main" id="{D791EB87-104E-4E75-ADAB-E33066C0174F}"/>
              </a:ext>
            </a:extLst>
          </p:cNvPr>
          <p:cNvSpPr>
            <a:spLocks noGrp="1"/>
          </p:cNvSpPr>
          <p:nvPr>
            <p:ph idx="1"/>
          </p:nvPr>
        </p:nvSpPr>
        <p:spPr>
          <a:xfrm>
            <a:off x="493336" y="1595796"/>
            <a:ext cx="10515600" cy="4943116"/>
          </a:xfrm>
        </p:spPr>
        <p:txBody>
          <a:bodyPr vert="horz" lIns="91440" tIns="45720" rIns="91440" bIns="45720" rtlCol="0" anchor="t">
            <a:normAutofit fontScale="92500" lnSpcReduction="10000"/>
          </a:bodyPr>
          <a:lstStyle/>
          <a:p>
            <a:pPr>
              <a:lnSpc>
                <a:spcPct val="80000"/>
              </a:lnSpc>
            </a:pPr>
            <a:endParaRPr lang="en-US" dirty="0">
              <a:cs typeface="Segoe UI"/>
            </a:endParaRPr>
          </a:p>
          <a:p>
            <a:pPr>
              <a:lnSpc>
                <a:spcPct val="80000"/>
              </a:lnSpc>
            </a:pPr>
            <a:r>
              <a:rPr lang="en-US" dirty="0">
                <a:cs typeface="Segoe UI"/>
              </a:rPr>
              <a:t>Introduction to Section 15011 of the CARES Act </a:t>
            </a:r>
          </a:p>
          <a:p>
            <a:pPr marL="0" indent="0">
              <a:lnSpc>
                <a:spcPct val="80000"/>
              </a:lnSpc>
              <a:buNone/>
            </a:pPr>
            <a:endParaRPr lang="en-US" dirty="0">
              <a:cs typeface="Segoe UI"/>
            </a:endParaRPr>
          </a:p>
          <a:p>
            <a:pPr>
              <a:lnSpc>
                <a:spcPct val="80000"/>
              </a:lnSpc>
            </a:pPr>
            <a:r>
              <a:rPr lang="en-US" dirty="0">
                <a:cs typeface="Segoe UI"/>
              </a:rPr>
              <a:t>Review of October 23, 2020, Dear Tribal Leader on reporting for the CARES Act.</a:t>
            </a:r>
          </a:p>
          <a:p>
            <a:pPr marL="0" indent="0">
              <a:lnSpc>
                <a:spcPct val="80000"/>
              </a:lnSpc>
              <a:buNone/>
            </a:pPr>
            <a:endParaRPr lang="en-US" dirty="0">
              <a:highlight>
                <a:srgbClr val="FFFF00"/>
              </a:highlight>
              <a:cs typeface="Segoe UI"/>
            </a:endParaRPr>
          </a:p>
          <a:p>
            <a:pPr>
              <a:lnSpc>
                <a:spcPct val="80000"/>
              </a:lnSpc>
            </a:pPr>
            <a:r>
              <a:rPr lang="en-US" dirty="0">
                <a:cs typeface="Segoe UI"/>
              </a:rPr>
              <a:t>Discussion of CARES Act quarterly reporting requirements and very brief introduction to HUD’s CARES Act Reporting System (CARS).</a:t>
            </a:r>
          </a:p>
          <a:p>
            <a:pPr>
              <a:lnSpc>
                <a:spcPct val="80000"/>
              </a:lnSpc>
            </a:pPr>
            <a:endParaRPr lang="en-US" dirty="0">
              <a:cs typeface="Segoe UI"/>
            </a:endParaRPr>
          </a:p>
          <a:p>
            <a:pPr>
              <a:lnSpc>
                <a:spcPct val="80000"/>
              </a:lnSpc>
            </a:pPr>
            <a:r>
              <a:rPr lang="en-US" dirty="0">
                <a:cs typeface="Segoe UI"/>
              </a:rPr>
              <a:t>Introduction to the Federal Funding Accountability and Transparency Act Subaward Reporting System (FSRS)</a:t>
            </a:r>
          </a:p>
          <a:p>
            <a:pPr lvl="1">
              <a:lnSpc>
                <a:spcPct val="80000"/>
              </a:lnSpc>
            </a:pPr>
            <a:endParaRPr lang="en-US" sz="2000" i="1" dirty="0">
              <a:cs typeface="Segoe UI"/>
            </a:endParaRPr>
          </a:p>
          <a:p>
            <a:pPr>
              <a:lnSpc>
                <a:spcPct val="80000"/>
              </a:lnSpc>
            </a:pPr>
            <a:r>
              <a:rPr lang="en-US" dirty="0">
                <a:cs typeface="Segoe UI"/>
              </a:rPr>
              <a:t>Question and Answers</a:t>
            </a:r>
          </a:p>
          <a:p>
            <a:endParaRPr lang="en-US" sz="2400" dirty="0">
              <a:latin typeface="Segoe UI Symbol"/>
              <a:ea typeface="Segoe UI Symbol"/>
            </a:endParaRPr>
          </a:p>
        </p:txBody>
      </p:sp>
      <p:pic>
        <p:nvPicPr>
          <p:cNvPr id="5" name="Picture 4" descr="Text&#10;&#10;Description automatically generated">
            <a:extLst>
              <a:ext uri="{FF2B5EF4-FFF2-40B4-BE49-F238E27FC236}">
                <a16:creationId xmlns:a16="http://schemas.microsoft.com/office/drawing/2014/main" id="{D32BDECB-1A64-4775-99F6-BF44832090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932" y="0"/>
            <a:ext cx="2032001" cy="1371600"/>
          </a:xfrm>
          <a:prstGeom prst="rect">
            <a:avLst/>
          </a:prstGeom>
        </p:spPr>
      </p:pic>
    </p:spTree>
    <p:extLst>
      <p:ext uri="{BB962C8B-B14F-4D97-AF65-F5344CB8AC3E}">
        <p14:creationId xmlns:p14="http://schemas.microsoft.com/office/powerpoint/2010/main" val="3813687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DA194-C499-462A-B95D-4B01806EEDCC}"/>
              </a:ext>
            </a:extLst>
          </p:cNvPr>
          <p:cNvSpPr>
            <a:spLocks noGrp="1"/>
          </p:cNvSpPr>
          <p:nvPr>
            <p:ph type="title"/>
          </p:nvPr>
        </p:nvSpPr>
        <p:spPr/>
        <p:txBody>
          <a:bodyPr>
            <a:normAutofit/>
          </a:bodyPr>
          <a:lstStyle/>
          <a:p>
            <a:pPr algn="ctr"/>
            <a:r>
              <a:rPr lang="en-US" sz="2900" b="1" u="sng" dirty="0"/>
              <a:t>Requirement D of Section 15011 of the CARES Act</a:t>
            </a:r>
            <a:br>
              <a:rPr lang="en-US" sz="2900" dirty="0"/>
            </a:br>
            <a:r>
              <a:rPr lang="en-US" sz="2900" dirty="0"/>
              <a:t>Detailed information on any level of contracts or subgrants awarded by the covered recipient under FFATA through the FSRS</a:t>
            </a:r>
          </a:p>
        </p:txBody>
      </p:sp>
      <p:sp>
        <p:nvSpPr>
          <p:cNvPr id="3" name="Content Placeholder 2">
            <a:extLst>
              <a:ext uri="{FF2B5EF4-FFF2-40B4-BE49-F238E27FC236}">
                <a16:creationId xmlns:a16="http://schemas.microsoft.com/office/drawing/2014/main" id="{C180668D-818D-46D8-B240-9A7F6512A5E9}"/>
              </a:ext>
            </a:extLst>
          </p:cNvPr>
          <p:cNvSpPr>
            <a:spLocks noGrp="1"/>
          </p:cNvSpPr>
          <p:nvPr>
            <p:ph idx="1"/>
          </p:nvPr>
        </p:nvSpPr>
        <p:spPr>
          <a:xfrm>
            <a:off x="838200" y="1825625"/>
            <a:ext cx="10515600" cy="4667250"/>
          </a:xfrm>
        </p:spPr>
        <p:txBody>
          <a:bodyPr>
            <a:normAutofit fontScale="92500" lnSpcReduction="10000"/>
          </a:bodyPr>
          <a:lstStyle/>
          <a:p>
            <a:r>
              <a:rPr lang="en-US" sz="2400" dirty="0"/>
              <a:t>Section 15011 of the CARES Act also requires detailed information on contracts or subgrants awarded by a covered recipient that includes the data elements required to comply with the Federal Funding Accountability and Transparency Act (FFATA) of 2006. </a:t>
            </a:r>
          </a:p>
          <a:p>
            <a:r>
              <a:rPr lang="en-US" sz="2400" dirty="0"/>
              <a:t>FFATA reporting is an additional statutory reporting requirement that applies to all Federal grantees and all Federal awards. </a:t>
            </a:r>
          </a:p>
          <a:p>
            <a:r>
              <a:rPr lang="en-US" sz="2400" dirty="0"/>
              <a:t>Under FFATA, recipients are required to file a FFATA sub-award report by the end of the month following the month in which they award a contract greater than $30,000. </a:t>
            </a:r>
          </a:p>
          <a:p>
            <a:r>
              <a:rPr lang="en-US" sz="2400" dirty="0"/>
              <a:t>Likewise, recipients are required to file a FFATA sub-award report by the end of the month following the month in which the they award a sub-grant greater than or equal to $30,000.</a:t>
            </a:r>
          </a:p>
          <a:p>
            <a:r>
              <a:rPr lang="en-US" sz="2400" dirty="0"/>
              <a:t>All FFATA reporting, including the reporting under Subsection D of Section 15011 of the CARES Act, is to be conducted in the FFATA Subaward Reporting System (FSRS) to which prime recipients of funding have access. The FSRS is available here: </a:t>
            </a:r>
            <a:r>
              <a:rPr lang="en-US" sz="2400" dirty="0">
                <a:hlinkClick r:id="rId2"/>
              </a:rPr>
              <a:t>https://www.fsrs.gov/</a:t>
            </a:r>
            <a:endParaRPr lang="en-US" sz="2400" dirty="0"/>
          </a:p>
        </p:txBody>
      </p:sp>
      <p:sp>
        <p:nvSpPr>
          <p:cNvPr id="7" name="Slide Number Placeholder 6">
            <a:extLst>
              <a:ext uri="{FF2B5EF4-FFF2-40B4-BE49-F238E27FC236}">
                <a16:creationId xmlns:a16="http://schemas.microsoft.com/office/drawing/2014/main" id="{FEF641A1-FC0F-4CC5-96C1-D107966A3721}"/>
              </a:ext>
            </a:extLst>
          </p:cNvPr>
          <p:cNvSpPr>
            <a:spLocks noGrp="1"/>
          </p:cNvSpPr>
          <p:nvPr>
            <p:ph type="sldNum" sz="quarter" idx="12"/>
          </p:nvPr>
        </p:nvSpPr>
        <p:spPr/>
        <p:txBody>
          <a:bodyPr/>
          <a:lstStyle/>
          <a:p>
            <a:fld id="{54D70457-7CF1-45B9-9DC3-32174B6ADC54}" type="slidenum">
              <a:rPr lang="en-US" smtClean="0"/>
              <a:t>20</a:t>
            </a:fld>
            <a:endParaRPr lang="en-US"/>
          </a:p>
        </p:txBody>
      </p:sp>
      <p:pic>
        <p:nvPicPr>
          <p:cNvPr id="9" name="Picture 8" descr="Icon&#10;&#10;Description automatically generated">
            <a:extLst>
              <a:ext uri="{FF2B5EF4-FFF2-40B4-BE49-F238E27FC236}">
                <a16:creationId xmlns:a16="http://schemas.microsoft.com/office/drawing/2014/main" id="{CF3A647E-DFAE-4E8A-8817-7B61F117C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25286" cy="990600"/>
          </a:xfrm>
          <a:prstGeom prst="rect">
            <a:avLst/>
          </a:prstGeom>
        </p:spPr>
      </p:pic>
    </p:spTree>
    <p:extLst>
      <p:ext uri="{BB962C8B-B14F-4D97-AF65-F5344CB8AC3E}">
        <p14:creationId xmlns:p14="http://schemas.microsoft.com/office/powerpoint/2010/main" val="2780608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diagram&#10;&#10;Description automatically generated">
            <a:extLst>
              <a:ext uri="{FF2B5EF4-FFF2-40B4-BE49-F238E27FC236}">
                <a16:creationId xmlns:a16="http://schemas.microsoft.com/office/drawing/2014/main" id="{32C8837E-CEB7-4F65-904A-665FBF3AC3CF}"/>
              </a:ext>
            </a:extLst>
          </p:cNvPr>
          <p:cNvPicPr>
            <a:picLocks noChangeAspect="1"/>
          </p:cNvPicPr>
          <p:nvPr/>
        </p:nvPicPr>
        <p:blipFill rotWithShape="1">
          <a:blip r:embed="rId2">
            <a:extLst>
              <a:ext uri="{28A0092B-C50C-407E-A947-70E740481C1C}">
                <a14:useLocalDpi xmlns:a14="http://schemas.microsoft.com/office/drawing/2010/main" val="0"/>
              </a:ext>
            </a:extLst>
          </a:blip>
          <a:srcRect t="5765" r="9089" b="19897"/>
          <a:stretch/>
        </p:blipFill>
        <p:spPr>
          <a:xfrm>
            <a:off x="3523488" y="10"/>
            <a:ext cx="8668512" cy="6857990"/>
          </a:xfrm>
          <a:prstGeom prst="rect">
            <a:avLst/>
          </a:prstGeom>
        </p:spPr>
      </p:pic>
      <p:sp>
        <p:nvSpPr>
          <p:cNvPr id="18" name="Rectangle 17">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EC85DEAA-D790-4BBC-AC60-AEF366712C58}"/>
              </a:ext>
            </a:extLst>
          </p:cNvPr>
          <p:cNvSpPr>
            <a:spLocks noGrp="1"/>
          </p:cNvSpPr>
          <p:nvPr>
            <p:ph type="ctrTitle"/>
          </p:nvPr>
        </p:nvSpPr>
        <p:spPr>
          <a:xfrm>
            <a:off x="477981" y="1122363"/>
            <a:ext cx="4023360" cy="3204134"/>
          </a:xfrm>
        </p:spPr>
        <p:txBody>
          <a:bodyPr anchor="b">
            <a:normAutofit/>
          </a:bodyPr>
          <a:lstStyle/>
          <a:p>
            <a:pPr algn="l"/>
            <a:r>
              <a:rPr lang="en-US" sz="4400"/>
              <a:t>Welcome the HUD CARES Act Compliance Response Team (HCCRT) </a:t>
            </a:r>
          </a:p>
        </p:txBody>
      </p:sp>
      <p:sp>
        <p:nvSpPr>
          <p:cNvPr id="5" name="Subtitle 4">
            <a:extLst>
              <a:ext uri="{FF2B5EF4-FFF2-40B4-BE49-F238E27FC236}">
                <a16:creationId xmlns:a16="http://schemas.microsoft.com/office/drawing/2014/main" id="{CD081751-EBE4-4DD8-A65F-1D7057F19594}"/>
              </a:ext>
            </a:extLst>
          </p:cNvPr>
          <p:cNvSpPr>
            <a:spLocks noGrp="1"/>
          </p:cNvSpPr>
          <p:nvPr>
            <p:ph type="subTitle" idx="1"/>
          </p:nvPr>
        </p:nvSpPr>
        <p:spPr>
          <a:xfrm>
            <a:off x="477980" y="4872922"/>
            <a:ext cx="5956687" cy="1848553"/>
          </a:xfrm>
        </p:spPr>
        <p:txBody>
          <a:bodyPr>
            <a:normAutofit/>
          </a:bodyPr>
          <a:lstStyle/>
          <a:p>
            <a:pPr algn="l"/>
            <a:r>
              <a:rPr lang="en-US" sz="2000" dirty="0"/>
              <a:t>An introduction to the Federal Funding Accountability and Transparency Act (FFATA) Subaward Reporting System (FSRS) </a:t>
            </a:r>
          </a:p>
          <a:p>
            <a:pPr algn="l"/>
            <a:r>
              <a:rPr lang="en-US" sz="2000" dirty="0"/>
              <a:t>By Sairah Ijaz, HUD’s Assistant Chief Financial Officer for Systems</a:t>
            </a:r>
          </a:p>
        </p:txBody>
      </p:sp>
      <p:sp>
        <p:nvSpPr>
          <p:cNvPr id="20" name="Rectangle 19">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2" name="Rectangle 21">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F5E83A37-D685-4C9C-A958-F9E184798E01}"/>
              </a:ext>
            </a:extLst>
          </p:cNvPr>
          <p:cNvSpPr>
            <a:spLocks noGrp="1"/>
          </p:cNvSpPr>
          <p:nvPr>
            <p:ph type="sldNum" sz="quarter" idx="12"/>
          </p:nvPr>
        </p:nvSpPr>
        <p:spPr>
          <a:xfrm>
            <a:off x="8970819" y="6356350"/>
            <a:ext cx="2743200" cy="365125"/>
          </a:xfrm>
        </p:spPr>
        <p:txBody>
          <a:bodyPr>
            <a:normAutofit/>
          </a:bodyPr>
          <a:lstStyle/>
          <a:p>
            <a:pPr>
              <a:spcAft>
                <a:spcPts val="600"/>
              </a:spcAft>
            </a:pPr>
            <a:fld id="{54D70457-7CF1-45B9-9DC3-32174B6ADC54}" type="slidenum">
              <a:rPr lang="en-US">
                <a:solidFill>
                  <a:schemeClr val="tx1"/>
                </a:solidFill>
              </a:rPr>
              <a:pPr>
                <a:spcAft>
                  <a:spcPts val="600"/>
                </a:spcAft>
              </a:pPr>
              <a:t>21</a:t>
            </a:fld>
            <a:endParaRPr lang="en-US">
              <a:solidFill>
                <a:schemeClr val="tx1"/>
              </a:solidFill>
            </a:endParaRPr>
          </a:p>
        </p:txBody>
      </p:sp>
    </p:spTree>
    <p:extLst>
      <p:ext uri="{BB962C8B-B14F-4D97-AF65-F5344CB8AC3E}">
        <p14:creationId xmlns:p14="http://schemas.microsoft.com/office/powerpoint/2010/main" val="3808162655"/>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DC0A-4ED8-4ADF-BE2B-3AFE281063AF}"/>
              </a:ext>
            </a:extLst>
          </p:cNvPr>
          <p:cNvSpPr>
            <a:spLocks noGrp="1"/>
          </p:cNvSpPr>
          <p:nvPr>
            <p:ph type="title"/>
          </p:nvPr>
        </p:nvSpPr>
        <p:spPr>
          <a:xfrm>
            <a:off x="651936" y="1680452"/>
            <a:ext cx="11181998" cy="4835758"/>
          </a:xfrm>
        </p:spPr>
        <p:txBody>
          <a:bodyPr>
            <a:normAutofit/>
          </a:bodyPr>
          <a:lstStyle/>
          <a:p>
            <a:pPr marL="0" marR="0" algn="ctr">
              <a:spcBef>
                <a:spcPts val="0"/>
              </a:spcBef>
              <a:spcAft>
                <a:spcPts val="0"/>
              </a:spcAft>
            </a:pPr>
            <a:r>
              <a:rPr lang="en-US" b="1" dirty="0"/>
              <a:t>Questions and Answers</a:t>
            </a:r>
            <a:endParaRPr lang="en-US" sz="2400" b="1" dirty="0">
              <a:highlight>
                <a:srgbClr val="FFFF00"/>
              </a:highlight>
            </a:endParaRPr>
          </a:p>
        </p:txBody>
      </p:sp>
      <p:sp>
        <p:nvSpPr>
          <p:cNvPr id="3" name="Slide Number Placeholder 2">
            <a:extLst>
              <a:ext uri="{FF2B5EF4-FFF2-40B4-BE49-F238E27FC236}">
                <a16:creationId xmlns:a16="http://schemas.microsoft.com/office/drawing/2014/main" id="{7A190FA6-F709-487D-91EF-87249B2CE570}"/>
              </a:ext>
            </a:extLst>
          </p:cNvPr>
          <p:cNvSpPr>
            <a:spLocks noGrp="1"/>
          </p:cNvSpPr>
          <p:nvPr>
            <p:ph type="sldNum" sz="quarter" idx="12"/>
          </p:nvPr>
        </p:nvSpPr>
        <p:spPr/>
        <p:txBody>
          <a:bodyPr/>
          <a:lstStyle/>
          <a:p>
            <a:fld id="{5AC6E65E-92B5-4B18-BE66-17D27D1D6D0B}" type="slidenum">
              <a:rPr lang="en-US" smtClean="0"/>
              <a:t>22</a:t>
            </a:fld>
            <a:endParaRPr lang="en-US"/>
          </a:p>
        </p:txBody>
      </p:sp>
      <p:pic>
        <p:nvPicPr>
          <p:cNvPr id="4" name="Picture 3" descr="Text&#10;&#10;Description automatically generated">
            <a:extLst>
              <a:ext uri="{FF2B5EF4-FFF2-40B4-BE49-F238E27FC236}">
                <a16:creationId xmlns:a16="http://schemas.microsoft.com/office/drawing/2014/main" id="{F1F8BE21-D1D6-42CE-B8CF-3413FC882A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Tree>
    <p:extLst>
      <p:ext uri="{BB962C8B-B14F-4D97-AF65-F5344CB8AC3E}">
        <p14:creationId xmlns:p14="http://schemas.microsoft.com/office/powerpoint/2010/main" val="1558669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DC0A-4ED8-4ADF-BE2B-3AFE281063AF}"/>
              </a:ext>
            </a:extLst>
          </p:cNvPr>
          <p:cNvSpPr>
            <a:spLocks noGrp="1"/>
          </p:cNvSpPr>
          <p:nvPr>
            <p:ph type="title"/>
          </p:nvPr>
        </p:nvSpPr>
        <p:spPr>
          <a:xfrm>
            <a:off x="4097868" y="171450"/>
            <a:ext cx="7205132" cy="1458975"/>
          </a:xfrm>
        </p:spPr>
        <p:txBody>
          <a:bodyPr>
            <a:normAutofit fontScale="90000"/>
          </a:bodyPr>
          <a:lstStyle/>
          <a:p>
            <a:pPr>
              <a:lnSpc>
                <a:spcPct val="100000"/>
              </a:lnSpc>
            </a:pPr>
            <a:r>
              <a:rPr lang="en-US" sz="4000" b="1" dirty="0"/>
              <a:t>Introduction to Section 15011 of the CARES Act and the October 23, 2020 Dear Tribal Leader Letter (DTL) </a:t>
            </a:r>
          </a:p>
        </p:txBody>
      </p:sp>
      <p:sp>
        <p:nvSpPr>
          <p:cNvPr id="3" name="Slide Number Placeholder 2">
            <a:extLst>
              <a:ext uri="{FF2B5EF4-FFF2-40B4-BE49-F238E27FC236}">
                <a16:creationId xmlns:a16="http://schemas.microsoft.com/office/drawing/2014/main" id="{7A190FA6-F709-487D-91EF-87249B2CE570}"/>
              </a:ext>
            </a:extLst>
          </p:cNvPr>
          <p:cNvSpPr>
            <a:spLocks noGrp="1"/>
          </p:cNvSpPr>
          <p:nvPr>
            <p:ph type="sldNum" sz="quarter" idx="12"/>
          </p:nvPr>
        </p:nvSpPr>
        <p:spPr>
          <a:xfrm>
            <a:off x="9448800" y="6127750"/>
            <a:ext cx="2743200" cy="365125"/>
          </a:xfrm>
        </p:spPr>
        <p:txBody>
          <a:bodyPr/>
          <a:lstStyle/>
          <a:p>
            <a:fld id="{5AC6E65E-92B5-4B18-BE66-17D27D1D6D0B}" type="slidenum">
              <a:rPr lang="en-US" smtClean="0"/>
              <a:t>3</a:t>
            </a:fld>
            <a:endParaRPr lang="en-US"/>
          </a:p>
        </p:txBody>
      </p:sp>
      <p:sp>
        <p:nvSpPr>
          <p:cNvPr id="6" name="Rectangle: Rounded Corners 5">
            <a:extLst>
              <a:ext uri="{FF2B5EF4-FFF2-40B4-BE49-F238E27FC236}">
                <a16:creationId xmlns:a16="http://schemas.microsoft.com/office/drawing/2014/main" id="{DBBFFB5B-76A2-4D22-8F81-9F126AE4EA47}"/>
              </a:ext>
            </a:extLst>
          </p:cNvPr>
          <p:cNvSpPr/>
          <p:nvPr/>
        </p:nvSpPr>
        <p:spPr>
          <a:xfrm>
            <a:off x="2074474" y="4636877"/>
            <a:ext cx="9144000" cy="1959808"/>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285750">
              <a:buFont typeface="Arial" panose="020B0604020202020204" pitchFamily="34" charset="0"/>
              <a:buChar char="•"/>
            </a:pPr>
            <a:r>
              <a:rPr lang="en-US" dirty="0">
                <a:solidFill>
                  <a:schemeClr val="tx1"/>
                </a:solidFill>
              </a:rPr>
              <a:t>Reporting Requirements of CARES Act funds awarded by ONAP (Tribes &amp; TDHEs)</a:t>
            </a:r>
          </a:p>
          <a:p>
            <a:pPr marL="914400" lvl="1" indent="-285750">
              <a:buFont typeface="Wingdings" panose="05000000000000000000" pitchFamily="2" charset="2"/>
              <a:buChar char="§"/>
            </a:pPr>
            <a:r>
              <a:rPr lang="en-US" dirty="0">
                <a:solidFill>
                  <a:schemeClr val="tx1"/>
                </a:solidFill>
              </a:rPr>
              <a:t>Section 15011 of the CARES Act</a:t>
            </a:r>
          </a:p>
          <a:p>
            <a:pPr marL="914400" lvl="1" indent="-285750">
              <a:buFont typeface="Wingdings" panose="05000000000000000000" pitchFamily="2" charset="2"/>
              <a:buChar char="§"/>
            </a:pPr>
            <a:r>
              <a:rPr lang="en-US" dirty="0">
                <a:solidFill>
                  <a:schemeClr val="tx1"/>
                </a:solidFill>
              </a:rPr>
              <a:t>Pre-existing and new grant reporting</a:t>
            </a:r>
          </a:p>
          <a:p>
            <a:pPr marL="914400" lvl="1" indent="-285750">
              <a:buFont typeface="Wingdings" panose="05000000000000000000" pitchFamily="2" charset="2"/>
              <a:buChar char="§"/>
            </a:pPr>
            <a:r>
              <a:rPr lang="en-US" dirty="0">
                <a:solidFill>
                  <a:schemeClr val="tx1"/>
                </a:solidFill>
              </a:rPr>
              <a:t>Quarterly CARES Act Reporting in HUD’s CARS Portal</a:t>
            </a:r>
          </a:p>
          <a:p>
            <a:pPr marL="914400" lvl="1" indent="-285750">
              <a:buFont typeface="Wingdings" panose="05000000000000000000" pitchFamily="2" charset="2"/>
              <a:buChar char="§"/>
            </a:pPr>
            <a:r>
              <a:rPr lang="en-US" dirty="0">
                <a:solidFill>
                  <a:schemeClr val="tx1"/>
                </a:solidFill>
              </a:rPr>
              <a:t>Reporting Sub-awards and Contracts in FSRS</a:t>
            </a:r>
          </a:p>
          <a:p>
            <a:pPr marL="914400" lvl="1" indent="-285750">
              <a:buFont typeface="Wingdings" panose="05000000000000000000" pitchFamily="2" charset="2"/>
              <a:buChar char="§"/>
            </a:pPr>
            <a:r>
              <a:rPr lang="en-US" dirty="0">
                <a:solidFill>
                  <a:schemeClr val="tx1"/>
                </a:solidFill>
              </a:rPr>
              <a:t>Upcoming CARS Portal training</a:t>
            </a:r>
          </a:p>
        </p:txBody>
      </p:sp>
      <p:sp>
        <p:nvSpPr>
          <p:cNvPr id="8" name="Rectangle: Rounded Corners 7">
            <a:extLst>
              <a:ext uri="{FF2B5EF4-FFF2-40B4-BE49-F238E27FC236}">
                <a16:creationId xmlns:a16="http://schemas.microsoft.com/office/drawing/2014/main" id="{B4656880-FB3C-4A24-A6CE-8E3F5E2E5016}"/>
              </a:ext>
            </a:extLst>
          </p:cNvPr>
          <p:cNvSpPr/>
          <p:nvPr/>
        </p:nvSpPr>
        <p:spPr>
          <a:xfrm>
            <a:off x="2074474" y="3517047"/>
            <a:ext cx="9144000" cy="1016019"/>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285750">
              <a:buFont typeface="Arial" panose="020B0604020202020204" pitchFamily="34" charset="0"/>
              <a:buChar char="•"/>
            </a:pPr>
            <a:r>
              <a:rPr lang="en-US" sz="1750" dirty="0">
                <a:solidFill>
                  <a:schemeClr val="tx1"/>
                </a:solidFill>
              </a:rPr>
              <a:t>Tribe or TDHE Housing Management and Financial Staff– Executive Directors, and Housing Directors, Finance Officers, Accountants, Auditors, etc.</a:t>
            </a:r>
          </a:p>
        </p:txBody>
      </p:sp>
      <p:sp>
        <p:nvSpPr>
          <p:cNvPr id="10" name="Rectangle: Rounded Corners 9">
            <a:extLst>
              <a:ext uri="{FF2B5EF4-FFF2-40B4-BE49-F238E27FC236}">
                <a16:creationId xmlns:a16="http://schemas.microsoft.com/office/drawing/2014/main" id="{22924623-1A6D-417C-A93F-900CFFB02A27}"/>
              </a:ext>
            </a:extLst>
          </p:cNvPr>
          <p:cNvSpPr/>
          <p:nvPr/>
        </p:nvSpPr>
        <p:spPr>
          <a:xfrm>
            <a:off x="2074474" y="1870808"/>
            <a:ext cx="9144000" cy="1558192"/>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285750">
              <a:buFont typeface="Arial" panose="020B0604020202020204" pitchFamily="34" charset="0"/>
              <a:buChar char="•"/>
            </a:pPr>
            <a:r>
              <a:rPr lang="en-US" dirty="0">
                <a:solidFill>
                  <a:schemeClr val="tx1"/>
                </a:solidFill>
              </a:rPr>
              <a:t>Provide the background and general reporting concepts described in the October 23, 2020 Dear Tribal Leader Letter.</a:t>
            </a:r>
          </a:p>
          <a:p>
            <a:pPr marL="457200" indent="-285750">
              <a:buFont typeface="Arial" panose="020B0604020202020204" pitchFamily="34" charset="0"/>
              <a:buChar char="•"/>
            </a:pPr>
            <a:r>
              <a:rPr lang="en-US" dirty="0">
                <a:solidFill>
                  <a:schemeClr val="tx1"/>
                </a:solidFill>
              </a:rPr>
              <a:t>Highlight pre-existing and new grant reporting requirements.</a:t>
            </a:r>
          </a:p>
          <a:p>
            <a:pPr marL="457200" indent="-285750">
              <a:buFont typeface="Arial" panose="020B0604020202020204" pitchFamily="34" charset="0"/>
              <a:buChar char="•"/>
            </a:pPr>
            <a:r>
              <a:rPr lang="en-US" dirty="0">
                <a:solidFill>
                  <a:schemeClr val="tx1"/>
                </a:solidFill>
              </a:rPr>
              <a:t>Introduce reporting in </a:t>
            </a:r>
            <a:r>
              <a:rPr lang="en-US" b="1" dirty="0">
                <a:solidFill>
                  <a:schemeClr val="tx1"/>
                </a:solidFill>
              </a:rPr>
              <a:t>HUD’s CARES Act Reporting System (CARS)</a:t>
            </a:r>
            <a:r>
              <a:rPr lang="en-US" dirty="0">
                <a:solidFill>
                  <a:schemeClr val="tx1"/>
                </a:solidFill>
              </a:rPr>
              <a:t> and the </a:t>
            </a:r>
            <a:r>
              <a:rPr lang="en-US" b="1" dirty="0">
                <a:solidFill>
                  <a:schemeClr val="tx1"/>
                </a:solidFill>
              </a:rPr>
              <a:t>Federal Funding Accountability and Transparency Act Subaward Reporting System (FSRS)</a:t>
            </a:r>
          </a:p>
        </p:txBody>
      </p:sp>
      <p:sp>
        <p:nvSpPr>
          <p:cNvPr id="4" name="Oval 3">
            <a:extLst>
              <a:ext uri="{FF2B5EF4-FFF2-40B4-BE49-F238E27FC236}">
                <a16:creationId xmlns:a16="http://schemas.microsoft.com/office/drawing/2014/main" id="{FC1E77D5-3C45-41F8-A334-8C1E37FFFC97}"/>
              </a:ext>
            </a:extLst>
          </p:cNvPr>
          <p:cNvSpPr/>
          <p:nvPr/>
        </p:nvSpPr>
        <p:spPr>
          <a:xfrm>
            <a:off x="541903" y="4925089"/>
            <a:ext cx="1486149" cy="1383384"/>
          </a:xfrm>
          <a:prstGeom prst="ellipse">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Focus of DTL</a:t>
            </a:r>
          </a:p>
        </p:txBody>
      </p:sp>
      <p:sp>
        <p:nvSpPr>
          <p:cNvPr id="5" name="Oval 4">
            <a:extLst>
              <a:ext uri="{FF2B5EF4-FFF2-40B4-BE49-F238E27FC236}">
                <a16:creationId xmlns:a16="http://schemas.microsoft.com/office/drawing/2014/main" id="{91664569-7937-4708-8EDA-8873465761D9}"/>
              </a:ext>
            </a:extLst>
          </p:cNvPr>
          <p:cNvSpPr/>
          <p:nvPr/>
        </p:nvSpPr>
        <p:spPr>
          <a:xfrm>
            <a:off x="541903" y="3208972"/>
            <a:ext cx="1486149" cy="1383384"/>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50" dirty="0"/>
              <a:t>Audience </a:t>
            </a:r>
          </a:p>
        </p:txBody>
      </p:sp>
      <p:sp>
        <p:nvSpPr>
          <p:cNvPr id="9" name="Oval 8">
            <a:extLst>
              <a:ext uri="{FF2B5EF4-FFF2-40B4-BE49-F238E27FC236}">
                <a16:creationId xmlns:a16="http://schemas.microsoft.com/office/drawing/2014/main" id="{DDC483E1-D98F-4063-964D-B3C14723F760}"/>
              </a:ext>
            </a:extLst>
          </p:cNvPr>
          <p:cNvSpPr/>
          <p:nvPr/>
        </p:nvSpPr>
        <p:spPr>
          <a:xfrm>
            <a:off x="541903" y="1782762"/>
            <a:ext cx="1486149" cy="1383384"/>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Goal</a:t>
            </a:r>
          </a:p>
        </p:txBody>
      </p:sp>
      <p:pic>
        <p:nvPicPr>
          <p:cNvPr id="15" name="Picture 14" descr="Text&#10;&#10;Description automatically generated">
            <a:extLst>
              <a:ext uri="{FF2B5EF4-FFF2-40B4-BE49-F238E27FC236}">
                <a16:creationId xmlns:a16="http://schemas.microsoft.com/office/drawing/2014/main" id="{31507FE6-204D-4199-A3D7-40DB11C42E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Tree>
    <p:extLst>
      <p:ext uri="{BB962C8B-B14F-4D97-AF65-F5344CB8AC3E}">
        <p14:creationId xmlns:p14="http://schemas.microsoft.com/office/powerpoint/2010/main" val="702382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E5465-181B-4AE8-92EA-4E2888E16221}"/>
              </a:ext>
            </a:extLst>
          </p:cNvPr>
          <p:cNvSpPr>
            <a:spLocks noGrp="1"/>
          </p:cNvSpPr>
          <p:nvPr>
            <p:ph type="title"/>
          </p:nvPr>
        </p:nvSpPr>
        <p:spPr/>
        <p:txBody>
          <a:bodyPr/>
          <a:lstStyle/>
          <a:p>
            <a:pPr algn="ctr"/>
            <a:r>
              <a:rPr lang="en-US" b="1" dirty="0"/>
              <a:t>Section 15011 of the CARES Act</a:t>
            </a:r>
          </a:p>
        </p:txBody>
      </p:sp>
      <p:sp>
        <p:nvSpPr>
          <p:cNvPr id="3" name="Content Placeholder 2">
            <a:extLst>
              <a:ext uri="{FF2B5EF4-FFF2-40B4-BE49-F238E27FC236}">
                <a16:creationId xmlns:a16="http://schemas.microsoft.com/office/drawing/2014/main" id="{C7DA5BC5-BB5C-46AA-8145-1DDCE7CD6D12}"/>
              </a:ext>
            </a:extLst>
          </p:cNvPr>
          <p:cNvSpPr>
            <a:spLocks noGrp="1"/>
          </p:cNvSpPr>
          <p:nvPr>
            <p:ph idx="1"/>
          </p:nvPr>
        </p:nvSpPr>
        <p:spPr>
          <a:xfrm>
            <a:off x="838200" y="1825625"/>
            <a:ext cx="10515600" cy="4528993"/>
          </a:xfrm>
        </p:spPr>
        <p:txBody>
          <a:bodyPr>
            <a:normAutofit fontScale="92500" lnSpcReduction="10000"/>
          </a:bodyPr>
          <a:lstStyle/>
          <a:p>
            <a:r>
              <a:rPr lang="en-US" dirty="0"/>
              <a:t>March 27, 2020, the President signed the Coronavirus Aid, Relief, and Economic Security (CARES) Act (</a:t>
            </a:r>
            <a:r>
              <a:rPr lang="en-US" dirty="0">
                <a:hlinkClick r:id="rId2"/>
              </a:rPr>
              <a:t>P.L.116-136</a:t>
            </a:r>
            <a:r>
              <a:rPr lang="en-US" dirty="0"/>
              <a:t>).</a:t>
            </a:r>
          </a:p>
          <a:p>
            <a:r>
              <a:rPr lang="en-US" dirty="0"/>
              <a:t>Section 15011 of the CARES Act provides for certain reporting requirements that all “covered recipients” of funding must follow.</a:t>
            </a:r>
          </a:p>
          <a:p>
            <a:r>
              <a:rPr lang="en-US" dirty="0"/>
              <a:t>“Covered recipients” of funding, defined as recipients of funding that exceeds $150,000 in aggregate.</a:t>
            </a:r>
          </a:p>
          <a:p>
            <a:r>
              <a:rPr lang="en-US" dirty="0"/>
              <a:t>IHBG-CARES Implementation Notice </a:t>
            </a:r>
            <a:r>
              <a:rPr lang="en-US" dirty="0">
                <a:hlinkClick r:id="rId3"/>
              </a:rPr>
              <a:t>PIH-2020-06</a:t>
            </a:r>
            <a:r>
              <a:rPr lang="en-US" dirty="0"/>
              <a:t> (4/22/20) and ICDBG-CARES Implementation Notice </a:t>
            </a:r>
            <a:r>
              <a:rPr lang="en-US" dirty="0">
                <a:hlinkClick r:id="rId4"/>
              </a:rPr>
              <a:t>PIH-2020-11</a:t>
            </a:r>
            <a:r>
              <a:rPr lang="en-US" dirty="0"/>
              <a:t> (5/15/20) provided initial guidance on these Section 15011 reporting requirements. </a:t>
            </a:r>
          </a:p>
          <a:p>
            <a:r>
              <a:rPr lang="en-US" dirty="0"/>
              <a:t>In addition, IHBG-CARES and ICDBG-CARES recipients executed grant agreements, with addenda addressing reporting, that are subject to these reporting requirements.</a:t>
            </a:r>
          </a:p>
        </p:txBody>
      </p:sp>
      <p:pic>
        <p:nvPicPr>
          <p:cNvPr id="5" name="Picture 4" descr="Text&#10;&#10;Description automatically generated">
            <a:extLst>
              <a:ext uri="{FF2B5EF4-FFF2-40B4-BE49-F238E27FC236}">
                <a16:creationId xmlns:a16="http://schemas.microsoft.com/office/drawing/2014/main" id="{174F7F4F-2B24-4737-B0C7-BD9F4802F6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
        <p:nvSpPr>
          <p:cNvPr id="7" name="Slide Number Placeholder 6">
            <a:extLst>
              <a:ext uri="{FF2B5EF4-FFF2-40B4-BE49-F238E27FC236}">
                <a16:creationId xmlns:a16="http://schemas.microsoft.com/office/drawing/2014/main" id="{33243987-B801-4640-9F8B-6E5D89899658}"/>
              </a:ext>
            </a:extLst>
          </p:cNvPr>
          <p:cNvSpPr>
            <a:spLocks noGrp="1"/>
          </p:cNvSpPr>
          <p:nvPr>
            <p:ph type="sldNum" sz="quarter" idx="12"/>
          </p:nvPr>
        </p:nvSpPr>
        <p:spPr/>
        <p:txBody>
          <a:bodyPr/>
          <a:lstStyle/>
          <a:p>
            <a:fld id="{54D70457-7CF1-45B9-9DC3-32174B6ADC54}" type="slidenum">
              <a:rPr lang="en-US" smtClean="0"/>
              <a:t>4</a:t>
            </a:fld>
            <a:endParaRPr lang="en-US"/>
          </a:p>
        </p:txBody>
      </p:sp>
    </p:spTree>
    <p:extLst>
      <p:ext uri="{BB962C8B-B14F-4D97-AF65-F5344CB8AC3E}">
        <p14:creationId xmlns:p14="http://schemas.microsoft.com/office/powerpoint/2010/main" val="315335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5A276-E9EE-47E9-AEB6-407EA581867D}"/>
              </a:ext>
            </a:extLst>
          </p:cNvPr>
          <p:cNvSpPr>
            <a:spLocks noGrp="1"/>
          </p:cNvSpPr>
          <p:nvPr>
            <p:ph type="title"/>
          </p:nvPr>
        </p:nvSpPr>
        <p:spPr/>
        <p:txBody>
          <a:bodyPr/>
          <a:lstStyle/>
          <a:p>
            <a:pPr algn="ctr"/>
            <a:r>
              <a:rPr lang="en-US" b="1" dirty="0"/>
              <a:t>Section 15011 of the CARES Act, cont’d</a:t>
            </a:r>
          </a:p>
        </p:txBody>
      </p:sp>
      <p:sp>
        <p:nvSpPr>
          <p:cNvPr id="3" name="Content Placeholder 2">
            <a:extLst>
              <a:ext uri="{FF2B5EF4-FFF2-40B4-BE49-F238E27FC236}">
                <a16:creationId xmlns:a16="http://schemas.microsoft.com/office/drawing/2014/main" id="{6B7DDCFA-1529-49AE-B9C7-6C636CE0BE50}"/>
              </a:ext>
            </a:extLst>
          </p:cNvPr>
          <p:cNvSpPr>
            <a:spLocks noGrp="1"/>
          </p:cNvSpPr>
          <p:nvPr>
            <p:ph idx="1"/>
          </p:nvPr>
        </p:nvSpPr>
        <p:spPr/>
        <p:txBody>
          <a:bodyPr>
            <a:normAutofit fontScale="92500" lnSpcReduction="20000"/>
          </a:bodyPr>
          <a:lstStyle/>
          <a:p>
            <a:pPr marL="0" indent="0" algn="ctr">
              <a:buNone/>
            </a:pPr>
            <a:r>
              <a:rPr lang="en-US" b="1" dirty="0"/>
              <a:t>So, what does Section 15011 of the CARES Act require be reported?</a:t>
            </a:r>
          </a:p>
          <a:p>
            <a:pPr marL="0" indent="0">
              <a:buNone/>
            </a:pPr>
            <a:endParaRPr lang="en-US" sz="2400" b="1" dirty="0"/>
          </a:p>
          <a:p>
            <a:pPr lvl="1"/>
            <a:r>
              <a:rPr lang="en-US" dirty="0"/>
              <a:t>A. the total amount of large covered funds received from the Department;</a:t>
            </a:r>
          </a:p>
          <a:p>
            <a:pPr lvl="1"/>
            <a:r>
              <a:rPr lang="en-US" dirty="0"/>
              <a:t>B. the amount of large covered funds received that were expended or obligated for each project or activity;</a:t>
            </a:r>
          </a:p>
          <a:p>
            <a:pPr lvl="1"/>
            <a:r>
              <a:rPr lang="en-US" dirty="0"/>
              <a:t>C. a detailed list of all projects or activities for which large covered funds were expended or obligated, including—</a:t>
            </a:r>
          </a:p>
          <a:p>
            <a:pPr lvl="2"/>
            <a:r>
              <a:rPr lang="en-US" dirty="0"/>
              <a:t>i. the name of the project or activity;</a:t>
            </a:r>
          </a:p>
          <a:p>
            <a:pPr lvl="2"/>
            <a:r>
              <a:rPr lang="en-US" dirty="0"/>
              <a:t>ii. a description of the project or activity; and</a:t>
            </a:r>
          </a:p>
          <a:p>
            <a:pPr lvl="2"/>
            <a:r>
              <a:rPr lang="en-US" dirty="0"/>
              <a:t>iii. the estimated number of jobs created or retained by the project or activity, where applicable; and</a:t>
            </a:r>
          </a:p>
          <a:p>
            <a:pPr lvl="1"/>
            <a:r>
              <a:rPr lang="en-US" dirty="0"/>
              <a:t>D. detailed information on any level of subcontracts or subgrants awarded by the covered recipient or its subcontractors or subgrantees, to include the data elements required to comply with the Federal Funding Accountability and Transparency Act (FFATA) of 2006 allowing aggregate reporting on awards below $50,000 or to individuals.</a:t>
            </a:r>
          </a:p>
        </p:txBody>
      </p:sp>
      <p:pic>
        <p:nvPicPr>
          <p:cNvPr id="5" name="Picture 4" descr="Text&#10;&#10;Description automatically generated">
            <a:extLst>
              <a:ext uri="{FF2B5EF4-FFF2-40B4-BE49-F238E27FC236}">
                <a16:creationId xmlns:a16="http://schemas.microsoft.com/office/drawing/2014/main" id="{FA191617-9DD7-48E1-B7ED-9A035FAF63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
        <p:nvSpPr>
          <p:cNvPr id="7" name="Slide Number Placeholder 6">
            <a:extLst>
              <a:ext uri="{FF2B5EF4-FFF2-40B4-BE49-F238E27FC236}">
                <a16:creationId xmlns:a16="http://schemas.microsoft.com/office/drawing/2014/main" id="{49756692-59DC-4B8F-8384-BA7A6006F488}"/>
              </a:ext>
            </a:extLst>
          </p:cNvPr>
          <p:cNvSpPr>
            <a:spLocks noGrp="1"/>
          </p:cNvSpPr>
          <p:nvPr>
            <p:ph type="sldNum" sz="quarter" idx="12"/>
          </p:nvPr>
        </p:nvSpPr>
        <p:spPr/>
        <p:txBody>
          <a:bodyPr/>
          <a:lstStyle/>
          <a:p>
            <a:fld id="{54D70457-7CF1-45B9-9DC3-32174B6ADC54}" type="slidenum">
              <a:rPr lang="en-US" smtClean="0"/>
              <a:t>5</a:t>
            </a:fld>
            <a:endParaRPr lang="en-US"/>
          </a:p>
        </p:txBody>
      </p:sp>
    </p:spTree>
    <p:extLst>
      <p:ext uri="{BB962C8B-B14F-4D97-AF65-F5344CB8AC3E}">
        <p14:creationId xmlns:p14="http://schemas.microsoft.com/office/powerpoint/2010/main" val="168593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2C220-25A9-45A3-A117-B36671E11A94}"/>
              </a:ext>
            </a:extLst>
          </p:cNvPr>
          <p:cNvSpPr>
            <a:spLocks noGrp="1"/>
          </p:cNvSpPr>
          <p:nvPr>
            <p:ph type="title"/>
          </p:nvPr>
        </p:nvSpPr>
        <p:spPr/>
        <p:txBody>
          <a:bodyPr/>
          <a:lstStyle/>
          <a:p>
            <a:pPr algn="ctr"/>
            <a:r>
              <a:rPr lang="en-US" b="1" dirty="0"/>
              <a:t>Section 15011 of the CARES Act, cont’d</a:t>
            </a:r>
          </a:p>
        </p:txBody>
      </p:sp>
      <p:sp>
        <p:nvSpPr>
          <p:cNvPr id="3" name="Content Placeholder 2">
            <a:extLst>
              <a:ext uri="{FF2B5EF4-FFF2-40B4-BE49-F238E27FC236}">
                <a16:creationId xmlns:a16="http://schemas.microsoft.com/office/drawing/2014/main" id="{88B0B226-1929-4E0F-8ACB-1539E9A7F803}"/>
              </a:ext>
            </a:extLst>
          </p:cNvPr>
          <p:cNvSpPr>
            <a:spLocks noGrp="1"/>
          </p:cNvSpPr>
          <p:nvPr>
            <p:ph idx="1"/>
          </p:nvPr>
        </p:nvSpPr>
        <p:spPr>
          <a:xfrm>
            <a:off x="838200" y="1825624"/>
            <a:ext cx="10515600" cy="4565939"/>
          </a:xfrm>
        </p:spPr>
        <p:txBody>
          <a:bodyPr>
            <a:normAutofit fontScale="85000" lnSpcReduction="10000"/>
          </a:bodyPr>
          <a:lstStyle/>
          <a:p>
            <a:r>
              <a:rPr lang="en-US" dirty="0"/>
              <a:t>The CARES Act reporting is due 10 days after the quarter’s end (January 10th, April 10th, July 10th, October 10th).</a:t>
            </a:r>
          </a:p>
          <a:p>
            <a:r>
              <a:rPr lang="en-US" dirty="0"/>
              <a:t>After covered recipients provide their reports, HUD aggregates the data for reporting to the Pandemic Response Accountability Committee (PRAC) established by Section 15010 of the CARES Act to promote transparency and conduct and support oversight of covered funds and the Coronavirus response. </a:t>
            </a:r>
          </a:p>
          <a:p>
            <a:r>
              <a:rPr lang="en-US" dirty="0"/>
              <a:t>The first of the CARES Act quarterly report was due July 10, 2020. </a:t>
            </a:r>
          </a:p>
          <a:p>
            <a:r>
              <a:rPr lang="en-US" dirty="0"/>
              <a:t>The second CARES Act quarterly report was due October 10, 2020. </a:t>
            </a:r>
          </a:p>
          <a:p>
            <a:r>
              <a:rPr lang="en-US" dirty="0"/>
              <a:t>For the July and October submissions, IHBG-CARES and ICDBG-CARES recipients were not expected to provide reports. </a:t>
            </a:r>
          </a:p>
          <a:p>
            <a:r>
              <a:rPr lang="en-US" dirty="0"/>
              <a:t>Our plan is to ensure that, by the next quarter due date, January 10, 2021, systems and processes are developed and implemented, and recipients are trained.</a:t>
            </a:r>
          </a:p>
        </p:txBody>
      </p:sp>
      <p:pic>
        <p:nvPicPr>
          <p:cNvPr id="5" name="Picture 4" descr="Text&#10;&#10;Description automatically generated">
            <a:extLst>
              <a:ext uri="{FF2B5EF4-FFF2-40B4-BE49-F238E27FC236}">
                <a16:creationId xmlns:a16="http://schemas.microsoft.com/office/drawing/2014/main" id="{81310D77-0960-4406-9FA9-C8BECBA8BC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
        <p:nvSpPr>
          <p:cNvPr id="7" name="Slide Number Placeholder 6">
            <a:extLst>
              <a:ext uri="{FF2B5EF4-FFF2-40B4-BE49-F238E27FC236}">
                <a16:creationId xmlns:a16="http://schemas.microsoft.com/office/drawing/2014/main" id="{53BA9268-3C3D-478D-A114-C12033E05E0D}"/>
              </a:ext>
            </a:extLst>
          </p:cNvPr>
          <p:cNvSpPr>
            <a:spLocks noGrp="1"/>
          </p:cNvSpPr>
          <p:nvPr>
            <p:ph type="sldNum" sz="quarter" idx="12"/>
          </p:nvPr>
        </p:nvSpPr>
        <p:spPr/>
        <p:txBody>
          <a:bodyPr/>
          <a:lstStyle/>
          <a:p>
            <a:fld id="{54D70457-7CF1-45B9-9DC3-32174B6ADC54}" type="slidenum">
              <a:rPr lang="en-US" smtClean="0"/>
              <a:t>6</a:t>
            </a:fld>
            <a:endParaRPr lang="en-US"/>
          </a:p>
        </p:txBody>
      </p:sp>
    </p:spTree>
    <p:extLst>
      <p:ext uri="{BB962C8B-B14F-4D97-AF65-F5344CB8AC3E}">
        <p14:creationId xmlns:p14="http://schemas.microsoft.com/office/powerpoint/2010/main" val="1658461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48771-FCFE-49D5-ACAA-BA782F4BB178}"/>
              </a:ext>
            </a:extLst>
          </p:cNvPr>
          <p:cNvSpPr>
            <a:spLocks noGrp="1"/>
          </p:cNvSpPr>
          <p:nvPr>
            <p:ph type="title"/>
          </p:nvPr>
        </p:nvSpPr>
        <p:spPr/>
        <p:txBody>
          <a:bodyPr>
            <a:normAutofit/>
          </a:bodyPr>
          <a:lstStyle/>
          <a:p>
            <a:pPr algn="ctr"/>
            <a:r>
              <a:rPr lang="en-US" sz="4000" b="1" dirty="0"/>
              <a:t>How is HUD facilitating CARES Act Reporting?</a:t>
            </a:r>
          </a:p>
        </p:txBody>
      </p:sp>
      <p:sp>
        <p:nvSpPr>
          <p:cNvPr id="3" name="Content Placeholder 2">
            <a:extLst>
              <a:ext uri="{FF2B5EF4-FFF2-40B4-BE49-F238E27FC236}">
                <a16:creationId xmlns:a16="http://schemas.microsoft.com/office/drawing/2014/main" id="{179303BE-B308-4556-BF96-A04DA65B6BAE}"/>
              </a:ext>
            </a:extLst>
          </p:cNvPr>
          <p:cNvSpPr>
            <a:spLocks noGrp="1"/>
          </p:cNvSpPr>
          <p:nvPr>
            <p:ph idx="1"/>
          </p:nvPr>
        </p:nvSpPr>
        <p:spPr>
          <a:xfrm>
            <a:off x="838200" y="1825624"/>
            <a:ext cx="10515600" cy="4584411"/>
          </a:xfrm>
        </p:spPr>
        <p:txBody>
          <a:bodyPr>
            <a:normAutofit fontScale="92500" lnSpcReduction="20000"/>
          </a:bodyPr>
          <a:lstStyle/>
          <a:p>
            <a:r>
              <a:rPr lang="en-US" dirty="0"/>
              <a:t>The Department has established a </a:t>
            </a:r>
            <a:r>
              <a:rPr lang="en-US" b="1" dirty="0"/>
              <a:t>HUD CARES Act Compliance Response Team (HCCRT) </a:t>
            </a:r>
            <a:r>
              <a:rPr lang="en-US" dirty="0"/>
              <a:t>to coordinate efforts across the Department’s programs and provide further guidance to Departmental and recipient staff as these new reporting systems are put in place.</a:t>
            </a:r>
          </a:p>
          <a:p>
            <a:r>
              <a:rPr lang="en-US" dirty="0"/>
              <a:t>HCCRT has been working in close coordination with the Office of Management and Budget (OMB) and ONAP to ensure that these reporting requirements can be fulfilled by recipients of CARES Act funding in a manner that utilizes, to the greatest extent possible, existing reporting streams to provide the necessary transparency and accountability with minimal additional burden. </a:t>
            </a:r>
          </a:p>
          <a:p>
            <a:r>
              <a:rPr lang="en-US" dirty="0"/>
              <a:t>HCCRT is establishing a new Departmental-wide portal, named “CARS,” for recipients to submit information in a user-friendly format and is also relying on an existing Government-wide system, named FSRS, for reporting sub-award and contract information.</a:t>
            </a:r>
          </a:p>
        </p:txBody>
      </p:sp>
      <p:pic>
        <p:nvPicPr>
          <p:cNvPr id="5" name="Picture 4" descr="Text&#10;&#10;Description automatically generated">
            <a:extLst>
              <a:ext uri="{FF2B5EF4-FFF2-40B4-BE49-F238E27FC236}">
                <a16:creationId xmlns:a16="http://schemas.microsoft.com/office/drawing/2014/main" id="{077559F7-F81B-4523-B213-635347A1A3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
        <p:nvSpPr>
          <p:cNvPr id="7" name="Slide Number Placeholder 6">
            <a:extLst>
              <a:ext uri="{FF2B5EF4-FFF2-40B4-BE49-F238E27FC236}">
                <a16:creationId xmlns:a16="http://schemas.microsoft.com/office/drawing/2014/main" id="{D9E3887E-4A55-401D-AFBA-0EEFEF5913C7}"/>
              </a:ext>
            </a:extLst>
          </p:cNvPr>
          <p:cNvSpPr>
            <a:spLocks noGrp="1"/>
          </p:cNvSpPr>
          <p:nvPr>
            <p:ph type="sldNum" sz="quarter" idx="12"/>
          </p:nvPr>
        </p:nvSpPr>
        <p:spPr/>
        <p:txBody>
          <a:bodyPr/>
          <a:lstStyle/>
          <a:p>
            <a:fld id="{54D70457-7CF1-45B9-9DC3-32174B6ADC54}" type="slidenum">
              <a:rPr lang="en-US" smtClean="0"/>
              <a:t>7</a:t>
            </a:fld>
            <a:endParaRPr lang="en-US"/>
          </a:p>
        </p:txBody>
      </p:sp>
    </p:spTree>
    <p:extLst>
      <p:ext uri="{BB962C8B-B14F-4D97-AF65-F5344CB8AC3E}">
        <p14:creationId xmlns:p14="http://schemas.microsoft.com/office/powerpoint/2010/main" val="448137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Content Placeholder 6" descr="A dog sitting in front of a building&#10;&#10;Description automatically generated">
            <a:extLst>
              <a:ext uri="{FF2B5EF4-FFF2-40B4-BE49-F238E27FC236}">
                <a16:creationId xmlns:a16="http://schemas.microsoft.com/office/drawing/2014/main" id="{A8B4589A-8F3F-4708-9A36-5CC1CA54507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8386" b="16628"/>
          <a:stretch/>
        </p:blipFill>
        <p:spPr>
          <a:xfrm>
            <a:off x="20" y="1282"/>
            <a:ext cx="12191980" cy="6856718"/>
          </a:xfrm>
          <a:prstGeom prst="rect">
            <a:avLst/>
          </a:prstGeom>
          <a:effectLst>
            <a:softEdge rad="76200"/>
          </a:effectLst>
        </p:spPr>
      </p:pic>
      <p:sp>
        <p:nvSpPr>
          <p:cNvPr id="4" name="Slide Number Placeholder 3">
            <a:extLst>
              <a:ext uri="{FF2B5EF4-FFF2-40B4-BE49-F238E27FC236}">
                <a16:creationId xmlns:a16="http://schemas.microsoft.com/office/drawing/2014/main" id="{123CC90E-C55B-4975-98F1-3135A186F4DC}"/>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54D70457-7CF1-45B9-9DC3-32174B6ADC54}" type="slidenum">
              <a:rPr lang="en-US">
                <a:solidFill>
                  <a:srgbClr val="FFFFFF"/>
                </a:solidFill>
              </a:rPr>
              <a:pPr>
                <a:spcAft>
                  <a:spcPts val="600"/>
                </a:spcAft>
              </a:pPr>
              <a:t>8</a:t>
            </a:fld>
            <a:endParaRPr lang="en-US" dirty="0">
              <a:solidFill>
                <a:srgbClr val="FFFFFF"/>
              </a:solidFill>
            </a:endParaRPr>
          </a:p>
        </p:txBody>
      </p:sp>
      <p:sp>
        <p:nvSpPr>
          <p:cNvPr id="8" name="TextBox 7">
            <a:extLst>
              <a:ext uri="{FF2B5EF4-FFF2-40B4-BE49-F238E27FC236}">
                <a16:creationId xmlns:a16="http://schemas.microsoft.com/office/drawing/2014/main" id="{A89CD2F6-945B-46AD-9D4D-E639DC299A96}"/>
              </a:ext>
            </a:extLst>
          </p:cNvPr>
          <p:cNvSpPr txBox="1"/>
          <p:nvPr/>
        </p:nvSpPr>
        <p:spPr>
          <a:xfrm>
            <a:off x="7396480" y="5577840"/>
            <a:ext cx="3789680" cy="369332"/>
          </a:xfrm>
          <a:prstGeom prst="rect">
            <a:avLst/>
          </a:prstGeom>
          <a:solidFill>
            <a:srgbClr val="FFFF00"/>
          </a:solidFill>
        </p:spPr>
        <p:txBody>
          <a:bodyPr wrap="square" rtlCol="0">
            <a:spAutoFit/>
          </a:bodyPr>
          <a:lstStyle/>
          <a:p>
            <a:r>
              <a:rPr lang="en-US" b="1" dirty="0"/>
              <a:t>Marnie, dressed for “Taco Tuesday” </a:t>
            </a:r>
          </a:p>
        </p:txBody>
      </p:sp>
    </p:spTree>
    <p:extLst>
      <p:ext uri="{BB962C8B-B14F-4D97-AF65-F5344CB8AC3E}">
        <p14:creationId xmlns:p14="http://schemas.microsoft.com/office/powerpoint/2010/main" val="2604344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DC0A-4ED8-4ADF-BE2B-3AFE281063AF}"/>
              </a:ext>
            </a:extLst>
          </p:cNvPr>
          <p:cNvSpPr>
            <a:spLocks noGrp="1"/>
          </p:cNvSpPr>
          <p:nvPr>
            <p:ph type="title"/>
          </p:nvPr>
        </p:nvSpPr>
        <p:spPr>
          <a:xfrm>
            <a:off x="1888068" y="2766218"/>
            <a:ext cx="7747440" cy="1325563"/>
          </a:xfrm>
        </p:spPr>
        <p:txBody>
          <a:bodyPr>
            <a:normAutofit fontScale="90000"/>
          </a:bodyPr>
          <a:lstStyle/>
          <a:p>
            <a:pPr algn="ctr">
              <a:lnSpc>
                <a:spcPct val="100000"/>
              </a:lnSpc>
            </a:pPr>
            <a:r>
              <a:rPr lang="en-US" sz="4000" b="1" dirty="0"/>
              <a:t>CARES Act Quarterly Reporting Requirements Under Sec. 15011</a:t>
            </a:r>
            <a:br>
              <a:rPr lang="en-US" sz="4000" b="1" dirty="0"/>
            </a:br>
            <a:br>
              <a:rPr lang="en-US" sz="4000" b="1" dirty="0"/>
            </a:br>
            <a:r>
              <a:rPr lang="en-US" sz="4000" b="1" dirty="0"/>
              <a:t>A closer look at subsections A, B, C, and D</a:t>
            </a:r>
          </a:p>
        </p:txBody>
      </p:sp>
      <p:sp>
        <p:nvSpPr>
          <p:cNvPr id="3" name="Slide Number Placeholder 2">
            <a:extLst>
              <a:ext uri="{FF2B5EF4-FFF2-40B4-BE49-F238E27FC236}">
                <a16:creationId xmlns:a16="http://schemas.microsoft.com/office/drawing/2014/main" id="{7A190FA6-F709-487D-91EF-87249B2CE570}"/>
              </a:ext>
            </a:extLst>
          </p:cNvPr>
          <p:cNvSpPr>
            <a:spLocks noGrp="1"/>
          </p:cNvSpPr>
          <p:nvPr>
            <p:ph type="sldNum" sz="quarter" idx="12"/>
          </p:nvPr>
        </p:nvSpPr>
        <p:spPr>
          <a:xfrm>
            <a:off x="9309652" y="6492875"/>
            <a:ext cx="2743200" cy="365125"/>
          </a:xfrm>
        </p:spPr>
        <p:txBody>
          <a:bodyPr/>
          <a:lstStyle/>
          <a:p>
            <a:fld id="{5AC6E65E-92B5-4B18-BE66-17D27D1D6D0B}" type="slidenum">
              <a:rPr lang="en-US" smtClean="0"/>
              <a:t>9</a:t>
            </a:fld>
            <a:endParaRPr lang="en-US"/>
          </a:p>
        </p:txBody>
      </p:sp>
      <p:pic>
        <p:nvPicPr>
          <p:cNvPr id="4" name="Picture 3" descr="Text&#10;&#10;Description automatically generated">
            <a:extLst>
              <a:ext uri="{FF2B5EF4-FFF2-40B4-BE49-F238E27FC236}">
                <a16:creationId xmlns:a16="http://schemas.microsoft.com/office/drawing/2014/main" id="{9B056A91-D177-432C-A151-B0BC8E2E28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609345" cy="1371600"/>
          </a:xfrm>
          <a:prstGeom prst="rect">
            <a:avLst/>
          </a:prstGeom>
        </p:spPr>
      </p:pic>
    </p:spTree>
    <p:extLst>
      <p:ext uri="{BB962C8B-B14F-4D97-AF65-F5344CB8AC3E}">
        <p14:creationId xmlns:p14="http://schemas.microsoft.com/office/powerpoint/2010/main" val="5332054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2A00A75FB2BD469FC5BABC27835FFD" ma:contentTypeVersion="15" ma:contentTypeDescription="Create a new document." ma:contentTypeScope="" ma:versionID="474f7a68aa16b9f43ed7f4240bf21c50">
  <xsd:schema xmlns:xsd="http://www.w3.org/2001/XMLSchema" xmlns:xs="http://www.w3.org/2001/XMLSchema" xmlns:p="http://schemas.microsoft.com/office/2006/metadata/properties" xmlns:ns1="http://schemas.microsoft.com/sharepoint/v3" xmlns:ns3="750983b6-60eb-446f-a2fd-b09d080777e3" xmlns:ns4="c6d93d11-28f8-4e6d-ae4f-5893c68de00b" targetNamespace="http://schemas.microsoft.com/office/2006/metadata/properties" ma:root="true" ma:fieldsID="6aab7989a2e84e0062b27ba997ccb6a6" ns1:_="" ns3:_="" ns4:_="">
    <xsd:import namespace="http://schemas.microsoft.com/sharepoint/v3"/>
    <xsd:import namespace="750983b6-60eb-446f-a2fd-b09d080777e3"/>
    <xsd:import namespace="c6d93d11-28f8-4e6d-ae4f-5893c68de00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1:_ip_UnifiedCompliancePolicyProperties" minOccurs="0"/>
                <xsd:element ref="ns1:_ip_UnifiedCompliancePolicyUIAc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50983b6-60eb-446f-a2fd-b09d080777e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d93d11-28f8-4e6d-ae4f-5893c68de00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750983b6-60eb-446f-a2fd-b09d080777e3">
      <UserInfo>
        <DisplayName>Durham, Steven R</DisplayName>
        <AccountId>22</AccountId>
        <AccountType/>
      </UserInfo>
      <UserInfo>
        <DisplayName>Thomas, Todd C</DisplayName>
        <AccountId>23</AccountId>
        <AccountType/>
      </UserInfo>
      <UserInfo>
        <DisplayName>Shepherd, Monica C</DisplayName>
        <AccountId>24</AccountId>
        <AccountType/>
      </UserInfo>
      <UserInfo>
        <DisplayName>Jones, Ryan E</DisplayName>
        <AccountId>14</AccountId>
        <AccountType/>
      </UserInfo>
      <UserInfo>
        <DisplayName>Radosevich, Tara J</DisplayName>
        <AccountId>25</AccountId>
        <AccountType/>
      </UserInfo>
      <UserInfo>
        <DisplayName>Bilka, Nicholas J</DisplayName>
        <AccountId>26</AccountId>
        <AccountType/>
      </UserInfo>
      <UserInfo>
        <DisplayName>Garcia, Danielle D</DisplayName>
        <AccountId>27</AccountId>
        <AccountType/>
      </UserInfo>
      <UserInfo>
        <DisplayName>Primeaux, Becky L</DisplayName>
        <AccountId>16</AccountId>
        <AccountType/>
      </UserInfo>
      <UserInfo>
        <DisplayName>Dennis, Michael S</DisplayName>
        <AccountId>28</AccountId>
        <AccountType/>
      </UserInfo>
      <UserInfo>
        <DisplayName>Ray, Kymian D</DisplayName>
        <AccountId>29</AccountId>
        <AccountType/>
      </UserInfo>
      <UserInfo>
        <DisplayName>Matthews, Ryan M</DisplayName>
        <AccountId>30</AccountId>
        <AccountType/>
      </UserInfo>
      <UserInfo>
        <DisplayName>Horn, Robyn R</DisplayName>
        <AccountId>31</AccountId>
        <AccountType/>
      </UserInfo>
      <UserInfo>
        <DisplayName>Minish, Neill L</DisplayName>
        <AccountId>32</AccountId>
        <AccountType/>
      </UserInfo>
      <UserInfo>
        <DisplayName>Hashim, Kyleen M</DisplayName>
        <AccountId>33</AccountId>
        <AccountType/>
      </UserInfo>
      <UserInfo>
        <DisplayName>Atallah, Jad K</DisplayName>
        <AccountId>34</AccountId>
        <AccountType/>
      </UserInfo>
      <UserInfo>
        <DisplayName>Zolkowski, Nicholas C</DisplayName>
        <AccountId>35</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27963E-515E-4B9E-B806-72D22DDAF4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50983b6-60eb-446f-a2fd-b09d080777e3"/>
    <ds:schemaRef ds:uri="c6d93d11-28f8-4e6d-ae4f-5893c68de0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F89DDCF-6742-41B7-8F92-C11396C35B98}">
  <ds:schemaRefs>
    <ds:schemaRef ds:uri="http://schemas.microsoft.com/office/2006/documentManagement/types"/>
    <ds:schemaRef ds:uri="http://schemas.microsoft.com/office/2006/metadata/properties"/>
    <ds:schemaRef ds:uri="http://purl.org/dc/dcmitype/"/>
    <ds:schemaRef ds:uri="http://schemas.microsoft.com/sharepoint/v3"/>
    <ds:schemaRef ds:uri="750983b6-60eb-446f-a2fd-b09d080777e3"/>
    <ds:schemaRef ds:uri="http://purl.org/dc/elements/1.1/"/>
    <ds:schemaRef ds:uri="http://www.w3.org/XML/1998/namespace"/>
    <ds:schemaRef ds:uri="http://schemas.microsoft.com/office/infopath/2007/PartnerControls"/>
    <ds:schemaRef ds:uri="http://schemas.openxmlformats.org/package/2006/metadata/core-properties"/>
    <ds:schemaRef ds:uri="c6d93d11-28f8-4e6d-ae4f-5893c68de00b"/>
    <ds:schemaRef ds:uri="http://purl.org/dc/terms/"/>
  </ds:schemaRefs>
</ds:datastoreItem>
</file>

<file path=customXml/itemProps3.xml><?xml version="1.0" encoding="utf-8"?>
<ds:datastoreItem xmlns:ds="http://schemas.openxmlformats.org/officeDocument/2006/customXml" ds:itemID="{E3BC24AB-4B81-4992-93DA-9506CD9EC5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TotalTime>
  <Words>1890</Words>
  <Application>Microsoft Office PowerPoint</Application>
  <PresentationFormat>Widescreen</PresentationFormat>
  <Paragraphs>160</Paragraphs>
  <Slides>22</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Segoe UI Symbol</vt:lpstr>
      <vt:lpstr>Times New Roman</vt:lpstr>
      <vt:lpstr>Wingdings</vt:lpstr>
      <vt:lpstr>Office Theme</vt:lpstr>
      <vt:lpstr>CARES Act Reporting Quarterly Reporting  Gary Nemec, ONAP Director of Grants Evaluation </vt:lpstr>
      <vt:lpstr>Introduction &amp; Agenda</vt:lpstr>
      <vt:lpstr>Introduction to Section 15011 of the CARES Act and the October 23, 2020 Dear Tribal Leader Letter (DTL) </vt:lpstr>
      <vt:lpstr>Section 15011 of the CARES Act</vt:lpstr>
      <vt:lpstr>Section 15011 of the CARES Act, cont’d</vt:lpstr>
      <vt:lpstr>Section 15011 of the CARES Act, cont’d</vt:lpstr>
      <vt:lpstr>How is HUD facilitating CARES Act Reporting?</vt:lpstr>
      <vt:lpstr>PowerPoint Presentation</vt:lpstr>
      <vt:lpstr>CARES Act Quarterly Reporting Requirements Under Sec. 15011  A closer look at subsections A, B, C, and D</vt:lpstr>
      <vt:lpstr>Requirement A of Section 15011 of the CARES Act The total amount of large “covered funds”  received from the agency</vt:lpstr>
      <vt:lpstr>Requirements B &amp; C of Section 15011 of the CARES Act The amount of large covered funds that were expended or obligated for each project or activity</vt:lpstr>
      <vt:lpstr>Requirements B &amp; C of Section 15011 of the CARES Act The amount of large covered funds that were expended or obligated for each project or activity, cont’d.  For IHBG CARES – Eligible Activity Number from IHP </vt:lpstr>
      <vt:lpstr>Requirements B &amp; C of Section 15011 of the CARES Act The amount of large covered funds that were expended or obligated for each project or activity, cont’d.  For ICDBG CARES – Project Type Contact your local ONAP for the appropriate project type </vt:lpstr>
      <vt:lpstr>Requirements B &amp; C of Section 15011 of the CARES Act The amount of large covered funds that were expended or obligated for each project or activity, cont’d. </vt:lpstr>
      <vt:lpstr>CARS – CARES Act Reporting System</vt:lpstr>
      <vt:lpstr>CARS – CARES Act Reporting System</vt:lpstr>
      <vt:lpstr>CARS – CARES Act Reporting System</vt:lpstr>
      <vt:lpstr>CARS – CARES Act Reporting System</vt:lpstr>
      <vt:lpstr>CARS – CARES Act Reporting System</vt:lpstr>
      <vt:lpstr>Requirement D of Section 15011 of the CARES Act Detailed information on any level of contracts or subgrants awarded by the covered recipient under FFATA through the FSRS</vt:lpstr>
      <vt:lpstr>Welcome the HUD CARES Act Compliance Response Team (HCCRT) </vt:lpstr>
      <vt:lpstr>Questions and Answers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CARES Act Reporting Quarterly Reporting  Gary Nemec, ONAP Director of Grants Evaluation </dc:title>
  <dc:creator>Nemec, Gary A</dc:creator>
  <cp:lastModifiedBy>Nemec, Gary A</cp:lastModifiedBy>
  <cp:revision>3</cp:revision>
  <dcterms:created xsi:type="dcterms:W3CDTF">2020-11-11T18:53:19Z</dcterms:created>
  <dcterms:modified xsi:type="dcterms:W3CDTF">2020-11-12T15:18:23Z</dcterms:modified>
</cp:coreProperties>
</file>