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8" r:id="rId5"/>
    <p:sldMasterId id="2147483690" r:id="rId6"/>
  </p:sldMasterIdLst>
  <p:notesMasterIdLst>
    <p:notesMasterId r:id="rId42"/>
  </p:notesMasterIdLst>
  <p:sldIdLst>
    <p:sldId id="256" r:id="rId7"/>
    <p:sldId id="525" r:id="rId8"/>
    <p:sldId id="521" r:id="rId9"/>
    <p:sldId id="410" r:id="rId10"/>
    <p:sldId id="534" r:id="rId11"/>
    <p:sldId id="535" r:id="rId12"/>
    <p:sldId id="527" r:id="rId13"/>
    <p:sldId id="528" r:id="rId14"/>
    <p:sldId id="529" r:id="rId15"/>
    <p:sldId id="536" r:id="rId16"/>
    <p:sldId id="257" r:id="rId17"/>
    <p:sldId id="258" r:id="rId18"/>
    <p:sldId id="259" r:id="rId19"/>
    <p:sldId id="260" r:id="rId20"/>
    <p:sldId id="261" r:id="rId21"/>
    <p:sldId id="262" r:id="rId22"/>
    <p:sldId id="263" r:id="rId23"/>
    <p:sldId id="264" r:id="rId24"/>
    <p:sldId id="265" r:id="rId25"/>
    <p:sldId id="266" r:id="rId26"/>
    <p:sldId id="267" r:id="rId27"/>
    <p:sldId id="269" r:id="rId28"/>
    <p:sldId id="270" r:id="rId29"/>
    <p:sldId id="268" r:id="rId30"/>
    <p:sldId id="533" r:id="rId31"/>
    <p:sldId id="277" r:id="rId32"/>
    <p:sldId id="278" r:id="rId33"/>
    <p:sldId id="394" r:id="rId34"/>
    <p:sldId id="396" r:id="rId35"/>
    <p:sldId id="397" r:id="rId36"/>
    <p:sldId id="395" r:id="rId37"/>
    <p:sldId id="328" r:id="rId38"/>
    <p:sldId id="531" r:id="rId39"/>
    <p:sldId id="537" r:id="rId40"/>
    <p:sldId id="32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4FCC4F1-47F2-A268-9391-99BB0947113C}" name="Durham, Steven R" initials="DSR" userId="S::Steven.R.Durham@hud.gov::733bbea1-ba0d-42a7-9068-ad16661d723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nderson, Lea E" initials="ALE" lastIdx="8" clrIdx="0">
    <p:extLst>
      <p:ext uri="{19B8F6BF-5375-455C-9EA6-DF929625EA0E}">
        <p15:presenceInfo xmlns:p15="http://schemas.microsoft.com/office/powerpoint/2012/main" userId="S::Lea.E.Anderson@hud.gov::6ca52ed6-879a-46a8-acda-1a75034b8495" providerId="AD"/>
      </p:ext>
    </p:extLst>
  </p:cmAuthor>
  <p:cmAuthor id="2" name="Lariccia, Michael" initials="LM" lastIdx="7" clrIdx="1">
    <p:extLst>
      <p:ext uri="{19B8F6BF-5375-455C-9EA6-DF929625EA0E}">
        <p15:presenceInfo xmlns:p15="http://schemas.microsoft.com/office/powerpoint/2012/main" userId="S::Michael.Lariccia@hud.gov::dc8a35d9-cbf3-46c0-b0f0-6fdb38c4e903" providerId="AD"/>
      </p:ext>
    </p:extLst>
  </p:cmAuthor>
  <p:cmAuthor id="3" name="Ruppel, Chad" initials="RC" lastIdx="10" clrIdx="2">
    <p:extLst>
      <p:ext uri="{19B8F6BF-5375-455C-9EA6-DF929625EA0E}">
        <p15:presenceInfo xmlns:p15="http://schemas.microsoft.com/office/powerpoint/2012/main" userId="S::chad.x.ruppel@hud.gov::4cd7462c-1b0b-42e5-b3bf-8652639ad50d" providerId="AD"/>
      </p:ext>
    </p:extLst>
  </p:cmAuthor>
  <p:cmAuthor id="4" name="Ruppel, Chad" initials="RC [2]" lastIdx="11" clrIdx="3">
    <p:extLst>
      <p:ext uri="{19B8F6BF-5375-455C-9EA6-DF929625EA0E}">
        <p15:presenceInfo xmlns:p15="http://schemas.microsoft.com/office/powerpoint/2012/main" userId="S::Chad.X.Ruppel@hud.gov::d7185f08-ff25-4745-a1ea-250edf0199cc" providerId="AD"/>
      </p:ext>
    </p:extLst>
  </p:cmAuthor>
  <p:cmAuthor id="5" name="Hatch, Patrick J" initials="HJ" lastIdx="1" clrIdx="4">
    <p:extLst>
      <p:ext uri="{19B8F6BF-5375-455C-9EA6-DF929625EA0E}">
        <p15:presenceInfo xmlns:p15="http://schemas.microsoft.com/office/powerpoint/2012/main" userId="S::patrick.j.hatch@hud.gov::452e8538-c146-4e80-894f-163ba07763d9" providerId="AD"/>
      </p:ext>
    </p:extLst>
  </p:cmAuthor>
  <p:cmAuthor id="6" name="Griego, Mandy V" initials="GMV" lastIdx="3" clrIdx="5">
    <p:extLst>
      <p:ext uri="{19B8F6BF-5375-455C-9EA6-DF929625EA0E}">
        <p15:presenceInfo xmlns:p15="http://schemas.microsoft.com/office/powerpoint/2012/main" userId="S::Mandy.V.Griego@hud.gov::576f0306-c36c-43bd-ae1f-d16a49aefba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94A351-945D-4B9A-BA37-F0CA27A6402E}" vWet="4" dt="2022-06-16T17:54:38.598"/>
    <p1510:client id="{891C50DB-F8F3-4456-91B2-E038A5190746}" v="103" dt="2022-06-16T17:56:40.900"/>
    <p1510:client id="{8CB6B880-A363-D2EA-9702-000851DCDF49}" v="152" dt="2022-06-16T18:00:47.862"/>
    <p1510:client id="{D0B4A88E-EF72-4920-9BE0-2200C5AF6595}" v="8" dt="2022-06-16T15:27:09.8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47" Type="http://schemas.openxmlformats.org/officeDocument/2006/relationships/tableStyles" Target="tableStyles.xml"/><Relationship Id="rId50" Type="http://schemas.microsoft.com/office/2018/10/relationships/authors" Targe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commentAuthors" Target="commentAuthors.xml"/><Relationship Id="rId48" Type="http://schemas.microsoft.com/office/2016/11/relationships/changesInfo" Target="changesInfos/changesInfo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ppel, Chad" userId="S::chad.x.ruppel@hud.gov::4cd7462c-1b0b-42e5-b3bf-8652639ad50d" providerId="AD" clId="Web-{8CB6B880-A363-D2EA-9702-000851DCDF49}"/>
    <pc:docChg chg="modSld">
      <pc:chgData name="Ruppel, Chad" userId="S::chad.x.ruppel@hud.gov::4cd7462c-1b0b-42e5-b3bf-8652639ad50d" providerId="AD" clId="Web-{8CB6B880-A363-D2EA-9702-000851DCDF49}" dt="2022-06-16T18:00:47.862" v="151" actId="20577"/>
      <pc:docMkLst>
        <pc:docMk/>
      </pc:docMkLst>
      <pc:sldChg chg="modSp">
        <pc:chgData name="Ruppel, Chad" userId="S::chad.x.ruppel@hud.gov::4cd7462c-1b0b-42e5-b3bf-8652639ad50d" providerId="AD" clId="Web-{8CB6B880-A363-D2EA-9702-000851DCDF49}" dt="2022-06-16T18:00:47.862" v="151" actId="20577"/>
        <pc:sldMkLst>
          <pc:docMk/>
          <pc:sldMk cId="3566057561" sldId="410"/>
        </pc:sldMkLst>
        <pc:spChg chg="mod">
          <ac:chgData name="Ruppel, Chad" userId="S::chad.x.ruppel@hud.gov::4cd7462c-1b0b-42e5-b3bf-8652639ad50d" providerId="AD" clId="Web-{8CB6B880-A363-D2EA-9702-000851DCDF49}" dt="2022-06-16T18:00:47.862" v="151" actId="20577"/>
          <ac:spMkLst>
            <pc:docMk/>
            <pc:sldMk cId="3566057561" sldId="410"/>
            <ac:spMk id="3" creationId="{F47176DD-7C1B-49A0-AA6A-D7D1532D5DE9}"/>
          </ac:spMkLst>
        </pc:spChg>
      </pc:sldChg>
    </pc:docChg>
  </pc:docChgLst>
  <pc:docChgLst>
    <pc:chgData name="Durham, Steven R" userId="733bbea1-ba0d-42a7-9068-ad16661d723c" providerId="ADAL" clId="{6894A351-945D-4B9A-BA37-F0CA27A6402E}"/>
    <pc:docChg chg="modSld">
      <pc:chgData name="Durham, Steven R" userId="733bbea1-ba0d-42a7-9068-ad16661d723c" providerId="ADAL" clId="{6894A351-945D-4B9A-BA37-F0CA27A6402E}" dt="2022-06-16T17:44:48.598" v="1" actId="20577"/>
      <pc:docMkLst>
        <pc:docMk/>
      </pc:docMkLst>
      <pc:sldChg chg="modSp mod">
        <pc:chgData name="Durham, Steven R" userId="733bbea1-ba0d-42a7-9068-ad16661d723c" providerId="ADAL" clId="{6894A351-945D-4B9A-BA37-F0CA27A6402E}" dt="2022-06-16T17:44:48.598" v="1" actId="20577"/>
        <pc:sldMkLst>
          <pc:docMk/>
          <pc:sldMk cId="3968493857" sldId="521"/>
        </pc:sldMkLst>
        <pc:spChg chg="mod">
          <ac:chgData name="Durham, Steven R" userId="733bbea1-ba0d-42a7-9068-ad16661d723c" providerId="ADAL" clId="{6894A351-945D-4B9A-BA37-F0CA27A6402E}" dt="2022-06-16T17:44:48.598" v="1" actId="20577"/>
          <ac:spMkLst>
            <pc:docMk/>
            <pc:sldMk cId="3968493857" sldId="521"/>
            <ac:spMk id="3" creationId="{ECCDA1A1-7EEC-B93D-BBD9-010319F3D0C2}"/>
          </ac:spMkLst>
        </pc:spChg>
      </pc:sldChg>
    </pc:docChg>
  </pc:docChgLst>
  <pc:docChgLst>
    <pc:chgData name="Bell, Alison E" userId="2278f69e-f85b-4384-93c8-65e89cb32361" providerId="ADAL" clId="{D0B4A88E-EF72-4920-9BE0-2200C5AF6595}"/>
    <pc:docChg chg="undo custSel addSld delSld modSld sldOrd">
      <pc:chgData name="Bell, Alison E" userId="2278f69e-f85b-4384-93c8-65e89cb32361" providerId="ADAL" clId="{D0B4A88E-EF72-4920-9BE0-2200C5AF6595}" dt="2022-06-16T16:41:17.778" v="7799" actId="1076"/>
      <pc:docMkLst>
        <pc:docMk/>
      </pc:docMkLst>
      <pc:sldChg chg="modSp mod">
        <pc:chgData name="Bell, Alison E" userId="2278f69e-f85b-4384-93c8-65e89cb32361" providerId="ADAL" clId="{D0B4A88E-EF72-4920-9BE0-2200C5AF6595}" dt="2022-06-15T14:55:16.828" v="6475" actId="1038"/>
        <pc:sldMkLst>
          <pc:docMk/>
          <pc:sldMk cId="2943572960" sldId="256"/>
        </pc:sldMkLst>
        <pc:spChg chg="mod">
          <ac:chgData name="Bell, Alison E" userId="2278f69e-f85b-4384-93c8-65e89cb32361" providerId="ADAL" clId="{D0B4A88E-EF72-4920-9BE0-2200C5AF6595}" dt="2022-06-15T14:55:16.828" v="6475" actId="1038"/>
          <ac:spMkLst>
            <pc:docMk/>
            <pc:sldMk cId="2943572960" sldId="256"/>
            <ac:spMk id="2" creationId="{42CF17CB-C06B-42B3-BF3A-AA74B4A1BB98}"/>
          </ac:spMkLst>
        </pc:spChg>
      </pc:sldChg>
      <pc:sldChg chg="modSp del mod">
        <pc:chgData name="Bell, Alison E" userId="2278f69e-f85b-4384-93c8-65e89cb32361" providerId="ADAL" clId="{D0B4A88E-EF72-4920-9BE0-2200C5AF6595}" dt="2022-06-15T15:23:09.115" v="7317" actId="2696"/>
        <pc:sldMkLst>
          <pc:docMk/>
          <pc:sldMk cId="1976265172" sldId="257"/>
        </pc:sldMkLst>
        <pc:spChg chg="mod">
          <ac:chgData name="Bell, Alison E" userId="2278f69e-f85b-4384-93c8-65e89cb32361" providerId="ADAL" clId="{D0B4A88E-EF72-4920-9BE0-2200C5AF6595}" dt="2022-06-15T14:57:23.843" v="6647" actId="20577"/>
          <ac:spMkLst>
            <pc:docMk/>
            <pc:sldMk cId="1976265172" sldId="257"/>
            <ac:spMk id="2" creationId="{692B3004-E4DC-4085-9024-DFE236755E78}"/>
          </ac:spMkLst>
        </pc:spChg>
        <pc:spChg chg="mod">
          <ac:chgData name="Bell, Alison E" userId="2278f69e-f85b-4384-93c8-65e89cb32361" providerId="ADAL" clId="{D0B4A88E-EF72-4920-9BE0-2200C5AF6595}" dt="2022-06-15T15:21:49.175" v="7243" actId="27636"/>
          <ac:spMkLst>
            <pc:docMk/>
            <pc:sldMk cId="1976265172" sldId="257"/>
            <ac:spMk id="3" creationId="{0DB76BC6-64EC-4936-9083-7F5B496D4797}"/>
          </ac:spMkLst>
        </pc:spChg>
      </pc:sldChg>
      <pc:sldChg chg="add">
        <pc:chgData name="Bell, Alison E" userId="2278f69e-f85b-4384-93c8-65e89cb32361" providerId="ADAL" clId="{D0B4A88E-EF72-4920-9BE0-2200C5AF6595}" dt="2022-06-16T15:27:09.798" v="7545"/>
        <pc:sldMkLst>
          <pc:docMk/>
          <pc:sldMk cId="2550813688" sldId="257"/>
        </pc:sldMkLst>
      </pc:sldChg>
      <pc:sldChg chg="add">
        <pc:chgData name="Bell, Alison E" userId="2278f69e-f85b-4384-93c8-65e89cb32361" providerId="ADAL" clId="{D0B4A88E-EF72-4920-9BE0-2200C5AF6595}" dt="2022-06-16T15:27:09.798" v="7545"/>
        <pc:sldMkLst>
          <pc:docMk/>
          <pc:sldMk cId="3035831527" sldId="258"/>
        </pc:sldMkLst>
      </pc:sldChg>
      <pc:sldChg chg="add">
        <pc:chgData name="Bell, Alison E" userId="2278f69e-f85b-4384-93c8-65e89cb32361" providerId="ADAL" clId="{D0B4A88E-EF72-4920-9BE0-2200C5AF6595}" dt="2022-06-16T15:27:09.798" v="7545"/>
        <pc:sldMkLst>
          <pc:docMk/>
          <pc:sldMk cId="732152250" sldId="259"/>
        </pc:sldMkLst>
      </pc:sldChg>
      <pc:sldChg chg="add">
        <pc:chgData name="Bell, Alison E" userId="2278f69e-f85b-4384-93c8-65e89cb32361" providerId="ADAL" clId="{D0B4A88E-EF72-4920-9BE0-2200C5AF6595}" dt="2022-06-16T15:27:09.798" v="7545"/>
        <pc:sldMkLst>
          <pc:docMk/>
          <pc:sldMk cId="3289792593" sldId="260"/>
        </pc:sldMkLst>
      </pc:sldChg>
      <pc:sldChg chg="add">
        <pc:chgData name="Bell, Alison E" userId="2278f69e-f85b-4384-93c8-65e89cb32361" providerId="ADAL" clId="{D0B4A88E-EF72-4920-9BE0-2200C5AF6595}" dt="2022-06-16T15:27:09.798" v="7545"/>
        <pc:sldMkLst>
          <pc:docMk/>
          <pc:sldMk cId="3944507301" sldId="261"/>
        </pc:sldMkLst>
      </pc:sldChg>
      <pc:sldChg chg="add">
        <pc:chgData name="Bell, Alison E" userId="2278f69e-f85b-4384-93c8-65e89cb32361" providerId="ADAL" clId="{D0B4A88E-EF72-4920-9BE0-2200C5AF6595}" dt="2022-06-16T15:27:09.798" v="7545"/>
        <pc:sldMkLst>
          <pc:docMk/>
          <pc:sldMk cId="75253319" sldId="262"/>
        </pc:sldMkLst>
      </pc:sldChg>
      <pc:sldChg chg="add">
        <pc:chgData name="Bell, Alison E" userId="2278f69e-f85b-4384-93c8-65e89cb32361" providerId="ADAL" clId="{D0B4A88E-EF72-4920-9BE0-2200C5AF6595}" dt="2022-06-16T15:27:09.798" v="7545"/>
        <pc:sldMkLst>
          <pc:docMk/>
          <pc:sldMk cId="872500739" sldId="263"/>
        </pc:sldMkLst>
      </pc:sldChg>
      <pc:sldChg chg="add">
        <pc:chgData name="Bell, Alison E" userId="2278f69e-f85b-4384-93c8-65e89cb32361" providerId="ADAL" clId="{D0B4A88E-EF72-4920-9BE0-2200C5AF6595}" dt="2022-06-16T15:27:09.798" v="7545"/>
        <pc:sldMkLst>
          <pc:docMk/>
          <pc:sldMk cId="3834933472" sldId="264"/>
        </pc:sldMkLst>
      </pc:sldChg>
      <pc:sldChg chg="add">
        <pc:chgData name="Bell, Alison E" userId="2278f69e-f85b-4384-93c8-65e89cb32361" providerId="ADAL" clId="{D0B4A88E-EF72-4920-9BE0-2200C5AF6595}" dt="2022-06-16T15:27:09.798" v="7545"/>
        <pc:sldMkLst>
          <pc:docMk/>
          <pc:sldMk cId="2604956748" sldId="265"/>
        </pc:sldMkLst>
      </pc:sldChg>
      <pc:sldChg chg="add">
        <pc:chgData name="Bell, Alison E" userId="2278f69e-f85b-4384-93c8-65e89cb32361" providerId="ADAL" clId="{D0B4A88E-EF72-4920-9BE0-2200C5AF6595}" dt="2022-06-16T15:27:09.798" v="7545"/>
        <pc:sldMkLst>
          <pc:docMk/>
          <pc:sldMk cId="3844943933" sldId="266"/>
        </pc:sldMkLst>
      </pc:sldChg>
      <pc:sldChg chg="add">
        <pc:chgData name="Bell, Alison E" userId="2278f69e-f85b-4384-93c8-65e89cb32361" providerId="ADAL" clId="{D0B4A88E-EF72-4920-9BE0-2200C5AF6595}" dt="2022-06-16T15:27:09.798" v="7545"/>
        <pc:sldMkLst>
          <pc:docMk/>
          <pc:sldMk cId="2969322548" sldId="267"/>
        </pc:sldMkLst>
      </pc:sldChg>
      <pc:sldChg chg="add">
        <pc:chgData name="Bell, Alison E" userId="2278f69e-f85b-4384-93c8-65e89cb32361" providerId="ADAL" clId="{D0B4A88E-EF72-4920-9BE0-2200C5AF6595}" dt="2022-06-16T15:27:09.798" v="7545"/>
        <pc:sldMkLst>
          <pc:docMk/>
          <pc:sldMk cId="4234802827" sldId="268"/>
        </pc:sldMkLst>
      </pc:sldChg>
      <pc:sldChg chg="add">
        <pc:chgData name="Bell, Alison E" userId="2278f69e-f85b-4384-93c8-65e89cb32361" providerId="ADAL" clId="{D0B4A88E-EF72-4920-9BE0-2200C5AF6595}" dt="2022-06-16T15:27:09.798" v="7545"/>
        <pc:sldMkLst>
          <pc:docMk/>
          <pc:sldMk cId="2677754930" sldId="269"/>
        </pc:sldMkLst>
      </pc:sldChg>
      <pc:sldChg chg="add">
        <pc:chgData name="Bell, Alison E" userId="2278f69e-f85b-4384-93c8-65e89cb32361" providerId="ADAL" clId="{D0B4A88E-EF72-4920-9BE0-2200C5AF6595}" dt="2022-06-16T15:27:09.798" v="7545"/>
        <pc:sldMkLst>
          <pc:docMk/>
          <pc:sldMk cId="610315772" sldId="270"/>
        </pc:sldMkLst>
      </pc:sldChg>
      <pc:sldChg chg="add">
        <pc:chgData name="Bell, Alison E" userId="2278f69e-f85b-4384-93c8-65e89cb32361" providerId="ADAL" clId="{D0B4A88E-EF72-4920-9BE0-2200C5AF6595}" dt="2022-06-15T19:24:01.349" v="7544"/>
        <pc:sldMkLst>
          <pc:docMk/>
          <pc:sldMk cId="1798086800" sldId="277"/>
        </pc:sldMkLst>
      </pc:sldChg>
      <pc:sldChg chg="add">
        <pc:chgData name="Bell, Alison E" userId="2278f69e-f85b-4384-93c8-65e89cb32361" providerId="ADAL" clId="{D0B4A88E-EF72-4920-9BE0-2200C5AF6595}" dt="2022-06-15T19:24:01.349" v="7544"/>
        <pc:sldMkLst>
          <pc:docMk/>
          <pc:sldMk cId="783472764" sldId="278"/>
        </pc:sldMkLst>
      </pc:sldChg>
      <pc:sldChg chg="modSp mod">
        <pc:chgData name="Bell, Alison E" userId="2278f69e-f85b-4384-93c8-65e89cb32361" providerId="ADAL" clId="{D0B4A88E-EF72-4920-9BE0-2200C5AF6595}" dt="2022-06-14T18:19:46.795" v="5964" actId="27636"/>
        <pc:sldMkLst>
          <pc:docMk/>
          <pc:sldMk cId="3503159221" sldId="322"/>
        </pc:sldMkLst>
        <pc:spChg chg="mod">
          <ac:chgData name="Bell, Alison E" userId="2278f69e-f85b-4384-93c8-65e89cb32361" providerId="ADAL" clId="{D0B4A88E-EF72-4920-9BE0-2200C5AF6595}" dt="2022-06-14T18:19:46.795" v="5964" actId="27636"/>
          <ac:spMkLst>
            <pc:docMk/>
            <pc:sldMk cId="3503159221" sldId="322"/>
            <ac:spMk id="3" creationId="{5EE30136-5F0F-4AF8-AF47-B81C49192530}"/>
          </ac:spMkLst>
        </pc:spChg>
      </pc:sldChg>
      <pc:sldChg chg="add">
        <pc:chgData name="Bell, Alison E" userId="2278f69e-f85b-4384-93c8-65e89cb32361" providerId="ADAL" clId="{D0B4A88E-EF72-4920-9BE0-2200C5AF6595}" dt="2022-06-15T19:24:01.349" v="7544"/>
        <pc:sldMkLst>
          <pc:docMk/>
          <pc:sldMk cId="1204541592" sldId="328"/>
        </pc:sldMkLst>
      </pc:sldChg>
      <pc:sldChg chg="add">
        <pc:chgData name="Bell, Alison E" userId="2278f69e-f85b-4384-93c8-65e89cb32361" providerId="ADAL" clId="{D0B4A88E-EF72-4920-9BE0-2200C5AF6595}" dt="2022-06-15T19:24:01.349" v="7544"/>
        <pc:sldMkLst>
          <pc:docMk/>
          <pc:sldMk cId="278884987" sldId="394"/>
        </pc:sldMkLst>
      </pc:sldChg>
      <pc:sldChg chg="add">
        <pc:chgData name="Bell, Alison E" userId="2278f69e-f85b-4384-93c8-65e89cb32361" providerId="ADAL" clId="{D0B4A88E-EF72-4920-9BE0-2200C5AF6595}" dt="2022-06-15T19:24:01.349" v="7544"/>
        <pc:sldMkLst>
          <pc:docMk/>
          <pc:sldMk cId="3924117696" sldId="395"/>
        </pc:sldMkLst>
      </pc:sldChg>
      <pc:sldChg chg="add">
        <pc:chgData name="Bell, Alison E" userId="2278f69e-f85b-4384-93c8-65e89cb32361" providerId="ADAL" clId="{D0B4A88E-EF72-4920-9BE0-2200C5AF6595}" dt="2022-06-15T19:24:01.349" v="7544"/>
        <pc:sldMkLst>
          <pc:docMk/>
          <pc:sldMk cId="3991900301" sldId="396"/>
        </pc:sldMkLst>
      </pc:sldChg>
      <pc:sldChg chg="add">
        <pc:chgData name="Bell, Alison E" userId="2278f69e-f85b-4384-93c8-65e89cb32361" providerId="ADAL" clId="{D0B4A88E-EF72-4920-9BE0-2200C5AF6595}" dt="2022-06-15T19:24:01.349" v="7544"/>
        <pc:sldMkLst>
          <pc:docMk/>
          <pc:sldMk cId="1721558309" sldId="397"/>
        </pc:sldMkLst>
      </pc:sldChg>
      <pc:sldChg chg="modSp mod">
        <pc:chgData name="Bell, Alison E" userId="2278f69e-f85b-4384-93c8-65e89cb32361" providerId="ADAL" clId="{D0B4A88E-EF72-4920-9BE0-2200C5AF6595}" dt="2022-06-16T16:37:23.610" v="7715" actId="20577"/>
        <pc:sldMkLst>
          <pc:docMk/>
          <pc:sldMk cId="3968493857" sldId="521"/>
        </pc:sldMkLst>
        <pc:spChg chg="mod">
          <ac:chgData name="Bell, Alison E" userId="2278f69e-f85b-4384-93c8-65e89cb32361" providerId="ADAL" clId="{D0B4A88E-EF72-4920-9BE0-2200C5AF6595}" dt="2022-06-16T16:37:23.610" v="7715" actId="20577"/>
          <ac:spMkLst>
            <pc:docMk/>
            <pc:sldMk cId="3968493857" sldId="521"/>
            <ac:spMk id="2" creationId="{94D1CB2E-982A-86EE-A835-E0C994CD1467}"/>
          </ac:spMkLst>
        </pc:spChg>
        <pc:spChg chg="mod">
          <ac:chgData name="Bell, Alison E" userId="2278f69e-f85b-4384-93c8-65e89cb32361" providerId="ADAL" clId="{D0B4A88E-EF72-4920-9BE0-2200C5AF6595}" dt="2022-06-15T15:33:07.399" v="7513" actId="20577"/>
          <ac:spMkLst>
            <pc:docMk/>
            <pc:sldMk cId="3968493857" sldId="521"/>
            <ac:spMk id="3" creationId="{ECCDA1A1-7EEC-B93D-BBD9-010319F3D0C2}"/>
          </ac:spMkLst>
        </pc:spChg>
      </pc:sldChg>
      <pc:sldChg chg="del">
        <pc:chgData name="Bell, Alison E" userId="2278f69e-f85b-4384-93c8-65e89cb32361" providerId="ADAL" clId="{D0B4A88E-EF72-4920-9BE0-2200C5AF6595}" dt="2022-06-14T18:19:40.594" v="5960" actId="2696"/>
        <pc:sldMkLst>
          <pc:docMk/>
          <pc:sldMk cId="885985112" sldId="522"/>
        </pc:sldMkLst>
      </pc:sldChg>
      <pc:sldChg chg="del">
        <pc:chgData name="Bell, Alison E" userId="2278f69e-f85b-4384-93c8-65e89cb32361" providerId="ADAL" clId="{D0B4A88E-EF72-4920-9BE0-2200C5AF6595}" dt="2022-06-14T18:19:41.206" v="5961" actId="2696"/>
        <pc:sldMkLst>
          <pc:docMk/>
          <pc:sldMk cId="2811006595" sldId="523"/>
        </pc:sldMkLst>
      </pc:sldChg>
      <pc:sldChg chg="del">
        <pc:chgData name="Bell, Alison E" userId="2278f69e-f85b-4384-93c8-65e89cb32361" providerId="ADAL" clId="{D0B4A88E-EF72-4920-9BE0-2200C5AF6595}" dt="2022-06-14T18:19:41.942" v="5962" actId="2696"/>
        <pc:sldMkLst>
          <pc:docMk/>
          <pc:sldMk cId="1230055863" sldId="524"/>
        </pc:sldMkLst>
      </pc:sldChg>
      <pc:sldChg chg="modSp mod ord">
        <pc:chgData name="Bell, Alison E" userId="2278f69e-f85b-4384-93c8-65e89cb32361" providerId="ADAL" clId="{D0B4A88E-EF72-4920-9BE0-2200C5AF6595}" dt="2022-06-16T16:37:11.814" v="7676" actId="27636"/>
        <pc:sldMkLst>
          <pc:docMk/>
          <pc:sldMk cId="1870267029" sldId="525"/>
        </pc:sldMkLst>
        <pc:spChg chg="mod">
          <ac:chgData name="Bell, Alison E" userId="2278f69e-f85b-4384-93c8-65e89cb32361" providerId="ADAL" clId="{D0B4A88E-EF72-4920-9BE0-2200C5AF6595}" dt="2022-06-16T16:37:11.814" v="7676" actId="27636"/>
          <ac:spMkLst>
            <pc:docMk/>
            <pc:sldMk cId="1870267029" sldId="525"/>
            <ac:spMk id="3" creationId="{4C0ABCFF-64DF-AD61-BAE7-9367242873B6}"/>
          </ac:spMkLst>
        </pc:spChg>
      </pc:sldChg>
      <pc:sldChg chg="modSp new del mod">
        <pc:chgData name="Bell, Alison E" userId="2278f69e-f85b-4384-93c8-65e89cb32361" providerId="ADAL" clId="{D0B4A88E-EF72-4920-9BE0-2200C5AF6595}" dt="2022-06-14T16:52:33.980" v="2786" actId="2696"/>
        <pc:sldMkLst>
          <pc:docMk/>
          <pc:sldMk cId="1495704322" sldId="526"/>
        </pc:sldMkLst>
        <pc:spChg chg="mod">
          <ac:chgData name="Bell, Alison E" userId="2278f69e-f85b-4384-93c8-65e89cb32361" providerId="ADAL" clId="{D0B4A88E-EF72-4920-9BE0-2200C5AF6595}" dt="2022-06-14T16:44:56.040" v="1542" actId="20577"/>
          <ac:spMkLst>
            <pc:docMk/>
            <pc:sldMk cId="1495704322" sldId="526"/>
            <ac:spMk id="2" creationId="{E36DC1A7-7FF2-7CD4-353E-0544796A4123}"/>
          </ac:spMkLst>
        </pc:spChg>
        <pc:spChg chg="mod">
          <ac:chgData name="Bell, Alison E" userId="2278f69e-f85b-4384-93c8-65e89cb32361" providerId="ADAL" clId="{D0B4A88E-EF72-4920-9BE0-2200C5AF6595}" dt="2022-06-14T16:47:50.254" v="2026" actId="1076"/>
          <ac:spMkLst>
            <pc:docMk/>
            <pc:sldMk cId="1495704322" sldId="526"/>
            <ac:spMk id="3" creationId="{76F69B91-8D41-3D16-C2F1-42F0C3E83E0F}"/>
          </ac:spMkLst>
        </pc:spChg>
      </pc:sldChg>
      <pc:sldChg chg="modSp new mod">
        <pc:chgData name="Bell, Alison E" userId="2278f69e-f85b-4384-93c8-65e89cb32361" providerId="ADAL" clId="{D0B4A88E-EF72-4920-9BE0-2200C5AF6595}" dt="2022-06-15T15:33:29.451" v="7529" actId="1037"/>
        <pc:sldMkLst>
          <pc:docMk/>
          <pc:sldMk cId="2035481630" sldId="527"/>
        </pc:sldMkLst>
        <pc:spChg chg="mod">
          <ac:chgData name="Bell, Alison E" userId="2278f69e-f85b-4384-93c8-65e89cb32361" providerId="ADAL" clId="{D0B4A88E-EF72-4920-9BE0-2200C5AF6595}" dt="2022-06-15T15:33:29.451" v="7529" actId="1037"/>
          <ac:spMkLst>
            <pc:docMk/>
            <pc:sldMk cId="2035481630" sldId="527"/>
            <ac:spMk id="2" creationId="{1EE89D26-6700-FB14-8EED-137D500857B8}"/>
          </ac:spMkLst>
        </pc:spChg>
        <pc:spChg chg="mod">
          <ac:chgData name="Bell, Alison E" userId="2278f69e-f85b-4384-93c8-65e89cb32361" providerId="ADAL" clId="{D0B4A88E-EF72-4920-9BE0-2200C5AF6595}" dt="2022-06-15T14:22:55.161" v="6467" actId="27636"/>
          <ac:spMkLst>
            <pc:docMk/>
            <pc:sldMk cId="2035481630" sldId="527"/>
            <ac:spMk id="3" creationId="{9DE8FD37-9CDD-E58F-37BB-4F91057BE0BC}"/>
          </ac:spMkLst>
        </pc:spChg>
      </pc:sldChg>
      <pc:sldChg chg="modSp new mod">
        <pc:chgData name="Bell, Alison E" userId="2278f69e-f85b-4384-93c8-65e89cb32361" providerId="ADAL" clId="{D0B4A88E-EF72-4920-9BE0-2200C5AF6595}" dt="2022-06-16T15:27:48.106" v="7548" actId="20577"/>
        <pc:sldMkLst>
          <pc:docMk/>
          <pc:sldMk cId="3325116572" sldId="528"/>
        </pc:sldMkLst>
        <pc:spChg chg="mod">
          <ac:chgData name="Bell, Alison E" userId="2278f69e-f85b-4384-93c8-65e89cb32361" providerId="ADAL" clId="{D0B4A88E-EF72-4920-9BE0-2200C5AF6595}" dt="2022-06-16T15:27:48.106" v="7548" actId="20577"/>
          <ac:spMkLst>
            <pc:docMk/>
            <pc:sldMk cId="3325116572" sldId="528"/>
            <ac:spMk id="2" creationId="{06883BA2-3664-B30D-4C9E-8B8485A54B29}"/>
          </ac:spMkLst>
        </pc:spChg>
        <pc:spChg chg="mod">
          <ac:chgData name="Bell, Alison E" userId="2278f69e-f85b-4384-93c8-65e89cb32361" providerId="ADAL" clId="{D0B4A88E-EF72-4920-9BE0-2200C5AF6595}" dt="2022-06-14T17:06:01.012" v="4804" actId="27636"/>
          <ac:spMkLst>
            <pc:docMk/>
            <pc:sldMk cId="3325116572" sldId="528"/>
            <ac:spMk id="3" creationId="{9B7756A0-BEB3-DD6C-F2FE-380B6301C389}"/>
          </ac:spMkLst>
        </pc:spChg>
      </pc:sldChg>
      <pc:sldChg chg="modSp add mod">
        <pc:chgData name="Bell, Alison E" userId="2278f69e-f85b-4384-93c8-65e89cb32361" providerId="ADAL" clId="{D0B4A88E-EF72-4920-9BE0-2200C5AF6595}" dt="2022-06-15T15:35:57.805" v="7543" actId="20577"/>
        <pc:sldMkLst>
          <pc:docMk/>
          <pc:sldMk cId="641665020" sldId="529"/>
        </pc:sldMkLst>
        <pc:spChg chg="mod">
          <ac:chgData name="Bell, Alison E" userId="2278f69e-f85b-4384-93c8-65e89cb32361" providerId="ADAL" clId="{D0B4A88E-EF72-4920-9BE0-2200C5AF6595}" dt="2022-06-14T17:04:34.583" v="4720" actId="20577"/>
          <ac:spMkLst>
            <pc:docMk/>
            <pc:sldMk cId="641665020" sldId="529"/>
            <ac:spMk id="2" creationId="{06883BA2-3664-B30D-4C9E-8B8485A54B29}"/>
          </ac:spMkLst>
        </pc:spChg>
        <pc:spChg chg="mod">
          <ac:chgData name="Bell, Alison E" userId="2278f69e-f85b-4384-93c8-65e89cb32361" providerId="ADAL" clId="{D0B4A88E-EF72-4920-9BE0-2200C5AF6595}" dt="2022-06-15T15:35:57.805" v="7543" actId="20577"/>
          <ac:spMkLst>
            <pc:docMk/>
            <pc:sldMk cId="641665020" sldId="529"/>
            <ac:spMk id="3" creationId="{9B7756A0-BEB3-DD6C-F2FE-380B6301C389}"/>
          </ac:spMkLst>
        </pc:spChg>
      </pc:sldChg>
      <pc:sldChg chg="new del">
        <pc:chgData name="Bell, Alison E" userId="2278f69e-f85b-4384-93c8-65e89cb32361" providerId="ADAL" clId="{D0B4A88E-EF72-4920-9BE0-2200C5AF6595}" dt="2022-06-14T17:01:28.677" v="4286" actId="2696"/>
        <pc:sldMkLst>
          <pc:docMk/>
          <pc:sldMk cId="2410517940" sldId="530"/>
        </pc:sldMkLst>
      </pc:sldChg>
      <pc:sldChg chg="modSp new del mod">
        <pc:chgData name="Bell, Alison E" userId="2278f69e-f85b-4384-93c8-65e89cb32361" providerId="ADAL" clId="{D0B4A88E-EF72-4920-9BE0-2200C5AF6595}" dt="2022-06-15T15:23:10.289" v="7318" actId="2696"/>
        <pc:sldMkLst>
          <pc:docMk/>
          <pc:sldMk cId="3770081238" sldId="530"/>
        </pc:sldMkLst>
        <pc:spChg chg="mod">
          <ac:chgData name="Bell, Alison E" userId="2278f69e-f85b-4384-93c8-65e89cb32361" providerId="ADAL" clId="{D0B4A88E-EF72-4920-9BE0-2200C5AF6595}" dt="2022-06-14T17:34:10.267" v="5866" actId="20577"/>
          <ac:spMkLst>
            <pc:docMk/>
            <pc:sldMk cId="3770081238" sldId="530"/>
            <ac:spMk id="2" creationId="{8F332E31-6935-3B87-FB7A-2FF518A292DF}"/>
          </ac:spMkLst>
        </pc:spChg>
        <pc:spChg chg="mod">
          <ac:chgData name="Bell, Alison E" userId="2278f69e-f85b-4384-93c8-65e89cb32361" providerId="ADAL" clId="{D0B4A88E-EF72-4920-9BE0-2200C5AF6595}" dt="2022-06-14T17:34:49.783" v="5870" actId="20577"/>
          <ac:spMkLst>
            <pc:docMk/>
            <pc:sldMk cId="3770081238" sldId="530"/>
            <ac:spMk id="3" creationId="{F76F58B4-762D-3A7A-387C-627C23439EAA}"/>
          </ac:spMkLst>
        </pc:spChg>
      </pc:sldChg>
      <pc:sldChg chg="addSp delSp modSp new mod">
        <pc:chgData name="Bell, Alison E" userId="2278f69e-f85b-4384-93c8-65e89cb32361" providerId="ADAL" clId="{D0B4A88E-EF72-4920-9BE0-2200C5AF6595}" dt="2022-06-14T18:20:59.586" v="5973"/>
        <pc:sldMkLst>
          <pc:docMk/>
          <pc:sldMk cId="2014974306" sldId="531"/>
        </pc:sldMkLst>
        <pc:spChg chg="mod">
          <ac:chgData name="Bell, Alison E" userId="2278f69e-f85b-4384-93c8-65e89cb32361" providerId="ADAL" clId="{D0B4A88E-EF72-4920-9BE0-2200C5AF6595}" dt="2022-06-14T18:20:02.125" v="5971" actId="20577"/>
          <ac:spMkLst>
            <pc:docMk/>
            <pc:sldMk cId="2014974306" sldId="531"/>
            <ac:spMk id="2" creationId="{21C31D59-A50A-C71F-8117-7A3791A52F62}"/>
          </ac:spMkLst>
        </pc:spChg>
        <pc:spChg chg="del mod">
          <ac:chgData name="Bell, Alison E" userId="2278f69e-f85b-4384-93c8-65e89cb32361" providerId="ADAL" clId="{D0B4A88E-EF72-4920-9BE0-2200C5AF6595}" dt="2022-06-14T18:20:29.953" v="5972" actId="931"/>
          <ac:spMkLst>
            <pc:docMk/>
            <pc:sldMk cId="2014974306" sldId="531"/>
            <ac:spMk id="3" creationId="{D8BFA461-26FC-81CD-ECD7-2DC44679239D}"/>
          </ac:spMkLst>
        </pc:spChg>
        <pc:picChg chg="add mod">
          <ac:chgData name="Bell, Alison E" userId="2278f69e-f85b-4384-93c8-65e89cb32361" providerId="ADAL" clId="{D0B4A88E-EF72-4920-9BE0-2200C5AF6595}" dt="2022-06-14T18:20:59.586" v="5973"/>
          <ac:picMkLst>
            <pc:docMk/>
            <pc:sldMk cId="2014974306" sldId="531"/>
            <ac:picMk id="6" creationId="{3C845A53-4831-2F9F-05EB-B363360CBD47}"/>
          </ac:picMkLst>
        </pc:picChg>
      </pc:sldChg>
      <pc:sldChg chg="modSp new del mod">
        <pc:chgData name="Bell, Alison E" userId="2278f69e-f85b-4384-93c8-65e89cb32361" providerId="ADAL" clId="{D0B4A88E-EF72-4920-9BE0-2200C5AF6595}" dt="2022-06-16T15:28:07.364" v="7549" actId="2696"/>
        <pc:sldMkLst>
          <pc:docMk/>
          <pc:sldMk cId="2409167751" sldId="532"/>
        </pc:sldMkLst>
        <pc:spChg chg="mod">
          <ac:chgData name="Bell, Alison E" userId="2278f69e-f85b-4384-93c8-65e89cb32361" providerId="ADAL" clId="{D0B4A88E-EF72-4920-9BE0-2200C5AF6595}" dt="2022-06-15T15:32:26.636" v="7451" actId="14100"/>
          <ac:spMkLst>
            <pc:docMk/>
            <pc:sldMk cId="2409167751" sldId="532"/>
            <ac:spMk id="2" creationId="{C71C7868-3A35-94F8-E6E3-73ABF85B8D02}"/>
          </ac:spMkLst>
        </pc:spChg>
        <pc:spChg chg="mod">
          <ac:chgData name="Bell, Alison E" userId="2278f69e-f85b-4384-93c8-65e89cb32361" providerId="ADAL" clId="{D0B4A88E-EF72-4920-9BE0-2200C5AF6595}" dt="2022-06-15T15:32:35.382" v="7477" actId="20577"/>
          <ac:spMkLst>
            <pc:docMk/>
            <pc:sldMk cId="2409167751" sldId="532"/>
            <ac:spMk id="3" creationId="{94BEEB7A-BA57-9118-D5AD-9CC33B777221}"/>
          </ac:spMkLst>
        </pc:spChg>
      </pc:sldChg>
      <pc:sldChg chg="modSp new mod">
        <pc:chgData name="Bell, Alison E" userId="2278f69e-f85b-4384-93c8-65e89cb32361" providerId="ADAL" clId="{D0B4A88E-EF72-4920-9BE0-2200C5AF6595}" dt="2022-06-15T15:32:50.012" v="7511" actId="1038"/>
        <pc:sldMkLst>
          <pc:docMk/>
          <pc:sldMk cId="33649143" sldId="533"/>
        </pc:sldMkLst>
        <pc:spChg chg="mod">
          <ac:chgData name="Bell, Alison E" userId="2278f69e-f85b-4384-93c8-65e89cb32361" providerId="ADAL" clId="{D0B4A88E-EF72-4920-9BE0-2200C5AF6595}" dt="2022-06-15T15:32:46.013" v="7498" actId="1038"/>
          <ac:spMkLst>
            <pc:docMk/>
            <pc:sldMk cId="33649143" sldId="533"/>
            <ac:spMk id="2" creationId="{6C77DC49-D019-28AF-AEDA-3EA2CFB6D15A}"/>
          </ac:spMkLst>
        </pc:spChg>
        <pc:spChg chg="mod">
          <ac:chgData name="Bell, Alison E" userId="2278f69e-f85b-4384-93c8-65e89cb32361" providerId="ADAL" clId="{D0B4A88E-EF72-4920-9BE0-2200C5AF6595}" dt="2022-06-15T15:32:50.012" v="7511" actId="1038"/>
          <ac:spMkLst>
            <pc:docMk/>
            <pc:sldMk cId="33649143" sldId="533"/>
            <ac:spMk id="3" creationId="{145D283D-AE1F-9E4C-6B35-5CD969E4B6E3}"/>
          </ac:spMkLst>
        </pc:spChg>
      </pc:sldChg>
      <pc:sldChg chg="modSp new mod">
        <pc:chgData name="Bell, Alison E" userId="2278f69e-f85b-4384-93c8-65e89cb32361" providerId="ADAL" clId="{D0B4A88E-EF72-4920-9BE0-2200C5AF6595}" dt="2022-06-16T16:40:38.568" v="7793" actId="27636"/>
        <pc:sldMkLst>
          <pc:docMk/>
          <pc:sldMk cId="3359008765" sldId="534"/>
        </pc:sldMkLst>
        <pc:spChg chg="mod">
          <ac:chgData name="Bell, Alison E" userId="2278f69e-f85b-4384-93c8-65e89cb32361" providerId="ADAL" clId="{D0B4A88E-EF72-4920-9BE0-2200C5AF6595}" dt="2022-06-15T15:15:07.695" v="7047" actId="20577"/>
          <ac:spMkLst>
            <pc:docMk/>
            <pc:sldMk cId="3359008765" sldId="534"/>
            <ac:spMk id="2" creationId="{14F76348-91D6-A166-3778-CEAA241D51F1}"/>
          </ac:spMkLst>
        </pc:spChg>
        <pc:spChg chg="mod">
          <ac:chgData name="Bell, Alison E" userId="2278f69e-f85b-4384-93c8-65e89cb32361" providerId="ADAL" clId="{D0B4A88E-EF72-4920-9BE0-2200C5AF6595}" dt="2022-06-16T16:40:38.568" v="7793" actId="27636"/>
          <ac:spMkLst>
            <pc:docMk/>
            <pc:sldMk cId="3359008765" sldId="534"/>
            <ac:spMk id="3" creationId="{788AF8A0-15E2-EE9F-95A8-449EA6880BC2}"/>
          </ac:spMkLst>
        </pc:spChg>
      </pc:sldChg>
      <pc:sldChg chg="modSp new mod">
        <pc:chgData name="Bell, Alison E" userId="2278f69e-f85b-4384-93c8-65e89cb32361" providerId="ADAL" clId="{D0B4A88E-EF72-4920-9BE0-2200C5AF6595}" dt="2022-06-15T15:27:22.365" v="7430" actId="1076"/>
        <pc:sldMkLst>
          <pc:docMk/>
          <pc:sldMk cId="2038348143" sldId="535"/>
        </pc:sldMkLst>
        <pc:spChg chg="mod">
          <ac:chgData name="Bell, Alison E" userId="2278f69e-f85b-4384-93c8-65e89cb32361" providerId="ADAL" clId="{D0B4A88E-EF72-4920-9BE0-2200C5AF6595}" dt="2022-06-15T15:21:09.340" v="7233" actId="20577"/>
          <ac:spMkLst>
            <pc:docMk/>
            <pc:sldMk cId="2038348143" sldId="535"/>
            <ac:spMk id="2" creationId="{2BD2C7BF-36BE-900A-A4C0-748F74E7F2E7}"/>
          </ac:spMkLst>
        </pc:spChg>
        <pc:spChg chg="mod">
          <ac:chgData name="Bell, Alison E" userId="2278f69e-f85b-4384-93c8-65e89cb32361" providerId="ADAL" clId="{D0B4A88E-EF72-4920-9BE0-2200C5AF6595}" dt="2022-06-15T15:27:22.365" v="7430" actId="1076"/>
          <ac:spMkLst>
            <pc:docMk/>
            <pc:sldMk cId="2038348143" sldId="535"/>
            <ac:spMk id="3" creationId="{57429BCE-8DDD-144C-2719-722D6FCC4D66}"/>
          </ac:spMkLst>
        </pc:spChg>
      </pc:sldChg>
      <pc:sldChg chg="add">
        <pc:chgData name="Bell, Alison E" userId="2278f69e-f85b-4384-93c8-65e89cb32361" providerId="ADAL" clId="{D0B4A88E-EF72-4920-9BE0-2200C5AF6595}" dt="2022-06-16T15:27:09.798" v="7545"/>
        <pc:sldMkLst>
          <pc:docMk/>
          <pc:sldMk cId="3658969683" sldId="536"/>
        </pc:sldMkLst>
      </pc:sldChg>
      <pc:sldChg chg="new del">
        <pc:chgData name="Bell, Alison E" userId="2278f69e-f85b-4384-93c8-65e89cb32361" providerId="ADAL" clId="{D0B4A88E-EF72-4920-9BE0-2200C5AF6595}" dt="2022-06-15T15:23:03.361" v="7316" actId="2696"/>
        <pc:sldMkLst>
          <pc:docMk/>
          <pc:sldMk cId="3737302482" sldId="536"/>
        </pc:sldMkLst>
      </pc:sldChg>
      <pc:sldChg chg="addSp delSp modSp new mod">
        <pc:chgData name="Bell, Alison E" userId="2278f69e-f85b-4384-93c8-65e89cb32361" providerId="ADAL" clId="{D0B4A88E-EF72-4920-9BE0-2200C5AF6595}" dt="2022-06-16T16:41:17.778" v="7799" actId="1076"/>
        <pc:sldMkLst>
          <pc:docMk/>
          <pc:sldMk cId="1554175034" sldId="537"/>
        </pc:sldMkLst>
        <pc:spChg chg="mod">
          <ac:chgData name="Bell, Alison E" userId="2278f69e-f85b-4384-93c8-65e89cb32361" providerId="ADAL" clId="{D0B4A88E-EF72-4920-9BE0-2200C5AF6595}" dt="2022-06-16T16:39:42.131" v="7733" actId="20577"/>
          <ac:spMkLst>
            <pc:docMk/>
            <pc:sldMk cId="1554175034" sldId="537"/>
            <ac:spMk id="2" creationId="{3BC6D26D-891F-D2C0-55D6-ADB43D08155D}"/>
          </ac:spMkLst>
        </pc:spChg>
        <pc:spChg chg="del">
          <ac:chgData name="Bell, Alison E" userId="2278f69e-f85b-4384-93c8-65e89cb32361" providerId="ADAL" clId="{D0B4A88E-EF72-4920-9BE0-2200C5AF6595}" dt="2022-06-16T16:41:10.279" v="7794" actId="478"/>
          <ac:spMkLst>
            <pc:docMk/>
            <pc:sldMk cId="1554175034" sldId="537"/>
            <ac:spMk id="3" creationId="{DA7CF831-7288-C35B-AB96-8B5DD45F4401}"/>
          </ac:spMkLst>
        </pc:spChg>
        <pc:picChg chg="add mod">
          <ac:chgData name="Bell, Alison E" userId="2278f69e-f85b-4384-93c8-65e89cb32361" providerId="ADAL" clId="{D0B4A88E-EF72-4920-9BE0-2200C5AF6595}" dt="2022-06-16T16:41:17.778" v="7799" actId="1076"/>
          <ac:picMkLst>
            <pc:docMk/>
            <pc:sldMk cId="1554175034" sldId="537"/>
            <ac:picMk id="6" creationId="{D6575ECD-1645-0537-A106-822FE7326272}"/>
          </ac:picMkLst>
        </pc:picChg>
      </pc:sldChg>
    </pc:docChg>
  </pc:docChgLst>
  <pc:docChgLst>
    <pc:chgData name="Ruppel, Chad" userId="d7185f08-ff25-4745-a1ea-250edf0199cc" providerId="ADAL" clId="{891C50DB-F8F3-4456-91B2-E038A5190746}"/>
    <pc:docChg chg="custSel addSld delSld modSld">
      <pc:chgData name="Ruppel, Chad" userId="d7185f08-ff25-4745-a1ea-250edf0199cc" providerId="ADAL" clId="{891C50DB-F8F3-4456-91B2-E038A5190746}" dt="2022-06-16T17:56:40.900" v="100" actId="6549"/>
      <pc:docMkLst>
        <pc:docMk/>
      </pc:docMkLst>
      <pc:sldChg chg="modSp mod">
        <pc:chgData name="Ruppel, Chad" userId="d7185f08-ff25-4745-a1ea-250edf0199cc" providerId="ADAL" clId="{891C50DB-F8F3-4456-91B2-E038A5190746}" dt="2022-06-16T17:56:40.900" v="100" actId="6549"/>
        <pc:sldMkLst>
          <pc:docMk/>
          <pc:sldMk cId="3566057561" sldId="410"/>
        </pc:sldMkLst>
        <pc:spChg chg="mod">
          <ac:chgData name="Ruppel, Chad" userId="d7185f08-ff25-4745-a1ea-250edf0199cc" providerId="ADAL" clId="{891C50DB-F8F3-4456-91B2-E038A5190746}" dt="2022-06-16T17:56:40.900" v="100" actId="6549"/>
          <ac:spMkLst>
            <pc:docMk/>
            <pc:sldMk cId="3566057561" sldId="410"/>
            <ac:spMk id="3" creationId="{F47176DD-7C1B-49A0-AA6A-D7D1532D5DE9}"/>
          </ac:spMkLst>
        </pc:spChg>
      </pc:sldChg>
      <pc:sldChg chg="delSp mod">
        <pc:chgData name="Ruppel, Chad" userId="d7185f08-ff25-4745-a1ea-250edf0199cc" providerId="ADAL" clId="{891C50DB-F8F3-4456-91B2-E038A5190746}" dt="2022-06-16T17:55:06.627" v="2" actId="21"/>
        <pc:sldMkLst>
          <pc:docMk/>
          <pc:sldMk cId="3968493857" sldId="521"/>
        </pc:sldMkLst>
        <pc:picChg chg="del">
          <ac:chgData name="Ruppel, Chad" userId="d7185f08-ff25-4745-a1ea-250edf0199cc" providerId="ADAL" clId="{891C50DB-F8F3-4456-91B2-E038A5190746}" dt="2022-06-16T17:54:50.942" v="1" actId="21"/>
          <ac:picMkLst>
            <pc:docMk/>
            <pc:sldMk cId="3968493857" sldId="521"/>
            <ac:picMk id="5" creationId="{9FEF7522-A68A-1CEB-51F2-5C51BDB6DAE6}"/>
          </ac:picMkLst>
        </pc:picChg>
        <pc:picChg chg="del">
          <ac:chgData name="Ruppel, Chad" userId="d7185f08-ff25-4745-a1ea-250edf0199cc" providerId="ADAL" clId="{891C50DB-F8F3-4456-91B2-E038A5190746}" dt="2022-06-16T17:55:06.627" v="2" actId="21"/>
          <ac:picMkLst>
            <pc:docMk/>
            <pc:sldMk cId="3968493857" sldId="521"/>
            <ac:picMk id="6" creationId="{C92DD93C-A4CC-A04C-C025-A4E6240DAFA2}"/>
          </ac:picMkLst>
        </pc:picChg>
      </pc:sldChg>
      <pc:sldChg chg="new del">
        <pc:chgData name="Ruppel, Chad" userId="d7185f08-ff25-4745-a1ea-250edf0199cc" providerId="ADAL" clId="{891C50DB-F8F3-4456-91B2-E038A5190746}" dt="2022-06-16T17:55:31.730" v="3" actId="2696"/>
        <pc:sldMkLst>
          <pc:docMk/>
          <pc:sldMk cId="1233688739" sldId="538"/>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18B_E9E548C0.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E17-437D-839C-77D5EFF4EF2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E17-437D-839C-77D5EFF4EF2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1-F4A3-4F5C-A758-67879757601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E17-437D-839C-77D5EFF4EF2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BE17-437D-839C-77D5EFF4EF23}"/>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BE17-437D-839C-77D5EFF4EF23}"/>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BE17-437D-839C-77D5EFF4EF23}"/>
              </c:ext>
            </c:extLst>
          </c:dPt>
          <c:dLbls>
            <c:dLbl>
              <c:idx val="2"/>
              <c:tx>
                <c:rich>
                  <a:bodyPr/>
                  <a:lstStyle/>
                  <a:p>
                    <a:fld id="{6E15EE1C-4548-4BC4-96A7-7559C6F00010}" type="PERCENTAGE">
                      <a:rPr lang="en-US" b="1"/>
                      <a:pPr/>
                      <a:t>[PERCENTAGE]</a:t>
                    </a:fld>
                    <a:endParaRPr lang="en-US"/>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4A3-4F5C-A758-67879757601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Applications &amp; Holding Fees</c:v>
                </c:pt>
                <c:pt idx="1">
                  <c:v>Landlord Leasing Incentives</c:v>
                </c:pt>
                <c:pt idx="2">
                  <c:v>Security Deposits</c:v>
                </c:pt>
                <c:pt idx="3">
                  <c:v>Utility Deposits</c:v>
                </c:pt>
                <c:pt idx="4">
                  <c:v>Renters Insurance</c:v>
                </c:pt>
                <c:pt idx="5">
                  <c:v>Moving Expenses</c:v>
                </c:pt>
                <c:pt idx="6">
                  <c:v>Essential Household Items</c:v>
                </c:pt>
              </c:strCache>
            </c:strRef>
          </c:cat>
          <c:val>
            <c:numRef>
              <c:f>Sheet1!$B$2:$B$8</c:f>
              <c:numCache>
                <c:formatCode>"$"#,##0_);[Red]\("$"#,##0\)</c:formatCode>
                <c:ptCount val="7"/>
                <c:pt idx="0">
                  <c:v>10205</c:v>
                </c:pt>
                <c:pt idx="1">
                  <c:v>9100</c:v>
                </c:pt>
                <c:pt idx="2">
                  <c:v>116243</c:v>
                </c:pt>
                <c:pt idx="3">
                  <c:v>2483</c:v>
                </c:pt>
                <c:pt idx="4">
                  <c:v>1479</c:v>
                </c:pt>
                <c:pt idx="5">
                  <c:v>8941</c:v>
                </c:pt>
                <c:pt idx="6">
                  <c:v>4110</c:v>
                </c:pt>
              </c:numCache>
            </c:numRef>
          </c:val>
          <c:extLst>
            <c:ext xmlns:c16="http://schemas.microsoft.com/office/drawing/2014/chart" uri="{C3380CC4-5D6E-409C-BE32-E72D297353CC}">
              <c16:uniqueId val="{00000000-F4A3-4F5C-A758-67879757601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55BE7C-D3F3-4187-A30D-6E70E58EC15E}" type="datetimeFigureOut">
              <a:rPr lang="en-US" smtClean="0"/>
              <a:t>6/16/2022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56B9F1-83E9-4961-BA23-2D772E2BE0F0}" type="slidenum">
              <a:rPr lang="en-US" smtClean="0"/>
              <a:t>‹#›</a:t>
            </a:fld>
            <a:endParaRPr lang="en-US"/>
          </a:p>
        </p:txBody>
      </p:sp>
    </p:spTree>
    <p:extLst>
      <p:ext uri="{BB962C8B-B14F-4D97-AF65-F5344CB8AC3E}">
        <p14:creationId xmlns:p14="http://schemas.microsoft.com/office/powerpoint/2010/main" val="4039435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41C3D2C-3FA1-4D4E-9166-2E7F52A218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683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Tw Cen MT"/>
              </a:rPr>
              <a:t>Fairfax county occupies 406 sq. miles bordering Arlington County, Loudoun County, Alexandria City, and Prince William County. County center is approximately 17 miles west of Washington, D.C.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Tw Cen MT"/>
              </a:rPr>
              <a:t>	Average rents in this area are projected to increase by at least 6% over the next 2 years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Tw Cen MT"/>
              </a:rPr>
              <a:t>	Currently, 1BR’s average $1862 per month and 2BR’s average $2211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latin typeface="Tw Cen M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latin typeface="Tw Cen MT"/>
            </a:endParaRPr>
          </a:p>
          <a:p>
            <a:r>
              <a:rPr lang="en-US"/>
              <a:t>FCRHA is the largest provider of affordable housing in Fairfax County – Housing over 20,000 individuals annually.</a:t>
            </a:r>
          </a:p>
          <a:p>
            <a:endParaRPr lang="en-US"/>
          </a:p>
          <a:p>
            <a:r>
              <a:rPr lang="en-US"/>
              <a:t>In addition to developing affordable units, the FCRHA also administers a local rental program that includes 2,122 multifamily units, 482 senior housing units, and 115 mobile home pad sites.</a:t>
            </a:r>
          </a:p>
          <a:p>
            <a:endParaRPr lang="en-US"/>
          </a:p>
          <a:p>
            <a:r>
              <a:rPr lang="en-US"/>
              <a:t>For our purposes today, we are focusing on our subsidized units.</a:t>
            </a:r>
          </a:p>
          <a:p>
            <a:r>
              <a:rPr lang="en-US"/>
              <a:t>	We administer 4,168 vouchers – this number is inclusive special purpose vouchers (</a:t>
            </a:r>
            <a:r>
              <a:rPr lang="en-US" err="1"/>
              <a:t>fup</a:t>
            </a:r>
            <a:r>
              <a:rPr lang="en-US"/>
              <a:t>, mainstream, </a:t>
            </a:r>
            <a:r>
              <a:rPr lang="en-US" err="1"/>
              <a:t>vash</a:t>
            </a:r>
            <a:r>
              <a:rPr lang="en-US"/>
              <a:t>, Homeownership, tenant protection, and EHV)</a:t>
            </a:r>
          </a:p>
          <a:p>
            <a:r>
              <a:rPr lang="en-US"/>
              <a:t>	Currently we have 1066 RAD PBV units</a:t>
            </a:r>
          </a:p>
          <a:p>
            <a:r>
              <a:rPr lang="en-US"/>
              <a:t>		* The average household income amongst our participants is around 22% AMI – for a family of Two, that works out to be $22,700.</a:t>
            </a:r>
          </a:p>
          <a:p>
            <a:r>
              <a:rPr lang="en-US"/>
              <a:t>		* 35% of our households include at least one individual with a disability</a:t>
            </a:r>
          </a:p>
          <a:p>
            <a:r>
              <a:rPr lang="en-US"/>
              <a:t>		* Approximately 75%  of homeless households in Fairfax County who are placed in long-term affordable housing are served by the FCRHA.</a:t>
            </a:r>
          </a:p>
          <a:p>
            <a:r>
              <a:rPr lang="en-US"/>
              <a:t>			- We attribute this to our close ties with Fairfax’s continuum of care and our flexibility as an MTW agency, but also our agency is unique in that our homeless services system is incorporated into our organizational structure.  Intake and Occupancy staff work very closely with our Office to Prevent and end Homelessness to prioritize this population.</a:t>
            </a: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9A2F69-38F6-4902-80F6-CB312D9117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0558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With low vacancy rates and high rents, it is understandable difficult for families to locate housing.</a:t>
            </a:r>
          </a:p>
          <a:p>
            <a:r>
              <a:rPr lang="en-US"/>
              <a:t>This is even more difficult because, with the exception of EHV, neither Fairfax County nor the FCHRA fund housing search assistance for our participants.  </a:t>
            </a:r>
          </a:p>
          <a:p>
            <a:endParaRPr lang="en-US"/>
          </a:p>
          <a:p>
            <a:r>
              <a:rPr lang="en-US"/>
              <a:t>As an agency, our primary focus is to preserve our existing relationships – we work closely with our existing landlords to mediate and resolve tenant issues, as well as keeping in contact with previous landlords who are not currently leasing to one of our tenants.</a:t>
            </a:r>
          </a:p>
          <a:p>
            <a:r>
              <a:rPr lang="en-US"/>
              <a:t>We maintain Landlord Listings, allowing landlords to advertise their units with us, which we share with tenants</a:t>
            </a:r>
          </a:p>
          <a:p>
            <a:r>
              <a:rPr lang="en-US"/>
              <a:t>With the help of our Homeownership team, we utilize the MRIS system</a:t>
            </a:r>
          </a:p>
          <a:p>
            <a:r>
              <a:rPr lang="en-US"/>
              <a:t>And we rely on common websites like Realtor.com, Zillow, Apartments.com, and Pad Mapper</a:t>
            </a:r>
          </a:p>
          <a:p>
            <a:endParaRPr lang="en-US"/>
          </a:p>
          <a:p>
            <a:endParaRPr lang="en-US"/>
          </a:p>
          <a:p>
            <a:r>
              <a:rPr lang="en-US"/>
              <a:t>(***4% vacancy rate is just under national average of 5%)</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9A2F69-38F6-4902-80F6-CB312D9117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35904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19565" y="914401"/>
            <a:ext cx="9262836" cy="3488266"/>
          </a:xfrm>
        </p:spPr>
        <p:txBody>
          <a:bodyPr anchor="b">
            <a:normAutofit/>
          </a:bodyPr>
          <a:lstStyle>
            <a:lvl1pPr algn="r">
              <a:defRPr sz="5400">
                <a:effectLst/>
              </a:defRPr>
            </a:lvl1pPr>
          </a:lstStyle>
          <a:p>
            <a:r>
              <a:rPr lang="en-US"/>
              <a:t>Click to edit Master title style</a:t>
            </a:r>
          </a:p>
        </p:txBody>
      </p:sp>
      <p:sp>
        <p:nvSpPr>
          <p:cNvPr id="3" name="Subtitle 2"/>
          <p:cNvSpPr>
            <a:spLocks noGrp="1"/>
          </p:cNvSpPr>
          <p:nvPr>
            <p:ph type="subTitle" idx="1"/>
          </p:nvPr>
        </p:nvSpPr>
        <p:spPr>
          <a:xfrm>
            <a:off x="3898985" y="4402667"/>
            <a:ext cx="7683417" cy="1364531"/>
          </a:xfrm>
        </p:spPr>
        <p:txBody>
          <a:bodyPr anchor="t">
            <a:normAutofit/>
          </a:bodyPr>
          <a:lstStyle>
            <a:lvl1pPr marL="0" indent="0" algn="r">
              <a:buNone/>
              <a:defRPr sz="1800">
                <a:solidFill>
                  <a:schemeClr val="tx1"/>
                </a:solidFill>
                <a:latin typeface="Franklin Gothic Book" panose="020B05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9767698" y="6117337"/>
            <a:ext cx="1143297" cy="365125"/>
          </a:xfrm>
        </p:spPr>
        <p:txBody>
          <a:bodyPr/>
          <a:lstStyle/>
          <a:p>
            <a:fld id="{132DED64-4EDA-47EF-82F9-EB1A9DBE56D6}" type="datetime1">
              <a:rPr lang="en-US" smtClean="0"/>
              <a:t>6/16/2022</a:t>
            </a:fld>
            <a:endParaRPr lang="en-US"/>
          </a:p>
        </p:txBody>
      </p:sp>
      <p:sp>
        <p:nvSpPr>
          <p:cNvPr id="5" name="Footer Placeholder 4"/>
          <p:cNvSpPr>
            <a:spLocks noGrp="1"/>
          </p:cNvSpPr>
          <p:nvPr>
            <p:ph type="ftr" sz="quarter" idx="11"/>
          </p:nvPr>
        </p:nvSpPr>
        <p:spPr>
          <a:xfrm>
            <a:off x="4831644" y="6117337"/>
            <a:ext cx="4812584" cy="365125"/>
          </a:xfrm>
        </p:spPr>
        <p:txBody>
          <a:bodyPr/>
          <a:lstStyle/>
          <a:p>
            <a:endParaRPr lang="en-US"/>
          </a:p>
        </p:txBody>
      </p:sp>
      <p:sp>
        <p:nvSpPr>
          <p:cNvPr id="6" name="Slide Number Placeholder 5"/>
          <p:cNvSpPr>
            <a:spLocks noGrp="1"/>
          </p:cNvSpPr>
          <p:nvPr>
            <p:ph type="sldNum" sz="quarter" idx="12"/>
          </p:nvPr>
        </p:nvSpPr>
        <p:spPr>
          <a:xfrm>
            <a:off x="11033760" y="6117337"/>
            <a:ext cx="548640" cy="365125"/>
          </a:xfrm>
        </p:spPr>
        <p:txBody>
          <a:bodyPr/>
          <a:lstStyle/>
          <a:p>
            <a:fld id="{63CDEB3F-4050-4176-9930-7DC63E685662}" type="slidenum">
              <a:rPr lang="en-US" smtClean="0"/>
              <a:t>‹#›</a:t>
            </a:fld>
            <a:endParaRPr lang="en-US"/>
          </a:p>
        </p:txBody>
      </p:sp>
      <p:sp>
        <p:nvSpPr>
          <p:cNvPr id="23" name="Freeform 12"/>
          <p:cNvSpPr/>
          <p:nvPr/>
        </p:nvSpPr>
        <p:spPr bwMode="auto">
          <a:xfrm>
            <a:off x="270933" y="3771900"/>
            <a:ext cx="48260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3"/>
          <p:cNvSpPr/>
          <p:nvPr/>
        </p:nvSpPr>
        <p:spPr bwMode="auto">
          <a:xfrm>
            <a:off x="747185" y="3867150"/>
            <a:ext cx="82551"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grpSp>
        <p:nvGrpSpPr>
          <p:cNvPr id="9" name="Group 8">
            <a:extLst>
              <a:ext uri="{FF2B5EF4-FFF2-40B4-BE49-F238E27FC236}">
                <a16:creationId xmlns:a16="http://schemas.microsoft.com/office/drawing/2014/main" id="{D19944F7-5AA8-4A19-801A-5814F8CC9442}"/>
              </a:ext>
            </a:extLst>
          </p:cNvPr>
          <p:cNvGrpSpPr/>
          <p:nvPr/>
        </p:nvGrpSpPr>
        <p:grpSpPr>
          <a:xfrm>
            <a:off x="270933" y="1"/>
            <a:ext cx="5037667" cy="6858001"/>
            <a:chOff x="203200" y="0"/>
            <a:chExt cx="3778250" cy="6858001"/>
          </a:xfrm>
        </p:grpSpPr>
        <p:sp>
          <p:nvSpPr>
            <p:cNvPr id="10" name="Freeform 6">
              <a:extLst>
                <a:ext uri="{FF2B5EF4-FFF2-40B4-BE49-F238E27FC236}">
                  <a16:creationId xmlns:a16="http://schemas.microsoft.com/office/drawing/2014/main" id="{7F269E1B-FC1B-46BE-A7E1-DFBE6E66637B}"/>
                </a:ext>
              </a:extLst>
            </p:cNvPr>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lumMod val="75000"/>
              </a:schemeClr>
            </a:solidFill>
            <a:ln>
              <a:noFill/>
            </a:ln>
          </p:spPr>
        </p:sp>
        <p:sp>
          <p:nvSpPr>
            <p:cNvPr id="11" name="Freeform 7">
              <a:extLst>
                <a:ext uri="{FF2B5EF4-FFF2-40B4-BE49-F238E27FC236}">
                  <a16:creationId xmlns:a16="http://schemas.microsoft.com/office/drawing/2014/main" id="{4A3EA317-8B05-4BA0-96A2-E42D5F89400F}"/>
                </a:ext>
              </a:extLst>
            </p:cNvPr>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rgbClr val="00B050"/>
            </a:solidFill>
            <a:ln>
              <a:noFill/>
            </a:ln>
          </p:spPr>
          <p:txBody>
            <a:bodyPr/>
            <a:lstStyle/>
            <a:p>
              <a:endParaRPr lang="en-US" sz="1800"/>
            </a:p>
          </p:txBody>
        </p:sp>
        <p:sp>
          <p:nvSpPr>
            <p:cNvPr id="12" name="Freeform 8">
              <a:extLst>
                <a:ext uri="{FF2B5EF4-FFF2-40B4-BE49-F238E27FC236}">
                  <a16:creationId xmlns:a16="http://schemas.microsoft.com/office/drawing/2014/main" id="{B81AC084-E0A8-4575-8451-CEC418095070}"/>
                </a:ext>
              </a:extLst>
            </p:cNvPr>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solidFill>
            <a:ln>
              <a:noFill/>
            </a:ln>
          </p:spPr>
        </p:sp>
        <p:sp>
          <p:nvSpPr>
            <p:cNvPr id="13" name="Freeform 9">
              <a:extLst>
                <a:ext uri="{FF2B5EF4-FFF2-40B4-BE49-F238E27FC236}">
                  <a16:creationId xmlns:a16="http://schemas.microsoft.com/office/drawing/2014/main" id="{9118D0BF-E109-488C-B241-0456D7C3FD5D}"/>
                </a:ext>
              </a:extLst>
            </p:cNvPr>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14" name="Freeform 10">
              <a:extLst>
                <a:ext uri="{FF2B5EF4-FFF2-40B4-BE49-F238E27FC236}">
                  <a16:creationId xmlns:a16="http://schemas.microsoft.com/office/drawing/2014/main" id="{ABE4ED6D-694C-497D-BDD4-B9ED11BD32A6}"/>
                </a:ext>
              </a:extLst>
            </p:cNvPr>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txBody>
            <a:bodyPr/>
            <a:lstStyle/>
            <a:p>
              <a:endParaRPr lang="en-US" sz="1800"/>
            </a:p>
          </p:txBody>
        </p:sp>
        <p:sp>
          <p:nvSpPr>
            <p:cNvPr id="15" name="Freeform 11">
              <a:extLst>
                <a:ext uri="{FF2B5EF4-FFF2-40B4-BE49-F238E27FC236}">
                  <a16:creationId xmlns:a16="http://schemas.microsoft.com/office/drawing/2014/main" id="{7DA7F38A-1045-4DF8-87F5-EA6D6428B46C}"/>
                </a:ext>
              </a:extLst>
            </p:cNvPr>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rgbClr val="00B050"/>
            </a:solidFill>
            <a:ln>
              <a:noFill/>
            </a:ln>
          </p:spPr>
          <p:txBody>
            <a:bodyPr/>
            <a:lstStyle/>
            <a:p>
              <a:endParaRPr lang="en-US" sz="1800"/>
            </a:p>
          </p:txBody>
        </p:sp>
      </p:grpSp>
      <p:grpSp>
        <p:nvGrpSpPr>
          <p:cNvPr id="16" name="Group 15">
            <a:extLst>
              <a:ext uri="{FF2B5EF4-FFF2-40B4-BE49-F238E27FC236}">
                <a16:creationId xmlns:a16="http://schemas.microsoft.com/office/drawing/2014/main" id="{65481F0B-253C-449B-9786-FD33B9601587}"/>
              </a:ext>
            </a:extLst>
          </p:cNvPr>
          <p:cNvGrpSpPr/>
          <p:nvPr/>
        </p:nvGrpSpPr>
        <p:grpSpPr>
          <a:xfrm>
            <a:off x="83002" y="2779978"/>
            <a:ext cx="2029128" cy="1900237"/>
            <a:chOff x="102078" y="415504"/>
            <a:chExt cx="1219200" cy="1219199"/>
          </a:xfrm>
        </p:grpSpPr>
        <p:sp>
          <p:nvSpPr>
            <p:cNvPr id="17" name="Oval 16">
              <a:extLst>
                <a:ext uri="{FF2B5EF4-FFF2-40B4-BE49-F238E27FC236}">
                  <a16:creationId xmlns:a16="http://schemas.microsoft.com/office/drawing/2014/main" id="{74C3536F-178A-4149-901B-8346BF10DCA3}"/>
                </a:ext>
              </a:extLst>
            </p:cNvPr>
            <p:cNvSpPr/>
            <p:nvPr/>
          </p:nvSpPr>
          <p:spPr>
            <a:xfrm>
              <a:off x="102078" y="415504"/>
              <a:ext cx="1219200" cy="1219199"/>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8" name="Picture 17">
              <a:extLst>
                <a:ext uri="{FF2B5EF4-FFF2-40B4-BE49-F238E27FC236}">
                  <a16:creationId xmlns:a16="http://schemas.microsoft.com/office/drawing/2014/main" id="{D161A387-C666-485C-BA72-CC14BB14F2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457201"/>
              <a:ext cx="1143000" cy="1143000"/>
            </a:xfrm>
            <a:prstGeom prst="rect">
              <a:avLst/>
            </a:prstGeom>
          </p:spPr>
        </p:pic>
      </p:grpSp>
    </p:spTree>
    <p:extLst>
      <p:ext uri="{BB962C8B-B14F-4D97-AF65-F5344CB8AC3E}">
        <p14:creationId xmlns:p14="http://schemas.microsoft.com/office/powerpoint/2010/main" val="1418241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698" y="4732865"/>
            <a:ext cx="10021321" cy="566738"/>
          </a:xfrm>
        </p:spPr>
        <p:txBody>
          <a:bodyPr anchor="b">
            <a:normAutofit/>
          </a:bodyPr>
          <a:lstStyle>
            <a:lvl1pPr algn="ctr">
              <a:defRPr sz="2400" b="0"/>
            </a:lvl1pPr>
          </a:lstStyle>
          <a:p>
            <a:r>
              <a:rPr lang="en-US"/>
              <a:t>Click to edit Master title style</a:t>
            </a:r>
          </a:p>
        </p:txBody>
      </p:sp>
      <p:sp>
        <p:nvSpPr>
          <p:cNvPr id="3" name="Picture Placeholder 2"/>
          <p:cNvSpPr>
            <a:spLocks noGrp="1" noChangeAspect="1"/>
          </p:cNvSpPr>
          <p:nvPr>
            <p:ph type="pic" idx="1"/>
          </p:nvPr>
        </p:nvSpPr>
        <p:spPr>
          <a:xfrm>
            <a:off x="2386634" y="932112"/>
            <a:ext cx="8228087"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484698" y="5299603"/>
            <a:ext cx="1002132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4F468-780A-425C-80DB-376E1A2826CF}" type="datetime1">
              <a:rPr lang="en-US" smtClean="0"/>
              <a:t>6/16/2022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CDEB3F-4050-4176-9930-7DC63E685662}" type="slidenum">
              <a:rPr lang="en-US" smtClean="0"/>
              <a:t>‹#›</a:t>
            </a:fld>
            <a:endParaRPr lang="en-US"/>
          </a:p>
        </p:txBody>
      </p:sp>
    </p:spTree>
    <p:extLst>
      <p:ext uri="{BB962C8B-B14F-4D97-AF65-F5344CB8AC3E}">
        <p14:creationId xmlns:p14="http://schemas.microsoft.com/office/powerpoint/2010/main" val="1466005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700" y="685800"/>
            <a:ext cx="10021321" cy="3048000"/>
          </a:xfrm>
        </p:spPr>
        <p:txBody>
          <a:bodyPr anchor="ctr">
            <a:normAutofit/>
          </a:bodyPr>
          <a:lstStyle>
            <a:lvl1pPr algn="ctr">
              <a:defRPr sz="3200" b="0" cap="none"/>
            </a:lvl1pPr>
          </a:lstStyle>
          <a:p>
            <a:r>
              <a:rPr lang="en-US"/>
              <a:t>Click to edit Master title style</a:t>
            </a:r>
          </a:p>
        </p:txBody>
      </p:sp>
      <p:sp>
        <p:nvSpPr>
          <p:cNvPr id="3" name="Text Placeholder 2"/>
          <p:cNvSpPr>
            <a:spLocks noGrp="1"/>
          </p:cNvSpPr>
          <p:nvPr>
            <p:ph type="body" idx="1"/>
          </p:nvPr>
        </p:nvSpPr>
        <p:spPr>
          <a:xfrm>
            <a:off x="1484699" y="4343400"/>
            <a:ext cx="1002132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A74866-E8AD-4997-9D49-CCB44BD7BC44}" type="datetime1">
              <a:rPr lang="en-US" smtClean="0"/>
              <a:t>6/16/2022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CDEB3F-4050-4176-9930-7DC63E685662}" type="slidenum">
              <a:rPr lang="en-US" smtClean="0"/>
              <a:t>‹#›</a:t>
            </a:fld>
            <a:endParaRPr lang="en-US"/>
          </a:p>
        </p:txBody>
      </p:sp>
    </p:spTree>
    <p:extLst>
      <p:ext uri="{BB962C8B-B14F-4D97-AF65-F5344CB8AC3E}">
        <p14:creationId xmlns:p14="http://schemas.microsoft.com/office/powerpoint/2010/main" val="3815894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292562" y="863023"/>
            <a:ext cx="60975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5" name="TextBox 14"/>
          <p:cNvSpPr txBox="1"/>
          <p:nvPr/>
        </p:nvSpPr>
        <p:spPr>
          <a:xfrm>
            <a:off x="10896263" y="2819399"/>
            <a:ext cx="60975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1902322" y="685801"/>
            <a:ext cx="9298820" cy="2743199"/>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2130980" y="3428999"/>
            <a:ext cx="8841504"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698" y="4343400"/>
            <a:ext cx="1002132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C24054-79DC-4818-A680-8D120120B0E5}" type="datetime1">
              <a:rPr lang="en-US" smtClean="0"/>
              <a:t>6/16/2022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CDEB3F-4050-4176-9930-7DC63E685662}" type="slidenum">
              <a:rPr lang="en-US" smtClean="0"/>
              <a:t>‹#›</a:t>
            </a:fld>
            <a:endParaRPr lang="en-US"/>
          </a:p>
        </p:txBody>
      </p:sp>
    </p:spTree>
    <p:extLst>
      <p:ext uri="{BB962C8B-B14F-4D97-AF65-F5344CB8AC3E}">
        <p14:creationId xmlns:p14="http://schemas.microsoft.com/office/powerpoint/2010/main" val="8854271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701" y="3308581"/>
            <a:ext cx="10021319" cy="1468800"/>
          </a:xfrm>
        </p:spPr>
        <p:txBody>
          <a:bodyPr anchor="b">
            <a:normAutofit/>
          </a:bodyPr>
          <a:lstStyle>
            <a:lvl1pPr algn="r">
              <a:defRPr sz="3200" b="0" cap="none"/>
            </a:lvl1pPr>
          </a:lstStyle>
          <a:p>
            <a:r>
              <a:rPr lang="en-US"/>
              <a:t>Click to edit Master title style</a:t>
            </a:r>
          </a:p>
        </p:txBody>
      </p:sp>
      <p:sp>
        <p:nvSpPr>
          <p:cNvPr id="3" name="Text Placeholder 2"/>
          <p:cNvSpPr>
            <a:spLocks noGrp="1"/>
          </p:cNvSpPr>
          <p:nvPr>
            <p:ph type="body" idx="1"/>
          </p:nvPr>
        </p:nvSpPr>
        <p:spPr>
          <a:xfrm>
            <a:off x="1484699" y="4777381"/>
            <a:ext cx="1002132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E99BBF-B80B-4FB2-BEE5-2D1A015006E7}" type="datetime1">
              <a:rPr lang="en-US" smtClean="0"/>
              <a:t>6/16/2022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CDEB3F-4050-4176-9930-7DC63E685662}" type="slidenum">
              <a:rPr lang="en-US" smtClean="0"/>
              <a:t>‹#›</a:t>
            </a:fld>
            <a:endParaRPr lang="en-US"/>
          </a:p>
        </p:txBody>
      </p:sp>
    </p:spTree>
    <p:extLst>
      <p:ext uri="{BB962C8B-B14F-4D97-AF65-F5344CB8AC3E}">
        <p14:creationId xmlns:p14="http://schemas.microsoft.com/office/powerpoint/2010/main" val="31401891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292562" y="863023"/>
            <a:ext cx="60975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5" name="TextBox 14"/>
          <p:cNvSpPr txBox="1"/>
          <p:nvPr/>
        </p:nvSpPr>
        <p:spPr>
          <a:xfrm>
            <a:off x="10896263" y="2819399"/>
            <a:ext cx="60975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1902322" y="685801"/>
            <a:ext cx="9298820" cy="2743199"/>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484700" y="3886200"/>
            <a:ext cx="1002132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699" y="4775200"/>
            <a:ext cx="1002132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2E7DEC-98F5-4596-A9DF-732D3F875CE0}" type="datetime1">
              <a:rPr lang="en-US" smtClean="0"/>
              <a:t>6/16/2022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CDEB3F-4050-4176-9930-7DC63E685662}" type="slidenum">
              <a:rPr lang="en-US" smtClean="0"/>
              <a:t>‹#›</a:t>
            </a:fld>
            <a:endParaRPr lang="en-US"/>
          </a:p>
        </p:txBody>
      </p:sp>
    </p:spTree>
    <p:extLst>
      <p:ext uri="{BB962C8B-B14F-4D97-AF65-F5344CB8AC3E}">
        <p14:creationId xmlns:p14="http://schemas.microsoft.com/office/powerpoint/2010/main" val="2916754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701" y="685802"/>
            <a:ext cx="10021321" cy="2727325"/>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0" name="Text Placeholder 9"/>
          <p:cNvSpPr>
            <a:spLocks noGrp="1"/>
          </p:cNvSpPr>
          <p:nvPr>
            <p:ph type="body" sz="quarter" idx="13"/>
          </p:nvPr>
        </p:nvSpPr>
        <p:spPr>
          <a:xfrm>
            <a:off x="1484699" y="3505200"/>
            <a:ext cx="1002132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699" y="4343400"/>
            <a:ext cx="1002132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4CCF7F-F70F-412F-89AE-EAA7A7C6FE90}" type="datetime1">
              <a:rPr lang="en-US" smtClean="0"/>
              <a:t>6/16/2022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CDEB3F-4050-4176-9930-7DC63E685662}" type="slidenum">
              <a:rPr lang="en-US" smtClean="0"/>
              <a:t>‹#›</a:t>
            </a:fld>
            <a:endParaRPr lang="en-US"/>
          </a:p>
        </p:txBody>
      </p:sp>
    </p:spTree>
    <p:extLst>
      <p:ext uri="{BB962C8B-B14F-4D97-AF65-F5344CB8AC3E}">
        <p14:creationId xmlns:p14="http://schemas.microsoft.com/office/powerpoint/2010/main" val="7376016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C32AA1-CADD-41C2-87A0-A17C3042ED16}" type="datetime1">
              <a:rPr lang="en-US" smtClean="0"/>
              <a:t>6/16/2022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CDEB3F-4050-4176-9930-7DC63E685662}" type="slidenum">
              <a:rPr lang="en-US" smtClean="0"/>
              <a:t>‹#›</a:t>
            </a:fld>
            <a:endParaRPr lang="en-US"/>
          </a:p>
        </p:txBody>
      </p:sp>
    </p:spTree>
    <p:extLst>
      <p:ext uri="{BB962C8B-B14F-4D97-AF65-F5344CB8AC3E}">
        <p14:creationId xmlns:p14="http://schemas.microsoft.com/office/powerpoint/2010/main" val="26753469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5191" y="685800"/>
            <a:ext cx="1770831" cy="5105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84699" y="685800"/>
            <a:ext cx="8021831"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F655E0-E3E2-44FF-BC9D-362C9AB31B4E}" type="datetime1">
              <a:rPr lang="en-US" smtClean="0"/>
              <a:t>6/16/2022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CDEB3F-4050-4176-9930-7DC63E685662}" type="slidenum">
              <a:rPr lang="en-US" smtClean="0"/>
              <a:t>‹#›</a:t>
            </a:fld>
            <a:endParaRPr lang="en-US"/>
          </a:p>
        </p:txBody>
      </p:sp>
    </p:spTree>
    <p:extLst>
      <p:ext uri="{BB962C8B-B14F-4D97-AF65-F5344CB8AC3E}">
        <p14:creationId xmlns:p14="http://schemas.microsoft.com/office/powerpoint/2010/main" val="12672010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EC33939-B2DC-48F9-833C-CEFFBD3B420B}" type="datetimeFigureOut">
              <a:rPr lang="en-US" smtClean="0"/>
              <a:t>6/16/2022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E7FEC-7792-4B69-B3CF-46809FEEEC64}" type="slidenum">
              <a:rPr lang="en-US" smtClean="0"/>
              <a:t>‹#›</a:t>
            </a:fld>
            <a:endParaRPr lang="en-US"/>
          </a:p>
        </p:txBody>
      </p:sp>
    </p:spTree>
    <p:extLst>
      <p:ext uri="{BB962C8B-B14F-4D97-AF65-F5344CB8AC3E}">
        <p14:creationId xmlns:p14="http://schemas.microsoft.com/office/powerpoint/2010/main" val="36789333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C33939-B2DC-48F9-833C-CEFFBD3B420B}" type="datetimeFigureOut">
              <a:rPr lang="en-US" smtClean="0"/>
              <a:t>6/16/2022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E7FEC-7792-4B69-B3CF-46809FEEEC64}" type="slidenum">
              <a:rPr lang="en-US" smtClean="0"/>
              <a:t>‹#›</a:t>
            </a:fld>
            <a:endParaRPr lang="en-US"/>
          </a:p>
        </p:txBody>
      </p:sp>
    </p:spTree>
    <p:extLst>
      <p:ext uri="{BB962C8B-B14F-4D97-AF65-F5344CB8AC3E}">
        <p14:creationId xmlns:p14="http://schemas.microsoft.com/office/powerpoint/2010/main" val="758443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09512" y="457201"/>
            <a:ext cx="10272889" cy="1533524"/>
          </a:xfrm>
        </p:spPr>
        <p:txBody>
          <a:bodyPr/>
          <a:lstStyle>
            <a:lvl1pPr>
              <a:defRPr>
                <a:latin typeface="Franklin Gothic Book" panose="020B0503020102020204" pitchFamily="34" charset="0"/>
              </a:defRPr>
            </a:lvl1pPr>
          </a:lstStyle>
          <a:p>
            <a:r>
              <a:rPr lang="en-US"/>
              <a:t>Click to edit Master title style</a:t>
            </a:r>
          </a:p>
        </p:txBody>
      </p:sp>
      <p:sp>
        <p:nvSpPr>
          <p:cNvPr id="3" name="Content Placeholder 2"/>
          <p:cNvSpPr>
            <a:spLocks noGrp="1"/>
          </p:cNvSpPr>
          <p:nvPr>
            <p:ph idx="1"/>
          </p:nvPr>
        </p:nvSpPr>
        <p:spPr>
          <a:xfrm>
            <a:off x="1309512" y="1990725"/>
            <a:ext cx="10272889" cy="4009091"/>
          </a:xfrm>
        </p:spPr>
        <p:txBody>
          <a:bodyPr anchor="ctr"/>
          <a:lstStyle>
            <a:lvl1pPr>
              <a:defRPr baseline="0">
                <a:latin typeface="Calibri" panose="020F0502020204030204" pitchFamily="34" charset="0"/>
                <a:cs typeface="Calibri" panose="020F0502020204030204" pitchFamily="34" charset="0"/>
              </a:defRPr>
            </a:lvl1pPr>
            <a:lvl2pPr>
              <a:defRPr>
                <a:cs typeface="Calibri" panose="020F0502020204030204" pitchFamily="34" charset="0"/>
              </a:defRPr>
            </a:lvl2pPr>
            <a:lvl3pPr>
              <a:defRPr>
                <a:cs typeface="Calibri" panose="020F0502020204030204" pitchFamily="34" charset="0"/>
              </a:defRPr>
            </a:lvl3pPr>
            <a:lvl4pPr>
              <a:defRPr>
                <a:cs typeface="Calibri" panose="020F0502020204030204" pitchFamily="34" charset="0"/>
              </a:defRPr>
            </a:lvl4pPr>
            <a:lvl5pPr>
              <a:defRPr>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9792440" y="6108174"/>
            <a:ext cx="1143297" cy="365125"/>
          </a:xfrm>
        </p:spPr>
        <p:txBody>
          <a:bodyPr/>
          <a:lstStyle/>
          <a:p>
            <a:fld id="{B5F6A4DB-49DB-47F4-B79C-F4C113FB4226}" type="datetime1">
              <a:rPr lang="en-US" smtClean="0"/>
              <a:t>6/16/2022</a:t>
            </a:fld>
            <a:endParaRPr lang="en-US"/>
          </a:p>
        </p:txBody>
      </p:sp>
      <p:sp>
        <p:nvSpPr>
          <p:cNvPr id="5" name="Footer Placeholder 4"/>
          <p:cNvSpPr>
            <a:spLocks noGrp="1"/>
          </p:cNvSpPr>
          <p:nvPr>
            <p:ph type="ftr" sz="quarter" idx="11"/>
          </p:nvPr>
        </p:nvSpPr>
        <p:spPr>
          <a:xfrm>
            <a:off x="2630197" y="6108174"/>
            <a:ext cx="7086023" cy="365125"/>
          </a:xfrm>
        </p:spPr>
        <p:txBody>
          <a:bodyPr/>
          <a:lstStyle/>
          <a:p>
            <a:endParaRPr lang="en-US"/>
          </a:p>
        </p:txBody>
      </p:sp>
      <p:sp>
        <p:nvSpPr>
          <p:cNvPr id="6" name="Slide Number Placeholder 5"/>
          <p:cNvSpPr>
            <a:spLocks noGrp="1"/>
          </p:cNvSpPr>
          <p:nvPr>
            <p:ph type="sldNum" sz="quarter" idx="12"/>
          </p:nvPr>
        </p:nvSpPr>
        <p:spPr>
          <a:xfrm>
            <a:off x="11011957" y="6108174"/>
            <a:ext cx="570444" cy="365125"/>
          </a:xfrm>
        </p:spPr>
        <p:txBody>
          <a:bodyPr/>
          <a:lstStyle/>
          <a:p>
            <a:fld id="{63CDEB3F-4050-4176-9930-7DC63E685662}" type="slidenum">
              <a:rPr lang="en-US" smtClean="0"/>
              <a:t>‹#›</a:t>
            </a:fld>
            <a:endParaRPr lang="en-US"/>
          </a:p>
        </p:txBody>
      </p:sp>
    </p:spTree>
    <p:extLst>
      <p:ext uri="{BB962C8B-B14F-4D97-AF65-F5344CB8AC3E}">
        <p14:creationId xmlns:p14="http://schemas.microsoft.com/office/powerpoint/2010/main" val="10186235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C33939-B2DC-48F9-833C-CEFFBD3B420B}" type="datetimeFigureOut">
              <a:rPr lang="en-US" smtClean="0"/>
              <a:t>6/16/2022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E7FEC-7792-4B69-B3CF-46809FEEEC64}" type="slidenum">
              <a:rPr lang="en-US" smtClean="0"/>
              <a:t>‹#›</a:t>
            </a:fld>
            <a:endParaRPr lang="en-US"/>
          </a:p>
        </p:txBody>
      </p:sp>
    </p:spTree>
    <p:extLst>
      <p:ext uri="{BB962C8B-B14F-4D97-AF65-F5344CB8AC3E}">
        <p14:creationId xmlns:p14="http://schemas.microsoft.com/office/powerpoint/2010/main" val="38619397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EC33939-B2DC-48F9-833C-CEFFBD3B420B}" type="datetimeFigureOut">
              <a:rPr lang="en-US" smtClean="0"/>
              <a:t>6/16/2022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EE7FEC-7792-4B69-B3CF-46809FEEEC64}" type="slidenum">
              <a:rPr lang="en-US" smtClean="0"/>
              <a:t>‹#›</a:t>
            </a:fld>
            <a:endParaRPr lang="en-US"/>
          </a:p>
        </p:txBody>
      </p:sp>
    </p:spTree>
    <p:extLst>
      <p:ext uri="{BB962C8B-B14F-4D97-AF65-F5344CB8AC3E}">
        <p14:creationId xmlns:p14="http://schemas.microsoft.com/office/powerpoint/2010/main" val="12146254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EC33939-B2DC-48F9-833C-CEFFBD3B420B}" type="datetimeFigureOut">
              <a:rPr lang="en-US" smtClean="0"/>
              <a:t>6/16/2022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EE7FEC-7792-4B69-B3CF-46809FEEEC64}" type="slidenum">
              <a:rPr lang="en-US" smtClean="0"/>
              <a:t>‹#›</a:t>
            </a:fld>
            <a:endParaRPr lang="en-US"/>
          </a:p>
        </p:txBody>
      </p:sp>
    </p:spTree>
    <p:extLst>
      <p:ext uri="{BB962C8B-B14F-4D97-AF65-F5344CB8AC3E}">
        <p14:creationId xmlns:p14="http://schemas.microsoft.com/office/powerpoint/2010/main" val="12794712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EC33939-B2DC-48F9-833C-CEFFBD3B420B}" type="datetimeFigureOut">
              <a:rPr lang="en-US" smtClean="0"/>
              <a:t>6/16/2022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EE7FEC-7792-4B69-B3CF-46809FEEEC64}" type="slidenum">
              <a:rPr lang="en-US" smtClean="0"/>
              <a:t>‹#›</a:t>
            </a:fld>
            <a:endParaRPr lang="en-US"/>
          </a:p>
        </p:txBody>
      </p:sp>
    </p:spTree>
    <p:extLst>
      <p:ext uri="{BB962C8B-B14F-4D97-AF65-F5344CB8AC3E}">
        <p14:creationId xmlns:p14="http://schemas.microsoft.com/office/powerpoint/2010/main" val="29599829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C33939-B2DC-48F9-833C-CEFFBD3B420B}" type="datetimeFigureOut">
              <a:rPr lang="en-US" smtClean="0"/>
              <a:t>6/16/2022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EE7FEC-7792-4B69-B3CF-46809FEEEC64}" type="slidenum">
              <a:rPr lang="en-US" smtClean="0"/>
              <a:t>‹#›</a:t>
            </a:fld>
            <a:endParaRPr lang="en-US"/>
          </a:p>
        </p:txBody>
      </p:sp>
    </p:spTree>
    <p:extLst>
      <p:ext uri="{BB962C8B-B14F-4D97-AF65-F5344CB8AC3E}">
        <p14:creationId xmlns:p14="http://schemas.microsoft.com/office/powerpoint/2010/main" val="30744644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EC33939-B2DC-48F9-833C-CEFFBD3B420B}" type="datetimeFigureOut">
              <a:rPr lang="en-US" smtClean="0"/>
              <a:t>6/16/2022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EE7FEC-7792-4B69-B3CF-46809FEEEC64}" type="slidenum">
              <a:rPr lang="en-US" smtClean="0"/>
              <a:t>‹#›</a:t>
            </a:fld>
            <a:endParaRPr lang="en-US"/>
          </a:p>
        </p:txBody>
      </p:sp>
    </p:spTree>
    <p:extLst>
      <p:ext uri="{BB962C8B-B14F-4D97-AF65-F5344CB8AC3E}">
        <p14:creationId xmlns:p14="http://schemas.microsoft.com/office/powerpoint/2010/main" val="16708053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EC33939-B2DC-48F9-833C-CEFFBD3B420B}" type="datetimeFigureOut">
              <a:rPr lang="en-US" smtClean="0"/>
              <a:t>6/16/2022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EE7FEC-7792-4B69-B3CF-46809FEEEC64}" type="slidenum">
              <a:rPr lang="en-US" smtClean="0"/>
              <a:t>‹#›</a:t>
            </a:fld>
            <a:endParaRPr lang="en-US"/>
          </a:p>
        </p:txBody>
      </p:sp>
    </p:spTree>
    <p:extLst>
      <p:ext uri="{BB962C8B-B14F-4D97-AF65-F5344CB8AC3E}">
        <p14:creationId xmlns:p14="http://schemas.microsoft.com/office/powerpoint/2010/main" val="32027596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C33939-B2DC-48F9-833C-CEFFBD3B420B}" type="datetimeFigureOut">
              <a:rPr lang="en-US" smtClean="0"/>
              <a:t>6/16/2022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E7FEC-7792-4B69-B3CF-46809FEEEC64}" type="slidenum">
              <a:rPr lang="en-US" smtClean="0"/>
              <a:t>‹#›</a:t>
            </a:fld>
            <a:endParaRPr lang="en-US"/>
          </a:p>
        </p:txBody>
      </p:sp>
    </p:spTree>
    <p:extLst>
      <p:ext uri="{BB962C8B-B14F-4D97-AF65-F5344CB8AC3E}">
        <p14:creationId xmlns:p14="http://schemas.microsoft.com/office/powerpoint/2010/main" val="6912123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C33939-B2DC-48F9-833C-CEFFBD3B420B}" type="datetimeFigureOut">
              <a:rPr lang="en-US" smtClean="0"/>
              <a:t>6/16/2022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E7FEC-7792-4B69-B3CF-46809FEEEC64}" type="slidenum">
              <a:rPr lang="en-US" smtClean="0"/>
              <a:t>‹#›</a:t>
            </a:fld>
            <a:endParaRPr lang="en-US"/>
          </a:p>
        </p:txBody>
      </p:sp>
    </p:spTree>
    <p:extLst>
      <p:ext uri="{BB962C8B-B14F-4D97-AF65-F5344CB8AC3E}">
        <p14:creationId xmlns:p14="http://schemas.microsoft.com/office/powerpoint/2010/main" val="4564773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DDADBEF9-6222-4453-957F-0988025FF0E0}" type="datetimeFigureOut">
              <a:rPr lang="en-US" smtClean="0"/>
              <a:t>6/16/2022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B98058-5E9E-442D-B502-1054CD2C02D4}" type="slidenum">
              <a:rPr lang="en-US" smtClean="0"/>
              <a:t>‹#›</a:t>
            </a:fld>
            <a:endParaRPr lang="en-US"/>
          </a:p>
        </p:txBody>
      </p:sp>
    </p:spTree>
    <p:extLst>
      <p:ext uri="{BB962C8B-B14F-4D97-AF65-F5344CB8AC3E}">
        <p14:creationId xmlns:p14="http://schemas.microsoft.com/office/powerpoint/2010/main" val="4172424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49328" y="2666999"/>
            <a:ext cx="8933073" cy="2360071"/>
          </a:xfrm>
        </p:spPr>
        <p:txBody>
          <a:bodyPr anchor="b"/>
          <a:lstStyle>
            <a:lvl1pPr algn="r">
              <a:defRPr sz="4000" b="0" cap="none">
                <a:latin typeface="Franklin Gothic Book" panose="020B0503020102020204" pitchFamily="34" charset="0"/>
                <a:cs typeface="Calibri" panose="020F0502020204030204" pitchFamily="34" charset="0"/>
              </a:defRPr>
            </a:lvl1pPr>
          </a:lstStyle>
          <a:p>
            <a:r>
              <a:rPr lang="en-US"/>
              <a:t>Click to edit Master title style</a:t>
            </a:r>
          </a:p>
        </p:txBody>
      </p:sp>
      <p:sp>
        <p:nvSpPr>
          <p:cNvPr id="3" name="Text Placeholder 2"/>
          <p:cNvSpPr>
            <a:spLocks noGrp="1"/>
          </p:cNvSpPr>
          <p:nvPr>
            <p:ph type="body" idx="1"/>
          </p:nvPr>
        </p:nvSpPr>
        <p:spPr>
          <a:xfrm>
            <a:off x="2649331" y="5027070"/>
            <a:ext cx="8933069" cy="860400"/>
          </a:xfrm>
        </p:spPr>
        <p:txBody>
          <a:bodyPr anchor="t">
            <a:normAutofit/>
          </a:bodyPr>
          <a:lstStyle>
            <a:lvl1pPr marL="0" indent="0" algn="r">
              <a:buNone/>
              <a:defRPr sz="2000">
                <a:solidFill>
                  <a:schemeClr val="tx1"/>
                </a:solidFill>
                <a:latin typeface="Franklin Gothic Book" panose="020B05030201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B79401-D596-4A7A-80F9-7BF9D7C39E63}" type="datetime1">
              <a:rPr lang="en-US" smtClean="0"/>
              <a:t>6/16/2022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1031090" y="6116071"/>
            <a:ext cx="551311" cy="365125"/>
          </a:xfrm>
        </p:spPr>
        <p:txBody>
          <a:bodyPr/>
          <a:lstStyle/>
          <a:p>
            <a:fld id="{63CDEB3F-4050-4176-9930-7DC63E685662}" type="slidenum">
              <a:rPr lang="en-US" smtClean="0"/>
              <a:t>‹#›</a:t>
            </a:fld>
            <a:endParaRPr lang="en-US"/>
          </a:p>
        </p:txBody>
      </p:sp>
      <p:grpSp>
        <p:nvGrpSpPr>
          <p:cNvPr id="7" name="Group 6">
            <a:extLst>
              <a:ext uri="{FF2B5EF4-FFF2-40B4-BE49-F238E27FC236}">
                <a16:creationId xmlns:a16="http://schemas.microsoft.com/office/drawing/2014/main" id="{3EFB0FE1-AD6F-4E3E-B0BF-00B8C690218C}"/>
              </a:ext>
            </a:extLst>
          </p:cNvPr>
          <p:cNvGrpSpPr/>
          <p:nvPr/>
        </p:nvGrpSpPr>
        <p:grpSpPr>
          <a:xfrm>
            <a:off x="270933" y="1"/>
            <a:ext cx="5037667" cy="6858001"/>
            <a:chOff x="203200" y="0"/>
            <a:chExt cx="3778250" cy="6858001"/>
          </a:xfrm>
        </p:grpSpPr>
        <p:sp>
          <p:nvSpPr>
            <p:cNvPr id="8" name="Freeform 6">
              <a:extLst>
                <a:ext uri="{FF2B5EF4-FFF2-40B4-BE49-F238E27FC236}">
                  <a16:creationId xmlns:a16="http://schemas.microsoft.com/office/drawing/2014/main" id="{85F91297-00BC-4969-B33E-39FAE5E30AA7}"/>
                </a:ext>
              </a:extLst>
            </p:cNvPr>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lumMod val="75000"/>
              </a:schemeClr>
            </a:solidFill>
            <a:ln>
              <a:noFill/>
            </a:ln>
          </p:spPr>
        </p:sp>
        <p:sp>
          <p:nvSpPr>
            <p:cNvPr id="9" name="Freeform 7">
              <a:extLst>
                <a:ext uri="{FF2B5EF4-FFF2-40B4-BE49-F238E27FC236}">
                  <a16:creationId xmlns:a16="http://schemas.microsoft.com/office/drawing/2014/main" id="{4A183794-54FA-4D60-8FEE-9274CE934AD0}"/>
                </a:ext>
              </a:extLst>
            </p:cNvPr>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rgbClr val="00B050"/>
            </a:solidFill>
            <a:ln>
              <a:noFill/>
            </a:ln>
          </p:spPr>
          <p:txBody>
            <a:bodyPr/>
            <a:lstStyle/>
            <a:p>
              <a:endParaRPr lang="en-US" sz="1800"/>
            </a:p>
          </p:txBody>
        </p:sp>
        <p:sp>
          <p:nvSpPr>
            <p:cNvPr id="10" name="Freeform 8">
              <a:extLst>
                <a:ext uri="{FF2B5EF4-FFF2-40B4-BE49-F238E27FC236}">
                  <a16:creationId xmlns:a16="http://schemas.microsoft.com/office/drawing/2014/main" id="{FF2EBAF3-4EE3-4B3E-A0DF-334E42CCB99E}"/>
                </a:ext>
              </a:extLst>
            </p:cNvPr>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solidFill>
            <a:ln>
              <a:noFill/>
            </a:ln>
          </p:spPr>
        </p:sp>
        <p:sp>
          <p:nvSpPr>
            <p:cNvPr id="11" name="Freeform 9">
              <a:extLst>
                <a:ext uri="{FF2B5EF4-FFF2-40B4-BE49-F238E27FC236}">
                  <a16:creationId xmlns:a16="http://schemas.microsoft.com/office/drawing/2014/main" id="{18C4E414-921A-4A75-ABA5-F770FDED0EC3}"/>
                </a:ext>
              </a:extLst>
            </p:cNvPr>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12" name="Freeform 10">
              <a:extLst>
                <a:ext uri="{FF2B5EF4-FFF2-40B4-BE49-F238E27FC236}">
                  <a16:creationId xmlns:a16="http://schemas.microsoft.com/office/drawing/2014/main" id="{302967F8-11B6-4C57-8587-531A7443B254}"/>
                </a:ext>
              </a:extLst>
            </p:cNvPr>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txBody>
            <a:bodyPr/>
            <a:lstStyle/>
            <a:p>
              <a:endParaRPr lang="en-US" sz="1800"/>
            </a:p>
          </p:txBody>
        </p:sp>
        <p:sp>
          <p:nvSpPr>
            <p:cNvPr id="13" name="Freeform 11">
              <a:extLst>
                <a:ext uri="{FF2B5EF4-FFF2-40B4-BE49-F238E27FC236}">
                  <a16:creationId xmlns:a16="http://schemas.microsoft.com/office/drawing/2014/main" id="{0AEA2799-7F49-4F0F-A3E4-9CB150C84FCB}"/>
                </a:ext>
              </a:extLst>
            </p:cNvPr>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rgbClr val="00B050"/>
            </a:solidFill>
            <a:ln>
              <a:noFill/>
            </a:ln>
          </p:spPr>
          <p:txBody>
            <a:bodyPr/>
            <a:lstStyle/>
            <a:p>
              <a:endParaRPr lang="en-US" sz="1800"/>
            </a:p>
          </p:txBody>
        </p:sp>
      </p:grpSp>
      <p:grpSp>
        <p:nvGrpSpPr>
          <p:cNvPr id="14" name="Group 13">
            <a:extLst>
              <a:ext uri="{FF2B5EF4-FFF2-40B4-BE49-F238E27FC236}">
                <a16:creationId xmlns:a16="http://schemas.microsoft.com/office/drawing/2014/main" id="{B21715DD-9027-4268-9E76-DB5371098CEF}"/>
              </a:ext>
            </a:extLst>
          </p:cNvPr>
          <p:cNvGrpSpPr/>
          <p:nvPr/>
        </p:nvGrpSpPr>
        <p:grpSpPr>
          <a:xfrm>
            <a:off x="83002" y="2779978"/>
            <a:ext cx="2029128" cy="1900237"/>
            <a:chOff x="102078" y="415504"/>
            <a:chExt cx="1219200" cy="1219199"/>
          </a:xfrm>
        </p:grpSpPr>
        <p:sp>
          <p:nvSpPr>
            <p:cNvPr id="15" name="Oval 14">
              <a:extLst>
                <a:ext uri="{FF2B5EF4-FFF2-40B4-BE49-F238E27FC236}">
                  <a16:creationId xmlns:a16="http://schemas.microsoft.com/office/drawing/2014/main" id="{C9704C06-D367-4886-A503-38033923DE9A}"/>
                </a:ext>
              </a:extLst>
            </p:cNvPr>
            <p:cNvSpPr/>
            <p:nvPr/>
          </p:nvSpPr>
          <p:spPr>
            <a:xfrm>
              <a:off x="102078" y="415504"/>
              <a:ext cx="1219200" cy="1219199"/>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6" name="Picture 15">
              <a:extLst>
                <a:ext uri="{FF2B5EF4-FFF2-40B4-BE49-F238E27FC236}">
                  <a16:creationId xmlns:a16="http://schemas.microsoft.com/office/drawing/2014/main" id="{E4BCB873-2CFB-42D4-B933-DF290747AB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457201"/>
              <a:ext cx="1143000" cy="1143000"/>
            </a:xfrm>
            <a:prstGeom prst="rect">
              <a:avLst/>
            </a:prstGeom>
          </p:spPr>
        </p:pic>
      </p:grpSp>
    </p:spTree>
    <p:extLst>
      <p:ext uri="{BB962C8B-B14F-4D97-AF65-F5344CB8AC3E}">
        <p14:creationId xmlns:p14="http://schemas.microsoft.com/office/powerpoint/2010/main" val="32551569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ADBEF9-6222-4453-957F-0988025FF0E0}" type="datetimeFigureOut">
              <a:rPr lang="en-US" smtClean="0"/>
              <a:t>6/16/2022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B98058-5E9E-442D-B502-1054CD2C02D4}" type="slidenum">
              <a:rPr lang="en-US" smtClean="0"/>
              <a:t>‹#›</a:t>
            </a:fld>
            <a:endParaRPr lang="en-US"/>
          </a:p>
        </p:txBody>
      </p:sp>
    </p:spTree>
    <p:extLst>
      <p:ext uri="{BB962C8B-B14F-4D97-AF65-F5344CB8AC3E}">
        <p14:creationId xmlns:p14="http://schemas.microsoft.com/office/powerpoint/2010/main" val="42016951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ADBEF9-6222-4453-957F-0988025FF0E0}" type="datetimeFigureOut">
              <a:rPr lang="en-US" smtClean="0"/>
              <a:t>6/16/2022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B98058-5E9E-442D-B502-1054CD2C02D4}" type="slidenum">
              <a:rPr lang="en-US" smtClean="0"/>
              <a:t>‹#›</a:t>
            </a:fld>
            <a:endParaRPr lang="en-US"/>
          </a:p>
        </p:txBody>
      </p:sp>
    </p:spTree>
    <p:extLst>
      <p:ext uri="{BB962C8B-B14F-4D97-AF65-F5344CB8AC3E}">
        <p14:creationId xmlns:p14="http://schemas.microsoft.com/office/powerpoint/2010/main" val="1345314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DDADBEF9-6222-4453-957F-0988025FF0E0}" type="datetimeFigureOut">
              <a:rPr lang="en-US" smtClean="0"/>
              <a:t>6/16/2022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31B98058-5E9E-442D-B502-1054CD2C02D4}" type="slidenum">
              <a:rPr lang="en-US" smtClean="0"/>
              <a:t>‹#›</a:t>
            </a:fld>
            <a:endParaRPr lang="en-US"/>
          </a:p>
        </p:txBody>
      </p:sp>
    </p:spTree>
    <p:extLst>
      <p:ext uri="{BB962C8B-B14F-4D97-AF65-F5344CB8AC3E}">
        <p14:creationId xmlns:p14="http://schemas.microsoft.com/office/powerpoint/2010/main" val="1793151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fld id="{DDADBEF9-6222-4453-957F-0988025FF0E0}" type="datetimeFigureOut">
              <a:rPr lang="en-US" smtClean="0"/>
              <a:t>6/16/2022</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31B98058-5E9E-442D-B502-1054CD2C02D4}" type="slidenum">
              <a:rPr lang="en-US" smtClean="0"/>
              <a:t>‹#›</a:t>
            </a:fld>
            <a:endParaRPr lang="en-US"/>
          </a:p>
        </p:txBody>
      </p:sp>
    </p:spTree>
    <p:extLst>
      <p:ext uri="{BB962C8B-B14F-4D97-AF65-F5344CB8AC3E}">
        <p14:creationId xmlns:p14="http://schemas.microsoft.com/office/powerpoint/2010/main" val="35018692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fld id="{DDADBEF9-6222-4453-957F-0988025FF0E0}" type="datetimeFigureOut">
              <a:rPr lang="en-US" smtClean="0"/>
              <a:t>6/16/2022</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31B98058-5E9E-442D-B502-1054CD2C02D4}" type="slidenum">
              <a:rPr lang="en-US" smtClean="0"/>
              <a:t>‹#›</a:t>
            </a:fld>
            <a:endParaRPr lang="en-US"/>
          </a:p>
        </p:txBody>
      </p:sp>
    </p:spTree>
    <p:extLst>
      <p:ext uri="{BB962C8B-B14F-4D97-AF65-F5344CB8AC3E}">
        <p14:creationId xmlns:p14="http://schemas.microsoft.com/office/powerpoint/2010/main" val="18098267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DADBEF9-6222-4453-957F-0988025FF0E0}" type="datetimeFigureOut">
              <a:rPr lang="en-US" smtClean="0"/>
              <a:t>6/16/2022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B98058-5E9E-442D-B502-1054CD2C02D4}" type="slidenum">
              <a:rPr lang="en-US" smtClean="0"/>
              <a:t>‹#›</a:t>
            </a:fld>
            <a:endParaRPr lang="en-US"/>
          </a:p>
        </p:txBody>
      </p:sp>
    </p:spTree>
    <p:extLst>
      <p:ext uri="{BB962C8B-B14F-4D97-AF65-F5344CB8AC3E}">
        <p14:creationId xmlns:p14="http://schemas.microsoft.com/office/powerpoint/2010/main" val="39844080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DDADBEF9-6222-4453-957F-0988025FF0E0}" type="datetimeFigureOut">
              <a:rPr lang="en-US" smtClean="0"/>
              <a:t>6/16/2022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31B98058-5E9E-442D-B502-1054CD2C02D4}" type="slidenum">
              <a:rPr lang="en-US" smtClean="0"/>
              <a:t>‹#›</a:t>
            </a:fld>
            <a:endParaRPr lang="en-US"/>
          </a:p>
        </p:txBody>
      </p:sp>
    </p:spTree>
    <p:extLst>
      <p:ext uri="{BB962C8B-B14F-4D97-AF65-F5344CB8AC3E}">
        <p14:creationId xmlns:p14="http://schemas.microsoft.com/office/powerpoint/2010/main" val="11867624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DDADBEF9-6222-4453-957F-0988025FF0E0}" type="datetimeFigureOut">
              <a:rPr lang="en-US" smtClean="0"/>
              <a:t>6/16/2022</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31B98058-5E9E-442D-B502-1054CD2C02D4}" type="slidenum">
              <a:rPr lang="en-US" smtClean="0"/>
              <a:t>‹#›</a:t>
            </a:fld>
            <a:endParaRPr lang="en-US"/>
          </a:p>
        </p:txBody>
      </p:sp>
    </p:spTree>
    <p:extLst>
      <p:ext uri="{BB962C8B-B14F-4D97-AF65-F5344CB8AC3E}">
        <p14:creationId xmlns:p14="http://schemas.microsoft.com/office/powerpoint/2010/main" val="20247880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DADBEF9-6222-4453-957F-0988025FF0E0}" type="datetimeFigureOut">
              <a:rPr lang="en-US" smtClean="0"/>
              <a:t>6/16/2022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B98058-5E9E-442D-B502-1054CD2C02D4}" type="slidenum">
              <a:rPr lang="en-US" smtClean="0"/>
              <a:t>‹#›</a:t>
            </a:fld>
            <a:endParaRPr lang="en-US"/>
          </a:p>
        </p:txBody>
      </p:sp>
    </p:spTree>
    <p:extLst>
      <p:ext uri="{BB962C8B-B14F-4D97-AF65-F5344CB8AC3E}">
        <p14:creationId xmlns:p14="http://schemas.microsoft.com/office/powerpoint/2010/main" val="18535649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DADBEF9-6222-4453-957F-0988025FF0E0}" type="datetimeFigureOut">
              <a:rPr lang="en-US" smtClean="0"/>
              <a:t>6/16/2022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B98058-5E9E-442D-B502-1054CD2C02D4}" type="slidenum">
              <a:rPr lang="en-US" smtClean="0"/>
              <a:t>‹#›</a:t>
            </a:fld>
            <a:endParaRPr lang="en-US"/>
          </a:p>
        </p:txBody>
      </p:sp>
    </p:spTree>
    <p:extLst>
      <p:ext uri="{BB962C8B-B14F-4D97-AF65-F5344CB8AC3E}">
        <p14:creationId xmlns:p14="http://schemas.microsoft.com/office/powerpoint/2010/main" val="3262643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09512" y="685802"/>
            <a:ext cx="10272889" cy="1752599"/>
          </a:xfrm>
        </p:spPr>
        <p:txBody>
          <a:bodyPr/>
          <a:lstStyle>
            <a:lvl1pPr>
              <a:defRPr>
                <a:latin typeface="Franklin Gothic Book" panose="020B0503020102020204" pitchFamily="34" charset="0"/>
              </a:defRPr>
            </a:lvl1pPr>
          </a:lstStyle>
          <a:p>
            <a:r>
              <a:rPr lang="en-US"/>
              <a:t>Click to edit Master title style</a:t>
            </a:r>
          </a:p>
        </p:txBody>
      </p:sp>
      <p:sp>
        <p:nvSpPr>
          <p:cNvPr id="3" name="Content Placeholder 2"/>
          <p:cNvSpPr>
            <a:spLocks noGrp="1"/>
          </p:cNvSpPr>
          <p:nvPr>
            <p:ph sz="half" idx="1"/>
          </p:nvPr>
        </p:nvSpPr>
        <p:spPr>
          <a:xfrm>
            <a:off x="1309511" y="2667000"/>
            <a:ext cx="4986528"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95872" y="2667000"/>
            <a:ext cx="4986528"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B4EF2C1-EF46-4895-B784-D1A51E53FFBF}" type="datetime1">
              <a:rPr lang="en-US" smtClean="0"/>
              <a:t>6/16/2022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CDEB3F-4050-4176-9930-7DC63E685662}" type="slidenum">
              <a:rPr lang="en-US" smtClean="0"/>
              <a:t>‹#›</a:t>
            </a:fld>
            <a:endParaRPr lang="en-US"/>
          </a:p>
        </p:txBody>
      </p:sp>
    </p:spTree>
    <p:extLst>
      <p:ext uri="{BB962C8B-B14F-4D97-AF65-F5344CB8AC3E}">
        <p14:creationId xmlns:p14="http://schemas.microsoft.com/office/powerpoint/2010/main" val="609994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Franklin Gothic Book" panose="020B0503020102020204" pitchFamily="34" charset="0"/>
              </a:defRPr>
            </a:lvl1pPr>
          </a:lstStyle>
          <a:p>
            <a:r>
              <a:rPr lang="en-US"/>
              <a:t>Click to edit Master title style</a:t>
            </a:r>
          </a:p>
        </p:txBody>
      </p:sp>
      <p:sp>
        <p:nvSpPr>
          <p:cNvPr id="3" name="Text Placeholder 2"/>
          <p:cNvSpPr>
            <a:spLocks noGrp="1"/>
          </p:cNvSpPr>
          <p:nvPr>
            <p:ph type="body" idx="1"/>
          </p:nvPr>
        </p:nvSpPr>
        <p:spPr>
          <a:xfrm>
            <a:off x="1772642" y="2658533"/>
            <a:ext cx="4608388" cy="576262"/>
          </a:xfrm>
        </p:spPr>
        <p:txBody>
          <a:bodyPr anchor="b">
            <a:noAutofit/>
          </a:bodyPr>
          <a:lstStyle>
            <a:lvl1pPr marL="0" indent="0">
              <a:buNone/>
              <a:defRPr sz="2800" b="0">
                <a:solidFill>
                  <a:schemeClr val="accent1">
                    <a:lumMod val="75000"/>
                  </a:schemeClr>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697" y="3335337"/>
            <a:ext cx="4896331" cy="2665259"/>
          </a:xfrm>
        </p:spPr>
        <p:txBody>
          <a:bodyPr anchor="t">
            <a:normAutofit/>
          </a:bodyPr>
          <a:lstStyle>
            <a:lvl1pPr>
              <a:defRPr sz="1800">
                <a:latin typeface="Calibri" panose="020F0502020204030204" pitchFamily="34" charset="0"/>
                <a:cs typeface="Calibri" panose="020F0502020204030204" pitchFamily="34" charset="0"/>
              </a:defRPr>
            </a:lvl1pPr>
            <a:lvl2pPr>
              <a:defRPr sz="1600">
                <a:latin typeface="Calibri" panose="020F0502020204030204" pitchFamily="34" charset="0"/>
                <a:cs typeface="Calibri" panose="020F0502020204030204" pitchFamily="34" charset="0"/>
              </a:defRPr>
            </a:lvl2pPr>
            <a:lvl3pPr>
              <a:defRPr sz="1400">
                <a:latin typeface="Calibri" panose="020F0502020204030204" pitchFamily="34" charset="0"/>
                <a:cs typeface="Calibri" panose="020F0502020204030204" pitchFamily="34" charset="0"/>
              </a:defRPr>
            </a:lvl3pPr>
            <a:lvl4pPr>
              <a:defRPr sz="1200">
                <a:latin typeface="Calibri" panose="020F0502020204030204" pitchFamily="34" charset="0"/>
                <a:cs typeface="Calibri" panose="020F0502020204030204" pitchFamily="34" charset="0"/>
              </a:defRPr>
            </a:lvl4pPr>
            <a:lvl5pPr>
              <a:defRPr sz="1200">
                <a:latin typeface="Calibri" panose="020F0502020204030204" pitchFamily="34" charset="0"/>
                <a:cs typeface="Calibri" panose="020F0502020204030204" pitchFamily="34" charset="0"/>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882280" y="2667000"/>
            <a:ext cx="4623741" cy="576262"/>
          </a:xfrm>
        </p:spPr>
        <p:txBody>
          <a:bodyPr anchor="b">
            <a:noAutofit/>
          </a:bodyPr>
          <a:lstStyle>
            <a:lvl1pPr marL="0" indent="0">
              <a:buNone/>
              <a:defRPr sz="2800" b="0">
                <a:solidFill>
                  <a:schemeClr val="accent1">
                    <a:lumMod val="75000"/>
                  </a:schemeClr>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9688" y="3335337"/>
            <a:ext cx="4896331" cy="2665259"/>
          </a:xfrm>
        </p:spPr>
        <p:txBody>
          <a:bodyPr anchor="t">
            <a:normAutofit/>
          </a:bodyPr>
          <a:lstStyle>
            <a:lvl1pPr>
              <a:defRPr sz="1800">
                <a:latin typeface="Calibri" panose="020F0502020204030204" pitchFamily="34" charset="0"/>
                <a:cs typeface="Calibri" panose="020F0502020204030204" pitchFamily="34" charset="0"/>
              </a:defRPr>
            </a:lvl1pPr>
            <a:lvl2pPr>
              <a:defRPr sz="1600">
                <a:latin typeface="Calibri" panose="020F0502020204030204" pitchFamily="34" charset="0"/>
                <a:cs typeface="Calibri" panose="020F0502020204030204" pitchFamily="34" charset="0"/>
              </a:defRPr>
            </a:lvl2pPr>
            <a:lvl3pPr>
              <a:defRPr sz="1400">
                <a:latin typeface="Calibri" panose="020F0502020204030204" pitchFamily="34" charset="0"/>
                <a:cs typeface="Calibri" panose="020F0502020204030204" pitchFamily="34" charset="0"/>
              </a:defRPr>
            </a:lvl3pPr>
            <a:lvl4pPr>
              <a:defRPr sz="1200">
                <a:latin typeface="Calibri" panose="020F0502020204030204" pitchFamily="34" charset="0"/>
                <a:cs typeface="Calibri" panose="020F0502020204030204" pitchFamily="34" charset="0"/>
              </a:defRPr>
            </a:lvl4pPr>
            <a:lvl5pPr>
              <a:defRPr sz="1200">
                <a:latin typeface="Calibri" panose="020F0502020204030204" pitchFamily="34" charset="0"/>
                <a:cs typeface="Calibri" panose="020F0502020204030204" pitchFamily="34" charset="0"/>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5584140-F2BE-4848-92C9-EC6A00A065E7}" type="datetime1">
              <a:rPr lang="en-US" smtClean="0"/>
              <a:t>6/16/2022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CDEB3F-4050-4176-9930-7DC63E685662}" type="slidenum">
              <a:rPr lang="en-US" smtClean="0"/>
              <a:t>‹#›</a:t>
            </a:fld>
            <a:endParaRPr lang="en-US"/>
          </a:p>
        </p:txBody>
      </p:sp>
    </p:spTree>
    <p:extLst>
      <p:ext uri="{BB962C8B-B14F-4D97-AF65-F5344CB8AC3E}">
        <p14:creationId xmlns:p14="http://schemas.microsoft.com/office/powerpoint/2010/main" val="39580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Franklin Gothic Book" panose="020B0503020102020204"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p>
            <a:fld id="{23AF41AA-3BB7-4057-AB5A-35C52CE60F93}" type="datetime1">
              <a:rPr lang="en-US" smtClean="0"/>
              <a:t>6/16/2022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CDEB3F-4050-4176-9930-7DC63E685662}" type="slidenum">
              <a:rPr lang="en-US" smtClean="0"/>
              <a:t>‹#›</a:t>
            </a:fld>
            <a:endParaRPr lang="en-US"/>
          </a:p>
        </p:txBody>
      </p:sp>
    </p:spTree>
    <p:extLst>
      <p:ext uri="{BB962C8B-B14F-4D97-AF65-F5344CB8AC3E}">
        <p14:creationId xmlns:p14="http://schemas.microsoft.com/office/powerpoint/2010/main" val="1607621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83879F-0B31-4696-88EB-A95356615073}" type="datetime1">
              <a:rPr lang="en-US" smtClean="0"/>
              <a:t>6/16/2022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CDEB3F-4050-4176-9930-7DC63E685662}" type="slidenum">
              <a:rPr lang="en-US" smtClean="0"/>
              <a:t>‹#›</a:t>
            </a:fld>
            <a:endParaRPr lang="en-US"/>
          </a:p>
        </p:txBody>
      </p:sp>
    </p:spTree>
    <p:extLst>
      <p:ext uri="{BB962C8B-B14F-4D97-AF65-F5344CB8AC3E}">
        <p14:creationId xmlns:p14="http://schemas.microsoft.com/office/powerpoint/2010/main" val="3982495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699" y="1600200"/>
            <a:ext cx="3550045" cy="1371600"/>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5263404" y="685801"/>
            <a:ext cx="6242616"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84699" y="2971800"/>
            <a:ext cx="3550045"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0695B71-747C-4EB6-A870-B3E61941C31F}" type="datetime1">
              <a:rPr lang="en-US" smtClean="0"/>
              <a:t>6/16/2022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CDEB3F-4050-4176-9930-7DC63E685662}" type="slidenum">
              <a:rPr lang="en-US" smtClean="0"/>
              <a:t>‹#›</a:t>
            </a:fld>
            <a:endParaRPr lang="en-US"/>
          </a:p>
        </p:txBody>
      </p:sp>
    </p:spTree>
    <p:extLst>
      <p:ext uri="{BB962C8B-B14F-4D97-AF65-F5344CB8AC3E}">
        <p14:creationId xmlns:p14="http://schemas.microsoft.com/office/powerpoint/2010/main" val="995023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3110" y="1752599"/>
            <a:ext cx="5427572" cy="1371600"/>
          </a:xfrm>
        </p:spPr>
        <p:txBody>
          <a:bodyPr anchor="b">
            <a:normAutofit/>
          </a:bodyPr>
          <a:lstStyle>
            <a:lvl1pPr algn="ctr">
              <a:defRPr sz="2800" b="0"/>
            </a:lvl1pPr>
          </a:lstStyle>
          <a:p>
            <a:r>
              <a:rPr lang="en-US"/>
              <a:t>Click to edit Master title style</a:t>
            </a:r>
          </a:p>
        </p:txBody>
      </p:sp>
      <p:sp>
        <p:nvSpPr>
          <p:cNvPr id="14" name="Picture Placeholder 2"/>
          <p:cNvSpPr>
            <a:spLocks noGrp="1" noChangeAspect="1"/>
          </p:cNvSpPr>
          <p:nvPr>
            <p:ph type="pic" idx="1"/>
          </p:nvPr>
        </p:nvSpPr>
        <p:spPr>
          <a:xfrm>
            <a:off x="7596661" y="914400"/>
            <a:ext cx="3281828"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483110" y="3124199"/>
            <a:ext cx="5427572"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F6BE0B-E31C-45D8-8889-1A7688906C60}" type="datetime1">
              <a:rPr lang="en-US" smtClean="0"/>
              <a:t>6/16/2022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CDEB3F-4050-4176-9930-7DC63E685662}" type="slidenum">
              <a:rPr lang="en-US" smtClean="0"/>
              <a:t>‹#›</a:t>
            </a:fld>
            <a:endParaRPr lang="en-US"/>
          </a:p>
        </p:txBody>
      </p:sp>
    </p:spTree>
    <p:extLst>
      <p:ext uri="{BB962C8B-B14F-4D97-AF65-F5344CB8AC3E}">
        <p14:creationId xmlns:p14="http://schemas.microsoft.com/office/powerpoint/2010/main" val="756541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duotone>
              <a:schemeClr val="bg2">
                <a:shade val="76000"/>
                <a:satMod val="180000"/>
              </a:schemeClr>
              <a:schemeClr val="bg2">
                <a:tint val="80000"/>
                <a:satMod val="120000"/>
                <a:lumMod val="180000"/>
              </a:schemeClr>
            </a:duotone>
          </a:blip>
          <a:srcRect/>
          <a:stretch>
            <a:fillRect/>
          </a:stretch>
        </a:blipFill>
        <a:effectLst/>
      </p:bgPr>
    </p:bg>
    <p:spTree>
      <p:nvGrpSpPr>
        <p:cNvPr id="1" name=""/>
        <p:cNvGrpSpPr/>
        <p:nvPr/>
      </p:nvGrpSpPr>
      <p:grpSpPr>
        <a:xfrm>
          <a:off x="0" y="0"/>
          <a:ext cx="0" cy="0"/>
          <a:chOff x="0" y="0"/>
          <a:chExt cx="0" cy="0"/>
        </a:xfrm>
      </p:grpSpPr>
      <p:sp>
        <p:nvSpPr>
          <p:cNvPr id="15" name="Freeform 6"/>
          <p:cNvSpPr/>
          <p:nvPr/>
        </p:nvSpPr>
        <p:spPr bwMode="auto">
          <a:xfrm>
            <a:off x="0" y="4762"/>
            <a:ext cx="1430867"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lumMod val="75000"/>
            </a:schemeClr>
          </a:solidFill>
          <a:ln>
            <a:noFill/>
          </a:ln>
        </p:spPr>
      </p:sp>
      <p:sp>
        <p:nvSpPr>
          <p:cNvPr id="16" name="Freeform 7"/>
          <p:cNvSpPr/>
          <p:nvPr/>
        </p:nvSpPr>
        <p:spPr bwMode="auto">
          <a:xfrm>
            <a:off x="1" y="0"/>
            <a:ext cx="1011767" cy="4624388"/>
          </a:xfrm>
          <a:custGeom>
            <a:avLst/>
            <a:gdLst/>
            <a:ahLst/>
            <a:cxnLst/>
            <a:rect l="0" t="0" r="r" b="b"/>
            <a:pathLst>
              <a:path w="478" h="2913">
                <a:moveTo>
                  <a:pt x="478" y="0"/>
                </a:moveTo>
                <a:lnTo>
                  <a:pt x="318" y="0"/>
                </a:lnTo>
                <a:lnTo>
                  <a:pt x="0" y="1938"/>
                </a:lnTo>
                <a:lnTo>
                  <a:pt x="0" y="2913"/>
                </a:lnTo>
                <a:lnTo>
                  <a:pt x="478" y="0"/>
                </a:lnTo>
                <a:close/>
              </a:path>
            </a:pathLst>
          </a:custGeom>
          <a:solidFill>
            <a:srgbClr val="00B050"/>
          </a:solidFill>
          <a:ln>
            <a:noFill/>
          </a:ln>
        </p:spPr>
      </p:sp>
      <p:sp>
        <p:nvSpPr>
          <p:cNvPr id="17" name="Freeform 8"/>
          <p:cNvSpPr/>
          <p:nvPr/>
        </p:nvSpPr>
        <p:spPr bwMode="auto">
          <a:xfrm>
            <a:off x="1" y="5662613"/>
            <a:ext cx="1208617"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983317"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1" y="5257800"/>
            <a:ext cx="2842684"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837267" cy="1500188"/>
          </a:xfrm>
          <a:custGeom>
            <a:avLst/>
            <a:gdLst/>
            <a:ahLst/>
            <a:cxnLst/>
            <a:rect l="0" t="0" r="r" b="b"/>
            <a:pathLst>
              <a:path w="868" h="945">
                <a:moveTo>
                  <a:pt x="0" y="192"/>
                </a:moveTo>
                <a:lnTo>
                  <a:pt x="571" y="945"/>
                </a:lnTo>
                <a:lnTo>
                  <a:pt x="868" y="945"/>
                </a:lnTo>
                <a:lnTo>
                  <a:pt x="0" y="0"/>
                </a:lnTo>
                <a:lnTo>
                  <a:pt x="0" y="192"/>
                </a:lnTo>
                <a:close/>
              </a:path>
            </a:pathLst>
          </a:custGeom>
          <a:solidFill>
            <a:srgbClr val="00B050"/>
          </a:solidFill>
          <a:ln>
            <a:noFill/>
          </a:ln>
        </p:spPr>
      </p:sp>
      <p:sp>
        <p:nvSpPr>
          <p:cNvPr id="2" name="Title Placeholder 1"/>
          <p:cNvSpPr>
            <a:spLocks noGrp="1"/>
          </p:cNvSpPr>
          <p:nvPr>
            <p:ph type="title"/>
          </p:nvPr>
        </p:nvSpPr>
        <p:spPr>
          <a:xfrm>
            <a:off x="1309512" y="457201"/>
            <a:ext cx="10272889" cy="1981200"/>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309512" y="2667001"/>
            <a:ext cx="10272888" cy="335699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811573" y="6116071"/>
            <a:ext cx="114329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F0169E1-4E19-459B-9F26-84E79661E773}" type="datetime1">
              <a:rPr lang="en-US" smtClean="0"/>
              <a:t>6/16/2022</a:t>
            </a:fld>
            <a:endParaRPr lang="en-US"/>
          </a:p>
        </p:txBody>
      </p:sp>
      <p:sp>
        <p:nvSpPr>
          <p:cNvPr id="5" name="Footer Placeholder 4"/>
          <p:cNvSpPr>
            <a:spLocks noGrp="1"/>
          </p:cNvSpPr>
          <p:nvPr>
            <p:ph type="ftr" sz="quarter" idx="3"/>
          </p:nvPr>
        </p:nvSpPr>
        <p:spPr>
          <a:xfrm>
            <a:off x="2649330" y="6116071"/>
            <a:ext cx="7086023"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1031090" y="6116071"/>
            <a:ext cx="551311"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3CDEB3F-4050-4176-9930-7DC63E685662}" type="slidenum">
              <a:rPr lang="en-US" smtClean="0"/>
              <a:t>‹#›</a:t>
            </a:fld>
            <a:endParaRPr lang="en-US"/>
          </a:p>
        </p:txBody>
      </p:sp>
      <p:grpSp>
        <p:nvGrpSpPr>
          <p:cNvPr id="21" name="Group 20"/>
          <p:cNvGrpSpPr/>
          <p:nvPr/>
        </p:nvGrpSpPr>
        <p:grpSpPr>
          <a:xfrm>
            <a:off x="181155" y="199848"/>
            <a:ext cx="1440611" cy="1219199"/>
            <a:chOff x="102078" y="415504"/>
            <a:chExt cx="1219200" cy="1219199"/>
          </a:xfrm>
        </p:grpSpPr>
        <p:sp>
          <p:nvSpPr>
            <p:cNvPr id="22" name="Oval 21"/>
            <p:cNvSpPr/>
            <p:nvPr/>
          </p:nvSpPr>
          <p:spPr>
            <a:xfrm>
              <a:off x="102078" y="415504"/>
              <a:ext cx="1219200" cy="1219199"/>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3" name="Picture 22"/>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52400" y="457201"/>
              <a:ext cx="1143000" cy="1143000"/>
            </a:xfrm>
            <a:prstGeom prst="rect">
              <a:avLst/>
            </a:prstGeom>
          </p:spPr>
        </p:pic>
      </p:grpSp>
    </p:spTree>
    <p:extLst>
      <p:ext uri="{BB962C8B-B14F-4D97-AF65-F5344CB8AC3E}">
        <p14:creationId xmlns:p14="http://schemas.microsoft.com/office/powerpoint/2010/main" val="13327671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ctr" defTabSz="457200" rtl="0" eaLnBrk="1" latinLnBrk="0" hangingPunct="1">
        <a:spcBef>
          <a:spcPct val="0"/>
        </a:spcBef>
        <a:buNone/>
        <a:defRPr sz="4000" kern="1200" cap="none">
          <a:ln w="3175" cmpd="sng">
            <a:noFill/>
          </a:ln>
          <a:solidFill>
            <a:schemeClr val="tx1"/>
          </a:solidFill>
          <a:effectLst/>
          <a:latin typeface="Franklin Gothic Book" panose="020B05030201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3200" kern="1200" cap="none">
          <a:solidFill>
            <a:schemeClr val="tx1"/>
          </a:solidFill>
          <a:effectLst/>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800" kern="1200" cap="none">
          <a:solidFill>
            <a:schemeClr val="tx1"/>
          </a:solidFill>
          <a:effectLst/>
          <a:latin typeface="Calibri" panose="020F0502020204030204" pitchFamily="34" charset="0"/>
          <a:ea typeface="+mn-ea"/>
          <a:cs typeface="Calibri" panose="020F0502020204030204" pitchFamily="34" charset="0"/>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Calibri" panose="020F0502020204030204" pitchFamily="34" charset="0"/>
          <a:ea typeface="+mn-ea"/>
          <a:cs typeface="Calibri" panose="020F0502020204030204" pitchFamily="34" charset="0"/>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Calibri" panose="020F0502020204030204" pitchFamily="34" charset="0"/>
          <a:ea typeface="+mn-ea"/>
          <a:cs typeface="Calibri" panose="020F0502020204030204" pitchFamily="34" charset="0"/>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C33939-B2DC-48F9-833C-CEFFBD3B420B}" type="datetimeFigureOut">
              <a:rPr lang="en-US" smtClean="0"/>
              <a:t>6/16/2022</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EE7FEC-7792-4B69-B3CF-46809FEEEC64}" type="slidenum">
              <a:rPr lang="en-US" smtClean="0"/>
              <a:t>‹#›</a:t>
            </a:fld>
            <a:endParaRPr lang="en-US"/>
          </a:p>
        </p:txBody>
      </p:sp>
    </p:spTree>
    <p:extLst>
      <p:ext uri="{BB962C8B-B14F-4D97-AF65-F5344CB8AC3E}">
        <p14:creationId xmlns:p14="http://schemas.microsoft.com/office/powerpoint/2010/main" val="376576847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DDADBEF9-6222-4453-957F-0988025FF0E0}" type="datetimeFigureOut">
              <a:rPr lang="en-US" smtClean="0"/>
              <a:t>6/16/2022</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31B98058-5E9E-442D-B502-1054CD2C02D4}" type="slidenum">
              <a:rPr lang="en-US" smtClean="0"/>
              <a:t>‹#›</a:t>
            </a:fld>
            <a:endParaRPr lang="en-US"/>
          </a:p>
        </p:txBody>
      </p:sp>
    </p:spTree>
    <p:extLst>
      <p:ext uri="{BB962C8B-B14F-4D97-AF65-F5344CB8AC3E}">
        <p14:creationId xmlns:p14="http://schemas.microsoft.com/office/powerpoint/2010/main" val="86512182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image" Target="../media/image4.svg"/><Relationship Id="rId7" Type="http://schemas.openxmlformats.org/officeDocument/2006/relationships/image" Target="../media/image8.sv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30.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30.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22.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30.xml"/><Relationship Id="rId5" Type="http://schemas.openxmlformats.org/officeDocument/2006/relationships/image" Target="../media/image26.sv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2" Type="http://schemas.openxmlformats.org/officeDocument/2006/relationships/hyperlink" Target="https://www.hudexchange.info/resource/6314/hcv-landlord-strategies-guidebook-for-phas/" TargetMode="External"/><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0.svg"/><Relationship Id="rId7" Type="http://schemas.openxmlformats.org/officeDocument/2006/relationships/image" Target="../media/image34.svg"/><Relationship Id="rId2" Type="http://schemas.openxmlformats.org/officeDocument/2006/relationships/image" Target="../media/image29.png"/><Relationship Id="rId1" Type="http://schemas.openxmlformats.org/officeDocument/2006/relationships/slideLayout" Target="../slideLayouts/slideLayout30.xml"/><Relationship Id="rId6" Type="http://schemas.openxmlformats.org/officeDocument/2006/relationships/image" Target="../media/image33.png"/><Relationship Id="rId11" Type="http://schemas.openxmlformats.org/officeDocument/2006/relationships/image" Target="../media/image37.svg"/><Relationship Id="rId5" Type="http://schemas.openxmlformats.org/officeDocument/2006/relationships/image" Target="../media/image32.svg"/><Relationship Id="rId10" Type="http://schemas.openxmlformats.org/officeDocument/2006/relationships/image" Target="../media/image36.png"/><Relationship Id="rId4" Type="http://schemas.openxmlformats.org/officeDocument/2006/relationships/image" Target="../media/image31.png"/><Relationship Id="rId9" Type="http://schemas.openxmlformats.org/officeDocument/2006/relationships/image" Target="../media/image35.svg"/></Relationships>
</file>

<file path=ppt/slides/_rels/slide24.xml.rels><?xml version="1.0" encoding="UTF-8" standalone="yes"?>
<Relationships xmlns="http://schemas.openxmlformats.org/package/2006/relationships"><Relationship Id="rId2" Type="http://schemas.openxmlformats.org/officeDocument/2006/relationships/hyperlink" Target="mailto:joliphant@firstpic.org" TargetMode="External"/><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40.png"/><Relationship Id="rId4" Type="http://schemas.openxmlformats.org/officeDocument/2006/relationships/image" Target="../media/image39.gif"/></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1.pn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mailto:alison.bell@hud.gov"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www.hud.gov/hcv"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F17CB-C06B-42B3-BF3A-AA74B4A1BB98}"/>
              </a:ext>
            </a:extLst>
          </p:cNvPr>
          <p:cNvSpPr>
            <a:spLocks noGrp="1"/>
          </p:cNvSpPr>
          <p:nvPr>
            <p:ph type="ctrTitle"/>
          </p:nvPr>
        </p:nvSpPr>
        <p:spPr>
          <a:xfrm>
            <a:off x="1266824" y="1644347"/>
            <a:ext cx="10934701" cy="2774730"/>
          </a:xfrm>
        </p:spPr>
        <p:txBody>
          <a:bodyPr>
            <a:normAutofit fontScale="90000"/>
          </a:bodyPr>
          <a:lstStyle/>
          <a:p>
            <a:r>
              <a:rPr lang="en-US"/>
              <a:t>HCV Utilization Webinar Series:</a:t>
            </a:r>
            <a:br>
              <a:rPr lang="en-US"/>
            </a:br>
            <a:r>
              <a:rPr lang="en-US"/>
              <a:t>Practices in Housing Search Assistance</a:t>
            </a:r>
            <a:br>
              <a:rPr lang="en-US"/>
            </a:br>
            <a:br>
              <a:rPr lang="en-US"/>
            </a:br>
            <a:r>
              <a:rPr lang="en-US" sz="4500"/>
              <a:t>June 16, 2022</a:t>
            </a:r>
          </a:p>
        </p:txBody>
      </p:sp>
      <p:sp>
        <p:nvSpPr>
          <p:cNvPr id="4" name="Slide Number Placeholder 3">
            <a:extLst>
              <a:ext uri="{FF2B5EF4-FFF2-40B4-BE49-F238E27FC236}">
                <a16:creationId xmlns:a16="http://schemas.microsoft.com/office/drawing/2014/main" id="{42393ACF-ED2C-4620-B46E-9D2B58FCF2DE}"/>
              </a:ext>
            </a:extLst>
          </p:cNvPr>
          <p:cNvSpPr>
            <a:spLocks noGrp="1"/>
          </p:cNvSpPr>
          <p:nvPr>
            <p:ph type="sldNum" sz="quarter" idx="12"/>
          </p:nvPr>
        </p:nvSpPr>
        <p:spPr/>
        <p:txBody>
          <a:bodyPr/>
          <a:lstStyle/>
          <a:p>
            <a:fld id="{63CDEB3F-4050-4176-9930-7DC63E685662}" type="slidenum">
              <a:rPr lang="en-US" smtClean="0"/>
              <a:t>1</a:t>
            </a:fld>
            <a:endParaRPr lang="en-US"/>
          </a:p>
        </p:txBody>
      </p:sp>
    </p:spTree>
    <p:extLst>
      <p:ext uri="{BB962C8B-B14F-4D97-AF65-F5344CB8AC3E}">
        <p14:creationId xmlns:p14="http://schemas.microsoft.com/office/powerpoint/2010/main" val="2943572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BAB48-224B-EC24-88CF-73BA93F12BE1}"/>
              </a:ext>
            </a:extLst>
          </p:cNvPr>
          <p:cNvSpPr>
            <a:spLocks noGrp="1"/>
          </p:cNvSpPr>
          <p:nvPr>
            <p:ph type="ctrTitle"/>
          </p:nvPr>
        </p:nvSpPr>
        <p:spPr/>
        <p:txBody>
          <a:bodyPr/>
          <a:lstStyle/>
          <a:p>
            <a:r>
              <a:rPr lang="en-US"/>
              <a:t>Strategies for Housing Search Assistance	</a:t>
            </a:r>
          </a:p>
        </p:txBody>
      </p:sp>
      <p:sp>
        <p:nvSpPr>
          <p:cNvPr id="3" name="Subtitle 2">
            <a:extLst>
              <a:ext uri="{FF2B5EF4-FFF2-40B4-BE49-F238E27FC236}">
                <a16:creationId xmlns:a16="http://schemas.microsoft.com/office/drawing/2014/main" id="{45D9FF72-598B-B453-B0C7-0EF296CB13B0}"/>
              </a:ext>
            </a:extLst>
          </p:cNvPr>
          <p:cNvSpPr>
            <a:spLocks noGrp="1"/>
          </p:cNvSpPr>
          <p:nvPr>
            <p:ph type="subTitle" idx="1"/>
          </p:nvPr>
        </p:nvSpPr>
        <p:spPr/>
        <p:txBody>
          <a:bodyPr/>
          <a:lstStyle/>
          <a:p>
            <a:r>
              <a:rPr lang="en-US"/>
              <a:t>Janie Oliphant | 16 June 2022</a:t>
            </a:r>
          </a:p>
        </p:txBody>
      </p:sp>
    </p:spTree>
    <p:extLst>
      <p:ext uri="{BB962C8B-B14F-4D97-AF65-F5344CB8AC3E}">
        <p14:creationId xmlns:p14="http://schemas.microsoft.com/office/powerpoint/2010/main" val="3658969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4DB52-1731-3A2F-27C8-D1DB70964FE2}"/>
              </a:ext>
            </a:extLst>
          </p:cNvPr>
          <p:cNvSpPr>
            <a:spLocks noGrp="1"/>
          </p:cNvSpPr>
          <p:nvPr>
            <p:ph type="title"/>
          </p:nvPr>
        </p:nvSpPr>
        <p:spPr/>
        <p:txBody>
          <a:bodyPr/>
          <a:lstStyle/>
          <a:p>
            <a:r>
              <a:rPr lang="en-US"/>
              <a:t>Outline</a:t>
            </a:r>
          </a:p>
        </p:txBody>
      </p:sp>
      <p:sp>
        <p:nvSpPr>
          <p:cNvPr id="3" name="Content Placeholder 2">
            <a:extLst>
              <a:ext uri="{FF2B5EF4-FFF2-40B4-BE49-F238E27FC236}">
                <a16:creationId xmlns:a16="http://schemas.microsoft.com/office/drawing/2014/main" id="{B845EC46-1095-138D-D119-3DEEBAA12DE7}"/>
              </a:ext>
            </a:extLst>
          </p:cNvPr>
          <p:cNvSpPr>
            <a:spLocks noGrp="1"/>
          </p:cNvSpPr>
          <p:nvPr>
            <p:ph idx="1"/>
          </p:nvPr>
        </p:nvSpPr>
        <p:spPr>
          <a:xfrm>
            <a:off x="3869268" y="752475"/>
            <a:ext cx="7315200" cy="5232273"/>
          </a:xfrm>
        </p:spPr>
        <p:txBody>
          <a:bodyPr>
            <a:normAutofit fontScale="92500" lnSpcReduction="10000"/>
          </a:bodyPr>
          <a:lstStyle/>
          <a:p>
            <a:pPr>
              <a:lnSpc>
                <a:spcPct val="100000"/>
              </a:lnSpc>
              <a:spcBef>
                <a:spcPts val="0"/>
              </a:spcBef>
              <a:spcAft>
                <a:spcPts val="600"/>
              </a:spcAft>
            </a:pPr>
            <a:r>
              <a:rPr lang="en-US" sz="2400">
                <a:effectLst/>
                <a:latin typeface="Calibri" panose="020F0502020204030204" pitchFamily="34" charset="0"/>
                <a:ea typeface="Calibri" panose="020F0502020204030204" pitchFamily="34" charset="0"/>
                <a:cs typeface="Times New Roman" panose="02020603050405020304" pitchFamily="18" charset="0"/>
              </a:rPr>
              <a:t>Pre-move</a:t>
            </a:r>
          </a:p>
          <a:p>
            <a:pPr lvl="1">
              <a:lnSpc>
                <a:spcPct val="100000"/>
              </a:lnSpc>
              <a:spcBef>
                <a:spcPts val="0"/>
              </a:spcBef>
              <a:spcAft>
                <a:spcPts val="600"/>
              </a:spcAft>
            </a:pPr>
            <a:r>
              <a:rPr lang="en-US" sz="2000">
                <a:effectLst/>
                <a:latin typeface="Calibri" panose="020F0502020204030204" pitchFamily="34" charset="0"/>
                <a:ea typeface="Calibri" panose="020F0502020204030204" pitchFamily="34" charset="0"/>
                <a:cs typeface="Times New Roman" panose="02020603050405020304" pitchFamily="18" charset="0"/>
              </a:rPr>
              <a:t>Identifying motivation for moving</a:t>
            </a:r>
          </a:p>
          <a:p>
            <a:pPr lvl="1">
              <a:lnSpc>
                <a:spcPct val="100000"/>
              </a:lnSpc>
              <a:spcBef>
                <a:spcPts val="0"/>
              </a:spcBef>
              <a:spcAft>
                <a:spcPts val="600"/>
              </a:spcAft>
            </a:pPr>
            <a:r>
              <a:rPr lang="en-US" sz="2000">
                <a:latin typeface="Calibri" panose="020F0502020204030204" pitchFamily="34" charset="0"/>
                <a:ea typeface="Calibri" panose="020F0502020204030204" pitchFamily="34" charset="0"/>
                <a:cs typeface="Times New Roman" panose="02020603050405020304" pitchFamily="18" charset="0"/>
              </a:rPr>
              <a:t>P</a:t>
            </a:r>
            <a:r>
              <a:rPr lang="en-US" sz="2000">
                <a:effectLst/>
                <a:latin typeface="Calibri" panose="020F0502020204030204" pitchFamily="34" charset="0"/>
                <a:ea typeface="Calibri" panose="020F0502020204030204" pitchFamily="34" charset="0"/>
                <a:cs typeface="Times New Roman" panose="02020603050405020304" pitchFamily="18" charset="0"/>
              </a:rPr>
              <a:t>rioritizing needs and wants</a:t>
            </a:r>
          </a:p>
          <a:p>
            <a:pPr lvl="1">
              <a:lnSpc>
                <a:spcPct val="100000"/>
              </a:lnSpc>
              <a:spcBef>
                <a:spcPts val="0"/>
              </a:spcBef>
              <a:spcAft>
                <a:spcPts val="600"/>
              </a:spcAft>
            </a:pPr>
            <a:r>
              <a:rPr lang="en-US" sz="2000">
                <a:latin typeface="Calibri" panose="020F0502020204030204" pitchFamily="34" charset="0"/>
                <a:ea typeface="Calibri" panose="020F0502020204030204" pitchFamily="34" charset="0"/>
                <a:cs typeface="Times New Roman" panose="02020603050405020304" pitchFamily="18" charset="0"/>
              </a:rPr>
              <a:t>S</a:t>
            </a:r>
            <a:r>
              <a:rPr lang="en-US" sz="2000">
                <a:effectLst/>
                <a:latin typeface="Calibri" panose="020F0502020204030204" pitchFamily="34" charset="0"/>
                <a:ea typeface="Calibri" panose="020F0502020204030204" pitchFamily="34" charset="0"/>
                <a:cs typeface="Times New Roman" panose="02020603050405020304" pitchFamily="18" charset="0"/>
              </a:rPr>
              <a:t>etting families up for a successful rental application </a:t>
            </a:r>
          </a:p>
          <a:p>
            <a:pPr>
              <a:lnSpc>
                <a:spcPct val="100000"/>
              </a:lnSpc>
              <a:spcBef>
                <a:spcPts val="0"/>
              </a:spcBef>
              <a:spcAft>
                <a:spcPts val="600"/>
              </a:spcAft>
            </a:pPr>
            <a:r>
              <a:rPr lang="en-US" sz="2400">
                <a:effectLst/>
                <a:latin typeface="Calibri" panose="020F0502020204030204" pitchFamily="34" charset="0"/>
                <a:ea typeface="Calibri" panose="020F0502020204030204" pitchFamily="34" charset="0"/>
                <a:cs typeface="Times New Roman" panose="02020603050405020304" pitchFamily="18" charset="0"/>
              </a:rPr>
              <a:t>Family preparation</a:t>
            </a:r>
          </a:p>
          <a:p>
            <a:pPr lvl="1">
              <a:lnSpc>
                <a:spcPct val="100000"/>
              </a:lnSpc>
              <a:spcBef>
                <a:spcPts val="0"/>
              </a:spcBef>
              <a:spcAft>
                <a:spcPts val="600"/>
              </a:spcAft>
            </a:pPr>
            <a:r>
              <a:rPr lang="en-US" sz="2000">
                <a:effectLst/>
                <a:latin typeface="Calibri" panose="020F0502020204030204" pitchFamily="34" charset="0"/>
                <a:ea typeface="Calibri" panose="020F0502020204030204" pitchFamily="34" charset="0"/>
                <a:cs typeface="Times New Roman" panose="02020603050405020304" pitchFamily="18" charset="0"/>
              </a:rPr>
              <a:t>Referring families to external providers</a:t>
            </a:r>
          </a:p>
          <a:p>
            <a:pPr lvl="1">
              <a:lnSpc>
                <a:spcPct val="100000"/>
              </a:lnSpc>
              <a:spcBef>
                <a:spcPts val="0"/>
              </a:spcBef>
              <a:spcAft>
                <a:spcPts val="600"/>
              </a:spcAft>
            </a:pPr>
            <a:r>
              <a:rPr lang="en-US" sz="2000">
                <a:latin typeface="Calibri" panose="020F0502020204030204" pitchFamily="34" charset="0"/>
                <a:ea typeface="Calibri" panose="020F0502020204030204" pitchFamily="34" charset="0"/>
                <a:cs typeface="Times New Roman" panose="02020603050405020304" pitchFamily="18" charset="0"/>
              </a:rPr>
              <a:t>W</a:t>
            </a:r>
            <a:r>
              <a:rPr lang="en-US" sz="2000">
                <a:effectLst/>
                <a:latin typeface="Calibri" panose="020F0502020204030204" pitchFamily="34" charset="0"/>
                <a:ea typeface="Calibri" panose="020F0502020204030204" pitchFamily="34" charset="0"/>
                <a:cs typeface="Times New Roman" panose="02020603050405020304" pitchFamily="18" charset="0"/>
              </a:rPr>
              <a:t>orkshops</a:t>
            </a:r>
          </a:p>
          <a:p>
            <a:pPr lvl="1">
              <a:lnSpc>
                <a:spcPct val="100000"/>
              </a:lnSpc>
              <a:spcBef>
                <a:spcPts val="0"/>
              </a:spcBef>
              <a:spcAft>
                <a:spcPts val="600"/>
              </a:spcAft>
            </a:pPr>
            <a:r>
              <a:rPr lang="en-US" sz="2000">
                <a:latin typeface="Calibri" panose="020F0502020204030204" pitchFamily="34" charset="0"/>
                <a:ea typeface="Calibri" panose="020F0502020204030204" pitchFamily="34" charset="0"/>
                <a:cs typeface="Times New Roman" panose="02020603050405020304" pitchFamily="18" charset="0"/>
              </a:rPr>
              <a:t>P</a:t>
            </a:r>
            <a:r>
              <a:rPr lang="en-US" sz="2000">
                <a:effectLst/>
                <a:latin typeface="Calibri" panose="020F0502020204030204" pitchFamily="34" charset="0"/>
                <a:ea typeface="Calibri" panose="020F0502020204030204" pitchFamily="34" charset="0"/>
                <a:cs typeface="Times New Roman" panose="02020603050405020304" pitchFamily="18" charset="0"/>
              </a:rPr>
              <a:t>reparing for applications</a:t>
            </a:r>
          </a:p>
          <a:p>
            <a:pPr>
              <a:lnSpc>
                <a:spcPct val="100000"/>
              </a:lnSpc>
              <a:spcBef>
                <a:spcPts val="0"/>
              </a:spcBef>
              <a:spcAft>
                <a:spcPts val="600"/>
              </a:spcAft>
            </a:pPr>
            <a:r>
              <a:rPr lang="en-US" sz="2400">
                <a:effectLst/>
                <a:latin typeface="Calibri" panose="020F0502020204030204" pitchFamily="34" charset="0"/>
                <a:ea typeface="Calibri" panose="020F0502020204030204" pitchFamily="34" charset="0"/>
                <a:cs typeface="Times New Roman" panose="02020603050405020304" pitchFamily="18" charset="0"/>
              </a:rPr>
              <a:t>Housing search assistance</a:t>
            </a:r>
          </a:p>
          <a:p>
            <a:pPr lvl="1">
              <a:lnSpc>
                <a:spcPct val="100000"/>
              </a:lnSpc>
              <a:spcBef>
                <a:spcPts val="0"/>
              </a:spcBef>
              <a:spcAft>
                <a:spcPts val="600"/>
              </a:spcAft>
            </a:pPr>
            <a:r>
              <a:rPr lang="en-US" sz="2000">
                <a:effectLst/>
                <a:latin typeface="Calibri" panose="020F0502020204030204" pitchFamily="34" charset="0"/>
                <a:ea typeface="Calibri" panose="020F0502020204030204" pitchFamily="34" charset="0"/>
                <a:cs typeface="Times New Roman" panose="02020603050405020304" pitchFamily="18" charset="0"/>
              </a:rPr>
              <a:t>Owner outreach</a:t>
            </a:r>
          </a:p>
          <a:p>
            <a:pPr lvl="1">
              <a:lnSpc>
                <a:spcPct val="100000"/>
              </a:lnSpc>
              <a:spcBef>
                <a:spcPts val="0"/>
              </a:spcBef>
              <a:spcAft>
                <a:spcPts val="600"/>
              </a:spcAft>
            </a:pPr>
            <a:r>
              <a:rPr lang="en-US" sz="2000">
                <a:latin typeface="Calibri" panose="020F0502020204030204" pitchFamily="34" charset="0"/>
                <a:ea typeface="Calibri" panose="020F0502020204030204" pitchFamily="34" charset="0"/>
                <a:cs typeface="Times New Roman" panose="02020603050405020304" pitchFamily="18" charset="0"/>
              </a:rPr>
              <a:t>U</a:t>
            </a:r>
            <a:r>
              <a:rPr lang="en-US" sz="2000">
                <a:effectLst/>
                <a:latin typeface="Calibri" panose="020F0502020204030204" pitchFamily="34" charset="0"/>
                <a:ea typeface="Calibri" panose="020F0502020204030204" pitchFamily="34" charset="0"/>
                <a:cs typeface="Times New Roman" panose="02020603050405020304" pitchFamily="18" charset="0"/>
              </a:rPr>
              <a:t>nit referrals </a:t>
            </a:r>
          </a:p>
          <a:p>
            <a:pPr>
              <a:lnSpc>
                <a:spcPct val="100000"/>
              </a:lnSpc>
              <a:spcBef>
                <a:spcPts val="0"/>
              </a:spcBef>
              <a:spcAft>
                <a:spcPts val="600"/>
              </a:spcAft>
            </a:pPr>
            <a:r>
              <a:rPr lang="en-US" sz="2400">
                <a:effectLst/>
                <a:latin typeface="Calibri" panose="020F0502020204030204" pitchFamily="34" charset="0"/>
                <a:ea typeface="Calibri" panose="020F0502020204030204" pitchFamily="34" charset="0"/>
                <a:cs typeface="Times New Roman" panose="02020603050405020304" pitchFamily="18" charset="0"/>
              </a:rPr>
              <a:t>Increasing owner participation</a:t>
            </a:r>
          </a:p>
          <a:p>
            <a:pPr lvl="1">
              <a:lnSpc>
                <a:spcPct val="100000"/>
              </a:lnSpc>
              <a:spcBef>
                <a:spcPts val="0"/>
              </a:spcBef>
              <a:spcAft>
                <a:spcPts val="600"/>
              </a:spcAft>
            </a:pPr>
            <a:r>
              <a:rPr lang="en-US" sz="2000">
                <a:effectLst/>
                <a:latin typeface="Calibri" panose="020F0502020204030204" pitchFamily="34" charset="0"/>
                <a:ea typeface="Calibri" panose="020F0502020204030204" pitchFamily="34" charset="0"/>
                <a:cs typeface="Times New Roman" panose="02020603050405020304" pitchFamily="18" charset="0"/>
              </a:rPr>
              <a:t>Competitive payment standards</a:t>
            </a:r>
          </a:p>
          <a:p>
            <a:pPr lvl="1">
              <a:lnSpc>
                <a:spcPct val="100000"/>
              </a:lnSpc>
              <a:spcBef>
                <a:spcPts val="0"/>
              </a:spcBef>
              <a:spcAft>
                <a:spcPts val="600"/>
              </a:spcAft>
            </a:pPr>
            <a:r>
              <a:rPr lang="en-US" sz="2000">
                <a:latin typeface="Calibri" panose="020F0502020204030204" pitchFamily="34" charset="0"/>
                <a:ea typeface="Calibri" panose="020F0502020204030204" pitchFamily="34" charset="0"/>
                <a:cs typeface="Times New Roman" panose="02020603050405020304" pitchFamily="18" charset="0"/>
              </a:rPr>
              <a:t>M</a:t>
            </a:r>
            <a:r>
              <a:rPr lang="en-US" sz="2000">
                <a:effectLst/>
                <a:latin typeface="Calibri" panose="020F0502020204030204" pitchFamily="34" charset="0"/>
                <a:ea typeface="Calibri" panose="020F0502020204030204" pitchFamily="34" charset="0"/>
                <a:cs typeface="Times New Roman" panose="02020603050405020304" pitchFamily="18" charset="0"/>
              </a:rPr>
              <a:t>inimizing lease-up delays</a:t>
            </a:r>
          </a:p>
          <a:p>
            <a:pPr lvl="1">
              <a:lnSpc>
                <a:spcPct val="100000"/>
              </a:lnSpc>
              <a:spcBef>
                <a:spcPts val="0"/>
              </a:spcBef>
              <a:spcAft>
                <a:spcPts val="600"/>
              </a:spcAft>
            </a:pPr>
            <a:r>
              <a:rPr lang="en-US" sz="2000">
                <a:latin typeface="Calibri" panose="020F0502020204030204" pitchFamily="34" charset="0"/>
                <a:ea typeface="Calibri" panose="020F0502020204030204" pitchFamily="34" charset="0"/>
                <a:cs typeface="Times New Roman" panose="02020603050405020304" pitchFamily="18" charset="0"/>
              </a:rPr>
              <a:t>O</a:t>
            </a:r>
            <a:r>
              <a:rPr lang="en-US" sz="2000">
                <a:effectLst/>
                <a:latin typeface="Calibri" panose="020F0502020204030204" pitchFamily="34" charset="0"/>
                <a:ea typeface="Calibri" panose="020F0502020204030204" pitchFamily="34" charset="0"/>
                <a:cs typeface="Times New Roman" panose="02020603050405020304" pitchFamily="18" charset="0"/>
              </a:rPr>
              <a:t>wner incentives </a:t>
            </a:r>
            <a:endParaRPr lang="en-US" sz="2400"/>
          </a:p>
        </p:txBody>
      </p:sp>
    </p:spTree>
    <p:extLst>
      <p:ext uri="{BB962C8B-B14F-4D97-AF65-F5344CB8AC3E}">
        <p14:creationId xmlns:p14="http://schemas.microsoft.com/office/powerpoint/2010/main" val="2550813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5D602-2005-7143-01DF-F2A2ED3E32ED}"/>
              </a:ext>
            </a:extLst>
          </p:cNvPr>
          <p:cNvSpPr>
            <a:spLocks noGrp="1"/>
          </p:cNvSpPr>
          <p:nvPr>
            <p:ph type="title"/>
          </p:nvPr>
        </p:nvSpPr>
        <p:spPr/>
        <p:txBody>
          <a:bodyPr/>
          <a:lstStyle/>
          <a:p>
            <a:r>
              <a:rPr lang="en-US"/>
              <a:t>Pre-move: Identifying Motivation for Moving </a:t>
            </a:r>
          </a:p>
        </p:txBody>
      </p:sp>
      <p:sp>
        <p:nvSpPr>
          <p:cNvPr id="3" name="Content Placeholder 2">
            <a:extLst>
              <a:ext uri="{FF2B5EF4-FFF2-40B4-BE49-F238E27FC236}">
                <a16:creationId xmlns:a16="http://schemas.microsoft.com/office/drawing/2014/main" id="{5A003AB6-46DC-6DF3-C774-9A76D6FD2355}"/>
              </a:ext>
            </a:extLst>
          </p:cNvPr>
          <p:cNvSpPr>
            <a:spLocks noGrp="1"/>
          </p:cNvSpPr>
          <p:nvPr>
            <p:ph idx="1"/>
          </p:nvPr>
        </p:nvSpPr>
        <p:spPr>
          <a:xfrm>
            <a:off x="3869268" y="864107"/>
            <a:ext cx="5579011" cy="5241417"/>
          </a:xfrm>
        </p:spPr>
        <p:txBody>
          <a:bodyPr/>
          <a:lstStyle/>
          <a:p>
            <a:pPr marL="294640" marR="0">
              <a:lnSpc>
                <a:spcPct val="100000"/>
              </a:lnSpc>
              <a:spcBef>
                <a:spcPts val="0"/>
              </a:spcBef>
              <a:spcAft>
                <a:spcPts val="600"/>
              </a:spcAft>
            </a:pPr>
            <a:r>
              <a:rPr lang="en-US" sz="2400">
                <a:effectLst/>
                <a:latin typeface="Calibri" panose="020F0502020204030204" pitchFamily="34" charset="0"/>
                <a:ea typeface="Calibri" panose="020F0502020204030204" pitchFamily="34" charset="0"/>
                <a:cs typeface="Times New Roman" panose="02020603050405020304" pitchFamily="18" charset="0"/>
              </a:rPr>
              <a:t>“Why are you considering making a move?” </a:t>
            </a:r>
          </a:p>
          <a:p>
            <a:pPr marL="751840" marR="0">
              <a:lnSpc>
                <a:spcPct val="100000"/>
              </a:lnSpc>
              <a:spcBef>
                <a:spcPts val="0"/>
              </a:spcBef>
              <a:spcAft>
                <a:spcPts val="600"/>
              </a:spcAft>
            </a:pPr>
            <a:r>
              <a:rPr lang="en-US" sz="2400">
                <a:effectLst/>
                <a:latin typeface="Calibri" panose="020F0502020204030204" pitchFamily="34" charset="0"/>
                <a:ea typeface="Calibri" panose="020F0502020204030204" pitchFamily="34" charset="0"/>
                <a:cs typeface="Times New Roman" panose="02020603050405020304" pitchFamily="18" charset="0"/>
              </a:rPr>
              <a:t>Unit is not meeting the family’s needs </a:t>
            </a:r>
          </a:p>
          <a:p>
            <a:pPr marL="751840" marR="0">
              <a:lnSpc>
                <a:spcPct val="100000"/>
              </a:lnSpc>
              <a:spcBef>
                <a:spcPts val="0"/>
              </a:spcBef>
              <a:spcAft>
                <a:spcPts val="600"/>
              </a:spcAft>
            </a:pPr>
            <a:r>
              <a:rPr lang="en-US" sz="2400">
                <a:effectLst/>
                <a:latin typeface="Calibri" panose="020F0502020204030204" pitchFamily="34" charset="0"/>
                <a:ea typeface="Calibri" panose="020F0502020204030204" pitchFamily="34" charset="0"/>
                <a:cs typeface="Times New Roman" panose="02020603050405020304" pitchFamily="18" charset="0"/>
              </a:rPr>
              <a:t>Neighborhood is not meeting the family’s needs</a:t>
            </a:r>
          </a:p>
          <a:p>
            <a:pPr marL="751840" marR="0">
              <a:lnSpc>
                <a:spcPct val="100000"/>
              </a:lnSpc>
              <a:spcBef>
                <a:spcPts val="0"/>
              </a:spcBef>
              <a:spcAft>
                <a:spcPts val="600"/>
              </a:spcAft>
            </a:pPr>
            <a:r>
              <a:rPr lang="en-US" sz="2400">
                <a:effectLst/>
                <a:latin typeface="Calibri" panose="020F0502020204030204" pitchFamily="34" charset="0"/>
                <a:ea typeface="Calibri" panose="020F0502020204030204" pitchFamily="34" charset="0"/>
                <a:cs typeface="Times New Roman" panose="02020603050405020304" pitchFamily="18" charset="0"/>
              </a:rPr>
              <a:t>Move prompted by something outside of the family’s control </a:t>
            </a:r>
          </a:p>
          <a:p>
            <a:pPr marL="294640" marR="0">
              <a:lnSpc>
                <a:spcPct val="100000"/>
              </a:lnSpc>
              <a:spcBef>
                <a:spcPts val="0"/>
              </a:spcBef>
              <a:spcAft>
                <a:spcPts val="600"/>
              </a:spcAft>
            </a:pPr>
            <a:r>
              <a:rPr lang="en-US" sz="2400">
                <a:effectLst/>
                <a:latin typeface="Calibri" panose="020F0502020204030204" pitchFamily="34" charset="0"/>
                <a:ea typeface="Calibri" panose="020F0502020204030204" pitchFamily="34" charset="0"/>
                <a:cs typeface="Times New Roman" panose="02020603050405020304" pitchFamily="18" charset="0"/>
              </a:rPr>
              <a:t>Use the family’s stated goals to build motivation and develop list of needs</a:t>
            </a:r>
            <a:endParaRPr lang="en-US"/>
          </a:p>
        </p:txBody>
      </p:sp>
      <p:grpSp>
        <p:nvGrpSpPr>
          <p:cNvPr id="28" name="Group 27">
            <a:extLst>
              <a:ext uri="{FF2B5EF4-FFF2-40B4-BE49-F238E27FC236}">
                <a16:creationId xmlns:a16="http://schemas.microsoft.com/office/drawing/2014/main" id="{16C0CA23-D8C5-519A-341E-CDB84FC0191D}"/>
              </a:ext>
            </a:extLst>
          </p:cNvPr>
          <p:cNvGrpSpPr/>
          <p:nvPr/>
        </p:nvGrpSpPr>
        <p:grpSpPr>
          <a:xfrm>
            <a:off x="9220201" y="3275004"/>
            <a:ext cx="2592770" cy="2450016"/>
            <a:chOff x="4099479" y="3775312"/>
            <a:chExt cx="2592770" cy="2450016"/>
          </a:xfrm>
        </p:grpSpPr>
        <p:pic>
          <p:nvPicPr>
            <p:cNvPr id="29" name="Graphic 28" descr="Suburban scene">
              <a:extLst>
                <a:ext uri="{FF2B5EF4-FFF2-40B4-BE49-F238E27FC236}">
                  <a16:creationId xmlns:a16="http://schemas.microsoft.com/office/drawing/2014/main" id="{3E146E2B-D4EB-9AAD-7E8A-57E0607E3B3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709172">
              <a:off x="5646141" y="3962336"/>
              <a:ext cx="544394" cy="544394"/>
            </a:xfrm>
            <a:prstGeom prst="rect">
              <a:avLst/>
            </a:prstGeom>
          </p:spPr>
        </p:pic>
        <p:pic>
          <p:nvPicPr>
            <p:cNvPr id="30" name="Graphic 29" descr="Map with pin">
              <a:extLst>
                <a:ext uri="{FF2B5EF4-FFF2-40B4-BE49-F238E27FC236}">
                  <a16:creationId xmlns:a16="http://schemas.microsoft.com/office/drawing/2014/main" id="{5D4FD802-107D-A9C5-02FF-FAF4BD9B97B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9818169">
              <a:off x="4527443" y="4011951"/>
              <a:ext cx="544394" cy="544394"/>
            </a:xfrm>
            <a:prstGeom prst="rect">
              <a:avLst/>
            </a:prstGeom>
          </p:spPr>
        </p:pic>
        <p:pic>
          <p:nvPicPr>
            <p:cNvPr id="31" name="Graphic 30" descr="Female Profile">
              <a:extLst>
                <a:ext uri="{FF2B5EF4-FFF2-40B4-BE49-F238E27FC236}">
                  <a16:creationId xmlns:a16="http://schemas.microsoft.com/office/drawing/2014/main" id="{E046FAB7-0273-D9FE-01C4-1D2115B3F86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582793" y="4693754"/>
              <a:ext cx="1531574" cy="1531574"/>
            </a:xfrm>
            <a:prstGeom prst="rect">
              <a:avLst/>
            </a:prstGeom>
          </p:spPr>
        </p:pic>
        <p:pic>
          <p:nvPicPr>
            <p:cNvPr id="32" name="Graphic 31" descr="Security camera">
              <a:extLst>
                <a:ext uri="{FF2B5EF4-FFF2-40B4-BE49-F238E27FC236}">
                  <a16:creationId xmlns:a16="http://schemas.microsoft.com/office/drawing/2014/main" id="{B310322E-E17C-839B-509B-C06726C4CF9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8882992">
              <a:off x="4099479" y="4405715"/>
              <a:ext cx="544394" cy="544394"/>
            </a:xfrm>
            <a:prstGeom prst="rect">
              <a:avLst/>
            </a:prstGeom>
          </p:spPr>
        </p:pic>
        <p:pic>
          <p:nvPicPr>
            <p:cNvPr id="33" name="Graphic 32" descr="Question mark">
              <a:extLst>
                <a:ext uri="{FF2B5EF4-FFF2-40B4-BE49-F238E27FC236}">
                  <a16:creationId xmlns:a16="http://schemas.microsoft.com/office/drawing/2014/main" id="{8C3A81A1-4871-CD63-8730-12595476A49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087907" y="3775312"/>
              <a:ext cx="544394" cy="544394"/>
            </a:xfrm>
            <a:prstGeom prst="rect">
              <a:avLst/>
            </a:prstGeom>
          </p:spPr>
        </p:pic>
        <p:pic>
          <p:nvPicPr>
            <p:cNvPr id="34" name="Graphic 33" descr="Bus">
              <a:extLst>
                <a:ext uri="{FF2B5EF4-FFF2-40B4-BE49-F238E27FC236}">
                  <a16:creationId xmlns:a16="http://schemas.microsoft.com/office/drawing/2014/main" id="{BAE498DF-C843-95A0-058D-DD83033F727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3822666">
              <a:off x="6147855" y="4472034"/>
              <a:ext cx="544394" cy="544394"/>
            </a:xfrm>
            <a:prstGeom prst="rect">
              <a:avLst/>
            </a:prstGeom>
          </p:spPr>
        </p:pic>
        <p:cxnSp>
          <p:nvCxnSpPr>
            <p:cNvPr id="35" name="Straight Connector 34">
              <a:extLst>
                <a:ext uri="{FF2B5EF4-FFF2-40B4-BE49-F238E27FC236}">
                  <a16:creationId xmlns:a16="http://schemas.microsoft.com/office/drawing/2014/main" id="{584ABFAF-75FF-12DB-DEC7-BF586BFD0D67}"/>
                </a:ext>
              </a:extLst>
            </p:cNvPr>
            <p:cNvCxnSpPr/>
            <p:nvPr/>
          </p:nvCxnSpPr>
          <p:spPr>
            <a:xfrm>
              <a:off x="5348580" y="4395342"/>
              <a:ext cx="0" cy="31422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53D8247-AE4C-F5E6-A8E2-B1DF05E83940}"/>
                </a:ext>
              </a:extLst>
            </p:cNvPr>
            <p:cNvCxnSpPr>
              <a:cxnSpLocks/>
              <a:stCxn id="29" idx="2"/>
            </p:cNvCxnSpPr>
            <p:nvPr/>
          </p:nvCxnSpPr>
          <p:spPr>
            <a:xfrm flipH="1">
              <a:off x="5631200" y="4473776"/>
              <a:ext cx="157314" cy="27045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61148A9-6C00-6011-EBC8-B5B845D8361F}"/>
                </a:ext>
              </a:extLst>
            </p:cNvPr>
            <p:cNvCxnSpPr>
              <a:cxnSpLocks/>
              <a:stCxn id="34" idx="2"/>
            </p:cNvCxnSpPr>
            <p:nvPr/>
          </p:nvCxnSpPr>
          <p:spPr>
            <a:xfrm flipH="1">
              <a:off x="5918338" y="4864786"/>
              <a:ext cx="257670" cy="11286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F8A9620-5A31-1B19-504E-62C98B9D0EF9}"/>
                </a:ext>
              </a:extLst>
            </p:cNvPr>
            <p:cNvCxnSpPr>
              <a:cxnSpLocks/>
              <a:stCxn id="30" idx="2"/>
            </p:cNvCxnSpPr>
            <p:nvPr/>
          </p:nvCxnSpPr>
          <p:spPr>
            <a:xfrm>
              <a:off x="4934491" y="4520594"/>
              <a:ext cx="153416" cy="22363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F9E8887-4F0E-CE7A-2CCF-655C39DE343B}"/>
                </a:ext>
              </a:extLst>
            </p:cNvPr>
            <p:cNvCxnSpPr>
              <a:cxnSpLocks/>
            </p:cNvCxnSpPr>
            <p:nvPr/>
          </p:nvCxnSpPr>
          <p:spPr>
            <a:xfrm>
              <a:off x="4634960" y="4795258"/>
              <a:ext cx="261431" cy="172865"/>
            </a:xfrm>
            <a:prstGeom prst="line">
              <a:avLst/>
            </a:prstGeom>
            <a:ln w="381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35831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18F10-85A4-B46B-730A-2885517205E3}"/>
              </a:ext>
            </a:extLst>
          </p:cNvPr>
          <p:cNvSpPr>
            <a:spLocks noGrp="1"/>
          </p:cNvSpPr>
          <p:nvPr>
            <p:ph type="title"/>
          </p:nvPr>
        </p:nvSpPr>
        <p:spPr/>
        <p:txBody>
          <a:bodyPr/>
          <a:lstStyle/>
          <a:p>
            <a:r>
              <a:rPr lang="en-US"/>
              <a:t>Pre-move: Prioritizing Needs and Wants</a:t>
            </a:r>
          </a:p>
        </p:txBody>
      </p:sp>
      <p:sp>
        <p:nvSpPr>
          <p:cNvPr id="3" name="Content Placeholder 2">
            <a:extLst>
              <a:ext uri="{FF2B5EF4-FFF2-40B4-BE49-F238E27FC236}">
                <a16:creationId xmlns:a16="http://schemas.microsoft.com/office/drawing/2014/main" id="{ED747191-9489-B92E-8E5A-B82A5E44AAA7}"/>
              </a:ext>
            </a:extLst>
          </p:cNvPr>
          <p:cNvSpPr>
            <a:spLocks noGrp="1"/>
          </p:cNvSpPr>
          <p:nvPr>
            <p:ph idx="1"/>
          </p:nvPr>
        </p:nvSpPr>
        <p:spPr/>
        <p:txBody>
          <a:bodyPr/>
          <a:lstStyle/>
          <a:p>
            <a:pPr>
              <a:lnSpc>
                <a:spcPct val="100000"/>
              </a:lnSpc>
            </a:pPr>
            <a:r>
              <a:rPr lang="en-US"/>
              <a:t>All people want to live in a unit and neighborhood that meets their family’s spatial needs, with access to community resources, and a high level of community social cohesion </a:t>
            </a:r>
          </a:p>
          <a:p>
            <a:pPr>
              <a:lnSpc>
                <a:spcPct val="100000"/>
              </a:lnSpc>
            </a:pPr>
            <a:r>
              <a:rPr lang="en-US"/>
              <a:t>These universal goals have to be balanced against: unit availability, transportation options, and access to work, social services, and established social networks</a:t>
            </a:r>
          </a:p>
          <a:p>
            <a:pPr>
              <a:lnSpc>
                <a:spcPct val="100000"/>
              </a:lnSpc>
            </a:pPr>
            <a:r>
              <a:rPr lang="en-US"/>
              <a:t>Staff working with participants should be familiar with general unit availability across their jurisdiction</a:t>
            </a:r>
          </a:p>
          <a:p>
            <a:pPr lvl="1">
              <a:lnSpc>
                <a:spcPct val="100000"/>
              </a:lnSpc>
            </a:pPr>
            <a:r>
              <a:rPr lang="en-US"/>
              <a:t>Where are there affordable units?</a:t>
            </a:r>
          </a:p>
          <a:p>
            <a:pPr lvl="1">
              <a:lnSpc>
                <a:spcPct val="100000"/>
              </a:lnSpc>
            </a:pPr>
            <a:r>
              <a:rPr lang="en-US"/>
              <a:t>What neighborhoods offer reliable public transportation? </a:t>
            </a:r>
          </a:p>
        </p:txBody>
      </p:sp>
    </p:spTree>
    <p:extLst>
      <p:ext uri="{BB962C8B-B14F-4D97-AF65-F5344CB8AC3E}">
        <p14:creationId xmlns:p14="http://schemas.microsoft.com/office/powerpoint/2010/main" val="732152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FCEA1-4F79-F9E7-FE25-A0BCC5315098}"/>
              </a:ext>
            </a:extLst>
          </p:cNvPr>
          <p:cNvSpPr>
            <a:spLocks noGrp="1"/>
          </p:cNvSpPr>
          <p:nvPr>
            <p:ph type="title"/>
          </p:nvPr>
        </p:nvSpPr>
        <p:spPr/>
        <p:txBody>
          <a:bodyPr/>
          <a:lstStyle/>
          <a:p>
            <a:r>
              <a:rPr lang="en-US"/>
              <a:t>Selecting Priorities</a:t>
            </a:r>
          </a:p>
        </p:txBody>
      </p:sp>
      <p:sp>
        <p:nvSpPr>
          <p:cNvPr id="4" name="Rectangle: Rounded Corners 3">
            <a:extLst>
              <a:ext uri="{FF2B5EF4-FFF2-40B4-BE49-F238E27FC236}">
                <a16:creationId xmlns:a16="http://schemas.microsoft.com/office/drawing/2014/main" id="{8D16D588-D05C-A499-A8B2-844B9E429F56}"/>
              </a:ext>
              <a:ext uri="{C183D7F6-B498-43B3-948B-1728B52AA6E4}">
                <adec:decorative xmlns:adec="http://schemas.microsoft.com/office/drawing/2017/decorative" val="1"/>
              </a:ext>
            </a:extLst>
          </p:cNvPr>
          <p:cNvSpPr/>
          <p:nvPr/>
        </p:nvSpPr>
        <p:spPr>
          <a:xfrm>
            <a:off x="3869268" y="1504950"/>
            <a:ext cx="7189257" cy="2580106"/>
          </a:xfrm>
          <a:prstGeom prst="roundRect">
            <a:avLst>
              <a:gd name="adj" fmla="val 6856"/>
            </a:avLst>
          </a:prstGeom>
          <a:solidFill>
            <a:srgbClr val="EAEE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Isosceles Triangle 4">
            <a:extLst>
              <a:ext uri="{FF2B5EF4-FFF2-40B4-BE49-F238E27FC236}">
                <a16:creationId xmlns:a16="http://schemas.microsoft.com/office/drawing/2014/main" id="{266AC0F1-CAF8-F98F-2770-DA10D0F7E9EC}"/>
              </a:ext>
              <a:ext uri="{C183D7F6-B498-43B3-948B-1728B52AA6E4}">
                <adec:decorative xmlns:adec="http://schemas.microsoft.com/office/drawing/2017/decorative" val="1"/>
              </a:ext>
            </a:extLst>
          </p:cNvPr>
          <p:cNvSpPr/>
          <p:nvPr/>
        </p:nvSpPr>
        <p:spPr>
          <a:xfrm>
            <a:off x="6852417" y="2991890"/>
            <a:ext cx="1163966" cy="88250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cxnSp>
        <p:nvCxnSpPr>
          <p:cNvPr id="6" name="Straight Connector 5">
            <a:extLst>
              <a:ext uri="{FF2B5EF4-FFF2-40B4-BE49-F238E27FC236}">
                <a16:creationId xmlns:a16="http://schemas.microsoft.com/office/drawing/2014/main" id="{31623130-296F-642D-927A-CE5EDCE39FD1}"/>
              </a:ext>
              <a:ext uri="{C183D7F6-B498-43B3-948B-1728B52AA6E4}">
                <adec:decorative xmlns:adec="http://schemas.microsoft.com/office/drawing/2017/decorative" val="1"/>
              </a:ext>
            </a:extLst>
          </p:cNvPr>
          <p:cNvCxnSpPr>
            <a:cxnSpLocks/>
          </p:cNvCxnSpPr>
          <p:nvPr/>
        </p:nvCxnSpPr>
        <p:spPr>
          <a:xfrm>
            <a:off x="4108549" y="2968260"/>
            <a:ext cx="6735187"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E663083-C23B-48F0-AFD3-450BBE1EB420}"/>
              </a:ext>
            </a:extLst>
          </p:cNvPr>
          <p:cNvSpPr txBox="1"/>
          <p:nvPr/>
        </p:nvSpPr>
        <p:spPr>
          <a:xfrm>
            <a:off x="4028807" y="2156166"/>
            <a:ext cx="3381643"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orbel" panose="020B0503020204020204"/>
                <a:ea typeface="+mn-ea"/>
                <a:cs typeface="+mn-cs"/>
              </a:rPr>
              <a:t>High Quality School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orbel" panose="020B0503020204020204"/>
                <a:ea typeface="+mn-ea"/>
                <a:cs typeface="+mn-cs"/>
              </a:rPr>
              <a:t>Low Crime</a:t>
            </a:r>
          </a:p>
        </p:txBody>
      </p:sp>
      <p:sp>
        <p:nvSpPr>
          <p:cNvPr id="8" name="TextBox 7">
            <a:extLst>
              <a:ext uri="{FF2B5EF4-FFF2-40B4-BE49-F238E27FC236}">
                <a16:creationId xmlns:a16="http://schemas.microsoft.com/office/drawing/2014/main" id="{B4D73096-5353-3FE2-8171-0E4F364B64DD}"/>
              </a:ext>
            </a:extLst>
          </p:cNvPr>
          <p:cNvSpPr txBox="1"/>
          <p:nvPr/>
        </p:nvSpPr>
        <p:spPr>
          <a:xfrm>
            <a:off x="8315325" y="2146832"/>
            <a:ext cx="2495550" cy="83099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orbel" panose="020B0503020204020204"/>
                <a:ea typeface="+mn-ea"/>
                <a:cs typeface="+mn-cs"/>
              </a:rPr>
              <a:t>Bigger unit</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orbel" panose="020B0503020204020204"/>
                <a:ea typeface="+mn-ea"/>
                <a:cs typeface="+mn-cs"/>
              </a:rPr>
              <a:t>Closer to job</a:t>
            </a:r>
          </a:p>
        </p:txBody>
      </p:sp>
      <p:sp>
        <p:nvSpPr>
          <p:cNvPr id="10" name="Content Placeholder 2">
            <a:extLst>
              <a:ext uri="{FF2B5EF4-FFF2-40B4-BE49-F238E27FC236}">
                <a16:creationId xmlns:a16="http://schemas.microsoft.com/office/drawing/2014/main" id="{3E2331EA-3AA6-584A-BA46-4898165E94EF}"/>
              </a:ext>
            </a:extLst>
          </p:cNvPr>
          <p:cNvSpPr>
            <a:spLocks noGrp="1"/>
          </p:cNvSpPr>
          <p:nvPr>
            <p:ph idx="1"/>
          </p:nvPr>
        </p:nvSpPr>
        <p:spPr>
          <a:xfrm>
            <a:off x="3868738" y="4562476"/>
            <a:ext cx="7315200" cy="1422400"/>
          </a:xfrm>
        </p:spPr>
        <p:txBody>
          <a:bodyPr>
            <a:normAutofit fontScale="92500" lnSpcReduction="10000"/>
          </a:bodyPr>
          <a:lstStyle/>
          <a:p>
            <a:r>
              <a:rPr lang="en-US" sz="2000"/>
              <a:t>Often, families will have to choose to prioritize one factor over another in making a decision</a:t>
            </a:r>
          </a:p>
          <a:p>
            <a:r>
              <a:rPr lang="en-US" sz="2000"/>
              <a:t>There is no “perfect home” in the “perfect location”</a:t>
            </a:r>
          </a:p>
          <a:p>
            <a:r>
              <a:rPr lang="en-US"/>
              <a:t>Participants</a:t>
            </a:r>
            <a:r>
              <a:rPr lang="en-US" sz="2000"/>
              <a:t> have to choose what is most important for their family</a:t>
            </a:r>
          </a:p>
        </p:txBody>
      </p:sp>
    </p:spTree>
    <p:extLst>
      <p:ext uri="{BB962C8B-B14F-4D97-AF65-F5344CB8AC3E}">
        <p14:creationId xmlns:p14="http://schemas.microsoft.com/office/powerpoint/2010/main" val="3289792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3C355-E013-B6AD-0F1E-9F0AD6647EF6}"/>
              </a:ext>
            </a:extLst>
          </p:cNvPr>
          <p:cNvSpPr>
            <a:spLocks noGrp="1"/>
          </p:cNvSpPr>
          <p:nvPr>
            <p:ph type="title"/>
          </p:nvPr>
        </p:nvSpPr>
        <p:spPr/>
        <p:txBody>
          <a:bodyPr>
            <a:normAutofit/>
          </a:bodyPr>
          <a:lstStyle/>
          <a:p>
            <a:r>
              <a:rPr lang="en-US" sz="3200"/>
              <a:t>Pre-move:  Setting families up for a successful rental application </a:t>
            </a:r>
          </a:p>
        </p:txBody>
      </p:sp>
      <p:sp>
        <p:nvSpPr>
          <p:cNvPr id="3" name="Content Placeholder 2">
            <a:extLst>
              <a:ext uri="{FF2B5EF4-FFF2-40B4-BE49-F238E27FC236}">
                <a16:creationId xmlns:a16="http://schemas.microsoft.com/office/drawing/2014/main" id="{377BB6DA-FA47-389C-F65A-005312D6DD3A}"/>
              </a:ext>
            </a:extLst>
          </p:cNvPr>
          <p:cNvSpPr>
            <a:spLocks noGrp="1"/>
          </p:cNvSpPr>
          <p:nvPr>
            <p:ph idx="1"/>
          </p:nvPr>
        </p:nvSpPr>
        <p:spPr/>
        <p:txBody>
          <a:bodyPr/>
          <a:lstStyle/>
          <a:p>
            <a:pPr>
              <a:lnSpc>
                <a:spcPct val="100000"/>
              </a:lnSpc>
            </a:pPr>
            <a:r>
              <a:rPr lang="en-US" sz="2400"/>
              <a:t>Review barriers to moving</a:t>
            </a:r>
          </a:p>
          <a:p>
            <a:pPr lvl="1">
              <a:lnSpc>
                <a:spcPct val="100000"/>
              </a:lnSpc>
            </a:pPr>
            <a:r>
              <a:rPr lang="en-US" sz="2000"/>
              <a:t>Credit report and score </a:t>
            </a:r>
          </a:p>
          <a:p>
            <a:pPr lvl="1">
              <a:lnSpc>
                <a:spcPct val="100000"/>
              </a:lnSpc>
            </a:pPr>
            <a:r>
              <a:rPr lang="en-US" sz="2000"/>
              <a:t>Previous rental history </a:t>
            </a:r>
          </a:p>
          <a:p>
            <a:pPr lvl="1">
              <a:lnSpc>
                <a:spcPct val="100000"/>
              </a:lnSpc>
            </a:pPr>
            <a:r>
              <a:rPr lang="en-US" sz="2000"/>
              <a:t>Interactions with judicial system</a:t>
            </a:r>
          </a:p>
          <a:p>
            <a:pPr>
              <a:lnSpc>
                <a:spcPct val="100000"/>
              </a:lnSpc>
            </a:pPr>
            <a:r>
              <a:rPr lang="en-US" sz="2400"/>
              <a:t>Highlight family’s strengths</a:t>
            </a:r>
          </a:p>
          <a:p>
            <a:pPr lvl="1">
              <a:lnSpc>
                <a:spcPct val="100000"/>
              </a:lnSpc>
            </a:pPr>
            <a:r>
              <a:rPr lang="en-US" sz="2000"/>
              <a:t>Length of tenancy </a:t>
            </a:r>
          </a:p>
          <a:p>
            <a:pPr lvl="1">
              <a:lnSpc>
                <a:spcPct val="100000"/>
              </a:lnSpc>
            </a:pPr>
            <a:r>
              <a:rPr lang="en-US" sz="2000"/>
              <a:t>Positive tenant-owner relationships </a:t>
            </a:r>
          </a:p>
          <a:p>
            <a:pPr lvl="1">
              <a:lnSpc>
                <a:spcPct val="100000"/>
              </a:lnSpc>
            </a:pPr>
            <a:r>
              <a:rPr lang="en-US" sz="2000"/>
              <a:t>Help participants mitigate barriers and advocate for themselves with owners</a:t>
            </a:r>
            <a:endParaRPr lang="en-US"/>
          </a:p>
        </p:txBody>
      </p:sp>
    </p:spTree>
    <p:extLst>
      <p:ext uri="{BB962C8B-B14F-4D97-AF65-F5344CB8AC3E}">
        <p14:creationId xmlns:p14="http://schemas.microsoft.com/office/powerpoint/2010/main" val="39445073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6F545-15B7-594B-0352-2415882A5D59}"/>
              </a:ext>
            </a:extLst>
          </p:cNvPr>
          <p:cNvSpPr>
            <a:spLocks noGrp="1"/>
          </p:cNvSpPr>
          <p:nvPr>
            <p:ph type="title"/>
          </p:nvPr>
        </p:nvSpPr>
        <p:spPr/>
        <p:txBody>
          <a:bodyPr>
            <a:normAutofit/>
          </a:bodyPr>
          <a:lstStyle/>
          <a:p>
            <a:r>
              <a:rPr lang="en-US" sz="3200"/>
              <a:t>Family Preparation: Referring Families to External Providers</a:t>
            </a:r>
          </a:p>
        </p:txBody>
      </p:sp>
      <p:sp>
        <p:nvSpPr>
          <p:cNvPr id="3" name="Content Placeholder 2">
            <a:extLst>
              <a:ext uri="{FF2B5EF4-FFF2-40B4-BE49-F238E27FC236}">
                <a16:creationId xmlns:a16="http://schemas.microsoft.com/office/drawing/2014/main" id="{72929AB8-DF33-5748-28B4-A35DBF90C7E8}"/>
              </a:ext>
            </a:extLst>
          </p:cNvPr>
          <p:cNvSpPr>
            <a:spLocks noGrp="1"/>
          </p:cNvSpPr>
          <p:nvPr>
            <p:ph idx="1"/>
          </p:nvPr>
        </p:nvSpPr>
        <p:spPr/>
        <p:txBody>
          <a:bodyPr/>
          <a:lstStyle/>
          <a:p>
            <a:pPr>
              <a:lnSpc>
                <a:spcPct val="100000"/>
              </a:lnSpc>
            </a:pPr>
            <a:r>
              <a:rPr lang="en-US" sz="2800"/>
              <a:t>Help families mitigate barriers by partnering with other providers for:</a:t>
            </a:r>
          </a:p>
          <a:p>
            <a:pPr lvl="1">
              <a:lnSpc>
                <a:spcPct val="100000"/>
              </a:lnSpc>
            </a:pPr>
            <a:r>
              <a:rPr lang="en-US" sz="2400"/>
              <a:t>Credit building </a:t>
            </a:r>
          </a:p>
          <a:p>
            <a:pPr lvl="1">
              <a:lnSpc>
                <a:spcPct val="100000"/>
              </a:lnSpc>
            </a:pPr>
            <a:r>
              <a:rPr lang="en-US" sz="2400"/>
              <a:t>Legal Services</a:t>
            </a:r>
          </a:p>
          <a:p>
            <a:pPr lvl="1">
              <a:lnSpc>
                <a:spcPct val="100000"/>
              </a:lnSpc>
            </a:pPr>
            <a:r>
              <a:rPr lang="en-US" sz="2400"/>
              <a:t>Others?</a:t>
            </a:r>
            <a:endParaRPr lang="en-US"/>
          </a:p>
        </p:txBody>
      </p:sp>
    </p:spTree>
    <p:extLst>
      <p:ext uri="{BB962C8B-B14F-4D97-AF65-F5344CB8AC3E}">
        <p14:creationId xmlns:p14="http://schemas.microsoft.com/office/powerpoint/2010/main" val="75253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574D6-B2BC-5661-E259-DF812325B69B}"/>
              </a:ext>
            </a:extLst>
          </p:cNvPr>
          <p:cNvSpPr>
            <a:spLocks noGrp="1"/>
          </p:cNvSpPr>
          <p:nvPr>
            <p:ph type="title"/>
          </p:nvPr>
        </p:nvSpPr>
        <p:spPr/>
        <p:txBody>
          <a:bodyPr/>
          <a:lstStyle/>
          <a:p>
            <a:r>
              <a:rPr lang="en-US"/>
              <a:t>Family Preparation: Workshops</a:t>
            </a:r>
          </a:p>
        </p:txBody>
      </p:sp>
      <p:sp>
        <p:nvSpPr>
          <p:cNvPr id="3" name="Content Placeholder 2">
            <a:extLst>
              <a:ext uri="{FF2B5EF4-FFF2-40B4-BE49-F238E27FC236}">
                <a16:creationId xmlns:a16="http://schemas.microsoft.com/office/drawing/2014/main" id="{CE7C5AF8-18E3-473C-8A99-B72D18E80758}"/>
              </a:ext>
            </a:extLst>
          </p:cNvPr>
          <p:cNvSpPr>
            <a:spLocks noGrp="1"/>
          </p:cNvSpPr>
          <p:nvPr>
            <p:ph idx="1"/>
          </p:nvPr>
        </p:nvSpPr>
        <p:spPr>
          <a:xfrm>
            <a:off x="3869268" y="864108"/>
            <a:ext cx="7315200" cy="3279629"/>
          </a:xfrm>
        </p:spPr>
        <p:txBody>
          <a:bodyPr/>
          <a:lstStyle/>
          <a:p>
            <a:pPr marL="0" indent="0">
              <a:lnSpc>
                <a:spcPct val="100000"/>
              </a:lnSpc>
              <a:buNone/>
            </a:pPr>
            <a:r>
              <a:rPr lang="en-US" sz="2400"/>
              <a:t>Many housing authorities have developed workshops to build skillsets in specific areas: </a:t>
            </a:r>
          </a:p>
        </p:txBody>
      </p:sp>
      <p:pic>
        <p:nvPicPr>
          <p:cNvPr id="4" name="Graphic 3" descr="House">
            <a:extLst>
              <a:ext uri="{FF2B5EF4-FFF2-40B4-BE49-F238E27FC236}">
                <a16:creationId xmlns:a16="http://schemas.microsoft.com/office/drawing/2014/main" id="{456EE6B9-3448-F859-984C-827BF615A61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71306" y="3429000"/>
            <a:ext cx="702826" cy="702826"/>
          </a:xfrm>
          <a:prstGeom prst="rect">
            <a:avLst/>
          </a:prstGeom>
        </p:spPr>
      </p:pic>
      <p:pic>
        <p:nvPicPr>
          <p:cNvPr id="5" name="Graphic 4" descr="Dollar">
            <a:extLst>
              <a:ext uri="{FF2B5EF4-FFF2-40B4-BE49-F238E27FC236}">
                <a16:creationId xmlns:a16="http://schemas.microsoft.com/office/drawing/2014/main" id="{F232CC08-4D00-8E2E-E43C-43D7341C060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74294" y="3277731"/>
            <a:ext cx="527987" cy="527987"/>
          </a:xfrm>
          <a:prstGeom prst="rect">
            <a:avLst/>
          </a:prstGeom>
        </p:spPr>
      </p:pic>
      <p:sp>
        <p:nvSpPr>
          <p:cNvPr id="21" name="Graphic 19" descr="Magnifying glass">
            <a:extLst>
              <a:ext uri="{FF2B5EF4-FFF2-40B4-BE49-F238E27FC236}">
                <a16:creationId xmlns:a16="http://schemas.microsoft.com/office/drawing/2014/main" id="{60CBFE2D-D449-3EB3-0F3D-7435AB1456D5}"/>
              </a:ext>
            </a:extLst>
          </p:cNvPr>
          <p:cNvSpPr>
            <a:spLocks noChangeAspect="1"/>
          </p:cNvSpPr>
          <p:nvPr/>
        </p:nvSpPr>
        <p:spPr>
          <a:xfrm>
            <a:off x="4283067" y="3394275"/>
            <a:ext cx="1144409" cy="1161123"/>
          </a:xfrm>
          <a:custGeom>
            <a:avLst/>
            <a:gdLst>
              <a:gd name="connsiteX0" fmla="*/ 663803 w 681392"/>
              <a:gd name="connsiteY0" fmla="*/ 578346 h 681930"/>
              <a:gd name="connsiteX1" fmla="*/ 555903 w 681392"/>
              <a:gd name="connsiteY1" fmla="*/ 470446 h 681930"/>
              <a:gd name="connsiteX2" fmla="*/ 502384 w 681392"/>
              <a:gd name="connsiteY2" fmla="*/ 454045 h 681930"/>
              <a:gd name="connsiteX3" fmla="*/ 464403 w 681392"/>
              <a:gd name="connsiteY3" fmla="*/ 416064 h 681930"/>
              <a:gd name="connsiteX4" fmla="*/ 517922 w 681392"/>
              <a:gd name="connsiteY4" fmla="*/ 258961 h 681930"/>
              <a:gd name="connsiteX5" fmla="*/ 258961 w 681392"/>
              <a:gd name="connsiteY5" fmla="*/ 0 h 681930"/>
              <a:gd name="connsiteX6" fmla="*/ 0 w 681392"/>
              <a:gd name="connsiteY6" fmla="*/ 258961 h 681930"/>
              <a:gd name="connsiteX7" fmla="*/ 258961 w 681392"/>
              <a:gd name="connsiteY7" fmla="*/ 517922 h 681930"/>
              <a:gd name="connsiteX8" fmla="*/ 416064 w 681392"/>
              <a:gd name="connsiteY8" fmla="*/ 464403 h 681930"/>
              <a:gd name="connsiteX9" fmla="*/ 454045 w 681392"/>
              <a:gd name="connsiteY9" fmla="*/ 502384 h 681930"/>
              <a:gd name="connsiteX10" fmla="*/ 470446 w 681392"/>
              <a:gd name="connsiteY10" fmla="*/ 555903 h 681930"/>
              <a:gd name="connsiteX11" fmla="*/ 578346 w 681392"/>
              <a:gd name="connsiteY11" fmla="*/ 663803 h 681930"/>
              <a:gd name="connsiteX12" fmla="*/ 621506 w 681392"/>
              <a:gd name="connsiteY12" fmla="*/ 681930 h 681930"/>
              <a:gd name="connsiteX13" fmla="*/ 664666 w 681392"/>
              <a:gd name="connsiteY13" fmla="*/ 663803 h 681930"/>
              <a:gd name="connsiteX14" fmla="*/ 663803 w 681392"/>
              <a:gd name="connsiteY14" fmla="*/ 578346 h 681930"/>
              <a:gd name="connsiteX15" fmla="*/ 258098 w 681392"/>
              <a:gd name="connsiteY15" fmla="*/ 465266 h 681930"/>
              <a:gd name="connsiteX16" fmla="*/ 50929 w 681392"/>
              <a:gd name="connsiteY16" fmla="*/ 258098 h 681930"/>
              <a:gd name="connsiteX17" fmla="*/ 258098 w 681392"/>
              <a:gd name="connsiteY17" fmla="*/ 50929 h 681930"/>
              <a:gd name="connsiteX18" fmla="*/ 465266 w 681392"/>
              <a:gd name="connsiteY18" fmla="*/ 258098 h 681930"/>
              <a:gd name="connsiteX19" fmla="*/ 258098 w 681392"/>
              <a:gd name="connsiteY19" fmla="*/ 465266 h 68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1392" h="681930">
                <a:moveTo>
                  <a:pt x="663803" y="578346"/>
                </a:moveTo>
                <a:lnTo>
                  <a:pt x="555903" y="470446"/>
                </a:lnTo>
                <a:cubicBezTo>
                  <a:pt x="541228" y="455771"/>
                  <a:pt x="521375" y="450592"/>
                  <a:pt x="502384" y="454045"/>
                </a:cubicBezTo>
                <a:lnTo>
                  <a:pt x="464403" y="416064"/>
                </a:lnTo>
                <a:cubicBezTo>
                  <a:pt x="498068" y="372904"/>
                  <a:pt x="517922" y="317659"/>
                  <a:pt x="517922" y="258961"/>
                </a:cubicBezTo>
                <a:cubicBezTo>
                  <a:pt x="517922" y="116532"/>
                  <a:pt x="401389" y="0"/>
                  <a:pt x="258961" y="0"/>
                </a:cubicBezTo>
                <a:cubicBezTo>
                  <a:pt x="116532" y="0"/>
                  <a:pt x="0" y="116532"/>
                  <a:pt x="0" y="258961"/>
                </a:cubicBezTo>
                <a:cubicBezTo>
                  <a:pt x="0" y="401389"/>
                  <a:pt x="116532" y="517922"/>
                  <a:pt x="258961" y="517922"/>
                </a:cubicBezTo>
                <a:cubicBezTo>
                  <a:pt x="317659" y="517922"/>
                  <a:pt x="372041" y="498068"/>
                  <a:pt x="416064" y="464403"/>
                </a:cubicBezTo>
                <a:lnTo>
                  <a:pt x="454045" y="502384"/>
                </a:lnTo>
                <a:cubicBezTo>
                  <a:pt x="450592" y="521375"/>
                  <a:pt x="455771" y="541228"/>
                  <a:pt x="470446" y="555903"/>
                </a:cubicBezTo>
                <a:lnTo>
                  <a:pt x="578346" y="663803"/>
                </a:lnTo>
                <a:cubicBezTo>
                  <a:pt x="590431" y="675888"/>
                  <a:pt x="605969" y="681930"/>
                  <a:pt x="621506" y="681930"/>
                </a:cubicBezTo>
                <a:cubicBezTo>
                  <a:pt x="637044" y="681930"/>
                  <a:pt x="652582" y="675888"/>
                  <a:pt x="664666" y="663803"/>
                </a:cubicBezTo>
                <a:cubicBezTo>
                  <a:pt x="687110" y="639634"/>
                  <a:pt x="687110" y="601653"/>
                  <a:pt x="663803" y="578346"/>
                </a:cubicBezTo>
                <a:close/>
                <a:moveTo>
                  <a:pt x="258098" y="465266"/>
                </a:moveTo>
                <a:cubicBezTo>
                  <a:pt x="144155" y="465266"/>
                  <a:pt x="50929" y="372041"/>
                  <a:pt x="50929" y="258098"/>
                </a:cubicBezTo>
                <a:cubicBezTo>
                  <a:pt x="50929" y="144155"/>
                  <a:pt x="144155" y="50929"/>
                  <a:pt x="258098" y="50929"/>
                </a:cubicBezTo>
                <a:cubicBezTo>
                  <a:pt x="372041" y="50929"/>
                  <a:pt x="465266" y="144155"/>
                  <a:pt x="465266" y="258098"/>
                </a:cubicBezTo>
                <a:cubicBezTo>
                  <a:pt x="465266" y="372041"/>
                  <a:pt x="372041" y="465266"/>
                  <a:pt x="258098" y="465266"/>
                </a:cubicBezTo>
                <a:close/>
              </a:path>
            </a:pathLst>
          </a:custGeom>
          <a:solidFill>
            <a:srgbClr val="F0A22E"/>
          </a:solidFill>
          <a:ln w="863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pic>
        <p:nvPicPr>
          <p:cNvPr id="24" name="Graphic 23" descr="Body builder">
            <a:extLst>
              <a:ext uri="{FF2B5EF4-FFF2-40B4-BE49-F238E27FC236}">
                <a16:creationId xmlns:a16="http://schemas.microsoft.com/office/drawing/2014/main" id="{F77EA2D7-754A-C126-8522-7E3A25C89EF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991601" y="3687298"/>
            <a:ext cx="914400" cy="914400"/>
          </a:xfrm>
          <a:prstGeom prst="rect">
            <a:avLst/>
          </a:prstGeom>
        </p:spPr>
      </p:pic>
      <p:pic>
        <p:nvPicPr>
          <p:cNvPr id="25" name="Graphic 24" descr="Dollar">
            <a:extLst>
              <a:ext uri="{FF2B5EF4-FFF2-40B4-BE49-F238E27FC236}">
                <a16:creationId xmlns:a16="http://schemas.microsoft.com/office/drawing/2014/main" id="{527FB1FE-DFA1-BACF-4AD6-A927AEEF139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59813" y="3265268"/>
            <a:ext cx="527987" cy="527987"/>
          </a:xfrm>
          <a:prstGeom prst="rect">
            <a:avLst/>
          </a:prstGeom>
        </p:spPr>
      </p:pic>
      <p:pic>
        <p:nvPicPr>
          <p:cNvPr id="26" name="Graphic 25" descr="Dollar">
            <a:extLst>
              <a:ext uri="{FF2B5EF4-FFF2-40B4-BE49-F238E27FC236}">
                <a16:creationId xmlns:a16="http://schemas.microsoft.com/office/drawing/2014/main" id="{40304F99-1E96-AD17-B6FB-7CF14901EFB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45332" y="3277732"/>
            <a:ext cx="527987" cy="527987"/>
          </a:xfrm>
          <a:prstGeom prst="rect">
            <a:avLst/>
          </a:prstGeom>
        </p:spPr>
      </p:pic>
      <p:pic>
        <p:nvPicPr>
          <p:cNvPr id="27" name="Graphic 26" descr="Suburban scene">
            <a:extLst>
              <a:ext uri="{FF2B5EF4-FFF2-40B4-BE49-F238E27FC236}">
                <a16:creationId xmlns:a16="http://schemas.microsoft.com/office/drawing/2014/main" id="{5DE3BC50-5654-2FA5-D644-318E8F0240D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452210" y="3316699"/>
            <a:ext cx="1328242" cy="1328242"/>
          </a:xfrm>
          <a:prstGeom prst="rect">
            <a:avLst/>
          </a:prstGeom>
        </p:spPr>
      </p:pic>
      <p:sp>
        <p:nvSpPr>
          <p:cNvPr id="28" name="TextBox 27">
            <a:extLst>
              <a:ext uri="{FF2B5EF4-FFF2-40B4-BE49-F238E27FC236}">
                <a16:creationId xmlns:a16="http://schemas.microsoft.com/office/drawing/2014/main" id="{799DC924-B7FF-18BF-5174-0DE493AA1F31}"/>
              </a:ext>
            </a:extLst>
          </p:cNvPr>
          <p:cNvSpPr txBox="1"/>
          <p:nvPr/>
        </p:nvSpPr>
        <p:spPr>
          <a:xfrm>
            <a:off x="4118287" y="4590123"/>
            <a:ext cx="1416036" cy="646331"/>
          </a:xfrm>
          <a:prstGeom prst="rect">
            <a:avLst/>
          </a:prstGeom>
          <a:solidFill>
            <a:schemeClr val="bg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orbel" panose="020B0503020204020204"/>
                <a:ea typeface="+mn-ea"/>
                <a:cs typeface="+mn-cs"/>
              </a:rPr>
              <a:t>Housing Search</a:t>
            </a:r>
          </a:p>
        </p:txBody>
      </p:sp>
      <p:sp>
        <p:nvSpPr>
          <p:cNvPr id="29" name="TextBox 28">
            <a:extLst>
              <a:ext uri="{FF2B5EF4-FFF2-40B4-BE49-F238E27FC236}">
                <a16:creationId xmlns:a16="http://schemas.microsoft.com/office/drawing/2014/main" id="{6332D11F-DEB7-C6A1-3E70-46369C895F97}"/>
              </a:ext>
            </a:extLst>
          </p:cNvPr>
          <p:cNvSpPr txBox="1"/>
          <p:nvPr/>
        </p:nvSpPr>
        <p:spPr>
          <a:xfrm>
            <a:off x="6443038" y="4601698"/>
            <a:ext cx="1416036" cy="646331"/>
          </a:xfrm>
          <a:prstGeom prst="rect">
            <a:avLst/>
          </a:prstGeom>
          <a:solidFill>
            <a:schemeClr val="bg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orbel" panose="020B0503020204020204"/>
                <a:ea typeface="+mn-ea"/>
                <a:cs typeface="+mn-cs"/>
              </a:rPr>
              <a:t>First Time Renters</a:t>
            </a:r>
          </a:p>
        </p:txBody>
      </p:sp>
      <p:sp>
        <p:nvSpPr>
          <p:cNvPr id="30" name="TextBox 29">
            <a:extLst>
              <a:ext uri="{FF2B5EF4-FFF2-40B4-BE49-F238E27FC236}">
                <a16:creationId xmlns:a16="http://schemas.microsoft.com/office/drawing/2014/main" id="{B7620B22-DD6D-D6FD-38D3-7C5ADEC050C2}"/>
              </a:ext>
            </a:extLst>
          </p:cNvPr>
          <p:cNvSpPr txBox="1"/>
          <p:nvPr/>
        </p:nvSpPr>
        <p:spPr>
          <a:xfrm>
            <a:off x="8757557" y="4635416"/>
            <a:ext cx="1416036" cy="646331"/>
          </a:xfrm>
          <a:prstGeom prst="rect">
            <a:avLst/>
          </a:prstGeom>
          <a:solidFill>
            <a:schemeClr val="bg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orbel" panose="020B0503020204020204"/>
                <a:ea typeface="+mn-ea"/>
                <a:cs typeface="+mn-cs"/>
              </a:rPr>
              <a:t>Financial Fitness</a:t>
            </a:r>
          </a:p>
        </p:txBody>
      </p:sp>
    </p:spTree>
    <p:extLst>
      <p:ext uri="{BB962C8B-B14F-4D97-AF65-F5344CB8AC3E}">
        <p14:creationId xmlns:p14="http://schemas.microsoft.com/office/powerpoint/2010/main" val="8725007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EAF45-C6D8-6687-1B64-4B80AF5673E9}"/>
              </a:ext>
            </a:extLst>
          </p:cNvPr>
          <p:cNvSpPr>
            <a:spLocks noGrp="1"/>
          </p:cNvSpPr>
          <p:nvPr>
            <p:ph type="title"/>
          </p:nvPr>
        </p:nvSpPr>
        <p:spPr/>
        <p:txBody>
          <a:bodyPr/>
          <a:lstStyle/>
          <a:p>
            <a:r>
              <a:rPr lang="en-US"/>
              <a:t>Family Preparation: Preparing for Applications</a:t>
            </a:r>
          </a:p>
        </p:txBody>
      </p:sp>
      <p:sp>
        <p:nvSpPr>
          <p:cNvPr id="3" name="Content Placeholder 2">
            <a:extLst>
              <a:ext uri="{FF2B5EF4-FFF2-40B4-BE49-F238E27FC236}">
                <a16:creationId xmlns:a16="http://schemas.microsoft.com/office/drawing/2014/main" id="{570038D4-6BDC-2952-959A-2B573DF922AC}"/>
              </a:ext>
            </a:extLst>
          </p:cNvPr>
          <p:cNvSpPr>
            <a:spLocks noGrp="1"/>
          </p:cNvSpPr>
          <p:nvPr>
            <p:ph idx="1"/>
          </p:nvPr>
        </p:nvSpPr>
        <p:spPr/>
        <p:txBody>
          <a:bodyPr/>
          <a:lstStyle/>
          <a:p>
            <a:r>
              <a:rPr lang="en-US" sz="2400"/>
              <a:t>Help families gather their needed materials to submit applications </a:t>
            </a:r>
          </a:p>
          <a:p>
            <a:r>
              <a:rPr lang="en-US" sz="2400"/>
              <a:t>Work with families to make an “elevator pitch” about themselves</a:t>
            </a:r>
          </a:p>
          <a:p>
            <a:r>
              <a:rPr lang="en-US" sz="2400"/>
              <a:t>Have participants write a cover letter for their rental applications </a:t>
            </a:r>
            <a:endParaRPr lang="en-US"/>
          </a:p>
        </p:txBody>
      </p:sp>
    </p:spTree>
    <p:extLst>
      <p:ext uri="{BB962C8B-B14F-4D97-AF65-F5344CB8AC3E}">
        <p14:creationId xmlns:p14="http://schemas.microsoft.com/office/powerpoint/2010/main" val="38349334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775B3-D9A0-FB24-E3B5-F6D9A9DF17A9}"/>
              </a:ext>
            </a:extLst>
          </p:cNvPr>
          <p:cNvSpPr>
            <a:spLocks noGrp="1"/>
          </p:cNvSpPr>
          <p:nvPr>
            <p:ph type="title"/>
          </p:nvPr>
        </p:nvSpPr>
        <p:spPr/>
        <p:txBody>
          <a:bodyPr/>
          <a:lstStyle/>
          <a:p>
            <a:r>
              <a:rPr lang="en-US"/>
              <a:t>Housing Search Assistance: Owner Outreach </a:t>
            </a:r>
          </a:p>
        </p:txBody>
      </p:sp>
      <p:sp>
        <p:nvSpPr>
          <p:cNvPr id="3" name="Content Placeholder 2">
            <a:extLst>
              <a:ext uri="{FF2B5EF4-FFF2-40B4-BE49-F238E27FC236}">
                <a16:creationId xmlns:a16="http://schemas.microsoft.com/office/drawing/2014/main" id="{078B0F43-6717-B1CD-7362-C615C9B6AD16}"/>
              </a:ext>
            </a:extLst>
          </p:cNvPr>
          <p:cNvSpPr>
            <a:spLocks noGrp="1"/>
          </p:cNvSpPr>
          <p:nvPr>
            <p:ph idx="1"/>
          </p:nvPr>
        </p:nvSpPr>
        <p:spPr>
          <a:xfrm>
            <a:off x="3869268" y="864108"/>
            <a:ext cx="5122333" cy="5120640"/>
          </a:xfrm>
        </p:spPr>
        <p:txBody>
          <a:bodyPr/>
          <a:lstStyle/>
          <a:p>
            <a:r>
              <a:rPr lang="en-US"/>
              <a:t>Reach out to owners with available, affordable units on the market that meet participants’ needs </a:t>
            </a:r>
          </a:p>
          <a:p>
            <a:pPr>
              <a:lnSpc>
                <a:spcPct val="100000"/>
              </a:lnSpc>
            </a:pPr>
            <a:r>
              <a:rPr lang="en-US"/>
              <a:t>Market new updates to the program and reliable customer service</a:t>
            </a:r>
          </a:p>
        </p:txBody>
      </p:sp>
      <p:pic>
        <p:nvPicPr>
          <p:cNvPr id="4" name="Graphic 3" descr="Monitor">
            <a:extLst>
              <a:ext uri="{FF2B5EF4-FFF2-40B4-BE49-F238E27FC236}">
                <a16:creationId xmlns:a16="http://schemas.microsoft.com/office/drawing/2014/main" id="{0EA694A9-EE7F-F8D6-EDE2-7A77D3E5717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80118" y="2034251"/>
            <a:ext cx="2382990" cy="2382990"/>
          </a:xfrm>
          <a:prstGeom prst="rect">
            <a:avLst/>
          </a:prstGeom>
        </p:spPr>
      </p:pic>
      <p:pic>
        <p:nvPicPr>
          <p:cNvPr id="5" name="Graphic 4" descr="House">
            <a:extLst>
              <a:ext uri="{FF2B5EF4-FFF2-40B4-BE49-F238E27FC236}">
                <a16:creationId xmlns:a16="http://schemas.microsoft.com/office/drawing/2014/main" id="{00FACA15-5DAC-BAED-2CDD-173E49EC0B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60468" y="2652986"/>
            <a:ext cx="776014" cy="776014"/>
          </a:xfrm>
          <a:prstGeom prst="rect">
            <a:avLst/>
          </a:prstGeom>
        </p:spPr>
      </p:pic>
      <p:sp>
        <p:nvSpPr>
          <p:cNvPr id="6" name="TextBox 5">
            <a:extLst>
              <a:ext uri="{FF2B5EF4-FFF2-40B4-BE49-F238E27FC236}">
                <a16:creationId xmlns:a16="http://schemas.microsoft.com/office/drawing/2014/main" id="{D353587C-52FF-23A5-C061-6C43A42F0655}"/>
              </a:ext>
            </a:extLst>
          </p:cNvPr>
          <p:cNvSpPr txBox="1"/>
          <p:nvPr/>
        </p:nvSpPr>
        <p:spPr>
          <a:xfrm>
            <a:off x="10362072" y="2722436"/>
            <a:ext cx="1109520"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orbel" panose="020B0503020204020204"/>
                <a:ea typeface="+mn-ea"/>
                <a:cs typeface="+mn-cs"/>
              </a:rPr>
              <a:t>For Rent</a:t>
            </a:r>
          </a:p>
        </p:txBody>
      </p:sp>
      <p:cxnSp>
        <p:nvCxnSpPr>
          <p:cNvPr id="18" name="Straight Connector 17">
            <a:extLst>
              <a:ext uri="{FF2B5EF4-FFF2-40B4-BE49-F238E27FC236}">
                <a16:creationId xmlns:a16="http://schemas.microsoft.com/office/drawing/2014/main" id="{6AFEF97B-0DED-5752-8F95-C62EE2A8F94D}"/>
              </a:ext>
            </a:extLst>
          </p:cNvPr>
          <p:cNvCxnSpPr>
            <a:cxnSpLocks/>
          </p:cNvCxnSpPr>
          <p:nvPr/>
        </p:nvCxnSpPr>
        <p:spPr>
          <a:xfrm>
            <a:off x="10470570" y="3014360"/>
            <a:ext cx="504327" cy="0"/>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463A4EE-E855-A430-8ABD-6E10576D5E03}"/>
              </a:ext>
            </a:extLst>
          </p:cNvPr>
          <p:cNvCxnSpPr>
            <a:cxnSpLocks/>
          </p:cNvCxnSpPr>
          <p:nvPr/>
        </p:nvCxnSpPr>
        <p:spPr>
          <a:xfrm>
            <a:off x="10470570" y="3054912"/>
            <a:ext cx="504327" cy="0"/>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EF54FF63-2693-CEA6-9C6B-CB75B1DB84A0}"/>
              </a:ext>
            </a:extLst>
          </p:cNvPr>
          <p:cNvCxnSpPr>
            <a:cxnSpLocks/>
          </p:cNvCxnSpPr>
          <p:nvPr/>
        </p:nvCxnSpPr>
        <p:spPr>
          <a:xfrm>
            <a:off x="10469271" y="3094338"/>
            <a:ext cx="504327" cy="0"/>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F9046794-3C5E-E997-9A06-E270FD015CC7}"/>
              </a:ext>
            </a:extLst>
          </p:cNvPr>
          <p:cNvCxnSpPr>
            <a:cxnSpLocks/>
          </p:cNvCxnSpPr>
          <p:nvPr/>
        </p:nvCxnSpPr>
        <p:spPr>
          <a:xfrm>
            <a:off x="10467395" y="3143089"/>
            <a:ext cx="504327" cy="0"/>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ABDFEA47-ACC6-0CAB-CC57-AB3B152951EA}"/>
              </a:ext>
            </a:extLst>
          </p:cNvPr>
          <p:cNvCxnSpPr>
            <a:cxnSpLocks/>
          </p:cNvCxnSpPr>
          <p:nvPr/>
        </p:nvCxnSpPr>
        <p:spPr>
          <a:xfrm>
            <a:off x="10467395" y="2967579"/>
            <a:ext cx="504327" cy="0"/>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123FFE90-B9EA-9881-FB66-0EEBF8AE1E6D}"/>
              </a:ext>
            </a:extLst>
          </p:cNvPr>
          <p:cNvCxnSpPr>
            <a:cxnSpLocks/>
          </p:cNvCxnSpPr>
          <p:nvPr/>
        </p:nvCxnSpPr>
        <p:spPr>
          <a:xfrm>
            <a:off x="10471869" y="3239785"/>
            <a:ext cx="504327" cy="0"/>
          </a:xfrm>
          <a:prstGeom prst="line">
            <a:avLst/>
          </a:prstGeom>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0C17B0C4-1330-3803-75A5-E5FDCBBD8C9F}"/>
              </a:ext>
            </a:extLst>
          </p:cNvPr>
          <p:cNvCxnSpPr>
            <a:cxnSpLocks/>
          </p:cNvCxnSpPr>
          <p:nvPr/>
        </p:nvCxnSpPr>
        <p:spPr>
          <a:xfrm>
            <a:off x="10468403" y="3193004"/>
            <a:ext cx="498519"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04956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10B52-7FB3-E0F2-3718-380F1806141E}"/>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4C0ABCFF-64DF-AD61-BAE7-9367242873B6}"/>
              </a:ext>
            </a:extLst>
          </p:cNvPr>
          <p:cNvSpPr>
            <a:spLocks noGrp="1"/>
          </p:cNvSpPr>
          <p:nvPr>
            <p:ph idx="1"/>
          </p:nvPr>
        </p:nvSpPr>
        <p:spPr/>
        <p:txBody>
          <a:bodyPr>
            <a:normAutofit fontScale="92500" lnSpcReduction="20000"/>
          </a:bodyPr>
          <a:lstStyle/>
          <a:p>
            <a:r>
              <a:rPr lang="en-US"/>
              <a:t>Welcome</a:t>
            </a:r>
          </a:p>
          <a:p>
            <a:r>
              <a:rPr lang="en-US"/>
              <a:t>Office of Housing Voucher Programs update</a:t>
            </a:r>
          </a:p>
          <a:p>
            <a:r>
              <a:rPr lang="en-US"/>
              <a:t>Housing search assistance definition and considerations for developing a tenant search assistance strategy </a:t>
            </a:r>
          </a:p>
          <a:p>
            <a:r>
              <a:rPr lang="en-US"/>
              <a:t>Emerging strategies for housing search assistance</a:t>
            </a:r>
          </a:p>
          <a:p>
            <a:r>
              <a:rPr lang="en-US"/>
              <a:t>Local experience with housing search assistance in Fairfax County, Virginia</a:t>
            </a:r>
          </a:p>
          <a:p>
            <a:r>
              <a:rPr lang="en-US"/>
              <a:t>Q&amp;A</a:t>
            </a:r>
          </a:p>
        </p:txBody>
      </p:sp>
      <p:sp>
        <p:nvSpPr>
          <p:cNvPr id="4" name="Slide Number Placeholder 3">
            <a:extLst>
              <a:ext uri="{FF2B5EF4-FFF2-40B4-BE49-F238E27FC236}">
                <a16:creationId xmlns:a16="http://schemas.microsoft.com/office/drawing/2014/main" id="{FA07C224-EE5F-1B1B-F273-A867F9AAB1F5}"/>
              </a:ext>
            </a:extLst>
          </p:cNvPr>
          <p:cNvSpPr>
            <a:spLocks noGrp="1"/>
          </p:cNvSpPr>
          <p:nvPr>
            <p:ph type="sldNum" sz="quarter" idx="12"/>
          </p:nvPr>
        </p:nvSpPr>
        <p:spPr/>
        <p:txBody>
          <a:bodyPr/>
          <a:lstStyle/>
          <a:p>
            <a:fld id="{63CDEB3F-4050-4176-9930-7DC63E685662}" type="slidenum">
              <a:rPr lang="en-US" smtClean="0"/>
              <a:t>2</a:t>
            </a:fld>
            <a:endParaRPr lang="en-US"/>
          </a:p>
        </p:txBody>
      </p:sp>
    </p:spTree>
    <p:extLst>
      <p:ext uri="{BB962C8B-B14F-4D97-AF65-F5344CB8AC3E}">
        <p14:creationId xmlns:p14="http://schemas.microsoft.com/office/powerpoint/2010/main" val="18702670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5D1C4-B224-0978-7E8E-8CAD10102D09}"/>
              </a:ext>
            </a:extLst>
          </p:cNvPr>
          <p:cNvSpPr>
            <a:spLocks noGrp="1"/>
          </p:cNvSpPr>
          <p:nvPr>
            <p:ph type="title"/>
          </p:nvPr>
        </p:nvSpPr>
        <p:spPr/>
        <p:txBody>
          <a:bodyPr/>
          <a:lstStyle/>
          <a:p>
            <a:r>
              <a:rPr lang="en-US"/>
              <a:t>Housing Search Assistance: Unit referrals </a:t>
            </a:r>
          </a:p>
        </p:txBody>
      </p:sp>
      <p:sp>
        <p:nvSpPr>
          <p:cNvPr id="3" name="Content Placeholder 2">
            <a:extLst>
              <a:ext uri="{FF2B5EF4-FFF2-40B4-BE49-F238E27FC236}">
                <a16:creationId xmlns:a16="http://schemas.microsoft.com/office/drawing/2014/main" id="{0F5E7FC8-4BBA-20FA-510B-67EF4A936C3B}"/>
              </a:ext>
            </a:extLst>
          </p:cNvPr>
          <p:cNvSpPr>
            <a:spLocks noGrp="1"/>
          </p:cNvSpPr>
          <p:nvPr>
            <p:ph idx="1"/>
          </p:nvPr>
        </p:nvSpPr>
        <p:spPr>
          <a:xfrm>
            <a:off x="3869269" y="864108"/>
            <a:ext cx="3769782" cy="5120640"/>
          </a:xfrm>
        </p:spPr>
        <p:txBody>
          <a:bodyPr/>
          <a:lstStyle/>
          <a:p>
            <a:pPr>
              <a:lnSpc>
                <a:spcPct val="100000"/>
              </a:lnSpc>
            </a:pPr>
            <a:r>
              <a:rPr lang="en-US"/>
              <a:t>Provide participants with leads on available units where you have already made an initial connection with the owner</a:t>
            </a:r>
          </a:p>
          <a:p>
            <a:pPr>
              <a:lnSpc>
                <a:spcPct val="100000"/>
              </a:lnSpc>
            </a:pPr>
            <a:r>
              <a:rPr lang="en-US"/>
              <a:t>Offer to connect the participant with the owner</a:t>
            </a:r>
          </a:p>
          <a:p>
            <a:pPr>
              <a:lnSpc>
                <a:spcPct val="100000"/>
              </a:lnSpc>
            </a:pPr>
            <a:r>
              <a:rPr lang="en-US"/>
              <a:t>Tour properties with participants</a:t>
            </a:r>
          </a:p>
        </p:txBody>
      </p:sp>
      <p:sp>
        <p:nvSpPr>
          <p:cNvPr id="7" name="Speech Bubble: Rectangle with Corners Rounded 6">
            <a:extLst>
              <a:ext uri="{FF2B5EF4-FFF2-40B4-BE49-F238E27FC236}">
                <a16:creationId xmlns:a16="http://schemas.microsoft.com/office/drawing/2014/main" id="{C7B3CB91-BC89-51DC-C20C-3CE26208BD36}"/>
              </a:ext>
            </a:extLst>
          </p:cNvPr>
          <p:cNvSpPr/>
          <p:nvPr/>
        </p:nvSpPr>
        <p:spPr>
          <a:xfrm>
            <a:off x="7877174" y="1356359"/>
            <a:ext cx="3569871" cy="2954655"/>
          </a:xfrm>
          <a:prstGeom prst="wedgeRoundRectCallout">
            <a:avLst>
              <a:gd name="adj1" fmla="val 33041"/>
              <a:gd name="adj2" fmla="val 6087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 name="TextBox 7">
            <a:extLst>
              <a:ext uri="{FF2B5EF4-FFF2-40B4-BE49-F238E27FC236}">
                <a16:creationId xmlns:a16="http://schemas.microsoft.com/office/drawing/2014/main" id="{05982937-7D9D-24B9-BA39-B93EB4DC7131}"/>
              </a:ext>
            </a:extLst>
          </p:cNvPr>
          <p:cNvSpPr txBox="1"/>
          <p:nvPr/>
        </p:nvSpPr>
        <p:spPr>
          <a:xfrm>
            <a:off x="7980198" y="1388110"/>
            <a:ext cx="3466847" cy="31393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Corbel" panose="020B0503020204020204"/>
                <a:ea typeface="+mn-ea"/>
                <a:cs typeface="+mn-cs"/>
              </a:rPr>
              <a:t>“</a:t>
            </a:r>
            <a:r>
              <a:rPr kumimoji="0" lang="en-US" sz="20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Hello, I’ve come across these properties that I think could be a great fit for you and your family. Please let me know what you think:”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#1: [unit link]</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#2: [unit link]</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#3: [unit link]</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pic>
        <p:nvPicPr>
          <p:cNvPr id="9" name="Graphic 8" descr="Smart Phone">
            <a:extLst>
              <a:ext uri="{FF2B5EF4-FFF2-40B4-BE49-F238E27FC236}">
                <a16:creationId xmlns:a16="http://schemas.microsoft.com/office/drawing/2014/main" id="{7DD7637E-ED06-57A2-9337-BFFD065B7EE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235329">
            <a:off x="10671312" y="4389274"/>
            <a:ext cx="1201209" cy="1201209"/>
          </a:xfrm>
          <a:prstGeom prst="rect">
            <a:avLst/>
          </a:prstGeom>
        </p:spPr>
      </p:pic>
    </p:spTree>
    <p:extLst>
      <p:ext uri="{BB962C8B-B14F-4D97-AF65-F5344CB8AC3E}">
        <p14:creationId xmlns:p14="http://schemas.microsoft.com/office/powerpoint/2010/main" val="38449439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12676-A0DD-E4D5-80FF-0F606B5E4B4B}"/>
              </a:ext>
            </a:extLst>
          </p:cNvPr>
          <p:cNvSpPr>
            <a:spLocks noGrp="1"/>
          </p:cNvSpPr>
          <p:nvPr>
            <p:ph type="title"/>
          </p:nvPr>
        </p:nvSpPr>
        <p:spPr/>
        <p:txBody>
          <a:bodyPr/>
          <a:lstStyle/>
          <a:p>
            <a:r>
              <a:rPr lang="en-US"/>
              <a:t>Increasing Owner Participation: Competitive Payment Standards</a:t>
            </a:r>
          </a:p>
        </p:txBody>
      </p:sp>
      <p:sp>
        <p:nvSpPr>
          <p:cNvPr id="3" name="Content Placeholder 2">
            <a:extLst>
              <a:ext uri="{FF2B5EF4-FFF2-40B4-BE49-F238E27FC236}">
                <a16:creationId xmlns:a16="http://schemas.microsoft.com/office/drawing/2014/main" id="{17E2B526-A538-63F1-B31F-E2D0F39E9E88}"/>
              </a:ext>
            </a:extLst>
          </p:cNvPr>
          <p:cNvSpPr>
            <a:spLocks noGrp="1"/>
          </p:cNvSpPr>
          <p:nvPr>
            <p:ph idx="1"/>
          </p:nvPr>
        </p:nvSpPr>
        <p:spPr/>
        <p:txBody>
          <a:bodyPr/>
          <a:lstStyle/>
          <a:p>
            <a:pPr>
              <a:lnSpc>
                <a:spcPct val="100000"/>
              </a:lnSpc>
            </a:pPr>
            <a:r>
              <a:rPr lang="en-US"/>
              <a:t>In competitive markets, owners are unlikely to select subsidized tenants at a lower rent price than what they can achieve on the private market</a:t>
            </a:r>
          </a:p>
          <a:p>
            <a:pPr>
              <a:lnSpc>
                <a:spcPct val="100000"/>
              </a:lnSpc>
            </a:pPr>
            <a:r>
              <a:rPr lang="en-US"/>
              <a:t>Align payment standards to the market:</a:t>
            </a:r>
          </a:p>
          <a:p>
            <a:pPr lvl="1">
              <a:lnSpc>
                <a:spcPct val="100000"/>
              </a:lnSpc>
            </a:pPr>
            <a:r>
              <a:rPr lang="en-US"/>
              <a:t>Small Area FMRs as exception rents </a:t>
            </a:r>
          </a:p>
          <a:p>
            <a:pPr lvl="1">
              <a:lnSpc>
                <a:spcPct val="100000"/>
              </a:lnSpc>
            </a:pPr>
            <a:r>
              <a:rPr lang="en-US"/>
              <a:t>Success rate payment standards </a:t>
            </a:r>
          </a:p>
          <a:p>
            <a:pPr lvl="1">
              <a:lnSpc>
                <a:spcPct val="100000"/>
              </a:lnSpc>
            </a:pPr>
            <a:r>
              <a:rPr lang="en-US"/>
              <a:t>Setting FMRs up to 120% if certain neighborhood conditions are met</a:t>
            </a:r>
          </a:p>
          <a:p>
            <a:pPr>
              <a:lnSpc>
                <a:spcPct val="100000"/>
              </a:lnSpc>
            </a:pPr>
            <a:r>
              <a:rPr lang="en-US"/>
              <a:t>See additional writing on these strategies here: </a:t>
            </a:r>
            <a:r>
              <a:rPr lang="en-US">
                <a:hlinkClick r:id="rId2"/>
              </a:rPr>
              <a:t>https://www.hudexchange.info/resource/6314/hcv-landlord-strategies-guidebook-for-phas/</a:t>
            </a:r>
            <a:r>
              <a:rPr lang="en-US"/>
              <a:t>  </a:t>
            </a:r>
          </a:p>
        </p:txBody>
      </p:sp>
    </p:spTree>
    <p:extLst>
      <p:ext uri="{BB962C8B-B14F-4D97-AF65-F5344CB8AC3E}">
        <p14:creationId xmlns:p14="http://schemas.microsoft.com/office/powerpoint/2010/main" val="29693225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714B8-6C74-DD2C-9F97-37F891EC354B}"/>
              </a:ext>
            </a:extLst>
          </p:cNvPr>
          <p:cNvSpPr>
            <a:spLocks noGrp="1"/>
          </p:cNvSpPr>
          <p:nvPr>
            <p:ph type="title"/>
          </p:nvPr>
        </p:nvSpPr>
        <p:spPr/>
        <p:txBody>
          <a:bodyPr/>
          <a:lstStyle/>
          <a:p>
            <a:r>
              <a:rPr lang="en-US"/>
              <a:t>Increasing Owner Participation: Minimizing Lease-up Delays</a:t>
            </a:r>
          </a:p>
        </p:txBody>
      </p:sp>
      <p:sp>
        <p:nvSpPr>
          <p:cNvPr id="3" name="Content Placeholder 2">
            <a:extLst>
              <a:ext uri="{FF2B5EF4-FFF2-40B4-BE49-F238E27FC236}">
                <a16:creationId xmlns:a16="http://schemas.microsoft.com/office/drawing/2014/main" id="{CA2E66D9-259E-6592-64E3-24776C82FF39}"/>
              </a:ext>
            </a:extLst>
          </p:cNvPr>
          <p:cNvSpPr>
            <a:spLocks noGrp="1"/>
          </p:cNvSpPr>
          <p:nvPr>
            <p:ph idx="1"/>
          </p:nvPr>
        </p:nvSpPr>
        <p:spPr/>
        <p:txBody>
          <a:bodyPr/>
          <a:lstStyle/>
          <a:p>
            <a:pPr>
              <a:lnSpc>
                <a:spcPct val="100000"/>
              </a:lnSpc>
            </a:pPr>
            <a:r>
              <a:rPr lang="en-US"/>
              <a:t>Courting property owners to lease to subsidized families is easiest when the leasing process matches or improves upon the business opportunity available on the private market</a:t>
            </a:r>
          </a:p>
          <a:p>
            <a:pPr>
              <a:lnSpc>
                <a:spcPct val="100000"/>
              </a:lnSpc>
            </a:pPr>
            <a:r>
              <a:rPr lang="en-US"/>
              <a:t>Reduce lease-up times: </a:t>
            </a:r>
          </a:p>
          <a:p>
            <a:pPr lvl="1">
              <a:lnSpc>
                <a:spcPct val="100000"/>
              </a:lnSpc>
            </a:pPr>
            <a:r>
              <a:rPr lang="en-US"/>
              <a:t>Expedite RFTA processing </a:t>
            </a:r>
          </a:p>
          <a:p>
            <a:pPr lvl="1">
              <a:lnSpc>
                <a:spcPct val="100000"/>
              </a:lnSpc>
            </a:pPr>
            <a:r>
              <a:rPr lang="en-US"/>
              <a:t>Initial inspections and re-inspections </a:t>
            </a:r>
          </a:p>
          <a:p>
            <a:pPr lvl="1">
              <a:lnSpc>
                <a:spcPct val="100000"/>
              </a:lnSpc>
            </a:pPr>
            <a:r>
              <a:rPr lang="en-US"/>
              <a:t>Initiate HAP contracts every day of the month</a:t>
            </a:r>
          </a:p>
        </p:txBody>
      </p:sp>
    </p:spTree>
    <p:extLst>
      <p:ext uri="{BB962C8B-B14F-4D97-AF65-F5344CB8AC3E}">
        <p14:creationId xmlns:p14="http://schemas.microsoft.com/office/powerpoint/2010/main" val="26777549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67655-514F-E094-C3FF-A516E602E3A1}"/>
              </a:ext>
            </a:extLst>
          </p:cNvPr>
          <p:cNvSpPr>
            <a:spLocks noGrp="1"/>
          </p:cNvSpPr>
          <p:nvPr>
            <p:ph type="title"/>
          </p:nvPr>
        </p:nvSpPr>
        <p:spPr/>
        <p:txBody>
          <a:bodyPr/>
          <a:lstStyle/>
          <a:p>
            <a:r>
              <a:rPr lang="en-US"/>
              <a:t>Increasing Owner Participation: Owner Incentives </a:t>
            </a:r>
          </a:p>
        </p:txBody>
      </p:sp>
      <p:pic>
        <p:nvPicPr>
          <p:cNvPr id="4" name="Graphic 3" descr="Handshake">
            <a:extLst>
              <a:ext uri="{FF2B5EF4-FFF2-40B4-BE49-F238E27FC236}">
                <a16:creationId xmlns:a16="http://schemas.microsoft.com/office/drawing/2014/main" id="{B90C279D-D539-81E9-0F65-56671A2A5F3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60250" y="2212975"/>
            <a:ext cx="1859549" cy="1859549"/>
          </a:xfrm>
          <a:prstGeom prst="rect">
            <a:avLst/>
          </a:prstGeom>
        </p:spPr>
      </p:pic>
      <p:grpSp>
        <p:nvGrpSpPr>
          <p:cNvPr id="17" name="Group 16">
            <a:extLst>
              <a:ext uri="{FF2B5EF4-FFF2-40B4-BE49-F238E27FC236}">
                <a16:creationId xmlns:a16="http://schemas.microsoft.com/office/drawing/2014/main" id="{F8AD5DCA-DB62-1497-890B-6EC452E08C62}"/>
              </a:ext>
            </a:extLst>
          </p:cNvPr>
          <p:cNvGrpSpPr/>
          <p:nvPr/>
        </p:nvGrpSpPr>
        <p:grpSpPr>
          <a:xfrm>
            <a:off x="6782829" y="2584446"/>
            <a:ext cx="1488077" cy="1488077"/>
            <a:chOff x="6782829" y="2807506"/>
            <a:chExt cx="1488077" cy="1488077"/>
          </a:xfrm>
        </p:grpSpPr>
        <p:pic>
          <p:nvPicPr>
            <p:cNvPr id="5" name="Graphic 4" descr="Money">
              <a:extLst>
                <a:ext uri="{FF2B5EF4-FFF2-40B4-BE49-F238E27FC236}">
                  <a16:creationId xmlns:a16="http://schemas.microsoft.com/office/drawing/2014/main" id="{AA90709C-3EB0-791F-8B8B-36B5BDFB3F65}"/>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37671"/>
            <a:stretch/>
          </p:blipFill>
          <p:spPr>
            <a:xfrm>
              <a:off x="7036405" y="2854489"/>
              <a:ext cx="914400" cy="569939"/>
            </a:xfrm>
            <a:prstGeom prst="rect">
              <a:avLst/>
            </a:prstGeom>
          </p:spPr>
        </p:pic>
        <p:pic>
          <p:nvPicPr>
            <p:cNvPr id="8" name="Graphic 7" descr="Open hand">
              <a:extLst>
                <a:ext uri="{FF2B5EF4-FFF2-40B4-BE49-F238E27FC236}">
                  <a16:creationId xmlns:a16="http://schemas.microsoft.com/office/drawing/2014/main" id="{00A93299-F7FE-19F8-D52D-6FE436C7B33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782829" y="2807506"/>
              <a:ext cx="1488077" cy="1488077"/>
            </a:xfrm>
            <a:prstGeom prst="rect">
              <a:avLst/>
            </a:prstGeom>
          </p:spPr>
        </p:pic>
      </p:grpSp>
      <p:pic>
        <p:nvPicPr>
          <p:cNvPr id="9" name="Graphic 8" descr="House">
            <a:extLst>
              <a:ext uri="{FF2B5EF4-FFF2-40B4-BE49-F238E27FC236}">
                <a16:creationId xmlns:a16="http://schemas.microsoft.com/office/drawing/2014/main" id="{59C47694-0CEC-FFB9-6640-C89769EBA00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033936" y="2376005"/>
            <a:ext cx="1285875" cy="1285875"/>
          </a:xfrm>
          <a:prstGeom prst="rect">
            <a:avLst/>
          </a:prstGeom>
        </p:spPr>
      </p:pic>
      <p:sp>
        <p:nvSpPr>
          <p:cNvPr id="11" name="Isosceles Triangle 10">
            <a:extLst>
              <a:ext uri="{FF2B5EF4-FFF2-40B4-BE49-F238E27FC236}">
                <a16:creationId xmlns:a16="http://schemas.microsoft.com/office/drawing/2014/main" id="{0FABE725-B0EA-6EBC-7C70-3D42B1CE3978}"/>
              </a:ext>
            </a:extLst>
          </p:cNvPr>
          <p:cNvSpPr/>
          <p:nvPr/>
        </p:nvSpPr>
        <p:spPr>
          <a:xfrm>
            <a:off x="9158818" y="2703266"/>
            <a:ext cx="315382" cy="309562"/>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pic>
        <p:nvPicPr>
          <p:cNvPr id="10" name="Graphic 9" descr="Flammable">
            <a:extLst>
              <a:ext uri="{FF2B5EF4-FFF2-40B4-BE49-F238E27FC236}">
                <a16:creationId xmlns:a16="http://schemas.microsoft.com/office/drawing/2014/main" id="{A9C9F37E-D192-1400-72C4-D70747E8DEF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033936" y="2573345"/>
            <a:ext cx="569404" cy="569404"/>
          </a:xfrm>
          <a:prstGeom prst="rect">
            <a:avLst/>
          </a:prstGeom>
        </p:spPr>
      </p:pic>
      <p:sp>
        <p:nvSpPr>
          <p:cNvPr id="12" name="TextBox 11">
            <a:extLst>
              <a:ext uri="{FF2B5EF4-FFF2-40B4-BE49-F238E27FC236}">
                <a16:creationId xmlns:a16="http://schemas.microsoft.com/office/drawing/2014/main" id="{65AB0D1A-4F4C-C242-E81B-D1FB5894CEB6}"/>
              </a:ext>
            </a:extLst>
          </p:cNvPr>
          <p:cNvSpPr txBox="1"/>
          <p:nvPr/>
        </p:nvSpPr>
        <p:spPr>
          <a:xfrm>
            <a:off x="4217399" y="3657025"/>
            <a:ext cx="1745250"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orbel" panose="020B0503020204020204"/>
                <a:ea typeface="+mn-ea"/>
                <a:cs typeface="+mn-cs"/>
              </a:rPr>
              <a:t>Lease-up Bonus</a:t>
            </a:r>
          </a:p>
        </p:txBody>
      </p:sp>
      <p:sp>
        <p:nvSpPr>
          <p:cNvPr id="13" name="TextBox 12">
            <a:extLst>
              <a:ext uri="{FF2B5EF4-FFF2-40B4-BE49-F238E27FC236}">
                <a16:creationId xmlns:a16="http://schemas.microsoft.com/office/drawing/2014/main" id="{5CE6350E-A99D-7FC7-A2A0-30A8FC2754E2}"/>
              </a:ext>
            </a:extLst>
          </p:cNvPr>
          <p:cNvSpPr txBox="1"/>
          <p:nvPr/>
        </p:nvSpPr>
        <p:spPr>
          <a:xfrm>
            <a:off x="6652656" y="3657025"/>
            <a:ext cx="1745250"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orbel" panose="020B0503020204020204"/>
                <a:ea typeface="+mn-ea"/>
                <a:cs typeface="+mn-cs"/>
              </a:rPr>
              <a:t>Vacancy Loss Fund</a:t>
            </a:r>
          </a:p>
        </p:txBody>
      </p:sp>
      <p:sp>
        <p:nvSpPr>
          <p:cNvPr id="14" name="TextBox 13">
            <a:extLst>
              <a:ext uri="{FF2B5EF4-FFF2-40B4-BE49-F238E27FC236}">
                <a16:creationId xmlns:a16="http://schemas.microsoft.com/office/drawing/2014/main" id="{F16269E8-42D2-EE49-33D4-3DF1BA42ECDB}"/>
              </a:ext>
            </a:extLst>
          </p:cNvPr>
          <p:cNvSpPr txBox="1"/>
          <p:nvPr/>
        </p:nvSpPr>
        <p:spPr>
          <a:xfrm>
            <a:off x="8848758" y="3657025"/>
            <a:ext cx="1745250"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orbel" panose="020B0503020204020204"/>
                <a:ea typeface="+mn-ea"/>
                <a:cs typeface="+mn-cs"/>
              </a:rPr>
              <a:t>Damage Mitigation</a:t>
            </a:r>
          </a:p>
        </p:txBody>
      </p:sp>
    </p:spTree>
    <p:extLst>
      <p:ext uri="{BB962C8B-B14F-4D97-AF65-F5344CB8AC3E}">
        <p14:creationId xmlns:p14="http://schemas.microsoft.com/office/powerpoint/2010/main" val="6103157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05710-8148-00EB-D684-0A52DFDCD8D2}"/>
              </a:ext>
            </a:extLst>
          </p:cNvPr>
          <p:cNvSpPr>
            <a:spLocks noGrp="1"/>
          </p:cNvSpPr>
          <p:nvPr>
            <p:ph type="title"/>
          </p:nvPr>
        </p:nvSpPr>
        <p:spPr/>
        <p:txBody>
          <a:bodyPr/>
          <a:lstStyle/>
          <a:p>
            <a:r>
              <a:rPr lang="en-US"/>
              <a:t>Questions &amp; Comments</a:t>
            </a:r>
          </a:p>
        </p:txBody>
      </p:sp>
      <p:sp>
        <p:nvSpPr>
          <p:cNvPr id="3" name="Content Placeholder 2">
            <a:extLst>
              <a:ext uri="{FF2B5EF4-FFF2-40B4-BE49-F238E27FC236}">
                <a16:creationId xmlns:a16="http://schemas.microsoft.com/office/drawing/2014/main" id="{65942F5D-313B-B936-6E28-4F4D91056214}"/>
              </a:ext>
            </a:extLst>
          </p:cNvPr>
          <p:cNvSpPr>
            <a:spLocks noGrp="1"/>
          </p:cNvSpPr>
          <p:nvPr>
            <p:ph idx="1"/>
          </p:nvPr>
        </p:nvSpPr>
        <p:spPr/>
        <p:txBody>
          <a:bodyPr/>
          <a:lstStyle/>
          <a:p>
            <a:r>
              <a:rPr lang="en-US"/>
              <a:t>Q&amp;A section towards the end of the webinar</a:t>
            </a:r>
          </a:p>
          <a:p>
            <a:r>
              <a:rPr lang="en-US"/>
              <a:t>Get in touch directly: </a:t>
            </a:r>
            <a:r>
              <a:rPr lang="en-US">
                <a:hlinkClick r:id="rId2"/>
              </a:rPr>
              <a:t>joliphant@firstpic.org</a:t>
            </a:r>
            <a:r>
              <a:rPr lang="en-US"/>
              <a:t>  </a:t>
            </a:r>
          </a:p>
        </p:txBody>
      </p:sp>
    </p:spTree>
    <p:extLst>
      <p:ext uri="{BB962C8B-B14F-4D97-AF65-F5344CB8AC3E}">
        <p14:creationId xmlns:p14="http://schemas.microsoft.com/office/powerpoint/2010/main" val="42348028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7DC49-D019-28AF-AEDA-3EA2CFB6D15A}"/>
              </a:ext>
            </a:extLst>
          </p:cNvPr>
          <p:cNvSpPr>
            <a:spLocks noGrp="1"/>
          </p:cNvSpPr>
          <p:nvPr>
            <p:ph type="title"/>
          </p:nvPr>
        </p:nvSpPr>
        <p:spPr>
          <a:xfrm>
            <a:off x="2419350" y="2666999"/>
            <a:ext cx="9467851" cy="2360071"/>
          </a:xfrm>
        </p:spPr>
        <p:txBody>
          <a:bodyPr>
            <a:normAutofit/>
          </a:bodyPr>
          <a:lstStyle/>
          <a:p>
            <a:r>
              <a:rPr lang="en-US" sz="3600"/>
              <a:t>Local Strategies for Housing Search Assistance</a:t>
            </a:r>
          </a:p>
        </p:txBody>
      </p:sp>
      <p:sp>
        <p:nvSpPr>
          <p:cNvPr id="3" name="Text Placeholder 2">
            <a:extLst>
              <a:ext uri="{FF2B5EF4-FFF2-40B4-BE49-F238E27FC236}">
                <a16:creationId xmlns:a16="http://schemas.microsoft.com/office/drawing/2014/main" id="{145D283D-AE1F-9E4C-6B35-5CD969E4B6E3}"/>
              </a:ext>
            </a:extLst>
          </p:cNvPr>
          <p:cNvSpPr>
            <a:spLocks noGrp="1"/>
          </p:cNvSpPr>
          <p:nvPr>
            <p:ph type="body" idx="1"/>
          </p:nvPr>
        </p:nvSpPr>
        <p:spPr>
          <a:xfrm>
            <a:off x="3362326" y="5027070"/>
            <a:ext cx="8362950" cy="860400"/>
          </a:xfrm>
        </p:spPr>
        <p:txBody>
          <a:bodyPr/>
          <a:lstStyle/>
          <a:p>
            <a:r>
              <a:rPr lang="en-US"/>
              <a:t>Jon Miskell, Jr., and Samantha Gallo, Fairfax County Department of Housing and Community Development</a:t>
            </a:r>
          </a:p>
        </p:txBody>
      </p:sp>
      <p:sp>
        <p:nvSpPr>
          <p:cNvPr id="4" name="Slide Number Placeholder 3">
            <a:extLst>
              <a:ext uri="{FF2B5EF4-FFF2-40B4-BE49-F238E27FC236}">
                <a16:creationId xmlns:a16="http://schemas.microsoft.com/office/drawing/2014/main" id="{185F9FC4-D9E6-F737-27EA-DE5A80C0D343}"/>
              </a:ext>
            </a:extLst>
          </p:cNvPr>
          <p:cNvSpPr>
            <a:spLocks noGrp="1"/>
          </p:cNvSpPr>
          <p:nvPr>
            <p:ph type="sldNum" sz="quarter" idx="12"/>
          </p:nvPr>
        </p:nvSpPr>
        <p:spPr/>
        <p:txBody>
          <a:bodyPr/>
          <a:lstStyle/>
          <a:p>
            <a:fld id="{63CDEB3F-4050-4176-9930-7DC63E685662}" type="slidenum">
              <a:rPr lang="en-US" smtClean="0"/>
              <a:t>25</a:t>
            </a:fld>
            <a:endParaRPr lang="en-US"/>
          </a:p>
        </p:txBody>
      </p:sp>
    </p:spTree>
    <p:extLst>
      <p:ext uri="{BB962C8B-B14F-4D97-AF65-F5344CB8AC3E}">
        <p14:creationId xmlns:p14="http://schemas.microsoft.com/office/powerpoint/2010/main" val="336491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78D3226-5CC7-491F-B896-3894062468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2" name="Title 1"/>
          <p:cNvSpPr>
            <a:spLocks noGrp="1"/>
          </p:cNvSpPr>
          <p:nvPr>
            <p:ph type="ctrTitle"/>
          </p:nvPr>
        </p:nvSpPr>
        <p:spPr>
          <a:xfrm>
            <a:off x="1703668" y="1703094"/>
            <a:ext cx="8964332" cy="3872851"/>
          </a:xfrm>
        </p:spPr>
        <p:txBody>
          <a:bodyPr>
            <a:normAutofit/>
          </a:bodyPr>
          <a:lstStyle/>
          <a:p>
            <a:r>
              <a:rPr lang="en-US" sz="4900" b="1">
                <a:latin typeface="Tw Cen MT"/>
                <a:ea typeface="Calibri"/>
                <a:cs typeface="Arial"/>
              </a:rPr>
              <a:t>Housing Location &amp; Coordination Services in Fairfax County </a:t>
            </a:r>
            <a:br>
              <a:rPr lang="en-US" sz="3600" b="1">
                <a:latin typeface="Tw Cen MT" panose="020B0602020104020603" pitchFamily="34" charset="0"/>
                <a:cs typeface="Arial" panose="020B0604020202020204" pitchFamily="34" charset="0"/>
              </a:rPr>
            </a:br>
            <a:br>
              <a:rPr lang="en-US" sz="3600" b="1">
                <a:latin typeface="Tw Cen MT" panose="020B0602020104020603" pitchFamily="34" charset="0"/>
                <a:cs typeface="Arial" panose="020B0604020202020204" pitchFamily="34" charset="0"/>
              </a:rPr>
            </a:br>
            <a:endParaRPr lang="en-US" sz="3600" b="1">
              <a:latin typeface="Tw Cen MT" panose="020B0602020104020603" pitchFamily="34" charset="0"/>
              <a:cs typeface="Arial" panose="020B0604020202020204" pitchFamily="34" charset="0"/>
            </a:endParaRPr>
          </a:p>
        </p:txBody>
      </p:sp>
      <p:sp>
        <p:nvSpPr>
          <p:cNvPr id="3" name="Subtitle 2"/>
          <p:cNvSpPr>
            <a:spLocks noGrp="1"/>
          </p:cNvSpPr>
          <p:nvPr>
            <p:ph type="subTitle" idx="1"/>
          </p:nvPr>
        </p:nvSpPr>
        <p:spPr>
          <a:xfrm>
            <a:off x="2464145" y="5191326"/>
            <a:ext cx="6753137" cy="953184"/>
          </a:xfrm>
        </p:spPr>
        <p:txBody>
          <a:bodyPr/>
          <a:lstStyle/>
          <a:p>
            <a:r>
              <a:rPr lang="en-US">
                <a:latin typeface="Tw Cen MT" panose="020B0602020104020603" pitchFamily="34" charset="0"/>
              </a:rPr>
              <a:t>June 16, 2022</a:t>
            </a:r>
          </a:p>
          <a:p>
            <a:r>
              <a:rPr lang="en-US">
                <a:latin typeface="Tw Cen MT" panose="020B0602020104020603" pitchFamily="34" charset="0"/>
              </a:rPr>
              <a:t>HUD Utilization Webinar</a:t>
            </a:r>
          </a:p>
        </p:txBody>
      </p:sp>
      <p:pic>
        <p:nvPicPr>
          <p:cNvPr id="5" name="Picture 4" descr="Logo&#10;&#10;Description automatically generated">
            <a:extLst>
              <a:ext uri="{FF2B5EF4-FFF2-40B4-BE49-F238E27FC236}">
                <a16:creationId xmlns:a16="http://schemas.microsoft.com/office/drawing/2014/main" id="{A2741768-2B9E-D79E-839E-A9A2BE9E76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3664" y="193330"/>
            <a:ext cx="1640712" cy="1640712"/>
          </a:xfrm>
          <a:prstGeom prst="rect">
            <a:avLst/>
          </a:prstGeom>
        </p:spPr>
      </p:pic>
      <p:pic>
        <p:nvPicPr>
          <p:cNvPr id="13" name="Picture 12" descr="Shape&#10;&#10;Description automatically generated with medium confidence">
            <a:extLst>
              <a:ext uri="{FF2B5EF4-FFF2-40B4-BE49-F238E27FC236}">
                <a16:creationId xmlns:a16="http://schemas.microsoft.com/office/drawing/2014/main" id="{CCDED534-E4DD-5AF0-638A-C3B85CE48E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75010" y="-195273"/>
            <a:ext cx="1868391" cy="2417918"/>
          </a:xfrm>
          <a:prstGeom prst="rect">
            <a:avLst/>
          </a:prstGeom>
        </p:spPr>
      </p:pic>
    </p:spTree>
    <p:extLst>
      <p:ext uri="{BB962C8B-B14F-4D97-AF65-F5344CB8AC3E}">
        <p14:creationId xmlns:p14="http://schemas.microsoft.com/office/powerpoint/2010/main" val="17980868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2722F22-5CDA-4075-9F30-3120266954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9" name="Title 8"/>
          <p:cNvSpPr>
            <a:spLocks noGrp="1"/>
          </p:cNvSpPr>
          <p:nvPr>
            <p:ph type="title"/>
          </p:nvPr>
        </p:nvSpPr>
        <p:spPr>
          <a:xfrm>
            <a:off x="3928197" y="128112"/>
            <a:ext cx="7886700" cy="1325563"/>
          </a:xfrm>
        </p:spPr>
        <p:txBody>
          <a:bodyPr>
            <a:normAutofit/>
          </a:bodyPr>
          <a:lstStyle/>
          <a:p>
            <a:r>
              <a:rPr lang="en-US" sz="4000" b="1">
                <a:solidFill>
                  <a:schemeClr val="bg1"/>
                </a:solidFill>
                <a:effectLst>
                  <a:outerShdw blurRad="38100" dist="38100" dir="2700000" algn="tl">
                    <a:srgbClr val="000000">
                      <a:alpha val="43137"/>
                    </a:srgbClr>
                  </a:outerShdw>
                </a:effectLst>
                <a:latin typeface="Tw Cen MT" panose="020B0602020104020603" pitchFamily="34" charset="0"/>
              </a:rPr>
              <a:t>FCRHA Overview</a:t>
            </a:r>
          </a:p>
        </p:txBody>
      </p:sp>
      <p:sp>
        <p:nvSpPr>
          <p:cNvPr id="10" name="Content Placeholder 9"/>
          <p:cNvSpPr>
            <a:spLocks noGrp="1"/>
          </p:cNvSpPr>
          <p:nvPr>
            <p:ph idx="1"/>
          </p:nvPr>
        </p:nvSpPr>
        <p:spPr>
          <a:xfrm>
            <a:off x="1811080" y="1581785"/>
            <a:ext cx="8548577" cy="5148104"/>
          </a:xfrm>
        </p:spPr>
        <p:txBody>
          <a:bodyPr vert="horz" lIns="91440" tIns="45720" rIns="91440" bIns="45720" rtlCol="0" anchor="t">
            <a:normAutofit/>
          </a:bodyPr>
          <a:lstStyle/>
          <a:p>
            <a:pPr>
              <a:spcBef>
                <a:spcPts val="1200"/>
              </a:spcBef>
              <a:spcAft>
                <a:spcPts val="1200"/>
              </a:spcAft>
              <a:buFont typeface="Wingdings" panose="05000000000000000000" pitchFamily="2" charset="2"/>
              <a:buChar char="§"/>
            </a:pPr>
            <a:r>
              <a:rPr lang="en-US" sz="2400">
                <a:latin typeface="Tw Cen MT" panose="020B0602020104020603" pitchFamily="34" charset="0"/>
                <a:cs typeface="Tunga" panose="020B0502040204020203" pitchFamily="34" charset="0"/>
              </a:rPr>
              <a:t>Fairfax County occupies 406 sq. miles bordering Arlington County, Loudoun County, Alexandria City, and Prince William County. The center of the county is roughly 17 miles west of Washington, D.C.</a:t>
            </a:r>
          </a:p>
          <a:p>
            <a:pPr lvl="1">
              <a:spcBef>
                <a:spcPts val="1200"/>
              </a:spcBef>
              <a:spcAft>
                <a:spcPts val="1200"/>
              </a:spcAft>
              <a:buFont typeface="Wingdings" panose="05000000000000000000" pitchFamily="2" charset="2"/>
              <a:buChar char="§"/>
            </a:pPr>
            <a:r>
              <a:rPr lang="en-US" sz="2000">
                <a:latin typeface="Tw Cen MT" panose="020B0602020104020603" pitchFamily="34" charset="0"/>
                <a:cs typeface="Tunga" panose="020B0502040204020203" pitchFamily="34" charset="0"/>
              </a:rPr>
              <a:t>Avg 1-BR rent: $1,862/Avg 2-BR rent $2,211</a:t>
            </a:r>
          </a:p>
          <a:p>
            <a:pPr>
              <a:spcBef>
                <a:spcPts val="1200"/>
              </a:spcBef>
              <a:spcAft>
                <a:spcPts val="1200"/>
              </a:spcAft>
              <a:buFont typeface="Wingdings" panose="05000000000000000000" pitchFamily="2" charset="2"/>
              <a:buChar char="§"/>
            </a:pPr>
            <a:r>
              <a:rPr lang="en-US" sz="2400">
                <a:latin typeface="Tw Cen MT" panose="020B0602020104020603" pitchFamily="34" charset="0"/>
                <a:cs typeface="Tunga" panose="020B0502040204020203" pitchFamily="34" charset="0"/>
              </a:rPr>
              <a:t>FCRHA houses nearly 20,000 people through our affordable and subsidized housing programs.</a:t>
            </a:r>
          </a:p>
          <a:p>
            <a:pPr lvl="1">
              <a:spcBef>
                <a:spcPts val="1200"/>
              </a:spcBef>
              <a:spcAft>
                <a:spcPts val="1200"/>
              </a:spcAft>
              <a:buFont typeface="Wingdings" panose="05000000000000000000" pitchFamily="2" charset="2"/>
              <a:buChar char="§"/>
            </a:pPr>
            <a:r>
              <a:rPr lang="en-US" sz="2000">
                <a:latin typeface="Tw Cen MT" panose="020B0602020104020603" pitchFamily="34" charset="0"/>
                <a:cs typeface="Tunga" panose="020B0502040204020203" pitchFamily="34" charset="0"/>
              </a:rPr>
              <a:t>4,168 Vouchers / 1,060 RAD Units</a:t>
            </a:r>
            <a:endParaRPr lang="en-US">
              <a:latin typeface="Tw Cen MT" panose="020B0602020104020603" pitchFamily="34" charset="0"/>
              <a:cs typeface="Tunga" panose="020B0502040204020203" pitchFamily="34" charset="0"/>
            </a:endParaRPr>
          </a:p>
          <a:p>
            <a:pPr lvl="2">
              <a:spcBef>
                <a:spcPts val="1200"/>
              </a:spcBef>
              <a:spcAft>
                <a:spcPts val="1200"/>
              </a:spcAft>
              <a:buFont typeface="Wingdings" panose="05000000000000000000" pitchFamily="2" charset="2"/>
              <a:buChar char="§"/>
            </a:pPr>
            <a:r>
              <a:rPr lang="en-US" sz="1600">
                <a:latin typeface="Tw Cen MT" panose="020B0602020104020603" pitchFamily="34" charset="0"/>
                <a:cs typeface="Tunga" panose="020B0502040204020203" pitchFamily="34" charset="0"/>
              </a:rPr>
              <a:t>Average Household Income: $22,700 (22% AMI for a family of two)</a:t>
            </a:r>
          </a:p>
          <a:p>
            <a:pPr lvl="2">
              <a:spcBef>
                <a:spcPts val="1200"/>
              </a:spcBef>
              <a:spcAft>
                <a:spcPts val="1200"/>
              </a:spcAft>
              <a:buFont typeface="Wingdings" panose="05000000000000000000" pitchFamily="2" charset="2"/>
              <a:buChar char="§"/>
            </a:pPr>
            <a:r>
              <a:rPr lang="en-US" sz="1600">
                <a:latin typeface="Tw Cen MT" panose="020B0602020104020603" pitchFamily="34" charset="0"/>
                <a:cs typeface="Tunga" panose="020B0502040204020203" pitchFamily="34" charset="0"/>
              </a:rPr>
              <a:t>35% of our household include at least one person with a disability</a:t>
            </a:r>
          </a:p>
          <a:p>
            <a:pPr lvl="2">
              <a:spcBef>
                <a:spcPts val="1200"/>
              </a:spcBef>
              <a:spcAft>
                <a:spcPts val="1200"/>
              </a:spcAft>
              <a:buFont typeface="Wingdings" panose="05000000000000000000" pitchFamily="2" charset="2"/>
              <a:buChar char="§"/>
            </a:pPr>
            <a:r>
              <a:rPr lang="en-US" sz="1600">
                <a:latin typeface="Tw Cen MT" panose="020B0602020104020603" pitchFamily="34" charset="0"/>
                <a:cs typeface="Tunga" panose="020B0502040204020203" pitchFamily="34" charset="0"/>
              </a:rPr>
              <a:t>Approximately 75% of homeless households placed in long-term affordable housing are served by FCRHA resources.</a:t>
            </a:r>
          </a:p>
          <a:p>
            <a:pPr lvl="2">
              <a:spcBef>
                <a:spcPts val="1200"/>
              </a:spcBef>
              <a:spcAft>
                <a:spcPts val="1200"/>
              </a:spcAft>
              <a:buFont typeface="Wingdings" panose="05000000000000000000" pitchFamily="2" charset="2"/>
              <a:buChar char="§"/>
            </a:pPr>
            <a:endParaRPr lang="en-US">
              <a:latin typeface="Tw Cen MT" panose="020B0602020104020603" pitchFamily="34" charset="0"/>
            </a:endParaRPr>
          </a:p>
          <a:p>
            <a:endParaRPr lang="en-US"/>
          </a:p>
        </p:txBody>
      </p:sp>
      <p:sp>
        <p:nvSpPr>
          <p:cNvPr id="2" name="Slide Number Placeholder 1"/>
          <p:cNvSpPr>
            <a:spLocks noGrp="1"/>
          </p:cNvSpPr>
          <p:nvPr>
            <p:ph type="sldNum" sz="quarter" idx="12"/>
          </p:nvPr>
        </p:nvSpPr>
        <p:spPr>
          <a:xfrm>
            <a:off x="8475518" y="6492876"/>
            <a:ext cx="2057400" cy="365125"/>
          </a:xfrm>
        </p:spPr>
        <p:txBody>
          <a:bodyPr/>
          <a:lstStyle/>
          <a:p>
            <a:pPr defTabSz="457200"/>
            <a:fld id="{C0D5BC47-A459-4BD8-8C6E-09C89B07E84C}" type="slidenum">
              <a:rPr lang="en-US">
                <a:solidFill>
                  <a:prstClr val="black"/>
                </a:solidFill>
                <a:latin typeface="Calibri" panose="020F0502020204030204"/>
              </a:rPr>
              <a:pPr defTabSz="457200"/>
              <a:t>27</a:t>
            </a:fld>
            <a:endParaRPr lang="en-US">
              <a:solidFill>
                <a:prstClr val="black"/>
              </a:solidFill>
              <a:latin typeface="Calibri" panose="020F0502020204030204"/>
            </a:endParaRPr>
          </a:p>
        </p:txBody>
      </p:sp>
    </p:spTree>
    <p:extLst>
      <p:ext uri="{BB962C8B-B14F-4D97-AF65-F5344CB8AC3E}">
        <p14:creationId xmlns:p14="http://schemas.microsoft.com/office/powerpoint/2010/main" val="7834727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2722F22-5CDA-4075-9F30-3120266954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9" name="Title 8"/>
          <p:cNvSpPr>
            <a:spLocks noGrp="1"/>
          </p:cNvSpPr>
          <p:nvPr>
            <p:ph type="title"/>
          </p:nvPr>
        </p:nvSpPr>
        <p:spPr>
          <a:xfrm>
            <a:off x="3928198" y="128112"/>
            <a:ext cx="6672691" cy="1325563"/>
          </a:xfrm>
        </p:spPr>
        <p:txBody>
          <a:bodyPr>
            <a:normAutofit/>
          </a:bodyPr>
          <a:lstStyle/>
          <a:p>
            <a:r>
              <a:rPr lang="en-US" sz="4000" b="1">
                <a:solidFill>
                  <a:schemeClr val="bg1"/>
                </a:solidFill>
                <a:effectLst>
                  <a:outerShdw blurRad="38100" dist="38100" dir="2700000" algn="tl">
                    <a:srgbClr val="000000">
                      <a:alpha val="43137"/>
                    </a:srgbClr>
                  </a:outerShdw>
                </a:effectLst>
                <a:latin typeface="Tw Cen MT" panose="020B0602020104020603" pitchFamily="34" charset="0"/>
              </a:rPr>
              <a:t>Tenant Search Assistance: Standard Practices</a:t>
            </a:r>
          </a:p>
        </p:txBody>
      </p:sp>
      <p:sp>
        <p:nvSpPr>
          <p:cNvPr id="10" name="Content Placeholder 9"/>
          <p:cNvSpPr>
            <a:spLocks noGrp="1"/>
          </p:cNvSpPr>
          <p:nvPr>
            <p:ph idx="1"/>
          </p:nvPr>
        </p:nvSpPr>
        <p:spPr>
          <a:xfrm>
            <a:off x="2040174" y="1734854"/>
            <a:ext cx="8111653" cy="4841966"/>
          </a:xfrm>
        </p:spPr>
        <p:txBody>
          <a:bodyPr>
            <a:normAutofit/>
          </a:bodyPr>
          <a:lstStyle/>
          <a:p>
            <a:pPr>
              <a:spcBef>
                <a:spcPts val="1200"/>
              </a:spcBef>
              <a:spcAft>
                <a:spcPts val="1200"/>
              </a:spcAft>
              <a:buFont typeface="Wingdings" panose="05000000000000000000" pitchFamily="2" charset="2"/>
              <a:buChar char="§"/>
            </a:pPr>
            <a:r>
              <a:rPr lang="en-US" sz="2400">
                <a:latin typeface="Tw Cen MT" panose="020B0602020104020603" pitchFamily="34" charset="0"/>
              </a:rPr>
              <a:t>Primary Focus is to preserve relationships with  existing and former landlords</a:t>
            </a:r>
          </a:p>
          <a:p>
            <a:pPr>
              <a:spcBef>
                <a:spcPts val="1200"/>
              </a:spcBef>
              <a:spcAft>
                <a:spcPts val="1200"/>
              </a:spcAft>
              <a:buFont typeface="Wingdings" panose="05000000000000000000" pitchFamily="2" charset="2"/>
              <a:buChar char="§"/>
            </a:pPr>
            <a:r>
              <a:rPr lang="en-US" sz="2400">
                <a:latin typeface="Tw Cen MT" panose="020B0602020104020603" pitchFamily="34" charset="0"/>
              </a:rPr>
              <a:t>Landlord Outreach Workshops</a:t>
            </a:r>
          </a:p>
          <a:p>
            <a:pPr lvl="1">
              <a:spcBef>
                <a:spcPts val="1200"/>
              </a:spcBef>
              <a:spcAft>
                <a:spcPts val="1200"/>
              </a:spcAft>
              <a:buFont typeface="Wingdings" panose="05000000000000000000" pitchFamily="2" charset="2"/>
              <a:buChar char="§"/>
            </a:pPr>
            <a:r>
              <a:rPr lang="en-US" sz="1600">
                <a:latin typeface="Tw Cen MT" panose="020B0602020104020603" pitchFamily="34" charset="0"/>
              </a:rPr>
              <a:t>Informational opportunities for all existing and new landlords</a:t>
            </a:r>
          </a:p>
          <a:p>
            <a:pPr lvl="1">
              <a:spcBef>
                <a:spcPts val="1200"/>
              </a:spcBef>
              <a:spcAft>
                <a:spcPts val="1200"/>
              </a:spcAft>
              <a:buFont typeface="Wingdings" panose="05000000000000000000" pitchFamily="2" charset="2"/>
              <a:buChar char="§"/>
            </a:pPr>
            <a:r>
              <a:rPr lang="en-US" sz="1600">
                <a:latin typeface="Tw Cen MT" panose="020B0602020104020603" pitchFamily="34" charset="0"/>
              </a:rPr>
              <a:t>Opportunity to update new property management staff in communities we have established relationships</a:t>
            </a:r>
          </a:p>
          <a:p>
            <a:pPr lvl="1">
              <a:spcBef>
                <a:spcPts val="1200"/>
              </a:spcBef>
              <a:spcAft>
                <a:spcPts val="1200"/>
              </a:spcAft>
              <a:buFont typeface="Wingdings" panose="05000000000000000000" pitchFamily="2" charset="2"/>
              <a:buChar char="§"/>
            </a:pPr>
            <a:r>
              <a:rPr lang="en-US" sz="1600">
                <a:latin typeface="Tw Cen MT" panose="020B0602020104020603" pitchFamily="34" charset="0"/>
              </a:rPr>
              <a:t>Encourage potential landlords to learn about the benefits of renting to voucher holders</a:t>
            </a:r>
          </a:p>
          <a:p>
            <a:pPr>
              <a:spcBef>
                <a:spcPts val="1200"/>
              </a:spcBef>
              <a:spcAft>
                <a:spcPts val="1200"/>
              </a:spcAft>
              <a:buFont typeface="Wingdings" panose="05000000000000000000" pitchFamily="2" charset="2"/>
              <a:buChar char="§"/>
            </a:pPr>
            <a:r>
              <a:rPr lang="en-US" sz="2400">
                <a:latin typeface="Tw Cen MT" panose="020B0602020104020603" pitchFamily="34" charset="0"/>
              </a:rPr>
              <a:t>Metropolitan Regional Information System (MRIS) leads</a:t>
            </a:r>
          </a:p>
          <a:p>
            <a:pPr>
              <a:spcBef>
                <a:spcPts val="1200"/>
              </a:spcBef>
              <a:spcAft>
                <a:spcPts val="1200"/>
              </a:spcAft>
              <a:buFont typeface="Wingdings" panose="05000000000000000000" pitchFamily="2" charset="2"/>
              <a:buChar char="§"/>
            </a:pPr>
            <a:r>
              <a:rPr lang="en-US" sz="2400">
                <a:latin typeface="Tw Cen MT" panose="020B0602020104020603" pitchFamily="34" charset="0"/>
              </a:rPr>
              <a:t>Common Housing search sites</a:t>
            </a:r>
          </a:p>
          <a:p>
            <a:endParaRPr lang="en-US"/>
          </a:p>
        </p:txBody>
      </p:sp>
      <p:sp>
        <p:nvSpPr>
          <p:cNvPr id="2" name="Slide Number Placeholder 1"/>
          <p:cNvSpPr>
            <a:spLocks noGrp="1"/>
          </p:cNvSpPr>
          <p:nvPr>
            <p:ph type="sldNum" sz="quarter" idx="12"/>
          </p:nvPr>
        </p:nvSpPr>
        <p:spPr>
          <a:xfrm>
            <a:off x="8475518" y="6492876"/>
            <a:ext cx="2057400" cy="365125"/>
          </a:xfrm>
        </p:spPr>
        <p:txBody>
          <a:bodyPr/>
          <a:lstStyle/>
          <a:p>
            <a:pPr defTabSz="457200"/>
            <a:fld id="{C0D5BC47-A459-4BD8-8C6E-09C89B07E84C}" type="slidenum">
              <a:rPr lang="en-US">
                <a:solidFill>
                  <a:prstClr val="black"/>
                </a:solidFill>
                <a:latin typeface="Calibri" panose="020F0502020204030204"/>
              </a:rPr>
              <a:pPr defTabSz="457200"/>
              <a:t>28</a:t>
            </a:fld>
            <a:endParaRPr lang="en-US">
              <a:solidFill>
                <a:prstClr val="black"/>
              </a:solidFill>
              <a:latin typeface="Calibri" panose="020F0502020204030204"/>
            </a:endParaRPr>
          </a:p>
        </p:txBody>
      </p:sp>
    </p:spTree>
    <p:extLst>
      <p:ext uri="{BB962C8B-B14F-4D97-AF65-F5344CB8AC3E}">
        <p14:creationId xmlns:p14="http://schemas.microsoft.com/office/powerpoint/2010/main" val="2788849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2722F22-5CDA-4075-9F30-3120266954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9" name="Title 8"/>
          <p:cNvSpPr>
            <a:spLocks noGrp="1"/>
          </p:cNvSpPr>
          <p:nvPr>
            <p:ph type="title"/>
          </p:nvPr>
        </p:nvSpPr>
        <p:spPr>
          <a:xfrm>
            <a:off x="3928197" y="128112"/>
            <a:ext cx="7886700" cy="1325563"/>
          </a:xfrm>
        </p:spPr>
        <p:txBody>
          <a:bodyPr>
            <a:normAutofit/>
          </a:bodyPr>
          <a:lstStyle/>
          <a:p>
            <a:r>
              <a:rPr lang="en-US" sz="4000" b="1">
                <a:solidFill>
                  <a:schemeClr val="bg1"/>
                </a:solidFill>
                <a:effectLst>
                  <a:outerShdw blurRad="38100" dist="38100" dir="2700000" algn="tl">
                    <a:srgbClr val="000000">
                      <a:alpha val="43137"/>
                    </a:srgbClr>
                  </a:outerShdw>
                </a:effectLst>
                <a:latin typeface="Tw Cen MT" panose="020B0602020104020603" pitchFamily="34" charset="0"/>
              </a:rPr>
              <a:t>Housing Opportunities Collaborative (HOC)</a:t>
            </a:r>
          </a:p>
        </p:txBody>
      </p:sp>
      <p:sp>
        <p:nvSpPr>
          <p:cNvPr id="10" name="Content Placeholder 9"/>
          <p:cNvSpPr>
            <a:spLocks noGrp="1"/>
          </p:cNvSpPr>
          <p:nvPr>
            <p:ph idx="1"/>
          </p:nvPr>
        </p:nvSpPr>
        <p:spPr>
          <a:xfrm>
            <a:off x="1974575" y="1581786"/>
            <a:ext cx="8295861" cy="4995035"/>
          </a:xfrm>
        </p:spPr>
        <p:txBody>
          <a:bodyPr vert="horz" lIns="91440" tIns="45720" rIns="91440" bIns="45720" rtlCol="0" anchor="t">
            <a:normAutofit/>
          </a:bodyPr>
          <a:lstStyle/>
          <a:p>
            <a:pPr>
              <a:spcBef>
                <a:spcPts val="1200"/>
              </a:spcBef>
              <a:spcAft>
                <a:spcPts val="1200"/>
              </a:spcAft>
              <a:buFont typeface="Wingdings" panose="05000000000000000000" pitchFamily="2" charset="2"/>
              <a:buChar char="§"/>
            </a:pPr>
            <a:r>
              <a:rPr lang="en-US" sz="2400">
                <a:latin typeface="Tw Cen MT"/>
              </a:rPr>
              <a:t>The Collaborative is an initiative to expand housing opportunities for individuals and families experiencing homelessness. </a:t>
            </a:r>
          </a:p>
          <a:p>
            <a:pPr lvl="1">
              <a:spcBef>
                <a:spcPts val="1200"/>
              </a:spcBef>
              <a:spcAft>
                <a:spcPts val="1200"/>
              </a:spcAft>
              <a:buFont typeface="Wingdings" panose="05000000000000000000" pitchFamily="2" charset="2"/>
              <a:buChar char="§"/>
            </a:pPr>
            <a:r>
              <a:rPr lang="en-US" sz="1800">
                <a:latin typeface="Tw Cen MT"/>
              </a:rPr>
              <a:t>Assists partner agencies in landlord engagement and recruitment efforts.</a:t>
            </a:r>
          </a:p>
          <a:p>
            <a:pPr lvl="1">
              <a:spcBef>
                <a:spcPts val="1200"/>
              </a:spcBef>
              <a:spcAft>
                <a:spcPts val="1200"/>
              </a:spcAft>
              <a:buFont typeface="Wingdings" panose="05000000000000000000" pitchFamily="2" charset="2"/>
              <a:buChar char="§"/>
            </a:pPr>
            <a:r>
              <a:rPr lang="en-US" sz="1800">
                <a:latin typeface="Tw Cen MT"/>
              </a:rPr>
              <a:t>Streamlines information and communication between partner agencies and the larger community regarding housing location services.</a:t>
            </a:r>
          </a:p>
          <a:p>
            <a:pPr lvl="1">
              <a:spcBef>
                <a:spcPts val="1200"/>
              </a:spcBef>
              <a:spcAft>
                <a:spcPts val="1200"/>
              </a:spcAft>
              <a:buFont typeface="Wingdings" panose="05000000000000000000" pitchFamily="2" charset="2"/>
              <a:buChar char="§"/>
            </a:pPr>
            <a:r>
              <a:rPr lang="en-US" sz="1800">
                <a:latin typeface="Tw Cen MT"/>
              </a:rPr>
              <a:t>Provides training and professional development opportunities to frontline staff who provide housing location services.</a:t>
            </a:r>
          </a:p>
          <a:p>
            <a:pPr>
              <a:spcBef>
                <a:spcPts val="1200"/>
              </a:spcBef>
              <a:spcAft>
                <a:spcPts val="1200"/>
              </a:spcAft>
              <a:buFont typeface="Wingdings" panose="05000000000000000000" pitchFamily="2" charset="2"/>
              <a:buChar char="§"/>
            </a:pPr>
            <a:r>
              <a:rPr lang="en-US" sz="2400">
                <a:latin typeface="Tw Cen MT"/>
                <a:ea typeface="+mn-lt"/>
                <a:cs typeface="+mn-lt"/>
              </a:rPr>
              <a:t>Jointly administered </a:t>
            </a:r>
            <a:r>
              <a:rPr lang="en-US" sz="2400">
                <a:latin typeface="Tw Cen MT" panose="020B0602020104020603" pitchFamily="34" charset="0"/>
                <a:ea typeface="+mn-lt"/>
                <a:cs typeface="+mn-lt"/>
              </a:rPr>
              <a:t>by the FCRHA’s Office to Prevent and End Homelessness and Cornerstones, a local non-profit. </a:t>
            </a:r>
          </a:p>
          <a:p>
            <a:pPr lvl="1">
              <a:spcBef>
                <a:spcPts val="1200"/>
              </a:spcBef>
              <a:spcAft>
                <a:spcPts val="1200"/>
              </a:spcAft>
              <a:buFont typeface="Wingdings" panose="05000000000000000000" pitchFamily="2" charset="2"/>
              <a:buChar char="§"/>
            </a:pPr>
            <a:r>
              <a:rPr lang="en-US" sz="1800">
                <a:latin typeface="Tw Cen MT" panose="020B0602020104020603" pitchFamily="34" charset="0"/>
                <a:ea typeface="+mn-lt"/>
                <a:cs typeface="+mn-lt"/>
              </a:rPr>
              <a:t>Membership includes stake holders in the homeless services system, including shelter operators, non-profit and faith-based organizations and local government agencies. </a:t>
            </a:r>
            <a:endParaRPr lang="en-US" sz="2800">
              <a:latin typeface="Tw Cen MT" panose="020B0602020104020603" pitchFamily="34" charset="0"/>
            </a:endParaRPr>
          </a:p>
        </p:txBody>
      </p:sp>
      <p:sp>
        <p:nvSpPr>
          <p:cNvPr id="2" name="Slide Number Placeholder 1"/>
          <p:cNvSpPr>
            <a:spLocks noGrp="1"/>
          </p:cNvSpPr>
          <p:nvPr>
            <p:ph type="sldNum" sz="quarter" idx="12"/>
          </p:nvPr>
        </p:nvSpPr>
        <p:spPr>
          <a:xfrm>
            <a:off x="8475518" y="6492876"/>
            <a:ext cx="2057400" cy="365125"/>
          </a:xfrm>
        </p:spPr>
        <p:txBody>
          <a:bodyPr/>
          <a:lstStyle/>
          <a:p>
            <a:pPr defTabSz="457200"/>
            <a:fld id="{C0D5BC47-A459-4BD8-8C6E-09C89B07E84C}" type="slidenum">
              <a:rPr lang="en-US">
                <a:solidFill>
                  <a:prstClr val="black"/>
                </a:solidFill>
                <a:latin typeface="Calibri" panose="020F0502020204030204"/>
              </a:rPr>
              <a:pPr defTabSz="457200"/>
              <a:t>29</a:t>
            </a:fld>
            <a:endParaRPr lang="en-US">
              <a:solidFill>
                <a:prstClr val="black"/>
              </a:solidFill>
              <a:latin typeface="Calibri" panose="020F0502020204030204"/>
            </a:endParaRPr>
          </a:p>
        </p:txBody>
      </p:sp>
    </p:spTree>
    <p:extLst>
      <p:ext uri="{BB962C8B-B14F-4D97-AF65-F5344CB8AC3E}">
        <p14:creationId xmlns:p14="http://schemas.microsoft.com/office/powerpoint/2010/main" val="3991900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1CB2E-982A-86EE-A835-E0C994CD1467}"/>
              </a:ext>
            </a:extLst>
          </p:cNvPr>
          <p:cNvSpPr>
            <a:spLocks noGrp="1"/>
          </p:cNvSpPr>
          <p:nvPr>
            <p:ph type="title"/>
          </p:nvPr>
        </p:nvSpPr>
        <p:spPr>
          <a:xfrm>
            <a:off x="1204737" y="279926"/>
            <a:ext cx="10272889" cy="571499"/>
          </a:xfrm>
        </p:spPr>
        <p:txBody>
          <a:bodyPr>
            <a:normAutofit fontScale="90000"/>
          </a:bodyPr>
          <a:lstStyle/>
          <a:p>
            <a:r>
              <a:rPr lang="en-US"/>
              <a:t>Today’s Presenters</a:t>
            </a:r>
          </a:p>
        </p:txBody>
      </p:sp>
      <p:sp>
        <p:nvSpPr>
          <p:cNvPr id="3" name="Content Placeholder 2">
            <a:extLst>
              <a:ext uri="{FF2B5EF4-FFF2-40B4-BE49-F238E27FC236}">
                <a16:creationId xmlns:a16="http://schemas.microsoft.com/office/drawing/2014/main" id="{ECCDA1A1-7EEC-B93D-BBD9-010319F3D0C2}"/>
              </a:ext>
            </a:extLst>
          </p:cNvPr>
          <p:cNvSpPr>
            <a:spLocks noGrp="1"/>
          </p:cNvSpPr>
          <p:nvPr>
            <p:ph idx="1"/>
          </p:nvPr>
        </p:nvSpPr>
        <p:spPr>
          <a:xfrm>
            <a:off x="1483946" y="851425"/>
            <a:ext cx="10272889" cy="5523711"/>
          </a:xfrm>
        </p:spPr>
        <p:txBody>
          <a:bodyPr>
            <a:normAutofit fontScale="70000" lnSpcReduction="20000"/>
          </a:bodyPr>
          <a:lstStyle/>
          <a:p>
            <a:r>
              <a:rPr lang="en-US"/>
              <a:t>Steven Durham</a:t>
            </a:r>
          </a:p>
          <a:p>
            <a:pPr lvl="1"/>
            <a:r>
              <a:rPr lang="en-US"/>
              <a:t>Director, Office of Housing Voucher Programs</a:t>
            </a:r>
          </a:p>
          <a:p>
            <a:r>
              <a:rPr lang="en-US"/>
              <a:t>Alison Bell</a:t>
            </a:r>
          </a:p>
          <a:p>
            <a:pPr lvl="1"/>
            <a:r>
              <a:rPr lang="en-US"/>
              <a:t>Senior Housing Programs Specialist, Housing Voucher Management and Operations Division</a:t>
            </a:r>
          </a:p>
          <a:p>
            <a:r>
              <a:rPr lang="en-US"/>
              <a:t>Janie Oliphant</a:t>
            </a:r>
          </a:p>
          <a:p>
            <a:pPr lvl="1"/>
            <a:r>
              <a:rPr lang="en-US"/>
              <a:t> Senior Analyst, FirstPic Inc</a:t>
            </a:r>
          </a:p>
          <a:p>
            <a:pPr marL="171450" marR="0"/>
            <a:r>
              <a:rPr lang="en-US"/>
              <a:t>Jon A. Miskell Jr.</a:t>
            </a:r>
          </a:p>
          <a:p>
            <a:pPr marL="628650" lvl="1"/>
            <a:r>
              <a:rPr lang="en-US" sz="3200"/>
              <a:t>Housing Community Developer III and Program Manager-Rental Subsidy and Services Program, Fairfax County Department of Housing and Community Development</a:t>
            </a:r>
          </a:p>
          <a:p>
            <a:pPr marL="171450"/>
            <a:r>
              <a:rPr lang="en-US"/>
              <a:t>Samantha Gallo</a:t>
            </a:r>
          </a:p>
          <a:p>
            <a:pPr marL="628650" lvl="1"/>
            <a:r>
              <a:rPr lang="en-US" sz="3200"/>
              <a:t>Program Manager for Self-Sufficiency and Special Purpose Voucher Programs, Fairfax County Department of Housing and Community Development</a:t>
            </a:r>
          </a:p>
        </p:txBody>
      </p:sp>
      <p:sp>
        <p:nvSpPr>
          <p:cNvPr id="4" name="Slide Number Placeholder 3">
            <a:extLst>
              <a:ext uri="{FF2B5EF4-FFF2-40B4-BE49-F238E27FC236}">
                <a16:creationId xmlns:a16="http://schemas.microsoft.com/office/drawing/2014/main" id="{41F4B393-2C55-8FFE-D7E7-30A4F70841C7}"/>
              </a:ext>
            </a:extLst>
          </p:cNvPr>
          <p:cNvSpPr>
            <a:spLocks noGrp="1"/>
          </p:cNvSpPr>
          <p:nvPr>
            <p:ph type="sldNum" sz="quarter" idx="12"/>
          </p:nvPr>
        </p:nvSpPr>
        <p:spPr/>
        <p:txBody>
          <a:bodyPr/>
          <a:lstStyle/>
          <a:p>
            <a:fld id="{63CDEB3F-4050-4176-9930-7DC63E685662}" type="slidenum">
              <a:rPr lang="en-US" smtClean="0"/>
              <a:t>3</a:t>
            </a:fld>
            <a:endParaRPr lang="en-US"/>
          </a:p>
        </p:txBody>
      </p:sp>
    </p:spTree>
    <p:extLst>
      <p:ext uri="{BB962C8B-B14F-4D97-AF65-F5344CB8AC3E}">
        <p14:creationId xmlns:p14="http://schemas.microsoft.com/office/powerpoint/2010/main" val="39684938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2722F22-5CDA-4075-9F30-3120266954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9" name="Title 8"/>
          <p:cNvSpPr>
            <a:spLocks noGrp="1"/>
          </p:cNvSpPr>
          <p:nvPr>
            <p:ph type="title"/>
          </p:nvPr>
        </p:nvSpPr>
        <p:spPr>
          <a:xfrm>
            <a:off x="3928197" y="128112"/>
            <a:ext cx="7886700" cy="1325563"/>
          </a:xfrm>
        </p:spPr>
        <p:txBody>
          <a:bodyPr>
            <a:normAutofit/>
          </a:bodyPr>
          <a:lstStyle/>
          <a:p>
            <a:r>
              <a:rPr lang="en-US" sz="4000" b="1">
                <a:solidFill>
                  <a:schemeClr val="bg1"/>
                </a:solidFill>
                <a:effectLst>
                  <a:outerShdw blurRad="38100" dist="38100" dir="2700000" algn="tl">
                    <a:srgbClr val="000000">
                      <a:alpha val="43137"/>
                    </a:srgbClr>
                  </a:outerShdw>
                </a:effectLst>
                <a:latin typeface="Tw Cen MT" panose="020B0602020104020603" pitchFamily="34" charset="0"/>
              </a:rPr>
              <a:t>Housing Opportunities Collaborative</a:t>
            </a:r>
          </a:p>
        </p:txBody>
      </p:sp>
      <p:sp>
        <p:nvSpPr>
          <p:cNvPr id="10" name="Content Placeholder 9"/>
          <p:cNvSpPr>
            <a:spLocks noGrp="1"/>
          </p:cNvSpPr>
          <p:nvPr>
            <p:ph idx="1"/>
          </p:nvPr>
        </p:nvSpPr>
        <p:spPr>
          <a:xfrm>
            <a:off x="1961323" y="1581786"/>
            <a:ext cx="8190504" cy="4995035"/>
          </a:xfrm>
        </p:spPr>
        <p:txBody>
          <a:bodyPr vert="horz" lIns="91440" tIns="45720" rIns="91440" bIns="45720" rtlCol="0" anchor="t">
            <a:normAutofit/>
          </a:bodyPr>
          <a:lstStyle/>
          <a:p>
            <a:pPr>
              <a:spcBef>
                <a:spcPts val="1200"/>
              </a:spcBef>
              <a:spcAft>
                <a:spcPts val="1200"/>
              </a:spcAft>
              <a:buFont typeface="Wingdings" panose="05000000000000000000" pitchFamily="2" charset="2"/>
              <a:buChar char="§"/>
            </a:pPr>
            <a:r>
              <a:rPr lang="en-US">
                <a:latin typeface="Tw Cen MT" panose="020B0602020104020603" pitchFamily="34" charset="0"/>
              </a:rPr>
              <a:t>The Collaborative’s goals include:</a:t>
            </a:r>
          </a:p>
          <a:p>
            <a:pPr lvl="1">
              <a:spcBef>
                <a:spcPts val="1200"/>
              </a:spcBef>
              <a:spcAft>
                <a:spcPts val="1200"/>
              </a:spcAft>
              <a:buFont typeface="Wingdings" panose="05000000000000000000" pitchFamily="2" charset="2"/>
              <a:buChar char="§"/>
            </a:pPr>
            <a:r>
              <a:rPr lang="en-US" sz="1800">
                <a:latin typeface="Tw Cen MT" panose="020B0602020104020603" pitchFamily="34" charset="0"/>
                <a:ea typeface="+mn-lt"/>
                <a:cs typeface="+mn-lt"/>
              </a:rPr>
              <a:t>Actively seek out, obtain and maintain relationships with landlords, private and non-profit. </a:t>
            </a:r>
          </a:p>
          <a:p>
            <a:pPr lvl="1">
              <a:spcBef>
                <a:spcPts val="1200"/>
              </a:spcBef>
              <a:spcAft>
                <a:spcPts val="1200"/>
              </a:spcAft>
              <a:buFont typeface="Wingdings" panose="05000000000000000000" pitchFamily="2" charset="2"/>
              <a:buChar char="§"/>
            </a:pPr>
            <a:r>
              <a:rPr lang="en-US" sz="1800">
                <a:latin typeface="Tw Cen MT" panose="020B0602020104020603" pitchFamily="34" charset="0"/>
                <a:ea typeface="+mn-lt"/>
                <a:cs typeface="+mn-lt"/>
              </a:rPr>
              <a:t>Working with clients dealing with specific barriers and matching them with potential landlords.</a:t>
            </a:r>
          </a:p>
          <a:p>
            <a:pPr lvl="1">
              <a:spcBef>
                <a:spcPts val="1200"/>
              </a:spcBef>
              <a:spcAft>
                <a:spcPts val="1200"/>
              </a:spcAft>
              <a:buFont typeface="Wingdings" panose="05000000000000000000" pitchFamily="2" charset="2"/>
              <a:buChar char="§"/>
            </a:pPr>
            <a:r>
              <a:rPr lang="en-US" sz="1800">
                <a:latin typeface="Tw Cen MT" panose="020B0602020104020603" pitchFamily="34" charset="0"/>
                <a:ea typeface="+mn-lt"/>
                <a:cs typeface="+mn-lt"/>
              </a:rPr>
              <a:t>Recommending a financial assistance package to assist with a successful move-in.</a:t>
            </a:r>
          </a:p>
          <a:p>
            <a:pPr>
              <a:spcBef>
                <a:spcPts val="1200"/>
              </a:spcBef>
              <a:spcAft>
                <a:spcPts val="1200"/>
              </a:spcAft>
              <a:buFont typeface="Wingdings" panose="05000000000000000000" pitchFamily="2" charset="2"/>
              <a:buChar char="§"/>
            </a:pPr>
            <a:r>
              <a:rPr lang="en-US">
                <a:latin typeface="Tw Cen MT" panose="020B0602020104020603" pitchFamily="34" charset="0"/>
              </a:rPr>
              <a:t>Incentives</a:t>
            </a:r>
          </a:p>
          <a:p>
            <a:pPr lvl="1">
              <a:spcBef>
                <a:spcPts val="1200"/>
              </a:spcBef>
              <a:spcAft>
                <a:spcPts val="1200"/>
              </a:spcAft>
              <a:buFont typeface="Wingdings" panose="05000000000000000000" pitchFamily="2" charset="2"/>
              <a:buChar char="§"/>
            </a:pPr>
            <a:r>
              <a:rPr lang="en-US" sz="1800">
                <a:latin typeface="Tw Cen MT" panose="020B0602020104020603" pitchFamily="34" charset="0"/>
              </a:rPr>
              <a:t>Landlord Leasing Incentives: Up to $700 (EHV only) </a:t>
            </a:r>
          </a:p>
          <a:p>
            <a:pPr lvl="1">
              <a:spcBef>
                <a:spcPts val="1200"/>
              </a:spcBef>
              <a:spcAft>
                <a:spcPts val="1200"/>
              </a:spcAft>
              <a:buFont typeface="Wingdings" panose="05000000000000000000" pitchFamily="2" charset="2"/>
              <a:buChar char="§"/>
            </a:pPr>
            <a:r>
              <a:rPr lang="en-US" sz="1800">
                <a:latin typeface="Tw Cen MT" panose="020B0602020104020603" pitchFamily="34" charset="0"/>
              </a:rPr>
              <a:t>Risk Mitigation Funds: $1000 (Non-EHV) / $2000 (EHV)</a:t>
            </a:r>
          </a:p>
        </p:txBody>
      </p:sp>
      <p:sp>
        <p:nvSpPr>
          <p:cNvPr id="2" name="Slide Number Placeholder 1"/>
          <p:cNvSpPr>
            <a:spLocks noGrp="1"/>
          </p:cNvSpPr>
          <p:nvPr>
            <p:ph type="sldNum" sz="quarter" idx="12"/>
          </p:nvPr>
        </p:nvSpPr>
        <p:spPr>
          <a:xfrm>
            <a:off x="8475518" y="6492876"/>
            <a:ext cx="2057400" cy="365125"/>
          </a:xfrm>
        </p:spPr>
        <p:txBody>
          <a:bodyPr/>
          <a:lstStyle/>
          <a:p>
            <a:pPr defTabSz="457200"/>
            <a:fld id="{C0D5BC47-A459-4BD8-8C6E-09C89B07E84C}" type="slidenum">
              <a:rPr lang="en-US">
                <a:solidFill>
                  <a:prstClr val="black"/>
                </a:solidFill>
                <a:latin typeface="Calibri" panose="020F0502020204030204"/>
              </a:rPr>
              <a:pPr defTabSz="457200"/>
              <a:t>30</a:t>
            </a:fld>
            <a:endParaRPr lang="en-US">
              <a:solidFill>
                <a:prstClr val="black"/>
              </a:solidFill>
              <a:latin typeface="Calibri" panose="020F0502020204030204"/>
            </a:endParaRPr>
          </a:p>
        </p:txBody>
      </p:sp>
    </p:spTree>
    <p:extLst>
      <p:ext uri="{BB962C8B-B14F-4D97-AF65-F5344CB8AC3E}">
        <p14:creationId xmlns:p14="http://schemas.microsoft.com/office/powerpoint/2010/main" val="17215583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2722F22-5CDA-4075-9F30-3120266954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9" name="Title 8"/>
          <p:cNvSpPr>
            <a:spLocks noGrp="1"/>
          </p:cNvSpPr>
          <p:nvPr>
            <p:ph type="title"/>
          </p:nvPr>
        </p:nvSpPr>
        <p:spPr>
          <a:xfrm>
            <a:off x="3928198" y="128112"/>
            <a:ext cx="7142475" cy="1325563"/>
          </a:xfrm>
        </p:spPr>
        <p:txBody>
          <a:bodyPr>
            <a:normAutofit/>
          </a:bodyPr>
          <a:lstStyle/>
          <a:p>
            <a:r>
              <a:rPr lang="en-US" sz="4000" b="1">
                <a:solidFill>
                  <a:schemeClr val="bg1"/>
                </a:solidFill>
                <a:effectLst>
                  <a:outerShdw blurRad="38100" dist="38100" dir="2700000" algn="tl">
                    <a:srgbClr val="000000">
                      <a:alpha val="43137"/>
                    </a:srgbClr>
                  </a:outerShdw>
                </a:effectLst>
                <a:latin typeface="Tw Cen MT" panose="020B0602020104020603" pitchFamily="34" charset="0"/>
              </a:rPr>
              <a:t>Enhanced EHV Search Assistance</a:t>
            </a:r>
          </a:p>
        </p:txBody>
      </p:sp>
      <p:sp>
        <p:nvSpPr>
          <p:cNvPr id="10" name="Content Placeholder 9"/>
          <p:cNvSpPr>
            <a:spLocks noGrp="1"/>
          </p:cNvSpPr>
          <p:nvPr>
            <p:ph idx="1"/>
          </p:nvPr>
        </p:nvSpPr>
        <p:spPr>
          <a:xfrm>
            <a:off x="1921565" y="1581786"/>
            <a:ext cx="8375374" cy="4995035"/>
          </a:xfrm>
        </p:spPr>
        <p:txBody>
          <a:bodyPr vert="horz" lIns="91440" tIns="45720" rIns="91440" bIns="45720" rtlCol="0" anchor="t">
            <a:normAutofit fontScale="62500" lnSpcReduction="20000"/>
          </a:bodyPr>
          <a:lstStyle/>
          <a:p>
            <a:pPr>
              <a:spcBef>
                <a:spcPts val="1200"/>
              </a:spcBef>
              <a:spcAft>
                <a:spcPts val="1200"/>
              </a:spcAft>
              <a:buFont typeface="Wingdings" panose="05000000000000000000" pitchFamily="2" charset="2"/>
              <a:buChar char="§"/>
            </a:pPr>
            <a:r>
              <a:rPr lang="en-US" sz="3100">
                <a:latin typeface="Tw Cen MT"/>
              </a:rPr>
              <a:t>The Collaborative’s role and reach expanded in 2021 in response to the allocation of Emergency Housing Vouchers</a:t>
            </a:r>
          </a:p>
          <a:p>
            <a:pPr>
              <a:spcBef>
                <a:spcPts val="1200"/>
              </a:spcBef>
              <a:spcAft>
                <a:spcPts val="1200"/>
              </a:spcAft>
              <a:buFont typeface="Wingdings" panose="05000000000000000000" pitchFamily="2" charset="2"/>
              <a:buChar char="§"/>
            </a:pPr>
            <a:r>
              <a:rPr lang="en-US" sz="3100">
                <a:latin typeface="Tw Cen MT"/>
              </a:rPr>
              <a:t>Dedicated Staff includes a Supervisor, 2 Housing Coordinators, and Community Housing Locators assigned to provided direct assistance to EHV applicants</a:t>
            </a:r>
          </a:p>
          <a:p>
            <a:pPr lvl="1">
              <a:spcBef>
                <a:spcPts val="1200"/>
              </a:spcBef>
              <a:spcAft>
                <a:spcPts val="1200"/>
              </a:spcAft>
              <a:buFont typeface="Wingdings" panose="05000000000000000000" pitchFamily="2" charset="2"/>
              <a:buChar char="§"/>
            </a:pPr>
            <a:r>
              <a:rPr lang="en-US" sz="2900">
                <a:latin typeface="Tw Cen MT"/>
              </a:rPr>
              <a:t>Access to Housing Search Assistance Fund: $543,457.80</a:t>
            </a:r>
            <a:endParaRPr lang="en-US" sz="2900">
              <a:latin typeface="Tw Cen MT" panose="020B0602020104020603" pitchFamily="34" charset="0"/>
            </a:endParaRPr>
          </a:p>
          <a:p>
            <a:pPr lvl="2">
              <a:spcBef>
                <a:spcPts val="1200"/>
              </a:spcBef>
              <a:spcAft>
                <a:spcPts val="1200"/>
              </a:spcAft>
              <a:buFont typeface="Wingdings" panose="05000000000000000000" pitchFamily="2" charset="2"/>
              <a:buChar char="§"/>
            </a:pPr>
            <a:r>
              <a:rPr lang="en-US" sz="1900">
                <a:latin typeface="Tw Cen MT" panose="020B0602020104020603" pitchFamily="34" charset="0"/>
              </a:rPr>
              <a:t>Application and holding fees: $10,205</a:t>
            </a:r>
          </a:p>
          <a:p>
            <a:pPr lvl="2">
              <a:spcBef>
                <a:spcPts val="1200"/>
              </a:spcBef>
              <a:spcAft>
                <a:spcPts val="1200"/>
              </a:spcAft>
              <a:buFont typeface="Wingdings" panose="05000000000000000000" pitchFamily="2" charset="2"/>
              <a:buChar char="§"/>
            </a:pPr>
            <a:r>
              <a:rPr lang="en-US" sz="1900">
                <a:latin typeface="Tw Cen MT" panose="020B0602020104020603" pitchFamily="34" charset="0"/>
              </a:rPr>
              <a:t>Landlord Leasing Incentives: $9,100</a:t>
            </a:r>
          </a:p>
          <a:p>
            <a:pPr lvl="2">
              <a:spcBef>
                <a:spcPts val="1200"/>
              </a:spcBef>
              <a:spcAft>
                <a:spcPts val="1200"/>
              </a:spcAft>
              <a:buFont typeface="Wingdings" panose="05000000000000000000" pitchFamily="2" charset="2"/>
              <a:buChar char="§"/>
            </a:pPr>
            <a:r>
              <a:rPr lang="en-US" sz="1900" b="1">
                <a:latin typeface="Tw Cen MT" panose="020B0602020104020603" pitchFamily="34" charset="0"/>
              </a:rPr>
              <a:t>Security Deposits: $116,243</a:t>
            </a:r>
          </a:p>
          <a:p>
            <a:pPr lvl="2">
              <a:spcBef>
                <a:spcPts val="1200"/>
              </a:spcBef>
              <a:spcAft>
                <a:spcPts val="1200"/>
              </a:spcAft>
              <a:buFont typeface="Wingdings" panose="05000000000000000000" pitchFamily="2" charset="2"/>
              <a:buChar char="§"/>
            </a:pPr>
            <a:r>
              <a:rPr lang="en-US" sz="1900">
                <a:latin typeface="Tw Cen MT" panose="020B0602020104020603" pitchFamily="34" charset="0"/>
              </a:rPr>
              <a:t>Utility Deposits: $2,483</a:t>
            </a:r>
          </a:p>
          <a:p>
            <a:pPr lvl="2">
              <a:spcBef>
                <a:spcPts val="1200"/>
              </a:spcBef>
              <a:spcAft>
                <a:spcPts val="1200"/>
              </a:spcAft>
              <a:buFont typeface="Wingdings" panose="05000000000000000000" pitchFamily="2" charset="2"/>
              <a:buChar char="§"/>
            </a:pPr>
            <a:r>
              <a:rPr lang="en-US" sz="1900">
                <a:latin typeface="Tw Cen MT" panose="020B0602020104020603" pitchFamily="34" charset="0"/>
              </a:rPr>
              <a:t>Renters Insurance: $1,479</a:t>
            </a:r>
          </a:p>
          <a:p>
            <a:pPr lvl="2">
              <a:spcBef>
                <a:spcPts val="1200"/>
              </a:spcBef>
              <a:spcAft>
                <a:spcPts val="1200"/>
              </a:spcAft>
              <a:buFont typeface="Wingdings" panose="05000000000000000000" pitchFamily="2" charset="2"/>
              <a:buChar char="§"/>
            </a:pPr>
            <a:r>
              <a:rPr lang="en-US" sz="1900">
                <a:latin typeface="Tw Cen MT" panose="020B0602020104020603" pitchFamily="34" charset="0"/>
              </a:rPr>
              <a:t>Moving assistance: $8,941</a:t>
            </a:r>
          </a:p>
          <a:p>
            <a:pPr lvl="2">
              <a:spcBef>
                <a:spcPts val="1200"/>
              </a:spcBef>
              <a:spcAft>
                <a:spcPts val="1200"/>
              </a:spcAft>
              <a:buFont typeface="Wingdings" panose="05000000000000000000" pitchFamily="2" charset="2"/>
              <a:buChar char="§"/>
            </a:pPr>
            <a:r>
              <a:rPr lang="en-US" sz="1900">
                <a:latin typeface="Tw Cen MT" panose="020B0602020104020603" pitchFamily="34" charset="0"/>
              </a:rPr>
              <a:t>Essential Household Items: $4,110</a:t>
            </a:r>
          </a:p>
        </p:txBody>
      </p:sp>
      <p:sp>
        <p:nvSpPr>
          <p:cNvPr id="2" name="Slide Number Placeholder 1"/>
          <p:cNvSpPr>
            <a:spLocks noGrp="1"/>
          </p:cNvSpPr>
          <p:nvPr>
            <p:ph type="sldNum" sz="quarter" idx="12"/>
          </p:nvPr>
        </p:nvSpPr>
        <p:spPr>
          <a:xfrm>
            <a:off x="8475518" y="6492876"/>
            <a:ext cx="2057400" cy="365125"/>
          </a:xfrm>
        </p:spPr>
        <p:txBody>
          <a:bodyPr/>
          <a:lstStyle/>
          <a:p>
            <a:pPr defTabSz="457200"/>
            <a:fld id="{C0D5BC47-A459-4BD8-8C6E-09C89B07E84C}" type="slidenum">
              <a:rPr lang="en-US">
                <a:solidFill>
                  <a:prstClr val="black"/>
                </a:solidFill>
                <a:latin typeface="Calibri" panose="020F0502020204030204"/>
              </a:rPr>
              <a:pPr defTabSz="457200"/>
              <a:t>31</a:t>
            </a:fld>
            <a:endParaRPr lang="en-US">
              <a:solidFill>
                <a:prstClr val="black"/>
              </a:solidFill>
              <a:latin typeface="Calibri" panose="020F0502020204030204"/>
            </a:endParaRPr>
          </a:p>
        </p:txBody>
      </p:sp>
      <p:graphicFrame>
        <p:nvGraphicFramePr>
          <p:cNvPr id="5" name="Chart 4">
            <a:extLst>
              <a:ext uri="{FF2B5EF4-FFF2-40B4-BE49-F238E27FC236}">
                <a16:creationId xmlns:a16="http://schemas.microsoft.com/office/drawing/2014/main" id="{4DEC7351-9E1A-65D9-B40A-5527B9A3D059}"/>
              </a:ext>
            </a:extLst>
          </p:cNvPr>
          <p:cNvGraphicFramePr/>
          <p:nvPr/>
        </p:nvGraphicFramePr>
        <p:xfrm>
          <a:off x="5680365" y="3149600"/>
          <a:ext cx="4852554" cy="34272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241176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defTabSz="457200"/>
            <a:fld id="{B82CCC60-E8CD-4174-8B1A-7DF615B22EEF}" type="slidenum">
              <a:rPr lang="en-US">
                <a:solidFill>
                  <a:prstClr val="black">
                    <a:tint val="75000"/>
                  </a:prstClr>
                </a:solidFill>
                <a:latin typeface="Calibri" panose="020F0502020204030204"/>
              </a:rPr>
              <a:pPr defTabSz="457200"/>
              <a:t>32</a:t>
            </a:fld>
            <a:endParaRPr lang="en-US">
              <a:solidFill>
                <a:prstClr val="black">
                  <a:tint val="75000"/>
                </a:prstClr>
              </a:solidFill>
              <a:latin typeface="Calibri" panose="020F0502020204030204"/>
            </a:endParaRPr>
          </a:p>
        </p:txBody>
      </p:sp>
      <p:sp>
        <p:nvSpPr>
          <p:cNvPr id="3" name="Title 1"/>
          <p:cNvSpPr txBox="1">
            <a:spLocks/>
          </p:cNvSpPr>
          <p:nvPr/>
        </p:nvSpPr>
        <p:spPr>
          <a:xfrm>
            <a:off x="2133600" y="3132441"/>
            <a:ext cx="8534400" cy="1143000"/>
          </a:xfrm>
          <a:prstGeom prst="rect">
            <a:avLst/>
          </a:prstGeom>
        </p:spPr>
        <p:txBody>
          <a:bodyPr>
            <a:noAutofit/>
          </a:bodyPr>
          <a:lstStyle>
            <a:lvl1pPr algn="ctr" defTabSz="914400" rtl="0" eaLnBrk="1" latinLnBrk="0" hangingPunct="1">
              <a:spcBef>
                <a:spcPct val="0"/>
              </a:spcBef>
              <a:buNone/>
              <a:defRPr sz="4400" b="1" kern="1200">
                <a:solidFill>
                  <a:schemeClr val="tx1">
                    <a:lumMod val="85000"/>
                    <a:lumOff val="15000"/>
                  </a:schemeClr>
                </a:solidFill>
                <a:effectLst>
                  <a:outerShdw blurRad="38100" dist="38100" dir="2700000" algn="tl">
                    <a:srgbClr val="000000">
                      <a:alpha val="43137"/>
                    </a:srgbClr>
                  </a:outerShdw>
                </a:effectLst>
                <a:latin typeface="Microsoft New Tai Lue" pitchFamily="34" charset="0"/>
                <a:ea typeface="Microsoft Himalaya" pitchFamily="2" charset="0"/>
                <a:cs typeface="Microsoft New Tai Lue" pitchFamily="34" charset="0"/>
              </a:defRPr>
            </a:lvl1pPr>
          </a:lstStyle>
          <a:p>
            <a:r>
              <a:rPr lang="en-US" sz="4200">
                <a:solidFill>
                  <a:prstClr val="black">
                    <a:lumMod val="85000"/>
                    <a:lumOff val="15000"/>
                  </a:prstClr>
                </a:solidFill>
                <a:effectLst/>
                <a:latin typeface="Tw Cen MT" panose="020B0602020104020603" pitchFamily="34" charset="0"/>
              </a:rPr>
              <a:t>Questions/Comments</a:t>
            </a:r>
            <a:endParaRPr lang="en-US" sz="4200">
              <a:solidFill>
                <a:prstClr val="black">
                  <a:lumMod val="85000"/>
                  <a:lumOff val="15000"/>
                </a:prstClr>
              </a:solidFill>
              <a:latin typeface="Tw Cen MT" panose="020B0602020104020603" pitchFamily="34" charset="0"/>
            </a:endParaRPr>
          </a:p>
        </p:txBody>
      </p:sp>
      <p:grpSp>
        <p:nvGrpSpPr>
          <p:cNvPr id="5" name="Group 4">
            <a:extLst>
              <a:ext uri="{FF2B5EF4-FFF2-40B4-BE49-F238E27FC236}">
                <a16:creationId xmlns:a16="http://schemas.microsoft.com/office/drawing/2014/main" id="{C6D83E7F-8EB1-4807-B25E-A7363CFDFFD8}"/>
              </a:ext>
            </a:extLst>
          </p:cNvPr>
          <p:cNvGrpSpPr/>
          <p:nvPr/>
        </p:nvGrpSpPr>
        <p:grpSpPr>
          <a:xfrm>
            <a:off x="1524000" y="1"/>
            <a:ext cx="9144000" cy="7014811"/>
            <a:chOff x="0" y="0"/>
            <a:chExt cx="9144000" cy="7014811"/>
          </a:xfrm>
        </p:grpSpPr>
        <p:pic>
          <p:nvPicPr>
            <p:cNvPr id="7" name="Picture 6">
              <a:extLst>
                <a:ext uri="{FF2B5EF4-FFF2-40B4-BE49-F238E27FC236}">
                  <a16:creationId xmlns:a16="http://schemas.microsoft.com/office/drawing/2014/main" id="{B551520D-FAE7-47A7-B76F-6FAAFE989025}"/>
                </a:ext>
              </a:extLst>
            </p:cNvPr>
            <p:cNvPicPr>
              <a:picLocks noChangeAspect="1"/>
            </p:cNvPicPr>
            <p:nvPr/>
          </p:nvPicPr>
          <p:blipFill rotWithShape="1">
            <a:blip r:embed="rId2">
              <a:extLst>
                <a:ext uri="{28A0092B-C50C-407E-A947-70E740481C1C}">
                  <a14:useLocalDpi xmlns:a14="http://schemas.microsoft.com/office/drawing/2010/main" val="0"/>
                </a:ext>
              </a:extLst>
            </a:blip>
            <a:srcRect t="21604"/>
            <a:stretch/>
          </p:blipFill>
          <p:spPr>
            <a:xfrm>
              <a:off x="0" y="0"/>
              <a:ext cx="9144000" cy="7014811"/>
            </a:xfrm>
            <a:prstGeom prst="rect">
              <a:avLst/>
            </a:prstGeom>
          </p:spPr>
        </p:pic>
        <p:sp>
          <p:nvSpPr>
            <p:cNvPr id="8" name="Rectangle 7">
              <a:extLst>
                <a:ext uri="{FF2B5EF4-FFF2-40B4-BE49-F238E27FC236}">
                  <a16:creationId xmlns:a16="http://schemas.microsoft.com/office/drawing/2014/main" id="{F25565CC-B0E0-4419-BA70-67468F8333FA}"/>
                </a:ext>
              </a:extLst>
            </p:cNvPr>
            <p:cNvSpPr/>
            <p:nvPr/>
          </p:nvSpPr>
          <p:spPr>
            <a:xfrm>
              <a:off x="0" y="2081719"/>
              <a:ext cx="9144000" cy="778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sp>
          <p:nvSpPr>
            <p:cNvPr id="9" name="Rectangle 8">
              <a:extLst>
                <a:ext uri="{FF2B5EF4-FFF2-40B4-BE49-F238E27FC236}">
                  <a16:creationId xmlns:a16="http://schemas.microsoft.com/office/drawing/2014/main" id="{7E2104DD-0DD0-48F0-AC79-52B5F2AF820E}"/>
                </a:ext>
              </a:extLst>
            </p:cNvPr>
            <p:cNvSpPr/>
            <p:nvPr/>
          </p:nvSpPr>
          <p:spPr>
            <a:xfrm>
              <a:off x="0" y="4734129"/>
              <a:ext cx="9144000" cy="778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grpSp>
    </p:spTree>
    <p:extLst>
      <p:ext uri="{BB962C8B-B14F-4D97-AF65-F5344CB8AC3E}">
        <p14:creationId xmlns:p14="http://schemas.microsoft.com/office/powerpoint/2010/main" val="12045415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31D59-A50A-C71F-8117-7A3791A52F62}"/>
              </a:ext>
            </a:extLst>
          </p:cNvPr>
          <p:cNvSpPr>
            <a:spLocks noGrp="1"/>
          </p:cNvSpPr>
          <p:nvPr>
            <p:ph type="title"/>
          </p:nvPr>
        </p:nvSpPr>
        <p:spPr/>
        <p:txBody>
          <a:bodyPr/>
          <a:lstStyle/>
          <a:p>
            <a:r>
              <a:rPr lang="en-US"/>
              <a:t>Q&amp;A </a:t>
            </a:r>
          </a:p>
        </p:txBody>
      </p:sp>
      <p:pic>
        <p:nvPicPr>
          <p:cNvPr id="6" name="Content Placeholder 5" descr="Wooden blocks with question marks">
            <a:extLst>
              <a:ext uri="{FF2B5EF4-FFF2-40B4-BE49-F238E27FC236}">
                <a16:creationId xmlns:a16="http://schemas.microsoft.com/office/drawing/2014/main" id="{3C845A53-4831-2F9F-05EB-B363360CBD4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39715" y="1990725"/>
            <a:ext cx="6012657" cy="4008438"/>
          </a:xfrm>
        </p:spPr>
      </p:pic>
      <p:sp>
        <p:nvSpPr>
          <p:cNvPr id="4" name="Slide Number Placeholder 3">
            <a:extLst>
              <a:ext uri="{FF2B5EF4-FFF2-40B4-BE49-F238E27FC236}">
                <a16:creationId xmlns:a16="http://schemas.microsoft.com/office/drawing/2014/main" id="{F8FD9D7E-8E85-32EB-68D1-3A8D96F2F383}"/>
              </a:ext>
            </a:extLst>
          </p:cNvPr>
          <p:cNvSpPr>
            <a:spLocks noGrp="1"/>
          </p:cNvSpPr>
          <p:nvPr>
            <p:ph type="sldNum" sz="quarter" idx="12"/>
          </p:nvPr>
        </p:nvSpPr>
        <p:spPr/>
        <p:txBody>
          <a:bodyPr/>
          <a:lstStyle/>
          <a:p>
            <a:fld id="{63CDEB3F-4050-4176-9930-7DC63E685662}" type="slidenum">
              <a:rPr lang="en-US" smtClean="0"/>
              <a:t>33</a:t>
            </a:fld>
            <a:endParaRPr lang="en-US"/>
          </a:p>
        </p:txBody>
      </p:sp>
    </p:spTree>
    <p:extLst>
      <p:ext uri="{BB962C8B-B14F-4D97-AF65-F5344CB8AC3E}">
        <p14:creationId xmlns:p14="http://schemas.microsoft.com/office/powerpoint/2010/main" val="20149743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6D26D-891F-D2C0-55D6-ADB43D08155D}"/>
              </a:ext>
            </a:extLst>
          </p:cNvPr>
          <p:cNvSpPr>
            <a:spLocks noGrp="1"/>
          </p:cNvSpPr>
          <p:nvPr>
            <p:ph type="title"/>
          </p:nvPr>
        </p:nvSpPr>
        <p:spPr/>
        <p:txBody>
          <a:bodyPr/>
          <a:lstStyle/>
          <a:p>
            <a:r>
              <a:rPr lang="en-US"/>
              <a:t>Upcoming Webinars</a:t>
            </a:r>
          </a:p>
        </p:txBody>
      </p:sp>
      <p:sp>
        <p:nvSpPr>
          <p:cNvPr id="4" name="Slide Number Placeholder 3">
            <a:extLst>
              <a:ext uri="{FF2B5EF4-FFF2-40B4-BE49-F238E27FC236}">
                <a16:creationId xmlns:a16="http://schemas.microsoft.com/office/drawing/2014/main" id="{B1F921A1-C161-7501-18A0-21A706178875}"/>
              </a:ext>
            </a:extLst>
          </p:cNvPr>
          <p:cNvSpPr>
            <a:spLocks noGrp="1"/>
          </p:cNvSpPr>
          <p:nvPr>
            <p:ph type="sldNum" sz="quarter" idx="12"/>
          </p:nvPr>
        </p:nvSpPr>
        <p:spPr/>
        <p:txBody>
          <a:bodyPr/>
          <a:lstStyle/>
          <a:p>
            <a:fld id="{63CDEB3F-4050-4176-9930-7DC63E685662}" type="slidenum">
              <a:rPr lang="en-US" smtClean="0"/>
              <a:t>34</a:t>
            </a:fld>
            <a:endParaRPr lang="en-US"/>
          </a:p>
        </p:txBody>
      </p:sp>
      <p:pic>
        <p:nvPicPr>
          <p:cNvPr id="6" name="Picture 5">
            <a:extLst>
              <a:ext uri="{FF2B5EF4-FFF2-40B4-BE49-F238E27FC236}">
                <a16:creationId xmlns:a16="http://schemas.microsoft.com/office/drawing/2014/main" id="{D6575ECD-1645-0537-A106-822FE7326272}"/>
              </a:ext>
            </a:extLst>
          </p:cNvPr>
          <p:cNvPicPr>
            <a:picLocks noChangeAspect="1"/>
          </p:cNvPicPr>
          <p:nvPr/>
        </p:nvPicPr>
        <p:blipFill>
          <a:blip r:embed="rId2"/>
          <a:stretch>
            <a:fillRect/>
          </a:stretch>
        </p:blipFill>
        <p:spPr>
          <a:xfrm>
            <a:off x="1693863" y="1875526"/>
            <a:ext cx="9603316" cy="4104130"/>
          </a:xfrm>
          <a:prstGeom prst="rect">
            <a:avLst/>
          </a:prstGeom>
        </p:spPr>
      </p:pic>
    </p:spTree>
    <p:extLst>
      <p:ext uri="{BB962C8B-B14F-4D97-AF65-F5344CB8AC3E}">
        <p14:creationId xmlns:p14="http://schemas.microsoft.com/office/powerpoint/2010/main" val="15541750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F17CB-C06B-42B3-BF3A-AA74B4A1BB98}"/>
              </a:ext>
            </a:extLst>
          </p:cNvPr>
          <p:cNvSpPr>
            <a:spLocks noGrp="1"/>
          </p:cNvSpPr>
          <p:nvPr>
            <p:ph type="ctrTitle"/>
          </p:nvPr>
        </p:nvSpPr>
        <p:spPr>
          <a:xfrm>
            <a:off x="2319565" y="914401"/>
            <a:ext cx="9262836" cy="2774730"/>
          </a:xfrm>
        </p:spPr>
        <p:txBody>
          <a:bodyPr/>
          <a:lstStyle/>
          <a:p>
            <a:r>
              <a:rPr lang="en-US"/>
              <a:t>Thank you!</a:t>
            </a:r>
          </a:p>
        </p:txBody>
      </p:sp>
      <p:sp>
        <p:nvSpPr>
          <p:cNvPr id="3" name="Subtitle 2">
            <a:extLst>
              <a:ext uri="{FF2B5EF4-FFF2-40B4-BE49-F238E27FC236}">
                <a16:creationId xmlns:a16="http://schemas.microsoft.com/office/drawing/2014/main" id="{5EE30136-5F0F-4AF8-AF47-B81C49192530}"/>
              </a:ext>
            </a:extLst>
          </p:cNvPr>
          <p:cNvSpPr>
            <a:spLocks noGrp="1"/>
          </p:cNvSpPr>
          <p:nvPr>
            <p:ph type="subTitle" idx="1"/>
          </p:nvPr>
        </p:nvSpPr>
        <p:spPr>
          <a:xfrm>
            <a:off x="3898983" y="4752806"/>
            <a:ext cx="7683417" cy="1364531"/>
          </a:xfrm>
        </p:spPr>
        <p:txBody>
          <a:bodyPr>
            <a:normAutofit/>
          </a:bodyPr>
          <a:lstStyle/>
          <a:p>
            <a:r>
              <a:rPr lang="en-US" sz="3600">
                <a:hlinkClick r:id="rId2"/>
              </a:rPr>
              <a:t>alison.bell@hud.gov</a:t>
            </a:r>
            <a:endParaRPr lang="en-US" sz="3600"/>
          </a:p>
        </p:txBody>
      </p:sp>
      <p:sp>
        <p:nvSpPr>
          <p:cNvPr id="4" name="Slide Number Placeholder 3">
            <a:extLst>
              <a:ext uri="{FF2B5EF4-FFF2-40B4-BE49-F238E27FC236}">
                <a16:creationId xmlns:a16="http://schemas.microsoft.com/office/drawing/2014/main" id="{42393ACF-ED2C-4620-B46E-9D2B58FCF2DE}"/>
              </a:ext>
            </a:extLst>
          </p:cNvPr>
          <p:cNvSpPr>
            <a:spLocks noGrp="1"/>
          </p:cNvSpPr>
          <p:nvPr>
            <p:ph type="sldNum" sz="quarter" idx="12"/>
          </p:nvPr>
        </p:nvSpPr>
        <p:spPr/>
        <p:txBody>
          <a:bodyPr/>
          <a:lstStyle/>
          <a:p>
            <a:fld id="{63CDEB3F-4050-4176-9930-7DC63E685662}" type="slidenum">
              <a:rPr lang="en-US" smtClean="0"/>
              <a:t>35</a:t>
            </a:fld>
            <a:endParaRPr lang="en-US"/>
          </a:p>
        </p:txBody>
      </p:sp>
    </p:spTree>
    <p:extLst>
      <p:ext uri="{BB962C8B-B14F-4D97-AF65-F5344CB8AC3E}">
        <p14:creationId xmlns:p14="http://schemas.microsoft.com/office/powerpoint/2010/main" val="3503159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E0E6F-B56E-49E7-A6F9-8F6EC8489F26}"/>
              </a:ext>
            </a:extLst>
          </p:cNvPr>
          <p:cNvSpPr>
            <a:spLocks noGrp="1"/>
          </p:cNvSpPr>
          <p:nvPr>
            <p:ph type="title"/>
          </p:nvPr>
        </p:nvSpPr>
        <p:spPr/>
        <p:txBody>
          <a:bodyPr/>
          <a:lstStyle/>
          <a:p>
            <a:r>
              <a:rPr lang="en-US">
                <a:latin typeface="Franklin Gothic Book"/>
              </a:rPr>
              <a:t>Welcome!</a:t>
            </a:r>
            <a:endParaRPr lang="en-US"/>
          </a:p>
        </p:txBody>
      </p:sp>
      <p:sp>
        <p:nvSpPr>
          <p:cNvPr id="3" name="Content Placeholder 2">
            <a:extLst>
              <a:ext uri="{FF2B5EF4-FFF2-40B4-BE49-F238E27FC236}">
                <a16:creationId xmlns:a16="http://schemas.microsoft.com/office/drawing/2014/main" id="{F47176DD-7C1B-49A0-AA6A-D7D1532D5DE9}"/>
              </a:ext>
            </a:extLst>
          </p:cNvPr>
          <p:cNvSpPr>
            <a:spLocks noGrp="1"/>
          </p:cNvSpPr>
          <p:nvPr>
            <p:ph idx="1"/>
          </p:nvPr>
        </p:nvSpPr>
        <p:spPr/>
        <p:txBody>
          <a:bodyPr>
            <a:normAutofit/>
          </a:bodyPr>
          <a:lstStyle/>
          <a:p>
            <a:pPr marL="514350" indent="-514350">
              <a:buClr>
                <a:srgbClr val="1287C3"/>
              </a:buClr>
            </a:pPr>
            <a:r>
              <a:rPr lang="en-US" sz="2400" b="1">
                <a:latin typeface="Calibri"/>
                <a:cs typeface="Calibri"/>
              </a:rPr>
              <a:t>Today's webinar is being recorded.  </a:t>
            </a:r>
            <a:r>
              <a:rPr lang="en-US" sz="2400">
                <a:latin typeface="Calibri"/>
                <a:cs typeface="Calibri"/>
              </a:rPr>
              <a:t>The recording and PowerPoint will be posted to the ”Webinars and Trainings” section of </a:t>
            </a:r>
            <a:r>
              <a:rPr lang="en-US" sz="2400">
                <a:latin typeface="Calibri"/>
                <a:cs typeface="Calibri"/>
                <a:hlinkClick r:id="rId2"/>
              </a:rPr>
              <a:t>www.hud.gov/hcv</a:t>
            </a:r>
            <a:r>
              <a:rPr lang="en-US" sz="2400">
                <a:latin typeface="Calibri"/>
                <a:cs typeface="Calibri"/>
              </a:rPr>
              <a:t>.   In about a week.</a:t>
            </a:r>
          </a:p>
          <a:p>
            <a:pPr marL="514350" indent="-514350">
              <a:buClr>
                <a:srgbClr val="1287C3"/>
              </a:buClr>
            </a:pPr>
            <a:r>
              <a:rPr lang="en-US" sz="2400" b="1">
                <a:latin typeface="Calibri"/>
                <a:cs typeface="Calibri"/>
              </a:rPr>
              <a:t>We need your feedback.  </a:t>
            </a:r>
            <a:r>
              <a:rPr lang="en-US" sz="2400">
                <a:latin typeface="Calibri"/>
                <a:cs typeface="Calibri"/>
              </a:rPr>
              <a:t>Please enter any suggestions you have for additional webinar topics, or resources HUD could provide to help your HCV program administration in the chat.  </a:t>
            </a:r>
          </a:p>
          <a:p>
            <a:pPr marL="514350" indent="-514350">
              <a:buClr>
                <a:srgbClr val="1287C3"/>
              </a:buClr>
            </a:pPr>
            <a:r>
              <a:rPr lang="en-US" sz="2400" b="1">
                <a:latin typeface="Calibri"/>
                <a:cs typeface="Calibri"/>
              </a:rPr>
              <a:t>Stay connected </a:t>
            </a:r>
            <a:r>
              <a:rPr lang="en-US" sz="2400">
                <a:latin typeface="Calibri"/>
                <a:cs typeface="Calibri"/>
              </a:rPr>
              <a:t>by visiting </a:t>
            </a:r>
            <a:r>
              <a:rPr lang="en-US" sz="2400">
                <a:latin typeface="Calibri"/>
                <a:cs typeface="Calibri"/>
                <a:hlinkClick r:id="rId2"/>
              </a:rPr>
              <a:t>www.hud.gov/hcv</a:t>
            </a:r>
            <a:r>
              <a:rPr lang="en-US" sz="2400">
                <a:latin typeface="Calibri"/>
                <a:cs typeface="Calibri"/>
              </a:rPr>
              <a:t> and subscribing to the HCV Connect Newsletter.</a:t>
            </a:r>
          </a:p>
        </p:txBody>
      </p:sp>
      <p:sp>
        <p:nvSpPr>
          <p:cNvPr id="4" name="Slide Number Placeholder 3">
            <a:extLst>
              <a:ext uri="{FF2B5EF4-FFF2-40B4-BE49-F238E27FC236}">
                <a16:creationId xmlns:a16="http://schemas.microsoft.com/office/drawing/2014/main" id="{B896FFCC-4100-4F3C-A800-D203D61CD42B}"/>
              </a:ext>
            </a:extLst>
          </p:cNvPr>
          <p:cNvSpPr>
            <a:spLocks noGrp="1"/>
          </p:cNvSpPr>
          <p:nvPr>
            <p:ph type="sldNum" sz="quarter" idx="12"/>
          </p:nvPr>
        </p:nvSpPr>
        <p:spPr/>
        <p:txBody>
          <a:bodyPr/>
          <a:lstStyle/>
          <a:p>
            <a:fld id="{63CDEB3F-4050-4176-9930-7DC63E685662}" type="slidenum">
              <a:rPr lang="en-US" smtClean="0"/>
              <a:t>4</a:t>
            </a:fld>
            <a:endParaRPr lang="en-US"/>
          </a:p>
        </p:txBody>
      </p:sp>
    </p:spTree>
    <p:extLst>
      <p:ext uri="{BB962C8B-B14F-4D97-AF65-F5344CB8AC3E}">
        <p14:creationId xmlns:p14="http://schemas.microsoft.com/office/powerpoint/2010/main" val="3566057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76348-91D6-A166-3778-CEAA241D51F1}"/>
              </a:ext>
            </a:extLst>
          </p:cNvPr>
          <p:cNvSpPr>
            <a:spLocks noGrp="1"/>
          </p:cNvSpPr>
          <p:nvPr>
            <p:ph type="title"/>
          </p:nvPr>
        </p:nvSpPr>
        <p:spPr/>
        <p:txBody>
          <a:bodyPr/>
          <a:lstStyle/>
          <a:p>
            <a:r>
              <a:rPr lang="en-US"/>
              <a:t>Office of Housing Voucher Program Updates</a:t>
            </a:r>
          </a:p>
        </p:txBody>
      </p:sp>
      <p:sp>
        <p:nvSpPr>
          <p:cNvPr id="3" name="Content Placeholder 2">
            <a:extLst>
              <a:ext uri="{FF2B5EF4-FFF2-40B4-BE49-F238E27FC236}">
                <a16:creationId xmlns:a16="http://schemas.microsoft.com/office/drawing/2014/main" id="{788AF8A0-15E2-EE9F-95A8-449EA6880BC2}"/>
              </a:ext>
            </a:extLst>
          </p:cNvPr>
          <p:cNvSpPr>
            <a:spLocks noGrp="1"/>
          </p:cNvSpPr>
          <p:nvPr>
            <p:ph idx="1"/>
          </p:nvPr>
        </p:nvSpPr>
        <p:spPr/>
        <p:txBody>
          <a:bodyPr>
            <a:normAutofit fontScale="92500" lnSpcReduction="10000"/>
          </a:bodyPr>
          <a:lstStyle/>
          <a:p>
            <a:r>
              <a:rPr lang="en-US"/>
              <a:t>PIH Notice 2022-18: Use of Housing Choice Voucher (HCV) and Mainstream Voucher Administrative Fees for Other Expenses to Assist Families to Lease Units</a:t>
            </a:r>
          </a:p>
          <a:p>
            <a:pPr lvl="1"/>
            <a:r>
              <a:rPr lang="en-US"/>
              <a:t>Webinar Thursday, July 21</a:t>
            </a:r>
            <a:r>
              <a:rPr lang="en-US" baseline="30000"/>
              <a:t>st</a:t>
            </a:r>
            <a:r>
              <a:rPr lang="en-US"/>
              <a:t> at 2 pm eastern</a:t>
            </a:r>
          </a:p>
          <a:p>
            <a:r>
              <a:rPr lang="en-US"/>
              <a:t>PIH Notice 2022-19: Mainstream Vouchers – Non-Competitive Opportunity for Additional Vouchers Authorized by the CARES Act and Extraordinary Administrative Funding, Correction</a:t>
            </a:r>
          </a:p>
          <a:p>
            <a:r>
              <a:rPr lang="en-US"/>
              <a:t>HAP Set Aside Application Deadline Extension </a:t>
            </a:r>
          </a:p>
          <a:p>
            <a:endParaRPr lang="en-US"/>
          </a:p>
        </p:txBody>
      </p:sp>
      <p:sp>
        <p:nvSpPr>
          <p:cNvPr id="4" name="Slide Number Placeholder 3">
            <a:extLst>
              <a:ext uri="{FF2B5EF4-FFF2-40B4-BE49-F238E27FC236}">
                <a16:creationId xmlns:a16="http://schemas.microsoft.com/office/drawing/2014/main" id="{609DB09A-6819-CC16-0834-88242AF4EBA7}"/>
              </a:ext>
            </a:extLst>
          </p:cNvPr>
          <p:cNvSpPr>
            <a:spLocks noGrp="1"/>
          </p:cNvSpPr>
          <p:nvPr>
            <p:ph type="sldNum" sz="quarter" idx="12"/>
          </p:nvPr>
        </p:nvSpPr>
        <p:spPr/>
        <p:txBody>
          <a:bodyPr/>
          <a:lstStyle/>
          <a:p>
            <a:fld id="{63CDEB3F-4050-4176-9930-7DC63E685662}" type="slidenum">
              <a:rPr lang="en-US" smtClean="0"/>
              <a:t>5</a:t>
            </a:fld>
            <a:endParaRPr lang="en-US"/>
          </a:p>
        </p:txBody>
      </p:sp>
    </p:spTree>
    <p:extLst>
      <p:ext uri="{BB962C8B-B14F-4D97-AF65-F5344CB8AC3E}">
        <p14:creationId xmlns:p14="http://schemas.microsoft.com/office/powerpoint/2010/main" val="3359008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2C7BF-36BE-900A-A4C0-748F74E7F2E7}"/>
              </a:ext>
            </a:extLst>
          </p:cNvPr>
          <p:cNvSpPr>
            <a:spLocks noGrp="1"/>
          </p:cNvSpPr>
          <p:nvPr>
            <p:ph type="title"/>
          </p:nvPr>
        </p:nvSpPr>
        <p:spPr/>
        <p:txBody>
          <a:bodyPr/>
          <a:lstStyle/>
          <a:p>
            <a:r>
              <a:rPr lang="en-US"/>
              <a:t>What is housing search assistance?</a:t>
            </a:r>
          </a:p>
        </p:txBody>
      </p:sp>
      <p:sp>
        <p:nvSpPr>
          <p:cNvPr id="3" name="Content Placeholder 2">
            <a:extLst>
              <a:ext uri="{FF2B5EF4-FFF2-40B4-BE49-F238E27FC236}">
                <a16:creationId xmlns:a16="http://schemas.microsoft.com/office/drawing/2014/main" id="{57429BCE-8DDD-144C-2719-722D6FCC4D66}"/>
              </a:ext>
            </a:extLst>
          </p:cNvPr>
          <p:cNvSpPr>
            <a:spLocks noGrp="1"/>
          </p:cNvSpPr>
          <p:nvPr>
            <p:ph idx="1"/>
          </p:nvPr>
        </p:nvSpPr>
        <p:spPr>
          <a:xfrm>
            <a:off x="1309511" y="1808162"/>
            <a:ext cx="10272889" cy="4482574"/>
          </a:xfrm>
        </p:spPr>
        <p:txBody>
          <a:bodyPr>
            <a:normAutofit fontScale="77500" lnSpcReduction="20000"/>
          </a:bodyPr>
          <a:lstStyle/>
          <a:p>
            <a:r>
              <a:rPr lang="en-US"/>
              <a:t>Direct services related to a family’s search for a unit</a:t>
            </a:r>
          </a:p>
          <a:p>
            <a:pPr lvl="1"/>
            <a:r>
              <a:rPr lang="en-US"/>
              <a:t>Pre-move counseling</a:t>
            </a:r>
          </a:p>
          <a:p>
            <a:pPr lvl="2"/>
            <a:r>
              <a:rPr lang="en-US" sz="2400"/>
              <a:t>Understanding family’s housing needs and potential barriers to leasing</a:t>
            </a:r>
            <a:endParaRPr lang="en-US"/>
          </a:p>
          <a:p>
            <a:pPr lvl="1"/>
            <a:r>
              <a:rPr lang="en-US"/>
              <a:t>Helping a family identify and visit potentially available units during their housing search, including units that meet the household’s disability-related needs</a:t>
            </a:r>
          </a:p>
          <a:p>
            <a:pPr lvl="1"/>
            <a:r>
              <a:rPr lang="en-US"/>
              <a:t>Providing transportation and directions</a:t>
            </a:r>
          </a:p>
          <a:p>
            <a:pPr lvl="1"/>
            <a:r>
              <a:rPr lang="en-US"/>
              <a:t>Assisting with the completion of rental applications</a:t>
            </a:r>
          </a:p>
          <a:p>
            <a:pPr lvl="1"/>
            <a:r>
              <a:rPr lang="en-US"/>
              <a:t>Owner recruitment and outreach activities, including the costs associated with materials or webpages specifically geared to owners</a:t>
            </a:r>
          </a:p>
          <a:p>
            <a:pPr lvl="1"/>
            <a:r>
              <a:rPr lang="en-US"/>
              <a:t>Landlord liaison staff and associated expenses. </a:t>
            </a:r>
          </a:p>
          <a:p>
            <a:pPr lvl="1"/>
            <a:r>
              <a:rPr lang="en-US"/>
              <a:t>Post-lease up activities</a:t>
            </a:r>
          </a:p>
        </p:txBody>
      </p:sp>
      <p:sp>
        <p:nvSpPr>
          <p:cNvPr id="4" name="Slide Number Placeholder 3">
            <a:extLst>
              <a:ext uri="{FF2B5EF4-FFF2-40B4-BE49-F238E27FC236}">
                <a16:creationId xmlns:a16="http://schemas.microsoft.com/office/drawing/2014/main" id="{36C0B935-6A0D-C5E1-4757-4ED0D109EFDA}"/>
              </a:ext>
            </a:extLst>
          </p:cNvPr>
          <p:cNvSpPr>
            <a:spLocks noGrp="1"/>
          </p:cNvSpPr>
          <p:nvPr>
            <p:ph type="sldNum" sz="quarter" idx="12"/>
          </p:nvPr>
        </p:nvSpPr>
        <p:spPr/>
        <p:txBody>
          <a:bodyPr/>
          <a:lstStyle/>
          <a:p>
            <a:fld id="{63CDEB3F-4050-4176-9930-7DC63E685662}" type="slidenum">
              <a:rPr lang="en-US" smtClean="0"/>
              <a:t>6</a:t>
            </a:fld>
            <a:endParaRPr lang="en-US"/>
          </a:p>
        </p:txBody>
      </p:sp>
    </p:spTree>
    <p:extLst>
      <p:ext uri="{BB962C8B-B14F-4D97-AF65-F5344CB8AC3E}">
        <p14:creationId xmlns:p14="http://schemas.microsoft.com/office/powerpoint/2010/main" val="2038348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89D26-6700-FB14-8EED-137D500857B8}"/>
              </a:ext>
            </a:extLst>
          </p:cNvPr>
          <p:cNvSpPr>
            <a:spLocks noGrp="1"/>
          </p:cNvSpPr>
          <p:nvPr>
            <p:ph type="title"/>
          </p:nvPr>
        </p:nvSpPr>
        <p:spPr>
          <a:xfrm>
            <a:off x="1423812" y="527459"/>
            <a:ext cx="10834863" cy="1533524"/>
          </a:xfrm>
        </p:spPr>
        <p:txBody>
          <a:bodyPr/>
          <a:lstStyle/>
          <a:p>
            <a:r>
              <a:rPr lang="en-US"/>
              <a:t>Developing a housing search assistance strategy</a:t>
            </a:r>
          </a:p>
        </p:txBody>
      </p:sp>
      <p:sp>
        <p:nvSpPr>
          <p:cNvPr id="3" name="Content Placeholder 2">
            <a:extLst>
              <a:ext uri="{FF2B5EF4-FFF2-40B4-BE49-F238E27FC236}">
                <a16:creationId xmlns:a16="http://schemas.microsoft.com/office/drawing/2014/main" id="{9DE8FD37-9CDD-E58F-37BB-4F91057BE0BC}"/>
              </a:ext>
            </a:extLst>
          </p:cNvPr>
          <p:cNvSpPr>
            <a:spLocks noGrp="1"/>
          </p:cNvSpPr>
          <p:nvPr>
            <p:ph idx="1"/>
          </p:nvPr>
        </p:nvSpPr>
        <p:spPr>
          <a:xfrm>
            <a:off x="1500012" y="2074091"/>
            <a:ext cx="10272889" cy="4009091"/>
          </a:xfrm>
        </p:spPr>
        <p:txBody>
          <a:bodyPr>
            <a:normAutofit fontScale="92500"/>
          </a:bodyPr>
          <a:lstStyle/>
          <a:p>
            <a:r>
              <a:rPr lang="en-US"/>
              <a:t>What are the issues the PHA is trying to resolve?</a:t>
            </a:r>
          </a:p>
          <a:p>
            <a:pPr lvl="1"/>
            <a:r>
              <a:rPr lang="en-US"/>
              <a:t>Challenges with utilization?</a:t>
            </a:r>
          </a:p>
          <a:p>
            <a:pPr lvl="1"/>
            <a:r>
              <a:rPr lang="en-US"/>
              <a:t>Low success rate?</a:t>
            </a:r>
          </a:p>
          <a:p>
            <a:pPr lvl="1"/>
            <a:r>
              <a:rPr lang="en-US"/>
              <a:t>Extended voucher search process?</a:t>
            </a:r>
          </a:p>
          <a:p>
            <a:pPr lvl="1"/>
            <a:r>
              <a:rPr lang="en-US"/>
              <a:t>Multiple RTAs per family due to inspection fails and other issues?</a:t>
            </a:r>
          </a:p>
          <a:p>
            <a:pPr lvl="1"/>
            <a:r>
              <a:rPr lang="en-US"/>
              <a:t>Special populations that have more challenges navigating rental market?</a:t>
            </a:r>
          </a:p>
          <a:p>
            <a:endParaRPr lang="en-US"/>
          </a:p>
        </p:txBody>
      </p:sp>
      <p:sp>
        <p:nvSpPr>
          <p:cNvPr id="4" name="Slide Number Placeholder 3">
            <a:extLst>
              <a:ext uri="{FF2B5EF4-FFF2-40B4-BE49-F238E27FC236}">
                <a16:creationId xmlns:a16="http://schemas.microsoft.com/office/drawing/2014/main" id="{F89C68E7-3691-40F6-B329-5BE856FC04CB}"/>
              </a:ext>
            </a:extLst>
          </p:cNvPr>
          <p:cNvSpPr>
            <a:spLocks noGrp="1"/>
          </p:cNvSpPr>
          <p:nvPr>
            <p:ph type="sldNum" sz="quarter" idx="12"/>
          </p:nvPr>
        </p:nvSpPr>
        <p:spPr/>
        <p:txBody>
          <a:bodyPr/>
          <a:lstStyle/>
          <a:p>
            <a:fld id="{63CDEB3F-4050-4176-9930-7DC63E685662}" type="slidenum">
              <a:rPr lang="en-US" smtClean="0"/>
              <a:t>7</a:t>
            </a:fld>
            <a:endParaRPr lang="en-US"/>
          </a:p>
        </p:txBody>
      </p:sp>
    </p:spTree>
    <p:extLst>
      <p:ext uri="{BB962C8B-B14F-4D97-AF65-F5344CB8AC3E}">
        <p14:creationId xmlns:p14="http://schemas.microsoft.com/office/powerpoint/2010/main" val="2035481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83BA2-3664-B30D-4C9E-8B8485A54B29}"/>
              </a:ext>
            </a:extLst>
          </p:cNvPr>
          <p:cNvSpPr>
            <a:spLocks noGrp="1"/>
          </p:cNvSpPr>
          <p:nvPr>
            <p:ph type="title"/>
          </p:nvPr>
        </p:nvSpPr>
        <p:spPr>
          <a:xfrm>
            <a:off x="1528587" y="323851"/>
            <a:ext cx="10272889" cy="1533524"/>
          </a:xfrm>
        </p:spPr>
        <p:txBody>
          <a:bodyPr>
            <a:normAutofit fontScale="90000"/>
          </a:bodyPr>
          <a:lstStyle/>
          <a:p>
            <a:r>
              <a:rPr lang="en-US"/>
              <a:t>Assessing current HCV program to determine what strategies might best resolve identified challenges and meet PHA’s program goals</a:t>
            </a:r>
          </a:p>
        </p:txBody>
      </p:sp>
      <p:sp>
        <p:nvSpPr>
          <p:cNvPr id="3" name="Content Placeholder 2">
            <a:extLst>
              <a:ext uri="{FF2B5EF4-FFF2-40B4-BE49-F238E27FC236}">
                <a16:creationId xmlns:a16="http://schemas.microsoft.com/office/drawing/2014/main" id="{9B7756A0-BEB3-DD6C-F2FE-380B6301C389}"/>
              </a:ext>
            </a:extLst>
          </p:cNvPr>
          <p:cNvSpPr>
            <a:spLocks noGrp="1"/>
          </p:cNvSpPr>
          <p:nvPr>
            <p:ph idx="1"/>
          </p:nvPr>
        </p:nvSpPr>
        <p:spPr>
          <a:xfrm>
            <a:off x="1309512" y="1990725"/>
            <a:ext cx="10272889" cy="4610100"/>
          </a:xfrm>
        </p:spPr>
        <p:txBody>
          <a:bodyPr>
            <a:normAutofit fontScale="77500" lnSpcReduction="20000"/>
          </a:bodyPr>
          <a:lstStyle/>
          <a:p>
            <a:pPr lvl="1"/>
            <a:r>
              <a:rPr lang="en-US"/>
              <a:t>Analyze available data and understand HCV program metrics</a:t>
            </a:r>
          </a:p>
          <a:p>
            <a:pPr lvl="2"/>
            <a:r>
              <a:rPr lang="en-US"/>
              <a:t>Number of days from voucher issuance to lease-up</a:t>
            </a:r>
          </a:p>
          <a:p>
            <a:pPr lvl="2"/>
            <a:r>
              <a:rPr lang="en-US"/>
              <a:t>Number of days from RTA receipt to inspection to lease-up</a:t>
            </a:r>
          </a:p>
          <a:p>
            <a:pPr lvl="2"/>
            <a:r>
              <a:rPr lang="en-US"/>
              <a:t>Number of initial inspection fails</a:t>
            </a:r>
          </a:p>
          <a:p>
            <a:pPr lvl="2"/>
            <a:r>
              <a:rPr lang="en-US"/>
              <a:t>Families searching without currently being under HAP contract</a:t>
            </a:r>
          </a:p>
          <a:p>
            <a:pPr lvl="2"/>
            <a:r>
              <a:rPr lang="en-US"/>
              <a:t>Voucher success rate</a:t>
            </a:r>
          </a:p>
          <a:p>
            <a:pPr lvl="2"/>
            <a:r>
              <a:rPr lang="en-US"/>
              <a:t>Are there certain populations that are struggling searching for units?</a:t>
            </a:r>
          </a:p>
          <a:p>
            <a:pPr lvl="1"/>
            <a:r>
              <a:rPr lang="en-US"/>
              <a:t>Examine current HCV processes</a:t>
            </a:r>
          </a:p>
          <a:p>
            <a:pPr lvl="2"/>
            <a:r>
              <a:rPr lang="en-US"/>
              <a:t>Process for monitoring vouchers on the street</a:t>
            </a:r>
          </a:p>
          <a:p>
            <a:pPr lvl="2"/>
            <a:r>
              <a:rPr lang="en-US"/>
              <a:t>Voucher extension process</a:t>
            </a:r>
          </a:p>
          <a:p>
            <a:pPr lvl="2"/>
            <a:r>
              <a:rPr lang="en-US"/>
              <a:t>Assess quality of landlord lists and rental unit listings</a:t>
            </a:r>
          </a:p>
          <a:p>
            <a:pPr lvl="2"/>
            <a:r>
              <a:rPr lang="en-US"/>
              <a:t>Talk to staff and landlords </a:t>
            </a:r>
          </a:p>
        </p:txBody>
      </p:sp>
      <p:sp>
        <p:nvSpPr>
          <p:cNvPr id="4" name="Slide Number Placeholder 3">
            <a:extLst>
              <a:ext uri="{FF2B5EF4-FFF2-40B4-BE49-F238E27FC236}">
                <a16:creationId xmlns:a16="http://schemas.microsoft.com/office/drawing/2014/main" id="{39B3F124-3804-C5B0-DF57-489321B1CB59}"/>
              </a:ext>
            </a:extLst>
          </p:cNvPr>
          <p:cNvSpPr>
            <a:spLocks noGrp="1"/>
          </p:cNvSpPr>
          <p:nvPr>
            <p:ph type="sldNum" sz="quarter" idx="12"/>
          </p:nvPr>
        </p:nvSpPr>
        <p:spPr/>
        <p:txBody>
          <a:bodyPr/>
          <a:lstStyle/>
          <a:p>
            <a:fld id="{63CDEB3F-4050-4176-9930-7DC63E685662}" type="slidenum">
              <a:rPr lang="en-US" smtClean="0"/>
              <a:t>8</a:t>
            </a:fld>
            <a:endParaRPr lang="en-US"/>
          </a:p>
        </p:txBody>
      </p:sp>
    </p:spTree>
    <p:extLst>
      <p:ext uri="{BB962C8B-B14F-4D97-AF65-F5344CB8AC3E}">
        <p14:creationId xmlns:p14="http://schemas.microsoft.com/office/powerpoint/2010/main" val="3325116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83BA2-3664-B30D-4C9E-8B8485A54B29}"/>
              </a:ext>
            </a:extLst>
          </p:cNvPr>
          <p:cNvSpPr>
            <a:spLocks noGrp="1"/>
          </p:cNvSpPr>
          <p:nvPr>
            <p:ph type="title"/>
          </p:nvPr>
        </p:nvSpPr>
        <p:spPr/>
        <p:txBody>
          <a:bodyPr/>
          <a:lstStyle/>
          <a:p>
            <a:r>
              <a:rPr lang="en-US"/>
              <a:t>Assessing available resources</a:t>
            </a:r>
          </a:p>
        </p:txBody>
      </p:sp>
      <p:sp>
        <p:nvSpPr>
          <p:cNvPr id="3" name="Content Placeholder 2">
            <a:extLst>
              <a:ext uri="{FF2B5EF4-FFF2-40B4-BE49-F238E27FC236}">
                <a16:creationId xmlns:a16="http://schemas.microsoft.com/office/drawing/2014/main" id="{9B7756A0-BEB3-DD6C-F2FE-380B6301C389}"/>
              </a:ext>
            </a:extLst>
          </p:cNvPr>
          <p:cNvSpPr>
            <a:spLocks noGrp="1"/>
          </p:cNvSpPr>
          <p:nvPr>
            <p:ph idx="1"/>
          </p:nvPr>
        </p:nvSpPr>
        <p:spPr>
          <a:xfrm>
            <a:off x="1309512" y="1990725"/>
            <a:ext cx="10272889" cy="4610100"/>
          </a:xfrm>
        </p:spPr>
        <p:txBody>
          <a:bodyPr>
            <a:normAutofit/>
          </a:bodyPr>
          <a:lstStyle/>
          <a:p>
            <a:pPr lvl="1"/>
            <a:r>
              <a:rPr lang="en-US"/>
              <a:t>Eligible uses of Administrative Fees: PIH Notice 2022-18</a:t>
            </a:r>
          </a:p>
          <a:p>
            <a:pPr lvl="1"/>
            <a:r>
              <a:rPr lang="en-US"/>
              <a:t>Eligible uses of EHV Services Fee: PIH Notice 2021-15</a:t>
            </a:r>
          </a:p>
          <a:p>
            <a:pPr lvl="1"/>
            <a:r>
              <a:rPr lang="en-US"/>
              <a:t>Does the PHA have available staff or funding to provide housing search assistance?</a:t>
            </a:r>
          </a:p>
          <a:p>
            <a:pPr lvl="2"/>
            <a:r>
              <a:rPr lang="en-US"/>
              <a:t>Would an increased voucher success rate result in cost savings in eligibility staffing?</a:t>
            </a:r>
          </a:p>
          <a:p>
            <a:pPr lvl="2"/>
            <a:r>
              <a:rPr lang="en-US"/>
              <a:t>Would increased leasing result in earning more administrative fees?</a:t>
            </a:r>
          </a:p>
          <a:p>
            <a:pPr lvl="1"/>
            <a:r>
              <a:rPr lang="en-US"/>
              <a:t>Are there service providers that the PHA could leverage to provide housing search assistance?</a:t>
            </a:r>
          </a:p>
          <a:p>
            <a:endParaRPr lang="en-US"/>
          </a:p>
        </p:txBody>
      </p:sp>
      <p:sp>
        <p:nvSpPr>
          <p:cNvPr id="4" name="Slide Number Placeholder 3">
            <a:extLst>
              <a:ext uri="{FF2B5EF4-FFF2-40B4-BE49-F238E27FC236}">
                <a16:creationId xmlns:a16="http://schemas.microsoft.com/office/drawing/2014/main" id="{39B3F124-3804-C5B0-DF57-489321B1CB59}"/>
              </a:ext>
            </a:extLst>
          </p:cNvPr>
          <p:cNvSpPr>
            <a:spLocks noGrp="1"/>
          </p:cNvSpPr>
          <p:nvPr>
            <p:ph type="sldNum" sz="quarter" idx="12"/>
          </p:nvPr>
        </p:nvSpPr>
        <p:spPr/>
        <p:txBody>
          <a:bodyPr/>
          <a:lstStyle/>
          <a:p>
            <a:fld id="{63CDEB3F-4050-4176-9930-7DC63E685662}" type="slidenum">
              <a:rPr lang="en-US" smtClean="0"/>
              <a:t>9</a:t>
            </a:fld>
            <a:endParaRPr lang="en-US"/>
          </a:p>
        </p:txBody>
      </p:sp>
    </p:spTree>
    <p:extLst>
      <p:ext uri="{BB962C8B-B14F-4D97-AF65-F5344CB8AC3E}">
        <p14:creationId xmlns:p14="http://schemas.microsoft.com/office/powerpoint/2010/main" val="6416650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ud theme">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hud theme" id="{ECAF9FF4-3BF6-4BB6-9BAE-CE39E1A13AA5}" vid="{FB461CA3-2EA1-4BD4-A52B-1A7929F002AC}"/>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Frame">
  <a:themeElements>
    <a:clrScheme name="Fram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39D77354-939E-4A26-AE51-B3F9618B14B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fd014737-7608-4b1e-b967-8de8d479122d">
      <UserInfo>
        <DisplayName>Ruppel, Chad</DisplayName>
        <AccountId>42</AccountId>
        <AccountType/>
      </UserInfo>
      <UserInfo>
        <DisplayName>Hatch, Patrick J</DisplayName>
        <AccountId>17</AccountId>
        <AccountType/>
      </UserInfo>
      <UserInfo>
        <DisplayName>Griego, Mandy V</DisplayName>
        <AccountId>68</AccountId>
        <AccountType/>
      </UserInfo>
      <UserInfo>
        <DisplayName>Rice, Douglas H</DisplayName>
        <AccountId>873</AccountId>
        <AccountType/>
      </UserInfo>
      <UserInfo>
        <DisplayName>Anderson, Lea E</DisplayName>
        <AccountId>19</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58B0C543903E7429806616CCC8804BE" ma:contentTypeVersion="12" ma:contentTypeDescription="Create a new document." ma:contentTypeScope="" ma:versionID="701c0c528de2cd438c776873fc197dba">
  <xsd:schema xmlns:xsd="http://www.w3.org/2001/XMLSchema" xmlns:xs="http://www.w3.org/2001/XMLSchema" xmlns:p="http://schemas.microsoft.com/office/2006/metadata/properties" xmlns:ns2="dfa42e7d-fb86-4563-8984-0accd8a0715b" xmlns:ns3="fd014737-7608-4b1e-b967-8de8d479122d" targetNamespace="http://schemas.microsoft.com/office/2006/metadata/properties" ma:root="true" ma:fieldsID="da592b782d16955ffdee620f6620d5bb" ns2:_="" ns3:_="">
    <xsd:import namespace="dfa42e7d-fb86-4563-8984-0accd8a0715b"/>
    <xsd:import namespace="fd014737-7608-4b1e-b967-8de8d479122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a42e7d-fb86-4563-8984-0accd8a071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d014737-7608-4b1e-b967-8de8d479122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134D97-BADA-43A3-84F9-07EEA941D394}">
  <ds:schemaRefs>
    <ds:schemaRef ds:uri="dfa42e7d-fb86-4563-8984-0accd8a0715b"/>
    <ds:schemaRef ds:uri="fd014737-7608-4b1e-b967-8de8d479122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136BD91-DAC4-41B1-A9C2-31B90E97B97E}">
  <ds:schemaRefs>
    <ds:schemaRef ds:uri="http://schemas.microsoft.com/sharepoint/v3/contenttype/forms"/>
  </ds:schemaRefs>
</ds:datastoreItem>
</file>

<file path=customXml/itemProps3.xml><?xml version="1.0" encoding="utf-8"?>
<ds:datastoreItem xmlns:ds="http://schemas.openxmlformats.org/officeDocument/2006/customXml" ds:itemID="{7AB2B395-3BCF-4FDA-8F50-27223335856E}">
  <ds:schemaRefs>
    <ds:schemaRef ds:uri="dfa42e7d-fb86-4563-8984-0accd8a0715b"/>
    <ds:schemaRef ds:uri="fd014737-7608-4b1e-b967-8de8d479122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35</Slides>
  <Notes>3</Notes>
  <HiddenSlides>0</HiddenSlides>
  <ScaleCrop>false</ScaleCrop>
  <HeadingPairs>
    <vt:vector size="4" baseType="variant">
      <vt:variant>
        <vt:lpstr>Theme</vt:lpstr>
      </vt:variant>
      <vt:variant>
        <vt:i4>3</vt:i4>
      </vt:variant>
      <vt:variant>
        <vt:lpstr>Slide Titles</vt:lpstr>
      </vt:variant>
      <vt:variant>
        <vt:i4>35</vt:i4>
      </vt:variant>
    </vt:vector>
  </HeadingPairs>
  <TitlesOfParts>
    <vt:vector size="38" baseType="lpstr">
      <vt:lpstr>hud theme</vt:lpstr>
      <vt:lpstr>Office Theme</vt:lpstr>
      <vt:lpstr>Frame</vt:lpstr>
      <vt:lpstr>HCV Utilization Webinar Series: Practices in Housing Search Assistance  June 16, 2022</vt:lpstr>
      <vt:lpstr>Agenda</vt:lpstr>
      <vt:lpstr>Today’s Presenters</vt:lpstr>
      <vt:lpstr>Welcome!</vt:lpstr>
      <vt:lpstr>Office of Housing Voucher Program Updates</vt:lpstr>
      <vt:lpstr>What is housing search assistance?</vt:lpstr>
      <vt:lpstr>Developing a housing search assistance strategy</vt:lpstr>
      <vt:lpstr>Assessing current HCV program to determine what strategies might best resolve identified challenges and meet PHA’s program goals</vt:lpstr>
      <vt:lpstr>Assessing available resources</vt:lpstr>
      <vt:lpstr>Strategies for Housing Search Assistance </vt:lpstr>
      <vt:lpstr>Outline</vt:lpstr>
      <vt:lpstr>Pre-move: Identifying Motivation for Moving </vt:lpstr>
      <vt:lpstr>Pre-move: Prioritizing Needs and Wants</vt:lpstr>
      <vt:lpstr>Selecting Priorities</vt:lpstr>
      <vt:lpstr>Pre-move:  Setting families up for a successful rental application </vt:lpstr>
      <vt:lpstr>Family Preparation: Referring Families to External Providers</vt:lpstr>
      <vt:lpstr>Family Preparation: Workshops</vt:lpstr>
      <vt:lpstr>Family Preparation: Preparing for Applications</vt:lpstr>
      <vt:lpstr>Housing Search Assistance: Owner Outreach </vt:lpstr>
      <vt:lpstr>Housing Search Assistance: Unit referrals </vt:lpstr>
      <vt:lpstr>Increasing Owner Participation: Competitive Payment Standards</vt:lpstr>
      <vt:lpstr>Increasing Owner Participation: Minimizing Lease-up Delays</vt:lpstr>
      <vt:lpstr>Increasing Owner Participation: Owner Incentives </vt:lpstr>
      <vt:lpstr>Questions &amp; Comments</vt:lpstr>
      <vt:lpstr>Local Strategies for Housing Search Assistance</vt:lpstr>
      <vt:lpstr>Housing Location &amp; Coordination Services in Fairfax County   </vt:lpstr>
      <vt:lpstr>FCRHA Overview</vt:lpstr>
      <vt:lpstr>Tenant Search Assistance: Standard Practices</vt:lpstr>
      <vt:lpstr>Housing Opportunities Collaborative (HOC)</vt:lpstr>
      <vt:lpstr>Housing Opportunities Collaborative</vt:lpstr>
      <vt:lpstr>Enhanced EHV Search Assistance</vt:lpstr>
      <vt:lpstr>PowerPoint Presentation</vt:lpstr>
      <vt:lpstr>Q&amp;A </vt:lpstr>
      <vt:lpstr>Upcoming Webinars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Housing Choice Voucher Utilization Webinar</dc:title>
  <dc:creator>Anderson, Lea E</dc:creator>
  <cp:revision>1</cp:revision>
  <dcterms:created xsi:type="dcterms:W3CDTF">2022-01-11T18:37:36Z</dcterms:created>
  <dcterms:modified xsi:type="dcterms:W3CDTF">2022-06-16T18:01:02Z</dcterms:modified>
</cp:coreProperties>
</file>