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1" r:id="rId6"/>
  </p:sldMasterIdLst>
  <p:notesMasterIdLst>
    <p:notesMasterId r:id="rId33"/>
  </p:notesMasterIdLst>
  <p:handoutMasterIdLst>
    <p:handoutMasterId r:id="rId34"/>
  </p:handoutMasterIdLst>
  <p:sldIdLst>
    <p:sldId id="256" r:id="rId7"/>
    <p:sldId id="422" r:id="rId8"/>
    <p:sldId id="410" r:id="rId9"/>
    <p:sldId id="474" r:id="rId10"/>
    <p:sldId id="479" r:id="rId11"/>
    <p:sldId id="264" r:id="rId12"/>
    <p:sldId id="266" r:id="rId13"/>
    <p:sldId id="280" r:id="rId14"/>
    <p:sldId id="481" r:id="rId15"/>
    <p:sldId id="267" r:id="rId16"/>
    <p:sldId id="281" r:id="rId17"/>
    <p:sldId id="483" r:id="rId18"/>
    <p:sldId id="484" r:id="rId19"/>
    <p:sldId id="485" r:id="rId20"/>
    <p:sldId id="259" r:id="rId21"/>
    <p:sldId id="475" r:id="rId22"/>
    <p:sldId id="257" r:id="rId23"/>
    <p:sldId id="258" r:id="rId24"/>
    <p:sldId id="260" r:id="rId25"/>
    <p:sldId id="262" r:id="rId26"/>
    <p:sldId id="261" r:id="rId27"/>
    <p:sldId id="263" r:id="rId28"/>
    <p:sldId id="477" r:id="rId29"/>
    <p:sldId id="482" r:id="rId30"/>
    <p:sldId id="449" r:id="rId31"/>
    <p:sldId id="4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E471C-D26A-4AD7-85D5-86169C210931}">
          <p14:sldIdLst>
            <p14:sldId id="256"/>
            <p14:sldId id="422"/>
            <p14:sldId id="410"/>
            <p14:sldId id="474"/>
            <p14:sldId id="479"/>
            <p14:sldId id="264"/>
            <p14:sldId id="266"/>
            <p14:sldId id="280"/>
            <p14:sldId id="481"/>
            <p14:sldId id="267"/>
            <p14:sldId id="281"/>
            <p14:sldId id="483"/>
            <p14:sldId id="484"/>
            <p14:sldId id="485"/>
            <p14:sldId id="259"/>
            <p14:sldId id="475"/>
            <p14:sldId id="257"/>
            <p14:sldId id="258"/>
            <p14:sldId id="260"/>
            <p14:sldId id="262"/>
            <p14:sldId id="261"/>
            <p14:sldId id="263"/>
            <p14:sldId id="477"/>
            <p14:sldId id="482"/>
            <p14:sldId id="449"/>
            <p14:sldId id="4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22119-8DC8-8E5C-79EA-BAD75891A41C}" name="Fontanez Sanchez, Miguel A" initials="FA" userId="S::miguel.a.fontanezsanchez@hud.gov::7d63ec6c-3ac9-44a8-99fc-5282f3783cb1" providerId="AD"/>
  <p188:author id="{F227171C-7997-1426-2718-7EF7D89C36A5}" name="Ruppel, Chad" initials="RC" userId="S::Chad.X.Ruppel@hud.gov::d7185f08-ff25-4745-a1ea-250edf0199cc" providerId="AD"/>
  <p188:author id="{ACF2D937-215D-3082-AEF7-323870AF1BF0}" name="Tafoya, Eva K" initials="TK" userId="S::eva.k.tafoya@hud.gov::8f70b40f-ee89-4616-a277-c0a9b69ffb5e" providerId="AD"/>
  <p188:author id="{DF20A33C-52EE-37F4-1B0D-E7F9B24B3CA7}" name="Johnson, Nathaniel" initials="JN" userId="S::Nathaniel.Johnson@hud.gov::bf5bd8fb-2788-4a30-a3ed-ec70b97b5a18" providerId="AD"/>
  <p188:author id="{C59E1841-1FE9-4C93-F6DF-BFEE92678453}" name="Griego, Mandy V" initials="GV" userId="S::mandy.v.griego@hud.gov::576f0306-c36c-43bd-ae1f-d16a49aefba5" providerId="AD"/>
  <p188:author id="{1A701549-2028-450B-FB78-26DB2D4D928A}" name="Hatch, Patrick J" initials="HJ" userId="S::patrick.j.hatch@hud.gov::452e8538-c146-4e80-894f-163ba07763d9" providerId="AD"/>
  <p188:author id="{C6732A6E-857F-62FB-DC2D-AC47065FEA10}" name="Griego, Mandy V" initials="GMV" userId="S::Mandy.V.Griego@hud.gov::576f0306-c36c-43bd-ae1f-d16a49aefba5" providerId="AD"/>
  <p188:author id="{BE4D2877-F503-B2F5-9BCD-A52F992B219A}" name="Ruppel, Chad" initials="RC" userId="S::chad.x.ruppel@hud.gov::4cd7462c-1b0b-42e5-b3bf-8652639ad50d" providerId="AD"/>
  <p188:author id="{A19BAF88-24B6-1240-CB95-200656EAAAE5}" name="Anderson, Lea E" initials="AE" userId="S::lea.e.anderson@hud.gov::6ca52ed6-879a-46a8-acda-1a75034b8495" providerId="AD"/>
  <p188:author id="{2C68F5A6-0EB7-3AB2-B699-F8D8915937A2}" name="Jones, Ryan E" initials="JRE" userId="S::Ryan.E.Jones@hud.gov::c3e7e8f0-cd80-480a-8734-886bf945cb72" providerId="AD"/>
  <p188:author id="{557409B5-1AE0-0109-A653-80DF57964F4E}" name="Johnson, Nathaniel" initials="JN" userId="S::nathaniel.johnson@hud.gov::bf5bd8fb-2788-4a30-a3ed-ec70b97b5a18" providerId="AD"/>
  <p188:author id="{786D2DBA-BF4C-9FEC-2B40-DEE6FC88D62D}" name="Rice, Douglas H" initials="RDH" userId="S::Douglas.H.Rice@hud.gov::f6f69b44-93dc-4884-b091-062b31555bed" providerId="AD"/>
  <p188:author id="{927AB9D6-31DB-59AC-5D69-F13C8E9447D2}" name="Tafoya, Eva K" initials="TEK" userId="S::Eva.K.Tafoya@hud.gov::8f70b40f-ee89-4616-a277-c0a9b69ffb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7"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2AB41-A957-4A79-BFDF-8C48A3CA39E6}" v="316" dt="2023-08-16T19:04:49.751"/>
    <p1510:client id="{39ACE1C0-50FF-5A8D-CC5C-14182365D693}" v="1" dt="2023-08-16T19:10:39.352"/>
    <p1510:client id="{61F20076-A6E5-A49F-EAA2-AE665A60C76D}" v="47" dt="2023-08-16T19:24:07.126"/>
    <p1510:client id="{AD4C9FD9-212F-EF6A-6E26-9BC39A902865}" v="3" dt="2023-08-16T19:09:10.254"/>
    <p1510:client id="{B08EA3B0-9C7A-844F-AC3D-0114EB3EE9E5}" v="121" dt="2023-08-15T22:41:24.832"/>
    <p1510:client id="{E0A1ABA3-3C97-45E7-97A7-9AEC21DAD835}" v="142" dt="2023-08-16T19:47:46.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huduser.gov/portal/datasets/fmr/smallarea/index.html" TargetMode="External"/><Relationship Id="rId7" Type="http://schemas.openxmlformats.org/officeDocument/2006/relationships/image" Target="../media/image12.PNG"/><Relationship Id="rId2" Type="http://schemas.openxmlformats.org/officeDocument/2006/relationships/hyperlink" Target="https://www.hudexchange.info/programs/public-housing/small-area-fair-market-rents/" TargetMode="External"/><Relationship Id="rId1" Type="http://schemas.openxmlformats.org/officeDocument/2006/relationships/hyperlink" Target="https://www.hud.gov/sites/dfiles/PIH/documents/PIH-2018-01.pdf"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hud.gov/sites/dfiles/PIH/documents/PIH2023-07.pdf"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ud.gov/sites/dfiles/PIH/documents/PIH2023-07.pdf" TargetMode="Externa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www.hud.gov/sites/dfiles/PIH/documents/PIH-2018-01.pdf" TargetMode="External"/><Relationship Id="rId1" Type="http://schemas.openxmlformats.org/officeDocument/2006/relationships/image" Target="../media/image10.PNG"/><Relationship Id="rId6" Type="http://schemas.openxmlformats.org/officeDocument/2006/relationships/hyperlink" Target="https://www.huduser.gov/portal/datasets/fmr/smallarea/index.html" TargetMode="External"/><Relationship Id="rId5" Type="http://schemas.openxmlformats.org/officeDocument/2006/relationships/image" Target="../media/image12.PNG"/><Relationship Id="rId4" Type="http://schemas.openxmlformats.org/officeDocument/2006/relationships/hyperlink" Target="https://www.hudexchange.info/programs/public-housing/small-area-fair-market-r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8C360-F83C-4E21-9DCE-0180F64312C6}"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n-US"/>
        </a:p>
      </dgm:t>
    </dgm:pt>
    <dgm:pt modelId="{368941ED-7DD3-4472-BA0B-68AC8C896052}">
      <dgm:prSet phldrT="[Text]" custT="1"/>
      <dgm:spPr/>
      <dgm:t>
        <a:bodyPr/>
        <a:lstStyle/>
        <a:p>
          <a:pPr algn="ctr"/>
          <a:r>
            <a:rPr lang="en-US" sz="16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PIH Notice 2018-01</a:t>
          </a:r>
          <a:endParaRPr lang="en-US" sz="1600" dirty="0">
            <a:solidFill>
              <a:schemeClr val="bg1"/>
            </a:solidFill>
          </a:endParaRPr>
        </a:p>
        <a:p>
          <a:pPr algn="ctr"/>
          <a:r>
            <a:rPr lang="en-US" sz="1600" dirty="0"/>
            <a:t>Instructions for adopting SAFMR or establishing SAFMR-based exception payment standards</a:t>
          </a:r>
        </a:p>
        <a:p>
          <a:pPr algn="ctr"/>
          <a:endParaRPr lang="en-US" sz="2400" dirty="0"/>
        </a:p>
      </dgm:t>
    </dgm:pt>
    <dgm:pt modelId="{6B7A45A2-D5BD-4507-9399-F602D4A40FEB}" type="parTrans" cxnId="{925822EB-AC54-4025-99C3-FB1A51F3BE6E}">
      <dgm:prSet/>
      <dgm:spPr/>
      <dgm:t>
        <a:bodyPr/>
        <a:lstStyle/>
        <a:p>
          <a:endParaRPr lang="en-US"/>
        </a:p>
      </dgm:t>
    </dgm:pt>
    <dgm:pt modelId="{2B2DE3C9-0D3D-46B0-A743-05310005D570}" type="sibTrans" cxnId="{925822EB-AC54-4025-99C3-FB1A51F3BE6E}">
      <dgm:prSet/>
      <dgm:spPr/>
      <dgm:t>
        <a:bodyPr/>
        <a:lstStyle/>
        <a:p>
          <a:endParaRPr lang="en-US"/>
        </a:p>
      </dgm:t>
    </dgm:pt>
    <dgm:pt modelId="{654ED5D6-1A1D-4B6D-A952-0057D6322388}">
      <dgm:prSet phldrT="[Text]" custT="1"/>
      <dgm:spPr/>
      <dgm:t>
        <a:bodyPr/>
        <a:lstStyle/>
        <a:p>
          <a:r>
            <a:rPr lang="en-US" sz="16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HUD Exchange</a:t>
          </a:r>
          <a:endParaRPr lang="en-US" sz="1600" dirty="0">
            <a:solidFill>
              <a:schemeClr val="bg1"/>
            </a:solidFill>
          </a:endParaRPr>
        </a:p>
        <a:p>
          <a:r>
            <a:rPr lang="en-US" sz="1600" dirty="0"/>
            <a:t>FAQs</a:t>
          </a:r>
        </a:p>
        <a:p>
          <a:r>
            <a:rPr lang="en-US" sz="1600" dirty="0"/>
            <a:t>Implementation Guidebook</a:t>
          </a:r>
        </a:p>
        <a:p>
          <a:r>
            <a:rPr lang="en-US" sz="1600" dirty="0"/>
            <a:t>Sample Documents </a:t>
          </a:r>
        </a:p>
        <a:p>
          <a:r>
            <a:rPr lang="en-US" sz="1600" dirty="0"/>
            <a:t>Case Studies</a:t>
          </a:r>
        </a:p>
      </dgm:t>
    </dgm:pt>
    <dgm:pt modelId="{1607BE4E-8934-4C91-822C-4B8A85EF1681}" type="parTrans" cxnId="{31C80908-BDF4-49B8-A057-2A684A8010E3}">
      <dgm:prSet/>
      <dgm:spPr/>
      <dgm:t>
        <a:bodyPr/>
        <a:lstStyle/>
        <a:p>
          <a:endParaRPr lang="en-US"/>
        </a:p>
      </dgm:t>
    </dgm:pt>
    <dgm:pt modelId="{BCEA0F53-30E4-482B-B4F7-58478ED8AC5C}" type="sibTrans" cxnId="{31C80908-BDF4-49B8-A057-2A684A8010E3}">
      <dgm:prSet/>
      <dgm:spPr/>
      <dgm:t>
        <a:bodyPr/>
        <a:lstStyle/>
        <a:p>
          <a:endParaRPr lang="en-US"/>
        </a:p>
      </dgm:t>
    </dgm:pt>
    <dgm:pt modelId="{81DA95F8-155E-4951-A3A7-AC3C7D2BF6C2}">
      <dgm:prSet phldrT="[Text]" custT="1"/>
      <dgm:spPr/>
      <dgm:t>
        <a:bodyPr/>
        <a:lstStyle/>
        <a:p>
          <a:r>
            <a:rPr lang="en-US" sz="16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SAFMR Lookup Tool</a:t>
          </a:r>
          <a:endParaRPr lang="en-US" sz="1600" dirty="0">
            <a:solidFill>
              <a:schemeClr val="bg1"/>
            </a:solidFill>
          </a:endParaRPr>
        </a:p>
        <a:p>
          <a:r>
            <a:rPr lang="en-US" sz="1600" dirty="0"/>
            <a:t>Current and Previous Year SAFMR Lookup by Metro Area or County</a:t>
          </a:r>
        </a:p>
        <a:p>
          <a:r>
            <a:rPr lang="en-US" sz="1600" dirty="0"/>
            <a:t>SAFMR</a:t>
          </a:r>
        </a:p>
        <a:p>
          <a:r>
            <a:rPr lang="en-US" sz="1600" dirty="0"/>
            <a:t>Rulemaking Info</a:t>
          </a:r>
        </a:p>
      </dgm:t>
    </dgm:pt>
    <dgm:pt modelId="{9915A231-F3F6-421D-A31F-B1A6F5A22C3D}" type="parTrans" cxnId="{191B3A26-7767-46DB-8E95-83C0D9618BA7}">
      <dgm:prSet/>
      <dgm:spPr/>
      <dgm:t>
        <a:bodyPr/>
        <a:lstStyle/>
        <a:p>
          <a:endParaRPr lang="en-US"/>
        </a:p>
      </dgm:t>
    </dgm:pt>
    <dgm:pt modelId="{FA7D42AB-3D65-462E-B580-0883EB6A36B8}" type="sibTrans" cxnId="{191B3A26-7767-46DB-8E95-83C0D9618BA7}">
      <dgm:prSet/>
      <dgm:spPr/>
      <dgm:t>
        <a:bodyPr/>
        <a:lstStyle/>
        <a:p>
          <a:endParaRPr lang="en-US"/>
        </a:p>
      </dgm:t>
    </dgm:pt>
    <dgm:pt modelId="{81F73938-8D97-4413-A378-C6951BF22753}">
      <dgm:prSet custT="1"/>
      <dgm:spPr/>
      <dgm:t>
        <a:bodyPr/>
        <a:lstStyle/>
        <a:p>
          <a:r>
            <a:rPr lang="en-US" sz="16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PIH Notice 2023-07</a:t>
          </a:r>
          <a:endParaRPr lang="en-US" sz="1600" dirty="0">
            <a:solidFill>
              <a:schemeClr val="bg1"/>
            </a:solidFill>
          </a:endParaRPr>
        </a:p>
        <a:p>
          <a:r>
            <a:rPr lang="en-US" sz="1600" dirty="0"/>
            <a:t>Special Fees for adopting SAFMR or establishing SAFMR-based exception payment standards</a:t>
          </a:r>
        </a:p>
        <a:p>
          <a:r>
            <a:rPr lang="en-US" sz="1600" dirty="0"/>
            <a:t>Applications Due October 31, 2023</a:t>
          </a:r>
        </a:p>
      </dgm:t>
    </dgm:pt>
    <dgm:pt modelId="{47D9D2E4-E9B5-46FD-841C-26896B5960CD}" type="parTrans" cxnId="{2AECF24F-23E7-4F48-A653-28D6CAB220E3}">
      <dgm:prSet/>
      <dgm:spPr/>
      <dgm:t>
        <a:bodyPr/>
        <a:lstStyle/>
        <a:p>
          <a:endParaRPr lang="en-US"/>
        </a:p>
      </dgm:t>
    </dgm:pt>
    <dgm:pt modelId="{6702834D-42CC-4BF9-9D8F-BEB0645FB704}" type="sibTrans" cxnId="{2AECF24F-23E7-4F48-A653-28D6CAB220E3}">
      <dgm:prSet/>
      <dgm:spPr/>
      <dgm:t>
        <a:bodyPr/>
        <a:lstStyle/>
        <a:p>
          <a:endParaRPr lang="en-US"/>
        </a:p>
      </dgm:t>
    </dgm:pt>
    <dgm:pt modelId="{1BFDC048-5DD8-483F-8CAA-52B5FCBB402B}" type="pres">
      <dgm:prSet presAssocID="{DF18C360-F83C-4E21-9DCE-0180F64312C6}" presName="Name0" presStyleCnt="0">
        <dgm:presLayoutVars>
          <dgm:dir/>
          <dgm:resizeHandles val="exact"/>
        </dgm:presLayoutVars>
      </dgm:prSet>
      <dgm:spPr/>
    </dgm:pt>
    <dgm:pt modelId="{0F092E4F-1B72-4056-84D9-77BC82753367}" type="pres">
      <dgm:prSet presAssocID="{DF18C360-F83C-4E21-9DCE-0180F64312C6}" presName="bkgdShp" presStyleLbl="alignAccFollowNode1" presStyleIdx="0" presStyleCnt="1"/>
      <dgm:spPr/>
    </dgm:pt>
    <dgm:pt modelId="{D8E08697-3A1A-4E44-902F-259C9588CF37}" type="pres">
      <dgm:prSet presAssocID="{DF18C360-F83C-4E21-9DCE-0180F64312C6}" presName="linComp" presStyleCnt="0"/>
      <dgm:spPr/>
    </dgm:pt>
    <dgm:pt modelId="{821D8E00-6DDE-482A-92E5-F031804FE456}" type="pres">
      <dgm:prSet presAssocID="{368941ED-7DD3-4472-BA0B-68AC8C896052}" presName="compNode" presStyleCnt="0"/>
      <dgm:spPr/>
    </dgm:pt>
    <dgm:pt modelId="{C3EDA8B6-86E8-4FB7-9E66-5D8A8DCAD32C}" type="pres">
      <dgm:prSet presAssocID="{368941ED-7DD3-4472-BA0B-68AC8C896052}" presName="node" presStyleLbl="node1" presStyleIdx="0" presStyleCnt="4">
        <dgm:presLayoutVars>
          <dgm:bulletEnabled val="1"/>
        </dgm:presLayoutVars>
      </dgm:prSet>
      <dgm:spPr/>
    </dgm:pt>
    <dgm:pt modelId="{7D933E6E-C73D-4660-9251-BC35DBF6D394}" type="pres">
      <dgm:prSet presAssocID="{368941ED-7DD3-4472-BA0B-68AC8C896052}" presName="invisiNode" presStyleLbl="node1" presStyleIdx="0" presStyleCnt="4"/>
      <dgm:spPr/>
    </dgm:pt>
    <dgm:pt modelId="{7A52A0CA-70B7-4C80-98FD-6DECC789759F}" type="pres">
      <dgm:prSet presAssocID="{368941ED-7DD3-4472-BA0B-68AC8C896052}" presName="imagNode" presStyleLbl="fgImgPlace1" presStyleIdx="0" presStyleCnt="4" custLinFactNeighborY="6460"/>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127" t="1421" r="2127" b="1421"/>
          </a:stretch>
        </a:blipFill>
      </dgm:spPr>
      <dgm:extLst>
        <a:ext uri="{E40237B7-FDA0-4F09-8148-C483321AD2D9}">
          <dgm14:cNvPr xmlns:dgm14="http://schemas.microsoft.com/office/drawing/2010/diagram" id="0" name="">
            <a:hlinkClick xmlns:r="http://schemas.openxmlformats.org/officeDocument/2006/relationships" r:id="rId1"/>
          </dgm14:cNvPr>
        </a:ext>
      </dgm:extLst>
    </dgm:pt>
    <dgm:pt modelId="{CDC18DC7-48CA-41FB-92F7-9DA56182309B}" type="pres">
      <dgm:prSet presAssocID="{2B2DE3C9-0D3D-46B0-A743-05310005D570}" presName="sibTrans" presStyleLbl="sibTrans2D1" presStyleIdx="0" presStyleCnt="0"/>
      <dgm:spPr/>
    </dgm:pt>
    <dgm:pt modelId="{9473642B-3771-42E5-9432-7B51B4030D84}" type="pres">
      <dgm:prSet presAssocID="{654ED5D6-1A1D-4B6D-A952-0057D6322388}" presName="compNode" presStyleCnt="0"/>
      <dgm:spPr/>
    </dgm:pt>
    <dgm:pt modelId="{81D42FC9-0D68-4FCB-8153-68F561B3C4D6}" type="pres">
      <dgm:prSet presAssocID="{654ED5D6-1A1D-4B6D-A952-0057D6322388}" presName="node" presStyleLbl="node1" presStyleIdx="1" presStyleCnt="4" custLinFactNeighborX="2237">
        <dgm:presLayoutVars>
          <dgm:bulletEnabled val="1"/>
        </dgm:presLayoutVars>
      </dgm:prSet>
      <dgm:spPr/>
    </dgm:pt>
    <dgm:pt modelId="{1FF86297-E940-41E2-A161-500E9CC9D3C1}" type="pres">
      <dgm:prSet presAssocID="{654ED5D6-1A1D-4B6D-A952-0057D6322388}" presName="invisiNode" presStyleLbl="node1" presStyleIdx="1" presStyleCnt="4"/>
      <dgm:spPr/>
    </dgm:pt>
    <dgm:pt modelId="{17B03A9D-2010-4378-A565-281D23CCEF16}" type="pres">
      <dgm:prSet presAssocID="{654ED5D6-1A1D-4B6D-A952-0057D6322388}" presName="imagNode" presStyleLbl="fgImgPlace1" presStyleIdx="1" presStyleCnt="4" custLinFactNeighborY="268"/>
      <dgm:spPr>
        <a:blipFill>
          <a:blip xmlns:r="http://schemas.openxmlformats.org/officeDocument/2006/relationships" r:embed="rId6">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C6AD86B3-7B2E-4897-80F1-CED8B37FFE32}" type="pres">
      <dgm:prSet presAssocID="{BCEA0F53-30E4-482B-B4F7-58478ED8AC5C}" presName="sibTrans" presStyleLbl="sibTrans2D1" presStyleIdx="0" presStyleCnt="0"/>
      <dgm:spPr/>
    </dgm:pt>
    <dgm:pt modelId="{DBA3107D-DCBD-4DA0-B3B2-1F29A6F9A778}" type="pres">
      <dgm:prSet presAssocID="{81DA95F8-155E-4951-A3A7-AC3C7D2BF6C2}" presName="compNode" presStyleCnt="0"/>
      <dgm:spPr/>
    </dgm:pt>
    <dgm:pt modelId="{CFC65409-1C37-45C9-8EF1-5C982E6D310C}" type="pres">
      <dgm:prSet presAssocID="{81DA95F8-155E-4951-A3A7-AC3C7D2BF6C2}" presName="node" presStyleLbl="node1" presStyleIdx="2" presStyleCnt="4">
        <dgm:presLayoutVars>
          <dgm:bulletEnabled val="1"/>
        </dgm:presLayoutVars>
      </dgm:prSet>
      <dgm:spPr/>
    </dgm:pt>
    <dgm:pt modelId="{E7EF8D65-24D5-4B82-8865-171DA34DF984}" type="pres">
      <dgm:prSet presAssocID="{81DA95F8-155E-4951-A3A7-AC3C7D2BF6C2}" presName="invisiNode" presStyleLbl="node1" presStyleIdx="2" presStyleCnt="4"/>
      <dgm:spPr/>
    </dgm:pt>
    <dgm:pt modelId="{F92DBCC4-3985-4850-857F-5250520834B7}" type="pres">
      <dgm:prSet presAssocID="{81DA95F8-155E-4951-A3A7-AC3C7D2BF6C2}" presName="imagNode" presStyleLbl="fgImgPlace1" presStyleIdx="2" presStyleCnt="4"/>
      <dgm:spPr>
        <a:blipFill>
          <a:blip xmlns:r="http://schemas.openxmlformats.org/officeDocument/2006/relationships" r:embed="rId7">
            <a:extLst>
              <a:ext uri="{28A0092B-C50C-407E-A947-70E740481C1C}">
                <a14:useLocalDpi xmlns:a14="http://schemas.microsoft.com/office/drawing/2010/main" val="0"/>
              </a:ext>
            </a:extLst>
          </a:blip>
          <a:srcRect/>
          <a:stretch>
            <a:fillRect l="-33000" r="-33000"/>
          </a:stretch>
        </a:blipFill>
      </dgm:spPr>
      <dgm:extLst>
        <a:ext uri="{E40237B7-FDA0-4F09-8148-C483321AD2D9}">
          <dgm14:cNvPr xmlns:dgm14="http://schemas.microsoft.com/office/drawing/2010/diagram" id="0" name="">
            <a:hlinkClick xmlns:r="http://schemas.openxmlformats.org/officeDocument/2006/relationships" r:id="rId3"/>
          </dgm14:cNvPr>
        </a:ext>
      </dgm:extLst>
    </dgm:pt>
    <dgm:pt modelId="{F08D54ED-0D64-4ECD-B679-71BC7EBE11B5}" type="pres">
      <dgm:prSet presAssocID="{FA7D42AB-3D65-462E-B580-0883EB6A36B8}" presName="sibTrans" presStyleLbl="sibTrans2D1" presStyleIdx="0" presStyleCnt="0"/>
      <dgm:spPr/>
    </dgm:pt>
    <dgm:pt modelId="{69B512D3-9854-40BF-91BF-2B969792A9BF}" type="pres">
      <dgm:prSet presAssocID="{81F73938-8D97-4413-A378-C6951BF22753}" presName="compNode" presStyleCnt="0"/>
      <dgm:spPr/>
    </dgm:pt>
    <dgm:pt modelId="{479D2D60-B9E2-4A78-AFAC-B8E2511D1729}" type="pres">
      <dgm:prSet presAssocID="{81F73938-8D97-4413-A378-C6951BF22753}" presName="node" presStyleLbl="node1" presStyleIdx="3" presStyleCnt="4">
        <dgm:presLayoutVars>
          <dgm:bulletEnabled val="1"/>
        </dgm:presLayoutVars>
      </dgm:prSet>
      <dgm:spPr/>
    </dgm:pt>
    <dgm:pt modelId="{558772E7-45CC-477C-BF7C-60921B23F024}" type="pres">
      <dgm:prSet presAssocID="{81F73938-8D97-4413-A378-C6951BF22753}" presName="invisiNode" presStyleLbl="node1" presStyleIdx="3" presStyleCnt="4"/>
      <dgm:spPr/>
    </dgm:pt>
    <dgm:pt modelId="{4BA969E6-8BD4-48E6-8361-652D1F4A9E4E}" type="pres">
      <dgm:prSet presAssocID="{81F73938-8D97-4413-A378-C6951BF22753}" presName="imagNode" presStyleLbl="fgImgPlace1" presStyleIdx="3" presStyleCnt="4"/>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t="-826" b="-826"/>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Lst>
  <dgm:cxnLst>
    <dgm:cxn modelId="{31C80908-BDF4-49B8-A057-2A684A8010E3}" srcId="{DF18C360-F83C-4E21-9DCE-0180F64312C6}" destId="{654ED5D6-1A1D-4B6D-A952-0057D6322388}" srcOrd="1" destOrd="0" parTransId="{1607BE4E-8934-4C91-822C-4B8A85EF1681}" sibTransId="{BCEA0F53-30E4-482B-B4F7-58478ED8AC5C}"/>
    <dgm:cxn modelId="{191B3A26-7767-46DB-8E95-83C0D9618BA7}" srcId="{DF18C360-F83C-4E21-9DCE-0180F64312C6}" destId="{81DA95F8-155E-4951-A3A7-AC3C7D2BF6C2}" srcOrd="2" destOrd="0" parTransId="{9915A231-F3F6-421D-A31F-B1A6F5A22C3D}" sibTransId="{FA7D42AB-3D65-462E-B580-0883EB6A36B8}"/>
    <dgm:cxn modelId="{CAA75D38-9D33-4893-8863-4D263D552FC3}" type="presOf" srcId="{BCEA0F53-30E4-482B-B4F7-58478ED8AC5C}" destId="{C6AD86B3-7B2E-4897-80F1-CED8B37FFE32}" srcOrd="0" destOrd="0" presId="urn:microsoft.com/office/officeart/2005/8/layout/pList2"/>
    <dgm:cxn modelId="{6965C55B-D119-4DCC-96C8-1FCD40BD2DA8}" type="presOf" srcId="{FA7D42AB-3D65-462E-B580-0883EB6A36B8}" destId="{F08D54ED-0D64-4ECD-B679-71BC7EBE11B5}" srcOrd="0" destOrd="0" presId="urn:microsoft.com/office/officeart/2005/8/layout/pList2"/>
    <dgm:cxn modelId="{2AECF24F-23E7-4F48-A653-28D6CAB220E3}" srcId="{DF18C360-F83C-4E21-9DCE-0180F64312C6}" destId="{81F73938-8D97-4413-A378-C6951BF22753}" srcOrd="3" destOrd="0" parTransId="{47D9D2E4-E9B5-46FD-841C-26896B5960CD}" sibTransId="{6702834D-42CC-4BF9-9D8F-BEB0645FB704}"/>
    <dgm:cxn modelId="{B29D0CC0-3843-4C8E-B16A-4C7B9CA7FE76}" type="presOf" srcId="{DF18C360-F83C-4E21-9DCE-0180F64312C6}" destId="{1BFDC048-5DD8-483F-8CAA-52B5FCBB402B}" srcOrd="0" destOrd="0" presId="urn:microsoft.com/office/officeart/2005/8/layout/pList2"/>
    <dgm:cxn modelId="{EE58B7C2-AAFC-4E4D-9E49-EFE3CAD68BDA}" type="presOf" srcId="{654ED5D6-1A1D-4B6D-A952-0057D6322388}" destId="{81D42FC9-0D68-4FCB-8153-68F561B3C4D6}" srcOrd="0" destOrd="0" presId="urn:microsoft.com/office/officeart/2005/8/layout/pList2"/>
    <dgm:cxn modelId="{44772FD3-977E-4163-A1C9-2CAC8EC2E951}" type="presOf" srcId="{81DA95F8-155E-4951-A3A7-AC3C7D2BF6C2}" destId="{CFC65409-1C37-45C9-8EF1-5C982E6D310C}" srcOrd="0" destOrd="0" presId="urn:microsoft.com/office/officeart/2005/8/layout/pList2"/>
    <dgm:cxn modelId="{925822EB-AC54-4025-99C3-FB1A51F3BE6E}" srcId="{DF18C360-F83C-4E21-9DCE-0180F64312C6}" destId="{368941ED-7DD3-4472-BA0B-68AC8C896052}" srcOrd="0" destOrd="0" parTransId="{6B7A45A2-D5BD-4507-9399-F602D4A40FEB}" sibTransId="{2B2DE3C9-0D3D-46B0-A743-05310005D570}"/>
    <dgm:cxn modelId="{93B42EED-A3F4-4FBC-916E-35E09013D5A2}" type="presOf" srcId="{81F73938-8D97-4413-A378-C6951BF22753}" destId="{479D2D60-B9E2-4A78-AFAC-B8E2511D1729}" srcOrd="0" destOrd="0" presId="urn:microsoft.com/office/officeart/2005/8/layout/pList2"/>
    <dgm:cxn modelId="{D37D51F6-40E6-48FA-A89D-12408F54D058}" type="presOf" srcId="{2B2DE3C9-0D3D-46B0-A743-05310005D570}" destId="{CDC18DC7-48CA-41FB-92F7-9DA56182309B}" srcOrd="0" destOrd="0" presId="urn:microsoft.com/office/officeart/2005/8/layout/pList2"/>
    <dgm:cxn modelId="{0A6A9EFA-3DB9-4C1C-AF24-AABA835E8937}" type="presOf" srcId="{368941ED-7DD3-4472-BA0B-68AC8C896052}" destId="{C3EDA8B6-86E8-4FB7-9E66-5D8A8DCAD32C}" srcOrd="0" destOrd="0" presId="urn:microsoft.com/office/officeart/2005/8/layout/pList2"/>
    <dgm:cxn modelId="{9ACDC207-426B-4F39-85BD-ACB7E9C366B5}" type="presParOf" srcId="{1BFDC048-5DD8-483F-8CAA-52B5FCBB402B}" destId="{0F092E4F-1B72-4056-84D9-77BC82753367}" srcOrd="0" destOrd="0" presId="urn:microsoft.com/office/officeart/2005/8/layout/pList2"/>
    <dgm:cxn modelId="{66106144-4EA7-4CDD-9DF0-3BB145142957}" type="presParOf" srcId="{1BFDC048-5DD8-483F-8CAA-52B5FCBB402B}" destId="{D8E08697-3A1A-4E44-902F-259C9588CF37}" srcOrd="1" destOrd="0" presId="urn:microsoft.com/office/officeart/2005/8/layout/pList2"/>
    <dgm:cxn modelId="{E1B28E8B-9824-4969-A14A-526B317A072D}" type="presParOf" srcId="{D8E08697-3A1A-4E44-902F-259C9588CF37}" destId="{821D8E00-6DDE-482A-92E5-F031804FE456}" srcOrd="0" destOrd="0" presId="urn:microsoft.com/office/officeart/2005/8/layout/pList2"/>
    <dgm:cxn modelId="{5A8E5CEE-0963-4B2A-8B04-F6F1C1989F25}" type="presParOf" srcId="{821D8E00-6DDE-482A-92E5-F031804FE456}" destId="{C3EDA8B6-86E8-4FB7-9E66-5D8A8DCAD32C}" srcOrd="0" destOrd="0" presId="urn:microsoft.com/office/officeart/2005/8/layout/pList2"/>
    <dgm:cxn modelId="{74B51415-A670-43B4-91F2-7A33C74C68CA}" type="presParOf" srcId="{821D8E00-6DDE-482A-92E5-F031804FE456}" destId="{7D933E6E-C73D-4660-9251-BC35DBF6D394}" srcOrd="1" destOrd="0" presId="urn:microsoft.com/office/officeart/2005/8/layout/pList2"/>
    <dgm:cxn modelId="{0D080614-423C-4A42-A6DF-B05C3C8AEA0B}" type="presParOf" srcId="{821D8E00-6DDE-482A-92E5-F031804FE456}" destId="{7A52A0CA-70B7-4C80-98FD-6DECC789759F}" srcOrd="2" destOrd="0" presId="urn:microsoft.com/office/officeart/2005/8/layout/pList2"/>
    <dgm:cxn modelId="{6B5C5942-D101-4B78-95B2-56120A34DC62}" type="presParOf" srcId="{D8E08697-3A1A-4E44-902F-259C9588CF37}" destId="{CDC18DC7-48CA-41FB-92F7-9DA56182309B}" srcOrd="1" destOrd="0" presId="urn:microsoft.com/office/officeart/2005/8/layout/pList2"/>
    <dgm:cxn modelId="{DA5D0097-0CFF-496B-B181-B38F902BAFB1}" type="presParOf" srcId="{D8E08697-3A1A-4E44-902F-259C9588CF37}" destId="{9473642B-3771-42E5-9432-7B51B4030D84}" srcOrd="2" destOrd="0" presId="urn:microsoft.com/office/officeart/2005/8/layout/pList2"/>
    <dgm:cxn modelId="{8B41C138-30F4-4A6B-A574-4E8666167E89}" type="presParOf" srcId="{9473642B-3771-42E5-9432-7B51B4030D84}" destId="{81D42FC9-0D68-4FCB-8153-68F561B3C4D6}" srcOrd="0" destOrd="0" presId="urn:microsoft.com/office/officeart/2005/8/layout/pList2"/>
    <dgm:cxn modelId="{04F124F7-30A1-46C6-B7CC-D7A46B615615}" type="presParOf" srcId="{9473642B-3771-42E5-9432-7B51B4030D84}" destId="{1FF86297-E940-41E2-A161-500E9CC9D3C1}" srcOrd="1" destOrd="0" presId="urn:microsoft.com/office/officeart/2005/8/layout/pList2"/>
    <dgm:cxn modelId="{B17FBAA2-6137-4A02-8CC7-508EDDA3BC1F}" type="presParOf" srcId="{9473642B-3771-42E5-9432-7B51B4030D84}" destId="{17B03A9D-2010-4378-A565-281D23CCEF16}" srcOrd="2" destOrd="0" presId="urn:microsoft.com/office/officeart/2005/8/layout/pList2"/>
    <dgm:cxn modelId="{CB26FDB6-7FD7-4B99-8774-247F4B01C45C}" type="presParOf" srcId="{D8E08697-3A1A-4E44-902F-259C9588CF37}" destId="{C6AD86B3-7B2E-4897-80F1-CED8B37FFE32}" srcOrd="3" destOrd="0" presId="urn:microsoft.com/office/officeart/2005/8/layout/pList2"/>
    <dgm:cxn modelId="{F311DBC3-BE0F-4BC3-B45C-75A762C2E2F7}" type="presParOf" srcId="{D8E08697-3A1A-4E44-902F-259C9588CF37}" destId="{DBA3107D-DCBD-4DA0-B3B2-1F29A6F9A778}" srcOrd="4" destOrd="0" presId="urn:microsoft.com/office/officeart/2005/8/layout/pList2"/>
    <dgm:cxn modelId="{BA9A6A6D-09A6-4149-AD3C-FAA1AF1E261A}" type="presParOf" srcId="{DBA3107D-DCBD-4DA0-B3B2-1F29A6F9A778}" destId="{CFC65409-1C37-45C9-8EF1-5C982E6D310C}" srcOrd="0" destOrd="0" presId="urn:microsoft.com/office/officeart/2005/8/layout/pList2"/>
    <dgm:cxn modelId="{9D55C27D-61FD-4DCC-BA32-EE1461B24AF1}" type="presParOf" srcId="{DBA3107D-DCBD-4DA0-B3B2-1F29A6F9A778}" destId="{E7EF8D65-24D5-4B82-8865-171DA34DF984}" srcOrd="1" destOrd="0" presId="urn:microsoft.com/office/officeart/2005/8/layout/pList2"/>
    <dgm:cxn modelId="{3A9F389F-AAD0-4AF9-AF45-C4B01A51D2C3}" type="presParOf" srcId="{DBA3107D-DCBD-4DA0-B3B2-1F29A6F9A778}" destId="{F92DBCC4-3985-4850-857F-5250520834B7}" srcOrd="2" destOrd="0" presId="urn:microsoft.com/office/officeart/2005/8/layout/pList2"/>
    <dgm:cxn modelId="{3B9B8B48-2C3F-43E7-A54F-425E8A0300F8}" type="presParOf" srcId="{D8E08697-3A1A-4E44-902F-259C9588CF37}" destId="{F08D54ED-0D64-4ECD-B679-71BC7EBE11B5}" srcOrd="5" destOrd="0" presId="urn:microsoft.com/office/officeart/2005/8/layout/pList2"/>
    <dgm:cxn modelId="{623A04E5-302E-42F2-835E-485E4F39C350}" type="presParOf" srcId="{D8E08697-3A1A-4E44-902F-259C9588CF37}" destId="{69B512D3-9854-40BF-91BF-2B969792A9BF}" srcOrd="6" destOrd="0" presId="urn:microsoft.com/office/officeart/2005/8/layout/pList2"/>
    <dgm:cxn modelId="{F5E6BB9B-98D0-4273-86F8-800D4E570ECE}" type="presParOf" srcId="{69B512D3-9854-40BF-91BF-2B969792A9BF}" destId="{479D2D60-B9E2-4A78-AFAC-B8E2511D1729}" srcOrd="0" destOrd="0" presId="urn:microsoft.com/office/officeart/2005/8/layout/pList2"/>
    <dgm:cxn modelId="{930327F2-BF20-4111-B7FF-37BFFA55DDC7}" type="presParOf" srcId="{69B512D3-9854-40BF-91BF-2B969792A9BF}" destId="{558772E7-45CC-477C-BF7C-60921B23F024}" srcOrd="1" destOrd="0" presId="urn:microsoft.com/office/officeart/2005/8/layout/pList2"/>
    <dgm:cxn modelId="{4FC4A9C2-91EC-457D-AFFE-25B02609A68F}" type="presParOf" srcId="{69B512D3-9854-40BF-91BF-2B969792A9BF}" destId="{4BA969E6-8BD4-48E6-8361-652D1F4A9E4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F3634-CDE1-4B2A-A510-09DABFA0DC2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AD7EAD8-A546-485F-99A7-60F9FFFB9817}">
      <dgm:prSet phldrT="[Text]" custT="1"/>
      <dgm:spPr/>
      <dgm:t>
        <a:bodyPr/>
        <a:lstStyle/>
        <a:p>
          <a:r>
            <a:rPr lang="en-US" sz="1900" dirty="0"/>
            <a:t>Analysis</a:t>
          </a:r>
        </a:p>
      </dgm:t>
    </dgm:pt>
    <dgm:pt modelId="{5341AE5F-BE40-46BD-9D0A-8D071A924B0C}" type="parTrans" cxnId="{9BE4A48B-0FE1-403E-A77B-1F97BB51FADC}">
      <dgm:prSet/>
      <dgm:spPr/>
      <dgm:t>
        <a:bodyPr/>
        <a:lstStyle/>
        <a:p>
          <a:endParaRPr lang="en-US"/>
        </a:p>
      </dgm:t>
    </dgm:pt>
    <dgm:pt modelId="{E333906B-A799-4C26-85EF-30B1D4164B0B}" type="sibTrans" cxnId="{9BE4A48B-0FE1-403E-A77B-1F97BB51FADC}">
      <dgm:prSet/>
      <dgm:spPr/>
      <dgm:t>
        <a:bodyPr/>
        <a:lstStyle/>
        <a:p>
          <a:endParaRPr lang="en-US"/>
        </a:p>
      </dgm:t>
    </dgm:pt>
    <dgm:pt modelId="{5BE0FACA-69E2-423A-8078-1323466F3A99}">
      <dgm:prSet phldrT="[Text]" custT="1"/>
      <dgm:spPr/>
      <dgm:t>
        <a:bodyPr/>
        <a:lstStyle/>
        <a:p>
          <a:r>
            <a:rPr lang="en-US" sz="1400" dirty="0"/>
            <a:t>Section 5(b) of PIH Notice 2018-01</a:t>
          </a:r>
        </a:p>
      </dgm:t>
    </dgm:pt>
    <dgm:pt modelId="{7CE5F339-D6D0-4694-A4DC-45C030F21EAD}" type="parTrans" cxnId="{E6B3A1A6-20BA-4A0B-8E6C-CC1503A988FF}">
      <dgm:prSet/>
      <dgm:spPr/>
      <dgm:t>
        <a:bodyPr/>
        <a:lstStyle/>
        <a:p>
          <a:endParaRPr lang="en-US"/>
        </a:p>
      </dgm:t>
    </dgm:pt>
    <dgm:pt modelId="{AC756DB3-C025-40C2-BD0D-BCD067E5BC0D}" type="sibTrans" cxnId="{E6B3A1A6-20BA-4A0B-8E6C-CC1503A988FF}">
      <dgm:prSet/>
      <dgm:spPr/>
      <dgm:t>
        <a:bodyPr/>
        <a:lstStyle/>
        <a:p>
          <a:endParaRPr lang="en-US"/>
        </a:p>
      </dgm:t>
    </dgm:pt>
    <dgm:pt modelId="{38953613-0090-451E-B4BD-8B55B965E09C}">
      <dgm:prSet phldrT="[Text]"/>
      <dgm:spPr/>
      <dgm:t>
        <a:bodyPr/>
        <a:lstStyle/>
        <a:p>
          <a:endParaRPr lang="en-US" sz="1200" dirty="0"/>
        </a:p>
      </dgm:t>
    </dgm:pt>
    <dgm:pt modelId="{2D2E6243-5980-4624-A5B8-E83F213026CB}" type="parTrans" cxnId="{EF5CCDA9-C33E-4F20-A978-259D46C5C6F0}">
      <dgm:prSet/>
      <dgm:spPr/>
      <dgm:t>
        <a:bodyPr/>
        <a:lstStyle/>
        <a:p>
          <a:endParaRPr lang="en-US"/>
        </a:p>
      </dgm:t>
    </dgm:pt>
    <dgm:pt modelId="{352947FB-89A6-4D32-A13B-5177ABDC03D2}" type="sibTrans" cxnId="{EF5CCDA9-C33E-4F20-A978-259D46C5C6F0}">
      <dgm:prSet/>
      <dgm:spPr/>
      <dgm:t>
        <a:bodyPr/>
        <a:lstStyle/>
        <a:p>
          <a:endParaRPr lang="en-US"/>
        </a:p>
      </dgm:t>
    </dgm:pt>
    <dgm:pt modelId="{751C2DD0-60A3-4176-9CD4-B4D6D7027C8A}">
      <dgm:prSet phldrT="[Text]" custT="1"/>
      <dgm:spPr/>
      <dgm:t>
        <a:bodyPr/>
        <a:lstStyle/>
        <a:p>
          <a:r>
            <a:rPr lang="en-US" sz="1900" dirty="0"/>
            <a:t>Request</a:t>
          </a:r>
        </a:p>
      </dgm:t>
    </dgm:pt>
    <dgm:pt modelId="{ABDCD16B-367F-42C6-B907-12DA437BC378}" type="parTrans" cxnId="{6F66312D-CBA6-4899-8A15-DBF8C21C09E6}">
      <dgm:prSet/>
      <dgm:spPr/>
      <dgm:t>
        <a:bodyPr/>
        <a:lstStyle/>
        <a:p>
          <a:endParaRPr lang="en-US"/>
        </a:p>
      </dgm:t>
    </dgm:pt>
    <dgm:pt modelId="{B796E22E-6788-4BB7-84B2-A6E57CCE5657}" type="sibTrans" cxnId="{6F66312D-CBA6-4899-8A15-DBF8C21C09E6}">
      <dgm:prSet/>
      <dgm:spPr/>
      <dgm:t>
        <a:bodyPr/>
        <a:lstStyle/>
        <a:p>
          <a:endParaRPr lang="en-US"/>
        </a:p>
      </dgm:t>
    </dgm:pt>
    <dgm:pt modelId="{576A6F4C-0A3D-45A6-9401-B3C3AE47310B}">
      <dgm:prSet phldrT="[Text]" custT="1"/>
      <dgm:spPr/>
      <dgm:t>
        <a:bodyPr/>
        <a:lstStyle/>
        <a:p>
          <a:r>
            <a:rPr lang="en-US" sz="1400" dirty="0"/>
            <a:t>PHAs may request approval at anytime</a:t>
          </a:r>
        </a:p>
      </dgm:t>
    </dgm:pt>
    <dgm:pt modelId="{D992B025-F1A8-4220-8475-163081278CE0}" type="parTrans" cxnId="{59AB2880-F0A8-4D21-ACC1-CD671AF5ECB7}">
      <dgm:prSet/>
      <dgm:spPr/>
      <dgm:t>
        <a:bodyPr/>
        <a:lstStyle/>
        <a:p>
          <a:endParaRPr lang="en-US"/>
        </a:p>
      </dgm:t>
    </dgm:pt>
    <dgm:pt modelId="{A9D1512D-B528-40DF-9518-2F8AC615128E}" type="sibTrans" cxnId="{59AB2880-F0A8-4D21-ACC1-CD671AF5ECB7}">
      <dgm:prSet/>
      <dgm:spPr/>
      <dgm:t>
        <a:bodyPr/>
        <a:lstStyle/>
        <a:p>
          <a:endParaRPr lang="en-US"/>
        </a:p>
      </dgm:t>
    </dgm:pt>
    <dgm:pt modelId="{E5E6F855-48D4-4F10-B3AA-986FEA9ADEAA}">
      <dgm:prSet phldrT="[Text]" custT="1"/>
      <dgm:spPr/>
      <dgm:t>
        <a:bodyPr/>
        <a:lstStyle/>
        <a:p>
          <a:r>
            <a:rPr lang="en-US" sz="1400" dirty="0"/>
            <a:t>Request must state that PHA has completed analysis of PIH Notice 2018-01 (5)(b)</a:t>
          </a:r>
        </a:p>
      </dgm:t>
    </dgm:pt>
    <dgm:pt modelId="{EC2FBFCE-8111-4AFE-B038-9CD45B24E1EA}" type="parTrans" cxnId="{A4A14C43-D32E-478C-ADE6-4F8E678CE2C8}">
      <dgm:prSet/>
      <dgm:spPr/>
      <dgm:t>
        <a:bodyPr/>
        <a:lstStyle/>
        <a:p>
          <a:endParaRPr lang="en-US"/>
        </a:p>
      </dgm:t>
    </dgm:pt>
    <dgm:pt modelId="{2C30227A-BA2C-4CBA-8959-4185FD210E69}" type="sibTrans" cxnId="{A4A14C43-D32E-478C-ADE6-4F8E678CE2C8}">
      <dgm:prSet/>
      <dgm:spPr/>
      <dgm:t>
        <a:bodyPr/>
        <a:lstStyle/>
        <a:p>
          <a:endParaRPr lang="en-US"/>
        </a:p>
      </dgm:t>
    </dgm:pt>
    <dgm:pt modelId="{A3B7460B-3474-4113-8325-D8E38797086E}">
      <dgm:prSet phldrT="[Text]" custT="1"/>
      <dgm:spPr/>
      <dgm:t>
        <a:bodyPr/>
        <a:lstStyle/>
        <a:p>
          <a:r>
            <a:rPr lang="en-US" sz="1900" dirty="0"/>
            <a:t>Upon Approval</a:t>
          </a:r>
        </a:p>
      </dgm:t>
    </dgm:pt>
    <dgm:pt modelId="{B177C191-074A-40E4-8CED-A7C1386C052E}" type="parTrans" cxnId="{9492A376-B08B-42EF-8F7D-ECDBD01996FA}">
      <dgm:prSet/>
      <dgm:spPr/>
      <dgm:t>
        <a:bodyPr/>
        <a:lstStyle/>
        <a:p>
          <a:endParaRPr lang="en-US"/>
        </a:p>
      </dgm:t>
    </dgm:pt>
    <dgm:pt modelId="{F0B7F732-765A-46A7-9C97-5DF916130A01}" type="sibTrans" cxnId="{9492A376-B08B-42EF-8F7D-ECDBD01996FA}">
      <dgm:prSet/>
      <dgm:spPr/>
      <dgm:t>
        <a:bodyPr/>
        <a:lstStyle/>
        <a:p>
          <a:endParaRPr lang="en-US"/>
        </a:p>
      </dgm:t>
    </dgm:pt>
    <dgm:pt modelId="{99054439-8BB9-4C4C-969B-DBF933FAAC29}">
      <dgm:prSet phldrT="[Text]" custT="1"/>
      <dgm:spPr/>
      <dgm:t>
        <a:bodyPr/>
        <a:lstStyle/>
        <a:p>
          <a:r>
            <a:rPr lang="en-US" sz="1400" dirty="0"/>
            <a:t>PHA must amend Admin Plan </a:t>
          </a:r>
        </a:p>
      </dgm:t>
    </dgm:pt>
    <dgm:pt modelId="{44211890-5DF5-4A9C-BE07-26B099023F25}" type="parTrans" cxnId="{C404D152-BD62-41BD-9300-EF8772EB7AC9}">
      <dgm:prSet/>
      <dgm:spPr/>
      <dgm:t>
        <a:bodyPr/>
        <a:lstStyle/>
        <a:p>
          <a:endParaRPr lang="en-US"/>
        </a:p>
      </dgm:t>
    </dgm:pt>
    <dgm:pt modelId="{85F6734C-D726-45FF-AA86-F1DE9D7EC088}" type="sibTrans" cxnId="{C404D152-BD62-41BD-9300-EF8772EB7AC9}">
      <dgm:prSet/>
      <dgm:spPr/>
      <dgm:t>
        <a:bodyPr/>
        <a:lstStyle/>
        <a:p>
          <a:endParaRPr lang="en-US"/>
        </a:p>
      </dgm:t>
    </dgm:pt>
    <dgm:pt modelId="{98BCAB75-C84F-40F3-9073-E765A89657EE}">
      <dgm:prSet phldrT="[Text]" custT="1"/>
      <dgm:spPr/>
      <dgm:t>
        <a:bodyPr/>
        <a:lstStyle/>
        <a:p>
          <a:r>
            <a:rPr lang="en-US" sz="1400" dirty="0"/>
            <a:t>PHA may establish payment standards within “basic range” (90-110%) of SAFMR</a:t>
          </a:r>
        </a:p>
      </dgm:t>
    </dgm:pt>
    <dgm:pt modelId="{A8C28429-F7EE-4EEE-B453-88F52FB73B75}" type="parTrans" cxnId="{C98950BD-DEF7-4D94-958C-95952A57CDA2}">
      <dgm:prSet/>
      <dgm:spPr/>
      <dgm:t>
        <a:bodyPr/>
        <a:lstStyle/>
        <a:p>
          <a:endParaRPr lang="en-US"/>
        </a:p>
      </dgm:t>
    </dgm:pt>
    <dgm:pt modelId="{36C333F6-CDB1-4353-BBF5-F00F1E6BF49F}" type="sibTrans" cxnId="{C98950BD-DEF7-4D94-958C-95952A57CDA2}">
      <dgm:prSet/>
      <dgm:spPr/>
      <dgm:t>
        <a:bodyPr/>
        <a:lstStyle/>
        <a:p>
          <a:endParaRPr lang="en-US"/>
        </a:p>
      </dgm:t>
    </dgm:pt>
    <dgm:pt modelId="{72FFF11D-1B93-4AAF-BDD3-39F20FD69919}">
      <dgm:prSet phldrT="[Text]" custT="1"/>
      <dgm:spPr/>
      <dgm:t>
        <a:bodyPr/>
        <a:lstStyle/>
        <a:p>
          <a:r>
            <a:rPr lang="en-US" sz="1400" dirty="0"/>
            <a:t>Any adverse effect on availability of units</a:t>
          </a:r>
        </a:p>
      </dgm:t>
    </dgm:pt>
    <dgm:pt modelId="{301C9A71-BF26-4775-9594-78481FE69798}" type="parTrans" cxnId="{3B0A7E19-F6CB-42C2-8A45-FC0AD0B00E1D}">
      <dgm:prSet/>
      <dgm:spPr/>
      <dgm:t>
        <a:bodyPr/>
        <a:lstStyle/>
        <a:p>
          <a:endParaRPr lang="en-US"/>
        </a:p>
      </dgm:t>
    </dgm:pt>
    <dgm:pt modelId="{E8FAA899-5FB6-4A92-8C69-0220B1584B5F}" type="sibTrans" cxnId="{3B0A7E19-F6CB-42C2-8A45-FC0AD0B00E1D}">
      <dgm:prSet/>
      <dgm:spPr/>
      <dgm:t>
        <a:bodyPr/>
        <a:lstStyle/>
        <a:p>
          <a:endParaRPr lang="en-US"/>
        </a:p>
      </dgm:t>
    </dgm:pt>
    <dgm:pt modelId="{5551EA93-2932-48B7-9F0B-4A4BC5D86B5E}">
      <dgm:prSet phldrT="[Text]"/>
      <dgm:spPr/>
      <dgm:t>
        <a:bodyPr/>
        <a:lstStyle/>
        <a:p>
          <a:endParaRPr lang="en-US" sz="1200" dirty="0"/>
        </a:p>
      </dgm:t>
    </dgm:pt>
    <dgm:pt modelId="{CDD10075-03B0-48FC-BB90-5EB0784AC509}" type="parTrans" cxnId="{D5C73641-0671-4E03-BF32-29217E1E01EE}">
      <dgm:prSet/>
      <dgm:spPr/>
      <dgm:t>
        <a:bodyPr/>
        <a:lstStyle/>
        <a:p>
          <a:endParaRPr lang="en-US"/>
        </a:p>
      </dgm:t>
    </dgm:pt>
    <dgm:pt modelId="{D69A5854-51A3-4F8D-B05A-B813F6ACF7D6}" type="sibTrans" cxnId="{D5C73641-0671-4E03-BF32-29217E1E01EE}">
      <dgm:prSet/>
      <dgm:spPr/>
      <dgm:t>
        <a:bodyPr/>
        <a:lstStyle/>
        <a:p>
          <a:endParaRPr lang="en-US"/>
        </a:p>
      </dgm:t>
    </dgm:pt>
    <dgm:pt modelId="{67EF9B93-689C-4D0E-9CE6-1CA90D426229}">
      <dgm:prSet phldrT="[Text]" custT="1"/>
      <dgm:spPr/>
      <dgm:t>
        <a:bodyPr/>
        <a:lstStyle/>
        <a:p>
          <a:r>
            <a:rPr lang="en-US" sz="1400" dirty="0"/>
            <a:t>Estimate effects on families, consider tenant protection policies when reduction in payment standard</a:t>
          </a:r>
        </a:p>
      </dgm:t>
    </dgm:pt>
    <dgm:pt modelId="{9BA69C5C-9647-4DD4-A74B-FEA5B6D96E7A}" type="parTrans" cxnId="{418D40B6-4D97-45C1-B427-789145B69C8E}">
      <dgm:prSet/>
      <dgm:spPr/>
      <dgm:t>
        <a:bodyPr/>
        <a:lstStyle/>
        <a:p>
          <a:endParaRPr lang="en-US"/>
        </a:p>
      </dgm:t>
    </dgm:pt>
    <dgm:pt modelId="{141A618F-A126-4B64-9362-01F89DCC0474}" type="sibTrans" cxnId="{418D40B6-4D97-45C1-B427-789145B69C8E}">
      <dgm:prSet/>
      <dgm:spPr/>
      <dgm:t>
        <a:bodyPr/>
        <a:lstStyle/>
        <a:p>
          <a:endParaRPr lang="en-US"/>
        </a:p>
      </dgm:t>
    </dgm:pt>
    <dgm:pt modelId="{D8AD8A37-8D6F-4935-9D61-86ADCAD6D035}">
      <dgm:prSet phldrT="[Text]"/>
      <dgm:spPr/>
      <dgm:t>
        <a:bodyPr/>
        <a:lstStyle/>
        <a:p>
          <a:endParaRPr lang="en-US" sz="1200" dirty="0"/>
        </a:p>
      </dgm:t>
    </dgm:pt>
    <dgm:pt modelId="{DC6C259C-623C-40EF-95D2-0843AB9793C8}" type="parTrans" cxnId="{EE1CF834-5F6A-4307-B288-C3ACBE7D4379}">
      <dgm:prSet/>
      <dgm:spPr/>
      <dgm:t>
        <a:bodyPr/>
        <a:lstStyle/>
        <a:p>
          <a:endParaRPr lang="en-US"/>
        </a:p>
      </dgm:t>
    </dgm:pt>
    <dgm:pt modelId="{711790A2-298D-4387-B766-4349B6324B5C}" type="sibTrans" cxnId="{EE1CF834-5F6A-4307-B288-C3ACBE7D4379}">
      <dgm:prSet/>
      <dgm:spPr/>
      <dgm:t>
        <a:bodyPr/>
        <a:lstStyle/>
        <a:p>
          <a:endParaRPr lang="en-US"/>
        </a:p>
      </dgm:t>
    </dgm:pt>
    <dgm:pt modelId="{37F3F6D5-9E4B-426D-BCDB-3F65B014F8E5}">
      <dgm:prSet phldrT="[Text]" custT="1"/>
      <dgm:spPr/>
      <dgm:t>
        <a:bodyPr/>
        <a:lstStyle/>
        <a:p>
          <a:r>
            <a:rPr lang="en-US" sz="1400" dirty="0"/>
            <a:t>Identify areas where rent reasonableness determinations will be triggered (difference between MAFMR and SAFMR is 10%)</a:t>
          </a:r>
        </a:p>
      </dgm:t>
    </dgm:pt>
    <dgm:pt modelId="{327A9C5F-0222-4220-8A5E-214C7D906BC6}" type="parTrans" cxnId="{688AC998-3508-45FF-A148-83A4E9A04241}">
      <dgm:prSet/>
      <dgm:spPr/>
      <dgm:t>
        <a:bodyPr/>
        <a:lstStyle/>
        <a:p>
          <a:endParaRPr lang="en-US"/>
        </a:p>
      </dgm:t>
    </dgm:pt>
    <dgm:pt modelId="{F661CDA3-82F6-4093-B9EB-4640D8B61806}" type="sibTrans" cxnId="{688AC998-3508-45FF-A148-83A4E9A04241}">
      <dgm:prSet/>
      <dgm:spPr/>
      <dgm:t>
        <a:bodyPr/>
        <a:lstStyle/>
        <a:p>
          <a:endParaRPr lang="en-US"/>
        </a:p>
      </dgm:t>
    </dgm:pt>
    <dgm:pt modelId="{2DED6CB1-FF9B-4EC1-A5E5-4A1CE29178DB}">
      <dgm:prSet phldrT="[Text]" custT="1"/>
      <dgm:spPr/>
      <dgm:t>
        <a:bodyPr/>
        <a:lstStyle/>
        <a:p>
          <a:r>
            <a:rPr lang="en-US" sz="1400" dirty="0"/>
            <a:t>Submit requests to HUD field office via SAFMRs@hud.gov</a:t>
          </a:r>
        </a:p>
      </dgm:t>
    </dgm:pt>
    <dgm:pt modelId="{B669FE74-10E5-4368-84F2-549C9862EA24}" type="parTrans" cxnId="{ADB85179-7BE1-46C9-8458-E74B9C38CF40}">
      <dgm:prSet/>
      <dgm:spPr/>
      <dgm:t>
        <a:bodyPr/>
        <a:lstStyle/>
        <a:p>
          <a:endParaRPr lang="en-US"/>
        </a:p>
      </dgm:t>
    </dgm:pt>
    <dgm:pt modelId="{40B1330A-A174-4B9B-B622-F7033793F1CB}" type="sibTrans" cxnId="{ADB85179-7BE1-46C9-8458-E74B9C38CF40}">
      <dgm:prSet/>
      <dgm:spPr/>
      <dgm:t>
        <a:bodyPr/>
        <a:lstStyle/>
        <a:p>
          <a:endParaRPr lang="en-US"/>
        </a:p>
      </dgm:t>
    </dgm:pt>
    <dgm:pt modelId="{26280F98-AC33-45F9-833A-A20B0F14718D}">
      <dgm:prSet phldrT="[Text]" custT="1"/>
      <dgm:spPr/>
      <dgm:t>
        <a:bodyPr/>
        <a:lstStyle/>
        <a:p>
          <a:r>
            <a:rPr lang="en-US" sz="1400" dirty="0"/>
            <a:t>State it will utilize SAFMR</a:t>
          </a:r>
        </a:p>
      </dgm:t>
    </dgm:pt>
    <dgm:pt modelId="{FAA051F6-7676-4408-AF5A-077DA956ACAE}" type="parTrans" cxnId="{4981C0CB-ADBB-4AC8-8FC1-F37AAB39FD20}">
      <dgm:prSet/>
      <dgm:spPr/>
      <dgm:t>
        <a:bodyPr/>
        <a:lstStyle/>
        <a:p>
          <a:endParaRPr lang="en-US"/>
        </a:p>
      </dgm:t>
    </dgm:pt>
    <dgm:pt modelId="{2056965F-8123-46C3-BCC6-450CFD984025}" type="sibTrans" cxnId="{4981C0CB-ADBB-4AC8-8FC1-F37AAB39FD20}">
      <dgm:prSet/>
      <dgm:spPr/>
      <dgm:t>
        <a:bodyPr/>
        <a:lstStyle/>
        <a:p>
          <a:endParaRPr lang="en-US"/>
        </a:p>
      </dgm:t>
    </dgm:pt>
    <dgm:pt modelId="{3933ECF4-8480-4DC3-9E14-F8D69B2E5072}">
      <dgm:prSet phldrT="[Text]" custT="1"/>
      <dgm:spPr/>
      <dgm:t>
        <a:bodyPr/>
        <a:lstStyle/>
        <a:p>
          <a:r>
            <a:rPr lang="en-US" sz="1400" dirty="0"/>
            <a:t>Include any policies adopted in respect to SAFMRs (PBV, tenant protections)</a:t>
          </a:r>
        </a:p>
      </dgm:t>
    </dgm:pt>
    <dgm:pt modelId="{1C257808-C272-4694-A092-8EAC8B68CC8E}" type="parTrans" cxnId="{12969D24-8632-404F-A0AF-F8E62F17338D}">
      <dgm:prSet/>
      <dgm:spPr/>
      <dgm:t>
        <a:bodyPr/>
        <a:lstStyle/>
        <a:p>
          <a:endParaRPr lang="en-US"/>
        </a:p>
      </dgm:t>
    </dgm:pt>
    <dgm:pt modelId="{9A0888A4-8287-41B9-919B-4C0D4059601E}" type="sibTrans" cxnId="{12969D24-8632-404F-A0AF-F8E62F17338D}">
      <dgm:prSet/>
      <dgm:spPr/>
      <dgm:t>
        <a:bodyPr/>
        <a:lstStyle/>
        <a:p>
          <a:endParaRPr lang="en-US"/>
        </a:p>
      </dgm:t>
    </dgm:pt>
    <dgm:pt modelId="{DD19C07F-7004-4A32-B023-B21088824CBA}">
      <dgm:prSet phldrT="[Text]" custT="1"/>
      <dgm:spPr/>
      <dgm:t>
        <a:bodyPr/>
        <a:lstStyle/>
        <a:p>
          <a:r>
            <a:rPr lang="en-US" sz="1400" dirty="0"/>
            <a:t>Requests must include proposed effective date</a:t>
          </a:r>
        </a:p>
      </dgm:t>
    </dgm:pt>
    <dgm:pt modelId="{EE3BD990-BFDF-4EAD-B5C2-E2A8AC2F8E5E}" type="parTrans" cxnId="{A3239FC4-FDB2-4291-9D5D-03A7BDCDB635}">
      <dgm:prSet/>
      <dgm:spPr/>
      <dgm:t>
        <a:bodyPr/>
        <a:lstStyle/>
        <a:p>
          <a:endParaRPr lang="en-US"/>
        </a:p>
      </dgm:t>
    </dgm:pt>
    <dgm:pt modelId="{E7DD20BB-C49E-4629-870D-3B30AD88488E}" type="sibTrans" cxnId="{A3239FC4-FDB2-4291-9D5D-03A7BDCDB635}">
      <dgm:prSet/>
      <dgm:spPr/>
      <dgm:t>
        <a:bodyPr/>
        <a:lstStyle/>
        <a:p>
          <a:endParaRPr lang="en-US"/>
        </a:p>
      </dgm:t>
    </dgm:pt>
    <dgm:pt modelId="{DC4675AB-F92F-46F3-BE29-DF08389812A9}">
      <dgm:prSet phldrT="[Text]" custT="1"/>
      <dgm:spPr/>
      <dgm:t>
        <a:bodyPr/>
        <a:lstStyle/>
        <a:p>
          <a:r>
            <a:rPr lang="en-US" sz="1400" dirty="0"/>
            <a:t>Opt-in PHA may later opt-out by revising Admin Plan and notifying HUD via SAFMRs@hud.gov</a:t>
          </a:r>
        </a:p>
      </dgm:t>
    </dgm:pt>
    <dgm:pt modelId="{A7A029EA-483B-4E10-9CC4-490A3ED44BC1}" type="parTrans" cxnId="{3DB75786-ED4B-4A76-BE44-B2A7BFEAE243}">
      <dgm:prSet/>
      <dgm:spPr/>
      <dgm:t>
        <a:bodyPr/>
        <a:lstStyle/>
        <a:p>
          <a:endParaRPr lang="en-US"/>
        </a:p>
      </dgm:t>
    </dgm:pt>
    <dgm:pt modelId="{A2E708EB-8784-4AC5-9DF5-6792D666C00F}" type="sibTrans" cxnId="{3DB75786-ED4B-4A76-BE44-B2A7BFEAE243}">
      <dgm:prSet/>
      <dgm:spPr/>
      <dgm:t>
        <a:bodyPr/>
        <a:lstStyle/>
        <a:p>
          <a:endParaRPr lang="en-US"/>
        </a:p>
      </dgm:t>
    </dgm:pt>
    <dgm:pt modelId="{83111D4F-0359-4448-9AA6-410D72E38C1C}">
      <dgm:prSet phldrT="[Text]" custT="1"/>
      <dgm:spPr/>
      <dgm:t>
        <a:bodyPr/>
        <a:lstStyle/>
        <a:p>
          <a:r>
            <a:rPr lang="en-US" sz="1400" dirty="0"/>
            <a:t>PHAs whose jurisdiction consists of a single ZIP code are considered Opt-in PHAs</a:t>
          </a:r>
        </a:p>
      </dgm:t>
    </dgm:pt>
    <dgm:pt modelId="{683A7063-586C-42DD-A58E-F6780A5FF77B}" type="parTrans" cxnId="{D5755A9F-9257-4190-93E3-EE6C3671377C}">
      <dgm:prSet/>
      <dgm:spPr/>
    </dgm:pt>
    <dgm:pt modelId="{CA974004-74D5-44C2-8E3A-FE36F9A4E1D0}" type="sibTrans" cxnId="{D5755A9F-9257-4190-93E3-EE6C3671377C}">
      <dgm:prSet/>
      <dgm:spPr/>
    </dgm:pt>
    <dgm:pt modelId="{ABB62FFE-7E71-42C3-90AC-9FE3DA3E3D40}">
      <dgm:prSet phldrT="[Text]" custT="1"/>
      <dgm:spPr/>
      <dgm:t>
        <a:bodyPr/>
        <a:lstStyle/>
        <a:p>
          <a:r>
            <a:rPr lang="en-US" sz="1400" dirty="0"/>
            <a:t>PBV Application</a:t>
          </a:r>
        </a:p>
      </dgm:t>
    </dgm:pt>
    <dgm:pt modelId="{382F32F2-D78E-455F-B42C-CFE1F7819897}" type="parTrans" cxnId="{317CC681-374C-4D3D-B215-9EF5A5981B2D}">
      <dgm:prSet/>
      <dgm:spPr/>
    </dgm:pt>
    <dgm:pt modelId="{589EED6A-542E-4D7E-8E98-763CE61F83A2}" type="sibTrans" cxnId="{317CC681-374C-4D3D-B215-9EF5A5981B2D}">
      <dgm:prSet/>
      <dgm:spPr/>
    </dgm:pt>
    <dgm:pt modelId="{9899CF17-4296-479B-9AB4-B93ACA166C3E}" type="pres">
      <dgm:prSet presAssocID="{2DCF3634-CDE1-4B2A-A510-09DABFA0DC23}" presName="Name0" presStyleCnt="0">
        <dgm:presLayoutVars>
          <dgm:dir/>
          <dgm:resizeHandles val="exact"/>
        </dgm:presLayoutVars>
      </dgm:prSet>
      <dgm:spPr/>
    </dgm:pt>
    <dgm:pt modelId="{F7215AC0-CCDA-4CD1-9A6C-CF230C47A960}" type="pres">
      <dgm:prSet presAssocID="{1AD7EAD8-A546-485F-99A7-60F9FFFB9817}" presName="node" presStyleLbl="node1" presStyleIdx="0" presStyleCnt="3">
        <dgm:presLayoutVars>
          <dgm:bulletEnabled val="1"/>
        </dgm:presLayoutVars>
      </dgm:prSet>
      <dgm:spPr/>
    </dgm:pt>
    <dgm:pt modelId="{09ECB8A6-A2C2-428E-9342-1D0928983146}" type="pres">
      <dgm:prSet presAssocID="{E333906B-A799-4C26-85EF-30B1D4164B0B}" presName="sibTrans" presStyleCnt="0"/>
      <dgm:spPr/>
    </dgm:pt>
    <dgm:pt modelId="{0663C3FA-71D8-43A5-8BA5-C765F4F35527}" type="pres">
      <dgm:prSet presAssocID="{751C2DD0-60A3-4176-9CD4-B4D6D7027C8A}" presName="node" presStyleLbl="node1" presStyleIdx="1" presStyleCnt="3">
        <dgm:presLayoutVars>
          <dgm:bulletEnabled val="1"/>
        </dgm:presLayoutVars>
      </dgm:prSet>
      <dgm:spPr/>
    </dgm:pt>
    <dgm:pt modelId="{43633228-E529-4F29-BFF8-7784101DF069}" type="pres">
      <dgm:prSet presAssocID="{B796E22E-6788-4BB7-84B2-A6E57CCE5657}" presName="sibTrans" presStyleCnt="0"/>
      <dgm:spPr/>
    </dgm:pt>
    <dgm:pt modelId="{60D1D46E-E84C-4E83-90CE-0D992F9727BB}" type="pres">
      <dgm:prSet presAssocID="{A3B7460B-3474-4113-8325-D8E38797086E}" presName="node" presStyleLbl="node1" presStyleIdx="2" presStyleCnt="3">
        <dgm:presLayoutVars>
          <dgm:bulletEnabled val="1"/>
        </dgm:presLayoutVars>
      </dgm:prSet>
      <dgm:spPr/>
    </dgm:pt>
  </dgm:ptLst>
  <dgm:cxnLst>
    <dgm:cxn modelId="{195F3309-CCEB-4E72-B37D-793FE6CEBEEB}" type="presOf" srcId="{576A6F4C-0A3D-45A6-9401-B3C3AE47310B}" destId="{0663C3FA-71D8-43A5-8BA5-C765F4F35527}" srcOrd="0" destOrd="1" presId="urn:microsoft.com/office/officeart/2005/8/layout/hList6"/>
    <dgm:cxn modelId="{9CD4F614-CD62-4A31-A24F-4B2DB64BA86B}" type="presOf" srcId="{2DCF3634-CDE1-4B2A-A510-09DABFA0DC23}" destId="{9899CF17-4296-479B-9AB4-B93ACA166C3E}" srcOrd="0" destOrd="0" presId="urn:microsoft.com/office/officeart/2005/8/layout/hList6"/>
    <dgm:cxn modelId="{3B0A7E19-F6CB-42C2-8A45-FC0AD0B00E1D}" srcId="{5BE0FACA-69E2-423A-8078-1323466F3A99}" destId="{72FFF11D-1B93-4AAF-BDD3-39F20FD69919}" srcOrd="0" destOrd="0" parTransId="{301C9A71-BF26-4775-9594-78481FE69798}" sibTransId="{E8FAA899-5FB6-4A92-8C69-0220B1584B5F}"/>
    <dgm:cxn modelId="{4B658B1B-9332-40F6-BD2B-16823756400A}" type="presOf" srcId="{38953613-0090-451E-B4BD-8B55B965E09C}" destId="{F7215AC0-CCDA-4CD1-9A6C-CF230C47A960}" srcOrd="0" destOrd="8" presId="urn:microsoft.com/office/officeart/2005/8/layout/hList6"/>
    <dgm:cxn modelId="{4008DF22-C249-4E79-98D5-C3954A1CE304}" type="presOf" srcId="{99054439-8BB9-4C4C-969B-DBF933FAAC29}" destId="{60D1D46E-E84C-4E83-90CE-0D992F9727BB}" srcOrd="0" destOrd="1" presId="urn:microsoft.com/office/officeart/2005/8/layout/hList6"/>
    <dgm:cxn modelId="{12969D24-8632-404F-A0AF-F8E62F17338D}" srcId="{99054439-8BB9-4C4C-969B-DBF933FAAC29}" destId="{3933ECF4-8480-4DC3-9E14-F8D69B2E5072}" srcOrd="1" destOrd="0" parTransId="{1C257808-C272-4694-A092-8EAC8B68CC8E}" sibTransId="{9A0888A4-8287-41B9-919B-4C0D4059601E}"/>
    <dgm:cxn modelId="{6F66312D-CBA6-4899-8A15-DBF8C21C09E6}" srcId="{2DCF3634-CDE1-4B2A-A510-09DABFA0DC23}" destId="{751C2DD0-60A3-4176-9CD4-B4D6D7027C8A}" srcOrd="1" destOrd="0" parTransId="{ABDCD16B-367F-42C6-B907-12DA437BC378}" sibTransId="{B796E22E-6788-4BB7-84B2-A6E57CCE5657}"/>
    <dgm:cxn modelId="{7E3EA12D-BC96-43AC-87CF-A12D36A3359A}" type="presOf" srcId="{5551EA93-2932-48B7-9F0B-4A4BC5D86B5E}" destId="{F7215AC0-CCDA-4CD1-9A6C-CF230C47A960}" srcOrd="0" destOrd="7" presId="urn:microsoft.com/office/officeart/2005/8/layout/hList6"/>
    <dgm:cxn modelId="{DDC8E231-FD97-49C7-9746-1E0F4EF0184B}" type="presOf" srcId="{5BE0FACA-69E2-423A-8078-1323466F3A99}" destId="{F7215AC0-CCDA-4CD1-9A6C-CF230C47A960}" srcOrd="0" destOrd="1" presId="urn:microsoft.com/office/officeart/2005/8/layout/hList6"/>
    <dgm:cxn modelId="{EE1CF834-5F6A-4307-B288-C3ACBE7D4379}" srcId="{5BE0FACA-69E2-423A-8078-1323466F3A99}" destId="{D8AD8A37-8D6F-4935-9D61-86ADCAD6D035}" srcOrd="4" destOrd="0" parTransId="{DC6C259C-623C-40EF-95D2-0843AB9793C8}" sibTransId="{711790A2-298D-4387-B766-4349B6324B5C}"/>
    <dgm:cxn modelId="{D5C73641-0671-4E03-BF32-29217E1E01EE}" srcId="{5BE0FACA-69E2-423A-8078-1323466F3A99}" destId="{5551EA93-2932-48B7-9F0B-4A4BC5D86B5E}" srcOrd="5" destOrd="0" parTransId="{CDD10075-03B0-48FC-BB90-5EB0784AC509}" sibTransId="{D69A5854-51A3-4F8D-B05A-B813F6ACF7D6}"/>
    <dgm:cxn modelId="{A4A14C43-D32E-478C-ADE6-4F8E678CE2C8}" srcId="{751C2DD0-60A3-4176-9CD4-B4D6D7027C8A}" destId="{E5E6F855-48D4-4F10-B3AA-986FEA9ADEAA}" srcOrd="1" destOrd="0" parTransId="{EC2FBFCE-8111-4AFE-B038-9CD45B24E1EA}" sibTransId="{2C30227A-BA2C-4CBA-8959-4185FD210E69}"/>
    <dgm:cxn modelId="{29212F49-D501-4743-9C69-8576D4104A2C}" type="presOf" srcId="{26280F98-AC33-45F9-833A-A20B0F14718D}" destId="{60D1D46E-E84C-4E83-90CE-0D992F9727BB}" srcOrd="0" destOrd="2" presId="urn:microsoft.com/office/officeart/2005/8/layout/hList6"/>
    <dgm:cxn modelId="{10299F6A-E52C-4B7C-A112-DB5FD322E59C}" type="presOf" srcId="{E5E6F855-48D4-4F10-B3AA-986FEA9ADEAA}" destId="{0663C3FA-71D8-43A5-8BA5-C765F4F35527}" srcOrd="0" destOrd="2" presId="urn:microsoft.com/office/officeart/2005/8/layout/hList6"/>
    <dgm:cxn modelId="{C9E42370-1815-4F64-8244-82419F27EFAB}" type="presOf" srcId="{98BCAB75-C84F-40F3-9073-E765A89657EE}" destId="{60D1D46E-E84C-4E83-90CE-0D992F9727BB}" srcOrd="0" destOrd="4" presId="urn:microsoft.com/office/officeart/2005/8/layout/hList6"/>
    <dgm:cxn modelId="{C404D152-BD62-41BD-9300-EF8772EB7AC9}" srcId="{A3B7460B-3474-4113-8325-D8E38797086E}" destId="{99054439-8BB9-4C4C-969B-DBF933FAAC29}" srcOrd="0" destOrd="0" parTransId="{44211890-5DF5-4A9C-BE07-26B099023F25}" sibTransId="{85F6734C-D726-45FF-AA86-F1DE9D7EC088}"/>
    <dgm:cxn modelId="{9492A376-B08B-42EF-8F7D-ECDBD01996FA}" srcId="{2DCF3634-CDE1-4B2A-A510-09DABFA0DC23}" destId="{A3B7460B-3474-4113-8325-D8E38797086E}" srcOrd="2" destOrd="0" parTransId="{B177C191-074A-40E4-8CED-A7C1386C052E}" sibTransId="{F0B7F732-765A-46A7-9C97-5DF916130A01}"/>
    <dgm:cxn modelId="{5E44C356-4CC7-46DB-A91E-A204A84FE38F}" type="presOf" srcId="{DD19C07F-7004-4A32-B023-B21088824CBA}" destId="{0663C3FA-71D8-43A5-8BA5-C765F4F35527}" srcOrd="0" destOrd="4" presId="urn:microsoft.com/office/officeart/2005/8/layout/hList6"/>
    <dgm:cxn modelId="{ADB85179-7BE1-46C9-8458-E74B9C38CF40}" srcId="{751C2DD0-60A3-4176-9CD4-B4D6D7027C8A}" destId="{2DED6CB1-FF9B-4EC1-A5E5-4A1CE29178DB}" srcOrd="2" destOrd="0" parTransId="{B669FE74-10E5-4368-84F2-549C9862EA24}" sibTransId="{40B1330A-A174-4B9B-B622-F7033793F1CB}"/>
    <dgm:cxn modelId="{59AB2880-F0A8-4D21-ACC1-CD671AF5ECB7}" srcId="{751C2DD0-60A3-4176-9CD4-B4D6D7027C8A}" destId="{576A6F4C-0A3D-45A6-9401-B3C3AE47310B}" srcOrd="0" destOrd="0" parTransId="{D992B025-F1A8-4220-8475-163081278CE0}" sibTransId="{A9D1512D-B528-40DF-9518-2F8AC615128E}"/>
    <dgm:cxn modelId="{317CC681-374C-4D3D-B215-9EF5A5981B2D}" srcId="{5BE0FACA-69E2-423A-8078-1323466F3A99}" destId="{ABB62FFE-7E71-42C3-90AC-9FE3DA3E3D40}" srcOrd="3" destOrd="0" parTransId="{382F32F2-D78E-455F-B42C-CFE1F7819897}" sibTransId="{589EED6A-542E-4D7E-8E98-763CE61F83A2}"/>
    <dgm:cxn modelId="{3DB75786-ED4B-4A76-BE44-B2A7BFEAE243}" srcId="{A3B7460B-3474-4113-8325-D8E38797086E}" destId="{DC4675AB-F92F-46F3-BE29-DF08389812A9}" srcOrd="2" destOrd="0" parTransId="{A7A029EA-483B-4E10-9CC4-490A3ED44BC1}" sibTransId="{A2E708EB-8784-4AC5-9DF5-6792D666C00F}"/>
    <dgm:cxn modelId="{9BE4A48B-0FE1-403E-A77B-1F97BB51FADC}" srcId="{2DCF3634-CDE1-4B2A-A510-09DABFA0DC23}" destId="{1AD7EAD8-A546-485F-99A7-60F9FFFB9817}" srcOrd="0" destOrd="0" parTransId="{5341AE5F-BE40-46BD-9D0A-8D071A924B0C}" sibTransId="{E333906B-A799-4C26-85EF-30B1D4164B0B}"/>
    <dgm:cxn modelId="{58437B94-2911-44CA-A8B3-4D762E865682}" type="presOf" srcId="{DC4675AB-F92F-46F3-BE29-DF08389812A9}" destId="{60D1D46E-E84C-4E83-90CE-0D992F9727BB}" srcOrd="0" destOrd="5" presId="urn:microsoft.com/office/officeart/2005/8/layout/hList6"/>
    <dgm:cxn modelId="{688AC998-3508-45FF-A148-83A4E9A04241}" srcId="{5BE0FACA-69E2-423A-8078-1323466F3A99}" destId="{37F3F6D5-9E4B-426D-BCDB-3F65B014F8E5}" srcOrd="2" destOrd="0" parTransId="{327A9C5F-0222-4220-8A5E-214C7D906BC6}" sibTransId="{F661CDA3-82F6-4093-B9EB-4640D8B61806}"/>
    <dgm:cxn modelId="{7ECEBB99-E76D-483D-9E46-876AF97142F4}" type="presOf" srcId="{37F3F6D5-9E4B-426D-BCDB-3F65B014F8E5}" destId="{F7215AC0-CCDA-4CD1-9A6C-CF230C47A960}" srcOrd="0" destOrd="4" presId="urn:microsoft.com/office/officeart/2005/8/layout/hList6"/>
    <dgm:cxn modelId="{70654B9A-5536-4639-9C9B-1F5E4C466E26}" type="presOf" srcId="{72FFF11D-1B93-4AAF-BDD3-39F20FD69919}" destId="{F7215AC0-CCDA-4CD1-9A6C-CF230C47A960}" srcOrd="0" destOrd="2" presId="urn:microsoft.com/office/officeart/2005/8/layout/hList6"/>
    <dgm:cxn modelId="{5CF2039C-4E56-428B-AD33-5EB07B923801}" type="presOf" srcId="{D8AD8A37-8D6F-4935-9D61-86ADCAD6D035}" destId="{F7215AC0-CCDA-4CD1-9A6C-CF230C47A960}" srcOrd="0" destOrd="6" presId="urn:microsoft.com/office/officeart/2005/8/layout/hList6"/>
    <dgm:cxn modelId="{D5755A9F-9257-4190-93E3-EE6C3671377C}" srcId="{751C2DD0-60A3-4176-9CD4-B4D6D7027C8A}" destId="{83111D4F-0359-4448-9AA6-410D72E38C1C}" srcOrd="4" destOrd="0" parTransId="{683A7063-586C-42DD-A58E-F6780A5FF77B}" sibTransId="{CA974004-74D5-44C2-8E3A-FE36F9A4E1D0}"/>
    <dgm:cxn modelId="{E6E00BA5-E45A-455A-969B-88EBB670897B}" type="presOf" srcId="{751C2DD0-60A3-4176-9CD4-B4D6D7027C8A}" destId="{0663C3FA-71D8-43A5-8BA5-C765F4F35527}" srcOrd="0" destOrd="0" presId="urn:microsoft.com/office/officeart/2005/8/layout/hList6"/>
    <dgm:cxn modelId="{DFAAA0A6-18CE-49EB-A8A1-0254B4B077DD}" type="presOf" srcId="{83111D4F-0359-4448-9AA6-410D72E38C1C}" destId="{0663C3FA-71D8-43A5-8BA5-C765F4F35527}" srcOrd="0" destOrd="5" presId="urn:microsoft.com/office/officeart/2005/8/layout/hList6"/>
    <dgm:cxn modelId="{E6B3A1A6-20BA-4A0B-8E6C-CC1503A988FF}" srcId="{1AD7EAD8-A546-485F-99A7-60F9FFFB9817}" destId="{5BE0FACA-69E2-423A-8078-1323466F3A99}" srcOrd="0" destOrd="0" parTransId="{7CE5F339-D6D0-4694-A4DC-45C030F21EAD}" sibTransId="{AC756DB3-C025-40C2-BD0D-BCD067E5BC0D}"/>
    <dgm:cxn modelId="{EF5CCDA9-C33E-4F20-A978-259D46C5C6F0}" srcId="{5BE0FACA-69E2-423A-8078-1323466F3A99}" destId="{38953613-0090-451E-B4BD-8B55B965E09C}" srcOrd="6" destOrd="0" parTransId="{2D2E6243-5980-4624-A5B8-E83F213026CB}" sibTransId="{352947FB-89A6-4D32-A13B-5177ABDC03D2}"/>
    <dgm:cxn modelId="{D8F194AB-BEA3-40C0-838C-7AC524B17737}" type="presOf" srcId="{ABB62FFE-7E71-42C3-90AC-9FE3DA3E3D40}" destId="{F7215AC0-CCDA-4CD1-9A6C-CF230C47A960}" srcOrd="0" destOrd="5" presId="urn:microsoft.com/office/officeart/2005/8/layout/hList6"/>
    <dgm:cxn modelId="{418D40B6-4D97-45C1-B427-789145B69C8E}" srcId="{5BE0FACA-69E2-423A-8078-1323466F3A99}" destId="{67EF9B93-689C-4D0E-9CE6-1CA90D426229}" srcOrd="1" destOrd="0" parTransId="{9BA69C5C-9647-4DD4-A74B-FEA5B6D96E7A}" sibTransId="{141A618F-A126-4B64-9362-01F89DCC0474}"/>
    <dgm:cxn modelId="{C98950BD-DEF7-4D94-958C-95952A57CDA2}" srcId="{A3B7460B-3474-4113-8325-D8E38797086E}" destId="{98BCAB75-C84F-40F3-9073-E765A89657EE}" srcOrd="1" destOrd="0" parTransId="{A8C28429-F7EE-4EEE-B453-88F52FB73B75}" sibTransId="{36C333F6-CDB1-4353-BBF5-F00F1E6BF49F}"/>
    <dgm:cxn modelId="{A3239FC4-FDB2-4291-9D5D-03A7BDCDB635}" srcId="{751C2DD0-60A3-4176-9CD4-B4D6D7027C8A}" destId="{DD19C07F-7004-4A32-B023-B21088824CBA}" srcOrd="3" destOrd="0" parTransId="{EE3BD990-BFDF-4EAD-B5C2-E2A8AC2F8E5E}" sibTransId="{E7DD20BB-C49E-4629-870D-3B30AD88488E}"/>
    <dgm:cxn modelId="{F73B99C5-6FC6-4D9A-A0E9-55ADD49A6A53}" type="presOf" srcId="{3933ECF4-8480-4DC3-9E14-F8D69B2E5072}" destId="{60D1D46E-E84C-4E83-90CE-0D992F9727BB}" srcOrd="0" destOrd="3" presId="urn:microsoft.com/office/officeart/2005/8/layout/hList6"/>
    <dgm:cxn modelId="{4981C0CB-ADBB-4AC8-8FC1-F37AAB39FD20}" srcId="{99054439-8BB9-4C4C-969B-DBF933FAAC29}" destId="{26280F98-AC33-45F9-833A-A20B0F14718D}" srcOrd="0" destOrd="0" parTransId="{FAA051F6-7676-4408-AF5A-077DA956ACAE}" sibTransId="{2056965F-8123-46C3-BCC6-450CFD984025}"/>
    <dgm:cxn modelId="{CB321DE4-3648-4BB7-8012-4406183CC960}" type="presOf" srcId="{A3B7460B-3474-4113-8325-D8E38797086E}" destId="{60D1D46E-E84C-4E83-90CE-0D992F9727BB}" srcOrd="0" destOrd="0" presId="urn:microsoft.com/office/officeart/2005/8/layout/hList6"/>
    <dgm:cxn modelId="{A18D2AE5-8197-4248-9BC5-AA41F519FC1F}" type="presOf" srcId="{2DED6CB1-FF9B-4EC1-A5E5-4A1CE29178DB}" destId="{0663C3FA-71D8-43A5-8BA5-C765F4F35527}" srcOrd="0" destOrd="3" presId="urn:microsoft.com/office/officeart/2005/8/layout/hList6"/>
    <dgm:cxn modelId="{62E140E8-7384-4E3F-A4FF-6B59B7983FCB}" type="presOf" srcId="{1AD7EAD8-A546-485F-99A7-60F9FFFB9817}" destId="{F7215AC0-CCDA-4CD1-9A6C-CF230C47A960}" srcOrd="0" destOrd="0" presId="urn:microsoft.com/office/officeart/2005/8/layout/hList6"/>
    <dgm:cxn modelId="{C62B23F2-0F5F-4541-9251-B1184360C6AE}" type="presOf" srcId="{67EF9B93-689C-4D0E-9CE6-1CA90D426229}" destId="{F7215AC0-CCDA-4CD1-9A6C-CF230C47A960}" srcOrd="0" destOrd="3" presId="urn:microsoft.com/office/officeart/2005/8/layout/hList6"/>
    <dgm:cxn modelId="{31CDC83B-E775-4C56-B75E-8A3A236BBD71}" type="presParOf" srcId="{9899CF17-4296-479B-9AB4-B93ACA166C3E}" destId="{F7215AC0-CCDA-4CD1-9A6C-CF230C47A960}" srcOrd="0" destOrd="0" presId="urn:microsoft.com/office/officeart/2005/8/layout/hList6"/>
    <dgm:cxn modelId="{7D4A547A-8922-44F5-8BD5-82C637E4361A}" type="presParOf" srcId="{9899CF17-4296-479B-9AB4-B93ACA166C3E}" destId="{09ECB8A6-A2C2-428E-9342-1D0928983146}" srcOrd="1" destOrd="0" presId="urn:microsoft.com/office/officeart/2005/8/layout/hList6"/>
    <dgm:cxn modelId="{306F4814-0E7A-4166-805B-B9EA4808F4E5}" type="presParOf" srcId="{9899CF17-4296-479B-9AB4-B93ACA166C3E}" destId="{0663C3FA-71D8-43A5-8BA5-C765F4F35527}" srcOrd="2" destOrd="0" presId="urn:microsoft.com/office/officeart/2005/8/layout/hList6"/>
    <dgm:cxn modelId="{A8BB24A3-955B-4584-96C0-A29ADB419AF8}" type="presParOf" srcId="{9899CF17-4296-479B-9AB4-B93ACA166C3E}" destId="{43633228-E529-4F29-BFF8-7784101DF069}" srcOrd="3" destOrd="0" presId="urn:microsoft.com/office/officeart/2005/8/layout/hList6"/>
    <dgm:cxn modelId="{FF631396-77DB-44DE-923D-14E090FC2EF5}" type="presParOf" srcId="{9899CF17-4296-479B-9AB4-B93ACA166C3E}" destId="{60D1D46E-E84C-4E83-90CE-0D992F9727B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CF3634-CDE1-4B2A-A510-09DABFA0DC2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AD7EAD8-A546-485F-99A7-60F9FFFB9817}">
      <dgm:prSet phldrT="[Text]" custT="1"/>
      <dgm:spPr/>
      <dgm:t>
        <a:bodyPr/>
        <a:lstStyle/>
        <a:p>
          <a:r>
            <a:rPr lang="en-US" sz="1900" dirty="0"/>
            <a:t>Options</a:t>
          </a:r>
        </a:p>
      </dgm:t>
    </dgm:pt>
    <dgm:pt modelId="{5341AE5F-BE40-46BD-9D0A-8D071A924B0C}" type="parTrans" cxnId="{9BE4A48B-0FE1-403E-A77B-1F97BB51FADC}">
      <dgm:prSet/>
      <dgm:spPr/>
      <dgm:t>
        <a:bodyPr/>
        <a:lstStyle/>
        <a:p>
          <a:endParaRPr lang="en-US"/>
        </a:p>
      </dgm:t>
    </dgm:pt>
    <dgm:pt modelId="{E333906B-A799-4C26-85EF-30B1D4164B0B}" type="sibTrans" cxnId="{9BE4A48B-0FE1-403E-A77B-1F97BB51FADC}">
      <dgm:prSet/>
      <dgm:spPr/>
      <dgm:t>
        <a:bodyPr/>
        <a:lstStyle/>
        <a:p>
          <a:endParaRPr lang="en-US"/>
        </a:p>
      </dgm:t>
    </dgm:pt>
    <dgm:pt modelId="{5BE0FACA-69E2-423A-8078-1323466F3A99}">
      <dgm:prSet phldrT="[Text]" custT="1"/>
      <dgm:spPr/>
      <dgm:t>
        <a:bodyPr/>
        <a:lstStyle/>
        <a:p>
          <a:r>
            <a:rPr lang="en-US" sz="1400" dirty="0"/>
            <a:t>A non-SAFMR PHA may establish an exception payment standard for a ZIP code area of up to and including 110% SAFMR</a:t>
          </a:r>
        </a:p>
      </dgm:t>
    </dgm:pt>
    <dgm:pt modelId="{7CE5F339-D6D0-4694-A4DC-45C030F21EAD}" type="parTrans" cxnId="{E6B3A1A6-20BA-4A0B-8E6C-CC1503A988FF}">
      <dgm:prSet/>
      <dgm:spPr/>
      <dgm:t>
        <a:bodyPr/>
        <a:lstStyle/>
        <a:p>
          <a:endParaRPr lang="en-US"/>
        </a:p>
      </dgm:t>
    </dgm:pt>
    <dgm:pt modelId="{AC756DB3-C025-40C2-BD0D-BCD067E5BC0D}" type="sibTrans" cxnId="{E6B3A1A6-20BA-4A0B-8E6C-CC1503A988FF}">
      <dgm:prSet/>
      <dgm:spPr/>
      <dgm:t>
        <a:bodyPr/>
        <a:lstStyle/>
        <a:p>
          <a:endParaRPr lang="en-US"/>
        </a:p>
      </dgm:t>
    </dgm:pt>
    <dgm:pt modelId="{38953613-0090-451E-B4BD-8B55B965E09C}">
      <dgm:prSet phldrT="[Text]"/>
      <dgm:spPr/>
      <dgm:t>
        <a:bodyPr/>
        <a:lstStyle/>
        <a:p>
          <a:endParaRPr lang="en-US" sz="1200" dirty="0"/>
        </a:p>
      </dgm:t>
    </dgm:pt>
    <dgm:pt modelId="{2D2E6243-5980-4624-A5B8-E83F213026CB}" type="parTrans" cxnId="{EF5CCDA9-C33E-4F20-A978-259D46C5C6F0}">
      <dgm:prSet/>
      <dgm:spPr/>
      <dgm:t>
        <a:bodyPr/>
        <a:lstStyle/>
        <a:p>
          <a:endParaRPr lang="en-US"/>
        </a:p>
      </dgm:t>
    </dgm:pt>
    <dgm:pt modelId="{352947FB-89A6-4D32-A13B-5177ABDC03D2}" type="sibTrans" cxnId="{EF5CCDA9-C33E-4F20-A978-259D46C5C6F0}">
      <dgm:prSet/>
      <dgm:spPr/>
      <dgm:t>
        <a:bodyPr/>
        <a:lstStyle/>
        <a:p>
          <a:endParaRPr lang="en-US"/>
        </a:p>
      </dgm:t>
    </dgm:pt>
    <dgm:pt modelId="{751C2DD0-60A3-4176-9CD4-B4D6D7027C8A}">
      <dgm:prSet phldrT="[Text]" custT="1"/>
      <dgm:spPr/>
      <dgm:t>
        <a:bodyPr/>
        <a:lstStyle/>
        <a:p>
          <a:r>
            <a:rPr lang="en-US" sz="1900" dirty="0"/>
            <a:t>Notification</a:t>
          </a:r>
        </a:p>
      </dgm:t>
    </dgm:pt>
    <dgm:pt modelId="{ABDCD16B-367F-42C6-B907-12DA437BC378}" type="parTrans" cxnId="{6F66312D-CBA6-4899-8A15-DBF8C21C09E6}">
      <dgm:prSet/>
      <dgm:spPr/>
      <dgm:t>
        <a:bodyPr/>
        <a:lstStyle/>
        <a:p>
          <a:endParaRPr lang="en-US"/>
        </a:p>
      </dgm:t>
    </dgm:pt>
    <dgm:pt modelId="{B796E22E-6788-4BB7-84B2-A6E57CCE5657}" type="sibTrans" cxnId="{6F66312D-CBA6-4899-8A15-DBF8C21C09E6}">
      <dgm:prSet/>
      <dgm:spPr/>
      <dgm:t>
        <a:bodyPr/>
        <a:lstStyle/>
        <a:p>
          <a:endParaRPr lang="en-US"/>
        </a:p>
      </dgm:t>
    </dgm:pt>
    <dgm:pt modelId="{A3B7460B-3474-4113-8325-D8E38797086E}">
      <dgm:prSet phldrT="[Text]" custT="1"/>
      <dgm:spPr/>
      <dgm:t>
        <a:bodyPr/>
        <a:lstStyle/>
        <a:p>
          <a:r>
            <a:rPr lang="en-US" sz="1900" dirty="0"/>
            <a:t>Implementation</a:t>
          </a:r>
        </a:p>
      </dgm:t>
    </dgm:pt>
    <dgm:pt modelId="{B177C191-074A-40E4-8CED-A7C1386C052E}" type="parTrans" cxnId="{9492A376-B08B-42EF-8F7D-ECDBD01996FA}">
      <dgm:prSet/>
      <dgm:spPr/>
      <dgm:t>
        <a:bodyPr/>
        <a:lstStyle/>
        <a:p>
          <a:endParaRPr lang="en-US"/>
        </a:p>
      </dgm:t>
    </dgm:pt>
    <dgm:pt modelId="{F0B7F732-765A-46A7-9C97-5DF916130A01}" type="sibTrans" cxnId="{9492A376-B08B-42EF-8F7D-ECDBD01996FA}">
      <dgm:prSet/>
      <dgm:spPr/>
      <dgm:t>
        <a:bodyPr/>
        <a:lstStyle/>
        <a:p>
          <a:endParaRPr lang="en-US"/>
        </a:p>
      </dgm:t>
    </dgm:pt>
    <dgm:pt modelId="{99054439-8BB9-4C4C-969B-DBF933FAAC29}">
      <dgm:prSet phldrT="[Text]" custT="1"/>
      <dgm:spPr/>
      <dgm:t>
        <a:bodyPr/>
        <a:lstStyle/>
        <a:p>
          <a:r>
            <a:rPr lang="en-US" sz="1400" dirty="0"/>
            <a:t>PHAs that establish exception payment standards must revise their briefing materials to make families aware of the exception payment standard and the area it covers</a:t>
          </a:r>
        </a:p>
      </dgm:t>
    </dgm:pt>
    <dgm:pt modelId="{44211890-5DF5-4A9C-BE07-26B099023F25}" type="parTrans" cxnId="{C404D152-BD62-41BD-9300-EF8772EB7AC9}">
      <dgm:prSet/>
      <dgm:spPr/>
      <dgm:t>
        <a:bodyPr/>
        <a:lstStyle/>
        <a:p>
          <a:endParaRPr lang="en-US"/>
        </a:p>
      </dgm:t>
    </dgm:pt>
    <dgm:pt modelId="{85F6734C-D726-45FF-AA86-F1DE9D7EC088}" type="sibTrans" cxnId="{C404D152-BD62-41BD-9300-EF8772EB7AC9}">
      <dgm:prSet/>
      <dgm:spPr/>
      <dgm:t>
        <a:bodyPr/>
        <a:lstStyle/>
        <a:p>
          <a:endParaRPr lang="en-US"/>
        </a:p>
      </dgm:t>
    </dgm:pt>
    <dgm:pt modelId="{98BCAB75-C84F-40F3-9073-E765A89657EE}">
      <dgm:prSet phldrT="[Text]" custT="1"/>
      <dgm:spPr/>
      <dgm:t>
        <a:bodyPr/>
        <a:lstStyle/>
        <a:p>
          <a:r>
            <a:rPr lang="en-US" sz="1400" dirty="0"/>
            <a:t>Any PHA that has jurisdiction in the ZIP code may utilize the exception payment standard</a:t>
          </a:r>
        </a:p>
      </dgm:t>
    </dgm:pt>
    <dgm:pt modelId="{A8C28429-F7EE-4EEE-B453-88F52FB73B75}" type="parTrans" cxnId="{C98950BD-DEF7-4D94-958C-95952A57CDA2}">
      <dgm:prSet/>
      <dgm:spPr/>
      <dgm:t>
        <a:bodyPr/>
        <a:lstStyle/>
        <a:p>
          <a:endParaRPr lang="en-US"/>
        </a:p>
      </dgm:t>
    </dgm:pt>
    <dgm:pt modelId="{36C333F6-CDB1-4353-BBF5-F00F1E6BF49F}" type="sibTrans" cxnId="{C98950BD-DEF7-4D94-958C-95952A57CDA2}">
      <dgm:prSet/>
      <dgm:spPr/>
      <dgm:t>
        <a:bodyPr/>
        <a:lstStyle/>
        <a:p>
          <a:endParaRPr lang="en-US"/>
        </a:p>
      </dgm:t>
    </dgm:pt>
    <dgm:pt modelId="{5551EA93-2932-48B7-9F0B-4A4BC5D86B5E}">
      <dgm:prSet phldrT="[Text]"/>
      <dgm:spPr/>
      <dgm:t>
        <a:bodyPr/>
        <a:lstStyle/>
        <a:p>
          <a:endParaRPr lang="en-US" sz="1200" dirty="0"/>
        </a:p>
      </dgm:t>
    </dgm:pt>
    <dgm:pt modelId="{CDD10075-03B0-48FC-BB90-5EB0784AC509}" type="parTrans" cxnId="{D5C73641-0671-4E03-BF32-29217E1E01EE}">
      <dgm:prSet/>
      <dgm:spPr/>
      <dgm:t>
        <a:bodyPr/>
        <a:lstStyle/>
        <a:p>
          <a:endParaRPr lang="en-US"/>
        </a:p>
      </dgm:t>
    </dgm:pt>
    <dgm:pt modelId="{D69A5854-51A3-4F8D-B05A-B813F6ACF7D6}" type="sibTrans" cxnId="{D5C73641-0671-4E03-BF32-29217E1E01EE}">
      <dgm:prSet/>
      <dgm:spPr/>
      <dgm:t>
        <a:bodyPr/>
        <a:lstStyle/>
        <a:p>
          <a:endParaRPr lang="en-US"/>
        </a:p>
      </dgm:t>
    </dgm:pt>
    <dgm:pt modelId="{D8AD8A37-8D6F-4935-9D61-86ADCAD6D035}">
      <dgm:prSet phldrT="[Text]"/>
      <dgm:spPr/>
      <dgm:t>
        <a:bodyPr/>
        <a:lstStyle/>
        <a:p>
          <a:endParaRPr lang="en-US" sz="1200" dirty="0"/>
        </a:p>
      </dgm:t>
    </dgm:pt>
    <dgm:pt modelId="{DC6C259C-623C-40EF-95D2-0843AB9793C8}" type="parTrans" cxnId="{EE1CF834-5F6A-4307-B288-C3ACBE7D4379}">
      <dgm:prSet/>
      <dgm:spPr/>
      <dgm:t>
        <a:bodyPr/>
        <a:lstStyle/>
        <a:p>
          <a:endParaRPr lang="en-US"/>
        </a:p>
      </dgm:t>
    </dgm:pt>
    <dgm:pt modelId="{711790A2-298D-4387-B766-4349B6324B5C}" type="sibTrans" cxnId="{EE1CF834-5F6A-4307-B288-C3ACBE7D4379}">
      <dgm:prSet/>
      <dgm:spPr/>
      <dgm:t>
        <a:bodyPr/>
        <a:lstStyle/>
        <a:p>
          <a:endParaRPr lang="en-US"/>
        </a:p>
      </dgm:t>
    </dgm:pt>
    <dgm:pt modelId="{8188361E-2968-41BC-A5D5-14B691799282}">
      <dgm:prSet phldrT="[Text]" custT="1"/>
      <dgm:spPr/>
      <dgm:t>
        <a:bodyPr/>
        <a:lstStyle/>
        <a:p>
          <a:endParaRPr lang="en-US" sz="1400" dirty="0"/>
        </a:p>
      </dgm:t>
    </dgm:pt>
    <dgm:pt modelId="{50F5051C-B7C3-46B2-A7C3-C7687D64F22E}" type="parTrans" cxnId="{25A72B42-3FFD-47A9-9550-03111620D478}">
      <dgm:prSet/>
      <dgm:spPr/>
      <dgm:t>
        <a:bodyPr/>
        <a:lstStyle/>
        <a:p>
          <a:endParaRPr lang="en-US"/>
        </a:p>
      </dgm:t>
    </dgm:pt>
    <dgm:pt modelId="{E82125AF-1E6D-4899-99F2-66316E5BA177}" type="sibTrans" cxnId="{25A72B42-3FFD-47A9-9550-03111620D478}">
      <dgm:prSet/>
      <dgm:spPr/>
      <dgm:t>
        <a:bodyPr/>
        <a:lstStyle/>
        <a:p>
          <a:endParaRPr lang="en-US"/>
        </a:p>
      </dgm:t>
    </dgm:pt>
    <dgm:pt modelId="{193978B5-D73A-46EE-82B1-616A1F6786A4}">
      <dgm:prSet phldrT="[Text]" custT="1"/>
      <dgm:spPr/>
      <dgm:t>
        <a:bodyPr/>
        <a:lstStyle/>
        <a:p>
          <a:r>
            <a:rPr lang="en-US" sz="1400" dirty="0"/>
            <a:t>Limitation of §982.503(c)(5) does not apply</a:t>
          </a:r>
        </a:p>
      </dgm:t>
    </dgm:pt>
    <dgm:pt modelId="{10C8FDAF-731E-4D7A-91B2-A5B3ECF195E8}" type="parTrans" cxnId="{BA9DA7F1-9D21-4388-9255-E14B1C6F0EE1}">
      <dgm:prSet/>
      <dgm:spPr/>
      <dgm:t>
        <a:bodyPr/>
        <a:lstStyle/>
        <a:p>
          <a:endParaRPr lang="en-US"/>
        </a:p>
      </dgm:t>
    </dgm:pt>
    <dgm:pt modelId="{039B4228-C246-4AEE-9DCE-30C6D701E45E}" type="sibTrans" cxnId="{BA9DA7F1-9D21-4388-9255-E14B1C6F0EE1}">
      <dgm:prSet/>
      <dgm:spPr/>
      <dgm:t>
        <a:bodyPr/>
        <a:lstStyle/>
        <a:p>
          <a:endParaRPr lang="en-US"/>
        </a:p>
      </dgm:t>
    </dgm:pt>
    <dgm:pt modelId="{5263A0B6-58A9-41B1-BA37-0DE15722D488}">
      <dgm:prSet phldrT="[Text]" custT="1"/>
      <dgm:spPr/>
      <dgm:t>
        <a:bodyPr/>
        <a:lstStyle/>
        <a:p>
          <a:r>
            <a:rPr lang="en-US" sz="1400" dirty="0"/>
            <a:t>Must apply to entire ZIP code area for both HCV and PBV program (if applicable)</a:t>
          </a:r>
        </a:p>
      </dgm:t>
    </dgm:pt>
    <dgm:pt modelId="{1632C5FA-7A1F-45C1-8620-0303E73FEEF1}" type="parTrans" cxnId="{82BC81C2-4B13-47DB-AF92-9C3A55BE6095}">
      <dgm:prSet/>
      <dgm:spPr/>
    </dgm:pt>
    <dgm:pt modelId="{0117700C-2787-4B07-9919-2026DDB5EB6F}" type="sibTrans" cxnId="{82BC81C2-4B13-47DB-AF92-9C3A55BE6095}">
      <dgm:prSet/>
      <dgm:spPr/>
    </dgm:pt>
    <dgm:pt modelId="{576A6F4C-0A3D-45A6-9401-B3C3AE47310B}">
      <dgm:prSet phldrT="[Text]" custT="1"/>
      <dgm:spPr/>
      <dgm:t>
        <a:bodyPr/>
        <a:lstStyle/>
        <a:p>
          <a:r>
            <a:rPr lang="en-US" sz="1400" dirty="0"/>
            <a:t>Simply send a notification to SAFMRs@hud.gov to notify HUD that PHA has adopted a SAFMR-based exception payment standard</a:t>
          </a:r>
        </a:p>
      </dgm:t>
    </dgm:pt>
    <dgm:pt modelId="{A9D1512D-B528-40DF-9518-2F8AC615128E}" type="sibTrans" cxnId="{59AB2880-F0A8-4D21-ACC1-CD671AF5ECB7}">
      <dgm:prSet/>
      <dgm:spPr/>
      <dgm:t>
        <a:bodyPr/>
        <a:lstStyle/>
        <a:p>
          <a:endParaRPr lang="en-US"/>
        </a:p>
      </dgm:t>
    </dgm:pt>
    <dgm:pt modelId="{D992B025-F1A8-4220-8475-163081278CE0}" type="parTrans" cxnId="{59AB2880-F0A8-4D21-ACC1-CD671AF5ECB7}">
      <dgm:prSet/>
      <dgm:spPr/>
      <dgm:t>
        <a:bodyPr/>
        <a:lstStyle/>
        <a:p>
          <a:endParaRPr lang="en-US"/>
        </a:p>
      </dgm:t>
    </dgm:pt>
    <dgm:pt modelId="{2E1C3671-1AA8-4CC7-B046-5902ABA35F1C}">
      <dgm:prSet phldrT="[Text]" custT="1"/>
      <dgm:spPr/>
      <dgm:t>
        <a:bodyPr/>
        <a:lstStyle/>
        <a:p>
          <a:r>
            <a:rPr lang="en-US" sz="1400" dirty="0"/>
            <a:t>It’s always good to copy your field office</a:t>
          </a:r>
        </a:p>
      </dgm:t>
    </dgm:pt>
    <dgm:pt modelId="{0D95518E-D39A-4A4F-8AE4-77D04AFFACAA}" type="parTrans" cxnId="{5ECBD4FD-8547-4994-8A8B-D916D6F98542}">
      <dgm:prSet/>
      <dgm:spPr/>
    </dgm:pt>
    <dgm:pt modelId="{C33AF99E-0033-4D6F-9A6D-A2A119A99D42}" type="sibTrans" cxnId="{5ECBD4FD-8547-4994-8A8B-D916D6F98542}">
      <dgm:prSet/>
      <dgm:spPr/>
    </dgm:pt>
    <dgm:pt modelId="{D1046CB3-D2AE-484B-B038-D4EB44831842}">
      <dgm:prSet phldrT="[Text]" custT="1"/>
      <dgm:spPr/>
      <dgm:t>
        <a:bodyPr/>
        <a:lstStyle/>
        <a:p>
          <a:r>
            <a:rPr lang="en-US" sz="1400" dirty="0"/>
            <a:t>Please include the ZIPs where you are intending to use SAFMR-based exception payment standards</a:t>
          </a:r>
        </a:p>
      </dgm:t>
    </dgm:pt>
    <dgm:pt modelId="{C69BA6C2-B4DE-49D2-8F67-8164E3F7923E}" type="parTrans" cxnId="{6FD07443-6CC6-4C11-B344-D6E257843D9B}">
      <dgm:prSet/>
      <dgm:spPr/>
    </dgm:pt>
    <dgm:pt modelId="{3EEC8AE6-D3B6-4647-B753-70F7A97A6714}" type="sibTrans" cxnId="{6FD07443-6CC6-4C11-B344-D6E257843D9B}">
      <dgm:prSet/>
      <dgm:spPr/>
    </dgm:pt>
    <dgm:pt modelId="{55B18D16-FE6B-444E-8DA5-3E062EC19FDC}">
      <dgm:prSet phldrT="[Text]" custT="1"/>
      <dgm:spPr/>
      <dgm:t>
        <a:bodyPr/>
        <a:lstStyle/>
        <a:p>
          <a:r>
            <a:rPr lang="en-US" sz="1400" dirty="0"/>
            <a:t>Please also include a proposed effective date</a:t>
          </a:r>
        </a:p>
      </dgm:t>
    </dgm:pt>
    <dgm:pt modelId="{E487D08C-07BD-4144-944E-99B4DADBD6C8}" type="parTrans" cxnId="{C2912F5E-0D4C-4B34-AFB6-22F757F6148C}">
      <dgm:prSet/>
      <dgm:spPr/>
    </dgm:pt>
    <dgm:pt modelId="{9DAA7B33-3827-4F48-AC12-0BD7B684EE7C}" type="sibTrans" cxnId="{C2912F5E-0D4C-4B34-AFB6-22F757F6148C}">
      <dgm:prSet/>
      <dgm:spPr/>
    </dgm:pt>
    <dgm:pt modelId="{9899CF17-4296-479B-9AB4-B93ACA166C3E}" type="pres">
      <dgm:prSet presAssocID="{2DCF3634-CDE1-4B2A-A510-09DABFA0DC23}" presName="Name0" presStyleCnt="0">
        <dgm:presLayoutVars>
          <dgm:dir/>
          <dgm:resizeHandles val="exact"/>
        </dgm:presLayoutVars>
      </dgm:prSet>
      <dgm:spPr/>
    </dgm:pt>
    <dgm:pt modelId="{F7215AC0-CCDA-4CD1-9A6C-CF230C47A960}" type="pres">
      <dgm:prSet presAssocID="{1AD7EAD8-A546-485F-99A7-60F9FFFB9817}" presName="node" presStyleLbl="node1" presStyleIdx="0" presStyleCnt="3">
        <dgm:presLayoutVars>
          <dgm:bulletEnabled val="1"/>
        </dgm:presLayoutVars>
      </dgm:prSet>
      <dgm:spPr/>
    </dgm:pt>
    <dgm:pt modelId="{09ECB8A6-A2C2-428E-9342-1D0928983146}" type="pres">
      <dgm:prSet presAssocID="{E333906B-A799-4C26-85EF-30B1D4164B0B}" presName="sibTrans" presStyleCnt="0"/>
      <dgm:spPr/>
    </dgm:pt>
    <dgm:pt modelId="{0663C3FA-71D8-43A5-8BA5-C765F4F35527}" type="pres">
      <dgm:prSet presAssocID="{751C2DD0-60A3-4176-9CD4-B4D6D7027C8A}" presName="node" presStyleLbl="node1" presStyleIdx="1" presStyleCnt="3">
        <dgm:presLayoutVars>
          <dgm:bulletEnabled val="1"/>
        </dgm:presLayoutVars>
      </dgm:prSet>
      <dgm:spPr/>
    </dgm:pt>
    <dgm:pt modelId="{43633228-E529-4F29-BFF8-7784101DF069}" type="pres">
      <dgm:prSet presAssocID="{B796E22E-6788-4BB7-84B2-A6E57CCE5657}" presName="sibTrans" presStyleCnt="0"/>
      <dgm:spPr/>
    </dgm:pt>
    <dgm:pt modelId="{60D1D46E-E84C-4E83-90CE-0D992F9727BB}" type="pres">
      <dgm:prSet presAssocID="{A3B7460B-3474-4113-8325-D8E38797086E}" presName="node" presStyleLbl="node1" presStyleIdx="2" presStyleCnt="3">
        <dgm:presLayoutVars>
          <dgm:bulletEnabled val="1"/>
        </dgm:presLayoutVars>
      </dgm:prSet>
      <dgm:spPr/>
    </dgm:pt>
  </dgm:ptLst>
  <dgm:cxnLst>
    <dgm:cxn modelId="{195F3309-CCEB-4E72-B37D-793FE6CEBEEB}" type="presOf" srcId="{576A6F4C-0A3D-45A6-9401-B3C3AE47310B}" destId="{0663C3FA-71D8-43A5-8BA5-C765F4F35527}" srcOrd="0" destOrd="1" presId="urn:microsoft.com/office/officeart/2005/8/layout/hList6"/>
    <dgm:cxn modelId="{619D660B-8225-497D-B94D-ACB3FFF55010}" type="presOf" srcId="{D1046CB3-D2AE-484B-B038-D4EB44831842}" destId="{0663C3FA-71D8-43A5-8BA5-C765F4F35527}" srcOrd="0" destOrd="3" presId="urn:microsoft.com/office/officeart/2005/8/layout/hList6"/>
    <dgm:cxn modelId="{9CD4F614-CD62-4A31-A24F-4B2DB64BA86B}" type="presOf" srcId="{2DCF3634-CDE1-4B2A-A510-09DABFA0DC23}" destId="{9899CF17-4296-479B-9AB4-B93ACA166C3E}" srcOrd="0" destOrd="0" presId="urn:microsoft.com/office/officeart/2005/8/layout/hList6"/>
    <dgm:cxn modelId="{4B658B1B-9332-40F6-BD2B-16823756400A}" type="presOf" srcId="{38953613-0090-451E-B4BD-8B55B965E09C}" destId="{F7215AC0-CCDA-4CD1-9A6C-CF230C47A960}" srcOrd="0" destOrd="7" presId="urn:microsoft.com/office/officeart/2005/8/layout/hList6"/>
    <dgm:cxn modelId="{4008DF22-C249-4E79-98D5-C3954A1CE304}" type="presOf" srcId="{99054439-8BB9-4C4C-969B-DBF933FAAC29}" destId="{60D1D46E-E84C-4E83-90CE-0D992F9727BB}" srcOrd="0" destOrd="1" presId="urn:microsoft.com/office/officeart/2005/8/layout/hList6"/>
    <dgm:cxn modelId="{6F66312D-CBA6-4899-8A15-DBF8C21C09E6}" srcId="{2DCF3634-CDE1-4B2A-A510-09DABFA0DC23}" destId="{751C2DD0-60A3-4176-9CD4-B4D6D7027C8A}" srcOrd="1" destOrd="0" parTransId="{ABDCD16B-367F-42C6-B907-12DA437BC378}" sibTransId="{B796E22E-6788-4BB7-84B2-A6E57CCE5657}"/>
    <dgm:cxn modelId="{7E3EA12D-BC96-43AC-87CF-A12D36A3359A}" type="presOf" srcId="{5551EA93-2932-48B7-9F0B-4A4BC5D86B5E}" destId="{F7215AC0-CCDA-4CD1-9A6C-CF230C47A960}" srcOrd="0" destOrd="6" presId="urn:microsoft.com/office/officeart/2005/8/layout/hList6"/>
    <dgm:cxn modelId="{DDC8E231-FD97-49C7-9746-1E0F4EF0184B}" type="presOf" srcId="{5BE0FACA-69E2-423A-8078-1323466F3A99}" destId="{F7215AC0-CCDA-4CD1-9A6C-CF230C47A960}" srcOrd="0" destOrd="1" presId="urn:microsoft.com/office/officeart/2005/8/layout/hList6"/>
    <dgm:cxn modelId="{EE1CF834-5F6A-4307-B288-C3ACBE7D4379}" srcId="{8188361E-2968-41BC-A5D5-14B691799282}" destId="{D8AD8A37-8D6F-4935-9D61-86ADCAD6D035}" srcOrd="0" destOrd="0" parTransId="{DC6C259C-623C-40EF-95D2-0843AB9793C8}" sibTransId="{711790A2-298D-4387-B766-4349B6324B5C}"/>
    <dgm:cxn modelId="{C2912F5E-0D4C-4B34-AFB6-22F757F6148C}" srcId="{576A6F4C-0A3D-45A6-9401-B3C3AE47310B}" destId="{55B18D16-FE6B-444E-8DA5-3E062EC19FDC}" srcOrd="2" destOrd="0" parTransId="{E487D08C-07BD-4144-944E-99B4DADBD6C8}" sibTransId="{9DAA7B33-3827-4F48-AC12-0BD7B684EE7C}"/>
    <dgm:cxn modelId="{D5C73641-0671-4E03-BF32-29217E1E01EE}" srcId="{8188361E-2968-41BC-A5D5-14B691799282}" destId="{5551EA93-2932-48B7-9F0B-4A4BC5D86B5E}" srcOrd="1" destOrd="0" parTransId="{CDD10075-03B0-48FC-BB90-5EB0784AC509}" sibTransId="{D69A5854-51A3-4F8D-B05A-B813F6ACF7D6}"/>
    <dgm:cxn modelId="{25A72B42-3FFD-47A9-9550-03111620D478}" srcId="{1AD7EAD8-A546-485F-99A7-60F9FFFB9817}" destId="{8188361E-2968-41BC-A5D5-14B691799282}" srcOrd="3" destOrd="0" parTransId="{50F5051C-B7C3-46B2-A7C3-C7687D64F22E}" sibTransId="{E82125AF-1E6D-4899-99F2-66316E5BA177}"/>
    <dgm:cxn modelId="{6FD07443-6CC6-4C11-B344-D6E257843D9B}" srcId="{576A6F4C-0A3D-45A6-9401-B3C3AE47310B}" destId="{D1046CB3-D2AE-484B-B038-D4EB44831842}" srcOrd="1" destOrd="0" parTransId="{C69BA6C2-B4DE-49D2-8F67-8164E3F7923E}" sibTransId="{3EEC8AE6-D3B6-4647-B753-70F7A97A6714}"/>
    <dgm:cxn modelId="{C9E42370-1815-4F64-8244-82419F27EFAB}" type="presOf" srcId="{98BCAB75-C84F-40F3-9073-E765A89657EE}" destId="{60D1D46E-E84C-4E83-90CE-0D992F9727BB}" srcOrd="0" destOrd="2" presId="urn:microsoft.com/office/officeart/2005/8/layout/hList6"/>
    <dgm:cxn modelId="{C404D152-BD62-41BD-9300-EF8772EB7AC9}" srcId="{A3B7460B-3474-4113-8325-D8E38797086E}" destId="{99054439-8BB9-4C4C-969B-DBF933FAAC29}" srcOrd="0" destOrd="0" parTransId="{44211890-5DF5-4A9C-BE07-26B099023F25}" sibTransId="{85F6734C-D726-45FF-AA86-F1DE9D7EC088}"/>
    <dgm:cxn modelId="{9492A376-B08B-42EF-8F7D-ECDBD01996FA}" srcId="{2DCF3634-CDE1-4B2A-A510-09DABFA0DC23}" destId="{A3B7460B-3474-4113-8325-D8E38797086E}" srcOrd="2" destOrd="0" parTransId="{B177C191-074A-40E4-8CED-A7C1386C052E}" sibTransId="{F0B7F732-765A-46A7-9C97-5DF916130A01}"/>
    <dgm:cxn modelId="{59AB2880-F0A8-4D21-ACC1-CD671AF5ECB7}" srcId="{751C2DD0-60A3-4176-9CD4-B4D6D7027C8A}" destId="{576A6F4C-0A3D-45A6-9401-B3C3AE47310B}" srcOrd="0" destOrd="0" parTransId="{D992B025-F1A8-4220-8475-163081278CE0}" sibTransId="{A9D1512D-B528-40DF-9518-2F8AC615128E}"/>
    <dgm:cxn modelId="{468F9C8B-A86B-41D4-8B23-BFAD9CB45518}" type="presOf" srcId="{55B18D16-FE6B-444E-8DA5-3E062EC19FDC}" destId="{0663C3FA-71D8-43A5-8BA5-C765F4F35527}" srcOrd="0" destOrd="4" presId="urn:microsoft.com/office/officeart/2005/8/layout/hList6"/>
    <dgm:cxn modelId="{9BE4A48B-0FE1-403E-A77B-1F97BB51FADC}" srcId="{2DCF3634-CDE1-4B2A-A510-09DABFA0DC23}" destId="{1AD7EAD8-A546-485F-99A7-60F9FFFB9817}" srcOrd="0" destOrd="0" parTransId="{5341AE5F-BE40-46BD-9D0A-8D071A924B0C}" sibTransId="{E333906B-A799-4C26-85EF-30B1D4164B0B}"/>
    <dgm:cxn modelId="{5CF2039C-4E56-428B-AD33-5EB07B923801}" type="presOf" srcId="{D8AD8A37-8D6F-4935-9D61-86ADCAD6D035}" destId="{F7215AC0-CCDA-4CD1-9A6C-CF230C47A960}" srcOrd="0" destOrd="5" presId="urn:microsoft.com/office/officeart/2005/8/layout/hList6"/>
    <dgm:cxn modelId="{E6E00BA5-E45A-455A-969B-88EBB670897B}" type="presOf" srcId="{751C2DD0-60A3-4176-9CD4-B4D6D7027C8A}" destId="{0663C3FA-71D8-43A5-8BA5-C765F4F35527}" srcOrd="0" destOrd="0" presId="urn:microsoft.com/office/officeart/2005/8/layout/hList6"/>
    <dgm:cxn modelId="{E6B3A1A6-20BA-4A0B-8E6C-CC1503A988FF}" srcId="{1AD7EAD8-A546-485F-99A7-60F9FFFB9817}" destId="{5BE0FACA-69E2-423A-8078-1323466F3A99}" srcOrd="0" destOrd="0" parTransId="{7CE5F339-D6D0-4694-A4DC-45C030F21EAD}" sibTransId="{AC756DB3-C025-40C2-BD0D-BCD067E5BC0D}"/>
    <dgm:cxn modelId="{EF5CCDA9-C33E-4F20-A978-259D46C5C6F0}" srcId="{8188361E-2968-41BC-A5D5-14B691799282}" destId="{38953613-0090-451E-B4BD-8B55B965E09C}" srcOrd="2" destOrd="0" parTransId="{2D2E6243-5980-4624-A5B8-E83F213026CB}" sibTransId="{352947FB-89A6-4D32-A13B-5177ABDC03D2}"/>
    <dgm:cxn modelId="{6A6D5CAD-3435-46A7-8F3A-7D2073D99DEF}" type="presOf" srcId="{5263A0B6-58A9-41B1-BA37-0DE15722D488}" destId="{F7215AC0-CCDA-4CD1-9A6C-CF230C47A960}" srcOrd="0" destOrd="3" presId="urn:microsoft.com/office/officeart/2005/8/layout/hList6"/>
    <dgm:cxn modelId="{C98950BD-DEF7-4D94-958C-95952A57CDA2}" srcId="{A3B7460B-3474-4113-8325-D8E38797086E}" destId="{98BCAB75-C84F-40F3-9073-E765A89657EE}" srcOrd="1" destOrd="0" parTransId="{A8C28429-F7EE-4EEE-B453-88F52FB73B75}" sibTransId="{36C333F6-CDB1-4353-BBF5-F00F1E6BF49F}"/>
    <dgm:cxn modelId="{82BC81C2-4B13-47DB-AF92-9C3A55BE6095}" srcId="{1AD7EAD8-A546-485F-99A7-60F9FFFB9817}" destId="{5263A0B6-58A9-41B1-BA37-0DE15722D488}" srcOrd="2" destOrd="0" parTransId="{1632C5FA-7A1F-45C1-8620-0303E73FEEF1}" sibTransId="{0117700C-2787-4B07-9919-2026DDB5EB6F}"/>
    <dgm:cxn modelId="{5A1596D5-F334-41D7-ACC9-46AC43836200}" type="presOf" srcId="{193978B5-D73A-46EE-82B1-616A1F6786A4}" destId="{F7215AC0-CCDA-4CD1-9A6C-CF230C47A960}" srcOrd="0" destOrd="2" presId="urn:microsoft.com/office/officeart/2005/8/layout/hList6"/>
    <dgm:cxn modelId="{F53D41E0-AB27-4FA0-A10B-9EB54FB5C00D}" type="presOf" srcId="{8188361E-2968-41BC-A5D5-14B691799282}" destId="{F7215AC0-CCDA-4CD1-9A6C-CF230C47A960}" srcOrd="0" destOrd="4" presId="urn:microsoft.com/office/officeart/2005/8/layout/hList6"/>
    <dgm:cxn modelId="{CB321DE4-3648-4BB7-8012-4406183CC960}" type="presOf" srcId="{A3B7460B-3474-4113-8325-D8E38797086E}" destId="{60D1D46E-E84C-4E83-90CE-0D992F9727BB}" srcOrd="0" destOrd="0" presId="urn:microsoft.com/office/officeart/2005/8/layout/hList6"/>
    <dgm:cxn modelId="{62E140E8-7384-4E3F-A4FF-6B59B7983FCB}" type="presOf" srcId="{1AD7EAD8-A546-485F-99A7-60F9FFFB9817}" destId="{F7215AC0-CCDA-4CD1-9A6C-CF230C47A960}" srcOrd="0" destOrd="0" presId="urn:microsoft.com/office/officeart/2005/8/layout/hList6"/>
    <dgm:cxn modelId="{BA9DA7F1-9D21-4388-9255-E14B1C6F0EE1}" srcId="{1AD7EAD8-A546-485F-99A7-60F9FFFB9817}" destId="{193978B5-D73A-46EE-82B1-616A1F6786A4}" srcOrd="1" destOrd="0" parTransId="{10C8FDAF-731E-4D7A-91B2-A5B3ECF195E8}" sibTransId="{039B4228-C246-4AEE-9DCE-30C6D701E45E}"/>
    <dgm:cxn modelId="{410D73F2-67F5-4B06-9566-46F3AEB06B69}" type="presOf" srcId="{2E1C3671-1AA8-4CC7-B046-5902ABA35F1C}" destId="{0663C3FA-71D8-43A5-8BA5-C765F4F35527}" srcOrd="0" destOrd="2" presId="urn:microsoft.com/office/officeart/2005/8/layout/hList6"/>
    <dgm:cxn modelId="{5ECBD4FD-8547-4994-8A8B-D916D6F98542}" srcId="{576A6F4C-0A3D-45A6-9401-B3C3AE47310B}" destId="{2E1C3671-1AA8-4CC7-B046-5902ABA35F1C}" srcOrd="0" destOrd="0" parTransId="{0D95518E-D39A-4A4F-8AE4-77D04AFFACAA}" sibTransId="{C33AF99E-0033-4D6F-9A6D-A2A119A99D42}"/>
    <dgm:cxn modelId="{31CDC83B-E775-4C56-B75E-8A3A236BBD71}" type="presParOf" srcId="{9899CF17-4296-479B-9AB4-B93ACA166C3E}" destId="{F7215AC0-CCDA-4CD1-9A6C-CF230C47A960}" srcOrd="0" destOrd="0" presId="urn:microsoft.com/office/officeart/2005/8/layout/hList6"/>
    <dgm:cxn modelId="{7D4A547A-8922-44F5-8BD5-82C637E4361A}" type="presParOf" srcId="{9899CF17-4296-479B-9AB4-B93ACA166C3E}" destId="{09ECB8A6-A2C2-428E-9342-1D0928983146}" srcOrd="1" destOrd="0" presId="urn:microsoft.com/office/officeart/2005/8/layout/hList6"/>
    <dgm:cxn modelId="{306F4814-0E7A-4166-805B-B9EA4808F4E5}" type="presParOf" srcId="{9899CF17-4296-479B-9AB4-B93ACA166C3E}" destId="{0663C3FA-71D8-43A5-8BA5-C765F4F35527}" srcOrd="2" destOrd="0" presId="urn:microsoft.com/office/officeart/2005/8/layout/hList6"/>
    <dgm:cxn modelId="{A8BB24A3-955B-4584-96C0-A29ADB419AF8}" type="presParOf" srcId="{9899CF17-4296-479B-9AB4-B93ACA166C3E}" destId="{43633228-E529-4F29-BFF8-7784101DF069}" srcOrd="3" destOrd="0" presId="urn:microsoft.com/office/officeart/2005/8/layout/hList6"/>
    <dgm:cxn modelId="{FF631396-77DB-44DE-923D-14E090FC2EF5}" type="presParOf" srcId="{9899CF17-4296-479B-9AB4-B93ACA166C3E}" destId="{60D1D46E-E84C-4E83-90CE-0D992F9727B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2E4F-1B72-4056-84D9-77BC82753367}">
      <dsp:nvSpPr>
        <dsp:cNvPr id="0" name=""/>
        <dsp:cNvSpPr/>
      </dsp:nvSpPr>
      <dsp:spPr>
        <a:xfrm>
          <a:off x="0" y="0"/>
          <a:ext cx="8328058" cy="2379795"/>
        </a:xfrm>
        <a:prstGeom prst="roundRect">
          <a:avLst>
            <a:gd name="adj" fmla="val 1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2A0CA-70B7-4C80-98FD-6DECC789759F}">
      <dsp:nvSpPr>
        <dsp:cNvPr id="0" name=""/>
        <dsp:cNvSpPr/>
      </dsp:nvSpPr>
      <dsp:spPr>
        <a:xfrm>
          <a:off x="252135" y="430044"/>
          <a:ext cx="1819485" cy="1745183"/>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2127" t="1421" r="2127" b="1421"/>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DA8B6-86E8-4FB7-9E66-5D8A8DCAD32C}">
      <dsp:nvSpPr>
        <dsp:cNvPr id="0" name=""/>
        <dsp:cNvSpPr/>
      </dsp:nvSpPr>
      <dsp:spPr>
        <a:xfrm rot="10800000">
          <a:off x="252135" y="2379795"/>
          <a:ext cx="1819485" cy="290863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PIH Notice 2018-01</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a:t>Instructions for adopting SAFMR or establishing SAFMR-based exception payment standards</a:t>
          </a:r>
        </a:p>
        <a:p>
          <a:pPr marL="0" lvl="0" indent="0" algn="ctr" defTabSz="711200">
            <a:lnSpc>
              <a:spcPct val="90000"/>
            </a:lnSpc>
            <a:spcBef>
              <a:spcPct val="0"/>
            </a:spcBef>
            <a:spcAft>
              <a:spcPct val="35000"/>
            </a:spcAft>
            <a:buNone/>
          </a:pPr>
          <a:endParaRPr lang="en-US" sz="2400" kern="1200" dirty="0"/>
        </a:p>
      </dsp:txBody>
      <dsp:txXfrm rot="10800000">
        <a:off x="308090" y="2379795"/>
        <a:ext cx="1707575" cy="2852684"/>
      </dsp:txXfrm>
    </dsp:sp>
    <dsp:sp modelId="{17B03A9D-2010-4378-A565-281D23CCEF16}">
      <dsp:nvSpPr>
        <dsp:cNvPr id="0" name=""/>
        <dsp:cNvSpPr/>
      </dsp:nvSpPr>
      <dsp:spPr>
        <a:xfrm>
          <a:off x="2253569" y="321983"/>
          <a:ext cx="1819485" cy="17451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D42FC9-0D68-4FCB-8153-68F561B3C4D6}">
      <dsp:nvSpPr>
        <dsp:cNvPr id="0" name=""/>
        <dsp:cNvSpPr/>
      </dsp:nvSpPr>
      <dsp:spPr>
        <a:xfrm rot="10800000">
          <a:off x="2294271" y="2379795"/>
          <a:ext cx="1819485" cy="290863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HUD Exchange</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a:t>FAQs</a:t>
          </a:r>
        </a:p>
        <a:p>
          <a:pPr marL="0" lvl="0" indent="0" algn="ctr" defTabSz="711200">
            <a:lnSpc>
              <a:spcPct val="90000"/>
            </a:lnSpc>
            <a:spcBef>
              <a:spcPct val="0"/>
            </a:spcBef>
            <a:spcAft>
              <a:spcPct val="35000"/>
            </a:spcAft>
            <a:buNone/>
          </a:pPr>
          <a:r>
            <a:rPr lang="en-US" sz="1600" kern="1200" dirty="0"/>
            <a:t>Implementation Guidebook</a:t>
          </a:r>
        </a:p>
        <a:p>
          <a:pPr marL="0" lvl="0" indent="0" algn="ctr" defTabSz="711200">
            <a:lnSpc>
              <a:spcPct val="90000"/>
            </a:lnSpc>
            <a:spcBef>
              <a:spcPct val="0"/>
            </a:spcBef>
            <a:spcAft>
              <a:spcPct val="35000"/>
            </a:spcAft>
            <a:buNone/>
          </a:pPr>
          <a:r>
            <a:rPr lang="en-US" sz="1600" kern="1200" dirty="0"/>
            <a:t>Sample Documents </a:t>
          </a:r>
        </a:p>
        <a:p>
          <a:pPr marL="0" lvl="0" indent="0" algn="ctr" defTabSz="711200">
            <a:lnSpc>
              <a:spcPct val="90000"/>
            </a:lnSpc>
            <a:spcBef>
              <a:spcPct val="0"/>
            </a:spcBef>
            <a:spcAft>
              <a:spcPct val="35000"/>
            </a:spcAft>
            <a:buNone/>
          </a:pPr>
          <a:r>
            <a:rPr lang="en-US" sz="1600" kern="1200" dirty="0"/>
            <a:t>Case Studies</a:t>
          </a:r>
        </a:p>
      </dsp:txBody>
      <dsp:txXfrm rot="10800000">
        <a:off x="2350226" y="2379795"/>
        <a:ext cx="1707575" cy="2852684"/>
      </dsp:txXfrm>
    </dsp:sp>
    <dsp:sp modelId="{F92DBCC4-3985-4850-857F-5250520834B7}">
      <dsp:nvSpPr>
        <dsp:cNvPr id="0" name=""/>
        <dsp:cNvSpPr/>
      </dsp:nvSpPr>
      <dsp:spPr>
        <a:xfrm>
          <a:off x="4255003" y="317306"/>
          <a:ext cx="1819485" cy="1745183"/>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3000" r="-3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65409-1C37-45C9-8EF1-5C982E6D310C}">
      <dsp:nvSpPr>
        <dsp:cNvPr id="0" name=""/>
        <dsp:cNvSpPr/>
      </dsp:nvSpPr>
      <dsp:spPr>
        <a:xfrm rot="10800000">
          <a:off x="4255003" y="2379795"/>
          <a:ext cx="1819485" cy="290863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SAFMR Lookup Tool</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a:t>Current and Previous Year SAFMR Lookup by Metro Area or County</a:t>
          </a:r>
        </a:p>
        <a:p>
          <a:pPr marL="0" lvl="0" indent="0" algn="ctr" defTabSz="711200">
            <a:lnSpc>
              <a:spcPct val="90000"/>
            </a:lnSpc>
            <a:spcBef>
              <a:spcPct val="0"/>
            </a:spcBef>
            <a:spcAft>
              <a:spcPct val="35000"/>
            </a:spcAft>
            <a:buNone/>
          </a:pPr>
          <a:r>
            <a:rPr lang="en-US" sz="1600" kern="1200" dirty="0"/>
            <a:t>SAFMR</a:t>
          </a:r>
        </a:p>
        <a:p>
          <a:pPr marL="0" lvl="0" indent="0" algn="ctr" defTabSz="711200">
            <a:lnSpc>
              <a:spcPct val="90000"/>
            </a:lnSpc>
            <a:spcBef>
              <a:spcPct val="0"/>
            </a:spcBef>
            <a:spcAft>
              <a:spcPct val="35000"/>
            </a:spcAft>
            <a:buNone/>
          </a:pPr>
          <a:r>
            <a:rPr lang="en-US" sz="1600" kern="1200" dirty="0"/>
            <a:t>Rulemaking Info</a:t>
          </a:r>
        </a:p>
      </dsp:txBody>
      <dsp:txXfrm rot="10800000">
        <a:off x="4310958" y="2379795"/>
        <a:ext cx="1707575" cy="2852684"/>
      </dsp:txXfrm>
    </dsp:sp>
    <dsp:sp modelId="{4BA969E6-8BD4-48E6-8361-652D1F4A9E4E}">
      <dsp:nvSpPr>
        <dsp:cNvPr id="0" name=""/>
        <dsp:cNvSpPr/>
      </dsp:nvSpPr>
      <dsp:spPr>
        <a:xfrm>
          <a:off x="6256437" y="317306"/>
          <a:ext cx="1819485" cy="1745183"/>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t="-826" b="-826"/>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9D2D60-B9E2-4A78-AFAC-B8E2511D1729}">
      <dsp:nvSpPr>
        <dsp:cNvPr id="0" name=""/>
        <dsp:cNvSpPr/>
      </dsp:nvSpPr>
      <dsp:spPr>
        <a:xfrm rot="10800000">
          <a:off x="6256437" y="2379795"/>
          <a:ext cx="1819485" cy="2908639"/>
        </a:xfrm>
        <a:prstGeom prst="round2SameRect">
          <a:avLst>
            <a:gd name="adj1" fmla="val 10500"/>
            <a:gd name="adj2" fmla="val 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PIH Notice 2023-07</a:t>
          </a:r>
          <a:endParaRPr lang="en-US" sz="1600" kern="1200" dirty="0">
            <a:solidFill>
              <a:schemeClr val="bg1"/>
            </a:solidFill>
          </a:endParaRPr>
        </a:p>
        <a:p>
          <a:pPr marL="0" lvl="0" indent="0" algn="ctr" defTabSz="711200">
            <a:lnSpc>
              <a:spcPct val="90000"/>
            </a:lnSpc>
            <a:spcBef>
              <a:spcPct val="0"/>
            </a:spcBef>
            <a:spcAft>
              <a:spcPct val="35000"/>
            </a:spcAft>
            <a:buNone/>
          </a:pPr>
          <a:r>
            <a:rPr lang="en-US" sz="1600" kern="1200" dirty="0"/>
            <a:t>Special Fees for adopting SAFMR or establishing SAFMR-based exception payment standards</a:t>
          </a:r>
        </a:p>
        <a:p>
          <a:pPr marL="0" lvl="0" indent="0" algn="ctr" defTabSz="711200">
            <a:lnSpc>
              <a:spcPct val="90000"/>
            </a:lnSpc>
            <a:spcBef>
              <a:spcPct val="0"/>
            </a:spcBef>
            <a:spcAft>
              <a:spcPct val="35000"/>
            </a:spcAft>
            <a:buNone/>
          </a:pPr>
          <a:r>
            <a:rPr lang="en-US" sz="1600" kern="1200" dirty="0"/>
            <a:t>Applications Due October 31, 2023</a:t>
          </a:r>
        </a:p>
      </dsp:txBody>
      <dsp:txXfrm rot="10800000">
        <a:off x="6312392" y="2379795"/>
        <a:ext cx="1707575" cy="2852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15AC0-CCDA-4CD1-9A6C-CF230C47A960}">
      <dsp:nvSpPr>
        <dsp:cNvPr id="0" name=""/>
        <dsp:cNvSpPr/>
      </dsp:nvSpPr>
      <dsp:spPr>
        <a:xfrm rot="16200000">
          <a:off x="-372773"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Analysis</a:t>
          </a:r>
        </a:p>
        <a:p>
          <a:pPr marL="114300" lvl="1" indent="-114300" algn="l" defTabSz="622300">
            <a:lnSpc>
              <a:spcPct val="90000"/>
            </a:lnSpc>
            <a:spcBef>
              <a:spcPct val="0"/>
            </a:spcBef>
            <a:spcAft>
              <a:spcPct val="15000"/>
            </a:spcAft>
            <a:buChar char="•"/>
          </a:pPr>
          <a:r>
            <a:rPr lang="en-US" sz="1400" kern="1200" dirty="0"/>
            <a:t>Section 5(b) of PIH Notice 2018-01</a:t>
          </a:r>
        </a:p>
        <a:p>
          <a:pPr marL="228600" lvl="2" indent="-114300" algn="l" defTabSz="622300">
            <a:lnSpc>
              <a:spcPct val="90000"/>
            </a:lnSpc>
            <a:spcBef>
              <a:spcPct val="0"/>
            </a:spcBef>
            <a:spcAft>
              <a:spcPct val="15000"/>
            </a:spcAft>
            <a:buChar char="•"/>
          </a:pPr>
          <a:r>
            <a:rPr lang="en-US" sz="1400" kern="1200" dirty="0"/>
            <a:t>Any adverse effect on availability of units</a:t>
          </a:r>
        </a:p>
        <a:p>
          <a:pPr marL="228600" lvl="2" indent="-114300" algn="l" defTabSz="622300">
            <a:lnSpc>
              <a:spcPct val="90000"/>
            </a:lnSpc>
            <a:spcBef>
              <a:spcPct val="0"/>
            </a:spcBef>
            <a:spcAft>
              <a:spcPct val="15000"/>
            </a:spcAft>
            <a:buChar char="•"/>
          </a:pPr>
          <a:r>
            <a:rPr lang="en-US" sz="1400" kern="1200" dirty="0"/>
            <a:t>Estimate effects on families, consider tenant protection policies when reduction in payment standard</a:t>
          </a:r>
        </a:p>
        <a:p>
          <a:pPr marL="228600" lvl="2" indent="-114300" algn="l" defTabSz="622300">
            <a:lnSpc>
              <a:spcPct val="90000"/>
            </a:lnSpc>
            <a:spcBef>
              <a:spcPct val="0"/>
            </a:spcBef>
            <a:spcAft>
              <a:spcPct val="15000"/>
            </a:spcAft>
            <a:buChar char="•"/>
          </a:pPr>
          <a:r>
            <a:rPr lang="en-US" sz="1400" kern="1200" dirty="0"/>
            <a:t>Identify areas where rent reasonableness determinations will be triggered (difference between MAFMR and SAFMR is 10%)</a:t>
          </a:r>
        </a:p>
        <a:p>
          <a:pPr marL="228600" lvl="2" indent="-114300" algn="l" defTabSz="622300">
            <a:lnSpc>
              <a:spcPct val="90000"/>
            </a:lnSpc>
            <a:spcBef>
              <a:spcPct val="0"/>
            </a:spcBef>
            <a:spcAft>
              <a:spcPct val="15000"/>
            </a:spcAft>
            <a:buChar char="•"/>
          </a:pPr>
          <a:r>
            <a:rPr lang="en-US" sz="1400" kern="1200" dirty="0"/>
            <a:t>PBV Application</a:t>
          </a:r>
        </a:p>
        <a:p>
          <a:pPr marL="228600" lvl="2" indent="-114300" algn="l" defTabSz="533400">
            <a:lnSpc>
              <a:spcPct val="90000"/>
            </a:lnSpc>
            <a:spcBef>
              <a:spcPct val="0"/>
            </a:spcBef>
            <a:spcAft>
              <a:spcPct val="15000"/>
            </a:spcAft>
            <a:buChar char="•"/>
          </a:pPr>
          <a:endParaRPr lang="en-US" sz="1200" kern="1200" dirty="0"/>
        </a:p>
        <a:p>
          <a:pPr marL="228600" lvl="2" indent="-114300" algn="l" defTabSz="533400">
            <a:lnSpc>
              <a:spcPct val="90000"/>
            </a:lnSpc>
            <a:spcBef>
              <a:spcPct val="0"/>
            </a:spcBef>
            <a:spcAft>
              <a:spcPct val="15000"/>
            </a:spcAft>
            <a:buChar char="•"/>
          </a:pPr>
          <a:endParaRPr lang="en-US" sz="1200" kern="1200" dirty="0"/>
        </a:p>
        <a:p>
          <a:pPr marL="228600" lvl="2" indent="-114300" algn="l" defTabSz="533400">
            <a:lnSpc>
              <a:spcPct val="90000"/>
            </a:lnSpc>
            <a:spcBef>
              <a:spcPct val="0"/>
            </a:spcBef>
            <a:spcAft>
              <a:spcPct val="15000"/>
            </a:spcAft>
            <a:buChar char="•"/>
          </a:pPr>
          <a:endParaRPr lang="en-US" sz="1200" kern="1200" dirty="0"/>
        </a:p>
      </dsp:txBody>
      <dsp:txXfrm rot="5400000">
        <a:off x="1255" y="801687"/>
        <a:ext cx="3260382" cy="2405062"/>
      </dsp:txXfrm>
    </dsp:sp>
    <dsp:sp modelId="{0663C3FA-71D8-43A5-8BA5-C765F4F35527}">
      <dsp:nvSpPr>
        <dsp:cNvPr id="0" name=""/>
        <dsp:cNvSpPr/>
      </dsp:nvSpPr>
      <dsp:spPr>
        <a:xfrm rot="16200000">
          <a:off x="3132137"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Request</a:t>
          </a:r>
        </a:p>
        <a:p>
          <a:pPr marL="114300" lvl="1" indent="-114300" algn="l" defTabSz="622300">
            <a:lnSpc>
              <a:spcPct val="90000"/>
            </a:lnSpc>
            <a:spcBef>
              <a:spcPct val="0"/>
            </a:spcBef>
            <a:spcAft>
              <a:spcPct val="15000"/>
            </a:spcAft>
            <a:buChar char="•"/>
          </a:pPr>
          <a:r>
            <a:rPr lang="en-US" sz="1400" kern="1200" dirty="0"/>
            <a:t>PHAs may request approval at anytime</a:t>
          </a:r>
        </a:p>
        <a:p>
          <a:pPr marL="114300" lvl="1" indent="-114300" algn="l" defTabSz="622300">
            <a:lnSpc>
              <a:spcPct val="90000"/>
            </a:lnSpc>
            <a:spcBef>
              <a:spcPct val="0"/>
            </a:spcBef>
            <a:spcAft>
              <a:spcPct val="15000"/>
            </a:spcAft>
            <a:buChar char="•"/>
          </a:pPr>
          <a:r>
            <a:rPr lang="en-US" sz="1400" kern="1200" dirty="0"/>
            <a:t>Request must state that PHA has completed analysis of PIH Notice 2018-01 (5)(b)</a:t>
          </a:r>
        </a:p>
        <a:p>
          <a:pPr marL="114300" lvl="1" indent="-114300" algn="l" defTabSz="622300">
            <a:lnSpc>
              <a:spcPct val="90000"/>
            </a:lnSpc>
            <a:spcBef>
              <a:spcPct val="0"/>
            </a:spcBef>
            <a:spcAft>
              <a:spcPct val="15000"/>
            </a:spcAft>
            <a:buChar char="•"/>
          </a:pPr>
          <a:r>
            <a:rPr lang="en-US" sz="1400" kern="1200" dirty="0"/>
            <a:t>Submit requests to HUD field office via SAFMRs@hud.gov</a:t>
          </a:r>
        </a:p>
        <a:p>
          <a:pPr marL="114300" lvl="1" indent="-114300" algn="l" defTabSz="622300">
            <a:lnSpc>
              <a:spcPct val="90000"/>
            </a:lnSpc>
            <a:spcBef>
              <a:spcPct val="0"/>
            </a:spcBef>
            <a:spcAft>
              <a:spcPct val="15000"/>
            </a:spcAft>
            <a:buChar char="•"/>
          </a:pPr>
          <a:r>
            <a:rPr lang="en-US" sz="1400" kern="1200" dirty="0"/>
            <a:t>Requests must include proposed effective date</a:t>
          </a:r>
        </a:p>
        <a:p>
          <a:pPr marL="114300" lvl="1" indent="-114300" algn="l" defTabSz="622300">
            <a:lnSpc>
              <a:spcPct val="90000"/>
            </a:lnSpc>
            <a:spcBef>
              <a:spcPct val="0"/>
            </a:spcBef>
            <a:spcAft>
              <a:spcPct val="15000"/>
            </a:spcAft>
            <a:buChar char="•"/>
          </a:pPr>
          <a:r>
            <a:rPr lang="en-US" sz="1400" kern="1200" dirty="0"/>
            <a:t>PHAs whose jurisdiction consists of a single ZIP code are considered Opt-in PHAs</a:t>
          </a:r>
        </a:p>
      </dsp:txBody>
      <dsp:txXfrm rot="5400000">
        <a:off x="3506165" y="801687"/>
        <a:ext cx="3260382" cy="2405062"/>
      </dsp:txXfrm>
    </dsp:sp>
    <dsp:sp modelId="{60D1D46E-E84C-4E83-90CE-0D992F9727BB}">
      <dsp:nvSpPr>
        <dsp:cNvPr id="0" name=""/>
        <dsp:cNvSpPr/>
      </dsp:nvSpPr>
      <dsp:spPr>
        <a:xfrm rot="16200000">
          <a:off x="6637047"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Upon Approval</a:t>
          </a:r>
        </a:p>
        <a:p>
          <a:pPr marL="114300" lvl="1" indent="-114300" algn="l" defTabSz="622300">
            <a:lnSpc>
              <a:spcPct val="90000"/>
            </a:lnSpc>
            <a:spcBef>
              <a:spcPct val="0"/>
            </a:spcBef>
            <a:spcAft>
              <a:spcPct val="15000"/>
            </a:spcAft>
            <a:buChar char="•"/>
          </a:pPr>
          <a:r>
            <a:rPr lang="en-US" sz="1400" kern="1200" dirty="0"/>
            <a:t>PHA must amend Admin Plan </a:t>
          </a:r>
        </a:p>
        <a:p>
          <a:pPr marL="228600" lvl="2" indent="-114300" algn="l" defTabSz="622300">
            <a:lnSpc>
              <a:spcPct val="90000"/>
            </a:lnSpc>
            <a:spcBef>
              <a:spcPct val="0"/>
            </a:spcBef>
            <a:spcAft>
              <a:spcPct val="15000"/>
            </a:spcAft>
            <a:buChar char="•"/>
          </a:pPr>
          <a:r>
            <a:rPr lang="en-US" sz="1400" kern="1200" dirty="0"/>
            <a:t>State it will utilize SAFMR</a:t>
          </a:r>
        </a:p>
        <a:p>
          <a:pPr marL="228600" lvl="2" indent="-114300" algn="l" defTabSz="622300">
            <a:lnSpc>
              <a:spcPct val="90000"/>
            </a:lnSpc>
            <a:spcBef>
              <a:spcPct val="0"/>
            </a:spcBef>
            <a:spcAft>
              <a:spcPct val="15000"/>
            </a:spcAft>
            <a:buChar char="•"/>
          </a:pPr>
          <a:r>
            <a:rPr lang="en-US" sz="1400" kern="1200" dirty="0"/>
            <a:t>Include any policies adopted in respect to SAFMRs (PBV, tenant protections)</a:t>
          </a:r>
        </a:p>
        <a:p>
          <a:pPr marL="114300" lvl="1" indent="-114300" algn="l" defTabSz="622300">
            <a:lnSpc>
              <a:spcPct val="90000"/>
            </a:lnSpc>
            <a:spcBef>
              <a:spcPct val="0"/>
            </a:spcBef>
            <a:spcAft>
              <a:spcPct val="15000"/>
            </a:spcAft>
            <a:buChar char="•"/>
          </a:pPr>
          <a:r>
            <a:rPr lang="en-US" sz="1400" kern="1200" dirty="0"/>
            <a:t>PHA may establish payment standards within “basic range” (90-110%) of SAFMR</a:t>
          </a:r>
        </a:p>
        <a:p>
          <a:pPr marL="114300" lvl="1" indent="-114300" algn="l" defTabSz="622300">
            <a:lnSpc>
              <a:spcPct val="90000"/>
            </a:lnSpc>
            <a:spcBef>
              <a:spcPct val="0"/>
            </a:spcBef>
            <a:spcAft>
              <a:spcPct val="15000"/>
            </a:spcAft>
            <a:buChar char="•"/>
          </a:pPr>
          <a:r>
            <a:rPr lang="en-US" sz="1400" kern="1200" dirty="0"/>
            <a:t>Opt-in PHA may later opt-out by revising Admin Plan and notifying HUD via SAFMRs@hud.gov</a:t>
          </a:r>
        </a:p>
      </dsp:txBody>
      <dsp:txXfrm rot="5400000">
        <a:off x="7011075" y="801687"/>
        <a:ext cx="3260382" cy="24050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15AC0-CCDA-4CD1-9A6C-CF230C47A960}">
      <dsp:nvSpPr>
        <dsp:cNvPr id="0" name=""/>
        <dsp:cNvSpPr/>
      </dsp:nvSpPr>
      <dsp:spPr>
        <a:xfrm rot="16200000">
          <a:off x="-372773"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Options</a:t>
          </a:r>
        </a:p>
        <a:p>
          <a:pPr marL="114300" lvl="1" indent="-114300" algn="l" defTabSz="622300">
            <a:lnSpc>
              <a:spcPct val="90000"/>
            </a:lnSpc>
            <a:spcBef>
              <a:spcPct val="0"/>
            </a:spcBef>
            <a:spcAft>
              <a:spcPct val="15000"/>
            </a:spcAft>
            <a:buChar char="•"/>
          </a:pPr>
          <a:r>
            <a:rPr lang="en-US" sz="1400" kern="1200" dirty="0"/>
            <a:t>A non-SAFMR PHA may establish an exception payment standard for a ZIP code area of up to and including 110% SAFMR</a:t>
          </a:r>
        </a:p>
        <a:p>
          <a:pPr marL="114300" lvl="1" indent="-114300" algn="l" defTabSz="622300">
            <a:lnSpc>
              <a:spcPct val="90000"/>
            </a:lnSpc>
            <a:spcBef>
              <a:spcPct val="0"/>
            </a:spcBef>
            <a:spcAft>
              <a:spcPct val="15000"/>
            </a:spcAft>
            <a:buChar char="•"/>
          </a:pPr>
          <a:r>
            <a:rPr lang="en-US" sz="1400" kern="1200" dirty="0"/>
            <a:t>Limitation of §982.503(c)(5) does not apply</a:t>
          </a:r>
        </a:p>
        <a:p>
          <a:pPr marL="114300" lvl="1" indent="-114300" algn="l" defTabSz="622300">
            <a:lnSpc>
              <a:spcPct val="90000"/>
            </a:lnSpc>
            <a:spcBef>
              <a:spcPct val="0"/>
            </a:spcBef>
            <a:spcAft>
              <a:spcPct val="15000"/>
            </a:spcAft>
            <a:buChar char="•"/>
          </a:pPr>
          <a:r>
            <a:rPr lang="en-US" sz="1400" kern="1200" dirty="0"/>
            <a:t>Must apply to entire ZIP code area for both HCV and PBV program (if applicable)</a:t>
          </a:r>
        </a:p>
        <a:p>
          <a:pPr marL="114300" lvl="1" indent="-114300" algn="l" defTabSz="622300">
            <a:lnSpc>
              <a:spcPct val="90000"/>
            </a:lnSpc>
            <a:spcBef>
              <a:spcPct val="0"/>
            </a:spcBef>
            <a:spcAft>
              <a:spcPct val="15000"/>
            </a:spcAft>
            <a:buChar char="•"/>
          </a:pPr>
          <a:endParaRPr lang="en-US" sz="1400" kern="1200" dirty="0"/>
        </a:p>
        <a:p>
          <a:pPr marL="228600" lvl="2" indent="-114300" algn="l" defTabSz="533400">
            <a:lnSpc>
              <a:spcPct val="90000"/>
            </a:lnSpc>
            <a:spcBef>
              <a:spcPct val="0"/>
            </a:spcBef>
            <a:spcAft>
              <a:spcPct val="15000"/>
            </a:spcAft>
            <a:buChar char="•"/>
          </a:pPr>
          <a:endParaRPr lang="en-US" sz="1200" kern="1200" dirty="0"/>
        </a:p>
        <a:p>
          <a:pPr marL="228600" lvl="2" indent="-114300" algn="l" defTabSz="533400">
            <a:lnSpc>
              <a:spcPct val="90000"/>
            </a:lnSpc>
            <a:spcBef>
              <a:spcPct val="0"/>
            </a:spcBef>
            <a:spcAft>
              <a:spcPct val="15000"/>
            </a:spcAft>
            <a:buChar char="•"/>
          </a:pPr>
          <a:endParaRPr lang="en-US" sz="1200" kern="1200" dirty="0"/>
        </a:p>
        <a:p>
          <a:pPr marL="228600" lvl="2" indent="-114300" algn="l" defTabSz="533400">
            <a:lnSpc>
              <a:spcPct val="90000"/>
            </a:lnSpc>
            <a:spcBef>
              <a:spcPct val="0"/>
            </a:spcBef>
            <a:spcAft>
              <a:spcPct val="15000"/>
            </a:spcAft>
            <a:buChar char="•"/>
          </a:pPr>
          <a:endParaRPr lang="en-US" sz="1200" kern="1200" dirty="0"/>
        </a:p>
      </dsp:txBody>
      <dsp:txXfrm rot="5400000">
        <a:off x="1255" y="801687"/>
        <a:ext cx="3260382" cy="2405062"/>
      </dsp:txXfrm>
    </dsp:sp>
    <dsp:sp modelId="{0663C3FA-71D8-43A5-8BA5-C765F4F35527}">
      <dsp:nvSpPr>
        <dsp:cNvPr id="0" name=""/>
        <dsp:cNvSpPr/>
      </dsp:nvSpPr>
      <dsp:spPr>
        <a:xfrm rot="16200000">
          <a:off x="3132137"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Notification</a:t>
          </a:r>
        </a:p>
        <a:p>
          <a:pPr marL="114300" lvl="1" indent="-114300" algn="l" defTabSz="622300">
            <a:lnSpc>
              <a:spcPct val="90000"/>
            </a:lnSpc>
            <a:spcBef>
              <a:spcPct val="0"/>
            </a:spcBef>
            <a:spcAft>
              <a:spcPct val="15000"/>
            </a:spcAft>
            <a:buChar char="•"/>
          </a:pPr>
          <a:r>
            <a:rPr lang="en-US" sz="1400" kern="1200" dirty="0"/>
            <a:t>Simply send a notification to SAFMRs@hud.gov to notify HUD that PHA has adopted a SAFMR-based exception payment standard</a:t>
          </a:r>
        </a:p>
        <a:p>
          <a:pPr marL="228600" lvl="2" indent="-114300" algn="l" defTabSz="622300">
            <a:lnSpc>
              <a:spcPct val="90000"/>
            </a:lnSpc>
            <a:spcBef>
              <a:spcPct val="0"/>
            </a:spcBef>
            <a:spcAft>
              <a:spcPct val="15000"/>
            </a:spcAft>
            <a:buChar char="•"/>
          </a:pPr>
          <a:r>
            <a:rPr lang="en-US" sz="1400" kern="1200" dirty="0"/>
            <a:t>It’s always good to copy your field office</a:t>
          </a:r>
        </a:p>
        <a:p>
          <a:pPr marL="228600" lvl="2" indent="-114300" algn="l" defTabSz="622300">
            <a:lnSpc>
              <a:spcPct val="90000"/>
            </a:lnSpc>
            <a:spcBef>
              <a:spcPct val="0"/>
            </a:spcBef>
            <a:spcAft>
              <a:spcPct val="15000"/>
            </a:spcAft>
            <a:buChar char="•"/>
          </a:pPr>
          <a:r>
            <a:rPr lang="en-US" sz="1400" kern="1200" dirty="0"/>
            <a:t>Please include the ZIPs where you are intending to use SAFMR-based exception payment standards</a:t>
          </a:r>
        </a:p>
        <a:p>
          <a:pPr marL="228600" lvl="2" indent="-114300" algn="l" defTabSz="622300">
            <a:lnSpc>
              <a:spcPct val="90000"/>
            </a:lnSpc>
            <a:spcBef>
              <a:spcPct val="0"/>
            </a:spcBef>
            <a:spcAft>
              <a:spcPct val="15000"/>
            </a:spcAft>
            <a:buChar char="•"/>
          </a:pPr>
          <a:r>
            <a:rPr lang="en-US" sz="1400" kern="1200" dirty="0"/>
            <a:t>Please also include a proposed effective date</a:t>
          </a:r>
        </a:p>
      </dsp:txBody>
      <dsp:txXfrm rot="5400000">
        <a:off x="3506165" y="801687"/>
        <a:ext cx="3260382" cy="2405062"/>
      </dsp:txXfrm>
    </dsp:sp>
    <dsp:sp modelId="{60D1D46E-E84C-4E83-90CE-0D992F9727BB}">
      <dsp:nvSpPr>
        <dsp:cNvPr id="0" name=""/>
        <dsp:cNvSpPr/>
      </dsp:nvSpPr>
      <dsp:spPr>
        <a:xfrm rot="16200000">
          <a:off x="6637047" y="374027"/>
          <a:ext cx="4008438" cy="3260382"/>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en-US" sz="1900" kern="1200" dirty="0"/>
            <a:t>Implementation</a:t>
          </a:r>
        </a:p>
        <a:p>
          <a:pPr marL="114300" lvl="1" indent="-114300" algn="l" defTabSz="622300">
            <a:lnSpc>
              <a:spcPct val="90000"/>
            </a:lnSpc>
            <a:spcBef>
              <a:spcPct val="0"/>
            </a:spcBef>
            <a:spcAft>
              <a:spcPct val="15000"/>
            </a:spcAft>
            <a:buChar char="•"/>
          </a:pPr>
          <a:r>
            <a:rPr lang="en-US" sz="1400" kern="1200" dirty="0"/>
            <a:t>PHAs that establish exception payment standards must revise their briefing materials to make families aware of the exception payment standard and the area it covers</a:t>
          </a:r>
        </a:p>
        <a:p>
          <a:pPr marL="114300" lvl="1" indent="-114300" algn="l" defTabSz="622300">
            <a:lnSpc>
              <a:spcPct val="90000"/>
            </a:lnSpc>
            <a:spcBef>
              <a:spcPct val="0"/>
            </a:spcBef>
            <a:spcAft>
              <a:spcPct val="15000"/>
            </a:spcAft>
            <a:buChar char="•"/>
          </a:pPr>
          <a:r>
            <a:rPr lang="en-US" sz="1400" kern="1200" dirty="0"/>
            <a:t>Any PHA that has jurisdiction in the ZIP code may utilize the exception payment standard</a:t>
          </a:r>
        </a:p>
      </dsp:txBody>
      <dsp:txXfrm rot="5400000">
        <a:off x="7011075" y="801687"/>
        <a:ext cx="3260382" cy="240506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F65F-5B22-4408-873B-237A463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C1CF1-54AA-4241-99F8-1BAD6BA44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1D86-6EC1-418D-98AF-23A91F8D5098}" type="datetimeFigureOut">
              <a:rPr lang="en-US" smtClean="0"/>
              <a:t>8/18/2023</a:t>
            </a:fld>
            <a:endParaRPr lang="en-US"/>
          </a:p>
        </p:txBody>
      </p:sp>
      <p:sp>
        <p:nvSpPr>
          <p:cNvPr id="4" name="Footer Placeholder 3">
            <a:extLst>
              <a:ext uri="{FF2B5EF4-FFF2-40B4-BE49-F238E27FC236}">
                <a16:creationId xmlns:a16="http://schemas.microsoft.com/office/drawing/2014/main" id="{076E44B3-5AEC-4B52-B73E-9AD974B73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D95AA-5537-403C-99B6-2D66754E4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BDC84-CC66-4992-8CA9-0CB8EA87FAD0}" type="slidenum">
              <a:rPr lang="en-US" smtClean="0"/>
              <a:t>‹#›</a:t>
            </a:fld>
            <a:endParaRPr lang="en-US"/>
          </a:p>
        </p:txBody>
      </p:sp>
    </p:spTree>
    <p:extLst>
      <p:ext uri="{BB962C8B-B14F-4D97-AF65-F5344CB8AC3E}">
        <p14:creationId xmlns:p14="http://schemas.microsoft.com/office/powerpoint/2010/main" val="24651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8/18/2023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SAFMRs were first used in the Dallas area in fiscal year 2011 following settlement of a lawsuit claiming that metro-wide FMRs prevented minority voucher holders from moving to predominantly white neighborhoods with higher rents.  Two years later, HUD initiated an SAFMR demonstration allowing five agencies in other parts of the country to test the approach.  After early results suggested that SAFMRs were effective at helping voucher holders in these areas move to higher-opportunity neighborhoods without undue administrative burdens, HUD issued the 2016 expansion regulation with the goal of providing similar opportunities to families in other parts of the country.</a:t>
            </a:r>
          </a:p>
        </p:txBody>
      </p:sp>
      <p:sp>
        <p:nvSpPr>
          <p:cNvPr id="4" name="Slide Number Placeholder 3"/>
          <p:cNvSpPr>
            <a:spLocks noGrp="1"/>
          </p:cNvSpPr>
          <p:nvPr>
            <p:ph type="sldNum" sz="quarter" idx="10"/>
          </p:nvPr>
        </p:nvSpPr>
        <p:spPr/>
        <p:txBody>
          <a:bodyPr/>
          <a:lstStyle/>
          <a:p>
            <a:fld id="{6C3BB9D6-01AE-4589-B39F-65ED2EC1B7EA}" type="slidenum">
              <a:rPr lang="en-US" smtClean="0"/>
              <a:t>6</a:t>
            </a:fld>
            <a:endParaRPr lang="en-US"/>
          </a:p>
        </p:txBody>
      </p:sp>
    </p:spTree>
    <p:extLst>
      <p:ext uri="{BB962C8B-B14F-4D97-AF65-F5344CB8AC3E}">
        <p14:creationId xmlns:p14="http://schemas.microsoft.com/office/powerpoint/2010/main" val="282863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3BB9D6-01AE-4589-B39F-65ED2EC1B7EA}" type="slidenum">
              <a:rPr lang="en-US" smtClean="0"/>
              <a:t>9</a:t>
            </a:fld>
            <a:endParaRPr lang="en-US"/>
          </a:p>
        </p:txBody>
      </p:sp>
    </p:spTree>
    <p:extLst>
      <p:ext uri="{BB962C8B-B14F-4D97-AF65-F5344CB8AC3E}">
        <p14:creationId xmlns:p14="http://schemas.microsoft.com/office/powerpoint/2010/main" val="315421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SAFMRs were first used in the Dallas area in fiscal year 2011 following settlement of a lawsuit claiming that metro-wide FMRs prevented minority voucher holders from moving to predominantly white neighborhoods with higher rents.  Two years later, HUD initiated an SAFMR demonstration allowing five agencies in other parts of the country to test the approach.  After early results suggested that SAFMRs were effective at helping voucher holders in these areas move to higher-opportunity neighborhoods without undue administrative burdens, HUD issued the 2016 expansion regulation with the goal of providing similar opportunities to families in other parts of the country.</a:t>
            </a:r>
          </a:p>
        </p:txBody>
      </p:sp>
      <p:sp>
        <p:nvSpPr>
          <p:cNvPr id="4" name="Slide Number Placeholder 3"/>
          <p:cNvSpPr>
            <a:spLocks noGrp="1"/>
          </p:cNvSpPr>
          <p:nvPr>
            <p:ph type="sldNum" sz="quarter" idx="10"/>
          </p:nvPr>
        </p:nvSpPr>
        <p:spPr/>
        <p:txBody>
          <a:bodyPr/>
          <a:lstStyle/>
          <a:p>
            <a:fld id="{6C3BB9D6-01AE-4589-B39F-65ED2EC1B7EA}" type="slidenum">
              <a:rPr lang="en-US" smtClean="0"/>
              <a:t>10</a:t>
            </a:fld>
            <a:endParaRPr lang="en-US"/>
          </a:p>
        </p:txBody>
      </p:sp>
    </p:spTree>
    <p:extLst>
      <p:ext uri="{BB962C8B-B14F-4D97-AF65-F5344CB8AC3E}">
        <p14:creationId xmlns:p14="http://schemas.microsoft.com/office/powerpoint/2010/main" val="3250465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Limitation Notes: - PHAs that use MAFMRs, the total population of HUD-approved exception areas in an FMR area may not be more than 50% of the population of the FMR area.  That cap may not work within a ZIP code, so the 50% threshold has been eliminated for PHAs that implement SAFMRs.</a:t>
            </a:r>
          </a:p>
        </p:txBody>
      </p:sp>
      <p:sp>
        <p:nvSpPr>
          <p:cNvPr id="4" name="Slide Number Placeholder 3"/>
          <p:cNvSpPr>
            <a:spLocks noGrp="1"/>
          </p:cNvSpPr>
          <p:nvPr>
            <p:ph type="sldNum" sz="quarter" idx="5"/>
          </p:nvPr>
        </p:nvSpPr>
        <p:spPr/>
        <p:txBody>
          <a:bodyPr/>
          <a:lstStyle/>
          <a:p>
            <a:fld id="{6F56B9F1-83E9-4961-BA23-2D772E2BE0F0}" type="slidenum">
              <a:rPr lang="en-US" smtClean="0"/>
              <a:t>20</a:t>
            </a:fld>
            <a:endParaRPr lang="en-US"/>
          </a:p>
        </p:txBody>
      </p:sp>
    </p:spTree>
    <p:extLst>
      <p:ext uri="{BB962C8B-B14F-4D97-AF65-F5344CB8AC3E}">
        <p14:creationId xmlns:p14="http://schemas.microsoft.com/office/powerpoint/2010/main" val="243001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Fees – page 10</a:t>
            </a:r>
          </a:p>
        </p:txBody>
      </p:sp>
      <p:sp>
        <p:nvSpPr>
          <p:cNvPr id="4" name="Slide Number Placeholder 3"/>
          <p:cNvSpPr>
            <a:spLocks noGrp="1"/>
          </p:cNvSpPr>
          <p:nvPr>
            <p:ph type="sldNum" sz="quarter" idx="5"/>
          </p:nvPr>
        </p:nvSpPr>
        <p:spPr/>
        <p:txBody>
          <a:bodyPr/>
          <a:lstStyle/>
          <a:p>
            <a:fld id="{6F56B9F1-83E9-4961-BA23-2D772E2BE0F0}" type="slidenum">
              <a:rPr lang="en-US" smtClean="0"/>
              <a:t>22</a:t>
            </a:fld>
            <a:endParaRPr lang="en-US"/>
          </a:p>
        </p:txBody>
      </p:sp>
    </p:spTree>
    <p:extLst>
      <p:ext uri="{BB962C8B-B14F-4D97-AF65-F5344CB8AC3E}">
        <p14:creationId xmlns:p14="http://schemas.microsoft.com/office/powerpoint/2010/main" val="367248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8/18/2023</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3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8/18/2023</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68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21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32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42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6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646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6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32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25754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8/18/2023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5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10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4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9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9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02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78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556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27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787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155385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8/18/2023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8/18/2023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8/18/2023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8/18/2023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8/18/2023</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55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075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stonhousing.org/paymentstandar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9C160.BC4CA0E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gov.us/view?r=eyJrIjoiNWI3Nzc5NTctNGE4ZC00Zjk4LWIzYjktZDYzZWNjOWUzZGY2IiwidCI6IjYxNTUyNGM1LTIyZTktNGJjZC1hODkzLTExODBhNTNmYzdiMiJ9" TargetMode="External"/><Relationship Id="rId2" Type="http://schemas.openxmlformats.org/officeDocument/2006/relationships/hyperlink" Target="https://www.hud.gov/program_offices/public_indian_housing/programs/hcv/safm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hud.gov/program_offices/public_indian_housing/programs/hcv/Too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Brendan.C.Goodwin@hud.gov" TargetMode="External"/><Relationship Id="rId7" Type="http://schemas.openxmlformats.org/officeDocument/2006/relationships/image" Target="../media/image3.png"/><Relationship Id="rId2" Type="http://schemas.openxmlformats.org/officeDocument/2006/relationships/hyperlink" Target="mailto:Jhillis@brooklinehousing.org" TargetMode="External"/><Relationship Id="rId1" Type="http://schemas.openxmlformats.org/officeDocument/2006/relationships/slideLayout" Target="../slideLayouts/slideLayout2.xml"/><Relationship Id="rId6" Type="http://schemas.openxmlformats.org/officeDocument/2006/relationships/hyperlink" Target="mailto:Geoff.rey.S.Blackwell@hud.gov" TargetMode="External"/><Relationship Id="rId5" Type="http://schemas.openxmlformats.org/officeDocument/2006/relationships/hyperlink" Target="mailto:David.Gleich@bostonhousing.org" TargetMode="External"/><Relationship Id="rId4" Type="http://schemas.openxmlformats.org/officeDocument/2006/relationships/hyperlink" Target="mailto:Eric.J.Swenson@hud.gov"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lstStyle/>
          <a:p>
            <a:r>
              <a:rPr lang="en-US" dirty="0">
                <a:latin typeface="Franklin Gothic Book"/>
              </a:rPr>
              <a:t>HCV Utilization Webinar:</a:t>
            </a:r>
            <a:br>
              <a:rPr lang="en-US" dirty="0"/>
            </a:br>
            <a:r>
              <a:rPr lang="en-US" sz="6000" b="1" dirty="0"/>
              <a:t>Considering Small Area FMRs (SAFMR)</a:t>
            </a:r>
            <a:endParaRPr lang="en-US" b="1" dirty="0">
              <a:latin typeface="Franklin Gothic Book"/>
            </a:endParaRPr>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dirty="0">
                <a:latin typeface="Franklin Gothic Book"/>
                <a:cs typeface="Calibri"/>
              </a:rPr>
              <a:t>August 17, 2023</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 Decisions	</a:t>
            </a:r>
          </a:p>
        </p:txBody>
      </p:sp>
      <p:sp>
        <p:nvSpPr>
          <p:cNvPr id="3" name="Content Placeholder 2"/>
          <p:cNvSpPr>
            <a:spLocks noGrp="1"/>
          </p:cNvSpPr>
          <p:nvPr>
            <p:ph idx="1"/>
          </p:nvPr>
        </p:nvSpPr>
        <p:spPr>
          <a:xfrm>
            <a:off x="1309512" y="2787588"/>
            <a:ext cx="10272889" cy="3737498"/>
          </a:xfrm>
        </p:spPr>
        <p:txBody>
          <a:bodyPr>
            <a:normAutofit fontScale="62500" lnSpcReduction="20000"/>
          </a:bodyPr>
          <a:lstStyle/>
          <a:p>
            <a:pPr marL="514350" indent="-514350">
              <a:buAutoNum type="arabicPeriod"/>
            </a:pPr>
            <a:r>
              <a:rPr lang="en-US"/>
              <a:t>Decrease in Payment Standard / Hold Harmless</a:t>
            </a:r>
          </a:p>
          <a:p>
            <a:pPr marL="514350" indent="-514350">
              <a:buAutoNum type="arabicPeriod" startAt="2"/>
            </a:pPr>
            <a:r>
              <a:rPr lang="en-US"/>
              <a:t>Banding Payment Standards or Zip Codes</a:t>
            </a:r>
          </a:p>
          <a:p>
            <a:pPr marL="514350" indent="-514350">
              <a:buAutoNum type="arabicPeriod" startAt="2"/>
            </a:pPr>
            <a:r>
              <a:rPr lang="en-US"/>
              <a:t>Effective Communication of Changes to Families</a:t>
            </a:r>
          </a:p>
          <a:p>
            <a:pPr marL="514350" indent="-514350">
              <a:buAutoNum type="arabicPeriod" startAt="2"/>
            </a:pPr>
            <a:r>
              <a:rPr lang="en-US"/>
              <a:t>Applicability of SAFMRs to PBVs </a:t>
            </a:r>
          </a:p>
          <a:p>
            <a:pPr marL="514350" indent="-514350">
              <a:buAutoNum type="arabicPeriod" startAt="2"/>
            </a:pPr>
            <a:r>
              <a:rPr lang="en-US"/>
              <a:t>How to set Payment Standards.  </a:t>
            </a:r>
          </a:p>
          <a:p>
            <a:pPr marL="514350" indent="-514350">
              <a:buAutoNum type="arabicPeriod" startAt="2"/>
            </a:pPr>
            <a:r>
              <a:rPr lang="en-US"/>
              <a:t>Challenges Unique to Massachusetts</a:t>
            </a:r>
          </a:p>
          <a:p>
            <a:pPr marL="0" indent="0">
              <a:buNone/>
            </a:pPr>
            <a:r>
              <a:rPr lang="en-US"/>
              <a:t>	- Jurisdiction for each PHA is the State of MA</a:t>
            </a:r>
          </a:p>
          <a:p>
            <a:pPr marL="0" indent="0">
              <a:buNone/>
            </a:pPr>
            <a:r>
              <a:rPr lang="en-US"/>
              <a:t>	- Potentially Competing Payment Standards</a:t>
            </a:r>
          </a:p>
          <a:p>
            <a:pPr marL="0" indent="0">
              <a:buNone/>
            </a:pPr>
            <a:r>
              <a:rPr lang="en-US"/>
              <a:t>See </a:t>
            </a:r>
            <a:r>
              <a:rPr lang="en-US">
                <a:hlinkClick r:id="rId3"/>
              </a:rPr>
              <a:t>www.bostonhousing.org/paymentstandards</a:t>
            </a:r>
            <a:r>
              <a:rPr lang="en-US"/>
              <a:t> for charts and calculators developed for SAFMR implementation.  </a:t>
            </a:r>
          </a:p>
          <a:p>
            <a:pPr marL="0" indent="0">
              <a:buNone/>
            </a:pPr>
            <a:endParaRPr lang="en-US"/>
          </a:p>
          <a:p>
            <a:pPr marL="457200" lvl="1" indent="0">
              <a:buNone/>
            </a:pPr>
            <a:endParaRPr lang="en-US"/>
          </a:p>
          <a:p>
            <a:endParaRPr lang="en-US"/>
          </a:p>
          <a:p>
            <a:endParaRPr lang="en-US"/>
          </a:p>
        </p:txBody>
      </p:sp>
    </p:spTree>
    <p:extLst>
      <p:ext uri="{BB962C8B-B14F-4D97-AF65-F5344CB8AC3E}">
        <p14:creationId xmlns:p14="http://schemas.microsoft.com/office/powerpoint/2010/main" val="8975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Chart 1" descr="cid:image001.png@01D9C160.BC4CA0E0"/>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227" t="890" r="1495" b="2212"/>
          <a:stretch>
            <a:fillRect/>
          </a:stretch>
        </p:blipFill>
        <p:spPr bwMode="auto">
          <a:xfrm>
            <a:off x="3399644" y="586410"/>
            <a:ext cx="8776252" cy="58541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208463" y="8720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51069904"/>
              </p:ext>
            </p:extLst>
          </p:nvPr>
        </p:nvGraphicFramePr>
        <p:xfrm>
          <a:off x="965816" y="2265237"/>
          <a:ext cx="2341217" cy="3087024"/>
        </p:xfrm>
        <a:graphic>
          <a:graphicData uri="http://schemas.openxmlformats.org/drawingml/2006/table">
            <a:tbl>
              <a:tblPr firstRow="1" bandRow="1">
                <a:tableStyleId>{5C22544A-7EE6-4342-B048-85BDC9FD1C3A}</a:tableStyleId>
              </a:tblPr>
              <a:tblGrid>
                <a:gridCol w="1118704">
                  <a:extLst>
                    <a:ext uri="{9D8B030D-6E8A-4147-A177-3AD203B41FA5}">
                      <a16:colId xmlns:a16="http://schemas.microsoft.com/office/drawing/2014/main" val="2974840731"/>
                    </a:ext>
                  </a:extLst>
                </a:gridCol>
                <a:gridCol w="1222513">
                  <a:extLst>
                    <a:ext uri="{9D8B030D-6E8A-4147-A177-3AD203B41FA5}">
                      <a16:colId xmlns:a16="http://schemas.microsoft.com/office/drawing/2014/main" val="855072956"/>
                    </a:ext>
                  </a:extLst>
                </a:gridCol>
              </a:tblGrid>
              <a:tr h="771756">
                <a:tc gridSpan="2">
                  <a:txBody>
                    <a:bodyPr/>
                    <a:lstStyle/>
                    <a:p>
                      <a:pPr algn="ctr"/>
                      <a:r>
                        <a:rPr lang="en-US"/>
                        <a:t>% Vouchers</a:t>
                      </a:r>
                      <a:r>
                        <a:rPr lang="en-US" baseline="0"/>
                        <a:t> in ECCs</a:t>
                      </a:r>
                      <a:endParaRPr lang="en-US"/>
                    </a:p>
                  </a:txBody>
                  <a:tcPr anchor="ctr"/>
                </a:tc>
                <a:tc hMerge="1">
                  <a:txBody>
                    <a:bodyPr/>
                    <a:lstStyle/>
                    <a:p>
                      <a:endParaRPr lang="en-US"/>
                    </a:p>
                  </a:txBody>
                  <a:tcPr/>
                </a:tc>
                <a:extLst>
                  <a:ext uri="{0D108BD9-81ED-4DB2-BD59-A6C34878D82A}">
                    <a16:rowId xmlns:a16="http://schemas.microsoft.com/office/drawing/2014/main" val="519945952"/>
                  </a:ext>
                </a:extLst>
              </a:tr>
              <a:tr h="771756">
                <a:tc>
                  <a:txBody>
                    <a:bodyPr/>
                    <a:lstStyle/>
                    <a:p>
                      <a:pPr algn="ctr"/>
                      <a:r>
                        <a:rPr lang="en-US"/>
                        <a:t>Jul 2019</a:t>
                      </a:r>
                    </a:p>
                  </a:txBody>
                  <a:tcPr anchor="ctr"/>
                </a:tc>
                <a:tc>
                  <a:txBody>
                    <a:bodyPr/>
                    <a:lstStyle/>
                    <a:p>
                      <a:pPr algn="ctr"/>
                      <a:r>
                        <a:rPr lang="en-US"/>
                        <a:t>24.59%</a:t>
                      </a:r>
                    </a:p>
                  </a:txBody>
                  <a:tcPr anchor="ctr"/>
                </a:tc>
                <a:extLst>
                  <a:ext uri="{0D108BD9-81ED-4DB2-BD59-A6C34878D82A}">
                    <a16:rowId xmlns:a16="http://schemas.microsoft.com/office/drawing/2014/main" val="1550061953"/>
                  </a:ext>
                </a:extLst>
              </a:tr>
              <a:tr h="771756">
                <a:tc>
                  <a:txBody>
                    <a:bodyPr/>
                    <a:lstStyle/>
                    <a:p>
                      <a:pPr algn="ctr"/>
                      <a:r>
                        <a:rPr lang="en-US"/>
                        <a:t>July 2022</a:t>
                      </a:r>
                    </a:p>
                  </a:txBody>
                  <a:tcPr anchor="ctr"/>
                </a:tc>
                <a:tc>
                  <a:txBody>
                    <a:bodyPr/>
                    <a:lstStyle/>
                    <a:p>
                      <a:pPr algn="ctr"/>
                      <a:r>
                        <a:rPr lang="en-US"/>
                        <a:t>27.42%</a:t>
                      </a:r>
                    </a:p>
                  </a:txBody>
                  <a:tcPr anchor="ctr"/>
                </a:tc>
                <a:extLst>
                  <a:ext uri="{0D108BD9-81ED-4DB2-BD59-A6C34878D82A}">
                    <a16:rowId xmlns:a16="http://schemas.microsoft.com/office/drawing/2014/main" val="3032743385"/>
                  </a:ext>
                </a:extLst>
              </a:tr>
              <a:tr h="771756">
                <a:tc>
                  <a:txBody>
                    <a:bodyPr/>
                    <a:lstStyle/>
                    <a:p>
                      <a:pPr algn="ctr"/>
                      <a:r>
                        <a:rPr lang="en-US"/>
                        <a:t>July</a:t>
                      </a:r>
                      <a:r>
                        <a:rPr lang="en-US" baseline="0"/>
                        <a:t> 2023</a:t>
                      </a:r>
                      <a:endParaRPr lang="en-US"/>
                    </a:p>
                  </a:txBody>
                  <a:tcPr anchor="ctr"/>
                </a:tc>
                <a:tc>
                  <a:txBody>
                    <a:bodyPr/>
                    <a:lstStyle/>
                    <a:p>
                      <a:pPr algn="ctr"/>
                      <a:r>
                        <a:rPr lang="en-US"/>
                        <a:t>28.73%</a:t>
                      </a:r>
                    </a:p>
                  </a:txBody>
                  <a:tcPr anchor="ctr"/>
                </a:tc>
                <a:extLst>
                  <a:ext uri="{0D108BD9-81ED-4DB2-BD59-A6C34878D82A}">
                    <a16:rowId xmlns:a16="http://schemas.microsoft.com/office/drawing/2014/main" val="543446844"/>
                  </a:ext>
                </a:extLst>
              </a:tr>
            </a:tbl>
          </a:graphicData>
        </a:graphic>
      </p:graphicFrame>
    </p:spTree>
    <p:extLst>
      <p:ext uri="{BB962C8B-B14F-4D97-AF65-F5344CB8AC3E}">
        <p14:creationId xmlns:p14="http://schemas.microsoft.com/office/powerpoint/2010/main" val="377493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7452-C5F0-AE73-7EB4-275243374A9C}"/>
              </a:ext>
            </a:extLst>
          </p:cNvPr>
          <p:cNvSpPr>
            <a:spLocks noGrp="1"/>
          </p:cNvSpPr>
          <p:nvPr>
            <p:ph type="ctrTitle"/>
          </p:nvPr>
        </p:nvSpPr>
        <p:spPr>
          <a:xfrm>
            <a:off x="1065319" y="2950679"/>
            <a:ext cx="10582183" cy="1399379"/>
          </a:xfrm>
        </p:spPr>
        <p:txBody>
          <a:bodyPr>
            <a:noAutofit/>
          </a:bodyPr>
          <a:lstStyle/>
          <a:p>
            <a:r>
              <a:rPr lang="en-US" sz="6000"/>
              <a:t>Small Area Fair Market Rent</a:t>
            </a:r>
          </a:p>
        </p:txBody>
      </p:sp>
      <p:pic>
        <p:nvPicPr>
          <p:cNvPr id="7" name="Picture 6">
            <a:extLst>
              <a:ext uri="{FF2B5EF4-FFF2-40B4-BE49-F238E27FC236}">
                <a16:creationId xmlns:a16="http://schemas.microsoft.com/office/drawing/2014/main" id="{B8E8EC49-A7A0-A116-14A5-E8C75BF63201}"/>
              </a:ext>
            </a:extLst>
          </p:cNvPr>
          <p:cNvPicPr>
            <a:picLocks noChangeAspect="1"/>
          </p:cNvPicPr>
          <p:nvPr/>
        </p:nvPicPr>
        <p:blipFill>
          <a:blip r:embed="rId2"/>
          <a:stretch>
            <a:fillRect/>
          </a:stretch>
        </p:blipFill>
        <p:spPr>
          <a:xfrm>
            <a:off x="370177" y="0"/>
            <a:ext cx="11518147" cy="2705397"/>
          </a:xfrm>
          <a:prstGeom prst="rect">
            <a:avLst/>
          </a:prstGeom>
        </p:spPr>
      </p:pic>
    </p:spTree>
    <p:extLst>
      <p:ext uri="{BB962C8B-B14F-4D97-AF65-F5344CB8AC3E}">
        <p14:creationId xmlns:p14="http://schemas.microsoft.com/office/powerpoint/2010/main" val="89262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A0FC-EDF9-7C6A-E68D-E196868E643B}"/>
              </a:ext>
            </a:extLst>
          </p:cNvPr>
          <p:cNvSpPr>
            <a:spLocks noGrp="1"/>
          </p:cNvSpPr>
          <p:nvPr>
            <p:ph type="title"/>
          </p:nvPr>
        </p:nvSpPr>
        <p:spPr/>
        <p:txBody>
          <a:bodyPr/>
          <a:lstStyle/>
          <a:p>
            <a:r>
              <a:rPr lang="en-US"/>
              <a:t>Small Area Fair Market Rent Overview</a:t>
            </a:r>
          </a:p>
        </p:txBody>
      </p:sp>
      <p:sp>
        <p:nvSpPr>
          <p:cNvPr id="3" name="Content Placeholder 2">
            <a:extLst>
              <a:ext uri="{FF2B5EF4-FFF2-40B4-BE49-F238E27FC236}">
                <a16:creationId xmlns:a16="http://schemas.microsoft.com/office/drawing/2014/main" id="{F317553B-A676-91A2-CF86-5A03FBA3E4A8}"/>
              </a:ext>
            </a:extLst>
          </p:cNvPr>
          <p:cNvSpPr>
            <a:spLocks noGrp="1"/>
          </p:cNvSpPr>
          <p:nvPr>
            <p:ph idx="1"/>
          </p:nvPr>
        </p:nvSpPr>
        <p:spPr>
          <a:xfrm>
            <a:off x="1473693" y="2290439"/>
            <a:ext cx="10108708" cy="4110361"/>
          </a:xfrm>
        </p:spPr>
        <p:txBody>
          <a:bodyPr>
            <a:normAutofit fontScale="70000" lnSpcReduction="20000"/>
          </a:bodyPr>
          <a:lstStyle/>
          <a:p>
            <a:pPr marL="0" indent="0">
              <a:buNone/>
            </a:pPr>
            <a:r>
              <a:rPr lang="en-US"/>
              <a:t>The Brookline Housing Authority instituted SAFMR in 2020 with the goal of allowing Brookline residents access to safe and affordable housing within the community. </a:t>
            </a:r>
          </a:p>
          <a:p>
            <a:pPr marL="0" indent="0">
              <a:buNone/>
            </a:pPr>
            <a:endParaRPr lang="en-US"/>
          </a:p>
          <a:p>
            <a:pPr>
              <a:buSzPct val="100000"/>
              <a:buFont typeface="Wingdings" panose="05000000000000000000" pitchFamily="2" charset="2"/>
              <a:buChar char="v"/>
            </a:pPr>
            <a:r>
              <a:rPr lang="en-US"/>
              <a:t>SAFMRs are updated annually</a:t>
            </a:r>
          </a:p>
          <a:p>
            <a:pPr>
              <a:buSzPct val="100000"/>
              <a:buFont typeface="Wingdings" panose="05000000000000000000" pitchFamily="2" charset="2"/>
              <a:buChar char="v"/>
            </a:pPr>
            <a:r>
              <a:rPr lang="en-US"/>
              <a:t>SAFMR allows for housing to be available in any neighborhood, furthering choice for subsidy recipients to live in the community of their choice or that is best suited to their needs</a:t>
            </a:r>
          </a:p>
          <a:p>
            <a:pPr>
              <a:buSzPct val="100000"/>
              <a:buFont typeface="Wingdings" panose="05000000000000000000" pitchFamily="2" charset="2"/>
              <a:buChar char="v"/>
            </a:pPr>
            <a:r>
              <a:rPr lang="en-US"/>
              <a:t>Payment Standards based upon the SAFMR allows for landlords to be paid fairly for their property based upon the unsubsidized market value, increasing housing stock available to voucher recipients</a:t>
            </a:r>
          </a:p>
          <a:p>
            <a:pPr>
              <a:buFont typeface="Wingdings" panose="05000000000000000000" pitchFamily="2" charset="2"/>
              <a:buChar char="v"/>
            </a:pPr>
            <a:endParaRPr lang="en-US"/>
          </a:p>
          <a:p>
            <a:pPr>
              <a:buFont typeface="Wingdings" panose="05000000000000000000" pitchFamily="2" charset="2"/>
              <a:buChar char="v"/>
            </a:pPr>
            <a:endParaRPr lang="en-US"/>
          </a:p>
        </p:txBody>
      </p:sp>
    </p:spTree>
    <p:extLst>
      <p:ext uri="{BB962C8B-B14F-4D97-AF65-F5344CB8AC3E}">
        <p14:creationId xmlns:p14="http://schemas.microsoft.com/office/powerpoint/2010/main" val="182052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4740-D4FC-EC4D-1BEE-B819F778B081}"/>
              </a:ext>
            </a:extLst>
          </p:cNvPr>
          <p:cNvSpPr>
            <a:spLocks noGrp="1"/>
          </p:cNvSpPr>
          <p:nvPr>
            <p:ph type="title"/>
          </p:nvPr>
        </p:nvSpPr>
        <p:spPr>
          <a:xfrm>
            <a:off x="1211854" y="457201"/>
            <a:ext cx="10272889" cy="1533524"/>
          </a:xfrm>
        </p:spPr>
        <p:txBody>
          <a:bodyPr/>
          <a:lstStyle/>
          <a:p>
            <a:r>
              <a:rPr lang="en-US"/>
              <a:t>Comparing FMR to SAFMR</a:t>
            </a:r>
          </a:p>
        </p:txBody>
      </p:sp>
      <p:graphicFrame>
        <p:nvGraphicFramePr>
          <p:cNvPr id="4" name="Table 4">
            <a:extLst>
              <a:ext uri="{FF2B5EF4-FFF2-40B4-BE49-F238E27FC236}">
                <a16:creationId xmlns:a16="http://schemas.microsoft.com/office/drawing/2014/main" id="{02F8A383-0A52-1962-2A83-1878AE1318B6}"/>
              </a:ext>
            </a:extLst>
          </p:cNvPr>
          <p:cNvGraphicFramePr>
            <a:graphicFrameLocks noGrp="1"/>
          </p:cNvGraphicFramePr>
          <p:nvPr>
            <p:ph idx="1"/>
            <p:extLst>
              <p:ext uri="{D42A27DB-BD31-4B8C-83A1-F6EECF244321}">
                <p14:modId xmlns:p14="http://schemas.microsoft.com/office/powerpoint/2010/main" val="1728913315"/>
              </p:ext>
            </p:extLst>
          </p:nvPr>
        </p:nvGraphicFramePr>
        <p:xfrm>
          <a:off x="1066799" y="2470884"/>
          <a:ext cx="10272890" cy="3175314"/>
        </p:xfrm>
        <a:graphic>
          <a:graphicData uri="http://schemas.openxmlformats.org/drawingml/2006/table">
            <a:tbl>
              <a:tblPr firstRow="1" bandRow="1">
                <a:tableStyleId>{5C22544A-7EE6-4342-B048-85BDC9FD1C3A}</a:tableStyleId>
              </a:tblPr>
              <a:tblGrid>
                <a:gridCol w="2054578">
                  <a:extLst>
                    <a:ext uri="{9D8B030D-6E8A-4147-A177-3AD203B41FA5}">
                      <a16:colId xmlns:a16="http://schemas.microsoft.com/office/drawing/2014/main" val="1112073357"/>
                    </a:ext>
                  </a:extLst>
                </a:gridCol>
                <a:gridCol w="2054578">
                  <a:extLst>
                    <a:ext uri="{9D8B030D-6E8A-4147-A177-3AD203B41FA5}">
                      <a16:colId xmlns:a16="http://schemas.microsoft.com/office/drawing/2014/main" val="3716821622"/>
                    </a:ext>
                  </a:extLst>
                </a:gridCol>
                <a:gridCol w="2054578">
                  <a:extLst>
                    <a:ext uri="{9D8B030D-6E8A-4147-A177-3AD203B41FA5}">
                      <a16:colId xmlns:a16="http://schemas.microsoft.com/office/drawing/2014/main" val="4016694578"/>
                    </a:ext>
                  </a:extLst>
                </a:gridCol>
                <a:gridCol w="2054578">
                  <a:extLst>
                    <a:ext uri="{9D8B030D-6E8A-4147-A177-3AD203B41FA5}">
                      <a16:colId xmlns:a16="http://schemas.microsoft.com/office/drawing/2014/main" val="3494166240"/>
                    </a:ext>
                  </a:extLst>
                </a:gridCol>
                <a:gridCol w="2054578">
                  <a:extLst>
                    <a:ext uri="{9D8B030D-6E8A-4147-A177-3AD203B41FA5}">
                      <a16:colId xmlns:a16="http://schemas.microsoft.com/office/drawing/2014/main" val="1599142418"/>
                    </a:ext>
                  </a:extLst>
                </a:gridCol>
              </a:tblGrid>
              <a:tr h="529219">
                <a:tc>
                  <a:txBody>
                    <a:bodyPr/>
                    <a:lstStyle/>
                    <a:p>
                      <a:r>
                        <a:rPr lang="en-US"/>
                        <a:t>Unit Size</a:t>
                      </a:r>
                    </a:p>
                  </a:txBody>
                  <a:tcPr/>
                </a:tc>
                <a:tc>
                  <a:txBody>
                    <a:bodyPr/>
                    <a:lstStyle/>
                    <a:p>
                      <a:r>
                        <a:rPr lang="en-US"/>
                        <a:t>Large Area FMR</a:t>
                      </a:r>
                    </a:p>
                  </a:txBody>
                  <a:tcPr/>
                </a:tc>
                <a:tc>
                  <a:txBody>
                    <a:bodyPr/>
                    <a:lstStyle/>
                    <a:p>
                      <a:r>
                        <a:rPr lang="en-US"/>
                        <a:t>02445 SAFMR </a:t>
                      </a:r>
                      <a:r>
                        <a:rPr lang="en-US" b="1"/>
                        <a:t>(PS)</a:t>
                      </a:r>
                    </a:p>
                  </a:txBody>
                  <a:tcPr/>
                </a:tc>
                <a:tc>
                  <a:txBody>
                    <a:bodyPr/>
                    <a:lstStyle/>
                    <a:p>
                      <a:r>
                        <a:rPr lang="en-US"/>
                        <a:t>02446 SAFMR (PS)</a:t>
                      </a:r>
                    </a:p>
                  </a:txBody>
                  <a:tcPr/>
                </a:tc>
                <a:tc>
                  <a:txBody>
                    <a:bodyPr/>
                    <a:lstStyle/>
                    <a:p>
                      <a:r>
                        <a:rPr lang="en-US"/>
                        <a:t>02447 (PS)</a:t>
                      </a:r>
                    </a:p>
                  </a:txBody>
                  <a:tcPr/>
                </a:tc>
                <a:extLst>
                  <a:ext uri="{0D108BD9-81ED-4DB2-BD59-A6C34878D82A}">
                    <a16:rowId xmlns:a16="http://schemas.microsoft.com/office/drawing/2014/main" val="2593639783"/>
                  </a:ext>
                </a:extLst>
              </a:tr>
              <a:tr h="529219">
                <a:tc>
                  <a:txBody>
                    <a:bodyPr/>
                    <a:lstStyle/>
                    <a:p>
                      <a:r>
                        <a:rPr lang="en-US"/>
                        <a:t>Studio</a:t>
                      </a:r>
                    </a:p>
                  </a:txBody>
                  <a:tcPr/>
                </a:tc>
                <a:tc>
                  <a:txBody>
                    <a:bodyPr/>
                    <a:lstStyle/>
                    <a:p>
                      <a:r>
                        <a:rPr lang="en-US"/>
                        <a:t>$2025</a:t>
                      </a:r>
                    </a:p>
                  </a:txBody>
                  <a:tcPr/>
                </a:tc>
                <a:tc>
                  <a:txBody>
                    <a:bodyPr/>
                    <a:lstStyle/>
                    <a:p>
                      <a:r>
                        <a:rPr lang="en-US"/>
                        <a:t>$2850 </a:t>
                      </a:r>
                      <a:r>
                        <a:rPr lang="en-US" b="1"/>
                        <a:t>($2622)</a:t>
                      </a:r>
                    </a:p>
                  </a:txBody>
                  <a:tcPr/>
                </a:tc>
                <a:tc>
                  <a:txBody>
                    <a:bodyPr/>
                    <a:lstStyle/>
                    <a:p>
                      <a:r>
                        <a:rPr lang="en-US"/>
                        <a:t>$3,040 </a:t>
                      </a:r>
                      <a:r>
                        <a:rPr lang="en-US" b="1"/>
                        <a:t>($2797)</a:t>
                      </a:r>
                      <a:endParaRPr lang="en-US"/>
                    </a:p>
                  </a:txBody>
                  <a:tcPr/>
                </a:tc>
                <a:tc>
                  <a:txBody>
                    <a:bodyPr/>
                    <a:lstStyle/>
                    <a:p>
                      <a:r>
                        <a:rPr lang="en-US"/>
                        <a:t>$2700 </a:t>
                      </a:r>
                      <a:r>
                        <a:rPr lang="en-US" b="1"/>
                        <a:t>($2484)</a:t>
                      </a:r>
                      <a:endParaRPr lang="en-US"/>
                    </a:p>
                  </a:txBody>
                  <a:tcPr/>
                </a:tc>
                <a:extLst>
                  <a:ext uri="{0D108BD9-81ED-4DB2-BD59-A6C34878D82A}">
                    <a16:rowId xmlns:a16="http://schemas.microsoft.com/office/drawing/2014/main" val="4000125181"/>
                  </a:ext>
                </a:extLst>
              </a:tr>
              <a:tr h="529219">
                <a:tc>
                  <a:txBody>
                    <a:bodyPr/>
                    <a:lstStyle/>
                    <a:p>
                      <a:r>
                        <a:rPr lang="en-US"/>
                        <a:t>1 Bedroom</a:t>
                      </a:r>
                    </a:p>
                  </a:txBody>
                  <a:tcPr/>
                </a:tc>
                <a:tc>
                  <a:txBody>
                    <a:bodyPr/>
                    <a:lstStyle/>
                    <a:p>
                      <a:r>
                        <a:rPr lang="en-US"/>
                        <a:t>$2198</a:t>
                      </a:r>
                    </a:p>
                  </a:txBody>
                  <a:tcPr/>
                </a:tc>
                <a:tc>
                  <a:txBody>
                    <a:bodyPr/>
                    <a:lstStyle/>
                    <a:p>
                      <a:r>
                        <a:rPr lang="en-US"/>
                        <a:t>$3100 </a:t>
                      </a:r>
                      <a:r>
                        <a:rPr lang="en-US" b="1"/>
                        <a:t>($2852)</a:t>
                      </a:r>
                      <a:endParaRPr lang="en-US"/>
                    </a:p>
                  </a:txBody>
                  <a:tcPr/>
                </a:tc>
                <a:tc>
                  <a:txBody>
                    <a:bodyPr/>
                    <a:lstStyle/>
                    <a:p>
                      <a:r>
                        <a:rPr lang="en-US"/>
                        <a:t>$3,300 </a:t>
                      </a:r>
                      <a:r>
                        <a:rPr lang="en-US" b="1"/>
                        <a:t>($3036)</a:t>
                      </a:r>
                      <a:endParaRPr lang="en-US"/>
                    </a:p>
                  </a:txBody>
                  <a:tcPr/>
                </a:tc>
                <a:tc>
                  <a:txBody>
                    <a:bodyPr/>
                    <a:lstStyle/>
                    <a:p>
                      <a:r>
                        <a:rPr lang="en-US"/>
                        <a:t>$2940 </a:t>
                      </a:r>
                      <a:r>
                        <a:rPr lang="en-US" b="1"/>
                        <a:t>($2705)</a:t>
                      </a:r>
                    </a:p>
                  </a:txBody>
                  <a:tcPr/>
                </a:tc>
                <a:extLst>
                  <a:ext uri="{0D108BD9-81ED-4DB2-BD59-A6C34878D82A}">
                    <a16:rowId xmlns:a16="http://schemas.microsoft.com/office/drawing/2014/main" val="1751452886"/>
                  </a:ext>
                </a:extLst>
              </a:tr>
              <a:tr h="529219">
                <a:tc>
                  <a:txBody>
                    <a:bodyPr/>
                    <a:lstStyle/>
                    <a:p>
                      <a:r>
                        <a:rPr lang="en-US"/>
                        <a:t>2 Bedroom</a:t>
                      </a:r>
                    </a:p>
                  </a:txBody>
                  <a:tcPr/>
                </a:tc>
                <a:tc>
                  <a:txBody>
                    <a:bodyPr/>
                    <a:lstStyle/>
                    <a:p>
                      <a:r>
                        <a:rPr lang="en-US"/>
                        <a:t>$2635</a:t>
                      </a:r>
                    </a:p>
                  </a:txBody>
                  <a:tcPr/>
                </a:tc>
                <a:tc>
                  <a:txBody>
                    <a:bodyPr/>
                    <a:lstStyle/>
                    <a:p>
                      <a:r>
                        <a:rPr lang="en-US"/>
                        <a:t>$3710 </a:t>
                      </a:r>
                      <a:r>
                        <a:rPr lang="en-US" b="1"/>
                        <a:t>($3413)</a:t>
                      </a:r>
                      <a:endParaRPr lang="en-US"/>
                    </a:p>
                  </a:txBody>
                  <a:tcPr/>
                </a:tc>
                <a:tc>
                  <a:txBody>
                    <a:bodyPr/>
                    <a:lstStyle/>
                    <a:p>
                      <a:r>
                        <a:rPr lang="en-US"/>
                        <a:t>$3950 </a:t>
                      </a:r>
                      <a:r>
                        <a:rPr lang="en-US" b="1"/>
                        <a:t>($3634)</a:t>
                      </a:r>
                    </a:p>
                  </a:txBody>
                  <a:tcPr/>
                </a:tc>
                <a:tc>
                  <a:txBody>
                    <a:bodyPr/>
                    <a:lstStyle/>
                    <a:p>
                      <a:r>
                        <a:rPr lang="en-US"/>
                        <a:t>$3520 </a:t>
                      </a:r>
                      <a:r>
                        <a:rPr lang="en-US" b="1"/>
                        <a:t>($3168)</a:t>
                      </a:r>
                    </a:p>
                  </a:txBody>
                  <a:tcPr/>
                </a:tc>
                <a:extLst>
                  <a:ext uri="{0D108BD9-81ED-4DB2-BD59-A6C34878D82A}">
                    <a16:rowId xmlns:a16="http://schemas.microsoft.com/office/drawing/2014/main" val="889991087"/>
                  </a:ext>
                </a:extLst>
              </a:tr>
              <a:tr h="529219">
                <a:tc>
                  <a:txBody>
                    <a:bodyPr/>
                    <a:lstStyle/>
                    <a:p>
                      <a:r>
                        <a:rPr lang="en-US"/>
                        <a:t>3 Bedroom</a:t>
                      </a:r>
                    </a:p>
                  </a:txBody>
                  <a:tcPr/>
                </a:tc>
                <a:tc>
                  <a:txBody>
                    <a:bodyPr/>
                    <a:lstStyle/>
                    <a:p>
                      <a:r>
                        <a:rPr lang="en-US"/>
                        <a:t>$3207</a:t>
                      </a:r>
                    </a:p>
                  </a:txBody>
                  <a:tcPr/>
                </a:tc>
                <a:tc>
                  <a:txBody>
                    <a:bodyPr/>
                    <a:lstStyle/>
                    <a:p>
                      <a:r>
                        <a:rPr lang="en-US"/>
                        <a:t>$4520 </a:t>
                      </a:r>
                      <a:r>
                        <a:rPr lang="en-US" b="1"/>
                        <a:t>($4148)</a:t>
                      </a:r>
                      <a:endParaRPr lang="en-US"/>
                    </a:p>
                  </a:txBody>
                  <a:tcPr/>
                </a:tc>
                <a:tc>
                  <a:txBody>
                    <a:bodyPr/>
                    <a:lstStyle/>
                    <a:p>
                      <a:r>
                        <a:rPr lang="en-US"/>
                        <a:t>$4810 </a:t>
                      </a:r>
                      <a:r>
                        <a:rPr lang="en-US" b="1"/>
                        <a:t>($4425)</a:t>
                      </a:r>
                    </a:p>
                  </a:txBody>
                  <a:tcPr/>
                </a:tc>
                <a:tc>
                  <a:txBody>
                    <a:bodyPr/>
                    <a:lstStyle/>
                    <a:p>
                      <a:r>
                        <a:rPr lang="en-US"/>
                        <a:t>$4280 </a:t>
                      </a:r>
                      <a:r>
                        <a:rPr lang="en-US" b="1"/>
                        <a:t>($3938)</a:t>
                      </a:r>
                    </a:p>
                  </a:txBody>
                  <a:tcPr/>
                </a:tc>
                <a:extLst>
                  <a:ext uri="{0D108BD9-81ED-4DB2-BD59-A6C34878D82A}">
                    <a16:rowId xmlns:a16="http://schemas.microsoft.com/office/drawing/2014/main" val="4250185773"/>
                  </a:ext>
                </a:extLst>
              </a:tr>
              <a:tr h="529219">
                <a:tc>
                  <a:txBody>
                    <a:bodyPr/>
                    <a:lstStyle/>
                    <a:p>
                      <a:r>
                        <a:rPr lang="en-US"/>
                        <a:t>4 Bedroom</a:t>
                      </a:r>
                    </a:p>
                  </a:txBody>
                  <a:tcPr/>
                </a:tc>
                <a:tc>
                  <a:txBody>
                    <a:bodyPr/>
                    <a:lstStyle/>
                    <a:p>
                      <a:r>
                        <a:rPr lang="en-US"/>
                        <a:t>$3540</a:t>
                      </a:r>
                    </a:p>
                  </a:txBody>
                  <a:tcPr/>
                </a:tc>
                <a:tc>
                  <a:txBody>
                    <a:bodyPr/>
                    <a:lstStyle/>
                    <a:p>
                      <a:r>
                        <a:rPr lang="en-US"/>
                        <a:t>$4980 </a:t>
                      </a:r>
                      <a:r>
                        <a:rPr lang="en-US" b="1"/>
                        <a:t>($4582)</a:t>
                      </a:r>
                      <a:endParaRPr lang="en-US"/>
                    </a:p>
                  </a:txBody>
                  <a:tcPr/>
                </a:tc>
                <a:tc>
                  <a:txBody>
                    <a:bodyPr/>
                    <a:lstStyle/>
                    <a:p>
                      <a:r>
                        <a:rPr lang="en-US"/>
                        <a:t>$5310 </a:t>
                      </a:r>
                      <a:r>
                        <a:rPr lang="en-US" b="1"/>
                        <a:t>($4885)</a:t>
                      </a:r>
                    </a:p>
                  </a:txBody>
                  <a:tcPr/>
                </a:tc>
                <a:tc>
                  <a:txBody>
                    <a:bodyPr/>
                    <a:lstStyle/>
                    <a:p>
                      <a:r>
                        <a:rPr lang="en-US"/>
                        <a:t>$4730 </a:t>
                      </a:r>
                      <a:r>
                        <a:rPr lang="en-US" b="1"/>
                        <a:t>($4352)</a:t>
                      </a:r>
                    </a:p>
                  </a:txBody>
                  <a:tcPr/>
                </a:tc>
                <a:extLst>
                  <a:ext uri="{0D108BD9-81ED-4DB2-BD59-A6C34878D82A}">
                    <a16:rowId xmlns:a16="http://schemas.microsoft.com/office/drawing/2014/main" val="1386911101"/>
                  </a:ext>
                </a:extLst>
              </a:tr>
            </a:tbl>
          </a:graphicData>
        </a:graphic>
      </p:graphicFrame>
      <p:sp>
        <p:nvSpPr>
          <p:cNvPr id="5" name="TextBox 4">
            <a:extLst>
              <a:ext uri="{FF2B5EF4-FFF2-40B4-BE49-F238E27FC236}">
                <a16:creationId xmlns:a16="http://schemas.microsoft.com/office/drawing/2014/main" id="{0D39E6A3-20EE-9F39-BAD0-B4B858470D55}"/>
              </a:ext>
            </a:extLst>
          </p:cNvPr>
          <p:cNvSpPr txBox="1"/>
          <p:nvPr/>
        </p:nvSpPr>
        <p:spPr>
          <a:xfrm>
            <a:off x="2595380" y="1808481"/>
            <a:ext cx="7163243" cy="369332"/>
          </a:xfrm>
          <a:prstGeom prst="rect">
            <a:avLst/>
          </a:prstGeom>
          <a:noFill/>
        </p:spPr>
        <p:txBody>
          <a:bodyPr wrap="none" rtlCol="0">
            <a:spAutoFit/>
          </a:bodyPr>
          <a:lstStyle/>
          <a:p>
            <a:r>
              <a:rPr lang="en-US"/>
              <a:t>Current Payment Standards were set at 92% of the SAFMR in January 2023</a:t>
            </a:r>
          </a:p>
        </p:txBody>
      </p:sp>
    </p:spTree>
    <p:extLst>
      <p:ext uri="{BB962C8B-B14F-4D97-AF65-F5344CB8AC3E}">
        <p14:creationId xmlns:p14="http://schemas.microsoft.com/office/powerpoint/2010/main" val="13722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CB-DB9D-22EA-5B9F-BB599F52ACEE}"/>
              </a:ext>
            </a:extLst>
          </p:cNvPr>
          <p:cNvSpPr>
            <a:spLocks noGrp="1"/>
          </p:cNvSpPr>
          <p:nvPr>
            <p:ph type="title"/>
          </p:nvPr>
        </p:nvSpPr>
        <p:spPr>
          <a:xfrm>
            <a:off x="1096446" y="341787"/>
            <a:ext cx="10272889" cy="1533524"/>
          </a:xfrm>
        </p:spPr>
        <p:txBody>
          <a:bodyPr/>
          <a:lstStyle/>
          <a:p>
            <a:r>
              <a:rPr lang="en-US"/>
              <a:t>Impact of SAFMR</a:t>
            </a:r>
          </a:p>
        </p:txBody>
      </p:sp>
      <p:sp>
        <p:nvSpPr>
          <p:cNvPr id="3" name="Content Placeholder 2">
            <a:extLst>
              <a:ext uri="{FF2B5EF4-FFF2-40B4-BE49-F238E27FC236}">
                <a16:creationId xmlns:a16="http://schemas.microsoft.com/office/drawing/2014/main" id="{BAA55013-CE43-58C3-FB71-EA74475A3D75}"/>
              </a:ext>
            </a:extLst>
          </p:cNvPr>
          <p:cNvSpPr>
            <a:spLocks noGrp="1"/>
          </p:cNvSpPr>
          <p:nvPr>
            <p:ph idx="1"/>
          </p:nvPr>
        </p:nvSpPr>
        <p:spPr>
          <a:xfrm>
            <a:off x="1097280" y="1845734"/>
            <a:ext cx="10058400" cy="352182"/>
          </a:xfrm>
        </p:spPr>
        <p:txBody>
          <a:bodyPr>
            <a:normAutofit fontScale="62500" lnSpcReduction="20000"/>
          </a:bodyPr>
          <a:lstStyle/>
          <a:p>
            <a:pPr marL="0" indent="0">
              <a:buNone/>
            </a:pPr>
            <a:r>
              <a:rPr lang="en-US"/>
              <a:t>Voucher Utilization By Zip Code:</a:t>
            </a:r>
          </a:p>
        </p:txBody>
      </p:sp>
      <p:graphicFrame>
        <p:nvGraphicFramePr>
          <p:cNvPr id="4" name="Table 4">
            <a:extLst>
              <a:ext uri="{FF2B5EF4-FFF2-40B4-BE49-F238E27FC236}">
                <a16:creationId xmlns:a16="http://schemas.microsoft.com/office/drawing/2014/main" id="{F25D9904-7A8C-43F0-0A4D-7E292FD738B1}"/>
              </a:ext>
            </a:extLst>
          </p:cNvPr>
          <p:cNvGraphicFramePr>
            <a:graphicFrameLocks noGrp="1"/>
          </p:cNvGraphicFramePr>
          <p:nvPr>
            <p:extLst>
              <p:ext uri="{D42A27DB-BD31-4B8C-83A1-F6EECF244321}">
                <p14:modId xmlns:p14="http://schemas.microsoft.com/office/powerpoint/2010/main" val="1676001096"/>
              </p:ext>
            </p:extLst>
          </p:nvPr>
        </p:nvGraphicFramePr>
        <p:xfrm>
          <a:off x="3567189" y="2306290"/>
          <a:ext cx="5425890" cy="2954604"/>
        </p:xfrm>
        <a:graphic>
          <a:graphicData uri="http://schemas.openxmlformats.org/drawingml/2006/table">
            <a:tbl>
              <a:tblPr firstRow="1" bandRow="1">
                <a:tableStyleId>{5C22544A-7EE6-4342-B048-85BDC9FD1C3A}</a:tableStyleId>
              </a:tblPr>
              <a:tblGrid>
                <a:gridCol w="1721035">
                  <a:extLst>
                    <a:ext uri="{9D8B030D-6E8A-4147-A177-3AD203B41FA5}">
                      <a16:colId xmlns:a16="http://schemas.microsoft.com/office/drawing/2014/main" val="3586721506"/>
                    </a:ext>
                  </a:extLst>
                </a:gridCol>
                <a:gridCol w="740971">
                  <a:extLst>
                    <a:ext uri="{9D8B030D-6E8A-4147-A177-3AD203B41FA5}">
                      <a16:colId xmlns:a16="http://schemas.microsoft.com/office/drawing/2014/main" val="3200257032"/>
                    </a:ext>
                  </a:extLst>
                </a:gridCol>
                <a:gridCol w="740971">
                  <a:extLst>
                    <a:ext uri="{9D8B030D-6E8A-4147-A177-3AD203B41FA5}">
                      <a16:colId xmlns:a16="http://schemas.microsoft.com/office/drawing/2014/main" val="2312293535"/>
                    </a:ext>
                  </a:extLst>
                </a:gridCol>
                <a:gridCol w="740971">
                  <a:extLst>
                    <a:ext uri="{9D8B030D-6E8A-4147-A177-3AD203B41FA5}">
                      <a16:colId xmlns:a16="http://schemas.microsoft.com/office/drawing/2014/main" val="2008411716"/>
                    </a:ext>
                  </a:extLst>
                </a:gridCol>
                <a:gridCol w="740971">
                  <a:extLst>
                    <a:ext uri="{9D8B030D-6E8A-4147-A177-3AD203B41FA5}">
                      <a16:colId xmlns:a16="http://schemas.microsoft.com/office/drawing/2014/main" val="1108267045"/>
                    </a:ext>
                  </a:extLst>
                </a:gridCol>
                <a:gridCol w="740971">
                  <a:extLst>
                    <a:ext uri="{9D8B030D-6E8A-4147-A177-3AD203B41FA5}">
                      <a16:colId xmlns:a16="http://schemas.microsoft.com/office/drawing/2014/main" val="966345804"/>
                    </a:ext>
                  </a:extLst>
                </a:gridCol>
              </a:tblGrid>
              <a:tr h="492434">
                <a:tc>
                  <a:txBody>
                    <a:bodyPr/>
                    <a:lstStyle/>
                    <a:p>
                      <a:r>
                        <a:rPr lang="en-US"/>
                        <a:t>Zip Code</a:t>
                      </a:r>
                    </a:p>
                  </a:txBody>
                  <a:tcPr/>
                </a:tc>
                <a:tc>
                  <a:txBody>
                    <a:bodyPr/>
                    <a:lstStyle/>
                    <a:p>
                      <a:r>
                        <a:rPr lang="en-US"/>
                        <a:t>2018</a:t>
                      </a:r>
                    </a:p>
                  </a:txBody>
                  <a:tcPr/>
                </a:tc>
                <a:tc>
                  <a:txBody>
                    <a:bodyPr/>
                    <a:lstStyle/>
                    <a:p>
                      <a:r>
                        <a:rPr lang="en-US"/>
                        <a:t>2019</a:t>
                      </a:r>
                    </a:p>
                  </a:txBody>
                  <a:tcPr/>
                </a:tc>
                <a:tc>
                  <a:txBody>
                    <a:bodyPr/>
                    <a:lstStyle/>
                    <a:p>
                      <a:r>
                        <a:rPr lang="en-US"/>
                        <a:t>2020</a:t>
                      </a:r>
                    </a:p>
                  </a:txBody>
                  <a:tcPr/>
                </a:tc>
                <a:tc>
                  <a:txBody>
                    <a:bodyPr/>
                    <a:lstStyle/>
                    <a:p>
                      <a:r>
                        <a:rPr lang="en-US"/>
                        <a:t>2021</a:t>
                      </a:r>
                    </a:p>
                  </a:txBody>
                  <a:tcPr/>
                </a:tc>
                <a:tc>
                  <a:txBody>
                    <a:bodyPr/>
                    <a:lstStyle/>
                    <a:p>
                      <a:r>
                        <a:rPr lang="en-US"/>
                        <a:t>2022</a:t>
                      </a:r>
                    </a:p>
                  </a:txBody>
                  <a:tcPr/>
                </a:tc>
                <a:extLst>
                  <a:ext uri="{0D108BD9-81ED-4DB2-BD59-A6C34878D82A}">
                    <a16:rowId xmlns:a16="http://schemas.microsoft.com/office/drawing/2014/main" val="4227945154"/>
                  </a:ext>
                </a:extLst>
              </a:tr>
              <a:tr h="492434">
                <a:tc>
                  <a:txBody>
                    <a:bodyPr/>
                    <a:lstStyle/>
                    <a:p>
                      <a:r>
                        <a:rPr lang="en-US"/>
                        <a:t>02445</a:t>
                      </a:r>
                    </a:p>
                  </a:txBody>
                  <a:tcPr/>
                </a:tc>
                <a:tc>
                  <a:txBody>
                    <a:bodyPr/>
                    <a:lstStyle/>
                    <a:p>
                      <a:r>
                        <a:rPr lang="en-US"/>
                        <a:t>35</a:t>
                      </a:r>
                    </a:p>
                  </a:txBody>
                  <a:tcPr/>
                </a:tc>
                <a:tc>
                  <a:txBody>
                    <a:bodyPr/>
                    <a:lstStyle/>
                    <a:p>
                      <a:pPr algn="ctr"/>
                      <a:r>
                        <a:rPr lang="en-US"/>
                        <a:t>36</a:t>
                      </a:r>
                    </a:p>
                  </a:txBody>
                  <a:tcPr/>
                </a:tc>
                <a:tc>
                  <a:txBody>
                    <a:bodyPr/>
                    <a:lstStyle/>
                    <a:p>
                      <a:r>
                        <a:rPr lang="en-US"/>
                        <a:t>33</a:t>
                      </a:r>
                    </a:p>
                  </a:txBody>
                  <a:tcPr/>
                </a:tc>
                <a:tc>
                  <a:txBody>
                    <a:bodyPr/>
                    <a:lstStyle/>
                    <a:p>
                      <a:r>
                        <a:rPr lang="en-US"/>
                        <a:t>31</a:t>
                      </a:r>
                    </a:p>
                  </a:txBody>
                  <a:tcPr/>
                </a:tc>
                <a:tc>
                  <a:txBody>
                    <a:bodyPr/>
                    <a:lstStyle/>
                    <a:p>
                      <a:r>
                        <a:rPr lang="en-US"/>
                        <a:t>35</a:t>
                      </a:r>
                    </a:p>
                  </a:txBody>
                  <a:tcPr/>
                </a:tc>
                <a:extLst>
                  <a:ext uri="{0D108BD9-81ED-4DB2-BD59-A6C34878D82A}">
                    <a16:rowId xmlns:a16="http://schemas.microsoft.com/office/drawing/2014/main" val="2913568427"/>
                  </a:ext>
                </a:extLst>
              </a:tr>
              <a:tr h="492434">
                <a:tc>
                  <a:txBody>
                    <a:bodyPr/>
                    <a:lstStyle/>
                    <a:p>
                      <a:r>
                        <a:rPr lang="en-US"/>
                        <a:t>02446</a:t>
                      </a:r>
                    </a:p>
                  </a:txBody>
                  <a:tcPr/>
                </a:tc>
                <a:tc>
                  <a:txBody>
                    <a:bodyPr/>
                    <a:lstStyle/>
                    <a:p>
                      <a:r>
                        <a:rPr lang="en-US"/>
                        <a:t>140</a:t>
                      </a:r>
                    </a:p>
                  </a:txBody>
                  <a:tcPr/>
                </a:tc>
                <a:tc>
                  <a:txBody>
                    <a:bodyPr/>
                    <a:lstStyle/>
                    <a:p>
                      <a:r>
                        <a:rPr lang="en-US"/>
                        <a:t>127</a:t>
                      </a:r>
                    </a:p>
                  </a:txBody>
                  <a:tcPr/>
                </a:tc>
                <a:tc>
                  <a:txBody>
                    <a:bodyPr/>
                    <a:lstStyle/>
                    <a:p>
                      <a:r>
                        <a:rPr lang="en-US"/>
                        <a:t>121</a:t>
                      </a:r>
                    </a:p>
                  </a:txBody>
                  <a:tcPr/>
                </a:tc>
                <a:tc>
                  <a:txBody>
                    <a:bodyPr/>
                    <a:lstStyle/>
                    <a:p>
                      <a:r>
                        <a:rPr lang="en-US"/>
                        <a:t>155</a:t>
                      </a:r>
                    </a:p>
                  </a:txBody>
                  <a:tcPr/>
                </a:tc>
                <a:tc>
                  <a:txBody>
                    <a:bodyPr/>
                    <a:lstStyle/>
                    <a:p>
                      <a:r>
                        <a:rPr lang="en-US"/>
                        <a:t>159</a:t>
                      </a:r>
                    </a:p>
                  </a:txBody>
                  <a:tcPr/>
                </a:tc>
                <a:extLst>
                  <a:ext uri="{0D108BD9-81ED-4DB2-BD59-A6C34878D82A}">
                    <a16:rowId xmlns:a16="http://schemas.microsoft.com/office/drawing/2014/main" val="2029976549"/>
                  </a:ext>
                </a:extLst>
              </a:tr>
              <a:tr h="492434">
                <a:tc>
                  <a:txBody>
                    <a:bodyPr/>
                    <a:lstStyle/>
                    <a:p>
                      <a:r>
                        <a:rPr lang="en-US"/>
                        <a:t>02467</a:t>
                      </a:r>
                    </a:p>
                  </a:txBody>
                  <a:tcPr/>
                </a:tc>
                <a:tc>
                  <a:txBody>
                    <a:bodyPr/>
                    <a:lstStyle/>
                    <a:p>
                      <a:r>
                        <a:rPr lang="en-US"/>
                        <a:t>5</a:t>
                      </a:r>
                    </a:p>
                  </a:txBody>
                  <a:tcPr/>
                </a:tc>
                <a:tc>
                  <a:txBody>
                    <a:bodyPr/>
                    <a:lstStyle/>
                    <a:p>
                      <a:r>
                        <a:rPr lang="en-US"/>
                        <a:t>4</a:t>
                      </a:r>
                    </a:p>
                  </a:txBody>
                  <a:tcPr/>
                </a:tc>
                <a:tc>
                  <a:txBody>
                    <a:bodyPr/>
                    <a:lstStyle/>
                    <a:p>
                      <a:r>
                        <a:rPr lang="en-US"/>
                        <a:t>4</a:t>
                      </a:r>
                    </a:p>
                  </a:txBody>
                  <a:tcPr/>
                </a:tc>
                <a:tc>
                  <a:txBody>
                    <a:bodyPr/>
                    <a:lstStyle/>
                    <a:p>
                      <a:r>
                        <a:rPr lang="en-US"/>
                        <a:t>17</a:t>
                      </a:r>
                    </a:p>
                  </a:txBody>
                  <a:tcPr/>
                </a:tc>
                <a:tc>
                  <a:txBody>
                    <a:bodyPr/>
                    <a:lstStyle/>
                    <a:p>
                      <a:r>
                        <a:rPr lang="en-US"/>
                        <a:t>26</a:t>
                      </a:r>
                    </a:p>
                  </a:txBody>
                  <a:tcPr/>
                </a:tc>
                <a:extLst>
                  <a:ext uri="{0D108BD9-81ED-4DB2-BD59-A6C34878D82A}">
                    <a16:rowId xmlns:a16="http://schemas.microsoft.com/office/drawing/2014/main" val="991905374"/>
                  </a:ext>
                </a:extLst>
              </a:tr>
              <a:tr h="492434">
                <a:tc>
                  <a:txBody>
                    <a:bodyPr/>
                    <a:lstStyle/>
                    <a:p>
                      <a:r>
                        <a:rPr lang="en-US"/>
                        <a:t>Other</a:t>
                      </a:r>
                    </a:p>
                  </a:txBody>
                  <a:tcPr/>
                </a:tc>
                <a:tc>
                  <a:txBody>
                    <a:bodyPr/>
                    <a:lstStyle/>
                    <a:p>
                      <a:r>
                        <a:rPr lang="en-US"/>
                        <a:t>379</a:t>
                      </a:r>
                    </a:p>
                  </a:txBody>
                  <a:tcPr/>
                </a:tc>
                <a:tc>
                  <a:txBody>
                    <a:bodyPr/>
                    <a:lstStyle/>
                    <a:p>
                      <a:r>
                        <a:rPr lang="en-US"/>
                        <a:t>376</a:t>
                      </a:r>
                    </a:p>
                  </a:txBody>
                  <a:tcPr/>
                </a:tc>
                <a:tc>
                  <a:txBody>
                    <a:bodyPr/>
                    <a:lstStyle/>
                    <a:p>
                      <a:r>
                        <a:rPr lang="en-US"/>
                        <a:t>359</a:t>
                      </a:r>
                    </a:p>
                  </a:txBody>
                  <a:tcPr/>
                </a:tc>
                <a:tc>
                  <a:txBody>
                    <a:bodyPr/>
                    <a:lstStyle/>
                    <a:p>
                      <a:r>
                        <a:rPr lang="en-US"/>
                        <a:t>398</a:t>
                      </a:r>
                    </a:p>
                  </a:txBody>
                  <a:tcPr/>
                </a:tc>
                <a:tc>
                  <a:txBody>
                    <a:bodyPr/>
                    <a:lstStyle/>
                    <a:p>
                      <a:r>
                        <a:rPr lang="en-US"/>
                        <a:t>423</a:t>
                      </a:r>
                    </a:p>
                  </a:txBody>
                  <a:tcPr/>
                </a:tc>
                <a:extLst>
                  <a:ext uri="{0D108BD9-81ED-4DB2-BD59-A6C34878D82A}">
                    <a16:rowId xmlns:a16="http://schemas.microsoft.com/office/drawing/2014/main" val="3197106528"/>
                  </a:ext>
                </a:extLst>
              </a:tr>
              <a:tr h="492434">
                <a:tc>
                  <a:txBody>
                    <a:bodyPr/>
                    <a:lstStyle/>
                    <a:p>
                      <a:r>
                        <a:rPr lang="en-US"/>
                        <a:t>Total Vouchers</a:t>
                      </a:r>
                    </a:p>
                  </a:txBody>
                  <a:tcPr/>
                </a:tc>
                <a:tc>
                  <a:txBody>
                    <a:bodyPr/>
                    <a:lstStyle/>
                    <a:p>
                      <a:r>
                        <a:rPr lang="en-US"/>
                        <a:t>559</a:t>
                      </a:r>
                    </a:p>
                  </a:txBody>
                  <a:tcPr/>
                </a:tc>
                <a:tc>
                  <a:txBody>
                    <a:bodyPr/>
                    <a:lstStyle/>
                    <a:p>
                      <a:r>
                        <a:rPr lang="en-US"/>
                        <a:t>543</a:t>
                      </a:r>
                    </a:p>
                  </a:txBody>
                  <a:tcPr/>
                </a:tc>
                <a:tc>
                  <a:txBody>
                    <a:bodyPr/>
                    <a:lstStyle/>
                    <a:p>
                      <a:r>
                        <a:rPr lang="en-US"/>
                        <a:t>517</a:t>
                      </a:r>
                    </a:p>
                  </a:txBody>
                  <a:tcPr/>
                </a:tc>
                <a:tc>
                  <a:txBody>
                    <a:bodyPr/>
                    <a:lstStyle/>
                    <a:p>
                      <a:r>
                        <a:rPr lang="en-US"/>
                        <a:t>601</a:t>
                      </a:r>
                    </a:p>
                  </a:txBody>
                  <a:tcPr/>
                </a:tc>
                <a:tc>
                  <a:txBody>
                    <a:bodyPr/>
                    <a:lstStyle/>
                    <a:p>
                      <a:r>
                        <a:rPr lang="en-US"/>
                        <a:t>643</a:t>
                      </a:r>
                    </a:p>
                  </a:txBody>
                  <a:tcPr/>
                </a:tc>
                <a:extLst>
                  <a:ext uri="{0D108BD9-81ED-4DB2-BD59-A6C34878D82A}">
                    <a16:rowId xmlns:a16="http://schemas.microsoft.com/office/drawing/2014/main" val="856797313"/>
                  </a:ext>
                </a:extLst>
              </a:tr>
            </a:tbl>
          </a:graphicData>
        </a:graphic>
      </p:graphicFrame>
      <p:sp>
        <p:nvSpPr>
          <p:cNvPr id="5" name="TextBox 4">
            <a:extLst>
              <a:ext uri="{FF2B5EF4-FFF2-40B4-BE49-F238E27FC236}">
                <a16:creationId xmlns:a16="http://schemas.microsoft.com/office/drawing/2014/main" id="{EFBFB897-EBE9-5372-2914-1BA5E417114B}"/>
              </a:ext>
            </a:extLst>
          </p:cNvPr>
          <p:cNvSpPr txBox="1"/>
          <p:nvPr/>
        </p:nvSpPr>
        <p:spPr>
          <a:xfrm>
            <a:off x="1241571" y="5486400"/>
            <a:ext cx="10272888" cy="369332"/>
          </a:xfrm>
          <a:prstGeom prst="rect">
            <a:avLst/>
          </a:prstGeom>
          <a:noFill/>
        </p:spPr>
        <p:txBody>
          <a:bodyPr wrap="square" rtlCol="0">
            <a:spAutoFit/>
          </a:bodyPr>
          <a:lstStyle/>
          <a:p>
            <a:pPr marL="285750" indent="-285750">
              <a:buFont typeface="Wingdings" panose="05000000000000000000" pitchFamily="2" charset="2"/>
              <a:buChar char="v"/>
            </a:pPr>
            <a:r>
              <a:rPr lang="en-US"/>
              <a:t>From 2020 – 2022, the percentage of vouchers utilized in Brookline increased from 30.5% to 34.2%</a:t>
            </a:r>
          </a:p>
        </p:txBody>
      </p:sp>
    </p:spTree>
    <p:extLst>
      <p:ext uri="{BB962C8B-B14F-4D97-AF65-F5344CB8AC3E}">
        <p14:creationId xmlns:p14="http://schemas.microsoft.com/office/powerpoint/2010/main" val="348584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54B-A3FD-C440-10EB-71F0D0C61DF2}"/>
              </a:ext>
            </a:extLst>
          </p:cNvPr>
          <p:cNvSpPr>
            <a:spLocks noGrp="1"/>
          </p:cNvSpPr>
          <p:nvPr>
            <p:ph type="title"/>
          </p:nvPr>
        </p:nvSpPr>
        <p:spPr/>
        <p:txBody>
          <a:bodyPr/>
          <a:lstStyle/>
          <a:p>
            <a:r>
              <a:rPr lang="en-US" dirty="0">
                <a:latin typeface="Franklin Gothic Book"/>
              </a:rPr>
              <a:t>SAFMR Dashboard Demo</a:t>
            </a:r>
            <a:endParaRPr lang="en-US" dirty="0"/>
          </a:p>
        </p:txBody>
      </p:sp>
      <p:sp>
        <p:nvSpPr>
          <p:cNvPr id="3" name="Content Placeholder 2">
            <a:extLst>
              <a:ext uri="{FF2B5EF4-FFF2-40B4-BE49-F238E27FC236}">
                <a16:creationId xmlns:a16="http://schemas.microsoft.com/office/drawing/2014/main" id="{28AB01CD-F204-FCEC-531C-241E058E909F}"/>
              </a:ext>
            </a:extLst>
          </p:cNvPr>
          <p:cNvSpPr>
            <a:spLocks noGrp="1"/>
          </p:cNvSpPr>
          <p:nvPr>
            <p:ph idx="1"/>
          </p:nvPr>
        </p:nvSpPr>
        <p:spPr>
          <a:xfrm>
            <a:off x="2833512" y="5858452"/>
            <a:ext cx="6532162" cy="1226637"/>
          </a:xfrm>
        </p:spPr>
        <p:txBody>
          <a:bodyPr>
            <a:normAutofit/>
          </a:bodyPr>
          <a:lstStyle/>
          <a:p>
            <a:pPr marL="0" indent="0">
              <a:buNone/>
            </a:pPr>
            <a:r>
              <a:rPr lang="en-US">
                <a:latin typeface="Calibri"/>
                <a:cs typeface="Calibri"/>
                <a:hlinkClick r:id="rId2"/>
              </a:rPr>
              <a:t>SAFMR Web Page</a:t>
            </a:r>
            <a:r>
              <a:rPr lang="en-US">
                <a:latin typeface="Calibri"/>
                <a:cs typeface="Calibri"/>
              </a:rPr>
              <a:t> | </a:t>
            </a:r>
            <a:r>
              <a:rPr lang="en-US">
                <a:latin typeface="Calibri"/>
                <a:cs typeface="Calibri"/>
                <a:hlinkClick r:id="rId3"/>
              </a:rPr>
              <a:t>SAFMR Dashboard</a:t>
            </a:r>
            <a:endParaRPr lang="en-US"/>
          </a:p>
          <a:p>
            <a:endParaRPr lang="en-US"/>
          </a:p>
        </p:txBody>
      </p:sp>
      <p:sp>
        <p:nvSpPr>
          <p:cNvPr id="4" name="Slide Number Placeholder 3">
            <a:extLst>
              <a:ext uri="{FF2B5EF4-FFF2-40B4-BE49-F238E27FC236}">
                <a16:creationId xmlns:a16="http://schemas.microsoft.com/office/drawing/2014/main" id="{9B9C5DE6-79DE-383E-FFEE-0C303154646C}"/>
              </a:ext>
            </a:extLst>
          </p:cNvPr>
          <p:cNvSpPr>
            <a:spLocks noGrp="1"/>
          </p:cNvSpPr>
          <p:nvPr>
            <p:ph type="sldNum" sz="quarter" idx="12"/>
          </p:nvPr>
        </p:nvSpPr>
        <p:spPr/>
        <p:txBody>
          <a:bodyPr/>
          <a:lstStyle/>
          <a:p>
            <a:fld id="{63CDEB3F-4050-4176-9930-7DC63E685662}" type="slidenum">
              <a:rPr lang="en-US" smtClean="0"/>
              <a:t>16</a:t>
            </a:fld>
            <a:endParaRPr lang="en-US"/>
          </a:p>
        </p:txBody>
      </p:sp>
      <p:pic>
        <p:nvPicPr>
          <p:cNvPr id="5" name="Picture 4">
            <a:extLst>
              <a:ext uri="{FF2B5EF4-FFF2-40B4-BE49-F238E27FC236}">
                <a16:creationId xmlns:a16="http://schemas.microsoft.com/office/drawing/2014/main" id="{8E9F6B57-4A58-9569-E9EF-8FC9918168A2}"/>
              </a:ext>
            </a:extLst>
          </p:cNvPr>
          <p:cNvPicPr>
            <a:picLocks noChangeAspect="1"/>
          </p:cNvPicPr>
          <p:nvPr/>
        </p:nvPicPr>
        <p:blipFill>
          <a:blip r:embed="rId4"/>
          <a:stretch>
            <a:fillRect/>
          </a:stretch>
        </p:blipFill>
        <p:spPr>
          <a:xfrm>
            <a:off x="2265218" y="1549985"/>
            <a:ext cx="7650017" cy="4300665"/>
          </a:xfrm>
          <a:prstGeom prst="rect">
            <a:avLst/>
          </a:prstGeom>
        </p:spPr>
      </p:pic>
    </p:spTree>
    <p:extLst>
      <p:ext uri="{BB962C8B-B14F-4D97-AF65-F5344CB8AC3E}">
        <p14:creationId xmlns:p14="http://schemas.microsoft.com/office/powerpoint/2010/main" val="277238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205E-3FF4-2E76-D3C8-25B717916674}"/>
              </a:ext>
            </a:extLst>
          </p:cNvPr>
          <p:cNvSpPr>
            <a:spLocks noGrp="1"/>
          </p:cNvSpPr>
          <p:nvPr>
            <p:ph type="title"/>
          </p:nvPr>
        </p:nvSpPr>
        <p:spPr>
          <a:xfrm>
            <a:off x="1309512" y="608033"/>
            <a:ext cx="10272889" cy="560894"/>
          </a:xfrm>
        </p:spPr>
        <p:txBody>
          <a:bodyPr>
            <a:normAutofit fontScale="90000"/>
          </a:bodyPr>
          <a:lstStyle/>
          <a:p>
            <a:r>
              <a:rPr lang="en-US" dirty="0"/>
              <a:t>SAFMR Resources</a:t>
            </a:r>
          </a:p>
        </p:txBody>
      </p:sp>
      <p:sp>
        <p:nvSpPr>
          <p:cNvPr id="4" name="Slide Number Placeholder 3">
            <a:extLst>
              <a:ext uri="{FF2B5EF4-FFF2-40B4-BE49-F238E27FC236}">
                <a16:creationId xmlns:a16="http://schemas.microsoft.com/office/drawing/2014/main" id="{22734343-4AF3-1B74-3D8B-9C511BEE821E}"/>
              </a:ext>
            </a:extLst>
          </p:cNvPr>
          <p:cNvSpPr>
            <a:spLocks noGrp="1"/>
          </p:cNvSpPr>
          <p:nvPr>
            <p:ph type="sldNum" sz="quarter" idx="12"/>
          </p:nvPr>
        </p:nvSpPr>
        <p:spPr/>
        <p:txBody>
          <a:bodyPr/>
          <a:lstStyle/>
          <a:p>
            <a:fld id="{63CDEB3F-4050-4176-9930-7DC63E685662}" type="slidenum">
              <a:rPr lang="en-US" smtClean="0"/>
              <a:t>17</a:t>
            </a:fld>
            <a:endParaRPr lang="en-US"/>
          </a:p>
        </p:txBody>
      </p:sp>
      <p:graphicFrame>
        <p:nvGraphicFramePr>
          <p:cNvPr id="5" name="Diagram 4">
            <a:extLst>
              <a:ext uri="{FF2B5EF4-FFF2-40B4-BE49-F238E27FC236}">
                <a16:creationId xmlns:a16="http://schemas.microsoft.com/office/drawing/2014/main" id="{1847A806-8685-4B2C-ACDD-21306295C8DB}"/>
              </a:ext>
            </a:extLst>
          </p:cNvPr>
          <p:cNvGraphicFramePr/>
          <p:nvPr/>
        </p:nvGraphicFramePr>
        <p:xfrm>
          <a:off x="2281927" y="1253766"/>
          <a:ext cx="8328058" cy="5288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98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AB49-A7D0-FA5D-F164-95311ED79737}"/>
              </a:ext>
            </a:extLst>
          </p:cNvPr>
          <p:cNvSpPr>
            <a:spLocks noGrp="1"/>
          </p:cNvSpPr>
          <p:nvPr>
            <p:ph type="title"/>
          </p:nvPr>
        </p:nvSpPr>
        <p:spPr/>
        <p:txBody>
          <a:bodyPr/>
          <a:lstStyle/>
          <a:p>
            <a:r>
              <a:rPr lang="en-US" dirty="0"/>
              <a:t>PHA Designations</a:t>
            </a:r>
          </a:p>
        </p:txBody>
      </p:sp>
      <p:sp>
        <p:nvSpPr>
          <p:cNvPr id="3" name="Content Placeholder 2">
            <a:extLst>
              <a:ext uri="{FF2B5EF4-FFF2-40B4-BE49-F238E27FC236}">
                <a16:creationId xmlns:a16="http://schemas.microsoft.com/office/drawing/2014/main" id="{9F0740FF-45AC-45F8-A3D8-94E7F79EAD70}"/>
              </a:ext>
            </a:extLst>
          </p:cNvPr>
          <p:cNvSpPr>
            <a:spLocks noGrp="1"/>
          </p:cNvSpPr>
          <p:nvPr>
            <p:ph idx="1"/>
          </p:nvPr>
        </p:nvSpPr>
        <p:spPr>
          <a:xfrm>
            <a:off x="1309511" y="2464208"/>
            <a:ext cx="10272889" cy="4009091"/>
          </a:xfrm>
        </p:spPr>
        <p:txBody>
          <a:bodyPr>
            <a:normAutofit fontScale="85000" lnSpcReduction="10000"/>
          </a:bodyPr>
          <a:lstStyle/>
          <a:p>
            <a:r>
              <a:rPr lang="en-US" dirty="0"/>
              <a:t>Designated SAFMR aka “Mandatory” PHA</a:t>
            </a:r>
          </a:p>
          <a:p>
            <a:pPr lvl="1"/>
            <a:r>
              <a:rPr lang="en-US" dirty="0"/>
              <a:t>Required by HUD to adopt SAFMRs</a:t>
            </a:r>
          </a:p>
          <a:p>
            <a:r>
              <a:rPr lang="en-US" dirty="0"/>
              <a:t>Opt-in SAFMR PHA</a:t>
            </a:r>
          </a:p>
          <a:p>
            <a:pPr lvl="1"/>
            <a:r>
              <a:rPr lang="en-US" dirty="0"/>
              <a:t>Not required to adopt, but voluntarily adopt SAFMRs (entire jurisdiction)</a:t>
            </a:r>
          </a:p>
          <a:p>
            <a:r>
              <a:rPr lang="en-US" dirty="0"/>
              <a:t>Non-SAFMR PHA</a:t>
            </a:r>
          </a:p>
          <a:p>
            <a:pPr lvl="1"/>
            <a:r>
              <a:rPr lang="en-US" dirty="0"/>
              <a:t>Not required to adopt and chooses not to</a:t>
            </a:r>
          </a:p>
          <a:p>
            <a:pPr lvl="1"/>
            <a:r>
              <a:rPr lang="en-US" dirty="0"/>
              <a:t>Non-SAFMR PHAs may still choose to establish SAFMR-based exception payment standards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B63902C-F4D1-ACB7-7B06-7F301782E79A}"/>
              </a:ext>
            </a:extLst>
          </p:cNvPr>
          <p:cNvSpPr>
            <a:spLocks noGrp="1"/>
          </p:cNvSpPr>
          <p:nvPr>
            <p:ph type="sldNum" sz="quarter" idx="12"/>
          </p:nvPr>
        </p:nvSpPr>
        <p:spPr/>
        <p:txBody>
          <a:bodyPr/>
          <a:lstStyle/>
          <a:p>
            <a:fld id="{63CDEB3F-4050-4176-9930-7DC63E685662}" type="slidenum">
              <a:rPr lang="en-US" smtClean="0"/>
              <a:t>18</a:t>
            </a:fld>
            <a:endParaRPr lang="en-US"/>
          </a:p>
        </p:txBody>
      </p:sp>
    </p:spTree>
    <p:extLst>
      <p:ext uri="{BB962C8B-B14F-4D97-AF65-F5344CB8AC3E}">
        <p14:creationId xmlns:p14="http://schemas.microsoft.com/office/powerpoint/2010/main" val="294876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596D-3E4F-7B03-9D7B-DF99AE68E477}"/>
              </a:ext>
            </a:extLst>
          </p:cNvPr>
          <p:cNvSpPr>
            <a:spLocks noGrp="1"/>
          </p:cNvSpPr>
          <p:nvPr>
            <p:ph type="title"/>
          </p:nvPr>
        </p:nvSpPr>
        <p:spPr/>
        <p:txBody>
          <a:bodyPr/>
          <a:lstStyle/>
          <a:p>
            <a:r>
              <a:rPr lang="en-US" dirty="0"/>
              <a:t>Opt-in SAFMR PHAs</a:t>
            </a:r>
          </a:p>
        </p:txBody>
      </p:sp>
      <p:graphicFrame>
        <p:nvGraphicFramePr>
          <p:cNvPr id="6" name="Content Placeholder 5">
            <a:extLst>
              <a:ext uri="{FF2B5EF4-FFF2-40B4-BE49-F238E27FC236}">
                <a16:creationId xmlns:a16="http://schemas.microsoft.com/office/drawing/2014/main" id="{DBC8660D-B40B-1F85-CBB8-AB7DB46EBDA9}"/>
              </a:ext>
            </a:extLst>
          </p:cNvPr>
          <p:cNvGraphicFramePr>
            <a:graphicFrameLocks noGrp="1"/>
          </p:cNvGraphicFramePr>
          <p:nvPr>
            <p:ph idx="1"/>
            <p:extLst>
              <p:ext uri="{D42A27DB-BD31-4B8C-83A1-F6EECF244321}">
                <p14:modId xmlns:p14="http://schemas.microsoft.com/office/powerpoint/2010/main" val="2692006881"/>
              </p:ext>
            </p:extLst>
          </p:nvPr>
        </p:nvGraphicFramePr>
        <p:xfrm>
          <a:off x="1309688" y="1821040"/>
          <a:ext cx="10272712" cy="400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B9E72F4-1328-3A90-FD87-819CA709942C}"/>
              </a:ext>
            </a:extLst>
          </p:cNvPr>
          <p:cNvSpPr>
            <a:spLocks noGrp="1"/>
          </p:cNvSpPr>
          <p:nvPr>
            <p:ph type="sldNum" sz="quarter" idx="12"/>
          </p:nvPr>
        </p:nvSpPr>
        <p:spPr/>
        <p:txBody>
          <a:bodyPr/>
          <a:lstStyle/>
          <a:p>
            <a:fld id="{63CDEB3F-4050-4176-9930-7DC63E685662}" type="slidenum">
              <a:rPr lang="en-US" smtClean="0"/>
              <a:t>19</a:t>
            </a:fld>
            <a:endParaRPr lang="en-US"/>
          </a:p>
        </p:txBody>
      </p:sp>
    </p:spTree>
    <p:extLst>
      <p:ext uri="{BB962C8B-B14F-4D97-AF65-F5344CB8AC3E}">
        <p14:creationId xmlns:p14="http://schemas.microsoft.com/office/powerpoint/2010/main" val="4907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Welcome!</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a:latin typeface="Calibri"/>
                <a:cs typeface="Calibri"/>
              </a:rPr>
              <a:t>Today's webinar is being recorded.  </a:t>
            </a:r>
            <a:r>
              <a:rPr lang="en-US" sz="2400">
                <a:latin typeface="Calibri"/>
                <a:cs typeface="Calibri"/>
              </a:rPr>
              <a:t>The recording and PowerPoint will be posted to the "Webinars and Trainings” section of </a:t>
            </a:r>
            <a:r>
              <a:rPr lang="en-US" sz="2400">
                <a:latin typeface="Calibri"/>
                <a:cs typeface="Calibri"/>
                <a:hlinkClick r:id="rId2"/>
              </a:rPr>
              <a:t>www.hud.gov/hcv</a:t>
            </a:r>
            <a:r>
              <a:rPr lang="en-US" sz="2400">
                <a:latin typeface="Calibri"/>
                <a:cs typeface="Calibri"/>
              </a:rPr>
              <a:t>.   In about a week.</a:t>
            </a:r>
          </a:p>
          <a:p>
            <a:pPr marL="514350" indent="-514350">
              <a:buClr>
                <a:srgbClr val="1287C3"/>
              </a:buClr>
            </a:pPr>
            <a:r>
              <a:rPr lang="en-US" sz="2400" b="1">
                <a:latin typeface="Calibri"/>
                <a:cs typeface="Calibri"/>
              </a:rPr>
              <a:t>We are always interested in your feedback.</a:t>
            </a:r>
            <a:r>
              <a:rPr lang="en-US" sz="2400">
                <a:latin typeface="Calibri"/>
                <a:cs typeface="Calibri"/>
              </a:rPr>
              <a:t>  Please enter any suggestions you have for how we can make these webinars or the program resources more useful to you in the chat.</a:t>
            </a:r>
          </a:p>
          <a:p>
            <a:pPr marL="514350" indent="-514350">
              <a:buClr>
                <a:srgbClr val="1287C3"/>
              </a:buClr>
            </a:pPr>
            <a:r>
              <a:rPr lang="en-US" sz="2400" b="1">
                <a:latin typeface="Calibri"/>
                <a:cs typeface="Calibri"/>
              </a:rPr>
              <a:t>Stay connected </a:t>
            </a:r>
            <a:r>
              <a:rPr lang="en-US" sz="2400">
                <a:latin typeface="Calibri"/>
                <a:cs typeface="Calibri"/>
              </a:rPr>
              <a:t>by visiting </a:t>
            </a:r>
            <a:r>
              <a:rPr lang="en-US" sz="2400">
                <a:latin typeface="Calibri"/>
                <a:cs typeface="Calibri"/>
                <a:hlinkClick r:id="rId2"/>
              </a:rPr>
              <a:t>www.hud.gov/hcv</a:t>
            </a:r>
            <a:r>
              <a:rPr lang="en-US" sz="240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160560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596D-3E4F-7B03-9D7B-DF99AE68E477}"/>
              </a:ext>
            </a:extLst>
          </p:cNvPr>
          <p:cNvSpPr>
            <a:spLocks noGrp="1"/>
          </p:cNvSpPr>
          <p:nvPr>
            <p:ph type="title"/>
          </p:nvPr>
        </p:nvSpPr>
        <p:spPr/>
        <p:txBody>
          <a:bodyPr/>
          <a:lstStyle/>
          <a:p>
            <a:r>
              <a:rPr lang="en-US" dirty="0"/>
              <a:t>SAFMR-Based Exception Payment Standards</a:t>
            </a:r>
          </a:p>
        </p:txBody>
      </p:sp>
      <p:graphicFrame>
        <p:nvGraphicFramePr>
          <p:cNvPr id="6" name="Content Placeholder 5">
            <a:extLst>
              <a:ext uri="{FF2B5EF4-FFF2-40B4-BE49-F238E27FC236}">
                <a16:creationId xmlns:a16="http://schemas.microsoft.com/office/drawing/2014/main" id="{DBC8660D-B40B-1F85-CBB8-AB7DB46EBDA9}"/>
              </a:ext>
            </a:extLst>
          </p:cNvPr>
          <p:cNvGraphicFramePr>
            <a:graphicFrameLocks noGrp="1"/>
          </p:cNvGraphicFramePr>
          <p:nvPr>
            <p:ph idx="1"/>
          </p:nvPr>
        </p:nvGraphicFramePr>
        <p:xfrm>
          <a:off x="1309688" y="1821040"/>
          <a:ext cx="10272712" cy="4008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9E72F4-1328-3A90-FD87-819CA709942C}"/>
              </a:ext>
            </a:extLst>
          </p:cNvPr>
          <p:cNvSpPr>
            <a:spLocks noGrp="1"/>
          </p:cNvSpPr>
          <p:nvPr>
            <p:ph type="sldNum" sz="quarter" idx="12"/>
          </p:nvPr>
        </p:nvSpPr>
        <p:spPr/>
        <p:txBody>
          <a:bodyPr/>
          <a:lstStyle/>
          <a:p>
            <a:fld id="{63CDEB3F-4050-4176-9930-7DC63E685662}" type="slidenum">
              <a:rPr lang="en-US" smtClean="0"/>
              <a:t>20</a:t>
            </a:fld>
            <a:endParaRPr lang="en-US"/>
          </a:p>
        </p:txBody>
      </p:sp>
    </p:spTree>
    <p:extLst>
      <p:ext uri="{BB962C8B-B14F-4D97-AF65-F5344CB8AC3E}">
        <p14:creationId xmlns:p14="http://schemas.microsoft.com/office/powerpoint/2010/main" val="339488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1245-F220-3FE7-7DF5-B83E2690F7BD}"/>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7ACA0188-6DCD-E0BB-D05B-8D951E03CD34}"/>
              </a:ext>
            </a:extLst>
          </p:cNvPr>
          <p:cNvSpPr>
            <a:spLocks noGrp="1"/>
          </p:cNvSpPr>
          <p:nvPr>
            <p:ph idx="1"/>
          </p:nvPr>
        </p:nvSpPr>
        <p:spPr/>
        <p:txBody>
          <a:bodyPr>
            <a:normAutofit fontScale="70000" lnSpcReduction="20000"/>
          </a:bodyPr>
          <a:lstStyle/>
          <a:p>
            <a:r>
              <a:rPr lang="en-US" dirty="0"/>
              <a:t>Grouping ZIP codes</a:t>
            </a:r>
          </a:p>
          <a:p>
            <a:pPr lvl="1"/>
            <a:r>
              <a:rPr lang="en-US" dirty="0"/>
              <a:t>Reduce payment standard areas by grouping multiple ZIPs into a payment standard area</a:t>
            </a:r>
          </a:p>
          <a:p>
            <a:r>
              <a:rPr lang="en-US" dirty="0"/>
              <a:t>Budget impacts</a:t>
            </a:r>
          </a:p>
          <a:p>
            <a:pPr lvl="1"/>
            <a:r>
              <a:rPr lang="en-US" dirty="0"/>
              <a:t>Utilize </a:t>
            </a:r>
            <a:r>
              <a:rPr lang="en-US" dirty="0">
                <a:hlinkClick r:id="rId2"/>
              </a:rPr>
              <a:t>HUD Tools </a:t>
            </a:r>
            <a:r>
              <a:rPr lang="en-US" dirty="0"/>
              <a:t>to estimate HAP and budget impacts</a:t>
            </a:r>
          </a:p>
          <a:p>
            <a:r>
              <a:rPr lang="en-US" dirty="0"/>
              <a:t>Tenant protections</a:t>
            </a:r>
          </a:p>
          <a:p>
            <a:pPr lvl="1"/>
            <a:r>
              <a:rPr lang="en-US" dirty="0"/>
              <a:t>Revisit PHA Policy on payment standard reductions</a:t>
            </a:r>
          </a:p>
          <a:p>
            <a:r>
              <a:rPr lang="en-US" dirty="0"/>
              <a:t>Project-based Vouchers</a:t>
            </a:r>
          </a:p>
          <a:p>
            <a:pPr lvl="1"/>
            <a:r>
              <a:rPr lang="en-US" dirty="0"/>
              <a:t>No PHA is required to utilize SAFMRs in its PBV portfolio</a:t>
            </a:r>
          </a:p>
          <a:p>
            <a:pPr lvl="1"/>
            <a:r>
              <a:rPr lang="en-US" dirty="0"/>
              <a:t>PHAs must choose to apply or not apply SAFMRs to their PBV units</a:t>
            </a:r>
          </a:p>
        </p:txBody>
      </p:sp>
      <p:sp>
        <p:nvSpPr>
          <p:cNvPr id="4" name="Slide Number Placeholder 3">
            <a:extLst>
              <a:ext uri="{FF2B5EF4-FFF2-40B4-BE49-F238E27FC236}">
                <a16:creationId xmlns:a16="http://schemas.microsoft.com/office/drawing/2014/main" id="{CDB00E77-000E-F7BC-D52A-9AF8FBBA2EF4}"/>
              </a:ext>
            </a:extLst>
          </p:cNvPr>
          <p:cNvSpPr>
            <a:spLocks noGrp="1"/>
          </p:cNvSpPr>
          <p:nvPr>
            <p:ph type="sldNum" sz="quarter" idx="12"/>
          </p:nvPr>
        </p:nvSpPr>
        <p:spPr/>
        <p:txBody>
          <a:bodyPr/>
          <a:lstStyle/>
          <a:p>
            <a:fld id="{63CDEB3F-4050-4176-9930-7DC63E685662}" type="slidenum">
              <a:rPr lang="en-US" smtClean="0"/>
              <a:t>21</a:t>
            </a:fld>
            <a:endParaRPr lang="en-US"/>
          </a:p>
        </p:txBody>
      </p:sp>
    </p:spTree>
    <p:extLst>
      <p:ext uri="{BB962C8B-B14F-4D97-AF65-F5344CB8AC3E}">
        <p14:creationId xmlns:p14="http://schemas.microsoft.com/office/powerpoint/2010/main" val="149537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4AD8-C9A1-60F0-79F1-F90B8BC0004A}"/>
              </a:ext>
            </a:extLst>
          </p:cNvPr>
          <p:cNvSpPr>
            <a:spLocks noGrp="1"/>
          </p:cNvSpPr>
          <p:nvPr>
            <p:ph type="title"/>
          </p:nvPr>
        </p:nvSpPr>
        <p:spPr/>
        <p:txBody>
          <a:bodyPr/>
          <a:lstStyle/>
          <a:p>
            <a:r>
              <a:rPr lang="en-US" dirty="0"/>
              <a:t>Special Fees – PIH Notice 2023-07</a:t>
            </a:r>
          </a:p>
        </p:txBody>
      </p:sp>
      <p:sp>
        <p:nvSpPr>
          <p:cNvPr id="3" name="Content Placeholder 2">
            <a:extLst>
              <a:ext uri="{FF2B5EF4-FFF2-40B4-BE49-F238E27FC236}">
                <a16:creationId xmlns:a16="http://schemas.microsoft.com/office/drawing/2014/main" id="{B80D00BE-6632-D643-0CF9-D6CB6F4784A4}"/>
              </a:ext>
            </a:extLst>
          </p:cNvPr>
          <p:cNvSpPr>
            <a:spLocks noGrp="1"/>
          </p:cNvSpPr>
          <p:nvPr>
            <p:ph idx="1"/>
          </p:nvPr>
        </p:nvSpPr>
        <p:spPr>
          <a:xfrm>
            <a:off x="1309512" y="1722269"/>
            <a:ext cx="10272889" cy="4751030"/>
          </a:xfrm>
        </p:spPr>
        <p:txBody>
          <a:bodyPr>
            <a:normAutofit fontScale="55000" lnSpcReduction="20000"/>
          </a:bodyPr>
          <a:lstStyle/>
          <a:p>
            <a:r>
              <a:rPr lang="en-US" dirty="0"/>
              <a:t>Special fee funding is available to PHAs for the reimbursement of costs associated with adopting SAFMRs or establishing SAFMR-based exception payment standards</a:t>
            </a:r>
          </a:p>
          <a:p>
            <a:pPr lvl="1"/>
            <a:r>
              <a:rPr lang="en-US" dirty="0"/>
              <a:t>Up to $25,000 available to opt-in PHAs</a:t>
            </a:r>
          </a:p>
          <a:p>
            <a:pPr lvl="1"/>
            <a:r>
              <a:rPr lang="en-US" dirty="0"/>
              <a:t>Up to $15,000 available to PHAs establishing exception payment standards</a:t>
            </a:r>
          </a:p>
          <a:p>
            <a:pPr lvl="2"/>
            <a:r>
              <a:rPr lang="en-US" dirty="0"/>
              <a:t>Only for PHAs where the exception payment standard(s) cover the majority of ZIPs in PHA’s service area where SAFMR &gt; metro FMR and will result in the PHA administering different payment standards for at least three different geographic areas</a:t>
            </a:r>
          </a:p>
          <a:p>
            <a:r>
              <a:rPr lang="en-US" dirty="0"/>
              <a:t>Eligible Activities/Expenses include but not limited to:</a:t>
            </a:r>
          </a:p>
          <a:p>
            <a:pPr lvl="1"/>
            <a:r>
              <a:rPr lang="en-US" dirty="0"/>
              <a:t>Additional outreach to families and landlords</a:t>
            </a:r>
          </a:p>
          <a:p>
            <a:pPr lvl="1"/>
            <a:r>
              <a:rPr lang="en-US" dirty="0"/>
              <a:t>Development of additional briefing materials</a:t>
            </a:r>
          </a:p>
          <a:p>
            <a:pPr lvl="1"/>
            <a:r>
              <a:rPr lang="en-US" dirty="0"/>
              <a:t>Hiring of additional staff</a:t>
            </a:r>
          </a:p>
          <a:p>
            <a:pPr lvl="1"/>
            <a:r>
              <a:rPr lang="en-US" dirty="0"/>
              <a:t>Staff training</a:t>
            </a:r>
          </a:p>
          <a:p>
            <a:pPr lvl="1"/>
            <a:r>
              <a:rPr lang="en-US" dirty="0"/>
              <a:t>Changes to rent reasonableness determinations methodology</a:t>
            </a:r>
          </a:p>
          <a:p>
            <a:pPr lvl="1"/>
            <a:r>
              <a:rPr lang="en-US" dirty="0"/>
              <a:t>Required software modifications</a:t>
            </a:r>
          </a:p>
          <a:p>
            <a:r>
              <a:rPr lang="en-US" dirty="0"/>
              <a:t>Hurry!  Applications for special fees must be received no later than 5pm (PHAs time zone), Tuesday, </a:t>
            </a:r>
            <a:r>
              <a:rPr lang="en-US" b="1" dirty="0"/>
              <a:t>October 31, 2023</a:t>
            </a:r>
          </a:p>
        </p:txBody>
      </p:sp>
      <p:sp>
        <p:nvSpPr>
          <p:cNvPr id="4" name="Slide Number Placeholder 3">
            <a:extLst>
              <a:ext uri="{FF2B5EF4-FFF2-40B4-BE49-F238E27FC236}">
                <a16:creationId xmlns:a16="http://schemas.microsoft.com/office/drawing/2014/main" id="{E3DC24E3-5146-675E-B677-4165D723C492}"/>
              </a:ext>
            </a:extLst>
          </p:cNvPr>
          <p:cNvSpPr>
            <a:spLocks noGrp="1"/>
          </p:cNvSpPr>
          <p:nvPr>
            <p:ph type="sldNum" sz="quarter" idx="12"/>
          </p:nvPr>
        </p:nvSpPr>
        <p:spPr/>
        <p:txBody>
          <a:bodyPr/>
          <a:lstStyle/>
          <a:p>
            <a:fld id="{63CDEB3F-4050-4176-9930-7DC63E685662}" type="slidenum">
              <a:rPr lang="en-US" smtClean="0"/>
              <a:t>22</a:t>
            </a:fld>
            <a:endParaRPr lang="en-US"/>
          </a:p>
        </p:txBody>
      </p:sp>
    </p:spTree>
    <p:extLst>
      <p:ext uri="{BB962C8B-B14F-4D97-AF65-F5344CB8AC3E}">
        <p14:creationId xmlns:p14="http://schemas.microsoft.com/office/powerpoint/2010/main" val="2785043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54B-A3FD-C440-10EB-71F0D0C61DF2}"/>
              </a:ext>
            </a:extLst>
          </p:cNvPr>
          <p:cNvSpPr>
            <a:spLocks noGrp="1"/>
          </p:cNvSpPr>
          <p:nvPr>
            <p:ph type="title"/>
          </p:nvPr>
        </p:nvSpPr>
        <p:spPr>
          <a:xfrm>
            <a:off x="1469000" y="384701"/>
            <a:ext cx="10272889" cy="1142258"/>
          </a:xfrm>
        </p:spPr>
        <p:txBody>
          <a:bodyPr>
            <a:normAutofit fontScale="90000"/>
          </a:bodyPr>
          <a:lstStyle/>
          <a:p>
            <a:r>
              <a:rPr lang="en-US"/>
              <a:t>SAFMR Analysis:  HCV Two-Year Forecasting Tool &amp; Payment Standard Tool</a:t>
            </a:r>
          </a:p>
        </p:txBody>
      </p:sp>
      <p:sp>
        <p:nvSpPr>
          <p:cNvPr id="4" name="Slide Number Placeholder 3">
            <a:extLst>
              <a:ext uri="{FF2B5EF4-FFF2-40B4-BE49-F238E27FC236}">
                <a16:creationId xmlns:a16="http://schemas.microsoft.com/office/drawing/2014/main" id="{9B9C5DE6-79DE-383E-FFEE-0C303154646C}"/>
              </a:ext>
            </a:extLst>
          </p:cNvPr>
          <p:cNvSpPr>
            <a:spLocks noGrp="1"/>
          </p:cNvSpPr>
          <p:nvPr>
            <p:ph type="sldNum" sz="quarter" idx="12"/>
          </p:nvPr>
        </p:nvSpPr>
        <p:spPr/>
        <p:txBody>
          <a:bodyPr/>
          <a:lstStyle/>
          <a:p>
            <a:fld id="{63CDEB3F-4050-4176-9930-7DC63E685662}" type="slidenum">
              <a:rPr lang="en-US" smtClean="0"/>
              <a:t>23</a:t>
            </a:fld>
            <a:endParaRPr lang="en-US"/>
          </a:p>
        </p:txBody>
      </p:sp>
      <p:sp>
        <p:nvSpPr>
          <p:cNvPr id="5" name="Content Placeholder 4">
            <a:extLst>
              <a:ext uri="{FF2B5EF4-FFF2-40B4-BE49-F238E27FC236}">
                <a16:creationId xmlns:a16="http://schemas.microsoft.com/office/drawing/2014/main" id="{D313FBB1-3856-7B41-4C01-0538154CCFF5}"/>
              </a:ext>
            </a:extLst>
          </p:cNvPr>
          <p:cNvSpPr>
            <a:spLocks noGrp="1"/>
          </p:cNvSpPr>
          <p:nvPr>
            <p:ph idx="1"/>
          </p:nvPr>
        </p:nvSpPr>
        <p:spPr>
          <a:xfrm>
            <a:off x="1309688" y="1597982"/>
            <a:ext cx="10272712" cy="5069148"/>
          </a:xfrm>
          <a:prstGeom prst="irregularSeal1">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marL="0" indent="0">
              <a:buNone/>
            </a:pPr>
            <a:r>
              <a:rPr lang="en-US" b="1">
                <a:solidFill>
                  <a:srgbClr val="FF0000"/>
                </a:solidFill>
                <a:latin typeface="Abadi" panose="020B0604020104020204" pitchFamily="34" charset="0"/>
              </a:rPr>
              <a:t>         </a:t>
            </a:r>
          </a:p>
          <a:p>
            <a:pPr marL="0" indent="0">
              <a:buNone/>
            </a:pPr>
            <a:r>
              <a:rPr lang="en-US" b="1">
                <a:solidFill>
                  <a:srgbClr val="FF0000"/>
                </a:solidFill>
                <a:latin typeface="Abadi" panose="020B0604020104020204" pitchFamily="34" charset="0"/>
              </a:rPr>
              <a:t>	   How about a….</a:t>
            </a:r>
          </a:p>
          <a:p>
            <a:pPr marL="0" indent="0" algn="ctr">
              <a:buNone/>
            </a:pPr>
            <a:r>
              <a:rPr lang="en-US" sz="12000" b="1">
                <a:solidFill>
                  <a:srgbClr val="FF0000"/>
                </a:solidFill>
                <a:latin typeface="Showcard Gothic" panose="04020904020102020604" pitchFamily="82" charset="0"/>
              </a:rPr>
              <a:t>DEMO!</a:t>
            </a:r>
          </a:p>
        </p:txBody>
      </p:sp>
    </p:spTree>
    <p:extLst>
      <p:ext uri="{BB962C8B-B14F-4D97-AF65-F5344CB8AC3E}">
        <p14:creationId xmlns:p14="http://schemas.microsoft.com/office/powerpoint/2010/main" val="394958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A2C468-7065-8597-FF6C-C99540B164DD}"/>
              </a:ext>
            </a:extLst>
          </p:cNvPr>
          <p:cNvSpPr>
            <a:spLocks noGrp="1"/>
          </p:cNvSpPr>
          <p:nvPr>
            <p:ph type="sldNum" sz="quarter" idx="12"/>
          </p:nvPr>
        </p:nvSpPr>
        <p:spPr/>
        <p:txBody>
          <a:bodyPr/>
          <a:lstStyle/>
          <a:p>
            <a:fld id="{63CDEB3F-4050-4176-9930-7DC63E685662}" type="slidenum">
              <a:rPr lang="en-US" smtClean="0"/>
              <a:t>24</a:t>
            </a:fld>
            <a:endParaRPr lang="en-US"/>
          </a:p>
        </p:txBody>
      </p:sp>
      <p:pic>
        <p:nvPicPr>
          <p:cNvPr id="5" name="Content Placeholder 5" descr="Questions outline">
            <a:extLst>
              <a:ext uri="{FF2B5EF4-FFF2-40B4-BE49-F238E27FC236}">
                <a16:creationId xmlns:a16="http://schemas.microsoft.com/office/drawing/2014/main" id="{AC934359-CD37-D201-6CE9-CDED746D7B70}"/>
              </a:ext>
            </a:extLst>
          </p:cNvPr>
          <p:cNvPicPr>
            <a:picLocks noGrp="1"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7261" y="532939"/>
            <a:ext cx="6004138" cy="5596557"/>
          </a:xfrm>
          <a:prstGeom prst="rect">
            <a:avLst/>
          </a:prstGeom>
        </p:spPr>
      </p:pic>
    </p:spTree>
    <p:extLst>
      <p:ext uri="{BB962C8B-B14F-4D97-AF65-F5344CB8AC3E}">
        <p14:creationId xmlns:p14="http://schemas.microsoft.com/office/powerpoint/2010/main" val="2302106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2281645"/>
            <a:ext cx="10272889" cy="4009091"/>
          </a:xfrm>
        </p:spPr>
        <p:txBody>
          <a:bodyPr>
            <a:normAutofit/>
          </a:bodyPr>
          <a:lstStyle/>
          <a:p>
            <a:pPr marL="457200" indent="-457200">
              <a:buFont typeface="Wingdings"/>
              <a:buChar char="Ø"/>
            </a:pPr>
            <a:r>
              <a:rPr lang="en-US" sz="2000">
                <a:latin typeface="Calibri"/>
                <a:cs typeface="Calibri"/>
              </a:rPr>
              <a:t>HUD has been working to improve the HCV utilization resources available to PHAs, in case you missed it here are a few new items:</a:t>
            </a:r>
          </a:p>
          <a:p>
            <a:pPr lvl="1">
              <a:buFontTx/>
              <a:buChar char="-"/>
            </a:pPr>
            <a:r>
              <a:rPr lang="en-US" sz="2000" u="sng">
                <a:latin typeface="Calibri"/>
                <a:cs typeface="Calibri"/>
              </a:rPr>
              <a:t>HCV Connect </a:t>
            </a:r>
            <a:r>
              <a:rPr lang="en-US" sz="2000">
                <a:latin typeface="Calibri"/>
                <a:cs typeface="Calibri"/>
              </a:rPr>
              <a:t>– A email newsletter focused on the HCV program with reminders of program guidance, notification of webinars, events, and research.</a:t>
            </a:r>
          </a:p>
          <a:p>
            <a:pPr lvl="1">
              <a:buFontTx/>
              <a:buChar char="-"/>
            </a:pPr>
            <a:r>
              <a:rPr lang="en-US" sz="2000" u="sng">
                <a:latin typeface="Calibri"/>
                <a:cs typeface="Calibri"/>
              </a:rPr>
              <a:t>HCV Utilization Webinars</a:t>
            </a:r>
            <a:r>
              <a:rPr lang="en-US" sz="2000">
                <a:latin typeface="Calibri"/>
                <a:cs typeface="Calibri"/>
              </a:rPr>
              <a:t> – These webinars will provide HCV program updates and share best practices.   They are scheduled for </a:t>
            </a:r>
            <a:r>
              <a:rPr lang="en-US" sz="2000" b="1">
                <a:latin typeface="Calibri"/>
                <a:cs typeface="Calibri"/>
              </a:rPr>
              <a:t>every third Thursday at 2:00 Eastern.</a:t>
            </a:r>
          </a:p>
          <a:p>
            <a:pPr lvl="1">
              <a:buFontTx/>
              <a:buChar char="-"/>
            </a:pPr>
            <a:r>
              <a:rPr lang="en-US" sz="2000" u="sng">
                <a:latin typeface="Calibri"/>
                <a:cs typeface="Calibri"/>
              </a:rPr>
              <a:t>HCV Overview Video Series </a:t>
            </a:r>
            <a:r>
              <a:rPr lang="en-US" sz="2000">
                <a:latin typeface="Calibri"/>
                <a:cs typeface="Calibri"/>
              </a:rPr>
              <a:t>with short videos covering common topics in HCV program administration.</a:t>
            </a:r>
          </a:p>
          <a:p>
            <a:pPr marL="463550" lvl="1" indent="-463550">
              <a:buFont typeface="Wingdings" panose="05000000000000000000" pitchFamily="2" charset="2"/>
              <a:buChar char="Ø"/>
            </a:pPr>
            <a:r>
              <a:rPr lang="en-US" sz="2000">
                <a:latin typeface="Calibri"/>
                <a:cs typeface="Calibri"/>
              </a:rPr>
              <a:t>Plus, we have ongoing support for the HCV Utilization Tools and the HCV Data Dashboard.</a:t>
            </a:r>
          </a:p>
          <a:p>
            <a:pPr marL="463550" lvl="1" indent="-463550">
              <a:buFont typeface="Wingdings" panose="05000000000000000000" pitchFamily="2" charset="2"/>
              <a:buChar char="Ø"/>
            </a:pPr>
            <a:r>
              <a:rPr lang="en-US" sz="2000">
                <a:latin typeface="Calibri"/>
                <a:cs typeface="Calibri"/>
              </a:rPr>
              <a:t>All of this is available at </a:t>
            </a:r>
            <a:r>
              <a:rPr lang="en-US" sz="2000">
                <a:latin typeface="Calibri"/>
                <a:cs typeface="Calibri"/>
                <a:hlinkClick r:id="rId2"/>
              </a:rPr>
              <a:t>www.hud.gov/hcv</a:t>
            </a:r>
            <a:r>
              <a:rPr lang="en-US" sz="2000">
                <a:latin typeface="Calibri"/>
                <a:cs typeface="Calibri"/>
              </a:rPr>
              <a:t>.</a:t>
            </a: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25</a:t>
            </a:fld>
            <a:endParaRPr lang="en-US"/>
          </a:p>
        </p:txBody>
      </p:sp>
    </p:spTree>
    <p:extLst>
      <p:ext uri="{BB962C8B-B14F-4D97-AF65-F5344CB8AC3E}">
        <p14:creationId xmlns:p14="http://schemas.microsoft.com/office/powerpoint/2010/main" val="173691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146367" y="2220686"/>
            <a:ext cx="10272889" cy="4398127"/>
          </a:xfrm>
        </p:spPr>
        <p:txBody>
          <a:bodyPr>
            <a:normAutofit/>
          </a:bodyPr>
          <a:lstStyle/>
          <a:p>
            <a:pPr marL="457200" indent="-457200">
              <a:buFont typeface="Wingdings"/>
              <a:buChar char="Ø"/>
            </a:pPr>
            <a:r>
              <a:rPr lang="en-US" sz="2400">
                <a:latin typeface="Calibri"/>
                <a:cs typeface="Calibri"/>
              </a:rPr>
              <a:t>We urge PHAs to take advantage of the recent program updates to support leasing:</a:t>
            </a:r>
          </a:p>
          <a:p>
            <a:pPr lvl="1"/>
            <a:r>
              <a:rPr lang="en-US" sz="2000">
                <a:latin typeface="Calibri"/>
                <a:cs typeface="Calibri"/>
              </a:rPr>
              <a:t>New 2023 FMRs </a:t>
            </a:r>
          </a:p>
          <a:p>
            <a:pPr lvl="1"/>
            <a:r>
              <a:rPr lang="en-US" sz="2000">
                <a:latin typeface="Calibri"/>
                <a:cs typeface="Calibri"/>
              </a:rPr>
              <a:t>Payment Standard Waivers (PIH Notice 2022-30)</a:t>
            </a:r>
          </a:p>
          <a:p>
            <a:pPr lvl="1"/>
            <a:r>
              <a:rPr lang="en-US" sz="2000">
                <a:latin typeface="Calibri"/>
                <a:cs typeface="Calibri"/>
              </a:rPr>
              <a:t>Administrative Fee Flexibility (PIH Notice 2022-29)</a:t>
            </a:r>
          </a:p>
          <a:p>
            <a:pPr marL="0" indent="0">
              <a:buNone/>
            </a:pPr>
            <a:endParaRPr lang="en-US" sz="800">
              <a:latin typeface="Calibri"/>
              <a:cs typeface="Calibri"/>
            </a:endParaRPr>
          </a:p>
          <a:p>
            <a:pPr marL="457200" indent="-457200">
              <a:buFont typeface="Wingdings"/>
              <a:buChar char="Ø"/>
            </a:pPr>
            <a:r>
              <a:rPr lang="en-US" sz="2400" u="sng">
                <a:latin typeface="Calibri"/>
                <a:cs typeface="Calibri"/>
              </a:rPr>
              <a:t>Now is not the time to press pause on HCV leasing</a:t>
            </a:r>
            <a:r>
              <a:rPr lang="en-US" sz="2400">
                <a:latin typeface="Calibri"/>
                <a:cs typeface="Calibri"/>
              </a:rPr>
              <a:t>.  Please continue to use the Two-Year-Tool to make HCV program decisions</a:t>
            </a:r>
            <a:r>
              <a:rPr lang="en-US" sz="2800">
                <a:latin typeface="Calibri"/>
                <a:cs typeface="Calibri"/>
              </a:rPr>
              <a:t>.  </a:t>
            </a: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26</a:t>
            </a:fld>
            <a:endParaRPr lang="en-US"/>
          </a:p>
        </p:txBody>
      </p:sp>
      <p:sp>
        <p:nvSpPr>
          <p:cNvPr id="6" name="TextBox 5">
            <a:extLst>
              <a:ext uri="{FF2B5EF4-FFF2-40B4-BE49-F238E27FC236}">
                <a16:creationId xmlns:a16="http://schemas.microsoft.com/office/drawing/2014/main" id="{7265B7F6-EE83-53DA-4E8E-A14F7C0F8B0B}"/>
              </a:ext>
            </a:extLst>
          </p:cNvPr>
          <p:cNvSpPr txBox="1"/>
          <p:nvPr/>
        </p:nvSpPr>
        <p:spPr>
          <a:xfrm>
            <a:off x="772743" y="6027003"/>
            <a:ext cx="11346426" cy="830997"/>
          </a:xfrm>
          <a:prstGeom prst="rect">
            <a:avLst/>
          </a:prstGeom>
          <a:solidFill>
            <a:schemeClr val="accent2">
              <a:lumMod val="20000"/>
              <a:lumOff val="80000"/>
            </a:schemeClr>
          </a:solidFill>
        </p:spPr>
        <p:txBody>
          <a:bodyPr wrap="square" rtlCol="0">
            <a:spAutoFit/>
          </a:bodyPr>
          <a:lstStyle/>
          <a:p>
            <a:r>
              <a:rPr lang="en-US" sz="2400" b="1"/>
              <a:t>Need help?</a:t>
            </a:r>
          </a:p>
          <a:p>
            <a:r>
              <a:rPr lang="en-US" sz="2400"/>
              <a:t>Contact your local Public Housing Field Office and/or visit </a:t>
            </a:r>
            <a:r>
              <a:rPr lang="en-US" sz="2400">
                <a:hlinkClick r:id="rId2"/>
              </a:rPr>
              <a:t>www.hud.gov/hcv</a:t>
            </a:r>
            <a:r>
              <a:rPr lang="en-US" sz="2400"/>
              <a:t>.</a:t>
            </a:r>
          </a:p>
        </p:txBody>
      </p:sp>
    </p:spTree>
    <p:extLst>
      <p:ext uri="{BB962C8B-B14F-4D97-AF65-F5344CB8AC3E}">
        <p14:creationId xmlns:p14="http://schemas.microsoft.com/office/powerpoint/2010/main" val="211864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Agenda</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a:xfrm>
            <a:off x="2284163" y="2017306"/>
            <a:ext cx="9298238" cy="4009091"/>
          </a:xfrm>
        </p:spPr>
        <p:txBody>
          <a:bodyPr>
            <a:normAutofit lnSpcReduction="10000"/>
          </a:bodyPr>
          <a:lstStyle/>
          <a:p>
            <a:pPr marL="342900" indent="-342900">
              <a:buClr>
                <a:srgbClr val="1287C3"/>
              </a:buClr>
            </a:pPr>
            <a:r>
              <a:rPr lang="en-US" sz="2800" dirty="0">
                <a:latin typeface="Calibri"/>
                <a:cs typeface="Calibri"/>
              </a:rPr>
              <a:t>Presenter Introductions</a:t>
            </a:r>
            <a:endParaRPr lang="en-US" sz="2800"/>
          </a:p>
          <a:p>
            <a:pPr marL="342900" indent="-342900">
              <a:buClr>
                <a:srgbClr val="1287C3"/>
              </a:buClr>
            </a:pPr>
            <a:r>
              <a:rPr lang="en-US" sz="2800" dirty="0">
                <a:latin typeface="Calibri"/>
                <a:cs typeface="Calibri"/>
              </a:rPr>
              <a:t>PHA Stories</a:t>
            </a:r>
          </a:p>
          <a:p>
            <a:pPr marL="342900" indent="-342900">
              <a:buClr>
                <a:srgbClr val="1287C3"/>
              </a:buClr>
            </a:pPr>
            <a:r>
              <a:rPr lang="en-US" sz="2800" dirty="0">
                <a:latin typeface="Calibri"/>
                <a:cs typeface="Calibri"/>
              </a:rPr>
              <a:t>HUD's Small Area Fair Market Rents (SAFMRs) page</a:t>
            </a:r>
          </a:p>
          <a:p>
            <a:pPr marL="342900" indent="-342900">
              <a:buClr>
                <a:srgbClr val="1287C3"/>
              </a:buClr>
            </a:pPr>
            <a:r>
              <a:rPr lang="en-US" sz="2800" dirty="0">
                <a:latin typeface="Calibri"/>
                <a:cs typeface="Calibri"/>
              </a:rPr>
              <a:t>SAFMR Dashboard</a:t>
            </a:r>
          </a:p>
          <a:p>
            <a:pPr marL="342900" indent="-342900">
              <a:buClr>
                <a:srgbClr val="1287C3"/>
              </a:buClr>
            </a:pPr>
            <a:r>
              <a:rPr lang="en-US" sz="2800" dirty="0">
                <a:latin typeface="Calibri"/>
                <a:cs typeface="Calibri"/>
              </a:rPr>
              <a:t>Notice PIH 2018-01</a:t>
            </a:r>
          </a:p>
          <a:p>
            <a:pPr marL="342900" indent="-342900">
              <a:buClr>
                <a:srgbClr val="1287C3"/>
              </a:buClr>
            </a:pPr>
            <a:r>
              <a:rPr lang="en-US" sz="2800" dirty="0">
                <a:latin typeface="Calibri"/>
                <a:cs typeface="Calibri"/>
              </a:rPr>
              <a:t>Demo – Two-Year HCV Forecasting Tool</a:t>
            </a:r>
          </a:p>
          <a:p>
            <a:pPr marL="342900" indent="-342900">
              <a:buClr>
                <a:srgbClr val="1287C3"/>
              </a:buClr>
            </a:pPr>
            <a:r>
              <a:rPr lang="en-US" sz="2800" dirty="0">
                <a:latin typeface="Calibri"/>
                <a:cs typeface="Calibri"/>
              </a:rPr>
              <a:t>Q &amp; A</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3</a:t>
            </a:fld>
            <a:endParaRPr lang="en-US"/>
          </a:p>
        </p:txBody>
      </p:sp>
    </p:spTree>
    <p:extLst>
      <p:ext uri="{BB962C8B-B14F-4D97-AF65-F5344CB8AC3E}">
        <p14:creationId xmlns:p14="http://schemas.microsoft.com/office/powerpoint/2010/main" val="356605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a:xfrm>
            <a:off x="1309512" y="333155"/>
            <a:ext cx="10272889" cy="1294292"/>
          </a:xfrm>
        </p:spPr>
        <p:txBody>
          <a:bodyPr/>
          <a:lstStyle/>
          <a:p>
            <a:r>
              <a:rPr lang="en-US">
                <a:latin typeface="Franklin Gothic Book"/>
              </a:rPr>
              <a:t>Today's Presenters</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a:xfrm>
            <a:off x="2129797" y="1432518"/>
            <a:ext cx="9886766" cy="5426762"/>
          </a:xfrm>
        </p:spPr>
        <p:txBody>
          <a:bodyPr numCol="2">
            <a:normAutofit fontScale="92500"/>
          </a:bodyPr>
          <a:lstStyle/>
          <a:p>
            <a:pPr marL="457200" indent="0">
              <a:buClr>
                <a:srgbClr val="1287C3"/>
              </a:buClr>
              <a:buNone/>
            </a:pPr>
            <a:r>
              <a:rPr lang="en-US" sz="1600" b="1" dirty="0">
                <a:latin typeface="Calibri"/>
                <a:cs typeface="Calibri"/>
              </a:rPr>
              <a:t>John Hillis</a:t>
            </a:r>
          </a:p>
          <a:p>
            <a:pPr marL="457200" indent="0">
              <a:buNone/>
            </a:pPr>
            <a:r>
              <a:rPr lang="en-US" sz="1400" dirty="0">
                <a:latin typeface="Calibri"/>
                <a:cs typeface="Calibri"/>
              </a:rPr>
              <a:t>Director of Leased Housing &amp; Admissions</a:t>
            </a:r>
          </a:p>
          <a:p>
            <a:pPr marL="457200" lvl="1" indent="0">
              <a:buClr>
                <a:srgbClr val="1287C3"/>
              </a:buClr>
              <a:buNone/>
            </a:pPr>
            <a:r>
              <a:rPr lang="en-US" sz="1400" dirty="0">
                <a:latin typeface="Calibri"/>
                <a:cs typeface="Calibri"/>
              </a:rPr>
              <a:t>Brookline Housing Authority</a:t>
            </a:r>
          </a:p>
          <a:p>
            <a:pPr marL="457200" lvl="1" indent="0">
              <a:buNone/>
            </a:pPr>
            <a:r>
              <a:rPr lang="en-US" sz="1400">
                <a:solidFill>
                  <a:srgbClr val="000000"/>
                </a:solidFill>
                <a:latin typeface="Calibri"/>
                <a:cs typeface="Calibri"/>
                <a:hlinkClick r:id="rId2"/>
              </a:rPr>
              <a:t>Jhillis@brooklinehousing.org</a:t>
            </a:r>
            <a:r>
              <a:rPr lang="en-US" sz="1400">
                <a:solidFill>
                  <a:srgbClr val="000000"/>
                </a:solidFill>
                <a:latin typeface="Calibri"/>
                <a:cs typeface="Calibri"/>
              </a:rPr>
              <a:t> </a:t>
            </a:r>
            <a:endParaRPr lang="en-US" sz="1400">
              <a:solidFill>
                <a:srgbClr val="000000"/>
              </a:solidFill>
            </a:endParaRPr>
          </a:p>
          <a:p>
            <a:pPr marL="457200" lvl="1" indent="0">
              <a:buClr>
                <a:srgbClr val="1287C3"/>
              </a:buClr>
              <a:buNone/>
            </a:pPr>
            <a:endParaRPr lang="en-US" sz="1400"/>
          </a:p>
          <a:p>
            <a:pPr marL="457200" lvl="1" indent="0">
              <a:buClr>
                <a:srgbClr val="1287C3"/>
              </a:buClr>
              <a:buNone/>
            </a:pPr>
            <a:r>
              <a:rPr lang="en-US" sz="1600" b="1" dirty="0">
                <a:latin typeface="Calibri"/>
                <a:cs typeface="Arial"/>
              </a:rPr>
              <a:t>Brendan Goodwin</a:t>
            </a:r>
          </a:p>
          <a:p>
            <a:pPr marL="457200" lvl="1" indent="0">
              <a:buClr>
                <a:srgbClr val="1287C3"/>
              </a:buClr>
              <a:buNone/>
            </a:pPr>
            <a:r>
              <a:rPr lang="en-US" sz="1400" dirty="0">
                <a:latin typeface="Calibri"/>
                <a:cs typeface="Arial"/>
              </a:rPr>
              <a:t>Senior Housing Program Specialist</a:t>
            </a:r>
          </a:p>
          <a:p>
            <a:pPr marL="457200" lvl="1" indent="0">
              <a:buNone/>
            </a:pPr>
            <a:r>
              <a:rPr lang="en-US" sz="1400" dirty="0">
                <a:latin typeface="Calibri"/>
                <a:cs typeface="Arial"/>
              </a:rPr>
              <a:t>OHVP Management And Operations Division</a:t>
            </a:r>
          </a:p>
          <a:p>
            <a:pPr marL="457200" lvl="1" indent="0">
              <a:buClr>
                <a:srgbClr val="1287C3"/>
              </a:buClr>
              <a:buNone/>
            </a:pPr>
            <a:r>
              <a:rPr lang="en-US" sz="1400" dirty="0">
                <a:latin typeface="Calibri"/>
                <a:cs typeface="Arial"/>
              </a:rPr>
              <a:t>US Department of Housing &amp; Urban Development</a:t>
            </a:r>
          </a:p>
          <a:p>
            <a:pPr marL="457200" lvl="1" indent="0">
              <a:buNone/>
            </a:pPr>
            <a:r>
              <a:rPr lang="en-US" sz="1400">
                <a:latin typeface="Calibri"/>
                <a:cs typeface="Arial"/>
                <a:hlinkClick r:id="rId3"/>
              </a:rPr>
              <a:t>Brendan.C.Goodwin@hud.gov</a:t>
            </a:r>
            <a:r>
              <a:rPr lang="en-US" sz="1400">
                <a:latin typeface="Calibri"/>
                <a:cs typeface="Arial"/>
              </a:rPr>
              <a:t> </a:t>
            </a:r>
          </a:p>
          <a:p>
            <a:pPr marL="457200" lvl="1" indent="0">
              <a:buClr>
                <a:srgbClr val="1287C3"/>
              </a:buClr>
              <a:buNone/>
            </a:pPr>
            <a:endParaRPr lang="en-US" sz="1400">
              <a:latin typeface="Calibri"/>
              <a:cs typeface="Arial"/>
            </a:endParaRPr>
          </a:p>
          <a:p>
            <a:pPr marL="457200" lvl="1" indent="0">
              <a:buNone/>
            </a:pPr>
            <a:r>
              <a:rPr lang="en-US" sz="1600" b="1" dirty="0">
                <a:latin typeface="Calibri"/>
                <a:cs typeface="Arial"/>
              </a:rPr>
              <a:t>Eric Swenson</a:t>
            </a:r>
          </a:p>
          <a:p>
            <a:pPr marL="457200" lvl="1" indent="0">
              <a:buNone/>
            </a:pPr>
            <a:r>
              <a:rPr lang="en-US" sz="1400" dirty="0">
                <a:latin typeface="Calibri"/>
                <a:cs typeface="Arial"/>
              </a:rPr>
              <a:t>Program Analyst</a:t>
            </a:r>
          </a:p>
          <a:p>
            <a:pPr marL="457200" lvl="1" indent="0">
              <a:buNone/>
            </a:pPr>
            <a:r>
              <a:rPr lang="en-US" sz="1400" dirty="0">
                <a:latin typeface="Calibri"/>
                <a:cs typeface="Arial"/>
              </a:rPr>
              <a:t>OHVP Program Support Division</a:t>
            </a:r>
          </a:p>
          <a:p>
            <a:pPr marL="457200" lvl="1" indent="0">
              <a:buNone/>
            </a:pPr>
            <a:r>
              <a:rPr lang="en-US" sz="1400" dirty="0">
                <a:latin typeface="Calibri"/>
                <a:cs typeface="Arial"/>
              </a:rPr>
              <a:t>US Department of Housing &amp; Urban Development</a:t>
            </a:r>
          </a:p>
          <a:p>
            <a:pPr marL="457200" lvl="1" indent="0">
              <a:buNone/>
            </a:pPr>
            <a:r>
              <a:rPr lang="en-US" sz="1400">
                <a:latin typeface="Calibri"/>
                <a:cs typeface="Arial"/>
                <a:hlinkClick r:id="rId4"/>
              </a:rPr>
              <a:t>Eric.J.Swenson@hud.gov</a:t>
            </a:r>
            <a:r>
              <a:rPr lang="en-US" sz="1400">
                <a:latin typeface="Calibri"/>
                <a:cs typeface="Arial"/>
              </a:rPr>
              <a:t> </a:t>
            </a:r>
          </a:p>
          <a:p>
            <a:pPr marL="457200" indent="0">
              <a:buClr>
                <a:srgbClr val="1287C3"/>
              </a:buClr>
              <a:buNone/>
            </a:pPr>
            <a:r>
              <a:rPr lang="en-US" sz="1600" b="1" dirty="0">
                <a:latin typeface="Calibri"/>
                <a:cs typeface="Arial"/>
              </a:rPr>
              <a:t>David Gleich</a:t>
            </a:r>
          </a:p>
          <a:p>
            <a:pPr marL="457200" lvl="1" indent="0">
              <a:buClr>
                <a:srgbClr val="1287C3"/>
              </a:buClr>
              <a:buNone/>
            </a:pPr>
            <a:r>
              <a:rPr lang="en-US" sz="1400">
                <a:latin typeface="Calibri"/>
                <a:cs typeface="Arial"/>
              </a:rPr>
              <a:t>Deputy Administrator </a:t>
            </a:r>
            <a:r>
              <a:rPr lang="en-US" sz="1400" dirty="0">
                <a:latin typeface="Calibri"/>
                <a:cs typeface="Arial"/>
              </a:rPr>
              <a:t>of Housing </a:t>
            </a:r>
            <a:r>
              <a:rPr lang="en-US" sz="1400">
                <a:latin typeface="Calibri"/>
                <a:cs typeface="Arial"/>
              </a:rPr>
              <a:t>Programs</a:t>
            </a:r>
          </a:p>
          <a:p>
            <a:pPr marL="457200" lvl="1" indent="0">
              <a:buClr>
                <a:srgbClr val="1287C3"/>
              </a:buClr>
              <a:buNone/>
            </a:pPr>
            <a:r>
              <a:rPr lang="en-US" sz="1400" dirty="0">
                <a:latin typeface="Calibri"/>
                <a:cs typeface="Arial"/>
              </a:rPr>
              <a:t>Boston Housing Authority</a:t>
            </a:r>
          </a:p>
          <a:p>
            <a:pPr marL="457200" lvl="1" indent="0">
              <a:buNone/>
            </a:pPr>
            <a:r>
              <a:rPr lang="en-US" sz="1400">
                <a:latin typeface="Calibri"/>
                <a:cs typeface="Arial"/>
                <a:hlinkClick r:id="rId5"/>
              </a:rPr>
              <a:t>David.Gleich@bostonhousing.org</a:t>
            </a:r>
            <a:r>
              <a:rPr lang="en-US" sz="1400">
                <a:latin typeface="Calibri"/>
                <a:cs typeface="Arial"/>
              </a:rPr>
              <a:t> </a:t>
            </a:r>
          </a:p>
          <a:p>
            <a:pPr marL="457200" lvl="1" indent="0">
              <a:buClr>
                <a:srgbClr val="1287C3"/>
              </a:buClr>
              <a:buNone/>
            </a:pPr>
            <a:endParaRPr lang="en-US" sz="1400">
              <a:latin typeface="Calibri"/>
              <a:cs typeface="Arial"/>
            </a:endParaRPr>
          </a:p>
          <a:p>
            <a:pPr marL="457200" lvl="1" indent="0">
              <a:buNone/>
            </a:pPr>
            <a:r>
              <a:rPr lang="en-US" sz="1600" b="1" dirty="0">
                <a:latin typeface="Calibri"/>
                <a:cs typeface="Arial"/>
              </a:rPr>
              <a:t>Geoff Blackwell</a:t>
            </a:r>
          </a:p>
          <a:p>
            <a:pPr marL="457200" lvl="1" indent="0">
              <a:buNone/>
            </a:pPr>
            <a:r>
              <a:rPr lang="en-US" sz="1400" dirty="0">
                <a:latin typeface="Calibri"/>
                <a:cs typeface="Arial"/>
              </a:rPr>
              <a:t>Management Analyst</a:t>
            </a:r>
          </a:p>
          <a:p>
            <a:pPr marL="457200" lvl="1" indent="0">
              <a:buNone/>
            </a:pPr>
            <a:r>
              <a:rPr lang="en-US" sz="1400" dirty="0">
                <a:latin typeface="Calibri"/>
                <a:cs typeface="Arial"/>
              </a:rPr>
              <a:t>OHVP Program Support Division</a:t>
            </a:r>
          </a:p>
          <a:p>
            <a:pPr marL="457200" lvl="1" indent="0">
              <a:buNone/>
            </a:pPr>
            <a:r>
              <a:rPr lang="en-US" sz="1400" dirty="0">
                <a:latin typeface="Calibri"/>
                <a:cs typeface="Arial"/>
              </a:rPr>
              <a:t>US Department of Housing &amp; Urban Development</a:t>
            </a:r>
            <a:endParaRPr lang="en-US" sz="1400">
              <a:latin typeface="Calibri"/>
              <a:cs typeface="Arial"/>
            </a:endParaRPr>
          </a:p>
          <a:p>
            <a:pPr marL="457200" lvl="1" indent="0">
              <a:buNone/>
            </a:pPr>
            <a:r>
              <a:rPr lang="en-US" sz="1400">
                <a:latin typeface="Calibri"/>
                <a:cs typeface="Arial"/>
                <a:hlinkClick r:id="rId6"/>
              </a:rPr>
              <a:t>Geoffrey.S.Blackwell@hud.gov</a:t>
            </a:r>
            <a:r>
              <a:rPr lang="en-US" sz="1400">
                <a:latin typeface="Calibri"/>
                <a:cs typeface="Arial"/>
              </a:rPr>
              <a:t> </a:t>
            </a:r>
            <a:endParaRPr lang="en-US" sz="1400" dirty="0">
              <a:latin typeface="Calibri"/>
              <a:cs typeface="Arial"/>
            </a:endParaRPr>
          </a:p>
          <a:p>
            <a:pPr marL="457200" lvl="1" indent="0">
              <a:buNone/>
            </a:pPr>
            <a:endParaRPr lang="en-US" sz="1400">
              <a:latin typeface="Calibri"/>
              <a:cs typeface="Arial"/>
            </a:endParaRPr>
          </a:p>
          <a:p>
            <a:pPr marL="457200" lvl="1" indent="0">
              <a:buNone/>
            </a:pPr>
            <a:endParaRPr lang="en-US" sz="1800">
              <a:latin typeface="Calibri"/>
              <a:cs typeface="Arial"/>
            </a:endParaRP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4</a:t>
            </a:fld>
            <a:endParaRPr lang="en-US"/>
          </a:p>
        </p:txBody>
      </p:sp>
      <p:pic>
        <p:nvPicPr>
          <p:cNvPr id="5" name="Picture 5" descr="Icon&#10;&#10;Description automatically generated">
            <a:extLst>
              <a:ext uri="{FF2B5EF4-FFF2-40B4-BE49-F238E27FC236}">
                <a16:creationId xmlns:a16="http://schemas.microsoft.com/office/drawing/2014/main" id="{ABACE2B8-88E6-68EC-B6BA-4C4463C89B15}"/>
              </a:ext>
            </a:extLst>
          </p:cNvPr>
          <p:cNvPicPr>
            <a:picLocks noChangeAspect="1"/>
          </p:cNvPicPr>
          <p:nvPr/>
        </p:nvPicPr>
        <p:blipFill>
          <a:blip r:embed="rId7"/>
          <a:stretch>
            <a:fillRect/>
          </a:stretch>
        </p:blipFill>
        <p:spPr>
          <a:xfrm>
            <a:off x="4745873" y="2220145"/>
            <a:ext cx="778615" cy="290403"/>
          </a:xfrm>
          <a:prstGeom prst="rect">
            <a:avLst/>
          </a:prstGeom>
        </p:spPr>
      </p:pic>
      <p:pic>
        <p:nvPicPr>
          <p:cNvPr id="6" name="Picture 6">
            <a:extLst>
              <a:ext uri="{FF2B5EF4-FFF2-40B4-BE49-F238E27FC236}">
                <a16:creationId xmlns:a16="http://schemas.microsoft.com/office/drawing/2014/main" id="{EEAE83B0-585A-FBF0-95B8-ECC12092CC34}"/>
              </a:ext>
            </a:extLst>
          </p:cNvPr>
          <p:cNvPicPr>
            <a:picLocks noChangeAspect="1"/>
          </p:cNvPicPr>
          <p:nvPr/>
        </p:nvPicPr>
        <p:blipFill>
          <a:blip r:embed="rId8"/>
          <a:stretch>
            <a:fillRect/>
          </a:stretch>
        </p:blipFill>
        <p:spPr>
          <a:xfrm>
            <a:off x="9368522" y="2168626"/>
            <a:ext cx="1146767" cy="285308"/>
          </a:xfrm>
          <a:prstGeom prst="rect">
            <a:avLst/>
          </a:prstGeom>
        </p:spPr>
      </p:pic>
      <p:pic>
        <p:nvPicPr>
          <p:cNvPr id="7" name="Picture 7">
            <a:extLst>
              <a:ext uri="{FF2B5EF4-FFF2-40B4-BE49-F238E27FC236}">
                <a16:creationId xmlns:a16="http://schemas.microsoft.com/office/drawing/2014/main" id="{50541F41-625C-5738-F52B-941FB24DE927}"/>
              </a:ext>
            </a:extLst>
          </p:cNvPr>
          <p:cNvPicPr>
            <a:picLocks noChangeAspect="1"/>
          </p:cNvPicPr>
          <p:nvPr/>
        </p:nvPicPr>
        <p:blipFill>
          <a:blip r:embed="rId9"/>
          <a:stretch>
            <a:fillRect/>
          </a:stretch>
        </p:blipFill>
        <p:spPr>
          <a:xfrm>
            <a:off x="6115493" y="4059865"/>
            <a:ext cx="359735" cy="359735"/>
          </a:xfrm>
          <a:prstGeom prst="rect">
            <a:avLst/>
          </a:prstGeom>
        </p:spPr>
      </p:pic>
      <p:pic>
        <p:nvPicPr>
          <p:cNvPr id="8" name="Picture 7">
            <a:extLst>
              <a:ext uri="{FF2B5EF4-FFF2-40B4-BE49-F238E27FC236}">
                <a16:creationId xmlns:a16="http://schemas.microsoft.com/office/drawing/2014/main" id="{5BAB0D5C-A243-0B5A-EF4D-748A3E993A8C}"/>
              </a:ext>
            </a:extLst>
          </p:cNvPr>
          <p:cNvPicPr>
            <a:picLocks noChangeAspect="1"/>
          </p:cNvPicPr>
          <p:nvPr/>
        </p:nvPicPr>
        <p:blipFill>
          <a:blip r:embed="rId9"/>
          <a:stretch>
            <a:fillRect/>
          </a:stretch>
        </p:blipFill>
        <p:spPr>
          <a:xfrm>
            <a:off x="6142074" y="5964864"/>
            <a:ext cx="359735" cy="359735"/>
          </a:xfrm>
          <a:prstGeom prst="rect">
            <a:avLst/>
          </a:prstGeom>
        </p:spPr>
      </p:pic>
      <p:pic>
        <p:nvPicPr>
          <p:cNvPr id="9" name="Picture 7">
            <a:extLst>
              <a:ext uri="{FF2B5EF4-FFF2-40B4-BE49-F238E27FC236}">
                <a16:creationId xmlns:a16="http://schemas.microsoft.com/office/drawing/2014/main" id="{2A0F7DC1-A10C-C550-7E63-40ADE6DCB341}"/>
              </a:ext>
            </a:extLst>
          </p:cNvPr>
          <p:cNvPicPr>
            <a:picLocks noChangeAspect="1"/>
          </p:cNvPicPr>
          <p:nvPr/>
        </p:nvPicPr>
        <p:blipFill>
          <a:blip r:embed="rId9"/>
          <a:stretch>
            <a:fillRect/>
          </a:stretch>
        </p:blipFill>
        <p:spPr>
          <a:xfrm>
            <a:off x="10997609" y="4059864"/>
            <a:ext cx="359735" cy="359735"/>
          </a:xfrm>
          <a:prstGeom prst="rect">
            <a:avLst/>
          </a:prstGeom>
        </p:spPr>
      </p:pic>
    </p:spTree>
    <p:extLst>
      <p:ext uri="{BB962C8B-B14F-4D97-AF65-F5344CB8AC3E}">
        <p14:creationId xmlns:p14="http://schemas.microsoft.com/office/powerpoint/2010/main" val="260750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BHA SAFMR Implementation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690" y="2163234"/>
            <a:ext cx="1428750" cy="990600"/>
          </a:xfrm>
          <a:prstGeom prst="rect">
            <a:avLst/>
          </a:prstGeom>
        </p:spPr>
      </p:pic>
    </p:spTree>
    <p:extLst>
      <p:ext uri="{BB962C8B-B14F-4D97-AF65-F5344CB8AC3E}">
        <p14:creationId xmlns:p14="http://schemas.microsoft.com/office/powerpoint/2010/main" val="302795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 Background 	</a:t>
            </a:r>
          </a:p>
        </p:txBody>
      </p:sp>
      <p:sp>
        <p:nvSpPr>
          <p:cNvPr id="3" name="Content Placeholder 2"/>
          <p:cNvSpPr>
            <a:spLocks noGrp="1"/>
          </p:cNvSpPr>
          <p:nvPr>
            <p:ph idx="1"/>
          </p:nvPr>
        </p:nvSpPr>
        <p:spPr>
          <a:xfrm>
            <a:off x="1309512" y="1882065"/>
            <a:ext cx="10272889" cy="4518733"/>
          </a:xfrm>
        </p:spPr>
        <p:txBody>
          <a:bodyPr>
            <a:normAutofit fontScale="70000" lnSpcReduction="20000"/>
          </a:bodyPr>
          <a:lstStyle/>
          <a:p>
            <a:r>
              <a:rPr lang="en-US"/>
              <a:t>Small Area Fair Market Rents (SAFMRs) replace the Metropolitan Area Fair Market Rent (FMRs) providing a more refined tool for housing choice voucher subsidy implementation.    </a:t>
            </a:r>
          </a:p>
          <a:p>
            <a:endParaRPr lang="en-US"/>
          </a:p>
          <a:p>
            <a:r>
              <a:rPr lang="en-US"/>
              <a:t>Zip Code vs. Metropolitan Area</a:t>
            </a:r>
          </a:p>
          <a:p>
            <a:endParaRPr lang="en-US"/>
          </a:p>
          <a:p>
            <a:r>
              <a:rPr lang="en-US"/>
              <a:t>SAFMRs required in 24 metropolitan areas with high concentrations of voucher families. </a:t>
            </a:r>
          </a:p>
          <a:p>
            <a:endParaRPr lang="en-US"/>
          </a:p>
          <a:p>
            <a:r>
              <a:rPr lang="en-US"/>
              <a:t>SAFMRs are intended to provide families with access to low-poverty areas by providing rental assistance at a level that makes the higher rents in more areas affordable to them. </a:t>
            </a:r>
          </a:p>
          <a:p>
            <a:pPr marL="0" indent="0">
              <a:buNone/>
            </a:pPr>
            <a:endParaRPr lang="en-US"/>
          </a:p>
        </p:txBody>
      </p:sp>
    </p:spTree>
    <p:extLst>
      <p:ext uri="{BB962C8B-B14F-4D97-AF65-F5344CB8AC3E}">
        <p14:creationId xmlns:p14="http://schemas.microsoft.com/office/powerpoint/2010/main" val="217545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2019 Implementation?  </a:t>
            </a:r>
          </a:p>
        </p:txBody>
      </p:sp>
      <p:sp>
        <p:nvSpPr>
          <p:cNvPr id="3" name="Content Placeholder 2"/>
          <p:cNvSpPr>
            <a:spLocks noGrp="1"/>
          </p:cNvSpPr>
          <p:nvPr>
            <p:ph idx="1"/>
          </p:nvPr>
        </p:nvSpPr>
        <p:spPr>
          <a:xfrm>
            <a:off x="1309512" y="2485747"/>
            <a:ext cx="10272889" cy="3835153"/>
          </a:xfrm>
        </p:spPr>
        <p:txBody>
          <a:bodyPr>
            <a:normAutofit fontScale="70000" lnSpcReduction="20000"/>
          </a:bodyPr>
          <a:lstStyle/>
          <a:p>
            <a:r>
              <a:rPr lang="en-US"/>
              <a:t>An appeal of Metropolitan Area Fair Market Rents, put the BHA is in a unique circumstance.  </a:t>
            </a:r>
          </a:p>
          <a:p>
            <a:endParaRPr lang="en-US"/>
          </a:p>
          <a:p>
            <a:r>
              <a:rPr lang="en-US"/>
              <a:t>The appeal resulted in dramatic increase in the Boston-Cambridge-Quincy Metropolitan Area FMR.  </a:t>
            </a:r>
          </a:p>
          <a:p>
            <a:pPr marL="0" indent="0">
              <a:buNone/>
            </a:pPr>
            <a:endParaRPr lang="en-US"/>
          </a:p>
          <a:p>
            <a:r>
              <a:rPr lang="en-US" b="1"/>
              <a:t>2BR FMR went from $1740 for Area 1 </a:t>
            </a:r>
            <a:r>
              <a:rPr lang="en-US" b="1">
                <a:sym typeface="Wingdings" panose="05000000000000000000" pitchFamily="2" charset="2"/>
              </a:rPr>
              <a:t> $2194 – a 26% increase.  </a:t>
            </a:r>
            <a:r>
              <a:rPr lang="en-US">
                <a:sym typeface="Wingdings" panose="05000000000000000000" pitchFamily="2" charset="2"/>
              </a:rPr>
              <a:t>  </a:t>
            </a:r>
          </a:p>
          <a:p>
            <a:endParaRPr lang="en-US">
              <a:sym typeface="Wingdings" panose="05000000000000000000" pitchFamily="2" charset="2"/>
            </a:endParaRPr>
          </a:p>
          <a:p>
            <a:r>
              <a:rPr lang="en-US">
                <a:sym typeface="Wingdings" panose="05000000000000000000" pitchFamily="2" charset="2"/>
              </a:rPr>
              <a:t>A previous implementation of the SAFMR would have resulted in a dramatic decrease in the payment standard in some zip codes – not the case because of the appeal.  </a:t>
            </a:r>
          </a:p>
          <a:p>
            <a:pPr marL="0" indent="0">
              <a:buNone/>
            </a:pPr>
            <a:endParaRPr lang="en-US">
              <a:sym typeface="Wingdings" panose="05000000000000000000" pitchFamily="2" charset="2"/>
            </a:endParaRPr>
          </a:p>
          <a:p>
            <a:endParaRPr lang="en-US">
              <a:sym typeface="Wingdings" panose="05000000000000000000" pitchFamily="2" charset="2"/>
            </a:endParaRPr>
          </a:p>
          <a:p>
            <a:pPr marL="0" indent="0">
              <a:buNone/>
            </a:pPr>
            <a:endParaRPr lang="en-US"/>
          </a:p>
        </p:txBody>
      </p:sp>
    </p:spTree>
    <p:extLst>
      <p:ext uri="{BB962C8B-B14F-4D97-AF65-F5344CB8AC3E}">
        <p14:creationId xmlns:p14="http://schemas.microsoft.com/office/powerpoint/2010/main" val="41545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Options for Implementation</a:t>
            </a:r>
          </a:p>
        </p:txBody>
      </p:sp>
      <p:sp>
        <p:nvSpPr>
          <p:cNvPr id="3" name="Content Placeholder 2"/>
          <p:cNvSpPr>
            <a:spLocks noGrp="1"/>
          </p:cNvSpPr>
          <p:nvPr>
            <p:ph idx="1"/>
          </p:nvPr>
        </p:nvSpPr>
        <p:spPr/>
        <p:txBody>
          <a:bodyPr>
            <a:normAutofit fontScale="92500" lnSpcReduction="20000"/>
          </a:bodyPr>
          <a:lstStyle/>
          <a:p>
            <a:r>
              <a:rPr lang="en-US"/>
              <a:t>See HUD’s SAFMR Implementation Guidebook</a:t>
            </a:r>
          </a:p>
          <a:p>
            <a:r>
              <a:rPr lang="en-US"/>
              <a:t>Formal Opt-in Request Considerations</a:t>
            </a:r>
          </a:p>
          <a:p>
            <a:pPr lvl="1"/>
            <a:r>
              <a:rPr lang="en-US"/>
              <a:t>Consider unit availability and affordability</a:t>
            </a:r>
          </a:p>
          <a:p>
            <a:pPr lvl="1"/>
            <a:r>
              <a:rPr lang="en-US"/>
              <a:t>Decide whether to hold harmless or gradual reduction  </a:t>
            </a:r>
          </a:p>
          <a:p>
            <a:pPr lvl="1"/>
            <a:r>
              <a:rPr lang="en-US"/>
              <a:t>SAFMRs as they apply to PBVs</a:t>
            </a:r>
          </a:p>
          <a:p>
            <a:r>
              <a:rPr lang="en-US"/>
              <a:t>Exception Rents</a:t>
            </a:r>
          </a:p>
          <a:p>
            <a:pPr lvl="1"/>
            <a:r>
              <a:rPr lang="en-US"/>
              <a:t>No formal request process</a:t>
            </a:r>
          </a:p>
          <a:p>
            <a:pPr lvl="1"/>
            <a:r>
              <a:rPr lang="en-US"/>
              <a:t>FMR would still be the baseline</a:t>
            </a:r>
          </a:p>
        </p:txBody>
      </p:sp>
    </p:spTree>
    <p:extLst>
      <p:ext uri="{BB962C8B-B14F-4D97-AF65-F5344CB8AC3E}">
        <p14:creationId xmlns:p14="http://schemas.microsoft.com/office/powerpoint/2010/main" val="152348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Pros &amp; Cons of Implementation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609019"/>
              </p:ext>
            </p:extLst>
          </p:nvPr>
        </p:nvGraphicFramePr>
        <p:xfrm>
          <a:off x="1201479" y="1825625"/>
          <a:ext cx="10515600" cy="3749040"/>
        </p:xfrm>
        <a:graphic>
          <a:graphicData uri="http://schemas.openxmlformats.org/drawingml/2006/table">
            <a:tbl>
              <a:tblPr firstRow="1" bandRow="1">
                <a:tableStyleId>{5C22544A-7EE6-4342-B048-85BDC9FD1C3A}</a:tableStyleId>
              </a:tblPr>
              <a:tblGrid>
                <a:gridCol w="4956313">
                  <a:extLst>
                    <a:ext uri="{9D8B030D-6E8A-4147-A177-3AD203B41FA5}">
                      <a16:colId xmlns:a16="http://schemas.microsoft.com/office/drawing/2014/main" val="20000"/>
                    </a:ext>
                  </a:extLst>
                </a:gridCol>
                <a:gridCol w="5559287">
                  <a:extLst>
                    <a:ext uri="{9D8B030D-6E8A-4147-A177-3AD203B41FA5}">
                      <a16:colId xmlns:a16="http://schemas.microsoft.com/office/drawing/2014/main" val="20001"/>
                    </a:ext>
                  </a:extLst>
                </a:gridCol>
              </a:tblGrid>
              <a:tr h="370840">
                <a:tc>
                  <a:txBody>
                    <a:bodyPr/>
                    <a:lstStyle/>
                    <a:p>
                      <a:r>
                        <a:rPr lang="en-US" sz="2400"/>
                        <a:t>Pros</a:t>
                      </a:r>
                    </a:p>
                  </a:txBody>
                  <a:tcPr/>
                </a:tc>
                <a:tc>
                  <a:txBody>
                    <a:bodyPr/>
                    <a:lstStyle/>
                    <a:p>
                      <a:r>
                        <a:rPr lang="en-US" sz="2400"/>
                        <a:t>Cons</a:t>
                      </a:r>
                    </a:p>
                  </a:txBody>
                  <a:tcPr/>
                </a:tc>
                <a:extLst>
                  <a:ext uri="{0D108BD9-81ED-4DB2-BD59-A6C34878D82A}">
                    <a16:rowId xmlns:a16="http://schemas.microsoft.com/office/drawing/2014/main" val="10000"/>
                  </a:ext>
                </a:extLst>
              </a:tr>
              <a:tr h="370840">
                <a:tc>
                  <a:txBody>
                    <a:bodyPr/>
                    <a:lstStyle/>
                    <a:p>
                      <a:r>
                        <a:rPr lang="en-US" sz="2400"/>
                        <a:t>More accurately matches neighborhood rents</a:t>
                      </a:r>
                    </a:p>
                  </a:txBody>
                  <a:tcPr/>
                </a:tc>
                <a:tc>
                  <a:txBody>
                    <a:bodyPr/>
                    <a:lstStyle/>
                    <a:p>
                      <a:r>
                        <a:rPr lang="en-US" sz="2400"/>
                        <a:t>Zip</a:t>
                      </a:r>
                      <a:r>
                        <a:rPr lang="en-US" sz="2400" baseline="0"/>
                        <a:t> codes are not markets</a:t>
                      </a:r>
                      <a:endParaRPr lang="en-US" sz="2400"/>
                    </a:p>
                  </a:txBody>
                  <a:tcPr/>
                </a:tc>
                <a:extLst>
                  <a:ext uri="{0D108BD9-81ED-4DB2-BD59-A6C34878D82A}">
                    <a16:rowId xmlns:a16="http://schemas.microsoft.com/office/drawing/2014/main" val="10001"/>
                  </a:ext>
                </a:extLst>
              </a:tr>
              <a:tr h="370840">
                <a:tc>
                  <a:txBody>
                    <a:bodyPr/>
                    <a:lstStyle/>
                    <a:p>
                      <a:r>
                        <a:rPr lang="en-US" sz="2400"/>
                        <a:t>Does</a:t>
                      </a:r>
                      <a:r>
                        <a:rPr lang="en-US" sz="2400" baseline="0"/>
                        <a:t> not inflate rents in Boston neighborhoods</a:t>
                      </a:r>
                      <a:endParaRPr lang="en-US" sz="2400"/>
                    </a:p>
                  </a:txBody>
                  <a:tcPr/>
                </a:tc>
                <a:tc>
                  <a:txBody>
                    <a:bodyPr/>
                    <a:lstStyle/>
                    <a:p>
                      <a:r>
                        <a:rPr lang="en-US" sz="2400"/>
                        <a:t>Potential Administrative Burden</a:t>
                      </a:r>
                      <a:r>
                        <a:rPr lang="en-US" sz="2400" baseline="0"/>
                        <a:t> </a:t>
                      </a:r>
                      <a:endParaRPr lang="en-US" sz="240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a:t>D</a:t>
                      </a:r>
                      <a:r>
                        <a:rPr lang="en-US" sz="2400"/>
                        <a:t>econcentration</a:t>
                      </a:r>
                    </a:p>
                    <a:p>
                      <a:endParaRPr lang="en-US" sz="2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Cost per unit</a:t>
                      </a:r>
                      <a:r>
                        <a:rPr lang="en-US" sz="2400" baseline="0"/>
                        <a:t> and Budget Inflation. </a:t>
                      </a:r>
                      <a:endParaRPr lang="en-US" sz="2400"/>
                    </a:p>
                    <a:p>
                      <a:endParaRPr lang="en-US" sz="240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t>Expands choice</a:t>
                      </a:r>
                      <a:r>
                        <a:rPr lang="en-US" sz="2400" baseline="0"/>
                        <a:t>s for voucher holders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a:p>
                  </a:txBody>
                  <a:tcPr/>
                </a:tc>
                <a:tc>
                  <a:txBody>
                    <a:bodyPr/>
                    <a:lstStyle/>
                    <a:p>
                      <a:endParaRPr lang="en-US" sz="24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5019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1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8B0C543903E7429806616CCC8804BE" ma:contentTypeVersion="16" ma:contentTypeDescription="Create a new document." ma:contentTypeScope="" ma:versionID="f47a15f7a2fa480cb6224fe754db4e07">
  <xsd:schema xmlns:xsd="http://www.w3.org/2001/XMLSchema" xmlns:xs="http://www.w3.org/2001/XMLSchema" xmlns:p="http://schemas.microsoft.com/office/2006/metadata/properties" xmlns:ns2="dfa42e7d-fb86-4563-8984-0accd8a0715b" xmlns:ns3="fd014737-7608-4b1e-b967-8de8d479122d" targetNamespace="http://schemas.microsoft.com/office/2006/metadata/properties" ma:root="true" ma:fieldsID="f97942ee1784c0814d35ce1ba3a6a100" ns2:_="" ns3:_="">
    <xsd:import namespace="dfa42e7d-fb86-4563-8984-0accd8a0715b"/>
    <xsd:import namespace="fd014737-7608-4b1e-b967-8de8d4791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42e7d-fb86-4563-8984-0accd8a07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14737-7608-4b1e-b967-8de8d47912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088967a-d856-449f-a65f-d9ae0dd8a932}" ma:internalName="TaxCatchAll" ma:showField="CatchAllData" ma:web="fd014737-7608-4b1e-b967-8de8d47912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014737-7608-4b1e-b967-8de8d479122d">
      <UserInfo>
        <DisplayName>Ruppel, Chad</DisplayName>
        <AccountId>42</AccountId>
        <AccountType/>
      </UserInfo>
      <UserInfo>
        <DisplayName>Hatch, Patrick J</DisplayName>
        <AccountId>17</AccountId>
        <AccountType/>
      </UserInfo>
      <UserInfo>
        <DisplayName>Griego, Mandy V</DisplayName>
        <AccountId>68</AccountId>
        <AccountType/>
      </UserInfo>
      <UserInfo>
        <DisplayName>Rice, Douglas H</DisplayName>
        <AccountId>873</AccountId>
        <AccountType/>
      </UserInfo>
      <UserInfo>
        <DisplayName>Anderson, Lea E</DisplayName>
        <AccountId>19</AccountId>
        <AccountType/>
      </UserInfo>
      <UserInfo>
        <DisplayName>Goodwin, Brendan C</DisplayName>
        <AccountId>1269</AccountId>
        <AccountType/>
      </UserInfo>
      <UserInfo>
        <DisplayName>Roetlin, Susannah S</DisplayName>
        <AccountId>2001</AccountId>
        <AccountType/>
      </UserInfo>
    </SharedWithUsers>
    <lcf76f155ced4ddcb4097134ff3c332f xmlns="dfa42e7d-fb86-4563-8984-0accd8a0715b">
      <Terms xmlns="http://schemas.microsoft.com/office/infopath/2007/PartnerControls"/>
    </lcf76f155ced4ddcb4097134ff3c332f>
    <TaxCatchAll xmlns="fd014737-7608-4b1e-b967-8de8d479122d" xsi:nil="true"/>
  </documentManagement>
</p:properties>
</file>

<file path=customXml/itemProps1.xml><?xml version="1.0" encoding="utf-8"?>
<ds:datastoreItem xmlns:ds="http://schemas.openxmlformats.org/officeDocument/2006/customXml" ds:itemID="{33C817ED-4CCC-4E1F-A23C-759554A4C61A}">
  <ds:schemaRefs>
    <ds:schemaRef ds:uri="dfa42e7d-fb86-4563-8984-0accd8a0715b"/>
    <ds:schemaRef ds:uri="fd014737-7608-4b1e-b967-8de8d4791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3.xml><?xml version="1.0" encoding="utf-8"?>
<ds:datastoreItem xmlns:ds="http://schemas.openxmlformats.org/officeDocument/2006/customXml" ds:itemID="{90134D97-BADA-43A3-84F9-07EEA941D394}">
  <ds:schemaRefs>
    <ds:schemaRef ds:uri="http://schemas.openxmlformats.org/package/2006/metadata/core-properties"/>
    <ds:schemaRef ds:uri="http://schemas.microsoft.com/office/infopath/2007/PartnerControl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fd014737-7608-4b1e-b967-8de8d479122d"/>
    <ds:schemaRef ds:uri="dfa42e7d-fb86-4563-8984-0accd8a0715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TotalTime>
  <Words>2051</Words>
  <Application>Microsoft Office PowerPoint</Application>
  <PresentationFormat>Widescreen</PresentationFormat>
  <Paragraphs>299</Paragraphs>
  <Slides>26</Slides>
  <Notes>5</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hud theme</vt:lpstr>
      <vt:lpstr>1_Custom Design</vt:lpstr>
      <vt:lpstr>2_Custom Design</vt:lpstr>
      <vt:lpstr>HCV Utilization Webinar: Considering Small Area FMRs (SAFMR)</vt:lpstr>
      <vt:lpstr>Welcome!</vt:lpstr>
      <vt:lpstr>Agenda</vt:lpstr>
      <vt:lpstr>Today's Presenters</vt:lpstr>
      <vt:lpstr>BHA SAFMR Implementation</vt:lpstr>
      <vt:lpstr>Some Background  </vt:lpstr>
      <vt:lpstr>Why 2019 Implementation?  </vt:lpstr>
      <vt:lpstr>Options for Implementation</vt:lpstr>
      <vt:lpstr>Pros &amp; Cons of Implementation</vt:lpstr>
      <vt:lpstr>Implementation Decisions </vt:lpstr>
      <vt:lpstr>PowerPoint Presentation</vt:lpstr>
      <vt:lpstr>Small Area Fair Market Rent</vt:lpstr>
      <vt:lpstr>Small Area Fair Market Rent Overview</vt:lpstr>
      <vt:lpstr>Comparing FMR to SAFMR</vt:lpstr>
      <vt:lpstr>Impact of SAFMR</vt:lpstr>
      <vt:lpstr>SAFMR Dashboard Demo</vt:lpstr>
      <vt:lpstr>SAFMR Resources</vt:lpstr>
      <vt:lpstr>PHA Designations</vt:lpstr>
      <vt:lpstr>Opt-in SAFMR PHAs</vt:lpstr>
      <vt:lpstr>SAFMR-Based Exception Payment Standards</vt:lpstr>
      <vt:lpstr>Considerations</vt:lpstr>
      <vt:lpstr>Special Fees – PIH Notice 2023-07</vt:lpstr>
      <vt:lpstr>SAFMR Analysis:  HCV Two-Year Forecasting Tool &amp; Payment Standard Tool</vt:lpstr>
      <vt:lpstr>PowerPoint Presentation</vt:lpstr>
      <vt:lpstr>Reminders</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Webinar</dc:title>
  <dc:creator>Anderson, Lea E</dc:creator>
  <cp:lastModifiedBy>Goodwin, Brendan C</cp:lastModifiedBy>
  <cp:revision>3</cp:revision>
  <dcterms:created xsi:type="dcterms:W3CDTF">2021-10-13T18:09:45Z</dcterms:created>
  <dcterms:modified xsi:type="dcterms:W3CDTF">2023-08-18T20:48:10Z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0x010100158B0C543903E7429806616CCC8804BE</vt:lpwstr>
  </property>
  <property fmtid="{D5CDD505-2E9C-101B-9397-08002B2CF9AE}" pid="3" name="MediaServiceImageTags">
    <vt:lpwstr/>
  </property>
</Properties>
</file>