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78" r:id="rId5"/>
    <p:sldMasterId id="2147483691" r:id="rId6"/>
  </p:sldMasterIdLst>
  <p:notesMasterIdLst>
    <p:notesMasterId r:id="rId14"/>
  </p:notesMasterIdLst>
  <p:handoutMasterIdLst>
    <p:handoutMasterId r:id="rId15"/>
  </p:handoutMasterIdLst>
  <p:sldIdLst>
    <p:sldId id="256" r:id="rId7"/>
    <p:sldId id="422" r:id="rId8"/>
    <p:sldId id="410" r:id="rId9"/>
    <p:sldId id="469" r:id="rId10"/>
    <p:sldId id="470" r:id="rId11"/>
    <p:sldId id="471" r:id="rId12"/>
    <p:sldId id="468"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2EE471C-D26A-4AD7-85D5-86169C210931}">
          <p14:sldIdLst>
            <p14:sldId id="256"/>
            <p14:sldId id="422"/>
            <p14:sldId id="410"/>
            <p14:sldId id="469"/>
            <p14:sldId id="470"/>
            <p14:sldId id="471"/>
            <p14:sldId id="468"/>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F022119-8DC8-8E5C-79EA-BAD75891A41C}" name="Fontanez Sanchez, Miguel A" initials="FA" userId="S::miguel.a.fontanezsanchez@hud.gov::7d63ec6c-3ac9-44a8-99fc-5282f3783cb1" providerId="AD"/>
  <p188:author id="{F227171C-7997-1426-2718-7EF7D89C36A5}" name="Ruppel, Chad" initials="RC" userId="S::Chad.X.Ruppel@hud.gov::d7185f08-ff25-4745-a1ea-250edf0199cc" providerId="AD"/>
  <p188:author id="{ACF2D937-215D-3082-AEF7-323870AF1BF0}" name="Tafoya, Eva K" initials="TK" userId="S::eva.k.tafoya@hud.gov::8f70b40f-ee89-4616-a277-c0a9b69ffb5e" providerId="AD"/>
  <p188:author id="{DF20A33C-52EE-37F4-1B0D-E7F9B24B3CA7}" name="Johnson, Nathaniel" initials="JN" userId="S::Nathaniel.Johnson@hud.gov::bf5bd8fb-2788-4a30-a3ed-ec70b97b5a18" providerId="AD"/>
  <p188:author id="{C59E1841-1FE9-4C93-F6DF-BFEE92678453}" name="Griego, Mandy V" initials="GV" userId="S::mandy.v.griego@hud.gov::576f0306-c36c-43bd-ae1f-d16a49aefba5" providerId="AD"/>
  <p188:author id="{1A701549-2028-450B-FB78-26DB2D4D928A}" name="Hatch, Patrick J" initials="HJ" userId="S::patrick.j.hatch@hud.gov::452e8538-c146-4e80-894f-163ba07763d9" providerId="AD"/>
  <p188:author id="{C6732A6E-857F-62FB-DC2D-AC47065FEA10}" name="Griego, Mandy V" initials="GMV" userId="S::Mandy.V.Griego@hud.gov::576f0306-c36c-43bd-ae1f-d16a49aefba5" providerId="AD"/>
  <p188:author id="{BE4D2877-F503-B2F5-9BCD-A52F992B219A}" name="Ruppel, Chad" initials="RC" userId="S::chad.x.ruppel@hud.gov::4cd7462c-1b0b-42e5-b3bf-8652639ad50d" providerId="AD"/>
  <p188:author id="{A19BAF88-24B6-1240-CB95-200656EAAAE5}" name="Anderson, Lea E" initials="AE" userId="S::lea.e.anderson@hud.gov::6ca52ed6-879a-46a8-acda-1a75034b8495" providerId="AD"/>
  <p188:author id="{2C68F5A6-0EB7-3AB2-B699-F8D8915937A2}" name="Jones, Ryan E" initials="JRE" userId="S::Ryan.E.Jones@hud.gov::c3e7e8f0-cd80-480a-8734-886bf945cb72" providerId="AD"/>
  <p188:author id="{557409B5-1AE0-0109-A653-80DF57964F4E}" name="Johnson, Nathaniel" initials="JN" userId="S::nathaniel.johnson@hud.gov::bf5bd8fb-2788-4a30-a3ed-ec70b97b5a18" providerId="AD"/>
  <p188:author id="{786D2DBA-BF4C-9FEC-2B40-DEE6FC88D62D}" name="Rice, Douglas H" initials="RDH" userId="S::Douglas.H.Rice@hud.gov::f6f69b44-93dc-4884-b091-062b31555bed" providerId="AD"/>
  <p188:author id="{927AB9D6-31DB-59AC-5D69-F13C8E9447D2}" name="Tafoya, Eva K" initials="TEK" userId="S::Eva.K.Tafoya@hud.gov::8f70b40f-ee89-4616-a277-c0a9b69ffb5e"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Anderson, Lea E" initials="ALE" lastIdx="7" clrIdx="0">
    <p:extLst>
      <p:ext uri="{19B8F6BF-5375-455C-9EA6-DF929625EA0E}">
        <p15:presenceInfo xmlns:p15="http://schemas.microsoft.com/office/powerpoint/2012/main" userId="S::Lea.E.Anderson@hud.gov::6ca52ed6-879a-46a8-acda-1a75034b8495" providerId="AD"/>
      </p:ext>
    </p:extLst>
  </p:cmAuthor>
  <p:cmAuthor id="2" name="Lariccia, Michael" initials="LM" lastIdx="7" clrIdx="1">
    <p:extLst>
      <p:ext uri="{19B8F6BF-5375-455C-9EA6-DF929625EA0E}">
        <p15:presenceInfo xmlns:p15="http://schemas.microsoft.com/office/powerpoint/2012/main" userId="S::Michael.Lariccia@hud.gov::dc8a35d9-cbf3-46c0-b0f0-6fdb38c4e903" providerId="AD"/>
      </p:ext>
    </p:extLst>
  </p:cmAuthor>
  <p:cmAuthor id="3" name="Ruppel, Chad" initials="RC" lastIdx="10" clrIdx="2">
    <p:extLst>
      <p:ext uri="{19B8F6BF-5375-455C-9EA6-DF929625EA0E}">
        <p15:presenceInfo xmlns:p15="http://schemas.microsoft.com/office/powerpoint/2012/main" userId="S::chad.x.ruppel@hud.gov::4cd7462c-1b0b-42e5-b3bf-8652639ad50d" providerId="AD"/>
      </p:ext>
    </p:extLst>
  </p:cmAuthor>
  <p:cmAuthor id="4" name="Ruppel, Chad" initials="RC [2]" lastIdx="11" clrIdx="3">
    <p:extLst>
      <p:ext uri="{19B8F6BF-5375-455C-9EA6-DF929625EA0E}">
        <p15:presenceInfo xmlns:p15="http://schemas.microsoft.com/office/powerpoint/2012/main" userId="S::Chad.X.Ruppel@hud.gov::d7185f08-ff25-4745-a1ea-250edf0199cc" providerId="AD"/>
      </p:ext>
    </p:extLst>
  </p:cmAuthor>
  <p:cmAuthor id="5" name="Hatch, Patrick J" initials="HJ" lastIdx="1" clrIdx="4">
    <p:extLst>
      <p:ext uri="{19B8F6BF-5375-455C-9EA6-DF929625EA0E}">
        <p15:presenceInfo xmlns:p15="http://schemas.microsoft.com/office/powerpoint/2012/main" userId="S::patrick.j.hatch@hud.gov::452e8538-c146-4e80-894f-163ba07763d9" providerId="AD"/>
      </p:ext>
    </p:extLst>
  </p:cmAuthor>
  <p:cmAuthor id="6" name="Griego, Mandy V" initials="GMV" lastIdx="3" clrIdx="5">
    <p:extLst>
      <p:ext uri="{19B8F6BF-5375-455C-9EA6-DF929625EA0E}">
        <p15:presenceInfo xmlns:p15="http://schemas.microsoft.com/office/powerpoint/2012/main" userId="S::Mandy.V.Griego@hud.gov::576f0306-c36c-43bd-ae1f-d16a49aefba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5D02DFB-94CF-40B6-8C5F-D7EF285F3C5A}" v="2" dt="2023-01-18T04:02:59.670"/>
    <p1510:client id="{AB42A352-7AC4-3338-0DA1-A607B9517C88}" v="1524" dt="2023-01-19T03:19:20.019"/>
    <p1510:client id="{C72C249B-C118-DE9C-E8F3-8622EFE61965}" v="2" dt="2023-01-18T22:17:08.1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 Id="rId22" Type="http://schemas.microsoft.com/office/2018/10/relationships/authors" Targe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9EFF65F-5B22-4408-873B-237A463D840A}"/>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FB3C1CF1-54AA-4241-99F8-1BAD6BA4458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5891D86-6EC1-418D-98AF-23A91F8D5098}" type="datetimeFigureOut">
              <a:rPr lang="en-US" smtClean="0"/>
              <a:t>1/26/2023</a:t>
            </a:fld>
            <a:endParaRPr lang="en-US"/>
          </a:p>
        </p:txBody>
      </p:sp>
      <p:sp>
        <p:nvSpPr>
          <p:cNvPr id="4" name="Footer Placeholder 3">
            <a:extLst>
              <a:ext uri="{FF2B5EF4-FFF2-40B4-BE49-F238E27FC236}">
                <a16:creationId xmlns:a16="http://schemas.microsoft.com/office/drawing/2014/main" id="{076E44B3-5AEC-4B52-B73E-9AD974B73EE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10BD95AA-5537-403C-99B6-2D66754E4EA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58BDC84-CC66-4992-8CA9-0CB8EA87FAD0}" type="slidenum">
              <a:rPr lang="en-US" smtClean="0"/>
              <a:t>‹#›</a:t>
            </a:fld>
            <a:endParaRPr lang="en-US"/>
          </a:p>
        </p:txBody>
      </p:sp>
    </p:spTree>
    <p:extLst>
      <p:ext uri="{BB962C8B-B14F-4D97-AF65-F5344CB8AC3E}">
        <p14:creationId xmlns:p14="http://schemas.microsoft.com/office/powerpoint/2010/main" val="24651110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55BE7C-D3F3-4187-A30D-6E70E58EC15E}" type="datetimeFigureOut">
              <a:rPr lang="en-US" smtClean="0"/>
              <a:t>1/26/2023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56B9F1-83E9-4961-BA23-2D772E2BE0F0}" type="slidenum">
              <a:rPr lang="en-US" smtClean="0"/>
              <a:t>‹#›</a:t>
            </a:fld>
            <a:endParaRPr lang="en-US"/>
          </a:p>
        </p:txBody>
      </p:sp>
    </p:spTree>
    <p:extLst>
      <p:ext uri="{BB962C8B-B14F-4D97-AF65-F5344CB8AC3E}">
        <p14:creationId xmlns:p14="http://schemas.microsoft.com/office/powerpoint/2010/main" val="40394350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Total Appropriations $30.4b</a:t>
            </a:r>
          </a:p>
          <a:p>
            <a:r>
              <a:rPr lang="en-US"/>
              <a:t>HAP renewals 2.3b increase to maintain leasing levels 2.3m households</a:t>
            </a:r>
          </a:p>
          <a:p>
            <a:r>
              <a:rPr lang="en-US"/>
              <a:t>Admin fees will support PHA operations at 91% proration</a:t>
            </a:r>
          </a:p>
          <a:p>
            <a:r>
              <a:rPr lang="en-US"/>
              <a:t>MS leasing increasing at approximately 400 voucher per month, and expected increase leasing to approx. 700 vouchers per month starting early Spring of 2023 </a:t>
            </a:r>
          </a:p>
          <a:p>
            <a:r>
              <a:rPr lang="en-US"/>
              <a:t>TPV largest increase in the history of the account, over 26k units could be in need of TPVs, to include approx. 7k units from NYCHA, 10k in Section 18, CN and SVCs, 5,400 MF Conversions and another 4k units for RAD blends.</a:t>
            </a:r>
          </a:p>
        </p:txBody>
      </p:sp>
      <p:sp>
        <p:nvSpPr>
          <p:cNvPr id="4" name="Slide Number Placeholder 3"/>
          <p:cNvSpPr>
            <a:spLocks noGrp="1"/>
          </p:cNvSpPr>
          <p:nvPr>
            <p:ph type="sldNum" sz="quarter" idx="5"/>
          </p:nvPr>
        </p:nvSpPr>
        <p:spPr/>
        <p:txBody>
          <a:bodyPr/>
          <a:lstStyle/>
          <a:p>
            <a:fld id="{6F56B9F1-83E9-4961-BA23-2D772E2BE0F0}" type="slidenum">
              <a:rPr lang="en-US" smtClean="0"/>
              <a:t>4</a:t>
            </a:fld>
            <a:endParaRPr lang="en-US"/>
          </a:p>
        </p:txBody>
      </p:sp>
    </p:spTree>
    <p:extLst>
      <p:ext uri="{BB962C8B-B14F-4D97-AF65-F5344CB8AC3E}">
        <p14:creationId xmlns:p14="http://schemas.microsoft.com/office/powerpoint/2010/main" val="12623726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319565" y="914401"/>
            <a:ext cx="9262836" cy="3488266"/>
          </a:xfrm>
        </p:spPr>
        <p:txBody>
          <a:bodyPr anchor="b">
            <a:normAutofit/>
          </a:bodyPr>
          <a:lstStyle>
            <a:lvl1pPr algn="r">
              <a:defRPr sz="5400">
                <a:effectLst/>
              </a:defRPr>
            </a:lvl1pPr>
          </a:lstStyle>
          <a:p>
            <a:r>
              <a:rPr lang="en-US"/>
              <a:t>Click to edit Master title style</a:t>
            </a:r>
          </a:p>
        </p:txBody>
      </p:sp>
      <p:sp>
        <p:nvSpPr>
          <p:cNvPr id="3" name="Subtitle 2"/>
          <p:cNvSpPr>
            <a:spLocks noGrp="1"/>
          </p:cNvSpPr>
          <p:nvPr>
            <p:ph type="subTitle" idx="1"/>
          </p:nvPr>
        </p:nvSpPr>
        <p:spPr>
          <a:xfrm>
            <a:off x="3898985" y="4402667"/>
            <a:ext cx="7683417" cy="1364531"/>
          </a:xfrm>
        </p:spPr>
        <p:txBody>
          <a:bodyPr anchor="t">
            <a:normAutofit/>
          </a:bodyPr>
          <a:lstStyle>
            <a:lvl1pPr marL="0" indent="0" algn="r">
              <a:buNone/>
              <a:defRPr sz="1800">
                <a:solidFill>
                  <a:schemeClr val="tx1"/>
                </a:solidFill>
                <a:latin typeface="Franklin Gothic Book" panose="020B0503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9767698" y="6117337"/>
            <a:ext cx="1143297" cy="365125"/>
          </a:xfrm>
        </p:spPr>
        <p:txBody>
          <a:bodyPr/>
          <a:lstStyle/>
          <a:p>
            <a:fld id="{132DED64-4EDA-47EF-82F9-EB1A9DBE56D6}" type="datetime1">
              <a:rPr lang="en-US" smtClean="0"/>
              <a:t>1/26/2023</a:t>
            </a:fld>
            <a:endParaRPr lang="en-US"/>
          </a:p>
        </p:txBody>
      </p:sp>
      <p:sp>
        <p:nvSpPr>
          <p:cNvPr id="5" name="Footer Placeholder 4"/>
          <p:cNvSpPr>
            <a:spLocks noGrp="1"/>
          </p:cNvSpPr>
          <p:nvPr>
            <p:ph type="ftr" sz="quarter" idx="11"/>
          </p:nvPr>
        </p:nvSpPr>
        <p:spPr>
          <a:xfrm>
            <a:off x="4831644" y="6117337"/>
            <a:ext cx="4812584" cy="365125"/>
          </a:xfrm>
        </p:spPr>
        <p:txBody>
          <a:bodyPr/>
          <a:lstStyle/>
          <a:p>
            <a:endParaRPr lang="en-US"/>
          </a:p>
        </p:txBody>
      </p:sp>
      <p:sp>
        <p:nvSpPr>
          <p:cNvPr id="6" name="Slide Number Placeholder 5"/>
          <p:cNvSpPr>
            <a:spLocks noGrp="1"/>
          </p:cNvSpPr>
          <p:nvPr>
            <p:ph type="sldNum" sz="quarter" idx="12"/>
          </p:nvPr>
        </p:nvSpPr>
        <p:spPr>
          <a:xfrm>
            <a:off x="11033760" y="6117337"/>
            <a:ext cx="548640" cy="365125"/>
          </a:xfrm>
        </p:spPr>
        <p:txBody>
          <a:bodyPr/>
          <a:lstStyle/>
          <a:p>
            <a:fld id="{63CDEB3F-4050-4176-9930-7DC63E685662}" type="slidenum">
              <a:rPr lang="en-US" smtClean="0"/>
              <a:t>‹#›</a:t>
            </a:fld>
            <a:endParaRPr lang="en-US"/>
          </a:p>
        </p:txBody>
      </p:sp>
      <p:sp>
        <p:nvSpPr>
          <p:cNvPr id="23" name="Freeform 12"/>
          <p:cNvSpPr/>
          <p:nvPr/>
        </p:nvSpPr>
        <p:spPr bwMode="auto">
          <a:xfrm>
            <a:off x="270933" y="3771900"/>
            <a:ext cx="48260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747185" y="3867150"/>
            <a:ext cx="82551"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grpSp>
        <p:nvGrpSpPr>
          <p:cNvPr id="9" name="Group 8">
            <a:extLst>
              <a:ext uri="{FF2B5EF4-FFF2-40B4-BE49-F238E27FC236}">
                <a16:creationId xmlns:a16="http://schemas.microsoft.com/office/drawing/2014/main" id="{D19944F7-5AA8-4A19-801A-5814F8CC9442}"/>
              </a:ext>
            </a:extLst>
          </p:cNvPr>
          <p:cNvGrpSpPr/>
          <p:nvPr/>
        </p:nvGrpSpPr>
        <p:grpSpPr>
          <a:xfrm>
            <a:off x="270933" y="1"/>
            <a:ext cx="5037667" cy="6858001"/>
            <a:chOff x="203200" y="0"/>
            <a:chExt cx="3778250" cy="6858001"/>
          </a:xfrm>
        </p:grpSpPr>
        <p:sp>
          <p:nvSpPr>
            <p:cNvPr id="10" name="Freeform 6">
              <a:extLst>
                <a:ext uri="{FF2B5EF4-FFF2-40B4-BE49-F238E27FC236}">
                  <a16:creationId xmlns:a16="http://schemas.microsoft.com/office/drawing/2014/main" id="{7F269E1B-FC1B-46BE-A7E1-DFBE6E66637B}"/>
                </a:ext>
              </a:extLst>
            </p:cNvPr>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lumMod val="75000"/>
              </a:schemeClr>
            </a:solidFill>
            <a:ln>
              <a:noFill/>
            </a:ln>
          </p:spPr>
        </p:sp>
        <p:sp>
          <p:nvSpPr>
            <p:cNvPr id="11" name="Freeform 7">
              <a:extLst>
                <a:ext uri="{FF2B5EF4-FFF2-40B4-BE49-F238E27FC236}">
                  <a16:creationId xmlns:a16="http://schemas.microsoft.com/office/drawing/2014/main" id="{4A3EA317-8B05-4BA0-96A2-E42D5F89400F}"/>
                </a:ext>
              </a:extLst>
            </p:cNvPr>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rgbClr val="00B050"/>
            </a:solidFill>
            <a:ln>
              <a:noFill/>
            </a:ln>
          </p:spPr>
          <p:txBody>
            <a:bodyPr/>
            <a:lstStyle/>
            <a:p>
              <a:endParaRPr lang="en-US" sz="1800"/>
            </a:p>
          </p:txBody>
        </p:sp>
        <p:sp>
          <p:nvSpPr>
            <p:cNvPr id="12" name="Freeform 8">
              <a:extLst>
                <a:ext uri="{FF2B5EF4-FFF2-40B4-BE49-F238E27FC236}">
                  <a16:creationId xmlns:a16="http://schemas.microsoft.com/office/drawing/2014/main" id="{B81AC084-E0A8-4575-8451-CEC418095070}"/>
                </a:ext>
              </a:extLst>
            </p:cNvPr>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solidFill>
            <a:ln>
              <a:noFill/>
            </a:ln>
          </p:spPr>
        </p:sp>
        <p:sp>
          <p:nvSpPr>
            <p:cNvPr id="13" name="Freeform 9">
              <a:extLst>
                <a:ext uri="{FF2B5EF4-FFF2-40B4-BE49-F238E27FC236}">
                  <a16:creationId xmlns:a16="http://schemas.microsoft.com/office/drawing/2014/main" id="{9118D0BF-E109-488C-B241-0456D7C3FD5D}"/>
                </a:ext>
              </a:extLst>
            </p:cNvPr>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14" name="Freeform 10">
              <a:extLst>
                <a:ext uri="{FF2B5EF4-FFF2-40B4-BE49-F238E27FC236}">
                  <a16:creationId xmlns:a16="http://schemas.microsoft.com/office/drawing/2014/main" id="{ABE4ED6D-694C-497D-BDD4-B9ED11BD32A6}"/>
                </a:ext>
              </a:extLst>
            </p:cNvPr>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txBody>
            <a:bodyPr/>
            <a:lstStyle/>
            <a:p>
              <a:endParaRPr lang="en-US" sz="1800"/>
            </a:p>
          </p:txBody>
        </p:sp>
        <p:sp>
          <p:nvSpPr>
            <p:cNvPr id="15" name="Freeform 11">
              <a:extLst>
                <a:ext uri="{FF2B5EF4-FFF2-40B4-BE49-F238E27FC236}">
                  <a16:creationId xmlns:a16="http://schemas.microsoft.com/office/drawing/2014/main" id="{7DA7F38A-1045-4DF8-87F5-EA6D6428B46C}"/>
                </a:ext>
              </a:extLst>
            </p:cNvPr>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rgbClr val="00B050"/>
            </a:solidFill>
            <a:ln>
              <a:noFill/>
            </a:ln>
          </p:spPr>
          <p:txBody>
            <a:bodyPr/>
            <a:lstStyle/>
            <a:p>
              <a:endParaRPr lang="en-US" sz="1800"/>
            </a:p>
          </p:txBody>
        </p:sp>
      </p:grpSp>
      <p:grpSp>
        <p:nvGrpSpPr>
          <p:cNvPr id="16" name="Group 15">
            <a:extLst>
              <a:ext uri="{FF2B5EF4-FFF2-40B4-BE49-F238E27FC236}">
                <a16:creationId xmlns:a16="http://schemas.microsoft.com/office/drawing/2014/main" id="{65481F0B-253C-449B-9786-FD33B9601587}"/>
              </a:ext>
            </a:extLst>
          </p:cNvPr>
          <p:cNvGrpSpPr/>
          <p:nvPr/>
        </p:nvGrpSpPr>
        <p:grpSpPr>
          <a:xfrm>
            <a:off x="83002" y="2779978"/>
            <a:ext cx="2029128" cy="1900237"/>
            <a:chOff x="102078" y="415504"/>
            <a:chExt cx="1219200" cy="1219199"/>
          </a:xfrm>
        </p:grpSpPr>
        <p:sp>
          <p:nvSpPr>
            <p:cNvPr id="17" name="Oval 16">
              <a:extLst>
                <a:ext uri="{FF2B5EF4-FFF2-40B4-BE49-F238E27FC236}">
                  <a16:creationId xmlns:a16="http://schemas.microsoft.com/office/drawing/2014/main" id="{74C3536F-178A-4149-901B-8346BF10DCA3}"/>
                </a:ext>
              </a:extLst>
            </p:cNvPr>
            <p:cNvSpPr/>
            <p:nvPr/>
          </p:nvSpPr>
          <p:spPr>
            <a:xfrm>
              <a:off x="102078" y="415504"/>
              <a:ext cx="1219200" cy="121919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8" name="Picture 17">
              <a:extLst>
                <a:ext uri="{FF2B5EF4-FFF2-40B4-BE49-F238E27FC236}">
                  <a16:creationId xmlns:a16="http://schemas.microsoft.com/office/drawing/2014/main" id="{D161A387-C666-485C-BA72-CC14BB14F2F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57201"/>
              <a:ext cx="1143000" cy="1143000"/>
            </a:xfrm>
            <a:prstGeom prst="rect">
              <a:avLst/>
            </a:prstGeom>
          </p:spPr>
        </p:pic>
      </p:grpSp>
    </p:spTree>
    <p:extLst>
      <p:ext uri="{BB962C8B-B14F-4D97-AF65-F5344CB8AC3E}">
        <p14:creationId xmlns:p14="http://schemas.microsoft.com/office/powerpoint/2010/main" val="1418241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8" y="4732865"/>
            <a:ext cx="10021321" cy="566738"/>
          </a:xfrm>
        </p:spPr>
        <p:txBody>
          <a:bodyPr anchor="b">
            <a:normAutofit/>
          </a:bodyPr>
          <a:lstStyle>
            <a:lvl1pPr algn="ctr">
              <a:defRPr sz="2400" b="0"/>
            </a:lvl1pPr>
          </a:lstStyle>
          <a:p>
            <a:r>
              <a:rPr lang="en-US"/>
              <a:t>Click to edit Master title style</a:t>
            </a:r>
          </a:p>
        </p:txBody>
      </p:sp>
      <p:sp>
        <p:nvSpPr>
          <p:cNvPr id="3" name="Picture Placeholder 2"/>
          <p:cNvSpPr>
            <a:spLocks noGrp="1" noChangeAspect="1"/>
          </p:cNvSpPr>
          <p:nvPr>
            <p:ph type="pic" idx="1"/>
          </p:nvPr>
        </p:nvSpPr>
        <p:spPr>
          <a:xfrm>
            <a:off x="2386634" y="932112"/>
            <a:ext cx="8228087"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4698" y="5299603"/>
            <a:ext cx="1002132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94F468-780A-425C-80DB-376E1A2826CF}" type="datetime1">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1466005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700" y="685800"/>
            <a:ext cx="10021321" cy="3048000"/>
          </a:xfrm>
        </p:spPr>
        <p:txBody>
          <a:bodyPr anchor="ctr">
            <a:normAutofit/>
          </a:bodyPr>
          <a:lstStyle>
            <a:lvl1pPr algn="ctr">
              <a:defRPr sz="3200" b="0" cap="none"/>
            </a:lvl1pPr>
          </a:lstStyle>
          <a:p>
            <a:r>
              <a:rPr lang="en-US"/>
              <a:t>Click to edit Master title style</a:t>
            </a:r>
          </a:p>
        </p:txBody>
      </p:sp>
      <p:sp>
        <p:nvSpPr>
          <p:cNvPr id="3" name="Text Placeholder 2"/>
          <p:cNvSpPr>
            <a:spLocks noGrp="1"/>
          </p:cNvSpPr>
          <p:nvPr>
            <p:ph type="body" idx="1"/>
          </p:nvPr>
        </p:nvSpPr>
        <p:spPr>
          <a:xfrm>
            <a:off x="1484699" y="4343400"/>
            <a:ext cx="1002132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A74866-E8AD-4997-9D49-CCB44BD7BC44}"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38158943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2130980" y="3428999"/>
            <a:ext cx="8841504"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698" y="4343400"/>
            <a:ext cx="1002132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9C24054-79DC-4818-A680-8D120120B0E5}"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8854271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701" y="3308581"/>
            <a:ext cx="10021319" cy="1468800"/>
          </a:xfrm>
        </p:spPr>
        <p:txBody>
          <a:bodyPr anchor="b">
            <a:normAutofit/>
          </a:bodyPr>
          <a:lstStyle>
            <a:lvl1pPr algn="r">
              <a:defRPr sz="3200" b="0" cap="none"/>
            </a:lvl1pPr>
          </a:lstStyle>
          <a:p>
            <a:r>
              <a:rPr lang="en-US"/>
              <a:t>Click to edit Master title style</a:t>
            </a:r>
          </a:p>
        </p:txBody>
      </p:sp>
      <p:sp>
        <p:nvSpPr>
          <p:cNvPr id="3" name="Text Placeholder 2"/>
          <p:cNvSpPr>
            <a:spLocks noGrp="1"/>
          </p:cNvSpPr>
          <p:nvPr>
            <p:ph type="body" idx="1"/>
          </p:nvPr>
        </p:nvSpPr>
        <p:spPr>
          <a:xfrm>
            <a:off x="1484699" y="4777381"/>
            <a:ext cx="1002132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8E99BBF-B80B-4FB2-BEE5-2D1A015006E7}"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3140189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292562" y="863023"/>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5" name="TextBox 14"/>
          <p:cNvSpPr txBox="1"/>
          <p:nvPr/>
        </p:nvSpPr>
        <p:spPr>
          <a:xfrm>
            <a:off x="10896263" y="2819399"/>
            <a:ext cx="60975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
        <p:nvSpPr>
          <p:cNvPr id="2" name="Title 1"/>
          <p:cNvSpPr>
            <a:spLocks noGrp="1"/>
          </p:cNvSpPr>
          <p:nvPr>
            <p:ph type="title"/>
          </p:nvPr>
        </p:nvSpPr>
        <p:spPr>
          <a:xfrm>
            <a:off x="1902322" y="685801"/>
            <a:ext cx="9298820" cy="2743199"/>
          </a:xfrm>
        </p:spPr>
        <p:txBody>
          <a:bodyPr anchor="ctr">
            <a:normAutofit/>
          </a:bodyPr>
          <a:lstStyle>
            <a:lvl1pPr algn="ctr">
              <a:defRPr sz="3200" b="0" cap="none">
                <a:solidFill>
                  <a:schemeClr val="tx1"/>
                </a:solidFill>
              </a:defRPr>
            </a:lvl1pPr>
          </a:lstStyle>
          <a:p>
            <a:r>
              <a:rPr lang="en-US"/>
              <a:t>Click to edit Master title style</a:t>
            </a:r>
          </a:p>
        </p:txBody>
      </p:sp>
      <p:sp>
        <p:nvSpPr>
          <p:cNvPr id="10" name="Text Placeholder 9"/>
          <p:cNvSpPr>
            <a:spLocks noGrp="1"/>
          </p:cNvSpPr>
          <p:nvPr>
            <p:ph type="body" sz="quarter" idx="13"/>
          </p:nvPr>
        </p:nvSpPr>
        <p:spPr>
          <a:xfrm>
            <a:off x="1484700" y="3886200"/>
            <a:ext cx="1002132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699" y="4775200"/>
            <a:ext cx="1002132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82E7DEC-98F5-4596-A9DF-732D3F875CE0}"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29167545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701" y="685802"/>
            <a:ext cx="10021321" cy="2727325"/>
          </a:xfrm>
        </p:spPr>
        <p:txBody>
          <a:bodyPr vert="horz" lIns="91440" tIns="45720" rIns="91440" bIns="45720" rtlCol="0" anchor="ctr">
            <a:normAutofit/>
          </a:bodyPr>
          <a:lstStyle>
            <a:lvl1pPr>
              <a:defRPr lang="en-US" b="0" dirty="0"/>
            </a:lvl1pPr>
          </a:lstStyle>
          <a:p>
            <a:pPr marL="0" lvl="0"/>
            <a:r>
              <a:rPr lang="en-US"/>
              <a:t>Click to edit Master title style</a:t>
            </a:r>
          </a:p>
        </p:txBody>
      </p:sp>
      <p:sp>
        <p:nvSpPr>
          <p:cNvPr id="10" name="Text Placeholder 9"/>
          <p:cNvSpPr>
            <a:spLocks noGrp="1"/>
          </p:cNvSpPr>
          <p:nvPr>
            <p:ph type="body" sz="quarter" idx="13"/>
          </p:nvPr>
        </p:nvSpPr>
        <p:spPr>
          <a:xfrm>
            <a:off x="1484699" y="3505200"/>
            <a:ext cx="1002132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699" y="4343400"/>
            <a:ext cx="1002132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B4CCF7F-F70F-412F-89AE-EAA7A7C6FE90}"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7376016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EC32AA1-CADD-41C2-87A0-A17C3042ED16}"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26753469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5191" y="685800"/>
            <a:ext cx="1770831" cy="5105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484699" y="685800"/>
            <a:ext cx="8021831"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2F655E0-E3E2-44FF-BC9D-362C9AB31B4E}"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126720102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654126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12322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457201"/>
            <a:ext cx="10272889" cy="1533524"/>
          </a:xfrm>
        </p:spPr>
        <p:txBody>
          <a:bodyPr/>
          <a:lstStyle>
            <a:lvl1pPr>
              <a:defRPr>
                <a:latin typeface="Franklin Gothic Book" panose="020B0503020102020204" pitchFamily="34" charset="0"/>
              </a:defRPr>
            </a:lvl1pPr>
          </a:lstStyle>
          <a:p>
            <a:r>
              <a:rPr lang="en-US"/>
              <a:t>Click to edit Master title style</a:t>
            </a:r>
          </a:p>
        </p:txBody>
      </p:sp>
      <p:sp>
        <p:nvSpPr>
          <p:cNvPr id="3" name="Content Placeholder 2"/>
          <p:cNvSpPr>
            <a:spLocks noGrp="1"/>
          </p:cNvSpPr>
          <p:nvPr>
            <p:ph idx="1"/>
          </p:nvPr>
        </p:nvSpPr>
        <p:spPr>
          <a:xfrm>
            <a:off x="1309512" y="1990725"/>
            <a:ext cx="10272889" cy="4009091"/>
          </a:xfrm>
        </p:spPr>
        <p:txBody>
          <a:bodyPr anchor="ctr"/>
          <a:lstStyle>
            <a:lvl1pPr>
              <a:defRPr baseline="0">
                <a:latin typeface="Calibri" panose="020F0502020204030204" pitchFamily="34" charset="0"/>
                <a:cs typeface="Calibri" panose="020F0502020204030204" pitchFamily="34" charset="0"/>
              </a:defRPr>
            </a:lvl1pPr>
            <a:lvl2pPr>
              <a:defRPr>
                <a:cs typeface="Calibri" panose="020F0502020204030204" pitchFamily="34" charset="0"/>
              </a:defRPr>
            </a:lvl2pPr>
            <a:lvl3pPr>
              <a:defRPr>
                <a:cs typeface="Calibri" panose="020F0502020204030204" pitchFamily="34" charset="0"/>
              </a:defRPr>
            </a:lvl3pPr>
            <a:lvl4pPr>
              <a:defRPr>
                <a:cs typeface="Calibri" panose="020F0502020204030204" pitchFamily="34" charset="0"/>
              </a:defRPr>
            </a:lvl4pPr>
            <a:lvl5pPr>
              <a:defRPr>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9792440" y="6108174"/>
            <a:ext cx="1143297" cy="365125"/>
          </a:xfrm>
        </p:spPr>
        <p:txBody>
          <a:bodyPr/>
          <a:lstStyle/>
          <a:p>
            <a:fld id="{B5F6A4DB-49DB-47F4-B79C-F4C113FB4226}" type="datetime1">
              <a:rPr lang="en-US" smtClean="0"/>
              <a:t>1/26/2023</a:t>
            </a:fld>
            <a:endParaRPr lang="en-US"/>
          </a:p>
        </p:txBody>
      </p:sp>
      <p:sp>
        <p:nvSpPr>
          <p:cNvPr id="5" name="Footer Placeholder 4"/>
          <p:cNvSpPr>
            <a:spLocks noGrp="1"/>
          </p:cNvSpPr>
          <p:nvPr>
            <p:ph type="ftr" sz="quarter" idx="11"/>
          </p:nvPr>
        </p:nvSpPr>
        <p:spPr>
          <a:xfrm>
            <a:off x="2630197" y="6108174"/>
            <a:ext cx="7086023" cy="365125"/>
          </a:xfrm>
        </p:spPr>
        <p:txBody>
          <a:bodyPr/>
          <a:lstStyle/>
          <a:p>
            <a:endParaRPr lang="en-US"/>
          </a:p>
        </p:txBody>
      </p:sp>
      <p:sp>
        <p:nvSpPr>
          <p:cNvPr id="6" name="Slide Number Placeholder 5"/>
          <p:cNvSpPr>
            <a:spLocks noGrp="1"/>
          </p:cNvSpPr>
          <p:nvPr>
            <p:ph type="sldNum" sz="quarter" idx="12"/>
          </p:nvPr>
        </p:nvSpPr>
        <p:spPr>
          <a:xfrm>
            <a:off x="11011957" y="6108174"/>
            <a:ext cx="570444" cy="365125"/>
          </a:xfrm>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10186235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236895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952140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8" name="Footer Placeholder 7"/>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9" name="Slide Number Placeholder 8"/>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33216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4" name="Footer Placeholder 3"/>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5" name="Slide Number Placeholder 4"/>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3342043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3" name="Footer Placeholder 2"/>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4" name="Slide Number Placeholder 3"/>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065681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1964631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4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71762863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0463848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264327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a:xfrm>
            <a:off x="609600" y="1600200"/>
            <a:ext cx="10972800" cy="47091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Date Placeholder 3"/>
          <p:cNvSpPr txBox="1">
            <a:spLocks/>
          </p:cNvSpPr>
          <p:nvPr userDrawn="1"/>
        </p:nvSpPr>
        <p:spPr>
          <a:xfrm>
            <a:off x="8229600" y="6326190"/>
            <a:ext cx="28448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Times New Roman"/>
                <a:ea typeface="+mn-ea"/>
                <a:cs typeface="+mn-cs"/>
              </a:rPr>
              <a:t>‹#›</a:t>
            </a:r>
          </a:p>
        </p:txBody>
      </p:sp>
    </p:spTree>
    <p:extLst>
      <p:ext uri="{BB962C8B-B14F-4D97-AF65-F5344CB8AC3E}">
        <p14:creationId xmlns:p14="http://schemas.microsoft.com/office/powerpoint/2010/main" val="25754330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49328" y="2666999"/>
            <a:ext cx="8933073" cy="2360071"/>
          </a:xfrm>
        </p:spPr>
        <p:txBody>
          <a:bodyPr anchor="b"/>
          <a:lstStyle>
            <a:lvl1pPr algn="r">
              <a:defRPr sz="4000" b="0" cap="none">
                <a:latin typeface="Franklin Gothic Book" panose="020B0503020102020204" pitchFamily="34" charset="0"/>
                <a:cs typeface="Calibri" panose="020F0502020204030204" pitchFamily="34" charset="0"/>
              </a:defRPr>
            </a:lvl1pPr>
          </a:lstStyle>
          <a:p>
            <a:r>
              <a:rPr lang="en-US"/>
              <a:t>Click to edit Master title style</a:t>
            </a:r>
          </a:p>
        </p:txBody>
      </p:sp>
      <p:sp>
        <p:nvSpPr>
          <p:cNvPr id="3" name="Text Placeholder 2"/>
          <p:cNvSpPr>
            <a:spLocks noGrp="1"/>
          </p:cNvSpPr>
          <p:nvPr>
            <p:ph type="body" idx="1"/>
          </p:nvPr>
        </p:nvSpPr>
        <p:spPr>
          <a:xfrm>
            <a:off x="2649331" y="5027070"/>
            <a:ext cx="8933069" cy="860400"/>
          </a:xfrm>
        </p:spPr>
        <p:txBody>
          <a:bodyPr anchor="t">
            <a:normAutofit/>
          </a:bodyPr>
          <a:lstStyle>
            <a:lvl1pPr marL="0" indent="0" algn="r">
              <a:buNone/>
              <a:defRPr sz="2000">
                <a:solidFill>
                  <a:schemeClr val="tx1"/>
                </a:solidFill>
                <a:latin typeface="Franklin Gothic Book" panose="020B05030201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B79401-D596-4A7A-80F9-7BF9D7C39E63}" type="datetime1">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1031090" y="6116071"/>
            <a:ext cx="551311" cy="365125"/>
          </a:xfrm>
        </p:spPr>
        <p:txBody>
          <a:bodyPr/>
          <a:lstStyle/>
          <a:p>
            <a:fld id="{63CDEB3F-4050-4176-9930-7DC63E685662}" type="slidenum">
              <a:rPr lang="en-US" smtClean="0"/>
              <a:t>‹#›</a:t>
            </a:fld>
            <a:endParaRPr lang="en-US"/>
          </a:p>
        </p:txBody>
      </p:sp>
      <p:grpSp>
        <p:nvGrpSpPr>
          <p:cNvPr id="7" name="Group 6">
            <a:extLst>
              <a:ext uri="{FF2B5EF4-FFF2-40B4-BE49-F238E27FC236}">
                <a16:creationId xmlns:a16="http://schemas.microsoft.com/office/drawing/2014/main" id="{3EFB0FE1-AD6F-4E3E-B0BF-00B8C690218C}"/>
              </a:ext>
            </a:extLst>
          </p:cNvPr>
          <p:cNvGrpSpPr/>
          <p:nvPr/>
        </p:nvGrpSpPr>
        <p:grpSpPr>
          <a:xfrm>
            <a:off x="270933" y="1"/>
            <a:ext cx="5037667" cy="6858001"/>
            <a:chOff x="203200" y="0"/>
            <a:chExt cx="3778250" cy="6858001"/>
          </a:xfrm>
        </p:grpSpPr>
        <p:sp>
          <p:nvSpPr>
            <p:cNvPr id="8" name="Freeform 6">
              <a:extLst>
                <a:ext uri="{FF2B5EF4-FFF2-40B4-BE49-F238E27FC236}">
                  <a16:creationId xmlns:a16="http://schemas.microsoft.com/office/drawing/2014/main" id="{85F91297-00BC-4969-B33E-39FAE5E30AA7}"/>
                </a:ext>
              </a:extLst>
            </p:cNvPr>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lumMod val="75000"/>
              </a:schemeClr>
            </a:solidFill>
            <a:ln>
              <a:noFill/>
            </a:ln>
          </p:spPr>
        </p:sp>
        <p:sp>
          <p:nvSpPr>
            <p:cNvPr id="9" name="Freeform 7">
              <a:extLst>
                <a:ext uri="{FF2B5EF4-FFF2-40B4-BE49-F238E27FC236}">
                  <a16:creationId xmlns:a16="http://schemas.microsoft.com/office/drawing/2014/main" id="{4A183794-54FA-4D60-8FEE-9274CE934AD0}"/>
                </a:ext>
              </a:extLst>
            </p:cNvPr>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rgbClr val="00B050"/>
            </a:solidFill>
            <a:ln>
              <a:noFill/>
            </a:ln>
          </p:spPr>
          <p:txBody>
            <a:bodyPr/>
            <a:lstStyle/>
            <a:p>
              <a:endParaRPr lang="en-US" sz="1800"/>
            </a:p>
          </p:txBody>
        </p:sp>
        <p:sp>
          <p:nvSpPr>
            <p:cNvPr id="10" name="Freeform 8">
              <a:extLst>
                <a:ext uri="{FF2B5EF4-FFF2-40B4-BE49-F238E27FC236}">
                  <a16:creationId xmlns:a16="http://schemas.microsoft.com/office/drawing/2014/main" id="{FF2EBAF3-4EE3-4B3E-A0DF-334E42CCB99E}"/>
                </a:ext>
              </a:extLst>
            </p:cNvPr>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solidFill>
            <a:ln>
              <a:noFill/>
            </a:ln>
          </p:spPr>
        </p:sp>
        <p:sp>
          <p:nvSpPr>
            <p:cNvPr id="11" name="Freeform 9">
              <a:extLst>
                <a:ext uri="{FF2B5EF4-FFF2-40B4-BE49-F238E27FC236}">
                  <a16:creationId xmlns:a16="http://schemas.microsoft.com/office/drawing/2014/main" id="{18C4E414-921A-4A75-ABA5-F770FDED0EC3}"/>
                </a:ext>
              </a:extLst>
            </p:cNvPr>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12" name="Freeform 10">
              <a:extLst>
                <a:ext uri="{FF2B5EF4-FFF2-40B4-BE49-F238E27FC236}">
                  <a16:creationId xmlns:a16="http://schemas.microsoft.com/office/drawing/2014/main" id="{302967F8-11B6-4C57-8587-531A7443B254}"/>
                </a:ext>
              </a:extLst>
            </p:cNvPr>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txBody>
            <a:bodyPr/>
            <a:lstStyle/>
            <a:p>
              <a:endParaRPr lang="en-US" sz="1800"/>
            </a:p>
          </p:txBody>
        </p:sp>
        <p:sp>
          <p:nvSpPr>
            <p:cNvPr id="13" name="Freeform 11">
              <a:extLst>
                <a:ext uri="{FF2B5EF4-FFF2-40B4-BE49-F238E27FC236}">
                  <a16:creationId xmlns:a16="http://schemas.microsoft.com/office/drawing/2014/main" id="{0AEA2799-7F49-4F0F-A3E4-9CB150C84FCB}"/>
                </a:ext>
              </a:extLst>
            </p:cNvPr>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rgbClr val="00B050"/>
            </a:solidFill>
            <a:ln>
              <a:noFill/>
            </a:ln>
          </p:spPr>
          <p:txBody>
            <a:bodyPr/>
            <a:lstStyle/>
            <a:p>
              <a:endParaRPr lang="en-US" sz="1800"/>
            </a:p>
          </p:txBody>
        </p:sp>
      </p:grpSp>
      <p:grpSp>
        <p:nvGrpSpPr>
          <p:cNvPr id="14" name="Group 13">
            <a:extLst>
              <a:ext uri="{FF2B5EF4-FFF2-40B4-BE49-F238E27FC236}">
                <a16:creationId xmlns:a16="http://schemas.microsoft.com/office/drawing/2014/main" id="{B21715DD-9027-4268-9E76-DB5371098CEF}"/>
              </a:ext>
            </a:extLst>
          </p:cNvPr>
          <p:cNvGrpSpPr/>
          <p:nvPr/>
        </p:nvGrpSpPr>
        <p:grpSpPr>
          <a:xfrm>
            <a:off x="83002" y="2779978"/>
            <a:ext cx="2029128" cy="1900237"/>
            <a:chOff x="102078" y="415504"/>
            <a:chExt cx="1219200" cy="1219199"/>
          </a:xfrm>
        </p:grpSpPr>
        <p:sp>
          <p:nvSpPr>
            <p:cNvPr id="15" name="Oval 14">
              <a:extLst>
                <a:ext uri="{FF2B5EF4-FFF2-40B4-BE49-F238E27FC236}">
                  <a16:creationId xmlns:a16="http://schemas.microsoft.com/office/drawing/2014/main" id="{C9704C06-D367-4886-A503-38033923DE9A}"/>
                </a:ext>
              </a:extLst>
            </p:cNvPr>
            <p:cNvSpPr/>
            <p:nvPr/>
          </p:nvSpPr>
          <p:spPr>
            <a:xfrm>
              <a:off x="102078" y="415504"/>
              <a:ext cx="1219200" cy="121919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6" name="Picture 15">
              <a:extLst>
                <a:ext uri="{FF2B5EF4-FFF2-40B4-BE49-F238E27FC236}">
                  <a16:creationId xmlns:a16="http://schemas.microsoft.com/office/drawing/2014/main" id="{E4BCB873-2CFB-42D4-B933-DF290747ABF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2400" y="457201"/>
              <a:ext cx="1143000" cy="1143000"/>
            </a:xfrm>
            <a:prstGeom prst="rect">
              <a:avLst/>
            </a:prstGeom>
          </p:spPr>
        </p:pic>
      </p:grpSp>
    </p:spTree>
    <p:extLst>
      <p:ext uri="{BB962C8B-B14F-4D97-AF65-F5344CB8AC3E}">
        <p14:creationId xmlns:p14="http://schemas.microsoft.com/office/powerpoint/2010/main" val="325515696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96585080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36109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6"/>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5143025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9059554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5"/>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7"/>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70" y="1535115"/>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70" y="2174877"/>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8" name="Footer Placeholder 7"/>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9" name="Slide Number Placeholder 8"/>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28579567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4" name="Footer Placeholder 3"/>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5" name="Slide Number Placeholder 4"/>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4660237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3" name="Footer Placeholder 2"/>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4" name="Slide Number Placeholder 3"/>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1778468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6355652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2"/>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40"/>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6" name="Footer Placeholder 5"/>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7" name="Slide Number Placeholder 6"/>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14727132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86331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309512" y="685802"/>
            <a:ext cx="10272889" cy="1752599"/>
          </a:xfrm>
        </p:spPr>
        <p:txBody>
          <a:bodyPr/>
          <a:lstStyle>
            <a:lvl1pPr>
              <a:defRPr>
                <a:latin typeface="Franklin Gothic Book" panose="020B0503020102020204" pitchFamily="34" charset="0"/>
              </a:defRPr>
            </a:lvl1pPr>
          </a:lstStyle>
          <a:p>
            <a:r>
              <a:rPr lang="en-US"/>
              <a:t>Click to edit Master title style</a:t>
            </a:r>
          </a:p>
        </p:txBody>
      </p:sp>
      <p:sp>
        <p:nvSpPr>
          <p:cNvPr id="3" name="Content Placeholder 2"/>
          <p:cNvSpPr>
            <a:spLocks noGrp="1"/>
          </p:cNvSpPr>
          <p:nvPr>
            <p:ph sz="half" idx="1"/>
          </p:nvPr>
        </p:nvSpPr>
        <p:spPr>
          <a:xfrm>
            <a:off x="1309511" y="2667000"/>
            <a:ext cx="4986528"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95872" y="2667000"/>
            <a:ext cx="4986528"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B4EF2C1-EF46-4895-B784-D1A51E53FFBF}" type="datetime1">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609994506"/>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12"/>
          </p:nvPr>
        </p:nvSpPr>
        <p:spPr/>
        <p:txBody>
          <a:body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56478797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a:xfrm>
            <a:off x="609600" y="1600200"/>
            <a:ext cx="10972800" cy="470916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11"/>
          </p:nvPr>
        </p:nvSpPr>
        <p:spPr/>
        <p:txBody>
          <a:bodyPr/>
          <a:lstStyle/>
          <a:p>
            <a:pPr>
              <a:defRPr/>
            </a:pPr>
            <a:r>
              <a:rPr lang="en-US">
                <a:solidFill>
                  <a:prstClr val="black">
                    <a:tint val="75000"/>
                  </a:prstClr>
                </a:solidFill>
              </a:rPr>
              <a:t>Denver Office of Public Housing</a:t>
            </a:r>
          </a:p>
        </p:txBody>
      </p:sp>
      <p:sp>
        <p:nvSpPr>
          <p:cNvPr id="6" name="Date Placeholder 3"/>
          <p:cNvSpPr txBox="1">
            <a:spLocks/>
          </p:cNvSpPr>
          <p:nvPr userDrawn="1"/>
        </p:nvSpPr>
        <p:spPr>
          <a:xfrm>
            <a:off x="8229600" y="6326190"/>
            <a:ext cx="2844800" cy="365125"/>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tint val="75000"/>
                  </a:prstClr>
                </a:solidFill>
                <a:effectLst/>
                <a:uLnTx/>
                <a:uFillTx/>
                <a:latin typeface="Times New Roman"/>
                <a:ea typeface="+mn-ea"/>
                <a:cs typeface="+mn-cs"/>
              </a:rPr>
              <a:t>‹#›</a:t>
            </a:r>
          </a:p>
        </p:txBody>
      </p:sp>
    </p:spTree>
    <p:extLst>
      <p:ext uri="{BB962C8B-B14F-4D97-AF65-F5344CB8AC3E}">
        <p14:creationId xmlns:p14="http://schemas.microsoft.com/office/powerpoint/2010/main" val="15538582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Book" panose="020B0503020102020204" pitchFamily="34" charset="0"/>
              </a:defRPr>
            </a:lvl1pPr>
          </a:lstStyle>
          <a:p>
            <a:r>
              <a:rPr lang="en-US"/>
              <a:t>Click to edit Master title style</a:t>
            </a:r>
          </a:p>
        </p:txBody>
      </p:sp>
      <p:sp>
        <p:nvSpPr>
          <p:cNvPr id="3" name="Text Placeholder 2"/>
          <p:cNvSpPr>
            <a:spLocks noGrp="1"/>
          </p:cNvSpPr>
          <p:nvPr>
            <p:ph type="body" idx="1"/>
          </p:nvPr>
        </p:nvSpPr>
        <p:spPr>
          <a:xfrm>
            <a:off x="1772642" y="2658533"/>
            <a:ext cx="4608388" cy="576262"/>
          </a:xfrm>
        </p:spPr>
        <p:txBody>
          <a:bodyPr anchor="b">
            <a:noAutofit/>
          </a:bodyPr>
          <a:lstStyle>
            <a:lvl1pPr marL="0" indent="0">
              <a:buNone/>
              <a:defRPr sz="2800" b="0">
                <a:solidFill>
                  <a:schemeClr val="accent1">
                    <a:lumMod val="75000"/>
                  </a:schemeClr>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697" y="3335337"/>
            <a:ext cx="4896331" cy="2665259"/>
          </a:xfrm>
        </p:spPr>
        <p:txBody>
          <a:bodyPr anchor="t">
            <a:normAutofit/>
          </a:bodyPr>
          <a:lstStyle>
            <a:lvl1pPr>
              <a:defRPr sz="1800">
                <a:latin typeface="Calibri" panose="020F0502020204030204" pitchFamily="34" charset="0"/>
                <a:cs typeface="Calibri" panose="020F0502020204030204" pitchFamily="34" charset="0"/>
              </a:defRPr>
            </a:lvl1pPr>
            <a:lvl2pPr>
              <a:defRPr sz="1600">
                <a:latin typeface="Calibri" panose="020F0502020204030204" pitchFamily="34" charset="0"/>
                <a:cs typeface="Calibri" panose="020F0502020204030204" pitchFamily="34" charset="0"/>
              </a:defRPr>
            </a:lvl2pPr>
            <a:lvl3pPr>
              <a:defRPr sz="1400">
                <a:latin typeface="Calibri" panose="020F0502020204030204" pitchFamily="34" charset="0"/>
                <a:cs typeface="Calibri" panose="020F0502020204030204" pitchFamily="34" charset="0"/>
              </a:defRPr>
            </a:lvl3pPr>
            <a:lvl4pPr>
              <a:defRPr sz="1200">
                <a:latin typeface="Calibri" panose="020F0502020204030204" pitchFamily="34" charset="0"/>
                <a:cs typeface="Calibri" panose="020F0502020204030204" pitchFamily="34" charset="0"/>
              </a:defRPr>
            </a:lvl4pPr>
            <a:lvl5pPr>
              <a:defRPr sz="1200">
                <a:latin typeface="Calibri" panose="020F0502020204030204" pitchFamily="34" charset="0"/>
                <a:cs typeface="Calibri" panose="020F050202020403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882280" y="2667000"/>
            <a:ext cx="4623741" cy="576262"/>
          </a:xfrm>
        </p:spPr>
        <p:txBody>
          <a:bodyPr anchor="b">
            <a:noAutofit/>
          </a:bodyPr>
          <a:lstStyle>
            <a:lvl1pPr marL="0" indent="0">
              <a:buNone/>
              <a:defRPr sz="2800" b="0">
                <a:solidFill>
                  <a:schemeClr val="accent1">
                    <a:lumMod val="75000"/>
                  </a:schemeClr>
                </a:solidFill>
                <a:latin typeface="Calibri" panose="020F0502020204030204" pitchFamily="34" charset="0"/>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9688" y="3335337"/>
            <a:ext cx="4896331" cy="2665259"/>
          </a:xfrm>
        </p:spPr>
        <p:txBody>
          <a:bodyPr anchor="t">
            <a:normAutofit/>
          </a:bodyPr>
          <a:lstStyle>
            <a:lvl1pPr>
              <a:defRPr sz="1800">
                <a:latin typeface="Calibri" panose="020F0502020204030204" pitchFamily="34" charset="0"/>
                <a:cs typeface="Calibri" panose="020F0502020204030204" pitchFamily="34" charset="0"/>
              </a:defRPr>
            </a:lvl1pPr>
            <a:lvl2pPr>
              <a:defRPr sz="1600">
                <a:latin typeface="Calibri" panose="020F0502020204030204" pitchFamily="34" charset="0"/>
                <a:cs typeface="Calibri" panose="020F0502020204030204" pitchFamily="34" charset="0"/>
              </a:defRPr>
            </a:lvl2pPr>
            <a:lvl3pPr>
              <a:defRPr sz="1400">
                <a:latin typeface="Calibri" panose="020F0502020204030204" pitchFamily="34" charset="0"/>
                <a:cs typeface="Calibri" panose="020F0502020204030204" pitchFamily="34" charset="0"/>
              </a:defRPr>
            </a:lvl3pPr>
            <a:lvl4pPr>
              <a:defRPr sz="1200">
                <a:latin typeface="Calibri" panose="020F0502020204030204" pitchFamily="34" charset="0"/>
                <a:cs typeface="Calibri" panose="020F0502020204030204" pitchFamily="34" charset="0"/>
              </a:defRPr>
            </a:lvl4pPr>
            <a:lvl5pPr>
              <a:defRPr sz="1200">
                <a:latin typeface="Calibri" panose="020F0502020204030204" pitchFamily="34" charset="0"/>
                <a:cs typeface="Calibri" panose="020F0502020204030204" pitchFamily="34" charset="0"/>
              </a:defRPr>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5584140-F2BE-4848-92C9-EC6A00A065E7}" type="datetime1">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39580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Franklin Gothic Book" panose="020B0503020102020204" pitchFamily="34" charset="0"/>
              </a:defRPr>
            </a:lvl1pPr>
          </a:lstStyle>
          <a:p>
            <a:r>
              <a:rPr lang="en-US"/>
              <a:t>Click to edit Master title style</a:t>
            </a:r>
          </a:p>
        </p:txBody>
      </p:sp>
      <p:sp>
        <p:nvSpPr>
          <p:cNvPr id="3" name="Date Placeholder 2"/>
          <p:cNvSpPr>
            <a:spLocks noGrp="1"/>
          </p:cNvSpPr>
          <p:nvPr>
            <p:ph type="dt" sz="half" idx="10"/>
          </p:nvPr>
        </p:nvSpPr>
        <p:spPr/>
        <p:txBody>
          <a:bodyPr/>
          <a:lstStyle/>
          <a:p>
            <a:fld id="{23AF41AA-3BB7-4057-AB5A-35C52CE60F93}" type="datetime1">
              <a:rPr lang="en-US" smtClean="0"/>
              <a:t>1/26/2023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160762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83879F-0B31-4696-88EB-A95356615073}" type="datetime1">
              <a:rPr lang="en-US" smtClean="0"/>
              <a:t>1/26/2023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3982495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699" y="1600200"/>
            <a:ext cx="3550045" cy="1371600"/>
          </a:xfrm>
        </p:spPr>
        <p:txBody>
          <a:bodyPr anchor="b">
            <a:normAutofit/>
          </a:bodyPr>
          <a:lstStyle>
            <a:lvl1pPr algn="ctr">
              <a:defRPr sz="2400" b="0"/>
            </a:lvl1pPr>
          </a:lstStyle>
          <a:p>
            <a:r>
              <a:rPr lang="en-US"/>
              <a:t>Click to edit Master title style</a:t>
            </a:r>
          </a:p>
        </p:txBody>
      </p:sp>
      <p:sp>
        <p:nvSpPr>
          <p:cNvPr id="3" name="Content Placeholder 2"/>
          <p:cNvSpPr>
            <a:spLocks noGrp="1"/>
          </p:cNvSpPr>
          <p:nvPr>
            <p:ph idx="1"/>
          </p:nvPr>
        </p:nvSpPr>
        <p:spPr>
          <a:xfrm>
            <a:off x="5263404" y="685801"/>
            <a:ext cx="6242616"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484699" y="2971800"/>
            <a:ext cx="3550045"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695B71-747C-4EB6-A870-B3E61941C31F}" type="datetime1">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995023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3110" y="1752599"/>
            <a:ext cx="5427572" cy="1371600"/>
          </a:xfrm>
        </p:spPr>
        <p:txBody>
          <a:bodyPr anchor="b">
            <a:normAutofit/>
          </a:bodyPr>
          <a:lstStyle>
            <a:lvl1pPr algn="ctr">
              <a:defRPr sz="2800" b="0"/>
            </a:lvl1pPr>
          </a:lstStyle>
          <a:p>
            <a:r>
              <a:rPr lang="en-US"/>
              <a:t>Click to edit Master title style</a:t>
            </a:r>
          </a:p>
        </p:txBody>
      </p:sp>
      <p:sp>
        <p:nvSpPr>
          <p:cNvPr id="14" name="Picture Placeholder 2"/>
          <p:cNvSpPr>
            <a:spLocks noGrp="1" noChangeAspect="1"/>
          </p:cNvSpPr>
          <p:nvPr>
            <p:ph type="pic" idx="1"/>
          </p:nvPr>
        </p:nvSpPr>
        <p:spPr>
          <a:xfrm>
            <a:off x="7596661" y="914400"/>
            <a:ext cx="3281828"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1483110" y="3124199"/>
            <a:ext cx="5427572"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EF6BE0B-E31C-45D8-8889-1A7688906C60}" type="datetime1">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CDEB3F-4050-4176-9930-7DC63E685662}" type="slidenum">
              <a:rPr lang="en-US" smtClean="0"/>
              <a:t>‹#›</a:t>
            </a:fld>
            <a:endParaRPr lang="en-US"/>
          </a:p>
        </p:txBody>
      </p:sp>
    </p:spTree>
    <p:extLst>
      <p:ext uri="{BB962C8B-B14F-4D97-AF65-F5344CB8AC3E}">
        <p14:creationId xmlns:p14="http://schemas.microsoft.com/office/powerpoint/2010/main" val="756541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theme" Target="../theme/theme2.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7.xml"/><Relationship Id="rId13" Type="http://schemas.openxmlformats.org/officeDocument/2006/relationships/theme" Target="../theme/theme3.xml"/><Relationship Id="rId3" Type="http://schemas.openxmlformats.org/officeDocument/2006/relationships/slideLayout" Target="../slideLayouts/slideLayout32.xml"/><Relationship Id="rId7" Type="http://schemas.openxmlformats.org/officeDocument/2006/relationships/slideLayout" Target="../slideLayouts/slideLayout36.xml"/><Relationship Id="rId12" Type="http://schemas.openxmlformats.org/officeDocument/2006/relationships/slideLayout" Target="../slideLayouts/slideLayout41.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slideLayout" Target="../slideLayouts/slideLayout35.xml"/><Relationship Id="rId11" Type="http://schemas.openxmlformats.org/officeDocument/2006/relationships/slideLayout" Target="../slideLayouts/slideLayout40.xml"/><Relationship Id="rId5" Type="http://schemas.openxmlformats.org/officeDocument/2006/relationships/slideLayout" Target="../slideLayouts/slideLayout34.xml"/><Relationship Id="rId10" Type="http://schemas.openxmlformats.org/officeDocument/2006/relationships/slideLayout" Target="../slideLayouts/slideLayout39.xml"/><Relationship Id="rId4" Type="http://schemas.openxmlformats.org/officeDocument/2006/relationships/slideLayout" Target="../slideLayouts/slideLayout33.xml"/><Relationship Id="rId9"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9">
            <a:duotone>
              <a:schemeClr val="bg2">
                <a:shade val="76000"/>
                <a:satMod val="180000"/>
              </a:schemeClr>
              <a:schemeClr val="bg2">
                <a:tint val="80000"/>
                <a:satMod val="120000"/>
                <a:lumMod val="180000"/>
              </a:schemeClr>
            </a:duotone>
          </a:blip>
          <a:srcRect/>
          <a:stretch>
            <a:fillRect/>
          </a:stretch>
        </a:blipFill>
        <a:effectLst/>
      </p:bgPr>
    </p:bg>
    <p:spTree>
      <p:nvGrpSpPr>
        <p:cNvPr id="1" name=""/>
        <p:cNvGrpSpPr/>
        <p:nvPr/>
      </p:nvGrpSpPr>
      <p:grpSpPr>
        <a:xfrm>
          <a:off x="0" y="0"/>
          <a:ext cx="0" cy="0"/>
          <a:chOff x="0" y="0"/>
          <a:chExt cx="0" cy="0"/>
        </a:xfrm>
      </p:grpSpPr>
      <p:sp>
        <p:nvSpPr>
          <p:cNvPr id="15" name="Freeform 6"/>
          <p:cNvSpPr/>
          <p:nvPr/>
        </p:nvSpPr>
        <p:spPr bwMode="auto">
          <a:xfrm>
            <a:off x="0" y="4762"/>
            <a:ext cx="1430867"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lumMod val="75000"/>
            </a:schemeClr>
          </a:solidFill>
          <a:ln>
            <a:noFill/>
          </a:ln>
        </p:spPr>
      </p:sp>
      <p:sp>
        <p:nvSpPr>
          <p:cNvPr id="16" name="Freeform 7"/>
          <p:cNvSpPr/>
          <p:nvPr/>
        </p:nvSpPr>
        <p:spPr bwMode="auto">
          <a:xfrm>
            <a:off x="1" y="0"/>
            <a:ext cx="1011767" cy="4624388"/>
          </a:xfrm>
          <a:custGeom>
            <a:avLst/>
            <a:gdLst/>
            <a:ahLst/>
            <a:cxnLst/>
            <a:rect l="0" t="0" r="r" b="b"/>
            <a:pathLst>
              <a:path w="478" h="2913">
                <a:moveTo>
                  <a:pt x="478" y="0"/>
                </a:moveTo>
                <a:lnTo>
                  <a:pt x="318" y="0"/>
                </a:lnTo>
                <a:lnTo>
                  <a:pt x="0" y="1938"/>
                </a:lnTo>
                <a:lnTo>
                  <a:pt x="0" y="2913"/>
                </a:lnTo>
                <a:lnTo>
                  <a:pt x="478" y="0"/>
                </a:lnTo>
                <a:close/>
              </a:path>
            </a:pathLst>
          </a:custGeom>
          <a:solidFill>
            <a:srgbClr val="00B050"/>
          </a:solidFill>
          <a:ln>
            <a:noFill/>
          </a:ln>
        </p:spPr>
      </p:sp>
      <p:sp>
        <p:nvSpPr>
          <p:cNvPr id="17" name="Freeform 8"/>
          <p:cNvSpPr/>
          <p:nvPr/>
        </p:nvSpPr>
        <p:spPr bwMode="auto">
          <a:xfrm>
            <a:off x="1" y="5662613"/>
            <a:ext cx="1208617"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983317"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1" y="5257800"/>
            <a:ext cx="2842684"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837267" cy="1500188"/>
          </a:xfrm>
          <a:custGeom>
            <a:avLst/>
            <a:gdLst/>
            <a:ahLst/>
            <a:cxnLst/>
            <a:rect l="0" t="0" r="r" b="b"/>
            <a:pathLst>
              <a:path w="868" h="945">
                <a:moveTo>
                  <a:pt x="0" y="192"/>
                </a:moveTo>
                <a:lnTo>
                  <a:pt x="571" y="945"/>
                </a:lnTo>
                <a:lnTo>
                  <a:pt x="868" y="945"/>
                </a:lnTo>
                <a:lnTo>
                  <a:pt x="0" y="0"/>
                </a:lnTo>
                <a:lnTo>
                  <a:pt x="0" y="192"/>
                </a:lnTo>
                <a:close/>
              </a:path>
            </a:pathLst>
          </a:custGeom>
          <a:solidFill>
            <a:srgbClr val="00B050"/>
          </a:solidFill>
          <a:ln>
            <a:noFill/>
          </a:ln>
        </p:spPr>
      </p:sp>
      <p:sp>
        <p:nvSpPr>
          <p:cNvPr id="2" name="Title Placeholder 1"/>
          <p:cNvSpPr>
            <a:spLocks noGrp="1"/>
          </p:cNvSpPr>
          <p:nvPr>
            <p:ph type="title"/>
          </p:nvPr>
        </p:nvSpPr>
        <p:spPr>
          <a:xfrm>
            <a:off x="1309512" y="457201"/>
            <a:ext cx="10272889" cy="1981200"/>
          </a:xfrm>
          <a:prstGeom prst="rect">
            <a:avLst/>
          </a:prstGeom>
          <a:effectLst/>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09512" y="2667001"/>
            <a:ext cx="10272888"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9811573" y="6116071"/>
            <a:ext cx="114329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3F0169E1-4E19-459B-9F26-84E79661E773}" type="datetime1">
              <a:rPr lang="en-US" smtClean="0"/>
              <a:t>1/26/2023</a:t>
            </a:fld>
            <a:endParaRPr lang="en-US"/>
          </a:p>
        </p:txBody>
      </p:sp>
      <p:sp>
        <p:nvSpPr>
          <p:cNvPr id="5" name="Footer Placeholder 4"/>
          <p:cNvSpPr>
            <a:spLocks noGrp="1"/>
          </p:cNvSpPr>
          <p:nvPr>
            <p:ph type="ftr" sz="quarter" idx="3"/>
          </p:nvPr>
        </p:nvSpPr>
        <p:spPr>
          <a:xfrm>
            <a:off x="2649330" y="6116071"/>
            <a:ext cx="7086023"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1031090" y="6116071"/>
            <a:ext cx="551311"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63CDEB3F-4050-4176-9930-7DC63E685662}" type="slidenum">
              <a:rPr lang="en-US" smtClean="0"/>
              <a:t>‹#›</a:t>
            </a:fld>
            <a:endParaRPr lang="en-US"/>
          </a:p>
        </p:txBody>
      </p:sp>
      <p:grpSp>
        <p:nvGrpSpPr>
          <p:cNvPr id="21" name="Group 20"/>
          <p:cNvGrpSpPr/>
          <p:nvPr/>
        </p:nvGrpSpPr>
        <p:grpSpPr>
          <a:xfrm>
            <a:off x="181155" y="199848"/>
            <a:ext cx="1440611" cy="1219199"/>
            <a:chOff x="102078" y="415504"/>
            <a:chExt cx="1219200" cy="1219199"/>
          </a:xfrm>
        </p:grpSpPr>
        <p:sp>
          <p:nvSpPr>
            <p:cNvPr id="22" name="Oval 21"/>
            <p:cNvSpPr/>
            <p:nvPr/>
          </p:nvSpPr>
          <p:spPr>
            <a:xfrm>
              <a:off x="102078" y="415504"/>
              <a:ext cx="1219200" cy="1219199"/>
            </a:xfrm>
            <a:prstGeom prst="ellipse">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3" name="Picture 22"/>
            <p:cNvPicPr>
              <a:picLocks noChangeAspect="1"/>
            </p:cNvPicPr>
            <p:nvPr/>
          </p:nvPicPr>
          <p:blipFill>
            <a:blip r:embed="rId20" cstate="print">
              <a:extLst>
                <a:ext uri="{28A0092B-C50C-407E-A947-70E740481C1C}">
                  <a14:useLocalDpi xmlns:a14="http://schemas.microsoft.com/office/drawing/2010/main" val="0"/>
                </a:ext>
              </a:extLst>
            </a:blip>
            <a:stretch>
              <a:fillRect/>
            </a:stretch>
          </p:blipFill>
          <p:spPr>
            <a:xfrm>
              <a:off x="152400" y="457201"/>
              <a:ext cx="1143000" cy="1143000"/>
            </a:xfrm>
            <a:prstGeom prst="rect">
              <a:avLst/>
            </a:prstGeom>
          </p:spPr>
        </p:pic>
      </p:grpSp>
    </p:spTree>
    <p:extLst>
      <p:ext uri="{BB962C8B-B14F-4D97-AF65-F5344CB8AC3E}">
        <p14:creationId xmlns:p14="http://schemas.microsoft.com/office/powerpoint/2010/main" val="1332767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hdr="0" ftr="0" dt="0"/>
  <p:txStyles>
    <p:titleStyle>
      <a:lvl1pPr algn="ctr" defTabSz="457200" rtl="0" eaLnBrk="1" latinLnBrk="0" hangingPunct="1">
        <a:spcBef>
          <a:spcPct val="0"/>
        </a:spcBef>
        <a:buNone/>
        <a:defRPr sz="4000" kern="1200" cap="none">
          <a:ln w="3175" cmpd="sng">
            <a:noFill/>
          </a:ln>
          <a:solidFill>
            <a:schemeClr val="tx1"/>
          </a:solidFill>
          <a:effectLst/>
          <a:latin typeface="Franklin Gothic Book" panose="020B0503020102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3200" kern="1200" cap="none">
          <a:solidFill>
            <a:schemeClr val="tx1"/>
          </a:solidFill>
          <a:effectLst/>
          <a:latin typeface="Calibri" panose="020F0502020204030204" pitchFamily="34" charset="0"/>
          <a:ea typeface="+mn-ea"/>
          <a:cs typeface="Calibri" panose="020F0502020204030204" pitchFamily="34" charset="0"/>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800" kern="1200" cap="none">
          <a:solidFill>
            <a:schemeClr val="tx1"/>
          </a:solidFill>
          <a:effectLst/>
          <a:latin typeface="Calibri" panose="020F0502020204030204" pitchFamily="34" charset="0"/>
          <a:ea typeface="+mn-ea"/>
          <a:cs typeface="Calibri" panose="020F0502020204030204" pitchFamily="34" charset="0"/>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Calibri" panose="020F0502020204030204" pitchFamily="34" charset="0"/>
          <a:ea typeface="+mn-ea"/>
          <a:cs typeface="Calibri" panose="020F0502020204030204" pitchFamily="34" charset="0"/>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Calibri" panose="020F0502020204030204" pitchFamily="34" charset="0"/>
          <a:ea typeface="+mn-ea"/>
          <a:cs typeface="Calibri" panose="020F0502020204030204" pitchFamily="34" charset="0"/>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Calibri" panose="020F0502020204030204" pitchFamily="34" charset="0"/>
          <a:ea typeface="+mn-ea"/>
          <a:cs typeface="Calibri" panose="020F0502020204030204" pitchFamily="34" charset="0"/>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1000">
              <a:schemeClr val="bg1">
                <a:tint val="80000"/>
                <a:satMod val="300000"/>
                <a:lumMod val="0"/>
                <a:lumOff val="100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solidFill>
                  <a:prstClr val="black">
                    <a:tint val="75000"/>
                  </a:prstClr>
                </a:solidFill>
              </a:rPr>
              <a:t>June 2020</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64555587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51000">
              <a:schemeClr val="bg1">
                <a:tint val="80000"/>
                <a:satMod val="300000"/>
                <a:lumMod val="0"/>
                <a:lumOff val="100000"/>
              </a:schemeClr>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r>
              <a:rPr lang="en-US">
                <a:solidFill>
                  <a:prstClr val="black">
                    <a:tint val="75000"/>
                  </a:prstClr>
                </a:solidFill>
              </a:rPr>
              <a:t>Aug/Sep 2018</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solidFill>
                  <a:prstClr val="black">
                    <a:tint val="75000"/>
                  </a:prstClr>
                </a:solidFill>
              </a:rPr>
              <a:t>Denver Office of Public Housing</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B9DD464-B066-4FB3-9C31-4C31611BED03}"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2807500"/>
      </p:ext>
    </p:extLst>
  </p:cSld>
  <p:clrMap bg1="lt1" tx1="dk1" bg2="lt2" tx2="dk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hud.gov/hc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hud.gov/hc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F17CB-C06B-42B3-BF3A-AA74B4A1BB98}"/>
              </a:ext>
            </a:extLst>
          </p:cNvPr>
          <p:cNvSpPr>
            <a:spLocks noGrp="1"/>
          </p:cNvSpPr>
          <p:nvPr>
            <p:ph type="ctrTitle"/>
          </p:nvPr>
        </p:nvSpPr>
        <p:spPr>
          <a:xfrm>
            <a:off x="2319565" y="914401"/>
            <a:ext cx="9262836" cy="2774730"/>
          </a:xfrm>
        </p:spPr>
        <p:txBody>
          <a:bodyPr/>
          <a:lstStyle/>
          <a:p>
            <a:r>
              <a:rPr lang="en-US">
                <a:latin typeface="Franklin Gothic Book"/>
              </a:rPr>
              <a:t>HCV Utilization Webinar:</a:t>
            </a:r>
            <a:br>
              <a:rPr lang="en-US"/>
            </a:br>
            <a:r>
              <a:rPr lang="en-US" sz="6000" b="1">
                <a:latin typeface="Franklin Gothic Book"/>
              </a:rPr>
              <a:t>Improving Program Data &amp;</a:t>
            </a:r>
            <a:br>
              <a:rPr lang="en-US" sz="6000" b="1">
                <a:latin typeface="Franklin Gothic Book"/>
              </a:rPr>
            </a:br>
            <a:r>
              <a:rPr lang="en-US" sz="6000" b="1">
                <a:latin typeface="Franklin Gothic Book"/>
              </a:rPr>
              <a:t>2023 Funding Update</a:t>
            </a:r>
            <a:endParaRPr lang="en-US" b="1">
              <a:latin typeface="Franklin Gothic Book"/>
            </a:endParaRPr>
          </a:p>
        </p:txBody>
      </p:sp>
      <p:sp>
        <p:nvSpPr>
          <p:cNvPr id="3" name="Subtitle 2">
            <a:extLst>
              <a:ext uri="{FF2B5EF4-FFF2-40B4-BE49-F238E27FC236}">
                <a16:creationId xmlns:a16="http://schemas.microsoft.com/office/drawing/2014/main" id="{5EE30136-5F0F-4AF8-AF47-B81C49192530}"/>
              </a:ext>
            </a:extLst>
          </p:cNvPr>
          <p:cNvSpPr>
            <a:spLocks noGrp="1"/>
          </p:cNvSpPr>
          <p:nvPr>
            <p:ph type="subTitle" idx="1"/>
          </p:nvPr>
        </p:nvSpPr>
        <p:spPr>
          <a:xfrm>
            <a:off x="3898983" y="4752806"/>
            <a:ext cx="7683417" cy="1364531"/>
          </a:xfrm>
        </p:spPr>
        <p:txBody>
          <a:bodyPr>
            <a:normAutofit/>
          </a:bodyPr>
          <a:lstStyle/>
          <a:p>
            <a:r>
              <a:rPr lang="en-US" sz="3600">
                <a:latin typeface="Franklin Gothic Book"/>
                <a:cs typeface="Calibri"/>
              </a:rPr>
              <a:t>January 19, 2023</a:t>
            </a:r>
          </a:p>
        </p:txBody>
      </p:sp>
      <p:sp>
        <p:nvSpPr>
          <p:cNvPr id="4" name="Slide Number Placeholder 3">
            <a:extLst>
              <a:ext uri="{FF2B5EF4-FFF2-40B4-BE49-F238E27FC236}">
                <a16:creationId xmlns:a16="http://schemas.microsoft.com/office/drawing/2014/main" id="{42393ACF-ED2C-4620-B46E-9D2B58FCF2DE}"/>
              </a:ext>
            </a:extLst>
          </p:cNvPr>
          <p:cNvSpPr>
            <a:spLocks noGrp="1"/>
          </p:cNvSpPr>
          <p:nvPr>
            <p:ph type="sldNum" sz="quarter" idx="12"/>
          </p:nvPr>
        </p:nvSpPr>
        <p:spPr/>
        <p:txBody>
          <a:bodyPr/>
          <a:lstStyle/>
          <a:p>
            <a:fld id="{63CDEB3F-4050-4176-9930-7DC63E685662}" type="slidenum">
              <a:rPr lang="en-US" smtClean="0"/>
              <a:t>1</a:t>
            </a:fld>
            <a:endParaRPr lang="en-US"/>
          </a:p>
        </p:txBody>
      </p:sp>
    </p:spTree>
    <p:extLst>
      <p:ext uri="{BB962C8B-B14F-4D97-AF65-F5344CB8AC3E}">
        <p14:creationId xmlns:p14="http://schemas.microsoft.com/office/powerpoint/2010/main" val="2943572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E0E6F-B56E-49E7-A6F9-8F6EC8489F26}"/>
              </a:ext>
            </a:extLst>
          </p:cNvPr>
          <p:cNvSpPr>
            <a:spLocks noGrp="1"/>
          </p:cNvSpPr>
          <p:nvPr>
            <p:ph type="title"/>
          </p:nvPr>
        </p:nvSpPr>
        <p:spPr/>
        <p:txBody>
          <a:bodyPr/>
          <a:lstStyle/>
          <a:p>
            <a:r>
              <a:rPr lang="en-US">
                <a:latin typeface="Franklin Gothic Book"/>
              </a:rPr>
              <a:t>Welcome!</a:t>
            </a:r>
            <a:endParaRPr lang="en-US"/>
          </a:p>
        </p:txBody>
      </p:sp>
      <p:sp>
        <p:nvSpPr>
          <p:cNvPr id="3" name="Content Placeholder 2">
            <a:extLst>
              <a:ext uri="{FF2B5EF4-FFF2-40B4-BE49-F238E27FC236}">
                <a16:creationId xmlns:a16="http://schemas.microsoft.com/office/drawing/2014/main" id="{F47176DD-7C1B-49A0-AA6A-D7D1532D5DE9}"/>
              </a:ext>
            </a:extLst>
          </p:cNvPr>
          <p:cNvSpPr>
            <a:spLocks noGrp="1"/>
          </p:cNvSpPr>
          <p:nvPr>
            <p:ph idx="1"/>
          </p:nvPr>
        </p:nvSpPr>
        <p:spPr/>
        <p:txBody>
          <a:bodyPr>
            <a:normAutofit/>
          </a:bodyPr>
          <a:lstStyle/>
          <a:p>
            <a:pPr marL="514350" indent="-514350">
              <a:buClr>
                <a:srgbClr val="1287C3"/>
              </a:buClr>
            </a:pPr>
            <a:r>
              <a:rPr lang="en-US" sz="2400" b="1">
                <a:latin typeface="Calibri"/>
                <a:cs typeface="Calibri"/>
              </a:rPr>
              <a:t>Today's webinar is being recorded.  </a:t>
            </a:r>
            <a:r>
              <a:rPr lang="en-US" sz="2400">
                <a:latin typeface="Calibri"/>
                <a:cs typeface="Calibri"/>
              </a:rPr>
              <a:t>The recording and PowerPoint will be posted to the "Webinars and Trainings” section of </a:t>
            </a:r>
            <a:r>
              <a:rPr lang="en-US" sz="2400">
                <a:latin typeface="Calibri"/>
                <a:cs typeface="Calibri"/>
                <a:hlinkClick r:id="rId2"/>
              </a:rPr>
              <a:t>www.hud.gov/hcv</a:t>
            </a:r>
            <a:r>
              <a:rPr lang="en-US" sz="2400">
                <a:latin typeface="Calibri"/>
                <a:cs typeface="Calibri"/>
              </a:rPr>
              <a:t>.   In about a week.</a:t>
            </a:r>
          </a:p>
          <a:p>
            <a:pPr marL="514350" indent="-514350">
              <a:buClr>
                <a:srgbClr val="1287C3"/>
              </a:buClr>
            </a:pPr>
            <a:r>
              <a:rPr lang="en-US" sz="2400" b="1">
                <a:latin typeface="Calibri"/>
                <a:cs typeface="Calibri"/>
              </a:rPr>
              <a:t>We are always interested in your feedback.</a:t>
            </a:r>
            <a:r>
              <a:rPr lang="en-US" sz="2400">
                <a:latin typeface="Calibri"/>
                <a:cs typeface="Calibri"/>
              </a:rPr>
              <a:t>  Please enter any suggestions you have for how we can make these webinars or the program resources more useful to you in the chat.</a:t>
            </a:r>
          </a:p>
          <a:p>
            <a:pPr marL="514350" indent="-514350">
              <a:buClr>
                <a:srgbClr val="1287C3"/>
              </a:buClr>
            </a:pPr>
            <a:r>
              <a:rPr lang="en-US" sz="2400" b="1">
                <a:latin typeface="Calibri"/>
                <a:cs typeface="Calibri"/>
              </a:rPr>
              <a:t>Stay connected </a:t>
            </a:r>
            <a:r>
              <a:rPr lang="en-US" sz="2400">
                <a:latin typeface="Calibri"/>
                <a:cs typeface="Calibri"/>
              </a:rPr>
              <a:t>by visiting </a:t>
            </a:r>
            <a:r>
              <a:rPr lang="en-US" sz="2400">
                <a:latin typeface="Calibri"/>
                <a:cs typeface="Calibri"/>
                <a:hlinkClick r:id="rId2"/>
              </a:rPr>
              <a:t>www.hud.gov/hcv</a:t>
            </a:r>
            <a:r>
              <a:rPr lang="en-US" sz="2400">
                <a:latin typeface="Calibri"/>
                <a:cs typeface="Calibri"/>
              </a:rPr>
              <a:t> and subscribing to the HCV Connect Newsletter.</a:t>
            </a:r>
          </a:p>
        </p:txBody>
      </p:sp>
      <p:sp>
        <p:nvSpPr>
          <p:cNvPr id="4" name="Slide Number Placeholder 3">
            <a:extLst>
              <a:ext uri="{FF2B5EF4-FFF2-40B4-BE49-F238E27FC236}">
                <a16:creationId xmlns:a16="http://schemas.microsoft.com/office/drawing/2014/main" id="{B896FFCC-4100-4F3C-A800-D203D61CD42B}"/>
              </a:ext>
            </a:extLst>
          </p:cNvPr>
          <p:cNvSpPr>
            <a:spLocks noGrp="1"/>
          </p:cNvSpPr>
          <p:nvPr>
            <p:ph type="sldNum" sz="quarter" idx="12"/>
          </p:nvPr>
        </p:nvSpPr>
        <p:spPr/>
        <p:txBody>
          <a:bodyPr/>
          <a:lstStyle/>
          <a:p>
            <a:fld id="{63CDEB3F-4050-4176-9930-7DC63E685662}" type="slidenum">
              <a:rPr lang="en-US" smtClean="0"/>
              <a:t>2</a:t>
            </a:fld>
            <a:endParaRPr lang="en-US"/>
          </a:p>
        </p:txBody>
      </p:sp>
    </p:spTree>
    <p:extLst>
      <p:ext uri="{BB962C8B-B14F-4D97-AF65-F5344CB8AC3E}">
        <p14:creationId xmlns:p14="http://schemas.microsoft.com/office/powerpoint/2010/main" val="1605609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0E0E6F-B56E-49E7-A6F9-8F6EC8489F26}"/>
              </a:ext>
            </a:extLst>
          </p:cNvPr>
          <p:cNvSpPr>
            <a:spLocks noGrp="1"/>
          </p:cNvSpPr>
          <p:nvPr>
            <p:ph type="title"/>
          </p:nvPr>
        </p:nvSpPr>
        <p:spPr/>
        <p:txBody>
          <a:bodyPr/>
          <a:lstStyle/>
          <a:p>
            <a:r>
              <a:rPr lang="en-US">
                <a:latin typeface="Franklin Gothic Book"/>
              </a:rPr>
              <a:t>Agenda</a:t>
            </a:r>
            <a:endParaRPr lang="en-US"/>
          </a:p>
        </p:txBody>
      </p:sp>
      <p:sp>
        <p:nvSpPr>
          <p:cNvPr id="3" name="Content Placeholder 2">
            <a:extLst>
              <a:ext uri="{FF2B5EF4-FFF2-40B4-BE49-F238E27FC236}">
                <a16:creationId xmlns:a16="http://schemas.microsoft.com/office/drawing/2014/main" id="{F47176DD-7C1B-49A0-AA6A-D7D1532D5DE9}"/>
              </a:ext>
            </a:extLst>
          </p:cNvPr>
          <p:cNvSpPr>
            <a:spLocks noGrp="1"/>
          </p:cNvSpPr>
          <p:nvPr>
            <p:ph idx="1"/>
          </p:nvPr>
        </p:nvSpPr>
        <p:spPr/>
        <p:txBody>
          <a:bodyPr>
            <a:normAutofit lnSpcReduction="10000"/>
          </a:bodyPr>
          <a:lstStyle/>
          <a:p>
            <a:pPr marL="514350" indent="-514350">
              <a:buClr>
                <a:srgbClr val="1287C3"/>
              </a:buClr>
              <a:buAutoNum type="arabicPeriod"/>
            </a:pPr>
            <a:r>
              <a:rPr lang="en-US" sz="2400">
                <a:latin typeface="Calibri"/>
                <a:cs typeface="Calibri"/>
              </a:rPr>
              <a:t>2023 Funding Update</a:t>
            </a:r>
            <a:endParaRPr lang="en-US"/>
          </a:p>
          <a:p>
            <a:pPr marL="1028700" lvl="1" indent="-342900">
              <a:buClr>
                <a:srgbClr val="1287C3"/>
              </a:buClr>
            </a:pPr>
            <a:r>
              <a:rPr lang="en-US" sz="2000">
                <a:latin typeface="Calibri"/>
                <a:cs typeface="Calibri"/>
              </a:rPr>
              <a:t>Overview of 2023 funding</a:t>
            </a:r>
          </a:p>
          <a:p>
            <a:pPr marL="1028700" lvl="1" indent="-342900">
              <a:buClr>
                <a:srgbClr val="1287C3"/>
              </a:buClr>
            </a:pPr>
            <a:r>
              <a:rPr lang="en-US" sz="2000">
                <a:latin typeface="Calibri"/>
                <a:cs typeface="Calibri"/>
              </a:rPr>
              <a:t>Using the Two-Year Tool to prepare for 2023</a:t>
            </a:r>
          </a:p>
          <a:p>
            <a:pPr marL="1028700" lvl="1" indent="-342900">
              <a:buClr>
                <a:srgbClr val="1287C3"/>
              </a:buClr>
            </a:pPr>
            <a:r>
              <a:rPr lang="en-US" sz="2000">
                <a:latin typeface="Calibri"/>
                <a:cs typeface="Calibri"/>
              </a:rPr>
              <a:t>Reminder of program resources to help improve utilization</a:t>
            </a:r>
            <a:endParaRPr lang="en-US"/>
          </a:p>
          <a:p>
            <a:pPr marL="971550" lvl="1">
              <a:buClr>
                <a:srgbClr val="1287C3"/>
              </a:buClr>
            </a:pPr>
            <a:endParaRPr lang="en-US" sz="2000">
              <a:latin typeface="Calibri"/>
              <a:cs typeface="Calibri"/>
            </a:endParaRPr>
          </a:p>
          <a:p>
            <a:pPr marL="457200" indent="-457200">
              <a:buClr>
                <a:srgbClr val="1287C3"/>
              </a:buClr>
              <a:buAutoNum type="arabicPeriod"/>
            </a:pPr>
            <a:r>
              <a:rPr lang="en-US" sz="2400">
                <a:latin typeface="Calibri"/>
                <a:cs typeface="Calibri"/>
              </a:rPr>
              <a:t>Improving Program Data</a:t>
            </a:r>
          </a:p>
          <a:p>
            <a:pPr marL="971550" lvl="1" indent="-342900">
              <a:buClr>
                <a:srgbClr val="1287C3"/>
              </a:buClr>
            </a:pPr>
            <a:r>
              <a:rPr lang="en-US" sz="2000">
                <a:latin typeface="Calibri"/>
                <a:cs typeface="Calibri"/>
              </a:rPr>
              <a:t>Resources to help improve IMS/PIC Data </a:t>
            </a:r>
          </a:p>
          <a:p>
            <a:pPr marL="971550" lvl="1" indent="-342900">
              <a:buClr>
                <a:srgbClr val="1287C3"/>
              </a:buClr>
            </a:pPr>
            <a:r>
              <a:rPr lang="en-US" sz="2000">
                <a:latin typeface="Calibri"/>
                <a:cs typeface="Calibri"/>
              </a:rPr>
              <a:t>New updates to the PIC Error Dashboard</a:t>
            </a:r>
          </a:p>
          <a:p>
            <a:pPr marL="971550" lvl="1" indent="-342900">
              <a:buClr>
                <a:srgbClr val="1287C3"/>
              </a:buClr>
            </a:pPr>
            <a:r>
              <a:rPr lang="en-US" sz="2000">
                <a:latin typeface="Calibri"/>
                <a:cs typeface="Calibri"/>
              </a:rPr>
              <a:t>Better issuance and leasing success rate data will improve utilization</a:t>
            </a:r>
          </a:p>
          <a:p>
            <a:pPr marL="514350" indent="-514350">
              <a:buClr>
                <a:srgbClr val="1287C3"/>
              </a:buClr>
            </a:pPr>
            <a:endParaRPr lang="en-US" sz="2400">
              <a:latin typeface="Calibri"/>
              <a:cs typeface="Calibri"/>
            </a:endParaRPr>
          </a:p>
        </p:txBody>
      </p:sp>
      <p:sp>
        <p:nvSpPr>
          <p:cNvPr id="4" name="Slide Number Placeholder 3">
            <a:extLst>
              <a:ext uri="{FF2B5EF4-FFF2-40B4-BE49-F238E27FC236}">
                <a16:creationId xmlns:a16="http://schemas.microsoft.com/office/drawing/2014/main" id="{B896FFCC-4100-4F3C-A800-D203D61CD42B}"/>
              </a:ext>
            </a:extLst>
          </p:cNvPr>
          <p:cNvSpPr>
            <a:spLocks noGrp="1"/>
          </p:cNvSpPr>
          <p:nvPr>
            <p:ph type="sldNum" sz="quarter" idx="12"/>
          </p:nvPr>
        </p:nvSpPr>
        <p:spPr/>
        <p:txBody>
          <a:bodyPr/>
          <a:lstStyle/>
          <a:p>
            <a:fld id="{63CDEB3F-4050-4176-9930-7DC63E685662}" type="slidenum">
              <a:rPr lang="en-US" smtClean="0"/>
              <a:t>3</a:t>
            </a:fld>
            <a:endParaRPr lang="en-US"/>
          </a:p>
        </p:txBody>
      </p:sp>
    </p:spTree>
    <p:extLst>
      <p:ext uri="{BB962C8B-B14F-4D97-AF65-F5344CB8AC3E}">
        <p14:creationId xmlns:p14="http://schemas.microsoft.com/office/powerpoint/2010/main" val="35660575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2A6B07-C114-3467-52DC-8339E9EE61DA}"/>
              </a:ext>
            </a:extLst>
          </p:cNvPr>
          <p:cNvSpPr>
            <a:spLocks noGrp="1"/>
          </p:cNvSpPr>
          <p:nvPr>
            <p:ph type="title"/>
          </p:nvPr>
        </p:nvSpPr>
        <p:spPr/>
        <p:txBody>
          <a:bodyPr>
            <a:normAutofit/>
          </a:bodyPr>
          <a:lstStyle/>
          <a:p>
            <a:r>
              <a:rPr lang="en-US" sz="4800" b="1">
                <a:latin typeface="Franklin Gothic Book"/>
              </a:rPr>
              <a:t>Significant 2023 Funding Increases</a:t>
            </a:r>
            <a:endParaRPr lang="en-US" sz="4800" b="1"/>
          </a:p>
        </p:txBody>
      </p:sp>
      <p:sp>
        <p:nvSpPr>
          <p:cNvPr id="4" name="Slide Number Placeholder 3">
            <a:extLst>
              <a:ext uri="{FF2B5EF4-FFF2-40B4-BE49-F238E27FC236}">
                <a16:creationId xmlns:a16="http://schemas.microsoft.com/office/drawing/2014/main" id="{33195BBD-554E-B9B5-5A46-0D2E9729225D}"/>
              </a:ext>
            </a:extLst>
          </p:cNvPr>
          <p:cNvSpPr>
            <a:spLocks noGrp="1"/>
          </p:cNvSpPr>
          <p:nvPr>
            <p:ph type="sldNum" sz="quarter" idx="12"/>
          </p:nvPr>
        </p:nvSpPr>
        <p:spPr>
          <a:xfrm>
            <a:off x="11120814" y="6108174"/>
            <a:ext cx="570444" cy="365125"/>
          </a:xfrm>
        </p:spPr>
        <p:txBody>
          <a:bodyPr/>
          <a:lstStyle/>
          <a:p>
            <a:fld id="{63CDEB3F-4050-4176-9930-7DC63E685662}" type="slidenum">
              <a:rPr lang="en-US" smtClean="0"/>
              <a:t>4</a:t>
            </a:fld>
            <a:endParaRPr lang="en-US"/>
          </a:p>
        </p:txBody>
      </p:sp>
      <p:pic>
        <p:nvPicPr>
          <p:cNvPr id="3" name="Picture 4">
            <a:extLst>
              <a:ext uri="{FF2B5EF4-FFF2-40B4-BE49-F238E27FC236}">
                <a16:creationId xmlns:a16="http://schemas.microsoft.com/office/drawing/2014/main" id="{B3D76B95-2102-E22F-0962-29CBCFDCB12C}"/>
              </a:ext>
            </a:extLst>
          </p:cNvPr>
          <p:cNvPicPr>
            <a:picLocks noChangeAspect="1"/>
          </p:cNvPicPr>
          <p:nvPr/>
        </p:nvPicPr>
        <p:blipFill>
          <a:blip r:embed="rId3"/>
          <a:stretch>
            <a:fillRect/>
          </a:stretch>
        </p:blipFill>
        <p:spPr>
          <a:xfrm>
            <a:off x="778330" y="2189396"/>
            <a:ext cx="11111592" cy="2193458"/>
          </a:xfrm>
          <a:prstGeom prst="rect">
            <a:avLst/>
          </a:prstGeom>
        </p:spPr>
      </p:pic>
      <p:sp>
        <p:nvSpPr>
          <p:cNvPr id="5" name="TextBox 4">
            <a:extLst>
              <a:ext uri="{FF2B5EF4-FFF2-40B4-BE49-F238E27FC236}">
                <a16:creationId xmlns:a16="http://schemas.microsoft.com/office/drawing/2014/main" id="{F9C347B1-519E-CCAC-353F-5ACB040830EE}"/>
              </a:ext>
            </a:extLst>
          </p:cNvPr>
          <p:cNvSpPr txBox="1"/>
          <p:nvPr/>
        </p:nvSpPr>
        <p:spPr>
          <a:xfrm>
            <a:off x="835479" y="4454978"/>
            <a:ext cx="7696199"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t>($ in Millions)</a:t>
            </a:r>
          </a:p>
        </p:txBody>
      </p:sp>
      <p:sp>
        <p:nvSpPr>
          <p:cNvPr id="6" name="TextBox 5">
            <a:extLst>
              <a:ext uri="{FF2B5EF4-FFF2-40B4-BE49-F238E27FC236}">
                <a16:creationId xmlns:a16="http://schemas.microsoft.com/office/drawing/2014/main" id="{34D47BCB-38E1-DD69-EFDF-A71AC97DE0D5}"/>
              </a:ext>
            </a:extLst>
          </p:cNvPr>
          <p:cNvSpPr txBox="1"/>
          <p:nvPr/>
        </p:nvSpPr>
        <p:spPr>
          <a:xfrm>
            <a:off x="2656066" y="5174591"/>
            <a:ext cx="8032908" cy="646331"/>
          </a:xfrm>
          <a:prstGeom prst="rect">
            <a:avLst/>
          </a:prstGeom>
          <a:solidFill>
            <a:srgbClr val="FFFF00"/>
          </a:solidFill>
          <a:ln>
            <a:solidFill>
              <a:schemeClr val="accent2">
                <a:lumMod val="75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600" b="1"/>
              <a:t>These are historic funding increases!!! </a:t>
            </a:r>
          </a:p>
        </p:txBody>
      </p:sp>
    </p:spTree>
    <p:extLst>
      <p:ext uri="{BB962C8B-B14F-4D97-AF65-F5344CB8AC3E}">
        <p14:creationId xmlns:p14="http://schemas.microsoft.com/office/powerpoint/2010/main" val="1326408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B0217-1577-6E3A-0FB2-1D0F7DC324E3}"/>
              </a:ext>
            </a:extLst>
          </p:cNvPr>
          <p:cNvSpPr>
            <a:spLocks noGrp="1"/>
          </p:cNvSpPr>
          <p:nvPr>
            <p:ph type="title"/>
          </p:nvPr>
        </p:nvSpPr>
        <p:spPr/>
        <p:txBody>
          <a:bodyPr/>
          <a:lstStyle/>
          <a:p>
            <a:r>
              <a:rPr lang="en-US">
                <a:latin typeface="Franklin Gothic Book"/>
              </a:rPr>
              <a:t>Funding Timeline</a:t>
            </a:r>
            <a:endParaRPr lang="en-US"/>
          </a:p>
        </p:txBody>
      </p:sp>
      <p:sp>
        <p:nvSpPr>
          <p:cNvPr id="3" name="Content Placeholder 2">
            <a:extLst>
              <a:ext uri="{FF2B5EF4-FFF2-40B4-BE49-F238E27FC236}">
                <a16:creationId xmlns:a16="http://schemas.microsoft.com/office/drawing/2014/main" id="{19809996-E319-D900-2360-5D18FE509614}"/>
              </a:ext>
            </a:extLst>
          </p:cNvPr>
          <p:cNvSpPr>
            <a:spLocks noGrp="1"/>
          </p:cNvSpPr>
          <p:nvPr>
            <p:ph idx="1"/>
          </p:nvPr>
        </p:nvSpPr>
        <p:spPr>
          <a:xfrm>
            <a:off x="1321235" y="1803156"/>
            <a:ext cx="10272889" cy="4009091"/>
          </a:xfrm>
        </p:spPr>
        <p:txBody>
          <a:bodyPr/>
          <a:lstStyle/>
          <a:p>
            <a:r>
              <a:rPr lang="en-US">
                <a:latin typeface="Calibri"/>
                <a:cs typeface="Calibri"/>
              </a:rPr>
              <a:t>VMS data due on January 27th (deadline extended 5 days)</a:t>
            </a:r>
            <a:endParaRPr lang="en-US"/>
          </a:p>
          <a:p>
            <a:pPr>
              <a:buClr>
                <a:srgbClr val="1287C3"/>
              </a:buClr>
            </a:pPr>
            <a:r>
              <a:rPr lang="en-US">
                <a:latin typeface="Calibri"/>
                <a:cs typeface="Calibri"/>
              </a:rPr>
              <a:t>HUD's VMS Validation - week of February 27th</a:t>
            </a:r>
            <a:endParaRPr lang="en-US"/>
          </a:p>
          <a:p>
            <a:pPr>
              <a:buClr>
                <a:srgbClr val="1287C3"/>
              </a:buClr>
            </a:pPr>
            <a:r>
              <a:rPr lang="en-US">
                <a:latin typeface="Calibri"/>
                <a:cs typeface="Calibri"/>
              </a:rPr>
              <a:t>2023 Contract Renewal Awards – week of April 7th</a:t>
            </a:r>
            <a:endParaRPr lang="en-US"/>
          </a:p>
          <a:p>
            <a:pPr>
              <a:buClr>
                <a:srgbClr val="1287C3"/>
              </a:buClr>
            </a:pPr>
            <a:r>
              <a:rPr lang="en-US">
                <a:latin typeface="Calibri"/>
                <a:cs typeface="Calibri"/>
              </a:rPr>
              <a:t>HCVP Implementation Webinar – week of April 17th</a:t>
            </a:r>
            <a:endParaRPr lang="en-US"/>
          </a:p>
          <a:p>
            <a:pPr>
              <a:buClr>
                <a:srgbClr val="1287C3"/>
              </a:buClr>
            </a:pPr>
            <a:r>
              <a:rPr lang="en-US">
                <a:latin typeface="Calibri"/>
                <a:cs typeface="Calibri"/>
              </a:rPr>
              <a:t>2023 HCVP Funding Notice – week of April 17th </a:t>
            </a:r>
            <a:endParaRPr lang="en-US"/>
          </a:p>
        </p:txBody>
      </p:sp>
      <p:sp>
        <p:nvSpPr>
          <p:cNvPr id="4" name="Slide Number Placeholder 3">
            <a:extLst>
              <a:ext uri="{FF2B5EF4-FFF2-40B4-BE49-F238E27FC236}">
                <a16:creationId xmlns:a16="http://schemas.microsoft.com/office/drawing/2014/main" id="{ADD15E64-A8EA-5D42-DE06-45F774C906F0}"/>
              </a:ext>
            </a:extLst>
          </p:cNvPr>
          <p:cNvSpPr>
            <a:spLocks noGrp="1"/>
          </p:cNvSpPr>
          <p:nvPr>
            <p:ph type="sldNum" sz="quarter" idx="12"/>
          </p:nvPr>
        </p:nvSpPr>
        <p:spPr/>
        <p:txBody>
          <a:bodyPr/>
          <a:lstStyle/>
          <a:p>
            <a:fld id="{63CDEB3F-4050-4176-9930-7DC63E685662}" type="slidenum">
              <a:rPr lang="en-US" smtClean="0"/>
              <a:t>5</a:t>
            </a:fld>
            <a:endParaRPr lang="en-US"/>
          </a:p>
        </p:txBody>
      </p:sp>
    </p:spTree>
    <p:extLst>
      <p:ext uri="{BB962C8B-B14F-4D97-AF65-F5344CB8AC3E}">
        <p14:creationId xmlns:p14="http://schemas.microsoft.com/office/powerpoint/2010/main" val="1879216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E9BB0-690B-90ED-4FCF-981F4691DA71}"/>
              </a:ext>
            </a:extLst>
          </p:cNvPr>
          <p:cNvSpPr>
            <a:spLocks noGrp="1"/>
          </p:cNvSpPr>
          <p:nvPr>
            <p:ph type="title"/>
          </p:nvPr>
        </p:nvSpPr>
        <p:spPr/>
        <p:txBody>
          <a:bodyPr/>
          <a:lstStyle/>
          <a:p>
            <a:r>
              <a:rPr lang="en-US">
                <a:latin typeface="Franklin Gothic Book"/>
              </a:rPr>
              <a:t>Until then... as always... the Two-Year Tool</a:t>
            </a:r>
            <a:endParaRPr lang="en-US"/>
          </a:p>
        </p:txBody>
      </p:sp>
      <p:sp>
        <p:nvSpPr>
          <p:cNvPr id="4" name="Slide Number Placeholder 3">
            <a:extLst>
              <a:ext uri="{FF2B5EF4-FFF2-40B4-BE49-F238E27FC236}">
                <a16:creationId xmlns:a16="http://schemas.microsoft.com/office/drawing/2014/main" id="{255DF7C5-85DE-83EE-5F67-04BB9B67525D}"/>
              </a:ext>
            </a:extLst>
          </p:cNvPr>
          <p:cNvSpPr>
            <a:spLocks noGrp="1"/>
          </p:cNvSpPr>
          <p:nvPr>
            <p:ph type="sldNum" sz="quarter" idx="12"/>
          </p:nvPr>
        </p:nvSpPr>
        <p:spPr/>
        <p:txBody>
          <a:bodyPr/>
          <a:lstStyle/>
          <a:p>
            <a:fld id="{63CDEB3F-4050-4176-9930-7DC63E685662}" type="slidenum">
              <a:rPr lang="en-US" smtClean="0"/>
              <a:t>6</a:t>
            </a:fld>
            <a:endParaRPr lang="en-US"/>
          </a:p>
        </p:txBody>
      </p:sp>
      <p:pic>
        <p:nvPicPr>
          <p:cNvPr id="7" name="Picture 7">
            <a:extLst>
              <a:ext uri="{FF2B5EF4-FFF2-40B4-BE49-F238E27FC236}">
                <a16:creationId xmlns:a16="http://schemas.microsoft.com/office/drawing/2014/main" id="{0D2177C0-12C6-08BA-0ECE-ACECF37ABF37}"/>
              </a:ext>
            </a:extLst>
          </p:cNvPr>
          <p:cNvPicPr>
            <a:picLocks noChangeAspect="1"/>
          </p:cNvPicPr>
          <p:nvPr/>
        </p:nvPicPr>
        <p:blipFill>
          <a:blip r:embed="rId2"/>
          <a:stretch>
            <a:fillRect/>
          </a:stretch>
        </p:blipFill>
        <p:spPr>
          <a:xfrm>
            <a:off x="3471356" y="1832353"/>
            <a:ext cx="5748270" cy="440311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882941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E3ED1F-3D32-7748-FA8D-837FF0257E13}"/>
              </a:ext>
            </a:extLst>
          </p:cNvPr>
          <p:cNvSpPr>
            <a:spLocks noGrp="1"/>
          </p:cNvSpPr>
          <p:nvPr>
            <p:ph type="title"/>
          </p:nvPr>
        </p:nvSpPr>
        <p:spPr/>
        <p:txBody>
          <a:bodyPr/>
          <a:lstStyle/>
          <a:p>
            <a:r>
              <a:rPr lang="en-US"/>
              <a:t>Reminders</a:t>
            </a:r>
          </a:p>
        </p:txBody>
      </p:sp>
      <p:sp>
        <p:nvSpPr>
          <p:cNvPr id="3" name="Content Placeholder 2">
            <a:extLst>
              <a:ext uri="{FF2B5EF4-FFF2-40B4-BE49-F238E27FC236}">
                <a16:creationId xmlns:a16="http://schemas.microsoft.com/office/drawing/2014/main" id="{628E8FFF-E4F9-4DAD-3468-CF61AB24ECB6}"/>
              </a:ext>
            </a:extLst>
          </p:cNvPr>
          <p:cNvSpPr>
            <a:spLocks noGrp="1"/>
          </p:cNvSpPr>
          <p:nvPr>
            <p:ph idx="1"/>
          </p:nvPr>
        </p:nvSpPr>
        <p:spPr>
          <a:xfrm>
            <a:off x="1146367" y="2220686"/>
            <a:ext cx="10272889" cy="4398127"/>
          </a:xfrm>
        </p:spPr>
        <p:txBody>
          <a:bodyPr>
            <a:normAutofit/>
          </a:bodyPr>
          <a:lstStyle/>
          <a:p>
            <a:pPr marL="457200" indent="-457200">
              <a:buFont typeface="Wingdings"/>
              <a:buChar char="Ø"/>
            </a:pPr>
            <a:r>
              <a:rPr lang="en-US" sz="2400">
                <a:latin typeface="Calibri"/>
                <a:cs typeface="Calibri"/>
              </a:rPr>
              <a:t>We urge PHAs to take advantage of the recent program updates to support leasing:</a:t>
            </a:r>
          </a:p>
          <a:p>
            <a:pPr lvl="1"/>
            <a:r>
              <a:rPr lang="en-US" sz="2000">
                <a:latin typeface="Calibri"/>
                <a:cs typeface="Calibri"/>
              </a:rPr>
              <a:t>New 2023 FMRs </a:t>
            </a:r>
          </a:p>
          <a:p>
            <a:pPr lvl="1"/>
            <a:r>
              <a:rPr lang="en-US" sz="2000">
                <a:latin typeface="Calibri"/>
                <a:cs typeface="Calibri"/>
              </a:rPr>
              <a:t>Payment Standard Waivers (PIH Notice 2022-30)</a:t>
            </a:r>
          </a:p>
          <a:p>
            <a:pPr lvl="1"/>
            <a:r>
              <a:rPr lang="en-US" sz="2000">
                <a:latin typeface="Calibri"/>
                <a:cs typeface="Calibri"/>
              </a:rPr>
              <a:t>Administrative Fee Flexibility (PIH Notice 2022-29)</a:t>
            </a:r>
          </a:p>
          <a:p>
            <a:pPr marL="0" indent="0">
              <a:buNone/>
            </a:pPr>
            <a:endParaRPr lang="en-US" sz="800">
              <a:latin typeface="Calibri"/>
              <a:cs typeface="Calibri"/>
            </a:endParaRPr>
          </a:p>
          <a:p>
            <a:pPr marL="457200" indent="-457200">
              <a:buFont typeface="Wingdings"/>
              <a:buChar char="Ø"/>
            </a:pPr>
            <a:r>
              <a:rPr lang="en-US" sz="2400" u="sng">
                <a:latin typeface="Calibri"/>
                <a:cs typeface="Calibri"/>
              </a:rPr>
              <a:t>Now is not the time to press pause on HCV leasing</a:t>
            </a:r>
            <a:r>
              <a:rPr lang="en-US" sz="2400">
                <a:latin typeface="Calibri"/>
                <a:cs typeface="Calibri"/>
              </a:rPr>
              <a:t>.  Please continue to use the Two-Year-Tool to make HCV program decisions</a:t>
            </a:r>
            <a:r>
              <a:rPr lang="en-US" sz="2800">
                <a:latin typeface="Calibri"/>
                <a:cs typeface="Calibri"/>
              </a:rPr>
              <a:t>.  </a:t>
            </a:r>
          </a:p>
          <a:p>
            <a:pPr marL="0" lvl="1" indent="0">
              <a:buNone/>
            </a:pPr>
            <a:endParaRPr lang="en-US" sz="1600">
              <a:latin typeface="Calibri"/>
              <a:cs typeface="Calibri"/>
            </a:endParaRPr>
          </a:p>
          <a:p>
            <a:pPr marL="457200" lvl="1" indent="0">
              <a:buNone/>
            </a:pPr>
            <a:endParaRPr lang="en-US"/>
          </a:p>
        </p:txBody>
      </p:sp>
      <p:sp>
        <p:nvSpPr>
          <p:cNvPr id="4" name="Slide Number Placeholder 3">
            <a:extLst>
              <a:ext uri="{FF2B5EF4-FFF2-40B4-BE49-F238E27FC236}">
                <a16:creationId xmlns:a16="http://schemas.microsoft.com/office/drawing/2014/main" id="{FB573FC0-32C6-1210-F0F0-180689EC7F92}"/>
              </a:ext>
            </a:extLst>
          </p:cNvPr>
          <p:cNvSpPr>
            <a:spLocks noGrp="1"/>
          </p:cNvSpPr>
          <p:nvPr>
            <p:ph type="sldNum" sz="quarter" idx="12"/>
          </p:nvPr>
        </p:nvSpPr>
        <p:spPr/>
        <p:txBody>
          <a:bodyPr/>
          <a:lstStyle/>
          <a:p>
            <a:fld id="{63CDEB3F-4050-4176-9930-7DC63E685662}" type="slidenum">
              <a:rPr lang="en-US" smtClean="0"/>
              <a:t>7</a:t>
            </a:fld>
            <a:endParaRPr lang="en-US"/>
          </a:p>
        </p:txBody>
      </p:sp>
      <p:sp>
        <p:nvSpPr>
          <p:cNvPr id="6" name="TextBox 5">
            <a:extLst>
              <a:ext uri="{FF2B5EF4-FFF2-40B4-BE49-F238E27FC236}">
                <a16:creationId xmlns:a16="http://schemas.microsoft.com/office/drawing/2014/main" id="{7265B7F6-EE83-53DA-4E8E-A14F7C0F8B0B}"/>
              </a:ext>
            </a:extLst>
          </p:cNvPr>
          <p:cNvSpPr txBox="1"/>
          <p:nvPr/>
        </p:nvSpPr>
        <p:spPr>
          <a:xfrm>
            <a:off x="772743" y="6027003"/>
            <a:ext cx="11346426" cy="830997"/>
          </a:xfrm>
          <a:prstGeom prst="rect">
            <a:avLst/>
          </a:prstGeom>
          <a:solidFill>
            <a:schemeClr val="accent2">
              <a:lumMod val="20000"/>
              <a:lumOff val="80000"/>
            </a:schemeClr>
          </a:solidFill>
        </p:spPr>
        <p:txBody>
          <a:bodyPr wrap="square" rtlCol="0">
            <a:spAutoFit/>
          </a:bodyPr>
          <a:lstStyle/>
          <a:p>
            <a:r>
              <a:rPr lang="en-US" sz="2400" b="1"/>
              <a:t>Need help?</a:t>
            </a:r>
          </a:p>
          <a:p>
            <a:r>
              <a:rPr lang="en-US" sz="2400"/>
              <a:t>Contact your local Public Housing Field Office and/or visit </a:t>
            </a:r>
            <a:r>
              <a:rPr lang="en-US" sz="2400">
                <a:hlinkClick r:id="rId2"/>
              </a:rPr>
              <a:t>www.hud.gov/hcv</a:t>
            </a:r>
            <a:r>
              <a:rPr lang="en-US" sz="2400"/>
              <a:t>.</a:t>
            </a:r>
          </a:p>
        </p:txBody>
      </p:sp>
    </p:spTree>
    <p:extLst>
      <p:ext uri="{BB962C8B-B14F-4D97-AF65-F5344CB8AC3E}">
        <p14:creationId xmlns:p14="http://schemas.microsoft.com/office/powerpoint/2010/main" val="21186448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ud theme">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hud theme" id="{ECAF9FF4-3BF6-4BB6-9BAE-CE39E1A13AA5}" vid="{FB461CA3-2EA1-4BD4-A52B-1A7929F002AC}"/>
    </a:ext>
  </a:extLst>
</a:theme>
</file>

<file path=ppt/theme/theme2.xml><?xml version="1.0" encoding="utf-8"?>
<a:theme xmlns:a="http://schemas.openxmlformats.org/drawingml/2006/main" name="1_Custom Design">
  <a:themeElements>
    <a:clrScheme name="Custom 10">
      <a:dk1>
        <a:sysClr val="windowText" lastClr="000000"/>
      </a:dk1>
      <a:lt1>
        <a:sysClr val="window" lastClr="FFFFFF"/>
      </a:lt1>
      <a:dk2>
        <a:srgbClr val="244061"/>
      </a:dk2>
      <a:lt2>
        <a:srgbClr val="EEECE1"/>
      </a:lt2>
      <a:accent1>
        <a:srgbClr val="B8CCE4"/>
      </a:accent1>
      <a:accent2>
        <a:srgbClr val="C0504D"/>
      </a:accent2>
      <a:accent3>
        <a:srgbClr val="C3D69B"/>
      </a:accent3>
      <a:accent4>
        <a:srgbClr val="5F497A"/>
      </a:accent4>
      <a:accent5>
        <a:srgbClr val="31859B"/>
      </a:accent5>
      <a:accent6>
        <a:srgbClr val="F2DCDB"/>
      </a:accent6>
      <a:hlink>
        <a:srgbClr val="0000FF"/>
      </a:hlink>
      <a:folHlink>
        <a:srgbClr val="800080"/>
      </a:folHlink>
    </a:clrScheme>
    <a:fontScheme name="Custom 1">
      <a:majorFont>
        <a:latin typeface="Lucida Brigh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Custom 10">
      <a:dk1>
        <a:sysClr val="windowText" lastClr="000000"/>
      </a:dk1>
      <a:lt1>
        <a:sysClr val="window" lastClr="FFFFFF"/>
      </a:lt1>
      <a:dk2>
        <a:srgbClr val="244061"/>
      </a:dk2>
      <a:lt2>
        <a:srgbClr val="EEECE1"/>
      </a:lt2>
      <a:accent1>
        <a:srgbClr val="B8CCE4"/>
      </a:accent1>
      <a:accent2>
        <a:srgbClr val="C0504D"/>
      </a:accent2>
      <a:accent3>
        <a:srgbClr val="C3D69B"/>
      </a:accent3>
      <a:accent4>
        <a:srgbClr val="5F497A"/>
      </a:accent4>
      <a:accent5>
        <a:srgbClr val="31859B"/>
      </a:accent5>
      <a:accent6>
        <a:srgbClr val="F2DCDB"/>
      </a:accent6>
      <a:hlink>
        <a:srgbClr val="0000FF"/>
      </a:hlink>
      <a:folHlink>
        <a:srgbClr val="800080"/>
      </a:folHlink>
    </a:clrScheme>
    <a:fontScheme name="Custom 1">
      <a:majorFont>
        <a:latin typeface="Lucida Bright"/>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58B0C543903E7429806616CCC8804BE" ma:contentTypeVersion="12" ma:contentTypeDescription="Create a new document." ma:contentTypeScope="" ma:versionID="701c0c528de2cd438c776873fc197dba">
  <xsd:schema xmlns:xsd="http://www.w3.org/2001/XMLSchema" xmlns:xs="http://www.w3.org/2001/XMLSchema" xmlns:p="http://schemas.microsoft.com/office/2006/metadata/properties" xmlns:ns2="dfa42e7d-fb86-4563-8984-0accd8a0715b" xmlns:ns3="fd014737-7608-4b1e-b967-8de8d479122d" targetNamespace="http://schemas.microsoft.com/office/2006/metadata/properties" ma:root="true" ma:fieldsID="da592b782d16955ffdee620f6620d5bb" ns2:_="" ns3:_="">
    <xsd:import namespace="dfa42e7d-fb86-4563-8984-0accd8a0715b"/>
    <xsd:import namespace="fd014737-7608-4b1e-b967-8de8d479122d"/>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a42e7d-fb86-4563-8984-0accd8a0715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fd014737-7608-4b1e-b967-8de8d479122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fd014737-7608-4b1e-b967-8de8d479122d">
      <UserInfo>
        <DisplayName>Ruppel, Chad</DisplayName>
        <AccountId>42</AccountId>
        <AccountType/>
      </UserInfo>
      <UserInfo>
        <DisplayName>Hatch, Patrick J</DisplayName>
        <AccountId>17</AccountId>
        <AccountType/>
      </UserInfo>
      <UserInfo>
        <DisplayName>Griego, Mandy V</DisplayName>
        <AccountId>68</AccountId>
        <AccountType/>
      </UserInfo>
      <UserInfo>
        <DisplayName>Rice, Douglas H</DisplayName>
        <AccountId>873</AccountId>
        <AccountType/>
      </UserInfo>
      <UserInfo>
        <DisplayName>Anderson, Lea E</DisplayName>
        <AccountId>19</AccountId>
        <AccountType/>
      </UserInfo>
    </SharedWithUsers>
  </documentManagement>
</p:properties>
</file>

<file path=customXml/itemProps1.xml><?xml version="1.0" encoding="utf-8"?>
<ds:datastoreItem xmlns:ds="http://schemas.openxmlformats.org/officeDocument/2006/customXml" ds:itemID="{B136BD91-DAC4-41B1-A9C2-31B90E97B97E}">
  <ds:schemaRefs>
    <ds:schemaRef ds:uri="http://schemas.microsoft.com/sharepoint/v3/contenttype/forms"/>
  </ds:schemaRefs>
</ds:datastoreItem>
</file>

<file path=customXml/itemProps2.xml><?xml version="1.0" encoding="utf-8"?>
<ds:datastoreItem xmlns:ds="http://schemas.openxmlformats.org/officeDocument/2006/customXml" ds:itemID="{DAFC544A-C8CB-4FF6-B9BC-FA30378057C1}">
  <ds:schemaRefs>
    <ds:schemaRef ds:uri="dfa42e7d-fb86-4563-8984-0accd8a0715b"/>
    <ds:schemaRef ds:uri="fd014737-7608-4b1e-b967-8de8d479122d"/>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90134D97-BADA-43A3-84F9-07EEA941D394}">
  <ds:schemaRefs>
    <ds:schemaRef ds:uri="dfa42e7d-fb86-4563-8984-0accd8a0715b"/>
    <ds:schemaRef ds:uri="fd014737-7608-4b1e-b967-8de8d479122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Application>Microsoft Office PowerPoint</Application>
  <PresentationFormat>Widescreen</PresentationFormat>
  <Slides>7</Slides>
  <Notes>1</Notes>
  <HiddenSlides>0</HiddenSlides>
  <ScaleCrop>false</ScaleCrop>
  <HeadingPairs>
    <vt:vector size="4" baseType="variant">
      <vt:variant>
        <vt:lpstr>Theme</vt:lpstr>
      </vt:variant>
      <vt:variant>
        <vt:i4>3</vt:i4>
      </vt:variant>
      <vt:variant>
        <vt:lpstr>Slide Titles</vt:lpstr>
      </vt:variant>
      <vt:variant>
        <vt:i4>7</vt:i4>
      </vt:variant>
    </vt:vector>
  </HeadingPairs>
  <TitlesOfParts>
    <vt:vector size="10" baseType="lpstr">
      <vt:lpstr>hud theme</vt:lpstr>
      <vt:lpstr>1_Custom Design</vt:lpstr>
      <vt:lpstr>2_Custom Design</vt:lpstr>
      <vt:lpstr>HCV Utilization Webinar: Improving Program Data &amp; 2023 Funding Update</vt:lpstr>
      <vt:lpstr>Welcome!</vt:lpstr>
      <vt:lpstr>Agenda</vt:lpstr>
      <vt:lpstr>Significant 2023 Funding Increases</vt:lpstr>
      <vt:lpstr>Funding Timeline</vt:lpstr>
      <vt:lpstr>Until then... as always... the Two-Year Tool</vt:lpstr>
      <vt:lpstr>Reminders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Housing Choice Voucher Webinar</dc:title>
  <dc:creator>Anderson, Lea E</dc:creator>
  <cp:revision>2</cp:revision>
  <dcterms:created xsi:type="dcterms:W3CDTF">2021-10-13T18:09:45Z</dcterms:created>
  <dcterms:modified xsi:type="dcterms:W3CDTF">2023-01-26T22:44:08Z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0x010100158B0C543903E7429806616CCC8804BE</vt:lpwstr>
  </property>
</Properties>
</file>