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comments/modernComment_1A1_7F5FAFE1.xml" ContentType="application/vnd.ms-powerpoint.comments+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8" r:id="rId5"/>
    <p:sldMasterId id="2147483691" r:id="rId6"/>
    <p:sldMasterId id="2147483704" r:id="rId7"/>
    <p:sldMasterId id="2147483716" r:id="rId8"/>
  </p:sldMasterIdLst>
  <p:notesMasterIdLst>
    <p:notesMasterId r:id="rId42"/>
  </p:notesMasterIdLst>
  <p:handoutMasterIdLst>
    <p:handoutMasterId r:id="rId43"/>
  </p:handoutMasterIdLst>
  <p:sldIdLst>
    <p:sldId id="256" r:id="rId9"/>
    <p:sldId id="410" r:id="rId10"/>
    <p:sldId id="465" r:id="rId11"/>
    <p:sldId id="467" r:id="rId12"/>
    <p:sldId id="466" r:id="rId13"/>
    <p:sldId id="386" r:id="rId14"/>
    <p:sldId id="462" r:id="rId15"/>
    <p:sldId id="416" r:id="rId16"/>
    <p:sldId id="464" r:id="rId17"/>
    <p:sldId id="461" r:id="rId18"/>
    <p:sldId id="417" r:id="rId19"/>
    <p:sldId id="463" r:id="rId20"/>
    <p:sldId id="469" r:id="rId21"/>
    <p:sldId id="260" r:id="rId22"/>
    <p:sldId id="262" r:id="rId23"/>
    <p:sldId id="261" r:id="rId24"/>
    <p:sldId id="263" r:id="rId25"/>
    <p:sldId id="265" r:id="rId26"/>
    <p:sldId id="264" r:id="rId27"/>
    <p:sldId id="269" r:id="rId28"/>
    <p:sldId id="266" r:id="rId29"/>
    <p:sldId id="267" r:id="rId30"/>
    <p:sldId id="268" r:id="rId31"/>
    <p:sldId id="259" r:id="rId32"/>
    <p:sldId id="471" r:id="rId33"/>
    <p:sldId id="475" r:id="rId34"/>
    <p:sldId id="258" r:id="rId35"/>
    <p:sldId id="476" r:id="rId36"/>
    <p:sldId id="477" r:id="rId37"/>
    <p:sldId id="294" r:id="rId38"/>
    <p:sldId id="470" r:id="rId39"/>
    <p:sldId id="468" r:id="rId40"/>
    <p:sldId id="449"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2EE471C-D26A-4AD7-85D5-86169C210931}">
          <p14:sldIdLst>
            <p14:sldId id="256"/>
            <p14:sldId id="410"/>
            <p14:sldId id="465"/>
            <p14:sldId id="467"/>
            <p14:sldId id="466"/>
            <p14:sldId id="386"/>
            <p14:sldId id="462"/>
            <p14:sldId id="416"/>
            <p14:sldId id="464"/>
            <p14:sldId id="461"/>
            <p14:sldId id="417"/>
            <p14:sldId id="463"/>
            <p14:sldId id="469"/>
            <p14:sldId id="260"/>
            <p14:sldId id="262"/>
            <p14:sldId id="261"/>
            <p14:sldId id="263"/>
            <p14:sldId id="265"/>
            <p14:sldId id="264"/>
            <p14:sldId id="269"/>
            <p14:sldId id="266"/>
            <p14:sldId id="267"/>
            <p14:sldId id="268"/>
            <p14:sldId id="259"/>
            <p14:sldId id="471"/>
            <p14:sldId id="475"/>
            <p14:sldId id="258"/>
            <p14:sldId id="476"/>
            <p14:sldId id="477"/>
            <p14:sldId id="294"/>
            <p14:sldId id="470"/>
            <p14:sldId id="468"/>
            <p14:sldId id="449"/>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227171C-7997-1426-2718-7EF7D89C36A5}" name="Ruppel, Chad" initials="RC" userId="S::Chad.X.Ruppel@hud.gov::d7185f08-ff25-4745-a1ea-250edf0199cc" providerId="AD"/>
  <p188:author id="{ACF2D937-215D-3082-AEF7-323870AF1BF0}" name="Tafoya, Eva K" initials="TK" userId="S::eva.k.tafoya@hud.gov::8f70b40f-ee89-4616-a277-c0a9b69ffb5e" providerId="AD"/>
  <p188:author id="{DF20A33C-52EE-37F4-1B0D-E7F9B24B3CA7}" name="Johnson, Nathaniel" initials="JN" userId="S::Nathaniel.Johnson@hud.gov::bf5bd8fb-2788-4a30-a3ed-ec70b97b5a18" providerId="AD"/>
  <p188:author id="{C59E1841-1FE9-4C93-F6DF-BFEE92678453}" name="Griego, Mandy V" initials="GV" userId="S::mandy.v.griego@hud.gov::576f0306-c36c-43bd-ae1f-d16a49aefba5" providerId="AD"/>
  <p188:author id="{1A701549-2028-450B-FB78-26DB2D4D928A}" name="Hatch, Patrick J" initials="HJ" userId="S::patrick.j.hatch@hud.gov::452e8538-c146-4e80-894f-163ba07763d9" providerId="AD"/>
  <p188:author id="{C6732A6E-857F-62FB-DC2D-AC47065FEA10}" name="Griego, Mandy V" initials="GMV" userId="S::Mandy.V.Griego@hud.gov::576f0306-c36c-43bd-ae1f-d16a49aefba5" providerId="AD"/>
  <p188:author id="{BE4D2877-F503-B2F5-9BCD-A52F992B219A}" name="Ruppel, Chad" initials="RC" userId="S::chad.x.ruppel@hud.gov::4cd7462c-1b0b-42e5-b3bf-8652639ad50d" providerId="AD"/>
  <p188:author id="{A19BAF88-24B6-1240-CB95-200656EAAAE5}" name="Anderson, Lea E" initials="AE" userId="S::lea.e.anderson@hud.gov::6ca52ed6-879a-46a8-acda-1a75034b8495" providerId="AD"/>
  <p188:author id="{2C68F5A6-0EB7-3AB2-B699-F8D8915937A2}" name="Jones, Ryan E" initials="JRE" userId="S::Ryan.E.Jones@hud.gov::c3e7e8f0-cd80-480a-8734-886bf945cb72" providerId="AD"/>
  <p188:author id="{557409B5-1AE0-0109-A653-80DF57964F4E}" name="Johnson, Nathaniel" initials="JN" userId="S::nathaniel.johnson@hud.gov::bf5bd8fb-2788-4a30-a3ed-ec70b97b5a18" providerId="AD"/>
  <p188:author id="{786D2DBA-BF4C-9FEC-2B40-DEE6FC88D62D}" name="Rice, Douglas H" initials="RDH" userId="S::Douglas.H.Rice@hud.gov::f6f69b44-93dc-4884-b091-062b31555bed" providerId="AD"/>
  <p188:author id="{927AB9D6-31DB-59AC-5D69-F13C8E9447D2}" name="Tafoya, Eva K" initials="TEK" userId="S::Eva.K.Tafoya@hud.gov::8f70b40f-ee89-4616-a277-c0a9b69ffb5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nderson, Lea E" initials="ALE" lastIdx="7" clrIdx="0">
    <p:extLst>
      <p:ext uri="{19B8F6BF-5375-455C-9EA6-DF929625EA0E}">
        <p15:presenceInfo xmlns:p15="http://schemas.microsoft.com/office/powerpoint/2012/main" userId="S::Lea.E.Anderson@hud.gov::6ca52ed6-879a-46a8-acda-1a75034b8495" providerId="AD"/>
      </p:ext>
    </p:extLst>
  </p:cmAuthor>
  <p:cmAuthor id="2" name="Lariccia, Michael" initials="LM" lastIdx="7" clrIdx="1">
    <p:extLst>
      <p:ext uri="{19B8F6BF-5375-455C-9EA6-DF929625EA0E}">
        <p15:presenceInfo xmlns:p15="http://schemas.microsoft.com/office/powerpoint/2012/main" userId="S::Michael.Lariccia@hud.gov::dc8a35d9-cbf3-46c0-b0f0-6fdb38c4e903" providerId="AD"/>
      </p:ext>
    </p:extLst>
  </p:cmAuthor>
  <p:cmAuthor id="3" name="Ruppel, Chad" initials="RC" lastIdx="10" clrIdx="2">
    <p:extLst>
      <p:ext uri="{19B8F6BF-5375-455C-9EA6-DF929625EA0E}">
        <p15:presenceInfo xmlns:p15="http://schemas.microsoft.com/office/powerpoint/2012/main" userId="S::chad.x.ruppel@hud.gov::4cd7462c-1b0b-42e5-b3bf-8652639ad50d" providerId="AD"/>
      </p:ext>
    </p:extLst>
  </p:cmAuthor>
  <p:cmAuthor id="4" name="Ruppel, Chad" initials="RC [2]" lastIdx="11" clrIdx="3">
    <p:extLst>
      <p:ext uri="{19B8F6BF-5375-455C-9EA6-DF929625EA0E}">
        <p15:presenceInfo xmlns:p15="http://schemas.microsoft.com/office/powerpoint/2012/main" userId="S::Chad.X.Ruppel@hud.gov::d7185f08-ff25-4745-a1ea-250edf0199cc" providerId="AD"/>
      </p:ext>
    </p:extLst>
  </p:cmAuthor>
  <p:cmAuthor id="5" name="Hatch, Patrick J" initials="HJ" lastIdx="1" clrIdx="4">
    <p:extLst>
      <p:ext uri="{19B8F6BF-5375-455C-9EA6-DF929625EA0E}">
        <p15:presenceInfo xmlns:p15="http://schemas.microsoft.com/office/powerpoint/2012/main" userId="S::patrick.j.hatch@hud.gov::452e8538-c146-4e80-894f-163ba07763d9" providerId="AD"/>
      </p:ext>
    </p:extLst>
  </p:cmAuthor>
  <p:cmAuthor id="6" name="Griego, Mandy V" initials="GMV" lastIdx="3" clrIdx="5">
    <p:extLst>
      <p:ext uri="{19B8F6BF-5375-455C-9EA6-DF929625EA0E}">
        <p15:presenceInfo xmlns:p15="http://schemas.microsoft.com/office/powerpoint/2012/main" userId="S::Mandy.V.Griego@hud.gov::576f0306-c36c-43bd-ae1f-d16a49aefba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86CC8D-75FB-444E-8124-7824813EEA39}" v="1896" dt="2022-11-16T23:03:25.69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822"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3" Type="http://schemas.openxmlformats.org/officeDocument/2006/relationships/customXml" Target="../customXml/item3.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notesMaster" Target="notesMasters/notesMaster1.xml"/><Relationship Id="rId47" Type="http://schemas.openxmlformats.org/officeDocument/2006/relationships/theme" Target="theme/theme1.xml"/><Relationship Id="rId50" Type="http://schemas.microsoft.com/office/2018/10/relationships/authors" Target="authors.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slide" Target="slides/slide3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microsoft.com/office/2015/10/relationships/revisionInfo" Target="revisionInfo.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handoutMaster" Target="handoutMasters/handoutMaster1.xml"/><Relationship Id="rId48" Type="http://schemas.openxmlformats.org/officeDocument/2006/relationships/tableStyles" Target="tableStyles.xml"/><Relationship Id="rId8" Type="http://schemas.openxmlformats.org/officeDocument/2006/relationships/slideMaster" Target="slideMasters/slideMaster5.xml"/></Relationships>
</file>

<file path=ppt/comments/modernComment_1A1_7F5FAFE1.xml><?xml version="1.0" encoding="utf-8"?>
<p188:cmLst xmlns:a="http://schemas.openxmlformats.org/drawingml/2006/main" xmlns:r="http://schemas.openxmlformats.org/officeDocument/2006/relationships" xmlns:p188="http://schemas.microsoft.com/office/powerpoint/2018/8/main">
  <p188:cm id="{1488EA53-7F88-4212-88C7-1D1BD5427309}" authorId="{BE4D2877-F503-B2F5-9BCD-A52F992B219A}" created="2022-11-10T22:19:06.060">
    <ac:deMkLst xmlns:ac="http://schemas.microsoft.com/office/drawing/2013/main/command">
      <pc:docMk xmlns:pc="http://schemas.microsoft.com/office/powerpoint/2013/main/command"/>
      <pc:sldMk xmlns:pc="http://schemas.microsoft.com/office/powerpoint/2013/main/command" cId="2136977377" sldId="417"/>
      <ac:spMk id="2" creationId="{43A3274D-0EED-00A5-21D5-1676157B3231}"/>
    </ac:deMkLst>
    <p188:txBody>
      <a:bodyPr/>
      <a:lstStyle/>
      <a:p>
        <a:r>
          <a:rPr lang="en-US"/>
          <a:t>[@Bilka, Nicholas J]  Do you have any TPs I can throw in here? </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9EFF65F-5B22-4408-873B-237A463D840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B3C1CF1-54AA-4241-99F8-1BAD6BA4458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5891D86-6EC1-418D-98AF-23A91F8D5098}" type="datetimeFigureOut">
              <a:rPr lang="en-US" smtClean="0"/>
              <a:t>11/29/2022</a:t>
            </a:fld>
            <a:endParaRPr lang="en-US"/>
          </a:p>
        </p:txBody>
      </p:sp>
      <p:sp>
        <p:nvSpPr>
          <p:cNvPr id="4" name="Footer Placeholder 3">
            <a:extLst>
              <a:ext uri="{FF2B5EF4-FFF2-40B4-BE49-F238E27FC236}">
                <a16:creationId xmlns:a16="http://schemas.microsoft.com/office/drawing/2014/main" id="{076E44B3-5AEC-4B52-B73E-9AD974B73EE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0BD95AA-5537-403C-99B6-2D66754E4EA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58BDC84-CC66-4992-8CA9-0CB8EA87FAD0}" type="slidenum">
              <a:rPr lang="en-US" smtClean="0"/>
              <a:t>‹#›</a:t>
            </a:fld>
            <a:endParaRPr lang="en-US"/>
          </a:p>
        </p:txBody>
      </p:sp>
    </p:spTree>
    <p:extLst>
      <p:ext uri="{BB962C8B-B14F-4D97-AF65-F5344CB8AC3E}">
        <p14:creationId xmlns:p14="http://schemas.microsoft.com/office/powerpoint/2010/main" val="24651110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55BE7C-D3F3-4187-A30D-6E70E58EC15E}" type="datetimeFigureOut">
              <a:rPr lang="en-US" smtClean="0"/>
              <a:t>11/29/2022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56B9F1-83E9-4961-BA23-2D772E2BE0F0}" type="slidenum">
              <a:rPr lang="en-US" smtClean="0"/>
              <a:t>‹#›</a:t>
            </a:fld>
            <a:endParaRPr lang="en-US"/>
          </a:p>
        </p:txBody>
      </p:sp>
    </p:spTree>
    <p:extLst>
      <p:ext uri="{BB962C8B-B14F-4D97-AF65-F5344CB8AC3E}">
        <p14:creationId xmlns:p14="http://schemas.microsoft.com/office/powerpoint/2010/main" val="40394350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F56B9F1-83E9-4961-BA23-2D772E2BE0F0}" type="slidenum">
              <a:rPr lang="en-US" smtClean="0"/>
              <a:t>7</a:t>
            </a:fld>
            <a:endParaRPr lang="en-US"/>
          </a:p>
        </p:txBody>
      </p:sp>
    </p:spTree>
    <p:extLst>
      <p:ext uri="{BB962C8B-B14F-4D97-AF65-F5344CB8AC3E}">
        <p14:creationId xmlns:p14="http://schemas.microsoft.com/office/powerpoint/2010/main" val="3483809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Master" Target="../slideMasters/slideMaster4.xml"/><Relationship Id="rId5" Type="http://schemas.microsoft.com/office/2007/relationships/hdphoto" Target="../media/hdphoto1.wdp"/><Relationship Id="rId4" Type="http://schemas.openxmlformats.org/officeDocument/2006/relationships/image" Target="../media/image5.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Master" Target="../slideMasters/slideMaster4.xml"/><Relationship Id="rId5" Type="http://schemas.microsoft.com/office/2007/relationships/hdphoto" Target="../media/hdphoto1.wdp"/><Relationship Id="rId4" Type="http://schemas.openxmlformats.org/officeDocument/2006/relationships/image" Target="../media/image5.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Master" Target="../slideMasters/slideMaster4.xml"/><Relationship Id="rId5" Type="http://schemas.microsoft.com/office/2007/relationships/hdphoto" Target="../media/hdphoto1.wdp"/><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Master" Target="../slideMasters/slideMaster4.xml"/><Relationship Id="rId5" Type="http://schemas.microsoft.com/office/2007/relationships/hdphoto" Target="../media/hdphoto1.wdp"/><Relationship Id="rId4" Type="http://schemas.openxmlformats.org/officeDocument/2006/relationships/image" Target="../media/image4.pn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319565" y="914401"/>
            <a:ext cx="9262836" cy="3488266"/>
          </a:xfrm>
        </p:spPr>
        <p:txBody>
          <a:bodyPr anchor="b">
            <a:normAutofit/>
          </a:bodyPr>
          <a:lstStyle>
            <a:lvl1pPr algn="r">
              <a:defRPr sz="5400">
                <a:effectLst/>
              </a:defRPr>
            </a:lvl1pPr>
          </a:lstStyle>
          <a:p>
            <a:r>
              <a:rPr lang="en-US"/>
              <a:t>Click to edit Master title style</a:t>
            </a:r>
          </a:p>
        </p:txBody>
      </p:sp>
      <p:sp>
        <p:nvSpPr>
          <p:cNvPr id="3" name="Subtitle 2"/>
          <p:cNvSpPr>
            <a:spLocks noGrp="1"/>
          </p:cNvSpPr>
          <p:nvPr>
            <p:ph type="subTitle" idx="1"/>
          </p:nvPr>
        </p:nvSpPr>
        <p:spPr>
          <a:xfrm>
            <a:off x="3898985" y="4402667"/>
            <a:ext cx="7683417" cy="1364531"/>
          </a:xfrm>
        </p:spPr>
        <p:txBody>
          <a:bodyPr anchor="t">
            <a:normAutofit/>
          </a:bodyPr>
          <a:lstStyle>
            <a:lvl1pPr marL="0" indent="0" algn="r">
              <a:buNone/>
              <a:defRPr sz="1800">
                <a:solidFill>
                  <a:schemeClr val="tx1"/>
                </a:solidFill>
                <a:latin typeface="Franklin Gothic Book" panose="020B05030201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9767698" y="6117337"/>
            <a:ext cx="1143297" cy="365125"/>
          </a:xfrm>
        </p:spPr>
        <p:txBody>
          <a:bodyPr/>
          <a:lstStyle/>
          <a:p>
            <a:fld id="{132DED64-4EDA-47EF-82F9-EB1A9DBE56D6}" type="datetime1">
              <a:rPr lang="en-US" smtClean="0"/>
              <a:t>11/29/2022</a:t>
            </a:fld>
            <a:endParaRPr lang="en-US"/>
          </a:p>
        </p:txBody>
      </p:sp>
      <p:sp>
        <p:nvSpPr>
          <p:cNvPr id="5" name="Footer Placeholder 4"/>
          <p:cNvSpPr>
            <a:spLocks noGrp="1"/>
          </p:cNvSpPr>
          <p:nvPr>
            <p:ph type="ftr" sz="quarter" idx="11"/>
          </p:nvPr>
        </p:nvSpPr>
        <p:spPr>
          <a:xfrm>
            <a:off x="4831644" y="6117337"/>
            <a:ext cx="4812584" cy="365125"/>
          </a:xfrm>
        </p:spPr>
        <p:txBody>
          <a:bodyPr/>
          <a:lstStyle/>
          <a:p>
            <a:endParaRPr lang="en-US"/>
          </a:p>
        </p:txBody>
      </p:sp>
      <p:sp>
        <p:nvSpPr>
          <p:cNvPr id="6" name="Slide Number Placeholder 5"/>
          <p:cNvSpPr>
            <a:spLocks noGrp="1"/>
          </p:cNvSpPr>
          <p:nvPr>
            <p:ph type="sldNum" sz="quarter" idx="12"/>
          </p:nvPr>
        </p:nvSpPr>
        <p:spPr>
          <a:xfrm>
            <a:off x="11033760" y="6117337"/>
            <a:ext cx="548640" cy="365125"/>
          </a:xfrm>
        </p:spPr>
        <p:txBody>
          <a:bodyPr/>
          <a:lstStyle/>
          <a:p>
            <a:fld id="{63CDEB3F-4050-4176-9930-7DC63E685662}" type="slidenum">
              <a:rPr lang="en-US" smtClean="0"/>
              <a:t>‹#›</a:t>
            </a:fld>
            <a:endParaRPr lang="en-US"/>
          </a:p>
        </p:txBody>
      </p:sp>
      <p:sp>
        <p:nvSpPr>
          <p:cNvPr id="23" name="Freeform 12"/>
          <p:cNvSpPr/>
          <p:nvPr/>
        </p:nvSpPr>
        <p:spPr bwMode="auto">
          <a:xfrm>
            <a:off x="270933" y="3771900"/>
            <a:ext cx="482600" cy="90488"/>
          </a:xfrm>
          <a:custGeom>
            <a:avLst/>
            <a:gdLst/>
            <a:ahLst/>
            <a:cxnLst/>
            <a:rect l="0" t="0" r="r" b="b"/>
            <a:pathLst>
              <a:path w="228" h="57">
                <a:moveTo>
                  <a:pt x="228" y="57"/>
                </a:moveTo>
                <a:lnTo>
                  <a:pt x="0" y="0"/>
                </a:lnTo>
                <a:lnTo>
                  <a:pt x="222" y="54"/>
                </a:lnTo>
                <a:lnTo>
                  <a:pt x="228" y="57"/>
                </a:lnTo>
                <a:close/>
              </a:path>
            </a:pathLst>
          </a:custGeom>
          <a:solidFill>
            <a:srgbClr val="29ABE2"/>
          </a:solid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3"/>
          <p:cNvSpPr/>
          <p:nvPr/>
        </p:nvSpPr>
        <p:spPr bwMode="auto">
          <a:xfrm>
            <a:off x="747185" y="3867150"/>
            <a:ext cx="82551" cy="80963"/>
          </a:xfrm>
          <a:custGeom>
            <a:avLst/>
            <a:gdLst/>
            <a:ahLst/>
            <a:cxnLst/>
            <a:rect l="0" t="0" r="r" b="b"/>
            <a:pathLst>
              <a:path w="39" h="51">
                <a:moveTo>
                  <a:pt x="0" y="0"/>
                </a:moveTo>
                <a:lnTo>
                  <a:pt x="39" y="51"/>
                </a:lnTo>
                <a:lnTo>
                  <a:pt x="3" y="0"/>
                </a:lnTo>
                <a:lnTo>
                  <a:pt x="0" y="0"/>
                </a:lnTo>
                <a:close/>
              </a:path>
            </a:pathLst>
          </a:custGeom>
          <a:solidFill>
            <a:srgbClr val="29ABE2"/>
          </a:solidFill>
          <a:ln>
            <a:noFill/>
          </a:ln>
          <a:extLst>
            <a:ext uri="{91240B29-F687-4f45-9708-019B960494DF}">
              <a14:hiddenLine xmlns="" xmlns:a14="http://schemas.microsoft.com/office/drawing/2010/main" w="9525">
                <a:solidFill>
                  <a:srgbClr val="000000"/>
                </a:solidFill>
                <a:round/>
                <a:headEnd/>
                <a:tailEnd/>
              </a14:hiddenLine>
            </a:ext>
          </a:extLst>
        </p:spPr>
      </p:sp>
      <p:grpSp>
        <p:nvGrpSpPr>
          <p:cNvPr id="9" name="Group 8">
            <a:extLst>
              <a:ext uri="{FF2B5EF4-FFF2-40B4-BE49-F238E27FC236}">
                <a16:creationId xmlns:a16="http://schemas.microsoft.com/office/drawing/2014/main" id="{D19944F7-5AA8-4A19-801A-5814F8CC9442}"/>
              </a:ext>
            </a:extLst>
          </p:cNvPr>
          <p:cNvGrpSpPr/>
          <p:nvPr/>
        </p:nvGrpSpPr>
        <p:grpSpPr>
          <a:xfrm>
            <a:off x="270933" y="1"/>
            <a:ext cx="5037667" cy="6858001"/>
            <a:chOff x="203200" y="0"/>
            <a:chExt cx="3778250" cy="6858001"/>
          </a:xfrm>
        </p:grpSpPr>
        <p:sp>
          <p:nvSpPr>
            <p:cNvPr id="10" name="Freeform 6">
              <a:extLst>
                <a:ext uri="{FF2B5EF4-FFF2-40B4-BE49-F238E27FC236}">
                  <a16:creationId xmlns:a16="http://schemas.microsoft.com/office/drawing/2014/main" id="{7F269E1B-FC1B-46BE-A7E1-DFBE6E66637B}"/>
                </a:ext>
              </a:extLst>
            </p:cNvPr>
            <p:cNvSpPr/>
            <p:nvPr/>
          </p:nvSpPr>
          <p:spPr bwMode="auto">
            <a:xfrm>
              <a:off x="641350" y="0"/>
              <a:ext cx="1365250" cy="3971925"/>
            </a:xfrm>
            <a:custGeom>
              <a:avLst/>
              <a:gdLst/>
              <a:ahLst/>
              <a:cxnLst/>
              <a:rect l="0" t="0" r="r" b="b"/>
              <a:pathLst>
                <a:path w="860" h="2502">
                  <a:moveTo>
                    <a:pt x="0" y="2445"/>
                  </a:moveTo>
                  <a:lnTo>
                    <a:pt x="228" y="2502"/>
                  </a:lnTo>
                  <a:lnTo>
                    <a:pt x="860" y="0"/>
                  </a:lnTo>
                  <a:lnTo>
                    <a:pt x="620" y="0"/>
                  </a:lnTo>
                  <a:lnTo>
                    <a:pt x="0" y="2445"/>
                  </a:lnTo>
                  <a:close/>
                </a:path>
              </a:pathLst>
            </a:custGeom>
            <a:solidFill>
              <a:schemeClr val="accent1">
                <a:lumMod val="75000"/>
              </a:schemeClr>
            </a:solidFill>
            <a:ln>
              <a:noFill/>
            </a:ln>
          </p:spPr>
        </p:sp>
        <p:sp>
          <p:nvSpPr>
            <p:cNvPr id="11" name="Freeform 7">
              <a:extLst>
                <a:ext uri="{FF2B5EF4-FFF2-40B4-BE49-F238E27FC236}">
                  <a16:creationId xmlns:a16="http://schemas.microsoft.com/office/drawing/2014/main" id="{4A3EA317-8B05-4BA0-96A2-E42D5F89400F}"/>
                </a:ext>
              </a:extLst>
            </p:cNvPr>
            <p:cNvSpPr/>
            <p:nvPr/>
          </p:nvSpPr>
          <p:spPr bwMode="auto">
            <a:xfrm>
              <a:off x="203200" y="0"/>
              <a:ext cx="1336675" cy="3862388"/>
            </a:xfrm>
            <a:custGeom>
              <a:avLst/>
              <a:gdLst/>
              <a:ahLst/>
              <a:cxnLst/>
              <a:rect l="0" t="0" r="r" b="b"/>
              <a:pathLst>
                <a:path w="842" h="2433">
                  <a:moveTo>
                    <a:pt x="842" y="0"/>
                  </a:moveTo>
                  <a:lnTo>
                    <a:pt x="602" y="0"/>
                  </a:lnTo>
                  <a:lnTo>
                    <a:pt x="0" y="2376"/>
                  </a:lnTo>
                  <a:lnTo>
                    <a:pt x="228" y="2433"/>
                  </a:lnTo>
                  <a:lnTo>
                    <a:pt x="842" y="0"/>
                  </a:lnTo>
                  <a:close/>
                </a:path>
              </a:pathLst>
            </a:custGeom>
            <a:solidFill>
              <a:srgbClr val="00B050"/>
            </a:solidFill>
            <a:ln>
              <a:noFill/>
            </a:ln>
          </p:spPr>
          <p:txBody>
            <a:bodyPr/>
            <a:lstStyle/>
            <a:p>
              <a:endParaRPr lang="en-US" sz="1800"/>
            </a:p>
          </p:txBody>
        </p:sp>
        <p:sp>
          <p:nvSpPr>
            <p:cNvPr id="12" name="Freeform 8">
              <a:extLst>
                <a:ext uri="{FF2B5EF4-FFF2-40B4-BE49-F238E27FC236}">
                  <a16:creationId xmlns:a16="http://schemas.microsoft.com/office/drawing/2014/main" id="{B81AC084-E0A8-4575-8451-CEC418095070}"/>
                </a:ext>
              </a:extLst>
            </p:cNvPr>
            <p:cNvSpPr/>
            <p:nvPr/>
          </p:nvSpPr>
          <p:spPr bwMode="auto">
            <a:xfrm>
              <a:off x="207963" y="3776663"/>
              <a:ext cx="1936750" cy="3081338"/>
            </a:xfrm>
            <a:custGeom>
              <a:avLst/>
              <a:gdLst/>
              <a:ahLst/>
              <a:cxnLst/>
              <a:rect l="0" t="0" r="r" b="b"/>
              <a:pathLst>
                <a:path w="1220" h="1941">
                  <a:moveTo>
                    <a:pt x="0" y="0"/>
                  </a:moveTo>
                  <a:lnTo>
                    <a:pt x="1166" y="1941"/>
                  </a:lnTo>
                  <a:lnTo>
                    <a:pt x="1220" y="1941"/>
                  </a:lnTo>
                  <a:lnTo>
                    <a:pt x="0" y="0"/>
                  </a:lnTo>
                  <a:close/>
                </a:path>
              </a:pathLst>
            </a:custGeom>
            <a:solidFill>
              <a:schemeClr val="tx1"/>
            </a:solidFill>
            <a:ln>
              <a:noFill/>
            </a:ln>
          </p:spPr>
        </p:sp>
        <p:sp>
          <p:nvSpPr>
            <p:cNvPr id="13" name="Freeform 9">
              <a:extLst>
                <a:ext uri="{FF2B5EF4-FFF2-40B4-BE49-F238E27FC236}">
                  <a16:creationId xmlns:a16="http://schemas.microsoft.com/office/drawing/2014/main" id="{9118D0BF-E109-488C-B241-0456D7C3FD5D}"/>
                </a:ext>
              </a:extLst>
            </p:cNvPr>
            <p:cNvSpPr/>
            <p:nvPr/>
          </p:nvSpPr>
          <p:spPr bwMode="auto">
            <a:xfrm>
              <a:off x="646113" y="3886200"/>
              <a:ext cx="2373313" cy="2971800"/>
            </a:xfrm>
            <a:custGeom>
              <a:avLst/>
              <a:gdLst/>
              <a:ahLst/>
              <a:cxnLst/>
              <a:rect l="0" t="0" r="r" b="b"/>
              <a:pathLst>
                <a:path w="1495" h="1872">
                  <a:moveTo>
                    <a:pt x="1495" y="1872"/>
                  </a:moveTo>
                  <a:lnTo>
                    <a:pt x="0" y="0"/>
                  </a:lnTo>
                  <a:lnTo>
                    <a:pt x="1442" y="1872"/>
                  </a:lnTo>
                  <a:lnTo>
                    <a:pt x="1495" y="1872"/>
                  </a:lnTo>
                  <a:close/>
                </a:path>
              </a:pathLst>
            </a:custGeom>
            <a:solidFill>
              <a:schemeClr val="accent1">
                <a:lumMod val="50000"/>
              </a:schemeClr>
            </a:solidFill>
            <a:ln>
              <a:noFill/>
            </a:ln>
          </p:spPr>
        </p:sp>
        <p:sp>
          <p:nvSpPr>
            <p:cNvPr id="14" name="Freeform 10">
              <a:extLst>
                <a:ext uri="{FF2B5EF4-FFF2-40B4-BE49-F238E27FC236}">
                  <a16:creationId xmlns:a16="http://schemas.microsoft.com/office/drawing/2014/main" id="{ABE4ED6D-694C-497D-BDD4-B9ED11BD32A6}"/>
                </a:ext>
              </a:extLst>
            </p:cNvPr>
            <p:cNvSpPr/>
            <p:nvPr/>
          </p:nvSpPr>
          <p:spPr bwMode="auto">
            <a:xfrm>
              <a:off x="641350" y="3881438"/>
              <a:ext cx="3340100" cy="2976563"/>
            </a:xfrm>
            <a:custGeom>
              <a:avLst/>
              <a:gdLst/>
              <a:ahLst/>
              <a:cxnLst/>
              <a:rect l="0" t="0" r="r" b="b"/>
              <a:pathLst>
                <a:path w="2104" h="1875">
                  <a:moveTo>
                    <a:pt x="0" y="0"/>
                  </a:moveTo>
                  <a:lnTo>
                    <a:pt x="3" y="3"/>
                  </a:lnTo>
                  <a:lnTo>
                    <a:pt x="1498" y="1875"/>
                  </a:lnTo>
                  <a:lnTo>
                    <a:pt x="2104" y="1875"/>
                  </a:lnTo>
                  <a:lnTo>
                    <a:pt x="228" y="57"/>
                  </a:lnTo>
                  <a:lnTo>
                    <a:pt x="0" y="0"/>
                  </a:lnTo>
                  <a:close/>
                </a:path>
              </a:pathLst>
            </a:custGeom>
            <a:solidFill>
              <a:schemeClr val="accent1">
                <a:lumMod val="75000"/>
              </a:schemeClr>
            </a:solidFill>
            <a:ln>
              <a:noFill/>
            </a:ln>
          </p:spPr>
          <p:txBody>
            <a:bodyPr/>
            <a:lstStyle/>
            <a:p>
              <a:endParaRPr lang="en-US" sz="1800"/>
            </a:p>
          </p:txBody>
        </p:sp>
        <p:sp>
          <p:nvSpPr>
            <p:cNvPr id="15" name="Freeform 11">
              <a:extLst>
                <a:ext uri="{FF2B5EF4-FFF2-40B4-BE49-F238E27FC236}">
                  <a16:creationId xmlns:a16="http://schemas.microsoft.com/office/drawing/2014/main" id="{7DA7F38A-1045-4DF8-87F5-EA6D6428B46C}"/>
                </a:ext>
              </a:extLst>
            </p:cNvPr>
            <p:cNvSpPr/>
            <p:nvPr/>
          </p:nvSpPr>
          <p:spPr bwMode="auto">
            <a:xfrm>
              <a:off x="203200" y="3771900"/>
              <a:ext cx="2660650" cy="3086100"/>
            </a:xfrm>
            <a:custGeom>
              <a:avLst/>
              <a:gdLst/>
              <a:ahLst/>
              <a:cxnLst/>
              <a:rect l="0" t="0" r="r" b="b"/>
              <a:pathLst>
                <a:path w="1676" h="1944">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rgbClr val="00B050"/>
            </a:solidFill>
            <a:ln>
              <a:noFill/>
            </a:ln>
          </p:spPr>
          <p:txBody>
            <a:bodyPr/>
            <a:lstStyle/>
            <a:p>
              <a:endParaRPr lang="en-US" sz="1800"/>
            </a:p>
          </p:txBody>
        </p:sp>
      </p:grpSp>
      <p:grpSp>
        <p:nvGrpSpPr>
          <p:cNvPr id="16" name="Group 15">
            <a:extLst>
              <a:ext uri="{FF2B5EF4-FFF2-40B4-BE49-F238E27FC236}">
                <a16:creationId xmlns:a16="http://schemas.microsoft.com/office/drawing/2014/main" id="{65481F0B-253C-449B-9786-FD33B9601587}"/>
              </a:ext>
            </a:extLst>
          </p:cNvPr>
          <p:cNvGrpSpPr/>
          <p:nvPr/>
        </p:nvGrpSpPr>
        <p:grpSpPr>
          <a:xfrm>
            <a:off x="83002" y="2779978"/>
            <a:ext cx="2029128" cy="1900237"/>
            <a:chOff x="102078" y="415504"/>
            <a:chExt cx="1219200" cy="1219199"/>
          </a:xfrm>
        </p:grpSpPr>
        <p:sp>
          <p:nvSpPr>
            <p:cNvPr id="17" name="Oval 16">
              <a:extLst>
                <a:ext uri="{FF2B5EF4-FFF2-40B4-BE49-F238E27FC236}">
                  <a16:creationId xmlns:a16="http://schemas.microsoft.com/office/drawing/2014/main" id="{74C3536F-178A-4149-901B-8346BF10DCA3}"/>
                </a:ext>
              </a:extLst>
            </p:cNvPr>
            <p:cNvSpPr/>
            <p:nvPr/>
          </p:nvSpPr>
          <p:spPr>
            <a:xfrm>
              <a:off x="102078" y="415504"/>
              <a:ext cx="1219200" cy="1219199"/>
            </a:xfrm>
            <a:prstGeom prst="ellips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8" name="Picture 17">
              <a:extLst>
                <a:ext uri="{FF2B5EF4-FFF2-40B4-BE49-F238E27FC236}">
                  <a16:creationId xmlns:a16="http://schemas.microsoft.com/office/drawing/2014/main" id="{D161A387-C666-485C-BA72-CC14BB14F2F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457201"/>
              <a:ext cx="1143000" cy="1143000"/>
            </a:xfrm>
            <a:prstGeom prst="rect">
              <a:avLst/>
            </a:prstGeom>
          </p:spPr>
        </p:pic>
      </p:grpSp>
    </p:spTree>
    <p:extLst>
      <p:ext uri="{BB962C8B-B14F-4D97-AF65-F5344CB8AC3E}">
        <p14:creationId xmlns:p14="http://schemas.microsoft.com/office/powerpoint/2010/main" val="14182415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698" y="4732865"/>
            <a:ext cx="10021321" cy="566738"/>
          </a:xfrm>
        </p:spPr>
        <p:txBody>
          <a:bodyPr anchor="b">
            <a:normAutofit/>
          </a:bodyPr>
          <a:lstStyle>
            <a:lvl1pPr algn="ctr">
              <a:defRPr sz="2400" b="0"/>
            </a:lvl1pPr>
          </a:lstStyle>
          <a:p>
            <a:r>
              <a:rPr lang="en-US"/>
              <a:t>Click to edit Master title style</a:t>
            </a:r>
          </a:p>
        </p:txBody>
      </p:sp>
      <p:sp>
        <p:nvSpPr>
          <p:cNvPr id="3" name="Picture Placeholder 2"/>
          <p:cNvSpPr>
            <a:spLocks noGrp="1" noChangeAspect="1"/>
          </p:cNvSpPr>
          <p:nvPr>
            <p:ph type="pic" idx="1"/>
          </p:nvPr>
        </p:nvSpPr>
        <p:spPr>
          <a:xfrm>
            <a:off x="2386634" y="932112"/>
            <a:ext cx="8228087"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484698" y="5299603"/>
            <a:ext cx="1002132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94F468-780A-425C-80DB-376E1A2826CF}" type="datetime1">
              <a:rPr lang="en-US" smtClean="0"/>
              <a:t>11/29/2022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CDEB3F-4050-4176-9930-7DC63E685662}" type="slidenum">
              <a:rPr lang="en-US" smtClean="0"/>
              <a:t>‹#›</a:t>
            </a:fld>
            <a:endParaRPr lang="en-US"/>
          </a:p>
        </p:txBody>
      </p:sp>
    </p:spTree>
    <p:extLst>
      <p:ext uri="{BB962C8B-B14F-4D97-AF65-F5344CB8AC3E}">
        <p14:creationId xmlns:p14="http://schemas.microsoft.com/office/powerpoint/2010/main" val="14660052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700" y="685800"/>
            <a:ext cx="10021321" cy="3048000"/>
          </a:xfrm>
        </p:spPr>
        <p:txBody>
          <a:bodyPr anchor="ctr">
            <a:normAutofit/>
          </a:bodyPr>
          <a:lstStyle>
            <a:lvl1pPr algn="ctr">
              <a:defRPr sz="3200" b="0" cap="none"/>
            </a:lvl1pPr>
          </a:lstStyle>
          <a:p>
            <a:r>
              <a:rPr lang="en-US"/>
              <a:t>Click to edit Master title style</a:t>
            </a:r>
          </a:p>
        </p:txBody>
      </p:sp>
      <p:sp>
        <p:nvSpPr>
          <p:cNvPr id="3" name="Text Placeholder 2"/>
          <p:cNvSpPr>
            <a:spLocks noGrp="1"/>
          </p:cNvSpPr>
          <p:nvPr>
            <p:ph type="body" idx="1"/>
          </p:nvPr>
        </p:nvSpPr>
        <p:spPr>
          <a:xfrm>
            <a:off x="1484699" y="4343400"/>
            <a:ext cx="1002132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4A74866-E8AD-4997-9D49-CCB44BD7BC44}" type="datetime1">
              <a:rPr lang="en-US" smtClean="0"/>
              <a:t>11/29/2022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CDEB3F-4050-4176-9930-7DC63E685662}" type="slidenum">
              <a:rPr lang="en-US" smtClean="0"/>
              <a:t>‹#›</a:t>
            </a:fld>
            <a:endParaRPr lang="en-US"/>
          </a:p>
        </p:txBody>
      </p:sp>
    </p:spTree>
    <p:extLst>
      <p:ext uri="{BB962C8B-B14F-4D97-AF65-F5344CB8AC3E}">
        <p14:creationId xmlns:p14="http://schemas.microsoft.com/office/powerpoint/2010/main" val="38158943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292562" y="863023"/>
            <a:ext cx="60975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tx1"/>
                </a:solidFill>
                <a:effectLst/>
              </a:rPr>
              <a:t>“</a:t>
            </a:r>
          </a:p>
        </p:txBody>
      </p:sp>
      <p:sp>
        <p:nvSpPr>
          <p:cNvPr id="15" name="TextBox 14"/>
          <p:cNvSpPr txBox="1"/>
          <p:nvPr/>
        </p:nvSpPr>
        <p:spPr>
          <a:xfrm>
            <a:off x="10896263" y="2819399"/>
            <a:ext cx="60975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
        <p:nvSpPr>
          <p:cNvPr id="2" name="Title 1"/>
          <p:cNvSpPr>
            <a:spLocks noGrp="1"/>
          </p:cNvSpPr>
          <p:nvPr>
            <p:ph type="title"/>
          </p:nvPr>
        </p:nvSpPr>
        <p:spPr>
          <a:xfrm>
            <a:off x="1902322" y="685801"/>
            <a:ext cx="9298820" cy="2743199"/>
          </a:xfrm>
        </p:spPr>
        <p:txBody>
          <a:bodyPr anchor="ctr">
            <a:normAutofit/>
          </a:bodyPr>
          <a:lstStyle>
            <a:lvl1pPr algn="ctr">
              <a:defRPr sz="3200" b="0" cap="none">
                <a:solidFill>
                  <a:schemeClr val="tx1"/>
                </a:solidFill>
              </a:defRPr>
            </a:lvl1pPr>
          </a:lstStyle>
          <a:p>
            <a:r>
              <a:rPr lang="en-US"/>
              <a:t>Click to edit Master title style</a:t>
            </a:r>
          </a:p>
        </p:txBody>
      </p:sp>
      <p:sp>
        <p:nvSpPr>
          <p:cNvPr id="10" name="Text Placeholder 9"/>
          <p:cNvSpPr>
            <a:spLocks noGrp="1"/>
          </p:cNvSpPr>
          <p:nvPr>
            <p:ph type="body" sz="quarter" idx="13"/>
          </p:nvPr>
        </p:nvSpPr>
        <p:spPr>
          <a:xfrm>
            <a:off x="2130980" y="3428999"/>
            <a:ext cx="8841504"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484698" y="4343400"/>
            <a:ext cx="1002132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9C24054-79DC-4818-A680-8D120120B0E5}" type="datetime1">
              <a:rPr lang="en-US" smtClean="0"/>
              <a:t>11/29/2022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CDEB3F-4050-4176-9930-7DC63E685662}" type="slidenum">
              <a:rPr lang="en-US" smtClean="0"/>
              <a:t>‹#›</a:t>
            </a:fld>
            <a:endParaRPr lang="en-US"/>
          </a:p>
        </p:txBody>
      </p:sp>
    </p:spTree>
    <p:extLst>
      <p:ext uri="{BB962C8B-B14F-4D97-AF65-F5344CB8AC3E}">
        <p14:creationId xmlns:p14="http://schemas.microsoft.com/office/powerpoint/2010/main" val="8854271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701" y="3308581"/>
            <a:ext cx="10021319" cy="1468800"/>
          </a:xfrm>
        </p:spPr>
        <p:txBody>
          <a:bodyPr anchor="b">
            <a:normAutofit/>
          </a:bodyPr>
          <a:lstStyle>
            <a:lvl1pPr algn="r">
              <a:defRPr sz="3200" b="0" cap="none"/>
            </a:lvl1pPr>
          </a:lstStyle>
          <a:p>
            <a:r>
              <a:rPr lang="en-US"/>
              <a:t>Click to edit Master title style</a:t>
            </a:r>
          </a:p>
        </p:txBody>
      </p:sp>
      <p:sp>
        <p:nvSpPr>
          <p:cNvPr id="3" name="Text Placeholder 2"/>
          <p:cNvSpPr>
            <a:spLocks noGrp="1"/>
          </p:cNvSpPr>
          <p:nvPr>
            <p:ph type="body" idx="1"/>
          </p:nvPr>
        </p:nvSpPr>
        <p:spPr>
          <a:xfrm>
            <a:off x="1484699" y="4777381"/>
            <a:ext cx="1002132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8E99BBF-B80B-4FB2-BEE5-2D1A015006E7}" type="datetime1">
              <a:rPr lang="en-US" smtClean="0"/>
              <a:t>11/29/2022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CDEB3F-4050-4176-9930-7DC63E685662}" type="slidenum">
              <a:rPr lang="en-US" smtClean="0"/>
              <a:t>‹#›</a:t>
            </a:fld>
            <a:endParaRPr lang="en-US"/>
          </a:p>
        </p:txBody>
      </p:sp>
    </p:spTree>
    <p:extLst>
      <p:ext uri="{BB962C8B-B14F-4D97-AF65-F5344CB8AC3E}">
        <p14:creationId xmlns:p14="http://schemas.microsoft.com/office/powerpoint/2010/main" val="31401891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292562" y="863023"/>
            <a:ext cx="60975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tx1"/>
                </a:solidFill>
                <a:effectLst/>
              </a:rPr>
              <a:t>“</a:t>
            </a:r>
          </a:p>
        </p:txBody>
      </p:sp>
      <p:sp>
        <p:nvSpPr>
          <p:cNvPr id="15" name="TextBox 14"/>
          <p:cNvSpPr txBox="1"/>
          <p:nvPr/>
        </p:nvSpPr>
        <p:spPr>
          <a:xfrm>
            <a:off x="10896263" y="2819399"/>
            <a:ext cx="60975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
        <p:nvSpPr>
          <p:cNvPr id="2" name="Title 1"/>
          <p:cNvSpPr>
            <a:spLocks noGrp="1"/>
          </p:cNvSpPr>
          <p:nvPr>
            <p:ph type="title"/>
          </p:nvPr>
        </p:nvSpPr>
        <p:spPr>
          <a:xfrm>
            <a:off x="1902322" y="685801"/>
            <a:ext cx="9298820" cy="2743199"/>
          </a:xfrm>
        </p:spPr>
        <p:txBody>
          <a:bodyPr anchor="ctr">
            <a:normAutofit/>
          </a:bodyPr>
          <a:lstStyle>
            <a:lvl1pPr algn="ctr">
              <a:defRPr sz="3200" b="0" cap="none">
                <a:solidFill>
                  <a:schemeClr val="tx1"/>
                </a:solidFill>
              </a:defRPr>
            </a:lvl1pPr>
          </a:lstStyle>
          <a:p>
            <a:r>
              <a:rPr lang="en-US"/>
              <a:t>Click to edit Master title style</a:t>
            </a:r>
          </a:p>
        </p:txBody>
      </p:sp>
      <p:sp>
        <p:nvSpPr>
          <p:cNvPr id="10" name="Text Placeholder 9"/>
          <p:cNvSpPr>
            <a:spLocks noGrp="1"/>
          </p:cNvSpPr>
          <p:nvPr>
            <p:ph type="body" sz="quarter" idx="13"/>
          </p:nvPr>
        </p:nvSpPr>
        <p:spPr>
          <a:xfrm>
            <a:off x="1484700" y="3886200"/>
            <a:ext cx="1002132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699" y="4775200"/>
            <a:ext cx="1002132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82E7DEC-98F5-4596-A9DF-732D3F875CE0}" type="datetime1">
              <a:rPr lang="en-US" smtClean="0"/>
              <a:t>11/29/2022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CDEB3F-4050-4176-9930-7DC63E685662}" type="slidenum">
              <a:rPr lang="en-US" smtClean="0"/>
              <a:t>‹#›</a:t>
            </a:fld>
            <a:endParaRPr lang="en-US"/>
          </a:p>
        </p:txBody>
      </p:sp>
    </p:spTree>
    <p:extLst>
      <p:ext uri="{BB962C8B-B14F-4D97-AF65-F5344CB8AC3E}">
        <p14:creationId xmlns:p14="http://schemas.microsoft.com/office/powerpoint/2010/main" val="29167545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701" y="685802"/>
            <a:ext cx="10021321" cy="2727325"/>
          </a:xfrm>
        </p:spPr>
        <p:txBody>
          <a:bodyPr vert="horz" lIns="91440" tIns="45720" rIns="91440" bIns="45720" rtlCol="0" anchor="ctr">
            <a:normAutofit/>
          </a:bodyPr>
          <a:lstStyle>
            <a:lvl1pPr>
              <a:defRPr lang="en-US" b="0" dirty="0"/>
            </a:lvl1pPr>
          </a:lstStyle>
          <a:p>
            <a:pPr marL="0" lvl="0"/>
            <a:r>
              <a:rPr lang="en-US"/>
              <a:t>Click to edit Master title style</a:t>
            </a:r>
          </a:p>
        </p:txBody>
      </p:sp>
      <p:sp>
        <p:nvSpPr>
          <p:cNvPr id="10" name="Text Placeholder 9"/>
          <p:cNvSpPr>
            <a:spLocks noGrp="1"/>
          </p:cNvSpPr>
          <p:nvPr>
            <p:ph type="body" sz="quarter" idx="13"/>
          </p:nvPr>
        </p:nvSpPr>
        <p:spPr>
          <a:xfrm>
            <a:off x="1484699" y="3505200"/>
            <a:ext cx="1002132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699" y="4343400"/>
            <a:ext cx="1002132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B4CCF7F-F70F-412F-89AE-EAA7A7C6FE90}" type="datetime1">
              <a:rPr lang="en-US" smtClean="0"/>
              <a:t>11/29/2022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CDEB3F-4050-4176-9930-7DC63E685662}" type="slidenum">
              <a:rPr lang="en-US" smtClean="0"/>
              <a:t>‹#›</a:t>
            </a:fld>
            <a:endParaRPr lang="en-US"/>
          </a:p>
        </p:txBody>
      </p:sp>
    </p:spTree>
    <p:extLst>
      <p:ext uri="{BB962C8B-B14F-4D97-AF65-F5344CB8AC3E}">
        <p14:creationId xmlns:p14="http://schemas.microsoft.com/office/powerpoint/2010/main" val="7376016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C32AA1-CADD-41C2-87A0-A17C3042ED16}" type="datetime1">
              <a:rPr lang="en-US" smtClean="0"/>
              <a:t>11/29/2022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CDEB3F-4050-4176-9930-7DC63E685662}" type="slidenum">
              <a:rPr lang="en-US" smtClean="0"/>
              <a:t>‹#›</a:t>
            </a:fld>
            <a:endParaRPr lang="en-US"/>
          </a:p>
        </p:txBody>
      </p:sp>
    </p:spTree>
    <p:extLst>
      <p:ext uri="{BB962C8B-B14F-4D97-AF65-F5344CB8AC3E}">
        <p14:creationId xmlns:p14="http://schemas.microsoft.com/office/powerpoint/2010/main" val="26753469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5191" y="685800"/>
            <a:ext cx="1770831" cy="5105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484699" y="685800"/>
            <a:ext cx="8021831"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2F655E0-E3E2-44FF-BC9D-362C9AB31B4E}" type="datetime1">
              <a:rPr lang="en-US" smtClean="0"/>
              <a:t>11/29/2022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CDEB3F-4050-4176-9930-7DC63E685662}" type="slidenum">
              <a:rPr lang="en-US" smtClean="0"/>
              <a:t>‹#›</a:t>
            </a:fld>
            <a:endParaRPr lang="en-US"/>
          </a:p>
        </p:txBody>
      </p:sp>
    </p:spTree>
    <p:extLst>
      <p:ext uri="{BB962C8B-B14F-4D97-AF65-F5344CB8AC3E}">
        <p14:creationId xmlns:p14="http://schemas.microsoft.com/office/powerpoint/2010/main" val="12672010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r>
              <a:rPr lang="en-US">
                <a:solidFill>
                  <a:prstClr val="black">
                    <a:tint val="75000"/>
                  </a:prstClr>
                </a:solidFill>
              </a:rPr>
              <a:t>June 2020</a:t>
            </a:r>
          </a:p>
        </p:txBody>
      </p:sp>
      <p:sp>
        <p:nvSpPr>
          <p:cNvPr id="5" name="Footer Placeholder 4"/>
          <p:cNvSpPr>
            <a:spLocks noGrp="1"/>
          </p:cNvSpPr>
          <p:nvPr>
            <p:ph type="ftr" sz="quarter" idx="11"/>
          </p:nvPr>
        </p:nvSpPr>
        <p:spPr/>
        <p:txBody>
          <a:bodyPr/>
          <a:lstStyle/>
          <a:p>
            <a:pPr>
              <a:defRPr/>
            </a:pPr>
            <a:r>
              <a:rPr lang="en-US">
                <a:solidFill>
                  <a:prstClr val="black">
                    <a:tint val="75000"/>
                  </a:prstClr>
                </a:solidFill>
              </a:rPr>
              <a:t>Denver Office of Public Housing</a:t>
            </a:r>
          </a:p>
        </p:txBody>
      </p:sp>
      <p:sp>
        <p:nvSpPr>
          <p:cNvPr id="6" name="Slide Number Placeholder 5"/>
          <p:cNvSpPr>
            <a:spLocks noGrp="1"/>
          </p:cNvSpPr>
          <p:nvPr>
            <p:ph type="sldNum" sz="quarter" idx="12"/>
          </p:nvPr>
        </p:nvSpPr>
        <p:spPr/>
        <p:txBody>
          <a:bodyPr/>
          <a:lstStyle/>
          <a:p>
            <a:pPr>
              <a:defRPr/>
            </a:pPr>
            <a:fld id="{1B9DD464-B066-4FB3-9C31-4C31611BED03}"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654126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r>
              <a:rPr lang="en-US">
                <a:solidFill>
                  <a:prstClr val="black">
                    <a:tint val="75000"/>
                  </a:prstClr>
                </a:solidFill>
              </a:rPr>
              <a:t>June 2020</a:t>
            </a:r>
          </a:p>
        </p:txBody>
      </p:sp>
      <p:sp>
        <p:nvSpPr>
          <p:cNvPr id="5" name="Footer Placeholder 4"/>
          <p:cNvSpPr>
            <a:spLocks noGrp="1"/>
          </p:cNvSpPr>
          <p:nvPr>
            <p:ph type="ftr" sz="quarter" idx="11"/>
          </p:nvPr>
        </p:nvSpPr>
        <p:spPr/>
        <p:txBody>
          <a:bodyPr/>
          <a:lstStyle/>
          <a:p>
            <a:pPr>
              <a:defRPr/>
            </a:pPr>
            <a:r>
              <a:rPr lang="en-US">
                <a:solidFill>
                  <a:prstClr val="black">
                    <a:tint val="75000"/>
                  </a:prstClr>
                </a:solidFill>
              </a:rPr>
              <a:t>Denver Office of Public Housing</a:t>
            </a:r>
          </a:p>
        </p:txBody>
      </p:sp>
      <p:sp>
        <p:nvSpPr>
          <p:cNvPr id="6" name="Slide Number Placeholder 5"/>
          <p:cNvSpPr>
            <a:spLocks noGrp="1"/>
          </p:cNvSpPr>
          <p:nvPr>
            <p:ph type="sldNum" sz="quarter" idx="12"/>
          </p:nvPr>
        </p:nvSpPr>
        <p:spPr/>
        <p:txBody>
          <a:bodyPr/>
          <a:lstStyle/>
          <a:p>
            <a:pPr>
              <a:defRPr/>
            </a:pPr>
            <a:fld id="{1B9DD464-B066-4FB3-9C31-4C31611BED03}"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0123224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09512" y="457201"/>
            <a:ext cx="10272889" cy="1533524"/>
          </a:xfrm>
        </p:spPr>
        <p:txBody>
          <a:bodyPr/>
          <a:lstStyle>
            <a:lvl1pPr>
              <a:defRPr>
                <a:latin typeface="Franklin Gothic Book" panose="020B0503020102020204" pitchFamily="34" charset="0"/>
              </a:defRPr>
            </a:lvl1pPr>
          </a:lstStyle>
          <a:p>
            <a:r>
              <a:rPr lang="en-US"/>
              <a:t>Click to edit Master title style</a:t>
            </a:r>
          </a:p>
        </p:txBody>
      </p:sp>
      <p:sp>
        <p:nvSpPr>
          <p:cNvPr id="3" name="Content Placeholder 2"/>
          <p:cNvSpPr>
            <a:spLocks noGrp="1"/>
          </p:cNvSpPr>
          <p:nvPr>
            <p:ph idx="1"/>
          </p:nvPr>
        </p:nvSpPr>
        <p:spPr>
          <a:xfrm>
            <a:off x="1309512" y="1990725"/>
            <a:ext cx="10272889" cy="4009091"/>
          </a:xfrm>
        </p:spPr>
        <p:txBody>
          <a:bodyPr anchor="ctr"/>
          <a:lstStyle>
            <a:lvl1pPr>
              <a:defRPr baseline="0">
                <a:latin typeface="Calibri" panose="020F0502020204030204" pitchFamily="34" charset="0"/>
                <a:cs typeface="Calibri" panose="020F0502020204030204" pitchFamily="34" charset="0"/>
              </a:defRPr>
            </a:lvl1pPr>
            <a:lvl2pPr>
              <a:defRPr>
                <a:cs typeface="Calibri" panose="020F0502020204030204" pitchFamily="34" charset="0"/>
              </a:defRPr>
            </a:lvl2pPr>
            <a:lvl3pPr>
              <a:defRPr>
                <a:cs typeface="Calibri" panose="020F0502020204030204" pitchFamily="34" charset="0"/>
              </a:defRPr>
            </a:lvl3pPr>
            <a:lvl4pPr>
              <a:defRPr>
                <a:cs typeface="Calibri" panose="020F0502020204030204" pitchFamily="34" charset="0"/>
              </a:defRPr>
            </a:lvl4pPr>
            <a:lvl5pPr>
              <a:defRPr>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9792440" y="6108174"/>
            <a:ext cx="1143297" cy="365125"/>
          </a:xfrm>
        </p:spPr>
        <p:txBody>
          <a:bodyPr/>
          <a:lstStyle/>
          <a:p>
            <a:fld id="{B5F6A4DB-49DB-47F4-B79C-F4C113FB4226}" type="datetime1">
              <a:rPr lang="en-US" smtClean="0"/>
              <a:t>11/29/2022</a:t>
            </a:fld>
            <a:endParaRPr lang="en-US"/>
          </a:p>
        </p:txBody>
      </p:sp>
      <p:sp>
        <p:nvSpPr>
          <p:cNvPr id="5" name="Footer Placeholder 4"/>
          <p:cNvSpPr>
            <a:spLocks noGrp="1"/>
          </p:cNvSpPr>
          <p:nvPr>
            <p:ph type="ftr" sz="quarter" idx="11"/>
          </p:nvPr>
        </p:nvSpPr>
        <p:spPr>
          <a:xfrm>
            <a:off x="2630197" y="6108174"/>
            <a:ext cx="7086023" cy="365125"/>
          </a:xfrm>
        </p:spPr>
        <p:txBody>
          <a:bodyPr/>
          <a:lstStyle/>
          <a:p>
            <a:endParaRPr lang="en-US"/>
          </a:p>
        </p:txBody>
      </p:sp>
      <p:sp>
        <p:nvSpPr>
          <p:cNvPr id="6" name="Slide Number Placeholder 5"/>
          <p:cNvSpPr>
            <a:spLocks noGrp="1"/>
          </p:cNvSpPr>
          <p:nvPr>
            <p:ph type="sldNum" sz="quarter" idx="12"/>
          </p:nvPr>
        </p:nvSpPr>
        <p:spPr>
          <a:xfrm>
            <a:off x="11011957" y="6108174"/>
            <a:ext cx="570444" cy="365125"/>
          </a:xfrm>
        </p:spPr>
        <p:txBody>
          <a:bodyPr/>
          <a:lstStyle/>
          <a:p>
            <a:fld id="{63CDEB3F-4050-4176-9930-7DC63E685662}" type="slidenum">
              <a:rPr lang="en-US" smtClean="0"/>
              <a:t>‹#›</a:t>
            </a:fld>
            <a:endParaRPr lang="en-US"/>
          </a:p>
        </p:txBody>
      </p:sp>
    </p:spTree>
    <p:extLst>
      <p:ext uri="{BB962C8B-B14F-4D97-AF65-F5344CB8AC3E}">
        <p14:creationId xmlns:p14="http://schemas.microsoft.com/office/powerpoint/2010/main" val="10186235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6"/>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pPr>
              <a:defRPr/>
            </a:pPr>
            <a:r>
              <a:rPr lang="en-US">
                <a:solidFill>
                  <a:prstClr val="black">
                    <a:tint val="75000"/>
                  </a:prstClr>
                </a:solidFill>
              </a:rPr>
              <a:t>June 2020</a:t>
            </a:r>
          </a:p>
        </p:txBody>
      </p:sp>
      <p:sp>
        <p:nvSpPr>
          <p:cNvPr id="5" name="Footer Placeholder 4"/>
          <p:cNvSpPr>
            <a:spLocks noGrp="1"/>
          </p:cNvSpPr>
          <p:nvPr>
            <p:ph type="ftr" sz="quarter" idx="11"/>
          </p:nvPr>
        </p:nvSpPr>
        <p:spPr/>
        <p:txBody>
          <a:bodyPr/>
          <a:lstStyle/>
          <a:p>
            <a:pPr>
              <a:defRPr/>
            </a:pPr>
            <a:r>
              <a:rPr lang="en-US">
                <a:solidFill>
                  <a:prstClr val="black">
                    <a:tint val="75000"/>
                  </a:prstClr>
                </a:solidFill>
              </a:rPr>
              <a:t>Denver Office of Public Housing</a:t>
            </a:r>
          </a:p>
        </p:txBody>
      </p:sp>
      <p:sp>
        <p:nvSpPr>
          <p:cNvPr id="6" name="Slide Number Placeholder 5"/>
          <p:cNvSpPr>
            <a:spLocks noGrp="1"/>
          </p:cNvSpPr>
          <p:nvPr>
            <p:ph type="sldNum" sz="quarter" idx="12"/>
          </p:nvPr>
        </p:nvSpPr>
        <p:spPr/>
        <p:txBody>
          <a:bodyPr/>
          <a:lstStyle/>
          <a:p>
            <a:pPr>
              <a:defRPr/>
            </a:pPr>
            <a:fld id="{1B9DD464-B066-4FB3-9C31-4C31611BED03}"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1236895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pPr>
              <a:defRPr/>
            </a:pPr>
            <a:r>
              <a:rPr lang="en-US">
                <a:solidFill>
                  <a:prstClr val="black">
                    <a:tint val="75000"/>
                  </a:prstClr>
                </a:solidFill>
              </a:rPr>
              <a:t>June 2020</a:t>
            </a:r>
          </a:p>
        </p:txBody>
      </p:sp>
      <p:sp>
        <p:nvSpPr>
          <p:cNvPr id="6" name="Footer Placeholder 5"/>
          <p:cNvSpPr>
            <a:spLocks noGrp="1"/>
          </p:cNvSpPr>
          <p:nvPr>
            <p:ph type="ftr" sz="quarter" idx="11"/>
          </p:nvPr>
        </p:nvSpPr>
        <p:spPr/>
        <p:txBody>
          <a:bodyPr/>
          <a:lstStyle/>
          <a:p>
            <a:pPr>
              <a:defRPr/>
            </a:pPr>
            <a:r>
              <a:rPr lang="en-US">
                <a:solidFill>
                  <a:prstClr val="black">
                    <a:tint val="75000"/>
                  </a:prstClr>
                </a:solidFill>
              </a:rPr>
              <a:t>Denver Office of Public Housing</a:t>
            </a:r>
          </a:p>
        </p:txBody>
      </p:sp>
      <p:sp>
        <p:nvSpPr>
          <p:cNvPr id="7" name="Slide Number Placeholder 6"/>
          <p:cNvSpPr>
            <a:spLocks noGrp="1"/>
          </p:cNvSpPr>
          <p:nvPr>
            <p:ph type="sldNum" sz="quarter" idx="12"/>
          </p:nvPr>
        </p:nvSpPr>
        <p:spPr/>
        <p:txBody>
          <a:bodyPr/>
          <a:lstStyle/>
          <a:p>
            <a:pPr>
              <a:defRPr/>
            </a:pPr>
            <a:fld id="{1B9DD464-B066-4FB3-9C31-4C31611BED03}"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0952140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5"/>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7"/>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5"/>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7"/>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pPr>
              <a:defRPr/>
            </a:pPr>
            <a:r>
              <a:rPr lang="en-US">
                <a:solidFill>
                  <a:prstClr val="black">
                    <a:tint val="75000"/>
                  </a:prstClr>
                </a:solidFill>
              </a:rPr>
              <a:t>June 2020</a:t>
            </a:r>
          </a:p>
        </p:txBody>
      </p:sp>
      <p:sp>
        <p:nvSpPr>
          <p:cNvPr id="8" name="Footer Placeholder 7"/>
          <p:cNvSpPr>
            <a:spLocks noGrp="1"/>
          </p:cNvSpPr>
          <p:nvPr>
            <p:ph type="ftr" sz="quarter" idx="11"/>
          </p:nvPr>
        </p:nvSpPr>
        <p:spPr/>
        <p:txBody>
          <a:bodyPr/>
          <a:lstStyle/>
          <a:p>
            <a:pPr>
              <a:defRPr/>
            </a:pPr>
            <a:r>
              <a:rPr lang="en-US">
                <a:solidFill>
                  <a:prstClr val="black">
                    <a:tint val="75000"/>
                  </a:prstClr>
                </a:solidFill>
              </a:rPr>
              <a:t>Denver Office of Public Housing</a:t>
            </a:r>
          </a:p>
        </p:txBody>
      </p:sp>
      <p:sp>
        <p:nvSpPr>
          <p:cNvPr id="9" name="Slide Number Placeholder 8"/>
          <p:cNvSpPr>
            <a:spLocks noGrp="1"/>
          </p:cNvSpPr>
          <p:nvPr>
            <p:ph type="sldNum" sz="quarter" idx="12"/>
          </p:nvPr>
        </p:nvSpPr>
        <p:spPr/>
        <p:txBody>
          <a:bodyPr/>
          <a:lstStyle/>
          <a:p>
            <a:pPr>
              <a:defRPr/>
            </a:pPr>
            <a:fld id="{1B9DD464-B066-4FB3-9C31-4C31611BED03}"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9333216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pPr>
              <a:defRPr/>
            </a:pPr>
            <a:r>
              <a:rPr lang="en-US">
                <a:solidFill>
                  <a:prstClr val="black">
                    <a:tint val="75000"/>
                  </a:prstClr>
                </a:solidFill>
              </a:rPr>
              <a:t>June 2020</a:t>
            </a:r>
          </a:p>
        </p:txBody>
      </p:sp>
      <p:sp>
        <p:nvSpPr>
          <p:cNvPr id="4" name="Footer Placeholder 3"/>
          <p:cNvSpPr>
            <a:spLocks noGrp="1"/>
          </p:cNvSpPr>
          <p:nvPr>
            <p:ph type="ftr" sz="quarter" idx="11"/>
          </p:nvPr>
        </p:nvSpPr>
        <p:spPr/>
        <p:txBody>
          <a:bodyPr/>
          <a:lstStyle/>
          <a:p>
            <a:pPr>
              <a:defRPr/>
            </a:pPr>
            <a:r>
              <a:rPr lang="en-US">
                <a:solidFill>
                  <a:prstClr val="black">
                    <a:tint val="75000"/>
                  </a:prstClr>
                </a:solidFill>
              </a:rPr>
              <a:t>Denver Office of Public Housing</a:t>
            </a:r>
          </a:p>
        </p:txBody>
      </p:sp>
      <p:sp>
        <p:nvSpPr>
          <p:cNvPr id="5" name="Slide Number Placeholder 4"/>
          <p:cNvSpPr>
            <a:spLocks noGrp="1"/>
          </p:cNvSpPr>
          <p:nvPr>
            <p:ph type="sldNum" sz="quarter" idx="12"/>
          </p:nvPr>
        </p:nvSpPr>
        <p:spPr/>
        <p:txBody>
          <a:bodyPr/>
          <a:lstStyle/>
          <a:p>
            <a:pPr>
              <a:defRPr/>
            </a:pPr>
            <a:fld id="{1B9DD464-B066-4FB3-9C31-4C31611BED03}"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2334204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pPr>
              <a:defRPr/>
            </a:pPr>
            <a:r>
              <a:rPr lang="en-US">
                <a:solidFill>
                  <a:prstClr val="black">
                    <a:tint val="75000"/>
                  </a:prstClr>
                </a:solidFill>
              </a:rPr>
              <a:t>June 2020</a:t>
            </a:r>
          </a:p>
        </p:txBody>
      </p:sp>
      <p:sp>
        <p:nvSpPr>
          <p:cNvPr id="3" name="Footer Placeholder 2"/>
          <p:cNvSpPr>
            <a:spLocks noGrp="1"/>
          </p:cNvSpPr>
          <p:nvPr>
            <p:ph type="ftr" sz="quarter" idx="11"/>
          </p:nvPr>
        </p:nvSpPr>
        <p:spPr/>
        <p:txBody>
          <a:bodyPr/>
          <a:lstStyle/>
          <a:p>
            <a:pPr>
              <a:defRPr/>
            </a:pPr>
            <a:r>
              <a:rPr lang="en-US">
                <a:solidFill>
                  <a:prstClr val="black">
                    <a:tint val="75000"/>
                  </a:prstClr>
                </a:solidFill>
              </a:rPr>
              <a:t>Denver Office of Public Housing</a:t>
            </a:r>
          </a:p>
        </p:txBody>
      </p:sp>
      <p:sp>
        <p:nvSpPr>
          <p:cNvPr id="4" name="Slide Number Placeholder 3"/>
          <p:cNvSpPr>
            <a:spLocks noGrp="1"/>
          </p:cNvSpPr>
          <p:nvPr>
            <p:ph type="sldNum" sz="quarter" idx="12"/>
          </p:nvPr>
        </p:nvSpPr>
        <p:spPr/>
        <p:txBody>
          <a:bodyPr/>
          <a:lstStyle/>
          <a:p>
            <a:pPr>
              <a:defRPr/>
            </a:pPr>
            <a:fld id="{1B9DD464-B066-4FB3-9C31-4C31611BED03}"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1906568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pPr>
              <a:defRPr/>
            </a:pPr>
            <a:r>
              <a:rPr lang="en-US">
                <a:solidFill>
                  <a:prstClr val="black">
                    <a:tint val="75000"/>
                  </a:prstClr>
                </a:solidFill>
              </a:rPr>
              <a:t>June 2020</a:t>
            </a:r>
          </a:p>
        </p:txBody>
      </p:sp>
      <p:sp>
        <p:nvSpPr>
          <p:cNvPr id="6" name="Footer Placeholder 5"/>
          <p:cNvSpPr>
            <a:spLocks noGrp="1"/>
          </p:cNvSpPr>
          <p:nvPr>
            <p:ph type="ftr" sz="quarter" idx="11"/>
          </p:nvPr>
        </p:nvSpPr>
        <p:spPr/>
        <p:txBody>
          <a:bodyPr/>
          <a:lstStyle/>
          <a:p>
            <a:pPr>
              <a:defRPr/>
            </a:pPr>
            <a:r>
              <a:rPr lang="en-US">
                <a:solidFill>
                  <a:prstClr val="black">
                    <a:tint val="75000"/>
                  </a:prstClr>
                </a:solidFill>
              </a:rPr>
              <a:t>Denver Office of Public Housing</a:t>
            </a:r>
          </a:p>
        </p:txBody>
      </p:sp>
      <p:sp>
        <p:nvSpPr>
          <p:cNvPr id="7" name="Slide Number Placeholder 6"/>
          <p:cNvSpPr>
            <a:spLocks noGrp="1"/>
          </p:cNvSpPr>
          <p:nvPr>
            <p:ph type="sldNum" sz="quarter" idx="12"/>
          </p:nvPr>
        </p:nvSpPr>
        <p:spPr/>
        <p:txBody>
          <a:bodyPr/>
          <a:lstStyle/>
          <a:p>
            <a:pPr>
              <a:defRPr/>
            </a:pPr>
            <a:fld id="{1B9DD464-B066-4FB3-9C31-4C31611BED03}"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1964631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2"/>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40"/>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pPr>
              <a:defRPr/>
            </a:pPr>
            <a:r>
              <a:rPr lang="en-US">
                <a:solidFill>
                  <a:prstClr val="black">
                    <a:tint val="75000"/>
                  </a:prstClr>
                </a:solidFill>
              </a:rPr>
              <a:t>June 2020</a:t>
            </a:r>
          </a:p>
        </p:txBody>
      </p:sp>
      <p:sp>
        <p:nvSpPr>
          <p:cNvPr id="6" name="Footer Placeholder 5"/>
          <p:cNvSpPr>
            <a:spLocks noGrp="1"/>
          </p:cNvSpPr>
          <p:nvPr>
            <p:ph type="ftr" sz="quarter" idx="11"/>
          </p:nvPr>
        </p:nvSpPr>
        <p:spPr/>
        <p:txBody>
          <a:bodyPr/>
          <a:lstStyle/>
          <a:p>
            <a:pPr>
              <a:defRPr/>
            </a:pPr>
            <a:r>
              <a:rPr lang="en-US">
                <a:solidFill>
                  <a:prstClr val="black">
                    <a:tint val="75000"/>
                  </a:prstClr>
                </a:solidFill>
              </a:rPr>
              <a:t>Denver Office of Public Housing</a:t>
            </a:r>
          </a:p>
        </p:txBody>
      </p:sp>
      <p:sp>
        <p:nvSpPr>
          <p:cNvPr id="7" name="Slide Number Placeholder 6"/>
          <p:cNvSpPr>
            <a:spLocks noGrp="1"/>
          </p:cNvSpPr>
          <p:nvPr>
            <p:ph type="sldNum" sz="quarter" idx="12"/>
          </p:nvPr>
        </p:nvSpPr>
        <p:spPr/>
        <p:txBody>
          <a:bodyPr/>
          <a:lstStyle/>
          <a:p>
            <a:pPr>
              <a:defRPr/>
            </a:pPr>
            <a:fld id="{1B9DD464-B066-4FB3-9C31-4C31611BED03}"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7176286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pPr>
              <a:defRPr/>
            </a:pPr>
            <a:r>
              <a:rPr lang="en-US">
                <a:solidFill>
                  <a:prstClr val="black">
                    <a:tint val="75000"/>
                  </a:prstClr>
                </a:solidFill>
              </a:rPr>
              <a:t>June 2020</a:t>
            </a:r>
          </a:p>
        </p:txBody>
      </p:sp>
      <p:sp>
        <p:nvSpPr>
          <p:cNvPr id="5" name="Footer Placeholder 4"/>
          <p:cNvSpPr>
            <a:spLocks noGrp="1"/>
          </p:cNvSpPr>
          <p:nvPr>
            <p:ph type="ftr" sz="quarter" idx="11"/>
          </p:nvPr>
        </p:nvSpPr>
        <p:spPr/>
        <p:txBody>
          <a:bodyPr/>
          <a:lstStyle/>
          <a:p>
            <a:pPr>
              <a:defRPr/>
            </a:pPr>
            <a:r>
              <a:rPr lang="en-US">
                <a:solidFill>
                  <a:prstClr val="black">
                    <a:tint val="75000"/>
                  </a:prstClr>
                </a:solidFill>
              </a:rPr>
              <a:t>Denver Office of Public Housing</a:t>
            </a:r>
          </a:p>
        </p:txBody>
      </p:sp>
      <p:sp>
        <p:nvSpPr>
          <p:cNvPr id="6" name="Slide Number Placeholder 5"/>
          <p:cNvSpPr>
            <a:spLocks noGrp="1"/>
          </p:cNvSpPr>
          <p:nvPr>
            <p:ph type="sldNum" sz="quarter" idx="12"/>
          </p:nvPr>
        </p:nvSpPr>
        <p:spPr/>
        <p:txBody>
          <a:bodyPr/>
          <a:lstStyle/>
          <a:p>
            <a:pPr>
              <a:defRPr/>
            </a:pPr>
            <a:fld id="{1B9DD464-B066-4FB3-9C31-4C31611BED03}"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9046384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pPr>
              <a:defRPr/>
            </a:pPr>
            <a:r>
              <a:rPr lang="en-US">
                <a:solidFill>
                  <a:prstClr val="black">
                    <a:tint val="75000"/>
                  </a:prstClr>
                </a:solidFill>
              </a:rPr>
              <a:t>June 2020</a:t>
            </a:r>
          </a:p>
        </p:txBody>
      </p:sp>
      <p:sp>
        <p:nvSpPr>
          <p:cNvPr id="5" name="Footer Placeholder 4"/>
          <p:cNvSpPr>
            <a:spLocks noGrp="1"/>
          </p:cNvSpPr>
          <p:nvPr>
            <p:ph type="ftr" sz="quarter" idx="11"/>
          </p:nvPr>
        </p:nvSpPr>
        <p:spPr/>
        <p:txBody>
          <a:bodyPr/>
          <a:lstStyle/>
          <a:p>
            <a:pPr>
              <a:defRPr/>
            </a:pPr>
            <a:r>
              <a:rPr lang="en-US">
                <a:solidFill>
                  <a:prstClr val="black">
                    <a:tint val="75000"/>
                  </a:prstClr>
                </a:solidFill>
              </a:rPr>
              <a:t>Denver Office of Public Housing</a:t>
            </a:r>
          </a:p>
        </p:txBody>
      </p:sp>
      <p:sp>
        <p:nvSpPr>
          <p:cNvPr id="6" name="Slide Number Placeholder 5"/>
          <p:cNvSpPr>
            <a:spLocks noGrp="1"/>
          </p:cNvSpPr>
          <p:nvPr>
            <p:ph type="sldNum" sz="quarter" idx="12"/>
          </p:nvPr>
        </p:nvSpPr>
        <p:spPr/>
        <p:txBody>
          <a:bodyPr/>
          <a:lstStyle/>
          <a:p>
            <a:pPr>
              <a:defRPr/>
            </a:pPr>
            <a:fld id="{1B9DD464-B066-4FB3-9C31-4C31611BED03}"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2643278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a:xfrm>
            <a:off x="609600" y="1600200"/>
            <a:ext cx="10972800" cy="47091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pPr>
              <a:defRPr/>
            </a:pPr>
            <a:r>
              <a:rPr lang="en-US">
                <a:solidFill>
                  <a:prstClr val="black">
                    <a:tint val="75000"/>
                  </a:prstClr>
                </a:solidFill>
              </a:rPr>
              <a:t>June 2020</a:t>
            </a:r>
          </a:p>
        </p:txBody>
      </p:sp>
      <p:sp>
        <p:nvSpPr>
          <p:cNvPr id="5" name="Footer Placeholder 4"/>
          <p:cNvSpPr>
            <a:spLocks noGrp="1"/>
          </p:cNvSpPr>
          <p:nvPr>
            <p:ph type="ftr" sz="quarter" idx="11"/>
          </p:nvPr>
        </p:nvSpPr>
        <p:spPr/>
        <p:txBody>
          <a:bodyPr/>
          <a:lstStyle/>
          <a:p>
            <a:pPr>
              <a:defRPr/>
            </a:pPr>
            <a:r>
              <a:rPr lang="en-US">
                <a:solidFill>
                  <a:prstClr val="black">
                    <a:tint val="75000"/>
                  </a:prstClr>
                </a:solidFill>
              </a:rPr>
              <a:t>Denver Office of Public Housing</a:t>
            </a:r>
          </a:p>
        </p:txBody>
      </p:sp>
      <p:sp>
        <p:nvSpPr>
          <p:cNvPr id="6" name="Date Placeholder 3"/>
          <p:cNvSpPr txBox="1">
            <a:spLocks/>
          </p:cNvSpPr>
          <p:nvPr userDrawn="1"/>
        </p:nvSpPr>
        <p:spPr>
          <a:xfrm>
            <a:off x="8229600" y="6326190"/>
            <a:ext cx="28448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Times New Roman"/>
                <a:ea typeface="+mn-ea"/>
                <a:cs typeface="+mn-cs"/>
              </a:rPr>
              <a:t>‹#›</a:t>
            </a:r>
          </a:p>
        </p:txBody>
      </p:sp>
    </p:spTree>
    <p:extLst>
      <p:ext uri="{BB962C8B-B14F-4D97-AF65-F5344CB8AC3E}">
        <p14:creationId xmlns:p14="http://schemas.microsoft.com/office/powerpoint/2010/main" val="25754330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649328" y="2666999"/>
            <a:ext cx="8933073" cy="2360071"/>
          </a:xfrm>
        </p:spPr>
        <p:txBody>
          <a:bodyPr anchor="b"/>
          <a:lstStyle>
            <a:lvl1pPr algn="r">
              <a:defRPr sz="4000" b="0" cap="none">
                <a:latin typeface="Franklin Gothic Book" panose="020B0503020102020204" pitchFamily="34" charset="0"/>
                <a:cs typeface="Calibri" panose="020F0502020204030204" pitchFamily="34" charset="0"/>
              </a:defRPr>
            </a:lvl1pPr>
          </a:lstStyle>
          <a:p>
            <a:r>
              <a:rPr lang="en-US"/>
              <a:t>Click to edit Master title style</a:t>
            </a:r>
          </a:p>
        </p:txBody>
      </p:sp>
      <p:sp>
        <p:nvSpPr>
          <p:cNvPr id="3" name="Text Placeholder 2"/>
          <p:cNvSpPr>
            <a:spLocks noGrp="1"/>
          </p:cNvSpPr>
          <p:nvPr>
            <p:ph type="body" idx="1"/>
          </p:nvPr>
        </p:nvSpPr>
        <p:spPr>
          <a:xfrm>
            <a:off x="2649331" y="5027070"/>
            <a:ext cx="8933069" cy="860400"/>
          </a:xfrm>
        </p:spPr>
        <p:txBody>
          <a:bodyPr anchor="t">
            <a:normAutofit/>
          </a:bodyPr>
          <a:lstStyle>
            <a:lvl1pPr marL="0" indent="0" algn="r">
              <a:buNone/>
              <a:defRPr sz="2000">
                <a:solidFill>
                  <a:schemeClr val="tx1"/>
                </a:solidFill>
                <a:latin typeface="Franklin Gothic Book" panose="020B05030201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0B79401-D596-4A7A-80F9-7BF9D7C39E63}" type="datetime1">
              <a:rPr lang="en-US" smtClean="0"/>
              <a:t>11/29/2022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1031090" y="6116071"/>
            <a:ext cx="551311" cy="365125"/>
          </a:xfrm>
        </p:spPr>
        <p:txBody>
          <a:bodyPr/>
          <a:lstStyle/>
          <a:p>
            <a:fld id="{63CDEB3F-4050-4176-9930-7DC63E685662}" type="slidenum">
              <a:rPr lang="en-US" smtClean="0"/>
              <a:t>‹#›</a:t>
            </a:fld>
            <a:endParaRPr lang="en-US"/>
          </a:p>
        </p:txBody>
      </p:sp>
      <p:grpSp>
        <p:nvGrpSpPr>
          <p:cNvPr id="7" name="Group 6">
            <a:extLst>
              <a:ext uri="{FF2B5EF4-FFF2-40B4-BE49-F238E27FC236}">
                <a16:creationId xmlns:a16="http://schemas.microsoft.com/office/drawing/2014/main" id="{3EFB0FE1-AD6F-4E3E-B0BF-00B8C690218C}"/>
              </a:ext>
            </a:extLst>
          </p:cNvPr>
          <p:cNvGrpSpPr/>
          <p:nvPr/>
        </p:nvGrpSpPr>
        <p:grpSpPr>
          <a:xfrm>
            <a:off x="270933" y="1"/>
            <a:ext cx="5037667" cy="6858001"/>
            <a:chOff x="203200" y="0"/>
            <a:chExt cx="3778250" cy="6858001"/>
          </a:xfrm>
        </p:grpSpPr>
        <p:sp>
          <p:nvSpPr>
            <p:cNvPr id="8" name="Freeform 6">
              <a:extLst>
                <a:ext uri="{FF2B5EF4-FFF2-40B4-BE49-F238E27FC236}">
                  <a16:creationId xmlns:a16="http://schemas.microsoft.com/office/drawing/2014/main" id="{85F91297-00BC-4969-B33E-39FAE5E30AA7}"/>
                </a:ext>
              </a:extLst>
            </p:cNvPr>
            <p:cNvSpPr/>
            <p:nvPr/>
          </p:nvSpPr>
          <p:spPr bwMode="auto">
            <a:xfrm>
              <a:off x="641350" y="0"/>
              <a:ext cx="1365250" cy="3971925"/>
            </a:xfrm>
            <a:custGeom>
              <a:avLst/>
              <a:gdLst/>
              <a:ahLst/>
              <a:cxnLst/>
              <a:rect l="0" t="0" r="r" b="b"/>
              <a:pathLst>
                <a:path w="860" h="2502">
                  <a:moveTo>
                    <a:pt x="0" y="2445"/>
                  </a:moveTo>
                  <a:lnTo>
                    <a:pt x="228" y="2502"/>
                  </a:lnTo>
                  <a:lnTo>
                    <a:pt x="860" y="0"/>
                  </a:lnTo>
                  <a:lnTo>
                    <a:pt x="620" y="0"/>
                  </a:lnTo>
                  <a:lnTo>
                    <a:pt x="0" y="2445"/>
                  </a:lnTo>
                  <a:close/>
                </a:path>
              </a:pathLst>
            </a:custGeom>
            <a:solidFill>
              <a:schemeClr val="accent1">
                <a:lumMod val="75000"/>
              </a:schemeClr>
            </a:solidFill>
            <a:ln>
              <a:noFill/>
            </a:ln>
          </p:spPr>
        </p:sp>
        <p:sp>
          <p:nvSpPr>
            <p:cNvPr id="9" name="Freeform 7">
              <a:extLst>
                <a:ext uri="{FF2B5EF4-FFF2-40B4-BE49-F238E27FC236}">
                  <a16:creationId xmlns:a16="http://schemas.microsoft.com/office/drawing/2014/main" id="{4A183794-54FA-4D60-8FEE-9274CE934AD0}"/>
                </a:ext>
              </a:extLst>
            </p:cNvPr>
            <p:cNvSpPr/>
            <p:nvPr/>
          </p:nvSpPr>
          <p:spPr bwMode="auto">
            <a:xfrm>
              <a:off x="203200" y="0"/>
              <a:ext cx="1336675" cy="3862388"/>
            </a:xfrm>
            <a:custGeom>
              <a:avLst/>
              <a:gdLst/>
              <a:ahLst/>
              <a:cxnLst/>
              <a:rect l="0" t="0" r="r" b="b"/>
              <a:pathLst>
                <a:path w="842" h="2433">
                  <a:moveTo>
                    <a:pt x="842" y="0"/>
                  </a:moveTo>
                  <a:lnTo>
                    <a:pt x="602" y="0"/>
                  </a:lnTo>
                  <a:lnTo>
                    <a:pt x="0" y="2376"/>
                  </a:lnTo>
                  <a:lnTo>
                    <a:pt x="228" y="2433"/>
                  </a:lnTo>
                  <a:lnTo>
                    <a:pt x="842" y="0"/>
                  </a:lnTo>
                  <a:close/>
                </a:path>
              </a:pathLst>
            </a:custGeom>
            <a:solidFill>
              <a:srgbClr val="00B050"/>
            </a:solidFill>
            <a:ln>
              <a:noFill/>
            </a:ln>
          </p:spPr>
          <p:txBody>
            <a:bodyPr/>
            <a:lstStyle/>
            <a:p>
              <a:endParaRPr lang="en-US" sz="1800"/>
            </a:p>
          </p:txBody>
        </p:sp>
        <p:sp>
          <p:nvSpPr>
            <p:cNvPr id="10" name="Freeform 8">
              <a:extLst>
                <a:ext uri="{FF2B5EF4-FFF2-40B4-BE49-F238E27FC236}">
                  <a16:creationId xmlns:a16="http://schemas.microsoft.com/office/drawing/2014/main" id="{FF2EBAF3-4EE3-4B3E-A0DF-334E42CCB99E}"/>
                </a:ext>
              </a:extLst>
            </p:cNvPr>
            <p:cNvSpPr/>
            <p:nvPr/>
          </p:nvSpPr>
          <p:spPr bwMode="auto">
            <a:xfrm>
              <a:off x="207963" y="3776663"/>
              <a:ext cx="1936750" cy="3081338"/>
            </a:xfrm>
            <a:custGeom>
              <a:avLst/>
              <a:gdLst/>
              <a:ahLst/>
              <a:cxnLst/>
              <a:rect l="0" t="0" r="r" b="b"/>
              <a:pathLst>
                <a:path w="1220" h="1941">
                  <a:moveTo>
                    <a:pt x="0" y="0"/>
                  </a:moveTo>
                  <a:lnTo>
                    <a:pt x="1166" y="1941"/>
                  </a:lnTo>
                  <a:lnTo>
                    <a:pt x="1220" y="1941"/>
                  </a:lnTo>
                  <a:lnTo>
                    <a:pt x="0" y="0"/>
                  </a:lnTo>
                  <a:close/>
                </a:path>
              </a:pathLst>
            </a:custGeom>
            <a:solidFill>
              <a:schemeClr val="tx1"/>
            </a:solidFill>
            <a:ln>
              <a:noFill/>
            </a:ln>
          </p:spPr>
        </p:sp>
        <p:sp>
          <p:nvSpPr>
            <p:cNvPr id="11" name="Freeform 9">
              <a:extLst>
                <a:ext uri="{FF2B5EF4-FFF2-40B4-BE49-F238E27FC236}">
                  <a16:creationId xmlns:a16="http://schemas.microsoft.com/office/drawing/2014/main" id="{18C4E414-921A-4A75-ABA5-F770FDED0EC3}"/>
                </a:ext>
              </a:extLst>
            </p:cNvPr>
            <p:cNvSpPr/>
            <p:nvPr/>
          </p:nvSpPr>
          <p:spPr bwMode="auto">
            <a:xfrm>
              <a:off x="646113" y="3886200"/>
              <a:ext cx="2373313" cy="2971800"/>
            </a:xfrm>
            <a:custGeom>
              <a:avLst/>
              <a:gdLst/>
              <a:ahLst/>
              <a:cxnLst/>
              <a:rect l="0" t="0" r="r" b="b"/>
              <a:pathLst>
                <a:path w="1495" h="1872">
                  <a:moveTo>
                    <a:pt x="1495" y="1872"/>
                  </a:moveTo>
                  <a:lnTo>
                    <a:pt x="0" y="0"/>
                  </a:lnTo>
                  <a:lnTo>
                    <a:pt x="1442" y="1872"/>
                  </a:lnTo>
                  <a:lnTo>
                    <a:pt x="1495" y="1872"/>
                  </a:lnTo>
                  <a:close/>
                </a:path>
              </a:pathLst>
            </a:custGeom>
            <a:solidFill>
              <a:schemeClr val="accent1">
                <a:lumMod val="50000"/>
              </a:schemeClr>
            </a:solidFill>
            <a:ln>
              <a:noFill/>
            </a:ln>
          </p:spPr>
        </p:sp>
        <p:sp>
          <p:nvSpPr>
            <p:cNvPr id="12" name="Freeform 10">
              <a:extLst>
                <a:ext uri="{FF2B5EF4-FFF2-40B4-BE49-F238E27FC236}">
                  <a16:creationId xmlns:a16="http://schemas.microsoft.com/office/drawing/2014/main" id="{302967F8-11B6-4C57-8587-531A7443B254}"/>
                </a:ext>
              </a:extLst>
            </p:cNvPr>
            <p:cNvSpPr/>
            <p:nvPr/>
          </p:nvSpPr>
          <p:spPr bwMode="auto">
            <a:xfrm>
              <a:off x="641350" y="3881438"/>
              <a:ext cx="3340100" cy="2976563"/>
            </a:xfrm>
            <a:custGeom>
              <a:avLst/>
              <a:gdLst/>
              <a:ahLst/>
              <a:cxnLst/>
              <a:rect l="0" t="0" r="r" b="b"/>
              <a:pathLst>
                <a:path w="2104" h="1875">
                  <a:moveTo>
                    <a:pt x="0" y="0"/>
                  </a:moveTo>
                  <a:lnTo>
                    <a:pt x="3" y="3"/>
                  </a:lnTo>
                  <a:lnTo>
                    <a:pt x="1498" y="1875"/>
                  </a:lnTo>
                  <a:lnTo>
                    <a:pt x="2104" y="1875"/>
                  </a:lnTo>
                  <a:lnTo>
                    <a:pt x="228" y="57"/>
                  </a:lnTo>
                  <a:lnTo>
                    <a:pt x="0" y="0"/>
                  </a:lnTo>
                  <a:close/>
                </a:path>
              </a:pathLst>
            </a:custGeom>
            <a:solidFill>
              <a:schemeClr val="accent1">
                <a:lumMod val="75000"/>
              </a:schemeClr>
            </a:solidFill>
            <a:ln>
              <a:noFill/>
            </a:ln>
          </p:spPr>
          <p:txBody>
            <a:bodyPr/>
            <a:lstStyle/>
            <a:p>
              <a:endParaRPr lang="en-US" sz="1800"/>
            </a:p>
          </p:txBody>
        </p:sp>
        <p:sp>
          <p:nvSpPr>
            <p:cNvPr id="13" name="Freeform 11">
              <a:extLst>
                <a:ext uri="{FF2B5EF4-FFF2-40B4-BE49-F238E27FC236}">
                  <a16:creationId xmlns:a16="http://schemas.microsoft.com/office/drawing/2014/main" id="{0AEA2799-7F49-4F0F-A3E4-9CB150C84FCB}"/>
                </a:ext>
              </a:extLst>
            </p:cNvPr>
            <p:cNvSpPr/>
            <p:nvPr/>
          </p:nvSpPr>
          <p:spPr bwMode="auto">
            <a:xfrm>
              <a:off x="203200" y="3771900"/>
              <a:ext cx="2660650" cy="3086100"/>
            </a:xfrm>
            <a:custGeom>
              <a:avLst/>
              <a:gdLst/>
              <a:ahLst/>
              <a:cxnLst/>
              <a:rect l="0" t="0" r="r" b="b"/>
              <a:pathLst>
                <a:path w="1676" h="1944">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rgbClr val="00B050"/>
            </a:solidFill>
            <a:ln>
              <a:noFill/>
            </a:ln>
          </p:spPr>
          <p:txBody>
            <a:bodyPr/>
            <a:lstStyle/>
            <a:p>
              <a:endParaRPr lang="en-US" sz="1800"/>
            </a:p>
          </p:txBody>
        </p:sp>
      </p:grpSp>
      <p:grpSp>
        <p:nvGrpSpPr>
          <p:cNvPr id="14" name="Group 13">
            <a:extLst>
              <a:ext uri="{FF2B5EF4-FFF2-40B4-BE49-F238E27FC236}">
                <a16:creationId xmlns:a16="http://schemas.microsoft.com/office/drawing/2014/main" id="{B21715DD-9027-4268-9E76-DB5371098CEF}"/>
              </a:ext>
            </a:extLst>
          </p:cNvPr>
          <p:cNvGrpSpPr/>
          <p:nvPr/>
        </p:nvGrpSpPr>
        <p:grpSpPr>
          <a:xfrm>
            <a:off x="83002" y="2779978"/>
            <a:ext cx="2029128" cy="1900237"/>
            <a:chOff x="102078" y="415504"/>
            <a:chExt cx="1219200" cy="1219199"/>
          </a:xfrm>
        </p:grpSpPr>
        <p:sp>
          <p:nvSpPr>
            <p:cNvPr id="15" name="Oval 14">
              <a:extLst>
                <a:ext uri="{FF2B5EF4-FFF2-40B4-BE49-F238E27FC236}">
                  <a16:creationId xmlns:a16="http://schemas.microsoft.com/office/drawing/2014/main" id="{C9704C06-D367-4886-A503-38033923DE9A}"/>
                </a:ext>
              </a:extLst>
            </p:cNvPr>
            <p:cNvSpPr/>
            <p:nvPr/>
          </p:nvSpPr>
          <p:spPr>
            <a:xfrm>
              <a:off x="102078" y="415504"/>
              <a:ext cx="1219200" cy="1219199"/>
            </a:xfrm>
            <a:prstGeom prst="ellips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6" name="Picture 15">
              <a:extLst>
                <a:ext uri="{FF2B5EF4-FFF2-40B4-BE49-F238E27FC236}">
                  <a16:creationId xmlns:a16="http://schemas.microsoft.com/office/drawing/2014/main" id="{E4BCB873-2CFB-42D4-B933-DF290747ABF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457201"/>
              <a:ext cx="1143000" cy="1143000"/>
            </a:xfrm>
            <a:prstGeom prst="rect">
              <a:avLst/>
            </a:prstGeom>
          </p:spPr>
        </p:pic>
      </p:grpSp>
    </p:spTree>
    <p:extLst>
      <p:ext uri="{BB962C8B-B14F-4D97-AF65-F5344CB8AC3E}">
        <p14:creationId xmlns:p14="http://schemas.microsoft.com/office/powerpoint/2010/main" val="325515696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r>
              <a:rPr lang="en-US">
                <a:solidFill>
                  <a:prstClr val="black">
                    <a:tint val="75000"/>
                  </a:prstClr>
                </a:solidFill>
              </a:rPr>
              <a:t>Aug/Sep 2018</a:t>
            </a:r>
          </a:p>
        </p:txBody>
      </p:sp>
      <p:sp>
        <p:nvSpPr>
          <p:cNvPr id="5" name="Footer Placeholder 4"/>
          <p:cNvSpPr>
            <a:spLocks noGrp="1"/>
          </p:cNvSpPr>
          <p:nvPr>
            <p:ph type="ftr" sz="quarter" idx="11"/>
          </p:nvPr>
        </p:nvSpPr>
        <p:spPr/>
        <p:txBody>
          <a:bodyPr/>
          <a:lstStyle/>
          <a:p>
            <a:pPr>
              <a:defRPr/>
            </a:pPr>
            <a:r>
              <a:rPr lang="en-US">
                <a:solidFill>
                  <a:prstClr val="black">
                    <a:tint val="75000"/>
                  </a:prstClr>
                </a:solidFill>
              </a:rPr>
              <a:t>Denver Office of Public Housing</a:t>
            </a:r>
          </a:p>
        </p:txBody>
      </p:sp>
      <p:sp>
        <p:nvSpPr>
          <p:cNvPr id="6" name="Slide Number Placeholder 5"/>
          <p:cNvSpPr>
            <a:spLocks noGrp="1"/>
          </p:cNvSpPr>
          <p:nvPr>
            <p:ph type="sldNum" sz="quarter" idx="12"/>
          </p:nvPr>
        </p:nvSpPr>
        <p:spPr/>
        <p:txBody>
          <a:bodyPr/>
          <a:lstStyle/>
          <a:p>
            <a:pPr>
              <a:defRPr/>
            </a:pPr>
            <a:fld id="{1B9DD464-B066-4FB3-9C31-4C31611BED03}"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96585080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r>
              <a:rPr lang="en-US">
                <a:solidFill>
                  <a:prstClr val="black">
                    <a:tint val="75000"/>
                  </a:prstClr>
                </a:solidFill>
              </a:rPr>
              <a:t>Aug/Sep 2018</a:t>
            </a:r>
          </a:p>
        </p:txBody>
      </p:sp>
      <p:sp>
        <p:nvSpPr>
          <p:cNvPr id="5" name="Footer Placeholder 4"/>
          <p:cNvSpPr>
            <a:spLocks noGrp="1"/>
          </p:cNvSpPr>
          <p:nvPr>
            <p:ph type="ftr" sz="quarter" idx="11"/>
          </p:nvPr>
        </p:nvSpPr>
        <p:spPr/>
        <p:txBody>
          <a:bodyPr/>
          <a:lstStyle/>
          <a:p>
            <a:pPr>
              <a:defRPr/>
            </a:pPr>
            <a:r>
              <a:rPr lang="en-US">
                <a:solidFill>
                  <a:prstClr val="black">
                    <a:tint val="75000"/>
                  </a:prstClr>
                </a:solidFill>
              </a:rPr>
              <a:t>Denver Office of Public Housing</a:t>
            </a:r>
          </a:p>
        </p:txBody>
      </p:sp>
      <p:sp>
        <p:nvSpPr>
          <p:cNvPr id="6" name="Slide Number Placeholder 5"/>
          <p:cNvSpPr>
            <a:spLocks noGrp="1"/>
          </p:cNvSpPr>
          <p:nvPr>
            <p:ph type="sldNum" sz="quarter" idx="12"/>
          </p:nvPr>
        </p:nvSpPr>
        <p:spPr/>
        <p:txBody>
          <a:bodyPr/>
          <a:lstStyle/>
          <a:p>
            <a:pPr>
              <a:defRPr/>
            </a:pPr>
            <a:fld id="{1B9DD464-B066-4FB3-9C31-4C31611BED03}"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13610921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6"/>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pPr>
              <a:defRPr/>
            </a:pPr>
            <a:r>
              <a:rPr lang="en-US">
                <a:solidFill>
                  <a:prstClr val="black">
                    <a:tint val="75000"/>
                  </a:prstClr>
                </a:solidFill>
              </a:rPr>
              <a:t>Aug/Sep 2018</a:t>
            </a:r>
          </a:p>
        </p:txBody>
      </p:sp>
      <p:sp>
        <p:nvSpPr>
          <p:cNvPr id="5" name="Footer Placeholder 4"/>
          <p:cNvSpPr>
            <a:spLocks noGrp="1"/>
          </p:cNvSpPr>
          <p:nvPr>
            <p:ph type="ftr" sz="quarter" idx="11"/>
          </p:nvPr>
        </p:nvSpPr>
        <p:spPr/>
        <p:txBody>
          <a:bodyPr/>
          <a:lstStyle/>
          <a:p>
            <a:pPr>
              <a:defRPr/>
            </a:pPr>
            <a:r>
              <a:rPr lang="en-US">
                <a:solidFill>
                  <a:prstClr val="black">
                    <a:tint val="75000"/>
                  </a:prstClr>
                </a:solidFill>
              </a:rPr>
              <a:t>Denver Office of Public Housing</a:t>
            </a:r>
          </a:p>
        </p:txBody>
      </p:sp>
      <p:sp>
        <p:nvSpPr>
          <p:cNvPr id="6" name="Slide Number Placeholder 5"/>
          <p:cNvSpPr>
            <a:spLocks noGrp="1"/>
          </p:cNvSpPr>
          <p:nvPr>
            <p:ph type="sldNum" sz="quarter" idx="12"/>
          </p:nvPr>
        </p:nvSpPr>
        <p:spPr/>
        <p:txBody>
          <a:bodyPr/>
          <a:lstStyle/>
          <a:p>
            <a:pPr>
              <a:defRPr/>
            </a:pPr>
            <a:fld id="{1B9DD464-B066-4FB3-9C31-4C31611BED03}"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15143025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pPr>
              <a:defRPr/>
            </a:pPr>
            <a:r>
              <a:rPr lang="en-US">
                <a:solidFill>
                  <a:prstClr val="black">
                    <a:tint val="75000"/>
                  </a:prstClr>
                </a:solidFill>
              </a:rPr>
              <a:t>Aug/Sep 2018</a:t>
            </a:r>
          </a:p>
        </p:txBody>
      </p:sp>
      <p:sp>
        <p:nvSpPr>
          <p:cNvPr id="6" name="Footer Placeholder 5"/>
          <p:cNvSpPr>
            <a:spLocks noGrp="1"/>
          </p:cNvSpPr>
          <p:nvPr>
            <p:ph type="ftr" sz="quarter" idx="11"/>
          </p:nvPr>
        </p:nvSpPr>
        <p:spPr/>
        <p:txBody>
          <a:bodyPr/>
          <a:lstStyle/>
          <a:p>
            <a:pPr>
              <a:defRPr/>
            </a:pPr>
            <a:r>
              <a:rPr lang="en-US">
                <a:solidFill>
                  <a:prstClr val="black">
                    <a:tint val="75000"/>
                  </a:prstClr>
                </a:solidFill>
              </a:rPr>
              <a:t>Denver Office of Public Housing</a:t>
            </a:r>
          </a:p>
        </p:txBody>
      </p:sp>
      <p:sp>
        <p:nvSpPr>
          <p:cNvPr id="7" name="Slide Number Placeholder 6"/>
          <p:cNvSpPr>
            <a:spLocks noGrp="1"/>
          </p:cNvSpPr>
          <p:nvPr>
            <p:ph type="sldNum" sz="quarter" idx="12"/>
          </p:nvPr>
        </p:nvSpPr>
        <p:spPr/>
        <p:txBody>
          <a:bodyPr/>
          <a:lstStyle/>
          <a:p>
            <a:pPr>
              <a:defRPr/>
            </a:pPr>
            <a:fld id="{1B9DD464-B066-4FB3-9C31-4C31611BED03}"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89059554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5"/>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7"/>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5"/>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7"/>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pPr>
              <a:defRPr/>
            </a:pPr>
            <a:r>
              <a:rPr lang="en-US">
                <a:solidFill>
                  <a:prstClr val="black">
                    <a:tint val="75000"/>
                  </a:prstClr>
                </a:solidFill>
              </a:rPr>
              <a:t>Aug/Sep 2018</a:t>
            </a:r>
          </a:p>
        </p:txBody>
      </p:sp>
      <p:sp>
        <p:nvSpPr>
          <p:cNvPr id="8" name="Footer Placeholder 7"/>
          <p:cNvSpPr>
            <a:spLocks noGrp="1"/>
          </p:cNvSpPr>
          <p:nvPr>
            <p:ph type="ftr" sz="quarter" idx="11"/>
          </p:nvPr>
        </p:nvSpPr>
        <p:spPr/>
        <p:txBody>
          <a:bodyPr/>
          <a:lstStyle/>
          <a:p>
            <a:pPr>
              <a:defRPr/>
            </a:pPr>
            <a:r>
              <a:rPr lang="en-US">
                <a:solidFill>
                  <a:prstClr val="black">
                    <a:tint val="75000"/>
                  </a:prstClr>
                </a:solidFill>
              </a:rPr>
              <a:t>Denver Office of Public Housing</a:t>
            </a:r>
          </a:p>
        </p:txBody>
      </p:sp>
      <p:sp>
        <p:nvSpPr>
          <p:cNvPr id="9" name="Slide Number Placeholder 8"/>
          <p:cNvSpPr>
            <a:spLocks noGrp="1"/>
          </p:cNvSpPr>
          <p:nvPr>
            <p:ph type="sldNum" sz="quarter" idx="12"/>
          </p:nvPr>
        </p:nvSpPr>
        <p:spPr/>
        <p:txBody>
          <a:bodyPr/>
          <a:lstStyle/>
          <a:p>
            <a:pPr>
              <a:defRPr/>
            </a:pPr>
            <a:fld id="{1B9DD464-B066-4FB3-9C31-4C31611BED03}"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28579567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pPr>
              <a:defRPr/>
            </a:pPr>
            <a:r>
              <a:rPr lang="en-US">
                <a:solidFill>
                  <a:prstClr val="black">
                    <a:tint val="75000"/>
                  </a:prstClr>
                </a:solidFill>
              </a:rPr>
              <a:t>Aug/Sep 2018</a:t>
            </a:r>
          </a:p>
        </p:txBody>
      </p:sp>
      <p:sp>
        <p:nvSpPr>
          <p:cNvPr id="4" name="Footer Placeholder 3"/>
          <p:cNvSpPr>
            <a:spLocks noGrp="1"/>
          </p:cNvSpPr>
          <p:nvPr>
            <p:ph type="ftr" sz="quarter" idx="11"/>
          </p:nvPr>
        </p:nvSpPr>
        <p:spPr/>
        <p:txBody>
          <a:bodyPr/>
          <a:lstStyle/>
          <a:p>
            <a:pPr>
              <a:defRPr/>
            </a:pPr>
            <a:r>
              <a:rPr lang="en-US">
                <a:solidFill>
                  <a:prstClr val="black">
                    <a:tint val="75000"/>
                  </a:prstClr>
                </a:solidFill>
              </a:rPr>
              <a:t>Denver Office of Public Housing</a:t>
            </a:r>
          </a:p>
        </p:txBody>
      </p:sp>
      <p:sp>
        <p:nvSpPr>
          <p:cNvPr id="5" name="Slide Number Placeholder 4"/>
          <p:cNvSpPr>
            <a:spLocks noGrp="1"/>
          </p:cNvSpPr>
          <p:nvPr>
            <p:ph type="sldNum" sz="quarter" idx="12"/>
          </p:nvPr>
        </p:nvSpPr>
        <p:spPr/>
        <p:txBody>
          <a:bodyPr/>
          <a:lstStyle/>
          <a:p>
            <a:pPr>
              <a:defRPr/>
            </a:pPr>
            <a:fld id="{1B9DD464-B066-4FB3-9C31-4C31611BED03}"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46602377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pPr>
              <a:defRPr/>
            </a:pPr>
            <a:r>
              <a:rPr lang="en-US">
                <a:solidFill>
                  <a:prstClr val="black">
                    <a:tint val="75000"/>
                  </a:prstClr>
                </a:solidFill>
              </a:rPr>
              <a:t>Aug/Sep 2018</a:t>
            </a:r>
          </a:p>
        </p:txBody>
      </p:sp>
      <p:sp>
        <p:nvSpPr>
          <p:cNvPr id="3" name="Footer Placeholder 2"/>
          <p:cNvSpPr>
            <a:spLocks noGrp="1"/>
          </p:cNvSpPr>
          <p:nvPr>
            <p:ph type="ftr" sz="quarter" idx="11"/>
          </p:nvPr>
        </p:nvSpPr>
        <p:spPr/>
        <p:txBody>
          <a:bodyPr/>
          <a:lstStyle/>
          <a:p>
            <a:pPr>
              <a:defRPr/>
            </a:pPr>
            <a:r>
              <a:rPr lang="en-US">
                <a:solidFill>
                  <a:prstClr val="black">
                    <a:tint val="75000"/>
                  </a:prstClr>
                </a:solidFill>
              </a:rPr>
              <a:t>Denver Office of Public Housing</a:t>
            </a:r>
          </a:p>
        </p:txBody>
      </p:sp>
      <p:sp>
        <p:nvSpPr>
          <p:cNvPr id="4" name="Slide Number Placeholder 3"/>
          <p:cNvSpPr>
            <a:spLocks noGrp="1"/>
          </p:cNvSpPr>
          <p:nvPr>
            <p:ph type="sldNum" sz="quarter" idx="12"/>
          </p:nvPr>
        </p:nvSpPr>
        <p:spPr/>
        <p:txBody>
          <a:bodyPr/>
          <a:lstStyle/>
          <a:p>
            <a:pPr>
              <a:defRPr/>
            </a:pPr>
            <a:fld id="{1B9DD464-B066-4FB3-9C31-4C31611BED03}"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81778468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pPr>
              <a:defRPr/>
            </a:pPr>
            <a:r>
              <a:rPr lang="en-US">
                <a:solidFill>
                  <a:prstClr val="black">
                    <a:tint val="75000"/>
                  </a:prstClr>
                </a:solidFill>
              </a:rPr>
              <a:t>Aug/Sep 2018</a:t>
            </a:r>
          </a:p>
        </p:txBody>
      </p:sp>
      <p:sp>
        <p:nvSpPr>
          <p:cNvPr id="6" name="Footer Placeholder 5"/>
          <p:cNvSpPr>
            <a:spLocks noGrp="1"/>
          </p:cNvSpPr>
          <p:nvPr>
            <p:ph type="ftr" sz="quarter" idx="11"/>
          </p:nvPr>
        </p:nvSpPr>
        <p:spPr/>
        <p:txBody>
          <a:bodyPr/>
          <a:lstStyle/>
          <a:p>
            <a:pPr>
              <a:defRPr/>
            </a:pPr>
            <a:r>
              <a:rPr lang="en-US">
                <a:solidFill>
                  <a:prstClr val="black">
                    <a:tint val="75000"/>
                  </a:prstClr>
                </a:solidFill>
              </a:rPr>
              <a:t>Denver Office of Public Housing</a:t>
            </a:r>
          </a:p>
        </p:txBody>
      </p:sp>
      <p:sp>
        <p:nvSpPr>
          <p:cNvPr id="7" name="Slide Number Placeholder 6"/>
          <p:cNvSpPr>
            <a:spLocks noGrp="1"/>
          </p:cNvSpPr>
          <p:nvPr>
            <p:ph type="sldNum" sz="quarter" idx="12"/>
          </p:nvPr>
        </p:nvSpPr>
        <p:spPr/>
        <p:txBody>
          <a:bodyPr/>
          <a:lstStyle/>
          <a:p>
            <a:pPr>
              <a:defRPr/>
            </a:pPr>
            <a:fld id="{1B9DD464-B066-4FB3-9C31-4C31611BED03}"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6355652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2"/>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40"/>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pPr>
              <a:defRPr/>
            </a:pPr>
            <a:r>
              <a:rPr lang="en-US">
                <a:solidFill>
                  <a:prstClr val="black">
                    <a:tint val="75000"/>
                  </a:prstClr>
                </a:solidFill>
              </a:rPr>
              <a:t>Aug/Sep 2018</a:t>
            </a:r>
          </a:p>
        </p:txBody>
      </p:sp>
      <p:sp>
        <p:nvSpPr>
          <p:cNvPr id="6" name="Footer Placeholder 5"/>
          <p:cNvSpPr>
            <a:spLocks noGrp="1"/>
          </p:cNvSpPr>
          <p:nvPr>
            <p:ph type="ftr" sz="quarter" idx="11"/>
          </p:nvPr>
        </p:nvSpPr>
        <p:spPr/>
        <p:txBody>
          <a:bodyPr/>
          <a:lstStyle/>
          <a:p>
            <a:pPr>
              <a:defRPr/>
            </a:pPr>
            <a:r>
              <a:rPr lang="en-US">
                <a:solidFill>
                  <a:prstClr val="black">
                    <a:tint val="75000"/>
                  </a:prstClr>
                </a:solidFill>
              </a:rPr>
              <a:t>Denver Office of Public Housing</a:t>
            </a:r>
          </a:p>
        </p:txBody>
      </p:sp>
      <p:sp>
        <p:nvSpPr>
          <p:cNvPr id="7" name="Slide Number Placeholder 6"/>
          <p:cNvSpPr>
            <a:spLocks noGrp="1"/>
          </p:cNvSpPr>
          <p:nvPr>
            <p:ph type="sldNum" sz="quarter" idx="12"/>
          </p:nvPr>
        </p:nvSpPr>
        <p:spPr/>
        <p:txBody>
          <a:bodyPr/>
          <a:lstStyle/>
          <a:p>
            <a:pPr>
              <a:defRPr/>
            </a:pPr>
            <a:fld id="{1B9DD464-B066-4FB3-9C31-4C31611BED03}"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14727132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pPr>
              <a:defRPr/>
            </a:pPr>
            <a:r>
              <a:rPr lang="en-US">
                <a:solidFill>
                  <a:prstClr val="black">
                    <a:tint val="75000"/>
                  </a:prstClr>
                </a:solidFill>
              </a:rPr>
              <a:t>Aug/Sep 2018</a:t>
            </a:r>
          </a:p>
        </p:txBody>
      </p:sp>
      <p:sp>
        <p:nvSpPr>
          <p:cNvPr id="5" name="Footer Placeholder 4"/>
          <p:cNvSpPr>
            <a:spLocks noGrp="1"/>
          </p:cNvSpPr>
          <p:nvPr>
            <p:ph type="ftr" sz="quarter" idx="11"/>
          </p:nvPr>
        </p:nvSpPr>
        <p:spPr/>
        <p:txBody>
          <a:bodyPr/>
          <a:lstStyle/>
          <a:p>
            <a:pPr>
              <a:defRPr/>
            </a:pPr>
            <a:r>
              <a:rPr lang="en-US">
                <a:solidFill>
                  <a:prstClr val="black">
                    <a:tint val="75000"/>
                  </a:prstClr>
                </a:solidFill>
              </a:rPr>
              <a:t>Denver Office of Public Housing</a:t>
            </a:r>
          </a:p>
        </p:txBody>
      </p:sp>
      <p:sp>
        <p:nvSpPr>
          <p:cNvPr id="6" name="Slide Number Placeholder 5"/>
          <p:cNvSpPr>
            <a:spLocks noGrp="1"/>
          </p:cNvSpPr>
          <p:nvPr>
            <p:ph type="sldNum" sz="quarter" idx="12"/>
          </p:nvPr>
        </p:nvSpPr>
        <p:spPr/>
        <p:txBody>
          <a:bodyPr/>
          <a:lstStyle/>
          <a:p>
            <a:pPr>
              <a:defRPr/>
            </a:pPr>
            <a:fld id="{1B9DD464-B066-4FB3-9C31-4C31611BED03}"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863313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309512" y="685802"/>
            <a:ext cx="10272889" cy="1752599"/>
          </a:xfrm>
        </p:spPr>
        <p:txBody>
          <a:bodyPr/>
          <a:lstStyle>
            <a:lvl1pPr>
              <a:defRPr>
                <a:latin typeface="Franklin Gothic Book" panose="020B0503020102020204" pitchFamily="34" charset="0"/>
              </a:defRPr>
            </a:lvl1pPr>
          </a:lstStyle>
          <a:p>
            <a:r>
              <a:rPr lang="en-US"/>
              <a:t>Click to edit Master title style</a:t>
            </a:r>
          </a:p>
        </p:txBody>
      </p:sp>
      <p:sp>
        <p:nvSpPr>
          <p:cNvPr id="3" name="Content Placeholder 2"/>
          <p:cNvSpPr>
            <a:spLocks noGrp="1"/>
          </p:cNvSpPr>
          <p:nvPr>
            <p:ph sz="half" idx="1"/>
          </p:nvPr>
        </p:nvSpPr>
        <p:spPr>
          <a:xfrm>
            <a:off x="1309511" y="2667000"/>
            <a:ext cx="4986528" cy="336867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95872" y="2667000"/>
            <a:ext cx="4986528" cy="334682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B4EF2C1-EF46-4895-B784-D1A51E53FFBF}" type="datetime1">
              <a:rPr lang="en-US" smtClean="0"/>
              <a:t>11/29/2022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CDEB3F-4050-4176-9930-7DC63E685662}" type="slidenum">
              <a:rPr lang="en-US" smtClean="0"/>
              <a:t>‹#›</a:t>
            </a:fld>
            <a:endParaRPr lang="en-US"/>
          </a:p>
        </p:txBody>
      </p:sp>
    </p:spTree>
    <p:extLst>
      <p:ext uri="{BB962C8B-B14F-4D97-AF65-F5344CB8AC3E}">
        <p14:creationId xmlns:p14="http://schemas.microsoft.com/office/powerpoint/2010/main" val="60999450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pPr>
              <a:defRPr/>
            </a:pPr>
            <a:r>
              <a:rPr lang="en-US">
                <a:solidFill>
                  <a:prstClr val="black">
                    <a:tint val="75000"/>
                  </a:prstClr>
                </a:solidFill>
              </a:rPr>
              <a:t>Aug/Sep 2018</a:t>
            </a:r>
          </a:p>
        </p:txBody>
      </p:sp>
      <p:sp>
        <p:nvSpPr>
          <p:cNvPr id="5" name="Footer Placeholder 4"/>
          <p:cNvSpPr>
            <a:spLocks noGrp="1"/>
          </p:cNvSpPr>
          <p:nvPr>
            <p:ph type="ftr" sz="quarter" idx="11"/>
          </p:nvPr>
        </p:nvSpPr>
        <p:spPr/>
        <p:txBody>
          <a:bodyPr/>
          <a:lstStyle/>
          <a:p>
            <a:pPr>
              <a:defRPr/>
            </a:pPr>
            <a:r>
              <a:rPr lang="en-US">
                <a:solidFill>
                  <a:prstClr val="black">
                    <a:tint val="75000"/>
                  </a:prstClr>
                </a:solidFill>
              </a:rPr>
              <a:t>Denver Office of Public Housing</a:t>
            </a:r>
          </a:p>
        </p:txBody>
      </p:sp>
      <p:sp>
        <p:nvSpPr>
          <p:cNvPr id="6" name="Slide Number Placeholder 5"/>
          <p:cNvSpPr>
            <a:spLocks noGrp="1"/>
          </p:cNvSpPr>
          <p:nvPr>
            <p:ph type="sldNum" sz="quarter" idx="12"/>
          </p:nvPr>
        </p:nvSpPr>
        <p:spPr/>
        <p:txBody>
          <a:bodyPr/>
          <a:lstStyle/>
          <a:p>
            <a:pPr>
              <a:defRPr/>
            </a:pPr>
            <a:fld id="{1B9DD464-B066-4FB3-9C31-4C31611BED03}"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56478797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a:xfrm>
            <a:off x="609600" y="1600200"/>
            <a:ext cx="10972800" cy="47091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pPr>
              <a:defRPr/>
            </a:pPr>
            <a:r>
              <a:rPr lang="en-US">
                <a:solidFill>
                  <a:prstClr val="black">
                    <a:tint val="75000"/>
                  </a:prstClr>
                </a:solidFill>
              </a:rPr>
              <a:t>Aug/Sep 2018</a:t>
            </a:r>
          </a:p>
        </p:txBody>
      </p:sp>
      <p:sp>
        <p:nvSpPr>
          <p:cNvPr id="5" name="Footer Placeholder 4"/>
          <p:cNvSpPr>
            <a:spLocks noGrp="1"/>
          </p:cNvSpPr>
          <p:nvPr>
            <p:ph type="ftr" sz="quarter" idx="11"/>
          </p:nvPr>
        </p:nvSpPr>
        <p:spPr/>
        <p:txBody>
          <a:bodyPr/>
          <a:lstStyle/>
          <a:p>
            <a:pPr>
              <a:defRPr/>
            </a:pPr>
            <a:r>
              <a:rPr lang="en-US">
                <a:solidFill>
                  <a:prstClr val="black">
                    <a:tint val="75000"/>
                  </a:prstClr>
                </a:solidFill>
              </a:rPr>
              <a:t>Denver Office of Public Housing</a:t>
            </a:r>
          </a:p>
        </p:txBody>
      </p:sp>
      <p:sp>
        <p:nvSpPr>
          <p:cNvPr id="6" name="Date Placeholder 3"/>
          <p:cNvSpPr txBox="1">
            <a:spLocks/>
          </p:cNvSpPr>
          <p:nvPr userDrawn="1"/>
        </p:nvSpPr>
        <p:spPr>
          <a:xfrm>
            <a:off x="8229600" y="6326190"/>
            <a:ext cx="28448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Times New Roman"/>
                <a:ea typeface="+mn-ea"/>
                <a:cs typeface="+mn-cs"/>
              </a:rPr>
              <a:t>‹#›</a:t>
            </a:r>
          </a:p>
        </p:txBody>
      </p:sp>
    </p:spTree>
    <p:extLst>
      <p:ext uri="{BB962C8B-B14F-4D97-AF65-F5344CB8AC3E}">
        <p14:creationId xmlns:p14="http://schemas.microsoft.com/office/powerpoint/2010/main" val="155385822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r>
              <a:rPr lang="en-US"/>
              <a:t>11/17/2022</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214921452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11/17/2022</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325112197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593667" y="6272784"/>
            <a:ext cx="2644309" cy="365125"/>
          </a:xfrm>
        </p:spPr>
        <p:txBody>
          <a:bodyPr/>
          <a:lstStyle/>
          <a:p>
            <a:r>
              <a:rPr lang="en-US"/>
              <a:t>11/17/2022</a:t>
            </a:r>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194385429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a:t>11/17/2022</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68589729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a:t>11/17/2022</a:t>
            </a:r>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31157481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n-US"/>
              <a:t>11/17/2022</a:t>
            </a:r>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112091175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11/17/2022</a:t>
            </a:r>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304829710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r>
              <a:rPr lang="en-US"/>
              <a:t>11/17/2022</a:t>
            </a:r>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13245736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Franklin Gothic Book" panose="020B0503020102020204" pitchFamily="34" charset="0"/>
              </a:defRPr>
            </a:lvl1pPr>
          </a:lstStyle>
          <a:p>
            <a:r>
              <a:rPr lang="en-US"/>
              <a:t>Click to edit Master title style</a:t>
            </a:r>
          </a:p>
        </p:txBody>
      </p:sp>
      <p:sp>
        <p:nvSpPr>
          <p:cNvPr id="3" name="Text Placeholder 2"/>
          <p:cNvSpPr>
            <a:spLocks noGrp="1"/>
          </p:cNvSpPr>
          <p:nvPr>
            <p:ph type="body" idx="1"/>
          </p:nvPr>
        </p:nvSpPr>
        <p:spPr>
          <a:xfrm>
            <a:off x="1772642" y="2658533"/>
            <a:ext cx="4608388" cy="576262"/>
          </a:xfrm>
        </p:spPr>
        <p:txBody>
          <a:bodyPr anchor="b">
            <a:noAutofit/>
          </a:bodyPr>
          <a:lstStyle>
            <a:lvl1pPr marL="0" indent="0">
              <a:buNone/>
              <a:defRPr sz="2800" b="0">
                <a:solidFill>
                  <a:schemeClr val="accent1">
                    <a:lumMod val="75000"/>
                  </a:schemeClr>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84697" y="3335337"/>
            <a:ext cx="4896331" cy="2665259"/>
          </a:xfrm>
        </p:spPr>
        <p:txBody>
          <a:bodyPr anchor="t">
            <a:normAutofit/>
          </a:bodyPr>
          <a:lstStyle>
            <a:lvl1pPr>
              <a:defRPr sz="1800">
                <a:latin typeface="Calibri" panose="020F0502020204030204" pitchFamily="34" charset="0"/>
                <a:cs typeface="Calibri" panose="020F0502020204030204" pitchFamily="34" charset="0"/>
              </a:defRPr>
            </a:lvl1pPr>
            <a:lvl2pPr>
              <a:defRPr sz="1600">
                <a:latin typeface="Calibri" panose="020F0502020204030204" pitchFamily="34" charset="0"/>
                <a:cs typeface="Calibri" panose="020F0502020204030204" pitchFamily="34" charset="0"/>
              </a:defRPr>
            </a:lvl2pPr>
            <a:lvl3pPr>
              <a:defRPr sz="1400">
                <a:latin typeface="Calibri" panose="020F0502020204030204" pitchFamily="34" charset="0"/>
                <a:cs typeface="Calibri" panose="020F0502020204030204" pitchFamily="34" charset="0"/>
              </a:defRPr>
            </a:lvl3pPr>
            <a:lvl4pPr>
              <a:defRPr sz="1200">
                <a:latin typeface="Calibri" panose="020F0502020204030204" pitchFamily="34" charset="0"/>
                <a:cs typeface="Calibri" panose="020F0502020204030204" pitchFamily="34" charset="0"/>
              </a:defRPr>
            </a:lvl4pPr>
            <a:lvl5pPr>
              <a:defRPr sz="1200">
                <a:latin typeface="Calibri" panose="020F0502020204030204" pitchFamily="34" charset="0"/>
                <a:cs typeface="Calibri" panose="020F0502020204030204" pitchFamily="34" charset="0"/>
              </a:defRPr>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882280" y="2667000"/>
            <a:ext cx="4623741" cy="576262"/>
          </a:xfrm>
        </p:spPr>
        <p:txBody>
          <a:bodyPr anchor="b">
            <a:noAutofit/>
          </a:bodyPr>
          <a:lstStyle>
            <a:lvl1pPr marL="0" indent="0">
              <a:buNone/>
              <a:defRPr sz="2800" b="0">
                <a:solidFill>
                  <a:schemeClr val="accent1">
                    <a:lumMod val="75000"/>
                  </a:schemeClr>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9688" y="3335337"/>
            <a:ext cx="4896331" cy="2665259"/>
          </a:xfrm>
        </p:spPr>
        <p:txBody>
          <a:bodyPr anchor="t">
            <a:normAutofit/>
          </a:bodyPr>
          <a:lstStyle>
            <a:lvl1pPr>
              <a:defRPr sz="1800">
                <a:latin typeface="Calibri" panose="020F0502020204030204" pitchFamily="34" charset="0"/>
                <a:cs typeface="Calibri" panose="020F0502020204030204" pitchFamily="34" charset="0"/>
              </a:defRPr>
            </a:lvl1pPr>
            <a:lvl2pPr>
              <a:defRPr sz="1600">
                <a:latin typeface="Calibri" panose="020F0502020204030204" pitchFamily="34" charset="0"/>
                <a:cs typeface="Calibri" panose="020F0502020204030204" pitchFamily="34" charset="0"/>
              </a:defRPr>
            </a:lvl2pPr>
            <a:lvl3pPr>
              <a:defRPr sz="1400">
                <a:latin typeface="Calibri" panose="020F0502020204030204" pitchFamily="34" charset="0"/>
                <a:cs typeface="Calibri" panose="020F0502020204030204" pitchFamily="34" charset="0"/>
              </a:defRPr>
            </a:lvl3pPr>
            <a:lvl4pPr>
              <a:defRPr sz="1200">
                <a:latin typeface="Calibri" panose="020F0502020204030204" pitchFamily="34" charset="0"/>
                <a:cs typeface="Calibri" panose="020F0502020204030204" pitchFamily="34" charset="0"/>
              </a:defRPr>
            </a:lvl4pPr>
            <a:lvl5pPr>
              <a:defRPr sz="1200">
                <a:latin typeface="Calibri" panose="020F0502020204030204" pitchFamily="34" charset="0"/>
                <a:cs typeface="Calibri" panose="020F0502020204030204" pitchFamily="34" charset="0"/>
              </a:defRPr>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5584140-F2BE-4848-92C9-EC6A00A065E7}" type="datetime1">
              <a:rPr lang="en-US" smtClean="0"/>
              <a:t>11/29/2022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3CDEB3F-4050-4176-9930-7DC63E685662}" type="slidenum">
              <a:rPr lang="en-US" smtClean="0"/>
              <a:t>‹#›</a:t>
            </a:fld>
            <a:endParaRPr lang="en-US"/>
          </a:p>
        </p:txBody>
      </p:sp>
    </p:spTree>
    <p:extLst>
      <p:ext uri="{BB962C8B-B14F-4D97-AF65-F5344CB8AC3E}">
        <p14:creationId xmlns:p14="http://schemas.microsoft.com/office/powerpoint/2010/main" val="3958083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r>
              <a:rPr lang="en-US"/>
              <a:t>11/17/2022</a:t>
            </a:r>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83645931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11/17/2022</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429348362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11/17/2022</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267690201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13838D3-2516-4DC8-A00F-80D283A45560}" type="datetimeFigureOut">
              <a:rPr lang="en-US" smtClean="0"/>
              <a:t>11/29/2022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10CA1-1134-4D75-B0A3-BEF9C7B916AF}"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171498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3838D3-2516-4DC8-A00F-80D283A45560}" type="datetimeFigureOut">
              <a:rPr lang="en-US" smtClean="0"/>
              <a:t>11/29/2022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10CA1-1134-4D75-B0A3-BEF9C7B916AF}" type="slidenum">
              <a:rPr lang="en-US" smtClean="0"/>
              <a:t>‹#›</a:t>
            </a:fld>
            <a:endParaRPr lang="en-US"/>
          </a:p>
        </p:txBody>
      </p:sp>
    </p:spTree>
    <p:extLst>
      <p:ext uri="{BB962C8B-B14F-4D97-AF65-F5344CB8AC3E}">
        <p14:creationId xmlns:p14="http://schemas.microsoft.com/office/powerpoint/2010/main" val="95530504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3838D3-2516-4DC8-A00F-80D283A45560}" type="datetimeFigureOut">
              <a:rPr lang="en-US" smtClean="0"/>
              <a:t>11/29/2022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10CA1-1134-4D75-B0A3-BEF9C7B916AF}"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975805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13838D3-2516-4DC8-A00F-80D283A45560}" type="datetimeFigureOut">
              <a:rPr lang="en-US" smtClean="0"/>
              <a:t>11/29/2022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610CA1-1134-4D75-B0A3-BEF9C7B916AF}" type="slidenum">
              <a:rPr lang="en-US" smtClean="0"/>
              <a:t>‹#›</a:t>
            </a:fld>
            <a:endParaRPr lang="en-US"/>
          </a:p>
        </p:txBody>
      </p:sp>
    </p:spTree>
    <p:extLst>
      <p:ext uri="{BB962C8B-B14F-4D97-AF65-F5344CB8AC3E}">
        <p14:creationId xmlns:p14="http://schemas.microsoft.com/office/powerpoint/2010/main" val="253774564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13838D3-2516-4DC8-A00F-80D283A45560}" type="datetimeFigureOut">
              <a:rPr lang="en-US" smtClean="0"/>
              <a:t>11/29/2022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1610CA1-1134-4D75-B0A3-BEF9C7B916AF}" type="slidenum">
              <a:rPr lang="en-US" smtClean="0"/>
              <a:t>‹#›</a:t>
            </a:fld>
            <a:endParaRPr lang="en-US"/>
          </a:p>
        </p:txBody>
      </p:sp>
    </p:spTree>
    <p:extLst>
      <p:ext uri="{BB962C8B-B14F-4D97-AF65-F5344CB8AC3E}">
        <p14:creationId xmlns:p14="http://schemas.microsoft.com/office/powerpoint/2010/main" val="73319785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13838D3-2516-4DC8-A00F-80D283A45560}" type="datetimeFigureOut">
              <a:rPr lang="en-US" smtClean="0"/>
              <a:t>11/29/2022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1610CA1-1134-4D75-B0A3-BEF9C7B916AF}" type="slidenum">
              <a:rPr lang="en-US" smtClean="0"/>
              <a:t>‹#›</a:t>
            </a:fld>
            <a:endParaRPr lang="en-US"/>
          </a:p>
        </p:txBody>
      </p:sp>
    </p:spTree>
    <p:extLst>
      <p:ext uri="{BB962C8B-B14F-4D97-AF65-F5344CB8AC3E}">
        <p14:creationId xmlns:p14="http://schemas.microsoft.com/office/powerpoint/2010/main" val="323964076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113838D3-2516-4DC8-A00F-80D283A45560}" type="datetimeFigureOut">
              <a:rPr lang="en-US" smtClean="0"/>
              <a:t>11/29/2022</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61610CA1-1134-4D75-B0A3-BEF9C7B916AF}" type="slidenum">
              <a:rPr lang="en-US" smtClean="0"/>
              <a:t>‹#›</a:t>
            </a:fld>
            <a:endParaRPr lang="en-US"/>
          </a:p>
        </p:txBody>
      </p:sp>
    </p:spTree>
    <p:extLst>
      <p:ext uri="{BB962C8B-B14F-4D97-AF65-F5344CB8AC3E}">
        <p14:creationId xmlns:p14="http://schemas.microsoft.com/office/powerpoint/2010/main" val="29701631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Franklin Gothic Book" panose="020B0503020102020204" pitchFamily="34" charset="0"/>
              </a:defRPr>
            </a:lvl1pPr>
          </a:lstStyle>
          <a:p>
            <a:r>
              <a:rPr lang="en-US"/>
              <a:t>Click to edit Master title style</a:t>
            </a:r>
          </a:p>
        </p:txBody>
      </p:sp>
      <p:sp>
        <p:nvSpPr>
          <p:cNvPr id="3" name="Date Placeholder 2"/>
          <p:cNvSpPr>
            <a:spLocks noGrp="1"/>
          </p:cNvSpPr>
          <p:nvPr>
            <p:ph type="dt" sz="half" idx="10"/>
          </p:nvPr>
        </p:nvSpPr>
        <p:spPr/>
        <p:txBody>
          <a:bodyPr/>
          <a:lstStyle/>
          <a:p>
            <a:fld id="{23AF41AA-3BB7-4057-AB5A-35C52CE60F93}" type="datetime1">
              <a:rPr lang="en-US" smtClean="0"/>
              <a:t>11/29/2022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CDEB3F-4050-4176-9930-7DC63E685662}" type="slidenum">
              <a:rPr lang="en-US" smtClean="0"/>
              <a:t>‹#›</a:t>
            </a:fld>
            <a:endParaRPr lang="en-US"/>
          </a:p>
        </p:txBody>
      </p:sp>
    </p:spTree>
    <p:extLst>
      <p:ext uri="{BB962C8B-B14F-4D97-AF65-F5344CB8AC3E}">
        <p14:creationId xmlns:p14="http://schemas.microsoft.com/office/powerpoint/2010/main" val="160762144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113838D3-2516-4DC8-A00F-80D283A45560}" type="datetimeFigureOut">
              <a:rPr lang="en-US" smtClean="0"/>
              <a:t>11/29/2022</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61610CA1-1134-4D75-B0A3-BEF9C7B916AF}" type="slidenum">
              <a:rPr lang="en-US" smtClean="0"/>
              <a:t>‹#›</a:t>
            </a:fld>
            <a:endParaRPr lang="en-US"/>
          </a:p>
        </p:txBody>
      </p:sp>
    </p:spTree>
    <p:extLst>
      <p:ext uri="{BB962C8B-B14F-4D97-AF65-F5344CB8AC3E}">
        <p14:creationId xmlns:p14="http://schemas.microsoft.com/office/powerpoint/2010/main" val="137822971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13838D3-2516-4DC8-A00F-80D283A45560}" type="datetimeFigureOut">
              <a:rPr lang="en-US" smtClean="0"/>
              <a:t>11/29/2022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610CA1-1134-4D75-B0A3-BEF9C7B916AF}" type="slidenum">
              <a:rPr lang="en-US" smtClean="0"/>
              <a:t>‹#›</a:t>
            </a:fld>
            <a:endParaRPr lang="en-US"/>
          </a:p>
        </p:txBody>
      </p:sp>
    </p:spTree>
    <p:extLst>
      <p:ext uri="{BB962C8B-B14F-4D97-AF65-F5344CB8AC3E}">
        <p14:creationId xmlns:p14="http://schemas.microsoft.com/office/powerpoint/2010/main" val="82542217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3838D3-2516-4DC8-A00F-80D283A45560}" type="datetimeFigureOut">
              <a:rPr lang="en-US" smtClean="0"/>
              <a:t>11/29/2022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10CA1-1134-4D75-B0A3-BEF9C7B916AF}" type="slidenum">
              <a:rPr lang="en-US" smtClean="0"/>
              <a:t>‹#›</a:t>
            </a:fld>
            <a:endParaRPr lang="en-US"/>
          </a:p>
        </p:txBody>
      </p:sp>
    </p:spTree>
    <p:extLst>
      <p:ext uri="{BB962C8B-B14F-4D97-AF65-F5344CB8AC3E}">
        <p14:creationId xmlns:p14="http://schemas.microsoft.com/office/powerpoint/2010/main" val="95051737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3838D3-2516-4DC8-A00F-80D283A45560}" type="datetimeFigureOut">
              <a:rPr lang="en-US" smtClean="0"/>
              <a:t>11/29/2022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10CA1-1134-4D75-B0A3-BEF9C7B916AF}" type="slidenum">
              <a:rPr lang="en-US" smtClean="0"/>
              <a:t>‹#›</a:t>
            </a:fld>
            <a:endParaRPr lang="en-US"/>
          </a:p>
        </p:txBody>
      </p:sp>
    </p:spTree>
    <p:extLst>
      <p:ext uri="{BB962C8B-B14F-4D97-AF65-F5344CB8AC3E}">
        <p14:creationId xmlns:p14="http://schemas.microsoft.com/office/powerpoint/2010/main" val="21828513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83879F-0B31-4696-88EB-A95356615073}" type="datetime1">
              <a:rPr lang="en-US" smtClean="0"/>
              <a:t>11/29/2022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3CDEB3F-4050-4176-9930-7DC63E685662}" type="slidenum">
              <a:rPr lang="en-US" smtClean="0"/>
              <a:t>‹#›</a:t>
            </a:fld>
            <a:endParaRPr lang="en-US"/>
          </a:p>
        </p:txBody>
      </p:sp>
    </p:spTree>
    <p:extLst>
      <p:ext uri="{BB962C8B-B14F-4D97-AF65-F5344CB8AC3E}">
        <p14:creationId xmlns:p14="http://schemas.microsoft.com/office/powerpoint/2010/main" val="39824957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699" y="1600200"/>
            <a:ext cx="3550045" cy="1371600"/>
          </a:xfrm>
        </p:spPr>
        <p:txBody>
          <a:bodyPr anchor="b">
            <a:normAutofit/>
          </a:bodyPr>
          <a:lstStyle>
            <a:lvl1pPr algn="ctr">
              <a:defRPr sz="2400" b="0"/>
            </a:lvl1pPr>
          </a:lstStyle>
          <a:p>
            <a:r>
              <a:rPr lang="en-US"/>
              <a:t>Click to edit Master title style</a:t>
            </a:r>
          </a:p>
        </p:txBody>
      </p:sp>
      <p:sp>
        <p:nvSpPr>
          <p:cNvPr id="3" name="Content Placeholder 2"/>
          <p:cNvSpPr>
            <a:spLocks noGrp="1"/>
          </p:cNvSpPr>
          <p:nvPr>
            <p:ph idx="1"/>
          </p:nvPr>
        </p:nvSpPr>
        <p:spPr>
          <a:xfrm>
            <a:off x="5263404" y="685801"/>
            <a:ext cx="6242616"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484699" y="2971800"/>
            <a:ext cx="3550045"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0695B71-747C-4EB6-A870-B3E61941C31F}" type="datetime1">
              <a:rPr lang="en-US" smtClean="0"/>
              <a:t>11/29/2022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CDEB3F-4050-4176-9930-7DC63E685662}" type="slidenum">
              <a:rPr lang="en-US" smtClean="0"/>
              <a:t>‹#›</a:t>
            </a:fld>
            <a:endParaRPr lang="en-US"/>
          </a:p>
        </p:txBody>
      </p:sp>
    </p:spTree>
    <p:extLst>
      <p:ext uri="{BB962C8B-B14F-4D97-AF65-F5344CB8AC3E}">
        <p14:creationId xmlns:p14="http://schemas.microsoft.com/office/powerpoint/2010/main" val="9950235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3110" y="1752599"/>
            <a:ext cx="5427572" cy="1371600"/>
          </a:xfrm>
        </p:spPr>
        <p:txBody>
          <a:bodyPr anchor="b">
            <a:normAutofit/>
          </a:bodyPr>
          <a:lstStyle>
            <a:lvl1pPr algn="ctr">
              <a:defRPr sz="2800" b="0"/>
            </a:lvl1pPr>
          </a:lstStyle>
          <a:p>
            <a:r>
              <a:rPr lang="en-US"/>
              <a:t>Click to edit Master title style</a:t>
            </a:r>
          </a:p>
        </p:txBody>
      </p:sp>
      <p:sp>
        <p:nvSpPr>
          <p:cNvPr id="14" name="Picture Placeholder 2"/>
          <p:cNvSpPr>
            <a:spLocks noGrp="1" noChangeAspect="1"/>
          </p:cNvSpPr>
          <p:nvPr>
            <p:ph type="pic" idx="1"/>
          </p:nvPr>
        </p:nvSpPr>
        <p:spPr>
          <a:xfrm>
            <a:off x="7596661" y="914400"/>
            <a:ext cx="3281828"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483110" y="3124199"/>
            <a:ext cx="5427572"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EF6BE0B-E31C-45D8-8889-1A7688906C60}" type="datetime1">
              <a:rPr lang="en-US" smtClean="0"/>
              <a:t>11/29/2022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CDEB3F-4050-4176-9930-7DC63E685662}" type="slidenum">
              <a:rPr lang="en-US" smtClean="0"/>
              <a:t>‹#›</a:t>
            </a:fld>
            <a:endParaRPr lang="en-US"/>
          </a:p>
        </p:txBody>
      </p:sp>
    </p:spTree>
    <p:extLst>
      <p:ext uri="{BB962C8B-B14F-4D97-AF65-F5344CB8AC3E}">
        <p14:creationId xmlns:p14="http://schemas.microsoft.com/office/powerpoint/2010/main" val="7565419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theme" Target="../theme/theme3.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image" Target="../media/image4.png"/><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theme" Target="../theme/theme4.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5" Type="http://schemas.openxmlformats.org/officeDocument/2006/relationships/image" Target="../media/image5.png"/><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microsoft.com/office/2007/relationships/hdphoto" Target="../media/hdphoto1.wdp"/></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0.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theme" Target="../theme/theme5.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duotone>
              <a:schemeClr val="bg2">
                <a:shade val="76000"/>
                <a:satMod val="180000"/>
              </a:schemeClr>
              <a:schemeClr val="bg2">
                <a:tint val="80000"/>
                <a:satMod val="120000"/>
                <a:lumMod val="180000"/>
              </a:schemeClr>
            </a:duotone>
          </a:blip>
          <a:srcRect/>
          <a:stretch>
            <a:fillRect/>
          </a:stretch>
        </a:blipFill>
        <a:effectLst/>
      </p:bgPr>
    </p:bg>
    <p:spTree>
      <p:nvGrpSpPr>
        <p:cNvPr id="1" name=""/>
        <p:cNvGrpSpPr/>
        <p:nvPr/>
      </p:nvGrpSpPr>
      <p:grpSpPr>
        <a:xfrm>
          <a:off x="0" y="0"/>
          <a:ext cx="0" cy="0"/>
          <a:chOff x="0" y="0"/>
          <a:chExt cx="0" cy="0"/>
        </a:xfrm>
      </p:grpSpPr>
      <p:sp>
        <p:nvSpPr>
          <p:cNvPr id="15" name="Freeform 6"/>
          <p:cNvSpPr/>
          <p:nvPr/>
        </p:nvSpPr>
        <p:spPr bwMode="auto">
          <a:xfrm>
            <a:off x="0" y="4762"/>
            <a:ext cx="1430867" cy="5291138"/>
          </a:xfrm>
          <a:custGeom>
            <a:avLst/>
            <a:gdLst/>
            <a:ahLst/>
            <a:cxnLst/>
            <a:rect l="0" t="0" r="r" b="b"/>
            <a:pathLst>
              <a:path w="676" h="3333">
                <a:moveTo>
                  <a:pt x="0" y="3132"/>
                </a:moveTo>
                <a:lnTo>
                  <a:pt x="0" y="3312"/>
                </a:lnTo>
                <a:lnTo>
                  <a:pt x="126" y="3333"/>
                </a:lnTo>
                <a:lnTo>
                  <a:pt x="676" y="0"/>
                </a:lnTo>
                <a:lnTo>
                  <a:pt x="514" y="0"/>
                </a:lnTo>
                <a:lnTo>
                  <a:pt x="0" y="3132"/>
                </a:lnTo>
                <a:close/>
              </a:path>
            </a:pathLst>
          </a:custGeom>
          <a:solidFill>
            <a:schemeClr val="accent1">
              <a:lumMod val="75000"/>
            </a:schemeClr>
          </a:solidFill>
          <a:ln>
            <a:noFill/>
          </a:ln>
        </p:spPr>
      </p:sp>
      <p:sp>
        <p:nvSpPr>
          <p:cNvPr id="16" name="Freeform 7"/>
          <p:cNvSpPr/>
          <p:nvPr/>
        </p:nvSpPr>
        <p:spPr bwMode="auto">
          <a:xfrm>
            <a:off x="1" y="0"/>
            <a:ext cx="1011767" cy="4624388"/>
          </a:xfrm>
          <a:custGeom>
            <a:avLst/>
            <a:gdLst/>
            <a:ahLst/>
            <a:cxnLst/>
            <a:rect l="0" t="0" r="r" b="b"/>
            <a:pathLst>
              <a:path w="478" h="2913">
                <a:moveTo>
                  <a:pt x="478" y="0"/>
                </a:moveTo>
                <a:lnTo>
                  <a:pt x="318" y="0"/>
                </a:lnTo>
                <a:lnTo>
                  <a:pt x="0" y="1938"/>
                </a:lnTo>
                <a:lnTo>
                  <a:pt x="0" y="2913"/>
                </a:lnTo>
                <a:lnTo>
                  <a:pt x="478" y="0"/>
                </a:lnTo>
                <a:close/>
              </a:path>
            </a:pathLst>
          </a:custGeom>
          <a:solidFill>
            <a:srgbClr val="00B050"/>
          </a:solidFill>
          <a:ln>
            <a:noFill/>
          </a:ln>
        </p:spPr>
      </p:sp>
      <p:sp>
        <p:nvSpPr>
          <p:cNvPr id="17" name="Freeform 8"/>
          <p:cNvSpPr/>
          <p:nvPr/>
        </p:nvSpPr>
        <p:spPr bwMode="auto">
          <a:xfrm>
            <a:off x="1" y="5662613"/>
            <a:ext cx="1208617" cy="1195388"/>
          </a:xfrm>
          <a:custGeom>
            <a:avLst/>
            <a:gdLst/>
            <a:ahLst/>
            <a:cxnLst/>
            <a:rect l="0" t="0" r="r" b="b"/>
            <a:pathLst>
              <a:path w="571" h="753">
                <a:moveTo>
                  <a:pt x="0" y="0"/>
                </a:moveTo>
                <a:lnTo>
                  <a:pt x="0" y="12"/>
                </a:lnTo>
                <a:lnTo>
                  <a:pt x="538" y="753"/>
                </a:lnTo>
                <a:lnTo>
                  <a:pt x="571" y="753"/>
                </a:lnTo>
                <a:lnTo>
                  <a:pt x="0" y="0"/>
                </a:lnTo>
                <a:close/>
              </a:path>
            </a:pathLst>
          </a:custGeom>
          <a:solidFill>
            <a:schemeClr val="tx1">
              <a:lumMod val="85000"/>
              <a:lumOff val="15000"/>
            </a:schemeClr>
          </a:solidFill>
          <a:ln>
            <a:noFill/>
          </a:ln>
        </p:spPr>
      </p:sp>
      <p:sp>
        <p:nvSpPr>
          <p:cNvPr id="18" name="Freeform 9"/>
          <p:cNvSpPr/>
          <p:nvPr/>
        </p:nvSpPr>
        <p:spPr bwMode="auto">
          <a:xfrm>
            <a:off x="0" y="5295900"/>
            <a:ext cx="1983317" cy="1562100"/>
          </a:xfrm>
          <a:custGeom>
            <a:avLst/>
            <a:gdLst/>
            <a:ahLst/>
            <a:cxnLst/>
            <a:rect l="0" t="0" r="r" b="b"/>
            <a:pathLst>
              <a:path w="937" h="984">
                <a:moveTo>
                  <a:pt x="0" y="0"/>
                </a:moveTo>
                <a:lnTo>
                  <a:pt x="0" y="3"/>
                </a:lnTo>
                <a:lnTo>
                  <a:pt x="901" y="984"/>
                </a:lnTo>
                <a:lnTo>
                  <a:pt x="937" y="984"/>
                </a:lnTo>
                <a:lnTo>
                  <a:pt x="0" y="0"/>
                </a:lnTo>
                <a:close/>
              </a:path>
            </a:pathLst>
          </a:custGeom>
          <a:solidFill>
            <a:schemeClr val="accent1">
              <a:lumMod val="50000"/>
            </a:schemeClr>
          </a:solidFill>
          <a:ln>
            <a:noFill/>
          </a:ln>
        </p:spPr>
      </p:sp>
      <p:sp>
        <p:nvSpPr>
          <p:cNvPr id="19" name="Freeform 10"/>
          <p:cNvSpPr/>
          <p:nvPr/>
        </p:nvSpPr>
        <p:spPr bwMode="auto">
          <a:xfrm>
            <a:off x="1" y="5257800"/>
            <a:ext cx="2842684" cy="1600200"/>
          </a:xfrm>
          <a:custGeom>
            <a:avLst/>
            <a:gdLst/>
            <a:ahLst/>
            <a:cxnLst/>
            <a:rect l="0" t="0" r="r" b="b"/>
            <a:pathLst>
              <a:path w="1343" h="1008">
                <a:moveTo>
                  <a:pt x="0" y="24"/>
                </a:moveTo>
                <a:lnTo>
                  <a:pt x="937" y="1008"/>
                </a:lnTo>
                <a:lnTo>
                  <a:pt x="1343" y="1008"/>
                </a:lnTo>
                <a:lnTo>
                  <a:pt x="126" y="21"/>
                </a:lnTo>
                <a:lnTo>
                  <a:pt x="0" y="0"/>
                </a:lnTo>
                <a:lnTo>
                  <a:pt x="0" y="24"/>
                </a:lnTo>
                <a:close/>
              </a:path>
            </a:pathLst>
          </a:custGeom>
          <a:solidFill>
            <a:schemeClr val="accent1">
              <a:lumMod val="75000"/>
            </a:schemeClr>
          </a:solidFill>
          <a:ln>
            <a:noFill/>
          </a:ln>
        </p:spPr>
      </p:sp>
      <p:sp>
        <p:nvSpPr>
          <p:cNvPr id="20" name="Freeform 11"/>
          <p:cNvSpPr/>
          <p:nvPr/>
        </p:nvSpPr>
        <p:spPr bwMode="auto">
          <a:xfrm>
            <a:off x="0" y="5357813"/>
            <a:ext cx="1837267" cy="1500188"/>
          </a:xfrm>
          <a:custGeom>
            <a:avLst/>
            <a:gdLst/>
            <a:ahLst/>
            <a:cxnLst/>
            <a:rect l="0" t="0" r="r" b="b"/>
            <a:pathLst>
              <a:path w="868" h="945">
                <a:moveTo>
                  <a:pt x="0" y="192"/>
                </a:moveTo>
                <a:lnTo>
                  <a:pt x="571" y="945"/>
                </a:lnTo>
                <a:lnTo>
                  <a:pt x="868" y="945"/>
                </a:lnTo>
                <a:lnTo>
                  <a:pt x="0" y="0"/>
                </a:lnTo>
                <a:lnTo>
                  <a:pt x="0" y="192"/>
                </a:lnTo>
                <a:close/>
              </a:path>
            </a:pathLst>
          </a:custGeom>
          <a:solidFill>
            <a:srgbClr val="00B050"/>
          </a:solidFill>
          <a:ln>
            <a:noFill/>
          </a:ln>
        </p:spPr>
      </p:sp>
      <p:sp>
        <p:nvSpPr>
          <p:cNvPr id="2" name="Title Placeholder 1"/>
          <p:cNvSpPr>
            <a:spLocks noGrp="1"/>
          </p:cNvSpPr>
          <p:nvPr>
            <p:ph type="title"/>
          </p:nvPr>
        </p:nvSpPr>
        <p:spPr>
          <a:xfrm>
            <a:off x="1309512" y="457201"/>
            <a:ext cx="10272889" cy="1981200"/>
          </a:xfrm>
          <a:prstGeom prst="rect">
            <a:avLst/>
          </a:prstGeom>
          <a:effectLst/>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309512" y="2667001"/>
            <a:ext cx="10272888" cy="3356995"/>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9811573" y="6116071"/>
            <a:ext cx="114329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F0169E1-4E19-459B-9F26-84E79661E773}" type="datetime1">
              <a:rPr lang="en-US" smtClean="0"/>
              <a:t>11/29/2022</a:t>
            </a:fld>
            <a:endParaRPr lang="en-US"/>
          </a:p>
        </p:txBody>
      </p:sp>
      <p:sp>
        <p:nvSpPr>
          <p:cNvPr id="5" name="Footer Placeholder 4"/>
          <p:cNvSpPr>
            <a:spLocks noGrp="1"/>
          </p:cNvSpPr>
          <p:nvPr>
            <p:ph type="ftr" sz="quarter" idx="3"/>
          </p:nvPr>
        </p:nvSpPr>
        <p:spPr>
          <a:xfrm>
            <a:off x="2649330" y="6116071"/>
            <a:ext cx="7086023"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1031090" y="6116071"/>
            <a:ext cx="551311"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3CDEB3F-4050-4176-9930-7DC63E685662}" type="slidenum">
              <a:rPr lang="en-US" smtClean="0"/>
              <a:t>‹#›</a:t>
            </a:fld>
            <a:endParaRPr lang="en-US"/>
          </a:p>
        </p:txBody>
      </p:sp>
      <p:grpSp>
        <p:nvGrpSpPr>
          <p:cNvPr id="21" name="Group 20"/>
          <p:cNvGrpSpPr/>
          <p:nvPr/>
        </p:nvGrpSpPr>
        <p:grpSpPr>
          <a:xfrm>
            <a:off x="181155" y="199848"/>
            <a:ext cx="1440611" cy="1219199"/>
            <a:chOff x="102078" y="415504"/>
            <a:chExt cx="1219200" cy="1219199"/>
          </a:xfrm>
        </p:grpSpPr>
        <p:sp>
          <p:nvSpPr>
            <p:cNvPr id="22" name="Oval 21"/>
            <p:cNvSpPr/>
            <p:nvPr/>
          </p:nvSpPr>
          <p:spPr>
            <a:xfrm>
              <a:off x="102078" y="415504"/>
              <a:ext cx="1219200" cy="1219199"/>
            </a:xfrm>
            <a:prstGeom prst="ellips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23" name="Picture 22"/>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52400" y="457201"/>
              <a:ext cx="1143000" cy="1143000"/>
            </a:xfrm>
            <a:prstGeom prst="rect">
              <a:avLst/>
            </a:prstGeom>
          </p:spPr>
        </p:pic>
      </p:grpSp>
    </p:spTree>
    <p:extLst>
      <p:ext uri="{BB962C8B-B14F-4D97-AF65-F5344CB8AC3E}">
        <p14:creationId xmlns:p14="http://schemas.microsoft.com/office/powerpoint/2010/main" val="13327671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hdr="0" ftr="0" dt="0"/>
  <p:txStyles>
    <p:titleStyle>
      <a:lvl1pPr algn="ctr" defTabSz="457200" rtl="0" eaLnBrk="1" latinLnBrk="0" hangingPunct="1">
        <a:spcBef>
          <a:spcPct val="0"/>
        </a:spcBef>
        <a:buNone/>
        <a:defRPr sz="4000" kern="1200" cap="none">
          <a:ln w="3175" cmpd="sng">
            <a:noFill/>
          </a:ln>
          <a:solidFill>
            <a:schemeClr val="tx1"/>
          </a:solidFill>
          <a:effectLst/>
          <a:latin typeface="Franklin Gothic Book" panose="020B05030201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3200" kern="1200" cap="none">
          <a:solidFill>
            <a:schemeClr val="tx1"/>
          </a:solidFill>
          <a:effectLst/>
          <a:latin typeface="Calibri" panose="020F0502020204030204" pitchFamily="34" charset="0"/>
          <a:ea typeface="+mn-ea"/>
          <a:cs typeface="Calibri" panose="020F0502020204030204" pitchFamily="34" charset="0"/>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800" kern="1200" cap="none">
          <a:solidFill>
            <a:schemeClr val="tx1"/>
          </a:solidFill>
          <a:effectLst/>
          <a:latin typeface="Calibri" panose="020F0502020204030204" pitchFamily="34" charset="0"/>
          <a:ea typeface="+mn-ea"/>
          <a:cs typeface="Calibri" panose="020F0502020204030204" pitchFamily="34" charset="0"/>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Calibri" panose="020F0502020204030204" pitchFamily="34" charset="0"/>
          <a:ea typeface="+mn-ea"/>
          <a:cs typeface="Calibri" panose="020F0502020204030204" pitchFamily="34" charset="0"/>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Calibri" panose="020F0502020204030204" pitchFamily="34" charset="0"/>
          <a:ea typeface="+mn-ea"/>
          <a:cs typeface="Calibri" panose="020F0502020204030204" pitchFamily="34" charset="0"/>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Calibri" panose="020F0502020204030204" pitchFamily="34" charset="0"/>
          <a:ea typeface="+mn-ea"/>
          <a:cs typeface="Calibri" panose="020F0502020204030204" pitchFamily="34" charset="0"/>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51000">
              <a:schemeClr val="bg1">
                <a:tint val="80000"/>
                <a:satMod val="300000"/>
                <a:lumMod val="0"/>
                <a:lumOff val="100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r>
              <a:rPr lang="en-US">
                <a:solidFill>
                  <a:prstClr val="black">
                    <a:tint val="75000"/>
                  </a:prstClr>
                </a:solidFill>
              </a:rPr>
              <a:t>June 2020</a:t>
            </a:r>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US">
                <a:solidFill>
                  <a:prstClr val="black">
                    <a:tint val="75000"/>
                  </a:prstClr>
                </a:solidFill>
              </a:rPr>
              <a:t>Denver Office of Public Housing</a:t>
            </a:r>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1B9DD464-B066-4FB3-9C31-4C31611BED03}"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645555871"/>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Ls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51000">
              <a:schemeClr val="bg1">
                <a:tint val="80000"/>
                <a:satMod val="300000"/>
                <a:lumMod val="0"/>
                <a:lumOff val="100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r>
              <a:rPr lang="en-US">
                <a:solidFill>
                  <a:prstClr val="black">
                    <a:tint val="75000"/>
                  </a:prstClr>
                </a:solidFill>
              </a:rPr>
              <a:t>Aug/Sep 2018</a:t>
            </a:r>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US">
                <a:solidFill>
                  <a:prstClr val="black">
                    <a:tint val="75000"/>
                  </a:prstClr>
                </a:solidFill>
              </a:rPr>
              <a:t>Denver Office of Public Housing</a:t>
            </a:r>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1B9DD464-B066-4FB3-9C31-4C31611BED03}"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02807500"/>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Ls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r>
              <a:rPr lang="en-US"/>
              <a:t>11/17/2022</a:t>
            </a:r>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999927952"/>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Lst>
  <p:hf hdr="0" ft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113838D3-2516-4DC8-A00F-80D283A45560}" type="datetimeFigureOut">
              <a:rPr lang="en-US" smtClean="0"/>
              <a:t>11/29/2022</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61610CA1-1134-4D75-B0A3-BEF9C7B916AF}"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1199910"/>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hud.gov/sites/dfiles/PIH/documents/PIH2022-18.pdf"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microsoft.com/office/2018/10/relationships/comments" Target="../comments/modernComment_1A1_7F5FAF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42.xml"/><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2.xml"/></Relationships>
</file>

<file path=ppt/slides/_rels/slide2.xml.rels><?xml version="1.0" encoding="UTF-8" standalone="yes"?>
<Relationships xmlns="http://schemas.openxmlformats.org/package/2006/relationships"><Relationship Id="rId2" Type="http://schemas.openxmlformats.org/officeDocument/2006/relationships/hyperlink" Target="http://www.hud.gov/hcv"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2.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Layout" Target="../slideLayouts/slideLayout4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eg"/><Relationship Id="rId1" Type="http://schemas.openxmlformats.org/officeDocument/2006/relationships/slideLayout" Target="../slideLayouts/slideLayout53.xml"/></Relationships>
</file>

<file path=ppt/slides/_rels/slide27.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56.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6.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7.png"/><Relationship Id="rId1" Type="http://schemas.openxmlformats.org/officeDocument/2006/relationships/slideLayout" Target="../slideLayouts/slideLayout54.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25.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5.xml"/></Relationships>
</file>

<file path=ppt/slides/_rels/slide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www.hud.gov/hcv"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www.hud.gov/hcv"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youtu.be/eK50a7k9UWc" TargetMode="External"/><Relationship Id="rId2" Type="http://schemas.openxmlformats.org/officeDocument/2006/relationships/hyperlink" Target="http://www.hud.gov/hcv" TargetMode="External"/><Relationship Id="rId1" Type="http://schemas.openxmlformats.org/officeDocument/2006/relationships/slideLayout" Target="../slideLayouts/slideLayout2.xml"/><Relationship Id="rId4" Type="http://schemas.openxmlformats.org/officeDocument/2006/relationships/hyperlink" Target="https://www.youtube.com/watch?v=udC_rE1Ry9k"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FAQ%20on%20PIH%20Notice%202022-30" TargetMode="External"/><Relationship Id="rId2" Type="http://schemas.openxmlformats.org/officeDocument/2006/relationships/hyperlink" Target="https://www.hud.gov/sites/dfiles/OCHCO/documents/2022-30pihn.pdf"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hud.gov/program_offices/public_indian_housing/programs/hcv/guidebook"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CF17CB-C06B-42B3-BF3A-AA74B4A1BB98}"/>
              </a:ext>
            </a:extLst>
          </p:cNvPr>
          <p:cNvSpPr>
            <a:spLocks noGrp="1"/>
          </p:cNvSpPr>
          <p:nvPr>
            <p:ph type="ctrTitle"/>
          </p:nvPr>
        </p:nvSpPr>
        <p:spPr>
          <a:xfrm>
            <a:off x="2319565" y="914401"/>
            <a:ext cx="9262836" cy="2774730"/>
          </a:xfrm>
        </p:spPr>
        <p:txBody>
          <a:bodyPr/>
          <a:lstStyle/>
          <a:p>
            <a:r>
              <a:rPr lang="en-US">
                <a:latin typeface="Franklin Gothic Book"/>
              </a:rPr>
              <a:t>HCV Utilization Webinar:</a:t>
            </a:r>
            <a:br>
              <a:rPr lang="en-US"/>
            </a:br>
            <a:r>
              <a:rPr lang="en-US" sz="6000" b="1">
                <a:latin typeface="Franklin Gothic Book"/>
              </a:rPr>
              <a:t>Increasing HCV Leasing</a:t>
            </a:r>
            <a:endParaRPr lang="en-US" b="1">
              <a:latin typeface="Franklin Gothic Book"/>
            </a:endParaRPr>
          </a:p>
        </p:txBody>
      </p:sp>
      <p:sp>
        <p:nvSpPr>
          <p:cNvPr id="3" name="Subtitle 2">
            <a:extLst>
              <a:ext uri="{FF2B5EF4-FFF2-40B4-BE49-F238E27FC236}">
                <a16:creationId xmlns:a16="http://schemas.microsoft.com/office/drawing/2014/main" id="{5EE30136-5F0F-4AF8-AF47-B81C49192530}"/>
              </a:ext>
            </a:extLst>
          </p:cNvPr>
          <p:cNvSpPr>
            <a:spLocks noGrp="1"/>
          </p:cNvSpPr>
          <p:nvPr>
            <p:ph type="subTitle" idx="1"/>
          </p:nvPr>
        </p:nvSpPr>
        <p:spPr>
          <a:xfrm>
            <a:off x="3898983" y="4752806"/>
            <a:ext cx="7683417" cy="1364531"/>
          </a:xfrm>
        </p:spPr>
        <p:txBody>
          <a:bodyPr>
            <a:normAutofit/>
          </a:bodyPr>
          <a:lstStyle/>
          <a:p>
            <a:r>
              <a:rPr lang="en-US" sz="3600"/>
              <a:t>November 17, 2022</a:t>
            </a:r>
          </a:p>
        </p:txBody>
      </p:sp>
      <p:sp>
        <p:nvSpPr>
          <p:cNvPr id="4" name="Slide Number Placeholder 3">
            <a:extLst>
              <a:ext uri="{FF2B5EF4-FFF2-40B4-BE49-F238E27FC236}">
                <a16:creationId xmlns:a16="http://schemas.microsoft.com/office/drawing/2014/main" id="{42393ACF-ED2C-4620-B46E-9D2B58FCF2DE}"/>
              </a:ext>
            </a:extLst>
          </p:cNvPr>
          <p:cNvSpPr>
            <a:spLocks noGrp="1"/>
          </p:cNvSpPr>
          <p:nvPr>
            <p:ph type="sldNum" sz="quarter" idx="12"/>
          </p:nvPr>
        </p:nvSpPr>
        <p:spPr/>
        <p:txBody>
          <a:bodyPr/>
          <a:lstStyle/>
          <a:p>
            <a:fld id="{63CDEB3F-4050-4176-9930-7DC63E685662}" type="slidenum">
              <a:rPr lang="en-US" smtClean="0"/>
              <a:t>1</a:t>
            </a:fld>
            <a:endParaRPr lang="en-US"/>
          </a:p>
        </p:txBody>
      </p:sp>
    </p:spTree>
    <p:extLst>
      <p:ext uri="{BB962C8B-B14F-4D97-AF65-F5344CB8AC3E}">
        <p14:creationId xmlns:p14="http://schemas.microsoft.com/office/powerpoint/2010/main" val="29435729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3274D-0EED-00A5-21D5-1676157B3231}"/>
              </a:ext>
            </a:extLst>
          </p:cNvPr>
          <p:cNvSpPr>
            <a:spLocks noGrp="1"/>
          </p:cNvSpPr>
          <p:nvPr>
            <p:ph type="title"/>
          </p:nvPr>
        </p:nvSpPr>
        <p:spPr/>
        <p:txBody>
          <a:bodyPr/>
          <a:lstStyle/>
          <a:p>
            <a:r>
              <a:rPr lang="en-US"/>
              <a:t>Administrative Fee Flexibility</a:t>
            </a:r>
          </a:p>
        </p:txBody>
      </p:sp>
      <p:sp>
        <p:nvSpPr>
          <p:cNvPr id="3" name="Content Placeholder 2">
            <a:extLst>
              <a:ext uri="{FF2B5EF4-FFF2-40B4-BE49-F238E27FC236}">
                <a16:creationId xmlns:a16="http://schemas.microsoft.com/office/drawing/2014/main" id="{30177693-3917-80A6-B023-3C61429DAC0B}"/>
              </a:ext>
            </a:extLst>
          </p:cNvPr>
          <p:cNvSpPr>
            <a:spLocks noGrp="1"/>
          </p:cNvSpPr>
          <p:nvPr>
            <p:ph idx="1"/>
          </p:nvPr>
        </p:nvSpPr>
        <p:spPr>
          <a:xfrm>
            <a:off x="924232" y="1990725"/>
            <a:ext cx="10658169" cy="3982563"/>
          </a:xfrm>
        </p:spPr>
        <p:txBody>
          <a:bodyPr>
            <a:normAutofit fontScale="62500" lnSpcReduction="20000"/>
          </a:bodyPr>
          <a:lstStyle/>
          <a:p>
            <a:pPr marL="0" indent="0">
              <a:buNone/>
            </a:pPr>
            <a:r>
              <a:rPr lang="en-US" sz="4600">
                <a:hlinkClick r:id="rId2"/>
              </a:rPr>
              <a:t>PIH Notice 2022-18 </a:t>
            </a:r>
            <a:r>
              <a:rPr lang="en-US" sz="4600"/>
              <a:t>provides new flexibility regarding how PHAs </a:t>
            </a:r>
            <a:r>
              <a:rPr lang="en-US" sz="4600" u="sng"/>
              <a:t>may</a:t>
            </a:r>
            <a:r>
              <a:rPr lang="en-US" sz="4600"/>
              <a:t> use Administrative Fees to improve HCV leasing success.</a:t>
            </a:r>
          </a:p>
          <a:p>
            <a:pPr marL="0" indent="0">
              <a:buNone/>
            </a:pPr>
            <a:endParaRPr lang="en-US" sz="1700"/>
          </a:p>
          <a:p>
            <a:pPr marL="0" indent="0">
              <a:buNone/>
            </a:pPr>
            <a:r>
              <a:rPr lang="en-US" sz="3600"/>
              <a:t>This includes flexibility to use Administrative fees for:</a:t>
            </a:r>
          </a:p>
          <a:p>
            <a:pPr lvl="1">
              <a:buFont typeface="Wingdings" panose="05000000000000000000" pitchFamily="2" charset="2"/>
              <a:buChar char="ü"/>
            </a:pPr>
            <a:r>
              <a:rPr lang="en-US" sz="3200"/>
              <a:t>Owner incentive and/or retention payments;</a:t>
            </a:r>
          </a:p>
          <a:p>
            <a:pPr lvl="1">
              <a:buFont typeface="Wingdings" panose="05000000000000000000" pitchFamily="2" charset="2"/>
              <a:buChar char="ü"/>
            </a:pPr>
            <a:r>
              <a:rPr lang="en-US" sz="3200"/>
              <a:t>Security deposit assistance;</a:t>
            </a:r>
          </a:p>
          <a:p>
            <a:pPr lvl="1">
              <a:buFont typeface="Wingdings" panose="05000000000000000000" pitchFamily="2" charset="2"/>
              <a:buChar char="ü"/>
            </a:pPr>
            <a:r>
              <a:rPr lang="en-US" sz="3200"/>
              <a:t>Utility deposit assistance/utility arrears; and</a:t>
            </a:r>
          </a:p>
          <a:p>
            <a:pPr lvl="1">
              <a:buFont typeface="Wingdings" panose="05000000000000000000" pitchFamily="2" charset="2"/>
              <a:buChar char="ü"/>
            </a:pPr>
            <a:r>
              <a:rPr lang="en-US" sz="3200"/>
              <a:t>Application fees.</a:t>
            </a:r>
          </a:p>
          <a:p>
            <a:pPr marL="0" indent="0">
              <a:buNone/>
            </a:pPr>
            <a:r>
              <a:rPr lang="en-US" sz="3600"/>
              <a:t>   </a:t>
            </a:r>
          </a:p>
          <a:p>
            <a:pPr marL="0" indent="0">
              <a:buNone/>
            </a:pPr>
            <a:endParaRPr lang="en-US"/>
          </a:p>
        </p:txBody>
      </p:sp>
      <p:sp>
        <p:nvSpPr>
          <p:cNvPr id="4" name="Slide Number Placeholder 3">
            <a:extLst>
              <a:ext uri="{FF2B5EF4-FFF2-40B4-BE49-F238E27FC236}">
                <a16:creationId xmlns:a16="http://schemas.microsoft.com/office/drawing/2014/main" id="{6D970D31-52ED-64CA-4E8A-40C2BB93D314}"/>
              </a:ext>
            </a:extLst>
          </p:cNvPr>
          <p:cNvSpPr>
            <a:spLocks noGrp="1"/>
          </p:cNvSpPr>
          <p:nvPr>
            <p:ph type="sldNum" sz="quarter" idx="12"/>
          </p:nvPr>
        </p:nvSpPr>
        <p:spPr/>
        <p:txBody>
          <a:bodyPr/>
          <a:lstStyle/>
          <a:p>
            <a:fld id="{63CDEB3F-4050-4176-9930-7DC63E685662}" type="slidenum">
              <a:rPr lang="en-US" smtClean="0"/>
              <a:t>10</a:t>
            </a:fld>
            <a:endParaRPr lang="en-US"/>
          </a:p>
        </p:txBody>
      </p:sp>
      <p:sp>
        <p:nvSpPr>
          <p:cNvPr id="5" name="TextBox 4">
            <a:extLst>
              <a:ext uri="{FF2B5EF4-FFF2-40B4-BE49-F238E27FC236}">
                <a16:creationId xmlns:a16="http://schemas.microsoft.com/office/drawing/2014/main" id="{87FBE250-5B47-8FFA-4E07-390D84DD59FE}"/>
              </a:ext>
            </a:extLst>
          </p:cNvPr>
          <p:cNvSpPr txBox="1"/>
          <p:nvPr/>
        </p:nvSpPr>
        <p:spPr>
          <a:xfrm>
            <a:off x="1892134" y="5511623"/>
            <a:ext cx="9876313" cy="461665"/>
          </a:xfrm>
          <a:prstGeom prst="rect">
            <a:avLst/>
          </a:prstGeom>
          <a:solidFill>
            <a:schemeClr val="accent2">
              <a:lumMod val="60000"/>
              <a:lumOff val="40000"/>
            </a:schemeClr>
          </a:solidFill>
        </p:spPr>
        <p:txBody>
          <a:bodyPr wrap="square" rtlCol="0">
            <a:spAutoFit/>
          </a:bodyPr>
          <a:lstStyle/>
          <a:p>
            <a:r>
              <a:rPr lang="en-US" sz="2400"/>
              <a:t>For more information, see the HCV Utilization Webinar from July 21, 2022.</a:t>
            </a:r>
          </a:p>
        </p:txBody>
      </p:sp>
    </p:spTree>
    <p:extLst>
      <p:ext uri="{BB962C8B-B14F-4D97-AF65-F5344CB8AC3E}">
        <p14:creationId xmlns:p14="http://schemas.microsoft.com/office/powerpoint/2010/main" val="32789697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3274D-0EED-00A5-21D5-1676157B3231}"/>
              </a:ext>
            </a:extLst>
          </p:cNvPr>
          <p:cNvSpPr>
            <a:spLocks noGrp="1"/>
          </p:cNvSpPr>
          <p:nvPr>
            <p:ph type="title"/>
          </p:nvPr>
        </p:nvSpPr>
        <p:spPr/>
        <p:txBody>
          <a:bodyPr/>
          <a:lstStyle/>
          <a:p>
            <a:r>
              <a:rPr lang="en-US"/>
              <a:t>2023 Fair Share Voucher Allocation</a:t>
            </a:r>
          </a:p>
        </p:txBody>
      </p:sp>
      <p:sp>
        <p:nvSpPr>
          <p:cNvPr id="3" name="Content Placeholder 2">
            <a:extLst>
              <a:ext uri="{FF2B5EF4-FFF2-40B4-BE49-F238E27FC236}">
                <a16:creationId xmlns:a16="http://schemas.microsoft.com/office/drawing/2014/main" id="{30177693-3917-80A6-B023-3C61429DAC0B}"/>
              </a:ext>
            </a:extLst>
          </p:cNvPr>
          <p:cNvSpPr>
            <a:spLocks noGrp="1"/>
          </p:cNvSpPr>
          <p:nvPr>
            <p:ph idx="1"/>
          </p:nvPr>
        </p:nvSpPr>
        <p:spPr>
          <a:xfrm>
            <a:off x="746195" y="2044904"/>
            <a:ext cx="11257281" cy="4009091"/>
          </a:xfrm>
        </p:spPr>
        <p:txBody>
          <a:bodyPr/>
          <a:lstStyle/>
          <a:p>
            <a:pPr marL="682625" indent="-401638">
              <a:buFont typeface="Wingdings" panose="05000000000000000000" pitchFamily="2" charset="2"/>
              <a:buChar char="ü"/>
            </a:pPr>
            <a:r>
              <a:rPr lang="en-US" sz="2000" dirty="0"/>
              <a:t>HUD awarded approximately 20,000 new Fair Share Vouchers in October.</a:t>
            </a:r>
          </a:p>
          <a:p>
            <a:pPr marL="682625" indent="-401638">
              <a:buFont typeface="Wingdings" panose="05000000000000000000" pitchFamily="2" charset="2"/>
              <a:buChar char="ü"/>
            </a:pPr>
            <a:r>
              <a:rPr lang="en-US" sz="2000" dirty="0"/>
              <a:t>PHAs were provided an additional one-time start-up fee of $750 per new voucher for administrative costs. </a:t>
            </a:r>
          </a:p>
          <a:p>
            <a:pPr marL="682625" indent="-401638">
              <a:buFont typeface="Wingdings" panose="05000000000000000000" pitchFamily="2" charset="2"/>
              <a:buChar char="ü"/>
            </a:pPr>
            <a:r>
              <a:rPr lang="en-US" sz="2000" dirty="0"/>
              <a:t>These new vouchers are intended to help survivors of domestic violence and/or households experiencing or at risk of homelessness.</a:t>
            </a:r>
          </a:p>
          <a:p>
            <a:pPr marL="682625" indent="-401638">
              <a:buFont typeface="Wingdings" panose="05000000000000000000" pitchFamily="2" charset="2"/>
              <a:buChar char="ü"/>
            </a:pPr>
            <a:r>
              <a:rPr lang="en-US" sz="2000" dirty="0"/>
              <a:t>The awards will be renewed and tracked just like all other HCV vouchers (no Special Purpose Voucher reporting requirements).</a:t>
            </a:r>
          </a:p>
          <a:p>
            <a:pPr marL="682625" indent="-401638">
              <a:buFont typeface="Wingdings" panose="05000000000000000000" pitchFamily="2" charset="2"/>
              <a:buChar char="ü"/>
            </a:pPr>
            <a:r>
              <a:rPr lang="en-US" sz="2400" b="1" dirty="0">
                <a:highlight>
                  <a:srgbClr val="FFFF00"/>
                </a:highlight>
              </a:rPr>
              <a:t>PHAs must use these awards for new admissions.</a:t>
            </a:r>
          </a:p>
          <a:p>
            <a:pPr marL="682625" indent="-401638">
              <a:buFont typeface="Wingdings" panose="05000000000000000000" pitchFamily="2" charset="2"/>
              <a:buChar char="ü"/>
            </a:pPr>
            <a:endParaRPr lang="en-US" sz="1600" dirty="0"/>
          </a:p>
          <a:p>
            <a:pPr marL="0" indent="0">
              <a:buNone/>
            </a:pPr>
            <a:endParaRPr lang="en-US" dirty="0"/>
          </a:p>
        </p:txBody>
      </p:sp>
      <p:sp>
        <p:nvSpPr>
          <p:cNvPr id="4" name="Slide Number Placeholder 3">
            <a:extLst>
              <a:ext uri="{FF2B5EF4-FFF2-40B4-BE49-F238E27FC236}">
                <a16:creationId xmlns:a16="http://schemas.microsoft.com/office/drawing/2014/main" id="{6D970D31-52ED-64CA-4E8A-40C2BB93D314}"/>
              </a:ext>
            </a:extLst>
          </p:cNvPr>
          <p:cNvSpPr>
            <a:spLocks noGrp="1"/>
          </p:cNvSpPr>
          <p:nvPr>
            <p:ph type="sldNum" sz="quarter" idx="12"/>
          </p:nvPr>
        </p:nvSpPr>
        <p:spPr/>
        <p:txBody>
          <a:bodyPr/>
          <a:lstStyle/>
          <a:p>
            <a:fld id="{63CDEB3F-4050-4176-9930-7DC63E685662}" type="slidenum">
              <a:rPr lang="en-US" smtClean="0"/>
              <a:t>11</a:t>
            </a:fld>
            <a:endParaRPr lang="en-US"/>
          </a:p>
        </p:txBody>
      </p:sp>
      <p:sp>
        <p:nvSpPr>
          <p:cNvPr id="6" name="TextBox 5">
            <a:extLst>
              <a:ext uri="{FF2B5EF4-FFF2-40B4-BE49-F238E27FC236}">
                <a16:creationId xmlns:a16="http://schemas.microsoft.com/office/drawing/2014/main" id="{3960F76A-9906-51AE-BBD3-81AAD5E343F4}"/>
              </a:ext>
            </a:extLst>
          </p:cNvPr>
          <p:cNvSpPr txBox="1"/>
          <p:nvPr/>
        </p:nvSpPr>
        <p:spPr>
          <a:xfrm>
            <a:off x="1309512" y="4165005"/>
            <a:ext cx="6097978" cy="369332"/>
          </a:xfrm>
          <a:prstGeom prst="rect">
            <a:avLst/>
          </a:prstGeom>
          <a:noFill/>
        </p:spPr>
        <p:txBody>
          <a:bodyPr wrap="square">
            <a:spAutoFit/>
          </a:bodyPr>
          <a:lstStyle/>
          <a:p>
            <a:r>
              <a:rPr lang="en-US"/>
              <a:t> </a:t>
            </a:r>
          </a:p>
        </p:txBody>
      </p:sp>
    </p:spTree>
    <p:extLst>
      <p:ext uri="{BB962C8B-B14F-4D97-AF65-F5344CB8AC3E}">
        <p14:creationId xmlns:p14="http://schemas.microsoft.com/office/powerpoint/2010/main" val="2136977377"/>
      </p:ext>
    </p:extLst>
  </p:cSld>
  <p:clrMapOvr>
    <a:masterClrMapping/>
  </p:clrMapOvr>
  <p:extLst>
    <p:ext uri="{6950BFC3-D8DA-4A85-94F7-54DA5524770B}">
      <p188:commentRel xmlns:p188="http://schemas.microsoft.com/office/powerpoint/2018/8/main" r:id="rId2"/>
    </p:ext>
  </p:extLs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B3A33-AF1B-40E6-4C8B-EC99485E9172}"/>
              </a:ext>
            </a:extLst>
          </p:cNvPr>
          <p:cNvSpPr>
            <a:spLocks noGrp="1"/>
          </p:cNvSpPr>
          <p:nvPr>
            <p:ph type="title"/>
          </p:nvPr>
        </p:nvSpPr>
        <p:spPr/>
        <p:txBody>
          <a:bodyPr/>
          <a:lstStyle/>
          <a:p>
            <a:r>
              <a:rPr lang="en-US"/>
              <a:t>Expanding HCV Leasing Roundtable</a:t>
            </a:r>
          </a:p>
        </p:txBody>
      </p:sp>
      <p:sp>
        <p:nvSpPr>
          <p:cNvPr id="4" name="Slide Number Placeholder 3">
            <a:extLst>
              <a:ext uri="{FF2B5EF4-FFF2-40B4-BE49-F238E27FC236}">
                <a16:creationId xmlns:a16="http://schemas.microsoft.com/office/drawing/2014/main" id="{5818DC5E-FF99-4671-6C4B-200FFC4908BD}"/>
              </a:ext>
            </a:extLst>
          </p:cNvPr>
          <p:cNvSpPr>
            <a:spLocks noGrp="1"/>
          </p:cNvSpPr>
          <p:nvPr>
            <p:ph type="sldNum" sz="quarter" idx="12"/>
          </p:nvPr>
        </p:nvSpPr>
        <p:spPr/>
        <p:txBody>
          <a:bodyPr/>
          <a:lstStyle/>
          <a:p>
            <a:fld id="{63CDEB3F-4050-4176-9930-7DC63E685662}" type="slidenum">
              <a:rPr lang="en-US" smtClean="0"/>
              <a:t>12</a:t>
            </a:fld>
            <a:endParaRPr lang="en-US"/>
          </a:p>
        </p:txBody>
      </p:sp>
      <p:pic>
        <p:nvPicPr>
          <p:cNvPr id="6" name="Picture 5">
            <a:extLst>
              <a:ext uri="{FF2B5EF4-FFF2-40B4-BE49-F238E27FC236}">
                <a16:creationId xmlns:a16="http://schemas.microsoft.com/office/drawing/2014/main" id="{8F6CDAA9-F3C4-26CE-E185-2DC70B1A764E}"/>
              </a:ext>
            </a:extLst>
          </p:cNvPr>
          <p:cNvPicPr>
            <a:picLocks noChangeAspect="1"/>
          </p:cNvPicPr>
          <p:nvPr/>
        </p:nvPicPr>
        <p:blipFill>
          <a:blip r:embed="rId2"/>
          <a:stretch>
            <a:fillRect/>
          </a:stretch>
        </p:blipFill>
        <p:spPr>
          <a:xfrm>
            <a:off x="0" y="2474453"/>
            <a:ext cx="4093391" cy="3149992"/>
          </a:xfrm>
          <a:prstGeom prst="rect">
            <a:avLst/>
          </a:prstGeom>
        </p:spPr>
      </p:pic>
      <p:sp>
        <p:nvSpPr>
          <p:cNvPr id="7" name="TextBox 6">
            <a:extLst>
              <a:ext uri="{FF2B5EF4-FFF2-40B4-BE49-F238E27FC236}">
                <a16:creationId xmlns:a16="http://schemas.microsoft.com/office/drawing/2014/main" id="{DE102380-53A8-D385-A8CD-C8DD14E53330}"/>
              </a:ext>
            </a:extLst>
          </p:cNvPr>
          <p:cNvSpPr txBox="1"/>
          <p:nvPr/>
        </p:nvSpPr>
        <p:spPr>
          <a:xfrm>
            <a:off x="4272631" y="1784248"/>
            <a:ext cx="7375426" cy="2031325"/>
          </a:xfrm>
          <a:prstGeom prst="rect">
            <a:avLst/>
          </a:prstGeom>
          <a:solidFill>
            <a:schemeClr val="bg1"/>
          </a:solidFill>
        </p:spPr>
        <p:txBody>
          <a:bodyPr wrap="square" lIns="91440" tIns="45720" rIns="91440" bIns="45720" rtlCol="0" anchor="t">
            <a:spAutoFit/>
          </a:bodyPr>
          <a:lstStyle/>
          <a:p>
            <a:r>
              <a:rPr lang="en-US" b="1" u="sng" dirty="0"/>
              <a:t>PHA Presenters:</a:t>
            </a:r>
          </a:p>
          <a:p>
            <a:pPr marL="285750" indent="-285750">
              <a:buFont typeface="Arial" panose="020B0604020202020204" pitchFamily="34" charset="0"/>
              <a:buChar char="•"/>
            </a:pPr>
            <a:r>
              <a:rPr lang="en-US" b="1" dirty="0"/>
              <a:t>Amy Cook, Amy Pugh, Paul </a:t>
            </a:r>
            <a:r>
              <a:rPr lang="en-US" b="1" dirty="0" err="1"/>
              <a:t>Falade</a:t>
            </a:r>
            <a:r>
              <a:rPr lang="en-US" b="1" dirty="0"/>
              <a:t> (Abilene Housing Authority)</a:t>
            </a:r>
          </a:p>
          <a:p>
            <a:pPr marL="285750" indent="-285750">
              <a:buFont typeface="Arial" panose="020B0604020202020204" pitchFamily="34" charset="0"/>
              <a:buChar char="•"/>
            </a:pPr>
            <a:r>
              <a:rPr lang="en-US" b="1" dirty="0"/>
              <a:t>Lisa Kemmis (Michigan State Housing Development Authority)</a:t>
            </a:r>
          </a:p>
          <a:p>
            <a:pPr marL="285750" indent="-285750">
              <a:buFont typeface="Arial" panose="020B0604020202020204" pitchFamily="34" charset="0"/>
              <a:buChar char="•"/>
            </a:pPr>
            <a:r>
              <a:rPr lang="en-US" b="1" dirty="0"/>
              <a:t>Neldys Ortiz  (HA of Bexar County TX)</a:t>
            </a:r>
          </a:p>
          <a:p>
            <a:pPr marL="285750" indent="-285750">
              <a:buFont typeface="Arial" panose="020B0604020202020204" pitchFamily="34" charset="0"/>
              <a:buChar char="•"/>
            </a:pPr>
            <a:r>
              <a:rPr lang="en-US" b="1" dirty="0"/>
              <a:t>Jeanette Castaneda (Midland County HA, TX)</a:t>
            </a:r>
          </a:p>
          <a:p>
            <a:endParaRPr lang="en-US" b="1" dirty="0"/>
          </a:p>
          <a:p>
            <a:endParaRPr lang="en-US" dirty="0"/>
          </a:p>
        </p:txBody>
      </p:sp>
    </p:spTree>
    <p:extLst>
      <p:ext uri="{BB962C8B-B14F-4D97-AF65-F5344CB8AC3E}">
        <p14:creationId xmlns:p14="http://schemas.microsoft.com/office/powerpoint/2010/main" val="18576871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370BE3-F432-4C4F-B64D-E1B97A0D5CEA}"/>
              </a:ext>
            </a:extLst>
          </p:cNvPr>
          <p:cNvSpPr>
            <a:spLocks noGrp="1"/>
          </p:cNvSpPr>
          <p:nvPr>
            <p:ph type="ctrTitle"/>
          </p:nvPr>
        </p:nvSpPr>
        <p:spPr>
          <a:xfrm>
            <a:off x="1051560" y="822121"/>
            <a:ext cx="9966960" cy="3645910"/>
          </a:xfrm>
        </p:spPr>
        <p:txBody>
          <a:bodyPr/>
          <a:lstStyle/>
          <a:p>
            <a:pPr algn="ctr"/>
            <a:r>
              <a:rPr lang="en-US" dirty="0">
                <a:effectLst>
                  <a:outerShdw blurRad="38100" dist="38100" dir="2700000" algn="tl">
                    <a:srgbClr val="000000">
                      <a:alpha val="43137"/>
                    </a:srgbClr>
                  </a:outerShdw>
                </a:effectLst>
              </a:rPr>
              <a:t>Abilene housing authority:                  </a:t>
            </a:r>
            <a:r>
              <a:rPr lang="en-US" dirty="0">
                <a:solidFill>
                  <a:srgbClr val="0000CC"/>
                </a:solidFill>
                <a:effectLst>
                  <a:outerShdw blurRad="38100" dist="38100" dir="2700000" algn="tl">
                    <a:srgbClr val="000000">
                      <a:alpha val="43137"/>
                    </a:srgbClr>
                  </a:outerShdw>
                </a:effectLst>
              </a:rPr>
              <a:t>HCV leasing success!</a:t>
            </a:r>
          </a:p>
        </p:txBody>
      </p:sp>
      <p:sp>
        <p:nvSpPr>
          <p:cNvPr id="3" name="Subtitle 2">
            <a:extLst>
              <a:ext uri="{FF2B5EF4-FFF2-40B4-BE49-F238E27FC236}">
                <a16:creationId xmlns:a16="http://schemas.microsoft.com/office/drawing/2014/main" id="{A83E40EA-489E-475B-A029-577171F4F8DE}"/>
              </a:ext>
            </a:extLst>
          </p:cNvPr>
          <p:cNvSpPr>
            <a:spLocks noGrp="1"/>
          </p:cNvSpPr>
          <p:nvPr>
            <p:ph type="subTitle" idx="1"/>
          </p:nvPr>
        </p:nvSpPr>
        <p:spPr>
          <a:xfrm>
            <a:off x="1069848" y="4530055"/>
            <a:ext cx="9948672" cy="2097248"/>
          </a:xfrm>
        </p:spPr>
        <p:txBody>
          <a:bodyPr>
            <a:normAutofit lnSpcReduction="10000"/>
          </a:bodyPr>
          <a:lstStyle/>
          <a:p>
            <a:pPr algn="ctr"/>
            <a:r>
              <a:rPr lang="en-US" sz="1800" b="1" dirty="0">
                <a:effectLst>
                  <a:outerShdw blurRad="38100" dist="38100" dir="2700000" algn="tl">
                    <a:srgbClr val="000000">
                      <a:alpha val="43137"/>
                    </a:srgbClr>
                  </a:outerShdw>
                </a:effectLst>
              </a:rPr>
              <a:t>November 17, 2022</a:t>
            </a:r>
          </a:p>
          <a:p>
            <a:pPr algn="ctr">
              <a:lnSpc>
                <a:spcPct val="100000"/>
              </a:lnSpc>
              <a:spcBef>
                <a:spcPts val="0"/>
              </a:spcBef>
            </a:pPr>
            <a:endParaRPr lang="en-US" sz="1800" dirty="0">
              <a:effectLst>
                <a:outerShdw blurRad="38100" dist="38100" dir="2700000" algn="tl">
                  <a:srgbClr val="000000">
                    <a:alpha val="43137"/>
                  </a:srgbClr>
                </a:outerShdw>
              </a:effectLst>
            </a:endParaRPr>
          </a:p>
          <a:p>
            <a:pPr algn="ctr">
              <a:lnSpc>
                <a:spcPct val="100000"/>
              </a:lnSpc>
              <a:spcBef>
                <a:spcPts val="0"/>
              </a:spcBef>
            </a:pPr>
            <a:r>
              <a:rPr lang="en-US" sz="1800" dirty="0">
                <a:solidFill>
                  <a:schemeClr val="accent1">
                    <a:lumMod val="75000"/>
                  </a:schemeClr>
                </a:solidFill>
                <a:effectLst>
                  <a:outerShdw blurRad="38100" dist="38100" dir="2700000" algn="tl">
                    <a:srgbClr val="000000">
                      <a:alpha val="43137"/>
                    </a:srgbClr>
                  </a:outerShdw>
                </a:effectLst>
              </a:rPr>
              <a:t>Gene Reed</a:t>
            </a:r>
            <a:r>
              <a:rPr lang="en-US" sz="1800" dirty="0">
                <a:effectLst>
                  <a:outerShdw blurRad="38100" dist="38100" dir="2700000" algn="tl">
                    <a:srgbClr val="000000">
                      <a:alpha val="43137"/>
                    </a:srgbClr>
                  </a:outerShdw>
                </a:effectLst>
              </a:rPr>
              <a:t>, CEO</a:t>
            </a:r>
          </a:p>
          <a:p>
            <a:pPr algn="ctr">
              <a:lnSpc>
                <a:spcPct val="100000"/>
              </a:lnSpc>
              <a:spcBef>
                <a:spcPts val="0"/>
              </a:spcBef>
            </a:pPr>
            <a:r>
              <a:rPr lang="en-US" sz="1800" dirty="0">
                <a:solidFill>
                  <a:schemeClr val="accent1">
                    <a:lumMod val="75000"/>
                  </a:schemeClr>
                </a:solidFill>
                <a:effectLst>
                  <a:outerShdw blurRad="38100" dist="38100" dir="2700000" algn="tl">
                    <a:srgbClr val="000000">
                      <a:alpha val="43137"/>
                    </a:srgbClr>
                  </a:outerShdw>
                </a:effectLst>
              </a:rPr>
              <a:t>Paul Falade</a:t>
            </a:r>
            <a:r>
              <a:rPr lang="en-US" sz="1800" dirty="0">
                <a:effectLst>
                  <a:outerShdw blurRad="38100" dist="38100" dir="2700000" algn="tl">
                    <a:srgbClr val="000000">
                      <a:alpha val="43137"/>
                    </a:srgbClr>
                  </a:outerShdw>
                </a:effectLst>
              </a:rPr>
              <a:t>, CFO</a:t>
            </a:r>
          </a:p>
          <a:p>
            <a:pPr algn="ctr">
              <a:lnSpc>
                <a:spcPct val="100000"/>
              </a:lnSpc>
              <a:spcBef>
                <a:spcPts val="0"/>
              </a:spcBef>
            </a:pPr>
            <a:r>
              <a:rPr lang="en-US" sz="1800" dirty="0">
                <a:solidFill>
                  <a:schemeClr val="accent1">
                    <a:lumMod val="75000"/>
                  </a:schemeClr>
                </a:solidFill>
                <a:effectLst>
                  <a:outerShdw blurRad="38100" dist="38100" dir="2700000" algn="tl">
                    <a:srgbClr val="000000">
                      <a:alpha val="43137"/>
                    </a:srgbClr>
                  </a:outerShdw>
                </a:effectLst>
              </a:rPr>
              <a:t>Amy Cook</a:t>
            </a:r>
            <a:r>
              <a:rPr lang="en-US" sz="1800" dirty="0">
                <a:effectLst>
                  <a:outerShdw blurRad="38100" dist="38100" dir="2700000" algn="tl">
                    <a:srgbClr val="000000">
                      <a:alpha val="43137"/>
                    </a:srgbClr>
                  </a:outerShdw>
                </a:effectLst>
              </a:rPr>
              <a:t>, HCV Manager</a:t>
            </a:r>
          </a:p>
          <a:p>
            <a:pPr algn="ctr">
              <a:lnSpc>
                <a:spcPct val="100000"/>
              </a:lnSpc>
              <a:spcBef>
                <a:spcPts val="0"/>
              </a:spcBef>
            </a:pPr>
            <a:r>
              <a:rPr lang="en-US" sz="1800" dirty="0">
                <a:solidFill>
                  <a:schemeClr val="accent1">
                    <a:lumMod val="75000"/>
                  </a:schemeClr>
                </a:solidFill>
                <a:effectLst>
                  <a:outerShdw blurRad="38100" dist="38100" dir="2700000" algn="tl">
                    <a:srgbClr val="000000">
                      <a:alpha val="43137"/>
                    </a:srgbClr>
                  </a:outerShdw>
                </a:effectLst>
              </a:rPr>
              <a:t>Amy Pugh</a:t>
            </a:r>
            <a:r>
              <a:rPr lang="en-US" sz="1800" dirty="0">
                <a:effectLst>
                  <a:outerShdw blurRad="38100" dist="38100" dir="2700000" algn="tl">
                    <a:srgbClr val="000000">
                      <a:alpha val="43137"/>
                    </a:srgbClr>
                  </a:outerShdw>
                </a:effectLst>
              </a:rPr>
              <a:t>, HCV Supervisor</a:t>
            </a:r>
          </a:p>
          <a:p>
            <a:pPr algn="ctr">
              <a:lnSpc>
                <a:spcPct val="100000"/>
              </a:lnSpc>
              <a:spcBef>
                <a:spcPts val="0"/>
              </a:spcBef>
            </a:pPr>
            <a:endParaRPr lang="en-US" sz="1800" dirty="0">
              <a:effectLst>
                <a:outerShdw blurRad="38100" dist="38100" dir="2700000" algn="tl">
                  <a:srgbClr val="000000">
                    <a:alpha val="43137"/>
                  </a:srgbClr>
                </a:outerShdw>
              </a:effectLst>
            </a:endParaRPr>
          </a:p>
          <a:p>
            <a:pPr algn="ctr">
              <a:lnSpc>
                <a:spcPct val="100000"/>
              </a:lnSpc>
              <a:spcBef>
                <a:spcPts val="0"/>
              </a:spcBef>
            </a:pPr>
            <a:r>
              <a:rPr lang="en-US" sz="1800" dirty="0">
                <a:solidFill>
                  <a:srgbClr val="0000CC"/>
                </a:solidFill>
                <a:effectLst>
                  <a:outerShdw blurRad="38100" dist="38100" dir="2700000" algn="tl">
                    <a:srgbClr val="000000">
                      <a:alpha val="43137"/>
                    </a:srgbClr>
                  </a:outerShdw>
                </a:effectLst>
              </a:rPr>
              <a:t>Relay Services:  711 or 1-800-RelayTX</a:t>
            </a:r>
          </a:p>
        </p:txBody>
      </p:sp>
      <p:pic>
        <p:nvPicPr>
          <p:cNvPr id="1026" name="Picture 2" descr="Equal Housing Opportunity — Highlands Realty &amp; Associates, LLC">
            <a:extLst>
              <a:ext uri="{FF2B5EF4-FFF2-40B4-BE49-F238E27FC236}">
                <a16:creationId xmlns:a16="http://schemas.microsoft.com/office/drawing/2014/main" id="{EA9E6BBD-2AA9-490B-A033-48059D4E73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31579" y="5564522"/>
            <a:ext cx="942713" cy="942713"/>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424F5125-95CB-4D9D-9C07-F0A2633B61DE}"/>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2800" b="1" i="0" u="none" strike="noStrike" kern="1200" cap="none" spc="0" normalizeH="0" baseline="0" noProof="0" smtClean="0">
                <a:ln>
                  <a:noFill/>
                </a:ln>
                <a:solidFill>
                  <a:srgbClr val="FFFFFF"/>
                </a:solidFill>
                <a:effectLst/>
                <a:uLnTx/>
                <a:uFillTx/>
                <a:latin typeface="Rockwell Condensed" panose="020606030504050201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13</a:t>
            </a:fld>
            <a:endParaRPr kumimoji="0" lang="en-US" sz="2800" b="1" i="0" u="none" strike="noStrike" kern="1200" cap="none" spc="0" normalizeH="0" baseline="0" noProof="0" dirty="0">
              <a:ln>
                <a:noFill/>
              </a:ln>
              <a:solidFill>
                <a:srgbClr val="FFFFFF"/>
              </a:solidFill>
              <a:effectLst/>
              <a:uLnTx/>
              <a:uFillTx/>
              <a:latin typeface="Rockwell Condensed" panose="02060603050405020104"/>
              <a:ea typeface="+mn-ea"/>
              <a:cs typeface="+mn-cs"/>
            </a:endParaRPr>
          </a:p>
        </p:txBody>
      </p:sp>
    </p:spTree>
    <p:extLst>
      <p:ext uri="{BB962C8B-B14F-4D97-AF65-F5344CB8AC3E}">
        <p14:creationId xmlns:p14="http://schemas.microsoft.com/office/powerpoint/2010/main" val="39467176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10,641 Top Priorities Stock Photos, Pictures &amp; Royalty-Free ...">
            <a:extLst>
              <a:ext uri="{FF2B5EF4-FFF2-40B4-BE49-F238E27FC236}">
                <a16:creationId xmlns:a16="http://schemas.microsoft.com/office/drawing/2014/main" id="{0F99B0E6-8385-402B-B93A-EF58855690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42572" y="4772657"/>
            <a:ext cx="1759160" cy="187562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52370BE3-F432-4C4F-B64D-E1B97A0D5CEA}"/>
              </a:ext>
            </a:extLst>
          </p:cNvPr>
          <p:cNvSpPr>
            <a:spLocks noGrp="1"/>
          </p:cNvSpPr>
          <p:nvPr>
            <p:ph type="ctrTitle"/>
          </p:nvPr>
        </p:nvSpPr>
        <p:spPr>
          <a:xfrm>
            <a:off x="1051560" y="1476461"/>
            <a:ext cx="9966960" cy="2991569"/>
          </a:xfrm>
        </p:spPr>
        <p:txBody>
          <a:bodyPr/>
          <a:lstStyle/>
          <a:p>
            <a:pPr algn="ctr"/>
            <a:r>
              <a:rPr lang="en-US" dirty="0">
                <a:effectLst>
                  <a:outerShdw blurRad="38100" dist="38100" dir="2700000" algn="tl">
                    <a:srgbClr val="000000">
                      <a:alpha val="43137"/>
                    </a:srgbClr>
                  </a:outerShdw>
                </a:effectLst>
              </a:rPr>
              <a:t>Leasing is always the priority!</a:t>
            </a:r>
            <a:endParaRPr lang="en-US" dirty="0">
              <a:solidFill>
                <a:srgbClr val="0000CC"/>
              </a:solidFill>
              <a:effectLst>
                <a:outerShdw blurRad="38100" dist="38100" dir="2700000" algn="tl">
                  <a:srgbClr val="000000">
                    <a:alpha val="43137"/>
                  </a:srgbClr>
                </a:outerShdw>
              </a:effectLst>
            </a:endParaRPr>
          </a:p>
        </p:txBody>
      </p:sp>
      <p:sp>
        <p:nvSpPr>
          <p:cNvPr id="3" name="Subtitle 2">
            <a:extLst>
              <a:ext uri="{FF2B5EF4-FFF2-40B4-BE49-F238E27FC236}">
                <a16:creationId xmlns:a16="http://schemas.microsoft.com/office/drawing/2014/main" id="{A83E40EA-489E-475B-A029-577171F4F8DE}"/>
              </a:ext>
            </a:extLst>
          </p:cNvPr>
          <p:cNvSpPr>
            <a:spLocks noGrp="1"/>
          </p:cNvSpPr>
          <p:nvPr>
            <p:ph type="subTitle" idx="1"/>
          </p:nvPr>
        </p:nvSpPr>
        <p:spPr>
          <a:xfrm>
            <a:off x="1069848" y="4404220"/>
            <a:ext cx="8518769" cy="2223083"/>
          </a:xfrm>
        </p:spPr>
        <p:txBody>
          <a:bodyPr>
            <a:noAutofit/>
          </a:bodyPr>
          <a:lstStyle/>
          <a:p>
            <a:pPr algn="ctr"/>
            <a:r>
              <a:rPr lang="en-US" sz="3200" b="1" dirty="0">
                <a:solidFill>
                  <a:srgbClr val="0000CC"/>
                </a:solidFill>
                <a:effectLst>
                  <a:outerShdw blurRad="38100" dist="38100" dir="2700000" algn="tl">
                    <a:srgbClr val="000000">
                      <a:alpha val="43137"/>
                    </a:srgbClr>
                  </a:outerShdw>
                </a:effectLst>
              </a:rPr>
              <a:t>W</a:t>
            </a:r>
            <a:r>
              <a:rPr lang="en-US" sz="3200" dirty="0">
                <a:solidFill>
                  <a:srgbClr val="0000CC"/>
                </a:solidFill>
                <a:effectLst>
                  <a:outerShdw blurRad="38100" dist="38100" dir="2700000" algn="tl">
                    <a:srgbClr val="000000">
                      <a:alpha val="43137"/>
                    </a:srgbClr>
                  </a:outerShdw>
                </a:effectLst>
              </a:rPr>
              <a:t>hether you are in the commercial real estate rental market, the private rental market or the affordable housing rental market the name of the game in real estate is to </a:t>
            </a:r>
            <a:r>
              <a:rPr lang="en-US" sz="3200" b="1" dirty="0">
                <a:solidFill>
                  <a:srgbClr val="C00000"/>
                </a:solidFill>
                <a:effectLst>
                  <a:outerShdw blurRad="38100" dist="38100" dir="2700000" algn="tl">
                    <a:srgbClr val="000000">
                      <a:alpha val="43137"/>
                    </a:srgbClr>
                  </a:outerShdw>
                </a:effectLst>
              </a:rPr>
              <a:t>MAXIMIZE</a:t>
            </a:r>
            <a:r>
              <a:rPr lang="en-US" sz="3200" b="1" dirty="0">
                <a:effectLst>
                  <a:outerShdw blurRad="38100" dist="38100" dir="2700000" algn="tl">
                    <a:srgbClr val="000000">
                      <a:alpha val="43137"/>
                    </a:srgbClr>
                  </a:outerShdw>
                </a:effectLst>
              </a:rPr>
              <a:t> </a:t>
            </a:r>
            <a:r>
              <a:rPr lang="en-US" sz="3200" dirty="0">
                <a:solidFill>
                  <a:srgbClr val="0000CC"/>
                </a:solidFill>
                <a:effectLst>
                  <a:outerShdw blurRad="38100" dist="38100" dir="2700000" algn="tl">
                    <a:srgbClr val="000000">
                      <a:alpha val="43137"/>
                    </a:srgbClr>
                  </a:outerShdw>
                </a:effectLst>
              </a:rPr>
              <a:t>your leasing potential!</a:t>
            </a:r>
          </a:p>
        </p:txBody>
      </p:sp>
      <p:sp>
        <p:nvSpPr>
          <p:cNvPr id="4" name="Slide Number Placeholder 3">
            <a:extLst>
              <a:ext uri="{FF2B5EF4-FFF2-40B4-BE49-F238E27FC236}">
                <a16:creationId xmlns:a16="http://schemas.microsoft.com/office/drawing/2014/main" id="{C75D42BC-3386-4178-8B26-494146B6E815}"/>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2800" b="1" i="0" u="none" strike="noStrike" kern="1200" cap="none" spc="0" normalizeH="0" baseline="0" noProof="0" smtClean="0">
                <a:ln>
                  <a:noFill/>
                </a:ln>
                <a:solidFill>
                  <a:srgbClr val="FFFFFF"/>
                </a:solidFill>
                <a:effectLst/>
                <a:uLnTx/>
                <a:uFillTx/>
                <a:latin typeface="Rockwell Condensed" panose="020606030504050201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14</a:t>
            </a:fld>
            <a:endParaRPr kumimoji="0" lang="en-US" sz="2800" b="1" i="0" u="none" strike="noStrike" kern="1200" cap="none" spc="0" normalizeH="0" baseline="0" noProof="0" dirty="0">
              <a:ln>
                <a:noFill/>
              </a:ln>
              <a:solidFill>
                <a:srgbClr val="FFFFFF"/>
              </a:solidFill>
              <a:effectLst/>
              <a:uLnTx/>
              <a:uFillTx/>
              <a:latin typeface="Rockwell Condensed" panose="02060603050405020104"/>
              <a:ea typeface="+mn-ea"/>
              <a:cs typeface="+mn-cs"/>
            </a:endParaRPr>
          </a:p>
        </p:txBody>
      </p:sp>
      <p:pic>
        <p:nvPicPr>
          <p:cNvPr id="2050" name="Picture 2" descr="Thu May 07 2020 Abilene Housing Authority grant">
            <a:extLst>
              <a:ext uri="{FF2B5EF4-FFF2-40B4-BE49-F238E27FC236}">
                <a16:creationId xmlns:a16="http://schemas.microsoft.com/office/drawing/2014/main" id="{D04E8375-B32E-4CBD-ABFD-8112EA6F24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40227" y="0"/>
            <a:ext cx="1892748" cy="130915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3,807 High Priority Images, Stock Photos &amp; Vectors ...">
            <a:extLst>
              <a:ext uri="{FF2B5EF4-FFF2-40B4-BE49-F238E27FC236}">
                <a16:creationId xmlns:a16="http://schemas.microsoft.com/office/drawing/2014/main" id="{B744B6EC-2DD7-4E94-8785-3813DECABB1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4768"/>
          <a:stretch/>
        </p:blipFill>
        <p:spPr bwMode="auto">
          <a:xfrm>
            <a:off x="459025" y="83654"/>
            <a:ext cx="1346679" cy="11621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875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370BE3-F432-4C4F-B64D-E1B97A0D5CEA}"/>
              </a:ext>
            </a:extLst>
          </p:cNvPr>
          <p:cNvSpPr>
            <a:spLocks noGrp="1"/>
          </p:cNvSpPr>
          <p:nvPr>
            <p:ph type="ctrTitle"/>
          </p:nvPr>
        </p:nvSpPr>
        <p:spPr>
          <a:xfrm>
            <a:off x="520117" y="1476461"/>
            <a:ext cx="11073468" cy="2991569"/>
          </a:xfrm>
        </p:spPr>
        <p:txBody>
          <a:bodyPr/>
          <a:lstStyle/>
          <a:p>
            <a:pPr algn="ctr"/>
            <a:r>
              <a:rPr lang="en-US" dirty="0">
                <a:effectLst>
                  <a:outerShdw blurRad="38100" dist="38100" dir="2700000" algn="tl">
                    <a:srgbClr val="000000">
                      <a:alpha val="43137"/>
                    </a:srgbClr>
                  </a:outerShdw>
                </a:effectLst>
              </a:rPr>
              <a:t>Leasing At the Abilene housing authority…</a:t>
            </a:r>
            <a:endParaRPr lang="en-US" dirty="0">
              <a:solidFill>
                <a:srgbClr val="0000CC"/>
              </a:solidFill>
              <a:effectLst>
                <a:outerShdw blurRad="38100" dist="38100" dir="2700000" algn="tl">
                  <a:srgbClr val="000000">
                    <a:alpha val="43137"/>
                  </a:srgbClr>
                </a:outerShdw>
              </a:effectLst>
            </a:endParaRPr>
          </a:p>
        </p:txBody>
      </p:sp>
      <p:sp>
        <p:nvSpPr>
          <p:cNvPr id="3" name="Subtitle 2">
            <a:extLst>
              <a:ext uri="{FF2B5EF4-FFF2-40B4-BE49-F238E27FC236}">
                <a16:creationId xmlns:a16="http://schemas.microsoft.com/office/drawing/2014/main" id="{A83E40EA-489E-475B-A029-577171F4F8DE}"/>
              </a:ext>
            </a:extLst>
          </p:cNvPr>
          <p:cNvSpPr>
            <a:spLocks noGrp="1"/>
          </p:cNvSpPr>
          <p:nvPr>
            <p:ph type="subTitle" idx="1"/>
          </p:nvPr>
        </p:nvSpPr>
        <p:spPr>
          <a:xfrm>
            <a:off x="1069848" y="4468030"/>
            <a:ext cx="8518769" cy="2159273"/>
          </a:xfrm>
        </p:spPr>
        <p:txBody>
          <a:bodyPr>
            <a:noAutofit/>
          </a:bodyPr>
          <a:lstStyle/>
          <a:p>
            <a:pPr algn="ctr"/>
            <a:r>
              <a:rPr lang="en-US" sz="3200" b="1" dirty="0">
                <a:solidFill>
                  <a:srgbClr val="0000CC"/>
                </a:solidFill>
                <a:effectLst>
                  <a:outerShdw blurRad="38100" dist="38100" dir="2700000" algn="tl">
                    <a:srgbClr val="000000">
                      <a:alpha val="43137"/>
                    </a:srgbClr>
                  </a:outerShdw>
                </a:effectLst>
              </a:rPr>
              <a:t>W</a:t>
            </a:r>
            <a:r>
              <a:rPr lang="en-US" sz="3200" dirty="0">
                <a:solidFill>
                  <a:srgbClr val="0000CC"/>
                </a:solidFill>
                <a:effectLst>
                  <a:outerShdw blurRad="38100" dist="38100" dir="2700000" algn="tl">
                    <a:srgbClr val="000000">
                      <a:alpha val="43137"/>
                    </a:srgbClr>
                  </a:outerShdw>
                </a:effectLst>
              </a:rPr>
              <a:t>e track it, we track it, we track it…  Then we adjust when we find we are off track.  </a:t>
            </a:r>
            <a:r>
              <a:rPr lang="en-US" sz="3200" b="1" dirty="0">
                <a:solidFill>
                  <a:srgbClr val="0000CC"/>
                </a:solidFill>
                <a:effectLst>
                  <a:outerShdw blurRad="38100" dist="38100" dir="2700000" algn="tl">
                    <a:srgbClr val="000000">
                      <a:alpha val="43137"/>
                    </a:srgbClr>
                  </a:outerShdw>
                </a:effectLst>
              </a:rPr>
              <a:t>Every </a:t>
            </a:r>
            <a:r>
              <a:rPr lang="en-US" sz="3200" dirty="0">
                <a:solidFill>
                  <a:srgbClr val="0000CC"/>
                </a:solidFill>
                <a:effectLst>
                  <a:outerShdw blurRad="38100" dist="38100" dir="2700000" algn="tl">
                    <a:srgbClr val="000000">
                      <a:alpha val="43137"/>
                    </a:srgbClr>
                  </a:outerShdw>
                </a:effectLst>
              </a:rPr>
              <a:t>Monday morning, during our management staff meeting, we report on it and discuss it.</a:t>
            </a:r>
          </a:p>
        </p:txBody>
      </p:sp>
      <p:sp>
        <p:nvSpPr>
          <p:cNvPr id="4" name="Slide Number Placeholder 3">
            <a:extLst>
              <a:ext uri="{FF2B5EF4-FFF2-40B4-BE49-F238E27FC236}">
                <a16:creationId xmlns:a16="http://schemas.microsoft.com/office/drawing/2014/main" id="{BCE11D55-FFB5-404D-9A92-BF2DBD2E347B}"/>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2800" b="1" i="0" u="none" strike="noStrike" kern="1200" cap="none" spc="0" normalizeH="0" baseline="0" noProof="0" smtClean="0">
                <a:ln>
                  <a:noFill/>
                </a:ln>
                <a:solidFill>
                  <a:srgbClr val="FFFFFF"/>
                </a:solidFill>
                <a:effectLst/>
                <a:uLnTx/>
                <a:uFillTx/>
                <a:latin typeface="Rockwell Condensed" panose="020606030504050201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15</a:t>
            </a:fld>
            <a:endParaRPr kumimoji="0" lang="en-US" sz="2800" b="1" i="0" u="none" strike="noStrike" kern="1200" cap="none" spc="0" normalizeH="0" baseline="0" noProof="0" dirty="0">
              <a:ln>
                <a:noFill/>
              </a:ln>
              <a:solidFill>
                <a:srgbClr val="FFFFFF"/>
              </a:solidFill>
              <a:effectLst/>
              <a:uLnTx/>
              <a:uFillTx/>
              <a:latin typeface="Rockwell Condensed" panose="02060603050405020104"/>
              <a:ea typeface="+mn-ea"/>
              <a:cs typeface="+mn-cs"/>
            </a:endParaRPr>
          </a:p>
        </p:txBody>
      </p:sp>
      <p:pic>
        <p:nvPicPr>
          <p:cNvPr id="5" name="Picture 2" descr="Thu May 07 2020 Abilene Housing Authority grant">
            <a:extLst>
              <a:ext uri="{FF2B5EF4-FFF2-40B4-BE49-F238E27FC236}">
                <a16:creationId xmlns:a16="http://schemas.microsoft.com/office/drawing/2014/main" id="{EE6917C5-93D1-48C6-A279-C7B891ABF2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40227" y="0"/>
            <a:ext cx="1892748" cy="1309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16271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370BE3-F432-4C4F-B64D-E1B97A0D5CEA}"/>
              </a:ext>
            </a:extLst>
          </p:cNvPr>
          <p:cNvSpPr>
            <a:spLocks noGrp="1"/>
          </p:cNvSpPr>
          <p:nvPr>
            <p:ph type="ctrTitle"/>
          </p:nvPr>
        </p:nvSpPr>
        <p:spPr>
          <a:xfrm>
            <a:off x="1051560" y="771787"/>
            <a:ext cx="9966960" cy="3696243"/>
          </a:xfrm>
        </p:spPr>
        <p:txBody>
          <a:bodyPr/>
          <a:lstStyle/>
          <a:p>
            <a:pPr algn="ctr"/>
            <a:r>
              <a:rPr lang="en-US" dirty="0">
                <a:effectLst>
                  <a:outerShdw blurRad="38100" dist="38100" dir="2700000" algn="tl">
                    <a:srgbClr val="000000">
                      <a:alpha val="43137"/>
                    </a:srgbClr>
                  </a:outerShdw>
                </a:effectLst>
              </a:rPr>
              <a:t>Why is leasing important?                  </a:t>
            </a:r>
            <a:r>
              <a:rPr lang="en-US" sz="4800" b="1" dirty="0">
                <a:solidFill>
                  <a:srgbClr val="006600"/>
                </a:solidFill>
                <a:effectLst>
                  <a:outerShdw blurRad="38100" dist="38100" dir="2700000" algn="tl">
                    <a:srgbClr val="000000">
                      <a:alpha val="43137"/>
                    </a:srgbClr>
                  </a:outerShdw>
                </a:effectLst>
              </a:rPr>
              <a:t>two reasons</a:t>
            </a:r>
          </a:p>
        </p:txBody>
      </p:sp>
      <p:sp>
        <p:nvSpPr>
          <p:cNvPr id="3" name="Subtitle 2">
            <a:extLst>
              <a:ext uri="{FF2B5EF4-FFF2-40B4-BE49-F238E27FC236}">
                <a16:creationId xmlns:a16="http://schemas.microsoft.com/office/drawing/2014/main" id="{A83E40EA-489E-475B-A029-577171F4F8DE}"/>
              </a:ext>
            </a:extLst>
          </p:cNvPr>
          <p:cNvSpPr>
            <a:spLocks noGrp="1"/>
          </p:cNvSpPr>
          <p:nvPr>
            <p:ph type="subTitle" idx="1"/>
          </p:nvPr>
        </p:nvSpPr>
        <p:spPr>
          <a:xfrm>
            <a:off x="864066" y="4613945"/>
            <a:ext cx="8724551" cy="1593908"/>
          </a:xfrm>
        </p:spPr>
        <p:txBody>
          <a:bodyPr>
            <a:noAutofit/>
          </a:bodyPr>
          <a:lstStyle/>
          <a:p>
            <a:pPr marL="514350" indent="-514350" algn="ctr">
              <a:buAutoNum type="arabicPeriod"/>
            </a:pPr>
            <a:r>
              <a:rPr lang="en-US" sz="3200" b="1" dirty="0">
                <a:solidFill>
                  <a:srgbClr val="0000CC"/>
                </a:solidFill>
                <a:effectLst>
                  <a:outerShdw blurRad="38100" dist="38100" dir="2700000" algn="tl">
                    <a:srgbClr val="000000">
                      <a:alpha val="43137"/>
                    </a:srgbClr>
                  </a:outerShdw>
                </a:effectLst>
              </a:rPr>
              <a:t>Provides </a:t>
            </a:r>
            <a:r>
              <a:rPr lang="en-US" sz="3200" b="1" dirty="0">
                <a:solidFill>
                  <a:srgbClr val="C00000"/>
                </a:solidFill>
                <a:effectLst>
                  <a:outerShdw blurRad="38100" dist="38100" dir="2700000" algn="tl">
                    <a:srgbClr val="000000">
                      <a:alpha val="43137"/>
                    </a:srgbClr>
                  </a:outerShdw>
                </a:effectLst>
              </a:rPr>
              <a:t>affordable housing </a:t>
            </a:r>
            <a:r>
              <a:rPr lang="en-US" sz="3200" b="1" dirty="0">
                <a:solidFill>
                  <a:srgbClr val="0000CC"/>
                </a:solidFill>
                <a:effectLst>
                  <a:outerShdw blurRad="38100" dist="38100" dir="2700000" algn="tl">
                    <a:srgbClr val="000000">
                      <a:alpha val="43137"/>
                    </a:srgbClr>
                  </a:outerShdw>
                </a:effectLst>
              </a:rPr>
              <a:t>to                  low-income families in need of housing</a:t>
            </a:r>
          </a:p>
          <a:p>
            <a:pPr marL="514350" indent="-514350" algn="ctr">
              <a:buAutoNum type="arabicPeriod"/>
            </a:pPr>
            <a:r>
              <a:rPr lang="en-US" sz="3200" b="1" dirty="0">
                <a:solidFill>
                  <a:srgbClr val="0000CC"/>
                </a:solidFill>
                <a:effectLst>
                  <a:outerShdw blurRad="38100" dist="38100" dir="2700000" algn="tl">
                    <a:srgbClr val="000000">
                      <a:alpha val="43137"/>
                    </a:srgbClr>
                  </a:outerShdw>
                </a:effectLst>
              </a:rPr>
              <a:t>It drives </a:t>
            </a:r>
            <a:r>
              <a:rPr lang="en-US" sz="3200" b="1" dirty="0">
                <a:solidFill>
                  <a:srgbClr val="C00000"/>
                </a:solidFill>
                <a:effectLst>
                  <a:outerShdw blurRad="38100" dist="38100" dir="2700000" algn="tl">
                    <a:srgbClr val="000000">
                      <a:alpha val="43137"/>
                    </a:srgbClr>
                  </a:outerShdw>
                </a:effectLst>
              </a:rPr>
              <a:t>REVENUE</a:t>
            </a:r>
            <a:r>
              <a:rPr lang="en-US" sz="3200" b="1" dirty="0">
                <a:solidFill>
                  <a:srgbClr val="0000CC"/>
                </a:solidFill>
                <a:effectLst>
                  <a:outerShdw blurRad="38100" dist="38100" dir="2700000" algn="tl">
                    <a:srgbClr val="000000">
                      <a:alpha val="43137"/>
                    </a:srgbClr>
                  </a:outerShdw>
                </a:effectLst>
              </a:rPr>
              <a:t> into the organization</a:t>
            </a:r>
            <a:endParaRPr lang="en-US" sz="3200" dirty="0">
              <a:solidFill>
                <a:srgbClr val="0000CC"/>
              </a:solidFill>
              <a:effectLst>
                <a:outerShdw blurRad="38100" dist="38100" dir="2700000" algn="tl">
                  <a:srgbClr val="000000">
                    <a:alpha val="43137"/>
                  </a:srgbClr>
                </a:outerShdw>
              </a:effectLst>
            </a:endParaRPr>
          </a:p>
        </p:txBody>
      </p:sp>
      <p:sp>
        <p:nvSpPr>
          <p:cNvPr id="4" name="Slide Number Placeholder 3">
            <a:extLst>
              <a:ext uri="{FF2B5EF4-FFF2-40B4-BE49-F238E27FC236}">
                <a16:creationId xmlns:a16="http://schemas.microsoft.com/office/drawing/2014/main" id="{555962EC-565B-4E42-9BAA-96066F9A6608}"/>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2800" b="1" i="0" u="none" strike="noStrike" kern="1200" cap="none" spc="0" normalizeH="0" baseline="0" noProof="0" smtClean="0">
                <a:ln>
                  <a:noFill/>
                </a:ln>
                <a:solidFill>
                  <a:srgbClr val="FFFFFF"/>
                </a:solidFill>
                <a:effectLst/>
                <a:uLnTx/>
                <a:uFillTx/>
                <a:latin typeface="Rockwell Condensed" panose="020606030504050201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16</a:t>
            </a:fld>
            <a:endParaRPr kumimoji="0" lang="en-US" sz="2800" b="1" i="0" u="none" strike="noStrike" kern="1200" cap="none" spc="0" normalizeH="0" baseline="0" noProof="0" dirty="0">
              <a:ln>
                <a:noFill/>
              </a:ln>
              <a:solidFill>
                <a:srgbClr val="FFFFFF"/>
              </a:solidFill>
              <a:effectLst/>
              <a:uLnTx/>
              <a:uFillTx/>
              <a:latin typeface="Rockwell Condensed" panose="02060603050405020104"/>
              <a:ea typeface="+mn-ea"/>
              <a:cs typeface="+mn-cs"/>
            </a:endParaRPr>
          </a:p>
        </p:txBody>
      </p:sp>
      <p:pic>
        <p:nvPicPr>
          <p:cNvPr id="5" name="Picture 2" descr="Thu May 07 2020 Abilene Housing Authority grant">
            <a:extLst>
              <a:ext uri="{FF2B5EF4-FFF2-40B4-BE49-F238E27FC236}">
                <a16:creationId xmlns:a16="http://schemas.microsoft.com/office/drawing/2014/main" id="{7E95287B-ACF7-4DE4-A922-C8E71F7CB5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40227" y="0"/>
            <a:ext cx="1892748" cy="1309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9504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370BE3-F432-4C4F-B64D-E1B97A0D5CEA}"/>
              </a:ext>
            </a:extLst>
          </p:cNvPr>
          <p:cNvSpPr>
            <a:spLocks noGrp="1"/>
          </p:cNvSpPr>
          <p:nvPr>
            <p:ph type="ctrTitle"/>
          </p:nvPr>
        </p:nvSpPr>
        <p:spPr>
          <a:xfrm>
            <a:off x="1051560" y="1619075"/>
            <a:ext cx="9966960" cy="2848955"/>
          </a:xfrm>
        </p:spPr>
        <p:txBody>
          <a:bodyPr/>
          <a:lstStyle/>
          <a:p>
            <a:pPr algn="ctr"/>
            <a:r>
              <a:rPr lang="en-US" dirty="0">
                <a:effectLst>
                  <a:outerShdw blurRad="38100" dist="38100" dir="2700000" algn="tl">
                    <a:srgbClr val="000000">
                      <a:alpha val="43137"/>
                    </a:srgbClr>
                  </a:outerShdw>
                </a:effectLst>
              </a:rPr>
              <a:t>What </a:t>
            </a:r>
            <a:r>
              <a:rPr lang="en-US" dirty="0" err="1">
                <a:effectLst>
                  <a:outerShdw blurRad="38100" dist="38100" dir="2700000" algn="tl">
                    <a:srgbClr val="000000">
                      <a:alpha val="43137"/>
                    </a:srgbClr>
                  </a:outerShdw>
                </a:effectLst>
              </a:rPr>
              <a:t>AhA</a:t>
            </a:r>
            <a:r>
              <a:rPr lang="en-US" dirty="0">
                <a:effectLst>
                  <a:outerShdw blurRad="38100" dist="38100" dir="2700000" algn="tl">
                    <a:srgbClr val="000000">
                      <a:alpha val="43137"/>
                    </a:srgbClr>
                  </a:outerShdw>
                </a:effectLst>
              </a:rPr>
              <a:t> did </a:t>
            </a:r>
            <a:r>
              <a:rPr lang="en-US" dirty="0" err="1">
                <a:effectLst>
                  <a:outerShdw blurRad="38100" dist="38100" dir="2700000" algn="tl">
                    <a:srgbClr val="000000">
                      <a:alpha val="43137"/>
                    </a:srgbClr>
                  </a:outerShdw>
                </a:effectLst>
              </a:rPr>
              <a:t>btwn</a:t>
            </a:r>
            <a:r>
              <a:rPr lang="en-US" dirty="0">
                <a:effectLst>
                  <a:outerShdw blurRad="38100" dist="38100" dir="2700000" algn="tl">
                    <a:srgbClr val="000000">
                      <a:alpha val="43137"/>
                    </a:srgbClr>
                  </a:outerShdw>
                </a:effectLst>
              </a:rPr>
              <a:t>. Aug. ‘21-Aug. ‘22</a:t>
            </a:r>
            <a:endParaRPr lang="en-US" sz="4800" b="1" dirty="0">
              <a:solidFill>
                <a:srgbClr val="C00000"/>
              </a:solidFill>
              <a:effectLst>
                <a:outerShdw blurRad="38100" dist="38100" dir="2700000" algn="tl">
                  <a:srgbClr val="000000">
                    <a:alpha val="43137"/>
                  </a:srgbClr>
                </a:outerShdw>
              </a:effectLst>
            </a:endParaRPr>
          </a:p>
        </p:txBody>
      </p:sp>
      <p:sp>
        <p:nvSpPr>
          <p:cNvPr id="3" name="Subtitle 2">
            <a:extLst>
              <a:ext uri="{FF2B5EF4-FFF2-40B4-BE49-F238E27FC236}">
                <a16:creationId xmlns:a16="http://schemas.microsoft.com/office/drawing/2014/main" id="{A83E40EA-489E-475B-A029-577171F4F8DE}"/>
              </a:ext>
            </a:extLst>
          </p:cNvPr>
          <p:cNvSpPr>
            <a:spLocks noGrp="1"/>
          </p:cNvSpPr>
          <p:nvPr>
            <p:ph type="subTitle" idx="1"/>
          </p:nvPr>
        </p:nvSpPr>
        <p:spPr>
          <a:xfrm>
            <a:off x="864066" y="4395832"/>
            <a:ext cx="8724551" cy="2097248"/>
          </a:xfrm>
        </p:spPr>
        <p:txBody>
          <a:bodyPr>
            <a:noAutofit/>
          </a:bodyPr>
          <a:lstStyle/>
          <a:p>
            <a:pPr marL="514350" indent="-514350" algn="ctr">
              <a:buAutoNum type="arabicPeriod"/>
            </a:pPr>
            <a:r>
              <a:rPr lang="en-US" sz="2800" b="1" dirty="0">
                <a:solidFill>
                  <a:srgbClr val="0000CC"/>
                </a:solidFill>
                <a:effectLst>
                  <a:outerShdw blurRad="38100" dist="38100" dir="2700000" algn="tl">
                    <a:srgbClr val="000000">
                      <a:alpha val="43137"/>
                    </a:srgbClr>
                  </a:outerShdw>
                </a:effectLst>
              </a:rPr>
              <a:t>We had a plan that we were working                         (we utilize the </a:t>
            </a:r>
            <a:r>
              <a:rPr lang="en-US" sz="2800" b="1" dirty="0">
                <a:effectLst>
                  <a:outerShdw blurRad="38100" dist="38100" dir="2700000" algn="tl">
                    <a:srgbClr val="000000">
                      <a:alpha val="43137"/>
                    </a:srgbClr>
                  </a:outerShdw>
                </a:effectLst>
              </a:rPr>
              <a:t>HUD Two-Year Tool</a:t>
            </a:r>
            <a:r>
              <a:rPr lang="en-US" sz="2800" b="1" dirty="0">
                <a:solidFill>
                  <a:srgbClr val="0000CC"/>
                </a:solidFill>
                <a:effectLst>
                  <a:outerShdw blurRad="38100" dist="38100" dir="2700000" algn="tl">
                    <a:srgbClr val="000000">
                      <a:alpha val="43137"/>
                    </a:srgbClr>
                  </a:outerShdw>
                </a:effectLst>
              </a:rPr>
              <a:t>)</a:t>
            </a:r>
          </a:p>
          <a:p>
            <a:pPr marL="514350" indent="-514350" algn="ctr">
              <a:buAutoNum type="arabicPeriod"/>
            </a:pPr>
            <a:r>
              <a:rPr lang="en-US" sz="2800" b="1" dirty="0">
                <a:solidFill>
                  <a:srgbClr val="0000CC"/>
                </a:solidFill>
                <a:effectLst>
                  <a:outerShdw blurRad="38100" dist="38100" dir="2700000" algn="tl">
                    <a:srgbClr val="000000">
                      <a:alpha val="43137"/>
                    </a:srgbClr>
                  </a:outerShdw>
                </a:effectLst>
              </a:rPr>
              <a:t>We looked at our local housing market</a:t>
            </a:r>
          </a:p>
          <a:p>
            <a:pPr marL="514350" indent="-514350" algn="ctr">
              <a:buAutoNum type="arabicPeriod"/>
            </a:pPr>
            <a:r>
              <a:rPr lang="en-US" sz="2800" b="1" dirty="0">
                <a:solidFill>
                  <a:srgbClr val="0000CC"/>
                </a:solidFill>
                <a:effectLst>
                  <a:outerShdw blurRad="38100" dist="38100" dir="2700000" algn="tl">
                    <a:srgbClr val="000000">
                      <a:alpha val="43137"/>
                    </a:srgbClr>
                  </a:outerShdw>
                </a:effectLst>
              </a:rPr>
              <a:t>We asked our applicants what problems they were encountering while looking for units</a:t>
            </a:r>
            <a:endParaRPr lang="en-US" sz="2800" dirty="0">
              <a:solidFill>
                <a:srgbClr val="0000CC"/>
              </a:solidFill>
              <a:effectLst>
                <a:outerShdw blurRad="38100" dist="38100" dir="2700000" algn="tl">
                  <a:srgbClr val="000000">
                    <a:alpha val="43137"/>
                  </a:srgbClr>
                </a:outerShdw>
              </a:effectLst>
            </a:endParaRPr>
          </a:p>
        </p:txBody>
      </p:sp>
      <p:sp>
        <p:nvSpPr>
          <p:cNvPr id="4" name="Slide Number Placeholder 3">
            <a:extLst>
              <a:ext uri="{FF2B5EF4-FFF2-40B4-BE49-F238E27FC236}">
                <a16:creationId xmlns:a16="http://schemas.microsoft.com/office/drawing/2014/main" id="{43EAC390-A94D-44E6-96DE-EDCA6CFDE537}"/>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2800" b="1" i="0" u="none" strike="noStrike" kern="1200" cap="none" spc="0" normalizeH="0" baseline="0" noProof="0" smtClean="0">
                <a:ln>
                  <a:noFill/>
                </a:ln>
                <a:solidFill>
                  <a:srgbClr val="FFFFFF"/>
                </a:solidFill>
                <a:effectLst/>
                <a:uLnTx/>
                <a:uFillTx/>
                <a:latin typeface="Rockwell Condensed" panose="020606030504050201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17</a:t>
            </a:fld>
            <a:endParaRPr kumimoji="0" lang="en-US" sz="2800" b="1" i="0" u="none" strike="noStrike" kern="1200" cap="none" spc="0" normalizeH="0" baseline="0" noProof="0" dirty="0">
              <a:ln>
                <a:noFill/>
              </a:ln>
              <a:solidFill>
                <a:srgbClr val="FFFFFF"/>
              </a:solidFill>
              <a:effectLst/>
              <a:uLnTx/>
              <a:uFillTx/>
              <a:latin typeface="Rockwell Condensed" panose="02060603050405020104"/>
              <a:ea typeface="+mn-ea"/>
              <a:cs typeface="+mn-cs"/>
            </a:endParaRPr>
          </a:p>
        </p:txBody>
      </p:sp>
      <p:pic>
        <p:nvPicPr>
          <p:cNvPr id="5" name="Picture 2" descr="Thu May 07 2020 Abilene Housing Authority grant">
            <a:extLst>
              <a:ext uri="{FF2B5EF4-FFF2-40B4-BE49-F238E27FC236}">
                <a16:creationId xmlns:a16="http://schemas.microsoft.com/office/drawing/2014/main" id="{FEBD5465-883C-4235-A773-81E69F0555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40227" y="0"/>
            <a:ext cx="1892748" cy="1309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03522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370BE3-F432-4C4F-B64D-E1B97A0D5CEA}"/>
              </a:ext>
            </a:extLst>
          </p:cNvPr>
          <p:cNvSpPr>
            <a:spLocks noGrp="1"/>
          </p:cNvSpPr>
          <p:nvPr>
            <p:ph type="ctrTitle"/>
          </p:nvPr>
        </p:nvSpPr>
        <p:spPr>
          <a:xfrm>
            <a:off x="1051560" y="847289"/>
            <a:ext cx="9966960" cy="3620742"/>
          </a:xfrm>
        </p:spPr>
        <p:txBody>
          <a:bodyPr/>
          <a:lstStyle/>
          <a:p>
            <a:pPr algn="ctr"/>
            <a:r>
              <a:rPr lang="en-US" dirty="0">
                <a:effectLst>
                  <a:outerShdw blurRad="38100" dist="38100" dir="2700000" algn="tl">
                    <a:srgbClr val="000000">
                      <a:alpha val="43137"/>
                    </a:srgbClr>
                  </a:outerShdw>
                </a:effectLst>
              </a:rPr>
              <a:t>What </a:t>
            </a:r>
            <a:r>
              <a:rPr lang="en-US" dirty="0" err="1">
                <a:effectLst>
                  <a:outerShdw blurRad="38100" dist="38100" dir="2700000" algn="tl">
                    <a:srgbClr val="000000">
                      <a:alpha val="43137"/>
                    </a:srgbClr>
                  </a:outerShdw>
                </a:effectLst>
              </a:rPr>
              <a:t>AhA</a:t>
            </a:r>
            <a:r>
              <a:rPr lang="en-US" dirty="0">
                <a:effectLst>
                  <a:outerShdw blurRad="38100" dist="38100" dir="2700000" algn="tl">
                    <a:srgbClr val="000000">
                      <a:alpha val="43137"/>
                    </a:srgbClr>
                  </a:outerShdw>
                </a:effectLst>
              </a:rPr>
              <a:t> did </a:t>
            </a:r>
            <a:r>
              <a:rPr lang="en-US" dirty="0" err="1">
                <a:effectLst>
                  <a:outerShdw blurRad="38100" dist="38100" dir="2700000" algn="tl">
                    <a:srgbClr val="000000">
                      <a:alpha val="43137"/>
                    </a:srgbClr>
                  </a:outerShdw>
                </a:effectLst>
              </a:rPr>
              <a:t>btwn</a:t>
            </a:r>
            <a:r>
              <a:rPr lang="en-US" dirty="0">
                <a:effectLst>
                  <a:outerShdw blurRad="38100" dist="38100" dir="2700000" algn="tl">
                    <a:srgbClr val="000000">
                      <a:alpha val="43137"/>
                    </a:srgbClr>
                  </a:outerShdw>
                </a:effectLst>
              </a:rPr>
              <a:t>. Aug. ‘21-Aug. ’22: </a:t>
            </a:r>
            <a:r>
              <a:rPr lang="en-US" sz="8000" b="1" dirty="0">
                <a:solidFill>
                  <a:srgbClr val="006600"/>
                </a:solidFill>
                <a:effectLst>
                  <a:outerShdw blurRad="38100" dist="38100" dir="2700000" algn="tl">
                    <a:srgbClr val="000000">
                      <a:alpha val="43137"/>
                    </a:srgbClr>
                  </a:outerShdw>
                </a:effectLst>
                <a:latin typeface="Freestyle Script" panose="030804020302050B0404" pitchFamily="66" charset="0"/>
              </a:rPr>
              <a:t>Continued</a:t>
            </a:r>
          </a:p>
        </p:txBody>
      </p:sp>
      <p:sp>
        <p:nvSpPr>
          <p:cNvPr id="3" name="Subtitle 2">
            <a:extLst>
              <a:ext uri="{FF2B5EF4-FFF2-40B4-BE49-F238E27FC236}">
                <a16:creationId xmlns:a16="http://schemas.microsoft.com/office/drawing/2014/main" id="{A83E40EA-489E-475B-A029-577171F4F8DE}"/>
              </a:ext>
            </a:extLst>
          </p:cNvPr>
          <p:cNvSpPr>
            <a:spLocks noGrp="1"/>
          </p:cNvSpPr>
          <p:nvPr>
            <p:ph type="subTitle" idx="1"/>
          </p:nvPr>
        </p:nvSpPr>
        <p:spPr>
          <a:xfrm>
            <a:off x="838899" y="4468031"/>
            <a:ext cx="8724551" cy="2134106"/>
          </a:xfrm>
        </p:spPr>
        <p:txBody>
          <a:bodyPr>
            <a:noAutofit/>
          </a:bodyPr>
          <a:lstStyle/>
          <a:p>
            <a:pPr marL="514350" indent="-514350" algn="ctr">
              <a:buFont typeface="Wingdings" pitchFamily="2" charset="2"/>
              <a:buAutoNum type="arabicPeriod" startAt="4"/>
            </a:pPr>
            <a:r>
              <a:rPr lang="en-US" sz="2800" b="1" dirty="0">
                <a:solidFill>
                  <a:srgbClr val="0000CC"/>
                </a:solidFill>
                <a:effectLst>
                  <a:outerShdw blurRad="38100" dist="38100" dir="2700000" algn="tl">
                    <a:srgbClr val="000000">
                      <a:alpha val="43137"/>
                    </a:srgbClr>
                  </a:outerShdw>
                </a:effectLst>
              </a:rPr>
              <a:t>We created virtual briefings for applicants</a:t>
            </a:r>
          </a:p>
          <a:p>
            <a:pPr marL="514350" indent="-514350" algn="ctr">
              <a:buAutoNum type="arabicPeriod" startAt="4"/>
            </a:pPr>
            <a:r>
              <a:rPr lang="en-US" sz="2800" b="1" dirty="0">
                <a:solidFill>
                  <a:srgbClr val="0000CC"/>
                </a:solidFill>
                <a:effectLst>
                  <a:outerShdw blurRad="38100" dist="38100" dir="2700000" algn="tl">
                    <a:srgbClr val="000000">
                      <a:alpha val="43137"/>
                    </a:srgbClr>
                  </a:outerShdw>
                </a:effectLst>
              </a:rPr>
              <a:t>We invited landlords to our voucher briefings</a:t>
            </a:r>
          </a:p>
          <a:p>
            <a:pPr marL="514350" indent="-514350" algn="ctr">
              <a:buAutoNum type="arabicPeriod" startAt="4"/>
            </a:pPr>
            <a:r>
              <a:rPr lang="en-US" sz="2800" b="1" dirty="0">
                <a:solidFill>
                  <a:srgbClr val="0000CC"/>
                </a:solidFill>
                <a:effectLst>
                  <a:outerShdw blurRad="38100" dist="38100" dir="2700000" algn="tl">
                    <a:srgbClr val="000000">
                      <a:alpha val="43137"/>
                    </a:srgbClr>
                  </a:outerShdw>
                </a:effectLst>
              </a:rPr>
              <a:t>We sent letters to the local apartment association &amp; the Realtors Association</a:t>
            </a:r>
          </a:p>
          <a:p>
            <a:pPr marL="514350" indent="-514350" algn="ctr">
              <a:buAutoNum type="arabicPeriod" startAt="4"/>
            </a:pPr>
            <a:endParaRPr lang="en-US" sz="2800" b="1" dirty="0">
              <a:solidFill>
                <a:srgbClr val="0000CC"/>
              </a:solidFill>
              <a:effectLst>
                <a:outerShdw blurRad="38100" dist="38100" dir="2700000" algn="tl">
                  <a:srgbClr val="000000">
                    <a:alpha val="43137"/>
                  </a:srgbClr>
                </a:outerShdw>
              </a:effectLst>
            </a:endParaRPr>
          </a:p>
          <a:p>
            <a:pPr marL="514350" indent="-514350" algn="ctr">
              <a:buAutoNum type="arabicPeriod"/>
            </a:pPr>
            <a:endParaRPr lang="en-US" sz="2800" b="1" dirty="0">
              <a:solidFill>
                <a:srgbClr val="0000CC"/>
              </a:solidFill>
              <a:effectLst>
                <a:outerShdw blurRad="38100" dist="38100" dir="2700000" algn="tl">
                  <a:srgbClr val="000000">
                    <a:alpha val="43137"/>
                  </a:srgbClr>
                </a:outerShdw>
              </a:effectLst>
            </a:endParaRPr>
          </a:p>
        </p:txBody>
      </p:sp>
      <p:sp>
        <p:nvSpPr>
          <p:cNvPr id="4" name="Slide Number Placeholder 3">
            <a:extLst>
              <a:ext uri="{FF2B5EF4-FFF2-40B4-BE49-F238E27FC236}">
                <a16:creationId xmlns:a16="http://schemas.microsoft.com/office/drawing/2014/main" id="{F5C6CBBB-7CA6-4307-AA0D-66265E7C12A6}"/>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2800" b="1" i="0" u="none" strike="noStrike" kern="1200" cap="none" spc="0" normalizeH="0" baseline="0" noProof="0" smtClean="0">
                <a:ln>
                  <a:noFill/>
                </a:ln>
                <a:solidFill>
                  <a:srgbClr val="FFFFFF"/>
                </a:solidFill>
                <a:effectLst/>
                <a:uLnTx/>
                <a:uFillTx/>
                <a:latin typeface="Rockwell Condensed" panose="020606030504050201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18</a:t>
            </a:fld>
            <a:endParaRPr kumimoji="0" lang="en-US" sz="2800" b="1" i="0" u="none" strike="noStrike" kern="1200" cap="none" spc="0" normalizeH="0" baseline="0" noProof="0" dirty="0">
              <a:ln>
                <a:noFill/>
              </a:ln>
              <a:solidFill>
                <a:srgbClr val="FFFFFF"/>
              </a:solidFill>
              <a:effectLst/>
              <a:uLnTx/>
              <a:uFillTx/>
              <a:latin typeface="Rockwell Condensed" panose="02060603050405020104"/>
              <a:ea typeface="+mn-ea"/>
              <a:cs typeface="+mn-cs"/>
            </a:endParaRPr>
          </a:p>
        </p:txBody>
      </p:sp>
      <p:pic>
        <p:nvPicPr>
          <p:cNvPr id="5" name="Picture 2" descr="Thu May 07 2020 Abilene Housing Authority grant">
            <a:extLst>
              <a:ext uri="{FF2B5EF4-FFF2-40B4-BE49-F238E27FC236}">
                <a16:creationId xmlns:a16="http://schemas.microsoft.com/office/drawing/2014/main" id="{6CA2C489-184A-48B0-A383-C3101509B1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01662" y="0"/>
            <a:ext cx="1224996" cy="8472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58085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370BE3-F432-4C4F-B64D-E1B97A0D5CEA}"/>
              </a:ext>
            </a:extLst>
          </p:cNvPr>
          <p:cNvSpPr>
            <a:spLocks noGrp="1"/>
          </p:cNvSpPr>
          <p:nvPr>
            <p:ph type="ctrTitle"/>
          </p:nvPr>
        </p:nvSpPr>
        <p:spPr>
          <a:xfrm>
            <a:off x="1051560" y="847289"/>
            <a:ext cx="9966960" cy="3620742"/>
          </a:xfrm>
        </p:spPr>
        <p:txBody>
          <a:bodyPr/>
          <a:lstStyle/>
          <a:p>
            <a:pPr algn="ctr"/>
            <a:r>
              <a:rPr lang="en-US" dirty="0">
                <a:effectLst>
                  <a:outerShdw blurRad="38100" dist="38100" dir="2700000" algn="tl">
                    <a:srgbClr val="000000">
                      <a:alpha val="43137"/>
                    </a:srgbClr>
                  </a:outerShdw>
                </a:effectLst>
              </a:rPr>
              <a:t>What </a:t>
            </a:r>
            <a:r>
              <a:rPr lang="en-US" dirty="0" err="1">
                <a:effectLst>
                  <a:outerShdw blurRad="38100" dist="38100" dir="2700000" algn="tl">
                    <a:srgbClr val="000000">
                      <a:alpha val="43137"/>
                    </a:srgbClr>
                  </a:outerShdw>
                </a:effectLst>
              </a:rPr>
              <a:t>AhA</a:t>
            </a:r>
            <a:r>
              <a:rPr lang="en-US" dirty="0">
                <a:effectLst>
                  <a:outerShdw blurRad="38100" dist="38100" dir="2700000" algn="tl">
                    <a:srgbClr val="000000">
                      <a:alpha val="43137"/>
                    </a:srgbClr>
                  </a:outerShdw>
                </a:effectLst>
              </a:rPr>
              <a:t> did </a:t>
            </a:r>
            <a:r>
              <a:rPr lang="en-US" dirty="0" err="1">
                <a:effectLst>
                  <a:outerShdw blurRad="38100" dist="38100" dir="2700000" algn="tl">
                    <a:srgbClr val="000000">
                      <a:alpha val="43137"/>
                    </a:srgbClr>
                  </a:outerShdw>
                </a:effectLst>
              </a:rPr>
              <a:t>btwn</a:t>
            </a:r>
            <a:r>
              <a:rPr lang="en-US" dirty="0">
                <a:effectLst>
                  <a:outerShdw blurRad="38100" dist="38100" dir="2700000" algn="tl">
                    <a:srgbClr val="000000">
                      <a:alpha val="43137"/>
                    </a:srgbClr>
                  </a:outerShdw>
                </a:effectLst>
              </a:rPr>
              <a:t>. Aug. ‘21-Aug. ’22: </a:t>
            </a:r>
            <a:r>
              <a:rPr lang="en-US" sz="8000" b="1" dirty="0">
                <a:solidFill>
                  <a:srgbClr val="006600"/>
                </a:solidFill>
                <a:effectLst>
                  <a:outerShdw blurRad="38100" dist="38100" dir="2700000" algn="tl">
                    <a:srgbClr val="000000">
                      <a:alpha val="43137"/>
                    </a:srgbClr>
                  </a:outerShdw>
                </a:effectLst>
                <a:latin typeface="Freestyle Script" panose="030804020302050B0404" pitchFamily="66" charset="0"/>
              </a:rPr>
              <a:t>Continued</a:t>
            </a:r>
          </a:p>
        </p:txBody>
      </p:sp>
      <p:sp>
        <p:nvSpPr>
          <p:cNvPr id="3" name="Subtitle 2">
            <a:extLst>
              <a:ext uri="{FF2B5EF4-FFF2-40B4-BE49-F238E27FC236}">
                <a16:creationId xmlns:a16="http://schemas.microsoft.com/office/drawing/2014/main" id="{A83E40EA-489E-475B-A029-577171F4F8DE}"/>
              </a:ext>
            </a:extLst>
          </p:cNvPr>
          <p:cNvSpPr>
            <a:spLocks noGrp="1"/>
          </p:cNvSpPr>
          <p:nvPr>
            <p:ph type="subTitle" idx="1"/>
          </p:nvPr>
        </p:nvSpPr>
        <p:spPr>
          <a:xfrm>
            <a:off x="838899" y="4379053"/>
            <a:ext cx="8724551" cy="2223084"/>
          </a:xfrm>
        </p:spPr>
        <p:txBody>
          <a:bodyPr>
            <a:noAutofit/>
          </a:bodyPr>
          <a:lstStyle/>
          <a:p>
            <a:pPr marL="514350" indent="-514350" algn="ctr">
              <a:buAutoNum type="arabicPeriod" startAt="7"/>
            </a:pPr>
            <a:r>
              <a:rPr lang="en-US" sz="2400" b="1" dirty="0">
                <a:solidFill>
                  <a:srgbClr val="0000CC"/>
                </a:solidFill>
                <a:effectLst>
                  <a:outerShdw blurRad="38100" dist="38100" dir="2700000" algn="tl">
                    <a:srgbClr val="000000">
                      <a:alpha val="43137"/>
                    </a:srgbClr>
                  </a:outerShdw>
                </a:effectLst>
              </a:rPr>
              <a:t>We looked at the </a:t>
            </a:r>
            <a:r>
              <a:rPr lang="en-US" sz="2400" b="1" dirty="0">
                <a:effectLst>
                  <a:outerShdw blurRad="38100" dist="38100" dir="2700000" algn="tl">
                    <a:srgbClr val="000000">
                      <a:alpha val="43137"/>
                    </a:srgbClr>
                  </a:outerShdw>
                </a:effectLst>
              </a:rPr>
              <a:t>HUD Waivers </a:t>
            </a:r>
            <a:r>
              <a:rPr lang="en-US" sz="2400" b="1" dirty="0">
                <a:solidFill>
                  <a:srgbClr val="0000CC"/>
                </a:solidFill>
                <a:effectLst>
                  <a:outerShdw blurRad="38100" dist="38100" dir="2700000" algn="tl">
                    <a:srgbClr val="000000">
                      <a:alpha val="43137"/>
                    </a:srgbClr>
                  </a:outerShdw>
                </a:effectLst>
              </a:rPr>
              <a:t>that were provided &amp; used them to our advantage (</a:t>
            </a:r>
            <a:r>
              <a:rPr lang="en-US" sz="2400" b="1" i="1" dirty="0">
                <a:solidFill>
                  <a:srgbClr val="0000CC"/>
                </a:solidFill>
                <a:effectLst>
                  <a:outerShdw blurRad="38100" dist="38100" dir="2700000" algn="tl">
                    <a:srgbClr val="000000">
                      <a:alpha val="43137"/>
                    </a:srgbClr>
                  </a:outerShdw>
                </a:effectLst>
              </a:rPr>
              <a:t>listed on page 9</a:t>
            </a:r>
            <a:r>
              <a:rPr lang="en-US" sz="2400" b="1" dirty="0">
                <a:solidFill>
                  <a:srgbClr val="0000CC"/>
                </a:solidFill>
                <a:effectLst>
                  <a:outerShdw blurRad="38100" dist="38100" dir="2700000" algn="tl">
                    <a:srgbClr val="000000">
                      <a:alpha val="43137"/>
                    </a:srgbClr>
                  </a:outerShdw>
                </a:effectLst>
              </a:rPr>
              <a:t>)</a:t>
            </a:r>
          </a:p>
          <a:p>
            <a:pPr marL="514350" indent="-514350" algn="ctr">
              <a:buFont typeface="Wingdings" pitchFamily="2" charset="2"/>
              <a:buAutoNum type="arabicPeriod" startAt="7"/>
            </a:pPr>
            <a:r>
              <a:rPr lang="en-US" sz="2400" b="1" dirty="0">
                <a:solidFill>
                  <a:srgbClr val="0000CC"/>
                </a:solidFill>
                <a:effectLst>
                  <a:outerShdw blurRad="38100" dist="38100" dir="2700000" algn="tl">
                    <a:srgbClr val="000000">
                      <a:alpha val="43137"/>
                    </a:srgbClr>
                  </a:outerShdw>
                </a:effectLst>
              </a:rPr>
              <a:t>We continually “broke-down” our plan to find the “log-jams” &amp; how to speed-up the process</a:t>
            </a:r>
          </a:p>
          <a:p>
            <a:pPr marL="514350" indent="-514350" algn="ctr">
              <a:buFont typeface="Wingdings" pitchFamily="2" charset="2"/>
              <a:buAutoNum type="arabicPeriod" startAt="7"/>
            </a:pPr>
            <a:r>
              <a:rPr lang="en-US" sz="2400" b="1" dirty="0">
                <a:solidFill>
                  <a:srgbClr val="0000CC"/>
                </a:solidFill>
                <a:effectLst>
                  <a:outerShdw blurRad="38100" dist="38100" dir="2700000" algn="tl">
                    <a:srgbClr val="000000">
                      <a:alpha val="43137"/>
                    </a:srgbClr>
                  </a:outerShdw>
                </a:effectLst>
              </a:rPr>
              <a:t>Based on our “</a:t>
            </a:r>
            <a:r>
              <a:rPr lang="en-US" sz="2400" b="1" dirty="0">
                <a:solidFill>
                  <a:schemeClr val="accent1">
                    <a:lumMod val="75000"/>
                  </a:schemeClr>
                </a:solidFill>
                <a:effectLst>
                  <a:outerShdw blurRad="38100" dist="38100" dir="2700000" algn="tl">
                    <a:srgbClr val="000000">
                      <a:alpha val="43137"/>
                    </a:srgbClr>
                  </a:outerShdw>
                </a:effectLst>
              </a:rPr>
              <a:t>success rate</a:t>
            </a:r>
            <a:r>
              <a:rPr lang="en-US" sz="2400" b="1" dirty="0">
                <a:solidFill>
                  <a:srgbClr val="0000CC"/>
                </a:solidFill>
                <a:effectLst>
                  <a:outerShdw blurRad="38100" dist="38100" dir="2700000" algn="tl">
                    <a:srgbClr val="000000">
                      <a:alpha val="43137"/>
                    </a:srgbClr>
                  </a:outerShdw>
                </a:effectLst>
              </a:rPr>
              <a:t>” we pulled more applicants more frequently</a:t>
            </a:r>
          </a:p>
        </p:txBody>
      </p:sp>
      <p:sp>
        <p:nvSpPr>
          <p:cNvPr id="4" name="Slide Number Placeholder 3">
            <a:extLst>
              <a:ext uri="{FF2B5EF4-FFF2-40B4-BE49-F238E27FC236}">
                <a16:creationId xmlns:a16="http://schemas.microsoft.com/office/drawing/2014/main" id="{08C824AE-DB38-4217-87AE-659B5E15CA4C}"/>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2800" b="1" i="0" u="none" strike="noStrike" kern="1200" cap="none" spc="0" normalizeH="0" baseline="0" noProof="0" smtClean="0">
                <a:ln>
                  <a:noFill/>
                </a:ln>
                <a:solidFill>
                  <a:srgbClr val="FFFFFF"/>
                </a:solidFill>
                <a:effectLst/>
                <a:uLnTx/>
                <a:uFillTx/>
                <a:latin typeface="Rockwell Condensed" panose="020606030504050201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19</a:t>
            </a:fld>
            <a:endParaRPr kumimoji="0" lang="en-US" sz="2800" b="1" i="0" u="none" strike="noStrike" kern="1200" cap="none" spc="0" normalizeH="0" baseline="0" noProof="0" dirty="0">
              <a:ln>
                <a:noFill/>
              </a:ln>
              <a:solidFill>
                <a:srgbClr val="FFFFFF"/>
              </a:solidFill>
              <a:effectLst/>
              <a:uLnTx/>
              <a:uFillTx/>
              <a:latin typeface="Rockwell Condensed" panose="02060603050405020104"/>
              <a:ea typeface="+mn-ea"/>
              <a:cs typeface="+mn-cs"/>
            </a:endParaRPr>
          </a:p>
        </p:txBody>
      </p:sp>
      <p:pic>
        <p:nvPicPr>
          <p:cNvPr id="5" name="Picture 2" descr="Thu May 07 2020 Abilene Housing Authority grant">
            <a:extLst>
              <a:ext uri="{FF2B5EF4-FFF2-40B4-BE49-F238E27FC236}">
                <a16:creationId xmlns:a16="http://schemas.microsoft.com/office/drawing/2014/main" id="{75752F34-0B26-4C3B-8B4B-2918E122FE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01662" y="0"/>
            <a:ext cx="1224996" cy="8472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3971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0E0E6F-B56E-49E7-A6F9-8F6EC8489F26}"/>
              </a:ext>
            </a:extLst>
          </p:cNvPr>
          <p:cNvSpPr>
            <a:spLocks noGrp="1"/>
          </p:cNvSpPr>
          <p:nvPr>
            <p:ph type="title"/>
          </p:nvPr>
        </p:nvSpPr>
        <p:spPr/>
        <p:txBody>
          <a:bodyPr/>
          <a:lstStyle/>
          <a:p>
            <a:r>
              <a:rPr lang="en-US">
                <a:latin typeface="Franklin Gothic Book"/>
              </a:rPr>
              <a:t>Welcome!</a:t>
            </a:r>
            <a:endParaRPr lang="en-US"/>
          </a:p>
        </p:txBody>
      </p:sp>
      <p:sp>
        <p:nvSpPr>
          <p:cNvPr id="3" name="Content Placeholder 2">
            <a:extLst>
              <a:ext uri="{FF2B5EF4-FFF2-40B4-BE49-F238E27FC236}">
                <a16:creationId xmlns:a16="http://schemas.microsoft.com/office/drawing/2014/main" id="{F47176DD-7C1B-49A0-AA6A-D7D1532D5DE9}"/>
              </a:ext>
            </a:extLst>
          </p:cNvPr>
          <p:cNvSpPr>
            <a:spLocks noGrp="1"/>
          </p:cNvSpPr>
          <p:nvPr>
            <p:ph idx="1"/>
          </p:nvPr>
        </p:nvSpPr>
        <p:spPr/>
        <p:txBody>
          <a:bodyPr>
            <a:normAutofit/>
          </a:bodyPr>
          <a:lstStyle/>
          <a:p>
            <a:pPr marL="514350" indent="-514350">
              <a:buClr>
                <a:srgbClr val="1287C3"/>
              </a:buClr>
            </a:pPr>
            <a:r>
              <a:rPr lang="en-US" sz="2400" b="1">
                <a:latin typeface="Calibri"/>
                <a:cs typeface="Calibri"/>
              </a:rPr>
              <a:t>Today's webinar is being recorded.  </a:t>
            </a:r>
            <a:r>
              <a:rPr lang="en-US" sz="2400">
                <a:latin typeface="Calibri"/>
                <a:cs typeface="Calibri"/>
              </a:rPr>
              <a:t>The recording and PowerPoint will be posted to the ”Webinars and Trainings” section of </a:t>
            </a:r>
            <a:r>
              <a:rPr lang="en-US" sz="2400">
                <a:latin typeface="Calibri"/>
                <a:cs typeface="Calibri"/>
                <a:hlinkClick r:id="rId2"/>
              </a:rPr>
              <a:t>www.hud.gov/hcv</a:t>
            </a:r>
            <a:r>
              <a:rPr lang="en-US" sz="2400">
                <a:latin typeface="Calibri"/>
                <a:cs typeface="Calibri"/>
              </a:rPr>
              <a:t>.   In about a week.</a:t>
            </a:r>
          </a:p>
          <a:p>
            <a:pPr marL="514350" indent="-514350">
              <a:buClr>
                <a:srgbClr val="1287C3"/>
              </a:buClr>
            </a:pPr>
            <a:r>
              <a:rPr lang="en-US" sz="2400" b="1">
                <a:latin typeface="Calibri"/>
                <a:cs typeface="Calibri"/>
              </a:rPr>
              <a:t>We are looking for more HCV Utilization Webinar topics</a:t>
            </a:r>
            <a:r>
              <a:rPr lang="en-US" sz="2400">
                <a:latin typeface="Calibri"/>
                <a:cs typeface="Calibri"/>
              </a:rPr>
              <a:t>.  Please enter any topic ideas or other suggestions for how we can make these webinars useful to you in the chat.</a:t>
            </a:r>
          </a:p>
          <a:p>
            <a:pPr marL="514350" indent="-514350">
              <a:buClr>
                <a:srgbClr val="1287C3"/>
              </a:buClr>
            </a:pPr>
            <a:r>
              <a:rPr lang="en-US" sz="2400" b="1">
                <a:latin typeface="Calibri"/>
                <a:cs typeface="Calibri"/>
              </a:rPr>
              <a:t>Stay connected </a:t>
            </a:r>
            <a:r>
              <a:rPr lang="en-US" sz="2400">
                <a:latin typeface="Calibri"/>
                <a:cs typeface="Calibri"/>
              </a:rPr>
              <a:t>by visiting </a:t>
            </a:r>
            <a:r>
              <a:rPr lang="en-US" sz="2400">
                <a:latin typeface="Calibri"/>
                <a:cs typeface="Calibri"/>
                <a:hlinkClick r:id="rId2"/>
              </a:rPr>
              <a:t>www.hud.gov/hcv</a:t>
            </a:r>
            <a:r>
              <a:rPr lang="en-US" sz="2400">
                <a:latin typeface="Calibri"/>
                <a:cs typeface="Calibri"/>
              </a:rPr>
              <a:t> and subscribing to the HCV Connect Newsletter.</a:t>
            </a:r>
          </a:p>
        </p:txBody>
      </p:sp>
      <p:sp>
        <p:nvSpPr>
          <p:cNvPr id="4" name="Slide Number Placeholder 3">
            <a:extLst>
              <a:ext uri="{FF2B5EF4-FFF2-40B4-BE49-F238E27FC236}">
                <a16:creationId xmlns:a16="http://schemas.microsoft.com/office/drawing/2014/main" id="{B896FFCC-4100-4F3C-A800-D203D61CD42B}"/>
              </a:ext>
            </a:extLst>
          </p:cNvPr>
          <p:cNvSpPr>
            <a:spLocks noGrp="1"/>
          </p:cNvSpPr>
          <p:nvPr>
            <p:ph type="sldNum" sz="quarter" idx="12"/>
          </p:nvPr>
        </p:nvSpPr>
        <p:spPr/>
        <p:txBody>
          <a:bodyPr/>
          <a:lstStyle/>
          <a:p>
            <a:fld id="{63CDEB3F-4050-4176-9930-7DC63E685662}" type="slidenum">
              <a:rPr lang="en-US" smtClean="0"/>
              <a:t>2</a:t>
            </a:fld>
            <a:endParaRPr lang="en-US"/>
          </a:p>
        </p:txBody>
      </p:sp>
    </p:spTree>
    <p:extLst>
      <p:ext uri="{BB962C8B-B14F-4D97-AF65-F5344CB8AC3E}">
        <p14:creationId xmlns:p14="http://schemas.microsoft.com/office/powerpoint/2010/main" val="35660575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370BE3-F432-4C4F-B64D-E1B97A0D5CEA}"/>
              </a:ext>
            </a:extLst>
          </p:cNvPr>
          <p:cNvSpPr>
            <a:spLocks noGrp="1"/>
          </p:cNvSpPr>
          <p:nvPr>
            <p:ph type="ctrTitle"/>
          </p:nvPr>
        </p:nvSpPr>
        <p:spPr>
          <a:xfrm>
            <a:off x="1051560" y="847289"/>
            <a:ext cx="9966960" cy="3620742"/>
          </a:xfrm>
        </p:spPr>
        <p:txBody>
          <a:bodyPr/>
          <a:lstStyle/>
          <a:p>
            <a:pPr algn="ctr"/>
            <a:r>
              <a:rPr lang="en-US" dirty="0">
                <a:effectLst>
                  <a:outerShdw blurRad="38100" dist="38100" dir="2700000" algn="tl">
                    <a:srgbClr val="000000">
                      <a:alpha val="43137"/>
                    </a:srgbClr>
                  </a:outerShdw>
                </a:effectLst>
              </a:rPr>
              <a:t>What </a:t>
            </a:r>
            <a:r>
              <a:rPr lang="en-US" dirty="0" err="1">
                <a:effectLst>
                  <a:outerShdw blurRad="38100" dist="38100" dir="2700000" algn="tl">
                    <a:srgbClr val="000000">
                      <a:alpha val="43137"/>
                    </a:srgbClr>
                  </a:outerShdw>
                </a:effectLst>
              </a:rPr>
              <a:t>AhA</a:t>
            </a:r>
            <a:r>
              <a:rPr lang="en-US" dirty="0">
                <a:effectLst>
                  <a:outerShdw blurRad="38100" dist="38100" dir="2700000" algn="tl">
                    <a:srgbClr val="000000">
                      <a:alpha val="43137"/>
                    </a:srgbClr>
                  </a:outerShdw>
                </a:effectLst>
              </a:rPr>
              <a:t> did </a:t>
            </a:r>
            <a:r>
              <a:rPr lang="en-US" dirty="0" err="1">
                <a:effectLst>
                  <a:outerShdw blurRad="38100" dist="38100" dir="2700000" algn="tl">
                    <a:srgbClr val="000000">
                      <a:alpha val="43137"/>
                    </a:srgbClr>
                  </a:outerShdw>
                </a:effectLst>
              </a:rPr>
              <a:t>btwn</a:t>
            </a:r>
            <a:r>
              <a:rPr lang="en-US" dirty="0">
                <a:effectLst>
                  <a:outerShdw blurRad="38100" dist="38100" dir="2700000" algn="tl">
                    <a:srgbClr val="000000">
                      <a:alpha val="43137"/>
                    </a:srgbClr>
                  </a:outerShdw>
                </a:effectLst>
              </a:rPr>
              <a:t>. Aug. ‘21-Aug. ’22: </a:t>
            </a:r>
            <a:r>
              <a:rPr lang="en-US" sz="8000" b="1" dirty="0">
                <a:solidFill>
                  <a:srgbClr val="006600"/>
                </a:solidFill>
                <a:effectLst>
                  <a:outerShdw blurRad="38100" dist="38100" dir="2700000" algn="tl">
                    <a:srgbClr val="000000">
                      <a:alpha val="43137"/>
                    </a:srgbClr>
                  </a:outerShdw>
                </a:effectLst>
                <a:latin typeface="Freestyle Script" panose="030804020302050B0404" pitchFamily="66" charset="0"/>
              </a:rPr>
              <a:t>Continued</a:t>
            </a:r>
          </a:p>
        </p:txBody>
      </p:sp>
      <p:sp>
        <p:nvSpPr>
          <p:cNvPr id="3" name="Subtitle 2">
            <a:extLst>
              <a:ext uri="{FF2B5EF4-FFF2-40B4-BE49-F238E27FC236}">
                <a16:creationId xmlns:a16="http://schemas.microsoft.com/office/drawing/2014/main" id="{A83E40EA-489E-475B-A029-577171F4F8DE}"/>
              </a:ext>
            </a:extLst>
          </p:cNvPr>
          <p:cNvSpPr>
            <a:spLocks noGrp="1"/>
          </p:cNvSpPr>
          <p:nvPr>
            <p:ph type="subTitle" idx="1"/>
          </p:nvPr>
        </p:nvSpPr>
        <p:spPr>
          <a:xfrm>
            <a:off x="486561" y="4379053"/>
            <a:ext cx="9076889" cy="2223084"/>
          </a:xfrm>
        </p:spPr>
        <p:txBody>
          <a:bodyPr>
            <a:noAutofit/>
          </a:bodyPr>
          <a:lstStyle/>
          <a:p>
            <a:pPr marL="457200" indent="-457200" algn="ctr">
              <a:buAutoNum type="arabicPeriod" startAt="10"/>
            </a:pPr>
            <a:r>
              <a:rPr lang="en-US" sz="2400" b="1" dirty="0">
                <a:solidFill>
                  <a:srgbClr val="0000CC"/>
                </a:solidFill>
                <a:effectLst>
                  <a:outerShdw blurRad="38100" dist="38100" dir="2700000" algn="tl">
                    <a:srgbClr val="000000">
                      <a:alpha val="43137"/>
                    </a:srgbClr>
                  </a:outerShdw>
                </a:effectLst>
              </a:rPr>
              <a:t>Our FMR’s in Oct. 2021 dropped below the previous year’s FMR’s while rents were increasing in our local market.  We </a:t>
            </a:r>
            <a:r>
              <a:rPr lang="en-US" sz="2400" b="1" dirty="0">
                <a:solidFill>
                  <a:schemeClr val="accent1">
                    <a:lumMod val="75000"/>
                  </a:schemeClr>
                </a:solidFill>
                <a:effectLst>
                  <a:outerShdw blurRad="38100" dist="38100" dir="2700000" algn="tl">
                    <a:srgbClr val="000000">
                      <a:alpha val="43137"/>
                    </a:srgbClr>
                  </a:outerShdw>
                </a:effectLst>
              </a:rPr>
              <a:t>challenged the FMR’s </a:t>
            </a:r>
            <a:r>
              <a:rPr lang="en-US" sz="2400" b="1" dirty="0">
                <a:solidFill>
                  <a:srgbClr val="0000CC"/>
                </a:solidFill>
                <a:effectLst>
                  <a:outerShdw blurRad="38100" dist="38100" dir="2700000" algn="tl">
                    <a:srgbClr val="000000">
                      <a:alpha val="43137"/>
                    </a:srgbClr>
                  </a:outerShdw>
                </a:effectLst>
              </a:rPr>
              <a:t>and were successful.</a:t>
            </a:r>
          </a:p>
          <a:p>
            <a:pPr marL="457200" indent="-457200" algn="ctr">
              <a:buAutoNum type="arabicPeriod" startAt="10"/>
            </a:pPr>
            <a:r>
              <a:rPr lang="en-US" sz="2400" b="1" dirty="0">
                <a:solidFill>
                  <a:srgbClr val="0000CC"/>
                </a:solidFill>
                <a:effectLst>
                  <a:outerShdw blurRad="38100" dist="38100" dir="2700000" algn="tl">
                    <a:srgbClr val="000000">
                      <a:alpha val="43137"/>
                    </a:srgbClr>
                  </a:outerShdw>
                </a:effectLst>
              </a:rPr>
              <a:t>Instituted </a:t>
            </a:r>
            <a:r>
              <a:rPr lang="en-US" sz="2400" b="1" dirty="0">
                <a:solidFill>
                  <a:schemeClr val="accent1">
                    <a:lumMod val="75000"/>
                  </a:schemeClr>
                </a:solidFill>
                <a:effectLst>
                  <a:outerShdw blurRad="38100" dist="38100" dir="2700000" algn="tl">
                    <a:srgbClr val="000000">
                      <a:alpha val="43137"/>
                    </a:srgbClr>
                  </a:outerShdw>
                </a:effectLst>
              </a:rPr>
              <a:t>virtual HQS inspections</a:t>
            </a:r>
          </a:p>
          <a:p>
            <a:pPr marL="457200" indent="-457200" algn="ctr">
              <a:buAutoNum type="arabicPeriod" startAt="10"/>
            </a:pPr>
            <a:r>
              <a:rPr lang="en-US" sz="2400" b="1" dirty="0">
                <a:solidFill>
                  <a:srgbClr val="0000CC"/>
                </a:solidFill>
                <a:effectLst>
                  <a:outerShdw blurRad="38100" dist="38100" dir="2700000" algn="tl">
                    <a:srgbClr val="000000">
                      <a:alpha val="43137"/>
                    </a:srgbClr>
                  </a:outerShdw>
                </a:effectLst>
              </a:rPr>
              <a:t>We </a:t>
            </a:r>
            <a:r>
              <a:rPr lang="en-US" sz="2400" b="1" dirty="0">
                <a:solidFill>
                  <a:schemeClr val="accent1">
                    <a:lumMod val="75000"/>
                  </a:schemeClr>
                </a:solidFill>
                <a:effectLst>
                  <a:outerShdw blurRad="38100" dist="38100" dir="2700000" algn="tl">
                    <a:srgbClr val="000000">
                      <a:alpha val="43137"/>
                    </a:srgbClr>
                  </a:outerShdw>
                </a:effectLst>
              </a:rPr>
              <a:t>shifted &amp; hired resources </a:t>
            </a:r>
            <a:r>
              <a:rPr lang="en-US" sz="2400" b="1" dirty="0">
                <a:solidFill>
                  <a:srgbClr val="0000CC"/>
                </a:solidFill>
                <a:effectLst>
                  <a:outerShdw blurRad="38100" dist="38100" dir="2700000" algn="tl">
                    <a:srgbClr val="000000">
                      <a:alpha val="43137"/>
                    </a:srgbClr>
                  </a:outerShdw>
                </a:effectLst>
              </a:rPr>
              <a:t>when/where needed</a:t>
            </a:r>
          </a:p>
        </p:txBody>
      </p:sp>
      <p:sp>
        <p:nvSpPr>
          <p:cNvPr id="4" name="Slide Number Placeholder 3">
            <a:extLst>
              <a:ext uri="{FF2B5EF4-FFF2-40B4-BE49-F238E27FC236}">
                <a16:creationId xmlns:a16="http://schemas.microsoft.com/office/drawing/2014/main" id="{A8F158FE-0B55-4056-B5DD-039CC933F40B}"/>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2800" b="1" i="0" u="none" strike="noStrike" kern="1200" cap="none" spc="0" normalizeH="0" baseline="0" noProof="0" smtClean="0">
                <a:ln>
                  <a:noFill/>
                </a:ln>
                <a:solidFill>
                  <a:srgbClr val="FFFFFF"/>
                </a:solidFill>
                <a:effectLst/>
                <a:uLnTx/>
                <a:uFillTx/>
                <a:latin typeface="Rockwell Condensed" panose="020606030504050201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20</a:t>
            </a:fld>
            <a:endParaRPr kumimoji="0" lang="en-US" sz="2800" b="1" i="0" u="none" strike="noStrike" kern="1200" cap="none" spc="0" normalizeH="0" baseline="0" noProof="0" dirty="0">
              <a:ln>
                <a:noFill/>
              </a:ln>
              <a:solidFill>
                <a:srgbClr val="FFFFFF"/>
              </a:solidFill>
              <a:effectLst/>
              <a:uLnTx/>
              <a:uFillTx/>
              <a:latin typeface="Rockwell Condensed" panose="02060603050405020104"/>
              <a:ea typeface="+mn-ea"/>
              <a:cs typeface="+mn-cs"/>
            </a:endParaRPr>
          </a:p>
        </p:txBody>
      </p:sp>
      <p:pic>
        <p:nvPicPr>
          <p:cNvPr id="5" name="Picture 2" descr="Thu May 07 2020 Abilene Housing Authority grant">
            <a:extLst>
              <a:ext uri="{FF2B5EF4-FFF2-40B4-BE49-F238E27FC236}">
                <a16:creationId xmlns:a16="http://schemas.microsoft.com/office/drawing/2014/main" id="{B97529C5-88E8-495B-888E-ACB7677D87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01662" y="0"/>
            <a:ext cx="1224996" cy="8472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78510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370BE3-F432-4C4F-B64D-E1B97A0D5CEA}"/>
              </a:ext>
            </a:extLst>
          </p:cNvPr>
          <p:cNvSpPr>
            <a:spLocks noGrp="1"/>
          </p:cNvSpPr>
          <p:nvPr>
            <p:ph type="ctrTitle"/>
          </p:nvPr>
        </p:nvSpPr>
        <p:spPr>
          <a:xfrm>
            <a:off x="1051560" y="847289"/>
            <a:ext cx="9966960" cy="3620742"/>
          </a:xfrm>
        </p:spPr>
        <p:txBody>
          <a:bodyPr/>
          <a:lstStyle/>
          <a:p>
            <a:pPr algn="ctr"/>
            <a:r>
              <a:rPr lang="en-US" dirty="0">
                <a:effectLst>
                  <a:outerShdw blurRad="38100" dist="38100" dir="2700000" algn="tl">
                    <a:srgbClr val="000000">
                      <a:alpha val="43137"/>
                    </a:srgbClr>
                  </a:outerShdw>
                </a:effectLst>
              </a:rPr>
              <a:t>What </a:t>
            </a:r>
            <a:r>
              <a:rPr lang="en-US" dirty="0" err="1">
                <a:effectLst>
                  <a:outerShdw blurRad="38100" dist="38100" dir="2700000" algn="tl">
                    <a:srgbClr val="000000">
                      <a:alpha val="43137"/>
                    </a:srgbClr>
                  </a:outerShdw>
                </a:effectLst>
              </a:rPr>
              <a:t>AhA</a:t>
            </a:r>
            <a:r>
              <a:rPr lang="en-US" dirty="0">
                <a:effectLst>
                  <a:outerShdw blurRad="38100" dist="38100" dir="2700000" algn="tl">
                    <a:srgbClr val="000000">
                      <a:alpha val="43137"/>
                    </a:srgbClr>
                  </a:outerShdw>
                </a:effectLst>
              </a:rPr>
              <a:t> did </a:t>
            </a:r>
            <a:r>
              <a:rPr lang="en-US" dirty="0" err="1">
                <a:effectLst>
                  <a:outerShdw blurRad="38100" dist="38100" dir="2700000" algn="tl">
                    <a:srgbClr val="000000">
                      <a:alpha val="43137"/>
                    </a:srgbClr>
                  </a:outerShdw>
                </a:effectLst>
              </a:rPr>
              <a:t>btwn</a:t>
            </a:r>
            <a:r>
              <a:rPr lang="en-US" dirty="0">
                <a:effectLst>
                  <a:outerShdw blurRad="38100" dist="38100" dir="2700000" algn="tl">
                    <a:srgbClr val="000000">
                      <a:alpha val="43137"/>
                    </a:srgbClr>
                  </a:outerShdw>
                </a:effectLst>
              </a:rPr>
              <a:t>. Aug. ‘21-Aug. ’22: </a:t>
            </a:r>
            <a:r>
              <a:rPr lang="en-US" sz="8000" b="1" dirty="0">
                <a:solidFill>
                  <a:srgbClr val="006600"/>
                </a:solidFill>
                <a:effectLst>
                  <a:outerShdw blurRad="38100" dist="38100" dir="2700000" algn="tl">
                    <a:srgbClr val="000000">
                      <a:alpha val="43137"/>
                    </a:srgbClr>
                  </a:outerShdw>
                </a:effectLst>
                <a:latin typeface="Freestyle Script" panose="030804020302050B0404" pitchFamily="66" charset="0"/>
              </a:rPr>
              <a:t>Continued</a:t>
            </a:r>
          </a:p>
        </p:txBody>
      </p:sp>
      <p:sp>
        <p:nvSpPr>
          <p:cNvPr id="3" name="Subtitle 2">
            <a:extLst>
              <a:ext uri="{FF2B5EF4-FFF2-40B4-BE49-F238E27FC236}">
                <a16:creationId xmlns:a16="http://schemas.microsoft.com/office/drawing/2014/main" id="{A83E40EA-489E-475B-A029-577171F4F8DE}"/>
              </a:ext>
            </a:extLst>
          </p:cNvPr>
          <p:cNvSpPr>
            <a:spLocks noGrp="1"/>
          </p:cNvSpPr>
          <p:nvPr>
            <p:ph type="subTitle" idx="1"/>
          </p:nvPr>
        </p:nvSpPr>
        <p:spPr>
          <a:xfrm>
            <a:off x="486561" y="4379053"/>
            <a:ext cx="9076889" cy="2223084"/>
          </a:xfrm>
        </p:spPr>
        <p:txBody>
          <a:bodyPr>
            <a:noAutofit/>
          </a:bodyPr>
          <a:lstStyle/>
          <a:p>
            <a:pPr marL="457200" indent="-457200" algn="ctr">
              <a:buAutoNum type="arabicPeriod" startAt="13"/>
            </a:pPr>
            <a:r>
              <a:rPr lang="en-US" sz="2400" b="1" dirty="0">
                <a:solidFill>
                  <a:srgbClr val="0000CC"/>
                </a:solidFill>
                <a:effectLst>
                  <a:outerShdw blurRad="38100" dist="38100" dir="2700000" algn="tl">
                    <a:srgbClr val="000000">
                      <a:alpha val="43137"/>
                    </a:srgbClr>
                  </a:outerShdw>
                </a:effectLst>
              </a:rPr>
              <a:t>Worked closely with our </a:t>
            </a:r>
            <a:r>
              <a:rPr lang="en-US" sz="2400" b="1" dirty="0">
                <a:solidFill>
                  <a:schemeClr val="accent1">
                    <a:lumMod val="75000"/>
                  </a:schemeClr>
                </a:solidFill>
                <a:effectLst>
                  <a:outerShdw blurRad="38100" dist="38100" dir="2700000" algn="tl">
                    <a:srgbClr val="000000">
                      <a:alpha val="43137"/>
                    </a:srgbClr>
                  </a:outerShdw>
                </a:effectLst>
              </a:rPr>
              <a:t>partner agencies </a:t>
            </a:r>
            <a:r>
              <a:rPr lang="en-US" sz="2400" b="1" dirty="0">
                <a:solidFill>
                  <a:srgbClr val="0000CC"/>
                </a:solidFill>
                <a:effectLst>
                  <a:outerShdw blurRad="38100" dist="38100" dir="2700000" algn="tl">
                    <a:srgbClr val="000000">
                      <a:alpha val="43137"/>
                    </a:srgbClr>
                  </a:outerShdw>
                </a:effectLst>
              </a:rPr>
              <a:t>to contact/locate applicants, assist applicants in completing &amp; submitting paperwork, hosting briefings &amp; locating housing</a:t>
            </a:r>
          </a:p>
          <a:p>
            <a:pPr algn="ctr"/>
            <a:endParaRPr lang="en-US" sz="2400" b="1" dirty="0">
              <a:solidFill>
                <a:srgbClr val="0000CC"/>
              </a:solidFill>
              <a:effectLst>
                <a:outerShdw blurRad="38100" dist="38100" dir="2700000" algn="tl">
                  <a:srgbClr val="000000">
                    <a:alpha val="43137"/>
                  </a:srgbClr>
                </a:outerShdw>
              </a:effectLst>
            </a:endParaRPr>
          </a:p>
        </p:txBody>
      </p:sp>
      <p:sp>
        <p:nvSpPr>
          <p:cNvPr id="4" name="Slide Number Placeholder 3">
            <a:extLst>
              <a:ext uri="{FF2B5EF4-FFF2-40B4-BE49-F238E27FC236}">
                <a16:creationId xmlns:a16="http://schemas.microsoft.com/office/drawing/2014/main" id="{A8F158FE-0B55-4056-B5DD-039CC933F40B}"/>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2800" b="1" i="0" u="none" strike="noStrike" kern="1200" cap="none" spc="0" normalizeH="0" baseline="0" noProof="0" smtClean="0">
                <a:ln>
                  <a:noFill/>
                </a:ln>
                <a:solidFill>
                  <a:srgbClr val="FFFFFF"/>
                </a:solidFill>
                <a:effectLst/>
                <a:uLnTx/>
                <a:uFillTx/>
                <a:latin typeface="Rockwell Condensed" panose="020606030504050201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21</a:t>
            </a:fld>
            <a:endParaRPr kumimoji="0" lang="en-US" sz="2800" b="1" i="0" u="none" strike="noStrike" kern="1200" cap="none" spc="0" normalizeH="0" baseline="0" noProof="0" dirty="0">
              <a:ln>
                <a:noFill/>
              </a:ln>
              <a:solidFill>
                <a:srgbClr val="FFFFFF"/>
              </a:solidFill>
              <a:effectLst/>
              <a:uLnTx/>
              <a:uFillTx/>
              <a:latin typeface="Rockwell Condensed" panose="02060603050405020104"/>
              <a:ea typeface="+mn-ea"/>
              <a:cs typeface="+mn-cs"/>
            </a:endParaRPr>
          </a:p>
        </p:txBody>
      </p:sp>
      <p:pic>
        <p:nvPicPr>
          <p:cNvPr id="5" name="Picture 2" descr="Thu May 07 2020 Abilene Housing Authority grant">
            <a:extLst>
              <a:ext uri="{FF2B5EF4-FFF2-40B4-BE49-F238E27FC236}">
                <a16:creationId xmlns:a16="http://schemas.microsoft.com/office/drawing/2014/main" id="{B97529C5-88E8-495B-888E-ACB7677D87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01662" y="0"/>
            <a:ext cx="1224996" cy="8472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23983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370BE3-F432-4C4F-B64D-E1B97A0D5CEA}"/>
              </a:ext>
            </a:extLst>
          </p:cNvPr>
          <p:cNvSpPr>
            <a:spLocks noGrp="1"/>
          </p:cNvSpPr>
          <p:nvPr>
            <p:ph type="ctrTitle"/>
          </p:nvPr>
        </p:nvSpPr>
        <p:spPr>
          <a:xfrm>
            <a:off x="1051560" y="1627463"/>
            <a:ext cx="9966960" cy="2840567"/>
          </a:xfrm>
        </p:spPr>
        <p:txBody>
          <a:bodyPr/>
          <a:lstStyle/>
          <a:p>
            <a:pPr algn="ctr"/>
            <a:r>
              <a:rPr lang="en-US" dirty="0">
                <a:effectLst>
                  <a:outerShdw blurRad="38100" dist="38100" dir="2700000" algn="tl">
                    <a:srgbClr val="000000">
                      <a:alpha val="43137"/>
                    </a:srgbClr>
                  </a:outerShdw>
                </a:effectLst>
              </a:rPr>
              <a:t>HUD waivers used to our advantage</a:t>
            </a:r>
            <a:endParaRPr lang="en-US" sz="8000" b="1" dirty="0">
              <a:solidFill>
                <a:srgbClr val="006600"/>
              </a:solidFill>
              <a:effectLst>
                <a:outerShdw blurRad="38100" dist="38100" dir="2700000" algn="tl">
                  <a:srgbClr val="000000">
                    <a:alpha val="43137"/>
                  </a:srgbClr>
                </a:outerShdw>
              </a:effectLst>
              <a:latin typeface="Freestyle Script" panose="030804020302050B0404" pitchFamily="66" charset="0"/>
            </a:endParaRPr>
          </a:p>
        </p:txBody>
      </p:sp>
      <p:sp>
        <p:nvSpPr>
          <p:cNvPr id="3" name="Subtitle 2">
            <a:extLst>
              <a:ext uri="{FF2B5EF4-FFF2-40B4-BE49-F238E27FC236}">
                <a16:creationId xmlns:a16="http://schemas.microsoft.com/office/drawing/2014/main" id="{A83E40EA-489E-475B-A029-577171F4F8DE}"/>
              </a:ext>
            </a:extLst>
          </p:cNvPr>
          <p:cNvSpPr>
            <a:spLocks noGrp="1"/>
          </p:cNvSpPr>
          <p:nvPr>
            <p:ph type="subTitle" idx="1"/>
          </p:nvPr>
        </p:nvSpPr>
        <p:spPr>
          <a:xfrm>
            <a:off x="323850" y="4552949"/>
            <a:ext cx="11515725" cy="2049187"/>
          </a:xfrm>
        </p:spPr>
        <p:txBody>
          <a:bodyPr>
            <a:noAutofit/>
          </a:bodyPr>
          <a:lstStyle/>
          <a:p>
            <a:pPr marL="342900" indent="-342900">
              <a:lnSpc>
                <a:spcPct val="100000"/>
              </a:lnSpc>
              <a:spcBef>
                <a:spcPts val="0"/>
              </a:spcBef>
              <a:buFont typeface="+mj-lt"/>
              <a:buAutoNum type="arabicPeriod"/>
            </a:pPr>
            <a:r>
              <a:rPr lang="en-US" sz="1800" b="1" dirty="0">
                <a:solidFill>
                  <a:schemeClr val="accent1">
                    <a:lumMod val="75000"/>
                  </a:schemeClr>
                </a:solidFill>
                <a:effectLst>
                  <a:outerShdw blurRad="38100" dist="38100" dir="2700000" algn="tl">
                    <a:srgbClr val="000000">
                      <a:alpha val="43137"/>
                    </a:srgbClr>
                  </a:outerShdw>
                </a:effectLst>
              </a:rPr>
              <a:t>Voucher term </a:t>
            </a:r>
            <a:r>
              <a:rPr lang="en-US" sz="1800" b="1" dirty="0">
                <a:solidFill>
                  <a:srgbClr val="0000CC"/>
                </a:solidFill>
                <a:effectLst>
                  <a:outerShdw blurRad="38100" dist="38100" dir="2700000" algn="tl">
                    <a:srgbClr val="000000">
                      <a:alpha val="43137"/>
                    </a:srgbClr>
                  </a:outerShdw>
                </a:effectLst>
              </a:rPr>
              <a:t>extensions beyond our Admin Plan requirements</a:t>
            </a:r>
          </a:p>
          <a:p>
            <a:pPr marL="342900" indent="-342900">
              <a:lnSpc>
                <a:spcPct val="100000"/>
              </a:lnSpc>
              <a:spcBef>
                <a:spcPts val="0"/>
              </a:spcBef>
              <a:buFont typeface="+mj-lt"/>
              <a:buAutoNum type="arabicPeriod"/>
            </a:pPr>
            <a:r>
              <a:rPr lang="en-US" sz="1800" b="1" dirty="0">
                <a:solidFill>
                  <a:srgbClr val="0000CC"/>
                </a:solidFill>
                <a:effectLst>
                  <a:outerShdw blurRad="38100" dist="38100" dir="2700000" algn="tl">
                    <a:srgbClr val="000000">
                      <a:alpha val="43137"/>
                    </a:srgbClr>
                  </a:outerShdw>
                </a:effectLst>
              </a:rPr>
              <a:t>Owner </a:t>
            </a:r>
            <a:r>
              <a:rPr lang="en-US" sz="1800" b="1" dirty="0">
                <a:solidFill>
                  <a:schemeClr val="accent1">
                    <a:lumMod val="75000"/>
                  </a:schemeClr>
                </a:solidFill>
                <a:effectLst>
                  <a:outerShdw blurRad="38100" dist="38100" dir="2700000" algn="tl">
                    <a:srgbClr val="000000">
                      <a:alpha val="43137"/>
                    </a:srgbClr>
                  </a:outerShdw>
                </a:effectLst>
              </a:rPr>
              <a:t>self-certification</a:t>
            </a:r>
            <a:r>
              <a:rPr lang="en-US" sz="1800" b="1" dirty="0">
                <a:solidFill>
                  <a:srgbClr val="0000CC"/>
                </a:solidFill>
                <a:effectLst>
                  <a:outerShdw blurRad="38100" dist="38100" dir="2700000" algn="tl">
                    <a:srgbClr val="000000">
                      <a:alpha val="43137"/>
                    </a:srgbClr>
                  </a:outerShdw>
                </a:effectLst>
              </a:rPr>
              <a:t> of initial inspection</a:t>
            </a:r>
          </a:p>
          <a:p>
            <a:pPr marL="342900" indent="-342900">
              <a:lnSpc>
                <a:spcPct val="100000"/>
              </a:lnSpc>
              <a:spcBef>
                <a:spcPts val="0"/>
              </a:spcBef>
              <a:buFont typeface="+mj-lt"/>
              <a:buAutoNum type="arabicPeriod"/>
            </a:pPr>
            <a:r>
              <a:rPr lang="en-US" sz="1800" b="1" dirty="0">
                <a:solidFill>
                  <a:srgbClr val="0000CC"/>
                </a:solidFill>
                <a:effectLst>
                  <a:outerShdw blurRad="38100" dist="38100" dir="2700000" algn="tl">
                    <a:srgbClr val="000000">
                      <a:alpha val="43137"/>
                    </a:srgbClr>
                  </a:outerShdw>
                </a:effectLst>
              </a:rPr>
              <a:t>Applicant </a:t>
            </a:r>
            <a:r>
              <a:rPr lang="en-US" sz="1800" b="1" dirty="0">
                <a:solidFill>
                  <a:schemeClr val="accent1">
                    <a:lumMod val="75000"/>
                  </a:schemeClr>
                </a:solidFill>
                <a:effectLst>
                  <a:outerShdw blurRad="38100" dist="38100" dir="2700000" algn="tl">
                    <a:srgbClr val="000000">
                      <a:alpha val="43137"/>
                    </a:srgbClr>
                  </a:outerShdw>
                </a:effectLst>
              </a:rPr>
              <a:t>self-certification</a:t>
            </a:r>
            <a:r>
              <a:rPr lang="en-US" sz="1800" b="1" dirty="0">
                <a:solidFill>
                  <a:srgbClr val="0000CC"/>
                </a:solidFill>
                <a:effectLst>
                  <a:outerShdw blurRad="38100" dist="38100" dir="2700000" algn="tl">
                    <a:srgbClr val="000000">
                      <a:alpha val="43137"/>
                    </a:srgbClr>
                  </a:outerShdw>
                </a:effectLst>
              </a:rPr>
              <a:t> of income</a:t>
            </a:r>
          </a:p>
          <a:p>
            <a:pPr marL="342900" indent="-342900">
              <a:lnSpc>
                <a:spcPct val="100000"/>
              </a:lnSpc>
              <a:spcBef>
                <a:spcPts val="0"/>
              </a:spcBef>
              <a:buFont typeface="+mj-lt"/>
              <a:buAutoNum type="arabicPeriod"/>
            </a:pPr>
            <a:r>
              <a:rPr lang="en-US" sz="1800" b="1" dirty="0">
                <a:solidFill>
                  <a:schemeClr val="accent1">
                    <a:lumMod val="75000"/>
                  </a:schemeClr>
                </a:solidFill>
                <a:effectLst>
                  <a:outerShdw blurRad="38100" dist="38100" dir="2700000" algn="tl">
                    <a:srgbClr val="000000">
                      <a:alpha val="43137"/>
                    </a:srgbClr>
                  </a:outerShdw>
                </a:effectLst>
              </a:rPr>
              <a:t>Virtual</a:t>
            </a:r>
            <a:r>
              <a:rPr lang="en-US" sz="1800" b="1" dirty="0">
                <a:solidFill>
                  <a:srgbClr val="0000CC"/>
                </a:solidFill>
                <a:effectLst>
                  <a:outerShdw blurRad="38100" dist="38100" dir="2700000" algn="tl">
                    <a:srgbClr val="000000">
                      <a:alpha val="43137"/>
                    </a:srgbClr>
                  </a:outerShdw>
                </a:effectLst>
              </a:rPr>
              <a:t> Inspections</a:t>
            </a:r>
          </a:p>
          <a:p>
            <a:pPr marL="342900" indent="-342900">
              <a:lnSpc>
                <a:spcPct val="100000"/>
              </a:lnSpc>
              <a:spcBef>
                <a:spcPts val="0"/>
              </a:spcBef>
              <a:buFont typeface="+mj-lt"/>
              <a:buAutoNum type="arabicPeriod"/>
            </a:pPr>
            <a:r>
              <a:rPr lang="en-US" sz="1800" b="1" dirty="0">
                <a:solidFill>
                  <a:srgbClr val="0000CC"/>
                </a:solidFill>
                <a:effectLst>
                  <a:outerShdw blurRad="38100" dist="38100" dir="2700000" algn="tl">
                    <a:srgbClr val="000000">
                      <a:alpha val="43137"/>
                    </a:srgbClr>
                  </a:outerShdw>
                </a:effectLst>
              </a:rPr>
              <a:t>Allowed us </a:t>
            </a:r>
            <a:r>
              <a:rPr lang="en-US" sz="1800" b="1" dirty="0">
                <a:solidFill>
                  <a:schemeClr val="accent1">
                    <a:lumMod val="75000"/>
                  </a:schemeClr>
                </a:solidFill>
                <a:effectLst>
                  <a:outerShdw blurRad="38100" dist="38100" dir="2700000" algn="tl">
                    <a:srgbClr val="000000">
                      <a:alpha val="43137"/>
                    </a:srgbClr>
                  </a:outerShdw>
                </a:effectLst>
              </a:rPr>
              <a:t>exceed 110% </a:t>
            </a:r>
            <a:r>
              <a:rPr lang="en-US" sz="1800" b="1" dirty="0">
                <a:solidFill>
                  <a:srgbClr val="0000CC"/>
                </a:solidFill>
                <a:effectLst>
                  <a:outerShdw blurRad="38100" dist="38100" dir="2700000" algn="tl">
                    <a:srgbClr val="000000">
                      <a:alpha val="43137"/>
                    </a:srgbClr>
                  </a:outerShdw>
                </a:effectLst>
              </a:rPr>
              <a:t>of the payment standard (Expedited Reg. Waiver)</a:t>
            </a:r>
          </a:p>
          <a:p>
            <a:pPr marL="342900" indent="-342900">
              <a:lnSpc>
                <a:spcPct val="100000"/>
              </a:lnSpc>
              <a:spcBef>
                <a:spcPts val="0"/>
              </a:spcBef>
              <a:buFont typeface="+mj-lt"/>
              <a:buAutoNum type="arabicPeriod"/>
            </a:pPr>
            <a:r>
              <a:rPr lang="en-US" sz="1800" b="1" dirty="0">
                <a:solidFill>
                  <a:schemeClr val="accent1">
                    <a:lumMod val="75000"/>
                  </a:schemeClr>
                </a:solidFill>
                <a:effectLst>
                  <a:outerShdw blurRad="38100" dist="38100" dir="2700000" algn="tl">
                    <a:srgbClr val="000000">
                      <a:alpha val="43137"/>
                    </a:srgbClr>
                  </a:outerShdw>
                </a:effectLst>
              </a:rPr>
              <a:t>FMR Appeal </a:t>
            </a:r>
            <a:r>
              <a:rPr lang="en-US" sz="1800" b="1" dirty="0">
                <a:solidFill>
                  <a:srgbClr val="0000CC"/>
                </a:solidFill>
                <a:effectLst>
                  <a:outerShdw blurRad="38100" dist="38100" dir="2700000" algn="tl">
                    <a:srgbClr val="000000">
                      <a:alpha val="43137"/>
                    </a:srgbClr>
                  </a:outerShdw>
                </a:effectLst>
              </a:rPr>
              <a:t>allowed us to continue to use higher 2021 payment standards until new FMR’s were 	approved</a:t>
            </a:r>
          </a:p>
          <a:p>
            <a:pPr>
              <a:lnSpc>
                <a:spcPct val="100000"/>
              </a:lnSpc>
              <a:spcBef>
                <a:spcPts val="0"/>
              </a:spcBef>
            </a:pPr>
            <a:endParaRPr lang="en-US" sz="1800" b="1" dirty="0">
              <a:solidFill>
                <a:srgbClr val="0000CC"/>
              </a:solidFill>
              <a:effectLst>
                <a:outerShdw blurRad="38100" dist="38100" dir="2700000" algn="tl">
                  <a:srgbClr val="000000">
                    <a:alpha val="43137"/>
                  </a:srgbClr>
                </a:outerShdw>
              </a:effectLst>
            </a:endParaRPr>
          </a:p>
          <a:p>
            <a:pPr>
              <a:lnSpc>
                <a:spcPct val="100000"/>
              </a:lnSpc>
              <a:spcBef>
                <a:spcPts val="0"/>
              </a:spcBef>
            </a:pPr>
            <a:endParaRPr lang="en-US" sz="1800" b="1" dirty="0">
              <a:solidFill>
                <a:srgbClr val="0000CC"/>
              </a:solidFill>
              <a:effectLst>
                <a:outerShdw blurRad="38100" dist="38100" dir="2700000" algn="tl">
                  <a:srgbClr val="000000">
                    <a:alpha val="43137"/>
                  </a:srgbClr>
                </a:outerShdw>
              </a:effectLst>
            </a:endParaRPr>
          </a:p>
          <a:p>
            <a:endParaRPr lang="en-US" sz="1800" b="1" dirty="0">
              <a:solidFill>
                <a:srgbClr val="0000CC"/>
              </a:solidFill>
              <a:effectLst>
                <a:outerShdw blurRad="38100" dist="38100" dir="2700000" algn="tl">
                  <a:srgbClr val="000000">
                    <a:alpha val="43137"/>
                  </a:srgbClr>
                </a:outerShdw>
              </a:effectLst>
            </a:endParaRPr>
          </a:p>
        </p:txBody>
      </p:sp>
      <p:sp>
        <p:nvSpPr>
          <p:cNvPr id="4" name="Slide Number Placeholder 3">
            <a:extLst>
              <a:ext uri="{FF2B5EF4-FFF2-40B4-BE49-F238E27FC236}">
                <a16:creationId xmlns:a16="http://schemas.microsoft.com/office/drawing/2014/main" id="{A8F158FE-0B55-4056-B5DD-039CC933F40B}"/>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2800" b="1" i="0" u="none" strike="noStrike" kern="1200" cap="none" spc="0" normalizeH="0" baseline="0" noProof="0" smtClean="0">
                <a:ln>
                  <a:noFill/>
                </a:ln>
                <a:solidFill>
                  <a:srgbClr val="FFFFFF"/>
                </a:solidFill>
                <a:effectLst/>
                <a:uLnTx/>
                <a:uFillTx/>
                <a:latin typeface="Rockwell Condensed" panose="020606030504050201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22</a:t>
            </a:fld>
            <a:endParaRPr kumimoji="0" lang="en-US" sz="2800" b="1" i="0" u="none" strike="noStrike" kern="1200" cap="none" spc="0" normalizeH="0" baseline="0" noProof="0" dirty="0">
              <a:ln>
                <a:noFill/>
              </a:ln>
              <a:solidFill>
                <a:srgbClr val="FFFFFF"/>
              </a:solidFill>
              <a:effectLst/>
              <a:uLnTx/>
              <a:uFillTx/>
              <a:latin typeface="Rockwell Condensed" panose="02060603050405020104"/>
              <a:ea typeface="+mn-ea"/>
              <a:cs typeface="+mn-cs"/>
            </a:endParaRPr>
          </a:p>
        </p:txBody>
      </p:sp>
      <p:pic>
        <p:nvPicPr>
          <p:cNvPr id="5" name="Picture 2" descr="Thu May 07 2020 Abilene Housing Authority grant">
            <a:extLst>
              <a:ext uri="{FF2B5EF4-FFF2-40B4-BE49-F238E27FC236}">
                <a16:creationId xmlns:a16="http://schemas.microsoft.com/office/drawing/2014/main" id="{B97529C5-88E8-495B-888E-ACB7677D87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01662" y="0"/>
            <a:ext cx="1224996" cy="8472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91758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370BE3-F432-4C4F-B64D-E1B97A0D5CEA}"/>
              </a:ext>
            </a:extLst>
          </p:cNvPr>
          <p:cNvSpPr>
            <a:spLocks noGrp="1"/>
          </p:cNvSpPr>
          <p:nvPr>
            <p:ph type="ctrTitle"/>
          </p:nvPr>
        </p:nvSpPr>
        <p:spPr>
          <a:xfrm>
            <a:off x="1051560" y="847289"/>
            <a:ext cx="9966960" cy="3620741"/>
          </a:xfrm>
        </p:spPr>
        <p:txBody>
          <a:bodyPr/>
          <a:lstStyle/>
          <a:p>
            <a:pPr algn="ctr"/>
            <a:r>
              <a:rPr lang="en-US" dirty="0">
                <a:effectLst>
                  <a:outerShdw blurRad="38100" dist="38100" dir="2700000" algn="tl">
                    <a:srgbClr val="000000">
                      <a:alpha val="43137"/>
                    </a:srgbClr>
                  </a:outerShdw>
                </a:effectLst>
              </a:rPr>
              <a:t>Worked together with Hud field office!</a:t>
            </a:r>
            <a:endParaRPr lang="en-US" sz="8000" b="1" dirty="0">
              <a:solidFill>
                <a:srgbClr val="006600"/>
              </a:solidFill>
              <a:effectLst>
                <a:outerShdw blurRad="38100" dist="38100" dir="2700000" algn="tl">
                  <a:srgbClr val="000000">
                    <a:alpha val="43137"/>
                  </a:srgbClr>
                </a:outerShdw>
              </a:effectLst>
              <a:latin typeface="Freestyle Script" panose="030804020302050B0404" pitchFamily="66" charset="0"/>
            </a:endParaRPr>
          </a:p>
        </p:txBody>
      </p:sp>
      <p:sp>
        <p:nvSpPr>
          <p:cNvPr id="3" name="Subtitle 2">
            <a:extLst>
              <a:ext uri="{FF2B5EF4-FFF2-40B4-BE49-F238E27FC236}">
                <a16:creationId xmlns:a16="http://schemas.microsoft.com/office/drawing/2014/main" id="{A83E40EA-489E-475B-A029-577171F4F8DE}"/>
              </a:ext>
            </a:extLst>
          </p:cNvPr>
          <p:cNvSpPr>
            <a:spLocks noGrp="1"/>
          </p:cNvSpPr>
          <p:nvPr>
            <p:ph type="subTitle" idx="1"/>
          </p:nvPr>
        </p:nvSpPr>
        <p:spPr>
          <a:xfrm>
            <a:off x="885825" y="4468031"/>
            <a:ext cx="8706908" cy="2134106"/>
          </a:xfrm>
        </p:spPr>
        <p:txBody>
          <a:bodyPr>
            <a:noAutofit/>
          </a:bodyPr>
          <a:lstStyle/>
          <a:p>
            <a:pPr marL="457200" indent="-457200">
              <a:lnSpc>
                <a:spcPct val="100000"/>
              </a:lnSpc>
              <a:spcBef>
                <a:spcPts val="0"/>
              </a:spcBef>
              <a:buFont typeface="Arial" panose="020B0604020202020204" pitchFamily="34" charset="0"/>
              <a:buChar char="•"/>
            </a:pPr>
            <a:r>
              <a:rPr lang="en-US" sz="2800" b="1" dirty="0">
                <a:solidFill>
                  <a:srgbClr val="0000CC"/>
                </a:solidFill>
                <a:effectLst>
                  <a:outerShdw blurRad="38100" dist="38100" dir="2700000" algn="tl">
                    <a:srgbClr val="000000">
                      <a:alpha val="43137"/>
                    </a:srgbClr>
                  </a:outerShdw>
                </a:effectLst>
              </a:rPr>
              <a:t>We worked with the HUD Field Office to keep them abreast of our leasing efforts.   We thank them for their concern and interest in our success.  We had productive dialogue on leasing up the HCV Program.</a:t>
            </a:r>
          </a:p>
          <a:p>
            <a:pPr>
              <a:lnSpc>
                <a:spcPct val="100000"/>
              </a:lnSpc>
              <a:spcBef>
                <a:spcPts val="0"/>
              </a:spcBef>
            </a:pPr>
            <a:endParaRPr lang="en-US" sz="1800" b="1" dirty="0">
              <a:solidFill>
                <a:srgbClr val="0000CC"/>
              </a:solidFill>
              <a:effectLst>
                <a:outerShdw blurRad="38100" dist="38100" dir="2700000" algn="tl">
                  <a:srgbClr val="000000">
                    <a:alpha val="43137"/>
                  </a:srgbClr>
                </a:outerShdw>
              </a:effectLst>
            </a:endParaRPr>
          </a:p>
          <a:p>
            <a:pPr>
              <a:lnSpc>
                <a:spcPct val="100000"/>
              </a:lnSpc>
              <a:spcBef>
                <a:spcPts val="0"/>
              </a:spcBef>
            </a:pPr>
            <a:endParaRPr lang="en-US" sz="1800" b="1" dirty="0">
              <a:solidFill>
                <a:srgbClr val="0000CC"/>
              </a:solidFill>
              <a:effectLst>
                <a:outerShdw blurRad="38100" dist="38100" dir="2700000" algn="tl">
                  <a:srgbClr val="000000">
                    <a:alpha val="43137"/>
                  </a:srgbClr>
                </a:outerShdw>
              </a:effectLst>
            </a:endParaRPr>
          </a:p>
          <a:p>
            <a:endParaRPr lang="en-US" sz="1800" b="1" dirty="0">
              <a:solidFill>
                <a:srgbClr val="0000CC"/>
              </a:solidFill>
              <a:effectLst>
                <a:outerShdw blurRad="38100" dist="38100" dir="2700000" algn="tl">
                  <a:srgbClr val="000000">
                    <a:alpha val="43137"/>
                  </a:srgbClr>
                </a:outerShdw>
              </a:effectLst>
            </a:endParaRPr>
          </a:p>
        </p:txBody>
      </p:sp>
      <p:sp>
        <p:nvSpPr>
          <p:cNvPr id="4" name="Slide Number Placeholder 3">
            <a:extLst>
              <a:ext uri="{FF2B5EF4-FFF2-40B4-BE49-F238E27FC236}">
                <a16:creationId xmlns:a16="http://schemas.microsoft.com/office/drawing/2014/main" id="{A8F158FE-0B55-4056-B5DD-039CC933F40B}"/>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2800" b="1" i="0" u="none" strike="noStrike" kern="1200" cap="none" spc="0" normalizeH="0" baseline="0" noProof="0" smtClean="0">
                <a:ln>
                  <a:noFill/>
                </a:ln>
                <a:solidFill>
                  <a:srgbClr val="FFFFFF"/>
                </a:solidFill>
                <a:effectLst/>
                <a:uLnTx/>
                <a:uFillTx/>
                <a:latin typeface="Rockwell Condensed" panose="020606030504050201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23</a:t>
            </a:fld>
            <a:endParaRPr kumimoji="0" lang="en-US" sz="2800" b="1" i="0" u="none" strike="noStrike" kern="1200" cap="none" spc="0" normalizeH="0" baseline="0" noProof="0" dirty="0">
              <a:ln>
                <a:noFill/>
              </a:ln>
              <a:solidFill>
                <a:srgbClr val="FFFFFF"/>
              </a:solidFill>
              <a:effectLst/>
              <a:uLnTx/>
              <a:uFillTx/>
              <a:latin typeface="Rockwell Condensed" panose="02060603050405020104"/>
              <a:ea typeface="+mn-ea"/>
              <a:cs typeface="+mn-cs"/>
            </a:endParaRPr>
          </a:p>
        </p:txBody>
      </p:sp>
      <p:pic>
        <p:nvPicPr>
          <p:cNvPr id="5" name="Picture 2" descr="Thu May 07 2020 Abilene Housing Authority grant">
            <a:extLst>
              <a:ext uri="{FF2B5EF4-FFF2-40B4-BE49-F238E27FC236}">
                <a16:creationId xmlns:a16="http://schemas.microsoft.com/office/drawing/2014/main" id="{B97529C5-88E8-495B-888E-ACB7677D87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01662" y="0"/>
            <a:ext cx="1224996" cy="8472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40509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370BE3-F432-4C4F-B64D-E1B97A0D5CEA}"/>
              </a:ext>
            </a:extLst>
          </p:cNvPr>
          <p:cNvSpPr>
            <a:spLocks noGrp="1"/>
          </p:cNvSpPr>
          <p:nvPr>
            <p:ph type="ctrTitle"/>
          </p:nvPr>
        </p:nvSpPr>
        <p:spPr>
          <a:xfrm>
            <a:off x="1051560" y="1249959"/>
            <a:ext cx="9966960" cy="3218071"/>
          </a:xfrm>
        </p:spPr>
        <p:txBody>
          <a:bodyPr/>
          <a:lstStyle/>
          <a:p>
            <a:pPr algn="ctr"/>
            <a:r>
              <a:rPr lang="en-US" dirty="0">
                <a:solidFill>
                  <a:srgbClr val="B2B2B2"/>
                </a:solidFill>
                <a:effectLst>
                  <a:outerShdw blurRad="38100" dist="38100" dir="2700000" algn="tl">
                    <a:srgbClr val="000000">
                      <a:alpha val="43137"/>
                    </a:srgbClr>
                  </a:outerShdw>
                </a:effectLst>
              </a:rPr>
              <a:t> </a:t>
            </a:r>
            <a:r>
              <a:rPr lang="en-US" b="1" dirty="0">
                <a:solidFill>
                  <a:schemeClr val="accent1">
                    <a:lumMod val="75000"/>
                  </a:schemeClr>
                </a:solidFill>
                <a:effectLst>
                  <a:outerShdw blurRad="38100" dist="38100" dir="2700000" algn="tl">
                    <a:srgbClr val="000000">
                      <a:alpha val="43137"/>
                    </a:srgbClr>
                  </a:outerShdw>
                </a:effectLst>
              </a:rPr>
              <a:t>the end</a:t>
            </a:r>
          </a:p>
        </p:txBody>
      </p:sp>
      <p:sp>
        <p:nvSpPr>
          <p:cNvPr id="3" name="Subtitle 2">
            <a:extLst>
              <a:ext uri="{FF2B5EF4-FFF2-40B4-BE49-F238E27FC236}">
                <a16:creationId xmlns:a16="http://schemas.microsoft.com/office/drawing/2014/main" id="{A83E40EA-489E-475B-A029-577171F4F8DE}"/>
              </a:ext>
            </a:extLst>
          </p:cNvPr>
          <p:cNvSpPr>
            <a:spLocks noGrp="1"/>
          </p:cNvSpPr>
          <p:nvPr>
            <p:ph type="subTitle" idx="1"/>
          </p:nvPr>
        </p:nvSpPr>
        <p:spPr>
          <a:xfrm>
            <a:off x="1069848" y="4530055"/>
            <a:ext cx="9948672" cy="2097248"/>
          </a:xfrm>
        </p:spPr>
        <p:txBody>
          <a:bodyPr>
            <a:normAutofit lnSpcReduction="10000"/>
          </a:bodyPr>
          <a:lstStyle/>
          <a:p>
            <a:pPr algn="ctr"/>
            <a:r>
              <a:rPr lang="en-US" sz="1800" b="1" dirty="0">
                <a:effectLst>
                  <a:outerShdw blurRad="38100" dist="38100" dir="2700000" algn="tl">
                    <a:srgbClr val="000000">
                      <a:alpha val="43137"/>
                    </a:srgbClr>
                  </a:outerShdw>
                </a:effectLst>
              </a:rPr>
              <a:t>November 17, 2022</a:t>
            </a:r>
          </a:p>
          <a:p>
            <a:pPr algn="ctr">
              <a:lnSpc>
                <a:spcPct val="100000"/>
              </a:lnSpc>
              <a:spcBef>
                <a:spcPts val="0"/>
              </a:spcBef>
            </a:pPr>
            <a:endParaRPr lang="en-US" sz="1800" dirty="0">
              <a:effectLst>
                <a:outerShdw blurRad="38100" dist="38100" dir="2700000" algn="tl">
                  <a:srgbClr val="000000">
                    <a:alpha val="43137"/>
                  </a:srgbClr>
                </a:outerShdw>
              </a:effectLst>
            </a:endParaRPr>
          </a:p>
          <a:p>
            <a:pPr algn="ctr">
              <a:lnSpc>
                <a:spcPct val="100000"/>
              </a:lnSpc>
              <a:spcBef>
                <a:spcPts val="0"/>
              </a:spcBef>
            </a:pPr>
            <a:r>
              <a:rPr lang="en-US" sz="1800" dirty="0">
                <a:solidFill>
                  <a:srgbClr val="006600"/>
                </a:solidFill>
                <a:effectLst>
                  <a:outerShdw blurRad="38100" dist="38100" dir="2700000" algn="tl">
                    <a:srgbClr val="000000">
                      <a:alpha val="43137"/>
                    </a:srgbClr>
                  </a:outerShdw>
                </a:effectLst>
              </a:rPr>
              <a:t>Gene Reed</a:t>
            </a:r>
            <a:r>
              <a:rPr lang="en-US" sz="1800" dirty="0">
                <a:effectLst>
                  <a:outerShdw blurRad="38100" dist="38100" dir="2700000" algn="tl">
                    <a:srgbClr val="000000">
                      <a:alpha val="43137"/>
                    </a:srgbClr>
                  </a:outerShdw>
                </a:effectLst>
              </a:rPr>
              <a:t>, CEO</a:t>
            </a:r>
          </a:p>
          <a:p>
            <a:pPr algn="ctr">
              <a:lnSpc>
                <a:spcPct val="100000"/>
              </a:lnSpc>
              <a:spcBef>
                <a:spcPts val="0"/>
              </a:spcBef>
            </a:pPr>
            <a:r>
              <a:rPr lang="en-US" sz="1800" dirty="0">
                <a:solidFill>
                  <a:srgbClr val="006600"/>
                </a:solidFill>
                <a:effectLst>
                  <a:outerShdw blurRad="38100" dist="38100" dir="2700000" algn="tl">
                    <a:srgbClr val="000000">
                      <a:alpha val="43137"/>
                    </a:srgbClr>
                  </a:outerShdw>
                </a:effectLst>
              </a:rPr>
              <a:t>Paul Falade</a:t>
            </a:r>
            <a:r>
              <a:rPr lang="en-US" sz="1800" dirty="0">
                <a:effectLst>
                  <a:outerShdw blurRad="38100" dist="38100" dir="2700000" algn="tl">
                    <a:srgbClr val="000000">
                      <a:alpha val="43137"/>
                    </a:srgbClr>
                  </a:outerShdw>
                </a:effectLst>
              </a:rPr>
              <a:t>, CFO</a:t>
            </a:r>
          </a:p>
          <a:p>
            <a:pPr algn="ctr">
              <a:lnSpc>
                <a:spcPct val="100000"/>
              </a:lnSpc>
              <a:spcBef>
                <a:spcPts val="0"/>
              </a:spcBef>
            </a:pPr>
            <a:r>
              <a:rPr lang="en-US" sz="1800" dirty="0">
                <a:solidFill>
                  <a:srgbClr val="006600"/>
                </a:solidFill>
                <a:effectLst>
                  <a:outerShdw blurRad="38100" dist="38100" dir="2700000" algn="tl">
                    <a:srgbClr val="000000">
                      <a:alpha val="43137"/>
                    </a:srgbClr>
                  </a:outerShdw>
                </a:effectLst>
              </a:rPr>
              <a:t>Amy Cook</a:t>
            </a:r>
            <a:r>
              <a:rPr lang="en-US" sz="1800" dirty="0">
                <a:effectLst>
                  <a:outerShdw blurRad="38100" dist="38100" dir="2700000" algn="tl">
                    <a:srgbClr val="000000">
                      <a:alpha val="43137"/>
                    </a:srgbClr>
                  </a:outerShdw>
                </a:effectLst>
              </a:rPr>
              <a:t>, HCV Manager</a:t>
            </a:r>
          </a:p>
          <a:p>
            <a:pPr algn="ctr">
              <a:lnSpc>
                <a:spcPct val="100000"/>
              </a:lnSpc>
              <a:spcBef>
                <a:spcPts val="0"/>
              </a:spcBef>
            </a:pPr>
            <a:r>
              <a:rPr lang="en-US" sz="1800" dirty="0">
                <a:solidFill>
                  <a:srgbClr val="006600"/>
                </a:solidFill>
                <a:effectLst>
                  <a:outerShdw blurRad="38100" dist="38100" dir="2700000" algn="tl">
                    <a:srgbClr val="000000">
                      <a:alpha val="43137"/>
                    </a:srgbClr>
                  </a:outerShdw>
                </a:effectLst>
              </a:rPr>
              <a:t>Amy Pugh</a:t>
            </a:r>
            <a:r>
              <a:rPr lang="en-US" sz="1800" dirty="0">
                <a:effectLst>
                  <a:outerShdw blurRad="38100" dist="38100" dir="2700000" algn="tl">
                    <a:srgbClr val="000000">
                      <a:alpha val="43137"/>
                    </a:srgbClr>
                  </a:outerShdw>
                </a:effectLst>
              </a:rPr>
              <a:t>, HCV Supervisor</a:t>
            </a:r>
          </a:p>
          <a:p>
            <a:pPr algn="ctr">
              <a:lnSpc>
                <a:spcPct val="100000"/>
              </a:lnSpc>
              <a:spcBef>
                <a:spcPts val="0"/>
              </a:spcBef>
            </a:pPr>
            <a:endParaRPr lang="en-US" sz="1800" dirty="0">
              <a:effectLst>
                <a:outerShdw blurRad="38100" dist="38100" dir="2700000" algn="tl">
                  <a:srgbClr val="000000">
                    <a:alpha val="43137"/>
                  </a:srgbClr>
                </a:outerShdw>
              </a:effectLst>
            </a:endParaRPr>
          </a:p>
          <a:p>
            <a:pPr algn="ctr">
              <a:lnSpc>
                <a:spcPct val="100000"/>
              </a:lnSpc>
              <a:spcBef>
                <a:spcPts val="0"/>
              </a:spcBef>
            </a:pPr>
            <a:r>
              <a:rPr lang="en-US" sz="1800" dirty="0">
                <a:solidFill>
                  <a:srgbClr val="0000CC"/>
                </a:solidFill>
                <a:effectLst>
                  <a:outerShdw blurRad="38100" dist="38100" dir="2700000" algn="tl">
                    <a:srgbClr val="000000">
                      <a:alpha val="43137"/>
                    </a:srgbClr>
                  </a:outerShdw>
                </a:effectLst>
              </a:rPr>
              <a:t>Relay Services:  711 or 1-800-RelayTX</a:t>
            </a:r>
          </a:p>
        </p:txBody>
      </p:sp>
      <p:sp>
        <p:nvSpPr>
          <p:cNvPr id="4" name="Slide Number Placeholder 3">
            <a:extLst>
              <a:ext uri="{FF2B5EF4-FFF2-40B4-BE49-F238E27FC236}">
                <a16:creationId xmlns:a16="http://schemas.microsoft.com/office/drawing/2014/main" id="{90723920-D5D9-49B6-9843-7C71D3876584}"/>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2800" b="1" i="0" u="none" strike="noStrike" kern="1200" cap="none" spc="0" normalizeH="0" baseline="0" noProof="0" smtClean="0">
                <a:ln>
                  <a:noFill/>
                </a:ln>
                <a:solidFill>
                  <a:srgbClr val="FFFFFF"/>
                </a:solidFill>
                <a:effectLst/>
                <a:uLnTx/>
                <a:uFillTx/>
                <a:latin typeface="Rockwell Condensed" panose="020606030504050201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24</a:t>
            </a:fld>
            <a:endParaRPr kumimoji="0" lang="en-US" sz="2800" b="1" i="0" u="none" strike="noStrike" kern="1200" cap="none" spc="0" normalizeH="0" baseline="0" noProof="0" dirty="0">
              <a:ln>
                <a:noFill/>
              </a:ln>
              <a:solidFill>
                <a:srgbClr val="FFFFFF"/>
              </a:solidFill>
              <a:effectLst/>
              <a:uLnTx/>
              <a:uFillTx/>
              <a:latin typeface="Rockwell Condensed" panose="02060603050405020104"/>
              <a:ea typeface="+mn-ea"/>
              <a:cs typeface="+mn-cs"/>
            </a:endParaRPr>
          </a:p>
        </p:txBody>
      </p:sp>
      <p:pic>
        <p:nvPicPr>
          <p:cNvPr id="5" name="Picture 2" descr="Thu May 07 2020 Abilene Housing Authority grant">
            <a:extLst>
              <a:ext uri="{FF2B5EF4-FFF2-40B4-BE49-F238E27FC236}">
                <a16:creationId xmlns:a16="http://schemas.microsoft.com/office/drawing/2014/main" id="{8252D377-27AA-4CA3-902D-DD72E965E2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298" y="0"/>
            <a:ext cx="2583404" cy="178685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Equal Housing Opportunity — Highlands Realty &amp; Associates, LLC">
            <a:extLst>
              <a:ext uri="{FF2B5EF4-FFF2-40B4-BE49-F238E27FC236}">
                <a16:creationId xmlns:a16="http://schemas.microsoft.com/office/drawing/2014/main" id="{FF132D06-53E9-4891-88AD-A86A9962E4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31579" y="5564522"/>
            <a:ext cx="942713" cy="9427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03358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C6530-550F-7339-1F1D-F7BEA0DD45EB}"/>
              </a:ext>
            </a:extLst>
          </p:cNvPr>
          <p:cNvSpPr>
            <a:spLocks noGrp="1"/>
          </p:cNvSpPr>
          <p:nvPr>
            <p:ph type="title"/>
          </p:nvPr>
        </p:nvSpPr>
        <p:spPr/>
        <p:txBody>
          <a:bodyPr>
            <a:normAutofit fontScale="90000"/>
          </a:bodyPr>
          <a:lstStyle/>
          <a:p>
            <a:r>
              <a:rPr lang="en-US" b="1" dirty="0"/>
              <a:t>Lisa Kemmis </a:t>
            </a:r>
            <a:br>
              <a:rPr lang="en-US" b="1" dirty="0"/>
            </a:br>
            <a:r>
              <a:rPr lang="en-US" b="1" dirty="0"/>
              <a:t>Michigan State Housing Development Authority</a:t>
            </a:r>
            <a:br>
              <a:rPr lang="en-US" b="1" dirty="0"/>
            </a:br>
            <a:endParaRPr lang="en-US" dirty="0"/>
          </a:p>
        </p:txBody>
      </p:sp>
      <p:sp>
        <p:nvSpPr>
          <p:cNvPr id="4" name="Slide Number Placeholder 3">
            <a:extLst>
              <a:ext uri="{FF2B5EF4-FFF2-40B4-BE49-F238E27FC236}">
                <a16:creationId xmlns:a16="http://schemas.microsoft.com/office/drawing/2014/main" id="{26E4355A-6893-8710-8D5D-FD62A8392581}"/>
              </a:ext>
            </a:extLst>
          </p:cNvPr>
          <p:cNvSpPr>
            <a:spLocks noGrp="1"/>
          </p:cNvSpPr>
          <p:nvPr>
            <p:ph type="sldNum" sz="quarter" idx="12"/>
          </p:nvPr>
        </p:nvSpPr>
        <p:spPr/>
        <p:txBody>
          <a:bodyPr/>
          <a:lstStyle/>
          <a:p>
            <a:fld id="{63CDEB3F-4050-4176-9930-7DC63E685662}" type="slidenum">
              <a:rPr lang="en-US" smtClean="0"/>
              <a:t>25</a:t>
            </a:fld>
            <a:endParaRPr lang="en-US"/>
          </a:p>
        </p:txBody>
      </p:sp>
      <p:pic>
        <p:nvPicPr>
          <p:cNvPr id="6" name="Picture 5">
            <a:extLst>
              <a:ext uri="{FF2B5EF4-FFF2-40B4-BE49-F238E27FC236}">
                <a16:creationId xmlns:a16="http://schemas.microsoft.com/office/drawing/2014/main" id="{9CBA1BB5-20C2-4A14-6266-3DF68CC03E44}"/>
              </a:ext>
            </a:extLst>
          </p:cNvPr>
          <p:cNvPicPr>
            <a:picLocks noChangeAspect="1"/>
          </p:cNvPicPr>
          <p:nvPr/>
        </p:nvPicPr>
        <p:blipFill>
          <a:blip r:embed="rId2"/>
          <a:stretch>
            <a:fillRect/>
          </a:stretch>
        </p:blipFill>
        <p:spPr>
          <a:xfrm>
            <a:off x="1743456" y="2578234"/>
            <a:ext cx="9394819" cy="1935902"/>
          </a:xfrm>
          <a:prstGeom prst="rect">
            <a:avLst/>
          </a:prstGeom>
        </p:spPr>
      </p:pic>
    </p:spTree>
    <p:extLst>
      <p:ext uri="{BB962C8B-B14F-4D97-AF65-F5344CB8AC3E}">
        <p14:creationId xmlns:p14="http://schemas.microsoft.com/office/powerpoint/2010/main" val="11979195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6000"/>
                <a:shade val="99000"/>
                <a:satMod val="140000"/>
              </a:schemeClr>
            </a:gs>
            <a:gs pos="65000">
              <a:schemeClr val="bg1">
                <a:tint val="100000"/>
                <a:shade val="80000"/>
                <a:satMod val="130000"/>
              </a:schemeClr>
            </a:gs>
            <a:gs pos="100000">
              <a:schemeClr val="bg1">
                <a:tint val="100000"/>
                <a:shade val="48000"/>
                <a:satMod val="120000"/>
              </a:schemeClr>
            </a:gs>
          </a:gsLst>
          <a:lin ang="16200000" scaled="0"/>
        </a:gradFill>
        <a:effectLst/>
      </p:bgPr>
    </p:bg>
    <p:spTree>
      <p:nvGrpSpPr>
        <p:cNvPr id="1" name=""/>
        <p:cNvGrpSpPr/>
        <p:nvPr/>
      </p:nvGrpSpPr>
      <p:grpSpPr>
        <a:xfrm>
          <a:off x="0" y="0"/>
          <a:ext cx="0" cy="0"/>
          <a:chOff x="0" y="0"/>
          <a:chExt cx="0" cy="0"/>
        </a:xfrm>
      </p:grpSpPr>
      <p:pic>
        <p:nvPicPr>
          <p:cNvPr id="4" name="Picture 3" descr="A midsection of a person holding a miniature house">
            <a:extLst>
              <a:ext uri="{FF2B5EF4-FFF2-40B4-BE49-F238E27FC236}">
                <a16:creationId xmlns:a16="http://schemas.microsoft.com/office/drawing/2014/main" id="{E2DE8D86-6C96-9670-2C53-8B7A484D6194}"/>
              </a:ext>
            </a:extLst>
          </p:cNvPr>
          <p:cNvPicPr>
            <a:picLocks noChangeAspect="1"/>
          </p:cNvPicPr>
          <p:nvPr/>
        </p:nvPicPr>
        <p:blipFill rotWithShape="1">
          <a:blip r:embed="rId2">
            <a:alphaModFix amt="35000"/>
          </a:blip>
          <a:srcRect t="9383" b="1331"/>
          <a:stretch/>
        </p:blipFill>
        <p:spPr>
          <a:xfrm>
            <a:off x="0" y="10"/>
            <a:ext cx="12191980" cy="6857990"/>
          </a:xfrm>
          <a:prstGeom prst="rect">
            <a:avLst/>
          </a:prstGeom>
        </p:spPr>
      </p:pic>
      <p:sp>
        <p:nvSpPr>
          <p:cNvPr id="2" name="Title 1">
            <a:extLst>
              <a:ext uri="{FF2B5EF4-FFF2-40B4-BE49-F238E27FC236}">
                <a16:creationId xmlns:a16="http://schemas.microsoft.com/office/drawing/2014/main" id="{70A42504-1F69-0008-93FC-0A3123A330D6}"/>
              </a:ext>
            </a:extLst>
          </p:cNvPr>
          <p:cNvSpPr>
            <a:spLocks noGrp="1"/>
          </p:cNvSpPr>
          <p:nvPr>
            <p:ph type="ctrTitle"/>
          </p:nvPr>
        </p:nvSpPr>
        <p:spPr/>
        <p:txBody>
          <a:bodyPr>
            <a:normAutofit/>
          </a:bodyPr>
          <a:lstStyle/>
          <a:p>
            <a:r>
              <a:rPr lang="en-US" b="1">
                <a:solidFill>
                  <a:schemeClr val="accent1">
                    <a:lumMod val="20000"/>
                    <a:lumOff val="80000"/>
                  </a:schemeClr>
                </a:solidFill>
              </a:rPr>
              <a:t>HCV </a:t>
            </a:r>
            <a:r>
              <a:rPr lang="en-US" b="1" dirty="0">
                <a:solidFill>
                  <a:schemeClr val="accent1">
                    <a:lumMod val="20000"/>
                    <a:lumOff val="80000"/>
                  </a:schemeClr>
                </a:solidFill>
              </a:rPr>
              <a:t>Leasing </a:t>
            </a:r>
          </a:p>
        </p:txBody>
      </p:sp>
      <p:pic>
        <p:nvPicPr>
          <p:cNvPr id="5" name="Picture 4" descr="A blue and white logo">
            <a:extLst>
              <a:ext uri="{FF2B5EF4-FFF2-40B4-BE49-F238E27FC236}">
                <a16:creationId xmlns:a16="http://schemas.microsoft.com/office/drawing/2014/main" id="{C3D4E959-0109-7783-84F7-69EE4F88D8BB}"/>
              </a:ext>
            </a:extLst>
          </p:cNvPr>
          <p:cNvPicPr>
            <a:picLocks noChangeAspect="1"/>
          </p:cNvPicPr>
          <p:nvPr/>
        </p:nvPicPr>
        <p:blipFill rotWithShape="1">
          <a:blip r:embed="rId3">
            <a:extLst>
              <a:ext uri="{28A0092B-C50C-407E-A947-70E740481C1C}">
                <a14:useLocalDpi xmlns:a14="http://schemas.microsoft.com/office/drawing/2010/main" val="0"/>
              </a:ext>
            </a:extLst>
          </a:blip>
          <a:srcRect t="154"/>
          <a:stretch/>
        </p:blipFill>
        <p:spPr>
          <a:xfrm>
            <a:off x="8046711" y="457200"/>
            <a:ext cx="2468889" cy="2465087"/>
          </a:xfrm>
          <a:prstGeom prst="ellipse">
            <a:avLst/>
          </a:prstGeom>
        </p:spPr>
      </p:pic>
    </p:spTree>
    <p:extLst>
      <p:ext uri="{BB962C8B-B14F-4D97-AF65-F5344CB8AC3E}">
        <p14:creationId xmlns:p14="http://schemas.microsoft.com/office/powerpoint/2010/main" val="354666559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ogo&#10;&#10;Description automatically generated">
            <a:extLst>
              <a:ext uri="{FF2B5EF4-FFF2-40B4-BE49-F238E27FC236}">
                <a16:creationId xmlns:a16="http://schemas.microsoft.com/office/drawing/2014/main" id="{DB1E44C6-E450-5642-4E44-AE06E85720C8}"/>
              </a:ext>
            </a:extLst>
          </p:cNvPr>
          <p:cNvPicPr>
            <a:picLocks noGrp="1" noRot="1" noChangeAspect="1" noMove="1" noResize="1" noEditPoints="1" noAdjustHandles="1" noChangeArrowheads="1" noChangeShapeType="1" noCrop="1"/>
          </p:cNvPicPr>
          <p:nvPr/>
        </p:nvPicPr>
        <p:blipFill rotWithShape="1">
          <a:blip r:embed="rId2">
            <a:alphaModFix amt="5000"/>
            <a:extLst>
              <a:ext uri="{28A0092B-C50C-407E-A947-70E740481C1C}">
                <a14:useLocalDpi xmlns:a14="http://schemas.microsoft.com/office/drawing/2010/main" val="0"/>
              </a:ext>
            </a:extLst>
          </a:blip>
          <a:srcRect l="-6" t="12405" r="-6" b="15882"/>
          <a:stretch/>
        </p:blipFill>
        <p:spPr>
          <a:xfrm>
            <a:off x="1386840" y="0"/>
            <a:ext cx="9418320" cy="6819786"/>
          </a:xfrm>
          <a:prstGeom prst="rect">
            <a:avLst/>
          </a:prstGeom>
        </p:spPr>
      </p:pic>
      <p:sp>
        <p:nvSpPr>
          <p:cNvPr id="8" name="Oval 7">
            <a:extLst>
              <a:ext uri="{FF2B5EF4-FFF2-40B4-BE49-F238E27FC236}">
                <a16:creationId xmlns:a16="http://schemas.microsoft.com/office/drawing/2014/main" id="{8831429F-908B-8DB3-01A3-3E8B3B61CAFC}"/>
              </a:ext>
            </a:extLst>
          </p:cNvPr>
          <p:cNvSpPr/>
          <p:nvPr/>
        </p:nvSpPr>
        <p:spPr>
          <a:xfrm>
            <a:off x="2152000" y="2023963"/>
            <a:ext cx="1906858" cy="1910411"/>
          </a:xfrm>
          <a:prstGeom prst="ellipse">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34A51B5-95F2-894F-21FA-6C0D9D58C023}"/>
              </a:ext>
            </a:extLst>
          </p:cNvPr>
          <p:cNvSpPr>
            <a:spLocks noGrp="1"/>
          </p:cNvSpPr>
          <p:nvPr>
            <p:ph type="title"/>
          </p:nvPr>
        </p:nvSpPr>
        <p:spPr/>
        <p:txBody>
          <a:bodyPr/>
          <a:lstStyle/>
          <a:p>
            <a:r>
              <a:rPr lang="en-US" b="1" dirty="0">
                <a:solidFill>
                  <a:schemeClr val="tx1"/>
                </a:solidFill>
              </a:rPr>
              <a:t>What should we resolve?</a:t>
            </a:r>
          </a:p>
        </p:txBody>
      </p:sp>
      <p:sp>
        <p:nvSpPr>
          <p:cNvPr id="3" name="Content Placeholder 2">
            <a:extLst>
              <a:ext uri="{FF2B5EF4-FFF2-40B4-BE49-F238E27FC236}">
                <a16:creationId xmlns:a16="http://schemas.microsoft.com/office/drawing/2014/main" id="{B854FD63-C09C-CD36-BD00-46FF4B0CE702}"/>
              </a:ext>
            </a:extLst>
          </p:cNvPr>
          <p:cNvSpPr>
            <a:spLocks noGrp="1"/>
          </p:cNvSpPr>
          <p:nvPr>
            <p:ph sz="half" idx="1"/>
          </p:nvPr>
        </p:nvSpPr>
        <p:spPr>
          <a:xfrm>
            <a:off x="740069" y="4220977"/>
            <a:ext cx="4937760" cy="1721909"/>
          </a:xfrm>
        </p:spPr>
        <p:txBody>
          <a:bodyPr>
            <a:normAutofit/>
          </a:bodyPr>
          <a:lstStyle/>
          <a:p>
            <a:pPr algn="ctr">
              <a:lnSpc>
                <a:spcPct val="110000"/>
              </a:lnSpc>
              <a:buFont typeface="Wingdings" panose="05000000000000000000" pitchFamily="2" charset="2"/>
              <a:buChar char="§"/>
            </a:pPr>
            <a:r>
              <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rPr>
              <a:t> Issue vouchers in record time</a:t>
            </a:r>
          </a:p>
          <a:p>
            <a:pPr algn="ctr">
              <a:lnSpc>
                <a:spcPct val="110000"/>
              </a:lnSpc>
              <a:buFont typeface="Wingdings" panose="05000000000000000000" pitchFamily="2" charset="2"/>
              <a:buChar char="§"/>
            </a:pPr>
            <a:r>
              <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rPr>
              <a:t> Reduce the extensions </a:t>
            </a:r>
          </a:p>
          <a:p>
            <a:pPr algn="ctr">
              <a:lnSpc>
                <a:spcPct val="110000"/>
              </a:lnSpc>
              <a:buFont typeface="Wingdings" panose="05000000000000000000" pitchFamily="2" charset="2"/>
              <a:buChar char="§"/>
            </a:pPr>
            <a:r>
              <a:rPr lang="en-US" b="0"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Process the accounts and payments</a:t>
            </a:r>
          </a:p>
        </p:txBody>
      </p:sp>
      <p:sp>
        <p:nvSpPr>
          <p:cNvPr id="9" name="Content Placeholder 8">
            <a:extLst>
              <a:ext uri="{FF2B5EF4-FFF2-40B4-BE49-F238E27FC236}">
                <a16:creationId xmlns:a16="http://schemas.microsoft.com/office/drawing/2014/main" id="{03783A2F-F501-E0AC-B7E9-EB3C268648E4}"/>
              </a:ext>
            </a:extLst>
          </p:cNvPr>
          <p:cNvSpPr>
            <a:spLocks noGrp="1"/>
          </p:cNvSpPr>
          <p:nvPr>
            <p:ph sz="half" idx="2"/>
          </p:nvPr>
        </p:nvSpPr>
        <p:spPr>
          <a:xfrm>
            <a:off x="6217920" y="4277447"/>
            <a:ext cx="4937760" cy="1721909"/>
          </a:xfrm>
        </p:spPr>
        <p:txBody>
          <a:bodyPr>
            <a:normAutofit/>
          </a:bodyPr>
          <a:lstStyle/>
          <a:p>
            <a:pPr algn="ctr">
              <a:lnSpc>
                <a:spcPct val="110000"/>
              </a:lnSpc>
              <a:buFont typeface="Wingdings" panose="05000000000000000000" pitchFamily="2" charset="2"/>
              <a:buChar char="§"/>
            </a:pPr>
            <a:r>
              <a:rPr lang="en-US" b="0" i="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Maximize the use of the HAP</a:t>
            </a:r>
          </a:p>
          <a:p>
            <a:pPr marL="0" indent="0" algn="ctr">
              <a:lnSpc>
                <a:spcPct val="110000"/>
              </a:lnSpc>
              <a:buNone/>
            </a:pPr>
            <a:endParaRPr lang="en-US" dirty="0"/>
          </a:p>
        </p:txBody>
      </p:sp>
      <p:pic>
        <p:nvPicPr>
          <p:cNvPr id="7" name="Graphic 6" descr="Checklist outline">
            <a:extLst>
              <a:ext uri="{FF2B5EF4-FFF2-40B4-BE49-F238E27FC236}">
                <a16:creationId xmlns:a16="http://schemas.microsoft.com/office/drawing/2014/main" id="{9649308F-DB60-91BC-03EA-4DEB50BE205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58658" y="2360186"/>
            <a:ext cx="1299303" cy="1299303"/>
          </a:xfrm>
          <a:prstGeom prst="rect">
            <a:avLst/>
          </a:prstGeom>
        </p:spPr>
      </p:pic>
      <p:sp>
        <p:nvSpPr>
          <p:cNvPr id="10" name="Oval 9">
            <a:extLst>
              <a:ext uri="{FF2B5EF4-FFF2-40B4-BE49-F238E27FC236}">
                <a16:creationId xmlns:a16="http://schemas.microsoft.com/office/drawing/2014/main" id="{751D34E9-6229-55F9-B933-21EFFA4F0C6F}"/>
              </a:ext>
            </a:extLst>
          </p:cNvPr>
          <p:cNvSpPr/>
          <p:nvPr/>
        </p:nvSpPr>
        <p:spPr>
          <a:xfrm>
            <a:off x="7826484" y="2052198"/>
            <a:ext cx="1906858" cy="1910411"/>
          </a:xfrm>
          <a:prstGeom prst="ellipse">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2" name="Graphic 11" descr="Dollar with solid fill">
            <a:extLst>
              <a:ext uri="{FF2B5EF4-FFF2-40B4-BE49-F238E27FC236}">
                <a16:creationId xmlns:a16="http://schemas.microsoft.com/office/drawing/2014/main" id="{2384BD04-480C-E1D1-068F-E788A9290A4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866297" y="2745355"/>
            <a:ext cx="694870" cy="694870"/>
          </a:xfrm>
          <a:prstGeom prst="rect">
            <a:avLst/>
          </a:prstGeom>
        </p:spPr>
      </p:pic>
      <p:pic>
        <p:nvPicPr>
          <p:cNvPr id="14" name="Graphic 13" descr="Checkmark with solid fill">
            <a:extLst>
              <a:ext uri="{FF2B5EF4-FFF2-40B4-BE49-F238E27FC236}">
                <a16:creationId xmlns:a16="http://schemas.microsoft.com/office/drawing/2014/main" id="{FE11B965-F4D9-52E6-ECAC-D11827228122}"/>
              </a:ext>
            </a:extLst>
          </p:cNvPr>
          <p:cNvPicPr>
            <a:picLocks noChangeAspect="1"/>
          </p:cNvPicPr>
          <p:nvPr/>
        </p:nvPicPr>
        <p:blipFill rotWithShape="1">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l="-14245" t="1438" r="-9458" b="4637"/>
          <a:stretch/>
        </p:blipFill>
        <p:spPr>
          <a:xfrm>
            <a:off x="8069396" y="2615107"/>
            <a:ext cx="564808" cy="857716"/>
          </a:xfrm>
          <a:prstGeom prst="rect">
            <a:avLst/>
          </a:prstGeom>
        </p:spPr>
      </p:pic>
      <p:sp>
        <p:nvSpPr>
          <p:cNvPr id="15" name="TextBox 14">
            <a:extLst>
              <a:ext uri="{FF2B5EF4-FFF2-40B4-BE49-F238E27FC236}">
                <a16:creationId xmlns:a16="http://schemas.microsoft.com/office/drawing/2014/main" id="{4415B2AC-C786-8523-008B-98CD5EA65BDB}"/>
              </a:ext>
            </a:extLst>
          </p:cNvPr>
          <p:cNvSpPr txBox="1"/>
          <p:nvPr/>
        </p:nvSpPr>
        <p:spPr>
          <a:xfrm>
            <a:off x="8586106" y="2800403"/>
            <a:ext cx="297662" cy="58477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Tree>
    <p:extLst>
      <p:ext uri="{BB962C8B-B14F-4D97-AF65-F5344CB8AC3E}">
        <p14:creationId xmlns:p14="http://schemas.microsoft.com/office/powerpoint/2010/main" val="30136611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Logo&#10;&#10;Description automatically generated">
            <a:extLst>
              <a:ext uri="{FF2B5EF4-FFF2-40B4-BE49-F238E27FC236}">
                <a16:creationId xmlns:a16="http://schemas.microsoft.com/office/drawing/2014/main" id="{E7600191-00B6-A8E7-7FE1-C93E13C2E02B}"/>
              </a:ext>
            </a:extLst>
          </p:cNvPr>
          <p:cNvPicPr>
            <a:picLocks noChangeAspect="1"/>
          </p:cNvPicPr>
          <p:nvPr/>
        </p:nvPicPr>
        <p:blipFill rotWithShape="1">
          <a:blip r:embed="rId2">
            <a:alphaModFix amt="5000"/>
            <a:extLst>
              <a:ext uri="{28A0092B-C50C-407E-A947-70E740481C1C}">
                <a14:useLocalDpi xmlns:a14="http://schemas.microsoft.com/office/drawing/2010/main" val="0"/>
              </a:ext>
            </a:extLst>
          </a:blip>
          <a:srcRect l="-6" t="12405" r="-6" b="15882"/>
          <a:stretch/>
        </p:blipFill>
        <p:spPr>
          <a:xfrm>
            <a:off x="1386839" y="38214"/>
            <a:ext cx="9418320" cy="6819786"/>
          </a:xfrm>
          <a:prstGeom prst="rect">
            <a:avLst/>
          </a:prstGeom>
        </p:spPr>
      </p:pic>
      <p:sp>
        <p:nvSpPr>
          <p:cNvPr id="2" name="Title 1">
            <a:extLst>
              <a:ext uri="{FF2B5EF4-FFF2-40B4-BE49-F238E27FC236}">
                <a16:creationId xmlns:a16="http://schemas.microsoft.com/office/drawing/2014/main" id="{9E67EF22-FCFE-E030-BE54-CB41C4ABF11C}"/>
              </a:ext>
            </a:extLst>
          </p:cNvPr>
          <p:cNvSpPr>
            <a:spLocks noGrp="1"/>
          </p:cNvSpPr>
          <p:nvPr>
            <p:ph type="title"/>
          </p:nvPr>
        </p:nvSpPr>
        <p:spPr>
          <a:xfrm>
            <a:off x="1097280" y="286604"/>
            <a:ext cx="10058400" cy="1338996"/>
          </a:xfrm>
        </p:spPr>
        <p:txBody>
          <a:bodyPr/>
          <a:lstStyle/>
          <a:p>
            <a:r>
              <a:rPr lang="en-US" sz="4000" b="1" dirty="0">
                <a:solidFill>
                  <a:schemeClr val="accent1"/>
                </a:solidFill>
              </a:rPr>
              <a:t>HABC leasing keys </a:t>
            </a:r>
          </a:p>
        </p:txBody>
      </p:sp>
      <p:sp>
        <p:nvSpPr>
          <p:cNvPr id="3" name="Content Placeholder 2">
            <a:extLst>
              <a:ext uri="{FF2B5EF4-FFF2-40B4-BE49-F238E27FC236}">
                <a16:creationId xmlns:a16="http://schemas.microsoft.com/office/drawing/2014/main" id="{1209427D-F032-16C6-1D18-C7361701849C}"/>
              </a:ext>
            </a:extLst>
          </p:cNvPr>
          <p:cNvSpPr>
            <a:spLocks noGrp="1"/>
          </p:cNvSpPr>
          <p:nvPr>
            <p:ph sz="half" idx="1"/>
          </p:nvPr>
        </p:nvSpPr>
        <p:spPr>
          <a:xfrm>
            <a:off x="1066800" y="1625601"/>
            <a:ext cx="10058399" cy="4673600"/>
          </a:xfrm>
        </p:spPr>
        <p:txBody>
          <a:bodyPr>
            <a:normAutofit/>
          </a:bodyPr>
          <a:lstStyle/>
          <a:p>
            <a:pPr>
              <a:spcAft>
                <a:spcPts val="0"/>
              </a:spcAft>
              <a:buFont typeface="Wingdings" panose="05000000000000000000" pitchFamily="2" charset="2"/>
              <a:buChar char="§"/>
            </a:pPr>
            <a:r>
              <a:rPr lang="en-US" sz="2200" dirty="0">
                <a:solidFill>
                  <a:srgbClr val="0E101A"/>
                </a:solidFill>
                <a:effectLst/>
              </a:rPr>
              <a:t>Eligibility mass appointments in person – we scheduled between 200 to 300 appointments per day, double the voucher we expect to issue.  </a:t>
            </a:r>
          </a:p>
          <a:p>
            <a:pPr>
              <a:spcAft>
                <a:spcPts val="0"/>
              </a:spcAft>
              <a:buFont typeface="Wingdings" panose="05000000000000000000" pitchFamily="2" charset="2"/>
              <a:buChar char="§"/>
            </a:pPr>
            <a:r>
              <a:rPr lang="en-US" sz="2200" dirty="0">
                <a:solidFill>
                  <a:srgbClr val="0E101A"/>
                </a:solidFill>
                <a:effectLst/>
              </a:rPr>
              <a:t>Conduct eligibility on Saturday – we conducted all appointments on an additional working day to avoid delays in the normal process and to facilitate attendance.</a:t>
            </a:r>
          </a:p>
          <a:p>
            <a:pPr>
              <a:spcAft>
                <a:spcPts val="0"/>
              </a:spcAft>
              <a:buFont typeface="Wingdings" panose="05000000000000000000" pitchFamily="2" charset="2"/>
              <a:buChar char="§"/>
            </a:pPr>
            <a:r>
              <a:rPr lang="en-US" sz="2200" dirty="0">
                <a:solidFill>
                  <a:srgbClr val="0E101A"/>
                </a:solidFill>
                <a:effectLst/>
              </a:rPr>
              <a:t>Communication – we keep our applicants informed about the mass appointments, the Saturdays, and the process.</a:t>
            </a:r>
          </a:p>
          <a:p>
            <a:pPr>
              <a:spcAft>
                <a:spcPts val="0"/>
              </a:spcAft>
              <a:buFont typeface="Wingdings" panose="05000000000000000000" pitchFamily="2" charset="2"/>
              <a:buChar char="§"/>
            </a:pPr>
            <a:r>
              <a:rPr lang="en-US" sz="2200" dirty="0">
                <a:solidFill>
                  <a:srgbClr val="0E101A"/>
                </a:solidFill>
                <a:effectLst/>
              </a:rPr>
              <a:t> briefings - We conducted mass briefings, video with voice, on the same date of the appointment.</a:t>
            </a:r>
          </a:p>
          <a:p>
            <a:pPr>
              <a:spcAft>
                <a:spcPts val="0"/>
              </a:spcAft>
              <a:buFont typeface="Wingdings" panose="05000000000000000000" pitchFamily="2" charset="2"/>
              <a:buChar char="§"/>
            </a:pPr>
            <a:r>
              <a:rPr lang="en-US" sz="2200" dirty="0">
                <a:solidFill>
                  <a:srgbClr val="0E101A"/>
                </a:solidFill>
                <a:effectLst/>
              </a:rPr>
              <a:t>We provided a hard copy of the briefing for future reference, flyers, and a list of available units in the packet. </a:t>
            </a:r>
          </a:p>
          <a:p>
            <a:pPr>
              <a:spcAft>
                <a:spcPts val="0"/>
              </a:spcAft>
              <a:buFont typeface="Wingdings" panose="05000000000000000000" pitchFamily="2" charset="2"/>
              <a:buChar char="§"/>
            </a:pPr>
            <a:r>
              <a:rPr lang="en-US" sz="2200" dirty="0">
                <a:solidFill>
                  <a:srgbClr val="0E101A"/>
                </a:solidFill>
                <a:effectLst/>
              </a:rPr>
              <a:t>We restrict the extension; all vouchers should be used in 60 days.</a:t>
            </a:r>
          </a:p>
          <a:p>
            <a:pPr>
              <a:spcAft>
                <a:spcPts val="0"/>
              </a:spcAft>
              <a:buFont typeface="Wingdings" panose="05000000000000000000" pitchFamily="2" charset="2"/>
              <a:buChar char="§"/>
            </a:pPr>
            <a:r>
              <a:rPr lang="en-US" sz="2200" dirty="0">
                <a:solidFill>
                  <a:srgbClr val="0E101A"/>
                </a:solidFill>
                <a:effectLst/>
              </a:rPr>
              <a:t>Payment standard – we maintain our payment standards. </a:t>
            </a:r>
          </a:p>
          <a:p>
            <a:endPar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endParaRPr lang="en-US" dirty="0"/>
          </a:p>
        </p:txBody>
      </p:sp>
    </p:spTree>
    <p:extLst>
      <p:ext uri="{BB962C8B-B14F-4D97-AF65-F5344CB8AC3E}">
        <p14:creationId xmlns:p14="http://schemas.microsoft.com/office/powerpoint/2010/main" val="10473187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10;&#10;Description automatically generated">
            <a:extLst>
              <a:ext uri="{FF2B5EF4-FFF2-40B4-BE49-F238E27FC236}">
                <a16:creationId xmlns:a16="http://schemas.microsoft.com/office/drawing/2014/main" id="{C47E848B-B7F0-3786-2E28-38D9A45ED73F}"/>
              </a:ext>
            </a:extLst>
          </p:cNvPr>
          <p:cNvPicPr>
            <a:picLocks noChangeAspect="1"/>
          </p:cNvPicPr>
          <p:nvPr/>
        </p:nvPicPr>
        <p:blipFill rotWithShape="1">
          <a:blip r:embed="rId2">
            <a:alphaModFix amt="5000"/>
            <a:extLst>
              <a:ext uri="{28A0092B-C50C-407E-A947-70E740481C1C}">
                <a14:useLocalDpi xmlns:a14="http://schemas.microsoft.com/office/drawing/2010/main" val="0"/>
              </a:ext>
            </a:extLst>
          </a:blip>
          <a:srcRect l="-6" t="12405" r="-6" b="15882"/>
          <a:stretch/>
        </p:blipFill>
        <p:spPr>
          <a:xfrm>
            <a:off x="1386840" y="0"/>
            <a:ext cx="9418320" cy="6819786"/>
          </a:xfrm>
          <a:prstGeom prst="rect">
            <a:avLst/>
          </a:prstGeom>
        </p:spPr>
      </p:pic>
      <p:sp>
        <p:nvSpPr>
          <p:cNvPr id="2" name="Title 1">
            <a:extLst>
              <a:ext uri="{FF2B5EF4-FFF2-40B4-BE49-F238E27FC236}">
                <a16:creationId xmlns:a16="http://schemas.microsoft.com/office/drawing/2014/main" id="{330A973F-7403-C5F0-277B-41947BC6B02E}"/>
              </a:ext>
            </a:extLst>
          </p:cNvPr>
          <p:cNvSpPr>
            <a:spLocks noGrp="1"/>
          </p:cNvSpPr>
          <p:nvPr>
            <p:ph type="title"/>
          </p:nvPr>
        </p:nvSpPr>
        <p:spPr/>
        <p:txBody>
          <a:bodyPr/>
          <a:lstStyle/>
          <a:p>
            <a:r>
              <a:rPr lang="en-US" sz="4000" b="1" dirty="0">
                <a:solidFill>
                  <a:schemeClr val="accent1"/>
                </a:solidFill>
              </a:rPr>
              <a:t>Inspections and Move in </a:t>
            </a:r>
          </a:p>
        </p:txBody>
      </p:sp>
      <p:sp>
        <p:nvSpPr>
          <p:cNvPr id="3" name="Content Placeholder 2">
            <a:extLst>
              <a:ext uri="{FF2B5EF4-FFF2-40B4-BE49-F238E27FC236}">
                <a16:creationId xmlns:a16="http://schemas.microsoft.com/office/drawing/2014/main" id="{487C818C-CC34-A61D-62B9-F2397EC1449C}"/>
              </a:ext>
            </a:extLst>
          </p:cNvPr>
          <p:cNvSpPr>
            <a:spLocks noGrp="1"/>
          </p:cNvSpPr>
          <p:nvPr>
            <p:ph idx="1"/>
          </p:nvPr>
        </p:nvSpPr>
        <p:spPr/>
        <p:txBody>
          <a:bodyPr>
            <a:normAutofit/>
          </a:bodyPr>
          <a:lstStyle/>
          <a:p>
            <a:pPr marL="0" marR="0" indent="0">
              <a:spcBef>
                <a:spcPts val="40"/>
              </a:spcBef>
              <a:spcAft>
                <a:spcPts val="0"/>
              </a:spcAft>
              <a:buNone/>
            </a:pPr>
            <a:r>
              <a:rPr lang="en-US" sz="1800" dirty="0">
                <a:effectLst/>
                <a:latin typeface="Yu Gothic UI" panose="020B0500000000000000" pitchFamily="34" charset="-128"/>
                <a:ea typeface="Yu Gothic UI" panose="020B0500000000000000" pitchFamily="34" charset="-128"/>
                <a:cs typeface="Yu Gothic UI" panose="020B0500000000000000" pitchFamily="34" charset="-128"/>
              </a:rPr>
              <a:t> </a:t>
            </a:r>
          </a:p>
          <a:p>
            <a:pPr marL="0" marR="0" indent="0">
              <a:spcBef>
                <a:spcPts val="40"/>
              </a:spcBef>
              <a:spcAft>
                <a:spcPts val="0"/>
              </a:spcAft>
              <a:buNone/>
            </a:pPr>
            <a:r>
              <a:rPr lang="en-US" sz="2100" b="1" dirty="0">
                <a:solidFill>
                  <a:schemeClr val="accent1"/>
                </a:solidFill>
                <a:effectLst/>
                <a:latin typeface="Open Sans" panose="020B0606030504020204" pitchFamily="34" charset="0"/>
                <a:ea typeface="Open Sans" panose="020B0606030504020204" pitchFamily="34" charset="0"/>
                <a:cs typeface="Open Sans" panose="020B0606030504020204" pitchFamily="34" charset="0"/>
              </a:rPr>
              <a:t>Inspections</a:t>
            </a:r>
            <a:r>
              <a:rPr lang="en-US" sz="2100" b="1" spc="-10" dirty="0">
                <a:solidFill>
                  <a:schemeClr val="accent1"/>
                </a:solidFill>
                <a:effectLst/>
                <a:latin typeface="Open Sans" panose="020B0606030504020204" pitchFamily="34" charset="0"/>
                <a:ea typeface="Open Sans" panose="020B0606030504020204" pitchFamily="34" charset="0"/>
                <a:cs typeface="Open Sans" panose="020B0606030504020204" pitchFamily="34" charset="0"/>
              </a:rPr>
              <a:t>:</a:t>
            </a:r>
            <a:endParaRPr lang="en-US" sz="2100" b="1" dirty="0">
              <a:solidFill>
                <a:schemeClr val="accent1"/>
              </a:solidFill>
              <a:effectLst/>
              <a:latin typeface="Open Sans" panose="020B0606030504020204" pitchFamily="34" charset="0"/>
              <a:ea typeface="Open Sans" panose="020B0606030504020204" pitchFamily="34" charset="0"/>
              <a:cs typeface="Open Sans" panose="020B0606030504020204" pitchFamily="34" charset="0"/>
            </a:endParaRPr>
          </a:p>
          <a:p>
            <a:pPr marR="0" lvl="0">
              <a:lnSpc>
                <a:spcPts val="2710"/>
              </a:lnSpc>
              <a:spcBef>
                <a:spcPts val="0"/>
              </a:spcBef>
              <a:spcAft>
                <a:spcPts val="0"/>
              </a:spcAft>
              <a:buSzPts val="1800"/>
              <a:buFont typeface="Wingdings" panose="05000000000000000000" pitchFamily="2" charset="2"/>
              <a:buChar char="§"/>
              <a:tabLst>
                <a:tab pos="815340" algn="l"/>
                <a:tab pos="815975" algn="l"/>
              </a:tabLst>
            </a:pPr>
            <a:r>
              <a:rPr lang="en-US" sz="18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RFTA received in person and reviewed/accepted in the same appointment.</a:t>
            </a:r>
          </a:p>
          <a:p>
            <a:pPr marR="0" lvl="0">
              <a:lnSpc>
                <a:spcPts val="2705"/>
              </a:lnSpc>
              <a:spcBef>
                <a:spcPts val="0"/>
              </a:spcBef>
              <a:spcAft>
                <a:spcPts val="0"/>
              </a:spcAft>
              <a:buSzPts val="1800"/>
              <a:buFont typeface="Wingdings" panose="05000000000000000000" pitchFamily="2" charset="2"/>
              <a:buChar char="§"/>
              <a:tabLst>
                <a:tab pos="815340" algn="l"/>
                <a:tab pos="815975" algn="l"/>
              </a:tabLst>
            </a:pPr>
            <a:r>
              <a:rPr lang="en-US" sz="18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Inspection scheduled and conducted in no more than seven (7) calendar days</a:t>
            </a:r>
          </a:p>
          <a:p>
            <a:pPr marR="0" lvl="0">
              <a:lnSpc>
                <a:spcPts val="2705"/>
              </a:lnSpc>
              <a:spcBef>
                <a:spcPts val="0"/>
              </a:spcBef>
              <a:spcAft>
                <a:spcPts val="0"/>
              </a:spcAft>
              <a:buSzPts val="1800"/>
              <a:buFont typeface="Wingdings" panose="05000000000000000000" pitchFamily="2" charset="2"/>
              <a:buChar char="§"/>
              <a:tabLst>
                <a:tab pos="815340" algn="l"/>
                <a:tab pos="815975" algn="l"/>
              </a:tabLst>
            </a:pPr>
            <a:r>
              <a:rPr lang="en-US" sz="1800" spc="-25"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Inspector informed Landlords about the inspection’s result and the </a:t>
            </a:r>
            <a:r>
              <a:rPr lang="en-US" spc="-25"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reasonable of </a:t>
            </a:r>
            <a:r>
              <a:rPr lang="en-US" spc="-25" dirty="0">
                <a:solidFill>
                  <a:schemeClr val="tx1"/>
                </a:solidFill>
                <a:latin typeface="Open Sans" panose="020B0606030504020204" pitchFamily="34" charset="0"/>
                <a:ea typeface="Open Sans" panose="020B0606030504020204" pitchFamily="34" charset="0"/>
                <a:cs typeface="Open Sans" panose="020B0606030504020204" pitchFamily="34" charset="0"/>
              </a:rPr>
              <a:t>rent on     </a:t>
            </a:r>
            <a:r>
              <a:rPr lang="en-US" spc="-25"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the same date</a:t>
            </a:r>
          </a:p>
          <a:p>
            <a:pPr marL="0" marR="0">
              <a:spcBef>
                <a:spcPts val="0"/>
              </a:spcBef>
              <a:spcAft>
                <a:spcPts val="0"/>
              </a:spcAft>
            </a:pPr>
            <a:endParaRPr lang="en-US" sz="1800" dirty="0">
              <a:effectLst/>
              <a:latin typeface="Yu Gothic UI" panose="020B0500000000000000" pitchFamily="34" charset="-128"/>
              <a:ea typeface="Yu Gothic UI" panose="020B0500000000000000" pitchFamily="34" charset="-128"/>
              <a:cs typeface="Yu Gothic UI" panose="020B0500000000000000" pitchFamily="34" charset="-128"/>
            </a:endParaRPr>
          </a:p>
          <a:p>
            <a:pPr marL="0" marR="0" indent="0">
              <a:spcBef>
                <a:spcPts val="70"/>
              </a:spcBef>
              <a:spcAft>
                <a:spcPts val="0"/>
              </a:spcAft>
              <a:buNone/>
            </a:pPr>
            <a:r>
              <a:rPr lang="en-US" b="1" dirty="0">
                <a:solidFill>
                  <a:schemeClr val="accent1"/>
                </a:solidFill>
                <a:effectLst/>
                <a:latin typeface="Open Sans" panose="020B0606030504020204" pitchFamily="34" charset="0"/>
                <a:ea typeface="Open Sans" panose="020B0606030504020204" pitchFamily="34" charset="0"/>
                <a:cs typeface="Open Sans" panose="020B0606030504020204" pitchFamily="34" charset="0"/>
              </a:rPr>
              <a:t>Move in process:</a:t>
            </a:r>
          </a:p>
          <a:p>
            <a:pPr marR="0" lvl="0">
              <a:lnSpc>
                <a:spcPts val="3060"/>
              </a:lnSpc>
              <a:spcBef>
                <a:spcPts val="0"/>
              </a:spcBef>
              <a:spcAft>
                <a:spcPts val="0"/>
              </a:spcAft>
              <a:buSzPts val="1800"/>
              <a:buFont typeface="Wingdings" panose="05000000000000000000" pitchFamily="2" charset="2"/>
              <a:buChar char="§"/>
              <a:tabLst>
                <a:tab pos="815340" algn="l"/>
                <a:tab pos="815975" algn="l"/>
              </a:tabLst>
            </a:pPr>
            <a:r>
              <a:rPr lang="en-US"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W</a:t>
            </a:r>
            <a:r>
              <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rPr>
              <a:t>e assigned a Specialist to process new admission only </a:t>
            </a:r>
          </a:p>
          <a:p>
            <a:pPr marR="0" lvl="0">
              <a:lnSpc>
                <a:spcPts val="3060"/>
              </a:lnSpc>
              <a:spcBef>
                <a:spcPts val="0"/>
              </a:spcBef>
              <a:spcAft>
                <a:spcPts val="0"/>
              </a:spcAft>
              <a:buSzPts val="1800"/>
              <a:buFont typeface="Wingdings" panose="05000000000000000000" pitchFamily="2" charset="2"/>
              <a:buChar char="§"/>
              <a:tabLst>
                <a:tab pos="815340" algn="l"/>
                <a:tab pos="815975" algn="l"/>
              </a:tabLst>
            </a:pPr>
            <a:r>
              <a:rPr lang="en-US"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Account should be processed within no more than three business days of the pass</a:t>
            </a:r>
          </a:p>
          <a:p>
            <a:pPr marL="0" marR="0" indent="0">
              <a:spcBef>
                <a:spcPts val="40"/>
              </a:spcBef>
              <a:spcAft>
                <a:spcPts val="0"/>
              </a:spcAft>
              <a:buNone/>
            </a:pPr>
            <a:endParaRPr lang="en-US" b="1" dirty="0">
              <a:solidFill>
                <a:schemeClr val="accent1"/>
              </a:solidFill>
              <a:latin typeface="Open Sans" panose="020B0606030504020204" pitchFamily="34" charset="0"/>
              <a:ea typeface="Open Sans" panose="020B0606030504020204" pitchFamily="34" charset="0"/>
              <a:cs typeface="Open Sans" panose="020B0606030504020204" pitchFamily="34" charset="0"/>
            </a:endParaRPr>
          </a:p>
          <a:p>
            <a:pPr marR="0" lvl="0">
              <a:lnSpc>
                <a:spcPts val="2705"/>
              </a:lnSpc>
              <a:spcBef>
                <a:spcPts val="0"/>
              </a:spcBef>
              <a:spcAft>
                <a:spcPts val="0"/>
              </a:spcAft>
              <a:buSzPts val="1800"/>
              <a:buFont typeface="Wingdings" panose="05000000000000000000" pitchFamily="2" charset="2"/>
              <a:buChar char="§"/>
              <a:tabLst>
                <a:tab pos="815340" algn="l"/>
                <a:tab pos="815975" algn="l"/>
              </a:tabLst>
            </a:pPr>
            <a:endParaRPr lang="en-US" spc="-25"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endParaRPr lang="en-US" dirty="0"/>
          </a:p>
        </p:txBody>
      </p:sp>
      <p:pic>
        <p:nvPicPr>
          <p:cNvPr id="12" name="Graphic 11" descr="Key outline">
            <a:extLst>
              <a:ext uri="{FF2B5EF4-FFF2-40B4-BE49-F238E27FC236}">
                <a16:creationId xmlns:a16="http://schemas.microsoft.com/office/drawing/2014/main" id="{38DE0A8B-51A3-5991-3059-4E8E1AFBB6B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21202250">
            <a:off x="9431718" y="3906143"/>
            <a:ext cx="896091" cy="896091"/>
          </a:xfrm>
          <a:prstGeom prst="rect">
            <a:avLst/>
          </a:prstGeom>
        </p:spPr>
      </p:pic>
      <p:pic>
        <p:nvPicPr>
          <p:cNvPr id="13" name="Graphic 12" descr="Checklist outline">
            <a:extLst>
              <a:ext uri="{FF2B5EF4-FFF2-40B4-BE49-F238E27FC236}">
                <a16:creationId xmlns:a16="http://schemas.microsoft.com/office/drawing/2014/main" id="{F5436AA3-1016-2F4C-B37E-4ED10505422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471341" y="2023963"/>
            <a:ext cx="905196" cy="905196"/>
          </a:xfrm>
          <a:prstGeom prst="rect">
            <a:avLst/>
          </a:prstGeom>
        </p:spPr>
      </p:pic>
    </p:spTree>
    <p:extLst>
      <p:ext uri="{BB962C8B-B14F-4D97-AF65-F5344CB8AC3E}">
        <p14:creationId xmlns:p14="http://schemas.microsoft.com/office/powerpoint/2010/main" val="10575347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7E274C-B021-582B-0CCB-271666CC8B33}"/>
              </a:ext>
            </a:extLst>
          </p:cNvPr>
          <p:cNvSpPr>
            <a:spLocks noGrp="1"/>
          </p:cNvSpPr>
          <p:nvPr>
            <p:ph type="title"/>
          </p:nvPr>
        </p:nvSpPr>
        <p:spPr/>
        <p:txBody>
          <a:bodyPr/>
          <a:lstStyle/>
          <a:p>
            <a:r>
              <a:rPr lang="en-US">
                <a:latin typeface="Franklin Gothic Book"/>
              </a:rPr>
              <a:t>Additional Pre-Webinar Updates</a:t>
            </a:r>
            <a:endParaRPr lang="en-US"/>
          </a:p>
        </p:txBody>
      </p:sp>
      <p:sp>
        <p:nvSpPr>
          <p:cNvPr id="3" name="Content Placeholder 2">
            <a:extLst>
              <a:ext uri="{FF2B5EF4-FFF2-40B4-BE49-F238E27FC236}">
                <a16:creationId xmlns:a16="http://schemas.microsoft.com/office/drawing/2014/main" id="{657DB714-434F-454D-9F21-E949EEC66C75}"/>
              </a:ext>
            </a:extLst>
          </p:cNvPr>
          <p:cNvSpPr>
            <a:spLocks noGrp="1"/>
          </p:cNvSpPr>
          <p:nvPr>
            <p:ph idx="1"/>
          </p:nvPr>
        </p:nvSpPr>
        <p:spPr/>
        <p:txBody>
          <a:bodyPr>
            <a:normAutofit fontScale="92500" lnSpcReduction="10000"/>
          </a:bodyPr>
          <a:lstStyle/>
          <a:p>
            <a:pPr marL="0" indent="0">
              <a:buNone/>
            </a:pPr>
            <a:r>
              <a:rPr lang="en-US" u="sng" dirty="0"/>
              <a:t>New Consistency in HCV Utilization Webinars </a:t>
            </a:r>
            <a:r>
              <a:rPr lang="en-US" dirty="0"/>
              <a:t>- These webinars are moving to the third Thursday of every month at 2:00 Eastern.  The topics and registration links are at the webinars section of www.hud.gov/hcv. </a:t>
            </a:r>
          </a:p>
          <a:p>
            <a:pPr marL="0" indent="0">
              <a:buNone/>
            </a:pPr>
            <a:endParaRPr lang="en-US" dirty="0"/>
          </a:p>
          <a:p>
            <a:pPr marL="569913" indent="-225425">
              <a:buNone/>
            </a:pPr>
            <a:r>
              <a:rPr lang="en-US" dirty="0"/>
              <a:t>	</a:t>
            </a:r>
            <a:r>
              <a:rPr lang="en-US" sz="3000" dirty="0">
                <a:solidFill>
                  <a:srgbClr val="0070C0"/>
                </a:solidFill>
              </a:rPr>
              <a:t>Upcoming topics include Simplifying PHA Operations, Best Practices in Waitlist Management, Improving Program Data, and Addressing Homelessness through HCV.</a:t>
            </a:r>
            <a:endParaRPr lang="en-US" dirty="0">
              <a:solidFill>
                <a:srgbClr val="0070C0"/>
              </a:solidFill>
            </a:endParaRPr>
          </a:p>
        </p:txBody>
      </p:sp>
      <p:sp>
        <p:nvSpPr>
          <p:cNvPr id="4" name="Slide Number Placeholder 3">
            <a:extLst>
              <a:ext uri="{FF2B5EF4-FFF2-40B4-BE49-F238E27FC236}">
                <a16:creationId xmlns:a16="http://schemas.microsoft.com/office/drawing/2014/main" id="{3DB92A18-80BD-375F-DBF6-EA1257C89B1D}"/>
              </a:ext>
            </a:extLst>
          </p:cNvPr>
          <p:cNvSpPr>
            <a:spLocks noGrp="1"/>
          </p:cNvSpPr>
          <p:nvPr>
            <p:ph type="sldNum" sz="quarter" idx="12"/>
          </p:nvPr>
        </p:nvSpPr>
        <p:spPr/>
        <p:txBody>
          <a:bodyPr/>
          <a:lstStyle/>
          <a:p>
            <a:fld id="{63CDEB3F-4050-4176-9930-7DC63E685662}" type="slidenum">
              <a:rPr lang="en-US" smtClean="0"/>
              <a:t>3</a:t>
            </a:fld>
            <a:endParaRPr lang="en-US"/>
          </a:p>
        </p:txBody>
      </p:sp>
    </p:spTree>
    <p:extLst>
      <p:ext uri="{BB962C8B-B14F-4D97-AF65-F5344CB8AC3E}">
        <p14:creationId xmlns:p14="http://schemas.microsoft.com/office/powerpoint/2010/main" val="20551500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Logo&#10;&#10;Description automatically generated">
            <a:extLst>
              <a:ext uri="{FF2B5EF4-FFF2-40B4-BE49-F238E27FC236}">
                <a16:creationId xmlns:a16="http://schemas.microsoft.com/office/drawing/2014/main" id="{D61DBF08-1D41-EAFC-485A-1DF226EE8418}"/>
              </a:ext>
            </a:extLst>
          </p:cNvPr>
          <p:cNvPicPr>
            <a:picLocks noChangeAspect="1"/>
          </p:cNvPicPr>
          <p:nvPr/>
        </p:nvPicPr>
        <p:blipFill rotWithShape="1">
          <a:blip r:embed="rId2">
            <a:alphaModFix amt="5000"/>
            <a:extLst>
              <a:ext uri="{28A0092B-C50C-407E-A947-70E740481C1C}">
                <a14:useLocalDpi xmlns:a14="http://schemas.microsoft.com/office/drawing/2010/main" val="0"/>
              </a:ext>
            </a:extLst>
          </a:blip>
          <a:srcRect l="-6" t="12405" r="-6" b="15882"/>
          <a:stretch/>
        </p:blipFill>
        <p:spPr>
          <a:xfrm>
            <a:off x="1386840" y="19107"/>
            <a:ext cx="9418320" cy="6819786"/>
          </a:xfrm>
          <a:prstGeom prst="rect">
            <a:avLst/>
          </a:prstGeom>
        </p:spPr>
      </p:pic>
      <p:sp>
        <p:nvSpPr>
          <p:cNvPr id="2" name="Title 1">
            <a:extLst>
              <a:ext uri="{FF2B5EF4-FFF2-40B4-BE49-F238E27FC236}">
                <a16:creationId xmlns:a16="http://schemas.microsoft.com/office/drawing/2014/main" id="{CF55C712-DBD3-2947-E2FF-6370936C5F40}"/>
              </a:ext>
            </a:extLst>
          </p:cNvPr>
          <p:cNvSpPr>
            <a:spLocks noGrp="1"/>
          </p:cNvSpPr>
          <p:nvPr>
            <p:ph type="title"/>
          </p:nvPr>
        </p:nvSpPr>
        <p:spPr>
          <a:xfrm>
            <a:off x="768806" y="155270"/>
            <a:ext cx="10058400" cy="3566160"/>
          </a:xfrm>
        </p:spPr>
        <p:txBody>
          <a:bodyPr/>
          <a:lstStyle/>
          <a:p>
            <a:r>
              <a:rPr lang="en-US" b="1" dirty="0"/>
              <a:t>Thank you !</a:t>
            </a:r>
          </a:p>
        </p:txBody>
      </p:sp>
      <p:sp>
        <p:nvSpPr>
          <p:cNvPr id="3" name="Text Placeholder 2">
            <a:extLst>
              <a:ext uri="{FF2B5EF4-FFF2-40B4-BE49-F238E27FC236}">
                <a16:creationId xmlns:a16="http://schemas.microsoft.com/office/drawing/2014/main" id="{61437C00-9542-E71F-1E40-2B1C6A6FFB71}"/>
              </a:ext>
            </a:extLst>
          </p:cNvPr>
          <p:cNvSpPr>
            <a:spLocks noGrp="1"/>
          </p:cNvSpPr>
          <p:nvPr>
            <p:ph type="body" idx="1"/>
          </p:nvPr>
        </p:nvSpPr>
        <p:spPr>
          <a:xfrm>
            <a:off x="579119" y="4657315"/>
            <a:ext cx="11059505" cy="1143000"/>
          </a:xfrm>
        </p:spPr>
        <p:txBody>
          <a:bodyPr>
            <a:normAutofit/>
          </a:bodyPr>
          <a:lstStyle/>
          <a:p>
            <a:pPr algn="ctr"/>
            <a:r>
              <a:rPr lang="en-US" sz="2000" dirty="0">
                <a:solidFill>
                  <a:schemeClr val="accent1">
                    <a:lumMod val="75000"/>
                  </a:schemeClr>
                </a:solidFill>
              </a:rPr>
              <a:t>Together, we can make a difference</a:t>
            </a:r>
          </a:p>
        </p:txBody>
      </p:sp>
      <p:pic>
        <p:nvPicPr>
          <p:cNvPr id="10" name="Picture 9" descr="Logo&#10;&#10;Description automatically generated">
            <a:extLst>
              <a:ext uri="{FF2B5EF4-FFF2-40B4-BE49-F238E27FC236}">
                <a16:creationId xmlns:a16="http://schemas.microsoft.com/office/drawing/2014/main" id="{12017997-32EE-581C-7C67-80C473B9BF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65838" y="5124101"/>
            <a:ext cx="1060324" cy="1059719"/>
          </a:xfrm>
          <a:prstGeom prst="rect">
            <a:avLst/>
          </a:prstGeom>
        </p:spPr>
      </p:pic>
    </p:spTree>
    <p:extLst>
      <p:ext uri="{BB962C8B-B14F-4D97-AF65-F5344CB8AC3E}">
        <p14:creationId xmlns:p14="http://schemas.microsoft.com/office/powerpoint/2010/main" val="23033445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8E460-8E05-29BA-497E-355051BEB751}"/>
              </a:ext>
            </a:extLst>
          </p:cNvPr>
          <p:cNvSpPr>
            <a:spLocks noGrp="1"/>
          </p:cNvSpPr>
          <p:nvPr>
            <p:ph type="title"/>
          </p:nvPr>
        </p:nvSpPr>
        <p:spPr/>
        <p:txBody>
          <a:bodyPr>
            <a:normAutofit/>
          </a:bodyPr>
          <a:lstStyle/>
          <a:p>
            <a:r>
              <a:rPr lang="en-US" b="1" dirty="0"/>
              <a:t>Jeanette Castaneda </a:t>
            </a:r>
            <a:br>
              <a:rPr lang="en-US" b="1" dirty="0"/>
            </a:br>
            <a:r>
              <a:rPr lang="en-US" b="1" dirty="0"/>
              <a:t>Midland County HA, TX</a:t>
            </a:r>
            <a:endParaRPr lang="en-US" dirty="0"/>
          </a:p>
        </p:txBody>
      </p:sp>
      <p:sp>
        <p:nvSpPr>
          <p:cNvPr id="4" name="Slide Number Placeholder 3">
            <a:extLst>
              <a:ext uri="{FF2B5EF4-FFF2-40B4-BE49-F238E27FC236}">
                <a16:creationId xmlns:a16="http://schemas.microsoft.com/office/drawing/2014/main" id="{5C4C3EC8-954E-DBB9-8223-D811AA40080F}"/>
              </a:ext>
            </a:extLst>
          </p:cNvPr>
          <p:cNvSpPr>
            <a:spLocks noGrp="1"/>
          </p:cNvSpPr>
          <p:nvPr>
            <p:ph type="sldNum" sz="quarter" idx="12"/>
          </p:nvPr>
        </p:nvSpPr>
        <p:spPr/>
        <p:txBody>
          <a:bodyPr/>
          <a:lstStyle/>
          <a:p>
            <a:fld id="{4FAB73BC-B049-4115-A692-8D63A059BFB8}" type="slidenum">
              <a:rPr lang="en-US" smtClean="0"/>
              <a:t>31</a:t>
            </a:fld>
            <a:endParaRPr lang="en-US" dirty="0"/>
          </a:p>
        </p:txBody>
      </p:sp>
      <p:pic>
        <p:nvPicPr>
          <p:cNvPr id="6" name="Picture 5">
            <a:extLst>
              <a:ext uri="{FF2B5EF4-FFF2-40B4-BE49-F238E27FC236}">
                <a16:creationId xmlns:a16="http://schemas.microsoft.com/office/drawing/2014/main" id="{36FBBAED-AE21-132F-ED41-570A91E24C34}"/>
              </a:ext>
            </a:extLst>
          </p:cNvPr>
          <p:cNvPicPr>
            <a:picLocks noChangeAspect="1"/>
          </p:cNvPicPr>
          <p:nvPr/>
        </p:nvPicPr>
        <p:blipFill>
          <a:blip r:embed="rId2"/>
          <a:stretch>
            <a:fillRect/>
          </a:stretch>
        </p:blipFill>
        <p:spPr>
          <a:xfrm>
            <a:off x="4081401" y="2498257"/>
            <a:ext cx="4029198" cy="2369019"/>
          </a:xfrm>
          <a:prstGeom prst="rect">
            <a:avLst/>
          </a:prstGeom>
        </p:spPr>
      </p:pic>
    </p:spTree>
    <p:extLst>
      <p:ext uri="{BB962C8B-B14F-4D97-AF65-F5344CB8AC3E}">
        <p14:creationId xmlns:p14="http://schemas.microsoft.com/office/powerpoint/2010/main" val="21450105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E3ED1F-3D32-7748-FA8D-837FF0257E13}"/>
              </a:ext>
            </a:extLst>
          </p:cNvPr>
          <p:cNvSpPr>
            <a:spLocks noGrp="1"/>
          </p:cNvSpPr>
          <p:nvPr>
            <p:ph type="title"/>
          </p:nvPr>
        </p:nvSpPr>
        <p:spPr/>
        <p:txBody>
          <a:bodyPr/>
          <a:lstStyle/>
          <a:p>
            <a:r>
              <a:rPr lang="en-US"/>
              <a:t>Reminders</a:t>
            </a:r>
          </a:p>
        </p:txBody>
      </p:sp>
      <p:sp>
        <p:nvSpPr>
          <p:cNvPr id="3" name="Content Placeholder 2">
            <a:extLst>
              <a:ext uri="{FF2B5EF4-FFF2-40B4-BE49-F238E27FC236}">
                <a16:creationId xmlns:a16="http://schemas.microsoft.com/office/drawing/2014/main" id="{628E8FFF-E4F9-4DAD-3468-CF61AB24ECB6}"/>
              </a:ext>
            </a:extLst>
          </p:cNvPr>
          <p:cNvSpPr>
            <a:spLocks noGrp="1"/>
          </p:cNvSpPr>
          <p:nvPr>
            <p:ph idx="1"/>
          </p:nvPr>
        </p:nvSpPr>
        <p:spPr>
          <a:xfrm>
            <a:off x="1146367" y="2220686"/>
            <a:ext cx="10272889" cy="4398127"/>
          </a:xfrm>
        </p:spPr>
        <p:txBody>
          <a:bodyPr>
            <a:normAutofit/>
          </a:bodyPr>
          <a:lstStyle/>
          <a:p>
            <a:pPr marL="457200" indent="-457200">
              <a:buFont typeface="Wingdings"/>
              <a:buChar char="Ø"/>
            </a:pPr>
            <a:r>
              <a:rPr lang="en-US" sz="2400">
                <a:latin typeface="Calibri"/>
                <a:cs typeface="Calibri"/>
              </a:rPr>
              <a:t>We urge PHAs to take advantage of the recent program updates to support leasing:</a:t>
            </a:r>
          </a:p>
          <a:p>
            <a:pPr lvl="1"/>
            <a:r>
              <a:rPr lang="en-US" sz="2000">
                <a:latin typeface="Calibri"/>
                <a:cs typeface="Calibri"/>
              </a:rPr>
              <a:t>New 2023 FMRs </a:t>
            </a:r>
          </a:p>
          <a:p>
            <a:pPr lvl="1"/>
            <a:r>
              <a:rPr lang="en-US" sz="2000">
                <a:latin typeface="Calibri"/>
                <a:cs typeface="Calibri"/>
              </a:rPr>
              <a:t>Payment Standard Waivers (PIH Notice 2022-30)</a:t>
            </a:r>
          </a:p>
          <a:p>
            <a:pPr lvl="1"/>
            <a:r>
              <a:rPr lang="en-US" sz="2000">
                <a:latin typeface="Calibri"/>
                <a:cs typeface="Calibri"/>
              </a:rPr>
              <a:t>Administrative Fee Flexibility (PIH Notice 2020-29)</a:t>
            </a:r>
          </a:p>
          <a:p>
            <a:pPr marL="0" indent="0">
              <a:buNone/>
            </a:pPr>
            <a:endParaRPr lang="en-US" sz="800">
              <a:latin typeface="Calibri"/>
              <a:cs typeface="Calibri"/>
            </a:endParaRPr>
          </a:p>
          <a:p>
            <a:pPr marL="457200" indent="-457200">
              <a:buFont typeface="Wingdings"/>
              <a:buChar char="Ø"/>
            </a:pPr>
            <a:r>
              <a:rPr lang="en-US" sz="2400" u="sng">
                <a:latin typeface="Calibri"/>
                <a:cs typeface="Calibri"/>
              </a:rPr>
              <a:t>Now is not the time to press pause on HCV leasing</a:t>
            </a:r>
            <a:r>
              <a:rPr lang="en-US" sz="2400">
                <a:latin typeface="Calibri"/>
                <a:cs typeface="Calibri"/>
              </a:rPr>
              <a:t>.  Please continue to use the Two-Year-Tool to make HCV program decisions</a:t>
            </a:r>
            <a:r>
              <a:rPr lang="en-US" sz="2800">
                <a:latin typeface="Calibri"/>
                <a:cs typeface="Calibri"/>
              </a:rPr>
              <a:t>.  </a:t>
            </a:r>
          </a:p>
          <a:p>
            <a:pPr marL="0" lvl="1" indent="0">
              <a:buNone/>
            </a:pPr>
            <a:endParaRPr lang="en-US" sz="1600">
              <a:latin typeface="Calibri"/>
              <a:cs typeface="Calibri"/>
            </a:endParaRPr>
          </a:p>
          <a:p>
            <a:pPr marL="457200" lvl="1" indent="0">
              <a:buNone/>
            </a:pPr>
            <a:endParaRPr lang="en-US"/>
          </a:p>
        </p:txBody>
      </p:sp>
      <p:sp>
        <p:nvSpPr>
          <p:cNvPr id="4" name="Slide Number Placeholder 3">
            <a:extLst>
              <a:ext uri="{FF2B5EF4-FFF2-40B4-BE49-F238E27FC236}">
                <a16:creationId xmlns:a16="http://schemas.microsoft.com/office/drawing/2014/main" id="{FB573FC0-32C6-1210-F0F0-180689EC7F92}"/>
              </a:ext>
            </a:extLst>
          </p:cNvPr>
          <p:cNvSpPr>
            <a:spLocks noGrp="1"/>
          </p:cNvSpPr>
          <p:nvPr>
            <p:ph type="sldNum" sz="quarter" idx="12"/>
          </p:nvPr>
        </p:nvSpPr>
        <p:spPr/>
        <p:txBody>
          <a:bodyPr/>
          <a:lstStyle/>
          <a:p>
            <a:fld id="{63CDEB3F-4050-4176-9930-7DC63E685662}" type="slidenum">
              <a:rPr lang="en-US" smtClean="0"/>
              <a:t>32</a:t>
            </a:fld>
            <a:endParaRPr lang="en-US"/>
          </a:p>
        </p:txBody>
      </p:sp>
      <p:sp>
        <p:nvSpPr>
          <p:cNvPr id="6" name="TextBox 5">
            <a:extLst>
              <a:ext uri="{FF2B5EF4-FFF2-40B4-BE49-F238E27FC236}">
                <a16:creationId xmlns:a16="http://schemas.microsoft.com/office/drawing/2014/main" id="{7265B7F6-EE83-53DA-4E8E-A14F7C0F8B0B}"/>
              </a:ext>
            </a:extLst>
          </p:cNvPr>
          <p:cNvSpPr txBox="1"/>
          <p:nvPr/>
        </p:nvSpPr>
        <p:spPr>
          <a:xfrm>
            <a:off x="772743" y="6027003"/>
            <a:ext cx="11346426" cy="830997"/>
          </a:xfrm>
          <a:prstGeom prst="rect">
            <a:avLst/>
          </a:prstGeom>
          <a:solidFill>
            <a:schemeClr val="accent2">
              <a:lumMod val="20000"/>
              <a:lumOff val="80000"/>
            </a:schemeClr>
          </a:solidFill>
        </p:spPr>
        <p:txBody>
          <a:bodyPr wrap="square" rtlCol="0">
            <a:spAutoFit/>
          </a:bodyPr>
          <a:lstStyle/>
          <a:p>
            <a:r>
              <a:rPr lang="en-US" sz="2400" b="1"/>
              <a:t>Need help?</a:t>
            </a:r>
          </a:p>
          <a:p>
            <a:r>
              <a:rPr lang="en-US" sz="2400"/>
              <a:t>Contact your local Public Housing Field Office and/or visit </a:t>
            </a:r>
            <a:r>
              <a:rPr lang="en-US" sz="2400">
                <a:hlinkClick r:id="rId2"/>
              </a:rPr>
              <a:t>www.hud.gov/hcv</a:t>
            </a:r>
            <a:r>
              <a:rPr lang="en-US" sz="2400"/>
              <a:t>.</a:t>
            </a:r>
          </a:p>
        </p:txBody>
      </p:sp>
    </p:spTree>
    <p:extLst>
      <p:ext uri="{BB962C8B-B14F-4D97-AF65-F5344CB8AC3E}">
        <p14:creationId xmlns:p14="http://schemas.microsoft.com/office/powerpoint/2010/main" val="21186448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E3ED1F-3D32-7748-FA8D-837FF0257E13}"/>
              </a:ext>
            </a:extLst>
          </p:cNvPr>
          <p:cNvSpPr>
            <a:spLocks noGrp="1"/>
          </p:cNvSpPr>
          <p:nvPr>
            <p:ph type="title"/>
          </p:nvPr>
        </p:nvSpPr>
        <p:spPr/>
        <p:txBody>
          <a:bodyPr/>
          <a:lstStyle/>
          <a:p>
            <a:r>
              <a:rPr lang="en-US"/>
              <a:t>Reminders</a:t>
            </a:r>
          </a:p>
        </p:txBody>
      </p:sp>
      <p:sp>
        <p:nvSpPr>
          <p:cNvPr id="3" name="Content Placeholder 2">
            <a:extLst>
              <a:ext uri="{FF2B5EF4-FFF2-40B4-BE49-F238E27FC236}">
                <a16:creationId xmlns:a16="http://schemas.microsoft.com/office/drawing/2014/main" id="{628E8FFF-E4F9-4DAD-3468-CF61AB24ECB6}"/>
              </a:ext>
            </a:extLst>
          </p:cNvPr>
          <p:cNvSpPr>
            <a:spLocks noGrp="1"/>
          </p:cNvSpPr>
          <p:nvPr>
            <p:ph idx="1"/>
          </p:nvPr>
        </p:nvSpPr>
        <p:spPr>
          <a:xfrm>
            <a:off x="1309512" y="2281645"/>
            <a:ext cx="10272889" cy="4009091"/>
          </a:xfrm>
        </p:spPr>
        <p:txBody>
          <a:bodyPr>
            <a:normAutofit/>
          </a:bodyPr>
          <a:lstStyle/>
          <a:p>
            <a:pPr marL="457200" indent="-457200">
              <a:buFont typeface="Wingdings"/>
              <a:buChar char="Ø"/>
            </a:pPr>
            <a:r>
              <a:rPr lang="en-US" sz="2000">
                <a:latin typeface="Calibri"/>
                <a:cs typeface="Calibri"/>
              </a:rPr>
              <a:t>HUD has been working to improve the HCV utilization resources available to PHAs, in case you missed it here are a few new items:</a:t>
            </a:r>
          </a:p>
          <a:p>
            <a:pPr lvl="1">
              <a:buFontTx/>
              <a:buChar char="-"/>
            </a:pPr>
            <a:r>
              <a:rPr lang="en-US" sz="2000" u="sng">
                <a:latin typeface="Calibri"/>
                <a:cs typeface="Calibri"/>
              </a:rPr>
              <a:t>HCV Connect </a:t>
            </a:r>
            <a:r>
              <a:rPr lang="en-US" sz="2000">
                <a:latin typeface="Calibri"/>
                <a:cs typeface="Calibri"/>
              </a:rPr>
              <a:t>– A email newsletter focused on the HCV program with reminders of program guidance, notification of webinars, events, and research.</a:t>
            </a:r>
          </a:p>
          <a:p>
            <a:pPr lvl="1">
              <a:buFontTx/>
              <a:buChar char="-"/>
            </a:pPr>
            <a:r>
              <a:rPr lang="en-US" sz="2000" u="sng">
                <a:latin typeface="Calibri"/>
                <a:cs typeface="Calibri"/>
              </a:rPr>
              <a:t>HCV Utilization Webinars</a:t>
            </a:r>
            <a:r>
              <a:rPr lang="en-US" sz="2000">
                <a:latin typeface="Calibri"/>
                <a:cs typeface="Calibri"/>
              </a:rPr>
              <a:t> – These webinars will provide HCV program updates and share best practices.   They are scheduled for </a:t>
            </a:r>
            <a:r>
              <a:rPr lang="en-US" sz="2000" b="1">
                <a:latin typeface="Calibri"/>
                <a:cs typeface="Calibri"/>
              </a:rPr>
              <a:t>every third Thursday at 2:00 Eastern.</a:t>
            </a:r>
          </a:p>
          <a:p>
            <a:pPr lvl="1">
              <a:buFontTx/>
              <a:buChar char="-"/>
            </a:pPr>
            <a:r>
              <a:rPr lang="en-US" sz="2000" u="sng">
                <a:latin typeface="Calibri"/>
                <a:cs typeface="Calibri"/>
              </a:rPr>
              <a:t>HCV Overview Video Series </a:t>
            </a:r>
            <a:r>
              <a:rPr lang="en-US" sz="2000">
                <a:latin typeface="Calibri"/>
                <a:cs typeface="Calibri"/>
              </a:rPr>
              <a:t>with short videos covering common topics in HCV program administration.</a:t>
            </a:r>
          </a:p>
          <a:p>
            <a:pPr marL="463550" lvl="1" indent="-463550">
              <a:buFont typeface="Wingdings" panose="05000000000000000000" pitchFamily="2" charset="2"/>
              <a:buChar char="Ø"/>
            </a:pPr>
            <a:r>
              <a:rPr lang="en-US" sz="2000">
                <a:latin typeface="Calibri"/>
                <a:cs typeface="Calibri"/>
              </a:rPr>
              <a:t>Plus, we have ongoing support for the HCV Utilization Tools and the HCV Data Dashboard.</a:t>
            </a:r>
          </a:p>
          <a:p>
            <a:pPr marL="463550" lvl="1" indent="-463550">
              <a:buFont typeface="Wingdings" panose="05000000000000000000" pitchFamily="2" charset="2"/>
              <a:buChar char="Ø"/>
            </a:pPr>
            <a:r>
              <a:rPr lang="en-US" sz="2000">
                <a:latin typeface="Calibri"/>
                <a:cs typeface="Calibri"/>
              </a:rPr>
              <a:t>All of this is available at </a:t>
            </a:r>
            <a:r>
              <a:rPr lang="en-US" sz="2000">
                <a:latin typeface="Calibri"/>
                <a:cs typeface="Calibri"/>
                <a:hlinkClick r:id="rId2"/>
              </a:rPr>
              <a:t>www.hud.gov/hcv</a:t>
            </a:r>
            <a:r>
              <a:rPr lang="en-US" sz="2000">
                <a:latin typeface="Calibri"/>
                <a:cs typeface="Calibri"/>
              </a:rPr>
              <a:t>.</a:t>
            </a:r>
          </a:p>
          <a:p>
            <a:pPr marL="0" lvl="1" indent="0">
              <a:buNone/>
            </a:pPr>
            <a:endParaRPr lang="en-US" sz="1600">
              <a:latin typeface="Calibri"/>
              <a:cs typeface="Calibri"/>
            </a:endParaRPr>
          </a:p>
          <a:p>
            <a:pPr marL="457200" lvl="1" indent="0">
              <a:buNone/>
            </a:pPr>
            <a:endParaRPr lang="en-US"/>
          </a:p>
        </p:txBody>
      </p:sp>
      <p:sp>
        <p:nvSpPr>
          <p:cNvPr id="4" name="Slide Number Placeholder 3">
            <a:extLst>
              <a:ext uri="{FF2B5EF4-FFF2-40B4-BE49-F238E27FC236}">
                <a16:creationId xmlns:a16="http://schemas.microsoft.com/office/drawing/2014/main" id="{FB573FC0-32C6-1210-F0F0-180689EC7F92}"/>
              </a:ext>
            </a:extLst>
          </p:cNvPr>
          <p:cNvSpPr>
            <a:spLocks noGrp="1"/>
          </p:cNvSpPr>
          <p:nvPr>
            <p:ph type="sldNum" sz="quarter" idx="12"/>
          </p:nvPr>
        </p:nvSpPr>
        <p:spPr/>
        <p:txBody>
          <a:bodyPr/>
          <a:lstStyle/>
          <a:p>
            <a:fld id="{63CDEB3F-4050-4176-9930-7DC63E685662}" type="slidenum">
              <a:rPr lang="en-US" smtClean="0"/>
              <a:t>33</a:t>
            </a:fld>
            <a:endParaRPr lang="en-US"/>
          </a:p>
        </p:txBody>
      </p:sp>
    </p:spTree>
    <p:extLst>
      <p:ext uri="{BB962C8B-B14F-4D97-AF65-F5344CB8AC3E}">
        <p14:creationId xmlns:p14="http://schemas.microsoft.com/office/powerpoint/2010/main" val="1736913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7E274C-B021-582B-0CCB-271666CC8B33}"/>
              </a:ext>
            </a:extLst>
          </p:cNvPr>
          <p:cNvSpPr>
            <a:spLocks noGrp="1"/>
          </p:cNvSpPr>
          <p:nvPr>
            <p:ph type="title"/>
          </p:nvPr>
        </p:nvSpPr>
        <p:spPr/>
        <p:txBody>
          <a:bodyPr/>
          <a:lstStyle/>
          <a:p>
            <a:r>
              <a:rPr lang="en-US">
                <a:latin typeface="Franklin Gothic Book"/>
              </a:rPr>
              <a:t>Additional Pre-Webinar Updates</a:t>
            </a:r>
            <a:endParaRPr lang="en-US"/>
          </a:p>
        </p:txBody>
      </p:sp>
      <p:sp>
        <p:nvSpPr>
          <p:cNvPr id="3" name="Content Placeholder 2">
            <a:extLst>
              <a:ext uri="{FF2B5EF4-FFF2-40B4-BE49-F238E27FC236}">
                <a16:creationId xmlns:a16="http://schemas.microsoft.com/office/drawing/2014/main" id="{657DB714-434F-454D-9F21-E949EEC66C75}"/>
              </a:ext>
            </a:extLst>
          </p:cNvPr>
          <p:cNvSpPr>
            <a:spLocks noGrp="1"/>
          </p:cNvSpPr>
          <p:nvPr>
            <p:ph idx="1"/>
          </p:nvPr>
        </p:nvSpPr>
        <p:spPr>
          <a:xfrm>
            <a:off x="1012722" y="1695334"/>
            <a:ext cx="10844979" cy="2876550"/>
          </a:xfrm>
        </p:spPr>
        <p:txBody>
          <a:bodyPr>
            <a:normAutofit fontScale="77500" lnSpcReduction="20000"/>
          </a:bodyPr>
          <a:lstStyle/>
          <a:p>
            <a:pPr marL="0" indent="0">
              <a:buNone/>
            </a:pPr>
            <a:r>
              <a:rPr lang="en-US" sz="3500" b="1">
                <a:solidFill>
                  <a:srgbClr val="002060"/>
                </a:solidFill>
                <a:latin typeface="Calibri"/>
                <a:cs typeface="Calibri"/>
              </a:rPr>
              <a:t>Now is NOT the time of year to hit pause on leasing and spending decisions.</a:t>
            </a:r>
          </a:p>
          <a:p>
            <a:pPr marL="511175" indent="-511175"/>
            <a:r>
              <a:rPr lang="en-US"/>
              <a:t>Although we don’t have a full year appropriation in place now, we expect Congress to pass a bill soon.   </a:t>
            </a:r>
          </a:p>
          <a:p>
            <a:pPr marL="511175" indent="-511175"/>
            <a:r>
              <a:rPr lang="en-US">
                <a:latin typeface="Calibri"/>
                <a:cs typeface="Calibri"/>
              </a:rPr>
              <a:t>PHAs can use the Two-Year-Tool (TYT) to make program decisions (e.g. Issue more vouchers?  Raise payment standards?).  The TYT includes estimated funding for 2023, including estimated PHA-specific inflation factors.</a:t>
            </a:r>
          </a:p>
        </p:txBody>
      </p:sp>
      <p:sp>
        <p:nvSpPr>
          <p:cNvPr id="4" name="Slide Number Placeholder 3">
            <a:extLst>
              <a:ext uri="{FF2B5EF4-FFF2-40B4-BE49-F238E27FC236}">
                <a16:creationId xmlns:a16="http://schemas.microsoft.com/office/drawing/2014/main" id="{3DB92A18-80BD-375F-DBF6-EA1257C89B1D}"/>
              </a:ext>
            </a:extLst>
          </p:cNvPr>
          <p:cNvSpPr>
            <a:spLocks noGrp="1"/>
          </p:cNvSpPr>
          <p:nvPr>
            <p:ph type="sldNum" sz="quarter" idx="12"/>
          </p:nvPr>
        </p:nvSpPr>
        <p:spPr/>
        <p:txBody>
          <a:bodyPr/>
          <a:lstStyle/>
          <a:p>
            <a:fld id="{63CDEB3F-4050-4176-9930-7DC63E685662}" type="slidenum">
              <a:rPr lang="en-US" smtClean="0"/>
              <a:t>4</a:t>
            </a:fld>
            <a:endParaRPr lang="en-US"/>
          </a:p>
        </p:txBody>
      </p:sp>
      <p:sp>
        <p:nvSpPr>
          <p:cNvPr id="5" name="TextBox 4">
            <a:extLst>
              <a:ext uri="{FF2B5EF4-FFF2-40B4-BE49-F238E27FC236}">
                <a16:creationId xmlns:a16="http://schemas.microsoft.com/office/drawing/2014/main" id="{57B5DA13-F938-E469-CA48-271E169E70AB}"/>
              </a:ext>
            </a:extLst>
          </p:cNvPr>
          <p:cNvSpPr txBox="1"/>
          <p:nvPr/>
        </p:nvSpPr>
        <p:spPr>
          <a:xfrm>
            <a:off x="4876800" y="4646473"/>
            <a:ext cx="6135157" cy="1754326"/>
          </a:xfrm>
          <a:prstGeom prst="rect">
            <a:avLst/>
          </a:prstGeom>
          <a:solidFill>
            <a:schemeClr val="accent1">
              <a:lumMod val="20000"/>
              <a:lumOff val="80000"/>
            </a:schemeClr>
          </a:solidFill>
        </p:spPr>
        <p:txBody>
          <a:bodyPr wrap="square" rtlCol="0">
            <a:spAutoFit/>
          </a:bodyPr>
          <a:lstStyle/>
          <a:p>
            <a:r>
              <a:rPr lang="en-US" b="1"/>
              <a:t>Available Resources:</a:t>
            </a:r>
          </a:p>
          <a:p>
            <a:pPr marL="285750" indent="-285750">
              <a:buFontTx/>
              <a:buChar char="-"/>
            </a:pPr>
            <a:r>
              <a:rPr lang="en-US"/>
              <a:t>Your local HUD Public Housing Field Office</a:t>
            </a:r>
          </a:p>
          <a:p>
            <a:pPr marL="285750" indent="-285750">
              <a:buFontTx/>
              <a:buChar char="-"/>
            </a:pPr>
            <a:r>
              <a:rPr lang="en-US"/>
              <a:t>The HCV Utilization Tools Section of </a:t>
            </a:r>
            <a:r>
              <a:rPr lang="en-US">
                <a:hlinkClick r:id="rId2"/>
              </a:rPr>
              <a:t>www.hud.gov/hcv</a:t>
            </a:r>
            <a:endParaRPr lang="en-US"/>
          </a:p>
          <a:p>
            <a:pPr marL="285750" indent="-285750">
              <a:buFontTx/>
              <a:buChar char="-"/>
            </a:pPr>
            <a:r>
              <a:rPr lang="en-US"/>
              <a:t>Prior HCV Utilization Webinars:  </a:t>
            </a:r>
          </a:p>
          <a:p>
            <a:pPr marL="742950" lvl="1" indent="-285750">
              <a:buFont typeface="Arial" panose="020B0604020202020204" pitchFamily="34" charset="0"/>
              <a:buChar char="•"/>
            </a:pPr>
            <a:r>
              <a:rPr lang="en-US">
                <a:hlinkClick r:id="rId3"/>
              </a:rPr>
              <a:t>October 12, 2022</a:t>
            </a:r>
            <a:endParaRPr lang="en-US"/>
          </a:p>
          <a:p>
            <a:pPr marL="742950" lvl="1" indent="-285750">
              <a:buFont typeface="Arial" panose="020B0604020202020204" pitchFamily="34" charset="0"/>
              <a:buChar char="•"/>
            </a:pPr>
            <a:r>
              <a:rPr lang="en-US">
                <a:hlinkClick r:id="rId4"/>
              </a:rPr>
              <a:t>January 12, 2022</a:t>
            </a:r>
            <a:endParaRPr lang="en-US"/>
          </a:p>
        </p:txBody>
      </p:sp>
    </p:spTree>
    <p:extLst>
      <p:ext uri="{BB962C8B-B14F-4D97-AF65-F5344CB8AC3E}">
        <p14:creationId xmlns:p14="http://schemas.microsoft.com/office/powerpoint/2010/main" val="4268921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7E274C-B021-582B-0CCB-271666CC8B33}"/>
              </a:ext>
            </a:extLst>
          </p:cNvPr>
          <p:cNvSpPr>
            <a:spLocks noGrp="1"/>
          </p:cNvSpPr>
          <p:nvPr>
            <p:ph type="title"/>
          </p:nvPr>
        </p:nvSpPr>
        <p:spPr/>
        <p:txBody>
          <a:bodyPr/>
          <a:lstStyle/>
          <a:p>
            <a:r>
              <a:rPr lang="en-US">
                <a:latin typeface="Franklin Gothic Book"/>
              </a:rPr>
              <a:t>Additional Pre-Webinar Updates</a:t>
            </a:r>
            <a:endParaRPr lang="en-US"/>
          </a:p>
        </p:txBody>
      </p:sp>
      <p:sp>
        <p:nvSpPr>
          <p:cNvPr id="3" name="Content Placeholder 2">
            <a:extLst>
              <a:ext uri="{FF2B5EF4-FFF2-40B4-BE49-F238E27FC236}">
                <a16:creationId xmlns:a16="http://schemas.microsoft.com/office/drawing/2014/main" id="{657DB714-434F-454D-9F21-E949EEC66C75}"/>
              </a:ext>
            </a:extLst>
          </p:cNvPr>
          <p:cNvSpPr>
            <a:spLocks noGrp="1"/>
          </p:cNvSpPr>
          <p:nvPr>
            <p:ph idx="1"/>
          </p:nvPr>
        </p:nvSpPr>
        <p:spPr>
          <a:xfrm>
            <a:off x="1309512" y="1990725"/>
            <a:ext cx="10272889" cy="1438275"/>
          </a:xfrm>
        </p:spPr>
        <p:txBody>
          <a:bodyPr>
            <a:normAutofit/>
          </a:bodyPr>
          <a:lstStyle/>
          <a:p>
            <a:pPr marL="0" indent="0">
              <a:buNone/>
            </a:pPr>
            <a:r>
              <a:rPr lang="en-US"/>
              <a:t>Have comments/questions, please enter them in the chat.</a:t>
            </a:r>
          </a:p>
          <a:p>
            <a:pPr marL="0" indent="0">
              <a:buNone/>
            </a:pPr>
            <a:endParaRPr lang="en-US"/>
          </a:p>
        </p:txBody>
      </p:sp>
      <p:sp>
        <p:nvSpPr>
          <p:cNvPr id="4" name="Slide Number Placeholder 3">
            <a:extLst>
              <a:ext uri="{FF2B5EF4-FFF2-40B4-BE49-F238E27FC236}">
                <a16:creationId xmlns:a16="http://schemas.microsoft.com/office/drawing/2014/main" id="{3DB92A18-80BD-375F-DBF6-EA1257C89B1D}"/>
              </a:ext>
            </a:extLst>
          </p:cNvPr>
          <p:cNvSpPr>
            <a:spLocks noGrp="1"/>
          </p:cNvSpPr>
          <p:nvPr>
            <p:ph type="sldNum" sz="quarter" idx="12"/>
          </p:nvPr>
        </p:nvSpPr>
        <p:spPr/>
        <p:txBody>
          <a:bodyPr/>
          <a:lstStyle/>
          <a:p>
            <a:fld id="{63CDEB3F-4050-4176-9930-7DC63E685662}" type="slidenum">
              <a:rPr lang="en-US" smtClean="0"/>
              <a:t>5</a:t>
            </a:fld>
            <a:endParaRPr lang="en-US"/>
          </a:p>
        </p:txBody>
      </p:sp>
      <p:pic>
        <p:nvPicPr>
          <p:cNvPr id="6" name="Picture 5">
            <a:extLst>
              <a:ext uri="{FF2B5EF4-FFF2-40B4-BE49-F238E27FC236}">
                <a16:creationId xmlns:a16="http://schemas.microsoft.com/office/drawing/2014/main" id="{5603AFDF-CEE7-FBED-DD54-DF5B35CC8C98}"/>
              </a:ext>
            </a:extLst>
          </p:cNvPr>
          <p:cNvPicPr>
            <a:picLocks noChangeAspect="1"/>
          </p:cNvPicPr>
          <p:nvPr/>
        </p:nvPicPr>
        <p:blipFill>
          <a:blip r:embed="rId2"/>
          <a:stretch>
            <a:fillRect/>
          </a:stretch>
        </p:blipFill>
        <p:spPr>
          <a:xfrm>
            <a:off x="3355719" y="3063875"/>
            <a:ext cx="5480562" cy="3187674"/>
          </a:xfrm>
          <a:prstGeom prst="rect">
            <a:avLst/>
          </a:prstGeom>
        </p:spPr>
      </p:pic>
    </p:spTree>
    <p:extLst>
      <p:ext uri="{BB962C8B-B14F-4D97-AF65-F5344CB8AC3E}">
        <p14:creationId xmlns:p14="http://schemas.microsoft.com/office/powerpoint/2010/main" val="33148005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0E0E6F-B56E-49E7-A6F9-8F6EC8489F26}"/>
              </a:ext>
            </a:extLst>
          </p:cNvPr>
          <p:cNvSpPr>
            <a:spLocks noGrp="1"/>
          </p:cNvSpPr>
          <p:nvPr>
            <p:ph type="title"/>
          </p:nvPr>
        </p:nvSpPr>
        <p:spPr>
          <a:xfrm>
            <a:off x="1456404" y="420478"/>
            <a:ext cx="10272889" cy="1533524"/>
          </a:xfrm>
        </p:spPr>
        <p:txBody>
          <a:bodyPr/>
          <a:lstStyle/>
          <a:p>
            <a:r>
              <a:rPr lang="en-US"/>
              <a:t>Agenda</a:t>
            </a:r>
          </a:p>
        </p:txBody>
      </p:sp>
      <p:sp>
        <p:nvSpPr>
          <p:cNvPr id="3" name="Content Placeholder 2">
            <a:extLst>
              <a:ext uri="{FF2B5EF4-FFF2-40B4-BE49-F238E27FC236}">
                <a16:creationId xmlns:a16="http://schemas.microsoft.com/office/drawing/2014/main" id="{F47176DD-7C1B-49A0-AA6A-D7D1532D5DE9}"/>
              </a:ext>
            </a:extLst>
          </p:cNvPr>
          <p:cNvSpPr>
            <a:spLocks noGrp="1"/>
          </p:cNvSpPr>
          <p:nvPr>
            <p:ph idx="1"/>
          </p:nvPr>
        </p:nvSpPr>
        <p:spPr/>
        <p:txBody>
          <a:bodyPr>
            <a:normAutofit/>
          </a:bodyPr>
          <a:lstStyle/>
          <a:p>
            <a:pPr marL="514350" indent="-514350">
              <a:buClr>
                <a:srgbClr val="1287C3"/>
              </a:buClr>
              <a:buAutoNum type="arabicPeriod"/>
            </a:pPr>
            <a:r>
              <a:rPr lang="en-US" sz="2400" dirty="0">
                <a:latin typeface="Calibri"/>
                <a:cs typeface="Calibri"/>
              </a:rPr>
              <a:t>Recent HUD efforts to help PHAs expand leasing</a:t>
            </a:r>
          </a:p>
          <a:p>
            <a:pPr marL="514350" indent="-514350">
              <a:buClr>
                <a:srgbClr val="1287C3"/>
              </a:buClr>
              <a:buAutoNum type="arabicPeriod"/>
            </a:pPr>
            <a:r>
              <a:rPr lang="en-US" sz="2400" dirty="0">
                <a:latin typeface="Calibri"/>
                <a:cs typeface="Calibri"/>
              </a:rPr>
              <a:t>2023 Fair Share Allocation</a:t>
            </a:r>
          </a:p>
          <a:p>
            <a:pPr marL="514350" indent="-514350">
              <a:buClr>
                <a:srgbClr val="1287C3"/>
              </a:buClr>
              <a:buAutoNum type="arabicPeriod"/>
            </a:pPr>
            <a:r>
              <a:rPr lang="en-US" sz="2400" dirty="0">
                <a:latin typeface="Calibri"/>
                <a:cs typeface="Calibri"/>
              </a:rPr>
              <a:t>PHA Best Practices</a:t>
            </a:r>
          </a:p>
        </p:txBody>
      </p:sp>
      <p:sp>
        <p:nvSpPr>
          <p:cNvPr id="4" name="Slide Number Placeholder 3">
            <a:extLst>
              <a:ext uri="{FF2B5EF4-FFF2-40B4-BE49-F238E27FC236}">
                <a16:creationId xmlns:a16="http://schemas.microsoft.com/office/drawing/2014/main" id="{B896FFCC-4100-4F3C-A800-D203D61CD42B}"/>
              </a:ext>
            </a:extLst>
          </p:cNvPr>
          <p:cNvSpPr>
            <a:spLocks noGrp="1"/>
          </p:cNvSpPr>
          <p:nvPr>
            <p:ph type="sldNum" sz="quarter" idx="12"/>
          </p:nvPr>
        </p:nvSpPr>
        <p:spPr/>
        <p:txBody>
          <a:bodyPr/>
          <a:lstStyle/>
          <a:p>
            <a:fld id="{63CDEB3F-4050-4176-9930-7DC63E685662}" type="slidenum">
              <a:rPr lang="en-US" smtClean="0"/>
              <a:t>6</a:t>
            </a:fld>
            <a:endParaRPr lang="en-US"/>
          </a:p>
        </p:txBody>
      </p:sp>
    </p:spTree>
    <p:extLst>
      <p:ext uri="{BB962C8B-B14F-4D97-AF65-F5344CB8AC3E}">
        <p14:creationId xmlns:p14="http://schemas.microsoft.com/office/powerpoint/2010/main" val="24150922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3274D-0EED-00A5-21D5-1676157B3231}"/>
              </a:ext>
            </a:extLst>
          </p:cNvPr>
          <p:cNvSpPr>
            <a:spLocks noGrp="1"/>
          </p:cNvSpPr>
          <p:nvPr>
            <p:ph type="title"/>
          </p:nvPr>
        </p:nvSpPr>
        <p:spPr>
          <a:xfrm>
            <a:off x="1309512" y="321735"/>
            <a:ext cx="10272889" cy="1533524"/>
          </a:xfrm>
        </p:spPr>
        <p:txBody>
          <a:bodyPr/>
          <a:lstStyle/>
          <a:p>
            <a:r>
              <a:rPr lang="en-US"/>
              <a:t>New 2023 Fair Market Rents </a:t>
            </a:r>
          </a:p>
        </p:txBody>
      </p:sp>
      <p:sp>
        <p:nvSpPr>
          <p:cNvPr id="3" name="Content Placeholder 2">
            <a:extLst>
              <a:ext uri="{FF2B5EF4-FFF2-40B4-BE49-F238E27FC236}">
                <a16:creationId xmlns:a16="http://schemas.microsoft.com/office/drawing/2014/main" id="{30177693-3917-80A6-B023-3C61429DAC0B}"/>
              </a:ext>
            </a:extLst>
          </p:cNvPr>
          <p:cNvSpPr>
            <a:spLocks noGrp="1"/>
          </p:cNvSpPr>
          <p:nvPr>
            <p:ph idx="1"/>
          </p:nvPr>
        </p:nvSpPr>
        <p:spPr>
          <a:xfrm>
            <a:off x="1309512" y="1736725"/>
            <a:ext cx="10272889" cy="4009091"/>
          </a:xfrm>
        </p:spPr>
        <p:txBody>
          <a:bodyPr>
            <a:normAutofit fontScale="92500" lnSpcReduction="10000"/>
          </a:bodyPr>
          <a:lstStyle/>
          <a:p>
            <a:r>
              <a:rPr lang="en-US"/>
              <a:t>New FY 2023 Fair Market Rents (FMRs) published on September 1</a:t>
            </a:r>
          </a:p>
          <a:p>
            <a:r>
              <a:rPr lang="en-US"/>
              <a:t>Nationally, FMRs increased about 10%</a:t>
            </a:r>
          </a:p>
          <a:p>
            <a:r>
              <a:rPr lang="en-US"/>
              <a:t>PHA payment standards must be within the basic range no later than January 1, but can begin adjusting as early as of October 1 </a:t>
            </a:r>
          </a:p>
          <a:p>
            <a:r>
              <a:rPr lang="en-US"/>
              <a:t>Applying higher payment standards earlier can help more families searching for units lease-up</a:t>
            </a:r>
          </a:p>
        </p:txBody>
      </p:sp>
      <p:sp>
        <p:nvSpPr>
          <p:cNvPr id="4" name="Slide Number Placeholder 3">
            <a:extLst>
              <a:ext uri="{FF2B5EF4-FFF2-40B4-BE49-F238E27FC236}">
                <a16:creationId xmlns:a16="http://schemas.microsoft.com/office/drawing/2014/main" id="{6D970D31-52ED-64CA-4E8A-40C2BB93D314}"/>
              </a:ext>
            </a:extLst>
          </p:cNvPr>
          <p:cNvSpPr>
            <a:spLocks noGrp="1"/>
          </p:cNvSpPr>
          <p:nvPr>
            <p:ph type="sldNum" sz="quarter" idx="12"/>
          </p:nvPr>
        </p:nvSpPr>
        <p:spPr/>
        <p:txBody>
          <a:bodyPr/>
          <a:lstStyle/>
          <a:p>
            <a:fld id="{63CDEB3F-4050-4176-9930-7DC63E685662}" type="slidenum">
              <a:rPr lang="en-US" smtClean="0"/>
              <a:t>7</a:t>
            </a:fld>
            <a:endParaRPr lang="en-US"/>
          </a:p>
        </p:txBody>
      </p:sp>
      <p:sp>
        <p:nvSpPr>
          <p:cNvPr id="8" name="TextBox 7">
            <a:extLst>
              <a:ext uri="{FF2B5EF4-FFF2-40B4-BE49-F238E27FC236}">
                <a16:creationId xmlns:a16="http://schemas.microsoft.com/office/drawing/2014/main" id="{F695127A-8788-D91E-1DCD-233B5C354B06}"/>
              </a:ext>
            </a:extLst>
          </p:cNvPr>
          <p:cNvSpPr txBox="1"/>
          <p:nvPr/>
        </p:nvSpPr>
        <p:spPr>
          <a:xfrm>
            <a:off x="2374856" y="5864042"/>
            <a:ext cx="8926717" cy="646331"/>
          </a:xfrm>
          <a:prstGeom prst="rect">
            <a:avLst/>
          </a:prstGeom>
          <a:solidFill>
            <a:schemeClr val="accent2">
              <a:lumMod val="40000"/>
              <a:lumOff val="60000"/>
            </a:schemeClr>
          </a:solidFill>
        </p:spPr>
        <p:txBody>
          <a:bodyPr wrap="square">
            <a:spAutoFit/>
          </a:bodyPr>
          <a:lstStyle/>
          <a:p>
            <a:r>
              <a:rPr lang="en-US" b="1"/>
              <a:t>Reminder: </a:t>
            </a:r>
            <a:r>
              <a:rPr lang="en-US"/>
              <a:t>We covered the new FMRs in the HCV Utilization Webinar on September 21, 2022.  A recording is posted in the webinars section of www.hud.gov/hcv.</a:t>
            </a:r>
          </a:p>
        </p:txBody>
      </p:sp>
    </p:spTree>
    <p:extLst>
      <p:ext uri="{BB962C8B-B14F-4D97-AF65-F5344CB8AC3E}">
        <p14:creationId xmlns:p14="http://schemas.microsoft.com/office/powerpoint/2010/main" val="19786464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3274D-0EED-00A5-21D5-1676157B3231}"/>
              </a:ext>
            </a:extLst>
          </p:cNvPr>
          <p:cNvSpPr>
            <a:spLocks noGrp="1"/>
          </p:cNvSpPr>
          <p:nvPr>
            <p:ph type="title"/>
          </p:nvPr>
        </p:nvSpPr>
        <p:spPr/>
        <p:txBody>
          <a:bodyPr/>
          <a:lstStyle/>
          <a:p>
            <a:r>
              <a:rPr lang="en-US"/>
              <a:t>Payment Standard Waivers</a:t>
            </a:r>
          </a:p>
        </p:txBody>
      </p:sp>
      <p:sp>
        <p:nvSpPr>
          <p:cNvPr id="3" name="Content Placeholder 2">
            <a:extLst>
              <a:ext uri="{FF2B5EF4-FFF2-40B4-BE49-F238E27FC236}">
                <a16:creationId xmlns:a16="http://schemas.microsoft.com/office/drawing/2014/main" id="{30177693-3917-80A6-B023-3C61429DAC0B}"/>
              </a:ext>
            </a:extLst>
          </p:cNvPr>
          <p:cNvSpPr>
            <a:spLocks noGrp="1"/>
          </p:cNvSpPr>
          <p:nvPr>
            <p:ph idx="1"/>
          </p:nvPr>
        </p:nvSpPr>
        <p:spPr>
          <a:xfrm>
            <a:off x="1309512" y="1779230"/>
            <a:ext cx="10272889" cy="4009091"/>
          </a:xfrm>
        </p:spPr>
        <p:txBody>
          <a:bodyPr>
            <a:normAutofit fontScale="92500" lnSpcReduction="20000"/>
          </a:bodyPr>
          <a:lstStyle/>
          <a:p>
            <a:pPr marL="0" indent="0">
              <a:buNone/>
            </a:pPr>
            <a:r>
              <a:rPr lang="en-US" b="1"/>
              <a:t>All PHAs </a:t>
            </a:r>
            <a:r>
              <a:rPr lang="en-US"/>
              <a:t>are eligible to apply for an up to 120% fair market rent payment standard waiver</a:t>
            </a:r>
          </a:p>
          <a:p>
            <a:pPr lvl="1"/>
            <a:r>
              <a:rPr lang="en-US"/>
              <a:t>PHAs that previously received an approval follow an extension process</a:t>
            </a:r>
          </a:p>
          <a:p>
            <a:pPr lvl="1"/>
            <a:r>
              <a:rPr lang="en-US"/>
              <a:t>PHAs that were not previously approved follow a new application process</a:t>
            </a:r>
          </a:p>
          <a:p>
            <a:pPr marL="0" indent="0">
              <a:buNone/>
            </a:pPr>
            <a:endParaRPr lang="en-US"/>
          </a:p>
          <a:p>
            <a:pPr marL="0" indent="0">
              <a:buNone/>
            </a:pPr>
            <a:r>
              <a:rPr lang="en-US"/>
              <a:t>Waiver to apply an increase in the payment standard earlier than annual reexamination also available</a:t>
            </a:r>
          </a:p>
        </p:txBody>
      </p:sp>
      <p:sp>
        <p:nvSpPr>
          <p:cNvPr id="4" name="Slide Number Placeholder 3">
            <a:extLst>
              <a:ext uri="{FF2B5EF4-FFF2-40B4-BE49-F238E27FC236}">
                <a16:creationId xmlns:a16="http://schemas.microsoft.com/office/drawing/2014/main" id="{6D970D31-52ED-64CA-4E8A-40C2BB93D314}"/>
              </a:ext>
            </a:extLst>
          </p:cNvPr>
          <p:cNvSpPr>
            <a:spLocks noGrp="1"/>
          </p:cNvSpPr>
          <p:nvPr>
            <p:ph type="sldNum" sz="quarter" idx="12"/>
          </p:nvPr>
        </p:nvSpPr>
        <p:spPr/>
        <p:txBody>
          <a:bodyPr/>
          <a:lstStyle/>
          <a:p>
            <a:fld id="{63CDEB3F-4050-4176-9930-7DC63E685662}" type="slidenum">
              <a:rPr lang="en-US" smtClean="0"/>
              <a:t>8</a:t>
            </a:fld>
            <a:endParaRPr lang="en-US"/>
          </a:p>
        </p:txBody>
      </p:sp>
      <p:sp>
        <p:nvSpPr>
          <p:cNvPr id="6" name="TextBox 5">
            <a:extLst>
              <a:ext uri="{FF2B5EF4-FFF2-40B4-BE49-F238E27FC236}">
                <a16:creationId xmlns:a16="http://schemas.microsoft.com/office/drawing/2014/main" id="{65AD2D33-CE8D-C5D5-1214-767A893FAD53}"/>
              </a:ext>
            </a:extLst>
          </p:cNvPr>
          <p:cNvSpPr txBox="1"/>
          <p:nvPr/>
        </p:nvSpPr>
        <p:spPr>
          <a:xfrm>
            <a:off x="3458497" y="6108174"/>
            <a:ext cx="7779773" cy="646331"/>
          </a:xfrm>
          <a:prstGeom prst="rect">
            <a:avLst/>
          </a:prstGeom>
          <a:solidFill>
            <a:schemeClr val="accent2">
              <a:lumMod val="20000"/>
              <a:lumOff val="80000"/>
            </a:schemeClr>
          </a:solidFill>
        </p:spPr>
        <p:txBody>
          <a:bodyPr wrap="square">
            <a:spAutoFit/>
          </a:bodyPr>
          <a:lstStyle/>
          <a:p>
            <a:r>
              <a:rPr lang="en-US"/>
              <a:t>For more information </a:t>
            </a:r>
            <a:r>
              <a:rPr lang="en-US" err="1"/>
              <a:t>see</a:t>
            </a:r>
            <a:r>
              <a:rPr lang="en-US" err="1">
                <a:hlinkClick r:id="rId2"/>
              </a:rPr>
              <a:t>PIH</a:t>
            </a:r>
            <a:r>
              <a:rPr lang="en-US">
                <a:hlinkClick r:id="rId2"/>
              </a:rPr>
              <a:t> Notice 2022 – 30</a:t>
            </a:r>
            <a:r>
              <a:rPr lang="en-US"/>
              <a:t>,  </a:t>
            </a:r>
            <a:r>
              <a:rPr lang="en-US">
                <a:hlinkClick r:id="rId2"/>
              </a:rPr>
              <a:t>PIH Notice 2022 – 30</a:t>
            </a:r>
            <a:r>
              <a:rPr lang="en-US"/>
              <a:t>, and </a:t>
            </a:r>
            <a:r>
              <a:rPr lang="en-US">
                <a:hlinkClick r:id="rId3"/>
              </a:rPr>
              <a:t>FAQ on PIH Notice 2022-30</a:t>
            </a:r>
            <a:endParaRPr lang="en-US"/>
          </a:p>
        </p:txBody>
      </p:sp>
    </p:spTree>
    <p:extLst>
      <p:ext uri="{BB962C8B-B14F-4D97-AF65-F5344CB8AC3E}">
        <p14:creationId xmlns:p14="http://schemas.microsoft.com/office/powerpoint/2010/main" val="14922306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0AA9D-4EF6-7132-2294-3355224819D7}"/>
              </a:ext>
            </a:extLst>
          </p:cNvPr>
          <p:cNvSpPr>
            <a:spLocks noGrp="1"/>
          </p:cNvSpPr>
          <p:nvPr>
            <p:ph type="title"/>
          </p:nvPr>
        </p:nvSpPr>
        <p:spPr>
          <a:xfrm>
            <a:off x="900288" y="-5134"/>
            <a:ext cx="11720688" cy="1533524"/>
          </a:xfrm>
        </p:spPr>
        <p:txBody>
          <a:bodyPr>
            <a:normAutofit/>
          </a:bodyPr>
          <a:lstStyle/>
          <a:p>
            <a:r>
              <a:rPr lang="en-US" sz="3600"/>
              <a:t>Payment Standard “Hold Harmless” Policy Reminders  </a:t>
            </a:r>
          </a:p>
        </p:txBody>
      </p:sp>
      <p:sp>
        <p:nvSpPr>
          <p:cNvPr id="3" name="Content Placeholder 2">
            <a:extLst>
              <a:ext uri="{FF2B5EF4-FFF2-40B4-BE49-F238E27FC236}">
                <a16:creationId xmlns:a16="http://schemas.microsoft.com/office/drawing/2014/main" id="{4ED3D8A0-5BE7-A5CC-1379-B47954E1E9FE}"/>
              </a:ext>
            </a:extLst>
          </p:cNvPr>
          <p:cNvSpPr>
            <a:spLocks noGrp="1"/>
          </p:cNvSpPr>
          <p:nvPr>
            <p:ph idx="1"/>
          </p:nvPr>
        </p:nvSpPr>
        <p:spPr>
          <a:xfrm>
            <a:off x="1309512" y="1063562"/>
            <a:ext cx="10272889" cy="5044612"/>
          </a:xfrm>
        </p:spPr>
        <p:txBody>
          <a:bodyPr>
            <a:noAutofit/>
          </a:bodyPr>
          <a:lstStyle/>
          <a:p>
            <a:pPr marL="0" indent="0">
              <a:spcBef>
                <a:spcPts val="0"/>
              </a:spcBef>
              <a:spcAft>
                <a:spcPts val="0"/>
              </a:spcAft>
              <a:buNone/>
            </a:pPr>
            <a:r>
              <a:rPr lang="en-US" sz="2000" b="1"/>
              <a:t>PHAs have three options for applying decreases in payment standards:</a:t>
            </a:r>
          </a:p>
          <a:p>
            <a:pPr marL="0" indent="0">
              <a:spcBef>
                <a:spcPts val="0"/>
              </a:spcBef>
              <a:spcAft>
                <a:spcPts val="0"/>
              </a:spcAft>
              <a:buNone/>
            </a:pPr>
            <a:endParaRPr lang="en-US" sz="900" b="1">
              <a:solidFill>
                <a:schemeClr val="accent1">
                  <a:lumMod val="75000"/>
                </a:schemeClr>
              </a:solidFill>
            </a:endParaRPr>
          </a:p>
          <a:p>
            <a:pPr marL="457200" indent="-457200">
              <a:spcBef>
                <a:spcPts val="0"/>
              </a:spcBef>
              <a:spcAft>
                <a:spcPts val="0"/>
              </a:spcAft>
              <a:buFont typeface="+mj-lt"/>
              <a:buAutoNum type="arabicPeriod"/>
            </a:pPr>
            <a:r>
              <a:rPr lang="en-US" sz="2400" b="1">
                <a:solidFill>
                  <a:schemeClr val="accent1">
                    <a:lumMod val="75000"/>
                  </a:schemeClr>
                </a:solidFill>
              </a:rPr>
              <a:t>Hold harmless</a:t>
            </a:r>
          </a:p>
          <a:p>
            <a:pPr lvl="1">
              <a:spcBef>
                <a:spcPts val="0"/>
              </a:spcBef>
              <a:spcAft>
                <a:spcPts val="0"/>
              </a:spcAft>
            </a:pPr>
            <a:r>
              <a:rPr lang="en-US" sz="1800"/>
              <a:t>Continue to use the existing higher payment standard for the family’s subsidy calculation for as long as the family continues to receive the voucher assistance in that unit. </a:t>
            </a:r>
          </a:p>
          <a:p>
            <a:pPr marL="457200" indent="-457200">
              <a:spcBef>
                <a:spcPts val="0"/>
              </a:spcBef>
              <a:spcAft>
                <a:spcPts val="0"/>
              </a:spcAft>
              <a:buFont typeface="+mj-lt"/>
              <a:buAutoNum type="arabicPeriod"/>
            </a:pPr>
            <a:r>
              <a:rPr lang="en-US" sz="2400" b="1">
                <a:solidFill>
                  <a:schemeClr val="accent1">
                    <a:lumMod val="75000"/>
                  </a:schemeClr>
                </a:solidFill>
              </a:rPr>
              <a:t>Gradual reduction</a:t>
            </a:r>
          </a:p>
          <a:p>
            <a:pPr lvl="1">
              <a:spcBef>
                <a:spcPts val="0"/>
              </a:spcBef>
              <a:spcAft>
                <a:spcPts val="0"/>
              </a:spcAft>
            </a:pPr>
            <a:r>
              <a:rPr lang="en-US" sz="1800"/>
              <a:t>Gradually reduce the payment standard amount used to calculate the family’s subsidy, phasing in the reduction. </a:t>
            </a:r>
          </a:p>
          <a:p>
            <a:pPr lvl="2">
              <a:spcBef>
                <a:spcPts val="0"/>
              </a:spcBef>
              <a:spcAft>
                <a:spcPts val="0"/>
              </a:spcAft>
            </a:pPr>
            <a:r>
              <a:rPr lang="en-US" sz="1800"/>
              <a:t>The initial reduction in payment standard cannot take place before the effective date of the family’s second regular reexamination following the effective date of the decrease in payment standard. </a:t>
            </a:r>
          </a:p>
          <a:p>
            <a:pPr lvl="2">
              <a:spcBef>
                <a:spcPts val="0"/>
              </a:spcBef>
              <a:spcAft>
                <a:spcPts val="0"/>
              </a:spcAft>
            </a:pPr>
            <a:r>
              <a:rPr lang="en-US" sz="1800"/>
              <a:t>Phased-in reductions may proceed annually from the second regular reexamination until the payment standard amount for the family meets the normally applicable payment standard amount on the PHA’s voucher payment standard schedule. </a:t>
            </a:r>
          </a:p>
          <a:p>
            <a:pPr marL="457200" indent="-457200">
              <a:spcBef>
                <a:spcPts val="0"/>
              </a:spcBef>
              <a:spcAft>
                <a:spcPts val="0"/>
              </a:spcAft>
              <a:buFont typeface="+mj-lt"/>
              <a:buAutoNum type="arabicPeriod"/>
            </a:pPr>
            <a:r>
              <a:rPr lang="en-US" sz="2400" b="1">
                <a:solidFill>
                  <a:schemeClr val="accent1">
                    <a:lumMod val="75000"/>
                  </a:schemeClr>
                </a:solidFill>
              </a:rPr>
              <a:t>Second annual reexam</a:t>
            </a:r>
          </a:p>
          <a:p>
            <a:pPr lvl="1">
              <a:spcBef>
                <a:spcPts val="0"/>
              </a:spcBef>
              <a:spcAft>
                <a:spcPts val="0"/>
              </a:spcAft>
            </a:pPr>
            <a:r>
              <a:rPr lang="en-US" sz="1800"/>
              <a:t>Use lower payment standard beginning at the effective date of the family’s second regular reexamination following the effective date of the decrease in the payment standard.</a:t>
            </a:r>
          </a:p>
        </p:txBody>
      </p:sp>
      <p:sp>
        <p:nvSpPr>
          <p:cNvPr id="4" name="Slide Number Placeholder 3">
            <a:extLst>
              <a:ext uri="{FF2B5EF4-FFF2-40B4-BE49-F238E27FC236}">
                <a16:creationId xmlns:a16="http://schemas.microsoft.com/office/drawing/2014/main" id="{7FDD1BA5-14C8-0FC7-6653-781886D529E6}"/>
              </a:ext>
            </a:extLst>
          </p:cNvPr>
          <p:cNvSpPr>
            <a:spLocks noGrp="1"/>
          </p:cNvSpPr>
          <p:nvPr>
            <p:ph type="sldNum" sz="quarter" idx="12"/>
          </p:nvPr>
        </p:nvSpPr>
        <p:spPr/>
        <p:txBody>
          <a:bodyPr/>
          <a:lstStyle/>
          <a:p>
            <a:fld id="{63CDEB3F-4050-4176-9930-7DC63E685662}" type="slidenum">
              <a:rPr lang="en-US" smtClean="0"/>
              <a:t>9</a:t>
            </a:fld>
            <a:endParaRPr lang="en-US"/>
          </a:p>
        </p:txBody>
      </p:sp>
      <p:sp>
        <p:nvSpPr>
          <p:cNvPr id="8" name="TextBox 7">
            <a:extLst>
              <a:ext uri="{FF2B5EF4-FFF2-40B4-BE49-F238E27FC236}">
                <a16:creationId xmlns:a16="http://schemas.microsoft.com/office/drawing/2014/main" id="{05949986-77B4-DB0D-519F-DE5AC31C2790}"/>
              </a:ext>
            </a:extLst>
          </p:cNvPr>
          <p:cNvSpPr txBox="1"/>
          <p:nvPr/>
        </p:nvSpPr>
        <p:spPr>
          <a:xfrm>
            <a:off x="3542981" y="6169683"/>
            <a:ext cx="8627533" cy="646331"/>
          </a:xfrm>
          <a:prstGeom prst="rect">
            <a:avLst/>
          </a:prstGeom>
          <a:solidFill>
            <a:schemeClr val="accent2">
              <a:lumMod val="20000"/>
              <a:lumOff val="80000"/>
            </a:schemeClr>
          </a:solidFill>
        </p:spPr>
        <p:txBody>
          <a:bodyPr wrap="square">
            <a:spAutoFit/>
          </a:bodyPr>
          <a:lstStyle/>
          <a:p>
            <a:pPr algn="ctr"/>
            <a:r>
              <a:rPr lang="en-US"/>
              <a:t>For more in formation, check out the Payment Standards Chapter of the </a:t>
            </a:r>
            <a:r>
              <a:rPr lang="en-US">
                <a:hlinkClick r:id="rId2"/>
              </a:rPr>
              <a:t>HCV Guidebook</a:t>
            </a:r>
            <a:r>
              <a:rPr lang="en-US"/>
              <a:t>. (Available under HCV Guidance and Notices section of www.hud.gov/hcv.)</a:t>
            </a:r>
          </a:p>
        </p:txBody>
      </p:sp>
    </p:spTree>
    <p:extLst>
      <p:ext uri="{BB962C8B-B14F-4D97-AF65-F5344CB8AC3E}">
        <p14:creationId xmlns:p14="http://schemas.microsoft.com/office/powerpoint/2010/main" val="396654451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hud theme">
  <a:themeElements>
    <a:clrScheme name="Parallax">
      <a:dk1>
        <a:sysClr val="windowText" lastClr="000000"/>
      </a:dk1>
      <a:lt1>
        <a:sysClr val="window" lastClr="FFFFFF"/>
      </a:lt1>
      <a:dk2>
        <a:srgbClr val="212121"/>
      </a:dk2>
      <a:lt2>
        <a:srgbClr val="EBEBEB"/>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hud theme" id="{ECAF9FF4-3BF6-4BB6-9BAE-CE39E1A13AA5}" vid="{FB461CA3-2EA1-4BD4-A52B-1A7929F002AC}"/>
    </a:ext>
  </a:extLst>
</a:theme>
</file>

<file path=ppt/theme/theme2.xml><?xml version="1.0" encoding="utf-8"?>
<a:theme xmlns:a="http://schemas.openxmlformats.org/drawingml/2006/main" name="1_Custom Design">
  <a:themeElements>
    <a:clrScheme name="Custom 10">
      <a:dk1>
        <a:sysClr val="windowText" lastClr="000000"/>
      </a:dk1>
      <a:lt1>
        <a:sysClr val="window" lastClr="FFFFFF"/>
      </a:lt1>
      <a:dk2>
        <a:srgbClr val="244061"/>
      </a:dk2>
      <a:lt2>
        <a:srgbClr val="EEECE1"/>
      </a:lt2>
      <a:accent1>
        <a:srgbClr val="B8CCE4"/>
      </a:accent1>
      <a:accent2>
        <a:srgbClr val="C0504D"/>
      </a:accent2>
      <a:accent3>
        <a:srgbClr val="C3D69B"/>
      </a:accent3>
      <a:accent4>
        <a:srgbClr val="5F497A"/>
      </a:accent4>
      <a:accent5>
        <a:srgbClr val="31859B"/>
      </a:accent5>
      <a:accent6>
        <a:srgbClr val="F2DCDB"/>
      </a:accent6>
      <a:hlink>
        <a:srgbClr val="0000FF"/>
      </a:hlink>
      <a:folHlink>
        <a:srgbClr val="800080"/>
      </a:folHlink>
    </a:clrScheme>
    <a:fontScheme name="Custom 1">
      <a:majorFont>
        <a:latin typeface="Lucida Bright"/>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Custom Design">
  <a:themeElements>
    <a:clrScheme name="Custom 10">
      <a:dk1>
        <a:sysClr val="windowText" lastClr="000000"/>
      </a:dk1>
      <a:lt1>
        <a:sysClr val="window" lastClr="FFFFFF"/>
      </a:lt1>
      <a:dk2>
        <a:srgbClr val="244061"/>
      </a:dk2>
      <a:lt2>
        <a:srgbClr val="EEECE1"/>
      </a:lt2>
      <a:accent1>
        <a:srgbClr val="B8CCE4"/>
      </a:accent1>
      <a:accent2>
        <a:srgbClr val="C0504D"/>
      </a:accent2>
      <a:accent3>
        <a:srgbClr val="C3D69B"/>
      </a:accent3>
      <a:accent4>
        <a:srgbClr val="5F497A"/>
      </a:accent4>
      <a:accent5>
        <a:srgbClr val="31859B"/>
      </a:accent5>
      <a:accent6>
        <a:srgbClr val="F2DCDB"/>
      </a:accent6>
      <a:hlink>
        <a:srgbClr val="0000FF"/>
      </a:hlink>
      <a:folHlink>
        <a:srgbClr val="800080"/>
      </a:folHlink>
    </a:clrScheme>
    <a:fontScheme name="Custom 1">
      <a:majorFont>
        <a:latin typeface="Lucida Bright"/>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5.xml><?xml version="1.0" encoding="utf-8"?>
<a:theme xmlns:a="http://schemas.openxmlformats.org/drawingml/2006/main" name="Retrospect">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fd014737-7608-4b1e-b967-8de8d479122d">
      <UserInfo>
        <DisplayName>Ruppel, Chad</DisplayName>
        <AccountId>42</AccountId>
        <AccountType/>
      </UserInfo>
      <UserInfo>
        <DisplayName>Hatch, Patrick J</DisplayName>
        <AccountId>17</AccountId>
        <AccountType/>
      </UserInfo>
      <UserInfo>
        <DisplayName>Griego, Mandy V</DisplayName>
        <AccountId>68</AccountId>
        <AccountType/>
      </UserInfo>
      <UserInfo>
        <DisplayName>Rice, Douglas H</DisplayName>
        <AccountId>873</AccountId>
        <AccountType/>
      </UserInfo>
      <UserInfo>
        <DisplayName>Anderson, Lea E</DisplayName>
        <AccountId>19</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58B0C543903E7429806616CCC8804BE" ma:contentTypeVersion="12" ma:contentTypeDescription="Create a new document." ma:contentTypeScope="" ma:versionID="701c0c528de2cd438c776873fc197dba">
  <xsd:schema xmlns:xsd="http://www.w3.org/2001/XMLSchema" xmlns:xs="http://www.w3.org/2001/XMLSchema" xmlns:p="http://schemas.microsoft.com/office/2006/metadata/properties" xmlns:ns2="dfa42e7d-fb86-4563-8984-0accd8a0715b" xmlns:ns3="fd014737-7608-4b1e-b967-8de8d479122d" targetNamespace="http://schemas.microsoft.com/office/2006/metadata/properties" ma:root="true" ma:fieldsID="da592b782d16955ffdee620f6620d5bb" ns2:_="" ns3:_="">
    <xsd:import namespace="dfa42e7d-fb86-4563-8984-0accd8a0715b"/>
    <xsd:import namespace="fd014737-7608-4b1e-b967-8de8d479122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fa42e7d-fb86-4563-8984-0accd8a0715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d014737-7608-4b1e-b967-8de8d479122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0134D97-BADA-43A3-84F9-07EEA941D394}">
  <ds:schemaRefs>
    <ds:schemaRef ds:uri="http://schemas.microsoft.com/office/infopath/2007/PartnerControls"/>
    <ds:schemaRef ds:uri="http://purl.org/dc/terms/"/>
    <ds:schemaRef ds:uri="http://schemas.microsoft.com/office/2006/documentManagement/types"/>
    <ds:schemaRef ds:uri="http://purl.org/dc/elements/1.1/"/>
    <ds:schemaRef ds:uri="http://schemas.microsoft.com/office/2006/metadata/properties"/>
    <ds:schemaRef ds:uri="dfa42e7d-fb86-4563-8984-0accd8a0715b"/>
    <ds:schemaRef ds:uri="http://schemas.openxmlformats.org/package/2006/metadata/core-properties"/>
    <ds:schemaRef ds:uri="fd014737-7608-4b1e-b967-8de8d479122d"/>
    <ds:schemaRef ds:uri="http://www.w3.org/XML/1998/namespace"/>
    <ds:schemaRef ds:uri="http://purl.org/dc/dcmitype/"/>
  </ds:schemaRefs>
</ds:datastoreItem>
</file>

<file path=customXml/itemProps2.xml><?xml version="1.0" encoding="utf-8"?>
<ds:datastoreItem xmlns:ds="http://schemas.openxmlformats.org/officeDocument/2006/customXml" ds:itemID="{B136BD91-DAC4-41B1-A9C2-31B90E97B97E}">
  <ds:schemaRefs>
    <ds:schemaRef ds:uri="http://schemas.microsoft.com/sharepoint/v3/contenttype/forms"/>
  </ds:schemaRefs>
</ds:datastoreItem>
</file>

<file path=customXml/itemProps3.xml><?xml version="1.0" encoding="utf-8"?>
<ds:datastoreItem xmlns:ds="http://schemas.openxmlformats.org/officeDocument/2006/customXml" ds:itemID="{DAFC544A-C8CB-4FF6-B9BC-FA30378057C1}">
  <ds:schemaRefs>
    <ds:schemaRef ds:uri="dfa42e7d-fb86-4563-8984-0accd8a0715b"/>
    <ds:schemaRef ds:uri="fd014737-7608-4b1e-b967-8de8d479122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1106</TotalTime>
  <Words>1934</Words>
  <Application>Microsoft Office PowerPoint</Application>
  <PresentationFormat>Widescreen</PresentationFormat>
  <Paragraphs>203</Paragraphs>
  <Slides>33</Slides>
  <Notes>1</Notes>
  <HiddenSlides>0</HiddenSlides>
  <MMClips>0</MMClips>
  <ScaleCrop>false</ScaleCrop>
  <HeadingPairs>
    <vt:vector size="6" baseType="variant">
      <vt:variant>
        <vt:lpstr>Fonts Used</vt:lpstr>
      </vt:variant>
      <vt:variant>
        <vt:i4>13</vt:i4>
      </vt:variant>
      <vt:variant>
        <vt:lpstr>Theme</vt:lpstr>
      </vt:variant>
      <vt:variant>
        <vt:i4>5</vt:i4>
      </vt:variant>
      <vt:variant>
        <vt:lpstr>Slide Titles</vt:lpstr>
      </vt:variant>
      <vt:variant>
        <vt:i4>33</vt:i4>
      </vt:variant>
    </vt:vector>
  </HeadingPairs>
  <TitlesOfParts>
    <vt:vector size="51" baseType="lpstr">
      <vt:lpstr>Yu Gothic UI</vt:lpstr>
      <vt:lpstr>Arial</vt:lpstr>
      <vt:lpstr>Calibri</vt:lpstr>
      <vt:lpstr>Calibri Light</vt:lpstr>
      <vt:lpstr>Corbel</vt:lpstr>
      <vt:lpstr>Franklin Gothic Book</vt:lpstr>
      <vt:lpstr>Freestyle Script</vt:lpstr>
      <vt:lpstr>Lucida Bright</vt:lpstr>
      <vt:lpstr>Open Sans</vt:lpstr>
      <vt:lpstr>Rockwell</vt:lpstr>
      <vt:lpstr>Rockwell Condensed</vt:lpstr>
      <vt:lpstr>Times New Roman</vt:lpstr>
      <vt:lpstr>Wingdings</vt:lpstr>
      <vt:lpstr>hud theme</vt:lpstr>
      <vt:lpstr>1_Custom Design</vt:lpstr>
      <vt:lpstr>2_Custom Design</vt:lpstr>
      <vt:lpstr>Wood Type</vt:lpstr>
      <vt:lpstr>Retrospect</vt:lpstr>
      <vt:lpstr>HCV Utilization Webinar: Increasing HCV Leasing</vt:lpstr>
      <vt:lpstr>Welcome!</vt:lpstr>
      <vt:lpstr>Additional Pre-Webinar Updates</vt:lpstr>
      <vt:lpstr>Additional Pre-Webinar Updates</vt:lpstr>
      <vt:lpstr>Additional Pre-Webinar Updates</vt:lpstr>
      <vt:lpstr>Agenda</vt:lpstr>
      <vt:lpstr>New 2023 Fair Market Rents </vt:lpstr>
      <vt:lpstr>Payment Standard Waivers</vt:lpstr>
      <vt:lpstr>Payment Standard “Hold Harmless” Policy Reminders  </vt:lpstr>
      <vt:lpstr>Administrative Fee Flexibility</vt:lpstr>
      <vt:lpstr>2023 Fair Share Voucher Allocation</vt:lpstr>
      <vt:lpstr>Expanding HCV Leasing Roundtable</vt:lpstr>
      <vt:lpstr>Abilene housing authority:                  HCV leasing success!</vt:lpstr>
      <vt:lpstr>Leasing is always the priority!</vt:lpstr>
      <vt:lpstr>Leasing At the Abilene housing authority…</vt:lpstr>
      <vt:lpstr>Why is leasing important?                  two reasons</vt:lpstr>
      <vt:lpstr>What AhA did btwn. Aug. ‘21-Aug. ‘22</vt:lpstr>
      <vt:lpstr>What AhA did btwn. Aug. ‘21-Aug. ’22: Continued</vt:lpstr>
      <vt:lpstr>What AhA did btwn. Aug. ‘21-Aug. ’22: Continued</vt:lpstr>
      <vt:lpstr>What AhA did btwn. Aug. ‘21-Aug. ’22: Continued</vt:lpstr>
      <vt:lpstr>What AhA did btwn. Aug. ‘21-Aug. ’22: Continued</vt:lpstr>
      <vt:lpstr>HUD waivers used to our advantage</vt:lpstr>
      <vt:lpstr>Worked together with Hud field office!</vt:lpstr>
      <vt:lpstr> the end</vt:lpstr>
      <vt:lpstr>Lisa Kemmis  Michigan State Housing Development Authority </vt:lpstr>
      <vt:lpstr>HCV Leasing </vt:lpstr>
      <vt:lpstr>What should we resolve?</vt:lpstr>
      <vt:lpstr>HABC leasing keys </vt:lpstr>
      <vt:lpstr>Inspections and Move in </vt:lpstr>
      <vt:lpstr>Thank you !</vt:lpstr>
      <vt:lpstr>Jeanette Castaneda  Midland County HA, TX</vt:lpstr>
      <vt:lpstr>Reminders</vt:lpstr>
      <vt:lpstr>Reminders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Housing Choice Voucher Webinar</dc:title>
  <dc:creator>Anderson, Lea E</dc:creator>
  <cp:lastModifiedBy>Ruppel, Chad</cp:lastModifiedBy>
  <cp:revision>5</cp:revision>
  <dcterms:created xsi:type="dcterms:W3CDTF">2021-10-13T18:09:45Z</dcterms:created>
  <dcterms:modified xsi:type="dcterms:W3CDTF">2022-11-29T18:53:24Z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0x010100158B0C543903E7429806616CCC8804BE</vt:lpwstr>
  </property>
</Properties>
</file>