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678" r:id="rId6"/>
    <p:sldMasterId id="2147483691" r:id="rId7"/>
  </p:sldMasterIdLst>
  <p:notesMasterIdLst>
    <p:notesMasterId r:id="rId12"/>
  </p:notesMasterIdLst>
  <p:handoutMasterIdLst>
    <p:handoutMasterId r:id="rId13"/>
  </p:handoutMasterIdLst>
  <p:sldIdLst>
    <p:sldId id="256" r:id="rId8"/>
    <p:sldId id="422" r:id="rId9"/>
    <p:sldId id="410" r:id="rId10"/>
    <p:sldId id="4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2EE471C-D26A-4AD7-85D5-86169C210931}">
          <p14:sldIdLst>
            <p14:sldId id="256"/>
            <p14:sldId id="422"/>
            <p14:sldId id="410"/>
            <p14:sldId id="4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F022119-8DC8-8E5C-79EA-BAD75891A41C}" name="Fontanez Sanchez, Miguel A" initials="FA" userId="S::miguel.a.fontanezsanchez@hud.gov::7d63ec6c-3ac9-44a8-99fc-5282f3783cb1" providerId="AD"/>
  <p188:author id="{F227171C-7997-1426-2718-7EF7D89C36A5}" name="Ruppel, Chad" initials="RC" userId="S::Chad.X.Ruppel@hud.gov::d7185f08-ff25-4745-a1ea-250edf0199cc" providerId="AD"/>
  <p188:author id="{ACF2D937-215D-3082-AEF7-323870AF1BF0}" name="Tafoya, Eva K" initials="TK" userId="S::eva.k.tafoya@hud.gov::8f70b40f-ee89-4616-a277-c0a9b69ffb5e" providerId="AD"/>
  <p188:author id="{DF20A33C-52EE-37F4-1B0D-E7F9B24B3CA7}" name="Johnson, Nathaniel" initials="JN" userId="S::Nathaniel.Johnson@hud.gov::bf5bd8fb-2788-4a30-a3ed-ec70b97b5a18" providerId="AD"/>
  <p188:author id="{C59E1841-1FE9-4C93-F6DF-BFEE92678453}" name="Griego, Mandy V" initials="GV" userId="S::mandy.v.griego@hud.gov::576f0306-c36c-43bd-ae1f-d16a49aefba5" providerId="AD"/>
  <p188:author id="{1A701549-2028-450B-FB78-26DB2D4D928A}" name="Hatch, Patrick J" initials="HJ" userId="S::patrick.j.hatch@hud.gov::452e8538-c146-4e80-894f-163ba07763d9" providerId="AD"/>
  <p188:author id="{C6732A6E-857F-62FB-DC2D-AC47065FEA10}" name="Griego, Mandy V" initials="GMV" userId="S::Mandy.V.Griego@hud.gov::576f0306-c36c-43bd-ae1f-d16a49aefba5" providerId="AD"/>
  <p188:author id="{BE4D2877-F503-B2F5-9BCD-A52F992B219A}" name="Ruppel, Chad" initials="RC" userId="S::chad.x.ruppel@hud.gov::4cd7462c-1b0b-42e5-b3bf-8652639ad50d" providerId="AD"/>
  <p188:author id="{A19BAF88-24B6-1240-CB95-200656EAAAE5}" name="Anderson, Lea E" initials="AE" userId="S::lea.e.anderson@hud.gov::6ca52ed6-879a-46a8-acda-1a75034b8495" providerId="AD"/>
  <p188:author id="{2C68F5A6-0EB7-3AB2-B699-F8D8915937A2}" name="Jones, Ryan E" initials="JRE" userId="S::Ryan.E.Jones@hud.gov::c3e7e8f0-cd80-480a-8734-886bf945cb72" providerId="AD"/>
  <p188:author id="{557409B5-1AE0-0109-A653-80DF57964F4E}" name="Johnson, Nathaniel" initials="JN" userId="S::nathaniel.johnson@hud.gov::bf5bd8fb-2788-4a30-a3ed-ec70b97b5a18" providerId="AD"/>
  <p188:author id="{786D2DBA-BF4C-9FEC-2B40-DEE6FC88D62D}" name="Rice, Douglas H" initials="RDH" userId="S::Douglas.H.Rice@hud.gov::f6f69b44-93dc-4884-b091-062b31555bed" providerId="AD"/>
  <p188:author id="{927AB9D6-31DB-59AC-5D69-F13C8E9447D2}" name="Tafoya, Eva K" initials="TEK" userId="S::Eva.K.Tafoya@hud.gov::8f70b40f-ee89-4616-a277-c0a9b69ffb5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son, Lea E" initials="ALE" lastIdx="7" clrIdx="0">
    <p:extLst>
      <p:ext uri="{19B8F6BF-5375-455C-9EA6-DF929625EA0E}">
        <p15:presenceInfo xmlns:p15="http://schemas.microsoft.com/office/powerpoint/2012/main" userId="S::Lea.E.Anderson@hud.gov::6ca52ed6-879a-46a8-acda-1a75034b8495" providerId="AD"/>
      </p:ext>
    </p:extLst>
  </p:cmAuthor>
  <p:cmAuthor id="2" name="Lariccia, Michael" initials="LM" lastIdx="7" clrIdx="1">
    <p:extLst>
      <p:ext uri="{19B8F6BF-5375-455C-9EA6-DF929625EA0E}">
        <p15:presenceInfo xmlns:p15="http://schemas.microsoft.com/office/powerpoint/2012/main" userId="S::Michael.Lariccia@hud.gov::dc8a35d9-cbf3-46c0-b0f0-6fdb38c4e903" providerId="AD"/>
      </p:ext>
    </p:extLst>
  </p:cmAuthor>
  <p:cmAuthor id="3" name="Ruppel, Chad" initials="RC" lastIdx="10" clrIdx="2">
    <p:extLst>
      <p:ext uri="{19B8F6BF-5375-455C-9EA6-DF929625EA0E}">
        <p15:presenceInfo xmlns:p15="http://schemas.microsoft.com/office/powerpoint/2012/main" userId="S::chad.x.ruppel@hud.gov::4cd7462c-1b0b-42e5-b3bf-8652639ad50d" providerId="AD"/>
      </p:ext>
    </p:extLst>
  </p:cmAuthor>
  <p:cmAuthor id="4" name="Ruppel, Chad" initials="RC [2]" lastIdx="11" clrIdx="3">
    <p:extLst>
      <p:ext uri="{19B8F6BF-5375-455C-9EA6-DF929625EA0E}">
        <p15:presenceInfo xmlns:p15="http://schemas.microsoft.com/office/powerpoint/2012/main" userId="S::Chad.X.Ruppel@hud.gov::d7185f08-ff25-4745-a1ea-250edf0199cc" providerId="AD"/>
      </p:ext>
    </p:extLst>
  </p:cmAuthor>
  <p:cmAuthor id="5" name="Hatch, Patrick J" initials="HJ" lastIdx="1" clrIdx="4">
    <p:extLst>
      <p:ext uri="{19B8F6BF-5375-455C-9EA6-DF929625EA0E}">
        <p15:presenceInfo xmlns:p15="http://schemas.microsoft.com/office/powerpoint/2012/main" userId="S::patrick.j.hatch@hud.gov::452e8538-c146-4e80-894f-163ba07763d9" providerId="AD"/>
      </p:ext>
    </p:extLst>
  </p:cmAuthor>
  <p:cmAuthor id="6" name="Griego, Mandy V" initials="GMV" lastIdx="3" clrIdx="5">
    <p:extLst>
      <p:ext uri="{19B8F6BF-5375-455C-9EA6-DF929625EA0E}">
        <p15:presenceInfo xmlns:p15="http://schemas.microsoft.com/office/powerpoint/2012/main" userId="S::Mandy.V.Griego@hud.gov::576f0306-c36c-43bd-ae1f-d16a49aefba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BAD483-0F30-3A13-ADF4-94D19CFC3F0C}" v="28" dt="2023-02-16T13:50:03.868"/>
    <p1510:client id="{F3C09356-5999-4801-8C0A-23C769AEE177}" v="7" dt="2023-02-16T17:38:43.5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086" autoAdjust="0"/>
  </p:normalViewPr>
  <p:slideViewPr>
    <p:cSldViewPr snapToGrid="0">
      <p:cViewPr varScale="1">
        <p:scale>
          <a:sx n="88" d="100"/>
          <a:sy n="88" d="100"/>
        </p:scale>
        <p:origin x="14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9EFF65F-5B22-4408-873B-237A463D84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3C1CF1-54AA-4241-99F8-1BAD6BA445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91D86-6EC1-418D-98AF-23A91F8D5098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6E44B3-5AEC-4B52-B73E-9AD974B73E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D95AA-5537-403C-99B6-2D66754E4E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BDC84-CC66-4992-8CA9-0CB8EA87F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11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5BE7C-D3F3-4187-A30D-6E70E58EC15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6B9F1-83E9-4961-BA23-2D772E2B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35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9565" y="914401"/>
            <a:ext cx="9262836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8985" y="4402667"/>
            <a:ext cx="7683417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67698" y="6117337"/>
            <a:ext cx="1143297" cy="365125"/>
          </a:xfrm>
        </p:spPr>
        <p:txBody>
          <a:bodyPr/>
          <a:lstStyle/>
          <a:p>
            <a:fld id="{132DED64-4EDA-47EF-82F9-EB1A9DBE56D6}" type="datetime1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1644" y="6117337"/>
            <a:ext cx="481258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33760" y="6117337"/>
            <a:ext cx="548640" cy="365125"/>
          </a:xfrm>
        </p:spPr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70933" y="3771900"/>
            <a:ext cx="48260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747185" y="3867150"/>
            <a:ext cx="82551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19944F7-5AA8-4A19-801A-5814F8CC9442}"/>
              </a:ext>
            </a:extLst>
          </p:cNvPr>
          <p:cNvGrpSpPr/>
          <p:nvPr/>
        </p:nvGrpSpPr>
        <p:grpSpPr>
          <a:xfrm>
            <a:off x="270933" y="1"/>
            <a:ext cx="5037667" cy="6858001"/>
            <a:chOff x="203200" y="0"/>
            <a:chExt cx="3778250" cy="685800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7F269E1B-FC1B-46BE-A7E1-DFBE6E66637B}"/>
                </a:ext>
              </a:extLst>
            </p:cNvPr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4A3EA317-8B05-4BA0-96A2-E42D5F89400F}"/>
                </a:ext>
              </a:extLst>
            </p:cNvPr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81AC084-E0A8-4575-8451-CEC418095070}"/>
                </a:ext>
              </a:extLst>
            </p:cNvPr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9118D0BF-E109-488C-B241-0456D7C3FD5D}"/>
                </a:ext>
              </a:extLst>
            </p:cNvPr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ABE4ED6D-694C-497D-BDD4-B9ED11BD32A6}"/>
                </a:ext>
              </a:extLst>
            </p:cNvPr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7DA7F38A-1045-4DF8-87F5-EA6D6428B46C}"/>
                </a:ext>
              </a:extLst>
            </p:cNvPr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5481F0B-253C-449B-9786-FD33B9601587}"/>
              </a:ext>
            </a:extLst>
          </p:cNvPr>
          <p:cNvGrpSpPr/>
          <p:nvPr/>
        </p:nvGrpSpPr>
        <p:grpSpPr>
          <a:xfrm>
            <a:off x="83002" y="2779978"/>
            <a:ext cx="2029128" cy="1900237"/>
            <a:chOff x="102078" y="415504"/>
            <a:chExt cx="1219200" cy="1219199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4C3536F-178A-4149-901B-8346BF10DCA3}"/>
                </a:ext>
              </a:extLst>
            </p:cNvPr>
            <p:cNvSpPr/>
            <p:nvPr/>
          </p:nvSpPr>
          <p:spPr>
            <a:xfrm>
              <a:off x="102078" y="415504"/>
              <a:ext cx="1219200" cy="1219199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D161A387-C666-485C-BA72-CC14BB14F2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457201"/>
              <a:ext cx="1143000" cy="1143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8241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698" y="4732865"/>
            <a:ext cx="1002132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634" y="932112"/>
            <a:ext cx="8228087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698" y="5299603"/>
            <a:ext cx="1002132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F468-780A-425C-80DB-376E1A2826CF}" type="datetime1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00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700" y="685800"/>
            <a:ext cx="1002132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343400"/>
            <a:ext cx="1002132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4866-E8AD-4997-9D49-CCB44BD7BC44}" type="datetime1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9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92562" y="863023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6263" y="2819399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22" y="685801"/>
            <a:ext cx="9298820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30980" y="3428999"/>
            <a:ext cx="8841504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8" y="4343400"/>
            <a:ext cx="1002132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24054-79DC-4818-A680-8D120120B0E5}" type="datetime1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27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701" y="3308581"/>
            <a:ext cx="1002131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777381"/>
            <a:ext cx="1002132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9BBF-B80B-4FB2-BEE5-2D1A015006E7}" type="datetime1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89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92562" y="863023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6263" y="2819399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22" y="685801"/>
            <a:ext cx="9298820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700" y="3886200"/>
            <a:ext cx="1002132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775200"/>
            <a:ext cx="1002132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7DEC-98F5-4596-A9DF-732D3F875CE0}" type="datetime1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54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701" y="685802"/>
            <a:ext cx="1002132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699" y="3505200"/>
            <a:ext cx="1002132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343400"/>
            <a:ext cx="1002132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CCF7F-F70F-412F-89AE-EAA7A7C6FE90}" type="datetime1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01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2AA1-CADD-41C2-87A0-A17C3042ED16}" type="datetime1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46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5191" y="685800"/>
            <a:ext cx="1770831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699" y="685800"/>
            <a:ext cx="8021831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655E0-E3E2-44FF-BC9D-362C9AB31B4E}" type="datetime1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01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126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32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457201"/>
            <a:ext cx="10272889" cy="1533524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512" y="1990725"/>
            <a:ext cx="10272889" cy="4009091"/>
          </a:xfrm>
        </p:spPr>
        <p:txBody>
          <a:bodyPr anchor="ctr"/>
          <a:lstStyle>
            <a:lvl1pPr>
              <a:defRPr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cs typeface="Calibri" panose="020F0502020204030204" pitchFamily="34" charset="0"/>
              </a:defRPr>
            </a:lvl2pPr>
            <a:lvl3pPr>
              <a:defRPr>
                <a:cs typeface="Calibri" panose="020F0502020204030204" pitchFamily="34" charset="0"/>
              </a:defRPr>
            </a:lvl3pPr>
            <a:lvl4pPr>
              <a:defRPr>
                <a:cs typeface="Calibri" panose="020F0502020204030204" pitchFamily="34" charset="0"/>
              </a:defRPr>
            </a:lvl4pPr>
            <a:lvl5pPr>
              <a:defRPr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92440" y="6108174"/>
            <a:ext cx="1143297" cy="365125"/>
          </a:xfrm>
        </p:spPr>
        <p:txBody>
          <a:bodyPr/>
          <a:lstStyle/>
          <a:p>
            <a:fld id="{B5F6A4DB-49DB-47F4-B79C-F4C113FB4226}" type="datetime1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0197" y="6108174"/>
            <a:ext cx="708602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11957" y="6108174"/>
            <a:ext cx="570444" cy="365125"/>
          </a:xfrm>
        </p:spPr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235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6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6895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214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5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7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7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3216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4204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6568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4631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6286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638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27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7091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8229600" y="632619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57543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328" y="2666999"/>
            <a:ext cx="8933073" cy="2360071"/>
          </a:xfrm>
        </p:spPr>
        <p:txBody>
          <a:bodyPr anchor="b"/>
          <a:lstStyle>
            <a:lvl1pPr algn="r">
              <a:defRPr sz="4000" b="0" cap="none">
                <a:latin typeface="Franklin Gothic Book" panose="020B0503020102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331" y="5027070"/>
            <a:ext cx="8933069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9401-D596-4A7A-80F9-7BF9D7C39E63}" type="datetime1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31090" y="6116071"/>
            <a:ext cx="551311" cy="365125"/>
          </a:xfrm>
        </p:spPr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EFB0FE1-AD6F-4E3E-B0BF-00B8C690218C}"/>
              </a:ext>
            </a:extLst>
          </p:cNvPr>
          <p:cNvGrpSpPr/>
          <p:nvPr/>
        </p:nvGrpSpPr>
        <p:grpSpPr>
          <a:xfrm>
            <a:off x="270933" y="1"/>
            <a:ext cx="5037667" cy="6858001"/>
            <a:chOff x="203200" y="0"/>
            <a:chExt cx="3778250" cy="6858001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5F91297-00BC-4969-B33E-39FAE5E30AA7}"/>
                </a:ext>
              </a:extLst>
            </p:cNvPr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4A183794-54FA-4D60-8FEE-9274CE934AD0}"/>
                </a:ext>
              </a:extLst>
            </p:cNvPr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FF2EBAF3-4EE3-4B3E-A0DF-334E42CCB99E}"/>
                </a:ext>
              </a:extLst>
            </p:cNvPr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18C4E414-921A-4A75-ABA5-F770FDED0EC3}"/>
                </a:ext>
              </a:extLst>
            </p:cNvPr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302967F8-11B6-4C57-8587-531A7443B254}"/>
                </a:ext>
              </a:extLst>
            </p:cNvPr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0AEA2799-7F49-4F0F-A3E4-9CB150C84FCB}"/>
                </a:ext>
              </a:extLst>
            </p:cNvPr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21715DD-9027-4268-9E76-DB5371098CEF}"/>
              </a:ext>
            </a:extLst>
          </p:cNvPr>
          <p:cNvGrpSpPr/>
          <p:nvPr/>
        </p:nvGrpSpPr>
        <p:grpSpPr>
          <a:xfrm>
            <a:off x="83002" y="2779978"/>
            <a:ext cx="2029128" cy="1900237"/>
            <a:chOff x="102078" y="415504"/>
            <a:chExt cx="1219200" cy="1219199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9704C06-D367-4886-A503-38033923DE9A}"/>
                </a:ext>
              </a:extLst>
            </p:cNvPr>
            <p:cNvSpPr/>
            <p:nvPr/>
          </p:nvSpPr>
          <p:spPr>
            <a:xfrm>
              <a:off x="102078" y="415504"/>
              <a:ext cx="1219200" cy="1219199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E4BCB873-2CFB-42D4-B933-DF290747AB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457201"/>
              <a:ext cx="1143000" cy="1143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551569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508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109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6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4302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5955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5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7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7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7956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0237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7846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565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713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31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685802"/>
            <a:ext cx="10272889" cy="1752599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9511" y="2667000"/>
            <a:ext cx="4986528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5872" y="2667000"/>
            <a:ext cx="4986528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F2C1-EF46-4895-B784-D1A51E53FFBF}" type="datetime1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945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7879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7091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8229600" y="632619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55385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642" y="2658533"/>
            <a:ext cx="46083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697" y="3335337"/>
            <a:ext cx="4896331" cy="2665259"/>
          </a:xfrm>
        </p:spPr>
        <p:txBody>
          <a:bodyPr anchor="t">
            <a:normAutofit/>
          </a:bodyPr>
          <a:lstStyle>
            <a:lvl1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2280" y="2667000"/>
            <a:ext cx="462374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9688" y="3335337"/>
            <a:ext cx="4896331" cy="2665259"/>
          </a:xfrm>
        </p:spPr>
        <p:txBody>
          <a:bodyPr anchor="t">
            <a:normAutofit/>
          </a:bodyPr>
          <a:lstStyle>
            <a:lvl1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4140-F2BE-4848-92C9-EC6A00A065E7}" type="datetime1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41AA-3BB7-4057-AB5A-35C52CE60F93}" type="datetime1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21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879F-0B31-4696-88EB-A95356615073}" type="datetime1">
              <a:rPr lang="en-US" smtClean="0"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49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699" y="1600200"/>
            <a:ext cx="355004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3404" y="685801"/>
            <a:ext cx="6242616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699" y="2971800"/>
            <a:ext cx="3550045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5B71-747C-4EB6-A870-B3E61941C31F}" type="datetime1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23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110" y="1752599"/>
            <a:ext cx="5427572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6661" y="914400"/>
            <a:ext cx="3281828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3110" y="3124199"/>
            <a:ext cx="5427572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6BE0B-E31C-45D8-8889-1A7688906C60}" type="datetime1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41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/>
          <p:cNvSpPr/>
          <p:nvPr/>
        </p:nvSpPr>
        <p:spPr bwMode="auto">
          <a:xfrm>
            <a:off x="0" y="4762"/>
            <a:ext cx="1430867" cy="5291138"/>
          </a:xfrm>
          <a:custGeom>
            <a:avLst/>
            <a:gdLst/>
            <a:ahLst/>
            <a:cxnLst/>
            <a:rect l="0" t="0" r="r" b="b"/>
            <a:pathLst>
              <a:path w="676" h="3333">
                <a:moveTo>
                  <a:pt x="0" y="3132"/>
                </a:moveTo>
                <a:lnTo>
                  <a:pt x="0" y="3312"/>
                </a:lnTo>
                <a:lnTo>
                  <a:pt x="126" y="3333"/>
                </a:lnTo>
                <a:lnTo>
                  <a:pt x="676" y="0"/>
                </a:lnTo>
                <a:lnTo>
                  <a:pt x="514" y="0"/>
                </a:lnTo>
                <a:lnTo>
                  <a:pt x="0" y="3132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16" name="Freeform 7"/>
          <p:cNvSpPr/>
          <p:nvPr/>
        </p:nvSpPr>
        <p:spPr bwMode="auto">
          <a:xfrm>
            <a:off x="1" y="0"/>
            <a:ext cx="1011767" cy="4624388"/>
          </a:xfrm>
          <a:custGeom>
            <a:avLst/>
            <a:gdLst/>
            <a:ahLst/>
            <a:cxnLst/>
            <a:rect l="0" t="0" r="r" b="b"/>
            <a:pathLst>
              <a:path w="478" h="2913">
                <a:moveTo>
                  <a:pt x="478" y="0"/>
                </a:moveTo>
                <a:lnTo>
                  <a:pt x="318" y="0"/>
                </a:lnTo>
                <a:lnTo>
                  <a:pt x="0" y="1938"/>
                </a:lnTo>
                <a:lnTo>
                  <a:pt x="0" y="2913"/>
                </a:lnTo>
                <a:lnTo>
                  <a:pt x="478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</p:sp>
      <p:sp>
        <p:nvSpPr>
          <p:cNvPr id="17" name="Freeform 8"/>
          <p:cNvSpPr/>
          <p:nvPr/>
        </p:nvSpPr>
        <p:spPr bwMode="auto">
          <a:xfrm>
            <a:off x="1" y="5662613"/>
            <a:ext cx="1208617" cy="1195388"/>
          </a:xfrm>
          <a:custGeom>
            <a:avLst/>
            <a:gdLst/>
            <a:ahLst/>
            <a:cxnLst/>
            <a:rect l="0" t="0" r="r" b="b"/>
            <a:pathLst>
              <a:path w="571" h="753">
                <a:moveTo>
                  <a:pt x="0" y="0"/>
                </a:moveTo>
                <a:lnTo>
                  <a:pt x="0" y="12"/>
                </a:lnTo>
                <a:lnTo>
                  <a:pt x="538" y="753"/>
                </a:lnTo>
                <a:lnTo>
                  <a:pt x="571" y="75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</p:sp>
      <p:sp>
        <p:nvSpPr>
          <p:cNvPr id="18" name="Freeform 9"/>
          <p:cNvSpPr/>
          <p:nvPr/>
        </p:nvSpPr>
        <p:spPr bwMode="auto">
          <a:xfrm>
            <a:off x="0" y="5295900"/>
            <a:ext cx="1983317" cy="1562100"/>
          </a:xfrm>
          <a:custGeom>
            <a:avLst/>
            <a:gdLst/>
            <a:ahLst/>
            <a:cxnLst/>
            <a:rect l="0" t="0" r="r" b="b"/>
            <a:pathLst>
              <a:path w="937" h="984">
                <a:moveTo>
                  <a:pt x="0" y="0"/>
                </a:moveTo>
                <a:lnTo>
                  <a:pt x="0" y="3"/>
                </a:lnTo>
                <a:lnTo>
                  <a:pt x="901" y="984"/>
                </a:lnTo>
                <a:lnTo>
                  <a:pt x="937" y="98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</p:sp>
      <p:sp>
        <p:nvSpPr>
          <p:cNvPr id="19" name="Freeform 10"/>
          <p:cNvSpPr/>
          <p:nvPr/>
        </p:nvSpPr>
        <p:spPr bwMode="auto">
          <a:xfrm>
            <a:off x="1" y="5257800"/>
            <a:ext cx="2842684" cy="1600200"/>
          </a:xfrm>
          <a:custGeom>
            <a:avLst/>
            <a:gdLst/>
            <a:ahLst/>
            <a:cxnLst/>
            <a:rect l="0" t="0" r="r" b="b"/>
            <a:pathLst>
              <a:path w="1343" h="1008">
                <a:moveTo>
                  <a:pt x="0" y="24"/>
                </a:moveTo>
                <a:lnTo>
                  <a:pt x="937" y="1008"/>
                </a:lnTo>
                <a:lnTo>
                  <a:pt x="1343" y="1008"/>
                </a:lnTo>
                <a:lnTo>
                  <a:pt x="126" y="21"/>
                </a:lnTo>
                <a:lnTo>
                  <a:pt x="0" y="0"/>
                </a:lnTo>
                <a:lnTo>
                  <a:pt x="0" y="24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20" name="Freeform 11"/>
          <p:cNvSpPr/>
          <p:nvPr/>
        </p:nvSpPr>
        <p:spPr bwMode="auto">
          <a:xfrm>
            <a:off x="0" y="5357813"/>
            <a:ext cx="1837267" cy="1500188"/>
          </a:xfrm>
          <a:custGeom>
            <a:avLst/>
            <a:gdLst/>
            <a:ahLst/>
            <a:cxnLst/>
            <a:rect l="0" t="0" r="r" b="b"/>
            <a:pathLst>
              <a:path w="868" h="945">
                <a:moveTo>
                  <a:pt x="0" y="192"/>
                </a:moveTo>
                <a:lnTo>
                  <a:pt x="571" y="945"/>
                </a:lnTo>
                <a:lnTo>
                  <a:pt x="868" y="945"/>
                </a:lnTo>
                <a:lnTo>
                  <a:pt x="0" y="0"/>
                </a:lnTo>
                <a:lnTo>
                  <a:pt x="0" y="192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09512" y="457201"/>
            <a:ext cx="10272889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9512" y="2667001"/>
            <a:ext cx="10272888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11573" y="6116071"/>
            <a:ext cx="1143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F0169E1-4E19-459B-9F26-84E79661E773}" type="datetime1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9330" y="6116071"/>
            <a:ext cx="7086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31090" y="6116071"/>
            <a:ext cx="5513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81155" y="199848"/>
            <a:ext cx="1440611" cy="1219199"/>
            <a:chOff x="102078" y="415504"/>
            <a:chExt cx="1219200" cy="1219199"/>
          </a:xfrm>
        </p:grpSpPr>
        <p:sp>
          <p:nvSpPr>
            <p:cNvPr id="22" name="Oval 21"/>
            <p:cNvSpPr/>
            <p:nvPr/>
          </p:nvSpPr>
          <p:spPr>
            <a:xfrm>
              <a:off x="102078" y="415504"/>
              <a:ext cx="1219200" cy="1219199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457201"/>
              <a:ext cx="1143000" cy="1143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3276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Franklin Gothic Book" panose="020B05030201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3200" kern="1200" cap="none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800" kern="1200" cap="none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5100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55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5100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0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ud.gov/hc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ud.gov/hc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F17CB-C06B-42B3-BF3A-AA74B4A1B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086" y="914401"/>
            <a:ext cx="11114315" cy="2774730"/>
          </a:xfrm>
        </p:spPr>
        <p:txBody>
          <a:bodyPr>
            <a:normAutofit/>
          </a:bodyPr>
          <a:lstStyle/>
          <a:p>
            <a:r>
              <a:rPr lang="en-US" dirty="0">
                <a:latin typeface="Franklin Gothic Book"/>
              </a:rPr>
              <a:t>HCV Utilization Webinar:</a:t>
            </a:r>
            <a:br>
              <a:rPr lang="en-US" dirty="0"/>
            </a:br>
            <a:r>
              <a:rPr lang="en-US" sz="6000" b="1" dirty="0">
                <a:latin typeface="Franklin Gothic Book"/>
              </a:rPr>
              <a:t>2023 Funding </a:t>
            </a:r>
            <a:br>
              <a:rPr lang="en-US" sz="6000" b="1" dirty="0">
                <a:latin typeface="Franklin Gothic Book"/>
              </a:rPr>
            </a:br>
            <a:r>
              <a:rPr lang="en-US" sz="4400" b="1" dirty="0">
                <a:latin typeface="Franklin Gothic Book"/>
              </a:rPr>
              <a:t>(well… at least what we know so far!)</a:t>
            </a:r>
            <a:endParaRPr lang="en-US" b="1" dirty="0">
              <a:latin typeface="Franklin Gothic Book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E30136-5F0F-4AF8-AF47-B81C491925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8983" y="4752806"/>
            <a:ext cx="7683417" cy="1364531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Franklin Gothic Book"/>
                <a:cs typeface="Calibri"/>
              </a:rPr>
              <a:t>March 16,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93ACF-ED2C-4620-B46E-9D2B58FCF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72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E0E6F-B56E-49E7-A6F9-8F6EC8489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Franklin Gothic Book"/>
              </a:rPr>
              <a:t>Welcome!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176DD-7C1B-49A0-AA6A-D7D1532D5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rgbClr val="1287C3"/>
              </a:buClr>
            </a:pPr>
            <a:r>
              <a:rPr lang="en-US" sz="2400" b="1" dirty="0">
                <a:latin typeface="Calibri"/>
                <a:cs typeface="Calibri"/>
              </a:rPr>
              <a:t>Today's webinar is being recorded.  </a:t>
            </a:r>
            <a:r>
              <a:rPr lang="en-US" sz="2400" dirty="0">
                <a:latin typeface="Calibri"/>
                <a:cs typeface="Calibri"/>
              </a:rPr>
              <a:t>The recording and PowerPoint will be posted to the "Webinars and Trainings” section of </a:t>
            </a:r>
            <a:r>
              <a:rPr lang="en-US" sz="2400" dirty="0">
                <a:latin typeface="Calibri"/>
                <a:cs typeface="Calibri"/>
                <a:hlinkClick r:id="rId2"/>
              </a:rPr>
              <a:t>www.hud.gov/hcv</a:t>
            </a:r>
            <a:r>
              <a:rPr lang="en-US" sz="2400" dirty="0">
                <a:latin typeface="Calibri"/>
                <a:cs typeface="Calibri"/>
              </a:rPr>
              <a:t> in about a week.</a:t>
            </a:r>
          </a:p>
          <a:p>
            <a:pPr marL="514350" indent="-514350">
              <a:buClr>
                <a:srgbClr val="1287C3"/>
              </a:buClr>
            </a:pPr>
            <a:r>
              <a:rPr lang="en-US" sz="2400" b="1" dirty="0">
                <a:latin typeface="Calibri"/>
                <a:cs typeface="Calibri"/>
              </a:rPr>
              <a:t>We are always interested in your feedback.</a:t>
            </a:r>
            <a:r>
              <a:rPr lang="en-US" sz="2400" dirty="0">
                <a:latin typeface="Calibri"/>
                <a:cs typeface="Calibri"/>
              </a:rPr>
              <a:t>  Please enter any suggestions you have for how we can make these webinars or the program resources more useful to you in the chat.</a:t>
            </a:r>
          </a:p>
          <a:p>
            <a:pPr marL="514350" indent="-514350">
              <a:buClr>
                <a:srgbClr val="1287C3"/>
              </a:buClr>
            </a:pPr>
            <a:r>
              <a:rPr lang="en-US" sz="2400" b="1" dirty="0">
                <a:latin typeface="Calibri"/>
                <a:cs typeface="Calibri"/>
              </a:rPr>
              <a:t>Stay connected </a:t>
            </a:r>
            <a:r>
              <a:rPr lang="en-US" sz="2400" dirty="0">
                <a:latin typeface="Calibri"/>
                <a:cs typeface="Calibri"/>
              </a:rPr>
              <a:t>by visiting </a:t>
            </a:r>
            <a:r>
              <a:rPr lang="en-US" sz="2400" dirty="0">
                <a:latin typeface="Calibri"/>
                <a:cs typeface="Calibri"/>
                <a:hlinkClick r:id="rId2"/>
              </a:rPr>
              <a:t>www.hud.gov/hcv</a:t>
            </a:r>
            <a:r>
              <a:rPr lang="en-US" sz="2400" dirty="0">
                <a:latin typeface="Calibri"/>
                <a:cs typeface="Calibri"/>
              </a:rPr>
              <a:t> and subscribing to the HCV Connect Newsletter.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96FFCC-4100-4F3C-A800-D203D61CD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609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E0E6F-B56E-49E7-A6F9-8F6EC8489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Franklin Gothic Book"/>
              </a:rPr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176DD-7C1B-49A0-AA6A-D7D1532D5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rgbClr val="1287C3"/>
              </a:buClr>
              <a:buAutoNum type="arabicPeriod"/>
            </a:pPr>
            <a:r>
              <a:rPr lang="en-US" sz="2400" dirty="0">
                <a:latin typeface="Calibri"/>
                <a:cs typeface="Calibri"/>
              </a:rPr>
              <a:t>Agenda</a:t>
            </a:r>
          </a:p>
          <a:p>
            <a:pPr marL="1028700" lvl="1" indent="-342900">
              <a:buClr>
                <a:srgbClr val="1287C3"/>
              </a:buClr>
            </a:pPr>
            <a:r>
              <a:rPr lang="en-US" sz="2000" dirty="0">
                <a:latin typeface="Calibri"/>
                <a:cs typeface="Calibri"/>
              </a:rPr>
              <a:t>Patrick Hatch</a:t>
            </a:r>
          </a:p>
          <a:p>
            <a:pPr marL="514350" indent="-514350">
              <a:buClr>
                <a:srgbClr val="1287C3"/>
              </a:buClr>
              <a:buAutoNum type="arabicPeriod"/>
            </a:pPr>
            <a:r>
              <a:rPr lang="en-US" sz="2400" dirty="0">
                <a:latin typeface="Calibri"/>
                <a:cs typeface="Calibri"/>
              </a:rPr>
              <a:t>Non Non-Technical Assistance – Trenessa Sidney, OFO</a:t>
            </a:r>
            <a:endParaRPr lang="en-US" sz="2000" dirty="0">
              <a:latin typeface="Calibri"/>
              <a:cs typeface="Calibri"/>
            </a:endParaRPr>
          </a:p>
          <a:p>
            <a:pPr marL="457200" indent="-457200">
              <a:buClr>
                <a:srgbClr val="1287C3"/>
              </a:buClr>
              <a:buAutoNum type="arabicPeriod"/>
            </a:pPr>
            <a:r>
              <a:rPr lang="en-US" sz="2400" dirty="0">
                <a:latin typeface="Calibri"/>
                <a:cs typeface="Calibri"/>
              </a:rPr>
              <a:t> 2023 Funding Information – Rachel Kennedy, HCV-FMD</a:t>
            </a:r>
          </a:p>
          <a:p>
            <a:pPr marL="971550" lvl="1" indent="-342900">
              <a:buClr>
                <a:srgbClr val="1287C3"/>
              </a:buClr>
            </a:pPr>
            <a:r>
              <a:rPr lang="en-US" sz="2000" dirty="0">
                <a:latin typeface="Calibri"/>
                <a:cs typeface="Calibri"/>
              </a:rPr>
              <a:t>What we know so far (subject to finalization)…	</a:t>
            </a:r>
          </a:p>
          <a:p>
            <a:pPr marL="1428750" lvl="2" indent="-342900">
              <a:buClr>
                <a:srgbClr val="1287C3"/>
              </a:buClr>
            </a:pPr>
            <a:r>
              <a:rPr lang="en-US" sz="1700" dirty="0">
                <a:latin typeface="Calibri"/>
                <a:cs typeface="Calibri"/>
              </a:rPr>
              <a:t>Proration</a:t>
            </a:r>
          </a:p>
          <a:p>
            <a:pPr marL="1428750" lvl="2" indent="-342900">
              <a:buClr>
                <a:srgbClr val="1287C3"/>
              </a:buClr>
            </a:pPr>
            <a:r>
              <a:rPr lang="en-US" sz="1700" dirty="0">
                <a:latin typeface="Calibri"/>
                <a:cs typeface="Calibri"/>
              </a:rPr>
              <a:t>Inflation</a:t>
            </a:r>
          </a:p>
          <a:p>
            <a:pPr marL="1428750" lvl="2" indent="-342900">
              <a:buClr>
                <a:srgbClr val="1287C3"/>
              </a:buClr>
            </a:pPr>
            <a:r>
              <a:rPr lang="en-US" sz="1700" dirty="0">
                <a:latin typeface="Calibri"/>
                <a:cs typeface="Calibri"/>
              </a:rPr>
              <a:t>Notable changes to HCV Funding Implementation Notice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96FFCC-4100-4F3C-A800-D203D61CD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57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3ED1F-3D32-7748-FA8D-837FF0257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E8FFF-E4F9-4DAD-3468-CF61AB24E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367" y="2220686"/>
            <a:ext cx="10272889" cy="4398127"/>
          </a:xfrm>
        </p:spPr>
        <p:txBody>
          <a:bodyPr>
            <a:normAutofit/>
          </a:bodyPr>
          <a:lstStyle/>
          <a:p>
            <a:pPr marL="457200" indent="-457200">
              <a:buFont typeface="Wingdings"/>
              <a:buChar char="Ø"/>
            </a:pPr>
            <a:r>
              <a:rPr lang="en-US" sz="2400" dirty="0">
                <a:latin typeface="Calibri"/>
                <a:cs typeface="Calibri"/>
              </a:rPr>
              <a:t>We urge PHAs to take advantage of the recent program updates to support leasing: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New 2023 FMRs 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Payment Standard Waivers (PIH Notice 2022-30)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Administrative Fee Flexibility (PIH Notice 2022-29)</a:t>
            </a:r>
          </a:p>
          <a:p>
            <a:pPr marL="0" indent="0">
              <a:buNone/>
            </a:pPr>
            <a:endParaRPr lang="en-US" sz="800" dirty="0">
              <a:latin typeface="Calibri"/>
              <a:cs typeface="Calibri"/>
            </a:endParaRPr>
          </a:p>
          <a:p>
            <a:pPr marL="457200" indent="-457200">
              <a:buFont typeface="Wingdings"/>
              <a:buChar char="Ø"/>
            </a:pPr>
            <a:r>
              <a:rPr lang="en-US" sz="2400" u="sng" dirty="0">
                <a:latin typeface="Calibri"/>
                <a:cs typeface="Calibri"/>
              </a:rPr>
              <a:t>Now is not the time to press pause on HCV leasing</a:t>
            </a:r>
            <a:r>
              <a:rPr lang="en-US" sz="2400" dirty="0">
                <a:latin typeface="Calibri"/>
                <a:cs typeface="Calibri"/>
              </a:rPr>
              <a:t>.  Really, there is never a time to stop leasing as warranted.  Please continue to use the Two-Year-Tool to make HCV program decisions</a:t>
            </a:r>
            <a:r>
              <a:rPr lang="en-US" sz="2800" dirty="0">
                <a:latin typeface="Calibri"/>
                <a:cs typeface="Calibri"/>
              </a:rPr>
              <a:t>.  </a:t>
            </a:r>
          </a:p>
          <a:p>
            <a:pPr marL="0" lvl="1" indent="0">
              <a:buNone/>
            </a:pPr>
            <a:endParaRPr lang="en-US" sz="1600" dirty="0">
              <a:latin typeface="Calibri"/>
              <a:cs typeface="Calibri"/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573FC0-32C6-1210-F0F0-180689EC7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65B7F6-EE83-53DA-4E8E-A14F7C0F8B0B}"/>
              </a:ext>
            </a:extLst>
          </p:cNvPr>
          <p:cNvSpPr txBox="1"/>
          <p:nvPr/>
        </p:nvSpPr>
        <p:spPr>
          <a:xfrm>
            <a:off x="772743" y="6027003"/>
            <a:ext cx="11346426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/>
              <a:t>Need help?</a:t>
            </a:r>
          </a:p>
          <a:p>
            <a:r>
              <a:rPr lang="en-US" sz="2400"/>
              <a:t>Contact your local Public Housing Field Office and/or visit </a:t>
            </a:r>
            <a:r>
              <a:rPr lang="en-US" sz="2400">
                <a:hlinkClick r:id="rId2"/>
              </a:rPr>
              <a:t>www.hud.gov/hcv</a:t>
            </a:r>
            <a:r>
              <a:rPr lang="en-US" sz="2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8644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d them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ud theme" id="{ECAF9FF4-3BF6-4BB6-9BAE-CE39E1A13AA5}" vid="{FB461CA3-2EA1-4BD4-A52B-1A7929F002AC}"/>
    </a:ext>
  </a:extLst>
</a:theme>
</file>

<file path=ppt/theme/theme2.xml><?xml version="1.0" encoding="utf-8"?>
<a:theme xmlns:a="http://schemas.openxmlformats.org/drawingml/2006/main" name="1_Custom Design">
  <a:themeElements>
    <a:clrScheme name="Custom 10">
      <a:dk1>
        <a:sysClr val="windowText" lastClr="000000"/>
      </a:dk1>
      <a:lt1>
        <a:sysClr val="window" lastClr="FFFFFF"/>
      </a:lt1>
      <a:dk2>
        <a:srgbClr val="244061"/>
      </a:dk2>
      <a:lt2>
        <a:srgbClr val="EEECE1"/>
      </a:lt2>
      <a:accent1>
        <a:srgbClr val="B8CCE4"/>
      </a:accent1>
      <a:accent2>
        <a:srgbClr val="C0504D"/>
      </a:accent2>
      <a:accent3>
        <a:srgbClr val="C3D69B"/>
      </a:accent3>
      <a:accent4>
        <a:srgbClr val="5F497A"/>
      </a:accent4>
      <a:accent5>
        <a:srgbClr val="31859B"/>
      </a:accent5>
      <a:accent6>
        <a:srgbClr val="F2DCDB"/>
      </a:accent6>
      <a:hlink>
        <a:srgbClr val="0000FF"/>
      </a:hlink>
      <a:folHlink>
        <a:srgbClr val="800080"/>
      </a:folHlink>
    </a:clrScheme>
    <a:fontScheme name="Custom 1">
      <a:majorFont>
        <a:latin typeface="Lucida Brigh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Custom 10">
      <a:dk1>
        <a:sysClr val="windowText" lastClr="000000"/>
      </a:dk1>
      <a:lt1>
        <a:sysClr val="window" lastClr="FFFFFF"/>
      </a:lt1>
      <a:dk2>
        <a:srgbClr val="244061"/>
      </a:dk2>
      <a:lt2>
        <a:srgbClr val="EEECE1"/>
      </a:lt2>
      <a:accent1>
        <a:srgbClr val="B8CCE4"/>
      </a:accent1>
      <a:accent2>
        <a:srgbClr val="C0504D"/>
      </a:accent2>
      <a:accent3>
        <a:srgbClr val="C3D69B"/>
      </a:accent3>
      <a:accent4>
        <a:srgbClr val="5F497A"/>
      </a:accent4>
      <a:accent5>
        <a:srgbClr val="31859B"/>
      </a:accent5>
      <a:accent6>
        <a:srgbClr val="F2DCDB"/>
      </a:accent6>
      <a:hlink>
        <a:srgbClr val="0000FF"/>
      </a:hlink>
      <a:folHlink>
        <a:srgbClr val="800080"/>
      </a:folHlink>
    </a:clrScheme>
    <a:fontScheme name="Custom 1">
      <a:majorFont>
        <a:latin typeface="Lucida Brigh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D95598C3613A4FBF92431596D0130A" ma:contentTypeVersion="6" ma:contentTypeDescription="Create a new document." ma:contentTypeScope="" ma:versionID="f7c5391b494407db37fa041e06c7d6d5">
  <xsd:schema xmlns:xsd="http://www.w3.org/2001/XMLSchema" xmlns:xs="http://www.w3.org/2001/XMLSchema" xmlns:p="http://schemas.microsoft.com/office/2006/metadata/properties" xmlns:ns2="90dc7ae3-5932-4db8-ac17-9cb510f816bc" xmlns:ns3="b0216fb7-9074-4376-98c8-c5f4791670b7" xmlns:ns4="d4a638c4-874f-49c0-bb2b-5cb8563c2b18" targetNamespace="http://schemas.microsoft.com/office/2006/metadata/properties" ma:root="true" ma:fieldsID="df990bdfdb779e8ee6f8570294d77857" ns2:_="" ns3:_="" ns4:_="">
    <xsd:import namespace="90dc7ae3-5932-4db8-ac17-9cb510f816bc"/>
    <xsd:import namespace="b0216fb7-9074-4376-98c8-c5f4791670b7"/>
    <xsd:import namespace="d4a638c4-874f-49c0-bb2b-5cb8563c2b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4:_dlc_DocId" minOccurs="0"/>
                <xsd:element ref="ns4:_dlc_DocIdUrl" minOccurs="0"/>
                <xsd:element ref="ns4:_dlc_DocIdPersistId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c7ae3-5932-4db8-ac17-9cb510f816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16fb7-9074-4376-98c8-c5f4791670b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a638c4-874f-49c0-bb2b-5cb8563c2b18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0216fb7-9074-4376-98c8-c5f4791670b7">
      <UserInfo>
        <DisplayName>Ruppel, Chad</DisplayName>
        <AccountId>42</AccountId>
        <AccountType/>
      </UserInfo>
      <UserInfo>
        <DisplayName>Hatch, Patrick J</DisplayName>
        <AccountId>17</AccountId>
        <AccountType/>
      </UserInfo>
      <UserInfo>
        <DisplayName>Griego, Mandy V</DisplayName>
        <AccountId>68</AccountId>
        <AccountType/>
      </UserInfo>
      <UserInfo>
        <DisplayName>Rice, Douglas H</DisplayName>
        <AccountId>873</AccountId>
        <AccountType/>
      </UserInfo>
      <UserInfo>
        <DisplayName>Anderson, Lea E</DisplayName>
        <AccountId>19</AccountId>
        <AccountType/>
      </UserInfo>
    </SharedWithUsers>
    <_dlc_DocId xmlns="d4a638c4-874f-49c0-bb2b-5cb8563c2b18">WR5W2CZZ33PF-512103572-89295</_dlc_DocId>
    <_dlc_DocIdUrl xmlns="d4a638c4-874f-49c0-bb2b-5cb8563c2b18">
      <Url>https://hudgov.sharepoint.com/sites/PIH2/HCV/_layouts/15/DocIdRedir.aspx?ID=WR5W2CZZ33PF-512103572-89295</Url>
      <Description>WR5W2CZZ33PF-512103572-89295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75A807-8269-4141-B4CD-5E954905ADA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8FEA7C2-F8CE-4C31-8932-15D3D4818C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dc7ae3-5932-4db8-ac17-9cb510f816bc"/>
    <ds:schemaRef ds:uri="b0216fb7-9074-4376-98c8-c5f4791670b7"/>
    <ds:schemaRef ds:uri="d4a638c4-874f-49c0-bb2b-5cb8563c2b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134D97-BADA-43A3-84F9-07EEA941D394}">
  <ds:schemaRefs>
    <ds:schemaRef ds:uri="http://schemas.microsoft.com/office/2006/documentManagement/types"/>
    <ds:schemaRef ds:uri="b0216fb7-9074-4376-98c8-c5f4791670b7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d4a638c4-874f-49c0-bb2b-5cb8563c2b18"/>
    <ds:schemaRef ds:uri="90dc7ae3-5932-4db8-ac17-9cb510f816bc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B136BD91-DAC4-41B1-A9C2-31B90E97B9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</TotalTime>
  <Words>250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Corbel</vt:lpstr>
      <vt:lpstr>Franklin Gothic Book</vt:lpstr>
      <vt:lpstr>Lucida Bright</vt:lpstr>
      <vt:lpstr>Times New Roman</vt:lpstr>
      <vt:lpstr>Wingdings</vt:lpstr>
      <vt:lpstr>hud theme</vt:lpstr>
      <vt:lpstr>1_Custom Design</vt:lpstr>
      <vt:lpstr>2_Custom Design</vt:lpstr>
      <vt:lpstr>HCV Utilization Webinar: 2023 Funding  (well… at least what we know so far!)</vt:lpstr>
      <vt:lpstr>Welcome!</vt:lpstr>
      <vt:lpstr>Agenda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Choice Voucher Webinar</dc:title>
  <dc:creator>Anderson, Lea E</dc:creator>
  <cp:lastModifiedBy>Hatch, Patrick J</cp:lastModifiedBy>
  <cp:revision>10</cp:revision>
  <dcterms:created xsi:type="dcterms:W3CDTF">2021-10-13T18:09:45Z</dcterms:created>
  <dcterms:modified xsi:type="dcterms:W3CDTF">2023-03-16T19:03:54Z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0x01010052D95598C3613A4FBF92431596D0130A</vt:lpwstr>
  </property>
  <property fmtid="{D5CDD505-2E9C-101B-9397-08002B2CF9AE}" pid="3" name="_dlc_DocIdItemGuid">
    <vt:lpwstr>7e4dab35-04c4-404b-b510-4f5956cb6437</vt:lpwstr>
  </property>
</Properties>
</file>