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81" r:id="rId4"/>
    <p:sldMasterId id="2147483677" r:id="rId5"/>
    <p:sldMasterId id="2147483703" r:id="rId6"/>
  </p:sldMasterIdLst>
  <p:notesMasterIdLst>
    <p:notesMasterId r:id="rId16"/>
  </p:notesMasterIdLst>
  <p:handoutMasterIdLst>
    <p:handoutMasterId r:id="rId17"/>
  </p:handoutMasterIdLst>
  <p:sldIdLst>
    <p:sldId id="291" r:id="rId7"/>
    <p:sldId id="283" r:id="rId8"/>
    <p:sldId id="470" r:id="rId9"/>
    <p:sldId id="466" r:id="rId10"/>
    <p:sldId id="471" r:id="rId11"/>
    <p:sldId id="472" r:id="rId12"/>
    <p:sldId id="484" r:id="rId13"/>
    <p:sldId id="473" r:id="rId14"/>
    <p:sldId id="485" r:id="rId15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A6B1848-0D45-DD6B-B0B5-82205E1B67D7}" name="Jeffrey Lubell" initials="JL" userId="S::Jeffrey_Lubell@abtassoc.com::857f7158-af5e-40c7-947c-80ebfa27175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8D8D"/>
    <a:srgbClr val="B7C9D3"/>
    <a:srgbClr val="C3C6A8"/>
    <a:srgbClr val="F3F4EE"/>
    <a:srgbClr val="DADCCA"/>
    <a:srgbClr val="DA291C"/>
    <a:srgbClr val="E5E6DA"/>
    <a:srgbClr val="D5EDFF"/>
    <a:srgbClr val="E87722"/>
    <a:srgbClr val="7566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27" autoAdjust="0"/>
    <p:restoredTop sz="85435" autoAdjust="0"/>
  </p:normalViewPr>
  <p:slideViewPr>
    <p:cSldViewPr snapToGrid="0" snapToObjects="1">
      <p:cViewPr varScale="1">
        <p:scale>
          <a:sx n="90" d="100"/>
          <a:sy n="90" d="100"/>
        </p:scale>
        <p:origin x="110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692"/>
    </p:cViewPr>
  </p:sorterViewPr>
  <p:notesViewPr>
    <p:cSldViewPr snapToGrid="0" snapToObjects="1">
      <p:cViewPr>
        <p:scale>
          <a:sx n="80" d="100"/>
          <a:sy n="80" d="100"/>
        </p:scale>
        <p:origin x="3960" y="30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3B054F-89F1-469F-80F8-A21D198544FB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C96D3F-5DEE-4751-97FB-F1317AA8F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077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300"/>
            </a:lvl1pPr>
          </a:lstStyle>
          <a:p>
            <a:fld id="{C3F29CC5-00F7-42D8-B124-DBB9CF6078E9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2" tIns="46586" rIns="93172" bIns="4658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300"/>
            </a:lvl1pPr>
          </a:lstStyle>
          <a:p>
            <a:fld id="{E6E49B88-C793-41F8-9EA0-1766465DAF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902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49B88-C793-41F8-9EA0-1766465DAF74}" type="slidenum">
              <a:rPr lang="en-US" smtClean="0"/>
              <a:pPr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433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5261" indent="-165261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49B88-C793-41F8-9EA0-1766465DAF7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0676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5261" indent="-165261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49B88-C793-41F8-9EA0-1766465DAF7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7057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5261" indent="-165261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49B88-C793-41F8-9EA0-1766465DAF7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9067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5261" indent="-165261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49B88-C793-41F8-9EA0-1766465DAF7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9061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5261" indent="-165261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49B88-C793-41F8-9EA0-1766465DAF7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3559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5261" indent="-165261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49B88-C793-41F8-9EA0-1766465DAF7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910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5261" indent="-165261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49B88-C793-41F8-9EA0-1766465DAF7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7534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5261" indent="-165261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49B88-C793-41F8-9EA0-1766465DAF7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757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spcBef>
                <a:spcPts val="600"/>
              </a:spcBef>
              <a:spcAft>
                <a:spcPts val="0"/>
              </a:spcAft>
              <a:defRPr sz="1800"/>
            </a:lvl1pPr>
            <a:lvl2pPr>
              <a:spcBef>
                <a:spcPts val="600"/>
              </a:spcBef>
              <a:spcAft>
                <a:spcPts val="0"/>
              </a:spcAft>
              <a:defRPr sz="1600"/>
            </a:lvl2pPr>
            <a:lvl3pPr>
              <a:spcBef>
                <a:spcPts val="600"/>
              </a:spcBef>
              <a:spcAft>
                <a:spcPts val="0"/>
              </a:spcAft>
              <a:defRPr sz="1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spcBef>
                <a:spcPts val="600"/>
              </a:spcBef>
              <a:spcAft>
                <a:spcPts val="0"/>
              </a:spcAft>
              <a:defRPr sz="1800"/>
            </a:lvl1pPr>
            <a:lvl2pPr>
              <a:spcBef>
                <a:spcPts val="600"/>
              </a:spcBef>
              <a:spcAft>
                <a:spcPts val="0"/>
              </a:spcAft>
              <a:defRPr sz="1600"/>
            </a:lvl2pPr>
            <a:lvl3pPr>
              <a:spcBef>
                <a:spcPts val="600"/>
              </a:spcBef>
              <a:spcAft>
                <a:spcPts val="0"/>
              </a:spcAft>
              <a:defRPr sz="1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889000" y="2651125"/>
            <a:ext cx="3413125" cy="3270250"/>
          </a:xfrm>
          <a:prstGeom prst="rect">
            <a:avLst/>
          </a:prstGeom>
        </p:spPr>
        <p:txBody>
          <a:bodyPr vert="horz"/>
          <a:lstStyle>
            <a:lvl1pPr marL="0" indent="0" algn="l">
              <a:spcAft>
                <a:spcPts val="0"/>
              </a:spcAft>
              <a:buNone/>
              <a:defRPr sz="3200">
                <a:latin typeface="Arial"/>
                <a:cs typeface="Arial"/>
              </a:defRPr>
            </a:lvl1pPr>
          </a:lstStyle>
          <a:p>
            <a:pPr algn="l">
              <a:spcAft>
                <a:spcPts val="0"/>
              </a:spcAft>
            </a:pPr>
            <a:r>
              <a:rPr lang="en-US" sz="2500" b="1" i="0" dirty="0">
                <a:solidFill>
                  <a:schemeClr val="bg1"/>
                </a:solidFill>
                <a:latin typeface="Helvetica"/>
                <a:cs typeface="Helvetica"/>
              </a:rPr>
              <a:t>Presentation to the most amazing corporation in </a:t>
            </a:r>
          </a:p>
          <a:p>
            <a:pPr algn="l">
              <a:spcAft>
                <a:spcPts val="0"/>
              </a:spcAft>
            </a:pPr>
            <a:r>
              <a:rPr lang="en-US" sz="2500" b="1" i="0" dirty="0">
                <a:solidFill>
                  <a:schemeClr val="bg1"/>
                </a:solidFill>
                <a:latin typeface="Helvetica"/>
                <a:cs typeface="Helvetica"/>
              </a:rPr>
              <a:t>the world. </a:t>
            </a:r>
          </a:p>
          <a:p>
            <a:pPr algn="l">
              <a:spcAft>
                <a:spcPts val="0"/>
              </a:spcAft>
            </a:pPr>
            <a:endParaRPr lang="en-US" sz="2500" b="1" i="0" dirty="0">
              <a:solidFill>
                <a:schemeClr val="bg1"/>
              </a:solidFill>
              <a:latin typeface="Helvetica"/>
              <a:cs typeface="Helvetica"/>
            </a:endParaRPr>
          </a:p>
          <a:p>
            <a:pPr algn="l">
              <a:spcAft>
                <a:spcPts val="0"/>
              </a:spcAft>
            </a:pPr>
            <a:r>
              <a:rPr lang="en-US" sz="2500" b="0" i="0" dirty="0" err="1">
                <a:solidFill>
                  <a:schemeClr val="bg1"/>
                </a:solidFill>
                <a:latin typeface="Helvetica"/>
                <a:cs typeface="Helvetica"/>
              </a:rPr>
              <a:t>Lorem</a:t>
            </a:r>
            <a:r>
              <a:rPr lang="en-US" sz="2500" b="0" i="0" dirty="0">
                <a:solidFill>
                  <a:schemeClr val="bg1"/>
                </a:solidFill>
                <a:latin typeface="Helvetica"/>
                <a:cs typeface="Helvetica"/>
              </a:rPr>
              <a:t> </a:t>
            </a:r>
            <a:r>
              <a:rPr lang="en-US" sz="2500" b="0" i="0" dirty="0" err="1">
                <a:solidFill>
                  <a:schemeClr val="bg1"/>
                </a:solidFill>
                <a:latin typeface="Helvetica"/>
                <a:cs typeface="Helvetica"/>
              </a:rPr>
              <a:t>ipsum</a:t>
            </a:r>
            <a:r>
              <a:rPr lang="en-US" sz="2500" b="0" i="0" dirty="0">
                <a:solidFill>
                  <a:schemeClr val="bg1"/>
                </a:solidFill>
                <a:latin typeface="Helvetica"/>
                <a:cs typeface="Helvetica"/>
              </a:rPr>
              <a:t> dolor set </a:t>
            </a:r>
            <a:r>
              <a:rPr lang="en-US" sz="2500" b="0" i="0" dirty="0" err="1">
                <a:solidFill>
                  <a:schemeClr val="bg1"/>
                </a:solidFill>
                <a:latin typeface="Helvetica"/>
                <a:cs typeface="Helvetica"/>
              </a:rPr>
              <a:t>amet</a:t>
            </a:r>
            <a:r>
              <a:rPr lang="en-US" sz="2500" b="0" i="0" dirty="0">
                <a:solidFill>
                  <a:schemeClr val="bg1"/>
                </a:solidFill>
                <a:latin typeface="Helvetica"/>
                <a:cs typeface="Helvetica"/>
              </a:rPr>
              <a:t> magnum</a:t>
            </a:r>
            <a:r>
              <a:rPr lang="en-US" sz="2500" b="0" i="0" baseline="0" dirty="0">
                <a:solidFill>
                  <a:schemeClr val="bg1"/>
                </a:solidFill>
                <a:latin typeface="Helvetica"/>
                <a:cs typeface="Helvetica"/>
              </a:rPr>
              <a:t> allure. </a:t>
            </a:r>
            <a:endParaRPr lang="en-US" sz="2500" b="0" i="0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692150" y="469900"/>
            <a:ext cx="6775147" cy="914400"/>
          </a:xfrm>
          <a:prstGeom prst="roundRect">
            <a:avLst>
              <a:gd name="adj" fmla="val 4514"/>
            </a:avLst>
          </a:prstGeom>
          <a:solidFill>
            <a:srgbClr val="B7C9D3"/>
          </a:solidFill>
          <a:ln>
            <a:solidFill>
              <a:srgbClr val="DA291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3232" y="469900"/>
            <a:ext cx="6747715" cy="9223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3900" y="1536700"/>
            <a:ext cx="7721600" cy="46019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marL="1143000" lvl="2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</a:pPr>
            <a:r>
              <a:rPr lang="en-US" dirty="0"/>
              <a:t>Third level</a:t>
            </a:r>
          </a:p>
        </p:txBody>
      </p:sp>
      <p:sp>
        <p:nvSpPr>
          <p:cNvPr id="7" name="Title Placeholder 1"/>
          <p:cNvSpPr txBox="1">
            <a:spLocks/>
          </p:cNvSpPr>
          <p:nvPr/>
        </p:nvSpPr>
        <p:spPr>
          <a:xfrm>
            <a:off x="7471615" y="274638"/>
            <a:ext cx="121518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000A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13" name="Title Placeholder 1"/>
          <p:cNvSpPr txBox="1">
            <a:spLocks/>
          </p:cNvSpPr>
          <p:nvPr/>
        </p:nvSpPr>
        <p:spPr>
          <a:xfrm>
            <a:off x="7471615" y="274638"/>
            <a:ext cx="121518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000A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pic>
        <p:nvPicPr>
          <p:cNvPr id="15" name="Picture 14" descr="abt_GEO_white.ai"/>
          <p:cNvPicPr>
            <a:picLocks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523480" y="469900"/>
            <a:ext cx="914400" cy="914400"/>
          </a:xfrm>
          <a:prstGeom prst="roundRect">
            <a:avLst>
              <a:gd name="adj" fmla="val 3376"/>
            </a:avLst>
          </a:prstGeom>
          <a:solidFill>
            <a:schemeClr val="accent2"/>
          </a:solidFill>
        </p:spPr>
      </p:pic>
      <p:sp>
        <p:nvSpPr>
          <p:cNvPr id="9" name="Slide Number Placeholder 5"/>
          <p:cNvSpPr txBox="1">
            <a:spLocks/>
          </p:cNvSpPr>
          <p:nvPr/>
        </p:nvSpPr>
        <p:spPr>
          <a:xfrm>
            <a:off x="5781368" y="6234082"/>
            <a:ext cx="24109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Abt Associates </a:t>
            </a:r>
            <a:r>
              <a:rPr lang="en-US" sz="800" dirty="0">
                <a:solidFill>
                  <a:srgbClr val="FFFFFF"/>
                </a:solidFill>
                <a:latin typeface="Arial"/>
                <a:cs typeface="Arial"/>
              </a:rPr>
              <a:t>| pg </a:t>
            </a:r>
            <a:fld id="{B24152A7-EAFD-4862-85A2-527423E9945A}" type="slidenum">
              <a:rPr lang="en-US" sz="800" smtClean="0">
                <a:solidFill>
                  <a:srgbClr val="FFFFFF"/>
                </a:solidFill>
                <a:latin typeface="Arial"/>
                <a:cs typeface="Arial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85803" y="6291232"/>
            <a:ext cx="2880360" cy="241300"/>
          </a:xfrm>
          <a:prstGeom prst="roundRect">
            <a:avLst>
              <a:gd name="adj" fmla="val 0"/>
            </a:avLst>
          </a:prstGeom>
          <a:solidFill>
            <a:srgbClr val="D0D3D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3619500" y="6291232"/>
            <a:ext cx="932688" cy="241300"/>
          </a:xfrm>
          <a:prstGeom prst="roundRect">
            <a:avLst>
              <a:gd name="adj" fmla="val 0"/>
            </a:avLst>
          </a:prstGeom>
          <a:solidFill>
            <a:srgbClr val="C3C6A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4589019" y="6291232"/>
            <a:ext cx="1044865" cy="241300"/>
          </a:xfrm>
          <a:prstGeom prst="roundRect">
            <a:avLst>
              <a:gd name="adj" fmla="val 0"/>
            </a:avLst>
          </a:prstGeom>
          <a:solidFill>
            <a:srgbClr val="B7C9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5">
            <a:extLst>
              <a:ext uri="{FF2B5EF4-FFF2-40B4-BE49-F238E27FC236}">
                <a16:creationId xmlns:a16="http://schemas.microsoft.com/office/drawing/2014/main" id="{AF9E9C38-ACE1-41E3-B950-EE338D142C13}"/>
              </a:ext>
            </a:extLst>
          </p:cNvPr>
          <p:cNvSpPr/>
          <p:nvPr userDrawn="1"/>
        </p:nvSpPr>
        <p:spPr>
          <a:xfrm>
            <a:off x="5670715" y="6295150"/>
            <a:ext cx="2880360" cy="241300"/>
          </a:xfrm>
          <a:prstGeom prst="roundRect">
            <a:avLst>
              <a:gd name="adj" fmla="val 0"/>
            </a:avLst>
          </a:prstGeom>
          <a:solidFill>
            <a:srgbClr val="D0D3D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5" r:id="rId2"/>
    <p:sldLayoutId id="2147483686" r:id="rId3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lnSpc>
          <a:spcPct val="100000"/>
        </a:lnSpc>
        <a:spcBef>
          <a:spcPts val="768"/>
        </a:spcBef>
        <a:spcAft>
          <a:spcPts val="800"/>
        </a:spcAft>
        <a:buClr>
          <a:srgbClr val="DA291C"/>
        </a:buClr>
        <a:buFont typeface="Wingdings" charset="2"/>
        <a:buChar char="§"/>
        <a:defRPr sz="2400" kern="1200" baseline="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lnSpc>
          <a:spcPct val="100000"/>
        </a:lnSpc>
        <a:spcBef>
          <a:spcPts val="768"/>
        </a:spcBef>
        <a:spcAft>
          <a:spcPts val="800"/>
        </a:spcAft>
        <a:buFont typeface="Arial"/>
        <a:buChar char="–"/>
        <a:defRPr lang="en-US" sz="2000" kern="1200" dirty="0" smtClean="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lnSpc>
          <a:spcPct val="100000"/>
        </a:lnSpc>
        <a:spcBef>
          <a:spcPts val="768"/>
        </a:spcBef>
        <a:spcAft>
          <a:spcPts val="800"/>
        </a:spcAft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/>
        </p:nvSpPr>
        <p:spPr>
          <a:xfrm>
            <a:off x="7471615" y="274638"/>
            <a:ext cx="121518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000A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pic>
        <p:nvPicPr>
          <p:cNvPr id="4" name="Picture 3" descr="abt_assoc_lockup.ai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98500" y="627211"/>
            <a:ext cx="1460250" cy="1471727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698500" y="2404645"/>
            <a:ext cx="3848778" cy="3826144"/>
          </a:xfrm>
          <a:prstGeom prst="roundRect">
            <a:avLst>
              <a:gd name="adj" fmla="val 953"/>
            </a:avLst>
          </a:prstGeom>
          <a:solidFill>
            <a:srgbClr val="B7C9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400" b="1" i="0" kern="1200">
          <a:solidFill>
            <a:srgbClr val="FF000A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F000A"/>
        </a:buClr>
        <a:buFont typeface="Wingdings" charset="2"/>
        <a:buChar char="§"/>
        <a:defRPr sz="3200" kern="1200" baseline="0">
          <a:solidFill>
            <a:schemeClr val="tx1"/>
          </a:solidFill>
          <a:latin typeface="Helvetica"/>
          <a:ea typeface="+mn-ea"/>
          <a:cs typeface="Helvetic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Helvetica"/>
          <a:ea typeface="+mn-ea"/>
          <a:cs typeface="Helvetic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Helvetica"/>
          <a:ea typeface="+mn-ea"/>
          <a:cs typeface="Helvetic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ounded Rectangle 22"/>
          <p:cNvSpPr/>
          <p:nvPr/>
        </p:nvSpPr>
        <p:spPr>
          <a:xfrm>
            <a:off x="6554724" y="6291232"/>
            <a:ext cx="1920239" cy="241300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Placeholder 1"/>
          <p:cNvSpPr txBox="1">
            <a:spLocks/>
          </p:cNvSpPr>
          <p:nvPr/>
        </p:nvSpPr>
        <p:spPr>
          <a:xfrm>
            <a:off x="7471615" y="274638"/>
            <a:ext cx="121518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000A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13" name="Title Placeholder 1"/>
          <p:cNvSpPr txBox="1">
            <a:spLocks/>
          </p:cNvSpPr>
          <p:nvPr/>
        </p:nvSpPr>
        <p:spPr>
          <a:xfrm>
            <a:off x="7471615" y="274638"/>
            <a:ext cx="121518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000A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85803" y="6291232"/>
            <a:ext cx="2880360" cy="241300"/>
          </a:xfrm>
          <a:prstGeom prst="roundRect">
            <a:avLst>
              <a:gd name="adj" fmla="val 0"/>
            </a:avLst>
          </a:prstGeom>
          <a:solidFill>
            <a:srgbClr val="D0D3D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3619500" y="6291232"/>
            <a:ext cx="932688" cy="241300"/>
          </a:xfrm>
          <a:prstGeom prst="roundRect">
            <a:avLst>
              <a:gd name="adj" fmla="val 0"/>
            </a:avLst>
          </a:prstGeom>
          <a:solidFill>
            <a:srgbClr val="C3C6A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4589018" y="6291232"/>
            <a:ext cx="1920239" cy="241300"/>
          </a:xfrm>
          <a:prstGeom prst="roundRect">
            <a:avLst>
              <a:gd name="adj" fmla="val 0"/>
            </a:avLst>
          </a:prstGeom>
          <a:solidFill>
            <a:srgbClr val="B7C9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 descr="abt_logo.tag_rgb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7723" y="4223680"/>
            <a:ext cx="3110527" cy="142114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lnSpc>
          <a:spcPct val="100000"/>
        </a:lnSpc>
        <a:spcBef>
          <a:spcPts val="768"/>
        </a:spcBef>
        <a:spcAft>
          <a:spcPts val="800"/>
        </a:spcAft>
        <a:buClr>
          <a:srgbClr val="DA291C"/>
        </a:buClr>
        <a:buFont typeface="Wingdings" charset="2"/>
        <a:buChar char="§"/>
        <a:defRPr sz="2400" kern="1200" baseline="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lnSpc>
          <a:spcPct val="100000"/>
        </a:lnSpc>
        <a:spcBef>
          <a:spcPts val="768"/>
        </a:spcBef>
        <a:spcAft>
          <a:spcPts val="800"/>
        </a:spcAft>
        <a:buFont typeface="Arial"/>
        <a:buChar char="–"/>
        <a:defRPr lang="en-US" sz="2000" kern="1200" dirty="0" smtClean="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lnSpc>
          <a:spcPct val="100000"/>
        </a:lnSpc>
        <a:spcBef>
          <a:spcPts val="768"/>
        </a:spcBef>
        <a:spcAft>
          <a:spcPts val="800"/>
        </a:spcAft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89000" y="2651125"/>
            <a:ext cx="3534144" cy="327025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+mj-lt"/>
              </a:rPr>
              <a:t>FSS Escrow Calculation: Regulatory Updates &amp; the New Escrow Calculation Workbook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613100" y="4146693"/>
            <a:ext cx="2138574" cy="548640"/>
          </a:xfrm>
          <a:prstGeom prst="roundRect">
            <a:avLst>
              <a:gd name="adj" fmla="val 9023"/>
            </a:avLst>
          </a:prstGeom>
          <a:solidFill>
            <a:srgbClr val="B7C9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6819740" y="4146693"/>
            <a:ext cx="1591056" cy="2048322"/>
          </a:xfrm>
          <a:prstGeom prst="roundRect">
            <a:avLst>
              <a:gd name="adj" fmla="val 1742"/>
            </a:avLst>
          </a:prstGeom>
          <a:solidFill>
            <a:srgbClr val="7566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296"/>
          <a:stretch/>
        </p:blipFill>
        <p:spPr bwMode="auto">
          <a:xfrm>
            <a:off x="4613100" y="2402549"/>
            <a:ext cx="2138574" cy="1688348"/>
          </a:xfrm>
          <a:prstGeom prst="roundRect">
            <a:avLst>
              <a:gd name="adj" fmla="val 2528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81" t="4802" r="2866" b="4139"/>
          <a:stretch/>
        </p:blipFill>
        <p:spPr bwMode="auto">
          <a:xfrm>
            <a:off x="4613100" y="4749142"/>
            <a:ext cx="2138574" cy="1445873"/>
          </a:xfrm>
          <a:prstGeom prst="roundRect">
            <a:avLst>
              <a:gd name="adj" fmla="val 2543"/>
            </a:avLst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60" t="3158" r="3486" b="5055"/>
          <a:stretch/>
        </p:blipFill>
        <p:spPr bwMode="auto">
          <a:xfrm>
            <a:off x="6823512" y="2402549"/>
            <a:ext cx="1587284" cy="1688348"/>
          </a:xfrm>
          <a:prstGeom prst="roundRect">
            <a:avLst>
              <a:gd name="adj" fmla="val 1686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 descr="Image result for abt associates logo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22" t="12335" r="52234" b="12566"/>
          <a:stretch/>
        </p:blipFill>
        <p:spPr bwMode="auto">
          <a:xfrm>
            <a:off x="644892" y="471638"/>
            <a:ext cx="1722923" cy="173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668226" y="1435395"/>
            <a:ext cx="7807548" cy="3944679"/>
          </a:xfrm>
          <a:prstGeom prst="rect">
            <a:avLst/>
          </a:prstGeom>
          <a:solidFill>
            <a:srgbClr val="B7C9D3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7200" dirty="0">
                <a:solidFill>
                  <a:schemeClr val="tx1"/>
                </a:solidFill>
                <a:latin typeface="+mj-lt"/>
              </a:rPr>
              <a:t>Welcome from HUD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6" name="Rectangle 8"/>
          <p:cNvSpPr>
            <a:spLocks noGrp="1" noChangeArrowheads="1"/>
          </p:cNvSpPr>
          <p:nvPr>
            <p:ph type="title"/>
          </p:nvPr>
        </p:nvSpPr>
        <p:spPr>
          <a:xfrm>
            <a:off x="637953" y="465507"/>
            <a:ext cx="7807548" cy="882648"/>
          </a:xfrm>
          <a:solidFill>
            <a:srgbClr val="B7C9D3"/>
          </a:solidFill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+mj-lt"/>
              </a:rPr>
              <a:t>Funding your local housing strategy</a:t>
            </a:r>
          </a:p>
        </p:txBody>
      </p:sp>
      <p:sp>
        <p:nvSpPr>
          <p:cNvPr id="73735" name="Rectangle 7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914400" lvl="1" indent="-457200"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en-US" sz="2800" dirty="0">
                <a:latin typeface="+mn-lt"/>
              </a:rPr>
              <a:t>New FSS escrow terminology</a:t>
            </a:r>
          </a:p>
          <a:p>
            <a:pPr marL="914400" lvl="1" indent="-457200"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en-US" sz="2800" dirty="0">
                <a:latin typeface="+mn-lt"/>
              </a:rPr>
              <a:t>Quick summary of Final Rule changes to FSS escrow calculation</a:t>
            </a:r>
          </a:p>
          <a:p>
            <a:pPr marL="914400" lvl="1" indent="-457200"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en-US" sz="2800" dirty="0">
                <a:latin typeface="+mn-lt"/>
              </a:rPr>
              <a:t>Basic overview of the FSS escrow calculation</a:t>
            </a:r>
          </a:p>
          <a:p>
            <a:pPr marL="914400" lvl="1" indent="-457200"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en-US" sz="2800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Introduce FSS escrow workbook</a:t>
            </a:r>
          </a:p>
          <a:p>
            <a:pPr marL="914400" lvl="1" indent="-457200"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en-US" sz="2800" dirty="0">
                <a:latin typeface="+mn-lt"/>
              </a:rPr>
              <a:t>Explore examples using FSS escrow workbook</a:t>
            </a:r>
          </a:p>
          <a:p>
            <a:pPr marL="914400" lvl="1" indent="-457200"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en-US" sz="2800" dirty="0">
                <a:latin typeface="+mn-lt"/>
              </a:rPr>
              <a:t>Explore multifamily FSS escrow workbook</a:t>
            </a:r>
          </a:p>
          <a:p>
            <a:pPr marL="914400" lvl="1" indent="-457200"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en-US" sz="2800" dirty="0">
                <a:latin typeface="+mn-lt"/>
              </a:rPr>
              <a:t>Review of key points</a:t>
            </a:r>
          </a:p>
          <a:p>
            <a:pPr marL="914400" lvl="1" indent="-457200">
              <a:spcBef>
                <a:spcPts val="0"/>
              </a:spcBef>
              <a:spcAft>
                <a:spcPts val="600"/>
              </a:spcAft>
              <a:buAutoNum type="arabicPeriod"/>
            </a:pPr>
            <a:endParaRPr lang="en-US" dirty="0">
              <a:latin typeface="+mn-lt"/>
            </a:endParaRPr>
          </a:p>
          <a:p>
            <a:pPr marL="914400" lvl="1" indent="-457200">
              <a:spcBef>
                <a:spcPts val="0"/>
              </a:spcBef>
              <a:spcAft>
                <a:spcPts val="600"/>
              </a:spcAft>
              <a:buAutoNum type="arabicPeriod"/>
            </a:pPr>
            <a:endParaRPr lang="en-US" dirty="0">
              <a:latin typeface="+mn-lt"/>
            </a:endParaRPr>
          </a:p>
        </p:txBody>
      </p:sp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637953" y="465506"/>
            <a:ext cx="7807548" cy="926732"/>
          </a:xfrm>
          <a:prstGeom prst="rect">
            <a:avLst/>
          </a:prstGeom>
          <a:solidFill>
            <a:srgbClr val="B7C9D3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dirty="0">
                <a:solidFill>
                  <a:schemeClr val="tx1"/>
                </a:solidFill>
                <a:latin typeface="+mj-lt"/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789778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6" name="Rectangle 8"/>
          <p:cNvSpPr>
            <a:spLocks noGrp="1" noChangeArrowheads="1"/>
          </p:cNvSpPr>
          <p:nvPr>
            <p:ph type="title"/>
          </p:nvPr>
        </p:nvSpPr>
        <p:spPr>
          <a:xfrm>
            <a:off x="637954" y="469900"/>
            <a:ext cx="6844259" cy="922338"/>
          </a:xfrm>
          <a:solidFill>
            <a:srgbClr val="B7C9D3"/>
          </a:solidFill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  <a:latin typeface="+mj-lt"/>
              </a:rPr>
              <a:t>Uses for locally generated housing funds</a:t>
            </a:r>
          </a:p>
        </p:txBody>
      </p:sp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637953" y="468779"/>
            <a:ext cx="7807548" cy="926732"/>
          </a:xfrm>
          <a:prstGeom prst="rect">
            <a:avLst/>
          </a:prstGeom>
          <a:solidFill>
            <a:srgbClr val="B7C9D3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3600" dirty="0">
                <a:latin typeface="+mn-lt"/>
              </a:rPr>
              <a:t>New FSS Escrow Terminology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992DECC9-E3B7-483D-9A90-95464DB9A1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441722"/>
              </p:ext>
            </p:extLst>
          </p:nvPr>
        </p:nvGraphicFramePr>
        <p:xfrm>
          <a:off x="637954" y="1597090"/>
          <a:ext cx="7807547" cy="45485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8299">
                  <a:extLst>
                    <a:ext uri="{9D8B030D-6E8A-4147-A177-3AD203B41FA5}">
                      <a16:colId xmlns:a16="http://schemas.microsoft.com/office/drawing/2014/main" val="433195667"/>
                    </a:ext>
                  </a:extLst>
                </a:gridCol>
                <a:gridCol w="5659248">
                  <a:extLst>
                    <a:ext uri="{9D8B030D-6E8A-4147-A177-3AD203B41FA5}">
                      <a16:colId xmlns:a16="http://schemas.microsoft.com/office/drawing/2014/main" val="2930092886"/>
                    </a:ext>
                  </a:extLst>
                </a:gridCol>
              </a:tblGrid>
              <a:tr h="381082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Term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3598717"/>
                  </a:ext>
                </a:extLst>
              </a:tr>
              <a:tr h="1023521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n-lt"/>
                        </a:rPr>
                        <a:t>Baseline annual earned 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FSS family’s </a:t>
                      </a:r>
                      <a:r>
                        <a:rPr lang="en-US" sz="18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total annual earned income from wages and business income </a:t>
                      </a: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(if any) as of the effective date of the FSS contract.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075674"/>
                  </a:ext>
                </a:extLst>
              </a:tr>
              <a:tr h="123851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n-lt"/>
                        </a:rPr>
                        <a:t>Baseline monthly rent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+mn-lt"/>
                        </a:rPr>
                        <a:t>FSS family’s </a:t>
                      </a:r>
                      <a:r>
                        <a:rPr lang="en-US" b="1" dirty="0">
                          <a:latin typeface="+mn-lt"/>
                        </a:rPr>
                        <a:t>total tenant payment (TTP)</a:t>
                      </a:r>
                      <a:r>
                        <a:rPr lang="en-US" dirty="0">
                          <a:latin typeface="+mn-lt"/>
                        </a:rPr>
                        <a:t>, as of the effective date of the FSS contract, </a:t>
                      </a:r>
                      <a:r>
                        <a:rPr lang="en-US" b="1" dirty="0">
                          <a:latin typeface="+mn-lt"/>
                        </a:rPr>
                        <a:t>or the amount of the flat rent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(which includes the applicable utility allowance) </a:t>
                      </a:r>
                      <a:r>
                        <a:rPr lang="en-US" b="1" dirty="0">
                          <a:latin typeface="+mn-lt"/>
                        </a:rPr>
                        <a:t>or ceiling rent </a:t>
                      </a:r>
                      <a:r>
                        <a:rPr lang="en-US" dirty="0">
                          <a:latin typeface="+mn-lt"/>
                        </a:rPr>
                        <a:t>as of that date.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47834"/>
                  </a:ext>
                </a:extLst>
              </a:tr>
              <a:tr h="952705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n-lt"/>
                        </a:rPr>
                        <a:t>Current annual earned 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dirty="0">
                          <a:latin typeface="+mn-lt"/>
                        </a:rPr>
                        <a:t>FSS family’s </a:t>
                      </a:r>
                      <a:r>
                        <a:rPr lang="en-US" b="1" dirty="0">
                          <a:latin typeface="+mn-lt"/>
                        </a:rPr>
                        <a:t>total annual earned income from wages and business income </a:t>
                      </a:r>
                      <a:r>
                        <a:rPr lang="en-US" dirty="0">
                          <a:latin typeface="+mn-lt"/>
                        </a:rPr>
                        <a:t>(if any) as of the most recent re-examination of income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7956804"/>
                  </a:ext>
                </a:extLst>
              </a:tr>
              <a:tr h="952705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n-lt"/>
                        </a:rPr>
                        <a:t>Current monthly 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FSS family’s 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TTP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 the most recent re-examination of income, 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 the amount of the flat rent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(which includes the applicable utility allowance) or 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ceiling rent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as of that date.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88405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4841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6" name="Rectangle 8"/>
          <p:cNvSpPr>
            <a:spLocks noGrp="1" noChangeArrowheads="1"/>
          </p:cNvSpPr>
          <p:nvPr>
            <p:ph type="title"/>
          </p:nvPr>
        </p:nvSpPr>
        <p:spPr>
          <a:xfrm>
            <a:off x="637954" y="469900"/>
            <a:ext cx="6844259" cy="922338"/>
          </a:xfrm>
          <a:solidFill>
            <a:srgbClr val="B7C9D3"/>
          </a:solidFill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  <a:latin typeface="+mj-lt"/>
              </a:rPr>
              <a:t>Uses for locally generated housing funds</a:t>
            </a:r>
          </a:p>
        </p:txBody>
      </p:sp>
      <p:sp>
        <p:nvSpPr>
          <p:cNvPr id="73735" name="Rectangle 7"/>
          <p:cNvSpPr>
            <a:spLocks noGrp="1" noChangeArrowheads="1"/>
          </p:cNvSpPr>
          <p:nvPr>
            <p:ph idx="1"/>
          </p:nvPr>
        </p:nvSpPr>
        <p:spPr>
          <a:xfrm>
            <a:off x="723900" y="1536700"/>
            <a:ext cx="7721600" cy="4757774"/>
          </a:xfrm>
        </p:spPr>
        <p:txBody>
          <a:bodyPr>
            <a:normAutofit/>
          </a:bodyPr>
          <a:lstStyle/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en-US" dirty="0">
                <a:latin typeface="+mn-lt"/>
              </a:rPr>
              <a:t>Escrow is no longer capped for people with income above 50% of AMI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en-US" dirty="0">
                <a:latin typeface="+mn-lt"/>
              </a:rPr>
              <a:t>Escrow will be capped based on gross rent and voucher payment standard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en-US" dirty="0">
                <a:latin typeface="+mn-lt"/>
              </a:rPr>
              <a:t>Earned income disregard from EID, JPEID (or other self-sufficiency incentives) will NOT be considered in determining the family’s baseline earned income but WILL be considered in determining current earned income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en-US" dirty="0">
                <a:latin typeface="+mn-lt"/>
              </a:rPr>
              <a:t>Clarifies that baseline is full TTP, so baseline rent should never be negative.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en-US" dirty="0">
                <a:latin typeface="+mn-lt"/>
              </a:rPr>
              <a:t>The new definitions and workbook will now work for families paying the flat rent or ceiling rent</a:t>
            </a:r>
          </a:p>
        </p:txBody>
      </p:sp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637953" y="465506"/>
            <a:ext cx="7807548" cy="926732"/>
          </a:xfrm>
          <a:prstGeom prst="rect">
            <a:avLst/>
          </a:prstGeom>
          <a:solidFill>
            <a:srgbClr val="B7C9D3"/>
          </a:solidFill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3600" dirty="0">
                <a:solidFill>
                  <a:schemeClr val="tx1"/>
                </a:solidFill>
                <a:latin typeface="+mn-lt"/>
              </a:rPr>
              <a:t>Quick Summary of Final Rule Changes to FSS Escrow Calculation</a:t>
            </a:r>
          </a:p>
        </p:txBody>
      </p:sp>
    </p:spTree>
    <p:extLst>
      <p:ext uri="{BB962C8B-B14F-4D97-AF65-F5344CB8AC3E}">
        <p14:creationId xmlns:p14="http://schemas.microsoft.com/office/powerpoint/2010/main" val="3491586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6" name="Rectangle 8"/>
          <p:cNvSpPr>
            <a:spLocks noGrp="1" noChangeArrowheads="1"/>
          </p:cNvSpPr>
          <p:nvPr>
            <p:ph type="title"/>
          </p:nvPr>
        </p:nvSpPr>
        <p:spPr>
          <a:xfrm>
            <a:off x="637954" y="469900"/>
            <a:ext cx="6844259" cy="922338"/>
          </a:xfrm>
          <a:solidFill>
            <a:srgbClr val="B7C9D3"/>
          </a:solidFill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  <a:latin typeface="+mj-lt"/>
              </a:rPr>
              <a:t>Uses for locally generated housing funds</a:t>
            </a:r>
          </a:p>
        </p:txBody>
      </p:sp>
      <p:sp>
        <p:nvSpPr>
          <p:cNvPr id="73735" name="Rectangle 7"/>
          <p:cNvSpPr>
            <a:spLocks noGrp="1" noChangeArrowheads="1"/>
          </p:cNvSpPr>
          <p:nvPr>
            <p:ph idx="1"/>
          </p:nvPr>
        </p:nvSpPr>
        <p:spPr>
          <a:xfrm>
            <a:off x="713267" y="1536700"/>
            <a:ext cx="7721600" cy="4851032"/>
          </a:xfrm>
        </p:spPr>
        <p:txBody>
          <a:bodyPr>
            <a:normAutofit lnSpcReduction="1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Conceptually: 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Escrow is generally calculated as the increase in monthly rent due to the increase in earned income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Operationally: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FSS generally equals lower of: </a:t>
            </a:r>
          </a:p>
          <a:p>
            <a:pPr marL="400050" lvl="1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(1) increase in monthly TTP ($450-$150 = $300)</a:t>
            </a:r>
          </a:p>
          <a:p>
            <a:pPr marL="400050" lvl="1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(2) 30% of increase in earned income divided by 12 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(30% of $12,000 /12 = $300)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ClrTx/>
              <a:buNone/>
            </a:pPr>
            <a:endParaRPr lang="en-US" dirty="0">
              <a:latin typeface="+mn-lt"/>
            </a:endParaRPr>
          </a:p>
        </p:txBody>
      </p:sp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637952" y="470268"/>
            <a:ext cx="7807548" cy="926732"/>
          </a:xfrm>
          <a:prstGeom prst="rect">
            <a:avLst/>
          </a:prstGeom>
          <a:solidFill>
            <a:srgbClr val="B7C9D3"/>
          </a:solidFill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3600" dirty="0">
                <a:latin typeface="+mn-lt"/>
              </a:rPr>
              <a:t>Basic overview of the FSS escrow calculation – an example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2C4FB123-56A1-44BD-9B44-81846D24EA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746504"/>
              </p:ext>
            </p:extLst>
          </p:nvPr>
        </p:nvGraphicFramePr>
        <p:xfrm>
          <a:off x="1536700" y="1676400"/>
          <a:ext cx="60960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8438241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2062834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7183466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Baseline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Current Month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42783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Annual Earned 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$6,000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$18,000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4088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Monthly Rent (TTP)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$150 / </a:t>
                      </a:r>
                      <a:r>
                        <a:rPr lang="en-US" dirty="0" err="1"/>
                        <a:t>mo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$450 / </a:t>
                      </a:r>
                      <a:r>
                        <a:rPr lang="en-US" dirty="0" err="1"/>
                        <a:t>mo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70561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48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668226" y="1435395"/>
            <a:ext cx="7807548" cy="3944679"/>
          </a:xfrm>
          <a:prstGeom prst="rect">
            <a:avLst/>
          </a:prstGeom>
          <a:solidFill>
            <a:srgbClr val="B7C9D3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5900" dirty="0">
                <a:solidFill>
                  <a:schemeClr val="tx1"/>
                </a:solidFill>
                <a:latin typeface="+mj-lt"/>
              </a:rPr>
              <a:t>FSS Escrow Workbooks</a:t>
            </a:r>
          </a:p>
        </p:txBody>
      </p:sp>
    </p:spTree>
    <p:extLst>
      <p:ext uri="{BB962C8B-B14F-4D97-AF65-F5344CB8AC3E}">
        <p14:creationId xmlns:p14="http://schemas.microsoft.com/office/powerpoint/2010/main" val="2172106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6" name="Rectangle 8"/>
          <p:cNvSpPr>
            <a:spLocks noGrp="1" noChangeArrowheads="1"/>
          </p:cNvSpPr>
          <p:nvPr>
            <p:ph type="title"/>
          </p:nvPr>
        </p:nvSpPr>
        <p:spPr>
          <a:xfrm>
            <a:off x="637954" y="469900"/>
            <a:ext cx="6844259" cy="922338"/>
          </a:xfrm>
          <a:solidFill>
            <a:srgbClr val="B7C9D3"/>
          </a:solidFill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  <a:latin typeface="+mj-lt"/>
              </a:rPr>
              <a:t>Uses for locally generated housing funds</a:t>
            </a:r>
          </a:p>
        </p:txBody>
      </p:sp>
      <p:sp>
        <p:nvSpPr>
          <p:cNvPr id="73735" name="Rectangle 7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When a family has unearned income, the two prongs of the FSS escrow calculation will not always be the same.  The escrow equals the lower of the two prongs.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When a family is paying the flat or ceiling rent, enter that amount as their baseline or current rent instead of the income-based TTP.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Families whose income exceeds 80% of AMI cannot earn escrow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Both the gross rent and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(for HCV participants) the payment standard act as caps on escrow accumulation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ClrTx/>
              <a:buNone/>
            </a:pPr>
            <a:endParaRPr lang="en-US" dirty="0">
              <a:latin typeface="+mn-lt"/>
            </a:endParaRPr>
          </a:p>
        </p:txBody>
      </p:sp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637953" y="465506"/>
            <a:ext cx="7807548" cy="926732"/>
          </a:xfrm>
          <a:prstGeom prst="rect">
            <a:avLst/>
          </a:prstGeom>
          <a:solidFill>
            <a:srgbClr val="B7C9D3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dirty="0">
                <a:solidFill>
                  <a:schemeClr val="tx1"/>
                </a:solidFill>
                <a:latin typeface="+mj-lt"/>
              </a:rPr>
              <a:t>FSS escrow calculations (review)</a:t>
            </a:r>
          </a:p>
        </p:txBody>
      </p:sp>
    </p:spTree>
    <p:extLst>
      <p:ext uri="{BB962C8B-B14F-4D97-AF65-F5344CB8AC3E}">
        <p14:creationId xmlns:p14="http://schemas.microsoft.com/office/powerpoint/2010/main" val="3883627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6" name="Rectangle 8"/>
          <p:cNvSpPr>
            <a:spLocks noGrp="1" noChangeArrowheads="1"/>
          </p:cNvSpPr>
          <p:nvPr>
            <p:ph type="title"/>
          </p:nvPr>
        </p:nvSpPr>
        <p:spPr>
          <a:xfrm>
            <a:off x="637954" y="469900"/>
            <a:ext cx="6844259" cy="922338"/>
          </a:xfrm>
          <a:solidFill>
            <a:srgbClr val="B7C9D3"/>
          </a:solidFill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  <a:latin typeface="+mj-lt"/>
              </a:rPr>
              <a:t>Uses for locally generated housing funds</a:t>
            </a:r>
          </a:p>
        </p:txBody>
      </p:sp>
      <p:sp>
        <p:nvSpPr>
          <p:cNvPr id="73735" name="Rectangle 7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 must (re)compute the FSS escrow every time the family has an income reexamination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Use of the FSS escrow workbook is optional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FSS escrow workbook identifies the 50058 or 50059 line items for each row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ClrTx/>
              <a:buNone/>
            </a:pPr>
            <a:endParaRPr lang="en-US" dirty="0">
              <a:latin typeface="+mn-lt"/>
            </a:endParaRPr>
          </a:p>
        </p:txBody>
      </p:sp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637953" y="465506"/>
            <a:ext cx="7807548" cy="926732"/>
          </a:xfrm>
          <a:prstGeom prst="rect">
            <a:avLst/>
          </a:prstGeom>
          <a:solidFill>
            <a:srgbClr val="B7C9D3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dirty="0">
                <a:solidFill>
                  <a:schemeClr val="tx1"/>
                </a:solidFill>
                <a:latin typeface="+mj-lt"/>
              </a:rPr>
              <a:t>Remember!</a:t>
            </a:r>
          </a:p>
        </p:txBody>
      </p:sp>
    </p:spTree>
    <p:extLst>
      <p:ext uri="{BB962C8B-B14F-4D97-AF65-F5344CB8AC3E}">
        <p14:creationId xmlns:p14="http://schemas.microsoft.com/office/powerpoint/2010/main" val="878853676"/>
      </p:ext>
    </p:extLst>
  </p:cSld>
  <p:clrMapOvr>
    <a:masterClrMapping/>
  </p:clrMapOvr>
</p:sld>
</file>

<file path=ppt/theme/theme1.xml><?xml version="1.0" encoding="utf-8"?>
<a:theme xmlns:a="http://schemas.openxmlformats.org/drawingml/2006/main" name="Abt PowerPoint Template Domestic">
  <a:themeElements>
    <a:clrScheme name="Abt Brand">
      <a:dk1>
        <a:sysClr val="windowText" lastClr="000000"/>
      </a:dk1>
      <a:lt1>
        <a:sysClr val="window" lastClr="FFFFFF"/>
      </a:lt1>
      <a:dk2>
        <a:srgbClr val="996633"/>
      </a:dk2>
      <a:lt2>
        <a:srgbClr val="EEECE1"/>
      </a:lt2>
      <a:accent1>
        <a:srgbClr val="DA291C"/>
      </a:accent1>
      <a:accent2>
        <a:srgbClr val="776E64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3_Office Theme">
  <a:themeElements>
    <a:clrScheme name="Custom 4">
      <a:dk1>
        <a:sysClr val="windowText" lastClr="000000"/>
      </a:dk1>
      <a:lt1>
        <a:sysClr val="window" lastClr="FFFFFF"/>
      </a:lt1>
      <a:dk2>
        <a:srgbClr val="898D8D"/>
      </a:dk2>
      <a:lt2>
        <a:srgbClr val="EEECE1"/>
      </a:lt2>
      <a:accent1>
        <a:srgbClr val="DA291C"/>
      </a:accent1>
      <a:accent2>
        <a:srgbClr val="898D8D"/>
      </a:accent2>
      <a:accent3>
        <a:srgbClr val="789D4A"/>
      </a:accent3>
      <a:accent4>
        <a:srgbClr val="7566A0"/>
      </a:accent4>
      <a:accent5>
        <a:srgbClr val="48A9C5"/>
      </a:accent5>
      <a:accent6>
        <a:srgbClr val="E87722"/>
      </a:accent6>
      <a:hlink>
        <a:srgbClr val="DA291C"/>
      </a:hlink>
      <a:folHlink>
        <a:srgbClr val="898D8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6600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5_Office Theme">
  <a:themeElements>
    <a:clrScheme name="Abt Brand">
      <a:dk1>
        <a:sysClr val="windowText" lastClr="000000"/>
      </a:dk1>
      <a:lt1>
        <a:sysClr val="window" lastClr="FFFFFF"/>
      </a:lt1>
      <a:dk2>
        <a:srgbClr val="996633"/>
      </a:dk2>
      <a:lt2>
        <a:srgbClr val="EEECE1"/>
      </a:lt2>
      <a:accent1>
        <a:srgbClr val="DA291C"/>
      </a:accent1>
      <a:accent2>
        <a:srgbClr val="776E64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FD93FDE9F155E4DA713179DA054C75F" ma:contentTypeVersion="6" ma:contentTypeDescription="Create a new document." ma:contentTypeScope="" ma:versionID="34a44acc9cbc5634c6b849b20bed0efe">
  <xsd:schema xmlns:xsd="http://www.w3.org/2001/XMLSchema" xmlns:xs="http://www.w3.org/2001/XMLSchema" xmlns:p="http://schemas.microsoft.com/office/2006/metadata/properties" xmlns:ns2="87bb07b1-3164-4d92-902e-d729517eb1d8" xmlns:ns3="7740ad8b-15f9-4ee7-81ab-52a4d4ade4cd" targetNamespace="http://schemas.microsoft.com/office/2006/metadata/properties" ma:root="true" ma:fieldsID="b3b3b04c401606a4698a37ab17720096" ns2:_="" ns3:_="">
    <xsd:import namespace="87bb07b1-3164-4d92-902e-d729517eb1d8"/>
    <xsd:import namespace="7740ad8b-15f9-4ee7-81ab-52a4d4ade4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bb07b1-3164-4d92-902e-d729517eb1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40ad8b-15f9-4ee7-81ab-52a4d4ade4c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0AEDA21-83A9-49D7-B61A-BE264AAEA16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B45802D-4711-4A0F-8830-95805D81A817}">
  <ds:schemaRefs>
    <ds:schemaRef ds:uri="http://purl.org/dc/dcmitype/"/>
    <ds:schemaRef ds:uri="87bb07b1-3164-4d92-902e-d729517eb1d8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7740ad8b-15f9-4ee7-81ab-52a4d4ade4cd"/>
  </ds:schemaRefs>
</ds:datastoreItem>
</file>

<file path=customXml/itemProps3.xml><?xml version="1.0" encoding="utf-8"?>
<ds:datastoreItem xmlns:ds="http://schemas.openxmlformats.org/officeDocument/2006/customXml" ds:itemID="{DA1562F7-FF0F-4A9B-856E-737CC61E85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bb07b1-3164-4d92-902e-d729517eb1d8"/>
    <ds:schemaRef ds:uri="7740ad8b-15f9-4ee7-81ab-52a4d4ade4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Abt PowerPoint Template Domestic</Template>
  <TotalTime>5037</TotalTime>
  <Words>586</Words>
  <Application>Microsoft Office PowerPoint</Application>
  <PresentationFormat>On-screen Show (4:3)</PresentationFormat>
  <Paragraphs>71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Helvetica</vt:lpstr>
      <vt:lpstr>Wingdings</vt:lpstr>
      <vt:lpstr>Abt PowerPoint Template Domestic</vt:lpstr>
      <vt:lpstr>3_Office Theme</vt:lpstr>
      <vt:lpstr>5_Office Theme</vt:lpstr>
      <vt:lpstr>PowerPoint Presentation</vt:lpstr>
      <vt:lpstr>PowerPoint Presentation</vt:lpstr>
      <vt:lpstr>Funding your local housing strategy</vt:lpstr>
      <vt:lpstr>Uses for locally generated housing funds</vt:lpstr>
      <vt:lpstr>Uses for locally generated housing funds</vt:lpstr>
      <vt:lpstr>Uses for locally generated housing funds</vt:lpstr>
      <vt:lpstr>PowerPoint Presentation</vt:lpstr>
      <vt:lpstr>Uses for locally generated housing funds</vt:lpstr>
      <vt:lpstr>Uses for locally generated housing funds</vt:lpstr>
    </vt:vector>
  </TitlesOfParts>
  <Company>Abt Associates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Carissa Climaco</dc:creator>
  <cp:lastModifiedBy>Jeffrey Lubell</cp:lastModifiedBy>
  <cp:revision>320</cp:revision>
  <cp:lastPrinted>2013-07-11T17:32:14Z</cp:lastPrinted>
  <dcterms:created xsi:type="dcterms:W3CDTF">2012-04-23T14:22:59Z</dcterms:created>
  <dcterms:modified xsi:type="dcterms:W3CDTF">2022-06-08T20:46:00Z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0x010100DFD93FDE9F155E4DA713179DA054C75F</vt:lpwstr>
  </property>
</Properties>
</file>