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59"/>
  </p:notesMasterIdLst>
  <p:sldIdLst>
    <p:sldId id="262" r:id="rId6"/>
    <p:sldId id="10811" r:id="rId7"/>
    <p:sldId id="10816" r:id="rId8"/>
    <p:sldId id="264" r:id="rId9"/>
    <p:sldId id="288" r:id="rId10"/>
    <p:sldId id="265" r:id="rId11"/>
    <p:sldId id="266" r:id="rId12"/>
    <p:sldId id="267" r:id="rId13"/>
    <p:sldId id="268" r:id="rId14"/>
    <p:sldId id="10808" r:id="rId15"/>
    <p:sldId id="270" r:id="rId16"/>
    <p:sldId id="273" r:id="rId17"/>
    <p:sldId id="274" r:id="rId18"/>
    <p:sldId id="276" r:id="rId19"/>
    <p:sldId id="278" r:id="rId20"/>
    <p:sldId id="279" r:id="rId21"/>
    <p:sldId id="275" r:id="rId22"/>
    <p:sldId id="280" r:id="rId23"/>
    <p:sldId id="10565" r:id="rId24"/>
    <p:sldId id="282" r:id="rId25"/>
    <p:sldId id="283" r:id="rId26"/>
    <p:sldId id="10814" r:id="rId27"/>
    <p:sldId id="284" r:id="rId28"/>
    <p:sldId id="285" r:id="rId29"/>
    <p:sldId id="286" r:id="rId30"/>
    <p:sldId id="287" r:id="rId31"/>
    <p:sldId id="10809" r:id="rId32"/>
    <p:sldId id="293" r:id="rId33"/>
    <p:sldId id="10763" r:id="rId34"/>
    <p:sldId id="10764" r:id="rId35"/>
    <p:sldId id="10646" r:id="rId36"/>
    <p:sldId id="10722" r:id="rId37"/>
    <p:sldId id="294" r:id="rId38"/>
    <p:sldId id="295" r:id="rId39"/>
    <p:sldId id="296" r:id="rId40"/>
    <p:sldId id="297" r:id="rId41"/>
    <p:sldId id="298" r:id="rId42"/>
    <p:sldId id="299" r:id="rId43"/>
    <p:sldId id="10596" r:id="rId44"/>
    <p:sldId id="301" r:id="rId45"/>
    <p:sldId id="10813" r:id="rId46"/>
    <p:sldId id="10812" r:id="rId47"/>
    <p:sldId id="300" r:id="rId48"/>
    <p:sldId id="302" r:id="rId49"/>
    <p:sldId id="10806" r:id="rId50"/>
    <p:sldId id="10667" r:id="rId51"/>
    <p:sldId id="10802" r:id="rId52"/>
    <p:sldId id="304" r:id="rId53"/>
    <p:sldId id="305" r:id="rId54"/>
    <p:sldId id="10615" r:id="rId55"/>
    <p:sldId id="10815" r:id="rId56"/>
    <p:sldId id="347" r:id="rId57"/>
    <p:sldId id="1049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27B2A-6BBC-96BA-6BA5-D8C7AD64ACC9}" name="Ashley" initials="A" userId="S::61180@icf.com::22a9540f-3d11-45f6-aaa2-cc3a26231000" providerId="AD"/>
  <p188:author id="{EAB7E26F-8695-6126-C4F9-60507DCEF7CA}" name="Ellison, Mande" initials="EM" userId="S::60904@icf.com::816c02b3-0a46-4857-8267-f8396ac072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10043-F9D4-41C5-B30F-965582E4F897}" v="4" dt="2023-07-19T18:28:24.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enson, Eric J" userId="52d5549b-8f23-4fd2-8516-34e6b1793e00" providerId="ADAL" clId="{B2210043-F9D4-41C5-B30F-965582E4F897}"/>
    <pc:docChg chg="custSel modSld">
      <pc:chgData name="Swenson, Eric J" userId="52d5549b-8f23-4fd2-8516-34e6b1793e00" providerId="ADAL" clId="{B2210043-F9D4-41C5-B30F-965582E4F897}" dt="2023-07-19T18:29:04.532" v="1315" actId="1038"/>
      <pc:docMkLst>
        <pc:docMk/>
      </pc:docMkLst>
      <pc:sldChg chg="addSp delSp modSp mod">
        <pc:chgData name="Swenson, Eric J" userId="52d5549b-8f23-4fd2-8516-34e6b1793e00" providerId="ADAL" clId="{B2210043-F9D4-41C5-B30F-965582E4F897}" dt="2023-07-19T18:29:04.532" v="1315" actId="1038"/>
        <pc:sldMkLst>
          <pc:docMk/>
          <pc:sldMk cId="1634151212" sldId="10811"/>
        </pc:sldMkLst>
        <pc:spChg chg="mod">
          <ac:chgData name="Swenson, Eric J" userId="52d5549b-8f23-4fd2-8516-34e6b1793e00" providerId="ADAL" clId="{B2210043-F9D4-41C5-B30F-965582E4F897}" dt="2023-07-19T15:33:19.310" v="1105" actId="20577"/>
          <ac:spMkLst>
            <pc:docMk/>
            <pc:sldMk cId="1634151212" sldId="10811"/>
            <ac:spMk id="3" creationId="{00000000-0000-0000-0000-000000000000}"/>
          </ac:spMkLst>
        </pc:spChg>
        <pc:picChg chg="add del mod">
          <ac:chgData name="Swenson, Eric J" userId="52d5549b-8f23-4fd2-8516-34e6b1793e00" providerId="ADAL" clId="{B2210043-F9D4-41C5-B30F-965582E4F897}" dt="2023-07-19T18:28:05.828" v="1132" actId="478"/>
          <ac:picMkLst>
            <pc:docMk/>
            <pc:sldMk cId="1634151212" sldId="10811"/>
            <ac:picMk id="5" creationId="{8A926360-2C91-2645-13C5-700682B8D4DA}"/>
          </ac:picMkLst>
        </pc:picChg>
        <pc:picChg chg="add del mod">
          <ac:chgData name="Swenson, Eric J" userId="52d5549b-8f23-4fd2-8516-34e6b1793e00" providerId="ADAL" clId="{B2210043-F9D4-41C5-B30F-965582E4F897}" dt="2023-07-19T18:28:33.104" v="1277" actId="478"/>
          <ac:picMkLst>
            <pc:docMk/>
            <pc:sldMk cId="1634151212" sldId="10811"/>
            <ac:picMk id="6" creationId="{787D3E8C-7928-CC4D-7B0D-1853CEFDF66C}"/>
          </ac:picMkLst>
        </pc:picChg>
        <pc:picChg chg="add mod">
          <ac:chgData name="Swenson, Eric J" userId="52d5549b-8f23-4fd2-8516-34e6b1793e00" providerId="ADAL" clId="{B2210043-F9D4-41C5-B30F-965582E4F897}" dt="2023-07-19T18:28:15.858" v="1163" actId="1036"/>
          <ac:picMkLst>
            <pc:docMk/>
            <pc:sldMk cId="1634151212" sldId="10811"/>
            <ac:picMk id="8" creationId="{CCB83DD9-A65C-90DD-3874-0373E2CF3E8A}"/>
          </ac:picMkLst>
        </pc:picChg>
        <pc:picChg chg="add mod">
          <ac:chgData name="Swenson, Eric J" userId="52d5549b-8f23-4fd2-8516-34e6b1793e00" providerId="ADAL" clId="{B2210043-F9D4-41C5-B30F-965582E4F897}" dt="2023-07-19T15:30:32.973" v="855" actId="1037"/>
          <ac:picMkLst>
            <pc:docMk/>
            <pc:sldMk cId="1634151212" sldId="10811"/>
            <ac:picMk id="9" creationId="{EA0F8F5A-2533-1B98-4704-3EFB175ED98B}"/>
          </ac:picMkLst>
        </pc:picChg>
        <pc:picChg chg="add mod">
          <ac:chgData name="Swenson, Eric J" userId="52d5549b-8f23-4fd2-8516-34e6b1793e00" providerId="ADAL" clId="{B2210043-F9D4-41C5-B30F-965582E4F897}" dt="2023-07-19T18:29:04.532" v="1315" actId="1038"/>
          <ac:picMkLst>
            <pc:docMk/>
            <pc:sldMk cId="1634151212" sldId="10811"/>
            <ac:picMk id="10" creationId="{9103CF82-E1C3-B267-36D2-005D36C52BC5}"/>
          </ac:picMkLst>
        </pc:picChg>
        <pc:picChg chg="add mod">
          <ac:chgData name="Swenson, Eric J" userId="52d5549b-8f23-4fd2-8516-34e6b1793e00" providerId="ADAL" clId="{B2210043-F9D4-41C5-B30F-965582E4F897}" dt="2023-07-19T15:33:26.047" v="1127" actId="1036"/>
          <ac:picMkLst>
            <pc:docMk/>
            <pc:sldMk cId="1634151212" sldId="10811"/>
            <ac:picMk id="11" creationId="{2FED93FE-FA1C-73AC-DBAC-BF0EEA5C11FC}"/>
          </ac:picMkLst>
        </pc:picChg>
        <pc:picChg chg="add mod">
          <ac:chgData name="Swenson, Eric J" userId="52d5549b-8f23-4fd2-8516-34e6b1793e00" providerId="ADAL" clId="{B2210043-F9D4-41C5-B30F-965582E4F897}" dt="2023-07-19T15:31:24.332" v="986" actId="1038"/>
          <ac:picMkLst>
            <pc:docMk/>
            <pc:sldMk cId="1634151212" sldId="10811"/>
            <ac:picMk id="12" creationId="{752ACB19-BE18-50DF-BCB9-0D0C6E0E073A}"/>
          </ac:picMkLst>
        </pc:picChg>
        <pc:picChg chg="add mod">
          <ac:chgData name="Swenson, Eric J" userId="52d5549b-8f23-4fd2-8516-34e6b1793e00" providerId="ADAL" clId="{B2210043-F9D4-41C5-B30F-965582E4F897}" dt="2023-07-19T15:31:58.022" v="1055" actId="1038"/>
          <ac:picMkLst>
            <pc:docMk/>
            <pc:sldMk cId="1634151212" sldId="10811"/>
            <ac:picMk id="13" creationId="{CA18DDFD-0F25-E525-8979-A24A27CDADE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Percentage of U.S.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U.S. Population</c:v>
                </c:pt>
              </c:strCache>
            </c:strRef>
          </c:tx>
          <c:spPr>
            <a:solidFill>
              <a:srgbClr val="128654"/>
            </a:solidFill>
          </c:spPr>
          <c:explosion val="3"/>
          <c:dPt>
            <c:idx val="0"/>
            <c:bubble3D val="0"/>
            <c:spPr>
              <a:solidFill>
                <a:srgbClr val="139677"/>
              </a:solidFill>
              <a:ln w="19050">
                <a:solidFill>
                  <a:schemeClr val="lt1"/>
                </a:solidFill>
              </a:ln>
              <a:effectLst/>
            </c:spPr>
            <c:extLst>
              <c:ext xmlns:c16="http://schemas.microsoft.com/office/drawing/2014/chart" uri="{C3380CC4-5D6E-409C-BE32-E72D297353CC}">
                <c16:uniqueId val="{00000002-4A65-46C0-80B0-83AE6B14B6FB}"/>
              </c:ext>
            </c:extLst>
          </c:dPt>
          <c:dPt>
            <c:idx val="1"/>
            <c:bubble3D val="0"/>
            <c:spPr>
              <a:solidFill>
                <a:srgbClr val="163667"/>
              </a:solidFill>
              <a:ln w="19050">
                <a:solidFill>
                  <a:schemeClr val="lt1"/>
                </a:solidFill>
              </a:ln>
              <a:effectLst/>
            </c:spPr>
            <c:extLst>
              <c:ext xmlns:c16="http://schemas.microsoft.com/office/drawing/2014/chart" uri="{C3380CC4-5D6E-409C-BE32-E72D297353CC}">
                <c16:uniqueId val="{00000002-3AF8-459F-B8BF-A57904B2A965}"/>
              </c:ext>
            </c:extLst>
          </c:dPt>
          <c:cat>
            <c:strRef>
              <c:f>Sheet1!$A$2:$A$3</c:f>
              <c:strCache>
                <c:ptCount val="2"/>
                <c:pt idx="0">
                  <c:v>Black, Hispanic/Latinx, and American Indian and Alaskan Natives </c:v>
                </c:pt>
                <c:pt idx="1">
                  <c:v>Other</c:v>
                </c:pt>
              </c:strCache>
            </c:strRef>
          </c:cat>
          <c:val>
            <c:numRef>
              <c:f>Sheet1!$B$2:$B$3</c:f>
              <c:numCache>
                <c:formatCode>General</c:formatCode>
                <c:ptCount val="2"/>
                <c:pt idx="0">
                  <c:v>30</c:v>
                </c:pt>
                <c:pt idx="1">
                  <c:v>60</c:v>
                </c:pt>
              </c:numCache>
            </c:numRef>
          </c:val>
          <c:extLst>
            <c:ext xmlns:c16="http://schemas.microsoft.com/office/drawing/2014/chart" uri="{C3380CC4-5D6E-409C-BE32-E72D297353CC}">
              <c16:uniqueId val="{00000000-3AF8-459F-B8BF-A57904B2A96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Percentage of U.S. Homeless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explosion val="2"/>
            <c:spPr>
              <a:solidFill>
                <a:srgbClr val="108E80"/>
              </a:solidFill>
              <a:ln w="19050">
                <a:solidFill>
                  <a:schemeClr val="lt1"/>
                </a:solidFill>
              </a:ln>
              <a:effectLst/>
            </c:spPr>
            <c:extLst>
              <c:ext xmlns:c16="http://schemas.microsoft.com/office/drawing/2014/chart" uri="{C3380CC4-5D6E-409C-BE32-E72D297353CC}">
                <c16:uniqueId val="{00000002-E84A-4416-AF0A-E88C06FC2447}"/>
              </c:ext>
            </c:extLst>
          </c:dPt>
          <c:dPt>
            <c:idx val="1"/>
            <c:bubble3D val="0"/>
            <c:spPr>
              <a:solidFill>
                <a:srgbClr val="163667"/>
              </a:solidFill>
              <a:ln w="19050">
                <a:solidFill>
                  <a:schemeClr val="lt1"/>
                </a:solidFill>
              </a:ln>
              <a:effectLst/>
            </c:spPr>
            <c:extLst>
              <c:ext xmlns:c16="http://schemas.microsoft.com/office/drawing/2014/chart" uri="{C3380CC4-5D6E-409C-BE32-E72D297353CC}">
                <c16:uniqueId val="{00000003-E84A-4416-AF0A-E88C06FC2447}"/>
              </c:ext>
            </c:extLst>
          </c:dPt>
          <c:cat>
            <c:strRef>
              <c:f>Sheet1!$A$2:$A$3</c:f>
              <c:strCache>
                <c:ptCount val="2"/>
                <c:pt idx="0">
                  <c:v>Black, Hispanic/Latinx, and American Indian and Alaskan Natives </c:v>
                </c:pt>
                <c:pt idx="1">
                  <c:v>Other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84A-4416-AF0A-E88C06FC24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Individuals Experiencing Homelessness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U.S. Population</c:v>
                </c:pt>
              </c:strCache>
            </c:strRef>
          </c:tx>
          <c:spPr>
            <a:solidFill>
              <a:srgbClr val="163667"/>
            </a:solidFill>
          </c:spPr>
          <c:explosion val="3"/>
          <c:dPt>
            <c:idx val="0"/>
            <c:bubble3D val="0"/>
            <c:spPr>
              <a:solidFill>
                <a:srgbClr val="0D8287"/>
              </a:solidFill>
              <a:ln w="19050">
                <a:solidFill>
                  <a:schemeClr val="lt1"/>
                </a:solidFill>
              </a:ln>
              <a:effectLst/>
            </c:spPr>
            <c:extLst>
              <c:ext xmlns:c16="http://schemas.microsoft.com/office/drawing/2014/chart" uri="{C3380CC4-5D6E-409C-BE32-E72D297353CC}">
                <c16:uniqueId val="{00000001-7D1B-48B9-9AB9-199C31AB717A}"/>
              </c:ext>
            </c:extLst>
          </c:dPt>
          <c:dPt>
            <c:idx val="1"/>
            <c:bubble3D val="0"/>
            <c:spPr>
              <a:solidFill>
                <a:srgbClr val="163667"/>
              </a:solidFill>
              <a:ln w="19050">
                <a:solidFill>
                  <a:schemeClr val="lt1"/>
                </a:solidFill>
              </a:ln>
              <a:effectLst/>
            </c:spPr>
            <c:extLst>
              <c:ext xmlns:c16="http://schemas.microsoft.com/office/drawing/2014/chart" uri="{C3380CC4-5D6E-409C-BE32-E72D297353CC}">
                <c16:uniqueId val="{00000003-A07C-4300-ADC4-8F4E697AFB31}"/>
              </c:ext>
            </c:extLst>
          </c:dPt>
          <c:cat>
            <c:strRef>
              <c:f>Sheet1!$A$2:$A$3</c:f>
              <c:strCache>
                <c:ptCount val="2"/>
                <c:pt idx="0">
                  <c:v>People of Color</c:v>
                </c:pt>
                <c:pt idx="1">
                  <c:v>Other</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0-3AF8-459F-B8BF-A57904B2A96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18-24 Year</a:t>
            </a:r>
            <a:r>
              <a:rPr lang="en-US" baseline="0"/>
              <a:t> </a:t>
            </a:r>
            <a:r>
              <a:rPr lang="en-US" baseline="0" err="1"/>
              <a:t>Olds</a:t>
            </a:r>
            <a:r>
              <a:rPr lang="en-US" baseline="0"/>
              <a:t> Experiencing Homelessness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0D8287"/>
              </a:solidFill>
              <a:ln w="19050">
                <a:solidFill>
                  <a:schemeClr val="lt1"/>
                </a:solidFill>
              </a:ln>
              <a:effectLst/>
            </c:spPr>
            <c:extLst>
              <c:ext xmlns:c16="http://schemas.microsoft.com/office/drawing/2014/chart" uri="{C3380CC4-5D6E-409C-BE32-E72D297353CC}">
                <c16:uniqueId val="{00000002-E3A0-4BC3-A2B3-EC802387B375}"/>
              </c:ext>
            </c:extLst>
          </c:dPt>
          <c:dPt>
            <c:idx val="1"/>
            <c:bubble3D val="0"/>
            <c:explosion val="6"/>
            <c:spPr>
              <a:solidFill>
                <a:srgbClr val="163667"/>
              </a:solidFill>
              <a:ln w="19050">
                <a:solidFill>
                  <a:schemeClr val="lt1"/>
                </a:solidFill>
              </a:ln>
              <a:effectLst/>
            </c:spPr>
            <c:extLst>
              <c:ext xmlns:c16="http://schemas.microsoft.com/office/drawing/2014/chart" uri="{C3380CC4-5D6E-409C-BE32-E72D297353CC}">
                <c16:uniqueId val="{00000001-E3A0-4BC3-A2B3-EC802387B375}"/>
              </c:ext>
            </c:extLst>
          </c:dPt>
          <c:cat>
            <c:strRef>
              <c:f>Sheet1!$A$2:$A$3</c:f>
              <c:strCache>
                <c:ptCount val="2"/>
                <c:pt idx="0">
                  <c:v>People of Color</c:v>
                </c:pt>
                <c:pt idx="1">
                  <c:v>Other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0-E84A-4416-AF0A-E88C06FC24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Percentage of U.S.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U.S. Population</c:v>
                </c:pt>
              </c:strCache>
            </c:strRef>
          </c:tx>
          <c:spPr>
            <a:solidFill>
              <a:srgbClr val="128654"/>
            </a:solidFill>
          </c:spPr>
          <c:explosion val="3"/>
          <c:dPt>
            <c:idx val="0"/>
            <c:bubble3D val="0"/>
            <c:spPr>
              <a:solidFill>
                <a:srgbClr val="128654"/>
              </a:solidFill>
              <a:ln w="19050">
                <a:solidFill>
                  <a:schemeClr val="lt1"/>
                </a:solidFill>
              </a:ln>
              <a:effectLst/>
            </c:spPr>
            <c:extLst>
              <c:ext xmlns:c16="http://schemas.microsoft.com/office/drawing/2014/chart" uri="{C3380CC4-5D6E-409C-BE32-E72D297353CC}">
                <c16:uniqueId val="{00000001-729C-4C2C-A093-EAC5C2215E83}"/>
              </c:ext>
            </c:extLst>
          </c:dPt>
          <c:dPt>
            <c:idx val="1"/>
            <c:bubble3D val="0"/>
            <c:spPr>
              <a:solidFill>
                <a:srgbClr val="163667"/>
              </a:solidFill>
              <a:ln w="19050">
                <a:solidFill>
                  <a:schemeClr val="lt1"/>
                </a:solidFill>
              </a:ln>
              <a:effectLst/>
            </c:spPr>
            <c:extLst>
              <c:ext xmlns:c16="http://schemas.microsoft.com/office/drawing/2014/chart" uri="{C3380CC4-5D6E-409C-BE32-E72D297353CC}">
                <c16:uniqueId val="{00000002-3AF8-459F-B8BF-A57904B2A965}"/>
              </c:ext>
            </c:extLst>
          </c:dPt>
          <c:cat>
            <c:strRef>
              <c:f>Sheet1!$A$2:$A$3</c:f>
              <c:strCache>
                <c:ptCount val="2"/>
                <c:pt idx="0">
                  <c:v>African Americans</c:v>
                </c:pt>
                <c:pt idx="1">
                  <c:v>Other</c:v>
                </c:pt>
              </c:strCache>
            </c:strRef>
          </c:cat>
          <c:val>
            <c:numRef>
              <c:f>Sheet1!$B$2:$B$3</c:f>
              <c:numCache>
                <c:formatCode>General</c:formatCode>
                <c:ptCount val="2"/>
                <c:pt idx="0">
                  <c:v>13</c:v>
                </c:pt>
                <c:pt idx="1">
                  <c:v>87</c:v>
                </c:pt>
              </c:numCache>
            </c:numRef>
          </c:val>
          <c:extLst>
            <c:ext xmlns:c16="http://schemas.microsoft.com/office/drawing/2014/chart" uri="{C3380CC4-5D6E-409C-BE32-E72D297353CC}">
              <c16:uniqueId val="{00000000-3AF8-459F-B8BF-A57904B2A96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Percentage of U.S. Homeless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explosion val="2"/>
            <c:spPr>
              <a:solidFill>
                <a:srgbClr val="128654"/>
              </a:solidFill>
              <a:ln w="19050">
                <a:solidFill>
                  <a:schemeClr val="lt1"/>
                </a:solidFill>
              </a:ln>
              <a:effectLst/>
            </c:spPr>
            <c:extLst>
              <c:ext xmlns:c16="http://schemas.microsoft.com/office/drawing/2014/chart" uri="{C3380CC4-5D6E-409C-BE32-E72D297353CC}">
                <c16:uniqueId val="{00000002-E84A-4416-AF0A-E88C06FC2447}"/>
              </c:ext>
            </c:extLst>
          </c:dPt>
          <c:dPt>
            <c:idx val="1"/>
            <c:bubble3D val="0"/>
            <c:spPr>
              <a:solidFill>
                <a:srgbClr val="163667"/>
              </a:solidFill>
              <a:ln w="19050">
                <a:solidFill>
                  <a:schemeClr val="lt1"/>
                </a:solidFill>
              </a:ln>
              <a:effectLst/>
            </c:spPr>
            <c:extLst>
              <c:ext xmlns:c16="http://schemas.microsoft.com/office/drawing/2014/chart" uri="{C3380CC4-5D6E-409C-BE32-E72D297353CC}">
                <c16:uniqueId val="{00000003-E84A-4416-AF0A-E88C06FC2447}"/>
              </c:ext>
            </c:extLst>
          </c:dPt>
          <c:cat>
            <c:strRef>
              <c:f>Sheet1!$A$2:$A$3</c:f>
              <c:strCache>
                <c:ptCount val="2"/>
                <c:pt idx="0">
                  <c:v>African Americans</c:v>
                </c:pt>
                <c:pt idx="1">
                  <c:v>Other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E84A-4416-AF0A-E88C06FC24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62ED4-08BE-47EB-A0A6-BE347560F8C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3974067-4DF2-40E9-9B52-0E54BF8FAF6C}">
      <dgm:prSet phldrT="[Text]" custT="1"/>
      <dgm:spPr>
        <a:solidFill>
          <a:srgbClr val="163667"/>
        </a:solidFill>
      </dgm:spPr>
      <dgm:t>
        <a:bodyPr/>
        <a:lstStyle/>
        <a:p>
          <a:pPr>
            <a:buSzPct val="100000"/>
          </a:pPr>
          <a:r>
            <a:rPr lang="en-US" sz="2800">
              <a:latin typeface="+mj-lt"/>
            </a:rPr>
            <a:t>In 2009, the Homeless Emergency Assistance and Rapid Transition to Housing (HEARTH) Act revised the definition of homeless for HUD’s homeless assistance programs</a:t>
          </a:r>
        </a:p>
      </dgm:t>
    </dgm:pt>
    <dgm:pt modelId="{61E24AA5-C4F9-451E-A83D-816A54DD04FC}" type="parTrans" cxnId="{22EDA1D6-6E33-43D8-9C69-ADCBB53533C4}">
      <dgm:prSet/>
      <dgm:spPr/>
      <dgm:t>
        <a:bodyPr/>
        <a:lstStyle/>
        <a:p>
          <a:endParaRPr lang="en-US"/>
        </a:p>
      </dgm:t>
    </dgm:pt>
    <dgm:pt modelId="{86D693CA-A3C5-4F65-BAB5-0B202F0E197F}" type="sibTrans" cxnId="{22EDA1D6-6E33-43D8-9C69-ADCBB53533C4}">
      <dgm:prSet/>
      <dgm:spPr>
        <a:solidFill>
          <a:srgbClr val="EAEAEA">
            <a:alpha val="90000"/>
          </a:srgbClr>
        </a:solidFill>
        <a:ln>
          <a:solidFill>
            <a:schemeClr val="tx1">
              <a:alpha val="90000"/>
            </a:schemeClr>
          </a:solidFill>
        </a:ln>
      </dgm:spPr>
      <dgm:t>
        <a:bodyPr/>
        <a:lstStyle/>
        <a:p>
          <a:endParaRPr lang="en-US"/>
        </a:p>
      </dgm:t>
    </dgm:pt>
    <dgm:pt modelId="{3DAAACA8-3CB0-4C75-B2A6-F195F1B8AFB9}">
      <dgm:prSet custT="1"/>
      <dgm:spPr>
        <a:solidFill>
          <a:srgbClr val="035E8D"/>
        </a:solidFill>
      </dgm:spPr>
      <dgm:t>
        <a:bodyPr/>
        <a:lstStyle/>
        <a:p>
          <a:r>
            <a:rPr lang="en-US" sz="2800">
              <a:latin typeface="+mj-lt"/>
            </a:rPr>
            <a:t>On December 5, 2011, HUD implemented this definition</a:t>
          </a:r>
        </a:p>
      </dgm:t>
    </dgm:pt>
    <dgm:pt modelId="{B3E3D3B4-1309-4A1C-BEA8-391F1FF3F90C}" type="parTrans" cxnId="{76E1BC82-A2C2-4B41-BD6D-D2E9B8EB2332}">
      <dgm:prSet/>
      <dgm:spPr/>
      <dgm:t>
        <a:bodyPr/>
        <a:lstStyle/>
        <a:p>
          <a:endParaRPr lang="en-US"/>
        </a:p>
      </dgm:t>
    </dgm:pt>
    <dgm:pt modelId="{8C192B41-1BCE-4F59-A4FE-116F1159A1D1}" type="sibTrans" cxnId="{76E1BC82-A2C2-4B41-BD6D-D2E9B8EB2332}">
      <dgm:prSet/>
      <dgm:spPr>
        <a:solidFill>
          <a:srgbClr val="EAEAEA">
            <a:alpha val="90000"/>
          </a:srgbClr>
        </a:solidFill>
        <a:ln>
          <a:solidFill>
            <a:schemeClr val="tx1">
              <a:alpha val="90000"/>
            </a:schemeClr>
          </a:solidFill>
        </a:ln>
      </dgm:spPr>
      <dgm:t>
        <a:bodyPr/>
        <a:lstStyle/>
        <a:p>
          <a:endParaRPr lang="en-US"/>
        </a:p>
      </dgm:t>
    </dgm:pt>
    <dgm:pt modelId="{8EEDBF7D-0DCB-46C6-821C-96734EB1AD05}">
      <dgm:prSet custT="1"/>
      <dgm:spPr>
        <a:solidFill>
          <a:srgbClr val="139677"/>
        </a:solidFill>
      </dgm:spPr>
      <dgm:t>
        <a:bodyPr/>
        <a:lstStyle/>
        <a:p>
          <a:pPr rtl="0"/>
          <a:r>
            <a:rPr lang="en-US" sz="2800">
              <a:latin typeface="+mj-lt"/>
            </a:rPr>
            <a:t>Notice PIH 2023-13 has been updated to include Categories 2 &amp; 3 of the definition </a:t>
          </a:r>
        </a:p>
      </dgm:t>
    </dgm:pt>
    <dgm:pt modelId="{9D16595C-93FB-4365-8567-F3885869FB17}" type="parTrans" cxnId="{6157675C-00CB-4AC9-BCE4-34526990544B}">
      <dgm:prSet/>
      <dgm:spPr/>
      <dgm:t>
        <a:bodyPr/>
        <a:lstStyle/>
        <a:p>
          <a:endParaRPr lang="en-US"/>
        </a:p>
      </dgm:t>
    </dgm:pt>
    <dgm:pt modelId="{F5C8CC5F-1F5F-41F8-B60A-0C86F2F1CC05}" type="sibTrans" cxnId="{6157675C-00CB-4AC9-BCE4-34526990544B}">
      <dgm:prSet/>
      <dgm:spPr/>
      <dgm:t>
        <a:bodyPr/>
        <a:lstStyle/>
        <a:p>
          <a:endParaRPr lang="en-US"/>
        </a:p>
      </dgm:t>
    </dgm:pt>
    <dgm:pt modelId="{D5550159-38B1-4716-BC9F-F46D14CA63B4}">
      <dgm:prSet custT="1"/>
      <dgm:spPr>
        <a:solidFill>
          <a:srgbClr val="108E80"/>
        </a:solidFill>
      </dgm:spPr>
      <dgm:t>
        <a:bodyPr/>
        <a:lstStyle/>
        <a:p>
          <a:pPr>
            <a:buSzPct val="100000"/>
          </a:pPr>
          <a:r>
            <a:rPr lang="en-US" sz="2800">
              <a:latin typeface="+mj-lt"/>
            </a:rPr>
            <a:t>PIH previously adopted only a portion of the 2011 definition, but PHAs now must use the entire definition (all four categories) for line 4c of the 500058</a:t>
          </a:r>
        </a:p>
      </dgm:t>
    </dgm:pt>
    <dgm:pt modelId="{708CBF82-90DA-4E9A-8E08-4A543055D152}" type="parTrans" cxnId="{4AB7BA50-7AFB-4CD4-B4AA-25F901452898}">
      <dgm:prSet/>
      <dgm:spPr/>
      <dgm:t>
        <a:bodyPr/>
        <a:lstStyle/>
        <a:p>
          <a:endParaRPr lang="en-US"/>
        </a:p>
      </dgm:t>
    </dgm:pt>
    <dgm:pt modelId="{5720A450-DB31-408D-8CF0-145A4907E692}" type="sibTrans" cxnId="{4AB7BA50-7AFB-4CD4-B4AA-25F901452898}">
      <dgm:prSet/>
      <dgm:spPr>
        <a:solidFill>
          <a:srgbClr val="EAEAEA">
            <a:alpha val="90000"/>
          </a:srgbClr>
        </a:solidFill>
        <a:ln>
          <a:solidFill>
            <a:schemeClr val="tx1">
              <a:alpha val="90000"/>
            </a:schemeClr>
          </a:solidFill>
        </a:ln>
      </dgm:spPr>
      <dgm:t>
        <a:bodyPr/>
        <a:lstStyle/>
        <a:p>
          <a:endParaRPr lang="en-US"/>
        </a:p>
      </dgm:t>
    </dgm:pt>
    <dgm:pt modelId="{B1B1B557-2475-4B86-AFE2-4B7194EB3176}" type="pres">
      <dgm:prSet presAssocID="{5B162ED4-08BE-47EB-A0A6-BE347560F8CA}" presName="Name0" presStyleCnt="0">
        <dgm:presLayoutVars>
          <dgm:dir/>
          <dgm:animLvl val="lvl"/>
          <dgm:resizeHandles val="exact"/>
        </dgm:presLayoutVars>
      </dgm:prSet>
      <dgm:spPr/>
    </dgm:pt>
    <dgm:pt modelId="{3F354F7A-5E0B-4947-B1BC-6CC4E372590D}" type="pres">
      <dgm:prSet presAssocID="{8EEDBF7D-0DCB-46C6-821C-96734EB1AD05}" presName="boxAndChildren" presStyleCnt="0"/>
      <dgm:spPr/>
    </dgm:pt>
    <dgm:pt modelId="{24B6EB95-4180-47C0-959D-53760CCB846F}" type="pres">
      <dgm:prSet presAssocID="{8EEDBF7D-0DCB-46C6-821C-96734EB1AD05}" presName="parentTextBox" presStyleLbl="node1" presStyleIdx="0" presStyleCnt="4"/>
      <dgm:spPr/>
    </dgm:pt>
    <dgm:pt modelId="{509EBBED-98E0-4924-92A3-776035900508}" type="pres">
      <dgm:prSet presAssocID="{5720A450-DB31-408D-8CF0-145A4907E692}" presName="sp" presStyleCnt="0"/>
      <dgm:spPr/>
    </dgm:pt>
    <dgm:pt modelId="{B89C81C2-B51D-4EE3-AE2D-1F932BC78FFD}" type="pres">
      <dgm:prSet presAssocID="{D5550159-38B1-4716-BC9F-F46D14CA63B4}" presName="arrowAndChildren" presStyleCnt="0"/>
      <dgm:spPr/>
    </dgm:pt>
    <dgm:pt modelId="{AEC6C976-F94B-4DFA-8240-04178432C31A}" type="pres">
      <dgm:prSet presAssocID="{D5550159-38B1-4716-BC9F-F46D14CA63B4}" presName="parentTextArrow" presStyleLbl="node1" presStyleIdx="1" presStyleCnt="4"/>
      <dgm:spPr/>
    </dgm:pt>
    <dgm:pt modelId="{5D609BD2-32A6-44EF-961B-CF731FEBD253}" type="pres">
      <dgm:prSet presAssocID="{8C192B41-1BCE-4F59-A4FE-116F1159A1D1}" presName="sp" presStyleCnt="0"/>
      <dgm:spPr/>
    </dgm:pt>
    <dgm:pt modelId="{90DEF5DC-BAB5-4267-A019-BA034409CF32}" type="pres">
      <dgm:prSet presAssocID="{3DAAACA8-3CB0-4C75-B2A6-F195F1B8AFB9}" presName="arrowAndChildren" presStyleCnt="0"/>
      <dgm:spPr/>
    </dgm:pt>
    <dgm:pt modelId="{79064722-3DB3-472B-AEE1-404A57E62588}" type="pres">
      <dgm:prSet presAssocID="{3DAAACA8-3CB0-4C75-B2A6-F195F1B8AFB9}" presName="parentTextArrow" presStyleLbl="node1" presStyleIdx="2" presStyleCnt="4"/>
      <dgm:spPr/>
    </dgm:pt>
    <dgm:pt modelId="{800FF42E-D039-417C-95B3-3B9A4A9C1DC0}" type="pres">
      <dgm:prSet presAssocID="{86D693CA-A3C5-4F65-BAB5-0B202F0E197F}" presName="sp" presStyleCnt="0"/>
      <dgm:spPr/>
    </dgm:pt>
    <dgm:pt modelId="{3D82E218-9CBF-4CEB-A7D5-DCDACA436DBC}" type="pres">
      <dgm:prSet presAssocID="{33974067-4DF2-40E9-9B52-0E54BF8FAF6C}" presName="arrowAndChildren" presStyleCnt="0"/>
      <dgm:spPr/>
    </dgm:pt>
    <dgm:pt modelId="{B1B0FFA3-5AD7-403D-9A3D-5DA54B3C4316}" type="pres">
      <dgm:prSet presAssocID="{33974067-4DF2-40E9-9B52-0E54BF8FAF6C}" presName="parentTextArrow" presStyleLbl="node1" presStyleIdx="3" presStyleCnt="4" custScaleY="121618"/>
      <dgm:spPr/>
    </dgm:pt>
  </dgm:ptLst>
  <dgm:cxnLst>
    <dgm:cxn modelId="{8A4E2908-FF7E-4F02-B5FA-2531933A84AD}" type="presOf" srcId="{8EEDBF7D-0DCB-46C6-821C-96734EB1AD05}" destId="{24B6EB95-4180-47C0-959D-53760CCB846F}" srcOrd="0" destOrd="0" presId="urn:microsoft.com/office/officeart/2005/8/layout/process4"/>
    <dgm:cxn modelId="{6157675C-00CB-4AC9-BCE4-34526990544B}" srcId="{5B162ED4-08BE-47EB-A0A6-BE347560F8CA}" destId="{8EEDBF7D-0DCB-46C6-821C-96734EB1AD05}" srcOrd="3" destOrd="0" parTransId="{9D16595C-93FB-4365-8567-F3885869FB17}" sibTransId="{F5C8CC5F-1F5F-41F8-B60A-0C86F2F1CC05}"/>
    <dgm:cxn modelId="{F9F07E68-C20B-4B1B-A285-B1AD2C77436D}" type="presOf" srcId="{3DAAACA8-3CB0-4C75-B2A6-F195F1B8AFB9}" destId="{79064722-3DB3-472B-AEE1-404A57E62588}" srcOrd="0" destOrd="0" presId="urn:microsoft.com/office/officeart/2005/8/layout/process4"/>
    <dgm:cxn modelId="{4AB7BA50-7AFB-4CD4-B4AA-25F901452898}" srcId="{5B162ED4-08BE-47EB-A0A6-BE347560F8CA}" destId="{D5550159-38B1-4716-BC9F-F46D14CA63B4}" srcOrd="2" destOrd="0" parTransId="{708CBF82-90DA-4E9A-8E08-4A543055D152}" sibTransId="{5720A450-DB31-408D-8CF0-145A4907E692}"/>
    <dgm:cxn modelId="{6A9EC457-7AEE-46AC-B1F5-4C3CA045AE36}" type="presOf" srcId="{D5550159-38B1-4716-BC9F-F46D14CA63B4}" destId="{AEC6C976-F94B-4DFA-8240-04178432C31A}" srcOrd="0" destOrd="0" presId="urn:microsoft.com/office/officeart/2005/8/layout/process4"/>
    <dgm:cxn modelId="{76E1BC82-A2C2-4B41-BD6D-D2E9B8EB2332}" srcId="{5B162ED4-08BE-47EB-A0A6-BE347560F8CA}" destId="{3DAAACA8-3CB0-4C75-B2A6-F195F1B8AFB9}" srcOrd="1" destOrd="0" parTransId="{B3E3D3B4-1309-4A1C-BEA8-391F1FF3F90C}" sibTransId="{8C192B41-1BCE-4F59-A4FE-116F1159A1D1}"/>
    <dgm:cxn modelId="{2CD2A587-D9E2-408C-874B-A05319929B6E}" type="presOf" srcId="{33974067-4DF2-40E9-9B52-0E54BF8FAF6C}" destId="{B1B0FFA3-5AD7-403D-9A3D-5DA54B3C4316}" srcOrd="0" destOrd="0" presId="urn:microsoft.com/office/officeart/2005/8/layout/process4"/>
    <dgm:cxn modelId="{22EDA1D6-6E33-43D8-9C69-ADCBB53533C4}" srcId="{5B162ED4-08BE-47EB-A0A6-BE347560F8CA}" destId="{33974067-4DF2-40E9-9B52-0E54BF8FAF6C}" srcOrd="0" destOrd="0" parTransId="{61E24AA5-C4F9-451E-A83D-816A54DD04FC}" sibTransId="{86D693CA-A3C5-4F65-BAB5-0B202F0E197F}"/>
    <dgm:cxn modelId="{D7DD29DF-DEF7-4925-A45F-7E4BCB3ABC6E}" type="presOf" srcId="{5B162ED4-08BE-47EB-A0A6-BE347560F8CA}" destId="{B1B1B557-2475-4B86-AFE2-4B7194EB3176}" srcOrd="0" destOrd="0" presId="urn:microsoft.com/office/officeart/2005/8/layout/process4"/>
    <dgm:cxn modelId="{D0EA9B47-D29F-4F67-B85D-D29C0D498EB5}" type="presParOf" srcId="{B1B1B557-2475-4B86-AFE2-4B7194EB3176}" destId="{3F354F7A-5E0B-4947-B1BC-6CC4E372590D}" srcOrd="0" destOrd="0" presId="urn:microsoft.com/office/officeart/2005/8/layout/process4"/>
    <dgm:cxn modelId="{00E08095-1E8C-4800-B08B-533AC131D8B7}" type="presParOf" srcId="{3F354F7A-5E0B-4947-B1BC-6CC4E372590D}" destId="{24B6EB95-4180-47C0-959D-53760CCB846F}" srcOrd="0" destOrd="0" presId="urn:microsoft.com/office/officeart/2005/8/layout/process4"/>
    <dgm:cxn modelId="{A827C981-2197-4C11-AEFD-F92AC0666C1C}" type="presParOf" srcId="{B1B1B557-2475-4B86-AFE2-4B7194EB3176}" destId="{509EBBED-98E0-4924-92A3-776035900508}" srcOrd="1" destOrd="0" presId="urn:microsoft.com/office/officeart/2005/8/layout/process4"/>
    <dgm:cxn modelId="{8C186E95-AE77-4CDF-B7C3-FC35A26EA920}" type="presParOf" srcId="{B1B1B557-2475-4B86-AFE2-4B7194EB3176}" destId="{B89C81C2-B51D-4EE3-AE2D-1F932BC78FFD}" srcOrd="2" destOrd="0" presId="urn:microsoft.com/office/officeart/2005/8/layout/process4"/>
    <dgm:cxn modelId="{69CB39F1-F3BA-4381-AEC4-933E6676D067}" type="presParOf" srcId="{B89C81C2-B51D-4EE3-AE2D-1F932BC78FFD}" destId="{AEC6C976-F94B-4DFA-8240-04178432C31A}" srcOrd="0" destOrd="0" presId="urn:microsoft.com/office/officeart/2005/8/layout/process4"/>
    <dgm:cxn modelId="{6A18780C-A3BC-4479-9557-DA007CCAD1E6}" type="presParOf" srcId="{B1B1B557-2475-4B86-AFE2-4B7194EB3176}" destId="{5D609BD2-32A6-44EF-961B-CF731FEBD253}" srcOrd="3" destOrd="0" presId="urn:microsoft.com/office/officeart/2005/8/layout/process4"/>
    <dgm:cxn modelId="{CA3C76DC-4E55-492C-9631-F9D298255B59}" type="presParOf" srcId="{B1B1B557-2475-4B86-AFE2-4B7194EB3176}" destId="{90DEF5DC-BAB5-4267-A019-BA034409CF32}" srcOrd="4" destOrd="0" presId="urn:microsoft.com/office/officeart/2005/8/layout/process4"/>
    <dgm:cxn modelId="{181FB5D6-16F2-46D6-BDED-0B33068D04A1}" type="presParOf" srcId="{90DEF5DC-BAB5-4267-A019-BA034409CF32}" destId="{79064722-3DB3-472B-AEE1-404A57E62588}" srcOrd="0" destOrd="0" presId="urn:microsoft.com/office/officeart/2005/8/layout/process4"/>
    <dgm:cxn modelId="{AC16324E-6745-4CA6-A8CF-2BFD070BDA8F}" type="presParOf" srcId="{B1B1B557-2475-4B86-AFE2-4B7194EB3176}" destId="{800FF42E-D039-417C-95B3-3B9A4A9C1DC0}" srcOrd="5" destOrd="0" presId="urn:microsoft.com/office/officeart/2005/8/layout/process4"/>
    <dgm:cxn modelId="{A6F508BD-9796-484E-98A0-5EA4B39EEF14}" type="presParOf" srcId="{B1B1B557-2475-4B86-AFE2-4B7194EB3176}" destId="{3D82E218-9CBF-4CEB-A7D5-DCDACA436DBC}" srcOrd="6" destOrd="0" presId="urn:microsoft.com/office/officeart/2005/8/layout/process4"/>
    <dgm:cxn modelId="{C2D80F53-80FA-4393-88F1-800B8349E3B8}" type="presParOf" srcId="{3D82E218-9CBF-4CEB-A7D5-DCDACA436DBC}" destId="{B1B0FFA3-5AD7-403D-9A3D-5DA54B3C43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2D502-80D0-47C0-952A-3A3E756C235A}" type="doc">
      <dgm:prSet loTypeId="urn:microsoft.com/office/officeart/2005/8/layout/hProcess7" loCatId="list" qsTypeId="urn:microsoft.com/office/officeart/2005/8/quickstyle/simple4" qsCatId="simple" csTypeId="urn:microsoft.com/office/officeart/2005/8/colors/accent0_3" csCatId="mainScheme" phldr="1"/>
      <dgm:spPr/>
      <dgm:t>
        <a:bodyPr/>
        <a:lstStyle/>
        <a:p>
          <a:endParaRPr lang="en-US"/>
        </a:p>
      </dgm:t>
    </dgm:pt>
    <dgm:pt modelId="{F33632C4-C6B7-4AEB-8005-6B78FC212F36}">
      <dgm:prSet phldrT="[Text]" custT="1"/>
      <dgm:spPr>
        <a:solidFill>
          <a:srgbClr val="128654"/>
        </a:solidFill>
      </dgm:spPr>
      <dgm:t>
        <a:bodyPr/>
        <a:lstStyle/>
        <a:p>
          <a:r>
            <a:rPr lang="en-US" sz="3600"/>
            <a:t>6/10/13</a:t>
          </a:r>
        </a:p>
      </dgm:t>
    </dgm:pt>
    <dgm:pt modelId="{55C86D7F-0C2E-47B0-9310-F7FBC145D40F}" type="parTrans" cxnId="{76244BE5-EA6D-4D68-99CC-A5ECF8AE5B69}">
      <dgm:prSet/>
      <dgm:spPr/>
      <dgm:t>
        <a:bodyPr/>
        <a:lstStyle/>
        <a:p>
          <a:endParaRPr lang="en-US"/>
        </a:p>
      </dgm:t>
    </dgm:pt>
    <dgm:pt modelId="{50782C90-D02E-48A9-A079-5ED50B54B556}" type="sibTrans" cxnId="{76244BE5-EA6D-4D68-99CC-A5ECF8AE5B69}">
      <dgm:prSet/>
      <dgm:spPr/>
      <dgm:t>
        <a:bodyPr/>
        <a:lstStyle/>
        <a:p>
          <a:endParaRPr lang="en-US"/>
        </a:p>
      </dgm:t>
    </dgm:pt>
    <dgm:pt modelId="{2D7EB363-E533-49A8-8068-279A428D1600}">
      <dgm:prSet phldrT="[Text]" custT="1"/>
      <dgm:spPr>
        <a:solidFill>
          <a:srgbClr val="03608D"/>
        </a:solidFill>
      </dgm:spPr>
      <dgm:t>
        <a:bodyPr/>
        <a:lstStyle/>
        <a:p>
          <a:r>
            <a:rPr lang="en-US" sz="3600"/>
            <a:t>6/8/23</a:t>
          </a:r>
        </a:p>
      </dgm:t>
    </dgm:pt>
    <dgm:pt modelId="{CD3E27C1-CC5D-4998-8952-DF9485089BBF}" type="parTrans" cxnId="{84DA28C4-4D4E-4B4D-99E2-BF832DD272C0}">
      <dgm:prSet/>
      <dgm:spPr/>
      <dgm:t>
        <a:bodyPr/>
        <a:lstStyle/>
        <a:p>
          <a:endParaRPr lang="en-US"/>
        </a:p>
      </dgm:t>
    </dgm:pt>
    <dgm:pt modelId="{793959F4-CEA3-443B-8667-0D4A57C9074A}" type="sibTrans" cxnId="{84DA28C4-4D4E-4B4D-99E2-BF832DD272C0}">
      <dgm:prSet/>
      <dgm:spPr/>
      <dgm:t>
        <a:bodyPr/>
        <a:lstStyle/>
        <a:p>
          <a:endParaRPr lang="en-US"/>
        </a:p>
      </dgm:t>
    </dgm:pt>
    <dgm:pt modelId="{DFFA71B9-3369-47B0-885F-8DEB015E19D0}">
      <dgm:prSet phldrT="[Text]" custT="1"/>
      <dgm:spPr/>
      <dgm:t>
        <a:bodyPr/>
        <a:lstStyle/>
        <a:p>
          <a:r>
            <a:rPr lang="en-US" sz="4000"/>
            <a:t>Notice PIH 2023-13</a:t>
          </a:r>
        </a:p>
      </dgm:t>
    </dgm:pt>
    <dgm:pt modelId="{71DE45FD-79D4-4363-9A20-95D656E2FA68}" type="parTrans" cxnId="{26E4DD9C-B0FA-4C2F-9D6D-7FDABE7FEF94}">
      <dgm:prSet/>
      <dgm:spPr/>
      <dgm:t>
        <a:bodyPr/>
        <a:lstStyle/>
        <a:p>
          <a:endParaRPr lang="en-US"/>
        </a:p>
      </dgm:t>
    </dgm:pt>
    <dgm:pt modelId="{BA5457AC-941E-4ADE-9380-32815DC1EAD4}" type="sibTrans" cxnId="{26E4DD9C-B0FA-4C2F-9D6D-7FDABE7FEF94}">
      <dgm:prSet/>
      <dgm:spPr/>
      <dgm:t>
        <a:bodyPr/>
        <a:lstStyle/>
        <a:p>
          <a:endParaRPr lang="en-US"/>
        </a:p>
      </dgm:t>
    </dgm:pt>
    <dgm:pt modelId="{0D597470-4817-4C2C-A0FF-EF6AD6C045A9}">
      <dgm:prSet phldrT="[Text]" custT="1"/>
      <dgm:spPr/>
      <dgm:t>
        <a:bodyPr/>
        <a:lstStyle/>
        <a:p>
          <a:r>
            <a:rPr lang="en-US" sz="4000"/>
            <a:t>Notice PIH 2013-15</a:t>
          </a:r>
        </a:p>
      </dgm:t>
    </dgm:pt>
    <dgm:pt modelId="{67F55977-F714-4FA6-B399-B78922E877BF}" type="parTrans" cxnId="{92240704-B209-46CE-B673-8A31A5B86ACB}">
      <dgm:prSet/>
      <dgm:spPr/>
      <dgm:t>
        <a:bodyPr/>
        <a:lstStyle/>
        <a:p>
          <a:endParaRPr lang="en-US"/>
        </a:p>
      </dgm:t>
    </dgm:pt>
    <dgm:pt modelId="{38B89E5A-E0E8-42B8-99E0-CC6F0FDA09B7}" type="sibTrans" cxnId="{92240704-B209-46CE-B673-8A31A5B86ACB}">
      <dgm:prSet/>
      <dgm:spPr/>
      <dgm:t>
        <a:bodyPr/>
        <a:lstStyle/>
        <a:p>
          <a:endParaRPr lang="en-US"/>
        </a:p>
      </dgm:t>
    </dgm:pt>
    <dgm:pt modelId="{7EE0C8B0-B694-45A4-9E39-91DF5AB333F6}" type="pres">
      <dgm:prSet presAssocID="{1F22D502-80D0-47C0-952A-3A3E756C235A}" presName="Name0" presStyleCnt="0">
        <dgm:presLayoutVars>
          <dgm:dir/>
          <dgm:animLvl val="lvl"/>
          <dgm:resizeHandles val="exact"/>
        </dgm:presLayoutVars>
      </dgm:prSet>
      <dgm:spPr/>
    </dgm:pt>
    <dgm:pt modelId="{FE385AC4-FF3E-4D3F-9F1E-B2C340A77B44}" type="pres">
      <dgm:prSet presAssocID="{F33632C4-C6B7-4AEB-8005-6B78FC212F36}" presName="compositeNode" presStyleCnt="0">
        <dgm:presLayoutVars>
          <dgm:bulletEnabled val="1"/>
        </dgm:presLayoutVars>
      </dgm:prSet>
      <dgm:spPr/>
    </dgm:pt>
    <dgm:pt modelId="{39385A9E-0F4A-4D85-84BC-1E3571D4353A}" type="pres">
      <dgm:prSet presAssocID="{F33632C4-C6B7-4AEB-8005-6B78FC212F36}" presName="bgRect" presStyleLbl="node1" presStyleIdx="0" presStyleCnt="2"/>
      <dgm:spPr/>
    </dgm:pt>
    <dgm:pt modelId="{9ECFF3D3-CDD6-4D79-8BC9-1BDBD7534BEA}" type="pres">
      <dgm:prSet presAssocID="{F33632C4-C6B7-4AEB-8005-6B78FC212F36}" presName="parentNode" presStyleLbl="node1" presStyleIdx="0" presStyleCnt="2">
        <dgm:presLayoutVars>
          <dgm:chMax val="0"/>
          <dgm:bulletEnabled val="1"/>
        </dgm:presLayoutVars>
      </dgm:prSet>
      <dgm:spPr/>
    </dgm:pt>
    <dgm:pt modelId="{D5D2BCC9-DEB5-4597-B2D6-45753B180849}" type="pres">
      <dgm:prSet presAssocID="{F33632C4-C6B7-4AEB-8005-6B78FC212F36}" presName="childNode" presStyleLbl="node1" presStyleIdx="0" presStyleCnt="2">
        <dgm:presLayoutVars>
          <dgm:bulletEnabled val="1"/>
        </dgm:presLayoutVars>
      </dgm:prSet>
      <dgm:spPr/>
    </dgm:pt>
    <dgm:pt modelId="{699FCB31-F121-416F-9CF0-872544D4501C}" type="pres">
      <dgm:prSet presAssocID="{50782C90-D02E-48A9-A079-5ED50B54B556}" presName="hSp" presStyleCnt="0"/>
      <dgm:spPr/>
    </dgm:pt>
    <dgm:pt modelId="{D1C3631C-0809-491F-97EC-0637BCFC9D99}" type="pres">
      <dgm:prSet presAssocID="{50782C90-D02E-48A9-A079-5ED50B54B556}" presName="vProcSp" presStyleCnt="0"/>
      <dgm:spPr/>
    </dgm:pt>
    <dgm:pt modelId="{5522E3D6-5586-4544-9D14-4FCC9C0D9BA9}" type="pres">
      <dgm:prSet presAssocID="{50782C90-D02E-48A9-A079-5ED50B54B556}" presName="vSp1" presStyleCnt="0"/>
      <dgm:spPr/>
    </dgm:pt>
    <dgm:pt modelId="{6CF36FB0-6518-4C24-8822-1D017D8B1D2D}" type="pres">
      <dgm:prSet presAssocID="{50782C90-D02E-48A9-A079-5ED50B54B556}" presName="simulatedConn" presStyleLbl="solidFgAcc1" presStyleIdx="0" presStyleCnt="1" custScaleY="219137"/>
      <dgm:spPr>
        <a:solidFill>
          <a:schemeClr val="tx1"/>
        </a:solidFill>
        <a:ln>
          <a:solidFill>
            <a:schemeClr val="tx1"/>
          </a:solidFill>
        </a:ln>
      </dgm:spPr>
    </dgm:pt>
    <dgm:pt modelId="{4E53CFE3-48B6-47F6-9729-D53A4C605FEC}" type="pres">
      <dgm:prSet presAssocID="{50782C90-D02E-48A9-A079-5ED50B54B556}" presName="vSp2" presStyleCnt="0"/>
      <dgm:spPr/>
    </dgm:pt>
    <dgm:pt modelId="{5607BF64-6B68-4DC9-B3EA-0F88F008B551}" type="pres">
      <dgm:prSet presAssocID="{50782C90-D02E-48A9-A079-5ED50B54B556}" presName="sibTrans" presStyleCnt="0"/>
      <dgm:spPr/>
    </dgm:pt>
    <dgm:pt modelId="{48092B39-2299-4F74-990A-90A9D44B6E32}" type="pres">
      <dgm:prSet presAssocID="{2D7EB363-E533-49A8-8068-279A428D1600}" presName="compositeNode" presStyleCnt="0">
        <dgm:presLayoutVars>
          <dgm:bulletEnabled val="1"/>
        </dgm:presLayoutVars>
      </dgm:prSet>
      <dgm:spPr/>
    </dgm:pt>
    <dgm:pt modelId="{6E855EB1-F3E1-4A36-839C-25A45C740956}" type="pres">
      <dgm:prSet presAssocID="{2D7EB363-E533-49A8-8068-279A428D1600}" presName="bgRect" presStyleLbl="node1" presStyleIdx="1" presStyleCnt="2"/>
      <dgm:spPr/>
    </dgm:pt>
    <dgm:pt modelId="{250CDC5C-C3EC-4AAD-A1C8-318740EAA205}" type="pres">
      <dgm:prSet presAssocID="{2D7EB363-E533-49A8-8068-279A428D1600}" presName="parentNode" presStyleLbl="node1" presStyleIdx="1" presStyleCnt="2">
        <dgm:presLayoutVars>
          <dgm:chMax val="0"/>
          <dgm:bulletEnabled val="1"/>
        </dgm:presLayoutVars>
      </dgm:prSet>
      <dgm:spPr/>
    </dgm:pt>
    <dgm:pt modelId="{DF11A58A-17EA-41BA-8123-FF75E2F8174C}" type="pres">
      <dgm:prSet presAssocID="{2D7EB363-E533-49A8-8068-279A428D1600}" presName="childNode" presStyleLbl="node1" presStyleIdx="1" presStyleCnt="2">
        <dgm:presLayoutVars>
          <dgm:bulletEnabled val="1"/>
        </dgm:presLayoutVars>
      </dgm:prSet>
      <dgm:spPr/>
    </dgm:pt>
  </dgm:ptLst>
  <dgm:cxnLst>
    <dgm:cxn modelId="{92240704-B209-46CE-B673-8A31A5B86ACB}" srcId="{F33632C4-C6B7-4AEB-8005-6B78FC212F36}" destId="{0D597470-4817-4C2C-A0FF-EF6AD6C045A9}" srcOrd="0" destOrd="0" parTransId="{67F55977-F714-4FA6-B399-B78922E877BF}" sibTransId="{38B89E5A-E0E8-42B8-99E0-CC6F0FDA09B7}"/>
    <dgm:cxn modelId="{E6A39914-C866-47DA-9190-60AB2BFF0C65}" type="presOf" srcId="{DFFA71B9-3369-47B0-885F-8DEB015E19D0}" destId="{DF11A58A-17EA-41BA-8123-FF75E2F8174C}" srcOrd="0" destOrd="0" presId="urn:microsoft.com/office/officeart/2005/8/layout/hProcess7"/>
    <dgm:cxn modelId="{7984B41A-6725-43CB-8718-E70D3CF3DAFD}" type="presOf" srcId="{2D7EB363-E533-49A8-8068-279A428D1600}" destId="{250CDC5C-C3EC-4AAD-A1C8-318740EAA205}" srcOrd="1" destOrd="0" presId="urn:microsoft.com/office/officeart/2005/8/layout/hProcess7"/>
    <dgm:cxn modelId="{C949B936-5DE5-4436-8383-B66CEEE345CD}" type="presOf" srcId="{F33632C4-C6B7-4AEB-8005-6B78FC212F36}" destId="{9ECFF3D3-CDD6-4D79-8BC9-1BDBD7534BEA}" srcOrd="1" destOrd="0" presId="urn:microsoft.com/office/officeart/2005/8/layout/hProcess7"/>
    <dgm:cxn modelId="{ECD3AC72-8A5E-4B43-A6CD-5E96D6F6A400}" type="presOf" srcId="{1F22D502-80D0-47C0-952A-3A3E756C235A}" destId="{7EE0C8B0-B694-45A4-9E39-91DF5AB333F6}" srcOrd="0" destOrd="0" presId="urn:microsoft.com/office/officeart/2005/8/layout/hProcess7"/>
    <dgm:cxn modelId="{41713079-4B3D-4317-989A-1297D61651DC}" type="presOf" srcId="{F33632C4-C6B7-4AEB-8005-6B78FC212F36}" destId="{39385A9E-0F4A-4D85-84BC-1E3571D4353A}" srcOrd="0" destOrd="0" presId="urn:microsoft.com/office/officeart/2005/8/layout/hProcess7"/>
    <dgm:cxn modelId="{BFE37290-0F5C-478F-9B09-CF3942DB797D}" type="presOf" srcId="{2D7EB363-E533-49A8-8068-279A428D1600}" destId="{6E855EB1-F3E1-4A36-839C-25A45C740956}" srcOrd="0" destOrd="0" presId="urn:microsoft.com/office/officeart/2005/8/layout/hProcess7"/>
    <dgm:cxn modelId="{26E4DD9C-B0FA-4C2F-9D6D-7FDABE7FEF94}" srcId="{2D7EB363-E533-49A8-8068-279A428D1600}" destId="{DFFA71B9-3369-47B0-885F-8DEB015E19D0}" srcOrd="0" destOrd="0" parTransId="{71DE45FD-79D4-4363-9A20-95D656E2FA68}" sibTransId="{BA5457AC-941E-4ADE-9380-32815DC1EAD4}"/>
    <dgm:cxn modelId="{84DA28C4-4D4E-4B4D-99E2-BF832DD272C0}" srcId="{1F22D502-80D0-47C0-952A-3A3E756C235A}" destId="{2D7EB363-E533-49A8-8068-279A428D1600}" srcOrd="1" destOrd="0" parTransId="{CD3E27C1-CC5D-4998-8952-DF9485089BBF}" sibTransId="{793959F4-CEA3-443B-8667-0D4A57C9074A}"/>
    <dgm:cxn modelId="{B1E9FFE4-C017-4AF6-B492-3150C32994E1}" type="presOf" srcId="{0D597470-4817-4C2C-A0FF-EF6AD6C045A9}" destId="{D5D2BCC9-DEB5-4597-B2D6-45753B180849}" srcOrd="0" destOrd="0" presId="urn:microsoft.com/office/officeart/2005/8/layout/hProcess7"/>
    <dgm:cxn modelId="{76244BE5-EA6D-4D68-99CC-A5ECF8AE5B69}" srcId="{1F22D502-80D0-47C0-952A-3A3E756C235A}" destId="{F33632C4-C6B7-4AEB-8005-6B78FC212F36}" srcOrd="0" destOrd="0" parTransId="{55C86D7F-0C2E-47B0-9310-F7FBC145D40F}" sibTransId="{50782C90-D02E-48A9-A079-5ED50B54B556}"/>
    <dgm:cxn modelId="{9904D240-1B8F-4B71-9504-39BB46119473}" type="presParOf" srcId="{7EE0C8B0-B694-45A4-9E39-91DF5AB333F6}" destId="{FE385AC4-FF3E-4D3F-9F1E-B2C340A77B44}" srcOrd="0" destOrd="0" presId="urn:microsoft.com/office/officeart/2005/8/layout/hProcess7"/>
    <dgm:cxn modelId="{CF307CDD-9420-4472-8CB3-9819C3B3634C}" type="presParOf" srcId="{FE385AC4-FF3E-4D3F-9F1E-B2C340A77B44}" destId="{39385A9E-0F4A-4D85-84BC-1E3571D4353A}" srcOrd="0" destOrd="0" presId="urn:microsoft.com/office/officeart/2005/8/layout/hProcess7"/>
    <dgm:cxn modelId="{4B993070-70D3-467F-9E4E-57C846304B01}" type="presParOf" srcId="{FE385AC4-FF3E-4D3F-9F1E-B2C340A77B44}" destId="{9ECFF3D3-CDD6-4D79-8BC9-1BDBD7534BEA}" srcOrd="1" destOrd="0" presId="urn:microsoft.com/office/officeart/2005/8/layout/hProcess7"/>
    <dgm:cxn modelId="{07DEC530-29A3-49A3-838B-08D2003E7A97}" type="presParOf" srcId="{FE385AC4-FF3E-4D3F-9F1E-B2C340A77B44}" destId="{D5D2BCC9-DEB5-4597-B2D6-45753B180849}" srcOrd="2" destOrd="0" presId="urn:microsoft.com/office/officeart/2005/8/layout/hProcess7"/>
    <dgm:cxn modelId="{53A9F4A5-FB8D-42AE-9AA8-6CB6884E9C51}" type="presParOf" srcId="{7EE0C8B0-B694-45A4-9E39-91DF5AB333F6}" destId="{699FCB31-F121-416F-9CF0-872544D4501C}" srcOrd="1" destOrd="0" presId="urn:microsoft.com/office/officeart/2005/8/layout/hProcess7"/>
    <dgm:cxn modelId="{28956F5D-D985-42B3-8F5D-F21221F1EA7A}" type="presParOf" srcId="{7EE0C8B0-B694-45A4-9E39-91DF5AB333F6}" destId="{D1C3631C-0809-491F-97EC-0637BCFC9D99}" srcOrd="2" destOrd="0" presId="urn:microsoft.com/office/officeart/2005/8/layout/hProcess7"/>
    <dgm:cxn modelId="{057699E2-A977-47DA-9290-74491EAA4585}" type="presParOf" srcId="{D1C3631C-0809-491F-97EC-0637BCFC9D99}" destId="{5522E3D6-5586-4544-9D14-4FCC9C0D9BA9}" srcOrd="0" destOrd="0" presId="urn:microsoft.com/office/officeart/2005/8/layout/hProcess7"/>
    <dgm:cxn modelId="{DFE4917D-2024-4E83-9AD4-8F2CCA85F210}" type="presParOf" srcId="{D1C3631C-0809-491F-97EC-0637BCFC9D99}" destId="{6CF36FB0-6518-4C24-8822-1D017D8B1D2D}" srcOrd="1" destOrd="0" presId="urn:microsoft.com/office/officeart/2005/8/layout/hProcess7"/>
    <dgm:cxn modelId="{53FC0ADD-8FBF-47A1-A2FA-0E8086365D8C}" type="presParOf" srcId="{D1C3631C-0809-491F-97EC-0637BCFC9D99}" destId="{4E53CFE3-48B6-47F6-9729-D53A4C605FEC}" srcOrd="2" destOrd="0" presId="urn:microsoft.com/office/officeart/2005/8/layout/hProcess7"/>
    <dgm:cxn modelId="{16D64FBC-F5F9-4417-8DC8-D800D1862D71}" type="presParOf" srcId="{7EE0C8B0-B694-45A4-9E39-91DF5AB333F6}" destId="{5607BF64-6B68-4DC9-B3EA-0F88F008B551}" srcOrd="3" destOrd="0" presId="urn:microsoft.com/office/officeart/2005/8/layout/hProcess7"/>
    <dgm:cxn modelId="{EAA8F8DB-3844-4F31-A82B-BFC81245E9B6}" type="presParOf" srcId="{7EE0C8B0-B694-45A4-9E39-91DF5AB333F6}" destId="{48092B39-2299-4F74-990A-90A9D44B6E32}" srcOrd="4" destOrd="0" presId="urn:microsoft.com/office/officeart/2005/8/layout/hProcess7"/>
    <dgm:cxn modelId="{971B7461-575F-44AD-84D6-C75439B21D11}" type="presParOf" srcId="{48092B39-2299-4F74-990A-90A9D44B6E32}" destId="{6E855EB1-F3E1-4A36-839C-25A45C740956}" srcOrd="0" destOrd="0" presId="urn:microsoft.com/office/officeart/2005/8/layout/hProcess7"/>
    <dgm:cxn modelId="{C6EA7506-0EBF-49E0-A84A-47AF9D7BF31F}" type="presParOf" srcId="{48092B39-2299-4F74-990A-90A9D44B6E32}" destId="{250CDC5C-C3EC-4AAD-A1C8-318740EAA205}" srcOrd="1" destOrd="0" presId="urn:microsoft.com/office/officeart/2005/8/layout/hProcess7"/>
    <dgm:cxn modelId="{BDE01B43-A142-4D9F-A756-F2DD61CDFCE9}" type="presParOf" srcId="{48092B39-2299-4F74-990A-90A9D44B6E32}" destId="{DF11A58A-17EA-41BA-8123-FF75E2F8174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88DA4-B4F1-49ED-8766-E82A12171F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0D01A6-94ED-4971-95D1-8D0A9A62BDD8}">
      <dgm:prSet phldrT="[Text]" custT="1"/>
      <dgm:spPr>
        <a:solidFill>
          <a:srgbClr val="035E8D"/>
        </a:solidFill>
        <a:scene3d>
          <a:camera prst="orthographicFront"/>
          <a:lightRig rig="threePt" dir="t"/>
        </a:scene3d>
        <a:sp3d>
          <a:bevelT/>
        </a:sp3d>
      </dgm:spPr>
      <dgm:t>
        <a:bodyPr/>
        <a:lstStyle/>
        <a:p>
          <a:r>
            <a:rPr lang="en-US" sz="2400"/>
            <a:t>Definition of Homeless</a:t>
          </a:r>
        </a:p>
      </dgm:t>
    </dgm:pt>
    <dgm:pt modelId="{B4D922EF-A4CB-430D-AD4D-B4715F0B8346}" type="parTrans" cxnId="{6939D0B9-E62D-4216-B318-1C3A9472B2D7}">
      <dgm:prSet/>
      <dgm:spPr/>
      <dgm:t>
        <a:bodyPr/>
        <a:lstStyle/>
        <a:p>
          <a:endParaRPr lang="en-US"/>
        </a:p>
      </dgm:t>
    </dgm:pt>
    <dgm:pt modelId="{05E91C75-CA26-4A3C-B1C2-F2778BE5E75E}" type="sibTrans" cxnId="{6939D0B9-E62D-4216-B318-1C3A9472B2D7}">
      <dgm:prSet/>
      <dgm:spPr/>
      <dgm:t>
        <a:bodyPr/>
        <a:lstStyle/>
        <a:p>
          <a:endParaRPr lang="en-US"/>
        </a:p>
      </dgm:t>
    </dgm:pt>
    <dgm:pt modelId="{FEB2F625-6603-45E1-8CBC-7B823C0278DF}">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a:buFontTx/>
            <a:buNone/>
          </a:pPr>
          <a:r>
            <a:rPr lang="en-US" sz="2800">
              <a:effectLst/>
              <a:latin typeface="+mj-lt"/>
              <a:ea typeface="Times New Roman" panose="02020603050405020304" pitchFamily="18" charset="0"/>
            </a:rPr>
            <a:t>Updates definition of homeless for Form HUD-50058 reporting</a:t>
          </a:r>
          <a:endParaRPr lang="en-US" sz="2800">
            <a:latin typeface="+mj-lt"/>
          </a:endParaRPr>
        </a:p>
      </dgm:t>
    </dgm:pt>
    <dgm:pt modelId="{810F079B-A88C-4F23-B3CA-BCF7507FADC5}" type="parTrans" cxnId="{5D8BC2E0-FDD1-4FA5-8C69-F4BEE21230E0}">
      <dgm:prSet/>
      <dgm:spPr/>
      <dgm:t>
        <a:bodyPr/>
        <a:lstStyle/>
        <a:p>
          <a:endParaRPr lang="en-US"/>
        </a:p>
      </dgm:t>
    </dgm:pt>
    <dgm:pt modelId="{763509F0-7097-4B43-A39D-20C9B335D67D}" type="sibTrans" cxnId="{5D8BC2E0-FDD1-4FA5-8C69-F4BEE21230E0}">
      <dgm:prSet/>
      <dgm:spPr/>
      <dgm:t>
        <a:bodyPr/>
        <a:lstStyle/>
        <a:p>
          <a:endParaRPr lang="en-US"/>
        </a:p>
      </dgm:t>
    </dgm:pt>
    <dgm:pt modelId="{FE938F7F-7C0E-49C8-B35B-3973B1FDD554}">
      <dgm:prSet phldrT="[Text]" custT="1"/>
      <dgm:spPr>
        <a:solidFill>
          <a:srgbClr val="149A6A"/>
        </a:solidFill>
        <a:scene3d>
          <a:camera prst="orthographicFront"/>
          <a:lightRig rig="threePt" dir="t"/>
        </a:scene3d>
        <a:sp3d>
          <a:bevelT/>
        </a:sp3d>
      </dgm:spPr>
      <dgm:t>
        <a:bodyPr/>
        <a:lstStyle/>
        <a:p>
          <a:r>
            <a:rPr lang="en-US" sz="2400"/>
            <a:t>Data Sharing</a:t>
          </a:r>
        </a:p>
      </dgm:t>
    </dgm:pt>
    <dgm:pt modelId="{E8CB14B0-F287-4A07-B1AF-E014E37A10C4}" type="parTrans" cxnId="{ABF32C59-4A65-4834-93C0-96C4F020830A}">
      <dgm:prSet/>
      <dgm:spPr/>
      <dgm:t>
        <a:bodyPr/>
        <a:lstStyle/>
        <a:p>
          <a:endParaRPr lang="en-US"/>
        </a:p>
      </dgm:t>
    </dgm:pt>
    <dgm:pt modelId="{128E3698-1A8C-4041-9DAB-A083786AF5FF}" type="sibTrans" cxnId="{ABF32C59-4A65-4834-93C0-96C4F020830A}">
      <dgm:prSet/>
      <dgm:spPr/>
      <dgm:t>
        <a:bodyPr/>
        <a:lstStyle/>
        <a:p>
          <a:endParaRPr lang="en-US"/>
        </a:p>
      </dgm:t>
    </dgm:pt>
    <dgm:pt modelId="{32E35B1C-3BF3-4117-A648-D5EDB76D7223}">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Outlines new guidance on how PHAs and CoCs can share data derived from IMS/PIC and HMIS</a:t>
          </a:r>
        </a:p>
      </dgm:t>
    </dgm:pt>
    <dgm:pt modelId="{E7FC323A-F3F1-4287-8349-DE6E1E01B24E}" type="parTrans" cxnId="{1E7E8038-CF7D-4878-ACE9-5EE07C96C125}">
      <dgm:prSet/>
      <dgm:spPr/>
      <dgm:t>
        <a:bodyPr/>
        <a:lstStyle/>
        <a:p>
          <a:endParaRPr lang="en-US"/>
        </a:p>
      </dgm:t>
    </dgm:pt>
    <dgm:pt modelId="{B6D3C42C-EEF5-4616-9388-E3DF444A2FE1}" type="sibTrans" cxnId="{1E7E8038-CF7D-4878-ACE9-5EE07C96C125}">
      <dgm:prSet/>
      <dgm:spPr/>
      <dgm:t>
        <a:bodyPr/>
        <a:lstStyle/>
        <a:p>
          <a:endParaRPr lang="en-US"/>
        </a:p>
      </dgm:t>
    </dgm:pt>
    <dgm:pt modelId="{F25ACFF0-0616-4DAB-A50A-DAED921A1087}">
      <dgm:prSet phldrT="[Text]" custT="1"/>
      <dgm:spPr>
        <a:solidFill>
          <a:srgbClr val="149A6A"/>
        </a:solidFill>
        <a:scene3d>
          <a:camera prst="orthographicFront"/>
          <a:lightRig rig="threePt" dir="t"/>
        </a:scene3d>
        <a:sp3d>
          <a:bevelT/>
        </a:sp3d>
      </dgm:spPr>
      <dgm:t>
        <a:bodyPr/>
        <a:lstStyle/>
        <a:p>
          <a:r>
            <a:rPr lang="en-US" sz="2000"/>
            <a:t>Waiting List Management</a:t>
          </a:r>
        </a:p>
      </dgm:t>
    </dgm:pt>
    <dgm:pt modelId="{083736CB-7CF4-4DF8-B537-9CA5EEE28020}" type="parTrans" cxnId="{8147BA28-1F88-4271-996A-E3EDD091A2DE}">
      <dgm:prSet/>
      <dgm:spPr/>
      <dgm:t>
        <a:bodyPr/>
        <a:lstStyle/>
        <a:p>
          <a:endParaRPr lang="en-US"/>
        </a:p>
      </dgm:t>
    </dgm:pt>
    <dgm:pt modelId="{C1D60FC1-4446-41F3-A35F-4D9D52E6B76D}" type="sibTrans" cxnId="{8147BA28-1F88-4271-996A-E3EDD091A2DE}">
      <dgm:prSet/>
      <dgm:spPr/>
      <dgm:t>
        <a:bodyPr/>
        <a:lstStyle/>
        <a:p>
          <a:endParaRPr lang="en-US"/>
        </a:p>
      </dgm:t>
    </dgm:pt>
    <dgm:pt modelId="{46043228-6D86-4018-85E7-1FFF9BD87666}">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guidance on waiting list management and preferences</a:t>
          </a:r>
        </a:p>
      </dgm:t>
    </dgm:pt>
    <dgm:pt modelId="{FE19B7A7-4E50-477D-BC47-6FEFB49C1B04}" type="parTrans" cxnId="{5B4508AA-A5C3-4629-8FB2-DDE9FA9AD34E}">
      <dgm:prSet/>
      <dgm:spPr/>
      <dgm:t>
        <a:bodyPr/>
        <a:lstStyle/>
        <a:p>
          <a:endParaRPr lang="en-US"/>
        </a:p>
      </dgm:t>
    </dgm:pt>
    <dgm:pt modelId="{D1B31730-9DDF-4874-A930-C04342239BAD}" type="sibTrans" cxnId="{5B4508AA-A5C3-4629-8FB2-DDE9FA9AD34E}">
      <dgm:prSet/>
      <dgm:spPr/>
      <dgm:t>
        <a:bodyPr/>
        <a:lstStyle/>
        <a:p>
          <a:endParaRPr lang="en-US"/>
        </a:p>
      </dgm:t>
    </dgm:pt>
    <dgm:pt modelId="{2DAC8DE5-8CC7-47E3-95AD-46593E36E529}">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guidance on screening policies regarding criminal activity and substance use/abuse</a:t>
          </a:r>
        </a:p>
      </dgm:t>
    </dgm:pt>
    <dgm:pt modelId="{327722A1-F5D6-463E-85D6-1BF0842A530E}" type="parTrans" cxnId="{41DAEC64-0061-41F4-9270-BD50715EFBE0}">
      <dgm:prSet/>
      <dgm:spPr/>
      <dgm:t>
        <a:bodyPr/>
        <a:lstStyle/>
        <a:p>
          <a:endParaRPr lang="en-US"/>
        </a:p>
      </dgm:t>
    </dgm:pt>
    <dgm:pt modelId="{7AE938B9-5DFA-407E-BE6A-E541E9934832}" type="sibTrans" cxnId="{41DAEC64-0061-41F4-9270-BD50715EFBE0}">
      <dgm:prSet/>
      <dgm:spPr/>
      <dgm:t>
        <a:bodyPr/>
        <a:lstStyle/>
        <a:p>
          <a:endParaRPr lang="en-US"/>
        </a:p>
      </dgm:t>
    </dgm:pt>
    <dgm:pt modelId="{21C8CECA-C139-43EE-A679-E401FDB982A9}">
      <dgm:prSet phldrT="[Text]" custT="1"/>
      <dgm:spPr>
        <a:solidFill>
          <a:srgbClr val="0D8287"/>
        </a:solidFill>
        <a:scene3d>
          <a:camera prst="orthographicFront"/>
          <a:lightRig rig="threePt" dir="t"/>
        </a:scene3d>
        <a:sp3d>
          <a:bevelT/>
        </a:sp3d>
      </dgm:spPr>
      <dgm:t>
        <a:bodyPr/>
        <a:lstStyle/>
        <a:p>
          <a:r>
            <a:rPr lang="en-US" sz="2400"/>
            <a:t>Screening</a:t>
          </a:r>
        </a:p>
      </dgm:t>
    </dgm:pt>
    <dgm:pt modelId="{2EB36194-00D6-43CE-AFF2-BAD5104A5E3B}" type="sibTrans" cxnId="{A4F76F6A-C88E-48B7-960E-29CD17CFEBE1}">
      <dgm:prSet/>
      <dgm:spPr/>
      <dgm:t>
        <a:bodyPr/>
        <a:lstStyle/>
        <a:p>
          <a:endParaRPr lang="en-US"/>
        </a:p>
      </dgm:t>
    </dgm:pt>
    <dgm:pt modelId="{1CDBD504-27BB-41E3-B466-123D6A223D1D}" type="parTrans" cxnId="{A4F76F6A-C88E-48B7-960E-29CD17CFEBE1}">
      <dgm:prSet/>
      <dgm:spPr/>
      <dgm:t>
        <a:bodyPr/>
        <a:lstStyle/>
        <a:p>
          <a:endParaRPr lang="en-US"/>
        </a:p>
      </dgm:t>
    </dgm:pt>
    <dgm:pt modelId="{62D4E440-DA59-4D82-B51A-DF85751B3181}" type="pres">
      <dgm:prSet presAssocID="{8CD88DA4-B4F1-49ED-8766-E82A12171F8D}" presName="Name0" presStyleCnt="0">
        <dgm:presLayoutVars>
          <dgm:dir/>
          <dgm:animLvl val="lvl"/>
          <dgm:resizeHandles val="exact"/>
        </dgm:presLayoutVars>
      </dgm:prSet>
      <dgm:spPr/>
    </dgm:pt>
    <dgm:pt modelId="{57C9DA08-B1D3-4490-8AFE-1A01461384F7}" type="pres">
      <dgm:prSet presAssocID="{D60D01A6-94ED-4971-95D1-8D0A9A62BDD8}" presName="linNode" presStyleCnt="0"/>
      <dgm:spPr/>
    </dgm:pt>
    <dgm:pt modelId="{2D603A06-6623-49F0-B14D-CBEF6E9D39F9}" type="pres">
      <dgm:prSet presAssocID="{D60D01A6-94ED-4971-95D1-8D0A9A62BDD8}" presName="parentText" presStyleLbl="node1" presStyleIdx="0" presStyleCnt="4" custScaleX="50878">
        <dgm:presLayoutVars>
          <dgm:chMax val="1"/>
          <dgm:bulletEnabled val="1"/>
        </dgm:presLayoutVars>
      </dgm:prSet>
      <dgm:spPr/>
    </dgm:pt>
    <dgm:pt modelId="{4F56FBD2-3343-4535-8D27-93DF609828DA}" type="pres">
      <dgm:prSet presAssocID="{D60D01A6-94ED-4971-95D1-8D0A9A62BDD8}" presName="descendantText" presStyleLbl="alignAccFollowNode1" presStyleIdx="0" presStyleCnt="4" custScaleX="157206">
        <dgm:presLayoutVars>
          <dgm:bulletEnabled val="1"/>
        </dgm:presLayoutVars>
      </dgm:prSet>
      <dgm:spPr/>
    </dgm:pt>
    <dgm:pt modelId="{1792B693-891D-4720-AD2D-C43C40F97356}" type="pres">
      <dgm:prSet presAssocID="{05E91C75-CA26-4A3C-B1C2-F2778BE5E75E}" presName="sp" presStyleCnt="0"/>
      <dgm:spPr/>
    </dgm:pt>
    <dgm:pt modelId="{07673210-5A83-4399-A0A4-1C55EF9BA35C}" type="pres">
      <dgm:prSet presAssocID="{FE938F7F-7C0E-49C8-B35B-3973B1FDD554}" presName="linNode" presStyleCnt="0"/>
      <dgm:spPr/>
    </dgm:pt>
    <dgm:pt modelId="{8DAE5588-D769-44A9-8FAB-F2C062D74A21}" type="pres">
      <dgm:prSet presAssocID="{FE938F7F-7C0E-49C8-B35B-3973B1FDD554}" presName="parentText" presStyleLbl="node1" presStyleIdx="1" presStyleCnt="4" custScaleX="43389">
        <dgm:presLayoutVars>
          <dgm:chMax val="1"/>
          <dgm:bulletEnabled val="1"/>
        </dgm:presLayoutVars>
      </dgm:prSet>
      <dgm:spPr/>
    </dgm:pt>
    <dgm:pt modelId="{6E37751E-6354-4F6D-A813-510877B06736}" type="pres">
      <dgm:prSet presAssocID="{FE938F7F-7C0E-49C8-B35B-3973B1FDD554}" presName="descendantText" presStyleLbl="alignAccFollowNode1" presStyleIdx="1" presStyleCnt="4" custScaleX="134317">
        <dgm:presLayoutVars>
          <dgm:bulletEnabled val="1"/>
        </dgm:presLayoutVars>
      </dgm:prSet>
      <dgm:spPr/>
    </dgm:pt>
    <dgm:pt modelId="{0210658B-ADBD-446D-828F-9755EBA6C559}" type="pres">
      <dgm:prSet presAssocID="{128E3698-1A8C-4041-9DAB-A083786AF5FF}" presName="sp" presStyleCnt="0"/>
      <dgm:spPr/>
    </dgm:pt>
    <dgm:pt modelId="{818FF9E9-7CFE-4CE5-99E8-F5D768D75511}" type="pres">
      <dgm:prSet presAssocID="{F25ACFF0-0616-4DAB-A50A-DAED921A1087}" presName="linNode" presStyleCnt="0"/>
      <dgm:spPr/>
    </dgm:pt>
    <dgm:pt modelId="{A6328786-D90E-4FDC-99BD-2E1974562782}" type="pres">
      <dgm:prSet presAssocID="{F25ACFF0-0616-4DAB-A50A-DAED921A1087}" presName="parentText" presStyleLbl="node1" presStyleIdx="2" presStyleCnt="4" custScaleX="43189">
        <dgm:presLayoutVars>
          <dgm:chMax val="1"/>
          <dgm:bulletEnabled val="1"/>
        </dgm:presLayoutVars>
      </dgm:prSet>
      <dgm:spPr/>
    </dgm:pt>
    <dgm:pt modelId="{5F7EB5AD-BBB7-4C8F-A7A1-85E2009C51A0}" type="pres">
      <dgm:prSet presAssocID="{F25ACFF0-0616-4DAB-A50A-DAED921A1087}" presName="descendantText" presStyleLbl="alignAccFollowNode1" presStyleIdx="2" presStyleCnt="4" custScaleX="132099" custScaleY="109781" custLinFactNeighborX="8107">
        <dgm:presLayoutVars>
          <dgm:bulletEnabled val="1"/>
        </dgm:presLayoutVars>
      </dgm:prSet>
      <dgm:spPr/>
    </dgm:pt>
    <dgm:pt modelId="{DF46A95F-558B-4782-8D9B-5341C5C0419B}" type="pres">
      <dgm:prSet presAssocID="{C1D60FC1-4446-41F3-A35F-4D9D52E6B76D}" presName="sp" presStyleCnt="0"/>
      <dgm:spPr/>
    </dgm:pt>
    <dgm:pt modelId="{020F519F-254C-4921-AE32-C7AD8B992183}" type="pres">
      <dgm:prSet presAssocID="{21C8CECA-C139-43EE-A679-E401FDB982A9}" presName="linNode" presStyleCnt="0"/>
      <dgm:spPr/>
    </dgm:pt>
    <dgm:pt modelId="{51B1B915-C8C5-4E13-9468-6352990274F8}" type="pres">
      <dgm:prSet presAssocID="{21C8CECA-C139-43EE-A679-E401FDB982A9}" presName="parentText" presStyleLbl="node1" presStyleIdx="3" presStyleCnt="4" custScaleX="77746">
        <dgm:presLayoutVars>
          <dgm:chMax val="1"/>
          <dgm:bulletEnabled val="1"/>
        </dgm:presLayoutVars>
      </dgm:prSet>
      <dgm:spPr/>
    </dgm:pt>
    <dgm:pt modelId="{6CBC518C-0243-4D2B-BD35-60F57259AE90}" type="pres">
      <dgm:prSet presAssocID="{21C8CECA-C139-43EE-A679-E401FDB982A9}" presName="descendantText" presStyleLbl="alignAccFollowNode1" presStyleIdx="3" presStyleCnt="4" custScaleX="230456">
        <dgm:presLayoutVars>
          <dgm:bulletEnabled val="1"/>
        </dgm:presLayoutVars>
      </dgm:prSet>
      <dgm:spPr/>
    </dgm:pt>
  </dgm:ptLst>
  <dgm:cxnLst>
    <dgm:cxn modelId="{8147BA28-1F88-4271-996A-E3EDD091A2DE}" srcId="{8CD88DA4-B4F1-49ED-8766-E82A12171F8D}" destId="{F25ACFF0-0616-4DAB-A50A-DAED921A1087}" srcOrd="2" destOrd="0" parTransId="{083736CB-7CF4-4DF8-B537-9CA5EEE28020}" sibTransId="{C1D60FC1-4446-41F3-A35F-4D9D52E6B76D}"/>
    <dgm:cxn modelId="{EA90EA2E-17B7-4A42-8A0A-202D857A9A58}" type="presOf" srcId="{FE938F7F-7C0E-49C8-B35B-3973B1FDD554}" destId="{8DAE5588-D769-44A9-8FAB-F2C062D74A21}" srcOrd="0" destOrd="0" presId="urn:microsoft.com/office/officeart/2005/8/layout/vList5"/>
    <dgm:cxn modelId="{1E7E8038-CF7D-4878-ACE9-5EE07C96C125}" srcId="{FE938F7F-7C0E-49C8-B35B-3973B1FDD554}" destId="{32E35B1C-3BF3-4117-A648-D5EDB76D7223}" srcOrd="0" destOrd="0" parTransId="{E7FC323A-F3F1-4287-8349-DE6E1E01B24E}" sibTransId="{B6D3C42C-EEF5-4616-9388-E3DF444A2FE1}"/>
    <dgm:cxn modelId="{FFFEAF5F-81E6-4202-95DA-07CAEE010182}" type="presOf" srcId="{21C8CECA-C139-43EE-A679-E401FDB982A9}" destId="{51B1B915-C8C5-4E13-9468-6352990274F8}" srcOrd="0" destOrd="0" presId="urn:microsoft.com/office/officeart/2005/8/layout/vList5"/>
    <dgm:cxn modelId="{D5EAFA62-89B0-4E0D-9585-2A9D5FEB27E2}" type="presOf" srcId="{2DAC8DE5-8CC7-47E3-95AD-46593E36E529}" destId="{6CBC518C-0243-4D2B-BD35-60F57259AE90}" srcOrd="0" destOrd="0" presId="urn:microsoft.com/office/officeart/2005/8/layout/vList5"/>
    <dgm:cxn modelId="{41DAEC64-0061-41F4-9270-BD50715EFBE0}" srcId="{21C8CECA-C139-43EE-A679-E401FDB982A9}" destId="{2DAC8DE5-8CC7-47E3-95AD-46593E36E529}" srcOrd="0" destOrd="0" parTransId="{327722A1-F5D6-463E-85D6-1BF0842A530E}" sibTransId="{7AE938B9-5DFA-407E-BE6A-E541E9934832}"/>
    <dgm:cxn modelId="{A4F76F6A-C88E-48B7-960E-29CD17CFEBE1}" srcId="{8CD88DA4-B4F1-49ED-8766-E82A12171F8D}" destId="{21C8CECA-C139-43EE-A679-E401FDB982A9}" srcOrd="3" destOrd="0" parTransId="{1CDBD504-27BB-41E3-B466-123D6A223D1D}" sibTransId="{2EB36194-00D6-43CE-AFF2-BAD5104A5E3B}"/>
    <dgm:cxn modelId="{BEB3EA73-5676-4DDC-81F0-5AD0F98A6882}" type="presOf" srcId="{32E35B1C-3BF3-4117-A648-D5EDB76D7223}" destId="{6E37751E-6354-4F6D-A813-510877B06736}" srcOrd="0" destOrd="0" presId="urn:microsoft.com/office/officeart/2005/8/layout/vList5"/>
    <dgm:cxn modelId="{ABF32C59-4A65-4834-93C0-96C4F020830A}" srcId="{8CD88DA4-B4F1-49ED-8766-E82A12171F8D}" destId="{FE938F7F-7C0E-49C8-B35B-3973B1FDD554}" srcOrd="1" destOrd="0" parTransId="{E8CB14B0-F287-4A07-B1AF-E014E37A10C4}" sibTransId="{128E3698-1A8C-4041-9DAB-A083786AF5FF}"/>
    <dgm:cxn modelId="{8E27BF7F-8CC0-4BE7-B03A-B42FBF6330C6}" type="presOf" srcId="{46043228-6D86-4018-85E7-1FFF9BD87666}" destId="{5F7EB5AD-BBB7-4C8F-A7A1-85E2009C51A0}" srcOrd="0" destOrd="0" presId="urn:microsoft.com/office/officeart/2005/8/layout/vList5"/>
    <dgm:cxn modelId="{68F77487-0539-47A8-B032-1C7E0C36A322}" type="presOf" srcId="{8CD88DA4-B4F1-49ED-8766-E82A12171F8D}" destId="{62D4E440-DA59-4D82-B51A-DF85751B3181}" srcOrd="0" destOrd="0" presId="urn:microsoft.com/office/officeart/2005/8/layout/vList5"/>
    <dgm:cxn modelId="{DF017295-9959-40BE-A06F-A2939574DBF6}" type="presOf" srcId="{F25ACFF0-0616-4DAB-A50A-DAED921A1087}" destId="{A6328786-D90E-4FDC-99BD-2E1974562782}" srcOrd="0" destOrd="0" presId="urn:microsoft.com/office/officeart/2005/8/layout/vList5"/>
    <dgm:cxn modelId="{5B4508AA-A5C3-4629-8FB2-DDE9FA9AD34E}" srcId="{F25ACFF0-0616-4DAB-A50A-DAED921A1087}" destId="{46043228-6D86-4018-85E7-1FFF9BD87666}" srcOrd="0" destOrd="0" parTransId="{FE19B7A7-4E50-477D-BC47-6FEFB49C1B04}" sibTransId="{D1B31730-9DDF-4874-A930-C04342239BAD}"/>
    <dgm:cxn modelId="{A21783B2-F5DD-4C82-B728-0F786A377884}" type="presOf" srcId="{D60D01A6-94ED-4971-95D1-8D0A9A62BDD8}" destId="{2D603A06-6623-49F0-B14D-CBEF6E9D39F9}" srcOrd="0" destOrd="0" presId="urn:microsoft.com/office/officeart/2005/8/layout/vList5"/>
    <dgm:cxn modelId="{6939D0B9-E62D-4216-B318-1C3A9472B2D7}" srcId="{8CD88DA4-B4F1-49ED-8766-E82A12171F8D}" destId="{D60D01A6-94ED-4971-95D1-8D0A9A62BDD8}" srcOrd="0" destOrd="0" parTransId="{B4D922EF-A4CB-430D-AD4D-B4715F0B8346}" sibTransId="{05E91C75-CA26-4A3C-B1C2-F2778BE5E75E}"/>
    <dgm:cxn modelId="{1D2C31C9-513F-4920-978F-291540569309}" type="presOf" srcId="{FEB2F625-6603-45E1-8CBC-7B823C0278DF}" destId="{4F56FBD2-3343-4535-8D27-93DF609828DA}" srcOrd="0" destOrd="0" presId="urn:microsoft.com/office/officeart/2005/8/layout/vList5"/>
    <dgm:cxn modelId="{5D8BC2E0-FDD1-4FA5-8C69-F4BEE21230E0}" srcId="{D60D01A6-94ED-4971-95D1-8D0A9A62BDD8}" destId="{FEB2F625-6603-45E1-8CBC-7B823C0278DF}" srcOrd="0" destOrd="0" parTransId="{810F079B-A88C-4F23-B3CA-BCF7507FADC5}" sibTransId="{763509F0-7097-4B43-A39D-20C9B335D67D}"/>
    <dgm:cxn modelId="{027ED373-13CC-416E-9838-591C44BEBCF9}" type="presParOf" srcId="{62D4E440-DA59-4D82-B51A-DF85751B3181}" destId="{57C9DA08-B1D3-4490-8AFE-1A01461384F7}" srcOrd="0" destOrd="0" presId="urn:microsoft.com/office/officeart/2005/8/layout/vList5"/>
    <dgm:cxn modelId="{7ECD4EA9-7D2D-4969-80EB-C5F5EA995E60}" type="presParOf" srcId="{57C9DA08-B1D3-4490-8AFE-1A01461384F7}" destId="{2D603A06-6623-49F0-B14D-CBEF6E9D39F9}" srcOrd="0" destOrd="0" presId="urn:microsoft.com/office/officeart/2005/8/layout/vList5"/>
    <dgm:cxn modelId="{2AC77BAC-DB5D-43FA-92D6-F5D14C843942}" type="presParOf" srcId="{57C9DA08-B1D3-4490-8AFE-1A01461384F7}" destId="{4F56FBD2-3343-4535-8D27-93DF609828DA}" srcOrd="1" destOrd="0" presId="urn:microsoft.com/office/officeart/2005/8/layout/vList5"/>
    <dgm:cxn modelId="{CD10C2AC-70DC-4C7B-8391-F1698C2D3098}" type="presParOf" srcId="{62D4E440-DA59-4D82-B51A-DF85751B3181}" destId="{1792B693-891D-4720-AD2D-C43C40F97356}" srcOrd="1" destOrd="0" presId="urn:microsoft.com/office/officeart/2005/8/layout/vList5"/>
    <dgm:cxn modelId="{5D900F89-90EC-42BB-88B7-ADD4B17F2DA8}" type="presParOf" srcId="{62D4E440-DA59-4D82-B51A-DF85751B3181}" destId="{07673210-5A83-4399-A0A4-1C55EF9BA35C}" srcOrd="2" destOrd="0" presId="urn:microsoft.com/office/officeart/2005/8/layout/vList5"/>
    <dgm:cxn modelId="{1AD434F0-05F8-4CDE-8D79-8424EAB9A689}" type="presParOf" srcId="{07673210-5A83-4399-A0A4-1C55EF9BA35C}" destId="{8DAE5588-D769-44A9-8FAB-F2C062D74A21}" srcOrd="0" destOrd="0" presId="urn:microsoft.com/office/officeart/2005/8/layout/vList5"/>
    <dgm:cxn modelId="{AA3B7984-5928-45D9-BFE7-A74DAC0F9E8C}" type="presParOf" srcId="{07673210-5A83-4399-A0A4-1C55EF9BA35C}" destId="{6E37751E-6354-4F6D-A813-510877B06736}" srcOrd="1" destOrd="0" presId="urn:microsoft.com/office/officeart/2005/8/layout/vList5"/>
    <dgm:cxn modelId="{9AF65B73-0BDA-4A8E-BADD-FDB44FE47832}" type="presParOf" srcId="{62D4E440-DA59-4D82-B51A-DF85751B3181}" destId="{0210658B-ADBD-446D-828F-9755EBA6C559}" srcOrd="3" destOrd="0" presId="urn:microsoft.com/office/officeart/2005/8/layout/vList5"/>
    <dgm:cxn modelId="{7C882048-B6E6-4710-8642-0A95F8A0C614}" type="presParOf" srcId="{62D4E440-DA59-4D82-B51A-DF85751B3181}" destId="{818FF9E9-7CFE-4CE5-99E8-F5D768D75511}" srcOrd="4" destOrd="0" presId="urn:microsoft.com/office/officeart/2005/8/layout/vList5"/>
    <dgm:cxn modelId="{3A0B40DD-D50C-4C26-9FF2-11DA8590EF11}" type="presParOf" srcId="{818FF9E9-7CFE-4CE5-99E8-F5D768D75511}" destId="{A6328786-D90E-4FDC-99BD-2E1974562782}" srcOrd="0" destOrd="0" presId="urn:microsoft.com/office/officeart/2005/8/layout/vList5"/>
    <dgm:cxn modelId="{AD7821ED-99D8-45A3-808E-C8A784DCEFCB}" type="presParOf" srcId="{818FF9E9-7CFE-4CE5-99E8-F5D768D75511}" destId="{5F7EB5AD-BBB7-4C8F-A7A1-85E2009C51A0}" srcOrd="1" destOrd="0" presId="urn:microsoft.com/office/officeart/2005/8/layout/vList5"/>
    <dgm:cxn modelId="{3B820D6B-4ED8-44A0-BF7D-F7AF5774C407}" type="presParOf" srcId="{62D4E440-DA59-4D82-B51A-DF85751B3181}" destId="{DF46A95F-558B-4782-8D9B-5341C5C0419B}" srcOrd="5" destOrd="0" presId="urn:microsoft.com/office/officeart/2005/8/layout/vList5"/>
    <dgm:cxn modelId="{05D3EAE7-8BF5-4CF7-B4B6-5C40A5F1D5CE}" type="presParOf" srcId="{62D4E440-DA59-4D82-B51A-DF85751B3181}" destId="{020F519F-254C-4921-AE32-C7AD8B992183}" srcOrd="6" destOrd="0" presId="urn:microsoft.com/office/officeart/2005/8/layout/vList5"/>
    <dgm:cxn modelId="{D1EBEA37-27AE-49F8-AD97-BAE2E80FAF4C}" type="presParOf" srcId="{020F519F-254C-4921-AE32-C7AD8B992183}" destId="{51B1B915-C8C5-4E13-9468-6352990274F8}" srcOrd="0" destOrd="0" presId="urn:microsoft.com/office/officeart/2005/8/layout/vList5"/>
    <dgm:cxn modelId="{42D2DBD1-9E11-47BA-BA0C-93DC0FF5B270}" type="presParOf" srcId="{020F519F-254C-4921-AE32-C7AD8B992183}" destId="{6CBC518C-0243-4D2B-BD35-60F57259AE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88DA4-B4F1-49ED-8766-E82A12171F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0D01A6-94ED-4971-95D1-8D0A9A62BDD8}">
      <dgm:prSet phldrT="[Text]" custT="1"/>
      <dgm:spPr>
        <a:solidFill>
          <a:srgbClr val="035E8D"/>
        </a:solidFill>
        <a:scene3d>
          <a:camera prst="orthographicFront"/>
          <a:lightRig rig="threePt" dir="t"/>
        </a:scene3d>
        <a:sp3d>
          <a:bevelT/>
        </a:sp3d>
      </dgm:spPr>
      <dgm:t>
        <a:bodyPr/>
        <a:lstStyle/>
        <a:p>
          <a:r>
            <a:rPr lang="en-US" sz="2400"/>
            <a:t>Termination and Evictions</a:t>
          </a:r>
        </a:p>
      </dgm:t>
    </dgm:pt>
    <dgm:pt modelId="{B4D922EF-A4CB-430D-AD4D-B4715F0B8346}" type="parTrans" cxnId="{6939D0B9-E62D-4216-B318-1C3A9472B2D7}">
      <dgm:prSet/>
      <dgm:spPr/>
      <dgm:t>
        <a:bodyPr/>
        <a:lstStyle/>
        <a:p>
          <a:endParaRPr lang="en-US"/>
        </a:p>
      </dgm:t>
    </dgm:pt>
    <dgm:pt modelId="{05E91C75-CA26-4A3C-B1C2-F2778BE5E75E}" type="sibTrans" cxnId="{6939D0B9-E62D-4216-B318-1C3A9472B2D7}">
      <dgm:prSet/>
      <dgm:spPr/>
      <dgm:t>
        <a:bodyPr/>
        <a:lstStyle/>
        <a:p>
          <a:endParaRPr lang="en-US"/>
        </a:p>
      </dgm:t>
    </dgm:pt>
    <dgm:pt modelId="{FEB2F625-6603-45E1-8CBC-7B823C0278DF}">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mj-lt"/>
              <a:ea typeface="Times New Roman" panose="02020603050405020304" pitchFamily="18" charset="0"/>
              <a:cs typeface="+mn-cs"/>
            </a:rPr>
            <a:t>Provides updated guidance on program termination and eviction policies</a:t>
          </a:r>
        </a:p>
      </dgm:t>
    </dgm:pt>
    <dgm:pt modelId="{810F079B-A88C-4F23-B3CA-BCF7507FADC5}" type="parTrans" cxnId="{5D8BC2E0-FDD1-4FA5-8C69-F4BEE21230E0}">
      <dgm:prSet/>
      <dgm:spPr/>
      <dgm:t>
        <a:bodyPr/>
        <a:lstStyle/>
        <a:p>
          <a:endParaRPr lang="en-US"/>
        </a:p>
      </dgm:t>
    </dgm:pt>
    <dgm:pt modelId="{763509F0-7097-4B43-A39D-20C9B335D67D}" type="sibTrans" cxnId="{5D8BC2E0-FDD1-4FA5-8C69-F4BEE21230E0}">
      <dgm:prSet/>
      <dgm:spPr/>
      <dgm:t>
        <a:bodyPr/>
        <a:lstStyle/>
        <a:p>
          <a:endParaRPr lang="en-US"/>
        </a:p>
      </dgm:t>
    </dgm:pt>
    <dgm:pt modelId="{FE938F7F-7C0E-49C8-B35B-3973B1FDD554}">
      <dgm:prSet phldrT="[Text]" custT="1"/>
      <dgm:spPr>
        <a:solidFill>
          <a:srgbClr val="149A6A"/>
        </a:solidFill>
        <a:scene3d>
          <a:camera prst="orthographicFront"/>
          <a:lightRig rig="threePt" dir="t"/>
        </a:scene3d>
        <a:sp3d>
          <a:bevelT/>
        </a:sp3d>
      </dgm:spPr>
      <dgm:t>
        <a:bodyPr/>
        <a:lstStyle/>
        <a:p>
          <a:r>
            <a:rPr lang="en-US" sz="2400"/>
            <a:t>PBV</a:t>
          </a:r>
        </a:p>
      </dgm:t>
    </dgm:pt>
    <dgm:pt modelId="{E8CB14B0-F287-4A07-B1AF-E014E37A10C4}" type="parTrans" cxnId="{ABF32C59-4A65-4834-93C0-96C4F020830A}">
      <dgm:prSet/>
      <dgm:spPr/>
      <dgm:t>
        <a:bodyPr/>
        <a:lstStyle/>
        <a:p>
          <a:endParaRPr lang="en-US"/>
        </a:p>
      </dgm:t>
    </dgm:pt>
    <dgm:pt modelId="{128E3698-1A8C-4041-9DAB-A083786AF5FF}" type="sibTrans" cxnId="{ABF32C59-4A65-4834-93C0-96C4F020830A}">
      <dgm:prSet/>
      <dgm:spPr/>
      <dgm:t>
        <a:bodyPr/>
        <a:lstStyle/>
        <a:p>
          <a:endParaRPr lang="en-US"/>
        </a:p>
      </dgm:t>
    </dgm:pt>
    <dgm:pt modelId="{32E35B1C-3BF3-4117-A648-D5EDB76D7223}">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information regarding project-based vouchers for Permanent Suppositive Housing (PSH)</a:t>
          </a:r>
        </a:p>
      </dgm:t>
    </dgm:pt>
    <dgm:pt modelId="{E7FC323A-F3F1-4287-8349-DE6E1E01B24E}" type="parTrans" cxnId="{1E7E8038-CF7D-4878-ACE9-5EE07C96C125}">
      <dgm:prSet/>
      <dgm:spPr/>
      <dgm:t>
        <a:bodyPr/>
        <a:lstStyle/>
        <a:p>
          <a:endParaRPr lang="en-US"/>
        </a:p>
      </dgm:t>
    </dgm:pt>
    <dgm:pt modelId="{B6D3C42C-EEF5-4616-9388-E3DF444A2FE1}" type="sibTrans" cxnId="{1E7E8038-CF7D-4878-ACE9-5EE07C96C125}">
      <dgm:prSet/>
      <dgm:spPr/>
      <dgm:t>
        <a:bodyPr/>
        <a:lstStyle/>
        <a:p>
          <a:endParaRPr lang="en-US"/>
        </a:p>
      </dgm:t>
    </dgm:pt>
    <dgm:pt modelId="{F25ACFF0-0616-4DAB-A50A-DAED921A1087}">
      <dgm:prSet phldrT="[Text]" custT="1"/>
      <dgm:spPr>
        <a:solidFill>
          <a:srgbClr val="149A6A"/>
        </a:solidFill>
        <a:scene3d>
          <a:camera prst="orthographicFront"/>
          <a:lightRig rig="threePt" dir="t"/>
        </a:scene3d>
        <a:sp3d>
          <a:bevelT/>
        </a:sp3d>
      </dgm:spPr>
      <dgm:t>
        <a:bodyPr/>
        <a:lstStyle/>
        <a:p>
          <a:r>
            <a:rPr lang="en-US" sz="2400"/>
            <a:t>Racial Equity</a:t>
          </a:r>
        </a:p>
      </dgm:t>
    </dgm:pt>
    <dgm:pt modelId="{083736CB-7CF4-4DF8-B537-9CA5EEE28020}" type="parTrans" cxnId="{8147BA28-1F88-4271-996A-E3EDD091A2DE}">
      <dgm:prSet/>
      <dgm:spPr/>
      <dgm:t>
        <a:bodyPr/>
        <a:lstStyle/>
        <a:p>
          <a:endParaRPr lang="en-US"/>
        </a:p>
      </dgm:t>
    </dgm:pt>
    <dgm:pt modelId="{C1D60FC1-4446-41F3-A35F-4D9D52E6B76D}" type="sibTrans" cxnId="{8147BA28-1F88-4271-996A-E3EDD091A2DE}">
      <dgm:prSet/>
      <dgm:spPr/>
      <dgm:t>
        <a:bodyPr/>
        <a:lstStyle/>
        <a:p>
          <a:endParaRPr lang="en-US"/>
        </a:p>
      </dgm:t>
    </dgm:pt>
    <dgm:pt modelId="{46043228-6D86-4018-85E7-1FFF9BD87666}">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Updates guidance to address racial equity in the fight to end homelessness</a:t>
          </a:r>
        </a:p>
      </dgm:t>
    </dgm:pt>
    <dgm:pt modelId="{FE19B7A7-4E50-477D-BC47-6FEFB49C1B04}" type="parTrans" cxnId="{5B4508AA-A5C3-4629-8FB2-DDE9FA9AD34E}">
      <dgm:prSet/>
      <dgm:spPr/>
      <dgm:t>
        <a:bodyPr/>
        <a:lstStyle/>
        <a:p>
          <a:endParaRPr lang="en-US"/>
        </a:p>
      </dgm:t>
    </dgm:pt>
    <dgm:pt modelId="{D1B31730-9DDF-4874-A930-C04342239BAD}" type="sibTrans" cxnId="{5B4508AA-A5C3-4629-8FB2-DDE9FA9AD34E}">
      <dgm:prSet/>
      <dgm:spPr/>
      <dgm:t>
        <a:bodyPr/>
        <a:lstStyle/>
        <a:p>
          <a:endParaRPr lang="en-US"/>
        </a:p>
      </dgm:t>
    </dgm:pt>
    <dgm:pt modelId="{2DAC8DE5-8CC7-47E3-95AD-46593E36E529}">
      <dgm:prSet phldrT="[Text]" custT="1"/>
      <dgm:spPr>
        <a:solidFill>
          <a:schemeClr val="bg1">
            <a:lumMod val="95000"/>
            <a:alpha val="90000"/>
          </a:schemeClr>
        </a:solidFill>
        <a:effectLst>
          <a:outerShdw blurRad="50800" dist="38100" dir="5400000" algn="t" rotWithShape="0">
            <a:prstClr val="black">
              <a:alpha val="40000"/>
            </a:prstClr>
          </a:outerShdw>
        </a:effectLst>
      </dgm:spPr>
      <dgm: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information and strategies for PHAs to build relationships with partnering organizations </a:t>
          </a:r>
        </a:p>
      </dgm:t>
    </dgm:pt>
    <dgm:pt modelId="{7AE938B9-5DFA-407E-BE6A-E541E9934832}" type="sibTrans" cxnId="{41DAEC64-0061-41F4-9270-BD50715EFBE0}">
      <dgm:prSet/>
      <dgm:spPr/>
      <dgm:t>
        <a:bodyPr/>
        <a:lstStyle/>
        <a:p>
          <a:endParaRPr lang="en-US"/>
        </a:p>
      </dgm:t>
    </dgm:pt>
    <dgm:pt modelId="{327722A1-F5D6-463E-85D6-1BF0842A530E}" type="parTrans" cxnId="{41DAEC64-0061-41F4-9270-BD50715EFBE0}">
      <dgm:prSet/>
      <dgm:spPr/>
      <dgm:t>
        <a:bodyPr/>
        <a:lstStyle/>
        <a:p>
          <a:endParaRPr lang="en-US"/>
        </a:p>
      </dgm:t>
    </dgm:pt>
    <dgm:pt modelId="{21C8CECA-C139-43EE-A679-E401FDB982A9}">
      <dgm:prSet phldrT="[Text]" custT="1"/>
      <dgm:spPr>
        <a:solidFill>
          <a:srgbClr val="0D8287"/>
        </a:solidFill>
        <a:scene3d>
          <a:camera prst="orthographicFront"/>
          <a:lightRig rig="threePt" dir="t"/>
        </a:scene3d>
        <a:sp3d>
          <a:bevelT/>
        </a:sp3d>
      </dgm:spPr>
      <dgm:t>
        <a:bodyPr/>
        <a:lstStyle/>
        <a:p>
          <a:r>
            <a:rPr lang="en-US" sz="2000"/>
            <a:t>Partnering Organization</a:t>
          </a:r>
        </a:p>
      </dgm:t>
    </dgm:pt>
    <dgm:pt modelId="{2EB36194-00D6-43CE-AFF2-BAD5104A5E3B}" type="sibTrans" cxnId="{A4F76F6A-C88E-48B7-960E-29CD17CFEBE1}">
      <dgm:prSet/>
      <dgm:spPr/>
      <dgm:t>
        <a:bodyPr/>
        <a:lstStyle/>
        <a:p>
          <a:endParaRPr lang="en-US"/>
        </a:p>
      </dgm:t>
    </dgm:pt>
    <dgm:pt modelId="{1CDBD504-27BB-41E3-B466-123D6A223D1D}" type="parTrans" cxnId="{A4F76F6A-C88E-48B7-960E-29CD17CFEBE1}">
      <dgm:prSet/>
      <dgm:spPr/>
      <dgm:t>
        <a:bodyPr/>
        <a:lstStyle/>
        <a:p>
          <a:endParaRPr lang="en-US"/>
        </a:p>
      </dgm:t>
    </dgm:pt>
    <dgm:pt modelId="{62D4E440-DA59-4D82-B51A-DF85751B3181}" type="pres">
      <dgm:prSet presAssocID="{8CD88DA4-B4F1-49ED-8766-E82A12171F8D}" presName="Name0" presStyleCnt="0">
        <dgm:presLayoutVars>
          <dgm:dir/>
          <dgm:animLvl val="lvl"/>
          <dgm:resizeHandles val="exact"/>
        </dgm:presLayoutVars>
      </dgm:prSet>
      <dgm:spPr/>
    </dgm:pt>
    <dgm:pt modelId="{57C9DA08-B1D3-4490-8AFE-1A01461384F7}" type="pres">
      <dgm:prSet presAssocID="{D60D01A6-94ED-4971-95D1-8D0A9A62BDD8}" presName="linNode" presStyleCnt="0"/>
      <dgm:spPr/>
    </dgm:pt>
    <dgm:pt modelId="{2D603A06-6623-49F0-B14D-CBEF6E9D39F9}" type="pres">
      <dgm:prSet presAssocID="{D60D01A6-94ED-4971-95D1-8D0A9A62BDD8}" presName="parentText" presStyleLbl="node1" presStyleIdx="0" presStyleCnt="4" custScaleX="50878">
        <dgm:presLayoutVars>
          <dgm:chMax val="1"/>
          <dgm:bulletEnabled val="1"/>
        </dgm:presLayoutVars>
      </dgm:prSet>
      <dgm:spPr/>
    </dgm:pt>
    <dgm:pt modelId="{4F56FBD2-3343-4535-8D27-93DF609828DA}" type="pres">
      <dgm:prSet presAssocID="{D60D01A6-94ED-4971-95D1-8D0A9A62BDD8}" presName="descendantText" presStyleLbl="alignAccFollowNode1" presStyleIdx="0" presStyleCnt="4" custScaleX="157206">
        <dgm:presLayoutVars>
          <dgm:bulletEnabled val="1"/>
        </dgm:presLayoutVars>
      </dgm:prSet>
      <dgm:spPr/>
    </dgm:pt>
    <dgm:pt modelId="{1792B693-891D-4720-AD2D-C43C40F97356}" type="pres">
      <dgm:prSet presAssocID="{05E91C75-CA26-4A3C-B1C2-F2778BE5E75E}" presName="sp" presStyleCnt="0"/>
      <dgm:spPr/>
    </dgm:pt>
    <dgm:pt modelId="{07673210-5A83-4399-A0A4-1C55EF9BA35C}" type="pres">
      <dgm:prSet presAssocID="{FE938F7F-7C0E-49C8-B35B-3973B1FDD554}" presName="linNode" presStyleCnt="0"/>
      <dgm:spPr/>
    </dgm:pt>
    <dgm:pt modelId="{8DAE5588-D769-44A9-8FAB-F2C062D74A21}" type="pres">
      <dgm:prSet presAssocID="{FE938F7F-7C0E-49C8-B35B-3973B1FDD554}" presName="parentText" presStyleLbl="node1" presStyleIdx="1" presStyleCnt="4" custScaleX="43389">
        <dgm:presLayoutVars>
          <dgm:chMax val="1"/>
          <dgm:bulletEnabled val="1"/>
        </dgm:presLayoutVars>
      </dgm:prSet>
      <dgm:spPr/>
    </dgm:pt>
    <dgm:pt modelId="{6E37751E-6354-4F6D-A813-510877B06736}" type="pres">
      <dgm:prSet presAssocID="{FE938F7F-7C0E-49C8-B35B-3973B1FDD554}" presName="descendantText" presStyleLbl="alignAccFollowNode1" presStyleIdx="1" presStyleCnt="4" custScaleX="134317">
        <dgm:presLayoutVars>
          <dgm:bulletEnabled val="1"/>
        </dgm:presLayoutVars>
      </dgm:prSet>
      <dgm:spPr/>
    </dgm:pt>
    <dgm:pt modelId="{0210658B-ADBD-446D-828F-9755EBA6C559}" type="pres">
      <dgm:prSet presAssocID="{128E3698-1A8C-4041-9DAB-A083786AF5FF}" presName="sp" presStyleCnt="0"/>
      <dgm:spPr/>
    </dgm:pt>
    <dgm:pt modelId="{818FF9E9-7CFE-4CE5-99E8-F5D768D75511}" type="pres">
      <dgm:prSet presAssocID="{F25ACFF0-0616-4DAB-A50A-DAED921A1087}" presName="linNode" presStyleCnt="0"/>
      <dgm:spPr/>
    </dgm:pt>
    <dgm:pt modelId="{A6328786-D90E-4FDC-99BD-2E1974562782}" type="pres">
      <dgm:prSet presAssocID="{F25ACFF0-0616-4DAB-A50A-DAED921A1087}" presName="parentText" presStyleLbl="node1" presStyleIdx="2" presStyleCnt="4" custScaleX="43189">
        <dgm:presLayoutVars>
          <dgm:chMax val="1"/>
          <dgm:bulletEnabled val="1"/>
        </dgm:presLayoutVars>
      </dgm:prSet>
      <dgm:spPr/>
    </dgm:pt>
    <dgm:pt modelId="{5F7EB5AD-BBB7-4C8F-A7A1-85E2009C51A0}" type="pres">
      <dgm:prSet presAssocID="{F25ACFF0-0616-4DAB-A50A-DAED921A1087}" presName="descendantText" presStyleLbl="alignAccFollowNode1" presStyleIdx="2" presStyleCnt="4" custScaleX="132099" custScaleY="109781" custLinFactNeighborX="8107">
        <dgm:presLayoutVars>
          <dgm:bulletEnabled val="1"/>
        </dgm:presLayoutVars>
      </dgm:prSet>
      <dgm:spPr/>
    </dgm:pt>
    <dgm:pt modelId="{DF46A95F-558B-4782-8D9B-5341C5C0419B}" type="pres">
      <dgm:prSet presAssocID="{C1D60FC1-4446-41F3-A35F-4D9D52E6B76D}" presName="sp" presStyleCnt="0"/>
      <dgm:spPr/>
    </dgm:pt>
    <dgm:pt modelId="{020F519F-254C-4921-AE32-C7AD8B992183}" type="pres">
      <dgm:prSet presAssocID="{21C8CECA-C139-43EE-A679-E401FDB982A9}" presName="linNode" presStyleCnt="0"/>
      <dgm:spPr/>
    </dgm:pt>
    <dgm:pt modelId="{51B1B915-C8C5-4E13-9468-6352990274F8}" type="pres">
      <dgm:prSet presAssocID="{21C8CECA-C139-43EE-A679-E401FDB982A9}" presName="parentText" presStyleLbl="node1" presStyleIdx="3" presStyleCnt="4" custScaleX="77746">
        <dgm:presLayoutVars>
          <dgm:chMax val="1"/>
          <dgm:bulletEnabled val="1"/>
        </dgm:presLayoutVars>
      </dgm:prSet>
      <dgm:spPr/>
    </dgm:pt>
    <dgm:pt modelId="{6CBC518C-0243-4D2B-BD35-60F57259AE90}" type="pres">
      <dgm:prSet presAssocID="{21C8CECA-C139-43EE-A679-E401FDB982A9}" presName="descendantText" presStyleLbl="alignAccFollowNode1" presStyleIdx="3" presStyleCnt="4" custScaleX="230456">
        <dgm:presLayoutVars>
          <dgm:bulletEnabled val="1"/>
        </dgm:presLayoutVars>
      </dgm:prSet>
      <dgm:spPr/>
    </dgm:pt>
  </dgm:ptLst>
  <dgm:cxnLst>
    <dgm:cxn modelId="{8147BA28-1F88-4271-996A-E3EDD091A2DE}" srcId="{8CD88DA4-B4F1-49ED-8766-E82A12171F8D}" destId="{F25ACFF0-0616-4DAB-A50A-DAED921A1087}" srcOrd="2" destOrd="0" parTransId="{083736CB-7CF4-4DF8-B537-9CA5EEE28020}" sibTransId="{C1D60FC1-4446-41F3-A35F-4D9D52E6B76D}"/>
    <dgm:cxn modelId="{EA90EA2E-17B7-4A42-8A0A-202D857A9A58}" type="presOf" srcId="{FE938F7F-7C0E-49C8-B35B-3973B1FDD554}" destId="{8DAE5588-D769-44A9-8FAB-F2C062D74A21}" srcOrd="0" destOrd="0" presId="urn:microsoft.com/office/officeart/2005/8/layout/vList5"/>
    <dgm:cxn modelId="{1E7E8038-CF7D-4878-ACE9-5EE07C96C125}" srcId="{FE938F7F-7C0E-49C8-B35B-3973B1FDD554}" destId="{32E35B1C-3BF3-4117-A648-D5EDB76D7223}" srcOrd="0" destOrd="0" parTransId="{E7FC323A-F3F1-4287-8349-DE6E1E01B24E}" sibTransId="{B6D3C42C-EEF5-4616-9388-E3DF444A2FE1}"/>
    <dgm:cxn modelId="{FFFEAF5F-81E6-4202-95DA-07CAEE010182}" type="presOf" srcId="{21C8CECA-C139-43EE-A679-E401FDB982A9}" destId="{51B1B915-C8C5-4E13-9468-6352990274F8}" srcOrd="0" destOrd="0" presId="urn:microsoft.com/office/officeart/2005/8/layout/vList5"/>
    <dgm:cxn modelId="{D5EAFA62-89B0-4E0D-9585-2A9D5FEB27E2}" type="presOf" srcId="{2DAC8DE5-8CC7-47E3-95AD-46593E36E529}" destId="{6CBC518C-0243-4D2B-BD35-60F57259AE90}" srcOrd="0" destOrd="0" presId="urn:microsoft.com/office/officeart/2005/8/layout/vList5"/>
    <dgm:cxn modelId="{41DAEC64-0061-41F4-9270-BD50715EFBE0}" srcId="{21C8CECA-C139-43EE-A679-E401FDB982A9}" destId="{2DAC8DE5-8CC7-47E3-95AD-46593E36E529}" srcOrd="0" destOrd="0" parTransId="{327722A1-F5D6-463E-85D6-1BF0842A530E}" sibTransId="{7AE938B9-5DFA-407E-BE6A-E541E9934832}"/>
    <dgm:cxn modelId="{A4F76F6A-C88E-48B7-960E-29CD17CFEBE1}" srcId="{8CD88DA4-B4F1-49ED-8766-E82A12171F8D}" destId="{21C8CECA-C139-43EE-A679-E401FDB982A9}" srcOrd="3" destOrd="0" parTransId="{1CDBD504-27BB-41E3-B466-123D6A223D1D}" sibTransId="{2EB36194-00D6-43CE-AFF2-BAD5104A5E3B}"/>
    <dgm:cxn modelId="{BEB3EA73-5676-4DDC-81F0-5AD0F98A6882}" type="presOf" srcId="{32E35B1C-3BF3-4117-A648-D5EDB76D7223}" destId="{6E37751E-6354-4F6D-A813-510877B06736}" srcOrd="0" destOrd="0" presId="urn:microsoft.com/office/officeart/2005/8/layout/vList5"/>
    <dgm:cxn modelId="{ABF32C59-4A65-4834-93C0-96C4F020830A}" srcId="{8CD88DA4-B4F1-49ED-8766-E82A12171F8D}" destId="{FE938F7F-7C0E-49C8-B35B-3973B1FDD554}" srcOrd="1" destOrd="0" parTransId="{E8CB14B0-F287-4A07-B1AF-E014E37A10C4}" sibTransId="{128E3698-1A8C-4041-9DAB-A083786AF5FF}"/>
    <dgm:cxn modelId="{8E27BF7F-8CC0-4BE7-B03A-B42FBF6330C6}" type="presOf" srcId="{46043228-6D86-4018-85E7-1FFF9BD87666}" destId="{5F7EB5AD-BBB7-4C8F-A7A1-85E2009C51A0}" srcOrd="0" destOrd="0" presId="urn:microsoft.com/office/officeart/2005/8/layout/vList5"/>
    <dgm:cxn modelId="{68F77487-0539-47A8-B032-1C7E0C36A322}" type="presOf" srcId="{8CD88DA4-B4F1-49ED-8766-E82A12171F8D}" destId="{62D4E440-DA59-4D82-B51A-DF85751B3181}" srcOrd="0" destOrd="0" presId="urn:microsoft.com/office/officeart/2005/8/layout/vList5"/>
    <dgm:cxn modelId="{DF017295-9959-40BE-A06F-A2939574DBF6}" type="presOf" srcId="{F25ACFF0-0616-4DAB-A50A-DAED921A1087}" destId="{A6328786-D90E-4FDC-99BD-2E1974562782}" srcOrd="0" destOrd="0" presId="urn:microsoft.com/office/officeart/2005/8/layout/vList5"/>
    <dgm:cxn modelId="{5B4508AA-A5C3-4629-8FB2-DDE9FA9AD34E}" srcId="{F25ACFF0-0616-4DAB-A50A-DAED921A1087}" destId="{46043228-6D86-4018-85E7-1FFF9BD87666}" srcOrd="0" destOrd="0" parTransId="{FE19B7A7-4E50-477D-BC47-6FEFB49C1B04}" sibTransId="{D1B31730-9DDF-4874-A930-C04342239BAD}"/>
    <dgm:cxn modelId="{A21783B2-F5DD-4C82-B728-0F786A377884}" type="presOf" srcId="{D60D01A6-94ED-4971-95D1-8D0A9A62BDD8}" destId="{2D603A06-6623-49F0-B14D-CBEF6E9D39F9}" srcOrd="0" destOrd="0" presId="urn:microsoft.com/office/officeart/2005/8/layout/vList5"/>
    <dgm:cxn modelId="{6939D0B9-E62D-4216-B318-1C3A9472B2D7}" srcId="{8CD88DA4-B4F1-49ED-8766-E82A12171F8D}" destId="{D60D01A6-94ED-4971-95D1-8D0A9A62BDD8}" srcOrd="0" destOrd="0" parTransId="{B4D922EF-A4CB-430D-AD4D-B4715F0B8346}" sibTransId="{05E91C75-CA26-4A3C-B1C2-F2778BE5E75E}"/>
    <dgm:cxn modelId="{1D2C31C9-513F-4920-978F-291540569309}" type="presOf" srcId="{FEB2F625-6603-45E1-8CBC-7B823C0278DF}" destId="{4F56FBD2-3343-4535-8D27-93DF609828DA}" srcOrd="0" destOrd="0" presId="urn:microsoft.com/office/officeart/2005/8/layout/vList5"/>
    <dgm:cxn modelId="{5D8BC2E0-FDD1-4FA5-8C69-F4BEE21230E0}" srcId="{D60D01A6-94ED-4971-95D1-8D0A9A62BDD8}" destId="{FEB2F625-6603-45E1-8CBC-7B823C0278DF}" srcOrd="0" destOrd="0" parTransId="{810F079B-A88C-4F23-B3CA-BCF7507FADC5}" sibTransId="{763509F0-7097-4B43-A39D-20C9B335D67D}"/>
    <dgm:cxn modelId="{027ED373-13CC-416E-9838-591C44BEBCF9}" type="presParOf" srcId="{62D4E440-DA59-4D82-B51A-DF85751B3181}" destId="{57C9DA08-B1D3-4490-8AFE-1A01461384F7}" srcOrd="0" destOrd="0" presId="urn:microsoft.com/office/officeart/2005/8/layout/vList5"/>
    <dgm:cxn modelId="{7ECD4EA9-7D2D-4969-80EB-C5F5EA995E60}" type="presParOf" srcId="{57C9DA08-B1D3-4490-8AFE-1A01461384F7}" destId="{2D603A06-6623-49F0-B14D-CBEF6E9D39F9}" srcOrd="0" destOrd="0" presId="urn:microsoft.com/office/officeart/2005/8/layout/vList5"/>
    <dgm:cxn modelId="{2AC77BAC-DB5D-43FA-92D6-F5D14C843942}" type="presParOf" srcId="{57C9DA08-B1D3-4490-8AFE-1A01461384F7}" destId="{4F56FBD2-3343-4535-8D27-93DF609828DA}" srcOrd="1" destOrd="0" presId="urn:microsoft.com/office/officeart/2005/8/layout/vList5"/>
    <dgm:cxn modelId="{CD10C2AC-70DC-4C7B-8391-F1698C2D3098}" type="presParOf" srcId="{62D4E440-DA59-4D82-B51A-DF85751B3181}" destId="{1792B693-891D-4720-AD2D-C43C40F97356}" srcOrd="1" destOrd="0" presId="urn:microsoft.com/office/officeart/2005/8/layout/vList5"/>
    <dgm:cxn modelId="{5D900F89-90EC-42BB-88B7-ADD4B17F2DA8}" type="presParOf" srcId="{62D4E440-DA59-4D82-B51A-DF85751B3181}" destId="{07673210-5A83-4399-A0A4-1C55EF9BA35C}" srcOrd="2" destOrd="0" presId="urn:microsoft.com/office/officeart/2005/8/layout/vList5"/>
    <dgm:cxn modelId="{1AD434F0-05F8-4CDE-8D79-8424EAB9A689}" type="presParOf" srcId="{07673210-5A83-4399-A0A4-1C55EF9BA35C}" destId="{8DAE5588-D769-44A9-8FAB-F2C062D74A21}" srcOrd="0" destOrd="0" presId="urn:microsoft.com/office/officeart/2005/8/layout/vList5"/>
    <dgm:cxn modelId="{AA3B7984-5928-45D9-BFE7-A74DAC0F9E8C}" type="presParOf" srcId="{07673210-5A83-4399-A0A4-1C55EF9BA35C}" destId="{6E37751E-6354-4F6D-A813-510877B06736}" srcOrd="1" destOrd="0" presId="urn:microsoft.com/office/officeart/2005/8/layout/vList5"/>
    <dgm:cxn modelId="{9AF65B73-0BDA-4A8E-BADD-FDB44FE47832}" type="presParOf" srcId="{62D4E440-DA59-4D82-B51A-DF85751B3181}" destId="{0210658B-ADBD-446D-828F-9755EBA6C559}" srcOrd="3" destOrd="0" presId="urn:microsoft.com/office/officeart/2005/8/layout/vList5"/>
    <dgm:cxn modelId="{7C882048-B6E6-4710-8642-0A95F8A0C614}" type="presParOf" srcId="{62D4E440-DA59-4D82-B51A-DF85751B3181}" destId="{818FF9E9-7CFE-4CE5-99E8-F5D768D75511}" srcOrd="4" destOrd="0" presId="urn:microsoft.com/office/officeart/2005/8/layout/vList5"/>
    <dgm:cxn modelId="{3A0B40DD-D50C-4C26-9FF2-11DA8590EF11}" type="presParOf" srcId="{818FF9E9-7CFE-4CE5-99E8-F5D768D75511}" destId="{A6328786-D90E-4FDC-99BD-2E1974562782}" srcOrd="0" destOrd="0" presId="urn:microsoft.com/office/officeart/2005/8/layout/vList5"/>
    <dgm:cxn modelId="{AD7821ED-99D8-45A3-808E-C8A784DCEFCB}" type="presParOf" srcId="{818FF9E9-7CFE-4CE5-99E8-F5D768D75511}" destId="{5F7EB5AD-BBB7-4C8F-A7A1-85E2009C51A0}" srcOrd="1" destOrd="0" presId="urn:microsoft.com/office/officeart/2005/8/layout/vList5"/>
    <dgm:cxn modelId="{3B820D6B-4ED8-44A0-BF7D-F7AF5774C407}" type="presParOf" srcId="{62D4E440-DA59-4D82-B51A-DF85751B3181}" destId="{DF46A95F-558B-4782-8D9B-5341C5C0419B}" srcOrd="5" destOrd="0" presId="urn:microsoft.com/office/officeart/2005/8/layout/vList5"/>
    <dgm:cxn modelId="{05D3EAE7-8BF5-4CF7-B4B6-5C40A5F1D5CE}" type="presParOf" srcId="{62D4E440-DA59-4D82-B51A-DF85751B3181}" destId="{020F519F-254C-4921-AE32-C7AD8B992183}" srcOrd="6" destOrd="0" presId="urn:microsoft.com/office/officeart/2005/8/layout/vList5"/>
    <dgm:cxn modelId="{D1EBEA37-27AE-49F8-AD97-BAE2E80FAF4C}" type="presParOf" srcId="{020F519F-254C-4921-AE32-C7AD8B992183}" destId="{51B1B915-C8C5-4E13-9468-6352990274F8}" srcOrd="0" destOrd="0" presId="urn:microsoft.com/office/officeart/2005/8/layout/vList5"/>
    <dgm:cxn modelId="{42D2DBD1-9E11-47BA-BA0C-93DC0FF5B270}" type="presParOf" srcId="{020F519F-254C-4921-AE32-C7AD8B992183}" destId="{6CBC518C-0243-4D2B-BD35-60F57259AE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82288-2918-4FA9-AE94-9906613062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29BBE6-6A9C-48D9-89F7-F84BACC3BCA2}">
      <dgm:prSet phldrT="[Text]"/>
      <dgm:spPr>
        <a:solidFill>
          <a:srgbClr val="163667"/>
        </a:solidFill>
      </dgm:spPr>
      <dgm:t>
        <a:bodyPr/>
        <a:lstStyle/>
        <a:p>
          <a:r>
            <a:rPr lang="en-US"/>
            <a:t>Accept CE system referrals of people experiencing homelessness who are eligible for and in need of housing programs </a:t>
          </a:r>
        </a:p>
      </dgm:t>
    </dgm:pt>
    <dgm:pt modelId="{BD3C006A-9F0C-4A84-8FED-384C5D5037D2}" type="parTrans" cxnId="{FEBCD9C6-CA6E-4329-B7A7-CF9D2B1AF8B7}">
      <dgm:prSet/>
      <dgm:spPr/>
      <dgm:t>
        <a:bodyPr/>
        <a:lstStyle/>
        <a:p>
          <a:endParaRPr lang="en-US"/>
        </a:p>
      </dgm:t>
    </dgm:pt>
    <dgm:pt modelId="{B0F2060E-3F35-42C1-8642-D2498152C562}" type="sibTrans" cxnId="{FEBCD9C6-CA6E-4329-B7A7-CF9D2B1AF8B7}">
      <dgm:prSet/>
      <dgm:spPr/>
      <dgm:t>
        <a:bodyPr/>
        <a:lstStyle/>
        <a:p>
          <a:endParaRPr lang="en-US"/>
        </a:p>
      </dgm:t>
    </dgm:pt>
    <dgm:pt modelId="{42187F54-DEA0-4C82-BFE1-EB8635403A70}">
      <dgm:prSet phldrT="[Text]"/>
      <dgm:spPr>
        <a:solidFill>
          <a:srgbClr val="139677"/>
        </a:solidFill>
      </dgm:spPr>
      <dgm:t>
        <a:bodyPr/>
        <a:lstStyle/>
        <a:p>
          <a:r>
            <a:rPr lang="en-US"/>
            <a:t>Provide housing support through EHVs</a:t>
          </a:r>
        </a:p>
      </dgm:t>
    </dgm:pt>
    <dgm:pt modelId="{558212CE-A7BD-46FA-BC50-84D29D7CE3DA}" type="parTrans" cxnId="{C88E020B-5A4F-4B27-9CB2-509339E98C49}">
      <dgm:prSet/>
      <dgm:spPr/>
      <dgm:t>
        <a:bodyPr/>
        <a:lstStyle/>
        <a:p>
          <a:endParaRPr lang="en-US"/>
        </a:p>
      </dgm:t>
    </dgm:pt>
    <dgm:pt modelId="{0BF49DEC-AA06-47C3-A665-962D2F3F2636}" type="sibTrans" cxnId="{C88E020B-5A4F-4B27-9CB2-509339E98C49}">
      <dgm:prSet/>
      <dgm:spPr/>
      <dgm:t>
        <a:bodyPr/>
        <a:lstStyle/>
        <a:p>
          <a:endParaRPr lang="en-US"/>
        </a:p>
      </dgm:t>
    </dgm:pt>
    <dgm:pt modelId="{6EC76F84-3ED9-4AC0-A4D1-7C730834952A}">
      <dgm:prSet phldrT="[Text]"/>
      <dgm:spPr>
        <a:solidFill>
          <a:srgbClr val="128654"/>
        </a:solidFill>
      </dgm:spPr>
      <dgm:t>
        <a:bodyPr/>
        <a:lstStyle/>
        <a:p>
          <a:r>
            <a:rPr lang="en-US"/>
            <a:t>Use the CE system to identify households that may be eligible for any limited preference for people experiencing homelessness</a:t>
          </a:r>
        </a:p>
      </dgm:t>
    </dgm:pt>
    <dgm:pt modelId="{8C1FD209-13D0-45CC-B40E-DD87E1861315}" type="parTrans" cxnId="{928EB098-D94E-4DDF-83C8-C621BC43D716}">
      <dgm:prSet/>
      <dgm:spPr/>
      <dgm:t>
        <a:bodyPr/>
        <a:lstStyle/>
        <a:p>
          <a:endParaRPr lang="en-US"/>
        </a:p>
      </dgm:t>
    </dgm:pt>
    <dgm:pt modelId="{E858F123-2F0A-4C77-B890-2005D4EABE9E}" type="sibTrans" cxnId="{928EB098-D94E-4DDF-83C8-C621BC43D716}">
      <dgm:prSet/>
      <dgm:spPr/>
      <dgm:t>
        <a:bodyPr/>
        <a:lstStyle/>
        <a:p>
          <a:endParaRPr lang="en-US"/>
        </a:p>
      </dgm:t>
    </dgm:pt>
    <dgm:pt modelId="{A334A7D9-7310-4A93-AD66-ACD0A85B0DD4}" type="pres">
      <dgm:prSet presAssocID="{F5182288-2918-4FA9-AE94-9906613062F8}" presName="diagram" presStyleCnt="0">
        <dgm:presLayoutVars>
          <dgm:dir/>
          <dgm:resizeHandles val="exact"/>
        </dgm:presLayoutVars>
      </dgm:prSet>
      <dgm:spPr/>
    </dgm:pt>
    <dgm:pt modelId="{574C71EC-FAB8-4E5E-BBA9-A00D8B039AF2}" type="pres">
      <dgm:prSet presAssocID="{2129BBE6-6A9C-48D9-89F7-F84BACC3BCA2}" presName="node" presStyleLbl="node1" presStyleIdx="0" presStyleCnt="3">
        <dgm:presLayoutVars>
          <dgm:bulletEnabled val="1"/>
        </dgm:presLayoutVars>
      </dgm:prSet>
      <dgm:spPr/>
    </dgm:pt>
    <dgm:pt modelId="{EA427244-C4B4-4890-AE58-40CE23FD381B}" type="pres">
      <dgm:prSet presAssocID="{B0F2060E-3F35-42C1-8642-D2498152C562}" presName="sibTrans" presStyleCnt="0"/>
      <dgm:spPr/>
    </dgm:pt>
    <dgm:pt modelId="{32E5411D-0F5D-4E49-B2EB-7F125EC4DC01}" type="pres">
      <dgm:prSet presAssocID="{42187F54-DEA0-4C82-BFE1-EB8635403A70}" presName="node" presStyleLbl="node1" presStyleIdx="1" presStyleCnt="3">
        <dgm:presLayoutVars>
          <dgm:bulletEnabled val="1"/>
        </dgm:presLayoutVars>
      </dgm:prSet>
      <dgm:spPr/>
    </dgm:pt>
    <dgm:pt modelId="{4E1C8615-AEEC-43DC-A810-DA0EB1CE5527}" type="pres">
      <dgm:prSet presAssocID="{0BF49DEC-AA06-47C3-A665-962D2F3F2636}" presName="sibTrans" presStyleCnt="0"/>
      <dgm:spPr/>
    </dgm:pt>
    <dgm:pt modelId="{D376370F-4A15-4A19-9E9E-5D9B8AC00CFC}" type="pres">
      <dgm:prSet presAssocID="{6EC76F84-3ED9-4AC0-A4D1-7C730834952A}" presName="node" presStyleLbl="node1" presStyleIdx="2" presStyleCnt="3">
        <dgm:presLayoutVars>
          <dgm:bulletEnabled val="1"/>
        </dgm:presLayoutVars>
      </dgm:prSet>
      <dgm:spPr/>
    </dgm:pt>
  </dgm:ptLst>
  <dgm:cxnLst>
    <dgm:cxn modelId="{C88E020B-5A4F-4B27-9CB2-509339E98C49}" srcId="{F5182288-2918-4FA9-AE94-9906613062F8}" destId="{42187F54-DEA0-4C82-BFE1-EB8635403A70}" srcOrd="1" destOrd="0" parTransId="{558212CE-A7BD-46FA-BC50-84D29D7CE3DA}" sibTransId="{0BF49DEC-AA06-47C3-A665-962D2F3F2636}"/>
    <dgm:cxn modelId="{DFA4E552-76A1-4022-9799-421898DBF961}" type="presOf" srcId="{6EC76F84-3ED9-4AC0-A4D1-7C730834952A}" destId="{D376370F-4A15-4A19-9E9E-5D9B8AC00CFC}" srcOrd="0" destOrd="0" presId="urn:microsoft.com/office/officeart/2005/8/layout/default"/>
    <dgm:cxn modelId="{A433FF54-1DBE-4024-9303-2766CD23A36D}" type="presOf" srcId="{2129BBE6-6A9C-48D9-89F7-F84BACC3BCA2}" destId="{574C71EC-FAB8-4E5E-BBA9-A00D8B039AF2}" srcOrd="0" destOrd="0" presId="urn:microsoft.com/office/officeart/2005/8/layout/default"/>
    <dgm:cxn modelId="{928EB098-D94E-4DDF-83C8-C621BC43D716}" srcId="{F5182288-2918-4FA9-AE94-9906613062F8}" destId="{6EC76F84-3ED9-4AC0-A4D1-7C730834952A}" srcOrd="2" destOrd="0" parTransId="{8C1FD209-13D0-45CC-B40E-DD87E1861315}" sibTransId="{E858F123-2F0A-4C77-B890-2005D4EABE9E}"/>
    <dgm:cxn modelId="{AB0A7CA4-9F8D-490D-8920-CE55687FD1F4}" type="presOf" srcId="{F5182288-2918-4FA9-AE94-9906613062F8}" destId="{A334A7D9-7310-4A93-AD66-ACD0A85B0DD4}" srcOrd="0" destOrd="0" presId="urn:microsoft.com/office/officeart/2005/8/layout/default"/>
    <dgm:cxn modelId="{4D2E49AE-9C80-4E87-AA9F-19DF0E75595B}" type="presOf" srcId="{42187F54-DEA0-4C82-BFE1-EB8635403A70}" destId="{32E5411D-0F5D-4E49-B2EB-7F125EC4DC01}" srcOrd="0" destOrd="0" presId="urn:microsoft.com/office/officeart/2005/8/layout/default"/>
    <dgm:cxn modelId="{FEBCD9C6-CA6E-4329-B7A7-CF9D2B1AF8B7}" srcId="{F5182288-2918-4FA9-AE94-9906613062F8}" destId="{2129BBE6-6A9C-48D9-89F7-F84BACC3BCA2}" srcOrd="0" destOrd="0" parTransId="{BD3C006A-9F0C-4A84-8FED-384C5D5037D2}" sibTransId="{B0F2060E-3F35-42C1-8642-D2498152C562}"/>
    <dgm:cxn modelId="{F1E2CAE3-3DCF-44B1-B966-6037CA3ABA09}" type="presParOf" srcId="{A334A7D9-7310-4A93-AD66-ACD0A85B0DD4}" destId="{574C71EC-FAB8-4E5E-BBA9-A00D8B039AF2}" srcOrd="0" destOrd="0" presId="urn:microsoft.com/office/officeart/2005/8/layout/default"/>
    <dgm:cxn modelId="{1AD4B6FA-129F-4343-9516-C1316AD2323F}" type="presParOf" srcId="{A334A7D9-7310-4A93-AD66-ACD0A85B0DD4}" destId="{EA427244-C4B4-4890-AE58-40CE23FD381B}" srcOrd="1" destOrd="0" presId="urn:microsoft.com/office/officeart/2005/8/layout/default"/>
    <dgm:cxn modelId="{84F0C083-FDF4-4633-A94C-223214DA72AC}" type="presParOf" srcId="{A334A7D9-7310-4A93-AD66-ACD0A85B0DD4}" destId="{32E5411D-0F5D-4E49-B2EB-7F125EC4DC01}" srcOrd="2" destOrd="0" presId="urn:microsoft.com/office/officeart/2005/8/layout/default"/>
    <dgm:cxn modelId="{8C4592A4-9A72-4AF7-AA36-912AF655802B}" type="presParOf" srcId="{A334A7D9-7310-4A93-AD66-ACD0A85B0DD4}" destId="{4E1C8615-AEEC-43DC-A810-DA0EB1CE5527}" srcOrd="3" destOrd="0" presId="urn:microsoft.com/office/officeart/2005/8/layout/default"/>
    <dgm:cxn modelId="{FB847687-B499-4F6C-A3FB-45CE117E217F}" type="presParOf" srcId="{A334A7D9-7310-4A93-AD66-ACD0A85B0DD4}" destId="{D376370F-4A15-4A19-9E9E-5D9B8AC00CF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15CDCA-FD78-451D-9AB4-269D8973EA2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7381615E-2D86-4C61-9E51-427F8F858FC7}">
      <dgm:prSet phldrT="[Text]" custT="1"/>
      <dgm:spPr>
        <a:solidFill>
          <a:srgbClr val="139677"/>
        </a:solidFill>
      </dgm:spPr>
      <dgm:t>
        <a:bodyPr/>
        <a:lstStyle/>
        <a:p>
          <a:r>
            <a:rPr lang="en-US" sz="2400">
              <a:latin typeface="+mj-lt"/>
            </a:rPr>
            <a:t>Further enhance their analytical capabilities</a:t>
          </a:r>
        </a:p>
      </dgm:t>
    </dgm:pt>
    <dgm:pt modelId="{74CDF293-668D-4800-A1B1-B5CC8725EFBC}" type="parTrans" cxnId="{22921CA7-0F44-4DA7-9C89-FFCEC96DC469}">
      <dgm:prSet/>
      <dgm:spPr/>
      <dgm:t>
        <a:bodyPr/>
        <a:lstStyle/>
        <a:p>
          <a:endParaRPr lang="en-US"/>
        </a:p>
      </dgm:t>
    </dgm:pt>
    <dgm:pt modelId="{2B7E76CD-9735-471F-AE62-89B1E2BCE044}" type="sibTrans" cxnId="{22921CA7-0F44-4DA7-9C89-FFCEC96DC469}">
      <dgm:prSet/>
      <dgm:spPr/>
      <dgm:t>
        <a:bodyPr/>
        <a:lstStyle/>
        <a:p>
          <a:endParaRPr lang="en-US"/>
        </a:p>
      </dgm:t>
    </dgm:pt>
    <dgm:pt modelId="{868BAED4-F84F-4772-BF71-5302BBE2A3BC}">
      <dgm:prSet phldrT="[Text]" custT="1"/>
      <dgm:spPr>
        <a:solidFill>
          <a:srgbClr val="163667"/>
        </a:solidFill>
      </dgm:spPr>
      <dgm:t>
        <a:bodyPr/>
        <a:lstStyle/>
        <a:p>
          <a:r>
            <a:rPr lang="en-US" sz="2400">
              <a:latin typeface="+mj-lt"/>
            </a:rPr>
            <a:t>More effectively collaborate</a:t>
          </a:r>
        </a:p>
      </dgm:t>
    </dgm:pt>
    <dgm:pt modelId="{0A92C49D-1E2D-4DF4-A308-520A5378AA74}" type="parTrans" cxnId="{CE0266BC-EA04-4526-BC69-70B9DBEAEA03}">
      <dgm:prSet/>
      <dgm:spPr/>
      <dgm:t>
        <a:bodyPr/>
        <a:lstStyle/>
        <a:p>
          <a:endParaRPr lang="en-US"/>
        </a:p>
      </dgm:t>
    </dgm:pt>
    <dgm:pt modelId="{8B6EB7FD-E318-4471-81F7-D32A1D8980C0}" type="sibTrans" cxnId="{CE0266BC-EA04-4526-BC69-70B9DBEAEA03}">
      <dgm:prSet/>
      <dgm:spPr/>
      <dgm:t>
        <a:bodyPr/>
        <a:lstStyle/>
        <a:p>
          <a:endParaRPr lang="en-US"/>
        </a:p>
      </dgm:t>
    </dgm:pt>
    <dgm:pt modelId="{BC4A23C7-34E2-4AAA-9606-CFFF2106AF18}">
      <dgm:prSet phldrT="[Text]" custT="1"/>
      <dgm:spPr>
        <a:solidFill>
          <a:srgbClr val="128654"/>
        </a:solidFill>
      </dgm:spPr>
      <dgm:t>
        <a:bodyPr/>
        <a:lstStyle/>
        <a:p>
          <a:r>
            <a:rPr lang="en-US" sz="2400">
              <a:latin typeface="+mj-lt"/>
            </a:rPr>
            <a:t>Understand and analyze individual paths taken by homeless families through the system of homelessness </a:t>
          </a:r>
        </a:p>
      </dgm:t>
    </dgm:pt>
    <dgm:pt modelId="{A88C300C-0DCB-4A85-9B23-9273DE87CDFA}" type="parTrans" cxnId="{02C09346-DB52-47E1-B1F5-7593A187A074}">
      <dgm:prSet/>
      <dgm:spPr/>
      <dgm:t>
        <a:bodyPr/>
        <a:lstStyle/>
        <a:p>
          <a:endParaRPr lang="en-US"/>
        </a:p>
      </dgm:t>
    </dgm:pt>
    <dgm:pt modelId="{DEC7F190-AA6B-4C36-80E9-89F422BAA212}" type="sibTrans" cxnId="{02C09346-DB52-47E1-B1F5-7593A187A074}">
      <dgm:prSet/>
      <dgm:spPr/>
      <dgm:t>
        <a:bodyPr/>
        <a:lstStyle/>
        <a:p>
          <a:endParaRPr lang="en-US"/>
        </a:p>
      </dgm:t>
    </dgm:pt>
    <dgm:pt modelId="{0A423A98-8889-4ED4-AD2C-CFDC779182E8}">
      <dgm:prSet phldrT="[Text]" custT="1"/>
      <dgm:spPr>
        <a:solidFill>
          <a:srgbClr val="0D8287"/>
        </a:solidFill>
      </dgm:spPr>
      <dgm:t>
        <a:bodyPr/>
        <a:lstStyle/>
        <a:p>
          <a:r>
            <a:rPr lang="en-US" sz="2400">
              <a:latin typeface="+mj-lt"/>
            </a:rPr>
            <a:t>Better understand actual family outcomes </a:t>
          </a:r>
        </a:p>
      </dgm:t>
    </dgm:pt>
    <dgm:pt modelId="{B6C88819-1ABA-4E66-A8E1-18A99D549C63}" type="parTrans" cxnId="{1BC04F54-55E0-4B65-B7B5-0C162A7A525E}">
      <dgm:prSet/>
      <dgm:spPr/>
      <dgm:t>
        <a:bodyPr/>
        <a:lstStyle/>
        <a:p>
          <a:endParaRPr lang="en-US"/>
        </a:p>
      </dgm:t>
    </dgm:pt>
    <dgm:pt modelId="{F4B73C54-211B-4480-ADC5-392F042E3A22}" type="sibTrans" cxnId="{1BC04F54-55E0-4B65-B7B5-0C162A7A525E}">
      <dgm:prSet/>
      <dgm:spPr/>
      <dgm:t>
        <a:bodyPr/>
        <a:lstStyle/>
        <a:p>
          <a:endParaRPr lang="en-US"/>
        </a:p>
      </dgm:t>
    </dgm:pt>
    <dgm:pt modelId="{592BE0D9-BB92-45B2-989A-1F2EEA53F2C1}">
      <dgm:prSet phldrT="[Text]" custT="1"/>
      <dgm:spPr/>
      <dgm:t>
        <a:bodyPr/>
        <a:lstStyle/>
        <a:p>
          <a:r>
            <a:rPr lang="en-US" sz="2400">
              <a:latin typeface="+mj-lt"/>
            </a:rPr>
            <a:t>Create and coordinate strategies that support better outcomes</a:t>
          </a:r>
        </a:p>
      </dgm:t>
    </dgm:pt>
    <dgm:pt modelId="{204B27ED-E995-496F-8274-2EFA46886E4A}" type="parTrans" cxnId="{859B2C7E-0087-41D8-AB2E-F4F13B36A6EC}">
      <dgm:prSet/>
      <dgm:spPr/>
      <dgm:t>
        <a:bodyPr/>
        <a:lstStyle/>
        <a:p>
          <a:endParaRPr lang="en-US"/>
        </a:p>
      </dgm:t>
    </dgm:pt>
    <dgm:pt modelId="{FC27B9A2-07B3-46E0-9954-20F18C2EE8FF}" type="sibTrans" cxnId="{859B2C7E-0087-41D8-AB2E-F4F13B36A6EC}">
      <dgm:prSet/>
      <dgm:spPr/>
      <dgm:t>
        <a:bodyPr/>
        <a:lstStyle/>
        <a:p>
          <a:endParaRPr lang="en-US"/>
        </a:p>
      </dgm:t>
    </dgm:pt>
    <dgm:pt modelId="{557553D6-13D8-4A84-947D-3EF512C495A0}" type="pres">
      <dgm:prSet presAssocID="{FC15CDCA-FD78-451D-9AB4-269D8973EA28}" presName="linearFlow" presStyleCnt="0">
        <dgm:presLayoutVars>
          <dgm:dir/>
          <dgm:resizeHandles val="exact"/>
        </dgm:presLayoutVars>
      </dgm:prSet>
      <dgm:spPr/>
    </dgm:pt>
    <dgm:pt modelId="{C7363405-DE18-4EB0-98CA-69ECF45B5679}" type="pres">
      <dgm:prSet presAssocID="{7381615E-2D86-4C61-9E51-427F8F858FC7}" presName="composite" presStyleCnt="0"/>
      <dgm:spPr/>
    </dgm:pt>
    <dgm:pt modelId="{184579D9-55ED-40BC-89AA-6E21A8FDD502}" type="pres">
      <dgm:prSet presAssocID="{7381615E-2D86-4C61-9E51-427F8F858FC7}" presName="imgShp" presStyleLbl="fgImgPlace1" presStyleIdx="0" presStyleCnt="5"/>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916" r="-7916"/>
          </a:stretch>
        </a:blipFill>
        <a:ln>
          <a:solidFill>
            <a:schemeClr val="tx1"/>
          </a:solidFill>
        </a:ln>
      </dgm:spPr>
      <dgm:extLst>
        <a:ext uri="{E40237B7-FDA0-4F09-8148-C483321AD2D9}">
          <dgm14:cNvPr xmlns:dgm14="http://schemas.microsoft.com/office/drawing/2010/diagram" id="0" name="" descr="Magnifying glass with solid fill"/>
        </a:ext>
      </dgm:extLst>
    </dgm:pt>
    <dgm:pt modelId="{6C484CB3-E57F-488B-9BCC-732ED188A86C}" type="pres">
      <dgm:prSet presAssocID="{7381615E-2D86-4C61-9E51-427F8F858FC7}" presName="txShp" presStyleLbl="node1" presStyleIdx="0" presStyleCnt="5">
        <dgm:presLayoutVars>
          <dgm:bulletEnabled val="1"/>
        </dgm:presLayoutVars>
      </dgm:prSet>
      <dgm:spPr/>
    </dgm:pt>
    <dgm:pt modelId="{53C46767-F21A-4D9A-ADF2-334833186CDF}" type="pres">
      <dgm:prSet presAssocID="{2B7E76CD-9735-471F-AE62-89B1E2BCE044}" presName="spacing" presStyleCnt="0"/>
      <dgm:spPr/>
    </dgm:pt>
    <dgm:pt modelId="{71D8F3D6-E488-40D1-89F8-39EED0ED2F9D}" type="pres">
      <dgm:prSet presAssocID="{868BAED4-F84F-4772-BF71-5302BBE2A3BC}" presName="composite" presStyleCnt="0"/>
      <dgm:spPr/>
    </dgm:pt>
    <dgm:pt modelId="{EA4EFF7E-C8DE-48E4-9021-D9D2ECDD7EE6}" type="pres">
      <dgm:prSet presAssocID="{868BAED4-F84F-4772-BF71-5302BBE2A3BC}" presName="imgShp" presStyleLbl="fgImgPlace1" presStyleIdx="1" presStyleCnt="5"/>
      <dgm:spPr>
        <a:blipFill dpi="0" rotWithShape="1">
          <a:blip xmlns:r="http://schemas.openxmlformats.org/officeDocument/2006/relationships" r:embed="rId3">
            <a:duotone>
              <a:prstClr val="black"/>
              <a:schemeClr val="accent2">
                <a:tint val="45000"/>
                <a:satMod val="400000"/>
              </a:schemeClr>
            </a:duotone>
            <a:extLst>
              <a:ext uri="{96DAC541-7B7A-43D3-8B79-37D633B846F1}">
                <asvg:svgBlip xmlns:asvg="http://schemas.microsoft.com/office/drawing/2016/SVG/main" r:embed="rId4"/>
              </a:ext>
            </a:extLst>
          </a:blip>
          <a:srcRect/>
          <a:stretch>
            <a:fillRect l="-12755" t="1105" r="-12755" b="1105"/>
          </a:stretch>
        </a:blipFill>
        <a:ln>
          <a:solidFill>
            <a:schemeClr val="tx1"/>
          </a:solidFill>
        </a:ln>
      </dgm:spPr>
      <dgm:extLst>
        <a:ext uri="{E40237B7-FDA0-4F09-8148-C483321AD2D9}">
          <dgm14:cNvPr xmlns:dgm14="http://schemas.microsoft.com/office/drawing/2010/diagram" id="0" name="" descr="Boardroom with solid fill"/>
        </a:ext>
      </dgm:extLst>
    </dgm:pt>
    <dgm:pt modelId="{9967F224-1928-42E2-AAC0-358AF33F0B95}" type="pres">
      <dgm:prSet presAssocID="{868BAED4-F84F-4772-BF71-5302BBE2A3BC}" presName="txShp" presStyleLbl="node1" presStyleIdx="1" presStyleCnt="5">
        <dgm:presLayoutVars>
          <dgm:bulletEnabled val="1"/>
        </dgm:presLayoutVars>
      </dgm:prSet>
      <dgm:spPr/>
    </dgm:pt>
    <dgm:pt modelId="{CC5C590C-FBAD-41EC-ACCC-534E94AB5CE9}" type="pres">
      <dgm:prSet presAssocID="{8B6EB7FD-E318-4471-81F7-D32A1D8980C0}" presName="spacing" presStyleCnt="0"/>
      <dgm:spPr/>
    </dgm:pt>
    <dgm:pt modelId="{106D1A64-CCDE-4382-B6F9-133BFB782472}" type="pres">
      <dgm:prSet presAssocID="{BC4A23C7-34E2-4AAA-9606-CFFF2106AF18}" presName="composite" presStyleCnt="0"/>
      <dgm:spPr/>
    </dgm:pt>
    <dgm:pt modelId="{F4C29F5F-DA7C-46DE-8487-BB18694A95AE}" type="pres">
      <dgm:prSet presAssocID="{BC4A23C7-34E2-4AAA-9606-CFFF2106AF18}" presName="imgShp" presStyleLbl="fgImgPlace1" presStyleIdx="2" presStyleCnt="5" custScaleX="98370"/>
      <dgm:spPr>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solidFill>
            <a:schemeClr val="tx1"/>
          </a:solidFill>
        </a:ln>
      </dgm:spPr>
      <dgm:extLst>
        <a:ext uri="{E40237B7-FDA0-4F09-8148-C483321AD2D9}">
          <dgm14:cNvPr xmlns:dgm14="http://schemas.microsoft.com/office/drawing/2010/diagram" id="0" name="" descr="User with solid fill"/>
        </a:ext>
      </dgm:extLst>
    </dgm:pt>
    <dgm:pt modelId="{8447CF59-482D-4A0D-BEB1-ED05CE063F06}" type="pres">
      <dgm:prSet presAssocID="{BC4A23C7-34E2-4AAA-9606-CFFF2106AF18}" presName="txShp" presStyleLbl="node1" presStyleIdx="2" presStyleCnt="5" custScaleY="130961">
        <dgm:presLayoutVars>
          <dgm:bulletEnabled val="1"/>
        </dgm:presLayoutVars>
      </dgm:prSet>
      <dgm:spPr/>
    </dgm:pt>
    <dgm:pt modelId="{7EDBF4A9-8FAC-428B-98D9-1724D32C5099}" type="pres">
      <dgm:prSet presAssocID="{DEC7F190-AA6B-4C36-80E9-89F422BAA212}" presName="spacing" presStyleCnt="0"/>
      <dgm:spPr/>
    </dgm:pt>
    <dgm:pt modelId="{E148DC41-E03D-4FD1-BC6E-FA01ACB9A2E9}" type="pres">
      <dgm:prSet presAssocID="{0A423A98-8889-4ED4-AD2C-CFDC779182E8}" presName="composite" presStyleCnt="0"/>
      <dgm:spPr/>
    </dgm:pt>
    <dgm:pt modelId="{A5E8F0F2-4AF6-4183-9299-0FDBE324B087}" type="pres">
      <dgm:prSet presAssocID="{0A423A98-8889-4ED4-AD2C-CFDC779182E8}" presName="imgShp" presStyleLbl="fgImgPlace1" presStyleIdx="3" presStyleCnt="5"/>
      <dgm:spPr>
        <a:blipFill dpi="0" rotWithShape="1">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l="-5007" r="-5007"/>
          </a:stretch>
        </a:blipFill>
        <a:ln>
          <a:solidFill>
            <a:schemeClr val="tx1"/>
          </a:solidFill>
        </a:ln>
      </dgm:spPr>
      <dgm:extLst>
        <a:ext uri="{E40237B7-FDA0-4F09-8148-C483321AD2D9}">
          <dgm14:cNvPr xmlns:dgm14="http://schemas.microsoft.com/office/drawing/2010/diagram" id="0" name="" descr="Family with boy with solid fill"/>
        </a:ext>
      </dgm:extLst>
    </dgm:pt>
    <dgm:pt modelId="{BB4E8254-1704-4328-8529-8E43FE71A877}" type="pres">
      <dgm:prSet presAssocID="{0A423A98-8889-4ED4-AD2C-CFDC779182E8}" presName="txShp" presStyleLbl="node1" presStyleIdx="3" presStyleCnt="5">
        <dgm:presLayoutVars>
          <dgm:bulletEnabled val="1"/>
        </dgm:presLayoutVars>
      </dgm:prSet>
      <dgm:spPr/>
    </dgm:pt>
    <dgm:pt modelId="{D78DB545-B31C-4D7D-8C33-57D260885236}" type="pres">
      <dgm:prSet presAssocID="{F4B73C54-211B-4480-ADC5-392F042E3A22}" presName="spacing" presStyleCnt="0"/>
      <dgm:spPr/>
    </dgm:pt>
    <dgm:pt modelId="{0B74E0EA-376D-4569-85F0-067752959070}" type="pres">
      <dgm:prSet presAssocID="{592BE0D9-BB92-45B2-989A-1F2EEA53F2C1}" presName="composite" presStyleCnt="0"/>
      <dgm:spPr/>
    </dgm:pt>
    <dgm:pt modelId="{9F9A75FF-4F5C-49B8-8B11-388D6BE76A42}" type="pres">
      <dgm:prSet presAssocID="{592BE0D9-BB92-45B2-989A-1F2EEA53F2C1}" presName="imgShp" presStyleLbl="fgImgPlace1" presStyleIdx="4" presStyleCnt="5"/>
      <dgm:spPr>
        <a:blipFill>
          <a:blip xmlns:r="http://schemas.openxmlformats.org/officeDocument/2006/relationships" r:embed="rId9">
            <a:duotone>
              <a:prstClr val="black"/>
              <a:schemeClr val="accent2">
                <a:tint val="45000"/>
                <a:satMod val="400000"/>
              </a:schemeClr>
            </a:duotone>
            <a:extLst>
              <a:ext uri="{96DAC541-7B7A-43D3-8B79-37D633B846F1}">
                <asvg:svgBlip xmlns:asvg="http://schemas.microsoft.com/office/drawing/2016/SVG/main" r:embed="rId10"/>
              </a:ext>
            </a:extLst>
          </a:blip>
          <a:srcRect/>
          <a:stretch>
            <a:fillRect l="-25000" r="-25000"/>
          </a:stretch>
        </a:blipFill>
        <a:ln>
          <a:solidFill>
            <a:schemeClr val="tx1"/>
          </a:solidFill>
        </a:ln>
      </dgm:spPr>
      <dgm:extLst>
        <a:ext uri="{E40237B7-FDA0-4F09-8148-C483321AD2D9}">
          <dgm14:cNvPr xmlns:dgm14="http://schemas.microsoft.com/office/drawing/2010/diagram" id="0" name="" descr="Checklist with solid fill"/>
        </a:ext>
      </dgm:extLst>
    </dgm:pt>
    <dgm:pt modelId="{6B4F491C-6200-480F-A987-0377346C6EA5}" type="pres">
      <dgm:prSet presAssocID="{592BE0D9-BB92-45B2-989A-1F2EEA53F2C1}" presName="txShp" presStyleLbl="node1" presStyleIdx="4" presStyleCnt="5">
        <dgm:presLayoutVars>
          <dgm:bulletEnabled val="1"/>
        </dgm:presLayoutVars>
      </dgm:prSet>
      <dgm:spPr/>
    </dgm:pt>
  </dgm:ptLst>
  <dgm:cxnLst>
    <dgm:cxn modelId="{E27D652C-5411-4096-A404-5893303ED163}" type="presOf" srcId="{FC15CDCA-FD78-451D-9AB4-269D8973EA28}" destId="{557553D6-13D8-4A84-947D-3EF512C495A0}" srcOrd="0" destOrd="0" presId="urn:microsoft.com/office/officeart/2005/8/layout/vList3"/>
    <dgm:cxn modelId="{A3AF1E3A-94BD-4EF2-8C61-436F236F18F1}" type="presOf" srcId="{868BAED4-F84F-4772-BF71-5302BBE2A3BC}" destId="{9967F224-1928-42E2-AAC0-358AF33F0B95}" srcOrd="0" destOrd="0" presId="urn:microsoft.com/office/officeart/2005/8/layout/vList3"/>
    <dgm:cxn modelId="{02C09346-DB52-47E1-B1F5-7593A187A074}" srcId="{FC15CDCA-FD78-451D-9AB4-269D8973EA28}" destId="{BC4A23C7-34E2-4AAA-9606-CFFF2106AF18}" srcOrd="2" destOrd="0" parTransId="{A88C300C-0DCB-4A85-9B23-9273DE87CDFA}" sibTransId="{DEC7F190-AA6B-4C36-80E9-89F422BAA212}"/>
    <dgm:cxn modelId="{1BC04F54-55E0-4B65-B7B5-0C162A7A525E}" srcId="{FC15CDCA-FD78-451D-9AB4-269D8973EA28}" destId="{0A423A98-8889-4ED4-AD2C-CFDC779182E8}" srcOrd="3" destOrd="0" parTransId="{B6C88819-1ABA-4E66-A8E1-18A99D549C63}" sibTransId="{F4B73C54-211B-4480-ADC5-392F042E3A22}"/>
    <dgm:cxn modelId="{17552955-5C15-46D2-B198-50E27E046536}" type="presOf" srcId="{0A423A98-8889-4ED4-AD2C-CFDC779182E8}" destId="{BB4E8254-1704-4328-8529-8E43FE71A877}" srcOrd="0" destOrd="0" presId="urn:microsoft.com/office/officeart/2005/8/layout/vList3"/>
    <dgm:cxn modelId="{859B2C7E-0087-41D8-AB2E-F4F13B36A6EC}" srcId="{FC15CDCA-FD78-451D-9AB4-269D8973EA28}" destId="{592BE0D9-BB92-45B2-989A-1F2EEA53F2C1}" srcOrd="4" destOrd="0" parTransId="{204B27ED-E995-496F-8274-2EFA46886E4A}" sibTransId="{FC27B9A2-07B3-46E0-9954-20F18C2EE8FF}"/>
    <dgm:cxn modelId="{08C3DA90-36D4-44BD-8729-A2DC9797D4CF}" type="presOf" srcId="{592BE0D9-BB92-45B2-989A-1F2EEA53F2C1}" destId="{6B4F491C-6200-480F-A987-0377346C6EA5}" srcOrd="0" destOrd="0" presId="urn:microsoft.com/office/officeart/2005/8/layout/vList3"/>
    <dgm:cxn modelId="{22921CA7-0F44-4DA7-9C89-FFCEC96DC469}" srcId="{FC15CDCA-FD78-451D-9AB4-269D8973EA28}" destId="{7381615E-2D86-4C61-9E51-427F8F858FC7}" srcOrd="0" destOrd="0" parTransId="{74CDF293-668D-4800-A1B1-B5CC8725EFBC}" sibTransId="{2B7E76CD-9735-471F-AE62-89B1E2BCE044}"/>
    <dgm:cxn modelId="{C63051B1-F786-42C2-9BBA-D0CDA6B2CA35}" type="presOf" srcId="{BC4A23C7-34E2-4AAA-9606-CFFF2106AF18}" destId="{8447CF59-482D-4A0D-BEB1-ED05CE063F06}" srcOrd="0" destOrd="0" presId="urn:microsoft.com/office/officeart/2005/8/layout/vList3"/>
    <dgm:cxn modelId="{CE0266BC-EA04-4526-BC69-70B9DBEAEA03}" srcId="{FC15CDCA-FD78-451D-9AB4-269D8973EA28}" destId="{868BAED4-F84F-4772-BF71-5302BBE2A3BC}" srcOrd="1" destOrd="0" parTransId="{0A92C49D-1E2D-4DF4-A308-520A5378AA74}" sibTransId="{8B6EB7FD-E318-4471-81F7-D32A1D8980C0}"/>
    <dgm:cxn modelId="{67278ACF-A634-4A7B-A691-81868F97EE70}" type="presOf" srcId="{7381615E-2D86-4C61-9E51-427F8F858FC7}" destId="{6C484CB3-E57F-488B-9BCC-732ED188A86C}" srcOrd="0" destOrd="0" presId="urn:microsoft.com/office/officeart/2005/8/layout/vList3"/>
    <dgm:cxn modelId="{51FBCC61-A456-4AB3-9FC9-3BF6C5DC9FC1}" type="presParOf" srcId="{557553D6-13D8-4A84-947D-3EF512C495A0}" destId="{C7363405-DE18-4EB0-98CA-69ECF45B5679}" srcOrd="0" destOrd="0" presId="urn:microsoft.com/office/officeart/2005/8/layout/vList3"/>
    <dgm:cxn modelId="{E68B03E7-4832-4531-808C-41A1598942A3}" type="presParOf" srcId="{C7363405-DE18-4EB0-98CA-69ECF45B5679}" destId="{184579D9-55ED-40BC-89AA-6E21A8FDD502}" srcOrd="0" destOrd="0" presId="urn:microsoft.com/office/officeart/2005/8/layout/vList3"/>
    <dgm:cxn modelId="{4E63D933-ABE1-4E21-AAB0-F91ECBD53496}" type="presParOf" srcId="{C7363405-DE18-4EB0-98CA-69ECF45B5679}" destId="{6C484CB3-E57F-488B-9BCC-732ED188A86C}" srcOrd="1" destOrd="0" presId="urn:microsoft.com/office/officeart/2005/8/layout/vList3"/>
    <dgm:cxn modelId="{99EC0A53-103A-4F5C-B9E6-B3A5353A3D8D}" type="presParOf" srcId="{557553D6-13D8-4A84-947D-3EF512C495A0}" destId="{53C46767-F21A-4D9A-ADF2-334833186CDF}" srcOrd="1" destOrd="0" presId="urn:microsoft.com/office/officeart/2005/8/layout/vList3"/>
    <dgm:cxn modelId="{073099E4-1C61-4BC8-9D63-EA5088DA3EB8}" type="presParOf" srcId="{557553D6-13D8-4A84-947D-3EF512C495A0}" destId="{71D8F3D6-E488-40D1-89F8-39EED0ED2F9D}" srcOrd="2" destOrd="0" presId="urn:microsoft.com/office/officeart/2005/8/layout/vList3"/>
    <dgm:cxn modelId="{A67AE387-CDF7-459A-9F45-758FB6952BF7}" type="presParOf" srcId="{71D8F3D6-E488-40D1-89F8-39EED0ED2F9D}" destId="{EA4EFF7E-C8DE-48E4-9021-D9D2ECDD7EE6}" srcOrd="0" destOrd="0" presId="urn:microsoft.com/office/officeart/2005/8/layout/vList3"/>
    <dgm:cxn modelId="{BD49D15E-1978-4369-A21C-B0663410C0A1}" type="presParOf" srcId="{71D8F3D6-E488-40D1-89F8-39EED0ED2F9D}" destId="{9967F224-1928-42E2-AAC0-358AF33F0B95}" srcOrd="1" destOrd="0" presId="urn:microsoft.com/office/officeart/2005/8/layout/vList3"/>
    <dgm:cxn modelId="{C818DEAB-0D0C-4133-A6E2-DCEBD0E42555}" type="presParOf" srcId="{557553D6-13D8-4A84-947D-3EF512C495A0}" destId="{CC5C590C-FBAD-41EC-ACCC-534E94AB5CE9}" srcOrd="3" destOrd="0" presId="urn:microsoft.com/office/officeart/2005/8/layout/vList3"/>
    <dgm:cxn modelId="{A8883FB2-3B62-432E-BEB2-28C6F09B2E44}" type="presParOf" srcId="{557553D6-13D8-4A84-947D-3EF512C495A0}" destId="{106D1A64-CCDE-4382-B6F9-133BFB782472}" srcOrd="4" destOrd="0" presId="urn:microsoft.com/office/officeart/2005/8/layout/vList3"/>
    <dgm:cxn modelId="{462C459F-EC1E-4215-9F70-EB350F25221D}" type="presParOf" srcId="{106D1A64-CCDE-4382-B6F9-133BFB782472}" destId="{F4C29F5F-DA7C-46DE-8487-BB18694A95AE}" srcOrd="0" destOrd="0" presId="urn:microsoft.com/office/officeart/2005/8/layout/vList3"/>
    <dgm:cxn modelId="{1B67A402-08BE-4A77-9E2D-86006AE0BD10}" type="presParOf" srcId="{106D1A64-CCDE-4382-B6F9-133BFB782472}" destId="{8447CF59-482D-4A0D-BEB1-ED05CE063F06}" srcOrd="1" destOrd="0" presId="urn:microsoft.com/office/officeart/2005/8/layout/vList3"/>
    <dgm:cxn modelId="{18E58D01-0AA4-478A-BC71-4DF9644330F7}" type="presParOf" srcId="{557553D6-13D8-4A84-947D-3EF512C495A0}" destId="{7EDBF4A9-8FAC-428B-98D9-1724D32C5099}" srcOrd="5" destOrd="0" presId="urn:microsoft.com/office/officeart/2005/8/layout/vList3"/>
    <dgm:cxn modelId="{FF46F623-55AF-4933-BE72-BB357E196B1D}" type="presParOf" srcId="{557553D6-13D8-4A84-947D-3EF512C495A0}" destId="{E148DC41-E03D-4FD1-BC6E-FA01ACB9A2E9}" srcOrd="6" destOrd="0" presId="urn:microsoft.com/office/officeart/2005/8/layout/vList3"/>
    <dgm:cxn modelId="{BF9B5A5E-1A12-4EA1-A1B2-58FA466621CC}" type="presParOf" srcId="{E148DC41-E03D-4FD1-BC6E-FA01ACB9A2E9}" destId="{A5E8F0F2-4AF6-4183-9299-0FDBE324B087}" srcOrd="0" destOrd="0" presId="urn:microsoft.com/office/officeart/2005/8/layout/vList3"/>
    <dgm:cxn modelId="{2BFF0B52-9224-4C85-84A0-36DC092BB06F}" type="presParOf" srcId="{E148DC41-E03D-4FD1-BC6E-FA01ACB9A2E9}" destId="{BB4E8254-1704-4328-8529-8E43FE71A877}" srcOrd="1" destOrd="0" presId="urn:microsoft.com/office/officeart/2005/8/layout/vList3"/>
    <dgm:cxn modelId="{1D282785-2343-425D-8E46-017BCEB39B5C}" type="presParOf" srcId="{557553D6-13D8-4A84-947D-3EF512C495A0}" destId="{D78DB545-B31C-4D7D-8C33-57D260885236}" srcOrd="7" destOrd="0" presId="urn:microsoft.com/office/officeart/2005/8/layout/vList3"/>
    <dgm:cxn modelId="{C047FEAE-A2A3-42EB-A9A0-490F0A493823}" type="presParOf" srcId="{557553D6-13D8-4A84-947D-3EF512C495A0}" destId="{0B74E0EA-376D-4569-85F0-067752959070}" srcOrd="8" destOrd="0" presId="urn:microsoft.com/office/officeart/2005/8/layout/vList3"/>
    <dgm:cxn modelId="{648F3206-4120-4D14-97FD-7D794FA2439B}" type="presParOf" srcId="{0B74E0EA-376D-4569-85F0-067752959070}" destId="{9F9A75FF-4F5C-49B8-8B11-388D6BE76A42}" srcOrd="0" destOrd="0" presId="urn:microsoft.com/office/officeart/2005/8/layout/vList3"/>
    <dgm:cxn modelId="{E8869CFF-C313-4E93-BD79-32C819F1C48E}" type="presParOf" srcId="{0B74E0EA-376D-4569-85F0-067752959070}" destId="{6B4F491C-6200-480F-A987-0377346C6EA5}" srcOrd="1" destOrd="0" presId="urn:microsoft.com/office/officeart/2005/8/layout/vList3"/>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6EB95-4180-47C0-959D-53760CCB846F}">
      <dsp:nvSpPr>
        <dsp:cNvPr id="0" name=""/>
        <dsp:cNvSpPr/>
      </dsp:nvSpPr>
      <dsp:spPr>
        <a:xfrm>
          <a:off x="0" y="4543142"/>
          <a:ext cx="11776075" cy="926840"/>
        </a:xfrm>
        <a:prstGeom prst="rect">
          <a:avLst/>
        </a:prstGeom>
        <a:solidFill>
          <a:srgbClr val="139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mj-lt"/>
            </a:rPr>
            <a:t>Notice PIH 2023-13 has been updated to include Categories 2 &amp; 3 of the definition </a:t>
          </a:r>
        </a:p>
      </dsp:txBody>
      <dsp:txXfrm>
        <a:off x="0" y="4543142"/>
        <a:ext cx="11776075" cy="926840"/>
      </dsp:txXfrm>
    </dsp:sp>
    <dsp:sp modelId="{AEC6C976-F94B-4DFA-8240-04178432C31A}">
      <dsp:nvSpPr>
        <dsp:cNvPr id="0" name=""/>
        <dsp:cNvSpPr/>
      </dsp:nvSpPr>
      <dsp:spPr>
        <a:xfrm rot="10800000">
          <a:off x="0" y="3131564"/>
          <a:ext cx="11776075" cy="1425481"/>
        </a:xfrm>
        <a:prstGeom prst="upArrowCallout">
          <a:avLst/>
        </a:prstGeom>
        <a:solidFill>
          <a:srgbClr val="108E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SzPct val="100000"/>
            <a:buNone/>
          </a:pPr>
          <a:r>
            <a:rPr lang="en-US" sz="2800" kern="1200">
              <a:latin typeface="+mj-lt"/>
            </a:rPr>
            <a:t>PIH previously adopted only a portion of the 2011 definition, but PHAs now must use the entire definition (all four categories) for line 4c of the 500058</a:t>
          </a:r>
        </a:p>
      </dsp:txBody>
      <dsp:txXfrm rot="10800000">
        <a:off x="0" y="3131564"/>
        <a:ext cx="11776075" cy="926235"/>
      </dsp:txXfrm>
    </dsp:sp>
    <dsp:sp modelId="{79064722-3DB3-472B-AEE1-404A57E62588}">
      <dsp:nvSpPr>
        <dsp:cNvPr id="0" name=""/>
        <dsp:cNvSpPr/>
      </dsp:nvSpPr>
      <dsp:spPr>
        <a:xfrm rot="10800000">
          <a:off x="0" y="1719985"/>
          <a:ext cx="11776075" cy="1425481"/>
        </a:xfrm>
        <a:prstGeom prst="upArrowCallout">
          <a:avLst/>
        </a:prstGeom>
        <a:solidFill>
          <a:srgbClr val="035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On December 5, 2011, HUD implemented this definition</a:t>
          </a:r>
        </a:p>
      </dsp:txBody>
      <dsp:txXfrm rot="10800000">
        <a:off x="0" y="1719985"/>
        <a:ext cx="11776075" cy="926235"/>
      </dsp:txXfrm>
    </dsp:sp>
    <dsp:sp modelId="{B1B0FFA3-5AD7-403D-9A3D-5DA54B3C4316}">
      <dsp:nvSpPr>
        <dsp:cNvPr id="0" name=""/>
        <dsp:cNvSpPr/>
      </dsp:nvSpPr>
      <dsp:spPr>
        <a:xfrm rot="10800000">
          <a:off x="0" y="246"/>
          <a:ext cx="11776075" cy="1733641"/>
        </a:xfrm>
        <a:prstGeom prst="upArrowCallout">
          <a:avLst/>
        </a:prstGeom>
        <a:solidFill>
          <a:srgbClr val="1636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SzPct val="100000"/>
            <a:buNone/>
          </a:pPr>
          <a:r>
            <a:rPr lang="en-US" sz="2800" kern="1200">
              <a:latin typeface="+mj-lt"/>
            </a:rPr>
            <a:t>In 2009, the Homeless Emergency Assistance and Rapid Transition to Housing (HEARTH) Act revised the definition of homeless for HUD’s homeless assistance programs</a:t>
          </a:r>
        </a:p>
      </dsp:txBody>
      <dsp:txXfrm rot="10800000">
        <a:off x="0" y="246"/>
        <a:ext cx="11776075" cy="1126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85A9E-0F4A-4D85-84BC-1E3571D4353A}">
      <dsp:nvSpPr>
        <dsp:cNvPr id="0" name=""/>
        <dsp:cNvSpPr/>
      </dsp:nvSpPr>
      <dsp:spPr>
        <a:xfrm>
          <a:off x="1603" y="0"/>
          <a:ext cx="4084578" cy="2089150"/>
        </a:xfrm>
        <a:prstGeom prst="roundRect">
          <a:avLst>
            <a:gd name="adj" fmla="val 5000"/>
          </a:avLst>
        </a:prstGeom>
        <a:solidFill>
          <a:srgbClr val="12865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a:t>6/10/13</a:t>
          </a:r>
        </a:p>
      </dsp:txBody>
      <dsp:txXfrm rot="16200000">
        <a:off x="-446489" y="448093"/>
        <a:ext cx="1713103" cy="816915"/>
      </dsp:txXfrm>
    </dsp:sp>
    <dsp:sp modelId="{D5D2BCC9-DEB5-4597-B2D6-45753B180849}">
      <dsp:nvSpPr>
        <dsp:cNvPr id="0" name=""/>
        <dsp:cNvSpPr/>
      </dsp:nvSpPr>
      <dsp:spPr>
        <a:xfrm>
          <a:off x="818519" y="0"/>
          <a:ext cx="3043011" cy="208915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a:t>Notice PIH 2013-15</a:t>
          </a:r>
        </a:p>
      </dsp:txBody>
      <dsp:txXfrm>
        <a:off x="818519" y="0"/>
        <a:ext cx="3043011" cy="2089150"/>
      </dsp:txXfrm>
    </dsp:sp>
    <dsp:sp modelId="{6E855EB1-F3E1-4A36-839C-25A45C740956}">
      <dsp:nvSpPr>
        <dsp:cNvPr id="0" name=""/>
        <dsp:cNvSpPr/>
      </dsp:nvSpPr>
      <dsp:spPr>
        <a:xfrm>
          <a:off x="4229142" y="0"/>
          <a:ext cx="4084578" cy="2089150"/>
        </a:xfrm>
        <a:prstGeom prst="roundRect">
          <a:avLst>
            <a:gd name="adj" fmla="val 5000"/>
          </a:avLst>
        </a:prstGeom>
        <a:solidFill>
          <a:srgbClr val="0360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a:t>6/8/23</a:t>
          </a:r>
        </a:p>
      </dsp:txBody>
      <dsp:txXfrm rot="16200000">
        <a:off x="3781048" y="448093"/>
        <a:ext cx="1713103" cy="816915"/>
      </dsp:txXfrm>
    </dsp:sp>
    <dsp:sp modelId="{6CF36FB0-6518-4C24-8822-1D017D8B1D2D}">
      <dsp:nvSpPr>
        <dsp:cNvPr id="0" name=""/>
        <dsp:cNvSpPr/>
      </dsp:nvSpPr>
      <dsp:spPr>
        <a:xfrm rot="5400000">
          <a:off x="3963290" y="1373398"/>
          <a:ext cx="572550" cy="612686"/>
        </a:xfrm>
        <a:prstGeom prst="flowChartExtract">
          <a:avLst/>
        </a:prstGeom>
        <a:solidFill>
          <a:schemeClr val="tx1"/>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 modelId="{DF11A58A-17EA-41BA-8123-FF75E2F8174C}">
      <dsp:nvSpPr>
        <dsp:cNvPr id="0" name=""/>
        <dsp:cNvSpPr/>
      </dsp:nvSpPr>
      <dsp:spPr>
        <a:xfrm>
          <a:off x="5046058" y="0"/>
          <a:ext cx="3043011" cy="208915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a:t>Notice PIH 2023-13</a:t>
          </a:r>
        </a:p>
      </dsp:txBody>
      <dsp:txXfrm>
        <a:off x="5046058" y="0"/>
        <a:ext cx="3043011" cy="2089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6FBD2-3343-4535-8D27-93DF609828DA}">
      <dsp:nvSpPr>
        <dsp:cNvPr id="0" name=""/>
        <dsp:cNvSpPr/>
      </dsp:nvSpPr>
      <dsp:spPr>
        <a:xfrm rot="5400000">
          <a:off x="6279386" y="-4334093"/>
          <a:ext cx="1030880" cy="996214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Tx/>
            <a:buNone/>
          </a:pPr>
          <a:r>
            <a:rPr lang="en-US" sz="2800" kern="1200">
              <a:effectLst/>
              <a:latin typeface="+mj-lt"/>
              <a:ea typeface="Times New Roman" panose="02020603050405020304" pitchFamily="18" charset="0"/>
            </a:rPr>
            <a:t>Updates definition of homeless for Form HUD-50058 reporting</a:t>
          </a:r>
          <a:endParaRPr lang="en-US" sz="2800" kern="1200">
            <a:latin typeface="+mj-lt"/>
          </a:endParaRPr>
        </a:p>
      </dsp:txBody>
      <dsp:txXfrm rot="-5400000">
        <a:off x="1813755" y="181861"/>
        <a:ext cx="9911821" cy="930234"/>
      </dsp:txXfrm>
    </dsp:sp>
    <dsp:sp modelId="{2D603A06-6623-49F0-B14D-CBEF6E9D39F9}">
      <dsp:nvSpPr>
        <dsp:cNvPr id="0" name=""/>
        <dsp:cNvSpPr/>
      </dsp:nvSpPr>
      <dsp:spPr>
        <a:xfrm>
          <a:off x="176" y="2679"/>
          <a:ext cx="1813578" cy="1288600"/>
        </a:xfrm>
        <a:prstGeom prst="roundRect">
          <a:avLst/>
        </a:prstGeom>
        <a:solidFill>
          <a:srgbClr val="035E8D"/>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Definition of Homeless</a:t>
          </a:r>
        </a:p>
      </dsp:txBody>
      <dsp:txXfrm>
        <a:off x="63080" y="65583"/>
        <a:ext cx="1687770" cy="1162792"/>
      </dsp:txXfrm>
    </dsp:sp>
    <dsp:sp modelId="{6E37751E-6354-4F6D-A813-510877B06736}">
      <dsp:nvSpPr>
        <dsp:cNvPr id="0" name=""/>
        <dsp:cNvSpPr/>
      </dsp:nvSpPr>
      <dsp:spPr>
        <a:xfrm rot="5400000">
          <a:off x="6277862" y="-2982430"/>
          <a:ext cx="1030880" cy="9964880"/>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Outlines new guidance on how PHAs and CoCs can share data derived from IMS/PIC and HMIS</a:t>
          </a:r>
        </a:p>
      </dsp:txBody>
      <dsp:txXfrm rot="-5400000">
        <a:off x="1810863" y="1534892"/>
        <a:ext cx="9914557" cy="930234"/>
      </dsp:txXfrm>
    </dsp:sp>
    <dsp:sp modelId="{8DAE5588-D769-44A9-8FAB-F2C062D74A21}">
      <dsp:nvSpPr>
        <dsp:cNvPr id="0" name=""/>
        <dsp:cNvSpPr/>
      </dsp:nvSpPr>
      <dsp:spPr>
        <a:xfrm>
          <a:off x="176" y="1355709"/>
          <a:ext cx="1810686" cy="1288600"/>
        </a:xfrm>
        <a:prstGeom prst="roundRect">
          <a:avLst/>
        </a:prstGeom>
        <a:solidFill>
          <a:srgbClr val="149A6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Data Sharing</a:t>
          </a:r>
        </a:p>
      </dsp:txBody>
      <dsp:txXfrm>
        <a:off x="63080" y="1418613"/>
        <a:ext cx="1684878" cy="1162792"/>
      </dsp:txXfrm>
    </dsp:sp>
    <dsp:sp modelId="{5F7EB5AD-BBB7-4C8F-A7A1-85E2009C51A0}">
      <dsp:nvSpPr>
        <dsp:cNvPr id="0" name=""/>
        <dsp:cNvSpPr/>
      </dsp:nvSpPr>
      <dsp:spPr>
        <a:xfrm rot="5400000">
          <a:off x="6237136" y="-1620043"/>
          <a:ext cx="1131710" cy="9946166"/>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guidance on waiting list management and preferences</a:t>
          </a:r>
        </a:p>
      </dsp:txBody>
      <dsp:txXfrm rot="-5400000">
        <a:off x="1829908" y="2842431"/>
        <a:ext cx="9890920" cy="1021218"/>
      </dsp:txXfrm>
    </dsp:sp>
    <dsp:sp modelId="{A6328786-D90E-4FDC-99BD-2E1974562782}">
      <dsp:nvSpPr>
        <dsp:cNvPr id="0" name=""/>
        <dsp:cNvSpPr/>
      </dsp:nvSpPr>
      <dsp:spPr>
        <a:xfrm>
          <a:off x="176" y="2708740"/>
          <a:ext cx="1829160" cy="1288600"/>
        </a:xfrm>
        <a:prstGeom prst="roundRect">
          <a:avLst/>
        </a:prstGeom>
        <a:solidFill>
          <a:srgbClr val="149A6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Waiting List Management</a:t>
          </a:r>
        </a:p>
      </dsp:txBody>
      <dsp:txXfrm>
        <a:off x="63080" y="2771644"/>
        <a:ext cx="1703352" cy="1162792"/>
      </dsp:txXfrm>
    </dsp:sp>
    <dsp:sp modelId="{6CBC518C-0243-4D2B-BD35-60F57259AE90}">
      <dsp:nvSpPr>
        <dsp:cNvPr id="0" name=""/>
        <dsp:cNvSpPr/>
      </dsp:nvSpPr>
      <dsp:spPr>
        <a:xfrm rot="5400000">
          <a:off x="6305567" y="-238256"/>
          <a:ext cx="1030880" cy="9888653"/>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guidance on screening policies regarding criminal activity and substance use/abuse</a:t>
          </a:r>
        </a:p>
      </dsp:txBody>
      <dsp:txXfrm rot="-5400000">
        <a:off x="1876681" y="4240953"/>
        <a:ext cx="9838330" cy="930234"/>
      </dsp:txXfrm>
    </dsp:sp>
    <dsp:sp modelId="{51B1B915-C8C5-4E13-9468-6352990274F8}">
      <dsp:nvSpPr>
        <dsp:cNvPr id="0" name=""/>
        <dsp:cNvSpPr/>
      </dsp:nvSpPr>
      <dsp:spPr>
        <a:xfrm>
          <a:off x="176" y="4061770"/>
          <a:ext cx="1876504" cy="1288600"/>
        </a:xfrm>
        <a:prstGeom prst="roundRect">
          <a:avLst/>
        </a:prstGeom>
        <a:solidFill>
          <a:srgbClr val="0D8287"/>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Screening</a:t>
          </a:r>
        </a:p>
      </dsp:txBody>
      <dsp:txXfrm>
        <a:off x="63080" y="4124674"/>
        <a:ext cx="1750696" cy="1162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6FBD2-3343-4535-8D27-93DF609828DA}">
      <dsp:nvSpPr>
        <dsp:cNvPr id="0" name=""/>
        <dsp:cNvSpPr/>
      </dsp:nvSpPr>
      <dsp:spPr>
        <a:xfrm rot="5400000">
          <a:off x="6279386" y="-4334093"/>
          <a:ext cx="1030880" cy="996214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mj-lt"/>
              <a:ea typeface="Times New Roman" panose="02020603050405020304" pitchFamily="18" charset="0"/>
              <a:cs typeface="+mn-cs"/>
            </a:rPr>
            <a:t>Provides updated guidance on program termination and eviction policies</a:t>
          </a:r>
        </a:p>
      </dsp:txBody>
      <dsp:txXfrm rot="-5400000">
        <a:off x="1813755" y="181861"/>
        <a:ext cx="9911821" cy="930234"/>
      </dsp:txXfrm>
    </dsp:sp>
    <dsp:sp modelId="{2D603A06-6623-49F0-B14D-CBEF6E9D39F9}">
      <dsp:nvSpPr>
        <dsp:cNvPr id="0" name=""/>
        <dsp:cNvSpPr/>
      </dsp:nvSpPr>
      <dsp:spPr>
        <a:xfrm>
          <a:off x="176" y="2679"/>
          <a:ext cx="1813578" cy="1288600"/>
        </a:xfrm>
        <a:prstGeom prst="roundRect">
          <a:avLst/>
        </a:prstGeom>
        <a:solidFill>
          <a:srgbClr val="035E8D"/>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Termination and Evictions</a:t>
          </a:r>
        </a:p>
      </dsp:txBody>
      <dsp:txXfrm>
        <a:off x="63080" y="65583"/>
        <a:ext cx="1687770" cy="1162792"/>
      </dsp:txXfrm>
    </dsp:sp>
    <dsp:sp modelId="{6E37751E-6354-4F6D-A813-510877B06736}">
      <dsp:nvSpPr>
        <dsp:cNvPr id="0" name=""/>
        <dsp:cNvSpPr/>
      </dsp:nvSpPr>
      <dsp:spPr>
        <a:xfrm rot="5400000">
          <a:off x="6277862" y="-2982430"/>
          <a:ext cx="1030880" cy="9964880"/>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information regarding project-based vouchers for Permanent Suppositive Housing (PSH)</a:t>
          </a:r>
        </a:p>
      </dsp:txBody>
      <dsp:txXfrm rot="-5400000">
        <a:off x="1810863" y="1534892"/>
        <a:ext cx="9914557" cy="930234"/>
      </dsp:txXfrm>
    </dsp:sp>
    <dsp:sp modelId="{8DAE5588-D769-44A9-8FAB-F2C062D74A21}">
      <dsp:nvSpPr>
        <dsp:cNvPr id="0" name=""/>
        <dsp:cNvSpPr/>
      </dsp:nvSpPr>
      <dsp:spPr>
        <a:xfrm>
          <a:off x="176" y="1355709"/>
          <a:ext cx="1810686" cy="1288600"/>
        </a:xfrm>
        <a:prstGeom prst="roundRect">
          <a:avLst/>
        </a:prstGeom>
        <a:solidFill>
          <a:srgbClr val="149A6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PBV</a:t>
          </a:r>
        </a:p>
      </dsp:txBody>
      <dsp:txXfrm>
        <a:off x="63080" y="1418613"/>
        <a:ext cx="1684878" cy="1162792"/>
      </dsp:txXfrm>
    </dsp:sp>
    <dsp:sp modelId="{5F7EB5AD-BBB7-4C8F-A7A1-85E2009C51A0}">
      <dsp:nvSpPr>
        <dsp:cNvPr id="0" name=""/>
        <dsp:cNvSpPr/>
      </dsp:nvSpPr>
      <dsp:spPr>
        <a:xfrm rot="5400000">
          <a:off x="6237136" y="-1620043"/>
          <a:ext cx="1131710" cy="9946166"/>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Updates guidance to address racial equity in the fight to end homelessness</a:t>
          </a:r>
        </a:p>
      </dsp:txBody>
      <dsp:txXfrm rot="-5400000">
        <a:off x="1829908" y="2842431"/>
        <a:ext cx="9890920" cy="1021218"/>
      </dsp:txXfrm>
    </dsp:sp>
    <dsp:sp modelId="{A6328786-D90E-4FDC-99BD-2E1974562782}">
      <dsp:nvSpPr>
        <dsp:cNvPr id="0" name=""/>
        <dsp:cNvSpPr/>
      </dsp:nvSpPr>
      <dsp:spPr>
        <a:xfrm>
          <a:off x="176" y="2708740"/>
          <a:ext cx="1829160" cy="1288600"/>
        </a:xfrm>
        <a:prstGeom prst="roundRect">
          <a:avLst/>
        </a:prstGeom>
        <a:solidFill>
          <a:srgbClr val="149A6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Racial Equity</a:t>
          </a:r>
        </a:p>
      </dsp:txBody>
      <dsp:txXfrm>
        <a:off x="63080" y="2771644"/>
        <a:ext cx="1703352" cy="1162792"/>
      </dsp:txXfrm>
    </dsp:sp>
    <dsp:sp modelId="{6CBC518C-0243-4D2B-BD35-60F57259AE90}">
      <dsp:nvSpPr>
        <dsp:cNvPr id="0" name=""/>
        <dsp:cNvSpPr/>
      </dsp:nvSpPr>
      <dsp:spPr>
        <a:xfrm rot="5400000">
          <a:off x="6305567" y="-238256"/>
          <a:ext cx="1030880" cy="9888653"/>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800" kern="1200">
              <a:solidFill>
                <a:prstClr val="black">
                  <a:hueOff val="0"/>
                  <a:satOff val="0"/>
                  <a:lumOff val="0"/>
                  <a:alphaOff val="0"/>
                </a:prstClr>
              </a:solidFill>
              <a:effectLst/>
              <a:latin typeface="Calibri Light" panose="020F0302020204030204"/>
              <a:ea typeface="Times New Roman" panose="02020603050405020304" pitchFamily="18" charset="0"/>
              <a:cs typeface="+mn-cs"/>
            </a:rPr>
            <a:t>Provides updated information and strategies for PHAs to build relationships with partnering organizations </a:t>
          </a:r>
        </a:p>
      </dsp:txBody>
      <dsp:txXfrm rot="-5400000">
        <a:off x="1876681" y="4240953"/>
        <a:ext cx="9838330" cy="930234"/>
      </dsp:txXfrm>
    </dsp:sp>
    <dsp:sp modelId="{51B1B915-C8C5-4E13-9468-6352990274F8}">
      <dsp:nvSpPr>
        <dsp:cNvPr id="0" name=""/>
        <dsp:cNvSpPr/>
      </dsp:nvSpPr>
      <dsp:spPr>
        <a:xfrm>
          <a:off x="176" y="4061770"/>
          <a:ext cx="1876504" cy="1288600"/>
        </a:xfrm>
        <a:prstGeom prst="roundRect">
          <a:avLst/>
        </a:prstGeom>
        <a:solidFill>
          <a:srgbClr val="0D8287"/>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Partnering Organization</a:t>
          </a:r>
        </a:p>
      </dsp:txBody>
      <dsp:txXfrm>
        <a:off x="63080" y="4124674"/>
        <a:ext cx="1750696" cy="1162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C71EC-FAB8-4E5E-BBA9-A00D8B039AF2}">
      <dsp:nvSpPr>
        <dsp:cNvPr id="0" name=""/>
        <dsp:cNvSpPr/>
      </dsp:nvSpPr>
      <dsp:spPr>
        <a:xfrm>
          <a:off x="0" y="644933"/>
          <a:ext cx="3600571" cy="2160343"/>
        </a:xfrm>
        <a:prstGeom prst="rect">
          <a:avLst/>
        </a:prstGeom>
        <a:solidFill>
          <a:srgbClr val="1636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Accept CE system referrals of people experiencing homelessness who are eligible for and in need of housing programs </a:t>
          </a:r>
        </a:p>
      </dsp:txBody>
      <dsp:txXfrm>
        <a:off x="0" y="644933"/>
        <a:ext cx="3600571" cy="2160343"/>
      </dsp:txXfrm>
    </dsp:sp>
    <dsp:sp modelId="{32E5411D-0F5D-4E49-B2EB-7F125EC4DC01}">
      <dsp:nvSpPr>
        <dsp:cNvPr id="0" name=""/>
        <dsp:cNvSpPr/>
      </dsp:nvSpPr>
      <dsp:spPr>
        <a:xfrm>
          <a:off x="3960629" y="644933"/>
          <a:ext cx="3600571" cy="2160343"/>
        </a:xfrm>
        <a:prstGeom prst="rect">
          <a:avLst/>
        </a:prstGeom>
        <a:solidFill>
          <a:srgbClr val="1396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Provide housing support through EHVs</a:t>
          </a:r>
        </a:p>
      </dsp:txBody>
      <dsp:txXfrm>
        <a:off x="3960629" y="644933"/>
        <a:ext cx="3600571" cy="2160343"/>
      </dsp:txXfrm>
    </dsp:sp>
    <dsp:sp modelId="{D376370F-4A15-4A19-9E9E-5D9B8AC00CFC}">
      <dsp:nvSpPr>
        <dsp:cNvPr id="0" name=""/>
        <dsp:cNvSpPr/>
      </dsp:nvSpPr>
      <dsp:spPr>
        <a:xfrm>
          <a:off x="7921258" y="644933"/>
          <a:ext cx="3600571" cy="2160343"/>
        </a:xfrm>
        <a:prstGeom prst="rect">
          <a:avLst/>
        </a:prstGeom>
        <a:solidFill>
          <a:srgbClr val="1286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Use the CE system to identify households that may be eligible for any limited preference for people experiencing homelessness</a:t>
          </a:r>
        </a:p>
      </dsp:txBody>
      <dsp:txXfrm>
        <a:off x="7921258" y="644933"/>
        <a:ext cx="3600571" cy="2160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4CB3-E57F-488B-9BCC-732ED188A86C}">
      <dsp:nvSpPr>
        <dsp:cNvPr id="0" name=""/>
        <dsp:cNvSpPr/>
      </dsp:nvSpPr>
      <dsp:spPr>
        <a:xfrm rot="10800000">
          <a:off x="1787816" y="1525"/>
          <a:ext cx="6292854" cy="811095"/>
        </a:xfrm>
        <a:prstGeom prst="homePlate">
          <a:avLst/>
        </a:prstGeom>
        <a:solidFill>
          <a:srgbClr val="139677"/>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67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Further enhance their analytical capabilities</a:t>
          </a:r>
        </a:p>
      </dsp:txBody>
      <dsp:txXfrm rot="10800000">
        <a:off x="1990590" y="1525"/>
        <a:ext cx="6090080" cy="811095"/>
      </dsp:txXfrm>
    </dsp:sp>
    <dsp:sp modelId="{184579D9-55ED-40BC-89AA-6E21A8FDD502}">
      <dsp:nvSpPr>
        <dsp:cNvPr id="0" name=""/>
        <dsp:cNvSpPr/>
      </dsp:nvSpPr>
      <dsp:spPr>
        <a:xfrm>
          <a:off x="1382268" y="1525"/>
          <a:ext cx="811095" cy="811095"/>
        </a:xfrm>
        <a:prstGeom prst="ellipse">
          <a:avLst/>
        </a:prstGeom>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916" r="-7916"/>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967F224-1928-42E2-AAC0-358AF33F0B95}">
      <dsp:nvSpPr>
        <dsp:cNvPr id="0" name=""/>
        <dsp:cNvSpPr/>
      </dsp:nvSpPr>
      <dsp:spPr>
        <a:xfrm rot="10800000">
          <a:off x="1787816" y="1054739"/>
          <a:ext cx="6292854" cy="811095"/>
        </a:xfrm>
        <a:prstGeom prst="homePlate">
          <a:avLst/>
        </a:prstGeom>
        <a:solidFill>
          <a:srgbClr val="163667"/>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67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More effectively collaborate</a:t>
          </a:r>
        </a:p>
      </dsp:txBody>
      <dsp:txXfrm rot="10800000">
        <a:off x="1990590" y="1054739"/>
        <a:ext cx="6090080" cy="811095"/>
      </dsp:txXfrm>
    </dsp:sp>
    <dsp:sp modelId="{EA4EFF7E-C8DE-48E4-9021-D9D2ECDD7EE6}">
      <dsp:nvSpPr>
        <dsp:cNvPr id="0" name=""/>
        <dsp:cNvSpPr/>
      </dsp:nvSpPr>
      <dsp:spPr>
        <a:xfrm>
          <a:off x="1382268" y="1054739"/>
          <a:ext cx="811095" cy="811095"/>
        </a:xfrm>
        <a:prstGeom prst="ellipse">
          <a:avLst/>
        </a:prstGeom>
        <a:blipFill dpi="0" rotWithShape="1">
          <a:blip xmlns:r="http://schemas.openxmlformats.org/officeDocument/2006/relationships" r:embed="rId3">
            <a:duotone>
              <a:prstClr val="black"/>
              <a:schemeClr val="accent2">
                <a:tint val="45000"/>
                <a:satMod val="400000"/>
              </a:schemeClr>
            </a:duotone>
            <a:extLst>
              <a:ext uri="{96DAC541-7B7A-43D3-8B79-37D633B846F1}">
                <asvg:svgBlip xmlns:asvg="http://schemas.microsoft.com/office/drawing/2016/SVG/main" r:embed="rId4"/>
              </a:ext>
            </a:extLst>
          </a:blip>
          <a:srcRect/>
          <a:stretch>
            <a:fillRect l="-12755" t="1105" r="-12755" b="1105"/>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8447CF59-482D-4A0D-BEB1-ED05CE063F06}">
      <dsp:nvSpPr>
        <dsp:cNvPr id="0" name=""/>
        <dsp:cNvSpPr/>
      </dsp:nvSpPr>
      <dsp:spPr>
        <a:xfrm rot="10800000">
          <a:off x="1784511" y="2107953"/>
          <a:ext cx="6292854" cy="1062219"/>
        </a:xfrm>
        <a:prstGeom prst="homePlate">
          <a:avLst/>
        </a:prstGeom>
        <a:solidFill>
          <a:srgbClr val="12865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67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Understand and analyze individual paths taken by homeless families through the system of homelessness </a:t>
          </a:r>
        </a:p>
      </dsp:txBody>
      <dsp:txXfrm rot="10800000">
        <a:off x="2050066" y="2107953"/>
        <a:ext cx="6027299" cy="1062219"/>
      </dsp:txXfrm>
    </dsp:sp>
    <dsp:sp modelId="{F4C29F5F-DA7C-46DE-8487-BB18694A95AE}">
      <dsp:nvSpPr>
        <dsp:cNvPr id="0" name=""/>
        <dsp:cNvSpPr/>
      </dsp:nvSpPr>
      <dsp:spPr>
        <a:xfrm>
          <a:off x="1385573" y="2233515"/>
          <a:ext cx="797874" cy="811095"/>
        </a:xfrm>
        <a:prstGeom prst="ellipse">
          <a:avLst/>
        </a:prstGeom>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B4E8254-1704-4328-8529-8E43FE71A877}">
      <dsp:nvSpPr>
        <dsp:cNvPr id="0" name=""/>
        <dsp:cNvSpPr/>
      </dsp:nvSpPr>
      <dsp:spPr>
        <a:xfrm rot="10800000">
          <a:off x="1787816" y="3412290"/>
          <a:ext cx="6292854" cy="811095"/>
        </a:xfrm>
        <a:prstGeom prst="homePlate">
          <a:avLst/>
        </a:prstGeom>
        <a:solidFill>
          <a:srgbClr val="0D8287"/>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67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Better understand actual family outcomes </a:t>
          </a:r>
        </a:p>
      </dsp:txBody>
      <dsp:txXfrm rot="10800000">
        <a:off x="1990590" y="3412290"/>
        <a:ext cx="6090080" cy="811095"/>
      </dsp:txXfrm>
    </dsp:sp>
    <dsp:sp modelId="{A5E8F0F2-4AF6-4183-9299-0FDBE324B087}">
      <dsp:nvSpPr>
        <dsp:cNvPr id="0" name=""/>
        <dsp:cNvSpPr/>
      </dsp:nvSpPr>
      <dsp:spPr>
        <a:xfrm>
          <a:off x="1382268" y="3412290"/>
          <a:ext cx="811095" cy="811095"/>
        </a:xfrm>
        <a:prstGeom prst="ellipse">
          <a:avLst/>
        </a:prstGeom>
        <a:blipFill dpi="0" rotWithShape="1">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l="-5007" r="-5007"/>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B4F491C-6200-480F-A987-0377346C6EA5}">
      <dsp:nvSpPr>
        <dsp:cNvPr id="0" name=""/>
        <dsp:cNvSpPr/>
      </dsp:nvSpPr>
      <dsp:spPr>
        <a:xfrm rot="10800000">
          <a:off x="1787816" y="4465504"/>
          <a:ext cx="6292854" cy="811095"/>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67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Create and coordinate strategies that support better outcomes</a:t>
          </a:r>
        </a:p>
      </dsp:txBody>
      <dsp:txXfrm rot="10800000">
        <a:off x="1990590" y="4465504"/>
        <a:ext cx="6090080" cy="811095"/>
      </dsp:txXfrm>
    </dsp:sp>
    <dsp:sp modelId="{9F9A75FF-4F5C-49B8-8B11-388D6BE76A42}">
      <dsp:nvSpPr>
        <dsp:cNvPr id="0" name=""/>
        <dsp:cNvSpPr/>
      </dsp:nvSpPr>
      <dsp:spPr>
        <a:xfrm>
          <a:off x="1382268" y="4465504"/>
          <a:ext cx="811095" cy="811095"/>
        </a:xfrm>
        <a:prstGeom prst="ellipse">
          <a:avLst/>
        </a:prstGeom>
        <a:blipFill>
          <a:blip xmlns:r="http://schemas.openxmlformats.org/officeDocument/2006/relationships" r:embed="rId9">
            <a:duotone>
              <a:prstClr val="black"/>
              <a:schemeClr val="accent2">
                <a:tint val="45000"/>
                <a:satMod val="400000"/>
              </a:schemeClr>
            </a:duotone>
            <a:extLst>
              <a:ext uri="{96DAC541-7B7A-43D3-8B79-37D633B846F1}">
                <asvg:svgBlip xmlns:asvg="http://schemas.microsoft.com/office/drawing/2016/SVG/main" r:embed="rId10"/>
              </a:ext>
            </a:extLst>
          </a:blip>
          <a:srcRect/>
          <a:stretch>
            <a:fillRect l="-25000" r="-25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0.57345</cdr:x>
      <cdr:y>0.30889</cdr:y>
    </cdr:from>
    <cdr:to>
      <cdr:x>0.72849</cdr:x>
      <cdr:y>0.39337</cdr:y>
    </cdr:to>
    <cdr:sp macro="" textlink="">
      <cdr:nvSpPr>
        <cdr:cNvPr id="2" name="TextBox 1">
          <a:extLst xmlns:a="http://schemas.openxmlformats.org/drawingml/2006/main">
            <a:ext uri="{FF2B5EF4-FFF2-40B4-BE49-F238E27FC236}">
              <a16:creationId xmlns:a16="http://schemas.microsoft.com/office/drawing/2014/main" id="{BE2CF0B9-2C8A-4481-A1F4-EAAE8D6C1907}"/>
            </a:ext>
          </a:extLst>
        </cdr:cNvPr>
        <cdr:cNvSpPr txBox="1"/>
      </cdr:nvSpPr>
      <cdr:spPr>
        <a:xfrm xmlns:a="http://schemas.openxmlformats.org/drawingml/2006/main">
          <a:off x="2538446" y="1193076"/>
          <a:ext cx="686273" cy="326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1"/>
              </a:solidFill>
            </a:rPr>
            <a:t>30%</a:t>
          </a:r>
        </a:p>
      </cdr:txBody>
    </cdr:sp>
  </cdr:relSizeAnchor>
</c:userShapes>
</file>

<file path=ppt/drawings/drawing2.xml><?xml version="1.0" encoding="utf-8"?>
<c:userShapes xmlns:c="http://schemas.openxmlformats.org/drawingml/2006/chart">
  <cdr:relSizeAnchor xmlns:cdr="http://schemas.openxmlformats.org/drawingml/2006/chartDrawing">
    <cdr:from>
      <cdr:x>0.57345</cdr:x>
      <cdr:y>0.39337</cdr:y>
    </cdr:from>
    <cdr:to>
      <cdr:x>0.72849</cdr:x>
      <cdr:y>0.47784</cdr:y>
    </cdr:to>
    <cdr:sp macro="" textlink="">
      <cdr:nvSpPr>
        <cdr:cNvPr id="2" name="TextBox 1">
          <a:extLst xmlns:a="http://schemas.openxmlformats.org/drawingml/2006/main">
            <a:ext uri="{FF2B5EF4-FFF2-40B4-BE49-F238E27FC236}">
              <a16:creationId xmlns:a16="http://schemas.microsoft.com/office/drawing/2014/main" id="{BE2CF0B9-2C8A-4481-A1F4-EAAE8D6C1907}"/>
            </a:ext>
          </a:extLst>
        </cdr:cNvPr>
        <cdr:cNvSpPr txBox="1"/>
      </cdr:nvSpPr>
      <cdr:spPr>
        <a:xfrm xmlns:a="http://schemas.openxmlformats.org/drawingml/2006/main">
          <a:off x="2538446" y="1519364"/>
          <a:ext cx="686273" cy="326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78%</a:t>
          </a:r>
        </a:p>
      </cdr:txBody>
    </cdr:sp>
  </cdr:relSizeAnchor>
</c:userShapes>
</file>

<file path=ppt/drawings/drawing3.xml><?xml version="1.0" encoding="utf-8"?>
<c:userShapes xmlns:c="http://schemas.openxmlformats.org/drawingml/2006/chart">
  <cdr:relSizeAnchor xmlns:cdr="http://schemas.openxmlformats.org/drawingml/2006/chartDrawing">
    <cdr:from>
      <cdr:x>0.51704</cdr:x>
      <cdr:y>0.20883</cdr:y>
    </cdr:from>
    <cdr:to>
      <cdr:x>0.67207</cdr:x>
      <cdr:y>0.29331</cdr:y>
    </cdr:to>
    <cdr:sp macro="" textlink="">
      <cdr:nvSpPr>
        <cdr:cNvPr id="2" name="TextBox 1">
          <a:extLst xmlns:a="http://schemas.openxmlformats.org/drawingml/2006/main">
            <a:ext uri="{FF2B5EF4-FFF2-40B4-BE49-F238E27FC236}">
              <a16:creationId xmlns:a16="http://schemas.microsoft.com/office/drawing/2014/main" id="{BE2CF0B9-2C8A-4481-A1F4-EAAE8D6C1907}"/>
            </a:ext>
          </a:extLst>
        </cdr:cNvPr>
        <cdr:cNvSpPr txBox="1"/>
      </cdr:nvSpPr>
      <cdr:spPr>
        <a:xfrm xmlns:a="http://schemas.openxmlformats.org/drawingml/2006/main">
          <a:off x="2288707" y="806594"/>
          <a:ext cx="686273" cy="326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1"/>
              </a:solidFill>
            </a:rPr>
            <a:t>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A8FAC-4FD5-4C4A-949C-905D408B248C}"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624D2-EC70-4CEC-8B95-7E9B5514DE14}" type="slidenum">
              <a:rPr lang="en-US" smtClean="0"/>
              <a:t>‹#›</a:t>
            </a:fld>
            <a:endParaRPr lang="en-US"/>
          </a:p>
        </p:txBody>
      </p:sp>
    </p:spTree>
    <p:extLst>
      <p:ext uri="{BB962C8B-B14F-4D97-AF65-F5344CB8AC3E}">
        <p14:creationId xmlns:p14="http://schemas.microsoft.com/office/powerpoint/2010/main" val="248322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5660C-10D2-43F3-A38C-E124E5F00E01}" type="slidenum">
              <a:rPr lang="en-US" smtClean="0"/>
              <a:t>1</a:t>
            </a:fld>
            <a:endParaRPr lang="en-US"/>
          </a:p>
        </p:txBody>
      </p:sp>
    </p:spTree>
    <p:extLst>
      <p:ext uri="{BB962C8B-B14F-4D97-AF65-F5344CB8AC3E}">
        <p14:creationId xmlns:p14="http://schemas.microsoft.com/office/powerpoint/2010/main" val="355935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a:t>
            </a:r>
            <a:endParaRPr lang="en-US"/>
          </a:p>
          <a:p>
            <a:r>
              <a:rPr lang="en-US" dirty="0">
                <a:cs typeface="Calibri"/>
              </a:rPr>
              <a:t>Categories 2 and 3 have been added to the eligibility criteria per this notice. </a:t>
            </a:r>
            <a:endParaRPr lang="en-US" dirty="0"/>
          </a:p>
        </p:txBody>
      </p:sp>
      <p:sp>
        <p:nvSpPr>
          <p:cNvPr id="4" name="Slide Number Placeholder 3"/>
          <p:cNvSpPr>
            <a:spLocks noGrp="1"/>
          </p:cNvSpPr>
          <p:nvPr>
            <p:ph type="sldNum" sz="quarter" idx="5"/>
          </p:nvPr>
        </p:nvSpPr>
        <p:spPr/>
        <p:txBody>
          <a:bodyPr/>
          <a:lstStyle/>
          <a:p>
            <a:fld id="{56E624D2-EC70-4CEC-8B95-7E9B5514DE14}" type="slidenum">
              <a:rPr lang="en-US" smtClean="0"/>
              <a:t>10</a:t>
            </a:fld>
            <a:endParaRPr lang="en-US"/>
          </a:p>
        </p:txBody>
      </p:sp>
    </p:spTree>
    <p:extLst>
      <p:ext uri="{BB962C8B-B14F-4D97-AF65-F5344CB8AC3E}">
        <p14:creationId xmlns:p14="http://schemas.microsoft.com/office/powerpoint/2010/main" val="289287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11</a:t>
            </a:fld>
            <a:endParaRPr lang="en-US"/>
          </a:p>
        </p:txBody>
      </p:sp>
    </p:spTree>
    <p:extLst>
      <p:ext uri="{BB962C8B-B14F-4D97-AF65-F5344CB8AC3E}">
        <p14:creationId xmlns:p14="http://schemas.microsoft.com/office/powerpoint/2010/main" val="33118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5BCD-374E-41F5-B4CE-1F7D75128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23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prstClr val="black"/>
                </a:solidFill>
                <a:latin typeface="Calibri Light" panose="020F0302020204030204"/>
              </a:rPr>
              <a:t> Emily- A</a:t>
            </a:r>
            <a:r>
              <a:rPr lang="en-US" sz="1200" dirty="0">
                <a:solidFill>
                  <a:prstClr val="black"/>
                </a:solidFill>
                <a:latin typeface="Calibri Light" panose="020F0302020204030204"/>
              </a:rPr>
              <a:t> partnership between the CoC and the PHA is a critical part of a community-wide effort to end homelessness</a:t>
            </a:r>
          </a:p>
          <a:p>
            <a:endParaRPr lang="en-US"/>
          </a:p>
        </p:txBody>
      </p:sp>
      <p:sp>
        <p:nvSpPr>
          <p:cNvPr id="4" name="Slide Number Placeholder 3"/>
          <p:cNvSpPr>
            <a:spLocks noGrp="1"/>
          </p:cNvSpPr>
          <p:nvPr>
            <p:ph type="sldNum" sz="quarter" idx="5"/>
          </p:nvPr>
        </p:nvSpPr>
        <p:spPr/>
        <p:txBody>
          <a:bodyPr/>
          <a:lstStyle/>
          <a:p>
            <a:fld id="{56E624D2-EC70-4CEC-8B95-7E9B5514DE14}" type="slidenum">
              <a:rPr lang="en-US" smtClean="0"/>
              <a:t>13</a:t>
            </a:fld>
            <a:endParaRPr lang="en-US"/>
          </a:p>
        </p:txBody>
      </p:sp>
    </p:spTree>
    <p:extLst>
      <p:ext uri="{BB962C8B-B14F-4D97-AF65-F5344CB8AC3E}">
        <p14:creationId xmlns:p14="http://schemas.microsoft.com/office/powerpoint/2010/main" val="34034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14</a:t>
            </a:fld>
            <a:endParaRPr lang="en-US"/>
          </a:p>
        </p:txBody>
      </p:sp>
    </p:spTree>
    <p:extLst>
      <p:ext uri="{BB962C8B-B14F-4D97-AF65-F5344CB8AC3E}">
        <p14:creationId xmlns:p14="http://schemas.microsoft.com/office/powerpoint/2010/main" val="181878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15</a:t>
            </a:fld>
            <a:endParaRPr lang="en-US"/>
          </a:p>
        </p:txBody>
      </p:sp>
    </p:spTree>
    <p:extLst>
      <p:ext uri="{BB962C8B-B14F-4D97-AF65-F5344CB8AC3E}">
        <p14:creationId xmlns:p14="http://schemas.microsoft.com/office/powerpoint/2010/main" val="165596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16</a:t>
            </a:fld>
            <a:endParaRPr lang="en-US"/>
          </a:p>
        </p:txBody>
      </p:sp>
    </p:spTree>
    <p:extLst>
      <p:ext uri="{BB962C8B-B14F-4D97-AF65-F5344CB8AC3E}">
        <p14:creationId xmlns:p14="http://schemas.microsoft.com/office/powerpoint/2010/main" val="118729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17</a:t>
            </a:fld>
            <a:endParaRPr lang="en-US"/>
          </a:p>
        </p:txBody>
      </p:sp>
    </p:spTree>
    <p:extLst>
      <p:ext uri="{BB962C8B-B14F-4D97-AF65-F5344CB8AC3E}">
        <p14:creationId xmlns:p14="http://schemas.microsoft.com/office/powerpoint/2010/main" val="416091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18</a:t>
            </a:fld>
            <a:endParaRPr lang="en-US"/>
          </a:p>
        </p:txBody>
      </p:sp>
    </p:spTree>
    <p:extLst>
      <p:ext uri="{BB962C8B-B14F-4D97-AF65-F5344CB8AC3E}">
        <p14:creationId xmlns:p14="http://schemas.microsoft.com/office/powerpoint/2010/main" val="130274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Emily intro April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55BCD-374E-41F5-B4CE-1F7D75128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6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ea typeface="Calibri"/>
                <a:cs typeface="Calibri"/>
              </a:rPr>
              <a:t>ME</a:t>
            </a:r>
            <a:endParaRPr lang="en-US" dirty="0"/>
          </a:p>
        </p:txBody>
      </p:sp>
      <p:sp>
        <p:nvSpPr>
          <p:cNvPr id="4" name="Slide Number Placeholder 3"/>
          <p:cNvSpPr>
            <a:spLocks noGrp="1"/>
          </p:cNvSpPr>
          <p:nvPr>
            <p:ph type="sldNum" sz="quarter" idx="10"/>
          </p:nvPr>
        </p:nvSpPr>
        <p:spPr/>
        <p:txBody>
          <a:bodyPr/>
          <a:lstStyle/>
          <a:p>
            <a:fld id="{CBD5660C-10D2-43F3-A38C-E124E5F00E01}" type="slidenum">
              <a:rPr lang="en-US"/>
              <a:t>2</a:t>
            </a:fld>
            <a:endParaRPr lang="en-US"/>
          </a:p>
        </p:txBody>
      </p:sp>
    </p:spTree>
    <p:extLst>
      <p:ext uri="{BB962C8B-B14F-4D97-AF65-F5344CB8AC3E}">
        <p14:creationId xmlns:p14="http://schemas.microsoft.com/office/powerpoint/2010/main" val="108249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20</a:t>
            </a:fld>
            <a:endParaRPr lang="en-US"/>
          </a:p>
        </p:txBody>
      </p:sp>
    </p:spTree>
    <p:extLst>
      <p:ext uri="{BB962C8B-B14F-4D97-AF65-F5344CB8AC3E}">
        <p14:creationId xmlns:p14="http://schemas.microsoft.com/office/powerpoint/2010/main" val="166781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21</a:t>
            </a:fld>
            <a:endParaRPr lang="en-US"/>
          </a:p>
        </p:txBody>
      </p:sp>
    </p:spTree>
    <p:extLst>
      <p:ext uri="{BB962C8B-B14F-4D97-AF65-F5344CB8AC3E}">
        <p14:creationId xmlns:p14="http://schemas.microsoft.com/office/powerpoint/2010/main" val="259242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22</a:t>
            </a:fld>
            <a:endParaRPr lang="en-US"/>
          </a:p>
        </p:txBody>
      </p:sp>
    </p:spTree>
    <p:extLst>
      <p:ext uri="{BB962C8B-B14F-4D97-AF65-F5344CB8AC3E}">
        <p14:creationId xmlns:p14="http://schemas.microsoft.com/office/powerpoint/2010/main" val="280917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23</a:t>
            </a:fld>
            <a:endParaRPr lang="en-US"/>
          </a:p>
        </p:txBody>
      </p:sp>
    </p:spTree>
    <p:extLst>
      <p:ext uri="{BB962C8B-B14F-4D97-AF65-F5344CB8AC3E}">
        <p14:creationId xmlns:p14="http://schemas.microsoft.com/office/powerpoint/2010/main" val="246363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24</a:t>
            </a:fld>
            <a:endParaRPr lang="en-US"/>
          </a:p>
        </p:txBody>
      </p:sp>
    </p:spTree>
    <p:extLst>
      <p:ext uri="{BB962C8B-B14F-4D97-AF65-F5344CB8AC3E}">
        <p14:creationId xmlns:p14="http://schemas.microsoft.com/office/powerpoint/2010/main" val="167410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25</a:t>
            </a:fld>
            <a:endParaRPr lang="en-US"/>
          </a:p>
        </p:txBody>
      </p:sp>
    </p:spTree>
    <p:extLst>
      <p:ext uri="{BB962C8B-B14F-4D97-AF65-F5344CB8AC3E}">
        <p14:creationId xmlns:p14="http://schemas.microsoft.com/office/powerpoint/2010/main" val="3615827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26</a:t>
            </a:fld>
            <a:endParaRPr lang="en-US"/>
          </a:p>
        </p:txBody>
      </p:sp>
    </p:spTree>
    <p:extLst>
      <p:ext uri="{BB962C8B-B14F-4D97-AF65-F5344CB8AC3E}">
        <p14:creationId xmlns:p14="http://schemas.microsoft.com/office/powerpoint/2010/main" val="1304595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a:t>
            </a:r>
          </a:p>
        </p:txBody>
      </p:sp>
      <p:sp>
        <p:nvSpPr>
          <p:cNvPr id="4" name="Slide Number Placeholder 3"/>
          <p:cNvSpPr>
            <a:spLocks noGrp="1"/>
          </p:cNvSpPr>
          <p:nvPr>
            <p:ph type="sldNum" sz="quarter" idx="5"/>
          </p:nvPr>
        </p:nvSpPr>
        <p:spPr/>
        <p:txBody>
          <a:bodyPr/>
          <a:lstStyle/>
          <a:p>
            <a:fld id="{56E624D2-EC70-4CEC-8B95-7E9B5514DE14}" type="slidenum">
              <a:rPr lang="en-US" smtClean="0"/>
              <a:t>27</a:t>
            </a:fld>
            <a:endParaRPr lang="en-US"/>
          </a:p>
        </p:txBody>
      </p:sp>
    </p:spTree>
    <p:extLst>
      <p:ext uri="{BB962C8B-B14F-4D97-AF65-F5344CB8AC3E}">
        <p14:creationId xmlns:p14="http://schemas.microsoft.com/office/powerpoint/2010/main" val="542807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28</a:t>
            </a:fld>
            <a:endParaRPr lang="en-US"/>
          </a:p>
        </p:txBody>
      </p:sp>
    </p:spTree>
    <p:extLst>
      <p:ext uri="{BB962C8B-B14F-4D97-AF65-F5344CB8AC3E}">
        <p14:creationId xmlns:p14="http://schemas.microsoft.com/office/powerpoint/2010/main" val="1211498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29</a:t>
            </a:fld>
            <a:endParaRPr lang="en-US"/>
          </a:p>
        </p:txBody>
      </p:sp>
    </p:spTree>
    <p:extLst>
      <p:ext uri="{BB962C8B-B14F-4D97-AF65-F5344CB8AC3E}">
        <p14:creationId xmlns:p14="http://schemas.microsoft.com/office/powerpoint/2010/main" val="305646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ea typeface="Calibri"/>
                <a:cs typeface="Calibri"/>
              </a:rPr>
              <a:t>ME</a:t>
            </a:r>
            <a:endParaRPr lang="en-US" dirty="0"/>
          </a:p>
        </p:txBody>
      </p:sp>
      <p:sp>
        <p:nvSpPr>
          <p:cNvPr id="4" name="Slide Number Placeholder 3"/>
          <p:cNvSpPr>
            <a:spLocks noGrp="1"/>
          </p:cNvSpPr>
          <p:nvPr>
            <p:ph type="sldNum" sz="quarter" idx="10"/>
          </p:nvPr>
        </p:nvSpPr>
        <p:spPr/>
        <p:txBody>
          <a:bodyPr/>
          <a:lstStyle/>
          <a:p>
            <a:fld id="{CBD5660C-10D2-43F3-A38C-E124E5F00E01}" type="slidenum">
              <a:rPr lang="en-US"/>
              <a:t>3</a:t>
            </a:fld>
            <a:endParaRPr lang="en-US"/>
          </a:p>
        </p:txBody>
      </p:sp>
    </p:spTree>
    <p:extLst>
      <p:ext uri="{BB962C8B-B14F-4D97-AF65-F5344CB8AC3E}">
        <p14:creationId xmlns:p14="http://schemas.microsoft.com/office/powerpoint/2010/main" val="4139959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30</a:t>
            </a:fld>
            <a:endParaRPr lang="en-US"/>
          </a:p>
        </p:txBody>
      </p:sp>
    </p:spTree>
    <p:extLst>
      <p:ext uri="{BB962C8B-B14F-4D97-AF65-F5344CB8AC3E}">
        <p14:creationId xmlns:p14="http://schemas.microsoft.com/office/powerpoint/2010/main" val="4104633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31</a:t>
            </a:fld>
            <a:endParaRPr lang="en-US"/>
          </a:p>
        </p:txBody>
      </p:sp>
    </p:spTree>
    <p:extLst>
      <p:ext uri="{BB962C8B-B14F-4D97-AF65-F5344CB8AC3E}">
        <p14:creationId xmlns:p14="http://schemas.microsoft.com/office/powerpoint/2010/main" val="4110100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32</a:t>
            </a:fld>
            <a:endParaRPr lang="en-US"/>
          </a:p>
        </p:txBody>
      </p:sp>
    </p:spTree>
    <p:extLst>
      <p:ext uri="{BB962C8B-B14F-4D97-AF65-F5344CB8AC3E}">
        <p14:creationId xmlns:p14="http://schemas.microsoft.com/office/powerpoint/2010/main" val="2109351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33</a:t>
            </a:fld>
            <a:endParaRPr lang="en-US"/>
          </a:p>
        </p:txBody>
      </p:sp>
    </p:spTree>
    <p:extLst>
      <p:ext uri="{BB962C8B-B14F-4D97-AF65-F5344CB8AC3E}">
        <p14:creationId xmlns:p14="http://schemas.microsoft.com/office/powerpoint/2010/main" val="2341336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34</a:t>
            </a:fld>
            <a:endParaRPr lang="en-US"/>
          </a:p>
        </p:txBody>
      </p:sp>
    </p:spTree>
    <p:extLst>
      <p:ext uri="{BB962C8B-B14F-4D97-AF65-F5344CB8AC3E}">
        <p14:creationId xmlns:p14="http://schemas.microsoft.com/office/powerpoint/2010/main" val="2334332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35</a:t>
            </a:fld>
            <a:endParaRPr lang="en-US"/>
          </a:p>
        </p:txBody>
      </p:sp>
    </p:spTree>
    <p:extLst>
      <p:ext uri="{BB962C8B-B14F-4D97-AF65-F5344CB8AC3E}">
        <p14:creationId xmlns:p14="http://schemas.microsoft.com/office/powerpoint/2010/main" val="2674472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36</a:t>
            </a:fld>
            <a:endParaRPr lang="en-US"/>
          </a:p>
        </p:txBody>
      </p:sp>
    </p:spTree>
    <p:extLst>
      <p:ext uri="{BB962C8B-B14F-4D97-AF65-F5344CB8AC3E}">
        <p14:creationId xmlns:p14="http://schemas.microsoft.com/office/powerpoint/2010/main" val="1004266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37</a:t>
            </a:fld>
            <a:endParaRPr lang="en-US"/>
          </a:p>
        </p:txBody>
      </p:sp>
    </p:spTree>
    <p:extLst>
      <p:ext uri="{BB962C8B-B14F-4D97-AF65-F5344CB8AC3E}">
        <p14:creationId xmlns:p14="http://schemas.microsoft.com/office/powerpoint/2010/main" val="2652292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Jerrianne</a:t>
            </a:r>
          </a:p>
        </p:txBody>
      </p:sp>
      <p:sp>
        <p:nvSpPr>
          <p:cNvPr id="4" name="Slide Number Placeholder 3"/>
          <p:cNvSpPr>
            <a:spLocks noGrp="1"/>
          </p:cNvSpPr>
          <p:nvPr>
            <p:ph type="sldNum" sz="quarter" idx="5"/>
          </p:nvPr>
        </p:nvSpPr>
        <p:spPr/>
        <p:txBody>
          <a:bodyPr/>
          <a:lstStyle/>
          <a:p>
            <a:fld id="{56E624D2-EC70-4CEC-8B95-7E9B5514DE14}" type="slidenum">
              <a:rPr lang="en-US" smtClean="0"/>
              <a:t>38</a:t>
            </a:fld>
            <a:endParaRPr lang="en-US"/>
          </a:p>
        </p:txBody>
      </p:sp>
    </p:spTree>
    <p:extLst>
      <p:ext uri="{BB962C8B-B14F-4D97-AF65-F5344CB8AC3E}">
        <p14:creationId xmlns:p14="http://schemas.microsoft.com/office/powerpoint/2010/main" val="205734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Ashley</a:t>
            </a:r>
          </a:p>
        </p:txBody>
      </p:sp>
      <p:sp>
        <p:nvSpPr>
          <p:cNvPr id="4" name="Slide Number Placeholder 3"/>
          <p:cNvSpPr>
            <a:spLocks noGrp="1"/>
          </p:cNvSpPr>
          <p:nvPr>
            <p:ph type="sldNum" sz="quarter" idx="5"/>
          </p:nvPr>
        </p:nvSpPr>
        <p:spPr/>
        <p:txBody>
          <a:bodyPr/>
          <a:lstStyle/>
          <a:p>
            <a:fld id="{56E624D2-EC70-4CEC-8B95-7E9B5514DE14}" type="slidenum">
              <a:rPr lang="en-US" smtClean="0"/>
              <a:t>39</a:t>
            </a:fld>
            <a:endParaRPr lang="en-US"/>
          </a:p>
        </p:txBody>
      </p:sp>
    </p:spTree>
    <p:extLst>
      <p:ext uri="{BB962C8B-B14F-4D97-AF65-F5344CB8AC3E}">
        <p14:creationId xmlns:p14="http://schemas.microsoft.com/office/powerpoint/2010/main" val="139092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endParaRPr lang="en-US" dirty="0"/>
          </a:p>
        </p:txBody>
      </p:sp>
      <p:sp>
        <p:nvSpPr>
          <p:cNvPr id="4" name="Slide Number Placeholder 3"/>
          <p:cNvSpPr>
            <a:spLocks noGrp="1"/>
          </p:cNvSpPr>
          <p:nvPr>
            <p:ph type="sldNum" sz="quarter" idx="5"/>
          </p:nvPr>
        </p:nvSpPr>
        <p:spPr/>
        <p:txBody>
          <a:bodyPr/>
          <a:lstStyle/>
          <a:p>
            <a:fld id="{15855BCD-374E-41F5-B4CE-1F7D75128D20}" type="slidenum">
              <a:rPr lang="en-US" smtClean="0"/>
              <a:t>4</a:t>
            </a:fld>
            <a:endParaRPr lang="en-US"/>
          </a:p>
        </p:txBody>
      </p:sp>
    </p:spTree>
    <p:extLst>
      <p:ext uri="{BB962C8B-B14F-4D97-AF65-F5344CB8AC3E}">
        <p14:creationId xmlns:p14="http://schemas.microsoft.com/office/powerpoint/2010/main" val="3302280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Ashley</a:t>
            </a:r>
          </a:p>
        </p:txBody>
      </p:sp>
      <p:sp>
        <p:nvSpPr>
          <p:cNvPr id="4" name="Slide Number Placeholder 3"/>
          <p:cNvSpPr>
            <a:spLocks noGrp="1"/>
          </p:cNvSpPr>
          <p:nvPr>
            <p:ph type="sldNum" sz="quarter" idx="5"/>
          </p:nvPr>
        </p:nvSpPr>
        <p:spPr/>
        <p:txBody>
          <a:bodyPr/>
          <a:lstStyle/>
          <a:p>
            <a:fld id="{56E624D2-EC70-4CEC-8B95-7E9B5514DE14}" type="slidenum">
              <a:rPr lang="en-US" smtClean="0"/>
              <a:t>40</a:t>
            </a:fld>
            <a:endParaRPr lang="en-US"/>
          </a:p>
        </p:txBody>
      </p:sp>
    </p:spTree>
    <p:extLst>
      <p:ext uri="{BB962C8B-B14F-4D97-AF65-F5344CB8AC3E}">
        <p14:creationId xmlns:p14="http://schemas.microsoft.com/office/powerpoint/2010/main" val="3806044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Ashley</a:t>
            </a:r>
          </a:p>
        </p:txBody>
      </p:sp>
      <p:sp>
        <p:nvSpPr>
          <p:cNvPr id="4" name="Slide Number Placeholder 3"/>
          <p:cNvSpPr>
            <a:spLocks noGrp="1"/>
          </p:cNvSpPr>
          <p:nvPr>
            <p:ph type="sldNum" sz="quarter" idx="5"/>
          </p:nvPr>
        </p:nvSpPr>
        <p:spPr/>
        <p:txBody>
          <a:bodyPr/>
          <a:lstStyle/>
          <a:p>
            <a:fld id="{56E624D2-EC70-4CEC-8B95-7E9B5514DE14}" type="slidenum">
              <a:rPr lang="en-US" smtClean="0"/>
              <a:t>41</a:t>
            </a:fld>
            <a:endParaRPr lang="en-US"/>
          </a:p>
        </p:txBody>
      </p:sp>
    </p:spTree>
    <p:extLst>
      <p:ext uri="{BB962C8B-B14F-4D97-AF65-F5344CB8AC3E}">
        <p14:creationId xmlns:p14="http://schemas.microsoft.com/office/powerpoint/2010/main" val="2437953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Ashley</a:t>
            </a:r>
          </a:p>
        </p:txBody>
      </p:sp>
      <p:sp>
        <p:nvSpPr>
          <p:cNvPr id="4" name="Slide Number Placeholder 3"/>
          <p:cNvSpPr>
            <a:spLocks noGrp="1"/>
          </p:cNvSpPr>
          <p:nvPr>
            <p:ph type="sldNum" sz="quarter" idx="5"/>
          </p:nvPr>
        </p:nvSpPr>
        <p:spPr/>
        <p:txBody>
          <a:bodyPr/>
          <a:lstStyle/>
          <a:p>
            <a:fld id="{56E624D2-EC70-4CEC-8B95-7E9B5514DE14}" type="slidenum">
              <a:rPr lang="en-US" smtClean="0"/>
              <a:t>44</a:t>
            </a:fld>
            <a:endParaRPr lang="en-US"/>
          </a:p>
        </p:txBody>
      </p:sp>
    </p:spTree>
    <p:extLst>
      <p:ext uri="{BB962C8B-B14F-4D97-AF65-F5344CB8AC3E}">
        <p14:creationId xmlns:p14="http://schemas.microsoft.com/office/powerpoint/2010/main" val="3461312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Ashley</a:t>
            </a:r>
          </a:p>
        </p:txBody>
      </p:sp>
      <p:sp>
        <p:nvSpPr>
          <p:cNvPr id="4" name="Slide Number Placeholder 3"/>
          <p:cNvSpPr>
            <a:spLocks noGrp="1"/>
          </p:cNvSpPr>
          <p:nvPr>
            <p:ph type="sldNum" sz="quarter" idx="5"/>
          </p:nvPr>
        </p:nvSpPr>
        <p:spPr/>
        <p:txBody>
          <a:bodyPr/>
          <a:lstStyle/>
          <a:p>
            <a:fld id="{56E624D2-EC70-4CEC-8B95-7E9B5514DE14}" type="slidenum">
              <a:rPr lang="en-US" smtClean="0"/>
              <a:t>45</a:t>
            </a:fld>
            <a:endParaRPr lang="en-US"/>
          </a:p>
        </p:txBody>
      </p:sp>
    </p:spTree>
    <p:extLst>
      <p:ext uri="{BB962C8B-B14F-4D97-AF65-F5344CB8AC3E}">
        <p14:creationId xmlns:p14="http://schemas.microsoft.com/office/powerpoint/2010/main" val="2480130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46</a:t>
            </a:fld>
            <a:endParaRPr lang="en-US"/>
          </a:p>
        </p:txBody>
      </p:sp>
    </p:spTree>
    <p:extLst>
      <p:ext uri="{BB962C8B-B14F-4D97-AF65-F5344CB8AC3E}">
        <p14:creationId xmlns:p14="http://schemas.microsoft.com/office/powerpoint/2010/main" val="1899506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47</a:t>
            </a:fld>
            <a:endParaRPr lang="en-US"/>
          </a:p>
        </p:txBody>
      </p:sp>
    </p:spTree>
    <p:extLst>
      <p:ext uri="{BB962C8B-B14F-4D97-AF65-F5344CB8AC3E}">
        <p14:creationId xmlns:p14="http://schemas.microsoft.com/office/powerpoint/2010/main" val="2837200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48</a:t>
            </a:fld>
            <a:endParaRPr lang="en-US"/>
          </a:p>
        </p:txBody>
      </p:sp>
    </p:spTree>
    <p:extLst>
      <p:ext uri="{BB962C8B-B14F-4D97-AF65-F5344CB8AC3E}">
        <p14:creationId xmlns:p14="http://schemas.microsoft.com/office/powerpoint/2010/main" val="2488748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49</a:t>
            </a:fld>
            <a:endParaRPr lang="en-US"/>
          </a:p>
        </p:txBody>
      </p:sp>
    </p:spTree>
    <p:extLst>
      <p:ext uri="{BB962C8B-B14F-4D97-AF65-F5344CB8AC3E}">
        <p14:creationId xmlns:p14="http://schemas.microsoft.com/office/powerpoint/2010/main" val="2665977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50</a:t>
            </a:fld>
            <a:endParaRPr lang="en-US"/>
          </a:p>
        </p:txBody>
      </p:sp>
    </p:spTree>
    <p:extLst>
      <p:ext uri="{BB962C8B-B14F-4D97-AF65-F5344CB8AC3E}">
        <p14:creationId xmlns:p14="http://schemas.microsoft.com/office/powerpoint/2010/main" val="2098471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Emily</a:t>
            </a:r>
          </a:p>
        </p:txBody>
      </p:sp>
      <p:sp>
        <p:nvSpPr>
          <p:cNvPr id="4" name="Slide Number Placeholder 3"/>
          <p:cNvSpPr>
            <a:spLocks noGrp="1"/>
          </p:cNvSpPr>
          <p:nvPr>
            <p:ph type="sldNum" sz="quarter" idx="5"/>
          </p:nvPr>
        </p:nvSpPr>
        <p:spPr/>
        <p:txBody>
          <a:bodyPr/>
          <a:lstStyle/>
          <a:p>
            <a:fld id="{56E624D2-EC70-4CEC-8B95-7E9B5514DE14}" type="slidenum">
              <a:rPr lang="en-US" smtClean="0"/>
              <a:t>51</a:t>
            </a:fld>
            <a:endParaRPr lang="en-US"/>
          </a:p>
        </p:txBody>
      </p:sp>
    </p:spTree>
    <p:extLst>
      <p:ext uri="{BB962C8B-B14F-4D97-AF65-F5344CB8AC3E}">
        <p14:creationId xmlns:p14="http://schemas.microsoft.com/office/powerpoint/2010/main" val="392662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5</a:t>
            </a:fld>
            <a:endParaRPr lang="en-US"/>
          </a:p>
        </p:txBody>
      </p:sp>
    </p:spTree>
    <p:extLst>
      <p:ext uri="{BB962C8B-B14F-4D97-AF65-F5344CB8AC3E}">
        <p14:creationId xmlns:p14="http://schemas.microsoft.com/office/powerpoint/2010/main" val="1556456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HUD staff</a:t>
            </a:r>
            <a:endParaRPr lang="en-US" dirty="0"/>
          </a:p>
        </p:txBody>
      </p:sp>
      <p:sp>
        <p:nvSpPr>
          <p:cNvPr id="4" name="Slide Number Placeholder 3"/>
          <p:cNvSpPr>
            <a:spLocks noGrp="1"/>
          </p:cNvSpPr>
          <p:nvPr>
            <p:ph type="sldNum" sz="quarter" idx="5"/>
          </p:nvPr>
        </p:nvSpPr>
        <p:spPr/>
        <p:txBody>
          <a:bodyPr/>
          <a:lstStyle/>
          <a:p>
            <a:fld id="{15855BCD-374E-41F5-B4CE-1F7D75128D20}" type="slidenum">
              <a:rPr lang="en-US" smtClean="0"/>
              <a:t>52</a:t>
            </a:fld>
            <a:endParaRPr lang="en-US"/>
          </a:p>
        </p:txBody>
      </p:sp>
    </p:spTree>
    <p:extLst>
      <p:ext uri="{BB962C8B-B14F-4D97-AF65-F5344CB8AC3E}">
        <p14:creationId xmlns:p14="http://schemas.microsoft.com/office/powerpoint/2010/main" val="2207798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BED7-031B-4150-A06D-1FACB791D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5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6</a:t>
            </a:fld>
            <a:endParaRPr lang="en-US"/>
          </a:p>
        </p:txBody>
      </p:sp>
    </p:spTree>
    <p:extLst>
      <p:ext uri="{BB962C8B-B14F-4D97-AF65-F5344CB8AC3E}">
        <p14:creationId xmlns:p14="http://schemas.microsoft.com/office/powerpoint/2010/main" val="98559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7</a:t>
            </a:fld>
            <a:endParaRPr lang="en-US"/>
          </a:p>
        </p:txBody>
      </p:sp>
    </p:spTree>
    <p:extLst>
      <p:ext uri="{BB962C8B-B14F-4D97-AF65-F5344CB8AC3E}">
        <p14:creationId xmlns:p14="http://schemas.microsoft.com/office/powerpoint/2010/main" val="154368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8</a:t>
            </a:fld>
            <a:endParaRPr lang="en-US"/>
          </a:p>
        </p:txBody>
      </p:sp>
    </p:spTree>
    <p:extLst>
      <p:ext uri="{BB962C8B-B14F-4D97-AF65-F5344CB8AC3E}">
        <p14:creationId xmlns:p14="http://schemas.microsoft.com/office/powerpoint/2010/main" val="292351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t>
            </a:r>
          </a:p>
        </p:txBody>
      </p:sp>
      <p:sp>
        <p:nvSpPr>
          <p:cNvPr id="4" name="Slide Number Placeholder 3"/>
          <p:cNvSpPr>
            <a:spLocks noGrp="1"/>
          </p:cNvSpPr>
          <p:nvPr>
            <p:ph type="sldNum" sz="quarter" idx="5"/>
          </p:nvPr>
        </p:nvSpPr>
        <p:spPr/>
        <p:txBody>
          <a:bodyPr/>
          <a:lstStyle/>
          <a:p>
            <a:fld id="{56E624D2-EC70-4CEC-8B95-7E9B5514DE14}" type="slidenum">
              <a:rPr lang="en-US" smtClean="0"/>
              <a:t>9</a:t>
            </a:fld>
            <a:endParaRPr lang="en-US"/>
          </a:p>
        </p:txBody>
      </p:sp>
    </p:spTree>
    <p:extLst>
      <p:ext uri="{BB962C8B-B14F-4D97-AF65-F5344CB8AC3E}">
        <p14:creationId xmlns:p14="http://schemas.microsoft.com/office/powerpoint/2010/main" val="416768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975-87B5-2091-3A51-C06B56794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3DA44D-3024-CAF7-554D-461FBBAA9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78E56-A4FF-E28D-BD18-3BB5FA57854C}"/>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B9080C3B-9B28-D0D0-CB9D-992A50693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36532-EEAA-0B7A-BFB6-7AFEA02F0926}"/>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414918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6517-B76B-48EF-7204-38DEFA7DC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4A11-192B-FE5A-EB58-C68F470C6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AE135-D83C-8FEA-FAD9-C4928EE47B05}"/>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EC2963EF-42B9-95F6-50A7-4906430B9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85FE9-7F19-2997-1882-54D33486DB29}"/>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50956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14BFC-B78E-B536-ECE5-9DE20E76A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9DC15E-7E77-C1B8-3B4C-69FA5A814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93CF8-848F-FF69-90AD-18D7F3C39952}"/>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71926752-3B73-53D3-E5A7-96EE3A02B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E70FB-4AC3-06C9-13C0-6C08FD09617E}"/>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13447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95D6-410E-4553-B90E-9F6F63508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785B4-E5ED-4F37-89B5-D3D4C1CC0C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FB867-7BB3-4998-9BB6-8C9E62017652}"/>
              </a:ext>
            </a:extLst>
          </p:cNvPr>
          <p:cNvSpPr>
            <a:spLocks noGrp="1"/>
          </p:cNvSpPr>
          <p:nvPr>
            <p:ph type="dt" sz="half" idx="10"/>
          </p:nvPr>
        </p:nvSpPr>
        <p:spPr/>
        <p:txBody>
          <a:bodyPr/>
          <a:lstStyle/>
          <a:p>
            <a:fld id="{C0264DF9-6B4C-43CB-A05B-8FB92DF59A31}" type="datetime1">
              <a:rPr lang="en-US" smtClean="0"/>
              <a:t>7/19/2023</a:t>
            </a:fld>
            <a:endParaRPr lang="en-US"/>
          </a:p>
        </p:txBody>
      </p:sp>
      <p:sp>
        <p:nvSpPr>
          <p:cNvPr id="5" name="Footer Placeholder 4">
            <a:extLst>
              <a:ext uri="{FF2B5EF4-FFF2-40B4-BE49-F238E27FC236}">
                <a16:creationId xmlns:a16="http://schemas.microsoft.com/office/drawing/2014/main" id="{BA6E084F-EE3E-47CD-87FD-9122D63010F4}"/>
              </a:ext>
            </a:extLst>
          </p:cNvPr>
          <p:cNvSpPr>
            <a:spLocks noGrp="1"/>
          </p:cNvSpPr>
          <p:nvPr>
            <p:ph type="ftr" sz="quarter" idx="11"/>
          </p:nvPr>
        </p:nvSpPr>
        <p:spPr/>
        <p:txBody>
          <a:bodyPr/>
          <a:lstStyle/>
          <a:p>
            <a:r>
              <a:rPr lang="en-US"/>
              <a:t>Office of Public and Indian Housing</a:t>
            </a:r>
          </a:p>
        </p:txBody>
      </p:sp>
      <p:sp>
        <p:nvSpPr>
          <p:cNvPr id="6" name="Slide Number Placeholder 5">
            <a:extLst>
              <a:ext uri="{FF2B5EF4-FFF2-40B4-BE49-F238E27FC236}">
                <a16:creationId xmlns:a16="http://schemas.microsoft.com/office/drawing/2014/main" id="{0E331981-E246-41C5-86DD-DB15E3086583}"/>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835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1506F17-E5F9-40C6-B780-480BD09F3A3E}"/>
              </a:ext>
            </a:extLst>
          </p:cNvPr>
          <p:cNvCxnSpPr>
            <a:cxnSpLocks/>
          </p:cNvCxnSpPr>
          <p:nvPr userDrawn="1"/>
        </p:nvCxnSpPr>
        <p:spPr>
          <a:xfrm>
            <a:off x="896917" y="0"/>
            <a:ext cx="0" cy="6858000"/>
          </a:xfrm>
          <a:prstGeom prst="line">
            <a:avLst/>
          </a:prstGeom>
          <a:ln w="76200">
            <a:gradFill flip="none" rotWithShape="1">
              <a:gsLst>
                <a:gs pos="0">
                  <a:srgbClr val="149A68"/>
                </a:gs>
                <a:gs pos="100000">
                  <a:srgbClr val="035F8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3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4A651-4F10-4945-B911-7B1ADA539CCA}"/>
              </a:ext>
            </a:extLst>
          </p:cNvPr>
          <p:cNvSpPr>
            <a:spLocks noGrp="1"/>
          </p:cNvSpPr>
          <p:nvPr>
            <p:ph type="dt" sz="half" idx="10"/>
          </p:nvPr>
        </p:nvSpPr>
        <p:spPr/>
        <p:txBody>
          <a:bodyPr/>
          <a:lstStyle/>
          <a:p>
            <a:fld id="{C227BA35-D0E6-4070-ACD9-B2539AF8557D}" type="datetime1">
              <a:rPr lang="en-US" smtClean="0"/>
              <a:t>7/19/2023</a:t>
            </a:fld>
            <a:endParaRPr lang="en-US"/>
          </a:p>
        </p:txBody>
      </p:sp>
      <p:sp>
        <p:nvSpPr>
          <p:cNvPr id="3" name="Footer Placeholder 2">
            <a:extLst>
              <a:ext uri="{FF2B5EF4-FFF2-40B4-BE49-F238E27FC236}">
                <a16:creationId xmlns:a16="http://schemas.microsoft.com/office/drawing/2014/main" id="{932844F5-C7E7-417A-9A63-0BEEAB1A3EB6}"/>
              </a:ext>
            </a:extLst>
          </p:cNvPr>
          <p:cNvSpPr>
            <a:spLocks noGrp="1"/>
          </p:cNvSpPr>
          <p:nvPr>
            <p:ph type="ftr" sz="quarter" idx="11"/>
          </p:nvPr>
        </p:nvSpPr>
        <p:spPr/>
        <p:txBody>
          <a:bodyPr/>
          <a:lstStyle/>
          <a:p>
            <a:r>
              <a:rPr lang="en-US"/>
              <a:t>Office of Public and Indian Housing</a:t>
            </a:r>
          </a:p>
        </p:txBody>
      </p:sp>
      <p:sp>
        <p:nvSpPr>
          <p:cNvPr id="4" name="Slide Number Placeholder 3">
            <a:extLst>
              <a:ext uri="{FF2B5EF4-FFF2-40B4-BE49-F238E27FC236}">
                <a16:creationId xmlns:a16="http://schemas.microsoft.com/office/drawing/2014/main" id="{787B77ED-E313-4082-A6AC-54E381B52402}"/>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20914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6D27-E2C5-49D4-81D1-509E140ED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C8A79-B0C9-46CE-BD55-26A2E31FB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F5799-8CC3-4C80-87C8-D7AE4863E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0161B-D6B7-4C62-A8D9-DE13FEBBA4FE}"/>
              </a:ext>
            </a:extLst>
          </p:cNvPr>
          <p:cNvSpPr>
            <a:spLocks noGrp="1"/>
          </p:cNvSpPr>
          <p:nvPr>
            <p:ph type="dt" sz="half" idx="10"/>
          </p:nvPr>
        </p:nvSpPr>
        <p:spPr/>
        <p:txBody>
          <a:bodyPr/>
          <a:lstStyle/>
          <a:p>
            <a:fld id="{F756BB8F-33CC-4C60-B8B1-BAE09B67EC39}" type="datetime1">
              <a:rPr lang="en-US" smtClean="0"/>
              <a:t>7/19/2023</a:t>
            </a:fld>
            <a:endParaRPr lang="en-US"/>
          </a:p>
        </p:txBody>
      </p:sp>
      <p:sp>
        <p:nvSpPr>
          <p:cNvPr id="6" name="Footer Placeholder 5">
            <a:extLst>
              <a:ext uri="{FF2B5EF4-FFF2-40B4-BE49-F238E27FC236}">
                <a16:creationId xmlns:a16="http://schemas.microsoft.com/office/drawing/2014/main" id="{8E7B72C1-2E88-472A-9458-20ACD362ADFC}"/>
              </a:ext>
            </a:extLst>
          </p:cNvPr>
          <p:cNvSpPr>
            <a:spLocks noGrp="1"/>
          </p:cNvSpPr>
          <p:nvPr>
            <p:ph type="ftr" sz="quarter" idx="11"/>
          </p:nvPr>
        </p:nvSpPr>
        <p:spPr/>
        <p:txBody>
          <a:bodyPr/>
          <a:lstStyle/>
          <a:p>
            <a:r>
              <a:rPr lang="en-US"/>
              <a:t>Office of Public and Indian Housing</a:t>
            </a:r>
          </a:p>
        </p:txBody>
      </p:sp>
      <p:sp>
        <p:nvSpPr>
          <p:cNvPr id="7" name="Slide Number Placeholder 6">
            <a:extLst>
              <a:ext uri="{FF2B5EF4-FFF2-40B4-BE49-F238E27FC236}">
                <a16:creationId xmlns:a16="http://schemas.microsoft.com/office/drawing/2014/main" id="{2569F263-E37A-4DB3-877C-E4DE7F8807D8}"/>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230863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86D5-E587-4049-857D-3E6F260A3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C763B4-2C22-41D0-AD65-164A4489D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24AE4BA-28B4-4CEB-9722-35252A6F4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33E69-CE15-4990-B02F-937BF4784169}"/>
              </a:ext>
            </a:extLst>
          </p:cNvPr>
          <p:cNvSpPr>
            <a:spLocks noGrp="1"/>
          </p:cNvSpPr>
          <p:nvPr>
            <p:ph type="dt" sz="half" idx="10"/>
          </p:nvPr>
        </p:nvSpPr>
        <p:spPr/>
        <p:txBody>
          <a:bodyPr/>
          <a:lstStyle/>
          <a:p>
            <a:fld id="{F60FE3DC-6D9A-4C4A-B986-44291F8E636B}" type="datetime1">
              <a:rPr lang="en-US" smtClean="0"/>
              <a:t>7/19/2023</a:t>
            </a:fld>
            <a:endParaRPr lang="en-US"/>
          </a:p>
        </p:txBody>
      </p:sp>
      <p:sp>
        <p:nvSpPr>
          <p:cNvPr id="6" name="Footer Placeholder 5">
            <a:extLst>
              <a:ext uri="{FF2B5EF4-FFF2-40B4-BE49-F238E27FC236}">
                <a16:creationId xmlns:a16="http://schemas.microsoft.com/office/drawing/2014/main" id="{3530D835-15BC-417E-988E-ACFD08FB944E}"/>
              </a:ext>
            </a:extLst>
          </p:cNvPr>
          <p:cNvSpPr>
            <a:spLocks noGrp="1"/>
          </p:cNvSpPr>
          <p:nvPr>
            <p:ph type="ftr" sz="quarter" idx="11"/>
          </p:nvPr>
        </p:nvSpPr>
        <p:spPr/>
        <p:txBody>
          <a:bodyPr/>
          <a:lstStyle/>
          <a:p>
            <a:r>
              <a:rPr lang="en-US"/>
              <a:t>Office of Public and Indian Housing</a:t>
            </a:r>
          </a:p>
        </p:txBody>
      </p:sp>
      <p:sp>
        <p:nvSpPr>
          <p:cNvPr id="7" name="Slide Number Placeholder 6">
            <a:extLst>
              <a:ext uri="{FF2B5EF4-FFF2-40B4-BE49-F238E27FC236}">
                <a16:creationId xmlns:a16="http://schemas.microsoft.com/office/drawing/2014/main" id="{179F7540-1D92-4ABF-936C-2EFA374D6999}"/>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345695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F0F4-FC33-442B-85F6-FA823B8F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33BBF-4246-4338-9350-27FF15C3A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0952-5AFB-43F6-AD81-FA6DDC7BF7DA}"/>
              </a:ext>
            </a:extLst>
          </p:cNvPr>
          <p:cNvSpPr>
            <a:spLocks noGrp="1"/>
          </p:cNvSpPr>
          <p:nvPr>
            <p:ph type="dt" sz="half" idx="10"/>
          </p:nvPr>
        </p:nvSpPr>
        <p:spPr/>
        <p:txBody>
          <a:bodyPr/>
          <a:lstStyle/>
          <a:p>
            <a:fld id="{B55B8874-BD24-49F4-915D-EFA05A3E28C9}" type="datetime1">
              <a:rPr lang="en-US" smtClean="0"/>
              <a:t>7/19/2023</a:t>
            </a:fld>
            <a:endParaRPr lang="en-US"/>
          </a:p>
        </p:txBody>
      </p:sp>
      <p:sp>
        <p:nvSpPr>
          <p:cNvPr id="5" name="Footer Placeholder 4">
            <a:extLst>
              <a:ext uri="{FF2B5EF4-FFF2-40B4-BE49-F238E27FC236}">
                <a16:creationId xmlns:a16="http://schemas.microsoft.com/office/drawing/2014/main" id="{F1266C9C-D38C-4653-9660-9FB90C0F6D33}"/>
              </a:ext>
            </a:extLst>
          </p:cNvPr>
          <p:cNvSpPr>
            <a:spLocks noGrp="1"/>
          </p:cNvSpPr>
          <p:nvPr>
            <p:ph type="ftr" sz="quarter" idx="11"/>
          </p:nvPr>
        </p:nvSpPr>
        <p:spPr/>
        <p:txBody>
          <a:bodyPr/>
          <a:lstStyle/>
          <a:p>
            <a:r>
              <a:rPr lang="en-US"/>
              <a:t>Office of Public and Indian Housing</a:t>
            </a:r>
          </a:p>
        </p:txBody>
      </p:sp>
      <p:sp>
        <p:nvSpPr>
          <p:cNvPr id="6" name="Slide Number Placeholder 5">
            <a:extLst>
              <a:ext uri="{FF2B5EF4-FFF2-40B4-BE49-F238E27FC236}">
                <a16:creationId xmlns:a16="http://schemas.microsoft.com/office/drawing/2014/main" id="{AF298242-2A91-4386-8889-194693C4BF27}"/>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1356873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21156-1F9F-4E66-86D8-0042797B49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0F74F-E267-4903-8FD9-667B9B2F7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28B7D-B638-495D-811B-4EFDAABA56AA}"/>
              </a:ext>
            </a:extLst>
          </p:cNvPr>
          <p:cNvSpPr>
            <a:spLocks noGrp="1"/>
          </p:cNvSpPr>
          <p:nvPr>
            <p:ph type="dt" sz="half" idx="10"/>
          </p:nvPr>
        </p:nvSpPr>
        <p:spPr/>
        <p:txBody>
          <a:bodyPr/>
          <a:lstStyle/>
          <a:p>
            <a:fld id="{C2EC185E-2E9F-49D4-953C-318DABBFFCA5}" type="datetime1">
              <a:rPr lang="en-US" smtClean="0"/>
              <a:t>7/19/2023</a:t>
            </a:fld>
            <a:endParaRPr lang="en-US"/>
          </a:p>
        </p:txBody>
      </p:sp>
      <p:sp>
        <p:nvSpPr>
          <p:cNvPr id="5" name="Footer Placeholder 4">
            <a:extLst>
              <a:ext uri="{FF2B5EF4-FFF2-40B4-BE49-F238E27FC236}">
                <a16:creationId xmlns:a16="http://schemas.microsoft.com/office/drawing/2014/main" id="{40468F46-0355-49BB-AC4D-28F44D57E04C}"/>
              </a:ext>
            </a:extLst>
          </p:cNvPr>
          <p:cNvSpPr>
            <a:spLocks noGrp="1"/>
          </p:cNvSpPr>
          <p:nvPr>
            <p:ph type="ftr" sz="quarter" idx="11"/>
          </p:nvPr>
        </p:nvSpPr>
        <p:spPr/>
        <p:txBody>
          <a:bodyPr/>
          <a:lstStyle/>
          <a:p>
            <a:r>
              <a:rPr lang="en-US"/>
              <a:t>Office of Public and Indian Housing</a:t>
            </a:r>
          </a:p>
        </p:txBody>
      </p:sp>
      <p:sp>
        <p:nvSpPr>
          <p:cNvPr id="6" name="Slide Number Placeholder 5">
            <a:extLst>
              <a:ext uri="{FF2B5EF4-FFF2-40B4-BE49-F238E27FC236}">
                <a16:creationId xmlns:a16="http://schemas.microsoft.com/office/drawing/2014/main" id="{BE104538-2F21-49CA-AEC8-3557B2721517}"/>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173445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1EAD17D-C8EC-4D7B-95C3-67D39837C259}"/>
              </a:ext>
            </a:extLst>
          </p:cNvPr>
          <p:cNvSpPr>
            <a:spLocks noGrp="1"/>
          </p:cNvSpPr>
          <p:nvPr>
            <p:ph type="title"/>
          </p:nvPr>
        </p:nvSpPr>
        <p:spPr>
          <a:xfrm>
            <a:off x="838201" y="225147"/>
            <a:ext cx="9599950" cy="759137"/>
          </a:xfrm>
          <a:prstGeom prst="rect">
            <a:avLst/>
          </a:prstGeom>
        </p:spPr>
        <p:txBody>
          <a:bodyPr anchor="ctr" anchorCtr="0"/>
          <a:lstStyle>
            <a:lvl1pPr>
              <a:defRPr sz="4400" b="1">
                <a:latin typeface="+mn-lt"/>
              </a:defRPr>
            </a:lvl1pPr>
          </a:lstStyle>
          <a:p>
            <a:endParaRPr lang="en-US"/>
          </a:p>
        </p:txBody>
      </p:sp>
      <p:sp>
        <p:nvSpPr>
          <p:cNvPr id="12" name="Content Placeholder 2">
            <a:extLst>
              <a:ext uri="{FF2B5EF4-FFF2-40B4-BE49-F238E27FC236}">
                <a16:creationId xmlns:a16="http://schemas.microsoft.com/office/drawing/2014/main" id="{F908EDA7-B8C9-42E9-8335-2F67B8F9918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B103B522-B37D-47B5-A7B8-0C77B8E506C4}"/>
              </a:ext>
            </a:extLst>
          </p:cNvPr>
          <p:cNvSpPr>
            <a:spLocks noGrp="1"/>
          </p:cNvSpPr>
          <p:nvPr>
            <p:ph type="dt" sz="half" idx="10"/>
          </p:nvPr>
        </p:nvSpPr>
        <p:spPr>
          <a:xfrm>
            <a:off x="838200" y="6356350"/>
            <a:ext cx="2743200" cy="365125"/>
          </a:xfrm>
        </p:spPr>
        <p:txBody>
          <a:bodyPr/>
          <a:lstStyle/>
          <a:p>
            <a:fld id="{655AC1C6-5A41-4E50-BEEF-45A3FC9AC7FB}" type="datetime1">
              <a:rPr lang="en-US" smtClean="0"/>
              <a:t>7/19/2023</a:t>
            </a:fld>
            <a:endParaRPr lang="en-US"/>
          </a:p>
        </p:txBody>
      </p:sp>
      <p:sp>
        <p:nvSpPr>
          <p:cNvPr id="14" name="Footer Placeholder 4">
            <a:extLst>
              <a:ext uri="{FF2B5EF4-FFF2-40B4-BE49-F238E27FC236}">
                <a16:creationId xmlns:a16="http://schemas.microsoft.com/office/drawing/2014/main" id="{351411D6-0901-4BE4-8E59-FB1475436DB3}"/>
              </a:ext>
            </a:extLst>
          </p:cNvPr>
          <p:cNvSpPr>
            <a:spLocks noGrp="1"/>
          </p:cNvSpPr>
          <p:nvPr>
            <p:ph type="ftr" sz="quarter" idx="11"/>
          </p:nvPr>
        </p:nvSpPr>
        <p:spPr>
          <a:xfrm>
            <a:off x="4038600" y="6356350"/>
            <a:ext cx="4114800" cy="365125"/>
          </a:xfrm>
        </p:spPr>
        <p:txBody>
          <a:bodyPr/>
          <a:lstStyle/>
          <a:p>
            <a:endParaRPr lang="en-US"/>
          </a:p>
        </p:txBody>
      </p:sp>
      <p:sp>
        <p:nvSpPr>
          <p:cNvPr id="15" name="Slide Number Placeholder 5">
            <a:extLst>
              <a:ext uri="{FF2B5EF4-FFF2-40B4-BE49-F238E27FC236}">
                <a16:creationId xmlns:a16="http://schemas.microsoft.com/office/drawing/2014/main" id="{B4938453-5579-42D8-A068-B2C61127E582}"/>
              </a:ext>
            </a:extLst>
          </p:cNvPr>
          <p:cNvSpPr>
            <a:spLocks noGrp="1"/>
          </p:cNvSpPr>
          <p:nvPr>
            <p:ph type="sldNum" sz="quarter" idx="12"/>
          </p:nvPr>
        </p:nvSpPr>
        <p:spPr>
          <a:xfrm>
            <a:off x="8610600" y="6356350"/>
            <a:ext cx="2743200" cy="365125"/>
          </a:xfrm>
        </p:spPr>
        <p:txBody>
          <a:bodyPr/>
          <a:lstStyle/>
          <a:p>
            <a:fld id="{D55C5422-6733-4FCF-85EC-FD1DA8AF5599}" type="slidenum">
              <a:rPr lang="en-US" smtClean="0"/>
              <a:t>‹#›</a:t>
            </a:fld>
            <a:endParaRPr lang="en-US"/>
          </a:p>
        </p:txBody>
      </p:sp>
      <p:cxnSp>
        <p:nvCxnSpPr>
          <p:cNvPr id="16" name="Straight Connector 15">
            <a:extLst>
              <a:ext uri="{FF2B5EF4-FFF2-40B4-BE49-F238E27FC236}">
                <a16:creationId xmlns:a16="http://schemas.microsoft.com/office/drawing/2014/main" id="{B1EF0142-239D-4F86-9399-6DD6480EB7A8}"/>
              </a:ext>
            </a:extLst>
          </p:cNvPr>
          <p:cNvCxnSpPr>
            <a:cxnSpLocks/>
          </p:cNvCxnSpPr>
          <p:nvPr userDrawn="1"/>
        </p:nvCxnSpPr>
        <p:spPr>
          <a:xfrm>
            <a:off x="838200" y="1249824"/>
            <a:ext cx="9599950" cy="0"/>
          </a:xfrm>
          <a:prstGeom prst="line">
            <a:avLst/>
          </a:prstGeom>
          <a:ln w="76200" cap="rnd">
            <a:solidFill>
              <a:srgbClr val="1B79BB"/>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EB1670B-7AF5-439A-9227-7E2AA2F4A6B2}"/>
              </a:ext>
            </a:extLst>
          </p:cNvPr>
          <p:cNvPicPr>
            <a:picLocks noChangeAspect="1"/>
          </p:cNvPicPr>
          <p:nvPr userDrawn="1"/>
        </p:nvPicPr>
        <p:blipFill>
          <a:blip r:embed="rId2"/>
          <a:stretch>
            <a:fillRect/>
          </a:stretch>
        </p:blipFill>
        <p:spPr>
          <a:xfrm>
            <a:off x="10797150" y="177835"/>
            <a:ext cx="1113298" cy="1113298"/>
          </a:xfrm>
          <a:prstGeom prst="rect">
            <a:avLst/>
          </a:prstGeom>
        </p:spPr>
      </p:pic>
      <p:cxnSp>
        <p:nvCxnSpPr>
          <p:cNvPr id="20" name="Straight Connector 19">
            <a:extLst>
              <a:ext uri="{FF2B5EF4-FFF2-40B4-BE49-F238E27FC236}">
                <a16:creationId xmlns:a16="http://schemas.microsoft.com/office/drawing/2014/main" id="{0544349B-4EE6-4BAD-AF58-E0E500B2088D}"/>
              </a:ext>
            </a:extLst>
          </p:cNvPr>
          <p:cNvCxnSpPr>
            <a:cxnSpLocks/>
          </p:cNvCxnSpPr>
          <p:nvPr userDrawn="1"/>
        </p:nvCxnSpPr>
        <p:spPr>
          <a:xfrm>
            <a:off x="838200" y="1345074"/>
            <a:ext cx="9599950" cy="0"/>
          </a:xfrm>
          <a:prstGeom prst="line">
            <a:avLst/>
          </a:prstGeom>
          <a:ln w="38100" cap="rnd">
            <a:solidFill>
              <a:srgbClr val="A0D2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20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49FB-A18B-05B5-0B1B-1E524C07B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BE6E1-6BB7-E9DE-1746-16843A85BB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0AD1E-93E6-399B-A6D2-3C6E5993668E}"/>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F4903243-D77C-3DC6-4675-8B5EEE78D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2E45D-B07B-6392-DC76-658B0B138CC4}"/>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79022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390A7-C9FA-42F5-A42B-DA1333148B96}"/>
              </a:ext>
            </a:extLst>
          </p:cNvPr>
          <p:cNvSpPr>
            <a:spLocks noGrp="1"/>
          </p:cNvSpPr>
          <p:nvPr>
            <p:ph idx="1"/>
          </p:nvPr>
        </p:nvSpPr>
        <p:spPr>
          <a:xfrm>
            <a:off x="180174" y="1003910"/>
            <a:ext cx="11775392" cy="535244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BA8FA-6BDA-47AB-8853-F4F6C4CED4AD}"/>
              </a:ext>
            </a:extLst>
          </p:cNvPr>
          <p:cNvSpPr>
            <a:spLocks noGrp="1"/>
          </p:cNvSpPr>
          <p:nvPr>
            <p:ph type="dt" sz="half" idx="10"/>
          </p:nvPr>
        </p:nvSpPr>
        <p:spPr/>
        <p:txBody>
          <a:bodyPr/>
          <a:lstStyle/>
          <a:p>
            <a:fld id="{31707013-5027-4824-9B90-C15FDF6050BE}" type="datetime1">
              <a:rPr lang="en-US" smtClean="0"/>
              <a:t>7/19/2023</a:t>
            </a:fld>
            <a:endParaRPr lang="en-US"/>
          </a:p>
        </p:txBody>
      </p:sp>
      <p:sp>
        <p:nvSpPr>
          <p:cNvPr id="5" name="Footer Placeholder 4">
            <a:extLst>
              <a:ext uri="{FF2B5EF4-FFF2-40B4-BE49-F238E27FC236}">
                <a16:creationId xmlns:a16="http://schemas.microsoft.com/office/drawing/2014/main" id="{02123BB8-F640-4F8C-9CFE-8A522F46F652}"/>
              </a:ext>
            </a:extLst>
          </p:cNvPr>
          <p:cNvSpPr>
            <a:spLocks noGrp="1"/>
          </p:cNvSpPr>
          <p:nvPr>
            <p:ph type="ftr" sz="quarter" idx="11"/>
          </p:nvPr>
        </p:nvSpPr>
        <p:spPr/>
        <p:txBody>
          <a:bodyPr/>
          <a:lstStyle/>
          <a:p>
            <a:r>
              <a:rPr lang="en-US"/>
              <a:t>Office of Public and Indian Housing</a:t>
            </a:r>
          </a:p>
        </p:txBody>
      </p:sp>
      <p:sp>
        <p:nvSpPr>
          <p:cNvPr id="6" name="Slide Number Placeholder 5">
            <a:extLst>
              <a:ext uri="{FF2B5EF4-FFF2-40B4-BE49-F238E27FC236}">
                <a16:creationId xmlns:a16="http://schemas.microsoft.com/office/drawing/2014/main" id="{04761390-B409-4DDF-8A94-86785707AFE4}"/>
              </a:ext>
            </a:extLst>
          </p:cNvPr>
          <p:cNvSpPr>
            <a:spLocks noGrp="1"/>
          </p:cNvSpPr>
          <p:nvPr>
            <p:ph type="sldNum" sz="quarter" idx="12"/>
          </p:nvPr>
        </p:nvSpPr>
        <p:spPr>
          <a:xfrm>
            <a:off x="9217351" y="6452279"/>
            <a:ext cx="2743200" cy="365125"/>
          </a:xfrm>
        </p:spPr>
        <p:txBody>
          <a:bodyPr/>
          <a:lstStyle/>
          <a:p>
            <a:fld id="{EFC90EA4-C2C8-4CD7-B471-E76BC1308AB4}" type="slidenum">
              <a:rPr lang="en-US" smtClean="0"/>
              <a:t>‹#›</a:t>
            </a:fld>
            <a:endParaRPr lang="en-US"/>
          </a:p>
        </p:txBody>
      </p:sp>
      <p:cxnSp>
        <p:nvCxnSpPr>
          <p:cNvPr id="7" name="Straight Connector 6">
            <a:extLst>
              <a:ext uri="{FF2B5EF4-FFF2-40B4-BE49-F238E27FC236}">
                <a16:creationId xmlns:a16="http://schemas.microsoft.com/office/drawing/2014/main" id="{A008C886-1B52-4D61-BBFC-211EAC4E902C}"/>
              </a:ext>
            </a:extLst>
          </p:cNvPr>
          <p:cNvCxnSpPr>
            <a:cxnSpLocks/>
          </p:cNvCxnSpPr>
          <p:nvPr userDrawn="1"/>
        </p:nvCxnSpPr>
        <p:spPr>
          <a:xfrm>
            <a:off x="0" y="800906"/>
            <a:ext cx="12192000" cy="0"/>
          </a:xfrm>
          <a:prstGeom prst="line">
            <a:avLst/>
          </a:prstGeom>
          <a:ln w="76200">
            <a:gradFill flip="none" rotWithShape="1">
              <a:gsLst>
                <a:gs pos="0">
                  <a:srgbClr val="149A68"/>
                </a:gs>
                <a:gs pos="100000">
                  <a:srgbClr val="035F8D"/>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0E1F14-51E2-41A6-A48F-AE5C40CC28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11684"/>
            <a:ext cx="1537982" cy="446316"/>
          </a:xfrm>
          <a:prstGeom prst="rect">
            <a:avLst/>
          </a:prstGeom>
        </p:spPr>
      </p:pic>
      <p:sp>
        <p:nvSpPr>
          <p:cNvPr id="12" name="Title 1">
            <a:extLst>
              <a:ext uri="{FF2B5EF4-FFF2-40B4-BE49-F238E27FC236}">
                <a16:creationId xmlns:a16="http://schemas.microsoft.com/office/drawing/2014/main" id="{8A3443C9-2B0C-407D-89C9-E6DB7C2CAF4A}"/>
              </a:ext>
            </a:extLst>
          </p:cNvPr>
          <p:cNvSpPr>
            <a:spLocks noGrp="1"/>
          </p:cNvSpPr>
          <p:nvPr>
            <p:ph type="title"/>
          </p:nvPr>
        </p:nvSpPr>
        <p:spPr>
          <a:xfrm>
            <a:off x="180174" y="188452"/>
            <a:ext cx="8912551" cy="626395"/>
          </a:xfrm>
        </p:spPr>
        <p:txBody>
          <a:bodyPr/>
          <a:lstStyle>
            <a:lvl1pPr>
              <a:defRPr>
                <a:solidFill>
                  <a:schemeClr val="tx2"/>
                </a:solidFill>
                <a:latin typeface="+mn-lt"/>
              </a:defRPr>
            </a:lvl1pPr>
          </a:lstStyle>
          <a:p>
            <a:r>
              <a:rPr lang="en-US"/>
              <a:t>Click to edit Master title style</a:t>
            </a:r>
          </a:p>
        </p:txBody>
      </p:sp>
    </p:spTree>
    <p:extLst>
      <p:ext uri="{BB962C8B-B14F-4D97-AF65-F5344CB8AC3E}">
        <p14:creationId xmlns:p14="http://schemas.microsoft.com/office/powerpoint/2010/main" val="412544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55E-C5F2-4877-80A1-0BB7D8026F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DB3BD4-E2EA-4831-AF45-92C8FFBFD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1819A-B97B-4650-BD1A-5D072FD083B2}"/>
              </a:ext>
            </a:extLst>
          </p:cNvPr>
          <p:cNvSpPr>
            <a:spLocks noGrp="1"/>
          </p:cNvSpPr>
          <p:nvPr>
            <p:ph type="dt" sz="half" idx="10"/>
          </p:nvPr>
        </p:nvSpPr>
        <p:spPr/>
        <p:txBody>
          <a:bodyPr/>
          <a:lstStyle/>
          <a:p>
            <a:fld id="{F7623CD5-D031-432F-82F9-817B491D9C2C}" type="datetime1">
              <a:rPr lang="en-US" smtClean="0"/>
              <a:t>7/19/2023</a:t>
            </a:fld>
            <a:endParaRPr lang="en-US"/>
          </a:p>
        </p:txBody>
      </p:sp>
      <p:sp>
        <p:nvSpPr>
          <p:cNvPr id="5" name="Footer Placeholder 4">
            <a:extLst>
              <a:ext uri="{FF2B5EF4-FFF2-40B4-BE49-F238E27FC236}">
                <a16:creationId xmlns:a16="http://schemas.microsoft.com/office/drawing/2014/main" id="{5739CC60-C2BD-450A-BA30-B718F09E1466}"/>
              </a:ext>
            </a:extLst>
          </p:cNvPr>
          <p:cNvSpPr>
            <a:spLocks noGrp="1"/>
          </p:cNvSpPr>
          <p:nvPr>
            <p:ph type="ftr" sz="quarter" idx="11"/>
          </p:nvPr>
        </p:nvSpPr>
        <p:spPr/>
        <p:txBody>
          <a:bodyPr/>
          <a:lstStyle/>
          <a:p>
            <a:r>
              <a:rPr lang="en-US"/>
              <a:t>Office of Public and Indian Housing</a:t>
            </a:r>
          </a:p>
        </p:txBody>
      </p:sp>
      <p:sp>
        <p:nvSpPr>
          <p:cNvPr id="6" name="Slide Number Placeholder 5">
            <a:extLst>
              <a:ext uri="{FF2B5EF4-FFF2-40B4-BE49-F238E27FC236}">
                <a16:creationId xmlns:a16="http://schemas.microsoft.com/office/drawing/2014/main" id="{60DBFB10-25FF-41CE-9F1B-E30B1C84F7A8}"/>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967407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2E3B-F253-487F-A454-8723187ED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87D68-61DE-4EF0-A870-D37E806FC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FE6245-C31D-480F-A664-47926436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6EBDF-2B23-4C00-9BF4-9ECF7D350E15}"/>
              </a:ext>
            </a:extLst>
          </p:cNvPr>
          <p:cNvSpPr>
            <a:spLocks noGrp="1"/>
          </p:cNvSpPr>
          <p:nvPr>
            <p:ph type="dt" sz="half" idx="10"/>
          </p:nvPr>
        </p:nvSpPr>
        <p:spPr/>
        <p:txBody>
          <a:bodyPr/>
          <a:lstStyle/>
          <a:p>
            <a:fld id="{4B339FE7-F9F5-4D6A-B3F8-298E15777B5E}" type="datetime1">
              <a:rPr lang="en-US" smtClean="0"/>
              <a:t>7/19/2023</a:t>
            </a:fld>
            <a:endParaRPr lang="en-US"/>
          </a:p>
        </p:txBody>
      </p:sp>
      <p:sp>
        <p:nvSpPr>
          <p:cNvPr id="6" name="Footer Placeholder 5">
            <a:extLst>
              <a:ext uri="{FF2B5EF4-FFF2-40B4-BE49-F238E27FC236}">
                <a16:creationId xmlns:a16="http://schemas.microsoft.com/office/drawing/2014/main" id="{66578BF2-8560-40AF-BD03-69105A6F1977}"/>
              </a:ext>
            </a:extLst>
          </p:cNvPr>
          <p:cNvSpPr>
            <a:spLocks noGrp="1"/>
          </p:cNvSpPr>
          <p:nvPr>
            <p:ph type="ftr" sz="quarter" idx="11"/>
          </p:nvPr>
        </p:nvSpPr>
        <p:spPr/>
        <p:txBody>
          <a:bodyPr/>
          <a:lstStyle/>
          <a:p>
            <a:r>
              <a:rPr lang="en-US"/>
              <a:t>Office of Public and Indian Housing</a:t>
            </a:r>
          </a:p>
        </p:txBody>
      </p:sp>
      <p:sp>
        <p:nvSpPr>
          <p:cNvPr id="7" name="Slide Number Placeholder 6">
            <a:extLst>
              <a:ext uri="{FF2B5EF4-FFF2-40B4-BE49-F238E27FC236}">
                <a16:creationId xmlns:a16="http://schemas.microsoft.com/office/drawing/2014/main" id="{A77B594D-D64B-49A3-9E70-03AFBCE3495B}"/>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59223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DFC0-60F5-4806-819B-CF6C6B61A2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4446F6-C37F-44F0-9989-14BA19218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4A663-FE4C-416B-9F2A-6DEA48285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4C958-0A2E-44CA-B698-8D4802BF4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F2F8D-FBEF-4F39-955C-5E1DC5E2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43FD6-7D14-4A5B-AFDF-74881CBCDDC1}"/>
              </a:ext>
            </a:extLst>
          </p:cNvPr>
          <p:cNvSpPr>
            <a:spLocks noGrp="1"/>
          </p:cNvSpPr>
          <p:nvPr>
            <p:ph type="dt" sz="half" idx="10"/>
          </p:nvPr>
        </p:nvSpPr>
        <p:spPr/>
        <p:txBody>
          <a:bodyPr/>
          <a:lstStyle/>
          <a:p>
            <a:fld id="{0F427A68-8215-4392-A600-E096167D13CD}" type="datetime1">
              <a:rPr lang="en-US" smtClean="0"/>
              <a:t>7/19/2023</a:t>
            </a:fld>
            <a:endParaRPr lang="en-US"/>
          </a:p>
        </p:txBody>
      </p:sp>
      <p:sp>
        <p:nvSpPr>
          <p:cNvPr id="8" name="Footer Placeholder 7">
            <a:extLst>
              <a:ext uri="{FF2B5EF4-FFF2-40B4-BE49-F238E27FC236}">
                <a16:creationId xmlns:a16="http://schemas.microsoft.com/office/drawing/2014/main" id="{98CC53AB-0CB7-4331-BC4A-AED22A16F6AC}"/>
              </a:ext>
            </a:extLst>
          </p:cNvPr>
          <p:cNvSpPr>
            <a:spLocks noGrp="1"/>
          </p:cNvSpPr>
          <p:nvPr>
            <p:ph type="ftr" sz="quarter" idx="11"/>
          </p:nvPr>
        </p:nvSpPr>
        <p:spPr/>
        <p:txBody>
          <a:bodyPr/>
          <a:lstStyle/>
          <a:p>
            <a:r>
              <a:rPr lang="en-US"/>
              <a:t>Office of Public and Indian Housing</a:t>
            </a:r>
          </a:p>
        </p:txBody>
      </p:sp>
      <p:sp>
        <p:nvSpPr>
          <p:cNvPr id="9" name="Slide Number Placeholder 8">
            <a:extLst>
              <a:ext uri="{FF2B5EF4-FFF2-40B4-BE49-F238E27FC236}">
                <a16:creationId xmlns:a16="http://schemas.microsoft.com/office/drawing/2014/main" id="{0480103D-4717-4FD3-A8C6-88A7E18DB3DB}"/>
              </a:ext>
            </a:extLst>
          </p:cNvPr>
          <p:cNvSpPr>
            <a:spLocks noGrp="1"/>
          </p:cNvSpPr>
          <p:nvPr>
            <p:ph type="sldNum" sz="quarter" idx="12"/>
          </p:nvPr>
        </p:nvSpPr>
        <p:spPr/>
        <p:txBody>
          <a:bodyPr/>
          <a:lstStyle/>
          <a:p>
            <a:fld id="{EFC90EA4-C2C8-4CD7-B471-E76BC1308AB4}" type="slidenum">
              <a:rPr lang="en-US" smtClean="0"/>
              <a:t>‹#›</a:t>
            </a:fld>
            <a:endParaRPr lang="en-US"/>
          </a:p>
        </p:txBody>
      </p:sp>
    </p:spTree>
    <p:extLst>
      <p:ext uri="{BB962C8B-B14F-4D97-AF65-F5344CB8AC3E}">
        <p14:creationId xmlns:p14="http://schemas.microsoft.com/office/powerpoint/2010/main" val="420243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201B-8FC5-2C2C-9C8B-C56F11D349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28CE9-57BE-5998-78EF-88DB00FD7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66723-3FB5-0EC7-7F39-33E8C2E5FB12}"/>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F600287B-C0B6-81CA-6921-4D1C4122B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7D28E-66BD-A5C7-4DED-C961936A5F29}"/>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89660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4875-611F-D971-D63F-49253EF36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589CE-DE51-ED56-ABE8-3F3B8F7D19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41E5A5-884D-48AB-C73D-10CBD75981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648B8-C57C-C3C9-554B-A94F83F7FB66}"/>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6" name="Footer Placeholder 5">
            <a:extLst>
              <a:ext uri="{FF2B5EF4-FFF2-40B4-BE49-F238E27FC236}">
                <a16:creationId xmlns:a16="http://schemas.microsoft.com/office/drawing/2014/main" id="{106BD9E8-A611-3393-6CE7-87349CA6D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139D7-1717-9FDF-31A1-F122E5BE3CFA}"/>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93252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AA5C-4023-4D5B-11F8-FDFB036550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DAF65-B1B0-2CE2-1986-C698EE32A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4E7FB-73A2-A641-2532-E178C3B4E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67F53-2699-6985-756A-24AA7C4A8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8F47C-70C7-7FB7-51A4-4495BF64A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91022-679B-E0E2-1A3A-EB5AE6C028BE}"/>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8" name="Footer Placeholder 7">
            <a:extLst>
              <a:ext uri="{FF2B5EF4-FFF2-40B4-BE49-F238E27FC236}">
                <a16:creationId xmlns:a16="http://schemas.microsoft.com/office/drawing/2014/main" id="{876BAE90-3FD5-4502-B960-2F2197FBF2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8163-3FC8-D58A-8153-CE94082FE9ED}"/>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899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2511-DEEC-097E-27A5-0F5A5565F6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D12DB-0B5F-FCB0-6BA6-C447FAF41D64}"/>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4" name="Footer Placeholder 3">
            <a:extLst>
              <a:ext uri="{FF2B5EF4-FFF2-40B4-BE49-F238E27FC236}">
                <a16:creationId xmlns:a16="http://schemas.microsoft.com/office/drawing/2014/main" id="{B66D0309-650D-D4C3-258E-DA72D4CA5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14B01-CE57-4644-3A05-8F1A65812869}"/>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305455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C84BF-4EE2-BAAF-E5A9-52969073C5C4}"/>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3" name="Footer Placeholder 2">
            <a:extLst>
              <a:ext uri="{FF2B5EF4-FFF2-40B4-BE49-F238E27FC236}">
                <a16:creationId xmlns:a16="http://schemas.microsoft.com/office/drawing/2014/main" id="{018ACD95-B271-7AB4-CA3B-3EC6AE58D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4A699C-A91D-A6A1-B3A6-5572D877DF14}"/>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16030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D275-2D02-DC95-449C-712F51AA3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22F5AC-D926-5FC3-B36B-735F065BF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37967-C459-7BF0-7FCE-412EB6ED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A1AA5-FEFE-165B-FADC-421D2B8B065E}"/>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6" name="Footer Placeholder 5">
            <a:extLst>
              <a:ext uri="{FF2B5EF4-FFF2-40B4-BE49-F238E27FC236}">
                <a16:creationId xmlns:a16="http://schemas.microsoft.com/office/drawing/2014/main" id="{8B8E5E95-B245-94CF-D811-91072E332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0C12-E790-219E-8417-8F94C86FA9A2}"/>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5652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6979-0148-3884-97F1-161056D9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9D20A6-E538-FA6F-9342-E5EE5C150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27AF84-9CA8-342D-0CDA-2E03D40DB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C69FB-C8A5-5A45-448B-489ED49450C4}"/>
              </a:ext>
            </a:extLst>
          </p:cNvPr>
          <p:cNvSpPr>
            <a:spLocks noGrp="1"/>
          </p:cNvSpPr>
          <p:nvPr>
            <p:ph type="dt" sz="half" idx="10"/>
          </p:nvPr>
        </p:nvSpPr>
        <p:spPr/>
        <p:txBody>
          <a:bodyPr/>
          <a:lstStyle/>
          <a:p>
            <a:fld id="{98766FFB-F714-4CFE-BCAE-019448EC0854}" type="datetimeFigureOut">
              <a:rPr lang="en-US" smtClean="0"/>
              <a:t>7/19/2023</a:t>
            </a:fld>
            <a:endParaRPr lang="en-US"/>
          </a:p>
        </p:txBody>
      </p:sp>
      <p:sp>
        <p:nvSpPr>
          <p:cNvPr id="6" name="Footer Placeholder 5">
            <a:extLst>
              <a:ext uri="{FF2B5EF4-FFF2-40B4-BE49-F238E27FC236}">
                <a16:creationId xmlns:a16="http://schemas.microsoft.com/office/drawing/2014/main" id="{C1ED0615-ED18-F2D2-2D72-117CBD665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5FCFC-F383-D4FA-D899-512552DC216B}"/>
              </a:ext>
            </a:extLst>
          </p:cNvPr>
          <p:cNvSpPr>
            <a:spLocks noGrp="1"/>
          </p:cNvSpPr>
          <p:nvPr>
            <p:ph type="sldNum" sz="quarter" idx="12"/>
          </p:nvPr>
        </p:nvSpPr>
        <p:spPr/>
        <p:txBody>
          <a:bodyPr/>
          <a:lstStyle/>
          <a:p>
            <a:fld id="{B984EF96-AFC6-4ABA-9451-CF22675D6286}" type="slidenum">
              <a:rPr lang="en-US" smtClean="0"/>
              <a:t>‹#›</a:t>
            </a:fld>
            <a:endParaRPr lang="en-US"/>
          </a:p>
        </p:txBody>
      </p:sp>
    </p:spTree>
    <p:extLst>
      <p:ext uri="{BB962C8B-B14F-4D97-AF65-F5344CB8AC3E}">
        <p14:creationId xmlns:p14="http://schemas.microsoft.com/office/powerpoint/2010/main" val="259861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99CDE-06DF-7EB7-5AD5-641C4B026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397AB3-2E4F-35B7-2B37-7AC11FACD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35C34-210F-BA95-4E93-7B4B517D9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6FFB-F714-4CFE-BCAE-019448EC0854}" type="datetimeFigureOut">
              <a:rPr lang="en-US" smtClean="0"/>
              <a:t>7/19/2023</a:t>
            </a:fld>
            <a:endParaRPr lang="en-US"/>
          </a:p>
        </p:txBody>
      </p:sp>
      <p:sp>
        <p:nvSpPr>
          <p:cNvPr id="5" name="Footer Placeholder 4">
            <a:extLst>
              <a:ext uri="{FF2B5EF4-FFF2-40B4-BE49-F238E27FC236}">
                <a16:creationId xmlns:a16="http://schemas.microsoft.com/office/drawing/2014/main" id="{B688ED4C-304D-632D-51EA-9F22F9575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33242-6D8B-3D35-E430-274D9CE5F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4EF96-AFC6-4ABA-9451-CF22675D6286}" type="slidenum">
              <a:rPr lang="en-US" smtClean="0"/>
              <a:t>‹#›</a:t>
            </a:fld>
            <a:endParaRPr lang="en-US"/>
          </a:p>
        </p:txBody>
      </p:sp>
    </p:spTree>
    <p:extLst>
      <p:ext uri="{BB962C8B-B14F-4D97-AF65-F5344CB8AC3E}">
        <p14:creationId xmlns:p14="http://schemas.microsoft.com/office/powerpoint/2010/main" val="677421945"/>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4" r:id="rId3"/>
    <p:sldLayoutId id="2147483675" r:id="rId4"/>
    <p:sldLayoutId id="2147483676" r:id="rId5"/>
    <p:sldLayoutId id="2147483662"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1ED47-69EA-498B-B830-D2059EEA4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E5A3D-D050-402A-A9AC-ED6EDD4FC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600F7-6E0C-455F-AA05-6B7FDD23E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9D08C-282A-4DDB-AF1F-93243A3A9E1C}" type="datetime1">
              <a:rPr lang="en-US" smtClean="0"/>
              <a:t>7/19/2023</a:t>
            </a:fld>
            <a:endParaRPr lang="en-US"/>
          </a:p>
        </p:txBody>
      </p:sp>
      <p:sp>
        <p:nvSpPr>
          <p:cNvPr id="5" name="Footer Placeholder 4">
            <a:extLst>
              <a:ext uri="{FF2B5EF4-FFF2-40B4-BE49-F238E27FC236}">
                <a16:creationId xmlns:a16="http://schemas.microsoft.com/office/drawing/2014/main" id="{4706221E-0A6B-402C-B00B-3CFEEF9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Public and Indian Housing</a:t>
            </a:r>
          </a:p>
        </p:txBody>
      </p:sp>
      <p:sp>
        <p:nvSpPr>
          <p:cNvPr id="6" name="Slide Number Placeholder 5">
            <a:extLst>
              <a:ext uri="{FF2B5EF4-FFF2-40B4-BE49-F238E27FC236}">
                <a16:creationId xmlns:a16="http://schemas.microsoft.com/office/drawing/2014/main" id="{E9F7D4E9-493B-444D-BE28-2ED7DD051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90EA4-C2C8-4CD7-B471-E76BC1308AB4}" type="slidenum">
              <a:rPr lang="en-US" smtClean="0"/>
              <a:t>‹#›</a:t>
            </a:fld>
            <a:endParaRPr lang="en-US"/>
          </a:p>
        </p:txBody>
      </p:sp>
    </p:spTree>
    <p:extLst>
      <p:ext uri="{BB962C8B-B14F-4D97-AF65-F5344CB8AC3E}">
        <p14:creationId xmlns:p14="http://schemas.microsoft.com/office/powerpoint/2010/main" val="139800755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72" r:id="rId8"/>
    <p:sldLayoutId id="2147483650" r:id="rId9"/>
    <p:sldLayoutId id="2147483651" r:id="rId10"/>
    <p:sldLayoutId id="2147483652" r:id="rId11"/>
    <p:sldLayoutId id="214748365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hyperlink" Target="https://www.hudexchange.info/resource/5208/notice-establishing-additional-requirements-for-a-continuum-of-care-centralized-or-coordinated-assessment-system/" TargetMode="Externa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files.hudexchange.info/resources/documents/PHA-Using-Coordinated-Entry-to-Identify-People-Experiencing-Homelessness-for-Housing-Assistance.pdf"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hud.gov/sites/dfiles/PIH/documents/pih2023-13.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udexchange.info/resource/5787/coc-analysis-tool-race-and-ethnicity/#:~:text=The%20CoC%20Analysis%20Tool%20draws%20on%20Point-In-Time%20%28PIT%29,and%20ethnic%20bias%20in%20our%20systems%20and%20services."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37.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14.svg"/></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udexchange.info/resource/6496/pha-strategies-to-assist-people-experiencing-homelessness-guidebook/" TargetMode="External"/><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hyperlink" Target="https://www.hudexchange.info/programs/coc/coc-homeless-populations-and-subpopulations-reports/" TargetMode="External"/><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hyperlink" Target="https://www.hudexchange.info/homelessness-assistance/racial-equity/#coordinated-entry-equity-demonstration" TargetMode="External"/><Relationship Id="rId4" Type="http://schemas.openxmlformats.org/officeDocument/2006/relationships/hyperlink" Target="https://www.hudexchange.info/trainings/courses/coordinated-entry-as-a-tool-for-equity/?utm_source=HUD+Exchange+Mailing+List&amp;utm_campaign=e35957a9d8-CE-FH-OLT-Online-Training-05-30-2023&amp;utm_medium=email&amp;utm_term=0_-e35957a9d8-%5BLIST_EMAIL_ID%5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hud.gov/sites/dfiles/PIH/documents/pih2023-13.pdf" TargetMode="External"/><Relationship Id="rId7"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hyperlink" Target="mailto:SNAPSinfo@hud.gov" TargetMode="External"/><Relationship Id="rId5" Type="http://schemas.openxmlformats.org/officeDocument/2006/relationships/hyperlink" Target="mailto:vouchernotice@hud.gov" TargetMode="External"/><Relationship Id="rId4" Type="http://schemas.openxmlformats.org/officeDocument/2006/relationships/hyperlink" Target="mailto:publichousingpolicyquestions@hud.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259" y="5088375"/>
            <a:ext cx="9144000" cy="1690400"/>
          </a:xfrm>
        </p:spPr>
        <p:txBody>
          <a:bodyPr>
            <a:normAutofit fontScale="90000"/>
          </a:bodyPr>
          <a:lstStyle/>
          <a:p>
            <a:r>
              <a:rPr lang="en-US" sz="5300">
                <a:latin typeface="+mn-lt"/>
                <a:cs typeface="+mj-ea"/>
              </a:rPr>
              <a:t>PHAS Housing Families Experiencing Homelessness through the Public Housing and Housing Choice Voucher Programs</a:t>
            </a:r>
            <a:br>
              <a:rPr lang="en-US">
                <a:latin typeface="+mn-lt"/>
                <a:cs typeface="+mj-ea"/>
              </a:rPr>
            </a:br>
            <a:br>
              <a:rPr lang="en-US">
                <a:latin typeface="+mn-lt"/>
                <a:cs typeface="+mj-ea"/>
              </a:rPr>
            </a:br>
            <a:r>
              <a:rPr lang="en-US" sz="5300">
                <a:latin typeface="+mn-lt"/>
                <a:cs typeface="Calibri"/>
              </a:rPr>
              <a:t>July 20, 2023</a:t>
            </a:r>
            <a:endParaRPr lang="en-US" sz="3600">
              <a:latin typeface="+mn-lt"/>
              <a:cs typeface="Calibri"/>
            </a:endParaRPr>
          </a:p>
        </p:txBody>
      </p:sp>
      <p:pic>
        <p:nvPicPr>
          <p:cNvPr id="7" name="Picture 6" descr="HUD PI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385" y="600360"/>
            <a:ext cx="6843773" cy="1986036"/>
          </a:xfrm>
          <a:prstGeom prst="rect">
            <a:avLst/>
          </a:prstGeom>
        </p:spPr>
      </p:pic>
      <p:cxnSp>
        <p:nvCxnSpPr>
          <p:cNvPr id="5" name="Straight Connector 4">
            <a:extLst>
              <a:ext uri="{FF2B5EF4-FFF2-40B4-BE49-F238E27FC236}">
                <a16:creationId xmlns:a16="http://schemas.microsoft.com/office/drawing/2014/main" id="{C4FB3615-6B6C-4FE5-95B9-56A095152197}"/>
              </a:ext>
              <a:ext uri="{C183D7F6-B498-43B3-948B-1728B52AA6E4}">
                <adec:decorative xmlns:adec="http://schemas.microsoft.com/office/drawing/2017/decorative" val="1"/>
              </a:ext>
            </a:extLst>
          </p:cNvPr>
          <p:cNvCxnSpPr>
            <a:cxnSpLocks/>
          </p:cNvCxnSpPr>
          <p:nvPr/>
        </p:nvCxnSpPr>
        <p:spPr>
          <a:xfrm>
            <a:off x="94503" y="2670147"/>
            <a:ext cx="12192000" cy="0"/>
          </a:xfrm>
          <a:prstGeom prst="line">
            <a:avLst/>
          </a:prstGeom>
          <a:ln w="76200">
            <a:gradFill flip="none" rotWithShape="1">
              <a:gsLst>
                <a:gs pos="0">
                  <a:srgbClr val="149A68"/>
                </a:gs>
                <a:gs pos="100000">
                  <a:srgbClr val="035F8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82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255A7-26B6-ADDB-1321-FFDDD25279C5}"/>
              </a:ext>
            </a:extLst>
          </p:cNvPr>
          <p:cNvSpPr>
            <a:spLocks noGrp="1"/>
          </p:cNvSpPr>
          <p:nvPr>
            <p:ph idx="1"/>
          </p:nvPr>
        </p:nvSpPr>
        <p:spPr/>
        <p:txBody>
          <a:bodyPr/>
          <a:lstStyle/>
          <a:p>
            <a:r>
              <a:rPr lang="en-US" sz="3600"/>
              <a:t>Category 1:  Literally homeless individuals/families</a:t>
            </a:r>
          </a:p>
          <a:p>
            <a:r>
              <a:rPr lang="en-US" sz="3600" b="1"/>
              <a:t>Category 2:  Individuals/families who will imminently lose their primary nighttime residence with no subsequent residence, resources or support networks</a:t>
            </a:r>
          </a:p>
          <a:p>
            <a:r>
              <a:rPr lang="en-US" sz="3600" b="1"/>
              <a:t>Category 3:  Unaccompanied youth or families with children/youth who meet the homeless definition under another federal statutes</a:t>
            </a:r>
          </a:p>
          <a:p>
            <a:r>
              <a:rPr lang="en-US" sz="3600"/>
              <a:t>Category 4:  Individuals/families fleeing or attempting to flee domestic violence</a:t>
            </a:r>
          </a:p>
          <a:p>
            <a:endParaRPr lang="en-US"/>
          </a:p>
        </p:txBody>
      </p:sp>
      <p:sp>
        <p:nvSpPr>
          <p:cNvPr id="2" name="Title 1">
            <a:extLst>
              <a:ext uri="{FF2B5EF4-FFF2-40B4-BE49-F238E27FC236}">
                <a16:creationId xmlns:a16="http://schemas.microsoft.com/office/drawing/2014/main" id="{AC9DDA6E-F1EA-7196-5765-8F418DCC5207}"/>
              </a:ext>
            </a:extLst>
          </p:cNvPr>
          <p:cNvSpPr>
            <a:spLocks noGrp="1"/>
          </p:cNvSpPr>
          <p:nvPr>
            <p:ph type="title"/>
          </p:nvPr>
        </p:nvSpPr>
        <p:spPr>
          <a:xfrm>
            <a:off x="180174" y="188452"/>
            <a:ext cx="11539863" cy="626395"/>
          </a:xfrm>
        </p:spPr>
        <p:txBody>
          <a:bodyPr>
            <a:normAutofit fontScale="90000"/>
          </a:bodyPr>
          <a:lstStyle/>
          <a:p>
            <a:r>
              <a:rPr lang="en-US"/>
              <a:t>Overview of HUD Homeless Definition</a:t>
            </a:r>
          </a:p>
        </p:txBody>
      </p:sp>
    </p:spTree>
    <p:extLst>
      <p:ext uri="{BB962C8B-B14F-4D97-AF65-F5344CB8AC3E}">
        <p14:creationId xmlns:p14="http://schemas.microsoft.com/office/powerpoint/2010/main" val="12109455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An assortment of differently patterned circles">
            <a:extLst>
              <a:ext uri="{FF2B5EF4-FFF2-40B4-BE49-F238E27FC236}">
                <a16:creationId xmlns:a16="http://schemas.microsoft.com/office/drawing/2014/main" id="{06643782-D941-4362-B992-F4FBFF106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0"/>
            <a:ext cx="6858000" cy="6858000"/>
          </a:xfrm>
          <a:prstGeom prst="rect">
            <a:avLst/>
          </a:prstGeom>
        </p:spPr>
      </p:pic>
      <p:sp>
        <p:nvSpPr>
          <p:cNvPr id="8" name="Rectangle 7">
            <a:extLst>
              <a:ext uri="{FF2B5EF4-FFF2-40B4-BE49-F238E27FC236}">
                <a16:creationId xmlns:a16="http://schemas.microsoft.com/office/drawing/2014/main" id="{D5CB2024-79F4-4232-A00D-58C66231CF4C}"/>
              </a:ext>
            </a:extLst>
          </p:cNvPr>
          <p:cNvSpPr/>
          <p:nvPr/>
        </p:nvSpPr>
        <p:spPr>
          <a:xfrm>
            <a:off x="818561" y="3315048"/>
            <a:ext cx="11373439" cy="1850842"/>
          </a:xfrm>
          <a:prstGeom prst="rect">
            <a:avLst/>
          </a:prstGeom>
          <a:solidFill>
            <a:srgbClr val="139677"/>
          </a:solidFill>
          <a:ln>
            <a:solidFill>
              <a:srgbClr val="139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62F4DA-35EB-41C0-B341-DFD74A7D69B0}"/>
              </a:ext>
            </a:extLst>
          </p:cNvPr>
          <p:cNvSpPr/>
          <p:nvPr/>
        </p:nvSpPr>
        <p:spPr>
          <a:xfrm>
            <a:off x="0" y="1257581"/>
            <a:ext cx="11650465" cy="1428205"/>
          </a:xfrm>
          <a:prstGeom prst="rect">
            <a:avLst/>
          </a:prstGeom>
          <a:solidFill>
            <a:srgbClr val="035E8D"/>
          </a:solidFill>
          <a:ln>
            <a:solidFill>
              <a:srgbClr val="035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C6CBAF-C109-4F3E-8143-02A85CF3225D}"/>
              </a:ext>
            </a:extLst>
          </p:cNvPr>
          <p:cNvSpPr>
            <a:spLocks noGrp="1"/>
          </p:cNvSpPr>
          <p:nvPr>
            <p:ph idx="1"/>
          </p:nvPr>
        </p:nvSpPr>
        <p:spPr>
          <a:xfrm>
            <a:off x="0" y="1342421"/>
            <a:ext cx="11775392" cy="1258523"/>
          </a:xfrm>
        </p:spPr>
        <p:txBody>
          <a:bodyPr vert="horz" lIns="91440" tIns="45720" rIns="91440" bIns="45720" rtlCol="0" anchor="t">
            <a:normAutofit fontScale="92500" lnSpcReduction="20000"/>
          </a:bodyPr>
          <a:lstStyle/>
          <a:p>
            <a:pPr marL="0" lvl="2" indent="0">
              <a:spcBef>
                <a:spcPts val="1000"/>
              </a:spcBef>
              <a:buClr>
                <a:schemeClr val="tx1"/>
              </a:buClr>
              <a:buSzPct val="100000"/>
              <a:buNone/>
              <a:tabLst>
                <a:tab pos="315595" algn="l"/>
              </a:tabLst>
            </a:pPr>
            <a:r>
              <a:rPr lang="en-US" sz="3600" b="1">
                <a:solidFill>
                  <a:schemeClr val="bg1"/>
                </a:solidFill>
                <a:latin typeface="+mj-lt"/>
              </a:rPr>
              <a:t>Continuums of Care (Co</a:t>
            </a:r>
            <a:r>
              <a:rPr lang="en-US" sz="3600" b="1">
                <a:solidFill>
                  <a:schemeClr val="bg1"/>
                </a:solidFill>
              </a:rPr>
              <a:t>Cs) </a:t>
            </a:r>
            <a:r>
              <a:rPr lang="en-US" sz="3600">
                <a:solidFill>
                  <a:schemeClr val="bg1"/>
                </a:solidFill>
              </a:rPr>
              <a:t>apply annually for and m</a:t>
            </a:r>
            <a:r>
              <a:rPr lang="en-US" sz="3600">
                <a:solidFill>
                  <a:schemeClr val="bg1"/>
                </a:solidFill>
                <a:latin typeface="+mj-lt"/>
              </a:rPr>
              <a:t>anage federal resources to assist individuals and families experiencing homelessness</a:t>
            </a:r>
          </a:p>
          <a:p>
            <a:pPr marL="685800" lvl="2" indent="-685800">
              <a:spcBef>
                <a:spcPts val="1000"/>
              </a:spcBef>
              <a:buClr>
                <a:schemeClr val="tx1"/>
              </a:buClr>
              <a:buSzPct val="100000"/>
              <a:buFont typeface="Wingdings" panose="05000000000000000000" pitchFamily="2" charset="2"/>
              <a:buChar char="Ø"/>
              <a:tabLst>
                <a:tab pos="315595" algn="l"/>
              </a:tabLst>
            </a:pPr>
            <a:endParaRPr lang="en-US" sz="4500">
              <a:latin typeface="+mj-lt"/>
            </a:endParaRPr>
          </a:p>
          <a:p>
            <a:pPr marL="0" marR="0" lvl="2" indent="0">
              <a:spcBef>
                <a:spcPts val="1000"/>
              </a:spcBef>
              <a:spcAft>
                <a:spcPts val="0"/>
              </a:spcAft>
              <a:buSzPts val="1200"/>
              <a:buNone/>
              <a:tabLst>
                <a:tab pos="315595" algn="l"/>
              </a:tabLst>
            </a:pPr>
            <a:endParaRPr lang="en-US" sz="4500">
              <a:latin typeface="+mj-lt"/>
            </a:endParaRPr>
          </a:p>
          <a:p>
            <a:pPr marL="0" marR="302260" indent="0">
              <a:spcBef>
                <a:spcPts val="0"/>
              </a:spcBef>
              <a:spcAft>
                <a:spcPts val="0"/>
              </a:spcAft>
              <a:buNone/>
              <a:tabLst>
                <a:tab pos="315595" algn="l"/>
              </a:tabLst>
            </a:pPr>
            <a:endParaRPr lang="en-US"/>
          </a:p>
        </p:txBody>
      </p:sp>
      <p:sp>
        <p:nvSpPr>
          <p:cNvPr id="2" name="Title 1">
            <a:extLst>
              <a:ext uri="{FF2B5EF4-FFF2-40B4-BE49-F238E27FC236}">
                <a16:creationId xmlns:a16="http://schemas.microsoft.com/office/drawing/2014/main" id="{6715845A-12C3-4136-9239-0761B1163492}"/>
              </a:ext>
            </a:extLst>
          </p:cNvPr>
          <p:cNvSpPr>
            <a:spLocks noGrp="1"/>
          </p:cNvSpPr>
          <p:nvPr>
            <p:ph type="title"/>
          </p:nvPr>
        </p:nvSpPr>
        <p:spPr/>
        <p:txBody>
          <a:bodyPr>
            <a:normAutofit fontScale="90000"/>
          </a:bodyPr>
          <a:lstStyle/>
          <a:p>
            <a:r>
              <a:rPr lang="en-US"/>
              <a:t>The Role of PHAs and CoCs</a:t>
            </a:r>
          </a:p>
        </p:txBody>
      </p:sp>
      <p:sp>
        <p:nvSpPr>
          <p:cNvPr id="7" name="TextBox 6">
            <a:extLst>
              <a:ext uri="{FF2B5EF4-FFF2-40B4-BE49-F238E27FC236}">
                <a16:creationId xmlns:a16="http://schemas.microsoft.com/office/drawing/2014/main" id="{99AC2B26-E479-4377-88B4-4EFCD793F61A}"/>
              </a:ext>
            </a:extLst>
          </p:cNvPr>
          <p:cNvSpPr txBox="1"/>
          <p:nvPr/>
        </p:nvSpPr>
        <p:spPr>
          <a:xfrm>
            <a:off x="680047" y="3484728"/>
            <a:ext cx="11373439" cy="1588127"/>
          </a:xfrm>
          <a:prstGeom prst="rect">
            <a:avLst/>
          </a:prstGeom>
          <a:noFill/>
          <a:ln>
            <a:noFill/>
          </a:ln>
        </p:spPr>
        <p:txBody>
          <a:bodyPr wrap="square">
            <a:spAutoFit/>
          </a:bodyPr>
          <a:lstStyle/>
          <a:p>
            <a:pPr marL="0" lvl="2" algn="r">
              <a:lnSpc>
                <a:spcPct val="90000"/>
              </a:lnSpc>
              <a:spcBef>
                <a:spcPts val="1000"/>
              </a:spcBef>
              <a:buClr>
                <a:schemeClr val="tx1"/>
              </a:buClr>
              <a:buSzPct val="100000"/>
              <a:tabLst>
                <a:tab pos="315595" algn="l"/>
              </a:tabLst>
            </a:pPr>
            <a:r>
              <a:rPr lang="en-US" sz="3600" b="1">
                <a:solidFill>
                  <a:schemeClr val="bg1"/>
                </a:solidFill>
                <a:latin typeface="+mj-lt"/>
              </a:rPr>
              <a:t>Public Housing Authorities (PHAs) </a:t>
            </a:r>
            <a:r>
              <a:rPr lang="en-US" sz="3600">
                <a:solidFill>
                  <a:schemeClr val="bg1"/>
                </a:solidFill>
                <a:latin typeface="+mj-lt"/>
              </a:rPr>
              <a:t>provide stable, long-term housing and housing subsidies which can help end the cycle of homelessness</a:t>
            </a:r>
          </a:p>
        </p:txBody>
      </p:sp>
    </p:spTree>
    <p:extLst>
      <p:ext uri="{BB962C8B-B14F-4D97-AF65-F5344CB8AC3E}">
        <p14:creationId xmlns:p14="http://schemas.microsoft.com/office/powerpoint/2010/main" val="332293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6CE32-9194-45AD-B2C4-23D925EB35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20" y="4851042"/>
            <a:ext cx="4852762" cy="1408252"/>
          </a:xfrm>
          <a:prstGeom prst="rect">
            <a:avLst/>
          </a:prstGeom>
        </p:spPr>
      </p:pic>
      <p:sp>
        <p:nvSpPr>
          <p:cNvPr id="4" name="Title 3">
            <a:extLst>
              <a:ext uri="{FF2B5EF4-FFF2-40B4-BE49-F238E27FC236}">
                <a16:creationId xmlns:a16="http://schemas.microsoft.com/office/drawing/2014/main" id="{82BC6425-559A-4A7D-8101-4275290BBD06}"/>
              </a:ext>
            </a:extLst>
          </p:cNvPr>
          <p:cNvSpPr>
            <a:spLocks noGrp="1"/>
          </p:cNvSpPr>
          <p:nvPr>
            <p:ph type="title" idx="4294967295"/>
          </p:nvPr>
        </p:nvSpPr>
        <p:spPr>
          <a:xfrm>
            <a:off x="1010020" y="1547749"/>
            <a:ext cx="10343780" cy="1325563"/>
          </a:xfrm>
        </p:spPr>
        <p:txBody>
          <a:bodyPr/>
          <a:lstStyle/>
          <a:p>
            <a:r>
              <a:rPr lang="en-US" b="1">
                <a:latin typeface="+mn-lt"/>
              </a:rPr>
              <a:t>Forming Partnerships and Collaboration between the PHA and CoC</a:t>
            </a:r>
          </a:p>
        </p:txBody>
      </p:sp>
    </p:spTree>
    <p:extLst>
      <p:ext uri="{BB962C8B-B14F-4D97-AF65-F5344CB8AC3E}">
        <p14:creationId xmlns:p14="http://schemas.microsoft.com/office/powerpoint/2010/main" val="14978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600E261-87E7-4ABB-AA35-44A2607EA799}"/>
              </a:ext>
            </a:extLst>
          </p:cNvPr>
          <p:cNvSpPr/>
          <p:nvPr/>
        </p:nvSpPr>
        <p:spPr>
          <a:xfrm>
            <a:off x="0" y="-65987"/>
            <a:ext cx="12192000" cy="6579910"/>
          </a:xfrm>
          <a:prstGeom prst="rect">
            <a:avLst/>
          </a:prstGeom>
          <a:solidFill>
            <a:srgbClr val="1636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4D44AB0-75B8-4BCB-908C-68B236765BBD}"/>
              </a:ext>
            </a:extLst>
          </p:cNvPr>
          <p:cNvSpPr/>
          <p:nvPr/>
        </p:nvSpPr>
        <p:spPr>
          <a:xfrm>
            <a:off x="1883004" y="644242"/>
            <a:ext cx="8425992" cy="3041638"/>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637" tIns="34637" rIns="34637" bIns="3463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3CCF58-C764-482A-963F-CF9589419737}"/>
              </a:ext>
            </a:extLst>
          </p:cNvPr>
          <p:cNvSpPr>
            <a:spLocks noGrp="1"/>
          </p:cNvSpPr>
          <p:nvPr>
            <p:ph idx="4294967295"/>
          </p:nvPr>
        </p:nvSpPr>
        <p:spPr>
          <a:xfrm>
            <a:off x="1883004" y="829558"/>
            <a:ext cx="8214150" cy="2931737"/>
          </a:xfrm>
        </p:spPr>
        <p:txBody>
          <a:bodyPr>
            <a:normAutofit fontScale="40000" lnSpcReduction="20000"/>
          </a:bodyPr>
          <a:lstStyle/>
          <a:p>
            <a:pPr marL="0" lvl="2" indent="0" algn="ctr">
              <a:lnSpc>
                <a:spcPct val="100000"/>
              </a:lnSpc>
              <a:spcBef>
                <a:spcPts val="1000"/>
              </a:spcBef>
              <a:buSzPts val="1200"/>
              <a:buNone/>
              <a:tabLst>
                <a:tab pos="315595" algn="l"/>
              </a:tabLst>
            </a:pPr>
            <a:r>
              <a:rPr lang="en-US" sz="8000">
                <a:solidFill>
                  <a:prstClr val="black"/>
                </a:solidFill>
                <a:latin typeface="Calibri Light" panose="020F0302020204030204"/>
              </a:rPr>
              <a:t>HUD strongly encourages PHAs and CoCs to proactively engage in partnerships, since the communities that have been most successful in working toward ending homelessness are those where PHAs form direct partnerships with the local CoC, homeless service providers, and other agencies</a:t>
            </a:r>
          </a:p>
          <a:p>
            <a:endParaRPr lang="en-US"/>
          </a:p>
        </p:txBody>
      </p:sp>
      <p:pic>
        <p:nvPicPr>
          <p:cNvPr id="6" name="Graphic 5" descr="A city block">
            <a:extLst>
              <a:ext uri="{FF2B5EF4-FFF2-40B4-BE49-F238E27FC236}">
                <a16:creationId xmlns:a16="http://schemas.microsoft.com/office/drawing/2014/main" id="{74565B75-EBA7-46FC-84F4-157D0EAFBF3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8246" b="33930"/>
          <a:stretch/>
        </p:blipFill>
        <p:spPr>
          <a:xfrm>
            <a:off x="-1" y="4264036"/>
            <a:ext cx="12273699" cy="2593964"/>
          </a:xfrm>
          <a:prstGeom prst="rect">
            <a:avLst/>
          </a:prstGeom>
        </p:spPr>
      </p:pic>
    </p:spTree>
    <p:extLst>
      <p:ext uri="{BB962C8B-B14F-4D97-AF65-F5344CB8AC3E}">
        <p14:creationId xmlns:p14="http://schemas.microsoft.com/office/powerpoint/2010/main" val="242083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5C6C5-8955-40E5-BEB4-77078815BD0C}"/>
              </a:ext>
            </a:extLst>
          </p:cNvPr>
          <p:cNvSpPr>
            <a:spLocks noGrp="1"/>
          </p:cNvSpPr>
          <p:nvPr>
            <p:ph idx="1"/>
          </p:nvPr>
        </p:nvSpPr>
        <p:spPr>
          <a:xfrm>
            <a:off x="416608" y="1418009"/>
            <a:ext cx="11775392" cy="1523399"/>
          </a:xfrm>
        </p:spPr>
        <p:txBody>
          <a:bodyPr vert="horz" lIns="91440" tIns="45720" rIns="91440" bIns="45720" rtlCol="0" anchor="t">
            <a:normAutofit fontScale="92500"/>
          </a:bodyPr>
          <a:lstStyle/>
          <a:p>
            <a:pPr marL="0" indent="0" algn="ctr">
              <a:lnSpc>
                <a:spcPct val="80000"/>
              </a:lnSpc>
              <a:spcBef>
                <a:spcPts val="600"/>
              </a:spcBef>
              <a:buNone/>
            </a:pPr>
            <a:r>
              <a:rPr lang="en-US" sz="3600"/>
              <a:t>PHAs and CoCs are encouraged to establish strong partnerships, as this enables the PHA and CoC to access the large network of different homeless service providers throughout their community</a:t>
            </a:r>
          </a:p>
          <a:p>
            <a:pPr marL="0" marR="0" indent="0" algn="ctr">
              <a:lnSpc>
                <a:spcPct val="80000"/>
              </a:lnSpc>
              <a:spcBef>
                <a:spcPts val="600"/>
              </a:spcBef>
              <a:spcAft>
                <a:spcPts val="0"/>
              </a:spcAft>
              <a:buNone/>
            </a:pPr>
            <a:endParaRPr lang="en-US" sz="3100"/>
          </a:p>
        </p:txBody>
      </p:sp>
      <p:sp>
        <p:nvSpPr>
          <p:cNvPr id="3" name="Slide Number Placeholder 2">
            <a:extLst>
              <a:ext uri="{FF2B5EF4-FFF2-40B4-BE49-F238E27FC236}">
                <a16:creationId xmlns:a16="http://schemas.microsoft.com/office/drawing/2014/main" id="{45CE7926-0A5C-4C1A-A12C-F726B61D6C69}"/>
              </a:ext>
            </a:extLst>
          </p:cNvPr>
          <p:cNvSpPr>
            <a:spLocks noGrp="1"/>
          </p:cNvSpPr>
          <p:nvPr>
            <p:ph type="sldNum" sz="quarter" idx="12"/>
          </p:nvPr>
        </p:nvSpPr>
        <p:spPr/>
        <p:txBody>
          <a:bodyPr/>
          <a:lstStyle/>
          <a:p>
            <a:fld id="{EFC90EA4-C2C8-4CD7-B471-E76BC1308AB4}" type="slidenum">
              <a:rPr lang="en-US" smtClean="0"/>
              <a:t>14</a:t>
            </a:fld>
            <a:endParaRPr lang="en-US"/>
          </a:p>
        </p:txBody>
      </p:sp>
      <p:sp>
        <p:nvSpPr>
          <p:cNvPr id="4" name="Title 3">
            <a:extLst>
              <a:ext uri="{FF2B5EF4-FFF2-40B4-BE49-F238E27FC236}">
                <a16:creationId xmlns:a16="http://schemas.microsoft.com/office/drawing/2014/main" id="{2FA7F59A-152B-4750-81E9-52C55561BAD4}"/>
              </a:ext>
            </a:extLst>
          </p:cNvPr>
          <p:cNvSpPr>
            <a:spLocks noGrp="1"/>
          </p:cNvSpPr>
          <p:nvPr>
            <p:ph type="title"/>
          </p:nvPr>
        </p:nvSpPr>
        <p:spPr/>
        <p:txBody>
          <a:bodyPr>
            <a:normAutofit fontScale="90000"/>
          </a:bodyPr>
          <a:lstStyle/>
          <a:p>
            <a:r>
              <a:rPr lang="en-US"/>
              <a:t>Building Relationships</a:t>
            </a:r>
          </a:p>
        </p:txBody>
      </p:sp>
      <p:grpSp>
        <p:nvGrpSpPr>
          <p:cNvPr id="5" name="Group 4">
            <a:extLst>
              <a:ext uri="{FF2B5EF4-FFF2-40B4-BE49-F238E27FC236}">
                <a16:creationId xmlns:a16="http://schemas.microsoft.com/office/drawing/2014/main" id="{302E34A8-DD20-4A9E-8243-AFDDF4645A8A}"/>
              </a:ext>
            </a:extLst>
          </p:cNvPr>
          <p:cNvGrpSpPr/>
          <p:nvPr/>
        </p:nvGrpSpPr>
        <p:grpSpPr>
          <a:xfrm>
            <a:off x="462476" y="2827718"/>
            <a:ext cx="1993403" cy="3576011"/>
            <a:chOff x="5357813" y="1000126"/>
            <a:chExt cx="2873376" cy="5154613"/>
          </a:xfrm>
        </p:grpSpPr>
        <p:sp>
          <p:nvSpPr>
            <p:cNvPr id="6" name="Freeform 2112">
              <a:extLst>
                <a:ext uri="{FF2B5EF4-FFF2-40B4-BE49-F238E27FC236}">
                  <a16:creationId xmlns:a16="http://schemas.microsoft.com/office/drawing/2014/main" id="{93EC6F99-98DF-4567-AA61-635971000F88}"/>
                </a:ext>
              </a:extLst>
            </p:cNvPr>
            <p:cNvSpPr>
              <a:spLocks/>
            </p:cNvSpPr>
            <p:nvPr/>
          </p:nvSpPr>
          <p:spPr bwMode="auto">
            <a:xfrm>
              <a:off x="5567363" y="1427163"/>
              <a:ext cx="503238" cy="560388"/>
            </a:xfrm>
            <a:custGeom>
              <a:avLst/>
              <a:gdLst>
                <a:gd name="T0" fmla="*/ 0 w 134"/>
                <a:gd name="T1" fmla="*/ 38 h 149"/>
                <a:gd name="T2" fmla="*/ 16 w 134"/>
                <a:gd name="T3" fmla="*/ 69 h 149"/>
                <a:gd name="T4" fmla="*/ 13 w 134"/>
                <a:gd name="T5" fmla="*/ 109 h 149"/>
                <a:gd name="T6" fmla="*/ 90 w 134"/>
                <a:gd name="T7" fmla="*/ 149 h 149"/>
                <a:gd name="T8" fmla="*/ 85 w 134"/>
                <a:gd name="T9" fmla="*/ 103 h 149"/>
                <a:gd name="T10" fmla="*/ 127 w 134"/>
                <a:gd name="T11" fmla="*/ 96 h 149"/>
                <a:gd name="T12" fmla="*/ 105 w 134"/>
                <a:gd name="T13" fmla="*/ 23 h 149"/>
                <a:gd name="T14" fmla="*/ 24 w 134"/>
                <a:gd name="T15" fmla="*/ 0 h 149"/>
                <a:gd name="T16" fmla="*/ 0 w 134"/>
                <a:gd name="T17"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49">
                  <a:moveTo>
                    <a:pt x="0" y="38"/>
                  </a:moveTo>
                  <a:cubicBezTo>
                    <a:pt x="0" y="38"/>
                    <a:pt x="15" y="54"/>
                    <a:pt x="16" y="69"/>
                  </a:cubicBezTo>
                  <a:cubicBezTo>
                    <a:pt x="18" y="81"/>
                    <a:pt x="13" y="109"/>
                    <a:pt x="13" y="109"/>
                  </a:cubicBezTo>
                  <a:cubicBezTo>
                    <a:pt x="90" y="149"/>
                    <a:pt x="90" y="149"/>
                    <a:pt x="90" y="149"/>
                  </a:cubicBezTo>
                  <a:cubicBezTo>
                    <a:pt x="90" y="149"/>
                    <a:pt x="77" y="121"/>
                    <a:pt x="85" y="103"/>
                  </a:cubicBezTo>
                  <a:cubicBezTo>
                    <a:pt x="88" y="97"/>
                    <a:pt x="120" y="105"/>
                    <a:pt x="127" y="96"/>
                  </a:cubicBezTo>
                  <a:cubicBezTo>
                    <a:pt x="134" y="88"/>
                    <a:pt x="105" y="23"/>
                    <a:pt x="105" y="23"/>
                  </a:cubicBezTo>
                  <a:cubicBezTo>
                    <a:pt x="24" y="0"/>
                    <a:pt x="24" y="0"/>
                    <a:pt x="24" y="0"/>
                  </a:cubicBezTo>
                  <a:lnTo>
                    <a:pt x="0" y="38"/>
                  </a:lnTo>
                  <a:close/>
                </a:path>
              </a:pathLst>
            </a:custGeom>
            <a:solidFill>
              <a:srgbClr val="FCC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113">
              <a:extLst>
                <a:ext uri="{FF2B5EF4-FFF2-40B4-BE49-F238E27FC236}">
                  <a16:creationId xmlns:a16="http://schemas.microsoft.com/office/drawing/2014/main" id="{27149CD2-FA2A-40F5-AE85-410D0CDE24FD}"/>
                </a:ext>
              </a:extLst>
            </p:cNvPr>
            <p:cNvSpPr>
              <a:spLocks/>
            </p:cNvSpPr>
            <p:nvPr/>
          </p:nvSpPr>
          <p:spPr bwMode="auto">
            <a:xfrm>
              <a:off x="5594351" y="1143001"/>
              <a:ext cx="525463" cy="657225"/>
            </a:xfrm>
            <a:custGeom>
              <a:avLst/>
              <a:gdLst>
                <a:gd name="T0" fmla="*/ 115 w 140"/>
                <a:gd name="T1" fmla="*/ 26 h 175"/>
                <a:gd name="T2" fmla="*/ 123 w 140"/>
                <a:gd name="T3" fmla="*/ 40 h 175"/>
                <a:gd name="T4" fmla="*/ 127 w 140"/>
                <a:gd name="T5" fmla="*/ 66 h 175"/>
                <a:gd name="T6" fmla="*/ 127 w 140"/>
                <a:gd name="T7" fmla="*/ 88 h 175"/>
                <a:gd name="T8" fmla="*/ 136 w 140"/>
                <a:gd name="T9" fmla="*/ 110 h 175"/>
                <a:gd name="T10" fmla="*/ 136 w 140"/>
                <a:gd name="T11" fmla="*/ 120 h 175"/>
                <a:gd name="T12" fmla="*/ 127 w 140"/>
                <a:gd name="T13" fmla="*/ 124 h 175"/>
                <a:gd name="T14" fmla="*/ 129 w 140"/>
                <a:gd name="T15" fmla="*/ 132 h 175"/>
                <a:gd name="T16" fmla="*/ 124 w 140"/>
                <a:gd name="T17" fmla="*/ 138 h 175"/>
                <a:gd name="T18" fmla="*/ 126 w 140"/>
                <a:gd name="T19" fmla="*/ 141 h 175"/>
                <a:gd name="T20" fmla="*/ 126 w 140"/>
                <a:gd name="T21" fmla="*/ 148 h 175"/>
                <a:gd name="T22" fmla="*/ 123 w 140"/>
                <a:gd name="T23" fmla="*/ 153 h 175"/>
                <a:gd name="T24" fmla="*/ 124 w 140"/>
                <a:gd name="T25" fmla="*/ 165 h 175"/>
                <a:gd name="T26" fmla="*/ 117 w 140"/>
                <a:gd name="T27" fmla="*/ 174 h 175"/>
                <a:gd name="T28" fmla="*/ 96 w 140"/>
                <a:gd name="T29" fmla="*/ 173 h 175"/>
                <a:gd name="T30" fmla="*/ 67 w 140"/>
                <a:gd name="T31" fmla="*/ 165 h 175"/>
                <a:gd name="T32" fmla="*/ 46 w 140"/>
                <a:gd name="T33" fmla="*/ 150 h 175"/>
                <a:gd name="T34" fmla="*/ 35 w 140"/>
                <a:gd name="T35" fmla="*/ 122 h 175"/>
                <a:gd name="T36" fmla="*/ 26 w 140"/>
                <a:gd name="T37" fmla="*/ 124 h 175"/>
                <a:gd name="T38" fmla="*/ 10 w 140"/>
                <a:gd name="T39" fmla="*/ 113 h 175"/>
                <a:gd name="T40" fmla="*/ 1 w 140"/>
                <a:gd name="T41" fmla="*/ 92 h 175"/>
                <a:gd name="T42" fmla="*/ 32 w 140"/>
                <a:gd name="T43" fmla="*/ 15 h 175"/>
                <a:gd name="T44" fmla="*/ 109 w 140"/>
                <a:gd name="T45" fmla="*/ 16 h 175"/>
                <a:gd name="T46" fmla="*/ 115 w 140"/>
                <a:gd name="T47" fmla="*/ 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75">
                  <a:moveTo>
                    <a:pt x="115" y="26"/>
                  </a:moveTo>
                  <a:cubicBezTo>
                    <a:pt x="115" y="26"/>
                    <a:pt x="122" y="36"/>
                    <a:pt x="123" y="40"/>
                  </a:cubicBezTo>
                  <a:cubicBezTo>
                    <a:pt x="124" y="44"/>
                    <a:pt x="128" y="60"/>
                    <a:pt x="127" y="66"/>
                  </a:cubicBezTo>
                  <a:cubicBezTo>
                    <a:pt x="124" y="82"/>
                    <a:pt x="125" y="84"/>
                    <a:pt x="127" y="88"/>
                  </a:cubicBezTo>
                  <a:cubicBezTo>
                    <a:pt x="129" y="92"/>
                    <a:pt x="131" y="105"/>
                    <a:pt x="136" y="110"/>
                  </a:cubicBezTo>
                  <a:cubicBezTo>
                    <a:pt x="140" y="114"/>
                    <a:pt x="140" y="116"/>
                    <a:pt x="136" y="120"/>
                  </a:cubicBezTo>
                  <a:cubicBezTo>
                    <a:pt x="133" y="123"/>
                    <a:pt x="126" y="123"/>
                    <a:pt x="127" y="124"/>
                  </a:cubicBezTo>
                  <a:cubicBezTo>
                    <a:pt x="127" y="126"/>
                    <a:pt x="129" y="131"/>
                    <a:pt x="129" y="132"/>
                  </a:cubicBezTo>
                  <a:cubicBezTo>
                    <a:pt x="130" y="134"/>
                    <a:pt x="127" y="138"/>
                    <a:pt x="124" y="138"/>
                  </a:cubicBezTo>
                  <a:cubicBezTo>
                    <a:pt x="122" y="138"/>
                    <a:pt x="125" y="139"/>
                    <a:pt x="126" y="141"/>
                  </a:cubicBezTo>
                  <a:cubicBezTo>
                    <a:pt x="128" y="146"/>
                    <a:pt x="127" y="148"/>
                    <a:pt x="126" y="148"/>
                  </a:cubicBezTo>
                  <a:cubicBezTo>
                    <a:pt x="123" y="149"/>
                    <a:pt x="123" y="151"/>
                    <a:pt x="123" y="153"/>
                  </a:cubicBezTo>
                  <a:cubicBezTo>
                    <a:pt x="123" y="156"/>
                    <a:pt x="124" y="162"/>
                    <a:pt x="124" y="165"/>
                  </a:cubicBezTo>
                  <a:cubicBezTo>
                    <a:pt x="124" y="168"/>
                    <a:pt x="121" y="173"/>
                    <a:pt x="117" y="174"/>
                  </a:cubicBezTo>
                  <a:cubicBezTo>
                    <a:pt x="113" y="175"/>
                    <a:pt x="104" y="175"/>
                    <a:pt x="96" y="173"/>
                  </a:cubicBezTo>
                  <a:cubicBezTo>
                    <a:pt x="88" y="172"/>
                    <a:pt x="75" y="168"/>
                    <a:pt x="67" y="165"/>
                  </a:cubicBezTo>
                  <a:cubicBezTo>
                    <a:pt x="58" y="162"/>
                    <a:pt x="49" y="157"/>
                    <a:pt x="46" y="150"/>
                  </a:cubicBezTo>
                  <a:cubicBezTo>
                    <a:pt x="42" y="143"/>
                    <a:pt x="35" y="122"/>
                    <a:pt x="35" y="122"/>
                  </a:cubicBezTo>
                  <a:cubicBezTo>
                    <a:pt x="35" y="122"/>
                    <a:pt x="32" y="124"/>
                    <a:pt x="26" y="124"/>
                  </a:cubicBezTo>
                  <a:cubicBezTo>
                    <a:pt x="20" y="123"/>
                    <a:pt x="16" y="120"/>
                    <a:pt x="10" y="113"/>
                  </a:cubicBezTo>
                  <a:cubicBezTo>
                    <a:pt x="5" y="107"/>
                    <a:pt x="1" y="98"/>
                    <a:pt x="1" y="92"/>
                  </a:cubicBezTo>
                  <a:cubicBezTo>
                    <a:pt x="1" y="86"/>
                    <a:pt x="0" y="30"/>
                    <a:pt x="32" y="15"/>
                  </a:cubicBezTo>
                  <a:cubicBezTo>
                    <a:pt x="65" y="0"/>
                    <a:pt x="105" y="11"/>
                    <a:pt x="109" y="16"/>
                  </a:cubicBezTo>
                  <a:cubicBezTo>
                    <a:pt x="114" y="22"/>
                    <a:pt x="115" y="26"/>
                    <a:pt x="115" y="26"/>
                  </a:cubicBezTo>
                  <a:close/>
                </a:path>
              </a:pathLst>
            </a:custGeom>
            <a:solidFill>
              <a:srgbClr val="FDC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114">
              <a:extLst>
                <a:ext uri="{FF2B5EF4-FFF2-40B4-BE49-F238E27FC236}">
                  <a16:creationId xmlns:a16="http://schemas.microsoft.com/office/drawing/2014/main" id="{A89D16D6-05B4-4224-AA76-66BBDB299E05}"/>
                </a:ext>
              </a:extLst>
            </p:cNvPr>
            <p:cNvSpPr>
              <a:spLocks/>
            </p:cNvSpPr>
            <p:nvPr/>
          </p:nvSpPr>
          <p:spPr bwMode="auto">
            <a:xfrm>
              <a:off x="5357813" y="1074738"/>
              <a:ext cx="693738" cy="612775"/>
            </a:xfrm>
            <a:custGeom>
              <a:avLst/>
              <a:gdLst>
                <a:gd name="T0" fmla="*/ 176 w 185"/>
                <a:gd name="T1" fmla="*/ 29 h 163"/>
                <a:gd name="T2" fmla="*/ 162 w 185"/>
                <a:gd name="T3" fmla="*/ 19 h 163"/>
                <a:gd name="T4" fmla="*/ 132 w 185"/>
                <a:gd name="T5" fmla="*/ 5 h 163"/>
                <a:gd name="T6" fmla="*/ 70 w 185"/>
                <a:gd name="T7" fmla="*/ 15 h 163"/>
                <a:gd name="T8" fmla="*/ 43 w 185"/>
                <a:gd name="T9" fmla="*/ 57 h 163"/>
                <a:gd name="T10" fmla="*/ 40 w 185"/>
                <a:gd name="T11" fmla="*/ 73 h 163"/>
                <a:gd name="T12" fmla="*/ 37 w 185"/>
                <a:gd name="T13" fmla="*/ 83 h 163"/>
                <a:gd name="T14" fmla="*/ 21 w 185"/>
                <a:gd name="T15" fmla="*/ 86 h 163"/>
                <a:gd name="T16" fmla="*/ 10 w 185"/>
                <a:gd name="T17" fmla="*/ 107 h 163"/>
                <a:gd name="T18" fmla="*/ 15 w 185"/>
                <a:gd name="T19" fmla="*/ 114 h 163"/>
                <a:gd name="T20" fmla="*/ 5 w 185"/>
                <a:gd name="T21" fmla="*/ 121 h 163"/>
                <a:gd name="T22" fmla="*/ 9 w 185"/>
                <a:gd name="T23" fmla="*/ 150 h 163"/>
                <a:gd name="T24" fmla="*/ 31 w 185"/>
                <a:gd name="T25" fmla="*/ 159 h 163"/>
                <a:gd name="T26" fmla="*/ 40 w 185"/>
                <a:gd name="T27" fmla="*/ 156 h 163"/>
                <a:gd name="T28" fmla="*/ 49 w 185"/>
                <a:gd name="T29" fmla="*/ 153 h 163"/>
                <a:gd name="T30" fmla="*/ 53 w 185"/>
                <a:gd name="T31" fmla="*/ 147 h 163"/>
                <a:gd name="T32" fmla="*/ 67 w 185"/>
                <a:gd name="T33" fmla="*/ 157 h 163"/>
                <a:gd name="T34" fmla="*/ 72 w 185"/>
                <a:gd name="T35" fmla="*/ 163 h 163"/>
                <a:gd name="T36" fmla="*/ 77 w 185"/>
                <a:gd name="T37" fmla="*/ 150 h 163"/>
                <a:gd name="T38" fmla="*/ 66 w 185"/>
                <a:gd name="T39" fmla="*/ 114 h 163"/>
                <a:gd name="T40" fmla="*/ 81 w 185"/>
                <a:gd name="T41" fmla="*/ 99 h 163"/>
                <a:gd name="T42" fmla="*/ 96 w 185"/>
                <a:gd name="T43" fmla="*/ 110 h 163"/>
                <a:gd name="T44" fmla="*/ 102 w 185"/>
                <a:gd name="T45" fmla="*/ 113 h 163"/>
                <a:gd name="T46" fmla="*/ 107 w 185"/>
                <a:gd name="T47" fmla="*/ 118 h 163"/>
                <a:gd name="T48" fmla="*/ 107 w 185"/>
                <a:gd name="T49" fmla="*/ 116 h 163"/>
                <a:gd name="T50" fmla="*/ 112 w 185"/>
                <a:gd name="T51" fmla="*/ 109 h 163"/>
                <a:gd name="T52" fmla="*/ 118 w 185"/>
                <a:gd name="T53" fmla="*/ 98 h 163"/>
                <a:gd name="T54" fmla="*/ 127 w 185"/>
                <a:gd name="T55" fmla="*/ 90 h 163"/>
                <a:gd name="T56" fmla="*/ 129 w 185"/>
                <a:gd name="T57" fmla="*/ 80 h 163"/>
                <a:gd name="T58" fmla="*/ 134 w 185"/>
                <a:gd name="T59" fmla="*/ 68 h 163"/>
                <a:gd name="T60" fmla="*/ 142 w 185"/>
                <a:gd name="T61" fmla="*/ 56 h 163"/>
                <a:gd name="T62" fmla="*/ 141 w 185"/>
                <a:gd name="T63" fmla="*/ 53 h 163"/>
                <a:gd name="T64" fmla="*/ 142 w 185"/>
                <a:gd name="T65" fmla="*/ 53 h 163"/>
                <a:gd name="T66" fmla="*/ 148 w 185"/>
                <a:gd name="T67" fmla="*/ 54 h 163"/>
                <a:gd name="T68" fmla="*/ 161 w 185"/>
                <a:gd name="T69" fmla="*/ 51 h 163"/>
                <a:gd name="T70" fmla="*/ 177 w 185"/>
                <a:gd name="T71" fmla="*/ 50 h 163"/>
                <a:gd name="T72" fmla="*/ 174 w 185"/>
                <a:gd name="T73" fmla="*/ 47 h 163"/>
                <a:gd name="T74" fmla="*/ 179 w 185"/>
                <a:gd name="T75" fmla="*/ 47 h 163"/>
                <a:gd name="T76" fmla="*/ 182 w 185"/>
                <a:gd name="T77" fmla="*/ 50 h 163"/>
                <a:gd name="T78" fmla="*/ 185 w 185"/>
                <a:gd name="T79" fmla="*/ 43 h 163"/>
                <a:gd name="T80" fmla="*/ 176 w 185"/>
                <a:gd name="T81" fmla="*/ 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63">
                  <a:moveTo>
                    <a:pt x="176" y="29"/>
                  </a:moveTo>
                  <a:cubicBezTo>
                    <a:pt x="172" y="25"/>
                    <a:pt x="167" y="24"/>
                    <a:pt x="162" y="19"/>
                  </a:cubicBezTo>
                  <a:cubicBezTo>
                    <a:pt x="151" y="10"/>
                    <a:pt x="139" y="7"/>
                    <a:pt x="132" y="5"/>
                  </a:cubicBezTo>
                  <a:cubicBezTo>
                    <a:pt x="127" y="4"/>
                    <a:pt x="92" y="0"/>
                    <a:pt x="70" y="15"/>
                  </a:cubicBezTo>
                  <a:cubicBezTo>
                    <a:pt x="49" y="29"/>
                    <a:pt x="44" y="54"/>
                    <a:pt x="43" y="57"/>
                  </a:cubicBezTo>
                  <a:cubicBezTo>
                    <a:pt x="41" y="61"/>
                    <a:pt x="40" y="68"/>
                    <a:pt x="40" y="73"/>
                  </a:cubicBezTo>
                  <a:cubicBezTo>
                    <a:pt x="39" y="78"/>
                    <a:pt x="37" y="83"/>
                    <a:pt x="37" y="83"/>
                  </a:cubicBezTo>
                  <a:cubicBezTo>
                    <a:pt x="37" y="83"/>
                    <a:pt x="27" y="83"/>
                    <a:pt x="21" y="86"/>
                  </a:cubicBezTo>
                  <a:cubicBezTo>
                    <a:pt x="15" y="89"/>
                    <a:pt x="7" y="95"/>
                    <a:pt x="10" y="107"/>
                  </a:cubicBezTo>
                  <a:cubicBezTo>
                    <a:pt x="10" y="111"/>
                    <a:pt x="15" y="114"/>
                    <a:pt x="15" y="114"/>
                  </a:cubicBezTo>
                  <a:cubicBezTo>
                    <a:pt x="15" y="114"/>
                    <a:pt x="10" y="113"/>
                    <a:pt x="5" y="121"/>
                  </a:cubicBezTo>
                  <a:cubicBezTo>
                    <a:pt x="0" y="129"/>
                    <a:pt x="5" y="144"/>
                    <a:pt x="9" y="150"/>
                  </a:cubicBezTo>
                  <a:cubicBezTo>
                    <a:pt x="12" y="156"/>
                    <a:pt x="23" y="160"/>
                    <a:pt x="31" y="159"/>
                  </a:cubicBezTo>
                  <a:cubicBezTo>
                    <a:pt x="40" y="157"/>
                    <a:pt x="37" y="156"/>
                    <a:pt x="40" y="156"/>
                  </a:cubicBezTo>
                  <a:cubicBezTo>
                    <a:pt x="43" y="156"/>
                    <a:pt x="46" y="156"/>
                    <a:pt x="49" y="153"/>
                  </a:cubicBezTo>
                  <a:cubicBezTo>
                    <a:pt x="51" y="150"/>
                    <a:pt x="53" y="147"/>
                    <a:pt x="53" y="147"/>
                  </a:cubicBezTo>
                  <a:cubicBezTo>
                    <a:pt x="53" y="147"/>
                    <a:pt x="63" y="155"/>
                    <a:pt x="67" y="157"/>
                  </a:cubicBezTo>
                  <a:cubicBezTo>
                    <a:pt x="70" y="159"/>
                    <a:pt x="72" y="163"/>
                    <a:pt x="72" y="163"/>
                  </a:cubicBezTo>
                  <a:cubicBezTo>
                    <a:pt x="72" y="163"/>
                    <a:pt x="78" y="157"/>
                    <a:pt x="77" y="150"/>
                  </a:cubicBezTo>
                  <a:cubicBezTo>
                    <a:pt x="76" y="138"/>
                    <a:pt x="67" y="126"/>
                    <a:pt x="66" y="114"/>
                  </a:cubicBezTo>
                  <a:cubicBezTo>
                    <a:pt x="65" y="98"/>
                    <a:pt x="78" y="98"/>
                    <a:pt x="81" y="99"/>
                  </a:cubicBezTo>
                  <a:cubicBezTo>
                    <a:pt x="84" y="100"/>
                    <a:pt x="89" y="103"/>
                    <a:pt x="96" y="110"/>
                  </a:cubicBezTo>
                  <a:cubicBezTo>
                    <a:pt x="98" y="113"/>
                    <a:pt x="101" y="113"/>
                    <a:pt x="102" y="113"/>
                  </a:cubicBezTo>
                  <a:cubicBezTo>
                    <a:pt x="105" y="114"/>
                    <a:pt x="107" y="118"/>
                    <a:pt x="107" y="118"/>
                  </a:cubicBezTo>
                  <a:cubicBezTo>
                    <a:pt x="107" y="118"/>
                    <a:pt x="107" y="118"/>
                    <a:pt x="107" y="116"/>
                  </a:cubicBezTo>
                  <a:cubicBezTo>
                    <a:pt x="108" y="114"/>
                    <a:pt x="111" y="113"/>
                    <a:pt x="112" y="109"/>
                  </a:cubicBezTo>
                  <a:cubicBezTo>
                    <a:pt x="113" y="106"/>
                    <a:pt x="116" y="102"/>
                    <a:pt x="118" y="98"/>
                  </a:cubicBezTo>
                  <a:cubicBezTo>
                    <a:pt x="119" y="94"/>
                    <a:pt x="123" y="94"/>
                    <a:pt x="127" y="90"/>
                  </a:cubicBezTo>
                  <a:cubicBezTo>
                    <a:pt x="130" y="87"/>
                    <a:pt x="130" y="84"/>
                    <a:pt x="129" y="80"/>
                  </a:cubicBezTo>
                  <a:cubicBezTo>
                    <a:pt x="129" y="76"/>
                    <a:pt x="131" y="70"/>
                    <a:pt x="134" y="68"/>
                  </a:cubicBezTo>
                  <a:cubicBezTo>
                    <a:pt x="138" y="65"/>
                    <a:pt x="142" y="62"/>
                    <a:pt x="142" y="56"/>
                  </a:cubicBezTo>
                  <a:cubicBezTo>
                    <a:pt x="141" y="53"/>
                    <a:pt x="141" y="53"/>
                    <a:pt x="141" y="53"/>
                  </a:cubicBezTo>
                  <a:cubicBezTo>
                    <a:pt x="142" y="53"/>
                    <a:pt x="142" y="53"/>
                    <a:pt x="142" y="53"/>
                  </a:cubicBezTo>
                  <a:cubicBezTo>
                    <a:pt x="144" y="54"/>
                    <a:pt x="146" y="55"/>
                    <a:pt x="148" y="54"/>
                  </a:cubicBezTo>
                  <a:cubicBezTo>
                    <a:pt x="153" y="53"/>
                    <a:pt x="157" y="52"/>
                    <a:pt x="161" y="51"/>
                  </a:cubicBezTo>
                  <a:cubicBezTo>
                    <a:pt x="170" y="49"/>
                    <a:pt x="173" y="50"/>
                    <a:pt x="177" y="50"/>
                  </a:cubicBezTo>
                  <a:cubicBezTo>
                    <a:pt x="178" y="49"/>
                    <a:pt x="174" y="47"/>
                    <a:pt x="174" y="47"/>
                  </a:cubicBezTo>
                  <a:cubicBezTo>
                    <a:pt x="174" y="47"/>
                    <a:pt x="177" y="46"/>
                    <a:pt x="179" y="47"/>
                  </a:cubicBezTo>
                  <a:cubicBezTo>
                    <a:pt x="182" y="49"/>
                    <a:pt x="182" y="50"/>
                    <a:pt x="182" y="50"/>
                  </a:cubicBezTo>
                  <a:cubicBezTo>
                    <a:pt x="182" y="50"/>
                    <a:pt x="185" y="48"/>
                    <a:pt x="185" y="43"/>
                  </a:cubicBezTo>
                  <a:cubicBezTo>
                    <a:pt x="185" y="38"/>
                    <a:pt x="180" y="33"/>
                    <a:pt x="176" y="29"/>
                  </a:cubicBezTo>
                  <a:close/>
                </a:path>
              </a:pathLst>
            </a:custGeom>
            <a:solidFill>
              <a:srgbClr val="934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115">
              <a:extLst>
                <a:ext uri="{FF2B5EF4-FFF2-40B4-BE49-F238E27FC236}">
                  <a16:creationId xmlns:a16="http://schemas.microsoft.com/office/drawing/2014/main" id="{72081ACA-7E5C-4A79-918F-F880DA265D91}"/>
                </a:ext>
              </a:extLst>
            </p:cNvPr>
            <p:cNvSpPr>
              <a:spLocks/>
            </p:cNvSpPr>
            <p:nvPr/>
          </p:nvSpPr>
          <p:spPr bwMode="auto">
            <a:xfrm>
              <a:off x="5740401" y="5899151"/>
              <a:ext cx="511175" cy="177800"/>
            </a:xfrm>
            <a:custGeom>
              <a:avLst/>
              <a:gdLst>
                <a:gd name="T0" fmla="*/ 71 w 136"/>
                <a:gd name="T1" fmla="*/ 0 h 47"/>
                <a:gd name="T2" fmla="*/ 98 w 136"/>
                <a:gd name="T3" fmla="*/ 6 h 47"/>
                <a:gd name="T4" fmla="*/ 134 w 136"/>
                <a:gd name="T5" fmla="*/ 22 h 47"/>
                <a:gd name="T6" fmla="*/ 115 w 136"/>
                <a:gd name="T7" fmla="*/ 39 h 47"/>
                <a:gd name="T8" fmla="*/ 33 w 136"/>
                <a:gd name="T9" fmla="*/ 47 h 47"/>
                <a:gd name="T10" fmla="*/ 0 w 136"/>
                <a:gd name="T11" fmla="*/ 11 h 47"/>
                <a:gd name="T12" fmla="*/ 71 w 13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36" h="47">
                  <a:moveTo>
                    <a:pt x="71" y="0"/>
                  </a:moveTo>
                  <a:cubicBezTo>
                    <a:pt x="71" y="0"/>
                    <a:pt x="91" y="5"/>
                    <a:pt x="98" y="6"/>
                  </a:cubicBezTo>
                  <a:cubicBezTo>
                    <a:pt x="106" y="8"/>
                    <a:pt x="131" y="14"/>
                    <a:pt x="134" y="22"/>
                  </a:cubicBezTo>
                  <a:cubicBezTo>
                    <a:pt x="136" y="28"/>
                    <a:pt x="135" y="34"/>
                    <a:pt x="115" y="39"/>
                  </a:cubicBezTo>
                  <a:cubicBezTo>
                    <a:pt x="94" y="45"/>
                    <a:pt x="33" y="47"/>
                    <a:pt x="33" y="47"/>
                  </a:cubicBezTo>
                  <a:cubicBezTo>
                    <a:pt x="0" y="11"/>
                    <a:pt x="0" y="11"/>
                    <a:pt x="0" y="11"/>
                  </a:cubicBezTo>
                  <a:lnTo>
                    <a:pt x="71" y="0"/>
                  </a:lnTo>
                  <a:close/>
                </a:path>
              </a:pathLst>
            </a:custGeom>
            <a:solidFill>
              <a:srgbClr val="7E3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16">
              <a:extLst>
                <a:ext uri="{FF2B5EF4-FFF2-40B4-BE49-F238E27FC236}">
                  <a16:creationId xmlns:a16="http://schemas.microsoft.com/office/drawing/2014/main" id="{1595689C-BAEF-4391-B11E-C8A8B5719F02}"/>
                </a:ext>
              </a:extLst>
            </p:cNvPr>
            <p:cNvSpPr>
              <a:spLocks/>
            </p:cNvSpPr>
            <p:nvPr/>
          </p:nvSpPr>
          <p:spPr bwMode="auto">
            <a:xfrm>
              <a:off x="5653088" y="4689476"/>
              <a:ext cx="428625" cy="1281113"/>
            </a:xfrm>
            <a:custGeom>
              <a:avLst/>
              <a:gdLst>
                <a:gd name="T0" fmla="*/ 88 w 114"/>
                <a:gd name="T1" fmla="*/ 8 h 341"/>
                <a:gd name="T2" fmla="*/ 80 w 114"/>
                <a:gd name="T3" fmla="*/ 27 h 341"/>
                <a:gd name="T4" fmla="*/ 73 w 114"/>
                <a:gd name="T5" fmla="*/ 58 h 341"/>
                <a:gd name="T6" fmla="*/ 70 w 114"/>
                <a:gd name="T7" fmla="*/ 144 h 341"/>
                <a:gd name="T8" fmla="*/ 72 w 114"/>
                <a:gd name="T9" fmla="*/ 244 h 341"/>
                <a:gd name="T10" fmla="*/ 90 w 114"/>
                <a:gd name="T11" fmla="*/ 290 h 341"/>
                <a:gd name="T12" fmla="*/ 105 w 114"/>
                <a:gd name="T13" fmla="*/ 321 h 341"/>
                <a:gd name="T14" fmla="*/ 113 w 114"/>
                <a:gd name="T15" fmla="*/ 327 h 341"/>
                <a:gd name="T16" fmla="*/ 104 w 114"/>
                <a:gd name="T17" fmla="*/ 337 h 341"/>
                <a:gd name="T18" fmla="*/ 65 w 114"/>
                <a:gd name="T19" fmla="*/ 338 h 341"/>
                <a:gd name="T20" fmla="*/ 12 w 114"/>
                <a:gd name="T21" fmla="*/ 281 h 341"/>
                <a:gd name="T22" fmla="*/ 0 w 114"/>
                <a:gd name="T23" fmla="*/ 90 h 341"/>
                <a:gd name="T24" fmla="*/ 5 w 114"/>
                <a:gd name="T25" fmla="*/ 0 h 341"/>
                <a:gd name="T26" fmla="*/ 88 w 114"/>
                <a:gd name="T27" fmla="*/ 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341">
                  <a:moveTo>
                    <a:pt x="88" y="8"/>
                  </a:moveTo>
                  <a:cubicBezTo>
                    <a:pt x="88" y="8"/>
                    <a:pt x="86" y="18"/>
                    <a:pt x="80" y="27"/>
                  </a:cubicBezTo>
                  <a:cubicBezTo>
                    <a:pt x="75" y="35"/>
                    <a:pt x="73" y="50"/>
                    <a:pt x="73" y="58"/>
                  </a:cubicBezTo>
                  <a:cubicBezTo>
                    <a:pt x="72" y="66"/>
                    <a:pt x="72" y="123"/>
                    <a:pt x="70" y="144"/>
                  </a:cubicBezTo>
                  <a:cubicBezTo>
                    <a:pt x="67" y="165"/>
                    <a:pt x="69" y="229"/>
                    <a:pt x="72" y="244"/>
                  </a:cubicBezTo>
                  <a:cubicBezTo>
                    <a:pt x="76" y="259"/>
                    <a:pt x="86" y="278"/>
                    <a:pt x="90" y="290"/>
                  </a:cubicBezTo>
                  <a:cubicBezTo>
                    <a:pt x="94" y="301"/>
                    <a:pt x="101" y="316"/>
                    <a:pt x="105" y="321"/>
                  </a:cubicBezTo>
                  <a:cubicBezTo>
                    <a:pt x="109" y="325"/>
                    <a:pt x="113" y="327"/>
                    <a:pt x="113" y="327"/>
                  </a:cubicBezTo>
                  <a:cubicBezTo>
                    <a:pt x="113" y="329"/>
                    <a:pt x="114" y="333"/>
                    <a:pt x="104" y="337"/>
                  </a:cubicBezTo>
                  <a:cubicBezTo>
                    <a:pt x="91" y="341"/>
                    <a:pt x="65" y="338"/>
                    <a:pt x="65" y="338"/>
                  </a:cubicBezTo>
                  <a:cubicBezTo>
                    <a:pt x="12" y="281"/>
                    <a:pt x="12" y="281"/>
                    <a:pt x="12" y="281"/>
                  </a:cubicBezTo>
                  <a:cubicBezTo>
                    <a:pt x="0" y="90"/>
                    <a:pt x="0" y="90"/>
                    <a:pt x="0" y="90"/>
                  </a:cubicBezTo>
                  <a:cubicBezTo>
                    <a:pt x="5" y="0"/>
                    <a:pt x="5" y="0"/>
                    <a:pt x="5" y="0"/>
                  </a:cubicBezTo>
                  <a:lnTo>
                    <a:pt x="88" y="8"/>
                  </a:lnTo>
                  <a:close/>
                </a:path>
              </a:pathLst>
            </a:custGeom>
            <a:solidFill>
              <a:srgbClr val="FCC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117">
              <a:extLst>
                <a:ext uri="{FF2B5EF4-FFF2-40B4-BE49-F238E27FC236}">
                  <a16:creationId xmlns:a16="http://schemas.microsoft.com/office/drawing/2014/main" id="{A4B3B01A-73E4-47C4-AB28-4915E6F8BE1F}"/>
                </a:ext>
              </a:extLst>
            </p:cNvPr>
            <p:cNvSpPr>
              <a:spLocks/>
            </p:cNvSpPr>
            <p:nvPr/>
          </p:nvSpPr>
          <p:spPr bwMode="auto">
            <a:xfrm>
              <a:off x="5589588" y="5827713"/>
              <a:ext cx="150813" cy="290513"/>
            </a:xfrm>
            <a:custGeom>
              <a:avLst/>
              <a:gdLst>
                <a:gd name="T0" fmla="*/ 0 w 40"/>
                <a:gd name="T1" fmla="*/ 0 h 77"/>
                <a:gd name="T2" fmla="*/ 9 w 40"/>
                <a:gd name="T3" fmla="*/ 40 h 77"/>
                <a:gd name="T4" fmla="*/ 12 w 40"/>
                <a:gd name="T5" fmla="*/ 77 h 77"/>
                <a:gd name="T6" fmla="*/ 20 w 40"/>
                <a:gd name="T7" fmla="*/ 77 h 77"/>
                <a:gd name="T8" fmla="*/ 30 w 40"/>
                <a:gd name="T9" fmla="*/ 22 h 77"/>
                <a:gd name="T10" fmla="*/ 0 w 40"/>
                <a:gd name="T11" fmla="*/ 0 h 77"/>
              </a:gdLst>
              <a:ahLst/>
              <a:cxnLst>
                <a:cxn ang="0">
                  <a:pos x="T0" y="T1"/>
                </a:cxn>
                <a:cxn ang="0">
                  <a:pos x="T2" y="T3"/>
                </a:cxn>
                <a:cxn ang="0">
                  <a:pos x="T4" y="T5"/>
                </a:cxn>
                <a:cxn ang="0">
                  <a:pos x="T6" y="T7"/>
                </a:cxn>
                <a:cxn ang="0">
                  <a:pos x="T8" y="T9"/>
                </a:cxn>
                <a:cxn ang="0">
                  <a:pos x="T10" y="T11"/>
                </a:cxn>
              </a:cxnLst>
              <a:rect l="0" t="0" r="r" b="b"/>
              <a:pathLst>
                <a:path w="40" h="77">
                  <a:moveTo>
                    <a:pt x="0" y="0"/>
                  </a:moveTo>
                  <a:cubicBezTo>
                    <a:pt x="0" y="0"/>
                    <a:pt x="6" y="19"/>
                    <a:pt x="9" y="40"/>
                  </a:cubicBezTo>
                  <a:cubicBezTo>
                    <a:pt x="12" y="60"/>
                    <a:pt x="12" y="77"/>
                    <a:pt x="12" y="77"/>
                  </a:cubicBezTo>
                  <a:cubicBezTo>
                    <a:pt x="20" y="77"/>
                    <a:pt x="20" y="77"/>
                    <a:pt x="20" y="77"/>
                  </a:cubicBezTo>
                  <a:cubicBezTo>
                    <a:pt x="20" y="77"/>
                    <a:pt x="20" y="37"/>
                    <a:pt x="30" y="22"/>
                  </a:cubicBezTo>
                  <a:cubicBezTo>
                    <a:pt x="40" y="7"/>
                    <a:pt x="0" y="0"/>
                    <a:pt x="0" y="0"/>
                  </a:cubicBezTo>
                  <a:close/>
                </a:path>
              </a:pathLst>
            </a:custGeom>
            <a:solidFill>
              <a:srgbClr val="894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18">
              <a:extLst>
                <a:ext uri="{FF2B5EF4-FFF2-40B4-BE49-F238E27FC236}">
                  <a16:creationId xmlns:a16="http://schemas.microsoft.com/office/drawing/2014/main" id="{D336EB8E-CBB1-4D09-8D1C-406421E0CEA7}"/>
                </a:ext>
              </a:extLst>
            </p:cNvPr>
            <p:cNvSpPr>
              <a:spLocks/>
            </p:cNvSpPr>
            <p:nvPr/>
          </p:nvSpPr>
          <p:spPr bwMode="auto">
            <a:xfrm>
              <a:off x="5575301" y="5700713"/>
              <a:ext cx="615950" cy="447675"/>
            </a:xfrm>
            <a:custGeom>
              <a:avLst/>
              <a:gdLst>
                <a:gd name="T0" fmla="*/ 13 w 164"/>
                <a:gd name="T1" fmla="*/ 0 h 119"/>
                <a:gd name="T2" fmla="*/ 2 w 164"/>
                <a:gd name="T3" fmla="*/ 17 h 119"/>
                <a:gd name="T4" fmla="*/ 7 w 164"/>
                <a:gd name="T5" fmla="*/ 46 h 119"/>
                <a:gd name="T6" fmla="*/ 40 w 164"/>
                <a:gd name="T7" fmla="*/ 69 h 119"/>
                <a:gd name="T8" fmla="*/ 72 w 164"/>
                <a:gd name="T9" fmla="*/ 111 h 119"/>
                <a:gd name="T10" fmla="*/ 119 w 164"/>
                <a:gd name="T11" fmla="*/ 115 h 119"/>
                <a:gd name="T12" fmla="*/ 164 w 164"/>
                <a:gd name="T13" fmla="*/ 101 h 119"/>
                <a:gd name="T14" fmla="*/ 152 w 164"/>
                <a:gd name="T15" fmla="*/ 84 h 119"/>
                <a:gd name="T16" fmla="*/ 121 w 164"/>
                <a:gd name="T17" fmla="*/ 72 h 119"/>
                <a:gd name="T18" fmla="*/ 13 w 164"/>
                <a:gd name="T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19">
                  <a:moveTo>
                    <a:pt x="13" y="0"/>
                  </a:moveTo>
                  <a:cubicBezTo>
                    <a:pt x="13" y="0"/>
                    <a:pt x="5" y="5"/>
                    <a:pt x="2" y="17"/>
                  </a:cubicBezTo>
                  <a:cubicBezTo>
                    <a:pt x="0" y="29"/>
                    <a:pt x="5" y="44"/>
                    <a:pt x="7" y="46"/>
                  </a:cubicBezTo>
                  <a:cubicBezTo>
                    <a:pt x="8" y="47"/>
                    <a:pt x="29" y="53"/>
                    <a:pt x="40" y="69"/>
                  </a:cubicBezTo>
                  <a:cubicBezTo>
                    <a:pt x="52" y="84"/>
                    <a:pt x="66" y="105"/>
                    <a:pt x="72" y="111"/>
                  </a:cubicBezTo>
                  <a:cubicBezTo>
                    <a:pt x="83" y="119"/>
                    <a:pt x="103" y="117"/>
                    <a:pt x="119" y="115"/>
                  </a:cubicBezTo>
                  <a:cubicBezTo>
                    <a:pt x="144" y="112"/>
                    <a:pt x="164" y="109"/>
                    <a:pt x="164" y="101"/>
                  </a:cubicBezTo>
                  <a:cubicBezTo>
                    <a:pt x="164" y="96"/>
                    <a:pt x="161" y="88"/>
                    <a:pt x="152" y="84"/>
                  </a:cubicBezTo>
                  <a:cubicBezTo>
                    <a:pt x="146" y="83"/>
                    <a:pt x="132" y="77"/>
                    <a:pt x="121" y="72"/>
                  </a:cubicBezTo>
                  <a:cubicBezTo>
                    <a:pt x="103" y="65"/>
                    <a:pt x="13" y="0"/>
                    <a:pt x="13" y="0"/>
                  </a:cubicBezTo>
                  <a:close/>
                </a:path>
              </a:pathLst>
            </a:custGeom>
            <a:solidFill>
              <a:srgbClr val="894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19">
              <a:extLst>
                <a:ext uri="{FF2B5EF4-FFF2-40B4-BE49-F238E27FC236}">
                  <a16:creationId xmlns:a16="http://schemas.microsoft.com/office/drawing/2014/main" id="{D0C35FCB-707C-4FEE-95AA-05569A2B5099}"/>
                </a:ext>
              </a:extLst>
            </p:cNvPr>
            <p:cNvSpPr>
              <a:spLocks/>
            </p:cNvSpPr>
            <p:nvPr/>
          </p:nvSpPr>
          <p:spPr bwMode="auto">
            <a:xfrm>
              <a:off x="5540376" y="4625976"/>
              <a:ext cx="511175" cy="1412875"/>
            </a:xfrm>
            <a:custGeom>
              <a:avLst/>
              <a:gdLst>
                <a:gd name="T0" fmla="*/ 17 w 136"/>
                <a:gd name="T1" fmla="*/ 0 h 376"/>
                <a:gd name="T2" fmla="*/ 14 w 136"/>
                <a:gd name="T3" fmla="*/ 45 h 376"/>
                <a:gd name="T4" fmla="*/ 4 w 136"/>
                <a:gd name="T5" fmla="*/ 131 h 376"/>
                <a:gd name="T6" fmla="*/ 25 w 136"/>
                <a:gd name="T7" fmla="*/ 237 h 376"/>
                <a:gd name="T8" fmla="*/ 31 w 136"/>
                <a:gd name="T9" fmla="*/ 276 h 376"/>
                <a:gd name="T10" fmla="*/ 22 w 136"/>
                <a:gd name="T11" fmla="*/ 286 h 376"/>
                <a:gd name="T12" fmla="*/ 66 w 136"/>
                <a:gd name="T13" fmla="*/ 348 h 376"/>
                <a:gd name="T14" fmla="*/ 104 w 136"/>
                <a:gd name="T15" fmla="*/ 376 h 376"/>
                <a:gd name="T16" fmla="*/ 135 w 136"/>
                <a:gd name="T17" fmla="*/ 366 h 376"/>
                <a:gd name="T18" fmla="*/ 122 w 136"/>
                <a:gd name="T19" fmla="*/ 343 h 376"/>
                <a:gd name="T20" fmla="*/ 97 w 136"/>
                <a:gd name="T21" fmla="*/ 283 h 376"/>
                <a:gd name="T22" fmla="*/ 84 w 136"/>
                <a:gd name="T23" fmla="*/ 215 h 376"/>
                <a:gd name="T24" fmla="*/ 89 w 136"/>
                <a:gd name="T25" fmla="*/ 115 h 376"/>
                <a:gd name="T26" fmla="*/ 96 w 136"/>
                <a:gd name="T27" fmla="*/ 62 h 376"/>
                <a:gd name="T28" fmla="*/ 110 w 136"/>
                <a:gd name="T29" fmla="*/ 20 h 376"/>
                <a:gd name="T30" fmla="*/ 17 w 136"/>
                <a:gd name="T31"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376">
                  <a:moveTo>
                    <a:pt x="17" y="0"/>
                  </a:moveTo>
                  <a:cubicBezTo>
                    <a:pt x="17" y="0"/>
                    <a:pt x="18" y="31"/>
                    <a:pt x="14" y="45"/>
                  </a:cubicBezTo>
                  <a:cubicBezTo>
                    <a:pt x="9" y="60"/>
                    <a:pt x="0" y="105"/>
                    <a:pt x="4" y="131"/>
                  </a:cubicBezTo>
                  <a:cubicBezTo>
                    <a:pt x="8" y="157"/>
                    <a:pt x="21" y="220"/>
                    <a:pt x="25" y="237"/>
                  </a:cubicBezTo>
                  <a:cubicBezTo>
                    <a:pt x="29" y="255"/>
                    <a:pt x="34" y="272"/>
                    <a:pt x="31" y="276"/>
                  </a:cubicBezTo>
                  <a:cubicBezTo>
                    <a:pt x="27" y="280"/>
                    <a:pt x="22" y="286"/>
                    <a:pt x="22" y="286"/>
                  </a:cubicBezTo>
                  <a:cubicBezTo>
                    <a:pt x="22" y="286"/>
                    <a:pt x="54" y="334"/>
                    <a:pt x="66" y="348"/>
                  </a:cubicBezTo>
                  <a:cubicBezTo>
                    <a:pt x="78" y="363"/>
                    <a:pt x="92" y="376"/>
                    <a:pt x="104" y="376"/>
                  </a:cubicBezTo>
                  <a:cubicBezTo>
                    <a:pt x="119" y="376"/>
                    <a:pt x="134" y="368"/>
                    <a:pt x="135" y="366"/>
                  </a:cubicBezTo>
                  <a:cubicBezTo>
                    <a:pt x="136" y="364"/>
                    <a:pt x="129" y="360"/>
                    <a:pt x="122" y="343"/>
                  </a:cubicBezTo>
                  <a:cubicBezTo>
                    <a:pt x="114" y="326"/>
                    <a:pt x="102" y="298"/>
                    <a:pt x="97" y="283"/>
                  </a:cubicBezTo>
                  <a:cubicBezTo>
                    <a:pt x="92" y="269"/>
                    <a:pt x="86" y="251"/>
                    <a:pt x="84" y="215"/>
                  </a:cubicBezTo>
                  <a:cubicBezTo>
                    <a:pt x="82" y="180"/>
                    <a:pt x="89" y="136"/>
                    <a:pt x="89" y="115"/>
                  </a:cubicBezTo>
                  <a:cubicBezTo>
                    <a:pt x="89" y="95"/>
                    <a:pt x="93" y="71"/>
                    <a:pt x="96" y="62"/>
                  </a:cubicBezTo>
                  <a:cubicBezTo>
                    <a:pt x="98" y="52"/>
                    <a:pt x="106" y="38"/>
                    <a:pt x="110" y="20"/>
                  </a:cubicBezTo>
                  <a:cubicBezTo>
                    <a:pt x="114" y="2"/>
                    <a:pt x="17" y="0"/>
                    <a:pt x="17" y="0"/>
                  </a:cubicBezTo>
                  <a:close/>
                </a:path>
              </a:pathLst>
            </a:custGeom>
            <a:solidFill>
              <a:srgbClr val="FDC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20">
              <a:extLst>
                <a:ext uri="{FF2B5EF4-FFF2-40B4-BE49-F238E27FC236}">
                  <a16:creationId xmlns:a16="http://schemas.microsoft.com/office/drawing/2014/main" id="{997A3493-3230-43A7-9778-C38A6996900C}"/>
                </a:ext>
              </a:extLst>
            </p:cNvPr>
            <p:cNvSpPr>
              <a:spLocks/>
            </p:cNvSpPr>
            <p:nvPr/>
          </p:nvSpPr>
          <p:spPr bwMode="auto">
            <a:xfrm>
              <a:off x="5380038" y="3114676"/>
              <a:ext cx="811213" cy="1649413"/>
            </a:xfrm>
            <a:custGeom>
              <a:avLst/>
              <a:gdLst>
                <a:gd name="T0" fmla="*/ 31 w 216"/>
                <a:gd name="T1" fmla="*/ 2 h 439"/>
                <a:gd name="T2" fmla="*/ 5 w 216"/>
                <a:gd name="T3" fmla="*/ 78 h 439"/>
                <a:gd name="T4" fmla="*/ 6 w 216"/>
                <a:gd name="T5" fmla="*/ 182 h 439"/>
                <a:gd name="T6" fmla="*/ 10 w 216"/>
                <a:gd name="T7" fmla="*/ 297 h 439"/>
                <a:gd name="T8" fmla="*/ 11 w 216"/>
                <a:gd name="T9" fmla="*/ 407 h 439"/>
                <a:gd name="T10" fmla="*/ 11 w 216"/>
                <a:gd name="T11" fmla="*/ 419 h 439"/>
                <a:gd name="T12" fmla="*/ 57 w 216"/>
                <a:gd name="T13" fmla="*/ 431 h 439"/>
                <a:gd name="T14" fmla="*/ 165 w 216"/>
                <a:gd name="T15" fmla="*/ 434 h 439"/>
                <a:gd name="T16" fmla="*/ 212 w 216"/>
                <a:gd name="T17" fmla="*/ 419 h 439"/>
                <a:gd name="T18" fmla="*/ 212 w 216"/>
                <a:gd name="T19" fmla="*/ 278 h 439"/>
                <a:gd name="T20" fmla="*/ 213 w 216"/>
                <a:gd name="T21" fmla="*/ 102 h 439"/>
                <a:gd name="T22" fmla="*/ 203 w 216"/>
                <a:gd name="T23" fmla="*/ 10 h 439"/>
                <a:gd name="T24" fmla="*/ 31 w 216"/>
                <a:gd name="T25" fmla="*/ 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439">
                  <a:moveTo>
                    <a:pt x="31" y="2"/>
                  </a:moveTo>
                  <a:cubicBezTo>
                    <a:pt x="31" y="2"/>
                    <a:pt x="9" y="51"/>
                    <a:pt x="5" y="78"/>
                  </a:cubicBezTo>
                  <a:cubicBezTo>
                    <a:pt x="0" y="106"/>
                    <a:pt x="2" y="160"/>
                    <a:pt x="6" y="182"/>
                  </a:cubicBezTo>
                  <a:cubicBezTo>
                    <a:pt x="9" y="203"/>
                    <a:pt x="10" y="277"/>
                    <a:pt x="10" y="297"/>
                  </a:cubicBezTo>
                  <a:cubicBezTo>
                    <a:pt x="10" y="317"/>
                    <a:pt x="11" y="400"/>
                    <a:pt x="11" y="407"/>
                  </a:cubicBezTo>
                  <a:cubicBezTo>
                    <a:pt x="11" y="414"/>
                    <a:pt x="10" y="417"/>
                    <a:pt x="11" y="419"/>
                  </a:cubicBezTo>
                  <a:cubicBezTo>
                    <a:pt x="12" y="421"/>
                    <a:pt x="37" y="427"/>
                    <a:pt x="57" y="431"/>
                  </a:cubicBezTo>
                  <a:cubicBezTo>
                    <a:pt x="84" y="436"/>
                    <a:pt x="143" y="439"/>
                    <a:pt x="165" y="434"/>
                  </a:cubicBezTo>
                  <a:cubicBezTo>
                    <a:pt x="187" y="429"/>
                    <a:pt x="210" y="424"/>
                    <a:pt x="212" y="419"/>
                  </a:cubicBezTo>
                  <a:cubicBezTo>
                    <a:pt x="214" y="414"/>
                    <a:pt x="212" y="301"/>
                    <a:pt x="212" y="278"/>
                  </a:cubicBezTo>
                  <a:cubicBezTo>
                    <a:pt x="212" y="256"/>
                    <a:pt x="216" y="126"/>
                    <a:pt x="213" y="102"/>
                  </a:cubicBezTo>
                  <a:cubicBezTo>
                    <a:pt x="209" y="79"/>
                    <a:pt x="204" y="19"/>
                    <a:pt x="203" y="10"/>
                  </a:cubicBezTo>
                  <a:cubicBezTo>
                    <a:pt x="202" y="0"/>
                    <a:pt x="31" y="2"/>
                    <a:pt x="31" y="2"/>
                  </a:cubicBezTo>
                  <a:close/>
                </a:path>
              </a:pathLst>
            </a:custGeom>
            <a:solidFill>
              <a:srgbClr val="00A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21">
              <a:extLst>
                <a:ext uri="{FF2B5EF4-FFF2-40B4-BE49-F238E27FC236}">
                  <a16:creationId xmlns:a16="http://schemas.microsoft.com/office/drawing/2014/main" id="{2AE9AA4A-2684-48DE-A806-C22223F8765C}"/>
                </a:ext>
              </a:extLst>
            </p:cNvPr>
            <p:cNvSpPr>
              <a:spLocks/>
            </p:cNvSpPr>
            <p:nvPr/>
          </p:nvSpPr>
          <p:spPr bwMode="auto">
            <a:xfrm>
              <a:off x="6938963" y="2698751"/>
              <a:ext cx="657225" cy="555625"/>
            </a:xfrm>
            <a:custGeom>
              <a:avLst/>
              <a:gdLst>
                <a:gd name="T0" fmla="*/ 110 w 175"/>
                <a:gd name="T1" fmla="*/ 19 h 148"/>
                <a:gd name="T2" fmla="*/ 83 w 175"/>
                <a:gd name="T3" fmla="*/ 36 h 148"/>
                <a:gd name="T4" fmla="*/ 68 w 175"/>
                <a:gd name="T5" fmla="*/ 45 h 148"/>
                <a:gd name="T6" fmla="*/ 40 w 175"/>
                <a:gd name="T7" fmla="*/ 51 h 148"/>
                <a:gd name="T8" fmla="*/ 13 w 175"/>
                <a:gd name="T9" fmla="*/ 61 h 148"/>
                <a:gd name="T10" fmla="*/ 3 w 175"/>
                <a:gd name="T11" fmla="*/ 71 h 148"/>
                <a:gd name="T12" fmla="*/ 17 w 175"/>
                <a:gd name="T13" fmla="*/ 130 h 148"/>
                <a:gd name="T14" fmla="*/ 36 w 175"/>
                <a:gd name="T15" fmla="*/ 148 h 148"/>
                <a:gd name="T16" fmla="*/ 70 w 175"/>
                <a:gd name="T17" fmla="*/ 133 h 148"/>
                <a:gd name="T18" fmla="*/ 107 w 175"/>
                <a:gd name="T19" fmla="*/ 116 h 148"/>
                <a:gd name="T20" fmla="*/ 175 w 175"/>
                <a:gd name="T21" fmla="*/ 91 h 148"/>
                <a:gd name="T22" fmla="*/ 165 w 175"/>
                <a:gd name="T23" fmla="*/ 0 h 148"/>
                <a:gd name="T24" fmla="*/ 110 w 175"/>
                <a:gd name="T25"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48">
                  <a:moveTo>
                    <a:pt x="110" y="19"/>
                  </a:moveTo>
                  <a:cubicBezTo>
                    <a:pt x="110" y="19"/>
                    <a:pt x="89" y="32"/>
                    <a:pt x="83" y="36"/>
                  </a:cubicBezTo>
                  <a:cubicBezTo>
                    <a:pt x="78" y="41"/>
                    <a:pt x="72" y="45"/>
                    <a:pt x="68" y="45"/>
                  </a:cubicBezTo>
                  <a:cubicBezTo>
                    <a:pt x="63" y="46"/>
                    <a:pt x="45" y="49"/>
                    <a:pt x="40" y="51"/>
                  </a:cubicBezTo>
                  <a:cubicBezTo>
                    <a:pt x="35" y="53"/>
                    <a:pt x="24" y="59"/>
                    <a:pt x="13" y="61"/>
                  </a:cubicBezTo>
                  <a:cubicBezTo>
                    <a:pt x="0" y="64"/>
                    <a:pt x="3" y="68"/>
                    <a:pt x="3" y="71"/>
                  </a:cubicBezTo>
                  <a:cubicBezTo>
                    <a:pt x="3" y="73"/>
                    <a:pt x="10" y="118"/>
                    <a:pt x="17" y="130"/>
                  </a:cubicBezTo>
                  <a:cubicBezTo>
                    <a:pt x="25" y="143"/>
                    <a:pt x="32" y="148"/>
                    <a:pt x="36" y="148"/>
                  </a:cubicBezTo>
                  <a:cubicBezTo>
                    <a:pt x="40" y="148"/>
                    <a:pt x="62" y="136"/>
                    <a:pt x="70" y="133"/>
                  </a:cubicBezTo>
                  <a:cubicBezTo>
                    <a:pt x="78" y="129"/>
                    <a:pt x="100" y="120"/>
                    <a:pt x="107" y="116"/>
                  </a:cubicBezTo>
                  <a:cubicBezTo>
                    <a:pt x="114" y="112"/>
                    <a:pt x="175" y="91"/>
                    <a:pt x="175" y="91"/>
                  </a:cubicBezTo>
                  <a:cubicBezTo>
                    <a:pt x="165" y="0"/>
                    <a:pt x="165" y="0"/>
                    <a:pt x="165" y="0"/>
                  </a:cubicBezTo>
                  <a:cubicBezTo>
                    <a:pt x="110" y="19"/>
                    <a:pt x="110" y="19"/>
                    <a:pt x="110" y="1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22">
              <a:extLst>
                <a:ext uri="{FF2B5EF4-FFF2-40B4-BE49-F238E27FC236}">
                  <a16:creationId xmlns:a16="http://schemas.microsoft.com/office/drawing/2014/main" id="{DB607751-B122-4D0D-9DC9-1A85513D558B}"/>
                </a:ext>
              </a:extLst>
            </p:cNvPr>
            <p:cNvSpPr>
              <a:spLocks/>
            </p:cNvSpPr>
            <p:nvPr/>
          </p:nvSpPr>
          <p:spPr bwMode="auto">
            <a:xfrm>
              <a:off x="6889751" y="2938463"/>
              <a:ext cx="192088" cy="252413"/>
            </a:xfrm>
            <a:custGeom>
              <a:avLst/>
              <a:gdLst>
                <a:gd name="T0" fmla="*/ 5 w 51"/>
                <a:gd name="T1" fmla="*/ 5 h 67"/>
                <a:gd name="T2" fmla="*/ 16 w 51"/>
                <a:gd name="T3" fmla="*/ 3 h 67"/>
                <a:gd name="T4" fmla="*/ 36 w 51"/>
                <a:gd name="T5" fmla="*/ 4 h 67"/>
                <a:gd name="T6" fmla="*/ 47 w 51"/>
                <a:gd name="T7" fmla="*/ 36 h 67"/>
                <a:gd name="T8" fmla="*/ 51 w 51"/>
                <a:gd name="T9" fmla="*/ 59 h 67"/>
                <a:gd name="T10" fmla="*/ 32 w 51"/>
                <a:gd name="T11" fmla="*/ 63 h 67"/>
                <a:gd name="T12" fmla="*/ 11 w 51"/>
                <a:gd name="T13" fmla="*/ 67 h 67"/>
                <a:gd name="T14" fmla="*/ 0 w 51"/>
                <a:gd name="T15" fmla="*/ 51 h 67"/>
                <a:gd name="T16" fmla="*/ 5 w 51"/>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7">
                  <a:moveTo>
                    <a:pt x="5" y="5"/>
                  </a:moveTo>
                  <a:cubicBezTo>
                    <a:pt x="5" y="5"/>
                    <a:pt x="8" y="4"/>
                    <a:pt x="16" y="3"/>
                  </a:cubicBezTo>
                  <a:cubicBezTo>
                    <a:pt x="24" y="2"/>
                    <a:pt x="32" y="0"/>
                    <a:pt x="36" y="4"/>
                  </a:cubicBezTo>
                  <a:cubicBezTo>
                    <a:pt x="41" y="8"/>
                    <a:pt x="45" y="28"/>
                    <a:pt x="47" y="36"/>
                  </a:cubicBezTo>
                  <a:cubicBezTo>
                    <a:pt x="48" y="44"/>
                    <a:pt x="51" y="59"/>
                    <a:pt x="51" y="59"/>
                  </a:cubicBezTo>
                  <a:cubicBezTo>
                    <a:pt x="51" y="59"/>
                    <a:pt x="40" y="61"/>
                    <a:pt x="32" y="63"/>
                  </a:cubicBezTo>
                  <a:cubicBezTo>
                    <a:pt x="25" y="64"/>
                    <a:pt x="17" y="67"/>
                    <a:pt x="11" y="67"/>
                  </a:cubicBezTo>
                  <a:cubicBezTo>
                    <a:pt x="3" y="67"/>
                    <a:pt x="0" y="51"/>
                    <a:pt x="0" y="51"/>
                  </a:cubicBezTo>
                  <a:cubicBezTo>
                    <a:pt x="5" y="5"/>
                    <a:pt x="5" y="5"/>
                    <a:pt x="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23">
              <a:extLst>
                <a:ext uri="{FF2B5EF4-FFF2-40B4-BE49-F238E27FC236}">
                  <a16:creationId xmlns:a16="http://schemas.microsoft.com/office/drawing/2014/main" id="{DCD4EFC8-956D-4465-99B2-B994DD2864CC}"/>
                </a:ext>
              </a:extLst>
            </p:cNvPr>
            <p:cNvSpPr>
              <a:spLocks/>
            </p:cNvSpPr>
            <p:nvPr/>
          </p:nvSpPr>
          <p:spPr bwMode="auto">
            <a:xfrm>
              <a:off x="6626226" y="2889251"/>
              <a:ext cx="354013" cy="338138"/>
            </a:xfrm>
            <a:custGeom>
              <a:avLst/>
              <a:gdLst>
                <a:gd name="T0" fmla="*/ 55 w 94"/>
                <a:gd name="T1" fmla="*/ 2 h 90"/>
                <a:gd name="T2" fmla="*/ 70 w 94"/>
                <a:gd name="T3" fmla="*/ 9 h 90"/>
                <a:gd name="T4" fmla="*/ 87 w 94"/>
                <a:gd name="T5" fmla="*/ 28 h 90"/>
                <a:gd name="T6" fmla="*/ 92 w 94"/>
                <a:gd name="T7" fmla="*/ 55 h 90"/>
                <a:gd name="T8" fmla="*/ 74 w 94"/>
                <a:gd name="T9" fmla="*/ 72 h 90"/>
                <a:gd name="T10" fmla="*/ 48 w 94"/>
                <a:gd name="T11" fmla="*/ 86 h 90"/>
                <a:gd name="T12" fmla="*/ 40 w 94"/>
                <a:gd name="T13" fmla="*/ 90 h 90"/>
                <a:gd name="T14" fmla="*/ 23 w 94"/>
                <a:gd name="T15" fmla="*/ 87 h 90"/>
                <a:gd name="T16" fmla="*/ 20 w 94"/>
                <a:gd name="T17" fmla="*/ 80 h 90"/>
                <a:gd name="T18" fmla="*/ 13 w 94"/>
                <a:gd name="T19" fmla="*/ 77 h 90"/>
                <a:gd name="T20" fmla="*/ 13 w 94"/>
                <a:gd name="T21" fmla="*/ 69 h 90"/>
                <a:gd name="T22" fmla="*/ 2 w 94"/>
                <a:gd name="T23" fmla="*/ 59 h 90"/>
                <a:gd name="T24" fmla="*/ 10 w 94"/>
                <a:gd name="T25" fmla="*/ 20 h 90"/>
                <a:gd name="T26" fmla="*/ 38 w 94"/>
                <a:gd name="T27" fmla="*/ 3 h 90"/>
                <a:gd name="T28" fmla="*/ 46 w 94"/>
                <a:gd name="T29" fmla="*/ 0 h 90"/>
                <a:gd name="T30" fmla="*/ 55 w 94"/>
                <a:gd name="T31"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0">
                  <a:moveTo>
                    <a:pt x="55" y="2"/>
                  </a:moveTo>
                  <a:cubicBezTo>
                    <a:pt x="60" y="2"/>
                    <a:pt x="65" y="3"/>
                    <a:pt x="70" y="9"/>
                  </a:cubicBezTo>
                  <a:cubicBezTo>
                    <a:pt x="75" y="15"/>
                    <a:pt x="87" y="24"/>
                    <a:pt x="87" y="28"/>
                  </a:cubicBezTo>
                  <a:cubicBezTo>
                    <a:pt x="88" y="32"/>
                    <a:pt x="94" y="48"/>
                    <a:pt x="92" y="55"/>
                  </a:cubicBezTo>
                  <a:cubicBezTo>
                    <a:pt x="90" y="61"/>
                    <a:pt x="82" y="67"/>
                    <a:pt x="74" y="72"/>
                  </a:cubicBezTo>
                  <a:cubicBezTo>
                    <a:pt x="65" y="76"/>
                    <a:pt x="48" y="86"/>
                    <a:pt x="48" y="86"/>
                  </a:cubicBezTo>
                  <a:cubicBezTo>
                    <a:pt x="48" y="86"/>
                    <a:pt x="47" y="90"/>
                    <a:pt x="40" y="90"/>
                  </a:cubicBezTo>
                  <a:cubicBezTo>
                    <a:pt x="32" y="89"/>
                    <a:pt x="28" y="90"/>
                    <a:pt x="23" y="87"/>
                  </a:cubicBezTo>
                  <a:cubicBezTo>
                    <a:pt x="17" y="84"/>
                    <a:pt x="20" y="80"/>
                    <a:pt x="20" y="80"/>
                  </a:cubicBezTo>
                  <a:cubicBezTo>
                    <a:pt x="20" y="80"/>
                    <a:pt x="15" y="80"/>
                    <a:pt x="13" y="77"/>
                  </a:cubicBezTo>
                  <a:cubicBezTo>
                    <a:pt x="11" y="74"/>
                    <a:pt x="13" y="69"/>
                    <a:pt x="13" y="69"/>
                  </a:cubicBezTo>
                  <a:cubicBezTo>
                    <a:pt x="13" y="69"/>
                    <a:pt x="4" y="71"/>
                    <a:pt x="2" y="59"/>
                  </a:cubicBezTo>
                  <a:cubicBezTo>
                    <a:pt x="0" y="47"/>
                    <a:pt x="10" y="20"/>
                    <a:pt x="10" y="20"/>
                  </a:cubicBezTo>
                  <a:cubicBezTo>
                    <a:pt x="10" y="20"/>
                    <a:pt x="27" y="8"/>
                    <a:pt x="38" y="3"/>
                  </a:cubicBezTo>
                  <a:cubicBezTo>
                    <a:pt x="40" y="0"/>
                    <a:pt x="44" y="0"/>
                    <a:pt x="46" y="0"/>
                  </a:cubicBezTo>
                  <a:cubicBezTo>
                    <a:pt x="52" y="2"/>
                    <a:pt x="55" y="2"/>
                    <a:pt x="55" y="2"/>
                  </a:cubicBez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24">
              <a:extLst>
                <a:ext uri="{FF2B5EF4-FFF2-40B4-BE49-F238E27FC236}">
                  <a16:creationId xmlns:a16="http://schemas.microsoft.com/office/drawing/2014/main" id="{D76319FF-E9D8-42A3-BBC7-3A07A541E3F1}"/>
                </a:ext>
              </a:extLst>
            </p:cNvPr>
            <p:cNvSpPr>
              <a:spLocks/>
            </p:cNvSpPr>
            <p:nvPr/>
          </p:nvSpPr>
          <p:spPr bwMode="auto">
            <a:xfrm>
              <a:off x="6600826" y="2889251"/>
              <a:ext cx="349250" cy="327025"/>
            </a:xfrm>
            <a:custGeom>
              <a:avLst/>
              <a:gdLst>
                <a:gd name="T0" fmla="*/ 1 w 93"/>
                <a:gd name="T1" fmla="*/ 10 h 87"/>
                <a:gd name="T2" fmla="*/ 27 w 93"/>
                <a:gd name="T3" fmla="*/ 10 h 87"/>
                <a:gd name="T4" fmla="*/ 45 w 93"/>
                <a:gd name="T5" fmla="*/ 3 h 87"/>
                <a:gd name="T6" fmla="*/ 40 w 93"/>
                <a:gd name="T7" fmla="*/ 11 h 87"/>
                <a:gd name="T8" fmla="*/ 36 w 93"/>
                <a:gd name="T9" fmla="*/ 23 h 87"/>
                <a:gd name="T10" fmla="*/ 54 w 93"/>
                <a:gd name="T11" fmla="*/ 18 h 87"/>
                <a:gd name="T12" fmla="*/ 62 w 93"/>
                <a:gd name="T13" fmla="*/ 20 h 87"/>
                <a:gd name="T14" fmla="*/ 75 w 93"/>
                <a:gd name="T15" fmla="*/ 33 h 87"/>
                <a:gd name="T16" fmla="*/ 84 w 93"/>
                <a:gd name="T17" fmla="*/ 46 h 87"/>
                <a:gd name="T18" fmla="*/ 93 w 93"/>
                <a:gd name="T19" fmla="*/ 66 h 87"/>
                <a:gd name="T20" fmla="*/ 86 w 93"/>
                <a:gd name="T21" fmla="*/ 77 h 87"/>
                <a:gd name="T22" fmla="*/ 78 w 93"/>
                <a:gd name="T23" fmla="*/ 75 h 87"/>
                <a:gd name="T24" fmla="*/ 74 w 93"/>
                <a:gd name="T25" fmla="*/ 80 h 87"/>
                <a:gd name="T26" fmla="*/ 67 w 93"/>
                <a:gd name="T27" fmla="*/ 80 h 87"/>
                <a:gd name="T28" fmla="*/ 62 w 93"/>
                <a:gd name="T29" fmla="*/ 86 h 87"/>
                <a:gd name="T30" fmla="*/ 55 w 93"/>
                <a:gd name="T31" fmla="*/ 86 h 87"/>
                <a:gd name="T32" fmla="*/ 59 w 93"/>
                <a:gd name="T33" fmla="*/ 80 h 87"/>
                <a:gd name="T34" fmla="*/ 56 w 93"/>
                <a:gd name="T35" fmla="*/ 74 h 87"/>
                <a:gd name="T36" fmla="*/ 56 w 93"/>
                <a:gd name="T37" fmla="*/ 66 h 87"/>
                <a:gd name="T38" fmla="*/ 47 w 93"/>
                <a:gd name="T39" fmla="*/ 63 h 87"/>
                <a:gd name="T40" fmla="*/ 39 w 93"/>
                <a:gd name="T41" fmla="*/ 57 h 87"/>
                <a:gd name="T42" fmla="*/ 23 w 93"/>
                <a:gd name="T43" fmla="*/ 58 h 87"/>
                <a:gd name="T44" fmla="*/ 9 w 93"/>
                <a:gd name="T45" fmla="*/ 39 h 87"/>
                <a:gd name="T46" fmla="*/ 1 w 93"/>
                <a:gd name="T47"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87">
                  <a:moveTo>
                    <a:pt x="1" y="10"/>
                  </a:moveTo>
                  <a:cubicBezTo>
                    <a:pt x="1" y="10"/>
                    <a:pt x="23" y="13"/>
                    <a:pt x="27" y="10"/>
                  </a:cubicBezTo>
                  <a:cubicBezTo>
                    <a:pt x="40" y="0"/>
                    <a:pt x="45" y="3"/>
                    <a:pt x="45" y="3"/>
                  </a:cubicBezTo>
                  <a:cubicBezTo>
                    <a:pt x="45" y="3"/>
                    <a:pt x="44" y="8"/>
                    <a:pt x="40" y="11"/>
                  </a:cubicBezTo>
                  <a:cubicBezTo>
                    <a:pt x="35" y="14"/>
                    <a:pt x="29" y="20"/>
                    <a:pt x="36" y="23"/>
                  </a:cubicBezTo>
                  <a:cubicBezTo>
                    <a:pt x="42" y="26"/>
                    <a:pt x="54" y="18"/>
                    <a:pt x="54" y="18"/>
                  </a:cubicBezTo>
                  <a:cubicBezTo>
                    <a:pt x="54" y="18"/>
                    <a:pt x="58" y="16"/>
                    <a:pt x="62" y="20"/>
                  </a:cubicBezTo>
                  <a:cubicBezTo>
                    <a:pt x="65" y="24"/>
                    <a:pt x="72" y="31"/>
                    <a:pt x="75" y="33"/>
                  </a:cubicBezTo>
                  <a:cubicBezTo>
                    <a:pt x="77" y="35"/>
                    <a:pt x="82" y="42"/>
                    <a:pt x="84" y="46"/>
                  </a:cubicBezTo>
                  <a:cubicBezTo>
                    <a:pt x="85" y="50"/>
                    <a:pt x="93" y="63"/>
                    <a:pt x="93" y="66"/>
                  </a:cubicBezTo>
                  <a:cubicBezTo>
                    <a:pt x="93" y="71"/>
                    <a:pt x="91" y="76"/>
                    <a:pt x="86" y="77"/>
                  </a:cubicBezTo>
                  <a:cubicBezTo>
                    <a:pt x="83" y="78"/>
                    <a:pt x="78" y="75"/>
                    <a:pt x="78" y="75"/>
                  </a:cubicBezTo>
                  <a:cubicBezTo>
                    <a:pt x="78" y="75"/>
                    <a:pt x="77" y="79"/>
                    <a:pt x="74" y="80"/>
                  </a:cubicBezTo>
                  <a:cubicBezTo>
                    <a:pt x="70" y="81"/>
                    <a:pt x="67" y="80"/>
                    <a:pt x="67" y="80"/>
                  </a:cubicBezTo>
                  <a:cubicBezTo>
                    <a:pt x="67" y="80"/>
                    <a:pt x="65" y="86"/>
                    <a:pt x="62" y="86"/>
                  </a:cubicBezTo>
                  <a:cubicBezTo>
                    <a:pt x="59" y="87"/>
                    <a:pt x="55" y="86"/>
                    <a:pt x="55" y="86"/>
                  </a:cubicBezTo>
                  <a:cubicBezTo>
                    <a:pt x="55" y="86"/>
                    <a:pt x="60" y="85"/>
                    <a:pt x="59" y="80"/>
                  </a:cubicBezTo>
                  <a:cubicBezTo>
                    <a:pt x="59" y="77"/>
                    <a:pt x="56" y="74"/>
                    <a:pt x="56" y="74"/>
                  </a:cubicBezTo>
                  <a:cubicBezTo>
                    <a:pt x="56" y="74"/>
                    <a:pt x="59" y="70"/>
                    <a:pt x="56" y="66"/>
                  </a:cubicBezTo>
                  <a:cubicBezTo>
                    <a:pt x="53" y="62"/>
                    <a:pt x="47" y="63"/>
                    <a:pt x="47" y="63"/>
                  </a:cubicBezTo>
                  <a:cubicBezTo>
                    <a:pt x="47" y="63"/>
                    <a:pt x="45" y="56"/>
                    <a:pt x="39" y="57"/>
                  </a:cubicBezTo>
                  <a:cubicBezTo>
                    <a:pt x="33" y="58"/>
                    <a:pt x="26" y="59"/>
                    <a:pt x="23" y="58"/>
                  </a:cubicBezTo>
                  <a:cubicBezTo>
                    <a:pt x="19" y="57"/>
                    <a:pt x="17" y="55"/>
                    <a:pt x="9" y="39"/>
                  </a:cubicBezTo>
                  <a:cubicBezTo>
                    <a:pt x="0" y="22"/>
                    <a:pt x="1" y="10"/>
                    <a:pt x="1" y="10"/>
                  </a:cubicBezTo>
                  <a:close/>
                </a:path>
              </a:pathLst>
            </a:custGeom>
            <a:solidFill>
              <a:srgbClr val="FDC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25">
              <a:extLst>
                <a:ext uri="{FF2B5EF4-FFF2-40B4-BE49-F238E27FC236}">
                  <a16:creationId xmlns:a16="http://schemas.microsoft.com/office/drawing/2014/main" id="{3C4F2B97-A4A7-4154-A646-3C585882983F}"/>
                </a:ext>
              </a:extLst>
            </p:cNvPr>
            <p:cNvSpPr>
              <a:spLocks/>
            </p:cNvSpPr>
            <p:nvPr/>
          </p:nvSpPr>
          <p:spPr bwMode="auto">
            <a:xfrm>
              <a:off x="7486651" y="1165226"/>
              <a:ext cx="519113" cy="728663"/>
            </a:xfrm>
            <a:custGeom>
              <a:avLst/>
              <a:gdLst>
                <a:gd name="T0" fmla="*/ 8 w 138"/>
                <a:gd name="T1" fmla="*/ 123 h 194"/>
                <a:gd name="T2" fmla="*/ 37 w 138"/>
                <a:gd name="T3" fmla="*/ 47 h 194"/>
                <a:gd name="T4" fmla="*/ 64 w 138"/>
                <a:gd name="T5" fmla="*/ 2 h 194"/>
                <a:gd name="T6" fmla="*/ 113 w 138"/>
                <a:gd name="T7" fmla="*/ 0 h 194"/>
                <a:gd name="T8" fmla="*/ 116 w 138"/>
                <a:gd name="T9" fmla="*/ 92 h 194"/>
                <a:gd name="T10" fmla="*/ 126 w 138"/>
                <a:gd name="T11" fmla="*/ 149 h 194"/>
                <a:gd name="T12" fmla="*/ 84 w 138"/>
                <a:gd name="T13" fmla="*/ 153 h 194"/>
                <a:gd name="T14" fmla="*/ 51 w 138"/>
                <a:gd name="T15" fmla="*/ 183 h 194"/>
                <a:gd name="T16" fmla="*/ 44 w 138"/>
                <a:gd name="T17" fmla="*/ 194 h 194"/>
                <a:gd name="T18" fmla="*/ 36 w 138"/>
                <a:gd name="T19" fmla="*/ 179 h 194"/>
                <a:gd name="T20" fmla="*/ 30 w 138"/>
                <a:gd name="T21" fmla="*/ 156 h 194"/>
                <a:gd name="T22" fmla="*/ 4 w 138"/>
                <a:gd name="T23" fmla="*/ 139 h 194"/>
                <a:gd name="T24" fmla="*/ 8 w 138"/>
                <a:gd name="T25" fmla="*/ 12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94">
                  <a:moveTo>
                    <a:pt x="8" y="123"/>
                  </a:moveTo>
                  <a:cubicBezTo>
                    <a:pt x="37" y="47"/>
                    <a:pt x="37" y="47"/>
                    <a:pt x="37" y="47"/>
                  </a:cubicBezTo>
                  <a:cubicBezTo>
                    <a:pt x="64" y="2"/>
                    <a:pt x="64" y="2"/>
                    <a:pt x="64" y="2"/>
                  </a:cubicBezTo>
                  <a:cubicBezTo>
                    <a:pt x="113" y="0"/>
                    <a:pt x="113" y="0"/>
                    <a:pt x="113" y="0"/>
                  </a:cubicBezTo>
                  <a:cubicBezTo>
                    <a:pt x="116" y="92"/>
                    <a:pt x="116" y="92"/>
                    <a:pt x="116" y="92"/>
                  </a:cubicBezTo>
                  <a:cubicBezTo>
                    <a:pt x="116" y="92"/>
                    <a:pt x="114" y="120"/>
                    <a:pt x="126" y="149"/>
                  </a:cubicBezTo>
                  <a:cubicBezTo>
                    <a:pt x="138" y="177"/>
                    <a:pt x="98" y="140"/>
                    <a:pt x="84" y="153"/>
                  </a:cubicBezTo>
                  <a:cubicBezTo>
                    <a:pt x="70" y="166"/>
                    <a:pt x="54" y="178"/>
                    <a:pt x="51" y="183"/>
                  </a:cubicBezTo>
                  <a:cubicBezTo>
                    <a:pt x="47" y="188"/>
                    <a:pt x="44" y="194"/>
                    <a:pt x="44" y="194"/>
                  </a:cubicBezTo>
                  <a:cubicBezTo>
                    <a:pt x="44" y="194"/>
                    <a:pt x="38" y="189"/>
                    <a:pt x="36" y="179"/>
                  </a:cubicBezTo>
                  <a:cubicBezTo>
                    <a:pt x="34" y="171"/>
                    <a:pt x="32" y="163"/>
                    <a:pt x="30" y="156"/>
                  </a:cubicBezTo>
                  <a:cubicBezTo>
                    <a:pt x="23" y="142"/>
                    <a:pt x="11" y="146"/>
                    <a:pt x="4" y="139"/>
                  </a:cubicBezTo>
                  <a:cubicBezTo>
                    <a:pt x="0" y="136"/>
                    <a:pt x="8" y="123"/>
                    <a:pt x="8" y="123"/>
                  </a:cubicBezTo>
                  <a:close/>
                </a:path>
              </a:pathLst>
            </a:custGeom>
            <a:solidFill>
              <a:srgbClr val="A4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26">
              <a:extLst>
                <a:ext uri="{FF2B5EF4-FFF2-40B4-BE49-F238E27FC236}">
                  <a16:creationId xmlns:a16="http://schemas.microsoft.com/office/drawing/2014/main" id="{5A4468F4-E3D5-4569-A6AD-14BE3F2BF644}"/>
                </a:ext>
              </a:extLst>
            </p:cNvPr>
            <p:cNvSpPr>
              <a:spLocks/>
            </p:cNvSpPr>
            <p:nvPr/>
          </p:nvSpPr>
          <p:spPr bwMode="auto">
            <a:xfrm>
              <a:off x="7269163" y="5994401"/>
              <a:ext cx="849313" cy="160338"/>
            </a:xfrm>
            <a:custGeom>
              <a:avLst/>
              <a:gdLst>
                <a:gd name="T0" fmla="*/ 214 w 226"/>
                <a:gd name="T1" fmla="*/ 4 h 43"/>
                <a:gd name="T2" fmla="*/ 225 w 226"/>
                <a:gd name="T3" fmla="*/ 6 h 43"/>
                <a:gd name="T4" fmla="*/ 223 w 226"/>
                <a:gd name="T5" fmla="*/ 26 h 43"/>
                <a:gd name="T6" fmla="*/ 198 w 226"/>
                <a:gd name="T7" fmla="*/ 31 h 43"/>
                <a:gd name="T8" fmla="*/ 175 w 226"/>
                <a:gd name="T9" fmla="*/ 33 h 43"/>
                <a:gd name="T10" fmla="*/ 175 w 226"/>
                <a:gd name="T11" fmla="*/ 21 h 43"/>
                <a:gd name="T12" fmla="*/ 146 w 226"/>
                <a:gd name="T13" fmla="*/ 35 h 43"/>
                <a:gd name="T14" fmla="*/ 91 w 226"/>
                <a:gd name="T15" fmla="*/ 43 h 43"/>
                <a:gd name="T16" fmla="*/ 25 w 226"/>
                <a:gd name="T17" fmla="*/ 31 h 43"/>
                <a:gd name="T18" fmla="*/ 1 w 226"/>
                <a:gd name="T19" fmla="*/ 16 h 43"/>
                <a:gd name="T20" fmla="*/ 9 w 226"/>
                <a:gd name="T21" fmla="*/ 12 h 43"/>
                <a:gd name="T22" fmla="*/ 214 w 226"/>
                <a:gd name="T23"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43">
                  <a:moveTo>
                    <a:pt x="214" y="4"/>
                  </a:moveTo>
                  <a:cubicBezTo>
                    <a:pt x="214" y="4"/>
                    <a:pt x="226" y="0"/>
                    <a:pt x="225" y="6"/>
                  </a:cubicBezTo>
                  <a:cubicBezTo>
                    <a:pt x="224" y="13"/>
                    <a:pt x="226" y="25"/>
                    <a:pt x="223" y="26"/>
                  </a:cubicBezTo>
                  <a:cubicBezTo>
                    <a:pt x="220" y="27"/>
                    <a:pt x="208" y="29"/>
                    <a:pt x="198" y="31"/>
                  </a:cubicBezTo>
                  <a:cubicBezTo>
                    <a:pt x="188" y="32"/>
                    <a:pt x="175" y="33"/>
                    <a:pt x="175" y="33"/>
                  </a:cubicBezTo>
                  <a:cubicBezTo>
                    <a:pt x="175" y="21"/>
                    <a:pt x="175" y="21"/>
                    <a:pt x="175" y="21"/>
                  </a:cubicBezTo>
                  <a:cubicBezTo>
                    <a:pt x="175" y="21"/>
                    <a:pt x="156" y="30"/>
                    <a:pt x="146" y="35"/>
                  </a:cubicBezTo>
                  <a:cubicBezTo>
                    <a:pt x="136" y="39"/>
                    <a:pt x="117" y="43"/>
                    <a:pt x="91" y="43"/>
                  </a:cubicBezTo>
                  <a:cubicBezTo>
                    <a:pt x="64" y="43"/>
                    <a:pt x="40" y="36"/>
                    <a:pt x="25" y="31"/>
                  </a:cubicBezTo>
                  <a:cubicBezTo>
                    <a:pt x="9" y="25"/>
                    <a:pt x="0" y="21"/>
                    <a:pt x="1" y="16"/>
                  </a:cubicBezTo>
                  <a:cubicBezTo>
                    <a:pt x="2" y="11"/>
                    <a:pt x="4" y="10"/>
                    <a:pt x="9" y="12"/>
                  </a:cubicBezTo>
                  <a:cubicBezTo>
                    <a:pt x="13" y="14"/>
                    <a:pt x="214" y="4"/>
                    <a:pt x="214" y="4"/>
                  </a:cubicBezTo>
                  <a:close/>
                </a:path>
              </a:pathLst>
            </a:custGeom>
            <a:solidFill>
              <a:srgbClr val="7E3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27">
              <a:extLst>
                <a:ext uri="{FF2B5EF4-FFF2-40B4-BE49-F238E27FC236}">
                  <a16:creationId xmlns:a16="http://schemas.microsoft.com/office/drawing/2014/main" id="{12AE78B9-3498-4BFF-8652-E038FFE8115B}"/>
                </a:ext>
              </a:extLst>
            </p:cNvPr>
            <p:cNvSpPr>
              <a:spLocks/>
            </p:cNvSpPr>
            <p:nvPr/>
          </p:nvSpPr>
          <p:spPr bwMode="auto">
            <a:xfrm>
              <a:off x="7288213" y="5783263"/>
              <a:ext cx="822325" cy="357188"/>
            </a:xfrm>
            <a:custGeom>
              <a:avLst/>
              <a:gdLst>
                <a:gd name="T0" fmla="*/ 210 w 219"/>
                <a:gd name="T1" fmla="*/ 13 h 95"/>
                <a:gd name="T2" fmla="*/ 219 w 219"/>
                <a:gd name="T3" fmla="*/ 38 h 95"/>
                <a:gd name="T4" fmla="*/ 216 w 219"/>
                <a:gd name="T5" fmla="*/ 62 h 95"/>
                <a:gd name="T6" fmla="*/ 185 w 219"/>
                <a:gd name="T7" fmla="*/ 66 h 95"/>
                <a:gd name="T8" fmla="*/ 136 w 219"/>
                <a:gd name="T9" fmla="*/ 85 h 95"/>
                <a:gd name="T10" fmla="*/ 65 w 219"/>
                <a:gd name="T11" fmla="*/ 92 h 95"/>
                <a:gd name="T12" fmla="*/ 0 w 219"/>
                <a:gd name="T13" fmla="*/ 69 h 95"/>
                <a:gd name="T14" fmla="*/ 8 w 219"/>
                <a:gd name="T15" fmla="*/ 60 h 95"/>
                <a:gd name="T16" fmla="*/ 38 w 219"/>
                <a:gd name="T17" fmla="*/ 58 h 95"/>
                <a:gd name="T18" fmla="*/ 76 w 219"/>
                <a:gd name="T19" fmla="*/ 39 h 95"/>
                <a:gd name="T20" fmla="*/ 111 w 219"/>
                <a:gd name="T21" fmla="*/ 13 h 95"/>
                <a:gd name="T22" fmla="*/ 210 w 219"/>
                <a:gd name="T23"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95">
                  <a:moveTo>
                    <a:pt x="210" y="13"/>
                  </a:moveTo>
                  <a:cubicBezTo>
                    <a:pt x="210" y="13"/>
                    <a:pt x="219" y="28"/>
                    <a:pt x="219" y="38"/>
                  </a:cubicBezTo>
                  <a:cubicBezTo>
                    <a:pt x="219" y="48"/>
                    <a:pt x="216" y="62"/>
                    <a:pt x="216" y="62"/>
                  </a:cubicBezTo>
                  <a:cubicBezTo>
                    <a:pt x="216" y="62"/>
                    <a:pt x="202" y="64"/>
                    <a:pt x="185" y="66"/>
                  </a:cubicBezTo>
                  <a:cubicBezTo>
                    <a:pt x="176" y="66"/>
                    <a:pt x="150" y="81"/>
                    <a:pt x="136" y="85"/>
                  </a:cubicBezTo>
                  <a:cubicBezTo>
                    <a:pt x="112" y="93"/>
                    <a:pt x="84" y="95"/>
                    <a:pt x="65" y="92"/>
                  </a:cubicBezTo>
                  <a:cubicBezTo>
                    <a:pt x="20" y="85"/>
                    <a:pt x="0" y="69"/>
                    <a:pt x="0" y="69"/>
                  </a:cubicBezTo>
                  <a:cubicBezTo>
                    <a:pt x="0" y="69"/>
                    <a:pt x="2" y="61"/>
                    <a:pt x="8" y="60"/>
                  </a:cubicBezTo>
                  <a:cubicBezTo>
                    <a:pt x="14" y="58"/>
                    <a:pt x="31" y="58"/>
                    <a:pt x="38" y="58"/>
                  </a:cubicBezTo>
                  <a:cubicBezTo>
                    <a:pt x="45" y="58"/>
                    <a:pt x="68" y="42"/>
                    <a:pt x="76" y="39"/>
                  </a:cubicBezTo>
                  <a:cubicBezTo>
                    <a:pt x="83" y="35"/>
                    <a:pt x="102" y="21"/>
                    <a:pt x="111" y="13"/>
                  </a:cubicBezTo>
                  <a:cubicBezTo>
                    <a:pt x="120" y="5"/>
                    <a:pt x="200" y="0"/>
                    <a:pt x="210" y="13"/>
                  </a:cubicBezTo>
                  <a:close/>
                </a:path>
              </a:pathLst>
            </a:custGeom>
            <a:solidFill>
              <a:srgbClr val="7E3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28">
              <a:extLst>
                <a:ext uri="{FF2B5EF4-FFF2-40B4-BE49-F238E27FC236}">
                  <a16:creationId xmlns:a16="http://schemas.microsoft.com/office/drawing/2014/main" id="{ACBCB681-9582-41B0-96E6-7FB43F65CED0}"/>
                </a:ext>
              </a:extLst>
            </p:cNvPr>
            <p:cNvSpPr>
              <a:spLocks/>
            </p:cNvSpPr>
            <p:nvPr/>
          </p:nvSpPr>
          <p:spPr bwMode="auto">
            <a:xfrm>
              <a:off x="7359651" y="3351213"/>
              <a:ext cx="777875" cy="2593975"/>
            </a:xfrm>
            <a:custGeom>
              <a:avLst/>
              <a:gdLst>
                <a:gd name="T0" fmla="*/ 205 w 207"/>
                <a:gd name="T1" fmla="*/ 57 h 690"/>
                <a:gd name="T2" fmla="*/ 198 w 207"/>
                <a:gd name="T3" fmla="*/ 105 h 690"/>
                <a:gd name="T4" fmla="*/ 185 w 207"/>
                <a:gd name="T5" fmla="*/ 137 h 690"/>
                <a:gd name="T6" fmla="*/ 186 w 207"/>
                <a:gd name="T7" fmla="*/ 159 h 690"/>
                <a:gd name="T8" fmla="*/ 179 w 207"/>
                <a:gd name="T9" fmla="*/ 188 h 690"/>
                <a:gd name="T10" fmla="*/ 182 w 207"/>
                <a:gd name="T11" fmla="*/ 223 h 690"/>
                <a:gd name="T12" fmla="*/ 171 w 207"/>
                <a:gd name="T13" fmla="*/ 293 h 690"/>
                <a:gd name="T14" fmla="*/ 177 w 207"/>
                <a:gd name="T15" fmla="*/ 328 h 690"/>
                <a:gd name="T16" fmla="*/ 180 w 207"/>
                <a:gd name="T17" fmla="*/ 365 h 690"/>
                <a:gd name="T18" fmla="*/ 190 w 207"/>
                <a:gd name="T19" fmla="*/ 477 h 690"/>
                <a:gd name="T20" fmla="*/ 188 w 207"/>
                <a:gd name="T21" fmla="*/ 538 h 690"/>
                <a:gd name="T22" fmla="*/ 188 w 207"/>
                <a:gd name="T23" fmla="*/ 555 h 690"/>
                <a:gd name="T24" fmla="*/ 199 w 207"/>
                <a:gd name="T25" fmla="*/ 570 h 690"/>
                <a:gd name="T26" fmla="*/ 196 w 207"/>
                <a:gd name="T27" fmla="*/ 607 h 690"/>
                <a:gd name="T28" fmla="*/ 204 w 207"/>
                <a:gd name="T29" fmla="*/ 644 h 690"/>
                <a:gd name="T30" fmla="*/ 200 w 207"/>
                <a:gd name="T31" fmla="*/ 687 h 690"/>
                <a:gd name="T32" fmla="*/ 143 w 207"/>
                <a:gd name="T33" fmla="*/ 681 h 690"/>
                <a:gd name="T34" fmla="*/ 76 w 207"/>
                <a:gd name="T35" fmla="*/ 670 h 690"/>
                <a:gd name="T36" fmla="*/ 82 w 207"/>
                <a:gd name="T37" fmla="*/ 634 h 690"/>
                <a:gd name="T38" fmla="*/ 88 w 207"/>
                <a:gd name="T39" fmla="*/ 610 h 690"/>
                <a:gd name="T40" fmla="*/ 72 w 207"/>
                <a:gd name="T41" fmla="*/ 586 h 690"/>
                <a:gd name="T42" fmla="*/ 66 w 207"/>
                <a:gd name="T43" fmla="*/ 475 h 690"/>
                <a:gd name="T44" fmla="*/ 39 w 207"/>
                <a:gd name="T45" fmla="*/ 369 h 690"/>
                <a:gd name="T46" fmla="*/ 3 w 207"/>
                <a:gd name="T47" fmla="*/ 108 h 690"/>
                <a:gd name="T48" fmla="*/ 205 w 207"/>
                <a:gd name="T49" fmla="*/ 5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 h="690">
                  <a:moveTo>
                    <a:pt x="205" y="57"/>
                  </a:moveTo>
                  <a:cubicBezTo>
                    <a:pt x="205" y="57"/>
                    <a:pt x="207" y="86"/>
                    <a:pt x="198" y="105"/>
                  </a:cubicBezTo>
                  <a:cubicBezTo>
                    <a:pt x="189" y="124"/>
                    <a:pt x="185" y="129"/>
                    <a:pt x="185" y="137"/>
                  </a:cubicBezTo>
                  <a:cubicBezTo>
                    <a:pt x="185" y="145"/>
                    <a:pt x="189" y="152"/>
                    <a:pt x="186" y="159"/>
                  </a:cubicBezTo>
                  <a:cubicBezTo>
                    <a:pt x="183" y="166"/>
                    <a:pt x="179" y="182"/>
                    <a:pt x="179" y="188"/>
                  </a:cubicBezTo>
                  <a:cubicBezTo>
                    <a:pt x="179" y="194"/>
                    <a:pt x="183" y="214"/>
                    <a:pt x="182" y="223"/>
                  </a:cubicBezTo>
                  <a:cubicBezTo>
                    <a:pt x="180" y="243"/>
                    <a:pt x="163" y="280"/>
                    <a:pt x="171" y="293"/>
                  </a:cubicBezTo>
                  <a:cubicBezTo>
                    <a:pt x="178" y="305"/>
                    <a:pt x="177" y="321"/>
                    <a:pt x="177" y="328"/>
                  </a:cubicBezTo>
                  <a:cubicBezTo>
                    <a:pt x="177" y="335"/>
                    <a:pt x="174" y="348"/>
                    <a:pt x="180" y="365"/>
                  </a:cubicBezTo>
                  <a:cubicBezTo>
                    <a:pt x="186" y="383"/>
                    <a:pt x="190" y="455"/>
                    <a:pt x="190" y="477"/>
                  </a:cubicBezTo>
                  <a:cubicBezTo>
                    <a:pt x="190" y="500"/>
                    <a:pt x="191" y="532"/>
                    <a:pt x="188" y="538"/>
                  </a:cubicBezTo>
                  <a:cubicBezTo>
                    <a:pt x="185" y="544"/>
                    <a:pt x="184" y="552"/>
                    <a:pt x="188" y="555"/>
                  </a:cubicBezTo>
                  <a:cubicBezTo>
                    <a:pt x="192" y="558"/>
                    <a:pt x="199" y="562"/>
                    <a:pt x="199" y="570"/>
                  </a:cubicBezTo>
                  <a:cubicBezTo>
                    <a:pt x="199" y="578"/>
                    <a:pt x="191" y="592"/>
                    <a:pt x="196" y="607"/>
                  </a:cubicBezTo>
                  <a:cubicBezTo>
                    <a:pt x="201" y="622"/>
                    <a:pt x="204" y="634"/>
                    <a:pt x="204" y="644"/>
                  </a:cubicBezTo>
                  <a:cubicBezTo>
                    <a:pt x="204" y="655"/>
                    <a:pt x="202" y="684"/>
                    <a:pt x="200" y="687"/>
                  </a:cubicBezTo>
                  <a:cubicBezTo>
                    <a:pt x="198" y="690"/>
                    <a:pt x="165" y="688"/>
                    <a:pt x="143" y="681"/>
                  </a:cubicBezTo>
                  <a:cubicBezTo>
                    <a:pt x="121" y="674"/>
                    <a:pt x="76" y="670"/>
                    <a:pt x="76" y="670"/>
                  </a:cubicBezTo>
                  <a:cubicBezTo>
                    <a:pt x="76" y="670"/>
                    <a:pt x="81" y="646"/>
                    <a:pt x="82" y="634"/>
                  </a:cubicBezTo>
                  <a:cubicBezTo>
                    <a:pt x="83" y="621"/>
                    <a:pt x="88" y="610"/>
                    <a:pt x="88" y="610"/>
                  </a:cubicBezTo>
                  <a:cubicBezTo>
                    <a:pt x="88" y="610"/>
                    <a:pt x="72" y="595"/>
                    <a:pt x="72" y="586"/>
                  </a:cubicBezTo>
                  <a:cubicBezTo>
                    <a:pt x="72" y="578"/>
                    <a:pt x="71" y="521"/>
                    <a:pt x="66" y="475"/>
                  </a:cubicBezTo>
                  <a:cubicBezTo>
                    <a:pt x="61" y="430"/>
                    <a:pt x="45" y="411"/>
                    <a:pt x="39" y="369"/>
                  </a:cubicBezTo>
                  <a:cubicBezTo>
                    <a:pt x="33" y="328"/>
                    <a:pt x="7" y="132"/>
                    <a:pt x="3" y="108"/>
                  </a:cubicBezTo>
                  <a:cubicBezTo>
                    <a:pt x="0" y="83"/>
                    <a:pt x="79" y="0"/>
                    <a:pt x="205" y="57"/>
                  </a:cubicBez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29">
              <a:extLst>
                <a:ext uri="{FF2B5EF4-FFF2-40B4-BE49-F238E27FC236}">
                  <a16:creationId xmlns:a16="http://schemas.microsoft.com/office/drawing/2014/main" id="{199E1B10-8DF8-45A6-8C69-A632030B68B3}"/>
                </a:ext>
              </a:extLst>
            </p:cNvPr>
            <p:cNvSpPr>
              <a:spLocks/>
            </p:cNvSpPr>
            <p:nvPr/>
          </p:nvSpPr>
          <p:spPr bwMode="auto">
            <a:xfrm>
              <a:off x="7280276" y="1649413"/>
              <a:ext cx="950913" cy="2206625"/>
            </a:xfrm>
            <a:custGeom>
              <a:avLst/>
              <a:gdLst>
                <a:gd name="T0" fmla="*/ 181 w 253"/>
                <a:gd name="T1" fmla="*/ 0 h 587"/>
                <a:gd name="T2" fmla="*/ 231 w 253"/>
                <a:gd name="T3" fmla="*/ 76 h 587"/>
                <a:gd name="T4" fmla="*/ 247 w 253"/>
                <a:gd name="T5" fmla="*/ 189 h 587"/>
                <a:gd name="T6" fmla="*/ 226 w 253"/>
                <a:gd name="T7" fmla="*/ 318 h 587"/>
                <a:gd name="T8" fmla="*/ 239 w 253"/>
                <a:gd name="T9" fmla="*/ 438 h 587"/>
                <a:gd name="T10" fmla="*/ 239 w 253"/>
                <a:gd name="T11" fmla="*/ 577 h 587"/>
                <a:gd name="T12" fmla="*/ 226 w 253"/>
                <a:gd name="T13" fmla="*/ 580 h 587"/>
                <a:gd name="T14" fmla="*/ 90 w 253"/>
                <a:gd name="T15" fmla="*/ 587 h 587"/>
                <a:gd name="T16" fmla="*/ 20 w 253"/>
                <a:gd name="T17" fmla="*/ 577 h 587"/>
                <a:gd name="T18" fmla="*/ 2 w 253"/>
                <a:gd name="T19" fmla="*/ 520 h 587"/>
                <a:gd name="T20" fmla="*/ 4 w 253"/>
                <a:gd name="T21" fmla="*/ 350 h 587"/>
                <a:gd name="T22" fmla="*/ 34 w 253"/>
                <a:gd name="T23" fmla="*/ 201 h 587"/>
                <a:gd name="T24" fmla="*/ 131 w 253"/>
                <a:gd name="T25" fmla="*/ 38 h 587"/>
                <a:gd name="T26" fmla="*/ 181 w 253"/>
                <a:gd name="T2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587">
                  <a:moveTo>
                    <a:pt x="181" y="0"/>
                  </a:moveTo>
                  <a:cubicBezTo>
                    <a:pt x="181" y="0"/>
                    <a:pt x="219" y="50"/>
                    <a:pt x="231" y="76"/>
                  </a:cubicBezTo>
                  <a:cubicBezTo>
                    <a:pt x="243" y="103"/>
                    <a:pt x="253" y="153"/>
                    <a:pt x="247" y="189"/>
                  </a:cubicBezTo>
                  <a:cubicBezTo>
                    <a:pt x="241" y="226"/>
                    <a:pt x="226" y="294"/>
                    <a:pt x="226" y="318"/>
                  </a:cubicBezTo>
                  <a:cubicBezTo>
                    <a:pt x="225" y="369"/>
                    <a:pt x="234" y="414"/>
                    <a:pt x="239" y="438"/>
                  </a:cubicBezTo>
                  <a:cubicBezTo>
                    <a:pt x="250" y="493"/>
                    <a:pt x="240" y="570"/>
                    <a:pt x="239" y="577"/>
                  </a:cubicBezTo>
                  <a:cubicBezTo>
                    <a:pt x="238" y="583"/>
                    <a:pt x="233" y="580"/>
                    <a:pt x="226" y="580"/>
                  </a:cubicBezTo>
                  <a:cubicBezTo>
                    <a:pt x="219" y="580"/>
                    <a:pt x="112" y="587"/>
                    <a:pt x="90" y="587"/>
                  </a:cubicBezTo>
                  <a:cubicBezTo>
                    <a:pt x="69" y="587"/>
                    <a:pt x="27" y="585"/>
                    <a:pt x="20" y="577"/>
                  </a:cubicBezTo>
                  <a:cubicBezTo>
                    <a:pt x="6" y="562"/>
                    <a:pt x="5" y="550"/>
                    <a:pt x="2" y="520"/>
                  </a:cubicBezTo>
                  <a:cubicBezTo>
                    <a:pt x="0" y="491"/>
                    <a:pt x="1" y="382"/>
                    <a:pt x="4" y="350"/>
                  </a:cubicBezTo>
                  <a:cubicBezTo>
                    <a:pt x="7" y="319"/>
                    <a:pt x="10" y="248"/>
                    <a:pt x="34" y="201"/>
                  </a:cubicBezTo>
                  <a:cubicBezTo>
                    <a:pt x="59" y="154"/>
                    <a:pt x="131" y="38"/>
                    <a:pt x="131" y="38"/>
                  </a:cubicBezTo>
                  <a:lnTo>
                    <a:pt x="181" y="0"/>
                  </a:lnTo>
                  <a:close/>
                </a:path>
              </a:pathLst>
            </a:custGeom>
            <a:solidFill>
              <a:srgbClr val="00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30">
              <a:extLst>
                <a:ext uri="{FF2B5EF4-FFF2-40B4-BE49-F238E27FC236}">
                  <a16:creationId xmlns:a16="http://schemas.microsoft.com/office/drawing/2014/main" id="{403FB4F3-613E-4876-BA73-B0EFD36760D1}"/>
                </a:ext>
              </a:extLst>
            </p:cNvPr>
            <p:cNvSpPr>
              <a:spLocks/>
            </p:cNvSpPr>
            <p:nvPr/>
          </p:nvSpPr>
          <p:spPr bwMode="auto">
            <a:xfrm>
              <a:off x="7456488" y="1671638"/>
              <a:ext cx="354013" cy="620713"/>
            </a:xfrm>
            <a:custGeom>
              <a:avLst/>
              <a:gdLst>
                <a:gd name="T0" fmla="*/ 94 w 94"/>
                <a:gd name="T1" fmla="*/ 0 h 165"/>
                <a:gd name="T2" fmla="*/ 37 w 94"/>
                <a:gd name="T3" fmla="*/ 101 h 165"/>
                <a:gd name="T4" fmla="*/ 0 w 94"/>
                <a:gd name="T5" fmla="*/ 165 h 165"/>
                <a:gd name="T6" fmla="*/ 94 w 94"/>
                <a:gd name="T7" fmla="*/ 0 h 165"/>
              </a:gdLst>
              <a:ahLst/>
              <a:cxnLst>
                <a:cxn ang="0">
                  <a:pos x="T0" y="T1"/>
                </a:cxn>
                <a:cxn ang="0">
                  <a:pos x="T2" y="T3"/>
                </a:cxn>
                <a:cxn ang="0">
                  <a:pos x="T4" y="T5"/>
                </a:cxn>
                <a:cxn ang="0">
                  <a:pos x="T6" y="T7"/>
                </a:cxn>
              </a:cxnLst>
              <a:rect l="0" t="0" r="r" b="b"/>
              <a:pathLst>
                <a:path w="94" h="165">
                  <a:moveTo>
                    <a:pt x="94" y="0"/>
                  </a:moveTo>
                  <a:cubicBezTo>
                    <a:pt x="94" y="0"/>
                    <a:pt x="46" y="85"/>
                    <a:pt x="37" y="101"/>
                  </a:cubicBezTo>
                  <a:cubicBezTo>
                    <a:pt x="29" y="116"/>
                    <a:pt x="0" y="165"/>
                    <a:pt x="0" y="165"/>
                  </a:cubicBezTo>
                  <a:cubicBezTo>
                    <a:pt x="0" y="165"/>
                    <a:pt x="30" y="25"/>
                    <a:pt x="94"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31">
              <a:extLst>
                <a:ext uri="{FF2B5EF4-FFF2-40B4-BE49-F238E27FC236}">
                  <a16:creationId xmlns:a16="http://schemas.microsoft.com/office/drawing/2014/main" id="{CA00ED29-5D0B-4FD3-9988-B26004E817F2}"/>
                </a:ext>
              </a:extLst>
            </p:cNvPr>
            <p:cNvSpPr>
              <a:spLocks/>
            </p:cNvSpPr>
            <p:nvPr/>
          </p:nvSpPr>
          <p:spPr bwMode="auto">
            <a:xfrm>
              <a:off x="7389813" y="1712913"/>
              <a:ext cx="357188" cy="736600"/>
            </a:xfrm>
            <a:custGeom>
              <a:avLst/>
              <a:gdLst>
                <a:gd name="T0" fmla="*/ 53 w 95"/>
                <a:gd name="T1" fmla="*/ 31 h 196"/>
                <a:gd name="T2" fmla="*/ 39 w 95"/>
                <a:gd name="T3" fmla="*/ 53 h 196"/>
                <a:gd name="T4" fmla="*/ 35 w 95"/>
                <a:gd name="T5" fmla="*/ 72 h 196"/>
                <a:gd name="T6" fmla="*/ 12 w 95"/>
                <a:gd name="T7" fmla="*/ 135 h 196"/>
                <a:gd name="T8" fmla="*/ 0 w 95"/>
                <a:gd name="T9" fmla="*/ 196 h 196"/>
                <a:gd name="T10" fmla="*/ 21 w 95"/>
                <a:gd name="T11" fmla="*/ 156 h 196"/>
                <a:gd name="T12" fmla="*/ 61 w 95"/>
                <a:gd name="T13" fmla="*/ 42 h 196"/>
                <a:gd name="T14" fmla="*/ 95 w 95"/>
                <a:gd name="T15" fmla="*/ 0 h 196"/>
                <a:gd name="T16" fmla="*/ 53 w 95"/>
                <a:gd name="T17"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96">
                  <a:moveTo>
                    <a:pt x="53" y="31"/>
                  </a:moveTo>
                  <a:cubicBezTo>
                    <a:pt x="53" y="31"/>
                    <a:pt x="43" y="41"/>
                    <a:pt x="39" y="53"/>
                  </a:cubicBezTo>
                  <a:cubicBezTo>
                    <a:pt x="35" y="66"/>
                    <a:pt x="35" y="72"/>
                    <a:pt x="35" y="72"/>
                  </a:cubicBezTo>
                  <a:cubicBezTo>
                    <a:pt x="35" y="72"/>
                    <a:pt x="19" y="109"/>
                    <a:pt x="12" y="135"/>
                  </a:cubicBezTo>
                  <a:cubicBezTo>
                    <a:pt x="5" y="160"/>
                    <a:pt x="0" y="196"/>
                    <a:pt x="0" y="196"/>
                  </a:cubicBezTo>
                  <a:cubicBezTo>
                    <a:pt x="21" y="156"/>
                    <a:pt x="21" y="156"/>
                    <a:pt x="21" y="156"/>
                  </a:cubicBezTo>
                  <a:cubicBezTo>
                    <a:pt x="21" y="156"/>
                    <a:pt x="44" y="77"/>
                    <a:pt x="61" y="42"/>
                  </a:cubicBezTo>
                  <a:cubicBezTo>
                    <a:pt x="79" y="6"/>
                    <a:pt x="95" y="0"/>
                    <a:pt x="95" y="0"/>
                  </a:cubicBezTo>
                  <a:lnTo>
                    <a:pt x="53" y="31"/>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32">
              <a:extLst>
                <a:ext uri="{FF2B5EF4-FFF2-40B4-BE49-F238E27FC236}">
                  <a16:creationId xmlns:a16="http://schemas.microsoft.com/office/drawing/2014/main" id="{F9D2A66C-B6E5-4B80-924C-FECC978A9D0A}"/>
                </a:ext>
              </a:extLst>
            </p:cNvPr>
            <p:cNvSpPr>
              <a:spLocks/>
            </p:cNvSpPr>
            <p:nvPr/>
          </p:nvSpPr>
          <p:spPr bwMode="auto">
            <a:xfrm>
              <a:off x="7585076" y="1558926"/>
              <a:ext cx="371475" cy="379413"/>
            </a:xfrm>
            <a:custGeom>
              <a:avLst/>
              <a:gdLst>
                <a:gd name="T0" fmla="*/ 92 w 99"/>
                <a:gd name="T1" fmla="*/ 3 h 101"/>
                <a:gd name="T2" fmla="*/ 36 w 99"/>
                <a:gd name="T3" fmla="*/ 32 h 101"/>
                <a:gd name="T4" fmla="*/ 0 w 99"/>
                <a:gd name="T5" fmla="*/ 68 h 101"/>
                <a:gd name="T6" fmla="*/ 3 w 99"/>
                <a:gd name="T7" fmla="*/ 101 h 101"/>
                <a:gd name="T8" fmla="*/ 91 w 99"/>
                <a:gd name="T9" fmla="*/ 27 h 101"/>
                <a:gd name="T10" fmla="*/ 92 w 99"/>
                <a:gd name="T11" fmla="*/ 3 h 101"/>
              </a:gdLst>
              <a:ahLst/>
              <a:cxnLst>
                <a:cxn ang="0">
                  <a:pos x="T0" y="T1"/>
                </a:cxn>
                <a:cxn ang="0">
                  <a:pos x="T2" y="T3"/>
                </a:cxn>
                <a:cxn ang="0">
                  <a:pos x="T4" y="T5"/>
                </a:cxn>
                <a:cxn ang="0">
                  <a:pos x="T6" y="T7"/>
                </a:cxn>
                <a:cxn ang="0">
                  <a:pos x="T8" y="T9"/>
                </a:cxn>
                <a:cxn ang="0">
                  <a:pos x="T10" y="T11"/>
                </a:cxn>
              </a:cxnLst>
              <a:rect l="0" t="0" r="r" b="b"/>
              <a:pathLst>
                <a:path w="99" h="101">
                  <a:moveTo>
                    <a:pt x="92" y="3"/>
                  </a:moveTo>
                  <a:cubicBezTo>
                    <a:pt x="90" y="0"/>
                    <a:pt x="51" y="23"/>
                    <a:pt x="36" y="32"/>
                  </a:cubicBezTo>
                  <a:cubicBezTo>
                    <a:pt x="21" y="42"/>
                    <a:pt x="0" y="59"/>
                    <a:pt x="0" y="68"/>
                  </a:cubicBezTo>
                  <a:cubicBezTo>
                    <a:pt x="0" y="77"/>
                    <a:pt x="0" y="101"/>
                    <a:pt x="3" y="101"/>
                  </a:cubicBezTo>
                  <a:cubicBezTo>
                    <a:pt x="6" y="101"/>
                    <a:pt x="83" y="28"/>
                    <a:pt x="91" y="27"/>
                  </a:cubicBezTo>
                  <a:cubicBezTo>
                    <a:pt x="99" y="26"/>
                    <a:pt x="92" y="3"/>
                    <a:pt x="92"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33">
              <a:extLst>
                <a:ext uri="{FF2B5EF4-FFF2-40B4-BE49-F238E27FC236}">
                  <a16:creationId xmlns:a16="http://schemas.microsoft.com/office/drawing/2014/main" id="{0078A0C9-D205-4E8D-A99A-05D9D4ED7E48}"/>
                </a:ext>
              </a:extLst>
            </p:cNvPr>
            <p:cNvSpPr>
              <a:spLocks/>
            </p:cNvSpPr>
            <p:nvPr/>
          </p:nvSpPr>
          <p:spPr bwMode="auto">
            <a:xfrm>
              <a:off x="7370763" y="1611313"/>
              <a:ext cx="630238" cy="884238"/>
            </a:xfrm>
            <a:custGeom>
              <a:avLst/>
              <a:gdLst>
                <a:gd name="T0" fmla="*/ 153 w 168"/>
                <a:gd name="T1" fmla="*/ 0 h 235"/>
                <a:gd name="T2" fmla="*/ 168 w 168"/>
                <a:gd name="T3" fmla="*/ 23 h 235"/>
                <a:gd name="T4" fmla="*/ 137 w 168"/>
                <a:gd name="T5" fmla="*/ 43 h 235"/>
                <a:gd name="T6" fmla="*/ 122 w 168"/>
                <a:gd name="T7" fmla="*/ 63 h 235"/>
                <a:gd name="T8" fmla="*/ 103 w 168"/>
                <a:gd name="T9" fmla="*/ 71 h 235"/>
                <a:gd name="T10" fmla="*/ 107 w 168"/>
                <a:gd name="T11" fmla="*/ 88 h 235"/>
                <a:gd name="T12" fmla="*/ 59 w 168"/>
                <a:gd name="T13" fmla="*/ 143 h 235"/>
                <a:gd name="T14" fmla="*/ 0 w 168"/>
                <a:gd name="T15" fmla="*/ 235 h 235"/>
                <a:gd name="T16" fmla="*/ 30 w 168"/>
                <a:gd name="T17" fmla="*/ 165 h 235"/>
                <a:gd name="T18" fmla="*/ 95 w 168"/>
                <a:gd name="T19" fmla="*/ 50 h 235"/>
                <a:gd name="T20" fmla="*/ 153 w 168"/>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235">
                  <a:moveTo>
                    <a:pt x="153" y="0"/>
                  </a:moveTo>
                  <a:cubicBezTo>
                    <a:pt x="156" y="0"/>
                    <a:pt x="168" y="22"/>
                    <a:pt x="168" y="23"/>
                  </a:cubicBezTo>
                  <a:cubicBezTo>
                    <a:pt x="168" y="24"/>
                    <a:pt x="148" y="34"/>
                    <a:pt x="137" y="43"/>
                  </a:cubicBezTo>
                  <a:cubicBezTo>
                    <a:pt x="127" y="51"/>
                    <a:pt x="122" y="63"/>
                    <a:pt x="122" y="63"/>
                  </a:cubicBezTo>
                  <a:cubicBezTo>
                    <a:pt x="103" y="71"/>
                    <a:pt x="103" y="71"/>
                    <a:pt x="103" y="71"/>
                  </a:cubicBezTo>
                  <a:cubicBezTo>
                    <a:pt x="103" y="71"/>
                    <a:pt x="106" y="86"/>
                    <a:pt x="107" y="88"/>
                  </a:cubicBezTo>
                  <a:cubicBezTo>
                    <a:pt x="107" y="90"/>
                    <a:pt x="76" y="121"/>
                    <a:pt x="59" y="143"/>
                  </a:cubicBezTo>
                  <a:cubicBezTo>
                    <a:pt x="42" y="165"/>
                    <a:pt x="0" y="235"/>
                    <a:pt x="0" y="235"/>
                  </a:cubicBezTo>
                  <a:cubicBezTo>
                    <a:pt x="0" y="235"/>
                    <a:pt x="17" y="192"/>
                    <a:pt x="30" y="165"/>
                  </a:cubicBezTo>
                  <a:cubicBezTo>
                    <a:pt x="42" y="138"/>
                    <a:pt x="80" y="72"/>
                    <a:pt x="95" y="50"/>
                  </a:cubicBezTo>
                  <a:cubicBezTo>
                    <a:pt x="110" y="28"/>
                    <a:pt x="147" y="0"/>
                    <a:pt x="153" y="0"/>
                  </a:cubicBez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34">
              <a:extLst>
                <a:ext uri="{FF2B5EF4-FFF2-40B4-BE49-F238E27FC236}">
                  <a16:creationId xmlns:a16="http://schemas.microsoft.com/office/drawing/2014/main" id="{D59C4F36-DA3E-4069-B298-AC01D369F1D0}"/>
                </a:ext>
              </a:extLst>
            </p:cNvPr>
            <p:cNvSpPr>
              <a:spLocks/>
            </p:cNvSpPr>
            <p:nvPr/>
          </p:nvSpPr>
          <p:spPr bwMode="auto">
            <a:xfrm>
              <a:off x="7497763" y="3660776"/>
              <a:ext cx="301625" cy="360363"/>
            </a:xfrm>
            <a:custGeom>
              <a:avLst/>
              <a:gdLst>
                <a:gd name="T0" fmla="*/ 70 w 80"/>
                <a:gd name="T1" fmla="*/ 37 h 96"/>
                <a:gd name="T2" fmla="*/ 64 w 80"/>
                <a:gd name="T3" fmla="*/ 56 h 96"/>
                <a:gd name="T4" fmla="*/ 59 w 80"/>
                <a:gd name="T5" fmla="*/ 79 h 96"/>
                <a:gd name="T6" fmla="*/ 53 w 80"/>
                <a:gd name="T7" fmla="*/ 84 h 96"/>
                <a:gd name="T8" fmla="*/ 48 w 80"/>
                <a:gd name="T9" fmla="*/ 74 h 96"/>
                <a:gd name="T10" fmla="*/ 46 w 80"/>
                <a:gd name="T11" fmla="*/ 65 h 96"/>
                <a:gd name="T12" fmla="*/ 44 w 80"/>
                <a:gd name="T13" fmla="*/ 82 h 96"/>
                <a:gd name="T14" fmla="*/ 38 w 80"/>
                <a:gd name="T15" fmla="*/ 88 h 96"/>
                <a:gd name="T16" fmla="*/ 33 w 80"/>
                <a:gd name="T17" fmla="*/ 83 h 96"/>
                <a:gd name="T18" fmla="*/ 32 w 80"/>
                <a:gd name="T19" fmla="*/ 88 h 96"/>
                <a:gd name="T20" fmla="*/ 28 w 80"/>
                <a:gd name="T21" fmla="*/ 95 h 96"/>
                <a:gd name="T22" fmla="*/ 20 w 80"/>
                <a:gd name="T23" fmla="*/ 90 h 96"/>
                <a:gd name="T24" fmla="*/ 16 w 80"/>
                <a:gd name="T25" fmla="*/ 80 h 96"/>
                <a:gd name="T26" fmla="*/ 16 w 80"/>
                <a:gd name="T27" fmla="*/ 87 h 96"/>
                <a:gd name="T28" fmla="*/ 10 w 80"/>
                <a:gd name="T29" fmla="*/ 95 h 96"/>
                <a:gd name="T30" fmla="*/ 2 w 80"/>
                <a:gd name="T31" fmla="*/ 81 h 96"/>
                <a:gd name="T32" fmla="*/ 1 w 80"/>
                <a:gd name="T33" fmla="*/ 62 h 96"/>
                <a:gd name="T34" fmla="*/ 6 w 80"/>
                <a:gd name="T35" fmla="*/ 33 h 96"/>
                <a:gd name="T36" fmla="*/ 21 w 80"/>
                <a:gd name="T37" fmla="*/ 0 h 96"/>
                <a:gd name="T38" fmla="*/ 70 w 80"/>
                <a:gd name="T39"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6">
                  <a:moveTo>
                    <a:pt x="70" y="37"/>
                  </a:moveTo>
                  <a:cubicBezTo>
                    <a:pt x="70" y="37"/>
                    <a:pt x="66" y="50"/>
                    <a:pt x="64" y="56"/>
                  </a:cubicBezTo>
                  <a:cubicBezTo>
                    <a:pt x="61" y="66"/>
                    <a:pt x="60" y="76"/>
                    <a:pt x="59" y="79"/>
                  </a:cubicBezTo>
                  <a:cubicBezTo>
                    <a:pt x="58" y="82"/>
                    <a:pt x="54" y="85"/>
                    <a:pt x="53" y="84"/>
                  </a:cubicBezTo>
                  <a:cubicBezTo>
                    <a:pt x="50" y="84"/>
                    <a:pt x="49" y="81"/>
                    <a:pt x="48" y="74"/>
                  </a:cubicBezTo>
                  <a:cubicBezTo>
                    <a:pt x="48" y="67"/>
                    <a:pt x="46" y="65"/>
                    <a:pt x="46" y="65"/>
                  </a:cubicBezTo>
                  <a:cubicBezTo>
                    <a:pt x="46" y="65"/>
                    <a:pt x="45" y="79"/>
                    <a:pt x="44" y="82"/>
                  </a:cubicBezTo>
                  <a:cubicBezTo>
                    <a:pt x="43" y="86"/>
                    <a:pt x="39" y="88"/>
                    <a:pt x="38" y="88"/>
                  </a:cubicBezTo>
                  <a:cubicBezTo>
                    <a:pt x="34" y="88"/>
                    <a:pt x="33" y="83"/>
                    <a:pt x="33" y="83"/>
                  </a:cubicBezTo>
                  <a:cubicBezTo>
                    <a:pt x="33" y="83"/>
                    <a:pt x="31" y="82"/>
                    <a:pt x="32" y="88"/>
                  </a:cubicBezTo>
                  <a:cubicBezTo>
                    <a:pt x="33" y="94"/>
                    <a:pt x="30" y="95"/>
                    <a:pt x="28" y="95"/>
                  </a:cubicBezTo>
                  <a:cubicBezTo>
                    <a:pt x="26" y="95"/>
                    <a:pt x="23" y="94"/>
                    <a:pt x="20" y="90"/>
                  </a:cubicBezTo>
                  <a:cubicBezTo>
                    <a:pt x="17" y="87"/>
                    <a:pt x="16" y="80"/>
                    <a:pt x="16" y="80"/>
                  </a:cubicBezTo>
                  <a:cubicBezTo>
                    <a:pt x="16" y="80"/>
                    <a:pt x="16" y="83"/>
                    <a:pt x="16" y="87"/>
                  </a:cubicBezTo>
                  <a:cubicBezTo>
                    <a:pt x="16" y="92"/>
                    <a:pt x="13" y="96"/>
                    <a:pt x="10" y="95"/>
                  </a:cubicBezTo>
                  <a:cubicBezTo>
                    <a:pt x="7" y="94"/>
                    <a:pt x="3" y="86"/>
                    <a:pt x="2" y="81"/>
                  </a:cubicBezTo>
                  <a:cubicBezTo>
                    <a:pt x="2" y="77"/>
                    <a:pt x="0" y="70"/>
                    <a:pt x="1" y="62"/>
                  </a:cubicBezTo>
                  <a:cubicBezTo>
                    <a:pt x="2" y="54"/>
                    <a:pt x="2" y="39"/>
                    <a:pt x="6" y="33"/>
                  </a:cubicBezTo>
                  <a:cubicBezTo>
                    <a:pt x="9" y="26"/>
                    <a:pt x="21" y="0"/>
                    <a:pt x="21" y="0"/>
                  </a:cubicBezTo>
                  <a:cubicBezTo>
                    <a:pt x="21" y="0"/>
                    <a:pt x="80" y="2"/>
                    <a:pt x="70" y="37"/>
                  </a:cubicBez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35">
              <a:extLst>
                <a:ext uri="{FF2B5EF4-FFF2-40B4-BE49-F238E27FC236}">
                  <a16:creationId xmlns:a16="http://schemas.microsoft.com/office/drawing/2014/main" id="{FB13E72D-5D8B-4496-B0B9-3CDB56A16127}"/>
                </a:ext>
              </a:extLst>
            </p:cNvPr>
            <p:cNvSpPr>
              <a:spLocks/>
            </p:cNvSpPr>
            <p:nvPr/>
          </p:nvSpPr>
          <p:spPr bwMode="auto">
            <a:xfrm>
              <a:off x="7566026" y="3532188"/>
              <a:ext cx="250825" cy="244475"/>
            </a:xfrm>
            <a:custGeom>
              <a:avLst/>
              <a:gdLst>
                <a:gd name="T0" fmla="*/ 67 w 67"/>
                <a:gd name="T1" fmla="*/ 36 h 65"/>
                <a:gd name="T2" fmla="*/ 55 w 67"/>
                <a:gd name="T3" fmla="*/ 64 h 65"/>
                <a:gd name="T4" fmla="*/ 23 w 67"/>
                <a:gd name="T5" fmla="*/ 53 h 65"/>
                <a:gd name="T6" fmla="*/ 1 w 67"/>
                <a:gd name="T7" fmla="*/ 38 h 65"/>
                <a:gd name="T8" fmla="*/ 13 w 67"/>
                <a:gd name="T9" fmla="*/ 0 h 65"/>
                <a:gd name="T10" fmla="*/ 67 w 67"/>
                <a:gd name="T11" fmla="*/ 36 h 65"/>
              </a:gdLst>
              <a:ahLst/>
              <a:cxnLst>
                <a:cxn ang="0">
                  <a:pos x="T0" y="T1"/>
                </a:cxn>
                <a:cxn ang="0">
                  <a:pos x="T2" y="T3"/>
                </a:cxn>
                <a:cxn ang="0">
                  <a:pos x="T4" y="T5"/>
                </a:cxn>
                <a:cxn ang="0">
                  <a:pos x="T6" y="T7"/>
                </a:cxn>
                <a:cxn ang="0">
                  <a:pos x="T8" y="T9"/>
                </a:cxn>
                <a:cxn ang="0">
                  <a:pos x="T10" y="T11"/>
                </a:cxn>
              </a:cxnLst>
              <a:rect l="0" t="0" r="r" b="b"/>
              <a:pathLst>
                <a:path w="67" h="65">
                  <a:moveTo>
                    <a:pt x="67" y="36"/>
                  </a:moveTo>
                  <a:cubicBezTo>
                    <a:pt x="67" y="36"/>
                    <a:pt x="57" y="62"/>
                    <a:pt x="55" y="64"/>
                  </a:cubicBezTo>
                  <a:cubicBezTo>
                    <a:pt x="53" y="65"/>
                    <a:pt x="35" y="60"/>
                    <a:pt x="23" y="53"/>
                  </a:cubicBezTo>
                  <a:cubicBezTo>
                    <a:pt x="11" y="47"/>
                    <a:pt x="2" y="42"/>
                    <a:pt x="1" y="38"/>
                  </a:cubicBezTo>
                  <a:cubicBezTo>
                    <a:pt x="0" y="34"/>
                    <a:pt x="13" y="0"/>
                    <a:pt x="13" y="0"/>
                  </a:cubicBezTo>
                  <a:lnTo>
                    <a:pt x="6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36">
              <a:extLst>
                <a:ext uri="{FF2B5EF4-FFF2-40B4-BE49-F238E27FC236}">
                  <a16:creationId xmlns:a16="http://schemas.microsoft.com/office/drawing/2014/main" id="{E68DA292-8213-434B-AADD-FA29C4CA4523}"/>
                </a:ext>
              </a:extLst>
            </p:cNvPr>
            <p:cNvSpPr>
              <a:spLocks/>
            </p:cNvSpPr>
            <p:nvPr/>
          </p:nvSpPr>
          <p:spPr bwMode="auto">
            <a:xfrm>
              <a:off x="7562851" y="1855788"/>
              <a:ext cx="615950" cy="1887538"/>
            </a:xfrm>
            <a:custGeom>
              <a:avLst/>
              <a:gdLst>
                <a:gd name="T0" fmla="*/ 98 w 164"/>
                <a:gd name="T1" fmla="*/ 2 h 502"/>
                <a:gd name="T2" fmla="*/ 160 w 164"/>
                <a:gd name="T3" fmla="*/ 89 h 502"/>
                <a:gd name="T4" fmla="*/ 155 w 164"/>
                <a:gd name="T5" fmla="*/ 209 h 502"/>
                <a:gd name="T6" fmla="*/ 135 w 164"/>
                <a:gd name="T7" fmla="*/ 316 h 502"/>
                <a:gd name="T8" fmla="*/ 78 w 164"/>
                <a:gd name="T9" fmla="*/ 498 h 502"/>
                <a:gd name="T10" fmla="*/ 35 w 164"/>
                <a:gd name="T11" fmla="*/ 487 h 502"/>
                <a:gd name="T12" fmla="*/ 0 w 164"/>
                <a:gd name="T13" fmla="*/ 464 h 502"/>
                <a:gd name="T14" fmla="*/ 33 w 164"/>
                <a:gd name="T15" fmla="*/ 337 h 502"/>
                <a:gd name="T16" fmla="*/ 46 w 164"/>
                <a:gd name="T17" fmla="*/ 285 h 502"/>
                <a:gd name="T18" fmla="*/ 45 w 164"/>
                <a:gd name="T19" fmla="*/ 261 h 502"/>
                <a:gd name="T20" fmla="*/ 44 w 164"/>
                <a:gd name="T21" fmla="*/ 213 h 502"/>
                <a:gd name="T22" fmla="*/ 38 w 164"/>
                <a:gd name="T23" fmla="*/ 123 h 502"/>
                <a:gd name="T24" fmla="*/ 98 w 164"/>
                <a:gd name="T25" fmla="*/ 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502">
                  <a:moveTo>
                    <a:pt x="98" y="2"/>
                  </a:moveTo>
                  <a:cubicBezTo>
                    <a:pt x="110" y="2"/>
                    <a:pt x="155" y="42"/>
                    <a:pt x="160" y="89"/>
                  </a:cubicBezTo>
                  <a:cubicBezTo>
                    <a:pt x="164" y="136"/>
                    <a:pt x="155" y="182"/>
                    <a:pt x="155" y="209"/>
                  </a:cubicBezTo>
                  <a:cubicBezTo>
                    <a:pt x="154" y="235"/>
                    <a:pt x="145" y="280"/>
                    <a:pt x="135" y="316"/>
                  </a:cubicBezTo>
                  <a:cubicBezTo>
                    <a:pt x="126" y="351"/>
                    <a:pt x="81" y="494"/>
                    <a:pt x="78" y="498"/>
                  </a:cubicBezTo>
                  <a:cubicBezTo>
                    <a:pt x="76" y="502"/>
                    <a:pt x="55" y="496"/>
                    <a:pt x="35" y="487"/>
                  </a:cubicBezTo>
                  <a:cubicBezTo>
                    <a:pt x="15" y="478"/>
                    <a:pt x="2" y="471"/>
                    <a:pt x="0" y="464"/>
                  </a:cubicBezTo>
                  <a:cubicBezTo>
                    <a:pt x="0" y="459"/>
                    <a:pt x="26" y="359"/>
                    <a:pt x="33" y="337"/>
                  </a:cubicBezTo>
                  <a:cubicBezTo>
                    <a:pt x="41" y="314"/>
                    <a:pt x="33" y="295"/>
                    <a:pt x="46" y="285"/>
                  </a:cubicBezTo>
                  <a:cubicBezTo>
                    <a:pt x="48" y="278"/>
                    <a:pt x="46" y="271"/>
                    <a:pt x="45" y="261"/>
                  </a:cubicBezTo>
                  <a:cubicBezTo>
                    <a:pt x="45" y="234"/>
                    <a:pt x="38" y="227"/>
                    <a:pt x="44" y="213"/>
                  </a:cubicBezTo>
                  <a:cubicBezTo>
                    <a:pt x="43" y="193"/>
                    <a:pt x="38" y="134"/>
                    <a:pt x="38" y="123"/>
                  </a:cubicBezTo>
                  <a:cubicBezTo>
                    <a:pt x="37" y="103"/>
                    <a:pt x="45" y="0"/>
                    <a:pt x="98" y="2"/>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37">
              <a:extLst>
                <a:ext uri="{FF2B5EF4-FFF2-40B4-BE49-F238E27FC236}">
                  <a16:creationId xmlns:a16="http://schemas.microsoft.com/office/drawing/2014/main" id="{510028BC-6C7A-4259-B19D-DBEF8E286675}"/>
                </a:ext>
              </a:extLst>
            </p:cNvPr>
            <p:cNvSpPr>
              <a:spLocks/>
            </p:cNvSpPr>
            <p:nvPr/>
          </p:nvSpPr>
          <p:spPr bwMode="auto">
            <a:xfrm>
              <a:off x="5699126" y="1973263"/>
              <a:ext cx="442913" cy="585788"/>
            </a:xfrm>
            <a:custGeom>
              <a:avLst/>
              <a:gdLst>
                <a:gd name="T0" fmla="*/ 118 w 118"/>
                <a:gd name="T1" fmla="*/ 156 h 156"/>
                <a:gd name="T2" fmla="*/ 114 w 118"/>
                <a:gd name="T3" fmla="*/ 97 h 156"/>
                <a:gd name="T4" fmla="*/ 96 w 118"/>
                <a:gd name="T5" fmla="*/ 57 h 156"/>
                <a:gd name="T6" fmla="*/ 70 w 118"/>
                <a:gd name="T7" fmla="*/ 24 h 156"/>
                <a:gd name="T8" fmla="*/ 48 w 118"/>
                <a:gd name="T9" fmla="*/ 0 h 156"/>
                <a:gd name="T10" fmla="*/ 0 w 118"/>
                <a:gd name="T11" fmla="*/ 0 h 156"/>
                <a:gd name="T12" fmla="*/ 118 w 11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18" h="156">
                  <a:moveTo>
                    <a:pt x="118" y="156"/>
                  </a:moveTo>
                  <a:cubicBezTo>
                    <a:pt x="118" y="156"/>
                    <a:pt x="117" y="114"/>
                    <a:pt x="114" y="97"/>
                  </a:cubicBezTo>
                  <a:cubicBezTo>
                    <a:pt x="110" y="79"/>
                    <a:pt x="105" y="69"/>
                    <a:pt x="96" y="57"/>
                  </a:cubicBezTo>
                  <a:cubicBezTo>
                    <a:pt x="88" y="45"/>
                    <a:pt x="77" y="32"/>
                    <a:pt x="70" y="24"/>
                  </a:cubicBezTo>
                  <a:cubicBezTo>
                    <a:pt x="64" y="17"/>
                    <a:pt x="48" y="0"/>
                    <a:pt x="48" y="0"/>
                  </a:cubicBezTo>
                  <a:cubicBezTo>
                    <a:pt x="0" y="0"/>
                    <a:pt x="0" y="0"/>
                    <a:pt x="0" y="0"/>
                  </a:cubicBezTo>
                  <a:lnTo>
                    <a:pt x="118" y="156"/>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38">
              <a:extLst>
                <a:ext uri="{FF2B5EF4-FFF2-40B4-BE49-F238E27FC236}">
                  <a16:creationId xmlns:a16="http://schemas.microsoft.com/office/drawing/2014/main" id="{5CDB38C7-AEE3-4BF3-BF7F-3E2EAFA71FC8}"/>
                </a:ext>
              </a:extLst>
            </p:cNvPr>
            <p:cNvSpPr>
              <a:spLocks/>
            </p:cNvSpPr>
            <p:nvPr/>
          </p:nvSpPr>
          <p:spPr bwMode="auto">
            <a:xfrm>
              <a:off x="5737226" y="1927226"/>
              <a:ext cx="295275" cy="331788"/>
            </a:xfrm>
            <a:custGeom>
              <a:avLst/>
              <a:gdLst>
                <a:gd name="T0" fmla="*/ 79 w 79"/>
                <a:gd name="T1" fmla="*/ 70 h 88"/>
                <a:gd name="T2" fmla="*/ 70 w 79"/>
                <a:gd name="T3" fmla="*/ 48 h 88"/>
                <a:gd name="T4" fmla="*/ 48 w 79"/>
                <a:gd name="T5" fmla="*/ 18 h 88"/>
                <a:gd name="T6" fmla="*/ 0 w 79"/>
                <a:gd name="T7" fmla="*/ 0 h 88"/>
                <a:gd name="T8" fmla="*/ 8 w 79"/>
                <a:gd name="T9" fmla="*/ 46 h 88"/>
                <a:gd name="T10" fmla="*/ 54 w 79"/>
                <a:gd name="T11" fmla="*/ 88 h 88"/>
                <a:gd name="T12" fmla="*/ 79 w 79"/>
                <a:gd name="T13" fmla="*/ 70 h 88"/>
              </a:gdLst>
              <a:ahLst/>
              <a:cxnLst>
                <a:cxn ang="0">
                  <a:pos x="T0" y="T1"/>
                </a:cxn>
                <a:cxn ang="0">
                  <a:pos x="T2" y="T3"/>
                </a:cxn>
                <a:cxn ang="0">
                  <a:pos x="T4" y="T5"/>
                </a:cxn>
                <a:cxn ang="0">
                  <a:pos x="T6" y="T7"/>
                </a:cxn>
                <a:cxn ang="0">
                  <a:pos x="T8" y="T9"/>
                </a:cxn>
                <a:cxn ang="0">
                  <a:pos x="T10" y="T11"/>
                </a:cxn>
                <a:cxn ang="0">
                  <a:pos x="T12" y="T13"/>
                </a:cxn>
              </a:cxnLst>
              <a:rect l="0" t="0" r="r" b="b"/>
              <a:pathLst>
                <a:path w="79" h="88">
                  <a:moveTo>
                    <a:pt x="79" y="70"/>
                  </a:moveTo>
                  <a:cubicBezTo>
                    <a:pt x="79" y="70"/>
                    <a:pt x="76" y="57"/>
                    <a:pt x="70" y="48"/>
                  </a:cubicBezTo>
                  <a:cubicBezTo>
                    <a:pt x="62" y="35"/>
                    <a:pt x="56" y="27"/>
                    <a:pt x="48" y="18"/>
                  </a:cubicBezTo>
                  <a:cubicBezTo>
                    <a:pt x="41" y="9"/>
                    <a:pt x="0" y="0"/>
                    <a:pt x="0" y="0"/>
                  </a:cubicBezTo>
                  <a:cubicBezTo>
                    <a:pt x="8" y="46"/>
                    <a:pt x="8" y="46"/>
                    <a:pt x="8" y="46"/>
                  </a:cubicBezTo>
                  <a:cubicBezTo>
                    <a:pt x="54" y="88"/>
                    <a:pt x="54" y="88"/>
                    <a:pt x="54" y="88"/>
                  </a:cubicBezTo>
                  <a:lnTo>
                    <a:pt x="79" y="7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39">
              <a:extLst>
                <a:ext uri="{FF2B5EF4-FFF2-40B4-BE49-F238E27FC236}">
                  <a16:creationId xmlns:a16="http://schemas.microsoft.com/office/drawing/2014/main" id="{30717F5E-3C33-4FD7-BE94-759925A3FF9A}"/>
                </a:ext>
              </a:extLst>
            </p:cNvPr>
            <p:cNvSpPr>
              <a:spLocks/>
            </p:cNvSpPr>
            <p:nvPr/>
          </p:nvSpPr>
          <p:spPr bwMode="auto">
            <a:xfrm>
              <a:off x="5594351" y="1751013"/>
              <a:ext cx="349250" cy="296863"/>
            </a:xfrm>
            <a:custGeom>
              <a:avLst/>
              <a:gdLst>
                <a:gd name="T0" fmla="*/ 4 w 93"/>
                <a:gd name="T1" fmla="*/ 3 h 79"/>
                <a:gd name="T2" fmla="*/ 22 w 93"/>
                <a:gd name="T3" fmla="*/ 7 h 79"/>
                <a:gd name="T4" fmla="*/ 72 w 93"/>
                <a:gd name="T5" fmla="*/ 40 h 79"/>
                <a:gd name="T6" fmla="*/ 92 w 93"/>
                <a:gd name="T7" fmla="*/ 56 h 79"/>
                <a:gd name="T8" fmla="*/ 92 w 93"/>
                <a:gd name="T9" fmla="*/ 76 h 79"/>
                <a:gd name="T10" fmla="*/ 85 w 93"/>
                <a:gd name="T11" fmla="*/ 76 h 79"/>
                <a:gd name="T12" fmla="*/ 0 w 93"/>
                <a:gd name="T13" fmla="*/ 33 h 79"/>
                <a:gd name="T14" fmla="*/ 4 w 93"/>
                <a:gd name="T15" fmla="*/ 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4" y="3"/>
                  </a:moveTo>
                  <a:cubicBezTo>
                    <a:pt x="4" y="3"/>
                    <a:pt x="7" y="0"/>
                    <a:pt x="22" y="7"/>
                  </a:cubicBezTo>
                  <a:cubicBezTo>
                    <a:pt x="36" y="14"/>
                    <a:pt x="63" y="34"/>
                    <a:pt x="72" y="40"/>
                  </a:cubicBezTo>
                  <a:cubicBezTo>
                    <a:pt x="81" y="47"/>
                    <a:pt x="91" y="53"/>
                    <a:pt x="92" y="56"/>
                  </a:cubicBezTo>
                  <a:cubicBezTo>
                    <a:pt x="93" y="60"/>
                    <a:pt x="91" y="73"/>
                    <a:pt x="92" y="76"/>
                  </a:cubicBezTo>
                  <a:cubicBezTo>
                    <a:pt x="92" y="79"/>
                    <a:pt x="88" y="77"/>
                    <a:pt x="85" y="76"/>
                  </a:cubicBezTo>
                  <a:cubicBezTo>
                    <a:pt x="81" y="75"/>
                    <a:pt x="0" y="33"/>
                    <a:pt x="0" y="33"/>
                  </a:cubicBezTo>
                  <a:lnTo>
                    <a:pt x="4" y="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40">
              <a:extLst>
                <a:ext uri="{FF2B5EF4-FFF2-40B4-BE49-F238E27FC236}">
                  <a16:creationId xmlns:a16="http://schemas.microsoft.com/office/drawing/2014/main" id="{340D8A80-A1AE-49F4-9E08-2714E47A4197}"/>
                </a:ext>
              </a:extLst>
            </p:cNvPr>
            <p:cNvSpPr>
              <a:spLocks/>
            </p:cNvSpPr>
            <p:nvPr/>
          </p:nvSpPr>
          <p:spPr bwMode="auto">
            <a:xfrm>
              <a:off x="5380038" y="1836738"/>
              <a:ext cx="833438" cy="1684338"/>
            </a:xfrm>
            <a:custGeom>
              <a:avLst/>
              <a:gdLst>
                <a:gd name="T0" fmla="*/ 53 w 222"/>
                <a:gd name="T1" fmla="*/ 4 h 448"/>
                <a:gd name="T2" fmla="*/ 12 w 222"/>
                <a:gd name="T3" fmla="*/ 98 h 448"/>
                <a:gd name="T4" fmla="*/ 19 w 222"/>
                <a:gd name="T5" fmla="*/ 226 h 448"/>
                <a:gd name="T6" fmla="*/ 23 w 222"/>
                <a:gd name="T7" fmla="*/ 286 h 448"/>
                <a:gd name="T8" fmla="*/ 19 w 222"/>
                <a:gd name="T9" fmla="*/ 326 h 448"/>
                <a:gd name="T10" fmla="*/ 6 w 222"/>
                <a:gd name="T11" fmla="*/ 385 h 448"/>
                <a:gd name="T12" fmla="*/ 3 w 222"/>
                <a:gd name="T13" fmla="*/ 433 h 448"/>
                <a:gd name="T14" fmla="*/ 51 w 222"/>
                <a:gd name="T15" fmla="*/ 441 h 448"/>
                <a:gd name="T16" fmla="*/ 153 w 222"/>
                <a:gd name="T17" fmla="*/ 447 h 448"/>
                <a:gd name="T18" fmla="*/ 206 w 222"/>
                <a:gd name="T19" fmla="*/ 444 h 448"/>
                <a:gd name="T20" fmla="*/ 220 w 222"/>
                <a:gd name="T21" fmla="*/ 418 h 448"/>
                <a:gd name="T22" fmla="*/ 212 w 222"/>
                <a:gd name="T23" fmla="*/ 344 h 448"/>
                <a:gd name="T24" fmla="*/ 206 w 222"/>
                <a:gd name="T25" fmla="*/ 256 h 448"/>
                <a:gd name="T26" fmla="*/ 208 w 222"/>
                <a:gd name="T27" fmla="*/ 234 h 448"/>
                <a:gd name="T28" fmla="*/ 204 w 222"/>
                <a:gd name="T29" fmla="*/ 194 h 448"/>
                <a:gd name="T30" fmla="*/ 195 w 222"/>
                <a:gd name="T31" fmla="*/ 148 h 448"/>
                <a:gd name="T32" fmla="*/ 186 w 222"/>
                <a:gd name="T33" fmla="*/ 118 h 448"/>
                <a:gd name="T34" fmla="*/ 132 w 222"/>
                <a:gd name="T35" fmla="*/ 42 h 448"/>
                <a:gd name="T36" fmla="*/ 74 w 222"/>
                <a:gd name="T37" fmla="*/ 0 h 448"/>
                <a:gd name="T38" fmla="*/ 53 w 222"/>
                <a:gd name="T39" fmla="*/ 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448">
                  <a:moveTo>
                    <a:pt x="53" y="4"/>
                  </a:moveTo>
                  <a:cubicBezTo>
                    <a:pt x="53" y="4"/>
                    <a:pt x="18" y="58"/>
                    <a:pt x="12" y="98"/>
                  </a:cubicBezTo>
                  <a:cubicBezTo>
                    <a:pt x="6" y="139"/>
                    <a:pt x="16" y="205"/>
                    <a:pt x="19" y="226"/>
                  </a:cubicBezTo>
                  <a:cubicBezTo>
                    <a:pt x="21" y="241"/>
                    <a:pt x="23" y="266"/>
                    <a:pt x="23" y="286"/>
                  </a:cubicBezTo>
                  <a:cubicBezTo>
                    <a:pt x="23" y="296"/>
                    <a:pt x="23" y="316"/>
                    <a:pt x="19" y="326"/>
                  </a:cubicBezTo>
                  <a:cubicBezTo>
                    <a:pt x="16" y="337"/>
                    <a:pt x="8" y="369"/>
                    <a:pt x="6" y="385"/>
                  </a:cubicBezTo>
                  <a:cubicBezTo>
                    <a:pt x="3" y="402"/>
                    <a:pt x="0" y="431"/>
                    <a:pt x="3" y="433"/>
                  </a:cubicBezTo>
                  <a:cubicBezTo>
                    <a:pt x="6" y="435"/>
                    <a:pt x="32" y="439"/>
                    <a:pt x="51" y="441"/>
                  </a:cubicBezTo>
                  <a:cubicBezTo>
                    <a:pt x="69" y="443"/>
                    <a:pt x="139" y="447"/>
                    <a:pt x="153" y="447"/>
                  </a:cubicBezTo>
                  <a:cubicBezTo>
                    <a:pt x="166" y="448"/>
                    <a:pt x="199" y="448"/>
                    <a:pt x="206" y="444"/>
                  </a:cubicBezTo>
                  <a:cubicBezTo>
                    <a:pt x="214" y="439"/>
                    <a:pt x="219" y="433"/>
                    <a:pt x="220" y="418"/>
                  </a:cubicBezTo>
                  <a:cubicBezTo>
                    <a:pt x="222" y="403"/>
                    <a:pt x="214" y="359"/>
                    <a:pt x="212" y="344"/>
                  </a:cubicBezTo>
                  <a:cubicBezTo>
                    <a:pt x="211" y="329"/>
                    <a:pt x="207" y="267"/>
                    <a:pt x="206" y="256"/>
                  </a:cubicBezTo>
                  <a:cubicBezTo>
                    <a:pt x="206" y="245"/>
                    <a:pt x="208" y="234"/>
                    <a:pt x="208" y="234"/>
                  </a:cubicBezTo>
                  <a:cubicBezTo>
                    <a:pt x="204" y="194"/>
                    <a:pt x="204" y="194"/>
                    <a:pt x="204" y="194"/>
                  </a:cubicBezTo>
                  <a:cubicBezTo>
                    <a:pt x="195" y="148"/>
                    <a:pt x="195" y="148"/>
                    <a:pt x="195" y="148"/>
                  </a:cubicBezTo>
                  <a:cubicBezTo>
                    <a:pt x="186" y="118"/>
                    <a:pt x="186" y="118"/>
                    <a:pt x="186" y="118"/>
                  </a:cubicBezTo>
                  <a:cubicBezTo>
                    <a:pt x="132" y="42"/>
                    <a:pt x="132" y="42"/>
                    <a:pt x="132" y="42"/>
                  </a:cubicBezTo>
                  <a:cubicBezTo>
                    <a:pt x="74" y="0"/>
                    <a:pt x="74" y="0"/>
                    <a:pt x="74" y="0"/>
                  </a:cubicBezTo>
                  <a:lnTo>
                    <a:pt x="53" y="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41">
              <a:extLst>
                <a:ext uri="{FF2B5EF4-FFF2-40B4-BE49-F238E27FC236}">
                  <a16:creationId xmlns:a16="http://schemas.microsoft.com/office/drawing/2014/main" id="{A41DD82C-EBDD-41FE-95E6-EBCCAE992BA5}"/>
                </a:ext>
              </a:extLst>
            </p:cNvPr>
            <p:cNvSpPr>
              <a:spLocks/>
            </p:cNvSpPr>
            <p:nvPr/>
          </p:nvSpPr>
          <p:spPr bwMode="auto">
            <a:xfrm>
              <a:off x="5567363" y="1762126"/>
              <a:ext cx="615950" cy="981075"/>
            </a:xfrm>
            <a:custGeom>
              <a:avLst/>
              <a:gdLst>
                <a:gd name="T0" fmla="*/ 157 w 164"/>
                <a:gd name="T1" fmla="*/ 261 h 261"/>
                <a:gd name="T2" fmla="*/ 159 w 164"/>
                <a:gd name="T3" fmla="*/ 235 h 261"/>
                <a:gd name="T4" fmla="*/ 148 w 164"/>
                <a:gd name="T5" fmla="*/ 162 h 261"/>
                <a:gd name="T6" fmla="*/ 128 w 164"/>
                <a:gd name="T7" fmla="*/ 116 h 261"/>
                <a:gd name="T8" fmla="*/ 74 w 164"/>
                <a:gd name="T9" fmla="*/ 44 h 261"/>
                <a:gd name="T10" fmla="*/ 23 w 164"/>
                <a:gd name="T11" fmla="*/ 5 h 261"/>
                <a:gd name="T12" fmla="*/ 7 w 164"/>
                <a:gd name="T13" fmla="*/ 5 h 261"/>
                <a:gd name="T14" fmla="*/ 1 w 164"/>
                <a:gd name="T15" fmla="*/ 28 h 261"/>
                <a:gd name="T16" fmla="*/ 33 w 164"/>
                <a:gd name="T17" fmla="*/ 34 h 261"/>
                <a:gd name="T18" fmla="*/ 67 w 164"/>
                <a:gd name="T19" fmla="*/ 60 h 261"/>
                <a:gd name="T20" fmla="*/ 76 w 164"/>
                <a:gd name="T21" fmla="*/ 71 h 261"/>
                <a:gd name="T22" fmla="*/ 84 w 164"/>
                <a:gd name="T23" fmla="*/ 74 h 261"/>
                <a:gd name="T24" fmla="*/ 89 w 164"/>
                <a:gd name="T25" fmla="*/ 93 h 261"/>
                <a:gd name="T26" fmla="*/ 124 w 164"/>
                <a:gd name="T27" fmla="*/ 132 h 261"/>
                <a:gd name="T28" fmla="*/ 146 w 164"/>
                <a:gd name="T29" fmla="*/ 187 h 261"/>
                <a:gd name="T30" fmla="*/ 155 w 164"/>
                <a:gd name="T31" fmla="*/ 232 h 261"/>
                <a:gd name="T32" fmla="*/ 157 w 164"/>
                <a:gd name="T3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1">
                  <a:moveTo>
                    <a:pt x="157" y="261"/>
                  </a:moveTo>
                  <a:cubicBezTo>
                    <a:pt x="157" y="261"/>
                    <a:pt x="164" y="252"/>
                    <a:pt x="159" y="235"/>
                  </a:cubicBezTo>
                  <a:cubicBezTo>
                    <a:pt x="154" y="218"/>
                    <a:pt x="150" y="176"/>
                    <a:pt x="148" y="162"/>
                  </a:cubicBezTo>
                  <a:cubicBezTo>
                    <a:pt x="145" y="149"/>
                    <a:pt x="135" y="127"/>
                    <a:pt x="128" y="116"/>
                  </a:cubicBezTo>
                  <a:cubicBezTo>
                    <a:pt x="121" y="105"/>
                    <a:pt x="84" y="53"/>
                    <a:pt x="74" y="44"/>
                  </a:cubicBezTo>
                  <a:cubicBezTo>
                    <a:pt x="64" y="34"/>
                    <a:pt x="35" y="10"/>
                    <a:pt x="23" y="5"/>
                  </a:cubicBezTo>
                  <a:cubicBezTo>
                    <a:pt x="11" y="0"/>
                    <a:pt x="9" y="0"/>
                    <a:pt x="7" y="5"/>
                  </a:cubicBezTo>
                  <a:cubicBezTo>
                    <a:pt x="6" y="10"/>
                    <a:pt x="0" y="20"/>
                    <a:pt x="1" y="28"/>
                  </a:cubicBezTo>
                  <a:cubicBezTo>
                    <a:pt x="1" y="28"/>
                    <a:pt x="18" y="27"/>
                    <a:pt x="33" y="34"/>
                  </a:cubicBezTo>
                  <a:cubicBezTo>
                    <a:pt x="41" y="38"/>
                    <a:pt x="60" y="52"/>
                    <a:pt x="67" y="60"/>
                  </a:cubicBezTo>
                  <a:cubicBezTo>
                    <a:pt x="74" y="68"/>
                    <a:pt x="74" y="71"/>
                    <a:pt x="76" y="71"/>
                  </a:cubicBezTo>
                  <a:cubicBezTo>
                    <a:pt x="78" y="72"/>
                    <a:pt x="84" y="74"/>
                    <a:pt x="84" y="74"/>
                  </a:cubicBezTo>
                  <a:cubicBezTo>
                    <a:pt x="84" y="74"/>
                    <a:pt x="87" y="91"/>
                    <a:pt x="89" y="93"/>
                  </a:cubicBezTo>
                  <a:cubicBezTo>
                    <a:pt x="91" y="94"/>
                    <a:pt x="110" y="116"/>
                    <a:pt x="124" y="132"/>
                  </a:cubicBezTo>
                  <a:cubicBezTo>
                    <a:pt x="133" y="142"/>
                    <a:pt x="143" y="172"/>
                    <a:pt x="146" y="187"/>
                  </a:cubicBezTo>
                  <a:cubicBezTo>
                    <a:pt x="149" y="203"/>
                    <a:pt x="154" y="225"/>
                    <a:pt x="155" y="232"/>
                  </a:cubicBezTo>
                  <a:cubicBezTo>
                    <a:pt x="156" y="239"/>
                    <a:pt x="158" y="248"/>
                    <a:pt x="157" y="261"/>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42">
              <a:extLst>
                <a:ext uri="{FF2B5EF4-FFF2-40B4-BE49-F238E27FC236}">
                  <a16:creationId xmlns:a16="http://schemas.microsoft.com/office/drawing/2014/main" id="{EFE44B16-7016-45B1-8478-BD27CBF5F45F}"/>
                </a:ext>
              </a:extLst>
            </p:cNvPr>
            <p:cNvSpPr>
              <a:spLocks/>
            </p:cNvSpPr>
            <p:nvPr/>
          </p:nvSpPr>
          <p:spPr bwMode="auto">
            <a:xfrm>
              <a:off x="5495926" y="1973263"/>
              <a:ext cx="1182688" cy="1247775"/>
            </a:xfrm>
            <a:custGeom>
              <a:avLst/>
              <a:gdLst>
                <a:gd name="T0" fmla="*/ 33 w 315"/>
                <a:gd name="T1" fmla="*/ 4 h 332"/>
                <a:gd name="T2" fmla="*/ 7 w 315"/>
                <a:gd name="T3" fmla="*/ 36 h 332"/>
                <a:gd name="T4" fmla="*/ 7 w 315"/>
                <a:gd name="T5" fmla="*/ 93 h 332"/>
                <a:gd name="T6" fmla="*/ 33 w 315"/>
                <a:gd name="T7" fmla="*/ 156 h 332"/>
                <a:gd name="T8" fmla="*/ 82 w 315"/>
                <a:gd name="T9" fmla="*/ 231 h 332"/>
                <a:gd name="T10" fmla="*/ 118 w 315"/>
                <a:gd name="T11" fmla="*/ 274 h 332"/>
                <a:gd name="T12" fmla="*/ 170 w 315"/>
                <a:gd name="T13" fmla="*/ 293 h 332"/>
                <a:gd name="T14" fmla="*/ 234 w 315"/>
                <a:gd name="T15" fmla="*/ 313 h 332"/>
                <a:gd name="T16" fmla="*/ 289 w 315"/>
                <a:gd name="T17" fmla="*/ 332 h 332"/>
                <a:gd name="T18" fmla="*/ 302 w 315"/>
                <a:gd name="T19" fmla="*/ 313 h 332"/>
                <a:gd name="T20" fmla="*/ 315 w 315"/>
                <a:gd name="T21" fmla="*/ 257 h 332"/>
                <a:gd name="T22" fmla="*/ 306 w 315"/>
                <a:gd name="T23" fmla="*/ 252 h 332"/>
                <a:gd name="T24" fmla="*/ 281 w 315"/>
                <a:gd name="T25" fmla="*/ 248 h 332"/>
                <a:gd name="T26" fmla="*/ 260 w 315"/>
                <a:gd name="T27" fmla="*/ 244 h 332"/>
                <a:gd name="T28" fmla="*/ 247 w 315"/>
                <a:gd name="T29" fmla="*/ 240 h 332"/>
                <a:gd name="T30" fmla="*/ 227 w 315"/>
                <a:gd name="T31" fmla="*/ 235 h 332"/>
                <a:gd name="T32" fmla="*/ 211 w 315"/>
                <a:gd name="T33" fmla="*/ 230 h 332"/>
                <a:gd name="T34" fmla="*/ 199 w 315"/>
                <a:gd name="T35" fmla="*/ 228 h 332"/>
                <a:gd name="T36" fmla="*/ 190 w 315"/>
                <a:gd name="T37" fmla="*/ 225 h 332"/>
                <a:gd name="T38" fmla="*/ 178 w 315"/>
                <a:gd name="T39" fmla="*/ 219 h 332"/>
                <a:gd name="T40" fmla="*/ 168 w 315"/>
                <a:gd name="T41" fmla="*/ 213 h 332"/>
                <a:gd name="T42" fmla="*/ 164 w 315"/>
                <a:gd name="T43" fmla="*/ 206 h 332"/>
                <a:gd name="T44" fmla="*/ 153 w 315"/>
                <a:gd name="T45" fmla="*/ 185 h 332"/>
                <a:gd name="T46" fmla="*/ 144 w 315"/>
                <a:gd name="T47" fmla="*/ 164 h 332"/>
                <a:gd name="T48" fmla="*/ 131 w 315"/>
                <a:gd name="T49" fmla="*/ 140 h 332"/>
                <a:gd name="T50" fmla="*/ 124 w 315"/>
                <a:gd name="T51" fmla="*/ 124 h 332"/>
                <a:gd name="T52" fmla="*/ 115 w 315"/>
                <a:gd name="T53" fmla="*/ 103 h 332"/>
                <a:gd name="T54" fmla="*/ 110 w 315"/>
                <a:gd name="T55" fmla="*/ 88 h 332"/>
                <a:gd name="T56" fmla="*/ 107 w 315"/>
                <a:gd name="T57" fmla="*/ 80 h 332"/>
                <a:gd name="T58" fmla="*/ 102 w 315"/>
                <a:gd name="T59" fmla="*/ 63 h 332"/>
                <a:gd name="T60" fmla="*/ 89 w 315"/>
                <a:gd name="T61" fmla="*/ 30 h 332"/>
                <a:gd name="T62" fmla="*/ 33 w 315"/>
                <a:gd name="T6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332">
                  <a:moveTo>
                    <a:pt x="33" y="4"/>
                  </a:moveTo>
                  <a:cubicBezTo>
                    <a:pt x="29" y="4"/>
                    <a:pt x="14" y="9"/>
                    <a:pt x="7" y="36"/>
                  </a:cubicBezTo>
                  <a:cubicBezTo>
                    <a:pt x="0" y="63"/>
                    <a:pt x="5" y="81"/>
                    <a:pt x="7" y="93"/>
                  </a:cubicBezTo>
                  <a:cubicBezTo>
                    <a:pt x="9" y="105"/>
                    <a:pt x="25" y="140"/>
                    <a:pt x="33" y="156"/>
                  </a:cubicBezTo>
                  <a:cubicBezTo>
                    <a:pt x="41" y="171"/>
                    <a:pt x="72" y="215"/>
                    <a:pt x="82" y="231"/>
                  </a:cubicBezTo>
                  <a:cubicBezTo>
                    <a:pt x="92" y="247"/>
                    <a:pt x="110" y="270"/>
                    <a:pt x="118" y="274"/>
                  </a:cubicBezTo>
                  <a:cubicBezTo>
                    <a:pt x="126" y="277"/>
                    <a:pt x="159" y="290"/>
                    <a:pt x="170" y="293"/>
                  </a:cubicBezTo>
                  <a:cubicBezTo>
                    <a:pt x="181" y="297"/>
                    <a:pt x="218" y="309"/>
                    <a:pt x="234" y="313"/>
                  </a:cubicBezTo>
                  <a:cubicBezTo>
                    <a:pt x="249" y="317"/>
                    <a:pt x="284" y="331"/>
                    <a:pt x="289" y="332"/>
                  </a:cubicBezTo>
                  <a:cubicBezTo>
                    <a:pt x="294" y="332"/>
                    <a:pt x="298" y="324"/>
                    <a:pt x="302" y="313"/>
                  </a:cubicBezTo>
                  <a:cubicBezTo>
                    <a:pt x="307" y="303"/>
                    <a:pt x="315" y="258"/>
                    <a:pt x="315" y="257"/>
                  </a:cubicBezTo>
                  <a:cubicBezTo>
                    <a:pt x="315" y="255"/>
                    <a:pt x="313" y="254"/>
                    <a:pt x="306" y="252"/>
                  </a:cubicBezTo>
                  <a:cubicBezTo>
                    <a:pt x="299" y="251"/>
                    <a:pt x="284" y="249"/>
                    <a:pt x="281" y="248"/>
                  </a:cubicBezTo>
                  <a:cubicBezTo>
                    <a:pt x="273" y="246"/>
                    <a:pt x="264" y="244"/>
                    <a:pt x="260" y="244"/>
                  </a:cubicBezTo>
                  <a:cubicBezTo>
                    <a:pt x="256" y="244"/>
                    <a:pt x="253" y="243"/>
                    <a:pt x="247" y="240"/>
                  </a:cubicBezTo>
                  <a:cubicBezTo>
                    <a:pt x="240" y="237"/>
                    <a:pt x="233" y="236"/>
                    <a:pt x="227" y="235"/>
                  </a:cubicBezTo>
                  <a:cubicBezTo>
                    <a:pt x="222" y="234"/>
                    <a:pt x="216" y="231"/>
                    <a:pt x="211" y="230"/>
                  </a:cubicBezTo>
                  <a:cubicBezTo>
                    <a:pt x="206" y="229"/>
                    <a:pt x="205" y="228"/>
                    <a:pt x="199" y="228"/>
                  </a:cubicBezTo>
                  <a:cubicBezTo>
                    <a:pt x="193" y="228"/>
                    <a:pt x="195" y="230"/>
                    <a:pt x="190" y="225"/>
                  </a:cubicBezTo>
                  <a:cubicBezTo>
                    <a:pt x="185" y="221"/>
                    <a:pt x="181" y="221"/>
                    <a:pt x="178" y="219"/>
                  </a:cubicBezTo>
                  <a:cubicBezTo>
                    <a:pt x="176" y="217"/>
                    <a:pt x="172" y="213"/>
                    <a:pt x="168" y="213"/>
                  </a:cubicBezTo>
                  <a:cubicBezTo>
                    <a:pt x="164" y="213"/>
                    <a:pt x="168" y="209"/>
                    <a:pt x="164" y="206"/>
                  </a:cubicBezTo>
                  <a:cubicBezTo>
                    <a:pt x="160" y="203"/>
                    <a:pt x="155" y="195"/>
                    <a:pt x="153" y="185"/>
                  </a:cubicBezTo>
                  <a:cubicBezTo>
                    <a:pt x="150" y="174"/>
                    <a:pt x="149" y="171"/>
                    <a:pt x="144" y="164"/>
                  </a:cubicBezTo>
                  <a:cubicBezTo>
                    <a:pt x="138" y="156"/>
                    <a:pt x="134" y="147"/>
                    <a:pt x="131" y="140"/>
                  </a:cubicBezTo>
                  <a:cubicBezTo>
                    <a:pt x="127" y="132"/>
                    <a:pt x="127" y="129"/>
                    <a:pt x="124" y="124"/>
                  </a:cubicBezTo>
                  <a:cubicBezTo>
                    <a:pt x="120" y="119"/>
                    <a:pt x="119" y="105"/>
                    <a:pt x="115" y="103"/>
                  </a:cubicBezTo>
                  <a:cubicBezTo>
                    <a:pt x="111" y="100"/>
                    <a:pt x="111" y="92"/>
                    <a:pt x="110" y="88"/>
                  </a:cubicBezTo>
                  <a:cubicBezTo>
                    <a:pt x="109" y="83"/>
                    <a:pt x="106" y="86"/>
                    <a:pt x="107" y="80"/>
                  </a:cubicBezTo>
                  <a:cubicBezTo>
                    <a:pt x="107" y="75"/>
                    <a:pt x="103" y="67"/>
                    <a:pt x="102" y="63"/>
                  </a:cubicBezTo>
                  <a:cubicBezTo>
                    <a:pt x="101" y="58"/>
                    <a:pt x="101" y="42"/>
                    <a:pt x="89" y="30"/>
                  </a:cubicBezTo>
                  <a:cubicBezTo>
                    <a:pt x="77" y="18"/>
                    <a:pt x="60" y="0"/>
                    <a:pt x="33" y="4"/>
                  </a:cubicBez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43">
              <a:extLst>
                <a:ext uri="{FF2B5EF4-FFF2-40B4-BE49-F238E27FC236}">
                  <a16:creationId xmlns:a16="http://schemas.microsoft.com/office/drawing/2014/main" id="{338EAE45-4417-44DD-AD7F-3509816E868C}"/>
                </a:ext>
              </a:extLst>
            </p:cNvPr>
            <p:cNvSpPr>
              <a:spLocks/>
            </p:cNvSpPr>
            <p:nvPr/>
          </p:nvSpPr>
          <p:spPr bwMode="auto">
            <a:xfrm>
              <a:off x="7370763" y="1000126"/>
              <a:ext cx="555625" cy="728663"/>
            </a:xfrm>
            <a:custGeom>
              <a:avLst/>
              <a:gdLst>
                <a:gd name="T0" fmla="*/ 72 w 148"/>
                <a:gd name="T1" fmla="*/ 18 h 194"/>
                <a:gd name="T2" fmla="*/ 49 w 148"/>
                <a:gd name="T3" fmla="*/ 20 h 194"/>
                <a:gd name="T4" fmla="*/ 21 w 148"/>
                <a:gd name="T5" fmla="*/ 45 h 194"/>
                <a:gd name="T6" fmla="*/ 11 w 148"/>
                <a:gd name="T7" fmla="*/ 73 h 194"/>
                <a:gd name="T8" fmla="*/ 12 w 148"/>
                <a:gd name="T9" fmla="*/ 93 h 194"/>
                <a:gd name="T10" fmla="*/ 9 w 148"/>
                <a:gd name="T11" fmla="*/ 106 h 194"/>
                <a:gd name="T12" fmla="*/ 2 w 148"/>
                <a:gd name="T13" fmla="*/ 127 h 194"/>
                <a:gd name="T14" fmla="*/ 9 w 148"/>
                <a:gd name="T15" fmla="*/ 135 h 194"/>
                <a:gd name="T16" fmla="*/ 12 w 148"/>
                <a:gd name="T17" fmla="*/ 140 h 194"/>
                <a:gd name="T18" fmla="*/ 12 w 148"/>
                <a:gd name="T19" fmla="*/ 153 h 194"/>
                <a:gd name="T20" fmla="*/ 14 w 148"/>
                <a:gd name="T21" fmla="*/ 156 h 194"/>
                <a:gd name="T22" fmla="*/ 16 w 148"/>
                <a:gd name="T23" fmla="*/ 163 h 194"/>
                <a:gd name="T24" fmla="*/ 22 w 148"/>
                <a:gd name="T25" fmla="*/ 169 h 194"/>
                <a:gd name="T26" fmla="*/ 26 w 148"/>
                <a:gd name="T27" fmla="*/ 190 h 194"/>
                <a:gd name="T28" fmla="*/ 54 w 148"/>
                <a:gd name="T29" fmla="*/ 190 h 194"/>
                <a:gd name="T30" fmla="*/ 102 w 148"/>
                <a:gd name="T31" fmla="*/ 156 h 194"/>
                <a:gd name="T32" fmla="*/ 102 w 148"/>
                <a:gd name="T33" fmla="*/ 130 h 194"/>
                <a:gd name="T34" fmla="*/ 116 w 148"/>
                <a:gd name="T35" fmla="*/ 130 h 194"/>
                <a:gd name="T36" fmla="*/ 128 w 148"/>
                <a:gd name="T37" fmla="*/ 111 h 194"/>
                <a:gd name="T38" fmla="*/ 148 w 148"/>
                <a:gd name="T39" fmla="*/ 78 h 194"/>
                <a:gd name="T40" fmla="*/ 72 w 148"/>
                <a:gd name="T41"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94">
                  <a:moveTo>
                    <a:pt x="72" y="18"/>
                  </a:moveTo>
                  <a:cubicBezTo>
                    <a:pt x="72" y="18"/>
                    <a:pt x="60" y="16"/>
                    <a:pt x="49" y="20"/>
                  </a:cubicBezTo>
                  <a:cubicBezTo>
                    <a:pt x="38" y="24"/>
                    <a:pt x="32" y="31"/>
                    <a:pt x="21" y="45"/>
                  </a:cubicBezTo>
                  <a:cubicBezTo>
                    <a:pt x="12" y="56"/>
                    <a:pt x="13" y="65"/>
                    <a:pt x="11" y="73"/>
                  </a:cubicBezTo>
                  <a:cubicBezTo>
                    <a:pt x="10" y="80"/>
                    <a:pt x="12" y="89"/>
                    <a:pt x="12" y="93"/>
                  </a:cubicBezTo>
                  <a:cubicBezTo>
                    <a:pt x="12" y="97"/>
                    <a:pt x="11" y="101"/>
                    <a:pt x="9" y="106"/>
                  </a:cubicBezTo>
                  <a:cubicBezTo>
                    <a:pt x="7" y="111"/>
                    <a:pt x="2" y="125"/>
                    <a:pt x="2" y="127"/>
                  </a:cubicBezTo>
                  <a:cubicBezTo>
                    <a:pt x="0" y="132"/>
                    <a:pt x="5" y="135"/>
                    <a:pt x="9" y="135"/>
                  </a:cubicBezTo>
                  <a:cubicBezTo>
                    <a:pt x="14" y="136"/>
                    <a:pt x="13" y="137"/>
                    <a:pt x="12" y="140"/>
                  </a:cubicBezTo>
                  <a:cubicBezTo>
                    <a:pt x="11" y="143"/>
                    <a:pt x="10" y="150"/>
                    <a:pt x="12" y="153"/>
                  </a:cubicBezTo>
                  <a:cubicBezTo>
                    <a:pt x="14" y="156"/>
                    <a:pt x="14" y="156"/>
                    <a:pt x="14" y="156"/>
                  </a:cubicBezTo>
                  <a:cubicBezTo>
                    <a:pt x="14" y="156"/>
                    <a:pt x="14" y="161"/>
                    <a:pt x="16" y="163"/>
                  </a:cubicBezTo>
                  <a:cubicBezTo>
                    <a:pt x="18" y="165"/>
                    <a:pt x="21" y="164"/>
                    <a:pt x="22" y="169"/>
                  </a:cubicBezTo>
                  <a:cubicBezTo>
                    <a:pt x="23" y="175"/>
                    <a:pt x="24" y="187"/>
                    <a:pt x="26" y="190"/>
                  </a:cubicBezTo>
                  <a:cubicBezTo>
                    <a:pt x="31" y="194"/>
                    <a:pt x="44" y="193"/>
                    <a:pt x="54" y="190"/>
                  </a:cubicBezTo>
                  <a:cubicBezTo>
                    <a:pt x="78" y="181"/>
                    <a:pt x="99" y="171"/>
                    <a:pt x="102" y="156"/>
                  </a:cubicBezTo>
                  <a:cubicBezTo>
                    <a:pt x="104" y="140"/>
                    <a:pt x="102" y="130"/>
                    <a:pt x="102" y="130"/>
                  </a:cubicBezTo>
                  <a:cubicBezTo>
                    <a:pt x="102" y="130"/>
                    <a:pt x="109" y="135"/>
                    <a:pt x="116" y="130"/>
                  </a:cubicBezTo>
                  <a:cubicBezTo>
                    <a:pt x="123" y="125"/>
                    <a:pt x="126" y="115"/>
                    <a:pt x="128" y="111"/>
                  </a:cubicBezTo>
                  <a:cubicBezTo>
                    <a:pt x="129" y="107"/>
                    <a:pt x="148" y="78"/>
                    <a:pt x="148" y="78"/>
                  </a:cubicBezTo>
                  <a:cubicBezTo>
                    <a:pt x="148" y="78"/>
                    <a:pt x="138" y="0"/>
                    <a:pt x="72" y="18"/>
                  </a:cubicBez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44">
              <a:extLst>
                <a:ext uri="{FF2B5EF4-FFF2-40B4-BE49-F238E27FC236}">
                  <a16:creationId xmlns:a16="http://schemas.microsoft.com/office/drawing/2014/main" id="{AF3C28A2-F714-49E2-BBE0-B3081DB4F253}"/>
                </a:ext>
              </a:extLst>
            </p:cNvPr>
            <p:cNvSpPr>
              <a:spLocks/>
            </p:cNvSpPr>
            <p:nvPr/>
          </p:nvSpPr>
          <p:spPr bwMode="auto">
            <a:xfrm>
              <a:off x="7461251" y="1003301"/>
              <a:ext cx="547688" cy="541338"/>
            </a:xfrm>
            <a:custGeom>
              <a:avLst/>
              <a:gdLst>
                <a:gd name="T0" fmla="*/ 3 w 146"/>
                <a:gd name="T1" fmla="*/ 36 h 144"/>
                <a:gd name="T2" fmla="*/ 0 w 146"/>
                <a:gd name="T3" fmla="*/ 31 h 144"/>
                <a:gd name="T4" fmla="*/ 0 w 146"/>
                <a:gd name="T5" fmla="*/ 26 h 144"/>
                <a:gd name="T6" fmla="*/ 3 w 146"/>
                <a:gd name="T7" fmla="*/ 20 h 144"/>
                <a:gd name="T8" fmla="*/ 12 w 146"/>
                <a:gd name="T9" fmla="*/ 15 h 144"/>
                <a:gd name="T10" fmla="*/ 26 w 146"/>
                <a:gd name="T11" fmla="*/ 9 h 144"/>
                <a:gd name="T12" fmla="*/ 39 w 146"/>
                <a:gd name="T13" fmla="*/ 4 h 144"/>
                <a:gd name="T14" fmla="*/ 51 w 146"/>
                <a:gd name="T15" fmla="*/ 4 h 144"/>
                <a:gd name="T16" fmla="*/ 79 w 146"/>
                <a:gd name="T17" fmla="*/ 2 h 144"/>
                <a:gd name="T18" fmla="*/ 109 w 146"/>
                <a:gd name="T19" fmla="*/ 11 h 144"/>
                <a:gd name="T20" fmla="*/ 123 w 146"/>
                <a:gd name="T21" fmla="*/ 23 h 144"/>
                <a:gd name="T22" fmla="*/ 138 w 146"/>
                <a:gd name="T23" fmla="*/ 46 h 144"/>
                <a:gd name="T24" fmla="*/ 145 w 146"/>
                <a:gd name="T25" fmla="*/ 74 h 144"/>
                <a:gd name="T26" fmla="*/ 141 w 146"/>
                <a:gd name="T27" fmla="*/ 100 h 144"/>
                <a:gd name="T28" fmla="*/ 136 w 146"/>
                <a:gd name="T29" fmla="*/ 109 h 144"/>
                <a:gd name="T30" fmla="*/ 132 w 146"/>
                <a:gd name="T31" fmla="*/ 123 h 144"/>
                <a:gd name="T32" fmla="*/ 125 w 146"/>
                <a:gd name="T33" fmla="*/ 137 h 144"/>
                <a:gd name="T34" fmla="*/ 118 w 146"/>
                <a:gd name="T35" fmla="*/ 142 h 144"/>
                <a:gd name="T36" fmla="*/ 114 w 146"/>
                <a:gd name="T37" fmla="*/ 128 h 144"/>
                <a:gd name="T38" fmla="*/ 107 w 146"/>
                <a:gd name="T39" fmla="*/ 117 h 144"/>
                <a:gd name="T40" fmla="*/ 105 w 146"/>
                <a:gd name="T41" fmla="*/ 108 h 144"/>
                <a:gd name="T42" fmla="*/ 98 w 146"/>
                <a:gd name="T43" fmla="*/ 83 h 144"/>
                <a:gd name="T44" fmla="*/ 80 w 146"/>
                <a:gd name="T45" fmla="*/ 82 h 144"/>
                <a:gd name="T46" fmla="*/ 70 w 146"/>
                <a:gd name="T47" fmla="*/ 91 h 144"/>
                <a:gd name="T48" fmla="*/ 69 w 146"/>
                <a:gd name="T49" fmla="*/ 100 h 144"/>
                <a:gd name="T50" fmla="*/ 61 w 146"/>
                <a:gd name="T51" fmla="*/ 100 h 144"/>
                <a:gd name="T52" fmla="*/ 59 w 146"/>
                <a:gd name="T53" fmla="*/ 81 h 144"/>
                <a:gd name="T54" fmla="*/ 56 w 146"/>
                <a:gd name="T55" fmla="*/ 61 h 144"/>
                <a:gd name="T56" fmla="*/ 57 w 146"/>
                <a:gd name="T57" fmla="*/ 44 h 144"/>
                <a:gd name="T58" fmla="*/ 59 w 146"/>
                <a:gd name="T59" fmla="*/ 31 h 144"/>
                <a:gd name="T60" fmla="*/ 30 w 146"/>
                <a:gd name="T61" fmla="*/ 29 h 144"/>
                <a:gd name="T62" fmla="*/ 3 w 146"/>
                <a:gd name="T6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4">
                  <a:moveTo>
                    <a:pt x="3" y="36"/>
                  </a:moveTo>
                  <a:cubicBezTo>
                    <a:pt x="3" y="36"/>
                    <a:pt x="0" y="34"/>
                    <a:pt x="0" y="31"/>
                  </a:cubicBezTo>
                  <a:cubicBezTo>
                    <a:pt x="0" y="29"/>
                    <a:pt x="0" y="26"/>
                    <a:pt x="0" y="26"/>
                  </a:cubicBezTo>
                  <a:cubicBezTo>
                    <a:pt x="0" y="26"/>
                    <a:pt x="1" y="21"/>
                    <a:pt x="3" y="20"/>
                  </a:cubicBezTo>
                  <a:cubicBezTo>
                    <a:pt x="5" y="18"/>
                    <a:pt x="10" y="17"/>
                    <a:pt x="12" y="15"/>
                  </a:cubicBezTo>
                  <a:cubicBezTo>
                    <a:pt x="15" y="11"/>
                    <a:pt x="21" y="9"/>
                    <a:pt x="26" y="9"/>
                  </a:cubicBezTo>
                  <a:cubicBezTo>
                    <a:pt x="31" y="9"/>
                    <a:pt x="33" y="4"/>
                    <a:pt x="39" y="4"/>
                  </a:cubicBezTo>
                  <a:cubicBezTo>
                    <a:pt x="42" y="4"/>
                    <a:pt x="47" y="4"/>
                    <a:pt x="51" y="4"/>
                  </a:cubicBezTo>
                  <a:cubicBezTo>
                    <a:pt x="55" y="3"/>
                    <a:pt x="73" y="0"/>
                    <a:pt x="79" y="2"/>
                  </a:cubicBezTo>
                  <a:cubicBezTo>
                    <a:pt x="85" y="3"/>
                    <a:pt x="102" y="1"/>
                    <a:pt x="109" y="11"/>
                  </a:cubicBezTo>
                  <a:cubicBezTo>
                    <a:pt x="111" y="13"/>
                    <a:pt x="121" y="17"/>
                    <a:pt x="123" y="23"/>
                  </a:cubicBezTo>
                  <a:cubicBezTo>
                    <a:pt x="125" y="29"/>
                    <a:pt x="135" y="32"/>
                    <a:pt x="138" y="46"/>
                  </a:cubicBezTo>
                  <a:cubicBezTo>
                    <a:pt x="139" y="52"/>
                    <a:pt x="146" y="64"/>
                    <a:pt x="145" y="74"/>
                  </a:cubicBezTo>
                  <a:cubicBezTo>
                    <a:pt x="143" y="83"/>
                    <a:pt x="142" y="96"/>
                    <a:pt x="141" y="100"/>
                  </a:cubicBezTo>
                  <a:cubicBezTo>
                    <a:pt x="139" y="103"/>
                    <a:pt x="136" y="104"/>
                    <a:pt x="136" y="109"/>
                  </a:cubicBezTo>
                  <a:cubicBezTo>
                    <a:pt x="137" y="115"/>
                    <a:pt x="133" y="120"/>
                    <a:pt x="132" y="123"/>
                  </a:cubicBezTo>
                  <a:cubicBezTo>
                    <a:pt x="130" y="125"/>
                    <a:pt x="125" y="134"/>
                    <a:pt x="125" y="137"/>
                  </a:cubicBezTo>
                  <a:cubicBezTo>
                    <a:pt x="125" y="140"/>
                    <a:pt x="121" y="144"/>
                    <a:pt x="118" y="142"/>
                  </a:cubicBezTo>
                  <a:cubicBezTo>
                    <a:pt x="115" y="139"/>
                    <a:pt x="116" y="132"/>
                    <a:pt x="114" y="128"/>
                  </a:cubicBezTo>
                  <a:cubicBezTo>
                    <a:pt x="112" y="123"/>
                    <a:pt x="109" y="124"/>
                    <a:pt x="107" y="117"/>
                  </a:cubicBezTo>
                  <a:cubicBezTo>
                    <a:pt x="106" y="115"/>
                    <a:pt x="105" y="112"/>
                    <a:pt x="105" y="108"/>
                  </a:cubicBezTo>
                  <a:cubicBezTo>
                    <a:pt x="104" y="104"/>
                    <a:pt x="106" y="89"/>
                    <a:pt x="98" y="83"/>
                  </a:cubicBezTo>
                  <a:cubicBezTo>
                    <a:pt x="91" y="77"/>
                    <a:pt x="82" y="79"/>
                    <a:pt x="80" y="82"/>
                  </a:cubicBezTo>
                  <a:cubicBezTo>
                    <a:pt x="77" y="84"/>
                    <a:pt x="71" y="85"/>
                    <a:pt x="70" y="91"/>
                  </a:cubicBezTo>
                  <a:cubicBezTo>
                    <a:pt x="68" y="97"/>
                    <a:pt x="70" y="99"/>
                    <a:pt x="69" y="100"/>
                  </a:cubicBezTo>
                  <a:cubicBezTo>
                    <a:pt x="67" y="102"/>
                    <a:pt x="62" y="103"/>
                    <a:pt x="61" y="100"/>
                  </a:cubicBezTo>
                  <a:cubicBezTo>
                    <a:pt x="60" y="97"/>
                    <a:pt x="60" y="87"/>
                    <a:pt x="59" y="81"/>
                  </a:cubicBezTo>
                  <a:cubicBezTo>
                    <a:pt x="59" y="74"/>
                    <a:pt x="59" y="68"/>
                    <a:pt x="56" y="61"/>
                  </a:cubicBezTo>
                  <a:cubicBezTo>
                    <a:pt x="53" y="53"/>
                    <a:pt x="53" y="48"/>
                    <a:pt x="57" y="44"/>
                  </a:cubicBezTo>
                  <a:cubicBezTo>
                    <a:pt x="60" y="39"/>
                    <a:pt x="61" y="36"/>
                    <a:pt x="59" y="31"/>
                  </a:cubicBezTo>
                  <a:cubicBezTo>
                    <a:pt x="56" y="26"/>
                    <a:pt x="36" y="28"/>
                    <a:pt x="30" y="29"/>
                  </a:cubicBezTo>
                  <a:cubicBezTo>
                    <a:pt x="24" y="30"/>
                    <a:pt x="13" y="31"/>
                    <a:pt x="3" y="36"/>
                  </a:cubicBezTo>
                  <a:close/>
                </a:path>
              </a:pathLst>
            </a:custGeom>
            <a:solidFill>
              <a:srgbClr val="0D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45">
              <a:extLst>
                <a:ext uri="{FF2B5EF4-FFF2-40B4-BE49-F238E27FC236}">
                  <a16:creationId xmlns:a16="http://schemas.microsoft.com/office/drawing/2014/main" id="{4AA2A59E-D5BE-4BB9-917B-1112044A6C00}"/>
                </a:ext>
              </a:extLst>
            </p:cNvPr>
            <p:cNvSpPr>
              <a:spLocks/>
            </p:cNvSpPr>
            <p:nvPr/>
          </p:nvSpPr>
          <p:spPr bwMode="auto">
            <a:xfrm>
              <a:off x="6999288" y="3160713"/>
              <a:ext cx="96838" cy="96838"/>
            </a:xfrm>
            <a:custGeom>
              <a:avLst/>
              <a:gdLst>
                <a:gd name="T0" fmla="*/ 22 w 26"/>
                <a:gd name="T1" fmla="*/ 0 h 26"/>
                <a:gd name="T2" fmla="*/ 21 w 26"/>
                <a:gd name="T3" fmla="*/ 25 h 26"/>
                <a:gd name="T4" fmla="*/ 0 w 26"/>
                <a:gd name="T5" fmla="*/ 4 h 26"/>
                <a:gd name="T6" fmla="*/ 22 w 26"/>
                <a:gd name="T7" fmla="*/ 0 h 26"/>
              </a:gdLst>
              <a:ahLst/>
              <a:cxnLst>
                <a:cxn ang="0">
                  <a:pos x="T0" y="T1"/>
                </a:cxn>
                <a:cxn ang="0">
                  <a:pos x="T2" y="T3"/>
                </a:cxn>
                <a:cxn ang="0">
                  <a:pos x="T4" y="T5"/>
                </a:cxn>
                <a:cxn ang="0">
                  <a:pos x="T6" y="T7"/>
                </a:cxn>
              </a:cxnLst>
              <a:rect l="0" t="0" r="r" b="b"/>
              <a:pathLst>
                <a:path w="26" h="26">
                  <a:moveTo>
                    <a:pt x="22" y="0"/>
                  </a:moveTo>
                  <a:cubicBezTo>
                    <a:pt x="22" y="0"/>
                    <a:pt x="26" y="24"/>
                    <a:pt x="21" y="25"/>
                  </a:cubicBezTo>
                  <a:cubicBezTo>
                    <a:pt x="15" y="26"/>
                    <a:pt x="6" y="16"/>
                    <a:pt x="0" y="4"/>
                  </a:cubicBezTo>
                  <a:cubicBezTo>
                    <a:pt x="9" y="2"/>
                    <a:pt x="22" y="0"/>
                    <a:pt x="22" y="0"/>
                  </a:cubicBezTo>
                </a:path>
              </a:pathLst>
            </a:custGeom>
            <a:solidFill>
              <a:srgbClr val="00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46">
              <a:extLst>
                <a:ext uri="{FF2B5EF4-FFF2-40B4-BE49-F238E27FC236}">
                  <a16:creationId xmlns:a16="http://schemas.microsoft.com/office/drawing/2014/main" id="{A6B145DF-3BC7-474F-A1CC-B0EB17C59643}"/>
                </a:ext>
              </a:extLst>
            </p:cNvPr>
            <p:cNvSpPr>
              <a:spLocks/>
            </p:cNvSpPr>
            <p:nvPr/>
          </p:nvSpPr>
          <p:spPr bwMode="auto">
            <a:xfrm>
              <a:off x="6999288" y="3160713"/>
              <a:ext cx="85725" cy="93663"/>
            </a:xfrm>
            <a:custGeom>
              <a:avLst/>
              <a:gdLst>
                <a:gd name="T0" fmla="*/ 22 w 23"/>
                <a:gd name="T1" fmla="*/ 0 h 25"/>
                <a:gd name="T2" fmla="*/ 22 w 23"/>
                <a:gd name="T3" fmla="*/ 0 h 25"/>
                <a:gd name="T4" fmla="*/ 22 w 23"/>
                <a:gd name="T5" fmla="*/ 0 h 25"/>
                <a:gd name="T6" fmla="*/ 0 w 23"/>
                <a:gd name="T7" fmla="*/ 4 h 25"/>
                <a:gd name="T8" fmla="*/ 0 w 23"/>
                <a:gd name="T9" fmla="*/ 4 h 25"/>
                <a:gd name="T10" fmla="*/ 20 w 23"/>
                <a:gd name="T11" fmla="*/ 25 h 25"/>
                <a:gd name="T12" fmla="*/ 21 w 23"/>
                <a:gd name="T13" fmla="*/ 25 h 25"/>
                <a:gd name="T14" fmla="*/ 23 w 23"/>
                <a:gd name="T15" fmla="*/ 17 h 25"/>
                <a:gd name="T16" fmla="*/ 22 w 23"/>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22" y="0"/>
                  </a:moveTo>
                  <a:cubicBezTo>
                    <a:pt x="22" y="0"/>
                    <a:pt x="22" y="0"/>
                    <a:pt x="22" y="0"/>
                  </a:cubicBezTo>
                  <a:cubicBezTo>
                    <a:pt x="22" y="0"/>
                    <a:pt x="22" y="0"/>
                    <a:pt x="22" y="0"/>
                  </a:cubicBezTo>
                  <a:cubicBezTo>
                    <a:pt x="22" y="0"/>
                    <a:pt x="9" y="2"/>
                    <a:pt x="0" y="4"/>
                  </a:cubicBezTo>
                  <a:cubicBezTo>
                    <a:pt x="0" y="4"/>
                    <a:pt x="0" y="4"/>
                    <a:pt x="0" y="4"/>
                  </a:cubicBezTo>
                  <a:cubicBezTo>
                    <a:pt x="6" y="16"/>
                    <a:pt x="14" y="25"/>
                    <a:pt x="20" y="25"/>
                  </a:cubicBezTo>
                  <a:cubicBezTo>
                    <a:pt x="20" y="25"/>
                    <a:pt x="20" y="25"/>
                    <a:pt x="21" y="25"/>
                  </a:cubicBezTo>
                  <a:cubicBezTo>
                    <a:pt x="23" y="25"/>
                    <a:pt x="23" y="21"/>
                    <a:pt x="23" y="17"/>
                  </a:cubicBezTo>
                  <a:cubicBezTo>
                    <a:pt x="23" y="9"/>
                    <a:pt x="22" y="0"/>
                    <a:pt x="22" y="0"/>
                  </a:cubicBezTo>
                </a:path>
              </a:pathLst>
            </a:custGeom>
            <a:solidFill>
              <a:srgbClr val="006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A2069C40-7AE8-4C8A-935D-B53D40F8ABE7}"/>
              </a:ext>
            </a:extLst>
          </p:cNvPr>
          <p:cNvSpPr/>
          <p:nvPr/>
        </p:nvSpPr>
        <p:spPr>
          <a:xfrm>
            <a:off x="2535810" y="3188867"/>
            <a:ext cx="9539926" cy="2853714"/>
          </a:xfrm>
          <a:prstGeom prst="rect">
            <a:avLst/>
          </a:prstGeom>
          <a:solidFill>
            <a:srgbClr val="035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1">
            <a:extLst>
              <a:ext uri="{FF2B5EF4-FFF2-40B4-BE49-F238E27FC236}">
                <a16:creationId xmlns:a16="http://schemas.microsoft.com/office/drawing/2014/main" id="{3C72A6AB-9C66-487E-B0FD-54FA73C141F0}"/>
              </a:ext>
            </a:extLst>
          </p:cNvPr>
          <p:cNvSpPr txBox="1">
            <a:spLocks/>
          </p:cNvSpPr>
          <p:nvPr/>
        </p:nvSpPr>
        <p:spPr>
          <a:xfrm>
            <a:off x="2695672" y="2751754"/>
            <a:ext cx="9528475" cy="2961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600"/>
              </a:spcBef>
              <a:buFont typeface="Arial" panose="020B0604020202020204" pitchFamily="34" charset="0"/>
              <a:buNone/>
            </a:pPr>
            <a:endParaRPr lang="en-US" sz="3600"/>
          </a:p>
          <a:p>
            <a:pPr marL="0" indent="0">
              <a:lnSpc>
                <a:spcPct val="80000"/>
              </a:lnSpc>
              <a:spcBef>
                <a:spcPts val="600"/>
              </a:spcBef>
              <a:buFont typeface="Arial" panose="020B0604020202020204" pitchFamily="34" charset="0"/>
              <a:buNone/>
            </a:pPr>
            <a:r>
              <a:rPr lang="en-US" sz="3600">
                <a:solidFill>
                  <a:schemeClr val="bg1"/>
                </a:solidFill>
              </a:rPr>
              <a:t>Strong relationships ensure individuals and families admitted to the Public Housing or HCV program are provided the services necessary to remain stably housed and compliant with the family obligations and other requirements of the program</a:t>
            </a:r>
          </a:p>
        </p:txBody>
      </p:sp>
    </p:spTree>
    <p:extLst>
      <p:ext uri="{BB962C8B-B14F-4D97-AF65-F5344CB8AC3E}">
        <p14:creationId xmlns:p14="http://schemas.microsoft.com/office/powerpoint/2010/main" val="81685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CFC91D-20F1-46F2-8D33-C29DE251C61B}"/>
              </a:ext>
            </a:extLst>
          </p:cNvPr>
          <p:cNvSpPr/>
          <p:nvPr/>
        </p:nvSpPr>
        <p:spPr>
          <a:xfrm>
            <a:off x="0" y="923828"/>
            <a:ext cx="12192000" cy="5432522"/>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C91D13-ABE3-4047-9EF6-FAEED66D97CE}"/>
              </a:ext>
            </a:extLst>
          </p:cNvPr>
          <p:cNvSpPr/>
          <p:nvPr/>
        </p:nvSpPr>
        <p:spPr>
          <a:xfrm>
            <a:off x="518474" y="1800521"/>
            <a:ext cx="11673526" cy="4555830"/>
          </a:xfrm>
          <a:prstGeom prst="rect">
            <a:avLst/>
          </a:prstGeom>
          <a:solidFill>
            <a:srgbClr val="DFF2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E75C6C5-8955-40E5-BEB4-77078815BD0C}"/>
              </a:ext>
            </a:extLst>
          </p:cNvPr>
          <p:cNvSpPr>
            <a:spLocks noGrp="1"/>
          </p:cNvSpPr>
          <p:nvPr>
            <p:ph idx="1"/>
          </p:nvPr>
        </p:nvSpPr>
        <p:spPr/>
        <p:txBody>
          <a:bodyPr>
            <a:normAutofit/>
          </a:bodyPr>
          <a:lstStyle/>
          <a:p>
            <a:pPr marL="0" marR="0" indent="0">
              <a:lnSpc>
                <a:spcPct val="80000"/>
              </a:lnSpc>
              <a:spcBef>
                <a:spcPts val="600"/>
              </a:spcBef>
              <a:spcAft>
                <a:spcPts val="0"/>
              </a:spcAft>
              <a:buNone/>
              <a:tabLst>
                <a:tab pos="315595" algn="l"/>
              </a:tabLst>
            </a:pPr>
            <a:r>
              <a:rPr lang="en-US" sz="3100">
                <a:latin typeface="+mn-lt"/>
              </a:rPr>
              <a:t>PHAs and CoCs can use both formal and informal approaches to build relationships, including:</a:t>
            </a:r>
          </a:p>
          <a:p>
            <a:pPr marR="73025" lvl="1">
              <a:lnSpc>
                <a:spcPct val="80000"/>
              </a:lnSpc>
              <a:spcBef>
                <a:spcPts val="600"/>
              </a:spcBef>
              <a:buFont typeface="Wingdings" panose="05000000000000000000" pitchFamily="2" charset="2"/>
              <a:buChar char="ü"/>
              <a:tabLst>
                <a:tab pos="315595" algn="l"/>
              </a:tabLst>
            </a:pPr>
            <a:r>
              <a:rPr lang="en-US" sz="2700"/>
              <a:t>Participating in the Moving On Program</a:t>
            </a:r>
          </a:p>
          <a:p>
            <a:pPr marR="73025" lvl="1">
              <a:lnSpc>
                <a:spcPct val="80000"/>
              </a:lnSpc>
              <a:spcBef>
                <a:spcPts val="600"/>
              </a:spcBef>
              <a:buFont typeface="Wingdings" panose="05000000000000000000" pitchFamily="2" charset="2"/>
              <a:buChar char="ü"/>
              <a:tabLst>
                <a:tab pos="315595" algn="l"/>
              </a:tabLst>
            </a:pPr>
            <a:r>
              <a:rPr lang="en-US" sz="2700"/>
              <a:t>Establishing MOUs to detail specific roles in the partnership and leverage combined resources to create PSH and RRH</a:t>
            </a:r>
          </a:p>
          <a:p>
            <a:pPr marR="73025" lvl="1">
              <a:lnSpc>
                <a:spcPct val="80000"/>
              </a:lnSpc>
              <a:spcBef>
                <a:spcPts val="600"/>
              </a:spcBef>
              <a:buFont typeface="Wingdings" panose="05000000000000000000" pitchFamily="2" charset="2"/>
              <a:buChar char="ü"/>
              <a:tabLst>
                <a:tab pos="315595" algn="l"/>
              </a:tabLst>
            </a:pPr>
            <a:r>
              <a:rPr lang="en-US" sz="2700"/>
              <a:t>Becoming members of the CoC</a:t>
            </a:r>
          </a:p>
          <a:p>
            <a:pPr marR="73025" lvl="1">
              <a:lnSpc>
                <a:spcPct val="80000"/>
              </a:lnSpc>
              <a:spcBef>
                <a:spcPts val="600"/>
              </a:spcBef>
              <a:buFont typeface="Wingdings" panose="05000000000000000000" pitchFamily="2" charset="2"/>
              <a:buChar char="ü"/>
              <a:tabLst>
                <a:tab pos="315595" algn="l"/>
              </a:tabLst>
            </a:pPr>
            <a:r>
              <a:rPr lang="en-US" sz="2700"/>
              <a:t>Participating in the CoC’s HMIS</a:t>
            </a:r>
          </a:p>
          <a:p>
            <a:pPr marR="73025" lvl="1">
              <a:lnSpc>
                <a:spcPct val="80000"/>
              </a:lnSpc>
              <a:spcBef>
                <a:spcPts val="600"/>
              </a:spcBef>
              <a:buFont typeface="Wingdings" panose="05000000000000000000" pitchFamily="2" charset="2"/>
              <a:buChar char="ü"/>
              <a:tabLst>
                <a:tab pos="315595" algn="l"/>
              </a:tabLst>
            </a:pPr>
            <a:r>
              <a:rPr lang="en-US" sz="2700"/>
              <a:t>Participating in the CoC’s prioritization meetings</a:t>
            </a:r>
          </a:p>
          <a:p>
            <a:pPr marR="73025" lvl="1">
              <a:lnSpc>
                <a:spcPct val="80000"/>
              </a:lnSpc>
              <a:spcBef>
                <a:spcPts val="600"/>
              </a:spcBef>
              <a:buFont typeface="Wingdings" panose="05000000000000000000" pitchFamily="2" charset="2"/>
              <a:buChar char="ü"/>
              <a:tabLst>
                <a:tab pos="315595" algn="l"/>
              </a:tabLst>
            </a:pPr>
            <a:r>
              <a:rPr lang="en-US" sz="2700"/>
              <a:t>Providing training to PHA staff on the local strategic plan to end homelessness and the various supportive programs that may be available to Public Housing residents and HCV participants</a:t>
            </a:r>
          </a:p>
          <a:p>
            <a:pPr marR="73025" lvl="1">
              <a:lnSpc>
                <a:spcPct val="80000"/>
              </a:lnSpc>
              <a:spcBef>
                <a:spcPts val="600"/>
              </a:spcBef>
              <a:buFont typeface="Wingdings" panose="05000000000000000000" pitchFamily="2" charset="2"/>
              <a:buChar char="ü"/>
              <a:tabLst>
                <a:tab pos="315595" algn="l"/>
              </a:tabLst>
            </a:pPr>
            <a:r>
              <a:rPr lang="en-US" sz="2700"/>
              <a:t>Providing training to CoC staff to ensure they understand how to best support the clients/participants navigating the HCV and Public Housing application process</a:t>
            </a:r>
          </a:p>
          <a:p>
            <a:endParaRPr lang="en-US"/>
          </a:p>
        </p:txBody>
      </p:sp>
      <p:sp>
        <p:nvSpPr>
          <p:cNvPr id="3" name="Slide Number Placeholder 2">
            <a:extLst>
              <a:ext uri="{FF2B5EF4-FFF2-40B4-BE49-F238E27FC236}">
                <a16:creationId xmlns:a16="http://schemas.microsoft.com/office/drawing/2014/main" id="{45CE7926-0A5C-4C1A-A12C-F726B61D6C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FA7F59A-152B-4750-81E9-52C55561BAD4}"/>
              </a:ext>
            </a:extLst>
          </p:cNvPr>
          <p:cNvSpPr>
            <a:spLocks noGrp="1"/>
          </p:cNvSpPr>
          <p:nvPr>
            <p:ph type="title"/>
          </p:nvPr>
        </p:nvSpPr>
        <p:spPr/>
        <p:txBody>
          <a:bodyPr>
            <a:normAutofit fontScale="90000"/>
          </a:bodyPr>
          <a:lstStyle/>
          <a:p>
            <a:r>
              <a:rPr lang="en-US"/>
              <a:t>Building Relationships</a:t>
            </a:r>
          </a:p>
        </p:txBody>
      </p:sp>
    </p:spTree>
    <p:extLst>
      <p:ext uri="{BB962C8B-B14F-4D97-AF65-F5344CB8AC3E}">
        <p14:creationId xmlns:p14="http://schemas.microsoft.com/office/powerpoint/2010/main" val="39725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5C150-8520-4F78-BF55-64DA16F6A673}"/>
              </a:ext>
            </a:extLst>
          </p:cNvPr>
          <p:cNvSpPr/>
          <p:nvPr/>
        </p:nvSpPr>
        <p:spPr>
          <a:xfrm>
            <a:off x="0" y="923827"/>
            <a:ext cx="12192000" cy="5352439"/>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EF5225-7230-455F-87F4-6D7A0FF6683D}"/>
              </a:ext>
            </a:extLst>
          </p:cNvPr>
          <p:cNvSpPr/>
          <p:nvPr/>
        </p:nvSpPr>
        <p:spPr>
          <a:xfrm>
            <a:off x="518474" y="1402215"/>
            <a:ext cx="11437092" cy="4531958"/>
          </a:xfrm>
          <a:prstGeom prst="rect">
            <a:avLst/>
          </a:prstGeom>
          <a:solidFill>
            <a:srgbClr val="DFF2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1F3E8-A312-409D-BE43-EBEC1645C74F}"/>
              </a:ext>
            </a:extLst>
          </p:cNvPr>
          <p:cNvSpPr>
            <a:spLocks noGrp="1"/>
          </p:cNvSpPr>
          <p:nvPr>
            <p:ph type="title"/>
          </p:nvPr>
        </p:nvSpPr>
        <p:spPr/>
        <p:txBody>
          <a:bodyPr>
            <a:normAutofit fontScale="90000"/>
          </a:bodyPr>
          <a:lstStyle/>
          <a:p>
            <a:r>
              <a:rPr lang="en-US"/>
              <a:t>Benefits to Both Organizations</a:t>
            </a:r>
          </a:p>
        </p:txBody>
      </p:sp>
      <p:sp>
        <p:nvSpPr>
          <p:cNvPr id="3" name="Content Placeholder 2">
            <a:extLst>
              <a:ext uri="{FF2B5EF4-FFF2-40B4-BE49-F238E27FC236}">
                <a16:creationId xmlns:a16="http://schemas.microsoft.com/office/drawing/2014/main" id="{1D7BED93-C0EA-4823-9DEF-BFC3BF05C667}"/>
              </a:ext>
            </a:extLst>
          </p:cNvPr>
          <p:cNvSpPr>
            <a:spLocks noGrp="1"/>
          </p:cNvSpPr>
          <p:nvPr>
            <p:ph idx="1"/>
          </p:nvPr>
        </p:nvSpPr>
        <p:spPr/>
        <p:txBody>
          <a:bodyPr>
            <a:normAutofit fontScale="77500" lnSpcReduction="20000"/>
          </a:bodyPr>
          <a:lstStyle/>
          <a:p>
            <a:pPr marL="0" indent="0">
              <a:lnSpc>
                <a:spcPct val="100000"/>
              </a:lnSpc>
              <a:spcBef>
                <a:spcPts val="600"/>
              </a:spcBef>
              <a:buNone/>
            </a:pPr>
            <a:r>
              <a:rPr lang="en-US" sz="4000">
                <a:latin typeface="+mn-lt"/>
              </a:rPr>
              <a:t>Relationship between CoCs and PHAs can benefit both organizations by:</a:t>
            </a:r>
          </a:p>
          <a:p>
            <a:pPr lvl="1">
              <a:lnSpc>
                <a:spcPct val="100000"/>
              </a:lnSpc>
              <a:spcBef>
                <a:spcPts val="600"/>
              </a:spcBef>
              <a:buFont typeface="Wingdings" panose="05000000000000000000" pitchFamily="2" charset="2"/>
              <a:buChar char="ü"/>
            </a:pPr>
            <a:r>
              <a:rPr lang="en-US" sz="3600"/>
              <a:t>Sharing best practices</a:t>
            </a:r>
          </a:p>
          <a:p>
            <a:pPr lvl="1">
              <a:lnSpc>
                <a:spcPct val="100000"/>
              </a:lnSpc>
              <a:spcBef>
                <a:spcPts val="600"/>
              </a:spcBef>
              <a:buFont typeface="Wingdings" panose="05000000000000000000" pitchFamily="2" charset="2"/>
              <a:buChar char="ü"/>
            </a:pPr>
            <a:r>
              <a:rPr lang="en-US" sz="3600"/>
              <a:t>Identifying and prioritizing people experiencing homelessness for assistance </a:t>
            </a:r>
          </a:p>
          <a:p>
            <a:pPr lvl="1">
              <a:lnSpc>
                <a:spcPct val="100000"/>
              </a:lnSpc>
              <a:spcBef>
                <a:spcPts val="600"/>
              </a:spcBef>
              <a:buFont typeface="Wingdings" panose="05000000000000000000" pitchFamily="2" charset="2"/>
              <a:buChar char="ü"/>
            </a:pPr>
            <a:r>
              <a:rPr lang="en-US" sz="3600"/>
              <a:t>Aiding in locating a unit, accessing additional services, etc.</a:t>
            </a:r>
          </a:p>
          <a:p>
            <a:pPr lvl="1">
              <a:lnSpc>
                <a:spcPct val="100000"/>
              </a:lnSpc>
              <a:spcBef>
                <a:spcPts val="600"/>
              </a:spcBef>
              <a:buFont typeface="Wingdings" panose="05000000000000000000" pitchFamily="2" charset="2"/>
              <a:buChar char="ü"/>
            </a:pPr>
            <a:r>
              <a:rPr lang="en-US" sz="3600"/>
              <a:t>Providing documentation for verification purposes</a:t>
            </a:r>
          </a:p>
          <a:p>
            <a:pPr lvl="1">
              <a:lnSpc>
                <a:spcPct val="100000"/>
              </a:lnSpc>
              <a:spcBef>
                <a:spcPts val="600"/>
              </a:spcBef>
              <a:buFont typeface="Wingdings" panose="05000000000000000000" pitchFamily="2" charset="2"/>
              <a:buChar char="ü"/>
            </a:pPr>
            <a:r>
              <a:rPr lang="en-US" sz="3600"/>
              <a:t>Sharing information on the physical location of people experiencing homelessness to ensure services can be provided</a:t>
            </a:r>
          </a:p>
          <a:p>
            <a:pPr lvl="1">
              <a:lnSpc>
                <a:spcPct val="100000"/>
              </a:lnSpc>
              <a:spcBef>
                <a:spcPts val="600"/>
              </a:spcBef>
              <a:buFont typeface="Wingdings" panose="05000000000000000000" pitchFamily="2" charset="2"/>
              <a:buChar char="ü"/>
            </a:pPr>
            <a:r>
              <a:rPr lang="en-US" sz="3600"/>
              <a:t>Providing case management assistance to households when applying to PHA programs</a:t>
            </a:r>
          </a:p>
          <a:p>
            <a:pPr lvl="1">
              <a:lnSpc>
                <a:spcPct val="100000"/>
              </a:lnSpc>
              <a:spcBef>
                <a:spcPts val="600"/>
              </a:spcBef>
              <a:buFont typeface="Wingdings" panose="05000000000000000000" pitchFamily="2" charset="2"/>
              <a:buChar char="ü"/>
            </a:pPr>
            <a:r>
              <a:rPr lang="en-US" sz="3600"/>
              <a:t>Providing housing search assistance</a:t>
            </a:r>
          </a:p>
          <a:p>
            <a:pPr lvl="1">
              <a:lnSpc>
                <a:spcPct val="100000"/>
              </a:lnSpc>
              <a:spcBef>
                <a:spcPts val="600"/>
              </a:spcBef>
              <a:buFont typeface="Wingdings" panose="05000000000000000000" pitchFamily="2" charset="2"/>
              <a:buChar char="ü"/>
            </a:pPr>
            <a:r>
              <a:rPr lang="en-US" sz="3600"/>
              <a:t>The CoC serving as a liaison between the PHA, family, and owner</a:t>
            </a:r>
          </a:p>
          <a:p>
            <a:pPr lvl="1">
              <a:lnSpc>
                <a:spcPct val="100000"/>
              </a:lnSpc>
              <a:spcBef>
                <a:spcPts val="600"/>
              </a:spcBef>
              <a:buFont typeface="Wingdings" panose="05000000000000000000" pitchFamily="2" charset="2"/>
              <a:buChar char="ü"/>
            </a:pPr>
            <a:r>
              <a:rPr lang="en-US" sz="3600"/>
              <a:t>Identifying and recruiting of landlords for HCV programs</a:t>
            </a:r>
          </a:p>
        </p:txBody>
      </p:sp>
    </p:spTree>
    <p:extLst>
      <p:ext uri="{BB962C8B-B14F-4D97-AF65-F5344CB8AC3E}">
        <p14:creationId xmlns:p14="http://schemas.microsoft.com/office/powerpoint/2010/main" val="2239826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CD1C1-882A-4E82-BEB1-A4A419B20FD4}"/>
              </a:ext>
            </a:extLst>
          </p:cNvPr>
          <p:cNvSpPr/>
          <p:nvPr/>
        </p:nvSpPr>
        <p:spPr>
          <a:xfrm>
            <a:off x="0" y="923828"/>
            <a:ext cx="12192000" cy="5163326"/>
          </a:xfrm>
          <a:prstGeom prst="rect">
            <a:avLst/>
          </a:prstGeom>
          <a:solidFill>
            <a:srgbClr val="DFF2FD"/>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9F2C021-022C-4008-BFA4-40BF49D299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25B0BFD-8A5D-4E3D-A404-9CF261E6CCDB}"/>
              </a:ext>
            </a:extLst>
          </p:cNvPr>
          <p:cNvSpPr>
            <a:spLocks noGrp="1"/>
          </p:cNvSpPr>
          <p:nvPr>
            <p:ph type="title"/>
          </p:nvPr>
        </p:nvSpPr>
        <p:spPr/>
        <p:txBody>
          <a:bodyPr>
            <a:normAutofit fontScale="90000"/>
          </a:bodyPr>
          <a:lstStyle/>
          <a:p>
            <a:r>
              <a:rPr lang="en-US"/>
              <a:t>Leveraging Resources</a:t>
            </a:r>
          </a:p>
        </p:txBody>
      </p:sp>
      <p:sp>
        <p:nvSpPr>
          <p:cNvPr id="5" name="Rectangle 4">
            <a:extLst>
              <a:ext uri="{FF2B5EF4-FFF2-40B4-BE49-F238E27FC236}">
                <a16:creationId xmlns:a16="http://schemas.microsoft.com/office/drawing/2014/main" id="{D8324AD0-ECC3-485B-93AC-C51037E1AF99}"/>
              </a:ext>
            </a:extLst>
          </p:cNvPr>
          <p:cNvSpPr/>
          <p:nvPr/>
        </p:nvSpPr>
        <p:spPr>
          <a:xfrm>
            <a:off x="-14815" y="2064543"/>
            <a:ext cx="10269828" cy="2218882"/>
          </a:xfrm>
          <a:prstGeom prst="rect">
            <a:avLst/>
          </a:prstGeom>
          <a:solidFill>
            <a:srgbClr val="12865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buSzPct val="100000"/>
              <a:tabLst>
                <a:tab pos="315595" algn="l"/>
              </a:tabLst>
            </a:pPr>
            <a:r>
              <a:rPr lang="en-US" sz="3200">
                <a:solidFill>
                  <a:schemeClr val="bg1"/>
                </a:solidFill>
                <a:latin typeface="+mj-lt"/>
              </a:rPr>
              <a:t>Example: A PHA and CoC may partner to create a PSH project, with the PHA providing a voucher/project-based unit for rental assistance, while the CoC provides or coordinates the accompanying supportive services</a:t>
            </a:r>
          </a:p>
          <a:p>
            <a:pPr marL="0" marR="0" lvl="0" indent="0" algn="l" defTabSz="914400" rtl="0" eaLnBrk="1" fontAlgn="auto" latinLnBrk="0" hangingPunct="1">
              <a:lnSpc>
                <a:spcPct val="70000"/>
              </a:lnSpc>
              <a:spcBef>
                <a:spcPts val="0"/>
              </a:spcBef>
              <a:spcAft>
                <a:spcPts val="0"/>
              </a:spcAft>
              <a:buClrTx/>
              <a:buSzPct val="100000"/>
              <a:buFontTx/>
              <a:buNone/>
              <a:tabLst>
                <a:tab pos="315595" algn="l"/>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A46F69D-E727-4744-A536-DF481FB567E2}"/>
              </a:ext>
            </a:extLst>
          </p:cNvPr>
          <p:cNvSpPr/>
          <p:nvPr/>
        </p:nvSpPr>
        <p:spPr>
          <a:xfrm>
            <a:off x="1990808" y="4427339"/>
            <a:ext cx="10201192" cy="2024940"/>
          </a:xfrm>
          <a:prstGeom prst="rect">
            <a:avLst/>
          </a:prstGeom>
          <a:solidFill>
            <a:srgbClr val="1636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buSzPct val="100000"/>
              <a:tabLst>
                <a:tab pos="315595" algn="l"/>
              </a:tabLst>
            </a:pPr>
            <a:r>
              <a:rPr lang="en-US" sz="3200">
                <a:solidFill>
                  <a:schemeClr val="bg1"/>
                </a:solidFill>
                <a:latin typeface="+mj-lt"/>
              </a:rPr>
              <a:t>Example: Creating a Rapid Rehousing (RRH) project where services are provided through CoC or Emergency Solution Grants (ESG) funds, while housing subsidies are supplied through a HCV</a:t>
            </a:r>
          </a:p>
        </p:txBody>
      </p:sp>
      <p:sp>
        <p:nvSpPr>
          <p:cNvPr id="11" name="Content Placeholder 1">
            <a:extLst>
              <a:ext uri="{FF2B5EF4-FFF2-40B4-BE49-F238E27FC236}">
                <a16:creationId xmlns:a16="http://schemas.microsoft.com/office/drawing/2014/main" id="{4D839951-2D16-4A80-AB0E-B76374E58C7A}"/>
              </a:ext>
            </a:extLst>
          </p:cNvPr>
          <p:cNvSpPr>
            <a:spLocks noGrp="1"/>
          </p:cNvSpPr>
          <p:nvPr>
            <p:ph idx="1"/>
          </p:nvPr>
        </p:nvSpPr>
        <p:spPr>
          <a:xfrm>
            <a:off x="90086" y="908159"/>
            <a:ext cx="12011827" cy="1063072"/>
          </a:xfrm>
        </p:spPr>
        <p:txBody>
          <a:bodyPr>
            <a:noAutofit/>
          </a:bodyPr>
          <a:lstStyle/>
          <a:p>
            <a:pPr marL="0" indent="0">
              <a:buNone/>
            </a:pPr>
            <a:r>
              <a:rPr lang="en-US" sz="3200">
                <a:effectLst/>
                <a:latin typeface="+mn-lt"/>
                <a:ea typeface="Times New Roman" panose="02020603050405020304" pitchFamily="18" charset="0"/>
              </a:rPr>
              <a:t>Partnerships between PHAs and CoCs allow them to leverage resources to better serve individuals and families experiencing homelessness</a:t>
            </a:r>
          </a:p>
        </p:txBody>
      </p:sp>
    </p:spTree>
    <p:extLst>
      <p:ext uri="{BB962C8B-B14F-4D97-AF65-F5344CB8AC3E}">
        <p14:creationId xmlns:p14="http://schemas.microsoft.com/office/powerpoint/2010/main" val="24493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79E7D-194B-435C-8953-8AA4FE1B3B24}"/>
              </a:ext>
            </a:extLst>
          </p:cNvPr>
          <p:cNvSpPr/>
          <p:nvPr/>
        </p:nvSpPr>
        <p:spPr>
          <a:xfrm>
            <a:off x="0" y="923828"/>
            <a:ext cx="12192000" cy="5137608"/>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AA3F63-7E5A-4028-A059-013F197BECBC}"/>
              </a:ext>
            </a:extLst>
          </p:cNvPr>
          <p:cNvSpPr/>
          <p:nvPr/>
        </p:nvSpPr>
        <p:spPr>
          <a:xfrm>
            <a:off x="0" y="1003910"/>
            <a:ext cx="11955565" cy="1381071"/>
          </a:xfrm>
          <a:prstGeom prst="rect">
            <a:avLst/>
          </a:prstGeom>
          <a:solidFill>
            <a:srgbClr val="035E8D"/>
          </a:solidFill>
          <a:ln>
            <a:solidFill>
              <a:srgbClr val="035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064DFF3-F534-477C-9E12-E85533C3F465}"/>
              </a:ext>
            </a:extLst>
          </p:cNvPr>
          <p:cNvSpPr>
            <a:spLocks noGrp="1"/>
          </p:cNvSpPr>
          <p:nvPr>
            <p:ph idx="1"/>
          </p:nvPr>
        </p:nvSpPr>
        <p:spPr>
          <a:xfrm>
            <a:off x="1083634" y="1071559"/>
            <a:ext cx="10871931" cy="5352440"/>
          </a:xfrm>
        </p:spPr>
        <p:txBody>
          <a:bodyPr>
            <a:normAutofit/>
          </a:bodyPr>
          <a:lstStyle/>
          <a:p>
            <a:pPr marL="0" indent="0">
              <a:buNone/>
            </a:pPr>
            <a:r>
              <a:rPr lang="en-US" sz="3600">
                <a:solidFill>
                  <a:schemeClr val="bg1"/>
                </a:solidFill>
                <a:ea typeface="Times New Roman" panose="02020603050405020304" pitchFamily="18" charset="0"/>
              </a:rPr>
              <a:t>W</a:t>
            </a:r>
            <a:r>
              <a:rPr lang="en-US" sz="3600">
                <a:solidFill>
                  <a:schemeClr val="bg1"/>
                </a:solidFill>
                <a:effectLst/>
                <a:ea typeface="Times New Roman" panose="02020603050405020304" pitchFamily="18" charset="0"/>
              </a:rPr>
              <a:t>hen services are provided by both the CoC and PHA, it is important that subsidies are not duplicated </a:t>
            </a:r>
          </a:p>
          <a:p>
            <a:endParaRPr lang="en-US"/>
          </a:p>
        </p:txBody>
      </p:sp>
      <p:sp>
        <p:nvSpPr>
          <p:cNvPr id="3" name="Slide Number Placeholder 2">
            <a:extLst>
              <a:ext uri="{FF2B5EF4-FFF2-40B4-BE49-F238E27FC236}">
                <a16:creationId xmlns:a16="http://schemas.microsoft.com/office/drawing/2014/main" id="{6E1B7626-C6E2-43C6-838D-990655CD6B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17C927C-7E41-4037-8F42-9998D30F8588}"/>
              </a:ext>
            </a:extLst>
          </p:cNvPr>
          <p:cNvSpPr>
            <a:spLocks noGrp="1"/>
          </p:cNvSpPr>
          <p:nvPr>
            <p:ph type="title"/>
          </p:nvPr>
        </p:nvSpPr>
        <p:spPr/>
        <p:txBody>
          <a:bodyPr>
            <a:normAutofit fontScale="90000"/>
          </a:bodyPr>
          <a:lstStyle/>
          <a:p>
            <a:r>
              <a:rPr lang="en-US"/>
              <a:t>Duplicative Subsidy</a:t>
            </a:r>
          </a:p>
        </p:txBody>
      </p:sp>
      <p:sp>
        <p:nvSpPr>
          <p:cNvPr id="5" name="Rectangle 4">
            <a:extLst>
              <a:ext uri="{FF2B5EF4-FFF2-40B4-BE49-F238E27FC236}">
                <a16:creationId xmlns:a16="http://schemas.microsoft.com/office/drawing/2014/main" id="{5E38ACF6-070A-4F44-9E0B-7A8DA20DB9B1}"/>
              </a:ext>
            </a:extLst>
          </p:cNvPr>
          <p:cNvSpPr/>
          <p:nvPr/>
        </p:nvSpPr>
        <p:spPr>
          <a:xfrm>
            <a:off x="1857080" y="3027540"/>
            <a:ext cx="10334920" cy="2024940"/>
          </a:xfrm>
          <a:prstGeom prst="rect">
            <a:avLst/>
          </a:prstGeom>
          <a:solidFill>
            <a:srgbClr val="12865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3600">
                <a:solidFill>
                  <a:schemeClr val="bg1"/>
                </a:solidFill>
                <a:latin typeface="+mj-lt"/>
              </a:rPr>
              <a:t>Example: The organizations may not both pay the rental subsidy, but the CoC could pay for the rental deposit while the voucher pays for the rental subsidy</a:t>
            </a:r>
          </a:p>
          <a:p>
            <a:pPr marL="0" marR="0" lvl="0" indent="0" algn="l" defTabSz="914400" rtl="0" eaLnBrk="1" fontAlgn="auto" latinLnBrk="0" hangingPunct="1">
              <a:lnSpc>
                <a:spcPct val="70000"/>
              </a:lnSpc>
              <a:spcBef>
                <a:spcPts val="0"/>
              </a:spcBef>
              <a:spcAft>
                <a:spcPts val="0"/>
              </a:spcAft>
              <a:buClrTx/>
              <a:buSzPct val="100000"/>
              <a:buFontTx/>
              <a:buNone/>
              <a:tabLst>
                <a:tab pos="315595" algn="l"/>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Exclamation mark with solid fill">
            <a:extLst>
              <a:ext uri="{FF2B5EF4-FFF2-40B4-BE49-F238E27FC236}">
                <a16:creationId xmlns:a16="http://schemas.microsoft.com/office/drawing/2014/main" id="{127D1325-4339-499C-8302-3EC61EB4C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554" y="1237245"/>
            <a:ext cx="914400" cy="914400"/>
          </a:xfrm>
          <a:prstGeom prst="rect">
            <a:avLst/>
          </a:prstGeom>
        </p:spPr>
      </p:pic>
      <p:sp>
        <p:nvSpPr>
          <p:cNvPr id="8" name="Oval 7">
            <a:extLst>
              <a:ext uri="{FF2B5EF4-FFF2-40B4-BE49-F238E27FC236}">
                <a16:creationId xmlns:a16="http://schemas.microsoft.com/office/drawing/2014/main" id="{5AAE908E-F815-4715-88F3-585DD7BAC7EA}"/>
              </a:ext>
            </a:extLst>
          </p:cNvPr>
          <p:cNvSpPr/>
          <p:nvPr/>
        </p:nvSpPr>
        <p:spPr>
          <a:xfrm>
            <a:off x="134554" y="1237245"/>
            <a:ext cx="914400" cy="9144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4356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6CE32-9194-45AD-B2C4-23D925EB35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20" y="4851042"/>
            <a:ext cx="4852762" cy="1408252"/>
          </a:xfrm>
          <a:prstGeom prst="rect">
            <a:avLst/>
          </a:prstGeom>
        </p:spPr>
      </p:pic>
      <p:sp>
        <p:nvSpPr>
          <p:cNvPr id="4" name="Title 3">
            <a:extLst>
              <a:ext uri="{FF2B5EF4-FFF2-40B4-BE49-F238E27FC236}">
                <a16:creationId xmlns:a16="http://schemas.microsoft.com/office/drawing/2014/main" id="{82BC6425-559A-4A7D-8101-4275290BBD06}"/>
              </a:ext>
            </a:extLst>
          </p:cNvPr>
          <p:cNvSpPr>
            <a:spLocks noGrp="1"/>
          </p:cNvSpPr>
          <p:nvPr>
            <p:ph type="title" idx="4294967295"/>
          </p:nvPr>
        </p:nvSpPr>
        <p:spPr>
          <a:xfrm>
            <a:off x="1010020" y="1547749"/>
            <a:ext cx="10343780" cy="1325563"/>
          </a:xfrm>
        </p:spPr>
        <p:txBody>
          <a:bodyPr>
            <a:normAutofit fontScale="90000"/>
          </a:bodyPr>
          <a:lstStyle/>
          <a:p>
            <a:pPr>
              <a:spcAft>
                <a:spcPts val="800"/>
              </a:spcAft>
            </a:pPr>
            <a:r>
              <a:rPr lang="en-US" b="1">
                <a:latin typeface="+mn-lt"/>
              </a:rPr>
              <a:t>Characteristics of an Effective Coordinated Entry (CE) Process and How it relates to this Notice</a:t>
            </a:r>
          </a:p>
        </p:txBody>
      </p:sp>
    </p:spTree>
    <p:extLst>
      <p:ext uri="{BB962C8B-B14F-4D97-AF65-F5344CB8AC3E}">
        <p14:creationId xmlns:p14="http://schemas.microsoft.com/office/powerpoint/2010/main" val="40114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0730C2-BA7B-4B77-BC3A-65DB89C08CBD}"/>
              </a:ext>
            </a:extLst>
          </p:cNvPr>
          <p:cNvSpPr>
            <a:spLocks noGrp="1"/>
          </p:cNvSpPr>
          <p:nvPr>
            <p:ph type="title"/>
          </p:nvPr>
        </p:nvSpPr>
        <p:spPr>
          <a:xfrm>
            <a:off x="340553" y="195444"/>
            <a:ext cx="10165421" cy="597365"/>
          </a:xfrm>
        </p:spPr>
        <p:txBody>
          <a:bodyPr>
            <a:noAutofit/>
          </a:bodyPr>
          <a:lstStyle/>
          <a:p>
            <a:r>
              <a:rPr lang="en-US" sz="4000" dirty="0"/>
              <a:t>Presenter Introductions</a:t>
            </a:r>
          </a:p>
        </p:txBody>
      </p:sp>
      <p:sp>
        <p:nvSpPr>
          <p:cNvPr id="3" name="Content Placeholder 2"/>
          <p:cNvSpPr>
            <a:spLocks noGrp="1"/>
          </p:cNvSpPr>
          <p:nvPr>
            <p:ph idx="1"/>
          </p:nvPr>
        </p:nvSpPr>
        <p:spPr>
          <a:xfrm>
            <a:off x="115411" y="1152910"/>
            <a:ext cx="11845140" cy="4928298"/>
          </a:xfrm>
        </p:spPr>
        <p:txBody>
          <a:bodyPr vert="horz" lIns="91440" tIns="45720" rIns="91440" bIns="45720" numCol="2" rtlCol="0" anchor="t">
            <a:normAutofit/>
          </a:bodyPr>
          <a:lstStyle/>
          <a:p>
            <a:pPr marL="0" marR="0" indent="0">
              <a:spcBef>
                <a:spcPts val="0"/>
              </a:spcBef>
              <a:spcAft>
                <a:spcPts val="0"/>
              </a:spcAft>
              <a:buNone/>
            </a:pPr>
            <a:endParaRPr lang="en-US" sz="2000" b="1"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1"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Mande Ellison</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Lead Homelessness Services Specialist</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 </a:t>
            </a:r>
          </a:p>
          <a:p>
            <a:pPr marL="0" marR="0" indent="0">
              <a:spcBef>
                <a:spcPts val="0"/>
              </a:spcBef>
              <a:spcAft>
                <a:spcPts val="0"/>
              </a:spcAft>
              <a:buNone/>
            </a:pPr>
            <a:endParaRPr lang="en-US" sz="2000" b="1"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Emily Warren</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Senior Housing Program Specialist</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Housing Voucher Management and Operations Division</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 </a:t>
            </a: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April Mitchell-</a:t>
            </a:r>
            <a:r>
              <a:rPr lang="en-US" sz="2000" b="1" dirty="0" err="1">
                <a:effectLst/>
                <a:latin typeface="Calibri Light" panose="020F0302020204030204" pitchFamily="34" charset="0"/>
                <a:ea typeface="Calibri" panose="020F0502020204030204" pitchFamily="34" charset="0"/>
                <a:cs typeface="Calibri Light" panose="020F0302020204030204" pitchFamily="34" charset="0"/>
              </a:rPr>
              <a:t>Gasque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Senior Program Specialist</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Special Needs Assistance Programs (SNAPS) </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Office of Community Planning and Development</a:t>
            </a:r>
          </a:p>
          <a:p>
            <a:pPr marL="0" marR="0" indent="0">
              <a:spcBef>
                <a:spcPts val="0"/>
              </a:spcBef>
              <a:spcAft>
                <a:spcPts val="0"/>
              </a:spcAft>
              <a:buNone/>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Jerrianne Anthony</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Senior Housing Program Specialist</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Housing Voucher Management and Operations Division</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 </a:t>
            </a: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Ashley Richards</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Senior Homeless Services Specialist</a:t>
            </a:r>
          </a:p>
          <a:p>
            <a:pPr marL="0" marR="0" indent="0">
              <a:spcBef>
                <a:spcPts val="0"/>
              </a:spcBef>
              <a:spcAft>
                <a:spcPts val="0"/>
              </a:spcAft>
              <a:buNone/>
            </a:pPr>
            <a:endParaRPr lang="en-US" sz="2000" b="1"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2000" b="1"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Caroline Crouse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Senior Program Specialist</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Special Needs Assistance Programs (SNAPS)</a:t>
            </a:r>
          </a:p>
          <a:p>
            <a:pPr marL="0" marR="0" indent="0">
              <a:spcBef>
                <a:spcPts val="0"/>
              </a:spcBef>
              <a:spcAft>
                <a:spcPts val="0"/>
              </a:spcAft>
              <a:buNone/>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Office of Community Planning and Development</a:t>
            </a:r>
          </a:p>
          <a:p>
            <a:pPr marL="457200" lvl="1" indent="0">
              <a:lnSpc>
                <a:spcPct val="100000"/>
              </a:lnSpc>
              <a:spcBef>
                <a:spcPts val="600"/>
              </a:spcBef>
              <a:buNone/>
            </a:pPr>
            <a:endParaRPr lang="en-US" sz="2000" dirty="0">
              <a:cs typeface="Calibri Light"/>
            </a:endParaRPr>
          </a:p>
        </p:txBody>
      </p:sp>
      <p:sp>
        <p:nvSpPr>
          <p:cNvPr id="4" name="Slide Number Placeholder 3">
            <a:extLst>
              <a:ext uri="{FF2B5EF4-FFF2-40B4-BE49-F238E27FC236}">
                <a16:creationId xmlns:a16="http://schemas.microsoft.com/office/drawing/2014/main" id="{79D7D812-B2E3-483B-BD4A-20D0519B1285}"/>
              </a:ext>
            </a:extLst>
          </p:cNvPr>
          <p:cNvSpPr>
            <a:spLocks noGrp="1"/>
          </p:cNvSpPr>
          <p:nvPr>
            <p:ph type="sldNum" sz="quarter" idx="12"/>
          </p:nvPr>
        </p:nvSpPr>
        <p:spPr/>
        <p:txBody>
          <a:bodyPr/>
          <a:lstStyle/>
          <a:p>
            <a:fld id="{EFC90EA4-C2C8-4CD7-B471-E76BC1308AB4}" type="slidenum">
              <a:rPr lang="en-US" smtClean="0"/>
              <a:t>2</a:t>
            </a:fld>
            <a:endParaRPr lang="en-US"/>
          </a:p>
        </p:txBody>
      </p:sp>
      <p:pic>
        <p:nvPicPr>
          <p:cNvPr id="9" name="Picture 8">
            <a:extLst>
              <a:ext uri="{FF2B5EF4-FFF2-40B4-BE49-F238E27FC236}">
                <a16:creationId xmlns:a16="http://schemas.microsoft.com/office/drawing/2014/main" id="{EA0F8F5A-2533-1B98-4704-3EFB175ED98B}"/>
              </a:ext>
            </a:extLst>
          </p:cNvPr>
          <p:cNvPicPr>
            <a:picLocks noChangeAspect="1"/>
          </p:cNvPicPr>
          <p:nvPr/>
        </p:nvPicPr>
        <p:blipFill>
          <a:blip r:embed="rId3"/>
          <a:stretch>
            <a:fillRect/>
          </a:stretch>
        </p:blipFill>
        <p:spPr>
          <a:xfrm>
            <a:off x="7961939" y="1587542"/>
            <a:ext cx="457200" cy="447198"/>
          </a:xfrm>
          <a:prstGeom prst="rect">
            <a:avLst/>
          </a:prstGeom>
        </p:spPr>
      </p:pic>
      <p:pic>
        <p:nvPicPr>
          <p:cNvPr id="11" name="Picture 10">
            <a:extLst>
              <a:ext uri="{FF2B5EF4-FFF2-40B4-BE49-F238E27FC236}">
                <a16:creationId xmlns:a16="http://schemas.microsoft.com/office/drawing/2014/main" id="{2FED93FE-FA1C-73AC-DBAC-BF0EEA5C11FC}"/>
              </a:ext>
            </a:extLst>
          </p:cNvPr>
          <p:cNvPicPr>
            <a:picLocks noChangeAspect="1"/>
          </p:cNvPicPr>
          <p:nvPr/>
        </p:nvPicPr>
        <p:blipFill>
          <a:blip r:embed="rId3"/>
          <a:stretch>
            <a:fillRect/>
          </a:stretch>
        </p:blipFill>
        <p:spPr>
          <a:xfrm>
            <a:off x="7751811" y="3800790"/>
            <a:ext cx="457200" cy="447198"/>
          </a:xfrm>
          <a:prstGeom prst="rect">
            <a:avLst/>
          </a:prstGeom>
        </p:spPr>
      </p:pic>
      <p:pic>
        <p:nvPicPr>
          <p:cNvPr id="12" name="Picture 11">
            <a:extLst>
              <a:ext uri="{FF2B5EF4-FFF2-40B4-BE49-F238E27FC236}">
                <a16:creationId xmlns:a16="http://schemas.microsoft.com/office/drawing/2014/main" id="{752ACB19-BE18-50DF-BCB9-0D0C6E0E073A}"/>
              </a:ext>
            </a:extLst>
          </p:cNvPr>
          <p:cNvPicPr>
            <a:picLocks noChangeAspect="1"/>
          </p:cNvPicPr>
          <p:nvPr/>
        </p:nvPicPr>
        <p:blipFill>
          <a:blip r:embed="rId3"/>
          <a:stretch>
            <a:fillRect/>
          </a:stretch>
        </p:blipFill>
        <p:spPr>
          <a:xfrm>
            <a:off x="2500919" y="3770338"/>
            <a:ext cx="457200" cy="447198"/>
          </a:xfrm>
          <a:prstGeom prst="rect">
            <a:avLst/>
          </a:prstGeom>
        </p:spPr>
      </p:pic>
      <p:pic>
        <p:nvPicPr>
          <p:cNvPr id="13" name="Picture 12">
            <a:extLst>
              <a:ext uri="{FF2B5EF4-FFF2-40B4-BE49-F238E27FC236}">
                <a16:creationId xmlns:a16="http://schemas.microsoft.com/office/drawing/2014/main" id="{CA18DDFD-0F25-E525-8979-A24A27CDADE3}"/>
              </a:ext>
            </a:extLst>
          </p:cNvPr>
          <p:cNvPicPr>
            <a:picLocks noChangeAspect="1"/>
          </p:cNvPicPr>
          <p:nvPr/>
        </p:nvPicPr>
        <p:blipFill>
          <a:blip r:embed="rId3"/>
          <a:stretch>
            <a:fillRect/>
          </a:stretch>
        </p:blipFill>
        <p:spPr>
          <a:xfrm>
            <a:off x="1665025" y="2694305"/>
            <a:ext cx="457200" cy="447198"/>
          </a:xfrm>
          <a:prstGeom prst="rect">
            <a:avLst/>
          </a:prstGeom>
        </p:spPr>
      </p:pic>
      <p:pic>
        <p:nvPicPr>
          <p:cNvPr id="8" name="Picture 7">
            <a:extLst>
              <a:ext uri="{FF2B5EF4-FFF2-40B4-BE49-F238E27FC236}">
                <a16:creationId xmlns:a16="http://schemas.microsoft.com/office/drawing/2014/main" id="{CCB83DD9-A65C-90DD-3874-0373E2CF3E8A}"/>
              </a:ext>
            </a:extLst>
          </p:cNvPr>
          <p:cNvPicPr>
            <a:picLocks noChangeAspect="1"/>
          </p:cNvPicPr>
          <p:nvPr/>
        </p:nvPicPr>
        <p:blipFill>
          <a:blip r:embed="rId4"/>
          <a:stretch>
            <a:fillRect/>
          </a:stretch>
        </p:blipFill>
        <p:spPr>
          <a:xfrm>
            <a:off x="1695970" y="1588670"/>
            <a:ext cx="457200" cy="380999"/>
          </a:xfrm>
          <a:prstGeom prst="rect">
            <a:avLst/>
          </a:prstGeom>
        </p:spPr>
      </p:pic>
      <p:pic>
        <p:nvPicPr>
          <p:cNvPr id="10" name="Picture 9">
            <a:extLst>
              <a:ext uri="{FF2B5EF4-FFF2-40B4-BE49-F238E27FC236}">
                <a16:creationId xmlns:a16="http://schemas.microsoft.com/office/drawing/2014/main" id="{9103CF82-E1C3-B267-36D2-005D36C52BC5}"/>
              </a:ext>
            </a:extLst>
          </p:cNvPr>
          <p:cNvPicPr>
            <a:picLocks noChangeAspect="1"/>
          </p:cNvPicPr>
          <p:nvPr/>
        </p:nvPicPr>
        <p:blipFill>
          <a:blip r:embed="rId4"/>
          <a:stretch>
            <a:fillRect/>
          </a:stretch>
        </p:blipFill>
        <p:spPr>
          <a:xfrm>
            <a:off x="7704245" y="2692409"/>
            <a:ext cx="457200" cy="380999"/>
          </a:xfrm>
          <a:prstGeom prst="rect">
            <a:avLst/>
          </a:prstGeom>
        </p:spPr>
      </p:pic>
    </p:spTree>
    <p:extLst>
      <p:ext uri="{BB962C8B-B14F-4D97-AF65-F5344CB8AC3E}">
        <p14:creationId xmlns:p14="http://schemas.microsoft.com/office/powerpoint/2010/main" val="163415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87A9-0518-4D75-A2A9-64875761D9AA}"/>
              </a:ext>
            </a:extLst>
          </p:cNvPr>
          <p:cNvSpPr>
            <a:spLocks noGrp="1"/>
          </p:cNvSpPr>
          <p:nvPr>
            <p:ph type="title" idx="4294967295"/>
          </p:nvPr>
        </p:nvSpPr>
        <p:spPr>
          <a:xfrm>
            <a:off x="2092751" y="741656"/>
            <a:ext cx="4656842" cy="625475"/>
          </a:xfrm>
        </p:spPr>
        <p:txBody>
          <a:bodyPr>
            <a:noAutofit/>
          </a:bodyPr>
          <a:lstStyle/>
          <a:p>
            <a:r>
              <a:rPr lang="en-US" sz="4000" b="1"/>
              <a:t>What is a CE system?</a:t>
            </a:r>
          </a:p>
        </p:txBody>
      </p:sp>
      <p:sp>
        <p:nvSpPr>
          <p:cNvPr id="3" name="Content Placeholder 2">
            <a:extLst>
              <a:ext uri="{FF2B5EF4-FFF2-40B4-BE49-F238E27FC236}">
                <a16:creationId xmlns:a16="http://schemas.microsoft.com/office/drawing/2014/main" id="{1E09FE31-865B-4508-BA57-A17FCF5649B0}"/>
              </a:ext>
            </a:extLst>
          </p:cNvPr>
          <p:cNvSpPr>
            <a:spLocks noGrp="1"/>
          </p:cNvSpPr>
          <p:nvPr>
            <p:ph idx="4294967295"/>
          </p:nvPr>
        </p:nvSpPr>
        <p:spPr>
          <a:xfrm>
            <a:off x="2092751" y="1809947"/>
            <a:ext cx="9302112" cy="4667469"/>
          </a:xfrm>
        </p:spPr>
        <p:txBody>
          <a:bodyPr vert="horz" lIns="91440" tIns="45720" rIns="91440" bIns="45720" rtlCol="0" anchor="t">
            <a:normAutofit fontScale="92500"/>
          </a:bodyPr>
          <a:lstStyle/>
          <a:p>
            <a:pPr marL="0" indent="0">
              <a:spcBef>
                <a:spcPct val="0"/>
              </a:spcBef>
              <a:buNone/>
            </a:pPr>
            <a:r>
              <a:rPr lang="en-US" sz="4300">
                <a:latin typeface="+mj-lt"/>
                <a:ea typeface="+mj-ea"/>
                <a:cs typeface="+mj-cs"/>
              </a:rPr>
              <a:t>A CE system (formerly called Centralized or coordinated assessment system) is a set of processes designed to coordinate streamlined and equitable participant access, assessment, prioritization and referral to housing and/or services. The system must cover the CoC geographic area and involve all CoC and ESG funded projects.</a:t>
            </a:r>
            <a:endParaRPr lang="en-US">
              <a:ea typeface="+mj-ea"/>
              <a:cs typeface="+mj-cs"/>
            </a:endParaRPr>
          </a:p>
          <a:p>
            <a:endParaRPr lang="en-US"/>
          </a:p>
        </p:txBody>
      </p:sp>
      <p:sp>
        <p:nvSpPr>
          <p:cNvPr id="4" name="TextBox 3">
            <a:extLst>
              <a:ext uri="{FF2B5EF4-FFF2-40B4-BE49-F238E27FC236}">
                <a16:creationId xmlns:a16="http://schemas.microsoft.com/office/drawing/2014/main" id="{FBF1BE92-3179-4D08-A893-C5F6E385EE97}"/>
              </a:ext>
            </a:extLst>
          </p:cNvPr>
          <p:cNvSpPr txBox="1"/>
          <p:nvPr/>
        </p:nvSpPr>
        <p:spPr>
          <a:xfrm>
            <a:off x="1074658" y="591572"/>
            <a:ext cx="933254" cy="830997"/>
          </a:xfrm>
          <a:prstGeom prst="rect">
            <a:avLst/>
          </a:prstGeom>
          <a:noFill/>
        </p:spPr>
        <p:txBody>
          <a:bodyPr wrap="square" rtlCol="0">
            <a:spAutoFit/>
          </a:bodyPr>
          <a:lstStyle/>
          <a:p>
            <a:r>
              <a:rPr lang="en-US" sz="4800" b="1"/>
              <a:t>Q</a:t>
            </a:r>
          </a:p>
        </p:txBody>
      </p:sp>
      <p:sp>
        <p:nvSpPr>
          <p:cNvPr id="5" name="Rectangle 4">
            <a:extLst>
              <a:ext uri="{FF2B5EF4-FFF2-40B4-BE49-F238E27FC236}">
                <a16:creationId xmlns:a16="http://schemas.microsoft.com/office/drawing/2014/main" id="{A2F55FA3-9B63-4551-B15E-B95F5A7A1806}"/>
              </a:ext>
            </a:extLst>
          </p:cNvPr>
          <p:cNvSpPr/>
          <p:nvPr/>
        </p:nvSpPr>
        <p:spPr>
          <a:xfrm>
            <a:off x="1046375" y="694333"/>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426E68-47E8-4B26-9971-ABC966ECD005}"/>
              </a:ext>
            </a:extLst>
          </p:cNvPr>
          <p:cNvSpPr txBox="1"/>
          <p:nvPr/>
        </p:nvSpPr>
        <p:spPr>
          <a:xfrm>
            <a:off x="1159496" y="1685240"/>
            <a:ext cx="933254" cy="830997"/>
          </a:xfrm>
          <a:prstGeom prst="rect">
            <a:avLst/>
          </a:prstGeom>
          <a:noFill/>
        </p:spPr>
        <p:txBody>
          <a:bodyPr wrap="square" rtlCol="0">
            <a:spAutoFit/>
          </a:bodyPr>
          <a:lstStyle/>
          <a:p>
            <a:r>
              <a:rPr lang="en-US" sz="4800" b="1"/>
              <a:t>A</a:t>
            </a:r>
          </a:p>
        </p:txBody>
      </p:sp>
      <p:sp>
        <p:nvSpPr>
          <p:cNvPr id="7" name="Rectangle 6">
            <a:extLst>
              <a:ext uri="{FF2B5EF4-FFF2-40B4-BE49-F238E27FC236}">
                <a16:creationId xmlns:a16="http://schemas.microsoft.com/office/drawing/2014/main" id="{7946C571-AA68-43A5-888A-6B75D039E597}"/>
              </a:ext>
            </a:extLst>
          </p:cNvPr>
          <p:cNvSpPr/>
          <p:nvPr/>
        </p:nvSpPr>
        <p:spPr>
          <a:xfrm>
            <a:off x="1046376" y="1740680"/>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3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6FED1-AB17-427F-B9A5-3126D58FD750}"/>
              </a:ext>
            </a:extLst>
          </p:cNvPr>
          <p:cNvSpPr/>
          <p:nvPr/>
        </p:nvSpPr>
        <p:spPr>
          <a:xfrm>
            <a:off x="0" y="924027"/>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41E4CAA-E935-49A4-9D35-511A8847259E}"/>
              </a:ext>
            </a:extLst>
          </p:cNvPr>
          <p:cNvSpPr>
            <a:spLocks noGrp="1"/>
          </p:cNvSpPr>
          <p:nvPr>
            <p:ph idx="1"/>
          </p:nvPr>
        </p:nvSpPr>
        <p:spPr>
          <a:xfrm>
            <a:off x="180174" y="1003910"/>
            <a:ext cx="6992151" cy="5352440"/>
          </a:xfrm>
        </p:spPr>
        <p:txBody>
          <a:bodyPr vert="horz" lIns="91440" tIns="45720" rIns="91440" bIns="45720" rtlCol="0" anchor="t">
            <a:normAutofit lnSpcReduction="10000"/>
          </a:bodyPr>
          <a:lstStyle/>
          <a:p>
            <a:pPr marL="0" indent="0">
              <a:buNone/>
            </a:pPr>
            <a:r>
              <a:rPr lang="en-US" sz="3600"/>
              <a:t>CoCs must establish and operate “a centralized or coordinated entry system that provides an initial, comprehensive assessment of the needs of individuals and families for housing and services with the intention of matching the homeless individual or family with the most appropriate resources.” </a:t>
            </a:r>
          </a:p>
          <a:p>
            <a:pPr marL="0" indent="0">
              <a:buNone/>
            </a:pPr>
            <a:endParaRPr lang="en-US" sz="3600">
              <a:latin typeface="Times New Roman" panose="02020603050405020304" pitchFamily="18" charset="0"/>
            </a:endParaRPr>
          </a:p>
          <a:p>
            <a:pPr marL="0" indent="0">
              <a:buNone/>
            </a:pPr>
            <a:r>
              <a:rPr lang="en-US" sz="2000"/>
              <a:t>Citation: CoC Program Interim Rule</a:t>
            </a:r>
          </a:p>
          <a:p>
            <a:pPr marL="0" lvl="2" indent="0">
              <a:spcBef>
                <a:spcPts val="1000"/>
              </a:spcBef>
              <a:buNone/>
            </a:pPr>
            <a:endParaRPr lang="en-US" sz="3600"/>
          </a:p>
          <a:p>
            <a:pPr marL="0" lvl="2" indent="0">
              <a:spcBef>
                <a:spcPts val="1000"/>
              </a:spcBef>
              <a:buNone/>
            </a:pPr>
            <a:endParaRPr lang="en-US" sz="3600"/>
          </a:p>
          <a:p>
            <a:pPr marL="0" lvl="2" indent="0">
              <a:spcBef>
                <a:spcPts val="1000"/>
              </a:spcBef>
              <a:buNone/>
            </a:pPr>
            <a:endParaRPr lang="en-US" sz="3600"/>
          </a:p>
          <a:p>
            <a:pPr marL="0" lvl="2" indent="0">
              <a:spcBef>
                <a:spcPts val="1000"/>
              </a:spcBef>
              <a:buNone/>
            </a:pPr>
            <a:endParaRPr lang="en-US" sz="3600"/>
          </a:p>
          <a:p>
            <a:endParaRPr lang="en-US"/>
          </a:p>
        </p:txBody>
      </p:sp>
      <p:sp>
        <p:nvSpPr>
          <p:cNvPr id="4" name="Slide Number Placeholder 3">
            <a:extLst>
              <a:ext uri="{FF2B5EF4-FFF2-40B4-BE49-F238E27FC236}">
                <a16:creationId xmlns:a16="http://schemas.microsoft.com/office/drawing/2014/main" id="{90F47514-76A2-423D-A102-48E262A510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3F4E1DB-1F46-42C8-908C-1307F0F13949}"/>
              </a:ext>
            </a:extLst>
          </p:cNvPr>
          <p:cNvSpPr>
            <a:spLocks noGrp="1"/>
          </p:cNvSpPr>
          <p:nvPr>
            <p:ph type="title"/>
          </p:nvPr>
        </p:nvSpPr>
        <p:spPr/>
        <p:txBody>
          <a:bodyPr>
            <a:normAutofit fontScale="90000"/>
          </a:bodyPr>
          <a:lstStyle/>
          <a:p>
            <a:r>
              <a:rPr lang="en-US"/>
              <a:t>Requirements: Coordinated Entry</a:t>
            </a:r>
          </a:p>
        </p:txBody>
      </p:sp>
      <p:pic>
        <p:nvPicPr>
          <p:cNvPr id="3" name="Graphic 2" descr="An open book">
            <a:extLst>
              <a:ext uri="{FF2B5EF4-FFF2-40B4-BE49-F238E27FC236}">
                <a16:creationId xmlns:a16="http://schemas.microsoft.com/office/drawing/2014/main" id="{CA43395F-B740-4C02-83BC-95751C233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687" y="814847"/>
            <a:ext cx="4572000" cy="4572000"/>
          </a:xfrm>
          <a:prstGeom prst="rect">
            <a:avLst/>
          </a:prstGeom>
        </p:spPr>
      </p:pic>
      <p:sp>
        <p:nvSpPr>
          <p:cNvPr id="2" name="TextBox 1">
            <a:extLst>
              <a:ext uri="{FF2B5EF4-FFF2-40B4-BE49-F238E27FC236}">
                <a16:creationId xmlns:a16="http://schemas.microsoft.com/office/drawing/2014/main" id="{4CB3B7E7-8344-B174-AA0A-85FFE0BAC31A}"/>
              </a:ext>
            </a:extLst>
          </p:cNvPr>
          <p:cNvSpPr txBox="1"/>
          <p:nvPr/>
        </p:nvSpPr>
        <p:spPr>
          <a:xfrm>
            <a:off x="5943600" y="5392615"/>
            <a:ext cx="64711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more detailed requirements can be found at: </a:t>
            </a:r>
            <a:r>
              <a:rPr lang="en-US">
                <a:ea typeface="+mn-lt"/>
                <a:cs typeface="+mn-lt"/>
                <a:hlinkClick r:id="rId5"/>
              </a:rPr>
              <a:t>Notice CPD-17-01: Notice Establishing Additional Requirements for a Continuum of Care Centralized or Coordinated Assessment System</a:t>
            </a:r>
            <a:endParaRPr lang="en-US">
              <a:ea typeface="+mn-lt"/>
              <a:cs typeface="+mn-lt"/>
            </a:endParaRPr>
          </a:p>
          <a:p>
            <a:endParaRPr lang="en-US">
              <a:cs typeface="Calibri"/>
            </a:endParaRPr>
          </a:p>
        </p:txBody>
      </p:sp>
    </p:spTree>
    <p:extLst>
      <p:ext uri="{BB962C8B-B14F-4D97-AF65-F5344CB8AC3E}">
        <p14:creationId xmlns:p14="http://schemas.microsoft.com/office/powerpoint/2010/main" val="88953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assessment&#10;&#10;Description automatically generated">
            <a:extLst>
              <a:ext uri="{FF2B5EF4-FFF2-40B4-BE49-F238E27FC236}">
                <a16:creationId xmlns:a16="http://schemas.microsoft.com/office/drawing/2014/main" id="{D42C952B-7290-7ADC-89D8-18F5E6BF73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388" y="1061335"/>
            <a:ext cx="11776075" cy="5236979"/>
          </a:xfrm>
        </p:spPr>
      </p:pic>
      <p:sp>
        <p:nvSpPr>
          <p:cNvPr id="3" name="Slide Number Placeholder 2">
            <a:extLst>
              <a:ext uri="{FF2B5EF4-FFF2-40B4-BE49-F238E27FC236}">
                <a16:creationId xmlns:a16="http://schemas.microsoft.com/office/drawing/2014/main" id="{B9CB0477-CFD5-2DCF-80C8-566E7DD3EB13}"/>
              </a:ext>
            </a:extLst>
          </p:cNvPr>
          <p:cNvSpPr>
            <a:spLocks noGrp="1"/>
          </p:cNvSpPr>
          <p:nvPr>
            <p:ph type="sldNum" sz="quarter" idx="12"/>
          </p:nvPr>
        </p:nvSpPr>
        <p:spPr/>
        <p:txBody>
          <a:bodyPr/>
          <a:lstStyle/>
          <a:p>
            <a:fld id="{EFC90EA4-C2C8-4CD7-B471-E76BC1308AB4}" type="slidenum">
              <a:rPr lang="en-US" smtClean="0"/>
              <a:t>22</a:t>
            </a:fld>
            <a:endParaRPr lang="en-US"/>
          </a:p>
        </p:txBody>
      </p:sp>
      <p:sp>
        <p:nvSpPr>
          <p:cNvPr id="4" name="Title 3">
            <a:extLst>
              <a:ext uri="{FF2B5EF4-FFF2-40B4-BE49-F238E27FC236}">
                <a16:creationId xmlns:a16="http://schemas.microsoft.com/office/drawing/2014/main" id="{E7C3AB98-B1CB-FCA5-2CB4-7060C26A80ED}"/>
              </a:ext>
            </a:extLst>
          </p:cNvPr>
          <p:cNvSpPr>
            <a:spLocks noGrp="1"/>
          </p:cNvSpPr>
          <p:nvPr>
            <p:ph type="title"/>
          </p:nvPr>
        </p:nvSpPr>
        <p:spPr/>
        <p:txBody>
          <a:bodyPr>
            <a:normAutofit fontScale="90000"/>
          </a:bodyPr>
          <a:lstStyle/>
          <a:p>
            <a:r>
              <a:rPr lang="en-US"/>
              <a:t>Coordinated Entry Process </a:t>
            </a:r>
          </a:p>
        </p:txBody>
      </p:sp>
    </p:spTree>
    <p:extLst>
      <p:ext uri="{BB962C8B-B14F-4D97-AF65-F5344CB8AC3E}">
        <p14:creationId xmlns:p14="http://schemas.microsoft.com/office/powerpoint/2010/main" val="224046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96DDC8-7451-4472-BBA4-B861BCF3B75D}"/>
              </a:ext>
            </a:extLst>
          </p:cNvPr>
          <p:cNvSpPr/>
          <p:nvPr/>
        </p:nvSpPr>
        <p:spPr>
          <a:xfrm>
            <a:off x="4138367" y="886120"/>
            <a:ext cx="8053633" cy="5566159"/>
          </a:xfrm>
          <a:prstGeom prst="rect">
            <a:avLst/>
          </a:prstGeom>
          <a:solidFill>
            <a:srgbClr val="035E8D"/>
          </a:solidFill>
          <a:ln>
            <a:solidFill>
              <a:srgbClr val="035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D4877B1-2D9D-4F17-B3A6-47E4592CEBA8}"/>
              </a:ext>
            </a:extLst>
          </p:cNvPr>
          <p:cNvSpPr>
            <a:spLocks noGrp="1"/>
          </p:cNvSpPr>
          <p:nvPr>
            <p:ph idx="1"/>
          </p:nvPr>
        </p:nvSpPr>
        <p:spPr>
          <a:xfrm>
            <a:off x="51875" y="1941920"/>
            <a:ext cx="3958193" cy="3110861"/>
          </a:xfrm>
        </p:spPr>
        <p:txBody>
          <a:bodyPr>
            <a:normAutofit fontScale="85000" lnSpcReduction="10000"/>
          </a:bodyPr>
          <a:lstStyle/>
          <a:p>
            <a:pPr marR="0" indent="0">
              <a:spcBef>
                <a:spcPts val="0"/>
              </a:spcBef>
              <a:spcAft>
                <a:spcPts val="0"/>
              </a:spcAft>
              <a:buNone/>
              <a:tabLst>
                <a:tab pos="315595" algn="l"/>
              </a:tabLst>
            </a:pPr>
            <a:r>
              <a:rPr lang="en-US" sz="3200"/>
              <a:t>HUD does not identify a specific tool or process that CoCs should use for CE</a:t>
            </a:r>
          </a:p>
          <a:p>
            <a:pPr marR="0" indent="0">
              <a:spcBef>
                <a:spcPts val="0"/>
              </a:spcBef>
              <a:spcAft>
                <a:spcPts val="0"/>
              </a:spcAft>
              <a:buNone/>
              <a:tabLst>
                <a:tab pos="315595" algn="l"/>
              </a:tabLst>
            </a:pPr>
            <a:endParaRPr lang="en-US" sz="3200"/>
          </a:p>
          <a:p>
            <a:pPr marR="0" indent="0">
              <a:spcBef>
                <a:spcPts val="0"/>
              </a:spcBef>
              <a:spcAft>
                <a:spcPts val="0"/>
              </a:spcAft>
              <a:buNone/>
              <a:tabLst>
                <a:tab pos="315595" algn="l"/>
              </a:tabLst>
            </a:pPr>
            <a:r>
              <a:rPr lang="en-US" sz="3200"/>
              <a:t>CoCs can choose to use different assessment tools for specific sub-populations</a:t>
            </a:r>
          </a:p>
          <a:p>
            <a:pPr marL="457200" marR="0">
              <a:spcBef>
                <a:spcPts val="0"/>
              </a:spcBef>
              <a:spcAft>
                <a:spcPts val="0"/>
              </a:spcAft>
              <a:tabLst>
                <a:tab pos="315595" algn="l"/>
              </a:tabLst>
            </a:pPr>
            <a:endParaRPr lang="en-US"/>
          </a:p>
          <a:p>
            <a:pPr marL="457200" marR="0">
              <a:spcBef>
                <a:spcPts val="0"/>
              </a:spcBef>
              <a:spcAft>
                <a:spcPts val="0"/>
              </a:spcAft>
              <a:tabLst>
                <a:tab pos="315595" algn="l"/>
              </a:tabLst>
            </a:pPr>
            <a:endParaRPr lang="en-US"/>
          </a:p>
          <a:p>
            <a:pPr marR="0" indent="0">
              <a:spcBef>
                <a:spcPts val="0"/>
              </a:spcBef>
              <a:spcAft>
                <a:spcPts val="0"/>
              </a:spcAft>
              <a:buNone/>
              <a:tabLst>
                <a:tab pos="315595" algn="l"/>
              </a:tabLst>
            </a:pPr>
            <a:endParaRPr lang="en-US" sz="2000"/>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a:p>
            <a:pPr marR="0" indent="0">
              <a:spcBef>
                <a:spcPts val="0"/>
              </a:spcBef>
              <a:spcAft>
                <a:spcPts val="0"/>
              </a:spcAft>
              <a:buNone/>
              <a:tabLst>
                <a:tab pos="315595" algn="l"/>
              </a:tabLst>
            </a:pPr>
            <a:endParaRPr lang="en-US" sz="2000">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E87DA07B-2A0B-4FFE-8AC3-CFBC59E60F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93DA466-FEF3-41E8-9A16-DDDB2FFB5D4C}"/>
              </a:ext>
            </a:extLst>
          </p:cNvPr>
          <p:cNvSpPr>
            <a:spLocks noGrp="1"/>
          </p:cNvSpPr>
          <p:nvPr>
            <p:ph type="title"/>
          </p:nvPr>
        </p:nvSpPr>
        <p:spPr/>
        <p:txBody>
          <a:bodyPr>
            <a:normAutofit fontScale="90000"/>
          </a:bodyPr>
          <a:lstStyle/>
          <a:p>
            <a:r>
              <a:rPr lang="en-US"/>
              <a:t>CoC Assessment Tools</a:t>
            </a:r>
          </a:p>
        </p:txBody>
      </p:sp>
      <p:pic>
        <p:nvPicPr>
          <p:cNvPr id="5" name="Content Placeholder 5">
            <a:extLst>
              <a:ext uri="{FF2B5EF4-FFF2-40B4-BE49-F238E27FC236}">
                <a16:creationId xmlns:a16="http://schemas.microsoft.com/office/drawing/2014/main" id="{5BE58B51-8F62-4FBD-BDBB-EC1135AE7DF3}"/>
              </a:ext>
            </a:extLst>
          </p:cNvPr>
          <p:cNvPicPr>
            <a:picLocks noChangeAspect="1"/>
          </p:cNvPicPr>
          <p:nvPr/>
        </p:nvPicPr>
        <p:blipFill rotWithShape="1">
          <a:blip r:embed="rId3"/>
          <a:srcRect l="72240" t="30259" r="13023" b="61299"/>
          <a:stretch/>
        </p:blipFill>
        <p:spPr>
          <a:xfrm>
            <a:off x="4480344" y="1266969"/>
            <a:ext cx="7503011" cy="1205890"/>
          </a:xfrm>
          <a:prstGeom prst="rect">
            <a:avLst/>
          </a:prstGeom>
        </p:spPr>
      </p:pic>
      <p:pic>
        <p:nvPicPr>
          <p:cNvPr id="6" name="Content Placeholder 5">
            <a:extLst>
              <a:ext uri="{FF2B5EF4-FFF2-40B4-BE49-F238E27FC236}">
                <a16:creationId xmlns:a16="http://schemas.microsoft.com/office/drawing/2014/main" id="{6296C4BB-220A-43FF-B279-2A1156B84804}"/>
              </a:ext>
            </a:extLst>
          </p:cNvPr>
          <p:cNvPicPr>
            <a:picLocks noChangeAspect="1"/>
          </p:cNvPicPr>
          <p:nvPr/>
        </p:nvPicPr>
        <p:blipFill rotWithShape="1">
          <a:blip r:embed="rId3"/>
          <a:srcRect l="72432" t="59258" r="13700" b="16162"/>
          <a:stretch/>
        </p:blipFill>
        <p:spPr>
          <a:xfrm>
            <a:off x="4480344" y="2330745"/>
            <a:ext cx="7503011" cy="3669412"/>
          </a:xfrm>
          <a:prstGeom prst="rect">
            <a:avLst/>
          </a:prstGeom>
        </p:spPr>
      </p:pic>
      <p:sp>
        <p:nvSpPr>
          <p:cNvPr id="8" name="TextBox 7">
            <a:extLst>
              <a:ext uri="{FF2B5EF4-FFF2-40B4-BE49-F238E27FC236}">
                <a16:creationId xmlns:a16="http://schemas.microsoft.com/office/drawing/2014/main" id="{4904B5DD-ABC3-447F-B767-A752AC351DFD}"/>
              </a:ext>
            </a:extLst>
          </p:cNvPr>
          <p:cNvSpPr txBox="1"/>
          <p:nvPr/>
        </p:nvSpPr>
        <p:spPr>
          <a:xfrm>
            <a:off x="9725826" y="5805948"/>
            <a:ext cx="2286000" cy="646331"/>
          </a:xfrm>
          <a:prstGeom prst="rect">
            <a:avLst/>
          </a:prstGeom>
          <a:noFill/>
        </p:spPr>
        <p:txBody>
          <a:bodyPr wrap="square">
            <a:spAutoFit/>
          </a:bodyPr>
          <a:lstStyle/>
          <a:p>
            <a:pPr marR="0" indent="0">
              <a:spcBef>
                <a:spcPts val="0"/>
              </a:spcBef>
              <a:spcAft>
                <a:spcPts val="0"/>
              </a:spcAft>
              <a:buNone/>
              <a:tabLst>
                <a:tab pos="315595" algn="l"/>
              </a:tabLst>
            </a:pPr>
            <a:endParaRPr lang="en-US" sz="1800">
              <a:latin typeface="Times New Roman" panose="02020603050405020304" pitchFamily="18" charset="0"/>
            </a:endParaRPr>
          </a:p>
          <a:p>
            <a:pPr marR="0" indent="0">
              <a:spcBef>
                <a:spcPts val="0"/>
              </a:spcBef>
              <a:spcAft>
                <a:spcPts val="0"/>
              </a:spcAft>
              <a:buNone/>
              <a:tabLst>
                <a:tab pos="315595" algn="l"/>
              </a:tabLst>
            </a:pPr>
            <a:r>
              <a:rPr lang="en-US" sz="1800">
                <a:solidFill>
                  <a:schemeClr val="bg1"/>
                </a:solidFill>
                <a:latin typeface="Times New Roman" panose="02020603050405020304" pitchFamily="18" charset="0"/>
              </a:rPr>
              <a:t>Citation: CPD-17-01</a:t>
            </a:r>
          </a:p>
        </p:txBody>
      </p:sp>
      <p:sp>
        <p:nvSpPr>
          <p:cNvPr id="9" name="Rectangle 8">
            <a:extLst>
              <a:ext uri="{FF2B5EF4-FFF2-40B4-BE49-F238E27FC236}">
                <a16:creationId xmlns:a16="http://schemas.microsoft.com/office/drawing/2014/main" id="{C9A86C3D-0229-45D3-B01D-D4DFFEA89BC8}"/>
              </a:ext>
            </a:extLst>
          </p:cNvPr>
          <p:cNvSpPr/>
          <p:nvPr/>
        </p:nvSpPr>
        <p:spPr>
          <a:xfrm>
            <a:off x="180174" y="1864811"/>
            <a:ext cx="3829894" cy="3265081"/>
          </a:xfrm>
          <a:prstGeom prst="rect">
            <a:avLst/>
          </a:prstGeom>
          <a:noFill/>
          <a:ln w="76200">
            <a:solidFill>
              <a:srgbClr val="1636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186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4E079D-1F3E-47D6-B539-B87B6599DC25}"/>
              </a:ext>
            </a:extLst>
          </p:cNvPr>
          <p:cNvSpPr/>
          <p:nvPr/>
        </p:nvSpPr>
        <p:spPr>
          <a:xfrm>
            <a:off x="0" y="907981"/>
            <a:ext cx="12192000" cy="1448720"/>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64EE34-1340-477D-AC8E-BE06C0ED49E0}"/>
              </a:ext>
            </a:extLst>
          </p:cNvPr>
          <p:cNvSpPr>
            <a:spLocks noGrp="1"/>
          </p:cNvSpPr>
          <p:nvPr>
            <p:ph type="title"/>
          </p:nvPr>
        </p:nvSpPr>
        <p:spPr/>
        <p:txBody>
          <a:bodyPr>
            <a:normAutofit fontScale="90000"/>
          </a:bodyPr>
          <a:lstStyle/>
          <a:p>
            <a:r>
              <a:rPr lang="en-US"/>
              <a:t>PHA Role in CE Process</a:t>
            </a:r>
          </a:p>
        </p:txBody>
      </p:sp>
      <p:sp>
        <p:nvSpPr>
          <p:cNvPr id="3" name="Content Placeholder 2">
            <a:extLst>
              <a:ext uri="{FF2B5EF4-FFF2-40B4-BE49-F238E27FC236}">
                <a16:creationId xmlns:a16="http://schemas.microsoft.com/office/drawing/2014/main" id="{A772EA21-52BF-4EDB-9A4D-C30BC7E5E436}"/>
              </a:ext>
            </a:extLst>
          </p:cNvPr>
          <p:cNvSpPr>
            <a:spLocks noGrp="1"/>
          </p:cNvSpPr>
          <p:nvPr>
            <p:ph idx="1"/>
          </p:nvPr>
        </p:nvSpPr>
        <p:spPr>
          <a:xfrm>
            <a:off x="208304" y="1099839"/>
            <a:ext cx="11775392" cy="5352440"/>
          </a:xfrm>
        </p:spPr>
        <p:txBody>
          <a:bodyPr vert="horz" lIns="91440" tIns="45720" rIns="91440" bIns="45720" rtlCol="0" anchor="t">
            <a:normAutofit/>
          </a:bodyPr>
          <a:lstStyle/>
          <a:p>
            <a:pPr marL="0" marR="0" indent="0">
              <a:spcAft>
                <a:spcPts val="0"/>
              </a:spcAft>
              <a:buNone/>
              <a:tabLst>
                <a:tab pos="315595" algn="l"/>
              </a:tabLst>
            </a:pPr>
            <a:r>
              <a:rPr lang="en-US" sz="3600">
                <a:solidFill>
                  <a:schemeClr val="bg1"/>
                </a:solidFill>
              </a:rPr>
              <a:t>As one of the largest providers of affordable housing in their communities, PHAs can play a critical role in the CE process</a:t>
            </a:r>
          </a:p>
          <a:p>
            <a:pPr marL="514350" lvl="2" indent="-514350">
              <a:spcBef>
                <a:spcPts val="1000"/>
              </a:spcBef>
              <a:spcAft>
                <a:spcPts val="800"/>
              </a:spcAft>
            </a:pPr>
            <a:endParaRPr lang="en-US" sz="3400"/>
          </a:p>
          <a:p>
            <a:pPr marL="0" indent="0">
              <a:buNone/>
              <a:tabLst>
                <a:tab pos="315595" algn="l"/>
              </a:tabLst>
            </a:pPr>
            <a:endParaRPr lang="en-US" sz="3200"/>
          </a:p>
          <a:p>
            <a:pPr marL="0" indent="0">
              <a:buNone/>
              <a:tabLst>
                <a:tab pos="315595" algn="l"/>
              </a:tabLst>
            </a:pPr>
            <a:endParaRPr lang="en-US" sz="3200"/>
          </a:p>
          <a:p>
            <a:pPr marL="0" indent="0">
              <a:buNone/>
              <a:tabLst>
                <a:tab pos="315595" algn="l"/>
              </a:tabLst>
            </a:pPr>
            <a:endParaRPr lang="en-US" sz="3200"/>
          </a:p>
          <a:p>
            <a:pPr marL="0" indent="0">
              <a:buNone/>
              <a:tabLst>
                <a:tab pos="315595" algn="l"/>
              </a:tabLst>
            </a:pPr>
            <a:endParaRPr lang="en-US" sz="3200"/>
          </a:p>
          <a:p>
            <a:pPr marL="0" indent="0">
              <a:buNone/>
              <a:tabLst>
                <a:tab pos="315595" algn="l"/>
              </a:tabLst>
            </a:pPr>
            <a:endParaRPr lang="en-US" sz="3200"/>
          </a:p>
        </p:txBody>
      </p:sp>
      <p:sp>
        <p:nvSpPr>
          <p:cNvPr id="4" name="Slide Number Placeholder 2">
            <a:extLst>
              <a:ext uri="{FF2B5EF4-FFF2-40B4-BE49-F238E27FC236}">
                <a16:creationId xmlns:a16="http://schemas.microsoft.com/office/drawing/2014/main" id="{A7C68011-504A-4FA4-84F4-9D4E9744D763}"/>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377ECCF-3AFA-4601-9C78-D599D95F75C5}"/>
              </a:ext>
            </a:extLst>
          </p:cNvPr>
          <p:cNvPicPr>
            <a:picLocks noChangeAspect="1"/>
          </p:cNvPicPr>
          <p:nvPr/>
        </p:nvPicPr>
        <p:blipFill>
          <a:blip r:embed="rId3"/>
          <a:stretch>
            <a:fillRect/>
          </a:stretch>
        </p:blipFill>
        <p:spPr>
          <a:xfrm>
            <a:off x="273421" y="2792288"/>
            <a:ext cx="2591722" cy="2710956"/>
          </a:xfrm>
          <a:prstGeom prst="rect">
            <a:avLst/>
          </a:prstGeom>
        </p:spPr>
      </p:pic>
      <p:sp>
        <p:nvSpPr>
          <p:cNvPr id="5" name="TextBox 4">
            <a:extLst>
              <a:ext uri="{FF2B5EF4-FFF2-40B4-BE49-F238E27FC236}">
                <a16:creationId xmlns:a16="http://schemas.microsoft.com/office/drawing/2014/main" id="{2B7B29CD-EEB4-8DAB-C528-700BA289F96F}"/>
              </a:ext>
            </a:extLst>
          </p:cNvPr>
          <p:cNvSpPr txBox="1"/>
          <p:nvPr/>
        </p:nvSpPr>
        <p:spPr>
          <a:xfrm>
            <a:off x="3140928" y="2360341"/>
            <a:ext cx="92926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3200">
                <a:latin typeface="Calibri Light"/>
                <a:ea typeface="Arial"/>
                <a:cs typeface="Arial"/>
              </a:rPr>
              <a:t>​</a:t>
            </a:r>
          </a:p>
          <a:p>
            <a:r>
              <a:rPr lang="en-US" sz="3200">
                <a:latin typeface="Calibri Light"/>
                <a:ea typeface="Arial"/>
                <a:cs typeface="Arial"/>
              </a:rPr>
              <a:t>PHAs should connect with their local CoCs to understand their local CE design and operation (processes, tools, policies, and procedures)​ so they can best participate in the CE System to effect the most changes in our communities' Homeless Response Systems.</a:t>
            </a:r>
          </a:p>
        </p:txBody>
      </p:sp>
    </p:spTree>
    <p:extLst>
      <p:ext uri="{BB962C8B-B14F-4D97-AF65-F5344CB8AC3E}">
        <p14:creationId xmlns:p14="http://schemas.microsoft.com/office/powerpoint/2010/main" val="135574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a:xfrm>
            <a:off x="180174" y="188452"/>
            <a:ext cx="11914416" cy="626395"/>
          </a:xfrm>
        </p:spPr>
        <p:txBody>
          <a:bodyPr>
            <a:normAutofit fontScale="90000"/>
          </a:bodyPr>
          <a:lstStyle/>
          <a:p>
            <a:r>
              <a:rPr lang="en-US"/>
              <a:t>PHA Participation in the Coordinated Entry System</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vert="horz" lIns="91440" tIns="45720" rIns="91440" bIns="45720" rtlCol="0" anchor="t">
            <a:normAutofit/>
          </a:bodyPr>
          <a:lstStyle/>
          <a:p>
            <a:pPr marL="0" indent="0">
              <a:buNone/>
              <a:tabLst>
                <a:tab pos="315595" algn="l"/>
              </a:tabLst>
            </a:pPr>
            <a:r>
              <a:rPr lang="en-US" sz="4000"/>
              <a:t>HUD strongly encourages PHAs to participate in the coordinated entry system in their area by establishing a mechanism for referrals once an assessment has been made by the CoC</a:t>
            </a:r>
          </a:p>
          <a:p>
            <a:endParaRPr lang="en-US" sz="3600"/>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9E3E170-8499-4EC8-9074-14529B029D4B}"/>
              </a:ext>
            </a:extLst>
          </p:cNvPr>
          <p:cNvPicPr>
            <a:picLocks noChangeAspect="1"/>
          </p:cNvPicPr>
          <p:nvPr/>
        </p:nvPicPr>
        <p:blipFill rotWithShape="1">
          <a:blip r:embed="rId3"/>
          <a:srcRect l="88438"/>
          <a:stretch/>
        </p:blipFill>
        <p:spPr>
          <a:xfrm>
            <a:off x="10165816" y="-546755"/>
            <a:ext cx="1549638" cy="6052007"/>
          </a:xfrm>
          <a:prstGeom prst="rect">
            <a:avLst/>
          </a:prstGeom>
        </p:spPr>
      </p:pic>
      <p:pic>
        <p:nvPicPr>
          <p:cNvPr id="10" name="Picture 9">
            <a:extLst>
              <a:ext uri="{FF2B5EF4-FFF2-40B4-BE49-F238E27FC236}">
                <a16:creationId xmlns:a16="http://schemas.microsoft.com/office/drawing/2014/main" id="{F26D9A27-821C-4DD2-BF2B-BECE8CF5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699" y="3429000"/>
            <a:ext cx="2959517" cy="2311834"/>
          </a:xfrm>
          <a:prstGeom prst="rect">
            <a:avLst/>
          </a:prstGeom>
        </p:spPr>
      </p:pic>
    </p:spTree>
    <p:extLst>
      <p:ext uri="{BB962C8B-B14F-4D97-AF65-F5344CB8AC3E}">
        <p14:creationId xmlns:p14="http://schemas.microsoft.com/office/powerpoint/2010/main" val="131568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F06170-B6F6-450C-B1BF-D327A64A8887}"/>
              </a:ext>
            </a:extLst>
          </p:cNvPr>
          <p:cNvSpPr/>
          <p:nvPr/>
        </p:nvSpPr>
        <p:spPr>
          <a:xfrm>
            <a:off x="0" y="2347274"/>
            <a:ext cx="12192000" cy="3214540"/>
          </a:xfrm>
          <a:prstGeom prst="rect">
            <a:avLst/>
          </a:prstGeom>
          <a:solidFill>
            <a:srgbClr val="DFF2FD"/>
          </a:solidFill>
          <a:ln>
            <a:solidFill>
              <a:srgbClr val="DFF2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D4877B1-2D9D-4F17-B3A6-47E4592CEBA8}"/>
              </a:ext>
            </a:extLst>
          </p:cNvPr>
          <p:cNvSpPr>
            <a:spLocks noGrp="1"/>
          </p:cNvSpPr>
          <p:nvPr>
            <p:ph idx="1"/>
          </p:nvPr>
        </p:nvSpPr>
        <p:spPr>
          <a:xfrm>
            <a:off x="180174" y="1296186"/>
            <a:ext cx="11775392" cy="5060164"/>
          </a:xfrm>
        </p:spPr>
        <p:txBody>
          <a:bodyPr vert="horz" lIns="91440" tIns="45720" rIns="91440" bIns="45720" rtlCol="0" anchor="t">
            <a:normAutofit/>
          </a:bodyPr>
          <a:lstStyle/>
          <a:p>
            <a:pPr>
              <a:tabLst>
                <a:tab pos="315595" algn="l"/>
              </a:tabLst>
            </a:pPr>
            <a:r>
              <a:rPr lang="en-US" sz="3600"/>
              <a:t>To participate in the coordinated entry system, PHAs may:</a:t>
            </a:r>
          </a:p>
        </p:txBody>
      </p:sp>
      <p:sp>
        <p:nvSpPr>
          <p:cNvPr id="3" name="Slide Number Placeholder 2">
            <a:extLst>
              <a:ext uri="{FF2B5EF4-FFF2-40B4-BE49-F238E27FC236}">
                <a16:creationId xmlns:a16="http://schemas.microsoft.com/office/drawing/2014/main" id="{E87DA07B-2A0B-4FFE-8AC3-CFBC59E60F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93DA466-FEF3-41E8-9A16-DDDB2FFB5D4C}"/>
              </a:ext>
            </a:extLst>
          </p:cNvPr>
          <p:cNvSpPr>
            <a:spLocks noGrp="1"/>
          </p:cNvSpPr>
          <p:nvPr>
            <p:ph type="title"/>
          </p:nvPr>
        </p:nvSpPr>
        <p:spPr>
          <a:xfrm>
            <a:off x="180174" y="188452"/>
            <a:ext cx="12102952" cy="626395"/>
          </a:xfrm>
        </p:spPr>
        <p:txBody>
          <a:bodyPr>
            <a:normAutofit fontScale="90000"/>
          </a:bodyPr>
          <a:lstStyle/>
          <a:p>
            <a:r>
              <a:rPr lang="en-US"/>
              <a:t>PHA Participation in the Coordinated Entry System</a:t>
            </a:r>
          </a:p>
        </p:txBody>
      </p:sp>
      <p:graphicFrame>
        <p:nvGraphicFramePr>
          <p:cNvPr id="5" name="Content Placeholder 4">
            <a:extLst>
              <a:ext uri="{FF2B5EF4-FFF2-40B4-BE49-F238E27FC236}">
                <a16:creationId xmlns:a16="http://schemas.microsoft.com/office/drawing/2014/main" id="{FCED5B0D-DB19-4391-A88A-367D6469C152}"/>
              </a:ext>
            </a:extLst>
          </p:cNvPr>
          <p:cNvGraphicFramePr>
            <a:graphicFrameLocks/>
          </p:cNvGraphicFramePr>
          <p:nvPr/>
        </p:nvGraphicFramePr>
        <p:xfrm>
          <a:off x="236434" y="2111604"/>
          <a:ext cx="11521830" cy="3450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78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3869F-6896-4C91-845C-D6CCC667C504}"/>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BD0B5A7-FBBF-45C1-A2D2-90D2E45EEA6F}"/>
              </a:ext>
            </a:extLst>
          </p:cNvPr>
          <p:cNvSpPr>
            <a:spLocks noGrp="1"/>
          </p:cNvSpPr>
          <p:nvPr>
            <p:ph type="title"/>
          </p:nvPr>
        </p:nvSpPr>
        <p:spPr>
          <a:xfrm>
            <a:off x="180174" y="302537"/>
            <a:ext cx="11518490" cy="626395"/>
          </a:xfrm>
        </p:spPr>
        <p:txBody>
          <a:bodyPr>
            <a:normAutofit fontScale="90000"/>
          </a:bodyPr>
          <a:lstStyle/>
          <a:p>
            <a:r>
              <a:rPr lang="en-US"/>
              <a:t>Resources: Additional CE Best Practices</a:t>
            </a:r>
          </a:p>
        </p:txBody>
      </p:sp>
      <p:sp>
        <p:nvSpPr>
          <p:cNvPr id="2" name="Content Placeholder 1">
            <a:extLst>
              <a:ext uri="{FF2B5EF4-FFF2-40B4-BE49-F238E27FC236}">
                <a16:creationId xmlns:a16="http://schemas.microsoft.com/office/drawing/2014/main" id="{F25EE4A9-246A-4D56-8D10-F7E2FA557CF3}"/>
              </a:ext>
            </a:extLst>
          </p:cNvPr>
          <p:cNvSpPr>
            <a:spLocks noGrp="1"/>
          </p:cNvSpPr>
          <p:nvPr>
            <p:ph idx="1"/>
          </p:nvPr>
        </p:nvSpPr>
        <p:spPr>
          <a:xfrm>
            <a:off x="4308049" y="1008814"/>
            <a:ext cx="7883951" cy="5352440"/>
          </a:xfrm>
        </p:spPr>
        <p:txBody>
          <a:bodyPr>
            <a:normAutofit/>
          </a:bodyPr>
          <a:lstStyle/>
          <a:p>
            <a:pPr marR="0" indent="0">
              <a:spcBef>
                <a:spcPts val="0"/>
              </a:spcBef>
              <a:spcAft>
                <a:spcPts val="0"/>
              </a:spcAft>
              <a:buNone/>
              <a:tabLst>
                <a:tab pos="315595" algn="l"/>
              </a:tabLst>
            </a:pPr>
            <a:r>
              <a:rPr lang="en-US" sz="3200">
                <a:effectLst/>
                <a:latin typeface="+mj-lt"/>
                <a:ea typeface="Times New Roman" panose="02020603050405020304" pitchFamily="18" charset="0"/>
              </a:rPr>
              <a:t>For more information on additional CE best practices, see </a:t>
            </a:r>
            <a:r>
              <a:rPr lang="en-US" sz="3200" u="sng">
                <a:solidFill>
                  <a:srgbClr val="0000FF"/>
                </a:solidFill>
                <a:effectLst/>
                <a:latin typeface="+mj-lt"/>
                <a:ea typeface="Times New Roman" panose="02020603050405020304" pitchFamily="18" charset="0"/>
                <a:hlinkClick r:id="rId3"/>
              </a:rPr>
              <a:t>PHA Strategies to Assist People Experiencing Homelessness Guidebook: Using Coordinated Entry to Identify People Experiencing Homelessness for Housing Assistance</a:t>
            </a:r>
            <a:endParaRPr lang="en-US" sz="3200">
              <a:effectLst/>
              <a:latin typeface="+mj-lt"/>
              <a:ea typeface="Times New Roman" panose="02020603050405020304" pitchFamily="18" charset="0"/>
            </a:endParaRPr>
          </a:p>
          <a:p>
            <a:pPr marL="228600" lvl="1">
              <a:spcBef>
                <a:spcPts val="1000"/>
              </a:spcBef>
            </a:pPr>
            <a:endParaRPr lang="en-US" sz="3200">
              <a:latin typeface="+mj-lt"/>
            </a:endParaRPr>
          </a:p>
          <a:p>
            <a:endParaRPr lang="en-US" sz="3200">
              <a:latin typeface="+mj-lt"/>
            </a:endParaRPr>
          </a:p>
          <a:p>
            <a:endParaRPr lang="en-US" sz="1800" b="0" i="0" u="none" strike="noStrike" baseline="0">
              <a:solidFill>
                <a:srgbClr val="000000"/>
              </a:solidFill>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E9F10934-1E2D-4786-AA0D-34D172379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77293B3-8ABA-48F2-A7AA-AA7F10CE00F7}"/>
              </a:ext>
            </a:extLst>
          </p:cNvPr>
          <p:cNvSpPr/>
          <p:nvPr/>
        </p:nvSpPr>
        <p:spPr>
          <a:xfrm>
            <a:off x="0" y="874582"/>
            <a:ext cx="4010881" cy="5432323"/>
          </a:xfrm>
          <a:prstGeom prst="rect">
            <a:avLst/>
          </a:prstGeom>
          <a:solidFill>
            <a:srgbClr val="139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493DE-C9AA-4789-A7A1-BFDA8DDB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2810"/>
            <a:ext cx="3930612" cy="5086674"/>
          </a:xfrm>
          <a:prstGeom prst="rect">
            <a:avLst/>
          </a:prstGeom>
        </p:spPr>
      </p:pic>
    </p:spTree>
    <p:extLst>
      <p:ext uri="{BB962C8B-B14F-4D97-AF65-F5344CB8AC3E}">
        <p14:creationId xmlns:p14="http://schemas.microsoft.com/office/powerpoint/2010/main" val="367393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6825D2-0E5C-4A6C-A43B-4D03BB32EEC9}"/>
              </a:ext>
            </a:extLst>
          </p:cNvPr>
          <p:cNvGrpSpPr/>
          <p:nvPr/>
        </p:nvGrpSpPr>
        <p:grpSpPr>
          <a:xfrm>
            <a:off x="1925486" y="1597160"/>
            <a:ext cx="9519138" cy="2965315"/>
            <a:chOff x="1359877" y="2143690"/>
            <a:chExt cx="9519138" cy="2965315"/>
          </a:xfrm>
        </p:grpSpPr>
        <p:grpSp>
          <p:nvGrpSpPr>
            <p:cNvPr id="7" name="Group 6">
              <a:extLst>
                <a:ext uri="{FF2B5EF4-FFF2-40B4-BE49-F238E27FC236}">
                  <a16:creationId xmlns:a16="http://schemas.microsoft.com/office/drawing/2014/main" id="{1CC8A136-EC2B-47E0-BD19-99BE02E0099D}"/>
                </a:ext>
              </a:extLst>
            </p:cNvPr>
            <p:cNvGrpSpPr/>
            <p:nvPr/>
          </p:nvGrpSpPr>
          <p:grpSpPr>
            <a:xfrm>
              <a:off x="2432711" y="2143690"/>
              <a:ext cx="7326578" cy="2965315"/>
              <a:chOff x="2308382" y="2143690"/>
              <a:chExt cx="7326578" cy="2965315"/>
            </a:xfrm>
          </p:grpSpPr>
          <p:sp>
            <p:nvSpPr>
              <p:cNvPr id="9" name="Oval 8">
                <a:extLst>
                  <a:ext uri="{FF2B5EF4-FFF2-40B4-BE49-F238E27FC236}">
                    <a16:creationId xmlns:a16="http://schemas.microsoft.com/office/drawing/2014/main" id="{8B6BB07B-A72E-419E-B612-97EBF1013B3F}"/>
                  </a:ext>
                </a:extLst>
              </p:cNvPr>
              <p:cNvSpPr>
                <a:spLocks noChangeAspect="1"/>
              </p:cNvSpPr>
              <p:nvPr/>
            </p:nvSpPr>
            <p:spPr>
              <a:xfrm>
                <a:off x="6671840" y="2143690"/>
                <a:ext cx="2963120" cy="2965315"/>
              </a:xfrm>
              <a:prstGeom prst="ellipse">
                <a:avLst/>
              </a:prstGeom>
              <a:solidFill>
                <a:srgbClr val="163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34A373D-250D-41B9-9FAE-50C145345041}"/>
                  </a:ext>
                </a:extLst>
              </p:cNvPr>
              <p:cNvSpPr>
                <a:spLocks noChangeAspect="1"/>
              </p:cNvSpPr>
              <p:nvPr/>
            </p:nvSpPr>
            <p:spPr>
              <a:xfrm>
                <a:off x="2308382" y="2143690"/>
                <a:ext cx="2963120" cy="2965315"/>
              </a:xfrm>
              <a:prstGeom prst="ellipse">
                <a:avLst/>
              </a:prstGeom>
              <a:solidFill>
                <a:srgbClr val="0B76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04FD329-B412-4E78-B160-C5B0161C3047}"/>
                  </a:ext>
                </a:extLst>
              </p:cNvPr>
              <p:cNvSpPr>
                <a:spLocks noChangeAspect="1"/>
              </p:cNvSpPr>
              <p:nvPr/>
            </p:nvSpPr>
            <p:spPr>
              <a:xfrm>
                <a:off x="4490111" y="2143690"/>
                <a:ext cx="2963120" cy="2965315"/>
              </a:xfrm>
              <a:prstGeom prst="ellipse">
                <a:avLst/>
              </a:prstGeom>
              <a:solidFill>
                <a:srgbClr val="1EA2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Rounded Corners 7">
              <a:extLst>
                <a:ext uri="{FF2B5EF4-FFF2-40B4-BE49-F238E27FC236}">
                  <a16:creationId xmlns:a16="http://schemas.microsoft.com/office/drawing/2014/main" id="{E0B99225-76E3-4215-B502-A01846160F1E}"/>
                </a:ext>
              </a:extLst>
            </p:cNvPr>
            <p:cNvSpPr/>
            <p:nvPr/>
          </p:nvSpPr>
          <p:spPr>
            <a:xfrm>
              <a:off x="1359877" y="3429000"/>
              <a:ext cx="9519138" cy="580292"/>
            </a:xfrm>
            <a:prstGeom prst="round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9A0ECF0C-F2AE-46E1-BF5F-EE66946058F8}"/>
              </a:ext>
            </a:extLst>
          </p:cNvPr>
          <p:cNvSpPr>
            <a:spLocks noGrp="1"/>
          </p:cNvSpPr>
          <p:nvPr>
            <p:ph type="title" idx="4294967295"/>
          </p:nvPr>
        </p:nvSpPr>
        <p:spPr>
          <a:xfrm>
            <a:off x="2639504" y="2459431"/>
            <a:ext cx="8554039" cy="1426369"/>
          </a:xfrm>
        </p:spPr>
        <p:txBody>
          <a:bodyPr>
            <a:normAutofit/>
          </a:bodyPr>
          <a:lstStyle/>
          <a:p>
            <a:pPr algn="ctr"/>
            <a:r>
              <a:rPr lang="en-US" sz="3600"/>
              <a:t>Pairing Data from IMS/PIC with HMIS Data</a:t>
            </a:r>
          </a:p>
        </p:txBody>
      </p:sp>
    </p:spTree>
    <p:extLst>
      <p:ext uri="{BB962C8B-B14F-4D97-AF65-F5344CB8AC3E}">
        <p14:creationId xmlns:p14="http://schemas.microsoft.com/office/powerpoint/2010/main" val="312892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87A9-0518-4D75-A2A9-64875761D9AA}"/>
              </a:ext>
            </a:extLst>
          </p:cNvPr>
          <p:cNvSpPr>
            <a:spLocks noGrp="1"/>
          </p:cNvSpPr>
          <p:nvPr>
            <p:ph type="title" idx="4294967295"/>
          </p:nvPr>
        </p:nvSpPr>
        <p:spPr>
          <a:xfrm>
            <a:off x="2092751" y="741656"/>
            <a:ext cx="4656842" cy="625475"/>
          </a:xfrm>
        </p:spPr>
        <p:txBody>
          <a:bodyPr>
            <a:noAutofit/>
          </a:bodyPr>
          <a:lstStyle/>
          <a:p>
            <a:r>
              <a:rPr lang="en-US" sz="4000" b="1"/>
              <a:t>What is IMS/PIC?</a:t>
            </a:r>
          </a:p>
        </p:txBody>
      </p:sp>
      <p:sp>
        <p:nvSpPr>
          <p:cNvPr id="3" name="Content Placeholder 2">
            <a:extLst>
              <a:ext uri="{FF2B5EF4-FFF2-40B4-BE49-F238E27FC236}">
                <a16:creationId xmlns:a16="http://schemas.microsoft.com/office/drawing/2014/main" id="{1E09FE31-865B-4508-BA57-A17FCF5649B0}"/>
              </a:ext>
            </a:extLst>
          </p:cNvPr>
          <p:cNvSpPr>
            <a:spLocks noGrp="1"/>
          </p:cNvSpPr>
          <p:nvPr>
            <p:ph idx="4294967295"/>
          </p:nvPr>
        </p:nvSpPr>
        <p:spPr>
          <a:xfrm>
            <a:off x="2092751" y="1611984"/>
            <a:ext cx="9302112" cy="4703975"/>
          </a:xfrm>
        </p:spPr>
        <p:txBody>
          <a:bodyPr>
            <a:normAutofit/>
          </a:bodyPr>
          <a:lstStyle/>
          <a:p>
            <a:pPr>
              <a:lnSpc>
                <a:spcPct val="110000"/>
              </a:lnSpc>
              <a:spcBef>
                <a:spcPct val="0"/>
              </a:spcBef>
              <a:buSzPct val="100000"/>
              <a:tabLst>
                <a:tab pos="315595" algn="l"/>
                <a:tab pos="6057900" algn="l"/>
              </a:tabLst>
            </a:pPr>
            <a:r>
              <a:rPr lang="en-US" sz="3200">
                <a:latin typeface="+mj-lt"/>
                <a:ea typeface="+mj-ea"/>
                <a:cs typeface="+mj-cs"/>
              </a:rPr>
              <a:t>Inventory Management System/Public Housing Information Center</a:t>
            </a:r>
          </a:p>
          <a:p>
            <a:pPr>
              <a:lnSpc>
                <a:spcPct val="110000"/>
              </a:lnSpc>
              <a:spcBef>
                <a:spcPct val="0"/>
              </a:spcBef>
              <a:buSzPct val="100000"/>
              <a:tabLst>
                <a:tab pos="315595" algn="l"/>
                <a:tab pos="6057900" algn="l"/>
              </a:tabLst>
            </a:pPr>
            <a:r>
              <a:rPr lang="en-US" sz="3200">
                <a:latin typeface="+mj-lt"/>
                <a:ea typeface="+mj-ea"/>
                <a:cs typeface="+mj-cs"/>
              </a:rPr>
              <a:t>The Form 50058 module allows PHAs to electronically submit information to HUD about their housing inventory and families who participate in the Public Housing and HCV Programs</a:t>
            </a:r>
          </a:p>
          <a:p>
            <a:pPr>
              <a:lnSpc>
                <a:spcPct val="110000"/>
              </a:lnSpc>
              <a:spcBef>
                <a:spcPct val="0"/>
              </a:spcBef>
              <a:buSzPct val="100000"/>
              <a:tabLst>
                <a:tab pos="315595" algn="l"/>
                <a:tab pos="6057900" algn="l"/>
              </a:tabLst>
            </a:pPr>
            <a:r>
              <a:rPr lang="en-US" sz="3200">
                <a:latin typeface="+mj-lt"/>
                <a:ea typeface="+mj-ea"/>
                <a:cs typeface="+mj-cs"/>
              </a:rPr>
              <a:t>Enables PHAs and HUD personnel to access a common database of PHA information</a:t>
            </a:r>
          </a:p>
        </p:txBody>
      </p:sp>
      <p:sp>
        <p:nvSpPr>
          <p:cNvPr id="4" name="TextBox 3">
            <a:extLst>
              <a:ext uri="{FF2B5EF4-FFF2-40B4-BE49-F238E27FC236}">
                <a16:creationId xmlns:a16="http://schemas.microsoft.com/office/drawing/2014/main" id="{FBF1BE92-3179-4D08-A893-C5F6E385EE97}"/>
              </a:ext>
            </a:extLst>
          </p:cNvPr>
          <p:cNvSpPr txBox="1"/>
          <p:nvPr/>
        </p:nvSpPr>
        <p:spPr>
          <a:xfrm>
            <a:off x="1074658" y="591572"/>
            <a:ext cx="9332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Q</a:t>
            </a:r>
          </a:p>
        </p:txBody>
      </p:sp>
      <p:sp>
        <p:nvSpPr>
          <p:cNvPr id="5" name="Rectangle 4">
            <a:extLst>
              <a:ext uri="{FF2B5EF4-FFF2-40B4-BE49-F238E27FC236}">
                <a16:creationId xmlns:a16="http://schemas.microsoft.com/office/drawing/2014/main" id="{A2F55FA3-9B63-4551-B15E-B95F5A7A1806}"/>
              </a:ext>
            </a:extLst>
          </p:cNvPr>
          <p:cNvSpPr/>
          <p:nvPr/>
        </p:nvSpPr>
        <p:spPr>
          <a:xfrm>
            <a:off x="1046375" y="694333"/>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426E68-47E8-4B26-9971-ABC966ECD005}"/>
              </a:ext>
            </a:extLst>
          </p:cNvPr>
          <p:cNvSpPr txBox="1"/>
          <p:nvPr/>
        </p:nvSpPr>
        <p:spPr>
          <a:xfrm>
            <a:off x="1159496" y="1685240"/>
            <a:ext cx="9332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A</a:t>
            </a:r>
          </a:p>
        </p:txBody>
      </p:sp>
      <p:sp>
        <p:nvSpPr>
          <p:cNvPr id="7" name="Rectangle 6">
            <a:extLst>
              <a:ext uri="{FF2B5EF4-FFF2-40B4-BE49-F238E27FC236}">
                <a16:creationId xmlns:a16="http://schemas.microsoft.com/office/drawing/2014/main" id="{7946C571-AA68-43A5-888A-6B75D039E597}"/>
              </a:ext>
            </a:extLst>
          </p:cNvPr>
          <p:cNvSpPr/>
          <p:nvPr/>
        </p:nvSpPr>
        <p:spPr>
          <a:xfrm>
            <a:off x="1046376" y="1740680"/>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4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0730C2-BA7B-4B77-BC3A-65DB89C08CBD}"/>
              </a:ext>
            </a:extLst>
          </p:cNvPr>
          <p:cNvSpPr>
            <a:spLocks noGrp="1"/>
          </p:cNvSpPr>
          <p:nvPr>
            <p:ph type="title"/>
          </p:nvPr>
        </p:nvSpPr>
        <p:spPr>
          <a:xfrm>
            <a:off x="340553" y="195444"/>
            <a:ext cx="10165421" cy="597365"/>
          </a:xfrm>
        </p:spPr>
        <p:txBody>
          <a:bodyPr>
            <a:noAutofit/>
          </a:bodyPr>
          <a:lstStyle/>
          <a:p>
            <a:r>
              <a:rPr lang="en-US" sz="4000"/>
              <a:t>Agenda</a:t>
            </a:r>
          </a:p>
        </p:txBody>
      </p:sp>
      <p:sp>
        <p:nvSpPr>
          <p:cNvPr id="3" name="Content Placeholder 2"/>
          <p:cNvSpPr>
            <a:spLocks noGrp="1"/>
          </p:cNvSpPr>
          <p:nvPr>
            <p:ph idx="1"/>
          </p:nvPr>
        </p:nvSpPr>
        <p:spPr>
          <a:xfrm>
            <a:off x="205636" y="1046374"/>
            <a:ext cx="11003621" cy="5220442"/>
          </a:xfrm>
        </p:spPr>
        <p:txBody>
          <a:bodyPr vert="horz" lIns="91440" tIns="45720" rIns="91440" bIns="45720" rtlCol="0" anchor="t">
            <a:normAutofit fontScale="92500"/>
          </a:bodyPr>
          <a:lstStyle/>
          <a:p>
            <a:pPr marL="1200150" lvl="1" indent="-742950">
              <a:lnSpc>
                <a:spcPct val="100000"/>
              </a:lnSpc>
              <a:spcBef>
                <a:spcPts val="600"/>
              </a:spcBef>
              <a:buFont typeface="+mj-lt"/>
              <a:buAutoNum type="arabicPeriod"/>
            </a:pPr>
            <a:r>
              <a:rPr lang="en-US" sz="3500" dirty="0"/>
              <a:t>Introduction</a:t>
            </a:r>
          </a:p>
          <a:p>
            <a:pPr marL="1200150" lvl="1" indent="-742950">
              <a:lnSpc>
                <a:spcPct val="100000"/>
              </a:lnSpc>
              <a:spcBef>
                <a:spcPts val="600"/>
              </a:spcBef>
              <a:buFont typeface="+mj-lt"/>
              <a:buAutoNum type="arabicPeriod"/>
            </a:pPr>
            <a:r>
              <a:rPr lang="en-US" sz="3500" dirty="0"/>
              <a:t>Overview of Notice</a:t>
            </a:r>
            <a:endParaRPr lang="en-US" sz="3500" dirty="0">
              <a:cs typeface="Calibri Light"/>
            </a:endParaRPr>
          </a:p>
          <a:p>
            <a:pPr marL="1200150" lvl="1" indent="-742950">
              <a:lnSpc>
                <a:spcPct val="100000"/>
              </a:lnSpc>
              <a:spcBef>
                <a:spcPts val="600"/>
              </a:spcBef>
              <a:buFont typeface="+mj-lt"/>
              <a:buAutoNum type="arabicPeriod"/>
            </a:pPr>
            <a:r>
              <a:rPr lang="en-US" sz="3500" dirty="0"/>
              <a:t>Forming partnerships and collaboration between the PHA and CoC</a:t>
            </a:r>
          </a:p>
          <a:p>
            <a:pPr marL="1200150" lvl="1" indent="-742950">
              <a:lnSpc>
                <a:spcPct val="100000"/>
              </a:lnSpc>
              <a:spcBef>
                <a:spcPts val="600"/>
              </a:spcBef>
              <a:buFont typeface="+mj-lt"/>
              <a:buAutoNum type="arabicPeriod"/>
            </a:pPr>
            <a:r>
              <a:rPr lang="en-US" sz="3500" dirty="0"/>
              <a:t>Characteristics of an effective Coordinated Entry process</a:t>
            </a:r>
          </a:p>
          <a:p>
            <a:pPr marL="1200150" lvl="1" indent="-742950">
              <a:lnSpc>
                <a:spcPct val="100000"/>
              </a:lnSpc>
              <a:spcBef>
                <a:spcPts val="600"/>
              </a:spcBef>
              <a:buFont typeface="+mj-lt"/>
              <a:buAutoNum type="arabicPeriod"/>
            </a:pPr>
            <a:r>
              <a:rPr lang="en-US" sz="3500" dirty="0"/>
              <a:t>Pairing Data from IMS/PIC with HMIS Data</a:t>
            </a:r>
          </a:p>
          <a:p>
            <a:pPr marL="1200150" lvl="1" indent="-742950">
              <a:lnSpc>
                <a:spcPct val="100000"/>
              </a:lnSpc>
              <a:spcBef>
                <a:spcPts val="600"/>
              </a:spcBef>
              <a:buFont typeface="+mj-lt"/>
              <a:buAutoNum type="arabicPeriod"/>
            </a:pPr>
            <a:r>
              <a:rPr lang="en-US" sz="3500" dirty="0"/>
              <a:t>Ensuring Racial Equity in the Preference System</a:t>
            </a:r>
          </a:p>
          <a:p>
            <a:pPr marL="1200150" lvl="1" indent="-742950">
              <a:lnSpc>
                <a:spcPct val="100000"/>
              </a:lnSpc>
              <a:spcBef>
                <a:spcPts val="600"/>
              </a:spcBef>
              <a:buFont typeface="+mj-lt"/>
              <a:buAutoNum type="arabicPeriod"/>
            </a:pPr>
            <a:r>
              <a:rPr lang="en-US" sz="3500" dirty="0"/>
              <a:t>Waiting List Admin and Preferences</a:t>
            </a:r>
            <a:endParaRPr lang="en-US" sz="3500" dirty="0">
              <a:cs typeface="Calibri Light"/>
            </a:endParaRPr>
          </a:p>
          <a:p>
            <a:pPr marL="1200150" lvl="1" indent="-742950">
              <a:lnSpc>
                <a:spcPct val="100000"/>
              </a:lnSpc>
              <a:spcBef>
                <a:spcPts val="600"/>
              </a:spcBef>
              <a:buFont typeface="+mj-lt"/>
              <a:buAutoNum type="arabicPeriod"/>
            </a:pPr>
            <a:r>
              <a:rPr lang="en-US" sz="3500" dirty="0"/>
              <a:t>Q&amp;A</a:t>
            </a:r>
            <a:endParaRPr lang="en-US" sz="3500" dirty="0">
              <a:cs typeface="Calibri Light"/>
            </a:endParaRPr>
          </a:p>
          <a:p>
            <a:pPr marL="1200150" lvl="1" indent="-742950">
              <a:lnSpc>
                <a:spcPct val="100000"/>
              </a:lnSpc>
              <a:spcBef>
                <a:spcPts val="600"/>
              </a:spcBef>
              <a:buAutoNum type="arabicPeriod"/>
            </a:pPr>
            <a:endParaRPr lang="en-US" sz="3500" dirty="0">
              <a:cs typeface="Calibri Light"/>
            </a:endParaRPr>
          </a:p>
        </p:txBody>
      </p:sp>
      <p:sp>
        <p:nvSpPr>
          <p:cNvPr id="4" name="Slide Number Placeholder 3">
            <a:extLst>
              <a:ext uri="{FF2B5EF4-FFF2-40B4-BE49-F238E27FC236}">
                <a16:creationId xmlns:a16="http://schemas.microsoft.com/office/drawing/2014/main" id="{79D7D812-B2E3-483B-BD4A-20D0519B1285}"/>
              </a:ext>
            </a:extLst>
          </p:cNvPr>
          <p:cNvSpPr>
            <a:spLocks noGrp="1"/>
          </p:cNvSpPr>
          <p:nvPr>
            <p:ph type="sldNum" sz="quarter" idx="12"/>
          </p:nvPr>
        </p:nvSpPr>
        <p:spPr/>
        <p:txBody>
          <a:bodyPr/>
          <a:lstStyle/>
          <a:p>
            <a:fld id="{EFC90EA4-C2C8-4CD7-B471-E76BC1308AB4}" type="slidenum">
              <a:rPr lang="en-US" smtClean="0"/>
              <a:t>3</a:t>
            </a:fld>
            <a:endParaRPr lang="en-US"/>
          </a:p>
        </p:txBody>
      </p:sp>
    </p:spTree>
    <p:extLst>
      <p:ext uri="{BB962C8B-B14F-4D97-AF65-F5344CB8AC3E}">
        <p14:creationId xmlns:p14="http://schemas.microsoft.com/office/powerpoint/2010/main" val="42240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p:txBody>
          <a:bodyPr>
            <a:normAutofit fontScale="90000"/>
          </a:bodyPr>
          <a:lstStyle/>
          <a:p>
            <a:r>
              <a:rPr lang="en-US"/>
              <a:t>Purpose of IMS/PIC</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a:normAutofit/>
          </a:bodyPr>
          <a:lstStyle/>
          <a:p>
            <a:r>
              <a:rPr lang="en-US" sz="3900"/>
              <a:t>PHAs are required to submit a Form 50058 at least annually for each assisted family</a:t>
            </a:r>
          </a:p>
          <a:p>
            <a:r>
              <a:rPr lang="en-US" sz="3900"/>
              <a:t>HUD requires complete, accurate, and timely submission of Form 50058 data to the IMS PIC System for effective program monitoring</a:t>
            </a:r>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Work at home line icons. remote worker, freelance job, office • wall  stickers outline, simple, flat | myloview.com">
            <a:extLst>
              <a:ext uri="{FF2B5EF4-FFF2-40B4-BE49-F238E27FC236}">
                <a16:creationId xmlns:a16="http://schemas.microsoft.com/office/drawing/2014/main" id="{3D538058-0C5B-429F-B7D5-3C4099B2DFCC}"/>
              </a:ext>
            </a:extLst>
          </p:cNvPr>
          <p:cNvPicPr>
            <a:picLocks noChangeAspect="1"/>
          </p:cNvPicPr>
          <p:nvPr/>
        </p:nvPicPr>
        <p:blipFill rotWithShape="1">
          <a:blip r:embed="rId3">
            <a:extLst>
              <a:ext uri="{28A0092B-C50C-407E-A947-70E740481C1C}">
                <a14:useLocalDpi xmlns:a14="http://schemas.microsoft.com/office/drawing/2010/main" val="0"/>
              </a:ext>
            </a:extLst>
          </a:blip>
          <a:srcRect l="19330" t="12924" r="19974" b="21486"/>
          <a:stretch/>
        </p:blipFill>
        <p:spPr bwMode="auto">
          <a:xfrm>
            <a:off x="8150042" y="1662007"/>
            <a:ext cx="3444927" cy="3006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897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87A9-0518-4D75-A2A9-64875761D9AA}"/>
              </a:ext>
            </a:extLst>
          </p:cNvPr>
          <p:cNvSpPr>
            <a:spLocks noGrp="1"/>
          </p:cNvSpPr>
          <p:nvPr>
            <p:ph type="title" idx="4294967295"/>
          </p:nvPr>
        </p:nvSpPr>
        <p:spPr>
          <a:xfrm>
            <a:off x="2092751" y="741656"/>
            <a:ext cx="4656842" cy="625475"/>
          </a:xfrm>
        </p:spPr>
        <p:txBody>
          <a:bodyPr>
            <a:noAutofit/>
          </a:bodyPr>
          <a:lstStyle/>
          <a:p>
            <a:r>
              <a:rPr lang="en-US" sz="4000" b="1"/>
              <a:t>What is HMIS?</a:t>
            </a:r>
          </a:p>
        </p:txBody>
      </p:sp>
      <p:sp>
        <p:nvSpPr>
          <p:cNvPr id="3" name="Content Placeholder 2">
            <a:extLst>
              <a:ext uri="{FF2B5EF4-FFF2-40B4-BE49-F238E27FC236}">
                <a16:creationId xmlns:a16="http://schemas.microsoft.com/office/drawing/2014/main" id="{1E09FE31-865B-4508-BA57-A17FCF5649B0}"/>
              </a:ext>
            </a:extLst>
          </p:cNvPr>
          <p:cNvSpPr>
            <a:spLocks noGrp="1"/>
          </p:cNvSpPr>
          <p:nvPr>
            <p:ph idx="4294967295"/>
          </p:nvPr>
        </p:nvSpPr>
        <p:spPr>
          <a:xfrm>
            <a:off x="2092750" y="1367131"/>
            <a:ext cx="9775595" cy="5344753"/>
          </a:xfrm>
        </p:spPr>
        <p:txBody>
          <a:bodyPr>
            <a:normAutofit lnSpcReduction="10000"/>
          </a:bodyPr>
          <a:lstStyle/>
          <a:p>
            <a:pPr>
              <a:lnSpc>
                <a:spcPct val="110000"/>
              </a:lnSpc>
              <a:spcBef>
                <a:spcPct val="0"/>
              </a:spcBef>
              <a:buSzPct val="100000"/>
              <a:tabLst>
                <a:tab pos="315595" algn="l"/>
                <a:tab pos="6057900" algn="l"/>
              </a:tabLst>
            </a:pPr>
            <a:r>
              <a:rPr lang="en-US" sz="3200">
                <a:latin typeface="+mj-lt"/>
                <a:ea typeface="+mj-ea"/>
                <a:cs typeface="+mj-cs"/>
              </a:rPr>
              <a:t>Homeless Management Information System</a:t>
            </a:r>
          </a:p>
          <a:p>
            <a:pPr>
              <a:lnSpc>
                <a:spcPct val="110000"/>
              </a:lnSpc>
              <a:spcBef>
                <a:spcPct val="0"/>
              </a:spcBef>
              <a:buSzPct val="100000"/>
              <a:tabLst>
                <a:tab pos="315595" algn="l"/>
                <a:tab pos="6057900" algn="l"/>
              </a:tabLst>
            </a:pPr>
            <a:r>
              <a:rPr lang="en-US" sz="3200">
                <a:latin typeface="+mj-lt"/>
                <a:ea typeface="+mj-ea"/>
                <a:cs typeface="+mj-cs"/>
              </a:rPr>
              <a:t>Locally administered information technology system used by CoCs to comply with the data collection and reporting requirements of the COC program interim rule</a:t>
            </a:r>
            <a:endParaRPr lang="en-US" sz="3200" u="sng">
              <a:latin typeface="+mj-lt"/>
              <a:ea typeface="+mj-ea"/>
              <a:cs typeface="+mj-cs"/>
            </a:endParaRPr>
          </a:p>
          <a:p>
            <a:pPr>
              <a:lnSpc>
                <a:spcPct val="110000"/>
              </a:lnSpc>
              <a:spcBef>
                <a:spcPct val="0"/>
              </a:spcBef>
              <a:buSzPct val="100000"/>
              <a:tabLst>
                <a:tab pos="315595" algn="l"/>
                <a:tab pos="6057900" algn="l"/>
              </a:tabLst>
            </a:pPr>
            <a:r>
              <a:rPr lang="en-US" sz="3200">
                <a:latin typeface="+mj-lt"/>
                <a:ea typeface="+mj-ea"/>
                <a:cs typeface="+mj-cs"/>
              </a:rPr>
              <a:t>Records and analyzes client-level data and data on the provision of housing and services for individuals and families who are homeless or at-risk of homelessness</a:t>
            </a:r>
          </a:p>
          <a:p>
            <a:pPr>
              <a:lnSpc>
                <a:spcPct val="110000"/>
              </a:lnSpc>
              <a:spcBef>
                <a:spcPct val="0"/>
              </a:spcBef>
              <a:buSzPct val="100000"/>
              <a:tabLst>
                <a:tab pos="315595" algn="l"/>
                <a:tab pos="6057900" algn="l"/>
              </a:tabLst>
            </a:pPr>
            <a:r>
              <a:rPr lang="en-US" sz="3200">
                <a:latin typeface="+mj-lt"/>
                <a:ea typeface="+mj-ea"/>
                <a:cs typeface="+mj-cs"/>
              </a:rPr>
              <a:t>HUD and other federal partners use aggregate data from HMIS to better inform homeless policy and decision making </a:t>
            </a:r>
          </a:p>
        </p:txBody>
      </p:sp>
      <p:sp>
        <p:nvSpPr>
          <p:cNvPr id="4" name="TextBox 3">
            <a:extLst>
              <a:ext uri="{FF2B5EF4-FFF2-40B4-BE49-F238E27FC236}">
                <a16:creationId xmlns:a16="http://schemas.microsoft.com/office/drawing/2014/main" id="{FBF1BE92-3179-4D08-A893-C5F6E385EE97}"/>
              </a:ext>
            </a:extLst>
          </p:cNvPr>
          <p:cNvSpPr txBox="1"/>
          <p:nvPr/>
        </p:nvSpPr>
        <p:spPr>
          <a:xfrm>
            <a:off x="1074658" y="591572"/>
            <a:ext cx="9332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Q</a:t>
            </a:r>
          </a:p>
        </p:txBody>
      </p:sp>
      <p:sp>
        <p:nvSpPr>
          <p:cNvPr id="5" name="Rectangle 4">
            <a:extLst>
              <a:ext uri="{FF2B5EF4-FFF2-40B4-BE49-F238E27FC236}">
                <a16:creationId xmlns:a16="http://schemas.microsoft.com/office/drawing/2014/main" id="{A2F55FA3-9B63-4551-B15E-B95F5A7A1806}"/>
              </a:ext>
            </a:extLst>
          </p:cNvPr>
          <p:cNvSpPr/>
          <p:nvPr/>
        </p:nvSpPr>
        <p:spPr>
          <a:xfrm>
            <a:off x="1046375" y="694333"/>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426E68-47E8-4B26-9971-ABC966ECD005}"/>
              </a:ext>
            </a:extLst>
          </p:cNvPr>
          <p:cNvSpPr txBox="1"/>
          <p:nvPr/>
        </p:nvSpPr>
        <p:spPr>
          <a:xfrm>
            <a:off x="1159496" y="1685240"/>
            <a:ext cx="9332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A</a:t>
            </a:r>
          </a:p>
        </p:txBody>
      </p:sp>
      <p:sp>
        <p:nvSpPr>
          <p:cNvPr id="7" name="Rectangle 6">
            <a:extLst>
              <a:ext uri="{FF2B5EF4-FFF2-40B4-BE49-F238E27FC236}">
                <a16:creationId xmlns:a16="http://schemas.microsoft.com/office/drawing/2014/main" id="{7946C571-AA68-43A5-888A-6B75D039E597}"/>
              </a:ext>
            </a:extLst>
          </p:cNvPr>
          <p:cNvSpPr/>
          <p:nvPr/>
        </p:nvSpPr>
        <p:spPr>
          <a:xfrm>
            <a:off x="1046376" y="1740680"/>
            <a:ext cx="848413" cy="7201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73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p:txBody>
          <a:bodyPr>
            <a:normAutofit fontScale="90000"/>
          </a:bodyPr>
          <a:lstStyle/>
          <a:p>
            <a:r>
              <a:rPr lang="en-US"/>
              <a:t>Purpose of HMIS</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a:normAutofit lnSpcReduction="10000"/>
          </a:bodyPr>
          <a:lstStyle/>
          <a:p>
            <a:r>
              <a:rPr lang="en-US" sz="3900">
                <a:effectLst/>
                <a:ea typeface="Times New Roman" panose="02020603050405020304" pitchFamily="18" charset="0"/>
              </a:rPr>
              <a:t>HMIS can be used to generate reports, assess programs, and process intake and referral information in some CE systems </a:t>
            </a:r>
          </a:p>
          <a:p>
            <a:r>
              <a:rPr lang="en-US" sz="3900">
                <a:effectLst/>
                <a:ea typeface="Times New Roman" panose="02020603050405020304" pitchFamily="18" charset="0"/>
              </a:rPr>
              <a:t>The system is a valuable tool and can be used by CoCs to make data-driven decisions and increase access to housing resources for families experiencing homelessness </a:t>
            </a:r>
            <a:endParaRPr lang="en-US" sz="3900"/>
          </a:p>
          <a:p>
            <a:endParaRPr lang="en-US" sz="3600"/>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Work at home line icons. remote worker, freelance job, office • wall  stickers outline, simple, flat | myloview.com">
            <a:extLst>
              <a:ext uri="{FF2B5EF4-FFF2-40B4-BE49-F238E27FC236}">
                <a16:creationId xmlns:a16="http://schemas.microsoft.com/office/drawing/2014/main" id="{3D538058-0C5B-429F-B7D5-3C4099B2DFCC}"/>
              </a:ext>
            </a:extLst>
          </p:cNvPr>
          <p:cNvPicPr>
            <a:picLocks noChangeAspect="1"/>
          </p:cNvPicPr>
          <p:nvPr/>
        </p:nvPicPr>
        <p:blipFill rotWithShape="1">
          <a:blip r:embed="rId3">
            <a:extLst>
              <a:ext uri="{28A0092B-C50C-407E-A947-70E740481C1C}">
                <a14:useLocalDpi xmlns:a14="http://schemas.microsoft.com/office/drawing/2010/main" val="0"/>
              </a:ext>
            </a:extLst>
          </a:blip>
          <a:srcRect l="19330" t="12924" r="19974" b="21486"/>
          <a:stretch/>
        </p:blipFill>
        <p:spPr bwMode="auto">
          <a:xfrm>
            <a:off x="8150042" y="1662007"/>
            <a:ext cx="3444927" cy="3006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3549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p:txBody>
          <a:bodyPr>
            <a:normAutofit fontScale="90000"/>
          </a:bodyPr>
          <a:lstStyle/>
          <a:p>
            <a:r>
              <a:rPr lang="en-US"/>
              <a:t>Data Sharing</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a:normAutofit/>
          </a:bodyPr>
          <a:lstStyle/>
          <a:p>
            <a:pPr marL="0" indent="0">
              <a:buNone/>
            </a:pPr>
            <a:r>
              <a:rPr lang="en-US" sz="3600"/>
              <a:t>CoCs, PHAs, and their partners can establish data sharing agreements to link the PHA’s IMS/PIC data with the CoC’s HMIS systems</a:t>
            </a:r>
          </a:p>
          <a:p>
            <a:endParaRPr lang="en-US" sz="3600"/>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39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C8B8CD7-B464-4EBD-9D13-FAAAD1225A7C}"/>
              </a:ext>
            </a:extLst>
          </p:cNvPr>
          <p:cNvGrpSpPr/>
          <p:nvPr/>
        </p:nvGrpSpPr>
        <p:grpSpPr>
          <a:xfrm>
            <a:off x="8648592" y="2269383"/>
            <a:ext cx="2889509" cy="2319234"/>
            <a:chOff x="8997217" y="1760538"/>
            <a:chExt cx="1889858" cy="1633838"/>
          </a:xfrm>
        </p:grpSpPr>
        <p:grpSp>
          <p:nvGrpSpPr>
            <p:cNvPr id="11" name="Group 10">
              <a:extLst>
                <a:ext uri="{FF2B5EF4-FFF2-40B4-BE49-F238E27FC236}">
                  <a16:creationId xmlns:a16="http://schemas.microsoft.com/office/drawing/2014/main" id="{874F1FC9-1CE5-4AB1-AFE1-0B3E1CF0C386}"/>
                </a:ext>
              </a:extLst>
            </p:cNvPr>
            <p:cNvGrpSpPr/>
            <p:nvPr/>
          </p:nvGrpSpPr>
          <p:grpSpPr>
            <a:xfrm>
              <a:off x="8997217" y="1760538"/>
              <a:ext cx="1889858" cy="1633838"/>
              <a:chOff x="4845050" y="2490738"/>
              <a:chExt cx="2496527" cy="2158321"/>
            </a:xfrm>
          </p:grpSpPr>
          <p:grpSp>
            <p:nvGrpSpPr>
              <p:cNvPr id="48" name="Group 47">
                <a:extLst>
                  <a:ext uri="{FF2B5EF4-FFF2-40B4-BE49-F238E27FC236}">
                    <a16:creationId xmlns:a16="http://schemas.microsoft.com/office/drawing/2014/main" id="{E119D421-78D4-41AA-A1AF-A8F4D87B1C56}"/>
                  </a:ext>
                </a:extLst>
              </p:cNvPr>
              <p:cNvGrpSpPr/>
              <p:nvPr/>
            </p:nvGrpSpPr>
            <p:grpSpPr>
              <a:xfrm>
                <a:off x="4845050" y="2490738"/>
                <a:ext cx="2374886" cy="2017762"/>
                <a:chOff x="4475284" y="2425743"/>
                <a:chExt cx="2814502" cy="2265858"/>
              </a:xfrm>
            </p:grpSpPr>
            <p:sp>
              <p:nvSpPr>
                <p:cNvPr id="59" name="Freeform 279">
                  <a:extLst>
                    <a:ext uri="{FF2B5EF4-FFF2-40B4-BE49-F238E27FC236}">
                      <a16:creationId xmlns:a16="http://schemas.microsoft.com/office/drawing/2014/main" id="{8BAE19C3-756C-424C-9FA0-E6DAFD00B99E}"/>
                    </a:ext>
                  </a:extLst>
                </p:cNvPr>
                <p:cNvSpPr>
                  <a:spLocks/>
                </p:cNvSpPr>
                <p:nvPr userDrawn="1"/>
              </p:nvSpPr>
              <p:spPr bwMode="auto">
                <a:xfrm rot="21338808">
                  <a:off x="4610649" y="2425743"/>
                  <a:ext cx="2679137" cy="2208692"/>
                </a:xfrm>
                <a:custGeom>
                  <a:avLst/>
                  <a:gdLst/>
                  <a:ahLst/>
                  <a:cxnLst>
                    <a:cxn ang="0">
                      <a:pos x="2074" y="243"/>
                    </a:cxn>
                    <a:cxn ang="0">
                      <a:pos x="2063" y="242"/>
                    </a:cxn>
                    <a:cxn ang="0">
                      <a:pos x="2038" y="236"/>
                    </a:cxn>
                    <a:cxn ang="0">
                      <a:pos x="2017" y="224"/>
                    </a:cxn>
                    <a:cxn ang="0">
                      <a:pos x="2006" y="211"/>
                    </a:cxn>
                    <a:cxn ang="0">
                      <a:pos x="2003" y="199"/>
                    </a:cxn>
                    <a:cxn ang="0">
                      <a:pos x="2002" y="115"/>
                    </a:cxn>
                    <a:cxn ang="0">
                      <a:pos x="2002" y="103"/>
                    </a:cxn>
                    <a:cxn ang="0">
                      <a:pos x="1996" y="81"/>
                    </a:cxn>
                    <a:cxn ang="0">
                      <a:pos x="1988" y="60"/>
                    </a:cxn>
                    <a:cxn ang="0">
                      <a:pos x="1975" y="42"/>
                    </a:cxn>
                    <a:cxn ang="0">
                      <a:pos x="1960" y="26"/>
                    </a:cxn>
                    <a:cxn ang="0">
                      <a:pos x="1941" y="13"/>
                    </a:cxn>
                    <a:cxn ang="0">
                      <a:pos x="1920" y="5"/>
                    </a:cxn>
                    <a:cxn ang="0">
                      <a:pos x="1898" y="0"/>
                    </a:cxn>
                    <a:cxn ang="0">
                      <a:pos x="264" y="0"/>
                    </a:cxn>
                    <a:cxn ang="0">
                      <a:pos x="253" y="0"/>
                    </a:cxn>
                    <a:cxn ang="0">
                      <a:pos x="230" y="5"/>
                    </a:cxn>
                    <a:cxn ang="0">
                      <a:pos x="209" y="13"/>
                    </a:cxn>
                    <a:cxn ang="0">
                      <a:pos x="191" y="26"/>
                    </a:cxn>
                    <a:cxn ang="0">
                      <a:pos x="175" y="42"/>
                    </a:cxn>
                    <a:cxn ang="0">
                      <a:pos x="162" y="60"/>
                    </a:cxn>
                    <a:cxn ang="0">
                      <a:pos x="153" y="81"/>
                    </a:cxn>
                    <a:cxn ang="0">
                      <a:pos x="149" y="103"/>
                    </a:cxn>
                    <a:cxn ang="0">
                      <a:pos x="148" y="192"/>
                    </a:cxn>
                    <a:cxn ang="0">
                      <a:pos x="148" y="199"/>
                    </a:cxn>
                    <a:cxn ang="0">
                      <a:pos x="144" y="211"/>
                    </a:cxn>
                    <a:cxn ang="0">
                      <a:pos x="134" y="224"/>
                    </a:cxn>
                    <a:cxn ang="0">
                      <a:pos x="111" y="236"/>
                    </a:cxn>
                    <a:cxn ang="0">
                      <a:pos x="88" y="242"/>
                    </a:cxn>
                    <a:cxn ang="0">
                      <a:pos x="37" y="243"/>
                    </a:cxn>
                    <a:cxn ang="0">
                      <a:pos x="29" y="245"/>
                    </a:cxn>
                    <a:cxn ang="0">
                      <a:pos x="16" y="250"/>
                    </a:cxn>
                    <a:cxn ang="0">
                      <a:pos x="7" y="261"/>
                    </a:cxn>
                    <a:cxn ang="0">
                      <a:pos x="0" y="274"/>
                    </a:cxn>
                    <a:cxn ang="0">
                      <a:pos x="0" y="4320"/>
                    </a:cxn>
                    <a:cxn ang="0">
                      <a:pos x="5578" y="280"/>
                    </a:cxn>
                    <a:cxn ang="0">
                      <a:pos x="5577" y="274"/>
                    </a:cxn>
                    <a:cxn ang="0">
                      <a:pos x="5571" y="261"/>
                    </a:cxn>
                    <a:cxn ang="0">
                      <a:pos x="5562" y="250"/>
                    </a:cxn>
                    <a:cxn ang="0">
                      <a:pos x="5549" y="245"/>
                    </a:cxn>
                    <a:cxn ang="0">
                      <a:pos x="5541" y="243"/>
                    </a:cxn>
                  </a:cxnLst>
                  <a:rect l="0" t="0" r="r" b="b"/>
                  <a:pathLst>
                    <a:path w="5578" h="4320">
                      <a:moveTo>
                        <a:pt x="5541" y="243"/>
                      </a:moveTo>
                      <a:lnTo>
                        <a:pt x="2074" y="243"/>
                      </a:lnTo>
                      <a:lnTo>
                        <a:pt x="2074" y="243"/>
                      </a:lnTo>
                      <a:lnTo>
                        <a:pt x="2063" y="242"/>
                      </a:lnTo>
                      <a:lnTo>
                        <a:pt x="2050" y="240"/>
                      </a:lnTo>
                      <a:lnTo>
                        <a:pt x="2038" y="236"/>
                      </a:lnTo>
                      <a:lnTo>
                        <a:pt x="2028" y="230"/>
                      </a:lnTo>
                      <a:lnTo>
                        <a:pt x="2017" y="224"/>
                      </a:lnTo>
                      <a:lnTo>
                        <a:pt x="2009" y="215"/>
                      </a:lnTo>
                      <a:lnTo>
                        <a:pt x="2006" y="211"/>
                      </a:lnTo>
                      <a:lnTo>
                        <a:pt x="2004" y="204"/>
                      </a:lnTo>
                      <a:lnTo>
                        <a:pt x="2003" y="199"/>
                      </a:lnTo>
                      <a:lnTo>
                        <a:pt x="2002" y="192"/>
                      </a:lnTo>
                      <a:lnTo>
                        <a:pt x="2002" y="115"/>
                      </a:lnTo>
                      <a:lnTo>
                        <a:pt x="2002" y="115"/>
                      </a:lnTo>
                      <a:lnTo>
                        <a:pt x="2002" y="103"/>
                      </a:lnTo>
                      <a:lnTo>
                        <a:pt x="1999" y="92"/>
                      </a:lnTo>
                      <a:lnTo>
                        <a:pt x="1996" y="81"/>
                      </a:lnTo>
                      <a:lnTo>
                        <a:pt x="1992" y="71"/>
                      </a:lnTo>
                      <a:lnTo>
                        <a:pt x="1988" y="60"/>
                      </a:lnTo>
                      <a:lnTo>
                        <a:pt x="1982" y="51"/>
                      </a:lnTo>
                      <a:lnTo>
                        <a:pt x="1975" y="42"/>
                      </a:lnTo>
                      <a:lnTo>
                        <a:pt x="1968" y="34"/>
                      </a:lnTo>
                      <a:lnTo>
                        <a:pt x="1960" y="26"/>
                      </a:lnTo>
                      <a:lnTo>
                        <a:pt x="1951" y="20"/>
                      </a:lnTo>
                      <a:lnTo>
                        <a:pt x="1941" y="13"/>
                      </a:lnTo>
                      <a:lnTo>
                        <a:pt x="1931" y="9"/>
                      </a:lnTo>
                      <a:lnTo>
                        <a:pt x="1920" y="5"/>
                      </a:lnTo>
                      <a:lnTo>
                        <a:pt x="1909" y="1"/>
                      </a:lnTo>
                      <a:lnTo>
                        <a:pt x="1898" y="0"/>
                      </a:lnTo>
                      <a:lnTo>
                        <a:pt x="1886" y="0"/>
                      </a:lnTo>
                      <a:lnTo>
                        <a:pt x="264" y="0"/>
                      </a:lnTo>
                      <a:lnTo>
                        <a:pt x="264" y="0"/>
                      </a:lnTo>
                      <a:lnTo>
                        <a:pt x="253" y="0"/>
                      </a:lnTo>
                      <a:lnTo>
                        <a:pt x="241" y="1"/>
                      </a:lnTo>
                      <a:lnTo>
                        <a:pt x="230" y="5"/>
                      </a:lnTo>
                      <a:lnTo>
                        <a:pt x="219" y="9"/>
                      </a:lnTo>
                      <a:lnTo>
                        <a:pt x="209" y="13"/>
                      </a:lnTo>
                      <a:lnTo>
                        <a:pt x="199" y="20"/>
                      </a:lnTo>
                      <a:lnTo>
                        <a:pt x="191" y="26"/>
                      </a:lnTo>
                      <a:lnTo>
                        <a:pt x="182" y="34"/>
                      </a:lnTo>
                      <a:lnTo>
                        <a:pt x="175" y="42"/>
                      </a:lnTo>
                      <a:lnTo>
                        <a:pt x="168" y="51"/>
                      </a:lnTo>
                      <a:lnTo>
                        <a:pt x="162" y="60"/>
                      </a:lnTo>
                      <a:lnTo>
                        <a:pt x="157" y="71"/>
                      </a:lnTo>
                      <a:lnTo>
                        <a:pt x="153" y="81"/>
                      </a:lnTo>
                      <a:lnTo>
                        <a:pt x="151" y="92"/>
                      </a:lnTo>
                      <a:lnTo>
                        <a:pt x="149" y="103"/>
                      </a:lnTo>
                      <a:lnTo>
                        <a:pt x="148" y="115"/>
                      </a:lnTo>
                      <a:lnTo>
                        <a:pt x="148" y="192"/>
                      </a:lnTo>
                      <a:lnTo>
                        <a:pt x="148" y="192"/>
                      </a:lnTo>
                      <a:lnTo>
                        <a:pt x="148" y="199"/>
                      </a:lnTo>
                      <a:lnTo>
                        <a:pt x="147" y="204"/>
                      </a:lnTo>
                      <a:lnTo>
                        <a:pt x="144" y="211"/>
                      </a:lnTo>
                      <a:lnTo>
                        <a:pt x="141" y="215"/>
                      </a:lnTo>
                      <a:lnTo>
                        <a:pt x="134" y="224"/>
                      </a:lnTo>
                      <a:lnTo>
                        <a:pt x="123" y="230"/>
                      </a:lnTo>
                      <a:lnTo>
                        <a:pt x="111" y="236"/>
                      </a:lnTo>
                      <a:lnTo>
                        <a:pt x="99" y="240"/>
                      </a:lnTo>
                      <a:lnTo>
                        <a:pt x="88" y="242"/>
                      </a:lnTo>
                      <a:lnTo>
                        <a:pt x="77" y="243"/>
                      </a:lnTo>
                      <a:lnTo>
                        <a:pt x="37" y="243"/>
                      </a:lnTo>
                      <a:lnTo>
                        <a:pt x="37" y="243"/>
                      </a:lnTo>
                      <a:lnTo>
                        <a:pt x="29" y="245"/>
                      </a:lnTo>
                      <a:lnTo>
                        <a:pt x="22" y="246"/>
                      </a:lnTo>
                      <a:lnTo>
                        <a:pt x="16" y="250"/>
                      </a:lnTo>
                      <a:lnTo>
                        <a:pt x="10" y="254"/>
                      </a:lnTo>
                      <a:lnTo>
                        <a:pt x="7" y="261"/>
                      </a:lnTo>
                      <a:lnTo>
                        <a:pt x="3" y="266"/>
                      </a:lnTo>
                      <a:lnTo>
                        <a:pt x="0" y="274"/>
                      </a:lnTo>
                      <a:lnTo>
                        <a:pt x="0" y="280"/>
                      </a:lnTo>
                      <a:lnTo>
                        <a:pt x="0" y="4320"/>
                      </a:lnTo>
                      <a:lnTo>
                        <a:pt x="5578" y="4320"/>
                      </a:lnTo>
                      <a:lnTo>
                        <a:pt x="5578" y="280"/>
                      </a:lnTo>
                      <a:lnTo>
                        <a:pt x="5578" y="280"/>
                      </a:lnTo>
                      <a:lnTo>
                        <a:pt x="5577" y="274"/>
                      </a:lnTo>
                      <a:lnTo>
                        <a:pt x="5575" y="266"/>
                      </a:lnTo>
                      <a:lnTo>
                        <a:pt x="5571" y="261"/>
                      </a:lnTo>
                      <a:lnTo>
                        <a:pt x="5568" y="254"/>
                      </a:lnTo>
                      <a:lnTo>
                        <a:pt x="5562" y="250"/>
                      </a:lnTo>
                      <a:lnTo>
                        <a:pt x="5556" y="246"/>
                      </a:lnTo>
                      <a:lnTo>
                        <a:pt x="5549" y="245"/>
                      </a:lnTo>
                      <a:lnTo>
                        <a:pt x="5541" y="243"/>
                      </a:lnTo>
                      <a:lnTo>
                        <a:pt x="5541" y="243"/>
                      </a:lnTo>
                      <a:close/>
                    </a:path>
                  </a:pathLst>
                </a:custGeom>
                <a:solidFill>
                  <a:schemeClr val="tx2"/>
                </a:solidFill>
                <a:ln w="9525">
                  <a:noFill/>
                  <a:round/>
                  <a:headEnd/>
                  <a:tailEnd/>
                </a:ln>
              </p:spPr>
              <p:txBody>
                <a:bodyPr vert="horz" wrap="square" lIns="41791" tIns="20896" rIns="41791" bIns="20896" numCol="1" anchor="t" anchorCtr="0" compatLnSpc="1">
                  <a:prstTxWarp prst="textNoShape">
                    <a:avLst/>
                  </a:prstTxWarp>
                </a:bodyPr>
                <a:lstStyle/>
                <a:p>
                  <a:endParaRPr lang="en-US" sz="823">
                    <a:solidFill>
                      <a:srgbClr val="000000"/>
                    </a:solidFill>
                  </a:endParaRPr>
                </a:p>
              </p:txBody>
            </p:sp>
            <p:sp>
              <p:nvSpPr>
                <p:cNvPr id="60" name="Round Diagonal Corner Rectangle 280">
                  <a:extLst>
                    <a:ext uri="{FF2B5EF4-FFF2-40B4-BE49-F238E27FC236}">
                      <a16:creationId xmlns:a16="http://schemas.microsoft.com/office/drawing/2014/main" id="{45D16DA7-3894-4DE9-BFDE-AA0FF2030249}"/>
                    </a:ext>
                  </a:extLst>
                </p:cNvPr>
                <p:cNvSpPr/>
                <p:nvPr userDrawn="1"/>
              </p:nvSpPr>
              <p:spPr>
                <a:xfrm>
                  <a:off x="4475284" y="2613029"/>
                  <a:ext cx="2739080" cy="2078572"/>
                </a:xfrm>
                <a:prstGeom prst="round2DiagRect">
                  <a:avLst>
                    <a:gd name="adj1" fmla="val 4507"/>
                    <a:gd name="adj2" fmla="val 0"/>
                  </a:avLst>
                </a:prstGeom>
                <a:solidFill>
                  <a:schemeClr val="bg1"/>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1107" tIns="21107" rIns="21107" bIns="21107" rtlCol="0" anchor="ctr"/>
                <a:lstStyle/>
                <a:p>
                  <a:pPr algn="ctr"/>
                  <a:endParaRPr lang="en-US" sz="823" b="1">
                    <a:solidFill>
                      <a:srgbClr val="0091DA"/>
                    </a:solidFill>
                  </a:endParaRPr>
                </a:p>
              </p:txBody>
            </p:sp>
          </p:grpSp>
          <p:grpSp>
            <p:nvGrpSpPr>
              <p:cNvPr id="49" name="Group 4">
                <a:extLst>
                  <a:ext uri="{FF2B5EF4-FFF2-40B4-BE49-F238E27FC236}">
                    <a16:creationId xmlns:a16="http://schemas.microsoft.com/office/drawing/2014/main" id="{A33E888D-AF09-4F12-AF02-1CB6029BA0D9}"/>
                  </a:ext>
                </a:extLst>
              </p:cNvPr>
              <p:cNvGrpSpPr>
                <a:grpSpLocks noChangeAspect="1"/>
              </p:cNvGrpSpPr>
              <p:nvPr/>
            </p:nvGrpSpPr>
            <p:grpSpPr bwMode="auto">
              <a:xfrm rot="6112636">
                <a:off x="6501614" y="3809096"/>
                <a:ext cx="818842" cy="861084"/>
                <a:chOff x="4656" y="1582"/>
                <a:chExt cx="2268" cy="2385"/>
              </a:xfrm>
            </p:grpSpPr>
            <p:sp>
              <p:nvSpPr>
                <p:cNvPr id="50" name="Freeform 5">
                  <a:extLst>
                    <a:ext uri="{FF2B5EF4-FFF2-40B4-BE49-F238E27FC236}">
                      <a16:creationId xmlns:a16="http://schemas.microsoft.com/office/drawing/2014/main" id="{29520CC5-8F13-4544-8211-F7893C51C045}"/>
                    </a:ext>
                  </a:extLst>
                </p:cNvPr>
                <p:cNvSpPr>
                  <a:spLocks/>
                </p:cNvSpPr>
                <p:nvPr/>
              </p:nvSpPr>
              <p:spPr bwMode="auto">
                <a:xfrm>
                  <a:off x="4656" y="3858"/>
                  <a:ext cx="102" cy="109"/>
                </a:xfrm>
                <a:custGeom>
                  <a:avLst/>
                  <a:gdLst>
                    <a:gd name="T0" fmla="*/ 20 w 43"/>
                    <a:gd name="T1" fmla="*/ 0 h 46"/>
                    <a:gd name="T2" fmla="*/ 19 w 43"/>
                    <a:gd name="T3" fmla="*/ 9 h 46"/>
                    <a:gd name="T4" fmla="*/ 12 w 43"/>
                    <a:gd name="T5" fmla="*/ 17 h 46"/>
                    <a:gd name="T6" fmla="*/ 1 w 43"/>
                    <a:gd name="T7" fmla="*/ 38 h 46"/>
                    <a:gd name="T8" fmla="*/ 2 w 43"/>
                    <a:gd name="T9" fmla="*/ 43 h 46"/>
                    <a:gd name="T10" fmla="*/ 10 w 43"/>
                    <a:gd name="T11" fmla="*/ 44 h 46"/>
                    <a:gd name="T12" fmla="*/ 30 w 43"/>
                    <a:gd name="T13" fmla="*/ 32 h 46"/>
                    <a:gd name="T14" fmla="*/ 38 w 43"/>
                    <a:gd name="T15" fmla="*/ 24 h 46"/>
                    <a:gd name="T16" fmla="*/ 43 w 43"/>
                    <a:gd name="T17" fmla="*/ 22 h 46"/>
                    <a:gd name="T18" fmla="*/ 20 w 4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20" y="0"/>
                      </a:moveTo>
                      <a:cubicBezTo>
                        <a:pt x="19" y="9"/>
                        <a:pt x="19" y="9"/>
                        <a:pt x="19" y="9"/>
                      </a:cubicBezTo>
                      <a:cubicBezTo>
                        <a:pt x="19" y="9"/>
                        <a:pt x="14" y="14"/>
                        <a:pt x="12" y="17"/>
                      </a:cubicBezTo>
                      <a:cubicBezTo>
                        <a:pt x="10" y="21"/>
                        <a:pt x="1" y="38"/>
                        <a:pt x="1" y="38"/>
                      </a:cubicBezTo>
                      <a:cubicBezTo>
                        <a:pt x="1" y="38"/>
                        <a:pt x="0" y="41"/>
                        <a:pt x="2" y="43"/>
                      </a:cubicBezTo>
                      <a:cubicBezTo>
                        <a:pt x="5" y="46"/>
                        <a:pt x="7" y="45"/>
                        <a:pt x="10" y="44"/>
                      </a:cubicBezTo>
                      <a:cubicBezTo>
                        <a:pt x="10" y="44"/>
                        <a:pt x="28" y="33"/>
                        <a:pt x="30" y="32"/>
                      </a:cubicBezTo>
                      <a:cubicBezTo>
                        <a:pt x="31" y="31"/>
                        <a:pt x="38" y="24"/>
                        <a:pt x="38" y="24"/>
                      </a:cubicBezTo>
                      <a:cubicBezTo>
                        <a:pt x="43" y="22"/>
                        <a:pt x="43" y="22"/>
                        <a:pt x="43" y="22"/>
                      </a:cubicBez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1" name="Freeform 6">
                  <a:extLst>
                    <a:ext uri="{FF2B5EF4-FFF2-40B4-BE49-F238E27FC236}">
                      <a16:creationId xmlns:a16="http://schemas.microsoft.com/office/drawing/2014/main" id="{4D79E521-7BA1-4E78-8BD6-0ADA442E737C}"/>
                    </a:ext>
                  </a:extLst>
                </p:cNvPr>
                <p:cNvSpPr>
                  <a:spLocks/>
                </p:cNvSpPr>
                <p:nvPr/>
              </p:nvSpPr>
              <p:spPr bwMode="auto">
                <a:xfrm>
                  <a:off x="4694" y="3524"/>
                  <a:ext cx="393" cy="398"/>
                </a:xfrm>
                <a:custGeom>
                  <a:avLst/>
                  <a:gdLst>
                    <a:gd name="T0" fmla="*/ 127 w 166"/>
                    <a:gd name="T1" fmla="*/ 0 h 168"/>
                    <a:gd name="T2" fmla="*/ 111 w 166"/>
                    <a:gd name="T3" fmla="*/ 1 h 168"/>
                    <a:gd name="T4" fmla="*/ 0 w 166"/>
                    <a:gd name="T5" fmla="*/ 143 h 168"/>
                    <a:gd name="T6" fmla="*/ 10 w 166"/>
                    <a:gd name="T7" fmla="*/ 158 h 168"/>
                    <a:gd name="T8" fmla="*/ 25 w 166"/>
                    <a:gd name="T9" fmla="*/ 168 h 168"/>
                    <a:gd name="T10" fmla="*/ 166 w 166"/>
                    <a:gd name="T11" fmla="*/ 52 h 168"/>
                    <a:gd name="T12" fmla="*/ 127 w 16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66" h="168">
                      <a:moveTo>
                        <a:pt x="127" y="0"/>
                      </a:moveTo>
                      <a:cubicBezTo>
                        <a:pt x="111" y="1"/>
                        <a:pt x="111" y="1"/>
                        <a:pt x="111" y="1"/>
                      </a:cubicBezTo>
                      <a:cubicBezTo>
                        <a:pt x="0" y="143"/>
                        <a:pt x="0" y="143"/>
                        <a:pt x="0" y="143"/>
                      </a:cubicBezTo>
                      <a:cubicBezTo>
                        <a:pt x="0" y="143"/>
                        <a:pt x="0" y="148"/>
                        <a:pt x="10" y="158"/>
                      </a:cubicBezTo>
                      <a:cubicBezTo>
                        <a:pt x="20" y="168"/>
                        <a:pt x="25" y="168"/>
                        <a:pt x="25" y="168"/>
                      </a:cubicBezTo>
                      <a:cubicBezTo>
                        <a:pt x="166" y="52"/>
                        <a:pt x="166" y="52"/>
                        <a:pt x="166" y="52"/>
                      </a:cubicBezTo>
                      <a:lnTo>
                        <a:pt x="127" y="0"/>
                      </a:lnTo>
                      <a:close/>
                    </a:path>
                  </a:pathLst>
                </a:custGeom>
                <a:solidFill>
                  <a:srgbClr val="87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2" name="Freeform 7">
                  <a:extLst>
                    <a:ext uri="{FF2B5EF4-FFF2-40B4-BE49-F238E27FC236}">
                      <a16:creationId xmlns:a16="http://schemas.microsoft.com/office/drawing/2014/main" id="{1BF8AD56-D320-4BD1-B782-6C7CFF86E519}"/>
                    </a:ext>
                  </a:extLst>
                </p:cNvPr>
                <p:cNvSpPr>
                  <a:spLocks/>
                </p:cNvSpPr>
                <p:nvPr/>
              </p:nvSpPr>
              <p:spPr bwMode="auto">
                <a:xfrm>
                  <a:off x="4936" y="2525"/>
                  <a:ext cx="1073" cy="1142"/>
                </a:xfrm>
                <a:custGeom>
                  <a:avLst/>
                  <a:gdLst>
                    <a:gd name="T0" fmla="*/ 0 w 453"/>
                    <a:gd name="T1" fmla="*/ 427 h 482"/>
                    <a:gd name="T2" fmla="*/ 389 w 453"/>
                    <a:gd name="T3" fmla="*/ 0 h 482"/>
                    <a:gd name="T4" fmla="*/ 419 w 453"/>
                    <a:gd name="T5" fmla="*/ 34 h 482"/>
                    <a:gd name="T6" fmla="*/ 453 w 453"/>
                    <a:gd name="T7" fmla="*/ 66 h 482"/>
                    <a:gd name="T8" fmla="*/ 62 w 453"/>
                    <a:gd name="T9" fmla="*/ 482 h 482"/>
                    <a:gd name="T10" fmla="*/ 0 w 453"/>
                    <a:gd name="T11" fmla="*/ 427 h 482"/>
                  </a:gdLst>
                  <a:ahLst/>
                  <a:cxnLst>
                    <a:cxn ang="0">
                      <a:pos x="T0" y="T1"/>
                    </a:cxn>
                    <a:cxn ang="0">
                      <a:pos x="T2" y="T3"/>
                    </a:cxn>
                    <a:cxn ang="0">
                      <a:pos x="T4" y="T5"/>
                    </a:cxn>
                    <a:cxn ang="0">
                      <a:pos x="T6" y="T7"/>
                    </a:cxn>
                    <a:cxn ang="0">
                      <a:pos x="T8" y="T9"/>
                    </a:cxn>
                    <a:cxn ang="0">
                      <a:pos x="T10" y="T11"/>
                    </a:cxn>
                  </a:cxnLst>
                  <a:rect l="0" t="0" r="r" b="b"/>
                  <a:pathLst>
                    <a:path w="453" h="482">
                      <a:moveTo>
                        <a:pt x="0" y="427"/>
                      </a:moveTo>
                      <a:cubicBezTo>
                        <a:pt x="389" y="0"/>
                        <a:pt x="389" y="0"/>
                        <a:pt x="389" y="0"/>
                      </a:cubicBezTo>
                      <a:cubicBezTo>
                        <a:pt x="389" y="0"/>
                        <a:pt x="405" y="21"/>
                        <a:pt x="419" y="34"/>
                      </a:cubicBezTo>
                      <a:cubicBezTo>
                        <a:pt x="432" y="47"/>
                        <a:pt x="440" y="51"/>
                        <a:pt x="453" y="66"/>
                      </a:cubicBezTo>
                      <a:cubicBezTo>
                        <a:pt x="62" y="482"/>
                        <a:pt x="62" y="482"/>
                        <a:pt x="62" y="482"/>
                      </a:cubicBezTo>
                      <a:lnTo>
                        <a:pt x="0" y="4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3" name="Freeform 8">
                  <a:extLst>
                    <a:ext uri="{FF2B5EF4-FFF2-40B4-BE49-F238E27FC236}">
                      <a16:creationId xmlns:a16="http://schemas.microsoft.com/office/drawing/2014/main" id="{9DDE5C08-924C-4F8C-A626-5E1C0BBF39BD}"/>
                    </a:ext>
                  </a:extLst>
                </p:cNvPr>
                <p:cNvSpPr>
                  <a:spLocks/>
                </p:cNvSpPr>
                <p:nvPr/>
              </p:nvSpPr>
              <p:spPr bwMode="auto">
                <a:xfrm>
                  <a:off x="5803" y="2494"/>
                  <a:ext cx="249" cy="249"/>
                </a:xfrm>
                <a:custGeom>
                  <a:avLst/>
                  <a:gdLst>
                    <a:gd name="T0" fmla="*/ 0 w 105"/>
                    <a:gd name="T1" fmla="*/ 34 h 105"/>
                    <a:gd name="T2" fmla="*/ 33 w 105"/>
                    <a:gd name="T3" fmla="*/ 0 h 105"/>
                    <a:gd name="T4" fmla="*/ 71 w 105"/>
                    <a:gd name="T5" fmla="*/ 30 h 105"/>
                    <a:gd name="T6" fmla="*/ 105 w 105"/>
                    <a:gd name="T7" fmla="*/ 67 h 105"/>
                    <a:gd name="T8" fmla="*/ 69 w 105"/>
                    <a:gd name="T9" fmla="*/ 105 h 105"/>
                    <a:gd name="T10" fmla="*/ 0 w 105"/>
                    <a:gd name="T11" fmla="*/ 34 h 105"/>
                  </a:gdLst>
                  <a:ahLst/>
                  <a:cxnLst>
                    <a:cxn ang="0">
                      <a:pos x="T0" y="T1"/>
                    </a:cxn>
                    <a:cxn ang="0">
                      <a:pos x="T2" y="T3"/>
                    </a:cxn>
                    <a:cxn ang="0">
                      <a:pos x="T4" y="T5"/>
                    </a:cxn>
                    <a:cxn ang="0">
                      <a:pos x="T6" y="T7"/>
                    </a:cxn>
                    <a:cxn ang="0">
                      <a:pos x="T8" y="T9"/>
                    </a:cxn>
                    <a:cxn ang="0">
                      <a:pos x="T10" y="T11"/>
                    </a:cxn>
                  </a:cxnLst>
                  <a:rect l="0" t="0" r="r" b="b"/>
                  <a:pathLst>
                    <a:path w="105" h="105">
                      <a:moveTo>
                        <a:pt x="0" y="34"/>
                      </a:moveTo>
                      <a:cubicBezTo>
                        <a:pt x="33" y="0"/>
                        <a:pt x="33" y="0"/>
                        <a:pt x="33" y="0"/>
                      </a:cubicBezTo>
                      <a:cubicBezTo>
                        <a:pt x="33" y="0"/>
                        <a:pt x="58" y="17"/>
                        <a:pt x="71" y="30"/>
                      </a:cubicBezTo>
                      <a:cubicBezTo>
                        <a:pt x="83" y="44"/>
                        <a:pt x="105" y="67"/>
                        <a:pt x="105" y="67"/>
                      </a:cubicBezTo>
                      <a:cubicBezTo>
                        <a:pt x="69" y="105"/>
                        <a:pt x="69" y="105"/>
                        <a:pt x="69" y="105"/>
                      </a:cubicBezTo>
                      <a:lnTo>
                        <a:pt x="0" y="34"/>
                      </a:lnTo>
                      <a:close/>
                    </a:path>
                  </a:pathLst>
                </a:custGeom>
                <a:solidFill>
                  <a:srgbClr val="87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4" name="Freeform 9">
                  <a:extLst>
                    <a:ext uri="{FF2B5EF4-FFF2-40B4-BE49-F238E27FC236}">
                      <a16:creationId xmlns:a16="http://schemas.microsoft.com/office/drawing/2014/main" id="{372723B3-C00F-4FF7-B5E9-E9A7E90CD022}"/>
                    </a:ext>
                  </a:extLst>
                </p:cNvPr>
                <p:cNvSpPr>
                  <a:spLocks/>
                </p:cNvSpPr>
                <p:nvPr/>
              </p:nvSpPr>
              <p:spPr bwMode="auto">
                <a:xfrm>
                  <a:off x="6706" y="1582"/>
                  <a:ext cx="201" cy="199"/>
                </a:xfrm>
                <a:custGeom>
                  <a:avLst/>
                  <a:gdLst>
                    <a:gd name="T0" fmla="*/ 0 w 85"/>
                    <a:gd name="T1" fmla="*/ 34 h 84"/>
                    <a:gd name="T2" fmla="*/ 5 w 85"/>
                    <a:gd name="T3" fmla="*/ 31 h 84"/>
                    <a:gd name="T4" fmla="*/ 54 w 85"/>
                    <a:gd name="T5" fmla="*/ 0 h 84"/>
                    <a:gd name="T6" fmla="*/ 74 w 85"/>
                    <a:gd name="T7" fmla="*/ 14 h 84"/>
                    <a:gd name="T8" fmla="*/ 85 w 85"/>
                    <a:gd name="T9" fmla="*/ 30 h 84"/>
                    <a:gd name="T10" fmla="*/ 74 w 85"/>
                    <a:gd name="T11" fmla="*/ 65 h 84"/>
                    <a:gd name="T12" fmla="*/ 59 w 85"/>
                    <a:gd name="T13" fmla="*/ 84 h 84"/>
                    <a:gd name="T14" fmla="*/ 35 w 85"/>
                    <a:gd name="T15" fmla="*/ 67 h 84"/>
                    <a:gd name="T16" fmla="*/ 0 w 85"/>
                    <a:gd name="T1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4">
                      <a:moveTo>
                        <a:pt x="0" y="34"/>
                      </a:moveTo>
                      <a:cubicBezTo>
                        <a:pt x="5" y="31"/>
                        <a:pt x="5" y="31"/>
                        <a:pt x="5" y="31"/>
                      </a:cubicBezTo>
                      <a:cubicBezTo>
                        <a:pt x="5" y="31"/>
                        <a:pt x="29" y="4"/>
                        <a:pt x="54" y="0"/>
                      </a:cubicBezTo>
                      <a:cubicBezTo>
                        <a:pt x="54" y="0"/>
                        <a:pt x="64" y="4"/>
                        <a:pt x="74" y="14"/>
                      </a:cubicBezTo>
                      <a:cubicBezTo>
                        <a:pt x="84" y="23"/>
                        <a:pt x="85" y="30"/>
                        <a:pt x="85" y="30"/>
                      </a:cubicBezTo>
                      <a:cubicBezTo>
                        <a:pt x="85" y="30"/>
                        <a:pt x="80" y="56"/>
                        <a:pt x="74" y="65"/>
                      </a:cubicBezTo>
                      <a:cubicBezTo>
                        <a:pt x="69" y="74"/>
                        <a:pt x="59" y="84"/>
                        <a:pt x="59" y="84"/>
                      </a:cubicBezTo>
                      <a:cubicBezTo>
                        <a:pt x="35" y="67"/>
                        <a:pt x="35" y="67"/>
                        <a:pt x="35" y="67"/>
                      </a:cubicBezTo>
                      <a:lnTo>
                        <a:pt x="0" y="34"/>
                      </a:lnTo>
                      <a:close/>
                    </a:path>
                  </a:pathLst>
                </a:custGeom>
                <a:solidFill>
                  <a:srgbClr val="87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5" name="Freeform 10">
                  <a:extLst>
                    <a:ext uri="{FF2B5EF4-FFF2-40B4-BE49-F238E27FC236}">
                      <a16:creationId xmlns:a16="http://schemas.microsoft.com/office/drawing/2014/main" id="{FFE95EC1-FCE0-4671-966A-798D3F150618}"/>
                    </a:ext>
                  </a:extLst>
                </p:cNvPr>
                <p:cNvSpPr>
                  <a:spLocks/>
                </p:cNvSpPr>
                <p:nvPr/>
              </p:nvSpPr>
              <p:spPr bwMode="auto">
                <a:xfrm>
                  <a:off x="5862" y="1648"/>
                  <a:ext cx="979" cy="1033"/>
                </a:xfrm>
                <a:custGeom>
                  <a:avLst/>
                  <a:gdLst>
                    <a:gd name="T0" fmla="*/ 0 w 413"/>
                    <a:gd name="T1" fmla="*/ 359 h 436"/>
                    <a:gd name="T2" fmla="*/ 241 w 413"/>
                    <a:gd name="T3" fmla="*/ 106 h 436"/>
                    <a:gd name="T4" fmla="*/ 354 w 413"/>
                    <a:gd name="T5" fmla="*/ 6 h 436"/>
                    <a:gd name="T6" fmla="*/ 368 w 413"/>
                    <a:gd name="T7" fmla="*/ 6 h 436"/>
                    <a:gd name="T8" fmla="*/ 400 w 413"/>
                    <a:gd name="T9" fmla="*/ 30 h 436"/>
                    <a:gd name="T10" fmla="*/ 413 w 413"/>
                    <a:gd name="T11" fmla="*/ 47 h 436"/>
                    <a:gd name="T12" fmla="*/ 411 w 413"/>
                    <a:gd name="T13" fmla="*/ 79 h 436"/>
                    <a:gd name="T14" fmla="*/ 273 w 413"/>
                    <a:gd name="T15" fmla="*/ 232 h 436"/>
                    <a:gd name="T16" fmla="*/ 167 w 413"/>
                    <a:gd name="T17" fmla="*/ 342 h 436"/>
                    <a:gd name="T18" fmla="*/ 109 w 413"/>
                    <a:gd name="T19" fmla="*/ 400 h 436"/>
                    <a:gd name="T20" fmla="*/ 74 w 413"/>
                    <a:gd name="T21" fmla="*/ 436 h 436"/>
                    <a:gd name="T22" fmla="*/ 0 w 413"/>
                    <a:gd name="T23" fmla="*/ 35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3" h="436">
                      <a:moveTo>
                        <a:pt x="0" y="359"/>
                      </a:moveTo>
                      <a:cubicBezTo>
                        <a:pt x="241" y="106"/>
                        <a:pt x="241" y="106"/>
                        <a:pt x="241" y="106"/>
                      </a:cubicBezTo>
                      <a:cubicBezTo>
                        <a:pt x="241" y="106"/>
                        <a:pt x="329" y="15"/>
                        <a:pt x="354" y="6"/>
                      </a:cubicBezTo>
                      <a:cubicBezTo>
                        <a:pt x="354" y="6"/>
                        <a:pt x="360" y="0"/>
                        <a:pt x="368" y="6"/>
                      </a:cubicBezTo>
                      <a:cubicBezTo>
                        <a:pt x="376" y="11"/>
                        <a:pt x="397" y="27"/>
                        <a:pt x="400" y="30"/>
                      </a:cubicBezTo>
                      <a:cubicBezTo>
                        <a:pt x="403" y="34"/>
                        <a:pt x="413" y="47"/>
                        <a:pt x="413" y="47"/>
                      </a:cubicBezTo>
                      <a:cubicBezTo>
                        <a:pt x="411" y="79"/>
                        <a:pt x="411" y="79"/>
                        <a:pt x="411" y="79"/>
                      </a:cubicBezTo>
                      <a:cubicBezTo>
                        <a:pt x="273" y="232"/>
                        <a:pt x="273" y="232"/>
                        <a:pt x="273" y="232"/>
                      </a:cubicBezTo>
                      <a:cubicBezTo>
                        <a:pt x="167" y="342"/>
                        <a:pt x="167" y="342"/>
                        <a:pt x="167" y="342"/>
                      </a:cubicBezTo>
                      <a:cubicBezTo>
                        <a:pt x="109" y="400"/>
                        <a:pt x="109" y="400"/>
                        <a:pt x="109" y="400"/>
                      </a:cubicBezTo>
                      <a:cubicBezTo>
                        <a:pt x="74" y="436"/>
                        <a:pt x="74" y="436"/>
                        <a:pt x="74" y="436"/>
                      </a:cubicBezTo>
                      <a:lnTo>
                        <a:pt x="0" y="3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6" name="Freeform 11">
                  <a:extLst>
                    <a:ext uri="{FF2B5EF4-FFF2-40B4-BE49-F238E27FC236}">
                      <a16:creationId xmlns:a16="http://schemas.microsoft.com/office/drawing/2014/main" id="{C8E1CC4C-7DAB-4E2C-B564-2CABA89D3AF7}"/>
                    </a:ext>
                  </a:extLst>
                </p:cNvPr>
                <p:cNvSpPr>
                  <a:spLocks/>
                </p:cNvSpPr>
                <p:nvPr/>
              </p:nvSpPr>
              <p:spPr bwMode="auto">
                <a:xfrm>
                  <a:off x="6239" y="1695"/>
                  <a:ext cx="668" cy="789"/>
                </a:xfrm>
                <a:custGeom>
                  <a:avLst/>
                  <a:gdLst>
                    <a:gd name="T0" fmla="*/ 240 w 282"/>
                    <a:gd name="T1" fmla="*/ 0 h 333"/>
                    <a:gd name="T2" fmla="*/ 235 w 282"/>
                    <a:gd name="T3" fmla="*/ 5 h 333"/>
                    <a:gd name="T4" fmla="*/ 248 w 282"/>
                    <a:gd name="T5" fmla="*/ 14 h 333"/>
                    <a:gd name="T6" fmla="*/ 251 w 282"/>
                    <a:gd name="T7" fmla="*/ 24 h 333"/>
                    <a:gd name="T8" fmla="*/ 239 w 282"/>
                    <a:gd name="T9" fmla="*/ 46 h 333"/>
                    <a:gd name="T10" fmla="*/ 168 w 282"/>
                    <a:gd name="T11" fmla="*/ 135 h 333"/>
                    <a:gd name="T12" fmla="*/ 26 w 282"/>
                    <a:gd name="T13" fmla="*/ 276 h 333"/>
                    <a:gd name="T14" fmla="*/ 3 w 282"/>
                    <a:gd name="T15" fmla="*/ 310 h 333"/>
                    <a:gd name="T16" fmla="*/ 3 w 282"/>
                    <a:gd name="T17" fmla="*/ 330 h 333"/>
                    <a:gd name="T18" fmla="*/ 15 w 282"/>
                    <a:gd name="T19" fmla="*/ 332 h 333"/>
                    <a:gd name="T20" fmla="*/ 198 w 282"/>
                    <a:gd name="T21" fmla="*/ 144 h 333"/>
                    <a:gd name="T22" fmla="*/ 278 w 282"/>
                    <a:gd name="T23" fmla="*/ 60 h 333"/>
                    <a:gd name="T24" fmla="*/ 266 w 282"/>
                    <a:gd name="T25" fmla="*/ 23 h 333"/>
                    <a:gd name="T26" fmla="*/ 263 w 282"/>
                    <a:gd name="T27" fmla="*/ 18 h 333"/>
                    <a:gd name="T28" fmla="*/ 252 w 282"/>
                    <a:gd name="T29" fmla="*/ 7 h 333"/>
                    <a:gd name="T30" fmla="*/ 240 w 282"/>
                    <a:gd name="T3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333">
                      <a:moveTo>
                        <a:pt x="240" y="0"/>
                      </a:moveTo>
                      <a:cubicBezTo>
                        <a:pt x="235" y="5"/>
                        <a:pt x="235" y="5"/>
                        <a:pt x="235" y="5"/>
                      </a:cubicBezTo>
                      <a:cubicBezTo>
                        <a:pt x="248" y="14"/>
                        <a:pt x="248" y="14"/>
                        <a:pt x="248" y="14"/>
                      </a:cubicBezTo>
                      <a:cubicBezTo>
                        <a:pt x="251" y="17"/>
                        <a:pt x="253" y="21"/>
                        <a:pt x="251" y="24"/>
                      </a:cubicBezTo>
                      <a:cubicBezTo>
                        <a:pt x="249" y="30"/>
                        <a:pt x="245" y="37"/>
                        <a:pt x="239" y="46"/>
                      </a:cubicBezTo>
                      <a:cubicBezTo>
                        <a:pt x="224" y="70"/>
                        <a:pt x="197" y="105"/>
                        <a:pt x="168" y="135"/>
                      </a:cubicBezTo>
                      <a:cubicBezTo>
                        <a:pt x="122" y="183"/>
                        <a:pt x="35" y="271"/>
                        <a:pt x="26" y="276"/>
                      </a:cubicBezTo>
                      <a:cubicBezTo>
                        <a:pt x="17" y="282"/>
                        <a:pt x="6" y="304"/>
                        <a:pt x="3" y="310"/>
                      </a:cubicBezTo>
                      <a:cubicBezTo>
                        <a:pt x="1" y="316"/>
                        <a:pt x="0" y="327"/>
                        <a:pt x="3" y="330"/>
                      </a:cubicBezTo>
                      <a:cubicBezTo>
                        <a:pt x="7" y="332"/>
                        <a:pt x="12" y="333"/>
                        <a:pt x="15" y="332"/>
                      </a:cubicBezTo>
                      <a:cubicBezTo>
                        <a:pt x="18" y="331"/>
                        <a:pt x="178" y="164"/>
                        <a:pt x="198" y="144"/>
                      </a:cubicBezTo>
                      <a:cubicBezTo>
                        <a:pt x="218" y="123"/>
                        <a:pt x="273" y="73"/>
                        <a:pt x="278" y="60"/>
                      </a:cubicBezTo>
                      <a:cubicBezTo>
                        <a:pt x="282" y="47"/>
                        <a:pt x="269" y="29"/>
                        <a:pt x="266" y="23"/>
                      </a:cubicBezTo>
                      <a:cubicBezTo>
                        <a:pt x="263" y="18"/>
                        <a:pt x="263" y="18"/>
                        <a:pt x="263" y="18"/>
                      </a:cubicBezTo>
                      <a:cubicBezTo>
                        <a:pt x="262" y="16"/>
                        <a:pt x="261" y="14"/>
                        <a:pt x="252" y="7"/>
                      </a:cubicBezTo>
                      <a:cubicBezTo>
                        <a:pt x="250" y="5"/>
                        <a:pt x="240" y="0"/>
                        <a:pt x="240" y="0"/>
                      </a:cubicBezTo>
                      <a:close/>
                    </a:path>
                  </a:pathLst>
                </a:custGeom>
                <a:solidFill>
                  <a:srgbClr val="CFC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7" name="Freeform 12">
                  <a:extLst>
                    <a:ext uri="{FF2B5EF4-FFF2-40B4-BE49-F238E27FC236}">
                      <a16:creationId xmlns:a16="http://schemas.microsoft.com/office/drawing/2014/main" id="{05B11A1F-030A-42B6-9B0A-0A9BD4AF7F0A}"/>
                    </a:ext>
                  </a:extLst>
                </p:cNvPr>
                <p:cNvSpPr>
                  <a:spLocks/>
                </p:cNvSpPr>
                <p:nvPr/>
              </p:nvSpPr>
              <p:spPr bwMode="auto">
                <a:xfrm>
                  <a:off x="6239" y="1695"/>
                  <a:ext cx="668" cy="789"/>
                </a:xfrm>
                <a:custGeom>
                  <a:avLst/>
                  <a:gdLst>
                    <a:gd name="T0" fmla="*/ 240 w 282"/>
                    <a:gd name="T1" fmla="*/ 0 h 333"/>
                    <a:gd name="T2" fmla="*/ 235 w 282"/>
                    <a:gd name="T3" fmla="*/ 5 h 333"/>
                    <a:gd name="T4" fmla="*/ 248 w 282"/>
                    <a:gd name="T5" fmla="*/ 14 h 333"/>
                    <a:gd name="T6" fmla="*/ 251 w 282"/>
                    <a:gd name="T7" fmla="*/ 24 h 333"/>
                    <a:gd name="T8" fmla="*/ 239 w 282"/>
                    <a:gd name="T9" fmla="*/ 46 h 333"/>
                    <a:gd name="T10" fmla="*/ 168 w 282"/>
                    <a:gd name="T11" fmla="*/ 135 h 333"/>
                    <a:gd name="T12" fmla="*/ 26 w 282"/>
                    <a:gd name="T13" fmla="*/ 276 h 333"/>
                    <a:gd name="T14" fmla="*/ 3 w 282"/>
                    <a:gd name="T15" fmla="*/ 310 h 333"/>
                    <a:gd name="T16" fmla="*/ 3 w 282"/>
                    <a:gd name="T17" fmla="*/ 330 h 333"/>
                    <a:gd name="T18" fmla="*/ 15 w 282"/>
                    <a:gd name="T19" fmla="*/ 332 h 333"/>
                    <a:gd name="T20" fmla="*/ 198 w 282"/>
                    <a:gd name="T21" fmla="*/ 144 h 333"/>
                    <a:gd name="T22" fmla="*/ 278 w 282"/>
                    <a:gd name="T23" fmla="*/ 60 h 333"/>
                    <a:gd name="T24" fmla="*/ 266 w 282"/>
                    <a:gd name="T25" fmla="*/ 23 h 333"/>
                    <a:gd name="T26" fmla="*/ 263 w 282"/>
                    <a:gd name="T27" fmla="*/ 18 h 333"/>
                    <a:gd name="T28" fmla="*/ 252 w 282"/>
                    <a:gd name="T29" fmla="*/ 7 h 333"/>
                    <a:gd name="T30" fmla="*/ 240 w 282"/>
                    <a:gd name="T3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333">
                      <a:moveTo>
                        <a:pt x="240" y="0"/>
                      </a:moveTo>
                      <a:cubicBezTo>
                        <a:pt x="235" y="5"/>
                        <a:pt x="235" y="5"/>
                        <a:pt x="235" y="5"/>
                      </a:cubicBezTo>
                      <a:cubicBezTo>
                        <a:pt x="248" y="14"/>
                        <a:pt x="248" y="14"/>
                        <a:pt x="248" y="14"/>
                      </a:cubicBezTo>
                      <a:cubicBezTo>
                        <a:pt x="251" y="17"/>
                        <a:pt x="253" y="21"/>
                        <a:pt x="251" y="24"/>
                      </a:cubicBezTo>
                      <a:cubicBezTo>
                        <a:pt x="249" y="30"/>
                        <a:pt x="245" y="37"/>
                        <a:pt x="239" y="46"/>
                      </a:cubicBezTo>
                      <a:cubicBezTo>
                        <a:pt x="224" y="70"/>
                        <a:pt x="197" y="105"/>
                        <a:pt x="168" y="135"/>
                      </a:cubicBezTo>
                      <a:cubicBezTo>
                        <a:pt x="122" y="183"/>
                        <a:pt x="35" y="271"/>
                        <a:pt x="26" y="276"/>
                      </a:cubicBezTo>
                      <a:cubicBezTo>
                        <a:pt x="17" y="282"/>
                        <a:pt x="6" y="304"/>
                        <a:pt x="3" y="310"/>
                      </a:cubicBezTo>
                      <a:cubicBezTo>
                        <a:pt x="1" y="316"/>
                        <a:pt x="0" y="327"/>
                        <a:pt x="3" y="330"/>
                      </a:cubicBezTo>
                      <a:cubicBezTo>
                        <a:pt x="7" y="332"/>
                        <a:pt x="12" y="333"/>
                        <a:pt x="15" y="332"/>
                      </a:cubicBezTo>
                      <a:cubicBezTo>
                        <a:pt x="18" y="331"/>
                        <a:pt x="178" y="164"/>
                        <a:pt x="198" y="144"/>
                      </a:cubicBezTo>
                      <a:cubicBezTo>
                        <a:pt x="218" y="123"/>
                        <a:pt x="273" y="73"/>
                        <a:pt x="278" y="60"/>
                      </a:cubicBezTo>
                      <a:cubicBezTo>
                        <a:pt x="282" y="47"/>
                        <a:pt x="269" y="29"/>
                        <a:pt x="266" y="23"/>
                      </a:cubicBezTo>
                      <a:cubicBezTo>
                        <a:pt x="263" y="18"/>
                        <a:pt x="263" y="18"/>
                        <a:pt x="263" y="18"/>
                      </a:cubicBezTo>
                      <a:cubicBezTo>
                        <a:pt x="262" y="16"/>
                        <a:pt x="261" y="14"/>
                        <a:pt x="252" y="7"/>
                      </a:cubicBezTo>
                      <a:cubicBezTo>
                        <a:pt x="250" y="5"/>
                        <a:pt x="240" y="0"/>
                        <a:pt x="240" y="0"/>
                      </a:cubicBezTo>
                      <a:close/>
                    </a:path>
                  </a:pathLst>
                </a:custGeom>
                <a:solidFill>
                  <a:srgbClr val="A2A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58" name="Freeform 13">
                  <a:extLst>
                    <a:ext uri="{FF2B5EF4-FFF2-40B4-BE49-F238E27FC236}">
                      <a16:creationId xmlns:a16="http://schemas.microsoft.com/office/drawing/2014/main" id="{92E769F2-D8DA-43F4-BBDD-C459B46AD9C6}"/>
                    </a:ext>
                  </a:extLst>
                </p:cNvPr>
                <p:cNvSpPr>
                  <a:spLocks/>
                </p:cNvSpPr>
                <p:nvPr/>
              </p:nvSpPr>
              <p:spPr bwMode="auto">
                <a:xfrm>
                  <a:off x="6194" y="1719"/>
                  <a:ext cx="730" cy="815"/>
                </a:xfrm>
                <a:custGeom>
                  <a:avLst/>
                  <a:gdLst>
                    <a:gd name="T0" fmla="*/ 285 w 308"/>
                    <a:gd name="T1" fmla="*/ 0 h 344"/>
                    <a:gd name="T2" fmla="*/ 282 w 308"/>
                    <a:gd name="T3" fmla="*/ 8 h 344"/>
                    <a:gd name="T4" fmla="*/ 224 w 308"/>
                    <a:gd name="T5" fmla="*/ 91 h 344"/>
                    <a:gd name="T6" fmla="*/ 46 w 308"/>
                    <a:gd name="T7" fmla="*/ 272 h 344"/>
                    <a:gd name="T8" fmla="*/ 20 w 308"/>
                    <a:gd name="T9" fmla="*/ 280 h 344"/>
                    <a:gd name="T10" fmla="*/ 0 w 308"/>
                    <a:gd name="T11" fmla="*/ 316 h 344"/>
                    <a:gd name="T12" fmla="*/ 21 w 308"/>
                    <a:gd name="T13" fmla="*/ 344 h 344"/>
                    <a:gd name="T14" fmla="*/ 34 w 308"/>
                    <a:gd name="T15" fmla="*/ 322 h 344"/>
                    <a:gd name="T16" fmla="*/ 30 w 308"/>
                    <a:gd name="T17" fmla="*/ 304 h 344"/>
                    <a:gd name="T18" fmla="*/ 61 w 308"/>
                    <a:gd name="T19" fmla="*/ 267 h 344"/>
                    <a:gd name="T20" fmla="*/ 201 w 308"/>
                    <a:gd name="T21" fmla="*/ 127 h 344"/>
                    <a:gd name="T22" fmla="*/ 281 w 308"/>
                    <a:gd name="T23" fmla="*/ 26 h 344"/>
                    <a:gd name="T24" fmla="*/ 288 w 308"/>
                    <a:gd name="T25" fmla="*/ 44 h 344"/>
                    <a:gd name="T26" fmla="*/ 298 w 308"/>
                    <a:gd name="T27" fmla="*/ 52 h 344"/>
                    <a:gd name="T28" fmla="*/ 308 w 308"/>
                    <a:gd name="T29" fmla="*/ 31 h 344"/>
                    <a:gd name="T30" fmla="*/ 285 w 308"/>
                    <a:gd name="T3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344">
                      <a:moveTo>
                        <a:pt x="285" y="0"/>
                      </a:moveTo>
                      <a:cubicBezTo>
                        <a:pt x="282" y="8"/>
                        <a:pt x="282" y="8"/>
                        <a:pt x="282" y="8"/>
                      </a:cubicBezTo>
                      <a:cubicBezTo>
                        <a:pt x="282" y="8"/>
                        <a:pt x="245" y="65"/>
                        <a:pt x="224" y="91"/>
                      </a:cubicBezTo>
                      <a:cubicBezTo>
                        <a:pt x="203" y="118"/>
                        <a:pt x="64" y="260"/>
                        <a:pt x="46" y="272"/>
                      </a:cubicBezTo>
                      <a:cubicBezTo>
                        <a:pt x="28" y="284"/>
                        <a:pt x="20" y="280"/>
                        <a:pt x="20" y="280"/>
                      </a:cubicBezTo>
                      <a:cubicBezTo>
                        <a:pt x="0" y="316"/>
                        <a:pt x="0" y="316"/>
                        <a:pt x="0" y="316"/>
                      </a:cubicBezTo>
                      <a:cubicBezTo>
                        <a:pt x="21" y="344"/>
                        <a:pt x="21" y="344"/>
                        <a:pt x="21" y="344"/>
                      </a:cubicBezTo>
                      <a:cubicBezTo>
                        <a:pt x="34" y="322"/>
                        <a:pt x="34" y="322"/>
                        <a:pt x="34" y="322"/>
                      </a:cubicBezTo>
                      <a:cubicBezTo>
                        <a:pt x="34" y="322"/>
                        <a:pt x="19" y="322"/>
                        <a:pt x="30" y="304"/>
                      </a:cubicBezTo>
                      <a:cubicBezTo>
                        <a:pt x="41" y="286"/>
                        <a:pt x="48" y="280"/>
                        <a:pt x="61" y="267"/>
                      </a:cubicBezTo>
                      <a:cubicBezTo>
                        <a:pt x="73" y="254"/>
                        <a:pt x="201" y="127"/>
                        <a:pt x="201" y="127"/>
                      </a:cubicBezTo>
                      <a:cubicBezTo>
                        <a:pt x="201" y="127"/>
                        <a:pt x="274" y="40"/>
                        <a:pt x="281" y="26"/>
                      </a:cubicBezTo>
                      <a:cubicBezTo>
                        <a:pt x="281" y="26"/>
                        <a:pt x="283" y="38"/>
                        <a:pt x="288" y="44"/>
                      </a:cubicBezTo>
                      <a:cubicBezTo>
                        <a:pt x="293" y="50"/>
                        <a:pt x="298" y="52"/>
                        <a:pt x="298" y="52"/>
                      </a:cubicBezTo>
                      <a:cubicBezTo>
                        <a:pt x="308" y="31"/>
                        <a:pt x="308" y="31"/>
                        <a:pt x="308" y="31"/>
                      </a:cubicBezTo>
                      <a:lnTo>
                        <a:pt x="285"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grpSp>
        </p:grpSp>
        <p:grpSp>
          <p:nvGrpSpPr>
            <p:cNvPr id="12" name="Group 11">
              <a:extLst>
                <a:ext uri="{FF2B5EF4-FFF2-40B4-BE49-F238E27FC236}">
                  <a16:creationId xmlns:a16="http://schemas.microsoft.com/office/drawing/2014/main" id="{163E84F8-DED3-4B95-8764-FF989D69A1B1}"/>
                </a:ext>
              </a:extLst>
            </p:cNvPr>
            <p:cNvGrpSpPr/>
            <p:nvPr/>
          </p:nvGrpSpPr>
          <p:grpSpPr>
            <a:xfrm>
              <a:off x="9068775" y="2668942"/>
              <a:ext cx="490721" cy="631474"/>
              <a:chOff x="963499" y="4030824"/>
              <a:chExt cx="1279279" cy="1646213"/>
            </a:xfrm>
          </p:grpSpPr>
          <p:sp>
            <p:nvSpPr>
              <p:cNvPr id="34" name="AutoShape 3">
                <a:extLst>
                  <a:ext uri="{FF2B5EF4-FFF2-40B4-BE49-F238E27FC236}">
                    <a16:creationId xmlns:a16="http://schemas.microsoft.com/office/drawing/2014/main" id="{0165D9AA-1EAB-4CFC-97BF-634D7E9643B2}"/>
                  </a:ext>
                </a:extLst>
              </p:cNvPr>
              <p:cNvSpPr>
                <a:spLocks noChangeAspect="1" noChangeArrowheads="1" noTextEdit="1"/>
              </p:cNvSpPr>
              <p:nvPr/>
            </p:nvSpPr>
            <p:spPr bwMode="auto">
              <a:xfrm>
                <a:off x="963499" y="4030824"/>
                <a:ext cx="1279279" cy="16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35" name="Freeform 6">
                <a:extLst>
                  <a:ext uri="{FF2B5EF4-FFF2-40B4-BE49-F238E27FC236}">
                    <a16:creationId xmlns:a16="http://schemas.microsoft.com/office/drawing/2014/main" id="{642D6DA6-E60F-4E4E-878E-3432EE4EF132}"/>
                  </a:ext>
                </a:extLst>
              </p:cNvPr>
              <p:cNvSpPr>
                <a:spLocks/>
              </p:cNvSpPr>
              <p:nvPr/>
            </p:nvSpPr>
            <p:spPr bwMode="auto">
              <a:xfrm>
                <a:off x="1428011" y="5522145"/>
                <a:ext cx="345491" cy="79482"/>
              </a:xfrm>
              <a:custGeom>
                <a:avLst/>
                <a:gdLst>
                  <a:gd name="T0" fmla="*/ 568 w 1135"/>
                  <a:gd name="T1" fmla="*/ 0 h 327"/>
                  <a:gd name="T2" fmla="*/ 452 w 1135"/>
                  <a:gd name="T3" fmla="*/ 3 h 327"/>
                  <a:gd name="T4" fmla="*/ 346 w 1135"/>
                  <a:gd name="T5" fmla="*/ 14 h 327"/>
                  <a:gd name="T6" fmla="*/ 250 w 1135"/>
                  <a:gd name="T7" fmla="*/ 29 h 327"/>
                  <a:gd name="T8" fmla="*/ 166 w 1135"/>
                  <a:gd name="T9" fmla="*/ 49 h 327"/>
                  <a:gd name="T10" fmla="*/ 96 w 1135"/>
                  <a:gd name="T11" fmla="*/ 73 h 327"/>
                  <a:gd name="T12" fmla="*/ 44 w 1135"/>
                  <a:gd name="T13" fmla="*/ 100 h 327"/>
                  <a:gd name="T14" fmla="*/ 17 w 1135"/>
                  <a:gd name="T15" fmla="*/ 123 h 327"/>
                  <a:gd name="T16" fmla="*/ 6 w 1135"/>
                  <a:gd name="T17" fmla="*/ 138 h 327"/>
                  <a:gd name="T18" fmla="*/ 0 w 1135"/>
                  <a:gd name="T19" fmla="*/ 155 h 327"/>
                  <a:gd name="T20" fmla="*/ 0 w 1135"/>
                  <a:gd name="T21" fmla="*/ 163 h 327"/>
                  <a:gd name="T22" fmla="*/ 2 w 1135"/>
                  <a:gd name="T23" fmla="*/ 179 h 327"/>
                  <a:gd name="T24" fmla="*/ 11 w 1135"/>
                  <a:gd name="T25" fmla="*/ 196 h 327"/>
                  <a:gd name="T26" fmla="*/ 25 w 1135"/>
                  <a:gd name="T27" fmla="*/ 211 h 327"/>
                  <a:gd name="T28" fmla="*/ 69 w 1135"/>
                  <a:gd name="T29" fmla="*/ 240 h 327"/>
                  <a:gd name="T30" fmla="*/ 130 w 1135"/>
                  <a:gd name="T31" fmla="*/ 268 h 327"/>
                  <a:gd name="T32" fmla="*/ 206 w 1135"/>
                  <a:gd name="T33" fmla="*/ 289 h 327"/>
                  <a:gd name="T34" fmla="*/ 297 w 1135"/>
                  <a:gd name="T35" fmla="*/ 307 h 327"/>
                  <a:gd name="T36" fmla="*/ 399 w 1135"/>
                  <a:gd name="T37" fmla="*/ 319 h 327"/>
                  <a:gd name="T38" fmla="*/ 508 w 1135"/>
                  <a:gd name="T39" fmla="*/ 325 h 327"/>
                  <a:gd name="T40" fmla="*/ 568 w 1135"/>
                  <a:gd name="T41" fmla="*/ 327 h 327"/>
                  <a:gd name="T42" fmla="*/ 682 w 1135"/>
                  <a:gd name="T43" fmla="*/ 322 h 327"/>
                  <a:gd name="T44" fmla="*/ 788 w 1135"/>
                  <a:gd name="T45" fmla="*/ 313 h 327"/>
                  <a:gd name="T46" fmla="*/ 884 w 1135"/>
                  <a:gd name="T47" fmla="*/ 298 h 327"/>
                  <a:gd name="T48" fmla="*/ 968 w 1135"/>
                  <a:gd name="T49" fmla="*/ 278 h 327"/>
                  <a:gd name="T50" fmla="*/ 1038 w 1135"/>
                  <a:gd name="T51" fmla="*/ 254 h 327"/>
                  <a:gd name="T52" fmla="*/ 1090 w 1135"/>
                  <a:gd name="T53" fmla="*/ 227 h 327"/>
                  <a:gd name="T54" fmla="*/ 1117 w 1135"/>
                  <a:gd name="T55" fmla="*/ 204 h 327"/>
                  <a:gd name="T56" fmla="*/ 1128 w 1135"/>
                  <a:gd name="T57" fmla="*/ 189 h 327"/>
                  <a:gd name="T58" fmla="*/ 1134 w 1135"/>
                  <a:gd name="T59" fmla="*/ 172 h 327"/>
                  <a:gd name="T60" fmla="*/ 1135 w 1135"/>
                  <a:gd name="T61" fmla="*/ 163 h 327"/>
                  <a:gd name="T62" fmla="*/ 1132 w 1135"/>
                  <a:gd name="T63" fmla="*/ 146 h 327"/>
                  <a:gd name="T64" fmla="*/ 1123 w 1135"/>
                  <a:gd name="T65" fmla="*/ 131 h 327"/>
                  <a:gd name="T66" fmla="*/ 1109 w 1135"/>
                  <a:gd name="T67" fmla="*/ 115 h 327"/>
                  <a:gd name="T68" fmla="*/ 1067 w 1135"/>
                  <a:gd name="T69" fmla="*/ 85 h 327"/>
                  <a:gd name="T70" fmla="*/ 1004 w 1135"/>
                  <a:gd name="T71" fmla="*/ 59 h 327"/>
                  <a:gd name="T72" fmla="*/ 928 w 1135"/>
                  <a:gd name="T73" fmla="*/ 38 h 327"/>
                  <a:gd name="T74" fmla="*/ 837 w 1135"/>
                  <a:gd name="T75" fmla="*/ 20 h 327"/>
                  <a:gd name="T76" fmla="*/ 735 w 1135"/>
                  <a:gd name="T77" fmla="*/ 7 h 327"/>
                  <a:gd name="T78" fmla="*/ 626 w 1135"/>
                  <a:gd name="T79" fmla="*/ 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35" h="327">
                    <a:moveTo>
                      <a:pt x="568" y="0"/>
                    </a:moveTo>
                    <a:lnTo>
                      <a:pt x="568" y="0"/>
                    </a:lnTo>
                    <a:lnTo>
                      <a:pt x="508" y="1"/>
                    </a:lnTo>
                    <a:lnTo>
                      <a:pt x="452" y="3"/>
                    </a:lnTo>
                    <a:lnTo>
                      <a:pt x="399" y="7"/>
                    </a:lnTo>
                    <a:lnTo>
                      <a:pt x="346" y="14"/>
                    </a:lnTo>
                    <a:lnTo>
                      <a:pt x="297" y="20"/>
                    </a:lnTo>
                    <a:lnTo>
                      <a:pt x="250" y="29"/>
                    </a:lnTo>
                    <a:lnTo>
                      <a:pt x="206" y="38"/>
                    </a:lnTo>
                    <a:lnTo>
                      <a:pt x="166" y="49"/>
                    </a:lnTo>
                    <a:lnTo>
                      <a:pt x="130" y="59"/>
                    </a:lnTo>
                    <a:lnTo>
                      <a:pt x="96" y="73"/>
                    </a:lnTo>
                    <a:lnTo>
                      <a:pt x="69" y="85"/>
                    </a:lnTo>
                    <a:lnTo>
                      <a:pt x="44" y="100"/>
                    </a:lnTo>
                    <a:lnTo>
                      <a:pt x="25" y="115"/>
                    </a:lnTo>
                    <a:lnTo>
                      <a:pt x="17" y="123"/>
                    </a:lnTo>
                    <a:lnTo>
                      <a:pt x="11" y="131"/>
                    </a:lnTo>
                    <a:lnTo>
                      <a:pt x="6" y="138"/>
                    </a:lnTo>
                    <a:lnTo>
                      <a:pt x="2" y="146"/>
                    </a:lnTo>
                    <a:lnTo>
                      <a:pt x="0" y="155"/>
                    </a:lnTo>
                    <a:lnTo>
                      <a:pt x="0" y="163"/>
                    </a:lnTo>
                    <a:lnTo>
                      <a:pt x="0" y="163"/>
                    </a:lnTo>
                    <a:lnTo>
                      <a:pt x="0" y="172"/>
                    </a:lnTo>
                    <a:lnTo>
                      <a:pt x="2" y="179"/>
                    </a:lnTo>
                    <a:lnTo>
                      <a:pt x="6" y="189"/>
                    </a:lnTo>
                    <a:lnTo>
                      <a:pt x="11" y="196"/>
                    </a:lnTo>
                    <a:lnTo>
                      <a:pt x="17" y="204"/>
                    </a:lnTo>
                    <a:lnTo>
                      <a:pt x="25" y="211"/>
                    </a:lnTo>
                    <a:lnTo>
                      <a:pt x="44" y="227"/>
                    </a:lnTo>
                    <a:lnTo>
                      <a:pt x="69" y="240"/>
                    </a:lnTo>
                    <a:lnTo>
                      <a:pt x="96" y="254"/>
                    </a:lnTo>
                    <a:lnTo>
                      <a:pt x="130" y="268"/>
                    </a:lnTo>
                    <a:lnTo>
                      <a:pt x="166" y="278"/>
                    </a:lnTo>
                    <a:lnTo>
                      <a:pt x="206" y="289"/>
                    </a:lnTo>
                    <a:lnTo>
                      <a:pt x="250" y="298"/>
                    </a:lnTo>
                    <a:lnTo>
                      <a:pt x="297" y="307"/>
                    </a:lnTo>
                    <a:lnTo>
                      <a:pt x="346" y="313"/>
                    </a:lnTo>
                    <a:lnTo>
                      <a:pt x="399" y="319"/>
                    </a:lnTo>
                    <a:lnTo>
                      <a:pt x="452" y="322"/>
                    </a:lnTo>
                    <a:lnTo>
                      <a:pt x="508" y="325"/>
                    </a:lnTo>
                    <a:lnTo>
                      <a:pt x="568" y="327"/>
                    </a:lnTo>
                    <a:lnTo>
                      <a:pt x="568" y="327"/>
                    </a:lnTo>
                    <a:lnTo>
                      <a:pt x="626" y="325"/>
                    </a:lnTo>
                    <a:lnTo>
                      <a:pt x="682" y="322"/>
                    </a:lnTo>
                    <a:lnTo>
                      <a:pt x="735" y="319"/>
                    </a:lnTo>
                    <a:lnTo>
                      <a:pt x="788" y="313"/>
                    </a:lnTo>
                    <a:lnTo>
                      <a:pt x="837" y="307"/>
                    </a:lnTo>
                    <a:lnTo>
                      <a:pt x="884" y="298"/>
                    </a:lnTo>
                    <a:lnTo>
                      <a:pt x="928" y="289"/>
                    </a:lnTo>
                    <a:lnTo>
                      <a:pt x="968" y="278"/>
                    </a:lnTo>
                    <a:lnTo>
                      <a:pt x="1004" y="268"/>
                    </a:lnTo>
                    <a:lnTo>
                      <a:pt x="1038" y="254"/>
                    </a:lnTo>
                    <a:lnTo>
                      <a:pt x="1067" y="240"/>
                    </a:lnTo>
                    <a:lnTo>
                      <a:pt x="1090" y="227"/>
                    </a:lnTo>
                    <a:lnTo>
                      <a:pt x="1109" y="211"/>
                    </a:lnTo>
                    <a:lnTo>
                      <a:pt x="1117" y="204"/>
                    </a:lnTo>
                    <a:lnTo>
                      <a:pt x="1123" y="196"/>
                    </a:lnTo>
                    <a:lnTo>
                      <a:pt x="1128" y="189"/>
                    </a:lnTo>
                    <a:lnTo>
                      <a:pt x="1132" y="179"/>
                    </a:lnTo>
                    <a:lnTo>
                      <a:pt x="1134" y="172"/>
                    </a:lnTo>
                    <a:lnTo>
                      <a:pt x="1135" y="163"/>
                    </a:lnTo>
                    <a:lnTo>
                      <a:pt x="1135" y="163"/>
                    </a:lnTo>
                    <a:lnTo>
                      <a:pt x="1134" y="155"/>
                    </a:lnTo>
                    <a:lnTo>
                      <a:pt x="1132" y="146"/>
                    </a:lnTo>
                    <a:lnTo>
                      <a:pt x="1128" y="138"/>
                    </a:lnTo>
                    <a:lnTo>
                      <a:pt x="1123" y="131"/>
                    </a:lnTo>
                    <a:lnTo>
                      <a:pt x="1117" y="123"/>
                    </a:lnTo>
                    <a:lnTo>
                      <a:pt x="1109" y="115"/>
                    </a:lnTo>
                    <a:lnTo>
                      <a:pt x="1090" y="100"/>
                    </a:lnTo>
                    <a:lnTo>
                      <a:pt x="1067" y="85"/>
                    </a:lnTo>
                    <a:lnTo>
                      <a:pt x="1038" y="73"/>
                    </a:lnTo>
                    <a:lnTo>
                      <a:pt x="1004" y="59"/>
                    </a:lnTo>
                    <a:lnTo>
                      <a:pt x="968" y="49"/>
                    </a:lnTo>
                    <a:lnTo>
                      <a:pt x="928" y="38"/>
                    </a:lnTo>
                    <a:lnTo>
                      <a:pt x="884" y="29"/>
                    </a:lnTo>
                    <a:lnTo>
                      <a:pt x="837" y="20"/>
                    </a:lnTo>
                    <a:lnTo>
                      <a:pt x="788" y="14"/>
                    </a:lnTo>
                    <a:lnTo>
                      <a:pt x="735" y="7"/>
                    </a:lnTo>
                    <a:lnTo>
                      <a:pt x="682" y="3"/>
                    </a:lnTo>
                    <a:lnTo>
                      <a:pt x="626" y="1"/>
                    </a:lnTo>
                    <a:lnTo>
                      <a:pt x="5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36" name="Freeform 14">
                <a:extLst>
                  <a:ext uri="{FF2B5EF4-FFF2-40B4-BE49-F238E27FC236}">
                    <a16:creationId xmlns:a16="http://schemas.microsoft.com/office/drawing/2014/main" id="{F039F37E-47B2-4D97-91A1-969244EA2C95}"/>
                  </a:ext>
                </a:extLst>
              </p:cNvPr>
              <p:cNvSpPr>
                <a:spLocks/>
              </p:cNvSpPr>
              <p:nvPr/>
            </p:nvSpPr>
            <p:spPr bwMode="auto">
              <a:xfrm>
                <a:off x="1448119" y="5339432"/>
                <a:ext cx="304665" cy="209853"/>
              </a:xfrm>
              <a:custGeom>
                <a:avLst/>
                <a:gdLst>
                  <a:gd name="T0" fmla="*/ 501 w 1000"/>
                  <a:gd name="T1" fmla="*/ 0 h 866"/>
                  <a:gd name="T2" fmla="*/ 0 w 1000"/>
                  <a:gd name="T3" fmla="*/ 0 h 866"/>
                  <a:gd name="T4" fmla="*/ 501 w 1000"/>
                  <a:gd name="T5" fmla="*/ 866 h 866"/>
                  <a:gd name="T6" fmla="*/ 1000 w 1000"/>
                  <a:gd name="T7" fmla="*/ 0 h 866"/>
                  <a:gd name="T8" fmla="*/ 501 w 1000"/>
                  <a:gd name="T9" fmla="*/ 0 h 866"/>
                </a:gdLst>
                <a:ahLst/>
                <a:cxnLst>
                  <a:cxn ang="0">
                    <a:pos x="T0" y="T1"/>
                  </a:cxn>
                  <a:cxn ang="0">
                    <a:pos x="T2" y="T3"/>
                  </a:cxn>
                  <a:cxn ang="0">
                    <a:pos x="T4" y="T5"/>
                  </a:cxn>
                  <a:cxn ang="0">
                    <a:pos x="T6" y="T7"/>
                  </a:cxn>
                  <a:cxn ang="0">
                    <a:pos x="T8" y="T9"/>
                  </a:cxn>
                </a:cxnLst>
                <a:rect l="0" t="0" r="r" b="b"/>
                <a:pathLst>
                  <a:path w="1000" h="866">
                    <a:moveTo>
                      <a:pt x="501" y="0"/>
                    </a:moveTo>
                    <a:lnTo>
                      <a:pt x="0" y="0"/>
                    </a:lnTo>
                    <a:lnTo>
                      <a:pt x="501" y="866"/>
                    </a:lnTo>
                    <a:lnTo>
                      <a:pt x="1000" y="0"/>
                    </a:lnTo>
                    <a:lnTo>
                      <a:pt x="501" y="0"/>
                    </a:lnTo>
                    <a:close/>
                  </a:path>
                </a:pathLst>
              </a:custGeom>
              <a:solidFill>
                <a:srgbClr val="F5D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37" name="Freeform 15">
                <a:extLst>
                  <a:ext uri="{FF2B5EF4-FFF2-40B4-BE49-F238E27FC236}">
                    <a16:creationId xmlns:a16="http://schemas.microsoft.com/office/drawing/2014/main" id="{71917FDD-90BD-4E9E-902F-210145568972}"/>
                  </a:ext>
                </a:extLst>
              </p:cNvPr>
              <p:cNvSpPr>
                <a:spLocks/>
              </p:cNvSpPr>
              <p:nvPr/>
            </p:nvSpPr>
            <p:spPr bwMode="auto">
              <a:xfrm>
                <a:off x="1518801" y="5339432"/>
                <a:ext cx="163301" cy="209853"/>
              </a:xfrm>
              <a:custGeom>
                <a:avLst/>
                <a:gdLst>
                  <a:gd name="T0" fmla="*/ 270 w 538"/>
                  <a:gd name="T1" fmla="*/ 0 h 866"/>
                  <a:gd name="T2" fmla="*/ 0 w 538"/>
                  <a:gd name="T3" fmla="*/ 0 h 866"/>
                  <a:gd name="T4" fmla="*/ 270 w 538"/>
                  <a:gd name="T5" fmla="*/ 866 h 866"/>
                  <a:gd name="T6" fmla="*/ 538 w 538"/>
                  <a:gd name="T7" fmla="*/ 0 h 866"/>
                  <a:gd name="T8" fmla="*/ 270 w 538"/>
                  <a:gd name="T9" fmla="*/ 0 h 866"/>
                </a:gdLst>
                <a:ahLst/>
                <a:cxnLst>
                  <a:cxn ang="0">
                    <a:pos x="T0" y="T1"/>
                  </a:cxn>
                  <a:cxn ang="0">
                    <a:pos x="T2" y="T3"/>
                  </a:cxn>
                  <a:cxn ang="0">
                    <a:pos x="T4" y="T5"/>
                  </a:cxn>
                  <a:cxn ang="0">
                    <a:pos x="T6" y="T7"/>
                  </a:cxn>
                  <a:cxn ang="0">
                    <a:pos x="T8" y="T9"/>
                  </a:cxn>
                </a:cxnLst>
                <a:rect l="0" t="0" r="r" b="b"/>
                <a:pathLst>
                  <a:path w="538" h="866">
                    <a:moveTo>
                      <a:pt x="270" y="0"/>
                    </a:moveTo>
                    <a:lnTo>
                      <a:pt x="0" y="0"/>
                    </a:lnTo>
                    <a:lnTo>
                      <a:pt x="270" y="866"/>
                    </a:lnTo>
                    <a:lnTo>
                      <a:pt x="538" y="0"/>
                    </a:lnTo>
                    <a:lnTo>
                      <a:pt x="270" y="0"/>
                    </a:lnTo>
                    <a:close/>
                  </a:path>
                </a:pathLst>
              </a:custGeom>
              <a:solidFill>
                <a:srgbClr val="FAD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38" name="Freeform 16">
                <a:extLst>
                  <a:ext uri="{FF2B5EF4-FFF2-40B4-BE49-F238E27FC236}">
                    <a16:creationId xmlns:a16="http://schemas.microsoft.com/office/drawing/2014/main" id="{5A4FAB07-D85C-4012-BD4F-7F86FEC3DAD3}"/>
                  </a:ext>
                </a:extLst>
              </p:cNvPr>
              <p:cNvSpPr>
                <a:spLocks/>
              </p:cNvSpPr>
              <p:nvPr/>
            </p:nvSpPr>
            <p:spPr bwMode="auto">
              <a:xfrm>
                <a:off x="1524895" y="5444116"/>
                <a:ext cx="151724" cy="105169"/>
              </a:xfrm>
              <a:custGeom>
                <a:avLst/>
                <a:gdLst>
                  <a:gd name="T0" fmla="*/ 0 w 499"/>
                  <a:gd name="T1" fmla="*/ 0 h 434"/>
                  <a:gd name="T2" fmla="*/ 499 w 499"/>
                  <a:gd name="T3" fmla="*/ 0 h 434"/>
                  <a:gd name="T4" fmla="*/ 250 w 499"/>
                  <a:gd name="T5" fmla="*/ 434 h 434"/>
                  <a:gd name="T6" fmla="*/ 0 w 499"/>
                  <a:gd name="T7" fmla="*/ 0 h 434"/>
                </a:gdLst>
                <a:ahLst/>
                <a:cxnLst>
                  <a:cxn ang="0">
                    <a:pos x="T0" y="T1"/>
                  </a:cxn>
                  <a:cxn ang="0">
                    <a:pos x="T2" y="T3"/>
                  </a:cxn>
                  <a:cxn ang="0">
                    <a:pos x="T4" y="T5"/>
                  </a:cxn>
                  <a:cxn ang="0">
                    <a:pos x="T6" y="T7"/>
                  </a:cxn>
                </a:cxnLst>
                <a:rect l="0" t="0" r="r" b="b"/>
                <a:pathLst>
                  <a:path w="499" h="434">
                    <a:moveTo>
                      <a:pt x="0" y="0"/>
                    </a:moveTo>
                    <a:lnTo>
                      <a:pt x="499" y="0"/>
                    </a:lnTo>
                    <a:lnTo>
                      <a:pt x="250" y="434"/>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39" name="Freeform 17">
                <a:extLst>
                  <a:ext uri="{FF2B5EF4-FFF2-40B4-BE49-F238E27FC236}">
                    <a16:creationId xmlns:a16="http://schemas.microsoft.com/office/drawing/2014/main" id="{6F338DC2-9C6F-4A35-81B9-9623FCA1B5E6}"/>
                  </a:ext>
                </a:extLst>
              </p:cNvPr>
              <p:cNvSpPr>
                <a:spLocks/>
              </p:cNvSpPr>
              <p:nvPr/>
            </p:nvSpPr>
            <p:spPr bwMode="auto">
              <a:xfrm>
                <a:off x="1524895" y="5444116"/>
                <a:ext cx="151724" cy="105169"/>
              </a:xfrm>
              <a:custGeom>
                <a:avLst/>
                <a:gdLst>
                  <a:gd name="T0" fmla="*/ 250 w 499"/>
                  <a:gd name="T1" fmla="*/ 434 h 434"/>
                  <a:gd name="T2" fmla="*/ 384 w 499"/>
                  <a:gd name="T3" fmla="*/ 0 h 434"/>
                  <a:gd name="T4" fmla="*/ 499 w 499"/>
                  <a:gd name="T5" fmla="*/ 0 h 434"/>
                  <a:gd name="T6" fmla="*/ 250 w 499"/>
                  <a:gd name="T7" fmla="*/ 434 h 434"/>
                  <a:gd name="T8" fmla="*/ 0 w 499"/>
                  <a:gd name="T9" fmla="*/ 0 h 434"/>
                  <a:gd name="T10" fmla="*/ 114 w 499"/>
                  <a:gd name="T11" fmla="*/ 0 h 434"/>
                  <a:gd name="T12" fmla="*/ 250 w 499"/>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499" h="434">
                    <a:moveTo>
                      <a:pt x="250" y="434"/>
                    </a:moveTo>
                    <a:lnTo>
                      <a:pt x="384" y="0"/>
                    </a:lnTo>
                    <a:lnTo>
                      <a:pt x="499" y="0"/>
                    </a:lnTo>
                    <a:lnTo>
                      <a:pt x="250" y="434"/>
                    </a:lnTo>
                    <a:lnTo>
                      <a:pt x="0" y="0"/>
                    </a:lnTo>
                    <a:lnTo>
                      <a:pt x="114" y="0"/>
                    </a:lnTo>
                    <a:lnTo>
                      <a:pt x="250" y="43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0" name="Freeform 18">
                <a:extLst>
                  <a:ext uri="{FF2B5EF4-FFF2-40B4-BE49-F238E27FC236}">
                    <a16:creationId xmlns:a16="http://schemas.microsoft.com/office/drawing/2014/main" id="{14E824A7-2ECF-43E3-A655-C0BD8E7D0094}"/>
                  </a:ext>
                </a:extLst>
              </p:cNvPr>
              <p:cNvSpPr>
                <a:spLocks/>
              </p:cNvSpPr>
              <p:nvPr/>
            </p:nvSpPr>
            <p:spPr bwMode="auto">
              <a:xfrm>
                <a:off x="1559626" y="5444116"/>
                <a:ext cx="81650" cy="105169"/>
              </a:xfrm>
              <a:custGeom>
                <a:avLst/>
                <a:gdLst>
                  <a:gd name="T0" fmla="*/ 0 w 270"/>
                  <a:gd name="T1" fmla="*/ 0 h 434"/>
                  <a:gd name="T2" fmla="*/ 270 w 270"/>
                  <a:gd name="T3" fmla="*/ 0 h 434"/>
                  <a:gd name="T4" fmla="*/ 136 w 270"/>
                  <a:gd name="T5" fmla="*/ 434 h 434"/>
                  <a:gd name="T6" fmla="*/ 0 w 270"/>
                  <a:gd name="T7" fmla="*/ 0 h 434"/>
                </a:gdLst>
                <a:ahLst/>
                <a:cxnLst>
                  <a:cxn ang="0">
                    <a:pos x="T0" y="T1"/>
                  </a:cxn>
                  <a:cxn ang="0">
                    <a:pos x="T2" y="T3"/>
                  </a:cxn>
                  <a:cxn ang="0">
                    <a:pos x="T4" y="T5"/>
                  </a:cxn>
                  <a:cxn ang="0">
                    <a:pos x="T6" y="T7"/>
                  </a:cxn>
                </a:cxnLst>
                <a:rect l="0" t="0" r="r" b="b"/>
                <a:pathLst>
                  <a:path w="270" h="434">
                    <a:moveTo>
                      <a:pt x="0" y="0"/>
                    </a:moveTo>
                    <a:lnTo>
                      <a:pt x="270" y="0"/>
                    </a:lnTo>
                    <a:lnTo>
                      <a:pt x="136" y="434"/>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1" name="Freeform 19">
                <a:extLst>
                  <a:ext uri="{FF2B5EF4-FFF2-40B4-BE49-F238E27FC236}">
                    <a16:creationId xmlns:a16="http://schemas.microsoft.com/office/drawing/2014/main" id="{E15313D1-D73F-4677-82CE-6B70A341C692}"/>
                  </a:ext>
                </a:extLst>
              </p:cNvPr>
              <p:cNvSpPr>
                <a:spLocks/>
              </p:cNvSpPr>
              <p:nvPr/>
            </p:nvSpPr>
            <p:spPr bwMode="auto">
              <a:xfrm>
                <a:off x="1936375" y="4686064"/>
                <a:ext cx="624" cy="12481"/>
              </a:xfrm>
              <a:custGeom>
                <a:avLst/>
                <a:gdLst>
                  <a:gd name="T0" fmla="*/ 3 w 3"/>
                  <a:gd name="T1" fmla="*/ 0 h 40"/>
                  <a:gd name="T2" fmla="*/ 3 w 3"/>
                  <a:gd name="T3" fmla="*/ 0 h 40"/>
                  <a:gd name="T4" fmla="*/ 0 w 3"/>
                  <a:gd name="T5" fmla="*/ 40 h 40"/>
                  <a:gd name="T6" fmla="*/ 0 w 3"/>
                  <a:gd name="T7" fmla="*/ 40 h 40"/>
                  <a:gd name="T8" fmla="*/ 3 w 3"/>
                  <a:gd name="T9" fmla="*/ 0 h 40"/>
                  <a:gd name="T10" fmla="*/ 3 w 3"/>
                  <a:gd name="T11" fmla="*/ 0 h 40"/>
                </a:gdLst>
                <a:ahLst/>
                <a:cxnLst>
                  <a:cxn ang="0">
                    <a:pos x="T0" y="T1"/>
                  </a:cxn>
                  <a:cxn ang="0">
                    <a:pos x="T2" y="T3"/>
                  </a:cxn>
                  <a:cxn ang="0">
                    <a:pos x="T4" y="T5"/>
                  </a:cxn>
                  <a:cxn ang="0">
                    <a:pos x="T6" y="T7"/>
                  </a:cxn>
                  <a:cxn ang="0">
                    <a:pos x="T8" y="T9"/>
                  </a:cxn>
                  <a:cxn ang="0">
                    <a:pos x="T10" y="T11"/>
                  </a:cxn>
                </a:cxnLst>
                <a:rect l="0" t="0" r="r" b="b"/>
                <a:pathLst>
                  <a:path w="3" h="40">
                    <a:moveTo>
                      <a:pt x="3" y="0"/>
                    </a:moveTo>
                    <a:lnTo>
                      <a:pt x="3" y="0"/>
                    </a:lnTo>
                    <a:lnTo>
                      <a:pt x="0" y="40"/>
                    </a:lnTo>
                    <a:lnTo>
                      <a:pt x="0" y="40"/>
                    </a:lnTo>
                    <a:lnTo>
                      <a:pt x="3" y="0"/>
                    </a:lnTo>
                    <a:lnTo>
                      <a:pt x="3" y="0"/>
                    </a:lnTo>
                    <a:close/>
                  </a:path>
                </a:pathLst>
              </a:custGeom>
              <a:solidFill>
                <a:srgbClr val="EA4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2" name="Freeform 20">
                <a:extLst>
                  <a:ext uri="{FF2B5EF4-FFF2-40B4-BE49-F238E27FC236}">
                    <a16:creationId xmlns:a16="http://schemas.microsoft.com/office/drawing/2014/main" id="{B649F72D-60FE-4013-BFC1-B969B39A7FE7}"/>
                  </a:ext>
                </a:extLst>
              </p:cNvPr>
              <p:cNvSpPr>
                <a:spLocks/>
              </p:cNvSpPr>
              <p:nvPr/>
            </p:nvSpPr>
            <p:spPr bwMode="auto">
              <a:xfrm>
                <a:off x="1194393" y="4254230"/>
                <a:ext cx="818114" cy="902359"/>
              </a:xfrm>
              <a:custGeom>
                <a:avLst/>
                <a:gdLst>
                  <a:gd name="T0" fmla="*/ 2608 w 2623"/>
                  <a:gd name="T1" fmla="*/ 1114 h 2891"/>
                  <a:gd name="T2" fmla="*/ 2521 w 2623"/>
                  <a:gd name="T3" fmla="*/ 805 h 2891"/>
                  <a:gd name="T4" fmla="*/ 2366 w 2623"/>
                  <a:gd name="T5" fmla="*/ 532 h 2891"/>
                  <a:gd name="T6" fmla="*/ 2153 w 2623"/>
                  <a:gd name="T7" fmla="*/ 306 h 2891"/>
                  <a:gd name="T8" fmla="*/ 1890 w 2623"/>
                  <a:gd name="T9" fmla="*/ 135 h 2891"/>
                  <a:gd name="T10" fmla="*/ 1590 w 2623"/>
                  <a:gd name="T11" fmla="*/ 30 h 2891"/>
                  <a:gd name="T12" fmla="*/ 1328 w 2623"/>
                  <a:gd name="T13" fmla="*/ 0 h 2891"/>
                  <a:gd name="T14" fmla="*/ 1003 w 2623"/>
                  <a:gd name="T15" fmla="*/ 36 h 2891"/>
                  <a:gd name="T16" fmla="*/ 705 w 2623"/>
                  <a:gd name="T17" fmla="*/ 150 h 2891"/>
                  <a:gd name="T18" fmla="*/ 445 w 2623"/>
                  <a:gd name="T19" fmla="*/ 328 h 2891"/>
                  <a:gd name="T20" fmla="*/ 236 w 2623"/>
                  <a:gd name="T21" fmla="*/ 563 h 2891"/>
                  <a:gd name="T22" fmla="*/ 87 w 2623"/>
                  <a:gd name="T23" fmla="*/ 841 h 2891"/>
                  <a:gd name="T24" fmla="*/ 9 w 2623"/>
                  <a:gd name="T25" fmla="*/ 1156 h 2891"/>
                  <a:gd name="T26" fmla="*/ 3 w 2623"/>
                  <a:gd name="T27" fmla="*/ 1421 h 2891"/>
                  <a:gd name="T28" fmla="*/ 69 w 2623"/>
                  <a:gd name="T29" fmla="*/ 1733 h 2891"/>
                  <a:gd name="T30" fmla="*/ 108 w 2623"/>
                  <a:gd name="T31" fmla="*/ 1814 h 2891"/>
                  <a:gd name="T32" fmla="*/ 154 w 2623"/>
                  <a:gd name="T33" fmla="*/ 1818 h 2891"/>
                  <a:gd name="T34" fmla="*/ 274 w 2623"/>
                  <a:gd name="T35" fmla="*/ 1590 h 2891"/>
                  <a:gd name="T36" fmla="*/ 238 w 2623"/>
                  <a:gd name="T37" fmla="*/ 1312 h 2891"/>
                  <a:gd name="T38" fmla="*/ 245 w 2623"/>
                  <a:gd name="T39" fmla="*/ 1188 h 2891"/>
                  <a:gd name="T40" fmla="*/ 286 w 2623"/>
                  <a:gd name="T41" fmla="*/ 992 h 2891"/>
                  <a:gd name="T42" fmla="*/ 323 w 2623"/>
                  <a:gd name="T43" fmla="*/ 895 h 2891"/>
                  <a:gd name="T44" fmla="*/ 381 w 2623"/>
                  <a:gd name="T45" fmla="*/ 777 h 2891"/>
                  <a:gd name="T46" fmla="*/ 467 w 2623"/>
                  <a:gd name="T47" fmla="*/ 650 h 2891"/>
                  <a:gd name="T48" fmla="*/ 571 w 2623"/>
                  <a:gd name="T49" fmla="*/ 535 h 2891"/>
                  <a:gd name="T50" fmla="*/ 674 w 2623"/>
                  <a:gd name="T51" fmla="*/ 449 h 2891"/>
                  <a:gd name="T52" fmla="*/ 855 w 2623"/>
                  <a:gd name="T53" fmla="*/ 341 h 2891"/>
                  <a:gd name="T54" fmla="*/ 986 w 2623"/>
                  <a:gd name="T55" fmla="*/ 289 h 2891"/>
                  <a:gd name="T56" fmla="*/ 1214 w 2623"/>
                  <a:gd name="T57" fmla="*/ 243 h 2891"/>
                  <a:gd name="T58" fmla="*/ 1408 w 2623"/>
                  <a:gd name="T59" fmla="*/ 243 h 2891"/>
                  <a:gd name="T60" fmla="*/ 1636 w 2623"/>
                  <a:gd name="T61" fmla="*/ 289 h 2891"/>
                  <a:gd name="T62" fmla="*/ 1759 w 2623"/>
                  <a:gd name="T63" fmla="*/ 336 h 2891"/>
                  <a:gd name="T64" fmla="*/ 1890 w 2623"/>
                  <a:gd name="T65" fmla="*/ 408 h 2891"/>
                  <a:gd name="T66" fmla="*/ 2013 w 2623"/>
                  <a:gd name="T67" fmla="*/ 500 h 2891"/>
                  <a:gd name="T68" fmla="*/ 2088 w 2623"/>
                  <a:gd name="T69" fmla="*/ 572 h 2891"/>
                  <a:gd name="T70" fmla="*/ 2187 w 2623"/>
                  <a:gd name="T71" fmla="*/ 691 h 2891"/>
                  <a:gd name="T72" fmla="*/ 2253 w 2623"/>
                  <a:gd name="T73" fmla="*/ 800 h 2891"/>
                  <a:gd name="T74" fmla="*/ 2305 w 2623"/>
                  <a:gd name="T75" fmla="*/ 908 h 2891"/>
                  <a:gd name="T76" fmla="*/ 2345 w 2623"/>
                  <a:gd name="T77" fmla="*/ 1025 h 2891"/>
                  <a:gd name="T78" fmla="*/ 2374 w 2623"/>
                  <a:gd name="T79" fmla="*/ 1165 h 2891"/>
                  <a:gd name="T80" fmla="*/ 2384 w 2623"/>
                  <a:gd name="T81" fmla="*/ 1312 h 2891"/>
                  <a:gd name="T82" fmla="*/ 2378 w 2623"/>
                  <a:gd name="T83" fmla="*/ 1423 h 2891"/>
                  <a:gd name="T84" fmla="*/ 2355 w 2623"/>
                  <a:gd name="T85" fmla="*/ 1553 h 2891"/>
                  <a:gd name="T86" fmla="*/ 2293 w 2623"/>
                  <a:gd name="T87" fmla="*/ 1745 h 2891"/>
                  <a:gd name="T88" fmla="*/ 2164 w 2623"/>
                  <a:gd name="T89" fmla="*/ 1963 h 2891"/>
                  <a:gd name="T90" fmla="*/ 2063 w 2623"/>
                  <a:gd name="T91" fmla="*/ 2077 h 2891"/>
                  <a:gd name="T92" fmla="*/ 1952 w 2623"/>
                  <a:gd name="T93" fmla="*/ 2171 h 2891"/>
                  <a:gd name="T94" fmla="*/ 1811 w 2623"/>
                  <a:gd name="T95" fmla="*/ 2261 h 2891"/>
                  <a:gd name="T96" fmla="*/ 1580 w 2623"/>
                  <a:gd name="T97" fmla="*/ 2351 h 2891"/>
                  <a:gd name="T98" fmla="*/ 1773 w 2623"/>
                  <a:gd name="T99" fmla="*/ 2891 h 2891"/>
                  <a:gd name="T100" fmla="*/ 1806 w 2623"/>
                  <a:gd name="T101" fmla="*/ 2862 h 2891"/>
                  <a:gd name="T102" fmla="*/ 1855 w 2623"/>
                  <a:gd name="T103" fmla="*/ 2506 h 2891"/>
                  <a:gd name="T104" fmla="*/ 2062 w 2623"/>
                  <a:gd name="T105" fmla="*/ 2387 h 2891"/>
                  <a:gd name="T106" fmla="*/ 2244 w 2623"/>
                  <a:gd name="T107" fmla="*/ 2234 h 2891"/>
                  <a:gd name="T108" fmla="*/ 2395 w 2623"/>
                  <a:gd name="T109" fmla="*/ 2050 h 2891"/>
                  <a:gd name="T110" fmla="*/ 2512 w 2623"/>
                  <a:gd name="T111" fmla="*/ 1841 h 2891"/>
                  <a:gd name="T112" fmla="*/ 2588 w 2623"/>
                  <a:gd name="T113" fmla="*/ 1610 h 2891"/>
                  <a:gd name="T114" fmla="*/ 2622 w 2623"/>
                  <a:gd name="T115" fmla="*/ 136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3" h="2891">
                    <a:moveTo>
                      <a:pt x="2623" y="1312"/>
                    </a:moveTo>
                    <a:lnTo>
                      <a:pt x="2623" y="1312"/>
                    </a:lnTo>
                    <a:lnTo>
                      <a:pt x="2620" y="1245"/>
                    </a:lnTo>
                    <a:lnTo>
                      <a:pt x="2616" y="1179"/>
                    </a:lnTo>
                    <a:lnTo>
                      <a:pt x="2608" y="1114"/>
                    </a:lnTo>
                    <a:lnTo>
                      <a:pt x="2596" y="1050"/>
                    </a:lnTo>
                    <a:lnTo>
                      <a:pt x="2582" y="986"/>
                    </a:lnTo>
                    <a:lnTo>
                      <a:pt x="2564" y="925"/>
                    </a:lnTo>
                    <a:lnTo>
                      <a:pt x="2544" y="864"/>
                    </a:lnTo>
                    <a:lnTo>
                      <a:pt x="2521" y="805"/>
                    </a:lnTo>
                    <a:lnTo>
                      <a:pt x="2495" y="747"/>
                    </a:lnTo>
                    <a:lnTo>
                      <a:pt x="2466" y="691"/>
                    </a:lnTo>
                    <a:lnTo>
                      <a:pt x="2436" y="636"/>
                    </a:lnTo>
                    <a:lnTo>
                      <a:pt x="2403" y="584"/>
                    </a:lnTo>
                    <a:lnTo>
                      <a:pt x="2366" y="532"/>
                    </a:lnTo>
                    <a:lnTo>
                      <a:pt x="2328" y="482"/>
                    </a:lnTo>
                    <a:lnTo>
                      <a:pt x="2287" y="435"/>
                    </a:lnTo>
                    <a:lnTo>
                      <a:pt x="2244" y="389"/>
                    </a:lnTo>
                    <a:lnTo>
                      <a:pt x="2199" y="347"/>
                    </a:lnTo>
                    <a:lnTo>
                      <a:pt x="2153" y="306"/>
                    </a:lnTo>
                    <a:lnTo>
                      <a:pt x="2103" y="266"/>
                    </a:lnTo>
                    <a:lnTo>
                      <a:pt x="2053" y="230"/>
                    </a:lnTo>
                    <a:lnTo>
                      <a:pt x="2001" y="196"/>
                    </a:lnTo>
                    <a:lnTo>
                      <a:pt x="1946" y="164"/>
                    </a:lnTo>
                    <a:lnTo>
                      <a:pt x="1890" y="135"/>
                    </a:lnTo>
                    <a:lnTo>
                      <a:pt x="1834" y="108"/>
                    </a:lnTo>
                    <a:lnTo>
                      <a:pt x="1774" y="83"/>
                    </a:lnTo>
                    <a:lnTo>
                      <a:pt x="1713" y="64"/>
                    </a:lnTo>
                    <a:lnTo>
                      <a:pt x="1653" y="45"/>
                    </a:lnTo>
                    <a:lnTo>
                      <a:pt x="1590" y="30"/>
                    </a:lnTo>
                    <a:lnTo>
                      <a:pt x="1526" y="18"/>
                    </a:lnTo>
                    <a:lnTo>
                      <a:pt x="1461" y="9"/>
                    </a:lnTo>
                    <a:lnTo>
                      <a:pt x="1395" y="3"/>
                    </a:lnTo>
                    <a:lnTo>
                      <a:pt x="1328" y="0"/>
                    </a:lnTo>
                    <a:lnTo>
                      <a:pt x="1328" y="0"/>
                    </a:lnTo>
                    <a:lnTo>
                      <a:pt x="1262" y="1"/>
                    </a:lnTo>
                    <a:lnTo>
                      <a:pt x="1196" y="4"/>
                    </a:lnTo>
                    <a:lnTo>
                      <a:pt x="1131" y="12"/>
                    </a:lnTo>
                    <a:lnTo>
                      <a:pt x="1065" y="23"/>
                    </a:lnTo>
                    <a:lnTo>
                      <a:pt x="1003" y="36"/>
                    </a:lnTo>
                    <a:lnTo>
                      <a:pt x="941" y="55"/>
                    </a:lnTo>
                    <a:lnTo>
                      <a:pt x="880" y="74"/>
                    </a:lnTo>
                    <a:lnTo>
                      <a:pt x="819" y="96"/>
                    </a:lnTo>
                    <a:lnTo>
                      <a:pt x="761" y="121"/>
                    </a:lnTo>
                    <a:lnTo>
                      <a:pt x="705" y="150"/>
                    </a:lnTo>
                    <a:lnTo>
                      <a:pt x="648" y="181"/>
                    </a:lnTo>
                    <a:lnTo>
                      <a:pt x="595" y="214"/>
                    </a:lnTo>
                    <a:lnTo>
                      <a:pt x="543" y="249"/>
                    </a:lnTo>
                    <a:lnTo>
                      <a:pt x="493" y="287"/>
                    </a:lnTo>
                    <a:lnTo>
                      <a:pt x="445" y="328"/>
                    </a:lnTo>
                    <a:lnTo>
                      <a:pt x="399" y="371"/>
                    </a:lnTo>
                    <a:lnTo>
                      <a:pt x="355" y="417"/>
                    </a:lnTo>
                    <a:lnTo>
                      <a:pt x="312" y="462"/>
                    </a:lnTo>
                    <a:lnTo>
                      <a:pt x="273" y="513"/>
                    </a:lnTo>
                    <a:lnTo>
                      <a:pt x="236" y="563"/>
                    </a:lnTo>
                    <a:lnTo>
                      <a:pt x="201" y="615"/>
                    </a:lnTo>
                    <a:lnTo>
                      <a:pt x="168" y="669"/>
                    </a:lnTo>
                    <a:lnTo>
                      <a:pt x="139" y="726"/>
                    </a:lnTo>
                    <a:lnTo>
                      <a:pt x="111" y="783"/>
                    </a:lnTo>
                    <a:lnTo>
                      <a:pt x="87" y="841"/>
                    </a:lnTo>
                    <a:lnTo>
                      <a:pt x="66" y="902"/>
                    </a:lnTo>
                    <a:lnTo>
                      <a:pt x="46" y="965"/>
                    </a:lnTo>
                    <a:lnTo>
                      <a:pt x="31" y="1027"/>
                    </a:lnTo>
                    <a:lnTo>
                      <a:pt x="19" y="1091"/>
                    </a:lnTo>
                    <a:lnTo>
                      <a:pt x="9" y="1156"/>
                    </a:lnTo>
                    <a:lnTo>
                      <a:pt x="2" y="1223"/>
                    </a:lnTo>
                    <a:lnTo>
                      <a:pt x="0" y="1290"/>
                    </a:lnTo>
                    <a:lnTo>
                      <a:pt x="0" y="1290"/>
                    </a:lnTo>
                    <a:lnTo>
                      <a:pt x="0" y="1356"/>
                    </a:lnTo>
                    <a:lnTo>
                      <a:pt x="3" y="1421"/>
                    </a:lnTo>
                    <a:lnTo>
                      <a:pt x="11" y="1485"/>
                    </a:lnTo>
                    <a:lnTo>
                      <a:pt x="22" y="1549"/>
                    </a:lnTo>
                    <a:lnTo>
                      <a:pt x="34" y="1611"/>
                    </a:lnTo>
                    <a:lnTo>
                      <a:pt x="51" y="1672"/>
                    </a:lnTo>
                    <a:lnTo>
                      <a:pt x="69" y="1733"/>
                    </a:lnTo>
                    <a:lnTo>
                      <a:pt x="90" y="1792"/>
                    </a:lnTo>
                    <a:lnTo>
                      <a:pt x="90" y="1792"/>
                    </a:lnTo>
                    <a:lnTo>
                      <a:pt x="95" y="1800"/>
                    </a:lnTo>
                    <a:lnTo>
                      <a:pt x="101" y="1808"/>
                    </a:lnTo>
                    <a:lnTo>
                      <a:pt x="108" y="1814"/>
                    </a:lnTo>
                    <a:lnTo>
                      <a:pt x="116" y="1818"/>
                    </a:lnTo>
                    <a:lnTo>
                      <a:pt x="125" y="1821"/>
                    </a:lnTo>
                    <a:lnTo>
                      <a:pt x="134" y="1821"/>
                    </a:lnTo>
                    <a:lnTo>
                      <a:pt x="143" y="1821"/>
                    </a:lnTo>
                    <a:lnTo>
                      <a:pt x="154" y="1818"/>
                    </a:lnTo>
                    <a:lnTo>
                      <a:pt x="329" y="1745"/>
                    </a:lnTo>
                    <a:lnTo>
                      <a:pt x="329" y="1745"/>
                    </a:lnTo>
                    <a:lnTo>
                      <a:pt x="309" y="1695"/>
                    </a:lnTo>
                    <a:lnTo>
                      <a:pt x="291" y="1643"/>
                    </a:lnTo>
                    <a:lnTo>
                      <a:pt x="274" y="1590"/>
                    </a:lnTo>
                    <a:lnTo>
                      <a:pt x="262" y="1537"/>
                    </a:lnTo>
                    <a:lnTo>
                      <a:pt x="251" y="1482"/>
                    </a:lnTo>
                    <a:lnTo>
                      <a:pt x="244" y="1426"/>
                    </a:lnTo>
                    <a:lnTo>
                      <a:pt x="239" y="1369"/>
                    </a:lnTo>
                    <a:lnTo>
                      <a:pt x="238" y="1312"/>
                    </a:lnTo>
                    <a:lnTo>
                      <a:pt x="238" y="1312"/>
                    </a:lnTo>
                    <a:lnTo>
                      <a:pt x="238" y="1312"/>
                    </a:lnTo>
                    <a:lnTo>
                      <a:pt x="239" y="1270"/>
                    </a:lnTo>
                    <a:lnTo>
                      <a:pt x="242" y="1229"/>
                    </a:lnTo>
                    <a:lnTo>
                      <a:pt x="245" y="1188"/>
                    </a:lnTo>
                    <a:lnTo>
                      <a:pt x="251" y="1149"/>
                    </a:lnTo>
                    <a:lnTo>
                      <a:pt x="257" y="1109"/>
                    </a:lnTo>
                    <a:lnTo>
                      <a:pt x="267" y="1070"/>
                    </a:lnTo>
                    <a:lnTo>
                      <a:pt x="276" y="1032"/>
                    </a:lnTo>
                    <a:lnTo>
                      <a:pt x="286" y="992"/>
                    </a:lnTo>
                    <a:lnTo>
                      <a:pt x="286" y="992"/>
                    </a:lnTo>
                    <a:lnTo>
                      <a:pt x="303" y="943"/>
                    </a:lnTo>
                    <a:lnTo>
                      <a:pt x="303" y="943"/>
                    </a:lnTo>
                    <a:lnTo>
                      <a:pt x="323" y="895"/>
                    </a:lnTo>
                    <a:lnTo>
                      <a:pt x="323" y="895"/>
                    </a:lnTo>
                    <a:lnTo>
                      <a:pt x="337" y="864"/>
                    </a:lnTo>
                    <a:lnTo>
                      <a:pt x="350" y="835"/>
                    </a:lnTo>
                    <a:lnTo>
                      <a:pt x="365" y="806"/>
                    </a:lnTo>
                    <a:lnTo>
                      <a:pt x="381" y="777"/>
                    </a:lnTo>
                    <a:lnTo>
                      <a:pt x="381" y="777"/>
                    </a:lnTo>
                    <a:lnTo>
                      <a:pt x="400" y="744"/>
                    </a:lnTo>
                    <a:lnTo>
                      <a:pt x="422" y="712"/>
                    </a:lnTo>
                    <a:lnTo>
                      <a:pt x="422" y="712"/>
                    </a:lnTo>
                    <a:lnTo>
                      <a:pt x="445" y="680"/>
                    </a:lnTo>
                    <a:lnTo>
                      <a:pt x="467" y="650"/>
                    </a:lnTo>
                    <a:lnTo>
                      <a:pt x="467" y="650"/>
                    </a:lnTo>
                    <a:lnTo>
                      <a:pt x="499" y="610"/>
                    </a:lnTo>
                    <a:lnTo>
                      <a:pt x="499" y="610"/>
                    </a:lnTo>
                    <a:lnTo>
                      <a:pt x="534" y="572"/>
                    </a:lnTo>
                    <a:lnTo>
                      <a:pt x="571" y="535"/>
                    </a:lnTo>
                    <a:lnTo>
                      <a:pt x="571" y="535"/>
                    </a:lnTo>
                    <a:lnTo>
                      <a:pt x="609" y="500"/>
                    </a:lnTo>
                    <a:lnTo>
                      <a:pt x="609" y="500"/>
                    </a:lnTo>
                    <a:lnTo>
                      <a:pt x="641" y="473"/>
                    </a:lnTo>
                    <a:lnTo>
                      <a:pt x="674" y="449"/>
                    </a:lnTo>
                    <a:lnTo>
                      <a:pt x="709" y="424"/>
                    </a:lnTo>
                    <a:lnTo>
                      <a:pt x="744" y="402"/>
                    </a:lnTo>
                    <a:lnTo>
                      <a:pt x="779" y="379"/>
                    </a:lnTo>
                    <a:lnTo>
                      <a:pt x="817" y="359"/>
                    </a:lnTo>
                    <a:lnTo>
                      <a:pt x="855" y="341"/>
                    </a:lnTo>
                    <a:lnTo>
                      <a:pt x="893" y="322"/>
                    </a:lnTo>
                    <a:lnTo>
                      <a:pt x="893" y="322"/>
                    </a:lnTo>
                    <a:lnTo>
                      <a:pt x="942" y="304"/>
                    </a:lnTo>
                    <a:lnTo>
                      <a:pt x="942" y="304"/>
                    </a:lnTo>
                    <a:lnTo>
                      <a:pt x="986" y="289"/>
                    </a:lnTo>
                    <a:lnTo>
                      <a:pt x="1030" y="277"/>
                    </a:lnTo>
                    <a:lnTo>
                      <a:pt x="1076" y="265"/>
                    </a:lnTo>
                    <a:lnTo>
                      <a:pt x="1122" y="255"/>
                    </a:lnTo>
                    <a:lnTo>
                      <a:pt x="1167" y="248"/>
                    </a:lnTo>
                    <a:lnTo>
                      <a:pt x="1214" y="243"/>
                    </a:lnTo>
                    <a:lnTo>
                      <a:pt x="1263" y="240"/>
                    </a:lnTo>
                    <a:lnTo>
                      <a:pt x="1312" y="239"/>
                    </a:lnTo>
                    <a:lnTo>
                      <a:pt x="1312" y="239"/>
                    </a:lnTo>
                    <a:lnTo>
                      <a:pt x="1359" y="240"/>
                    </a:lnTo>
                    <a:lnTo>
                      <a:pt x="1408" y="243"/>
                    </a:lnTo>
                    <a:lnTo>
                      <a:pt x="1455" y="248"/>
                    </a:lnTo>
                    <a:lnTo>
                      <a:pt x="1500" y="255"/>
                    </a:lnTo>
                    <a:lnTo>
                      <a:pt x="1548" y="265"/>
                    </a:lnTo>
                    <a:lnTo>
                      <a:pt x="1592" y="277"/>
                    </a:lnTo>
                    <a:lnTo>
                      <a:pt x="1636" y="289"/>
                    </a:lnTo>
                    <a:lnTo>
                      <a:pt x="1680" y="304"/>
                    </a:lnTo>
                    <a:lnTo>
                      <a:pt x="1680" y="304"/>
                    </a:lnTo>
                    <a:lnTo>
                      <a:pt x="1729" y="322"/>
                    </a:lnTo>
                    <a:lnTo>
                      <a:pt x="1729" y="322"/>
                    </a:lnTo>
                    <a:lnTo>
                      <a:pt x="1759" y="336"/>
                    </a:lnTo>
                    <a:lnTo>
                      <a:pt x="1788" y="350"/>
                    </a:lnTo>
                    <a:lnTo>
                      <a:pt x="1817" y="365"/>
                    </a:lnTo>
                    <a:lnTo>
                      <a:pt x="1844" y="382"/>
                    </a:lnTo>
                    <a:lnTo>
                      <a:pt x="1844" y="382"/>
                    </a:lnTo>
                    <a:lnTo>
                      <a:pt x="1890" y="408"/>
                    </a:lnTo>
                    <a:lnTo>
                      <a:pt x="1890" y="408"/>
                    </a:lnTo>
                    <a:lnTo>
                      <a:pt x="1922" y="429"/>
                    </a:lnTo>
                    <a:lnTo>
                      <a:pt x="1952" y="452"/>
                    </a:lnTo>
                    <a:lnTo>
                      <a:pt x="1983" y="476"/>
                    </a:lnTo>
                    <a:lnTo>
                      <a:pt x="2013" y="500"/>
                    </a:lnTo>
                    <a:lnTo>
                      <a:pt x="2013" y="500"/>
                    </a:lnTo>
                    <a:lnTo>
                      <a:pt x="2051" y="535"/>
                    </a:lnTo>
                    <a:lnTo>
                      <a:pt x="2051" y="535"/>
                    </a:lnTo>
                    <a:lnTo>
                      <a:pt x="2088" y="572"/>
                    </a:lnTo>
                    <a:lnTo>
                      <a:pt x="2088" y="572"/>
                    </a:lnTo>
                    <a:lnTo>
                      <a:pt x="2123" y="610"/>
                    </a:lnTo>
                    <a:lnTo>
                      <a:pt x="2123" y="610"/>
                    </a:lnTo>
                    <a:lnTo>
                      <a:pt x="2155" y="650"/>
                    </a:lnTo>
                    <a:lnTo>
                      <a:pt x="2187" y="691"/>
                    </a:lnTo>
                    <a:lnTo>
                      <a:pt x="2187" y="691"/>
                    </a:lnTo>
                    <a:lnTo>
                      <a:pt x="2205" y="717"/>
                    </a:lnTo>
                    <a:lnTo>
                      <a:pt x="2222" y="744"/>
                    </a:lnTo>
                    <a:lnTo>
                      <a:pt x="2238" y="773"/>
                    </a:lnTo>
                    <a:lnTo>
                      <a:pt x="2253" y="800"/>
                    </a:lnTo>
                    <a:lnTo>
                      <a:pt x="2253" y="800"/>
                    </a:lnTo>
                    <a:lnTo>
                      <a:pt x="2266" y="823"/>
                    </a:lnTo>
                    <a:lnTo>
                      <a:pt x="2266" y="823"/>
                    </a:lnTo>
                    <a:lnTo>
                      <a:pt x="2287" y="866"/>
                    </a:lnTo>
                    <a:lnTo>
                      <a:pt x="2305" y="908"/>
                    </a:lnTo>
                    <a:lnTo>
                      <a:pt x="2305" y="908"/>
                    </a:lnTo>
                    <a:lnTo>
                      <a:pt x="2316" y="937"/>
                    </a:lnTo>
                    <a:lnTo>
                      <a:pt x="2326" y="966"/>
                    </a:lnTo>
                    <a:lnTo>
                      <a:pt x="2326" y="966"/>
                    </a:lnTo>
                    <a:lnTo>
                      <a:pt x="2337" y="997"/>
                    </a:lnTo>
                    <a:lnTo>
                      <a:pt x="2345" y="1025"/>
                    </a:lnTo>
                    <a:lnTo>
                      <a:pt x="2345" y="1025"/>
                    </a:lnTo>
                    <a:lnTo>
                      <a:pt x="2354" y="1060"/>
                    </a:lnTo>
                    <a:lnTo>
                      <a:pt x="2361" y="1095"/>
                    </a:lnTo>
                    <a:lnTo>
                      <a:pt x="2369" y="1130"/>
                    </a:lnTo>
                    <a:lnTo>
                      <a:pt x="2374" y="1165"/>
                    </a:lnTo>
                    <a:lnTo>
                      <a:pt x="2378" y="1202"/>
                    </a:lnTo>
                    <a:lnTo>
                      <a:pt x="2381" y="1238"/>
                    </a:lnTo>
                    <a:lnTo>
                      <a:pt x="2383" y="1275"/>
                    </a:lnTo>
                    <a:lnTo>
                      <a:pt x="2384" y="1312"/>
                    </a:lnTo>
                    <a:lnTo>
                      <a:pt x="2384" y="1312"/>
                    </a:lnTo>
                    <a:lnTo>
                      <a:pt x="2383" y="1348"/>
                    </a:lnTo>
                    <a:lnTo>
                      <a:pt x="2381" y="1383"/>
                    </a:lnTo>
                    <a:lnTo>
                      <a:pt x="2381" y="1383"/>
                    </a:lnTo>
                    <a:lnTo>
                      <a:pt x="2378" y="1423"/>
                    </a:lnTo>
                    <a:lnTo>
                      <a:pt x="2378" y="1423"/>
                    </a:lnTo>
                    <a:lnTo>
                      <a:pt x="2374" y="1458"/>
                    </a:lnTo>
                    <a:lnTo>
                      <a:pt x="2374" y="1458"/>
                    </a:lnTo>
                    <a:lnTo>
                      <a:pt x="2366" y="1508"/>
                    </a:lnTo>
                    <a:lnTo>
                      <a:pt x="2366" y="1508"/>
                    </a:lnTo>
                    <a:lnTo>
                      <a:pt x="2355" y="1553"/>
                    </a:lnTo>
                    <a:lnTo>
                      <a:pt x="2345" y="1599"/>
                    </a:lnTo>
                    <a:lnTo>
                      <a:pt x="2345" y="1599"/>
                    </a:lnTo>
                    <a:lnTo>
                      <a:pt x="2330" y="1649"/>
                    </a:lnTo>
                    <a:lnTo>
                      <a:pt x="2313" y="1697"/>
                    </a:lnTo>
                    <a:lnTo>
                      <a:pt x="2293" y="1745"/>
                    </a:lnTo>
                    <a:lnTo>
                      <a:pt x="2272" y="1791"/>
                    </a:lnTo>
                    <a:lnTo>
                      <a:pt x="2247" y="1835"/>
                    </a:lnTo>
                    <a:lnTo>
                      <a:pt x="2222" y="1879"/>
                    </a:lnTo>
                    <a:lnTo>
                      <a:pt x="2194" y="1922"/>
                    </a:lnTo>
                    <a:lnTo>
                      <a:pt x="2164" y="1963"/>
                    </a:lnTo>
                    <a:lnTo>
                      <a:pt x="2164" y="1963"/>
                    </a:lnTo>
                    <a:lnTo>
                      <a:pt x="2130" y="2004"/>
                    </a:lnTo>
                    <a:lnTo>
                      <a:pt x="2094" y="2045"/>
                    </a:lnTo>
                    <a:lnTo>
                      <a:pt x="2094" y="2045"/>
                    </a:lnTo>
                    <a:lnTo>
                      <a:pt x="2063" y="2077"/>
                    </a:lnTo>
                    <a:lnTo>
                      <a:pt x="2030" y="2107"/>
                    </a:lnTo>
                    <a:lnTo>
                      <a:pt x="2030" y="2107"/>
                    </a:lnTo>
                    <a:lnTo>
                      <a:pt x="1996" y="2136"/>
                    </a:lnTo>
                    <a:lnTo>
                      <a:pt x="1996" y="2136"/>
                    </a:lnTo>
                    <a:lnTo>
                      <a:pt x="1952" y="2171"/>
                    </a:lnTo>
                    <a:lnTo>
                      <a:pt x="1907" y="2203"/>
                    </a:lnTo>
                    <a:lnTo>
                      <a:pt x="1859" y="2234"/>
                    </a:lnTo>
                    <a:lnTo>
                      <a:pt x="1811" y="2261"/>
                    </a:lnTo>
                    <a:lnTo>
                      <a:pt x="1811" y="2261"/>
                    </a:lnTo>
                    <a:lnTo>
                      <a:pt x="1811" y="2261"/>
                    </a:lnTo>
                    <a:lnTo>
                      <a:pt x="1756" y="2289"/>
                    </a:lnTo>
                    <a:lnTo>
                      <a:pt x="1698" y="2313"/>
                    </a:lnTo>
                    <a:lnTo>
                      <a:pt x="1640" y="2333"/>
                    </a:lnTo>
                    <a:lnTo>
                      <a:pt x="1610" y="2342"/>
                    </a:lnTo>
                    <a:lnTo>
                      <a:pt x="1580" y="2351"/>
                    </a:lnTo>
                    <a:lnTo>
                      <a:pt x="1580" y="2596"/>
                    </a:lnTo>
                    <a:lnTo>
                      <a:pt x="1580" y="2891"/>
                    </a:lnTo>
                    <a:lnTo>
                      <a:pt x="1762" y="2891"/>
                    </a:lnTo>
                    <a:lnTo>
                      <a:pt x="1762" y="2891"/>
                    </a:lnTo>
                    <a:lnTo>
                      <a:pt x="1773" y="2891"/>
                    </a:lnTo>
                    <a:lnTo>
                      <a:pt x="1782" y="2888"/>
                    </a:lnTo>
                    <a:lnTo>
                      <a:pt x="1789" y="2884"/>
                    </a:lnTo>
                    <a:lnTo>
                      <a:pt x="1797" y="2877"/>
                    </a:lnTo>
                    <a:lnTo>
                      <a:pt x="1802" y="2870"/>
                    </a:lnTo>
                    <a:lnTo>
                      <a:pt x="1806" y="2862"/>
                    </a:lnTo>
                    <a:lnTo>
                      <a:pt x="1809" y="2853"/>
                    </a:lnTo>
                    <a:lnTo>
                      <a:pt x="1811" y="2844"/>
                    </a:lnTo>
                    <a:lnTo>
                      <a:pt x="1811" y="2524"/>
                    </a:lnTo>
                    <a:lnTo>
                      <a:pt x="1811" y="2524"/>
                    </a:lnTo>
                    <a:lnTo>
                      <a:pt x="1855" y="2506"/>
                    </a:lnTo>
                    <a:lnTo>
                      <a:pt x="1897" y="2485"/>
                    </a:lnTo>
                    <a:lnTo>
                      <a:pt x="1940" y="2464"/>
                    </a:lnTo>
                    <a:lnTo>
                      <a:pt x="1983" y="2439"/>
                    </a:lnTo>
                    <a:lnTo>
                      <a:pt x="2022" y="2413"/>
                    </a:lnTo>
                    <a:lnTo>
                      <a:pt x="2062" y="2387"/>
                    </a:lnTo>
                    <a:lnTo>
                      <a:pt x="2101" y="2359"/>
                    </a:lnTo>
                    <a:lnTo>
                      <a:pt x="2138" y="2330"/>
                    </a:lnTo>
                    <a:lnTo>
                      <a:pt x="2174" y="2299"/>
                    </a:lnTo>
                    <a:lnTo>
                      <a:pt x="2209" y="2267"/>
                    </a:lnTo>
                    <a:lnTo>
                      <a:pt x="2244" y="2234"/>
                    </a:lnTo>
                    <a:lnTo>
                      <a:pt x="2276" y="2199"/>
                    </a:lnTo>
                    <a:lnTo>
                      <a:pt x="2308" y="2164"/>
                    </a:lnTo>
                    <a:lnTo>
                      <a:pt x="2339" y="2127"/>
                    </a:lnTo>
                    <a:lnTo>
                      <a:pt x="2368" y="2089"/>
                    </a:lnTo>
                    <a:lnTo>
                      <a:pt x="2395" y="2050"/>
                    </a:lnTo>
                    <a:lnTo>
                      <a:pt x="2421" y="2010"/>
                    </a:lnTo>
                    <a:lnTo>
                      <a:pt x="2447" y="1969"/>
                    </a:lnTo>
                    <a:lnTo>
                      <a:pt x="2469" y="1928"/>
                    </a:lnTo>
                    <a:lnTo>
                      <a:pt x="2491" y="1885"/>
                    </a:lnTo>
                    <a:lnTo>
                      <a:pt x="2512" y="1841"/>
                    </a:lnTo>
                    <a:lnTo>
                      <a:pt x="2530" y="1797"/>
                    </a:lnTo>
                    <a:lnTo>
                      <a:pt x="2547" y="1751"/>
                    </a:lnTo>
                    <a:lnTo>
                      <a:pt x="2562" y="1704"/>
                    </a:lnTo>
                    <a:lnTo>
                      <a:pt x="2576" y="1658"/>
                    </a:lnTo>
                    <a:lnTo>
                      <a:pt x="2588" y="1610"/>
                    </a:lnTo>
                    <a:lnTo>
                      <a:pt x="2599" y="1563"/>
                    </a:lnTo>
                    <a:lnTo>
                      <a:pt x="2606" y="1512"/>
                    </a:lnTo>
                    <a:lnTo>
                      <a:pt x="2614" y="1464"/>
                    </a:lnTo>
                    <a:lnTo>
                      <a:pt x="2619" y="1413"/>
                    </a:lnTo>
                    <a:lnTo>
                      <a:pt x="2622" y="1363"/>
                    </a:lnTo>
                    <a:lnTo>
                      <a:pt x="2623" y="1312"/>
                    </a:lnTo>
                    <a:lnTo>
                      <a:pt x="2623" y="1312"/>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3" name="Freeform 21">
                <a:extLst>
                  <a:ext uri="{FF2B5EF4-FFF2-40B4-BE49-F238E27FC236}">
                    <a16:creationId xmlns:a16="http://schemas.microsoft.com/office/drawing/2014/main" id="{77EF0A73-3D33-4F53-A447-1B70D88F44AC}"/>
                  </a:ext>
                </a:extLst>
              </p:cNvPr>
              <p:cNvSpPr>
                <a:spLocks/>
              </p:cNvSpPr>
              <p:nvPr/>
            </p:nvSpPr>
            <p:spPr bwMode="auto">
              <a:xfrm>
                <a:off x="1268030" y="4329114"/>
                <a:ext cx="670217" cy="827475"/>
              </a:xfrm>
              <a:custGeom>
                <a:avLst/>
                <a:gdLst>
                  <a:gd name="T0" fmla="*/ 1179 w 2146"/>
                  <a:gd name="T1" fmla="*/ 391 h 2652"/>
                  <a:gd name="T2" fmla="*/ 1342 w 2146"/>
                  <a:gd name="T3" fmla="*/ 438 h 2652"/>
                  <a:gd name="T4" fmla="*/ 1486 w 2146"/>
                  <a:gd name="T5" fmla="*/ 520 h 2652"/>
                  <a:gd name="T6" fmla="*/ 1605 w 2146"/>
                  <a:gd name="T7" fmla="*/ 634 h 2652"/>
                  <a:gd name="T8" fmla="*/ 1694 w 2146"/>
                  <a:gd name="T9" fmla="*/ 774 h 2652"/>
                  <a:gd name="T10" fmla="*/ 1749 w 2146"/>
                  <a:gd name="T11" fmla="*/ 934 h 2652"/>
                  <a:gd name="T12" fmla="*/ 1763 w 2146"/>
                  <a:gd name="T13" fmla="*/ 1073 h 2652"/>
                  <a:gd name="T14" fmla="*/ 1742 w 2146"/>
                  <a:gd name="T15" fmla="*/ 1240 h 2652"/>
                  <a:gd name="T16" fmla="*/ 1684 w 2146"/>
                  <a:gd name="T17" fmla="*/ 1392 h 2652"/>
                  <a:gd name="T18" fmla="*/ 1594 w 2146"/>
                  <a:gd name="T19" fmla="*/ 1524 h 2652"/>
                  <a:gd name="T20" fmla="*/ 1494 w 2146"/>
                  <a:gd name="T21" fmla="*/ 1619 h 2652"/>
                  <a:gd name="T22" fmla="*/ 1342 w 2146"/>
                  <a:gd name="T23" fmla="*/ 1709 h 2652"/>
                  <a:gd name="T24" fmla="*/ 1212 w 2146"/>
                  <a:gd name="T25" fmla="*/ 1748 h 2652"/>
                  <a:gd name="T26" fmla="*/ 1074 w 2146"/>
                  <a:gd name="T27" fmla="*/ 1762 h 2652"/>
                  <a:gd name="T28" fmla="*/ 900 w 2146"/>
                  <a:gd name="T29" fmla="*/ 1741 h 2652"/>
                  <a:gd name="T30" fmla="*/ 804 w 2146"/>
                  <a:gd name="T31" fmla="*/ 2357 h 2652"/>
                  <a:gd name="T32" fmla="*/ 1342 w 2146"/>
                  <a:gd name="T33" fmla="*/ 2112 h 2652"/>
                  <a:gd name="T34" fmla="*/ 1573 w 2146"/>
                  <a:gd name="T35" fmla="*/ 2022 h 2652"/>
                  <a:gd name="T36" fmla="*/ 1758 w 2146"/>
                  <a:gd name="T37" fmla="*/ 1897 h 2652"/>
                  <a:gd name="T38" fmla="*/ 1856 w 2146"/>
                  <a:gd name="T39" fmla="*/ 1806 h 2652"/>
                  <a:gd name="T40" fmla="*/ 1956 w 2146"/>
                  <a:gd name="T41" fmla="*/ 1683 h 2652"/>
                  <a:gd name="T42" fmla="*/ 2075 w 2146"/>
                  <a:gd name="T43" fmla="*/ 1458 h 2652"/>
                  <a:gd name="T44" fmla="*/ 2128 w 2146"/>
                  <a:gd name="T45" fmla="*/ 1269 h 2652"/>
                  <a:gd name="T46" fmla="*/ 2140 w 2146"/>
                  <a:gd name="T47" fmla="*/ 1184 h 2652"/>
                  <a:gd name="T48" fmla="*/ 2146 w 2146"/>
                  <a:gd name="T49" fmla="*/ 1073 h 2652"/>
                  <a:gd name="T50" fmla="*/ 2131 w 2146"/>
                  <a:gd name="T51" fmla="*/ 891 h 2652"/>
                  <a:gd name="T52" fmla="*/ 2099 w 2146"/>
                  <a:gd name="T53" fmla="*/ 758 h 2652"/>
                  <a:gd name="T54" fmla="*/ 2067 w 2146"/>
                  <a:gd name="T55" fmla="*/ 669 h 2652"/>
                  <a:gd name="T56" fmla="*/ 2015 w 2146"/>
                  <a:gd name="T57" fmla="*/ 561 h 2652"/>
                  <a:gd name="T58" fmla="*/ 1949 w 2146"/>
                  <a:gd name="T59" fmla="*/ 452 h 2652"/>
                  <a:gd name="T60" fmla="*/ 1850 w 2146"/>
                  <a:gd name="T61" fmla="*/ 333 h 2652"/>
                  <a:gd name="T62" fmla="*/ 1745 w 2146"/>
                  <a:gd name="T63" fmla="*/ 237 h 2652"/>
                  <a:gd name="T64" fmla="*/ 1606 w 2146"/>
                  <a:gd name="T65" fmla="*/ 143 h 2652"/>
                  <a:gd name="T66" fmla="*/ 1491 w 2146"/>
                  <a:gd name="T67" fmla="*/ 83 h 2652"/>
                  <a:gd name="T68" fmla="*/ 1354 w 2146"/>
                  <a:gd name="T69" fmla="*/ 38 h 2652"/>
                  <a:gd name="T70" fmla="*/ 1121 w 2146"/>
                  <a:gd name="T71" fmla="*/ 1 h 2652"/>
                  <a:gd name="T72" fmla="*/ 929 w 2146"/>
                  <a:gd name="T73" fmla="*/ 9 h 2652"/>
                  <a:gd name="T74" fmla="*/ 704 w 2146"/>
                  <a:gd name="T75" fmla="*/ 65 h 2652"/>
                  <a:gd name="T76" fmla="*/ 579 w 2146"/>
                  <a:gd name="T77" fmla="*/ 120 h 2652"/>
                  <a:gd name="T78" fmla="*/ 403 w 2146"/>
                  <a:gd name="T79" fmla="*/ 234 h 2652"/>
                  <a:gd name="T80" fmla="*/ 296 w 2146"/>
                  <a:gd name="T81" fmla="*/ 333 h 2652"/>
                  <a:gd name="T82" fmla="*/ 207 w 2146"/>
                  <a:gd name="T83" fmla="*/ 441 h 2652"/>
                  <a:gd name="T84" fmla="*/ 143 w 2146"/>
                  <a:gd name="T85" fmla="*/ 538 h 2652"/>
                  <a:gd name="T86" fmla="*/ 85 w 2146"/>
                  <a:gd name="T87" fmla="*/ 656 h 2652"/>
                  <a:gd name="T88" fmla="*/ 38 w 2146"/>
                  <a:gd name="T89" fmla="*/ 793 h 2652"/>
                  <a:gd name="T90" fmla="*/ 4 w 2146"/>
                  <a:gd name="T91" fmla="*/ 990 h 2652"/>
                  <a:gd name="T92" fmla="*/ 6 w 2146"/>
                  <a:gd name="T93" fmla="*/ 1187 h 2652"/>
                  <a:gd name="T94" fmla="*/ 71 w 2146"/>
                  <a:gd name="T95" fmla="*/ 1456 h 2652"/>
                  <a:gd name="T96" fmla="*/ 420 w 2146"/>
                  <a:gd name="T97" fmla="*/ 1292 h 2652"/>
                  <a:gd name="T98" fmla="*/ 385 w 2146"/>
                  <a:gd name="T99" fmla="*/ 1111 h 2652"/>
                  <a:gd name="T100" fmla="*/ 392 w 2146"/>
                  <a:gd name="T101" fmla="*/ 968 h 2652"/>
                  <a:gd name="T102" fmla="*/ 438 w 2146"/>
                  <a:gd name="T103" fmla="*/ 805 h 2652"/>
                  <a:gd name="T104" fmla="*/ 520 w 2146"/>
                  <a:gd name="T105" fmla="*/ 660 h 2652"/>
                  <a:gd name="T106" fmla="*/ 634 w 2146"/>
                  <a:gd name="T107" fmla="*/ 540 h 2652"/>
                  <a:gd name="T108" fmla="*/ 774 w 2146"/>
                  <a:gd name="T109" fmla="*/ 452 h 2652"/>
                  <a:gd name="T110" fmla="*/ 934 w 2146"/>
                  <a:gd name="T111" fmla="*/ 397 h 2652"/>
                  <a:gd name="T112" fmla="*/ 1074 w 2146"/>
                  <a:gd name="T113" fmla="*/ 383 h 2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46" h="2652">
                    <a:moveTo>
                      <a:pt x="1074" y="383"/>
                    </a:moveTo>
                    <a:lnTo>
                      <a:pt x="1074" y="383"/>
                    </a:lnTo>
                    <a:lnTo>
                      <a:pt x="1109" y="383"/>
                    </a:lnTo>
                    <a:lnTo>
                      <a:pt x="1144" y="386"/>
                    </a:lnTo>
                    <a:lnTo>
                      <a:pt x="1179" y="391"/>
                    </a:lnTo>
                    <a:lnTo>
                      <a:pt x="1212" y="397"/>
                    </a:lnTo>
                    <a:lnTo>
                      <a:pt x="1246" y="404"/>
                    </a:lnTo>
                    <a:lnTo>
                      <a:pt x="1278" y="414"/>
                    </a:lnTo>
                    <a:lnTo>
                      <a:pt x="1310" y="424"/>
                    </a:lnTo>
                    <a:lnTo>
                      <a:pt x="1342" y="438"/>
                    </a:lnTo>
                    <a:lnTo>
                      <a:pt x="1372" y="452"/>
                    </a:lnTo>
                    <a:lnTo>
                      <a:pt x="1402" y="467"/>
                    </a:lnTo>
                    <a:lnTo>
                      <a:pt x="1431" y="484"/>
                    </a:lnTo>
                    <a:lnTo>
                      <a:pt x="1459" y="500"/>
                    </a:lnTo>
                    <a:lnTo>
                      <a:pt x="1486" y="520"/>
                    </a:lnTo>
                    <a:lnTo>
                      <a:pt x="1512" y="540"/>
                    </a:lnTo>
                    <a:lnTo>
                      <a:pt x="1536" y="563"/>
                    </a:lnTo>
                    <a:lnTo>
                      <a:pt x="1561" y="586"/>
                    </a:lnTo>
                    <a:lnTo>
                      <a:pt x="1583" y="608"/>
                    </a:lnTo>
                    <a:lnTo>
                      <a:pt x="1605" y="634"/>
                    </a:lnTo>
                    <a:lnTo>
                      <a:pt x="1626" y="660"/>
                    </a:lnTo>
                    <a:lnTo>
                      <a:pt x="1644" y="688"/>
                    </a:lnTo>
                    <a:lnTo>
                      <a:pt x="1663" y="715"/>
                    </a:lnTo>
                    <a:lnTo>
                      <a:pt x="1679" y="744"/>
                    </a:lnTo>
                    <a:lnTo>
                      <a:pt x="1694" y="774"/>
                    </a:lnTo>
                    <a:lnTo>
                      <a:pt x="1708" y="805"/>
                    </a:lnTo>
                    <a:lnTo>
                      <a:pt x="1720" y="835"/>
                    </a:lnTo>
                    <a:lnTo>
                      <a:pt x="1731" y="867"/>
                    </a:lnTo>
                    <a:lnTo>
                      <a:pt x="1742" y="901"/>
                    </a:lnTo>
                    <a:lnTo>
                      <a:pt x="1749" y="934"/>
                    </a:lnTo>
                    <a:lnTo>
                      <a:pt x="1755" y="968"/>
                    </a:lnTo>
                    <a:lnTo>
                      <a:pt x="1758" y="1003"/>
                    </a:lnTo>
                    <a:lnTo>
                      <a:pt x="1761" y="1038"/>
                    </a:lnTo>
                    <a:lnTo>
                      <a:pt x="1763" y="1073"/>
                    </a:lnTo>
                    <a:lnTo>
                      <a:pt x="1763" y="1073"/>
                    </a:lnTo>
                    <a:lnTo>
                      <a:pt x="1761" y="1108"/>
                    </a:lnTo>
                    <a:lnTo>
                      <a:pt x="1760" y="1141"/>
                    </a:lnTo>
                    <a:lnTo>
                      <a:pt x="1755" y="1174"/>
                    </a:lnTo>
                    <a:lnTo>
                      <a:pt x="1749" y="1208"/>
                    </a:lnTo>
                    <a:lnTo>
                      <a:pt x="1742" y="1240"/>
                    </a:lnTo>
                    <a:lnTo>
                      <a:pt x="1734" y="1272"/>
                    </a:lnTo>
                    <a:lnTo>
                      <a:pt x="1723" y="1302"/>
                    </a:lnTo>
                    <a:lnTo>
                      <a:pt x="1711" y="1333"/>
                    </a:lnTo>
                    <a:lnTo>
                      <a:pt x="1699" y="1363"/>
                    </a:lnTo>
                    <a:lnTo>
                      <a:pt x="1684" y="1392"/>
                    </a:lnTo>
                    <a:lnTo>
                      <a:pt x="1669" y="1421"/>
                    </a:lnTo>
                    <a:lnTo>
                      <a:pt x="1652" y="1448"/>
                    </a:lnTo>
                    <a:lnTo>
                      <a:pt x="1634" y="1474"/>
                    </a:lnTo>
                    <a:lnTo>
                      <a:pt x="1614" y="1500"/>
                    </a:lnTo>
                    <a:lnTo>
                      <a:pt x="1594" y="1524"/>
                    </a:lnTo>
                    <a:lnTo>
                      <a:pt x="1573" y="1549"/>
                    </a:lnTo>
                    <a:lnTo>
                      <a:pt x="1573" y="1549"/>
                    </a:lnTo>
                    <a:lnTo>
                      <a:pt x="1547" y="1573"/>
                    </a:lnTo>
                    <a:lnTo>
                      <a:pt x="1521" y="1596"/>
                    </a:lnTo>
                    <a:lnTo>
                      <a:pt x="1494" y="1619"/>
                    </a:lnTo>
                    <a:lnTo>
                      <a:pt x="1466" y="1640"/>
                    </a:lnTo>
                    <a:lnTo>
                      <a:pt x="1436" y="1658"/>
                    </a:lnTo>
                    <a:lnTo>
                      <a:pt x="1405" y="1677"/>
                    </a:lnTo>
                    <a:lnTo>
                      <a:pt x="1375" y="1693"/>
                    </a:lnTo>
                    <a:lnTo>
                      <a:pt x="1342" y="1709"/>
                    </a:lnTo>
                    <a:lnTo>
                      <a:pt x="1342" y="1709"/>
                    </a:lnTo>
                    <a:lnTo>
                      <a:pt x="1311" y="1721"/>
                    </a:lnTo>
                    <a:lnTo>
                      <a:pt x="1279" y="1731"/>
                    </a:lnTo>
                    <a:lnTo>
                      <a:pt x="1246" y="1741"/>
                    </a:lnTo>
                    <a:lnTo>
                      <a:pt x="1212" y="1748"/>
                    </a:lnTo>
                    <a:lnTo>
                      <a:pt x="1179" y="1754"/>
                    </a:lnTo>
                    <a:lnTo>
                      <a:pt x="1144" y="1759"/>
                    </a:lnTo>
                    <a:lnTo>
                      <a:pt x="1109" y="1762"/>
                    </a:lnTo>
                    <a:lnTo>
                      <a:pt x="1074" y="1762"/>
                    </a:lnTo>
                    <a:lnTo>
                      <a:pt x="1074" y="1762"/>
                    </a:lnTo>
                    <a:lnTo>
                      <a:pt x="1037" y="1762"/>
                    </a:lnTo>
                    <a:lnTo>
                      <a:pt x="1002" y="1759"/>
                    </a:lnTo>
                    <a:lnTo>
                      <a:pt x="967" y="1754"/>
                    </a:lnTo>
                    <a:lnTo>
                      <a:pt x="934" y="1748"/>
                    </a:lnTo>
                    <a:lnTo>
                      <a:pt x="900" y="1741"/>
                    </a:lnTo>
                    <a:lnTo>
                      <a:pt x="867" y="1731"/>
                    </a:lnTo>
                    <a:lnTo>
                      <a:pt x="835" y="1721"/>
                    </a:lnTo>
                    <a:lnTo>
                      <a:pt x="804" y="1709"/>
                    </a:lnTo>
                    <a:lnTo>
                      <a:pt x="804" y="2112"/>
                    </a:lnTo>
                    <a:lnTo>
                      <a:pt x="804" y="2357"/>
                    </a:lnTo>
                    <a:lnTo>
                      <a:pt x="804" y="2652"/>
                    </a:lnTo>
                    <a:lnTo>
                      <a:pt x="1342" y="2652"/>
                    </a:lnTo>
                    <a:lnTo>
                      <a:pt x="1342" y="2357"/>
                    </a:lnTo>
                    <a:lnTo>
                      <a:pt x="1342" y="2112"/>
                    </a:lnTo>
                    <a:lnTo>
                      <a:pt x="1342" y="2112"/>
                    </a:lnTo>
                    <a:lnTo>
                      <a:pt x="1372" y="2103"/>
                    </a:lnTo>
                    <a:lnTo>
                      <a:pt x="1402" y="2094"/>
                    </a:lnTo>
                    <a:lnTo>
                      <a:pt x="1460" y="2074"/>
                    </a:lnTo>
                    <a:lnTo>
                      <a:pt x="1518" y="2050"/>
                    </a:lnTo>
                    <a:lnTo>
                      <a:pt x="1573" y="2022"/>
                    </a:lnTo>
                    <a:lnTo>
                      <a:pt x="1573" y="2022"/>
                    </a:lnTo>
                    <a:lnTo>
                      <a:pt x="1621" y="1995"/>
                    </a:lnTo>
                    <a:lnTo>
                      <a:pt x="1669" y="1964"/>
                    </a:lnTo>
                    <a:lnTo>
                      <a:pt x="1714" y="1932"/>
                    </a:lnTo>
                    <a:lnTo>
                      <a:pt x="1758" y="1897"/>
                    </a:lnTo>
                    <a:lnTo>
                      <a:pt x="1758" y="1897"/>
                    </a:lnTo>
                    <a:lnTo>
                      <a:pt x="1792" y="1868"/>
                    </a:lnTo>
                    <a:lnTo>
                      <a:pt x="1792" y="1868"/>
                    </a:lnTo>
                    <a:lnTo>
                      <a:pt x="1825" y="1838"/>
                    </a:lnTo>
                    <a:lnTo>
                      <a:pt x="1856" y="1806"/>
                    </a:lnTo>
                    <a:lnTo>
                      <a:pt x="1856" y="1806"/>
                    </a:lnTo>
                    <a:lnTo>
                      <a:pt x="1892" y="1765"/>
                    </a:lnTo>
                    <a:lnTo>
                      <a:pt x="1926" y="1724"/>
                    </a:lnTo>
                    <a:lnTo>
                      <a:pt x="1926" y="1724"/>
                    </a:lnTo>
                    <a:lnTo>
                      <a:pt x="1956" y="1683"/>
                    </a:lnTo>
                    <a:lnTo>
                      <a:pt x="1984" y="1640"/>
                    </a:lnTo>
                    <a:lnTo>
                      <a:pt x="2009" y="1596"/>
                    </a:lnTo>
                    <a:lnTo>
                      <a:pt x="2034" y="1552"/>
                    </a:lnTo>
                    <a:lnTo>
                      <a:pt x="2055" y="1506"/>
                    </a:lnTo>
                    <a:lnTo>
                      <a:pt x="2075" y="1458"/>
                    </a:lnTo>
                    <a:lnTo>
                      <a:pt x="2092" y="1410"/>
                    </a:lnTo>
                    <a:lnTo>
                      <a:pt x="2107" y="1360"/>
                    </a:lnTo>
                    <a:lnTo>
                      <a:pt x="2107" y="1360"/>
                    </a:lnTo>
                    <a:lnTo>
                      <a:pt x="2117" y="1314"/>
                    </a:lnTo>
                    <a:lnTo>
                      <a:pt x="2128" y="1269"/>
                    </a:lnTo>
                    <a:lnTo>
                      <a:pt x="2128" y="1269"/>
                    </a:lnTo>
                    <a:lnTo>
                      <a:pt x="2136" y="1219"/>
                    </a:lnTo>
                    <a:lnTo>
                      <a:pt x="2136" y="1219"/>
                    </a:lnTo>
                    <a:lnTo>
                      <a:pt x="2140" y="1184"/>
                    </a:lnTo>
                    <a:lnTo>
                      <a:pt x="2140" y="1184"/>
                    </a:lnTo>
                    <a:lnTo>
                      <a:pt x="2143" y="1144"/>
                    </a:lnTo>
                    <a:lnTo>
                      <a:pt x="2143" y="1144"/>
                    </a:lnTo>
                    <a:lnTo>
                      <a:pt x="2145" y="1109"/>
                    </a:lnTo>
                    <a:lnTo>
                      <a:pt x="2146" y="1073"/>
                    </a:lnTo>
                    <a:lnTo>
                      <a:pt x="2146" y="1073"/>
                    </a:lnTo>
                    <a:lnTo>
                      <a:pt x="2145" y="1036"/>
                    </a:lnTo>
                    <a:lnTo>
                      <a:pt x="2143" y="999"/>
                    </a:lnTo>
                    <a:lnTo>
                      <a:pt x="2140" y="963"/>
                    </a:lnTo>
                    <a:lnTo>
                      <a:pt x="2136" y="926"/>
                    </a:lnTo>
                    <a:lnTo>
                      <a:pt x="2131" y="891"/>
                    </a:lnTo>
                    <a:lnTo>
                      <a:pt x="2123" y="856"/>
                    </a:lnTo>
                    <a:lnTo>
                      <a:pt x="2116" y="821"/>
                    </a:lnTo>
                    <a:lnTo>
                      <a:pt x="2107" y="786"/>
                    </a:lnTo>
                    <a:lnTo>
                      <a:pt x="2107" y="786"/>
                    </a:lnTo>
                    <a:lnTo>
                      <a:pt x="2099" y="758"/>
                    </a:lnTo>
                    <a:lnTo>
                      <a:pt x="2088" y="727"/>
                    </a:lnTo>
                    <a:lnTo>
                      <a:pt x="2088" y="727"/>
                    </a:lnTo>
                    <a:lnTo>
                      <a:pt x="2078" y="698"/>
                    </a:lnTo>
                    <a:lnTo>
                      <a:pt x="2067" y="669"/>
                    </a:lnTo>
                    <a:lnTo>
                      <a:pt x="2067" y="669"/>
                    </a:lnTo>
                    <a:lnTo>
                      <a:pt x="2049" y="627"/>
                    </a:lnTo>
                    <a:lnTo>
                      <a:pt x="2028" y="584"/>
                    </a:lnTo>
                    <a:lnTo>
                      <a:pt x="2028" y="584"/>
                    </a:lnTo>
                    <a:lnTo>
                      <a:pt x="2015" y="561"/>
                    </a:lnTo>
                    <a:lnTo>
                      <a:pt x="2015" y="561"/>
                    </a:lnTo>
                    <a:lnTo>
                      <a:pt x="2000" y="534"/>
                    </a:lnTo>
                    <a:lnTo>
                      <a:pt x="1984" y="505"/>
                    </a:lnTo>
                    <a:lnTo>
                      <a:pt x="1967" y="478"/>
                    </a:lnTo>
                    <a:lnTo>
                      <a:pt x="1949" y="452"/>
                    </a:lnTo>
                    <a:lnTo>
                      <a:pt x="1949" y="452"/>
                    </a:lnTo>
                    <a:lnTo>
                      <a:pt x="1917" y="411"/>
                    </a:lnTo>
                    <a:lnTo>
                      <a:pt x="1885" y="371"/>
                    </a:lnTo>
                    <a:lnTo>
                      <a:pt x="1885" y="371"/>
                    </a:lnTo>
                    <a:lnTo>
                      <a:pt x="1850" y="333"/>
                    </a:lnTo>
                    <a:lnTo>
                      <a:pt x="1850" y="333"/>
                    </a:lnTo>
                    <a:lnTo>
                      <a:pt x="1813" y="296"/>
                    </a:lnTo>
                    <a:lnTo>
                      <a:pt x="1813" y="296"/>
                    </a:lnTo>
                    <a:lnTo>
                      <a:pt x="1775" y="261"/>
                    </a:lnTo>
                    <a:lnTo>
                      <a:pt x="1775" y="261"/>
                    </a:lnTo>
                    <a:lnTo>
                      <a:pt x="1745" y="237"/>
                    </a:lnTo>
                    <a:lnTo>
                      <a:pt x="1714" y="213"/>
                    </a:lnTo>
                    <a:lnTo>
                      <a:pt x="1684" y="190"/>
                    </a:lnTo>
                    <a:lnTo>
                      <a:pt x="1652" y="169"/>
                    </a:lnTo>
                    <a:lnTo>
                      <a:pt x="1652" y="169"/>
                    </a:lnTo>
                    <a:lnTo>
                      <a:pt x="1606" y="143"/>
                    </a:lnTo>
                    <a:lnTo>
                      <a:pt x="1606" y="143"/>
                    </a:lnTo>
                    <a:lnTo>
                      <a:pt x="1579" y="126"/>
                    </a:lnTo>
                    <a:lnTo>
                      <a:pt x="1550" y="111"/>
                    </a:lnTo>
                    <a:lnTo>
                      <a:pt x="1521" y="97"/>
                    </a:lnTo>
                    <a:lnTo>
                      <a:pt x="1491" y="83"/>
                    </a:lnTo>
                    <a:lnTo>
                      <a:pt x="1491" y="83"/>
                    </a:lnTo>
                    <a:lnTo>
                      <a:pt x="1442" y="65"/>
                    </a:lnTo>
                    <a:lnTo>
                      <a:pt x="1442" y="65"/>
                    </a:lnTo>
                    <a:lnTo>
                      <a:pt x="1398" y="50"/>
                    </a:lnTo>
                    <a:lnTo>
                      <a:pt x="1354" y="38"/>
                    </a:lnTo>
                    <a:lnTo>
                      <a:pt x="1310" y="26"/>
                    </a:lnTo>
                    <a:lnTo>
                      <a:pt x="1262" y="16"/>
                    </a:lnTo>
                    <a:lnTo>
                      <a:pt x="1217" y="9"/>
                    </a:lnTo>
                    <a:lnTo>
                      <a:pt x="1170" y="4"/>
                    </a:lnTo>
                    <a:lnTo>
                      <a:pt x="1121" y="1"/>
                    </a:lnTo>
                    <a:lnTo>
                      <a:pt x="1074" y="0"/>
                    </a:lnTo>
                    <a:lnTo>
                      <a:pt x="1074" y="0"/>
                    </a:lnTo>
                    <a:lnTo>
                      <a:pt x="1025" y="1"/>
                    </a:lnTo>
                    <a:lnTo>
                      <a:pt x="976" y="4"/>
                    </a:lnTo>
                    <a:lnTo>
                      <a:pt x="929" y="9"/>
                    </a:lnTo>
                    <a:lnTo>
                      <a:pt x="884" y="16"/>
                    </a:lnTo>
                    <a:lnTo>
                      <a:pt x="838" y="26"/>
                    </a:lnTo>
                    <a:lnTo>
                      <a:pt x="792" y="38"/>
                    </a:lnTo>
                    <a:lnTo>
                      <a:pt x="748" y="50"/>
                    </a:lnTo>
                    <a:lnTo>
                      <a:pt x="704" y="65"/>
                    </a:lnTo>
                    <a:lnTo>
                      <a:pt x="704" y="65"/>
                    </a:lnTo>
                    <a:lnTo>
                      <a:pt x="655" y="83"/>
                    </a:lnTo>
                    <a:lnTo>
                      <a:pt x="655" y="83"/>
                    </a:lnTo>
                    <a:lnTo>
                      <a:pt x="617" y="102"/>
                    </a:lnTo>
                    <a:lnTo>
                      <a:pt x="579" y="120"/>
                    </a:lnTo>
                    <a:lnTo>
                      <a:pt x="541" y="140"/>
                    </a:lnTo>
                    <a:lnTo>
                      <a:pt x="506" y="163"/>
                    </a:lnTo>
                    <a:lnTo>
                      <a:pt x="471" y="185"/>
                    </a:lnTo>
                    <a:lnTo>
                      <a:pt x="436" y="210"/>
                    </a:lnTo>
                    <a:lnTo>
                      <a:pt x="403" y="234"/>
                    </a:lnTo>
                    <a:lnTo>
                      <a:pt x="371" y="261"/>
                    </a:lnTo>
                    <a:lnTo>
                      <a:pt x="371" y="261"/>
                    </a:lnTo>
                    <a:lnTo>
                      <a:pt x="333" y="296"/>
                    </a:lnTo>
                    <a:lnTo>
                      <a:pt x="333" y="296"/>
                    </a:lnTo>
                    <a:lnTo>
                      <a:pt x="296" y="333"/>
                    </a:lnTo>
                    <a:lnTo>
                      <a:pt x="261" y="371"/>
                    </a:lnTo>
                    <a:lnTo>
                      <a:pt x="261" y="371"/>
                    </a:lnTo>
                    <a:lnTo>
                      <a:pt x="229" y="411"/>
                    </a:lnTo>
                    <a:lnTo>
                      <a:pt x="229" y="411"/>
                    </a:lnTo>
                    <a:lnTo>
                      <a:pt x="207" y="441"/>
                    </a:lnTo>
                    <a:lnTo>
                      <a:pt x="184" y="473"/>
                    </a:lnTo>
                    <a:lnTo>
                      <a:pt x="184" y="473"/>
                    </a:lnTo>
                    <a:lnTo>
                      <a:pt x="162" y="505"/>
                    </a:lnTo>
                    <a:lnTo>
                      <a:pt x="143" y="538"/>
                    </a:lnTo>
                    <a:lnTo>
                      <a:pt x="143" y="538"/>
                    </a:lnTo>
                    <a:lnTo>
                      <a:pt x="127" y="567"/>
                    </a:lnTo>
                    <a:lnTo>
                      <a:pt x="112" y="596"/>
                    </a:lnTo>
                    <a:lnTo>
                      <a:pt x="99" y="625"/>
                    </a:lnTo>
                    <a:lnTo>
                      <a:pt x="85" y="656"/>
                    </a:lnTo>
                    <a:lnTo>
                      <a:pt x="85" y="656"/>
                    </a:lnTo>
                    <a:lnTo>
                      <a:pt x="65" y="704"/>
                    </a:lnTo>
                    <a:lnTo>
                      <a:pt x="65" y="704"/>
                    </a:lnTo>
                    <a:lnTo>
                      <a:pt x="48" y="753"/>
                    </a:lnTo>
                    <a:lnTo>
                      <a:pt x="48" y="753"/>
                    </a:lnTo>
                    <a:lnTo>
                      <a:pt x="38" y="793"/>
                    </a:lnTo>
                    <a:lnTo>
                      <a:pt x="29" y="831"/>
                    </a:lnTo>
                    <a:lnTo>
                      <a:pt x="19" y="870"/>
                    </a:lnTo>
                    <a:lnTo>
                      <a:pt x="13" y="910"/>
                    </a:lnTo>
                    <a:lnTo>
                      <a:pt x="7" y="949"/>
                    </a:lnTo>
                    <a:lnTo>
                      <a:pt x="4" y="990"/>
                    </a:lnTo>
                    <a:lnTo>
                      <a:pt x="1" y="1031"/>
                    </a:lnTo>
                    <a:lnTo>
                      <a:pt x="0" y="1073"/>
                    </a:lnTo>
                    <a:lnTo>
                      <a:pt x="0" y="1073"/>
                    </a:lnTo>
                    <a:lnTo>
                      <a:pt x="1" y="1130"/>
                    </a:lnTo>
                    <a:lnTo>
                      <a:pt x="6" y="1187"/>
                    </a:lnTo>
                    <a:lnTo>
                      <a:pt x="13" y="1243"/>
                    </a:lnTo>
                    <a:lnTo>
                      <a:pt x="24" y="1298"/>
                    </a:lnTo>
                    <a:lnTo>
                      <a:pt x="36" y="1351"/>
                    </a:lnTo>
                    <a:lnTo>
                      <a:pt x="53" y="1404"/>
                    </a:lnTo>
                    <a:lnTo>
                      <a:pt x="71" y="1456"/>
                    </a:lnTo>
                    <a:lnTo>
                      <a:pt x="91" y="1506"/>
                    </a:lnTo>
                    <a:lnTo>
                      <a:pt x="445" y="1359"/>
                    </a:lnTo>
                    <a:lnTo>
                      <a:pt x="445" y="1359"/>
                    </a:lnTo>
                    <a:lnTo>
                      <a:pt x="432" y="1325"/>
                    </a:lnTo>
                    <a:lnTo>
                      <a:pt x="420" y="1292"/>
                    </a:lnTo>
                    <a:lnTo>
                      <a:pt x="409" y="1257"/>
                    </a:lnTo>
                    <a:lnTo>
                      <a:pt x="400" y="1222"/>
                    </a:lnTo>
                    <a:lnTo>
                      <a:pt x="392" y="1185"/>
                    </a:lnTo>
                    <a:lnTo>
                      <a:pt x="388" y="1149"/>
                    </a:lnTo>
                    <a:lnTo>
                      <a:pt x="385" y="1111"/>
                    </a:lnTo>
                    <a:lnTo>
                      <a:pt x="383" y="1073"/>
                    </a:lnTo>
                    <a:lnTo>
                      <a:pt x="383" y="1073"/>
                    </a:lnTo>
                    <a:lnTo>
                      <a:pt x="385" y="1038"/>
                    </a:lnTo>
                    <a:lnTo>
                      <a:pt x="388" y="1003"/>
                    </a:lnTo>
                    <a:lnTo>
                      <a:pt x="392" y="968"/>
                    </a:lnTo>
                    <a:lnTo>
                      <a:pt x="398" y="934"/>
                    </a:lnTo>
                    <a:lnTo>
                      <a:pt x="406" y="901"/>
                    </a:lnTo>
                    <a:lnTo>
                      <a:pt x="415" y="867"/>
                    </a:lnTo>
                    <a:lnTo>
                      <a:pt x="426" y="835"/>
                    </a:lnTo>
                    <a:lnTo>
                      <a:pt x="438" y="805"/>
                    </a:lnTo>
                    <a:lnTo>
                      <a:pt x="452" y="774"/>
                    </a:lnTo>
                    <a:lnTo>
                      <a:pt x="467" y="744"/>
                    </a:lnTo>
                    <a:lnTo>
                      <a:pt x="483" y="715"/>
                    </a:lnTo>
                    <a:lnTo>
                      <a:pt x="502" y="688"/>
                    </a:lnTo>
                    <a:lnTo>
                      <a:pt x="520" y="660"/>
                    </a:lnTo>
                    <a:lnTo>
                      <a:pt x="541" y="634"/>
                    </a:lnTo>
                    <a:lnTo>
                      <a:pt x="563" y="608"/>
                    </a:lnTo>
                    <a:lnTo>
                      <a:pt x="585" y="586"/>
                    </a:lnTo>
                    <a:lnTo>
                      <a:pt x="610" y="563"/>
                    </a:lnTo>
                    <a:lnTo>
                      <a:pt x="634" y="540"/>
                    </a:lnTo>
                    <a:lnTo>
                      <a:pt x="660" y="520"/>
                    </a:lnTo>
                    <a:lnTo>
                      <a:pt x="687" y="500"/>
                    </a:lnTo>
                    <a:lnTo>
                      <a:pt x="716" y="484"/>
                    </a:lnTo>
                    <a:lnTo>
                      <a:pt x="744" y="467"/>
                    </a:lnTo>
                    <a:lnTo>
                      <a:pt x="774" y="452"/>
                    </a:lnTo>
                    <a:lnTo>
                      <a:pt x="804" y="438"/>
                    </a:lnTo>
                    <a:lnTo>
                      <a:pt x="836" y="424"/>
                    </a:lnTo>
                    <a:lnTo>
                      <a:pt x="868" y="414"/>
                    </a:lnTo>
                    <a:lnTo>
                      <a:pt x="900" y="404"/>
                    </a:lnTo>
                    <a:lnTo>
                      <a:pt x="934" y="397"/>
                    </a:lnTo>
                    <a:lnTo>
                      <a:pt x="969" y="391"/>
                    </a:lnTo>
                    <a:lnTo>
                      <a:pt x="1002" y="386"/>
                    </a:lnTo>
                    <a:lnTo>
                      <a:pt x="1037" y="383"/>
                    </a:lnTo>
                    <a:lnTo>
                      <a:pt x="1074" y="383"/>
                    </a:lnTo>
                    <a:lnTo>
                      <a:pt x="1074" y="383"/>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4" name="Freeform 22">
                <a:extLst>
                  <a:ext uri="{FF2B5EF4-FFF2-40B4-BE49-F238E27FC236}">
                    <a16:creationId xmlns:a16="http://schemas.microsoft.com/office/drawing/2014/main" id="{5CFDD0BD-D735-41FF-900B-3D60E9215130}"/>
                  </a:ext>
                </a:extLst>
              </p:cNvPr>
              <p:cNvSpPr>
                <a:spLocks/>
              </p:cNvSpPr>
              <p:nvPr/>
            </p:nvSpPr>
            <p:spPr bwMode="auto">
              <a:xfrm>
                <a:off x="1387845" y="4448930"/>
                <a:ext cx="430586" cy="707659"/>
              </a:xfrm>
              <a:custGeom>
                <a:avLst/>
                <a:gdLst>
                  <a:gd name="T0" fmla="*/ 452 w 1380"/>
                  <a:gd name="T1" fmla="*/ 1338 h 2269"/>
                  <a:gd name="T2" fmla="*/ 619 w 1380"/>
                  <a:gd name="T3" fmla="*/ 1376 h 2269"/>
                  <a:gd name="T4" fmla="*/ 761 w 1380"/>
                  <a:gd name="T5" fmla="*/ 1376 h 2269"/>
                  <a:gd name="T6" fmla="*/ 928 w 1380"/>
                  <a:gd name="T7" fmla="*/ 1338 h 2269"/>
                  <a:gd name="T8" fmla="*/ 1053 w 1380"/>
                  <a:gd name="T9" fmla="*/ 1275 h 2269"/>
                  <a:gd name="T10" fmla="*/ 1190 w 1380"/>
                  <a:gd name="T11" fmla="*/ 1166 h 2269"/>
                  <a:gd name="T12" fmla="*/ 1272 w 1380"/>
                  <a:gd name="T13" fmla="*/ 1059 h 2269"/>
                  <a:gd name="T14" fmla="*/ 1345 w 1380"/>
                  <a:gd name="T15" fmla="*/ 904 h 2269"/>
                  <a:gd name="T16" fmla="*/ 1378 w 1380"/>
                  <a:gd name="T17" fmla="*/ 732 h 2269"/>
                  <a:gd name="T18" fmla="*/ 1372 w 1380"/>
                  <a:gd name="T19" fmla="*/ 592 h 2269"/>
                  <a:gd name="T20" fmla="*/ 1331 w 1380"/>
                  <a:gd name="T21" fmla="*/ 435 h 2269"/>
                  <a:gd name="T22" fmla="*/ 1254 w 1380"/>
                  <a:gd name="T23" fmla="*/ 294 h 2269"/>
                  <a:gd name="T24" fmla="*/ 1149 w 1380"/>
                  <a:gd name="T25" fmla="*/ 177 h 2269"/>
                  <a:gd name="T26" fmla="*/ 1019 w 1380"/>
                  <a:gd name="T27" fmla="*/ 84 h 2269"/>
                  <a:gd name="T28" fmla="*/ 870 w 1380"/>
                  <a:gd name="T29" fmla="*/ 25 h 2269"/>
                  <a:gd name="T30" fmla="*/ 706 w 1380"/>
                  <a:gd name="T31" fmla="*/ 0 h 2269"/>
                  <a:gd name="T32" fmla="*/ 564 w 1380"/>
                  <a:gd name="T33" fmla="*/ 11 h 2269"/>
                  <a:gd name="T34" fmla="*/ 402 w 1380"/>
                  <a:gd name="T35" fmla="*/ 63 h 2269"/>
                  <a:gd name="T36" fmla="*/ 259 w 1380"/>
                  <a:gd name="T37" fmla="*/ 152 h 2269"/>
                  <a:gd name="T38" fmla="*/ 142 w 1380"/>
                  <a:gd name="T39" fmla="*/ 273 h 2269"/>
                  <a:gd name="T40" fmla="*/ 56 w 1380"/>
                  <a:gd name="T41" fmla="*/ 417 h 2269"/>
                  <a:gd name="T42" fmla="*/ 9 w 1380"/>
                  <a:gd name="T43" fmla="*/ 583 h 2269"/>
                  <a:gd name="T44" fmla="*/ 2 w 1380"/>
                  <a:gd name="T45" fmla="*/ 728 h 2269"/>
                  <a:gd name="T46" fmla="*/ 37 w 1380"/>
                  <a:gd name="T47" fmla="*/ 909 h 2269"/>
                  <a:gd name="T48" fmla="*/ 239 w 1380"/>
                  <a:gd name="T49" fmla="*/ 901 h 2269"/>
                  <a:gd name="T50" fmla="*/ 260 w 1380"/>
                  <a:gd name="T51" fmla="*/ 863 h 2269"/>
                  <a:gd name="T52" fmla="*/ 240 w 1380"/>
                  <a:gd name="T53" fmla="*/ 787 h 2269"/>
                  <a:gd name="T54" fmla="*/ 230 w 1380"/>
                  <a:gd name="T55" fmla="*/ 690 h 2269"/>
                  <a:gd name="T56" fmla="*/ 245 w 1380"/>
                  <a:gd name="T57" fmla="*/ 575 h 2269"/>
                  <a:gd name="T58" fmla="*/ 286 w 1380"/>
                  <a:gd name="T59" fmla="*/ 470 h 2269"/>
                  <a:gd name="T60" fmla="*/ 350 w 1380"/>
                  <a:gd name="T61" fmla="*/ 381 h 2269"/>
                  <a:gd name="T62" fmla="*/ 434 w 1380"/>
                  <a:gd name="T63" fmla="*/ 309 h 2269"/>
                  <a:gd name="T64" fmla="*/ 533 w 1380"/>
                  <a:gd name="T65" fmla="*/ 257 h 2269"/>
                  <a:gd name="T66" fmla="*/ 644 w 1380"/>
                  <a:gd name="T67" fmla="*/ 233 h 2269"/>
                  <a:gd name="T68" fmla="*/ 736 w 1380"/>
                  <a:gd name="T69" fmla="*/ 233 h 2269"/>
                  <a:gd name="T70" fmla="*/ 847 w 1380"/>
                  <a:gd name="T71" fmla="*/ 257 h 2269"/>
                  <a:gd name="T72" fmla="*/ 946 w 1380"/>
                  <a:gd name="T73" fmla="*/ 309 h 2269"/>
                  <a:gd name="T74" fmla="*/ 1030 w 1380"/>
                  <a:gd name="T75" fmla="*/ 381 h 2269"/>
                  <a:gd name="T76" fmla="*/ 1094 w 1380"/>
                  <a:gd name="T77" fmla="*/ 470 h 2269"/>
                  <a:gd name="T78" fmla="*/ 1135 w 1380"/>
                  <a:gd name="T79" fmla="*/ 575 h 2269"/>
                  <a:gd name="T80" fmla="*/ 1150 w 1380"/>
                  <a:gd name="T81" fmla="*/ 690 h 2269"/>
                  <a:gd name="T82" fmla="*/ 1140 w 1380"/>
                  <a:gd name="T83" fmla="*/ 788 h 2269"/>
                  <a:gd name="T84" fmla="*/ 1102 w 1380"/>
                  <a:gd name="T85" fmla="*/ 895 h 2269"/>
                  <a:gd name="T86" fmla="*/ 1041 w 1380"/>
                  <a:gd name="T87" fmla="*/ 988 h 2269"/>
                  <a:gd name="T88" fmla="*/ 959 w 1380"/>
                  <a:gd name="T89" fmla="*/ 1062 h 2269"/>
                  <a:gd name="T90" fmla="*/ 834 w 1380"/>
                  <a:gd name="T91" fmla="*/ 1126 h 2269"/>
                  <a:gd name="T92" fmla="*/ 691 w 1380"/>
                  <a:gd name="T93" fmla="*/ 1149 h 2269"/>
                  <a:gd name="T94" fmla="*/ 513 w 1380"/>
                  <a:gd name="T95" fmla="*/ 1114 h 2269"/>
                  <a:gd name="T96" fmla="*/ 393 w 1380"/>
                  <a:gd name="T97" fmla="*/ 1041 h 2269"/>
                  <a:gd name="T98" fmla="*/ 361 w 1380"/>
                  <a:gd name="T99" fmla="*/ 1029 h 2269"/>
                  <a:gd name="T100" fmla="*/ 207 w 1380"/>
                  <a:gd name="T101" fmla="*/ 1151 h 2269"/>
                  <a:gd name="T102" fmla="*/ 190 w 1380"/>
                  <a:gd name="T103" fmla="*/ 1187 h 2269"/>
                  <a:gd name="T104" fmla="*/ 190 w 1380"/>
                  <a:gd name="T105" fmla="*/ 2222 h 2269"/>
                  <a:gd name="T106" fmla="*/ 205 w 1380"/>
                  <a:gd name="T107" fmla="*/ 2255 h 2269"/>
                  <a:gd name="T108" fmla="*/ 421 w 1380"/>
                  <a:gd name="T109" fmla="*/ 2269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0" h="2269">
                    <a:moveTo>
                      <a:pt x="421" y="1974"/>
                    </a:moveTo>
                    <a:lnTo>
                      <a:pt x="421" y="1729"/>
                    </a:lnTo>
                    <a:lnTo>
                      <a:pt x="421" y="1326"/>
                    </a:lnTo>
                    <a:lnTo>
                      <a:pt x="421" y="1326"/>
                    </a:lnTo>
                    <a:lnTo>
                      <a:pt x="452" y="1338"/>
                    </a:lnTo>
                    <a:lnTo>
                      <a:pt x="484" y="1348"/>
                    </a:lnTo>
                    <a:lnTo>
                      <a:pt x="517" y="1358"/>
                    </a:lnTo>
                    <a:lnTo>
                      <a:pt x="551" y="1365"/>
                    </a:lnTo>
                    <a:lnTo>
                      <a:pt x="584" y="1371"/>
                    </a:lnTo>
                    <a:lnTo>
                      <a:pt x="619" y="1376"/>
                    </a:lnTo>
                    <a:lnTo>
                      <a:pt x="654" y="1379"/>
                    </a:lnTo>
                    <a:lnTo>
                      <a:pt x="691" y="1379"/>
                    </a:lnTo>
                    <a:lnTo>
                      <a:pt x="691" y="1379"/>
                    </a:lnTo>
                    <a:lnTo>
                      <a:pt x="726" y="1379"/>
                    </a:lnTo>
                    <a:lnTo>
                      <a:pt x="761" y="1376"/>
                    </a:lnTo>
                    <a:lnTo>
                      <a:pt x="796" y="1371"/>
                    </a:lnTo>
                    <a:lnTo>
                      <a:pt x="829" y="1365"/>
                    </a:lnTo>
                    <a:lnTo>
                      <a:pt x="863" y="1358"/>
                    </a:lnTo>
                    <a:lnTo>
                      <a:pt x="896" y="1348"/>
                    </a:lnTo>
                    <a:lnTo>
                      <a:pt x="928" y="1338"/>
                    </a:lnTo>
                    <a:lnTo>
                      <a:pt x="959" y="1326"/>
                    </a:lnTo>
                    <a:lnTo>
                      <a:pt x="959" y="1326"/>
                    </a:lnTo>
                    <a:lnTo>
                      <a:pt x="992" y="1310"/>
                    </a:lnTo>
                    <a:lnTo>
                      <a:pt x="1022" y="1294"/>
                    </a:lnTo>
                    <a:lnTo>
                      <a:pt x="1053" y="1275"/>
                    </a:lnTo>
                    <a:lnTo>
                      <a:pt x="1083" y="1257"/>
                    </a:lnTo>
                    <a:lnTo>
                      <a:pt x="1111" y="1236"/>
                    </a:lnTo>
                    <a:lnTo>
                      <a:pt x="1138" y="1213"/>
                    </a:lnTo>
                    <a:lnTo>
                      <a:pt x="1164" y="1190"/>
                    </a:lnTo>
                    <a:lnTo>
                      <a:pt x="1190" y="1166"/>
                    </a:lnTo>
                    <a:lnTo>
                      <a:pt x="1190" y="1166"/>
                    </a:lnTo>
                    <a:lnTo>
                      <a:pt x="1213" y="1140"/>
                    </a:lnTo>
                    <a:lnTo>
                      <a:pt x="1234" y="1114"/>
                    </a:lnTo>
                    <a:lnTo>
                      <a:pt x="1254" y="1087"/>
                    </a:lnTo>
                    <a:lnTo>
                      <a:pt x="1272" y="1059"/>
                    </a:lnTo>
                    <a:lnTo>
                      <a:pt x="1290" y="1030"/>
                    </a:lnTo>
                    <a:lnTo>
                      <a:pt x="1307" y="1000"/>
                    </a:lnTo>
                    <a:lnTo>
                      <a:pt x="1321" y="968"/>
                    </a:lnTo>
                    <a:lnTo>
                      <a:pt x="1334" y="938"/>
                    </a:lnTo>
                    <a:lnTo>
                      <a:pt x="1345" y="904"/>
                    </a:lnTo>
                    <a:lnTo>
                      <a:pt x="1356" y="871"/>
                    </a:lnTo>
                    <a:lnTo>
                      <a:pt x="1363" y="837"/>
                    </a:lnTo>
                    <a:lnTo>
                      <a:pt x="1371" y="802"/>
                    </a:lnTo>
                    <a:lnTo>
                      <a:pt x="1375" y="767"/>
                    </a:lnTo>
                    <a:lnTo>
                      <a:pt x="1378" y="732"/>
                    </a:lnTo>
                    <a:lnTo>
                      <a:pt x="1380" y="696"/>
                    </a:lnTo>
                    <a:lnTo>
                      <a:pt x="1378" y="659"/>
                    </a:lnTo>
                    <a:lnTo>
                      <a:pt x="1378" y="659"/>
                    </a:lnTo>
                    <a:lnTo>
                      <a:pt x="1377" y="626"/>
                    </a:lnTo>
                    <a:lnTo>
                      <a:pt x="1372" y="592"/>
                    </a:lnTo>
                    <a:lnTo>
                      <a:pt x="1368" y="560"/>
                    </a:lnTo>
                    <a:lnTo>
                      <a:pt x="1360" y="528"/>
                    </a:lnTo>
                    <a:lnTo>
                      <a:pt x="1353" y="496"/>
                    </a:lnTo>
                    <a:lnTo>
                      <a:pt x="1342" y="466"/>
                    </a:lnTo>
                    <a:lnTo>
                      <a:pt x="1331" y="435"/>
                    </a:lnTo>
                    <a:lnTo>
                      <a:pt x="1318" y="405"/>
                    </a:lnTo>
                    <a:lnTo>
                      <a:pt x="1304" y="376"/>
                    </a:lnTo>
                    <a:lnTo>
                      <a:pt x="1289" y="349"/>
                    </a:lnTo>
                    <a:lnTo>
                      <a:pt x="1272" y="321"/>
                    </a:lnTo>
                    <a:lnTo>
                      <a:pt x="1254" y="294"/>
                    </a:lnTo>
                    <a:lnTo>
                      <a:pt x="1235" y="270"/>
                    </a:lnTo>
                    <a:lnTo>
                      <a:pt x="1216" y="244"/>
                    </a:lnTo>
                    <a:lnTo>
                      <a:pt x="1194" y="221"/>
                    </a:lnTo>
                    <a:lnTo>
                      <a:pt x="1172" y="198"/>
                    </a:lnTo>
                    <a:lnTo>
                      <a:pt x="1149" y="177"/>
                    </a:lnTo>
                    <a:lnTo>
                      <a:pt x="1124" y="155"/>
                    </a:lnTo>
                    <a:lnTo>
                      <a:pt x="1100" y="136"/>
                    </a:lnTo>
                    <a:lnTo>
                      <a:pt x="1074" y="117"/>
                    </a:lnTo>
                    <a:lnTo>
                      <a:pt x="1047" y="101"/>
                    </a:lnTo>
                    <a:lnTo>
                      <a:pt x="1019" y="84"/>
                    </a:lnTo>
                    <a:lnTo>
                      <a:pt x="990" y="70"/>
                    </a:lnTo>
                    <a:lnTo>
                      <a:pt x="962" y="56"/>
                    </a:lnTo>
                    <a:lnTo>
                      <a:pt x="931" y="44"/>
                    </a:lnTo>
                    <a:lnTo>
                      <a:pt x="901" y="34"/>
                    </a:lnTo>
                    <a:lnTo>
                      <a:pt x="870" y="25"/>
                    </a:lnTo>
                    <a:lnTo>
                      <a:pt x="838" y="17"/>
                    </a:lnTo>
                    <a:lnTo>
                      <a:pt x="806" y="9"/>
                    </a:lnTo>
                    <a:lnTo>
                      <a:pt x="773" y="5"/>
                    </a:lnTo>
                    <a:lnTo>
                      <a:pt x="741" y="2"/>
                    </a:lnTo>
                    <a:lnTo>
                      <a:pt x="706" y="0"/>
                    </a:lnTo>
                    <a:lnTo>
                      <a:pt x="706" y="0"/>
                    </a:lnTo>
                    <a:lnTo>
                      <a:pt x="671" y="0"/>
                    </a:lnTo>
                    <a:lnTo>
                      <a:pt x="634" y="2"/>
                    </a:lnTo>
                    <a:lnTo>
                      <a:pt x="599" y="6"/>
                    </a:lnTo>
                    <a:lnTo>
                      <a:pt x="564" y="11"/>
                    </a:lnTo>
                    <a:lnTo>
                      <a:pt x="531" y="18"/>
                    </a:lnTo>
                    <a:lnTo>
                      <a:pt x="498" y="28"/>
                    </a:lnTo>
                    <a:lnTo>
                      <a:pt x="464" y="38"/>
                    </a:lnTo>
                    <a:lnTo>
                      <a:pt x="432" y="50"/>
                    </a:lnTo>
                    <a:lnTo>
                      <a:pt x="402" y="63"/>
                    </a:lnTo>
                    <a:lnTo>
                      <a:pt x="371" y="78"/>
                    </a:lnTo>
                    <a:lnTo>
                      <a:pt x="341" y="95"/>
                    </a:lnTo>
                    <a:lnTo>
                      <a:pt x="312" y="113"/>
                    </a:lnTo>
                    <a:lnTo>
                      <a:pt x="285" y="131"/>
                    </a:lnTo>
                    <a:lnTo>
                      <a:pt x="259" y="152"/>
                    </a:lnTo>
                    <a:lnTo>
                      <a:pt x="233" y="174"/>
                    </a:lnTo>
                    <a:lnTo>
                      <a:pt x="208" y="196"/>
                    </a:lnTo>
                    <a:lnTo>
                      <a:pt x="184" y="221"/>
                    </a:lnTo>
                    <a:lnTo>
                      <a:pt x="163" y="245"/>
                    </a:lnTo>
                    <a:lnTo>
                      <a:pt x="142" y="273"/>
                    </a:lnTo>
                    <a:lnTo>
                      <a:pt x="122" y="300"/>
                    </a:lnTo>
                    <a:lnTo>
                      <a:pt x="104" y="327"/>
                    </a:lnTo>
                    <a:lnTo>
                      <a:pt x="87" y="356"/>
                    </a:lnTo>
                    <a:lnTo>
                      <a:pt x="70" y="387"/>
                    </a:lnTo>
                    <a:lnTo>
                      <a:pt x="56" y="417"/>
                    </a:lnTo>
                    <a:lnTo>
                      <a:pt x="44" y="449"/>
                    </a:lnTo>
                    <a:lnTo>
                      <a:pt x="32" y="483"/>
                    </a:lnTo>
                    <a:lnTo>
                      <a:pt x="23" y="515"/>
                    </a:lnTo>
                    <a:lnTo>
                      <a:pt x="15" y="550"/>
                    </a:lnTo>
                    <a:lnTo>
                      <a:pt x="9" y="583"/>
                    </a:lnTo>
                    <a:lnTo>
                      <a:pt x="5" y="618"/>
                    </a:lnTo>
                    <a:lnTo>
                      <a:pt x="2" y="653"/>
                    </a:lnTo>
                    <a:lnTo>
                      <a:pt x="0" y="690"/>
                    </a:lnTo>
                    <a:lnTo>
                      <a:pt x="0" y="690"/>
                    </a:lnTo>
                    <a:lnTo>
                      <a:pt x="2" y="728"/>
                    </a:lnTo>
                    <a:lnTo>
                      <a:pt x="5" y="766"/>
                    </a:lnTo>
                    <a:lnTo>
                      <a:pt x="9" y="802"/>
                    </a:lnTo>
                    <a:lnTo>
                      <a:pt x="17" y="839"/>
                    </a:lnTo>
                    <a:lnTo>
                      <a:pt x="26" y="874"/>
                    </a:lnTo>
                    <a:lnTo>
                      <a:pt x="37" y="909"/>
                    </a:lnTo>
                    <a:lnTo>
                      <a:pt x="49" y="942"/>
                    </a:lnTo>
                    <a:lnTo>
                      <a:pt x="62" y="976"/>
                    </a:lnTo>
                    <a:lnTo>
                      <a:pt x="231" y="906"/>
                    </a:lnTo>
                    <a:lnTo>
                      <a:pt x="231" y="906"/>
                    </a:lnTo>
                    <a:lnTo>
                      <a:pt x="239" y="901"/>
                    </a:lnTo>
                    <a:lnTo>
                      <a:pt x="247" y="895"/>
                    </a:lnTo>
                    <a:lnTo>
                      <a:pt x="253" y="889"/>
                    </a:lnTo>
                    <a:lnTo>
                      <a:pt x="256" y="880"/>
                    </a:lnTo>
                    <a:lnTo>
                      <a:pt x="259" y="872"/>
                    </a:lnTo>
                    <a:lnTo>
                      <a:pt x="260" y="863"/>
                    </a:lnTo>
                    <a:lnTo>
                      <a:pt x="260" y="854"/>
                    </a:lnTo>
                    <a:lnTo>
                      <a:pt x="257" y="845"/>
                    </a:lnTo>
                    <a:lnTo>
                      <a:pt x="257" y="845"/>
                    </a:lnTo>
                    <a:lnTo>
                      <a:pt x="245" y="807"/>
                    </a:lnTo>
                    <a:lnTo>
                      <a:pt x="240" y="787"/>
                    </a:lnTo>
                    <a:lnTo>
                      <a:pt x="237" y="767"/>
                    </a:lnTo>
                    <a:lnTo>
                      <a:pt x="237" y="767"/>
                    </a:lnTo>
                    <a:lnTo>
                      <a:pt x="231" y="729"/>
                    </a:lnTo>
                    <a:lnTo>
                      <a:pt x="230" y="690"/>
                    </a:lnTo>
                    <a:lnTo>
                      <a:pt x="230" y="690"/>
                    </a:lnTo>
                    <a:lnTo>
                      <a:pt x="231" y="667"/>
                    </a:lnTo>
                    <a:lnTo>
                      <a:pt x="233" y="642"/>
                    </a:lnTo>
                    <a:lnTo>
                      <a:pt x="236" y="620"/>
                    </a:lnTo>
                    <a:lnTo>
                      <a:pt x="240" y="597"/>
                    </a:lnTo>
                    <a:lnTo>
                      <a:pt x="245" y="575"/>
                    </a:lnTo>
                    <a:lnTo>
                      <a:pt x="251" y="553"/>
                    </a:lnTo>
                    <a:lnTo>
                      <a:pt x="259" y="531"/>
                    </a:lnTo>
                    <a:lnTo>
                      <a:pt x="266" y="511"/>
                    </a:lnTo>
                    <a:lnTo>
                      <a:pt x="275" y="490"/>
                    </a:lnTo>
                    <a:lnTo>
                      <a:pt x="286" y="470"/>
                    </a:lnTo>
                    <a:lnTo>
                      <a:pt x="297" y="451"/>
                    </a:lnTo>
                    <a:lnTo>
                      <a:pt x="309" y="432"/>
                    </a:lnTo>
                    <a:lnTo>
                      <a:pt x="321" y="414"/>
                    </a:lnTo>
                    <a:lnTo>
                      <a:pt x="335" y="397"/>
                    </a:lnTo>
                    <a:lnTo>
                      <a:pt x="350" y="381"/>
                    </a:lnTo>
                    <a:lnTo>
                      <a:pt x="365" y="364"/>
                    </a:lnTo>
                    <a:lnTo>
                      <a:pt x="380" y="349"/>
                    </a:lnTo>
                    <a:lnTo>
                      <a:pt x="397" y="335"/>
                    </a:lnTo>
                    <a:lnTo>
                      <a:pt x="415" y="321"/>
                    </a:lnTo>
                    <a:lnTo>
                      <a:pt x="434" y="309"/>
                    </a:lnTo>
                    <a:lnTo>
                      <a:pt x="452" y="297"/>
                    </a:lnTo>
                    <a:lnTo>
                      <a:pt x="472" y="285"/>
                    </a:lnTo>
                    <a:lnTo>
                      <a:pt x="491" y="276"/>
                    </a:lnTo>
                    <a:lnTo>
                      <a:pt x="511" y="266"/>
                    </a:lnTo>
                    <a:lnTo>
                      <a:pt x="533" y="257"/>
                    </a:lnTo>
                    <a:lnTo>
                      <a:pt x="554" y="251"/>
                    </a:lnTo>
                    <a:lnTo>
                      <a:pt x="575" y="244"/>
                    </a:lnTo>
                    <a:lnTo>
                      <a:pt x="598" y="239"/>
                    </a:lnTo>
                    <a:lnTo>
                      <a:pt x="621" y="235"/>
                    </a:lnTo>
                    <a:lnTo>
                      <a:pt x="644" y="233"/>
                    </a:lnTo>
                    <a:lnTo>
                      <a:pt x="666" y="230"/>
                    </a:lnTo>
                    <a:lnTo>
                      <a:pt x="691" y="230"/>
                    </a:lnTo>
                    <a:lnTo>
                      <a:pt x="691" y="230"/>
                    </a:lnTo>
                    <a:lnTo>
                      <a:pt x="714" y="230"/>
                    </a:lnTo>
                    <a:lnTo>
                      <a:pt x="736" y="233"/>
                    </a:lnTo>
                    <a:lnTo>
                      <a:pt x="761" y="235"/>
                    </a:lnTo>
                    <a:lnTo>
                      <a:pt x="782" y="239"/>
                    </a:lnTo>
                    <a:lnTo>
                      <a:pt x="805" y="244"/>
                    </a:lnTo>
                    <a:lnTo>
                      <a:pt x="826" y="251"/>
                    </a:lnTo>
                    <a:lnTo>
                      <a:pt x="847" y="257"/>
                    </a:lnTo>
                    <a:lnTo>
                      <a:pt x="869" y="266"/>
                    </a:lnTo>
                    <a:lnTo>
                      <a:pt x="890" y="276"/>
                    </a:lnTo>
                    <a:lnTo>
                      <a:pt x="910" y="285"/>
                    </a:lnTo>
                    <a:lnTo>
                      <a:pt x="928" y="297"/>
                    </a:lnTo>
                    <a:lnTo>
                      <a:pt x="946" y="309"/>
                    </a:lnTo>
                    <a:lnTo>
                      <a:pt x="965" y="321"/>
                    </a:lnTo>
                    <a:lnTo>
                      <a:pt x="983" y="335"/>
                    </a:lnTo>
                    <a:lnTo>
                      <a:pt x="1000" y="349"/>
                    </a:lnTo>
                    <a:lnTo>
                      <a:pt x="1015" y="364"/>
                    </a:lnTo>
                    <a:lnTo>
                      <a:pt x="1030" y="381"/>
                    </a:lnTo>
                    <a:lnTo>
                      <a:pt x="1045" y="397"/>
                    </a:lnTo>
                    <a:lnTo>
                      <a:pt x="1059" y="414"/>
                    </a:lnTo>
                    <a:lnTo>
                      <a:pt x="1071" y="432"/>
                    </a:lnTo>
                    <a:lnTo>
                      <a:pt x="1083" y="451"/>
                    </a:lnTo>
                    <a:lnTo>
                      <a:pt x="1094" y="470"/>
                    </a:lnTo>
                    <a:lnTo>
                      <a:pt x="1105" y="490"/>
                    </a:lnTo>
                    <a:lnTo>
                      <a:pt x="1114" y="511"/>
                    </a:lnTo>
                    <a:lnTo>
                      <a:pt x="1121" y="531"/>
                    </a:lnTo>
                    <a:lnTo>
                      <a:pt x="1129" y="553"/>
                    </a:lnTo>
                    <a:lnTo>
                      <a:pt x="1135" y="575"/>
                    </a:lnTo>
                    <a:lnTo>
                      <a:pt x="1141" y="597"/>
                    </a:lnTo>
                    <a:lnTo>
                      <a:pt x="1144" y="620"/>
                    </a:lnTo>
                    <a:lnTo>
                      <a:pt x="1147" y="642"/>
                    </a:lnTo>
                    <a:lnTo>
                      <a:pt x="1149" y="667"/>
                    </a:lnTo>
                    <a:lnTo>
                      <a:pt x="1150" y="690"/>
                    </a:lnTo>
                    <a:lnTo>
                      <a:pt x="1150" y="690"/>
                    </a:lnTo>
                    <a:lnTo>
                      <a:pt x="1149" y="729"/>
                    </a:lnTo>
                    <a:lnTo>
                      <a:pt x="1143" y="767"/>
                    </a:lnTo>
                    <a:lnTo>
                      <a:pt x="1143" y="767"/>
                    </a:lnTo>
                    <a:lnTo>
                      <a:pt x="1140" y="788"/>
                    </a:lnTo>
                    <a:lnTo>
                      <a:pt x="1133" y="811"/>
                    </a:lnTo>
                    <a:lnTo>
                      <a:pt x="1127" y="833"/>
                    </a:lnTo>
                    <a:lnTo>
                      <a:pt x="1120" y="854"/>
                    </a:lnTo>
                    <a:lnTo>
                      <a:pt x="1111" y="875"/>
                    </a:lnTo>
                    <a:lnTo>
                      <a:pt x="1102" y="895"/>
                    </a:lnTo>
                    <a:lnTo>
                      <a:pt x="1091" y="915"/>
                    </a:lnTo>
                    <a:lnTo>
                      <a:pt x="1079" y="935"/>
                    </a:lnTo>
                    <a:lnTo>
                      <a:pt x="1067" y="953"/>
                    </a:lnTo>
                    <a:lnTo>
                      <a:pt x="1054" y="971"/>
                    </a:lnTo>
                    <a:lnTo>
                      <a:pt x="1041" y="988"/>
                    </a:lnTo>
                    <a:lnTo>
                      <a:pt x="1025" y="1005"/>
                    </a:lnTo>
                    <a:lnTo>
                      <a:pt x="1010" y="1020"/>
                    </a:lnTo>
                    <a:lnTo>
                      <a:pt x="994" y="1035"/>
                    </a:lnTo>
                    <a:lnTo>
                      <a:pt x="977" y="1049"/>
                    </a:lnTo>
                    <a:lnTo>
                      <a:pt x="959" y="1062"/>
                    </a:lnTo>
                    <a:lnTo>
                      <a:pt x="959" y="1062"/>
                    </a:lnTo>
                    <a:lnTo>
                      <a:pt x="930" y="1082"/>
                    </a:lnTo>
                    <a:lnTo>
                      <a:pt x="899" y="1099"/>
                    </a:lnTo>
                    <a:lnTo>
                      <a:pt x="867" y="1114"/>
                    </a:lnTo>
                    <a:lnTo>
                      <a:pt x="834" y="1126"/>
                    </a:lnTo>
                    <a:lnTo>
                      <a:pt x="799" y="1137"/>
                    </a:lnTo>
                    <a:lnTo>
                      <a:pt x="764" y="1143"/>
                    </a:lnTo>
                    <a:lnTo>
                      <a:pt x="727" y="1148"/>
                    </a:lnTo>
                    <a:lnTo>
                      <a:pt x="691" y="1149"/>
                    </a:lnTo>
                    <a:lnTo>
                      <a:pt x="691" y="1149"/>
                    </a:lnTo>
                    <a:lnTo>
                      <a:pt x="653" y="1148"/>
                    </a:lnTo>
                    <a:lnTo>
                      <a:pt x="616" y="1143"/>
                    </a:lnTo>
                    <a:lnTo>
                      <a:pt x="581" y="1137"/>
                    </a:lnTo>
                    <a:lnTo>
                      <a:pt x="546" y="1126"/>
                    </a:lnTo>
                    <a:lnTo>
                      <a:pt x="513" y="1114"/>
                    </a:lnTo>
                    <a:lnTo>
                      <a:pt x="481" y="1099"/>
                    </a:lnTo>
                    <a:lnTo>
                      <a:pt x="450" y="1082"/>
                    </a:lnTo>
                    <a:lnTo>
                      <a:pt x="421" y="1062"/>
                    </a:lnTo>
                    <a:lnTo>
                      <a:pt x="421" y="1062"/>
                    </a:lnTo>
                    <a:lnTo>
                      <a:pt x="393" y="1041"/>
                    </a:lnTo>
                    <a:lnTo>
                      <a:pt x="393" y="1041"/>
                    </a:lnTo>
                    <a:lnTo>
                      <a:pt x="386" y="1035"/>
                    </a:lnTo>
                    <a:lnTo>
                      <a:pt x="377" y="1032"/>
                    </a:lnTo>
                    <a:lnTo>
                      <a:pt x="370" y="1029"/>
                    </a:lnTo>
                    <a:lnTo>
                      <a:pt x="361" y="1029"/>
                    </a:lnTo>
                    <a:lnTo>
                      <a:pt x="353" y="1029"/>
                    </a:lnTo>
                    <a:lnTo>
                      <a:pt x="345" y="1032"/>
                    </a:lnTo>
                    <a:lnTo>
                      <a:pt x="336" y="1035"/>
                    </a:lnTo>
                    <a:lnTo>
                      <a:pt x="330" y="1041"/>
                    </a:lnTo>
                    <a:lnTo>
                      <a:pt x="207" y="1151"/>
                    </a:lnTo>
                    <a:lnTo>
                      <a:pt x="207" y="1151"/>
                    </a:lnTo>
                    <a:lnTo>
                      <a:pt x="199" y="1158"/>
                    </a:lnTo>
                    <a:lnTo>
                      <a:pt x="195" y="1167"/>
                    </a:lnTo>
                    <a:lnTo>
                      <a:pt x="192" y="1176"/>
                    </a:lnTo>
                    <a:lnTo>
                      <a:pt x="190" y="1187"/>
                    </a:lnTo>
                    <a:lnTo>
                      <a:pt x="190" y="1639"/>
                    </a:lnTo>
                    <a:lnTo>
                      <a:pt x="190" y="1772"/>
                    </a:lnTo>
                    <a:lnTo>
                      <a:pt x="190" y="1902"/>
                    </a:lnTo>
                    <a:lnTo>
                      <a:pt x="190" y="1902"/>
                    </a:lnTo>
                    <a:lnTo>
                      <a:pt x="190" y="2222"/>
                    </a:lnTo>
                    <a:lnTo>
                      <a:pt x="190" y="2222"/>
                    </a:lnTo>
                    <a:lnTo>
                      <a:pt x="192" y="2231"/>
                    </a:lnTo>
                    <a:lnTo>
                      <a:pt x="195" y="2240"/>
                    </a:lnTo>
                    <a:lnTo>
                      <a:pt x="199" y="2248"/>
                    </a:lnTo>
                    <a:lnTo>
                      <a:pt x="205" y="2255"/>
                    </a:lnTo>
                    <a:lnTo>
                      <a:pt x="212" y="2262"/>
                    </a:lnTo>
                    <a:lnTo>
                      <a:pt x="221" y="2266"/>
                    </a:lnTo>
                    <a:lnTo>
                      <a:pt x="228" y="2269"/>
                    </a:lnTo>
                    <a:lnTo>
                      <a:pt x="239" y="2269"/>
                    </a:lnTo>
                    <a:lnTo>
                      <a:pt x="421" y="2269"/>
                    </a:lnTo>
                    <a:lnTo>
                      <a:pt x="421" y="1974"/>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5" name="Freeform 23">
                <a:extLst>
                  <a:ext uri="{FF2B5EF4-FFF2-40B4-BE49-F238E27FC236}">
                    <a16:creationId xmlns:a16="http://schemas.microsoft.com/office/drawing/2014/main" id="{6C7AA9FD-F8AB-4AEA-B0E9-EEE65973075D}"/>
                  </a:ext>
                </a:extLst>
              </p:cNvPr>
              <p:cNvSpPr>
                <a:spLocks/>
              </p:cNvSpPr>
              <p:nvPr/>
            </p:nvSpPr>
            <p:spPr bwMode="auto">
              <a:xfrm>
                <a:off x="1686760" y="5220865"/>
                <a:ext cx="72388" cy="118567"/>
              </a:xfrm>
              <a:custGeom>
                <a:avLst/>
                <a:gdLst>
                  <a:gd name="T0" fmla="*/ 0 w 231"/>
                  <a:gd name="T1" fmla="*/ 380 h 380"/>
                  <a:gd name="T2" fmla="*/ 231 w 231"/>
                  <a:gd name="T3" fmla="*/ 380 h 380"/>
                  <a:gd name="T4" fmla="*/ 231 w 231"/>
                  <a:gd name="T5" fmla="*/ 47 h 380"/>
                  <a:gd name="T6" fmla="*/ 231 w 231"/>
                  <a:gd name="T7" fmla="*/ 47 h 380"/>
                  <a:gd name="T8" fmla="*/ 229 w 231"/>
                  <a:gd name="T9" fmla="*/ 38 h 380"/>
                  <a:gd name="T10" fmla="*/ 226 w 231"/>
                  <a:gd name="T11" fmla="*/ 28 h 380"/>
                  <a:gd name="T12" fmla="*/ 222 w 231"/>
                  <a:gd name="T13" fmla="*/ 19 h 380"/>
                  <a:gd name="T14" fmla="*/ 217 w 231"/>
                  <a:gd name="T15" fmla="*/ 13 h 380"/>
                  <a:gd name="T16" fmla="*/ 209 w 231"/>
                  <a:gd name="T17" fmla="*/ 7 h 380"/>
                  <a:gd name="T18" fmla="*/ 200 w 231"/>
                  <a:gd name="T19" fmla="*/ 3 h 380"/>
                  <a:gd name="T20" fmla="*/ 193 w 231"/>
                  <a:gd name="T21" fmla="*/ 0 h 380"/>
                  <a:gd name="T22" fmla="*/ 182 w 231"/>
                  <a:gd name="T23" fmla="*/ 0 h 380"/>
                  <a:gd name="T24" fmla="*/ 0 w 231"/>
                  <a:gd name="T25" fmla="*/ 0 h 380"/>
                  <a:gd name="T26" fmla="*/ 0 w 231"/>
                  <a:gd name="T27"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380">
                    <a:moveTo>
                      <a:pt x="0" y="380"/>
                    </a:moveTo>
                    <a:lnTo>
                      <a:pt x="231" y="380"/>
                    </a:lnTo>
                    <a:lnTo>
                      <a:pt x="231" y="47"/>
                    </a:lnTo>
                    <a:lnTo>
                      <a:pt x="231" y="47"/>
                    </a:lnTo>
                    <a:lnTo>
                      <a:pt x="229" y="38"/>
                    </a:lnTo>
                    <a:lnTo>
                      <a:pt x="226" y="28"/>
                    </a:lnTo>
                    <a:lnTo>
                      <a:pt x="222" y="19"/>
                    </a:lnTo>
                    <a:lnTo>
                      <a:pt x="217" y="13"/>
                    </a:lnTo>
                    <a:lnTo>
                      <a:pt x="209" y="7"/>
                    </a:lnTo>
                    <a:lnTo>
                      <a:pt x="200" y="3"/>
                    </a:lnTo>
                    <a:lnTo>
                      <a:pt x="193" y="0"/>
                    </a:lnTo>
                    <a:lnTo>
                      <a:pt x="182" y="0"/>
                    </a:lnTo>
                    <a:lnTo>
                      <a:pt x="0" y="0"/>
                    </a:lnTo>
                    <a:lnTo>
                      <a:pt x="0" y="380"/>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6" name="Rectangle 24">
                <a:extLst>
                  <a:ext uri="{FF2B5EF4-FFF2-40B4-BE49-F238E27FC236}">
                    <a16:creationId xmlns:a16="http://schemas.microsoft.com/office/drawing/2014/main" id="{B867481E-DF69-45EB-8306-90DE4C7EBCDE}"/>
                  </a:ext>
                </a:extLst>
              </p:cNvPr>
              <p:cNvSpPr>
                <a:spLocks noChangeArrowheads="1"/>
              </p:cNvSpPr>
              <p:nvPr/>
            </p:nvSpPr>
            <p:spPr bwMode="auto">
              <a:xfrm>
                <a:off x="1519517" y="5220865"/>
                <a:ext cx="167242" cy="118567"/>
              </a:xfrm>
              <a:prstGeom prst="rect">
                <a:avLst/>
              </a:prstGeom>
              <a:solidFill>
                <a:srgbClr val="005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sp>
            <p:nvSpPr>
              <p:cNvPr id="47" name="Freeform 25">
                <a:extLst>
                  <a:ext uri="{FF2B5EF4-FFF2-40B4-BE49-F238E27FC236}">
                    <a16:creationId xmlns:a16="http://schemas.microsoft.com/office/drawing/2014/main" id="{34A17CCB-B69C-42D2-9A85-D27896588373}"/>
                  </a:ext>
                </a:extLst>
              </p:cNvPr>
              <p:cNvSpPr>
                <a:spLocks/>
              </p:cNvSpPr>
              <p:nvPr/>
            </p:nvSpPr>
            <p:spPr bwMode="auto">
              <a:xfrm>
                <a:off x="1447129" y="5220865"/>
                <a:ext cx="72388" cy="118567"/>
              </a:xfrm>
              <a:custGeom>
                <a:avLst/>
                <a:gdLst>
                  <a:gd name="T0" fmla="*/ 0 w 231"/>
                  <a:gd name="T1" fmla="*/ 47 h 380"/>
                  <a:gd name="T2" fmla="*/ 0 w 231"/>
                  <a:gd name="T3" fmla="*/ 380 h 380"/>
                  <a:gd name="T4" fmla="*/ 231 w 231"/>
                  <a:gd name="T5" fmla="*/ 380 h 380"/>
                  <a:gd name="T6" fmla="*/ 231 w 231"/>
                  <a:gd name="T7" fmla="*/ 0 h 380"/>
                  <a:gd name="T8" fmla="*/ 49 w 231"/>
                  <a:gd name="T9" fmla="*/ 0 h 380"/>
                  <a:gd name="T10" fmla="*/ 49 w 231"/>
                  <a:gd name="T11" fmla="*/ 0 h 380"/>
                  <a:gd name="T12" fmla="*/ 38 w 231"/>
                  <a:gd name="T13" fmla="*/ 0 h 380"/>
                  <a:gd name="T14" fmla="*/ 31 w 231"/>
                  <a:gd name="T15" fmla="*/ 3 h 380"/>
                  <a:gd name="T16" fmla="*/ 22 w 231"/>
                  <a:gd name="T17" fmla="*/ 7 h 380"/>
                  <a:gd name="T18" fmla="*/ 15 w 231"/>
                  <a:gd name="T19" fmla="*/ 13 h 380"/>
                  <a:gd name="T20" fmla="*/ 9 w 231"/>
                  <a:gd name="T21" fmla="*/ 19 h 380"/>
                  <a:gd name="T22" fmla="*/ 5 w 231"/>
                  <a:gd name="T23" fmla="*/ 28 h 380"/>
                  <a:gd name="T24" fmla="*/ 2 w 231"/>
                  <a:gd name="T25" fmla="*/ 38 h 380"/>
                  <a:gd name="T26" fmla="*/ 0 w 231"/>
                  <a:gd name="T27" fmla="*/ 47 h 380"/>
                  <a:gd name="T28" fmla="*/ 0 w 231"/>
                  <a:gd name="T29" fmla="*/ 4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380">
                    <a:moveTo>
                      <a:pt x="0" y="47"/>
                    </a:moveTo>
                    <a:lnTo>
                      <a:pt x="0" y="380"/>
                    </a:lnTo>
                    <a:lnTo>
                      <a:pt x="231" y="380"/>
                    </a:lnTo>
                    <a:lnTo>
                      <a:pt x="231" y="0"/>
                    </a:lnTo>
                    <a:lnTo>
                      <a:pt x="49" y="0"/>
                    </a:lnTo>
                    <a:lnTo>
                      <a:pt x="49" y="0"/>
                    </a:lnTo>
                    <a:lnTo>
                      <a:pt x="38" y="0"/>
                    </a:lnTo>
                    <a:lnTo>
                      <a:pt x="31" y="3"/>
                    </a:lnTo>
                    <a:lnTo>
                      <a:pt x="22" y="7"/>
                    </a:lnTo>
                    <a:lnTo>
                      <a:pt x="15" y="13"/>
                    </a:lnTo>
                    <a:lnTo>
                      <a:pt x="9" y="19"/>
                    </a:lnTo>
                    <a:lnTo>
                      <a:pt x="5" y="28"/>
                    </a:lnTo>
                    <a:lnTo>
                      <a:pt x="2" y="38"/>
                    </a:lnTo>
                    <a:lnTo>
                      <a:pt x="0" y="47"/>
                    </a:lnTo>
                    <a:lnTo>
                      <a:pt x="0" y="47"/>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solidFill>
                    <a:srgbClr val="000000"/>
                  </a:solidFill>
                </a:endParaRPr>
              </a:p>
            </p:txBody>
          </p:sp>
        </p:grpSp>
        <p:grpSp>
          <p:nvGrpSpPr>
            <p:cNvPr id="13" name="Group 12">
              <a:extLst>
                <a:ext uri="{FF2B5EF4-FFF2-40B4-BE49-F238E27FC236}">
                  <a16:creationId xmlns:a16="http://schemas.microsoft.com/office/drawing/2014/main" id="{C97FCE84-CD80-4145-AD4C-1E34AFAAB872}"/>
                </a:ext>
              </a:extLst>
            </p:cNvPr>
            <p:cNvGrpSpPr/>
            <p:nvPr/>
          </p:nvGrpSpPr>
          <p:grpSpPr>
            <a:xfrm>
              <a:off x="10194675" y="1923922"/>
              <a:ext cx="329103" cy="447803"/>
              <a:chOff x="6705600" y="5029200"/>
              <a:chExt cx="616015" cy="838200"/>
            </a:xfrm>
          </p:grpSpPr>
          <p:grpSp>
            <p:nvGrpSpPr>
              <p:cNvPr id="26" name="Group 25">
                <a:extLst>
                  <a:ext uri="{FF2B5EF4-FFF2-40B4-BE49-F238E27FC236}">
                    <a16:creationId xmlns:a16="http://schemas.microsoft.com/office/drawing/2014/main" id="{F618873C-203A-40F2-B26E-3EA7BBD06334}"/>
                  </a:ext>
                </a:extLst>
              </p:cNvPr>
              <p:cNvGrpSpPr/>
              <p:nvPr/>
            </p:nvGrpSpPr>
            <p:grpSpPr>
              <a:xfrm>
                <a:off x="6705600" y="5029200"/>
                <a:ext cx="616015" cy="838200"/>
                <a:chOff x="6705600" y="5029200"/>
                <a:chExt cx="616015" cy="838200"/>
              </a:xfrm>
            </p:grpSpPr>
            <p:grpSp>
              <p:nvGrpSpPr>
                <p:cNvPr id="28" name="Group 27">
                  <a:extLst>
                    <a:ext uri="{FF2B5EF4-FFF2-40B4-BE49-F238E27FC236}">
                      <a16:creationId xmlns:a16="http://schemas.microsoft.com/office/drawing/2014/main" id="{77D74732-D3C0-41FD-BFFA-852BE963ACE9}"/>
                    </a:ext>
                  </a:extLst>
                </p:cNvPr>
                <p:cNvGrpSpPr/>
                <p:nvPr/>
              </p:nvGrpSpPr>
              <p:grpSpPr>
                <a:xfrm>
                  <a:off x="6705600" y="5029200"/>
                  <a:ext cx="616015" cy="838200"/>
                  <a:chOff x="3121126" y="1851116"/>
                  <a:chExt cx="2893329" cy="3724335"/>
                </a:xfrm>
              </p:grpSpPr>
              <p:sp>
                <p:nvSpPr>
                  <p:cNvPr id="30" name="Rectangle 15">
                    <a:extLst>
                      <a:ext uri="{FF2B5EF4-FFF2-40B4-BE49-F238E27FC236}">
                        <a16:creationId xmlns:a16="http://schemas.microsoft.com/office/drawing/2014/main" id="{56E348A0-49EA-4F12-B7C5-AC8D2D588935}"/>
                      </a:ext>
                    </a:extLst>
                  </p:cNvPr>
                  <p:cNvSpPr/>
                  <p:nvPr/>
                </p:nvSpPr>
                <p:spPr>
                  <a:xfrm>
                    <a:off x="3121126" y="2176768"/>
                    <a:ext cx="2893329" cy="3398683"/>
                  </a:xfrm>
                  <a:prstGeom prst="roundRect">
                    <a:avLst>
                      <a:gd name="adj" fmla="val 2768"/>
                    </a:avLst>
                  </a:prstGeom>
                  <a:solidFill>
                    <a:srgbClr val="878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solidFill>
                        <a:prstClr val="white"/>
                      </a:solidFill>
                      <a:cs typeface="Arial" panose="020B0604020202020204" pitchFamily="34" charset="0"/>
                    </a:endParaRPr>
                  </a:p>
                </p:txBody>
              </p:sp>
              <p:sp>
                <p:nvSpPr>
                  <p:cNvPr id="31" name="Rounded Rectangle 28">
                    <a:extLst>
                      <a:ext uri="{FF2B5EF4-FFF2-40B4-BE49-F238E27FC236}">
                        <a16:creationId xmlns:a16="http://schemas.microsoft.com/office/drawing/2014/main" id="{84C29E0F-0609-41D2-ADF0-B0779A29F4B4}"/>
                      </a:ext>
                    </a:extLst>
                  </p:cNvPr>
                  <p:cNvSpPr/>
                  <p:nvPr/>
                </p:nvSpPr>
                <p:spPr>
                  <a:xfrm>
                    <a:off x="3282378" y="2314755"/>
                    <a:ext cx="2570827" cy="3122710"/>
                  </a:xfrm>
                  <a:prstGeom prst="roundRect">
                    <a:avLst>
                      <a:gd name="adj" fmla="val 2586"/>
                    </a:avLst>
                  </a:prstGeom>
                  <a:solidFill>
                    <a:srgbClr val="D8D9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solidFill>
                        <a:prstClr val="white"/>
                      </a:solidFill>
                      <a:cs typeface="Arial" panose="020B0604020202020204" pitchFamily="34" charset="0"/>
                    </a:endParaRPr>
                  </a:p>
                </p:txBody>
              </p:sp>
              <p:sp>
                <p:nvSpPr>
                  <p:cNvPr id="32" name="Freeform 24">
                    <a:extLst>
                      <a:ext uri="{FF2B5EF4-FFF2-40B4-BE49-F238E27FC236}">
                        <a16:creationId xmlns:a16="http://schemas.microsoft.com/office/drawing/2014/main" id="{F8133226-BC5E-4C63-B1D2-8F46FB48ACBA}"/>
                      </a:ext>
                    </a:extLst>
                  </p:cNvPr>
                  <p:cNvSpPr/>
                  <p:nvPr/>
                </p:nvSpPr>
                <p:spPr>
                  <a:xfrm>
                    <a:off x="3638090" y="1851116"/>
                    <a:ext cx="1859396" cy="526649"/>
                  </a:xfrm>
                  <a:custGeom>
                    <a:avLst/>
                    <a:gdLst>
                      <a:gd name="connsiteX0" fmla="*/ 717947 w 1431131"/>
                      <a:gd name="connsiteY0" fmla="*/ 92282 h 449467"/>
                      <a:gd name="connsiteX1" fmla="*/ 657225 w 1431131"/>
                      <a:gd name="connsiteY1" fmla="*/ 153004 h 449467"/>
                      <a:gd name="connsiteX2" fmla="*/ 717947 w 1431131"/>
                      <a:gd name="connsiteY2" fmla="*/ 213726 h 449467"/>
                      <a:gd name="connsiteX3" fmla="*/ 778669 w 1431131"/>
                      <a:gd name="connsiteY3" fmla="*/ 153004 h 449467"/>
                      <a:gd name="connsiteX4" fmla="*/ 717947 w 1431131"/>
                      <a:gd name="connsiteY4" fmla="*/ 92282 h 449467"/>
                      <a:gd name="connsiteX5" fmla="*/ 742356 w 1431131"/>
                      <a:gd name="connsiteY5" fmla="*/ 900 h 449467"/>
                      <a:gd name="connsiteX6" fmla="*/ 909639 w 1431131"/>
                      <a:gd name="connsiteY6" fmla="*/ 137524 h 449467"/>
                      <a:gd name="connsiteX7" fmla="*/ 1150145 w 1431131"/>
                      <a:gd name="connsiteY7" fmla="*/ 139904 h 449467"/>
                      <a:gd name="connsiteX8" fmla="*/ 1431131 w 1431131"/>
                      <a:gd name="connsiteY8" fmla="*/ 447085 h 449467"/>
                      <a:gd name="connsiteX9" fmla="*/ 0 w 1431131"/>
                      <a:gd name="connsiteY9" fmla="*/ 449467 h 449467"/>
                      <a:gd name="connsiteX10" fmla="*/ 304799 w 1431131"/>
                      <a:gd name="connsiteY10" fmla="*/ 137523 h 449467"/>
                      <a:gd name="connsiteX11" fmla="*/ 535783 w 1431131"/>
                      <a:gd name="connsiteY11" fmla="*/ 137524 h 449467"/>
                      <a:gd name="connsiteX12" fmla="*/ 742356 w 1431131"/>
                      <a:gd name="connsiteY12" fmla="*/ 900 h 44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131" h="449467">
                        <a:moveTo>
                          <a:pt x="717947" y="92282"/>
                        </a:moveTo>
                        <a:cubicBezTo>
                          <a:pt x="684411" y="92282"/>
                          <a:pt x="657225" y="119468"/>
                          <a:pt x="657225" y="153004"/>
                        </a:cubicBezTo>
                        <a:cubicBezTo>
                          <a:pt x="657225" y="186540"/>
                          <a:pt x="684411" y="213726"/>
                          <a:pt x="717947" y="213726"/>
                        </a:cubicBezTo>
                        <a:cubicBezTo>
                          <a:pt x="751483" y="213726"/>
                          <a:pt x="778669" y="186540"/>
                          <a:pt x="778669" y="153004"/>
                        </a:cubicBezTo>
                        <a:cubicBezTo>
                          <a:pt x="778669" y="119468"/>
                          <a:pt x="751483" y="92282"/>
                          <a:pt x="717947" y="92282"/>
                        </a:cubicBezTo>
                        <a:close/>
                        <a:moveTo>
                          <a:pt x="742356" y="900"/>
                        </a:moveTo>
                        <a:cubicBezTo>
                          <a:pt x="820937" y="8341"/>
                          <a:pt x="892970" y="61324"/>
                          <a:pt x="909639" y="137524"/>
                        </a:cubicBezTo>
                        <a:lnTo>
                          <a:pt x="1150145" y="139904"/>
                        </a:lnTo>
                        <a:lnTo>
                          <a:pt x="1431131" y="447085"/>
                        </a:lnTo>
                        <a:lnTo>
                          <a:pt x="0" y="449467"/>
                        </a:lnTo>
                        <a:lnTo>
                          <a:pt x="304799" y="137523"/>
                        </a:lnTo>
                        <a:lnTo>
                          <a:pt x="535783" y="137524"/>
                        </a:lnTo>
                        <a:cubicBezTo>
                          <a:pt x="578645" y="31559"/>
                          <a:pt x="663774" y="-6542"/>
                          <a:pt x="742356" y="9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solidFill>
                        <a:prstClr val="white"/>
                      </a:solidFill>
                      <a:cs typeface="Arial" panose="020B0604020202020204" pitchFamily="34" charset="0"/>
                    </a:endParaRPr>
                  </a:p>
                </p:txBody>
              </p:sp>
              <p:sp>
                <p:nvSpPr>
                  <p:cNvPr id="33" name="Rectangle 25">
                    <a:extLst>
                      <a:ext uri="{FF2B5EF4-FFF2-40B4-BE49-F238E27FC236}">
                        <a16:creationId xmlns:a16="http://schemas.microsoft.com/office/drawing/2014/main" id="{2DC8AF9B-CF3D-459B-9D76-7862EE7A2EEE}"/>
                      </a:ext>
                    </a:extLst>
                  </p:cNvPr>
                  <p:cNvSpPr/>
                  <p:nvPr/>
                </p:nvSpPr>
                <p:spPr>
                  <a:xfrm>
                    <a:off x="3632030" y="2377765"/>
                    <a:ext cx="1871521" cy="53570"/>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solidFill>
                        <a:prstClr val="white"/>
                      </a:solidFill>
                      <a:cs typeface="Arial" panose="020B0604020202020204" pitchFamily="34" charset="0"/>
                    </a:endParaRPr>
                  </a:p>
                </p:txBody>
              </p:sp>
            </p:grpSp>
            <p:pic>
              <p:nvPicPr>
                <p:cNvPr id="29" name="Picture 28">
                  <a:extLst>
                    <a:ext uri="{FF2B5EF4-FFF2-40B4-BE49-F238E27FC236}">
                      <a16:creationId xmlns:a16="http://schemas.microsoft.com/office/drawing/2014/main" id="{8F8D2BF6-E38D-4209-8182-D58B8126064A}"/>
                    </a:ext>
                  </a:extLst>
                </p:cNvPr>
                <p:cNvPicPr>
                  <a:picLocks noChangeAspect="1"/>
                </p:cNvPicPr>
                <p:nvPr/>
              </p:nvPicPr>
              <p:blipFill>
                <a:blip r:embed="rId3">
                  <a:duotone>
                    <a:schemeClr val="accent2">
                      <a:shade val="45000"/>
                      <a:satMod val="135000"/>
                    </a:schemeClr>
                    <a:prstClr val="white"/>
                  </a:duotone>
                  <a:lum bright="-20000" contrast="20000"/>
                </a:blip>
                <a:stretch>
                  <a:fillRect/>
                </a:stretch>
              </p:blipFill>
              <p:spPr>
                <a:xfrm>
                  <a:off x="6859604" y="5268496"/>
                  <a:ext cx="314564" cy="460966"/>
                </a:xfrm>
                <a:prstGeom prst="rect">
                  <a:avLst/>
                </a:prstGeom>
              </p:spPr>
            </p:pic>
          </p:grpSp>
          <p:sp>
            <p:nvSpPr>
              <p:cNvPr id="27" name="Rectangle 1">
                <a:extLst>
                  <a:ext uri="{FF2B5EF4-FFF2-40B4-BE49-F238E27FC236}">
                    <a16:creationId xmlns:a16="http://schemas.microsoft.com/office/drawing/2014/main" id="{C9919A1F-C717-40E3-94BF-14049986A7FA}"/>
                  </a:ext>
                </a:extLst>
              </p:cNvPr>
              <p:cNvSpPr/>
              <p:nvPr/>
            </p:nvSpPr>
            <p:spPr>
              <a:xfrm>
                <a:off x="6935803" y="5249447"/>
                <a:ext cx="303412" cy="265726"/>
              </a:xfrm>
              <a:custGeom>
                <a:avLst/>
                <a:gdLst>
                  <a:gd name="connsiteX0" fmla="*/ 0 w 161925"/>
                  <a:gd name="connsiteY0" fmla="*/ 0 h 280988"/>
                  <a:gd name="connsiteX1" fmla="*/ 161925 w 161925"/>
                  <a:gd name="connsiteY1" fmla="*/ 0 h 280988"/>
                  <a:gd name="connsiteX2" fmla="*/ 161925 w 161925"/>
                  <a:gd name="connsiteY2" fmla="*/ 280988 h 280988"/>
                  <a:gd name="connsiteX3" fmla="*/ 0 w 161925"/>
                  <a:gd name="connsiteY3" fmla="*/ 280988 h 280988"/>
                  <a:gd name="connsiteX4" fmla="*/ 0 w 161925"/>
                  <a:gd name="connsiteY4" fmla="*/ 0 h 280988"/>
                  <a:gd name="connsiteX0" fmla="*/ 0 w 200025"/>
                  <a:gd name="connsiteY0" fmla="*/ 0 h 326232"/>
                  <a:gd name="connsiteX1" fmla="*/ 200025 w 200025"/>
                  <a:gd name="connsiteY1" fmla="*/ 45244 h 326232"/>
                  <a:gd name="connsiteX2" fmla="*/ 200025 w 200025"/>
                  <a:gd name="connsiteY2" fmla="*/ 326232 h 326232"/>
                  <a:gd name="connsiteX3" fmla="*/ 38100 w 200025"/>
                  <a:gd name="connsiteY3" fmla="*/ 326232 h 326232"/>
                  <a:gd name="connsiteX4" fmla="*/ 0 w 200025"/>
                  <a:gd name="connsiteY4" fmla="*/ 0 h 326232"/>
                  <a:gd name="connsiteX0" fmla="*/ 0 w 200025"/>
                  <a:gd name="connsiteY0" fmla="*/ 0 h 326232"/>
                  <a:gd name="connsiteX1" fmla="*/ 104775 w 200025"/>
                  <a:gd name="connsiteY1" fmla="*/ 111919 h 326232"/>
                  <a:gd name="connsiteX2" fmla="*/ 200025 w 200025"/>
                  <a:gd name="connsiteY2" fmla="*/ 326232 h 326232"/>
                  <a:gd name="connsiteX3" fmla="*/ 38100 w 200025"/>
                  <a:gd name="connsiteY3" fmla="*/ 326232 h 326232"/>
                  <a:gd name="connsiteX4" fmla="*/ 0 w 200025"/>
                  <a:gd name="connsiteY4" fmla="*/ 0 h 326232"/>
                  <a:gd name="connsiteX0" fmla="*/ 0 w 409575"/>
                  <a:gd name="connsiteY0" fmla="*/ 142874 h 469106"/>
                  <a:gd name="connsiteX1" fmla="*/ 104775 w 409575"/>
                  <a:gd name="connsiteY1" fmla="*/ 254793 h 469106"/>
                  <a:gd name="connsiteX2" fmla="*/ 409575 w 409575"/>
                  <a:gd name="connsiteY2" fmla="*/ 0 h 469106"/>
                  <a:gd name="connsiteX3" fmla="*/ 38100 w 409575"/>
                  <a:gd name="connsiteY3" fmla="*/ 469106 h 469106"/>
                  <a:gd name="connsiteX4" fmla="*/ 0 w 409575"/>
                  <a:gd name="connsiteY4" fmla="*/ 142874 h 469106"/>
                  <a:gd name="connsiteX0" fmla="*/ 0 w 409575"/>
                  <a:gd name="connsiteY0" fmla="*/ 142874 h 364331"/>
                  <a:gd name="connsiteX1" fmla="*/ 104775 w 409575"/>
                  <a:gd name="connsiteY1" fmla="*/ 254793 h 364331"/>
                  <a:gd name="connsiteX2" fmla="*/ 409575 w 409575"/>
                  <a:gd name="connsiteY2" fmla="*/ 0 h 364331"/>
                  <a:gd name="connsiteX3" fmla="*/ 97631 w 409575"/>
                  <a:gd name="connsiteY3" fmla="*/ 364331 h 364331"/>
                  <a:gd name="connsiteX4" fmla="*/ 0 w 409575"/>
                  <a:gd name="connsiteY4" fmla="*/ 142874 h 364331"/>
                  <a:gd name="connsiteX0" fmla="*/ 0 w 409575"/>
                  <a:gd name="connsiteY0" fmla="*/ 142874 h 364331"/>
                  <a:gd name="connsiteX1" fmla="*/ 104775 w 409575"/>
                  <a:gd name="connsiteY1" fmla="*/ 254793 h 364331"/>
                  <a:gd name="connsiteX2" fmla="*/ 409575 w 409575"/>
                  <a:gd name="connsiteY2" fmla="*/ 0 h 364331"/>
                  <a:gd name="connsiteX3" fmla="*/ 97631 w 409575"/>
                  <a:gd name="connsiteY3" fmla="*/ 364331 h 364331"/>
                  <a:gd name="connsiteX4" fmla="*/ 0 w 409575"/>
                  <a:gd name="connsiteY4" fmla="*/ 142874 h 364331"/>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57174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64318 h 366712"/>
                  <a:gd name="connsiteX2" fmla="*/ 407194 w 407194"/>
                  <a:gd name="connsiteY2" fmla="*/ 0 h 366712"/>
                  <a:gd name="connsiteX3" fmla="*/ 97631 w 407194"/>
                  <a:gd name="connsiteY3" fmla="*/ 366712 h 366712"/>
                  <a:gd name="connsiteX4" fmla="*/ 0 w 407194"/>
                  <a:gd name="connsiteY4" fmla="*/ 145255 h 366712"/>
                  <a:gd name="connsiteX0" fmla="*/ 0 w 407194"/>
                  <a:gd name="connsiteY0" fmla="*/ 145255 h 366712"/>
                  <a:gd name="connsiteX1" fmla="*/ 104775 w 407194"/>
                  <a:gd name="connsiteY1" fmla="*/ 264318 h 366712"/>
                  <a:gd name="connsiteX2" fmla="*/ 407194 w 407194"/>
                  <a:gd name="connsiteY2" fmla="*/ 0 h 366712"/>
                  <a:gd name="connsiteX3" fmla="*/ 97631 w 407194"/>
                  <a:gd name="connsiteY3" fmla="*/ 366712 h 366712"/>
                  <a:gd name="connsiteX4" fmla="*/ 0 w 407194"/>
                  <a:gd name="connsiteY4" fmla="*/ 145255 h 36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366712">
                    <a:moveTo>
                      <a:pt x="0" y="145255"/>
                    </a:moveTo>
                    <a:cubicBezTo>
                      <a:pt x="34925" y="182561"/>
                      <a:pt x="76994" y="227012"/>
                      <a:pt x="104775" y="264318"/>
                    </a:cubicBezTo>
                    <a:cubicBezTo>
                      <a:pt x="186530" y="159543"/>
                      <a:pt x="275431" y="78582"/>
                      <a:pt x="407194" y="0"/>
                    </a:cubicBezTo>
                    <a:cubicBezTo>
                      <a:pt x="288926" y="126207"/>
                      <a:pt x="182562" y="233362"/>
                      <a:pt x="97631" y="366712"/>
                    </a:cubicBezTo>
                    <a:cubicBezTo>
                      <a:pt x="55562" y="292893"/>
                      <a:pt x="18257" y="216693"/>
                      <a:pt x="0" y="14525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solidFill>
                    <a:prstClr val="white"/>
                  </a:solidFill>
                  <a:cs typeface="Arial" panose="020B0604020202020204" pitchFamily="34" charset="0"/>
                </a:endParaRPr>
              </a:p>
            </p:txBody>
          </p:sp>
        </p:grpSp>
        <p:grpSp>
          <p:nvGrpSpPr>
            <p:cNvPr id="14" name="Group 13">
              <a:extLst>
                <a:ext uri="{FF2B5EF4-FFF2-40B4-BE49-F238E27FC236}">
                  <a16:creationId xmlns:a16="http://schemas.microsoft.com/office/drawing/2014/main" id="{5312FE2E-8633-476B-AF4F-9B59890D7871}"/>
                </a:ext>
              </a:extLst>
            </p:cNvPr>
            <p:cNvGrpSpPr/>
            <p:nvPr/>
          </p:nvGrpSpPr>
          <p:grpSpPr>
            <a:xfrm>
              <a:off x="9610771" y="2432333"/>
              <a:ext cx="459253" cy="376375"/>
              <a:chOff x="5863865" y="2800237"/>
              <a:chExt cx="773431" cy="633854"/>
            </a:xfrm>
          </p:grpSpPr>
          <p:sp>
            <p:nvSpPr>
              <p:cNvPr id="17" name="object 28">
                <a:extLst>
                  <a:ext uri="{FF2B5EF4-FFF2-40B4-BE49-F238E27FC236}">
                    <a16:creationId xmlns:a16="http://schemas.microsoft.com/office/drawing/2014/main" id="{9B3A64B4-EC3E-4554-9EC6-85322FC2588E}"/>
                  </a:ext>
                </a:extLst>
              </p:cNvPr>
              <p:cNvSpPr/>
              <p:nvPr/>
            </p:nvSpPr>
            <p:spPr>
              <a:xfrm>
                <a:off x="6134979" y="3352868"/>
                <a:ext cx="231140" cy="79375"/>
              </a:xfrm>
              <a:custGeom>
                <a:avLst/>
                <a:gdLst/>
                <a:ahLst/>
                <a:cxnLst/>
                <a:rect l="l" t="t" r="r" b="b"/>
                <a:pathLst>
                  <a:path w="231139" h="79375">
                    <a:moveTo>
                      <a:pt x="204254" y="0"/>
                    </a:moveTo>
                    <a:lnTo>
                      <a:pt x="26555" y="0"/>
                    </a:lnTo>
                    <a:lnTo>
                      <a:pt x="0" y="79121"/>
                    </a:lnTo>
                    <a:lnTo>
                      <a:pt x="230809" y="79121"/>
                    </a:lnTo>
                    <a:lnTo>
                      <a:pt x="204254" y="0"/>
                    </a:lnTo>
                    <a:close/>
                  </a:path>
                </a:pathLst>
              </a:custGeom>
              <a:solidFill>
                <a:srgbClr val="77787B"/>
              </a:solidFill>
            </p:spPr>
            <p:txBody>
              <a:bodyPr wrap="square" lIns="0" tIns="0" rIns="0" bIns="0" rtlCol="0"/>
              <a:lstStyle/>
              <a:p>
                <a:endParaRPr sz="1463">
                  <a:solidFill>
                    <a:srgbClr val="000000"/>
                  </a:solidFill>
                </a:endParaRPr>
              </a:p>
            </p:txBody>
          </p:sp>
          <p:sp>
            <p:nvSpPr>
              <p:cNvPr id="18" name="object 29">
                <a:extLst>
                  <a:ext uri="{FF2B5EF4-FFF2-40B4-BE49-F238E27FC236}">
                    <a16:creationId xmlns:a16="http://schemas.microsoft.com/office/drawing/2014/main" id="{3BB16612-7BBA-420C-A579-48240F053BA0}"/>
                  </a:ext>
                </a:extLst>
              </p:cNvPr>
              <p:cNvSpPr/>
              <p:nvPr/>
            </p:nvSpPr>
            <p:spPr>
              <a:xfrm>
                <a:off x="6110038" y="3434091"/>
                <a:ext cx="281305" cy="0"/>
              </a:xfrm>
              <a:custGeom>
                <a:avLst/>
                <a:gdLst/>
                <a:ahLst/>
                <a:cxnLst/>
                <a:rect l="l" t="t" r="r" b="b"/>
                <a:pathLst>
                  <a:path w="281304">
                    <a:moveTo>
                      <a:pt x="0" y="0"/>
                    </a:moveTo>
                    <a:lnTo>
                      <a:pt x="280695" y="0"/>
                    </a:lnTo>
                  </a:path>
                </a:pathLst>
              </a:custGeom>
              <a:ln w="19088">
                <a:solidFill>
                  <a:srgbClr val="CFD1D2"/>
                </a:solidFill>
              </a:ln>
            </p:spPr>
            <p:txBody>
              <a:bodyPr wrap="square" lIns="0" tIns="0" rIns="0" bIns="0" rtlCol="0"/>
              <a:lstStyle/>
              <a:p>
                <a:endParaRPr sz="1463">
                  <a:solidFill>
                    <a:srgbClr val="000000"/>
                  </a:solidFill>
                </a:endParaRPr>
              </a:p>
            </p:txBody>
          </p:sp>
          <p:sp>
            <p:nvSpPr>
              <p:cNvPr id="19" name="object 30">
                <a:extLst>
                  <a:ext uri="{FF2B5EF4-FFF2-40B4-BE49-F238E27FC236}">
                    <a16:creationId xmlns:a16="http://schemas.microsoft.com/office/drawing/2014/main" id="{4EF14883-616C-4374-86B0-01B87B9B5AF1}"/>
                  </a:ext>
                </a:extLst>
              </p:cNvPr>
              <p:cNvSpPr/>
              <p:nvPr/>
            </p:nvSpPr>
            <p:spPr>
              <a:xfrm>
                <a:off x="5863865" y="3287104"/>
                <a:ext cx="773430" cy="74930"/>
              </a:xfrm>
              <a:custGeom>
                <a:avLst/>
                <a:gdLst/>
                <a:ahLst/>
                <a:cxnLst/>
                <a:rect l="l" t="t" r="r" b="b"/>
                <a:pathLst>
                  <a:path w="773429" h="74929">
                    <a:moveTo>
                      <a:pt x="773036" y="0"/>
                    </a:moveTo>
                    <a:lnTo>
                      <a:pt x="0" y="0"/>
                    </a:lnTo>
                    <a:lnTo>
                      <a:pt x="0" y="55219"/>
                    </a:lnTo>
                    <a:lnTo>
                      <a:pt x="1511" y="62723"/>
                    </a:lnTo>
                    <a:lnTo>
                      <a:pt x="5635" y="68841"/>
                    </a:lnTo>
                    <a:lnTo>
                      <a:pt x="11755" y="72962"/>
                    </a:lnTo>
                    <a:lnTo>
                      <a:pt x="19253" y="74472"/>
                    </a:lnTo>
                    <a:lnTo>
                      <a:pt x="753795" y="74472"/>
                    </a:lnTo>
                    <a:lnTo>
                      <a:pt x="761275" y="72962"/>
                    </a:lnTo>
                    <a:lnTo>
                      <a:pt x="767392" y="68841"/>
                    </a:lnTo>
                    <a:lnTo>
                      <a:pt x="771521" y="62723"/>
                    </a:lnTo>
                    <a:lnTo>
                      <a:pt x="773036" y="55219"/>
                    </a:lnTo>
                    <a:lnTo>
                      <a:pt x="773036" y="0"/>
                    </a:lnTo>
                    <a:close/>
                  </a:path>
                </a:pathLst>
              </a:custGeom>
              <a:solidFill>
                <a:srgbClr val="CFD1D2"/>
              </a:solidFill>
            </p:spPr>
            <p:txBody>
              <a:bodyPr wrap="square" lIns="0" tIns="0" rIns="0" bIns="0" rtlCol="0"/>
              <a:lstStyle/>
              <a:p>
                <a:endParaRPr sz="1463">
                  <a:solidFill>
                    <a:srgbClr val="000000"/>
                  </a:solidFill>
                </a:endParaRPr>
              </a:p>
            </p:txBody>
          </p:sp>
          <p:sp>
            <p:nvSpPr>
              <p:cNvPr id="20" name="object 31">
                <a:extLst>
                  <a:ext uri="{FF2B5EF4-FFF2-40B4-BE49-F238E27FC236}">
                    <a16:creationId xmlns:a16="http://schemas.microsoft.com/office/drawing/2014/main" id="{D0ABCCD8-D268-44D1-A18C-18070E36E09E}"/>
                  </a:ext>
                </a:extLst>
              </p:cNvPr>
              <p:cNvSpPr/>
              <p:nvPr/>
            </p:nvSpPr>
            <p:spPr>
              <a:xfrm>
                <a:off x="5863866" y="2800237"/>
                <a:ext cx="773430" cy="487045"/>
              </a:xfrm>
              <a:custGeom>
                <a:avLst/>
                <a:gdLst/>
                <a:ahLst/>
                <a:cxnLst/>
                <a:rect l="l" t="t" r="r" b="b"/>
                <a:pathLst>
                  <a:path w="773429" h="487045">
                    <a:moveTo>
                      <a:pt x="753783" y="0"/>
                    </a:moveTo>
                    <a:lnTo>
                      <a:pt x="19240" y="0"/>
                    </a:lnTo>
                    <a:lnTo>
                      <a:pt x="11749" y="1511"/>
                    </a:lnTo>
                    <a:lnTo>
                      <a:pt x="5634" y="5635"/>
                    </a:lnTo>
                    <a:lnTo>
                      <a:pt x="1511" y="11755"/>
                    </a:lnTo>
                    <a:lnTo>
                      <a:pt x="0" y="19253"/>
                    </a:lnTo>
                    <a:lnTo>
                      <a:pt x="0" y="486867"/>
                    </a:lnTo>
                    <a:lnTo>
                      <a:pt x="773036" y="486867"/>
                    </a:lnTo>
                    <a:lnTo>
                      <a:pt x="773036" y="19253"/>
                    </a:lnTo>
                    <a:lnTo>
                      <a:pt x="771521" y="11755"/>
                    </a:lnTo>
                    <a:lnTo>
                      <a:pt x="767391" y="5635"/>
                    </a:lnTo>
                    <a:lnTo>
                      <a:pt x="761270" y="1511"/>
                    </a:lnTo>
                    <a:lnTo>
                      <a:pt x="753783" y="0"/>
                    </a:lnTo>
                    <a:close/>
                  </a:path>
                </a:pathLst>
              </a:custGeom>
              <a:solidFill>
                <a:srgbClr val="77787B"/>
              </a:solidFill>
            </p:spPr>
            <p:txBody>
              <a:bodyPr wrap="square" lIns="0" tIns="0" rIns="0" bIns="0" rtlCol="0"/>
              <a:lstStyle/>
              <a:p>
                <a:endParaRPr sz="1463">
                  <a:solidFill>
                    <a:srgbClr val="000000"/>
                  </a:solidFill>
                </a:endParaRPr>
              </a:p>
            </p:txBody>
          </p:sp>
          <p:sp>
            <p:nvSpPr>
              <p:cNvPr id="21" name="object 32">
                <a:extLst>
                  <a:ext uri="{FF2B5EF4-FFF2-40B4-BE49-F238E27FC236}">
                    <a16:creationId xmlns:a16="http://schemas.microsoft.com/office/drawing/2014/main" id="{27A8740E-45EF-4685-832E-91D5BD18A2B5}"/>
                  </a:ext>
                </a:extLst>
              </p:cNvPr>
              <p:cNvSpPr/>
              <p:nvPr/>
            </p:nvSpPr>
            <p:spPr>
              <a:xfrm>
                <a:off x="5896648" y="2831414"/>
                <a:ext cx="708025" cy="422909"/>
              </a:xfrm>
              <a:custGeom>
                <a:avLst/>
                <a:gdLst/>
                <a:ahLst/>
                <a:cxnLst/>
                <a:rect l="l" t="t" r="r" b="b"/>
                <a:pathLst>
                  <a:path w="708025" h="422910">
                    <a:moveTo>
                      <a:pt x="0" y="0"/>
                    </a:moveTo>
                    <a:lnTo>
                      <a:pt x="707478" y="0"/>
                    </a:lnTo>
                    <a:lnTo>
                      <a:pt x="707478" y="422655"/>
                    </a:lnTo>
                    <a:lnTo>
                      <a:pt x="0" y="422655"/>
                    </a:lnTo>
                    <a:lnTo>
                      <a:pt x="0" y="0"/>
                    </a:lnTo>
                    <a:close/>
                  </a:path>
                </a:pathLst>
              </a:custGeom>
              <a:solidFill>
                <a:srgbClr val="00AFA8"/>
              </a:solidFill>
            </p:spPr>
            <p:txBody>
              <a:bodyPr wrap="square" lIns="0" tIns="0" rIns="0" bIns="0" rtlCol="0"/>
              <a:lstStyle/>
              <a:p>
                <a:endParaRPr sz="1463">
                  <a:solidFill>
                    <a:srgbClr val="000000"/>
                  </a:solidFill>
                </a:endParaRPr>
              </a:p>
            </p:txBody>
          </p:sp>
          <p:sp>
            <p:nvSpPr>
              <p:cNvPr id="22" name="object 33">
                <a:extLst>
                  <a:ext uri="{FF2B5EF4-FFF2-40B4-BE49-F238E27FC236}">
                    <a16:creationId xmlns:a16="http://schemas.microsoft.com/office/drawing/2014/main" id="{D2D99291-CD9F-4E21-9269-F49C25AA5D19}"/>
                  </a:ext>
                </a:extLst>
              </p:cNvPr>
              <p:cNvSpPr/>
              <p:nvPr/>
            </p:nvSpPr>
            <p:spPr>
              <a:xfrm>
                <a:off x="6076952" y="2908932"/>
                <a:ext cx="302895" cy="302895"/>
              </a:xfrm>
              <a:custGeom>
                <a:avLst/>
                <a:gdLst/>
                <a:ahLst/>
                <a:cxnLst/>
                <a:rect l="l" t="t" r="r" b="b"/>
                <a:pathLst>
                  <a:path w="302895" h="302894">
                    <a:moveTo>
                      <a:pt x="198873" y="261810"/>
                    </a:moveTo>
                    <a:lnTo>
                      <a:pt x="103898" y="261810"/>
                    </a:lnTo>
                    <a:lnTo>
                      <a:pt x="112115" y="264985"/>
                    </a:lnTo>
                    <a:lnTo>
                      <a:pt x="120530" y="267552"/>
                    </a:lnTo>
                    <a:lnTo>
                      <a:pt x="129110" y="269502"/>
                    </a:lnTo>
                    <a:lnTo>
                      <a:pt x="137820" y="270827"/>
                    </a:lnTo>
                    <a:lnTo>
                      <a:pt x="143192" y="302818"/>
                    </a:lnTo>
                    <a:lnTo>
                      <a:pt x="160197" y="302780"/>
                    </a:lnTo>
                    <a:lnTo>
                      <a:pt x="165442" y="270802"/>
                    </a:lnTo>
                    <a:lnTo>
                      <a:pt x="174028" y="269476"/>
                    </a:lnTo>
                    <a:lnTo>
                      <a:pt x="182560" y="267512"/>
                    </a:lnTo>
                    <a:lnTo>
                      <a:pt x="191005" y="264901"/>
                    </a:lnTo>
                    <a:lnTo>
                      <a:pt x="198873" y="261810"/>
                    </a:lnTo>
                    <a:close/>
                  </a:path>
                  <a:path w="302895" h="302894">
                    <a:moveTo>
                      <a:pt x="89154" y="223291"/>
                    </a:moveTo>
                    <a:lnTo>
                      <a:pt x="55092" y="223291"/>
                    </a:lnTo>
                    <a:lnTo>
                      <a:pt x="60692" y="230252"/>
                    </a:lnTo>
                    <a:lnTo>
                      <a:pt x="66725" y="236708"/>
                    </a:lnTo>
                    <a:lnTo>
                      <a:pt x="73159" y="242650"/>
                    </a:lnTo>
                    <a:lnTo>
                      <a:pt x="79959" y="248069"/>
                    </a:lnTo>
                    <a:lnTo>
                      <a:pt x="68630" y="278434"/>
                    </a:lnTo>
                    <a:lnTo>
                      <a:pt x="83362" y="286905"/>
                    </a:lnTo>
                    <a:lnTo>
                      <a:pt x="103898" y="261810"/>
                    </a:lnTo>
                    <a:lnTo>
                      <a:pt x="198873" y="261810"/>
                    </a:lnTo>
                    <a:lnTo>
                      <a:pt x="199326" y="261632"/>
                    </a:lnTo>
                    <a:lnTo>
                      <a:pt x="228448" y="261632"/>
                    </a:lnTo>
                    <a:lnTo>
                      <a:pt x="223227" y="247789"/>
                    </a:lnTo>
                    <a:lnTo>
                      <a:pt x="224408" y="246841"/>
                    </a:lnTo>
                    <a:lnTo>
                      <a:pt x="163308" y="246841"/>
                    </a:lnTo>
                    <a:lnTo>
                      <a:pt x="126534" y="244278"/>
                    </a:lnTo>
                    <a:lnTo>
                      <a:pt x="93407" y="228112"/>
                    </a:lnTo>
                    <a:lnTo>
                      <a:pt x="89154" y="223291"/>
                    </a:lnTo>
                    <a:close/>
                  </a:path>
                  <a:path w="302895" h="302894">
                    <a:moveTo>
                      <a:pt x="228448" y="261632"/>
                    </a:moveTo>
                    <a:lnTo>
                      <a:pt x="199326" y="261632"/>
                    </a:lnTo>
                    <a:lnTo>
                      <a:pt x="219964" y="286651"/>
                    </a:lnTo>
                    <a:lnTo>
                      <a:pt x="234670" y="278130"/>
                    </a:lnTo>
                    <a:lnTo>
                      <a:pt x="228448" y="261632"/>
                    </a:lnTo>
                    <a:close/>
                  </a:path>
                  <a:path w="302895" h="302894">
                    <a:moveTo>
                      <a:pt x="302818" y="152488"/>
                    </a:moveTo>
                    <a:lnTo>
                      <a:pt x="247573" y="152488"/>
                    </a:lnTo>
                    <a:lnTo>
                      <a:pt x="244183" y="176699"/>
                    </a:lnTo>
                    <a:lnTo>
                      <a:pt x="234821" y="199285"/>
                    </a:lnTo>
                    <a:lnTo>
                      <a:pt x="219818" y="219018"/>
                    </a:lnTo>
                    <a:lnTo>
                      <a:pt x="199504" y="234670"/>
                    </a:lnTo>
                    <a:lnTo>
                      <a:pt x="163308" y="246841"/>
                    </a:lnTo>
                    <a:lnTo>
                      <a:pt x="224408" y="246841"/>
                    </a:lnTo>
                    <a:lnTo>
                      <a:pt x="230203" y="242191"/>
                    </a:lnTo>
                    <a:lnTo>
                      <a:pt x="236667" y="236164"/>
                    </a:lnTo>
                    <a:lnTo>
                      <a:pt x="242612" y="229739"/>
                    </a:lnTo>
                    <a:lnTo>
                      <a:pt x="248031" y="222948"/>
                    </a:lnTo>
                    <a:lnTo>
                      <a:pt x="284933" y="222948"/>
                    </a:lnTo>
                    <a:lnTo>
                      <a:pt x="286880" y="219570"/>
                    </a:lnTo>
                    <a:lnTo>
                      <a:pt x="261797" y="198996"/>
                    </a:lnTo>
                    <a:lnTo>
                      <a:pt x="264976" y="190785"/>
                    </a:lnTo>
                    <a:lnTo>
                      <a:pt x="267552" y="182370"/>
                    </a:lnTo>
                    <a:lnTo>
                      <a:pt x="269511" y="173791"/>
                    </a:lnTo>
                    <a:lnTo>
                      <a:pt x="270840" y="165087"/>
                    </a:lnTo>
                    <a:lnTo>
                      <a:pt x="302831" y="159740"/>
                    </a:lnTo>
                    <a:lnTo>
                      <a:pt x="302818" y="152488"/>
                    </a:lnTo>
                    <a:close/>
                  </a:path>
                  <a:path w="302895" h="302894">
                    <a:moveTo>
                      <a:pt x="24320" y="68707"/>
                    </a:moveTo>
                    <a:lnTo>
                      <a:pt x="15862" y="83451"/>
                    </a:lnTo>
                    <a:lnTo>
                      <a:pt x="40970" y="103974"/>
                    </a:lnTo>
                    <a:lnTo>
                      <a:pt x="37797" y="112191"/>
                    </a:lnTo>
                    <a:lnTo>
                      <a:pt x="35236" y="120607"/>
                    </a:lnTo>
                    <a:lnTo>
                      <a:pt x="33294" y="129186"/>
                    </a:lnTo>
                    <a:lnTo>
                      <a:pt x="31978" y="137896"/>
                    </a:lnTo>
                    <a:lnTo>
                      <a:pt x="0" y="143294"/>
                    </a:lnTo>
                    <a:lnTo>
                      <a:pt x="50" y="160299"/>
                    </a:lnTo>
                    <a:lnTo>
                      <a:pt x="32029" y="165519"/>
                    </a:lnTo>
                    <a:lnTo>
                      <a:pt x="33364" y="174104"/>
                    </a:lnTo>
                    <a:lnTo>
                      <a:pt x="35336" y="182637"/>
                    </a:lnTo>
                    <a:lnTo>
                      <a:pt x="37953" y="191081"/>
                    </a:lnTo>
                    <a:lnTo>
                      <a:pt x="41064" y="198996"/>
                    </a:lnTo>
                    <a:lnTo>
                      <a:pt x="41131" y="199478"/>
                    </a:lnTo>
                    <a:lnTo>
                      <a:pt x="16217" y="220052"/>
                    </a:lnTo>
                    <a:lnTo>
                      <a:pt x="24752" y="234759"/>
                    </a:lnTo>
                    <a:lnTo>
                      <a:pt x="55092" y="223291"/>
                    </a:lnTo>
                    <a:lnTo>
                      <a:pt x="89154" y="223291"/>
                    </a:lnTo>
                    <a:lnTo>
                      <a:pt x="68148" y="199478"/>
                    </a:lnTo>
                    <a:lnTo>
                      <a:pt x="55977" y="163288"/>
                    </a:lnTo>
                    <a:lnTo>
                      <a:pt x="58542" y="126514"/>
                    </a:lnTo>
                    <a:lnTo>
                      <a:pt x="74711" y="93383"/>
                    </a:lnTo>
                    <a:lnTo>
                      <a:pt x="89874" y="80010"/>
                    </a:lnTo>
                    <a:lnTo>
                      <a:pt x="54698" y="80010"/>
                    </a:lnTo>
                    <a:lnTo>
                      <a:pt x="24320" y="68707"/>
                    </a:lnTo>
                    <a:close/>
                  </a:path>
                  <a:path w="302895" h="302894">
                    <a:moveTo>
                      <a:pt x="284933" y="222948"/>
                    </a:moveTo>
                    <a:lnTo>
                      <a:pt x="248031" y="222948"/>
                    </a:lnTo>
                    <a:lnTo>
                      <a:pt x="278396" y="234289"/>
                    </a:lnTo>
                    <a:lnTo>
                      <a:pt x="284933" y="222948"/>
                    </a:lnTo>
                    <a:close/>
                  </a:path>
                  <a:path w="302895" h="302894">
                    <a:moveTo>
                      <a:pt x="83083" y="16040"/>
                    </a:moveTo>
                    <a:lnTo>
                      <a:pt x="68364" y="24536"/>
                    </a:lnTo>
                    <a:lnTo>
                      <a:pt x="79756" y="54902"/>
                    </a:lnTo>
                    <a:lnTo>
                      <a:pt x="72704" y="60552"/>
                    </a:lnTo>
                    <a:lnTo>
                      <a:pt x="66170" y="66641"/>
                    </a:lnTo>
                    <a:lnTo>
                      <a:pt x="60164" y="73138"/>
                    </a:lnTo>
                    <a:lnTo>
                      <a:pt x="54698" y="80010"/>
                    </a:lnTo>
                    <a:lnTo>
                      <a:pt x="89874" y="80010"/>
                    </a:lnTo>
                    <a:lnTo>
                      <a:pt x="103352" y="68122"/>
                    </a:lnTo>
                    <a:lnTo>
                      <a:pt x="114843" y="62463"/>
                    </a:lnTo>
                    <a:lnTo>
                      <a:pt x="126703" y="58453"/>
                    </a:lnTo>
                    <a:lnTo>
                      <a:pt x="138783" y="56055"/>
                    </a:lnTo>
                    <a:lnTo>
                      <a:pt x="150939" y="55232"/>
                    </a:lnTo>
                    <a:lnTo>
                      <a:pt x="150939" y="41097"/>
                    </a:lnTo>
                    <a:lnTo>
                      <a:pt x="103682" y="41097"/>
                    </a:lnTo>
                    <a:lnTo>
                      <a:pt x="83083" y="16040"/>
                    </a:lnTo>
                    <a:close/>
                  </a:path>
                  <a:path w="302895" h="302894">
                    <a:moveTo>
                      <a:pt x="150939" y="0"/>
                    </a:moveTo>
                    <a:lnTo>
                      <a:pt x="142887" y="0"/>
                    </a:lnTo>
                    <a:lnTo>
                      <a:pt x="137579" y="31991"/>
                    </a:lnTo>
                    <a:lnTo>
                      <a:pt x="128991" y="33298"/>
                    </a:lnTo>
                    <a:lnTo>
                      <a:pt x="120454" y="35244"/>
                    </a:lnTo>
                    <a:lnTo>
                      <a:pt x="112006" y="37840"/>
                    </a:lnTo>
                    <a:lnTo>
                      <a:pt x="103682" y="41097"/>
                    </a:lnTo>
                    <a:lnTo>
                      <a:pt x="150939" y="41097"/>
                    </a:lnTo>
                    <a:lnTo>
                      <a:pt x="150939" y="0"/>
                    </a:lnTo>
                    <a:close/>
                  </a:path>
                </a:pathLst>
              </a:custGeom>
              <a:solidFill>
                <a:srgbClr val="FFFFFF"/>
              </a:solidFill>
              <a:ln>
                <a:solidFill>
                  <a:schemeClr val="bg1"/>
                </a:solidFill>
              </a:ln>
            </p:spPr>
            <p:txBody>
              <a:bodyPr wrap="square" lIns="0" tIns="0" rIns="0" bIns="0" rtlCol="0"/>
              <a:lstStyle/>
              <a:p>
                <a:endParaRPr sz="1463">
                  <a:solidFill>
                    <a:srgbClr val="000000"/>
                  </a:solidFill>
                </a:endParaRPr>
              </a:p>
            </p:txBody>
          </p:sp>
          <p:sp>
            <p:nvSpPr>
              <p:cNvPr id="23" name="object 72">
                <a:extLst>
                  <a:ext uri="{FF2B5EF4-FFF2-40B4-BE49-F238E27FC236}">
                    <a16:creationId xmlns:a16="http://schemas.microsoft.com/office/drawing/2014/main" id="{E50E6373-1C32-4568-98F3-CE25BF502179}"/>
                  </a:ext>
                </a:extLst>
              </p:cNvPr>
              <p:cNvSpPr/>
              <p:nvPr/>
            </p:nvSpPr>
            <p:spPr>
              <a:xfrm>
                <a:off x="6339903" y="2930601"/>
                <a:ext cx="72390" cy="108585"/>
              </a:xfrm>
              <a:custGeom>
                <a:avLst/>
                <a:gdLst/>
                <a:ahLst/>
                <a:cxnLst/>
                <a:rect l="l" t="t" r="r" b="b"/>
                <a:pathLst>
                  <a:path w="72389" h="108585">
                    <a:moveTo>
                      <a:pt x="72186" y="108394"/>
                    </a:moveTo>
                    <a:lnTo>
                      <a:pt x="0" y="108394"/>
                    </a:lnTo>
                    <a:lnTo>
                      <a:pt x="0" y="0"/>
                    </a:lnTo>
                    <a:lnTo>
                      <a:pt x="72186" y="0"/>
                    </a:lnTo>
                    <a:lnTo>
                      <a:pt x="72186" y="108394"/>
                    </a:lnTo>
                    <a:close/>
                  </a:path>
                </a:pathLst>
              </a:custGeom>
              <a:solidFill>
                <a:srgbClr val="4B2884"/>
              </a:solidFill>
            </p:spPr>
            <p:txBody>
              <a:bodyPr wrap="square" lIns="0" tIns="0" rIns="0" bIns="0" rtlCol="0"/>
              <a:lstStyle/>
              <a:p>
                <a:endParaRPr sz="1463">
                  <a:solidFill>
                    <a:srgbClr val="000000"/>
                  </a:solidFill>
                </a:endParaRPr>
              </a:p>
            </p:txBody>
          </p:sp>
          <p:sp>
            <p:nvSpPr>
              <p:cNvPr id="24" name="object 73">
                <a:extLst>
                  <a:ext uri="{FF2B5EF4-FFF2-40B4-BE49-F238E27FC236}">
                    <a16:creationId xmlns:a16="http://schemas.microsoft.com/office/drawing/2014/main" id="{0B94777D-4FDC-4B67-988D-DF1B466B9843}"/>
                  </a:ext>
                </a:extLst>
              </p:cNvPr>
              <p:cNvSpPr/>
              <p:nvPr/>
            </p:nvSpPr>
            <p:spPr>
              <a:xfrm>
                <a:off x="6255930" y="2962948"/>
                <a:ext cx="72390" cy="76200"/>
              </a:xfrm>
              <a:custGeom>
                <a:avLst/>
                <a:gdLst/>
                <a:ahLst/>
                <a:cxnLst/>
                <a:rect l="l" t="t" r="r" b="b"/>
                <a:pathLst>
                  <a:path w="72389" h="76200">
                    <a:moveTo>
                      <a:pt x="72186" y="76047"/>
                    </a:moveTo>
                    <a:lnTo>
                      <a:pt x="0" y="76047"/>
                    </a:lnTo>
                    <a:lnTo>
                      <a:pt x="0" y="0"/>
                    </a:lnTo>
                    <a:lnTo>
                      <a:pt x="72186" y="0"/>
                    </a:lnTo>
                    <a:lnTo>
                      <a:pt x="72186" y="76047"/>
                    </a:lnTo>
                    <a:close/>
                  </a:path>
                </a:pathLst>
              </a:custGeom>
              <a:solidFill>
                <a:srgbClr val="39469B"/>
              </a:solidFill>
            </p:spPr>
            <p:txBody>
              <a:bodyPr wrap="square" lIns="0" tIns="0" rIns="0" bIns="0" rtlCol="0"/>
              <a:lstStyle/>
              <a:p>
                <a:endParaRPr sz="1463">
                  <a:solidFill>
                    <a:srgbClr val="000000"/>
                  </a:solidFill>
                </a:endParaRPr>
              </a:p>
            </p:txBody>
          </p:sp>
          <p:sp>
            <p:nvSpPr>
              <p:cNvPr id="25" name="object 74">
                <a:extLst>
                  <a:ext uri="{FF2B5EF4-FFF2-40B4-BE49-F238E27FC236}">
                    <a16:creationId xmlns:a16="http://schemas.microsoft.com/office/drawing/2014/main" id="{60B6AA61-3579-48E4-AD3C-0F01956584A4}"/>
                  </a:ext>
                </a:extLst>
              </p:cNvPr>
              <p:cNvSpPr/>
              <p:nvPr/>
            </p:nvSpPr>
            <p:spPr>
              <a:xfrm>
                <a:off x="6423863" y="2876118"/>
                <a:ext cx="72390" cy="163195"/>
              </a:xfrm>
              <a:custGeom>
                <a:avLst/>
                <a:gdLst/>
                <a:ahLst/>
                <a:cxnLst/>
                <a:rect l="l" t="t" r="r" b="b"/>
                <a:pathLst>
                  <a:path w="72389" h="163194">
                    <a:moveTo>
                      <a:pt x="72186" y="162877"/>
                    </a:moveTo>
                    <a:lnTo>
                      <a:pt x="0" y="162877"/>
                    </a:lnTo>
                    <a:lnTo>
                      <a:pt x="0" y="0"/>
                    </a:lnTo>
                    <a:lnTo>
                      <a:pt x="72186" y="0"/>
                    </a:lnTo>
                    <a:lnTo>
                      <a:pt x="72186" y="162877"/>
                    </a:lnTo>
                    <a:close/>
                  </a:path>
                </a:pathLst>
              </a:custGeom>
              <a:solidFill>
                <a:srgbClr val="702784"/>
              </a:solidFill>
            </p:spPr>
            <p:txBody>
              <a:bodyPr wrap="square" lIns="0" tIns="0" rIns="0" bIns="0" rtlCol="0"/>
              <a:lstStyle/>
              <a:p>
                <a:endParaRPr sz="1463">
                  <a:solidFill>
                    <a:srgbClr val="000000"/>
                  </a:solidFill>
                </a:endParaRPr>
              </a:p>
            </p:txBody>
          </p:sp>
        </p:grpSp>
        <p:sp>
          <p:nvSpPr>
            <p:cNvPr id="15" name="Freeform 235">
              <a:extLst>
                <a:ext uri="{FF2B5EF4-FFF2-40B4-BE49-F238E27FC236}">
                  <a16:creationId xmlns:a16="http://schemas.microsoft.com/office/drawing/2014/main" id="{13B2795B-994E-4925-B30B-BB7D1197C8AC}"/>
                </a:ext>
              </a:extLst>
            </p:cNvPr>
            <p:cNvSpPr/>
            <p:nvPr/>
          </p:nvSpPr>
          <p:spPr>
            <a:xfrm>
              <a:off x="9327356" y="2581277"/>
              <a:ext cx="252413" cy="147638"/>
            </a:xfrm>
            <a:custGeom>
              <a:avLst/>
              <a:gdLst>
                <a:gd name="connsiteX0" fmla="*/ 0 w 252413"/>
                <a:gd name="connsiteY0" fmla="*/ 147638 h 147638"/>
                <a:gd name="connsiteX1" fmla="*/ 0 w 252413"/>
                <a:gd name="connsiteY1" fmla="*/ 0 h 147638"/>
                <a:gd name="connsiteX2" fmla="*/ 252413 w 252413"/>
                <a:gd name="connsiteY2" fmla="*/ 0 h 147638"/>
              </a:gdLst>
              <a:ahLst/>
              <a:cxnLst>
                <a:cxn ang="0">
                  <a:pos x="connsiteX0" y="connsiteY0"/>
                </a:cxn>
                <a:cxn ang="0">
                  <a:pos x="connsiteX1" y="connsiteY1"/>
                </a:cxn>
                <a:cxn ang="0">
                  <a:pos x="connsiteX2" y="connsiteY2"/>
                </a:cxn>
              </a:cxnLst>
              <a:rect l="l" t="t" r="r" b="b"/>
              <a:pathLst>
                <a:path w="252413" h="147638">
                  <a:moveTo>
                    <a:pt x="0" y="147638"/>
                  </a:moveTo>
                  <a:lnTo>
                    <a:pt x="0" y="0"/>
                  </a:lnTo>
                  <a:lnTo>
                    <a:pt x="252413" y="0"/>
                  </a:ln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36">
              <a:extLst>
                <a:ext uri="{FF2B5EF4-FFF2-40B4-BE49-F238E27FC236}">
                  <a16:creationId xmlns:a16="http://schemas.microsoft.com/office/drawing/2014/main" id="{AEEB72E3-9BCC-4051-A16D-8FEB8648208D}"/>
                </a:ext>
              </a:extLst>
            </p:cNvPr>
            <p:cNvSpPr/>
            <p:nvPr/>
          </p:nvSpPr>
          <p:spPr>
            <a:xfrm rot="16200000" flipV="1">
              <a:off x="10121500" y="2356249"/>
              <a:ext cx="197649" cy="257176"/>
            </a:xfrm>
            <a:custGeom>
              <a:avLst/>
              <a:gdLst>
                <a:gd name="connsiteX0" fmla="*/ 0 w 252413"/>
                <a:gd name="connsiteY0" fmla="*/ 147638 h 147638"/>
                <a:gd name="connsiteX1" fmla="*/ 0 w 252413"/>
                <a:gd name="connsiteY1" fmla="*/ 0 h 147638"/>
                <a:gd name="connsiteX2" fmla="*/ 252413 w 252413"/>
                <a:gd name="connsiteY2" fmla="*/ 0 h 147638"/>
              </a:gdLst>
              <a:ahLst/>
              <a:cxnLst>
                <a:cxn ang="0">
                  <a:pos x="connsiteX0" y="connsiteY0"/>
                </a:cxn>
                <a:cxn ang="0">
                  <a:pos x="connsiteX1" y="connsiteY1"/>
                </a:cxn>
                <a:cxn ang="0">
                  <a:pos x="connsiteX2" y="connsiteY2"/>
                </a:cxn>
              </a:cxnLst>
              <a:rect l="l" t="t" r="r" b="b"/>
              <a:pathLst>
                <a:path w="252413" h="147638">
                  <a:moveTo>
                    <a:pt x="0" y="147638"/>
                  </a:moveTo>
                  <a:lnTo>
                    <a:pt x="0" y="0"/>
                  </a:lnTo>
                  <a:lnTo>
                    <a:pt x="252413" y="0"/>
                  </a:lnTo>
                </a:path>
              </a:pathLst>
            </a:custGeom>
            <a:noFill/>
            <a:ln>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698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725BE-5602-4EF2-89F3-DC552F8BD4DF}"/>
              </a:ext>
            </a:extLst>
          </p:cNvPr>
          <p:cNvSpPr>
            <a:spLocks noGrp="1"/>
          </p:cNvSpPr>
          <p:nvPr>
            <p:ph idx="4294967295"/>
          </p:nvPr>
        </p:nvSpPr>
        <p:spPr>
          <a:xfrm>
            <a:off x="1250241" y="360166"/>
            <a:ext cx="10821971" cy="741363"/>
          </a:xfrm>
        </p:spPr>
        <p:txBody>
          <a:bodyPr/>
          <a:lstStyle/>
          <a:p>
            <a:pPr marL="0" indent="0">
              <a:buNone/>
            </a:pPr>
            <a:r>
              <a:rPr lang="en-US" sz="3700">
                <a:latin typeface="+mn-lt"/>
              </a:rPr>
              <a:t>Data sharing agreements allow PHAs and CoCs to:</a:t>
            </a:r>
          </a:p>
          <a:p>
            <a:pPr marL="685800" lvl="2">
              <a:spcBef>
                <a:spcPts val="1000"/>
              </a:spcBef>
            </a:pPr>
            <a:endParaRPr lang="en-US" sz="3200">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08B7BFE6-057B-4A93-8181-29233D2F4015}"/>
              </a:ext>
            </a:extLst>
          </p:cNvPr>
          <p:cNvSpPr>
            <a:spLocks noGrp="1"/>
          </p:cNvSpPr>
          <p:nvPr>
            <p:ph type="sldNum" sz="quarter" idx="4294967295"/>
          </p:nvPr>
        </p:nvSpPr>
        <p:spPr>
          <a:xfrm>
            <a:off x="9506550" y="6224572"/>
            <a:ext cx="2743200" cy="365125"/>
          </a:xfrm>
        </p:spPr>
        <p:txBody>
          <a:bodyPr/>
          <a:lstStyle/>
          <a:p>
            <a:fld id="{EFC90EA4-C2C8-4CD7-B471-E76BC1308AB4}" type="slidenum">
              <a:rPr lang="en-US" smtClean="0"/>
              <a:t>34</a:t>
            </a:fld>
            <a:endParaRPr lang="en-US"/>
          </a:p>
        </p:txBody>
      </p:sp>
      <p:graphicFrame>
        <p:nvGraphicFramePr>
          <p:cNvPr id="5" name="Content Placeholder 4">
            <a:extLst>
              <a:ext uri="{FF2B5EF4-FFF2-40B4-BE49-F238E27FC236}">
                <a16:creationId xmlns:a16="http://schemas.microsoft.com/office/drawing/2014/main" id="{952E724F-AEA1-4882-81E6-9A62A76ECDEF}"/>
              </a:ext>
            </a:extLst>
          </p:cNvPr>
          <p:cNvGraphicFramePr>
            <a:graphicFrameLocks/>
          </p:cNvGraphicFramePr>
          <p:nvPr/>
        </p:nvGraphicFramePr>
        <p:xfrm>
          <a:off x="1717251" y="1219708"/>
          <a:ext cx="9462939" cy="527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396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F2C021-022C-4008-BFA4-40BF49D299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25B0BFD-8A5D-4E3D-A404-9CF261E6CCDB}"/>
              </a:ext>
            </a:extLst>
          </p:cNvPr>
          <p:cNvSpPr>
            <a:spLocks noGrp="1"/>
          </p:cNvSpPr>
          <p:nvPr>
            <p:ph type="title"/>
          </p:nvPr>
        </p:nvSpPr>
        <p:spPr/>
        <p:txBody>
          <a:bodyPr>
            <a:normAutofit fontScale="90000"/>
          </a:bodyPr>
          <a:lstStyle/>
          <a:p>
            <a:r>
              <a:rPr lang="en-US"/>
              <a:t>Examples</a:t>
            </a:r>
          </a:p>
        </p:txBody>
      </p:sp>
      <p:sp>
        <p:nvSpPr>
          <p:cNvPr id="5" name="Rectangle 4">
            <a:extLst>
              <a:ext uri="{FF2B5EF4-FFF2-40B4-BE49-F238E27FC236}">
                <a16:creationId xmlns:a16="http://schemas.microsoft.com/office/drawing/2014/main" id="{D8324AD0-ECC3-485B-93AC-C51037E1AF99}"/>
              </a:ext>
            </a:extLst>
          </p:cNvPr>
          <p:cNvSpPr/>
          <p:nvPr/>
        </p:nvSpPr>
        <p:spPr>
          <a:xfrm>
            <a:off x="0" y="979730"/>
            <a:ext cx="11108815" cy="1734250"/>
          </a:xfrm>
          <a:prstGeom prst="rect">
            <a:avLst/>
          </a:prstGeom>
          <a:solidFill>
            <a:srgbClr val="12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70000"/>
              </a:lnSpc>
              <a:buSzPct val="100000"/>
              <a:tabLst>
                <a:tab pos="315595" algn="l"/>
              </a:tabLst>
            </a:pPr>
            <a:r>
              <a:rPr kumimoji="0" lang="en-US" sz="3200" b="0" i="0" u="none" strike="noStrike" kern="1200" cap="none" spc="0" normalizeH="0" baseline="0" noProof="0">
                <a:ln>
                  <a:noFill/>
                </a:ln>
                <a:solidFill>
                  <a:prstClr val="white"/>
                </a:solidFill>
                <a:effectLst/>
                <a:uLnTx/>
                <a:uFillTx/>
                <a:latin typeface="+mj-lt"/>
                <a:ea typeface="+mn-ea"/>
                <a:cs typeface="+mn-cs"/>
              </a:rPr>
              <a:t>Example 1: </a:t>
            </a:r>
            <a:r>
              <a:rPr lang="en-US" sz="3200">
                <a:effectLst/>
                <a:latin typeface="+mj-lt"/>
                <a:ea typeface="Times New Roman" panose="02020603050405020304" pitchFamily="18" charset="0"/>
              </a:rPr>
              <a:t>If many families are receiving vouchers, but only a small number of those families successfully lease up, it may indicate a need for support in finding units, completing landlord applications, or getting paperwork returned to the PHA</a:t>
            </a:r>
          </a:p>
          <a:p>
            <a:pPr marL="0" marR="0" lvl="0" indent="0" algn="l" defTabSz="914400" rtl="0" eaLnBrk="1" fontAlgn="auto" latinLnBrk="0" hangingPunct="1">
              <a:lnSpc>
                <a:spcPct val="70000"/>
              </a:lnSpc>
              <a:spcBef>
                <a:spcPts val="0"/>
              </a:spcBef>
              <a:spcAft>
                <a:spcPts val="0"/>
              </a:spcAft>
              <a:buClrTx/>
              <a:buSzPct val="100000"/>
              <a:buFontTx/>
              <a:buNone/>
              <a:tabLst>
                <a:tab pos="315595" algn="l"/>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A46F69D-E727-4744-A536-DF481FB567E2}"/>
              </a:ext>
            </a:extLst>
          </p:cNvPr>
          <p:cNvSpPr/>
          <p:nvPr/>
        </p:nvSpPr>
        <p:spPr>
          <a:xfrm>
            <a:off x="1083185" y="2878862"/>
            <a:ext cx="11108815" cy="1557477"/>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70000"/>
              </a:lnSpc>
              <a:buSzPct val="100000"/>
              <a:tabLst>
                <a:tab pos="315595" algn="l"/>
              </a:tabLst>
            </a:pPr>
            <a:r>
              <a:rPr kumimoji="0" lang="en-US" sz="3200" b="0" i="0" u="none" strike="noStrike" kern="1200" cap="none" spc="0" normalizeH="0" baseline="0" noProof="0">
                <a:ln>
                  <a:noFill/>
                </a:ln>
                <a:solidFill>
                  <a:prstClr val="white"/>
                </a:solidFill>
                <a:effectLst/>
                <a:uLnTx/>
                <a:uFillTx/>
                <a:latin typeface="+mj-lt"/>
                <a:ea typeface="+mn-ea"/>
                <a:cs typeface="+mn-cs"/>
              </a:rPr>
              <a:t>Example 2: </a:t>
            </a:r>
            <a:r>
              <a:rPr lang="en-US" sz="3200">
                <a:effectLst/>
                <a:latin typeface="+mj-lt"/>
                <a:ea typeface="Times New Roman" panose="02020603050405020304" pitchFamily="18" charset="0"/>
              </a:rPr>
              <a:t>If families successfully lease up but are frequently terminated within 1-2 years, it may indicate a need for increased support through their time within the program</a:t>
            </a:r>
          </a:p>
          <a:p>
            <a:pPr marL="0" marR="0" lvl="0" indent="0" algn="l" defTabSz="914400" rtl="0" eaLnBrk="1" fontAlgn="auto" latinLnBrk="0" hangingPunct="1">
              <a:lnSpc>
                <a:spcPct val="70000"/>
              </a:lnSpc>
              <a:spcBef>
                <a:spcPts val="0"/>
              </a:spcBef>
              <a:spcAft>
                <a:spcPts val="0"/>
              </a:spcAft>
              <a:buClrTx/>
              <a:buSzPct val="100000"/>
              <a:buFontTx/>
              <a:buNone/>
              <a:tabLst>
                <a:tab pos="315595" algn="l"/>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18F9BF94-9FCF-4C42-889E-254AD28E1AB3}"/>
              </a:ext>
            </a:extLst>
          </p:cNvPr>
          <p:cNvSpPr>
            <a:spLocks noGrp="1"/>
          </p:cNvSpPr>
          <p:nvPr>
            <p:ph idx="1"/>
          </p:nvPr>
        </p:nvSpPr>
        <p:spPr>
          <a:xfrm>
            <a:off x="274442" y="4553146"/>
            <a:ext cx="11775392" cy="1899133"/>
          </a:xfrm>
        </p:spPr>
        <p:txBody>
          <a:bodyPr>
            <a:normAutofit fontScale="77500" lnSpcReduction="20000"/>
          </a:bodyPr>
          <a:lstStyle/>
          <a:p>
            <a:pPr marL="1828800" lvl="4" indent="0">
              <a:buNone/>
            </a:pPr>
            <a:r>
              <a:rPr lang="en-US" sz="4200"/>
              <a:t>Both examples highlight instances where access to data can lead to a greater understanding of the path through homelessness, enabling PHAs and CoCs to coordinate the application of additional resources most needed by the people experiencing homelessness in their communities</a:t>
            </a:r>
          </a:p>
          <a:p>
            <a:endParaRPr lang="en-US"/>
          </a:p>
        </p:txBody>
      </p:sp>
      <p:pic>
        <p:nvPicPr>
          <p:cNvPr id="12" name="Picture 11">
            <a:extLst>
              <a:ext uri="{FF2B5EF4-FFF2-40B4-BE49-F238E27FC236}">
                <a16:creationId xmlns:a16="http://schemas.microsoft.com/office/drawing/2014/main" id="{5F5F6FDA-F7B6-414E-B829-BBD66109ACAF}"/>
              </a:ext>
            </a:extLst>
          </p:cNvPr>
          <p:cNvPicPr>
            <a:picLocks noChangeAspect="1"/>
          </p:cNvPicPr>
          <p:nvPr/>
        </p:nvPicPr>
        <p:blipFill>
          <a:blip r:embed="rId3"/>
          <a:stretch>
            <a:fillRect/>
          </a:stretch>
        </p:blipFill>
        <p:spPr>
          <a:xfrm>
            <a:off x="377072" y="4436340"/>
            <a:ext cx="1809946" cy="1888022"/>
          </a:xfrm>
          <a:prstGeom prst="rect">
            <a:avLst/>
          </a:prstGeom>
        </p:spPr>
      </p:pic>
    </p:spTree>
    <p:extLst>
      <p:ext uri="{BB962C8B-B14F-4D97-AF65-F5344CB8AC3E}">
        <p14:creationId xmlns:p14="http://schemas.microsoft.com/office/powerpoint/2010/main" val="93733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8CD7B-27C1-4FBB-8873-C3A1476D9F8D}"/>
              </a:ext>
            </a:extLst>
          </p:cNvPr>
          <p:cNvSpPr>
            <a:spLocks noGrp="1"/>
          </p:cNvSpPr>
          <p:nvPr>
            <p:ph idx="1"/>
          </p:nvPr>
        </p:nvSpPr>
        <p:spPr>
          <a:xfrm>
            <a:off x="180174" y="1003910"/>
            <a:ext cx="7908024" cy="5352440"/>
          </a:xfrm>
        </p:spPr>
        <p:txBody>
          <a:bodyPr>
            <a:normAutofit/>
          </a:bodyPr>
          <a:lstStyle/>
          <a:p>
            <a:r>
              <a:rPr lang="en-US" sz="3200">
                <a:effectLst/>
                <a:ea typeface="Times New Roman" panose="02020603050405020304" pitchFamily="18" charset="0"/>
              </a:rPr>
              <a:t>CoCs and PHAs should implement informed policies and procedures to understand how data is collected, used, stored, and disclosed across the homeless services system</a:t>
            </a:r>
          </a:p>
          <a:p>
            <a:pPr marL="0" indent="0">
              <a:buNone/>
            </a:pPr>
            <a:endParaRPr lang="en-US" sz="3200">
              <a:effectLst/>
              <a:ea typeface="Times New Roman" panose="02020603050405020304" pitchFamily="18" charset="0"/>
            </a:endParaRPr>
          </a:p>
          <a:p>
            <a:r>
              <a:rPr lang="en-US" sz="3200">
                <a:ea typeface="Times New Roman" panose="02020603050405020304" pitchFamily="18" charset="0"/>
              </a:rPr>
              <a:t>P</a:t>
            </a:r>
            <a:r>
              <a:rPr lang="en-US" sz="3200">
                <a:effectLst/>
                <a:ea typeface="Times New Roman" panose="02020603050405020304" pitchFamily="18" charset="0"/>
              </a:rPr>
              <a:t>olicies:</a:t>
            </a:r>
          </a:p>
          <a:p>
            <a:pPr lvl="1">
              <a:buFont typeface="Wingdings" panose="05000000000000000000" pitchFamily="2" charset="2"/>
              <a:buChar char="q"/>
            </a:pPr>
            <a:r>
              <a:rPr lang="en-US" sz="2800">
                <a:ea typeface="Times New Roman" panose="02020603050405020304" pitchFamily="18" charset="0"/>
              </a:rPr>
              <a:t>M</a:t>
            </a:r>
            <a:r>
              <a:rPr lang="en-US" sz="2800">
                <a:effectLst/>
                <a:ea typeface="Times New Roman" panose="02020603050405020304" pitchFamily="18" charset="0"/>
              </a:rPr>
              <a:t>ust comply with the requirement to protect clients’ PII</a:t>
            </a:r>
          </a:p>
          <a:p>
            <a:pPr lvl="1">
              <a:buFont typeface="Wingdings" panose="05000000000000000000" pitchFamily="2" charset="2"/>
              <a:buChar char="q"/>
            </a:pPr>
            <a:r>
              <a:rPr lang="en-US" sz="2800">
                <a:ea typeface="Times New Roman" panose="02020603050405020304" pitchFamily="18" charset="0"/>
              </a:rPr>
              <a:t>S</a:t>
            </a:r>
            <a:r>
              <a:rPr lang="en-US" sz="2800">
                <a:effectLst/>
                <a:ea typeface="Times New Roman" panose="02020603050405020304" pitchFamily="18" charset="0"/>
              </a:rPr>
              <a:t>hould follow the guiding principle that only the least amount of data necessary to achieve the purpose should be shared</a:t>
            </a:r>
          </a:p>
          <a:p>
            <a:pPr marL="0" indent="0">
              <a:buNone/>
            </a:pPr>
            <a:endParaRPr lang="en-US"/>
          </a:p>
        </p:txBody>
      </p:sp>
      <p:sp>
        <p:nvSpPr>
          <p:cNvPr id="3" name="Slide Number Placeholder 2">
            <a:extLst>
              <a:ext uri="{FF2B5EF4-FFF2-40B4-BE49-F238E27FC236}">
                <a16:creationId xmlns:a16="http://schemas.microsoft.com/office/drawing/2014/main" id="{E9405477-122F-420F-9915-F50D7E3076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9DB209B-3BEF-4B42-98A3-0A2B0EC51629}"/>
              </a:ext>
            </a:extLst>
          </p:cNvPr>
          <p:cNvSpPr>
            <a:spLocks noGrp="1"/>
          </p:cNvSpPr>
          <p:nvPr>
            <p:ph type="title"/>
          </p:nvPr>
        </p:nvSpPr>
        <p:spPr>
          <a:xfrm>
            <a:off x="180174" y="188452"/>
            <a:ext cx="8912551" cy="626395"/>
          </a:xfrm>
        </p:spPr>
        <p:txBody>
          <a:bodyPr>
            <a:normAutofit fontScale="90000"/>
          </a:bodyPr>
          <a:lstStyle/>
          <a:p>
            <a:r>
              <a:rPr lang="en-US">
                <a:latin typeface="+mn-lt"/>
              </a:rPr>
              <a:t>Policies</a:t>
            </a:r>
          </a:p>
        </p:txBody>
      </p:sp>
      <p:pic>
        <p:nvPicPr>
          <p:cNvPr id="6" name="Picture 5">
            <a:extLst>
              <a:ext uri="{FF2B5EF4-FFF2-40B4-BE49-F238E27FC236}">
                <a16:creationId xmlns:a16="http://schemas.microsoft.com/office/drawing/2014/main" id="{8BF67D5E-F399-4B1C-ADFB-31DE3E41E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754" y="1003910"/>
            <a:ext cx="4492245" cy="5813494"/>
          </a:xfrm>
          <a:prstGeom prst="rect">
            <a:avLst/>
          </a:prstGeom>
        </p:spPr>
      </p:pic>
    </p:spTree>
    <p:extLst>
      <p:ext uri="{BB962C8B-B14F-4D97-AF65-F5344CB8AC3E}">
        <p14:creationId xmlns:p14="http://schemas.microsoft.com/office/powerpoint/2010/main" val="3683643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p:txBody>
          <a:bodyPr>
            <a:normAutofit fontScale="90000"/>
          </a:bodyPr>
          <a:lstStyle/>
          <a:p>
            <a:r>
              <a:rPr lang="en-US"/>
              <a:t>Protecting Client Data</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a:normAutofit fontScale="92500"/>
          </a:bodyPr>
          <a:lstStyle/>
          <a:p>
            <a:r>
              <a:rPr lang="en-US" sz="3600">
                <a:effectLst/>
                <a:ea typeface="Times New Roman" panose="02020603050405020304" pitchFamily="18" charset="0"/>
              </a:rPr>
              <a:t>CoCs and PHAs must be transparent in the data collection process and articulate polices to clients in a way that they understand</a:t>
            </a:r>
          </a:p>
          <a:p>
            <a:r>
              <a:rPr lang="en-US" sz="3600">
                <a:ea typeface="Times New Roman" panose="02020603050405020304" pitchFamily="18" charset="0"/>
              </a:rPr>
              <a:t>C</a:t>
            </a:r>
            <a:r>
              <a:rPr lang="en-US" sz="3600">
                <a:effectLst/>
                <a:ea typeface="Times New Roman" panose="02020603050405020304" pitchFamily="18" charset="0"/>
              </a:rPr>
              <a:t>lients must be protected from denial of services they would otherwise qualify for if they do not consent to data collection/sharing</a:t>
            </a:r>
          </a:p>
          <a:p>
            <a:pPr lvl="1"/>
            <a:r>
              <a:rPr lang="en-US" sz="3200">
                <a:ea typeface="Times New Roman" panose="02020603050405020304" pitchFamily="18" charset="0"/>
              </a:rPr>
              <a:t>W</a:t>
            </a:r>
            <a:r>
              <a:rPr lang="en-US" sz="3200">
                <a:effectLst/>
                <a:ea typeface="Times New Roman" panose="02020603050405020304" pitchFamily="18" charset="0"/>
              </a:rPr>
              <a:t>here information collection is required by law, CoCs and PHAs are not required to seek consent</a:t>
            </a:r>
          </a:p>
          <a:p>
            <a:endParaRPr lang="en-US" sz="3600"/>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Laptop with phone and calculator">
            <a:extLst>
              <a:ext uri="{FF2B5EF4-FFF2-40B4-BE49-F238E27FC236}">
                <a16:creationId xmlns:a16="http://schemas.microsoft.com/office/drawing/2014/main" id="{4AC36024-B050-4141-9EA9-2A6663BC2B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154" y="1307823"/>
            <a:ext cx="4744613" cy="4744613"/>
          </a:xfrm>
          <a:prstGeom prst="rect">
            <a:avLst/>
          </a:prstGeom>
        </p:spPr>
      </p:pic>
    </p:spTree>
    <p:extLst>
      <p:ext uri="{BB962C8B-B14F-4D97-AF65-F5344CB8AC3E}">
        <p14:creationId xmlns:p14="http://schemas.microsoft.com/office/powerpoint/2010/main" val="272841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6825D2-0E5C-4A6C-A43B-4D03BB32EEC9}"/>
              </a:ext>
            </a:extLst>
          </p:cNvPr>
          <p:cNvGrpSpPr/>
          <p:nvPr/>
        </p:nvGrpSpPr>
        <p:grpSpPr>
          <a:xfrm>
            <a:off x="1925486" y="1597160"/>
            <a:ext cx="9519138" cy="2965315"/>
            <a:chOff x="1359877" y="2143690"/>
            <a:chExt cx="9519138" cy="2965315"/>
          </a:xfrm>
        </p:grpSpPr>
        <p:grpSp>
          <p:nvGrpSpPr>
            <p:cNvPr id="7" name="Group 6">
              <a:extLst>
                <a:ext uri="{FF2B5EF4-FFF2-40B4-BE49-F238E27FC236}">
                  <a16:creationId xmlns:a16="http://schemas.microsoft.com/office/drawing/2014/main" id="{1CC8A136-EC2B-47E0-BD19-99BE02E0099D}"/>
                </a:ext>
              </a:extLst>
            </p:cNvPr>
            <p:cNvGrpSpPr/>
            <p:nvPr/>
          </p:nvGrpSpPr>
          <p:grpSpPr>
            <a:xfrm>
              <a:off x="2432711" y="2143690"/>
              <a:ext cx="7326578" cy="2965315"/>
              <a:chOff x="2308382" y="2143690"/>
              <a:chExt cx="7326578" cy="2965315"/>
            </a:xfrm>
          </p:grpSpPr>
          <p:sp>
            <p:nvSpPr>
              <p:cNvPr id="9" name="Oval 8">
                <a:extLst>
                  <a:ext uri="{FF2B5EF4-FFF2-40B4-BE49-F238E27FC236}">
                    <a16:creationId xmlns:a16="http://schemas.microsoft.com/office/drawing/2014/main" id="{8B6BB07B-A72E-419E-B612-97EBF1013B3F}"/>
                  </a:ext>
                </a:extLst>
              </p:cNvPr>
              <p:cNvSpPr>
                <a:spLocks noChangeAspect="1"/>
              </p:cNvSpPr>
              <p:nvPr/>
            </p:nvSpPr>
            <p:spPr>
              <a:xfrm>
                <a:off x="6671840" y="2143690"/>
                <a:ext cx="2963120" cy="2965315"/>
              </a:xfrm>
              <a:prstGeom prst="ellipse">
                <a:avLst/>
              </a:prstGeom>
              <a:solidFill>
                <a:srgbClr val="163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34A373D-250D-41B9-9FAE-50C145345041}"/>
                  </a:ext>
                </a:extLst>
              </p:cNvPr>
              <p:cNvSpPr>
                <a:spLocks noChangeAspect="1"/>
              </p:cNvSpPr>
              <p:nvPr/>
            </p:nvSpPr>
            <p:spPr>
              <a:xfrm>
                <a:off x="2308382" y="2143690"/>
                <a:ext cx="2963120" cy="2965315"/>
              </a:xfrm>
              <a:prstGeom prst="ellipse">
                <a:avLst/>
              </a:prstGeom>
              <a:solidFill>
                <a:srgbClr val="0B76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04FD329-B412-4E78-B160-C5B0161C3047}"/>
                  </a:ext>
                </a:extLst>
              </p:cNvPr>
              <p:cNvSpPr>
                <a:spLocks noChangeAspect="1"/>
              </p:cNvSpPr>
              <p:nvPr/>
            </p:nvSpPr>
            <p:spPr>
              <a:xfrm>
                <a:off x="4490111" y="2143690"/>
                <a:ext cx="2963120" cy="2965315"/>
              </a:xfrm>
              <a:prstGeom prst="ellipse">
                <a:avLst/>
              </a:prstGeom>
              <a:solidFill>
                <a:srgbClr val="1EA2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Rounded Corners 7">
              <a:extLst>
                <a:ext uri="{FF2B5EF4-FFF2-40B4-BE49-F238E27FC236}">
                  <a16:creationId xmlns:a16="http://schemas.microsoft.com/office/drawing/2014/main" id="{E0B99225-76E3-4215-B502-A01846160F1E}"/>
                </a:ext>
              </a:extLst>
            </p:cNvPr>
            <p:cNvSpPr/>
            <p:nvPr/>
          </p:nvSpPr>
          <p:spPr>
            <a:xfrm>
              <a:off x="1359877" y="3429000"/>
              <a:ext cx="9519138" cy="580292"/>
            </a:xfrm>
            <a:prstGeom prst="round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9A0ECF0C-F2AE-46E1-BF5F-EE66946058F8}"/>
              </a:ext>
            </a:extLst>
          </p:cNvPr>
          <p:cNvSpPr>
            <a:spLocks noGrp="1"/>
          </p:cNvSpPr>
          <p:nvPr>
            <p:ph type="title" idx="4294967295"/>
          </p:nvPr>
        </p:nvSpPr>
        <p:spPr>
          <a:xfrm>
            <a:off x="2639504" y="2459431"/>
            <a:ext cx="8554039" cy="1426369"/>
          </a:xfrm>
        </p:spPr>
        <p:txBody>
          <a:bodyPr>
            <a:normAutofit/>
          </a:bodyPr>
          <a:lstStyle/>
          <a:p>
            <a:r>
              <a:rPr lang="en-US" sz="3200"/>
              <a:t>Ensuring Racial Equity in the Preference System</a:t>
            </a:r>
          </a:p>
        </p:txBody>
      </p:sp>
    </p:spTree>
    <p:extLst>
      <p:ext uri="{BB962C8B-B14F-4D97-AF65-F5344CB8AC3E}">
        <p14:creationId xmlns:p14="http://schemas.microsoft.com/office/powerpoint/2010/main" val="36184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AB8D23B-2FE9-49ED-99DE-A2899B1B3CDD}"/>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4D44AB0-75B8-4BCB-908C-68B236765BBD}"/>
              </a:ext>
            </a:extLst>
          </p:cNvPr>
          <p:cNvSpPr/>
          <p:nvPr/>
        </p:nvSpPr>
        <p:spPr>
          <a:xfrm>
            <a:off x="552967" y="1984903"/>
            <a:ext cx="10260232" cy="3145018"/>
          </a:xfrm>
          <a:prstGeom prst="rect">
            <a:avLst/>
          </a:prstGeom>
          <a:solidFill>
            <a:schemeClr val="bg1"/>
          </a:solidFill>
          <a:ln>
            <a:solidFill>
              <a:schemeClr val="bg1"/>
            </a:solidFill>
          </a:ln>
          <a:effectLst>
            <a:outerShdw blurRad="50800" dist="50800" dir="5400000" sx="103000" sy="103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637" tIns="34637" rIns="34637" bIns="34637" rtlCol="0" anchor="ctr"/>
          <a:lstStyle/>
          <a:p>
            <a:r>
              <a:rPr lang="en-US" sz="1400">
                <a:effectLst/>
                <a:ea typeface="Calibri" panose="020F0502020204030204" pitchFamily="34" charset="0"/>
              </a:rPr>
              <a:t>The Proxy Inspection Assistant should be familiar with the orientation of the property such as boiler and utility rooms, roof access, closets, etc.</a:t>
            </a:r>
            <a:r>
              <a:rPr lang="en-US" sz="1400">
                <a:solidFill>
                  <a:srgbClr val="FF0000"/>
                </a:solidFill>
                <a:effectLst/>
                <a:ea typeface="Calibri" panose="020F0502020204030204" pitchFamily="34" charset="0"/>
              </a:rPr>
              <a:t> </a:t>
            </a:r>
          </a:p>
          <a:p>
            <a:r>
              <a:rPr lang="en-US" sz="1400">
                <a:effectLst/>
                <a:ea typeface="Calibri" panose="020F0502020204030204" pitchFamily="34" charset="0"/>
              </a:rPr>
              <a:t>Anyone acting as a proxy must have the following physical ability to:</a:t>
            </a:r>
            <a:endParaRPr lang="en-US" sz="1400">
              <a:solidFill>
                <a:srgbClr val="FF0000"/>
              </a:solidFill>
            </a:endParaRPr>
          </a:p>
        </p:txBody>
      </p:sp>
      <p:sp>
        <p:nvSpPr>
          <p:cNvPr id="2" name="Title 1">
            <a:extLst>
              <a:ext uri="{FF2B5EF4-FFF2-40B4-BE49-F238E27FC236}">
                <a16:creationId xmlns:a16="http://schemas.microsoft.com/office/drawing/2014/main" id="{591D2D93-0178-497E-A93B-F21C89BE68ED}"/>
              </a:ext>
            </a:extLst>
          </p:cNvPr>
          <p:cNvSpPr>
            <a:spLocks noGrp="1"/>
          </p:cNvSpPr>
          <p:nvPr>
            <p:ph type="title"/>
          </p:nvPr>
        </p:nvSpPr>
        <p:spPr/>
        <p:txBody>
          <a:bodyPr>
            <a:normAutofit fontScale="90000"/>
          </a:bodyPr>
          <a:lstStyle/>
          <a:p>
            <a:r>
              <a:rPr lang="en-US"/>
              <a:t>Ensuring Racial Equity</a:t>
            </a:r>
          </a:p>
        </p:txBody>
      </p:sp>
      <p:sp>
        <p:nvSpPr>
          <p:cNvPr id="3" name="Content Placeholder 2">
            <a:extLst>
              <a:ext uri="{FF2B5EF4-FFF2-40B4-BE49-F238E27FC236}">
                <a16:creationId xmlns:a16="http://schemas.microsoft.com/office/drawing/2014/main" id="{BA3CCF58-C764-482A-963F-CF9589419737}"/>
              </a:ext>
            </a:extLst>
          </p:cNvPr>
          <p:cNvSpPr>
            <a:spLocks noGrp="1"/>
          </p:cNvSpPr>
          <p:nvPr>
            <p:ph idx="1"/>
          </p:nvPr>
        </p:nvSpPr>
        <p:spPr>
          <a:xfrm>
            <a:off x="753437" y="2344235"/>
            <a:ext cx="9549352" cy="2529423"/>
          </a:xfrm>
        </p:spPr>
        <p:txBody>
          <a:bodyPr>
            <a:normAutofit fontScale="92500" lnSpcReduction="10000"/>
          </a:bodyPr>
          <a:lstStyle/>
          <a:p>
            <a:pPr marL="0" marR="0" lvl="2" indent="0">
              <a:spcBef>
                <a:spcPts val="1000"/>
              </a:spcBef>
              <a:spcAft>
                <a:spcPts val="0"/>
              </a:spcAft>
              <a:buSzPts val="1200"/>
              <a:buNone/>
              <a:tabLst>
                <a:tab pos="489585" algn="l"/>
              </a:tabLst>
            </a:pPr>
            <a:r>
              <a:rPr lang="en-US" sz="3900">
                <a:solidFill>
                  <a:prstClr val="black"/>
                </a:solidFill>
                <a:latin typeface="Calibri Light" panose="020F0302020204030204"/>
              </a:rPr>
              <a:t>It is important that PHAs utilize their resources to identify, understand, and take the necessary action to address racial disparities in their communities, particularly when establishing and applying homeless admissions preferences</a:t>
            </a:r>
          </a:p>
          <a:p>
            <a:endParaRPr lang="en-US"/>
          </a:p>
        </p:txBody>
      </p:sp>
      <p:grpSp>
        <p:nvGrpSpPr>
          <p:cNvPr id="5" name="Group 4">
            <a:extLst>
              <a:ext uri="{FF2B5EF4-FFF2-40B4-BE49-F238E27FC236}">
                <a16:creationId xmlns:a16="http://schemas.microsoft.com/office/drawing/2014/main" id="{633D6016-C92E-4212-A2E4-510D82D9E575}"/>
              </a:ext>
            </a:extLst>
          </p:cNvPr>
          <p:cNvGrpSpPr/>
          <p:nvPr/>
        </p:nvGrpSpPr>
        <p:grpSpPr>
          <a:xfrm>
            <a:off x="10076315" y="1957032"/>
            <a:ext cx="2115685" cy="4341698"/>
            <a:chOff x="10369906" y="1330326"/>
            <a:chExt cx="1270001" cy="2636837"/>
          </a:xfrm>
        </p:grpSpPr>
        <p:sp>
          <p:nvSpPr>
            <p:cNvPr id="6" name="Freeform 62">
              <a:extLst>
                <a:ext uri="{FF2B5EF4-FFF2-40B4-BE49-F238E27FC236}">
                  <a16:creationId xmlns:a16="http://schemas.microsoft.com/office/drawing/2014/main" id="{B382E25E-BDB3-4D35-B849-C08BC7FB129E}"/>
                </a:ext>
              </a:extLst>
            </p:cNvPr>
            <p:cNvSpPr>
              <a:spLocks/>
            </p:cNvSpPr>
            <p:nvPr/>
          </p:nvSpPr>
          <p:spPr bwMode="auto">
            <a:xfrm>
              <a:off x="11192231" y="3182938"/>
              <a:ext cx="366713" cy="354013"/>
            </a:xfrm>
            <a:custGeom>
              <a:avLst/>
              <a:gdLst>
                <a:gd name="T0" fmla="*/ 10 w 245"/>
                <a:gd name="T1" fmla="*/ 172 h 237"/>
                <a:gd name="T2" fmla="*/ 0 w 245"/>
                <a:gd name="T3" fmla="*/ 165 h 237"/>
                <a:gd name="T4" fmla="*/ 38 w 245"/>
                <a:gd name="T5" fmla="*/ 51 h 237"/>
                <a:gd name="T6" fmla="*/ 98 w 245"/>
                <a:gd name="T7" fmla="*/ 8 h 237"/>
                <a:gd name="T8" fmla="*/ 169 w 245"/>
                <a:gd name="T9" fmla="*/ 181 h 237"/>
                <a:gd name="T10" fmla="*/ 240 w 245"/>
                <a:gd name="T11" fmla="*/ 237 h 237"/>
                <a:gd name="T12" fmla="*/ 101 w 245"/>
                <a:gd name="T13" fmla="*/ 203 h 237"/>
                <a:gd name="T14" fmla="*/ 64 w 245"/>
                <a:gd name="T15" fmla="*/ 97 h 237"/>
                <a:gd name="T16" fmla="*/ 10 w 245"/>
                <a:gd name="T17"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37">
                  <a:moveTo>
                    <a:pt x="10" y="172"/>
                  </a:moveTo>
                  <a:cubicBezTo>
                    <a:pt x="0" y="165"/>
                    <a:pt x="0" y="165"/>
                    <a:pt x="0" y="165"/>
                  </a:cubicBezTo>
                  <a:cubicBezTo>
                    <a:pt x="0" y="165"/>
                    <a:pt x="37" y="70"/>
                    <a:pt x="38" y="51"/>
                  </a:cubicBezTo>
                  <a:cubicBezTo>
                    <a:pt x="40" y="32"/>
                    <a:pt x="63" y="0"/>
                    <a:pt x="98" y="8"/>
                  </a:cubicBezTo>
                  <a:cubicBezTo>
                    <a:pt x="132" y="15"/>
                    <a:pt x="107" y="148"/>
                    <a:pt x="169" y="181"/>
                  </a:cubicBezTo>
                  <a:cubicBezTo>
                    <a:pt x="231" y="214"/>
                    <a:pt x="245" y="220"/>
                    <a:pt x="240" y="237"/>
                  </a:cubicBezTo>
                  <a:cubicBezTo>
                    <a:pt x="240" y="237"/>
                    <a:pt x="138" y="232"/>
                    <a:pt x="101" y="203"/>
                  </a:cubicBezTo>
                  <a:cubicBezTo>
                    <a:pt x="101" y="203"/>
                    <a:pt x="85" y="107"/>
                    <a:pt x="64" y="97"/>
                  </a:cubicBezTo>
                  <a:cubicBezTo>
                    <a:pt x="42" y="88"/>
                    <a:pt x="10" y="172"/>
                    <a:pt x="10" y="172"/>
                  </a:cubicBezTo>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Oval 6">
              <a:extLst>
                <a:ext uri="{FF2B5EF4-FFF2-40B4-BE49-F238E27FC236}">
                  <a16:creationId xmlns:a16="http://schemas.microsoft.com/office/drawing/2014/main" id="{0CA437F6-A508-440D-9D12-49872CED9C07}"/>
                </a:ext>
              </a:extLst>
            </p:cNvPr>
            <p:cNvSpPr>
              <a:spLocks noChangeArrowheads="1"/>
            </p:cNvSpPr>
            <p:nvPr/>
          </p:nvSpPr>
          <p:spPr bwMode="auto">
            <a:xfrm>
              <a:off x="10593744" y="3786188"/>
              <a:ext cx="728663" cy="1809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4">
              <a:extLst>
                <a:ext uri="{FF2B5EF4-FFF2-40B4-BE49-F238E27FC236}">
                  <a16:creationId xmlns:a16="http://schemas.microsoft.com/office/drawing/2014/main" id="{357E5805-0C93-4CB2-8CC9-AAFA3ACBED12}"/>
                </a:ext>
              </a:extLst>
            </p:cNvPr>
            <p:cNvSpPr>
              <a:spLocks/>
            </p:cNvSpPr>
            <p:nvPr/>
          </p:nvSpPr>
          <p:spPr bwMode="auto">
            <a:xfrm>
              <a:off x="10863619" y="2878138"/>
              <a:ext cx="71438" cy="917575"/>
            </a:xfrm>
            <a:custGeom>
              <a:avLst/>
              <a:gdLst>
                <a:gd name="T0" fmla="*/ 0 w 47"/>
                <a:gd name="T1" fmla="*/ 597 h 614"/>
                <a:gd name="T2" fmla="*/ 0 w 47"/>
                <a:gd name="T3" fmla="*/ 597 h 614"/>
                <a:gd name="T4" fmla="*/ 14 w 47"/>
                <a:gd name="T5" fmla="*/ 0 h 614"/>
                <a:gd name="T6" fmla="*/ 47 w 47"/>
                <a:gd name="T7" fmla="*/ 1 h 614"/>
                <a:gd name="T8" fmla="*/ 33 w 47"/>
                <a:gd name="T9" fmla="*/ 599 h 614"/>
                <a:gd name="T10" fmla="*/ 33 w 47"/>
                <a:gd name="T11" fmla="*/ 599 h 614"/>
                <a:gd name="T12" fmla="*/ 16 w 47"/>
                <a:gd name="T13" fmla="*/ 614 h 614"/>
                <a:gd name="T14" fmla="*/ 0 w 47"/>
                <a:gd name="T15" fmla="*/ 598 h 614"/>
                <a:gd name="T16" fmla="*/ 0 w 47"/>
                <a:gd name="T17" fmla="*/ 598 h 614"/>
                <a:gd name="T18" fmla="*/ 0 w 47"/>
                <a:gd name="T19" fmla="*/ 59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14">
                  <a:moveTo>
                    <a:pt x="0" y="597"/>
                  </a:moveTo>
                  <a:cubicBezTo>
                    <a:pt x="0" y="597"/>
                    <a:pt x="0" y="597"/>
                    <a:pt x="0" y="597"/>
                  </a:cubicBezTo>
                  <a:cubicBezTo>
                    <a:pt x="14" y="0"/>
                    <a:pt x="14" y="0"/>
                    <a:pt x="14" y="0"/>
                  </a:cubicBezTo>
                  <a:cubicBezTo>
                    <a:pt x="47" y="1"/>
                    <a:pt x="47" y="1"/>
                    <a:pt x="47" y="1"/>
                  </a:cubicBezTo>
                  <a:cubicBezTo>
                    <a:pt x="33" y="599"/>
                    <a:pt x="33" y="599"/>
                    <a:pt x="33" y="599"/>
                  </a:cubicBezTo>
                  <a:cubicBezTo>
                    <a:pt x="33" y="599"/>
                    <a:pt x="33" y="599"/>
                    <a:pt x="33" y="599"/>
                  </a:cubicBezTo>
                  <a:cubicBezTo>
                    <a:pt x="32" y="607"/>
                    <a:pt x="25" y="614"/>
                    <a:pt x="16" y="614"/>
                  </a:cubicBezTo>
                  <a:cubicBezTo>
                    <a:pt x="7" y="614"/>
                    <a:pt x="0" y="607"/>
                    <a:pt x="0" y="598"/>
                  </a:cubicBezTo>
                  <a:cubicBezTo>
                    <a:pt x="0" y="598"/>
                    <a:pt x="0" y="598"/>
                    <a:pt x="0" y="598"/>
                  </a:cubicBezTo>
                  <a:lnTo>
                    <a:pt x="0" y="597"/>
                  </a:lnTo>
                  <a:close/>
                </a:path>
              </a:pathLst>
            </a:custGeom>
            <a:solidFill>
              <a:srgbClr val="925E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Oval 8">
              <a:extLst>
                <a:ext uri="{FF2B5EF4-FFF2-40B4-BE49-F238E27FC236}">
                  <a16:creationId xmlns:a16="http://schemas.microsoft.com/office/drawing/2014/main" id="{C9619919-FE01-4985-AC4E-2AC5C9C53E87}"/>
                </a:ext>
              </a:extLst>
            </p:cNvPr>
            <p:cNvSpPr>
              <a:spLocks noChangeArrowheads="1"/>
            </p:cNvSpPr>
            <p:nvPr/>
          </p:nvSpPr>
          <p:spPr bwMode="auto">
            <a:xfrm>
              <a:off x="10735031" y="2882901"/>
              <a:ext cx="436563" cy="57150"/>
            </a:xfrm>
            <a:prstGeom prst="ellipse">
              <a:avLst/>
            </a:pr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9">
              <a:extLst>
                <a:ext uri="{FF2B5EF4-FFF2-40B4-BE49-F238E27FC236}">
                  <a16:creationId xmlns:a16="http://schemas.microsoft.com/office/drawing/2014/main" id="{6D28B46E-5B32-4BA5-A87E-D4266D0AE26B}"/>
                </a:ext>
              </a:extLst>
            </p:cNvPr>
            <p:cNvSpPr>
              <a:spLocks noChangeArrowheads="1"/>
            </p:cNvSpPr>
            <p:nvPr/>
          </p:nvSpPr>
          <p:spPr bwMode="auto">
            <a:xfrm>
              <a:off x="10735031" y="2846388"/>
              <a:ext cx="436563" cy="63500"/>
            </a:xfrm>
            <a:prstGeom prst="rect">
              <a:avLst/>
            </a:prstGeom>
            <a:solidFill>
              <a:srgbClr val="9B65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67">
              <a:extLst>
                <a:ext uri="{FF2B5EF4-FFF2-40B4-BE49-F238E27FC236}">
                  <a16:creationId xmlns:a16="http://schemas.microsoft.com/office/drawing/2014/main" id="{4D52309B-5530-437E-8485-43CB92EB93D7}"/>
                </a:ext>
              </a:extLst>
            </p:cNvPr>
            <p:cNvSpPr>
              <a:spLocks noEditPoints="1"/>
            </p:cNvSpPr>
            <p:nvPr/>
          </p:nvSpPr>
          <p:spPr bwMode="auto">
            <a:xfrm>
              <a:off x="10660419" y="3411538"/>
              <a:ext cx="601663" cy="98425"/>
            </a:xfrm>
            <a:custGeom>
              <a:avLst/>
              <a:gdLst>
                <a:gd name="T0" fmla="*/ 201 w 402"/>
                <a:gd name="T1" fmla="*/ 27 h 66"/>
                <a:gd name="T2" fmla="*/ 69 w 402"/>
                <a:gd name="T3" fmla="*/ 33 h 66"/>
                <a:gd name="T4" fmla="*/ 201 w 402"/>
                <a:gd name="T5" fmla="*/ 38 h 66"/>
                <a:gd name="T6" fmla="*/ 333 w 402"/>
                <a:gd name="T7" fmla="*/ 33 h 66"/>
                <a:gd name="T8" fmla="*/ 201 w 402"/>
                <a:gd name="T9" fmla="*/ 27 h 66"/>
                <a:gd name="T10" fmla="*/ 0 w 402"/>
                <a:gd name="T11" fmla="*/ 33 h 66"/>
                <a:gd name="T12" fmla="*/ 201 w 402"/>
                <a:gd name="T13" fmla="*/ 0 h 66"/>
                <a:gd name="T14" fmla="*/ 402 w 402"/>
                <a:gd name="T15" fmla="*/ 33 h 66"/>
                <a:gd name="T16" fmla="*/ 201 w 402"/>
                <a:gd name="T17" fmla="*/ 66 h 66"/>
                <a:gd name="T18" fmla="*/ 0 w 402"/>
                <a:gd name="T1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66">
                  <a:moveTo>
                    <a:pt x="201" y="27"/>
                  </a:moveTo>
                  <a:cubicBezTo>
                    <a:pt x="145" y="27"/>
                    <a:pt x="100" y="29"/>
                    <a:pt x="69" y="33"/>
                  </a:cubicBezTo>
                  <a:cubicBezTo>
                    <a:pt x="100" y="36"/>
                    <a:pt x="145" y="38"/>
                    <a:pt x="201" y="38"/>
                  </a:cubicBezTo>
                  <a:cubicBezTo>
                    <a:pt x="256" y="38"/>
                    <a:pt x="302" y="36"/>
                    <a:pt x="333" y="33"/>
                  </a:cubicBezTo>
                  <a:cubicBezTo>
                    <a:pt x="302" y="29"/>
                    <a:pt x="256" y="27"/>
                    <a:pt x="201" y="27"/>
                  </a:cubicBezTo>
                  <a:moveTo>
                    <a:pt x="0" y="33"/>
                  </a:moveTo>
                  <a:cubicBezTo>
                    <a:pt x="0" y="23"/>
                    <a:pt x="0" y="0"/>
                    <a:pt x="201" y="0"/>
                  </a:cubicBezTo>
                  <a:cubicBezTo>
                    <a:pt x="402" y="0"/>
                    <a:pt x="402" y="23"/>
                    <a:pt x="402" y="33"/>
                  </a:cubicBezTo>
                  <a:cubicBezTo>
                    <a:pt x="402" y="43"/>
                    <a:pt x="402" y="66"/>
                    <a:pt x="201" y="66"/>
                  </a:cubicBezTo>
                  <a:cubicBezTo>
                    <a:pt x="0" y="66"/>
                    <a:pt x="0" y="43"/>
                    <a:pt x="0" y="33"/>
                  </a:cubicBezTo>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68">
              <a:extLst>
                <a:ext uri="{FF2B5EF4-FFF2-40B4-BE49-F238E27FC236}">
                  <a16:creationId xmlns:a16="http://schemas.microsoft.com/office/drawing/2014/main" id="{D8905BA5-60A2-4D1F-A0A9-CB9B6B45C38D}"/>
                </a:ext>
              </a:extLst>
            </p:cNvPr>
            <p:cNvSpPr>
              <a:spLocks/>
            </p:cNvSpPr>
            <p:nvPr/>
          </p:nvSpPr>
          <p:spPr bwMode="auto">
            <a:xfrm>
              <a:off x="10871556" y="3381376"/>
              <a:ext cx="50800" cy="76200"/>
            </a:xfrm>
            <a:custGeom>
              <a:avLst/>
              <a:gdLst>
                <a:gd name="T0" fmla="*/ 0 w 32"/>
                <a:gd name="T1" fmla="*/ 48 h 48"/>
                <a:gd name="T2" fmla="*/ 1 w 32"/>
                <a:gd name="T3" fmla="*/ 0 h 48"/>
                <a:gd name="T4" fmla="*/ 32 w 32"/>
                <a:gd name="T5" fmla="*/ 0 h 48"/>
                <a:gd name="T6" fmla="*/ 31 w 32"/>
                <a:gd name="T7" fmla="*/ 48 h 48"/>
                <a:gd name="T8" fmla="*/ 0 w 32"/>
                <a:gd name="T9" fmla="*/ 48 h 48"/>
              </a:gdLst>
              <a:ahLst/>
              <a:cxnLst>
                <a:cxn ang="0">
                  <a:pos x="T0" y="T1"/>
                </a:cxn>
                <a:cxn ang="0">
                  <a:pos x="T2" y="T3"/>
                </a:cxn>
                <a:cxn ang="0">
                  <a:pos x="T4" y="T5"/>
                </a:cxn>
                <a:cxn ang="0">
                  <a:pos x="T6" y="T7"/>
                </a:cxn>
                <a:cxn ang="0">
                  <a:pos x="T8" y="T9"/>
                </a:cxn>
              </a:cxnLst>
              <a:rect l="0" t="0" r="r" b="b"/>
              <a:pathLst>
                <a:path w="32" h="48">
                  <a:moveTo>
                    <a:pt x="0" y="48"/>
                  </a:moveTo>
                  <a:lnTo>
                    <a:pt x="1" y="0"/>
                  </a:lnTo>
                  <a:lnTo>
                    <a:pt x="32" y="0"/>
                  </a:lnTo>
                  <a:lnTo>
                    <a:pt x="31" y="48"/>
                  </a:lnTo>
                  <a:lnTo>
                    <a:pt x="0" y="48"/>
                  </a:lnTo>
                  <a:close/>
                </a:path>
              </a:pathLst>
            </a:custGeom>
            <a:solidFill>
              <a:srgbClr val="925E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69">
              <a:extLst>
                <a:ext uri="{FF2B5EF4-FFF2-40B4-BE49-F238E27FC236}">
                  <a16:creationId xmlns:a16="http://schemas.microsoft.com/office/drawing/2014/main" id="{BB2E2AA1-E26A-48D1-A562-B37896EE7C6E}"/>
                </a:ext>
              </a:extLst>
            </p:cNvPr>
            <p:cNvSpPr>
              <a:spLocks/>
            </p:cNvSpPr>
            <p:nvPr/>
          </p:nvSpPr>
          <p:spPr bwMode="auto">
            <a:xfrm>
              <a:off x="10660419" y="3411538"/>
              <a:ext cx="601663" cy="46038"/>
            </a:xfrm>
            <a:custGeom>
              <a:avLst/>
              <a:gdLst>
                <a:gd name="T0" fmla="*/ 311 w 402"/>
                <a:gd name="T1" fmla="*/ 31 h 31"/>
                <a:gd name="T2" fmla="*/ 201 w 402"/>
                <a:gd name="T3" fmla="*/ 27 h 31"/>
                <a:gd name="T4" fmla="*/ 91 w 402"/>
                <a:gd name="T5" fmla="*/ 31 h 31"/>
                <a:gd name="T6" fmla="*/ 0 w 402"/>
                <a:gd name="T7" fmla="*/ 31 h 31"/>
                <a:gd name="T8" fmla="*/ 201 w 402"/>
                <a:gd name="T9" fmla="*/ 0 h 31"/>
                <a:gd name="T10" fmla="*/ 402 w 402"/>
                <a:gd name="T11" fmla="*/ 31 h 31"/>
                <a:gd name="T12" fmla="*/ 311 w 40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402" h="31">
                  <a:moveTo>
                    <a:pt x="311" y="31"/>
                  </a:moveTo>
                  <a:cubicBezTo>
                    <a:pt x="282" y="28"/>
                    <a:pt x="245" y="27"/>
                    <a:pt x="201" y="27"/>
                  </a:cubicBezTo>
                  <a:cubicBezTo>
                    <a:pt x="157" y="27"/>
                    <a:pt x="120" y="28"/>
                    <a:pt x="91" y="31"/>
                  </a:cubicBezTo>
                  <a:cubicBezTo>
                    <a:pt x="0" y="31"/>
                    <a:pt x="0" y="31"/>
                    <a:pt x="0" y="31"/>
                  </a:cubicBezTo>
                  <a:cubicBezTo>
                    <a:pt x="1" y="20"/>
                    <a:pt x="12" y="0"/>
                    <a:pt x="201" y="0"/>
                  </a:cubicBezTo>
                  <a:cubicBezTo>
                    <a:pt x="390" y="0"/>
                    <a:pt x="401" y="20"/>
                    <a:pt x="402" y="31"/>
                  </a:cubicBezTo>
                  <a:lnTo>
                    <a:pt x="311" y="31"/>
                  </a:lnTo>
                  <a:close/>
                </a:path>
              </a:pathLst>
            </a:custGeom>
            <a:solidFill>
              <a:srgbClr val="925E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70">
              <a:extLst>
                <a:ext uri="{FF2B5EF4-FFF2-40B4-BE49-F238E27FC236}">
                  <a16:creationId xmlns:a16="http://schemas.microsoft.com/office/drawing/2014/main" id="{54AB3383-46B5-4700-8F46-B6B99143A96B}"/>
                </a:ext>
              </a:extLst>
            </p:cNvPr>
            <p:cNvSpPr>
              <a:spLocks/>
            </p:cNvSpPr>
            <p:nvPr/>
          </p:nvSpPr>
          <p:spPr bwMode="auto">
            <a:xfrm>
              <a:off x="10936644" y="2859088"/>
              <a:ext cx="65088" cy="1108075"/>
            </a:xfrm>
            <a:custGeom>
              <a:avLst/>
              <a:gdLst>
                <a:gd name="T0" fmla="*/ 0 w 44"/>
                <a:gd name="T1" fmla="*/ 0 h 740"/>
                <a:gd name="T2" fmla="*/ 33 w 44"/>
                <a:gd name="T3" fmla="*/ 0 h 740"/>
                <a:gd name="T4" fmla="*/ 44 w 44"/>
                <a:gd name="T5" fmla="*/ 724 h 740"/>
                <a:gd name="T6" fmla="*/ 44 w 44"/>
                <a:gd name="T7" fmla="*/ 724 h 740"/>
                <a:gd name="T8" fmla="*/ 44 w 44"/>
                <a:gd name="T9" fmla="*/ 724 h 740"/>
                <a:gd name="T10" fmla="*/ 44 w 44"/>
                <a:gd name="T11" fmla="*/ 725 h 740"/>
                <a:gd name="T12" fmla="*/ 44 w 44"/>
                <a:gd name="T13" fmla="*/ 725 h 740"/>
                <a:gd name="T14" fmla="*/ 27 w 44"/>
                <a:gd name="T15" fmla="*/ 740 h 740"/>
                <a:gd name="T16" fmla="*/ 11 w 44"/>
                <a:gd name="T17" fmla="*/ 725 h 740"/>
                <a:gd name="T18" fmla="*/ 11 w 44"/>
                <a:gd name="T19" fmla="*/ 725 h 740"/>
                <a:gd name="T20" fmla="*/ 0 w 44"/>
                <a:gd name="T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40">
                  <a:moveTo>
                    <a:pt x="0" y="0"/>
                  </a:moveTo>
                  <a:cubicBezTo>
                    <a:pt x="33" y="0"/>
                    <a:pt x="33" y="0"/>
                    <a:pt x="33" y="0"/>
                  </a:cubicBezTo>
                  <a:cubicBezTo>
                    <a:pt x="44" y="724"/>
                    <a:pt x="44" y="724"/>
                    <a:pt x="44" y="724"/>
                  </a:cubicBezTo>
                  <a:cubicBezTo>
                    <a:pt x="44" y="724"/>
                    <a:pt x="44" y="724"/>
                    <a:pt x="44" y="724"/>
                  </a:cubicBezTo>
                  <a:cubicBezTo>
                    <a:pt x="44" y="724"/>
                    <a:pt x="44" y="724"/>
                    <a:pt x="44" y="724"/>
                  </a:cubicBezTo>
                  <a:cubicBezTo>
                    <a:pt x="44" y="725"/>
                    <a:pt x="44" y="725"/>
                    <a:pt x="44" y="725"/>
                  </a:cubicBezTo>
                  <a:cubicBezTo>
                    <a:pt x="44" y="725"/>
                    <a:pt x="44" y="725"/>
                    <a:pt x="44" y="725"/>
                  </a:cubicBezTo>
                  <a:cubicBezTo>
                    <a:pt x="43" y="734"/>
                    <a:pt x="36" y="740"/>
                    <a:pt x="27" y="740"/>
                  </a:cubicBezTo>
                  <a:cubicBezTo>
                    <a:pt x="18" y="740"/>
                    <a:pt x="12" y="734"/>
                    <a:pt x="11" y="725"/>
                  </a:cubicBezTo>
                  <a:cubicBezTo>
                    <a:pt x="11" y="725"/>
                    <a:pt x="11" y="725"/>
                    <a:pt x="11" y="725"/>
                  </a:cubicBezTo>
                  <a:lnTo>
                    <a:pt x="0" y="0"/>
                  </a:ln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71">
              <a:extLst>
                <a:ext uri="{FF2B5EF4-FFF2-40B4-BE49-F238E27FC236}">
                  <a16:creationId xmlns:a16="http://schemas.microsoft.com/office/drawing/2014/main" id="{CDD7BF3C-1D3A-463A-B1C6-5079ED54CBD5}"/>
                </a:ext>
              </a:extLst>
            </p:cNvPr>
            <p:cNvSpPr>
              <a:spLocks/>
            </p:cNvSpPr>
            <p:nvPr/>
          </p:nvSpPr>
          <p:spPr bwMode="auto">
            <a:xfrm>
              <a:off x="10592156" y="3875088"/>
              <a:ext cx="31750" cy="20638"/>
            </a:xfrm>
            <a:custGeom>
              <a:avLst/>
              <a:gdLst>
                <a:gd name="T0" fmla="*/ 10 w 22"/>
                <a:gd name="T1" fmla="*/ 13 h 14"/>
                <a:gd name="T2" fmla="*/ 1 w 22"/>
                <a:gd name="T3" fmla="*/ 0 h 14"/>
                <a:gd name="T4" fmla="*/ 22 w 22"/>
                <a:gd name="T5" fmla="*/ 4 h 14"/>
                <a:gd name="T6" fmla="*/ 10 w 22"/>
                <a:gd name="T7" fmla="*/ 13 h 14"/>
              </a:gdLst>
              <a:ahLst/>
              <a:cxnLst>
                <a:cxn ang="0">
                  <a:pos x="T0" y="T1"/>
                </a:cxn>
                <a:cxn ang="0">
                  <a:pos x="T2" y="T3"/>
                </a:cxn>
                <a:cxn ang="0">
                  <a:pos x="T4" y="T5"/>
                </a:cxn>
                <a:cxn ang="0">
                  <a:pos x="T6" y="T7"/>
                </a:cxn>
              </a:cxnLst>
              <a:rect l="0" t="0" r="r" b="b"/>
              <a:pathLst>
                <a:path w="22" h="14">
                  <a:moveTo>
                    <a:pt x="10" y="13"/>
                  </a:moveTo>
                  <a:cubicBezTo>
                    <a:pt x="4" y="12"/>
                    <a:pt x="0" y="6"/>
                    <a:pt x="1" y="0"/>
                  </a:cubicBezTo>
                  <a:cubicBezTo>
                    <a:pt x="22" y="4"/>
                    <a:pt x="22" y="4"/>
                    <a:pt x="22" y="4"/>
                  </a:cubicBezTo>
                  <a:cubicBezTo>
                    <a:pt x="22" y="10"/>
                    <a:pt x="16" y="14"/>
                    <a:pt x="10" y="13"/>
                  </a:cubicBezTo>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72">
              <a:extLst>
                <a:ext uri="{FF2B5EF4-FFF2-40B4-BE49-F238E27FC236}">
                  <a16:creationId xmlns:a16="http://schemas.microsoft.com/office/drawing/2014/main" id="{C3D21C7A-2716-47EF-ABBC-73F9EBDB47AB}"/>
                </a:ext>
              </a:extLst>
            </p:cNvPr>
            <p:cNvSpPr>
              <a:spLocks/>
            </p:cNvSpPr>
            <p:nvPr/>
          </p:nvSpPr>
          <p:spPr bwMode="auto">
            <a:xfrm>
              <a:off x="10593744" y="2863851"/>
              <a:ext cx="176213" cy="1017588"/>
            </a:xfrm>
            <a:custGeom>
              <a:avLst/>
              <a:gdLst>
                <a:gd name="T0" fmla="*/ 90 w 111"/>
                <a:gd name="T1" fmla="*/ 0 h 641"/>
                <a:gd name="T2" fmla="*/ 111 w 111"/>
                <a:gd name="T3" fmla="*/ 3 h 641"/>
                <a:gd name="T4" fmla="*/ 19 w 111"/>
                <a:gd name="T5" fmla="*/ 641 h 641"/>
                <a:gd name="T6" fmla="*/ 0 w 111"/>
                <a:gd name="T7" fmla="*/ 637 h 641"/>
                <a:gd name="T8" fmla="*/ 90 w 111"/>
                <a:gd name="T9" fmla="*/ 0 h 641"/>
              </a:gdLst>
              <a:ahLst/>
              <a:cxnLst>
                <a:cxn ang="0">
                  <a:pos x="T0" y="T1"/>
                </a:cxn>
                <a:cxn ang="0">
                  <a:pos x="T2" y="T3"/>
                </a:cxn>
                <a:cxn ang="0">
                  <a:pos x="T4" y="T5"/>
                </a:cxn>
                <a:cxn ang="0">
                  <a:pos x="T6" y="T7"/>
                </a:cxn>
                <a:cxn ang="0">
                  <a:pos x="T8" y="T9"/>
                </a:cxn>
              </a:cxnLst>
              <a:rect l="0" t="0" r="r" b="b"/>
              <a:pathLst>
                <a:path w="111" h="641">
                  <a:moveTo>
                    <a:pt x="90" y="0"/>
                  </a:moveTo>
                  <a:lnTo>
                    <a:pt x="111" y="3"/>
                  </a:lnTo>
                  <a:lnTo>
                    <a:pt x="19" y="641"/>
                  </a:lnTo>
                  <a:lnTo>
                    <a:pt x="0" y="637"/>
                  </a:lnTo>
                  <a:lnTo>
                    <a:pt x="90" y="0"/>
                  </a:ln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73">
              <a:extLst>
                <a:ext uri="{FF2B5EF4-FFF2-40B4-BE49-F238E27FC236}">
                  <a16:creationId xmlns:a16="http://schemas.microsoft.com/office/drawing/2014/main" id="{F61E942B-917F-4072-9860-E2DA443114C3}"/>
                </a:ext>
              </a:extLst>
            </p:cNvPr>
            <p:cNvSpPr>
              <a:spLocks/>
            </p:cNvSpPr>
            <p:nvPr/>
          </p:nvSpPr>
          <p:spPr bwMode="auto">
            <a:xfrm>
              <a:off x="11119206" y="2862263"/>
              <a:ext cx="204788" cy="1000125"/>
            </a:xfrm>
            <a:custGeom>
              <a:avLst/>
              <a:gdLst>
                <a:gd name="T0" fmla="*/ 0 w 136"/>
                <a:gd name="T1" fmla="*/ 5 h 668"/>
                <a:gd name="T2" fmla="*/ 33 w 136"/>
                <a:gd name="T3" fmla="*/ 0 h 668"/>
                <a:gd name="T4" fmla="*/ 135 w 136"/>
                <a:gd name="T5" fmla="*/ 648 h 668"/>
                <a:gd name="T6" fmla="*/ 135 w 136"/>
                <a:gd name="T7" fmla="*/ 648 h 668"/>
                <a:gd name="T8" fmla="*/ 121 w 136"/>
                <a:gd name="T9" fmla="*/ 667 h 668"/>
                <a:gd name="T10" fmla="*/ 102 w 136"/>
                <a:gd name="T11" fmla="*/ 653 h 668"/>
                <a:gd name="T12" fmla="*/ 102 w 136"/>
                <a:gd name="T13" fmla="*/ 653 h 668"/>
                <a:gd name="T14" fmla="*/ 0 w 136"/>
                <a:gd name="T15" fmla="*/ 5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68">
                  <a:moveTo>
                    <a:pt x="0" y="5"/>
                  </a:moveTo>
                  <a:cubicBezTo>
                    <a:pt x="33" y="0"/>
                    <a:pt x="33" y="0"/>
                    <a:pt x="33" y="0"/>
                  </a:cubicBezTo>
                  <a:cubicBezTo>
                    <a:pt x="135" y="648"/>
                    <a:pt x="135" y="648"/>
                    <a:pt x="135" y="648"/>
                  </a:cubicBezTo>
                  <a:cubicBezTo>
                    <a:pt x="135" y="648"/>
                    <a:pt x="135" y="648"/>
                    <a:pt x="135" y="648"/>
                  </a:cubicBezTo>
                  <a:cubicBezTo>
                    <a:pt x="136" y="657"/>
                    <a:pt x="130" y="665"/>
                    <a:pt x="121" y="667"/>
                  </a:cubicBezTo>
                  <a:cubicBezTo>
                    <a:pt x="112" y="668"/>
                    <a:pt x="103" y="662"/>
                    <a:pt x="102" y="653"/>
                  </a:cubicBezTo>
                  <a:cubicBezTo>
                    <a:pt x="102" y="653"/>
                    <a:pt x="102" y="653"/>
                    <a:pt x="102" y="653"/>
                  </a:cubicBezTo>
                  <a:lnTo>
                    <a:pt x="0" y="5"/>
                  </a:ln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74">
              <a:extLst>
                <a:ext uri="{FF2B5EF4-FFF2-40B4-BE49-F238E27FC236}">
                  <a16:creationId xmlns:a16="http://schemas.microsoft.com/office/drawing/2014/main" id="{AA342960-E93E-48E8-86E2-5275EDAC6DEA}"/>
                </a:ext>
              </a:extLst>
            </p:cNvPr>
            <p:cNvSpPr>
              <a:spLocks/>
            </p:cNvSpPr>
            <p:nvPr/>
          </p:nvSpPr>
          <p:spPr bwMode="auto">
            <a:xfrm>
              <a:off x="10735031" y="2846388"/>
              <a:ext cx="436563" cy="53975"/>
            </a:xfrm>
            <a:custGeom>
              <a:avLst/>
              <a:gdLst>
                <a:gd name="T0" fmla="*/ 292 w 292"/>
                <a:gd name="T1" fmla="*/ 0 h 36"/>
                <a:gd name="T2" fmla="*/ 292 w 292"/>
                <a:gd name="T3" fmla="*/ 20 h 36"/>
                <a:gd name="T4" fmla="*/ 146 w 292"/>
                <a:gd name="T5" fmla="*/ 36 h 36"/>
                <a:gd name="T6" fmla="*/ 0 w 292"/>
                <a:gd name="T7" fmla="*/ 20 h 36"/>
                <a:gd name="T8" fmla="*/ 0 w 292"/>
                <a:gd name="T9" fmla="*/ 0 h 36"/>
                <a:gd name="T10" fmla="*/ 292 w 292"/>
                <a:gd name="T11" fmla="*/ 0 h 36"/>
              </a:gdLst>
              <a:ahLst/>
              <a:cxnLst>
                <a:cxn ang="0">
                  <a:pos x="T0" y="T1"/>
                </a:cxn>
                <a:cxn ang="0">
                  <a:pos x="T2" y="T3"/>
                </a:cxn>
                <a:cxn ang="0">
                  <a:pos x="T4" y="T5"/>
                </a:cxn>
                <a:cxn ang="0">
                  <a:pos x="T6" y="T7"/>
                </a:cxn>
                <a:cxn ang="0">
                  <a:pos x="T8" y="T9"/>
                </a:cxn>
                <a:cxn ang="0">
                  <a:pos x="T10" y="T11"/>
                </a:cxn>
              </a:cxnLst>
              <a:rect l="0" t="0" r="r" b="b"/>
              <a:pathLst>
                <a:path w="292" h="36">
                  <a:moveTo>
                    <a:pt x="292" y="0"/>
                  </a:moveTo>
                  <a:cubicBezTo>
                    <a:pt x="292" y="20"/>
                    <a:pt x="292" y="20"/>
                    <a:pt x="292" y="20"/>
                  </a:cubicBezTo>
                  <a:cubicBezTo>
                    <a:pt x="292" y="29"/>
                    <a:pt x="227" y="36"/>
                    <a:pt x="146" y="36"/>
                  </a:cubicBezTo>
                  <a:cubicBezTo>
                    <a:pt x="65" y="36"/>
                    <a:pt x="0" y="29"/>
                    <a:pt x="0" y="20"/>
                  </a:cubicBezTo>
                  <a:cubicBezTo>
                    <a:pt x="0" y="0"/>
                    <a:pt x="0" y="0"/>
                    <a:pt x="0" y="0"/>
                  </a:cubicBezTo>
                  <a:lnTo>
                    <a:pt x="292" y="0"/>
                  </a:lnTo>
                  <a:close/>
                </a:path>
              </a:pathLst>
            </a:custGeom>
            <a:solidFill>
              <a:srgbClr val="895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Oval 18">
              <a:extLst>
                <a:ext uri="{FF2B5EF4-FFF2-40B4-BE49-F238E27FC236}">
                  <a16:creationId xmlns:a16="http://schemas.microsoft.com/office/drawing/2014/main" id="{4E82DE3F-036F-4675-9CEE-B31C83537959}"/>
                </a:ext>
              </a:extLst>
            </p:cNvPr>
            <p:cNvSpPr>
              <a:spLocks noChangeArrowheads="1"/>
            </p:cNvSpPr>
            <p:nvPr/>
          </p:nvSpPr>
          <p:spPr bwMode="auto">
            <a:xfrm>
              <a:off x="10666769" y="2801938"/>
              <a:ext cx="557213" cy="71438"/>
            </a:xfrm>
            <a:prstGeom prst="ellipse">
              <a:avLst/>
            </a:prstGeom>
            <a:solidFill>
              <a:srgbClr val="7C2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Rectangle 19">
              <a:extLst>
                <a:ext uri="{FF2B5EF4-FFF2-40B4-BE49-F238E27FC236}">
                  <a16:creationId xmlns:a16="http://schemas.microsoft.com/office/drawing/2014/main" id="{0FF181BE-72D2-4BCC-A885-7E2FEB4D38EC}"/>
                </a:ext>
              </a:extLst>
            </p:cNvPr>
            <p:cNvSpPr>
              <a:spLocks noChangeArrowheads="1"/>
            </p:cNvSpPr>
            <p:nvPr/>
          </p:nvSpPr>
          <p:spPr bwMode="auto">
            <a:xfrm>
              <a:off x="10666769" y="2744788"/>
              <a:ext cx="557213" cy="92075"/>
            </a:xfrm>
            <a:prstGeom prst="rect">
              <a:avLst/>
            </a:prstGeom>
            <a:solidFill>
              <a:srgbClr val="7C26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a:extLst>
                <a:ext uri="{FF2B5EF4-FFF2-40B4-BE49-F238E27FC236}">
                  <a16:creationId xmlns:a16="http://schemas.microsoft.com/office/drawing/2014/main" id="{1DBAFCAA-5B30-4472-90C2-35042215C59C}"/>
                </a:ext>
              </a:extLst>
            </p:cNvPr>
            <p:cNvSpPr>
              <a:spLocks noChangeArrowheads="1"/>
            </p:cNvSpPr>
            <p:nvPr/>
          </p:nvSpPr>
          <p:spPr bwMode="auto">
            <a:xfrm>
              <a:off x="10666769" y="2708276"/>
              <a:ext cx="557213" cy="71438"/>
            </a:xfrm>
            <a:prstGeom prst="ellipse">
              <a:avLst/>
            </a:prstGeom>
            <a:solidFill>
              <a:srgbClr val="922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78">
              <a:extLst>
                <a:ext uri="{FF2B5EF4-FFF2-40B4-BE49-F238E27FC236}">
                  <a16:creationId xmlns:a16="http://schemas.microsoft.com/office/drawing/2014/main" id="{42A368E5-8D80-402E-AC48-27380606CD9C}"/>
                </a:ext>
              </a:extLst>
            </p:cNvPr>
            <p:cNvSpPr>
              <a:spLocks/>
            </p:cNvSpPr>
            <p:nvPr/>
          </p:nvSpPr>
          <p:spPr bwMode="auto">
            <a:xfrm>
              <a:off x="10935056" y="1855788"/>
              <a:ext cx="195263" cy="588963"/>
            </a:xfrm>
            <a:custGeom>
              <a:avLst/>
              <a:gdLst>
                <a:gd name="T0" fmla="*/ 0 w 131"/>
                <a:gd name="T1" fmla="*/ 7 h 394"/>
                <a:gd name="T2" fmla="*/ 73 w 131"/>
                <a:gd name="T3" fmla="*/ 48 h 394"/>
                <a:gd name="T4" fmla="*/ 94 w 131"/>
                <a:gd name="T5" fmla="*/ 293 h 394"/>
                <a:gd name="T6" fmla="*/ 131 w 131"/>
                <a:gd name="T7" fmla="*/ 392 h 394"/>
                <a:gd name="T8" fmla="*/ 59 w 131"/>
                <a:gd name="T9" fmla="*/ 394 h 394"/>
                <a:gd name="T10" fmla="*/ 18 w 131"/>
                <a:gd name="T11" fmla="*/ 330 h 394"/>
                <a:gd name="T12" fmla="*/ 0 w 131"/>
                <a:gd name="T13" fmla="*/ 7 h 394"/>
              </a:gdLst>
              <a:ahLst/>
              <a:cxnLst>
                <a:cxn ang="0">
                  <a:pos x="T0" y="T1"/>
                </a:cxn>
                <a:cxn ang="0">
                  <a:pos x="T2" y="T3"/>
                </a:cxn>
                <a:cxn ang="0">
                  <a:pos x="T4" y="T5"/>
                </a:cxn>
                <a:cxn ang="0">
                  <a:pos x="T6" y="T7"/>
                </a:cxn>
                <a:cxn ang="0">
                  <a:pos x="T8" y="T9"/>
                </a:cxn>
                <a:cxn ang="0">
                  <a:pos x="T10" y="T11"/>
                </a:cxn>
                <a:cxn ang="0">
                  <a:pos x="T12" y="T13"/>
                </a:cxn>
              </a:cxnLst>
              <a:rect l="0" t="0" r="r" b="b"/>
              <a:pathLst>
                <a:path w="131" h="394">
                  <a:moveTo>
                    <a:pt x="0" y="7"/>
                  </a:moveTo>
                  <a:cubicBezTo>
                    <a:pt x="0" y="7"/>
                    <a:pt x="66" y="0"/>
                    <a:pt x="73" y="48"/>
                  </a:cubicBezTo>
                  <a:cubicBezTo>
                    <a:pt x="80" y="96"/>
                    <a:pt x="80" y="259"/>
                    <a:pt x="94" y="293"/>
                  </a:cubicBezTo>
                  <a:cubicBezTo>
                    <a:pt x="131" y="392"/>
                    <a:pt x="131" y="392"/>
                    <a:pt x="131" y="392"/>
                  </a:cubicBezTo>
                  <a:cubicBezTo>
                    <a:pt x="59" y="394"/>
                    <a:pt x="59" y="394"/>
                    <a:pt x="59" y="394"/>
                  </a:cubicBezTo>
                  <a:cubicBezTo>
                    <a:pt x="59" y="394"/>
                    <a:pt x="27" y="351"/>
                    <a:pt x="18" y="330"/>
                  </a:cubicBezTo>
                  <a:cubicBezTo>
                    <a:pt x="10" y="309"/>
                    <a:pt x="0" y="7"/>
                    <a:pt x="0" y="7"/>
                  </a:cubicBezTo>
                </a:path>
              </a:pathLst>
            </a:custGeom>
            <a:solidFill>
              <a:srgbClr val="B8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79">
              <a:extLst>
                <a:ext uri="{FF2B5EF4-FFF2-40B4-BE49-F238E27FC236}">
                  <a16:creationId xmlns:a16="http://schemas.microsoft.com/office/drawing/2014/main" id="{20EBC4EB-ECC3-4B65-A096-07FCA89E10C5}"/>
                </a:ext>
              </a:extLst>
            </p:cNvPr>
            <p:cNvSpPr>
              <a:spLocks/>
            </p:cNvSpPr>
            <p:nvPr/>
          </p:nvSpPr>
          <p:spPr bwMode="auto">
            <a:xfrm>
              <a:off x="10935056" y="1855788"/>
              <a:ext cx="119063" cy="236538"/>
            </a:xfrm>
            <a:custGeom>
              <a:avLst/>
              <a:gdLst>
                <a:gd name="T0" fmla="*/ 80 w 80"/>
                <a:gd name="T1" fmla="*/ 158 h 158"/>
                <a:gd name="T2" fmla="*/ 73 w 80"/>
                <a:gd name="T3" fmla="*/ 48 h 158"/>
                <a:gd name="T4" fmla="*/ 0 w 80"/>
                <a:gd name="T5" fmla="*/ 7 h 158"/>
                <a:gd name="T6" fmla="*/ 5 w 80"/>
                <a:gd name="T7" fmla="*/ 144 h 158"/>
                <a:gd name="T8" fmla="*/ 80 w 80"/>
                <a:gd name="T9" fmla="*/ 158 h 158"/>
              </a:gdLst>
              <a:ahLst/>
              <a:cxnLst>
                <a:cxn ang="0">
                  <a:pos x="T0" y="T1"/>
                </a:cxn>
                <a:cxn ang="0">
                  <a:pos x="T2" y="T3"/>
                </a:cxn>
                <a:cxn ang="0">
                  <a:pos x="T4" y="T5"/>
                </a:cxn>
                <a:cxn ang="0">
                  <a:pos x="T6" y="T7"/>
                </a:cxn>
                <a:cxn ang="0">
                  <a:pos x="T8" y="T9"/>
                </a:cxn>
              </a:cxnLst>
              <a:rect l="0" t="0" r="r" b="b"/>
              <a:pathLst>
                <a:path w="80" h="158">
                  <a:moveTo>
                    <a:pt x="80" y="158"/>
                  </a:moveTo>
                  <a:cubicBezTo>
                    <a:pt x="78" y="113"/>
                    <a:pt x="76" y="69"/>
                    <a:pt x="73" y="48"/>
                  </a:cubicBezTo>
                  <a:cubicBezTo>
                    <a:pt x="66" y="0"/>
                    <a:pt x="0" y="7"/>
                    <a:pt x="0" y="7"/>
                  </a:cubicBezTo>
                  <a:cubicBezTo>
                    <a:pt x="0" y="7"/>
                    <a:pt x="2" y="72"/>
                    <a:pt x="5" y="144"/>
                  </a:cubicBezTo>
                  <a:lnTo>
                    <a:pt x="80" y="158"/>
                  </a:lnTo>
                  <a:close/>
                </a:path>
              </a:pathLst>
            </a:custGeom>
            <a:solidFill>
              <a:srgbClr val="702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80">
              <a:extLst>
                <a:ext uri="{FF2B5EF4-FFF2-40B4-BE49-F238E27FC236}">
                  <a16:creationId xmlns:a16="http://schemas.microsoft.com/office/drawing/2014/main" id="{BE9A46DA-0443-4CA3-A2C1-280551BF24B8}"/>
                </a:ext>
              </a:extLst>
            </p:cNvPr>
            <p:cNvSpPr>
              <a:spLocks/>
            </p:cNvSpPr>
            <p:nvPr/>
          </p:nvSpPr>
          <p:spPr bwMode="auto">
            <a:xfrm>
              <a:off x="10684231" y="1657351"/>
              <a:ext cx="247650" cy="246063"/>
            </a:xfrm>
            <a:custGeom>
              <a:avLst/>
              <a:gdLst>
                <a:gd name="T0" fmla="*/ 165 w 165"/>
                <a:gd name="T1" fmla="*/ 90 h 165"/>
                <a:gd name="T2" fmla="*/ 152 w 165"/>
                <a:gd name="T3" fmla="*/ 158 h 165"/>
                <a:gd name="T4" fmla="*/ 0 w 165"/>
                <a:gd name="T5" fmla="*/ 110 h 165"/>
                <a:gd name="T6" fmla="*/ 81 w 165"/>
                <a:gd name="T7" fmla="*/ 0 h 165"/>
                <a:gd name="T8" fmla="*/ 165 w 165"/>
                <a:gd name="T9" fmla="*/ 90 h 165"/>
              </a:gdLst>
              <a:ahLst/>
              <a:cxnLst>
                <a:cxn ang="0">
                  <a:pos x="T0" y="T1"/>
                </a:cxn>
                <a:cxn ang="0">
                  <a:pos x="T2" y="T3"/>
                </a:cxn>
                <a:cxn ang="0">
                  <a:pos x="T4" y="T5"/>
                </a:cxn>
                <a:cxn ang="0">
                  <a:pos x="T6" y="T7"/>
                </a:cxn>
                <a:cxn ang="0">
                  <a:pos x="T8" y="T9"/>
                </a:cxn>
              </a:cxnLst>
              <a:rect l="0" t="0" r="r" b="b"/>
              <a:pathLst>
                <a:path w="165" h="165">
                  <a:moveTo>
                    <a:pt x="165" y="90"/>
                  </a:moveTo>
                  <a:cubicBezTo>
                    <a:pt x="165" y="90"/>
                    <a:pt x="156" y="115"/>
                    <a:pt x="152" y="158"/>
                  </a:cubicBezTo>
                  <a:cubicBezTo>
                    <a:pt x="152" y="158"/>
                    <a:pt x="12" y="165"/>
                    <a:pt x="0" y="110"/>
                  </a:cubicBezTo>
                  <a:cubicBezTo>
                    <a:pt x="0" y="110"/>
                    <a:pt x="53" y="56"/>
                    <a:pt x="81" y="0"/>
                  </a:cubicBezTo>
                  <a:lnTo>
                    <a:pt x="165" y="90"/>
                  </a:lnTo>
                  <a:close/>
                </a:path>
              </a:pathLst>
            </a:custGeom>
            <a:solidFill>
              <a:srgbClr val="D98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81">
              <a:extLst>
                <a:ext uri="{FF2B5EF4-FFF2-40B4-BE49-F238E27FC236}">
                  <a16:creationId xmlns:a16="http://schemas.microsoft.com/office/drawing/2014/main" id="{F13A5C3B-5FC5-484E-B552-FA689BFDFB50}"/>
                </a:ext>
              </a:extLst>
            </p:cNvPr>
            <p:cNvSpPr>
              <a:spLocks/>
            </p:cNvSpPr>
            <p:nvPr/>
          </p:nvSpPr>
          <p:spPr bwMode="auto">
            <a:xfrm>
              <a:off x="10792181" y="1708151"/>
              <a:ext cx="142875" cy="138113"/>
            </a:xfrm>
            <a:custGeom>
              <a:avLst/>
              <a:gdLst>
                <a:gd name="T0" fmla="*/ 95 w 95"/>
                <a:gd name="T1" fmla="*/ 57 h 93"/>
                <a:gd name="T2" fmla="*/ 0 w 95"/>
                <a:gd name="T3" fmla="*/ 83 h 93"/>
                <a:gd name="T4" fmla="*/ 23 w 95"/>
                <a:gd name="T5" fmla="*/ 0 h 93"/>
                <a:gd name="T6" fmla="*/ 95 w 95"/>
                <a:gd name="T7" fmla="*/ 57 h 93"/>
              </a:gdLst>
              <a:ahLst/>
              <a:cxnLst>
                <a:cxn ang="0">
                  <a:pos x="T0" y="T1"/>
                </a:cxn>
                <a:cxn ang="0">
                  <a:pos x="T2" y="T3"/>
                </a:cxn>
                <a:cxn ang="0">
                  <a:pos x="T4" y="T5"/>
                </a:cxn>
                <a:cxn ang="0">
                  <a:pos x="T6" y="T7"/>
                </a:cxn>
              </a:cxnLst>
              <a:rect l="0" t="0" r="r" b="b"/>
              <a:pathLst>
                <a:path w="95" h="93">
                  <a:moveTo>
                    <a:pt x="95" y="57"/>
                  </a:moveTo>
                  <a:cubicBezTo>
                    <a:pt x="95" y="57"/>
                    <a:pt x="40" y="93"/>
                    <a:pt x="0" y="83"/>
                  </a:cubicBezTo>
                  <a:cubicBezTo>
                    <a:pt x="23" y="0"/>
                    <a:pt x="23" y="0"/>
                    <a:pt x="23" y="0"/>
                  </a:cubicBezTo>
                  <a:lnTo>
                    <a:pt x="95" y="57"/>
                  </a:lnTo>
                  <a:close/>
                </a:path>
              </a:pathLst>
            </a:custGeom>
            <a:solidFill>
              <a:srgbClr val="B8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82">
              <a:extLst>
                <a:ext uri="{FF2B5EF4-FFF2-40B4-BE49-F238E27FC236}">
                  <a16:creationId xmlns:a16="http://schemas.microsoft.com/office/drawing/2014/main" id="{E31DDCC8-152F-4A01-BFE8-F88DB8877ECA}"/>
                </a:ext>
              </a:extLst>
            </p:cNvPr>
            <p:cNvSpPr>
              <a:spLocks/>
            </p:cNvSpPr>
            <p:nvPr/>
          </p:nvSpPr>
          <p:spPr bwMode="auto">
            <a:xfrm>
              <a:off x="10541356" y="1787526"/>
              <a:ext cx="546100" cy="663575"/>
            </a:xfrm>
            <a:custGeom>
              <a:avLst/>
              <a:gdLst>
                <a:gd name="T0" fmla="*/ 105 w 365"/>
                <a:gd name="T1" fmla="*/ 0 h 444"/>
                <a:gd name="T2" fmla="*/ 196 w 365"/>
                <a:gd name="T3" fmla="*/ 53 h 444"/>
                <a:gd name="T4" fmla="*/ 244 w 365"/>
                <a:gd name="T5" fmla="*/ 36 h 444"/>
                <a:gd name="T6" fmla="*/ 297 w 365"/>
                <a:gd name="T7" fmla="*/ 91 h 444"/>
                <a:gd name="T8" fmla="*/ 355 w 365"/>
                <a:gd name="T9" fmla="*/ 230 h 444"/>
                <a:gd name="T10" fmla="*/ 302 w 365"/>
                <a:gd name="T11" fmla="*/ 318 h 444"/>
                <a:gd name="T12" fmla="*/ 296 w 365"/>
                <a:gd name="T13" fmla="*/ 444 h 444"/>
                <a:gd name="T14" fmla="*/ 4 w 365"/>
                <a:gd name="T15" fmla="*/ 434 h 444"/>
                <a:gd name="T16" fmla="*/ 7 w 365"/>
                <a:gd name="T17" fmla="*/ 178 h 444"/>
                <a:gd name="T18" fmla="*/ 6 w 365"/>
                <a:gd name="T19" fmla="*/ 96 h 444"/>
                <a:gd name="T20" fmla="*/ 80 w 365"/>
                <a:gd name="T21" fmla="*/ 12 h 444"/>
                <a:gd name="T22" fmla="*/ 105 w 365"/>
                <a:gd name="T23"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444">
                  <a:moveTo>
                    <a:pt x="105" y="0"/>
                  </a:moveTo>
                  <a:cubicBezTo>
                    <a:pt x="105" y="0"/>
                    <a:pt x="100" y="44"/>
                    <a:pt x="196" y="53"/>
                  </a:cubicBezTo>
                  <a:cubicBezTo>
                    <a:pt x="292" y="61"/>
                    <a:pt x="244" y="36"/>
                    <a:pt x="244" y="36"/>
                  </a:cubicBezTo>
                  <a:cubicBezTo>
                    <a:pt x="244" y="36"/>
                    <a:pt x="270" y="33"/>
                    <a:pt x="297" y="91"/>
                  </a:cubicBezTo>
                  <a:cubicBezTo>
                    <a:pt x="323" y="149"/>
                    <a:pt x="365" y="198"/>
                    <a:pt x="355" y="230"/>
                  </a:cubicBezTo>
                  <a:cubicBezTo>
                    <a:pt x="345" y="263"/>
                    <a:pt x="316" y="313"/>
                    <a:pt x="302" y="318"/>
                  </a:cubicBezTo>
                  <a:cubicBezTo>
                    <a:pt x="289" y="323"/>
                    <a:pt x="296" y="444"/>
                    <a:pt x="296" y="444"/>
                  </a:cubicBezTo>
                  <a:cubicBezTo>
                    <a:pt x="296" y="444"/>
                    <a:pt x="28" y="424"/>
                    <a:pt x="4" y="434"/>
                  </a:cubicBezTo>
                  <a:cubicBezTo>
                    <a:pt x="4" y="434"/>
                    <a:pt x="14" y="203"/>
                    <a:pt x="7" y="178"/>
                  </a:cubicBezTo>
                  <a:cubicBezTo>
                    <a:pt x="0" y="154"/>
                    <a:pt x="1" y="112"/>
                    <a:pt x="6" y="96"/>
                  </a:cubicBezTo>
                  <a:cubicBezTo>
                    <a:pt x="12" y="81"/>
                    <a:pt x="60" y="16"/>
                    <a:pt x="80" y="12"/>
                  </a:cubicBezTo>
                  <a:cubicBezTo>
                    <a:pt x="100" y="8"/>
                    <a:pt x="105" y="0"/>
                    <a:pt x="105" y="0"/>
                  </a:cubicBezTo>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83">
              <a:extLst>
                <a:ext uri="{FF2B5EF4-FFF2-40B4-BE49-F238E27FC236}">
                  <a16:creationId xmlns:a16="http://schemas.microsoft.com/office/drawing/2014/main" id="{3221E36F-CF1A-42F3-8C63-4BB1DA45DB36}"/>
                </a:ext>
              </a:extLst>
            </p:cNvPr>
            <p:cNvSpPr>
              <a:spLocks/>
            </p:cNvSpPr>
            <p:nvPr/>
          </p:nvSpPr>
          <p:spPr bwMode="auto">
            <a:xfrm>
              <a:off x="10544531" y="1585913"/>
              <a:ext cx="168275" cy="371475"/>
            </a:xfrm>
            <a:custGeom>
              <a:avLst/>
              <a:gdLst>
                <a:gd name="T0" fmla="*/ 112 w 113"/>
                <a:gd name="T1" fmla="*/ 0 h 248"/>
                <a:gd name="T2" fmla="*/ 6 w 113"/>
                <a:gd name="T3" fmla="*/ 248 h 248"/>
                <a:gd name="T4" fmla="*/ 40 w 113"/>
                <a:gd name="T5" fmla="*/ 236 h 248"/>
                <a:gd name="T6" fmla="*/ 113 w 113"/>
                <a:gd name="T7" fmla="*/ 158 h 248"/>
                <a:gd name="T8" fmla="*/ 112 w 113"/>
                <a:gd name="T9" fmla="*/ 0 h 248"/>
              </a:gdLst>
              <a:ahLst/>
              <a:cxnLst>
                <a:cxn ang="0">
                  <a:pos x="T0" y="T1"/>
                </a:cxn>
                <a:cxn ang="0">
                  <a:pos x="T2" y="T3"/>
                </a:cxn>
                <a:cxn ang="0">
                  <a:pos x="T4" y="T5"/>
                </a:cxn>
                <a:cxn ang="0">
                  <a:pos x="T6" y="T7"/>
                </a:cxn>
                <a:cxn ang="0">
                  <a:pos x="T8" y="T9"/>
                </a:cxn>
              </a:cxnLst>
              <a:rect l="0" t="0" r="r" b="b"/>
              <a:pathLst>
                <a:path w="113" h="248">
                  <a:moveTo>
                    <a:pt x="112" y="0"/>
                  </a:moveTo>
                  <a:cubicBezTo>
                    <a:pt x="112" y="0"/>
                    <a:pt x="0" y="149"/>
                    <a:pt x="6" y="248"/>
                  </a:cubicBezTo>
                  <a:cubicBezTo>
                    <a:pt x="40" y="236"/>
                    <a:pt x="40" y="236"/>
                    <a:pt x="40" y="236"/>
                  </a:cubicBezTo>
                  <a:cubicBezTo>
                    <a:pt x="113" y="158"/>
                    <a:pt x="113" y="158"/>
                    <a:pt x="113" y="158"/>
                  </a:cubicBezTo>
                  <a:lnTo>
                    <a:pt x="112" y="0"/>
                  </a:lnTo>
                  <a:close/>
                </a:path>
              </a:pathLst>
            </a:custGeom>
            <a:solidFill>
              <a:srgbClr val="191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84">
              <a:extLst>
                <a:ext uri="{FF2B5EF4-FFF2-40B4-BE49-F238E27FC236}">
                  <a16:creationId xmlns:a16="http://schemas.microsoft.com/office/drawing/2014/main" id="{44ADCB1E-17E1-4798-B6F5-851A023D13FD}"/>
                </a:ext>
              </a:extLst>
            </p:cNvPr>
            <p:cNvSpPr>
              <a:spLocks/>
            </p:cNvSpPr>
            <p:nvPr/>
          </p:nvSpPr>
          <p:spPr bwMode="auto">
            <a:xfrm>
              <a:off x="10885844" y="1371601"/>
              <a:ext cx="255588" cy="790575"/>
            </a:xfrm>
            <a:custGeom>
              <a:avLst/>
              <a:gdLst>
                <a:gd name="T0" fmla="*/ 16 w 170"/>
                <a:gd name="T1" fmla="*/ 0 h 529"/>
                <a:gd name="T2" fmla="*/ 68 w 170"/>
                <a:gd name="T3" fmla="*/ 10 h 529"/>
                <a:gd name="T4" fmla="*/ 157 w 170"/>
                <a:gd name="T5" fmla="*/ 109 h 529"/>
                <a:gd name="T6" fmla="*/ 132 w 170"/>
                <a:gd name="T7" fmla="*/ 233 h 529"/>
                <a:gd name="T8" fmla="*/ 90 w 170"/>
                <a:gd name="T9" fmla="*/ 331 h 529"/>
                <a:gd name="T10" fmla="*/ 126 w 170"/>
                <a:gd name="T11" fmla="*/ 431 h 529"/>
                <a:gd name="T12" fmla="*/ 144 w 170"/>
                <a:gd name="T13" fmla="*/ 494 h 529"/>
                <a:gd name="T14" fmla="*/ 114 w 170"/>
                <a:gd name="T15" fmla="*/ 436 h 529"/>
                <a:gd name="T16" fmla="*/ 131 w 170"/>
                <a:gd name="T17" fmla="*/ 529 h 529"/>
                <a:gd name="T18" fmla="*/ 93 w 170"/>
                <a:gd name="T19" fmla="*/ 468 h 529"/>
                <a:gd name="T20" fmla="*/ 34 w 170"/>
                <a:gd name="T21" fmla="*/ 385 h 529"/>
                <a:gd name="T22" fmla="*/ 22 w 170"/>
                <a:gd name="T23" fmla="*/ 260 h 529"/>
                <a:gd name="T24" fmla="*/ 16 w 170"/>
                <a:gd name="T2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529">
                  <a:moveTo>
                    <a:pt x="16" y="0"/>
                  </a:moveTo>
                  <a:cubicBezTo>
                    <a:pt x="16" y="0"/>
                    <a:pt x="55" y="1"/>
                    <a:pt x="68" y="10"/>
                  </a:cubicBezTo>
                  <a:cubicBezTo>
                    <a:pt x="81" y="19"/>
                    <a:pt x="143" y="63"/>
                    <a:pt x="157" y="109"/>
                  </a:cubicBezTo>
                  <a:cubicBezTo>
                    <a:pt x="170" y="154"/>
                    <a:pt x="132" y="233"/>
                    <a:pt x="132" y="233"/>
                  </a:cubicBezTo>
                  <a:cubicBezTo>
                    <a:pt x="132" y="233"/>
                    <a:pt x="90" y="304"/>
                    <a:pt x="90" y="331"/>
                  </a:cubicBezTo>
                  <a:cubicBezTo>
                    <a:pt x="90" y="350"/>
                    <a:pt x="112" y="418"/>
                    <a:pt x="126" y="431"/>
                  </a:cubicBezTo>
                  <a:cubicBezTo>
                    <a:pt x="144" y="446"/>
                    <a:pt x="148" y="473"/>
                    <a:pt x="144" y="494"/>
                  </a:cubicBezTo>
                  <a:cubicBezTo>
                    <a:pt x="144" y="494"/>
                    <a:pt x="142" y="461"/>
                    <a:pt x="114" y="436"/>
                  </a:cubicBezTo>
                  <a:cubicBezTo>
                    <a:pt x="114" y="436"/>
                    <a:pt x="159" y="486"/>
                    <a:pt x="131" y="529"/>
                  </a:cubicBezTo>
                  <a:cubicBezTo>
                    <a:pt x="131" y="529"/>
                    <a:pt x="113" y="475"/>
                    <a:pt x="93" y="468"/>
                  </a:cubicBezTo>
                  <a:cubicBezTo>
                    <a:pt x="73" y="461"/>
                    <a:pt x="42" y="415"/>
                    <a:pt x="34" y="385"/>
                  </a:cubicBezTo>
                  <a:cubicBezTo>
                    <a:pt x="25" y="356"/>
                    <a:pt x="0" y="322"/>
                    <a:pt x="22" y="260"/>
                  </a:cubicBezTo>
                  <a:cubicBezTo>
                    <a:pt x="44" y="199"/>
                    <a:pt x="16" y="0"/>
                    <a:pt x="16" y="0"/>
                  </a:cubicBezTo>
                </a:path>
              </a:pathLst>
            </a:custGeom>
            <a:solidFill>
              <a:srgbClr val="191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85">
              <a:extLst>
                <a:ext uri="{FF2B5EF4-FFF2-40B4-BE49-F238E27FC236}">
                  <a16:creationId xmlns:a16="http://schemas.microsoft.com/office/drawing/2014/main" id="{681960DB-D16E-43F3-AE4F-409BADA6F277}"/>
                </a:ext>
              </a:extLst>
            </p:cNvPr>
            <p:cNvSpPr>
              <a:spLocks/>
            </p:cNvSpPr>
            <p:nvPr/>
          </p:nvSpPr>
          <p:spPr bwMode="auto">
            <a:xfrm>
              <a:off x="10684231" y="1350963"/>
              <a:ext cx="458788" cy="492125"/>
            </a:xfrm>
            <a:custGeom>
              <a:avLst/>
              <a:gdLst>
                <a:gd name="T0" fmla="*/ 241 w 306"/>
                <a:gd name="T1" fmla="*/ 72 h 329"/>
                <a:gd name="T2" fmla="*/ 270 w 306"/>
                <a:gd name="T3" fmla="*/ 208 h 329"/>
                <a:gd name="T4" fmla="*/ 260 w 306"/>
                <a:gd name="T5" fmla="*/ 228 h 329"/>
                <a:gd name="T6" fmla="*/ 243 w 306"/>
                <a:gd name="T7" fmla="*/ 272 h 329"/>
                <a:gd name="T8" fmla="*/ 211 w 306"/>
                <a:gd name="T9" fmla="*/ 310 h 329"/>
                <a:gd name="T10" fmla="*/ 129 w 306"/>
                <a:gd name="T11" fmla="*/ 289 h 329"/>
                <a:gd name="T12" fmla="*/ 65 w 306"/>
                <a:gd name="T13" fmla="*/ 73 h 329"/>
                <a:gd name="T14" fmla="*/ 241 w 306"/>
                <a:gd name="T15" fmla="*/ 72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329">
                  <a:moveTo>
                    <a:pt x="241" y="72"/>
                  </a:moveTo>
                  <a:cubicBezTo>
                    <a:pt x="241" y="72"/>
                    <a:pt x="306" y="147"/>
                    <a:pt x="270" y="208"/>
                  </a:cubicBezTo>
                  <a:cubicBezTo>
                    <a:pt x="270" y="208"/>
                    <a:pt x="260" y="218"/>
                    <a:pt x="260" y="228"/>
                  </a:cubicBezTo>
                  <a:cubicBezTo>
                    <a:pt x="259" y="238"/>
                    <a:pt x="255" y="260"/>
                    <a:pt x="243" y="272"/>
                  </a:cubicBezTo>
                  <a:cubicBezTo>
                    <a:pt x="231" y="283"/>
                    <a:pt x="218" y="296"/>
                    <a:pt x="211" y="310"/>
                  </a:cubicBezTo>
                  <a:cubicBezTo>
                    <a:pt x="205" y="325"/>
                    <a:pt x="174" y="329"/>
                    <a:pt x="129" y="289"/>
                  </a:cubicBezTo>
                  <a:cubicBezTo>
                    <a:pt x="85" y="248"/>
                    <a:pt x="0" y="145"/>
                    <a:pt x="65" y="73"/>
                  </a:cubicBezTo>
                  <a:cubicBezTo>
                    <a:pt x="131" y="0"/>
                    <a:pt x="193" y="19"/>
                    <a:pt x="241" y="72"/>
                  </a:cubicBezTo>
                </a:path>
              </a:pathLst>
            </a:custGeom>
            <a:solidFill>
              <a:srgbClr val="D98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86">
              <a:extLst>
                <a:ext uri="{FF2B5EF4-FFF2-40B4-BE49-F238E27FC236}">
                  <a16:creationId xmlns:a16="http://schemas.microsoft.com/office/drawing/2014/main" id="{C2455BBE-BC49-46B5-AFA2-95957F02B1AD}"/>
                </a:ext>
              </a:extLst>
            </p:cNvPr>
            <p:cNvSpPr>
              <a:spLocks/>
            </p:cNvSpPr>
            <p:nvPr/>
          </p:nvSpPr>
          <p:spPr bwMode="auto">
            <a:xfrm>
              <a:off x="10654069" y="1330326"/>
              <a:ext cx="430213" cy="552450"/>
            </a:xfrm>
            <a:custGeom>
              <a:avLst/>
              <a:gdLst>
                <a:gd name="T0" fmla="*/ 157 w 287"/>
                <a:gd name="T1" fmla="*/ 286 h 369"/>
                <a:gd name="T2" fmla="*/ 98 w 287"/>
                <a:gd name="T3" fmla="*/ 343 h 369"/>
                <a:gd name="T4" fmla="*/ 42 w 287"/>
                <a:gd name="T5" fmla="*/ 358 h 369"/>
                <a:gd name="T6" fmla="*/ 5 w 287"/>
                <a:gd name="T7" fmla="*/ 312 h 369"/>
                <a:gd name="T8" fmla="*/ 7 w 287"/>
                <a:gd name="T9" fmla="*/ 261 h 369"/>
                <a:gd name="T10" fmla="*/ 19 w 287"/>
                <a:gd name="T11" fmla="*/ 218 h 369"/>
                <a:gd name="T12" fmla="*/ 24 w 287"/>
                <a:gd name="T13" fmla="*/ 172 h 369"/>
                <a:gd name="T14" fmla="*/ 43 w 287"/>
                <a:gd name="T15" fmla="*/ 123 h 369"/>
                <a:gd name="T16" fmla="*/ 185 w 287"/>
                <a:gd name="T17" fmla="*/ 31 h 369"/>
                <a:gd name="T18" fmla="*/ 286 w 287"/>
                <a:gd name="T19" fmla="*/ 124 h 369"/>
                <a:gd name="T20" fmla="*/ 157 w 287"/>
                <a:gd name="T21" fmla="*/ 28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369">
                  <a:moveTo>
                    <a:pt x="157" y="286"/>
                  </a:moveTo>
                  <a:cubicBezTo>
                    <a:pt x="147" y="320"/>
                    <a:pt x="119" y="344"/>
                    <a:pt x="98" y="343"/>
                  </a:cubicBezTo>
                  <a:cubicBezTo>
                    <a:pt x="76" y="342"/>
                    <a:pt x="57" y="369"/>
                    <a:pt x="42" y="358"/>
                  </a:cubicBezTo>
                  <a:cubicBezTo>
                    <a:pt x="27" y="346"/>
                    <a:pt x="11" y="334"/>
                    <a:pt x="5" y="312"/>
                  </a:cubicBezTo>
                  <a:cubicBezTo>
                    <a:pt x="0" y="289"/>
                    <a:pt x="4" y="269"/>
                    <a:pt x="7" y="261"/>
                  </a:cubicBezTo>
                  <a:cubicBezTo>
                    <a:pt x="10" y="254"/>
                    <a:pt x="14" y="234"/>
                    <a:pt x="19" y="218"/>
                  </a:cubicBezTo>
                  <a:cubicBezTo>
                    <a:pt x="23" y="201"/>
                    <a:pt x="19" y="184"/>
                    <a:pt x="24" y="172"/>
                  </a:cubicBezTo>
                  <a:cubicBezTo>
                    <a:pt x="29" y="159"/>
                    <a:pt x="38" y="132"/>
                    <a:pt x="43" y="123"/>
                  </a:cubicBezTo>
                  <a:cubicBezTo>
                    <a:pt x="49" y="115"/>
                    <a:pt x="114" y="0"/>
                    <a:pt x="185" y="31"/>
                  </a:cubicBezTo>
                  <a:cubicBezTo>
                    <a:pt x="255" y="62"/>
                    <a:pt x="287" y="119"/>
                    <a:pt x="286" y="124"/>
                  </a:cubicBezTo>
                  <a:cubicBezTo>
                    <a:pt x="286" y="124"/>
                    <a:pt x="196" y="163"/>
                    <a:pt x="157" y="286"/>
                  </a:cubicBezTo>
                </a:path>
              </a:pathLst>
            </a:custGeom>
            <a:solidFill>
              <a:srgbClr val="191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87">
              <a:extLst>
                <a:ext uri="{FF2B5EF4-FFF2-40B4-BE49-F238E27FC236}">
                  <a16:creationId xmlns:a16="http://schemas.microsoft.com/office/drawing/2014/main" id="{60489A46-83BE-4C7E-9482-FE7C84175DD8}"/>
                </a:ext>
              </a:extLst>
            </p:cNvPr>
            <p:cNvSpPr>
              <a:spLocks/>
            </p:cNvSpPr>
            <p:nvPr/>
          </p:nvSpPr>
          <p:spPr bwMode="auto">
            <a:xfrm>
              <a:off x="10719156" y="1798638"/>
              <a:ext cx="95250" cy="307975"/>
            </a:xfrm>
            <a:custGeom>
              <a:avLst/>
              <a:gdLst>
                <a:gd name="T0" fmla="*/ 12 w 64"/>
                <a:gd name="T1" fmla="*/ 47 h 206"/>
                <a:gd name="T2" fmla="*/ 26 w 64"/>
                <a:gd name="T3" fmla="*/ 76 h 206"/>
                <a:gd name="T4" fmla="*/ 12 w 64"/>
                <a:gd name="T5" fmla="*/ 140 h 206"/>
                <a:gd name="T6" fmla="*/ 16 w 64"/>
                <a:gd name="T7" fmla="*/ 206 h 206"/>
                <a:gd name="T8" fmla="*/ 32 w 64"/>
                <a:gd name="T9" fmla="*/ 146 h 206"/>
                <a:gd name="T10" fmla="*/ 54 w 64"/>
                <a:gd name="T11" fmla="*/ 120 h 206"/>
                <a:gd name="T12" fmla="*/ 62 w 64"/>
                <a:gd name="T13" fmla="*/ 82 h 206"/>
                <a:gd name="T14" fmla="*/ 51 w 64"/>
                <a:gd name="T15" fmla="*/ 50 h 206"/>
                <a:gd name="T16" fmla="*/ 35 w 64"/>
                <a:gd name="T17" fmla="*/ 11 h 206"/>
                <a:gd name="T18" fmla="*/ 12 w 64"/>
                <a:gd name="T19" fmla="*/ 4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06">
                  <a:moveTo>
                    <a:pt x="12" y="47"/>
                  </a:moveTo>
                  <a:cubicBezTo>
                    <a:pt x="12" y="47"/>
                    <a:pt x="20" y="41"/>
                    <a:pt x="26" y="76"/>
                  </a:cubicBezTo>
                  <a:cubicBezTo>
                    <a:pt x="31" y="104"/>
                    <a:pt x="25" y="107"/>
                    <a:pt x="12" y="140"/>
                  </a:cubicBezTo>
                  <a:cubicBezTo>
                    <a:pt x="1" y="170"/>
                    <a:pt x="0" y="191"/>
                    <a:pt x="16" y="206"/>
                  </a:cubicBezTo>
                  <a:cubicBezTo>
                    <a:pt x="16" y="206"/>
                    <a:pt x="19" y="155"/>
                    <a:pt x="32" y="146"/>
                  </a:cubicBezTo>
                  <a:cubicBezTo>
                    <a:pt x="45" y="137"/>
                    <a:pt x="51" y="130"/>
                    <a:pt x="54" y="120"/>
                  </a:cubicBezTo>
                  <a:cubicBezTo>
                    <a:pt x="58" y="110"/>
                    <a:pt x="64" y="86"/>
                    <a:pt x="62" y="82"/>
                  </a:cubicBezTo>
                  <a:cubicBezTo>
                    <a:pt x="59" y="77"/>
                    <a:pt x="51" y="58"/>
                    <a:pt x="51" y="50"/>
                  </a:cubicBezTo>
                  <a:cubicBezTo>
                    <a:pt x="51" y="41"/>
                    <a:pt x="35" y="22"/>
                    <a:pt x="35" y="11"/>
                  </a:cubicBezTo>
                  <a:cubicBezTo>
                    <a:pt x="36" y="0"/>
                    <a:pt x="12" y="47"/>
                    <a:pt x="12" y="47"/>
                  </a:cubicBezTo>
                </a:path>
              </a:pathLst>
            </a:custGeom>
            <a:solidFill>
              <a:srgbClr val="191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88">
              <a:extLst>
                <a:ext uri="{FF2B5EF4-FFF2-40B4-BE49-F238E27FC236}">
                  <a16:creationId xmlns:a16="http://schemas.microsoft.com/office/drawing/2014/main" id="{60D7570F-8D3A-4D39-8D7C-FD6B1C6570F2}"/>
                </a:ext>
              </a:extLst>
            </p:cNvPr>
            <p:cNvSpPr>
              <a:spLocks/>
            </p:cNvSpPr>
            <p:nvPr/>
          </p:nvSpPr>
          <p:spPr bwMode="auto">
            <a:xfrm>
              <a:off x="10765194" y="1797051"/>
              <a:ext cx="87313" cy="295275"/>
            </a:xfrm>
            <a:custGeom>
              <a:avLst/>
              <a:gdLst>
                <a:gd name="T0" fmla="*/ 37 w 58"/>
                <a:gd name="T1" fmla="*/ 0 h 197"/>
                <a:gd name="T2" fmla="*/ 49 w 58"/>
                <a:gd name="T3" fmla="*/ 93 h 197"/>
                <a:gd name="T4" fmla="*/ 32 w 58"/>
                <a:gd name="T5" fmla="*/ 157 h 197"/>
                <a:gd name="T6" fmla="*/ 18 w 58"/>
                <a:gd name="T7" fmla="*/ 197 h 197"/>
                <a:gd name="T8" fmla="*/ 7 w 58"/>
                <a:gd name="T9" fmla="*/ 154 h 197"/>
                <a:gd name="T10" fmla="*/ 18 w 58"/>
                <a:gd name="T11" fmla="*/ 97 h 197"/>
                <a:gd name="T12" fmla="*/ 8 w 58"/>
                <a:gd name="T13" fmla="*/ 38 h 197"/>
                <a:gd name="T14" fmla="*/ 37 w 58"/>
                <a:gd name="T15" fmla="*/ 0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97">
                  <a:moveTo>
                    <a:pt x="37" y="0"/>
                  </a:moveTo>
                  <a:cubicBezTo>
                    <a:pt x="37" y="0"/>
                    <a:pt x="41" y="66"/>
                    <a:pt x="49" y="93"/>
                  </a:cubicBezTo>
                  <a:cubicBezTo>
                    <a:pt x="58" y="120"/>
                    <a:pt x="45" y="140"/>
                    <a:pt x="32" y="157"/>
                  </a:cubicBezTo>
                  <a:cubicBezTo>
                    <a:pt x="18" y="173"/>
                    <a:pt x="16" y="188"/>
                    <a:pt x="18" y="197"/>
                  </a:cubicBezTo>
                  <a:cubicBezTo>
                    <a:pt x="18" y="197"/>
                    <a:pt x="0" y="182"/>
                    <a:pt x="7" y="154"/>
                  </a:cubicBezTo>
                  <a:cubicBezTo>
                    <a:pt x="15" y="126"/>
                    <a:pt x="13" y="128"/>
                    <a:pt x="18" y="97"/>
                  </a:cubicBezTo>
                  <a:cubicBezTo>
                    <a:pt x="24" y="66"/>
                    <a:pt x="11" y="65"/>
                    <a:pt x="8" y="38"/>
                  </a:cubicBezTo>
                  <a:cubicBezTo>
                    <a:pt x="4" y="12"/>
                    <a:pt x="37" y="0"/>
                    <a:pt x="37" y="0"/>
                  </a:cubicBezTo>
                </a:path>
              </a:pathLst>
            </a:custGeom>
            <a:solidFill>
              <a:srgbClr val="191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89">
              <a:extLst>
                <a:ext uri="{FF2B5EF4-FFF2-40B4-BE49-F238E27FC236}">
                  <a16:creationId xmlns:a16="http://schemas.microsoft.com/office/drawing/2014/main" id="{F09E4059-B4DF-40D0-81EB-DD148ED5D4BE}"/>
                </a:ext>
              </a:extLst>
            </p:cNvPr>
            <p:cNvSpPr>
              <a:spLocks/>
            </p:cNvSpPr>
            <p:nvPr/>
          </p:nvSpPr>
          <p:spPr bwMode="auto">
            <a:xfrm>
              <a:off x="11014431" y="1660526"/>
              <a:ext cx="60325" cy="103188"/>
            </a:xfrm>
            <a:custGeom>
              <a:avLst/>
              <a:gdLst>
                <a:gd name="T0" fmla="*/ 0 w 41"/>
                <a:gd name="T1" fmla="*/ 55 h 69"/>
                <a:gd name="T2" fmla="*/ 38 w 41"/>
                <a:gd name="T3" fmla="*/ 55 h 69"/>
                <a:gd name="T4" fmla="*/ 35 w 41"/>
                <a:gd name="T5" fmla="*/ 0 h 69"/>
                <a:gd name="T6" fmla="*/ 0 w 41"/>
                <a:gd name="T7" fmla="*/ 55 h 69"/>
              </a:gdLst>
              <a:ahLst/>
              <a:cxnLst>
                <a:cxn ang="0">
                  <a:pos x="T0" y="T1"/>
                </a:cxn>
                <a:cxn ang="0">
                  <a:pos x="T2" y="T3"/>
                </a:cxn>
                <a:cxn ang="0">
                  <a:pos x="T4" y="T5"/>
                </a:cxn>
                <a:cxn ang="0">
                  <a:pos x="T6" y="T7"/>
                </a:cxn>
              </a:cxnLst>
              <a:rect l="0" t="0" r="r" b="b"/>
              <a:pathLst>
                <a:path w="41" h="69">
                  <a:moveTo>
                    <a:pt x="0" y="55"/>
                  </a:moveTo>
                  <a:cubicBezTo>
                    <a:pt x="0" y="55"/>
                    <a:pt x="41" y="69"/>
                    <a:pt x="38" y="55"/>
                  </a:cubicBezTo>
                  <a:cubicBezTo>
                    <a:pt x="36" y="42"/>
                    <a:pt x="32" y="6"/>
                    <a:pt x="35" y="0"/>
                  </a:cubicBezTo>
                  <a:lnTo>
                    <a:pt x="0" y="55"/>
                  </a:lnTo>
                  <a:close/>
                </a:path>
              </a:pathLst>
            </a:custGeom>
            <a:solidFill>
              <a:srgbClr val="D98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90">
              <a:extLst>
                <a:ext uri="{FF2B5EF4-FFF2-40B4-BE49-F238E27FC236}">
                  <a16:creationId xmlns:a16="http://schemas.microsoft.com/office/drawing/2014/main" id="{96036D3C-61D7-4D85-BBDB-418FDB34AB4B}"/>
                </a:ext>
              </a:extLst>
            </p:cNvPr>
            <p:cNvSpPr>
              <a:spLocks/>
            </p:cNvSpPr>
            <p:nvPr/>
          </p:nvSpPr>
          <p:spPr bwMode="auto">
            <a:xfrm>
              <a:off x="10477856" y="2422526"/>
              <a:ext cx="1004888" cy="420688"/>
            </a:xfrm>
            <a:custGeom>
              <a:avLst/>
              <a:gdLst>
                <a:gd name="T0" fmla="*/ 513 w 671"/>
                <a:gd name="T1" fmla="*/ 35 h 281"/>
                <a:gd name="T2" fmla="*/ 485 w 671"/>
                <a:gd name="T3" fmla="*/ 22 h 281"/>
                <a:gd name="T4" fmla="*/ 47 w 671"/>
                <a:gd name="T5" fmla="*/ 0 h 281"/>
                <a:gd name="T6" fmla="*/ 129 w 671"/>
                <a:gd name="T7" fmla="*/ 222 h 281"/>
                <a:gd name="T8" fmla="*/ 513 w 671"/>
                <a:gd name="T9" fmla="*/ 228 h 281"/>
                <a:gd name="T10" fmla="*/ 592 w 671"/>
                <a:gd name="T11" fmla="*/ 187 h 281"/>
                <a:gd name="T12" fmla="*/ 647 w 671"/>
                <a:gd name="T13" fmla="*/ 90 h 281"/>
                <a:gd name="T14" fmla="*/ 513 w 671"/>
                <a:gd name="T15" fmla="*/ 35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281">
                  <a:moveTo>
                    <a:pt x="513" y="35"/>
                  </a:moveTo>
                  <a:cubicBezTo>
                    <a:pt x="504" y="27"/>
                    <a:pt x="496" y="21"/>
                    <a:pt x="485" y="22"/>
                  </a:cubicBezTo>
                  <a:cubicBezTo>
                    <a:pt x="408" y="29"/>
                    <a:pt x="47" y="0"/>
                    <a:pt x="47" y="0"/>
                  </a:cubicBezTo>
                  <a:cubicBezTo>
                    <a:pt x="47" y="0"/>
                    <a:pt x="0" y="210"/>
                    <a:pt x="129" y="222"/>
                  </a:cubicBezTo>
                  <a:cubicBezTo>
                    <a:pt x="221" y="230"/>
                    <a:pt x="410" y="230"/>
                    <a:pt x="513" y="228"/>
                  </a:cubicBezTo>
                  <a:cubicBezTo>
                    <a:pt x="513" y="228"/>
                    <a:pt x="514" y="281"/>
                    <a:pt x="592" y="187"/>
                  </a:cubicBezTo>
                  <a:cubicBezTo>
                    <a:pt x="671" y="93"/>
                    <a:pt x="647" y="90"/>
                    <a:pt x="647" y="90"/>
                  </a:cubicBezTo>
                  <a:lnTo>
                    <a:pt x="513" y="35"/>
                  </a:lnTo>
                  <a:close/>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91">
              <a:extLst>
                <a:ext uri="{FF2B5EF4-FFF2-40B4-BE49-F238E27FC236}">
                  <a16:creationId xmlns:a16="http://schemas.microsoft.com/office/drawing/2014/main" id="{AF87A3D9-0F06-4F2A-ABD0-62B50916D455}"/>
                </a:ext>
              </a:extLst>
            </p:cNvPr>
            <p:cNvSpPr>
              <a:spLocks/>
            </p:cNvSpPr>
            <p:nvPr/>
          </p:nvSpPr>
          <p:spPr bwMode="auto">
            <a:xfrm>
              <a:off x="10369906" y="2020888"/>
              <a:ext cx="796925" cy="465138"/>
            </a:xfrm>
            <a:custGeom>
              <a:avLst/>
              <a:gdLst>
                <a:gd name="T0" fmla="*/ 488 w 532"/>
                <a:gd name="T1" fmla="*/ 260 h 311"/>
                <a:gd name="T2" fmla="*/ 365 w 532"/>
                <a:gd name="T3" fmla="*/ 254 h 311"/>
                <a:gd name="T4" fmla="*/ 135 w 532"/>
                <a:gd name="T5" fmla="*/ 169 h 311"/>
                <a:gd name="T6" fmla="*/ 215 w 532"/>
                <a:gd name="T7" fmla="*/ 24 h 311"/>
                <a:gd name="T8" fmla="*/ 91 w 532"/>
                <a:gd name="T9" fmla="*/ 0 h 311"/>
                <a:gd name="T10" fmla="*/ 34 w 532"/>
                <a:gd name="T11" fmla="*/ 240 h 311"/>
                <a:gd name="T12" fmla="*/ 199 w 532"/>
                <a:gd name="T13" fmla="*/ 290 h 311"/>
                <a:gd name="T14" fmla="*/ 406 w 532"/>
                <a:gd name="T15" fmla="*/ 307 h 311"/>
                <a:gd name="T16" fmla="*/ 492 w 532"/>
                <a:gd name="T17" fmla="*/ 304 h 311"/>
                <a:gd name="T18" fmla="*/ 532 w 532"/>
                <a:gd name="T19" fmla="*/ 298 h 311"/>
                <a:gd name="T20" fmla="*/ 488 w 532"/>
                <a:gd name="T21" fmla="*/ 2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311">
                  <a:moveTo>
                    <a:pt x="488" y="260"/>
                  </a:moveTo>
                  <a:cubicBezTo>
                    <a:pt x="470" y="252"/>
                    <a:pt x="412" y="248"/>
                    <a:pt x="365" y="254"/>
                  </a:cubicBezTo>
                  <a:cubicBezTo>
                    <a:pt x="318" y="260"/>
                    <a:pt x="163" y="177"/>
                    <a:pt x="135" y="169"/>
                  </a:cubicBezTo>
                  <a:cubicBezTo>
                    <a:pt x="135" y="169"/>
                    <a:pt x="190" y="67"/>
                    <a:pt x="215" y="24"/>
                  </a:cubicBezTo>
                  <a:cubicBezTo>
                    <a:pt x="91" y="0"/>
                    <a:pt x="91" y="0"/>
                    <a:pt x="91" y="0"/>
                  </a:cubicBezTo>
                  <a:cubicBezTo>
                    <a:pt x="49" y="96"/>
                    <a:pt x="0" y="211"/>
                    <a:pt x="34" y="240"/>
                  </a:cubicBezTo>
                  <a:cubicBezTo>
                    <a:pt x="71" y="271"/>
                    <a:pt x="162" y="291"/>
                    <a:pt x="199" y="290"/>
                  </a:cubicBezTo>
                  <a:cubicBezTo>
                    <a:pt x="237" y="289"/>
                    <a:pt x="401" y="311"/>
                    <a:pt x="406" y="307"/>
                  </a:cubicBezTo>
                  <a:cubicBezTo>
                    <a:pt x="412" y="302"/>
                    <a:pt x="475" y="290"/>
                    <a:pt x="492" y="304"/>
                  </a:cubicBezTo>
                  <a:cubicBezTo>
                    <a:pt x="532" y="298"/>
                    <a:pt x="532" y="298"/>
                    <a:pt x="532" y="298"/>
                  </a:cubicBezTo>
                  <a:cubicBezTo>
                    <a:pt x="532" y="298"/>
                    <a:pt x="506" y="268"/>
                    <a:pt x="488" y="260"/>
                  </a:cubicBezTo>
                </a:path>
              </a:pathLst>
            </a:custGeom>
            <a:solidFill>
              <a:srgbClr val="D98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92">
              <a:extLst>
                <a:ext uri="{FF2B5EF4-FFF2-40B4-BE49-F238E27FC236}">
                  <a16:creationId xmlns:a16="http://schemas.microsoft.com/office/drawing/2014/main" id="{DE322849-00FE-40DC-BA12-F7AA4E467304}"/>
                </a:ext>
              </a:extLst>
            </p:cNvPr>
            <p:cNvSpPr>
              <a:spLocks/>
            </p:cNvSpPr>
            <p:nvPr/>
          </p:nvSpPr>
          <p:spPr bwMode="auto">
            <a:xfrm>
              <a:off x="10777894" y="2454276"/>
              <a:ext cx="695325" cy="46038"/>
            </a:xfrm>
            <a:custGeom>
              <a:avLst/>
              <a:gdLst>
                <a:gd name="T0" fmla="*/ 436 w 438"/>
                <a:gd name="T1" fmla="*/ 21 h 29"/>
                <a:gd name="T2" fmla="*/ 438 w 438"/>
                <a:gd name="T3" fmla="*/ 11 h 29"/>
                <a:gd name="T4" fmla="*/ 214 w 438"/>
                <a:gd name="T5" fmla="*/ 10 h 29"/>
                <a:gd name="T6" fmla="*/ 2 w 438"/>
                <a:gd name="T7" fmla="*/ 0 h 29"/>
                <a:gd name="T8" fmla="*/ 0 w 438"/>
                <a:gd name="T9" fmla="*/ 11 h 29"/>
                <a:gd name="T10" fmla="*/ 251 w 438"/>
                <a:gd name="T11" fmla="*/ 27 h 29"/>
                <a:gd name="T12" fmla="*/ 295 w 438"/>
                <a:gd name="T13" fmla="*/ 29 h 29"/>
                <a:gd name="T14" fmla="*/ 436 w 438"/>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29">
                  <a:moveTo>
                    <a:pt x="436" y="21"/>
                  </a:moveTo>
                  <a:lnTo>
                    <a:pt x="438" y="11"/>
                  </a:lnTo>
                  <a:lnTo>
                    <a:pt x="214" y="10"/>
                  </a:lnTo>
                  <a:lnTo>
                    <a:pt x="2" y="0"/>
                  </a:lnTo>
                  <a:lnTo>
                    <a:pt x="0" y="11"/>
                  </a:lnTo>
                  <a:lnTo>
                    <a:pt x="251" y="27"/>
                  </a:lnTo>
                  <a:lnTo>
                    <a:pt x="295" y="29"/>
                  </a:lnTo>
                  <a:lnTo>
                    <a:pt x="436" y="21"/>
                  </a:lnTo>
                  <a:close/>
                </a:path>
              </a:pathLst>
            </a:custGeom>
            <a:solidFill>
              <a:srgbClr val="D9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93">
              <a:extLst>
                <a:ext uri="{FF2B5EF4-FFF2-40B4-BE49-F238E27FC236}">
                  <a16:creationId xmlns:a16="http://schemas.microsoft.com/office/drawing/2014/main" id="{CE97FF82-35ED-4F6F-A4EC-068964F0C250}"/>
                </a:ext>
              </a:extLst>
            </p:cNvPr>
            <p:cNvSpPr>
              <a:spLocks/>
            </p:cNvSpPr>
            <p:nvPr/>
          </p:nvSpPr>
          <p:spPr bwMode="auto">
            <a:xfrm>
              <a:off x="10495319" y="1833563"/>
              <a:ext cx="282575" cy="279400"/>
            </a:xfrm>
            <a:custGeom>
              <a:avLst/>
              <a:gdLst>
                <a:gd name="T0" fmla="*/ 115 w 188"/>
                <a:gd name="T1" fmla="*/ 187 h 187"/>
                <a:gd name="T2" fmla="*/ 143 w 188"/>
                <a:gd name="T3" fmla="*/ 130 h 187"/>
                <a:gd name="T4" fmla="*/ 113 w 188"/>
                <a:gd name="T5" fmla="*/ 0 h 187"/>
                <a:gd name="T6" fmla="*/ 18 w 188"/>
                <a:gd name="T7" fmla="*/ 101 h 187"/>
                <a:gd name="T8" fmla="*/ 0 w 188"/>
                <a:gd name="T9" fmla="*/ 141 h 187"/>
                <a:gd name="T10" fmla="*/ 115 w 188"/>
                <a:gd name="T11" fmla="*/ 187 h 187"/>
              </a:gdLst>
              <a:ahLst/>
              <a:cxnLst>
                <a:cxn ang="0">
                  <a:pos x="T0" y="T1"/>
                </a:cxn>
                <a:cxn ang="0">
                  <a:pos x="T2" y="T3"/>
                </a:cxn>
                <a:cxn ang="0">
                  <a:pos x="T4" y="T5"/>
                </a:cxn>
                <a:cxn ang="0">
                  <a:pos x="T6" y="T7"/>
                </a:cxn>
                <a:cxn ang="0">
                  <a:pos x="T8" y="T9"/>
                </a:cxn>
                <a:cxn ang="0">
                  <a:pos x="T10" y="T11"/>
                </a:cxn>
              </a:cxnLst>
              <a:rect l="0" t="0" r="r" b="b"/>
              <a:pathLst>
                <a:path w="188" h="187">
                  <a:moveTo>
                    <a:pt x="115" y="187"/>
                  </a:moveTo>
                  <a:cubicBezTo>
                    <a:pt x="132" y="158"/>
                    <a:pt x="141" y="131"/>
                    <a:pt x="143" y="130"/>
                  </a:cubicBezTo>
                  <a:cubicBezTo>
                    <a:pt x="150" y="125"/>
                    <a:pt x="188" y="6"/>
                    <a:pt x="113" y="0"/>
                  </a:cubicBezTo>
                  <a:cubicBezTo>
                    <a:pt x="113" y="0"/>
                    <a:pt x="62" y="1"/>
                    <a:pt x="18" y="101"/>
                  </a:cubicBezTo>
                  <a:cubicBezTo>
                    <a:pt x="9" y="120"/>
                    <a:pt x="9" y="120"/>
                    <a:pt x="0" y="141"/>
                  </a:cubicBezTo>
                  <a:lnTo>
                    <a:pt x="115" y="187"/>
                  </a:lnTo>
                  <a:close/>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94">
              <a:extLst>
                <a:ext uri="{FF2B5EF4-FFF2-40B4-BE49-F238E27FC236}">
                  <a16:creationId xmlns:a16="http://schemas.microsoft.com/office/drawing/2014/main" id="{35CCFF1E-E598-4A44-953E-E5165CD8ADF2}"/>
                </a:ext>
              </a:extLst>
            </p:cNvPr>
            <p:cNvSpPr>
              <a:spLocks/>
            </p:cNvSpPr>
            <p:nvPr/>
          </p:nvSpPr>
          <p:spPr bwMode="auto">
            <a:xfrm>
              <a:off x="11277956" y="2535238"/>
              <a:ext cx="234950" cy="801688"/>
            </a:xfrm>
            <a:custGeom>
              <a:avLst/>
              <a:gdLst>
                <a:gd name="T0" fmla="*/ 0 w 157"/>
                <a:gd name="T1" fmla="*/ 0 h 536"/>
                <a:gd name="T2" fmla="*/ 112 w 157"/>
                <a:gd name="T3" fmla="*/ 36 h 536"/>
                <a:gd name="T4" fmla="*/ 149 w 157"/>
                <a:gd name="T5" fmla="*/ 114 h 536"/>
                <a:gd name="T6" fmla="*/ 133 w 157"/>
                <a:gd name="T7" fmla="*/ 334 h 536"/>
                <a:gd name="T8" fmla="*/ 112 w 157"/>
                <a:gd name="T9" fmla="*/ 536 h 536"/>
                <a:gd name="T10" fmla="*/ 74 w 157"/>
                <a:gd name="T11" fmla="*/ 206 h 536"/>
                <a:gd name="T12" fmla="*/ 0 w 157"/>
                <a:gd name="T13" fmla="*/ 0 h 536"/>
              </a:gdLst>
              <a:ahLst/>
              <a:cxnLst>
                <a:cxn ang="0">
                  <a:pos x="T0" y="T1"/>
                </a:cxn>
                <a:cxn ang="0">
                  <a:pos x="T2" y="T3"/>
                </a:cxn>
                <a:cxn ang="0">
                  <a:pos x="T4" y="T5"/>
                </a:cxn>
                <a:cxn ang="0">
                  <a:pos x="T6" y="T7"/>
                </a:cxn>
                <a:cxn ang="0">
                  <a:pos x="T8" y="T9"/>
                </a:cxn>
                <a:cxn ang="0">
                  <a:pos x="T10" y="T11"/>
                </a:cxn>
                <a:cxn ang="0">
                  <a:pos x="T12" y="T13"/>
                </a:cxn>
              </a:cxnLst>
              <a:rect l="0" t="0" r="r" b="b"/>
              <a:pathLst>
                <a:path w="157" h="536">
                  <a:moveTo>
                    <a:pt x="0" y="0"/>
                  </a:moveTo>
                  <a:cubicBezTo>
                    <a:pt x="0" y="0"/>
                    <a:pt x="86" y="13"/>
                    <a:pt x="112" y="36"/>
                  </a:cubicBezTo>
                  <a:cubicBezTo>
                    <a:pt x="138" y="58"/>
                    <a:pt x="157" y="64"/>
                    <a:pt x="149" y="114"/>
                  </a:cubicBezTo>
                  <a:cubicBezTo>
                    <a:pt x="141" y="165"/>
                    <a:pt x="147" y="282"/>
                    <a:pt x="133" y="334"/>
                  </a:cubicBezTo>
                  <a:cubicBezTo>
                    <a:pt x="120" y="385"/>
                    <a:pt x="112" y="536"/>
                    <a:pt x="112" y="536"/>
                  </a:cubicBezTo>
                  <a:cubicBezTo>
                    <a:pt x="74" y="206"/>
                    <a:pt x="74" y="206"/>
                    <a:pt x="74" y="206"/>
                  </a:cubicBezTo>
                  <a:lnTo>
                    <a:pt x="0" y="0"/>
                  </a:lnTo>
                  <a:close/>
                </a:path>
              </a:pathLst>
            </a:custGeom>
            <a:solidFill>
              <a:srgbClr val="B8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95">
              <a:extLst>
                <a:ext uri="{FF2B5EF4-FFF2-40B4-BE49-F238E27FC236}">
                  <a16:creationId xmlns:a16="http://schemas.microsoft.com/office/drawing/2014/main" id="{C79E5F4E-B539-4FE9-82FE-71F63C12DC33}"/>
                </a:ext>
              </a:extLst>
            </p:cNvPr>
            <p:cNvSpPr>
              <a:spLocks/>
            </p:cNvSpPr>
            <p:nvPr/>
          </p:nvSpPr>
          <p:spPr bwMode="auto">
            <a:xfrm>
              <a:off x="11192231" y="2532063"/>
              <a:ext cx="342900" cy="917575"/>
            </a:xfrm>
            <a:custGeom>
              <a:avLst/>
              <a:gdLst>
                <a:gd name="T0" fmla="*/ 200 w 229"/>
                <a:gd name="T1" fmla="*/ 476 h 613"/>
                <a:gd name="T2" fmla="*/ 184 w 229"/>
                <a:gd name="T3" fmla="*/ 330 h 613"/>
                <a:gd name="T4" fmla="*/ 166 w 229"/>
                <a:gd name="T5" fmla="*/ 72 h 613"/>
                <a:gd name="T6" fmla="*/ 66 w 229"/>
                <a:gd name="T7" fmla="*/ 0 h 613"/>
                <a:gd name="T8" fmla="*/ 33 w 229"/>
                <a:gd name="T9" fmla="*/ 33 h 613"/>
                <a:gd name="T10" fmla="*/ 1 w 229"/>
                <a:gd name="T11" fmla="*/ 96 h 613"/>
                <a:gd name="T12" fmla="*/ 0 w 229"/>
                <a:gd name="T13" fmla="*/ 153 h 613"/>
                <a:gd name="T14" fmla="*/ 29 w 229"/>
                <a:gd name="T15" fmla="*/ 160 h 613"/>
                <a:gd name="T16" fmla="*/ 36 w 229"/>
                <a:gd name="T17" fmla="*/ 274 h 613"/>
                <a:gd name="T18" fmla="*/ 97 w 229"/>
                <a:gd name="T19" fmla="*/ 430 h 613"/>
                <a:gd name="T20" fmla="*/ 146 w 229"/>
                <a:gd name="T21" fmla="*/ 528 h 613"/>
                <a:gd name="T22" fmla="*/ 229 w 229"/>
                <a:gd name="T23" fmla="*/ 613 h 613"/>
                <a:gd name="T24" fmla="*/ 200 w 229"/>
                <a:gd name="T25" fmla="*/ 47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613">
                  <a:moveTo>
                    <a:pt x="200" y="476"/>
                  </a:moveTo>
                  <a:cubicBezTo>
                    <a:pt x="186" y="437"/>
                    <a:pt x="180" y="347"/>
                    <a:pt x="184" y="330"/>
                  </a:cubicBezTo>
                  <a:cubicBezTo>
                    <a:pt x="188" y="312"/>
                    <a:pt x="172" y="85"/>
                    <a:pt x="166" y="72"/>
                  </a:cubicBezTo>
                  <a:cubicBezTo>
                    <a:pt x="163" y="63"/>
                    <a:pt x="118" y="29"/>
                    <a:pt x="66" y="0"/>
                  </a:cubicBezTo>
                  <a:cubicBezTo>
                    <a:pt x="33" y="33"/>
                    <a:pt x="33" y="33"/>
                    <a:pt x="33" y="33"/>
                  </a:cubicBezTo>
                  <a:cubicBezTo>
                    <a:pt x="1" y="96"/>
                    <a:pt x="1" y="96"/>
                    <a:pt x="1" y="96"/>
                  </a:cubicBezTo>
                  <a:cubicBezTo>
                    <a:pt x="0" y="153"/>
                    <a:pt x="0" y="153"/>
                    <a:pt x="0" y="153"/>
                  </a:cubicBezTo>
                  <a:cubicBezTo>
                    <a:pt x="31" y="163"/>
                    <a:pt x="27" y="161"/>
                    <a:pt x="29" y="160"/>
                  </a:cubicBezTo>
                  <a:cubicBezTo>
                    <a:pt x="29" y="160"/>
                    <a:pt x="14" y="215"/>
                    <a:pt x="36" y="274"/>
                  </a:cubicBezTo>
                  <a:cubicBezTo>
                    <a:pt x="58" y="333"/>
                    <a:pt x="107" y="414"/>
                    <a:pt x="97" y="430"/>
                  </a:cubicBezTo>
                  <a:cubicBezTo>
                    <a:pt x="97" y="430"/>
                    <a:pt x="133" y="476"/>
                    <a:pt x="146" y="528"/>
                  </a:cubicBezTo>
                  <a:cubicBezTo>
                    <a:pt x="165" y="610"/>
                    <a:pt x="229" y="613"/>
                    <a:pt x="229" y="613"/>
                  </a:cubicBezTo>
                  <a:cubicBezTo>
                    <a:pt x="229" y="613"/>
                    <a:pt x="215" y="514"/>
                    <a:pt x="200" y="476"/>
                  </a:cubicBezTo>
                </a:path>
              </a:pathLst>
            </a:custGeom>
            <a:solidFill>
              <a:srgbClr val="D98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96">
              <a:extLst>
                <a:ext uri="{FF2B5EF4-FFF2-40B4-BE49-F238E27FC236}">
                  <a16:creationId xmlns:a16="http://schemas.microsoft.com/office/drawing/2014/main" id="{A1859D63-8E9B-4746-97F3-E04CCE8F092F}"/>
                </a:ext>
              </a:extLst>
            </p:cNvPr>
            <p:cNvSpPr>
              <a:spLocks/>
            </p:cNvSpPr>
            <p:nvPr/>
          </p:nvSpPr>
          <p:spPr bwMode="auto">
            <a:xfrm>
              <a:off x="11225569" y="3171826"/>
              <a:ext cx="401638" cy="350838"/>
            </a:xfrm>
            <a:custGeom>
              <a:avLst/>
              <a:gdLst>
                <a:gd name="T0" fmla="*/ 11 w 268"/>
                <a:gd name="T1" fmla="*/ 191 h 234"/>
                <a:gd name="T2" fmla="*/ 0 w 268"/>
                <a:gd name="T3" fmla="*/ 185 h 234"/>
                <a:gd name="T4" fmla="*/ 22 w 268"/>
                <a:gd name="T5" fmla="*/ 58 h 234"/>
                <a:gd name="T6" fmla="*/ 78 w 268"/>
                <a:gd name="T7" fmla="*/ 2 h 234"/>
                <a:gd name="T8" fmla="*/ 182 w 268"/>
                <a:gd name="T9" fmla="*/ 175 h 234"/>
                <a:gd name="T10" fmla="*/ 266 w 268"/>
                <a:gd name="T11" fmla="*/ 222 h 234"/>
                <a:gd name="T12" fmla="*/ 113 w 268"/>
                <a:gd name="T13" fmla="*/ 210 h 234"/>
                <a:gd name="T14" fmla="*/ 56 w 268"/>
                <a:gd name="T15" fmla="*/ 103 h 234"/>
                <a:gd name="T16" fmla="*/ 11 w 268"/>
                <a:gd name="T17" fmla="*/ 19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234">
                  <a:moveTo>
                    <a:pt x="11" y="191"/>
                  </a:moveTo>
                  <a:cubicBezTo>
                    <a:pt x="0" y="185"/>
                    <a:pt x="0" y="185"/>
                    <a:pt x="0" y="185"/>
                  </a:cubicBezTo>
                  <a:cubicBezTo>
                    <a:pt x="0" y="185"/>
                    <a:pt x="23" y="78"/>
                    <a:pt x="22" y="58"/>
                  </a:cubicBezTo>
                  <a:cubicBezTo>
                    <a:pt x="20" y="37"/>
                    <a:pt x="40" y="0"/>
                    <a:pt x="78" y="2"/>
                  </a:cubicBezTo>
                  <a:cubicBezTo>
                    <a:pt x="115" y="4"/>
                    <a:pt x="111" y="150"/>
                    <a:pt x="182" y="175"/>
                  </a:cubicBezTo>
                  <a:cubicBezTo>
                    <a:pt x="253" y="200"/>
                    <a:pt x="268" y="204"/>
                    <a:pt x="266" y="222"/>
                  </a:cubicBezTo>
                  <a:cubicBezTo>
                    <a:pt x="266" y="222"/>
                    <a:pt x="157" y="234"/>
                    <a:pt x="113" y="210"/>
                  </a:cubicBezTo>
                  <a:cubicBezTo>
                    <a:pt x="113" y="210"/>
                    <a:pt x="81" y="109"/>
                    <a:pt x="56" y="103"/>
                  </a:cubicBezTo>
                  <a:cubicBezTo>
                    <a:pt x="32" y="97"/>
                    <a:pt x="11" y="191"/>
                    <a:pt x="11" y="191"/>
                  </a:cubicBezTo>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97">
              <a:extLst>
                <a:ext uri="{FF2B5EF4-FFF2-40B4-BE49-F238E27FC236}">
                  <a16:creationId xmlns:a16="http://schemas.microsoft.com/office/drawing/2014/main" id="{A0E730FE-0B39-422F-9C51-330EA63CE221}"/>
                </a:ext>
              </a:extLst>
            </p:cNvPr>
            <p:cNvSpPr>
              <a:spLocks/>
            </p:cNvSpPr>
            <p:nvPr/>
          </p:nvSpPr>
          <p:spPr bwMode="auto">
            <a:xfrm>
              <a:off x="11066819" y="2509838"/>
              <a:ext cx="379413" cy="257175"/>
            </a:xfrm>
            <a:custGeom>
              <a:avLst/>
              <a:gdLst>
                <a:gd name="T0" fmla="*/ 96 w 254"/>
                <a:gd name="T1" fmla="*/ 172 h 172"/>
                <a:gd name="T2" fmla="*/ 254 w 254"/>
                <a:gd name="T3" fmla="*/ 32 h 172"/>
                <a:gd name="T4" fmla="*/ 147 w 254"/>
                <a:gd name="T5" fmla="*/ 0 h 172"/>
                <a:gd name="T6" fmla="*/ 43 w 254"/>
                <a:gd name="T7" fmla="*/ 162 h 172"/>
                <a:gd name="T8" fmla="*/ 96 w 254"/>
                <a:gd name="T9" fmla="*/ 172 h 172"/>
              </a:gdLst>
              <a:ahLst/>
              <a:cxnLst>
                <a:cxn ang="0">
                  <a:pos x="T0" y="T1"/>
                </a:cxn>
                <a:cxn ang="0">
                  <a:pos x="T2" y="T3"/>
                </a:cxn>
                <a:cxn ang="0">
                  <a:pos x="T4" y="T5"/>
                </a:cxn>
                <a:cxn ang="0">
                  <a:pos x="T6" y="T7"/>
                </a:cxn>
                <a:cxn ang="0">
                  <a:pos x="T8" y="T9"/>
                </a:cxn>
              </a:cxnLst>
              <a:rect l="0" t="0" r="r" b="b"/>
              <a:pathLst>
                <a:path w="254" h="172">
                  <a:moveTo>
                    <a:pt x="96" y="172"/>
                  </a:moveTo>
                  <a:cubicBezTo>
                    <a:pt x="96" y="172"/>
                    <a:pt x="163" y="11"/>
                    <a:pt x="254" y="32"/>
                  </a:cubicBezTo>
                  <a:cubicBezTo>
                    <a:pt x="147" y="0"/>
                    <a:pt x="147" y="0"/>
                    <a:pt x="147" y="0"/>
                  </a:cubicBezTo>
                  <a:cubicBezTo>
                    <a:pt x="147" y="0"/>
                    <a:pt x="0" y="72"/>
                    <a:pt x="43" y="162"/>
                  </a:cubicBezTo>
                  <a:lnTo>
                    <a:pt x="96" y="172"/>
                  </a:lnTo>
                  <a:close/>
                </a:path>
              </a:pathLst>
            </a:custGeom>
            <a:solidFill>
              <a:srgbClr val="D30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98">
              <a:extLst>
                <a:ext uri="{FF2B5EF4-FFF2-40B4-BE49-F238E27FC236}">
                  <a16:creationId xmlns:a16="http://schemas.microsoft.com/office/drawing/2014/main" id="{5D83D1ED-0F8C-4EF7-98E4-A9B102FBD025}"/>
                </a:ext>
              </a:extLst>
            </p:cNvPr>
            <p:cNvSpPr>
              <a:spLocks/>
            </p:cNvSpPr>
            <p:nvPr/>
          </p:nvSpPr>
          <p:spPr bwMode="auto">
            <a:xfrm>
              <a:off x="11104919" y="2154238"/>
              <a:ext cx="534988" cy="333375"/>
            </a:xfrm>
            <a:custGeom>
              <a:avLst/>
              <a:gdLst>
                <a:gd name="T0" fmla="*/ 0 w 358"/>
                <a:gd name="T1" fmla="*/ 222 h 222"/>
                <a:gd name="T2" fmla="*/ 246 w 358"/>
                <a:gd name="T3" fmla="*/ 212 h 222"/>
                <a:gd name="T4" fmla="*/ 358 w 358"/>
                <a:gd name="T5" fmla="*/ 5 h 222"/>
                <a:gd name="T6" fmla="*/ 104 w 358"/>
                <a:gd name="T7" fmla="*/ 0 h 222"/>
                <a:gd name="T8" fmla="*/ 0 w 358"/>
                <a:gd name="T9" fmla="*/ 222 h 222"/>
              </a:gdLst>
              <a:ahLst/>
              <a:cxnLst>
                <a:cxn ang="0">
                  <a:pos x="T0" y="T1"/>
                </a:cxn>
                <a:cxn ang="0">
                  <a:pos x="T2" y="T3"/>
                </a:cxn>
                <a:cxn ang="0">
                  <a:pos x="T4" y="T5"/>
                </a:cxn>
                <a:cxn ang="0">
                  <a:pos x="T6" y="T7"/>
                </a:cxn>
                <a:cxn ang="0">
                  <a:pos x="T8" y="T9"/>
                </a:cxn>
              </a:cxnLst>
              <a:rect l="0" t="0" r="r" b="b"/>
              <a:pathLst>
                <a:path w="358" h="222">
                  <a:moveTo>
                    <a:pt x="0" y="222"/>
                  </a:moveTo>
                  <a:cubicBezTo>
                    <a:pt x="246" y="212"/>
                    <a:pt x="246" y="212"/>
                    <a:pt x="246" y="212"/>
                  </a:cubicBezTo>
                  <a:cubicBezTo>
                    <a:pt x="358" y="5"/>
                    <a:pt x="358" y="5"/>
                    <a:pt x="358" y="5"/>
                  </a:cubicBezTo>
                  <a:cubicBezTo>
                    <a:pt x="358" y="5"/>
                    <a:pt x="140" y="0"/>
                    <a:pt x="104" y="0"/>
                  </a:cubicBezTo>
                  <a:cubicBezTo>
                    <a:pt x="98" y="17"/>
                    <a:pt x="0" y="222"/>
                    <a:pt x="0" y="222"/>
                  </a:cubicBezTo>
                </a:path>
              </a:pathLst>
            </a:custGeom>
            <a:solidFill>
              <a:srgbClr val="D9DA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99">
              <a:extLst>
                <a:ext uri="{FF2B5EF4-FFF2-40B4-BE49-F238E27FC236}">
                  <a16:creationId xmlns:a16="http://schemas.microsoft.com/office/drawing/2014/main" id="{CA153533-4AA6-4135-9D20-084DE806E38E}"/>
                </a:ext>
              </a:extLst>
            </p:cNvPr>
            <p:cNvSpPr>
              <a:spLocks/>
            </p:cNvSpPr>
            <p:nvPr/>
          </p:nvSpPr>
          <p:spPr bwMode="auto">
            <a:xfrm>
              <a:off x="11368444" y="2290763"/>
              <a:ext cx="61913" cy="68263"/>
            </a:xfrm>
            <a:custGeom>
              <a:avLst/>
              <a:gdLst>
                <a:gd name="T0" fmla="*/ 27 w 41"/>
                <a:gd name="T1" fmla="*/ 0 h 45"/>
                <a:gd name="T2" fmla="*/ 6 w 41"/>
                <a:gd name="T3" fmla="*/ 15 h 45"/>
                <a:gd name="T4" fmla="*/ 8 w 41"/>
                <a:gd name="T5" fmla="*/ 44 h 45"/>
                <a:gd name="T6" fmla="*/ 13 w 41"/>
                <a:gd name="T7" fmla="*/ 45 h 45"/>
                <a:gd name="T8" fmla="*/ 34 w 41"/>
                <a:gd name="T9" fmla="*/ 29 h 45"/>
                <a:gd name="T10" fmla="*/ 32 w 41"/>
                <a:gd name="T11" fmla="*/ 1 h 45"/>
                <a:gd name="T12" fmla="*/ 27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27" y="0"/>
                  </a:moveTo>
                  <a:cubicBezTo>
                    <a:pt x="20" y="0"/>
                    <a:pt x="12" y="6"/>
                    <a:pt x="6" y="15"/>
                  </a:cubicBezTo>
                  <a:cubicBezTo>
                    <a:pt x="0" y="27"/>
                    <a:pt x="0" y="40"/>
                    <a:pt x="8" y="44"/>
                  </a:cubicBezTo>
                  <a:cubicBezTo>
                    <a:pt x="10" y="44"/>
                    <a:pt x="11" y="45"/>
                    <a:pt x="13" y="45"/>
                  </a:cubicBezTo>
                  <a:cubicBezTo>
                    <a:pt x="20" y="45"/>
                    <a:pt x="29" y="39"/>
                    <a:pt x="34" y="29"/>
                  </a:cubicBezTo>
                  <a:cubicBezTo>
                    <a:pt x="41" y="17"/>
                    <a:pt x="40" y="5"/>
                    <a:pt x="32" y="1"/>
                  </a:cubicBezTo>
                  <a:cubicBezTo>
                    <a:pt x="31" y="0"/>
                    <a:pt x="29" y="0"/>
                    <a:pt x="27" y="0"/>
                  </a:cubicBezTo>
                </a:path>
              </a:pathLst>
            </a:custGeom>
            <a:solidFill>
              <a:srgbClr val="C7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100">
              <a:extLst>
                <a:ext uri="{FF2B5EF4-FFF2-40B4-BE49-F238E27FC236}">
                  <a16:creationId xmlns:a16="http://schemas.microsoft.com/office/drawing/2014/main" id="{C1524171-1DF8-4A23-9BB2-12F02F22242D}"/>
                </a:ext>
              </a:extLst>
            </p:cNvPr>
            <p:cNvSpPr>
              <a:spLocks/>
            </p:cNvSpPr>
            <p:nvPr/>
          </p:nvSpPr>
          <p:spPr bwMode="auto">
            <a:xfrm>
              <a:off x="11212869" y="3460751"/>
              <a:ext cx="65088" cy="95250"/>
            </a:xfrm>
            <a:custGeom>
              <a:avLst/>
              <a:gdLst>
                <a:gd name="T0" fmla="*/ 0 w 41"/>
                <a:gd name="T1" fmla="*/ 0 h 60"/>
                <a:gd name="T2" fmla="*/ 9 w 41"/>
                <a:gd name="T3" fmla="*/ 60 h 60"/>
                <a:gd name="T4" fmla="*/ 41 w 41"/>
                <a:gd name="T5" fmla="*/ 60 h 60"/>
                <a:gd name="T6" fmla="*/ 32 w 41"/>
                <a:gd name="T7" fmla="*/ 0 h 60"/>
                <a:gd name="T8" fmla="*/ 0 w 41"/>
                <a:gd name="T9" fmla="*/ 0 h 60"/>
              </a:gdLst>
              <a:ahLst/>
              <a:cxnLst>
                <a:cxn ang="0">
                  <a:pos x="T0" y="T1"/>
                </a:cxn>
                <a:cxn ang="0">
                  <a:pos x="T2" y="T3"/>
                </a:cxn>
                <a:cxn ang="0">
                  <a:pos x="T4" y="T5"/>
                </a:cxn>
                <a:cxn ang="0">
                  <a:pos x="T6" y="T7"/>
                </a:cxn>
                <a:cxn ang="0">
                  <a:pos x="T8" y="T9"/>
                </a:cxn>
              </a:cxnLst>
              <a:rect l="0" t="0" r="r" b="b"/>
              <a:pathLst>
                <a:path w="41" h="60">
                  <a:moveTo>
                    <a:pt x="0" y="0"/>
                  </a:moveTo>
                  <a:lnTo>
                    <a:pt x="9" y="60"/>
                  </a:lnTo>
                  <a:lnTo>
                    <a:pt x="41" y="60"/>
                  </a:lnTo>
                  <a:lnTo>
                    <a:pt x="32" y="0"/>
                  </a:lnTo>
                  <a:lnTo>
                    <a:pt x="0" y="0"/>
                  </a:lnTo>
                  <a:close/>
                </a:path>
              </a:pathLst>
            </a:custGeom>
            <a:solidFill>
              <a:srgbClr val="9B65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7011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C032-ACFD-4DA8-B243-C08953D28865}"/>
              </a:ext>
            </a:extLst>
          </p:cNvPr>
          <p:cNvSpPr>
            <a:spLocks noGrp="1"/>
          </p:cNvSpPr>
          <p:nvPr>
            <p:ph type="title"/>
          </p:nvPr>
        </p:nvSpPr>
        <p:spPr>
          <a:xfrm>
            <a:off x="180174" y="188452"/>
            <a:ext cx="8912551" cy="626395"/>
          </a:xfrm>
        </p:spPr>
        <p:txBody>
          <a:bodyPr>
            <a:normAutofit fontScale="90000"/>
          </a:bodyPr>
          <a:lstStyle/>
          <a:p>
            <a:r>
              <a:rPr lang="en-US"/>
              <a:t>Learning Objectives</a:t>
            </a:r>
          </a:p>
        </p:txBody>
      </p:sp>
      <p:sp>
        <p:nvSpPr>
          <p:cNvPr id="4" name="Content Placeholder 3">
            <a:extLst>
              <a:ext uri="{FF2B5EF4-FFF2-40B4-BE49-F238E27FC236}">
                <a16:creationId xmlns:a16="http://schemas.microsoft.com/office/drawing/2014/main" id="{400A50D8-930A-4264-9275-AC1865CE1150}"/>
              </a:ext>
            </a:extLst>
          </p:cNvPr>
          <p:cNvSpPr>
            <a:spLocks noGrp="1"/>
          </p:cNvSpPr>
          <p:nvPr>
            <p:ph idx="1"/>
          </p:nvPr>
        </p:nvSpPr>
        <p:spPr>
          <a:xfrm>
            <a:off x="3648172" y="1003910"/>
            <a:ext cx="8307393" cy="5352440"/>
          </a:xfrm>
        </p:spPr>
        <p:txBody>
          <a:bodyPr vert="horz" lIns="91440" tIns="45720" rIns="91440" bIns="45720" rtlCol="0" anchor="t">
            <a:normAutofit lnSpcReduction="10000"/>
          </a:bodyPr>
          <a:lstStyle/>
          <a:p>
            <a:pPr marL="457200" marR="0" lvl="1" indent="0">
              <a:lnSpc>
                <a:spcPct val="100000"/>
              </a:lnSpc>
              <a:spcBef>
                <a:spcPts val="600"/>
              </a:spcBef>
              <a:spcAft>
                <a:spcPts val="0"/>
              </a:spcAft>
              <a:buNone/>
            </a:pPr>
            <a:r>
              <a:rPr lang="en-US" sz="3600"/>
              <a:t>Provide training on </a:t>
            </a:r>
            <a:r>
              <a:rPr lang="en-US" sz="3600">
                <a:hlinkClick r:id="rId3"/>
              </a:rPr>
              <a:t>Notice PIH 2023-13: </a:t>
            </a:r>
            <a:r>
              <a:rPr lang="en-US" sz="3600" i="1">
                <a:hlinkClick r:id="rId3"/>
              </a:rPr>
              <a:t>Guidance on housing individuals and families experiencing homelessness through the Public Housing and Housing Choice Voucher Programs</a:t>
            </a:r>
            <a:endParaRPr lang="en-US" sz="3600" i="1"/>
          </a:p>
          <a:p>
            <a:pPr marL="457200" marR="0" lvl="1" indent="0">
              <a:lnSpc>
                <a:spcPct val="100000"/>
              </a:lnSpc>
              <a:spcBef>
                <a:spcPts val="600"/>
              </a:spcBef>
              <a:spcAft>
                <a:spcPts val="0"/>
              </a:spcAft>
              <a:buNone/>
            </a:pPr>
            <a:endParaRPr lang="en-US" sz="3600"/>
          </a:p>
          <a:p>
            <a:pPr marL="457200" marR="0" lvl="1" indent="0">
              <a:lnSpc>
                <a:spcPct val="100000"/>
              </a:lnSpc>
              <a:spcBef>
                <a:spcPts val="600"/>
              </a:spcBef>
              <a:spcAft>
                <a:spcPts val="0"/>
              </a:spcAft>
              <a:buNone/>
            </a:pPr>
            <a:r>
              <a:rPr lang="en-US" sz="3600"/>
              <a:t>Help PHAs and CoCs understand best practices for partnering and working collaboratively to house individuals and families experiencing homelessness</a:t>
            </a:r>
            <a:endParaRPr lang="en-US" sz="3600">
              <a:cs typeface="Calibri Light"/>
            </a:endParaRPr>
          </a:p>
          <a:p>
            <a:endParaRPr lang="en-US" sz="3200"/>
          </a:p>
          <a:p>
            <a:endParaRPr lang="en-US"/>
          </a:p>
        </p:txBody>
      </p:sp>
      <p:sp>
        <p:nvSpPr>
          <p:cNvPr id="3" name="Slide Number Placeholder 2">
            <a:extLst>
              <a:ext uri="{FF2B5EF4-FFF2-40B4-BE49-F238E27FC236}">
                <a16:creationId xmlns:a16="http://schemas.microsoft.com/office/drawing/2014/main" id="{7FCBD0DB-4C1A-49BF-86E5-49D73BCF6897}"/>
              </a:ext>
            </a:extLst>
          </p:cNvPr>
          <p:cNvSpPr>
            <a:spLocks noGrp="1"/>
          </p:cNvSpPr>
          <p:nvPr>
            <p:ph type="sldNum" sz="quarter" idx="12"/>
          </p:nvPr>
        </p:nvSpPr>
        <p:spPr/>
        <p:txBody>
          <a:bodyPr/>
          <a:lstStyle/>
          <a:p>
            <a:fld id="{EFC90EA4-C2C8-4CD7-B471-E76BC1308AB4}" type="slidenum">
              <a:rPr lang="en-US" smtClean="0"/>
              <a:t>4</a:t>
            </a:fld>
            <a:endParaRPr lang="en-US"/>
          </a:p>
        </p:txBody>
      </p:sp>
      <p:pic>
        <p:nvPicPr>
          <p:cNvPr id="5" name="Picture 4">
            <a:extLst>
              <a:ext uri="{FF2B5EF4-FFF2-40B4-BE49-F238E27FC236}">
                <a16:creationId xmlns:a16="http://schemas.microsoft.com/office/drawing/2014/main" id="{C2A680BC-F910-483B-A7C5-C7E90CBAF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34" y="2159006"/>
            <a:ext cx="2614171" cy="2301234"/>
          </a:xfrm>
          <a:prstGeom prst="rect">
            <a:avLst/>
          </a:prstGeom>
        </p:spPr>
      </p:pic>
    </p:spTree>
    <p:extLst>
      <p:ext uri="{BB962C8B-B14F-4D97-AF65-F5344CB8AC3E}">
        <p14:creationId xmlns:p14="http://schemas.microsoft.com/office/powerpoint/2010/main" val="722039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BE43F5-EDA2-497B-8D9F-84F4976DF047}"/>
              </a:ext>
            </a:extLst>
          </p:cNvPr>
          <p:cNvSpPr/>
          <p:nvPr/>
        </p:nvSpPr>
        <p:spPr>
          <a:xfrm>
            <a:off x="666474" y="2227213"/>
            <a:ext cx="4959479" cy="4147817"/>
          </a:xfrm>
          <a:prstGeom prst="rect">
            <a:avLst/>
          </a:prstGeom>
          <a:solidFill>
            <a:srgbClr val="EAEAE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13A059B-F736-4469-88F8-31C9977A8676}"/>
              </a:ext>
            </a:extLst>
          </p:cNvPr>
          <p:cNvSpPr/>
          <p:nvPr/>
        </p:nvSpPr>
        <p:spPr>
          <a:xfrm>
            <a:off x="5756149" y="2209541"/>
            <a:ext cx="5971842" cy="4165489"/>
          </a:xfrm>
          <a:prstGeom prst="rect">
            <a:avLst/>
          </a:prstGeom>
          <a:solidFill>
            <a:srgbClr val="DFF2F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E7C6EDD-1E96-4B8C-8555-B0854B35ABA9}"/>
              </a:ext>
            </a:extLst>
          </p:cNvPr>
          <p:cNvSpPr/>
          <p:nvPr/>
        </p:nvSpPr>
        <p:spPr>
          <a:xfrm>
            <a:off x="0" y="907980"/>
            <a:ext cx="12192000" cy="1224681"/>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D2D93-0178-497E-A93B-F21C89BE68ED}"/>
              </a:ext>
            </a:extLst>
          </p:cNvPr>
          <p:cNvSpPr>
            <a:spLocks noGrp="1"/>
          </p:cNvSpPr>
          <p:nvPr>
            <p:ph type="title"/>
          </p:nvPr>
        </p:nvSpPr>
        <p:spPr>
          <a:xfrm>
            <a:off x="180174" y="188452"/>
            <a:ext cx="11226259" cy="626395"/>
          </a:xfrm>
        </p:spPr>
        <p:txBody>
          <a:bodyPr>
            <a:normAutofit fontScale="90000"/>
          </a:bodyPr>
          <a:lstStyle/>
          <a:p>
            <a:r>
              <a:rPr lang="en-US"/>
              <a:t>Disproportionate Representation </a:t>
            </a:r>
          </a:p>
        </p:txBody>
      </p:sp>
      <p:sp>
        <p:nvSpPr>
          <p:cNvPr id="3" name="Content Placeholder 2">
            <a:extLst>
              <a:ext uri="{FF2B5EF4-FFF2-40B4-BE49-F238E27FC236}">
                <a16:creationId xmlns:a16="http://schemas.microsoft.com/office/drawing/2014/main" id="{BA3CCF58-C764-482A-963F-CF9589419737}"/>
              </a:ext>
            </a:extLst>
          </p:cNvPr>
          <p:cNvSpPr>
            <a:spLocks noGrp="1"/>
          </p:cNvSpPr>
          <p:nvPr>
            <p:ph idx="1"/>
          </p:nvPr>
        </p:nvSpPr>
        <p:spPr>
          <a:xfrm>
            <a:off x="303999" y="984860"/>
            <a:ext cx="11545494" cy="5352440"/>
          </a:xfrm>
        </p:spPr>
        <p:txBody>
          <a:bodyPr>
            <a:normAutofit/>
          </a:bodyPr>
          <a:lstStyle/>
          <a:p>
            <a:pPr marL="0" marR="0" lvl="2" indent="0">
              <a:spcBef>
                <a:spcPts val="1000"/>
              </a:spcBef>
              <a:spcAft>
                <a:spcPts val="0"/>
              </a:spcAft>
              <a:buSzPts val="1200"/>
              <a:buNone/>
              <a:tabLst>
                <a:tab pos="489585" algn="l"/>
              </a:tabLst>
            </a:pPr>
            <a:r>
              <a:rPr lang="en-US" sz="3200">
                <a:solidFill>
                  <a:schemeClr val="bg1"/>
                </a:solidFill>
                <a:latin typeface="Calibri Light" panose="020F0302020204030204"/>
              </a:rPr>
              <a:t>Black, Hispanic/</a:t>
            </a:r>
            <a:r>
              <a:rPr lang="en-US" sz="3200" err="1">
                <a:solidFill>
                  <a:schemeClr val="bg1"/>
                </a:solidFill>
                <a:latin typeface="Calibri Light" panose="020F0302020204030204"/>
              </a:rPr>
              <a:t>LatinX</a:t>
            </a:r>
            <a:r>
              <a:rPr lang="en-US" sz="3200">
                <a:solidFill>
                  <a:schemeClr val="bg1"/>
                </a:solidFill>
                <a:latin typeface="Calibri Light" panose="020F0302020204030204"/>
              </a:rPr>
              <a:t>, and American Indian and Alaskan Natives are overrepresented among the U.S. homeless population</a:t>
            </a:r>
          </a:p>
          <a:p>
            <a:pPr marL="0" marR="0" lvl="2" indent="0">
              <a:spcBef>
                <a:spcPts val="1000"/>
              </a:spcBef>
              <a:spcAft>
                <a:spcPts val="0"/>
              </a:spcAft>
              <a:buNone/>
            </a:pPr>
            <a:r>
              <a:rPr lang="en-US" sz="3600">
                <a:solidFill>
                  <a:prstClr val="black"/>
                </a:solidFill>
                <a:latin typeface="Calibri Light" panose="020F0302020204030204"/>
              </a:rPr>
              <a:t> </a:t>
            </a:r>
          </a:p>
        </p:txBody>
      </p:sp>
      <p:graphicFrame>
        <p:nvGraphicFramePr>
          <p:cNvPr id="12" name="Chart 11">
            <a:extLst>
              <a:ext uri="{FF2B5EF4-FFF2-40B4-BE49-F238E27FC236}">
                <a16:creationId xmlns:a16="http://schemas.microsoft.com/office/drawing/2014/main" id="{516AAD36-76BB-446C-B37C-DCCBD82C2C17}"/>
              </a:ext>
            </a:extLst>
          </p:cNvPr>
          <p:cNvGraphicFramePr/>
          <p:nvPr/>
        </p:nvGraphicFramePr>
        <p:xfrm>
          <a:off x="536279" y="2302674"/>
          <a:ext cx="4785676" cy="40346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936A2DA0-F502-4EFB-977C-3D864C706076}"/>
              </a:ext>
            </a:extLst>
          </p:cNvPr>
          <p:cNvSpPr txBox="1"/>
          <p:nvPr/>
        </p:nvSpPr>
        <p:spPr>
          <a:xfrm>
            <a:off x="10806358" y="4624197"/>
            <a:ext cx="600075" cy="266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40%</a:t>
            </a:r>
          </a:p>
        </p:txBody>
      </p:sp>
      <p:graphicFrame>
        <p:nvGraphicFramePr>
          <p:cNvPr id="20" name="Chart 19">
            <a:extLst>
              <a:ext uri="{FF2B5EF4-FFF2-40B4-BE49-F238E27FC236}">
                <a16:creationId xmlns:a16="http://schemas.microsoft.com/office/drawing/2014/main" id="{BB3919D4-F03C-43A2-93E2-6AB8DBB443D1}"/>
              </a:ext>
            </a:extLst>
          </p:cNvPr>
          <p:cNvGraphicFramePr/>
          <p:nvPr/>
        </p:nvGraphicFramePr>
        <p:xfrm>
          <a:off x="6023729" y="2324061"/>
          <a:ext cx="5631992" cy="386245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1">
            <a:extLst>
              <a:ext uri="{FF2B5EF4-FFF2-40B4-BE49-F238E27FC236}">
                <a16:creationId xmlns:a16="http://schemas.microsoft.com/office/drawing/2014/main" id="{49F12B9E-B3FD-41AB-AD17-D479A503DF65}"/>
              </a:ext>
            </a:extLst>
          </p:cNvPr>
          <p:cNvSpPr txBox="1"/>
          <p:nvPr/>
        </p:nvSpPr>
        <p:spPr>
          <a:xfrm>
            <a:off x="9372756" y="3974833"/>
            <a:ext cx="686273" cy="3262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prstClr val="white"/>
                </a:solidFill>
                <a:latin typeface="Calibri" panose="020F0502020204030204"/>
              </a:rPr>
              <a:t>6</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0%</a:t>
            </a:r>
          </a:p>
        </p:txBody>
      </p:sp>
    </p:spTree>
    <p:extLst>
      <p:ext uri="{BB962C8B-B14F-4D97-AF65-F5344CB8AC3E}">
        <p14:creationId xmlns:p14="http://schemas.microsoft.com/office/powerpoint/2010/main" val="266064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B6F3F7-72B1-474F-A90B-39B679FBCAE2}"/>
              </a:ext>
            </a:extLst>
          </p:cNvPr>
          <p:cNvSpPr/>
          <p:nvPr/>
        </p:nvSpPr>
        <p:spPr>
          <a:xfrm>
            <a:off x="6294837" y="2011942"/>
            <a:ext cx="4875926" cy="4376855"/>
          </a:xfrm>
          <a:prstGeom prst="rect">
            <a:avLst/>
          </a:prstGeom>
          <a:solidFill>
            <a:srgbClr val="DFF2F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B4674B0-5DA7-4FBC-9277-350C976C038A}"/>
              </a:ext>
            </a:extLst>
          </p:cNvPr>
          <p:cNvSpPr/>
          <p:nvPr/>
        </p:nvSpPr>
        <p:spPr>
          <a:xfrm>
            <a:off x="1253765" y="2015768"/>
            <a:ext cx="4407031" cy="4424528"/>
          </a:xfrm>
          <a:prstGeom prst="rect">
            <a:avLst/>
          </a:prstGeom>
          <a:solidFill>
            <a:srgbClr val="EAEAE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3877346-B3F4-4602-9376-74D56059A8F1}"/>
              </a:ext>
            </a:extLst>
          </p:cNvPr>
          <p:cNvSpPr/>
          <p:nvPr/>
        </p:nvSpPr>
        <p:spPr>
          <a:xfrm>
            <a:off x="0" y="907980"/>
            <a:ext cx="12192000" cy="769991"/>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D2D93-0178-497E-A93B-F21C89BE68ED}"/>
              </a:ext>
            </a:extLst>
          </p:cNvPr>
          <p:cNvSpPr>
            <a:spLocks noGrp="1"/>
          </p:cNvSpPr>
          <p:nvPr>
            <p:ph type="title"/>
          </p:nvPr>
        </p:nvSpPr>
        <p:spPr>
          <a:xfrm>
            <a:off x="180174" y="188452"/>
            <a:ext cx="11226259" cy="626395"/>
          </a:xfrm>
        </p:spPr>
        <p:txBody>
          <a:bodyPr>
            <a:normAutofit fontScale="90000"/>
          </a:bodyPr>
          <a:lstStyle/>
          <a:p>
            <a:r>
              <a:rPr lang="en-US"/>
              <a:t>Homelessness and People of Color</a:t>
            </a:r>
          </a:p>
        </p:txBody>
      </p:sp>
      <p:sp>
        <p:nvSpPr>
          <p:cNvPr id="3" name="Content Placeholder 2">
            <a:extLst>
              <a:ext uri="{FF2B5EF4-FFF2-40B4-BE49-F238E27FC236}">
                <a16:creationId xmlns:a16="http://schemas.microsoft.com/office/drawing/2014/main" id="{BA3CCF58-C764-482A-963F-CF9589419737}"/>
              </a:ext>
            </a:extLst>
          </p:cNvPr>
          <p:cNvSpPr>
            <a:spLocks noGrp="1"/>
          </p:cNvSpPr>
          <p:nvPr>
            <p:ph idx="1"/>
          </p:nvPr>
        </p:nvSpPr>
        <p:spPr>
          <a:xfrm>
            <a:off x="303999" y="984860"/>
            <a:ext cx="11545494" cy="5352440"/>
          </a:xfrm>
        </p:spPr>
        <p:txBody>
          <a:bodyPr>
            <a:normAutofit/>
          </a:bodyPr>
          <a:lstStyle/>
          <a:p>
            <a:pPr marL="0" marR="0" lvl="2" indent="0" algn="ctr">
              <a:spcBef>
                <a:spcPts val="1000"/>
              </a:spcBef>
              <a:spcAft>
                <a:spcPts val="0"/>
              </a:spcAft>
              <a:buSzPts val="1200"/>
              <a:buNone/>
              <a:tabLst>
                <a:tab pos="489585" algn="l"/>
              </a:tabLst>
            </a:pPr>
            <a:r>
              <a:rPr lang="en-US" sz="3600">
                <a:solidFill>
                  <a:schemeClr val="bg1"/>
                </a:solidFill>
                <a:latin typeface="Calibri Light" panose="020F0302020204030204"/>
              </a:rPr>
              <a:t>Homelessness disproportionately effects people of color.</a:t>
            </a:r>
          </a:p>
          <a:p>
            <a:pPr marL="0" marR="0" lvl="2" indent="0" algn="ctr">
              <a:spcBef>
                <a:spcPts val="1000"/>
              </a:spcBef>
              <a:spcAft>
                <a:spcPts val="0"/>
              </a:spcAft>
              <a:buNone/>
            </a:pPr>
            <a:r>
              <a:rPr lang="en-US" sz="3600">
                <a:solidFill>
                  <a:schemeClr val="bg1"/>
                </a:solidFill>
                <a:latin typeface="Calibri Light" panose="020F0302020204030204"/>
              </a:rPr>
              <a:t> </a:t>
            </a:r>
          </a:p>
        </p:txBody>
      </p:sp>
      <p:graphicFrame>
        <p:nvGraphicFramePr>
          <p:cNvPr id="12" name="Chart 11">
            <a:extLst>
              <a:ext uri="{FF2B5EF4-FFF2-40B4-BE49-F238E27FC236}">
                <a16:creationId xmlns:a16="http://schemas.microsoft.com/office/drawing/2014/main" id="{516AAD36-76BB-446C-B37C-DCCBD82C2C17}"/>
              </a:ext>
            </a:extLst>
          </p:cNvPr>
          <p:cNvGraphicFramePr/>
          <p:nvPr>
            <p:extLst>
              <p:ext uri="{D42A27DB-BD31-4B8C-83A1-F6EECF244321}">
                <p14:modId xmlns:p14="http://schemas.microsoft.com/office/powerpoint/2010/main" val="1196971266"/>
              </p:ext>
            </p:extLst>
          </p:nvPr>
        </p:nvGraphicFramePr>
        <p:xfrm>
          <a:off x="1021237" y="2063790"/>
          <a:ext cx="4875928" cy="43768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936A2DA0-F502-4EFB-977C-3D864C706076}"/>
              </a:ext>
            </a:extLst>
          </p:cNvPr>
          <p:cNvSpPr txBox="1"/>
          <p:nvPr/>
        </p:nvSpPr>
        <p:spPr>
          <a:xfrm>
            <a:off x="10806358" y="4624197"/>
            <a:ext cx="600075" cy="266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40%</a:t>
            </a:r>
          </a:p>
        </p:txBody>
      </p:sp>
      <p:graphicFrame>
        <p:nvGraphicFramePr>
          <p:cNvPr id="20" name="Chart 19">
            <a:extLst>
              <a:ext uri="{FF2B5EF4-FFF2-40B4-BE49-F238E27FC236}">
                <a16:creationId xmlns:a16="http://schemas.microsoft.com/office/drawing/2014/main" id="{BB3919D4-F03C-43A2-93E2-6AB8DBB443D1}"/>
              </a:ext>
            </a:extLst>
          </p:cNvPr>
          <p:cNvGraphicFramePr/>
          <p:nvPr>
            <p:extLst>
              <p:ext uri="{D42A27DB-BD31-4B8C-83A1-F6EECF244321}">
                <p14:modId xmlns:p14="http://schemas.microsoft.com/office/powerpoint/2010/main" val="1147841854"/>
              </p:ext>
            </p:extLst>
          </p:nvPr>
        </p:nvGraphicFramePr>
        <p:xfrm>
          <a:off x="6096000" y="2166786"/>
          <a:ext cx="5429840" cy="427350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1">
            <a:extLst>
              <a:ext uri="{FF2B5EF4-FFF2-40B4-BE49-F238E27FC236}">
                <a16:creationId xmlns:a16="http://schemas.microsoft.com/office/drawing/2014/main" id="{49F12B9E-B3FD-41AB-AD17-D479A503DF65}"/>
              </a:ext>
            </a:extLst>
          </p:cNvPr>
          <p:cNvSpPr txBox="1"/>
          <p:nvPr/>
        </p:nvSpPr>
        <p:spPr>
          <a:xfrm>
            <a:off x="9287915" y="3692840"/>
            <a:ext cx="686273" cy="3262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89%</a:t>
            </a:r>
          </a:p>
        </p:txBody>
      </p:sp>
      <p:sp>
        <p:nvSpPr>
          <p:cNvPr id="10" name="TextBox 9">
            <a:extLst>
              <a:ext uri="{FF2B5EF4-FFF2-40B4-BE49-F238E27FC236}">
                <a16:creationId xmlns:a16="http://schemas.microsoft.com/office/drawing/2014/main" id="{4966F2F9-4CD9-4910-AA8F-7E17C0D89783}"/>
              </a:ext>
            </a:extLst>
          </p:cNvPr>
          <p:cNvSpPr txBox="1"/>
          <p:nvPr/>
        </p:nvSpPr>
        <p:spPr>
          <a:xfrm>
            <a:off x="3845350" y="6488668"/>
            <a:ext cx="4501300" cy="369332"/>
          </a:xfrm>
          <a:prstGeom prst="rect">
            <a:avLst/>
          </a:prstGeom>
          <a:noFill/>
        </p:spPr>
        <p:txBody>
          <a:bodyPr wrap="square">
            <a:spAutoFit/>
          </a:bodyPr>
          <a:lstStyle/>
          <a:p>
            <a:r>
              <a:rPr lang="en-US" sz="1800" baseline="30000">
                <a:effectLst/>
                <a:latin typeface="Times New Roman" panose="02020603050405020304" pitchFamily="18" charset="0"/>
                <a:ea typeface="Times New Roman" panose="02020603050405020304" pitchFamily="18" charset="0"/>
              </a:rPr>
              <a:t> </a:t>
            </a:r>
            <a:r>
              <a:rPr lang="en-US"/>
              <a:t>Citation: SPARC Phase-1 Findings March 2018</a:t>
            </a:r>
          </a:p>
        </p:txBody>
      </p:sp>
    </p:spTree>
    <p:extLst>
      <p:ext uri="{BB962C8B-B14F-4D97-AF65-F5344CB8AC3E}">
        <p14:creationId xmlns:p14="http://schemas.microsoft.com/office/powerpoint/2010/main" val="3946639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7E91F6-213B-4F42-9A58-4489C069E389}"/>
              </a:ext>
            </a:extLst>
          </p:cNvPr>
          <p:cNvSpPr/>
          <p:nvPr/>
        </p:nvSpPr>
        <p:spPr>
          <a:xfrm>
            <a:off x="6224032" y="2264943"/>
            <a:ext cx="4201212" cy="4110087"/>
          </a:xfrm>
          <a:prstGeom prst="rect">
            <a:avLst/>
          </a:prstGeom>
          <a:solidFill>
            <a:srgbClr val="DFF2F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7ED53A7-94BB-4EF5-B8F3-F8F848FA8A71}"/>
              </a:ext>
            </a:extLst>
          </p:cNvPr>
          <p:cNvSpPr/>
          <p:nvPr/>
        </p:nvSpPr>
        <p:spPr>
          <a:xfrm>
            <a:off x="1875534" y="2227213"/>
            <a:ext cx="4201212" cy="4110087"/>
          </a:xfrm>
          <a:prstGeom prst="rect">
            <a:avLst/>
          </a:prstGeom>
          <a:solidFill>
            <a:srgbClr val="EAEAE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01A039B-7BCC-4243-90FC-E5591FB98FD1}"/>
              </a:ext>
            </a:extLst>
          </p:cNvPr>
          <p:cNvSpPr/>
          <p:nvPr/>
        </p:nvSpPr>
        <p:spPr>
          <a:xfrm>
            <a:off x="0" y="907980"/>
            <a:ext cx="12192000" cy="1147063"/>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D2D93-0178-497E-A93B-F21C89BE68ED}"/>
              </a:ext>
            </a:extLst>
          </p:cNvPr>
          <p:cNvSpPr>
            <a:spLocks noGrp="1"/>
          </p:cNvSpPr>
          <p:nvPr>
            <p:ph type="title"/>
          </p:nvPr>
        </p:nvSpPr>
        <p:spPr>
          <a:xfrm>
            <a:off x="180174" y="188452"/>
            <a:ext cx="11226259" cy="626395"/>
          </a:xfrm>
        </p:spPr>
        <p:txBody>
          <a:bodyPr>
            <a:normAutofit fontScale="90000"/>
          </a:bodyPr>
          <a:lstStyle/>
          <a:p>
            <a:r>
              <a:rPr lang="en-US"/>
              <a:t>Homelessness and African Americans</a:t>
            </a:r>
          </a:p>
        </p:txBody>
      </p:sp>
      <p:sp>
        <p:nvSpPr>
          <p:cNvPr id="3" name="Content Placeholder 2">
            <a:extLst>
              <a:ext uri="{FF2B5EF4-FFF2-40B4-BE49-F238E27FC236}">
                <a16:creationId xmlns:a16="http://schemas.microsoft.com/office/drawing/2014/main" id="{BA3CCF58-C764-482A-963F-CF9589419737}"/>
              </a:ext>
            </a:extLst>
          </p:cNvPr>
          <p:cNvSpPr>
            <a:spLocks noGrp="1"/>
          </p:cNvSpPr>
          <p:nvPr>
            <p:ph idx="1"/>
          </p:nvPr>
        </p:nvSpPr>
        <p:spPr>
          <a:xfrm>
            <a:off x="303999" y="984859"/>
            <a:ext cx="11545494" cy="1437829"/>
          </a:xfrm>
        </p:spPr>
        <p:txBody>
          <a:bodyPr>
            <a:normAutofit fontScale="92500" lnSpcReduction="20000"/>
          </a:bodyPr>
          <a:lstStyle/>
          <a:p>
            <a:pPr marL="0" marR="0" lvl="2" indent="0" algn="ctr">
              <a:spcBef>
                <a:spcPts val="1000"/>
              </a:spcBef>
              <a:spcAft>
                <a:spcPts val="0"/>
              </a:spcAft>
              <a:buSzPts val="1200"/>
              <a:buNone/>
              <a:tabLst>
                <a:tab pos="489585" algn="l"/>
              </a:tabLst>
            </a:pPr>
            <a:r>
              <a:rPr lang="en-US" sz="3900">
                <a:solidFill>
                  <a:schemeClr val="bg1"/>
                </a:solidFill>
                <a:latin typeface="Calibri Light" panose="020F0302020204030204"/>
              </a:rPr>
              <a:t>African Americans are significantly overrepresented among the homeless population in the U.S.</a:t>
            </a:r>
          </a:p>
          <a:p>
            <a:pPr marL="0" marR="0" lvl="2" indent="0">
              <a:spcBef>
                <a:spcPts val="1000"/>
              </a:spcBef>
              <a:spcAft>
                <a:spcPts val="0"/>
              </a:spcAft>
              <a:buNone/>
            </a:pPr>
            <a:r>
              <a:rPr lang="en-US" sz="3600">
                <a:solidFill>
                  <a:prstClr val="black"/>
                </a:solidFill>
                <a:latin typeface="Calibri Light" panose="020F0302020204030204"/>
              </a:rPr>
              <a:t> </a:t>
            </a:r>
          </a:p>
        </p:txBody>
      </p:sp>
      <p:graphicFrame>
        <p:nvGraphicFramePr>
          <p:cNvPr id="12" name="Chart 11">
            <a:extLst>
              <a:ext uri="{FF2B5EF4-FFF2-40B4-BE49-F238E27FC236}">
                <a16:creationId xmlns:a16="http://schemas.microsoft.com/office/drawing/2014/main" id="{516AAD36-76BB-446C-B37C-DCCBD82C2C17}"/>
              </a:ext>
            </a:extLst>
          </p:cNvPr>
          <p:cNvGraphicFramePr/>
          <p:nvPr>
            <p:extLst>
              <p:ext uri="{D42A27DB-BD31-4B8C-83A1-F6EECF244321}">
                <p14:modId xmlns:p14="http://schemas.microsoft.com/office/powerpoint/2010/main" val="3036026775"/>
              </p:ext>
            </p:extLst>
          </p:nvPr>
        </p:nvGraphicFramePr>
        <p:xfrm>
          <a:off x="1728248" y="2302674"/>
          <a:ext cx="4426583" cy="386245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
            <a:extLst>
              <a:ext uri="{FF2B5EF4-FFF2-40B4-BE49-F238E27FC236}">
                <a16:creationId xmlns:a16="http://schemas.microsoft.com/office/drawing/2014/main" id="{936A2DA0-F502-4EFB-977C-3D864C706076}"/>
              </a:ext>
            </a:extLst>
          </p:cNvPr>
          <p:cNvSpPr txBox="1"/>
          <p:nvPr/>
        </p:nvSpPr>
        <p:spPr>
          <a:xfrm>
            <a:off x="10806358" y="4624197"/>
            <a:ext cx="600075" cy="266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solidFill>
                  <a:schemeClr val="bg1"/>
                </a:solidFill>
              </a:rPr>
              <a:t>40%</a:t>
            </a:r>
          </a:p>
        </p:txBody>
      </p:sp>
      <p:graphicFrame>
        <p:nvGraphicFramePr>
          <p:cNvPr id="20" name="Chart 19">
            <a:extLst>
              <a:ext uri="{FF2B5EF4-FFF2-40B4-BE49-F238E27FC236}">
                <a16:creationId xmlns:a16="http://schemas.microsoft.com/office/drawing/2014/main" id="{BB3919D4-F03C-43A2-93E2-6AB8DBB443D1}"/>
              </a:ext>
            </a:extLst>
          </p:cNvPr>
          <p:cNvGraphicFramePr/>
          <p:nvPr>
            <p:extLst>
              <p:ext uri="{D42A27DB-BD31-4B8C-83A1-F6EECF244321}">
                <p14:modId xmlns:p14="http://schemas.microsoft.com/office/powerpoint/2010/main" val="702531399"/>
              </p:ext>
            </p:extLst>
          </p:nvPr>
        </p:nvGraphicFramePr>
        <p:xfrm>
          <a:off x="5446696" y="2233803"/>
          <a:ext cx="5631992" cy="38624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a:extLst>
              <a:ext uri="{FF2B5EF4-FFF2-40B4-BE49-F238E27FC236}">
                <a16:creationId xmlns:a16="http://schemas.microsoft.com/office/drawing/2014/main" id="{49F12B9E-B3FD-41AB-AD17-D479A503DF65}"/>
              </a:ext>
            </a:extLst>
          </p:cNvPr>
          <p:cNvSpPr txBox="1"/>
          <p:nvPr/>
        </p:nvSpPr>
        <p:spPr>
          <a:xfrm>
            <a:off x="8599758" y="3822038"/>
            <a:ext cx="686273" cy="3262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a:solidFill>
                  <a:schemeClr val="bg1"/>
                </a:solidFill>
              </a:rPr>
              <a:t>40%</a:t>
            </a:r>
          </a:p>
        </p:txBody>
      </p:sp>
      <p:sp>
        <p:nvSpPr>
          <p:cNvPr id="24" name="TextBox 23">
            <a:extLst>
              <a:ext uri="{FF2B5EF4-FFF2-40B4-BE49-F238E27FC236}">
                <a16:creationId xmlns:a16="http://schemas.microsoft.com/office/drawing/2014/main" id="{9DD3BB06-0C24-4A31-8322-ECBAF615F452}"/>
              </a:ext>
            </a:extLst>
          </p:cNvPr>
          <p:cNvSpPr txBox="1"/>
          <p:nvPr/>
        </p:nvSpPr>
        <p:spPr>
          <a:xfrm>
            <a:off x="3027576" y="6412761"/>
            <a:ext cx="6136848" cy="369332"/>
          </a:xfrm>
          <a:prstGeom prst="rect">
            <a:avLst/>
          </a:prstGeom>
          <a:noFill/>
        </p:spPr>
        <p:txBody>
          <a:bodyPr wrap="square">
            <a:spAutoFit/>
          </a:bodyPr>
          <a:lstStyle/>
          <a:p>
            <a:r>
              <a:rPr lang="en-US"/>
              <a:t>Citation: 2019 Annual Homeless Assessment Report (AHAR)</a:t>
            </a:r>
          </a:p>
        </p:txBody>
      </p:sp>
    </p:spTree>
    <p:extLst>
      <p:ext uri="{BB962C8B-B14F-4D97-AF65-F5344CB8AC3E}">
        <p14:creationId xmlns:p14="http://schemas.microsoft.com/office/powerpoint/2010/main" val="488488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3869F-6896-4C91-845C-D6CCC667C504}"/>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BD0B5A7-FBBF-45C1-A2D2-90D2E45EEA6F}"/>
              </a:ext>
            </a:extLst>
          </p:cNvPr>
          <p:cNvSpPr>
            <a:spLocks noGrp="1"/>
          </p:cNvSpPr>
          <p:nvPr>
            <p:ph type="title"/>
          </p:nvPr>
        </p:nvSpPr>
        <p:spPr>
          <a:xfrm>
            <a:off x="0" y="60766"/>
            <a:ext cx="12104016" cy="626395"/>
          </a:xfrm>
        </p:spPr>
        <p:txBody>
          <a:bodyPr>
            <a:noAutofit/>
          </a:bodyPr>
          <a:lstStyle/>
          <a:p>
            <a:r>
              <a:rPr lang="en-US" sz="3200"/>
              <a:t>Analyzing Racial Disparities Among People Experiencing Homelessness</a:t>
            </a:r>
          </a:p>
        </p:txBody>
      </p:sp>
      <p:sp>
        <p:nvSpPr>
          <p:cNvPr id="2" name="Content Placeholder 1">
            <a:extLst>
              <a:ext uri="{FF2B5EF4-FFF2-40B4-BE49-F238E27FC236}">
                <a16:creationId xmlns:a16="http://schemas.microsoft.com/office/drawing/2014/main" id="{F25EE4A9-246A-4D56-8D10-F7E2FA557CF3}"/>
              </a:ext>
            </a:extLst>
          </p:cNvPr>
          <p:cNvSpPr>
            <a:spLocks noGrp="1"/>
          </p:cNvSpPr>
          <p:nvPr>
            <p:ph idx="1"/>
          </p:nvPr>
        </p:nvSpPr>
        <p:spPr>
          <a:xfrm>
            <a:off x="4308049" y="1008814"/>
            <a:ext cx="7883951" cy="5352440"/>
          </a:xfrm>
        </p:spPr>
        <p:txBody>
          <a:bodyPr>
            <a:normAutofit/>
          </a:bodyPr>
          <a:lstStyle/>
          <a:p>
            <a:pPr marL="0" marR="0" indent="0">
              <a:lnSpc>
                <a:spcPct val="70000"/>
              </a:lnSpc>
              <a:spcAft>
                <a:spcPts val="0"/>
              </a:spcAft>
              <a:buNone/>
              <a:tabLst>
                <a:tab pos="489585" algn="l"/>
              </a:tabLst>
            </a:pPr>
            <a:r>
              <a:rPr lang="en-US" sz="3600"/>
              <a:t>PHAs may utilize the </a:t>
            </a:r>
            <a:r>
              <a:rPr lang="en-US" sz="3600">
                <a:hlinkClick r:id="rId2"/>
              </a:rPr>
              <a:t>CoC Analysis Tool</a:t>
            </a:r>
            <a:r>
              <a:rPr lang="en-US" sz="3600"/>
              <a:t> examine racial disparities in the numbers of individuals or families experiencing homelessness in the local community or those who obtain and maintain permanent housing</a:t>
            </a:r>
          </a:p>
          <a:p>
            <a:pPr marL="228600" lvl="1">
              <a:spcBef>
                <a:spcPts val="1000"/>
              </a:spcBef>
            </a:pPr>
            <a:endParaRPr lang="en-US" sz="3600">
              <a:latin typeface="+mj-lt"/>
            </a:endParaRPr>
          </a:p>
          <a:p>
            <a:endParaRPr lang="en-US" sz="3200"/>
          </a:p>
          <a:p>
            <a:endParaRPr lang="en-US" sz="1800" b="0" i="0" u="none" strike="noStrike" baseline="0">
              <a:solidFill>
                <a:srgbClr val="000000"/>
              </a:solidFill>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E9F10934-1E2D-4786-AA0D-34D172379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77293B3-8ABA-48F2-A7AA-AA7F10CE00F7}"/>
              </a:ext>
            </a:extLst>
          </p:cNvPr>
          <p:cNvSpPr/>
          <p:nvPr/>
        </p:nvSpPr>
        <p:spPr>
          <a:xfrm>
            <a:off x="0" y="874582"/>
            <a:ext cx="4010881" cy="5432323"/>
          </a:xfrm>
          <a:prstGeom prst="rect">
            <a:avLst/>
          </a:prstGeom>
          <a:solidFill>
            <a:srgbClr val="139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493DE-C9AA-4789-A7A1-BFDA8DDB3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2810"/>
            <a:ext cx="3930612" cy="5086674"/>
          </a:xfrm>
          <a:prstGeom prst="rect">
            <a:avLst/>
          </a:prstGeom>
        </p:spPr>
      </p:pic>
    </p:spTree>
    <p:extLst>
      <p:ext uri="{BB962C8B-B14F-4D97-AF65-F5344CB8AC3E}">
        <p14:creationId xmlns:p14="http://schemas.microsoft.com/office/powerpoint/2010/main" val="108324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23865-D9ED-426B-867E-B1DBDA5F1477}"/>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C289BF-D48E-49AA-A324-5917B5DFE171}"/>
              </a:ext>
            </a:extLst>
          </p:cNvPr>
          <p:cNvSpPr>
            <a:spLocks noGrp="1"/>
          </p:cNvSpPr>
          <p:nvPr>
            <p:ph type="title"/>
          </p:nvPr>
        </p:nvSpPr>
        <p:spPr/>
        <p:txBody>
          <a:bodyPr>
            <a:normAutofit fontScale="90000"/>
          </a:bodyPr>
          <a:lstStyle/>
          <a:p>
            <a:r>
              <a:rPr lang="en-US"/>
              <a:t>Fair Housing Considerations</a:t>
            </a:r>
          </a:p>
        </p:txBody>
      </p:sp>
      <p:sp>
        <p:nvSpPr>
          <p:cNvPr id="3" name="Content Placeholder 2">
            <a:extLst>
              <a:ext uri="{FF2B5EF4-FFF2-40B4-BE49-F238E27FC236}">
                <a16:creationId xmlns:a16="http://schemas.microsoft.com/office/drawing/2014/main" id="{E341DBB7-323B-4819-9B1B-313D1DDDCB33}"/>
              </a:ext>
            </a:extLst>
          </p:cNvPr>
          <p:cNvSpPr>
            <a:spLocks noGrp="1"/>
          </p:cNvSpPr>
          <p:nvPr>
            <p:ph idx="1"/>
          </p:nvPr>
        </p:nvSpPr>
        <p:spPr>
          <a:xfrm>
            <a:off x="180174" y="1003910"/>
            <a:ext cx="6858801" cy="5352440"/>
          </a:xfrm>
        </p:spPr>
        <p:txBody>
          <a:bodyPr>
            <a:normAutofit/>
          </a:bodyPr>
          <a:lstStyle/>
          <a:p>
            <a:pPr marL="0" marR="0" indent="0">
              <a:lnSpc>
                <a:spcPct val="70000"/>
              </a:lnSpc>
              <a:spcAft>
                <a:spcPts val="0"/>
              </a:spcAft>
              <a:buSzPct val="100000"/>
              <a:buNone/>
              <a:tabLst>
                <a:tab pos="489585" algn="l"/>
              </a:tabLst>
            </a:pPr>
            <a:r>
              <a:rPr lang="en-US" sz="3600"/>
              <a:t>Agencies, organizations, or consortia that make referrals to PHAs must not deny their services to members of any Federally protected class under fair housing laws, i.e., race, color, religion, national origin, sex, disability, or familial status </a:t>
            </a:r>
          </a:p>
        </p:txBody>
      </p:sp>
      <p:sp>
        <p:nvSpPr>
          <p:cNvPr id="4" name="Slide Number Placeholder 2">
            <a:extLst>
              <a:ext uri="{FF2B5EF4-FFF2-40B4-BE49-F238E27FC236}">
                <a16:creationId xmlns:a16="http://schemas.microsoft.com/office/drawing/2014/main" id="{134EFBD3-8438-4FE4-AA78-F2C5219230A9}"/>
              </a:ext>
            </a:extLst>
          </p:cNvPr>
          <p:cNvSpPr>
            <a:spLocks noGrp="1"/>
          </p:cNvSpPr>
          <p:nvPr>
            <p:ph type="sldNum" sz="quarter" idx="12"/>
          </p:nvPr>
        </p:nvSpPr>
        <p:spPr>
          <a:xfrm>
            <a:off x="9217351" y="64522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B7DED2-712D-42E6-A8A7-C8164E11CF87}"/>
              </a:ext>
            </a:extLst>
          </p:cNvPr>
          <p:cNvSpPr/>
          <p:nvPr/>
        </p:nvSpPr>
        <p:spPr>
          <a:xfrm>
            <a:off x="7248923" y="874582"/>
            <a:ext cx="4943077" cy="5432323"/>
          </a:xfrm>
          <a:prstGeom prst="rect">
            <a:avLst/>
          </a:prstGeom>
          <a:solidFill>
            <a:srgbClr val="16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5013AF-EB85-46A3-8465-5D55B7189F81}"/>
              </a:ext>
            </a:extLst>
          </p:cNvPr>
          <p:cNvSpPr/>
          <p:nvPr/>
        </p:nvSpPr>
        <p:spPr>
          <a:xfrm>
            <a:off x="7843101" y="1498862"/>
            <a:ext cx="3846136" cy="4260915"/>
          </a:xfrm>
          <a:prstGeom prst="rect">
            <a:avLst/>
          </a:prstGeom>
          <a:solidFill>
            <a:srgbClr val="0D82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Group with solid fill">
            <a:extLst>
              <a:ext uri="{FF2B5EF4-FFF2-40B4-BE49-F238E27FC236}">
                <a16:creationId xmlns:a16="http://schemas.microsoft.com/office/drawing/2014/main" id="{BE9338C3-B154-4627-840A-DE4D7EC21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6099" y="2404622"/>
            <a:ext cx="2207442" cy="2207442"/>
          </a:xfrm>
          <a:prstGeom prst="rect">
            <a:avLst/>
          </a:prstGeom>
        </p:spPr>
      </p:pic>
    </p:spTree>
    <p:extLst>
      <p:ext uri="{BB962C8B-B14F-4D97-AF65-F5344CB8AC3E}">
        <p14:creationId xmlns:p14="http://schemas.microsoft.com/office/powerpoint/2010/main" val="1093286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6825D2-0E5C-4A6C-A43B-4D03BB32EEC9}"/>
              </a:ext>
            </a:extLst>
          </p:cNvPr>
          <p:cNvGrpSpPr/>
          <p:nvPr/>
        </p:nvGrpSpPr>
        <p:grpSpPr>
          <a:xfrm>
            <a:off x="1925486" y="1597160"/>
            <a:ext cx="9519138" cy="2965315"/>
            <a:chOff x="1359877" y="2143690"/>
            <a:chExt cx="9519138" cy="2965315"/>
          </a:xfrm>
        </p:grpSpPr>
        <p:grpSp>
          <p:nvGrpSpPr>
            <p:cNvPr id="7" name="Group 6">
              <a:extLst>
                <a:ext uri="{FF2B5EF4-FFF2-40B4-BE49-F238E27FC236}">
                  <a16:creationId xmlns:a16="http://schemas.microsoft.com/office/drawing/2014/main" id="{1CC8A136-EC2B-47E0-BD19-99BE02E0099D}"/>
                </a:ext>
              </a:extLst>
            </p:cNvPr>
            <p:cNvGrpSpPr/>
            <p:nvPr/>
          </p:nvGrpSpPr>
          <p:grpSpPr>
            <a:xfrm>
              <a:off x="2432711" y="2143690"/>
              <a:ext cx="7326578" cy="2965315"/>
              <a:chOff x="2308382" y="2143690"/>
              <a:chExt cx="7326578" cy="2965315"/>
            </a:xfrm>
          </p:grpSpPr>
          <p:sp>
            <p:nvSpPr>
              <p:cNvPr id="9" name="Oval 8">
                <a:extLst>
                  <a:ext uri="{FF2B5EF4-FFF2-40B4-BE49-F238E27FC236}">
                    <a16:creationId xmlns:a16="http://schemas.microsoft.com/office/drawing/2014/main" id="{8B6BB07B-A72E-419E-B612-97EBF1013B3F}"/>
                  </a:ext>
                </a:extLst>
              </p:cNvPr>
              <p:cNvSpPr>
                <a:spLocks noChangeAspect="1"/>
              </p:cNvSpPr>
              <p:nvPr/>
            </p:nvSpPr>
            <p:spPr>
              <a:xfrm>
                <a:off x="6671840" y="2143690"/>
                <a:ext cx="2963120" cy="2965315"/>
              </a:xfrm>
              <a:prstGeom prst="ellipse">
                <a:avLst/>
              </a:prstGeom>
              <a:solidFill>
                <a:srgbClr val="163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34A373D-250D-41B9-9FAE-50C145345041}"/>
                  </a:ext>
                </a:extLst>
              </p:cNvPr>
              <p:cNvSpPr>
                <a:spLocks noChangeAspect="1"/>
              </p:cNvSpPr>
              <p:nvPr/>
            </p:nvSpPr>
            <p:spPr>
              <a:xfrm>
                <a:off x="2308382" y="2143690"/>
                <a:ext cx="2963120" cy="2965315"/>
              </a:xfrm>
              <a:prstGeom prst="ellipse">
                <a:avLst/>
              </a:prstGeom>
              <a:solidFill>
                <a:srgbClr val="0B76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04FD329-B412-4E78-B160-C5B0161C3047}"/>
                  </a:ext>
                </a:extLst>
              </p:cNvPr>
              <p:cNvSpPr>
                <a:spLocks noChangeAspect="1"/>
              </p:cNvSpPr>
              <p:nvPr/>
            </p:nvSpPr>
            <p:spPr>
              <a:xfrm>
                <a:off x="4490111" y="2143690"/>
                <a:ext cx="2963120" cy="2965315"/>
              </a:xfrm>
              <a:prstGeom prst="ellipse">
                <a:avLst/>
              </a:prstGeom>
              <a:solidFill>
                <a:srgbClr val="1EA2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Rounded Corners 7">
              <a:extLst>
                <a:ext uri="{FF2B5EF4-FFF2-40B4-BE49-F238E27FC236}">
                  <a16:creationId xmlns:a16="http://schemas.microsoft.com/office/drawing/2014/main" id="{E0B99225-76E3-4215-B502-A01846160F1E}"/>
                </a:ext>
              </a:extLst>
            </p:cNvPr>
            <p:cNvSpPr/>
            <p:nvPr/>
          </p:nvSpPr>
          <p:spPr>
            <a:xfrm>
              <a:off x="1359877" y="3429000"/>
              <a:ext cx="9519138" cy="580292"/>
            </a:xfrm>
            <a:prstGeom prst="round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9A0ECF0C-F2AE-46E1-BF5F-EE66946058F8}"/>
              </a:ext>
            </a:extLst>
          </p:cNvPr>
          <p:cNvSpPr>
            <a:spLocks noGrp="1"/>
          </p:cNvSpPr>
          <p:nvPr>
            <p:ph type="title" idx="4294967295"/>
          </p:nvPr>
        </p:nvSpPr>
        <p:spPr>
          <a:xfrm>
            <a:off x="2639504" y="2459431"/>
            <a:ext cx="8554039" cy="1426369"/>
          </a:xfrm>
        </p:spPr>
        <p:txBody>
          <a:bodyPr>
            <a:normAutofit/>
          </a:bodyPr>
          <a:lstStyle/>
          <a:p>
            <a:pPr algn="ctr"/>
            <a:r>
              <a:rPr lang="en-US" sz="3600"/>
              <a:t>Preferences and Waiting List Administration </a:t>
            </a:r>
          </a:p>
        </p:txBody>
      </p:sp>
    </p:spTree>
    <p:extLst>
      <p:ext uri="{BB962C8B-B14F-4D97-AF65-F5344CB8AC3E}">
        <p14:creationId xmlns:p14="http://schemas.microsoft.com/office/powerpoint/2010/main" val="3374767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6FED1-AB17-427F-B9A5-3126D58FD750}"/>
              </a:ext>
            </a:extLst>
          </p:cNvPr>
          <p:cNvSpPr/>
          <p:nvPr/>
        </p:nvSpPr>
        <p:spPr>
          <a:xfrm>
            <a:off x="0" y="924027"/>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41E4CAA-E935-49A4-9D35-511A8847259E}"/>
              </a:ext>
            </a:extLst>
          </p:cNvPr>
          <p:cNvSpPr>
            <a:spLocks noGrp="1"/>
          </p:cNvSpPr>
          <p:nvPr>
            <p:ph idx="1"/>
          </p:nvPr>
        </p:nvSpPr>
        <p:spPr>
          <a:xfrm>
            <a:off x="180174" y="1003910"/>
            <a:ext cx="6992151" cy="5352440"/>
          </a:xfrm>
        </p:spPr>
        <p:txBody>
          <a:bodyPr>
            <a:normAutofit/>
          </a:bodyPr>
          <a:lstStyle/>
          <a:p>
            <a:pPr marL="0" lvl="2" indent="0">
              <a:spcBef>
                <a:spcPts val="1000"/>
              </a:spcBef>
              <a:buNone/>
            </a:pPr>
            <a:endParaRPr lang="en-US" sz="3600"/>
          </a:p>
          <a:p>
            <a:pPr marL="0" lvl="2" indent="0">
              <a:spcBef>
                <a:spcPts val="1000"/>
              </a:spcBef>
              <a:buNone/>
            </a:pPr>
            <a:endParaRPr lang="en-US" sz="3600"/>
          </a:p>
          <a:p>
            <a:pPr marL="0" lvl="2" indent="0">
              <a:spcBef>
                <a:spcPts val="1000"/>
              </a:spcBef>
              <a:buNone/>
            </a:pPr>
            <a:endParaRPr lang="en-US" sz="3600"/>
          </a:p>
          <a:p>
            <a:endParaRPr lang="en-US"/>
          </a:p>
        </p:txBody>
      </p:sp>
      <p:sp>
        <p:nvSpPr>
          <p:cNvPr id="4" name="Slide Number Placeholder 3">
            <a:extLst>
              <a:ext uri="{FF2B5EF4-FFF2-40B4-BE49-F238E27FC236}">
                <a16:creationId xmlns:a16="http://schemas.microsoft.com/office/drawing/2014/main" id="{90F47514-76A2-423D-A102-48E262A510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3F4E1DB-1F46-42C8-908C-1307F0F13949}"/>
              </a:ext>
            </a:extLst>
          </p:cNvPr>
          <p:cNvSpPr>
            <a:spLocks noGrp="1"/>
          </p:cNvSpPr>
          <p:nvPr>
            <p:ph type="title"/>
          </p:nvPr>
        </p:nvSpPr>
        <p:spPr/>
        <p:txBody>
          <a:bodyPr>
            <a:normAutofit fontScale="90000"/>
          </a:bodyPr>
          <a:lstStyle/>
          <a:p>
            <a:r>
              <a:rPr lang="en-US"/>
              <a:t>Establishing Local Preferences</a:t>
            </a:r>
          </a:p>
        </p:txBody>
      </p:sp>
      <p:pic>
        <p:nvPicPr>
          <p:cNvPr id="3" name="Graphic 2" descr="An open book">
            <a:extLst>
              <a:ext uri="{FF2B5EF4-FFF2-40B4-BE49-F238E27FC236}">
                <a16:creationId xmlns:a16="http://schemas.microsoft.com/office/drawing/2014/main" id="{CA43395F-B740-4C02-83BC-95751C233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687" y="814847"/>
            <a:ext cx="4572000" cy="4572000"/>
          </a:xfrm>
          <a:prstGeom prst="rect">
            <a:avLst/>
          </a:prstGeom>
        </p:spPr>
      </p:pic>
      <p:sp>
        <p:nvSpPr>
          <p:cNvPr id="8" name="Content Placeholder 1">
            <a:extLst>
              <a:ext uri="{FF2B5EF4-FFF2-40B4-BE49-F238E27FC236}">
                <a16:creationId xmlns:a16="http://schemas.microsoft.com/office/drawing/2014/main" id="{AC664BD0-EE24-4124-8CE2-FFBD3D419876}"/>
              </a:ext>
            </a:extLst>
          </p:cNvPr>
          <p:cNvSpPr txBox="1">
            <a:spLocks/>
          </p:cNvSpPr>
          <p:nvPr/>
        </p:nvSpPr>
        <p:spPr>
          <a:xfrm>
            <a:off x="180174" y="1003910"/>
            <a:ext cx="7163902" cy="535244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2" indent="-571500">
              <a:spcBef>
                <a:spcPts val="1000"/>
              </a:spcBef>
            </a:pPr>
            <a:r>
              <a:rPr lang="en-US" sz="3600">
                <a:solidFill>
                  <a:prstClr val="black"/>
                </a:solidFill>
                <a:latin typeface="Calibri Light" panose="020F0302020204030204"/>
              </a:rPr>
              <a:t>PHAs may, but are not required to, establish waiting list preferences</a:t>
            </a:r>
          </a:p>
          <a:p>
            <a:pPr marL="571500" lvl="2" indent="-571500">
              <a:spcBef>
                <a:spcPts val="1000"/>
              </a:spcBef>
            </a:pPr>
            <a:r>
              <a:rPr lang="en-US" sz="3600">
                <a:solidFill>
                  <a:prstClr val="black"/>
                </a:solidFill>
                <a:latin typeface="Calibri Light" panose="020F0302020204030204"/>
              </a:rPr>
              <a:t>A PHA’s greatest tool for increasing program access for individuals and families experiencing homelessness is establishing a preference in their admissions policies</a:t>
            </a:r>
          </a:p>
          <a:p>
            <a:pPr marL="571500" lvl="2" indent="-571500">
              <a:spcBef>
                <a:spcPts val="1000"/>
              </a:spcBef>
            </a:pPr>
            <a:r>
              <a:rPr lang="en-US" sz="3600">
                <a:solidFill>
                  <a:prstClr val="black"/>
                </a:solidFill>
                <a:latin typeface="Calibri Light" panose="020F0302020204030204"/>
              </a:rPr>
              <a:t>HUD regulation allow PHAs to establish certain local preferences in PHA policies in accordance with HUD regulations</a:t>
            </a:r>
          </a:p>
          <a:p>
            <a:pPr marL="571500" lvl="2" indent="-571500">
              <a:spcBef>
                <a:spcPts val="1000"/>
              </a:spcBef>
            </a:pPr>
            <a:r>
              <a:rPr lang="en-US" sz="3600">
                <a:solidFill>
                  <a:prstClr val="black"/>
                </a:solidFill>
                <a:latin typeface="Calibri Light" panose="020F0302020204030204"/>
              </a:rPr>
              <a:t>PHAs may establish other preferences in PHA policies not addressed in regulations if they are based on local housing needs and priorities</a:t>
            </a:r>
          </a:p>
          <a:p>
            <a:pPr marL="0" lvl="2" indent="0">
              <a:spcBef>
                <a:spcPts val="1000"/>
              </a:spcBef>
              <a:buNone/>
            </a:pPr>
            <a:endParaRPr lang="en-US" sz="3600">
              <a:solidFill>
                <a:prstClr val="black"/>
              </a:solidFill>
              <a:latin typeface="Calibri Light" panose="020F0302020204030204"/>
            </a:endParaRPr>
          </a:p>
          <a:p>
            <a:pPr marL="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0814C22F-F1E0-48D2-9976-3D739F73C9F3}"/>
              </a:ext>
            </a:extLst>
          </p:cNvPr>
          <p:cNvSpPr txBox="1"/>
          <p:nvPr/>
        </p:nvSpPr>
        <p:spPr>
          <a:xfrm>
            <a:off x="7846257" y="5059204"/>
            <a:ext cx="4114294" cy="1015663"/>
          </a:xfrm>
          <a:prstGeom prst="rect">
            <a:avLst/>
          </a:prstGeom>
          <a:noFill/>
        </p:spPr>
        <p:txBody>
          <a:bodyPr wrap="square">
            <a:spAutoFit/>
          </a:bodyPr>
          <a:lstStyle/>
          <a:p>
            <a:pPr marL="0" lvl="2" indent="0">
              <a:spcBef>
                <a:spcPts val="1000"/>
              </a:spcBef>
              <a:buNone/>
            </a:pPr>
            <a:r>
              <a:rPr lang="en-US" sz="2000">
                <a:solidFill>
                  <a:prstClr val="black"/>
                </a:solidFill>
                <a:latin typeface="Calibri Light" panose="020F0302020204030204"/>
              </a:rPr>
              <a:t>Citation: 24 CFR 960.206 for PH; 24 CFR 982.207 for HCV; 24 CFR 983.251(c)(3) for PBV</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6819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C1F773-BB39-4EFD-897F-66FFFF44D787}"/>
              </a:ext>
            </a:extLst>
          </p:cNvPr>
          <p:cNvSpPr>
            <a:spLocks noGrp="1"/>
          </p:cNvSpPr>
          <p:nvPr>
            <p:ph idx="1"/>
          </p:nvPr>
        </p:nvSpPr>
        <p:spPr/>
        <p:txBody>
          <a:bodyPr vert="horz" lIns="91440" tIns="45720" rIns="91440" bIns="45720" rtlCol="0" anchor="t">
            <a:normAutofit/>
          </a:bodyPr>
          <a:lstStyle/>
          <a:p>
            <a:pPr>
              <a:lnSpc>
                <a:spcPct val="100000"/>
              </a:lnSpc>
              <a:buSzPct val="100000"/>
              <a:tabLst>
                <a:tab pos="315595" algn="l"/>
              </a:tabLst>
            </a:pPr>
            <a:r>
              <a:rPr lang="en-US" sz="3600"/>
              <a:t>A PHA that wishes to partner with a homeless service provider to project-base vouchers may consider:</a:t>
            </a:r>
          </a:p>
          <a:p>
            <a:pPr lvl="1">
              <a:lnSpc>
                <a:spcPct val="100000"/>
              </a:lnSpc>
              <a:buSzPct val="100000"/>
              <a:tabLst>
                <a:tab pos="315595" algn="l"/>
              </a:tabLst>
            </a:pPr>
            <a:r>
              <a:rPr lang="en-US" sz="3200"/>
              <a:t>Creating a separate waiting list for the project </a:t>
            </a:r>
            <a:endParaRPr lang="en-US" sz="3200">
              <a:cs typeface="Calibri Light"/>
            </a:endParaRPr>
          </a:p>
          <a:p>
            <a:pPr lvl="1">
              <a:lnSpc>
                <a:spcPct val="100000"/>
              </a:lnSpc>
              <a:buSzPct val="100000"/>
              <a:tabLst>
                <a:tab pos="315595" algn="l"/>
              </a:tabLst>
            </a:pPr>
            <a:r>
              <a:rPr lang="en-US" sz="3200"/>
              <a:t>Adopting a preference for people who are homeless </a:t>
            </a:r>
            <a:endParaRPr lang="en-US" sz="3200">
              <a:cs typeface="Calibri Light"/>
            </a:endParaRPr>
          </a:p>
          <a:p>
            <a:pPr lvl="1">
              <a:lnSpc>
                <a:spcPct val="100000"/>
              </a:lnSpc>
              <a:buSzPct val="100000"/>
              <a:tabLst>
                <a:tab pos="315595" algn="l"/>
              </a:tabLst>
            </a:pPr>
            <a:r>
              <a:rPr lang="en-US" sz="3200"/>
              <a:t>Adopting a preference for families who qualify for voluntary services, including disability-related services, offered in conjunction with assisted units at the project</a:t>
            </a:r>
            <a:endParaRPr lang="en-US" sz="3200">
              <a:cs typeface="Calibri Light"/>
            </a:endParaRPr>
          </a:p>
          <a:p>
            <a:pPr lvl="1">
              <a:lnSpc>
                <a:spcPct val="100000"/>
              </a:lnSpc>
              <a:buSzPct val="100000"/>
            </a:pPr>
            <a:r>
              <a:rPr lang="en-US" sz="3200">
                <a:ea typeface="+mj-lt"/>
                <a:cs typeface="+mj-lt"/>
              </a:rPr>
              <a:t>Adopting a preference for individuals or families referred by the coordinated entry system</a:t>
            </a:r>
            <a:endParaRPr lang="en-US" sz="3200">
              <a:cs typeface="Calibri Light"/>
            </a:endParaRPr>
          </a:p>
          <a:p>
            <a:pPr lvl="1">
              <a:lnSpc>
                <a:spcPct val="100000"/>
              </a:lnSpc>
              <a:buSzPct val="100000"/>
            </a:pPr>
            <a:endParaRPr lang="en-US" sz="3200">
              <a:cs typeface="Calibri Light"/>
            </a:endParaRPr>
          </a:p>
          <a:p>
            <a:endParaRPr lang="en-US">
              <a:cs typeface="Calibri Light" panose="020F0302020204030204"/>
            </a:endParaRPr>
          </a:p>
        </p:txBody>
      </p:sp>
      <p:sp>
        <p:nvSpPr>
          <p:cNvPr id="3" name="Slide Number Placeholder 2">
            <a:extLst>
              <a:ext uri="{FF2B5EF4-FFF2-40B4-BE49-F238E27FC236}">
                <a16:creationId xmlns:a16="http://schemas.microsoft.com/office/drawing/2014/main" id="{BAF67FE2-9CC4-47D7-A80D-80AFD7BEE2A1}"/>
              </a:ext>
            </a:extLst>
          </p:cNvPr>
          <p:cNvSpPr>
            <a:spLocks noGrp="1"/>
          </p:cNvSpPr>
          <p:nvPr>
            <p:ph type="sldNum" sz="quarter" idx="12"/>
          </p:nvPr>
        </p:nvSpPr>
        <p:spPr/>
        <p:txBody>
          <a:bodyPr/>
          <a:lstStyle/>
          <a:p>
            <a:fld id="{EFC90EA4-C2C8-4CD7-B471-E76BC1308AB4}" type="slidenum">
              <a:rPr lang="en-US" smtClean="0"/>
              <a:t>47</a:t>
            </a:fld>
            <a:endParaRPr lang="en-US"/>
          </a:p>
        </p:txBody>
      </p:sp>
      <p:sp>
        <p:nvSpPr>
          <p:cNvPr id="4" name="Title 3">
            <a:extLst>
              <a:ext uri="{FF2B5EF4-FFF2-40B4-BE49-F238E27FC236}">
                <a16:creationId xmlns:a16="http://schemas.microsoft.com/office/drawing/2014/main" id="{10C52596-DDFE-440C-9B6F-BE6C6C971E9D}"/>
              </a:ext>
            </a:extLst>
          </p:cNvPr>
          <p:cNvSpPr>
            <a:spLocks noGrp="1"/>
          </p:cNvSpPr>
          <p:nvPr>
            <p:ph type="title"/>
          </p:nvPr>
        </p:nvSpPr>
        <p:spPr>
          <a:xfrm>
            <a:off x="180174" y="188452"/>
            <a:ext cx="11461929" cy="626395"/>
          </a:xfrm>
        </p:spPr>
        <p:txBody>
          <a:bodyPr>
            <a:normAutofit fontScale="90000"/>
          </a:bodyPr>
          <a:lstStyle/>
          <a:p>
            <a:r>
              <a:rPr lang="en-US"/>
              <a:t>Preferences and Partnering with Service Providers</a:t>
            </a:r>
          </a:p>
        </p:txBody>
      </p:sp>
      <p:pic>
        <p:nvPicPr>
          <p:cNvPr id="5" name="Picture 4">
            <a:extLst>
              <a:ext uri="{FF2B5EF4-FFF2-40B4-BE49-F238E27FC236}">
                <a16:creationId xmlns:a16="http://schemas.microsoft.com/office/drawing/2014/main" id="{CE5C8F76-E7AF-49CF-BA51-FFD40070D27F}"/>
              </a:ext>
            </a:extLst>
          </p:cNvPr>
          <p:cNvPicPr>
            <a:picLocks noChangeAspect="1"/>
          </p:cNvPicPr>
          <p:nvPr/>
        </p:nvPicPr>
        <p:blipFill>
          <a:blip r:embed="rId3"/>
          <a:stretch>
            <a:fillRect/>
          </a:stretch>
        </p:blipFill>
        <p:spPr>
          <a:xfrm>
            <a:off x="10043815" y="960746"/>
            <a:ext cx="2117796" cy="2209152"/>
          </a:xfrm>
          <a:prstGeom prst="rect">
            <a:avLst/>
          </a:prstGeom>
        </p:spPr>
      </p:pic>
    </p:spTree>
    <p:extLst>
      <p:ext uri="{BB962C8B-B14F-4D97-AF65-F5344CB8AC3E}">
        <p14:creationId xmlns:p14="http://schemas.microsoft.com/office/powerpoint/2010/main" val="1036094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91460E-844A-4BD3-A6B4-5A736BDF74FC}"/>
              </a:ext>
            </a:extLst>
          </p:cNvPr>
          <p:cNvSpPr/>
          <p:nvPr/>
        </p:nvSpPr>
        <p:spPr>
          <a:xfrm>
            <a:off x="0" y="907980"/>
            <a:ext cx="12192000" cy="2136878"/>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5ED361-A322-4C90-B7B8-07E56C55FFDA}"/>
              </a:ext>
            </a:extLst>
          </p:cNvPr>
          <p:cNvSpPr>
            <a:spLocks noGrp="1"/>
          </p:cNvSpPr>
          <p:nvPr>
            <p:ph type="title"/>
          </p:nvPr>
        </p:nvSpPr>
        <p:spPr/>
        <p:txBody>
          <a:bodyPr>
            <a:normAutofit fontScale="90000"/>
          </a:bodyPr>
          <a:lstStyle/>
          <a:p>
            <a:r>
              <a:rPr lang="en-US"/>
              <a:t>Opening the Waiting list</a:t>
            </a:r>
          </a:p>
        </p:txBody>
      </p:sp>
      <p:sp>
        <p:nvSpPr>
          <p:cNvPr id="3" name="Content Placeholder 2">
            <a:extLst>
              <a:ext uri="{FF2B5EF4-FFF2-40B4-BE49-F238E27FC236}">
                <a16:creationId xmlns:a16="http://schemas.microsoft.com/office/drawing/2014/main" id="{852D82F2-A71B-4D82-B6CE-7260EFBF77DA}"/>
              </a:ext>
            </a:extLst>
          </p:cNvPr>
          <p:cNvSpPr>
            <a:spLocks noGrp="1"/>
          </p:cNvSpPr>
          <p:nvPr>
            <p:ph idx="1"/>
          </p:nvPr>
        </p:nvSpPr>
        <p:spPr>
          <a:xfrm>
            <a:off x="1833472" y="1003910"/>
            <a:ext cx="10296447" cy="2040948"/>
          </a:xfrm>
        </p:spPr>
        <p:txBody>
          <a:bodyPr>
            <a:normAutofit lnSpcReduction="10000"/>
          </a:bodyPr>
          <a:lstStyle/>
          <a:p>
            <a:pPr marL="0" indent="0">
              <a:buSzPct val="100000"/>
              <a:buNone/>
              <a:tabLst>
                <a:tab pos="489585" algn="l"/>
              </a:tabLst>
            </a:pPr>
            <a:r>
              <a:rPr lang="en-US" sz="3600">
                <a:solidFill>
                  <a:schemeClr val="bg1"/>
                </a:solidFill>
              </a:rPr>
              <a:t>If a PHA does not have enough applicants on its waiting list who qualify for a specific preference, the PHA may open its waiting list strictly to people to whom the preference applies</a:t>
            </a:r>
          </a:p>
          <a:p>
            <a:pPr>
              <a:lnSpc>
                <a:spcPct val="70000"/>
              </a:lnSpc>
              <a:buSzPct val="100000"/>
              <a:tabLst>
                <a:tab pos="489585" algn="l"/>
              </a:tabLst>
            </a:pPr>
            <a:endParaRPr lang="en-US" sz="3600"/>
          </a:p>
          <a:p>
            <a:endParaRPr lang="en-US"/>
          </a:p>
        </p:txBody>
      </p:sp>
      <p:sp>
        <p:nvSpPr>
          <p:cNvPr id="5" name="Rectangle 4">
            <a:extLst>
              <a:ext uri="{FF2B5EF4-FFF2-40B4-BE49-F238E27FC236}">
                <a16:creationId xmlns:a16="http://schemas.microsoft.com/office/drawing/2014/main" id="{23360A1E-36F1-4C2F-A2E0-40AD75A8F307}"/>
              </a:ext>
            </a:extLst>
          </p:cNvPr>
          <p:cNvSpPr/>
          <p:nvPr/>
        </p:nvSpPr>
        <p:spPr>
          <a:xfrm>
            <a:off x="2375555" y="3669708"/>
            <a:ext cx="7093669" cy="1832864"/>
          </a:xfrm>
          <a:prstGeom prst="rect">
            <a:avLst/>
          </a:prstGeom>
          <a:solidFill>
            <a:schemeClr val="bg1"/>
          </a:solidFill>
          <a:ln>
            <a:solidFill>
              <a:schemeClr val="bg1"/>
            </a:solidFill>
          </a:ln>
          <a:effectLst>
            <a:outerShdw blurRad="50800" dist="50800" dir="5400000" sx="103000" sy="103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637" tIns="34637" rIns="34637" bIns="34637" rtlCol="0" anchor="ctr"/>
          <a:lstStyle/>
          <a:p>
            <a:pPr marL="0" indent="0">
              <a:lnSpc>
                <a:spcPct val="70000"/>
              </a:lnSpc>
              <a:buSzPct val="100000"/>
              <a:buNone/>
              <a:tabLst>
                <a:tab pos="489585" algn="l"/>
              </a:tabLst>
            </a:pPr>
            <a:r>
              <a:rPr lang="en-US" sz="1400"/>
              <a:t>The notification process, as well as the preferences themselves, must comply with HUD fair housing requirements</a:t>
            </a:r>
          </a:p>
        </p:txBody>
      </p:sp>
      <p:sp>
        <p:nvSpPr>
          <p:cNvPr id="7" name="TextBox 6">
            <a:extLst>
              <a:ext uri="{FF2B5EF4-FFF2-40B4-BE49-F238E27FC236}">
                <a16:creationId xmlns:a16="http://schemas.microsoft.com/office/drawing/2014/main" id="{2F777994-81FE-4785-A830-2395A24FE689}"/>
              </a:ext>
            </a:extLst>
          </p:cNvPr>
          <p:cNvSpPr txBox="1"/>
          <p:nvPr/>
        </p:nvSpPr>
        <p:spPr>
          <a:xfrm>
            <a:off x="2846110" y="3812565"/>
            <a:ext cx="6499780" cy="1668470"/>
          </a:xfrm>
          <a:prstGeom prst="rect">
            <a:avLst/>
          </a:prstGeom>
          <a:noFill/>
        </p:spPr>
        <p:txBody>
          <a:bodyPr wrap="square">
            <a:spAutoFit/>
          </a:bodyPr>
          <a:lstStyle/>
          <a:p>
            <a:pPr marL="0" indent="0">
              <a:lnSpc>
                <a:spcPct val="70000"/>
              </a:lnSpc>
              <a:spcBef>
                <a:spcPts val="1000"/>
              </a:spcBef>
              <a:buSzPct val="100000"/>
              <a:buFont typeface="Arial" panose="020B0604020202020204" pitchFamily="34" charset="0"/>
              <a:buNone/>
              <a:tabLst>
                <a:tab pos="489585" algn="l"/>
              </a:tabLst>
            </a:pPr>
            <a:r>
              <a:rPr lang="en-US" sz="3600">
                <a:latin typeface="+mj-lt"/>
              </a:rPr>
              <a:t>The notification process, as well as the preferences themselves, must comply with HUD fair housing requirements</a:t>
            </a:r>
          </a:p>
        </p:txBody>
      </p:sp>
      <p:pic>
        <p:nvPicPr>
          <p:cNvPr id="8" name="Picture 7">
            <a:extLst>
              <a:ext uri="{FF2B5EF4-FFF2-40B4-BE49-F238E27FC236}">
                <a16:creationId xmlns:a16="http://schemas.microsoft.com/office/drawing/2014/main" id="{CCE8D9C0-82C3-4D16-A4DB-63A491279F58}"/>
              </a:ext>
            </a:extLst>
          </p:cNvPr>
          <p:cNvPicPr>
            <a:picLocks noChangeAspect="1"/>
          </p:cNvPicPr>
          <p:nvPr/>
        </p:nvPicPr>
        <p:blipFill>
          <a:blip r:embed="rId3"/>
          <a:stretch>
            <a:fillRect/>
          </a:stretch>
        </p:blipFill>
        <p:spPr>
          <a:xfrm>
            <a:off x="104711" y="949381"/>
            <a:ext cx="1624050" cy="1694107"/>
          </a:xfrm>
          <a:prstGeom prst="rect">
            <a:avLst/>
          </a:prstGeom>
        </p:spPr>
      </p:pic>
    </p:spTree>
    <p:extLst>
      <p:ext uri="{BB962C8B-B14F-4D97-AF65-F5344CB8AC3E}">
        <p14:creationId xmlns:p14="http://schemas.microsoft.com/office/powerpoint/2010/main" val="3553116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91460E-844A-4BD3-A6B4-5A736BDF74FC}"/>
              </a:ext>
            </a:extLst>
          </p:cNvPr>
          <p:cNvSpPr/>
          <p:nvPr/>
        </p:nvSpPr>
        <p:spPr>
          <a:xfrm>
            <a:off x="0" y="907980"/>
            <a:ext cx="12192000" cy="2297132"/>
          </a:xfrm>
          <a:prstGeom prst="rect">
            <a:avLst/>
          </a:prstGeom>
          <a:solidFill>
            <a:srgbClr val="149A6A"/>
          </a:solidFill>
          <a:ln>
            <a:solidFill>
              <a:srgbClr val="1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5ED361-A322-4C90-B7B8-07E56C55FFDA}"/>
              </a:ext>
            </a:extLst>
          </p:cNvPr>
          <p:cNvSpPr>
            <a:spLocks noGrp="1"/>
          </p:cNvSpPr>
          <p:nvPr>
            <p:ph type="title"/>
          </p:nvPr>
        </p:nvSpPr>
        <p:spPr>
          <a:xfrm>
            <a:off x="180174" y="188452"/>
            <a:ext cx="11169698" cy="626395"/>
          </a:xfrm>
        </p:spPr>
        <p:txBody>
          <a:bodyPr>
            <a:normAutofit fontScale="90000"/>
          </a:bodyPr>
          <a:lstStyle/>
          <a:p>
            <a:r>
              <a:rPr lang="en-US"/>
              <a:t>Opening/Closing the Waiting List</a:t>
            </a:r>
          </a:p>
        </p:txBody>
      </p:sp>
      <p:sp>
        <p:nvSpPr>
          <p:cNvPr id="3" name="Content Placeholder 2">
            <a:extLst>
              <a:ext uri="{FF2B5EF4-FFF2-40B4-BE49-F238E27FC236}">
                <a16:creationId xmlns:a16="http://schemas.microsoft.com/office/drawing/2014/main" id="{852D82F2-A71B-4D82-B6CE-7260EFBF77DA}"/>
              </a:ext>
            </a:extLst>
          </p:cNvPr>
          <p:cNvSpPr>
            <a:spLocks noGrp="1"/>
          </p:cNvSpPr>
          <p:nvPr>
            <p:ph idx="1"/>
          </p:nvPr>
        </p:nvSpPr>
        <p:spPr>
          <a:xfrm>
            <a:off x="1833472" y="1003910"/>
            <a:ext cx="10122093" cy="2106936"/>
          </a:xfrm>
        </p:spPr>
        <p:txBody>
          <a:bodyPr>
            <a:normAutofit/>
          </a:bodyPr>
          <a:lstStyle/>
          <a:p>
            <a:pPr marL="0" indent="0">
              <a:lnSpc>
                <a:spcPct val="70000"/>
              </a:lnSpc>
              <a:buSzPct val="100000"/>
              <a:buNone/>
              <a:tabLst>
                <a:tab pos="489585" algn="l"/>
              </a:tabLst>
            </a:pPr>
            <a:r>
              <a:rPr lang="en-US" sz="3600">
                <a:solidFill>
                  <a:schemeClr val="bg1"/>
                </a:solidFill>
              </a:rPr>
              <a:t>Once an adequate number of persons meeting the preference have been placed on the waiting list, the PHA may keep the waiting list open only for the population qualified for the preference while keeping it closed for all other applicants</a:t>
            </a:r>
          </a:p>
        </p:txBody>
      </p:sp>
      <p:pic>
        <p:nvPicPr>
          <p:cNvPr id="8" name="Picture 7">
            <a:extLst>
              <a:ext uri="{FF2B5EF4-FFF2-40B4-BE49-F238E27FC236}">
                <a16:creationId xmlns:a16="http://schemas.microsoft.com/office/drawing/2014/main" id="{CCE8D9C0-82C3-4D16-A4DB-63A491279F58}"/>
              </a:ext>
            </a:extLst>
          </p:cNvPr>
          <p:cNvPicPr>
            <a:picLocks noChangeAspect="1"/>
          </p:cNvPicPr>
          <p:nvPr/>
        </p:nvPicPr>
        <p:blipFill>
          <a:blip r:embed="rId3"/>
          <a:stretch>
            <a:fillRect/>
          </a:stretch>
        </p:blipFill>
        <p:spPr>
          <a:xfrm>
            <a:off x="104711" y="949381"/>
            <a:ext cx="1624050" cy="1694107"/>
          </a:xfrm>
          <a:prstGeom prst="rect">
            <a:avLst/>
          </a:prstGeom>
        </p:spPr>
      </p:pic>
      <p:sp>
        <p:nvSpPr>
          <p:cNvPr id="9" name="Content Placeholder 2">
            <a:extLst>
              <a:ext uri="{FF2B5EF4-FFF2-40B4-BE49-F238E27FC236}">
                <a16:creationId xmlns:a16="http://schemas.microsoft.com/office/drawing/2014/main" id="{8B7ADE33-D7BE-460E-95F0-149036A31C6A}"/>
              </a:ext>
            </a:extLst>
          </p:cNvPr>
          <p:cNvSpPr txBox="1">
            <a:spLocks/>
          </p:cNvSpPr>
          <p:nvPr/>
        </p:nvSpPr>
        <p:spPr>
          <a:xfrm>
            <a:off x="180174" y="3205112"/>
            <a:ext cx="11775392" cy="3151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tab pos="489585" algn="l"/>
              </a:tabLst>
              <a:defRPr/>
            </a:pPr>
            <a:endParaRPr kumimoji="0" lang="en-US" sz="32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7937FD80-ACB3-4AD8-A406-459FD7ED4504}"/>
              </a:ext>
            </a:extLst>
          </p:cNvPr>
          <p:cNvSpPr txBox="1"/>
          <p:nvPr/>
        </p:nvSpPr>
        <p:spPr>
          <a:xfrm>
            <a:off x="359940" y="3766736"/>
            <a:ext cx="11415859" cy="1668470"/>
          </a:xfrm>
          <a:prstGeom prst="rect">
            <a:avLst/>
          </a:prstGeom>
          <a:noFill/>
        </p:spPr>
        <p:txBody>
          <a:bodyPr wrap="square">
            <a:spAutoFit/>
          </a:bodyPr>
          <a:lstStyle/>
          <a:p>
            <a:pPr marL="228600" indent="-228600">
              <a:lnSpc>
                <a:spcPct val="70000"/>
              </a:lnSpc>
              <a:spcBef>
                <a:spcPts val="1000"/>
              </a:spcBef>
              <a:buSzPct val="100000"/>
              <a:buFont typeface="Arial" panose="020B0604020202020204" pitchFamily="34" charset="0"/>
              <a:buChar char="•"/>
              <a:tabLst>
                <a:tab pos="489585" algn="l"/>
              </a:tabLst>
            </a:pPr>
            <a:r>
              <a:rPr lang="en-US" sz="3600">
                <a:latin typeface="+mj-lt"/>
              </a:rPr>
              <a:t>This can be particularly helpful if the PHA preference is for referrals from partner agencies since it will allow the agencies to continue sending referrals when more resources are available through the PHA</a:t>
            </a:r>
          </a:p>
        </p:txBody>
      </p:sp>
    </p:spTree>
    <p:extLst>
      <p:ext uri="{BB962C8B-B14F-4D97-AF65-F5344CB8AC3E}">
        <p14:creationId xmlns:p14="http://schemas.microsoft.com/office/powerpoint/2010/main" val="121479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4505B7-8E91-4EA7-809A-080A3F2DA314}"/>
              </a:ext>
            </a:extLst>
          </p:cNvPr>
          <p:cNvGraphicFramePr>
            <a:graphicFrameLocks noGrp="1"/>
          </p:cNvGraphicFramePr>
          <p:nvPr>
            <p:ph idx="1"/>
            <p:extLst>
              <p:ext uri="{D42A27DB-BD31-4B8C-83A1-F6EECF244321}">
                <p14:modId xmlns:p14="http://schemas.microsoft.com/office/powerpoint/2010/main" val="124907485"/>
              </p:ext>
            </p:extLst>
          </p:nvPr>
        </p:nvGraphicFramePr>
        <p:xfrm>
          <a:off x="179388" y="886120"/>
          <a:ext cx="11776075" cy="547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D59A8FC-4821-460B-A115-62C4AC72F74B}"/>
              </a:ext>
            </a:extLst>
          </p:cNvPr>
          <p:cNvSpPr>
            <a:spLocks noGrp="1"/>
          </p:cNvSpPr>
          <p:nvPr>
            <p:ph type="sldNum" sz="quarter" idx="12"/>
          </p:nvPr>
        </p:nvSpPr>
        <p:spPr/>
        <p:txBody>
          <a:bodyPr/>
          <a:lstStyle/>
          <a:p>
            <a:fld id="{EFC90EA4-C2C8-4CD7-B471-E76BC1308AB4}" type="slidenum">
              <a:rPr lang="en-US" smtClean="0"/>
              <a:t>5</a:t>
            </a:fld>
            <a:endParaRPr lang="en-US"/>
          </a:p>
        </p:txBody>
      </p:sp>
      <p:sp>
        <p:nvSpPr>
          <p:cNvPr id="4" name="Title 3">
            <a:extLst>
              <a:ext uri="{FF2B5EF4-FFF2-40B4-BE49-F238E27FC236}">
                <a16:creationId xmlns:a16="http://schemas.microsoft.com/office/drawing/2014/main" id="{70638504-7942-4516-AFB3-9E9218864812}"/>
              </a:ext>
            </a:extLst>
          </p:cNvPr>
          <p:cNvSpPr>
            <a:spLocks noGrp="1"/>
          </p:cNvSpPr>
          <p:nvPr>
            <p:ph type="title"/>
          </p:nvPr>
        </p:nvSpPr>
        <p:spPr>
          <a:xfrm>
            <a:off x="180174" y="76940"/>
            <a:ext cx="11152087" cy="626395"/>
          </a:xfrm>
        </p:spPr>
        <p:txBody>
          <a:bodyPr>
            <a:normAutofit fontScale="90000"/>
          </a:bodyPr>
          <a:lstStyle/>
          <a:p>
            <a:r>
              <a:rPr lang="en-US"/>
              <a:t>HUD Timeline and Background</a:t>
            </a:r>
          </a:p>
        </p:txBody>
      </p:sp>
    </p:spTree>
    <p:extLst>
      <p:ext uri="{BB962C8B-B14F-4D97-AF65-F5344CB8AC3E}">
        <p14:creationId xmlns:p14="http://schemas.microsoft.com/office/powerpoint/2010/main" val="146527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3869F-6896-4C91-845C-D6CCC667C504}"/>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BD0B5A7-FBBF-45C1-A2D2-90D2E45EEA6F}"/>
              </a:ext>
            </a:extLst>
          </p:cNvPr>
          <p:cNvSpPr>
            <a:spLocks noGrp="1"/>
          </p:cNvSpPr>
          <p:nvPr>
            <p:ph type="title"/>
          </p:nvPr>
        </p:nvSpPr>
        <p:spPr>
          <a:xfrm>
            <a:off x="180174" y="112121"/>
            <a:ext cx="11518490" cy="626395"/>
          </a:xfrm>
        </p:spPr>
        <p:txBody>
          <a:bodyPr>
            <a:normAutofit fontScale="90000"/>
          </a:bodyPr>
          <a:lstStyle/>
          <a:p>
            <a:r>
              <a:rPr lang="en-US"/>
              <a:t>Resources: Best Practices for Waiting List Operation </a:t>
            </a:r>
          </a:p>
        </p:txBody>
      </p:sp>
      <p:sp>
        <p:nvSpPr>
          <p:cNvPr id="2" name="Content Placeholder 1">
            <a:extLst>
              <a:ext uri="{FF2B5EF4-FFF2-40B4-BE49-F238E27FC236}">
                <a16:creationId xmlns:a16="http://schemas.microsoft.com/office/drawing/2014/main" id="{F25EE4A9-246A-4D56-8D10-F7E2FA557CF3}"/>
              </a:ext>
            </a:extLst>
          </p:cNvPr>
          <p:cNvSpPr>
            <a:spLocks noGrp="1"/>
          </p:cNvSpPr>
          <p:nvPr>
            <p:ph idx="1"/>
          </p:nvPr>
        </p:nvSpPr>
        <p:spPr>
          <a:xfrm>
            <a:off x="4308049" y="1008814"/>
            <a:ext cx="7883951" cy="5352440"/>
          </a:xfrm>
        </p:spPr>
        <p:txBody>
          <a:bodyPr>
            <a:normAutofit/>
          </a:bodyPr>
          <a:lstStyle/>
          <a:p>
            <a:pPr marL="0" indent="0">
              <a:buNone/>
            </a:pPr>
            <a:r>
              <a:rPr lang="en-US" sz="3600">
                <a:latin typeface="+mj-lt"/>
                <a:hlinkClick r:id="rId3"/>
              </a:rPr>
              <a:t>PHA Strategies to Assist People Experiencing Homelessness Guidebook</a:t>
            </a:r>
            <a:endParaRPr lang="en-US" sz="3600">
              <a:latin typeface="+mj-lt"/>
            </a:endParaRPr>
          </a:p>
          <a:p>
            <a:endParaRPr lang="en-US" sz="1800" b="0" i="0" u="none" strike="noStrike" baseline="0">
              <a:solidFill>
                <a:srgbClr val="000000"/>
              </a:solidFill>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E9F10934-1E2D-4786-AA0D-34D172379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77293B3-8ABA-48F2-A7AA-AA7F10CE00F7}"/>
              </a:ext>
            </a:extLst>
          </p:cNvPr>
          <p:cNvSpPr/>
          <p:nvPr/>
        </p:nvSpPr>
        <p:spPr>
          <a:xfrm>
            <a:off x="0" y="874582"/>
            <a:ext cx="4010881" cy="5432323"/>
          </a:xfrm>
          <a:prstGeom prst="rect">
            <a:avLst/>
          </a:prstGeom>
          <a:solidFill>
            <a:srgbClr val="139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493DE-C9AA-4789-A7A1-BFDA8DDB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2810"/>
            <a:ext cx="3930612" cy="5086674"/>
          </a:xfrm>
          <a:prstGeom prst="rect">
            <a:avLst/>
          </a:prstGeom>
        </p:spPr>
      </p:pic>
    </p:spTree>
    <p:extLst>
      <p:ext uri="{BB962C8B-B14F-4D97-AF65-F5344CB8AC3E}">
        <p14:creationId xmlns:p14="http://schemas.microsoft.com/office/powerpoint/2010/main" val="2620534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3869F-6896-4C91-845C-D6CCC667C504}"/>
              </a:ext>
            </a:extLst>
          </p:cNvPr>
          <p:cNvSpPr/>
          <p:nvPr/>
        </p:nvSpPr>
        <p:spPr>
          <a:xfrm>
            <a:off x="0" y="874583"/>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BD0B5A7-FBBF-45C1-A2D2-90D2E45EEA6F}"/>
              </a:ext>
            </a:extLst>
          </p:cNvPr>
          <p:cNvSpPr>
            <a:spLocks noGrp="1"/>
          </p:cNvSpPr>
          <p:nvPr>
            <p:ph type="title"/>
          </p:nvPr>
        </p:nvSpPr>
        <p:spPr>
          <a:xfrm>
            <a:off x="171548" y="112121"/>
            <a:ext cx="11518490" cy="626395"/>
          </a:xfrm>
        </p:spPr>
        <p:txBody>
          <a:bodyPr>
            <a:normAutofit fontScale="90000"/>
          </a:bodyPr>
          <a:lstStyle/>
          <a:p>
            <a:r>
              <a:rPr lang="en-US"/>
              <a:t>More Related Resources</a:t>
            </a:r>
          </a:p>
        </p:txBody>
      </p:sp>
      <p:sp>
        <p:nvSpPr>
          <p:cNvPr id="2" name="Content Placeholder 1">
            <a:extLst>
              <a:ext uri="{FF2B5EF4-FFF2-40B4-BE49-F238E27FC236}">
                <a16:creationId xmlns:a16="http://schemas.microsoft.com/office/drawing/2014/main" id="{F25EE4A9-246A-4D56-8D10-F7E2FA557CF3}"/>
              </a:ext>
            </a:extLst>
          </p:cNvPr>
          <p:cNvSpPr>
            <a:spLocks noGrp="1"/>
          </p:cNvSpPr>
          <p:nvPr>
            <p:ph idx="1"/>
          </p:nvPr>
        </p:nvSpPr>
        <p:spPr>
          <a:xfrm>
            <a:off x="4308049" y="1008814"/>
            <a:ext cx="7883951" cy="5352440"/>
          </a:xfrm>
        </p:spPr>
        <p:txBody>
          <a:bodyPr vert="horz" lIns="91440" tIns="45720" rIns="91440" bIns="45720" rtlCol="0" anchor="t">
            <a:normAutofit/>
          </a:bodyPr>
          <a:lstStyle/>
          <a:p>
            <a:r>
              <a:rPr lang="en-US" sz="3600" i="0">
                <a:solidFill>
                  <a:srgbClr val="0D4050"/>
                </a:solidFill>
                <a:effectLst/>
                <a:latin typeface="Calibri"/>
                <a:ea typeface="Calibri" panose="020F0502020204030204" pitchFamily="34" charset="0"/>
                <a:cs typeface="Calibri"/>
                <a:hlinkClick r:id="rId3"/>
              </a:rPr>
              <a:t>CoC Homeless Populations and Subpopulations Reports</a:t>
            </a:r>
            <a:endParaRPr lang="en-US" sz="3600" i="0">
              <a:solidFill>
                <a:srgbClr val="0D4050"/>
              </a:solidFill>
              <a:effectLst/>
              <a:latin typeface="Calibri"/>
              <a:ea typeface="Calibri" panose="020F0502020204030204" pitchFamily="34" charset="0"/>
              <a:cs typeface="Calibri"/>
            </a:endParaRPr>
          </a:p>
          <a:p>
            <a:r>
              <a:rPr lang="en-US" sz="3600">
                <a:solidFill>
                  <a:srgbClr val="0D4050"/>
                </a:solidFill>
                <a:latin typeface="Calibri"/>
                <a:ea typeface="Calibri" panose="020F0502020204030204" pitchFamily="34" charset="0"/>
                <a:cs typeface="Calibri"/>
                <a:hlinkClick r:id="rId4"/>
              </a:rPr>
              <a:t>Coordinated Entry as a Tool for Equity: Training on Fair Housing and Coordinated Entry</a:t>
            </a:r>
            <a:endParaRPr lang="en-US" sz="3600">
              <a:solidFill>
                <a:srgbClr val="0D4050"/>
              </a:solidFill>
              <a:latin typeface="Calibri"/>
              <a:ea typeface="Calibri" panose="020F0502020204030204" pitchFamily="34" charset="0"/>
              <a:cs typeface="Calibri"/>
            </a:endParaRPr>
          </a:p>
          <a:p>
            <a:r>
              <a:rPr lang="en-US" sz="3600" i="0">
                <a:solidFill>
                  <a:srgbClr val="0D4050"/>
                </a:solidFill>
                <a:effectLst/>
                <a:latin typeface="Calibri"/>
                <a:ea typeface="Calibri" panose="020F0502020204030204" pitchFamily="34" charset="0"/>
                <a:cs typeface="Calibri"/>
                <a:hlinkClick r:id="rId5"/>
              </a:rPr>
              <a:t>Racial Equity- HUD Exchange</a:t>
            </a:r>
            <a:endParaRPr lang="en-US" sz="3600" i="0">
              <a:solidFill>
                <a:srgbClr val="0D4050"/>
              </a:solidFill>
              <a:effectLst/>
              <a:latin typeface="Calibri"/>
              <a:ea typeface="Calibri" panose="020F0502020204030204" pitchFamily="34" charset="0"/>
              <a:cs typeface="Calibri"/>
            </a:endParaRPr>
          </a:p>
        </p:txBody>
      </p:sp>
      <p:sp>
        <p:nvSpPr>
          <p:cNvPr id="3" name="Slide Number Placeholder 2">
            <a:extLst>
              <a:ext uri="{FF2B5EF4-FFF2-40B4-BE49-F238E27FC236}">
                <a16:creationId xmlns:a16="http://schemas.microsoft.com/office/drawing/2014/main" id="{E9F10934-1E2D-4786-AA0D-34D172379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77293B3-8ABA-48F2-A7AA-AA7F10CE00F7}"/>
              </a:ext>
            </a:extLst>
          </p:cNvPr>
          <p:cNvSpPr/>
          <p:nvPr/>
        </p:nvSpPr>
        <p:spPr>
          <a:xfrm>
            <a:off x="0" y="874582"/>
            <a:ext cx="4010881" cy="5432323"/>
          </a:xfrm>
          <a:prstGeom prst="rect">
            <a:avLst/>
          </a:prstGeom>
          <a:solidFill>
            <a:srgbClr val="139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493DE-C9AA-4789-A7A1-BFDA8DDB3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32810"/>
            <a:ext cx="3930612" cy="5086674"/>
          </a:xfrm>
          <a:prstGeom prst="rect">
            <a:avLst/>
          </a:prstGeom>
        </p:spPr>
      </p:pic>
    </p:spTree>
    <p:extLst>
      <p:ext uri="{BB962C8B-B14F-4D97-AF65-F5344CB8AC3E}">
        <p14:creationId xmlns:p14="http://schemas.microsoft.com/office/powerpoint/2010/main" val="1151043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6CE32-9194-45AD-B2C4-23D925EB35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39" y="4869515"/>
            <a:ext cx="4852762" cy="1408252"/>
          </a:xfrm>
          <a:prstGeom prst="rect">
            <a:avLst/>
          </a:prstGeom>
        </p:spPr>
      </p:pic>
      <p:sp>
        <p:nvSpPr>
          <p:cNvPr id="4" name="Title 3">
            <a:extLst>
              <a:ext uri="{FF2B5EF4-FFF2-40B4-BE49-F238E27FC236}">
                <a16:creationId xmlns:a16="http://schemas.microsoft.com/office/drawing/2014/main" id="{F0414C21-775C-449F-8D04-8F96DFC08C07}"/>
              </a:ext>
            </a:extLst>
          </p:cNvPr>
          <p:cNvSpPr>
            <a:spLocks noGrp="1"/>
          </p:cNvSpPr>
          <p:nvPr>
            <p:ph type="title" idx="4294967295"/>
          </p:nvPr>
        </p:nvSpPr>
        <p:spPr>
          <a:xfrm>
            <a:off x="1069848" y="1498981"/>
            <a:ext cx="10515600" cy="1325563"/>
          </a:xfrm>
        </p:spPr>
        <p:txBody>
          <a:bodyPr>
            <a:normAutofit/>
          </a:bodyPr>
          <a:lstStyle/>
          <a:p>
            <a:pPr algn="ctr"/>
            <a:r>
              <a:rPr lang="en-US" b="1">
                <a:latin typeface="+mn-lt"/>
              </a:rPr>
              <a:t>Question and Answer Time- </a:t>
            </a:r>
            <a:br>
              <a:rPr lang="en-US" b="1">
                <a:latin typeface="+mn-lt"/>
              </a:rPr>
            </a:br>
            <a:r>
              <a:rPr lang="en-US" b="1">
                <a:latin typeface="+mn-lt"/>
              </a:rPr>
              <a:t>Please use the chat to ask questions!</a:t>
            </a:r>
          </a:p>
        </p:txBody>
      </p:sp>
    </p:spTree>
    <p:extLst>
      <p:ext uri="{BB962C8B-B14F-4D97-AF65-F5344CB8AC3E}">
        <p14:creationId xmlns:p14="http://schemas.microsoft.com/office/powerpoint/2010/main" val="3596224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FBD72D-C87D-4918-8590-EC4465DFA711}"/>
              </a:ext>
            </a:extLst>
          </p:cNvPr>
          <p:cNvSpPr/>
          <p:nvPr/>
        </p:nvSpPr>
        <p:spPr>
          <a:xfrm>
            <a:off x="0" y="1425677"/>
            <a:ext cx="12192000" cy="543232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AC81FBF-3569-4579-8D15-1C995D07F306}"/>
              </a:ext>
            </a:extLst>
          </p:cNvPr>
          <p:cNvSpPr/>
          <p:nvPr/>
        </p:nvSpPr>
        <p:spPr>
          <a:xfrm>
            <a:off x="1038833" y="2003323"/>
            <a:ext cx="3429000" cy="3429000"/>
          </a:xfrm>
          <a:prstGeom prst="ellipse">
            <a:avLst/>
          </a:prstGeom>
          <a:solidFill>
            <a:schemeClr val="bg1"/>
          </a:solidFill>
          <a:ln w="76200">
            <a:solidFill>
              <a:srgbClr val="1B7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D1F7484-C657-4205-9E93-B31C395BB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BB961-F529-4B60-9DA1-2221C2423464}" type="slidenum">
              <a:rPr kumimoji="0" lang="en-US"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443184-E42D-422D-959F-C6F7DE2D6840}"/>
              </a:ext>
            </a:extLst>
          </p:cNvPr>
          <p:cNvSpPr>
            <a:spLocks noGrp="1"/>
          </p:cNvSpPr>
          <p:nvPr>
            <p:ph type="title"/>
          </p:nvPr>
        </p:nvSpPr>
        <p:spPr/>
        <p:txBody>
          <a:bodyPr>
            <a:normAutofit fontScale="90000"/>
          </a:bodyPr>
          <a:lstStyle/>
          <a:p>
            <a:r>
              <a:rPr lang="en-US"/>
              <a:t>Contact Us</a:t>
            </a:r>
          </a:p>
        </p:txBody>
      </p:sp>
      <p:sp>
        <p:nvSpPr>
          <p:cNvPr id="3" name="TextBox 2">
            <a:extLst>
              <a:ext uri="{FF2B5EF4-FFF2-40B4-BE49-F238E27FC236}">
                <a16:creationId xmlns:a16="http://schemas.microsoft.com/office/drawing/2014/main" id="{7D108D47-83BD-447B-BD49-9A0408191295}"/>
              </a:ext>
            </a:extLst>
          </p:cNvPr>
          <p:cNvSpPr txBox="1"/>
          <p:nvPr/>
        </p:nvSpPr>
        <p:spPr>
          <a:xfrm>
            <a:off x="10789920" y="2743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tent Placeholder 5">
            <a:extLst>
              <a:ext uri="{FF2B5EF4-FFF2-40B4-BE49-F238E27FC236}">
                <a16:creationId xmlns:a16="http://schemas.microsoft.com/office/drawing/2014/main" id="{88F09219-192C-497F-8472-AD00E5AA5E04}"/>
              </a:ext>
            </a:extLst>
          </p:cNvPr>
          <p:cNvSpPr txBox="1">
            <a:spLocks/>
          </p:cNvSpPr>
          <p:nvPr/>
        </p:nvSpPr>
        <p:spPr>
          <a:xfrm>
            <a:off x="5007849" y="1569821"/>
            <a:ext cx="6565237" cy="52479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en-US">
                <a:solidFill>
                  <a:srgbClr val="000000"/>
                </a:solidFill>
                <a:latin typeface="Calibri" panose="020F0502020204030204"/>
              </a:rPr>
              <a:t>Inquiries about this </a:t>
            </a:r>
            <a:r>
              <a:rPr lang="en-US">
                <a:solidFill>
                  <a:srgbClr val="000000"/>
                </a:solidFill>
                <a:latin typeface="Calibri" panose="020F0502020204030204"/>
                <a:hlinkClick r:id="rId3"/>
              </a:rPr>
              <a:t>Notice</a:t>
            </a:r>
            <a:r>
              <a:rPr lang="en-US">
                <a:solidFill>
                  <a:srgbClr val="000000"/>
                </a:solidFill>
                <a:latin typeface="Calibri" panose="020F0502020204030204"/>
              </a:rPr>
              <a:t> should be directed to:</a:t>
            </a: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indent="0" algn="ctr">
              <a:spcBef>
                <a:spcPts val="0"/>
              </a:spcBef>
              <a:buNone/>
              <a:defRPr/>
            </a:pPr>
            <a:r>
              <a:rPr lang="en-US">
                <a:ea typeface="+mn-lt"/>
                <a:cs typeface="+mn-lt"/>
              </a:rPr>
              <a:t> </a:t>
            </a:r>
            <a:r>
              <a:rPr lang="en-US">
                <a:ea typeface="+mn-lt"/>
                <a:cs typeface="+mn-lt"/>
                <a:hlinkClick r:id="rId4"/>
              </a:rPr>
              <a:t>publichousingpolicyquestions@hud.gov</a:t>
            </a:r>
            <a:r>
              <a:rPr lang="en-US">
                <a:ea typeface="+mn-lt"/>
                <a:cs typeface="+mn-lt"/>
              </a:rPr>
              <a:t> </a:t>
            </a:r>
          </a:p>
          <a:p>
            <a:pPr marL="0" indent="0" algn="ctr">
              <a:spcBef>
                <a:spcPts val="0"/>
              </a:spcBef>
              <a:buNone/>
              <a:defRPr/>
            </a:pPr>
            <a:r>
              <a:rPr lang="en-US">
                <a:ea typeface="+mn-lt"/>
                <a:cs typeface="+mn-lt"/>
              </a:rPr>
              <a:t>for Public Housing,</a:t>
            </a:r>
            <a:endParaRPr lang="en-US"/>
          </a:p>
          <a:p>
            <a:pPr marL="0" indent="0" algn="ctr">
              <a:spcBef>
                <a:spcPts val="0"/>
              </a:spcBef>
              <a:buNone/>
              <a:defRPr/>
            </a:pPr>
            <a:endParaRPr lang="en-US">
              <a:ea typeface="+mn-lt"/>
              <a:cs typeface="+mn-lt"/>
            </a:endParaRPr>
          </a:p>
          <a:p>
            <a:pPr marL="0" indent="0" algn="ctr">
              <a:spcBef>
                <a:spcPts val="0"/>
              </a:spcBef>
              <a:buNone/>
              <a:defRPr/>
            </a:pPr>
            <a:r>
              <a:rPr lang="en-US">
                <a:ea typeface="+mn-lt"/>
                <a:cs typeface="+mn-lt"/>
                <a:hlinkClick r:id="rId5"/>
              </a:rPr>
              <a:t>vouchernotice@hud.gov</a:t>
            </a:r>
            <a:r>
              <a:rPr lang="en-US">
                <a:ea typeface="+mn-lt"/>
                <a:cs typeface="+mn-lt"/>
              </a:rPr>
              <a:t> </a:t>
            </a:r>
          </a:p>
          <a:p>
            <a:pPr marL="0" indent="0" algn="ctr">
              <a:spcBef>
                <a:spcPts val="0"/>
              </a:spcBef>
              <a:buNone/>
              <a:defRPr/>
            </a:pPr>
            <a:r>
              <a:rPr lang="en-US">
                <a:ea typeface="+mn-lt"/>
                <a:cs typeface="+mn-lt"/>
              </a:rPr>
              <a:t>for Housing Choice Vouchers, </a:t>
            </a:r>
            <a:endParaRPr lang="en-US"/>
          </a:p>
          <a:p>
            <a:pPr marL="0" indent="0" algn="ctr">
              <a:spcBef>
                <a:spcPts val="0"/>
              </a:spcBef>
              <a:buNone/>
              <a:defRPr/>
            </a:pPr>
            <a:endParaRPr lang="en-US">
              <a:ea typeface="+mn-lt"/>
              <a:cs typeface="+mn-lt"/>
            </a:endParaRPr>
          </a:p>
          <a:p>
            <a:pPr marL="0" indent="0" algn="ctr">
              <a:spcBef>
                <a:spcPts val="0"/>
              </a:spcBef>
              <a:buNone/>
              <a:defRPr/>
            </a:pPr>
            <a:r>
              <a:rPr lang="en-US">
                <a:ea typeface="+mn-lt"/>
                <a:cs typeface="+mn-lt"/>
              </a:rPr>
              <a:t>And</a:t>
            </a:r>
          </a:p>
          <a:p>
            <a:pPr marL="0" indent="0" algn="ctr">
              <a:spcBef>
                <a:spcPts val="0"/>
              </a:spcBef>
              <a:buNone/>
              <a:defRPr/>
            </a:pPr>
            <a:endParaRPr lang="en-US">
              <a:cs typeface="Calibri"/>
            </a:endParaRPr>
          </a:p>
          <a:p>
            <a:pPr marL="0" indent="0" algn="ctr">
              <a:spcBef>
                <a:spcPts val="0"/>
              </a:spcBef>
              <a:buNone/>
              <a:defRPr/>
            </a:pPr>
            <a:r>
              <a:rPr lang="en-US">
                <a:ea typeface="+mn-lt"/>
                <a:cs typeface="+mn-lt"/>
                <a:hlinkClick r:id="rId6"/>
              </a:rPr>
              <a:t>SNAPSinfo@hud.gov</a:t>
            </a:r>
            <a:r>
              <a:rPr lang="en-US">
                <a:ea typeface="+mn-lt"/>
                <a:cs typeface="+mn-lt"/>
              </a:rPr>
              <a:t> </a:t>
            </a:r>
          </a:p>
          <a:p>
            <a:pPr marL="0" indent="0" algn="ctr">
              <a:spcBef>
                <a:spcPts val="0"/>
              </a:spcBef>
              <a:buNone/>
              <a:defRPr/>
            </a:pPr>
            <a:r>
              <a:rPr lang="en-US">
                <a:ea typeface="+mn-lt"/>
                <a:cs typeface="+mn-lt"/>
              </a:rPr>
              <a:t>for CPD.</a:t>
            </a:r>
            <a:endParaRPr lang="en-US">
              <a:ea typeface="Calibri" panose="020F0502020204030204"/>
              <a:cs typeface="Calibri"/>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E99B8E3-7ABD-42D1-8DBF-589BF65A24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8214" y="2369813"/>
            <a:ext cx="2118374" cy="2118374"/>
          </a:xfrm>
          <a:prstGeom prst="rect">
            <a:avLst/>
          </a:prstGeom>
        </p:spPr>
      </p:pic>
      <p:pic>
        <p:nvPicPr>
          <p:cNvPr id="7" name="Picture 6">
            <a:extLst>
              <a:ext uri="{FF2B5EF4-FFF2-40B4-BE49-F238E27FC236}">
                <a16:creationId xmlns:a16="http://schemas.microsoft.com/office/drawing/2014/main" id="{4D8E327B-B19F-41A7-8E55-3F8F33B80E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7401" y="3657676"/>
            <a:ext cx="1271904" cy="1271904"/>
          </a:xfrm>
          <a:prstGeom prst="rect">
            <a:avLst/>
          </a:prstGeom>
        </p:spPr>
      </p:pic>
    </p:spTree>
    <p:extLst>
      <p:ext uri="{BB962C8B-B14F-4D97-AF65-F5344CB8AC3E}">
        <p14:creationId xmlns:p14="http://schemas.microsoft.com/office/powerpoint/2010/main" val="339619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7BF3AC-E8AF-43BF-AACF-3F28AADAB2A3}"/>
              </a:ext>
            </a:extLst>
          </p:cNvPr>
          <p:cNvSpPr/>
          <p:nvPr/>
        </p:nvSpPr>
        <p:spPr>
          <a:xfrm>
            <a:off x="9500157" y="876300"/>
            <a:ext cx="2691842" cy="5480050"/>
          </a:xfrm>
          <a:prstGeom prst="rect">
            <a:avLst/>
          </a:prstGeom>
          <a:solidFill>
            <a:srgbClr val="036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5F27A5-0DC4-4369-B491-E285E3440B21}"/>
              </a:ext>
            </a:extLst>
          </p:cNvPr>
          <p:cNvSpPr txBox="1"/>
          <p:nvPr/>
        </p:nvSpPr>
        <p:spPr>
          <a:xfrm>
            <a:off x="1" y="876300"/>
            <a:ext cx="9500156" cy="5480050"/>
          </a:xfrm>
          <a:prstGeom prst="rect">
            <a:avLst/>
          </a:prstGeom>
          <a:solidFill>
            <a:srgbClr val="13967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6DAD3E32-FC2F-4FE2-B59A-E556BB85622D}"/>
              </a:ext>
            </a:extLst>
          </p:cNvPr>
          <p:cNvSpPr>
            <a:spLocks noGrp="1"/>
          </p:cNvSpPr>
          <p:nvPr>
            <p:ph idx="1"/>
          </p:nvPr>
        </p:nvSpPr>
        <p:spPr>
          <a:xfrm>
            <a:off x="180174" y="1003910"/>
            <a:ext cx="9161789" cy="5352440"/>
          </a:xfrm>
        </p:spPr>
        <p:txBody>
          <a:bodyPr>
            <a:normAutofit/>
          </a:bodyPr>
          <a:lstStyle/>
          <a:p>
            <a:r>
              <a:rPr lang="en-US" sz="3600" i="1">
                <a:solidFill>
                  <a:schemeClr val="bg1"/>
                </a:solidFill>
                <a:latin typeface="+mj-lt"/>
              </a:rPr>
              <a:t>Guidance on housing individuals and families experiencing homelessness through the Public Housing and Housing Choice Voucher Programs</a:t>
            </a:r>
          </a:p>
          <a:p>
            <a:r>
              <a:rPr lang="en-US" sz="3600">
                <a:solidFill>
                  <a:schemeClr val="bg1"/>
                </a:solidFill>
              </a:rPr>
              <a:t>Issued June 8, 2023</a:t>
            </a:r>
          </a:p>
          <a:p>
            <a:r>
              <a:rPr lang="en-US" sz="3600">
                <a:solidFill>
                  <a:schemeClr val="bg1"/>
                </a:solidFill>
                <a:latin typeface="+mj-lt"/>
              </a:rPr>
              <a:t>Applicable to Public Housing Agencies (PHAs) that administer Public Housing and/or HCV and Continuums of Care (CoCs)</a:t>
            </a:r>
            <a:endParaRPr lang="en-US" sz="2400" b="0" i="0" u="none" strike="noStrike" baseline="0">
              <a:solidFill>
                <a:schemeClr val="bg1"/>
              </a:solidFill>
              <a:latin typeface="+mj-lt"/>
            </a:endParaRPr>
          </a:p>
          <a:p>
            <a:pPr marL="0" indent="0">
              <a:buNone/>
            </a:pPr>
            <a:endParaRPr lang="en-US"/>
          </a:p>
        </p:txBody>
      </p:sp>
      <p:sp>
        <p:nvSpPr>
          <p:cNvPr id="3" name="Slide Number Placeholder 2">
            <a:extLst>
              <a:ext uri="{FF2B5EF4-FFF2-40B4-BE49-F238E27FC236}">
                <a16:creationId xmlns:a16="http://schemas.microsoft.com/office/drawing/2014/main" id="{F29E0033-7BE5-4B00-8EBA-1E4833EC76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57394DE-DA1B-40E9-A823-3A2B1721F5B8}"/>
              </a:ext>
            </a:extLst>
          </p:cNvPr>
          <p:cNvSpPr>
            <a:spLocks noGrp="1"/>
          </p:cNvSpPr>
          <p:nvPr>
            <p:ph type="title"/>
          </p:nvPr>
        </p:nvSpPr>
        <p:spPr>
          <a:xfrm>
            <a:off x="180174" y="240144"/>
            <a:ext cx="8912551" cy="529877"/>
          </a:xfrm>
        </p:spPr>
        <p:txBody>
          <a:bodyPr>
            <a:normAutofit fontScale="90000"/>
          </a:bodyPr>
          <a:lstStyle/>
          <a:p>
            <a:r>
              <a:rPr lang="en-US">
                <a:solidFill>
                  <a:schemeClr val="tx2"/>
                </a:solidFill>
                <a:latin typeface="+mn-lt"/>
              </a:rPr>
              <a:t>Notice PIH 2023-13</a:t>
            </a:r>
          </a:p>
        </p:txBody>
      </p:sp>
      <p:pic>
        <p:nvPicPr>
          <p:cNvPr id="6" name="Picture 5">
            <a:extLst>
              <a:ext uri="{FF2B5EF4-FFF2-40B4-BE49-F238E27FC236}">
                <a16:creationId xmlns:a16="http://schemas.microsoft.com/office/drawing/2014/main" id="{15F1AA97-7B34-4AEE-8E3C-BBA2433585FF}"/>
              </a:ext>
            </a:extLst>
          </p:cNvPr>
          <p:cNvPicPr>
            <a:picLocks noChangeAspect="1"/>
          </p:cNvPicPr>
          <p:nvPr/>
        </p:nvPicPr>
        <p:blipFill rotWithShape="1">
          <a:blip r:embed="rId3"/>
          <a:srcRect l="70234" t="15278" r="13047" b="8611"/>
          <a:stretch/>
        </p:blipFill>
        <p:spPr>
          <a:xfrm>
            <a:off x="9341963" y="1691809"/>
            <a:ext cx="2713568" cy="3474381"/>
          </a:xfrm>
          <a:prstGeom prst="rect">
            <a:avLst/>
          </a:prstGeom>
          <a:ln>
            <a:solidFill>
              <a:schemeClr val="tx1"/>
            </a:solidFill>
          </a:ln>
        </p:spPr>
      </p:pic>
    </p:spTree>
    <p:extLst>
      <p:ext uri="{BB962C8B-B14F-4D97-AF65-F5344CB8AC3E}">
        <p14:creationId xmlns:p14="http://schemas.microsoft.com/office/powerpoint/2010/main" val="173363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3858A-2E83-44A2-B33D-5CCF1A71EA80}"/>
              </a:ext>
            </a:extLst>
          </p:cNvPr>
          <p:cNvSpPr/>
          <p:nvPr/>
        </p:nvSpPr>
        <p:spPr>
          <a:xfrm>
            <a:off x="2642901" y="3839713"/>
            <a:ext cx="7896267" cy="2593397"/>
          </a:xfrm>
          <a:prstGeom prst="rect">
            <a:avLst/>
          </a:prstGeom>
          <a:solidFill>
            <a:schemeClr val="bg1"/>
          </a:solidFill>
          <a:ln>
            <a:solidFill>
              <a:schemeClr val="bg1"/>
            </a:solidFill>
          </a:ln>
          <a:effectLst>
            <a:outerShdw blurRad="50800" dist="50800" dir="5400000" sx="103000" sy="103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637" tIns="34637" rIns="34637" bIns="3463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mn-cs"/>
              </a:rPr>
              <a:t>The Proxy Inspection Assistant should be familiar with the orientation of the property such as boiler and utility rooms, roof access, closets, etc.</a:t>
            </a:r>
            <a:r>
              <a:rPr kumimoji="0" lang="en-US" sz="1400" b="0" i="0" u="none" strike="noStrike" kern="1200" cap="none" spc="0" normalizeH="0" baseline="0" noProof="0">
                <a:ln>
                  <a:noFill/>
                </a:ln>
                <a:solidFill>
                  <a:srgbClr val="FF0000"/>
                </a:solidFill>
                <a:effectLst/>
                <a:uLnTx/>
                <a:uFillTx/>
                <a:latin typeface="Calibri" panose="020F0502020204030204"/>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mn-cs"/>
              </a:rPr>
              <a:t>Anyone acting as a proxy must have the following physical ability to:</a:t>
            </a:r>
            <a:endParaRPr kumimoji="0" lang="en-US" sz="1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07CF0F03-FB48-48F3-8A33-FB22A7D7A0A4}"/>
              </a:ext>
            </a:extLst>
          </p:cNvPr>
          <p:cNvGraphicFramePr>
            <a:graphicFrameLocks noGrp="1"/>
          </p:cNvGraphicFramePr>
          <p:nvPr>
            <p:ph idx="4294967295"/>
          </p:nvPr>
        </p:nvGraphicFramePr>
        <p:xfrm>
          <a:off x="2101294" y="258211"/>
          <a:ext cx="8315325" cy="20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AE4921C-9269-43F9-93B4-BEA537A93296}"/>
              </a:ext>
            </a:extLst>
          </p:cNvPr>
          <p:cNvSpPr>
            <a:spLocks noGrp="1"/>
          </p:cNvSpPr>
          <p:nvPr>
            <p:ph type="sldNum" sz="quarter" idx="4294967295"/>
          </p:nvPr>
        </p:nvSpPr>
        <p:spPr>
          <a:xfrm>
            <a:off x="9448800" y="6451600"/>
            <a:ext cx="2743200" cy="365125"/>
          </a:xfrm>
        </p:spPr>
        <p:txBody>
          <a:bodyPr/>
          <a:lstStyle/>
          <a:p>
            <a:fld id="{EFC90EA4-C2C8-4CD7-B471-E76BC1308AB4}" type="slidenum">
              <a:rPr lang="en-US" smtClean="0"/>
              <a:t>7</a:t>
            </a:fld>
            <a:endParaRPr lang="en-US"/>
          </a:p>
        </p:txBody>
      </p:sp>
      <p:sp>
        <p:nvSpPr>
          <p:cNvPr id="6" name="Content Placeholder 3">
            <a:extLst>
              <a:ext uri="{FF2B5EF4-FFF2-40B4-BE49-F238E27FC236}">
                <a16:creationId xmlns:a16="http://schemas.microsoft.com/office/drawing/2014/main" id="{F9AA21E7-D055-47EA-BDD8-F2B4D42FC755}"/>
              </a:ext>
            </a:extLst>
          </p:cNvPr>
          <p:cNvSpPr txBox="1">
            <a:spLocks/>
          </p:cNvSpPr>
          <p:nvPr/>
        </p:nvSpPr>
        <p:spPr>
          <a:xfrm>
            <a:off x="1875022" y="2891451"/>
            <a:ext cx="9582853" cy="626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1000"/>
              </a:spcBef>
              <a:buNone/>
            </a:pPr>
            <a:r>
              <a:rPr lang="en-US" sz="3600"/>
              <a:t>Notice PIH 2023-13 supersedes previous guidance</a:t>
            </a:r>
          </a:p>
          <a:p>
            <a:endParaRPr lang="en-US"/>
          </a:p>
        </p:txBody>
      </p:sp>
      <p:sp>
        <p:nvSpPr>
          <p:cNvPr id="8" name="TextBox 7">
            <a:extLst>
              <a:ext uri="{FF2B5EF4-FFF2-40B4-BE49-F238E27FC236}">
                <a16:creationId xmlns:a16="http://schemas.microsoft.com/office/drawing/2014/main" id="{BB34C42B-A57B-4795-9C8E-0D8FC2C6886A}"/>
              </a:ext>
            </a:extLst>
          </p:cNvPr>
          <p:cNvSpPr txBox="1"/>
          <p:nvPr/>
        </p:nvSpPr>
        <p:spPr>
          <a:xfrm>
            <a:off x="2793730" y="3982250"/>
            <a:ext cx="7745438" cy="2308324"/>
          </a:xfrm>
          <a:prstGeom prst="rect">
            <a:avLst/>
          </a:prstGeom>
          <a:noFill/>
        </p:spPr>
        <p:txBody>
          <a:bodyPr wrap="square">
            <a:spAutoFit/>
          </a:bodyPr>
          <a:lstStyle/>
          <a:p>
            <a:pPr marL="0" lvl="2">
              <a:lnSpc>
                <a:spcPct val="90000"/>
              </a:lnSpc>
              <a:spcBef>
                <a:spcPts val="1000"/>
              </a:spcBef>
            </a:pPr>
            <a:r>
              <a:rPr lang="en-US" sz="3200">
                <a:latin typeface="+mj-lt"/>
              </a:rPr>
              <a:t>HUD is updating Notice PIH 2013-15 to expand its guidance related to how PHAs can leverage their public housing and HCV resources to assist persons and families who are experiencing homelessness. </a:t>
            </a:r>
          </a:p>
        </p:txBody>
      </p:sp>
    </p:spTree>
    <p:extLst>
      <p:ext uri="{BB962C8B-B14F-4D97-AF65-F5344CB8AC3E}">
        <p14:creationId xmlns:p14="http://schemas.microsoft.com/office/powerpoint/2010/main" val="292717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AC42FBF-B3D3-403B-BC73-74702B17374B}"/>
              </a:ext>
            </a:extLst>
          </p:cNvPr>
          <p:cNvGraphicFramePr>
            <a:graphicFrameLocks noGrp="1"/>
          </p:cNvGraphicFramePr>
          <p:nvPr>
            <p:ph idx="1"/>
          </p:nvPr>
        </p:nvGraphicFramePr>
        <p:xfrm>
          <a:off x="179388" y="1003300"/>
          <a:ext cx="11776075"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8609BAB-9C2F-4C44-AE1C-3AB0B8854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A72B343-5B63-46EC-8DE4-EB553114672E}"/>
              </a:ext>
            </a:extLst>
          </p:cNvPr>
          <p:cNvSpPr>
            <a:spLocks noGrp="1"/>
          </p:cNvSpPr>
          <p:nvPr>
            <p:ph type="title"/>
          </p:nvPr>
        </p:nvSpPr>
        <p:spPr/>
        <p:txBody>
          <a:bodyPr>
            <a:normAutofit fontScale="90000"/>
          </a:bodyPr>
          <a:lstStyle/>
          <a:p>
            <a:r>
              <a:rPr lang="en-US"/>
              <a:t>Changes from the 2013 Notice</a:t>
            </a:r>
          </a:p>
        </p:txBody>
      </p:sp>
    </p:spTree>
    <p:extLst>
      <p:ext uri="{BB962C8B-B14F-4D97-AF65-F5344CB8AC3E}">
        <p14:creationId xmlns:p14="http://schemas.microsoft.com/office/powerpoint/2010/main" val="332255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AC42FBF-B3D3-403B-BC73-74702B17374B}"/>
              </a:ext>
            </a:extLst>
          </p:cNvPr>
          <p:cNvGraphicFramePr>
            <a:graphicFrameLocks noGrp="1"/>
          </p:cNvGraphicFramePr>
          <p:nvPr>
            <p:ph idx="1"/>
            <p:extLst>
              <p:ext uri="{D42A27DB-BD31-4B8C-83A1-F6EECF244321}">
                <p14:modId xmlns:p14="http://schemas.microsoft.com/office/powerpoint/2010/main" val="830300855"/>
              </p:ext>
            </p:extLst>
          </p:nvPr>
        </p:nvGraphicFramePr>
        <p:xfrm>
          <a:off x="179388" y="1003300"/>
          <a:ext cx="11776075"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8609BAB-9C2F-4C44-AE1C-3AB0B8854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90EA4-C2C8-4CD7-B471-E76BC1308A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A72B343-5B63-46EC-8DE4-EB553114672E}"/>
              </a:ext>
            </a:extLst>
          </p:cNvPr>
          <p:cNvSpPr>
            <a:spLocks noGrp="1"/>
          </p:cNvSpPr>
          <p:nvPr>
            <p:ph type="title"/>
          </p:nvPr>
        </p:nvSpPr>
        <p:spPr/>
        <p:txBody>
          <a:bodyPr>
            <a:normAutofit fontScale="90000"/>
          </a:bodyPr>
          <a:lstStyle/>
          <a:p>
            <a:r>
              <a:rPr lang="en-US"/>
              <a:t>Changes from the 2013 Notice- Continued</a:t>
            </a:r>
          </a:p>
        </p:txBody>
      </p:sp>
    </p:spTree>
    <p:extLst>
      <p:ext uri="{BB962C8B-B14F-4D97-AF65-F5344CB8AC3E}">
        <p14:creationId xmlns:p14="http://schemas.microsoft.com/office/powerpoint/2010/main" val="333446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H Template" id="{56A168BA-C9E8-401E-9DEA-8F350939C5FE}" vid="{8460ADF5-B4CD-48C3-BA89-23F0EB8869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EA1A16E17A9A49B7FB134C8996066E" ma:contentTypeVersion="7" ma:contentTypeDescription="Create a new document." ma:contentTypeScope="" ma:versionID="b3f29488965d0eb708e4b3cafc307e92">
  <xsd:schema xmlns:xsd="http://www.w3.org/2001/XMLSchema" xmlns:xs="http://www.w3.org/2001/XMLSchema" xmlns:p="http://schemas.microsoft.com/office/2006/metadata/properties" xmlns:ns3="cc7da379-a750-458f-a38f-391c3667165d" xmlns:ns4="a10404ee-c85c-4857-959c-82883986f982" targetNamespace="http://schemas.microsoft.com/office/2006/metadata/properties" ma:root="true" ma:fieldsID="69b629a3404c5a28aac0d59b53835ce7" ns3:_="" ns4:_="">
    <xsd:import namespace="cc7da379-a750-458f-a38f-391c3667165d"/>
    <xsd:import namespace="a10404ee-c85c-4857-959c-82883986f982"/>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da379-a750-458f-a38f-391c3667165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404ee-c85c-4857-959c-82883986f982"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c7da379-a750-458f-a38f-391c3667165d" xsi:nil="true"/>
  </documentManagement>
</p:properties>
</file>

<file path=customXml/itemProps1.xml><?xml version="1.0" encoding="utf-8"?>
<ds:datastoreItem xmlns:ds="http://schemas.openxmlformats.org/officeDocument/2006/customXml" ds:itemID="{B65BCE7C-0D71-414C-8735-E1631D01B62F}">
  <ds:schemaRefs>
    <ds:schemaRef ds:uri="http://schemas.microsoft.com/sharepoint/v3/contenttype/forms"/>
  </ds:schemaRefs>
</ds:datastoreItem>
</file>

<file path=customXml/itemProps2.xml><?xml version="1.0" encoding="utf-8"?>
<ds:datastoreItem xmlns:ds="http://schemas.openxmlformats.org/officeDocument/2006/customXml" ds:itemID="{E0C73E11-1B30-4C92-885C-49A612B2BCAA}">
  <ds:schemaRefs>
    <ds:schemaRef ds:uri="a10404ee-c85c-4857-959c-82883986f982"/>
    <ds:schemaRef ds:uri="cc7da379-a750-458f-a38f-391c366716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5D4CA8-7219-40AE-AF32-111C122F66DF}">
  <ds:schemaRefs>
    <ds:schemaRef ds:uri="a10404ee-c85c-4857-959c-82883986f982"/>
    <ds:schemaRef ds:uri="cc7da379-a750-458f-a38f-391c366716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otalTime>27</TotalTime>
  <Words>2973</Words>
  <Application>Microsoft Office PowerPoint</Application>
  <PresentationFormat>Widescreen</PresentationFormat>
  <Paragraphs>431</Paragraphs>
  <Slides>53</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Calibri Light</vt:lpstr>
      <vt:lpstr>Symbol</vt:lpstr>
      <vt:lpstr>Times New Roman</vt:lpstr>
      <vt:lpstr>Wingdings</vt:lpstr>
      <vt:lpstr>Office Theme</vt:lpstr>
      <vt:lpstr>Office Theme</vt:lpstr>
      <vt:lpstr>PHAS Housing Families Experiencing Homelessness through the Public Housing and Housing Choice Voucher Programs  July 20, 2023</vt:lpstr>
      <vt:lpstr>Presenter Introductions</vt:lpstr>
      <vt:lpstr>Agenda</vt:lpstr>
      <vt:lpstr>Learning Objectives</vt:lpstr>
      <vt:lpstr>HUD Timeline and Background</vt:lpstr>
      <vt:lpstr>Notice PIH 2023-13</vt:lpstr>
      <vt:lpstr>PowerPoint Presentation</vt:lpstr>
      <vt:lpstr>Changes from the 2013 Notice</vt:lpstr>
      <vt:lpstr>Changes from the 2013 Notice- Continued</vt:lpstr>
      <vt:lpstr>Overview of HUD Homeless Definition</vt:lpstr>
      <vt:lpstr>The Role of PHAs and CoCs</vt:lpstr>
      <vt:lpstr>Forming Partnerships and Collaboration between the PHA and CoC</vt:lpstr>
      <vt:lpstr>PowerPoint Presentation</vt:lpstr>
      <vt:lpstr>Building Relationships</vt:lpstr>
      <vt:lpstr>Building Relationships</vt:lpstr>
      <vt:lpstr>Benefits to Both Organizations</vt:lpstr>
      <vt:lpstr>Leveraging Resources</vt:lpstr>
      <vt:lpstr>Duplicative Subsidy</vt:lpstr>
      <vt:lpstr>Characteristics of an Effective Coordinated Entry (CE) Process and How it relates to this Notice</vt:lpstr>
      <vt:lpstr>What is a CE system?</vt:lpstr>
      <vt:lpstr>Requirements: Coordinated Entry</vt:lpstr>
      <vt:lpstr>Coordinated Entry Process </vt:lpstr>
      <vt:lpstr>CoC Assessment Tools</vt:lpstr>
      <vt:lpstr>PHA Role in CE Process</vt:lpstr>
      <vt:lpstr>PHA Participation in the Coordinated Entry System</vt:lpstr>
      <vt:lpstr>PHA Participation in the Coordinated Entry System</vt:lpstr>
      <vt:lpstr>Resources: Additional CE Best Practices</vt:lpstr>
      <vt:lpstr>Pairing Data from IMS/PIC with HMIS Data</vt:lpstr>
      <vt:lpstr>What is IMS/PIC?</vt:lpstr>
      <vt:lpstr>Purpose of IMS/PIC</vt:lpstr>
      <vt:lpstr>What is HMIS?</vt:lpstr>
      <vt:lpstr>Purpose of HMIS</vt:lpstr>
      <vt:lpstr>Data Sharing</vt:lpstr>
      <vt:lpstr>PowerPoint Presentation</vt:lpstr>
      <vt:lpstr>Examples</vt:lpstr>
      <vt:lpstr>Policies</vt:lpstr>
      <vt:lpstr>Protecting Client Data</vt:lpstr>
      <vt:lpstr>Ensuring Racial Equity in the Preference System</vt:lpstr>
      <vt:lpstr>Ensuring Racial Equity</vt:lpstr>
      <vt:lpstr>Disproportionate Representation </vt:lpstr>
      <vt:lpstr>Homelessness and People of Color</vt:lpstr>
      <vt:lpstr>Homelessness and African Americans</vt:lpstr>
      <vt:lpstr>Analyzing Racial Disparities Among People Experiencing Homelessness</vt:lpstr>
      <vt:lpstr>Fair Housing Considerations</vt:lpstr>
      <vt:lpstr>Preferences and Waiting List Administration </vt:lpstr>
      <vt:lpstr>Establishing Local Preferences</vt:lpstr>
      <vt:lpstr>Preferences and Partnering with Service Providers</vt:lpstr>
      <vt:lpstr>Opening the Waiting list</vt:lpstr>
      <vt:lpstr>Opening/Closing the Waiting List</vt:lpstr>
      <vt:lpstr>Resources: Best Practices for Waiting List Operation </vt:lpstr>
      <vt:lpstr>More Related Resources</vt:lpstr>
      <vt:lpstr>Question and Answer Time-  Please use the chat to ask questions!</vt:lpstr>
      <vt:lpstr>Contact Us</vt:lpstr>
    </vt:vector>
  </TitlesOfParts>
  <Company>ICF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 Housing Families Experiencing Homelessness through the Public Housing and Housing Choice Voucher Programs  Date</dc:title>
  <dc:creator>Ellison, Mande</dc:creator>
  <cp:lastModifiedBy>Swenson, Eric J</cp:lastModifiedBy>
  <cp:revision>76</cp:revision>
  <dcterms:created xsi:type="dcterms:W3CDTF">2023-06-28T20:31:18Z</dcterms:created>
  <dcterms:modified xsi:type="dcterms:W3CDTF">2023-07-19T18:29:05Z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0x01010052EA1A16E17A9A49B7FB134C8996066E</vt:lpwstr>
  </property>
</Properties>
</file>