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37" r:id="rId5"/>
    <p:sldMasterId id="2147484206" r:id="rId6"/>
  </p:sldMasterIdLst>
  <p:notesMasterIdLst>
    <p:notesMasterId r:id="rId89"/>
  </p:notesMasterIdLst>
  <p:handoutMasterIdLst>
    <p:handoutMasterId r:id="rId90"/>
  </p:handoutMasterIdLst>
  <p:sldIdLst>
    <p:sldId id="614" r:id="rId7"/>
    <p:sldId id="694" r:id="rId8"/>
    <p:sldId id="628" r:id="rId9"/>
    <p:sldId id="603" r:id="rId10"/>
    <p:sldId id="421" r:id="rId11"/>
    <p:sldId id="416" r:id="rId12"/>
    <p:sldId id="695" r:id="rId13"/>
    <p:sldId id="658" r:id="rId14"/>
    <p:sldId id="660" r:id="rId15"/>
    <p:sldId id="697" r:id="rId16"/>
    <p:sldId id="659" r:id="rId17"/>
    <p:sldId id="698" r:id="rId18"/>
    <p:sldId id="661" r:id="rId19"/>
    <p:sldId id="663" r:id="rId20"/>
    <p:sldId id="705" r:id="rId21"/>
    <p:sldId id="699" r:id="rId22"/>
    <p:sldId id="693" r:id="rId23"/>
    <p:sldId id="706" r:id="rId24"/>
    <p:sldId id="704" r:id="rId25"/>
    <p:sldId id="707" r:id="rId26"/>
    <p:sldId id="696" r:id="rId27"/>
    <p:sldId id="607" r:id="rId28"/>
    <p:sldId id="420" r:id="rId29"/>
    <p:sldId id="285" r:id="rId30"/>
    <p:sldId id="629" r:id="rId31"/>
    <p:sldId id="669" r:id="rId32"/>
    <p:sldId id="618" r:id="rId33"/>
    <p:sldId id="640" r:id="rId34"/>
    <p:sldId id="287" r:id="rId35"/>
    <p:sldId id="288" r:id="rId36"/>
    <p:sldId id="637" r:id="rId37"/>
    <p:sldId id="700" r:id="rId38"/>
    <p:sldId id="701" r:id="rId39"/>
    <p:sldId id="636" r:id="rId40"/>
    <p:sldId id="709" r:id="rId41"/>
    <p:sldId id="641" r:id="rId42"/>
    <p:sldId id="639" r:id="rId43"/>
    <p:sldId id="652" r:id="rId44"/>
    <p:sldId id="710" r:id="rId45"/>
    <p:sldId id="563" r:id="rId46"/>
    <p:sldId id="630" r:id="rId47"/>
    <p:sldId id="619" r:id="rId48"/>
    <p:sldId id="684" r:id="rId49"/>
    <p:sldId id="642" r:id="rId50"/>
    <p:sldId id="313" r:id="rId51"/>
    <p:sldId id="654" r:id="rId52"/>
    <p:sldId id="680" r:id="rId53"/>
    <p:sldId id="677" r:id="rId54"/>
    <p:sldId id="672" r:id="rId55"/>
    <p:sldId id="372" r:id="rId56"/>
    <p:sldId id="643" r:id="rId57"/>
    <p:sldId id="653" r:id="rId58"/>
    <p:sldId id="682" r:id="rId59"/>
    <p:sldId id="673" r:id="rId60"/>
    <p:sldId id="674" r:id="rId61"/>
    <p:sldId id="655" r:id="rId62"/>
    <p:sldId id="644" r:id="rId63"/>
    <p:sldId id="711" r:id="rId64"/>
    <p:sldId id="681" r:id="rId65"/>
    <p:sldId id="646" r:id="rId66"/>
    <p:sldId id="685" r:id="rId67"/>
    <p:sldId id="647" r:id="rId68"/>
    <p:sldId id="645" r:id="rId69"/>
    <p:sldId id="687" r:id="rId70"/>
    <p:sldId id="688" r:id="rId71"/>
    <p:sldId id="686" r:id="rId72"/>
    <p:sldId id="713" r:id="rId73"/>
    <p:sldId id="702" r:id="rId74"/>
    <p:sldId id="712" r:id="rId75"/>
    <p:sldId id="692" r:id="rId76"/>
    <p:sldId id="623" r:id="rId77"/>
    <p:sldId id="590" r:id="rId78"/>
    <p:sldId id="624" r:id="rId79"/>
    <p:sldId id="625" r:id="rId80"/>
    <p:sldId id="363" r:id="rId81"/>
    <p:sldId id="657" r:id="rId82"/>
    <p:sldId id="648" r:id="rId83"/>
    <p:sldId id="649" r:id="rId84"/>
    <p:sldId id="650" r:id="rId85"/>
    <p:sldId id="651" r:id="rId86"/>
    <p:sldId id="635" r:id="rId87"/>
    <p:sldId id="656" r:id="rId88"/>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os, Marco C" initials="SMC" lastIdx="72" clrIdx="0">
    <p:extLst>
      <p:ext uri="{19B8F6BF-5375-455C-9EA6-DF929625EA0E}">
        <p15:presenceInfo xmlns:p15="http://schemas.microsoft.com/office/powerpoint/2012/main" userId="S::Marco.C.Santos@hud.gov::8fc8fe38-6d00-4a34-b9e3-51208e48ef86" providerId="AD"/>
      </p:ext>
    </p:extLst>
  </p:cmAuthor>
  <p:cmAuthor id="2" name="Hines, Donna A" initials="HDA" lastIdx="5" clrIdx="1">
    <p:extLst>
      <p:ext uri="{19B8F6BF-5375-455C-9EA6-DF929625EA0E}">
        <p15:presenceInfo xmlns:p15="http://schemas.microsoft.com/office/powerpoint/2012/main" userId="S::Donna.A.Hines@hud.gov::ad4f40da-fb4d-443a-ae6e-35f8d8059c35" providerId="AD"/>
      </p:ext>
    </p:extLst>
  </p:cmAuthor>
  <p:cmAuthor id="3" name="Hines, Donna A" initials="HDA [2]" lastIdx="8" clrIdx="2">
    <p:extLst>
      <p:ext uri="{19B8F6BF-5375-455C-9EA6-DF929625EA0E}">
        <p15:presenceInfo xmlns:p15="http://schemas.microsoft.com/office/powerpoint/2012/main" userId="Hines, Donna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FFFF1D"/>
    <a:srgbClr val="FFFF89"/>
    <a:srgbClr val="FFFF99"/>
    <a:srgbClr val="FFFF57"/>
    <a:srgbClr val="FFFF6D"/>
    <a:srgbClr val="FFFF66"/>
    <a:srgbClr val="DAB7AE"/>
    <a:srgbClr val="F1F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7603E-4056-4DD7-751A-FC3CA7BCC460}" v="5" dt="2022-11-03T23:09:55.660"/>
    <p1510:client id="{3E4B6258-D758-CCD3-000F-8E8D70464415}" v="1" dt="2022-10-28T12:52:26.194"/>
    <p1510:client id="{598548C4-89C3-0BA0-FD33-AC9ABC78F725}" v="4" dt="2022-11-08T00:03:26.116"/>
    <p1510:client id="{B1C54D24-7A72-C5A8-B5DC-DF0EEC81441E}" v="43" dt="2022-10-27T20:14:34.445"/>
    <p1510:client id="{B6303603-1D86-DB4E-DA0A-14E3CE0EF319}" v="101" dt="2022-11-09T21:16:55.961"/>
    <p1510:client id="{E3C39AFB-9597-48F4-9594-BE515FF77FAF}" v="40" dt="2022-10-28T17:42:26.277"/>
    <p1510:client id="{EF6C1E30-2C44-5F8B-7148-AA03E3720997}" v="1" dt="2022-11-08T16:45:21.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land, Megan L" userId="S::megan.l.garland@hud.gov::17765d99-c569-45ff-93a9-fd027fcdd2c1" providerId="AD" clId="Web-{1A67603E-4056-4DD7-751A-FC3CA7BCC460}"/>
    <pc:docChg chg="modSld">
      <pc:chgData name="Garland, Megan L" userId="S::megan.l.garland@hud.gov::17765d99-c569-45ff-93a9-fd027fcdd2c1" providerId="AD" clId="Web-{1A67603E-4056-4DD7-751A-FC3CA7BCC460}" dt="2022-11-03T23:09:55.660" v="4" actId="20577"/>
      <pc:docMkLst>
        <pc:docMk/>
      </pc:docMkLst>
      <pc:sldChg chg="modSp">
        <pc:chgData name="Garland, Megan L" userId="S::megan.l.garland@hud.gov::17765d99-c569-45ff-93a9-fd027fcdd2c1" providerId="AD" clId="Web-{1A67603E-4056-4DD7-751A-FC3CA7BCC460}" dt="2022-11-03T23:09:55.660" v="4" actId="20577"/>
        <pc:sldMkLst>
          <pc:docMk/>
          <pc:sldMk cId="2515422589" sldId="624"/>
        </pc:sldMkLst>
        <pc:spChg chg="mod">
          <ac:chgData name="Garland, Megan L" userId="S::megan.l.garland@hud.gov::17765d99-c569-45ff-93a9-fd027fcdd2c1" providerId="AD" clId="Web-{1A67603E-4056-4DD7-751A-FC3CA7BCC460}" dt="2022-11-03T23:09:55.660" v="4" actId="20577"/>
          <ac:spMkLst>
            <pc:docMk/>
            <pc:sldMk cId="2515422589" sldId="624"/>
            <ac:spMk id="3" creationId="{FE68F7C8-FB58-41D1-B041-67403CF244E2}"/>
          </ac:spMkLst>
        </pc:spChg>
      </pc:sldChg>
    </pc:docChg>
  </pc:docChgLst>
  <pc:docChgLst>
    <pc:chgData name="Hines, Donna A" userId="S::donna.a.hines@hud.gov::ad4f40da-fb4d-443a-ae6e-35f8d8059c35" providerId="AD" clId="Web-{B6303603-1D86-DB4E-DA0A-14E3CE0EF319}"/>
    <pc:docChg chg="modSld">
      <pc:chgData name="Hines, Donna A" userId="S::donna.a.hines@hud.gov::ad4f40da-fb4d-443a-ae6e-35f8d8059c35" providerId="AD" clId="Web-{B6303603-1D86-DB4E-DA0A-14E3CE0EF319}" dt="2022-11-09T21:16:55.961" v="83" actId="1076"/>
      <pc:docMkLst>
        <pc:docMk/>
      </pc:docMkLst>
      <pc:sldChg chg="modSp">
        <pc:chgData name="Hines, Donna A" userId="S::donna.a.hines@hud.gov::ad4f40da-fb4d-443a-ae6e-35f8d8059c35" providerId="AD" clId="Web-{B6303603-1D86-DB4E-DA0A-14E3CE0EF319}" dt="2022-11-09T20:58:51.461" v="1" actId="1076"/>
        <pc:sldMkLst>
          <pc:docMk/>
          <pc:sldMk cId="3422466386" sldId="421"/>
        </pc:sldMkLst>
        <pc:spChg chg="mod">
          <ac:chgData name="Hines, Donna A" userId="S::donna.a.hines@hud.gov::ad4f40da-fb4d-443a-ae6e-35f8d8059c35" providerId="AD" clId="Web-{B6303603-1D86-DB4E-DA0A-14E3CE0EF319}" dt="2022-11-09T20:58:51.461" v="1" actId="1076"/>
          <ac:spMkLst>
            <pc:docMk/>
            <pc:sldMk cId="3422466386" sldId="421"/>
            <ac:spMk id="14" creationId="{2C00DD7E-DA0E-4C73-8A14-8D56031C2293}"/>
          </ac:spMkLst>
        </pc:spChg>
      </pc:sldChg>
      <pc:sldChg chg="delSp modSp">
        <pc:chgData name="Hines, Donna A" userId="S::donna.a.hines@hud.gov::ad4f40da-fb4d-443a-ae6e-35f8d8059c35" providerId="AD" clId="Web-{B6303603-1D86-DB4E-DA0A-14E3CE0EF319}" dt="2022-11-09T21:16:55.961" v="83" actId="1076"/>
        <pc:sldMkLst>
          <pc:docMk/>
          <pc:sldMk cId="0" sldId="590"/>
        </pc:sldMkLst>
        <pc:spChg chg="mod">
          <ac:chgData name="Hines, Donna A" userId="S::donna.a.hines@hud.gov::ad4f40da-fb4d-443a-ae6e-35f8d8059c35" providerId="AD" clId="Web-{B6303603-1D86-DB4E-DA0A-14E3CE0EF319}" dt="2022-11-09T21:16:55.961" v="83" actId="1076"/>
          <ac:spMkLst>
            <pc:docMk/>
            <pc:sldMk cId="0" sldId="590"/>
            <ac:spMk id="2" creationId="{00000000-0000-0000-0000-000000000000}"/>
          </ac:spMkLst>
        </pc:spChg>
        <pc:spChg chg="del">
          <ac:chgData name="Hines, Donna A" userId="S::donna.a.hines@hud.gov::ad4f40da-fb4d-443a-ae6e-35f8d8059c35" providerId="AD" clId="Web-{B6303603-1D86-DB4E-DA0A-14E3CE0EF319}" dt="2022-11-09T21:16:40.086" v="80"/>
          <ac:spMkLst>
            <pc:docMk/>
            <pc:sldMk cId="0" sldId="590"/>
            <ac:spMk id="8" creationId="{00000000-0000-0000-0000-000000000000}"/>
          </ac:spMkLst>
        </pc:spChg>
        <pc:spChg chg="mod">
          <ac:chgData name="Hines, Donna A" userId="S::donna.a.hines@hud.gov::ad4f40da-fb4d-443a-ae6e-35f8d8059c35" providerId="AD" clId="Web-{B6303603-1D86-DB4E-DA0A-14E3CE0EF319}" dt="2022-11-09T21:16:44.773" v="81" actId="1076"/>
          <ac:spMkLst>
            <pc:docMk/>
            <pc:sldMk cId="0" sldId="590"/>
            <ac:spMk id="11" creationId="{00000000-0000-0000-0000-000000000000}"/>
          </ac:spMkLst>
        </pc:spChg>
      </pc:sldChg>
      <pc:sldChg chg="modSp">
        <pc:chgData name="Hines, Donna A" userId="S::donna.a.hines@hud.gov::ad4f40da-fb4d-443a-ae6e-35f8d8059c35" providerId="AD" clId="Web-{B6303603-1D86-DB4E-DA0A-14E3CE0EF319}" dt="2022-11-09T21:04:45.122" v="29" actId="20577"/>
        <pc:sldMkLst>
          <pc:docMk/>
          <pc:sldMk cId="1924254064" sldId="603"/>
        </pc:sldMkLst>
        <pc:spChg chg="mod">
          <ac:chgData name="Hines, Donna A" userId="S::donna.a.hines@hud.gov::ad4f40da-fb4d-443a-ae6e-35f8d8059c35" providerId="AD" clId="Web-{B6303603-1D86-DB4E-DA0A-14E3CE0EF319}" dt="2022-11-09T21:04:45.122" v="29" actId="20577"/>
          <ac:spMkLst>
            <pc:docMk/>
            <pc:sldMk cId="1924254064" sldId="603"/>
            <ac:spMk id="3" creationId="{00000000-0000-0000-0000-000000000000}"/>
          </ac:spMkLst>
        </pc:spChg>
      </pc:sldChg>
      <pc:sldChg chg="modSp">
        <pc:chgData name="Hines, Donna A" userId="S::donna.a.hines@hud.gov::ad4f40da-fb4d-443a-ae6e-35f8d8059c35" providerId="AD" clId="Web-{B6303603-1D86-DB4E-DA0A-14E3CE0EF319}" dt="2022-11-09T21:11:50.988" v="57" actId="20577"/>
        <pc:sldMkLst>
          <pc:docMk/>
          <pc:sldMk cId="3634953425" sldId="619"/>
        </pc:sldMkLst>
        <pc:spChg chg="mod">
          <ac:chgData name="Hines, Donna A" userId="S::donna.a.hines@hud.gov::ad4f40da-fb4d-443a-ae6e-35f8d8059c35" providerId="AD" clId="Web-{B6303603-1D86-DB4E-DA0A-14E3CE0EF319}" dt="2022-11-09T21:11:50.988" v="57" actId="20577"/>
          <ac:spMkLst>
            <pc:docMk/>
            <pc:sldMk cId="3634953425" sldId="619"/>
            <ac:spMk id="3" creationId="{30013C5F-2758-4D84-ADC8-67417CF2B2F3}"/>
          </ac:spMkLst>
        </pc:spChg>
      </pc:sldChg>
      <pc:sldChg chg="modSp">
        <pc:chgData name="Hines, Donna A" userId="S::donna.a.hines@hud.gov::ad4f40da-fb4d-443a-ae6e-35f8d8059c35" providerId="AD" clId="Web-{B6303603-1D86-DB4E-DA0A-14E3CE0EF319}" dt="2022-11-09T21:10:40.362" v="53" actId="20577"/>
        <pc:sldMkLst>
          <pc:docMk/>
          <pc:sldMk cId="1834384413" sldId="636"/>
        </pc:sldMkLst>
        <pc:spChg chg="mod">
          <ac:chgData name="Hines, Donna A" userId="S::donna.a.hines@hud.gov::ad4f40da-fb4d-443a-ae6e-35f8d8059c35" providerId="AD" clId="Web-{B6303603-1D86-DB4E-DA0A-14E3CE0EF319}" dt="2022-11-09T21:10:40.362" v="53" actId="20577"/>
          <ac:spMkLst>
            <pc:docMk/>
            <pc:sldMk cId="1834384413" sldId="636"/>
            <ac:spMk id="3" creationId="{5D0194F5-AAF3-44B8-9075-59E3453FA29F}"/>
          </ac:spMkLst>
        </pc:spChg>
      </pc:sldChg>
      <pc:sldChg chg="modSp">
        <pc:chgData name="Hines, Donna A" userId="S::donna.a.hines@hud.gov::ad4f40da-fb4d-443a-ae6e-35f8d8059c35" providerId="AD" clId="Web-{B6303603-1D86-DB4E-DA0A-14E3CE0EF319}" dt="2022-11-09T21:13:00.114" v="63" actId="20577"/>
        <pc:sldMkLst>
          <pc:docMk/>
          <pc:sldMk cId="3799605639" sldId="653"/>
        </pc:sldMkLst>
        <pc:spChg chg="mod">
          <ac:chgData name="Hines, Donna A" userId="S::donna.a.hines@hud.gov::ad4f40da-fb4d-443a-ae6e-35f8d8059c35" providerId="AD" clId="Web-{B6303603-1D86-DB4E-DA0A-14E3CE0EF319}" dt="2022-11-09T21:13:00.114" v="63" actId="20577"/>
          <ac:spMkLst>
            <pc:docMk/>
            <pc:sldMk cId="3799605639" sldId="653"/>
            <ac:spMk id="6" creationId="{A23458E0-1F64-4824-953B-01DC4C70AB3C}"/>
          </ac:spMkLst>
        </pc:spChg>
      </pc:sldChg>
      <pc:sldChg chg="modSp">
        <pc:chgData name="Hines, Donna A" userId="S::donna.a.hines@hud.gov::ad4f40da-fb4d-443a-ae6e-35f8d8059c35" providerId="AD" clId="Web-{B6303603-1D86-DB4E-DA0A-14E3CE0EF319}" dt="2022-11-09T20:59:16.524" v="3" actId="20577"/>
        <pc:sldMkLst>
          <pc:docMk/>
          <pc:sldMk cId="4086860549" sldId="658"/>
        </pc:sldMkLst>
        <pc:spChg chg="mod">
          <ac:chgData name="Hines, Donna A" userId="S::donna.a.hines@hud.gov::ad4f40da-fb4d-443a-ae6e-35f8d8059c35" providerId="AD" clId="Web-{B6303603-1D86-DB4E-DA0A-14E3CE0EF319}" dt="2022-11-09T20:59:16.524" v="3" actId="20577"/>
          <ac:spMkLst>
            <pc:docMk/>
            <pc:sldMk cId="4086860549" sldId="658"/>
            <ac:spMk id="6" creationId="{2DADE1E0-7E5F-4950-A12D-52F88F91E212}"/>
          </ac:spMkLst>
        </pc:spChg>
      </pc:sldChg>
      <pc:sldChg chg="modSp">
        <pc:chgData name="Hines, Donna A" userId="S::donna.a.hines@hud.gov::ad4f40da-fb4d-443a-ae6e-35f8d8059c35" providerId="AD" clId="Web-{B6303603-1D86-DB4E-DA0A-14E3CE0EF319}" dt="2022-11-09T21:06:53.999" v="38" actId="20577"/>
        <pc:sldMkLst>
          <pc:docMk/>
          <pc:sldMk cId="2447978689" sldId="660"/>
        </pc:sldMkLst>
        <pc:spChg chg="mod">
          <ac:chgData name="Hines, Donna A" userId="S::donna.a.hines@hud.gov::ad4f40da-fb4d-443a-ae6e-35f8d8059c35" providerId="AD" clId="Web-{B6303603-1D86-DB4E-DA0A-14E3CE0EF319}" dt="2022-11-09T21:06:53.999" v="38" actId="20577"/>
          <ac:spMkLst>
            <pc:docMk/>
            <pc:sldMk cId="2447978689" sldId="660"/>
            <ac:spMk id="5" creationId="{EDD614BC-C500-41C7-B5D7-A710411CC501}"/>
          </ac:spMkLst>
        </pc:spChg>
      </pc:sldChg>
      <pc:sldChg chg="modSp">
        <pc:chgData name="Hines, Donna A" userId="S::donna.a.hines@hud.gov::ad4f40da-fb4d-443a-ae6e-35f8d8059c35" providerId="AD" clId="Web-{B6303603-1D86-DB4E-DA0A-14E3CE0EF319}" dt="2022-11-09T21:12:13.379" v="60" actId="20577"/>
        <pc:sldMkLst>
          <pc:docMk/>
          <pc:sldMk cId="3218844863" sldId="684"/>
        </pc:sldMkLst>
        <pc:spChg chg="mod">
          <ac:chgData name="Hines, Donna A" userId="S::donna.a.hines@hud.gov::ad4f40da-fb4d-443a-ae6e-35f8d8059c35" providerId="AD" clId="Web-{B6303603-1D86-DB4E-DA0A-14E3CE0EF319}" dt="2022-11-09T21:12:13.379" v="60" actId="20577"/>
          <ac:spMkLst>
            <pc:docMk/>
            <pc:sldMk cId="3218844863" sldId="684"/>
            <ac:spMk id="3" creationId="{30013C5F-2758-4D84-ADC8-67417CF2B2F3}"/>
          </ac:spMkLst>
        </pc:spChg>
      </pc:sldChg>
      <pc:sldChg chg="modSp">
        <pc:chgData name="Hines, Donna A" userId="S::donna.a.hines@hud.gov::ad4f40da-fb4d-443a-ae6e-35f8d8059c35" providerId="AD" clId="Web-{B6303603-1D86-DB4E-DA0A-14E3CE0EF319}" dt="2022-11-09T21:15:15.850" v="73" actId="20577"/>
        <pc:sldMkLst>
          <pc:docMk/>
          <pc:sldMk cId="1060091585" sldId="686"/>
        </pc:sldMkLst>
        <pc:spChg chg="mod">
          <ac:chgData name="Hines, Donna A" userId="S::donna.a.hines@hud.gov::ad4f40da-fb4d-443a-ae6e-35f8d8059c35" providerId="AD" clId="Web-{B6303603-1D86-DB4E-DA0A-14E3CE0EF319}" dt="2022-11-09T21:15:15.850" v="73" actId="20577"/>
          <ac:spMkLst>
            <pc:docMk/>
            <pc:sldMk cId="1060091585" sldId="686"/>
            <ac:spMk id="9" creationId="{2DCCCF2B-0172-122A-C033-8B917F1FD396}"/>
          </ac:spMkLst>
        </pc:spChg>
        <pc:spChg chg="mod">
          <ac:chgData name="Hines, Donna A" userId="S::donna.a.hines@hud.gov::ad4f40da-fb4d-443a-ae6e-35f8d8059c35" providerId="AD" clId="Web-{B6303603-1D86-DB4E-DA0A-14E3CE0EF319}" dt="2022-11-09T21:15:06.147" v="70" actId="20577"/>
          <ac:spMkLst>
            <pc:docMk/>
            <pc:sldMk cId="1060091585" sldId="686"/>
            <ac:spMk id="10" creationId="{6C0C1EAE-A5D0-42A1-9602-6C8B4B55FFB6}"/>
          </ac:spMkLst>
        </pc:spChg>
      </pc:sldChg>
      <pc:sldChg chg="modSp">
        <pc:chgData name="Hines, Donna A" userId="S::donna.a.hines@hud.gov::ad4f40da-fb4d-443a-ae6e-35f8d8059c35" providerId="AD" clId="Web-{B6303603-1D86-DB4E-DA0A-14E3CE0EF319}" dt="2022-11-09T21:14:35.819" v="69" actId="20577"/>
        <pc:sldMkLst>
          <pc:docMk/>
          <pc:sldMk cId="2253639066" sldId="687"/>
        </pc:sldMkLst>
        <pc:spChg chg="mod">
          <ac:chgData name="Hines, Donna A" userId="S::donna.a.hines@hud.gov::ad4f40da-fb4d-443a-ae6e-35f8d8059c35" providerId="AD" clId="Web-{B6303603-1D86-DB4E-DA0A-14E3CE0EF319}" dt="2022-11-09T21:14:35.819" v="69" actId="20577"/>
          <ac:spMkLst>
            <pc:docMk/>
            <pc:sldMk cId="2253639066" sldId="687"/>
            <ac:spMk id="6" creationId="{9698792D-D8C9-4F6F-AAE8-EDB89D41BE40}"/>
          </ac:spMkLst>
        </pc:spChg>
      </pc:sldChg>
      <pc:sldChg chg="modSp">
        <pc:chgData name="Hines, Donna A" userId="S::donna.a.hines@hud.gov::ad4f40da-fb4d-443a-ae6e-35f8d8059c35" providerId="AD" clId="Web-{B6303603-1D86-DB4E-DA0A-14E3CE0EF319}" dt="2022-11-09T21:03:19.387" v="28" actId="20577"/>
        <pc:sldMkLst>
          <pc:docMk/>
          <pc:sldMk cId="1223775884" sldId="699"/>
        </pc:sldMkLst>
        <pc:spChg chg="mod">
          <ac:chgData name="Hines, Donna A" userId="S::donna.a.hines@hud.gov::ad4f40da-fb4d-443a-ae6e-35f8d8059c35" providerId="AD" clId="Web-{B6303603-1D86-DB4E-DA0A-14E3CE0EF319}" dt="2022-11-09T21:03:19.387" v="28" actId="20577"/>
          <ac:spMkLst>
            <pc:docMk/>
            <pc:sldMk cId="1223775884" sldId="699"/>
            <ac:spMk id="15" creationId="{1C1AD99F-BEB4-4073-A844-8E22C3A12F17}"/>
          </ac:spMkLst>
        </pc:spChg>
      </pc:sldChg>
      <pc:sldChg chg="modSp">
        <pc:chgData name="Hines, Donna A" userId="S::donna.a.hines@hud.gov::ad4f40da-fb4d-443a-ae6e-35f8d8059c35" providerId="AD" clId="Web-{B6303603-1D86-DB4E-DA0A-14E3CE0EF319}" dt="2022-11-09T21:09:27.127" v="40" actId="20577"/>
        <pc:sldMkLst>
          <pc:docMk/>
          <pc:sldMk cId="4224623450" sldId="700"/>
        </pc:sldMkLst>
        <pc:spChg chg="mod">
          <ac:chgData name="Hines, Donna A" userId="S::donna.a.hines@hud.gov::ad4f40da-fb4d-443a-ae6e-35f8d8059c35" providerId="AD" clId="Web-{B6303603-1D86-DB4E-DA0A-14E3CE0EF319}" dt="2022-11-09T21:09:27.127" v="40" actId="20577"/>
          <ac:spMkLst>
            <pc:docMk/>
            <pc:sldMk cId="4224623450" sldId="700"/>
            <ac:spMk id="3" creationId="{5D0194F5-AAF3-44B8-9075-59E3453FA29F}"/>
          </ac:spMkLst>
        </pc:spChg>
      </pc:sldChg>
      <pc:sldChg chg="modSp">
        <pc:chgData name="Hines, Donna A" userId="S::donna.a.hines@hud.gov::ad4f40da-fb4d-443a-ae6e-35f8d8059c35" providerId="AD" clId="Web-{B6303603-1D86-DB4E-DA0A-14E3CE0EF319}" dt="2022-11-09T21:09:53.299" v="41" actId="20577"/>
        <pc:sldMkLst>
          <pc:docMk/>
          <pc:sldMk cId="1988247624" sldId="701"/>
        </pc:sldMkLst>
        <pc:spChg chg="mod">
          <ac:chgData name="Hines, Donna A" userId="S::donna.a.hines@hud.gov::ad4f40da-fb4d-443a-ae6e-35f8d8059c35" providerId="AD" clId="Web-{B6303603-1D86-DB4E-DA0A-14E3CE0EF319}" dt="2022-11-09T21:09:53.299" v="41" actId="20577"/>
          <ac:spMkLst>
            <pc:docMk/>
            <pc:sldMk cId="1988247624" sldId="701"/>
            <ac:spMk id="3" creationId="{5D0194F5-AAF3-44B8-9075-59E3453FA29F}"/>
          </ac:spMkLst>
        </pc:spChg>
      </pc:sldChg>
      <pc:sldChg chg="modSp">
        <pc:chgData name="Hines, Donna A" userId="S::donna.a.hines@hud.gov::ad4f40da-fb4d-443a-ae6e-35f8d8059c35" providerId="AD" clId="Web-{B6303603-1D86-DB4E-DA0A-14E3CE0EF319}" dt="2022-11-09T21:15:51.851" v="76" actId="20577"/>
        <pc:sldMkLst>
          <pc:docMk/>
          <pc:sldMk cId="2161495175" sldId="702"/>
        </pc:sldMkLst>
        <pc:spChg chg="mod">
          <ac:chgData name="Hines, Donna A" userId="S::donna.a.hines@hud.gov::ad4f40da-fb4d-443a-ae6e-35f8d8059c35" providerId="AD" clId="Web-{B6303603-1D86-DB4E-DA0A-14E3CE0EF319}" dt="2022-11-09T21:15:51.851" v="76" actId="20577"/>
          <ac:spMkLst>
            <pc:docMk/>
            <pc:sldMk cId="2161495175" sldId="702"/>
            <ac:spMk id="3" creationId="{020CF2E2-CBB4-4268-A9DB-AE334487FD95}"/>
          </ac:spMkLst>
        </pc:spChg>
      </pc:sldChg>
    </pc:docChg>
  </pc:docChgLst>
  <pc:docChgLst>
    <pc:chgData name="Hines, Donna A" userId="S::donna.a.hines@hud.gov::ad4f40da-fb4d-443a-ae6e-35f8d8059c35" providerId="AD" clId="Web-{B1C54D24-7A72-C5A8-B5DC-DF0EEC81441E}"/>
    <pc:docChg chg="modSld">
      <pc:chgData name="Hines, Donna A" userId="S::donna.a.hines@hud.gov::ad4f40da-fb4d-443a-ae6e-35f8d8059c35" providerId="AD" clId="Web-{B1C54D24-7A72-C5A8-B5DC-DF0EEC81441E}" dt="2022-10-27T20:14:34.445" v="31"/>
      <pc:docMkLst>
        <pc:docMk/>
      </pc:docMkLst>
      <pc:sldChg chg="addSp delSp modSp">
        <pc:chgData name="Hines, Donna A" userId="S::donna.a.hines@hud.gov::ad4f40da-fb4d-443a-ae6e-35f8d8059c35" providerId="AD" clId="Web-{B1C54D24-7A72-C5A8-B5DC-DF0EEC81441E}" dt="2022-10-27T20:14:34.445" v="31"/>
        <pc:sldMkLst>
          <pc:docMk/>
          <pc:sldMk cId="662282638" sldId="614"/>
        </pc:sldMkLst>
        <pc:grpChg chg="add del">
          <ac:chgData name="Hines, Donna A" userId="S::donna.a.hines@hud.gov::ad4f40da-fb4d-443a-ae6e-35f8d8059c35" providerId="AD" clId="Web-{B1C54D24-7A72-C5A8-B5DC-DF0EEC81441E}" dt="2022-10-27T20:14:21.273" v="21"/>
          <ac:grpSpMkLst>
            <pc:docMk/>
            <pc:sldMk cId="662282638" sldId="614"/>
            <ac:grpSpMk id="9" creationId="{17BB0978-0D09-C56B-BDEE-7EB77D5154BB}"/>
          </ac:grpSpMkLst>
        </pc:grpChg>
        <pc:grpChg chg="add del mod">
          <ac:chgData name="Hines, Donna A" userId="S::donna.a.hines@hud.gov::ad4f40da-fb4d-443a-ae6e-35f8d8059c35" providerId="AD" clId="Web-{B1C54D24-7A72-C5A8-B5DC-DF0EEC81441E}" dt="2022-10-27T20:14:32.711" v="30" actId="1076"/>
          <ac:grpSpMkLst>
            <pc:docMk/>
            <pc:sldMk cId="662282638" sldId="614"/>
            <ac:grpSpMk id="10" creationId="{76781894-DAE8-24DD-70AF-7672F6D85C18}"/>
          </ac:grpSpMkLst>
        </pc:grpChg>
        <pc:picChg chg="add del mod">
          <ac:chgData name="Hines, Donna A" userId="S::donna.a.hines@hud.gov::ad4f40da-fb4d-443a-ae6e-35f8d8059c35" providerId="AD" clId="Web-{B1C54D24-7A72-C5A8-B5DC-DF0EEC81441E}" dt="2022-10-27T20:14:34.445" v="31"/>
          <ac:picMkLst>
            <pc:docMk/>
            <pc:sldMk cId="662282638" sldId="614"/>
            <ac:picMk id="2" creationId="{CB088AB1-8956-8C28-613F-50433EE0A463}"/>
          </ac:picMkLst>
        </pc:picChg>
        <pc:picChg chg="add del mod">
          <ac:chgData name="Hines, Donna A" userId="S::donna.a.hines@hud.gov::ad4f40da-fb4d-443a-ae6e-35f8d8059c35" providerId="AD" clId="Web-{B1C54D24-7A72-C5A8-B5DC-DF0EEC81441E}" dt="2022-10-27T20:14:28.383" v="26"/>
          <ac:picMkLst>
            <pc:docMk/>
            <pc:sldMk cId="662282638" sldId="614"/>
            <ac:picMk id="7" creationId="{C4545737-DCC1-78E2-E839-A23FA195AA13}"/>
          </ac:picMkLst>
        </pc:picChg>
        <pc:picChg chg="add del mod">
          <ac:chgData name="Hines, Donna A" userId="S::donna.a.hines@hud.gov::ad4f40da-fb4d-443a-ae6e-35f8d8059c35" providerId="AD" clId="Web-{B1C54D24-7A72-C5A8-B5DC-DF0EEC81441E}" dt="2022-10-27T20:14:17.679" v="19"/>
          <ac:picMkLst>
            <pc:docMk/>
            <pc:sldMk cId="662282638" sldId="614"/>
            <ac:picMk id="11" creationId="{E5F32209-6190-9339-24B2-3938A879C844}"/>
          </ac:picMkLst>
        </pc:picChg>
        <pc:picChg chg="add del mod">
          <ac:chgData name="Hines, Donna A" userId="S::donna.a.hines@hud.gov::ad4f40da-fb4d-443a-ae6e-35f8d8059c35" providerId="AD" clId="Web-{B1C54D24-7A72-C5A8-B5DC-DF0EEC81441E}" dt="2022-10-27T20:14:17.679" v="18"/>
          <ac:picMkLst>
            <pc:docMk/>
            <pc:sldMk cId="662282638" sldId="614"/>
            <ac:picMk id="12" creationId="{80F16F03-E19E-FED1-4BA4-F2AAAEAEA65E}"/>
          </ac:picMkLst>
        </pc:picChg>
      </pc:sldChg>
    </pc:docChg>
  </pc:docChgLst>
  <pc:docChgLst>
    <pc:chgData name="Hines, Donna A" userId="S::donna.a.hines@hud.gov::ad4f40da-fb4d-443a-ae6e-35f8d8059c35" providerId="AD" clId="Web-{3E4B6258-D758-CCD3-000F-8E8D70464415}"/>
    <pc:docChg chg="modSld">
      <pc:chgData name="Hines, Donna A" userId="S::donna.a.hines@hud.gov::ad4f40da-fb4d-443a-ae6e-35f8d8059c35" providerId="AD" clId="Web-{3E4B6258-D758-CCD3-000F-8E8D70464415}" dt="2022-10-28T12:52:26.194" v="0" actId="1076"/>
      <pc:docMkLst>
        <pc:docMk/>
      </pc:docMkLst>
      <pc:sldChg chg="modSp">
        <pc:chgData name="Hines, Donna A" userId="S::donna.a.hines@hud.gov::ad4f40da-fb4d-443a-ae6e-35f8d8059c35" providerId="AD" clId="Web-{3E4B6258-D758-CCD3-000F-8E8D70464415}" dt="2022-10-28T12:52:26.194" v="0" actId="1076"/>
        <pc:sldMkLst>
          <pc:docMk/>
          <pc:sldMk cId="662282638" sldId="614"/>
        </pc:sldMkLst>
        <pc:picChg chg="mod">
          <ac:chgData name="Hines, Donna A" userId="S::donna.a.hines@hud.gov::ad4f40da-fb4d-443a-ae6e-35f8d8059c35" providerId="AD" clId="Web-{3E4B6258-D758-CCD3-000F-8E8D70464415}" dt="2022-10-28T12:52:26.194" v="0" actId="1076"/>
          <ac:picMkLst>
            <pc:docMk/>
            <pc:sldMk cId="662282638" sldId="614"/>
            <ac:picMk id="1026" creationId="{8DDD902C-8DE1-4C39-A259-6953D03A5F67}"/>
          </ac:picMkLst>
        </pc:picChg>
      </pc:sldChg>
    </pc:docChg>
  </pc:docChgLst>
  <pc:docChgLst>
    <pc:chgData name="Hines, Donna A" userId="S::donna.a.hines@hud.gov::ad4f40da-fb4d-443a-ae6e-35f8d8059c35" providerId="AD" clId="Web-{D736D2CA-D2E0-7E8F-6CC1-220A6A153253}"/>
    <pc:docChg chg="modSld">
      <pc:chgData name="Hines, Donna A" userId="S::donna.a.hines@hud.gov::ad4f40da-fb4d-443a-ae6e-35f8d8059c35" providerId="AD" clId="Web-{D736D2CA-D2E0-7E8F-6CC1-220A6A153253}" dt="2022-11-07T00:41:29.438" v="7"/>
      <pc:docMkLst>
        <pc:docMk/>
      </pc:docMkLst>
      <pc:sldChg chg="modNotes">
        <pc:chgData name="Hines, Donna A" userId="S::donna.a.hines@hud.gov::ad4f40da-fb4d-443a-ae6e-35f8d8059c35" providerId="AD" clId="Web-{D736D2CA-D2E0-7E8F-6CC1-220A6A153253}" dt="2022-11-07T00:41:29.438" v="7"/>
        <pc:sldMkLst>
          <pc:docMk/>
          <pc:sldMk cId="4199252486" sldId="695"/>
        </pc:sldMkLst>
      </pc:sldChg>
    </pc:docChg>
  </pc:docChgLst>
  <pc:docChgLst>
    <pc:chgData name="Hines, Donna A" userId="S::donna.a.hines@hud.gov::ad4f40da-fb4d-443a-ae6e-35f8d8059c35" providerId="AD" clId="Web-{EF6C1E30-2C44-5F8B-7148-AA03E3720997}"/>
    <pc:docChg chg="modSld">
      <pc:chgData name="Hines, Donna A" userId="S::donna.a.hines@hud.gov::ad4f40da-fb4d-443a-ae6e-35f8d8059c35" providerId="AD" clId="Web-{EF6C1E30-2C44-5F8B-7148-AA03E3720997}" dt="2022-11-08T16:45:21.673" v="0" actId="1076"/>
      <pc:docMkLst>
        <pc:docMk/>
      </pc:docMkLst>
      <pc:sldChg chg="modSp">
        <pc:chgData name="Hines, Donna A" userId="S::donna.a.hines@hud.gov::ad4f40da-fb4d-443a-ae6e-35f8d8059c35" providerId="AD" clId="Web-{EF6C1E30-2C44-5F8B-7148-AA03E3720997}" dt="2022-11-08T16:45:21.673" v="0" actId="1076"/>
        <pc:sldMkLst>
          <pc:docMk/>
          <pc:sldMk cId="1671010421" sldId="416"/>
        </pc:sldMkLst>
        <pc:spChg chg="mod">
          <ac:chgData name="Hines, Donna A" userId="S::donna.a.hines@hud.gov::ad4f40da-fb4d-443a-ae6e-35f8d8059c35" providerId="AD" clId="Web-{EF6C1E30-2C44-5F8B-7148-AA03E3720997}" dt="2022-11-08T16:45:21.673" v="0" actId="1076"/>
          <ac:spMkLst>
            <pc:docMk/>
            <pc:sldMk cId="1671010421" sldId="416"/>
            <ac:spMk id="15" creationId="{6C8BFD59-DB6A-40F0-A094-60C7FBEA13BB}"/>
          </ac:spMkLst>
        </pc:spChg>
      </pc:sldChg>
    </pc:docChg>
  </pc:docChgLst>
  <pc:docChgLst>
    <pc:chgData name="Hines, Donna A" userId="S::donna.a.hines@hud.gov::ad4f40da-fb4d-443a-ae6e-35f8d8059c35" providerId="AD" clId="Web-{5B6E3C49-6884-22E8-0791-7CD143F2C506}"/>
    <pc:docChg chg="modSld">
      <pc:chgData name="Hines, Donna A" userId="S::donna.a.hines@hud.gov::ad4f40da-fb4d-443a-ae6e-35f8d8059c35" providerId="AD" clId="Web-{5B6E3C49-6884-22E8-0791-7CD143F2C506}" dt="2022-08-31T18:25:03.440" v="7" actId="20577"/>
      <pc:docMkLst>
        <pc:docMk/>
      </pc:docMkLst>
      <pc:sldChg chg="modSp">
        <pc:chgData name="Hines, Donna A" userId="S::donna.a.hines@hud.gov::ad4f40da-fb4d-443a-ae6e-35f8d8059c35" providerId="AD" clId="Web-{5B6E3C49-6884-22E8-0791-7CD143F2C506}" dt="2022-08-31T18:25:03.440" v="7" actId="20577"/>
        <pc:sldMkLst>
          <pc:docMk/>
          <pc:sldMk cId="1924254064" sldId="603"/>
        </pc:sldMkLst>
        <pc:spChg chg="mod">
          <ac:chgData name="Hines, Donna A" userId="S::donna.a.hines@hud.gov::ad4f40da-fb4d-443a-ae6e-35f8d8059c35" providerId="AD" clId="Web-{5B6E3C49-6884-22E8-0791-7CD143F2C506}" dt="2022-08-31T18:25:03.440" v="7" actId="20577"/>
          <ac:spMkLst>
            <pc:docMk/>
            <pc:sldMk cId="1924254064" sldId="603"/>
            <ac:spMk id="3" creationId="{00000000-0000-0000-0000-000000000000}"/>
          </ac:spMkLst>
        </pc:spChg>
      </pc:sldChg>
      <pc:sldChg chg="modSp">
        <pc:chgData name="Hines, Donna A" userId="S::donna.a.hines@hud.gov::ad4f40da-fb4d-443a-ae6e-35f8d8059c35" providerId="AD" clId="Web-{5B6E3C49-6884-22E8-0791-7CD143F2C506}" dt="2022-08-31T18:16:05.839" v="1" actId="1076"/>
        <pc:sldMkLst>
          <pc:docMk/>
          <pc:sldMk cId="662282638" sldId="614"/>
        </pc:sldMkLst>
        <pc:picChg chg="mod">
          <ac:chgData name="Hines, Donna A" userId="S::donna.a.hines@hud.gov::ad4f40da-fb4d-443a-ae6e-35f8d8059c35" providerId="AD" clId="Web-{5B6E3C49-6884-22E8-0791-7CD143F2C506}" dt="2022-08-31T18:16:05.839" v="1" actId="1076"/>
          <ac:picMkLst>
            <pc:docMk/>
            <pc:sldMk cId="662282638" sldId="614"/>
            <ac:picMk id="1026" creationId="{8DDD902C-8DE1-4C39-A259-6953D03A5F67}"/>
          </ac:picMkLst>
        </pc:picChg>
      </pc:sldChg>
    </pc:docChg>
  </pc:docChgLst>
  <pc:docChgLst>
    <pc:chgData name="Taylor, Joseph E" userId="4c5a6b01-bbdf-428b-b4b6-a1a03187b2c2" providerId="ADAL" clId="{E3C39AFB-9597-48F4-9594-BE515FF77FAF}"/>
    <pc:docChg chg="undo redo custSel addSld delSld modSld sldOrd">
      <pc:chgData name="Taylor, Joseph E" userId="4c5a6b01-bbdf-428b-b4b6-a1a03187b2c2" providerId="ADAL" clId="{E3C39AFB-9597-48F4-9594-BE515FF77FAF}" dt="2022-10-28T17:42:26.278" v="9670" actId="13926"/>
      <pc:docMkLst>
        <pc:docMk/>
      </pc:docMkLst>
      <pc:sldChg chg="modSp mod">
        <pc:chgData name="Taylor, Joseph E" userId="4c5a6b01-bbdf-428b-b4b6-a1a03187b2c2" providerId="ADAL" clId="{E3C39AFB-9597-48F4-9594-BE515FF77FAF}" dt="2022-10-20T21:27:31.973" v="4158" actId="20577"/>
        <pc:sldMkLst>
          <pc:docMk/>
          <pc:sldMk cId="403023362" sldId="285"/>
        </pc:sldMkLst>
        <pc:graphicFrameChg chg="modGraphic">
          <ac:chgData name="Taylor, Joseph E" userId="4c5a6b01-bbdf-428b-b4b6-a1a03187b2c2" providerId="ADAL" clId="{E3C39AFB-9597-48F4-9594-BE515FF77FAF}" dt="2022-10-20T21:27:31.973" v="4158" actId="20577"/>
          <ac:graphicFrameMkLst>
            <pc:docMk/>
            <pc:sldMk cId="403023362" sldId="285"/>
            <ac:graphicFrameMk id="3" creationId="{EAC96CC7-3F1D-4669-9F6F-6526B670FF19}"/>
          </ac:graphicFrameMkLst>
        </pc:graphicFrameChg>
      </pc:sldChg>
      <pc:sldChg chg="modSp mod">
        <pc:chgData name="Taylor, Joseph E" userId="4c5a6b01-bbdf-428b-b4b6-a1a03187b2c2" providerId="ADAL" clId="{E3C39AFB-9597-48F4-9594-BE515FF77FAF}" dt="2022-10-21T16:46:45.278" v="9296" actId="20577"/>
        <pc:sldMkLst>
          <pc:docMk/>
          <pc:sldMk cId="2852861402" sldId="363"/>
        </pc:sldMkLst>
        <pc:spChg chg="mod">
          <ac:chgData name="Taylor, Joseph E" userId="4c5a6b01-bbdf-428b-b4b6-a1a03187b2c2" providerId="ADAL" clId="{E3C39AFB-9597-48F4-9594-BE515FF77FAF}" dt="2022-10-21T16:46:45.278" v="9296" actId="20577"/>
          <ac:spMkLst>
            <pc:docMk/>
            <pc:sldMk cId="2852861402" sldId="363"/>
            <ac:spMk id="2" creationId="{81439A8F-6ACC-4D42-9770-C6D1FA4AC9F4}"/>
          </ac:spMkLst>
        </pc:spChg>
      </pc:sldChg>
      <pc:sldChg chg="modSp mod">
        <pc:chgData name="Taylor, Joseph E" userId="4c5a6b01-bbdf-428b-b4b6-a1a03187b2c2" providerId="ADAL" clId="{E3C39AFB-9597-48F4-9594-BE515FF77FAF}" dt="2022-10-20T21:46:16.720" v="4642" actId="27636"/>
        <pc:sldMkLst>
          <pc:docMk/>
          <pc:sldMk cId="1643001444" sldId="372"/>
        </pc:sldMkLst>
        <pc:spChg chg="mod">
          <ac:chgData name="Taylor, Joseph E" userId="4c5a6b01-bbdf-428b-b4b6-a1a03187b2c2" providerId="ADAL" clId="{E3C39AFB-9597-48F4-9594-BE515FF77FAF}" dt="2022-10-20T21:46:16.720" v="4642" actId="27636"/>
          <ac:spMkLst>
            <pc:docMk/>
            <pc:sldMk cId="1643001444" sldId="372"/>
            <ac:spMk id="8" creationId="{00000000-0000-0000-0000-000000000000}"/>
          </ac:spMkLst>
        </pc:spChg>
      </pc:sldChg>
      <pc:sldChg chg="modSp mod modNotesTx">
        <pc:chgData name="Taylor, Joseph E" userId="4c5a6b01-bbdf-428b-b4b6-a1a03187b2c2" providerId="ADAL" clId="{E3C39AFB-9597-48F4-9594-BE515FF77FAF}" dt="2022-10-20T13:14:46.694" v="224" actId="20577"/>
        <pc:sldMkLst>
          <pc:docMk/>
          <pc:sldMk cId="1671010421" sldId="416"/>
        </pc:sldMkLst>
        <pc:spChg chg="mod">
          <ac:chgData name="Taylor, Joseph E" userId="4c5a6b01-bbdf-428b-b4b6-a1a03187b2c2" providerId="ADAL" clId="{E3C39AFB-9597-48F4-9594-BE515FF77FAF}" dt="2022-10-19T21:58:00.033" v="23" actId="20577"/>
          <ac:spMkLst>
            <pc:docMk/>
            <pc:sldMk cId="1671010421" sldId="416"/>
            <ac:spMk id="35" creationId="{00000000-0000-0000-0000-000000000000}"/>
          </ac:spMkLst>
        </pc:spChg>
      </pc:sldChg>
      <pc:sldChg chg="modSp">
        <pc:chgData name="Taylor, Joseph E" userId="4c5a6b01-bbdf-428b-b4b6-a1a03187b2c2" providerId="ADAL" clId="{E3C39AFB-9597-48F4-9594-BE515FF77FAF}" dt="2022-10-19T22:11:12.863" v="55" actId="20577"/>
        <pc:sldMkLst>
          <pc:docMk/>
          <pc:sldMk cId="1049091101" sldId="420"/>
        </pc:sldMkLst>
        <pc:graphicFrameChg chg="mod">
          <ac:chgData name="Taylor, Joseph E" userId="4c5a6b01-bbdf-428b-b4b6-a1a03187b2c2" providerId="ADAL" clId="{E3C39AFB-9597-48F4-9594-BE515FF77FAF}" dt="2022-10-19T22:11:12.863" v="55" actId="20577"/>
          <ac:graphicFrameMkLst>
            <pc:docMk/>
            <pc:sldMk cId="1049091101" sldId="420"/>
            <ac:graphicFrameMk id="73732" creationId="{8FF3D7D1-75A4-4F61-8113-D61E10427772}"/>
          </ac:graphicFrameMkLst>
        </pc:graphicFrameChg>
      </pc:sldChg>
      <pc:sldChg chg="modNotesTx">
        <pc:chgData name="Taylor, Joseph E" userId="4c5a6b01-bbdf-428b-b4b6-a1a03187b2c2" providerId="ADAL" clId="{E3C39AFB-9597-48F4-9594-BE515FF77FAF}" dt="2022-10-20T23:33:32.067" v="4895" actId="113"/>
        <pc:sldMkLst>
          <pc:docMk/>
          <pc:sldMk cId="0" sldId="590"/>
        </pc:sldMkLst>
      </pc:sldChg>
      <pc:sldChg chg="modSp mod modNotesTx">
        <pc:chgData name="Taylor, Joseph E" userId="4c5a6b01-bbdf-428b-b4b6-a1a03187b2c2" providerId="ADAL" clId="{E3C39AFB-9597-48F4-9594-BE515FF77FAF}" dt="2022-10-20T13:14:10.412" v="220" actId="6549"/>
        <pc:sldMkLst>
          <pc:docMk/>
          <pc:sldMk cId="1924254064" sldId="603"/>
        </pc:sldMkLst>
        <pc:spChg chg="mod">
          <ac:chgData name="Taylor, Joseph E" userId="4c5a6b01-bbdf-428b-b4b6-a1a03187b2c2" providerId="ADAL" clId="{E3C39AFB-9597-48F4-9594-BE515FF77FAF}" dt="2022-10-20T13:02:14.248" v="192" actId="20577"/>
          <ac:spMkLst>
            <pc:docMk/>
            <pc:sldMk cId="1924254064" sldId="603"/>
            <ac:spMk id="3" creationId="{00000000-0000-0000-0000-000000000000}"/>
          </ac:spMkLst>
        </pc:spChg>
      </pc:sldChg>
      <pc:sldChg chg="modSp mod">
        <pc:chgData name="Taylor, Joseph E" userId="4c5a6b01-bbdf-428b-b4b6-a1a03187b2c2" providerId="ADAL" clId="{E3C39AFB-9597-48F4-9594-BE515FF77FAF}" dt="2022-10-19T22:11:03.380" v="53" actId="20577"/>
        <pc:sldMkLst>
          <pc:docMk/>
          <pc:sldMk cId="2022493469" sldId="607"/>
        </pc:sldMkLst>
        <pc:spChg chg="mod">
          <ac:chgData name="Taylor, Joseph E" userId="4c5a6b01-bbdf-428b-b4b6-a1a03187b2c2" providerId="ADAL" clId="{E3C39AFB-9597-48F4-9594-BE515FF77FAF}" dt="2022-10-19T22:11:03.380" v="53" actId="20577"/>
          <ac:spMkLst>
            <pc:docMk/>
            <pc:sldMk cId="2022493469" sldId="607"/>
            <ac:spMk id="2" creationId="{17B5FE7A-034A-4A94-A0C8-DA877B527D3F}"/>
          </ac:spMkLst>
        </pc:spChg>
        <pc:spChg chg="mod">
          <ac:chgData name="Taylor, Joseph E" userId="4c5a6b01-bbdf-428b-b4b6-a1a03187b2c2" providerId="ADAL" clId="{E3C39AFB-9597-48F4-9594-BE515FF77FAF}" dt="2022-10-19T21:59:16.462" v="32" actId="20577"/>
          <ac:spMkLst>
            <pc:docMk/>
            <pc:sldMk cId="2022493469" sldId="607"/>
            <ac:spMk id="3" creationId="{650E7512-E475-460B-8A1C-D3323CABA6D7}"/>
          </ac:spMkLst>
        </pc:spChg>
      </pc:sldChg>
      <pc:sldChg chg="modNotesTx">
        <pc:chgData name="Taylor, Joseph E" userId="4c5a6b01-bbdf-428b-b4b6-a1a03187b2c2" providerId="ADAL" clId="{E3C39AFB-9597-48F4-9594-BE515FF77FAF}" dt="2022-10-20T13:00:35.432" v="181" actId="20577"/>
        <pc:sldMkLst>
          <pc:docMk/>
          <pc:sldMk cId="662282638" sldId="614"/>
        </pc:sldMkLst>
      </pc:sldChg>
      <pc:sldChg chg="modSp mod modNotesTx">
        <pc:chgData name="Taylor, Joseph E" userId="4c5a6b01-bbdf-428b-b4b6-a1a03187b2c2" providerId="ADAL" clId="{E3C39AFB-9597-48F4-9594-BE515FF77FAF}" dt="2022-10-20T21:45:17.349" v="4640" actId="20577"/>
        <pc:sldMkLst>
          <pc:docMk/>
          <pc:sldMk cId="3634953425" sldId="619"/>
        </pc:sldMkLst>
        <pc:spChg chg="mod">
          <ac:chgData name="Taylor, Joseph E" userId="4c5a6b01-bbdf-428b-b4b6-a1a03187b2c2" providerId="ADAL" clId="{E3C39AFB-9597-48F4-9594-BE515FF77FAF}" dt="2022-10-20T21:44:39.057" v="4600" actId="20577"/>
          <ac:spMkLst>
            <pc:docMk/>
            <pc:sldMk cId="3634953425" sldId="619"/>
            <ac:spMk id="3" creationId="{30013C5F-2758-4D84-ADC8-67417CF2B2F3}"/>
          </ac:spMkLst>
        </pc:spChg>
      </pc:sldChg>
      <pc:sldChg chg="modSp mod modNotesTx">
        <pc:chgData name="Taylor, Joseph E" userId="4c5a6b01-bbdf-428b-b4b6-a1a03187b2c2" providerId="ADAL" clId="{E3C39AFB-9597-48F4-9594-BE515FF77FAF}" dt="2022-10-21T16:56:32.036" v="9325" actId="20577"/>
        <pc:sldMkLst>
          <pc:docMk/>
          <pc:sldMk cId="3857529932" sldId="623"/>
        </pc:sldMkLst>
        <pc:spChg chg="mod">
          <ac:chgData name="Taylor, Joseph E" userId="4c5a6b01-bbdf-428b-b4b6-a1a03187b2c2" providerId="ADAL" clId="{E3C39AFB-9597-48F4-9594-BE515FF77FAF}" dt="2022-10-20T23:30:47.587" v="4894" actId="6549"/>
          <ac:spMkLst>
            <pc:docMk/>
            <pc:sldMk cId="3857529932" sldId="623"/>
            <ac:spMk id="3" creationId="{9EA55A4B-4689-4BEE-8B18-3207CDDFB26C}"/>
          </ac:spMkLst>
        </pc:spChg>
      </pc:sldChg>
      <pc:sldChg chg="modSp mod">
        <pc:chgData name="Taylor, Joseph E" userId="4c5a6b01-bbdf-428b-b4b6-a1a03187b2c2" providerId="ADAL" clId="{E3C39AFB-9597-48F4-9594-BE515FF77FAF}" dt="2022-10-21T16:46:51.298" v="9297" actId="6549"/>
        <pc:sldMkLst>
          <pc:docMk/>
          <pc:sldMk cId="1115708614" sldId="625"/>
        </pc:sldMkLst>
        <pc:spChg chg="mod">
          <ac:chgData name="Taylor, Joseph E" userId="4c5a6b01-bbdf-428b-b4b6-a1a03187b2c2" providerId="ADAL" clId="{E3C39AFB-9597-48F4-9594-BE515FF77FAF}" dt="2022-10-21T16:46:51.298" v="9297" actId="6549"/>
          <ac:spMkLst>
            <pc:docMk/>
            <pc:sldMk cId="1115708614" sldId="625"/>
            <ac:spMk id="17" creationId="{A722CEBB-FE4F-409C-8372-143FAAE8BBE7}"/>
          </ac:spMkLst>
        </pc:spChg>
      </pc:sldChg>
      <pc:sldChg chg="modSp del mod">
        <pc:chgData name="Taylor, Joseph E" userId="4c5a6b01-bbdf-428b-b4b6-a1a03187b2c2" providerId="ADAL" clId="{E3C39AFB-9597-48F4-9594-BE515FF77FAF}" dt="2022-10-20T21:40:47.841" v="4526" actId="2696"/>
        <pc:sldMkLst>
          <pc:docMk/>
          <pc:sldMk cId="2017265121" sldId="633"/>
        </pc:sldMkLst>
        <pc:spChg chg="mod">
          <ac:chgData name="Taylor, Joseph E" userId="4c5a6b01-bbdf-428b-b4b6-a1a03187b2c2" providerId="ADAL" clId="{E3C39AFB-9597-48F4-9594-BE515FF77FAF}" dt="2022-10-20T21:29:33.111" v="4195" actId="113"/>
          <ac:spMkLst>
            <pc:docMk/>
            <pc:sldMk cId="2017265121" sldId="633"/>
            <ac:spMk id="3" creationId="{5D0194F5-AAF3-44B8-9075-59E3453FA29F}"/>
          </ac:spMkLst>
        </pc:spChg>
      </pc:sldChg>
      <pc:sldChg chg="modSp mod">
        <pc:chgData name="Taylor, Joseph E" userId="4c5a6b01-bbdf-428b-b4b6-a1a03187b2c2" providerId="ADAL" clId="{E3C39AFB-9597-48F4-9594-BE515FF77FAF}" dt="2022-10-21T16:48:19.159" v="9306" actId="1076"/>
        <pc:sldMkLst>
          <pc:docMk/>
          <pc:sldMk cId="1463994888" sldId="635"/>
        </pc:sldMkLst>
        <pc:spChg chg="mod">
          <ac:chgData name="Taylor, Joseph E" userId="4c5a6b01-bbdf-428b-b4b6-a1a03187b2c2" providerId="ADAL" clId="{E3C39AFB-9597-48F4-9594-BE515FF77FAF}" dt="2022-10-21T16:48:19.159" v="9306" actId="1076"/>
          <ac:spMkLst>
            <pc:docMk/>
            <pc:sldMk cId="1463994888" sldId="635"/>
            <ac:spMk id="2" creationId="{A33B5A62-9656-4262-BE8E-2CD15DAB2F24}"/>
          </ac:spMkLst>
        </pc:spChg>
      </pc:sldChg>
      <pc:sldChg chg="modSp mod">
        <pc:chgData name="Taylor, Joseph E" userId="4c5a6b01-bbdf-428b-b4b6-a1a03187b2c2" providerId="ADAL" clId="{E3C39AFB-9597-48F4-9594-BE515FF77FAF}" dt="2022-10-21T15:15:11.503" v="6863" actId="27636"/>
        <pc:sldMkLst>
          <pc:docMk/>
          <pc:sldMk cId="1834384413" sldId="636"/>
        </pc:sldMkLst>
        <pc:spChg chg="mod">
          <ac:chgData name="Taylor, Joseph E" userId="4c5a6b01-bbdf-428b-b4b6-a1a03187b2c2" providerId="ADAL" clId="{E3C39AFB-9597-48F4-9594-BE515FF77FAF}" dt="2022-10-20T21:40:15.369" v="4524" actId="20577"/>
          <ac:spMkLst>
            <pc:docMk/>
            <pc:sldMk cId="1834384413" sldId="636"/>
            <ac:spMk id="3" creationId="{5D0194F5-AAF3-44B8-9075-59E3453FA29F}"/>
          </ac:spMkLst>
        </pc:spChg>
        <pc:spChg chg="mod">
          <ac:chgData name="Taylor, Joseph E" userId="4c5a6b01-bbdf-428b-b4b6-a1a03187b2c2" providerId="ADAL" clId="{E3C39AFB-9597-48F4-9594-BE515FF77FAF}" dt="2022-10-21T15:15:11.503" v="6863" actId="27636"/>
          <ac:spMkLst>
            <pc:docMk/>
            <pc:sldMk cId="1834384413" sldId="636"/>
            <ac:spMk id="5" creationId="{6025FE54-9D4D-477C-B470-9143E45B3C0E}"/>
          </ac:spMkLst>
        </pc:spChg>
      </pc:sldChg>
      <pc:sldChg chg="modSp mod">
        <pc:chgData name="Taylor, Joseph E" userId="4c5a6b01-bbdf-428b-b4b6-a1a03187b2c2" providerId="ADAL" clId="{E3C39AFB-9597-48F4-9594-BE515FF77FAF}" dt="2022-10-19T22:32:16.464" v="171" actId="255"/>
        <pc:sldMkLst>
          <pc:docMk/>
          <pc:sldMk cId="3446271605" sldId="637"/>
        </pc:sldMkLst>
        <pc:spChg chg="mod">
          <ac:chgData name="Taylor, Joseph E" userId="4c5a6b01-bbdf-428b-b4b6-a1a03187b2c2" providerId="ADAL" clId="{E3C39AFB-9597-48F4-9594-BE515FF77FAF}" dt="2022-10-19T22:32:16.464" v="171" actId="255"/>
          <ac:spMkLst>
            <pc:docMk/>
            <pc:sldMk cId="3446271605" sldId="637"/>
            <ac:spMk id="3" creationId="{5D0194F5-AAF3-44B8-9075-59E3453FA29F}"/>
          </ac:spMkLst>
        </pc:spChg>
      </pc:sldChg>
      <pc:sldChg chg="modSp del mod">
        <pc:chgData name="Taylor, Joseph E" userId="4c5a6b01-bbdf-428b-b4b6-a1a03187b2c2" providerId="ADAL" clId="{E3C39AFB-9597-48F4-9594-BE515FF77FAF}" dt="2022-10-21T15:25:24.846" v="7331" actId="2696"/>
        <pc:sldMkLst>
          <pc:docMk/>
          <pc:sldMk cId="4049389154" sldId="638"/>
        </pc:sldMkLst>
        <pc:spChg chg="mod">
          <ac:chgData name="Taylor, Joseph E" userId="4c5a6b01-bbdf-428b-b4b6-a1a03187b2c2" providerId="ADAL" clId="{E3C39AFB-9597-48F4-9594-BE515FF77FAF}" dt="2022-10-21T15:15:53.577" v="6871" actId="14100"/>
          <ac:spMkLst>
            <pc:docMk/>
            <pc:sldMk cId="4049389154" sldId="638"/>
            <ac:spMk id="5" creationId="{6025FE54-9D4D-477C-B470-9143E45B3C0E}"/>
          </ac:spMkLst>
        </pc:spChg>
      </pc:sldChg>
      <pc:sldChg chg="modSp mod">
        <pc:chgData name="Taylor, Joseph E" userId="4c5a6b01-bbdf-428b-b4b6-a1a03187b2c2" providerId="ADAL" clId="{E3C39AFB-9597-48F4-9594-BE515FF77FAF}" dt="2022-10-28T17:42:06.047" v="9669" actId="113"/>
        <pc:sldMkLst>
          <pc:docMk/>
          <pc:sldMk cId="1420035486" sldId="639"/>
        </pc:sldMkLst>
        <pc:spChg chg="mod">
          <ac:chgData name="Taylor, Joseph E" userId="4c5a6b01-bbdf-428b-b4b6-a1a03187b2c2" providerId="ADAL" clId="{E3C39AFB-9597-48F4-9594-BE515FF77FAF}" dt="2022-10-28T17:42:06.047" v="9669" actId="113"/>
          <ac:spMkLst>
            <pc:docMk/>
            <pc:sldMk cId="1420035486" sldId="639"/>
            <ac:spMk id="2" creationId="{9B392BB7-3462-43DE-84D9-D0B757904ECB}"/>
          </ac:spMkLst>
        </pc:spChg>
        <pc:spChg chg="mod">
          <ac:chgData name="Taylor, Joseph E" userId="4c5a6b01-bbdf-428b-b4b6-a1a03187b2c2" providerId="ADAL" clId="{E3C39AFB-9597-48F4-9594-BE515FF77FAF}" dt="2022-10-21T15:16:13.460" v="6877" actId="255"/>
          <ac:spMkLst>
            <pc:docMk/>
            <pc:sldMk cId="1420035486" sldId="639"/>
            <ac:spMk id="5" creationId="{6025FE54-9D4D-477C-B470-9143E45B3C0E}"/>
          </ac:spMkLst>
        </pc:spChg>
      </pc:sldChg>
      <pc:sldChg chg="modSp mod">
        <pc:chgData name="Taylor, Joseph E" userId="4c5a6b01-bbdf-428b-b4b6-a1a03187b2c2" providerId="ADAL" clId="{E3C39AFB-9597-48F4-9594-BE515FF77FAF}" dt="2022-10-21T15:15:42.842" v="6868" actId="27636"/>
        <pc:sldMkLst>
          <pc:docMk/>
          <pc:sldMk cId="3840745332" sldId="641"/>
        </pc:sldMkLst>
        <pc:spChg chg="mod">
          <ac:chgData name="Taylor, Joseph E" userId="4c5a6b01-bbdf-428b-b4b6-a1a03187b2c2" providerId="ADAL" clId="{E3C39AFB-9597-48F4-9594-BE515FF77FAF}" dt="2022-10-21T15:15:42.842" v="6868" actId="27636"/>
          <ac:spMkLst>
            <pc:docMk/>
            <pc:sldMk cId="3840745332" sldId="641"/>
            <ac:spMk id="2" creationId="{76924833-BC1D-425A-88BE-9D9A078E8F39}"/>
          </ac:spMkLst>
        </pc:spChg>
        <pc:spChg chg="mod">
          <ac:chgData name="Taylor, Joseph E" userId="4c5a6b01-bbdf-428b-b4b6-a1a03187b2c2" providerId="ADAL" clId="{E3C39AFB-9597-48F4-9594-BE515FF77FAF}" dt="2022-10-20T21:42:59.505" v="4558" actId="20577"/>
          <ac:spMkLst>
            <pc:docMk/>
            <pc:sldMk cId="3840745332" sldId="641"/>
            <ac:spMk id="3" creationId="{D79031A7-2F20-4E32-B5C2-184FB371BDCB}"/>
          </ac:spMkLst>
        </pc:spChg>
      </pc:sldChg>
      <pc:sldChg chg="modSp mod">
        <pc:chgData name="Taylor, Joseph E" userId="4c5a6b01-bbdf-428b-b4b6-a1a03187b2c2" providerId="ADAL" clId="{E3C39AFB-9597-48F4-9594-BE515FF77FAF}" dt="2022-10-21T16:06:01.078" v="8035" actId="1076"/>
        <pc:sldMkLst>
          <pc:docMk/>
          <pc:sldMk cId="316640495" sldId="644"/>
        </pc:sldMkLst>
        <pc:spChg chg="mod">
          <ac:chgData name="Taylor, Joseph E" userId="4c5a6b01-bbdf-428b-b4b6-a1a03187b2c2" providerId="ADAL" clId="{E3C39AFB-9597-48F4-9594-BE515FF77FAF}" dt="2022-10-21T16:05:47.066" v="8033" actId="255"/>
          <ac:spMkLst>
            <pc:docMk/>
            <pc:sldMk cId="316640495" sldId="644"/>
            <ac:spMk id="123920" creationId="{00000000-0000-0000-0000-000000000000}"/>
          </ac:spMkLst>
        </pc:spChg>
        <pc:picChg chg="mod">
          <ac:chgData name="Taylor, Joseph E" userId="4c5a6b01-bbdf-428b-b4b6-a1a03187b2c2" providerId="ADAL" clId="{E3C39AFB-9597-48F4-9594-BE515FF77FAF}" dt="2022-10-21T16:05:56.101" v="8034" actId="1076"/>
          <ac:picMkLst>
            <pc:docMk/>
            <pc:sldMk cId="316640495" sldId="644"/>
            <ac:picMk id="3" creationId="{FBC807A0-54E6-467D-B69C-1877CD32CCE8}"/>
          </ac:picMkLst>
        </pc:picChg>
        <pc:picChg chg="mod">
          <ac:chgData name="Taylor, Joseph E" userId="4c5a6b01-bbdf-428b-b4b6-a1a03187b2c2" providerId="ADAL" clId="{E3C39AFB-9597-48F4-9594-BE515FF77FAF}" dt="2022-10-21T16:06:01.078" v="8035" actId="1076"/>
          <ac:picMkLst>
            <pc:docMk/>
            <pc:sldMk cId="316640495" sldId="644"/>
            <ac:picMk id="4" creationId="{FF7D017E-F7E9-4450-8236-5B1E96F55B20}"/>
          </ac:picMkLst>
        </pc:picChg>
      </pc:sldChg>
      <pc:sldChg chg="modSp mod">
        <pc:chgData name="Taylor, Joseph E" userId="4c5a6b01-bbdf-428b-b4b6-a1a03187b2c2" providerId="ADAL" clId="{E3C39AFB-9597-48F4-9594-BE515FF77FAF}" dt="2022-10-20T22:04:12.470" v="4643" actId="20577"/>
        <pc:sldMkLst>
          <pc:docMk/>
          <pc:sldMk cId="3007086646" sldId="646"/>
        </pc:sldMkLst>
        <pc:spChg chg="mod">
          <ac:chgData name="Taylor, Joseph E" userId="4c5a6b01-bbdf-428b-b4b6-a1a03187b2c2" providerId="ADAL" clId="{E3C39AFB-9597-48F4-9594-BE515FF77FAF}" dt="2022-10-20T22:04:12.470" v="4643" actId="20577"/>
          <ac:spMkLst>
            <pc:docMk/>
            <pc:sldMk cId="3007086646" sldId="646"/>
            <ac:spMk id="123920" creationId="{00000000-0000-0000-0000-000000000000}"/>
          </ac:spMkLst>
        </pc:spChg>
      </pc:sldChg>
      <pc:sldChg chg="modSp mod">
        <pc:chgData name="Taylor, Joseph E" userId="4c5a6b01-bbdf-428b-b4b6-a1a03187b2c2" providerId="ADAL" clId="{E3C39AFB-9597-48F4-9594-BE515FF77FAF}" dt="2022-10-20T22:05:04.797" v="4645" actId="20577"/>
        <pc:sldMkLst>
          <pc:docMk/>
          <pc:sldMk cId="2129156086" sldId="647"/>
        </pc:sldMkLst>
        <pc:spChg chg="mod">
          <ac:chgData name="Taylor, Joseph E" userId="4c5a6b01-bbdf-428b-b4b6-a1a03187b2c2" providerId="ADAL" clId="{E3C39AFB-9597-48F4-9594-BE515FF77FAF}" dt="2022-10-20T22:05:04.797" v="4645" actId="20577"/>
          <ac:spMkLst>
            <pc:docMk/>
            <pc:sldMk cId="2129156086" sldId="647"/>
            <ac:spMk id="123920" creationId="{00000000-0000-0000-0000-000000000000}"/>
          </ac:spMkLst>
        </pc:spChg>
      </pc:sldChg>
      <pc:sldChg chg="modSp mod">
        <pc:chgData name="Taylor, Joseph E" userId="4c5a6b01-bbdf-428b-b4b6-a1a03187b2c2" providerId="ADAL" clId="{E3C39AFB-9597-48F4-9594-BE515FF77FAF}" dt="2022-10-21T16:47:53.999" v="9305" actId="20577"/>
        <pc:sldMkLst>
          <pc:docMk/>
          <pc:sldMk cId="359172774" sldId="648"/>
        </pc:sldMkLst>
        <pc:spChg chg="mod">
          <ac:chgData name="Taylor, Joseph E" userId="4c5a6b01-bbdf-428b-b4b6-a1a03187b2c2" providerId="ADAL" clId="{E3C39AFB-9597-48F4-9594-BE515FF77FAF}" dt="2022-10-21T16:47:53.999" v="9305" actId="20577"/>
          <ac:spMkLst>
            <pc:docMk/>
            <pc:sldMk cId="359172774" sldId="648"/>
            <ac:spMk id="8" creationId="{70CF28BD-2C07-458F-B038-B178EC31F04C}"/>
          </ac:spMkLst>
        </pc:spChg>
      </pc:sldChg>
      <pc:sldChg chg="modSp mod">
        <pc:chgData name="Taylor, Joseph E" userId="4c5a6b01-bbdf-428b-b4b6-a1a03187b2c2" providerId="ADAL" clId="{E3C39AFB-9597-48F4-9594-BE515FF77FAF}" dt="2022-10-20T23:25:17.952" v="4836"/>
        <pc:sldMkLst>
          <pc:docMk/>
          <pc:sldMk cId="2531082976" sldId="650"/>
        </pc:sldMkLst>
        <pc:spChg chg="mod">
          <ac:chgData name="Taylor, Joseph E" userId="4c5a6b01-bbdf-428b-b4b6-a1a03187b2c2" providerId="ADAL" clId="{E3C39AFB-9597-48F4-9594-BE515FF77FAF}" dt="2022-10-20T23:25:17.952" v="4836"/>
          <ac:spMkLst>
            <pc:docMk/>
            <pc:sldMk cId="2531082976" sldId="650"/>
            <ac:spMk id="8" creationId="{70CF28BD-2C07-458F-B038-B178EC31F04C}"/>
          </ac:spMkLst>
        </pc:spChg>
      </pc:sldChg>
      <pc:sldChg chg="modSp mod">
        <pc:chgData name="Taylor, Joseph E" userId="4c5a6b01-bbdf-428b-b4b6-a1a03187b2c2" providerId="ADAL" clId="{E3C39AFB-9597-48F4-9594-BE515FF77FAF}" dt="2022-10-21T15:32:45.482" v="7444" actId="255"/>
        <pc:sldMkLst>
          <pc:docMk/>
          <pc:sldMk cId="4257258101" sldId="652"/>
        </pc:sldMkLst>
        <pc:spChg chg="mod">
          <ac:chgData name="Taylor, Joseph E" userId="4c5a6b01-bbdf-428b-b4b6-a1a03187b2c2" providerId="ADAL" clId="{E3C39AFB-9597-48F4-9594-BE515FF77FAF}" dt="2022-10-21T15:32:45.482" v="7444" actId="255"/>
          <ac:spMkLst>
            <pc:docMk/>
            <pc:sldMk cId="4257258101" sldId="652"/>
            <ac:spMk id="2" creationId="{9B392BB7-3462-43DE-84D9-D0B757904ECB}"/>
          </ac:spMkLst>
        </pc:spChg>
        <pc:spChg chg="mod">
          <ac:chgData name="Taylor, Joseph E" userId="4c5a6b01-bbdf-428b-b4b6-a1a03187b2c2" providerId="ADAL" clId="{E3C39AFB-9597-48F4-9594-BE515FF77FAF}" dt="2022-10-21T15:16:30.833" v="6884" actId="255"/>
          <ac:spMkLst>
            <pc:docMk/>
            <pc:sldMk cId="4257258101" sldId="652"/>
            <ac:spMk id="5" creationId="{6025FE54-9D4D-477C-B470-9143E45B3C0E}"/>
          </ac:spMkLst>
        </pc:spChg>
      </pc:sldChg>
      <pc:sldChg chg="modSp mod">
        <pc:chgData name="Taylor, Joseph E" userId="4c5a6b01-bbdf-428b-b4b6-a1a03187b2c2" providerId="ADAL" clId="{E3C39AFB-9597-48F4-9594-BE515FF77FAF}" dt="2022-10-21T15:47:25.231" v="7793" actId="20577"/>
        <pc:sldMkLst>
          <pc:docMk/>
          <pc:sldMk cId="3799605639" sldId="653"/>
        </pc:sldMkLst>
        <pc:spChg chg="mod">
          <ac:chgData name="Taylor, Joseph E" userId="4c5a6b01-bbdf-428b-b4b6-a1a03187b2c2" providerId="ADAL" clId="{E3C39AFB-9597-48F4-9594-BE515FF77FAF}" dt="2022-10-21T15:47:25.231" v="7793" actId="20577"/>
          <ac:spMkLst>
            <pc:docMk/>
            <pc:sldMk cId="3799605639" sldId="653"/>
            <ac:spMk id="6" creationId="{A23458E0-1F64-4824-953B-01DC4C70AB3C}"/>
          </ac:spMkLst>
        </pc:spChg>
      </pc:sldChg>
      <pc:sldChg chg="modNotesTx">
        <pc:chgData name="Taylor, Joseph E" userId="4c5a6b01-bbdf-428b-b4b6-a1a03187b2c2" providerId="ADAL" clId="{E3C39AFB-9597-48F4-9594-BE515FF77FAF}" dt="2022-10-20T23:24:13.031" v="4833" actId="20577"/>
        <pc:sldMkLst>
          <pc:docMk/>
          <pc:sldMk cId="3498761744" sldId="656"/>
        </pc:sldMkLst>
      </pc:sldChg>
      <pc:sldChg chg="modSp mod">
        <pc:chgData name="Taylor, Joseph E" userId="4c5a6b01-bbdf-428b-b4b6-a1a03187b2c2" providerId="ADAL" clId="{E3C39AFB-9597-48F4-9594-BE515FF77FAF}" dt="2022-10-21T16:46:21.648" v="9294" actId="6549"/>
        <pc:sldMkLst>
          <pc:docMk/>
          <pc:sldMk cId="2931439916" sldId="657"/>
        </pc:sldMkLst>
        <pc:spChg chg="mod">
          <ac:chgData name="Taylor, Joseph E" userId="4c5a6b01-bbdf-428b-b4b6-a1a03187b2c2" providerId="ADAL" clId="{E3C39AFB-9597-48F4-9594-BE515FF77FAF}" dt="2022-10-21T16:46:21.648" v="9294" actId="6549"/>
          <ac:spMkLst>
            <pc:docMk/>
            <pc:sldMk cId="2931439916" sldId="657"/>
            <ac:spMk id="8" creationId="{70CF28BD-2C07-458F-B038-B178EC31F04C}"/>
          </ac:spMkLst>
        </pc:spChg>
      </pc:sldChg>
      <pc:sldChg chg="modSp mod">
        <pc:chgData name="Taylor, Joseph E" userId="4c5a6b01-bbdf-428b-b4b6-a1a03187b2c2" providerId="ADAL" clId="{E3C39AFB-9597-48F4-9594-BE515FF77FAF}" dt="2022-10-22T01:37:42.649" v="9515" actId="113"/>
        <pc:sldMkLst>
          <pc:docMk/>
          <pc:sldMk cId="4086860549" sldId="658"/>
        </pc:sldMkLst>
        <pc:spChg chg="mod">
          <ac:chgData name="Taylor, Joseph E" userId="4c5a6b01-bbdf-428b-b4b6-a1a03187b2c2" providerId="ADAL" clId="{E3C39AFB-9597-48F4-9594-BE515FF77FAF}" dt="2022-10-22T01:37:42.649" v="9515" actId="113"/>
          <ac:spMkLst>
            <pc:docMk/>
            <pc:sldMk cId="4086860549" sldId="658"/>
            <ac:spMk id="6" creationId="{2DADE1E0-7E5F-4950-A12D-52F88F91E212}"/>
          </ac:spMkLst>
        </pc:spChg>
      </pc:sldChg>
      <pc:sldChg chg="modSp mod">
        <pc:chgData name="Taylor, Joseph E" userId="4c5a6b01-bbdf-428b-b4b6-a1a03187b2c2" providerId="ADAL" clId="{E3C39AFB-9597-48F4-9594-BE515FF77FAF}" dt="2022-10-20T15:54:21.778" v="2895" actId="14100"/>
        <pc:sldMkLst>
          <pc:docMk/>
          <pc:sldMk cId="427079800" sldId="659"/>
        </pc:sldMkLst>
        <pc:spChg chg="mod">
          <ac:chgData name="Taylor, Joseph E" userId="4c5a6b01-bbdf-428b-b4b6-a1a03187b2c2" providerId="ADAL" clId="{E3C39AFB-9597-48F4-9594-BE515FF77FAF}" dt="2022-10-20T14:24:25.452" v="1190" actId="27636"/>
          <ac:spMkLst>
            <pc:docMk/>
            <pc:sldMk cId="427079800" sldId="659"/>
            <ac:spMk id="2" creationId="{66FED501-3573-4D47-87BC-E8AF6A68F1D8}"/>
          </ac:spMkLst>
        </pc:spChg>
        <pc:spChg chg="mod">
          <ac:chgData name="Taylor, Joseph E" userId="4c5a6b01-bbdf-428b-b4b6-a1a03187b2c2" providerId="ADAL" clId="{E3C39AFB-9597-48F4-9594-BE515FF77FAF}" dt="2022-10-20T15:54:21.778" v="2895" actId="14100"/>
          <ac:spMkLst>
            <pc:docMk/>
            <pc:sldMk cId="427079800" sldId="659"/>
            <ac:spMk id="17" creationId="{2475BBF9-F911-4158-A63F-54946ED2E898}"/>
          </ac:spMkLst>
        </pc:spChg>
        <pc:cxnChg chg="mod">
          <ac:chgData name="Taylor, Joseph E" userId="4c5a6b01-bbdf-428b-b4b6-a1a03187b2c2" providerId="ADAL" clId="{E3C39AFB-9597-48F4-9594-BE515FF77FAF}" dt="2022-10-20T14:24:10.890" v="1188" actId="1076"/>
          <ac:cxnSpMkLst>
            <pc:docMk/>
            <pc:sldMk cId="427079800" sldId="659"/>
            <ac:cxnSpMk id="4" creationId="{5E3D0207-654C-4889-A65D-A479E4F395FC}"/>
          </ac:cxnSpMkLst>
        </pc:cxnChg>
      </pc:sldChg>
      <pc:sldChg chg="modSp mod">
        <pc:chgData name="Taylor, Joseph E" userId="4c5a6b01-bbdf-428b-b4b6-a1a03187b2c2" providerId="ADAL" clId="{E3C39AFB-9597-48F4-9594-BE515FF77FAF}" dt="2022-10-20T14:44:14.505" v="1276" actId="113"/>
        <pc:sldMkLst>
          <pc:docMk/>
          <pc:sldMk cId="2447978689" sldId="660"/>
        </pc:sldMkLst>
        <pc:spChg chg="mod">
          <ac:chgData name="Taylor, Joseph E" userId="4c5a6b01-bbdf-428b-b4b6-a1a03187b2c2" providerId="ADAL" clId="{E3C39AFB-9597-48F4-9594-BE515FF77FAF}" dt="2022-10-20T14:44:14.505" v="1276" actId="113"/>
          <ac:spMkLst>
            <pc:docMk/>
            <pc:sldMk cId="2447978689" sldId="660"/>
            <ac:spMk id="5" creationId="{EDD614BC-C500-41C7-B5D7-A710411CC501}"/>
          </ac:spMkLst>
        </pc:spChg>
      </pc:sldChg>
      <pc:sldChg chg="modSp mod">
        <pc:chgData name="Taylor, Joseph E" userId="4c5a6b01-bbdf-428b-b4b6-a1a03187b2c2" providerId="ADAL" clId="{E3C39AFB-9597-48F4-9594-BE515FF77FAF}" dt="2022-10-21T13:34:47.143" v="5728" actId="20577"/>
        <pc:sldMkLst>
          <pc:docMk/>
          <pc:sldMk cId="819081358" sldId="661"/>
        </pc:sldMkLst>
        <pc:spChg chg="mod">
          <ac:chgData name="Taylor, Joseph E" userId="4c5a6b01-bbdf-428b-b4b6-a1a03187b2c2" providerId="ADAL" clId="{E3C39AFB-9597-48F4-9594-BE515FF77FAF}" dt="2022-10-21T13:34:47.143" v="5728" actId="20577"/>
          <ac:spMkLst>
            <pc:docMk/>
            <pc:sldMk cId="819081358" sldId="661"/>
            <ac:spMk id="14" creationId="{05A2CFD8-0732-4EF6-83C3-7043C5312D12}"/>
          </ac:spMkLst>
        </pc:spChg>
        <pc:cxnChg chg="mod">
          <ac:chgData name="Taylor, Joseph E" userId="4c5a6b01-bbdf-428b-b4b6-a1a03187b2c2" providerId="ADAL" clId="{E3C39AFB-9597-48F4-9594-BE515FF77FAF}" dt="2022-10-20T19:35:20.325" v="3948" actId="1076"/>
          <ac:cxnSpMkLst>
            <pc:docMk/>
            <pc:sldMk cId="819081358" sldId="661"/>
            <ac:cxnSpMk id="4" creationId="{5E3D0207-654C-4889-A65D-A479E4F395FC}"/>
          </ac:cxnSpMkLst>
        </pc:cxnChg>
      </pc:sldChg>
      <pc:sldChg chg="del">
        <pc:chgData name="Taylor, Joseph E" userId="4c5a6b01-bbdf-428b-b4b6-a1a03187b2c2" providerId="ADAL" clId="{E3C39AFB-9597-48F4-9594-BE515FF77FAF}" dt="2022-10-20T19:40:58.029" v="4142" actId="2696"/>
        <pc:sldMkLst>
          <pc:docMk/>
          <pc:sldMk cId="1974670004" sldId="662"/>
        </pc:sldMkLst>
      </pc:sldChg>
      <pc:sldChg chg="modSp mod">
        <pc:chgData name="Taylor, Joseph E" userId="4c5a6b01-bbdf-428b-b4b6-a1a03187b2c2" providerId="ADAL" clId="{E3C39AFB-9597-48F4-9594-BE515FF77FAF}" dt="2022-10-21T13:46:31.065" v="5791" actId="13926"/>
        <pc:sldMkLst>
          <pc:docMk/>
          <pc:sldMk cId="4293947716" sldId="663"/>
        </pc:sldMkLst>
        <pc:spChg chg="mod">
          <ac:chgData name="Taylor, Joseph E" userId="4c5a6b01-bbdf-428b-b4b6-a1a03187b2c2" providerId="ADAL" clId="{E3C39AFB-9597-48F4-9594-BE515FF77FAF}" dt="2022-10-20T19:41:18.686" v="4145" actId="255"/>
          <ac:spMkLst>
            <pc:docMk/>
            <pc:sldMk cId="4293947716" sldId="663"/>
            <ac:spMk id="2" creationId="{66FED501-3573-4D47-87BC-E8AF6A68F1D8}"/>
          </ac:spMkLst>
        </pc:spChg>
        <pc:spChg chg="mod">
          <ac:chgData name="Taylor, Joseph E" userId="4c5a6b01-bbdf-428b-b4b6-a1a03187b2c2" providerId="ADAL" clId="{E3C39AFB-9597-48F4-9594-BE515FF77FAF}" dt="2022-10-21T13:46:31.065" v="5791" actId="13926"/>
          <ac:spMkLst>
            <pc:docMk/>
            <pc:sldMk cId="4293947716" sldId="663"/>
            <ac:spMk id="15" creationId="{1C1AD99F-BEB4-4073-A844-8E22C3A12F17}"/>
          </ac:spMkLst>
        </pc:spChg>
      </pc:sldChg>
      <pc:sldChg chg="modNotesTx">
        <pc:chgData name="Taylor, Joseph E" userId="4c5a6b01-bbdf-428b-b4b6-a1a03187b2c2" providerId="ADAL" clId="{E3C39AFB-9597-48F4-9594-BE515FF77FAF}" dt="2022-10-21T15:00:43.913" v="6792" actId="20577"/>
        <pc:sldMkLst>
          <pc:docMk/>
          <pc:sldMk cId="2830301458" sldId="669"/>
        </pc:sldMkLst>
      </pc:sldChg>
      <pc:sldChg chg="modSp del mod">
        <pc:chgData name="Taylor, Joseph E" userId="4c5a6b01-bbdf-428b-b4b6-a1a03187b2c2" providerId="ADAL" clId="{E3C39AFB-9597-48F4-9594-BE515FF77FAF}" dt="2022-10-21T15:24:44.665" v="7329" actId="2696"/>
        <pc:sldMkLst>
          <pc:docMk/>
          <pc:sldMk cId="1368639637" sldId="671"/>
        </pc:sldMkLst>
        <pc:picChg chg="mod">
          <ac:chgData name="Taylor, Joseph E" userId="4c5a6b01-bbdf-428b-b4b6-a1a03187b2c2" providerId="ADAL" clId="{E3C39AFB-9597-48F4-9594-BE515FF77FAF}" dt="2022-10-20T21:32:36.159" v="4200" actId="14100"/>
          <ac:picMkLst>
            <pc:docMk/>
            <pc:sldMk cId="1368639637" sldId="671"/>
            <ac:picMk id="2" creationId="{BFFAF119-32FD-4EAB-293B-B6F8C29EBCAB}"/>
          </ac:picMkLst>
        </pc:picChg>
      </pc:sldChg>
      <pc:sldChg chg="modSp mod">
        <pc:chgData name="Taylor, Joseph E" userId="4c5a6b01-bbdf-428b-b4b6-a1a03187b2c2" providerId="ADAL" clId="{E3C39AFB-9597-48F4-9594-BE515FF77FAF}" dt="2022-10-21T15:48:31.747" v="7806" actId="20577"/>
        <pc:sldMkLst>
          <pc:docMk/>
          <pc:sldMk cId="3252630476" sldId="682"/>
        </pc:sldMkLst>
        <pc:spChg chg="mod">
          <ac:chgData name="Taylor, Joseph E" userId="4c5a6b01-bbdf-428b-b4b6-a1a03187b2c2" providerId="ADAL" clId="{E3C39AFB-9597-48F4-9594-BE515FF77FAF}" dt="2022-10-21T15:48:31.747" v="7806" actId="20577"/>
          <ac:spMkLst>
            <pc:docMk/>
            <pc:sldMk cId="3252630476" sldId="682"/>
            <ac:spMk id="6" creationId="{A23458E0-1F64-4824-953B-01DC4C70AB3C}"/>
          </ac:spMkLst>
        </pc:spChg>
      </pc:sldChg>
      <pc:sldChg chg="modSp mod">
        <pc:chgData name="Taylor, Joseph E" userId="4c5a6b01-bbdf-428b-b4b6-a1a03187b2c2" providerId="ADAL" clId="{E3C39AFB-9597-48F4-9594-BE515FF77FAF}" dt="2022-10-21T15:56:12.063" v="7817" actId="113"/>
        <pc:sldMkLst>
          <pc:docMk/>
          <pc:sldMk cId="3218844863" sldId="684"/>
        </pc:sldMkLst>
        <pc:spChg chg="mod">
          <ac:chgData name="Taylor, Joseph E" userId="4c5a6b01-bbdf-428b-b4b6-a1a03187b2c2" providerId="ADAL" clId="{E3C39AFB-9597-48F4-9594-BE515FF77FAF}" dt="2022-10-21T15:56:12.063" v="7817" actId="113"/>
          <ac:spMkLst>
            <pc:docMk/>
            <pc:sldMk cId="3218844863" sldId="684"/>
            <ac:spMk id="3" creationId="{30013C5F-2758-4D84-ADC8-67417CF2B2F3}"/>
          </ac:spMkLst>
        </pc:spChg>
      </pc:sldChg>
      <pc:sldChg chg="addSp delSp modSp mod">
        <pc:chgData name="Taylor, Joseph E" userId="4c5a6b01-bbdf-428b-b4b6-a1a03187b2c2" providerId="ADAL" clId="{E3C39AFB-9597-48F4-9594-BE515FF77FAF}" dt="2022-10-24T03:06:41.394" v="9630" actId="20577"/>
        <pc:sldMkLst>
          <pc:docMk/>
          <pc:sldMk cId="1060091585" sldId="686"/>
        </pc:sldMkLst>
        <pc:spChg chg="add mod">
          <ac:chgData name="Taylor, Joseph E" userId="4c5a6b01-bbdf-428b-b4b6-a1a03187b2c2" providerId="ADAL" clId="{E3C39AFB-9597-48F4-9594-BE515FF77FAF}" dt="2022-10-24T03:06:41.394" v="9630" actId="20577"/>
          <ac:spMkLst>
            <pc:docMk/>
            <pc:sldMk cId="1060091585" sldId="686"/>
            <ac:spMk id="9" creationId="{2DCCCF2B-0172-122A-C033-8B917F1FD396}"/>
          </ac:spMkLst>
        </pc:spChg>
        <pc:spChg chg="mod">
          <ac:chgData name="Taylor, Joseph E" userId="4c5a6b01-bbdf-428b-b4b6-a1a03187b2c2" providerId="ADAL" clId="{E3C39AFB-9597-48F4-9594-BE515FF77FAF}" dt="2022-10-24T03:06:11.252" v="9615" actId="255"/>
          <ac:spMkLst>
            <pc:docMk/>
            <pc:sldMk cId="1060091585" sldId="686"/>
            <ac:spMk id="10" creationId="{6C0C1EAE-A5D0-42A1-9602-6C8B4B55FFB6}"/>
          </ac:spMkLst>
        </pc:spChg>
        <pc:spChg chg="del mod">
          <ac:chgData name="Taylor, Joseph E" userId="4c5a6b01-bbdf-428b-b4b6-a1a03187b2c2" providerId="ADAL" clId="{E3C39AFB-9597-48F4-9594-BE515FF77FAF}" dt="2022-10-24T03:04:43.107" v="9601" actId="478"/>
          <ac:spMkLst>
            <pc:docMk/>
            <pc:sldMk cId="1060091585" sldId="686"/>
            <ac:spMk id="13" creationId="{B54EFCBD-00BB-41B7-A00D-07E8F49A23E1}"/>
          </ac:spMkLst>
        </pc:spChg>
        <pc:spChg chg="del">
          <ac:chgData name="Taylor, Joseph E" userId="4c5a6b01-bbdf-428b-b4b6-a1a03187b2c2" providerId="ADAL" clId="{E3C39AFB-9597-48F4-9594-BE515FF77FAF}" dt="2022-10-24T03:04:50.685" v="9604" actId="478"/>
          <ac:spMkLst>
            <pc:docMk/>
            <pc:sldMk cId="1060091585" sldId="686"/>
            <ac:spMk id="15" creationId="{EBA59951-9BC6-43A0-8C3F-000F86A2E56C}"/>
          </ac:spMkLst>
        </pc:spChg>
        <pc:spChg chg="del mod">
          <ac:chgData name="Taylor, Joseph E" userId="4c5a6b01-bbdf-428b-b4b6-a1a03187b2c2" providerId="ADAL" clId="{E3C39AFB-9597-48F4-9594-BE515FF77FAF}" dt="2022-10-24T03:04:45.990" v="9602" actId="478"/>
          <ac:spMkLst>
            <pc:docMk/>
            <pc:sldMk cId="1060091585" sldId="686"/>
            <ac:spMk id="17" creationId="{7D6477B2-E19D-417C-A056-98D910C72B90}"/>
          </ac:spMkLst>
        </pc:spChg>
        <pc:spChg chg="del mod">
          <ac:chgData name="Taylor, Joseph E" userId="4c5a6b01-bbdf-428b-b4b6-a1a03187b2c2" providerId="ADAL" clId="{E3C39AFB-9597-48F4-9594-BE515FF77FAF}" dt="2022-10-24T03:04:48.617" v="9603" actId="478"/>
          <ac:spMkLst>
            <pc:docMk/>
            <pc:sldMk cId="1060091585" sldId="686"/>
            <ac:spMk id="19" creationId="{13B834B8-B48F-495D-95EC-29695F180405}"/>
          </ac:spMkLst>
        </pc:spChg>
        <pc:spChg chg="del mod">
          <ac:chgData name="Taylor, Joseph E" userId="4c5a6b01-bbdf-428b-b4b6-a1a03187b2c2" providerId="ADAL" clId="{E3C39AFB-9597-48F4-9594-BE515FF77FAF}" dt="2022-10-24T03:04:51.771" v="9605" actId="478"/>
          <ac:spMkLst>
            <pc:docMk/>
            <pc:sldMk cId="1060091585" sldId="686"/>
            <ac:spMk id="21" creationId="{22ACE84B-0482-4FBD-9A94-795B4A5EC17C}"/>
          </ac:spMkLst>
        </pc:spChg>
        <pc:grpChg chg="mod">
          <ac:chgData name="Taylor, Joseph E" userId="4c5a6b01-bbdf-428b-b4b6-a1a03187b2c2" providerId="ADAL" clId="{E3C39AFB-9597-48F4-9594-BE515FF77FAF}" dt="2022-10-20T23:22:53.112" v="4830" actId="1076"/>
          <ac:grpSpMkLst>
            <pc:docMk/>
            <pc:sldMk cId="1060091585" sldId="686"/>
            <ac:grpSpMk id="2" creationId="{EDD82DB8-0DB4-8E12-1C7D-2ACE15535356}"/>
          </ac:grpSpMkLst>
        </pc:grpChg>
        <pc:cxnChg chg="mod">
          <ac:chgData name="Taylor, Joseph E" userId="4c5a6b01-bbdf-428b-b4b6-a1a03187b2c2" providerId="ADAL" clId="{E3C39AFB-9597-48F4-9594-BE515FF77FAF}" dt="2022-10-24T03:05:40.443" v="9611" actId="1076"/>
          <ac:cxnSpMkLst>
            <pc:docMk/>
            <pc:sldMk cId="1060091585" sldId="686"/>
            <ac:cxnSpMk id="8" creationId="{D7DD057E-2EFC-4525-BD68-493097526215}"/>
          </ac:cxnSpMkLst>
        </pc:cxnChg>
      </pc:sldChg>
      <pc:sldChg chg="del">
        <pc:chgData name="Taylor, Joseph E" userId="4c5a6b01-bbdf-428b-b4b6-a1a03187b2c2" providerId="ADAL" clId="{E3C39AFB-9597-48F4-9594-BE515FF77FAF}" dt="2022-10-21T16:08:28.136" v="8043" actId="2696"/>
        <pc:sldMkLst>
          <pc:docMk/>
          <pc:sldMk cId="1442842371" sldId="690"/>
        </pc:sldMkLst>
      </pc:sldChg>
      <pc:sldChg chg="modSp mod">
        <pc:chgData name="Taylor, Joseph E" userId="4c5a6b01-bbdf-428b-b4b6-a1a03187b2c2" providerId="ADAL" clId="{E3C39AFB-9597-48F4-9594-BE515FF77FAF}" dt="2022-10-21T13:49:04.798" v="5824" actId="13926"/>
        <pc:sldMkLst>
          <pc:docMk/>
          <pc:sldMk cId="2104873396" sldId="693"/>
        </pc:sldMkLst>
        <pc:spChg chg="mod">
          <ac:chgData name="Taylor, Joseph E" userId="4c5a6b01-bbdf-428b-b4b6-a1a03187b2c2" providerId="ADAL" clId="{E3C39AFB-9597-48F4-9594-BE515FF77FAF}" dt="2022-10-21T13:49:04.798" v="5824" actId="13926"/>
          <ac:spMkLst>
            <pc:docMk/>
            <pc:sldMk cId="2104873396" sldId="693"/>
            <ac:spMk id="14" creationId="{71A5613B-9942-428D-B0C6-A8ADA015E486}"/>
          </ac:spMkLst>
        </pc:spChg>
        <pc:picChg chg="mod">
          <ac:chgData name="Taylor, Joseph E" userId="4c5a6b01-bbdf-428b-b4b6-a1a03187b2c2" providerId="ADAL" clId="{E3C39AFB-9597-48F4-9594-BE515FF77FAF}" dt="2022-10-21T13:35:48.582" v="5730" actId="1076"/>
          <ac:picMkLst>
            <pc:docMk/>
            <pc:sldMk cId="2104873396" sldId="693"/>
            <ac:picMk id="22" creationId="{91FAFEF2-D107-4D25-A3F3-4DC709FA0233}"/>
          </ac:picMkLst>
        </pc:picChg>
      </pc:sldChg>
      <pc:sldChg chg="modNotesTx">
        <pc:chgData name="Taylor, Joseph E" userId="4c5a6b01-bbdf-428b-b4b6-a1a03187b2c2" providerId="ADAL" clId="{E3C39AFB-9597-48F4-9594-BE515FF77FAF}" dt="2022-10-21T16:58:56.559" v="9352" actId="20577"/>
        <pc:sldMkLst>
          <pc:docMk/>
          <pc:sldMk cId="4199157125" sldId="694"/>
        </pc:sldMkLst>
      </pc:sldChg>
      <pc:sldChg chg="add del">
        <pc:chgData name="Taylor, Joseph E" userId="4c5a6b01-bbdf-428b-b4b6-a1a03187b2c2" providerId="ADAL" clId="{E3C39AFB-9597-48F4-9594-BE515FF77FAF}" dt="2022-10-20T14:19:16.955" v="717" actId="2696"/>
        <pc:sldMkLst>
          <pc:docMk/>
          <pc:sldMk cId="1268902608" sldId="697"/>
        </pc:sldMkLst>
      </pc:sldChg>
      <pc:sldChg chg="modSp add mod">
        <pc:chgData name="Taylor, Joseph E" userId="4c5a6b01-bbdf-428b-b4b6-a1a03187b2c2" providerId="ADAL" clId="{E3C39AFB-9597-48F4-9594-BE515FF77FAF}" dt="2022-10-20T14:48:15.295" v="1633" actId="20577"/>
        <pc:sldMkLst>
          <pc:docMk/>
          <pc:sldMk cId="2206883885" sldId="697"/>
        </pc:sldMkLst>
        <pc:spChg chg="mod">
          <ac:chgData name="Taylor, Joseph E" userId="4c5a6b01-bbdf-428b-b4b6-a1a03187b2c2" providerId="ADAL" clId="{E3C39AFB-9597-48F4-9594-BE515FF77FAF}" dt="2022-10-20T14:48:15.295" v="1633" actId="20577"/>
          <ac:spMkLst>
            <pc:docMk/>
            <pc:sldMk cId="2206883885" sldId="697"/>
            <ac:spMk id="5" creationId="{EDD614BC-C500-41C7-B5D7-A710411CC501}"/>
          </ac:spMkLst>
        </pc:spChg>
      </pc:sldChg>
      <pc:sldChg chg="modSp add mod">
        <pc:chgData name="Taylor, Joseph E" userId="4c5a6b01-bbdf-428b-b4b6-a1a03187b2c2" providerId="ADAL" clId="{E3C39AFB-9597-48F4-9594-BE515FF77FAF}" dt="2022-10-21T13:34:12.496" v="5726" actId="1076"/>
        <pc:sldMkLst>
          <pc:docMk/>
          <pc:sldMk cId="2253387797" sldId="698"/>
        </pc:sldMkLst>
        <pc:spChg chg="mod">
          <ac:chgData name="Taylor, Joseph E" userId="4c5a6b01-bbdf-428b-b4b6-a1a03187b2c2" providerId="ADAL" clId="{E3C39AFB-9597-48F4-9594-BE515FF77FAF}" dt="2022-10-21T13:34:12.496" v="5726" actId="1076"/>
          <ac:spMkLst>
            <pc:docMk/>
            <pc:sldMk cId="2253387797" sldId="698"/>
            <ac:spMk id="17" creationId="{2475BBF9-F911-4158-A63F-54946ED2E898}"/>
          </ac:spMkLst>
        </pc:spChg>
      </pc:sldChg>
      <pc:sldChg chg="modSp add mod">
        <pc:chgData name="Taylor, Joseph E" userId="4c5a6b01-bbdf-428b-b4b6-a1a03187b2c2" providerId="ADAL" clId="{E3C39AFB-9597-48F4-9594-BE515FF77FAF}" dt="2022-10-21T14:55:01.573" v="6408" actId="113"/>
        <pc:sldMkLst>
          <pc:docMk/>
          <pc:sldMk cId="1223775884" sldId="699"/>
        </pc:sldMkLst>
        <pc:spChg chg="mod">
          <ac:chgData name="Taylor, Joseph E" userId="4c5a6b01-bbdf-428b-b4b6-a1a03187b2c2" providerId="ADAL" clId="{E3C39AFB-9597-48F4-9594-BE515FF77FAF}" dt="2022-10-21T14:55:01.573" v="6408" actId="113"/>
          <ac:spMkLst>
            <pc:docMk/>
            <pc:sldMk cId="1223775884" sldId="699"/>
            <ac:spMk id="15" creationId="{1C1AD99F-BEB4-4073-A844-8E22C3A12F17}"/>
          </ac:spMkLst>
        </pc:spChg>
      </pc:sldChg>
      <pc:sldChg chg="modSp add mod ord">
        <pc:chgData name="Taylor, Joseph E" userId="4c5a6b01-bbdf-428b-b4b6-a1a03187b2c2" providerId="ADAL" clId="{E3C39AFB-9597-48F4-9594-BE515FF77FAF}" dt="2022-10-21T15:01:51.675" v="6798" actId="20577"/>
        <pc:sldMkLst>
          <pc:docMk/>
          <pc:sldMk cId="4224623450" sldId="700"/>
        </pc:sldMkLst>
        <pc:spChg chg="mod">
          <ac:chgData name="Taylor, Joseph E" userId="4c5a6b01-bbdf-428b-b4b6-a1a03187b2c2" providerId="ADAL" clId="{E3C39AFB-9597-48F4-9594-BE515FF77FAF}" dt="2022-10-21T15:01:51.675" v="6798" actId="20577"/>
          <ac:spMkLst>
            <pc:docMk/>
            <pc:sldMk cId="4224623450" sldId="700"/>
            <ac:spMk id="3" creationId="{5D0194F5-AAF3-44B8-9075-59E3453FA29F}"/>
          </ac:spMkLst>
        </pc:spChg>
      </pc:sldChg>
      <pc:sldChg chg="modSp add mod">
        <pc:chgData name="Taylor, Joseph E" userId="4c5a6b01-bbdf-428b-b4b6-a1a03187b2c2" providerId="ADAL" clId="{E3C39AFB-9597-48F4-9594-BE515FF77FAF}" dt="2022-10-26T15:48:40.439" v="9668" actId="20577"/>
        <pc:sldMkLst>
          <pc:docMk/>
          <pc:sldMk cId="1988247624" sldId="701"/>
        </pc:sldMkLst>
        <pc:spChg chg="mod">
          <ac:chgData name="Taylor, Joseph E" userId="4c5a6b01-bbdf-428b-b4b6-a1a03187b2c2" providerId="ADAL" clId="{E3C39AFB-9597-48F4-9594-BE515FF77FAF}" dt="2022-10-26T15:48:40.439" v="9668" actId="20577"/>
          <ac:spMkLst>
            <pc:docMk/>
            <pc:sldMk cId="1988247624" sldId="701"/>
            <ac:spMk id="3" creationId="{5D0194F5-AAF3-44B8-9075-59E3453FA29F}"/>
          </ac:spMkLst>
        </pc:spChg>
      </pc:sldChg>
      <pc:sldChg chg="modSp add mod ord modNotesTx">
        <pc:chgData name="Taylor, Joseph E" userId="4c5a6b01-bbdf-428b-b4b6-a1a03187b2c2" providerId="ADAL" clId="{E3C39AFB-9597-48F4-9594-BE515FF77FAF}" dt="2022-10-24T03:02:32.870" v="9595"/>
        <pc:sldMkLst>
          <pc:docMk/>
          <pc:sldMk cId="2161495175" sldId="702"/>
        </pc:sldMkLst>
        <pc:spChg chg="mod">
          <ac:chgData name="Taylor, Joseph E" userId="4c5a6b01-bbdf-428b-b4b6-a1a03187b2c2" providerId="ADAL" clId="{E3C39AFB-9597-48F4-9594-BE515FF77FAF}" dt="2022-10-21T16:16:31.394" v="8363" actId="14100"/>
          <ac:spMkLst>
            <pc:docMk/>
            <pc:sldMk cId="2161495175" sldId="702"/>
            <ac:spMk id="2" creationId="{99CA00E4-F4D0-4624-9968-9652A3E446DE}"/>
          </ac:spMkLst>
        </pc:spChg>
        <pc:spChg chg="mod">
          <ac:chgData name="Taylor, Joseph E" userId="4c5a6b01-bbdf-428b-b4b6-a1a03187b2c2" providerId="ADAL" clId="{E3C39AFB-9597-48F4-9594-BE515FF77FAF}" dt="2022-10-21T16:57:41.728" v="9331" actId="20577"/>
          <ac:spMkLst>
            <pc:docMk/>
            <pc:sldMk cId="2161495175" sldId="702"/>
            <ac:spMk id="3" creationId="{020CF2E2-CBB4-4268-A9DB-AE334487FD95}"/>
          </ac:spMkLst>
        </pc:spChg>
      </pc:sldChg>
      <pc:sldChg chg="add del">
        <pc:chgData name="Taylor, Joseph E" userId="4c5a6b01-bbdf-428b-b4b6-a1a03187b2c2" providerId="ADAL" clId="{E3C39AFB-9597-48F4-9594-BE515FF77FAF}" dt="2022-10-21T13:33:29.524" v="5723" actId="2696"/>
        <pc:sldMkLst>
          <pc:docMk/>
          <pc:sldMk cId="2195891877" sldId="703"/>
        </pc:sldMkLst>
      </pc:sldChg>
      <pc:sldChg chg="modSp add mod ord">
        <pc:chgData name="Taylor, Joseph E" userId="4c5a6b01-bbdf-428b-b4b6-a1a03187b2c2" providerId="ADAL" clId="{E3C39AFB-9597-48F4-9594-BE515FF77FAF}" dt="2022-10-21T14:54:29.943" v="6406" actId="113"/>
        <pc:sldMkLst>
          <pc:docMk/>
          <pc:sldMk cId="180589250" sldId="704"/>
        </pc:sldMkLst>
        <pc:spChg chg="mod">
          <ac:chgData name="Taylor, Joseph E" userId="4c5a6b01-bbdf-428b-b4b6-a1a03187b2c2" providerId="ADAL" clId="{E3C39AFB-9597-48F4-9594-BE515FF77FAF}" dt="2022-10-21T14:54:29.943" v="6406" actId="113"/>
          <ac:spMkLst>
            <pc:docMk/>
            <pc:sldMk cId="180589250" sldId="704"/>
            <ac:spMk id="15" creationId="{1C1AD99F-BEB4-4073-A844-8E22C3A12F17}"/>
          </ac:spMkLst>
        </pc:spChg>
      </pc:sldChg>
      <pc:sldChg chg="modSp add mod">
        <pc:chgData name="Taylor, Joseph E" userId="4c5a6b01-bbdf-428b-b4b6-a1a03187b2c2" providerId="ADAL" clId="{E3C39AFB-9597-48F4-9594-BE515FF77FAF}" dt="2022-10-21T13:47:23.966" v="5816" actId="13926"/>
        <pc:sldMkLst>
          <pc:docMk/>
          <pc:sldMk cId="3323798561" sldId="705"/>
        </pc:sldMkLst>
        <pc:spChg chg="mod">
          <ac:chgData name="Taylor, Joseph E" userId="4c5a6b01-bbdf-428b-b4b6-a1a03187b2c2" providerId="ADAL" clId="{E3C39AFB-9597-48F4-9594-BE515FF77FAF}" dt="2022-10-21T13:47:23.966" v="5816" actId="13926"/>
          <ac:spMkLst>
            <pc:docMk/>
            <pc:sldMk cId="3323798561" sldId="705"/>
            <ac:spMk id="15" creationId="{1C1AD99F-BEB4-4073-A844-8E22C3A12F17}"/>
          </ac:spMkLst>
        </pc:spChg>
      </pc:sldChg>
      <pc:sldChg chg="modSp add mod">
        <pc:chgData name="Taylor, Joseph E" userId="4c5a6b01-bbdf-428b-b4b6-a1a03187b2c2" providerId="ADAL" clId="{E3C39AFB-9597-48F4-9594-BE515FF77FAF}" dt="2022-10-21T13:48:38.083" v="5821" actId="13926"/>
        <pc:sldMkLst>
          <pc:docMk/>
          <pc:sldMk cId="2662246459" sldId="706"/>
        </pc:sldMkLst>
        <pc:spChg chg="mod">
          <ac:chgData name="Taylor, Joseph E" userId="4c5a6b01-bbdf-428b-b4b6-a1a03187b2c2" providerId="ADAL" clId="{E3C39AFB-9597-48F4-9594-BE515FF77FAF}" dt="2022-10-21T13:48:38.083" v="5821" actId="13926"/>
          <ac:spMkLst>
            <pc:docMk/>
            <pc:sldMk cId="2662246459" sldId="706"/>
            <ac:spMk id="14" creationId="{71A5613B-9942-428D-B0C6-A8ADA015E486}"/>
          </ac:spMkLst>
        </pc:spChg>
        <pc:picChg chg="mod">
          <ac:chgData name="Taylor, Joseph E" userId="4c5a6b01-bbdf-428b-b4b6-a1a03187b2c2" providerId="ADAL" clId="{E3C39AFB-9597-48F4-9594-BE515FF77FAF}" dt="2022-10-21T13:39:25.688" v="5774" actId="1076"/>
          <ac:picMkLst>
            <pc:docMk/>
            <pc:sldMk cId="2662246459" sldId="706"/>
            <ac:picMk id="22" creationId="{91FAFEF2-D107-4D25-A3F3-4DC709FA0233}"/>
          </ac:picMkLst>
        </pc:picChg>
      </pc:sldChg>
      <pc:sldChg chg="modSp add mod">
        <pc:chgData name="Taylor, Joseph E" userId="4c5a6b01-bbdf-428b-b4b6-a1a03187b2c2" providerId="ADAL" clId="{E3C39AFB-9597-48F4-9594-BE515FF77FAF}" dt="2022-10-21T15:00:00.200" v="6791" actId="255"/>
        <pc:sldMkLst>
          <pc:docMk/>
          <pc:sldMk cId="3272738961" sldId="707"/>
        </pc:sldMkLst>
        <pc:spChg chg="mod">
          <ac:chgData name="Taylor, Joseph E" userId="4c5a6b01-bbdf-428b-b4b6-a1a03187b2c2" providerId="ADAL" clId="{E3C39AFB-9597-48F4-9594-BE515FF77FAF}" dt="2022-10-21T15:00:00.200" v="6791" actId="255"/>
          <ac:spMkLst>
            <pc:docMk/>
            <pc:sldMk cId="3272738961" sldId="707"/>
            <ac:spMk id="15" creationId="{1C1AD99F-BEB4-4073-A844-8E22C3A12F17}"/>
          </ac:spMkLst>
        </pc:spChg>
      </pc:sldChg>
      <pc:sldChg chg="new del">
        <pc:chgData name="Taylor, Joseph E" userId="4c5a6b01-bbdf-428b-b4b6-a1a03187b2c2" providerId="ADAL" clId="{E3C39AFB-9597-48F4-9594-BE515FF77FAF}" dt="2022-10-21T15:24:58.682" v="7330" actId="2696"/>
        <pc:sldMkLst>
          <pc:docMk/>
          <pc:sldMk cId="3535355327" sldId="708"/>
        </pc:sldMkLst>
      </pc:sldChg>
      <pc:sldChg chg="addSp delSp modSp add mod">
        <pc:chgData name="Taylor, Joseph E" userId="4c5a6b01-bbdf-428b-b4b6-a1a03187b2c2" providerId="ADAL" clId="{E3C39AFB-9597-48F4-9594-BE515FF77FAF}" dt="2022-10-21T15:24:31.548" v="7328" actId="115"/>
        <pc:sldMkLst>
          <pc:docMk/>
          <pc:sldMk cId="1934168821" sldId="709"/>
        </pc:sldMkLst>
        <pc:spChg chg="mod">
          <ac:chgData name="Taylor, Joseph E" userId="4c5a6b01-bbdf-428b-b4b6-a1a03187b2c2" providerId="ADAL" clId="{E3C39AFB-9597-48F4-9594-BE515FF77FAF}" dt="2022-10-21T15:12:26.849" v="6802" actId="12"/>
          <ac:spMkLst>
            <pc:docMk/>
            <pc:sldMk cId="1934168821" sldId="709"/>
            <ac:spMk id="3" creationId="{5D0194F5-AAF3-44B8-9075-59E3453FA29F}"/>
          </ac:spMkLst>
        </pc:spChg>
        <pc:spChg chg="mod">
          <ac:chgData name="Taylor, Joseph E" userId="4c5a6b01-bbdf-428b-b4b6-a1a03187b2c2" providerId="ADAL" clId="{E3C39AFB-9597-48F4-9594-BE515FF77FAF}" dt="2022-10-21T15:16:51.117" v="6886" actId="14100"/>
          <ac:spMkLst>
            <pc:docMk/>
            <pc:sldMk cId="1934168821" sldId="709"/>
            <ac:spMk id="5" creationId="{6025FE54-9D4D-477C-B470-9143E45B3C0E}"/>
          </ac:spMkLst>
        </pc:spChg>
        <pc:spChg chg="add del mod">
          <ac:chgData name="Taylor, Joseph E" userId="4c5a6b01-bbdf-428b-b4b6-a1a03187b2c2" providerId="ADAL" clId="{E3C39AFB-9597-48F4-9594-BE515FF77FAF}" dt="2022-10-21T15:14:01.500" v="6809"/>
          <ac:spMkLst>
            <pc:docMk/>
            <pc:sldMk cId="1934168821" sldId="709"/>
            <ac:spMk id="11" creationId="{6182BA15-A038-7B0C-8D57-13BAA3406ACD}"/>
          </ac:spMkLst>
        </pc:spChg>
        <pc:spChg chg="add mod">
          <ac:chgData name="Taylor, Joseph E" userId="4c5a6b01-bbdf-428b-b4b6-a1a03187b2c2" providerId="ADAL" clId="{E3C39AFB-9597-48F4-9594-BE515FF77FAF}" dt="2022-10-21T15:24:31.548" v="7328" actId="115"/>
          <ac:spMkLst>
            <pc:docMk/>
            <pc:sldMk cId="1934168821" sldId="709"/>
            <ac:spMk id="12" creationId="{02F9DA49-A67C-2B70-DD80-F1096666F467}"/>
          </ac:spMkLst>
        </pc:spChg>
      </pc:sldChg>
      <pc:sldChg chg="modSp add mod">
        <pc:chgData name="Taylor, Joseph E" userId="4c5a6b01-bbdf-428b-b4b6-a1a03187b2c2" providerId="ADAL" clId="{E3C39AFB-9597-48F4-9594-BE515FF77FAF}" dt="2022-10-28T17:42:26.278" v="9670" actId="13926"/>
        <pc:sldMkLst>
          <pc:docMk/>
          <pc:sldMk cId="135506244" sldId="710"/>
        </pc:sldMkLst>
        <pc:spChg chg="mod">
          <ac:chgData name="Taylor, Joseph E" userId="4c5a6b01-bbdf-428b-b4b6-a1a03187b2c2" providerId="ADAL" clId="{E3C39AFB-9597-48F4-9594-BE515FF77FAF}" dt="2022-10-28T17:42:26.278" v="9670" actId="13926"/>
          <ac:spMkLst>
            <pc:docMk/>
            <pc:sldMk cId="135506244" sldId="710"/>
            <ac:spMk id="2" creationId="{9B392BB7-3462-43DE-84D9-D0B757904ECB}"/>
          </ac:spMkLst>
        </pc:spChg>
      </pc:sldChg>
      <pc:sldChg chg="add del">
        <pc:chgData name="Taylor, Joseph E" userId="4c5a6b01-bbdf-428b-b4b6-a1a03187b2c2" providerId="ADAL" clId="{E3C39AFB-9597-48F4-9594-BE515FF77FAF}" dt="2022-10-21T15:30:38.444" v="7411" actId="2696"/>
        <pc:sldMkLst>
          <pc:docMk/>
          <pc:sldMk cId="1963914232" sldId="710"/>
        </pc:sldMkLst>
      </pc:sldChg>
      <pc:sldChg chg="delSp modSp add mod">
        <pc:chgData name="Taylor, Joseph E" userId="4c5a6b01-bbdf-428b-b4b6-a1a03187b2c2" providerId="ADAL" clId="{E3C39AFB-9597-48F4-9594-BE515FF77FAF}" dt="2022-10-21T16:06:51.162" v="8042" actId="14100"/>
        <pc:sldMkLst>
          <pc:docMk/>
          <pc:sldMk cId="1455362830" sldId="711"/>
        </pc:sldMkLst>
        <pc:spChg chg="mod">
          <ac:chgData name="Taylor, Joseph E" userId="4c5a6b01-bbdf-428b-b4b6-a1a03187b2c2" providerId="ADAL" clId="{E3C39AFB-9597-48F4-9594-BE515FF77FAF}" dt="2022-10-21T16:06:51.162" v="8042" actId="14100"/>
          <ac:spMkLst>
            <pc:docMk/>
            <pc:sldMk cId="1455362830" sldId="711"/>
            <ac:spMk id="123920" creationId="{00000000-0000-0000-0000-000000000000}"/>
          </ac:spMkLst>
        </pc:spChg>
        <pc:picChg chg="mod">
          <ac:chgData name="Taylor, Joseph E" userId="4c5a6b01-bbdf-428b-b4b6-a1a03187b2c2" providerId="ADAL" clId="{E3C39AFB-9597-48F4-9594-BE515FF77FAF}" dt="2022-10-21T16:06:41.436" v="8040" actId="1076"/>
          <ac:picMkLst>
            <pc:docMk/>
            <pc:sldMk cId="1455362830" sldId="711"/>
            <ac:picMk id="3" creationId="{FBC807A0-54E6-467D-B69C-1877CD32CCE8}"/>
          </ac:picMkLst>
        </pc:picChg>
        <pc:picChg chg="del">
          <ac:chgData name="Taylor, Joseph E" userId="4c5a6b01-bbdf-428b-b4b6-a1a03187b2c2" providerId="ADAL" clId="{E3C39AFB-9597-48F4-9594-BE515FF77FAF}" dt="2022-10-21T16:06:19.069" v="8037" actId="478"/>
          <ac:picMkLst>
            <pc:docMk/>
            <pc:sldMk cId="1455362830" sldId="711"/>
            <ac:picMk id="4" creationId="{FF7D017E-F7E9-4450-8236-5B1E96F55B20}"/>
          </ac:picMkLst>
        </pc:picChg>
      </pc:sldChg>
      <pc:sldChg chg="modSp add mod ord modNotesTx">
        <pc:chgData name="Taylor, Joseph E" userId="4c5a6b01-bbdf-428b-b4b6-a1a03187b2c2" providerId="ADAL" clId="{E3C39AFB-9597-48F4-9594-BE515FF77FAF}" dt="2022-10-24T03:02:36.087" v="9597"/>
        <pc:sldMkLst>
          <pc:docMk/>
          <pc:sldMk cId="1120001427" sldId="712"/>
        </pc:sldMkLst>
        <pc:spChg chg="mod">
          <ac:chgData name="Taylor, Joseph E" userId="4c5a6b01-bbdf-428b-b4b6-a1a03187b2c2" providerId="ADAL" clId="{E3C39AFB-9597-48F4-9594-BE515FF77FAF}" dt="2022-10-21T16:58:15.044" v="9350" actId="6549"/>
          <ac:spMkLst>
            <pc:docMk/>
            <pc:sldMk cId="1120001427" sldId="712"/>
            <ac:spMk id="3" creationId="{020CF2E2-CBB4-4268-A9DB-AE334487FD95}"/>
          </ac:spMkLst>
        </pc:spChg>
      </pc:sldChg>
      <pc:sldChg chg="add del">
        <pc:chgData name="Taylor, Joseph E" userId="4c5a6b01-bbdf-428b-b4b6-a1a03187b2c2" providerId="ADAL" clId="{E3C39AFB-9597-48F4-9594-BE515FF77FAF}" dt="2022-10-21T16:27:36.592" v="8702" actId="2696"/>
        <pc:sldMkLst>
          <pc:docMk/>
          <pc:sldMk cId="595768867" sldId="713"/>
        </pc:sldMkLst>
      </pc:sldChg>
      <pc:sldChg chg="modSp add mod">
        <pc:chgData name="Taylor, Joseph E" userId="4c5a6b01-bbdf-428b-b4b6-a1a03187b2c2" providerId="ADAL" clId="{E3C39AFB-9597-48F4-9594-BE515FF77FAF}" dt="2022-10-24T17:07:57.199" v="9665" actId="13926"/>
        <pc:sldMkLst>
          <pc:docMk/>
          <pc:sldMk cId="3967290219" sldId="713"/>
        </pc:sldMkLst>
        <pc:spChg chg="mod">
          <ac:chgData name="Taylor, Joseph E" userId="4c5a6b01-bbdf-428b-b4b6-a1a03187b2c2" providerId="ADAL" clId="{E3C39AFB-9597-48F4-9594-BE515FF77FAF}" dt="2022-10-24T03:07:34.531" v="9636" actId="255"/>
          <ac:spMkLst>
            <pc:docMk/>
            <pc:sldMk cId="3967290219" sldId="713"/>
            <ac:spMk id="10" creationId="{6C0C1EAE-A5D0-42A1-9602-6C8B4B55FFB6}"/>
          </ac:spMkLst>
        </pc:spChg>
        <pc:spChg chg="mod">
          <ac:chgData name="Taylor, Joseph E" userId="4c5a6b01-bbdf-428b-b4b6-a1a03187b2c2" providerId="ADAL" clId="{E3C39AFB-9597-48F4-9594-BE515FF77FAF}" dt="2022-10-24T03:07:10.587" v="9632" actId="21"/>
          <ac:spMkLst>
            <pc:docMk/>
            <pc:sldMk cId="3967290219" sldId="713"/>
            <ac:spMk id="13" creationId="{B54EFCBD-00BB-41B7-A00D-07E8F49A23E1}"/>
          </ac:spMkLst>
        </pc:spChg>
        <pc:spChg chg="mod">
          <ac:chgData name="Taylor, Joseph E" userId="4c5a6b01-bbdf-428b-b4b6-a1a03187b2c2" providerId="ADAL" clId="{E3C39AFB-9597-48F4-9594-BE515FF77FAF}" dt="2022-10-24T03:08:44.422" v="9652" actId="1076"/>
          <ac:spMkLst>
            <pc:docMk/>
            <pc:sldMk cId="3967290219" sldId="713"/>
            <ac:spMk id="15" creationId="{EBA59951-9BC6-43A0-8C3F-000F86A2E56C}"/>
          </ac:spMkLst>
        </pc:spChg>
        <pc:spChg chg="mod">
          <ac:chgData name="Taylor, Joseph E" userId="4c5a6b01-bbdf-428b-b4b6-a1a03187b2c2" providerId="ADAL" clId="{E3C39AFB-9597-48F4-9594-BE515FF77FAF}" dt="2022-10-24T17:07:57.199" v="9665" actId="13926"/>
          <ac:spMkLst>
            <pc:docMk/>
            <pc:sldMk cId="3967290219" sldId="713"/>
            <ac:spMk id="17" creationId="{7D6477B2-E19D-417C-A056-98D910C72B90}"/>
          </ac:spMkLst>
        </pc:spChg>
        <pc:spChg chg="mod">
          <ac:chgData name="Taylor, Joseph E" userId="4c5a6b01-bbdf-428b-b4b6-a1a03187b2c2" providerId="ADAL" clId="{E3C39AFB-9597-48F4-9594-BE515FF77FAF}" dt="2022-10-24T03:07:55.807" v="9642" actId="1076"/>
          <ac:spMkLst>
            <pc:docMk/>
            <pc:sldMk cId="3967290219" sldId="713"/>
            <ac:spMk id="19" creationId="{13B834B8-B48F-495D-95EC-29695F180405}"/>
          </ac:spMkLst>
        </pc:spChg>
        <pc:spChg chg="mod">
          <ac:chgData name="Taylor, Joseph E" userId="4c5a6b01-bbdf-428b-b4b6-a1a03187b2c2" providerId="ADAL" clId="{E3C39AFB-9597-48F4-9594-BE515FF77FAF}" dt="2022-10-24T03:08:51.188" v="9654" actId="14100"/>
          <ac:spMkLst>
            <pc:docMk/>
            <pc:sldMk cId="3967290219" sldId="713"/>
            <ac:spMk id="21" creationId="{22ACE84B-0482-4FBD-9A94-795B4A5EC17C}"/>
          </ac:spMkLst>
        </pc:spChg>
        <pc:cxnChg chg="mod">
          <ac:chgData name="Taylor, Joseph E" userId="4c5a6b01-bbdf-428b-b4b6-a1a03187b2c2" providerId="ADAL" clId="{E3C39AFB-9597-48F4-9594-BE515FF77FAF}" dt="2022-10-24T03:07:17.848" v="9634" actId="1076"/>
          <ac:cxnSpMkLst>
            <pc:docMk/>
            <pc:sldMk cId="3967290219" sldId="713"/>
            <ac:cxnSpMk id="8" creationId="{D7DD057E-2EFC-4525-BD68-493097526215}"/>
          </ac:cxnSpMkLst>
        </pc:cxnChg>
      </pc:sldChg>
    </pc:docChg>
  </pc:docChgLst>
  <pc:docChgLst>
    <pc:chgData name="Hines, Donna A" userId="S::donna.a.hines@hud.gov::ad4f40da-fb4d-443a-ae6e-35f8d8059c35" providerId="AD" clId="Web-{598548C4-89C3-0BA0-FD33-AC9ABC78F725}"/>
    <pc:docChg chg="modSld">
      <pc:chgData name="Hines, Donna A" userId="S::donna.a.hines@hud.gov::ad4f40da-fb4d-443a-ae6e-35f8d8059c35" providerId="AD" clId="Web-{598548C4-89C3-0BA0-FD33-AC9ABC78F725}" dt="2022-11-08T00:03:26.116" v="5" actId="20577"/>
      <pc:docMkLst>
        <pc:docMk/>
      </pc:docMkLst>
      <pc:sldChg chg="modSp">
        <pc:chgData name="Hines, Donna A" userId="S::donna.a.hines@hud.gov::ad4f40da-fb4d-443a-ae6e-35f8d8059c35" providerId="AD" clId="Web-{598548C4-89C3-0BA0-FD33-AC9ABC78F725}" dt="2022-11-08T00:03:26.116" v="5" actId="20577"/>
        <pc:sldMkLst>
          <pc:docMk/>
          <pc:sldMk cId="3422466386" sldId="421"/>
        </pc:sldMkLst>
        <pc:spChg chg="mod">
          <ac:chgData name="Hines, Donna A" userId="S::donna.a.hines@hud.gov::ad4f40da-fb4d-443a-ae6e-35f8d8059c35" providerId="AD" clId="Web-{598548C4-89C3-0BA0-FD33-AC9ABC78F725}" dt="2022-11-08T00:03:26.116" v="5" actId="20577"/>
          <ac:spMkLst>
            <pc:docMk/>
            <pc:sldMk cId="3422466386" sldId="421"/>
            <ac:spMk id="429077" creationId="{00000000-0000-0000-0000-000000000000}"/>
          </ac:spMkLst>
        </pc:spChg>
      </pc:sldChg>
      <pc:sldChg chg="modSp">
        <pc:chgData name="Hines, Donna A" userId="S::donna.a.hines@hud.gov::ad4f40da-fb4d-443a-ae6e-35f8d8059c35" providerId="AD" clId="Web-{598548C4-89C3-0BA0-FD33-AC9ABC78F725}" dt="2022-11-08T00:02:43.178" v="3" actId="20577"/>
        <pc:sldMkLst>
          <pc:docMk/>
          <pc:sldMk cId="1924254064" sldId="603"/>
        </pc:sldMkLst>
        <pc:spChg chg="mod">
          <ac:chgData name="Hines, Donna A" userId="S::donna.a.hines@hud.gov::ad4f40da-fb4d-443a-ae6e-35f8d8059c35" providerId="AD" clId="Web-{598548C4-89C3-0BA0-FD33-AC9ABC78F725}" dt="2022-11-08T00:02:43.178" v="3" actId="20577"/>
          <ac:spMkLst>
            <pc:docMk/>
            <pc:sldMk cId="1924254064" sldId="603"/>
            <ac:spMk id="3" creationId="{00000000-0000-0000-0000-000000000000}"/>
          </ac:spMkLst>
        </pc:spChg>
      </pc:sldChg>
      <pc:sldChg chg="modNotes">
        <pc:chgData name="Hines, Donna A" userId="S::donna.a.hines@hud.gov::ad4f40da-fb4d-443a-ae6e-35f8d8059c35" providerId="AD" clId="Web-{598548C4-89C3-0BA0-FD33-AC9ABC78F725}" dt="2022-11-07T23:55:31.624" v="1"/>
        <pc:sldMkLst>
          <pc:docMk/>
          <pc:sldMk cId="4199252486" sldId="6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98FDC-A0C1-4B68-917C-EC633D03491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E9DD9DF-2102-4A1D-BD66-A6C7B52EA375}">
      <dgm:prSet/>
      <dgm:spPr/>
      <dgm:t>
        <a:bodyPr/>
        <a:lstStyle/>
        <a:p>
          <a:pPr marL="112713" indent="-112713"/>
          <a:r>
            <a:rPr lang="en-US">
              <a:latin typeface="Cambria" panose="02040503050406030204" pitchFamily="18" charset="0"/>
              <a:ea typeface="Cambria" panose="02040503050406030204" pitchFamily="18" charset="0"/>
            </a:rPr>
            <a:t>This NOFO will fund applications for             (FY) 2022. </a:t>
          </a:r>
        </a:p>
      </dgm:t>
    </dgm:pt>
    <dgm:pt modelId="{DEF1F531-8243-4EB9-B939-7AACBA327AB4}" type="parTrans" cxnId="{643346E5-F048-41C0-BA29-8D60D2AF6104}">
      <dgm:prSet/>
      <dgm:spPr/>
      <dgm:t>
        <a:bodyPr/>
        <a:lstStyle/>
        <a:p>
          <a:endParaRPr lang="en-US"/>
        </a:p>
      </dgm:t>
    </dgm:pt>
    <dgm:pt modelId="{4E5FA8CA-5220-4F33-A98C-798B01275E5D}" type="sibTrans" cxnId="{643346E5-F048-41C0-BA29-8D60D2AF6104}">
      <dgm:prSet/>
      <dgm:spPr/>
      <dgm:t>
        <a:bodyPr/>
        <a:lstStyle/>
        <a:p>
          <a:endParaRPr lang="en-US"/>
        </a:p>
      </dgm:t>
    </dgm:pt>
    <dgm:pt modelId="{31B62CCA-8111-4770-A41F-DA0A84B6E1C0}">
      <dgm:prSet/>
      <dgm:spPr>
        <a:solidFill>
          <a:schemeClr val="accent6"/>
        </a:solidFill>
      </dgm:spPr>
      <dgm:t>
        <a:bodyPr/>
        <a:lstStyle/>
        <a:p>
          <a:r>
            <a:rPr lang="en-US" b="1">
              <a:solidFill>
                <a:schemeClr val="accent4">
                  <a:lumMod val="60000"/>
                  <a:lumOff val="40000"/>
                </a:schemeClr>
              </a:solidFill>
              <a:latin typeface="Cambria" panose="02040503050406030204" pitchFamily="18" charset="0"/>
              <a:ea typeface="Cambria" panose="02040503050406030204" pitchFamily="18" charset="0"/>
            </a:rPr>
            <a:t>This is a competitive grant.  </a:t>
          </a:r>
          <a:r>
            <a:rPr lang="en-US">
              <a:latin typeface="Cambria" panose="02040503050406030204" pitchFamily="18" charset="0"/>
              <a:ea typeface="Cambria" panose="02040503050406030204" pitchFamily="18" charset="0"/>
            </a:rPr>
            <a:t>All applications received through this NOFO and pass application screening and threshold review will be rated. </a:t>
          </a:r>
        </a:p>
      </dgm:t>
    </dgm:pt>
    <dgm:pt modelId="{73D643DD-A978-44D0-A289-3AF780176EF3}" type="parTrans" cxnId="{BF5AB1FE-8AAA-4CC9-AC42-B2E943AA11BD}">
      <dgm:prSet/>
      <dgm:spPr/>
      <dgm:t>
        <a:bodyPr/>
        <a:lstStyle/>
        <a:p>
          <a:endParaRPr lang="en-US"/>
        </a:p>
      </dgm:t>
    </dgm:pt>
    <dgm:pt modelId="{C1A6B7EB-A63B-4085-B21A-7177C8371329}" type="sibTrans" cxnId="{BF5AB1FE-8AAA-4CC9-AC42-B2E943AA11BD}">
      <dgm:prSet/>
      <dgm:spPr/>
      <dgm:t>
        <a:bodyPr/>
        <a:lstStyle/>
        <a:p>
          <a:endParaRPr lang="en-US"/>
        </a:p>
      </dgm:t>
    </dgm:pt>
    <dgm:pt modelId="{80387570-3C7F-4376-917F-93EDC2ECEDCA}">
      <dgm:prSet/>
      <dgm:spPr>
        <a:solidFill>
          <a:schemeClr val="accent4"/>
        </a:solidFill>
      </dgm:spPr>
      <dgm:t>
        <a:bodyPr/>
        <a:lstStyle/>
        <a:p>
          <a:r>
            <a:rPr lang="en-US">
              <a:latin typeface="Cambria" panose="02040503050406030204" pitchFamily="18" charset="0"/>
              <a:ea typeface="Cambria" panose="02040503050406030204" pitchFamily="18" charset="0"/>
            </a:rPr>
            <a:t>Funds will be awarded in rank order based on the score received on the application.</a:t>
          </a:r>
        </a:p>
      </dgm:t>
    </dgm:pt>
    <dgm:pt modelId="{FA51F231-D0B3-4D0C-8B00-D265F0A793DC}" type="parTrans" cxnId="{66B0558B-9692-465C-91E6-C3262C1D6B72}">
      <dgm:prSet/>
      <dgm:spPr/>
      <dgm:t>
        <a:bodyPr/>
        <a:lstStyle/>
        <a:p>
          <a:endParaRPr lang="en-US"/>
        </a:p>
      </dgm:t>
    </dgm:pt>
    <dgm:pt modelId="{84254DDE-A7A4-445E-B021-7D7A895C380A}" type="sibTrans" cxnId="{66B0558B-9692-465C-91E6-C3262C1D6B72}">
      <dgm:prSet/>
      <dgm:spPr/>
      <dgm:t>
        <a:bodyPr/>
        <a:lstStyle/>
        <a:p>
          <a:endParaRPr lang="en-US"/>
        </a:p>
      </dgm:t>
    </dgm:pt>
    <dgm:pt modelId="{70935601-D8E0-4A2D-9BEC-A3D3BB0E754F}" type="pres">
      <dgm:prSet presAssocID="{80E98FDC-A0C1-4B68-917C-EC633D034913}" presName="diagram" presStyleCnt="0">
        <dgm:presLayoutVars>
          <dgm:dir/>
          <dgm:resizeHandles val="exact"/>
        </dgm:presLayoutVars>
      </dgm:prSet>
      <dgm:spPr/>
    </dgm:pt>
    <dgm:pt modelId="{6BD06DCF-E406-4DC4-83B9-6308AADE5796}" type="pres">
      <dgm:prSet presAssocID="{AE9DD9DF-2102-4A1D-BD66-A6C7B52EA375}" presName="node" presStyleLbl="node1" presStyleIdx="0" presStyleCnt="3">
        <dgm:presLayoutVars>
          <dgm:bulletEnabled val="1"/>
        </dgm:presLayoutVars>
      </dgm:prSet>
      <dgm:spPr/>
    </dgm:pt>
    <dgm:pt modelId="{FC89AA13-A280-4744-A328-4AD2398B56D8}" type="pres">
      <dgm:prSet presAssocID="{4E5FA8CA-5220-4F33-A98C-798B01275E5D}" presName="sibTrans" presStyleCnt="0"/>
      <dgm:spPr/>
    </dgm:pt>
    <dgm:pt modelId="{83BF4802-7883-4215-BC09-BF403B417215}" type="pres">
      <dgm:prSet presAssocID="{31B62CCA-8111-4770-A41F-DA0A84B6E1C0}" presName="node" presStyleLbl="node1" presStyleIdx="1" presStyleCnt="3">
        <dgm:presLayoutVars>
          <dgm:bulletEnabled val="1"/>
        </dgm:presLayoutVars>
      </dgm:prSet>
      <dgm:spPr/>
    </dgm:pt>
    <dgm:pt modelId="{43481F44-5BC2-45D5-8D14-97F35A9950B1}" type="pres">
      <dgm:prSet presAssocID="{C1A6B7EB-A63B-4085-B21A-7177C8371329}" presName="sibTrans" presStyleCnt="0"/>
      <dgm:spPr/>
    </dgm:pt>
    <dgm:pt modelId="{3F42057D-3AF4-4B53-AF77-B27CF135F9A1}" type="pres">
      <dgm:prSet presAssocID="{80387570-3C7F-4376-917F-93EDC2ECEDCA}" presName="node" presStyleLbl="node1" presStyleIdx="2" presStyleCnt="3">
        <dgm:presLayoutVars>
          <dgm:bulletEnabled val="1"/>
        </dgm:presLayoutVars>
      </dgm:prSet>
      <dgm:spPr/>
    </dgm:pt>
  </dgm:ptLst>
  <dgm:cxnLst>
    <dgm:cxn modelId="{24B76174-3216-4BFB-A5E5-6C844B0D9F87}" type="presOf" srcId="{AE9DD9DF-2102-4A1D-BD66-A6C7B52EA375}" destId="{6BD06DCF-E406-4DC4-83B9-6308AADE5796}" srcOrd="0" destOrd="0" presId="urn:microsoft.com/office/officeart/2005/8/layout/default"/>
    <dgm:cxn modelId="{1A9BFC57-BFC4-4D09-988B-BE65CABCDCC1}" type="presOf" srcId="{80387570-3C7F-4376-917F-93EDC2ECEDCA}" destId="{3F42057D-3AF4-4B53-AF77-B27CF135F9A1}" srcOrd="0" destOrd="0" presId="urn:microsoft.com/office/officeart/2005/8/layout/default"/>
    <dgm:cxn modelId="{66B0558B-9692-465C-91E6-C3262C1D6B72}" srcId="{80E98FDC-A0C1-4B68-917C-EC633D034913}" destId="{80387570-3C7F-4376-917F-93EDC2ECEDCA}" srcOrd="2" destOrd="0" parTransId="{FA51F231-D0B3-4D0C-8B00-D265F0A793DC}" sibTransId="{84254DDE-A7A4-445E-B021-7D7A895C380A}"/>
    <dgm:cxn modelId="{ED4ADAC0-E12D-4C8A-9337-2D9095DB7B82}" type="presOf" srcId="{80E98FDC-A0C1-4B68-917C-EC633D034913}" destId="{70935601-D8E0-4A2D-9BEC-A3D3BB0E754F}" srcOrd="0" destOrd="0" presId="urn:microsoft.com/office/officeart/2005/8/layout/default"/>
    <dgm:cxn modelId="{643346E5-F048-41C0-BA29-8D60D2AF6104}" srcId="{80E98FDC-A0C1-4B68-917C-EC633D034913}" destId="{AE9DD9DF-2102-4A1D-BD66-A6C7B52EA375}" srcOrd="0" destOrd="0" parTransId="{DEF1F531-8243-4EB9-B939-7AACBA327AB4}" sibTransId="{4E5FA8CA-5220-4F33-A98C-798B01275E5D}"/>
    <dgm:cxn modelId="{2732A1FE-9F89-43E3-93E8-E287AF37CDC2}" type="presOf" srcId="{31B62CCA-8111-4770-A41F-DA0A84B6E1C0}" destId="{83BF4802-7883-4215-BC09-BF403B417215}" srcOrd="0" destOrd="0" presId="urn:microsoft.com/office/officeart/2005/8/layout/default"/>
    <dgm:cxn modelId="{BF5AB1FE-8AAA-4CC9-AC42-B2E943AA11BD}" srcId="{80E98FDC-A0C1-4B68-917C-EC633D034913}" destId="{31B62CCA-8111-4770-A41F-DA0A84B6E1C0}" srcOrd="1" destOrd="0" parTransId="{73D643DD-A978-44D0-A289-3AF780176EF3}" sibTransId="{C1A6B7EB-A63B-4085-B21A-7177C8371329}"/>
    <dgm:cxn modelId="{DD0BBAB4-CFBB-42B8-9E6D-51C0AB53A2D5}" type="presParOf" srcId="{70935601-D8E0-4A2D-9BEC-A3D3BB0E754F}" destId="{6BD06DCF-E406-4DC4-83B9-6308AADE5796}" srcOrd="0" destOrd="0" presId="urn:microsoft.com/office/officeart/2005/8/layout/default"/>
    <dgm:cxn modelId="{A5ED261C-8073-41BD-B23D-AA053E75AAE1}" type="presParOf" srcId="{70935601-D8E0-4A2D-9BEC-A3D3BB0E754F}" destId="{FC89AA13-A280-4744-A328-4AD2398B56D8}" srcOrd="1" destOrd="0" presId="urn:microsoft.com/office/officeart/2005/8/layout/default"/>
    <dgm:cxn modelId="{6FC6946D-BF3C-47C9-AA57-960E01D02E5F}" type="presParOf" srcId="{70935601-D8E0-4A2D-9BEC-A3D3BB0E754F}" destId="{83BF4802-7883-4215-BC09-BF403B417215}" srcOrd="2" destOrd="0" presId="urn:microsoft.com/office/officeart/2005/8/layout/default"/>
    <dgm:cxn modelId="{2FDCB909-FA32-49C3-87AA-932BF9ED9533}" type="presParOf" srcId="{70935601-D8E0-4A2D-9BEC-A3D3BB0E754F}" destId="{43481F44-5BC2-45D5-8D14-97F35A9950B1}" srcOrd="3" destOrd="0" presId="urn:microsoft.com/office/officeart/2005/8/layout/default"/>
    <dgm:cxn modelId="{98975155-3734-4D62-8C28-B380DB816FA2}" type="presParOf" srcId="{70935601-D8E0-4A2D-9BEC-A3D3BB0E754F}" destId="{3F42057D-3AF4-4B53-AF77-B27CF135F9A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06DCF-E406-4DC4-83B9-6308AADE5796}">
      <dsp:nvSpPr>
        <dsp:cNvPr id="0" name=""/>
        <dsp:cNvSpPr/>
      </dsp:nvSpPr>
      <dsp:spPr>
        <a:xfrm>
          <a:off x="0" y="712548"/>
          <a:ext cx="2357437" cy="14144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2713" lvl="0" indent="-112713" algn="ctr" defTabSz="666750">
            <a:lnSpc>
              <a:spcPct val="90000"/>
            </a:lnSpc>
            <a:spcBef>
              <a:spcPct val="0"/>
            </a:spcBef>
            <a:spcAft>
              <a:spcPct val="35000"/>
            </a:spcAft>
            <a:buNone/>
          </a:pPr>
          <a:r>
            <a:rPr lang="en-US" sz="1500" kern="1200">
              <a:latin typeface="Cambria" panose="02040503050406030204" pitchFamily="18" charset="0"/>
              <a:ea typeface="Cambria" panose="02040503050406030204" pitchFamily="18" charset="0"/>
            </a:rPr>
            <a:t>This NOFO will fund applications for             (FY) 2022. </a:t>
          </a:r>
        </a:p>
      </dsp:txBody>
      <dsp:txXfrm>
        <a:off x="0" y="712548"/>
        <a:ext cx="2357437" cy="1414462"/>
      </dsp:txXfrm>
    </dsp:sp>
    <dsp:sp modelId="{83BF4802-7883-4215-BC09-BF403B417215}">
      <dsp:nvSpPr>
        <dsp:cNvPr id="0" name=""/>
        <dsp:cNvSpPr/>
      </dsp:nvSpPr>
      <dsp:spPr>
        <a:xfrm>
          <a:off x="2593181" y="712548"/>
          <a:ext cx="2357437" cy="141446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accent4">
                  <a:lumMod val="60000"/>
                  <a:lumOff val="40000"/>
                </a:schemeClr>
              </a:solidFill>
              <a:latin typeface="Cambria" panose="02040503050406030204" pitchFamily="18" charset="0"/>
              <a:ea typeface="Cambria" panose="02040503050406030204" pitchFamily="18" charset="0"/>
            </a:rPr>
            <a:t>This is a competitive grant.  </a:t>
          </a:r>
          <a:r>
            <a:rPr lang="en-US" sz="1500" kern="1200">
              <a:latin typeface="Cambria" panose="02040503050406030204" pitchFamily="18" charset="0"/>
              <a:ea typeface="Cambria" panose="02040503050406030204" pitchFamily="18" charset="0"/>
            </a:rPr>
            <a:t>All applications received through this NOFO and pass application screening and threshold review will be rated. </a:t>
          </a:r>
        </a:p>
      </dsp:txBody>
      <dsp:txXfrm>
        <a:off x="2593181" y="712548"/>
        <a:ext cx="2357437" cy="1414462"/>
      </dsp:txXfrm>
    </dsp:sp>
    <dsp:sp modelId="{3F42057D-3AF4-4B53-AF77-B27CF135F9A1}">
      <dsp:nvSpPr>
        <dsp:cNvPr id="0" name=""/>
        <dsp:cNvSpPr/>
      </dsp:nvSpPr>
      <dsp:spPr>
        <a:xfrm>
          <a:off x="5186362" y="712548"/>
          <a:ext cx="2357437" cy="141446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Cambria" panose="02040503050406030204" pitchFamily="18" charset="0"/>
              <a:ea typeface="Cambria" panose="02040503050406030204" pitchFamily="18" charset="0"/>
            </a:rPr>
            <a:t>Funds will be awarded in rank order based on the score received on the application.</a:t>
          </a:r>
        </a:p>
      </dsp:txBody>
      <dsp:txXfrm>
        <a:off x="5186362" y="712548"/>
        <a:ext cx="2357437" cy="14144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3978133" y="2"/>
            <a:ext cx="3043343" cy="465455"/>
          </a:xfrm>
          <a:prstGeom prst="rect">
            <a:avLst/>
          </a:prstGeom>
        </p:spPr>
        <p:txBody>
          <a:bodyPr vert="horz" lIns="93312" tIns="46656" rIns="93312" bIns="46656" rtlCol="0"/>
          <a:lstStyle>
            <a:lvl1pPr algn="r">
              <a:defRPr sz="1200"/>
            </a:lvl1pPr>
          </a:lstStyle>
          <a:p>
            <a:fld id="{387B1515-8C74-4E2E-87BF-E3BEB552F85F}" type="datetimeFigureOut">
              <a:rPr lang="en-US" smtClean="0"/>
              <a:pPr/>
              <a:t>11/9/2022</a:t>
            </a:fld>
            <a:endParaRPr lang="en-US"/>
          </a:p>
        </p:txBody>
      </p:sp>
      <p:sp>
        <p:nvSpPr>
          <p:cNvPr id="4" name="Footer Placeholder 3"/>
          <p:cNvSpPr>
            <a:spLocks noGrp="1"/>
          </p:cNvSpPr>
          <p:nvPr>
            <p:ph type="ftr" sz="quarter" idx="2"/>
          </p:nvPr>
        </p:nvSpPr>
        <p:spPr>
          <a:xfrm>
            <a:off x="0" y="8842031"/>
            <a:ext cx="3043343" cy="465455"/>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12" tIns="46656" rIns="93312" bIns="46656" rtlCol="0" anchor="b"/>
          <a:lstStyle>
            <a:lvl1pPr algn="r">
              <a:defRPr sz="1200"/>
            </a:lvl1pPr>
          </a:lstStyle>
          <a:p>
            <a:fld id="{917BB753-6E7F-4393-ADBF-1863A42723E3}" type="slidenum">
              <a:rPr lang="en-US" smtClean="0"/>
              <a:pPr/>
              <a:t>‹#›</a:t>
            </a:fld>
            <a:endParaRPr lang="en-US"/>
          </a:p>
        </p:txBody>
      </p:sp>
    </p:spTree>
    <p:extLst>
      <p:ext uri="{BB962C8B-B14F-4D97-AF65-F5344CB8AC3E}">
        <p14:creationId xmlns:p14="http://schemas.microsoft.com/office/powerpoint/2010/main" val="2059486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3" y="2"/>
            <a:ext cx="3043343" cy="465455"/>
          </a:xfrm>
          <a:prstGeom prst="rect">
            <a:avLst/>
          </a:prstGeom>
        </p:spPr>
        <p:txBody>
          <a:bodyPr vert="horz" lIns="93312" tIns="46656" rIns="93312" bIns="46656" rtlCol="0"/>
          <a:lstStyle>
            <a:lvl1pPr algn="r">
              <a:defRPr sz="1200"/>
            </a:lvl1pPr>
          </a:lstStyle>
          <a:p>
            <a:fld id="{D0796D1F-7127-44FC-AFA8-3C1AD1C74967}" type="datetimeFigureOut">
              <a:rPr lang="en-US" smtClean="0"/>
              <a:pPr/>
              <a:t>11/9/2022</a:t>
            </a:fld>
            <a:endParaRPr lang="en-US"/>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12" tIns="46656" rIns="93312" bIns="46656" rtlCol="0" anchor="b"/>
          <a:lstStyle>
            <a:lvl1pPr algn="r">
              <a:defRPr sz="1200"/>
            </a:lvl1pPr>
          </a:lstStyle>
          <a:p>
            <a:fld id="{5D87D6AC-E57C-49A0-9D2C-AA37DE69C01B}" type="slidenum">
              <a:rPr lang="en-US" smtClean="0"/>
              <a:pPr/>
              <a:t>‹#›</a:t>
            </a:fld>
            <a:endParaRPr lang="en-US"/>
          </a:p>
        </p:txBody>
      </p:sp>
    </p:spTree>
    <p:extLst>
      <p:ext uri="{BB962C8B-B14F-4D97-AF65-F5344CB8AC3E}">
        <p14:creationId xmlns:p14="http://schemas.microsoft.com/office/powerpoint/2010/main" val="398726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IHBGCompetitiveProgram@hud.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Hello and welcome to the Fiscal Year 2022 Indian Housing Block Grant Competitive NOFO Training. My name is Donna Hines and I am the Lead Grants Management Specialist with the Headquarters Office of Native American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Thank you for your interest in the IHBG Competitive funding opportunity. The purpose of this training is to go through the requirements of the NOFO for interested applicants. ONAP hopes that this training will clarify application requirements and answer any questions you may have about this competition.</a:t>
            </a:r>
          </a:p>
          <a:p>
            <a:endParaRPr lang="en-US" sz="1400"/>
          </a:p>
          <a:p>
            <a:r>
              <a:rPr lang="en-US" sz="1400"/>
              <a:t>Let’s begin with an overview of the program and then highlight the requirements that an applicant must meet in order to successfully apply for the Indian Housing Block Grant—Competitive Grants opportunity. </a:t>
            </a:r>
          </a:p>
        </p:txBody>
      </p:sp>
      <p:sp>
        <p:nvSpPr>
          <p:cNvPr id="4" name="Slide Number Placeholder 3"/>
          <p:cNvSpPr>
            <a:spLocks noGrp="1"/>
          </p:cNvSpPr>
          <p:nvPr>
            <p:ph type="sldNum" sz="quarter" idx="5"/>
          </p:nvPr>
        </p:nvSpPr>
        <p:spPr/>
        <p:txBody>
          <a:bodyPr/>
          <a:lstStyle/>
          <a:p>
            <a:fld id="{5D87D6AC-E57C-49A0-9D2C-AA37DE69C01B}" type="slidenum">
              <a:rPr lang="en-US" smtClean="0"/>
              <a:pPr/>
              <a:t>1</a:t>
            </a:fld>
            <a:endParaRPr lang="en-US"/>
          </a:p>
        </p:txBody>
      </p:sp>
    </p:spTree>
    <p:extLst>
      <p:ext uri="{BB962C8B-B14F-4D97-AF65-F5344CB8AC3E}">
        <p14:creationId xmlns:p14="http://schemas.microsoft.com/office/powerpoint/2010/main" val="47771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12</a:t>
            </a:fld>
            <a:endParaRPr lang="en-US"/>
          </a:p>
        </p:txBody>
      </p:sp>
    </p:spTree>
    <p:extLst>
      <p:ext uri="{BB962C8B-B14F-4D97-AF65-F5344CB8AC3E}">
        <p14:creationId xmlns:p14="http://schemas.microsoft.com/office/powerpoint/2010/main" val="325119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marR="0" lvl="0" indent="-231775" algn="just">
              <a:spcBef>
                <a:spcPts val="0"/>
              </a:spcBef>
              <a:spcAft>
                <a:spcPts val="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14</a:t>
            </a:fld>
            <a:endParaRPr lang="en-US"/>
          </a:p>
        </p:txBody>
      </p:sp>
    </p:spTree>
    <p:extLst>
      <p:ext uri="{BB962C8B-B14F-4D97-AF65-F5344CB8AC3E}">
        <p14:creationId xmlns:p14="http://schemas.microsoft.com/office/powerpoint/2010/main" val="123044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marR="0" lvl="0" indent="-231775" algn="just">
              <a:spcBef>
                <a:spcPts val="0"/>
              </a:spcBef>
              <a:spcAft>
                <a:spcPts val="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15</a:t>
            </a:fld>
            <a:endParaRPr lang="en-US"/>
          </a:p>
        </p:txBody>
      </p:sp>
    </p:spTree>
    <p:extLst>
      <p:ext uri="{BB962C8B-B14F-4D97-AF65-F5344CB8AC3E}">
        <p14:creationId xmlns:p14="http://schemas.microsoft.com/office/powerpoint/2010/main" val="4062910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marR="0" lvl="0" indent="-231775" algn="just">
              <a:spcBef>
                <a:spcPts val="0"/>
              </a:spcBef>
              <a:spcAft>
                <a:spcPts val="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16</a:t>
            </a:fld>
            <a:endParaRPr lang="en-US"/>
          </a:p>
        </p:txBody>
      </p:sp>
    </p:spTree>
    <p:extLst>
      <p:ext uri="{BB962C8B-B14F-4D97-AF65-F5344CB8AC3E}">
        <p14:creationId xmlns:p14="http://schemas.microsoft.com/office/powerpoint/2010/main" val="239134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marR="0" lvl="0" indent="-231775" algn="just">
              <a:spcBef>
                <a:spcPts val="0"/>
              </a:spcBef>
              <a:spcAft>
                <a:spcPts val="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17</a:t>
            </a:fld>
            <a:endParaRPr lang="en-US"/>
          </a:p>
        </p:txBody>
      </p:sp>
    </p:spTree>
    <p:extLst>
      <p:ext uri="{BB962C8B-B14F-4D97-AF65-F5344CB8AC3E}">
        <p14:creationId xmlns:p14="http://schemas.microsoft.com/office/powerpoint/2010/main" val="67690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marR="0" lvl="0" indent="-231775" algn="just">
              <a:spcBef>
                <a:spcPts val="0"/>
              </a:spcBef>
              <a:spcAft>
                <a:spcPts val="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18</a:t>
            </a:fld>
            <a:endParaRPr lang="en-US"/>
          </a:p>
        </p:txBody>
      </p:sp>
    </p:spTree>
    <p:extLst>
      <p:ext uri="{BB962C8B-B14F-4D97-AF65-F5344CB8AC3E}">
        <p14:creationId xmlns:p14="http://schemas.microsoft.com/office/powerpoint/2010/main" val="5947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marR="0" lvl="0" indent="-231775" algn="just">
              <a:spcBef>
                <a:spcPts val="0"/>
              </a:spcBef>
              <a:spcAft>
                <a:spcPts val="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19</a:t>
            </a:fld>
            <a:endParaRPr lang="en-US"/>
          </a:p>
        </p:txBody>
      </p:sp>
    </p:spTree>
    <p:extLst>
      <p:ext uri="{BB962C8B-B14F-4D97-AF65-F5344CB8AC3E}">
        <p14:creationId xmlns:p14="http://schemas.microsoft.com/office/powerpoint/2010/main" val="359848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marR="0" lvl="0" indent="-231775" algn="just">
              <a:spcBef>
                <a:spcPts val="0"/>
              </a:spcBef>
              <a:spcAft>
                <a:spcPts val="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20</a:t>
            </a:fld>
            <a:endParaRPr lang="en-US"/>
          </a:p>
        </p:txBody>
      </p:sp>
    </p:spTree>
    <p:extLst>
      <p:ext uri="{BB962C8B-B14F-4D97-AF65-F5344CB8AC3E}">
        <p14:creationId xmlns:p14="http://schemas.microsoft.com/office/powerpoint/2010/main" val="299648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21</a:t>
            </a:fld>
            <a:endParaRPr lang="en-US"/>
          </a:p>
        </p:txBody>
      </p:sp>
    </p:spTree>
    <p:extLst>
      <p:ext uri="{BB962C8B-B14F-4D97-AF65-F5344CB8AC3E}">
        <p14:creationId xmlns:p14="http://schemas.microsoft.com/office/powerpoint/2010/main" val="180398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16C0D5-F5BB-4850-81E6-D054C9E78082}"/>
              </a:ext>
            </a:extLst>
          </p:cNvPr>
          <p:cNvSpPr>
            <a:spLocks noGrp="1"/>
          </p:cNvSpPr>
          <p:nvPr>
            <p:ph type="body" idx="1"/>
          </p:nvPr>
        </p:nvSpPr>
        <p:spPr/>
        <p:txBody>
          <a:bodyPr/>
          <a:lstStyle/>
          <a:p>
            <a:r>
              <a:rPr lang="en-US"/>
              <a:t>Read entire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Hello and welcome to the Fiscal Year 2022 Indian Housing Block Grant Competitive NOFO Training. My name is Donna Hines and I am the Lead Grants Management Specialist with the Headquarters Office of Native American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Thank you for your interest in the IHBG Competitive funding opportunity. The purpose of this training is to go through the requirements of the NOFO for interested applicants. ONAP hopes that this training will clarify application requirements and answer any questions you may have about this competition.</a:t>
            </a:r>
          </a:p>
          <a:p>
            <a:endParaRPr lang="en-US" sz="1400"/>
          </a:p>
          <a:p>
            <a:r>
              <a:rPr lang="en-US" sz="1400"/>
              <a:t>Let’s begin with an overview of the program and then highlight the requirements that an applicant must meet in order to successfully apply for the Indian Housing Block Grant—Competitive Grants opportunity. </a:t>
            </a:r>
          </a:p>
        </p:txBody>
      </p:sp>
      <p:sp>
        <p:nvSpPr>
          <p:cNvPr id="4" name="Slide Number Placeholder 3"/>
          <p:cNvSpPr>
            <a:spLocks noGrp="1"/>
          </p:cNvSpPr>
          <p:nvPr>
            <p:ph type="sldNum" sz="quarter" idx="5"/>
          </p:nvPr>
        </p:nvSpPr>
        <p:spPr/>
        <p:txBody>
          <a:bodyPr/>
          <a:lstStyle/>
          <a:p>
            <a:fld id="{5D87D6AC-E57C-49A0-9D2C-AA37DE69C01B}" type="slidenum">
              <a:rPr lang="en-US" smtClean="0"/>
              <a:pPr/>
              <a:t>2</a:t>
            </a:fld>
            <a:endParaRPr lang="en-US"/>
          </a:p>
        </p:txBody>
      </p:sp>
    </p:spTree>
    <p:extLst>
      <p:ext uri="{BB962C8B-B14F-4D97-AF65-F5344CB8AC3E}">
        <p14:creationId xmlns:p14="http://schemas.microsoft.com/office/powerpoint/2010/main" val="3177128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03BA1086-3100-43EB-A523-B3F9DE018FCE}" type="slidenum">
              <a:rPr lang="en-US" i="0" smtClean="0">
                <a:latin typeface="Times New Roman" pitchFamily="18" charset="0"/>
              </a:rPr>
              <a:pPr eaLnBrk="1" hangingPunct="1"/>
              <a:t>23</a:t>
            </a:fld>
            <a:endParaRPr lang="en-US" i="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858841" y="4421188"/>
            <a:ext cx="5227637"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**Read slide </a:t>
            </a:r>
          </a:p>
        </p:txBody>
      </p:sp>
    </p:spTree>
    <p:extLst>
      <p:ext uri="{BB962C8B-B14F-4D97-AF65-F5344CB8AC3E}">
        <p14:creationId xmlns:p14="http://schemas.microsoft.com/office/powerpoint/2010/main" val="2646964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05B021A0-6F76-4E67-8D7E-82B4013ACBDF}" type="slidenum">
              <a:rPr lang="en-US" i="0" smtClean="0">
                <a:latin typeface="Times New Roman" pitchFamily="18" charset="0"/>
              </a:rPr>
              <a:pPr eaLnBrk="1" hangingPunct="1"/>
              <a:t>24</a:t>
            </a:fld>
            <a:endParaRPr lang="en-US" i="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768350" y="4425952"/>
            <a:ext cx="5318126" cy="434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0">
                <a:latin typeface="Arial" pitchFamily="34" charset="0"/>
                <a:ea typeface="ＭＳ Ｐゴシック" pitchFamily="34" charset="-128"/>
              </a:rPr>
              <a:t>Period of Performance</a:t>
            </a:r>
          </a:p>
          <a:p>
            <a:endParaRPr lang="en-US" sz="1600" b="0">
              <a:latin typeface="Arial" pitchFamily="34" charset="0"/>
              <a:ea typeface="ＭＳ Ｐゴシック" pitchFamily="34" charset="-128"/>
            </a:endParaRPr>
          </a:p>
          <a:p>
            <a:endParaRPr lang="en-US" sz="1600" b="0">
              <a:latin typeface="Arial" pitchFamily="34" charset="0"/>
              <a:ea typeface="ＭＳ Ｐゴシック" pitchFamily="34" charset="-128"/>
            </a:endParaRPr>
          </a:p>
          <a:p>
            <a:r>
              <a:rPr lang="en-US" sz="1600" b="0">
                <a:latin typeface="Arial" pitchFamily="34" charset="0"/>
                <a:ea typeface="ＭＳ Ｐゴシック" pitchFamily="34" charset="-128"/>
              </a:rPr>
              <a:t>**Read the slide</a:t>
            </a:r>
          </a:p>
        </p:txBody>
      </p:sp>
    </p:spTree>
    <p:extLst>
      <p:ext uri="{BB962C8B-B14F-4D97-AF65-F5344CB8AC3E}">
        <p14:creationId xmlns:p14="http://schemas.microsoft.com/office/powerpoint/2010/main" val="141028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review the Eligibility Requirements of this program </a:t>
            </a:r>
          </a:p>
        </p:txBody>
      </p:sp>
      <p:sp>
        <p:nvSpPr>
          <p:cNvPr id="4" name="Slide Number Placeholder 3"/>
          <p:cNvSpPr>
            <a:spLocks noGrp="1"/>
          </p:cNvSpPr>
          <p:nvPr>
            <p:ph type="sldNum" sz="quarter" idx="5"/>
          </p:nvPr>
        </p:nvSpPr>
        <p:spPr/>
        <p:txBody>
          <a:bodyPr/>
          <a:lstStyle/>
          <a:p>
            <a:fld id="{5D87D6AC-E57C-49A0-9D2C-AA37DE69C01B}" type="slidenum">
              <a:rPr lang="en-US" smtClean="0"/>
              <a:pPr/>
              <a:t>25</a:t>
            </a:fld>
            <a:endParaRPr lang="en-US"/>
          </a:p>
        </p:txBody>
      </p:sp>
    </p:spTree>
    <p:extLst>
      <p:ext uri="{BB962C8B-B14F-4D97-AF65-F5344CB8AC3E}">
        <p14:creationId xmlns:p14="http://schemas.microsoft.com/office/powerpoint/2010/main" val="2324601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accent1"/>
                </a:solidFill>
                <a:highlight>
                  <a:srgbClr val="FFFF00"/>
                </a:highlight>
                <a:latin typeface="Cambria"/>
                <a:ea typeface="Cambria" panose="02040503050406030204" pitchFamily="18" charset="0"/>
                <a:cs typeface="Calibri" panose="020F0502020204030204" pitchFamily="34" charset="0"/>
              </a:rPr>
              <a:t>By whom have ever been allocated formula funding</a:t>
            </a:r>
            <a:r>
              <a:rPr lang="en-US">
                <a:solidFill>
                  <a:schemeClr val="accent1"/>
                </a:solidFill>
                <a:highlight>
                  <a:srgbClr val="FFFF00"/>
                </a:highlight>
                <a:latin typeface="Cambria"/>
                <a:ea typeface="Cambria" panose="02040503050406030204" pitchFamily="18" charset="0"/>
                <a:cs typeface="Calibri" panose="020F0502020204030204" pitchFamily="34" charset="0"/>
              </a:rPr>
              <a:t>, we mean</a:t>
            </a:r>
            <a:r>
              <a:rPr lang="en-US" sz="1800">
                <a:solidFill>
                  <a:srgbClr val="000000"/>
                </a:solidFill>
                <a:latin typeface="Segoe UI"/>
                <a:ea typeface="Cambria" panose="02040503050406030204" pitchFamily="18" charset="0"/>
                <a:cs typeface="Segoe UI"/>
              </a:rPr>
              <a:t>,</a:t>
            </a:r>
            <a:r>
              <a:rPr lang="en-US" sz="1800">
                <a:latin typeface="Segoe UI"/>
                <a:cs typeface="Segoe UI"/>
              </a:rPr>
              <a:t> if the applicant has ever received an allocation under the formula, it could apply. An applicant does not have to be a current formula recipient.</a:t>
            </a:r>
          </a:p>
        </p:txBody>
      </p:sp>
      <p:sp>
        <p:nvSpPr>
          <p:cNvPr id="4" name="Slide Number Placeholder 3"/>
          <p:cNvSpPr>
            <a:spLocks noGrp="1"/>
          </p:cNvSpPr>
          <p:nvPr>
            <p:ph type="sldNum" sz="quarter" idx="5"/>
          </p:nvPr>
        </p:nvSpPr>
        <p:spPr/>
        <p:txBody>
          <a:bodyPr/>
          <a:lstStyle/>
          <a:p>
            <a:fld id="{5D87D6AC-E57C-49A0-9D2C-AA37DE69C01B}" type="slidenum">
              <a:rPr lang="en-US" smtClean="0"/>
              <a:pPr/>
              <a:t>26</a:t>
            </a:fld>
            <a:endParaRPr lang="en-US"/>
          </a:p>
        </p:txBody>
      </p:sp>
    </p:spTree>
    <p:extLst>
      <p:ext uri="{BB962C8B-B14F-4D97-AF65-F5344CB8AC3E}">
        <p14:creationId xmlns:p14="http://schemas.microsoft.com/office/powerpoint/2010/main" val="123565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27</a:t>
            </a:fld>
            <a:endParaRPr lang="en-US"/>
          </a:p>
        </p:txBody>
      </p:sp>
    </p:spTree>
    <p:extLst>
      <p:ext uri="{BB962C8B-B14F-4D97-AF65-F5344CB8AC3E}">
        <p14:creationId xmlns:p14="http://schemas.microsoft.com/office/powerpoint/2010/main" val="330533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about this slide</a:t>
            </a:r>
          </a:p>
        </p:txBody>
      </p:sp>
      <p:sp>
        <p:nvSpPr>
          <p:cNvPr id="4" name="Slide Number Placeholder 3"/>
          <p:cNvSpPr>
            <a:spLocks noGrp="1"/>
          </p:cNvSpPr>
          <p:nvPr>
            <p:ph type="sldNum" sz="quarter" idx="5"/>
          </p:nvPr>
        </p:nvSpPr>
        <p:spPr/>
        <p:txBody>
          <a:bodyPr/>
          <a:lstStyle/>
          <a:p>
            <a:fld id="{5D87D6AC-E57C-49A0-9D2C-AA37DE69C01B}" type="slidenum">
              <a:rPr lang="en-US" smtClean="0"/>
              <a:pPr/>
              <a:t>28</a:t>
            </a:fld>
            <a:endParaRPr lang="en-US"/>
          </a:p>
        </p:txBody>
      </p:sp>
    </p:spTree>
    <p:extLst>
      <p:ext uri="{BB962C8B-B14F-4D97-AF65-F5344CB8AC3E}">
        <p14:creationId xmlns:p14="http://schemas.microsoft.com/office/powerpoint/2010/main" val="238413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C1E480A2-0729-4091-AF79-7F51375065C8}" type="slidenum">
              <a:rPr lang="en-US" i="0" smtClean="0">
                <a:latin typeface="Times New Roman" pitchFamily="18" charset="0"/>
              </a:rPr>
              <a:pPr eaLnBrk="1" hangingPunct="1"/>
              <a:t>29</a:t>
            </a:fld>
            <a:endParaRPr lang="en-US" i="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781053" y="4421191"/>
            <a:ext cx="5305425"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ea typeface="ＭＳ Ｐゴシック" pitchFamily="34" charset="-128"/>
              </a:rPr>
              <a:t>**Read the slide </a:t>
            </a:r>
          </a:p>
        </p:txBody>
      </p:sp>
    </p:spTree>
    <p:extLst>
      <p:ext uri="{BB962C8B-B14F-4D97-AF65-F5344CB8AC3E}">
        <p14:creationId xmlns:p14="http://schemas.microsoft.com/office/powerpoint/2010/main" val="272606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48B2BF01-6BE0-45A8-AE12-BF22EFD302AE}" type="slidenum">
              <a:rPr lang="en-US" i="0" smtClean="0">
                <a:latin typeface="Times New Roman" pitchFamily="18" charset="0"/>
              </a:rPr>
              <a:pPr eaLnBrk="1" hangingPunct="1"/>
              <a:t>30</a:t>
            </a:fld>
            <a:endParaRPr lang="en-US" i="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615951" y="4425950"/>
            <a:ext cx="5548314"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latin typeface="Arial" pitchFamily="34" charset="0"/>
              <a:ea typeface="ＭＳ Ｐゴシック" pitchFamily="34" charset="-128"/>
            </a:endParaRPr>
          </a:p>
          <a:p>
            <a:r>
              <a:rPr lang="en-US" sz="1200">
                <a:solidFill>
                  <a:schemeClr val="bg1"/>
                </a:solidFill>
              </a:rPr>
              <a:t>The threshold eligibility requirements are – NEXT SLIDE</a:t>
            </a:r>
          </a:p>
          <a:p>
            <a:pPr eaLnBrk="1" hangingPunct="1"/>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2559441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endParaRPr lang="en-US" sz="1200">
              <a:effectLst/>
              <a:latin typeface="Arial" panose="020B0604020202020204" pitchFamily="34" charset="0"/>
              <a:ea typeface="Times New Roman" panose="02020603050405020304" pitchFamily="18" charset="0"/>
            </a:endParaRPr>
          </a:p>
          <a:p>
            <a:r>
              <a:rPr lang="en-US" sz="1200" kern="1200">
                <a:solidFill>
                  <a:schemeClr val="tx1"/>
                </a:solidFill>
                <a:effectLst/>
                <a:latin typeface="+mn-lt"/>
                <a:ea typeface="+mn-ea"/>
                <a:cs typeface="+mn-cs"/>
              </a:rPr>
              <a:t>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31</a:t>
            </a:fld>
            <a:endParaRPr lang="en-US"/>
          </a:p>
        </p:txBody>
      </p:sp>
    </p:spTree>
    <p:extLst>
      <p:ext uri="{BB962C8B-B14F-4D97-AF65-F5344CB8AC3E}">
        <p14:creationId xmlns:p14="http://schemas.microsoft.com/office/powerpoint/2010/main" val="1547502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32</a:t>
            </a:fld>
            <a:endParaRPr lang="en-US"/>
          </a:p>
        </p:txBody>
      </p:sp>
    </p:spTree>
    <p:extLst>
      <p:ext uri="{BB962C8B-B14F-4D97-AF65-F5344CB8AC3E}">
        <p14:creationId xmlns:p14="http://schemas.microsoft.com/office/powerpoint/2010/main" val="104513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a:t>
            </a:fld>
            <a:endParaRPr lang="en-US"/>
          </a:p>
        </p:txBody>
      </p:sp>
    </p:spTree>
    <p:extLst>
      <p:ext uri="{BB962C8B-B14F-4D97-AF65-F5344CB8AC3E}">
        <p14:creationId xmlns:p14="http://schemas.microsoft.com/office/powerpoint/2010/main" val="2179939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33</a:t>
            </a:fld>
            <a:endParaRPr lang="en-US"/>
          </a:p>
        </p:txBody>
      </p:sp>
    </p:spTree>
    <p:extLst>
      <p:ext uri="{BB962C8B-B14F-4D97-AF65-F5344CB8AC3E}">
        <p14:creationId xmlns:p14="http://schemas.microsoft.com/office/powerpoint/2010/main" val="245540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endParaRPr lang="en-US" sz="1200">
              <a:effectLst/>
              <a:latin typeface="Arial" panose="020B060402020202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34</a:t>
            </a:fld>
            <a:endParaRPr lang="en-US"/>
          </a:p>
        </p:txBody>
      </p:sp>
    </p:spTree>
    <p:extLst>
      <p:ext uri="{BB962C8B-B14F-4D97-AF65-F5344CB8AC3E}">
        <p14:creationId xmlns:p14="http://schemas.microsoft.com/office/powerpoint/2010/main" val="739864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34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37</a:t>
            </a:fld>
            <a:endParaRPr lang="en-US"/>
          </a:p>
        </p:txBody>
      </p:sp>
    </p:spTree>
    <p:extLst>
      <p:ext uri="{BB962C8B-B14F-4D97-AF65-F5344CB8AC3E}">
        <p14:creationId xmlns:p14="http://schemas.microsoft.com/office/powerpoint/2010/main" val="2226070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38</a:t>
            </a:fld>
            <a:endParaRPr lang="en-US"/>
          </a:p>
        </p:txBody>
      </p:sp>
    </p:spTree>
    <p:extLst>
      <p:ext uri="{BB962C8B-B14F-4D97-AF65-F5344CB8AC3E}">
        <p14:creationId xmlns:p14="http://schemas.microsoft.com/office/powerpoint/2010/main" val="3445292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39</a:t>
            </a:fld>
            <a:endParaRPr lang="en-US"/>
          </a:p>
        </p:txBody>
      </p:sp>
    </p:spTree>
    <p:extLst>
      <p:ext uri="{BB962C8B-B14F-4D97-AF65-F5344CB8AC3E}">
        <p14:creationId xmlns:p14="http://schemas.microsoft.com/office/powerpoint/2010/main" val="2884066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the NOFO provides links to HUD and Federal grant requirements that affect the eligibility of the applications such as: Outstanding Delinquent Federal Debts, Debarment and Sufficiency of Financial Managements Systems to name a few </a:t>
            </a:r>
          </a:p>
          <a:p>
            <a:endParaRPr lang="en-US"/>
          </a:p>
          <a:p>
            <a:r>
              <a:rPr lang="en-US"/>
              <a:t>Next are the Program Specific Requirements under the IHBG regs applicants must meet if awarded a grant. These include the nondiscrimination requirements outlined in 24 CFR 1000.12 and eligible activities in 24 CFR 1000 Subpart B. </a:t>
            </a:r>
          </a:p>
          <a:p>
            <a:endParaRPr lang="en-US"/>
          </a:p>
          <a:p>
            <a:r>
              <a:rPr lang="en-US"/>
              <a:t>Lastly, the criteria for beneficiaries is that this program must primarily benefit persons with low and moderate income as defined in the program regulations at 24 CFR 1000.104. </a:t>
            </a:r>
          </a:p>
        </p:txBody>
      </p:sp>
      <p:sp>
        <p:nvSpPr>
          <p:cNvPr id="4" name="Slide Number Placeholder 3"/>
          <p:cNvSpPr>
            <a:spLocks noGrp="1"/>
          </p:cNvSpPr>
          <p:nvPr>
            <p:ph type="sldNum" sz="quarter" idx="10"/>
          </p:nvPr>
        </p:nvSpPr>
        <p:spPr/>
        <p:txBody>
          <a:bodyPr/>
          <a:lstStyle/>
          <a:p>
            <a:fld id="{5D87D6AC-E57C-49A0-9D2C-AA37DE69C01B}" type="slidenum">
              <a:rPr lang="en-US" smtClean="0"/>
              <a:pPr/>
              <a:t>40</a:t>
            </a:fld>
            <a:endParaRPr lang="en-US"/>
          </a:p>
        </p:txBody>
      </p:sp>
    </p:spTree>
    <p:extLst>
      <p:ext uri="{BB962C8B-B14F-4D97-AF65-F5344CB8AC3E}">
        <p14:creationId xmlns:p14="http://schemas.microsoft.com/office/powerpoint/2010/main" val="455412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we’ll talk about the application and submission information for this program. </a:t>
            </a:r>
          </a:p>
        </p:txBody>
      </p:sp>
      <p:sp>
        <p:nvSpPr>
          <p:cNvPr id="4" name="Slide Number Placeholder 3"/>
          <p:cNvSpPr>
            <a:spLocks noGrp="1"/>
          </p:cNvSpPr>
          <p:nvPr>
            <p:ph type="sldNum" sz="quarter" idx="5"/>
          </p:nvPr>
        </p:nvSpPr>
        <p:spPr/>
        <p:txBody>
          <a:bodyPr/>
          <a:lstStyle/>
          <a:p>
            <a:fld id="{5D87D6AC-E57C-49A0-9D2C-AA37DE69C01B}" type="slidenum">
              <a:rPr lang="en-US" smtClean="0"/>
              <a:pPr/>
              <a:t>41</a:t>
            </a:fld>
            <a:endParaRPr lang="en-US"/>
          </a:p>
        </p:txBody>
      </p:sp>
    </p:spTree>
    <p:extLst>
      <p:ext uri="{BB962C8B-B14F-4D97-AF65-F5344CB8AC3E}">
        <p14:creationId xmlns:p14="http://schemas.microsoft.com/office/powerpoint/2010/main" val="674199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sure that by now most, if not all of you, have downloaded the Application Instructions and Application Package.  It is very important that you verify that you have downloaded the correct information, application and forms by checking the: </a:t>
            </a:r>
          </a:p>
          <a:p>
            <a:pPr marL="171450" indent="-171450">
              <a:buFont typeface="Arial" panose="020B0604020202020204" pitchFamily="34" charset="0"/>
              <a:buChar char="•"/>
            </a:pPr>
            <a:r>
              <a:rPr lang="en-US"/>
              <a:t>Assistance Living Number (previously CFDA number) which is 14.867</a:t>
            </a:r>
          </a:p>
          <a:p>
            <a:pPr marL="171450" indent="-171450">
              <a:buFont typeface="Arial" panose="020B0604020202020204" pitchFamily="34" charset="0"/>
              <a:buChar char="•"/>
            </a:pPr>
            <a:r>
              <a:rPr lang="en-US"/>
              <a:t>Opportunity Title – Indian Housing Block Grant – Competitive Grants</a:t>
            </a:r>
          </a:p>
          <a:p>
            <a:pPr marL="171450" indent="-171450">
              <a:buFont typeface="Arial" panose="020B0604020202020204" pitchFamily="34" charset="0"/>
              <a:buChar char="•"/>
            </a:pPr>
            <a:r>
              <a:rPr lang="en-US"/>
              <a:t>And Funding Opportunity Number – FR-6600-N-48</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42</a:t>
            </a:fld>
            <a:endParaRPr lang="en-US"/>
          </a:p>
        </p:txBody>
      </p:sp>
    </p:spTree>
    <p:extLst>
      <p:ext uri="{BB962C8B-B14F-4D97-AF65-F5344CB8AC3E}">
        <p14:creationId xmlns:p14="http://schemas.microsoft.com/office/powerpoint/2010/main" val="2261208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43</a:t>
            </a:fld>
            <a:endParaRPr lang="en-US"/>
          </a:p>
        </p:txBody>
      </p:sp>
    </p:spTree>
    <p:extLst>
      <p:ext uri="{BB962C8B-B14F-4D97-AF65-F5344CB8AC3E}">
        <p14:creationId xmlns:p14="http://schemas.microsoft.com/office/powerpoint/2010/main" val="212014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2022 Consolidated Appropriations Act, Congress provided a total of </a:t>
            </a:r>
            <a:r>
              <a:rPr lang="en-US">
                <a:solidFill>
                  <a:schemeClr val="accent1"/>
                </a:solidFill>
              </a:rPr>
              <a:t>$150,000,000 </a:t>
            </a:r>
            <a:r>
              <a:rPr lang="en-US"/>
              <a:t>for competitive grants to eligible IHBG recipients in addition to, formula-based funding. </a:t>
            </a:r>
          </a:p>
          <a:p>
            <a:pPr marL="0" indent="0">
              <a:buNone/>
            </a:pPr>
            <a:endParaRPr lang="en-US" sz="500"/>
          </a:p>
          <a:p>
            <a:r>
              <a:rPr lang="en-US" sz="1200">
                <a:latin typeface="Calibri"/>
                <a:cs typeface="Calibri"/>
              </a:rPr>
              <a:t>HUD awarded funds appropriated in FY2022, to </a:t>
            </a:r>
            <a:r>
              <a:rPr lang="en-US">
                <a:latin typeface="Calibri"/>
                <a:cs typeface="Calibri"/>
              </a:rPr>
              <a:t>applicants</a:t>
            </a:r>
            <a:r>
              <a:rPr lang="en-US" sz="1200">
                <a:latin typeface="Calibri"/>
                <a:cs typeface="Calibri"/>
              </a:rPr>
              <a:t> under the FY2021 IHBG Competitive NOFO due to </a:t>
            </a:r>
            <a:r>
              <a:rPr lang="en-US">
                <a:latin typeface="Calibri"/>
                <a:cs typeface="Calibri"/>
              </a:rPr>
              <a:t>HUD</a:t>
            </a:r>
            <a:r>
              <a:rPr lang="en-US" sz="1200">
                <a:latin typeface="Calibri"/>
                <a:cs typeface="Calibri"/>
              </a:rPr>
              <a:t> </a:t>
            </a:r>
            <a:r>
              <a:rPr lang="en-US">
                <a:latin typeface="Calibri"/>
                <a:cs typeface="Calibri"/>
              </a:rPr>
              <a:t>error</a:t>
            </a:r>
            <a:r>
              <a:rPr lang="en-US" sz="1200">
                <a:latin typeface="Calibri"/>
                <a:cs typeface="Calibri"/>
              </a:rPr>
              <a:t>. </a:t>
            </a:r>
            <a:r>
              <a:rPr lang="en-US"/>
              <a:t>This leaves funding of up to </a:t>
            </a:r>
            <a:r>
              <a:rPr lang="en-US">
                <a:solidFill>
                  <a:srgbClr val="FFC000"/>
                </a:solidFill>
              </a:rPr>
              <a:t>$129 million </a:t>
            </a:r>
            <a:r>
              <a:rPr lang="en-US"/>
              <a:t>available through this NOFO.</a:t>
            </a:r>
            <a:endParaRPr lang="en-US">
              <a:cs typeface="Calibri"/>
            </a:endParaRPr>
          </a:p>
          <a:p>
            <a:pPr marL="0" indent="0">
              <a:buNone/>
            </a:pPr>
            <a:endParaRPr lang="en-US">
              <a:cs typeface="Calibri"/>
            </a:endParaRPr>
          </a:p>
          <a:p>
            <a:r>
              <a:rPr lang="en-US"/>
              <a:t>This Notice of Funding Availability (NOFO) FR-6600-N-48 announces the availability of Indian Housing Block Grant (IHBG)--Competitive Grants</a:t>
            </a:r>
            <a:endParaRPr lang="en-US">
              <a:cs typeface="Calibri"/>
            </a:endParaRPr>
          </a:p>
          <a:p>
            <a:endParaRPr lang="en-US" sz="50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5D87D6AC-E57C-49A0-9D2C-AA37DE69C01B}" type="slidenum">
              <a:rPr lang="en-US" smtClean="0"/>
              <a:pPr/>
              <a:t>4</a:t>
            </a:fld>
            <a:endParaRPr lang="en-US"/>
          </a:p>
        </p:txBody>
      </p:sp>
    </p:spTree>
    <p:extLst>
      <p:ext uri="{BB962C8B-B14F-4D97-AF65-F5344CB8AC3E}">
        <p14:creationId xmlns:p14="http://schemas.microsoft.com/office/powerpoint/2010/main" val="3920444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Next, HUD does accept waiver requests for paper applications. Please send the requests via email to </a:t>
            </a:r>
            <a:r>
              <a:rPr lang="en-US" sz="1200" u="sng" kern="1200">
                <a:solidFill>
                  <a:schemeClr val="tx1"/>
                </a:solidFill>
                <a:effectLst/>
                <a:latin typeface="+mn-lt"/>
                <a:ea typeface="+mn-ea"/>
                <a:cs typeface="+mn-cs"/>
                <a:hlinkClick r:id="rId3"/>
              </a:rPr>
              <a:t>IHBGCompetitiveProgram@hud.gov</a:t>
            </a:r>
            <a:r>
              <a:rPr lang="en-US" sz="1200" kern="1200">
                <a:solidFill>
                  <a:schemeClr val="tx1"/>
                </a:solidFill>
                <a:effectLst/>
                <a:latin typeface="+mn-lt"/>
                <a:ea typeface="+mn-ea"/>
                <a:cs typeface="+mn-cs"/>
              </a:rPr>
              <a:t> </a:t>
            </a:r>
            <a:r>
              <a:rPr lang="en-US"/>
              <a:t>or a written request directly to HUD Headquarters ONAP Office |  </a:t>
            </a:r>
            <a:r>
              <a:rPr lang="en-US" sz="1200" kern="1200">
                <a:solidFill>
                  <a:schemeClr val="tx1"/>
                </a:solidFill>
                <a:effectLst/>
                <a:latin typeface="+mn-lt"/>
                <a:ea typeface="+mn-ea"/>
                <a:cs typeface="+mn-cs"/>
              </a:rPr>
              <a:t>Director of Grants Management, ONAP | Office of Public and Indian Housing-Office of Native American Programs |  451 7th Street SW, Rm. 4108 | Washington, DC 20410.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Lack of SAM registration or valid DUNS </a:t>
            </a:r>
            <a:r>
              <a:rPr lang="en-US" sz="1200" b="1">
                <a:highlight>
                  <a:srgbClr val="FFFF00"/>
                </a:highlight>
              </a:rPr>
              <a:t>is not </a:t>
            </a:r>
            <a:r>
              <a:rPr lang="en-US" sz="1200"/>
              <a:t>considered good cause. If you cannot submit your application electronically, you must ask in writing for a waiver of the electronic grant submission requirements. HUD will not grant a waiver if HUD does not receive your written request at least 7 days before the application deadline or if you do not demonstrate good cause. If HUD waives the requirement, HUD must receive your paper application </a:t>
            </a:r>
            <a:r>
              <a:rPr lang="en-US" sz="1200" b="1"/>
              <a:t>before the deadline of this NOFO</a:t>
            </a:r>
            <a:r>
              <a:rPr lang="en-US" sz="1200"/>
              <a:t>. </a:t>
            </a:r>
            <a:endParaRPr lang="en-US"/>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44</a:t>
            </a:fld>
            <a:endParaRPr lang="en-US"/>
          </a:p>
        </p:txBody>
      </p:sp>
    </p:spTree>
    <p:extLst>
      <p:ext uri="{BB962C8B-B14F-4D97-AF65-F5344CB8AC3E}">
        <p14:creationId xmlns:p14="http://schemas.microsoft.com/office/powerpoint/2010/main" val="759142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45</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a:p>
            <a:pPr marL="233277" indent="0">
              <a:spcBef>
                <a:spcPct val="0"/>
              </a:spcBef>
            </a:pPr>
            <a:endParaRPr lang="en-US" b="0">
              <a:latin typeface="Arial" pitchFamily="34" charset="0"/>
              <a:ea typeface="ＭＳ Ｐゴシック" pitchFamily="34" charset="-128"/>
            </a:endParaRPr>
          </a:p>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4221489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46</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1310636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47</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3258442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48</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718277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77" indent="0">
              <a:spcBef>
                <a:spcPct val="0"/>
              </a:spcBef>
            </a:pPr>
            <a:endParaRPr lang="en-US" b="0">
              <a:latin typeface="Arial" pitchFamily="34" charset="0"/>
              <a:ea typeface="ＭＳ Ｐゴシック" pitchFamily="34" charset="-128"/>
            </a:endParaRPr>
          </a:p>
          <a:p>
            <a:pPr marL="233277" indent="0">
              <a:spcBef>
                <a:spcPct val="0"/>
              </a:spcBef>
            </a:pPr>
            <a:r>
              <a:rPr lang="en-US" b="0">
                <a:latin typeface="Arial" pitchFamily="34" charset="0"/>
                <a:ea typeface="ＭＳ Ｐゴシック" pitchFamily="34" charset="-128"/>
              </a:rPr>
              <a:t>Listed here are the forms and information required by all applicants for all projects. If information under this section is submitted incorrectly and the deficiency is not curable and cannot be requested, the application will be disqualified and not evaluated. PLEASE BE SURE TO READ THE NOFO THOROUGHLY FOR DETAILED INFORMATION REGARDING EACH FORM.</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49</a:t>
            </a:fld>
            <a:endParaRPr lang="en-US"/>
          </a:p>
        </p:txBody>
      </p:sp>
    </p:spTree>
    <p:extLst>
      <p:ext uri="{BB962C8B-B14F-4D97-AF65-F5344CB8AC3E}">
        <p14:creationId xmlns:p14="http://schemas.microsoft.com/office/powerpoint/2010/main" val="1988801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7D6AC-E57C-49A0-9D2C-AA37DE69C01B}" type="slidenum">
              <a:rPr lang="en-US" smtClean="0"/>
              <a:pPr/>
              <a:t>50</a:t>
            </a:fld>
            <a:endParaRPr lang="en-US"/>
          </a:p>
        </p:txBody>
      </p:sp>
    </p:spTree>
    <p:extLst>
      <p:ext uri="{BB962C8B-B14F-4D97-AF65-F5344CB8AC3E}">
        <p14:creationId xmlns:p14="http://schemas.microsoft.com/office/powerpoint/2010/main" val="4256740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51</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a:p>
            <a:pPr marL="404727" indent="-171450">
              <a:spcBef>
                <a:spcPct val="0"/>
              </a:spcBef>
              <a:buFont typeface="Arial" panose="020B0604020202020204" pitchFamily="34" charset="0"/>
              <a:buChar char="•"/>
            </a:pPr>
            <a:r>
              <a:rPr lang="en-US" b="0">
                <a:latin typeface="Arial" pitchFamily="34" charset="0"/>
                <a:ea typeface="ＭＳ Ｐゴシック" pitchFamily="34" charset="-128"/>
              </a:rPr>
              <a:t>Allow me to go into a little more detail about the SF 424, the Implementation Schedule and the Cost Summary as there are new instructions that were not included last year</a:t>
            </a:r>
          </a:p>
        </p:txBody>
      </p:sp>
    </p:spTree>
    <p:extLst>
      <p:ext uri="{BB962C8B-B14F-4D97-AF65-F5344CB8AC3E}">
        <p14:creationId xmlns:p14="http://schemas.microsoft.com/office/powerpoint/2010/main" val="3445473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77" indent="0">
              <a:spcBef>
                <a:spcPct val="0"/>
              </a:spcBef>
            </a:pPr>
            <a:r>
              <a:rPr lang="en-US" b="0">
                <a:latin typeface="Arial" pitchFamily="34" charset="0"/>
                <a:ea typeface="ＭＳ Ｐゴシック" pitchFamily="34" charset="-128"/>
              </a:rPr>
              <a:t>Be sure to include all of the required information listed in the NOFO when completing the SF-424. Start with 2</a:t>
            </a:r>
            <a:r>
              <a:rPr lang="en-US" b="0" baseline="30000">
                <a:latin typeface="Arial" pitchFamily="34" charset="0"/>
                <a:ea typeface="ＭＳ Ｐゴシック" pitchFamily="34" charset="-128"/>
              </a:rPr>
              <a:t>nd</a:t>
            </a:r>
            <a:r>
              <a:rPr lang="en-US" b="0">
                <a:latin typeface="Arial" pitchFamily="34" charset="0"/>
                <a:ea typeface="ＭＳ Ｐゴシック" pitchFamily="34" charset="-128"/>
              </a:rPr>
              <a:t> bullet</a:t>
            </a:r>
          </a:p>
          <a:p>
            <a:pPr marL="233277" indent="0">
              <a:spcBef>
                <a:spcPct val="0"/>
              </a:spcBef>
            </a:pPr>
            <a:endParaRPr lang="en-US" b="0">
              <a:latin typeface="Arial" pitchFamily="34" charset="0"/>
              <a:ea typeface="ＭＳ Ｐゴシック" pitchFamily="34" charset="-128"/>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52</a:t>
            </a:fld>
            <a:endParaRPr lang="en-US"/>
          </a:p>
        </p:txBody>
      </p:sp>
    </p:spTree>
    <p:extLst>
      <p:ext uri="{BB962C8B-B14F-4D97-AF65-F5344CB8AC3E}">
        <p14:creationId xmlns:p14="http://schemas.microsoft.com/office/powerpoint/2010/main" val="2209445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77" indent="0">
              <a:spcBef>
                <a:spcPct val="0"/>
              </a:spcBef>
            </a:pPr>
            <a:r>
              <a:rPr lang="en-US" b="0">
                <a:latin typeface="Arial" pitchFamily="34" charset="0"/>
                <a:ea typeface="ＭＳ Ｐゴシック" pitchFamily="34" charset="-128"/>
              </a:rPr>
              <a:t>Be sure to include all of the required information listed in the NOFO when completing the SF-424. Start with 2</a:t>
            </a:r>
            <a:r>
              <a:rPr lang="en-US" b="0" baseline="30000">
                <a:latin typeface="Arial" pitchFamily="34" charset="0"/>
                <a:ea typeface="ＭＳ Ｐゴシック" pitchFamily="34" charset="-128"/>
              </a:rPr>
              <a:t>nd</a:t>
            </a:r>
            <a:r>
              <a:rPr lang="en-US" b="0">
                <a:latin typeface="Arial" pitchFamily="34" charset="0"/>
                <a:ea typeface="ＭＳ Ｐゴシック" pitchFamily="34" charset="-128"/>
              </a:rPr>
              <a:t> bullet</a:t>
            </a:r>
          </a:p>
          <a:p>
            <a:pPr marL="233277" indent="0">
              <a:spcBef>
                <a:spcPct val="0"/>
              </a:spcBef>
            </a:pPr>
            <a:endParaRPr lang="en-US" b="0">
              <a:latin typeface="Arial" pitchFamily="34" charset="0"/>
              <a:ea typeface="ＭＳ Ｐゴシック" pitchFamily="34" charset="-128"/>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53</a:t>
            </a:fld>
            <a:endParaRPr lang="en-US"/>
          </a:p>
        </p:txBody>
      </p:sp>
    </p:spTree>
    <p:extLst>
      <p:ext uri="{BB962C8B-B14F-4D97-AF65-F5344CB8AC3E}">
        <p14:creationId xmlns:p14="http://schemas.microsoft.com/office/powerpoint/2010/main" val="413856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8EA6EA1E-F36A-4C76-93EC-08C419F918AC}" type="slidenum">
              <a:rPr lang="en-US" i="0" smtClean="0">
                <a:latin typeface="Times New Roman" pitchFamily="18" charset="0"/>
              </a:rPr>
              <a:pPr eaLnBrk="1" hangingPunct="1"/>
              <a:t>5</a:t>
            </a:fld>
            <a:endParaRPr lang="en-US" i="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1014416" y="4654551"/>
            <a:ext cx="4994275"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b="0">
                <a:latin typeface="Arial" pitchFamily="34" charset="0"/>
                <a:ea typeface="ＭＳ Ｐゴシック" pitchFamily="34" charset="-128"/>
              </a:rPr>
              <a:t>As you may </a:t>
            </a:r>
            <a:r>
              <a:rPr lang="en-US" sz="1600" b="0" baseline="0">
                <a:solidFill>
                  <a:schemeClr val="tx1"/>
                </a:solidFill>
                <a:latin typeface="Arial" pitchFamily="34" charset="0"/>
                <a:ea typeface="ＭＳ Ｐゴシック" pitchFamily="34" charset="-128"/>
              </a:rPr>
              <a:t>know</a:t>
            </a:r>
            <a:r>
              <a:rPr lang="en-US" sz="1600" b="0">
                <a:latin typeface="Arial" pitchFamily="34" charset="0"/>
                <a:ea typeface="ＭＳ Ｐゴシック" pitchFamily="34" charset="-128"/>
              </a:rPr>
              <a:t>, the IHBG program is authorized under Title I of the NAHASDA Act and </a:t>
            </a:r>
            <a:r>
              <a:rPr lang="en-US" sz="1600" b="0" strike="noStrike">
                <a:latin typeface="Arial" pitchFamily="34" charset="0"/>
                <a:ea typeface="ＭＳ Ｐゴシック" pitchFamily="34" charset="-128"/>
              </a:rPr>
              <a:t>requires</a:t>
            </a:r>
            <a:r>
              <a:rPr lang="en-US" sz="1600" b="0" u="none" strike="noStrike">
                <a:latin typeface="Arial" pitchFamily="34" charset="0"/>
                <a:ea typeface="ＭＳ Ｐゴシック" pitchFamily="34" charset="-128"/>
              </a:rPr>
              <a:t> </a:t>
            </a:r>
            <a:r>
              <a:rPr lang="en-US" sz="1600" b="0" strike="noStrike">
                <a:latin typeface="Arial" pitchFamily="34" charset="0"/>
                <a:ea typeface="ＭＳ Ｐゴシック" pitchFamily="34" charset="-128"/>
              </a:rPr>
              <a:t>funds</a:t>
            </a:r>
            <a:r>
              <a:rPr lang="en-US" sz="1600" b="0">
                <a:latin typeface="Arial" pitchFamily="34" charset="0"/>
                <a:ea typeface="ＭＳ Ｐゴシック" pitchFamily="34" charset="-128"/>
              </a:rPr>
              <a:t> to be used to primarily benefit low-income Indian families.</a:t>
            </a:r>
          </a:p>
        </p:txBody>
      </p:sp>
    </p:spTree>
    <p:extLst>
      <p:ext uri="{BB962C8B-B14F-4D97-AF65-F5344CB8AC3E}">
        <p14:creationId xmlns:p14="http://schemas.microsoft.com/office/powerpoint/2010/main" val="1020115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54</a:t>
            </a:fld>
            <a:endParaRPr lang="en-US"/>
          </a:p>
        </p:txBody>
      </p:sp>
    </p:spTree>
    <p:extLst>
      <p:ext uri="{BB962C8B-B14F-4D97-AF65-F5344CB8AC3E}">
        <p14:creationId xmlns:p14="http://schemas.microsoft.com/office/powerpoint/2010/main" val="2063469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55</a:t>
            </a:fld>
            <a:endParaRPr lang="en-US"/>
          </a:p>
        </p:txBody>
      </p:sp>
    </p:spTree>
    <p:extLst>
      <p:ext uri="{BB962C8B-B14F-4D97-AF65-F5344CB8AC3E}">
        <p14:creationId xmlns:p14="http://schemas.microsoft.com/office/powerpoint/2010/main" val="1958523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56</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r>
              <a:rPr lang="en-US" b="0">
                <a:latin typeface="Arial" pitchFamily="34" charset="0"/>
                <a:ea typeface="ＭＳ Ｐゴシック" pitchFamily="34" charset="-128"/>
              </a:rPr>
              <a:t>A new requirement to the content of the application is the One-Page Proposal Summary. This is a curable submission intended to give HUD an understanding of the applicant’s proposed project at-a-glance. It will not be used when rating the application.</a:t>
            </a:r>
          </a:p>
        </p:txBody>
      </p:sp>
    </p:spTree>
    <p:extLst>
      <p:ext uri="{BB962C8B-B14F-4D97-AF65-F5344CB8AC3E}">
        <p14:creationId xmlns:p14="http://schemas.microsoft.com/office/powerpoint/2010/main" val="1074629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57</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3303599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58</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2472957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59</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10548794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60</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1216950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61</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2882761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62</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r>
              <a:rPr lang="en-US" b="0">
                <a:latin typeface="Arial" pitchFamily="34" charset="0"/>
                <a:ea typeface="ＭＳ Ｐゴシック" pitchFamily="34" charset="-128"/>
              </a:rPr>
              <a:t>Please refer to page 14 of the </a:t>
            </a:r>
          </a:p>
        </p:txBody>
      </p:sp>
    </p:spTree>
    <p:extLst>
      <p:ext uri="{BB962C8B-B14F-4D97-AF65-F5344CB8AC3E}">
        <p14:creationId xmlns:p14="http://schemas.microsoft.com/office/powerpoint/2010/main" val="15006338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63</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69792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latin typeface="Arial"/>
                <a:cs typeface="Arial"/>
              </a:rPr>
              <a:t>Specifically, for the IHBG Competitive Program, HUD will give priority to construction and rehab projects, acquisition of existing housing units that increase housing stock and necessary housing-related infrastructure projects however, applicants may also apply for other eligible activities which will be discussed in detail in another component of the training. Like last year, model activities are not eligible under this NOFO. </a:t>
            </a:r>
            <a:endParaRPr lang="en-US" sz="1600">
              <a:solidFill>
                <a:srgbClr val="0070C0"/>
              </a:solidFill>
              <a:latin typeface="Arial"/>
              <a:cs typeface="Arial"/>
            </a:endParaRPr>
          </a:p>
        </p:txBody>
      </p:sp>
      <p:sp>
        <p:nvSpPr>
          <p:cNvPr id="4" name="Slide Number Placeholder 3"/>
          <p:cNvSpPr>
            <a:spLocks noGrp="1"/>
          </p:cNvSpPr>
          <p:nvPr>
            <p:ph type="sldNum" sz="quarter" idx="10"/>
          </p:nvPr>
        </p:nvSpPr>
        <p:spPr/>
        <p:txBody>
          <a:bodyPr/>
          <a:lstStyle/>
          <a:p>
            <a:fld id="{5D87D6AC-E57C-49A0-9D2C-AA37DE69C01B}" type="slidenum">
              <a:rPr lang="en-US" smtClean="0"/>
              <a:pPr/>
              <a:t>6</a:t>
            </a:fld>
            <a:endParaRPr lang="en-US"/>
          </a:p>
        </p:txBody>
      </p:sp>
    </p:spTree>
    <p:extLst>
      <p:ext uri="{BB962C8B-B14F-4D97-AF65-F5344CB8AC3E}">
        <p14:creationId xmlns:p14="http://schemas.microsoft.com/office/powerpoint/2010/main" val="14509621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5D87D6AC-E57C-49A0-9D2C-AA37DE69C01B}" type="slidenum">
              <a:rPr lang="en-US" smtClean="0"/>
              <a:pPr/>
              <a:t>65</a:t>
            </a:fld>
            <a:endParaRPr lang="en-US"/>
          </a:p>
        </p:txBody>
      </p:sp>
    </p:spTree>
    <p:extLst>
      <p:ext uri="{BB962C8B-B14F-4D97-AF65-F5344CB8AC3E}">
        <p14:creationId xmlns:p14="http://schemas.microsoft.com/office/powerpoint/2010/main" val="37949418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Review notes:</a:t>
            </a:r>
          </a:p>
          <a:p>
            <a:pPr marL="0" indent="0">
              <a:buFont typeface="Arial" panose="020B0604020202020204" pitchFamily="34" charset="0"/>
              <a:buNone/>
            </a:pPr>
            <a:endParaRPr lang="en-US"/>
          </a:p>
          <a:p>
            <a:pPr marL="0" indent="0">
              <a:buFont typeface="Arial" panose="020B0604020202020204" pitchFamily="34" charset="0"/>
              <a:buNone/>
            </a:pPr>
            <a:r>
              <a:rPr lang="en-US"/>
              <a:t>For Climate Change,</a:t>
            </a:r>
          </a:p>
          <a:p>
            <a:endParaRPr lang="en-US" sz="110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a:latin typeface="Cambria" panose="02040503050406030204" pitchFamily="18" charset="0"/>
                <a:ea typeface="Cambria" panose="02040503050406030204" pitchFamily="18" charset="0"/>
              </a:rPr>
              <a:t>Propose activities to address/achieve goal of adaption and resilience to effects of climate change.</a:t>
            </a:r>
          </a:p>
          <a:p>
            <a:pPr marL="171450" indent="-171450">
              <a:buFont typeface="Arial" panose="020B0604020202020204" pitchFamily="34" charset="0"/>
              <a:buChar char="•"/>
            </a:pPr>
            <a:endParaRPr lang="en-US">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endParaRPr lang="en-US">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a:latin typeface="Cambria" panose="02040503050406030204" pitchFamily="18" charset="0"/>
                <a:ea typeface="Cambria" panose="02040503050406030204" pitchFamily="18" charset="0"/>
              </a:rPr>
              <a:t>Identify methods to advance carbon reduction and reduce vulnerability to weather changes, extreme weather events temperature shifts, and sea level rises.</a:t>
            </a:r>
            <a:endParaRPr lang="en-US" u="sng">
              <a:latin typeface="Cambria" panose="02040503050406030204" pitchFamily="18" charset="0"/>
              <a:ea typeface="Cambria" panose="02040503050406030204" pitchFamily="18"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68</a:t>
            </a:fld>
            <a:endParaRPr lang="en-US"/>
          </a:p>
        </p:txBody>
      </p:sp>
    </p:spTree>
    <p:extLst>
      <p:ext uri="{BB962C8B-B14F-4D97-AF65-F5344CB8AC3E}">
        <p14:creationId xmlns:p14="http://schemas.microsoft.com/office/powerpoint/2010/main" val="30110760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Review notes:</a:t>
            </a:r>
          </a:p>
          <a:p>
            <a:endParaRPr lang="en-US" sz="240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a:latin typeface="Cambria" panose="02040503050406030204" pitchFamily="18" charset="0"/>
                <a:ea typeface="Cambria" panose="02040503050406030204" pitchFamily="18" charset="0"/>
              </a:rPr>
              <a:t>Will receive one (1) point for demonstrating one of the following, with a maximum of two (2) points;</a:t>
            </a:r>
          </a:p>
          <a:p>
            <a:pPr lvl="1"/>
            <a:endParaRPr lang="en-US" sz="280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2800">
                <a:latin typeface="Cambria" panose="02040503050406030204" pitchFamily="18" charset="0"/>
                <a:ea typeface="Cambria" panose="02040503050406030204" pitchFamily="18" charset="0"/>
              </a:rPr>
              <a:t>Climate Mitigation (1 point)</a:t>
            </a:r>
          </a:p>
          <a:p>
            <a:pPr marL="914400" lvl="1" indent="-457200">
              <a:buFont typeface="Arial" panose="020B0604020202020204" pitchFamily="34" charset="0"/>
              <a:buChar char="•"/>
            </a:pPr>
            <a:r>
              <a:rPr lang="en-US" sz="2800">
                <a:latin typeface="Cambria" panose="02040503050406030204" pitchFamily="18" charset="0"/>
                <a:ea typeface="Cambria" panose="02040503050406030204" pitchFamily="18" charset="0"/>
              </a:rPr>
              <a:t>Climate Adaption and Resilience (1 point)</a:t>
            </a:r>
          </a:p>
          <a:p>
            <a:pPr marL="914400" lvl="1" indent="-457200">
              <a:buFont typeface="Arial" panose="020B0604020202020204" pitchFamily="34" charset="0"/>
              <a:buChar char="•"/>
            </a:pPr>
            <a:endParaRPr lang="en-US" sz="2800">
              <a:latin typeface="Cambria" panose="02040503050406030204" pitchFamily="18" charset="0"/>
              <a:ea typeface="Cambria" panose="02040503050406030204" pitchFamily="18" charset="0"/>
            </a:endParaRPr>
          </a:p>
          <a:p>
            <a:pPr marL="457200" lvl="1" indent="0">
              <a:buFont typeface="Arial" panose="020B0604020202020204" pitchFamily="34" charset="0"/>
              <a:buNone/>
            </a:pPr>
            <a:r>
              <a:rPr lang="en-US" sz="2800">
                <a:latin typeface="Cambria" panose="02040503050406030204" pitchFamily="18" charset="0"/>
                <a:ea typeface="Cambria" panose="02040503050406030204" pitchFamily="18" charset="0"/>
              </a:rPr>
              <a:t>We will provide more details and training for Climate Changes at Preference Points.</a:t>
            </a:r>
          </a:p>
          <a:p>
            <a:pPr mar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69</a:t>
            </a:fld>
            <a:endParaRPr lang="en-US"/>
          </a:p>
        </p:txBody>
      </p:sp>
    </p:spTree>
    <p:extLst>
      <p:ext uri="{BB962C8B-B14F-4D97-AF65-F5344CB8AC3E}">
        <p14:creationId xmlns:p14="http://schemas.microsoft.com/office/powerpoint/2010/main" val="1483863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Review notes:</a:t>
            </a:r>
          </a:p>
          <a:p>
            <a:pPr marL="0" indent="0">
              <a:buFont typeface="Arial" panose="020B0604020202020204" pitchFamily="34" charset="0"/>
              <a:buNone/>
            </a:pPr>
            <a:endParaRPr lang="en-US"/>
          </a:p>
          <a:p>
            <a:pPr marL="0" indent="0">
              <a:buFont typeface="Arial" panose="020B0604020202020204" pitchFamily="34" charset="0"/>
              <a:buNone/>
            </a:pPr>
            <a:r>
              <a:rPr lang="en-US"/>
              <a:t>For Promise Zones ,</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Complete/submit Certification of Consistency with Promise Zone Goals and Implementation (HUD-50153).</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Signed by Promise Zone Official authorized to certify project meets criteria.</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View list of designated Promise Zones and persons authorized to certify at the website: </a:t>
            </a:r>
          </a:p>
          <a:p>
            <a:pPr marL="0" indent="0">
              <a:buNone/>
            </a:pPr>
            <a:r>
              <a:rPr lang="en-US"/>
              <a:t>	https://www.hudexchange.info/programs/promise-zones/</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70</a:t>
            </a:fld>
            <a:endParaRPr lang="en-US"/>
          </a:p>
        </p:txBody>
      </p:sp>
    </p:spTree>
    <p:extLst>
      <p:ext uri="{BB962C8B-B14F-4D97-AF65-F5344CB8AC3E}">
        <p14:creationId xmlns:p14="http://schemas.microsoft.com/office/powerpoint/2010/main" val="42347734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Before submitting your application, it is important that you are registered with the System for Award Management (SAM.gov) and if you are already registered, then you maintain active with current information. Read note: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UEI (Unique Entity Identifier) Number– number assigned by SAM to identify business entity. All applicants must provide a valid UEI number registered and active in SAM. Its important to provide the correct UEI number that is associated with your organization and is registered with SAM in your application. If you do not have a UEI number, please obtain one from SAM. Previously-used DUNS numbers were the official identifier up to 4/4/2022. All entities must use the UEI number created in SAM. </a:t>
            </a:r>
          </a:p>
          <a:p>
            <a:pPr marL="171450" indent="-171450">
              <a:buFont typeface="Arial" panose="020B0604020202020204" pitchFamily="34" charset="0"/>
              <a:buChar char="•"/>
            </a:pPr>
            <a:r>
              <a:rPr lang="en-US"/>
              <a:t>In order to submit an application on behalf of an organization, you must register on grants.gov and be approved by the </a:t>
            </a:r>
            <a:r>
              <a:rPr lang="en-US" err="1"/>
              <a:t>EBiz</a:t>
            </a:r>
            <a:r>
              <a:rPr lang="en-US"/>
              <a:t> Point of Contact in SAM. These processes can take 4 weeks or longer, so please don’t wait until the last minute. </a:t>
            </a:r>
          </a:p>
          <a:p>
            <a:pPr marL="171450" indent="-171450">
              <a:buFont typeface="Arial" panose="020B0604020202020204" pitchFamily="34" charset="0"/>
              <a:buChar char="•"/>
            </a:pPr>
            <a:endParaRPr lang="en-US"/>
          </a:p>
          <a:p>
            <a:endParaRPr lang="en-US"/>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71</a:t>
            </a:fld>
            <a:endParaRPr lang="en-US"/>
          </a:p>
        </p:txBody>
      </p:sp>
    </p:spTree>
    <p:extLst>
      <p:ext uri="{BB962C8B-B14F-4D97-AF65-F5344CB8AC3E}">
        <p14:creationId xmlns:p14="http://schemas.microsoft.com/office/powerpoint/2010/main" val="78956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covered a lot of information already but have yet to cover the Application Date. The deadline date for this NOFO is </a:t>
            </a:r>
            <a:r>
              <a:rPr lang="en-US" b="1"/>
              <a:t>January 24, 2023 </a:t>
            </a:r>
            <a:r>
              <a:rPr lang="en-US" b="0"/>
              <a:t>at </a:t>
            </a:r>
            <a:r>
              <a:rPr lang="en-US" b="1"/>
              <a:t>11:59:59 pm EST</a:t>
            </a:r>
            <a:r>
              <a:rPr lang="en-US" b="0"/>
              <a:t>. Please be mindful if you’re located in a different time zone. </a:t>
            </a:r>
          </a:p>
        </p:txBody>
      </p:sp>
      <p:sp>
        <p:nvSpPr>
          <p:cNvPr id="4" name="Slide Number Placeholder 3"/>
          <p:cNvSpPr>
            <a:spLocks noGrp="1"/>
          </p:cNvSpPr>
          <p:nvPr>
            <p:ph type="sldNum" sz="quarter" idx="10"/>
          </p:nvPr>
        </p:nvSpPr>
        <p:spPr/>
        <p:txBody>
          <a:bodyPr/>
          <a:lstStyle/>
          <a:p>
            <a:fld id="{5D87D6AC-E57C-49A0-9D2C-AA37DE69C01B}" type="slidenum">
              <a:rPr lang="en-US" smtClean="0"/>
              <a:pPr/>
              <a:t>72</a:t>
            </a:fld>
            <a:endParaRPr lang="en-US"/>
          </a:p>
        </p:txBody>
      </p:sp>
    </p:spTree>
    <p:extLst>
      <p:ext uri="{BB962C8B-B14F-4D97-AF65-F5344CB8AC3E}">
        <p14:creationId xmlns:p14="http://schemas.microsoft.com/office/powerpoint/2010/main" val="19826407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submitting through grants.gov, it is very important to be aware of the following things… </a:t>
            </a:r>
          </a:p>
          <a:p>
            <a:endParaRPr lang="en-US"/>
          </a:p>
          <a:p>
            <a:r>
              <a:rPr lang="en-US"/>
              <a:t>**Read the slide </a:t>
            </a:r>
          </a:p>
        </p:txBody>
      </p:sp>
      <p:sp>
        <p:nvSpPr>
          <p:cNvPr id="4" name="Slide Number Placeholder 3"/>
          <p:cNvSpPr>
            <a:spLocks noGrp="1"/>
          </p:cNvSpPr>
          <p:nvPr>
            <p:ph type="sldNum" sz="quarter" idx="5"/>
          </p:nvPr>
        </p:nvSpPr>
        <p:spPr/>
        <p:txBody>
          <a:bodyPr/>
          <a:lstStyle/>
          <a:p>
            <a:fld id="{5D87D6AC-E57C-49A0-9D2C-AA37DE69C01B}" type="slidenum">
              <a:rPr lang="en-US" smtClean="0"/>
              <a:pPr/>
              <a:t>73</a:t>
            </a:fld>
            <a:endParaRPr lang="en-US"/>
          </a:p>
        </p:txBody>
      </p:sp>
    </p:spTree>
    <p:extLst>
      <p:ext uri="{BB962C8B-B14F-4D97-AF65-F5344CB8AC3E}">
        <p14:creationId xmlns:p14="http://schemas.microsoft.com/office/powerpoint/2010/main" val="19475962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74</a:t>
            </a:fld>
            <a:endParaRPr lang="en-US"/>
          </a:p>
        </p:txBody>
      </p:sp>
    </p:spTree>
    <p:extLst>
      <p:ext uri="{BB962C8B-B14F-4D97-AF65-F5344CB8AC3E}">
        <p14:creationId xmlns:p14="http://schemas.microsoft.com/office/powerpoint/2010/main" val="27146725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75</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Let’s review the Funding Restrictions under the following categories.  READ slide</a:t>
            </a:r>
          </a:p>
        </p:txBody>
      </p:sp>
    </p:spTree>
    <p:extLst>
      <p:ext uri="{BB962C8B-B14F-4D97-AF65-F5344CB8AC3E}">
        <p14:creationId xmlns:p14="http://schemas.microsoft.com/office/powerpoint/2010/main" val="1187232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76</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**Read the slide </a:t>
            </a:r>
          </a:p>
        </p:txBody>
      </p:sp>
    </p:spTree>
    <p:extLst>
      <p:ext uri="{BB962C8B-B14F-4D97-AF65-F5344CB8AC3E}">
        <p14:creationId xmlns:p14="http://schemas.microsoft.com/office/powerpoint/2010/main" val="266785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latin typeface="Arial"/>
                <a:cs typeface="Arial"/>
              </a:rPr>
              <a:t> </a:t>
            </a:r>
            <a:endParaRPr lang="en-US" sz="1600">
              <a:solidFill>
                <a:srgbClr val="0070C0"/>
              </a:solidFill>
              <a:latin typeface="Arial"/>
              <a:cs typeface="Arial"/>
            </a:endParaRPr>
          </a:p>
        </p:txBody>
      </p:sp>
      <p:sp>
        <p:nvSpPr>
          <p:cNvPr id="4" name="Slide Number Placeholder 3"/>
          <p:cNvSpPr>
            <a:spLocks noGrp="1"/>
          </p:cNvSpPr>
          <p:nvPr>
            <p:ph type="sldNum" sz="quarter" idx="10"/>
          </p:nvPr>
        </p:nvSpPr>
        <p:spPr/>
        <p:txBody>
          <a:bodyPr/>
          <a:lstStyle/>
          <a:p>
            <a:fld id="{5D87D6AC-E57C-49A0-9D2C-AA37DE69C01B}" type="slidenum">
              <a:rPr lang="en-US" smtClean="0"/>
              <a:pPr/>
              <a:t>7</a:t>
            </a:fld>
            <a:endParaRPr lang="en-US"/>
          </a:p>
        </p:txBody>
      </p:sp>
    </p:spTree>
    <p:extLst>
      <p:ext uri="{BB962C8B-B14F-4D97-AF65-F5344CB8AC3E}">
        <p14:creationId xmlns:p14="http://schemas.microsoft.com/office/powerpoint/2010/main" val="15421275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77</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**Read the slide </a:t>
            </a:r>
          </a:p>
        </p:txBody>
      </p:sp>
    </p:spTree>
    <p:extLst>
      <p:ext uri="{BB962C8B-B14F-4D97-AF65-F5344CB8AC3E}">
        <p14:creationId xmlns:p14="http://schemas.microsoft.com/office/powerpoint/2010/main" val="37485286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78</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**Read the slide </a:t>
            </a:r>
          </a:p>
        </p:txBody>
      </p:sp>
    </p:spTree>
    <p:extLst>
      <p:ext uri="{BB962C8B-B14F-4D97-AF65-F5344CB8AC3E}">
        <p14:creationId xmlns:p14="http://schemas.microsoft.com/office/powerpoint/2010/main" val="15355206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79</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**Read the slide </a:t>
            </a:r>
          </a:p>
        </p:txBody>
      </p:sp>
    </p:spTree>
    <p:extLst>
      <p:ext uri="{BB962C8B-B14F-4D97-AF65-F5344CB8AC3E}">
        <p14:creationId xmlns:p14="http://schemas.microsoft.com/office/powerpoint/2010/main" val="29186456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80</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**Read the slide </a:t>
            </a:r>
          </a:p>
        </p:txBody>
      </p:sp>
    </p:spTree>
    <p:extLst>
      <p:ext uri="{BB962C8B-B14F-4D97-AF65-F5344CB8AC3E}">
        <p14:creationId xmlns:p14="http://schemas.microsoft.com/office/powerpoint/2010/main" val="21832482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81</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latin typeface="Arial" pitchFamily="34" charset="0"/>
                <a:ea typeface="ＭＳ Ｐゴシック" pitchFamily="34" charset="-128"/>
              </a:rPr>
              <a:t>**Read the slide </a:t>
            </a:r>
          </a:p>
        </p:txBody>
      </p:sp>
    </p:spTree>
    <p:extLst>
      <p:ext uri="{BB962C8B-B14F-4D97-AF65-F5344CB8AC3E}">
        <p14:creationId xmlns:p14="http://schemas.microsoft.com/office/powerpoint/2010/main" val="29523904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849" indent="-285711" eaLnBrk="0" hangingPunct="0">
              <a:defRPr i="1">
                <a:solidFill>
                  <a:schemeClr val="tx1"/>
                </a:solidFill>
                <a:latin typeface="Arial" pitchFamily="34" charset="0"/>
                <a:ea typeface="ＭＳ Ｐゴシック" pitchFamily="34" charset="-128"/>
              </a:defRPr>
            </a:lvl2pPr>
            <a:lvl3pPr marL="1142845" indent="-228569" eaLnBrk="0" hangingPunct="0">
              <a:defRPr i="1">
                <a:solidFill>
                  <a:schemeClr val="tx1"/>
                </a:solidFill>
                <a:latin typeface="Arial" pitchFamily="34" charset="0"/>
                <a:ea typeface="ＭＳ Ｐゴシック" pitchFamily="34" charset="-128"/>
              </a:defRPr>
            </a:lvl3pPr>
            <a:lvl4pPr marL="1599983" indent="-228569" eaLnBrk="0" hangingPunct="0">
              <a:defRPr i="1">
                <a:solidFill>
                  <a:schemeClr val="tx1"/>
                </a:solidFill>
                <a:latin typeface="Arial" pitchFamily="34" charset="0"/>
                <a:ea typeface="ＭＳ Ｐゴシック" pitchFamily="34" charset="-128"/>
              </a:defRPr>
            </a:lvl4pPr>
            <a:lvl5pPr marL="2057122" indent="-228569" eaLnBrk="0" hangingPunct="0">
              <a:defRPr i="1">
                <a:solidFill>
                  <a:schemeClr val="tx1"/>
                </a:solidFill>
                <a:latin typeface="Arial" pitchFamily="34" charset="0"/>
                <a:ea typeface="ＭＳ Ｐゴシック" pitchFamily="34" charset="-128"/>
              </a:defRPr>
            </a:lvl5pPr>
            <a:lvl6pPr marL="2514260" indent="-228569"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398" indent="-228569"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536" indent="-228569"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674" indent="-228569"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79B011A7-FD77-483A-9D20-B6F776AE3D75}" type="slidenum">
              <a:rPr lang="en-US" i="0" smtClean="0">
                <a:latin typeface="Times New Roman" pitchFamily="18" charset="0"/>
              </a:rPr>
              <a:pPr eaLnBrk="1" hangingPunct="1"/>
              <a:t>82</a:t>
            </a:fld>
            <a:endParaRPr lang="en-US"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623890" y="4421190"/>
            <a:ext cx="5697537"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a:latin typeface="Cambria" panose="02040503050406030204" pitchFamily="18" charset="0"/>
                <a:ea typeface="Cambria" panose="02040503050406030204" pitchFamily="18" charset="0"/>
              </a:rPr>
              <a:t>This concludes the Overview component of the FY22 IHBG Competitive NOFO Training. Please continue to the next presentation on Rating Factor 1 – Capacity of the Applicant</a:t>
            </a: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120283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have been several changes to the NOFO compared to last year's NOFO so let's take a few minutes to highlight some of the changes. We will discuss each one in more detail once we reach that topic in the NOFO.</a:t>
            </a:r>
          </a:p>
        </p:txBody>
      </p:sp>
      <p:sp>
        <p:nvSpPr>
          <p:cNvPr id="4" name="Slide Number Placeholder 3"/>
          <p:cNvSpPr>
            <a:spLocks noGrp="1"/>
          </p:cNvSpPr>
          <p:nvPr>
            <p:ph type="sldNum" sz="quarter" idx="5"/>
          </p:nvPr>
        </p:nvSpPr>
        <p:spPr/>
        <p:txBody>
          <a:bodyPr/>
          <a:lstStyle/>
          <a:p>
            <a:fld id="{5D87D6AC-E57C-49A0-9D2C-AA37DE69C01B}" type="slidenum">
              <a:rPr lang="en-US" smtClean="0"/>
              <a:pPr/>
              <a:t>8</a:t>
            </a:fld>
            <a:endParaRPr lang="en-US"/>
          </a:p>
        </p:txBody>
      </p:sp>
    </p:spTree>
    <p:extLst>
      <p:ext uri="{BB962C8B-B14F-4D97-AF65-F5344CB8AC3E}">
        <p14:creationId xmlns:p14="http://schemas.microsoft.com/office/powerpoint/2010/main" val="3043681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11</a:t>
            </a:fld>
            <a:endParaRPr lang="en-US"/>
          </a:p>
        </p:txBody>
      </p:sp>
    </p:spTree>
    <p:extLst>
      <p:ext uri="{BB962C8B-B14F-4D97-AF65-F5344CB8AC3E}">
        <p14:creationId xmlns:p14="http://schemas.microsoft.com/office/powerpoint/2010/main" val="314394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4116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69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0046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a:t>Click to edit Master title style</a:t>
            </a:r>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41AC63-A143-4369-A90D-8ED6BABE9C51}" type="datetime1">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26A9-C7FB-474D-8472-18C731E71348}" type="slidenum">
              <a:rPr lang="en-US" smtClean="0"/>
              <a:pPr/>
              <a:t>‹#›</a:t>
            </a:fld>
            <a:endParaRPr lang="en-US"/>
          </a:p>
        </p:txBody>
      </p:sp>
    </p:spTree>
    <p:extLst>
      <p:ext uri="{BB962C8B-B14F-4D97-AF65-F5344CB8AC3E}">
        <p14:creationId xmlns:p14="http://schemas.microsoft.com/office/powerpoint/2010/main" val="39674101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165C-847E-42EB-941E-F5BC6064B68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1656B-C26F-4309-A6CD-CC39A6BB622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8DCC05-3A72-4696-8A06-84BEC4C55E0C}"/>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5" name="Footer Placeholder 4">
            <a:extLst>
              <a:ext uri="{FF2B5EF4-FFF2-40B4-BE49-F238E27FC236}">
                <a16:creationId xmlns:a16="http://schemas.microsoft.com/office/drawing/2014/main" id="{BA034896-A700-46C7-A7DD-81C0D7CDA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9FAB1-0298-4F65-B799-276BC0072622}"/>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30317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7FF-3730-488B-A592-5B8550A53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E2245-21A6-41C8-A45A-9074BEF5C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DC2E7-8DA6-4FC0-B446-2BD902A2E14D}"/>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5" name="Footer Placeholder 4">
            <a:extLst>
              <a:ext uri="{FF2B5EF4-FFF2-40B4-BE49-F238E27FC236}">
                <a16:creationId xmlns:a16="http://schemas.microsoft.com/office/drawing/2014/main" id="{C3FBB225-DC60-4882-8EA9-6220CB1DB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8F7EB-F35C-483E-8BFE-534F03DB3083}"/>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34426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A2E8-9ABF-435B-8362-C27414F04559}"/>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540C3-8F6D-4076-ADA9-4EBB1AB97FD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D4619-ABEF-4BFD-8366-95D36FA119B4}"/>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5" name="Footer Placeholder 4">
            <a:extLst>
              <a:ext uri="{FF2B5EF4-FFF2-40B4-BE49-F238E27FC236}">
                <a16:creationId xmlns:a16="http://schemas.microsoft.com/office/drawing/2014/main" id="{FEFF59D4-3670-4900-BBE3-80EE36A13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B9B97-4924-43B7-A78B-9476936BAD4A}"/>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4073225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E430-C6B6-4735-B29F-2D8C49904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1B2303-3553-444A-85EA-AD922AC4BAE2}"/>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41AE9-B4CF-4954-88B4-92380FC0DC3C}"/>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02437-ADED-4535-AF7E-238A921B6ABB}"/>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6" name="Footer Placeholder 5">
            <a:extLst>
              <a:ext uri="{FF2B5EF4-FFF2-40B4-BE49-F238E27FC236}">
                <a16:creationId xmlns:a16="http://schemas.microsoft.com/office/drawing/2014/main" id="{C3182488-8EF2-44CE-B5F7-25E66CB39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5FF11-768F-4FCA-B796-3977C6B08639}"/>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806039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C49A-B0E2-452B-965A-181BAA4652DD}"/>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ACBF8-E3BC-4AE6-95CA-06E81A7623C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178C81-0CC2-410A-AD2A-3EC1758B76E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AD8B6-0008-4024-9803-F139F200B9E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1EACAC-8467-4C99-9225-F20EE851E16C}"/>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FA02A-F960-4B4B-A6C3-9CA12ED4D9A9}"/>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8" name="Footer Placeholder 7">
            <a:extLst>
              <a:ext uri="{FF2B5EF4-FFF2-40B4-BE49-F238E27FC236}">
                <a16:creationId xmlns:a16="http://schemas.microsoft.com/office/drawing/2014/main" id="{E335393B-EEF2-4760-8CE7-EDB4741E2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F4711-88EC-4F55-B3E9-D55415BD49AE}"/>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3196346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1945-7559-4CD0-8F0D-DF9F64ED3B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BC78F-4A12-4A6A-9732-EB0C870EA63B}"/>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4" name="Footer Placeholder 3">
            <a:extLst>
              <a:ext uri="{FF2B5EF4-FFF2-40B4-BE49-F238E27FC236}">
                <a16:creationId xmlns:a16="http://schemas.microsoft.com/office/drawing/2014/main" id="{F4E2140D-700D-4832-A77B-D9336AED2B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313F68-034B-4D37-9B81-DF23B188C016}"/>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95284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09F9A8-A0FF-4B34-8587-78D25A85D836}"/>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3" name="Footer Placeholder 2">
            <a:extLst>
              <a:ext uri="{FF2B5EF4-FFF2-40B4-BE49-F238E27FC236}">
                <a16:creationId xmlns:a16="http://schemas.microsoft.com/office/drawing/2014/main" id="{64F9BB09-5B52-46AC-84BD-25D7416634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637C8F-64B6-438B-A1E9-82F71259A294}"/>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59144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0374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1686-2373-42CF-BD3F-65329EE007F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E329A-7489-4889-B2C0-32544C96A9B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6A63-A8E6-40EA-96DD-A2B1363450B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F0D8E-2D69-486A-A8E5-501290CFB07C}"/>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6" name="Footer Placeholder 5">
            <a:extLst>
              <a:ext uri="{FF2B5EF4-FFF2-40B4-BE49-F238E27FC236}">
                <a16:creationId xmlns:a16="http://schemas.microsoft.com/office/drawing/2014/main" id="{7728B6B0-0A50-40E2-85F0-EB605F5A7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841DC-BB9B-4622-9898-02A6978C6BA5}"/>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97383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33E1-0F46-4646-96D6-F3C5F8B648F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90833-1F13-4B5A-9E63-9F502245DC8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8848E-5509-4D0D-AA45-663A12896E7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24CE8-CDA5-4353-9ABA-D881FA8734AB}"/>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6" name="Footer Placeholder 5">
            <a:extLst>
              <a:ext uri="{FF2B5EF4-FFF2-40B4-BE49-F238E27FC236}">
                <a16:creationId xmlns:a16="http://schemas.microsoft.com/office/drawing/2014/main" id="{E5DBB750-CC7B-4B65-980B-854840C61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0B049-6420-4476-A6AD-DE3710F5C4EB}"/>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76068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FB91-6630-448E-AD03-5CBF3050ED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95C83E-11C4-4C4C-B748-4668771EE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5B93D-C53E-4762-B84C-C5DD33EBF1A5}"/>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5" name="Footer Placeholder 4">
            <a:extLst>
              <a:ext uri="{FF2B5EF4-FFF2-40B4-BE49-F238E27FC236}">
                <a16:creationId xmlns:a16="http://schemas.microsoft.com/office/drawing/2014/main" id="{F723C3F5-E522-42BE-AAD3-E635F09AA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F379B-8409-4ECE-BEB5-4A0C45CB53BA}"/>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3947252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39B288-A14C-4041-880E-94E984238F18}"/>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54AF5-49F5-48D4-AB79-26C15C8CE51F}"/>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25509-0495-4745-A55E-32C58DC46046}"/>
              </a:ext>
            </a:extLst>
          </p:cNvPr>
          <p:cNvSpPr>
            <a:spLocks noGrp="1"/>
          </p:cNvSpPr>
          <p:nvPr>
            <p:ph type="dt" sz="half" idx="10"/>
          </p:nvPr>
        </p:nvSpPr>
        <p:spPr/>
        <p:txBody>
          <a:bodyPr/>
          <a:lstStyle/>
          <a:p>
            <a:fld id="{5B5BCB08-6668-4D5C-824F-2BFA69533954}" type="datetimeFigureOut">
              <a:rPr lang="en-US" smtClean="0"/>
              <a:t>11/9/2022</a:t>
            </a:fld>
            <a:endParaRPr lang="en-US"/>
          </a:p>
        </p:txBody>
      </p:sp>
      <p:sp>
        <p:nvSpPr>
          <p:cNvPr id="5" name="Footer Placeholder 4">
            <a:extLst>
              <a:ext uri="{FF2B5EF4-FFF2-40B4-BE49-F238E27FC236}">
                <a16:creationId xmlns:a16="http://schemas.microsoft.com/office/drawing/2014/main" id="{89C638AE-3FDB-4470-9A56-BAE43A1C6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74EF3-411B-4AB2-9D2C-7FC873C2E7A0}"/>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73572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043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387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912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167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544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961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117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11/9/2022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30482288"/>
      </p:ext>
    </p:extLst>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 id="21474852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7000">
              <a:schemeClr val="bg2">
                <a:shade val="100000"/>
                <a:hueMod val="100000"/>
                <a:satMod val="110000"/>
                <a:lumMod val="130000"/>
              </a:schemeClr>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2F75C-BF6A-47D5-BDE7-90F772A31BE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D7C7E-35F2-479D-A6B8-15B52BE4D5C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00329-66BB-4C6B-829B-1BC114945D7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B5BCB08-6668-4D5C-824F-2BFA69533954}" type="datetimeFigureOut">
              <a:rPr lang="en-US" smtClean="0"/>
              <a:t>11/9/2022</a:t>
            </a:fld>
            <a:endParaRPr lang="en-US"/>
          </a:p>
        </p:txBody>
      </p:sp>
      <p:sp>
        <p:nvSpPr>
          <p:cNvPr id="5" name="Footer Placeholder 4">
            <a:extLst>
              <a:ext uri="{FF2B5EF4-FFF2-40B4-BE49-F238E27FC236}">
                <a16:creationId xmlns:a16="http://schemas.microsoft.com/office/drawing/2014/main" id="{A0F3DB22-CB5B-4CDD-9AE3-59BAA3678C6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99CC63-4C69-44BA-B7A1-2DC4E32AC36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22BE6C-7FE7-428D-957D-EF2F8CF21266}" type="slidenum">
              <a:rPr lang="en-US" smtClean="0"/>
              <a:t>‹#›</a:t>
            </a:fld>
            <a:endParaRPr lang="en-US"/>
          </a:p>
        </p:txBody>
      </p:sp>
    </p:spTree>
    <p:extLst>
      <p:ext uri="{BB962C8B-B14F-4D97-AF65-F5344CB8AC3E}">
        <p14:creationId xmlns:p14="http://schemas.microsoft.com/office/powerpoint/2010/main" val="857021507"/>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HBGCompetitiveProgram@hud.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sv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sv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hyperlink" Target="https://www.hudexchange.info/programs/promise-zone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hyperlink" Target="https://www.opm.gov/policy-data-oversight/pay-leave/salaries-wages/salary-tables/pdf/2022/EX.pdf"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384C3-05D9-43DB-B602-8850BF8BCF6F}"/>
              </a:ext>
            </a:extLst>
          </p:cNvPr>
          <p:cNvSpPr>
            <a:spLocks noGrp="1"/>
          </p:cNvSpPr>
          <p:nvPr>
            <p:ph type="ctrTitle"/>
          </p:nvPr>
        </p:nvSpPr>
        <p:spPr>
          <a:xfrm>
            <a:off x="1194708" y="3408152"/>
            <a:ext cx="7162799" cy="914400"/>
          </a:xfrm>
        </p:spPr>
        <p:txBody>
          <a:bodyPr>
            <a:normAutofit/>
          </a:bodyPr>
          <a:lstStyle/>
          <a:p>
            <a:r>
              <a:rPr lang="en-US" sz="2400" b="1">
                <a:latin typeface="Book Antiqua"/>
                <a:ea typeface="PMingLiU-ExtB"/>
              </a:rPr>
              <a:t>FY 2022 Indian Housing Block Grant (IHBG) Competitive Program NOFO Training </a:t>
            </a:r>
          </a:p>
        </p:txBody>
      </p:sp>
      <p:cxnSp>
        <p:nvCxnSpPr>
          <p:cNvPr id="8" name="Straight Connector 7">
            <a:extLst>
              <a:ext uri="{FF2B5EF4-FFF2-40B4-BE49-F238E27FC236}">
                <a16:creationId xmlns:a16="http://schemas.microsoft.com/office/drawing/2014/main" id="{0A24BEE2-C14F-407B-89C5-909690CF9D4D}"/>
              </a:ext>
            </a:extLst>
          </p:cNvPr>
          <p:cNvCxnSpPr/>
          <p:nvPr/>
        </p:nvCxnSpPr>
        <p:spPr>
          <a:xfrm>
            <a:off x="994137" y="3479114"/>
            <a:ext cx="7162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DDD902C-8DE1-4C39-A259-6953D03A5F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56" t="6279" r="17566" b="18605"/>
          <a:stretch/>
        </p:blipFill>
        <p:spPr bwMode="auto">
          <a:xfrm>
            <a:off x="2680803" y="626105"/>
            <a:ext cx="3850429" cy="27486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6781894-DAE8-24DD-70AF-7672F6D85C18}"/>
              </a:ext>
            </a:extLst>
          </p:cNvPr>
          <p:cNvGrpSpPr/>
          <p:nvPr/>
        </p:nvGrpSpPr>
        <p:grpSpPr>
          <a:xfrm>
            <a:off x="2719" y="-21762"/>
            <a:ext cx="9160260" cy="477818"/>
            <a:chOff x="2719" y="-21763"/>
            <a:chExt cx="9160260" cy="703121"/>
          </a:xfrm>
        </p:grpSpPr>
        <p:pic>
          <p:nvPicPr>
            <p:cNvPr id="13" name="Picture 2">
              <a:extLst>
                <a:ext uri="{FF2B5EF4-FFF2-40B4-BE49-F238E27FC236}">
                  <a16:creationId xmlns:a16="http://schemas.microsoft.com/office/drawing/2014/main" id="{C1E70EE1-09FE-C57B-D667-5B6BE63E4420}"/>
                </a:ext>
              </a:extLst>
            </p:cNvPr>
            <p:cNvPicPr>
              <a:picLocks noChangeAspect="1"/>
            </p:cNvPicPr>
            <p:nvPr/>
          </p:nvPicPr>
          <p:blipFill>
            <a:blip r:embed="rId4"/>
            <a:stretch>
              <a:fillRect/>
            </a:stretch>
          </p:blipFill>
          <p:spPr>
            <a:xfrm rot="10800000">
              <a:off x="4572000" y="-11246"/>
              <a:ext cx="4590979" cy="692604"/>
            </a:xfrm>
            <a:prstGeom prst="rect">
              <a:avLst/>
            </a:prstGeom>
          </p:spPr>
        </p:pic>
        <p:pic>
          <p:nvPicPr>
            <p:cNvPr id="14" name="Picture 13">
              <a:extLst>
                <a:ext uri="{FF2B5EF4-FFF2-40B4-BE49-F238E27FC236}">
                  <a16:creationId xmlns:a16="http://schemas.microsoft.com/office/drawing/2014/main" id="{FBAF1FC0-90FD-6A09-96F8-2E036101C6E1}"/>
                </a:ext>
              </a:extLst>
            </p:cNvPr>
            <p:cNvPicPr>
              <a:picLocks noChangeAspect="1"/>
            </p:cNvPicPr>
            <p:nvPr/>
          </p:nvPicPr>
          <p:blipFill>
            <a:blip r:embed="rId4"/>
            <a:stretch>
              <a:fillRect/>
            </a:stretch>
          </p:blipFill>
          <p:spPr>
            <a:xfrm rot="10800000">
              <a:off x="2375940" y="-11247"/>
              <a:ext cx="3305331" cy="692604"/>
            </a:xfrm>
            <a:prstGeom prst="rect">
              <a:avLst/>
            </a:prstGeom>
          </p:spPr>
        </p:pic>
        <p:pic>
          <p:nvPicPr>
            <p:cNvPr id="15" name="Picture 14">
              <a:extLst>
                <a:ext uri="{FF2B5EF4-FFF2-40B4-BE49-F238E27FC236}">
                  <a16:creationId xmlns:a16="http://schemas.microsoft.com/office/drawing/2014/main" id="{BEAD6CBA-68C5-AEB9-3D49-FD6ABF3BFDFF}"/>
                </a:ext>
              </a:extLst>
            </p:cNvPr>
            <p:cNvPicPr>
              <a:picLocks noChangeAspect="1"/>
            </p:cNvPicPr>
            <p:nvPr/>
          </p:nvPicPr>
          <p:blipFill>
            <a:blip r:embed="rId4"/>
            <a:stretch>
              <a:fillRect/>
            </a:stretch>
          </p:blipFill>
          <p:spPr>
            <a:xfrm rot="10800000">
              <a:off x="2719" y="-21763"/>
              <a:ext cx="3100243" cy="703119"/>
            </a:xfrm>
            <a:prstGeom prst="rect">
              <a:avLst/>
            </a:prstGeom>
          </p:spPr>
        </p:pic>
      </p:grpSp>
      <p:grpSp>
        <p:nvGrpSpPr>
          <p:cNvPr id="9" name="Group 8">
            <a:extLst>
              <a:ext uri="{FF2B5EF4-FFF2-40B4-BE49-F238E27FC236}">
                <a16:creationId xmlns:a16="http://schemas.microsoft.com/office/drawing/2014/main" id="{17BB0978-0D09-C56B-BDEE-7EB77D5154BB}"/>
              </a:ext>
            </a:extLst>
          </p:cNvPr>
          <p:cNvGrpSpPr/>
          <p:nvPr/>
        </p:nvGrpSpPr>
        <p:grpSpPr>
          <a:xfrm>
            <a:off x="-16259" y="4676937"/>
            <a:ext cx="9160259" cy="477819"/>
            <a:chOff x="-16259" y="4451629"/>
            <a:chExt cx="9160259" cy="703120"/>
          </a:xfrm>
        </p:grpSpPr>
        <p:pic>
          <p:nvPicPr>
            <p:cNvPr id="3" name="Picture 2">
              <a:extLst>
                <a:ext uri="{FF2B5EF4-FFF2-40B4-BE49-F238E27FC236}">
                  <a16:creationId xmlns:a16="http://schemas.microsoft.com/office/drawing/2014/main" id="{92027232-4B34-00A3-6DDA-389FB4FCF48D}"/>
                </a:ext>
              </a:extLst>
            </p:cNvPr>
            <p:cNvPicPr>
              <a:picLocks noChangeAspect="1"/>
            </p:cNvPicPr>
            <p:nvPr/>
          </p:nvPicPr>
          <p:blipFill>
            <a:blip r:embed="rId4"/>
            <a:stretch>
              <a:fillRect/>
            </a:stretch>
          </p:blipFill>
          <p:spPr>
            <a:xfrm>
              <a:off x="-16259" y="4451629"/>
              <a:ext cx="4590979" cy="692604"/>
            </a:xfrm>
            <a:prstGeom prst="rect">
              <a:avLst/>
            </a:prstGeom>
          </p:spPr>
        </p:pic>
        <p:pic>
          <p:nvPicPr>
            <p:cNvPr id="4" name="Picture 3">
              <a:extLst>
                <a:ext uri="{FF2B5EF4-FFF2-40B4-BE49-F238E27FC236}">
                  <a16:creationId xmlns:a16="http://schemas.microsoft.com/office/drawing/2014/main" id="{8F10E55E-7A0C-FC47-7CC8-C8A36DB56693}"/>
                </a:ext>
              </a:extLst>
            </p:cNvPr>
            <p:cNvPicPr>
              <a:picLocks noChangeAspect="1"/>
            </p:cNvPicPr>
            <p:nvPr/>
          </p:nvPicPr>
          <p:blipFill>
            <a:blip r:embed="rId4"/>
            <a:stretch>
              <a:fillRect/>
            </a:stretch>
          </p:blipFill>
          <p:spPr>
            <a:xfrm>
              <a:off x="3465449" y="4451630"/>
              <a:ext cx="3305331" cy="692604"/>
            </a:xfrm>
            <a:prstGeom prst="rect">
              <a:avLst/>
            </a:prstGeom>
          </p:spPr>
        </p:pic>
        <p:pic>
          <p:nvPicPr>
            <p:cNvPr id="6" name="Picture 5">
              <a:extLst>
                <a:ext uri="{FF2B5EF4-FFF2-40B4-BE49-F238E27FC236}">
                  <a16:creationId xmlns:a16="http://schemas.microsoft.com/office/drawing/2014/main" id="{B4AD9CAD-B28C-EC96-EE09-56C6D62EC9F0}"/>
                </a:ext>
              </a:extLst>
            </p:cNvPr>
            <p:cNvPicPr>
              <a:picLocks noChangeAspect="1"/>
            </p:cNvPicPr>
            <p:nvPr/>
          </p:nvPicPr>
          <p:blipFill>
            <a:blip r:embed="rId4"/>
            <a:stretch>
              <a:fillRect/>
            </a:stretch>
          </p:blipFill>
          <p:spPr>
            <a:xfrm>
              <a:off x="6043757" y="4451629"/>
              <a:ext cx="3100243" cy="703120"/>
            </a:xfrm>
            <a:prstGeom prst="rect">
              <a:avLst/>
            </a:prstGeom>
          </p:spPr>
        </p:pic>
      </p:grpSp>
    </p:spTree>
    <p:extLst>
      <p:ext uri="{BB962C8B-B14F-4D97-AF65-F5344CB8AC3E}">
        <p14:creationId xmlns:p14="http://schemas.microsoft.com/office/powerpoint/2010/main" val="66228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18932" y="23347"/>
            <a:ext cx="7279736" cy="960668"/>
          </a:xfrm>
        </p:spPr>
        <p:txBody>
          <a:bodyPr>
            <a:normAutofit/>
          </a:bodyPr>
          <a:lstStyle/>
          <a:p>
            <a:r>
              <a:rPr lang="en-US" sz="3600" b="1">
                <a:latin typeface="Cambria" panose="02040503050406030204" pitchFamily="18" charset="0"/>
                <a:ea typeface="Cambria" panose="02040503050406030204" pitchFamily="18" charset="0"/>
              </a:rPr>
              <a:t>Changes from Previous NOFO</a:t>
            </a:r>
            <a:r>
              <a:rPr lang="en-US" b="1">
                <a:latin typeface="Cambria" panose="02040503050406030204" pitchFamily="18" charset="0"/>
                <a:ea typeface="Cambria" panose="02040503050406030204" pitchFamily="18" charset="0"/>
              </a:rPr>
              <a:t> </a:t>
            </a:r>
            <a:r>
              <a:rPr lang="en-US" sz="1800" b="1">
                <a:latin typeface="Cambria" panose="02040503050406030204" pitchFamily="18" charset="0"/>
                <a:ea typeface="Cambria" panose="02040503050406030204" pitchFamily="18" charset="0"/>
              </a:rPr>
              <a:t>(cont.)</a:t>
            </a:r>
          </a:p>
        </p:txBody>
      </p:sp>
      <p:sp>
        <p:nvSpPr>
          <p:cNvPr id="5" name="Content Placeholder 4">
            <a:extLst>
              <a:ext uri="{FF2B5EF4-FFF2-40B4-BE49-F238E27FC236}">
                <a16:creationId xmlns:a16="http://schemas.microsoft.com/office/drawing/2014/main" id="{EDD614BC-C500-41C7-B5D7-A710411CC501}"/>
              </a:ext>
            </a:extLst>
          </p:cNvPr>
          <p:cNvSpPr>
            <a:spLocks noGrp="1"/>
          </p:cNvSpPr>
          <p:nvPr>
            <p:ph idx="1"/>
          </p:nvPr>
        </p:nvSpPr>
        <p:spPr>
          <a:xfrm>
            <a:off x="694957" y="899053"/>
            <a:ext cx="7754086" cy="4006317"/>
          </a:xfrm>
        </p:spPr>
        <p:txBody>
          <a:bodyPr>
            <a:normAutofit/>
          </a:bodyPr>
          <a:lstStyle/>
          <a:p>
            <a:pPr marL="0" indent="0">
              <a:lnSpc>
                <a:spcPct val="120000"/>
              </a:lnSpc>
              <a:buNone/>
            </a:pPr>
            <a:r>
              <a:rPr lang="en-US" b="1">
                <a:solidFill>
                  <a:schemeClr val="accent6"/>
                </a:solidFill>
                <a:latin typeface="Cambria" panose="02040503050406030204" pitchFamily="18" charset="0"/>
                <a:ea typeface="Cambria" panose="02040503050406030204" pitchFamily="18" charset="0"/>
              </a:rPr>
              <a:t>Format and Form </a:t>
            </a:r>
          </a:p>
          <a:p>
            <a:pPr marL="0" marR="0" lvl="0" indent="0">
              <a:lnSpc>
                <a:spcPct val="120000"/>
              </a:lnSpc>
              <a:spcBef>
                <a:spcPts val="0"/>
              </a:spcBef>
              <a:spcAft>
                <a:spcPts val="10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marR="0" lvl="0" indent="0">
              <a:lnSpc>
                <a:spcPct val="120000"/>
              </a:lnSpc>
              <a:spcBef>
                <a:spcPts val="0"/>
              </a:spcBef>
              <a:spcAft>
                <a:spcPts val="100"/>
              </a:spcAft>
              <a:buNone/>
            </a:pPr>
            <a:r>
              <a:rPr lang="en-US" b="1">
                <a:solidFill>
                  <a:srgbClr val="000000"/>
                </a:solidFill>
                <a:effectLst/>
                <a:latin typeface="Cambria" panose="02040503050406030204" pitchFamily="18" charset="0"/>
                <a:ea typeface="Cambria" panose="02040503050406030204" pitchFamily="18" charset="0"/>
                <a:cs typeface="Helvetica" panose="020B0604020202020204" pitchFamily="34" charset="0"/>
              </a:rPr>
              <a:t>Budget Narrative: </a:t>
            </a:r>
            <a:r>
              <a:rPr lang="en-US">
                <a:solidFill>
                  <a:srgbClr val="000000"/>
                </a:solidFill>
                <a:effectLst/>
                <a:latin typeface="Cambria" panose="02040503050406030204" pitchFamily="18" charset="0"/>
                <a:ea typeface="Cambria" panose="02040503050406030204" pitchFamily="18" charset="0"/>
                <a:cs typeface="Helvetica" panose="020B0604020202020204" pitchFamily="34" charset="0"/>
              </a:rPr>
              <a:t>Added language to clarify that the Budget Narrative can be submitted either as a separate attachment or within the Workplan Narrative, which will not count against the 30-page limit (for Workplan Narrative).</a:t>
            </a:r>
          </a:p>
          <a:p>
            <a:pPr marL="0" marR="0" lvl="0" indent="0">
              <a:lnSpc>
                <a:spcPct val="120000"/>
              </a:lnSpc>
              <a:spcBef>
                <a:spcPts val="100"/>
              </a:spcBef>
              <a:spcAft>
                <a:spcPts val="750"/>
              </a:spcAft>
              <a:buNone/>
            </a:pPr>
            <a:endParaRPr lang="en-US" sz="13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marR="0" lvl="0" indent="0">
              <a:lnSpc>
                <a:spcPct val="110000"/>
              </a:lnSpc>
              <a:spcBef>
                <a:spcPts val="100"/>
              </a:spcBef>
              <a:spcAft>
                <a:spcPts val="75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marR="0" lvl="0" indent="0">
              <a:lnSpc>
                <a:spcPct val="110000"/>
              </a:lnSpc>
              <a:spcBef>
                <a:spcPts val="100"/>
              </a:spcBef>
              <a:spcAft>
                <a:spcPts val="75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marR="0" lvl="0" indent="0">
              <a:lnSpc>
                <a:spcPct val="110000"/>
              </a:lnSpc>
              <a:spcBef>
                <a:spcPts val="100"/>
              </a:spcBef>
              <a:spcAft>
                <a:spcPts val="75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indent="0">
              <a:buNone/>
            </a:pPr>
            <a:endParaRPr lang="en-US">
              <a:latin typeface="Cambria" panose="02040503050406030204" pitchFamily="18" charset="0"/>
              <a:ea typeface="Cambria" panose="02040503050406030204" pitchFamily="18" charset="0"/>
            </a:endParaRPr>
          </a:p>
          <a:p>
            <a:pPr marL="0" indent="0">
              <a:buNone/>
            </a:pPr>
            <a:endParaRPr lang="en-US"/>
          </a:p>
          <a:p>
            <a:pPr marL="0" indent="0">
              <a:buNone/>
            </a:pPr>
            <a:endParaRPr lang="en-US"/>
          </a:p>
          <a:p>
            <a:pPr marL="0" indent="0">
              <a:buNone/>
            </a:pPr>
            <a:endParaRPr lang="en-US"/>
          </a:p>
          <a:p>
            <a:pPr marL="0" indent="0">
              <a:buNone/>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2564" y="821894"/>
            <a:ext cx="6208785"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 name="Group 2">
            <a:extLst>
              <a:ext uri="{FF2B5EF4-FFF2-40B4-BE49-F238E27FC236}">
                <a16:creationId xmlns:a16="http://schemas.microsoft.com/office/drawing/2014/main" id="{5D8EDC7D-5C35-2257-080D-A7E9145AEBC4}"/>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A932711F-7D74-FAFB-7069-8C73C3FEFA3F}"/>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B9B5758-3096-E9D1-B8A3-BF88E199C788}"/>
                </a:ext>
              </a:extLst>
            </p:cNvPr>
            <p:cNvPicPr>
              <a:picLocks noChangeAspect="1"/>
            </p:cNvPicPr>
            <p:nvPr/>
          </p:nvPicPr>
          <p:blipFill>
            <a:blip r:embed="rId2"/>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AE49BB9C-654C-D994-434F-21C49E7460BB}"/>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543009EE-4895-258E-5C9B-6FE4EFF4FBF3}"/>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3954532E-3D9D-650F-BF90-D9B9C8F8EC18}"/>
                </a:ext>
              </a:extLst>
            </p:cNvPr>
            <p:cNvPicPr>
              <a:picLocks noChangeAspect="1"/>
            </p:cNvPicPr>
            <p:nvPr/>
          </p:nvPicPr>
          <p:blipFill>
            <a:blip r:embed="rId2"/>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20688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552451" y="22546"/>
            <a:ext cx="7275930" cy="960668"/>
          </a:xfrm>
        </p:spPr>
        <p:txBody>
          <a:bodyPr>
            <a:normAutofit/>
          </a:bodyPr>
          <a:lstStyle/>
          <a:p>
            <a:r>
              <a:rPr lang="en-US" sz="2800" b="1">
                <a:latin typeface="Cambria" panose="02040503050406030204" pitchFamily="18" charset="0"/>
                <a:ea typeface="Cambria" panose="02040503050406030204" pitchFamily="18" charset="0"/>
              </a:rPr>
              <a:t>Changes from Previous NOFO (cont.)</a:t>
            </a:r>
            <a:endParaRPr lang="en-US" sz="2800" b="1"/>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694100" y="867993"/>
            <a:ext cx="6613231"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2475BBF9-F911-4158-A63F-54946ED2E898}"/>
              </a:ext>
            </a:extLst>
          </p:cNvPr>
          <p:cNvSpPr txBox="1"/>
          <p:nvPr/>
        </p:nvSpPr>
        <p:spPr>
          <a:xfrm>
            <a:off x="583000" y="867993"/>
            <a:ext cx="8167793" cy="3459922"/>
          </a:xfrm>
          <a:prstGeom prst="rect">
            <a:avLst/>
          </a:prstGeom>
          <a:noFill/>
        </p:spPr>
        <p:txBody>
          <a:bodyPr wrap="square">
            <a:spAutoFit/>
          </a:bodyPr>
          <a:lstStyle/>
          <a:p>
            <a:pPr marR="0" lvl="0">
              <a:spcBef>
                <a:spcPts val="0"/>
              </a:spcBef>
              <a:spcAft>
                <a:spcPts val="100"/>
              </a:spcAft>
            </a:pPr>
            <a:r>
              <a:rPr lang="en-US" sz="2400" b="1">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Rating Factors</a:t>
            </a:r>
            <a:r>
              <a:rPr lang="en-US" sz="24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 </a:t>
            </a:r>
            <a:endParaRPr lang="en-US" sz="2400">
              <a:solidFill>
                <a:schemeClr val="accent6"/>
              </a:solidFill>
              <a:effectLst/>
              <a:latin typeface="Symbol" panose="05050102010706020507" pitchFamily="18" charset="2"/>
              <a:ea typeface="Helvetica" panose="020B0604020202020204" pitchFamily="34" charset="0"/>
              <a:cs typeface="Helvetica" panose="020B0604020202020204" pitchFamily="34" charset="0"/>
            </a:endParaRPr>
          </a:p>
          <a:p>
            <a:pPr marL="914400" marR="0">
              <a:spcBef>
                <a:spcPts val="0"/>
              </a:spcBef>
              <a:spcAft>
                <a:spcPts val="100"/>
              </a:spcAft>
            </a:pPr>
            <a:r>
              <a:rPr lang="en-US" sz="1200">
                <a:solidFill>
                  <a:srgbClr val="000000"/>
                </a:solidFill>
                <a:effectLst/>
                <a:latin typeface="Times New Roman" panose="02020603050405020304" pitchFamily="18" charset="0"/>
                <a:ea typeface="Times New Roman" panose="02020603050405020304" pitchFamily="18" charset="0"/>
                <a:cs typeface="Helvetica" panose="020B0604020202020204" pitchFamily="34" charset="0"/>
              </a:rPr>
              <a:t> </a:t>
            </a:r>
          </a:p>
          <a:p>
            <a:pPr>
              <a:spcBef>
                <a:spcPts val="100"/>
              </a:spcBef>
              <a:spcAft>
                <a:spcPts val="100"/>
              </a:spcAft>
            </a:pPr>
            <a:endParaRPr lang="en-US" sz="12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r>
              <a:rPr lang="en-US" sz="2000" b="1">
                <a:solidFill>
                  <a:srgbClr val="000000"/>
                </a:solidFill>
                <a:latin typeface="Cambria" panose="02040503050406030204" pitchFamily="18" charset="0"/>
                <a:ea typeface="Cambria" panose="02040503050406030204" pitchFamily="18" charset="0"/>
                <a:cs typeface="Helvetica" panose="020B0604020202020204" pitchFamily="34" charset="0"/>
              </a:rPr>
              <a:t>Preference Points: </a:t>
            </a:r>
            <a:r>
              <a:rPr lang="en-US" sz="2000">
                <a:solidFill>
                  <a:srgbClr val="000000"/>
                </a:solidFill>
                <a:latin typeface="Cambria" panose="02040503050406030204" pitchFamily="18" charset="0"/>
                <a:ea typeface="Cambria" panose="02040503050406030204" pitchFamily="18" charset="0"/>
                <a:cs typeface="Helvetica" panose="020B0604020202020204" pitchFamily="34" charset="0"/>
              </a:rPr>
              <a:t>A</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dded Preference Points to address </a:t>
            </a: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Climate Change</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 which adds two (2) points after review of Rating Factors.</a:t>
            </a:r>
          </a:p>
          <a:p>
            <a:pPr>
              <a:spcBef>
                <a:spcPts val="100"/>
              </a:spcBef>
              <a:spcAft>
                <a:spcPts val="100"/>
              </a:spcAft>
            </a:pPr>
            <a:endPar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Opportunity Zones (OZs):</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 Deleted </a:t>
            </a: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OZs</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 Preference Points option from NOFO. </a:t>
            </a:r>
          </a:p>
          <a:p>
            <a:pPr>
              <a:spcBef>
                <a:spcPts val="100"/>
              </a:spcBef>
              <a:spcAft>
                <a:spcPts val="100"/>
              </a:spcAft>
            </a:pPr>
            <a:endPar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Total Points: </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Increases total points from 102 to </a:t>
            </a: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104</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 with addition of Climate Change option for Preference Points.</a:t>
            </a:r>
          </a:p>
        </p:txBody>
      </p:sp>
      <p:grpSp>
        <p:nvGrpSpPr>
          <p:cNvPr id="3" name="Group 2">
            <a:extLst>
              <a:ext uri="{FF2B5EF4-FFF2-40B4-BE49-F238E27FC236}">
                <a16:creationId xmlns:a16="http://schemas.microsoft.com/office/drawing/2014/main" id="{BD6EACE8-952F-3783-5070-EE7E33864717}"/>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036639E1-B5A2-FFD9-635D-00A38D008750}"/>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8B077E81-5D9A-6CAD-3302-BDBB487728F3}"/>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7F9AA40A-A8CF-C8DC-B72C-D6E9A4C74F30}"/>
              </a:ext>
            </a:extLst>
          </p:cNvPr>
          <p:cNvGrpSpPr/>
          <p:nvPr/>
        </p:nvGrpSpPr>
        <p:grpSpPr>
          <a:xfrm>
            <a:off x="8750794" y="-22485"/>
            <a:ext cx="431659" cy="5165985"/>
            <a:chOff x="-13721" y="-22485"/>
            <a:chExt cx="493405" cy="5165985"/>
          </a:xfrm>
        </p:grpSpPr>
        <p:pic>
          <p:nvPicPr>
            <p:cNvPr id="8" name="Picture 7">
              <a:extLst>
                <a:ext uri="{FF2B5EF4-FFF2-40B4-BE49-F238E27FC236}">
                  <a16:creationId xmlns:a16="http://schemas.microsoft.com/office/drawing/2014/main" id="{C85A0307-0000-C52C-1BF6-5D80C6B3E188}"/>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9" name="Picture 8">
              <a:extLst>
                <a:ext uri="{FF2B5EF4-FFF2-40B4-BE49-F238E27FC236}">
                  <a16:creationId xmlns:a16="http://schemas.microsoft.com/office/drawing/2014/main" id="{E7ED4622-583C-6D3C-1115-86181F4D7F3E}"/>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42707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552451" y="22546"/>
            <a:ext cx="7275930" cy="960668"/>
          </a:xfrm>
        </p:spPr>
        <p:txBody>
          <a:bodyPr>
            <a:normAutofit/>
          </a:bodyPr>
          <a:lstStyle/>
          <a:p>
            <a:r>
              <a:rPr lang="en-US" sz="2800" b="1">
                <a:latin typeface="Cambria" panose="02040503050406030204" pitchFamily="18" charset="0"/>
                <a:ea typeface="Cambria" panose="02040503050406030204" pitchFamily="18" charset="0"/>
              </a:rPr>
              <a:t>Changes from Previous NOFO (cont.)</a:t>
            </a:r>
            <a:endParaRPr lang="en-US" sz="2800" b="1"/>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694100" y="867993"/>
            <a:ext cx="6613231"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2475BBF9-F911-4158-A63F-54946ED2E898}"/>
              </a:ext>
            </a:extLst>
          </p:cNvPr>
          <p:cNvSpPr txBox="1"/>
          <p:nvPr/>
        </p:nvSpPr>
        <p:spPr>
          <a:xfrm>
            <a:off x="694100" y="867993"/>
            <a:ext cx="8008549" cy="4532010"/>
          </a:xfrm>
          <a:prstGeom prst="rect">
            <a:avLst/>
          </a:prstGeom>
          <a:noFill/>
        </p:spPr>
        <p:txBody>
          <a:bodyPr wrap="square">
            <a:spAutoFit/>
          </a:bodyPr>
          <a:lstStyle/>
          <a:p>
            <a:pPr marR="0" lvl="0">
              <a:spcBef>
                <a:spcPts val="0"/>
              </a:spcBef>
              <a:spcAft>
                <a:spcPts val="100"/>
              </a:spcAft>
            </a:pPr>
            <a:r>
              <a:rPr lang="en-US" sz="2000" b="1">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Rating Factor 1</a:t>
            </a:r>
            <a:r>
              <a:rPr lang="en-US" sz="20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 </a:t>
            </a:r>
            <a:endParaRPr lang="en-US" sz="2000">
              <a:solidFill>
                <a:schemeClr val="accent6"/>
              </a:solidFill>
              <a:effectLst/>
              <a:latin typeface="Symbol" panose="05050102010706020507" pitchFamily="18" charset="2"/>
              <a:ea typeface="Helvetica" panose="020B0604020202020204" pitchFamily="34" charset="0"/>
              <a:cs typeface="Helvetica" panose="020B0604020202020204" pitchFamily="34" charset="0"/>
            </a:endParaRPr>
          </a:p>
          <a:p>
            <a:pPr marL="914400" marR="0">
              <a:spcBef>
                <a:spcPts val="0"/>
              </a:spcBef>
              <a:spcAft>
                <a:spcPts val="100"/>
              </a:spcAft>
            </a:pPr>
            <a:r>
              <a:rPr lang="en-US" sz="1200">
                <a:solidFill>
                  <a:srgbClr val="000000"/>
                </a:solidFill>
                <a:effectLst/>
                <a:latin typeface="Times New Roman" panose="02020603050405020304" pitchFamily="18" charset="0"/>
                <a:ea typeface="Times New Roman" panose="02020603050405020304" pitchFamily="18" charset="0"/>
                <a:cs typeface="Helvetica" panose="020B0604020202020204" pitchFamily="34" charset="0"/>
              </a:rPr>
              <a:t> </a:t>
            </a:r>
            <a:endParaRPr lang="en-US" sz="1000">
              <a:solidFill>
                <a:srgbClr val="000000"/>
              </a:solidFill>
              <a:effectLst/>
              <a:latin typeface="Helvetica" panose="020B0604020202020204" pitchFamily="34" charset="0"/>
              <a:ea typeface="Helvetica" panose="020B0604020202020204" pitchFamily="34" charset="0"/>
              <a:cs typeface="Helvetica" panose="020B0604020202020204" pitchFamily="34" charset="0"/>
            </a:endParaRPr>
          </a:p>
          <a:p>
            <a:pPr>
              <a:spcBef>
                <a:spcPts val="100"/>
              </a:spcBef>
              <a:spcAft>
                <a:spcPts val="100"/>
              </a:spcAft>
            </a:pP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1.2- </a:t>
            </a:r>
            <a:r>
              <a:rPr lang="en-US" sz="2000" b="1">
                <a:solidFill>
                  <a:srgbClr val="000000"/>
                </a:solidFill>
                <a:latin typeface="Cambria" panose="02040503050406030204" pitchFamily="18" charset="0"/>
                <a:ea typeface="Cambria" panose="02040503050406030204" pitchFamily="18" charset="0"/>
                <a:cs typeface="Helvetica" panose="020B0604020202020204" pitchFamily="34" charset="0"/>
              </a:rPr>
              <a:t>Procurement and Contract Management: </a:t>
            </a:r>
            <a:r>
              <a:rPr lang="en-US" sz="2000">
                <a:solidFill>
                  <a:srgbClr val="000000"/>
                </a:solidFill>
                <a:latin typeface="Cambria" panose="02040503050406030204" pitchFamily="18" charset="0"/>
                <a:ea typeface="Cambria" panose="02040503050406030204" pitchFamily="18" charset="0"/>
                <a:cs typeface="Helvetica" panose="020B0604020202020204" pitchFamily="34" charset="0"/>
              </a:rPr>
              <a:t>Revised and added language to reflect and clarify most recent changes to 2 CFR Part 200 procurement citations, effect 2/22/2021.</a:t>
            </a:r>
            <a:endPar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endPar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1.2 </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 </a:t>
            </a: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Procurement and Contract Management: </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Revised language to reflect </a:t>
            </a:r>
            <a:r>
              <a:rPr lang="en-US" sz="2000">
                <a:solidFill>
                  <a:srgbClr val="000000"/>
                </a:solidFill>
                <a:effectLst/>
                <a:latin typeface="Cambria" panose="02040503050406030204" pitchFamily="18" charset="0"/>
                <a:ea typeface="Cambria" panose="02040503050406030204" pitchFamily="18" charset="0"/>
              </a:rPr>
              <a:t>“General procurement standards at 2 CFR 200.318-</a:t>
            </a:r>
            <a:r>
              <a:rPr lang="en-US" sz="2000" b="1">
                <a:solidFill>
                  <a:srgbClr val="000000"/>
                </a:solidFill>
                <a:effectLst/>
                <a:latin typeface="Cambria" panose="02040503050406030204" pitchFamily="18" charset="0"/>
                <a:ea typeface="Cambria" panose="02040503050406030204" pitchFamily="18" charset="0"/>
              </a:rPr>
              <a:t>327</a:t>
            </a:r>
            <a:r>
              <a:rPr lang="en-US" sz="2000">
                <a:solidFill>
                  <a:srgbClr val="000000"/>
                </a:solidFill>
                <a:effectLst/>
                <a:latin typeface="Cambria" panose="02040503050406030204" pitchFamily="18" charset="0"/>
                <a:ea typeface="Cambria" panose="02040503050406030204" pitchFamily="18" charset="0"/>
              </a:rPr>
              <a:t> (excluding 200.322, “Domestic preference for procurement” (Change from 200.326 to 200.327)</a:t>
            </a:r>
          </a:p>
          <a:p>
            <a:pPr>
              <a:spcBef>
                <a:spcPts val="100"/>
              </a:spcBef>
              <a:spcAft>
                <a:spcPts val="100"/>
              </a:spcAft>
            </a:pPr>
            <a:endParaRPr lang="en-US" sz="1600">
              <a:solidFill>
                <a:srgbClr val="000000"/>
              </a:solidFill>
              <a:latin typeface="Times New Roman" panose="02020603050405020304" pitchFamily="18" charset="0"/>
              <a:ea typeface="Cambria" panose="02040503050406030204" pitchFamily="18" charset="0"/>
              <a:cs typeface="Helvetica" panose="020B0604020202020204" pitchFamily="34" charset="0"/>
            </a:endParaRPr>
          </a:p>
          <a:p>
            <a:pPr>
              <a:spcBef>
                <a:spcPts val="100"/>
              </a:spcBef>
              <a:spcAft>
                <a:spcPts val="100"/>
              </a:spcAft>
            </a:pP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1.2 </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 </a:t>
            </a:r>
            <a:r>
              <a:rPr lang="en-US" sz="20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Procurement and Contract Management: </a:t>
            </a:r>
            <a:r>
              <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rPr>
              <a:t>Increased maximum points to three (3).</a:t>
            </a:r>
          </a:p>
          <a:p>
            <a:pPr>
              <a:spcBef>
                <a:spcPts val="100"/>
              </a:spcBef>
              <a:spcAft>
                <a:spcPts val="100"/>
              </a:spcAft>
            </a:pPr>
            <a:endParaRPr lang="en-US" sz="12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endParaRPr lang="en-US" sz="16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BD6EACE8-952F-3783-5070-EE7E33864717}"/>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036639E1-B5A2-FFD9-635D-00A38D008750}"/>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8B077E81-5D9A-6CAD-3302-BDBB487728F3}"/>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7F9AA40A-A8CF-C8DC-B72C-D6E9A4C74F30}"/>
              </a:ext>
            </a:extLst>
          </p:cNvPr>
          <p:cNvGrpSpPr/>
          <p:nvPr/>
        </p:nvGrpSpPr>
        <p:grpSpPr>
          <a:xfrm>
            <a:off x="8750794" y="-22485"/>
            <a:ext cx="431659" cy="5165985"/>
            <a:chOff x="-13721" y="-22485"/>
            <a:chExt cx="493405" cy="5165985"/>
          </a:xfrm>
        </p:grpSpPr>
        <p:pic>
          <p:nvPicPr>
            <p:cNvPr id="8" name="Picture 7">
              <a:extLst>
                <a:ext uri="{FF2B5EF4-FFF2-40B4-BE49-F238E27FC236}">
                  <a16:creationId xmlns:a16="http://schemas.microsoft.com/office/drawing/2014/main" id="{C85A0307-0000-C52C-1BF6-5D80C6B3E188}"/>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9" name="Picture 8">
              <a:extLst>
                <a:ext uri="{FF2B5EF4-FFF2-40B4-BE49-F238E27FC236}">
                  <a16:creationId xmlns:a16="http://schemas.microsoft.com/office/drawing/2014/main" id="{E7ED4622-583C-6D3C-1115-86181F4D7F3E}"/>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25338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737860" y="189122"/>
            <a:ext cx="8012934" cy="960668"/>
          </a:xfrm>
        </p:spPr>
        <p:txBody>
          <a:bodyPr>
            <a:normAutofit fontScale="90000"/>
          </a:bodyPr>
          <a:lstStyle/>
          <a:p>
            <a:r>
              <a:rPr lang="en-US" b="1">
                <a:latin typeface="Cambria" panose="02040503050406030204" pitchFamily="18" charset="0"/>
                <a:ea typeface="Cambria" panose="02040503050406030204" pitchFamily="18" charset="0"/>
              </a:rPr>
              <a:t>Changes from Previous NOFO </a:t>
            </a:r>
            <a:r>
              <a:rPr lang="en-US" sz="2000" b="1">
                <a:latin typeface="Cambria" panose="02040503050406030204" pitchFamily="18" charset="0"/>
                <a:ea typeface="Cambria" panose="02040503050406030204" pitchFamily="18" charset="0"/>
              </a:rPr>
              <a:t>(cont.)</a:t>
            </a:r>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877986" y="958157"/>
            <a:ext cx="753742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05A2CFD8-0732-4EF6-83C3-7043C5312D12}"/>
              </a:ext>
            </a:extLst>
          </p:cNvPr>
          <p:cNvSpPr txBox="1"/>
          <p:nvPr/>
        </p:nvSpPr>
        <p:spPr>
          <a:xfrm>
            <a:off x="737860" y="1330131"/>
            <a:ext cx="7614996" cy="2687915"/>
          </a:xfrm>
          <a:prstGeom prst="rect">
            <a:avLst/>
          </a:prstGeom>
          <a:noFill/>
        </p:spPr>
        <p:txBody>
          <a:bodyPr wrap="square">
            <a:spAutoFit/>
          </a:bodyPr>
          <a:lstStyle/>
          <a:p>
            <a:pPr>
              <a:spcBef>
                <a:spcPts val="100"/>
              </a:spcBef>
              <a:spcAft>
                <a:spcPts val="100"/>
              </a:spcAft>
            </a:pPr>
            <a:r>
              <a:rPr lang="en-US" sz="2400" b="1">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Rating Factor 1</a:t>
            </a:r>
            <a:r>
              <a:rPr lang="en-US" sz="24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 </a:t>
            </a:r>
          </a:p>
          <a:p>
            <a:pPr algn="just">
              <a:spcBef>
                <a:spcPts val="100"/>
              </a:spcBef>
              <a:spcAft>
                <a:spcPts val="100"/>
              </a:spcAft>
            </a:pPr>
            <a:endParaRPr lang="en-US" sz="1800" b="1">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lgn="just">
              <a:spcBef>
                <a:spcPts val="100"/>
              </a:spcBef>
              <a:spcAft>
                <a:spcPts val="100"/>
              </a:spcAft>
            </a:pPr>
            <a:r>
              <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1.3 </a:t>
            </a:r>
            <a:r>
              <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rPr>
              <a:t>- </a:t>
            </a:r>
            <a:r>
              <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IHBG Expenditures</a:t>
            </a:r>
            <a:r>
              <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rPr>
              <a:t>: </a:t>
            </a:r>
            <a:r>
              <a:rPr lang="en-US" sz="2400">
                <a:solidFill>
                  <a:srgbClr val="000000"/>
                </a:solidFill>
                <a:effectLst/>
                <a:latin typeface="Times New Roman" panose="02020603050405020304" pitchFamily="18" charset="0"/>
                <a:ea typeface="Cambria" panose="02040503050406030204" pitchFamily="18" charset="0"/>
                <a:cs typeface="Helvetica" panose="020B0604020202020204" pitchFamily="34" charset="0"/>
              </a:rPr>
              <a:t>Increased maximum points to three (3)</a:t>
            </a:r>
            <a:r>
              <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rPr>
              <a:t>. </a:t>
            </a:r>
          </a:p>
          <a:p>
            <a:pPr algn="just">
              <a:spcBef>
                <a:spcPts val="100"/>
              </a:spcBef>
              <a:spcAft>
                <a:spcPts val="100"/>
              </a:spcAft>
            </a:pPr>
            <a:endPar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lgn="just">
              <a:spcBef>
                <a:spcPts val="100"/>
              </a:spcBef>
              <a:spcAft>
                <a:spcPts val="750"/>
              </a:spcAft>
            </a:pPr>
            <a:r>
              <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1.7-Program Performance Going Forward: </a:t>
            </a:r>
            <a:r>
              <a:rPr lang="en-US" sz="2400">
                <a:solidFill>
                  <a:srgbClr val="000000"/>
                </a:solidFill>
                <a:latin typeface="Cambria" panose="02040503050406030204" pitchFamily="18" charset="0"/>
                <a:ea typeface="Cambria" panose="02040503050406030204" pitchFamily="18" charset="0"/>
                <a:cs typeface="Helvetica" panose="020B0604020202020204" pitchFamily="34" charset="0"/>
              </a:rPr>
              <a:t>Deleted from Rating Factor 1 and this NOFO.</a:t>
            </a:r>
            <a:endPar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660EC5C6-6823-BA8C-03D3-9ECC16DC929C}"/>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585C9C44-5929-A187-56AC-E9570133E84A}"/>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F8DEC6D8-DB58-8B3F-44EB-2504F019D53C}"/>
                </a:ext>
              </a:extLst>
            </p:cNvPr>
            <p:cNvPicPr>
              <a:picLocks noChangeAspect="1"/>
            </p:cNvPicPr>
            <p:nvPr/>
          </p:nvPicPr>
          <p:blipFill>
            <a:blip r:embed="rId2"/>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664ECACC-AEBE-BB94-54DD-8A7B718BE21E}"/>
              </a:ext>
            </a:extLst>
          </p:cNvPr>
          <p:cNvGrpSpPr/>
          <p:nvPr/>
        </p:nvGrpSpPr>
        <p:grpSpPr>
          <a:xfrm>
            <a:off x="8750794" y="-22485"/>
            <a:ext cx="431659" cy="5165985"/>
            <a:chOff x="-13721" y="-22485"/>
            <a:chExt cx="493405" cy="5165985"/>
          </a:xfrm>
        </p:grpSpPr>
        <p:pic>
          <p:nvPicPr>
            <p:cNvPr id="8" name="Picture 7">
              <a:extLst>
                <a:ext uri="{FF2B5EF4-FFF2-40B4-BE49-F238E27FC236}">
                  <a16:creationId xmlns:a16="http://schemas.microsoft.com/office/drawing/2014/main" id="{725D9576-F6C8-6FAF-1913-AE420D2E7B72}"/>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9" name="Picture 8">
              <a:extLst>
                <a:ext uri="{FF2B5EF4-FFF2-40B4-BE49-F238E27FC236}">
                  <a16:creationId xmlns:a16="http://schemas.microsoft.com/office/drawing/2014/main" id="{EA960F29-408B-DDA6-E08C-71086AC5C9D2}"/>
                </a:ext>
              </a:extLst>
            </p:cNvPr>
            <p:cNvPicPr>
              <a:picLocks noChangeAspect="1"/>
            </p:cNvPicPr>
            <p:nvPr/>
          </p:nvPicPr>
          <p:blipFill>
            <a:blip r:embed="rId2"/>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81908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28650" y="0"/>
            <a:ext cx="7258089" cy="960668"/>
          </a:xfrm>
        </p:spPr>
        <p:txBody>
          <a:bodyPr>
            <a:normAutofit/>
          </a:bodyPr>
          <a:lstStyle/>
          <a:p>
            <a:r>
              <a:rPr lang="en-US" sz="3200" b="1">
                <a:latin typeface="Cambria" panose="02040503050406030204" pitchFamily="18" charset="0"/>
                <a:ea typeface="Cambria" panose="02040503050406030204" pitchFamily="18" charset="0"/>
              </a:rPr>
              <a:t>Changes from Previous NOFO</a:t>
            </a:r>
            <a:r>
              <a:rPr lang="en-US" b="1">
                <a:latin typeface="Cambria" panose="02040503050406030204" pitchFamily="18" charset="0"/>
                <a:ea typeface="Cambria" panose="02040503050406030204" pitchFamily="18" charset="0"/>
              </a:rPr>
              <a:t> </a:t>
            </a:r>
            <a:r>
              <a:rPr lang="en-US" sz="2000" b="1">
                <a:latin typeface="Cambria" panose="02040503050406030204" pitchFamily="18" charset="0"/>
                <a:ea typeface="Cambria" panose="02040503050406030204" pitchFamily="18" charset="0"/>
              </a:rPr>
              <a:t>(cont.)</a:t>
            </a:r>
          </a:p>
        </p:txBody>
      </p:sp>
      <p:sp>
        <p:nvSpPr>
          <p:cNvPr id="6" name="Content Placeholder 5">
            <a:extLst>
              <a:ext uri="{FF2B5EF4-FFF2-40B4-BE49-F238E27FC236}">
                <a16:creationId xmlns:a16="http://schemas.microsoft.com/office/drawing/2014/main" id="{D05EF629-A7DB-4A86-9175-E96299CD0526}"/>
              </a:ext>
            </a:extLst>
          </p:cNvPr>
          <p:cNvSpPr>
            <a:spLocks noGrp="1"/>
          </p:cNvSpPr>
          <p:nvPr>
            <p:ph idx="1"/>
          </p:nvPr>
        </p:nvSpPr>
        <p:spPr/>
        <p:txBody>
          <a:bodyPr/>
          <a:lstStyle/>
          <a:p>
            <a:pPr marL="150876" lvl="1" indent="0">
              <a:buNone/>
            </a:pPr>
            <a:endParaRPr lang="en-US"/>
          </a:p>
          <a:p>
            <a:pPr lvl="1">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5733" y="832491"/>
            <a:ext cx="6510417"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C1AD99F-BEB4-4073-A844-8E22C3A12F17}"/>
              </a:ext>
            </a:extLst>
          </p:cNvPr>
          <p:cNvSpPr txBox="1"/>
          <p:nvPr/>
        </p:nvSpPr>
        <p:spPr>
          <a:xfrm>
            <a:off x="714374" y="1017800"/>
            <a:ext cx="7800976" cy="3354765"/>
          </a:xfrm>
          <a:prstGeom prst="rect">
            <a:avLst/>
          </a:prstGeom>
          <a:noFill/>
        </p:spPr>
        <p:txBody>
          <a:bodyPr wrap="square">
            <a:spAutoFit/>
          </a:bodyPr>
          <a:lstStyle/>
          <a:p>
            <a:pPr marR="0" lvl="0">
              <a:spcBef>
                <a:spcPts val="0"/>
              </a:spcBef>
              <a:spcAft>
                <a:spcPts val="100"/>
              </a:spcAft>
            </a:pPr>
            <a:r>
              <a:rPr lang="en-US" sz="2000" b="1">
                <a:solidFill>
                  <a:schemeClr val="accent6"/>
                </a:solidFill>
                <a:effectLst/>
                <a:latin typeface="Cambria" panose="02040503050406030204" pitchFamily="18" charset="0"/>
                <a:ea typeface="Cambria" panose="02040503050406030204" pitchFamily="18" charset="0"/>
                <a:cs typeface="Helvetica" panose="020B0604020202020204" pitchFamily="34" charset="0"/>
              </a:rPr>
              <a:t>Rating Factor 3</a:t>
            </a:r>
            <a:r>
              <a:rPr lang="en-US" sz="2000">
                <a:solidFill>
                  <a:schemeClr val="accent6"/>
                </a:solidFill>
                <a:effectLst/>
                <a:latin typeface="Cambria" panose="02040503050406030204" pitchFamily="18" charset="0"/>
                <a:ea typeface="Cambria" panose="02040503050406030204" pitchFamily="18" charset="0"/>
                <a:cs typeface="Helvetica" panose="020B0604020202020204" pitchFamily="34" charset="0"/>
              </a:rPr>
              <a:t> </a:t>
            </a:r>
          </a:p>
          <a:p>
            <a:pPr marR="0" lvl="0">
              <a:spcBef>
                <a:spcPts val="0"/>
              </a:spcBef>
              <a:spcAft>
                <a:spcPts val="100"/>
              </a:spcAft>
            </a:pPr>
            <a:endParaRPr lang="en-US" sz="11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Aft>
                <a:spcPts val="100"/>
              </a:spcAft>
            </a:pPr>
            <a:r>
              <a:rPr lang="en-US"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3.1-IHBG Competitive Priorities: </a:t>
            </a:r>
            <a:r>
              <a:rPr lang="en-US">
                <a:solidFill>
                  <a:srgbClr val="000000"/>
                </a:solidFill>
                <a:effectLst/>
                <a:latin typeface="Cambria" panose="02040503050406030204" pitchFamily="18" charset="0"/>
                <a:ea typeface="Cambria" panose="02040503050406030204" pitchFamily="18" charset="0"/>
              </a:rPr>
              <a:t>Added language to include “the </a:t>
            </a:r>
            <a:r>
              <a:rPr lang="en-US" b="1">
                <a:solidFill>
                  <a:srgbClr val="000000"/>
                </a:solidFill>
                <a:effectLst/>
                <a:highlight>
                  <a:srgbClr val="FFFF00"/>
                </a:highlight>
                <a:latin typeface="Cambria" panose="02040503050406030204" pitchFamily="18" charset="0"/>
                <a:ea typeface="Cambria" panose="02040503050406030204" pitchFamily="18" charset="0"/>
              </a:rPr>
              <a:t>acquisition of land” associated with the construction, rehabilitation, and acquisition of units</a:t>
            </a:r>
            <a:r>
              <a:rPr lang="en-US">
                <a:solidFill>
                  <a:srgbClr val="000000"/>
                </a:solidFill>
                <a:effectLst/>
                <a:latin typeface="Cambria" panose="02040503050406030204" pitchFamily="18" charset="0"/>
                <a:ea typeface="Cambria" panose="02040503050406030204" pitchFamily="18" charset="0"/>
              </a:rPr>
              <a:t> within Period of Performance requested in application.</a:t>
            </a:r>
          </a:p>
          <a:p>
            <a:pPr>
              <a:spcAft>
                <a:spcPts val="100"/>
              </a:spcAft>
            </a:pPr>
            <a:endParaRPr lang="en-US">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Aft>
                <a:spcPts val="100"/>
              </a:spcAft>
            </a:pPr>
            <a:r>
              <a:rPr lang="en-US"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3.1.a – New Housing Construction:  </a:t>
            </a:r>
            <a:r>
              <a:rPr lang="en-US">
                <a:solidFill>
                  <a:srgbClr val="000000"/>
                </a:solidFill>
                <a:effectLst/>
                <a:latin typeface="Cambria" panose="02040503050406030204" pitchFamily="18" charset="0"/>
                <a:ea typeface="Cambria" panose="02040503050406030204" pitchFamily="18" charset="0"/>
              </a:rPr>
              <a:t>Added language to include “including </a:t>
            </a:r>
            <a:r>
              <a:rPr lang="en-US" b="1">
                <a:solidFill>
                  <a:srgbClr val="000000"/>
                </a:solidFill>
                <a:effectLst/>
                <a:highlight>
                  <a:srgbClr val="FFFF00"/>
                </a:highlight>
                <a:latin typeface="Cambria" panose="02040503050406030204" pitchFamily="18" charset="0"/>
                <a:ea typeface="Cambria" panose="02040503050406030204" pitchFamily="18" charset="0"/>
              </a:rPr>
              <a:t>infrastructure (which includes the acquisition of land) associated with new housing construction projects</a:t>
            </a:r>
            <a:r>
              <a:rPr lang="en-US" b="1">
                <a:solidFill>
                  <a:srgbClr val="000000"/>
                </a:solidFill>
                <a:effectLst/>
                <a:latin typeface="Cambria" panose="02040503050406030204" pitchFamily="18" charset="0"/>
                <a:ea typeface="Cambria" panose="02040503050406030204" pitchFamily="18" charset="0"/>
              </a:rPr>
              <a:t> that will take place </a:t>
            </a:r>
            <a:r>
              <a:rPr lang="en-US" b="1" u="sng">
                <a:solidFill>
                  <a:srgbClr val="000000"/>
                </a:solidFill>
                <a:effectLst/>
                <a:latin typeface="Cambria" panose="02040503050406030204" pitchFamily="18" charset="0"/>
                <a:ea typeface="Cambria" panose="02040503050406030204" pitchFamily="18" charset="0"/>
              </a:rPr>
              <a:t>within</a:t>
            </a:r>
            <a:r>
              <a:rPr lang="en-US" b="1">
                <a:solidFill>
                  <a:srgbClr val="000000"/>
                </a:solidFill>
                <a:effectLst/>
                <a:latin typeface="Cambria" panose="02040503050406030204" pitchFamily="18" charset="0"/>
                <a:ea typeface="Cambria" panose="02040503050406030204" pitchFamily="18" charset="0"/>
              </a:rPr>
              <a:t> the Period of Performance</a:t>
            </a:r>
            <a:r>
              <a:rPr lang="en-US">
                <a:solidFill>
                  <a:srgbClr val="000000"/>
                </a:solidFill>
                <a:effectLst/>
                <a:latin typeface="Cambria" panose="02040503050406030204" pitchFamily="18" charset="0"/>
                <a:ea typeface="Cambria" panose="02040503050406030204" pitchFamily="18" charset="0"/>
              </a:rPr>
              <a:t> requested in the application”.</a:t>
            </a:r>
          </a:p>
          <a:p>
            <a:pPr>
              <a:spcAft>
                <a:spcPts val="100"/>
              </a:spcAft>
            </a:pPr>
            <a:endParaRPr lang="en-US" sz="1600">
              <a:solidFill>
                <a:srgbClr val="000000"/>
              </a:solidFill>
              <a:latin typeface="Cambria" panose="02040503050406030204" pitchFamily="18" charset="0"/>
              <a:ea typeface="Cambria" panose="02040503050406030204" pitchFamily="18" charset="0"/>
            </a:endParaRPr>
          </a:p>
          <a:p>
            <a:pPr>
              <a:spcAft>
                <a:spcPts val="100"/>
              </a:spcAft>
            </a:pPr>
            <a:endParaRPr lang="en-US" sz="16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5D134B0B-1A3B-BC91-623B-A8F00AD42303}"/>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7583FF45-3974-AEA7-7BFC-398319F44DA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482D4F6-A4B6-CD83-65D5-A007B22B7F9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7A22E0A5-EFFF-31AC-7691-A226E9BE95DC}"/>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FD301ED-CE97-3A9B-75B6-BD1617B5727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C4ABA0E-F3D8-1369-B98B-1706575C50C1}"/>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429394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28650" y="0"/>
            <a:ext cx="7258089" cy="960668"/>
          </a:xfrm>
        </p:spPr>
        <p:txBody>
          <a:bodyPr>
            <a:normAutofit/>
          </a:bodyPr>
          <a:lstStyle/>
          <a:p>
            <a:r>
              <a:rPr lang="en-US" sz="3200" b="1">
                <a:latin typeface="Cambria" panose="02040503050406030204" pitchFamily="18" charset="0"/>
                <a:ea typeface="Cambria" panose="02040503050406030204" pitchFamily="18" charset="0"/>
              </a:rPr>
              <a:t>Changes from Previous NOFO</a:t>
            </a:r>
            <a:r>
              <a:rPr lang="en-US" b="1">
                <a:latin typeface="Cambria" panose="02040503050406030204" pitchFamily="18" charset="0"/>
                <a:ea typeface="Cambria" panose="02040503050406030204" pitchFamily="18" charset="0"/>
              </a:rPr>
              <a:t> </a:t>
            </a:r>
            <a:r>
              <a:rPr lang="en-US" sz="2000" b="1">
                <a:latin typeface="Cambria" panose="02040503050406030204" pitchFamily="18" charset="0"/>
                <a:ea typeface="Cambria" panose="02040503050406030204" pitchFamily="18" charset="0"/>
              </a:rPr>
              <a:t>(cont.)</a:t>
            </a:r>
          </a:p>
        </p:txBody>
      </p:sp>
      <p:sp>
        <p:nvSpPr>
          <p:cNvPr id="6" name="Content Placeholder 5">
            <a:extLst>
              <a:ext uri="{FF2B5EF4-FFF2-40B4-BE49-F238E27FC236}">
                <a16:creationId xmlns:a16="http://schemas.microsoft.com/office/drawing/2014/main" id="{D05EF629-A7DB-4A86-9175-E96299CD0526}"/>
              </a:ext>
            </a:extLst>
          </p:cNvPr>
          <p:cNvSpPr>
            <a:spLocks noGrp="1"/>
          </p:cNvSpPr>
          <p:nvPr>
            <p:ph idx="1"/>
          </p:nvPr>
        </p:nvSpPr>
        <p:spPr/>
        <p:txBody>
          <a:bodyPr/>
          <a:lstStyle/>
          <a:p>
            <a:pPr marL="150876" lvl="1" indent="0">
              <a:buNone/>
            </a:pPr>
            <a:endParaRPr lang="en-US"/>
          </a:p>
          <a:p>
            <a:pPr lvl="1">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5733" y="832491"/>
            <a:ext cx="6510417"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C1AD99F-BEB4-4073-A844-8E22C3A12F17}"/>
              </a:ext>
            </a:extLst>
          </p:cNvPr>
          <p:cNvSpPr txBox="1"/>
          <p:nvPr/>
        </p:nvSpPr>
        <p:spPr>
          <a:xfrm>
            <a:off x="714374" y="960668"/>
            <a:ext cx="7800976" cy="3677930"/>
          </a:xfrm>
          <a:prstGeom prst="rect">
            <a:avLst/>
          </a:prstGeom>
          <a:noFill/>
        </p:spPr>
        <p:txBody>
          <a:bodyPr wrap="square">
            <a:spAutoFit/>
          </a:bodyPr>
          <a:lstStyle/>
          <a:p>
            <a:pPr marR="0" lvl="0">
              <a:spcBef>
                <a:spcPts val="0"/>
              </a:spcBef>
              <a:spcAft>
                <a:spcPts val="100"/>
              </a:spcAft>
            </a:pPr>
            <a:r>
              <a:rPr lang="en-US" sz="2000" b="1">
                <a:solidFill>
                  <a:schemeClr val="accent6"/>
                </a:solidFill>
                <a:effectLst/>
                <a:latin typeface="Cambria" panose="02040503050406030204" pitchFamily="18" charset="0"/>
                <a:ea typeface="Cambria" panose="02040503050406030204" pitchFamily="18" charset="0"/>
                <a:cs typeface="Helvetica" panose="020B0604020202020204" pitchFamily="34" charset="0"/>
              </a:rPr>
              <a:t>Rating Factor 3</a:t>
            </a:r>
            <a:r>
              <a:rPr lang="en-US" sz="2000">
                <a:solidFill>
                  <a:schemeClr val="accent6"/>
                </a:solidFill>
                <a:effectLst/>
                <a:latin typeface="Cambria" panose="02040503050406030204" pitchFamily="18" charset="0"/>
                <a:ea typeface="Cambria" panose="02040503050406030204" pitchFamily="18" charset="0"/>
                <a:cs typeface="Helvetica" panose="020B0604020202020204" pitchFamily="34" charset="0"/>
              </a:rPr>
              <a:t> </a:t>
            </a:r>
            <a:endParaRPr lang="en-US" sz="20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Aft>
                <a:spcPts val="100"/>
              </a:spcAft>
            </a:pPr>
            <a:endParaRPr lang="en-US" sz="1600">
              <a:solidFill>
                <a:srgbClr val="000000"/>
              </a:solidFill>
              <a:latin typeface="Cambria" panose="02040503050406030204" pitchFamily="18" charset="0"/>
              <a:ea typeface="Cambria" panose="02040503050406030204" pitchFamily="18" charset="0"/>
            </a:endParaRPr>
          </a:p>
          <a:p>
            <a:pPr>
              <a:spcAft>
                <a:spcPts val="100"/>
              </a:spcAft>
            </a:pPr>
            <a:r>
              <a:rPr lang="en-US" b="1">
                <a:solidFill>
                  <a:srgbClr val="000000"/>
                </a:solidFill>
                <a:effectLst/>
                <a:latin typeface="Cambria" panose="02040503050406030204" pitchFamily="18" charset="0"/>
                <a:ea typeface="Cambria" panose="02040503050406030204" pitchFamily="18" charset="0"/>
                <a:cs typeface="Helvetica" panose="020B0604020202020204" pitchFamily="34" charset="0"/>
              </a:rPr>
              <a:t>Subfactor 3.1.b – Housing Rehabilitation:  </a:t>
            </a:r>
            <a:r>
              <a:rPr lang="en-US">
                <a:solidFill>
                  <a:srgbClr val="000000"/>
                </a:solidFill>
                <a:effectLst/>
                <a:latin typeface="Cambria" panose="02040503050406030204" pitchFamily="18" charset="0"/>
                <a:ea typeface="Cambria" panose="02040503050406030204" pitchFamily="18" charset="0"/>
              </a:rPr>
              <a:t>Added language to include  </a:t>
            </a:r>
            <a:r>
              <a:rPr lang="en-US">
                <a:solidFill>
                  <a:srgbClr val="000000"/>
                </a:solidFill>
                <a:effectLst/>
                <a:highlight>
                  <a:srgbClr val="FFFF00"/>
                </a:highlight>
                <a:latin typeface="Cambria" panose="02040503050406030204" pitchFamily="18" charset="0"/>
                <a:ea typeface="Cambria" panose="02040503050406030204" pitchFamily="18" charset="0"/>
              </a:rPr>
              <a:t>infrastructure (which includes the acquisition of land) associated with the rehabilitation of units </a:t>
            </a:r>
            <a:r>
              <a:rPr lang="en-US" u="sng">
                <a:solidFill>
                  <a:srgbClr val="000000"/>
                </a:solidFill>
                <a:effectLst/>
                <a:latin typeface="Cambria" panose="02040503050406030204" pitchFamily="18" charset="0"/>
                <a:ea typeface="Cambria" panose="02040503050406030204" pitchFamily="18" charset="0"/>
              </a:rPr>
              <a:t>within</a:t>
            </a:r>
            <a:r>
              <a:rPr lang="en-US">
                <a:solidFill>
                  <a:srgbClr val="000000"/>
                </a:solidFill>
                <a:effectLst/>
                <a:latin typeface="Cambria" panose="02040503050406030204" pitchFamily="18" charset="0"/>
                <a:ea typeface="Cambria" panose="02040503050406030204" pitchFamily="18" charset="0"/>
              </a:rPr>
              <a:t> the Period of Performance requested in the application)”.</a:t>
            </a:r>
          </a:p>
          <a:p>
            <a:pPr>
              <a:spcAft>
                <a:spcPts val="100"/>
              </a:spcAft>
            </a:pPr>
            <a:endParaRPr lang="en-US" sz="1600">
              <a:solidFill>
                <a:srgbClr val="000000"/>
              </a:solidFill>
              <a:latin typeface="Cambria" panose="02040503050406030204" pitchFamily="18" charset="0"/>
              <a:ea typeface="Cambria" panose="02040503050406030204" pitchFamily="18" charset="0"/>
            </a:endParaRPr>
          </a:p>
          <a:p>
            <a:pPr>
              <a:spcAft>
                <a:spcPts val="100"/>
              </a:spcAft>
            </a:pPr>
            <a:r>
              <a:rPr lang="en-US" b="1">
                <a:solidFill>
                  <a:srgbClr val="000000"/>
                </a:solidFill>
                <a:effectLst/>
                <a:latin typeface="Cambria" panose="02040503050406030204" pitchFamily="18" charset="0"/>
                <a:ea typeface="Cambria" panose="02040503050406030204" pitchFamily="18" charset="0"/>
              </a:rPr>
              <a:t>Subfactor 3.1.d. – Affordable Housing Related Infrastructure:</a:t>
            </a:r>
            <a:r>
              <a:rPr lang="en-US">
                <a:solidFill>
                  <a:srgbClr val="000000"/>
                </a:solidFill>
                <a:effectLst/>
                <a:latin typeface="Cambria" panose="02040503050406030204" pitchFamily="18" charset="0"/>
                <a:ea typeface="Cambria" panose="02040503050406030204" pitchFamily="18" charset="0"/>
              </a:rPr>
              <a:t> Added language to include </a:t>
            </a:r>
            <a:r>
              <a:rPr lang="en-US">
                <a:solidFill>
                  <a:srgbClr val="000000"/>
                </a:solidFill>
                <a:effectLst/>
                <a:highlight>
                  <a:srgbClr val="FFFF00"/>
                </a:highlight>
                <a:latin typeface="Cambria" panose="02040503050406030204" pitchFamily="18" charset="0"/>
                <a:ea typeface="Cambria" panose="02040503050406030204" pitchFamily="18" charset="0"/>
              </a:rPr>
              <a:t>“acquisition of land” to either support existing affordable housing or will support the development of affordable housing </a:t>
            </a:r>
            <a:r>
              <a:rPr lang="en-US">
                <a:solidFill>
                  <a:srgbClr val="000000"/>
                </a:solidFill>
                <a:effectLst/>
                <a:latin typeface="Cambria" panose="02040503050406030204" pitchFamily="18" charset="0"/>
                <a:ea typeface="Cambria" panose="02040503050406030204" pitchFamily="18" charset="0"/>
              </a:rPr>
              <a:t>that will be developed soon after the Period of Performance.</a:t>
            </a:r>
          </a:p>
          <a:p>
            <a:pPr>
              <a:spcAft>
                <a:spcPts val="100"/>
              </a:spcAft>
            </a:pPr>
            <a:endParaRPr lang="en-US" sz="1600">
              <a:solidFill>
                <a:srgbClr val="000000"/>
              </a:solidFill>
              <a:effectLst/>
              <a:latin typeface="Cambria" panose="02040503050406030204" pitchFamily="18" charset="0"/>
              <a:ea typeface="Cambria" panose="02040503050406030204" pitchFamily="18" charset="0"/>
            </a:endParaRPr>
          </a:p>
          <a:p>
            <a:pPr>
              <a:spcAft>
                <a:spcPts val="100"/>
              </a:spcAft>
            </a:pPr>
            <a:endParaRPr lang="en-US" sz="16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5D134B0B-1A3B-BC91-623B-A8F00AD42303}"/>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7583FF45-3974-AEA7-7BFC-398319F44DA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482D4F6-A4B6-CD83-65D5-A007B22B7F9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7A22E0A5-EFFF-31AC-7691-A226E9BE95DC}"/>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FD301ED-CE97-3A9B-75B6-BD1617B5727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C4ABA0E-F3D8-1369-B98B-1706575C50C1}"/>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32379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28650" y="0"/>
            <a:ext cx="7258089" cy="960668"/>
          </a:xfrm>
        </p:spPr>
        <p:txBody>
          <a:bodyPr>
            <a:normAutofit/>
          </a:bodyPr>
          <a:lstStyle/>
          <a:p>
            <a:r>
              <a:rPr lang="en-US" sz="3200" b="1">
                <a:latin typeface="Cambria" panose="02040503050406030204" pitchFamily="18" charset="0"/>
                <a:ea typeface="Cambria" panose="02040503050406030204" pitchFamily="18" charset="0"/>
              </a:rPr>
              <a:t>Changes from Previous NOFO</a:t>
            </a:r>
            <a:r>
              <a:rPr lang="en-US" b="1">
                <a:latin typeface="Cambria" panose="02040503050406030204" pitchFamily="18" charset="0"/>
                <a:ea typeface="Cambria" panose="02040503050406030204" pitchFamily="18" charset="0"/>
              </a:rPr>
              <a:t> </a:t>
            </a:r>
            <a:r>
              <a:rPr lang="en-US" sz="2000" b="1">
                <a:latin typeface="Cambria" panose="02040503050406030204" pitchFamily="18" charset="0"/>
                <a:ea typeface="Cambria" panose="02040503050406030204" pitchFamily="18" charset="0"/>
              </a:rPr>
              <a:t>(cont.)</a:t>
            </a:r>
          </a:p>
        </p:txBody>
      </p:sp>
      <p:sp>
        <p:nvSpPr>
          <p:cNvPr id="6" name="Content Placeholder 5">
            <a:extLst>
              <a:ext uri="{FF2B5EF4-FFF2-40B4-BE49-F238E27FC236}">
                <a16:creationId xmlns:a16="http://schemas.microsoft.com/office/drawing/2014/main" id="{D05EF629-A7DB-4A86-9175-E96299CD0526}"/>
              </a:ext>
            </a:extLst>
          </p:cNvPr>
          <p:cNvSpPr>
            <a:spLocks noGrp="1"/>
          </p:cNvSpPr>
          <p:nvPr>
            <p:ph idx="1"/>
          </p:nvPr>
        </p:nvSpPr>
        <p:spPr/>
        <p:txBody>
          <a:bodyPr/>
          <a:lstStyle/>
          <a:p>
            <a:pPr marL="150876" lvl="1" indent="0">
              <a:buNone/>
            </a:pPr>
            <a:endParaRPr lang="en-US"/>
          </a:p>
          <a:p>
            <a:pPr lvl="1">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5733" y="832491"/>
            <a:ext cx="6510417"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C1AD99F-BEB4-4073-A844-8E22C3A12F17}"/>
              </a:ext>
            </a:extLst>
          </p:cNvPr>
          <p:cNvSpPr txBox="1"/>
          <p:nvPr/>
        </p:nvSpPr>
        <p:spPr>
          <a:xfrm>
            <a:off x="714374" y="960668"/>
            <a:ext cx="7800976" cy="3472746"/>
          </a:xfrm>
          <a:prstGeom prst="rect">
            <a:avLst/>
          </a:prstGeom>
          <a:noFill/>
        </p:spPr>
        <p:txBody>
          <a:bodyPr wrap="square" lIns="91440" tIns="45720" rIns="91440" bIns="45720" anchor="t">
            <a:spAutoFit/>
          </a:bodyPr>
          <a:lstStyle/>
          <a:p>
            <a:pPr>
              <a:spcAft>
                <a:spcPts val="100"/>
              </a:spcAft>
            </a:pPr>
            <a:r>
              <a:rPr lang="en-US" sz="2400" b="1" dirty="0">
                <a:solidFill>
                  <a:schemeClr val="accent6"/>
                </a:solidFill>
                <a:effectLst/>
                <a:latin typeface="Cambria"/>
                <a:ea typeface="Cambria"/>
                <a:cs typeface="Helvetica"/>
              </a:rPr>
              <a:t>Rating Factor 3</a:t>
            </a:r>
            <a:r>
              <a:rPr lang="en-US" sz="2400" dirty="0">
                <a:solidFill>
                  <a:schemeClr val="accent6"/>
                </a:solidFill>
                <a:latin typeface="Cambria"/>
                <a:ea typeface="Cambria"/>
                <a:cs typeface="Helvetica"/>
              </a:rPr>
              <a:t> </a:t>
            </a:r>
            <a:endParaRPr lang="en-US" sz="2400">
              <a:solidFill>
                <a:schemeClr val="accent6"/>
              </a:solidFill>
              <a:effectLst/>
              <a:latin typeface="Cambria" panose="02040503050406030204" pitchFamily="18" charset="0"/>
              <a:ea typeface="Cambria" panose="02040503050406030204" pitchFamily="18" charset="0"/>
              <a:cs typeface="Helvetica" panose="020B0604020202020204" pitchFamily="34" charset="0"/>
            </a:endParaRPr>
          </a:p>
          <a:p>
            <a:pPr marR="0" lvl="0">
              <a:spcBef>
                <a:spcPts val="0"/>
              </a:spcBef>
              <a:spcAft>
                <a:spcPts val="100"/>
              </a:spcAft>
            </a:pPr>
            <a:endParaRPr lang="en-US" sz="11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Aft>
                <a:spcPts val="100"/>
              </a:spcAft>
            </a:pPr>
            <a:endParaRPr lang="en-US" sz="10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r>
              <a:rPr lang="en-US" sz="2400" b="1" dirty="0">
                <a:solidFill>
                  <a:srgbClr val="000000"/>
                </a:solidFill>
                <a:effectLst/>
                <a:latin typeface="Cambria"/>
                <a:ea typeface="Cambria"/>
                <a:cs typeface="Helvetica"/>
              </a:rPr>
              <a:t>Subfactor 3.2 – Project Implementation Plan: Deleted</a:t>
            </a:r>
            <a:r>
              <a:rPr lang="en-US" sz="2400" dirty="0">
                <a:solidFill>
                  <a:srgbClr val="000000"/>
                </a:solidFill>
                <a:effectLst/>
                <a:latin typeface="Cambria"/>
                <a:ea typeface="Cambria"/>
                <a:cs typeface="Helvetica"/>
              </a:rPr>
              <a:t> partial scoring criteria of seven (</a:t>
            </a:r>
            <a:r>
              <a:rPr lang="en-US" sz="2400" dirty="0">
                <a:solidFill>
                  <a:srgbClr val="000000"/>
                </a:solidFill>
                <a:latin typeface="Cambria"/>
                <a:ea typeface="Cambria"/>
                <a:cs typeface="Helvetica"/>
              </a:rPr>
              <a:t>6</a:t>
            </a:r>
            <a:r>
              <a:rPr lang="en-US" sz="2400" dirty="0">
                <a:solidFill>
                  <a:srgbClr val="000000"/>
                </a:solidFill>
                <a:effectLst/>
                <a:latin typeface="Cambria"/>
                <a:ea typeface="Cambria"/>
                <a:cs typeface="Helvetica"/>
              </a:rPr>
              <a:t>) points</a:t>
            </a:r>
            <a:r>
              <a:rPr lang="en-US" sz="2400" dirty="0">
                <a:solidFill>
                  <a:srgbClr val="000000"/>
                </a:solidFill>
                <a:latin typeface="Cambria"/>
                <a:ea typeface="Cambria"/>
                <a:cs typeface="Helvetica"/>
              </a:rPr>
              <a:t> and added a 4 points value</a:t>
            </a:r>
            <a:r>
              <a:rPr lang="en-US" sz="2400" dirty="0">
                <a:solidFill>
                  <a:srgbClr val="000000"/>
                </a:solidFill>
                <a:effectLst/>
                <a:latin typeface="Cambria"/>
                <a:ea typeface="Cambria"/>
                <a:cs typeface="Helvetica"/>
              </a:rPr>
              <a:t>.</a:t>
            </a:r>
            <a:r>
              <a:rPr lang="en-US" sz="2400" b="1" dirty="0">
                <a:solidFill>
                  <a:srgbClr val="000000"/>
                </a:solidFill>
                <a:effectLst/>
                <a:latin typeface="Cambria"/>
                <a:ea typeface="Cambria"/>
                <a:cs typeface="Helvetica"/>
              </a:rPr>
              <a:t> </a:t>
            </a:r>
          </a:p>
          <a:p>
            <a:pPr>
              <a:spcBef>
                <a:spcPts val="100"/>
              </a:spcBef>
              <a:spcAft>
                <a:spcPts val="100"/>
              </a:spcAft>
            </a:pPr>
            <a:endPar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r>
              <a:rPr lang="en-US" sz="2400" b="1" dirty="0">
                <a:solidFill>
                  <a:srgbClr val="000000"/>
                </a:solidFill>
                <a:effectLst/>
                <a:latin typeface="Cambria"/>
                <a:ea typeface="Cambria"/>
                <a:cs typeface="Helvetica"/>
              </a:rPr>
              <a:t>Subfactor 3.4 – Budget : </a:t>
            </a:r>
            <a:r>
              <a:rPr lang="en-US" sz="2400" dirty="0">
                <a:solidFill>
                  <a:srgbClr val="000000"/>
                </a:solidFill>
                <a:effectLst/>
                <a:latin typeface="Cambria"/>
                <a:ea typeface="Cambria"/>
                <a:cs typeface="Helvetica"/>
              </a:rPr>
              <a:t>Included an updated </a:t>
            </a:r>
            <a:r>
              <a:rPr lang="en-US" sz="2400" b="1" dirty="0">
                <a:solidFill>
                  <a:srgbClr val="000000"/>
                </a:solidFill>
                <a:effectLst/>
                <a:highlight>
                  <a:srgbClr val="FFFF00"/>
                </a:highlight>
                <a:latin typeface="Cambria"/>
                <a:ea typeface="Cambria"/>
                <a:cs typeface="Helvetica"/>
              </a:rPr>
              <a:t>Notice PIH 2022-16 </a:t>
            </a:r>
            <a:r>
              <a:rPr lang="en-US" sz="2400" dirty="0">
                <a:solidFill>
                  <a:srgbClr val="000000"/>
                </a:solidFill>
                <a:effectLst/>
                <a:latin typeface="Cambria"/>
                <a:ea typeface="Cambria"/>
                <a:cs typeface="Helvetica"/>
              </a:rPr>
              <a:t>to reflect </a:t>
            </a:r>
            <a:r>
              <a:rPr lang="en-US" sz="2400" dirty="0">
                <a:solidFill>
                  <a:srgbClr val="000000"/>
                </a:solidFill>
                <a:effectLst/>
                <a:highlight>
                  <a:srgbClr val="FFFF00"/>
                </a:highlight>
                <a:latin typeface="Cambria"/>
                <a:ea typeface="Cambria"/>
                <a:cs typeface="Helvetica"/>
              </a:rPr>
              <a:t>revised</a:t>
            </a:r>
            <a:r>
              <a:rPr lang="en-US" sz="2400" dirty="0">
                <a:solidFill>
                  <a:srgbClr val="000000"/>
                </a:solidFill>
                <a:effectLst/>
                <a:latin typeface="Cambria"/>
                <a:ea typeface="Cambria"/>
                <a:cs typeface="Helvetica"/>
              </a:rPr>
              <a:t> Total Development Costs (TDCs) limits.</a:t>
            </a:r>
          </a:p>
        </p:txBody>
      </p:sp>
      <p:grpSp>
        <p:nvGrpSpPr>
          <p:cNvPr id="3" name="Group 2">
            <a:extLst>
              <a:ext uri="{FF2B5EF4-FFF2-40B4-BE49-F238E27FC236}">
                <a16:creationId xmlns:a16="http://schemas.microsoft.com/office/drawing/2014/main" id="{5D134B0B-1A3B-BC91-623B-A8F00AD42303}"/>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7583FF45-3974-AEA7-7BFC-398319F44DA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482D4F6-A4B6-CD83-65D5-A007B22B7F9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7A22E0A5-EFFF-31AC-7691-A226E9BE95DC}"/>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FD301ED-CE97-3A9B-75B6-BD1617B5727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C4ABA0E-F3D8-1369-B98B-1706575C50C1}"/>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22377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28650" y="261689"/>
            <a:ext cx="7258089" cy="960668"/>
          </a:xfrm>
        </p:spPr>
        <p:txBody>
          <a:bodyPr>
            <a:normAutofit fontScale="90000"/>
          </a:bodyPr>
          <a:lstStyle/>
          <a:p>
            <a:r>
              <a:rPr lang="en-US" b="1">
                <a:latin typeface="Cambria" panose="02040503050406030204" pitchFamily="18" charset="0"/>
                <a:ea typeface="Cambria" panose="02040503050406030204" pitchFamily="18" charset="0"/>
              </a:rPr>
              <a:t>Changes from Previous NOFO </a:t>
            </a:r>
            <a:r>
              <a:rPr lang="en-US" sz="2000" b="1">
                <a:latin typeface="Cambria" panose="02040503050406030204" pitchFamily="18" charset="0"/>
                <a:ea typeface="Cambria" panose="02040503050406030204" pitchFamily="18" charset="0"/>
              </a:rPr>
              <a:t>(cont.)</a:t>
            </a:r>
            <a:br>
              <a:rPr lang="en-US"/>
            </a:br>
            <a:endParaRPr lang="en-US" b="1">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D05EF629-A7DB-4A86-9175-E96299CD0526}"/>
              </a:ext>
            </a:extLst>
          </p:cNvPr>
          <p:cNvSpPr>
            <a:spLocks noGrp="1"/>
          </p:cNvSpPr>
          <p:nvPr>
            <p:ph idx="1"/>
          </p:nvPr>
        </p:nvSpPr>
        <p:spPr>
          <a:xfrm>
            <a:off x="628650" y="1369219"/>
            <a:ext cx="7886700" cy="1116806"/>
          </a:xfrm>
        </p:spPr>
        <p:txBody>
          <a:bodyPr/>
          <a:lstStyle/>
          <a:p>
            <a:pPr marL="150876" lvl="1" indent="0">
              <a:buNone/>
            </a:pPr>
            <a:endParaRPr lang="en-US"/>
          </a:p>
          <a:p>
            <a:pPr lvl="1">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5733" y="832491"/>
            <a:ext cx="6510417"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22" name="Picture 2" descr="Google Slides &amp;amp; Powerpoint templates | History">
            <a:extLst>
              <a:ext uri="{FF2B5EF4-FFF2-40B4-BE49-F238E27FC236}">
                <a16:creationId xmlns:a16="http://schemas.microsoft.com/office/drawing/2014/main" id="{91FAFEF2-D107-4D25-A3F3-4DC709FA02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531"/>
          <a:stretch/>
        </p:blipFill>
        <p:spPr bwMode="auto">
          <a:xfrm rot="16200000">
            <a:off x="4195790" y="1738019"/>
            <a:ext cx="312376"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1A5613B-9942-428D-B0C6-A8ADA015E486}"/>
              </a:ext>
            </a:extLst>
          </p:cNvPr>
          <p:cNvSpPr txBox="1"/>
          <p:nvPr/>
        </p:nvSpPr>
        <p:spPr>
          <a:xfrm>
            <a:off x="785732" y="1036242"/>
            <a:ext cx="7729617" cy="3395801"/>
          </a:xfrm>
          <a:prstGeom prst="rect">
            <a:avLst/>
          </a:prstGeom>
          <a:noFill/>
        </p:spPr>
        <p:txBody>
          <a:bodyPr wrap="square">
            <a:spAutoFit/>
          </a:bodyPr>
          <a:lstStyle/>
          <a:p>
            <a:pPr marR="0" lvl="0">
              <a:spcBef>
                <a:spcPts val="0"/>
              </a:spcBef>
              <a:spcAft>
                <a:spcPts val="750"/>
              </a:spcAft>
            </a:pPr>
            <a:r>
              <a:rPr lang="en-US" sz="2000" b="1">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Rating Factor 4-Leveraging Resources</a:t>
            </a:r>
            <a:r>
              <a:rPr lang="en-US" sz="20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a:t>
            </a:r>
          </a:p>
          <a:p>
            <a:pPr marL="285750" indent="-285750">
              <a:spcAft>
                <a:spcPts val="750"/>
              </a:spcAft>
              <a:buFont typeface="Arial" panose="020B0604020202020204" pitchFamily="34" charset="0"/>
              <a:buChar char="•"/>
            </a:pPr>
            <a:r>
              <a:rPr lang="en-US" sz="2000">
                <a:solidFill>
                  <a:srgbClr val="000000"/>
                </a:solidFill>
                <a:effectLst/>
                <a:latin typeface="Times New Roman" panose="02020603050405020304" pitchFamily="18" charset="0"/>
                <a:ea typeface="Times New Roman" panose="02020603050405020304" pitchFamily="18" charset="0"/>
              </a:rPr>
              <a:t>Added language to reflect that if applicants do not provide the </a:t>
            </a:r>
            <a:r>
              <a:rPr lang="en-US" sz="2000">
                <a:solidFill>
                  <a:srgbClr val="000000"/>
                </a:solidFill>
                <a:effectLst/>
                <a:highlight>
                  <a:srgbClr val="FFFF00"/>
                </a:highlight>
                <a:latin typeface="Times New Roman" panose="02020603050405020304" pitchFamily="18" charset="0"/>
                <a:ea typeface="Times New Roman" panose="02020603050405020304" pitchFamily="18" charset="0"/>
              </a:rPr>
              <a:t>promised firm commitment in entirety</a:t>
            </a:r>
            <a:r>
              <a:rPr lang="en-US" sz="2000">
                <a:solidFill>
                  <a:srgbClr val="000000"/>
                </a:solidFill>
                <a:effectLst/>
                <a:latin typeface="Times New Roman" panose="02020603050405020304" pitchFamily="18" charset="0"/>
                <a:ea typeface="Times New Roman" panose="02020603050405020304" pitchFamily="18" charset="0"/>
              </a:rPr>
              <a:t>, HUD will </a:t>
            </a:r>
            <a:r>
              <a:rPr lang="en-US" sz="2000">
                <a:solidFill>
                  <a:srgbClr val="000000"/>
                </a:solidFill>
                <a:effectLst/>
                <a:highlight>
                  <a:srgbClr val="FFFF00"/>
                </a:highlight>
                <a:latin typeface="Times New Roman" panose="02020603050405020304" pitchFamily="18" charset="0"/>
                <a:ea typeface="Times New Roman" panose="02020603050405020304" pitchFamily="18" charset="0"/>
              </a:rPr>
              <a:t>re-rate and re-rank </a:t>
            </a:r>
            <a:r>
              <a:rPr lang="en-US" sz="2000">
                <a:solidFill>
                  <a:srgbClr val="000000"/>
                </a:solidFill>
                <a:effectLst/>
                <a:latin typeface="Times New Roman" panose="02020603050405020304" pitchFamily="18" charset="0"/>
                <a:ea typeface="Times New Roman" panose="02020603050405020304" pitchFamily="18" charset="0"/>
              </a:rPr>
              <a:t>application without leveraged resource to determine leverage percentage. </a:t>
            </a:r>
          </a:p>
          <a:p>
            <a:pPr marL="285750" indent="-285750">
              <a:spcAft>
                <a:spcPts val="750"/>
              </a:spcAft>
              <a:buFont typeface="Arial" panose="020B0604020202020204" pitchFamily="34" charset="0"/>
              <a:buChar char="•"/>
            </a:pPr>
            <a:r>
              <a:rPr lang="en-US" sz="2000">
                <a:solidFill>
                  <a:srgbClr val="000000"/>
                </a:solidFill>
                <a:effectLst/>
                <a:latin typeface="Times New Roman" panose="02020603050405020304" pitchFamily="18" charset="0"/>
                <a:ea typeface="Times New Roman" panose="02020603050405020304" pitchFamily="18" charset="0"/>
              </a:rPr>
              <a:t>Added language to address </a:t>
            </a:r>
            <a:r>
              <a:rPr lang="en-US" sz="2000">
                <a:solidFill>
                  <a:srgbClr val="000000"/>
                </a:solidFill>
                <a:effectLst/>
                <a:highlight>
                  <a:srgbClr val="FFFF00"/>
                </a:highlight>
                <a:latin typeface="Times New Roman" panose="02020603050405020304" pitchFamily="18" charset="0"/>
                <a:ea typeface="Times New Roman" panose="02020603050405020304" pitchFamily="18" charset="0"/>
              </a:rPr>
              <a:t>use of guidance from federal agencies </a:t>
            </a:r>
            <a:r>
              <a:rPr lang="en-US" sz="2000">
                <a:solidFill>
                  <a:srgbClr val="000000"/>
                </a:solidFill>
                <a:effectLst/>
                <a:latin typeface="Times New Roman" panose="02020603050405020304" pitchFamily="18" charset="0"/>
                <a:ea typeface="Times New Roman" panose="02020603050405020304" pitchFamily="18" charset="0"/>
              </a:rPr>
              <a:t>regarding federal funds proposed as leverage towards to the IHBG Competitive program.</a:t>
            </a:r>
            <a:endParaRPr lang="en-US" sz="2000">
              <a:solidFill>
                <a:srgbClr val="000000"/>
              </a:solidFill>
              <a:effectLst/>
              <a:latin typeface="Courier New" panose="02070309020205020404" pitchFamily="49" charset="0"/>
              <a:ea typeface="Helvetica" panose="020B0604020202020204" pitchFamily="34" charset="0"/>
            </a:endParaRPr>
          </a:p>
          <a:p>
            <a:pPr marR="0" lvl="0">
              <a:spcBef>
                <a:spcPts val="0"/>
              </a:spcBef>
              <a:spcAft>
                <a:spcPts val="750"/>
              </a:spcAft>
            </a:pPr>
            <a:endParaRPr lang="en-US" sz="18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endParaRPr>
          </a:p>
          <a:p>
            <a:pPr marR="0" lvl="0">
              <a:spcBef>
                <a:spcPts val="0"/>
              </a:spcBef>
              <a:spcAft>
                <a:spcPts val="750"/>
              </a:spcAft>
            </a:pPr>
            <a:endParaRPr lang="en-US" sz="10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572DD2BD-70DB-57B4-3BBA-51397C206C8D}"/>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3C6990F3-7D00-172B-168A-1EB3A542BE2B}"/>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ED265417-2175-7AAE-E199-BF14BB07D0ED}"/>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DA05D9E5-2F44-EC5F-7CE5-D4FDB2714A6C}"/>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A362F6B6-9C6E-B605-F8D6-685260D81C01}"/>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3BF39E06-694C-B377-9D7B-A02ABCB93B3C}"/>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10487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28650" y="261689"/>
            <a:ext cx="7258089" cy="960668"/>
          </a:xfrm>
        </p:spPr>
        <p:txBody>
          <a:bodyPr>
            <a:normAutofit fontScale="90000"/>
          </a:bodyPr>
          <a:lstStyle/>
          <a:p>
            <a:r>
              <a:rPr lang="en-US" b="1">
                <a:latin typeface="Cambria" panose="02040503050406030204" pitchFamily="18" charset="0"/>
                <a:ea typeface="Cambria" panose="02040503050406030204" pitchFamily="18" charset="0"/>
              </a:rPr>
              <a:t>Changes from Previous NOFO </a:t>
            </a:r>
            <a:r>
              <a:rPr lang="en-US" sz="2000" b="1">
                <a:latin typeface="Cambria" panose="02040503050406030204" pitchFamily="18" charset="0"/>
                <a:ea typeface="Cambria" panose="02040503050406030204" pitchFamily="18" charset="0"/>
              </a:rPr>
              <a:t>(cont.)</a:t>
            </a:r>
            <a:br>
              <a:rPr lang="en-US"/>
            </a:br>
            <a:endParaRPr lang="en-US" b="1">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D05EF629-A7DB-4A86-9175-E96299CD0526}"/>
              </a:ext>
            </a:extLst>
          </p:cNvPr>
          <p:cNvSpPr>
            <a:spLocks noGrp="1"/>
          </p:cNvSpPr>
          <p:nvPr>
            <p:ph idx="1"/>
          </p:nvPr>
        </p:nvSpPr>
        <p:spPr>
          <a:xfrm>
            <a:off x="628650" y="1369219"/>
            <a:ext cx="7886700" cy="1116806"/>
          </a:xfrm>
        </p:spPr>
        <p:txBody>
          <a:bodyPr/>
          <a:lstStyle/>
          <a:p>
            <a:pPr marL="150876" lvl="1" indent="0">
              <a:buNone/>
            </a:pPr>
            <a:endParaRPr lang="en-US"/>
          </a:p>
          <a:p>
            <a:pPr lvl="1">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5733" y="832491"/>
            <a:ext cx="6510417"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22" name="Picture 2" descr="Google Slides &amp;amp; Powerpoint templates | History">
            <a:extLst>
              <a:ext uri="{FF2B5EF4-FFF2-40B4-BE49-F238E27FC236}">
                <a16:creationId xmlns:a16="http://schemas.microsoft.com/office/drawing/2014/main" id="{91FAFEF2-D107-4D25-A3F3-4DC709FA02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531"/>
          <a:stretch/>
        </p:blipFill>
        <p:spPr bwMode="auto">
          <a:xfrm rot="16200000">
            <a:off x="4215668" y="1739259"/>
            <a:ext cx="312376"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1A5613B-9942-428D-B0C6-A8ADA015E486}"/>
              </a:ext>
            </a:extLst>
          </p:cNvPr>
          <p:cNvSpPr txBox="1"/>
          <p:nvPr/>
        </p:nvSpPr>
        <p:spPr>
          <a:xfrm>
            <a:off x="785732" y="1036242"/>
            <a:ext cx="7729617" cy="3303468"/>
          </a:xfrm>
          <a:prstGeom prst="rect">
            <a:avLst/>
          </a:prstGeom>
          <a:noFill/>
        </p:spPr>
        <p:txBody>
          <a:bodyPr wrap="square">
            <a:spAutoFit/>
          </a:bodyPr>
          <a:lstStyle/>
          <a:p>
            <a:pPr marR="0" lvl="0">
              <a:spcBef>
                <a:spcPts val="0"/>
              </a:spcBef>
              <a:spcAft>
                <a:spcPts val="750"/>
              </a:spcAft>
            </a:pPr>
            <a:r>
              <a:rPr lang="en-US" sz="2400" b="1">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Rating Factor 4-Leveraging Resources</a:t>
            </a:r>
            <a:r>
              <a:rPr lang="en-US" sz="24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rPr>
              <a:t>:</a:t>
            </a:r>
          </a:p>
          <a:p>
            <a:pPr marL="285750" indent="-285750">
              <a:spcAft>
                <a:spcPts val="750"/>
              </a:spcAft>
              <a:buFont typeface="Arial" panose="020B0604020202020204" pitchFamily="34" charset="0"/>
              <a:buChar char="•"/>
            </a:pPr>
            <a:r>
              <a:rPr lang="en-US" sz="2800">
                <a:effectLst/>
                <a:latin typeface="Times New Roman" panose="02020603050405020304" pitchFamily="18" charset="0"/>
                <a:ea typeface="Times New Roman" panose="02020603050405020304" pitchFamily="18" charset="0"/>
              </a:rPr>
              <a:t>Added language to include </a:t>
            </a:r>
            <a:r>
              <a:rPr lang="en-US" sz="2800">
                <a:effectLst/>
                <a:highlight>
                  <a:srgbClr val="FFFF00"/>
                </a:highlight>
                <a:latin typeface="Times New Roman" panose="02020603050405020304" pitchFamily="18" charset="0"/>
                <a:ea typeface="Times New Roman" panose="02020603050405020304" pitchFamily="18" charset="0"/>
              </a:rPr>
              <a:t>U.S. Department of Treasury</a:t>
            </a:r>
            <a:r>
              <a:rPr lang="en-US" sz="2800">
                <a:effectLst/>
                <a:latin typeface="Times New Roman" panose="02020603050405020304" pitchFamily="18" charset="0"/>
                <a:ea typeface="Times New Roman" panose="02020603050405020304" pitchFamily="18" charset="0"/>
              </a:rPr>
              <a:t> can provide leveraged funds and HUD can reserve right to accept </a:t>
            </a:r>
            <a:r>
              <a:rPr lang="en-US" sz="2800">
                <a:effectLst/>
                <a:highlight>
                  <a:srgbClr val="FFFF00"/>
                </a:highlight>
                <a:latin typeface="Times New Roman" panose="02020603050405020304" pitchFamily="18" charset="0"/>
                <a:ea typeface="Times New Roman" panose="02020603050405020304" pitchFamily="18" charset="0"/>
              </a:rPr>
              <a:t>guidance</a:t>
            </a:r>
            <a:r>
              <a:rPr lang="en-US" sz="2800">
                <a:effectLst/>
                <a:latin typeface="Times New Roman" panose="02020603050405020304" pitchFamily="18" charset="0"/>
                <a:ea typeface="Times New Roman" panose="02020603050405020304" pitchFamily="18" charset="0"/>
              </a:rPr>
              <a:t> as sufficient evidence to propose use of funds.</a:t>
            </a:r>
            <a:endParaRPr lang="en-US" sz="2800">
              <a:effectLst/>
              <a:latin typeface="Courier New" panose="02070309020205020404" pitchFamily="49" charset="0"/>
              <a:ea typeface="Helvetica" panose="020B0604020202020204" pitchFamily="34" charset="0"/>
            </a:endParaRPr>
          </a:p>
          <a:p>
            <a:pPr marR="0" lvl="0">
              <a:spcBef>
                <a:spcPts val="0"/>
              </a:spcBef>
              <a:spcAft>
                <a:spcPts val="750"/>
              </a:spcAft>
            </a:pPr>
            <a:endParaRPr lang="en-US">
              <a:solidFill>
                <a:schemeClr val="accent6"/>
              </a:solidFill>
              <a:latin typeface="Times New Roman" panose="02020603050405020304" pitchFamily="18" charset="0"/>
              <a:ea typeface="Times New Roman" panose="02020603050405020304" pitchFamily="18" charset="0"/>
              <a:cs typeface="Helvetica" panose="020B0604020202020204" pitchFamily="34" charset="0"/>
            </a:endParaRPr>
          </a:p>
          <a:p>
            <a:pPr marR="0" lvl="0">
              <a:spcBef>
                <a:spcPts val="0"/>
              </a:spcBef>
              <a:spcAft>
                <a:spcPts val="750"/>
              </a:spcAft>
            </a:pPr>
            <a:endParaRPr lang="en-US" sz="18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endParaRPr>
          </a:p>
          <a:p>
            <a:pPr marR="0" lvl="0">
              <a:spcBef>
                <a:spcPts val="0"/>
              </a:spcBef>
              <a:spcAft>
                <a:spcPts val="750"/>
              </a:spcAft>
            </a:pPr>
            <a:endParaRPr lang="en-US" sz="1000">
              <a:solidFill>
                <a:schemeClr val="accent6"/>
              </a:solidFill>
              <a:effectLst/>
              <a:latin typeface="Times New Roman" panose="02020603050405020304" pitchFamily="18" charset="0"/>
              <a:ea typeface="Times New Roman" panose="020206030504050203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572DD2BD-70DB-57B4-3BBA-51397C206C8D}"/>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3C6990F3-7D00-172B-168A-1EB3A542BE2B}"/>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ED265417-2175-7AAE-E199-BF14BB07D0ED}"/>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DA05D9E5-2F44-EC5F-7CE5-D4FDB2714A6C}"/>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A362F6B6-9C6E-B605-F8D6-685260D81C01}"/>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3BF39E06-694C-B377-9D7B-A02ABCB93B3C}"/>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66224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28650" y="0"/>
            <a:ext cx="7258089" cy="960668"/>
          </a:xfrm>
        </p:spPr>
        <p:txBody>
          <a:bodyPr>
            <a:normAutofit/>
          </a:bodyPr>
          <a:lstStyle/>
          <a:p>
            <a:r>
              <a:rPr lang="en-US" sz="3200" b="1">
                <a:latin typeface="Cambria" panose="02040503050406030204" pitchFamily="18" charset="0"/>
                <a:ea typeface="Cambria" panose="02040503050406030204" pitchFamily="18" charset="0"/>
              </a:rPr>
              <a:t>Changes from Previous NOFO</a:t>
            </a:r>
            <a:r>
              <a:rPr lang="en-US" b="1">
                <a:latin typeface="Cambria" panose="02040503050406030204" pitchFamily="18" charset="0"/>
                <a:ea typeface="Cambria" panose="02040503050406030204" pitchFamily="18" charset="0"/>
              </a:rPr>
              <a:t> </a:t>
            </a:r>
            <a:r>
              <a:rPr lang="en-US" sz="2000" b="1">
                <a:latin typeface="Cambria" panose="02040503050406030204" pitchFamily="18" charset="0"/>
                <a:ea typeface="Cambria" panose="02040503050406030204" pitchFamily="18" charset="0"/>
              </a:rPr>
              <a:t>(cont.)</a:t>
            </a:r>
          </a:p>
        </p:txBody>
      </p:sp>
      <p:sp>
        <p:nvSpPr>
          <p:cNvPr id="6" name="Content Placeholder 5">
            <a:extLst>
              <a:ext uri="{FF2B5EF4-FFF2-40B4-BE49-F238E27FC236}">
                <a16:creationId xmlns:a16="http://schemas.microsoft.com/office/drawing/2014/main" id="{D05EF629-A7DB-4A86-9175-E96299CD0526}"/>
              </a:ext>
            </a:extLst>
          </p:cNvPr>
          <p:cNvSpPr>
            <a:spLocks noGrp="1"/>
          </p:cNvSpPr>
          <p:nvPr>
            <p:ph idx="1"/>
          </p:nvPr>
        </p:nvSpPr>
        <p:spPr/>
        <p:txBody>
          <a:bodyPr/>
          <a:lstStyle/>
          <a:p>
            <a:pPr marL="150876" lvl="1" indent="0">
              <a:buNone/>
            </a:pPr>
            <a:endParaRPr lang="en-US"/>
          </a:p>
          <a:p>
            <a:pPr lvl="1">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5733" y="832491"/>
            <a:ext cx="6510417"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C1AD99F-BEB4-4073-A844-8E22C3A12F17}"/>
              </a:ext>
            </a:extLst>
          </p:cNvPr>
          <p:cNvSpPr txBox="1"/>
          <p:nvPr/>
        </p:nvSpPr>
        <p:spPr>
          <a:xfrm>
            <a:off x="714374" y="960668"/>
            <a:ext cx="7800976" cy="2813591"/>
          </a:xfrm>
          <a:prstGeom prst="rect">
            <a:avLst/>
          </a:prstGeom>
          <a:noFill/>
        </p:spPr>
        <p:txBody>
          <a:bodyPr wrap="square">
            <a:spAutoFit/>
          </a:bodyPr>
          <a:lstStyle/>
          <a:p>
            <a:pPr marR="0" lvl="0">
              <a:spcBef>
                <a:spcPts val="0"/>
              </a:spcBef>
              <a:spcAft>
                <a:spcPts val="100"/>
              </a:spcAft>
            </a:pPr>
            <a:r>
              <a:rPr lang="en-US" sz="2800" b="1">
                <a:solidFill>
                  <a:schemeClr val="accent6"/>
                </a:solidFill>
                <a:effectLst/>
                <a:latin typeface="Cambria" panose="02040503050406030204" pitchFamily="18" charset="0"/>
                <a:ea typeface="Cambria" panose="02040503050406030204" pitchFamily="18" charset="0"/>
                <a:cs typeface="Helvetica" panose="020B0604020202020204" pitchFamily="34" charset="0"/>
              </a:rPr>
              <a:t>Other Factors</a:t>
            </a:r>
            <a:r>
              <a:rPr lang="en-US" sz="2800">
                <a:solidFill>
                  <a:schemeClr val="accent6"/>
                </a:solidFill>
                <a:effectLst/>
                <a:latin typeface="Cambria" panose="02040503050406030204" pitchFamily="18" charset="0"/>
                <a:ea typeface="Cambria" panose="02040503050406030204" pitchFamily="18" charset="0"/>
                <a:cs typeface="Helvetica" panose="020B0604020202020204" pitchFamily="34" charset="0"/>
              </a:rPr>
              <a:t> </a:t>
            </a:r>
          </a:p>
          <a:p>
            <a:pPr marR="0" lvl="0">
              <a:spcBef>
                <a:spcPts val="0"/>
              </a:spcBef>
              <a:spcAft>
                <a:spcPts val="100"/>
              </a:spcAft>
            </a:pPr>
            <a:endParaRPr lang="en-US" sz="11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Aft>
                <a:spcPts val="100"/>
              </a:spcAft>
            </a:pPr>
            <a:r>
              <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Opportunity Zones (OZ) – Deleted</a:t>
            </a:r>
            <a:r>
              <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rPr>
              <a:t> the OZ Preference Points option from FY 2022 NOFO requirements.</a:t>
            </a:r>
          </a:p>
          <a:p>
            <a:pPr>
              <a:spcAft>
                <a:spcPts val="100"/>
              </a:spcAft>
            </a:pPr>
            <a:endPar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Bef>
                <a:spcPts val="100"/>
              </a:spcBef>
              <a:spcAft>
                <a:spcPts val="100"/>
              </a:spcAft>
            </a:pPr>
            <a:r>
              <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Climate Change – </a:t>
            </a:r>
            <a:r>
              <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rPr>
              <a:t>Added Preference Points to address </a:t>
            </a:r>
            <a:r>
              <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Climate Change</a:t>
            </a:r>
            <a:r>
              <a:rPr lang="en-US" sz="2400">
                <a:solidFill>
                  <a:srgbClr val="000000"/>
                </a:solidFill>
                <a:effectLst/>
                <a:latin typeface="Cambria" panose="02040503050406030204" pitchFamily="18" charset="0"/>
                <a:ea typeface="Cambria" panose="02040503050406030204" pitchFamily="18" charset="0"/>
                <a:cs typeface="Helvetica" panose="020B0604020202020204" pitchFamily="34" charset="0"/>
              </a:rPr>
              <a:t>, which </a:t>
            </a:r>
            <a:r>
              <a:rPr lang="en-US" sz="2400">
                <a:solidFill>
                  <a:srgbClr val="000000"/>
                </a:solidFill>
                <a:latin typeface="Cambria" panose="02040503050406030204" pitchFamily="18" charset="0"/>
                <a:ea typeface="Cambria" panose="02040503050406030204" pitchFamily="18" charset="0"/>
                <a:cs typeface="Helvetica" panose="020B0604020202020204" pitchFamily="34" charset="0"/>
              </a:rPr>
              <a:t>is worth up to two </a:t>
            </a:r>
            <a:r>
              <a:rPr lang="en-US" sz="2400" b="1">
                <a:solidFill>
                  <a:srgbClr val="000000"/>
                </a:solidFill>
                <a:latin typeface="Cambria" panose="02040503050406030204" pitchFamily="18" charset="0"/>
                <a:ea typeface="Cambria" panose="02040503050406030204" pitchFamily="18" charset="0"/>
                <a:cs typeface="Helvetica" panose="020B0604020202020204" pitchFamily="34" charset="0"/>
              </a:rPr>
              <a:t>(2) points</a:t>
            </a:r>
            <a:r>
              <a:rPr lang="en-US" sz="2400">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24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 </a:t>
            </a:r>
          </a:p>
          <a:p>
            <a:pPr>
              <a:spcBef>
                <a:spcPts val="100"/>
              </a:spcBef>
              <a:spcAft>
                <a:spcPts val="100"/>
              </a:spcAft>
            </a:pPr>
            <a:endParaRPr lang="en-US" sz="1200" b="1">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5D134B0B-1A3B-BC91-623B-A8F00AD42303}"/>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7583FF45-3974-AEA7-7BFC-398319F44DA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482D4F6-A4B6-CD83-65D5-A007B22B7F9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7A22E0A5-EFFF-31AC-7691-A226E9BE95DC}"/>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FD301ED-CE97-3A9B-75B6-BD1617B5727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C4ABA0E-F3D8-1369-B98B-1706575C50C1}"/>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8058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3336015-0ABF-72E4-ECD7-7D3BDBBE26AD}"/>
              </a:ext>
            </a:extLst>
          </p:cNvPr>
          <p:cNvGrpSpPr/>
          <p:nvPr/>
        </p:nvGrpSpPr>
        <p:grpSpPr>
          <a:xfrm>
            <a:off x="2719" y="-21763"/>
            <a:ext cx="9160260" cy="536505"/>
            <a:chOff x="2719" y="-21763"/>
            <a:chExt cx="9160260" cy="703121"/>
          </a:xfrm>
        </p:grpSpPr>
        <p:pic>
          <p:nvPicPr>
            <p:cNvPr id="13" name="Picture 2">
              <a:extLst>
                <a:ext uri="{FF2B5EF4-FFF2-40B4-BE49-F238E27FC236}">
                  <a16:creationId xmlns:a16="http://schemas.microsoft.com/office/drawing/2014/main" id="{C1E70EE1-09FE-C57B-D667-5B6BE63E4420}"/>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14" name="Picture 13">
              <a:extLst>
                <a:ext uri="{FF2B5EF4-FFF2-40B4-BE49-F238E27FC236}">
                  <a16:creationId xmlns:a16="http://schemas.microsoft.com/office/drawing/2014/main" id="{FBAF1FC0-90FD-6A09-96F8-2E036101C6E1}"/>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15" name="Picture 14">
              <a:extLst>
                <a:ext uri="{FF2B5EF4-FFF2-40B4-BE49-F238E27FC236}">
                  <a16:creationId xmlns:a16="http://schemas.microsoft.com/office/drawing/2014/main" id="{BEAD6CBA-68C5-AEB9-3D49-FD6ABF3BFDFF}"/>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9" name="Group 8">
            <a:extLst>
              <a:ext uri="{FF2B5EF4-FFF2-40B4-BE49-F238E27FC236}">
                <a16:creationId xmlns:a16="http://schemas.microsoft.com/office/drawing/2014/main" id="{17BB0978-0D09-C56B-BDEE-7EB77D5154BB}"/>
              </a:ext>
            </a:extLst>
          </p:cNvPr>
          <p:cNvGrpSpPr/>
          <p:nvPr/>
        </p:nvGrpSpPr>
        <p:grpSpPr>
          <a:xfrm>
            <a:off x="-16259" y="4618243"/>
            <a:ext cx="9160259" cy="536506"/>
            <a:chOff x="-16259" y="4451629"/>
            <a:chExt cx="9160259" cy="703120"/>
          </a:xfrm>
        </p:grpSpPr>
        <p:pic>
          <p:nvPicPr>
            <p:cNvPr id="3" name="Picture 2">
              <a:extLst>
                <a:ext uri="{FF2B5EF4-FFF2-40B4-BE49-F238E27FC236}">
                  <a16:creationId xmlns:a16="http://schemas.microsoft.com/office/drawing/2014/main" id="{92027232-4B34-00A3-6DDA-389FB4FCF48D}"/>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4" name="Picture 3">
              <a:extLst>
                <a:ext uri="{FF2B5EF4-FFF2-40B4-BE49-F238E27FC236}">
                  <a16:creationId xmlns:a16="http://schemas.microsoft.com/office/drawing/2014/main" id="{8F10E55E-7A0C-FC47-7CC8-C8A36DB56693}"/>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6" name="Picture 5">
              <a:extLst>
                <a:ext uri="{FF2B5EF4-FFF2-40B4-BE49-F238E27FC236}">
                  <a16:creationId xmlns:a16="http://schemas.microsoft.com/office/drawing/2014/main" id="{B4AD9CAD-B28C-EC96-EE09-56C6D62EC9F0}"/>
                </a:ext>
              </a:extLst>
            </p:cNvPr>
            <p:cNvPicPr>
              <a:picLocks noChangeAspect="1"/>
            </p:cNvPicPr>
            <p:nvPr/>
          </p:nvPicPr>
          <p:blipFill>
            <a:blip r:embed="rId3"/>
            <a:stretch>
              <a:fillRect/>
            </a:stretch>
          </p:blipFill>
          <p:spPr>
            <a:xfrm>
              <a:off x="6043757" y="4451629"/>
              <a:ext cx="3100243" cy="703120"/>
            </a:xfrm>
            <a:prstGeom prst="rect">
              <a:avLst/>
            </a:prstGeom>
          </p:spPr>
        </p:pic>
      </p:grpSp>
      <p:sp>
        <p:nvSpPr>
          <p:cNvPr id="10" name="Title 1">
            <a:extLst>
              <a:ext uri="{FF2B5EF4-FFF2-40B4-BE49-F238E27FC236}">
                <a16:creationId xmlns:a16="http://schemas.microsoft.com/office/drawing/2014/main" id="{F8A619F7-022D-2017-0BA5-5B2BA7754A22}"/>
              </a:ext>
            </a:extLst>
          </p:cNvPr>
          <p:cNvSpPr txBox="1">
            <a:spLocks/>
          </p:cNvSpPr>
          <p:nvPr/>
        </p:nvSpPr>
        <p:spPr>
          <a:xfrm>
            <a:off x="71121" y="1026828"/>
            <a:ext cx="3033244" cy="52882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10667" kern="1200">
                <a:solidFill>
                  <a:schemeClr val="tx1"/>
                </a:solidFill>
                <a:latin typeface="+mj-lt"/>
                <a:ea typeface="+mj-ea"/>
                <a:cs typeface="+mj-cs"/>
              </a:defRPr>
            </a:lvl1pPr>
          </a:lstStyle>
          <a:p>
            <a:r>
              <a:rPr lang="en-US" sz="5400" b="1">
                <a:latin typeface="Cambria"/>
                <a:ea typeface="Cambria"/>
              </a:rPr>
              <a:t>OVERVIEW</a:t>
            </a:r>
          </a:p>
        </p:txBody>
      </p:sp>
      <p:sp>
        <p:nvSpPr>
          <p:cNvPr id="11" name="Freeform: Shape 10">
            <a:extLst>
              <a:ext uri="{FF2B5EF4-FFF2-40B4-BE49-F238E27FC236}">
                <a16:creationId xmlns:a16="http://schemas.microsoft.com/office/drawing/2014/main" id="{D1612465-7334-AC54-6A3E-975E11C8CF6D}"/>
              </a:ext>
            </a:extLst>
          </p:cNvPr>
          <p:cNvSpPr/>
          <p:nvPr/>
        </p:nvSpPr>
        <p:spPr>
          <a:xfrm>
            <a:off x="2146485" y="1686721"/>
            <a:ext cx="5126030" cy="536505"/>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a:solidFill>
            <a:schemeClr val="accent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defTabSz="844550">
              <a:spcBef>
                <a:spcPct val="0"/>
              </a:spcBef>
              <a:spcAft>
                <a:spcPct val="35000"/>
              </a:spcAft>
            </a:pPr>
            <a:r>
              <a:rPr lang="en-US" sz="1900" b="1">
                <a:solidFill>
                  <a:schemeClr val="tx1"/>
                </a:solidFill>
                <a:latin typeface="Cambria"/>
                <a:ea typeface="Cambria"/>
              </a:rPr>
              <a:t>Funding Opportunity Description</a:t>
            </a:r>
            <a:endParaRPr lang="en-US" sz="1900" kern="1200">
              <a:solidFill>
                <a:schemeClr val="tx1"/>
              </a:solidFill>
              <a:latin typeface="Cambria"/>
              <a:ea typeface="Cambria"/>
            </a:endParaRPr>
          </a:p>
        </p:txBody>
      </p:sp>
      <p:sp>
        <p:nvSpPr>
          <p:cNvPr id="12" name="Freeform: Shape 11">
            <a:extLst>
              <a:ext uri="{FF2B5EF4-FFF2-40B4-BE49-F238E27FC236}">
                <a16:creationId xmlns:a16="http://schemas.microsoft.com/office/drawing/2014/main" id="{E3059987-4DFD-837B-034C-17E1C01EE276}"/>
              </a:ext>
            </a:extLst>
          </p:cNvPr>
          <p:cNvSpPr/>
          <p:nvPr/>
        </p:nvSpPr>
        <p:spPr>
          <a:xfrm>
            <a:off x="2150150" y="2318472"/>
            <a:ext cx="5097593" cy="521543"/>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a:solidFill>
            <a:schemeClr val="accent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defTabSz="844550">
              <a:spcBef>
                <a:spcPct val="0"/>
              </a:spcBef>
              <a:spcAft>
                <a:spcPct val="35000"/>
              </a:spcAft>
            </a:pPr>
            <a:r>
              <a:rPr lang="en-US" sz="1900" b="1">
                <a:solidFill>
                  <a:schemeClr val="tx1"/>
                </a:solidFill>
                <a:latin typeface="Cambria"/>
                <a:ea typeface="Cambria"/>
              </a:rPr>
              <a:t>Award Information </a:t>
            </a:r>
            <a:endParaRPr lang="en-US" sz="1900" kern="1200">
              <a:solidFill>
                <a:schemeClr val="tx1"/>
              </a:solidFill>
              <a:latin typeface="Cambria" panose="02040503050406030204" pitchFamily="18" charset="0"/>
              <a:ea typeface="Cambria"/>
            </a:endParaRPr>
          </a:p>
        </p:txBody>
      </p:sp>
      <p:sp>
        <p:nvSpPr>
          <p:cNvPr id="16" name="Freeform: Shape 15">
            <a:extLst>
              <a:ext uri="{FF2B5EF4-FFF2-40B4-BE49-F238E27FC236}">
                <a16:creationId xmlns:a16="http://schemas.microsoft.com/office/drawing/2014/main" id="{7A264256-36CC-C20C-F5DD-BC2BCAE98F36}"/>
              </a:ext>
            </a:extLst>
          </p:cNvPr>
          <p:cNvSpPr/>
          <p:nvPr/>
        </p:nvSpPr>
        <p:spPr>
          <a:xfrm>
            <a:off x="2121714" y="2987150"/>
            <a:ext cx="5126030" cy="502455"/>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a:solidFill>
            <a:schemeClr val="accent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defTabSz="844550">
              <a:spcBef>
                <a:spcPct val="0"/>
              </a:spcBef>
              <a:spcAft>
                <a:spcPct val="35000"/>
              </a:spcAft>
            </a:pPr>
            <a:r>
              <a:rPr lang="en-US" sz="1900" b="1">
                <a:solidFill>
                  <a:schemeClr val="tx1"/>
                </a:solidFill>
                <a:latin typeface="Cambria"/>
                <a:ea typeface="Cambria"/>
              </a:rPr>
              <a:t>Eligibility Information</a:t>
            </a:r>
            <a:endParaRPr lang="en-US" sz="1900" kern="1200">
              <a:solidFill>
                <a:schemeClr val="tx1"/>
              </a:solidFill>
              <a:latin typeface="Cambria" panose="02040503050406030204" pitchFamily="18" charset="0"/>
            </a:endParaRPr>
          </a:p>
        </p:txBody>
      </p:sp>
      <p:sp>
        <p:nvSpPr>
          <p:cNvPr id="17" name="Freeform: Shape 16">
            <a:extLst>
              <a:ext uri="{FF2B5EF4-FFF2-40B4-BE49-F238E27FC236}">
                <a16:creationId xmlns:a16="http://schemas.microsoft.com/office/drawing/2014/main" id="{6218C705-0487-7894-D81D-93223B0889BF}"/>
              </a:ext>
            </a:extLst>
          </p:cNvPr>
          <p:cNvSpPr/>
          <p:nvPr/>
        </p:nvSpPr>
        <p:spPr>
          <a:xfrm>
            <a:off x="2121714" y="3624279"/>
            <a:ext cx="5126030" cy="502455"/>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a:solidFill>
            <a:schemeClr val="accent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marL="339725" indent="-339725" defTabSz="844550">
              <a:spcBef>
                <a:spcPct val="0"/>
              </a:spcBef>
              <a:spcAft>
                <a:spcPct val="35000"/>
              </a:spcAft>
            </a:pPr>
            <a:endParaRPr lang="en-US" sz="1900" b="1">
              <a:solidFill>
                <a:schemeClr val="bg2">
                  <a:lumMod val="60000"/>
                  <a:lumOff val="40000"/>
                </a:schemeClr>
              </a:solidFill>
              <a:latin typeface="Cambria" panose="02040503050406030204" pitchFamily="18" charset="0"/>
            </a:endParaRPr>
          </a:p>
          <a:p>
            <a:pPr marL="339725" indent="-339725" defTabSz="844550">
              <a:spcBef>
                <a:spcPct val="0"/>
              </a:spcBef>
              <a:spcAft>
                <a:spcPct val="35000"/>
              </a:spcAft>
            </a:pPr>
            <a:r>
              <a:rPr lang="en-US" sz="1900" b="1">
                <a:solidFill>
                  <a:schemeClr val="tx1"/>
                </a:solidFill>
                <a:latin typeface="Cambria"/>
                <a:ea typeface="Cambria"/>
              </a:rPr>
              <a:t>Application and Submission Information </a:t>
            </a:r>
            <a:r>
              <a:rPr lang="en-US" sz="1900" b="1">
                <a:latin typeface="Cambria"/>
                <a:ea typeface="Cambria"/>
              </a:rPr>
              <a:t>    </a:t>
            </a:r>
            <a:endParaRPr lang="en-US" sz="1900" b="1">
              <a:latin typeface="Cambria" panose="02040503050406030204" pitchFamily="18" charset="0"/>
              <a:ea typeface="Cambria"/>
            </a:endParaRPr>
          </a:p>
          <a:p>
            <a:pPr defTabSz="844550">
              <a:spcBef>
                <a:spcPct val="0"/>
              </a:spcBef>
              <a:spcAft>
                <a:spcPct val="35000"/>
              </a:spcAft>
            </a:pPr>
            <a:r>
              <a:rPr lang="en-US" sz="1900" b="1">
                <a:latin typeface="Cambria"/>
              </a:rPr>
              <a:t>     </a:t>
            </a:r>
            <a:endParaRPr lang="en-US" sz="1900" kern="1200">
              <a:latin typeface="Cambria" panose="02040503050406030204" pitchFamily="18" charset="0"/>
            </a:endParaRPr>
          </a:p>
        </p:txBody>
      </p:sp>
      <p:sp>
        <p:nvSpPr>
          <p:cNvPr id="18" name="TextBox 17">
            <a:extLst>
              <a:ext uri="{FF2B5EF4-FFF2-40B4-BE49-F238E27FC236}">
                <a16:creationId xmlns:a16="http://schemas.microsoft.com/office/drawing/2014/main" id="{C1128DE1-3EAE-4A65-161B-49D410F2F232}"/>
              </a:ext>
            </a:extLst>
          </p:cNvPr>
          <p:cNvSpPr txBox="1"/>
          <p:nvPr/>
        </p:nvSpPr>
        <p:spPr>
          <a:xfrm>
            <a:off x="1646026" y="1759767"/>
            <a:ext cx="500459" cy="381964"/>
          </a:xfrm>
          <a:prstGeom prst="rect">
            <a:avLst/>
          </a:prstGeom>
          <a:noFill/>
        </p:spPr>
        <p:txBody>
          <a:bodyPr wrap="square">
            <a:spAutoFit/>
          </a:bodyPr>
          <a:lstStyle/>
          <a:p>
            <a:pPr algn="ctr"/>
            <a:r>
              <a:rPr lang="en-US" sz="1800" b="1" kern="1200">
                <a:solidFill>
                  <a:schemeClr val="tx1"/>
                </a:solidFill>
                <a:latin typeface="Cambria"/>
                <a:ea typeface="Cambria"/>
              </a:rPr>
              <a:t>I.</a:t>
            </a:r>
            <a:r>
              <a:rPr lang="en-US" sz="1800" b="1">
                <a:solidFill>
                  <a:schemeClr val="tx1"/>
                </a:solidFill>
                <a:latin typeface="Cambria"/>
                <a:ea typeface="Cambria"/>
              </a:rPr>
              <a:t> </a:t>
            </a:r>
            <a:endParaRPr lang="en-US"/>
          </a:p>
        </p:txBody>
      </p:sp>
      <p:sp>
        <p:nvSpPr>
          <p:cNvPr id="19" name="TextBox 18">
            <a:extLst>
              <a:ext uri="{FF2B5EF4-FFF2-40B4-BE49-F238E27FC236}">
                <a16:creationId xmlns:a16="http://schemas.microsoft.com/office/drawing/2014/main" id="{7FCF5232-16CF-3CDB-FD07-49F35F83ADFB}"/>
              </a:ext>
            </a:extLst>
          </p:cNvPr>
          <p:cNvSpPr txBox="1"/>
          <p:nvPr/>
        </p:nvSpPr>
        <p:spPr>
          <a:xfrm>
            <a:off x="1649690" y="2385969"/>
            <a:ext cx="500459" cy="381964"/>
          </a:xfrm>
          <a:prstGeom prst="rect">
            <a:avLst/>
          </a:prstGeom>
          <a:noFill/>
        </p:spPr>
        <p:txBody>
          <a:bodyPr wrap="square">
            <a:spAutoFit/>
          </a:bodyPr>
          <a:lstStyle/>
          <a:p>
            <a:pPr algn="ctr"/>
            <a:r>
              <a:rPr lang="en-US" sz="1800" b="1" kern="1200">
                <a:solidFill>
                  <a:schemeClr val="tx1"/>
                </a:solidFill>
                <a:latin typeface="Cambria"/>
                <a:ea typeface="Cambria"/>
              </a:rPr>
              <a:t>II.</a:t>
            </a:r>
            <a:r>
              <a:rPr lang="en-US" sz="1800" b="1">
                <a:solidFill>
                  <a:schemeClr val="tx1"/>
                </a:solidFill>
                <a:latin typeface="Cambria"/>
                <a:ea typeface="Cambria"/>
              </a:rPr>
              <a:t> </a:t>
            </a:r>
            <a:endParaRPr lang="en-US"/>
          </a:p>
        </p:txBody>
      </p:sp>
      <p:sp>
        <p:nvSpPr>
          <p:cNvPr id="20" name="TextBox 19">
            <a:extLst>
              <a:ext uri="{FF2B5EF4-FFF2-40B4-BE49-F238E27FC236}">
                <a16:creationId xmlns:a16="http://schemas.microsoft.com/office/drawing/2014/main" id="{759AF311-0191-8E7A-2C33-F53A4ABF7A6E}"/>
              </a:ext>
            </a:extLst>
          </p:cNvPr>
          <p:cNvSpPr txBox="1"/>
          <p:nvPr/>
        </p:nvSpPr>
        <p:spPr>
          <a:xfrm>
            <a:off x="1575726" y="2980659"/>
            <a:ext cx="508812" cy="668437"/>
          </a:xfrm>
          <a:prstGeom prst="rect">
            <a:avLst/>
          </a:prstGeom>
          <a:noFill/>
        </p:spPr>
        <p:txBody>
          <a:bodyPr wrap="square">
            <a:spAutoFit/>
          </a:bodyPr>
          <a:lstStyle/>
          <a:p>
            <a:pPr algn="ctr"/>
            <a:r>
              <a:rPr lang="en-US" sz="1800" b="1" kern="1200">
                <a:solidFill>
                  <a:schemeClr val="tx1"/>
                </a:solidFill>
                <a:latin typeface="Cambria"/>
                <a:ea typeface="Cambria"/>
              </a:rPr>
              <a:t>III.</a:t>
            </a:r>
            <a:r>
              <a:rPr lang="en-US" sz="1800" b="1">
                <a:solidFill>
                  <a:schemeClr val="tx1"/>
                </a:solidFill>
                <a:latin typeface="Cambria"/>
                <a:ea typeface="Cambria"/>
              </a:rPr>
              <a:t> </a:t>
            </a:r>
            <a:endParaRPr lang="en-US"/>
          </a:p>
        </p:txBody>
      </p:sp>
      <p:sp>
        <p:nvSpPr>
          <p:cNvPr id="21" name="TextBox 20">
            <a:extLst>
              <a:ext uri="{FF2B5EF4-FFF2-40B4-BE49-F238E27FC236}">
                <a16:creationId xmlns:a16="http://schemas.microsoft.com/office/drawing/2014/main" id="{EE79801C-3BB4-2F90-B09D-8BDE3B4A567D}"/>
              </a:ext>
            </a:extLst>
          </p:cNvPr>
          <p:cNvSpPr txBox="1"/>
          <p:nvPr/>
        </p:nvSpPr>
        <p:spPr>
          <a:xfrm>
            <a:off x="1587743" y="3636153"/>
            <a:ext cx="502390" cy="369332"/>
          </a:xfrm>
          <a:prstGeom prst="rect">
            <a:avLst/>
          </a:prstGeom>
          <a:noFill/>
        </p:spPr>
        <p:txBody>
          <a:bodyPr wrap="square">
            <a:spAutoFit/>
          </a:bodyPr>
          <a:lstStyle/>
          <a:p>
            <a:pPr algn="ctr"/>
            <a:r>
              <a:rPr lang="en-US" sz="1800" b="1" kern="1200">
                <a:solidFill>
                  <a:schemeClr val="tx1"/>
                </a:solidFill>
                <a:latin typeface="Cambria"/>
                <a:ea typeface="Cambria"/>
              </a:rPr>
              <a:t>IV.</a:t>
            </a:r>
            <a:r>
              <a:rPr lang="en-US" sz="1800" b="1">
                <a:solidFill>
                  <a:schemeClr val="tx1"/>
                </a:solidFill>
                <a:latin typeface="Cambria"/>
                <a:ea typeface="Cambria"/>
              </a:rPr>
              <a:t> </a:t>
            </a:r>
            <a:endParaRPr lang="en-US"/>
          </a:p>
        </p:txBody>
      </p:sp>
      <p:pic>
        <p:nvPicPr>
          <p:cNvPr id="22" name="Picture 2" descr="Squiggly Line Silhouette Image And Vector @ Silhouette.pics">
            <a:extLst>
              <a:ext uri="{FF2B5EF4-FFF2-40B4-BE49-F238E27FC236}">
                <a16:creationId xmlns:a16="http://schemas.microsoft.com/office/drawing/2014/main" id="{9A101B4B-AA0A-43C1-094A-CA46C87255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934" t="39691" r="30538" b="45795"/>
          <a:stretch/>
        </p:blipFill>
        <p:spPr bwMode="auto">
          <a:xfrm>
            <a:off x="2929215" y="998398"/>
            <a:ext cx="2198780" cy="42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57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28650" y="0"/>
            <a:ext cx="7258089" cy="960668"/>
          </a:xfrm>
        </p:spPr>
        <p:txBody>
          <a:bodyPr>
            <a:normAutofit/>
          </a:bodyPr>
          <a:lstStyle/>
          <a:p>
            <a:r>
              <a:rPr lang="en-US" sz="3200" b="1">
                <a:latin typeface="Cambria" panose="02040503050406030204" pitchFamily="18" charset="0"/>
                <a:ea typeface="Cambria" panose="02040503050406030204" pitchFamily="18" charset="0"/>
              </a:rPr>
              <a:t>Changes from Previous NOFO</a:t>
            </a:r>
            <a:r>
              <a:rPr lang="en-US" b="1">
                <a:latin typeface="Cambria" panose="02040503050406030204" pitchFamily="18" charset="0"/>
                <a:ea typeface="Cambria" panose="02040503050406030204" pitchFamily="18" charset="0"/>
              </a:rPr>
              <a:t> </a:t>
            </a:r>
            <a:r>
              <a:rPr lang="en-US" sz="2000" b="1">
                <a:latin typeface="Cambria" panose="02040503050406030204" pitchFamily="18" charset="0"/>
                <a:ea typeface="Cambria" panose="02040503050406030204" pitchFamily="18" charset="0"/>
              </a:rPr>
              <a:t>(cont.)</a:t>
            </a:r>
          </a:p>
        </p:txBody>
      </p:sp>
      <p:sp>
        <p:nvSpPr>
          <p:cNvPr id="6" name="Content Placeholder 5">
            <a:extLst>
              <a:ext uri="{FF2B5EF4-FFF2-40B4-BE49-F238E27FC236}">
                <a16:creationId xmlns:a16="http://schemas.microsoft.com/office/drawing/2014/main" id="{D05EF629-A7DB-4A86-9175-E96299CD0526}"/>
              </a:ext>
            </a:extLst>
          </p:cNvPr>
          <p:cNvSpPr>
            <a:spLocks noGrp="1"/>
          </p:cNvSpPr>
          <p:nvPr>
            <p:ph idx="1"/>
          </p:nvPr>
        </p:nvSpPr>
        <p:spPr/>
        <p:txBody>
          <a:bodyPr/>
          <a:lstStyle/>
          <a:p>
            <a:pPr marL="150876" lvl="1" indent="0">
              <a:buNone/>
            </a:pPr>
            <a:endParaRPr lang="en-US"/>
          </a:p>
          <a:p>
            <a:pPr lvl="1">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5733" y="832491"/>
            <a:ext cx="6510417"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C1AD99F-BEB4-4073-A844-8E22C3A12F17}"/>
              </a:ext>
            </a:extLst>
          </p:cNvPr>
          <p:cNvSpPr txBox="1"/>
          <p:nvPr/>
        </p:nvSpPr>
        <p:spPr>
          <a:xfrm>
            <a:off x="714374" y="960668"/>
            <a:ext cx="7800976" cy="2898229"/>
          </a:xfrm>
          <a:prstGeom prst="rect">
            <a:avLst/>
          </a:prstGeom>
          <a:noFill/>
        </p:spPr>
        <p:txBody>
          <a:bodyPr wrap="square">
            <a:spAutoFit/>
          </a:bodyPr>
          <a:lstStyle/>
          <a:p>
            <a:pPr marR="0" lvl="0">
              <a:spcBef>
                <a:spcPts val="0"/>
              </a:spcBef>
              <a:spcAft>
                <a:spcPts val="100"/>
              </a:spcAft>
            </a:pPr>
            <a:r>
              <a:rPr lang="en-US" sz="2800" b="1">
                <a:solidFill>
                  <a:schemeClr val="accent6"/>
                </a:solidFill>
                <a:effectLst/>
                <a:latin typeface="Cambria" panose="02040503050406030204" pitchFamily="18" charset="0"/>
                <a:ea typeface="Cambria" panose="02040503050406030204" pitchFamily="18" charset="0"/>
                <a:cs typeface="Helvetica" panose="020B0604020202020204" pitchFamily="34" charset="0"/>
              </a:rPr>
              <a:t>Annual Performance Reports</a:t>
            </a:r>
            <a:r>
              <a:rPr lang="en-US" sz="2800">
                <a:solidFill>
                  <a:schemeClr val="accent6"/>
                </a:solidFill>
                <a:effectLst/>
                <a:latin typeface="Cambria" panose="02040503050406030204" pitchFamily="18" charset="0"/>
                <a:ea typeface="Cambria" panose="02040503050406030204" pitchFamily="18" charset="0"/>
                <a:cs typeface="Helvetica" panose="020B0604020202020204" pitchFamily="34" charset="0"/>
              </a:rPr>
              <a:t> </a:t>
            </a:r>
          </a:p>
          <a:p>
            <a:pPr marR="0" lvl="0">
              <a:spcBef>
                <a:spcPts val="0"/>
              </a:spcBef>
              <a:spcAft>
                <a:spcPts val="100"/>
              </a:spcAft>
            </a:pPr>
            <a:endParaRPr lang="en-US" sz="11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a:spcAft>
                <a:spcPts val="100"/>
              </a:spcAft>
            </a:pPr>
            <a:r>
              <a:rPr lang="en-US" sz="3200" b="1">
                <a:solidFill>
                  <a:srgbClr val="000000"/>
                </a:solidFill>
                <a:effectLst/>
                <a:latin typeface="Cambria" panose="02040503050406030204" pitchFamily="18" charset="0"/>
                <a:ea typeface="Cambria" panose="02040503050406030204" pitchFamily="18" charset="0"/>
                <a:cs typeface="Helvetica" panose="020B0604020202020204" pitchFamily="34" charset="0"/>
              </a:rPr>
              <a:t>Revised Form - </a:t>
            </a:r>
            <a:r>
              <a:rPr lang="en-US" sz="3200">
                <a:solidFill>
                  <a:srgbClr val="000000"/>
                </a:solidFill>
                <a:effectLst/>
                <a:latin typeface="Cambria" panose="02040503050406030204" pitchFamily="18" charset="0"/>
                <a:ea typeface="Cambria" panose="02040503050406030204" pitchFamily="18" charset="0"/>
                <a:cs typeface="Helvetica" panose="020B0604020202020204" pitchFamily="34" charset="0"/>
              </a:rPr>
              <a:t>Updated Annual Performance Report (APR) section where applicants can submit a new (revised) form for reports </a:t>
            </a:r>
            <a:r>
              <a:rPr lang="en-US" sz="3200">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3200">
                <a:solidFill>
                  <a:srgbClr val="000000"/>
                </a:solidFill>
                <a:effectLst/>
                <a:latin typeface="Cambria" panose="02040503050406030204" pitchFamily="18" charset="0"/>
                <a:ea typeface="Cambria" panose="02040503050406030204" pitchFamily="18" charset="0"/>
                <a:cs typeface="Helvetica" panose="020B0604020202020204" pitchFamily="34" charset="0"/>
              </a:rPr>
              <a:t> </a:t>
            </a:r>
          </a:p>
          <a:p>
            <a:pPr>
              <a:spcBef>
                <a:spcPts val="100"/>
              </a:spcBef>
              <a:spcAft>
                <a:spcPts val="100"/>
              </a:spcAft>
            </a:pPr>
            <a:endParaRPr lang="en-US" sz="1200" b="1">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5D134B0B-1A3B-BC91-623B-A8F00AD42303}"/>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7583FF45-3974-AEA7-7BFC-398319F44DA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482D4F6-A4B6-CD83-65D5-A007B22B7F9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7A22E0A5-EFFF-31AC-7691-A226E9BE95DC}"/>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FD301ED-CE97-3A9B-75B6-BD1617B5727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C4ABA0E-F3D8-1369-B98B-1706575C50C1}"/>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27273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516E-D619-4500-B159-C59188F37C32}"/>
              </a:ext>
            </a:extLst>
          </p:cNvPr>
          <p:cNvSpPr>
            <a:spLocks noGrp="1"/>
          </p:cNvSpPr>
          <p:nvPr>
            <p:ph type="ctrTitle"/>
          </p:nvPr>
        </p:nvSpPr>
        <p:spPr>
          <a:xfrm>
            <a:off x="482600" y="1378535"/>
            <a:ext cx="8178799" cy="1187958"/>
          </a:xfrm>
          <a:effectLst>
            <a:outerShdw blurRad="88900" dist="38100" dir="2700000" algn="tl" rotWithShape="0">
              <a:prstClr val="black">
                <a:alpha val="30000"/>
              </a:prstClr>
            </a:outerShdw>
          </a:effectLst>
        </p:spPr>
        <p:txBody>
          <a:bodyPr>
            <a:normAutofit/>
          </a:bodyPr>
          <a:lstStyle/>
          <a:p>
            <a:pPr algn="ctr"/>
            <a:r>
              <a:rPr lang="en-US" sz="5400" b="1">
                <a:latin typeface="Trebuchet MS" panose="020B0603020202020204" pitchFamily="34" charset="0"/>
              </a:rPr>
              <a:t>II. </a:t>
            </a:r>
            <a:r>
              <a:rPr lang="en-US" sz="5400" b="1">
                <a:latin typeface="Cambria" panose="02040503050406030204" pitchFamily="18" charset="0"/>
                <a:ea typeface="Cambria" panose="02040503050406030204" pitchFamily="18" charset="0"/>
              </a:rPr>
              <a:t>Award Information</a:t>
            </a:r>
          </a:p>
        </p:txBody>
      </p:sp>
      <p:grpSp>
        <p:nvGrpSpPr>
          <p:cNvPr id="3" name="Group 2">
            <a:extLst>
              <a:ext uri="{FF2B5EF4-FFF2-40B4-BE49-F238E27FC236}">
                <a16:creationId xmlns:a16="http://schemas.microsoft.com/office/drawing/2014/main" id="{7F56E948-9A69-211D-8359-8D0CC81D5B56}"/>
              </a:ext>
            </a:extLst>
          </p:cNvPr>
          <p:cNvGrpSpPr/>
          <p:nvPr/>
        </p:nvGrpSpPr>
        <p:grpSpPr>
          <a:xfrm>
            <a:off x="2719" y="-21762"/>
            <a:ext cx="9160260" cy="477818"/>
            <a:chOff x="2719" y="-21763"/>
            <a:chExt cx="9160260" cy="703121"/>
          </a:xfrm>
        </p:grpSpPr>
        <p:pic>
          <p:nvPicPr>
            <p:cNvPr id="4" name="Picture 2">
              <a:extLst>
                <a:ext uri="{FF2B5EF4-FFF2-40B4-BE49-F238E27FC236}">
                  <a16:creationId xmlns:a16="http://schemas.microsoft.com/office/drawing/2014/main" id="{D6B3C340-6FE2-BC09-EE67-E37F0D9167E1}"/>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5" name="Picture 4">
              <a:extLst>
                <a:ext uri="{FF2B5EF4-FFF2-40B4-BE49-F238E27FC236}">
                  <a16:creationId xmlns:a16="http://schemas.microsoft.com/office/drawing/2014/main" id="{2F588FD2-1603-D13C-05DE-700068DF5FBA}"/>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6" name="Picture 5">
              <a:extLst>
                <a:ext uri="{FF2B5EF4-FFF2-40B4-BE49-F238E27FC236}">
                  <a16:creationId xmlns:a16="http://schemas.microsoft.com/office/drawing/2014/main" id="{50405107-620D-2B03-676A-A4B3A053214F}"/>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7" name="Group 6">
            <a:extLst>
              <a:ext uri="{FF2B5EF4-FFF2-40B4-BE49-F238E27FC236}">
                <a16:creationId xmlns:a16="http://schemas.microsoft.com/office/drawing/2014/main" id="{8ED17C3E-5399-0698-E1F8-F5170FF7F509}"/>
              </a:ext>
            </a:extLst>
          </p:cNvPr>
          <p:cNvGrpSpPr/>
          <p:nvPr/>
        </p:nvGrpSpPr>
        <p:grpSpPr>
          <a:xfrm>
            <a:off x="-16259" y="4676931"/>
            <a:ext cx="9160259" cy="477818"/>
            <a:chOff x="-16259" y="4451629"/>
            <a:chExt cx="9160259" cy="703120"/>
          </a:xfrm>
        </p:grpSpPr>
        <p:pic>
          <p:nvPicPr>
            <p:cNvPr id="8" name="Picture 7">
              <a:extLst>
                <a:ext uri="{FF2B5EF4-FFF2-40B4-BE49-F238E27FC236}">
                  <a16:creationId xmlns:a16="http://schemas.microsoft.com/office/drawing/2014/main" id="{3F6A620F-9F9F-F85C-44CF-119176474E90}"/>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9" name="Picture 8">
              <a:extLst>
                <a:ext uri="{FF2B5EF4-FFF2-40B4-BE49-F238E27FC236}">
                  <a16:creationId xmlns:a16="http://schemas.microsoft.com/office/drawing/2014/main" id="{D70D6049-1134-865F-7120-5610B9A7EEC2}"/>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10" name="Picture 9">
              <a:extLst>
                <a:ext uri="{FF2B5EF4-FFF2-40B4-BE49-F238E27FC236}">
                  <a16:creationId xmlns:a16="http://schemas.microsoft.com/office/drawing/2014/main" id="{279D711F-4B82-1965-DC44-AD270A93E2A4}"/>
                </a:ext>
              </a:extLst>
            </p:cNvPr>
            <p:cNvPicPr>
              <a:picLocks noChangeAspect="1"/>
            </p:cNvPicPr>
            <p:nvPr/>
          </p:nvPicPr>
          <p:blipFill>
            <a:blip r:embed="rId3"/>
            <a:stretch>
              <a:fillRect/>
            </a:stretch>
          </p:blipFill>
          <p:spPr>
            <a:xfrm>
              <a:off x="6043757" y="4451629"/>
              <a:ext cx="3100243" cy="703120"/>
            </a:xfrm>
            <a:prstGeom prst="rect">
              <a:avLst/>
            </a:prstGeom>
          </p:spPr>
        </p:pic>
      </p:grpSp>
      <p:pic>
        <p:nvPicPr>
          <p:cNvPr id="11" name="Picture 2" descr="Squiggly Line Silhouette Image And Vector @ Silhouette.pics">
            <a:extLst>
              <a:ext uri="{FF2B5EF4-FFF2-40B4-BE49-F238E27FC236}">
                <a16:creationId xmlns:a16="http://schemas.microsoft.com/office/drawing/2014/main" id="{71976B48-DF94-3F3F-7FC3-05D128F1DA1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934" t="39691" r="30538" b="45795"/>
          <a:stretch/>
        </p:blipFill>
        <p:spPr bwMode="auto">
          <a:xfrm rot="10800000">
            <a:off x="2485949" y="2655788"/>
            <a:ext cx="4284831" cy="7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4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1138333" y="380536"/>
            <a:ext cx="4343401" cy="810703"/>
          </a:xfrm>
        </p:spPr>
        <p:txBody>
          <a:bodyPr rtlCol="0">
            <a:normAutofit/>
          </a:bodyPr>
          <a:lstStyle/>
          <a:p>
            <a:pPr algn="ctr" eaLnBrk="1" fontAlgn="auto" hangingPunct="1">
              <a:spcAft>
                <a:spcPts val="0"/>
              </a:spcAft>
              <a:defRPr/>
            </a:pPr>
            <a:r>
              <a:rPr lang="en-US" sz="3200" b="1">
                <a:solidFill>
                  <a:schemeClr val="accent4">
                    <a:lumMod val="50000"/>
                  </a:schemeClr>
                </a:solidFill>
                <a:latin typeface="Cambria" panose="02040503050406030204" pitchFamily="18" charset="0"/>
                <a:ea typeface="Cambria" panose="02040503050406030204" pitchFamily="18" charset="0"/>
                <a:cs typeface="Arial" panose="020B0604020202020204" pitchFamily="34" charset="0"/>
              </a:rPr>
              <a:t>AVAILABLE FUNDS</a:t>
            </a:r>
          </a:p>
        </p:txBody>
      </p:sp>
      <p:sp>
        <p:nvSpPr>
          <p:cNvPr id="2" name="Content Placeholder 1">
            <a:extLst>
              <a:ext uri="{FF2B5EF4-FFF2-40B4-BE49-F238E27FC236}">
                <a16:creationId xmlns:a16="http://schemas.microsoft.com/office/drawing/2014/main" id="{17B5FE7A-034A-4A94-A0C8-DA877B527D3F}"/>
              </a:ext>
            </a:extLst>
          </p:cNvPr>
          <p:cNvSpPr>
            <a:spLocks noGrp="1"/>
          </p:cNvSpPr>
          <p:nvPr>
            <p:ph idx="1"/>
          </p:nvPr>
        </p:nvSpPr>
        <p:spPr>
          <a:xfrm>
            <a:off x="528733" y="1301322"/>
            <a:ext cx="5386292" cy="3147561"/>
          </a:xfrm>
        </p:spPr>
        <p:txBody>
          <a:bodyPr>
            <a:normAutofit fontScale="92500" lnSpcReduction="10000"/>
          </a:bodyPr>
          <a:lstStyle/>
          <a:p>
            <a:pPr marL="0" indent="0" algn="ctr">
              <a:buNone/>
            </a:pPr>
            <a:r>
              <a:rPr lang="en-US" sz="2800" b="1">
                <a:solidFill>
                  <a:schemeClr val="accent6">
                    <a:lumMod val="75000"/>
                  </a:schemeClr>
                </a:solidFill>
                <a:latin typeface="Cambria" panose="02040503050406030204" pitchFamily="18" charset="0"/>
                <a:ea typeface="Cambria" panose="02040503050406030204" pitchFamily="18" charset="0"/>
              </a:rPr>
              <a:t>Estimated Total Funding </a:t>
            </a:r>
          </a:p>
          <a:p>
            <a:pPr marL="0" indent="0" algn="ctr">
              <a:buNone/>
            </a:pPr>
            <a:r>
              <a:rPr lang="en-US" sz="2800" b="1">
                <a:latin typeface="Cambria" panose="02040503050406030204" pitchFamily="18" charset="0"/>
                <a:ea typeface="Cambria" panose="02040503050406030204" pitchFamily="18" charset="0"/>
              </a:rPr>
              <a:t>$129,248,148</a:t>
            </a:r>
          </a:p>
          <a:p>
            <a:pPr marL="0" indent="0" algn="ctr">
              <a:buNone/>
            </a:pPr>
            <a:endParaRPr lang="en-US" sz="1600" b="1">
              <a:latin typeface="Cambria" panose="02040503050406030204" pitchFamily="18" charset="0"/>
              <a:ea typeface="Cambria" panose="02040503050406030204" pitchFamily="18" charset="0"/>
            </a:endParaRPr>
          </a:p>
          <a:p>
            <a:pPr marL="0" indent="0" algn="ctr">
              <a:buNone/>
            </a:pPr>
            <a:r>
              <a:rPr lang="en-US" sz="2800" b="1">
                <a:solidFill>
                  <a:schemeClr val="accent6">
                    <a:lumMod val="75000"/>
                  </a:schemeClr>
                </a:solidFill>
                <a:latin typeface="Cambria" panose="02040503050406030204" pitchFamily="18" charset="0"/>
                <a:ea typeface="Cambria" panose="02040503050406030204" pitchFamily="18" charset="0"/>
              </a:rPr>
              <a:t>Minimum Award Amount</a:t>
            </a:r>
          </a:p>
          <a:p>
            <a:pPr marL="0" indent="0" algn="ctr">
              <a:buNone/>
            </a:pPr>
            <a:r>
              <a:rPr lang="en-US" sz="2800" b="1">
                <a:latin typeface="Cambria" panose="02040503050406030204" pitchFamily="18" charset="0"/>
                <a:ea typeface="Cambria" panose="02040503050406030204" pitchFamily="18" charset="0"/>
              </a:rPr>
              <a:t> $500,000</a:t>
            </a:r>
          </a:p>
          <a:p>
            <a:pPr marL="0" indent="0" algn="ctr">
              <a:buNone/>
            </a:pPr>
            <a:endParaRPr lang="en-US" sz="1500" b="1">
              <a:solidFill>
                <a:schemeClr val="accent4"/>
              </a:solidFill>
              <a:latin typeface="Cambria" panose="02040503050406030204" pitchFamily="18" charset="0"/>
              <a:ea typeface="Cambria" panose="02040503050406030204" pitchFamily="18" charset="0"/>
            </a:endParaRPr>
          </a:p>
          <a:p>
            <a:pPr marL="0" indent="0" algn="ctr">
              <a:buNone/>
            </a:pPr>
            <a:r>
              <a:rPr lang="en-US" sz="2800" b="1">
                <a:solidFill>
                  <a:schemeClr val="accent6"/>
                </a:solidFill>
                <a:latin typeface="Cambria" panose="02040503050406030204" pitchFamily="18" charset="0"/>
                <a:ea typeface="Cambria" panose="02040503050406030204" pitchFamily="18" charset="0"/>
              </a:rPr>
              <a:t>Maximum Award Amount  </a:t>
            </a:r>
            <a:r>
              <a:rPr lang="en-US" sz="2800" b="1">
                <a:latin typeface="Cambria" panose="02040503050406030204" pitchFamily="18" charset="0"/>
                <a:ea typeface="Cambria" panose="02040503050406030204" pitchFamily="18" charset="0"/>
              </a:rPr>
              <a:t>$7,500,000</a:t>
            </a:r>
          </a:p>
        </p:txBody>
      </p:sp>
      <p:sp>
        <p:nvSpPr>
          <p:cNvPr id="12292" name="Slide Number Placeholder 5"/>
          <p:cNvSpPr>
            <a:spLocks noGrp="1"/>
          </p:cNvSpPr>
          <p:nvPr>
            <p:ph type="sldNum" sz="quarter" idx="12"/>
          </p:nvPr>
        </p:nvSpPr>
        <p:spPr bwMode="auto">
          <a:xfrm>
            <a:off x="7949882" y="4578924"/>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8C091EF3-05DA-4865-9E75-A19B70F4C746}" type="slidenum">
              <a:rPr lang="en-US" i="0">
                <a:solidFill>
                  <a:srgbClr val="FFFFFF"/>
                </a:solidFill>
              </a:rPr>
              <a:pPr algn="r" eaLnBrk="1" hangingPunct="1">
                <a:spcAft>
                  <a:spcPts val="600"/>
                </a:spcAft>
              </a:pPr>
              <a:t>22</a:t>
            </a:fld>
            <a:endParaRPr lang="en-US" i="0">
              <a:solidFill>
                <a:srgbClr val="FFFFFF"/>
              </a:solidFill>
            </a:endParaRPr>
          </a:p>
        </p:txBody>
      </p:sp>
      <p:sp>
        <p:nvSpPr>
          <p:cNvPr id="3" name="TextBox 2">
            <a:extLst>
              <a:ext uri="{FF2B5EF4-FFF2-40B4-BE49-F238E27FC236}">
                <a16:creationId xmlns:a16="http://schemas.microsoft.com/office/drawing/2014/main" id="{650E7512-E475-460B-8A1C-D3323CABA6D7}"/>
              </a:ext>
            </a:extLst>
          </p:cNvPr>
          <p:cNvSpPr txBox="1"/>
          <p:nvPr/>
        </p:nvSpPr>
        <p:spPr>
          <a:xfrm>
            <a:off x="6011376" y="819663"/>
            <a:ext cx="2478576" cy="3023905"/>
          </a:xfrm>
          <a:prstGeom prst="rect">
            <a:avLst/>
          </a:prstGeom>
          <a:noFill/>
        </p:spPr>
        <p:txBody>
          <a:bodyPr wrap="square" rtlCol="0">
            <a:spAutoFit/>
          </a:bodyPr>
          <a:lstStyle/>
          <a:p>
            <a:r>
              <a:rPr lang="en-US" sz="2000" b="1" u="sng">
                <a:solidFill>
                  <a:schemeClr val="accent4">
                    <a:lumMod val="50000"/>
                  </a:schemeClr>
                </a:solidFill>
                <a:latin typeface="Cambria" panose="02040503050406030204" pitchFamily="18" charset="0"/>
                <a:ea typeface="Cambria" panose="02040503050406030204" pitchFamily="18" charset="0"/>
              </a:rPr>
              <a:t>Number of Awards</a:t>
            </a:r>
          </a:p>
          <a:p>
            <a:endParaRPr lang="en-US" sz="1050" b="1">
              <a:solidFill>
                <a:schemeClr val="bg1"/>
              </a:solidFill>
              <a:latin typeface="Cambria" panose="02040503050406030204" pitchFamily="18" charset="0"/>
              <a:ea typeface="Cambria" panose="02040503050406030204" pitchFamily="18" charset="0"/>
            </a:endParaRPr>
          </a:p>
          <a:p>
            <a:r>
              <a:rPr lang="en-US" sz="1600">
                <a:latin typeface="Cambria" panose="02040503050406030204" pitchFamily="18" charset="0"/>
                <a:ea typeface="Cambria" panose="02040503050406030204" pitchFamily="18" charset="0"/>
              </a:rPr>
              <a:t>HUD expects to make </a:t>
            </a:r>
            <a:r>
              <a:rPr lang="en-US" sz="1600">
                <a:solidFill>
                  <a:schemeClr val="accent6"/>
                </a:solidFill>
                <a:latin typeface="Cambria" panose="02040503050406030204" pitchFamily="18" charset="0"/>
                <a:ea typeface="Cambria" panose="02040503050406030204" pitchFamily="18" charset="0"/>
              </a:rPr>
              <a:t>approximately 25 awards </a:t>
            </a:r>
            <a:r>
              <a:rPr lang="en-US" sz="1600">
                <a:latin typeface="Cambria" panose="02040503050406030204" pitchFamily="18" charset="0"/>
                <a:ea typeface="Cambria" panose="02040503050406030204" pitchFamily="18" charset="0"/>
              </a:rPr>
              <a:t>from the funds available under this NOFO</a:t>
            </a:r>
          </a:p>
          <a:p>
            <a:endParaRPr lang="en-US" sz="1600">
              <a:latin typeface="Cambria" panose="02040503050406030204" pitchFamily="18" charset="0"/>
              <a:ea typeface="Cambria" panose="02040503050406030204" pitchFamily="18" charset="0"/>
            </a:endParaRPr>
          </a:p>
          <a:p>
            <a:r>
              <a:rPr lang="en-US" sz="1600">
                <a:latin typeface="Cambria" panose="02040503050406030204" pitchFamily="18" charset="0"/>
                <a:ea typeface="Cambria" panose="02040503050406030204" pitchFamily="18" charset="0"/>
              </a:rPr>
              <a:t>The number of awards will be </a:t>
            </a:r>
            <a:r>
              <a:rPr lang="en-US" sz="1600">
                <a:solidFill>
                  <a:schemeClr val="accent6"/>
                </a:solidFill>
                <a:latin typeface="Cambria" panose="02040503050406030204" pitchFamily="18" charset="0"/>
                <a:ea typeface="Cambria" panose="02040503050406030204" pitchFamily="18" charset="0"/>
              </a:rPr>
              <a:t>based on the number of proposals HUD reviews, approves, and funds.</a:t>
            </a:r>
          </a:p>
        </p:txBody>
      </p:sp>
      <p:cxnSp>
        <p:nvCxnSpPr>
          <p:cNvPr id="13" name="Straight Connector 12">
            <a:extLst>
              <a:ext uri="{FF2B5EF4-FFF2-40B4-BE49-F238E27FC236}">
                <a16:creationId xmlns:a16="http://schemas.microsoft.com/office/drawing/2014/main" id="{65863B56-B5FD-4A0B-BB05-A5867ADA66A7}"/>
              </a:ext>
            </a:extLst>
          </p:cNvPr>
          <p:cNvCxnSpPr/>
          <p:nvPr/>
        </p:nvCxnSpPr>
        <p:spPr>
          <a:xfrm>
            <a:off x="6127752" y="3971925"/>
            <a:ext cx="2362200" cy="0"/>
          </a:xfrm>
          <a:prstGeom prst="line">
            <a:avLst/>
          </a:prstGeom>
          <a:ln>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7E7E7E83-2109-4F67-BBF8-1FC7DA4BCCD6}"/>
              </a:ext>
            </a:extLst>
          </p:cNvPr>
          <p:cNvCxnSpPr>
            <a:cxnSpLocks/>
          </p:cNvCxnSpPr>
          <p:nvPr/>
        </p:nvCxnSpPr>
        <p:spPr>
          <a:xfrm>
            <a:off x="1533525" y="1015870"/>
            <a:ext cx="3514725" cy="0"/>
          </a:xfrm>
          <a:prstGeom prst="line">
            <a:avLst/>
          </a:prstGeom>
          <a:ln>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grpSp>
        <p:nvGrpSpPr>
          <p:cNvPr id="31" name="Group 30">
            <a:extLst>
              <a:ext uri="{FF2B5EF4-FFF2-40B4-BE49-F238E27FC236}">
                <a16:creationId xmlns:a16="http://schemas.microsoft.com/office/drawing/2014/main" id="{ED8A666E-0FF1-338E-96EC-27773EFA978B}"/>
              </a:ext>
            </a:extLst>
          </p:cNvPr>
          <p:cNvGrpSpPr/>
          <p:nvPr/>
        </p:nvGrpSpPr>
        <p:grpSpPr>
          <a:xfrm>
            <a:off x="2719" y="-21762"/>
            <a:ext cx="9160260" cy="477818"/>
            <a:chOff x="2719" y="-21763"/>
            <a:chExt cx="9160260" cy="703121"/>
          </a:xfrm>
        </p:grpSpPr>
        <p:pic>
          <p:nvPicPr>
            <p:cNvPr id="32" name="Picture 2">
              <a:extLst>
                <a:ext uri="{FF2B5EF4-FFF2-40B4-BE49-F238E27FC236}">
                  <a16:creationId xmlns:a16="http://schemas.microsoft.com/office/drawing/2014/main" id="{EC2FF211-C769-3653-4F83-27CC2389200E}"/>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33" name="Picture 32">
              <a:extLst>
                <a:ext uri="{FF2B5EF4-FFF2-40B4-BE49-F238E27FC236}">
                  <a16:creationId xmlns:a16="http://schemas.microsoft.com/office/drawing/2014/main" id="{8D9BAF0A-4D05-167B-4E75-9734D4603BB0}"/>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34" name="Picture 33">
              <a:extLst>
                <a:ext uri="{FF2B5EF4-FFF2-40B4-BE49-F238E27FC236}">
                  <a16:creationId xmlns:a16="http://schemas.microsoft.com/office/drawing/2014/main" id="{76E88632-8007-E093-E0FD-FFE97310F50F}"/>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35" name="Group 34">
            <a:extLst>
              <a:ext uri="{FF2B5EF4-FFF2-40B4-BE49-F238E27FC236}">
                <a16:creationId xmlns:a16="http://schemas.microsoft.com/office/drawing/2014/main" id="{F037749E-7928-0C65-8A17-DDA8B9462220}"/>
              </a:ext>
            </a:extLst>
          </p:cNvPr>
          <p:cNvGrpSpPr/>
          <p:nvPr/>
        </p:nvGrpSpPr>
        <p:grpSpPr>
          <a:xfrm>
            <a:off x="-16259" y="4676931"/>
            <a:ext cx="9160259" cy="477818"/>
            <a:chOff x="-16259" y="4451629"/>
            <a:chExt cx="9160259" cy="703120"/>
          </a:xfrm>
        </p:grpSpPr>
        <p:pic>
          <p:nvPicPr>
            <p:cNvPr id="36" name="Picture 35">
              <a:extLst>
                <a:ext uri="{FF2B5EF4-FFF2-40B4-BE49-F238E27FC236}">
                  <a16:creationId xmlns:a16="http://schemas.microsoft.com/office/drawing/2014/main" id="{5FA0045C-50DC-9C31-8ACF-D95AFBEA9A24}"/>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37" name="Picture 36">
              <a:extLst>
                <a:ext uri="{FF2B5EF4-FFF2-40B4-BE49-F238E27FC236}">
                  <a16:creationId xmlns:a16="http://schemas.microsoft.com/office/drawing/2014/main" id="{11CE612C-4BBB-710C-C1E7-7CE89ED4FD18}"/>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38" name="Picture 37">
              <a:extLst>
                <a:ext uri="{FF2B5EF4-FFF2-40B4-BE49-F238E27FC236}">
                  <a16:creationId xmlns:a16="http://schemas.microsoft.com/office/drawing/2014/main" id="{A823E2EC-0A6A-F98C-DB68-27328B22DE7E}"/>
                </a:ext>
              </a:extLst>
            </p:cNvPr>
            <p:cNvPicPr>
              <a:picLocks noChangeAspect="1"/>
            </p:cNvPicPr>
            <p:nvPr/>
          </p:nvPicPr>
          <p:blipFill>
            <a:blip r:embed="rId3"/>
            <a:stretch>
              <a:fillRect/>
            </a:stretch>
          </p:blipFill>
          <p:spPr>
            <a:xfrm>
              <a:off x="6043757" y="4451629"/>
              <a:ext cx="3100243" cy="703120"/>
            </a:xfrm>
            <a:prstGeom prst="rect">
              <a:avLst/>
            </a:prstGeom>
          </p:spPr>
        </p:pic>
      </p:grpSp>
    </p:spTree>
    <p:extLst>
      <p:ext uri="{BB962C8B-B14F-4D97-AF65-F5344CB8AC3E}">
        <p14:creationId xmlns:p14="http://schemas.microsoft.com/office/powerpoint/2010/main" val="202249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856754" y="672806"/>
            <a:ext cx="7886700" cy="994172"/>
          </a:xfrm>
        </p:spPr>
        <p:txBody>
          <a:bodyPr rtlCol="0">
            <a:normAutofit/>
          </a:bodyPr>
          <a:lstStyle/>
          <a:p>
            <a:pPr eaLnBrk="1" fontAlgn="auto" hangingPunct="1">
              <a:spcAft>
                <a:spcPts val="0"/>
              </a:spcAft>
              <a:defRPr/>
            </a:pPr>
            <a:r>
              <a:rPr lang="en-US" b="1">
                <a:latin typeface="Cambria" panose="02040503050406030204" pitchFamily="18" charset="0"/>
                <a:cs typeface="Arial" panose="020B0604020202020204" pitchFamily="34" charset="0"/>
              </a:rPr>
              <a:t>Available Funds (</a:t>
            </a:r>
            <a:r>
              <a:rPr lang="en-US" b="1" err="1">
                <a:latin typeface="Cambria" panose="02040503050406030204" pitchFamily="18" charset="0"/>
                <a:cs typeface="Arial" panose="020B0604020202020204" pitchFamily="34" charset="0"/>
              </a:rPr>
              <a:t>cont</a:t>
            </a:r>
            <a:r>
              <a:rPr lang="en-US" b="1">
                <a:latin typeface="Cambria" panose="02040503050406030204" pitchFamily="18" charset="0"/>
                <a:cs typeface="Arial" panose="020B0604020202020204" pitchFamily="34" charset="0"/>
              </a:rPr>
              <a:t>…)</a:t>
            </a:r>
          </a:p>
        </p:txBody>
      </p:sp>
      <p:graphicFrame>
        <p:nvGraphicFramePr>
          <p:cNvPr id="73732" name="Content Placeholder 1">
            <a:extLst>
              <a:ext uri="{FF2B5EF4-FFF2-40B4-BE49-F238E27FC236}">
                <a16:creationId xmlns:a16="http://schemas.microsoft.com/office/drawing/2014/main" id="{8FF3D7D1-75A4-4F61-8113-D61E10427772}"/>
              </a:ext>
            </a:extLst>
          </p:cNvPr>
          <p:cNvGraphicFramePr>
            <a:graphicFrameLocks noGrp="1"/>
          </p:cNvGraphicFramePr>
          <p:nvPr>
            <p:ph idx="1"/>
            <p:extLst>
              <p:ext uri="{D42A27DB-BD31-4B8C-83A1-F6EECF244321}">
                <p14:modId xmlns:p14="http://schemas.microsoft.com/office/powerpoint/2010/main" val="700590706"/>
              </p:ext>
            </p:extLst>
          </p:nvPr>
        </p:nvGraphicFramePr>
        <p:xfrm>
          <a:off x="837208" y="1348000"/>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Connector 12">
            <a:extLst>
              <a:ext uri="{FF2B5EF4-FFF2-40B4-BE49-F238E27FC236}">
                <a16:creationId xmlns:a16="http://schemas.microsoft.com/office/drawing/2014/main" id="{B60D8669-628D-4A16-A023-A204D563CA67}"/>
              </a:ext>
            </a:extLst>
          </p:cNvPr>
          <p:cNvCxnSpPr>
            <a:cxnSpLocks/>
          </p:cNvCxnSpPr>
          <p:nvPr/>
        </p:nvCxnSpPr>
        <p:spPr>
          <a:xfrm>
            <a:off x="856754" y="1534774"/>
            <a:ext cx="4993626" cy="0"/>
          </a:xfrm>
          <a:prstGeom prst="line">
            <a:avLst/>
          </a:prstGeom>
          <a:ln>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grpSp>
        <p:nvGrpSpPr>
          <p:cNvPr id="17" name="Group 16">
            <a:extLst>
              <a:ext uri="{FF2B5EF4-FFF2-40B4-BE49-F238E27FC236}">
                <a16:creationId xmlns:a16="http://schemas.microsoft.com/office/drawing/2014/main" id="{9E62350F-C762-5B45-9D86-5A979E5B4918}"/>
              </a:ext>
            </a:extLst>
          </p:cNvPr>
          <p:cNvGrpSpPr/>
          <p:nvPr/>
        </p:nvGrpSpPr>
        <p:grpSpPr>
          <a:xfrm>
            <a:off x="2719" y="-21762"/>
            <a:ext cx="9160260" cy="477818"/>
            <a:chOff x="2719" y="-21763"/>
            <a:chExt cx="9160260" cy="703121"/>
          </a:xfrm>
        </p:grpSpPr>
        <p:pic>
          <p:nvPicPr>
            <p:cNvPr id="18" name="Picture 2">
              <a:extLst>
                <a:ext uri="{FF2B5EF4-FFF2-40B4-BE49-F238E27FC236}">
                  <a16:creationId xmlns:a16="http://schemas.microsoft.com/office/drawing/2014/main" id="{315CC01A-DFD2-7C80-5B37-2DBAB7622810}"/>
                </a:ext>
              </a:extLst>
            </p:cNvPr>
            <p:cNvPicPr>
              <a:picLocks noChangeAspect="1"/>
            </p:cNvPicPr>
            <p:nvPr/>
          </p:nvPicPr>
          <p:blipFill>
            <a:blip r:embed="rId8"/>
            <a:stretch>
              <a:fillRect/>
            </a:stretch>
          </p:blipFill>
          <p:spPr>
            <a:xfrm rot="10800000">
              <a:off x="4572000" y="-11246"/>
              <a:ext cx="4590979" cy="692604"/>
            </a:xfrm>
            <a:prstGeom prst="rect">
              <a:avLst/>
            </a:prstGeom>
          </p:spPr>
        </p:pic>
        <p:pic>
          <p:nvPicPr>
            <p:cNvPr id="19" name="Picture 18">
              <a:extLst>
                <a:ext uri="{FF2B5EF4-FFF2-40B4-BE49-F238E27FC236}">
                  <a16:creationId xmlns:a16="http://schemas.microsoft.com/office/drawing/2014/main" id="{71386667-B08B-74E4-5C15-D0315C7640DE}"/>
                </a:ext>
              </a:extLst>
            </p:cNvPr>
            <p:cNvPicPr>
              <a:picLocks noChangeAspect="1"/>
            </p:cNvPicPr>
            <p:nvPr/>
          </p:nvPicPr>
          <p:blipFill>
            <a:blip r:embed="rId8"/>
            <a:stretch>
              <a:fillRect/>
            </a:stretch>
          </p:blipFill>
          <p:spPr>
            <a:xfrm rot="10800000">
              <a:off x="2375940" y="-11247"/>
              <a:ext cx="3305331" cy="692604"/>
            </a:xfrm>
            <a:prstGeom prst="rect">
              <a:avLst/>
            </a:prstGeom>
          </p:spPr>
        </p:pic>
        <p:pic>
          <p:nvPicPr>
            <p:cNvPr id="20" name="Picture 19">
              <a:extLst>
                <a:ext uri="{FF2B5EF4-FFF2-40B4-BE49-F238E27FC236}">
                  <a16:creationId xmlns:a16="http://schemas.microsoft.com/office/drawing/2014/main" id="{97A83E9F-BC6D-C842-D98C-6AACE855AA7F}"/>
                </a:ext>
              </a:extLst>
            </p:cNvPr>
            <p:cNvPicPr>
              <a:picLocks noChangeAspect="1"/>
            </p:cNvPicPr>
            <p:nvPr/>
          </p:nvPicPr>
          <p:blipFill>
            <a:blip r:embed="rId8"/>
            <a:stretch>
              <a:fillRect/>
            </a:stretch>
          </p:blipFill>
          <p:spPr>
            <a:xfrm rot="10800000">
              <a:off x="2719" y="-21763"/>
              <a:ext cx="3100243" cy="703119"/>
            </a:xfrm>
            <a:prstGeom prst="rect">
              <a:avLst/>
            </a:prstGeom>
          </p:spPr>
        </p:pic>
      </p:grpSp>
      <p:grpSp>
        <p:nvGrpSpPr>
          <p:cNvPr id="21" name="Group 20">
            <a:extLst>
              <a:ext uri="{FF2B5EF4-FFF2-40B4-BE49-F238E27FC236}">
                <a16:creationId xmlns:a16="http://schemas.microsoft.com/office/drawing/2014/main" id="{102A889A-F960-6B40-0895-7ACC90D344CE}"/>
              </a:ext>
            </a:extLst>
          </p:cNvPr>
          <p:cNvGrpSpPr/>
          <p:nvPr/>
        </p:nvGrpSpPr>
        <p:grpSpPr>
          <a:xfrm>
            <a:off x="-16259" y="4676931"/>
            <a:ext cx="9160259" cy="477818"/>
            <a:chOff x="-16259" y="4451629"/>
            <a:chExt cx="9160259" cy="703120"/>
          </a:xfrm>
        </p:grpSpPr>
        <p:pic>
          <p:nvPicPr>
            <p:cNvPr id="22" name="Picture 21">
              <a:extLst>
                <a:ext uri="{FF2B5EF4-FFF2-40B4-BE49-F238E27FC236}">
                  <a16:creationId xmlns:a16="http://schemas.microsoft.com/office/drawing/2014/main" id="{7B48332F-883E-ECB1-08B9-68426B8652C3}"/>
                </a:ext>
              </a:extLst>
            </p:cNvPr>
            <p:cNvPicPr>
              <a:picLocks noChangeAspect="1"/>
            </p:cNvPicPr>
            <p:nvPr/>
          </p:nvPicPr>
          <p:blipFill>
            <a:blip r:embed="rId8"/>
            <a:stretch>
              <a:fillRect/>
            </a:stretch>
          </p:blipFill>
          <p:spPr>
            <a:xfrm>
              <a:off x="-16259" y="4451629"/>
              <a:ext cx="4590979" cy="692604"/>
            </a:xfrm>
            <a:prstGeom prst="rect">
              <a:avLst/>
            </a:prstGeom>
          </p:spPr>
        </p:pic>
        <p:pic>
          <p:nvPicPr>
            <p:cNvPr id="23" name="Picture 22">
              <a:extLst>
                <a:ext uri="{FF2B5EF4-FFF2-40B4-BE49-F238E27FC236}">
                  <a16:creationId xmlns:a16="http://schemas.microsoft.com/office/drawing/2014/main" id="{0CB40649-0FF9-9399-F9C9-6EA1E7DEBCB5}"/>
                </a:ext>
              </a:extLst>
            </p:cNvPr>
            <p:cNvPicPr>
              <a:picLocks noChangeAspect="1"/>
            </p:cNvPicPr>
            <p:nvPr/>
          </p:nvPicPr>
          <p:blipFill>
            <a:blip r:embed="rId8"/>
            <a:stretch>
              <a:fillRect/>
            </a:stretch>
          </p:blipFill>
          <p:spPr>
            <a:xfrm>
              <a:off x="3465449" y="4451630"/>
              <a:ext cx="3305331" cy="692604"/>
            </a:xfrm>
            <a:prstGeom prst="rect">
              <a:avLst/>
            </a:prstGeom>
          </p:spPr>
        </p:pic>
        <p:pic>
          <p:nvPicPr>
            <p:cNvPr id="24" name="Picture 23">
              <a:extLst>
                <a:ext uri="{FF2B5EF4-FFF2-40B4-BE49-F238E27FC236}">
                  <a16:creationId xmlns:a16="http://schemas.microsoft.com/office/drawing/2014/main" id="{21BD9BAD-7E56-6023-8863-5EA80AF49142}"/>
                </a:ext>
              </a:extLst>
            </p:cNvPr>
            <p:cNvPicPr>
              <a:picLocks noChangeAspect="1"/>
            </p:cNvPicPr>
            <p:nvPr/>
          </p:nvPicPr>
          <p:blipFill>
            <a:blip r:embed="rId8"/>
            <a:stretch>
              <a:fillRect/>
            </a:stretch>
          </p:blipFill>
          <p:spPr>
            <a:xfrm>
              <a:off x="6043757" y="4451629"/>
              <a:ext cx="3100243" cy="703120"/>
            </a:xfrm>
            <a:prstGeom prst="rect">
              <a:avLst/>
            </a:prstGeom>
          </p:spPr>
        </p:pic>
      </p:grpSp>
    </p:spTree>
    <p:extLst>
      <p:ext uri="{BB962C8B-B14F-4D97-AF65-F5344CB8AC3E}">
        <p14:creationId xmlns:p14="http://schemas.microsoft.com/office/powerpoint/2010/main" val="104909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244942" y="573405"/>
            <a:ext cx="6686549" cy="531013"/>
          </a:xfrm>
        </p:spPr>
        <p:txBody>
          <a:bodyPr rtlCol="0">
            <a:noAutofit/>
          </a:bodyPr>
          <a:lstStyle/>
          <a:p>
            <a:pPr eaLnBrk="1" fontAlgn="auto" hangingPunct="1">
              <a:spcAft>
                <a:spcPts val="0"/>
              </a:spcAft>
              <a:defRPr/>
            </a:pPr>
            <a:r>
              <a:rPr lang="en-US" sz="3200" b="1">
                <a:solidFill>
                  <a:schemeClr val="accent4">
                    <a:lumMod val="75000"/>
                  </a:schemeClr>
                </a:solidFill>
                <a:latin typeface="Cambria" panose="02040503050406030204" pitchFamily="18" charset="0"/>
                <a:ea typeface="Cambria" panose="02040503050406030204" pitchFamily="18" charset="0"/>
              </a:rPr>
              <a:t>PERIOD OF PERFORMANCE</a:t>
            </a:r>
          </a:p>
        </p:txBody>
      </p:sp>
      <p:sp>
        <p:nvSpPr>
          <p:cNvPr id="98307" name="Rectangle 1027"/>
          <p:cNvSpPr>
            <a:spLocks noGrp="1" noChangeArrowheads="1"/>
          </p:cNvSpPr>
          <p:nvPr>
            <p:ph type="body" idx="1"/>
          </p:nvPr>
        </p:nvSpPr>
        <p:spPr/>
        <p:txBody>
          <a:bodyPr rtlCol="0">
            <a:normAutofit/>
          </a:bodyPr>
          <a:lstStyle/>
          <a:p>
            <a:pPr eaLnBrk="1" fontAlgn="auto" hangingPunct="1">
              <a:spcAft>
                <a:spcPts val="0"/>
              </a:spcAft>
              <a:defRPr/>
            </a:pPr>
            <a:endParaRPr lang="en-US" sz="1500" b="1">
              <a:solidFill>
                <a:srgbClr val="FFFFFF"/>
              </a:solidFill>
              <a:latin typeface="Cambria" panose="02040503050406030204" pitchFamily="18" charset="0"/>
              <a:cs typeface="Arial" panose="020B0604020202020204" pitchFamily="34" charset="0"/>
            </a:endParaRPr>
          </a:p>
          <a:p>
            <a:pPr marL="0" indent="0" eaLnBrk="1" fontAlgn="auto" hangingPunct="1">
              <a:spcAft>
                <a:spcPts val="0"/>
              </a:spcAft>
              <a:buNone/>
              <a:defRPr/>
            </a:pPr>
            <a:endParaRPr lang="en-US" sz="1500" b="1">
              <a:solidFill>
                <a:srgbClr val="FFFFFF"/>
              </a:solidFill>
              <a:latin typeface="Arial" panose="020B0604020202020204" pitchFamily="34" charset="0"/>
              <a:cs typeface="Arial" panose="020B0604020202020204" pitchFamily="34" charset="0"/>
            </a:endParaRPr>
          </a:p>
          <a:p>
            <a:pPr eaLnBrk="1" fontAlgn="auto" hangingPunct="1">
              <a:spcAft>
                <a:spcPts val="0"/>
              </a:spcAft>
              <a:defRPr/>
            </a:pPr>
            <a:endParaRPr lang="en-US" sz="1500" b="1">
              <a:solidFill>
                <a:srgbClr val="FFFFFF"/>
              </a:solidFill>
              <a:latin typeface="Arial" panose="020B0604020202020204" pitchFamily="34" charset="0"/>
              <a:cs typeface="Arial" panose="020B0604020202020204" pitchFamily="34" charset="0"/>
            </a:endParaRPr>
          </a:p>
          <a:p>
            <a:pPr eaLnBrk="1" fontAlgn="auto" hangingPunct="1">
              <a:spcAft>
                <a:spcPts val="0"/>
              </a:spcAft>
              <a:defRPr/>
            </a:pPr>
            <a:endParaRPr lang="en-US" sz="1500">
              <a:solidFill>
                <a:srgbClr val="FFFFFF"/>
              </a:solidFill>
              <a:latin typeface="Tw Cen MT" panose="020B0602020104020603" pitchFamily="34" charset="0"/>
            </a:endParaRPr>
          </a:p>
        </p:txBody>
      </p:sp>
      <p:sp>
        <p:nvSpPr>
          <p:cNvPr id="19460" name="Slide Number Placeholder 5"/>
          <p:cNvSpPr>
            <a:spLocks noGrp="1"/>
          </p:cNvSpPr>
          <p:nvPr>
            <p:ph type="sldNum" sz="quarter" idx="12"/>
          </p:nvPr>
        </p:nvSpPr>
        <p:spPr bwMode="auto">
          <a:xfrm>
            <a:off x="7924800" y="4527253"/>
            <a:ext cx="584825"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073A1129-326D-4570-9323-84BA381935E8}" type="slidenum">
              <a:rPr lang="en-US" sz="1800" i="0">
                <a:solidFill>
                  <a:srgbClr val="FFFFFF"/>
                </a:solidFill>
              </a:rPr>
              <a:pPr eaLnBrk="1" hangingPunct="1">
                <a:spcAft>
                  <a:spcPts val="600"/>
                </a:spcAft>
              </a:pPr>
              <a:t>24</a:t>
            </a:fld>
            <a:endParaRPr lang="en-US" sz="1800" i="0">
              <a:solidFill>
                <a:srgbClr val="FFFFFF"/>
              </a:solidFill>
            </a:endParaRPr>
          </a:p>
        </p:txBody>
      </p:sp>
      <p:sp>
        <p:nvSpPr>
          <p:cNvPr id="2" name="Rectangle 1">
            <a:extLst>
              <a:ext uri="{FF2B5EF4-FFF2-40B4-BE49-F238E27FC236}">
                <a16:creationId xmlns:a16="http://schemas.microsoft.com/office/drawing/2014/main" id="{F1A5FEB6-E0ED-43F2-AA05-434186725794}"/>
              </a:ext>
            </a:extLst>
          </p:cNvPr>
          <p:cNvSpPr/>
          <p:nvPr/>
        </p:nvSpPr>
        <p:spPr>
          <a:xfrm>
            <a:off x="301550" y="1167432"/>
            <a:ext cx="8662568" cy="1200329"/>
          </a:xfrm>
          <a:prstGeom prst="rect">
            <a:avLst/>
          </a:prstGeom>
        </p:spPr>
        <p:txBody>
          <a:bodyPr wrap="square">
            <a:spAutoFit/>
          </a:bodyPr>
          <a:lstStyle/>
          <a:p>
            <a:r>
              <a:rPr lang="en-US">
                <a:latin typeface="Cambria" panose="02040503050406030204" pitchFamily="18" charset="0"/>
                <a:ea typeface="Cambria" panose="02040503050406030204" pitchFamily="18" charset="0"/>
              </a:rPr>
              <a:t>The </a:t>
            </a:r>
            <a:r>
              <a:rPr lang="en-US" b="1">
                <a:latin typeface="Cambria" panose="02040503050406030204" pitchFamily="18" charset="0"/>
                <a:ea typeface="Cambria" panose="02040503050406030204" pitchFamily="18" charset="0"/>
              </a:rPr>
              <a:t>Period of Performance </a:t>
            </a:r>
            <a:r>
              <a:rPr lang="en-US">
                <a:latin typeface="Cambria" panose="02040503050406030204" pitchFamily="18" charset="0"/>
                <a:ea typeface="Cambria" panose="02040503050406030204" pitchFamily="18" charset="0"/>
              </a:rPr>
              <a:t>and planned draw-downs for any grant awarded under this NOFO must be included on the SF-424 (Blocks 17a-17b) and the Implementation Schedule, form  HUD-53247 and approved by HUD. Costs must be incurred during the period of performance identified on the grant award.  </a:t>
            </a:r>
          </a:p>
        </p:txBody>
      </p:sp>
      <p:graphicFrame>
        <p:nvGraphicFramePr>
          <p:cNvPr id="3" name="Table 2">
            <a:extLst>
              <a:ext uri="{FF2B5EF4-FFF2-40B4-BE49-F238E27FC236}">
                <a16:creationId xmlns:a16="http://schemas.microsoft.com/office/drawing/2014/main" id="{EAC96CC7-3F1D-4669-9F6F-6526B670FF19}"/>
              </a:ext>
            </a:extLst>
          </p:cNvPr>
          <p:cNvGraphicFramePr>
            <a:graphicFrameLocks noGrp="1"/>
          </p:cNvGraphicFramePr>
          <p:nvPr>
            <p:extLst>
              <p:ext uri="{D42A27DB-BD31-4B8C-83A1-F6EECF244321}">
                <p14:modId xmlns:p14="http://schemas.microsoft.com/office/powerpoint/2010/main" val="1167422359"/>
              </p:ext>
            </p:extLst>
          </p:nvPr>
        </p:nvGraphicFramePr>
        <p:xfrm>
          <a:off x="398987" y="2470896"/>
          <a:ext cx="7392122" cy="1353911"/>
        </p:xfrm>
        <a:graphic>
          <a:graphicData uri="http://schemas.openxmlformats.org/drawingml/2006/table">
            <a:tbl>
              <a:tblPr firstRow="1" firstCol="1" bandRow="1"/>
              <a:tblGrid>
                <a:gridCol w="3073952">
                  <a:extLst>
                    <a:ext uri="{9D8B030D-6E8A-4147-A177-3AD203B41FA5}">
                      <a16:colId xmlns:a16="http://schemas.microsoft.com/office/drawing/2014/main" val="3102674233"/>
                    </a:ext>
                  </a:extLst>
                </a:gridCol>
                <a:gridCol w="4318170">
                  <a:extLst>
                    <a:ext uri="{9D8B030D-6E8A-4147-A177-3AD203B41FA5}">
                      <a16:colId xmlns:a16="http://schemas.microsoft.com/office/drawing/2014/main" val="668506577"/>
                    </a:ext>
                  </a:extLst>
                </a:gridCol>
              </a:tblGrid>
              <a:tr h="229297">
                <a:tc>
                  <a:txBody>
                    <a:bodyPr/>
                    <a:lstStyle/>
                    <a:p>
                      <a:pPr marL="0" marR="0">
                        <a:lnSpc>
                          <a:spcPct val="107000"/>
                        </a:lnSpc>
                        <a:spcBef>
                          <a:spcPts val="0"/>
                        </a:spcBef>
                        <a:spcAft>
                          <a:spcPts val="800"/>
                        </a:spcAft>
                      </a:pPr>
                      <a:r>
                        <a:rPr lang="en-US" sz="1800" b="0">
                          <a:solidFill>
                            <a:schemeClr val="tx1"/>
                          </a:solidFill>
                          <a:effectLst/>
                          <a:latin typeface="Cambria"/>
                          <a:ea typeface="Cambria"/>
                          <a:cs typeface="Times New Roman"/>
                        </a:rPr>
                        <a:t>Estimated Project Start Date:</a:t>
                      </a:r>
                    </a:p>
                  </a:txBody>
                  <a:tcPr marL="9525" marR="9525" marT="9525" marB="9525" anchor="ctr">
                    <a:lnL>
                      <a:noFill/>
                    </a:lnL>
                    <a:lnR>
                      <a:noFill/>
                    </a:lnR>
                    <a:lnT>
                      <a:noFill/>
                    </a:lnT>
                    <a:lnB>
                      <a:noFill/>
                    </a:lnB>
                  </a:tcPr>
                </a:tc>
                <a:tc>
                  <a:txBody>
                    <a:bodyPr/>
                    <a:lstStyle/>
                    <a:p>
                      <a:pPr marL="0" marR="0">
                        <a:lnSpc>
                          <a:spcPct val="107000"/>
                        </a:lnSpc>
                        <a:spcBef>
                          <a:spcPts val="0"/>
                        </a:spcBef>
                        <a:spcAft>
                          <a:spcPts val="800"/>
                        </a:spcAft>
                      </a:pPr>
                      <a:r>
                        <a:rPr lang="en-US" sz="1800" b="0">
                          <a:solidFill>
                            <a:schemeClr val="tx1"/>
                          </a:solidFill>
                          <a:effectLst/>
                          <a:latin typeface="Cambria"/>
                          <a:ea typeface="Cambria"/>
                          <a:cs typeface="Times New Roman"/>
                        </a:rPr>
                        <a:t>  07/13/2023 </a:t>
                      </a:r>
                      <a:endParaRPr lang="en-US" sz="18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90713169"/>
                  </a:ext>
                </a:extLst>
              </a:tr>
              <a:tr h="229297">
                <a:tc>
                  <a:txBody>
                    <a:bodyPr/>
                    <a:lstStyle/>
                    <a:p>
                      <a:pPr marL="0" marR="0">
                        <a:lnSpc>
                          <a:spcPct val="107000"/>
                        </a:lnSpc>
                        <a:spcBef>
                          <a:spcPts val="0"/>
                        </a:spcBef>
                        <a:spcAft>
                          <a:spcPts val="800"/>
                        </a:spcAft>
                      </a:pPr>
                      <a:r>
                        <a:rPr lang="en-US" sz="1800" b="0">
                          <a:solidFill>
                            <a:schemeClr val="accent4">
                              <a:lumMod val="75000"/>
                            </a:schemeClr>
                          </a:solidFill>
                          <a:effectLst/>
                          <a:latin typeface="Cambria"/>
                          <a:ea typeface="Cambria"/>
                          <a:cs typeface="Times New Roman"/>
                        </a:rPr>
                        <a:t>Estimated Project End Date:</a:t>
                      </a:r>
                    </a:p>
                  </a:txBody>
                  <a:tcPr marL="9525" marR="9525" marT="9525" marB="9525" anchor="ctr">
                    <a:lnL>
                      <a:noFill/>
                    </a:lnL>
                    <a:lnR>
                      <a:noFill/>
                    </a:lnR>
                    <a:lnT>
                      <a:noFill/>
                    </a:lnT>
                    <a:lnB>
                      <a:noFill/>
                    </a:lnB>
                  </a:tcPr>
                </a:tc>
                <a:tc>
                  <a:txBody>
                    <a:bodyPr/>
                    <a:lstStyle/>
                    <a:p>
                      <a:pPr marL="0" marR="0">
                        <a:lnSpc>
                          <a:spcPct val="107000"/>
                        </a:lnSpc>
                        <a:spcBef>
                          <a:spcPts val="0"/>
                        </a:spcBef>
                        <a:spcAft>
                          <a:spcPts val="800"/>
                        </a:spcAft>
                      </a:pPr>
                      <a:r>
                        <a:rPr lang="en-US" sz="1800" b="0">
                          <a:solidFill>
                            <a:schemeClr val="accent4">
                              <a:lumMod val="75000"/>
                            </a:schemeClr>
                          </a:solidFill>
                          <a:effectLst/>
                          <a:latin typeface="Cambria"/>
                          <a:ea typeface="Cambria"/>
                          <a:cs typeface="Times New Roman"/>
                        </a:rPr>
                        <a:t>  07/12/2028 </a:t>
                      </a:r>
                      <a:endParaRPr lang="en-US" sz="1800" b="0">
                        <a:solidFill>
                          <a:schemeClr val="accent4">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690116920"/>
                  </a:ext>
                </a:extLst>
              </a:tr>
              <a:tr h="771489">
                <a:tc>
                  <a:txBody>
                    <a:bodyPr/>
                    <a:lstStyle/>
                    <a:p>
                      <a:pPr marL="0" marR="0">
                        <a:lnSpc>
                          <a:spcPct val="107000"/>
                        </a:lnSpc>
                        <a:spcBef>
                          <a:spcPts val="0"/>
                        </a:spcBef>
                        <a:spcAft>
                          <a:spcPts val="800"/>
                        </a:spcAft>
                      </a:pPr>
                      <a:r>
                        <a:rPr lang="en-US" sz="1800" b="0">
                          <a:solidFill>
                            <a:schemeClr val="tx1"/>
                          </a:solidFill>
                          <a:effectLst/>
                          <a:latin typeface="Cambria"/>
                          <a:ea typeface="Cambria"/>
                        </a:rPr>
                        <a:t>Length of Project Periods</a:t>
                      </a:r>
                    </a:p>
                  </a:txBody>
                  <a:tcPr marL="9525" marR="9525" marT="9525" marB="9525">
                    <a:lnL>
                      <a:noFill/>
                    </a:lnL>
                    <a:lnR>
                      <a:noFill/>
                    </a:lnR>
                    <a:lnT>
                      <a:noFill/>
                    </a:lnT>
                    <a:lnB>
                      <a:noFill/>
                    </a:lnB>
                  </a:tcPr>
                </a:tc>
                <a:tc>
                  <a:txBody>
                    <a:bodyPr/>
                    <a:lstStyle/>
                    <a:p>
                      <a:pPr marL="117475" marR="0" indent="0">
                        <a:lnSpc>
                          <a:spcPct val="107000"/>
                        </a:lnSpc>
                        <a:spcBef>
                          <a:spcPts val="0"/>
                        </a:spcBef>
                        <a:spcAft>
                          <a:spcPts val="800"/>
                        </a:spcAft>
                      </a:pPr>
                      <a:r>
                        <a:rPr lang="en-US" sz="1800" b="0">
                          <a:solidFill>
                            <a:schemeClr val="tx1"/>
                          </a:solidFill>
                          <a:effectLst/>
                          <a:latin typeface="Cambria"/>
                          <a:ea typeface="Cambria"/>
                          <a:cs typeface="Times New Roman"/>
                        </a:rPr>
                        <a:t>Projects awarded under this NOFO will be limited to 5 years</a:t>
                      </a:r>
                    </a:p>
                  </a:txBody>
                  <a:tcPr marL="9525" marR="9525" marT="9525" marB="9525" anchor="ctr">
                    <a:lnL>
                      <a:noFill/>
                    </a:lnL>
                    <a:lnR>
                      <a:noFill/>
                    </a:lnR>
                    <a:lnT>
                      <a:noFill/>
                    </a:lnT>
                    <a:lnB>
                      <a:noFill/>
                    </a:lnB>
                  </a:tcPr>
                </a:tc>
                <a:extLst>
                  <a:ext uri="{0D108BD9-81ED-4DB2-BD59-A6C34878D82A}">
                    <a16:rowId xmlns:a16="http://schemas.microsoft.com/office/drawing/2014/main" val="477515666"/>
                  </a:ext>
                </a:extLst>
              </a:tr>
            </a:tbl>
          </a:graphicData>
        </a:graphic>
      </p:graphicFrame>
      <p:cxnSp>
        <p:nvCxnSpPr>
          <p:cNvPr id="7" name="Straight Connector 6">
            <a:extLst>
              <a:ext uri="{FF2B5EF4-FFF2-40B4-BE49-F238E27FC236}">
                <a16:creationId xmlns:a16="http://schemas.microsoft.com/office/drawing/2014/main" id="{0D58B258-222D-480D-BB71-2921F0EE134D}"/>
              </a:ext>
            </a:extLst>
          </p:cNvPr>
          <p:cNvCxnSpPr>
            <a:cxnSpLocks/>
          </p:cNvCxnSpPr>
          <p:nvPr/>
        </p:nvCxnSpPr>
        <p:spPr>
          <a:xfrm>
            <a:off x="309046" y="1127259"/>
            <a:ext cx="518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C9F663-AC7F-42CE-923B-5D78FF79EDF8}"/>
              </a:ext>
            </a:extLst>
          </p:cNvPr>
          <p:cNvSpPr txBox="1"/>
          <p:nvPr/>
        </p:nvSpPr>
        <p:spPr>
          <a:xfrm>
            <a:off x="244942" y="3823990"/>
            <a:ext cx="7520330" cy="663515"/>
          </a:xfrm>
          <a:prstGeom prst="rect">
            <a:avLst/>
          </a:prstGeom>
          <a:noFill/>
        </p:spPr>
        <p:txBody>
          <a:bodyPr wrap="square">
            <a:spAutoFit/>
          </a:bodyPr>
          <a:lstStyle/>
          <a:p>
            <a:pPr marL="117475" marR="0" indent="0">
              <a:lnSpc>
                <a:spcPct val="107000"/>
              </a:lnSpc>
              <a:spcBef>
                <a:spcPts val="0"/>
              </a:spcBef>
              <a:spcAft>
                <a:spcPts val="800"/>
              </a:spcAft>
            </a:pPr>
            <a:r>
              <a:rPr lang="en-US"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Applicants may request a shorter period of performance based on the project that is being proposed</a:t>
            </a:r>
          </a:p>
        </p:txBody>
      </p:sp>
      <p:grpSp>
        <p:nvGrpSpPr>
          <p:cNvPr id="12" name="Group 11">
            <a:extLst>
              <a:ext uri="{FF2B5EF4-FFF2-40B4-BE49-F238E27FC236}">
                <a16:creationId xmlns:a16="http://schemas.microsoft.com/office/drawing/2014/main" id="{217490A6-1302-153E-D80D-84C5469DD12A}"/>
              </a:ext>
            </a:extLst>
          </p:cNvPr>
          <p:cNvGrpSpPr/>
          <p:nvPr/>
        </p:nvGrpSpPr>
        <p:grpSpPr>
          <a:xfrm>
            <a:off x="2719" y="-21762"/>
            <a:ext cx="9160260" cy="477818"/>
            <a:chOff x="2719" y="-21763"/>
            <a:chExt cx="9160260" cy="703121"/>
          </a:xfrm>
        </p:grpSpPr>
        <p:pic>
          <p:nvPicPr>
            <p:cNvPr id="13" name="Picture 2">
              <a:extLst>
                <a:ext uri="{FF2B5EF4-FFF2-40B4-BE49-F238E27FC236}">
                  <a16:creationId xmlns:a16="http://schemas.microsoft.com/office/drawing/2014/main" id="{FB854909-0846-1760-E31D-3CAB801C5D99}"/>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18" name="Picture 17">
              <a:extLst>
                <a:ext uri="{FF2B5EF4-FFF2-40B4-BE49-F238E27FC236}">
                  <a16:creationId xmlns:a16="http://schemas.microsoft.com/office/drawing/2014/main" id="{2A6D0545-9CB9-9EED-CEF4-A33092DCBFD4}"/>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19" name="Picture 18">
              <a:extLst>
                <a:ext uri="{FF2B5EF4-FFF2-40B4-BE49-F238E27FC236}">
                  <a16:creationId xmlns:a16="http://schemas.microsoft.com/office/drawing/2014/main" id="{2A055AB1-F3D4-C21D-63B0-DB74137DEA99}"/>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20" name="Group 19">
            <a:extLst>
              <a:ext uri="{FF2B5EF4-FFF2-40B4-BE49-F238E27FC236}">
                <a16:creationId xmlns:a16="http://schemas.microsoft.com/office/drawing/2014/main" id="{AF3D5F9F-3911-48D4-C830-2B78199EB631}"/>
              </a:ext>
            </a:extLst>
          </p:cNvPr>
          <p:cNvGrpSpPr/>
          <p:nvPr/>
        </p:nvGrpSpPr>
        <p:grpSpPr>
          <a:xfrm>
            <a:off x="-16259" y="4676931"/>
            <a:ext cx="9160259" cy="477818"/>
            <a:chOff x="-16259" y="4451629"/>
            <a:chExt cx="9160259" cy="703120"/>
          </a:xfrm>
        </p:grpSpPr>
        <p:pic>
          <p:nvPicPr>
            <p:cNvPr id="21" name="Picture 20">
              <a:extLst>
                <a:ext uri="{FF2B5EF4-FFF2-40B4-BE49-F238E27FC236}">
                  <a16:creationId xmlns:a16="http://schemas.microsoft.com/office/drawing/2014/main" id="{F5A124B0-C38F-6337-4A47-279A777A83A4}"/>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22" name="Picture 21">
              <a:extLst>
                <a:ext uri="{FF2B5EF4-FFF2-40B4-BE49-F238E27FC236}">
                  <a16:creationId xmlns:a16="http://schemas.microsoft.com/office/drawing/2014/main" id="{56781FA1-073F-A683-20AE-274E1AA5E3ED}"/>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23" name="Picture 22">
              <a:extLst>
                <a:ext uri="{FF2B5EF4-FFF2-40B4-BE49-F238E27FC236}">
                  <a16:creationId xmlns:a16="http://schemas.microsoft.com/office/drawing/2014/main" id="{3DA58F31-ADEA-9FF3-11C4-7B93CFDD9972}"/>
                </a:ext>
              </a:extLst>
            </p:cNvPr>
            <p:cNvPicPr>
              <a:picLocks noChangeAspect="1"/>
            </p:cNvPicPr>
            <p:nvPr/>
          </p:nvPicPr>
          <p:blipFill>
            <a:blip r:embed="rId3"/>
            <a:stretch>
              <a:fillRect/>
            </a:stretch>
          </p:blipFill>
          <p:spPr>
            <a:xfrm>
              <a:off x="6043757" y="4451629"/>
              <a:ext cx="3100243" cy="703120"/>
            </a:xfrm>
            <a:prstGeom prst="rect">
              <a:avLst/>
            </a:prstGeom>
          </p:spPr>
        </p:pic>
      </p:grpSp>
    </p:spTree>
    <p:extLst>
      <p:ext uri="{BB962C8B-B14F-4D97-AF65-F5344CB8AC3E}">
        <p14:creationId xmlns:p14="http://schemas.microsoft.com/office/powerpoint/2010/main" val="40302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D72F20-9158-43D6-979A-E5D09F9692BD}"/>
              </a:ext>
            </a:extLst>
          </p:cNvPr>
          <p:cNvSpPr>
            <a:spLocks noGrp="1"/>
          </p:cNvSpPr>
          <p:nvPr>
            <p:ph type="ctrTitle"/>
          </p:nvPr>
        </p:nvSpPr>
        <p:spPr>
          <a:xfrm>
            <a:off x="355600" y="1044002"/>
            <a:ext cx="8432799" cy="1264158"/>
          </a:xfrm>
          <a:effectLst>
            <a:outerShdw blurRad="88900" dist="38100" dir="2700000" algn="tl" rotWithShape="0">
              <a:prstClr val="black">
                <a:alpha val="30000"/>
              </a:prstClr>
            </a:outerShdw>
          </a:effectLst>
        </p:spPr>
        <p:txBody>
          <a:bodyPr>
            <a:normAutofit/>
          </a:bodyPr>
          <a:lstStyle/>
          <a:p>
            <a:pPr algn="ctr"/>
            <a:r>
              <a:rPr lang="en-US" sz="4800" b="1">
                <a:latin typeface="Cambria" panose="02040503050406030204" pitchFamily="18" charset="0"/>
                <a:ea typeface="Cambria" panose="02040503050406030204" pitchFamily="18" charset="0"/>
              </a:rPr>
              <a:t>III. Eligibility Information </a:t>
            </a:r>
          </a:p>
        </p:txBody>
      </p:sp>
      <p:grpSp>
        <p:nvGrpSpPr>
          <p:cNvPr id="9" name="Group 8">
            <a:extLst>
              <a:ext uri="{FF2B5EF4-FFF2-40B4-BE49-F238E27FC236}">
                <a16:creationId xmlns:a16="http://schemas.microsoft.com/office/drawing/2014/main" id="{40BFE08C-DCD7-71AE-CB4B-81DBED7248A4}"/>
              </a:ext>
            </a:extLst>
          </p:cNvPr>
          <p:cNvGrpSpPr/>
          <p:nvPr/>
        </p:nvGrpSpPr>
        <p:grpSpPr>
          <a:xfrm>
            <a:off x="2719" y="-21762"/>
            <a:ext cx="9160260" cy="477818"/>
            <a:chOff x="2719" y="-21763"/>
            <a:chExt cx="9160260" cy="703121"/>
          </a:xfrm>
        </p:grpSpPr>
        <p:pic>
          <p:nvPicPr>
            <p:cNvPr id="14" name="Picture 13">
              <a:extLst>
                <a:ext uri="{FF2B5EF4-FFF2-40B4-BE49-F238E27FC236}">
                  <a16:creationId xmlns:a16="http://schemas.microsoft.com/office/drawing/2014/main" id="{82D52A04-5BA7-3E5D-4D94-1950280006C7}"/>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15" name="Picture 14">
              <a:extLst>
                <a:ext uri="{FF2B5EF4-FFF2-40B4-BE49-F238E27FC236}">
                  <a16:creationId xmlns:a16="http://schemas.microsoft.com/office/drawing/2014/main" id="{8941A491-D43B-A2F0-EF64-7B9B778F2F49}"/>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16" name="Picture 15">
              <a:extLst>
                <a:ext uri="{FF2B5EF4-FFF2-40B4-BE49-F238E27FC236}">
                  <a16:creationId xmlns:a16="http://schemas.microsoft.com/office/drawing/2014/main" id="{94FB9549-788C-97AB-194D-A5B822BDD333}"/>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17" name="Group 16">
            <a:extLst>
              <a:ext uri="{FF2B5EF4-FFF2-40B4-BE49-F238E27FC236}">
                <a16:creationId xmlns:a16="http://schemas.microsoft.com/office/drawing/2014/main" id="{56DF2DC1-5030-0566-62B2-74AA93AA1752}"/>
              </a:ext>
            </a:extLst>
          </p:cNvPr>
          <p:cNvGrpSpPr/>
          <p:nvPr/>
        </p:nvGrpSpPr>
        <p:grpSpPr>
          <a:xfrm>
            <a:off x="-16259" y="4676931"/>
            <a:ext cx="9160259" cy="477818"/>
            <a:chOff x="-16259" y="4451629"/>
            <a:chExt cx="9160259" cy="703120"/>
          </a:xfrm>
        </p:grpSpPr>
        <p:pic>
          <p:nvPicPr>
            <p:cNvPr id="18" name="Picture 17">
              <a:extLst>
                <a:ext uri="{FF2B5EF4-FFF2-40B4-BE49-F238E27FC236}">
                  <a16:creationId xmlns:a16="http://schemas.microsoft.com/office/drawing/2014/main" id="{0D54FF6D-CFA1-6CEC-A0F8-53F5ACE63117}"/>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19" name="Picture 18">
              <a:extLst>
                <a:ext uri="{FF2B5EF4-FFF2-40B4-BE49-F238E27FC236}">
                  <a16:creationId xmlns:a16="http://schemas.microsoft.com/office/drawing/2014/main" id="{690DF5FD-4E63-3C28-07E0-C6940DAE4A66}"/>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20" name="Picture 19">
              <a:extLst>
                <a:ext uri="{FF2B5EF4-FFF2-40B4-BE49-F238E27FC236}">
                  <a16:creationId xmlns:a16="http://schemas.microsoft.com/office/drawing/2014/main" id="{D2E28D24-7E63-CCCA-E3A7-A333865E53A9}"/>
                </a:ext>
              </a:extLst>
            </p:cNvPr>
            <p:cNvPicPr>
              <a:picLocks noChangeAspect="1"/>
            </p:cNvPicPr>
            <p:nvPr/>
          </p:nvPicPr>
          <p:blipFill>
            <a:blip r:embed="rId3"/>
            <a:stretch>
              <a:fillRect/>
            </a:stretch>
          </p:blipFill>
          <p:spPr>
            <a:xfrm>
              <a:off x="6043757" y="4451629"/>
              <a:ext cx="3100243" cy="703120"/>
            </a:xfrm>
            <a:prstGeom prst="rect">
              <a:avLst/>
            </a:prstGeom>
          </p:spPr>
        </p:pic>
      </p:grpSp>
      <p:pic>
        <p:nvPicPr>
          <p:cNvPr id="21" name="Picture 2" descr="Squiggly Line Silhouette Image And Vector @ Silhouette.pics">
            <a:extLst>
              <a:ext uri="{FF2B5EF4-FFF2-40B4-BE49-F238E27FC236}">
                <a16:creationId xmlns:a16="http://schemas.microsoft.com/office/drawing/2014/main" id="{1BF0AB34-9B96-985A-7477-427EC0DAD4C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934" t="39691" r="30538" b="45795"/>
          <a:stretch/>
        </p:blipFill>
        <p:spPr bwMode="auto">
          <a:xfrm rot="10800000">
            <a:off x="2485949" y="2655788"/>
            <a:ext cx="4284831" cy="7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20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2CEF-7A44-4342-AB5B-1A4D784274FE}"/>
              </a:ext>
            </a:extLst>
          </p:cNvPr>
          <p:cNvSpPr>
            <a:spLocks noGrp="1"/>
          </p:cNvSpPr>
          <p:nvPr>
            <p:ph type="title"/>
          </p:nvPr>
        </p:nvSpPr>
        <p:spPr>
          <a:xfrm>
            <a:off x="729084" y="349439"/>
            <a:ext cx="5791200" cy="556475"/>
          </a:xfrm>
          <a:effectLst>
            <a:outerShdw blurRad="88900" dist="38100" dir="2700000" algn="tl" rotWithShape="0">
              <a:prstClr val="black">
                <a:alpha val="30000"/>
              </a:prstClr>
            </a:outerShdw>
          </a:effectLst>
        </p:spPr>
        <p:txBody>
          <a:bodyPr anchor="b">
            <a:noAutofit/>
          </a:bodyPr>
          <a:lstStyle/>
          <a:p>
            <a:r>
              <a:rPr lang="en-US" sz="3200" b="1">
                <a:latin typeface="Cambria" panose="02040503050406030204" pitchFamily="18" charset="0"/>
                <a:ea typeface="Cambria" panose="02040503050406030204" pitchFamily="18" charset="0"/>
              </a:rPr>
              <a:t>ELIGIBLE APPLICANTS </a:t>
            </a:r>
          </a:p>
        </p:txBody>
      </p:sp>
      <p:sp>
        <p:nvSpPr>
          <p:cNvPr id="3" name="Content Placeholder 2">
            <a:extLst>
              <a:ext uri="{FF2B5EF4-FFF2-40B4-BE49-F238E27FC236}">
                <a16:creationId xmlns:a16="http://schemas.microsoft.com/office/drawing/2014/main" id="{7B0001AF-2835-43F3-B74A-F14B4C3DECA5}"/>
              </a:ext>
            </a:extLst>
          </p:cNvPr>
          <p:cNvSpPr>
            <a:spLocks noGrp="1"/>
          </p:cNvSpPr>
          <p:nvPr>
            <p:ph idx="1"/>
          </p:nvPr>
        </p:nvSpPr>
        <p:spPr>
          <a:xfrm>
            <a:off x="1442677" y="1255353"/>
            <a:ext cx="6833293" cy="3531665"/>
          </a:xfrm>
        </p:spPr>
        <p:txBody>
          <a:bodyPr vert="horz" lIns="91440" tIns="45720" rIns="91440" bIns="45720" rtlCol="0" anchor="t">
            <a:noAutofit/>
          </a:bodyPr>
          <a:lstStyle/>
          <a:p>
            <a:pPr marL="0" lvl="0" indent="0" algn="just">
              <a:buNone/>
            </a:pPr>
            <a:r>
              <a:rPr lang="en-US" sz="1800">
                <a:latin typeface="Cambria" panose="02040503050406030204" pitchFamily="18" charset="0"/>
                <a:ea typeface="Cambria" panose="02040503050406030204" pitchFamily="18" charset="0"/>
                <a:cs typeface="Calibri" panose="020F0502020204030204" pitchFamily="34" charset="0"/>
              </a:rPr>
              <a:t>Indian tribes (as defined under section 4(12) of NAHASDA</a:t>
            </a:r>
          </a:p>
          <a:p>
            <a:pPr marL="0" lvl="0" indent="0" algn="just">
              <a:buNone/>
            </a:pPr>
            <a:endParaRPr lang="en-US" sz="800">
              <a:latin typeface="Cambria" panose="02040503050406030204" pitchFamily="18" charset="0"/>
              <a:ea typeface="Cambria" panose="02040503050406030204" pitchFamily="18" charset="0"/>
              <a:cs typeface="Calibri" panose="020F0502020204030204" pitchFamily="34" charset="0"/>
            </a:endParaRPr>
          </a:p>
          <a:p>
            <a:pPr marL="0" lvl="0" indent="0" algn="just">
              <a:buNone/>
            </a:pPr>
            <a:r>
              <a:rPr lang="en-US" sz="1800">
                <a:latin typeface="Cambria" panose="02040503050406030204" pitchFamily="18" charset="0"/>
                <a:ea typeface="Cambria" panose="02040503050406030204" pitchFamily="18" charset="0"/>
                <a:cs typeface="Calibri" panose="020F0502020204030204" pitchFamily="34" charset="0"/>
              </a:rPr>
              <a:t>Tribally Designated Housing Entity (TDHE) (as defined under 4(13 and 22) of NAHASDA) who have ever been allocated formula funding.</a:t>
            </a:r>
          </a:p>
          <a:p>
            <a:pPr marL="0" indent="0" algn="just">
              <a:buNone/>
            </a:pPr>
            <a:r>
              <a:rPr lang="en-US" sz="1800">
                <a:latin typeface="Cambria" panose="02040503050406030204" pitchFamily="18" charset="0"/>
                <a:ea typeface="Cambria" panose="02040503050406030204" pitchFamily="18" charset="0"/>
                <a:cs typeface="Calibri" panose="020F0502020204030204" pitchFamily="34" charset="0"/>
              </a:rPr>
              <a:t>An applicant does not have to be a current formula recipient to apply!</a:t>
            </a:r>
          </a:p>
          <a:p>
            <a:pPr marL="0" indent="0" algn="just">
              <a:buNone/>
            </a:pPr>
            <a:endParaRPr lang="en-US" sz="1000">
              <a:latin typeface="Cambria" panose="02040503050406030204" pitchFamily="18" charset="0"/>
              <a:ea typeface="Cambria" panose="02040503050406030204" pitchFamily="18" charset="0"/>
              <a:cs typeface="Calibri" panose="020F0502020204030204" pitchFamily="34" charset="0"/>
            </a:endParaRPr>
          </a:p>
          <a:p>
            <a:pPr marL="0" lvl="0" indent="0" algn="just">
              <a:buNone/>
            </a:pPr>
            <a:r>
              <a:rPr lang="en-US" sz="1800">
                <a:latin typeface="Cambria" panose="02040503050406030204" pitchFamily="18" charset="0"/>
                <a:ea typeface="Cambria" panose="02040503050406030204" pitchFamily="18" charset="0"/>
                <a:cs typeface="Calibri" panose="020F0502020204030204" pitchFamily="34" charset="0"/>
              </a:rPr>
              <a:t>Applications submitted by a TDHE on behalf of an Indian tribe(s) must include a tribal certification(s) or resolution(s) on official letterhead authorizing the TDHE to apply on behalf of the tribe(s). </a:t>
            </a:r>
            <a:endParaRPr lang="en-US" sz="1800" i="1">
              <a:latin typeface="Cambria" panose="02040503050406030204" pitchFamily="18" charset="0"/>
              <a:ea typeface="Cambria" panose="02040503050406030204" pitchFamily="18" charset="0"/>
              <a:cs typeface="Calibri" panose="020F0502020204030204" pitchFamily="34" charset="0"/>
            </a:endParaRPr>
          </a:p>
        </p:txBody>
      </p:sp>
      <p:sp>
        <p:nvSpPr>
          <p:cNvPr id="5" name="Arrow: Right 4">
            <a:extLst>
              <a:ext uri="{FF2B5EF4-FFF2-40B4-BE49-F238E27FC236}">
                <a16:creationId xmlns:a16="http://schemas.microsoft.com/office/drawing/2014/main" id="{466F5AF6-13CC-4DB4-B2BE-B3F2DEF9816A}"/>
              </a:ext>
            </a:extLst>
          </p:cNvPr>
          <p:cNvSpPr/>
          <p:nvPr/>
        </p:nvSpPr>
        <p:spPr>
          <a:xfrm>
            <a:off x="846308" y="3589953"/>
            <a:ext cx="393595" cy="26005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Arrow: Right 6">
            <a:extLst>
              <a:ext uri="{FF2B5EF4-FFF2-40B4-BE49-F238E27FC236}">
                <a16:creationId xmlns:a16="http://schemas.microsoft.com/office/drawing/2014/main" id="{CE19D841-87FA-49FB-B5EF-2893170653A2}"/>
              </a:ext>
            </a:extLst>
          </p:cNvPr>
          <p:cNvSpPr/>
          <p:nvPr/>
        </p:nvSpPr>
        <p:spPr>
          <a:xfrm>
            <a:off x="868030" y="1302068"/>
            <a:ext cx="371873" cy="26005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8" name="Straight Connector 7">
            <a:extLst>
              <a:ext uri="{FF2B5EF4-FFF2-40B4-BE49-F238E27FC236}">
                <a16:creationId xmlns:a16="http://schemas.microsoft.com/office/drawing/2014/main" id="{ECF2DB4F-28A3-48C1-9F6A-3B265F6D89E3}"/>
              </a:ext>
            </a:extLst>
          </p:cNvPr>
          <p:cNvCxnSpPr>
            <a:cxnSpLocks/>
          </p:cNvCxnSpPr>
          <p:nvPr/>
        </p:nvCxnSpPr>
        <p:spPr>
          <a:xfrm>
            <a:off x="846308" y="905914"/>
            <a:ext cx="468771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B8C9A6D-67D1-4840-BA7D-0A0B083D408F}"/>
              </a:ext>
            </a:extLst>
          </p:cNvPr>
          <p:cNvSpPr/>
          <p:nvPr/>
        </p:nvSpPr>
        <p:spPr>
          <a:xfrm>
            <a:off x="846308" y="1933479"/>
            <a:ext cx="393596" cy="26005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Arrow: Right 17">
            <a:extLst>
              <a:ext uri="{FF2B5EF4-FFF2-40B4-BE49-F238E27FC236}">
                <a16:creationId xmlns:a16="http://schemas.microsoft.com/office/drawing/2014/main" id="{FC821C4B-667C-42F4-8EFD-0AAC6F07D0A5}"/>
              </a:ext>
            </a:extLst>
          </p:cNvPr>
          <p:cNvSpPr/>
          <p:nvPr/>
        </p:nvSpPr>
        <p:spPr>
          <a:xfrm>
            <a:off x="857168" y="2742835"/>
            <a:ext cx="393596" cy="26005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nvGrpSpPr>
          <p:cNvPr id="4" name="Group 3">
            <a:extLst>
              <a:ext uri="{FF2B5EF4-FFF2-40B4-BE49-F238E27FC236}">
                <a16:creationId xmlns:a16="http://schemas.microsoft.com/office/drawing/2014/main" id="{C78F05AC-084A-8227-60EB-FF57E8529D43}"/>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F1F1C10D-EFB0-4FEB-D6F8-F6FF627C887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9" name="Picture 8">
              <a:extLst>
                <a:ext uri="{FF2B5EF4-FFF2-40B4-BE49-F238E27FC236}">
                  <a16:creationId xmlns:a16="http://schemas.microsoft.com/office/drawing/2014/main" id="{DA1DD544-5BE7-7287-8199-E3BF3E3B81BE}"/>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1" name="Group 10">
            <a:extLst>
              <a:ext uri="{FF2B5EF4-FFF2-40B4-BE49-F238E27FC236}">
                <a16:creationId xmlns:a16="http://schemas.microsoft.com/office/drawing/2014/main" id="{294AD24E-84B1-169E-9937-CFA668752E87}"/>
              </a:ext>
            </a:extLst>
          </p:cNvPr>
          <p:cNvGrpSpPr/>
          <p:nvPr/>
        </p:nvGrpSpPr>
        <p:grpSpPr>
          <a:xfrm>
            <a:off x="8750794" y="-22485"/>
            <a:ext cx="431659" cy="5165985"/>
            <a:chOff x="-13721" y="-22485"/>
            <a:chExt cx="493405" cy="5165985"/>
          </a:xfrm>
        </p:grpSpPr>
        <p:pic>
          <p:nvPicPr>
            <p:cNvPr id="12" name="Picture 11">
              <a:extLst>
                <a:ext uri="{FF2B5EF4-FFF2-40B4-BE49-F238E27FC236}">
                  <a16:creationId xmlns:a16="http://schemas.microsoft.com/office/drawing/2014/main" id="{4B9B2817-3DB0-6579-66DD-22122220C67B}"/>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3" name="Picture 12">
              <a:extLst>
                <a:ext uri="{FF2B5EF4-FFF2-40B4-BE49-F238E27FC236}">
                  <a16:creationId xmlns:a16="http://schemas.microsoft.com/office/drawing/2014/main" id="{E9B0EF7D-C95F-1A60-0410-316F9E213367}"/>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83030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2CEF-7A44-4342-AB5B-1A4D784274FE}"/>
              </a:ext>
            </a:extLst>
          </p:cNvPr>
          <p:cNvSpPr>
            <a:spLocks noGrp="1"/>
          </p:cNvSpPr>
          <p:nvPr>
            <p:ph type="title"/>
          </p:nvPr>
        </p:nvSpPr>
        <p:spPr>
          <a:xfrm>
            <a:off x="800364" y="203210"/>
            <a:ext cx="6795257" cy="556475"/>
          </a:xfrm>
          <a:effectLst>
            <a:outerShdw blurRad="88900" dist="38100" dir="2700000" algn="tl" rotWithShape="0">
              <a:prstClr val="black">
                <a:alpha val="30000"/>
              </a:prstClr>
            </a:outerShdw>
          </a:effectLst>
        </p:spPr>
        <p:txBody>
          <a:bodyPr anchor="b">
            <a:noAutofit/>
          </a:bodyPr>
          <a:lstStyle/>
          <a:p>
            <a:r>
              <a:rPr lang="en-US" sz="2400" b="1">
                <a:latin typeface="Cambria" panose="02040503050406030204" pitchFamily="18" charset="0"/>
                <a:ea typeface="Cambria" panose="02040503050406030204" pitchFamily="18" charset="0"/>
              </a:rPr>
              <a:t>TRIBAL CERTIFICATIONS/RESOLUTIONS</a:t>
            </a:r>
          </a:p>
        </p:txBody>
      </p:sp>
      <p:sp>
        <p:nvSpPr>
          <p:cNvPr id="3" name="Content Placeholder 2">
            <a:extLst>
              <a:ext uri="{FF2B5EF4-FFF2-40B4-BE49-F238E27FC236}">
                <a16:creationId xmlns:a16="http://schemas.microsoft.com/office/drawing/2014/main" id="{7B0001AF-2835-43F3-B74A-F14B4C3DECA5}"/>
              </a:ext>
            </a:extLst>
          </p:cNvPr>
          <p:cNvSpPr>
            <a:spLocks noGrp="1"/>
          </p:cNvSpPr>
          <p:nvPr>
            <p:ph idx="1"/>
          </p:nvPr>
        </p:nvSpPr>
        <p:spPr>
          <a:xfrm>
            <a:off x="1492035" y="1002076"/>
            <a:ext cx="6916636" cy="3790950"/>
          </a:xfrm>
        </p:spPr>
        <p:txBody>
          <a:bodyPr vert="horz" lIns="91440" tIns="45720" rIns="91440" bIns="45720" rtlCol="0" anchor="t">
            <a:noAutofit/>
          </a:bodyPr>
          <a:lstStyle/>
          <a:p>
            <a:pPr marL="0" indent="0" algn="just">
              <a:buNone/>
            </a:pPr>
            <a:r>
              <a:rPr lang="en-US" sz="2000">
                <a:latin typeface="Cambria" panose="02040503050406030204" pitchFamily="18" charset="0"/>
                <a:ea typeface="Cambria" panose="02040503050406030204" pitchFamily="18" charset="0"/>
                <a:cs typeface="Calibri" panose="020F0502020204030204" pitchFamily="34" charset="0"/>
              </a:rPr>
              <a:t>HUD will accept an existing Indian Housing Plan (IHP) certifications that state that the tribe has delegated to the TDHE the authority to submit an IHP or application on behalf of the tribe without prior review by the tribe. </a:t>
            </a:r>
          </a:p>
          <a:p>
            <a:pPr marL="0" indent="0" algn="just">
              <a:buNone/>
            </a:pPr>
            <a:endParaRPr lang="en-US" sz="800">
              <a:solidFill>
                <a:schemeClr val="accent1"/>
              </a:solidFill>
              <a:latin typeface="Cambria" panose="02040503050406030204" pitchFamily="18" charset="0"/>
              <a:ea typeface="Cambria" panose="02040503050406030204" pitchFamily="18" charset="0"/>
              <a:cs typeface="Calibri" panose="020F0502020204030204" pitchFamily="34" charset="0"/>
            </a:endParaRPr>
          </a:p>
          <a:p>
            <a:pPr marL="0" indent="0" algn="just">
              <a:buNone/>
            </a:pPr>
            <a:r>
              <a:rPr lang="en-US" sz="2000">
                <a:latin typeface="Cambria" panose="02040503050406030204" pitchFamily="18" charset="0"/>
                <a:ea typeface="Cambria" panose="02040503050406030204" pitchFamily="18" charset="0"/>
                <a:cs typeface="Calibri" panose="020F0502020204030204" pitchFamily="34" charset="0"/>
              </a:rPr>
              <a:t>The certification(s) or resolution(s) must be submitted with the application. See Section IV.B.2.l.</a:t>
            </a:r>
          </a:p>
          <a:p>
            <a:pPr marL="0" indent="0" algn="just">
              <a:buNone/>
            </a:pPr>
            <a:endParaRPr lang="en-US" sz="800">
              <a:latin typeface="Cambria" panose="02040503050406030204" pitchFamily="18" charset="0"/>
              <a:ea typeface="Cambria" panose="02040503050406030204" pitchFamily="18" charset="0"/>
              <a:cs typeface="Calibri" panose="020F0502020204030204" pitchFamily="34" charset="0"/>
            </a:endParaRPr>
          </a:p>
          <a:p>
            <a:pPr marL="0" indent="0" algn="just">
              <a:buNone/>
            </a:pPr>
            <a:r>
              <a:rPr lang="en-US" sz="2000">
                <a:latin typeface="Cambria" panose="02040503050406030204" pitchFamily="18" charset="0"/>
                <a:ea typeface="Cambria" panose="02040503050406030204" pitchFamily="18" charset="0"/>
                <a:cs typeface="Calibri" panose="020F0502020204030204" pitchFamily="34" charset="0"/>
              </a:rPr>
              <a:t>An Indian tribe that authorizes a TDHE to apply on its behalf may not also submit its own application for funding. Such application will not be evaluated.</a:t>
            </a:r>
            <a:endParaRPr lang="en-US" sz="2000" i="1">
              <a:latin typeface="Cambria" panose="02040503050406030204" pitchFamily="18" charset="0"/>
              <a:ea typeface="Cambria" panose="020405030504060302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9F20F7D-9A32-4FCB-9ABC-97F1ECDA9625}"/>
              </a:ext>
            </a:extLst>
          </p:cNvPr>
          <p:cNvSpPr>
            <a:spLocks noGrp="1"/>
          </p:cNvSpPr>
          <p:nvPr>
            <p:ph type="sldNum" sz="quarter" idx="12"/>
          </p:nvPr>
        </p:nvSpPr>
        <p:spPr>
          <a:xfrm>
            <a:off x="408099" y="590550"/>
            <a:ext cx="584825" cy="273844"/>
          </a:xfrm>
        </p:spPr>
        <p:txBody>
          <a:bodyPr>
            <a:noAutofit/>
          </a:bodyPr>
          <a:lstStyle/>
          <a:p>
            <a:pPr>
              <a:spcAft>
                <a:spcPts val="600"/>
              </a:spcAft>
            </a:pPr>
            <a:fld id="{47D326A9-C7FB-474D-8472-18C731E71348}" type="slidenum">
              <a:rPr lang="en-US" sz="1800">
                <a:solidFill>
                  <a:srgbClr val="FFFFFF"/>
                </a:solidFill>
              </a:rPr>
              <a:pPr>
                <a:spcAft>
                  <a:spcPts val="600"/>
                </a:spcAft>
              </a:pPr>
              <a:t>27</a:t>
            </a:fld>
            <a:endParaRPr lang="en-US" sz="1800">
              <a:solidFill>
                <a:srgbClr val="FFFFFF"/>
              </a:solidFill>
            </a:endParaRPr>
          </a:p>
        </p:txBody>
      </p:sp>
      <p:sp>
        <p:nvSpPr>
          <p:cNvPr id="5" name="Arrow: Right 4">
            <a:extLst>
              <a:ext uri="{FF2B5EF4-FFF2-40B4-BE49-F238E27FC236}">
                <a16:creationId xmlns:a16="http://schemas.microsoft.com/office/drawing/2014/main" id="{466F5AF6-13CC-4DB4-B2BE-B3F2DEF9816A}"/>
              </a:ext>
            </a:extLst>
          </p:cNvPr>
          <p:cNvSpPr/>
          <p:nvPr/>
        </p:nvSpPr>
        <p:spPr>
          <a:xfrm>
            <a:off x="922503" y="1192268"/>
            <a:ext cx="431659" cy="27384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Arrow: Right 5">
            <a:extLst>
              <a:ext uri="{FF2B5EF4-FFF2-40B4-BE49-F238E27FC236}">
                <a16:creationId xmlns:a16="http://schemas.microsoft.com/office/drawing/2014/main" id="{DACCA3DD-7BA1-4400-B0C2-9447C87DF8C4}"/>
              </a:ext>
            </a:extLst>
          </p:cNvPr>
          <p:cNvSpPr/>
          <p:nvPr/>
        </p:nvSpPr>
        <p:spPr>
          <a:xfrm>
            <a:off x="903295" y="3523718"/>
            <a:ext cx="431659" cy="27384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Arrow: Right 6">
            <a:extLst>
              <a:ext uri="{FF2B5EF4-FFF2-40B4-BE49-F238E27FC236}">
                <a16:creationId xmlns:a16="http://schemas.microsoft.com/office/drawing/2014/main" id="{CE19D841-87FA-49FB-B5EF-2893170653A2}"/>
              </a:ext>
            </a:extLst>
          </p:cNvPr>
          <p:cNvSpPr/>
          <p:nvPr/>
        </p:nvSpPr>
        <p:spPr>
          <a:xfrm>
            <a:off x="903295" y="2556334"/>
            <a:ext cx="431659" cy="27384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8" name="Straight Connector 7">
            <a:extLst>
              <a:ext uri="{FF2B5EF4-FFF2-40B4-BE49-F238E27FC236}">
                <a16:creationId xmlns:a16="http://schemas.microsoft.com/office/drawing/2014/main" id="{ECF2DB4F-28A3-48C1-9F6A-3B265F6D89E3}"/>
              </a:ext>
            </a:extLst>
          </p:cNvPr>
          <p:cNvCxnSpPr>
            <a:cxnSpLocks/>
          </p:cNvCxnSpPr>
          <p:nvPr/>
        </p:nvCxnSpPr>
        <p:spPr>
          <a:xfrm>
            <a:off x="904875" y="759685"/>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B1379BF-359F-06ED-BBE4-5593F20C1D13}"/>
              </a:ext>
            </a:extLst>
          </p:cNvPr>
          <p:cNvGrpSpPr/>
          <p:nvPr/>
        </p:nvGrpSpPr>
        <p:grpSpPr>
          <a:xfrm rot="10800000">
            <a:off x="-13721" y="-22486"/>
            <a:ext cx="431658" cy="5165985"/>
            <a:chOff x="-13721" y="-22485"/>
            <a:chExt cx="493405" cy="5165985"/>
          </a:xfrm>
        </p:grpSpPr>
        <p:pic>
          <p:nvPicPr>
            <p:cNvPr id="10" name="Picture 9">
              <a:extLst>
                <a:ext uri="{FF2B5EF4-FFF2-40B4-BE49-F238E27FC236}">
                  <a16:creationId xmlns:a16="http://schemas.microsoft.com/office/drawing/2014/main" id="{9B26B79A-0FC8-FBC5-DAEF-FB33C130155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1" name="Picture 10">
              <a:extLst>
                <a:ext uri="{FF2B5EF4-FFF2-40B4-BE49-F238E27FC236}">
                  <a16:creationId xmlns:a16="http://schemas.microsoft.com/office/drawing/2014/main" id="{733606FE-0C9D-658D-6704-D7433DAB61A2}"/>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2" name="Group 11">
            <a:extLst>
              <a:ext uri="{FF2B5EF4-FFF2-40B4-BE49-F238E27FC236}">
                <a16:creationId xmlns:a16="http://schemas.microsoft.com/office/drawing/2014/main" id="{EEDA3D11-26D7-9C9D-CF7D-26FD0756F650}"/>
              </a:ext>
            </a:extLst>
          </p:cNvPr>
          <p:cNvGrpSpPr/>
          <p:nvPr/>
        </p:nvGrpSpPr>
        <p:grpSpPr>
          <a:xfrm>
            <a:off x="8750794" y="-22485"/>
            <a:ext cx="431659" cy="5165985"/>
            <a:chOff x="-13721" y="-22485"/>
            <a:chExt cx="493405" cy="5165985"/>
          </a:xfrm>
        </p:grpSpPr>
        <p:pic>
          <p:nvPicPr>
            <p:cNvPr id="17" name="Picture 16">
              <a:extLst>
                <a:ext uri="{FF2B5EF4-FFF2-40B4-BE49-F238E27FC236}">
                  <a16:creationId xmlns:a16="http://schemas.microsoft.com/office/drawing/2014/main" id="{97B53C94-D4CC-F32C-A2A7-2D1AE71EF8F6}"/>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8" name="Picture 17">
              <a:extLst>
                <a:ext uri="{FF2B5EF4-FFF2-40B4-BE49-F238E27FC236}">
                  <a16:creationId xmlns:a16="http://schemas.microsoft.com/office/drawing/2014/main" id="{D033FDF4-C3CF-F6CC-5BBE-13844839A1A9}"/>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34432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4588-9C33-4E94-9F0B-D4474BCB15F8}"/>
              </a:ext>
            </a:extLst>
          </p:cNvPr>
          <p:cNvSpPr>
            <a:spLocks noGrp="1"/>
          </p:cNvSpPr>
          <p:nvPr>
            <p:ph type="title"/>
          </p:nvPr>
        </p:nvSpPr>
        <p:spPr>
          <a:xfrm>
            <a:off x="850703" y="79509"/>
            <a:ext cx="6683765" cy="960668"/>
          </a:xfrm>
        </p:spPr>
        <p:txBody>
          <a:bodyPr>
            <a:normAutofit/>
          </a:bodyPr>
          <a:lstStyle/>
          <a:p>
            <a:r>
              <a:rPr lang="en-US" sz="3200" b="1">
                <a:latin typeface="Cambria" panose="02040503050406030204" pitchFamily="18" charset="0"/>
                <a:ea typeface="Cambria" panose="02040503050406030204" pitchFamily="18" charset="0"/>
              </a:rPr>
              <a:t>ELIGIBLE APPLICATIONS</a:t>
            </a:r>
            <a:endParaRPr lang="en-US" sz="320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EDF3AEB1-D87C-45F1-A1FF-045A2539A278}"/>
              </a:ext>
            </a:extLst>
          </p:cNvPr>
          <p:cNvSpPr>
            <a:spLocks noGrp="1"/>
          </p:cNvSpPr>
          <p:nvPr>
            <p:ph idx="1"/>
          </p:nvPr>
        </p:nvSpPr>
        <p:spPr>
          <a:xfrm>
            <a:off x="1353840" y="1003231"/>
            <a:ext cx="6683766" cy="2699487"/>
          </a:xfrm>
        </p:spPr>
        <p:txBody>
          <a:bodyPr>
            <a:normAutofit fontScale="25000" lnSpcReduction="20000"/>
          </a:bodyPr>
          <a:lstStyle/>
          <a:p>
            <a:pPr marL="0" indent="0" algn="just">
              <a:lnSpc>
                <a:spcPct val="120000"/>
              </a:lnSpc>
              <a:buNone/>
            </a:pPr>
            <a:r>
              <a:rPr lang="en-US" sz="7200">
                <a:latin typeface="Cambria" panose="02040503050406030204" pitchFamily="18" charset="0"/>
                <a:ea typeface="Cambria" panose="02040503050406030204" pitchFamily="18" charset="0"/>
                <a:cs typeface="Calibri" panose="020F0502020204030204" pitchFamily="34" charset="0"/>
              </a:rPr>
              <a:t>Pursuant to Section 211 of the General Provisions in the Appropriations Acts, only Native Alaskan tribes that received IHBG grants in Fiscal Year 2005 are eligible to apply directly for funding under the Notice of Funding Availability (NOFO). </a:t>
            </a:r>
          </a:p>
          <a:p>
            <a:pPr marL="0" indent="0" algn="just">
              <a:lnSpc>
                <a:spcPct val="120000"/>
              </a:lnSpc>
              <a:buNone/>
            </a:pPr>
            <a:endParaRPr lang="en-US" sz="3600">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buNone/>
            </a:pPr>
            <a:r>
              <a:rPr lang="en-US" sz="7200">
                <a:latin typeface="Cambria" panose="02040503050406030204" pitchFamily="18" charset="0"/>
                <a:ea typeface="Cambria" panose="02040503050406030204" pitchFamily="18" charset="0"/>
                <a:cs typeface="Calibri" panose="020F0502020204030204" pitchFamily="34" charset="0"/>
              </a:rPr>
              <a:t>Native Alaskan tribes that </a:t>
            </a:r>
            <a:r>
              <a:rPr lang="en-US" sz="7200" b="1">
                <a:latin typeface="Cambria" panose="02040503050406030204" pitchFamily="18" charset="0"/>
                <a:ea typeface="Cambria" panose="02040503050406030204" pitchFamily="18" charset="0"/>
                <a:cs typeface="Calibri" panose="020F0502020204030204" pitchFamily="34" charset="0"/>
              </a:rPr>
              <a:t>are required </a:t>
            </a:r>
            <a:r>
              <a:rPr lang="en-US" sz="7200">
                <a:latin typeface="Cambria" panose="02040503050406030204" pitchFamily="18" charset="0"/>
                <a:ea typeface="Cambria" panose="02040503050406030204" pitchFamily="18" charset="0"/>
                <a:cs typeface="Calibri" panose="020F0502020204030204" pitchFamily="34" charset="0"/>
              </a:rPr>
              <a:t>to designate a Tribally Designated Housing Entities (TDHE) in Alaska for its IHBG formula program </a:t>
            </a:r>
            <a:r>
              <a:rPr lang="en-US" sz="7200" b="1">
                <a:latin typeface="Cambria" panose="02040503050406030204" pitchFamily="18" charset="0"/>
                <a:ea typeface="Cambria" panose="02040503050406030204" pitchFamily="18" charset="0"/>
                <a:cs typeface="Calibri" panose="020F0502020204030204" pitchFamily="34" charset="0"/>
              </a:rPr>
              <a:t>may not </a:t>
            </a:r>
            <a:r>
              <a:rPr lang="en-US" sz="7200">
                <a:latin typeface="Cambria" panose="02040503050406030204" pitchFamily="18" charset="0"/>
                <a:ea typeface="Cambria" panose="02040503050406030204" pitchFamily="18" charset="0"/>
                <a:cs typeface="Calibri" panose="020F0502020204030204" pitchFamily="34" charset="0"/>
              </a:rPr>
              <a:t>apply directly for funding under this competition. </a:t>
            </a:r>
          </a:p>
          <a:p>
            <a:pPr marL="0" indent="0" algn="just">
              <a:lnSpc>
                <a:spcPct val="120000"/>
              </a:lnSpc>
              <a:buNone/>
            </a:pPr>
            <a:endParaRPr lang="en-US" sz="3600">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buNone/>
            </a:pPr>
            <a:r>
              <a:rPr lang="en-US" sz="7200">
                <a:latin typeface="Cambria" panose="02040503050406030204" pitchFamily="18" charset="0"/>
                <a:ea typeface="Cambria" panose="02040503050406030204" pitchFamily="18" charset="0"/>
                <a:cs typeface="Calibri" panose="020F0502020204030204" pitchFamily="34" charset="0"/>
              </a:rPr>
              <a:t>Native Alaskan tribes that </a:t>
            </a:r>
            <a:r>
              <a:rPr lang="en-US" sz="7200" b="1">
                <a:latin typeface="Cambria" panose="02040503050406030204" pitchFamily="18" charset="0"/>
                <a:ea typeface="Cambria" panose="02040503050406030204" pitchFamily="18" charset="0"/>
                <a:cs typeface="Calibri" panose="020F0502020204030204" pitchFamily="34" charset="0"/>
              </a:rPr>
              <a:t>choose to </a:t>
            </a:r>
            <a:r>
              <a:rPr lang="en-US" sz="7200">
                <a:latin typeface="Cambria" panose="02040503050406030204" pitchFamily="18" charset="0"/>
                <a:ea typeface="Cambria" panose="02040503050406030204" pitchFamily="18" charset="0"/>
                <a:cs typeface="Calibri" panose="020F0502020204030204" pitchFamily="34" charset="0"/>
              </a:rPr>
              <a:t>but are not required to designate a TDHE in Alaska for its IHBG formula program may apply for IHBG competitive funds directly.</a:t>
            </a:r>
          </a:p>
          <a:p>
            <a:pPr marL="0" indent="0">
              <a:buNone/>
            </a:pPr>
            <a:endParaRPr lang="en-US"/>
          </a:p>
        </p:txBody>
      </p:sp>
      <p:sp>
        <p:nvSpPr>
          <p:cNvPr id="5" name="Arrow: Right 4">
            <a:extLst>
              <a:ext uri="{FF2B5EF4-FFF2-40B4-BE49-F238E27FC236}">
                <a16:creationId xmlns:a16="http://schemas.microsoft.com/office/drawing/2014/main" id="{F4D9B624-E440-460C-B86B-62118DCEED10}"/>
              </a:ext>
            </a:extLst>
          </p:cNvPr>
          <p:cNvSpPr/>
          <p:nvPr/>
        </p:nvSpPr>
        <p:spPr>
          <a:xfrm>
            <a:off x="882288" y="1164823"/>
            <a:ext cx="431659" cy="35285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Arrow: Right 5">
            <a:extLst>
              <a:ext uri="{FF2B5EF4-FFF2-40B4-BE49-F238E27FC236}">
                <a16:creationId xmlns:a16="http://schemas.microsoft.com/office/drawing/2014/main" id="{862505AF-D269-47A8-ADBF-8415A51C636F}"/>
              </a:ext>
            </a:extLst>
          </p:cNvPr>
          <p:cNvSpPr/>
          <p:nvPr/>
        </p:nvSpPr>
        <p:spPr>
          <a:xfrm>
            <a:off x="794335" y="2571750"/>
            <a:ext cx="431659" cy="35285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Arrow: Right 6">
            <a:extLst>
              <a:ext uri="{FF2B5EF4-FFF2-40B4-BE49-F238E27FC236}">
                <a16:creationId xmlns:a16="http://schemas.microsoft.com/office/drawing/2014/main" id="{D9A29541-5419-40DB-BAC4-64E8DF10C76A}"/>
              </a:ext>
            </a:extLst>
          </p:cNvPr>
          <p:cNvSpPr/>
          <p:nvPr/>
        </p:nvSpPr>
        <p:spPr>
          <a:xfrm>
            <a:off x="794335" y="3978677"/>
            <a:ext cx="431659" cy="35285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8" name="Straight Connector 7">
            <a:extLst>
              <a:ext uri="{FF2B5EF4-FFF2-40B4-BE49-F238E27FC236}">
                <a16:creationId xmlns:a16="http://schemas.microsoft.com/office/drawing/2014/main" id="{A72A84C8-0230-4154-980B-7D03404AFB50}"/>
              </a:ext>
            </a:extLst>
          </p:cNvPr>
          <p:cNvCxnSpPr>
            <a:cxnSpLocks/>
          </p:cNvCxnSpPr>
          <p:nvPr/>
        </p:nvCxnSpPr>
        <p:spPr>
          <a:xfrm>
            <a:off x="850703" y="885825"/>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CE5E811-FCFC-3296-5020-49E33A3693DC}"/>
              </a:ext>
            </a:extLst>
          </p:cNvPr>
          <p:cNvGrpSpPr/>
          <p:nvPr/>
        </p:nvGrpSpPr>
        <p:grpSpPr>
          <a:xfrm rot="10800000">
            <a:off x="-13721" y="-22486"/>
            <a:ext cx="431658" cy="5165985"/>
            <a:chOff x="-13721" y="-22485"/>
            <a:chExt cx="493405" cy="5165985"/>
          </a:xfrm>
        </p:grpSpPr>
        <p:pic>
          <p:nvPicPr>
            <p:cNvPr id="9" name="Picture 8">
              <a:extLst>
                <a:ext uri="{FF2B5EF4-FFF2-40B4-BE49-F238E27FC236}">
                  <a16:creationId xmlns:a16="http://schemas.microsoft.com/office/drawing/2014/main" id="{BE630747-1E3C-DEF7-37F5-A8CAEE01B290}"/>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DB0388B5-FDAC-FA67-D8F9-92DBE97999CD}"/>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1" name="Group 10">
            <a:extLst>
              <a:ext uri="{FF2B5EF4-FFF2-40B4-BE49-F238E27FC236}">
                <a16:creationId xmlns:a16="http://schemas.microsoft.com/office/drawing/2014/main" id="{09F637CA-24C1-1E7D-87EE-B92078A021DF}"/>
              </a:ext>
            </a:extLst>
          </p:cNvPr>
          <p:cNvGrpSpPr/>
          <p:nvPr/>
        </p:nvGrpSpPr>
        <p:grpSpPr>
          <a:xfrm>
            <a:off x="8750794" y="-22485"/>
            <a:ext cx="431659" cy="5165985"/>
            <a:chOff x="-13721" y="-22485"/>
            <a:chExt cx="493405" cy="5165985"/>
          </a:xfrm>
        </p:grpSpPr>
        <p:pic>
          <p:nvPicPr>
            <p:cNvPr id="12" name="Picture 11">
              <a:extLst>
                <a:ext uri="{FF2B5EF4-FFF2-40B4-BE49-F238E27FC236}">
                  <a16:creationId xmlns:a16="http://schemas.microsoft.com/office/drawing/2014/main" id="{7A8A35AC-1790-D692-3654-5DCA7F649DEE}"/>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7" name="Picture 16">
              <a:extLst>
                <a:ext uri="{FF2B5EF4-FFF2-40B4-BE49-F238E27FC236}">
                  <a16:creationId xmlns:a16="http://schemas.microsoft.com/office/drawing/2014/main" id="{6614550D-782E-3A8D-2AAF-26764555FB07}"/>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13529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802885" y="70561"/>
            <a:ext cx="6683765" cy="960668"/>
          </a:xfrm>
        </p:spPr>
        <p:txBody>
          <a:bodyPr rtlCol="0">
            <a:normAutofit/>
          </a:bodyPr>
          <a:lstStyle/>
          <a:p>
            <a:pPr eaLnBrk="1" fontAlgn="auto" hangingPunct="1">
              <a:spcAft>
                <a:spcPts val="0"/>
              </a:spcAft>
              <a:defRPr/>
            </a:pPr>
            <a:r>
              <a:rPr lang="en-US" sz="3200" b="1">
                <a:latin typeface="Cambria" panose="02040503050406030204" pitchFamily="18" charset="0"/>
                <a:ea typeface="Cambria" panose="02040503050406030204" pitchFamily="18" charset="0"/>
                <a:cs typeface="Arial" panose="020B0604020202020204" pitchFamily="34" charset="0"/>
              </a:rPr>
              <a:t>COST SHARING AND MATCHING</a:t>
            </a:r>
          </a:p>
        </p:txBody>
      </p:sp>
      <p:sp>
        <p:nvSpPr>
          <p:cNvPr id="457731" name="Rectangle 3"/>
          <p:cNvSpPr>
            <a:spLocks noGrp="1" noChangeArrowheads="1"/>
          </p:cNvSpPr>
          <p:nvPr>
            <p:ph idx="1"/>
          </p:nvPr>
        </p:nvSpPr>
        <p:spPr>
          <a:xfrm>
            <a:off x="863989" y="1148638"/>
            <a:ext cx="7651361" cy="3733797"/>
          </a:xfrm>
        </p:spPr>
        <p:txBody>
          <a:bodyPr rtlCol="0">
            <a:normAutofit/>
          </a:bodyPr>
          <a:lstStyle/>
          <a:p>
            <a:pPr marL="0" indent="0">
              <a:buNone/>
              <a:defRPr/>
            </a:pPr>
            <a:r>
              <a:rPr lang="en-US" sz="2400">
                <a:solidFill>
                  <a:schemeClr val="tx1"/>
                </a:solidFill>
                <a:latin typeface="Cambria" panose="02040503050406030204" pitchFamily="18" charset="0"/>
                <a:ea typeface="Cambria" panose="02040503050406030204" pitchFamily="18" charset="0"/>
                <a:cs typeface="Arial" panose="020B0604020202020204" pitchFamily="34" charset="0"/>
              </a:rPr>
              <a:t>Cost sharing or mandatory matching is </a:t>
            </a:r>
            <a:r>
              <a:rPr lang="en-US" sz="2400" u="sng">
                <a:solidFill>
                  <a:schemeClr val="tx1"/>
                </a:solidFill>
                <a:latin typeface="Cambria" panose="02040503050406030204" pitchFamily="18" charset="0"/>
                <a:ea typeface="Cambria" panose="02040503050406030204" pitchFamily="18" charset="0"/>
                <a:cs typeface="Arial" panose="020B0604020202020204" pitchFamily="34" charset="0"/>
              </a:rPr>
              <a:t>not required </a:t>
            </a:r>
            <a:r>
              <a:rPr lang="en-US" sz="2400">
                <a:solidFill>
                  <a:schemeClr val="tx1"/>
                </a:solidFill>
                <a:latin typeface="Cambria" panose="02040503050406030204" pitchFamily="18" charset="0"/>
                <a:ea typeface="Cambria" panose="02040503050406030204" pitchFamily="18" charset="0"/>
                <a:cs typeface="Arial" panose="020B0604020202020204" pitchFamily="34" charset="0"/>
              </a:rPr>
              <a:t>under this grant, but applicants </a:t>
            </a:r>
            <a:r>
              <a:rPr lang="en-US" sz="2400" u="sng">
                <a:solidFill>
                  <a:schemeClr val="tx1"/>
                </a:solidFill>
                <a:latin typeface="Cambria" panose="02040503050406030204" pitchFamily="18" charset="0"/>
                <a:ea typeface="Cambria" panose="02040503050406030204" pitchFamily="18" charset="0"/>
                <a:cs typeface="Arial" panose="020B0604020202020204" pitchFamily="34" charset="0"/>
              </a:rPr>
              <a:t>are encouraged to leverage </a:t>
            </a:r>
            <a:r>
              <a:rPr lang="en-US" sz="2400">
                <a:solidFill>
                  <a:schemeClr val="tx1"/>
                </a:solidFill>
                <a:latin typeface="Cambria" panose="02040503050406030204" pitchFamily="18" charset="0"/>
                <a:ea typeface="Cambria" panose="02040503050406030204" pitchFamily="18" charset="0"/>
                <a:cs typeface="Arial" panose="020B0604020202020204" pitchFamily="34" charset="0"/>
              </a:rPr>
              <a:t>other Federal (including IHBG formula funds) and non-Federal sources. (See Rating Factor 4 of this NOFO.) </a:t>
            </a:r>
          </a:p>
          <a:p>
            <a:pPr marL="0" indent="0">
              <a:buNone/>
              <a:defRPr/>
            </a:pPr>
            <a:endParaRPr lang="en-US" sz="90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0" indent="0">
              <a:buNone/>
              <a:defRPr/>
            </a:pPr>
            <a:r>
              <a:rPr lang="en-US" sz="2400">
                <a:solidFill>
                  <a:schemeClr val="tx1"/>
                </a:solidFill>
                <a:latin typeface="Cambria" panose="02040503050406030204" pitchFamily="18" charset="0"/>
                <a:ea typeface="Cambria" panose="02040503050406030204" pitchFamily="18" charset="0"/>
                <a:cs typeface="Arial" panose="020B0604020202020204" pitchFamily="34" charset="0"/>
              </a:rPr>
              <a:t>HUD will award points to applicants that have an inability to effectively leverage funds due to distressed conditions of their communities.</a:t>
            </a:r>
          </a:p>
          <a:p>
            <a:pPr marL="0" indent="0">
              <a:buNone/>
              <a:defRPr/>
            </a:pPr>
            <a:endParaRPr lang="en-US" sz="240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0" indent="0">
              <a:buNone/>
              <a:defRPr/>
            </a:pPr>
            <a:endParaRPr lang="en-US" sz="1500">
              <a:solidFill>
                <a:schemeClr val="tx1"/>
              </a:solidFill>
              <a:latin typeface="Cambria" panose="02040503050406030204" pitchFamily="18" charset="0"/>
              <a:ea typeface="Cambria" panose="02040503050406030204" pitchFamily="18" charset="0"/>
            </a:endParaRPr>
          </a:p>
        </p:txBody>
      </p:sp>
      <p:sp>
        <p:nvSpPr>
          <p:cNvPr id="2150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2D4B4982-29F5-42CA-8CA4-74C2D63D7A0F}" type="slidenum">
              <a:rPr lang="en-US" i="0">
                <a:solidFill>
                  <a:srgbClr val="FFFFFF"/>
                </a:solidFill>
              </a:rPr>
              <a:pPr eaLnBrk="1" hangingPunct="1">
                <a:spcAft>
                  <a:spcPts val="600"/>
                </a:spcAft>
              </a:pPr>
              <a:t>29</a:t>
            </a:fld>
            <a:endParaRPr lang="en-US" i="0">
              <a:solidFill>
                <a:srgbClr val="FFFFFF"/>
              </a:solidFill>
            </a:endParaRPr>
          </a:p>
        </p:txBody>
      </p:sp>
      <p:cxnSp>
        <p:nvCxnSpPr>
          <p:cNvPr id="13" name="Straight Connector 12">
            <a:extLst>
              <a:ext uri="{FF2B5EF4-FFF2-40B4-BE49-F238E27FC236}">
                <a16:creationId xmlns:a16="http://schemas.microsoft.com/office/drawing/2014/main" id="{482CB193-9B3A-402F-BAA5-96D103DCA8D9}"/>
              </a:ext>
            </a:extLst>
          </p:cNvPr>
          <p:cNvCxnSpPr>
            <a:cxnSpLocks/>
          </p:cNvCxnSpPr>
          <p:nvPr/>
        </p:nvCxnSpPr>
        <p:spPr>
          <a:xfrm>
            <a:off x="906267" y="876300"/>
            <a:ext cx="584695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EA96663-0C86-2D60-E24A-40CF7AC38C16}"/>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73BB6CC2-E746-900B-3239-899E0BB8542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BDD9BD55-71EA-E225-6484-3F1F12307AAF}"/>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5" name="Group 4">
            <a:extLst>
              <a:ext uri="{FF2B5EF4-FFF2-40B4-BE49-F238E27FC236}">
                <a16:creationId xmlns:a16="http://schemas.microsoft.com/office/drawing/2014/main" id="{7F9198D0-16A2-8880-601F-7AEA409F2856}"/>
              </a:ext>
            </a:extLst>
          </p:cNvPr>
          <p:cNvGrpSpPr/>
          <p:nvPr/>
        </p:nvGrpSpPr>
        <p:grpSpPr>
          <a:xfrm>
            <a:off x="8750794" y="-22485"/>
            <a:ext cx="431659" cy="5165985"/>
            <a:chOff x="-13721" y="-22485"/>
            <a:chExt cx="493405" cy="5165985"/>
          </a:xfrm>
        </p:grpSpPr>
        <p:pic>
          <p:nvPicPr>
            <p:cNvPr id="6" name="Picture 5">
              <a:extLst>
                <a:ext uri="{FF2B5EF4-FFF2-40B4-BE49-F238E27FC236}">
                  <a16:creationId xmlns:a16="http://schemas.microsoft.com/office/drawing/2014/main" id="{FF5E0EF5-E2E3-8865-F273-6AB52E12102A}"/>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A58C9B6F-8589-1C99-2890-EABF93B201C9}"/>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57608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516E-D619-4500-B159-C59188F37C32}"/>
              </a:ext>
            </a:extLst>
          </p:cNvPr>
          <p:cNvSpPr>
            <a:spLocks noGrp="1"/>
          </p:cNvSpPr>
          <p:nvPr>
            <p:ph type="ctrTitle"/>
          </p:nvPr>
        </p:nvSpPr>
        <p:spPr>
          <a:xfrm>
            <a:off x="482600" y="1378535"/>
            <a:ext cx="8178799" cy="1187958"/>
          </a:xfrm>
          <a:effectLst>
            <a:outerShdw blurRad="88900" dist="38100" dir="2700000" algn="tl" rotWithShape="0">
              <a:prstClr val="black">
                <a:alpha val="30000"/>
              </a:prstClr>
            </a:outerShdw>
          </a:effectLst>
        </p:spPr>
        <p:txBody>
          <a:bodyPr>
            <a:normAutofit/>
          </a:bodyPr>
          <a:lstStyle/>
          <a:p>
            <a:pPr algn="ctr"/>
            <a:r>
              <a:rPr lang="en-US" sz="5400" b="1">
                <a:latin typeface="Trebuchet MS" panose="020B0603020202020204" pitchFamily="34" charset="0"/>
              </a:rPr>
              <a:t>I. </a:t>
            </a:r>
            <a:r>
              <a:rPr lang="en-US" sz="5400" b="1">
                <a:latin typeface="Cambria" panose="02040503050406030204" pitchFamily="18" charset="0"/>
                <a:ea typeface="Cambria" panose="02040503050406030204" pitchFamily="18" charset="0"/>
              </a:rPr>
              <a:t>Funding Opportunity</a:t>
            </a:r>
          </a:p>
        </p:txBody>
      </p:sp>
      <p:grpSp>
        <p:nvGrpSpPr>
          <p:cNvPr id="3" name="Group 2">
            <a:extLst>
              <a:ext uri="{FF2B5EF4-FFF2-40B4-BE49-F238E27FC236}">
                <a16:creationId xmlns:a16="http://schemas.microsoft.com/office/drawing/2014/main" id="{7F56E948-9A69-211D-8359-8D0CC81D5B56}"/>
              </a:ext>
            </a:extLst>
          </p:cNvPr>
          <p:cNvGrpSpPr/>
          <p:nvPr/>
        </p:nvGrpSpPr>
        <p:grpSpPr>
          <a:xfrm>
            <a:off x="2719" y="-21762"/>
            <a:ext cx="9160260" cy="477818"/>
            <a:chOff x="2719" y="-21763"/>
            <a:chExt cx="9160260" cy="703121"/>
          </a:xfrm>
        </p:grpSpPr>
        <p:pic>
          <p:nvPicPr>
            <p:cNvPr id="4" name="Picture 2">
              <a:extLst>
                <a:ext uri="{FF2B5EF4-FFF2-40B4-BE49-F238E27FC236}">
                  <a16:creationId xmlns:a16="http://schemas.microsoft.com/office/drawing/2014/main" id="{D6B3C340-6FE2-BC09-EE67-E37F0D9167E1}"/>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5" name="Picture 4">
              <a:extLst>
                <a:ext uri="{FF2B5EF4-FFF2-40B4-BE49-F238E27FC236}">
                  <a16:creationId xmlns:a16="http://schemas.microsoft.com/office/drawing/2014/main" id="{2F588FD2-1603-D13C-05DE-700068DF5FBA}"/>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6" name="Picture 5">
              <a:extLst>
                <a:ext uri="{FF2B5EF4-FFF2-40B4-BE49-F238E27FC236}">
                  <a16:creationId xmlns:a16="http://schemas.microsoft.com/office/drawing/2014/main" id="{50405107-620D-2B03-676A-A4B3A053214F}"/>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7" name="Group 6">
            <a:extLst>
              <a:ext uri="{FF2B5EF4-FFF2-40B4-BE49-F238E27FC236}">
                <a16:creationId xmlns:a16="http://schemas.microsoft.com/office/drawing/2014/main" id="{8ED17C3E-5399-0698-E1F8-F5170FF7F509}"/>
              </a:ext>
            </a:extLst>
          </p:cNvPr>
          <p:cNvGrpSpPr/>
          <p:nvPr/>
        </p:nvGrpSpPr>
        <p:grpSpPr>
          <a:xfrm>
            <a:off x="-16259" y="4676931"/>
            <a:ext cx="9160259" cy="477818"/>
            <a:chOff x="-16259" y="4451629"/>
            <a:chExt cx="9160259" cy="703120"/>
          </a:xfrm>
        </p:grpSpPr>
        <p:pic>
          <p:nvPicPr>
            <p:cNvPr id="8" name="Picture 7">
              <a:extLst>
                <a:ext uri="{FF2B5EF4-FFF2-40B4-BE49-F238E27FC236}">
                  <a16:creationId xmlns:a16="http://schemas.microsoft.com/office/drawing/2014/main" id="{3F6A620F-9F9F-F85C-44CF-119176474E90}"/>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9" name="Picture 8">
              <a:extLst>
                <a:ext uri="{FF2B5EF4-FFF2-40B4-BE49-F238E27FC236}">
                  <a16:creationId xmlns:a16="http://schemas.microsoft.com/office/drawing/2014/main" id="{D70D6049-1134-865F-7120-5610B9A7EEC2}"/>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10" name="Picture 9">
              <a:extLst>
                <a:ext uri="{FF2B5EF4-FFF2-40B4-BE49-F238E27FC236}">
                  <a16:creationId xmlns:a16="http://schemas.microsoft.com/office/drawing/2014/main" id="{279D711F-4B82-1965-DC44-AD270A93E2A4}"/>
                </a:ext>
              </a:extLst>
            </p:cNvPr>
            <p:cNvPicPr>
              <a:picLocks noChangeAspect="1"/>
            </p:cNvPicPr>
            <p:nvPr/>
          </p:nvPicPr>
          <p:blipFill>
            <a:blip r:embed="rId3"/>
            <a:stretch>
              <a:fillRect/>
            </a:stretch>
          </p:blipFill>
          <p:spPr>
            <a:xfrm>
              <a:off x="6043757" y="4451629"/>
              <a:ext cx="3100243" cy="703120"/>
            </a:xfrm>
            <a:prstGeom prst="rect">
              <a:avLst/>
            </a:prstGeom>
          </p:spPr>
        </p:pic>
      </p:grpSp>
      <p:pic>
        <p:nvPicPr>
          <p:cNvPr id="11" name="Picture 2" descr="Squiggly Line Silhouette Image And Vector @ Silhouette.pics">
            <a:extLst>
              <a:ext uri="{FF2B5EF4-FFF2-40B4-BE49-F238E27FC236}">
                <a16:creationId xmlns:a16="http://schemas.microsoft.com/office/drawing/2014/main" id="{71976B48-DF94-3F3F-7FC3-05D128F1DA1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934" t="39691" r="30538" b="45795"/>
          <a:stretch/>
        </p:blipFill>
        <p:spPr bwMode="auto">
          <a:xfrm rot="10800000">
            <a:off x="2485949" y="2655788"/>
            <a:ext cx="4284831" cy="7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05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594867" y="82124"/>
            <a:ext cx="5596383" cy="810703"/>
          </a:xfrm>
        </p:spPr>
        <p:txBody>
          <a:bodyPr rtlCol="0">
            <a:normAutofit fontScale="90000"/>
          </a:bodyPr>
          <a:lstStyle/>
          <a:p>
            <a:pPr eaLnBrk="1" fontAlgn="auto" hangingPunct="1">
              <a:spcAft>
                <a:spcPts val="0"/>
              </a:spcAft>
              <a:defRPr/>
            </a:pPr>
            <a:r>
              <a:rPr lang="en-US" sz="3200" b="1">
                <a:latin typeface="Cambria" panose="02040503050406030204" pitchFamily="18" charset="0"/>
                <a:cs typeface="Arial" panose="020B0604020202020204" pitchFamily="34" charset="0"/>
              </a:rPr>
              <a:t>THRESHOLD REQUIREMENTS</a:t>
            </a:r>
          </a:p>
        </p:txBody>
      </p:sp>
      <p:sp>
        <p:nvSpPr>
          <p:cNvPr id="526339" name="Rectangle 3"/>
          <p:cNvSpPr>
            <a:spLocks noGrp="1" noChangeArrowheads="1"/>
          </p:cNvSpPr>
          <p:nvPr>
            <p:ph idx="1"/>
          </p:nvPr>
        </p:nvSpPr>
        <p:spPr>
          <a:xfrm>
            <a:off x="1418301" y="1233168"/>
            <a:ext cx="6991111" cy="2808202"/>
          </a:xfrm>
        </p:spPr>
        <p:txBody>
          <a:bodyPr vert="horz" lIns="91440" tIns="45720" rIns="91440" bIns="45720" rtlCol="0" anchor="t">
            <a:normAutofit/>
          </a:bodyPr>
          <a:lstStyle/>
          <a:p>
            <a:pPr marL="0" indent="0">
              <a:buNone/>
              <a:defRPr/>
            </a:pPr>
            <a:r>
              <a:rPr lang="en-US" sz="2400">
                <a:latin typeface="Cambria" panose="02040503050406030204" pitchFamily="18" charset="0"/>
                <a:ea typeface="Cambria" panose="02040503050406030204" pitchFamily="18" charset="0"/>
              </a:rPr>
              <a:t>Applicants who fail to meet any of the following threshold eligibility </a:t>
            </a:r>
            <a:r>
              <a:rPr lang="en-US" sz="2400">
                <a:solidFill>
                  <a:schemeClr val="tx1"/>
                </a:solidFill>
                <a:latin typeface="Cambria" panose="02040503050406030204" pitchFamily="18" charset="0"/>
                <a:ea typeface="Cambria" panose="02040503050406030204" pitchFamily="18" charset="0"/>
              </a:rPr>
              <a:t>requirements will be deemed ineligible. </a:t>
            </a:r>
          </a:p>
          <a:p>
            <a:pPr marL="0" indent="0">
              <a:buNone/>
              <a:defRPr/>
            </a:pPr>
            <a:endParaRPr lang="en-US" sz="1000">
              <a:solidFill>
                <a:schemeClr val="tx1"/>
              </a:solidFill>
              <a:latin typeface="Cambria" panose="02040503050406030204" pitchFamily="18" charset="0"/>
              <a:ea typeface="Cambria" panose="02040503050406030204" pitchFamily="18" charset="0"/>
            </a:endParaRPr>
          </a:p>
          <a:p>
            <a:pPr marL="0" indent="0">
              <a:buNone/>
              <a:defRPr/>
            </a:pPr>
            <a:r>
              <a:rPr lang="en-US" sz="2400">
                <a:latin typeface="Cambria" panose="02040503050406030204" pitchFamily="18" charset="0"/>
                <a:ea typeface="Cambria" panose="02040503050406030204" pitchFamily="18" charset="0"/>
              </a:rPr>
              <a:t>Applications from </a:t>
            </a:r>
            <a:r>
              <a:rPr lang="en-US" sz="2400" b="1">
                <a:latin typeface="Cambria" panose="02040503050406030204" pitchFamily="18" charset="0"/>
                <a:ea typeface="Cambria" panose="02040503050406030204" pitchFamily="18" charset="0"/>
              </a:rPr>
              <a:t>ineligible</a:t>
            </a:r>
            <a:r>
              <a:rPr lang="en-US" sz="2400">
                <a:latin typeface="Cambria" panose="02040503050406030204" pitchFamily="18" charset="0"/>
                <a:ea typeface="Cambria" panose="02040503050406030204" pitchFamily="18" charset="0"/>
              </a:rPr>
              <a:t> applicants will not be evaluated.</a:t>
            </a:r>
          </a:p>
          <a:p>
            <a:pPr marL="0" indent="0">
              <a:buNone/>
              <a:defRPr/>
            </a:pPr>
            <a:endParaRPr lang="en-US" sz="2000" b="1">
              <a:latin typeface="Cambria" panose="02040503050406030204" pitchFamily="18" charset="0"/>
              <a:ea typeface="Cambria"/>
              <a:cs typeface="Arial" panose="020B0604020202020204" pitchFamily="34" charset="0"/>
            </a:endParaRPr>
          </a:p>
        </p:txBody>
      </p:sp>
      <p:sp>
        <p:nvSpPr>
          <p:cNvPr id="22532" name="Slide Number Placeholder 5"/>
          <p:cNvSpPr>
            <a:spLocks noGrp="1"/>
          </p:cNvSpPr>
          <p:nvPr>
            <p:ph type="sldNum" sz="quarter" idx="12"/>
          </p:nvPr>
        </p:nvSpPr>
        <p:spPr bwMode="auto">
          <a:xfrm>
            <a:off x="7543800" y="3909301"/>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9183C9E5-8B72-4EE5-9232-EC5F4BEBDEAB}" type="slidenum">
              <a:rPr lang="en-US" sz="1800" i="0">
                <a:solidFill>
                  <a:srgbClr val="FFFFFF"/>
                </a:solidFill>
              </a:rPr>
              <a:pPr algn="r" eaLnBrk="1" hangingPunct="1">
                <a:spcAft>
                  <a:spcPts val="600"/>
                </a:spcAft>
              </a:pPr>
              <a:t>30</a:t>
            </a:fld>
            <a:endParaRPr lang="en-US" sz="1800" i="0">
              <a:solidFill>
                <a:srgbClr val="FFFFFF"/>
              </a:solidFill>
            </a:endParaRPr>
          </a:p>
        </p:txBody>
      </p:sp>
      <p:cxnSp>
        <p:nvCxnSpPr>
          <p:cNvPr id="12" name="Straight Connector 11">
            <a:extLst>
              <a:ext uri="{FF2B5EF4-FFF2-40B4-BE49-F238E27FC236}">
                <a16:creationId xmlns:a16="http://schemas.microsoft.com/office/drawing/2014/main" id="{335C50E9-F1A5-4C82-B7B0-91AC679B4F29}"/>
              </a:ext>
            </a:extLst>
          </p:cNvPr>
          <p:cNvCxnSpPr>
            <a:cxnSpLocks/>
          </p:cNvCxnSpPr>
          <p:nvPr/>
        </p:nvCxnSpPr>
        <p:spPr>
          <a:xfrm>
            <a:off x="704665" y="809625"/>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5F9B09FD-DDC6-4D3E-A942-FE978A20DBDA}"/>
              </a:ext>
            </a:extLst>
          </p:cNvPr>
          <p:cNvSpPr/>
          <p:nvPr/>
        </p:nvSpPr>
        <p:spPr>
          <a:xfrm>
            <a:off x="798725" y="1360701"/>
            <a:ext cx="431659" cy="35285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Arrow: Right 13">
            <a:extLst>
              <a:ext uri="{FF2B5EF4-FFF2-40B4-BE49-F238E27FC236}">
                <a16:creationId xmlns:a16="http://schemas.microsoft.com/office/drawing/2014/main" id="{9ED0DE1C-FBAA-4E20-842E-EA1942D2B342}"/>
              </a:ext>
            </a:extLst>
          </p:cNvPr>
          <p:cNvSpPr/>
          <p:nvPr/>
        </p:nvSpPr>
        <p:spPr>
          <a:xfrm>
            <a:off x="798082" y="2637269"/>
            <a:ext cx="431659" cy="35285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nvGrpSpPr>
          <p:cNvPr id="2" name="Group 1">
            <a:extLst>
              <a:ext uri="{FF2B5EF4-FFF2-40B4-BE49-F238E27FC236}">
                <a16:creationId xmlns:a16="http://schemas.microsoft.com/office/drawing/2014/main" id="{7ABA1C68-7A27-C9B5-917B-8BC5589335D1}"/>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9887A726-6E65-5152-7D29-116EBD04423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C6CAEC88-73AF-8176-19A7-605A8CC1F625}"/>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5" name="Group 4">
            <a:extLst>
              <a:ext uri="{FF2B5EF4-FFF2-40B4-BE49-F238E27FC236}">
                <a16:creationId xmlns:a16="http://schemas.microsoft.com/office/drawing/2014/main" id="{CE1045EE-8A19-C172-A032-5EC07A7A6CA1}"/>
              </a:ext>
            </a:extLst>
          </p:cNvPr>
          <p:cNvGrpSpPr/>
          <p:nvPr/>
        </p:nvGrpSpPr>
        <p:grpSpPr>
          <a:xfrm>
            <a:off x="8750794" y="-22485"/>
            <a:ext cx="431659" cy="5165985"/>
            <a:chOff x="-13721" y="-22485"/>
            <a:chExt cx="493405" cy="5165985"/>
          </a:xfrm>
        </p:grpSpPr>
        <p:pic>
          <p:nvPicPr>
            <p:cNvPr id="6" name="Picture 5">
              <a:extLst>
                <a:ext uri="{FF2B5EF4-FFF2-40B4-BE49-F238E27FC236}">
                  <a16:creationId xmlns:a16="http://schemas.microsoft.com/office/drawing/2014/main" id="{6B3C7F87-501C-BB4C-8CB5-BF0B42F78ED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AD6DB1A4-F479-3889-5721-B8B9AD5839BE}"/>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551933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723572" y="241088"/>
            <a:ext cx="6683765" cy="960668"/>
          </a:xfrm>
        </p:spPr>
        <p:txBody>
          <a:bodyPr rtlCol="0">
            <a:normAutofit/>
          </a:bodyPr>
          <a:lstStyle/>
          <a:p>
            <a:pPr eaLnBrk="1" fontAlgn="auto" hangingPunct="1">
              <a:spcAft>
                <a:spcPts val="0"/>
              </a:spcAft>
              <a:defRPr/>
            </a:pPr>
            <a:r>
              <a:rPr lang="en-US" sz="2900" b="1">
                <a:solidFill>
                  <a:schemeClr val="tx1"/>
                </a:solidFill>
                <a:latin typeface="Cambria" panose="02040503050406030204" pitchFamily="18" charset="0"/>
                <a:cs typeface="Arial" panose="020B0604020202020204" pitchFamily="34" charset="0"/>
              </a:rPr>
              <a:t>THRESHOLD REQUIREMENTS</a:t>
            </a:r>
          </a:p>
        </p:txBody>
      </p:sp>
      <p:sp>
        <p:nvSpPr>
          <p:cNvPr id="3" name="Content Placeholder 2">
            <a:extLst>
              <a:ext uri="{FF2B5EF4-FFF2-40B4-BE49-F238E27FC236}">
                <a16:creationId xmlns:a16="http://schemas.microsoft.com/office/drawing/2014/main" id="{5D0194F5-AAF3-44B8-9075-59E3453FA29F}"/>
              </a:ext>
            </a:extLst>
          </p:cNvPr>
          <p:cNvSpPr>
            <a:spLocks noGrp="1"/>
          </p:cNvSpPr>
          <p:nvPr>
            <p:ph idx="1"/>
          </p:nvPr>
        </p:nvSpPr>
        <p:spPr>
          <a:xfrm>
            <a:off x="840655" y="1166570"/>
            <a:ext cx="7462689" cy="3680406"/>
          </a:xfrm>
        </p:spPr>
        <p:txBody>
          <a:bodyPr vert="horz" lIns="91440" tIns="45720" rIns="91440" bIns="45720" rtlCol="0" anchor="t">
            <a:normAutofit fontScale="25000" lnSpcReduction="20000"/>
          </a:bodyPr>
          <a:lstStyle/>
          <a:p>
            <a:pPr marL="342900" indent="-342900">
              <a:lnSpc>
                <a:spcPct val="120000"/>
              </a:lnSpc>
              <a:buFont typeface="+mj-lt"/>
              <a:buAutoNum type="arabicPeriod"/>
            </a:pPr>
            <a:r>
              <a:rPr lang="en-US" sz="8000" b="1">
                <a:latin typeface="Cambria" panose="02040503050406030204" pitchFamily="18" charset="0"/>
                <a:ea typeface="Cambria" panose="02040503050406030204" pitchFamily="18" charset="0"/>
              </a:rPr>
              <a:t> Resolution of Civil Rights Matters</a:t>
            </a:r>
            <a:endParaRPr lang="en-US" sz="8000">
              <a:latin typeface="Cambria" panose="02040503050406030204" pitchFamily="18" charset="0"/>
              <a:ea typeface="Cambria" panose="02040503050406030204" pitchFamily="18" charset="0"/>
            </a:endParaRPr>
          </a:p>
          <a:p>
            <a:pPr marL="342900" indent="-342900">
              <a:lnSpc>
                <a:spcPct val="120000"/>
              </a:lnSpc>
              <a:buFont typeface="+mj-lt"/>
              <a:buAutoNum type="arabicPeriod"/>
            </a:pPr>
            <a:r>
              <a:rPr lang="en-US" sz="8000" b="1">
                <a:latin typeface="Cambria" panose="02040503050406030204" pitchFamily="18" charset="0"/>
                <a:ea typeface="Cambria" panose="02040503050406030204" pitchFamily="18" charset="0"/>
              </a:rPr>
              <a:t> Affirmatively Furthering Fair Housing</a:t>
            </a:r>
          </a:p>
          <a:p>
            <a:pPr marL="342900" indent="-342900">
              <a:lnSpc>
                <a:spcPct val="120000"/>
              </a:lnSpc>
              <a:buFont typeface="+mj-lt"/>
              <a:buAutoNum type="arabicPeriod"/>
            </a:pPr>
            <a:r>
              <a:rPr lang="en-US" sz="8000" b="1">
                <a:latin typeface="Cambria" panose="02040503050406030204" pitchFamily="18" charset="0"/>
                <a:ea typeface="Cambria" panose="02040503050406030204" pitchFamily="18" charset="0"/>
              </a:rPr>
              <a:t>Timely Submission of Applications</a:t>
            </a:r>
          </a:p>
          <a:p>
            <a:pPr marL="342900" indent="-342900">
              <a:lnSpc>
                <a:spcPct val="120000"/>
              </a:lnSpc>
              <a:buFont typeface="+mj-lt"/>
              <a:buAutoNum type="arabicPeriod"/>
            </a:pPr>
            <a:r>
              <a:rPr lang="en-US" sz="8000" b="1">
                <a:latin typeface="Cambria" panose="02040503050406030204" pitchFamily="18" charset="0"/>
                <a:ea typeface="Cambria" panose="02040503050406030204" pitchFamily="18" charset="0"/>
              </a:rPr>
              <a:t>Number of Applications and Eligible Activity  Project(s)</a:t>
            </a:r>
          </a:p>
          <a:p>
            <a:pPr marL="342900" indent="-342900">
              <a:lnSpc>
                <a:spcPct val="120000"/>
              </a:lnSpc>
              <a:buFont typeface="+mj-lt"/>
              <a:buAutoNum type="arabicPeriod"/>
            </a:pPr>
            <a:r>
              <a:rPr lang="en-US" sz="8000" b="1">
                <a:latin typeface="Cambria" panose="02040503050406030204" pitchFamily="18" charset="0"/>
                <a:ea typeface="Cambria" panose="02040503050406030204" pitchFamily="18" charset="0"/>
              </a:rPr>
              <a:t>Grant Ceiling</a:t>
            </a:r>
          </a:p>
          <a:p>
            <a:pPr marL="342900" indent="-342900">
              <a:lnSpc>
                <a:spcPct val="120000"/>
              </a:lnSpc>
              <a:buFont typeface="+mj-lt"/>
              <a:buAutoNum type="arabicPeriod"/>
            </a:pPr>
            <a:r>
              <a:rPr lang="en-US" sz="8000" b="1">
                <a:latin typeface="Cambria" panose="02040503050406030204" pitchFamily="18" charset="0"/>
                <a:ea typeface="Cambria" panose="02040503050406030204" pitchFamily="18" charset="0"/>
              </a:rPr>
              <a:t>Threshold Rating Factors</a:t>
            </a:r>
          </a:p>
          <a:p>
            <a:pPr marL="342900" indent="-342900">
              <a:lnSpc>
                <a:spcPct val="120000"/>
              </a:lnSpc>
              <a:buFont typeface="+mj-lt"/>
              <a:buAutoNum type="arabicPeriod"/>
            </a:pPr>
            <a:r>
              <a:rPr lang="en-US" sz="8000" b="1">
                <a:latin typeface="Cambria" panose="02040503050406030204" pitchFamily="18" charset="0"/>
                <a:ea typeface="Cambria" panose="02040503050406030204" pitchFamily="18" charset="0"/>
              </a:rPr>
              <a:t>Workplan Narrative</a:t>
            </a:r>
          </a:p>
          <a:p>
            <a:pPr marL="342900" indent="-342900">
              <a:lnSpc>
                <a:spcPct val="120000"/>
              </a:lnSpc>
              <a:buFont typeface="+mj-lt"/>
              <a:buAutoNum type="arabicPeriod"/>
            </a:pPr>
            <a:endParaRPr lang="en-US" sz="2800" b="1">
              <a:latin typeface="Cambria" panose="02040503050406030204" pitchFamily="18" charset="0"/>
              <a:ea typeface="Cambria" panose="02040503050406030204" pitchFamily="18" charset="0"/>
            </a:endParaRPr>
          </a:p>
          <a:p>
            <a:pPr marL="342900" indent="-342900">
              <a:lnSpc>
                <a:spcPct val="120000"/>
              </a:lnSpc>
              <a:buFont typeface="+mj-lt"/>
              <a:buAutoNum type="arabicPeriod"/>
            </a:pPr>
            <a:endParaRPr lang="en-US" sz="2800" b="1">
              <a:latin typeface="Cambria" panose="02040503050406030204" pitchFamily="18" charset="0"/>
              <a:ea typeface="Cambria" panose="02040503050406030204" pitchFamily="18" charset="0"/>
            </a:endParaRPr>
          </a:p>
          <a:p>
            <a:pPr marL="460375" marR="0" indent="-460375">
              <a:lnSpc>
                <a:spcPct val="120000"/>
              </a:lnSpc>
              <a:spcBef>
                <a:spcPts val="0"/>
              </a:spcBef>
              <a:spcAft>
                <a:spcPts val="600"/>
              </a:spcAft>
              <a:buNone/>
            </a:pPr>
            <a:r>
              <a:rPr lang="en-US" sz="2800" b="1">
                <a:latin typeface="Cambria" panose="02040503050406030204" pitchFamily="18" charset="0"/>
                <a:ea typeface="Cambria" panose="02040503050406030204" pitchFamily="18" charset="0"/>
              </a:rPr>
              <a:t>    </a:t>
            </a:r>
          </a:p>
          <a:p>
            <a:pPr marL="0" indent="0">
              <a:lnSpc>
                <a:spcPct val="120000"/>
              </a:lnSpc>
              <a:spcBef>
                <a:spcPts val="0"/>
              </a:spcBef>
              <a:spcAft>
                <a:spcPts val="600"/>
              </a:spcAft>
              <a:buNone/>
            </a:pPr>
            <a:endParaRPr lang="en-US" sz="2800" b="1">
              <a:latin typeface="Cambria" panose="02040503050406030204" pitchFamily="18" charset="0"/>
              <a:ea typeface="Cambria" panose="02040503050406030204" pitchFamily="18" charset="0"/>
            </a:endParaRPr>
          </a:p>
          <a:p>
            <a:pPr marL="0" indent="0">
              <a:lnSpc>
                <a:spcPct val="120000"/>
              </a:lnSpc>
              <a:spcBef>
                <a:spcPts val="0"/>
              </a:spcBef>
              <a:spcAft>
                <a:spcPts val="600"/>
              </a:spcAft>
              <a:buNone/>
            </a:pPr>
            <a:r>
              <a:rPr lang="en-US" b="1">
                <a:latin typeface="Cambria" panose="02040503050406030204" pitchFamily="18" charset="0"/>
                <a:ea typeface="Cambria" panose="02040503050406030204" pitchFamily="18" charset="0"/>
              </a:rPr>
              <a:t> </a:t>
            </a:r>
            <a:endParaRPr lang="en-US" sz="2800" b="1">
              <a:latin typeface="Cambria" panose="02040503050406030204" pitchFamily="18" charset="0"/>
              <a:ea typeface="Cambria" panose="02040503050406030204" pitchFamily="18" charset="0"/>
            </a:endParaRPr>
          </a:p>
          <a:p>
            <a:pPr marL="0" indent="0">
              <a:lnSpc>
                <a:spcPct val="120000"/>
              </a:lnSpc>
              <a:spcBef>
                <a:spcPts val="0"/>
              </a:spcBef>
              <a:spcAft>
                <a:spcPts val="600"/>
              </a:spcAft>
              <a:buNone/>
            </a:pPr>
            <a:r>
              <a:rPr lang="en-US" sz="2800" b="1">
                <a:latin typeface="Cambria" panose="02040503050406030204" pitchFamily="18" charset="0"/>
                <a:ea typeface="Cambria" panose="02040503050406030204" pitchFamily="18" charset="0"/>
              </a:rPr>
              <a:t> </a:t>
            </a:r>
          </a:p>
          <a:p>
            <a:pPr marL="398145" indent="-398145">
              <a:spcBef>
                <a:spcPts val="0"/>
              </a:spcBef>
              <a:spcAft>
                <a:spcPts val="600"/>
              </a:spcAft>
              <a:buFont typeface="Arial" panose="020B0604020202020204" pitchFamily="34" charset="0"/>
              <a:buAutoNum type="arabicPeriod" startAt="4"/>
            </a:pPr>
            <a:endParaRPr lang="en-US" sz="2400">
              <a:solidFill>
                <a:schemeClr val="accent1"/>
              </a:solidFill>
              <a:latin typeface="Cambria" panose="02040503050406030204" pitchFamily="18" charset="0"/>
              <a:ea typeface="Cambria" panose="02040503050406030204" pitchFamily="18" charset="0"/>
            </a:endParaRPr>
          </a:p>
          <a:p>
            <a:pPr marL="457200" indent="-457200">
              <a:spcBef>
                <a:spcPts val="0"/>
              </a:spcBef>
              <a:spcAft>
                <a:spcPts val="600"/>
              </a:spcAft>
              <a:buFont typeface="Arial" panose="020B0604020202020204" pitchFamily="34" charset="0"/>
              <a:buAutoNum type="arabicPeriod" startAt="4"/>
            </a:pPr>
            <a:endParaRPr lang="en-US" sz="2400"/>
          </a:p>
          <a:p>
            <a:pPr marL="457200" indent="-457200">
              <a:spcBef>
                <a:spcPts val="0"/>
              </a:spcBef>
              <a:spcAft>
                <a:spcPts val="600"/>
              </a:spcAft>
              <a:buAutoNum type="arabicPeriod" startAt="4"/>
            </a:pPr>
            <a:endParaRPr lang="en-US" sz="2400"/>
          </a:p>
          <a:p>
            <a:pPr marL="0" marR="0" indent="0">
              <a:spcBef>
                <a:spcPts val="0"/>
              </a:spcBef>
              <a:spcAft>
                <a:spcPts val="600"/>
              </a:spcAft>
              <a:buNone/>
            </a:pPr>
            <a:endParaRPr lang="en-US" sz="2400" b="1">
              <a:latin typeface="Arial" panose="020B0604020202020204" pitchFamily="34" charset="0"/>
              <a:ea typeface="Times New Roman" panose="02020603050405020304" pitchFamily="18" charset="0"/>
            </a:endParaRPr>
          </a:p>
          <a:p>
            <a:pPr marL="742950" marR="0" indent="-742950">
              <a:spcBef>
                <a:spcPts val="0"/>
              </a:spcBef>
              <a:spcAft>
                <a:spcPts val="600"/>
              </a:spcAft>
              <a:buFont typeface="+mj-lt"/>
              <a:buAutoNum type="arabicPeriod"/>
            </a:pPr>
            <a:endParaRPr lang="en-US" sz="3600">
              <a:latin typeface="Times New Roman" panose="02020603050405020304" pitchFamily="18" charset="0"/>
              <a:ea typeface="Times New Roman" panose="02020603050405020304" pitchFamily="18" charset="0"/>
            </a:endParaRPr>
          </a:p>
          <a:p>
            <a:pPr marL="342900" indent="-342900">
              <a:buFont typeface="+mj-lt"/>
              <a:buAutoNum type="arabicPeriod"/>
            </a:pPr>
            <a:endParaRPr lang="en-US" sz="2400" b="1"/>
          </a:p>
          <a:p>
            <a:pPr marL="342900" indent="-342900">
              <a:buFont typeface="+mj-lt"/>
              <a:buAutoNum type="arabicPeriod"/>
            </a:pPr>
            <a:endParaRPr lang="en-US" sz="2400">
              <a:solidFill>
                <a:schemeClr val="accent4">
                  <a:lumMod val="40000"/>
                  <a:lumOff val="60000"/>
                </a:schemeClr>
              </a:solidFill>
            </a:endParaRPr>
          </a:p>
        </p:txBody>
      </p:sp>
      <p:cxnSp>
        <p:nvCxnSpPr>
          <p:cNvPr id="6" name="Straight Connector 5">
            <a:extLst>
              <a:ext uri="{FF2B5EF4-FFF2-40B4-BE49-F238E27FC236}">
                <a16:creationId xmlns:a16="http://schemas.microsoft.com/office/drawing/2014/main" id="{4F02590F-91D9-4438-A1C9-BF291EF11DB7}"/>
              </a:ext>
            </a:extLst>
          </p:cNvPr>
          <p:cNvCxnSpPr>
            <a:cxnSpLocks/>
          </p:cNvCxnSpPr>
          <p:nvPr/>
        </p:nvCxnSpPr>
        <p:spPr>
          <a:xfrm>
            <a:off x="837872" y="993710"/>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99BE0B4-3B26-53CA-2A3A-722807953D97}"/>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37ECB04B-8A04-523C-3947-BEDC83F1B24A}"/>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D2CD12B9-5655-E42E-E629-51B76193D231}"/>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304A89F8-6513-5D35-BC58-BD3CF0A5611A}"/>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8FC5C29F-D283-4108-F523-C8B91C34C12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A1440384-5992-C95A-DCCA-590EBB6DF23A}"/>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446271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620517" y="109003"/>
            <a:ext cx="6683765" cy="960668"/>
          </a:xfrm>
        </p:spPr>
        <p:txBody>
          <a:bodyPr rtlCol="0">
            <a:normAutofit/>
          </a:bodyPr>
          <a:lstStyle/>
          <a:p>
            <a:pPr eaLnBrk="1" fontAlgn="auto" hangingPunct="1">
              <a:spcAft>
                <a:spcPts val="0"/>
              </a:spcAft>
              <a:defRPr/>
            </a:pPr>
            <a:r>
              <a:rPr lang="en-US" sz="2900" b="1">
                <a:latin typeface="Cambria" panose="02040503050406030204" pitchFamily="18" charset="0"/>
                <a:cs typeface="Arial" panose="020B0604020202020204" pitchFamily="34" charset="0"/>
              </a:rPr>
              <a:t>THRESHOLD REQUIREMENTS</a:t>
            </a:r>
          </a:p>
        </p:txBody>
      </p:sp>
      <p:sp>
        <p:nvSpPr>
          <p:cNvPr id="3" name="Content Placeholder 2">
            <a:extLst>
              <a:ext uri="{FF2B5EF4-FFF2-40B4-BE49-F238E27FC236}">
                <a16:creationId xmlns:a16="http://schemas.microsoft.com/office/drawing/2014/main" id="{5D0194F5-AAF3-44B8-9075-59E3453FA29F}"/>
              </a:ext>
            </a:extLst>
          </p:cNvPr>
          <p:cNvSpPr>
            <a:spLocks noGrp="1"/>
          </p:cNvSpPr>
          <p:nvPr>
            <p:ph idx="1"/>
          </p:nvPr>
        </p:nvSpPr>
        <p:spPr>
          <a:xfrm>
            <a:off x="704851" y="1154271"/>
            <a:ext cx="7543800" cy="2962171"/>
          </a:xfrm>
        </p:spPr>
        <p:txBody>
          <a:bodyPr vert="horz" lIns="91440" tIns="45720" rIns="91440" bIns="45720" rtlCol="0" anchor="t">
            <a:normAutofit fontScale="92500"/>
          </a:bodyPr>
          <a:lstStyle/>
          <a:p>
            <a:pPr marL="342900" indent="-342900" algn="just">
              <a:buFont typeface="+mj-lt"/>
              <a:buAutoNum type="arabicPeriod"/>
            </a:pPr>
            <a:r>
              <a:rPr lang="en-US" sz="2200" b="1" dirty="0">
                <a:latin typeface="Cambria"/>
                <a:ea typeface="Cambria"/>
                <a:cs typeface="Calibri"/>
              </a:rPr>
              <a:t>Resolution of Civil Rights Matters - </a:t>
            </a:r>
            <a:r>
              <a:rPr lang="en-US" sz="2200" dirty="0">
                <a:latin typeface="Cambria"/>
                <a:ea typeface="Cambria"/>
                <a:cs typeface="Calibri"/>
              </a:rPr>
              <a:t>If there are any outstanding civil rights matters, they must be resolved to HUD's satisfaction prior to grant award, provided that all applicable legal processes have been satisfied.</a:t>
            </a:r>
          </a:p>
          <a:p>
            <a:pPr marL="0" indent="0" algn="just">
              <a:buNone/>
            </a:pPr>
            <a:endParaRPr lang="en-US" sz="1300" b="1" dirty="0">
              <a:latin typeface="Cambria" panose="02040503050406030204" pitchFamily="18" charset="0"/>
              <a:ea typeface="Cambria" panose="02040503050406030204" pitchFamily="18" charset="0"/>
              <a:cs typeface="Calibri" panose="020F0502020204030204" pitchFamily="34" charset="0"/>
            </a:endParaRPr>
          </a:p>
          <a:p>
            <a:pPr marL="337820" indent="-337820" algn="just">
              <a:buFont typeface="+mj-lt"/>
              <a:buAutoNum type="arabicPeriod" startAt="2"/>
            </a:pPr>
            <a:r>
              <a:rPr lang="en-US" sz="2200" b="1" dirty="0">
                <a:latin typeface="Cambria"/>
                <a:ea typeface="Cambria"/>
                <a:cs typeface="Calibri"/>
              </a:rPr>
              <a:t>Affirmatively Furthering Fair Housing - </a:t>
            </a:r>
            <a:r>
              <a:rPr lang="en-US" sz="1900" dirty="0">
                <a:solidFill>
                  <a:srgbClr val="000000"/>
                </a:solidFill>
                <a:effectLst/>
                <a:latin typeface="Cambria"/>
                <a:ea typeface="Cambria"/>
              </a:rPr>
              <a:t>With some exceptions for federally recognized Indian tribes and their instrumentalities, the application must discuss how the applicant will carry out the proposed activities in a manner that affirmatively furthers fair housing in compliance with the Fair Housing Act and its implementing regulations.</a:t>
            </a:r>
            <a:r>
              <a:rPr lang="en-US" sz="1900" dirty="0">
                <a:latin typeface="Cambria"/>
                <a:ea typeface="Cambria"/>
                <a:cs typeface="Calibri"/>
              </a:rPr>
              <a:t> </a:t>
            </a:r>
            <a:endParaRPr lang="en-US" sz="1900" dirty="0">
              <a:latin typeface="Cambria" panose="02040503050406030204" pitchFamily="18" charset="0"/>
              <a:ea typeface="Cambria" panose="02040503050406030204" pitchFamily="18" charset="0"/>
              <a:cs typeface="Calibri" panose="020F0502020204030204" pitchFamily="34" charset="0"/>
            </a:endParaRPr>
          </a:p>
          <a:p>
            <a:pPr marL="0" indent="0">
              <a:buNone/>
            </a:pPr>
            <a:endParaRPr lang="en-US" sz="2400" b="1">
              <a:solidFill>
                <a:schemeClr val="accent1"/>
              </a:solidFill>
              <a:latin typeface="Cambria" panose="02040503050406030204" pitchFamily="18" charset="0"/>
              <a:ea typeface="Cambria" panose="02040503050406030204" pitchFamily="18" charset="0"/>
              <a:cs typeface="Calibri" panose="020F0502020204030204" pitchFamily="34" charset="0"/>
            </a:endParaRPr>
          </a:p>
          <a:p>
            <a:pPr marL="0" lvl="0" indent="0" defTabSz="914400">
              <a:lnSpc>
                <a:spcPct val="100000"/>
              </a:lnSpc>
              <a:spcBef>
                <a:spcPts val="0"/>
              </a:spcBef>
              <a:buNone/>
              <a:defRPr/>
            </a:pPr>
            <a:endParaRPr lang="en-US" sz="2400">
              <a:solidFill>
                <a:schemeClr val="bg1"/>
              </a:solidFill>
              <a:latin typeface="Calibri" panose="020F0502020204030204" pitchFamily="34" charset="0"/>
              <a:cs typeface="Calibri" panose="020F0502020204030204" pitchFamily="34" charset="0"/>
            </a:endParaRPr>
          </a:p>
          <a:p>
            <a:pPr marL="0" indent="0">
              <a:spcBef>
                <a:spcPts val="0"/>
              </a:spcBef>
              <a:spcAft>
                <a:spcPts val="600"/>
              </a:spcAft>
              <a:buNone/>
            </a:pPr>
            <a:endParaRPr lang="en-US" sz="2400"/>
          </a:p>
          <a:p>
            <a:pPr marL="457200" indent="-457200">
              <a:spcBef>
                <a:spcPts val="0"/>
              </a:spcBef>
              <a:spcAft>
                <a:spcPts val="600"/>
              </a:spcAft>
              <a:buAutoNum type="arabicPeriod" startAt="4"/>
            </a:pPr>
            <a:endParaRPr lang="en-US" sz="2400"/>
          </a:p>
          <a:p>
            <a:pPr marL="0" marR="0" indent="0">
              <a:spcBef>
                <a:spcPts val="0"/>
              </a:spcBef>
              <a:spcAft>
                <a:spcPts val="600"/>
              </a:spcAft>
              <a:buNone/>
            </a:pPr>
            <a:endParaRPr lang="en-US" sz="2400" b="1">
              <a:latin typeface="Arial" panose="020B0604020202020204" pitchFamily="34" charset="0"/>
              <a:ea typeface="Times New Roman" panose="02020603050405020304" pitchFamily="18" charset="0"/>
            </a:endParaRPr>
          </a:p>
          <a:p>
            <a:pPr marL="742950" marR="0" indent="-742950">
              <a:spcBef>
                <a:spcPts val="0"/>
              </a:spcBef>
              <a:spcAft>
                <a:spcPts val="600"/>
              </a:spcAft>
              <a:buFont typeface="+mj-lt"/>
              <a:buAutoNum type="arabicPeriod"/>
            </a:pPr>
            <a:endParaRPr lang="en-US" sz="3600">
              <a:latin typeface="Times New Roman" panose="02020603050405020304" pitchFamily="18" charset="0"/>
              <a:ea typeface="Times New Roman" panose="02020603050405020304" pitchFamily="18" charset="0"/>
            </a:endParaRPr>
          </a:p>
          <a:p>
            <a:pPr marL="342900" indent="-342900">
              <a:buFont typeface="+mj-lt"/>
              <a:buAutoNum type="arabicPeriod"/>
            </a:pPr>
            <a:endParaRPr lang="en-US" sz="2400" b="1"/>
          </a:p>
          <a:p>
            <a:pPr marL="342900" indent="-342900">
              <a:buFont typeface="+mj-lt"/>
              <a:buAutoNum type="arabicPeriod"/>
            </a:pPr>
            <a:endParaRPr lang="en-US" sz="2400">
              <a:solidFill>
                <a:schemeClr val="accent4">
                  <a:lumMod val="40000"/>
                  <a:lumOff val="60000"/>
                </a:schemeClr>
              </a:solidFill>
            </a:endParaRPr>
          </a:p>
        </p:txBody>
      </p:sp>
      <p:cxnSp>
        <p:nvCxnSpPr>
          <p:cNvPr id="6" name="Straight Connector 5">
            <a:extLst>
              <a:ext uri="{FF2B5EF4-FFF2-40B4-BE49-F238E27FC236}">
                <a16:creationId xmlns:a16="http://schemas.microsoft.com/office/drawing/2014/main" id="{C84C10A6-CB5A-405A-8667-2E91F1D85A2E}"/>
              </a:ext>
            </a:extLst>
          </p:cNvPr>
          <p:cNvCxnSpPr>
            <a:cxnSpLocks/>
          </p:cNvCxnSpPr>
          <p:nvPr/>
        </p:nvCxnSpPr>
        <p:spPr>
          <a:xfrm>
            <a:off x="704851" y="862092"/>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EFA8CBB-9373-C907-3434-233927CD4582}"/>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136641F8-2ED1-AEB1-90EB-CD051D39FB0B}"/>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5854BAE9-E497-801E-9F8A-CF5AA70977DA}"/>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39C39E7B-4205-B1A5-5D97-B68FBA597306}"/>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5A31F39-1469-5C45-2F5F-6D87FE354DFE}"/>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A651563-CFF4-ECB4-0441-514720C324E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4224623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620517" y="109003"/>
            <a:ext cx="6683765" cy="960668"/>
          </a:xfrm>
        </p:spPr>
        <p:txBody>
          <a:bodyPr rtlCol="0">
            <a:normAutofit/>
          </a:bodyPr>
          <a:lstStyle/>
          <a:p>
            <a:pPr eaLnBrk="1" fontAlgn="auto" hangingPunct="1">
              <a:spcAft>
                <a:spcPts val="0"/>
              </a:spcAft>
              <a:defRPr/>
            </a:pPr>
            <a:r>
              <a:rPr lang="en-US" sz="2900" b="1">
                <a:latin typeface="Cambria" panose="02040503050406030204" pitchFamily="18" charset="0"/>
                <a:cs typeface="Arial" panose="020B0604020202020204" pitchFamily="34" charset="0"/>
              </a:rPr>
              <a:t>THRESHOLD REQUIREMENTS</a:t>
            </a:r>
          </a:p>
        </p:txBody>
      </p:sp>
      <p:sp>
        <p:nvSpPr>
          <p:cNvPr id="3" name="Content Placeholder 2">
            <a:extLst>
              <a:ext uri="{FF2B5EF4-FFF2-40B4-BE49-F238E27FC236}">
                <a16:creationId xmlns:a16="http://schemas.microsoft.com/office/drawing/2014/main" id="{5D0194F5-AAF3-44B8-9075-59E3453FA29F}"/>
              </a:ext>
            </a:extLst>
          </p:cNvPr>
          <p:cNvSpPr>
            <a:spLocks noGrp="1"/>
          </p:cNvSpPr>
          <p:nvPr>
            <p:ph idx="1"/>
          </p:nvPr>
        </p:nvSpPr>
        <p:spPr>
          <a:xfrm>
            <a:off x="704851" y="1154271"/>
            <a:ext cx="7543800" cy="2962171"/>
          </a:xfrm>
        </p:spPr>
        <p:txBody>
          <a:bodyPr vert="horz" lIns="91440" tIns="45720" rIns="91440" bIns="45720" rtlCol="0" anchor="t">
            <a:normAutofit/>
          </a:bodyPr>
          <a:lstStyle/>
          <a:p>
            <a:pPr marL="0" indent="0" algn="just">
              <a:buNone/>
            </a:pPr>
            <a:endParaRPr lang="en-US" sz="1400" b="1">
              <a:latin typeface="Cambria" panose="02040503050406030204" pitchFamily="18" charset="0"/>
              <a:ea typeface="Cambria" panose="02040503050406030204" pitchFamily="18" charset="0"/>
              <a:cs typeface="Calibri" panose="020F0502020204030204" pitchFamily="34" charset="0"/>
            </a:endParaRPr>
          </a:p>
          <a:p>
            <a:pPr marL="0" indent="0" algn="just">
              <a:buNone/>
            </a:pPr>
            <a:r>
              <a:rPr lang="en-US" sz="2400" b="1" dirty="0">
                <a:latin typeface="Cambria"/>
                <a:ea typeface="Cambria"/>
                <a:cs typeface="Calibri"/>
              </a:rPr>
              <a:t>3. </a:t>
            </a:r>
            <a:r>
              <a:rPr lang="en-US" b="1" dirty="0">
                <a:latin typeface="Cambria"/>
                <a:ea typeface="Cambria"/>
                <a:cs typeface="Calibri"/>
              </a:rPr>
              <a:t>Timely Submission of Applications - </a:t>
            </a:r>
            <a:r>
              <a:rPr lang="en-US" sz="2400" dirty="0">
                <a:latin typeface="Cambria"/>
                <a:ea typeface="Cambria"/>
                <a:cs typeface="Calibri"/>
              </a:rPr>
              <a:t>Applications submitted after the deadline (11:59:59 PM EST – </a:t>
            </a:r>
            <a:r>
              <a:rPr lang="en-US" sz="2400" b="1" dirty="0">
                <a:latin typeface="Cambria"/>
                <a:ea typeface="Cambria"/>
                <a:cs typeface="Calibri"/>
              </a:rPr>
              <a:t>January 24, 2023</a:t>
            </a:r>
            <a:r>
              <a:rPr lang="en-US" sz="2400" dirty="0">
                <a:latin typeface="Cambria"/>
                <a:ea typeface="Cambria"/>
                <a:cs typeface="Calibri"/>
              </a:rPr>
              <a:t>), that do not meet the requirements of the grace period policy will be marked late. Late applications are ineligible and will not be considered for funding. </a:t>
            </a:r>
            <a:endParaRPr lang="en-US" sz="2400" dirty="0">
              <a:latin typeface="Cambria" panose="02040503050406030204" pitchFamily="18" charset="0"/>
              <a:ea typeface="Cambria" panose="02040503050406030204" pitchFamily="18" charset="0"/>
              <a:cs typeface="Calibri" panose="020F0502020204030204" pitchFamily="34" charset="0"/>
            </a:endParaRPr>
          </a:p>
          <a:p>
            <a:pPr marL="0" indent="0">
              <a:buNone/>
            </a:pPr>
            <a:endParaRPr lang="en-US" sz="2400" b="1">
              <a:solidFill>
                <a:schemeClr val="accent1"/>
              </a:solidFill>
              <a:latin typeface="Cambria" panose="02040503050406030204" pitchFamily="18" charset="0"/>
              <a:ea typeface="Cambria" panose="02040503050406030204" pitchFamily="18" charset="0"/>
              <a:cs typeface="Calibri" panose="020F0502020204030204" pitchFamily="34" charset="0"/>
            </a:endParaRPr>
          </a:p>
          <a:p>
            <a:pPr marL="0" lvl="0" indent="0" defTabSz="914400">
              <a:lnSpc>
                <a:spcPct val="100000"/>
              </a:lnSpc>
              <a:spcBef>
                <a:spcPts val="0"/>
              </a:spcBef>
              <a:buNone/>
              <a:defRPr/>
            </a:pPr>
            <a:endParaRPr lang="en-US" sz="2400">
              <a:solidFill>
                <a:schemeClr val="bg1"/>
              </a:solidFill>
              <a:latin typeface="Calibri" panose="020F0502020204030204" pitchFamily="34" charset="0"/>
              <a:cs typeface="Calibri" panose="020F0502020204030204" pitchFamily="34" charset="0"/>
            </a:endParaRPr>
          </a:p>
          <a:p>
            <a:pPr marL="0" indent="0">
              <a:spcBef>
                <a:spcPts val="0"/>
              </a:spcBef>
              <a:spcAft>
                <a:spcPts val="600"/>
              </a:spcAft>
              <a:buNone/>
            </a:pPr>
            <a:endParaRPr lang="en-US" sz="2400"/>
          </a:p>
          <a:p>
            <a:pPr marL="457200" indent="-457200">
              <a:spcBef>
                <a:spcPts val="0"/>
              </a:spcBef>
              <a:spcAft>
                <a:spcPts val="600"/>
              </a:spcAft>
              <a:buAutoNum type="arabicPeriod" startAt="4"/>
            </a:pPr>
            <a:endParaRPr lang="en-US" sz="2400"/>
          </a:p>
          <a:p>
            <a:pPr marL="0" marR="0" indent="0">
              <a:spcBef>
                <a:spcPts val="0"/>
              </a:spcBef>
              <a:spcAft>
                <a:spcPts val="600"/>
              </a:spcAft>
              <a:buNone/>
            </a:pPr>
            <a:endParaRPr lang="en-US" sz="2400" b="1">
              <a:latin typeface="Arial" panose="020B0604020202020204" pitchFamily="34" charset="0"/>
              <a:ea typeface="Times New Roman" panose="02020603050405020304" pitchFamily="18" charset="0"/>
            </a:endParaRPr>
          </a:p>
          <a:p>
            <a:pPr marL="742950" marR="0" indent="-742950">
              <a:spcBef>
                <a:spcPts val="0"/>
              </a:spcBef>
              <a:spcAft>
                <a:spcPts val="600"/>
              </a:spcAft>
              <a:buFont typeface="+mj-lt"/>
              <a:buAutoNum type="arabicPeriod"/>
            </a:pPr>
            <a:endParaRPr lang="en-US" sz="3600">
              <a:latin typeface="Times New Roman" panose="02020603050405020304" pitchFamily="18" charset="0"/>
              <a:ea typeface="Times New Roman" panose="02020603050405020304" pitchFamily="18" charset="0"/>
            </a:endParaRPr>
          </a:p>
          <a:p>
            <a:pPr marL="342900" indent="-342900">
              <a:buFont typeface="+mj-lt"/>
              <a:buAutoNum type="arabicPeriod"/>
            </a:pPr>
            <a:endParaRPr lang="en-US" sz="2400" b="1"/>
          </a:p>
          <a:p>
            <a:pPr marL="342900" indent="-342900">
              <a:buFont typeface="+mj-lt"/>
              <a:buAutoNum type="arabicPeriod"/>
            </a:pPr>
            <a:endParaRPr lang="en-US" sz="2400">
              <a:solidFill>
                <a:schemeClr val="accent4">
                  <a:lumMod val="40000"/>
                  <a:lumOff val="60000"/>
                </a:schemeClr>
              </a:solidFill>
            </a:endParaRPr>
          </a:p>
        </p:txBody>
      </p:sp>
      <p:cxnSp>
        <p:nvCxnSpPr>
          <p:cNvPr id="6" name="Straight Connector 5">
            <a:extLst>
              <a:ext uri="{FF2B5EF4-FFF2-40B4-BE49-F238E27FC236}">
                <a16:creationId xmlns:a16="http://schemas.microsoft.com/office/drawing/2014/main" id="{C84C10A6-CB5A-405A-8667-2E91F1D85A2E}"/>
              </a:ext>
            </a:extLst>
          </p:cNvPr>
          <p:cNvCxnSpPr>
            <a:cxnSpLocks/>
          </p:cNvCxnSpPr>
          <p:nvPr/>
        </p:nvCxnSpPr>
        <p:spPr>
          <a:xfrm>
            <a:off x="704851" y="862092"/>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EFA8CBB-9373-C907-3434-233927CD4582}"/>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136641F8-2ED1-AEB1-90EB-CD051D39FB0B}"/>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5854BAE9-E497-801E-9F8A-CF5AA70977DA}"/>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39C39E7B-4205-B1A5-5D97-B68FBA597306}"/>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5A31F39-1469-5C45-2F5F-6D87FE354DFE}"/>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A651563-CFF4-ECB4-0441-514720C324E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98824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653159" y="100799"/>
            <a:ext cx="7606514" cy="960668"/>
          </a:xfrm>
        </p:spPr>
        <p:txBody>
          <a:bodyPr rtlCol="0">
            <a:normAutofit/>
          </a:bodyPr>
          <a:lstStyle/>
          <a:p>
            <a:pPr eaLnBrk="1" fontAlgn="auto" hangingPunct="1">
              <a:spcAft>
                <a:spcPts val="0"/>
              </a:spcAft>
              <a:defRPr/>
            </a:pPr>
            <a:r>
              <a:rPr lang="en-US" sz="3600" b="1">
                <a:latin typeface="Cambria" panose="02040503050406030204" pitchFamily="18" charset="0"/>
                <a:ea typeface="Cambria" panose="02040503050406030204" pitchFamily="18" charset="0"/>
                <a:cs typeface="Arial" panose="020B0604020202020204" pitchFamily="34" charset="0"/>
              </a:rPr>
              <a:t>THRESHOLD REQUIREMENTS</a:t>
            </a:r>
            <a:endParaRPr lang="en-US" sz="3600" b="1">
              <a:cs typeface="Arial" panose="020B0604020202020204" pitchFamily="34" charset="0"/>
            </a:endParaRPr>
          </a:p>
        </p:txBody>
      </p:sp>
      <p:sp>
        <p:nvSpPr>
          <p:cNvPr id="3" name="Content Placeholder 2">
            <a:extLst>
              <a:ext uri="{FF2B5EF4-FFF2-40B4-BE49-F238E27FC236}">
                <a16:creationId xmlns:a16="http://schemas.microsoft.com/office/drawing/2014/main" id="{5D0194F5-AAF3-44B8-9075-59E3453FA29F}"/>
              </a:ext>
            </a:extLst>
          </p:cNvPr>
          <p:cNvSpPr>
            <a:spLocks noGrp="1"/>
          </p:cNvSpPr>
          <p:nvPr>
            <p:ph idx="1"/>
          </p:nvPr>
        </p:nvSpPr>
        <p:spPr>
          <a:xfrm>
            <a:off x="708811" y="1061683"/>
            <a:ext cx="7606514" cy="3858763"/>
          </a:xfrm>
        </p:spPr>
        <p:txBody>
          <a:bodyPr vert="horz" lIns="91440" tIns="45720" rIns="91440" bIns="45720" rtlCol="0" anchor="t">
            <a:normAutofit fontScale="92500" lnSpcReduction="10000"/>
          </a:bodyPr>
          <a:lstStyle/>
          <a:p>
            <a:pPr marL="0" marR="0" indent="0" algn="just">
              <a:spcBef>
                <a:spcPts val="0"/>
              </a:spcBef>
              <a:spcAft>
                <a:spcPts val="600"/>
              </a:spcAft>
              <a:buNone/>
            </a:pPr>
            <a:r>
              <a:rPr lang="en-US" sz="2600" b="1" dirty="0">
                <a:latin typeface="Cambria"/>
                <a:ea typeface="Cambria"/>
                <a:cs typeface="Calibri"/>
              </a:rPr>
              <a:t>4.  </a:t>
            </a:r>
            <a:r>
              <a:rPr lang="en-US" sz="2300" b="1" dirty="0">
                <a:latin typeface="Cambria"/>
                <a:ea typeface="Cambria"/>
                <a:cs typeface="Calibri"/>
              </a:rPr>
              <a:t>Number of Applications and Eligible Activity Project(s)</a:t>
            </a:r>
          </a:p>
          <a:p>
            <a:pPr marL="280670" lvl="1" indent="0" algn="just">
              <a:spcBef>
                <a:spcPts val="0"/>
              </a:spcBef>
              <a:spcAft>
                <a:spcPts val="600"/>
              </a:spcAft>
              <a:buNone/>
            </a:pPr>
            <a:r>
              <a:rPr lang="en-US" sz="2300" dirty="0">
                <a:latin typeface="Cambria"/>
                <a:ea typeface="Cambria"/>
                <a:cs typeface="Calibri"/>
              </a:rPr>
              <a:t>Each eligible applicant may only submit one application under this NOFO which may include one project or multiple projects. </a:t>
            </a:r>
            <a:endParaRPr lang="en-US" sz="2300">
              <a:latin typeface="Cambria" panose="02040503050406030204" pitchFamily="18" charset="0"/>
              <a:ea typeface="Cambria" panose="02040503050406030204" pitchFamily="18" charset="0"/>
              <a:cs typeface="Calibri" panose="020F0502020204030204" pitchFamily="34" charset="0"/>
            </a:endParaRPr>
          </a:p>
          <a:p>
            <a:pPr marL="280670" marR="0" lvl="1" indent="0" algn="just" defTabSz="342900" rtl="0" eaLnBrk="1" fontAlgn="auto" latinLnBrk="0" hangingPunct="1">
              <a:lnSpc>
                <a:spcPct val="100000"/>
              </a:lnSpc>
              <a:spcBef>
                <a:spcPts val="0"/>
              </a:spcBef>
              <a:spcAft>
                <a:spcPts val="600"/>
              </a:spcAft>
              <a:buClr>
                <a:srgbClr val="A53010"/>
              </a:buClr>
              <a:buSzTx/>
              <a:buFont typeface="Wingdings 3" charset="2"/>
              <a:buNone/>
              <a:tabLst/>
              <a:defRPr/>
            </a:pPr>
            <a:endParaRPr lang="en-US" sz="14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endParaRPr>
          </a:p>
          <a:p>
            <a:pPr marL="280670" lvl="1" indent="0" algn="just" defTabSz="342900">
              <a:lnSpc>
                <a:spcPct val="100000"/>
              </a:lnSpc>
              <a:spcBef>
                <a:spcPts val="0"/>
              </a:spcBef>
              <a:spcAft>
                <a:spcPts val="600"/>
              </a:spcAft>
              <a:buClr>
                <a:srgbClr val="A53010"/>
              </a:buClr>
              <a:buNone/>
              <a:defRPr/>
            </a:pPr>
            <a:r>
              <a:rPr kumimoji="0" lang="en-US" sz="2300" i="0" u="none" strike="noStrike" kern="1200" cap="none" spc="0" normalizeH="0" baseline="0" noProof="0" dirty="0">
                <a:ln>
                  <a:noFill/>
                </a:ln>
                <a:effectLst/>
                <a:uLnTx/>
                <a:uFillTx/>
                <a:latin typeface="Cambria"/>
                <a:ea typeface="Cambria"/>
                <a:cs typeface="Calibri"/>
              </a:rPr>
              <a:t>For example:</a:t>
            </a:r>
            <a:r>
              <a:rPr lang="en-US" sz="2300" dirty="0">
                <a:latin typeface="Cambria"/>
                <a:ea typeface="Cambria"/>
                <a:cs typeface="Calibri"/>
              </a:rPr>
              <a:t> </a:t>
            </a:r>
            <a:r>
              <a:rPr kumimoji="0" lang="en-US" sz="2300" i="0" u="none" strike="noStrike" kern="1200" cap="none" spc="0" normalizeH="0" baseline="0" noProof="0" dirty="0">
                <a:ln>
                  <a:noFill/>
                </a:ln>
                <a:effectLst/>
                <a:uLnTx/>
                <a:uFillTx/>
                <a:latin typeface="Cambria"/>
                <a:ea typeface="Cambria"/>
                <a:cs typeface="Calibri"/>
              </a:rPr>
              <a:t> An umbrella TDHE may submit 1 application, but it could cover several projects for the tribes it represents.</a:t>
            </a:r>
            <a:r>
              <a:rPr lang="en-US" sz="2300" dirty="0">
                <a:latin typeface="Cambria"/>
                <a:ea typeface="Cambria"/>
                <a:cs typeface="Calibri"/>
              </a:rPr>
              <a:t> </a:t>
            </a:r>
            <a:endParaRPr lang="en-US" sz="2300" i="0" u="none" strike="noStrike" kern="1200" cap="none" spc="0" normalizeH="0" baseline="0" noProof="0">
              <a:ln>
                <a:noFill/>
              </a:ln>
              <a:effectLst/>
              <a:uLnTx/>
              <a:uFillTx/>
              <a:latin typeface="Cambria" panose="02040503050406030204" pitchFamily="18" charset="0"/>
              <a:ea typeface="Cambria" panose="02040503050406030204" pitchFamily="18" charset="0"/>
              <a:cs typeface="Calibri" panose="020F0502020204030204" pitchFamily="34" charset="0"/>
            </a:endParaRPr>
          </a:p>
          <a:p>
            <a:pPr marL="280670" lvl="1" indent="0" algn="just">
              <a:spcBef>
                <a:spcPts val="0"/>
              </a:spcBef>
              <a:spcAft>
                <a:spcPts val="600"/>
              </a:spcAft>
              <a:buNone/>
            </a:pPr>
            <a:endParaRPr lang="en-US" sz="1400" dirty="0">
              <a:latin typeface="Cambria" panose="02040503050406030204" pitchFamily="18" charset="0"/>
              <a:ea typeface="Cambria" panose="02040503050406030204" pitchFamily="18" charset="0"/>
              <a:cs typeface="Calibri" panose="020F0502020204030204" pitchFamily="34" charset="0"/>
            </a:endParaRPr>
          </a:p>
          <a:p>
            <a:pPr marL="280670" lvl="1" indent="0" algn="just">
              <a:spcBef>
                <a:spcPts val="0"/>
              </a:spcBef>
              <a:spcAft>
                <a:spcPts val="600"/>
              </a:spcAft>
              <a:buNone/>
            </a:pPr>
            <a:r>
              <a:rPr lang="en-US" sz="2300" dirty="0">
                <a:latin typeface="Cambria"/>
                <a:ea typeface="Cambria"/>
                <a:cs typeface="Calibri"/>
              </a:rPr>
              <a:t>If an applicant submits more than one application, HUD will only accept the last application submitted by the application deadline. </a:t>
            </a:r>
            <a:endParaRPr lang="en-US" sz="2300">
              <a:latin typeface="Cambria" panose="02040503050406030204" pitchFamily="18" charset="0"/>
              <a:ea typeface="Cambria" panose="02040503050406030204" pitchFamily="18" charset="0"/>
              <a:cs typeface="Calibri" panose="020F0502020204030204" pitchFamily="34" charset="0"/>
            </a:endParaRPr>
          </a:p>
          <a:p>
            <a:pPr marL="280670" lvl="1" indent="0" algn="just">
              <a:spcBef>
                <a:spcPts val="0"/>
              </a:spcBef>
              <a:spcAft>
                <a:spcPts val="600"/>
              </a:spcAft>
              <a:buNone/>
            </a:pPr>
            <a:endParaRPr lang="en-US" sz="1400" b="1" dirty="0">
              <a:latin typeface="Cambria" panose="02040503050406030204" pitchFamily="18" charset="0"/>
              <a:ea typeface="Cambria" panose="02040503050406030204" pitchFamily="18" charset="0"/>
              <a:cs typeface="Calibri" panose="020F0502020204030204" pitchFamily="34" charset="0"/>
            </a:endParaRPr>
          </a:p>
          <a:p>
            <a:pPr marL="280670" lvl="1" indent="0" algn="just">
              <a:spcBef>
                <a:spcPts val="0"/>
              </a:spcBef>
              <a:spcAft>
                <a:spcPts val="600"/>
              </a:spcAft>
              <a:buNone/>
            </a:pPr>
            <a:r>
              <a:rPr lang="en-US" sz="2300" dirty="0">
                <a:latin typeface="Cambria"/>
                <a:ea typeface="Cambria"/>
                <a:cs typeface="Calibri"/>
              </a:rPr>
              <a:t>Also, an Indian tribe that authorizes a TDHE to apply on its behalf may not also submit an application under this NOFO. </a:t>
            </a:r>
            <a:endParaRPr lang="en-US" sz="2300">
              <a:latin typeface="Cambria" panose="02040503050406030204" pitchFamily="18" charset="0"/>
              <a:ea typeface="Cambria" panose="02040503050406030204" pitchFamily="18" charset="0"/>
              <a:cs typeface="Calibri" panose="020F0502020204030204" pitchFamily="34" charset="0"/>
            </a:endParaRPr>
          </a:p>
          <a:p>
            <a:pPr marL="280670" lvl="1" indent="0" algn="just">
              <a:spcBef>
                <a:spcPts val="0"/>
              </a:spcBef>
              <a:spcAft>
                <a:spcPts val="600"/>
              </a:spcAft>
              <a:buNone/>
            </a:pPr>
            <a:endParaRPr lang="en-US" sz="1300" dirty="0">
              <a:solidFill>
                <a:srgbClr val="7030A0"/>
              </a:solidFill>
              <a:latin typeface="Cambria" panose="02040503050406030204" pitchFamily="18" charset="0"/>
              <a:ea typeface="Cambria" panose="02040503050406030204" pitchFamily="18" charset="0"/>
              <a:cs typeface="Calibri" panose="020F0502020204030204" pitchFamily="34" charset="0"/>
            </a:endParaRPr>
          </a:p>
          <a:p>
            <a:pPr marL="280670" lvl="1" indent="0">
              <a:spcBef>
                <a:spcPts val="0"/>
              </a:spcBef>
              <a:spcAft>
                <a:spcPts val="600"/>
              </a:spcAft>
              <a:buNone/>
            </a:pPr>
            <a:endParaRPr lang="en-US" sz="1100" dirty="0">
              <a:latin typeface="Cambria" panose="02040503050406030204" pitchFamily="18" charset="0"/>
              <a:ea typeface="Cambria" panose="02040503050406030204" pitchFamily="18" charset="0"/>
              <a:cs typeface="Calibri" panose="020F0502020204030204" pitchFamily="34" charset="0"/>
            </a:endParaRPr>
          </a:p>
          <a:p>
            <a:pPr marL="342900" lvl="1" indent="0">
              <a:spcBef>
                <a:spcPts val="0"/>
              </a:spcBef>
              <a:spcAft>
                <a:spcPts val="600"/>
              </a:spcAft>
              <a:buNone/>
            </a:pPr>
            <a:endParaRPr lang="en-US" sz="2100"/>
          </a:p>
          <a:p>
            <a:pPr marL="457200" indent="-457200">
              <a:spcBef>
                <a:spcPts val="0"/>
              </a:spcBef>
              <a:spcAft>
                <a:spcPts val="600"/>
              </a:spcAft>
              <a:buAutoNum type="arabicPeriod" startAt="4"/>
            </a:pPr>
            <a:endParaRPr lang="en-US" sz="2400"/>
          </a:p>
          <a:p>
            <a:pPr marL="0" marR="0" indent="0">
              <a:spcBef>
                <a:spcPts val="0"/>
              </a:spcBef>
              <a:spcAft>
                <a:spcPts val="600"/>
              </a:spcAft>
              <a:buNone/>
            </a:pPr>
            <a:endParaRPr lang="en-US" sz="2400" b="1">
              <a:latin typeface="Arial" panose="020B0604020202020204" pitchFamily="34" charset="0"/>
              <a:ea typeface="Times New Roman" panose="02020603050405020304" pitchFamily="18" charset="0"/>
            </a:endParaRPr>
          </a:p>
          <a:p>
            <a:pPr marL="742950" marR="0" indent="-742950">
              <a:spcBef>
                <a:spcPts val="0"/>
              </a:spcBef>
              <a:spcAft>
                <a:spcPts val="600"/>
              </a:spcAft>
              <a:buFont typeface="+mj-lt"/>
              <a:buAutoNum type="arabicPeriod"/>
            </a:pPr>
            <a:endParaRPr lang="en-US" sz="3600">
              <a:latin typeface="Times New Roman" panose="02020603050405020304" pitchFamily="18" charset="0"/>
              <a:ea typeface="Times New Roman" panose="02020603050405020304" pitchFamily="18" charset="0"/>
            </a:endParaRPr>
          </a:p>
          <a:p>
            <a:pPr marL="342900" indent="-342900">
              <a:buFont typeface="+mj-lt"/>
              <a:buAutoNum type="arabicPeriod"/>
            </a:pPr>
            <a:endParaRPr lang="en-US" sz="2400" b="1"/>
          </a:p>
          <a:p>
            <a:pPr marL="342900" indent="-342900">
              <a:buFont typeface="+mj-lt"/>
              <a:buAutoNum type="arabicPeriod"/>
            </a:pPr>
            <a:endParaRPr lang="en-US" sz="2400">
              <a:solidFill>
                <a:schemeClr val="accent4">
                  <a:lumMod val="40000"/>
                  <a:lumOff val="60000"/>
                </a:schemeClr>
              </a:solidFill>
            </a:endParaRPr>
          </a:p>
        </p:txBody>
      </p:sp>
      <p:cxnSp>
        <p:nvCxnSpPr>
          <p:cNvPr id="6" name="Straight Connector 5">
            <a:extLst>
              <a:ext uri="{FF2B5EF4-FFF2-40B4-BE49-F238E27FC236}">
                <a16:creationId xmlns:a16="http://schemas.microsoft.com/office/drawing/2014/main" id="{C6204461-4333-4061-808D-5D85FC3603B1}"/>
              </a:ext>
            </a:extLst>
          </p:cNvPr>
          <p:cNvCxnSpPr>
            <a:cxnSpLocks/>
          </p:cNvCxnSpPr>
          <p:nvPr/>
        </p:nvCxnSpPr>
        <p:spPr>
          <a:xfrm>
            <a:off x="762000" y="838200"/>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D713A53-2E9B-365D-0BE0-F6A63EBF6AD4}"/>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152D3A80-18E1-A915-644E-1BDFA41923F9}"/>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DA56E3AE-37F2-E423-DD9D-BE1EF3258A6D}"/>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930C1035-4E33-DF74-7EC3-050ECAE7B4C6}"/>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E3CCC247-B0C5-89DD-F545-94677D3AA09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C2256689-3225-FB1F-D861-C8C496D6E5A6}"/>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834384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620517" y="109003"/>
            <a:ext cx="7818632" cy="960668"/>
          </a:xfrm>
        </p:spPr>
        <p:txBody>
          <a:bodyPr rtlCol="0">
            <a:noAutofit/>
          </a:bodyPr>
          <a:lstStyle/>
          <a:p>
            <a:pPr eaLnBrk="1" fontAlgn="auto" hangingPunct="1">
              <a:spcAft>
                <a:spcPts val="0"/>
              </a:spcAft>
              <a:defRPr/>
            </a:pPr>
            <a:r>
              <a:rPr lang="en-US" sz="4000" b="1">
                <a:latin typeface="Cambria" panose="02040503050406030204" pitchFamily="18" charset="0"/>
                <a:cs typeface="Arial" panose="020B0604020202020204" pitchFamily="34" charset="0"/>
              </a:rPr>
              <a:t>THRESHOLD REQUIREMENTS</a:t>
            </a:r>
          </a:p>
        </p:txBody>
      </p:sp>
      <p:sp>
        <p:nvSpPr>
          <p:cNvPr id="3" name="Content Placeholder 2">
            <a:extLst>
              <a:ext uri="{FF2B5EF4-FFF2-40B4-BE49-F238E27FC236}">
                <a16:creationId xmlns:a16="http://schemas.microsoft.com/office/drawing/2014/main" id="{5D0194F5-AAF3-44B8-9075-59E3453FA29F}"/>
              </a:ext>
            </a:extLst>
          </p:cNvPr>
          <p:cNvSpPr>
            <a:spLocks noGrp="1"/>
          </p:cNvSpPr>
          <p:nvPr>
            <p:ph idx="1"/>
          </p:nvPr>
        </p:nvSpPr>
        <p:spPr>
          <a:xfrm>
            <a:off x="704851" y="1154271"/>
            <a:ext cx="7543800" cy="2962171"/>
          </a:xfrm>
        </p:spPr>
        <p:txBody>
          <a:bodyPr>
            <a:normAutofit/>
          </a:bodyPr>
          <a:lstStyle/>
          <a:p>
            <a:pPr marL="0" indent="0" algn="just">
              <a:buNone/>
            </a:pPr>
            <a:endParaRPr lang="en-US" sz="1400" b="1">
              <a:latin typeface="Cambria" panose="02040503050406030204" pitchFamily="18" charset="0"/>
              <a:ea typeface="Cambria" panose="02040503050406030204" pitchFamily="18" charset="0"/>
              <a:cs typeface="Calibri" panose="020F0502020204030204" pitchFamily="34" charset="0"/>
            </a:endParaRPr>
          </a:p>
          <a:p>
            <a:endParaRPr lang="en-US" sz="2400" b="1">
              <a:solidFill>
                <a:schemeClr val="accent1"/>
              </a:solidFill>
              <a:latin typeface="Cambria" panose="02040503050406030204" pitchFamily="18" charset="0"/>
              <a:ea typeface="Cambria" panose="02040503050406030204" pitchFamily="18" charset="0"/>
              <a:cs typeface="Calibri" panose="020F0502020204030204" pitchFamily="34" charset="0"/>
            </a:endParaRPr>
          </a:p>
          <a:p>
            <a:pPr marL="0" lvl="0" indent="0" defTabSz="914400">
              <a:lnSpc>
                <a:spcPct val="100000"/>
              </a:lnSpc>
              <a:spcBef>
                <a:spcPts val="0"/>
              </a:spcBef>
              <a:buNone/>
              <a:defRPr/>
            </a:pPr>
            <a:endParaRPr lang="en-US" sz="2400">
              <a:solidFill>
                <a:schemeClr val="bg1"/>
              </a:solidFill>
              <a:latin typeface="Calibri" panose="020F0502020204030204" pitchFamily="34" charset="0"/>
              <a:cs typeface="Calibri" panose="020F0502020204030204" pitchFamily="34" charset="0"/>
            </a:endParaRPr>
          </a:p>
          <a:p>
            <a:pPr marL="0" indent="0">
              <a:spcBef>
                <a:spcPts val="0"/>
              </a:spcBef>
              <a:spcAft>
                <a:spcPts val="600"/>
              </a:spcAft>
              <a:buNone/>
            </a:pPr>
            <a:endParaRPr lang="en-US" sz="2400"/>
          </a:p>
          <a:p>
            <a:pPr marL="457200" indent="-457200">
              <a:spcBef>
                <a:spcPts val="0"/>
              </a:spcBef>
              <a:spcAft>
                <a:spcPts val="600"/>
              </a:spcAft>
              <a:buAutoNum type="arabicPeriod" startAt="4"/>
            </a:pPr>
            <a:endParaRPr lang="en-US" sz="2400"/>
          </a:p>
          <a:p>
            <a:pPr marL="0" marR="0" indent="0">
              <a:spcBef>
                <a:spcPts val="0"/>
              </a:spcBef>
              <a:spcAft>
                <a:spcPts val="600"/>
              </a:spcAft>
              <a:buNone/>
            </a:pPr>
            <a:endParaRPr lang="en-US" sz="2400" b="1">
              <a:latin typeface="Arial" panose="020B0604020202020204" pitchFamily="34" charset="0"/>
              <a:ea typeface="Times New Roman" panose="02020603050405020304" pitchFamily="18" charset="0"/>
            </a:endParaRPr>
          </a:p>
          <a:p>
            <a:pPr marL="742950" marR="0" indent="-742950">
              <a:spcBef>
                <a:spcPts val="0"/>
              </a:spcBef>
              <a:spcAft>
                <a:spcPts val="600"/>
              </a:spcAft>
              <a:buFont typeface="+mj-lt"/>
              <a:buAutoNum type="arabicPeriod"/>
            </a:pPr>
            <a:endParaRPr lang="en-US" sz="3600">
              <a:latin typeface="Times New Roman" panose="02020603050405020304" pitchFamily="18" charset="0"/>
              <a:ea typeface="Times New Roman" panose="02020603050405020304" pitchFamily="18" charset="0"/>
            </a:endParaRPr>
          </a:p>
          <a:p>
            <a:pPr marL="342900" indent="-342900">
              <a:buFont typeface="+mj-lt"/>
              <a:buAutoNum type="arabicPeriod"/>
            </a:pPr>
            <a:endParaRPr lang="en-US" sz="2400" b="1"/>
          </a:p>
          <a:p>
            <a:pPr marL="342900" indent="-342900">
              <a:buFont typeface="+mj-lt"/>
              <a:buAutoNum type="arabicPeriod"/>
            </a:pPr>
            <a:endParaRPr lang="en-US" sz="2400">
              <a:solidFill>
                <a:schemeClr val="accent4">
                  <a:lumMod val="40000"/>
                  <a:lumOff val="60000"/>
                </a:schemeClr>
              </a:solidFill>
            </a:endParaRPr>
          </a:p>
        </p:txBody>
      </p:sp>
      <p:cxnSp>
        <p:nvCxnSpPr>
          <p:cNvPr id="6" name="Straight Connector 5">
            <a:extLst>
              <a:ext uri="{FF2B5EF4-FFF2-40B4-BE49-F238E27FC236}">
                <a16:creationId xmlns:a16="http://schemas.microsoft.com/office/drawing/2014/main" id="{C84C10A6-CB5A-405A-8667-2E91F1D85A2E}"/>
              </a:ext>
            </a:extLst>
          </p:cNvPr>
          <p:cNvCxnSpPr>
            <a:cxnSpLocks/>
          </p:cNvCxnSpPr>
          <p:nvPr/>
        </p:nvCxnSpPr>
        <p:spPr>
          <a:xfrm>
            <a:off x="704851" y="862092"/>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EFA8CBB-9373-C907-3434-233927CD4582}"/>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136641F8-2ED1-AEB1-90EB-CD051D39FB0B}"/>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5854BAE9-E497-801E-9F8A-CF5AA70977DA}"/>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39C39E7B-4205-B1A5-5D97-B68FBA597306}"/>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45A31F39-1469-5C45-2F5F-6D87FE354DFE}"/>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A651563-CFF4-ECB4-0441-514720C324E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
        <p:nvSpPr>
          <p:cNvPr id="12" name="TextBox 11">
            <a:extLst>
              <a:ext uri="{FF2B5EF4-FFF2-40B4-BE49-F238E27FC236}">
                <a16:creationId xmlns:a16="http://schemas.microsoft.com/office/drawing/2014/main" id="{02F9DA49-A67C-2B70-DD80-F1096666F467}"/>
              </a:ext>
            </a:extLst>
          </p:cNvPr>
          <p:cNvSpPr txBox="1"/>
          <p:nvPr/>
        </p:nvSpPr>
        <p:spPr>
          <a:xfrm>
            <a:off x="729582" y="1069671"/>
            <a:ext cx="6937513" cy="3785652"/>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Cambria" panose="02040503050406030204" pitchFamily="18" charset="0"/>
                <a:ea typeface="Cambria" panose="02040503050406030204" pitchFamily="18" charset="0"/>
              </a:rPr>
              <a:t>Regardless of whether the applicant propose one of  or more multiple projects for funding, the applicant may not receive a grant that exceeds the maximum of </a:t>
            </a:r>
            <a:r>
              <a:rPr lang="en-US" sz="2400" b="1">
                <a:latin typeface="Cambria" panose="02040503050406030204" pitchFamily="18" charset="0"/>
                <a:ea typeface="Cambria" panose="02040503050406030204" pitchFamily="18" charset="0"/>
              </a:rPr>
              <a:t>$7,500,000 </a:t>
            </a:r>
            <a:r>
              <a:rPr lang="en-US" sz="2400">
                <a:latin typeface="Cambria" panose="02040503050406030204" pitchFamily="18" charset="0"/>
                <a:ea typeface="Cambria" panose="02040503050406030204" pitchFamily="18" charset="0"/>
              </a:rPr>
              <a:t>grant ceiling under this NOFO.</a:t>
            </a:r>
          </a:p>
          <a:p>
            <a:pPr marL="285750" indent="-285750">
              <a:buFont typeface="Arial" panose="020B0604020202020204" pitchFamily="34" charset="0"/>
              <a:buChar char="•"/>
            </a:pPr>
            <a:endParaRPr lang="en-US" sz="24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a:latin typeface="Cambria" panose="02040503050406030204" pitchFamily="18" charset="0"/>
                <a:ea typeface="Cambria" panose="02040503050406030204" pitchFamily="18" charset="0"/>
              </a:rPr>
              <a:t>Additionally, if the applicant proposes multiple projects, HUD will evaluate </a:t>
            </a:r>
            <a:r>
              <a:rPr lang="en-US" sz="2400" b="1">
                <a:latin typeface="Cambria" panose="02040503050406030204" pitchFamily="18" charset="0"/>
                <a:ea typeface="Cambria" panose="02040503050406030204" pitchFamily="18" charset="0"/>
              </a:rPr>
              <a:t>all projects</a:t>
            </a:r>
            <a:r>
              <a:rPr lang="en-US" sz="2400">
                <a:latin typeface="Cambria" panose="02040503050406030204" pitchFamily="18" charset="0"/>
                <a:ea typeface="Cambria" panose="02040503050406030204" pitchFamily="18" charset="0"/>
              </a:rPr>
              <a:t> covered in the application together and </a:t>
            </a:r>
            <a:r>
              <a:rPr lang="en-US" sz="2400" u="sng">
                <a:latin typeface="Cambria" panose="02040503050406030204" pitchFamily="18" charset="0"/>
                <a:ea typeface="Cambria" panose="02040503050406030204" pitchFamily="18" charset="0"/>
              </a:rPr>
              <a:t>will not separately score of each project proposed</a:t>
            </a:r>
            <a:r>
              <a:rPr lang="en-US" sz="240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934168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4833-BC1D-425A-88BE-9D9A078E8F39}"/>
              </a:ext>
            </a:extLst>
          </p:cNvPr>
          <p:cNvSpPr>
            <a:spLocks noGrp="1"/>
          </p:cNvSpPr>
          <p:nvPr>
            <p:ph type="title"/>
          </p:nvPr>
        </p:nvSpPr>
        <p:spPr>
          <a:xfrm>
            <a:off x="752475" y="33042"/>
            <a:ext cx="7745482" cy="960668"/>
          </a:xfrm>
        </p:spPr>
        <p:txBody>
          <a:bodyPr>
            <a:normAutofit/>
          </a:bodyPr>
          <a:lstStyle/>
          <a:p>
            <a:r>
              <a:rPr lang="en-US" sz="4400" b="1">
                <a:latin typeface="Cambria" panose="02040503050406030204" pitchFamily="18" charset="0"/>
                <a:ea typeface="Cambria" panose="02040503050406030204" pitchFamily="18" charset="0"/>
                <a:cs typeface="Arial" panose="020B0604020202020204" pitchFamily="34" charset="0"/>
              </a:rPr>
              <a:t>THRESHOLD REQUIREMENTS</a:t>
            </a:r>
            <a:endParaRPr lang="en-US">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79031A7-2F20-4E32-B5C2-184FB371BDCB}"/>
              </a:ext>
            </a:extLst>
          </p:cNvPr>
          <p:cNvSpPr>
            <a:spLocks noGrp="1"/>
          </p:cNvSpPr>
          <p:nvPr>
            <p:ph idx="1"/>
          </p:nvPr>
        </p:nvSpPr>
        <p:spPr>
          <a:xfrm>
            <a:off x="752475" y="993710"/>
            <a:ext cx="7377179" cy="3325142"/>
          </a:xfrm>
        </p:spPr>
        <p:txBody>
          <a:bodyPr>
            <a:noAutofit/>
          </a:bodyPr>
          <a:lstStyle/>
          <a:p>
            <a:pPr marL="0" indent="0">
              <a:buNone/>
            </a:pPr>
            <a:endParaRPr lang="en-US" sz="2400" b="1">
              <a:latin typeface="Cambria" panose="02040503050406030204" pitchFamily="18" charset="0"/>
              <a:ea typeface="Cambria" panose="02040503050406030204" pitchFamily="18" charset="0"/>
              <a:cs typeface="Calibri" panose="020F0502020204030204" pitchFamily="34" charset="0"/>
            </a:endParaRPr>
          </a:p>
          <a:p>
            <a:pPr marL="0" indent="0">
              <a:buNone/>
            </a:pPr>
            <a:r>
              <a:rPr lang="en-US" sz="2400" b="1">
                <a:latin typeface="Cambria" panose="02040503050406030204" pitchFamily="18" charset="0"/>
                <a:ea typeface="Cambria" panose="02040503050406030204" pitchFamily="18" charset="0"/>
                <a:cs typeface="Calibri" panose="020F0502020204030204" pitchFamily="34" charset="0"/>
              </a:rPr>
              <a:t>5. Grant Ceiling:  </a:t>
            </a:r>
            <a:r>
              <a:rPr lang="en-US" sz="2400">
                <a:latin typeface="Cambria" panose="02040503050406030204" pitchFamily="18" charset="0"/>
                <a:ea typeface="Cambria" panose="02040503050406030204" pitchFamily="18" charset="0"/>
                <a:cs typeface="Calibri" panose="020F0502020204030204" pitchFamily="34" charset="0"/>
              </a:rPr>
              <a:t>If an applicant requests more than         the maximum grant amount of </a:t>
            </a:r>
            <a:r>
              <a:rPr lang="en-US" sz="2400" b="1">
                <a:latin typeface="Cambria" panose="02040503050406030204" pitchFamily="18" charset="0"/>
                <a:ea typeface="Cambria" panose="02040503050406030204" pitchFamily="18" charset="0"/>
                <a:cs typeface="Calibri" panose="020F0502020204030204" pitchFamily="34" charset="0"/>
              </a:rPr>
              <a:t>$7,500,000</a:t>
            </a:r>
            <a:r>
              <a:rPr lang="en-US" sz="2400">
                <a:latin typeface="Cambria" panose="02040503050406030204" pitchFamily="18" charset="0"/>
                <a:ea typeface="Cambria" panose="02040503050406030204" pitchFamily="18" charset="0"/>
                <a:cs typeface="Calibri" panose="020F0502020204030204" pitchFamily="34" charset="0"/>
              </a:rPr>
              <a:t> under this NOFO, then the application will not be reviewed.  </a:t>
            </a:r>
          </a:p>
          <a:p>
            <a:pPr marL="0" indent="0">
              <a:buNone/>
            </a:pPr>
            <a:endParaRPr lang="en-US" sz="1200">
              <a:latin typeface="Cambria" panose="02040503050406030204" pitchFamily="18" charset="0"/>
              <a:ea typeface="Cambria" panose="02040503050406030204" pitchFamily="18" charset="0"/>
              <a:cs typeface="Calibri" panose="020F0502020204030204" pitchFamily="34" charset="0"/>
            </a:endParaRPr>
          </a:p>
          <a:p>
            <a:pPr marL="338138" indent="0">
              <a:buNone/>
            </a:pPr>
            <a:r>
              <a:rPr lang="en-US" sz="2400">
                <a:latin typeface="Cambria" panose="02040503050406030204" pitchFamily="18" charset="0"/>
                <a:ea typeface="Cambria" panose="02040503050406030204" pitchFamily="18" charset="0"/>
                <a:cs typeface="Calibri" panose="020F0502020204030204" pitchFamily="34" charset="0"/>
              </a:rPr>
              <a:t>Applicants must clearly document the requested Federal funding amount on </a:t>
            </a:r>
            <a:r>
              <a:rPr lang="en-US" sz="2400" b="1" u="sng">
                <a:latin typeface="Cambria" panose="02040503050406030204" pitchFamily="18" charset="0"/>
                <a:ea typeface="Cambria" panose="02040503050406030204" pitchFamily="18" charset="0"/>
                <a:cs typeface="Calibri" panose="020F0502020204030204" pitchFamily="34" charset="0"/>
              </a:rPr>
              <a:t>line 18a</a:t>
            </a:r>
            <a:r>
              <a:rPr lang="en-US" sz="2400" u="sng">
                <a:latin typeface="Cambria" panose="02040503050406030204" pitchFamily="18" charset="0"/>
                <a:ea typeface="Cambria" panose="02040503050406030204" pitchFamily="18" charset="0"/>
                <a:cs typeface="Calibri" panose="020F0502020204030204" pitchFamily="34" charset="0"/>
              </a:rPr>
              <a:t> </a:t>
            </a:r>
            <a:r>
              <a:rPr lang="en-US" sz="2400">
                <a:latin typeface="Cambria" panose="02040503050406030204" pitchFamily="18" charset="0"/>
                <a:ea typeface="Cambria" panose="02040503050406030204" pitchFamily="18" charset="0"/>
                <a:cs typeface="Calibri" panose="020F0502020204030204" pitchFamily="34" charset="0"/>
              </a:rPr>
              <a:t>of the Application for Federal Assistance (SF-424). </a:t>
            </a:r>
          </a:p>
        </p:txBody>
      </p:sp>
      <p:cxnSp>
        <p:nvCxnSpPr>
          <p:cNvPr id="5" name="Straight Connector 4">
            <a:extLst>
              <a:ext uri="{FF2B5EF4-FFF2-40B4-BE49-F238E27FC236}">
                <a16:creationId xmlns:a16="http://schemas.microsoft.com/office/drawing/2014/main" id="{FF40CDD7-EC09-4543-B671-07CE09F8C02E}"/>
              </a:ext>
            </a:extLst>
          </p:cNvPr>
          <p:cNvCxnSpPr>
            <a:cxnSpLocks/>
          </p:cNvCxnSpPr>
          <p:nvPr/>
        </p:nvCxnSpPr>
        <p:spPr>
          <a:xfrm>
            <a:off x="830813" y="824647"/>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B2A84B-3461-E917-617F-708D09B3C11F}"/>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F9AF6FA2-0B74-FF6C-8C57-778C96BFCBCA}"/>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A0E79C22-FEE2-CFF0-3D18-7D572D47E357}"/>
                </a:ext>
              </a:extLst>
            </p:cNvPr>
            <p:cNvPicPr>
              <a:picLocks noChangeAspect="1"/>
            </p:cNvPicPr>
            <p:nvPr/>
          </p:nvPicPr>
          <p:blipFill>
            <a:blip r:embed="rId2"/>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CE2F2D78-EAF6-FA24-0CC5-021AB9D9DE15}"/>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128E4CFE-2D07-4FFB-4C10-9ED6CDC8A088}"/>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212BC331-1113-9675-0B7B-6F6BAA910BFF}"/>
                </a:ext>
              </a:extLst>
            </p:cNvPr>
            <p:cNvPicPr>
              <a:picLocks noChangeAspect="1"/>
            </p:cNvPicPr>
            <p:nvPr/>
          </p:nvPicPr>
          <p:blipFill>
            <a:blip r:embed="rId2"/>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840745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608249" y="33869"/>
            <a:ext cx="8297212" cy="960668"/>
          </a:xfrm>
        </p:spPr>
        <p:txBody>
          <a:bodyPr rtlCol="0">
            <a:normAutofit/>
          </a:bodyPr>
          <a:lstStyle/>
          <a:p>
            <a:pPr eaLnBrk="1" fontAlgn="auto" hangingPunct="1">
              <a:spcAft>
                <a:spcPts val="0"/>
              </a:spcAft>
              <a:defRPr/>
            </a:pPr>
            <a:r>
              <a:rPr lang="en-US" sz="4000" b="1">
                <a:latin typeface="Cambria" panose="02040503050406030204" pitchFamily="18" charset="0"/>
                <a:ea typeface="Cambria" panose="02040503050406030204" pitchFamily="18" charset="0"/>
                <a:cs typeface="Arial" panose="020B0604020202020204" pitchFamily="34" charset="0"/>
              </a:rPr>
              <a:t>THRESHOLD REQUIREMENTS</a:t>
            </a:r>
            <a:endParaRPr lang="en-US" sz="4000" b="1">
              <a:solidFill>
                <a:schemeClr val="accent4">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9B392BB7-3462-43DE-84D9-D0B757904ECB}"/>
              </a:ext>
            </a:extLst>
          </p:cNvPr>
          <p:cNvSpPr/>
          <p:nvPr/>
        </p:nvSpPr>
        <p:spPr>
          <a:xfrm>
            <a:off x="743816" y="996939"/>
            <a:ext cx="7596620" cy="3724096"/>
          </a:xfrm>
          <a:prstGeom prst="rect">
            <a:avLst/>
          </a:prstGeom>
        </p:spPr>
        <p:txBody>
          <a:bodyPr wrap="square">
            <a:spAutoFit/>
          </a:bodyPr>
          <a:lstStyle/>
          <a:p>
            <a:r>
              <a:rPr lang="en-US" sz="2000" b="1">
                <a:latin typeface="Calibri" panose="020F0502020204030204" pitchFamily="34" charset="0"/>
                <a:cs typeface="Calibri" panose="020F0502020204030204" pitchFamily="34" charset="0"/>
              </a:rPr>
              <a:t>6</a:t>
            </a:r>
            <a:r>
              <a:rPr lang="en-US" b="1">
                <a:latin typeface="Cambria" panose="02040503050406030204" pitchFamily="18" charset="0"/>
                <a:ea typeface="Cambria" panose="02040503050406030204" pitchFamily="18" charset="0"/>
                <a:cs typeface="Calibri" panose="020F0502020204030204" pitchFamily="34" charset="0"/>
              </a:rPr>
              <a:t>.   Rating Factors Thresholds</a:t>
            </a:r>
            <a:endParaRPr lang="en-US">
              <a:latin typeface="Cambria" panose="02040503050406030204" pitchFamily="18" charset="0"/>
              <a:ea typeface="Cambria" panose="02040503050406030204" pitchFamily="18" charset="0"/>
              <a:cs typeface="Calibri" panose="020F0502020204030204" pitchFamily="34" charset="0"/>
            </a:endParaRPr>
          </a:p>
          <a:p>
            <a:pPr marL="401638"/>
            <a:endParaRPr lang="en-US">
              <a:latin typeface="Cambria" panose="02040503050406030204" pitchFamily="18" charset="0"/>
              <a:ea typeface="Cambria" panose="02040503050406030204" pitchFamily="18" charset="0"/>
              <a:cs typeface="Calibri" panose="020F0502020204030204" pitchFamily="34" charset="0"/>
            </a:endParaRPr>
          </a:p>
          <a:p>
            <a:pPr marL="401638"/>
            <a:r>
              <a:rPr lang="en-US">
                <a:latin typeface="Cambria" panose="02040503050406030204" pitchFamily="18" charset="0"/>
                <a:ea typeface="Cambria" panose="02040503050406030204" pitchFamily="18" charset="0"/>
                <a:cs typeface="Calibri" panose="020F0502020204030204" pitchFamily="34" charset="0"/>
              </a:rPr>
              <a:t>Applicants must receive:</a:t>
            </a:r>
          </a:p>
          <a:p>
            <a:pPr marL="858838" indent="-457200">
              <a:buFont typeface="Wingdings" panose="05000000000000000000" pitchFamily="2" charset="2"/>
              <a:buChar char="Ø"/>
            </a:pPr>
            <a:r>
              <a:rPr lang="en-US">
                <a:latin typeface="Cambria" panose="02040503050406030204" pitchFamily="18" charset="0"/>
                <a:ea typeface="Cambria" panose="02040503050406030204" pitchFamily="18" charset="0"/>
                <a:cs typeface="Calibri" panose="020F0502020204030204" pitchFamily="34" charset="0"/>
              </a:rPr>
              <a:t>Minimum </a:t>
            </a:r>
            <a:r>
              <a:rPr lang="en-US" b="1">
                <a:latin typeface="Cambria" panose="02040503050406030204" pitchFamily="18" charset="0"/>
                <a:ea typeface="Cambria" panose="02040503050406030204" pitchFamily="18" charset="0"/>
                <a:cs typeface="Calibri" panose="020F0502020204030204" pitchFamily="34" charset="0"/>
              </a:rPr>
              <a:t>combined</a:t>
            </a:r>
            <a:r>
              <a:rPr lang="en-US">
                <a:latin typeface="Cambria" panose="02040503050406030204" pitchFamily="18" charset="0"/>
                <a:ea typeface="Cambria" panose="02040503050406030204" pitchFamily="18" charset="0"/>
                <a:cs typeface="Calibri" panose="020F0502020204030204" pitchFamily="34" charset="0"/>
              </a:rPr>
              <a:t> score of </a:t>
            </a:r>
            <a:r>
              <a:rPr lang="en-US" b="1">
                <a:latin typeface="Cambria" panose="02040503050406030204" pitchFamily="18" charset="0"/>
                <a:ea typeface="Cambria" panose="02040503050406030204" pitchFamily="18" charset="0"/>
                <a:cs typeface="Calibri" panose="020F0502020204030204" pitchFamily="34" charset="0"/>
              </a:rPr>
              <a:t>35</a:t>
            </a:r>
            <a:r>
              <a:rPr lang="en-US">
                <a:latin typeface="Cambria" panose="02040503050406030204" pitchFamily="18" charset="0"/>
                <a:ea typeface="Cambria" panose="02040503050406030204" pitchFamily="18" charset="0"/>
                <a:cs typeface="Calibri" panose="020F0502020204030204" pitchFamily="34" charset="0"/>
              </a:rPr>
              <a:t> points for Rating Factor 1- Capacity of the Applicant and Rating Factor 2-Need</a:t>
            </a:r>
          </a:p>
          <a:p>
            <a:pPr marL="858838" indent="-457200">
              <a:buFont typeface="Wingdings" panose="05000000000000000000" pitchFamily="2" charset="2"/>
              <a:buChar char="Ø"/>
            </a:pPr>
            <a:r>
              <a:rPr lang="en-US" b="1">
                <a:latin typeface="Cambria" panose="02040503050406030204" pitchFamily="18" charset="0"/>
                <a:ea typeface="Cambria" panose="02040503050406030204" pitchFamily="18" charset="0"/>
                <a:cs typeface="Calibri" panose="020F0502020204030204" pitchFamily="34" charset="0"/>
              </a:rPr>
              <a:t>20</a:t>
            </a:r>
            <a:r>
              <a:rPr lang="en-US">
                <a:latin typeface="Cambria" panose="02040503050406030204" pitchFamily="18" charset="0"/>
                <a:ea typeface="Cambria" panose="02040503050406030204" pitchFamily="18" charset="0"/>
                <a:cs typeface="Calibri" panose="020F0502020204030204" pitchFamily="34" charset="0"/>
              </a:rPr>
              <a:t> points for Rating Factor 3-Soundness of Approach. </a:t>
            </a:r>
          </a:p>
          <a:p>
            <a:pPr marL="858838" indent="-457200">
              <a:buFont typeface="Wingdings" panose="05000000000000000000" pitchFamily="2" charset="2"/>
              <a:buChar char="Ø"/>
            </a:pPr>
            <a:r>
              <a:rPr lang="en-US">
                <a:latin typeface="Cambria" panose="02040503050406030204" pitchFamily="18" charset="0"/>
                <a:ea typeface="Cambria" panose="02040503050406030204" pitchFamily="18" charset="0"/>
                <a:cs typeface="Calibri" panose="020F0502020204030204" pitchFamily="34" charset="0"/>
              </a:rPr>
              <a:t>Overall score of </a:t>
            </a:r>
            <a:r>
              <a:rPr lang="en-US" b="1">
                <a:latin typeface="Cambria" panose="02040503050406030204" pitchFamily="18" charset="0"/>
                <a:ea typeface="Cambria" panose="02040503050406030204" pitchFamily="18" charset="0"/>
                <a:cs typeface="Calibri" panose="020F0502020204030204" pitchFamily="34" charset="0"/>
              </a:rPr>
              <a:t>75</a:t>
            </a:r>
            <a:r>
              <a:rPr lang="en-US">
                <a:latin typeface="Cambria" panose="02040503050406030204" pitchFamily="18" charset="0"/>
                <a:ea typeface="Cambria" panose="02040503050406030204" pitchFamily="18" charset="0"/>
                <a:cs typeface="Calibri" panose="020F0502020204030204" pitchFamily="34" charset="0"/>
              </a:rPr>
              <a:t> points (without the addition of Preference Points</a:t>
            </a:r>
          </a:p>
          <a:p>
            <a:pPr marL="401638"/>
            <a:endParaRPr lang="en-US">
              <a:latin typeface="Cambria" panose="02040503050406030204" pitchFamily="18" charset="0"/>
              <a:ea typeface="Cambria" panose="02040503050406030204" pitchFamily="18" charset="0"/>
              <a:cs typeface="Calibri" panose="020F0502020204030204" pitchFamily="34" charset="0"/>
            </a:endParaRPr>
          </a:p>
          <a:p>
            <a:pPr marL="401638"/>
            <a:r>
              <a:rPr lang="en-US">
                <a:latin typeface="Cambria" panose="02040503050406030204" pitchFamily="18" charset="0"/>
                <a:ea typeface="Cambria" panose="02040503050406030204" pitchFamily="18" charset="0"/>
                <a:cs typeface="Calibri" panose="020F0502020204030204" pitchFamily="34" charset="0"/>
              </a:rPr>
              <a:t>Applicants who </a:t>
            </a:r>
            <a:r>
              <a:rPr lang="en-US" b="1">
                <a:latin typeface="Cambria" panose="02040503050406030204" pitchFamily="18" charset="0"/>
                <a:ea typeface="Cambria" panose="02040503050406030204" pitchFamily="18" charset="0"/>
                <a:cs typeface="Calibri" panose="020F0502020204030204" pitchFamily="34" charset="0"/>
              </a:rPr>
              <a:t>do not meet the minimum score</a:t>
            </a:r>
            <a:r>
              <a:rPr lang="en-US">
                <a:latin typeface="Cambria" panose="02040503050406030204" pitchFamily="18" charset="0"/>
                <a:ea typeface="Cambria" panose="02040503050406030204" pitchFamily="18" charset="0"/>
                <a:cs typeface="Calibri" panose="020F0502020204030204" pitchFamily="34" charset="0"/>
              </a:rPr>
              <a:t> for each of these rating factors and an overall score of </a:t>
            </a:r>
            <a:r>
              <a:rPr lang="en-US" b="1">
                <a:latin typeface="Cambria" panose="02040503050406030204" pitchFamily="18" charset="0"/>
                <a:ea typeface="Cambria" panose="02040503050406030204" pitchFamily="18" charset="0"/>
                <a:cs typeface="Calibri" panose="020F0502020204030204" pitchFamily="34" charset="0"/>
              </a:rPr>
              <a:t>75</a:t>
            </a:r>
            <a:r>
              <a:rPr lang="en-US">
                <a:latin typeface="Cambria" panose="02040503050406030204" pitchFamily="18" charset="0"/>
                <a:ea typeface="Cambria" panose="02040503050406030204" pitchFamily="18" charset="0"/>
                <a:cs typeface="Calibri" panose="020F0502020204030204" pitchFamily="34" charset="0"/>
              </a:rPr>
              <a:t> points (without the addition of Preference Points) will be ineligible to receive a grant under this competition.</a:t>
            </a:r>
          </a:p>
        </p:txBody>
      </p:sp>
      <p:cxnSp>
        <p:nvCxnSpPr>
          <p:cNvPr id="6" name="Straight Connector 5">
            <a:extLst>
              <a:ext uri="{FF2B5EF4-FFF2-40B4-BE49-F238E27FC236}">
                <a16:creationId xmlns:a16="http://schemas.microsoft.com/office/drawing/2014/main" id="{C8A61CD4-D8B9-4096-AC4F-5A08F4D1A40B}"/>
              </a:ext>
            </a:extLst>
          </p:cNvPr>
          <p:cNvCxnSpPr>
            <a:cxnSpLocks/>
          </p:cNvCxnSpPr>
          <p:nvPr/>
        </p:nvCxnSpPr>
        <p:spPr>
          <a:xfrm>
            <a:off x="743816" y="858982"/>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15C143B-BBB0-7AF4-59E5-B5C75A115124}"/>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E4E2C7C0-1821-498E-5114-8309F06F6C7A}"/>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41C7A81E-8F92-998B-951A-E7C74AF9AB11}"/>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293DBE02-E76D-5DC0-1FCE-6933941CE013}"/>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5B2E09DC-8BA3-100A-515B-AD58D8C8999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C33BF743-28C2-C9E1-799A-29E557008FD8}"/>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42003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740424" y="111109"/>
            <a:ext cx="7823566" cy="960668"/>
          </a:xfrm>
        </p:spPr>
        <p:txBody>
          <a:bodyPr rtlCol="0">
            <a:normAutofit/>
          </a:bodyPr>
          <a:lstStyle/>
          <a:p>
            <a:pPr eaLnBrk="1" fontAlgn="auto" hangingPunct="1">
              <a:spcAft>
                <a:spcPts val="0"/>
              </a:spcAft>
              <a:defRPr/>
            </a:pPr>
            <a:r>
              <a:rPr lang="en-US" sz="4000" b="1">
                <a:latin typeface="Cambria" panose="02040503050406030204" pitchFamily="18" charset="0"/>
                <a:ea typeface="Cambria" panose="02040503050406030204" pitchFamily="18" charset="0"/>
                <a:cs typeface="Arial" panose="020B0604020202020204" pitchFamily="34" charset="0"/>
              </a:rPr>
              <a:t>THRESHOLD REQUIREMENTS</a:t>
            </a:r>
          </a:p>
        </p:txBody>
      </p:sp>
      <p:sp>
        <p:nvSpPr>
          <p:cNvPr id="2" name="Rectangle 1">
            <a:extLst>
              <a:ext uri="{FF2B5EF4-FFF2-40B4-BE49-F238E27FC236}">
                <a16:creationId xmlns:a16="http://schemas.microsoft.com/office/drawing/2014/main" id="{9B392BB7-3462-43DE-84D9-D0B757904ECB}"/>
              </a:ext>
            </a:extLst>
          </p:cNvPr>
          <p:cNvSpPr/>
          <p:nvPr/>
        </p:nvSpPr>
        <p:spPr>
          <a:xfrm>
            <a:off x="791589" y="1136354"/>
            <a:ext cx="7959203" cy="2923877"/>
          </a:xfrm>
          <a:prstGeom prst="rect">
            <a:avLst/>
          </a:prstGeom>
        </p:spPr>
        <p:txBody>
          <a:bodyPr wrap="square">
            <a:spAutoFit/>
          </a:bodyPr>
          <a:lstStyle/>
          <a:p>
            <a:pPr marL="347663" indent="-347663"/>
            <a:r>
              <a:rPr lang="en-US" sz="2400" b="1">
                <a:latin typeface="Cambria" panose="02040503050406030204" pitchFamily="18" charset="0"/>
                <a:ea typeface="Cambria" panose="02040503050406030204" pitchFamily="18" charset="0"/>
                <a:cs typeface="Calibri" panose="020F0502020204030204" pitchFamily="34" charset="0"/>
              </a:rPr>
              <a:t>7.   Workplan Narrative</a:t>
            </a:r>
            <a:br>
              <a:rPr lang="en-US" sz="2400" b="1">
                <a:latin typeface="Cambria" panose="02040503050406030204" pitchFamily="18" charset="0"/>
                <a:ea typeface="Cambria" panose="02040503050406030204" pitchFamily="18" charset="0"/>
                <a:cs typeface="Calibri" panose="020F0502020204030204" pitchFamily="34" charset="0"/>
              </a:rPr>
            </a:br>
            <a:r>
              <a:rPr lang="en-US" sz="2400">
                <a:latin typeface="Cambria" panose="02040503050406030204" pitchFamily="18" charset="0"/>
                <a:ea typeface="Cambria" panose="02040503050406030204" pitchFamily="18" charset="0"/>
                <a:cs typeface="Calibri" panose="020F0502020204030204" pitchFamily="34" charset="0"/>
              </a:rPr>
              <a:t>The Workplan Narrative is the response to all five rating factors listed in Section V of this NOFO and encompass the proposed IHBG Competitive project(s). HUD </a:t>
            </a:r>
            <a:r>
              <a:rPr lang="en-US" sz="2400" u="sng">
                <a:latin typeface="Cambria" panose="02040503050406030204" pitchFamily="18" charset="0"/>
                <a:ea typeface="Cambria" panose="02040503050406030204" pitchFamily="18" charset="0"/>
                <a:cs typeface="Calibri" panose="020F0502020204030204" pitchFamily="34" charset="0"/>
              </a:rPr>
              <a:t>will not </a:t>
            </a:r>
            <a:r>
              <a:rPr lang="en-US" sz="2400">
                <a:latin typeface="Cambria" panose="02040503050406030204" pitchFamily="18" charset="0"/>
                <a:ea typeface="Cambria" panose="02040503050406030204" pitchFamily="18" charset="0"/>
                <a:cs typeface="Calibri" panose="020F0502020204030204" pitchFamily="34" charset="0"/>
              </a:rPr>
              <a:t>review applications with Workplan Narratives that do not comply with the following requirements. (Please see next slide)</a:t>
            </a:r>
          </a:p>
          <a:p>
            <a:pPr marL="633413" lvl="0" indent="-285750">
              <a:buFont typeface="Arial" panose="020B0604020202020204" pitchFamily="34" charset="0"/>
              <a:buChar char="•"/>
            </a:pPr>
            <a:endParaRPr lang="en-US" sz="1600">
              <a:latin typeface="Cambria" panose="02040503050406030204" pitchFamily="18" charset="0"/>
              <a:ea typeface="Cambria" panose="02040503050406030204" pitchFamily="18" charset="0"/>
              <a:cs typeface="Calibri" panose="020F0502020204030204" pitchFamily="34" charset="0"/>
            </a:endParaRPr>
          </a:p>
        </p:txBody>
      </p:sp>
      <p:cxnSp>
        <p:nvCxnSpPr>
          <p:cNvPr id="6" name="Straight Connector 5">
            <a:extLst>
              <a:ext uri="{FF2B5EF4-FFF2-40B4-BE49-F238E27FC236}">
                <a16:creationId xmlns:a16="http://schemas.microsoft.com/office/drawing/2014/main" id="{91DCD482-F826-4AFA-9340-3FB9BD6E1936}"/>
              </a:ext>
            </a:extLst>
          </p:cNvPr>
          <p:cNvCxnSpPr>
            <a:cxnSpLocks/>
          </p:cNvCxnSpPr>
          <p:nvPr/>
        </p:nvCxnSpPr>
        <p:spPr>
          <a:xfrm>
            <a:off x="873774" y="879410"/>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D05F9FE-0B0F-EF2A-6826-C32EA5B346BF}"/>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BA368D67-AE1C-2918-693B-0E834420351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FE60254B-0766-7A24-CECF-E87B95300B4B}"/>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F3924316-BB76-F432-8BAD-6D556F85C37F}"/>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A7CAB2A7-D3AA-4395-9270-701FD7F19C5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72C8931D-4AC3-A505-E457-43C081B60C1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4257258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025FE54-9D4D-477C-B470-9143E45B3C0E}"/>
              </a:ext>
            </a:extLst>
          </p:cNvPr>
          <p:cNvSpPr>
            <a:spLocks noGrp="1" noChangeArrowheads="1"/>
          </p:cNvSpPr>
          <p:nvPr>
            <p:ph type="title"/>
          </p:nvPr>
        </p:nvSpPr>
        <p:spPr>
          <a:xfrm>
            <a:off x="740424" y="111109"/>
            <a:ext cx="7823566" cy="960668"/>
          </a:xfrm>
        </p:spPr>
        <p:txBody>
          <a:bodyPr rtlCol="0">
            <a:normAutofit/>
          </a:bodyPr>
          <a:lstStyle/>
          <a:p>
            <a:pPr eaLnBrk="1" fontAlgn="auto" hangingPunct="1">
              <a:spcAft>
                <a:spcPts val="0"/>
              </a:spcAft>
              <a:defRPr/>
            </a:pPr>
            <a:r>
              <a:rPr lang="en-US" sz="4000" b="1">
                <a:latin typeface="Cambria" panose="02040503050406030204" pitchFamily="18" charset="0"/>
                <a:ea typeface="Cambria" panose="02040503050406030204" pitchFamily="18" charset="0"/>
                <a:cs typeface="Arial" panose="020B0604020202020204" pitchFamily="34" charset="0"/>
              </a:rPr>
              <a:t>THRESHOLD REQUIREMENTS</a:t>
            </a:r>
          </a:p>
        </p:txBody>
      </p:sp>
      <p:sp>
        <p:nvSpPr>
          <p:cNvPr id="2" name="Rectangle 1">
            <a:extLst>
              <a:ext uri="{FF2B5EF4-FFF2-40B4-BE49-F238E27FC236}">
                <a16:creationId xmlns:a16="http://schemas.microsoft.com/office/drawing/2014/main" id="{9B392BB7-3462-43DE-84D9-D0B757904ECB}"/>
              </a:ext>
            </a:extLst>
          </p:cNvPr>
          <p:cNvSpPr/>
          <p:nvPr/>
        </p:nvSpPr>
        <p:spPr>
          <a:xfrm>
            <a:off x="337931" y="1136354"/>
            <a:ext cx="8412862" cy="3785652"/>
          </a:xfrm>
          <a:prstGeom prst="rect">
            <a:avLst/>
          </a:prstGeom>
        </p:spPr>
        <p:txBody>
          <a:bodyPr wrap="square">
            <a:spAutoFit/>
          </a:bodyPr>
          <a:lstStyle/>
          <a:p>
            <a:pPr marL="633413" lvl="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Maximum 30 pages (excluding supporting attachments and required forms);</a:t>
            </a:r>
          </a:p>
          <a:p>
            <a:pPr marL="633413" lvl="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Double-Spaced;</a:t>
            </a:r>
          </a:p>
          <a:p>
            <a:pPr marL="633413" lvl="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Letter-sized paper, 8-1/2 x 11 inches;</a:t>
            </a:r>
          </a:p>
          <a:p>
            <a:pPr marL="633413" lvl="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Times New Roman 12-point font; </a:t>
            </a:r>
          </a:p>
          <a:p>
            <a:pPr marL="633413" lvl="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At least 1-inch margins on all sides;</a:t>
            </a:r>
          </a:p>
          <a:p>
            <a:pPr marL="633413" indent="-285750">
              <a:buFont typeface="Arial" panose="020B0604020202020204" pitchFamily="34" charset="0"/>
              <a:buChar char="•"/>
            </a:pPr>
            <a:r>
              <a:rPr lang="en-US">
                <a:solidFill>
                  <a:srgbClr val="000000"/>
                </a:solidFill>
                <a:effectLst/>
                <a:latin typeface="Cambria" panose="02040503050406030204" pitchFamily="18" charset="0"/>
                <a:ea typeface="Cambria" panose="02040503050406030204" pitchFamily="18" charset="0"/>
              </a:rPr>
              <a:t>Footnotes may follow standard footnote format of 10-point font and </a:t>
            </a:r>
            <a:r>
              <a:rPr lang="en-US" u="sng">
                <a:solidFill>
                  <a:srgbClr val="000000"/>
                </a:solidFill>
                <a:effectLst/>
                <a:latin typeface="Cambria" panose="02040503050406030204" pitchFamily="18" charset="0"/>
                <a:ea typeface="Cambria" panose="02040503050406030204" pitchFamily="18" charset="0"/>
              </a:rPr>
              <a:t>single-spaced;</a:t>
            </a:r>
          </a:p>
          <a:p>
            <a:pPr marL="633413" indent="-285750">
              <a:buFont typeface="Arial" panose="020B0604020202020204" pitchFamily="34" charset="0"/>
              <a:buChar char="•"/>
            </a:pPr>
            <a:r>
              <a:rPr lang="en-US">
                <a:solidFill>
                  <a:srgbClr val="000000"/>
                </a:solidFill>
                <a:effectLst/>
                <a:latin typeface="Cambria" panose="02040503050406030204" pitchFamily="18" charset="0"/>
                <a:ea typeface="Cambria" panose="02040503050406030204" pitchFamily="18" charset="0"/>
              </a:rPr>
              <a:t>Tables may be single-spaced (in Times New Romans 12-point font).</a:t>
            </a:r>
          </a:p>
          <a:p>
            <a:pPr marL="633413" lvl="0" indent="-285750">
              <a:buFont typeface="Arial" panose="020B0604020202020204" pitchFamily="34" charset="0"/>
              <a:buChar char="•"/>
            </a:pPr>
            <a:endParaRPr lang="en-US" sz="1600">
              <a:latin typeface="Cambria" panose="02040503050406030204" pitchFamily="18" charset="0"/>
              <a:ea typeface="Cambria" panose="02040503050406030204" pitchFamily="18" charset="0"/>
              <a:cs typeface="Calibri" panose="020F0502020204030204" pitchFamily="34" charset="0"/>
            </a:endParaRPr>
          </a:p>
          <a:p>
            <a:pPr marL="347663"/>
            <a:r>
              <a:rPr lang="en-US" sz="1600" b="1">
                <a:highlight>
                  <a:srgbClr val="FFFF00"/>
                </a:highlight>
                <a:latin typeface="Cambria" panose="02040503050406030204" pitchFamily="18" charset="0"/>
                <a:ea typeface="Cambria" panose="02040503050406030204" pitchFamily="18" charset="0"/>
                <a:cs typeface="Calibri" panose="020F0502020204030204" pitchFamily="34" charset="0"/>
              </a:rPr>
              <a:t>NOTE:</a:t>
            </a:r>
            <a:r>
              <a:rPr lang="en-US" sz="1600">
                <a:latin typeface="Cambria" panose="02040503050406030204" pitchFamily="18" charset="0"/>
                <a:ea typeface="Cambria" panose="02040503050406030204" pitchFamily="18" charset="0"/>
                <a:cs typeface="Calibri" panose="020F0502020204030204" pitchFamily="34" charset="0"/>
              </a:rPr>
              <a:t> </a:t>
            </a:r>
            <a:r>
              <a:rPr lang="en-US" sz="1600">
                <a:solidFill>
                  <a:srgbClr val="000000"/>
                </a:solidFill>
                <a:effectLst/>
                <a:latin typeface="Cambria" panose="02040503050406030204" pitchFamily="18" charset="0"/>
                <a:ea typeface="Cambria" panose="02040503050406030204" pitchFamily="18" charset="0"/>
              </a:rPr>
              <a:t>HUD will not accept a workplan narrative that is completed and submitted entirely in table format within the grant application. If an entire workplan narrative is submitted in table format, the grant application will not be reviewed and will not receive further consideration for funding.</a:t>
            </a:r>
          </a:p>
          <a:p>
            <a:pPr marL="347663" lvl="0"/>
            <a:endParaRPr lang="en-US" sz="1600">
              <a:latin typeface="Cambria" panose="02040503050406030204" pitchFamily="18" charset="0"/>
              <a:ea typeface="Cambria" panose="02040503050406030204" pitchFamily="18" charset="0"/>
              <a:cs typeface="Calibri" panose="020F0502020204030204" pitchFamily="34" charset="0"/>
            </a:endParaRPr>
          </a:p>
        </p:txBody>
      </p:sp>
      <p:cxnSp>
        <p:nvCxnSpPr>
          <p:cNvPr id="6" name="Straight Connector 5">
            <a:extLst>
              <a:ext uri="{FF2B5EF4-FFF2-40B4-BE49-F238E27FC236}">
                <a16:creationId xmlns:a16="http://schemas.microsoft.com/office/drawing/2014/main" id="{91DCD482-F826-4AFA-9340-3FB9BD6E1936}"/>
              </a:ext>
            </a:extLst>
          </p:cNvPr>
          <p:cNvCxnSpPr>
            <a:cxnSpLocks/>
          </p:cNvCxnSpPr>
          <p:nvPr/>
        </p:nvCxnSpPr>
        <p:spPr>
          <a:xfrm>
            <a:off x="873774" y="879410"/>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D05F9FE-0B0F-EF2A-6826-C32EA5B346BF}"/>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BA368D67-AE1C-2918-693B-0E834420351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FE60254B-0766-7A24-CECF-E87B95300B4B}"/>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F3924316-BB76-F432-8BAD-6D556F85C37F}"/>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A7CAB2A7-D3AA-4395-9270-701FD7F19C5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72C8931D-4AC3-A505-E457-43C081B60C1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3550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84" y="139158"/>
            <a:ext cx="6683765" cy="960668"/>
          </a:xfrm>
        </p:spPr>
        <p:txBody>
          <a:bodyPr>
            <a:normAutofit/>
          </a:bodyPr>
          <a:lstStyle/>
          <a:p>
            <a:r>
              <a:rPr lang="en-US" sz="3200" b="1">
                <a:latin typeface="Cambria" panose="02040503050406030204" pitchFamily="18" charset="0"/>
              </a:rPr>
              <a:t>FUNDING OPPORTUNITY</a:t>
            </a:r>
          </a:p>
        </p:txBody>
      </p:sp>
      <p:sp>
        <p:nvSpPr>
          <p:cNvPr id="3" name="Content Placeholder 2"/>
          <p:cNvSpPr>
            <a:spLocks noGrp="1"/>
          </p:cNvSpPr>
          <p:nvPr>
            <p:ph idx="1"/>
          </p:nvPr>
        </p:nvSpPr>
        <p:spPr>
          <a:xfrm>
            <a:off x="1199752" y="1144796"/>
            <a:ext cx="7111519" cy="3268878"/>
          </a:xfrm>
        </p:spPr>
        <p:txBody>
          <a:bodyPr vert="horz" lIns="91440" tIns="45720" rIns="91440" bIns="45720" rtlCol="0" anchor="t">
            <a:normAutofit fontScale="25000" lnSpcReduction="20000"/>
          </a:bodyPr>
          <a:lstStyle/>
          <a:p>
            <a:pPr marL="0" indent="0" algn="just">
              <a:lnSpc>
                <a:spcPct val="120000"/>
              </a:lnSpc>
              <a:buNone/>
            </a:pPr>
            <a:r>
              <a:rPr lang="en-US" sz="7200" dirty="0">
                <a:latin typeface="Cambria"/>
                <a:ea typeface="Cambria"/>
                <a:cs typeface="Calibri"/>
              </a:rPr>
              <a:t>In the Consolidated Appropriations Act of 2022, Congress provided a total of </a:t>
            </a:r>
            <a:r>
              <a:rPr lang="en-US" sz="7200" b="1" dirty="0">
                <a:latin typeface="Cambria"/>
                <a:ea typeface="Cambria"/>
                <a:cs typeface="Calibri"/>
              </a:rPr>
              <a:t>$150,000,000 </a:t>
            </a:r>
            <a:r>
              <a:rPr lang="en-US" sz="7200" dirty="0">
                <a:latin typeface="Cambria"/>
                <a:ea typeface="Cambria"/>
                <a:cs typeface="Calibri"/>
              </a:rPr>
              <a:t>for competitive grants to eligible IHBG recipients authorized under NAHASDA in addition to formula-based funding. </a:t>
            </a:r>
            <a:endParaRPr lang="en-US" sz="7200" dirty="0">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spcBef>
                <a:spcPts val="0"/>
              </a:spcBef>
              <a:buNone/>
            </a:pPr>
            <a:endParaRPr lang="en-US" sz="4000">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buNone/>
            </a:pPr>
            <a:r>
              <a:rPr lang="en-US" sz="7200" dirty="0">
                <a:latin typeface="Cambria"/>
                <a:ea typeface="Cambria"/>
                <a:cs typeface="Calibri"/>
              </a:rPr>
              <a:t>HUD awarded amounts appropriated in FY2022 to applicants under the FY2021 IHBG Competitive NOFO due to an HUD errors. Accordingly, HUD  is making </a:t>
            </a:r>
            <a:r>
              <a:rPr lang="en-US" sz="7200" b="1" dirty="0">
                <a:latin typeface="Cambria"/>
                <a:ea typeface="Cambria"/>
                <a:cs typeface="Calibri"/>
              </a:rPr>
              <a:t>$129 million </a:t>
            </a:r>
            <a:r>
              <a:rPr lang="en-US" sz="7200" dirty="0">
                <a:latin typeface="Cambria"/>
                <a:ea typeface="Cambria"/>
                <a:cs typeface="Calibri"/>
              </a:rPr>
              <a:t>available under this NOFO.</a:t>
            </a:r>
          </a:p>
          <a:p>
            <a:pPr marL="0" indent="0" algn="just">
              <a:lnSpc>
                <a:spcPct val="120000"/>
              </a:lnSpc>
              <a:buNone/>
            </a:pPr>
            <a:endParaRPr lang="en-US" sz="3600">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buNone/>
            </a:pPr>
            <a:r>
              <a:rPr lang="en-US" sz="7200" dirty="0">
                <a:latin typeface="Cambria"/>
                <a:ea typeface="Cambria"/>
                <a:cs typeface="Calibri"/>
              </a:rPr>
              <a:t>This Notice of Funding Opportunity (NOFO) FR-6600-N-48 announces the availability of Indian Housing Block Grant (IHBG)--Competitive Grants.</a:t>
            </a:r>
          </a:p>
          <a:p>
            <a:pPr marL="0" indent="0">
              <a:lnSpc>
                <a:spcPct val="120000"/>
              </a:lnSpc>
              <a:buNone/>
            </a:pPr>
            <a:endParaRPr lang="en-US" sz="7200">
              <a:latin typeface="Cambria" panose="02040503050406030204" pitchFamily="18" charset="0"/>
              <a:ea typeface="Cambria" panose="02040503050406030204" pitchFamily="18" charset="0"/>
              <a:cs typeface="Calibri" panose="020F0502020204030204" pitchFamily="34" charset="0"/>
            </a:endParaRPr>
          </a:p>
          <a:p>
            <a:pPr marL="0" indent="0">
              <a:buNone/>
            </a:pPr>
            <a:endParaRPr lang="en-US" sz="7200">
              <a:latin typeface="Calibri" panose="020F0502020204030204" pitchFamily="34" charset="0"/>
              <a:cs typeface="Calibri" panose="020F0502020204030204" pitchFamily="34" charset="0"/>
            </a:endParaRPr>
          </a:p>
          <a:p>
            <a:pPr marL="0" indent="0">
              <a:buNone/>
            </a:pPr>
            <a:endParaRPr lang="en-US" sz="7200">
              <a:latin typeface="Calibri" panose="020F0502020204030204" pitchFamily="34" charset="0"/>
              <a:cs typeface="Calibri" panose="020F0502020204030204" pitchFamily="34" charset="0"/>
            </a:endParaRPr>
          </a:p>
          <a:p>
            <a:pPr marL="0" indent="0">
              <a:buNone/>
            </a:pPr>
            <a:endParaRPr lang="en-US" sz="1300">
              <a:solidFill>
                <a:srgbClr val="FFFFFF"/>
              </a:solidFill>
              <a:latin typeface="Cambria" panose="02040503050406030204" pitchFamily="18" charset="0"/>
            </a:endParaRPr>
          </a:p>
        </p:txBody>
      </p:sp>
      <p:sp>
        <p:nvSpPr>
          <p:cNvPr id="4" name="Slide Number Placeholder 3"/>
          <p:cNvSpPr>
            <a:spLocks noGrp="1"/>
          </p:cNvSpPr>
          <p:nvPr>
            <p:ph type="sldNum" sz="quarter" idx="12"/>
          </p:nvPr>
        </p:nvSpPr>
        <p:spPr>
          <a:xfrm>
            <a:off x="8043634" y="4538496"/>
            <a:ext cx="584825" cy="273844"/>
          </a:xfrm>
        </p:spPr>
        <p:txBody>
          <a:bodyPr>
            <a:noAutofit/>
          </a:bodyPr>
          <a:lstStyle/>
          <a:p>
            <a:pPr>
              <a:spcAft>
                <a:spcPts val="600"/>
              </a:spcAft>
            </a:pPr>
            <a:fld id="{47D326A9-C7FB-474D-8472-18C731E71348}" type="slidenum">
              <a:rPr lang="en-US" sz="1800">
                <a:solidFill>
                  <a:srgbClr val="FFFFFF"/>
                </a:solidFill>
              </a:rPr>
              <a:pPr>
                <a:spcAft>
                  <a:spcPts val="600"/>
                </a:spcAft>
              </a:pPr>
              <a:t>4</a:t>
            </a:fld>
            <a:endParaRPr lang="en-US" sz="1800">
              <a:solidFill>
                <a:srgbClr val="FFFFFF"/>
              </a:solidFill>
            </a:endParaRPr>
          </a:p>
        </p:txBody>
      </p:sp>
      <p:sp>
        <p:nvSpPr>
          <p:cNvPr id="5" name="Arrow: Right 4">
            <a:extLst>
              <a:ext uri="{FF2B5EF4-FFF2-40B4-BE49-F238E27FC236}">
                <a16:creationId xmlns:a16="http://schemas.microsoft.com/office/drawing/2014/main" id="{A1BF8489-E1D6-4E0F-ADB6-3AFC2C460A96}"/>
              </a:ext>
            </a:extLst>
          </p:cNvPr>
          <p:cNvSpPr/>
          <p:nvPr/>
        </p:nvSpPr>
        <p:spPr>
          <a:xfrm>
            <a:off x="634532" y="1278760"/>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Arrow: Right 13">
            <a:extLst>
              <a:ext uri="{FF2B5EF4-FFF2-40B4-BE49-F238E27FC236}">
                <a16:creationId xmlns:a16="http://schemas.microsoft.com/office/drawing/2014/main" id="{315433B5-D723-4C0D-A6DA-D7B0BBE0647E}"/>
              </a:ext>
            </a:extLst>
          </p:cNvPr>
          <p:cNvSpPr/>
          <p:nvPr/>
        </p:nvSpPr>
        <p:spPr>
          <a:xfrm>
            <a:off x="627425" y="3861250"/>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6" name="Arrow: Right 15">
            <a:extLst>
              <a:ext uri="{FF2B5EF4-FFF2-40B4-BE49-F238E27FC236}">
                <a16:creationId xmlns:a16="http://schemas.microsoft.com/office/drawing/2014/main" id="{E3D6A190-0BFA-41B4-818C-323175383E16}"/>
              </a:ext>
            </a:extLst>
          </p:cNvPr>
          <p:cNvSpPr/>
          <p:nvPr/>
        </p:nvSpPr>
        <p:spPr>
          <a:xfrm>
            <a:off x="641632" y="2656040"/>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8" name="Straight Connector 7">
            <a:extLst>
              <a:ext uri="{FF2B5EF4-FFF2-40B4-BE49-F238E27FC236}">
                <a16:creationId xmlns:a16="http://schemas.microsoft.com/office/drawing/2014/main" id="{AEC5FDCB-E1E4-4730-AF19-11FF1E1E9BEE}"/>
              </a:ext>
            </a:extLst>
          </p:cNvPr>
          <p:cNvCxnSpPr/>
          <p:nvPr/>
        </p:nvCxnSpPr>
        <p:spPr>
          <a:xfrm>
            <a:off x="1044504" y="879703"/>
            <a:ext cx="5486400"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0" name="Group 9">
            <a:extLst>
              <a:ext uri="{FF2B5EF4-FFF2-40B4-BE49-F238E27FC236}">
                <a16:creationId xmlns:a16="http://schemas.microsoft.com/office/drawing/2014/main" id="{767F0F40-C9E6-9BCE-6FF3-2F3D42CE1BC2}"/>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1F61281B-EB48-714B-A691-B8B037BE9C6B}"/>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1F0697F-3E6B-26AB-682D-17732E11AEAE}"/>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5" name="Group 14">
            <a:extLst>
              <a:ext uri="{FF2B5EF4-FFF2-40B4-BE49-F238E27FC236}">
                <a16:creationId xmlns:a16="http://schemas.microsoft.com/office/drawing/2014/main" id="{3DAC7E54-4407-C2F5-47DF-01605146EB7E}"/>
              </a:ext>
            </a:extLst>
          </p:cNvPr>
          <p:cNvGrpSpPr/>
          <p:nvPr/>
        </p:nvGrpSpPr>
        <p:grpSpPr>
          <a:xfrm>
            <a:off x="8750794" y="-22485"/>
            <a:ext cx="431659" cy="5165985"/>
            <a:chOff x="-13721" y="-22485"/>
            <a:chExt cx="493405" cy="5165985"/>
          </a:xfrm>
        </p:grpSpPr>
        <p:pic>
          <p:nvPicPr>
            <p:cNvPr id="17" name="Picture 16">
              <a:extLst>
                <a:ext uri="{FF2B5EF4-FFF2-40B4-BE49-F238E27FC236}">
                  <a16:creationId xmlns:a16="http://schemas.microsoft.com/office/drawing/2014/main" id="{CE4FCCEE-0D9E-6DF9-F40C-629982B2484D}"/>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8" name="Picture 17">
              <a:extLst>
                <a:ext uri="{FF2B5EF4-FFF2-40B4-BE49-F238E27FC236}">
                  <a16:creationId xmlns:a16="http://schemas.microsoft.com/office/drawing/2014/main" id="{6F5A6B84-F798-52E9-5125-C5E72B0927BC}"/>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924254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26" y="396893"/>
            <a:ext cx="6683765" cy="960668"/>
          </a:xfrm>
        </p:spPr>
        <p:txBody>
          <a:bodyPr>
            <a:normAutofit/>
          </a:bodyPr>
          <a:lstStyle/>
          <a:p>
            <a:r>
              <a:rPr lang="en-US" sz="31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Statutory and Regulatory Requirements Affecting Eligibility  </a:t>
            </a:r>
          </a:p>
        </p:txBody>
      </p:sp>
      <p:sp>
        <p:nvSpPr>
          <p:cNvPr id="7" name="Content Placeholder 6">
            <a:extLst>
              <a:ext uri="{FF2B5EF4-FFF2-40B4-BE49-F238E27FC236}">
                <a16:creationId xmlns:a16="http://schemas.microsoft.com/office/drawing/2014/main" id="{262F457D-3FDA-4AD2-94B9-B01AD64FFCAB}"/>
              </a:ext>
            </a:extLst>
          </p:cNvPr>
          <p:cNvSpPr>
            <a:spLocks noGrp="1"/>
          </p:cNvSpPr>
          <p:nvPr>
            <p:ph idx="1"/>
          </p:nvPr>
        </p:nvSpPr>
        <p:spPr>
          <a:xfrm>
            <a:off x="1019514" y="1580551"/>
            <a:ext cx="6686550" cy="2833217"/>
          </a:xfrm>
        </p:spPr>
        <p:txBody>
          <a:bodyPr vert="horz" lIns="91440" tIns="45720" rIns="91440" bIns="45720" rtlCol="0" anchor="t">
            <a:normAutofit/>
          </a:bodyPr>
          <a:lstStyle/>
          <a:p>
            <a:pPr marL="401638" indent="-401638"/>
            <a:r>
              <a:rPr lang="en-US" sz="2400">
                <a:latin typeface="Cambria" panose="02040503050406030204" pitchFamily="18" charset="0"/>
                <a:ea typeface="Cambria" panose="02040503050406030204" pitchFamily="18" charset="0"/>
                <a:cs typeface="Calibri" panose="020F0502020204030204" pitchFamily="34" charset="0"/>
              </a:rPr>
              <a:t>Eligibility Requirements for Applicants of HUD's Grant Programs</a:t>
            </a:r>
          </a:p>
          <a:p>
            <a:pPr marL="401638" indent="-401638"/>
            <a:r>
              <a:rPr lang="en-US" sz="2400">
                <a:latin typeface="Cambria" panose="02040503050406030204" pitchFamily="18" charset="0"/>
                <a:ea typeface="Cambria" panose="02040503050406030204" pitchFamily="18" charset="0"/>
                <a:cs typeface="Calibri" panose="020F0502020204030204" pitchFamily="34" charset="0"/>
              </a:rPr>
              <a:t>Program Specific Requirements </a:t>
            </a:r>
          </a:p>
          <a:p>
            <a:pPr marL="401638" indent="-401638"/>
            <a:r>
              <a:rPr lang="en-US" sz="2400">
                <a:latin typeface="Cambria" panose="02040503050406030204" pitchFamily="18" charset="0"/>
                <a:ea typeface="Cambria" panose="02040503050406030204" pitchFamily="18" charset="0"/>
                <a:cs typeface="Calibri" panose="020F0502020204030204" pitchFamily="34" charset="0"/>
              </a:rPr>
              <a:t>Criteria for Beneficiaries </a:t>
            </a:r>
          </a:p>
        </p:txBody>
      </p:sp>
      <p:sp>
        <p:nvSpPr>
          <p:cNvPr id="4" name="Slide Number Placeholder 3"/>
          <p:cNvSpPr>
            <a:spLocks noGrp="1"/>
          </p:cNvSpPr>
          <p:nvPr>
            <p:ph type="sldNum" sz="quarter" idx="12"/>
          </p:nvPr>
        </p:nvSpPr>
        <p:spPr/>
        <p:txBody>
          <a:bodyPr>
            <a:normAutofit fontScale="40000" lnSpcReduction="20000"/>
          </a:bodyPr>
          <a:lstStyle/>
          <a:p>
            <a:pPr>
              <a:spcAft>
                <a:spcPts val="600"/>
              </a:spcAft>
            </a:pPr>
            <a:fld id="{47D326A9-C7FB-474D-8472-18C731E71348}" type="slidenum">
              <a:rPr lang="en-US" sz="3600">
                <a:solidFill>
                  <a:srgbClr val="FFFFFF"/>
                </a:solidFill>
              </a:rPr>
              <a:pPr>
                <a:spcAft>
                  <a:spcPts val="600"/>
                </a:spcAft>
              </a:pPr>
              <a:t>40</a:t>
            </a:fld>
            <a:endParaRPr lang="en-US" sz="3600">
              <a:solidFill>
                <a:srgbClr val="FFFFFF"/>
              </a:solidFill>
            </a:endParaRPr>
          </a:p>
        </p:txBody>
      </p:sp>
      <p:cxnSp>
        <p:nvCxnSpPr>
          <p:cNvPr id="5" name="Straight Connector 4">
            <a:extLst>
              <a:ext uri="{FF2B5EF4-FFF2-40B4-BE49-F238E27FC236}">
                <a16:creationId xmlns:a16="http://schemas.microsoft.com/office/drawing/2014/main" id="{A6BC5616-8612-4D29-BFB5-0F4BEC731B88}"/>
              </a:ext>
            </a:extLst>
          </p:cNvPr>
          <p:cNvCxnSpPr>
            <a:cxnSpLocks/>
          </p:cNvCxnSpPr>
          <p:nvPr/>
        </p:nvCxnSpPr>
        <p:spPr>
          <a:xfrm>
            <a:off x="928254" y="1377852"/>
            <a:ext cx="661848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2B92631-5572-9490-B164-0F15967EB859}"/>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DFD74E4A-17FD-F1EF-05DE-64D13FF6AEB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8" name="Picture 7">
              <a:extLst>
                <a:ext uri="{FF2B5EF4-FFF2-40B4-BE49-F238E27FC236}">
                  <a16:creationId xmlns:a16="http://schemas.microsoft.com/office/drawing/2014/main" id="{1BB9D739-83BA-B9E4-2236-596E6E574328}"/>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9" name="Group 8">
            <a:extLst>
              <a:ext uri="{FF2B5EF4-FFF2-40B4-BE49-F238E27FC236}">
                <a16:creationId xmlns:a16="http://schemas.microsoft.com/office/drawing/2014/main" id="{D1069290-5108-601D-8BA7-3E2C00C5D111}"/>
              </a:ext>
            </a:extLst>
          </p:cNvPr>
          <p:cNvGrpSpPr/>
          <p:nvPr/>
        </p:nvGrpSpPr>
        <p:grpSpPr>
          <a:xfrm>
            <a:off x="8750794" y="-22485"/>
            <a:ext cx="431659" cy="5165985"/>
            <a:chOff x="-13721" y="-22485"/>
            <a:chExt cx="493405" cy="5165985"/>
          </a:xfrm>
        </p:grpSpPr>
        <p:pic>
          <p:nvPicPr>
            <p:cNvPr id="10" name="Picture 9">
              <a:extLst>
                <a:ext uri="{FF2B5EF4-FFF2-40B4-BE49-F238E27FC236}">
                  <a16:creationId xmlns:a16="http://schemas.microsoft.com/office/drawing/2014/main" id="{C1C9359B-B58D-72F5-BCC9-829C3F9196F0}"/>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D944DA93-3DE4-0A2E-32B9-CFB27608F90A}"/>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86796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DF3A-9A80-4AC3-BF16-15652BD25CB1}"/>
              </a:ext>
            </a:extLst>
          </p:cNvPr>
          <p:cNvSpPr>
            <a:spLocks noGrp="1"/>
          </p:cNvSpPr>
          <p:nvPr>
            <p:ph type="ctrTitle"/>
          </p:nvPr>
        </p:nvSpPr>
        <p:spPr>
          <a:xfrm>
            <a:off x="422639" y="856209"/>
            <a:ext cx="8178799" cy="1753108"/>
          </a:xfrm>
          <a:effectLst>
            <a:outerShdw blurRad="88900" dist="38100" dir="2700000" algn="tl" rotWithShape="0">
              <a:prstClr val="black">
                <a:alpha val="30000"/>
              </a:prstClr>
            </a:outerShdw>
          </a:effectLst>
        </p:spPr>
        <p:txBody>
          <a:bodyPr>
            <a:normAutofit/>
          </a:bodyPr>
          <a:lstStyle/>
          <a:p>
            <a:pPr algn="ctr"/>
            <a:r>
              <a:rPr lang="en-US" sz="4800" b="1">
                <a:latin typeface="Cambria" panose="02040503050406030204" pitchFamily="18" charset="0"/>
              </a:rPr>
              <a:t>IV. Application and Submission Information </a:t>
            </a:r>
          </a:p>
        </p:txBody>
      </p:sp>
      <p:sp>
        <p:nvSpPr>
          <p:cNvPr id="4" name="Slide Number Placeholder 3">
            <a:extLst>
              <a:ext uri="{FF2B5EF4-FFF2-40B4-BE49-F238E27FC236}">
                <a16:creationId xmlns:a16="http://schemas.microsoft.com/office/drawing/2014/main" id="{8313BAF4-0DB9-48EC-9153-0C83A4ED77E3}"/>
              </a:ext>
            </a:extLst>
          </p:cNvPr>
          <p:cNvSpPr>
            <a:spLocks noGrp="1"/>
          </p:cNvSpPr>
          <p:nvPr>
            <p:ph type="sldNum" sz="quarter" idx="12"/>
          </p:nvPr>
        </p:nvSpPr>
        <p:spPr>
          <a:xfrm>
            <a:off x="7945566" y="4452140"/>
            <a:ext cx="878916" cy="274320"/>
          </a:xfrm>
        </p:spPr>
        <p:txBody>
          <a:bodyPr>
            <a:noAutofit/>
          </a:bodyPr>
          <a:lstStyle/>
          <a:p>
            <a:pPr>
              <a:spcAft>
                <a:spcPts val="600"/>
              </a:spcAft>
            </a:pPr>
            <a:fld id="{47D326A9-C7FB-474D-8472-18C731E71348}" type="slidenum">
              <a:rPr lang="en-US" sz="2000"/>
              <a:pPr>
                <a:spcAft>
                  <a:spcPts val="600"/>
                </a:spcAft>
              </a:pPr>
              <a:t>41</a:t>
            </a:fld>
            <a:endParaRPr lang="en-US" sz="2000"/>
          </a:p>
        </p:txBody>
      </p:sp>
      <p:grpSp>
        <p:nvGrpSpPr>
          <p:cNvPr id="3" name="Group 2">
            <a:extLst>
              <a:ext uri="{FF2B5EF4-FFF2-40B4-BE49-F238E27FC236}">
                <a16:creationId xmlns:a16="http://schemas.microsoft.com/office/drawing/2014/main" id="{D17FA554-316D-2A9C-7037-75875C3CD5D7}"/>
              </a:ext>
            </a:extLst>
          </p:cNvPr>
          <p:cNvGrpSpPr/>
          <p:nvPr/>
        </p:nvGrpSpPr>
        <p:grpSpPr>
          <a:xfrm>
            <a:off x="2719" y="-21762"/>
            <a:ext cx="9160260" cy="477818"/>
            <a:chOff x="2719" y="-21763"/>
            <a:chExt cx="9160260" cy="703121"/>
          </a:xfrm>
        </p:grpSpPr>
        <p:pic>
          <p:nvPicPr>
            <p:cNvPr id="5" name="Picture 4">
              <a:extLst>
                <a:ext uri="{FF2B5EF4-FFF2-40B4-BE49-F238E27FC236}">
                  <a16:creationId xmlns:a16="http://schemas.microsoft.com/office/drawing/2014/main" id="{4A5DB8C1-BEA2-DC2C-79A7-906E25515258}"/>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6" name="Picture 5">
              <a:extLst>
                <a:ext uri="{FF2B5EF4-FFF2-40B4-BE49-F238E27FC236}">
                  <a16:creationId xmlns:a16="http://schemas.microsoft.com/office/drawing/2014/main" id="{D92548E6-4446-CEAE-0149-A8D70FAC87C0}"/>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7" name="Picture 6">
              <a:extLst>
                <a:ext uri="{FF2B5EF4-FFF2-40B4-BE49-F238E27FC236}">
                  <a16:creationId xmlns:a16="http://schemas.microsoft.com/office/drawing/2014/main" id="{E1CF37AC-557E-B5B9-45C6-B76FE65242F9}"/>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8" name="Group 7">
            <a:extLst>
              <a:ext uri="{FF2B5EF4-FFF2-40B4-BE49-F238E27FC236}">
                <a16:creationId xmlns:a16="http://schemas.microsoft.com/office/drawing/2014/main" id="{5EA8A018-50EC-002D-427E-AECC3362D68A}"/>
              </a:ext>
            </a:extLst>
          </p:cNvPr>
          <p:cNvGrpSpPr/>
          <p:nvPr/>
        </p:nvGrpSpPr>
        <p:grpSpPr>
          <a:xfrm>
            <a:off x="-16259" y="4676931"/>
            <a:ext cx="9160259" cy="477818"/>
            <a:chOff x="-16259" y="4451629"/>
            <a:chExt cx="9160259" cy="703120"/>
          </a:xfrm>
        </p:grpSpPr>
        <p:pic>
          <p:nvPicPr>
            <p:cNvPr id="13" name="Picture 12">
              <a:extLst>
                <a:ext uri="{FF2B5EF4-FFF2-40B4-BE49-F238E27FC236}">
                  <a16:creationId xmlns:a16="http://schemas.microsoft.com/office/drawing/2014/main" id="{AF4222A7-2C2F-6AC2-661B-C46D8AC39F90}"/>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14" name="Picture 13">
              <a:extLst>
                <a:ext uri="{FF2B5EF4-FFF2-40B4-BE49-F238E27FC236}">
                  <a16:creationId xmlns:a16="http://schemas.microsoft.com/office/drawing/2014/main" id="{3A3893A6-531E-4FAD-2FE3-104F10D01271}"/>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15" name="Picture 14">
              <a:extLst>
                <a:ext uri="{FF2B5EF4-FFF2-40B4-BE49-F238E27FC236}">
                  <a16:creationId xmlns:a16="http://schemas.microsoft.com/office/drawing/2014/main" id="{70EF7914-B536-0EF4-E9DF-431847A8791D}"/>
                </a:ext>
              </a:extLst>
            </p:cNvPr>
            <p:cNvPicPr>
              <a:picLocks noChangeAspect="1"/>
            </p:cNvPicPr>
            <p:nvPr/>
          </p:nvPicPr>
          <p:blipFill>
            <a:blip r:embed="rId3"/>
            <a:stretch>
              <a:fillRect/>
            </a:stretch>
          </p:blipFill>
          <p:spPr>
            <a:xfrm>
              <a:off x="6043757" y="4451629"/>
              <a:ext cx="3100243" cy="703120"/>
            </a:xfrm>
            <a:prstGeom prst="rect">
              <a:avLst/>
            </a:prstGeom>
          </p:spPr>
        </p:pic>
      </p:grpSp>
      <p:pic>
        <p:nvPicPr>
          <p:cNvPr id="16" name="Picture 2" descr="Squiggly Line Silhouette Image And Vector @ Silhouette.pics">
            <a:extLst>
              <a:ext uri="{FF2B5EF4-FFF2-40B4-BE49-F238E27FC236}">
                <a16:creationId xmlns:a16="http://schemas.microsoft.com/office/drawing/2014/main" id="{8BD0E173-675B-0B59-5F90-ACEB826E142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934" t="39691" r="30538" b="45795"/>
          <a:stretch/>
        </p:blipFill>
        <p:spPr bwMode="auto">
          <a:xfrm rot="10800000">
            <a:off x="2485949" y="2795398"/>
            <a:ext cx="4284831" cy="7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60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13C5F-2758-4D84-ADC8-67417CF2B2F3}"/>
              </a:ext>
            </a:extLst>
          </p:cNvPr>
          <p:cNvSpPr>
            <a:spLocks noGrp="1"/>
          </p:cNvSpPr>
          <p:nvPr>
            <p:ph idx="1"/>
          </p:nvPr>
        </p:nvSpPr>
        <p:spPr>
          <a:xfrm>
            <a:off x="988339" y="1373144"/>
            <a:ext cx="7467600" cy="3417244"/>
          </a:xfrm>
        </p:spPr>
        <p:txBody>
          <a:bodyPr vert="horz" lIns="91440" tIns="45720" rIns="91440" bIns="45720" rtlCol="0" anchor="t">
            <a:noAutofit/>
          </a:bodyPr>
          <a:lstStyle/>
          <a:p>
            <a:pPr marL="0" indent="0">
              <a:buNone/>
            </a:pPr>
            <a:r>
              <a:rPr lang="en-US" sz="2000" dirty="0">
                <a:latin typeface="Cambria"/>
                <a:ea typeface="Cambria"/>
                <a:cs typeface="Calibri"/>
              </a:rPr>
              <a:t>Download Application Instruction and Application Package </a:t>
            </a:r>
          </a:p>
          <a:p>
            <a:r>
              <a:rPr lang="en-US" sz="2000" b="1" dirty="0">
                <a:latin typeface="Cambria"/>
                <a:ea typeface="Cambria"/>
                <a:cs typeface="Calibri"/>
              </a:rPr>
              <a:t>Verify: </a:t>
            </a:r>
          </a:p>
          <a:p>
            <a:pPr lvl="1"/>
            <a:r>
              <a:rPr lang="en-US" sz="2000" b="1" dirty="0">
                <a:latin typeface="Cambria"/>
                <a:ea typeface="Cambria"/>
                <a:cs typeface="Calibri"/>
              </a:rPr>
              <a:t>Assistance Listing Number (Previously CFDA Number)</a:t>
            </a:r>
            <a:r>
              <a:rPr lang="en-US" sz="2000" dirty="0">
                <a:latin typeface="Cambria"/>
                <a:ea typeface="Cambria"/>
                <a:cs typeface="Calibri"/>
              </a:rPr>
              <a:t>: 14.867</a:t>
            </a:r>
          </a:p>
          <a:p>
            <a:pPr lvl="1"/>
            <a:r>
              <a:rPr lang="en-US" sz="2000" b="1" dirty="0">
                <a:latin typeface="Cambria"/>
                <a:ea typeface="Cambria"/>
                <a:cs typeface="Calibri"/>
              </a:rPr>
              <a:t>Opportunity Title</a:t>
            </a:r>
            <a:r>
              <a:rPr lang="en-US" sz="2000" dirty="0">
                <a:latin typeface="Cambria"/>
                <a:ea typeface="Cambria"/>
                <a:cs typeface="Calibri"/>
              </a:rPr>
              <a:t>: Indian Housing Block Grant – Competitive Grants</a:t>
            </a:r>
          </a:p>
          <a:p>
            <a:pPr lvl="1"/>
            <a:r>
              <a:rPr lang="en-US" sz="2000" b="1" dirty="0">
                <a:latin typeface="Cambria"/>
                <a:ea typeface="Cambria"/>
                <a:cs typeface="Calibri"/>
              </a:rPr>
              <a:t>Funding Opportunity Number</a:t>
            </a:r>
            <a:r>
              <a:rPr lang="en-US" sz="2000" dirty="0">
                <a:latin typeface="Cambria"/>
                <a:ea typeface="Cambria"/>
                <a:cs typeface="Calibri"/>
              </a:rPr>
              <a:t>: FR-6600-N-48</a:t>
            </a:r>
          </a:p>
          <a:p>
            <a:pPr marL="0" lvl="1" indent="0">
              <a:buNone/>
            </a:pPr>
            <a:r>
              <a:rPr lang="en-US" sz="2000" dirty="0">
                <a:latin typeface="Cambria"/>
                <a:ea typeface="Cambria"/>
                <a:cs typeface="Calibri"/>
              </a:rPr>
              <a:t>The Application package contains the portable document forms (PDFs) available on grants.gov, such as the SF-424.  The Instruction Download contains official copies of the NOFO and forms necessary for a complete application.  </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BDF01E7-0FE1-4110-8134-51B2940F6E95}"/>
              </a:ext>
            </a:extLst>
          </p:cNvPr>
          <p:cNvCxnSpPr>
            <a:cxnSpLocks/>
          </p:cNvCxnSpPr>
          <p:nvPr/>
        </p:nvCxnSpPr>
        <p:spPr>
          <a:xfrm>
            <a:off x="1068830" y="1232785"/>
            <a:ext cx="6019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0B2BE1-8BA2-4902-B505-2E23FAA43C21}"/>
              </a:ext>
            </a:extLst>
          </p:cNvPr>
          <p:cNvSpPr txBox="1"/>
          <p:nvPr/>
        </p:nvSpPr>
        <p:spPr>
          <a:xfrm>
            <a:off x="988339" y="610468"/>
            <a:ext cx="5638800" cy="461665"/>
          </a:xfrm>
          <a:prstGeom prst="rect">
            <a:avLst/>
          </a:prstGeom>
          <a:noFill/>
        </p:spPr>
        <p:txBody>
          <a:bodyPr wrap="square" rtlCol="0">
            <a:spAutoFit/>
          </a:bodyPr>
          <a:lstStyle/>
          <a:p>
            <a:r>
              <a:rPr lang="en-US" sz="2400" b="1">
                <a:latin typeface="Cambria" panose="02040503050406030204" pitchFamily="18" charset="0"/>
                <a:ea typeface="Cambria" panose="02040503050406030204" pitchFamily="18" charset="0"/>
                <a:cs typeface="Calibri" panose="020F0502020204030204" pitchFamily="34" charset="0"/>
              </a:rPr>
              <a:t>Obtaining an Application Package</a:t>
            </a:r>
          </a:p>
        </p:txBody>
      </p:sp>
      <p:grpSp>
        <p:nvGrpSpPr>
          <p:cNvPr id="2" name="Group 1">
            <a:extLst>
              <a:ext uri="{FF2B5EF4-FFF2-40B4-BE49-F238E27FC236}">
                <a16:creationId xmlns:a16="http://schemas.microsoft.com/office/drawing/2014/main" id="{445CE6C1-256F-F65B-48E8-F9FFD6C0D067}"/>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E3EDF473-1FD6-5754-17E7-195C34C7D30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0FE539B9-43BC-E5EB-0F77-6365DAD3F8B6}"/>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35C54057-38B4-5DC6-FB14-587B442FDA56}"/>
              </a:ext>
            </a:extLst>
          </p:cNvPr>
          <p:cNvGrpSpPr/>
          <p:nvPr/>
        </p:nvGrpSpPr>
        <p:grpSpPr>
          <a:xfrm>
            <a:off x="8750794" y="-22485"/>
            <a:ext cx="431659" cy="5165985"/>
            <a:chOff x="-13721" y="-22485"/>
            <a:chExt cx="493405" cy="5165985"/>
          </a:xfrm>
        </p:grpSpPr>
        <p:pic>
          <p:nvPicPr>
            <p:cNvPr id="8" name="Picture 7">
              <a:extLst>
                <a:ext uri="{FF2B5EF4-FFF2-40B4-BE49-F238E27FC236}">
                  <a16:creationId xmlns:a16="http://schemas.microsoft.com/office/drawing/2014/main" id="{6B1D6BCA-8632-A911-E64A-86B947CE0D4B}"/>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B4F90608-86E9-D270-4321-4DAB65E678E7}"/>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634953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13C5F-2758-4D84-ADC8-67417CF2B2F3}"/>
              </a:ext>
            </a:extLst>
          </p:cNvPr>
          <p:cNvSpPr>
            <a:spLocks noGrp="1"/>
          </p:cNvSpPr>
          <p:nvPr>
            <p:ph idx="1"/>
          </p:nvPr>
        </p:nvSpPr>
        <p:spPr>
          <a:xfrm>
            <a:off x="779078" y="1143999"/>
            <a:ext cx="7040947" cy="3760186"/>
          </a:xfrm>
        </p:spPr>
        <p:txBody>
          <a:bodyPr vert="horz" lIns="91440" tIns="45720" rIns="91440" bIns="45720" rtlCol="0" anchor="t">
            <a:noAutofit/>
          </a:bodyPr>
          <a:lstStyle/>
          <a:p>
            <a:r>
              <a:rPr lang="en-US" sz="2000" dirty="0">
                <a:latin typeface="Cambria"/>
                <a:ea typeface="Cambria"/>
              </a:rPr>
              <a:t>Download the most recent updated package in Grants.gov.</a:t>
            </a:r>
          </a:p>
          <a:p>
            <a:r>
              <a:rPr lang="en-US" sz="2000" dirty="0">
                <a:latin typeface="Cambria"/>
                <a:ea typeface="Cambria"/>
              </a:rPr>
              <a:t>Verify Assistance </a:t>
            </a:r>
            <a:r>
              <a:rPr lang="en-US" sz="2000" dirty="0" err="1">
                <a:latin typeface="Cambria"/>
                <a:ea typeface="Cambria"/>
              </a:rPr>
              <a:t>Listng</a:t>
            </a:r>
            <a:r>
              <a:rPr lang="en-US" sz="2000" dirty="0">
                <a:latin typeface="Cambria"/>
                <a:ea typeface="Cambria"/>
              </a:rPr>
              <a:t> Number, Funding Opportunity Title, and Funding Opportunity Number.</a:t>
            </a:r>
          </a:p>
          <a:p>
            <a:r>
              <a:rPr lang="en-US" sz="2000" dirty="0">
                <a:latin typeface="Cambria"/>
                <a:ea typeface="Cambria"/>
              </a:rPr>
              <a:t>View and print Instructions Download that contain official copies of the NOFO and all necessary forms to submit a complete application.</a:t>
            </a:r>
          </a:p>
          <a:p>
            <a:r>
              <a:rPr lang="en-US" sz="2000" dirty="0">
                <a:latin typeface="Cambria"/>
                <a:ea typeface="Cambria"/>
              </a:rPr>
              <a:t>Please view </a:t>
            </a:r>
            <a:r>
              <a:rPr lang="en-US" sz="2000" b="1" dirty="0">
                <a:latin typeface="Cambria"/>
                <a:ea typeface="Cambria"/>
              </a:rPr>
              <a:t>Dear Tribal Leader (DTL) </a:t>
            </a:r>
            <a:r>
              <a:rPr lang="en-US" sz="2000" dirty="0">
                <a:latin typeface="Cambria"/>
                <a:ea typeface="Cambria"/>
              </a:rPr>
              <a:t>letter (dated </a:t>
            </a:r>
            <a:r>
              <a:rPr lang="en-US" sz="2000" b="1" dirty="0">
                <a:latin typeface="Cambria"/>
                <a:ea typeface="Cambria"/>
              </a:rPr>
              <a:t>10/14/2022</a:t>
            </a:r>
            <a:r>
              <a:rPr lang="en-US" sz="2000" dirty="0">
                <a:latin typeface="Cambria"/>
                <a:ea typeface="Cambria"/>
              </a:rPr>
              <a:t>) posted on </a:t>
            </a:r>
            <a:r>
              <a:rPr lang="en-US" sz="2000" dirty="0" err="1">
                <a:latin typeface="Cambria"/>
                <a:ea typeface="Cambria"/>
              </a:rPr>
              <a:t>Codetalk</a:t>
            </a:r>
            <a:r>
              <a:rPr lang="en-US" sz="2000" dirty="0">
                <a:latin typeface="Cambria"/>
                <a:ea typeface="Cambria"/>
              </a:rPr>
              <a:t> for more information.</a:t>
            </a:r>
          </a:p>
          <a:p>
            <a:pPr marL="0" indent="0">
              <a:buNone/>
            </a:pPr>
            <a:endParaRPr lang="en-US" sz="200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BDF01E7-0FE1-4110-8134-51B2940F6E95}"/>
              </a:ext>
            </a:extLst>
          </p:cNvPr>
          <p:cNvCxnSpPr>
            <a:cxnSpLocks/>
          </p:cNvCxnSpPr>
          <p:nvPr/>
        </p:nvCxnSpPr>
        <p:spPr>
          <a:xfrm>
            <a:off x="876300" y="984185"/>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0B2BE1-8BA2-4902-B505-2E23FAA43C21}"/>
              </a:ext>
            </a:extLst>
          </p:cNvPr>
          <p:cNvSpPr txBox="1"/>
          <p:nvPr/>
        </p:nvSpPr>
        <p:spPr>
          <a:xfrm>
            <a:off x="779078" y="463499"/>
            <a:ext cx="5638800" cy="461665"/>
          </a:xfrm>
          <a:prstGeom prst="rect">
            <a:avLst/>
          </a:prstGeom>
          <a:noFill/>
        </p:spPr>
        <p:txBody>
          <a:bodyPr wrap="square" rtlCol="0">
            <a:spAutoFit/>
          </a:bodyPr>
          <a:lstStyle/>
          <a:p>
            <a:r>
              <a:rPr lang="en-US" sz="2400" b="1">
                <a:latin typeface="Cambria" panose="02040503050406030204" pitchFamily="18" charset="0"/>
                <a:ea typeface="Cambria" panose="02040503050406030204" pitchFamily="18" charset="0"/>
                <a:cs typeface="Calibri" panose="020F0502020204030204" pitchFamily="34" charset="0"/>
              </a:rPr>
              <a:t>Obtaining an Application Package</a:t>
            </a:r>
          </a:p>
        </p:txBody>
      </p:sp>
      <p:grpSp>
        <p:nvGrpSpPr>
          <p:cNvPr id="2" name="Group 1">
            <a:extLst>
              <a:ext uri="{FF2B5EF4-FFF2-40B4-BE49-F238E27FC236}">
                <a16:creationId xmlns:a16="http://schemas.microsoft.com/office/drawing/2014/main" id="{2F9289E4-33CB-86CF-9EB5-9A1BDE642331}"/>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9BDA019C-80E0-302D-51BD-B4263A7D2EA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AF3DD245-99FA-D607-C7F9-9CD85461F228}"/>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E372D52C-4478-3013-282C-BE4A9C01F5B2}"/>
              </a:ext>
            </a:extLst>
          </p:cNvPr>
          <p:cNvGrpSpPr/>
          <p:nvPr/>
        </p:nvGrpSpPr>
        <p:grpSpPr>
          <a:xfrm>
            <a:off x="8750794" y="-22485"/>
            <a:ext cx="431659" cy="5165985"/>
            <a:chOff x="-13721" y="-22485"/>
            <a:chExt cx="493405" cy="5165985"/>
          </a:xfrm>
        </p:grpSpPr>
        <p:pic>
          <p:nvPicPr>
            <p:cNvPr id="8" name="Picture 7">
              <a:extLst>
                <a:ext uri="{FF2B5EF4-FFF2-40B4-BE49-F238E27FC236}">
                  <a16:creationId xmlns:a16="http://schemas.microsoft.com/office/drawing/2014/main" id="{E7D9EBEE-2772-C3CA-5390-96A7129491E5}"/>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A101C654-3ED8-6B3D-3CA7-080C29A00B33}"/>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218844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853A-58E8-46B5-AB80-66B4CDC21512}"/>
              </a:ext>
            </a:extLst>
          </p:cNvPr>
          <p:cNvSpPr>
            <a:spLocks noGrp="1"/>
          </p:cNvSpPr>
          <p:nvPr>
            <p:ph type="title"/>
          </p:nvPr>
        </p:nvSpPr>
        <p:spPr>
          <a:xfrm>
            <a:off x="850703" y="-22211"/>
            <a:ext cx="6683765" cy="960668"/>
          </a:xfrm>
        </p:spPr>
        <p:txBody>
          <a:bodyPr/>
          <a:lstStyle/>
          <a:p>
            <a:r>
              <a:rPr lang="en-US" b="1">
                <a:latin typeface="Cambria" panose="02040503050406030204" pitchFamily="18" charset="0"/>
                <a:ea typeface="Cambria" panose="02040503050406030204" pitchFamily="18" charset="0"/>
                <a:cs typeface="Calibri" panose="020F0502020204030204" pitchFamily="34" charset="0"/>
              </a:rPr>
              <a:t>Waiver</a:t>
            </a:r>
          </a:p>
        </p:txBody>
      </p:sp>
      <p:sp>
        <p:nvSpPr>
          <p:cNvPr id="3" name="Content Placeholder 2">
            <a:extLst>
              <a:ext uri="{FF2B5EF4-FFF2-40B4-BE49-F238E27FC236}">
                <a16:creationId xmlns:a16="http://schemas.microsoft.com/office/drawing/2014/main" id="{F3BB1997-DD08-4152-AD2D-E3FCBDB14739}"/>
              </a:ext>
            </a:extLst>
          </p:cNvPr>
          <p:cNvSpPr>
            <a:spLocks noGrp="1"/>
          </p:cNvSpPr>
          <p:nvPr>
            <p:ph idx="1"/>
          </p:nvPr>
        </p:nvSpPr>
        <p:spPr>
          <a:xfrm>
            <a:off x="942976" y="1026444"/>
            <a:ext cx="7333770" cy="3809993"/>
          </a:xfrm>
        </p:spPr>
        <p:txBody>
          <a:bodyPr>
            <a:normAutofit/>
          </a:bodyPr>
          <a:lstStyle/>
          <a:p>
            <a:pPr marL="0" indent="0">
              <a:lnSpc>
                <a:spcPct val="100000"/>
              </a:lnSpc>
              <a:spcBef>
                <a:spcPts val="0"/>
              </a:spcBef>
              <a:buNone/>
            </a:pPr>
            <a:r>
              <a:rPr lang="en-US" sz="1800" b="1">
                <a:solidFill>
                  <a:schemeClr val="tx1"/>
                </a:solidFill>
                <a:latin typeface="Cambria" panose="02040503050406030204" pitchFamily="18" charset="0"/>
                <a:ea typeface="Cambria" panose="02040503050406030204" pitchFamily="18" charset="0"/>
                <a:cs typeface="Calibri" panose="020F0502020204030204" pitchFamily="34" charset="0"/>
              </a:rPr>
              <a:t>Waiver requests for paper application</a:t>
            </a:r>
          </a:p>
          <a:p>
            <a:pPr marL="688975" lvl="1" indent="-346075">
              <a:lnSpc>
                <a:spcPct val="100000"/>
              </a:lnSpc>
              <a:spcBef>
                <a:spcPts val="0"/>
              </a:spcBef>
            </a:pPr>
            <a:r>
              <a:rPr lang="en-US" sz="1800">
                <a:solidFill>
                  <a:schemeClr val="tx1"/>
                </a:solidFill>
                <a:latin typeface="Cambria" panose="02040503050406030204" pitchFamily="18" charset="0"/>
                <a:ea typeface="Cambria" panose="02040503050406030204" pitchFamily="18" charset="0"/>
                <a:cs typeface="Calibri" panose="020F0502020204030204" pitchFamily="34" charset="0"/>
              </a:rPr>
              <a:t>An applicant demonstrating good cause may request a waiver from the requirement for electronic submission. </a:t>
            </a:r>
            <a:endParaRPr lang="en-US" sz="1800" b="1">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688975" lvl="1" indent="-346075">
              <a:lnSpc>
                <a:spcPct val="100000"/>
              </a:lnSpc>
              <a:spcBef>
                <a:spcPts val="0"/>
              </a:spcBef>
            </a:pPr>
            <a:r>
              <a:rPr lang="en-US" sz="1800">
                <a:solidFill>
                  <a:schemeClr val="tx1"/>
                </a:solidFill>
                <a:latin typeface="Cambria" panose="02040503050406030204" pitchFamily="18" charset="0"/>
                <a:ea typeface="Cambria" panose="02040503050406030204" pitchFamily="18" charset="0"/>
                <a:cs typeface="Calibri" panose="020F0502020204030204" pitchFamily="34" charset="0"/>
              </a:rPr>
              <a:t>Must be received by HUD </a:t>
            </a:r>
            <a:r>
              <a:rPr lang="en-US" sz="1800" u="sng">
                <a:solidFill>
                  <a:schemeClr val="tx1"/>
                </a:solidFill>
                <a:latin typeface="Cambria" panose="02040503050406030204" pitchFamily="18" charset="0"/>
                <a:ea typeface="Cambria" panose="02040503050406030204" pitchFamily="18" charset="0"/>
                <a:cs typeface="Calibri" panose="020F0502020204030204" pitchFamily="34" charset="0"/>
              </a:rPr>
              <a:t>at least 7 days </a:t>
            </a:r>
            <a:r>
              <a:rPr lang="en-US" sz="1800">
                <a:solidFill>
                  <a:schemeClr val="tx1"/>
                </a:solidFill>
                <a:latin typeface="Cambria" panose="02040503050406030204" pitchFamily="18" charset="0"/>
                <a:ea typeface="Cambria" panose="02040503050406030204" pitchFamily="18" charset="0"/>
                <a:cs typeface="Calibri" panose="020F0502020204030204" pitchFamily="34" charset="0"/>
              </a:rPr>
              <a:t>prior to application deadline date </a:t>
            </a:r>
          </a:p>
          <a:p>
            <a:pPr marL="0" lvl="0" indent="0" defTabSz="914400">
              <a:lnSpc>
                <a:spcPct val="100000"/>
              </a:lnSpc>
              <a:spcBef>
                <a:spcPts val="0"/>
              </a:spcBef>
              <a:buNone/>
              <a:defRPr/>
            </a:pPr>
            <a:endParaRPr lang="en-US" sz="180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0" lvl="0" indent="0" defTabSz="914400">
              <a:lnSpc>
                <a:spcPct val="100000"/>
              </a:lnSpc>
              <a:spcBef>
                <a:spcPts val="0"/>
              </a:spcBef>
              <a:buNone/>
              <a:defRPr/>
            </a:pPr>
            <a:r>
              <a:rPr lang="en-US" sz="1800" b="1">
                <a:latin typeface="Cambria" panose="02040503050406030204" pitchFamily="18" charset="0"/>
                <a:ea typeface="Cambria" panose="02040503050406030204" pitchFamily="18" charset="0"/>
                <a:cs typeface="Calibri" panose="020F0502020204030204" pitchFamily="34" charset="0"/>
              </a:rPr>
              <a:t>Send the requests via email to: </a:t>
            </a:r>
            <a:r>
              <a:rPr lang="en-US" sz="1800" u="sng">
                <a:solidFill>
                  <a:schemeClr val="tx1"/>
                </a:solidFill>
                <a:latin typeface="Cambria" panose="02040503050406030204" pitchFamily="18" charset="0"/>
                <a:ea typeface="Cambria" panose="020405030504060302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IHBGCompetitiveProgram@hud.gov</a:t>
            </a:r>
            <a:r>
              <a:rPr lang="en-US" sz="1800">
                <a:solidFill>
                  <a:schemeClr val="tx1"/>
                </a:solidFill>
                <a:latin typeface="Cambria" panose="02040503050406030204" pitchFamily="18" charset="0"/>
                <a:ea typeface="Cambria" panose="02040503050406030204" pitchFamily="18" charset="0"/>
                <a:cs typeface="Calibri" panose="020F0502020204030204" pitchFamily="34" charset="0"/>
              </a:rPr>
              <a:t> or a written request directly to HUD Headquarters ONAP Office |  Director of Grants Management, ONAP | Office of Public and Indian Housing-Office of Native American Programs |  451 7th Street SW, Rm. 4108 | Washington, DC 20410</a:t>
            </a:r>
            <a:r>
              <a:rPr lang="en-US" sz="2000">
                <a:solidFill>
                  <a:schemeClr val="tx1"/>
                </a:solidFill>
                <a:latin typeface="Cambria" panose="02040503050406030204" pitchFamily="18" charset="0"/>
                <a:ea typeface="Cambria" panose="02040503050406030204" pitchFamily="18" charset="0"/>
                <a:cs typeface="Calibri" panose="020F0502020204030204" pitchFamily="34" charset="0"/>
              </a:rPr>
              <a:t>.  </a:t>
            </a:r>
          </a:p>
          <a:p>
            <a:pPr marL="0" lvl="0" indent="0" defTabSz="914400">
              <a:lnSpc>
                <a:spcPct val="100000"/>
              </a:lnSpc>
              <a:spcBef>
                <a:spcPts val="0"/>
              </a:spcBef>
              <a:buNone/>
              <a:defRPr/>
            </a:pPr>
            <a:endParaRPr lang="en-US" sz="1200"/>
          </a:p>
          <a:p>
            <a:pPr lvl="1"/>
            <a:endParaRPr lang="en-US" sz="1800">
              <a:latin typeface="Cambria"/>
              <a:ea typeface="Cambria"/>
            </a:endParaRPr>
          </a:p>
          <a:p>
            <a:pPr marL="0" indent="0">
              <a:buNone/>
            </a:pPr>
            <a:endParaRPr lang="en-US"/>
          </a:p>
        </p:txBody>
      </p:sp>
      <p:cxnSp>
        <p:nvCxnSpPr>
          <p:cNvPr id="5" name="Straight Connector 4">
            <a:extLst>
              <a:ext uri="{FF2B5EF4-FFF2-40B4-BE49-F238E27FC236}">
                <a16:creationId xmlns:a16="http://schemas.microsoft.com/office/drawing/2014/main" id="{3CB571AC-1EAC-499F-8B71-F85409C994CB}"/>
              </a:ext>
            </a:extLst>
          </p:cNvPr>
          <p:cNvCxnSpPr>
            <a:cxnSpLocks/>
          </p:cNvCxnSpPr>
          <p:nvPr/>
        </p:nvCxnSpPr>
        <p:spPr>
          <a:xfrm>
            <a:off x="942976" y="774635"/>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817F3BB-0B7C-1ED2-1F42-ADBDCA04CDE4}"/>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89DAF44C-BE5B-E00D-2A12-D61828C49CB1}"/>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B52BC97C-50A2-8106-FC3D-8D16A8DF05DA}"/>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6D627B8D-C8FB-ABEA-C6D6-8B23CC990C72}"/>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CC74DAB0-D17D-1B7A-2E0F-4FDA26233E1E}"/>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6B221664-C18E-F27A-BBB4-471358CB0E31}"/>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709597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23314" y="276603"/>
            <a:ext cx="7467600" cy="960668"/>
          </a:xfrm>
        </p:spPr>
        <p:txBody>
          <a:bodyPr rtlCol="0">
            <a:noAutofit/>
          </a:bodyPr>
          <a:lstStyle/>
          <a:p>
            <a:pPr eaLnBrk="1" fontAlgn="auto" hangingPunct="1">
              <a:spcAft>
                <a:spcPts val="0"/>
              </a:spcAft>
              <a:defRPr/>
            </a:pPr>
            <a:r>
              <a:rPr lang="en-US" sz="2800" b="1">
                <a:solidFill>
                  <a:schemeClr val="tx1"/>
                </a:solidFill>
                <a:latin typeface="Cambria" pitchFamily="18" charset="0"/>
                <a:cs typeface="Arial" panose="020B0604020202020204" pitchFamily="34" charset="0"/>
              </a:rPr>
              <a:t>Content and Form of Application Submission</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45</a:t>
            </a:fld>
            <a:endParaRPr lang="en-US" i="0">
              <a:solidFill>
                <a:srgbClr val="FFFFFF"/>
              </a:solidFill>
            </a:endParaRPr>
          </a:p>
        </p:txBody>
      </p:sp>
      <p:cxnSp>
        <p:nvCxnSpPr>
          <p:cNvPr id="5" name="Straight Connector 4">
            <a:extLst>
              <a:ext uri="{FF2B5EF4-FFF2-40B4-BE49-F238E27FC236}">
                <a16:creationId xmlns:a16="http://schemas.microsoft.com/office/drawing/2014/main" id="{22E99C08-8882-417A-B9FC-DB5B19CD910D}"/>
              </a:ext>
            </a:extLst>
          </p:cNvPr>
          <p:cNvCxnSpPr>
            <a:cxnSpLocks/>
          </p:cNvCxnSpPr>
          <p:nvPr/>
        </p:nvCxnSpPr>
        <p:spPr>
          <a:xfrm>
            <a:off x="856371" y="1065311"/>
            <a:ext cx="72014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2AEDC54-4ED2-43F5-B22E-9FF6C69A0A6F}"/>
              </a:ext>
            </a:extLst>
          </p:cNvPr>
          <p:cNvSpPr/>
          <p:nvPr/>
        </p:nvSpPr>
        <p:spPr>
          <a:xfrm>
            <a:off x="1000774" y="1208374"/>
            <a:ext cx="7467600" cy="3454792"/>
          </a:xfrm>
          <a:prstGeom prst="rect">
            <a:avLst/>
          </a:prstGeom>
        </p:spPr>
        <p:txBody>
          <a:bodyPr wrap="square">
            <a:spAutoFit/>
          </a:bodyPr>
          <a:lstStyle/>
          <a:p>
            <a:pPr>
              <a:spcBef>
                <a:spcPts val="100"/>
              </a:spcBef>
              <a:spcAft>
                <a:spcPts val="100"/>
              </a:spcAft>
            </a:pP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You must verify that boxes 11, 12, and 13 on the SF-424 match the NOFO for which you are applying. If they do not match, you have downloaded the wrong Application Instruction and Application Package.</a:t>
            </a:r>
            <a:br>
              <a:rPr lang="en-US">
                <a:solidFill>
                  <a:srgbClr val="000000"/>
                </a:solidFill>
                <a:latin typeface="Cambria" panose="02040503050406030204" pitchFamily="18" charset="0"/>
                <a:ea typeface="Cambria" panose="02040503050406030204" pitchFamily="18" charset="0"/>
                <a:cs typeface="Calibri" panose="020F0502020204030204" pitchFamily="34" charset="0"/>
              </a:rPr>
            </a:br>
            <a:br>
              <a:rPr lang="en-US">
                <a:solidFill>
                  <a:srgbClr val="000000"/>
                </a:solidFill>
                <a:latin typeface="Cambria" panose="02040503050406030204" pitchFamily="18" charset="0"/>
                <a:ea typeface="Cambria" panose="02040503050406030204" pitchFamily="18" charset="0"/>
                <a:cs typeface="Calibri" panose="020F0502020204030204" pitchFamily="34" charset="0"/>
              </a:rPr>
            </a:b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Submission of an application that is otherwise sufficient, under the wrong CFDA and Funding Opportunity Number is a curable deficiency.</a:t>
            </a:r>
          </a:p>
          <a:p>
            <a:pPr>
              <a:spcBef>
                <a:spcPts val="100"/>
              </a:spcBef>
              <a:spcAft>
                <a:spcPts val="100"/>
              </a:spcAft>
            </a:pPr>
            <a:endParaRPr lang="en-US">
              <a:solidFill>
                <a:srgbClr val="000000"/>
              </a:solidFill>
              <a:latin typeface="Cambria" panose="02040503050406030204" pitchFamily="18" charset="0"/>
              <a:ea typeface="Cambria" panose="02040503050406030204" pitchFamily="18" charset="0"/>
              <a:cs typeface="Calibri" panose="020F0502020204030204" pitchFamily="34" charset="0"/>
            </a:endParaRPr>
          </a:p>
          <a:p>
            <a:r>
              <a:rPr lang="en-US">
                <a:latin typeface="Cambria" panose="02040503050406030204" pitchFamily="18" charset="0"/>
                <a:ea typeface="Cambria" panose="02040503050406030204" pitchFamily="18" charset="0"/>
                <a:cs typeface="Calibri" panose="020F0502020204030204" pitchFamily="34" charset="0"/>
              </a:rPr>
              <a:t>Additionally, your complete application must include the following narratives and non-form attachments.</a:t>
            </a:r>
          </a:p>
          <a:p>
            <a:endParaRPr lang="en-US" b="1">
              <a:latin typeface="Cambria" panose="02040503050406030204" pitchFamily="18" charset="0"/>
              <a:ea typeface="Cambria" panose="02040503050406030204" pitchFamily="18" charset="0"/>
              <a:cs typeface="Calibri" panose="020F0502020204030204" pitchFamily="34" charset="0"/>
            </a:endParaRPr>
          </a:p>
          <a:p>
            <a:r>
              <a:rPr lang="en-US">
                <a:latin typeface="Cambria" panose="02040503050406030204" pitchFamily="18" charset="0"/>
                <a:ea typeface="Cambria" panose="02040503050406030204" pitchFamily="18" charset="0"/>
                <a:cs typeface="Calibri" panose="020F0502020204030204" pitchFamily="34" charset="0"/>
              </a:rPr>
              <a:t>Narratives and other attachments to your application must follow the following format guidelines.</a:t>
            </a:r>
            <a:endParaRPr lang="en-US" sz="200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sp>
        <p:nvSpPr>
          <p:cNvPr id="2" name="Diamond 1">
            <a:extLst>
              <a:ext uri="{FF2B5EF4-FFF2-40B4-BE49-F238E27FC236}">
                <a16:creationId xmlns:a16="http://schemas.microsoft.com/office/drawing/2014/main" id="{D059988A-F965-4A8E-AF4D-B3F84E00104B}"/>
              </a:ext>
            </a:extLst>
          </p:cNvPr>
          <p:cNvSpPr/>
          <p:nvPr/>
        </p:nvSpPr>
        <p:spPr>
          <a:xfrm>
            <a:off x="690466" y="1317701"/>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0B84FF25-518D-425E-9D94-8C7A26C0B34C}"/>
              </a:ext>
            </a:extLst>
          </p:cNvPr>
          <p:cNvSpPr/>
          <p:nvPr/>
        </p:nvSpPr>
        <p:spPr>
          <a:xfrm>
            <a:off x="675626" y="2373488"/>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5F9F888-C2C6-426D-8AB5-805A54B5B46B}"/>
              </a:ext>
            </a:extLst>
          </p:cNvPr>
          <p:cNvSpPr/>
          <p:nvPr/>
        </p:nvSpPr>
        <p:spPr>
          <a:xfrm>
            <a:off x="670767" y="3301878"/>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18114894-3B67-460D-B860-3AA6B3C1B812}"/>
              </a:ext>
            </a:extLst>
          </p:cNvPr>
          <p:cNvSpPr/>
          <p:nvPr/>
        </p:nvSpPr>
        <p:spPr>
          <a:xfrm>
            <a:off x="632144" y="4125501"/>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D8A2134-6071-9740-D359-858CFC76D944}"/>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FC1729BD-F676-A221-AF13-35C3EA7E630C}"/>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9BFC3581-EB6D-200B-9D30-E30532B06AA9}"/>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1" name="Group 10">
            <a:extLst>
              <a:ext uri="{FF2B5EF4-FFF2-40B4-BE49-F238E27FC236}">
                <a16:creationId xmlns:a16="http://schemas.microsoft.com/office/drawing/2014/main" id="{5C00969A-5915-8314-48C6-32AED1B088C0}"/>
              </a:ext>
            </a:extLst>
          </p:cNvPr>
          <p:cNvGrpSpPr/>
          <p:nvPr/>
        </p:nvGrpSpPr>
        <p:grpSpPr>
          <a:xfrm>
            <a:off x="8750794" y="-22485"/>
            <a:ext cx="431659" cy="5165985"/>
            <a:chOff x="-13721" y="-22485"/>
            <a:chExt cx="493405" cy="5165985"/>
          </a:xfrm>
        </p:grpSpPr>
        <p:pic>
          <p:nvPicPr>
            <p:cNvPr id="12" name="Picture 11">
              <a:extLst>
                <a:ext uri="{FF2B5EF4-FFF2-40B4-BE49-F238E27FC236}">
                  <a16:creationId xmlns:a16="http://schemas.microsoft.com/office/drawing/2014/main" id="{2281A958-0351-CE3D-101E-D8CA6C60154F}"/>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3" name="Picture 12">
              <a:extLst>
                <a:ext uri="{FF2B5EF4-FFF2-40B4-BE49-F238E27FC236}">
                  <a16:creationId xmlns:a16="http://schemas.microsoft.com/office/drawing/2014/main" id="{7F728465-14F1-B24D-6D7E-8CFFFDDE53A3}"/>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459641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62000" y="208644"/>
            <a:ext cx="7467600" cy="960668"/>
          </a:xfrm>
        </p:spPr>
        <p:txBody>
          <a:bodyPr rtlCol="0">
            <a:normAutofit/>
          </a:bodyPr>
          <a:lstStyle/>
          <a:p>
            <a:pPr eaLnBrk="1" fontAlgn="auto" hangingPunct="1">
              <a:spcAft>
                <a:spcPts val="0"/>
              </a:spcAft>
              <a:defRPr/>
            </a:pPr>
            <a:r>
              <a:rPr lang="en-US" sz="2800" b="1">
                <a:solidFill>
                  <a:schemeClr val="tx1"/>
                </a:solidFill>
                <a:latin typeface="Cambria" pitchFamily="18" charset="0"/>
                <a:cs typeface="Arial" panose="020B0604020202020204" pitchFamily="34" charset="0"/>
              </a:rPr>
              <a:t>Content and Form of Application Submission</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46</a:t>
            </a:fld>
            <a:endParaRPr lang="en-US" i="0">
              <a:solidFill>
                <a:srgbClr val="FFFFFF"/>
              </a:solidFill>
            </a:endParaRPr>
          </a:p>
        </p:txBody>
      </p:sp>
      <p:cxnSp>
        <p:nvCxnSpPr>
          <p:cNvPr id="5" name="Straight Connector 4">
            <a:extLst>
              <a:ext uri="{FF2B5EF4-FFF2-40B4-BE49-F238E27FC236}">
                <a16:creationId xmlns:a16="http://schemas.microsoft.com/office/drawing/2014/main" id="{22E99C08-8882-417A-B9FC-DB5B19CD910D}"/>
              </a:ext>
            </a:extLst>
          </p:cNvPr>
          <p:cNvCxnSpPr>
            <a:cxnSpLocks/>
          </p:cNvCxnSpPr>
          <p:nvPr/>
        </p:nvCxnSpPr>
        <p:spPr>
          <a:xfrm>
            <a:off x="810815" y="993710"/>
            <a:ext cx="719485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9FC158-4B9E-4873-9651-91FF9F67E4EA}"/>
              </a:ext>
            </a:extLst>
          </p:cNvPr>
          <p:cNvSpPr/>
          <p:nvPr/>
        </p:nvSpPr>
        <p:spPr>
          <a:xfrm>
            <a:off x="1019175" y="1273582"/>
            <a:ext cx="7496175" cy="4001095"/>
          </a:xfrm>
          <a:prstGeom prst="rect">
            <a:avLst/>
          </a:prstGeom>
        </p:spPr>
        <p:txBody>
          <a:bodyPr wrap="square">
            <a:spAutoFit/>
          </a:bodyPr>
          <a:lstStyle/>
          <a:p>
            <a:pPr algn="just"/>
            <a:r>
              <a:rPr lang="en-US" b="1">
                <a:solidFill>
                  <a:srgbClr val="000000"/>
                </a:solidFill>
                <a:latin typeface="Cambria" panose="02040503050406030204" pitchFamily="18" charset="0"/>
                <a:ea typeface="Cambria" panose="02040503050406030204" pitchFamily="18" charset="0"/>
                <a:cs typeface="Calibri" panose="020F0502020204030204" pitchFamily="34" charset="0"/>
              </a:rPr>
              <a:t>Submissions for All Projects: </a:t>
            </a: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All required forms and information must be submitted by applicants for all types of IHBG competitive projects. </a:t>
            </a:r>
          </a:p>
          <a:p>
            <a:pPr algn="just"/>
            <a:endParaRPr lang="en-US" sz="100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r>
              <a:rPr lang="en-US" b="1">
                <a:solidFill>
                  <a:srgbClr val="000000"/>
                </a:solidFill>
                <a:latin typeface="Cambria" panose="02040503050406030204" pitchFamily="18" charset="0"/>
                <a:ea typeface="Cambria" panose="02040503050406030204" pitchFamily="18" charset="0"/>
                <a:cs typeface="Calibri" panose="020F0502020204030204" pitchFamily="34" charset="0"/>
              </a:rPr>
              <a:t>Unless otherwise noted as a curable deficiency </a:t>
            </a: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if information under this section is not submitted with the application or is submitted incorrectly, then the application will be disqualified and not evaluated. </a:t>
            </a:r>
          </a:p>
          <a:p>
            <a:pPr algn="just"/>
            <a:endParaRPr lang="en-US">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r>
              <a:rPr lang="en-US" b="1">
                <a:solidFill>
                  <a:srgbClr val="000000"/>
                </a:solidFill>
                <a:latin typeface="Cambria" panose="02040503050406030204" pitchFamily="18" charset="0"/>
                <a:ea typeface="Cambria" panose="02040503050406030204" pitchFamily="18" charset="0"/>
                <a:cs typeface="Calibri" panose="020F0502020204030204" pitchFamily="34" charset="0"/>
              </a:rPr>
              <a:t>Deficiency - </a:t>
            </a: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Deficiency is information missing or omitted within a submitted application. Examples of deficiencies include missing documents, information on a form, or some other type of unsatisfied information requirement (e.g., an unsigned form, unchecked box.). Depending on specific criteria, deficiencies may be either curable or non-curable. </a:t>
            </a:r>
          </a:p>
          <a:p>
            <a:pPr algn="just"/>
            <a:endParaRPr lang="en-US" b="1">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US" sz="100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sp>
        <p:nvSpPr>
          <p:cNvPr id="6" name="Diamond 5">
            <a:extLst>
              <a:ext uri="{FF2B5EF4-FFF2-40B4-BE49-F238E27FC236}">
                <a16:creationId xmlns:a16="http://schemas.microsoft.com/office/drawing/2014/main" id="{53ED49AD-E700-4ECE-8949-0DF311BEC87A}"/>
              </a:ext>
            </a:extLst>
          </p:cNvPr>
          <p:cNvSpPr/>
          <p:nvPr/>
        </p:nvSpPr>
        <p:spPr>
          <a:xfrm>
            <a:off x="762000" y="1427645"/>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3CFED9C9-8604-40DB-B56D-0C2E153F4F37}"/>
              </a:ext>
            </a:extLst>
          </p:cNvPr>
          <p:cNvSpPr/>
          <p:nvPr/>
        </p:nvSpPr>
        <p:spPr>
          <a:xfrm>
            <a:off x="743545" y="2248797"/>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DC893D75-0759-4609-8907-0A7C9BB51B63}"/>
              </a:ext>
            </a:extLst>
          </p:cNvPr>
          <p:cNvSpPr/>
          <p:nvPr/>
        </p:nvSpPr>
        <p:spPr>
          <a:xfrm>
            <a:off x="696515" y="3227352"/>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6991BA4-2FA4-AD38-0CD8-A39A15332776}"/>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9E548DBF-DA14-9254-62D1-89E4385FFB4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9" name="Picture 8">
              <a:extLst>
                <a:ext uri="{FF2B5EF4-FFF2-40B4-BE49-F238E27FC236}">
                  <a16:creationId xmlns:a16="http://schemas.microsoft.com/office/drawing/2014/main" id="{FDD2AC03-6D8D-24D1-FA89-701EC25E0C82}"/>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0" name="Group 9">
            <a:extLst>
              <a:ext uri="{FF2B5EF4-FFF2-40B4-BE49-F238E27FC236}">
                <a16:creationId xmlns:a16="http://schemas.microsoft.com/office/drawing/2014/main" id="{2CA45402-FFE2-01E4-1ACC-6B46ED5EF018}"/>
              </a:ext>
            </a:extLst>
          </p:cNvPr>
          <p:cNvGrpSpPr/>
          <p:nvPr/>
        </p:nvGrpSpPr>
        <p:grpSpPr>
          <a:xfrm>
            <a:off x="8750794" y="-22485"/>
            <a:ext cx="431659" cy="5165985"/>
            <a:chOff x="-13721" y="-22485"/>
            <a:chExt cx="493405" cy="5165985"/>
          </a:xfrm>
        </p:grpSpPr>
        <p:pic>
          <p:nvPicPr>
            <p:cNvPr id="11" name="Picture 10">
              <a:extLst>
                <a:ext uri="{FF2B5EF4-FFF2-40B4-BE49-F238E27FC236}">
                  <a16:creationId xmlns:a16="http://schemas.microsoft.com/office/drawing/2014/main" id="{7D3F613D-0B03-AEF3-D078-2CE3F5E0739D}"/>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976A2317-7F72-C703-CA97-B97321E1552C}"/>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935535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44140" y="117473"/>
            <a:ext cx="7467600" cy="960668"/>
          </a:xfrm>
        </p:spPr>
        <p:txBody>
          <a:bodyPr rtlCol="0">
            <a:normAutofit/>
          </a:bodyPr>
          <a:lstStyle/>
          <a:p>
            <a:pPr eaLnBrk="1" fontAlgn="auto" hangingPunct="1">
              <a:spcAft>
                <a:spcPts val="0"/>
              </a:spcAft>
              <a:defRPr/>
            </a:pPr>
            <a:r>
              <a:rPr lang="en-US" sz="2800" b="1">
                <a:solidFill>
                  <a:schemeClr val="tx1"/>
                </a:solidFill>
                <a:latin typeface="Cambria" pitchFamily="18" charset="0"/>
                <a:cs typeface="Arial" panose="020B0604020202020204" pitchFamily="34" charset="0"/>
              </a:rPr>
              <a:t>Content and Form of Application Submission</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47</a:t>
            </a:fld>
            <a:endParaRPr lang="en-US" i="0">
              <a:solidFill>
                <a:srgbClr val="FFFFFF"/>
              </a:solidFill>
            </a:endParaRPr>
          </a:p>
        </p:txBody>
      </p:sp>
      <p:cxnSp>
        <p:nvCxnSpPr>
          <p:cNvPr id="5" name="Straight Connector 4">
            <a:extLst>
              <a:ext uri="{FF2B5EF4-FFF2-40B4-BE49-F238E27FC236}">
                <a16:creationId xmlns:a16="http://schemas.microsoft.com/office/drawing/2014/main" id="{22E99C08-8882-417A-B9FC-DB5B19CD910D}"/>
              </a:ext>
            </a:extLst>
          </p:cNvPr>
          <p:cNvCxnSpPr>
            <a:cxnSpLocks/>
          </p:cNvCxnSpPr>
          <p:nvPr/>
        </p:nvCxnSpPr>
        <p:spPr>
          <a:xfrm>
            <a:off x="819629" y="871084"/>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9FC158-4B9E-4873-9651-91FF9F67E4EA}"/>
              </a:ext>
            </a:extLst>
          </p:cNvPr>
          <p:cNvSpPr/>
          <p:nvPr/>
        </p:nvSpPr>
        <p:spPr>
          <a:xfrm>
            <a:off x="1277540" y="1019294"/>
            <a:ext cx="7467600" cy="4401205"/>
          </a:xfrm>
          <a:prstGeom prst="rect">
            <a:avLst/>
          </a:prstGeom>
        </p:spPr>
        <p:txBody>
          <a:bodyPr wrap="square">
            <a:spAutoFit/>
          </a:bodyPr>
          <a:lstStyle/>
          <a:p>
            <a:r>
              <a:rPr lang="en-US" b="1">
                <a:solidFill>
                  <a:srgbClr val="000000"/>
                </a:solidFill>
                <a:latin typeface="Cambria" panose="02040503050406030204" pitchFamily="18" charset="0"/>
                <a:ea typeface="Cambria" panose="02040503050406030204" pitchFamily="18" charset="0"/>
                <a:cs typeface="Calibri" panose="020F0502020204030204" pitchFamily="34" charset="0"/>
              </a:rPr>
              <a:t>Curable Deficiency: </a:t>
            </a:r>
            <a:r>
              <a:rPr lang="en-US">
                <a:solidFill>
                  <a:schemeClr val="accent1"/>
                </a:solidFill>
                <a:latin typeface="Cambria" panose="02040503050406030204" pitchFamily="18" charset="0"/>
                <a:ea typeface="Cambria" panose="02040503050406030204" pitchFamily="18" charset="0"/>
                <a:cs typeface="Calibri" panose="020F0502020204030204" pitchFamily="34" charset="0"/>
              </a:rPr>
              <a:t>Applicants may correct a curable deficiency with timely action. To be curable, the deficiency must:</a:t>
            </a:r>
          </a:p>
          <a:p>
            <a:pPr marL="28575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Not be a threshold requirement, except for documentation of applicant eligibility;</a:t>
            </a:r>
          </a:p>
          <a:p>
            <a:pPr marL="28575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Not influence how an applicant is ranked or scored versus other applicants; and</a:t>
            </a:r>
          </a:p>
          <a:p>
            <a:pPr marL="285750" indent="-285750">
              <a:buFont typeface="Arial" panose="020B0604020202020204" pitchFamily="34" charset="0"/>
              <a:buChar char="•"/>
            </a:pPr>
            <a:r>
              <a:rPr lang="en-US">
                <a:latin typeface="Cambria" panose="02040503050406030204" pitchFamily="18" charset="0"/>
                <a:ea typeface="Cambria" panose="02040503050406030204" pitchFamily="18" charset="0"/>
                <a:cs typeface="Calibri" panose="020F0502020204030204" pitchFamily="34" charset="0"/>
              </a:rPr>
              <a:t>Be remedied within the time frame specified in the notice of deficiency.</a:t>
            </a:r>
          </a:p>
          <a:p>
            <a:endParaRPr lang="en-US" b="1">
              <a:latin typeface="Cambria" panose="02040503050406030204" pitchFamily="18" charset="0"/>
              <a:ea typeface="Cambria" panose="02040503050406030204" pitchFamily="18" charset="0"/>
              <a:cs typeface="Calibri" panose="020F0502020204030204" pitchFamily="34" charset="0"/>
            </a:endParaRPr>
          </a:p>
          <a:p>
            <a:r>
              <a:rPr lang="en-US" b="1">
                <a:latin typeface="Cambria" panose="02040503050406030204" pitchFamily="18" charset="0"/>
                <a:ea typeface="Cambria" panose="02040503050406030204" pitchFamily="18" charset="0"/>
                <a:cs typeface="Calibri" panose="020F0502020204030204" pitchFamily="34" charset="0"/>
              </a:rPr>
              <a:t>Non-Curable Deficiency </a:t>
            </a:r>
            <a:r>
              <a:rPr lang="en-US">
                <a:latin typeface="Cambria" panose="02040503050406030204" pitchFamily="18" charset="0"/>
                <a:ea typeface="Cambria" panose="02040503050406030204" pitchFamily="18" charset="0"/>
                <a:cs typeface="Calibri" panose="020F0502020204030204" pitchFamily="34" charset="0"/>
              </a:rPr>
              <a:t>– </a:t>
            </a:r>
            <a:r>
              <a:rPr lang="en-US">
                <a:solidFill>
                  <a:schemeClr val="accent1"/>
                </a:solidFill>
                <a:latin typeface="Cambria" panose="02040503050406030204" pitchFamily="18" charset="0"/>
                <a:ea typeface="Cambria" panose="02040503050406030204" pitchFamily="18" charset="0"/>
                <a:cs typeface="Calibri" panose="020F0502020204030204" pitchFamily="34" charset="0"/>
              </a:rPr>
              <a:t>An applicant cannot correct a non-curable deficiency after the submission deadline. </a:t>
            </a:r>
            <a:r>
              <a:rPr lang="en-US">
                <a:latin typeface="Cambria" panose="02040503050406030204" pitchFamily="18" charset="0"/>
                <a:ea typeface="Cambria" panose="02040503050406030204" pitchFamily="18" charset="0"/>
                <a:cs typeface="Calibri" panose="020F0502020204030204" pitchFamily="34" charset="0"/>
              </a:rPr>
              <a:t>Non-curable deficiencies are deficiencies that, if corrected, would change an applicant’s score or rank versus other applicants.  Non-curable deficiencies may result in an application being marked ineligible, or otherwise adversely affect an application’s score and final determination. </a:t>
            </a:r>
          </a:p>
          <a:p>
            <a:endParaRPr lang="en-US">
              <a:latin typeface="Cambria" panose="02040503050406030204" pitchFamily="18" charset="0"/>
              <a:ea typeface="Cambria" panose="02040503050406030204" pitchFamily="18" charset="0"/>
              <a:cs typeface="Calibri" panose="020F0502020204030204" pitchFamily="34" charset="0"/>
            </a:endParaRPr>
          </a:p>
          <a:p>
            <a:endParaRPr lang="en-US" sz="100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sp>
        <p:nvSpPr>
          <p:cNvPr id="6" name="Diamond 5">
            <a:extLst>
              <a:ext uri="{FF2B5EF4-FFF2-40B4-BE49-F238E27FC236}">
                <a16:creationId xmlns:a16="http://schemas.microsoft.com/office/drawing/2014/main" id="{53ED49AD-E700-4ECE-8949-0DF311BEC87A}"/>
              </a:ext>
            </a:extLst>
          </p:cNvPr>
          <p:cNvSpPr/>
          <p:nvPr/>
        </p:nvSpPr>
        <p:spPr>
          <a:xfrm>
            <a:off x="819629" y="1220669"/>
            <a:ext cx="228600" cy="2738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DC893D75-0759-4609-8907-0A7C9BB51B63}"/>
              </a:ext>
            </a:extLst>
          </p:cNvPr>
          <p:cNvSpPr/>
          <p:nvPr/>
        </p:nvSpPr>
        <p:spPr>
          <a:xfrm>
            <a:off x="923214" y="3348955"/>
            <a:ext cx="228600" cy="2738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1B5D024-36A2-3D2E-FCE8-BCF497EFF0E3}"/>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D8A858D0-EA3C-CC7C-7C1D-4007F081BB9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BD3B9E88-4558-BC06-205C-65E28741B4F6}"/>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9" name="Group 8">
            <a:extLst>
              <a:ext uri="{FF2B5EF4-FFF2-40B4-BE49-F238E27FC236}">
                <a16:creationId xmlns:a16="http://schemas.microsoft.com/office/drawing/2014/main" id="{CEA13B7F-ED7A-3912-6CE8-C723A861D9C7}"/>
              </a:ext>
            </a:extLst>
          </p:cNvPr>
          <p:cNvGrpSpPr/>
          <p:nvPr/>
        </p:nvGrpSpPr>
        <p:grpSpPr>
          <a:xfrm>
            <a:off x="8750794" y="-22485"/>
            <a:ext cx="431659" cy="5165985"/>
            <a:chOff x="-13721" y="-22485"/>
            <a:chExt cx="493405" cy="5165985"/>
          </a:xfrm>
        </p:grpSpPr>
        <p:pic>
          <p:nvPicPr>
            <p:cNvPr id="10" name="Picture 9">
              <a:extLst>
                <a:ext uri="{FF2B5EF4-FFF2-40B4-BE49-F238E27FC236}">
                  <a16:creationId xmlns:a16="http://schemas.microsoft.com/office/drawing/2014/main" id="{3D1EBDCA-84A7-CE80-348C-EE0B48E44D7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1" name="Picture 10">
              <a:extLst>
                <a:ext uri="{FF2B5EF4-FFF2-40B4-BE49-F238E27FC236}">
                  <a16:creationId xmlns:a16="http://schemas.microsoft.com/office/drawing/2014/main" id="{96DD9E33-A322-A3F8-8E68-4BCF80EB3EBD}"/>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721556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38200" y="262353"/>
            <a:ext cx="7467600" cy="960668"/>
          </a:xfrm>
        </p:spPr>
        <p:txBody>
          <a:bodyPr rtlCol="0">
            <a:normAutofit/>
          </a:bodyPr>
          <a:lstStyle/>
          <a:p>
            <a:pPr eaLnBrk="1" fontAlgn="auto" hangingPunct="1">
              <a:spcAft>
                <a:spcPts val="0"/>
              </a:spcAft>
              <a:defRPr/>
            </a:pPr>
            <a:r>
              <a:rPr lang="en-US" sz="2800" b="1">
                <a:solidFill>
                  <a:schemeClr val="tx1"/>
                </a:solidFill>
                <a:latin typeface="Cambria" pitchFamily="18" charset="0"/>
                <a:cs typeface="Arial" panose="020B0604020202020204" pitchFamily="34" charset="0"/>
              </a:rPr>
              <a:t>Content and Form of Application Submission</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48</a:t>
            </a:fld>
            <a:endParaRPr lang="en-US" i="0">
              <a:solidFill>
                <a:srgbClr val="FFFFFF"/>
              </a:solidFill>
            </a:endParaRPr>
          </a:p>
        </p:txBody>
      </p:sp>
      <p:cxnSp>
        <p:nvCxnSpPr>
          <p:cNvPr id="5" name="Straight Connector 4">
            <a:extLst>
              <a:ext uri="{FF2B5EF4-FFF2-40B4-BE49-F238E27FC236}">
                <a16:creationId xmlns:a16="http://schemas.microsoft.com/office/drawing/2014/main" id="{22E99C08-8882-417A-B9FC-DB5B19CD910D}"/>
              </a:ext>
            </a:extLst>
          </p:cNvPr>
          <p:cNvCxnSpPr>
            <a:cxnSpLocks/>
          </p:cNvCxnSpPr>
          <p:nvPr/>
        </p:nvCxnSpPr>
        <p:spPr>
          <a:xfrm>
            <a:off x="986043" y="106680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9FC158-4B9E-4873-9651-91FF9F67E4EA}"/>
              </a:ext>
            </a:extLst>
          </p:cNvPr>
          <p:cNvSpPr/>
          <p:nvPr/>
        </p:nvSpPr>
        <p:spPr>
          <a:xfrm>
            <a:off x="1055222" y="1244014"/>
            <a:ext cx="6941221" cy="3170099"/>
          </a:xfrm>
          <a:prstGeom prst="rect">
            <a:avLst/>
          </a:prstGeom>
        </p:spPr>
        <p:txBody>
          <a:bodyPr wrap="square">
            <a:spAutoFit/>
          </a:bodyPr>
          <a:lstStyle/>
          <a:p>
            <a:pPr algn="just"/>
            <a:r>
              <a:rPr lang="en-US" b="1">
                <a:solidFill>
                  <a:srgbClr val="000000"/>
                </a:solidFill>
                <a:latin typeface="Cambria" panose="02040503050406030204" pitchFamily="18" charset="0"/>
                <a:ea typeface="Cambria" panose="02040503050406030204" pitchFamily="18" charset="0"/>
                <a:cs typeface="Calibri" panose="020F0502020204030204" pitchFamily="34" charset="0"/>
              </a:rPr>
              <a:t>Submitted incorrectly includes </a:t>
            </a: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documents or forms that are blank, forms for other competitive grant programs (e.g., Indian Community Development Block Grant), or that have file extensions that are incompatible with Grants.gov. </a:t>
            </a:r>
          </a:p>
          <a:p>
            <a:pPr algn="just"/>
            <a:endParaRPr lang="en-US" sz="1000">
              <a:solidFill>
                <a:srgbClr val="000000"/>
              </a:solidFill>
              <a:latin typeface="Cambria" panose="02040503050406030204" pitchFamily="18" charset="0"/>
              <a:ea typeface="Cambria" panose="02040503050406030204" pitchFamily="18" charset="0"/>
              <a:cs typeface="Calibri" panose="020F0502020204030204" pitchFamily="34" charset="0"/>
            </a:endParaRPr>
          </a:p>
          <a:p>
            <a:pPr marL="285750" indent="-285750">
              <a:buFont typeface="Wingdings" panose="05000000000000000000" pitchFamily="2" charset="2"/>
              <a:buChar char="ü"/>
            </a:pP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b="1">
                <a:solidFill>
                  <a:srgbClr val="000000"/>
                </a:solidFill>
                <a:highlight>
                  <a:srgbClr val="FFFF00"/>
                </a:highlight>
                <a:latin typeface="Cambria" panose="02040503050406030204" pitchFamily="18" charset="0"/>
                <a:ea typeface="Cambria" panose="02040503050406030204" pitchFamily="18" charset="0"/>
                <a:cs typeface="Calibri" panose="020F0502020204030204" pitchFamily="34" charset="0"/>
              </a:rPr>
              <a:t>Reminder: </a:t>
            </a: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Make sure to check that forms are compatible and have been uploaded properly to Grants.gov prior to submission!</a:t>
            </a:r>
          </a:p>
          <a:p>
            <a:pPr algn="just"/>
            <a:endParaRPr lang="en-US" sz="100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r>
              <a:rPr lang="en-US" b="1">
                <a:solidFill>
                  <a:srgbClr val="000000"/>
                </a:solidFill>
                <a:latin typeface="Cambria" panose="02040503050406030204" pitchFamily="18" charset="0"/>
                <a:ea typeface="Cambria" panose="02040503050406030204" pitchFamily="18" charset="0"/>
                <a:cs typeface="Calibri" panose="020F0502020204030204" pitchFamily="34" charset="0"/>
              </a:rPr>
              <a:t>Do not submit third party documents</a:t>
            </a:r>
            <a:r>
              <a:rPr lang="en-US">
                <a:solidFill>
                  <a:srgbClr val="000000"/>
                </a:solidFill>
                <a:latin typeface="Cambria" panose="02040503050406030204" pitchFamily="18" charset="0"/>
                <a:ea typeface="Cambria" panose="02040503050406030204" pitchFamily="18" charset="0"/>
                <a:cs typeface="Calibri" panose="020F0502020204030204" pitchFamily="34" charset="0"/>
              </a:rPr>
              <a:t>, such as audits, general letters of support, or policies, unless specifically asked to do so. Unsolicited information will not be used when rating the applications.</a:t>
            </a:r>
            <a:endParaRPr lang="en-US">
              <a:latin typeface="Cambria" panose="02040503050406030204" pitchFamily="18" charset="0"/>
              <a:ea typeface="Cambria" panose="02040503050406030204" pitchFamily="18" charset="0"/>
              <a:cs typeface="Calibri" panose="020F0502020204030204" pitchFamily="34" charset="0"/>
            </a:endParaRPr>
          </a:p>
        </p:txBody>
      </p:sp>
      <p:sp>
        <p:nvSpPr>
          <p:cNvPr id="7" name="Diamond 6">
            <a:extLst>
              <a:ext uri="{FF2B5EF4-FFF2-40B4-BE49-F238E27FC236}">
                <a16:creationId xmlns:a16="http://schemas.microsoft.com/office/drawing/2014/main" id="{3CFED9C9-8604-40DB-B56D-0C2E153F4F37}"/>
              </a:ext>
            </a:extLst>
          </p:cNvPr>
          <p:cNvSpPr/>
          <p:nvPr/>
        </p:nvSpPr>
        <p:spPr>
          <a:xfrm>
            <a:off x="833643" y="1348452"/>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DC893D75-0759-4609-8907-0A7C9BB51B63}"/>
              </a:ext>
            </a:extLst>
          </p:cNvPr>
          <p:cNvSpPr/>
          <p:nvPr/>
        </p:nvSpPr>
        <p:spPr>
          <a:xfrm>
            <a:off x="815110" y="3384283"/>
            <a:ext cx="228600" cy="273844"/>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57BB2EC-E1BD-2B4C-EAC8-E48BF5CCE271}"/>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30B9615B-AD04-4AEF-67FB-6DD3D697F0E3}"/>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55A1E0F0-5350-8D0B-1BF0-7440375CC3F8}"/>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9" name="Group 8">
            <a:extLst>
              <a:ext uri="{FF2B5EF4-FFF2-40B4-BE49-F238E27FC236}">
                <a16:creationId xmlns:a16="http://schemas.microsoft.com/office/drawing/2014/main" id="{A48CBF9B-ED40-9557-1E73-9DC78EFBB281}"/>
              </a:ext>
            </a:extLst>
          </p:cNvPr>
          <p:cNvGrpSpPr/>
          <p:nvPr/>
        </p:nvGrpSpPr>
        <p:grpSpPr>
          <a:xfrm>
            <a:off x="8750794" y="-22485"/>
            <a:ext cx="431659" cy="5165985"/>
            <a:chOff x="-13721" y="-22485"/>
            <a:chExt cx="493405" cy="5165985"/>
          </a:xfrm>
        </p:grpSpPr>
        <p:pic>
          <p:nvPicPr>
            <p:cNvPr id="10" name="Picture 9">
              <a:extLst>
                <a:ext uri="{FF2B5EF4-FFF2-40B4-BE49-F238E27FC236}">
                  <a16:creationId xmlns:a16="http://schemas.microsoft.com/office/drawing/2014/main" id="{C7143BFA-17E1-6F0B-63D3-75F4FF71A58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1" name="Picture 10">
              <a:extLst>
                <a:ext uri="{FF2B5EF4-FFF2-40B4-BE49-F238E27FC236}">
                  <a16:creationId xmlns:a16="http://schemas.microsoft.com/office/drawing/2014/main" id="{8BF48DB8-D865-705F-5DA0-24BDB876C6E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432634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5E1634A-6248-42AF-BDA8-9DCD738E0260}"/>
              </a:ext>
            </a:extLst>
          </p:cNvPr>
          <p:cNvSpPr>
            <a:spLocks noGrp="1" noChangeArrowheads="1"/>
          </p:cNvSpPr>
          <p:nvPr>
            <p:ph type="title"/>
          </p:nvPr>
        </p:nvSpPr>
        <p:spPr>
          <a:xfrm>
            <a:off x="838200" y="31099"/>
            <a:ext cx="7467600" cy="960668"/>
          </a:xfrm>
        </p:spPr>
        <p:txBody>
          <a:bodyPr rtlCol="0">
            <a:normAutofit/>
          </a:bodyPr>
          <a:lstStyle/>
          <a:p>
            <a:pPr eaLnBrk="1" fontAlgn="auto" hangingPunct="1">
              <a:spcAft>
                <a:spcPts val="0"/>
              </a:spcAft>
              <a:defRPr/>
            </a:pPr>
            <a:r>
              <a:rPr lang="en-US" sz="2800" b="1">
                <a:solidFill>
                  <a:schemeClr val="tx1"/>
                </a:solidFill>
                <a:latin typeface="Cambria" pitchFamily="18" charset="0"/>
                <a:cs typeface="Arial" panose="020B0604020202020204" pitchFamily="34" charset="0"/>
              </a:rPr>
              <a:t>Content and Form of Application Submission</a:t>
            </a:r>
          </a:p>
        </p:txBody>
      </p:sp>
      <p:sp>
        <p:nvSpPr>
          <p:cNvPr id="6" name="Rectangle 3">
            <a:extLst>
              <a:ext uri="{FF2B5EF4-FFF2-40B4-BE49-F238E27FC236}">
                <a16:creationId xmlns:a16="http://schemas.microsoft.com/office/drawing/2014/main" id="{A23458E0-1F64-4824-953B-01DC4C70AB3C}"/>
              </a:ext>
            </a:extLst>
          </p:cNvPr>
          <p:cNvSpPr>
            <a:spLocks noGrp="1" noChangeArrowheads="1"/>
          </p:cNvSpPr>
          <p:nvPr>
            <p:ph idx="1"/>
          </p:nvPr>
        </p:nvSpPr>
        <p:spPr>
          <a:xfrm>
            <a:off x="990600" y="1028361"/>
            <a:ext cx="7623202" cy="3623679"/>
          </a:xfrm>
        </p:spPr>
        <p:txBody>
          <a:bodyPr vert="horz" lIns="91440" tIns="45720" rIns="91440" bIns="45720" rtlCol="0" anchor="t">
            <a:normAutofit/>
          </a:bodyPr>
          <a:lstStyle/>
          <a:p>
            <a:pPr marL="461963" indent="-461963" eaLnBrk="1" fontAlgn="auto" hangingPunct="1">
              <a:spcAft>
                <a:spcPts val="0"/>
              </a:spcAft>
              <a:defRPr/>
            </a:pPr>
            <a:r>
              <a:rPr lang="en-US" sz="2000" b="1">
                <a:latin typeface="Cambria" panose="02040503050406030204" pitchFamily="18" charset="0"/>
                <a:ea typeface="Cambria" panose="02040503050406030204" pitchFamily="18" charset="0"/>
                <a:cs typeface="Calibri" panose="020F0502020204030204" pitchFamily="34" charset="0"/>
              </a:rPr>
              <a:t>Applications for Assistance (SF-424) –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(Not Curable)</a:t>
            </a:r>
          </a:p>
          <a:p>
            <a:pPr marL="461963" indent="-461963" eaLnBrk="1" fontAlgn="auto" hangingPunct="1">
              <a:spcAft>
                <a:spcPts val="0"/>
              </a:spcAft>
              <a:defRPr/>
            </a:pPr>
            <a:r>
              <a:rPr lang="en-US" sz="2000" b="1">
                <a:latin typeface="Cambria" panose="02040503050406030204" pitchFamily="18" charset="0"/>
                <a:ea typeface="Cambria" panose="02040503050406030204" pitchFamily="18" charset="0"/>
                <a:cs typeface="Calibri" panose="020F0502020204030204" pitchFamily="34" charset="0"/>
              </a:rPr>
              <a:t>Disclosure Update (HUD-2880) –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(Curable)</a:t>
            </a:r>
          </a:p>
          <a:p>
            <a:pPr marL="461963" indent="-461963">
              <a:defRPr/>
            </a:pPr>
            <a:r>
              <a:rPr lang="en-US" sz="2000" b="1">
                <a:latin typeface="Cambria" panose="02040503050406030204" pitchFamily="18" charset="0"/>
                <a:ea typeface="Cambria" panose="02040503050406030204" pitchFamily="18" charset="0"/>
                <a:cs typeface="Calibri" panose="020F0502020204030204" pitchFamily="34" charset="0"/>
              </a:rPr>
              <a:t>Implementation Schedule (HUD-53247)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(Not Curable)</a:t>
            </a:r>
          </a:p>
          <a:p>
            <a:pPr marL="461963" indent="-461963">
              <a:defRPr/>
            </a:pPr>
            <a:r>
              <a:rPr lang="en-US" sz="2000" b="1">
                <a:latin typeface="Cambria" panose="02040503050406030204" pitchFamily="18" charset="0"/>
                <a:ea typeface="Cambria" panose="02040503050406030204" pitchFamily="18" charset="0"/>
                <a:cs typeface="Calibri" panose="020F0502020204030204" pitchFamily="34" charset="0"/>
              </a:rPr>
              <a:t>Cost Summary (HUD-53246) –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(Not Curable)</a:t>
            </a:r>
          </a:p>
          <a:p>
            <a:pPr marL="461963" indent="-461963">
              <a:defRPr/>
            </a:pPr>
            <a:r>
              <a:rPr lang="en-US" sz="2000" b="1">
                <a:latin typeface="Cambria" panose="02040503050406030204" pitchFamily="18" charset="0"/>
                <a:ea typeface="Cambria" panose="02040503050406030204" pitchFamily="18" charset="0"/>
                <a:cs typeface="Calibri" panose="020F0502020204030204" pitchFamily="34" charset="0"/>
              </a:rPr>
              <a:t>One-Page Proposal Summary –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(Curable)</a:t>
            </a:r>
          </a:p>
          <a:p>
            <a:pPr marL="461963" indent="-461963">
              <a:defRPr/>
            </a:pPr>
            <a:r>
              <a:rPr lang="en-US" sz="2000" b="1">
                <a:latin typeface="Cambria" panose="02040503050406030204" pitchFamily="18" charset="0"/>
                <a:ea typeface="Cambria" panose="02040503050406030204" pitchFamily="18" charset="0"/>
                <a:cs typeface="Calibri" panose="020F0502020204030204" pitchFamily="34" charset="0"/>
              </a:rPr>
              <a:t>Workplan Narrative and Supporting Attachments – limited to 150 pages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(Not Curable) </a:t>
            </a:r>
          </a:p>
          <a:p>
            <a:pPr marL="461963" indent="-461963">
              <a:defRPr/>
            </a:pPr>
            <a:r>
              <a:rPr lang="en-US" sz="2000" b="1">
                <a:latin typeface="Cambria" panose="02040503050406030204" pitchFamily="18" charset="0"/>
                <a:ea typeface="Cambria" panose="02040503050406030204" pitchFamily="18" charset="0"/>
                <a:cs typeface="Calibri" panose="020F0502020204030204" pitchFamily="34" charset="0"/>
              </a:rPr>
              <a:t>Budget Narrative –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(Not Curable)</a:t>
            </a:r>
          </a:p>
          <a:p>
            <a:pPr marL="461963" indent="-461963">
              <a:defRPr/>
            </a:pPr>
            <a:r>
              <a:rPr lang="en-US" sz="2000" b="1">
                <a:latin typeface="Cambria" panose="02040503050406030204" pitchFamily="18" charset="0"/>
                <a:ea typeface="Cambria" panose="02040503050406030204" pitchFamily="18" charset="0"/>
                <a:cs typeface="Calibri" panose="020F0502020204030204" pitchFamily="34" charset="0"/>
              </a:rPr>
              <a:t>Certification of Compliance - </a:t>
            </a:r>
            <a:r>
              <a:rPr lang="en-US" sz="2000" b="1">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rPr>
              <a:t>(Not Curable)</a:t>
            </a:r>
            <a:endParaRPr lang="en-US" sz="1400">
              <a:solidFill>
                <a:schemeClr val="accent4">
                  <a:lumMod val="75000"/>
                </a:schemeClr>
              </a:solidFill>
              <a:latin typeface="Cambria" panose="02040503050406030204" pitchFamily="18" charset="0"/>
              <a:ea typeface="Cambria" panose="02040503050406030204" pitchFamily="18"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9471894-A6D4-4064-A772-B1D78FB03DDA}"/>
              </a:ext>
            </a:extLst>
          </p:cNvPr>
          <p:cNvCxnSpPr>
            <a:cxnSpLocks/>
          </p:cNvCxnSpPr>
          <p:nvPr/>
        </p:nvCxnSpPr>
        <p:spPr>
          <a:xfrm>
            <a:off x="990600" y="847725"/>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22E381B-4FCF-FE1F-4E6A-C1288D1EB1CA}"/>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D443D901-FE82-F32A-D738-989C918CE0A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14F6190-BFE3-8ED5-5954-C8265D55BEE8}"/>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0CFE3D74-C4DF-62BE-5D3F-BFBAC322AED2}"/>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8535F074-3355-BF58-92F3-FBFE8C8750F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A7677B39-CC68-8E24-3EB8-2904B08F1012}"/>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16742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1215538" y="228600"/>
            <a:ext cx="5410200" cy="559029"/>
          </a:xfrm>
        </p:spPr>
        <p:txBody>
          <a:bodyPr rtlCol="0">
            <a:noAutofit/>
          </a:bodyPr>
          <a:lstStyle/>
          <a:p>
            <a:pPr>
              <a:defRPr/>
            </a:pPr>
            <a:r>
              <a:rPr lang="en-US" sz="3200" b="1">
                <a:solidFill>
                  <a:schemeClr val="tx1"/>
                </a:solidFill>
                <a:latin typeface="Cambria" panose="02040503050406030204" pitchFamily="18" charset="0"/>
                <a:cs typeface="Arial" panose="020B0604020202020204" pitchFamily="34" charset="0"/>
              </a:rPr>
              <a:t>PROGRAM AUTHORIZATION</a:t>
            </a:r>
          </a:p>
        </p:txBody>
      </p:sp>
      <p:sp>
        <p:nvSpPr>
          <p:cNvPr id="429077" name="Rectangle 3"/>
          <p:cNvSpPr>
            <a:spLocks noGrp="1" noChangeArrowheads="1"/>
          </p:cNvSpPr>
          <p:nvPr>
            <p:ph idx="1"/>
          </p:nvPr>
        </p:nvSpPr>
        <p:spPr>
          <a:xfrm>
            <a:off x="1084725" y="1062382"/>
            <a:ext cx="5486400" cy="2793825"/>
          </a:xfrm>
        </p:spPr>
        <p:txBody>
          <a:bodyPr vert="horz" lIns="91440" tIns="45720" rIns="91440" bIns="45720" rtlCol="0" anchor="t">
            <a:normAutofit fontScale="25000" lnSpcReduction="20000"/>
          </a:bodyPr>
          <a:lstStyle/>
          <a:p>
            <a:pPr marL="0" indent="0" algn="just">
              <a:lnSpc>
                <a:spcPct val="120000"/>
              </a:lnSpc>
              <a:buNone/>
              <a:defRPr/>
            </a:pPr>
            <a:r>
              <a:rPr lang="en-US" sz="7200">
                <a:solidFill>
                  <a:schemeClr val="tx2">
                    <a:lumMod val="10000"/>
                  </a:schemeClr>
                </a:solidFill>
                <a:latin typeface="Cambria" panose="02040503050406030204" pitchFamily="18" charset="0"/>
                <a:ea typeface="Cambria" panose="02040503050406030204" pitchFamily="18" charset="0"/>
                <a:cs typeface="Calibri" panose="020F0502020204030204" pitchFamily="34" charset="0"/>
              </a:rPr>
              <a:t>The IHBG program is authorized under Title I of the NAHASDA Act. </a:t>
            </a:r>
          </a:p>
          <a:p>
            <a:pPr marL="0" indent="0" algn="just">
              <a:lnSpc>
                <a:spcPct val="120000"/>
              </a:lnSpc>
              <a:spcBef>
                <a:spcPts val="0"/>
              </a:spcBef>
              <a:buNone/>
              <a:defRPr/>
            </a:pPr>
            <a:endParaRPr lang="en-US" sz="4800">
              <a:solidFill>
                <a:schemeClr val="tx2">
                  <a:lumMod val="10000"/>
                </a:schemeClr>
              </a:solidFill>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spcBef>
                <a:spcPts val="0"/>
              </a:spcBef>
              <a:buNone/>
              <a:defRPr/>
            </a:pPr>
            <a:r>
              <a:rPr lang="en-US" sz="7200" dirty="0">
                <a:latin typeface="Cambria"/>
                <a:ea typeface="Cambria"/>
                <a:cs typeface="Calibri"/>
              </a:rPr>
              <a:t>Under the program, eligible Indian tribes and Tribally-Designated Housing Entities (TDHEs) receive grants to develop, maintain, and operate affordable housing in safe and healthy environments on Indian </a:t>
            </a:r>
            <a:r>
              <a:rPr lang="en-US" sz="7200">
                <a:latin typeface="Cambria"/>
                <a:ea typeface="Cambria"/>
                <a:cs typeface="Calibri"/>
              </a:rPr>
              <a:t>reservations and in other Indian areas and to carry out </a:t>
            </a:r>
            <a:r>
              <a:rPr lang="en-US" sz="7200" dirty="0">
                <a:latin typeface="Cambria"/>
                <a:ea typeface="Cambria"/>
                <a:cs typeface="Calibri"/>
              </a:rPr>
              <a:t>other affordable housing activities. </a:t>
            </a:r>
            <a:endParaRPr lang="en-US" sz="7200" dirty="0">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spcBef>
                <a:spcPts val="0"/>
              </a:spcBef>
              <a:buNone/>
              <a:defRPr/>
            </a:pPr>
            <a:endParaRPr lang="en-US" sz="7200">
              <a:latin typeface="Cambria" panose="02040503050406030204" pitchFamily="18" charset="0"/>
              <a:ea typeface="Cambria" panose="02040503050406030204" pitchFamily="18" charset="0"/>
              <a:cs typeface="Calibri" panose="020F0502020204030204" pitchFamily="34" charset="0"/>
            </a:endParaRPr>
          </a:p>
          <a:p>
            <a:pPr marL="0" indent="0" algn="just">
              <a:lnSpc>
                <a:spcPct val="120000"/>
              </a:lnSpc>
              <a:spcBef>
                <a:spcPts val="0"/>
              </a:spcBef>
              <a:buNone/>
              <a:defRPr/>
            </a:pPr>
            <a:r>
              <a:rPr lang="en-US" sz="7200">
                <a:latin typeface="Cambria" panose="02040503050406030204" pitchFamily="18" charset="0"/>
                <a:ea typeface="Cambria" panose="02040503050406030204" pitchFamily="18" charset="0"/>
                <a:cs typeface="Calibri" panose="020F0502020204030204" pitchFamily="34" charset="0"/>
              </a:rPr>
              <a:t>Grant funds must be used to primarily benefit low-income Indian families.</a:t>
            </a:r>
            <a:endParaRPr lang="en-US" sz="7200" b="1">
              <a:latin typeface="Cambria" panose="02040503050406030204" pitchFamily="18" charset="0"/>
              <a:ea typeface="Cambria" panose="02040503050406030204" pitchFamily="18" charset="0"/>
              <a:cs typeface="Calibri" panose="020F0502020204030204" pitchFamily="34" charset="0"/>
            </a:endParaRPr>
          </a:p>
          <a:p>
            <a:pPr>
              <a:defRPr/>
            </a:pPr>
            <a:endParaRPr lang="en-US" sz="1400" b="1">
              <a:latin typeface="Cambria" panose="02040503050406030204" pitchFamily="18" charset="0"/>
              <a:ea typeface="Cambria" panose="02040503050406030204" pitchFamily="18" charset="0"/>
              <a:cs typeface="Calibri" panose="020F0502020204030204" pitchFamily="34" charset="0"/>
            </a:endParaRPr>
          </a:p>
          <a:p>
            <a:pPr marL="0" indent="0">
              <a:buNone/>
              <a:defRPr/>
            </a:pPr>
            <a:endParaRPr lang="en-US" sz="1400" b="1">
              <a:latin typeface="Cambria" panose="02040503050406030204" pitchFamily="18" charset="0"/>
              <a:ea typeface="Cambria" panose="02040503050406030204" pitchFamily="18" charset="0"/>
              <a:cs typeface="Arial" panose="020B0604020202020204" pitchFamily="34" charset="0"/>
            </a:endParaRPr>
          </a:p>
          <a:p>
            <a:pPr eaLnBrk="1" fontAlgn="auto" hangingPunct="1">
              <a:spcAft>
                <a:spcPts val="0"/>
              </a:spcAft>
              <a:buFontTx/>
              <a:buNone/>
              <a:defRPr/>
            </a:pPr>
            <a:endParaRPr lang="en-US" sz="1400">
              <a:latin typeface="Tw Cen MT" panose="020B0602020104020603" pitchFamily="34" charset="0"/>
            </a:endParaRPr>
          </a:p>
        </p:txBody>
      </p:sp>
      <p:sp>
        <p:nvSpPr>
          <p:cNvPr id="11268" name="Slide Number Placeholder 5"/>
          <p:cNvSpPr>
            <a:spLocks noGrp="1"/>
          </p:cNvSpPr>
          <p:nvPr>
            <p:ph type="sldNum" sz="quarter" idx="12"/>
          </p:nvPr>
        </p:nvSpPr>
        <p:spPr bwMode="auto">
          <a:xfrm>
            <a:off x="8180308" y="4248150"/>
            <a:ext cx="342574" cy="688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88F3D736-F118-4CC0-9FF0-E15A4B09C911}" type="slidenum">
              <a:rPr lang="en-US" sz="1800" i="0" smtClean="0">
                <a:solidFill>
                  <a:srgbClr val="FFFFFF"/>
                </a:solidFill>
              </a:rPr>
              <a:pPr algn="r" eaLnBrk="1" hangingPunct="1">
                <a:spcAft>
                  <a:spcPts val="600"/>
                </a:spcAft>
              </a:pPr>
              <a:t>5</a:t>
            </a:fld>
            <a:endParaRPr lang="en-US" sz="1800" i="0">
              <a:solidFill>
                <a:srgbClr val="FFFFFF"/>
              </a:solidFill>
            </a:endParaRPr>
          </a:p>
        </p:txBody>
      </p:sp>
      <p:sp>
        <p:nvSpPr>
          <p:cNvPr id="3" name="Rectangle 2">
            <a:extLst>
              <a:ext uri="{FF2B5EF4-FFF2-40B4-BE49-F238E27FC236}">
                <a16:creationId xmlns:a16="http://schemas.microsoft.com/office/drawing/2014/main" id="{D808323F-D0F8-48BC-800F-5F30605F2F14}"/>
              </a:ext>
            </a:extLst>
          </p:cNvPr>
          <p:cNvSpPr/>
          <p:nvPr/>
        </p:nvSpPr>
        <p:spPr>
          <a:xfrm>
            <a:off x="6979283" y="1087032"/>
            <a:ext cx="1693369" cy="2585323"/>
          </a:xfrm>
          <a:prstGeom prst="rect">
            <a:avLst/>
          </a:prstGeom>
        </p:spPr>
        <p:txBody>
          <a:bodyPr wrap="square">
            <a:spAutoFit/>
          </a:bodyPr>
          <a:lstStyle/>
          <a:p>
            <a:r>
              <a:rPr lang="en-US" sz="2000" b="1">
                <a:solidFill>
                  <a:schemeClr val="accent6">
                    <a:lumMod val="75000"/>
                  </a:schemeClr>
                </a:solidFill>
              </a:rPr>
              <a:t>N</a:t>
            </a:r>
            <a:r>
              <a:rPr lang="en-US"/>
              <a:t>ative </a:t>
            </a:r>
            <a:r>
              <a:rPr lang="en-US" sz="2000" b="1">
                <a:solidFill>
                  <a:schemeClr val="accent6">
                    <a:lumMod val="75000"/>
                  </a:schemeClr>
                </a:solidFill>
              </a:rPr>
              <a:t>A</a:t>
            </a:r>
            <a:r>
              <a:rPr lang="en-US"/>
              <a:t>merican</a:t>
            </a:r>
            <a:r>
              <a:rPr lang="en-US" sz="2000"/>
              <a:t> </a:t>
            </a:r>
            <a:r>
              <a:rPr lang="en-US" sz="2000" b="1">
                <a:solidFill>
                  <a:schemeClr val="accent6">
                    <a:lumMod val="75000"/>
                  </a:schemeClr>
                </a:solidFill>
              </a:rPr>
              <a:t>H</a:t>
            </a:r>
            <a:r>
              <a:rPr lang="en-US"/>
              <a:t>ousing</a:t>
            </a:r>
            <a:r>
              <a:rPr lang="en-US" sz="2000"/>
              <a:t> </a:t>
            </a:r>
            <a:r>
              <a:rPr lang="en-US" sz="2000" b="1">
                <a:solidFill>
                  <a:schemeClr val="accent6"/>
                </a:solidFill>
              </a:rPr>
              <a:t>A</a:t>
            </a:r>
            <a:r>
              <a:rPr lang="en-US"/>
              <a:t>ssistance and </a:t>
            </a:r>
            <a:r>
              <a:rPr lang="en-US" sz="2000" b="1">
                <a:solidFill>
                  <a:schemeClr val="accent6"/>
                </a:solidFill>
              </a:rPr>
              <a:t>S</a:t>
            </a:r>
            <a:r>
              <a:rPr lang="en-US"/>
              <a:t>elf-</a:t>
            </a:r>
            <a:r>
              <a:rPr lang="en-US" sz="2000" b="1">
                <a:solidFill>
                  <a:schemeClr val="accent6"/>
                </a:solidFill>
              </a:rPr>
              <a:t>D</a:t>
            </a:r>
            <a:r>
              <a:rPr lang="en-US"/>
              <a:t>etermination</a:t>
            </a:r>
            <a:r>
              <a:rPr lang="en-US" sz="2000"/>
              <a:t> </a:t>
            </a:r>
            <a:r>
              <a:rPr lang="en-US" b="1">
                <a:solidFill>
                  <a:schemeClr val="accent6"/>
                </a:solidFill>
              </a:rPr>
              <a:t>A</a:t>
            </a:r>
            <a:r>
              <a:rPr lang="en-US"/>
              <a:t>ct of 1996, </a:t>
            </a:r>
            <a:r>
              <a:rPr lang="en-US" sz="1200"/>
              <a:t>as amended, (25 U.S.C. 4101 </a:t>
            </a:r>
            <a:r>
              <a:rPr lang="en-US" sz="1200" i="1"/>
              <a:t>et seq.</a:t>
            </a:r>
            <a:r>
              <a:rPr lang="en-US" sz="1200"/>
              <a:t>)</a:t>
            </a:r>
          </a:p>
        </p:txBody>
      </p:sp>
      <p:cxnSp>
        <p:nvCxnSpPr>
          <p:cNvPr id="4" name="Straight Connector 3">
            <a:extLst>
              <a:ext uri="{FF2B5EF4-FFF2-40B4-BE49-F238E27FC236}">
                <a16:creationId xmlns:a16="http://schemas.microsoft.com/office/drawing/2014/main" id="{0987B725-8392-4FAF-A1C1-A58D453C15BD}"/>
              </a:ext>
            </a:extLst>
          </p:cNvPr>
          <p:cNvCxnSpPr/>
          <p:nvPr/>
        </p:nvCxnSpPr>
        <p:spPr>
          <a:xfrm>
            <a:off x="1215538" y="787629"/>
            <a:ext cx="5486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3" name="Arrow: Right 12">
            <a:extLst>
              <a:ext uri="{FF2B5EF4-FFF2-40B4-BE49-F238E27FC236}">
                <a16:creationId xmlns:a16="http://schemas.microsoft.com/office/drawing/2014/main" id="{4927B4FA-27B0-4DCA-A262-9BD006D817C5}"/>
              </a:ext>
            </a:extLst>
          </p:cNvPr>
          <p:cNvSpPr/>
          <p:nvPr/>
        </p:nvSpPr>
        <p:spPr>
          <a:xfrm>
            <a:off x="574522" y="1109449"/>
            <a:ext cx="431659" cy="352852"/>
          </a:xfrm>
          <a:prstGeom prst="rightArrow">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4" name="Arrow: Right 13">
            <a:extLst>
              <a:ext uri="{FF2B5EF4-FFF2-40B4-BE49-F238E27FC236}">
                <a16:creationId xmlns:a16="http://schemas.microsoft.com/office/drawing/2014/main" id="{2C00DD7E-DA0E-4C73-8A14-8D56031C2293}"/>
              </a:ext>
            </a:extLst>
          </p:cNvPr>
          <p:cNvSpPr/>
          <p:nvPr/>
        </p:nvSpPr>
        <p:spPr>
          <a:xfrm>
            <a:off x="571586" y="2375189"/>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5" name="Arrow: Right 14">
            <a:extLst>
              <a:ext uri="{FF2B5EF4-FFF2-40B4-BE49-F238E27FC236}">
                <a16:creationId xmlns:a16="http://schemas.microsoft.com/office/drawing/2014/main" id="{41091836-CB15-4949-BB21-E767DD948E8F}"/>
              </a:ext>
            </a:extLst>
          </p:cNvPr>
          <p:cNvSpPr/>
          <p:nvPr/>
        </p:nvSpPr>
        <p:spPr>
          <a:xfrm>
            <a:off x="603079" y="3795192"/>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nvGrpSpPr>
          <p:cNvPr id="2" name="Group 1">
            <a:extLst>
              <a:ext uri="{FF2B5EF4-FFF2-40B4-BE49-F238E27FC236}">
                <a16:creationId xmlns:a16="http://schemas.microsoft.com/office/drawing/2014/main" id="{64A493FC-DC92-1C13-746C-A03D8F3E5E62}"/>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4BAF2341-24DE-7DD6-5F11-6AA012F6E4DE}"/>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E1117B31-2FA4-2A07-E19E-C58C2291924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0E34AFD6-A4BF-A4BB-CA56-E30CA3AFC98A}"/>
              </a:ext>
            </a:extLst>
          </p:cNvPr>
          <p:cNvGrpSpPr/>
          <p:nvPr/>
        </p:nvGrpSpPr>
        <p:grpSpPr>
          <a:xfrm>
            <a:off x="8750794" y="-22485"/>
            <a:ext cx="431659" cy="5165985"/>
            <a:chOff x="-13721" y="-22485"/>
            <a:chExt cx="493405" cy="5165985"/>
          </a:xfrm>
        </p:grpSpPr>
        <p:pic>
          <p:nvPicPr>
            <p:cNvPr id="8" name="Picture 7">
              <a:extLst>
                <a:ext uri="{FF2B5EF4-FFF2-40B4-BE49-F238E27FC236}">
                  <a16:creationId xmlns:a16="http://schemas.microsoft.com/office/drawing/2014/main" id="{16257E7A-B619-519F-E60A-1C6F67179139}"/>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9" name="Picture 8">
              <a:extLst>
                <a:ext uri="{FF2B5EF4-FFF2-40B4-BE49-F238E27FC236}">
                  <a16:creationId xmlns:a16="http://schemas.microsoft.com/office/drawing/2014/main" id="{C8670CC6-4D7D-691A-0D23-BD7DA9534217}"/>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422466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021" y="232159"/>
            <a:ext cx="7172325" cy="634488"/>
          </a:xfrm>
          <a:effectLst>
            <a:outerShdw blurRad="88900" dist="38100" dir="2700000" algn="tl" rotWithShape="0">
              <a:prstClr val="black">
                <a:alpha val="30000"/>
              </a:prstClr>
            </a:outerShdw>
          </a:effectLst>
        </p:spPr>
        <p:txBody>
          <a:bodyPr anchor="b">
            <a:noAutofit/>
          </a:bodyPr>
          <a:lstStyle/>
          <a:p>
            <a:r>
              <a:rPr lang="en-US" sz="2800" b="1">
                <a:latin typeface="Cambria" pitchFamily="18" charset="0"/>
                <a:cs typeface="Arial" panose="020B0604020202020204" pitchFamily="34" charset="0"/>
              </a:rPr>
              <a:t>Content and Form of Application (</a:t>
            </a:r>
            <a:r>
              <a:rPr lang="en-US" sz="2800" b="1" err="1">
                <a:latin typeface="Cambria" pitchFamily="18" charset="0"/>
                <a:cs typeface="Arial" panose="020B0604020202020204" pitchFamily="34" charset="0"/>
              </a:rPr>
              <a:t>cont</a:t>
            </a:r>
            <a:r>
              <a:rPr lang="en-US" sz="2800" b="1">
                <a:latin typeface="Cambria" pitchFamily="18" charset="0"/>
                <a:cs typeface="Arial" panose="020B0604020202020204" pitchFamily="34" charset="0"/>
              </a:rPr>
              <a:t>…)</a:t>
            </a:r>
          </a:p>
        </p:txBody>
      </p:sp>
      <p:sp>
        <p:nvSpPr>
          <p:cNvPr id="8" name="Content Placeholder 2"/>
          <p:cNvSpPr>
            <a:spLocks noGrp="1"/>
          </p:cNvSpPr>
          <p:nvPr>
            <p:ph idx="1"/>
          </p:nvPr>
        </p:nvSpPr>
        <p:spPr>
          <a:xfrm>
            <a:off x="819150" y="1123949"/>
            <a:ext cx="7943849" cy="4078659"/>
          </a:xfrm>
        </p:spPr>
        <p:txBody>
          <a:bodyPr anchor="t">
            <a:normAutofit fontScale="92500" lnSpcReduction="10000"/>
          </a:bodyPr>
          <a:lstStyle/>
          <a:p>
            <a:pPr>
              <a:lnSpc>
                <a:spcPct val="110000"/>
              </a:lnSpc>
            </a:pPr>
            <a:r>
              <a:rPr lang="en-US" sz="2000" b="1">
                <a:latin typeface="Cambria" panose="02040503050406030204" pitchFamily="18" charset="0"/>
                <a:ea typeface="Cambria" panose="02040503050406030204" pitchFamily="18" charset="0"/>
                <a:cs typeface="Calibri" panose="020F0502020204030204" pitchFamily="34" charset="0"/>
              </a:rPr>
              <a:t>Code of Conduct – (Curable)</a:t>
            </a:r>
          </a:p>
          <a:p>
            <a:pPr>
              <a:lnSpc>
                <a:spcPct val="110000"/>
              </a:lnSpc>
            </a:pPr>
            <a:r>
              <a:rPr lang="en-US" sz="2000" b="1">
                <a:latin typeface="Cambria" panose="02040503050406030204" pitchFamily="18" charset="0"/>
                <a:ea typeface="Cambria" panose="02040503050406030204" pitchFamily="18" charset="0"/>
                <a:cs typeface="Calibri" panose="020F0502020204030204" pitchFamily="34" charset="0"/>
              </a:rPr>
              <a:t>Environmental Review – Expression of Intent – (Curable) </a:t>
            </a:r>
          </a:p>
          <a:p>
            <a:pPr>
              <a:lnSpc>
                <a:spcPct val="110000"/>
              </a:lnSpc>
            </a:pPr>
            <a:r>
              <a:rPr lang="en-US" sz="2000" b="1">
                <a:latin typeface="Cambria" panose="02040503050406030204" pitchFamily="18" charset="0"/>
                <a:ea typeface="Cambria" panose="02040503050406030204" pitchFamily="18" charset="0"/>
                <a:cs typeface="Calibri" panose="020F0502020204030204" pitchFamily="34" charset="0"/>
              </a:rPr>
              <a:t>Tribal Resolution – (Curable) – </a:t>
            </a:r>
            <a:r>
              <a:rPr lang="en-US" sz="2000">
                <a:latin typeface="Cambria" panose="02040503050406030204" pitchFamily="18" charset="0"/>
                <a:ea typeface="Cambria" panose="02040503050406030204" pitchFamily="18" charset="0"/>
                <a:cs typeface="Calibri" panose="020F0502020204030204" pitchFamily="34" charset="0"/>
              </a:rPr>
              <a:t>HUD will also accept copies of  existing Indian Housing Plan (IHP) which delegates a TDHE to submit on behalf of the tribe.       </a:t>
            </a:r>
            <a:r>
              <a:rPr lang="en-US" sz="2000" b="1">
                <a:latin typeface="Cambria" panose="02040503050406030204" pitchFamily="18" charset="0"/>
                <a:ea typeface="Cambria" panose="02040503050406030204" pitchFamily="18" charset="0"/>
                <a:cs typeface="Calibri" panose="020F0502020204030204" pitchFamily="34" charset="0"/>
              </a:rPr>
              <a:t>                                                                        </a:t>
            </a:r>
          </a:p>
          <a:p>
            <a:pPr>
              <a:lnSpc>
                <a:spcPct val="110000"/>
              </a:lnSpc>
            </a:pPr>
            <a:r>
              <a:rPr lang="en-US" sz="2000" b="1">
                <a:latin typeface="Cambria" panose="02040503050406030204" pitchFamily="18" charset="0"/>
                <a:ea typeface="Cambria" panose="02040503050406030204" pitchFamily="18" charset="0"/>
                <a:cs typeface="Calibri" panose="020F0502020204030204" pitchFamily="34" charset="0"/>
              </a:rPr>
              <a:t>Indirect Cost Rate – (Curable) – </a:t>
            </a:r>
            <a:r>
              <a:rPr lang="en-US" sz="2000">
                <a:latin typeface="Cambria" panose="02040503050406030204" pitchFamily="18" charset="0"/>
                <a:ea typeface="Cambria" panose="02040503050406030204" pitchFamily="18" charset="0"/>
                <a:cs typeface="Calibri" panose="020F0502020204030204" pitchFamily="34" charset="0"/>
              </a:rPr>
              <a:t>only if applicable</a:t>
            </a:r>
          </a:p>
          <a:p>
            <a:pPr>
              <a:lnSpc>
                <a:spcPct val="110000"/>
              </a:lnSpc>
            </a:pPr>
            <a:r>
              <a:rPr lang="en-US" sz="2000" b="1">
                <a:latin typeface="Cambria" panose="02040503050406030204" pitchFamily="18" charset="0"/>
                <a:ea typeface="Cambria" panose="02040503050406030204" pitchFamily="18" charset="0"/>
                <a:cs typeface="Calibri" panose="020F0502020204030204" pitchFamily="34" charset="0"/>
              </a:rPr>
              <a:t>Disclosure of Lobbying Activities – (Curable) </a:t>
            </a:r>
            <a:r>
              <a:rPr lang="en-US" sz="2000">
                <a:latin typeface="Cambria" panose="02040503050406030204" pitchFamily="18" charset="0"/>
                <a:ea typeface="Cambria" panose="02040503050406030204" pitchFamily="18" charset="0"/>
                <a:cs typeface="Calibri" panose="020F0502020204030204" pitchFamily="34" charset="0"/>
              </a:rPr>
              <a:t>– Only for state-recognized tribes</a:t>
            </a:r>
          </a:p>
          <a:p>
            <a:pPr>
              <a:lnSpc>
                <a:spcPct val="110000"/>
              </a:lnSpc>
            </a:pPr>
            <a:r>
              <a:rPr lang="en-US" sz="2000" b="1">
                <a:latin typeface="Cambria" panose="02040503050406030204" pitchFamily="18" charset="0"/>
                <a:ea typeface="Cambria" panose="02040503050406030204" pitchFamily="18" charset="0"/>
                <a:cs typeface="Calibri" panose="020F0502020204030204" pitchFamily="34" charset="0"/>
              </a:rPr>
              <a:t>Certification of Consistency with Promise Zone Goals and </a:t>
            </a:r>
            <a:r>
              <a:rPr lang="en-US" sz="2000">
                <a:latin typeface="Cambria" panose="02040503050406030204" pitchFamily="18" charset="0"/>
                <a:ea typeface="Cambria" panose="02040503050406030204" pitchFamily="18" charset="0"/>
                <a:cs typeface="Calibri" panose="020F0502020204030204" pitchFamily="34" charset="0"/>
              </a:rPr>
              <a:t>Implementation (HUD- 50153) – </a:t>
            </a:r>
            <a:r>
              <a:rPr lang="en-US" sz="2000" b="1">
                <a:latin typeface="Cambria" panose="02040503050406030204" pitchFamily="18" charset="0"/>
                <a:ea typeface="Cambria" panose="02040503050406030204" pitchFamily="18" charset="0"/>
                <a:cs typeface="Calibri" panose="020F0502020204030204" pitchFamily="34" charset="0"/>
              </a:rPr>
              <a:t>Submit only if applicable</a:t>
            </a:r>
          </a:p>
          <a:p>
            <a:pPr marL="0" indent="0">
              <a:lnSpc>
                <a:spcPct val="110000"/>
              </a:lnSpc>
              <a:buNone/>
            </a:pPr>
            <a:r>
              <a:rPr lang="en-US" sz="2000" b="1">
                <a:solidFill>
                  <a:schemeClr val="accent4"/>
                </a:solidFill>
                <a:latin typeface="Cambria" pitchFamily="18" charset="0"/>
                <a:ea typeface="Cambria"/>
                <a:cs typeface="Arial" panose="020B0604020202020204" pitchFamily="34" charset="0"/>
              </a:rPr>
              <a:t>           </a:t>
            </a:r>
          </a:p>
        </p:txBody>
      </p:sp>
      <p:sp>
        <p:nvSpPr>
          <p:cNvPr id="4" name="Slide Number Placeholder 3"/>
          <p:cNvSpPr>
            <a:spLocks noGrp="1"/>
          </p:cNvSpPr>
          <p:nvPr>
            <p:ph type="sldNum" sz="quarter" idx="12"/>
          </p:nvPr>
        </p:nvSpPr>
        <p:spPr>
          <a:xfrm>
            <a:off x="77433" y="305859"/>
            <a:ext cx="865613" cy="818091"/>
          </a:xfrm>
        </p:spPr>
        <p:txBody>
          <a:bodyPr>
            <a:normAutofit/>
          </a:bodyPr>
          <a:lstStyle/>
          <a:p>
            <a:pPr>
              <a:spcAft>
                <a:spcPts val="600"/>
              </a:spcAft>
            </a:pPr>
            <a:fld id="{47D326A9-C7FB-474D-8472-18C731E71348}" type="slidenum">
              <a:rPr lang="en-US">
                <a:solidFill>
                  <a:srgbClr val="FFFFFF"/>
                </a:solidFill>
              </a:rPr>
              <a:pPr>
                <a:spcAft>
                  <a:spcPts val="600"/>
                </a:spcAft>
              </a:pPr>
              <a:t>50</a:t>
            </a:fld>
            <a:endParaRPr lang="en-US">
              <a:solidFill>
                <a:srgbClr val="FFFFFF"/>
              </a:solidFill>
            </a:endParaRPr>
          </a:p>
        </p:txBody>
      </p:sp>
      <p:cxnSp>
        <p:nvCxnSpPr>
          <p:cNvPr id="5" name="Straight Connector 4">
            <a:extLst>
              <a:ext uri="{FF2B5EF4-FFF2-40B4-BE49-F238E27FC236}">
                <a16:creationId xmlns:a16="http://schemas.microsoft.com/office/drawing/2014/main" id="{526E682E-B26B-42BE-8C81-35A4CB7EE92F}"/>
              </a:ext>
            </a:extLst>
          </p:cNvPr>
          <p:cNvCxnSpPr>
            <a:cxnSpLocks/>
          </p:cNvCxnSpPr>
          <p:nvPr/>
        </p:nvCxnSpPr>
        <p:spPr>
          <a:xfrm>
            <a:off x="943046" y="984185"/>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A047891-5E56-F2C9-2D7B-0B7E2DFEBE5B}"/>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D293F139-95F3-81E2-3C25-73E817465910}"/>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BC0524CB-ADA6-ADA7-2A49-F683123D52B0}"/>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9" name="Group 8">
            <a:extLst>
              <a:ext uri="{FF2B5EF4-FFF2-40B4-BE49-F238E27FC236}">
                <a16:creationId xmlns:a16="http://schemas.microsoft.com/office/drawing/2014/main" id="{E1F862CD-9766-B3E2-D244-D8492C38B64F}"/>
              </a:ext>
            </a:extLst>
          </p:cNvPr>
          <p:cNvGrpSpPr/>
          <p:nvPr/>
        </p:nvGrpSpPr>
        <p:grpSpPr>
          <a:xfrm>
            <a:off x="8750794" y="-22485"/>
            <a:ext cx="431659" cy="5165985"/>
            <a:chOff x="-13721" y="-22485"/>
            <a:chExt cx="493405" cy="5165985"/>
          </a:xfrm>
        </p:grpSpPr>
        <p:pic>
          <p:nvPicPr>
            <p:cNvPr id="10" name="Picture 9">
              <a:extLst>
                <a:ext uri="{FF2B5EF4-FFF2-40B4-BE49-F238E27FC236}">
                  <a16:creationId xmlns:a16="http://schemas.microsoft.com/office/drawing/2014/main" id="{B866CEBC-5D12-D63B-54C1-92C1CF8E79E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F31D9DFB-1C15-9B02-9AE8-80D137501EE7}"/>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643001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164835" y="176146"/>
            <a:ext cx="6683765" cy="960668"/>
          </a:xfrm>
        </p:spPr>
        <p:txBody>
          <a:bodyPr rtlCol="0">
            <a:normAutofit/>
          </a:bodyPr>
          <a:lstStyle/>
          <a:p>
            <a:pPr eaLnBrk="1" fontAlgn="auto" hangingPunct="1">
              <a:spcAft>
                <a:spcPts val="0"/>
              </a:spcAft>
              <a:defRPr/>
            </a:pPr>
            <a:r>
              <a:rPr lang="en-US" sz="2800" b="1">
                <a:latin typeface="Cambria" pitchFamily="18" charset="0"/>
                <a:cs typeface="Arial" panose="020B0604020202020204" pitchFamily="34" charset="0"/>
              </a:rPr>
              <a:t>Content and Form of Application</a:t>
            </a:r>
          </a:p>
        </p:txBody>
      </p:sp>
      <p:sp>
        <p:nvSpPr>
          <p:cNvPr id="123920" name="Rectangle 3"/>
          <p:cNvSpPr>
            <a:spLocks noGrp="1" noChangeArrowheads="1"/>
          </p:cNvSpPr>
          <p:nvPr>
            <p:ph idx="1"/>
          </p:nvPr>
        </p:nvSpPr>
        <p:spPr>
          <a:xfrm>
            <a:off x="1247775" y="1314922"/>
            <a:ext cx="6821658" cy="2362731"/>
          </a:xfrm>
        </p:spPr>
        <p:txBody>
          <a:bodyPr vert="horz" lIns="91440" tIns="45720" rIns="91440" bIns="45720" rtlCol="0" anchor="t">
            <a:normAutofit/>
          </a:bodyPr>
          <a:lstStyle/>
          <a:p>
            <a:pPr>
              <a:defRPr/>
            </a:pPr>
            <a:r>
              <a:rPr lang="en-US" sz="2800" b="1">
                <a:latin typeface="Cambria" pitchFamily="18" charset="0"/>
                <a:ea typeface="Cambria"/>
                <a:cs typeface="Arial" panose="020B0604020202020204" pitchFamily="34" charset="0"/>
              </a:rPr>
              <a:t> </a:t>
            </a:r>
            <a:r>
              <a:rPr lang="en-US" sz="2800" b="1">
                <a:latin typeface="Cambria" panose="02040503050406030204" pitchFamily="18" charset="0"/>
                <a:ea typeface="Cambria" panose="02040503050406030204" pitchFamily="18" charset="0"/>
                <a:cs typeface="Calibri" panose="020F0502020204030204" pitchFamily="34" charset="0"/>
              </a:rPr>
              <a:t>SF-424</a:t>
            </a:r>
          </a:p>
          <a:p>
            <a:pPr>
              <a:defRPr/>
            </a:pPr>
            <a:r>
              <a:rPr lang="en-US" sz="2800" b="1">
                <a:latin typeface="Cambria" panose="02040503050406030204" pitchFamily="18" charset="0"/>
                <a:ea typeface="Cambria" panose="02040503050406030204" pitchFamily="18" charset="0"/>
                <a:cs typeface="Calibri" panose="020F0502020204030204" pitchFamily="34" charset="0"/>
              </a:rPr>
              <a:t> Implementation Schedule</a:t>
            </a:r>
          </a:p>
          <a:p>
            <a:pPr eaLnBrk="1" fontAlgn="auto" hangingPunct="1">
              <a:spcAft>
                <a:spcPts val="0"/>
              </a:spcAft>
              <a:defRPr/>
            </a:pPr>
            <a:r>
              <a:rPr lang="en-US" sz="2800" b="1">
                <a:latin typeface="Cambria" panose="02040503050406030204" pitchFamily="18" charset="0"/>
                <a:ea typeface="Cambria" panose="02040503050406030204" pitchFamily="18" charset="0"/>
                <a:cs typeface="Calibri" panose="020F0502020204030204" pitchFamily="34" charset="0"/>
              </a:rPr>
              <a:t> Cost Summary</a:t>
            </a:r>
            <a:endParaRPr lang="en-US" sz="2800">
              <a:latin typeface="Cambria" pitchFamily="18"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51</a:t>
            </a:fld>
            <a:endParaRPr lang="en-US" i="0">
              <a:solidFill>
                <a:srgbClr val="FFFFFF"/>
              </a:solidFill>
            </a:endParaRPr>
          </a:p>
        </p:txBody>
      </p:sp>
      <p:cxnSp>
        <p:nvCxnSpPr>
          <p:cNvPr id="5" name="Straight Connector 4">
            <a:extLst>
              <a:ext uri="{FF2B5EF4-FFF2-40B4-BE49-F238E27FC236}">
                <a16:creationId xmlns:a16="http://schemas.microsoft.com/office/drawing/2014/main" id="{06F3447A-2553-473A-BC67-D88D027DC87B}"/>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A1105C0-1BEF-A048-1287-855D749ED394}"/>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5295EEAE-EC9A-3FA5-BF18-60131450AB4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404644F1-771F-1E04-6C92-2CDF0346D020}"/>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6" name="Group 5">
            <a:extLst>
              <a:ext uri="{FF2B5EF4-FFF2-40B4-BE49-F238E27FC236}">
                <a16:creationId xmlns:a16="http://schemas.microsoft.com/office/drawing/2014/main" id="{1411A143-71BC-C93E-A2BE-7DB4185DB9D1}"/>
              </a:ext>
            </a:extLst>
          </p:cNvPr>
          <p:cNvGrpSpPr/>
          <p:nvPr/>
        </p:nvGrpSpPr>
        <p:grpSpPr>
          <a:xfrm>
            <a:off x="8750794" y="-22485"/>
            <a:ext cx="431659" cy="5165985"/>
            <a:chOff x="-13721" y="-22485"/>
            <a:chExt cx="493405" cy="5165985"/>
          </a:xfrm>
        </p:grpSpPr>
        <p:pic>
          <p:nvPicPr>
            <p:cNvPr id="7" name="Picture 6">
              <a:extLst>
                <a:ext uri="{FF2B5EF4-FFF2-40B4-BE49-F238E27FC236}">
                  <a16:creationId xmlns:a16="http://schemas.microsoft.com/office/drawing/2014/main" id="{3E62C80F-E74B-6E96-DF1F-32830D9A4175}"/>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8" name="Picture 7">
              <a:extLst>
                <a:ext uri="{FF2B5EF4-FFF2-40B4-BE49-F238E27FC236}">
                  <a16:creationId xmlns:a16="http://schemas.microsoft.com/office/drawing/2014/main" id="{6EA1FBB1-EFFF-D08E-9912-EFD21007BC6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9686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9471894-A6D4-4064-A772-B1D78FB03DDA}"/>
              </a:ext>
            </a:extLst>
          </p:cNvPr>
          <p:cNvCxnSpPr>
            <a:cxnSpLocks/>
          </p:cNvCxnSpPr>
          <p:nvPr/>
        </p:nvCxnSpPr>
        <p:spPr>
          <a:xfrm>
            <a:off x="511913" y="1128858"/>
            <a:ext cx="396265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A23458E0-1F64-4824-953B-01DC4C70AB3C}"/>
              </a:ext>
            </a:extLst>
          </p:cNvPr>
          <p:cNvSpPr>
            <a:spLocks noGrp="1" noChangeArrowheads="1"/>
          </p:cNvSpPr>
          <p:nvPr>
            <p:ph idx="1"/>
          </p:nvPr>
        </p:nvSpPr>
        <p:spPr>
          <a:xfrm>
            <a:off x="155620" y="1401581"/>
            <a:ext cx="4562128" cy="4814379"/>
          </a:xfrm>
        </p:spPr>
        <p:txBody>
          <a:bodyPr vert="horz" lIns="91440" tIns="45720" rIns="91440" bIns="45720" rtlCol="0" anchor="t">
            <a:normAutofit/>
          </a:bodyPr>
          <a:lstStyle/>
          <a:p>
            <a:pPr lvl="1"/>
            <a:r>
              <a:rPr lang="en-US" sz="1600" b="1" i="0" u="none" strike="noStrike" baseline="0" dirty="0">
                <a:latin typeface="Cambria"/>
                <a:ea typeface="Cambria"/>
              </a:rPr>
              <a:t>The SF-424 must include all the information listed in the NOFO.</a:t>
            </a:r>
            <a:r>
              <a:rPr lang="en-US" sz="1600" b="1" dirty="0">
                <a:latin typeface="Cambria"/>
                <a:ea typeface="Cambria"/>
              </a:rPr>
              <a:t> </a:t>
            </a:r>
            <a:endParaRPr lang="en-US" sz="1600" b="1" i="0" u="none" strike="noStrike" baseline="0">
              <a:latin typeface="Cambria" panose="02040503050406030204" pitchFamily="18" charset="0"/>
              <a:ea typeface="Cambria" panose="02040503050406030204" pitchFamily="18" charset="0"/>
            </a:endParaRPr>
          </a:p>
          <a:p>
            <a:pPr lvl="1">
              <a:spcBef>
                <a:spcPts val="0"/>
              </a:spcBef>
            </a:pPr>
            <a:endParaRPr lang="en-US" sz="1600" b="0" i="0" u="none" strike="noStrike" baseline="0">
              <a:latin typeface="Cambria" panose="02040503050406030204" pitchFamily="18" charset="0"/>
              <a:ea typeface="Cambria" panose="02040503050406030204" pitchFamily="18" charset="0"/>
            </a:endParaRPr>
          </a:p>
          <a:p>
            <a:pPr lvl="1">
              <a:spcBef>
                <a:spcPts val="0"/>
              </a:spcBef>
            </a:pPr>
            <a:r>
              <a:rPr lang="en-US" sz="1600" b="1" i="0" u="none" strike="noStrike" baseline="0" dirty="0">
                <a:latin typeface="Cambria"/>
                <a:ea typeface="Cambria"/>
              </a:rPr>
              <a:t>Key Contact (Block 8f): </a:t>
            </a:r>
            <a:r>
              <a:rPr lang="en-US" sz="1600" b="0" i="0" u="none" strike="noStrike" baseline="0" dirty="0">
                <a:latin typeface="Cambria"/>
                <a:ea typeface="Cambria"/>
              </a:rPr>
              <a:t>List the contact information of the applicant’s proposed IHBG Competitive Grant Program manager. </a:t>
            </a:r>
            <a:r>
              <a:rPr lang="en-US" sz="1600" b="1" i="0" u="none" strike="noStrike" baseline="0" dirty="0">
                <a:latin typeface="Cambria"/>
                <a:ea typeface="Cambria"/>
              </a:rPr>
              <a:t>Do not list a non-employee of the applicant</a:t>
            </a:r>
            <a:r>
              <a:rPr lang="en-US" sz="1600" b="0" i="0" u="none" strike="noStrike" baseline="0" dirty="0">
                <a:latin typeface="Cambria"/>
                <a:ea typeface="Cambria"/>
              </a:rPr>
              <a:t>, such as a contractor/consultant grant writer.</a:t>
            </a:r>
          </a:p>
          <a:p>
            <a:pPr marL="342900" lvl="1" indent="0">
              <a:spcBef>
                <a:spcPts val="0"/>
              </a:spcBef>
              <a:buNone/>
            </a:pPr>
            <a:endParaRPr lang="en-US" sz="1600" b="0" i="0" u="none" strike="noStrike" baseline="0">
              <a:latin typeface="Cambria" panose="02040503050406030204" pitchFamily="18" charset="0"/>
              <a:ea typeface="Cambria" panose="02040503050406030204" pitchFamily="18" charset="0"/>
            </a:endParaRPr>
          </a:p>
          <a:p>
            <a:pPr lvl="1">
              <a:spcBef>
                <a:spcPts val="0"/>
              </a:spcBef>
            </a:pPr>
            <a:r>
              <a:rPr lang="en-US" sz="1600" b="1" i="0" u="none" strike="noStrike" baseline="0" dirty="0">
                <a:latin typeface="Cambria"/>
                <a:ea typeface="Cambria"/>
              </a:rPr>
              <a:t>Assistance </a:t>
            </a:r>
            <a:r>
              <a:rPr lang="en-US" sz="1600" b="1" dirty="0">
                <a:latin typeface="Cambria"/>
                <a:ea typeface="Cambria"/>
              </a:rPr>
              <a:t>Listing</a:t>
            </a:r>
            <a:r>
              <a:rPr lang="en-US" sz="1600" b="1" i="0" u="none" strike="noStrike" baseline="0" dirty="0">
                <a:latin typeface="Cambria"/>
                <a:ea typeface="Cambria"/>
              </a:rPr>
              <a:t> Number (formerly Catalog of Federal Domestic Assistance Number) (Block 11): 14.867</a:t>
            </a:r>
          </a:p>
          <a:p>
            <a:pPr marL="342900" lvl="1" indent="0">
              <a:spcBef>
                <a:spcPts val="0"/>
              </a:spcBef>
              <a:buNone/>
            </a:pPr>
            <a:endParaRPr lang="en-US" sz="1600" b="0" i="0" u="none" strike="noStrike" baseline="0">
              <a:latin typeface="Cambria" panose="02040503050406030204" pitchFamily="18" charset="0"/>
              <a:ea typeface="Cambria" panose="02040503050406030204" pitchFamily="18" charset="0"/>
            </a:endParaRPr>
          </a:p>
          <a:p>
            <a:pPr marL="0" indent="0" algn="l">
              <a:buNone/>
            </a:pPr>
            <a:endParaRPr lang="en-US" sz="140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0" name="TextBox 9">
            <a:extLst>
              <a:ext uri="{FF2B5EF4-FFF2-40B4-BE49-F238E27FC236}">
                <a16:creationId xmlns:a16="http://schemas.microsoft.com/office/drawing/2014/main" id="{12787829-ACE6-4637-8197-7E5AFA695849}"/>
              </a:ext>
            </a:extLst>
          </p:cNvPr>
          <p:cNvSpPr txBox="1"/>
          <p:nvPr/>
        </p:nvSpPr>
        <p:spPr>
          <a:xfrm>
            <a:off x="511913" y="274049"/>
            <a:ext cx="4562129" cy="830997"/>
          </a:xfrm>
          <a:prstGeom prst="rect">
            <a:avLst/>
          </a:prstGeom>
          <a:noFill/>
        </p:spPr>
        <p:txBody>
          <a:bodyPr wrap="square">
            <a:spAutoFit/>
          </a:bodyPr>
          <a:lstStyle/>
          <a:p>
            <a:pPr eaLnBrk="1" fontAlgn="auto" hangingPunct="1">
              <a:spcAft>
                <a:spcPts val="0"/>
              </a:spcAft>
              <a:defRPr/>
            </a:pPr>
            <a:r>
              <a:rPr lang="en-US" sz="2400" b="1">
                <a:solidFill>
                  <a:schemeClr val="accent4">
                    <a:lumMod val="50000"/>
                  </a:schemeClr>
                </a:solidFill>
                <a:latin typeface="Cambria" panose="02040503050406030204" pitchFamily="18" charset="0"/>
                <a:ea typeface="Cambria" panose="02040503050406030204" pitchFamily="18" charset="0"/>
                <a:cs typeface="Calibri" panose="020F0502020204030204" pitchFamily="34" charset="0"/>
              </a:rPr>
              <a:t>Applications for Assistance            </a:t>
            </a:r>
            <a:r>
              <a:rPr lang="en-US" sz="2400" b="1">
                <a:solidFill>
                  <a:schemeClr val="accent6"/>
                </a:solidFill>
                <a:latin typeface="Cambria" panose="02040503050406030204" pitchFamily="18" charset="0"/>
                <a:ea typeface="Cambria" panose="02040503050406030204" pitchFamily="18" charset="0"/>
                <a:cs typeface="Calibri" panose="020F0502020204030204" pitchFamily="34" charset="0"/>
              </a:rPr>
              <a:t>(SF-424)</a:t>
            </a:r>
            <a:endParaRPr lang="en-US" sz="1800" b="1">
              <a:solidFill>
                <a:schemeClr val="accent6"/>
              </a:solidFill>
              <a:latin typeface="Cambria" panose="02040503050406030204" pitchFamily="18" charset="0"/>
              <a:ea typeface="Cambria" panose="02040503050406030204" pitchFamily="18" charset="0"/>
              <a:cs typeface="Calibri" panose="020F0502020204030204" pitchFamily="34" charset="0"/>
            </a:endParaRPr>
          </a:p>
        </p:txBody>
      </p:sp>
      <p:pic>
        <p:nvPicPr>
          <p:cNvPr id="18" name="Picture 17">
            <a:extLst>
              <a:ext uri="{FF2B5EF4-FFF2-40B4-BE49-F238E27FC236}">
                <a16:creationId xmlns:a16="http://schemas.microsoft.com/office/drawing/2014/main" id="{707698F7-1D3D-45C1-B2C3-E7DD1D161F83}"/>
              </a:ext>
            </a:extLst>
          </p:cNvPr>
          <p:cNvPicPr>
            <a:picLocks noChangeAspect="1"/>
          </p:cNvPicPr>
          <p:nvPr/>
        </p:nvPicPr>
        <p:blipFill>
          <a:blip r:embed="rId3"/>
          <a:stretch>
            <a:fillRect/>
          </a:stretch>
        </p:blipFill>
        <p:spPr>
          <a:xfrm>
            <a:off x="4729399" y="40318"/>
            <a:ext cx="4009744" cy="5103179"/>
          </a:xfrm>
          <a:prstGeom prst="rect">
            <a:avLst/>
          </a:prstGeom>
        </p:spPr>
      </p:pic>
      <p:cxnSp>
        <p:nvCxnSpPr>
          <p:cNvPr id="20" name="Straight Arrow Connector 19">
            <a:extLst>
              <a:ext uri="{FF2B5EF4-FFF2-40B4-BE49-F238E27FC236}">
                <a16:creationId xmlns:a16="http://schemas.microsoft.com/office/drawing/2014/main" id="{8D25B463-B7D9-4227-AE92-076955E8C221}"/>
              </a:ext>
            </a:extLst>
          </p:cNvPr>
          <p:cNvCxnSpPr>
            <a:cxnSpLocks/>
          </p:cNvCxnSpPr>
          <p:nvPr/>
        </p:nvCxnSpPr>
        <p:spPr>
          <a:xfrm>
            <a:off x="4083269" y="2571750"/>
            <a:ext cx="1182414" cy="1180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FBB5F43-F7B0-58B4-DA3C-3AD633FC554F}"/>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68EC7329-38BD-68D6-F59B-BBB6EDA67370}"/>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6D184B5E-B835-3BCD-F099-E67AFC994B30}"/>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8A0A4007-AB8D-EF8F-0F09-ED26FC02555D}"/>
              </a:ext>
            </a:extLst>
          </p:cNvPr>
          <p:cNvGrpSpPr/>
          <p:nvPr/>
        </p:nvGrpSpPr>
        <p:grpSpPr>
          <a:xfrm>
            <a:off x="8750794" y="-22485"/>
            <a:ext cx="431659" cy="5165985"/>
            <a:chOff x="-13721" y="-22485"/>
            <a:chExt cx="493405" cy="5165985"/>
          </a:xfrm>
        </p:grpSpPr>
        <p:pic>
          <p:nvPicPr>
            <p:cNvPr id="8" name="Picture 7">
              <a:extLst>
                <a:ext uri="{FF2B5EF4-FFF2-40B4-BE49-F238E27FC236}">
                  <a16:creationId xmlns:a16="http://schemas.microsoft.com/office/drawing/2014/main" id="{C2C154CB-A7F3-13D8-598E-D7B7F3C1932E}"/>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9" name="Picture 8">
              <a:extLst>
                <a:ext uri="{FF2B5EF4-FFF2-40B4-BE49-F238E27FC236}">
                  <a16:creationId xmlns:a16="http://schemas.microsoft.com/office/drawing/2014/main" id="{D84227E8-E0FB-BF22-4FFF-95C55EBE9D59}"/>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799605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9471894-A6D4-4064-A772-B1D78FB03DDA}"/>
              </a:ext>
            </a:extLst>
          </p:cNvPr>
          <p:cNvCxnSpPr>
            <a:cxnSpLocks/>
          </p:cNvCxnSpPr>
          <p:nvPr/>
        </p:nvCxnSpPr>
        <p:spPr>
          <a:xfrm>
            <a:off x="683866" y="872874"/>
            <a:ext cx="379069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A23458E0-1F64-4824-953B-01DC4C70AB3C}"/>
              </a:ext>
            </a:extLst>
          </p:cNvPr>
          <p:cNvSpPr>
            <a:spLocks noGrp="1" noChangeArrowheads="1"/>
          </p:cNvSpPr>
          <p:nvPr>
            <p:ph idx="1"/>
          </p:nvPr>
        </p:nvSpPr>
        <p:spPr>
          <a:xfrm>
            <a:off x="279904" y="977463"/>
            <a:ext cx="4093520" cy="5143499"/>
          </a:xfrm>
        </p:spPr>
        <p:txBody>
          <a:bodyPr vert="horz" lIns="91440" tIns="45720" rIns="91440" bIns="45720" rtlCol="0" anchor="t">
            <a:normAutofit/>
          </a:bodyPr>
          <a:lstStyle/>
          <a:p>
            <a:pPr lvl="1">
              <a:spcBef>
                <a:spcPts val="0"/>
              </a:spcBef>
            </a:pPr>
            <a:r>
              <a:rPr lang="en-US" sz="1300" b="1" i="0" u="none" strike="noStrike" baseline="0">
                <a:latin typeface="Cambria" panose="02040503050406030204" pitchFamily="18" charset="0"/>
                <a:ea typeface="Cambria" panose="02040503050406030204" pitchFamily="18" charset="0"/>
              </a:rPr>
              <a:t>Proposed Project Dates (Blocks 17a-b): </a:t>
            </a:r>
            <a:r>
              <a:rPr lang="en-US" sz="1300" b="0" i="0" u="none" strike="noStrike" baseline="0">
                <a:latin typeface="Cambria" panose="02040503050406030204" pitchFamily="18" charset="0"/>
                <a:ea typeface="Cambria" panose="02040503050406030204" pitchFamily="18" charset="0"/>
              </a:rPr>
              <a:t>The estimated period of performance start and end dates for projects awarded under this NOFO is 7/13/2023-7/12/2028. </a:t>
            </a:r>
          </a:p>
          <a:p>
            <a:pPr lvl="2">
              <a:spcBef>
                <a:spcPts val="0"/>
              </a:spcBef>
            </a:pPr>
            <a:r>
              <a:rPr lang="en-US" sz="1150">
                <a:latin typeface="Cambria" panose="02040503050406030204" pitchFamily="18" charset="0"/>
                <a:ea typeface="Cambria" panose="02040503050406030204" pitchFamily="18" charset="0"/>
              </a:rPr>
              <a:t>Reminder: </a:t>
            </a:r>
            <a:r>
              <a:rPr lang="en-US" sz="1150" b="1" i="0" u="none" strike="noStrike" baseline="0">
                <a:latin typeface="Cambria" panose="02040503050406030204" pitchFamily="18" charset="0"/>
                <a:ea typeface="Cambria" panose="02040503050406030204" pitchFamily="18" charset="0"/>
              </a:rPr>
              <a:t>Applicants may request a shorter period of performance </a:t>
            </a:r>
            <a:r>
              <a:rPr lang="en-US" sz="1150" b="0" i="0" u="none" strike="noStrike" baseline="0">
                <a:latin typeface="Cambria" panose="02040503050406030204" pitchFamily="18" charset="0"/>
                <a:ea typeface="Cambria" panose="02040503050406030204" pitchFamily="18" charset="0"/>
              </a:rPr>
              <a:t>based on the project that is being proposed for IHBG Competitive funding. Projects considered under this NOFO cannot exceed 5 years.</a:t>
            </a:r>
          </a:p>
          <a:p>
            <a:pPr lvl="1"/>
            <a:r>
              <a:rPr lang="en-US" sz="1300" b="1" i="0" u="none" strike="noStrike" baseline="0">
                <a:latin typeface="Cambria" panose="02040503050406030204" pitchFamily="18" charset="0"/>
                <a:ea typeface="Cambria" panose="02040503050406030204" pitchFamily="18" charset="0"/>
              </a:rPr>
              <a:t>Line 18a (Federal) </a:t>
            </a:r>
            <a:r>
              <a:rPr lang="en-US" sz="1300" b="0" i="0" u="none" strike="noStrike" baseline="0">
                <a:latin typeface="Cambria" panose="02040503050406030204" pitchFamily="18" charset="0"/>
                <a:ea typeface="Cambria" panose="02040503050406030204" pitchFamily="18" charset="0"/>
              </a:rPr>
              <a:t>must list the amount requested under this IHBG Competitive Grant only. Other federal funding should not be listed.</a:t>
            </a:r>
          </a:p>
          <a:p>
            <a:pPr lvl="1" algn="just"/>
            <a:r>
              <a:rPr lang="en-US" sz="1300" b="1" i="0" u="none" strike="noStrike" baseline="0">
                <a:latin typeface="Cambria" panose="02040503050406030204" pitchFamily="18" charset="0"/>
                <a:ea typeface="Cambria" panose="02040503050406030204" pitchFamily="18" charset="0"/>
              </a:rPr>
              <a:t>Lines 18b-18f </a:t>
            </a:r>
            <a:r>
              <a:rPr lang="en-US" sz="1300" b="0" i="0" u="none" strike="noStrike" baseline="0">
                <a:latin typeface="Cambria" panose="02040503050406030204" pitchFamily="18" charset="0"/>
                <a:ea typeface="Cambria" panose="02040503050406030204" pitchFamily="18" charset="0"/>
              </a:rPr>
              <a:t>must list any proposed leveraged funds</a:t>
            </a:r>
          </a:p>
          <a:p>
            <a:pPr lvl="1"/>
            <a:r>
              <a:rPr lang="en-US" sz="1300" b="1" i="0" u="none" strike="noStrike" baseline="0">
                <a:latin typeface="Cambria" panose="02040503050406030204" pitchFamily="18" charset="0"/>
                <a:ea typeface="Cambria" panose="02040503050406030204" pitchFamily="18" charset="0"/>
              </a:rPr>
              <a:t>Authorized Representative (Block 21):  </a:t>
            </a:r>
            <a:r>
              <a:rPr lang="en-US" sz="1300" b="0" i="0" u="none" strike="noStrike" baseline="0">
                <a:latin typeface="Cambria" panose="02040503050406030204" pitchFamily="18" charset="0"/>
                <a:ea typeface="Cambria" panose="02040503050406030204" pitchFamily="18" charset="0"/>
              </a:rPr>
              <a:t>Include the applicant’s authorized representative contact information (e.g., Tribal Chief, TDHE Executive Director, etc.). This </a:t>
            </a:r>
            <a:r>
              <a:rPr lang="en-US" sz="1300" b="0" i="0" u="sng" strike="noStrike" baseline="0">
                <a:latin typeface="Cambria" panose="02040503050406030204" pitchFamily="18" charset="0"/>
                <a:ea typeface="Cambria" panose="02040503050406030204" pitchFamily="18" charset="0"/>
              </a:rPr>
              <a:t>should not </a:t>
            </a:r>
            <a:r>
              <a:rPr lang="en-US" sz="1300" b="0" i="0" u="none" strike="noStrike" baseline="0">
                <a:latin typeface="Cambria" panose="02040503050406030204" pitchFamily="18" charset="0"/>
                <a:ea typeface="Cambria" panose="02040503050406030204" pitchFamily="18" charset="0"/>
              </a:rPr>
              <a:t>be the same person listed as the Key Contact in Block 8f.</a:t>
            </a:r>
          </a:p>
          <a:p>
            <a:pPr algn="l"/>
            <a:endParaRPr lang="en-US" sz="140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0" name="TextBox 9">
            <a:extLst>
              <a:ext uri="{FF2B5EF4-FFF2-40B4-BE49-F238E27FC236}">
                <a16:creationId xmlns:a16="http://schemas.microsoft.com/office/drawing/2014/main" id="{12787829-ACE6-4637-8197-7E5AFA695849}"/>
              </a:ext>
            </a:extLst>
          </p:cNvPr>
          <p:cNvSpPr txBox="1"/>
          <p:nvPr/>
        </p:nvSpPr>
        <p:spPr>
          <a:xfrm>
            <a:off x="577248" y="101876"/>
            <a:ext cx="3498833" cy="769441"/>
          </a:xfrm>
          <a:prstGeom prst="rect">
            <a:avLst/>
          </a:prstGeom>
          <a:noFill/>
        </p:spPr>
        <p:txBody>
          <a:bodyPr wrap="square">
            <a:spAutoFit/>
          </a:bodyPr>
          <a:lstStyle/>
          <a:p>
            <a:pPr eaLnBrk="1" fontAlgn="auto" hangingPunct="1">
              <a:spcAft>
                <a:spcPts val="0"/>
              </a:spcAft>
              <a:defRPr/>
            </a:pPr>
            <a:r>
              <a:rPr lang="en-US" sz="2200" b="1">
                <a:solidFill>
                  <a:schemeClr val="accent4"/>
                </a:solidFill>
                <a:latin typeface="Cambria" panose="02040503050406030204" pitchFamily="18" charset="0"/>
                <a:ea typeface="Cambria" panose="02040503050406030204" pitchFamily="18" charset="0"/>
                <a:cs typeface="Calibri" panose="020F0502020204030204" pitchFamily="34" charset="0"/>
              </a:rPr>
              <a:t>Applications for Assistance (SF-424)</a:t>
            </a:r>
            <a:endParaRPr lang="en-US" sz="2200" b="1">
              <a:solidFill>
                <a:schemeClr val="accent1"/>
              </a:solidFill>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D6510E1F-85C1-4BE5-9707-5DF5BE0A00DA}"/>
              </a:ext>
            </a:extLst>
          </p:cNvPr>
          <p:cNvPicPr>
            <a:picLocks noChangeAspect="1"/>
          </p:cNvPicPr>
          <p:nvPr/>
        </p:nvPicPr>
        <p:blipFill>
          <a:blip r:embed="rId3"/>
          <a:stretch>
            <a:fillRect/>
          </a:stretch>
        </p:blipFill>
        <p:spPr>
          <a:xfrm>
            <a:off x="4474564" y="0"/>
            <a:ext cx="4236823" cy="5143500"/>
          </a:xfrm>
          <a:prstGeom prst="rect">
            <a:avLst/>
          </a:prstGeom>
        </p:spPr>
      </p:pic>
      <p:cxnSp>
        <p:nvCxnSpPr>
          <p:cNvPr id="7" name="Straight Arrow Connector 6">
            <a:extLst>
              <a:ext uri="{FF2B5EF4-FFF2-40B4-BE49-F238E27FC236}">
                <a16:creationId xmlns:a16="http://schemas.microsoft.com/office/drawing/2014/main" id="{32C76DF9-97B4-4782-83EC-C7CEA93AC70B}"/>
              </a:ext>
            </a:extLst>
          </p:cNvPr>
          <p:cNvCxnSpPr>
            <a:cxnSpLocks/>
          </p:cNvCxnSpPr>
          <p:nvPr/>
        </p:nvCxnSpPr>
        <p:spPr>
          <a:xfrm flipV="1">
            <a:off x="4376006" y="977463"/>
            <a:ext cx="717331" cy="59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BE4DE1C-E4A5-4E0A-A49E-C1D9974A5BE4}"/>
              </a:ext>
            </a:extLst>
          </p:cNvPr>
          <p:cNvCxnSpPr>
            <a:cxnSpLocks/>
          </p:cNvCxnSpPr>
          <p:nvPr/>
        </p:nvCxnSpPr>
        <p:spPr>
          <a:xfrm flipV="1">
            <a:off x="3812166" y="1848780"/>
            <a:ext cx="1493941" cy="156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CAE969-467B-4911-A984-B0B808B88346}"/>
              </a:ext>
            </a:extLst>
          </p:cNvPr>
          <p:cNvCxnSpPr>
            <a:cxnSpLocks/>
          </p:cNvCxnSpPr>
          <p:nvPr/>
        </p:nvCxnSpPr>
        <p:spPr>
          <a:xfrm flipV="1">
            <a:off x="4559137" y="3886200"/>
            <a:ext cx="481887" cy="437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8EA692-5581-919E-EADE-6B18AACAAD1F}"/>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11D4C16D-53D3-C6CF-1929-3E4BDD4D52E2}"/>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8" name="Picture 7">
              <a:extLst>
                <a:ext uri="{FF2B5EF4-FFF2-40B4-BE49-F238E27FC236}">
                  <a16:creationId xmlns:a16="http://schemas.microsoft.com/office/drawing/2014/main" id="{8F8FEFF8-44CB-CAC6-0904-240F8A612533}"/>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15" name="Group 14">
            <a:extLst>
              <a:ext uri="{FF2B5EF4-FFF2-40B4-BE49-F238E27FC236}">
                <a16:creationId xmlns:a16="http://schemas.microsoft.com/office/drawing/2014/main" id="{BBAD1C42-9401-8D91-3D74-19589D977B39}"/>
              </a:ext>
            </a:extLst>
          </p:cNvPr>
          <p:cNvGrpSpPr/>
          <p:nvPr/>
        </p:nvGrpSpPr>
        <p:grpSpPr>
          <a:xfrm>
            <a:off x="8750794" y="-22485"/>
            <a:ext cx="431659" cy="5165985"/>
            <a:chOff x="-13721" y="-22485"/>
            <a:chExt cx="493405" cy="5165985"/>
          </a:xfrm>
        </p:grpSpPr>
        <p:pic>
          <p:nvPicPr>
            <p:cNvPr id="16" name="Picture 15">
              <a:extLst>
                <a:ext uri="{FF2B5EF4-FFF2-40B4-BE49-F238E27FC236}">
                  <a16:creationId xmlns:a16="http://schemas.microsoft.com/office/drawing/2014/main" id="{ABB7A217-9D8F-1678-46A3-14878B0A3720}"/>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8" name="Picture 17">
              <a:extLst>
                <a:ext uri="{FF2B5EF4-FFF2-40B4-BE49-F238E27FC236}">
                  <a16:creationId xmlns:a16="http://schemas.microsoft.com/office/drawing/2014/main" id="{87BB40B8-2AE9-D6DC-2885-5069DF809561}"/>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252630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5E1634A-6248-42AF-BDA8-9DCD738E0260}"/>
              </a:ext>
            </a:extLst>
          </p:cNvPr>
          <p:cNvSpPr>
            <a:spLocks noGrp="1" noChangeArrowheads="1"/>
          </p:cNvSpPr>
          <p:nvPr>
            <p:ph type="title"/>
          </p:nvPr>
        </p:nvSpPr>
        <p:spPr>
          <a:xfrm>
            <a:off x="1182207" y="178343"/>
            <a:ext cx="3962253" cy="960668"/>
          </a:xfrm>
        </p:spPr>
        <p:txBody>
          <a:bodyPr rtlCol="0">
            <a:normAutofit/>
          </a:bodyPr>
          <a:lstStyle/>
          <a:p>
            <a:pPr>
              <a:defRPr/>
            </a:pPr>
            <a:r>
              <a:rPr lang="en-US" sz="2000" b="1">
                <a:solidFill>
                  <a:schemeClr val="accent2"/>
                </a:solidFill>
                <a:latin typeface="Cambria" panose="02040503050406030204" pitchFamily="18" charset="0"/>
                <a:ea typeface="Cambria" panose="02040503050406030204" pitchFamily="18" charset="0"/>
                <a:cs typeface="Calibri" panose="020F0502020204030204" pitchFamily="34" charset="0"/>
              </a:rPr>
              <a:t>Implementation Schedule (HUD-53247) </a:t>
            </a:r>
            <a:r>
              <a:rPr lang="en-US" sz="2000" b="1">
                <a:latin typeface="Cambria" panose="02040503050406030204" pitchFamily="18" charset="0"/>
                <a:ea typeface="Cambria" panose="02040503050406030204" pitchFamily="18" charset="0"/>
                <a:cs typeface="Calibri" panose="020F0502020204030204" pitchFamily="34" charset="0"/>
              </a:rPr>
              <a:t>(Not Curable) </a:t>
            </a:r>
          </a:p>
        </p:txBody>
      </p:sp>
      <p:sp>
        <p:nvSpPr>
          <p:cNvPr id="6" name="Rectangle 3">
            <a:extLst>
              <a:ext uri="{FF2B5EF4-FFF2-40B4-BE49-F238E27FC236}">
                <a16:creationId xmlns:a16="http://schemas.microsoft.com/office/drawing/2014/main" id="{A23458E0-1F64-4824-953B-01DC4C70AB3C}"/>
              </a:ext>
            </a:extLst>
          </p:cNvPr>
          <p:cNvSpPr>
            <a:spLocks noGrp="1" noChangeArrowheads="1"/>
          </p:cNvSpPr>
          <p:nvPr>
            <p:ph idx="1"/>
          </p:nvPr>
        </p:nvSpPr>
        <p:spPr>
          <a:xfrm>
            <a:off x="990600" y="1234061"/>
            <a:ext cx="3581400" cy="3623679"/>
          </a:xfrm>
        </p:spPr>
        <p:txBody>
          <a:bodyPr vert="horz" lIns="91440" tIns="45720" rIns="91440" bIns="45720" rtlCol="0" anchor="t">
            <a:normAutofit fontScale="92500" lnSpcReduction="10000"/>
          </a:bodyPr>
          <a:lstStyle/>
          <a:p>
            <a:pPr marL="168275" indent="0">
              <a:buNone/>
              <a:defRPr/>
            </a:pPr>
            <a:r>
              <a:rPr lang="en-US" sz="2000">
                <a:solidFill>
                  <a:schemeClr val="tx1"/>
                </a:solidFill>
                <a:latin typeface="Cambria" panose="02040503050406030204" pitchFamily="18" charset="0"/>
                <a:ea typeface="Cambria" panose="02040503050406030204" pitchFamily="18" charset="0"/>
                <a:cs typeface="Calibri" panose="020F0502020204030204" pitchFamily="34" charset="0"/>
              </a:rPr>
              <a:t>D</a:t>
            </a:r>
            <a:r>
              <a:rPr lang="en-US" sz="1800">
                <a:solidFill>
                  <a:schemeClr val="tx1"/>
                </a:solidFill>
                <a:latin typeface="Cambria" panose="02040503050406030204" pitchFamily="18" charset="0"/>
                <a:ea typeface="Cambria" panose="02040503050406030204" pitchFamily="18" charset="0"/>
                <a:cs typeface="Calibri" panose="020F0502020204030204" pitchFamily="34" charset="0"/>
              </a:rPr>
              <a:t>ates listed on the Implementation Schedule must match the dates proposed on the SF-424, Blocks 17a-b. </a:t>
            </a:r>
          </a:p>
          <a:p>
            <a:pPr marL="168275" indent="0">
              <a:buNone/>
              <a:defRPr/>
            </a:pPr>
            <a:r>
              <a:rPr lang="en-US" sz="1800">
                <a:solidFill>
                  <a:schemeClr val="tx1"/>
                </a:solidFill>
                <a:latin typeface="Cambria" panose="02040503050406030204" pitchFamily="18" charset="0"/>
                <a:ea typeface="Cambria" panose="02040503050406030204" pitchFamily="18" charset="0"/>
                <a:cs typeface="Calibri" panose="020F0502020204030204" pitchFamily="34" charset="0"/>
              </a:rPr>
              <a:t>For applications proposing multiple projects, applicant may choose to submit a separate Implementation Schedule for each project. </a:t>
            </a:r>
          </a:p>
          <a:p>
            <a:pPr marL="168275" indent="0">
              <a:buNone/>
              <a:defRPr/>
            </a:pPr>
            <a:r>
              <a:rPr lang="en-US" sz="1800">
                <a:solidFill>
                  <a:schemeClr val="tx1"/>
                </a:solidFill>
                <a:latin typeface="Cambria" panose="02040503050406030204" pitchFamily="18" charset="0"/>
                <a:ea typeface="Cambria" panose="02040503050406030204" pitchFamily="18" charset="0"/>
                <a:cs typeface="Calibri" panose="020F0502020204030204" pitchFamily="34" charset="0"/>
              </a:rPr>
              <a:t>HUD may require successful applicants to update errors on the Implementation Schedule based on the pre-award requirement process outlined in this NOFO.</a:t>
            </a:r>
          </a:p>
          <a:p>
            <a:pPr marL="461963" indent="-461963">
              <a:defRPr/>
            </a:pPr>
            <a:endParaRPr lang="en-US" sz="140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9471894-A6D4-4064-A772-B1D78FB03DDA}"/>
              </a:ext>
            </a:extLst>
          </p:cNvPr>
          <p:cNvCxnSpPr>
            <a:cxnSpLocks/>
          </p:cNvCxnSpPr>
          <p:nvPr/>
        </p:nvCxnSpPr>
        <p:spPr>
          <a:xfrm>
            <a:off x="1245311" y="1046003"/>
            <a:ext cx="34365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35DACB5A-A913-43F0-9F92-5DB10B51C46A}"/>
              </a:ext>
            </a:extLst>
          </p:cNvPr>
          <p:cNvSpPr/>
          <p:nvPr/>
        </p:nvSpPr>
        <p:spPr>
          <a:xfrm>
            <a:off x="882137" y="1380644"/>
            <a:ext cx="216926" cy="192101"/>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CA782DC-EF90-43EA-82A4-5645E72D1FF1}"/>
              </a:ext>
            </a:extLst>
          </p:cNvPr>
          <p:cNvSpPr/>
          <p:nvPr/>
        </p:nvSpPr>
        <p:spPr>
          <a:xfrm>
            <a:off x="826279" y="2408814"/>
            <a:ext cx="216926" cy="192101"/>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01FA372-F8BD-44F2-B513-56E985CC8FF4}"/>
              </a:ext>
            </a:extLst>
          </p:cNvPr>
          <p:cNvSpPr/>
          <p:nvPr/>
        </p:nvSpPr>
        <p:spPr>
          <a:xfrm>
            <a:off x="807314" y="3633277"/>
            <a:ext cx="216926" cy="192101"/>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19D7808-B595-4227-9F09-20A15D638A07}"/>
              </a:ext>
            </a:extLst>
          </p:cNvPr>
          <p:cNvPicPr>
            <a:picLocks noChangeAspect="1"/>
          </p:cNvPicPr>
          <p:nvPr/>
        </p:nvPicPr>
        <p:blipFill>
          <a:blip r:embed="rId3"/>
          <a:stretch>
            <a:fillRect/>
          </a:stretch>
        </p:blipFill>
        <p:spPr>
          <a:xfrm>
            <a:off x="4833256" y="0"/>
            <a:ext cx="4373141" cy="5143500"/>
          </a:xfrm>
          <a:prstGeom prst="rect">
            <a:avLst/>
          </a:prstGeom>
        </p:spPr>
      </p:pic>
      <p:cxnSp>
        <p:nvCxnSpPr>
          <p:cNvPr id="17" name="Straight Arrow Connector 16">
            <a:extLst>
              <a:ext uri="{FF2B5EF4-FFF2-40B4-BE49-F238E27FC236}">
                <a16:creationId xmlns:a16="http://schemas.microsoft.com/office/drawing/2014/main" id="{1BD13D2F-6625-4E66-909D-A9A7D39E34D1}"/>
              </a:ext>
            </a:extLst>
          </p:cNvPr>
          <p:cNvCxnSpPr/>
          <p:nvPr/>
        </p:nvCxnSpPr>
        <p:spPr>
          <a:xfrm flipV="1">
            <a:off x="3726756" y="1170694"/>
            <a:ext cx="2835409" cy="804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94EDA33-E20B-B9EA-7643-0E7DEF0A9B9D}"/>
              </a:ext>
            </a:extLst>
          </p:cNvPr>
          <p:cNvGrpSpPr/>
          <p:nvPr/>
        </p:nvGrpSpPr>
        <p:grpSpPr>
          <a:xfrm rot="10800000">
            <a:off x="-13721" y="-22486"/>
            <a:ext cx="431658" cy="5165985"/>
            <a:chOff x="-13721" y="-22485"/>
            <a:chExt cx="493405" cy="5165985"/>
          </a:xfrm>
        </p:grpSpPr>
        <p:pic>
          <p:nvPicPr>
            <p:cNvPr id="8" name="Picture 7">
              <a:extLst>
                <a:ext uri="{FF2B5EF4-FFF2-40B4-BE49-F238E27FC236}">
                  <a16:creationId xmlns:a16="http://schemas.microsoft.com/office/drawing/2014/main" id="{4CD9F5D7-104C-895B-1B2B-BC26FFBE87D4}"/>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5852651A-E1BC-4107-B7B1-2931E9BB7BF5}"/>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16" name="Group 15">
            <a:extLst>
              <a:ext uri="{FF2B5EF4-FFF2-40B4-BE49-F238E27FC236}">
                <a16:creationId xmlns:a16="http://schemas.microsoft.com/office/drawing/2014/main" id="{49FB8550-E150-4E95-8C68-F4B04C5FE724}"/>
              </a:ext>
            </a:extLst>
          </p:cNvPr>
          <p:cNvGrpSpPr/>
          <p:nvPr/>
        </p:nvGrpSpPr>
        <p:grpSpPr>
          <a:xfrm>
            <a:off x="8750794" y="-22485"/>
            <a:ext cx="431659" cy="5165985"/>
            <a:chOff x="-13721" y="-22485"/>
            <a:chExt cx="493405" cy="5165985"/>
          </a:xfrm>
        </p:grpSpPr>
        <p:pic>
          <p:nvPicPr>
            <p:cNvPr id="18" name="Picture 17">
              <a:extLst>
                <a:ext uri="{FF2B5EF4-FFF2-40B4-BE49-F238E27FC236}">
                  <a16:creationId xmlns:a16="http://schemas.microsoft.com/office/drawing/2014/main" id="{9EFD4CBA-3BF0-78E1-72C7-DE4FFCC33AFA}"/>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9" name="Picture 18">
              <a:extLst>
                <a:ext uri="{FF2B5EF4-FFF2-40B4-BE49-F238E27FC236}">
                  <a16:creationId xmlns:a16="http://schemas.microsoft.com/office/drawing/2014/main" id="{82BAD262-AD88-8C4E-C28D-35BBAA230158}"/>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077499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5E1634A-6248-42AF-BDA8-9DCD738E0260}"/>
              </a:ext>
            </a:extLst>
          </p:cNvPr>
          <p:cNvSpPr>
            <a:spLocks noGrp="1" noChangeArrowheads="1"/>
          </p:cNvSpPr>
          <p:nvPr>
            <p:ph type="title"/>
          </p:nvPr>
        </p:nvSpPr>
        <p:spPr>
          <a:xfrm>
            <a:off x="471199" y="187230"/>
            <a:ext cx="3736214" cy="960668"/>
          </a:xfrm>
        </p:spPr>
        <p:txBody>
          <a:bodyPr rtlCol="0">
            <a:normAutofit/>
          </a:bodyPr>
          <a:lstStyle/>
          <a:p>
            <a:pPr>
              <a:defRPr/>
            </a:pPr>
            <a:r>
              <a:rPr lang="en-US" sz="2000" b="1">
                <a:solidFill>
                  <a:schemeClr val="accent4">
                    <a:lumMod val="50000"/>
                  </a:schemeClr>
                </a:solidFill>
                <a:latin typeface="Cambria" panose="02040503050406030204" pitchFamily="18" charset="0"/>
                <a:ea typeface="Cambria" panose="02040503050406030204" pitchFamily="18" charset="0"/>
                <a:cs typeface="Calibri" panose="020F0502020204030204" pitchFamily="34" charset="0"/>
              </a:rPr>
              <a:t>Cost Summary (HUD-53246) </a:t>
            </a:r>
            <a:r>
              <a:rPr lang="en-US" sz="2000" b="1">
                <a:solidFill>
                  <a:schemeClr val="accent2"/>
                </a:solidFill>
                <a:latin typeface="Cambria" panose="02040503050406030204" pitchFamily="18" charset="0"/>
                <a:ea typeface="Cambria" panose="02040503050406030204" pitchFamily="18" charset="0"/>
                <a:cs typeface="Calibri" panose="020F0502020204030204" pitchFamily="34" charset="0"/>
              </a:rPr>
              <a:t>(Not Curable)</a:t>
            </a:r>
          </a:p>
        </p:txBody>
      </p:sp>
      <p:sp>
        <p:nvSpPr>
          <p:cNvPr id="6" name="Rectangle 3">
            <a:extLst>
              <a:ext uri="{FF2B5EF4-FFF2-40B4-BE49-F238E27FC236}">
                <a16:creationId xmlns:a16="http://schemas.microsoft.com/office/drawing/2014/main" id="{A23458E0-1F64-4824-953B-01DC4C70AB3C}"/>
              </a:ext>
            </a:extLst>
          </p:cNvPr>
          <p:cNvSpPr>
            <a:spLocks noGrp="1" noChangeArrowheads="1"/>
          </p:cNvSpPr>
          <p:nvPr>
            <p:ph idx="1"/>
          </p:nvPr>
        </p:nvSpPr>
        <p:spPr>
          <a:xfrm>
            <a:off x="605985" y="1147898"/>
            <a:ext cx="4282568" cy="3766790"/>
          </a:xfrm>
        </p:spPr>
        <p:txBody>
          <a:bodyPr vert="horz" lIns="91440" tIns="45720" rIns="91440" bIns="45720" rtlCol="0" anchor="t">
            <a:noAutofit/>
          </a:bodyPr>
          <a:lstStyle/>
          <a:p>
            <a:pPr marL="284163" indent="-284163" algn="just">
              <a:defRPr/>
            </a:pPr>
            <a:r>
              <a:rPr lang="en-US" sz="1400">
                <a:solidFill>
                  <a:schemeClr val="tx1"/>
                </a:solidFill>
                <a:latin typeface="Cambria" panose="02040503050406030204" pitchFamily="18" charset="0"/>
                <a:ea typeface="Cambria" panose="02040503050406030204" pitchFamily="18" charset="0"/>
                <a:cs typeface="Calibri" panose="020F0502020204030204" pitchFamily="34" charset="0"/>
              </a:rPr>
              <a:t>Provides cost information including specific activity costs, administration, planning, and total resources that will be committed to the project, including resources from both Federal and non-Federal sources. </a:t>
            </a:r>
          </a:p>
          <a:p>
            <a:pPr marL="284163" indent="-284163" algn="just">
              <a:defRPr/>
            </a:pPr>
            <a:r>
              <a:rPr lang="en-US" sz="1400">
                <a:solidFill>
                  <a:schemeClr val="tx1"/>
                </a:solidFill>
                <a:latin typeface="Cambria" panose="02040503050406030204" pitchFamily="18" charset="0"/>
                <a:ea typeface="Cambria" panose="02040503050406030204" pitchFamily="18" charset="0"/>
                <a:cs typeface="Calibri" panose="020F0502020204030204" pitchFamily="34" charset="0"/>
              </a:rPr>
              <a:t>For applications proposing multiple projects, applicant may choose to submit a separate Cost Summary form for each project. </a:t>
            </a:r>
          </a:p>
          <a:p>
            <a:pPr marL="284163" indent="-284163" algn="just">
              <a:defRPr/>
            </a:pPr>
            <a:r>
              <a:rPr lang="en-US" sz="1400">
                <a:solidFill>
                  <a:schemeClr val="tx1"/>
                </a:solidFill>
                <a:latin typeface="Cambria" panose="02040503050406030204" pitchFamily="18" charset="0"/>
                <a:ea typeface="Cambria" panose="02040503050406030204" pitchFamily="18" charset="0"/>
                <a:cs typeface="Calibri" panose="020F0502020204030204" pitchFamily="34" charset="0"/>
              </a:rPr>
              <a:t>HUD may require successful applicants to update errors on the Cost Summary form based on the pre-award requirement process outlined in this NOFO. </a:t>
            </a:r>
          </a:p>
          <a:p>
            <a:pPr marL="284163" indent="-284163" algn="just">
              <a:defRPr/>
            </a:pPr>
            <a:r>
              <a:rPr lang="en-US" sz="1400">
                <a:solidFill>
                  <a:schemeClr val="tx1"/>
                </a:solidFill>
                <a:latin typeface="Cambria" panose="02040503050406030204" pitchFamily="18" charset="0"/>
                <a:ea typeface="Cambria" panose="02040503050406030204" pitchFamily="18" charset="0"/>
                <a:cs typeface="Calibri" panose="020F0502020204030204" pitchFamily="34" charset="0"/>
              </a:rPr>
              <a:t>The Cost Summary totals must match the information provided on the SF-424 and Budget Narrative </a:t>
            </a:r>
          </a:p>
        </p:txBody>
      </p:sp>
      <p:cxnSp>
        <p:nvCxnSpPr>
          <p:cNvPr id="5" name="Straight Connector 4">
            <a:extLst>
              <a:ext uri="{FF2B5EF4-FFF2-40B4-BE49-F238E27FC236}">
                <a16:creationId xmlns:a16="http://schemas.microsoft.com/office/drawing/2014/main" id="{E9471894-A6D4-4064-A772-B1D78FB03DDA}"/>
              </a:ext>
            </a:extLst>
          </p:cNvPr>
          <p:cNvCxnSpPr>
            <a:cxnSpLocks/>
          </p:cNvCxnSpPr>
          <p:nvPr/>
        </p:nvCxnSpPr>
        <p:spPr>
          <a:xfrm>
            <a:off x="605985" y="105537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4E99C2C-07C6-4DF7-B513-2E4401D1A5C0}"/>
              </a:ext>
            </a:extLst>
          </p:cNvPr>
          <p:cNvPicPr>
            <a:picLocks noChangeAspect="1"/>
          </p:cNvPicPr>
          <p:nvPr/>
        </p:nvPicPr>
        <p:blipFill>
          <a:blip r:embed="rId3"/>
          <a:stretch>
            <a:fillRect/>
          </a:stretch>
        </p:blipFill>
        <p:spPr>
          <a:xfrm>
            <a:off x="5178448" y="20933"/>
            <a:ext cx="3965552" cy="5143500"/>
          </a:xfrm>
          <a:prstGeom prst="rect">
            <a:avLst/>
          </a:prstGeom>
        </p:spPr>
      </p:pic>
      <p:grpSp>
        <p:nvGrpSpPr>
          <p:cNvPr id="3" name="Group 2">
            <a:extLst>
              <a:ext uri="{FF2B5EF4-FFF2-40B4-BE49-F238E27FC236}">
                <a16:creationId xmlns:a16="http://schemas.microsoft.com/office/drawing/2014/main" id="{ADDFC0DB-71E7-BB2A-A5AB-2F9E2009D570}"/>
              </a:ext>
            </a:extLst>
          </p:cNvPr>
          <p:cNvGrpSpPr/>
          <p:nvPr/>
        </p:nvGrpSpPr>
        <p:grpSpPr>
          <a:xfrm rot="10800000">
            <a:off x="-13721" y="-22486"/>
            <a:ext cx="431658" cy="5165985"/>
            <a:chOff x="-13721" y="-22485"/>
            <a:chExt cx="493405" cy="5165985"/>
          </a:xfrm>
        </p:grpSpPr>
        <p:pic>
          <p:nvPicPr>
            <p:cNvPr id="11" name="Picture 10">
              <a:extLst>
                <a:ext uri="{FF2B5EF4-FFF2-40B4-BE49-F238E27FC236}">
                  <a16:creationId xmlns:a16="http://schemas.microsoft.com/office/drawing/2014/main" id="{00782BF5-1FF0-D949-215B-42306C077008}"/>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7C4F45AF-49F4-75E1-C651-38821D368CA3}"/>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DBABE57E-FF4B-795D-C132-B4CF235CB7B6}"/>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CB1D90B5-3702-77FD-263C-1171B018582C}"/>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2298466E-9E31-00F5-E196-90E9AB058519}"/>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112321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66801" y="405289"/>
            <a:ext cx="7210396" cy="588421"/>
          </a:xfrm>
        </p:spPr>
        <p:txBody>
          <a:bodyPr rtlCol="0">
            <a:normAutofit/>
          </a:bodyPr>
          <a:lstStyle/>
          <a:p>
            <a:pPr>
              <a:defRPr/>
            </a:pPr>
            <a:r>
              <a:rPr lang="en-US" sz="2800" b="1">
                <a:solidFill>
                  <a:schemeClr val="accent2"/>
                </a:solidFill>
                <a:latin typeface="Cambria" pitchFamily="18" charset="0"/>
                <a:cs typeface="Arial" panose="020B0604020202020204" pitchFamily="34" charset="0"/>
              </a:rPr>
              <a:t>One-Page Proposal Summary</a:t>
            </a:r>
            <a:endParaRPr lang="en-US" sz="2800" b="1">
              <a:solidFill>
                <a:schemeClr val="accent2"/>
              </a:solidFill>
              <a:highlight>
                <a:srgbClr val="FFFF00"/>
              </a:highlight>
              <a:latin typeface="Cambria" pitchFamily="18" charset="0"/>
              <a:cs typeface="Arial" panose="020B0604020202020204" pitchFamily="34" charset="0"/>
            </a:endParaRPr>
          </a:p>
        </p:txBody>
      </p:sp>
      <p:sp>
        <p:nvSpPr>
          <p:cNvPr id="123920" name="Rectangle 3"/>
          <p:cNvSpPr>
            <a:spLocks noGrp="1" noChangeArrowheads="1"/>
          </p:cNvSpPr>
          <p:nvPr>
            <p:ph idx="1"/>
          </p:nvPr>
        </p:nvSpPr>
        <p:spPr>
          <a:xfrm>
            <a:off x="829875" y="1266826"/>
            <a:ext cx="7484249" cy="3657597"/>
          </a:xfrm>
        </p:spPr>
        <p:txBody>
          <a:bodyPr vert="horz" lIns="91440" tIns="45720" rIns="91440" bIns="45720" rtlCol="0" anchor="t">
            <a:normAutofit lnSpcReduction="10000"/>
          </a:bodyPr>
          <a:lstStyle/>
          <a:p>
            <a:pPr algn="just">
              <a:buFont typeface="Arial" panose="020B0604020202020204" pitchFamily="34" charset="0"/>
              <a:buChar char="•"/>
              <a:defRPr/>
            </a:pPr>
            <a:r>
              <a:rPr lang="en-US" sz="1800" b="1">
                <a:latin typeface="Cambria" panose="02040503050406030204" pitchFamily="18" charset="0"/>
                <a:ea typeface="Cambria" panose="02040503050406030204" pitchFamily="18" charset="0"/>
                <a:cs typeface="Calibri" panose="020F0502020204030204" pitchFamily="34" charset="0"/>
              </a:rPr>
              <a:t>The applicant must include a one-page summary </a:t>
            </a:r>
            <a:r>
              <a:rPr lang="en-US" sz="1800">
                <a:latin typeface="Cambria" panose="02040503050406030204" pitchFamily="18" charset="0"/>
                <a:ea typeface="Cambria" panose="02040503050406030204" pitchFamily="18" charset="0"/>
                <a:cs typeface="Calibri" panose="020F0502020204030204" pitchFamily="34" charset="0"/>
              </a:rPr>
              <a:t>of the proposed project(s), including which affordable housing activities it will implement under NAHASDA Sec. 202 and 24 CFR 1000 Subpart B. </a:t>
            </a:r>
          </a:p>
          <a:p>
            <a:pPr algn="just">
              <a:buFont typeface="Arial" panose="020B0604020202020204" pitchFamily="34" charset="0"/>
              <a:buChar char="•"/>
              <a:defRPr/>
            </a:pPr>
            <a:r>
              <a:rPr lang="en-US" sz="1800" b="1">
                <a:latin typeface="Cambria" panose="02040503050406030204" pitchFamily="18" charset="0"/>
                <a:ea typeface="Cambria" panose="02040503050406030204" pitchFamily="18" charset="0"/>
                <a:cs typeface="Calibri" panose="020F0502020204030204" pitchFamily="34" charset="0"/>
              </a:rPr>
              <a:t>The summary must also include key outcomes </a:t>
            </a:r>
            <a:r>
              <a:rPr lang="en-US" sz="1800">
                <a:latin typeface="Cambria" panose="02040503050406030204" pitchFamily="18" charset="0"/>
                <a:ea typeface="Cambria" panose="02040503050406030204" pitchFamily="18" charset="0"/>
                <a:cs typeface="Calibri" panose="020F0502020204030204" pitchFamily="34" charset="0"/>
              </a:rPr>
              <a:t>the applicant will achieve (e.g., number of units constructed, rehabbed, number families targeted, etc.), should it be awarded an IHBG Competitive Grant. </a:t>
            </a:r>
          </a:p>
          <a:p>
            <a:pPr algn="just">
              <a:buFont typeface="Arial" panose="020B0604020202020204" pitchFamily="34" charset="0"/>
              <a:buChar char="•"/>
              <a:defRPr/>
            </a:pPr>
            <a:r>
              <a:rPr lang="en-US" sz="1800" b="1">
                <a:latin typeface="Cambria" panose="02040503050406030204" pitchFamily="18" charset="0"/>
                <a:ea typeface="Cambria" panose="02040503050406030204" pitchFamily="18" charset="0"/>
                <a:cs typeface="Calibri" panose="020F0502020204030204" pitchFamily="34" charset="0"/>
              </a:rPr>
              <a:t>If the applicant is a TDHE applying on behalf of multiple tribes, </a:t>
            </a:r>
            <a:r>
              <a:rPr lang="en-US" sz="1800">
                <a:latin typeface="Cambria" panose="02040503050406030204" pitchFamily="18" charset="0"/>
                <a:ea typeface="Cambria" panose="02040503050406030204" pitchFamily="18" charset="0"/>
                <a:cs typeface="Calibri" panose="020F0502020204030204" pitchFamily="34" charset="0"/>
              </a:rPr>
              <a:t>then the TDHE must identify those tribes in its summary. </a:t>
            </a:r>
          </a:p>
          <a:p>
            <a:pPr>
              <a:buFont typeface="Arial" panose="020B0604020202020204" pitchFamily="34" charset="0"/>
              <a:buChar char="•"/>
              <a:defRPr/>
            </a:pPr>
            <a:r>
              <a:rPr lang="en-US" sz="1800">
                <a:latin typeface="Cambria" panose="02040503050406030204" pitchFamily="18" charset="0"/>
                <a:ea typeface="Cambria" panose="02040503050406030204" pitchFamily="18" charset="0"/>
                <a:cs typeface="Calibri" panose="020F0502020204030204" pitchFamily="34" charset="0"/>
              </a:rPr>
              <a:t>HUD </a:t>
            </a:r>
            <a:r>
              <a:rPr lang="en-US" sz="1800" b="1">
                <a:latin typeface="Cambria" panose="02040503050406030204" pitchFamily="18" charset="0"/>
                <a:ea typeface="Cambria" panose="02040503050406030204" pitchFamily="18" charset="0"/>
                <a:cs typeface="Calibri" panose="020F0502020204030204" pitchFamily="34" charset="0"/>
              </a:rPr>
              <a:t>will not consider any information in the summary when rating applications </a:t>
            </a:r>
            <a:r>
              <a:rPr lang="en-US" sz="1800">
                <a:latin typeface="Cambria" panose="02040503050406030204" pitchFamily="18" charset="0"/>
                <a:ea typeface="Cambria" panose="02040503050406030204" pitchFamily="18" charset="0"/>
                <a:cs typeface="Calibri" panose="020F0502020204030204" pitchFamily="34" charset="0"/>
              </a:rPr>
              <a:t>and may require successful applicants to update the summary based on the pre-award requirement process outlined i</a:t>
            </a:r>
            <a:r>
              <a:rPr lang="en-US" sz="1800">
                <a:latin typeface="Calibri" panose="020F0502020204030204" pitchFamily="34" charset="0"/>
                <a:cs typeface="Calibri" panose="020F0502020204030204" pitchFamily="34" charset="0"/>
              </a:rPr>
              <a:t>n this </a:t>
            </a:r>
            <a:r>
              <a:rPr lang="en-US" sz="1800">
                <a:latin typeface="Cambria" panose="02040503050406030204" pitchFamily="18" charset="0"/>
                <a:ea typeface="Cambria" panose="02040503050406030204" pitchFamily="18" charset="0"/>
                <a:cs typeface="Calibri" panose="020F0502020204030204" pitchFamily="34" charset="0"/>
              </a:rPr>
              <a:t>NOFO.</a:t>
            </a:r>
            <a:br>
              <a:rPr lang="en-US" sz="1800">
                <a:latin typeface="Calibri" panose="020F0502020204030204" pitchFamily="34" charset="0"/>
                <a:cs typeface="Calibri" panose="020F0502020204030204" pitchFamily="34" charset="0"/>
              </a:rPr>
            </a:br>
            <a:endParaRPr lang="en-US" sz="1800" b="1">
              <a:solidFill>
                <a:schemeClr val="accent4"/>
              </a:solidFill>
              <a:latin typeface="Calibri" panose="020F0502020204030204" pitchFamily="34" charset="0"/>
              <a:cs typeface="Calibri" panose="020F0502020204030204" pitchFamily="34" charset="0"/>
            </a:endParaRPr>
          </a:p>
          <a:p>
            <a:pPr>
              <a:buClr>
                <a:schemeClr val="tx1"/>
              </a:buClr>
              <a:defRPr/>
            </a:pPr>
            <a:endParaRPr lang="en-US" sz="1400">
              <a:solidFill>
                <a:srgbClr val="FFFFFF"/>
              </a:solidFill>
              <a:latin typeface="Cambria" pitchFamily="18"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56</a:t>
            </a:fld>
            <a:endParaRPr lang="en-US" i="0">
              <a:solidFill>
                <a:srgbClr val="FFFFFF"/>
              </a:solidFill>
            </a:endParaRPr>
          </a:p>
        </p:txBody>
      </p:sp>
      <p:cxnSp>
        <p:nvCxnSpPr>
          <p:cNvPr id="7" name="Straight Connector 6">
            <a:extLst>
              <a:ext uri="{FF2B5EF4-FFF2-40B4-BE49-F238E27FC236}">
                <a16:creationId xmlns:a16="http://schemas.microsoft.com/office/drawing/2014/main" id="{1FF23C58-BB4C-408A-B27F-B1C77D01518D}"/>
              </a:ext>
            </a:extLst>
          </p:cNvPr>
          <p:cNvCxnSpPr>
            <a:cxnSpLocks/>
          </p:cNvCxnSpPr>
          <p:nvPr/>
        </p:nvCxnSpPr>
        <p:spPr>
          <a:xfrm>
            <a:off x="955964" y="1049482"/>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5BE44C9-A569-7790-B728-078B7C9A85AD}"/>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973ED406-BD60-23CA-4E86-F5147FF07F3A}"/>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F29EC0E0-BC06-9ABD-2CBC-93F2742D52AC}"/>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5" name="Group 4">
            <a:extLst>
              <a:ext uri="{FF2B5EF4-FFF2-40B4-BE49-F238E27FC236}">
                <a16:creationId xmlns:a16="http://schemas.microsoft.com/office/drawing/2014/main" id="{2CB607EE-EF31-C723-5C2C-B21A8D0FB3DC}"/>
              </a:ext>
            </a:extLst>
          </p:cNvPr>
          <p:cNvGrpSpPr/>
          <p:nvPr/>
        </p:nvGrpSpPr>
        <p:grpSpPr>
          <a:xfrm>
            <a:off x="8750794" y="-22485"/>
            <a:ext cx="431659" cy="5165985"/>
            <a:chOff x="-13721" y="-22485"/>
            <a:chExt cx="493405" cy="5165985"/>
          </a:xfrm>
        </p:grpSpPr>
        <p:pic>
          <p:nvPicPr>
            <p:cNvPr id="11" name="Picture 10">
              <a:extLst>
                <a:ext uri="{FF2B5EF4-FFF2-40B4-BE49-F238E27FC236}">
                  <a16:creationId xmlns:a16="http://schemas.microsoft.com/office/drawing/2014/main" id="{430F28D3-BCCC-613C-505F-82754303487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B8DC06F8-89B5-AE42-F5D0-15318138F8DF}"/>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238957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93703" y="139005"/>
            <a:ext cx="6683765" cy="960668"/>
          </a:xfrm>
        </p:spPr>
        <p:txBody>
          <a:bodyPr rtlCol="0">
            <a:normAutofit/>
          </a:bodyPr>
          <a:lstStyle/>
          <a:p>
            <a:pPr>
              <a:defRPr/>
            </a:pPr>
            <a:r>
              <a:rPr lang="en-US" b="1">
                <a:latin typeface="Cambria" pitchFamily="18" charset="0"/>
                <a:ea typeface="Cambria"/>
                <a:cs typeface="Arial" panose="020B0604020202020204" pitchFamily="34" charset="0"/>
              </a:rPr>
              <a:t>Workplan Narrative</a:t>
            </a:r>
          </a:p>
        </p:txBody>
      </p:sp>
      <p:sp>
        <p:nvSpPr>
          <p:cNvPr id="123920" name="Rectangle 3"/>
          <p:cNvSpPr>
            <a:spLocks noGrp="1" noChangeArrowheads="1"/>
          </p:cNvSpPr>
          <p:nvPr>
            <p:ph idx="1"/>
          </p:nvPr>
        </p:nvSpPr>
        <p:spPr>
          <a:xfrm>
            <a:off x="983974" y="1128575"/>
            <a:ext cx="7333384" cy="4954171"/>
          </a:xfrm>
        </p:spPr>
        <p:txBody>
          <a:bodyPr vert="horz" lIns="91440" tIns="45720" rIns="91440" bIns="45720" rtlCol="0" anchor="t">
            <a:noAutofit/>
          </a:bodyPr>
          <a:lstStyle/>
          <a:p>
            <a:pPr marL="119063" lvl="1" indent="0">
              <a:spcBef>
                <a:spcPts val="600"/>
              </a:spcBef>
              <a:buNone/>
              <a:defRPr/>
            </a:pPr>
            <a:r>
              <a:rPr lang="en-US" sz="2000" b="1">
                <a:latin typeface="Cambria" panose="02040503050406030204" pitchFamily="18" charset="0"/>
                <a:ea typeface="Cambria" panose="02040503050406030204" pitchFamily="18" charset="0"/>
                <a:cs typeface="Calibri" panose="020F0502020204030204" pitchFamily="34" charset="0"/>
              </a:rPr>
              <a:t>The applicant must address all five rating factors </a:t>
            </a:r>
            <a:r>
              <a:rPr lang="en-US" sz="2000">
                <a:solidFill>
                  <a:schemeClr val="tx1"/>
                </a:solidFill>
                <a:latin typeface="Cambria" panose="02040503050406030204" pitchFamily="18" charset="0"/>
                <a:ea typeface="Cambria" panose="02040503050406030204" pitchFamily="18" charset="0"/>
                <a:cs typeface="Calibri" panose="020F0502020204030204" pitchFamily="34" charset="0"/>
              </a:rPr>
              <a:t>listed in this NOFO – 1. Capacity, 2. Need, 3. Soundness of Approach, 4. Leveraging and 5. Comprehensiveness and Coordination</a:t>
            </a:r>
          </a:p>
          <a:p>
            <a:pPr marL="119063" indent="0">
              <a:spcBef>
                <a:spcPts val="600"/>
              </a:spcBef>
              <a:buNone/>
            </a:pPr>
            <a:endParaRPr lang="en-US" sz="2000" b="1">
              <a:solidFill>
                <a:schemeClr val="accent1"/>
              </a:solidFill>
              <a:latin typeface="Cambria" panose="02040503050406030204" pitchFamily="18" charset="0"/>
              <a:ea typeface="Cambria" panose="02040503050406030204" pitchFamily="18" charset="0"/>
              <a:cs typeface="Calibri" panose="020F0502020204030204" pitchFamily="34" charset="0"/>
            </a:endParaRPr>
          </a:p>
          <a:p>
            <a:pPr marL="119063" indent="0">
              <a:spcBef>
                <a:spcPts val="600"/>
              </a:spcBef>
              <a:buNone/>
            </a:pPr>
            <a:r>
              <a:rPr lang="en-US" sz="2000" b="1">
                <a:latin typeface="Cambria" panose="02040503050406030204" pitchFamily="18" charset="0"/>
                <a:ea typeface="Cambria" panose="02040503050406030204" pitchFamily="18" charset="0"/>
                <a:cs typeface="Calibri" panose="020F0502020204030204" pitchFamily="34" charset="0"/>
              </a:rPr>
              <a:t>The Workplan Narrative is the response to all five rating factors </a:t>
            </a:r>
            <a:r>
              <a:rPr lang="en-US" sz="2000">
                <a:latin typeface="Cambria" panose="02040503050406030204" pitchFamily="18" charset="0"/>
                <a:ea typeface="Cambria" panose="02040503050406030204" pitchFamily="18" charset="0"/>
                <a:cs typeface="Calibri" panose="020F0502020204030204" pitchFamily="34" charset="0"/>
              </a:rPr>
              <a:t>listed in Section V of this NOFO and encompass the proposed IHBG Competitive project(s). As stated in Section III.D.-Threshold Eligibility Requirements, HUD will not review applications with Workplan Narratives that do not comply with the following requirements. Please see next slide.</a:t>
            </a:r>
          </a:p>
          <a:p>
            <a:pPr marL="404813" indent="-285750">
              <a:spcBef>
                <a:spcPts val="0"/>
              </a:spcBef>
            </a:pPr>
            <a:endParaRPr lang="en-US" sz="2000">
              <a:latin typeface="Cambria" panose="02040503050406030204" pitchFamily="18" charset="0"/>
              <a:ea typeface="Cambria" panose="02040503050406030204" pitchFamily="18" charset="0"/>
              <a:cs typeface="Calibri" panose="020F0502020204030204" pitchFamily="34" charset="0"/>
            </a:endParaRPr>
          </a:p>
          <a:p>
            <a:pPr marL="633413" lvl="0" indent="-285750">
              <a:buFont typeface="Arial" panose="020B0604020202020204" pitchFamily="34" charset="0"/>
              <a:buChar char="•"/>
            </a:pPr>
            <a:endParaRPr lang="en-US" sz="1100">
              <a:latin typeface="Cambria" panose="02040503050406030204" pitchFamily="18" charset="0"/>
              <a:ea typeface="Cambria" panose="02040503050406030204" pitchFamily="18" charset="0"/>
              <a:cs typeface="Calibri" panose="020F0502020204030204" pitchFamily="34" charset="0"/>
            </a:endParaRPr>
          </a:p>
          <a:p>
            <a:pPr marL="347663" lvl="0" indent="0">
              <a:buNone/>
            </a:pPr>
            <a:endParaRPr lang="en-US" sz="1400">
              <a:latin typeface="Cambria" panose="02040503050406030204" pitchFamily="18" charset="0"/>
              <a:ea typeface="Cambria" panose="02040503050406030204" pitchFamily="18" charset="0"/>
              <a:cs typeface="Calibri" panose="020F0502020204030204" pitchFamily="34" charset="0"/>
            </a:endParaRPr>
          </a:p>
          <a:p>
            <a:pPr marL="404813" indent="-285750">
              <a:spcBef>
                <a:spcPts val="0"/>
              </a:spcBef>
            </a:pPr>
            <a:endParaRPr lang="en-US" sz="1600">
              <a:latin typeface="Cambria" panose="02040503050406030204" pitchFamily="18" charset="0"/>
              <a:ea typeface="Cambria" panose="02040503050406030204" pitchFamily="18" charset="0"/>
              <a:cs typeface="Calibri" panose="020F0502020204030204" pitchFamily="34" charset="0"/>
            </a:endParaRPr>
          </a:p>
          <a:p>
            <a:pPr marL="119063" indent="0">
              <a:spcBef>
                <a:spcPts val="0"/>
              </a:spcBef>
              <a:buNone/>
            </a:pPr>
            <a:br>
              <a:rPr lang="en-US" sz="1600">
                <a:latin typeface="Cambria" panose="02040503050406030204" pitchFamily="18" charset="0"/>
                <a:ea typeface="Cambria" panose="02040503050406030204" pitchFamily="18" charset="0"/>
                <a:cs typeface="Calibri" panose="020F0502020204030204" pitchFamily="34" charset="0"/>
              </a:rPr>
            </a:br>
            <a:r>
              <a:rPr lang="en-US" sz="1000">
                <a:latin typeface="Cambria" panose="02040503050406030204" pitchFamily="18" charset="0"/>
                <a:ea typeface="Cambria" panose="02040503050406030204" pitchFamily="18" charset="0"/>
                <a:cs typeface="Calibri" panose="020F0502020204030204" pitchFamily="34" charset="0"/>
              </a:rPr>
              <a:t> </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57</a:t>
            </a:fld>
            <a:endParaRPr lang="en-US" i="0">
              <a:solidFill>
                <a:srgbClr val="FFFFFF"/>
              </a:solidFill>
            </a:endParaRPr>
          </a:p>
        </p:txBody>
      </p:sp>
      <p:pic>
        <p:nvPicPr>
          <p:cNvPr id="3" name="Graphic 2" descr="Checkmark">
            <a:extLst>
              <a:ext uri="{FF2B5EF4-FFF2-40B4-BE49-F238E27FC236}">
                <a16:creationId xmlns:a16="http://schemas.microsoft.com/office/drawing/2014/main" id="{FBC807A0-54E6-467D-B69C-1877CD32CC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120" y="1156161"/>
            <a:ext cx="304800" cy="371475"/>
          </a:xfrm>
          <a:prstGeom prst="rect">
            <a:avLst/>
          </a:prstGeom>
        </p:spPr>
      </p:pic>
      <p:pic>
        <p:nvPicPr>
          <p:cNvPr id="4" name="Picture 3">
            <a:extLst>
              <a:ext uri="{FF2B5EF4-FFF2-40B4-BE49-F238E27FC236}">
                <a16:creationId xmlns:a16="http://schemas.microsoft.com/office/drawing/2014/main" id="{FF7D017E-F7E9-4450-8236-5B1E96F55B20}"/>
              </a:ext>
            </a:extLst>
          </p:cNvPr>
          <p:cNvPicPr>
            <a:picLocks noChangeAspect="1"/>
          </p:cNvPicPr>
          <p:nvPr/>
        </p:nvPicPr>
        <p:blipFill>
          <a:blip r:embed="rId5">
            <a:duotone>
              <a:prstClr val="black"/>
              <a:schemeClr val="accent6">
                <a:tint val="45000"/>
                <a:satMod val="400000"/>
              </a:schemeClr>
            </a:duotone>
          </a:blip>
          <a:stretch>
            <a:fillRect/>
          </a:stretch>
        </p:blipFill>
        <p:spPr>
          <a:xfrm>
            <a:off x="756120" y="2478571"/>
            <a:ext cx="304800" cy="371475"/>
          </a:xfrm>
          <a:prstGeom prst="rect">
            <a:avLst/>
          </a:prstGeom>
        </p:spPr>
      </p:pic>
      <p:cxnSp>
        <p:nvCxnSpPr>
          <p:cNvPr id="8" name="Straight Connector 7">
            <a:extLst>
              <a:ext uri="{FF2B5EF4-FFF2-40B4-BE49-F238E27FC236}">
                <a16:creationId xmlns:a16="http://schemas.microsoft.com/office/drawing/2014/main" id="{5A64E317-524C-41E1-90C3-943091AADB23}"/>
              </a:ext>
            </a:extLst>
          </p:cNvPr>
          <p:cNvCxnSpPr>
            <a:cxnSpLocks/>
          </p:cNvCxnSpPr>
          <p:nvPr/>
        </p:nvCxnSpPr>
        <p:spPr>
          <a:xfrm>
            <a:off x="797085" y="921051"/>
            <a:ext cx="677088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92DA9DC-AD9F-4C7B-90D2-DF2EBCADE47A}"/>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D77DA9A8-815B-CDDD-E3C7-B5E72AA6B9E5}"/>
                </a:ext>
              </a:extLst>
            </p:cNvPr>
            <p:cNvPicPr>
              <a:picLocks noChangeAspect="1"/>
            </p:cNvPicPr>
            <p:nvPr/>
          </p:nvPicPr>
          <p:blipFill>
            <a:blip r:embed="rId6"/>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068C21C8-EC0C-4F17-9908-8DAC840625DD}"/>
                </a:ext>
              </a:extLst>
            </p:cNvPr>
            <p:cNvPicPr>
              <a:picLocks noChangeAspect="1"/>
            </p:cNvPicPr>
            <p:nvPr/>
          </p:nvPicPr>
          <p:blipFill>
            <a:blip r:embed="rId6"/>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0157B341-63EC-0C4A-1E0D-339335CEE0FA}"/>
              </a:ext>
            </a:extLst>
          </p:cNvPr>
          <p:cNvGrpSpPr/>
          <p:nvPr/>
        </p:nvGrpSpPr>
        <p:grpSpPr>
          <a:xfrm>
            <a:off x="8750794" y="-22485"/>
            <a:ext cx="431659" cy="5165985"/>
            <a:chOff x="-13721" y="-22485"/>
            <a:chExt cx="493405" cy="5165985"/>
          </a:xfrm>
        </p:grpSpPr>
        <p:pic>
          <p:nvPicPr>
            <p:cNvPr id="13" name="Picture 12">
              <a:extLst>
                <a:ext uri="{FF2B5EF4-FFF2-40B4-BE49-F238E27FC236}">
                  <a16:creationId xmlns:a16="http://schemas.microsoft.com/office/drawing/2014/main" id="{59C60435-9686-4A5D-6AD5-C9DF4FE18F9B}"/>
                </a:ext>
              </a:extLst>
            </p:cNvPr>
            <p:cNvPicPr>
              <a:picLocks noChangeAspect="1"/>
            </p:cNvPicPr>
            <p:nvPr/>
          </p:nvPicPr>
          <p:blipFill>
            <a:blip r:embed="rId6"/>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7436A198-4120-C795-9F0A-0DC9604E4514}"/>
                </a:ext>
              </a:extLst>
            </p:cNvPr>
            <p:cNvPicPr>
              <a:picLocks noChangeAspect="1"/>
            </p:cNvPicPr>
            <p:nvPr/>
          </p:nvPicPr>
          <p:blipFill>
            <a:blip r:embed="rId6"/>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16640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93703" y="139005"/>
            <a:ext cx="6683765" cy="960668"/>
          </a:xfrm>
        </p:spPr>
        <p:txBody>
          <a:bodyPr rtlCol="0">
            <a:normAutofit/>
          </a:bodyPr>
          <a:lstStyle/>
          <a:p>
            <a:pPr>
              <a:defRPr/>
            </a:pPr>
            <a:r>
              <a:rPr lang="en-US" b="1">
                <a:latin typeface="Cambria" pitchFamily="18" charset="0"/>
                <a:ea typeface="Cambria"/>
                <a:cs typeface="Arial" panose="020B0604020202020204" pitchFamily="34" charset="0"/>
              </a:rPr>
              <a:t>Workplan Narrative</a:t>
            </a:r>
          </a:p>
        </p:txBody>
      </p:sp>
      <p:sp>
        <p:nvSpPr>
          <p:cNvPr id="123920" name="Rectangle 3"/>
          <p:cNvSpPr>
            <a:spLocks noGrp="1" noChangeArrowheads="1"/>
          </p:cNvSpPr>
          <p:nvPr>
            <p:ph idx="1"/>
          </p:nvPr>
        </p:nvSpPr>
        <p:spPr>
          <a:xfrm>
            <a:off x="797085" y="1128575"/>
            <a:ext cx="7953707" cy="4954171"/>
          </a:xfrm>
        </p:spPr>
        <p:txBody>
          <a:bodyPr vert="horz" lIns="91440" tIns="45720" rIns="91440" bIns="45720" rtlCol="0" anchor="t">
            <a:noAutofit/>
          </a:bodyPr>
          <a:lstStyle/>
          <a:p>
            <a:pPr marL="119063" indent="0">
              <a:spcBef>
                <a:spcPts val="600"/>
              </a:spcBef>
              <a:buNone/>
            </a:pPr>
            <a:endParaRPr lang="en-US" sz="2000">
              <a:latin typeface="Cambria" panose="02040503050406030204" pitchFamily="18" charset="0"/>
              <a:ea typeface="Cambria" panose="02040503050406030204" pitchFamily="18" charset="0"/>
              <a:cs typeface="Calibri" panose="020F0502020204030204" pitchFamily="34" charset="0"/>
            </a:endParaRPr>
          </a:p>
          <a:p>
            <a:pPr marL="404813" indent="-285750">
              <a:spcBef>
                <a:spcPts val="0"/>
              </a:spcBef>
            </a:pPr>
            <a:r>
              <a:rPr lang="en-US" sz="2000">
                <a:latin typeface="Cambria" panose="02040503050406030204" pitchFamily="18" charset="0"/>
                <a:ea typeface="Cambria" panose="02040503050406030204" pitchFamily="18" charset="0"/>
                <a:cs typeface="Calibri" panose="020F0502020204030204" pitchFamily="34" charset="0"/>
              </a:rPr>
              <a:t>Maximum 30 pages (excluding supporting attachments and required forms);</a:t>
            </a:r>
          </a:p>
          <a:p>
            <a:pPr marL="404813" indent="-285750">
              <a:spcBef>
                <a:spcPts val="0"/>
              </a:spcBef>
            </a:pPr>
            <a:r>
              <a:rPr lang="en-US" sz="2000">
                <a:latin typeface="Cambria" panose="02040503050406030204" pitchFamily="18" charset="0"/>
                <a:ea typeface="Cambria" panose="02040503050406030204" pitchFamily="18" charset="0"/>
                <a:cs typeface="Calibri" panose="020F0502020204030204" pitchFamily="34" charset="0"/>
              </a:rPr>
              <a:t>Double-Spaced;</a:t>
            </a:r>
          </a:p>
          <a:p>
            <a:pPr marL="404813" indent="-285750">
              <a:spcBef>
                <a:spcPts val="0"/>
              </a:spcBef>
            </a:pPr>
            <a:r>
              <a:rPr lang="en-US" sz="2000">
                <a:latin typeface="Cambria" panose="02040503050406030204" pitchFamily="18" charset="0"/>
                <a:ea typeface="Cambria" panose="02040503050406030204" pitchFamily="18" charset="0"/>
                <a:cs typeface="Calibri" panose="020F0502020204030204" pitchFamily="34" charset="0"/>
              </a:rPr>
              <a:t>Letter-sized paper, 8-1/2 x 11 inches;</a:t>
            </a:r>
          </a:p>
          <a:p>
            <a:pPr marL="404813" indent="-285750">
              <a:spcBef>
                <a:spcPts val="0"/>
              </a:spcBef>
            </a:pPr>
            <a:r>
              <a:rPr lang="en-US" sz="2000">
                <a:latin typeface="Cambria" panose="02040503050406030204" pitchFamily="18" charset="0"/>
                <a:ea typeface="Cambria" panose="02040503050406030204" pitchFamily="18" charset="0"/>
                <a:cs typeface="Calibri" panose="020F0502020204030204" pitchFamily="34" charset="0"/>
              </a:rPr>
              <a:t>Times New Roman 12-point font; </a:t>
            </a:r>
          </a:p>
          <a:p>
            <a:pPr marL="404813" indent="-285750">
              <a:spcBef>
                <a:spcPts val="0"/>
              </a:spcBef>
            </a:pPr>
            <a:r>
              <a:rPr lang="en-US" sz="2000">
                <a:latin typeface="Cambria" panose="02040503050406030204" pitchFamily="18" charset="0"/>
                <a:ea typeface="Cambria" panose="02040503050406030204" pitchFamily="18" charset="0"/>
                <a:cs typeface="Calibri" panose="020F0502020204030204" pitchFamily="34" charset="0"/>
              </a:rPr>
              <a:t>At least 1-inch margins on all sides;</a:t>
            </a:r>
          </a:p>
          <a:p>
            <a:pPr marL="404813" indent="-285750">
              <a:spcBef>
                <a:spcPts val="0"/>
              </a:spcBef>
            </a:pPr>
            <a:r>
              <a:rPr lang="en-US" sz="2000">
                <a:latin typeface="Cambria" panose="02040503050406030204" pitchFamily="18" charset="0"/>
                <a:ea typeface="Cambria" panose="02040503050406030204" pitchFamily="18" charset="0"/>
                <a:cs typeface="Calibri" panose="020F0502020204030204" pitchFamily="34" charset="0"/>
              </a:rPr>
              <a:t>Footnotes may follow standard footnote format 10-point font and single-spaced; and </a:t>
            </a:r>
          </a:p>
          <a:p>
            <a:pPr marL="404813" indent="-285750">
              <a:spcBef>
                <a:spcPts val="0"/>
              </a:spcBef>
            </a:pPr>
            <a:r>
              <a:rPr lang="en-US" sz="2000">
                <a:latin typeface="Cambria" panose="02040503050406030204" pitchFamily="18" charset="0"/>
                <a:ea typeface="Cambria" panose="02040503050406030204" pitchFamily="18" charset="0"/>
                <a:cs typeface="Calibri" panose="020F0502020204030204" pitchFamily="34" charset="0"/>
              </a:rPr>
              <a:t>Tables may be single-spaced (in Times New Romans 12-point font).</a:t>
            </a:r>
          </a:p>
          <a:p>
            <a:pPr marL="404813" indent="-285750">
              <a:spcBef>
                <a:spcPts val="0"/>
              </a:spcBef>
            </a:pPr>
            <a:endParaRPr lang="en-US" sz="2000">
              <a:latin typeface="Cambria" panose="02040503050406030204" pitchFamily="18" charset="0"/>
              <a:ea typeface="Cambria" panose="02040503050406030204" pitchFamily="18" charset="0"/>
              <a:cs typeface="Calibri" panose="020F0502020204030204" pitchFamily="34" charset="0"/>
            </a:endParaRPr>
          </a:p>
          <a:p>
            <a:pPr marL="633413" lvl="0" indent="-285750">
              <a:buFont typeface="Arial" panose="020B0604020202020204" pitchFamily="34" charset="0"/>
              <a:buChar char="•"/>
            </a:pPr>
            <a:endParaRPr lang="en-US" sz="1100">
              <a:latin typeface="Cambria" panose="02040503050406030204" pitchFamily="18" charset="0"/>
              <a:ea typeface="Cambria" panose="02040503050406030204" pitchFamily="18" charset="0"/>
              <a:cs typeface="Calibri" panose="020F0502020204030204" pitchFamily="34" charset="0"/>
            </a:endParaRPr>
          </a:p>
          <a:p>
            <a:pPr marL="347663" lvl="0" indent="0">
              <a:buNone/>
            </a:pPr>
            <a:endParaRPr lang="en-US" sz="1400">
              <a:latin typeface="Cambria" panose="02040503050406030204" pitchFamily="18" charset="0"/>
              <a:ea typeface="Cambria" panose="02040503050406030204" pitchFamily="18" charset="0"/>
              <a:cs typeface="Calibri" panose="020F0502020204030204" pitchFamily="34" charset="0"/>
            </a:endParaRPr>
          </a:p>
          <a:p>
            <a:pPr marL="404813" indent="-285750">
              <a:spcBef>
                <a:spcPts val="0"/>
              </a:spcBef>
            </a:pPr>
            <a:endParaRPr lang="en-US" sz="1600">
              <a:latin typeface="Cambria" panose="02040503050406030204" pitchFamily="18" charset="0"/>
              <a:ea typeface="Cambria" panose="02040503050406030204" pitchFamily="18" charset="0"/>
              <a:cs typeface="Calibri" panose="020F0502020204030204" pitchFamily="34" charset="0"/>
            </a:endParaRPr>
          </a:p>
          <a:p>
            <a:pPr marL="119063" indent="0">
              <a:spcBef>
                <a:spcPts val="0"/>
              </a:spcBef>
              <a:buNone/>
            </a:pPr>
            <a:br>
              <a:rPr lang="en-US" sz="1600">
                <a:latin typeface="Cambria" panose="02040503050406030204" pitchFamily="18" charset="0"/>
                <a:ea typeface="Cambria" panose="02040503050406030204" pitchFamily="18" charset="0"/>
                <a:cs typeface="Calibri" panose="020F0502020204030204" pitchFamily="34" charset="0"/>
              </a:rPr>
            </a:br>
            <a:r>
              <a:rPr lang="en-US" sz="1000">
                <a:latin typeface="Cambria" panose="02040503050406030204" pitchFamily="18" charset="0"/>
                <a:ea typeface="Cambria" panose="02040503050406030204" pitchFamily="18" charset="0"/>
                <a:cs typeface="Calibri" panose="020F0502020204030204" pitchFamily="34" charset="0"/>
              </a:rPr>
              <a:t> </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58</a:t>
            </a:fld>
            <a:endParaRPr lang="en-US" i="0">
              <a:solidFill>
                <a:srgbClr val="FFFFFF"/>
              </a:solidFill>
            </a:endParaRPr>
          </a:p>
        </p:txBody>
      </p:sp>
      <p:pic>
        <p:nvPicPr>
          <p:cNvPr id="3" name="Graphic 2" descr="Checkmark">
            <a:extLst>
              <a:ext uri="{FF2B5EF4-FFF2-40B4-BE49-F238E27FC236}">
                <a16:creationId xmlns:a16="http://schemas.microsoft.com/office/drawing/2014/main" id="{FBC807A0-54E6-467D-B69C-1877CD32CC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973" y="1510244"/>
            <a:ext cx="304800" cy="371475"/>
          </a:xfrm>
          <a:prstGeom prst="rect">
            <a:avLst/>
          </a:prstGeom>
        </p:spPr>
      </p:pic>
      <p:cxnSp>
        <p:nvCxnSpPr>
          <p:cNvPr id="8" name="Straight Connector 7">
            <a:extLst>
              <a:ext uri="{FF2B5EF4-FFF2-40B4-BE49-F238E27FC236}">
                <a16:creationId xmlns:a16="http://schemas.microsoft.com/office/drawing/2014/main" id="{5A64E317-524C-41E1-90C3-943091AADB23}"/>
              </a:ext>
            </a:extLst>
          </p:cNvPr>
          <p:cNvCxnSpPr>
            <a:cxnSpLocks/>
          </p:cNvCxnSpPr>
          <p:nvPr/>
        </p:nvCxnSpPr>
        <p:spPr>
          <a:xfrm>
            <a:off x="797085" y="921051"/>
            <a:ext cx="677088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92DA9DC-AD9F-4C7B-90D2-DF2EBCADE47A}"/>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D77DA9A8-815B-CDDD-E3C7-B5E72AA6B9E5}"/>
                </a:ext>
              </a:extLst>
            </p:cNvPr>
            <p:cNvPicPr>
              <a:picLocks noChangeAspect="1"/>
            </p:cNvPicPr>
            <p:nvPr/>
          </p:nvPicPr>
          <p:blipFill>
            <a:blip r:embed="rId5"/>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068C21C8-EC0C-4F17-9908-8DAC840625DD}"/>
                </a:ext>
              </a:extLst>
            </p:cNvPr>
            <p:cNvPicPr>
              <a:picLocks noChangeAspect="1"/>
            </p:cNvPicPr>
            <p:nvPr/>
          </p:nvPicPr>
          <p:blipFill>
            <a:blip r:embed="rId5"/>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0157B341-63EC-0C4A-1E0D-339335CEE0FA}"/>
              </a:ext>
            </a:extLst>
          </p:cNvPr>
          <p:cNvGrpSpPr/>
          <p:nvPr/>
        </p:nvGrpSpPr>
        <p:grpSpPr>
          <a:xfrm>
            <a:off x="8750794" y="-22485"/>
            <a:ext cx="431659" cy="5165985"/>
            <a:chOff x="-13721" y="-22485"/>
            <a:chExt cx="493405" cy="5165985"/>
          </a:xfrm>
        </p:grpSpPr>
        <p:pic>
          <p:nvPicPr>
            <p:cNvPr id="13" name="Picture 12">
              <a:extLst>
                <a:ext uri="{FF2B5EF4-FFF2-40B4-BE49-F238E27FC236}">
                  <a16:creationId xmlns:a16="http://schemas.microsoft.com/office/drawing/2014/main" id="{59C60435-9686-4A5D-6AD5-C9DF4FE18F9B}"/>
                </a:ext>
              </a:extLst>
            </p:cNvPr>
            <p:cNvPicPr>
              <a:picLocks noChangeAspect="1"/>
            </p:cNvPicPr>
            <p:nvPr/>
          </p:nvPicPr>
          <p:blipFill>
            <a:blip r:embed="rId5"/>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7436A198-4120-C795-9F0A-0DC9604E4514}"/>
                </a:ext>
              </a:extLst>
            </p:cNvPr>
            <p:cNvPicPr>
              <a:picLocks noChangeAspect="1"/>
            </p:cNvPicPr>
            <p:nvPr/>
          </p:nvPicPr>
          <p:blipFill>
            <a:blip r:embed="rId5"/>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455362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18662" y="153332"/>
            <a:ext cx="6683765" cy="960668"/>
          </a:xfrm>
        </p:spPr>
        <p:txBody>
          <a:bodyPr rtlCol="0">
            <a:normAutofit/>
          </a:bodyPr>
          <a:lstStyle/>
          <a:p>
            <a:pPr>
              <a:defRPr/>
            </a:pPr>
            <a:r>
              <a:rPr lang="en-US" sz="3200" b="1">
                <a:solidFill>
                  <a:schemeClr val="accent4">
                    <a:lumMod val="50000"/>
                  </a:schemeClr>
                </a:solidFill>
                <a:latin typeface="Cambria" pitchFamily="18" charset="0"/>
                <a:ea typeface="Cambria"/>
                <a:cs typeface="Arial" panose="020B0604020202020204" pitchFamily="34" charset="0"/>
              </a:rPr>
              <a:t>Workplan Narrative attachments</a:t>
            </a:r>
          </a:p>
        </p:txBody>
      </p:sp>
      <p:sp>
        <p:nvSpPr>
          <p:cNvPr id="123920" name="Rectangle 3"/>
          <p:cNvSpPr>
            <a:spLocks noGrp="1" noChangeArrowheads="1"/>
          </p:cNvSpPr>
          <p:nvPr>
            <p:ph idx="1"/>
          </p:nvPr>
        </p:nvSpPr>
        <p:spPr>
          <a:xfrm>
            <a:off x="936649" y="1202347"/>
            <a:ext cx="7534468" cy="3564916"/>
          </a:xfrm>
        </p:spPr>
        <p:txBody>
          <a:bodyPr vert="horz" lIns="91440" tIns="45720" rIns="91440" bIns="45720" rtlCol="0" anchor="t">
            <a:noAutofit/>
          </a:bodyPr>
          <a:lstStyle/>
          <a:p>
            <a:pPr marL="119063" lvl="0" indent="0">
              <a:spcBef>
                <a:spcPts val="0"/>
              </a:spcBef>
              <a:buNone/>
            </a:pPr>
            <a:r>
              <a:rPr lang="en-US" sz="1600">
                <a:latin typeface="Cambria" panose="02040503050406030204" pitchFamily="18" charset="0"/>
                <a:ea typeface="Cambria" panose="02040503050406030204" pitchFamily="18" charset="0"/>
                <a:cs typeface="Calibri" panose="020F0502020204030204" pitchFamily="34" charset="0"/>
              </a:rPr>
              <a:t>Applicants may provide attachments to support the Workplan Narrative. Material provided in the attachments must support the rating factors information and will not be used in lieu of information provided in response to the rating factor criteria. </a:t>
            </a:r>
          </a:p>
          <a:p>
            <a:pPr marL="119063" lvl="0" indent="0">
              <a:spcBef>
                <a:spcPts val="0"/>
              </a:spcBef>
              <a:buNone/>
            </a:pPr>
            <a:endParaRPr lang="en-US" sz="1600">
              <a:latin typeface="Cambria" panose="02040503050406030204" pitchFamily="18" charset="0"/>
              <a:ea typeface="Cambria" panose="02040503050406030204" pitchFamily="18" charset="0"/>
              <a:cs typeface="Calibri" panose="020F0502020204030204" pitchFamily="34" charset="0"/>
            </a:endParaRPr>
          </a:p>
          <a:p>
            <a:pPr marL="119063" lvl="0" indent="0">
              <a:spcBef>
                <a:spcPts val="0"/>
              </a:spcBef>
              <a:buNone/>
            </a:pPr>
            <a:r>
              <a:rPr lang="en-US" sz="1600">
                <a:latin typeface="Cambria" panose="02040503050406030204" pitchFamily="18" charset="0"/>
                <a:ea typeface="Cambria" panose="02040503050406030204" pitchFamily="18" charset="0"/>
                <a:cs typeface="Calibri" panose="020F0502020204030204" pitchFamily="34" charset="0"/>
              </a:rPr>
              <a:t>Applicants are strongly urged to submit only information that is required and/or requested in the NOFO or relevant to a specific narrative response.</a:t>
            </a:r>
          </a:p>
          <a:p>
            <a:pPr marL="404813" indent="-285750">
              <a:spcBef>
                <a:spcPts val="0"/>
              </a:spcBef>
            </a:pPr>
            <a:endParaRPr lang="en-US" sz="160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747713" lvl="1" indent="-285750">
              <a:spcBef>
                <a:spcPts val="0"/>
              </a:spcBef>
            </a:pPr>
            <a:r>
              <a:rPr lang="en-US" sz="1600">
                <a:solidFill>
                  <a:schemeClr val="tx1"/>
                </a:solidFill>
                <a:latin typeface="Cambria" panose="02040503050406030204" pitchFamily="18" charset="0"/>
                <a:ea typeface="Cambria" panose="02040503050406030204" pitchFamily="18" charset="0"/>
                <a:cs typeface="Calibri" panose="020F0502020204030204" pitchFamily="34" charset="0"/>
              </a:rPr>
              <a:t>The supporting attachments </a:t>
            </a:r>
            <a:r>
              <a:rPr lang="en-US" sz="1600" u="sng">
                <a:solidFill>
                  <a:schemeClr val="tx1"/>
                </a:solidFill>
                <a:latin typeface="Cambria" panose="02040503050406030204" pitchFamily="18" charset="0"/>
                <a:ea typeface="Cambria" panose="02040503050406030204" pitchFamily="18" charset="0"/>
                <a:cs typeface="Calibri" panose="020F0502020204030204" pitchFamily="34" charset="0"/>
              </a:rPr>
              <a:t>must not exceed 150 pages</a:t>
            </a:r>
            <a:r>
              <a:rPr lang="en-US" sz="1600">
                <a:solidFill>
                  <a:schemeClr val="tx1"/>
                </a:solidFill>
                <a:latin typeface="Cambria" panose="02040503050406030204" pitchFamily="18" charset="0"/>
                <a:ea typeface="Cambria" panose="02040503050406030204" pitchFamily="18" charset="0"/>
                <a:cs typeface="Calibri" panose="020F0502020204030204" pitchFamily="34" charset="0"/>
              </a:rPr>
              <a:t>; supporting attachments submitted beyond the first 150 pages </a:t>
            </a:r>
            <a:r>
              <a:rPr lang="en-US" sz="1600" u="sng">
                <a:solidFill>
                  <a:schemeClr val="tx1"/>
                </a:solidFill>
                <a:latin typeface="Cambria" panose="02040503050406030204" pitchFamily="18" charset="0"/>
                <a:ea typeface="Cambria" panose="02040503050406030204" pitchFamily="18" charset="0"/>
                <a:cs typeface="Calibri" panose="020F0502020204030204" pitchFamily="34" charset="0"/>
              </a:rPr>
              <a:t>will not be reviewed</a:t>
            </a:r>
            <a:r>
              <a:rPr lang="en-US" sz="1600">
                <a:solidFill>
                  <a:schemeClr val="tx1"/>
                </a:solidFill>
                <a:latin typeface="Cambria" panose="02040503050406030204" pitchFamily="18" charset="0"/>
                <a:ea typeface="Cambria" panose="02040503050406030204" pitchFamily="18" charset="0"/>
                <a:cs typeface="Calibri" panose="020F0502020204030204" pitchFamily="34" charset="0"/>
              </a:rPr>
              <a:t>. </a:t>
            </a:r>
          </a:p>
          <a:p>
            <a:pPr marL="119063" lvl="0" indent="0">
              <a:spcBef>
                <a:spcPts val="0"/>
              </a:spcBef>
              <a:buNone/>
            </a:pPr>
            <a:endParaRPr lang="en-US" sz="160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119063" lvl="0" indent="0">
              <a:spcBef>
                <a:spcPts val="0"/>
              </a:spcBef>
              <a:buNone/>
            </a:pPr>
            <a:r>
              <a:rPr lang="en-US" sz="1600">
                <a:latin typeface="Cambria" panose="02040503050406030204" pitchFamily="18" charset="0"/>
                <a:ea typeface="Cambria" panose="02040503050406030204" pitchFamily="18" charset="0"/>
                <a:cs typeface="Calibri" panose="020F0502020204030204" pitchFamily="34" charset="0"/>
              </a:rPr>
              <a:t>Label each page of each attachment with a page number and with a reference to the applicable Rating Factors and Subfactors in the NOFO.</a:t>
            </a:r>
          </a:p>
          <a:p>
            <a:pPr marL="119063" lvl="0" indent="0">
              <a:spcBef>
                <a:spcPts val="0"/>
              </a:spcBef>
              <a:buNone/>
            </a:pPr>
            <a:endParaRPr lang="en-US" sz="160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747713" lvl="1" indent="-285750">
              <a:spcBef>
                <a:spcPts val="0"/>
              </a:spcBef>
            </a:pPr>
            <a:r>
              <a:rPr lang="en-US" sz="1600">
                <a:solidFill>
                  <a:schemeClr val="tx1"/>
                </a:solidFill>
                <a:latin typeface="Cambria" panose="02040503050406030204" pitchFamily="18" charset="0"/>
                <a:ea typeface="Cambria" panose="02040503050406030204" pitchFamily="18" charset="0"/>
                <a:cs typeface="Calibri" panose="020F0502020204030204" pitchFamily="34" charset="0"/>
              </a:rPr>
              <a:t>Tip: Making sure to refer to the appropriate supporting attachment and page number in the Workplan Narrative!</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59</a:t>
            </a:fld>
            <a:endParaRPr lang="en-US" i="0">
              <a:solidFill>
                <a:srgbClr val="FFFFFF"/>
              </a:solidFill>
            </a:endParaRPr>
          </a:p>
        </p:txBody>
      </p:sp>
      <p:pic>
        <p:nvPicPr>
          <p:cNvPr id="3" name="Graphic 2" descr="Checkmark">
            <a:extLst>
              <a:ext uri="{FF2B5EF4-FFF2-40B4-BE49-F238E27FC236}">
                <a16:creationId xmlns:a16="http://schemas.microsoft.com/office/drawing/2014/main" id="{FBC807A0-54E6-467D-B69C-1877CD32C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612" y="1202347"/>
            <a:ext cx="304800" cy="533400"/>
          </a:xfrm>
          <a:prstGeom prst="rect">
            <a:avLst/>
          </a:prstGeom>
        </p:spPr>
      </p:pic>
      <p:cxnSp>
        <p:nvCxnSpPr>
          <p:cNvPr id="8" name="Straight Connector 7">
            <a:extLst>
              <a:ext uri="{FF2B5EF4-FFF2-40B4-BE49-F238E27FC236}">
                <a16:creationId xmlns:a16="http://schemas.microsoft.com/office/drawing/2014/main" id="{5A64E317-524C-41E1-90C3-943091AADB23}"/>
              </a:ext>
            </a:extLst>
          </p:cNvPr>
          <p:cNvCxnSpPr>
            <a:cxnSpLocks/>
          </p:cNvCxnSpPr>
          <p:nvPr/>
        </p:nvCxnSpPr>
        <p:spPr>
          <a:xfrm>
            <a:off x="718662" y="1028012"/>
            <a:ext cx="677088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Graphic 1" descr="Checkmark">
            <a:extLst>
              <a:ext uri="{FF2B5EF4-FFF2-40B4-BE49-F238E27FC236}">
                <a16:creationId xmlns:a16="http://schemas.microsoft.com/office/drawing/2014/main" id="{207DFD71-F5F2-49AC-92E7-2FCC937029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8661" y="2011290"/>
            <a:ext cx="304800" cy="533400"/>
          </a:xfrm>
          <a:prstGeom prst="rect">
            <a:avLst/>
          </a:prstGeom>
        </p:spPr>
      </p:pic>
      <p:pic>
        <p:nvPicPr>
          <p:cNvPr id="5" name="Picture 4">
            <a:extLst>
              <a:ext uri="{FF2B5EF4-FFF2-40B4-BE49-F238E27FC236}">
                <a16:creationId xmlns:a16="http://schemas.microsoft.com/office/drawing/2014/main" id="{EC9D3673-78C7-4EFE-8A04-F6F5DA15AC63}"/>
              </a:ext>
            </a:extLst>
          </p:cNvPr>
          <p:cNvPicPr>
            <a:picLocks noChangeAspect="1"/>
          </p:cNvPicPr>
          <p:nvPr/>
        </p:nvPicPr>
        <p:blipFill>
          <a:blip r:embed="rId5">
            <a:duotone>
              <a:prstClr val="black"/>
              <a:schemeClr val="accent2">
                <a:tint val="45000"/>
                <a:satMod val="400000"/>
              </a:schemeClr>
            </a:duotone>
          </a:blip>
          <a:stretch>
            <a:fillRect/>
          </a:stretch>
        </p:blipFill>
        <p:spPr>
          <a:xfrm>
            <a:off x="718661" y="3290102"/>
            <a:ext cx="304826" cy="536494"/>
          </a:xfrm>
          <a:prstGeom prst="rect">
            <a:avLst/>
          </a:prstGeom>
        </p:spPr>
      </p:pic>
      <p:grpSp>
        <p:nvGrpSpPr>
          <p:cNvPr id="4" name="Group 3">
            <a:extLst>
              <a:ext uri="{FF2B5EF4-FFF2-40B4-BE49-F238E27FC236}">
                <a16:creationId xmlns:a16="http://schemas.microsoft.com/office/drawing/2014/main" id="{057CB054-2CB3-3285-A691-164C2FF2B086}"/>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DC497597-0A6F-7105-FEA6-24F210F6161E}"/>
                </a:ext>
              </a:extLst>
            </p:cNvPr>
            <p:cNvPicPr>
              <a:picLocks noChangeAspect="1"/>
            </p:cNvPicPr>
            <p:nvPr/>
          </p:nvPicPr>
          <p:blipFill>
            <a:blip r:embed="rId6"/>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3C747686-CBFE-CA28-AD20-85EBFC6BE60F}"/>
                </a:ext>
              </a:extLst>
            </p:cNvPr>
            <p:cNvPicPr>
              <a:picLocks noChangeAspect="1"/>
            </p:cNvPicPr>
            <p:nvPr/>
          </p:nvPicPr>
          <p:blipFill>
            <a:blip r:embed="rId6"/>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0243B075-F336-56B9-5DE6-75F38334A6ED}"/>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E80855FC-0B4F-0AB6-0DBE-7AA01CA4366A}"/>
                </a:ext>
              </a:extLst>
            </p:cNvPr>
            <p:cNvPicPr>
              <a:picLocks noChangeAspect="1"/>
            </p:cNvPicPr>
            <p:nvPr/>
          </p:nvPicPr>
          <p:blipFill>
            <a:blip r:embed="rId6"/>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9A12D151-2D38-21C3-F843-FA66CEB2BA2B}"/>
                </a:ext>
              </a:extLst>
            </p:cNvPr>
            <p:cNvPicPr>
              <a:picLocks noChangeAspect="1"/>
            </p:cNvPicPr>
            <p:nvPr/>
          </p:nvPicPr>
          <p:blipFill>
            <a:blip r:embed="rId6"/>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8756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655" y="255021"/>
            <a:ext cx="6691714" cy="810703"/>
          </a:xfrm>
        </p:spPr>
        <p:txBody>
          <a:bodyPr>
            <a:normAutofit/>
          </a:bodyPr>
          <a:lstStyle/>
          <a:p>
            <a:r>
              <a:rPr lang="en-US" sz="3200" b="1">
                <a:solidFill>
                  <a:schemeClr val="tx1"/>
                </a:solidFill>
                <a:latin typeface="Cambria" panose="02040503050406030204" pitchFamily="18" charset="0"/>
              </a:rPr>
              <a:t>PURPOSE</a:t>
            </a:r>
          </a:p>
        </p:txBody>
      </p:sp>
      <p:sp>
        <p:nvSpPr>
          <p:cNvPr id="35" name="Content Placeholder 2"/>
          <p:cNvSpPr>
            <a:spLocks noGrp="1"/>
          </p:cNvSpPr>
          <p:nvPr>
            <p:ph idx="1"/>
          </p:nvPr>
        </p:nvSpPr>
        <p:spPr>
          <a:xfrm>
            <a:off x="1216656" y="1218457"/>
            <a:ext cx="6691714" cy="2623693"/>
          </a:xfrm>
        </p:spPr>
        <p:txBody>
          <a:bodyPr vert="horz" lIns="91440" tIns="45720" rIns="91440" bIns="45720" rtlCol="0" anchor="t">
            <a:noAutofit/>
          </a:bodyPr>
          <a:lstStyle/>
          <a:p>
            <a:pPr marL="0" indent="0" algn="just">
              <a:lnSpc>
                <a:spcPct val="100000"/>
              </a:lnSpc>
              <a:buNone/>
            </a:pPr>
            <a:r>
              <a:rPr lang="en-US" sz="1800">
                <a:latin typeface="Cambria"/>
                <a:ea typeface="Cambria" panose="02040503050406030204" pitchFamily="18" charset="0"/>
              </a:rPr>
              <a:t>Under this NOFO, HUD will give priority to projects that spur construction that will increase the number of housing units, rehabilitation that will increase the useful life of existing affordable housing, </a:t>
            </a:r>
            <a:r>
              <a:rPr lang="en-US" sz="1800" b="0" i="0" u="none" strike="noStrike">
                <a:effectLst/>
                <a:latin typeface="Cambria"/>
              </a:rPr>
              <a:t>acquisition of existing housing units that increase housing stock and necessary housing-related infrastructure projects, </a:t>
            </a:r>
            <a:r>
              <a:rPr lang="en-US" sz="1800">
                <a:latin typeface="Cambria"/>
                <a:ea typeface="Cambria" panose="02040503050406030204" pitchFamily="18" charset="0"/>
              </a:rPr>
              <a:t>while considering need and administrative capacity.  </a:t>
            </a:r>
          </a:p>
          <a:p>
            <a:pPr marL="0" indent="0" algn="just">
              <a:lnSpc>
                <a:spcPct val="100000"/>
              </a:lnSpc>
              <a:buNone/>
            </a:pPr>
            <a:endParaRPr lang="en-US" sz="1800">
              <a:latin typeface="Cambria" panose="02040503050406030204" pitchFamily="18" charset="0"/>
              <a:ea typeface="Cambria" panose="02040503050406030204" pitchFamily="18" charset="0"/>
            </a:endParaRPr>
          </a:p>
          <a:p>
            <a:pPr marL="0" indent="0" algn="just">
              <a:lnSpc>
                <a:spcPct val="100000"/>
              </a:lnSpc>
              <a:buNone/>
            </a:pPr>
            <a:r>
              <a:rPr lang="en-US" sz="1800">
                <a:latin typeface="Cambria"/>
                <a:ea typeface="Cambria" panose="02040503050406030204" pitchFamily="18" charset="0"/>
              </a:rPr>
              <a:t>Applicants may also apply for funding to carry out other eligible activities under NAHASDA. Model activities are not eligible under this NOFO. </a:t>
            </a:r>
            <a:endParaRPr lang="en-US" sz="1800" b="1">
              <a:latin typeface="Cambria" panose="02040503050406030204" pitchFamily="18" charset="0"/>
              <a:ea typeface="Cambria" panose="02040503050406030204" pitchFamily="18" charset="0"/>
            </a:endParaRPr>
          </a:p>
        </p:txBody>
      </p:sp>
      <p:pic>
        <p:nvPicPr>
          <p:cNvPr id="2050" name="Picture 2" descr="Image result for hud logo">
            <a:extLst>
              <a:ext uri="{FF2B5EF4-FFF2-40B4-BE49-F238E27FC236}">
                <a16:creationId xmlns:a16="http://schemas.microsoft.com/office/drawing/2014/main" id="{A68F43F3-7D07-44C0-9001-B371E28B84AC}"/>
              </a:ext>
            </a:extLst>
          </p:cNvPr>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08142" y="156284"/>
            <a:ext cx="1139116" cy="1139116"/>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93FC88E7-9286-4530-AE1F-D5792684CB08}"/>
              </a:ext>
            </a:extLst>
          </p:cNvPr>
          <p:cNvSpPr/>
          <p:nvPr/>
        </p:nvSpPr>
        <p:spPr>
          <a:xfrm>
            <a:off x="646570" y="1410847"/>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5" name="Arrow: Right 14">
            <a:extLst>
              <a:ext uri="{FF2B5EF4-FFF2-40B4-BE49-F238E27FC236}">
                <a16:creationId xmlns:a16="http://schemas.microsoft.com/office/drawing/2014/main" id="{6C8BFD59-DB6A-40F0-A094-60C7FBEA13BB}"/>
              </a:ext>
            </a:extLst>
          </p:cNvPr>
          <p:cNvSpPr/>
          <p:nvPr/>
        </p:nvSpPr>
        <p:spPr>
          <a:xfrm>
            <a:off x="646027" y="3776341"/>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16" name="Straight Connector 15">
            <a:extLst>
              <a:ext uri="{FF2B5EF4-FFF2-40B4-BE49-F238E27FC236}">
                <a16:creationId xmlns:a16="http://schemas.microsoft.com/office/drawing/2014/main" id="{8C5A2517-DD0A-4260-8530-5D80C2977E44}"/>
              </a:ext>
            </a:extLst>
          </p:cNvPr>
          <p:cNvCxnSpPr/>
          <p:nvPr/>
        </p:nvCxnSpPr>
        <p:spPr>
          <a:xfrm>
            <a:off x="1332678" y="993710"/>
            <a:ext cx="5486400"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 name="Group 2">
            <a:extLst>
              <a:ext uri="{FF2B5EF4-FFF2-40B4-BE49-F238E27FC236}">
                <a16:creationId xmlns:a16="http://schemas.microsoft.com/office/drawing/2014/main" id="{99AFB517-ACC7-AF36-BA0E-924FDAB38970}"/>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EE368DA0-6267-4404-D543-4D700B8A5FEF}"/>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5" name="Picture 4">
              <a:extLst>
                <a:ext uri="{FF2B5EF4-FFF2-40B4-BE49-F238E27FC236}">
                  <a16:creationId xmlns:a16="http://schemas.microsoft.com/office/drawing/2014/main" id="{D4AC1772-4F4F-F85F-6352-7784741EA1B1}"/>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6" name="Group 5">
            <a:extLst>
              <a:ext uri="{FF2B5EF4-FFF2-40B4-BE49-F238E27FC236}">
                <a16:creationId xmlns:a16="http://schemas.microsoft.com/office/drawing/2014/main" id="{9B649E5A-3CB9-AFB6-3E5D-63D3780C9CE8}"/>
              </a:ext>
            </a:extLst>
          </p:cNvPr>
          <p:cNvGrpSpPr/>
          <p:nvPr/>
        </p:nvGrpSpPr>
        <p:grpSpPr>
          <a:xfrm>
            <a:off x="8750794" y="-22485"/>
            <a:ext cx="431659" cy="5165985"/>
            <a:chOff x="-13721" y="-22485"/>
            <a:chExt cx="493405" cy="5165985"/>
          </a:xfrm>
        </p:grpSpPr>
        <p:pic>
          <p:nvPicPr>
            <p:cNvPr id="7" name="Picture 6">
              <a:extLst>
                <a:ext uri="{FF2B5EF4-FFF2-40B4-BE49-F238E27FC236}">
                  <a16:creationId xmlns:a16="http://schemas.microsoft.com/office/drawing/2014/main" id="{BD203FBB-7059-1334-11D6-C2CEEA2DD3E4}"/>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8" name="Picture 7">
              <a:extLst>
                <a:ext uri="{FF2B5EF4-FFF2-40B4-BE49-F238E27FC236}">
                  <a16:creationId xmlns:a16="http://schemas.microsoft.com/office/drawing/2014/main" id="{95A46506-4639-CF29-E35C-DC9C05B8FA5C}"/>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671010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71945" y="241879"/>
            <a:ext cx="7210396" cy="588421"/>
          </a:xfrm>
        </p:spPr>
        <p:txBody>
          <a:bodyPr rtlCol="0">
            <a:normAutofit/>
          </a:bodyPr>
          <a:lstStyle/>
          <a:p>
            <a:pPr>
              <a:defRPr/>
            </a:pPr>
            <a:r>
              <a:rPr lang="en-US" sz="2800" b="1">
                <a:solidFill>
                  <a:schemeClr val="accent1"/>
                </a:solidFill>
                <a:latin typeface="Cambria" pitchFamily="18" charset="0"/>
                <a:cs typeface="Arial" panose="020B0604020202020204" pitchFamily="34" charset="0"/>
              </a:rPr>
              <a:t>Budget Narrative</a:t>
            </a:r>
          </a:p>
        </p:txBody>
      </p:sp>
      <p:sp>
        <p:nvSpPr>
          <p:cNvPr id="123920" name="Rectangle 3"/>
          <p:cNvSpPr>
            <a:spLocks noGrp="1" noChangeArrowheads="1"/>
          </p:cNvSpPr>
          <p:nvPr>
            <p:ph idx="1"/>
          </p:nvPr>
        </p:nvSpPr>
        <p:spPr>
          <a:xfrm>
            <a:off x="987395" y="1072179"/>
            <a:ext cx="7372927" cy="3738517"/>
          </a:xfrm>
        </p:spPr>
        <p:txBody>
          <a:bodyPr vert="horz" lIns="91440" tIns="45720" rIns="91440" bIns="45720" rtlCol="0" anchor="t">
            <a:normAutofit fontScale="92500" lnSpcReduction="20000"/>
          </a:bodyPr>
          <a:lstStyle/>
          <a:p>
            <a:pPr>
              <a:buFont typeface="Arial" panose="020B0604020202020204" pitchFamily="34" charset="0"/>
              <a:buChar char="•"/>
              <a:defRPr/>
            </a:pPr>
            <a:r>
              <a:rPr lang="en-US" sz="1900">
                <a:solidFill>
                  <a:schemeClr val="tx1"/>
                </a:solidFill>
                <a:latin typeface="Cambria" panose="02040503050406030204" pitchFamily="18" charset="0"/>
                <a:ea typeface="Cambria" panose="02040503050406030204" pitchFamily="18" charset="0"/>
                <a:cs typeface="Calibri" panose="020F0502020204030204" pitchFamily="34" charset="0"/>
              </a:rPr>
              <a:t>The application must include a Budget Narrative </a:t>
            </a:r>
            <a:r>
              <a:rPr lang="en-US" sz="1900" b="1">
                <a:solidFill>
                  <a:schemeClr val="tx1"/>
                </a:solidFill>
                <a:latin typeface="Cambria" panose="02040503050406030204" pitchFamily="18" charset="0"/>
                <a:ea typeface="Cambria" panose="02040503050406030204" pitchFamily="18" charset="0"/>
                <a:cs typeface="Calibri" panose="020F0502020204030204" pitchFamily="34" charset="0"/>
              </a:rPr>
              <a:t>separate</a:t>
            </a:r>
            <a:r>
              <a:rPr lang="en-US" sz="1900">
                <a:solidFill>
                  <a:schemeClr val="tx1"/>
                </a:solidFill>
                <a:latin typeface="Cambria" panose="02040503050406030204" pitchFamily="18" charset="0"/>
                <a:ea typeface="Cambria" panose="02040503050406030204" pitchFamily="18" charset="0"/>
                <a:cs typeface="Calibri" panose="020F0502020204030204" pitchFamily="34" charset="0"/>
              </a:rPr>
              <a:t> from the Workplan Narrative that details the eligible cost amounts and items for each budget line.  </a:t>
            </a:r>
          </a:p>
          <a:p>
            <a:pPr marL="0" indent="0">
              <a:buNone/>
              <a:defRPr/>
            </a:pPr>
            <a:endParaRPr lang="en-US" sz="1200">
              <a:solidFill>
                <a:schemeClr val="tx1"/>
              </a:solidFill>
              <a:latin typeface="Cambria" panose="02040503050406030204" pitchFamily="18" charset="0"/>
              <a:ea typeface="Cambria" panose="02040503050406030204" pitchFamily="18" charset="0"/>
              <a:cs typeface="Calibri" panose="020F0502020204030204" pitchFamily="34" charset="0"/>
            </a:endParaRPr>
          </a:p>
          <a:p>
            <a:pPr>
              <a:buFont typeface="Arial" panose="020B0604020202020204" pitchFamily="34" charset="0"/>
              <a:buChar char="•"/>
              <a:defRPr/>
            </a:pPr>
            <a:r>
              <a:rPr lang="en-US" sz="1900" u="sng">
                <a:solidFill>
                  <a:schemeClr val="tx1"/>
                </a:solidFill>
                <a:latin typeface="Cambria" panose="02040503050406030204" pitchFamily="18" charset="0"/>
                <a:ea typeface="Cambria" panose="02040503050406030204" pitchFamily="18" charset="0"/>
                <a:cs typeface="Calibri" panose="020F0502020204030204" pitchFamily="34" charset="0"/>
              </a:rPr>
              <a:t>Must match </a:t>
            </a:r>
            <a:r>
              <a:rPr lang="en-US" sz="1900">
                <a:solidFill>
                  <a:schemeClr val="tx1"/>
                </a:solidFill>
                <a:latin typeface="Cambria" panose="02040503050406030204" pitchFamily="18" charset="0"/>
                <a:ea typeface="Cambria" panose="02040503050406030204" pitchFamily="18" charset="0"/>
                <a:cs typeface="Calibri" panose="020F0502020204030204" pitchFamily="34" charset="0"/>
              </a:rPr>
              <a:t>the figures on the SF-424 (Blocks 18a-g) and Cost Summary (HUD-53246)</a:t>
            </a:r>
          </a:p>
          <a:p>
            <a:pPr marL="0" indent="0" eaLnBrk="1" fontAlgn="auto" hangingPunct="1">
              <a:spcAft>
                <a:spcPts val="0"/>
              </a:spcAft>
              <a:buNone/>
              <a:defRPr/>
            </a:pPr>
            <a:endParaRPr lang="en-US" sz="1100">
              <a:solidFill>
                <a:schemeClr val="tx1"/>
              </a:solidFill>
              <a:latin typeface="Cambria" panose="02040503050406030204" pitchFamily="18" charset="0"/>
              <a:ea typeface="Cambria" panose="02040503050406030204" pitchFamily="18" charset="0"/>
              <a:cs typeface="Calibri" panose="020F0502020204030204" pitchFamily="34" charset="0"/>
            </a:endParaRPr>
          </a:p>
          <a:p>
            <a:pPr>
              <a:buFont typeface="Arial" panose="020B0604020202020204" pitchFamily="34" charset="0"/>
              <a:buChar char="•"/>
              <a:defRPr/>
            </a:pPr>
            <a:r>
              <a:rPr lang="en-US" sz="1900">
                <a:solidFill>
                  <a:schemeClr val="tx1"/>
                </a:solidFill>
                <a:latin typeface="Cambria" panose="02040503050406030204" pitchFamily="18" charset="0"/>
                <a:ea typeface="Cambria" panose="02040503050406030204" pitchFamily="18" charset="0"/>
                <a:cs typeface="Calibri" panose="020F0502020204030204" pitchFamily="34" charset="0"/>
              </a:rPr>
              <a:t>The narrative must provide details on eligible activities and all planning and administrative costs (including indirect costs).</a:t>
            </a:r>
          </a:p>
          <a:p>
            <a:pPr marL="0" indent="0">
              <a:buNone/>
              <a:defRPr/>
            </a:pPr>
            <a:endParaRPr lang="en-US" sz="1100">
              <a:solidFill>
                <a:schemeClr val="tx1"/>
              </a:solidFill>
              <a:latin typeface="Cambria" panose="02040503050406030204" pitchFamily="18" charset="0"/>
              <a:ea typeface="Cambria" panose="02040503050406030204" pitchFamily="18" charset="0"/>
              <a:cs typeface="Calibri" panose="020F0502020204030204" pitchFamily="34" charset="0"/>
            </a:endParaRPr>
          </a:p>
          <a:p>
            <a:pPr>
              <a:buFont typeface="Arial" panose="020B0604020202020204" pitchFamily="34" charset="0"/>
              <a:buChar char="•"/>
              <a:defRPr/>
            </a:pPr>
            <a:r>
              <a:rPr lang="en-US" sz="1900">
                <a:solidFill>
                  <a:schemeClr val="tx1"/>
                </a:solidFill>
                <a:latin typeface="Cambria" panose="02040503050406030204" pitchFamily="18" charset="0"/>
                <a:ea typeface="Cambria" panose="02040503050406030204" pitchFamily="18" charset="0"/>
              </a:rPr>
              <a:t>The narrative may be in </a:t>
            </a:r>
            <a:r>
              <a:rPr lang="en-US" sz="1900" u="sng">
                <a:solidFill>
                  <a:schemeClr val="tx1"/>
                </a:solidFill>
                <a:latin typeface="Cambria" panose="02040503050406030204" pitchFamily="18" charset="0"/>
                <a:ea typeface="Cambria" panose="02040503050406030204" pitchFamily="18" charset="0"/>
              </a:rPr>
              <a:t>any format (Word, Excel, etc.) </a:t>
            </a:r>
            <a:r>
              <a:rPr lang="en-US" sz="1900">
                <a:solidFill>
                  <a:schemeClr val="tx1"/>
                </a:solidFill>
                <a:latin typeface="Cambria" panose="02040503050406030204" pitchFamily="18" charset="0"/>
                <a:ea typeface="Cambria" panose="02040503050406030204" pitchFamily="18" charset="0"/>
              </a:rPr>
              <a:t>the applicant chooses. </a:t>
            </a:r>
          </a:p>
          <a:p>
            <a:pPr marL="0" indent="0">
              <a:buNone/>
              <a:defRPr/>
            </a:pPr>
            <a:endParaRPr lang="en-US" sz="1100">
              <a:solidFill>
                <a:schemeClr val="tx1"/>
              </a:solidFill>
              <a:latin typeface="Cambria" panose="02040503050406030204" pitchFamily="18" charset="0"/>
              <a:ea typeface="Cambria" panose="02040503050406030204" pitchFamily="18" charset="0"/>
            </a:endParaRPr>
          </a:p>
          <a:p>
            <a:pPr>
              <a:buFont typeface="Arial" panose="020B0604020202020204" pitchFamily="34" charset="0"/>
              <a:buChar char="•"/>
              <a:defRPr/>
            </a:pPr>
            <a:r>
              <a:rPr lang="en-US" sz="1900">
                <a:solidFill>
                  <a:schemeClr val="tx1"/>
                </a:solidFill>
                <a:latin typeface="Cambria" panose="02040503050406030204" pitchFamily="18" charset="0"/>
                <a:ea typeface="Cambria" panose="02040503050406030204" pitchFamily="18" charset="0"/>
              </a:rPr>
              <a:t>If proposing multiple projects, then the applicant may submit the budget narrative separately for each project or combine it, etc.</a:t>
            </a:r>
          </a:p>
          <a:p>
            <a:pPr>
              <a:buFont typeface="Arial" panose="020B0604020202020204" pitchFamily="34" charset="0"/>
              <a:buChar char="•"/>
              <a:defRPr/>
            </a:pPr>
            <a:endParaRPr lang="en-US" sz="2000">
              <a:solidFill>
                <a:schemeClr val="tx1"/>
              </a:solidFill>
              <a:latin typeface="Cambria" panose="02040503050406030204" pitchFamily="18" charset="0"/>
              <a:ea typeface="Cambria" panose="02040503050406030204" pitchFamily="18"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b="1">
              <a:solidFill>
                <a:schemeClr val="accent4"/>
              </a:solidFill>
              <a:latin typeface="Cambria" panose="02040503050406030204" pitchFamily="18" charset="0"/>
              <a:ea typeface="Cambria" panose="02040503050406030204" pitchFamily="18" charset="0"/>
              <a:cs typeface="Arial" panose="020B0604020202020204" pitchFamily="34" charset="0"/>
            </a:endParaRPr>
          </a:p>
          <a:p>
            <a:pPr>
              <a:buClr>
                <a:schemeClr val="tx1"/>
              </a:buClr>
              <a:defRPr/>
            </a:pPr>
            <a:endParaRPr lang="en-US" sz="1400">
              <a:solidFill>
                <a:srgbClr val="FFFFFF"/>
              </a:solidFill>
              <a:latin typeface="Cambria" pitchFamily="18"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60</a:t>
            </a:fld>
            <a:endParaRPr lang="en-US" i="0">
              <a:solidFill>
                <a:srgbClr val="FFFFFF"/>
              </a:solidFill>
            </a:endParaRPr>
          </a:p>
        </p:txBody>
      </p:sp>
      <p:cxnSp>
        <p:nvCxnSpPr>
          <p:cNvPr id="7" name="Straight Connector 6">
            <a:extLst>
              <a:ext uri="{FF2B5EF4-FFF2-40B4-BE49-F238E27FC236}">
                <a16:creationId xmlns:a16="http://schemas.microsoft.com/office/drawing/2014/main" id="{1FF23C58-BB4C-408A-B27F-B1C77D01518D}"/>
              </a:ext>
            </a:extLst>
          </p:cNvPr>
          <p:cNvCxnSpPr>
            <a:cxnSpLocks/>
          </p:cNvCxnSpPr>
          <p:nvPr/>
        </p:nvCxnSpPr>
        <p:spPr>
          <a:xfrm>
            <a:off x="771943" y="83030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752E99B-63F0-C008-6A14-54B5CC296444}"/>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7503AEAC-7D53-2672-8E4A-CF345384DF7B}"/>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27F9AE6F-BB5D-6FF7-DC05-315590CC855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5" name="Group 4">
            <a:extLst>
              <a:ext uri="{FF2B5EF4-FFF2-40B4-BE49-F238E27FC236}">
                <a16:creationId xmlns:a16="http://schemas.microsoft.com/office/drawing/2014/main" id="{E3FFFCF5-0171-590C-CEC0-4CF44F7269A5}"/>
              </a:ext>
            </a:extLst>
          </p:cNvPr>
          <p:cNvGrpSpPr/>
          <p:nvPr/>
        </p:nvGrpSpPr>
        <p:grpSpPr>
          <a:xfrm>
            <a:off x="8750794" y="-22485"/>
            <a:ext cx="431659" cy="5165985"/>
            <a:chOff x="-13721" y="-22485"/>
            <a:chExt cx="493405" cy="5165985"/>
          </a:xfrm>
        </p:grpSpPr>
        <p:pic>
          <p:nvPicPr>
            <p:cNvPr id="11" name="Picture 10">
              <a:extLst>
                <a:ext uri="{FF2B5EF4-FFF2-40B4-BE49-F238E27FC236}">
                  <a16:creationId xmlns:a16="http://schemas.microsoft.com/office/drawing/2014/main" id="{23F66941-BAAE-FD4A-9916-C3197A3E568D}"/>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34A44154-6E31-05E4-C4FE-B06CE5021FED}"/>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007086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46018" y="453351"/>
            <a:ext cx="7210396" cy="588421"/>
          </a:xfrm>
        </p:spPr>
        <p:txBody>
          <a:bodyPr rtlCol="0">
            <a:normAutofit/>
          </a:bodyPr>
          <a:lstStyle/>
          <a:p>
            <a:pPr>
              <a:defRPr/>
            </a:pPr>
            <a:r>
              <a:rPr lang="en-US" sz="2800" b="1">
                <a:solidFill>
                  <a:schemeClr val="accent1"/>
                </a:solidFill>
                <a:latin typeface="Cambria" pitchFamily="18" charset="0"/>
                <a:cs typeface="Arial" panose="020B0604020202020204" pitchFamily="34" charset="0"/>
              </a:rPr>
              <a:t>Successful Applicants - Errors</a:t>
            </a:r>
          </a:p>
        </p:txBody>
      </p:sp>
      <p:sp>
        <p:nvSpPr>
          <p:cNvPr id="123920" name="Rectangle 3"/>
          <p:cNvSpPr>
            <a:spLocks noGrp="1" noChangeArrowheads="1"/>
          </p:cNvSpPr>
          <p:nvPr>
            <p:ph idx="1"/>
          </p:nvPr>
        </p:nvSpPr>
        <p:spPr>
          <a:xfrm>
            <a:off x="1447799" y="1047750"/>
            <a:ext cx="7372927" cy="3949117"/>
          </a:xfrm>
        </p:spPr>
        <p:txBody>
          <a:bodyPr vert="horz" lIns="91440" tIns="45720" rIns="91440" bIns="45720" rtlCol="0" anchor="t">
            <a:normAutofit/>
          </a:bodyPr>
          <a:lstStyle/>
          <a:p>
            <a:pPr>
              <a:buFont typeface="Arial" panose="020B0604020202020204" pitchFamily="34" charset="0"/>
              <a:buChar char="•"/>
              <a:defRPr/>
            </a:pPr>
            <a:endParaRPr lang="en-US" sz="2000">
              <a:solidFill>
                <a:schemeClr val="tx1"/>
              </a:solidFill>
              <a:latin typeface="Cambria" panose="02040503050406030204" pitchFamily="18" charset="0"/>
              <a:ea typeface="Cambria" panose="02040503050406030204" pitchFamily="18"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endParaRPr lang="en-US" b="1">
              <a:solidFill>
                <a:schemeClr val="accent4"/>
              </a:solidFill>
              <a:latin typeface="Cambria" panose="02040503050406030204" pitchFamily="18" charset="0"/>
              <a:ea typeface="Cambria" panose="02040503050406030204" pitchFamily="18" charset="0"/>
              <a:cs typeface="Arial" panose="020B0604020202020204" pitchFamily="34" charset="0"/>
            </a:endParaRPr>
          </a:p>
          <a:p>
            <a:pPr>
              <a:buClr>
                <a:schemeClr val="tx1"/>
              </a:buClr>
              <a:defRPr/>
            </a:pPr>
            <a:endParaRPr lang="en-US" sz="1400">
              <a:solidFill>
                <a:srgbClr val="FFFFFF"/>
              </a:solidFill>
              <a:latin typeface="Cambria" pitchFamily="18"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61</a:t>
            </a:fld>
            <a:endParaRPr lang="en-US" i="0">
              <a:solidFill>
                <a:srgbClr val="FFFFFF"/>
              </a:solidFill>
            </a:endParaRPr>
          </a:p>
        </p:txBody>
      </p:sp>
      <p:cxnSp>
        <p:nvCxnSpPr>
          <p:cNvPr id="7" name="Straight Connector 6">
            <a:extLst>
              <a:ext uri="{FF2B5EF4-FFF2-40B4-BE49-F238E27FC236}">
                <a16:creationId xmlns:a16="http://schemas.microsoft.com/office/drawing/2014/main" id="{1FF23C58-BB4C-408A-B27F-B1C77D01518D}"/>
              </a:ext>
            </a:extLst>
          </p:cNvPr>
          <p:cNvCxnSpPr>
            <a:cxnSpLocks/>
          </p:cNvCxnSpPr>
          <p:nvPr/>
        </p:nvCxnSpPr>
        <p:spPr>
          <a:xfrm>
            <a:off x="1066800" y="1172441"/>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C73925-6F63-4DAC-B196-44D7BA1EA5DD}"/>
              </a:ext>
            </a:extLst>
          </p:cNvPr>
          <p:cNvSpPr txBox="1"/>
          <p:nvPr/>
        </p:nvSpPr>
        <p:spPr>
          <a:xfrm>
            <a:off x="1046018" y="1433780"/>
            <a:ext cx="6858001" cy="1323439"/>
          </a:xfrm>
          <a:prstGeom prst="rect">
            <a:avLst/>
          </a:prstGeom>
          <a:noFill/>
        </p:spPr>
        <p:txBody>
          <a:bodyPr wrap="square">
            <a:spAutoFit/>
          </a:bodyPr>
          <a:lstStyle/>
          <a:p>
            <a:pPr algn="l"/>
            <a:r>
              <a:rPr lang="en-US" sz="2000" b="0" i="0" u="none" strike="noStrike" baseline="0">
                <a:latin typeface="TimesNewRomanPSMT"/>
              </a:rPr>
              <a:t>HUD may require successful applicants to update errors on the SF-424, the Implementation Schedule (HUD-53247), the Cost Summary (HUD-53246) and the Budget Narrative based on the pre-award requirement process outlined in this NOFO.</a:t>
            </a:r>
            <a:endParaRPr lang="en-US" sz="2000"/>
          </a:p>
        </p:txBody>
      </p:sp>
      <p:pic>
        <p:nvPicPr>
          <p:cNvPr id="3" name="Picture 2">
            <a:extLst>
              <a:ext uri="{FF2B5EF4-FFF2-40B4-BE49-F238E27FC236}">
                <a16:creationId xmlns:a16="http://schemas.microsoft.com/office/drawing/2014/main" id="{B7506CE1-21FE-46DD-A9CD-C3972A28284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32762" y="2457479"/>
            <a:ext cx="3963281" cy="2229346"/>
          </a:xfrm>
          <a:prstGeom prst="rect">
            <a:avLst/>
          </a:prstGeom>
        </p:spPr>
      </p:pic>
      <p:grpSp>
        <p:nvGrpSpPr>
          <p:cNvPr id="2" name="Group 1">
            <a:extLst>
              <a:ext uri="{FF2B5EF4-FFF2-40B4-BE49-F238E27FC236}">
                <a16:creationId xmlns:a16="http://schemas.microsoft.com/office/drawing/2014/main" id="{5CA30D17-BEBF-2325-49BE-7757B69AF069}"/>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92272218-D371-20F5-DD93-F6A566C57F79}"/>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5" name="Picture 4">
              <a:extLst>
                <a:ext uri="{FF2B5EF4-FFF2-40B4-BE49-F238E27FC236}">
                  <a16:creationId xmlns:a16="http://schemas.microsoft.com/office/drawing/2014/main" id="{5A5C8543-CCE5-F0F5-0F09-8BC905149D8F}"/>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6" name="Group 5">
            <a:extLst>
              <a:ext uri="{FF2B5EF4-FFF2-40B4-BE49-F238E27FC236}">
                <a16:creationId xmlns:a16="http://schemas.microsoft.com/office/drawing/2014/main" id="{AF3E0682-EDE0-7FE8-87CE-63F095E37200}"/>
              </a:ext>
            </a:extLst>
          </p:cNvPr>
          <p:cNvGrpSpPr/>
          <p:nvPr/>
        </p:nvGrpSpPr>
        <p:grpSpPr>
          <a:xfrm>
            <a:off x="8750794" y="-22485"/>
            <a:ext cx="431659" cy="5165985"/>
            <a:chOff x="-13721" y="-22485"/>
            <a:chExt cx="493405" cy="5165985"/>
          </a:xfrm>
        </p:grpSpPr>
        <p:pic>
          <p:nvPicPr>
            <p:cNvPr id="13" name="Picture 12">
              <a:extLst>
                <a:ext uri="{FF2B5EF4-FFF2-40B4-BE49-F238E27FC236}">
                  <a16:creationId xmlns:a16="http://schemas.microsoft.com/office/drawing/2014/main" id="{478C6F76-B513-FDAC-2F7B-781816CA5DCA}"/>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7B4613FE-1D2F-4209-3A47-FBAE25FE1EED}"/>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87972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177923" y="232142"/>
            <a:ext cx="6308727" cy="810703"/>
          </a:xfrm>
        </p:spPr>
        <p:txBody>
          <a:bodyPr rtlCol="0">
            <a:normAutofit/>
          </a:bodyPr>
          <a:lstStyle/>
          <a:p>
            <a:pPr>
              <a:defRPr/>
            </a:pPr>
            <a:r>
              <a:rPr lang="en-US" sz="2800" b="1">
                <a:solidFill>
                  <a:schemeClr val="accent6"/>
                </a:solidFill>
                <a:latin typeface="Cambria" panose="02040503050406030204" pitchFamily="18" charset="0"/>
                <a:ea typeface="Cambria" panose="02040503050406030204" pitchFamily="18" charset="0"/>
                <a:cs typeface="Calibri" panose="020F0502020204030204" pitchFamily="34" charset="0"/>
              </a:rPr>
              <a:t>Certification of Compliance</a:t>
            </a:r>
          </a:p>
        </p:txBody>
      </p:sp>
      <p:sp>
        <p:nvSpPr>
          <p:cNvPr id="123920" name="Rectangle 3"/>
          <p:cNvSpPr>
            <a:spLocks noGrp="1" noChangeArrowheads="1"/>
          </p:cNvSpPr>
          <p:nvPr>
            <p:ph idx="1"/>
          </p:nvPr>
        </p:nvSpPr>
        <p:spPr>
          <a:xfrm>
            <a:off x="1417636" y="1352550"/>
            <a:ext cx="6504979" cy="2124265"/>
          </a:xfrm>
        </p:spPr>
        <p:txBody>
          <a:bodyPr vert="horz" lIns="91440" tIns="45720" rIns="91440" bIns="45720" rtlCol="0" anchor="t">
            <a:normAutofit fontScale="92500" lnSpcReduction="10000"/>
          </a:bodyPr>
          <a:lstStyle/>
          <a:p>
            <a:pPr marL="0" indent="0" eaLnBrk="1" fontAlgn="auto" hangingPunct="1">
              <a:spcAft>
                <a:spcPts val="0"/>
              </a:spcAft>
              <a:buNone/>
              <a:defRPr/>
            </a:pPr>
            <a:r>
              <a:rPr lang="en-US" sz="2400">
                <a:solidFill>
                  <a:schemeClr val="accent4">
                    <a:lumMod val="50000"/>
                  </a:schemeClr>
                </a:solidFill>
                <a:latin typeface="Cambria" panose="02040503050406030204" pitchFamily="18" charset="0"/>
                <a:ea typeface="Cambria" panose="02040503050406030204" pitchFamily="18" charset="0"/>
                <a:cs typeface="Calibri" panose="020F0502020204030204" pitchFamily="34" charset="0"/>
              </a:rPr>
              <a:t>Each application must include a certification signed by an authorized official of the applicant addressing each of the 7 certification requirements listed on p. 23 of this NOFO.</a:t>
            </a:r>
          </a:p>
          <a:p>
            <a:pPr marL="0" indent="0" eaLnBrk="1" fontAlgn="auto" hangingPunct="1">
              <a:spcAft>
                <a:spcPts val="0"/>
              </a:spcAft>
              <a:buNone/>
              <a:defRPr/>
            </a:pPr>
            <a:endParaRPr lang="en-US" sz="2400">
              <a:solidFill>
                <a:schemeClr val="accent4">
                  <a:lumMod val="50000"/>
                </a:schemeClr>
              </a:solidFill>
              <a:latin typeface="Cambria" panose="02040503050406030204" pitchFamily="18" charset="0"/>
              <a:ea typeface="Cambria" panose="02040503050406030204" pitchFamily="18" charset="0"/>
              <a:cs typeface="Calibri" panose="020F0502020204030204" pitchFamily="34" charset="0"/>
            </a:endParaRPr>
          </a:p>
          <a:p>
            <a:pPr marL="0" indent="0" eaLnBrk="1" fontAlgn="auto" hangingPunct="1">
              <a:spcAft>
                <a:spcPts val="0"/>
              </a:spcAft>
              <a:buNone/>
              <a:defRPr/>
            </a:pPr>
            <a:r>
              <a:rPr lang="en-US" sz="2400">
                <a:solidFill>
                  <a:schemeClr val="accent4">
                    <a:lumMod val="50000"/>
                  </a:schemeClr>
                </a:solidFill>
                <a:latin typeface="Cambria" panose="02040503050406030204" pitchFamily="18" charset="0"/>
                <a:ea typeface="Cambria" panose="02040503050406030204" pitchFamily="18" charset="0"/>
                <a:cs typeface="Calibri" panose="020F0502020204030204" pitchFamily="34" charset="0"/>
              </a:rPr>
              <a:t>This should be </a:t>
            </a:r>
            <a:r>
              <a:rPr lang="en-US" sz="2400" u="sng">
                <a:solidFill>
                  <a:schemeClr val="accent4">
                    <a:lumMod val="50000"/>
                  </a:schemeClr>
                </a:solidFill>
                <a:latin typeface="Cambria" panose="02040503050406030204" pitchFamily="18" charset="0"/>
                <a:ea typeface="Cambria" panose="02040503050406030204" pitchFamily="18" charset="0"/>
                <a:cs typeface="Calibri" panose="020F0502020204030204" pitchFamily="34" charset="0"/>
              </a:rPr>
              <a:t>a separate, stand-alone </a:t>
            </a:r>
            <a:r>
              <a:rPr lang="en-US" sz="2400">
                <a:solidFill>
                  <a:schemeClr val="accent4">
                    <a:lumMod val="50000"/>
                  </a:schemeClr>
                </a:solidFill>
                <a:latin typeface="Cambria" panose="02040503050406030204" pitchFamily="18" charset="0"/>
                <a:ea typeface="Cambria" panose="02040503050406030204" pitchFamily="18" charset="0"/>
                <a:cs typeface="Calibri" panose="020F0502020204030204" pitchFamily="34" charset="0"/>
              </a:rPr>
              <a:t>document</a:t>
            </a:r>
          </a:p>
          <a:p>
            <a:pPr marL="0" indent="0" eaLnBrk="1" fontAlgn="auto" hangingPunct="1">
              <a:spcAft>
                <a:spcPts val="0"/>
              </a:spcAft>
              <a:buNone/>
              <a:defRPr/>
            </a:pPr>
            <a:endParaRPr lang="en-US" b="1">
              <a:solidFill>
                <a:schemeClr val="accent4"/>
              </a:solidFill>
              <a:latin typeface="Calibri" panose="020F0502020204030204" pitchFamily="34" charset="0"/>
              <a:cs typeface="Calibri" panose="020F0502020204030204" pitchFamily="34" charset="0"/>
            </a:endParaRPr>
          </a:p>
          <a:p>
            <a:pPr>
              <a:buClr>
                <a:schemeClr val="tx1"/>
              </a:buClr>
              <a:defRPr/>
            </a:pPr>
            <a:endParaRPr lang="en-US" sz="1400">
              <a:solidFill>
                <a:srgbClr val="FFFFFF"/>
              </a:solidFill>
              <a:latin typeface="Cambria" pitchFamily="18"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62</a:t>
            </a:fld>
            <a:endParaRPr lang="en-US" i="0">
              <a:solidFill>
                <a:srgbClr val="FFFFFF"/>
              </a:solidFill>
            </a:endParaRPr>
          </a:p>
        </p:txBody>
      </p:sp>
      <p:pic>
        <p:nvPicPr>
          <p:cNvPr id="4" name="Picture 3">
            <a:extLst>
              <a:ext uri="{FF2B5EF4-FFF2-40B4-BE49-F238E27FC236}">
                <a16:creationId xmlns:a16="http://schemas.microsoft.com/office/drawing/2014/main" id="{3650C406-04B8-47AF-8E2A-08BD432EA1E6}"/>
              </a:ext>
            </a:extLst>
          </p:cNvPr>
          <p:cNvPicPr>
            <a:picLocks noChangeAspect="1"/>
          </p:cNvPicPr>
          <p:nvPr/>
        </p:nvPicPr>
        <p:blipFill>
          <a:blip r:embed="rId3">
            <a:duotone>
              <a:prstClr val="black"/>
              <a:schemeClr val="accent6">
                <a:tint val="45000"/>
                <a:satMod val="400000"/>
              </a:schemeClr>
            </a:duotone>
          </a:blip>
          <a:stretch>
            <a:fillRect/>
          </a:stretch>
        </p:blipFill>
        <p:spPr>
          <a:xfrm>
            <a:off x="916559" y="1352550"/>
            <a:ext cx="304826" cy="530398"/>
          </a:xfrm>
          <a:prstGeom prst="rect">
            <a:avLst/>
          </a:prstGeom>
        </p:spPr>
      </p:pic>
      <p:cxnSp>
        <p:nvCxnSpPr>
          <p:cNvPr id="7" name="Straight Connector 6">
            <a:extLst>
              <a:ext uri="{FF2B5EF4-FFF2-40B4-BE49-F238E27FC236}">
                <a16:creationId xmlns:a16="http://schemas.microsoft.com/office/drawing/2014/main" id="{6950A3C0-E97E-4765-991D-FDE55AAF75E3}"/>
              </a:ext>
            </a:extLst>
          </p:cNvPr>
          <p:cNvCxnSpPr>
            <a:cxnSpLocks/>
          </p:cNvCxnSpPr>
          <p:nvPr/>
        </p:nvCxnSpPr>
        <p:spPr>
          <a:xfrm>
            <a:off x="1274618" y="943841"/>
            <a:ext cx="6324600"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3CF6D56-019D-4001-B997-E8930A9CBFAB}"/>
              </a:ext>
            </a:extLst>
          </p:cNvPr>
          <p:cNvPicPr>
            <a:picLocks noChangeAspect="1"/>
          </p:cNvPicPr>
          <p:nvPr/>
        </p:nvPicPr>
        <p:blipFill>
          <a:blip r:embed="rId3">
            <a:duotone>
              <a:prstClr val="black"/>
              <a:schemeClr val="accent6">
                <a:tint val="45000"/>
                <a:satMod val="400000"/>
              </a:schemeClr>
            </a:duotone>
          </a:blip>
          <a:stretch>
            <a:fillRect/>
          </a:stretch>
        </p:blipFill>
        <p:spPr>
          <a:xfrm>
            <a:off x="1059639" y="2917028"/>
            <a:ext cx="304826" cy="530398"/>
          </a:xfrm>
          <a:prstGeom prst="rect">
            <a:avLst/>
          </a:prstGeom>
        </p:spPr>
      </p:pic>
      <p:grpSp>
        <p:nvGrpSpPr>
          <p:cNvPr id="3" name="Group 2">
            <a:extLst>
              <a:ext uri="{FF2B5EF4-FFF2-40B4-BE49-F238E27FC236}">
                <a16:creationId xmlns:a16="http://schemas.microsoft.com/office/drawing/2014/main" id="{6BC35169-DD62-4518-2B19-BBCA8E779CAE}"/>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0D509878-06D0-C5C7-63D2-542BE2F09F91}"/>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83E73AAE-8ECE-9C6A-9512-58033A096842}"/>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12" name="Group 11">
            <a:extLst>
              <a:ext uri="{FF2B5EF4-FFF2-40B4-BE49-F238E27FC236}">
                <a16:creationId xmlns:a16="http://schemas.microsoft.com/office/drawing/2014/main" id="{D8796181-E0BA-F5ED-B391-7E2F6DFC341A}"/>
              </a:ext>
            </a:extLst>
          </p:cNvPr>
          <p:cNvGrpSpPr/>
          <p:nvPr/>
        </p:nvGrpSpPr>
        <p:grpSpPr>
          <a:xfrm>
            <a:off x="8750794" y="-22485"/>
            <a:ext cx="431659" cy="5165985"/>
            <a:chOff x="-13721" y="-22485"/>
            <a:chExt cx="493405" cy="5165985"/>
          </a:xfrm>
        </p:grpSpPr>
        <p:pic>
          <p:nvPicPr>
            <p:cNvPr id="13" name="Picture 12">
              <a:extLst>
                <a:ext uri="{FF2B5EF4-FFF2-40B4-BE49-F238E27FC236}">
                  <a16:creationId xmlns:a16="http://schemas.microsoft.com/office/drawing/2014/main" id="{0D90345A-AF8F-0273-7876-1EA175189D99}"/>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DF97E83C-60E1-0897-E282-2692CAFEF655}"/>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129156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AA8C5D-698A-431B-B520-2EC3D1E4788C}"/>
              </a:ext>
            </a:extLst>
          </p:cNvPr>
          <p:cNvSpPr>
            <a:spLocks noGrp="1"/>
          </p:cNvSpPr>
          <p:nvPr>
            <p:ph type="title"/>
          </p:nvPr>
        </p:nvSpPr>
        <p:spPr>
          <a:xfrm>
            <a:off x="792338" y="629075"/>
            <a:ext cx="7597294" cy="333243"/>
          </a:xfrm>
        </p:spPr>
        <p:txBody>
          <a:bodyPr>
            <a:noAutofit/>
          </a:bodyPr>
          <a:lstStyle/>
          <a:p>
            <a:r>
              <a:rPr lang="en-US" sz="2200" b="1">
                <a:latin typeface="Cambria" panose="02040503050406030204" pitchFamily="18" charset="0"/>
                <a:ea typeface="Cambria" panose="02040503050406030204" pitchFamily="18" charset="0"/>
                <a:cs typeface="Calibri" panose="020F0502020204030204" pitchFamily="34" charset="0"/>
              </a:rPr>
              <a:t>Environmental Review – Expression of Inten</a:t>
            </a:r>
            <a:r>
              <a:rPr lang="en-US" sz="2200" b="1">
                <a:latin typeface="Calibri" panose="020F0502020204030204" pitchFamily="34" charset="0"/>
                <a:cs typeface="Calibri" panose="020F0502020204030204" pitchFamily="34" charset="0"/>
              </a:rPr>
              <a:t>t – </a:t>
            </a:r>
            <a:r>
              <a:rPr lang="en-US" sz="2200" b="1">
                <a:highlight>
                  <a:srgbClr val="FFFF00"/>
                </a:highlight>
                <a:latin typeface="Calibri" panose="020F0502020204030204" pitchFamily="34" charset="0"/>
                <a:cs typeface="Calibri" panose="020F0502020204030204" pitchFamily="34" charset="0"/>
              </a:rPr>
              <a:t>(</a:t>
            </a:r>
            <a:r>
              <a:rPr lang="en-US" sz="2200" b="1">
                <a:highlight>
                  <a:srgbClr val="FFFF00"/>
                </a:highlight>
                <a:latin typeface="Cambria" panose="02040503050406030204" pitchFamily="18" charset="0"/>
                <a:ea typeface="Cambria" panose="02040503050406030204" pitchFamily="18" charset="0"/>
                <a:cs typeface="Calibri" panose="020F0502020204030204" pitchFamily="34" charset="0"/>
              </a:rPr>
              <a:t>Curable)</a:t>
            </a:r>
            <a:br>
              <a:rPr lang="en-US" sz="2200" b="1">
                <a:highlight>
                  <a:srgbClr val="FFFF00"/>
                </a:highlight>
                <a:latin typeface="Cambria" pitchFamily="18" charset="0"/>
                <a:cs typeface="Arial" panose="020B0604020202020204" pitchFamily="34" charset="0"/>
              </a:rPr>
            </a:br>
            <a:endParaRPr lang="en-US" sz="2200">
              <a:highlight>
                <a:srgbClr val="FFFF00"/>
              </a:highlight>
            </a:endParaRPr>
          </a:p>
        </p:txBody>
      </p:sp>
      <p:sp>
        <p:nvSpPr>
          <p:cNvPr id="123920" name="Rectangle 3"/>
          <p:cNvSpPr>
            <a:spLocks noGrp="1" noChangeArrowheads="1"/>
          </p:cNvSpPr>
          <p:nvPr>
            <p:ph idx="1"/>
          </p:nvPr>
        </p:nvSpPr>
        <p:spPr>
          <a:xfrm>
            <a:off x="1378816" y="1191184"/>
            <a:ext cx="7010816" cy="3768736"/>
          </a:xfrm>
        </p:spPr>
        <p:txBody>
          <a:bodyPr vert="horz" lIns="91440" tIns="45720" rIns="91440" bIns="45720" rtlCol="0" anchor="t">
            <a:normAutofit lnSpcReduction="10000"/>
          </a:bodyPr>
          <a:lstStyle/>
          <a:p>
            <a:pPr marL="0" indent="0">
              <a:buNone/>
              <a:defRPr/>
            </a:pPr>
            <a:r>
              <a:rPr lang="en-US" sz="1900">
                <a:latin typeface="Cambria" panose="02040503050406030204" pitchFamily="18" charset="0"/>
                <a:ea typeface="Cambria" panose="02040503050406030204" pitchFamily="18" charset="0"/>
                <a:cs typeface="Calibri" panose="020F0502020204030204" pitchFamily="34" charset="0"/>
              </a:rPr>
              <a:t>Applicants must include information on whether the tribe plans to assume environmental responsibilities under 24 CFR part 58 or decline to assume environmental responsibilities and request HUD perform the review under 24 CFR part 50, in accordance with CFR 1000.20. </a:t>
            </a:r>
          </a:p>
          <a:p>
            <a:pPr marL="0" indent="0">
              <a:buNone/>
              <a:defRPr/>
            </a:pPr>
            <a:endParaRPr lang="en-US" sz="11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a:buNone/>
              <a:defRPr/>
            </a:pPr>
            <a:r>
              <a:rPr lang="en-US" sz="1900" b="1">
                <a:solidFill>
                  <a:schemeClr val="tx1"/>
                </a:solidFill>
                <a:latin typeface="Cambria" panose="02040503050406030204" pitchFamily="18" charset="0"/>
                <a:ea typeface="Cambria" panose="02040503050406030204" pitchFamily="18" charset="0"/>
                <a:cs typeface="Calibri" panose="020F0502020204030204" pitchFamily="34" charset="0"/>
              </a:rPr>
              <a:t>Specifically, the applicant must identify WHO </a:t>
            </a:r>
            <a:r>
              <a:rPr lang="en-US" sz="1900">
                <a:latin typeface="Cambria" panose="02040503050406030204" pitchFamily="18" charset="0"/>
                <a:ea typeface="Cambria" panose="02040503050406030204" pitchFamily="18" charset="0"/>
                <a:cs typeface="Calibri" panose="020F0502020204030204" pitchFamily="34" charset="0"/>
              </a:rPr>
              <a:t>it wants to assume the environmental responsibilities – the applicant or HUD. </a:t>
            </a:r>
          </a:p>
          <a:p>
            <a:pPr lvl="1">
              <a:defRPr/>
            </a:pPr>
            <a:r>
              <a:rPr lang="en-US" sz="1600">
                <a:latin typeface="Cambria" panose="02040503050406030204" pitchFamily="18" charset="0"/>
                <a:ea typeface="Cambria" panose="02040503050406030204" pitchFamily="18" charset="0"/>
                <a:cs typeface="Calibri" panose="020F0502020204030204" pitchFamily="34" charset="0"/>
              </a:rPr>
              <a:t>Note: This is different than the “no choice limiting action</a:t>
            </a:r>
            <a:r>
              <a:rPr lang="en-US" sz="1600">
                <a:solidFill>
                  <a:schemeClr val="accent6"/>
                </a:solidFill>
                <a:latin typeface="Cambria" panose="02040503050406030204" pitchFamily="18" charset="0"/>
                <a:ea typeface="Cambria" panose="02040503050406030204" pitchFamily="18" charset="0"/>
                <a:cs typeface="Calibri" panose="020F0502020204030204" pitchFamily="34" charset="0"/>
              </a:rPr>
              <a:t>” requirement discussed in Subfactor 3.3.</a:t>
            </a:r>
          </a:p>
          <a:p>
            <a:pPr marL="0" indent="0">
              <a:buNone/>
              <a:defRPr/>
            </a:pPr>
            <a:endParaRPr lang="en-US" sz="105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a:buNone/>
              <a:defRPr/>
            </a:pPr>
            <a:r>
              <a:rPr lang="en-US" sz="1900">
                <a:latin typeface="Cambria" panose="02040503050406030204" pitchFamily="18" charset="0"/>
                <a:ea typeface="Cambria" panose="02040503050406030204" pitchFamily="18" charset="0"/>
                <a:cs typeface="Calibri" panose="020F0502020204030204" pitchFamily="34" charset="0"/>
              </a:rPr>
              <a:t>An environmental review and all approvals </a:t>
            </a:r>
            <a:r>
              <a:rPr lang="en-US" sz="1900" u="sng">
                <a:latin typeface="Cambria" panose="02040503050406030204" pitchFamily="18" charset="0"/>
                <a:ea typeface="Cambria" panose="02040503050406030204" pitchFamily="18" charset="0"/>
                <a:cs typeface="Calibri" panose="020F0502020204030204" pitchFamily="34" charset="0"/>
              </a:rPr>
              <a:t>must be completed </a:t>
            </a:r>
            <a:r>
              <a:rPr lang="en-US" sz="1900">
                <a:latin typeface="Cambria" panose="02040503050406030204" pitchFamily="18" charset="0"/>
                <a:ea typeface="Cambria" panose="02040503050406030204" pitchFamily="18" charset="0"/>
                <a:cs typeface="Calibri" panose="020F0502020204030204" pitchFamily="34" charset="0"/>
              </a:rPr>
              <a:t>before funds are released and/or recipient may commit HUD or non-HUD funds.</a:t>
            </a:r>
          </a:p>
          <a:p>
            <a:pPr marL="0" indent="0">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a:buNone/>
              <a:defRPr/>
            </a:pPr>
            <a:endParaRPr lang="en-US" sz="2000">
              <a:solidFill>
                <a:schemeClr val="accent4"/>
              </a:solidFill>
              <a:latin typeface="Cambria" panose="02040503050406030204" pitchFamily="18" charset="0"/>
              <a:ea typeface="Cambria" panose="02040503050406030204" pitchFamily="18" charset="0"/>
              <a:cs typeface="Calibri" panose="020F0502020204030204" pitchFamily="34" charset="0"/>
            </a:endParaRPr>
          </a:p>
          <a:p>
            <a:pPr marL="0" indent="0">
              <a:buNone/>
              <a:defRPr/>
            </a:pPr>
            <a:endParaRPr lang="en-US" sz="2000" b="1">
              <a:solidFill>
                <a:schemeClr val="accent4"/>
              </a:solidFill>
              <a:latin typeface="Cambria" pitchFamily="18" charset="0"/>
              <a:cs typeface="Arial" panose="020B0604020202020204" pitchFamily="34" charset="0"/>
            </a:endParaRPr>
          </a:p>
          <a:p>
            <a:pPr marL="0" indent="0">
              <a:buClr>
                <a:schemeClr val="tx1"/>
              </a:buClr>
              <a:buNone/>
              <a:defRPr/>
            </a:pPr>
            <a:endParaRPr lang="en-US" sz="1400">
              <a:solidFill>
                <a:srgbClr val="FFFFFF"/>
              </a:solidFill>
              <a:latin typeface="Cambria" pitchFamily="18"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6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63</a:t>
            </a:fld>
            <a:endParaRPr lang="en-US" i="0">
              <a:solidFill>
                <a:srgbClr val="FFFFFF"/>
              </a:solidFill>
            </a:endParaRPr>
          </a:p>
        </p:txBody>
      </p:sp>
      <p:pic>
        <p:nvPicPr>
          <p:cNvPr id="3" name="Picture 2">
            <a:extLst>
              <a:ext uri="{FF2B5EF4-FFF2-40B4-BE49-F238E27FC236}">
                <a16:creationId xmlns:a16="http://schemas.microsoft.com/office/drawing/2014/main" id="{DD8117AF-1DC3-43BC-8837-789D593061F9}"/>
              </a:ext>
            </a:extLst>
          </p:cNvPr>
          <p:cNvPicPr>
            <a:picLocks noChangeAspect="1"/>
          </p:cNvPicPr>
          <p:nvPr/>
        </p:nvPicPr>
        <p:blipFill>
          <a:blip r:embed="rId3">
            <a:duotone>
              <a:prstClr val="black"/>
              <a:schemeClr val="accent6">
                <a:tint val="45000"/>
                <a:satMod val="400000"/>
              </a:schemeClr>
            </a:duotone>
          </a:blip>
          <a:stretch>
            <a:fillRect/>
          </a:stretch>
        </p:blipFill>
        <p:spPr>
          <a:xfrm>
            <a:off x="990574" y="1191184"/>
            <a:ext cx="304826" cy="530398"/>
          </a:xfrm>
          <a:prstGeom prst="rect">
            <a:avLst/>
          </a:prstGeom>
        </p:spPr>
      </p:pic>
      <p:pic>
        <p:nvPicPr>
          <p:cNvPr id="18" name="Picture 17">
            <a:extLst>
              <a:ext uri="{FF2B5EF4-FFF2-40B4-BE49-F238E27FC236}">
                <a16:creationId xmlns:a16="http://schemas.microsoft.com/office/drawing/2014/main" id="{5FDB7A7B-E0D2-4C64-B17D-2F279C63E637}"/>
              </a:ext>
            </a:extLst>
          </p:cNvPr>
          <p:cNvPicPr>
            <a:picLocks noChangeAspect="1"/>
          </p:cNvPicPr>
          <p:nvPr/>
        </p:nvPicPr>
        <p:blipFill>
          <a:blip r:embed="rId3">
            <a:duotone>
              <a:prstClr val="black"/>
              <a:schemeClr val="accent6">
                <a:tint val="45000"/>
                <a:satMod val="400000"/>
              </a:schemeClr>
            </a:duotone>
          </a:blip>
          <a:stretch>
            <a:fillRect/>
          </a:stretch>
        </p:blipFill>
        <p:spPr>
          <a:xfrm>
            <a:off x="980483" y="2571750"/>
            <a:ext cx="304826" cy="530398"/>
          </a:xfrm>
          <a:prstGeom prst="rect">
            <a:avLst/>
          </a:prstGeom>
        </p:spPr>
      </p:pic>
      <p:cxnSp>
        <p:nvCxnSpPr>
          <p:cNvPr id="8" name="Straight Connector 7">
            <a:extLst>
              <a:ext uri="{FF2B5EF4-FFF2-40B4-BE49-F238E27FC236}">
                <a16:creationId xmlns:a16="http://schemas.microsoft.com/office/drawing/2014/main" id="{63D71FCC-0CF7-4749-8BD4-7CC75CD335A6}"/>
              </a:ext>
            </a:extLst>
          </p:cNvPr>
          <p:cNvCxnSpPr>
            <a:cxnSpLocks/>
          </p:cNvCxnSpPr>
          <p:nvPr/>
        </p:nvCxnSpPr>
        <p:spPr>
          <a:xfrm>
            <a:off x="897382" y="950194"/>
            <a:ext cx="733914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5C773EC-EEBE-448E-B978-7868678706DD}"/>
              </a:ext>
            </a:extLst>
          </p:cNvPr>
          <p:cNvPicPr>
            <a:picLocks noChangeAspect="1"/>
          </p:cNvPicPr>
          <p:nvPr/>
        </p:nvPicPr>
        <p:blipFill>
          <a:blip r:embed="rId3">
            <a:duotone>
              <a:prstClr val="black"/>
              <a:schemeClr val="accent6">
                <a:tint val="45000"/>
                <a:satMod val="400000"/>
              </a:schemeClr>
            </a:duotone>
          </a:blip>
          <a:stretch>
            <a:fillRect/>
          </a:stretch>
        </p:blipFill>
        <p:spPr>
          <a:xfrm>
            <a:off x="980483" y="3952316"/>
            <a:ext cx="304826" cy="530398"/>
          </a:xfrm>
          <a:prstGeom prst="rect">
            <a:avLst/>
          </a:prstGeom>
        </p:spPr>
      </p:pic>
      <p:grpSp>
        <p:nvGrpSpPr>
          <p:cNvPr id="2" name="Group 1">
            <a:extLst>
              <a:ext uri="{FF2B5EF4-FFF2-40B4-BE49-F238E27FC236}">
                <a16:creationId xmlns:a16="http://schemas.microsoft.com/office/drawing/2014/main" id="{C3BFDFE6-F13B-46C5-04A7-8271EE000D69}"/>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E77A4400-A550-585C-3CE4-A15AEE24DE7E}"/>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8E30A051-C4B8-5A1B-6A87-4E669C75DCA2}"/>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E5B1A00A-0FE5-472B-D61D-0D45539D77AA}"/>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0138A48E-4C18-1959-E8A2-67D0A8AF9CBD}"/>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B577C509-7ED8-57C7-6AE9-C454D567DFA6}"/>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96351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42FC1B5-863E-43E5-BB56-417887DEB407}"/>
              </a:ext>
            </a:extLst>
          </p:cNvPr>
          <p:cNvCxnSpPr/>
          <p:nvPr/>
        </p:nvCxnSpPr>
        <p:spPr>
          <a:xfrm>
            <a:off x="1359017" y="889233"/>
            <a:ext cx="5654179"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9698792D-D8C9-4F6F-AAE8-EDB89D41BE40}"/>
              </a:ext>
            </a:extLst>
          </p:cNvPr>
          <p:cNvSpPr txBox="1"/>
          <p:nvPr/>
        </p:nvSpPr>
        <p:spPr>
          <a:xfrm>
            <a:off x="1359017" y="405542"/>
            <a:ext cx="7099183" cy="3785652"/>
          </a:xfrm>
          <a:prstGeom prst="rect">
            <a:avLst/>
          </a:prstGeom>
          <a:noFill/>
        </p:spPr>
        <p:txBody>
          <a:bodyPr wrap="square" lIns="91440" tIns="45720" rIns="91440" bIns="45720" anchor="t">
            <a:spAutoFit/>
          </a:bodyPr>
          <a:lstStyle/>
          <a:p>
            <a:r>
              <a:rPr lang="en-US" sz="2400" b="1" i="0" u="none" strike="noStrike" baseline="0" dirty="0">
                <a:latin typeface="Cambria"/>
                <a:ea typeface="Cambria"/>
              </a:rPr>
              <a:t>Tribal Certification (Curable deficiency):</a:t>
            </a:r>
            <a:r>
              <a:rPr lang="en-US" sz="2400" b="1" dirty="0">
                <a:latin typeface="Cambria"/>
                <a:ea typeface="Cambria"/>
              </a:rPr>
              <a:t> </a:t>
            </a:r>
            <a:endParaRPr lang="en-US" sz="2400" b="1" i="0" u="none" strike="noStrike" baseline="0">
              <a:latin typeface="Cambria" panose="02040503050406030204" pitchFamily="18" charset="0"/>
              <a:ea typeface="Cambria" panose="02040503050406030204" pitchFamily="18" charset="0"/>
            </a:endParaRPr>
          </a:p>
          <a:p>
            <a:pPr algn="l"/>
            <a:endParaRPr lang="en-US" b="1">
              <a:latin typeface="TimesNewRomanPS-BoldMT"/>
            </a:endParaRPr>
          </a:p>
          <a:p>
            <a:pPr algn="just"/>
            <a:r>
              <a:rPr lang="en-US" sz="1800" b="0" i="0" u="none" strike="noStrike" baseline="0" dirty="0">
                <a:latin typeface="Cambria"/>
                <a:ea typeface="Cambria"/>
              </a:rPr>
              <a:t>If an application is submitted by a TDHE on behalf of a tribe, then a tribal certification or resolution </a:t>
            </a:r>
            <a:r>
              <a:rPr lang="en-US" sz="1800" b="0" i="0" u="sng" strike="noStrike" baseline="0" dirty="0">
                <a:latin typeface="Cambria"/>
                <a:ea typeface="Cambria"/>
              </a:rPr>
              <a:t>on official letterhead </a:t>
            </a:r>
            <a:r>
              <a:rPr lang="en-US" sz="1800" b="0" i="0" u="none" strike="noStrike" baseline="0" dirty="0">
                <a:latin typeface="Cambria"/>
                <a:ea typeface="Cambria"/>
              </a:rPr>
              <a:t>must be submitted</a:t>
            </a:r>
            <a:r>
              <a:rPr lang="en-US" dirty="0">
                <a:latin typeface="Cambria"/>
                <a:ea typeface="Cambria"/>
              </a:rPr>
              <a:t> </a:t>
            </a:r>
            <a:r>
              <a:rPr lang="en-US" sz="1800" b="0" i="0" u="none" strike="noStrike" baseline="0" dirty="0">
                <a:latin typeface="Cambria"/>
                <a:ea typeface="Cambria"/>
              </a:rPr>
              <a:t>authorizing the TDHE to submit the application.</a:t>
            </a:r>
            <a:r>
              <a:rPr lang="en-US" dirty="0">
                <a:latin typeface="Cambria"/>
                <a:ea typeface="Cambria"/>
              </a:rPr>
              <a:t> </a:t>
            </a:r>
          </a:p>
          <a:p>
            <a:pPr algn="just"/>
            <a:endParaRPr lang="en-US" dirty="0">
              <a:latin typeface="Cambria"/>
              <a:ea typeface="Cambria"/>
            </a:endParaRPr>
          </a:p>
          <a:p>
            <a:pPr algn="just"/>
            <a:r>
              <a:rPr lang="en-US" sz="1800" b="0" i="0" u="none" strike="noStrike" baseline="0" dirty="0">
                <a:latin typeface="Cambria"/>
                <a:ea typeface="Cambria"/>
              </a:rPr>
              <a:t>HUD will accept copies of existing Indian Housing Plan (IHP) certifications that state that the tribe has delegated to the TDHE the authority to submit an IHP or application on behalf of the tribe without prior review by the tribe.</a:t>
            </a:r>
            <a:r>
              <a:rPr lang="en-US" dirty="0">
                <a:latin typeface="Cambria"/>
                <a:ea typeface="Cambria"/>
              </a:rPr>
              <a:t> </a:t>
            </a:r>
            <a:endParaRPr lang="en-US" sz="1800" b="0" i="0" u="none" strike="noStrike" baseline="0" dirty="0">
              <a:latin typeface="Cambria"/>
              <a:ea typeface="Cambria"/>
            </a:endParaRPr>
          </a:p>
          <a:p>
            <a:pPr algn="just"/>
            <a:endParaRPr lang="en-US" dirty="0">
              <a:latin typeface="Cambria"/>
              <a:ea typeface="Cambria"/>
            </a:endParaRPr>
          </a:p>
          <a:p>
            <a:pPr algn="just"/>
            <a:r>
              <a:rPr lang="en-US" sz="1800" b="0" i="0" u="none" strike="noStrike" baseline="0" dirty="0">
                <a:latin typeface="Cambria"/>
                <a:ea typeface="Cambria"/>
              </a:rPr>
              <a:t>The tribal certification or resolution must be submitted with the application.</a:t>
            </a:r>
            <a:endParaRPr lang="en-US" dirty="0">
              <a:latin typeface="Cambria"/>
              <a:ea typeface="Cambria"/>
            </a:endParaRPr>
          </a:p>
        </p:txBody>
      </p:sp>
      <p:sp>
        <p:nvSpPr>
          <p:cNvPr id="7" name="Arrow: Right 6">
            <a:extLst>
              <a:ext uri="{FF2B5EF4-FFF2-40B4-BE49-F238E27FC236}">
                <a16:creationId xmlns:a16="http://schemas.microsoft.com/office/drawing/2014/main" id="{68AD27E7-C5AF-4595-9FB7-CBBA4DBE5841}"/>
              </a:ext>
            </a:extLst>
          </p:cNvPr>
          <p:cNvSpPr/>
          <p:nvPr/>
        </p:nvSpPr>
        <p:spPr>
          <a:xfrm>
            <a:off x="724320" y="1134891"/>
            <a:ext cx="394283" cy="226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0AAA1A3-B22F-4E14-B86A-59A5FFA49914}"/>
              </a:ext>
            </a:extLst>
          </p:cNvPr>
          <p:cNvSpPr/>
          <p:nvPr/>
        </p:nvSpPr>
        <p:spPr>
          <a:xfrm>
            <a:off x="700313" y="2212247"/>
            <a:ext cx="394283" cy="226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54B24D9-DD3F-4629-8277-0DFE9F133A7A}"/>
              </a:ext>
            </a:extLst>
          </p:cNvPr>
          <p:cNvSpPr/>
          <p:nvPr/>
        </p:nvSpPr>
        <p:spPr>
          <a:xfrm>
            <a:off x="692553" y="3621248"/>
            <a:ext cx="394283" cy="226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843E1BF-69B8-0FB1-7ED4-308392A553CD}"/>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03715E5F-10D6-159E-491E-E9CA4F9DE0A0}"/>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5" name="Picture 4">
              <a:extLst>
                <a:ext uri="{FF2B5EF4-FFF2-40B4-BE49-F238E27FC236}">
                  <a16:creationId xmlns:a16="http://schemas.microsoft.com/office/drawing/2014/main" id="{98746349-C406-7ED7-EB4C-75F9C4C4EC07}"/>
                </a:ext>
              </a:extLst>
            </p:cNvPr>
            <p:cNvPicPr>
              <a:picLocks noChangeAspect="1"/>
            </p:cNvPicPr>
            <p:nvPr/>
          </p:nvPicPr>
          <p:blipFill>
            <a:blip r:embed="rId2"/>
            <a:stretch>
              <a:fillRect/>
            </a:stretch>
          </p:blipFill>
          <p:spPr>
            <a:xfrm rot="5400000">
              <a:off x="-1317140" y="3346676"/>
              <a:ext cx="3100243" cy="493405"/>
            </a:xfrm>
            <a:prstGeom prst="rect">
              <a:avLst/>
            </a:prstGeom>
          </p:spPr>
        </p:pic>
      </p:grpSp>
      <p:grpSp>
        <p:nvGrpSpPr>
          <p:cNvPr id="14" name="Group 13">
            <a:extLst>
              <a:ext uri="{FF2B5EF4-FFF2-40B4-BE49-F238E27FC236}">
                <a16:creationId xmlns:a16="http://schemas.microsoft.com/office/drawing/2014/main" id="{03593DA7-821E-0479-6A6F-124688328DCE}"/>
              </a:ext>
            </a:extLst>
          </p:cNvPr>
          <p:cNvGrpSpPr/>
          <p:nvPr/>
        </p:nvGrpSpPr>
        <p:grpSpPr>
          <a:xfrm>
            <a:off x="8750794" y="-22485"/>
            <a:ext cx="431659" cy="5165985"/>
            <a:chOff x="-13721" y="-22485"/>
            <a:chExt cx="493405" cy="5165985"/>
          </a:xfrm>
        </p:grpSpPr>
        <p:pic>
          <p:nvPicPr>
            <p:cNvPr id="15" name="Picture 14">
              <a:extLst>
                <a:ext uri="{FF2B5EF4-FFF2-40B4-BE49-F238E27FC236}">
                  <a16:creationId xmlns:a16="http://schemas.microsoft.com/office/drawing/2014/main" id="{FAB5D6EF-1759-090C-7A6A-278C5FB1746D}"/>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16" name="Picture 15">
              <a:extLst>
                <a:ext uri="{FF2B5EF4-FFF2-40B4-BE49-F238E27FC236}">
                  <a16:creationId xmlns:a16="http://schemas.microsoft.com/office/drawing/2014/main" id="{9525AA72-47B8-AB52-1E7B-8C61127EC9D7}"/>
                </a:ext>
              </a:extLst>
            </p:cNvPr>
            <p:cNvPicPr>
              <a:picLocks noChangeAspect="1"/>
            </p:cNvPicPr>
            <p:nvPr/>
          </p:nvPicPr>
          <p:blipFill>
            <a:blip r:embed="rId2"/>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253639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3D39DE-2F6E-4845-9B73-8B6E9582D764}"/>
              </a:ext>
            </a:extLst>
          </p:cNvPr>
          <p:cNvSpPr txBox="1"/>
          <p:nvPr/>
        </p:nvSpPr>
        <p:spPr>
          <a:xfrm>
            <a:off x="870596" y="394975"/>
            <a:ext cx="7505700" cy="4201150"/>
          </a:xfrm>
          <a:prstGeom prst="rect">
            <a:avLst/>
          </a:prstGeom>
          <a:noFill/>
        </p:spPr>
        <p:txBody>
          <a:bodyPr wrap="square">
            <a:spAutoFit/>
          </a:bodyPr>
          <a:lstStyle/>
          <a:p>
            <a:pPr algn="l"/>
            <a:r>
              <a:rPr lang="en-US" sz="2400" b="1" i="0" u="none" strike="noStrike" baseline="0">
                <a:latin typeface="TimesNewRomanPS-BoldMT"/>
              </a:rPr>
              <a:t>Indirect Cost Rate (Curable deficiency): </a:t>
            </a:r>
          </a:p>
          <a:p>
            <a:pPr algn="just"/>
            <a:endParaRPr lang="en-US" b="1">
              <a:latin typeface="TimesNewRomanPS-BoldMT"/>
            </a:endParaRPr>
          </a:p>
          <a:p>
            <a:pPr algn="just"/>
            <a:r>
              <a:rPr lang="en-US" sz="1500" b="0" i="0" u="none" strike="noStrike" baseline="0">
                <a:latin typeface="Cambria" panose="02040503050406030204" pitchFamily="18" charset="0"/>
                <a:ea typeface="Cambria" panose="02040503050406030204" pitchFamily="18" charset="0"/>
              </a:rPr>
              <a:t>The applicant must submit the following information </a:t>
            </a:r>
            <a:r>
              <a:rPr lang="en-US" sz="1500" b="0" i="0" u="sng" strike="noStrike" baseline="0">
                <a:latin typeface="Cambria" panose="02040503050406030204" pitchFamily="18" charset="0"/>
                <a:ea typeface="Cambria" panose="02040503050406030204" pitchFamily="18" charset="0"/>
              </a:rPr>
              <a:t>if it is including indirect costs as part of the budget</a:t>
            </a:r>
            <a:r>
              <a:rPr lang="en-US" sz="1500">
                <a:latin typeface="Cambria" panose="02040503050406030204" pitchFamily="18" charset="0"/>
                <a:ea typeface="Cambria" panose="02040503050406030204" pitchFamily="18" charset="0"/>
              </a:rPr>
              <a:t>. Note that indirect costs will count towards the admin and planning cap!</a:t>
            </a:r>
            <a:endParaRPr lang="en-US" sz="1500" b="0" i="0" u="none" strike="noStrike" baseline="0">
              <a:latin typeface="Cambria" panose="02040503050406030204" pitchFamily="18" charset="0"/>
              <a:ea typeface="Cambria" panose="02040503050406030204" pitchFamily="18" charset="0"/>
            </a:endParaRPr>
          </a:p>
          <a:p>
            <a:pPr algn="just"/>
            <a:endParaRPr lang="en-US" sz="1500" b="0" i="0" u="none" strike="noStrike" baseline="0">
              <a:latin typeface="Cambria" panose="02040503050406030204" pitchFamily="18" charset="0"/>
              <a:ea typeface="Cambria" panose="02040503050406030204" pitchFamily="18" charset="0"/>
            </a:endParaRPr>
          </a:p>
          <a:p>
            <a:pPr algn="just"/>
            <a:r>
              <a:rPr lang="en-US" sz="1500" b="0" i="0" u="none" strike="noStrike" baseline="0">
                <a:latin typeface="Cambria" panose="02040503050406030204" pitchFamily="18" charset="0"/>
                <a:ea typeface="Cambria" panose="02040503050406030204" pitchFamily="18" charset="0"/>
              </a:rPr>
              <a:t>Submit </a:t>
            </a:r>
            <a:r>
              <a:rPr lang="en-US" sz="1500" b="0" i="0" u="none" strike="noStrike" baseline="0">
                <a:highlight>
                  <a:srgbClr val="FFFF00"/>
                </a:highlight>
                <a:latin typeface="Cambria" panose="02040503050406030204" pitchFamily="18" charset="0"/>
                <a:ea typeface="Cambria" panose="02040503050406030204" pitchFamily="18" charset="0"/>
              </a:rPr>
              <a:t>either</a:t>
            </a:r>
            <a:r>
              <a:rPr lang="en-US" sz="1500" b="0" i="0" u="none" strike="noStrike" baseline="0">
                <a:latin typeface="Cambria" panose="02040503050406030204" pitchFamily="18" charset="0"/>
                <a:ea typeface="Cambria" panose="02040503050406030204" pitchFamily="18" charset="0"/>
              </a:rPr>
              <a:t>:</a:t>
            </a:r>
          </a:p>
          <a:p>
            <a:pPr marL="228600" indent="-228600" algn="just">
              <a:buAutoNum type="arabicPeriod"/>
            </a:pPr>
            <a:r>
              <a:rPr lang="en-US" sz="1500" b="0" i="0" u="none" strike="noStrike" baseline="0">
                <a:latin typeface="Cambria" panose="02040503050406030204" pitchFamily="18" charset="0"/>
                <a:ea typeface="Cambria" panose="02040503050406030204" pitchFamily="18" charset="0"/>
              </a:rPr>
              <a:t>Copy of federally negotiated IDC rate agreement: </a:t>
            </a:r>
          </a:p>
          <a:p>
            <a:pPr marL="800100" lvl="1" indent="-342900" algn="just">
              <a:buFont typeface="+mj-lt"/>
              <a:buAutoNum type="alphaLcParenR"/>
            </a:pPr>
            <a:r>
              <a:rPr lang="en-US" sz="1500" b="0" i="0" u="none" strike="noStrike" baseline="0">
                <a:latin typeface="Cambria" panose="02040503050406030204" pitchFamily="18" charset="0"/>
                <a:ea typeface="Cambria" panose="02040503050406030204" pitchFamily="18" charset="0"/>
              </a:rPr>
              <a:t>Application must clearly state the approved rate and distribution base in the Budget Narrative and amount budgeted in the Cost Summary (HUD-53246, line 5B). </a:t>
            </a:r>
          </a:p>
          <a:p>
            <a:pPr marL="800100" lvl="1" indent="-342900" algn="just">
              <a:buFont typeface="+mj-lt"/>
              <a:buAutoNum type="alphaLcParenR"/>
            </a:pPr>
            <a:r>
              <a:rPr lang="en-US" sz="1500">
                <a:latin typeface="Cambria" panose="02040503050406030204" pitchFamily="18" charset="0"/>
                <a:ea typeface="Cambria" panose="02040503050406030204" pitchFamily="18" charset="0"/>
              </a:rPr>
              <a:t>M</a:t>
            </a:r>
            <a:r>
              <a:rPr lang="en-US" sz="1500" b="0" i="0" u="none" strike="noStrike" baseline="0">
                <a:latin typeface="Cambria" panose="02040503050406030204" pitchFamily="18" charset="0"/>
                <a:ea typeface="Cambria" panose="02040503050406030204" pitchFamily="18" charset="0"/>
              </a:rPr>
              <a:t>ust also include a letter stating the approved rate and distribution base or other documentation from the cognizant agency showing the approved rate; </a:t>
            </a:r>
          </a:p>
          <a:p>
            <a:pPr algn="ctr"/>
            <a:r>
              <a:rPr lang="en-US" sz="1500" b="0" i="0" u="none" strike="noStrike" baseline="0">
                <a:highlight>
                  <a:srgbClr val="FFFF00"/>
                </a:highlight>
                <a:latin typeface="Cambria" panose="02040503050406030204" pitchFamily="18" charset="0"/>
                <a:ea typeface="Cambria" panose="02040503050406030204" pitchFamily="18" charset="0"/>
              </a:rPr>
              <a:t>OR</a:t>
            </a:r>
          </a:p>
          <a:p>
            <a:pPr marL="227013" indent="-227013" algn="just"/>
            <a:r>
              <a:rPr lang="en-US" sz="1500" b="0" i="0" u="none" strike="noStrike" baseline="0">
                <a:latin typeface="Cambria" panose="02040503050406030204" pitchFamily="18" charset="0"/>
                <a:ea typeface="Cambria" panose="02040503050406030204" pitchFamily="18" charset="0"/>
              </a:rPr>
              <a:t>2. </a:t>
            </a:r>
            <a:r>
              <a:rPr lang="en-US" sz="1500">
                <a:latin typeface="Cambria" panose="02040503050406030204" pitchFamily="18" charset="0"/>
                <a:ea typeface="Cambria" panose="02040503050406030204" pitchFamily="18" charset="0"/>
              </a:rPr>
              <a:t>De </a:t>
            </a:r>
            <a:r>
              <a:rPr lang="en-US" sz="1500" err="1">
                <a:latin typeface="Cambria" panose="02040503050406030204" pitchFamily="18" charset="0"/>
                <a:ea typeface="Cambria" panose="02040503050406030204" pitchFamily="18" charset="0"/>
              </a:rPr>
              <a:t>Minimus</a:t>
            </a:r>
            <a:r>
              <a:rPr lang="en-US" sz="1500">
                <a:latin typeface="Cambria" panose="02040503050406030204" pitchFamily="18" charset="0"/>
                <a:ea typeface="Cambria" panose="02040503050406030204" pitchFamily="18" charset="0"/>
              </a:rPr>
              <a:t>: </a:t>
            </a:r>
            <a:r>
              <a:rPr lang="en-US" sz="1500" b="0" i="0" u="none" strike="noStrike" baseline="0">
                <a:latin typeface="Cambria" panose="02040503050406030204" pitchFamily="18" charset="0"/>
                <a:ea typeface="Cambria" panose="02040503050406030204" pitchFamily="18" charset="0"/>
              </a:rPr>
              <a:t>If the applicant has </a:t>
            </a:r>
            <a:r>
              <a:rPr lang="en-US" sz="1500" b="0" i="0" u="sng" strike="noStrike" baseline="0">
                <a:latin typeface="Cambria" panose="02040503050406030204" pitchFamily="18" charset="0"/>
                <a:ea typeface="Cambria" panose="02040503050406030204" pitchFamily="18" charset="0"/>
              </a:rPr>
              <a:t>NEVER</a:t>
            </a:r>
            <a:r>
              <a:rPr lang="en-US" sz="1500" b="0" i="0" u="none" strike="noStrike" baseline="0">
                <a:latin typeface="Cambria" panose="02040503050406030204" pitchFamily="18" charset="0"/>
                <a:ea typeface="Cambria" panose="02040503050406030204" pitchFamily="18" charset="0"/>
              </a:rPr>
              <a:t> had an indirect cost rate and wishes to use the de </a:t>
            </a:r>
            <a:r>
              <a:rPr lang="en-US" sz="1500" b="0" i="0" u="none" strike="noStrike" baseline="0" err="1">
                <a:latin typeface="Cambria" panose="02040503050406030204" pitchFamily="18" charset="0"/>
                <a:ea typeface="Cambria" panose="02040503050406030204" pitchFamily="18" charset="0"/>
              </a:rPr>
              <a:t>minimus</a:t>
            </a:r>
            <a:r>
              <a:rPr lang="en-US" sz="1500" b="0" i="0" u="none" strike="noStrike" baseline="0">
                <a:latin typeface="Cambria" panose="02040503050406030204" pitchFamily="18" charset="0"/>
                <a:ea typeface="Cambria" panose="02040503050406030204" pitchFamily="18" charset="0"/>
              </a:rPr>
              <a:t> rate, then the application must clearly state the intent to use the de minimis </a:t>
            </a:r>
            <a:r>
              <a:rPr lang="en-US" sz="1500" b="0" i="0" u="sng" strike="noStrike" baseline="0">
                <a:latin typeface="Cambria" panose="02040503050406030204" pitchFamily="18" charset="0"/>
                <a:ea typeface="Cambria" panose="02040503050406030204" pitchFamily="18" charset="0"/>
              </a:rPr>
              <a:t>10 percent of Modified Total Direct Costs</a:t>
            </a:r>
            <a:r>
              <a:rPr lang="en-US" sz="1500" b="0" i="0" u="none" strike="noStrike" baseline="0">
                <a:latin typeface="Cambria" panose="02040503050406030204" pitchFamily="18" charset="0"/>
                <a:ea typeface="Cambria" panose="02040503050406030204" pitchFamily="18" charset="0"/>
              </a:rPr>
              <a:t> (MTDC) in accordance with 2 CFR 200.414(f).</a:t>
            </a:r>
            <a:endParaRPr lang="en-US" sz="150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54A87E2-06D2-4428-BD68-C2CFE0274A68}"/>
              </a:ext>
            </a:extLst>
          </p:cNvPr>
          <p:cNvCxnSpPr/>
          <p:nvPr/>
        </p:nvCxnSpPr>
        <p:spPr>
          <a:xfrm>
            <a:off x="940487" y="936882"/>
            <a:ext cx="5905850"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2" name="Group 1">
            <a:extLst>
              <a:ext uri="{FF2B5EF4-FFF2-40B4-BE49-F238E27FC236}">
                <a16:creationId xmlns:a16="http://schemas.microsoft.com/office/drawing/2014/main" id="{AB74EFB1-E85D-2720-149F-C5D57F896785}"/>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9E1BCDFC-F686-E645-91F5-AE4C6C3933B8}"/>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247B7DB7-742E-CEA0-612B-4D7B7710DE76}"/>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1" name="Group 10">
            <a:extLst>
              <a:ext uri="{FF2B5EF4-FFF2-40B4-BE49-F238E27FC236}">
                <a16:creationId xmlns:a16="http://schemas.microsoft.com/office/drawing/2014/main" id="{A5069D30-F26A-2563-7633-C40C4756F44E}"/>
              </a:ext>
            </a:extLst>
          </p:cNvPr>
          <p:cNvGrpSpPr/>
          <p:nvPr/>
        </p:nvGrpSpPr>
        <p:grpSpPr>
          <a:xfrm>
            <a:off x="8750794" y="-22485"/>
            <a:ext cx="431659" cy="5165985"/>
            <a:chOff x="-13721" y="-22485"/>
            <a:chExt cx="493405" cy="5165985"/>
          </a:xfrm>
        </p:grpSpPr>
        <p:pic>
          <p:nvPicPr>
            <p:cNvPr id="12" name="Picture 11">
              <a:extLst>
                <a:ext uri="{FF2B5EF4-FFF2-40B4-BE49-F238E27FC236}">
                  <a16:creationId xmlns:a16="http://schemas.microsoft.com/office/drawing/2014/main" id="{268E5A4C-68E4-7579-22A9-F303BE26DB8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3" name="Picture 12">
              <a:extLst>
                <a:ext uri="{FF2B5EF4-FFF2-40B4-BE49-F238E27FC236}">
                  <a16:creationId xmlns:a16="http://schemas.microsoft.com/office/drawing/2014/main" id="{E7546FC7-E7F5-9980-01B9-272442473BE7}"/>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782881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7DD057E-2EFC-4525-BD68-493097526215}"/>
              </a:ext>
            </a:extLst>
          </p:cNvPr>
          <p:cNvCxnSpPr>
            <a:cxnSpLocks/>
          </p:cNvCxnSpPr>
          <p:nvPr/>
        </p:nvCxnSpPr>
        <p:spPr>
          <a:xfrm>
            <a:off x="786941" y="996660"/>
            <a:ext cx="697964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6C0C1EAE-A5D0-42A1-9602-6C8B4B55FFB6}"/>
              </a:ext>
            </a:extLst>
          </p:cNvPr>
          <p:cNvSpPr txBox="1"/>
          <p:nvPr/>
        </p:nvSpPr>
        <p:spPr>
          <a:xfrm>
            <a:off x="626165" y="433346"/>
            <a:ext cx="8124628" cy="461665"/>
          </a:xfrm>
          <a:prstGeom prst="rect">
            <a:avLst/>
          </a:prstGeom>
          <a:noFill/>
        </p:spPr>
        <p:txBody>
          <a:bodyPr wrap="square" lIns="91440" tIns="45720" rIns="91440" bIns="45720" anchor="t">
            <a:spAutoFit/>
          </a:bodyPr>
          <a:lstStyle/>
          <a:p>
            <a:pPr algn="l"/>
            <a:r>
              <a:rPr lang="en-US" sz="2000" b="1" i="0" u="none" strike="noStrike" baseline="0" dirty="0">
                <a:latin typeface="Cambria"/>
                <a:ea typeface="Cambria"/>
              </a:rPr>
              <a:t>Disclosure of Lobbying Activities (SF-LLL) (Curable deficiency)</a:t>
            </a:r>
            <a:r>
              <a:rPr lang="en-US" sz="2400" b="1" i="0" u="none" strike="noStrike" baseline="0" dirty="0">
                <a:latin typeface="TimesNewRomanPS-BoldMT"/>
              </a:rPr>
              <a:t>:</a:t>
            </a:r>
            <a:endParaRPr lang="en-US" sz="2400" dirty="0"/>
          </a:p>
        </p:txBody>
      </p:sp>
      <p:grpSp>
        <p:nvGrpSpPr>
          <p:cNvPr id="2" name="Group 1">
            <a:extLst>
              <a:ext uri="{FF2B5EF4-FFF2-40B4-BE49-F238E27FC236}">
                <a16:creationId xmlns:a16="http://schemas.microsoft.com/office/drawing/2014/main" id="{EDD82DB8-0DB4-8E12-1C7D-2ACE15535356}"/>
              </a:ext>
            </a:extLst>
          </p:cNvPr>
          <p:cNvGrpSpPr/>
          <p:nvPr/>
        </p:nvGrpSpPr>
        <p:grpSpPr>
          <a:xfrm rot="10800000">
            <a:off x="0" y="-22485"/>
            <a:ext cx="431658" cy="5165985"/>
            <a:chOff x="-13721" y="-22485"/>
            <a:chExt cx="493405" cy="5165985"/>
          </a:xfrm>
        </p:grpSpPr>
        <p:pic>
          <p:nvPicPr>
            <p:cNvPr id="3" name="Picture 2">
              <a:extLst>
                <a:ext uri="{FF2B5EF4-FFF2-40B4-BE49-F238E27FC236}">
                  <a16:creationId xmlns:a16="http://schemas.microsoft.com/office/drawing/2014/main" id="{01211F47-F0FE-84D9-E827-CD65B1AF3C3E}"/>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A22418F8-84EB-3A9D-FCAE-F83837162EEB}"/>
                </a:ext>
              </a:extLst>
            </p:cNvPr>
            <p:cNvPicPr>
              <a:picLocks noChangeAspect="1"/>
            </p:cNvPicPr>
            <p:nvPr/>
          </p:nvPicPr>
          <p:blipFill>
            <a:blip r:embed="rId2"/>
            <a:stretch>
              <a:fillRect/>
            </a:stretch>
          </p:blipFill>
          <p:spPr>
            <a:xfrm rot="5400000">
              <a:off x="-1317140" y="3346676"/>
              <a:ext cx="3100243" cy="493405"/>
            </a:xfrm>
            <a:prstGeom prst="rect">
              <a:avLst/>
            </a:prstGeom>
          </p:spPr>
        </p:pic>
      </p:grpSp>
      <p:grpSp>
        <p:nvGrpSpPr>
          <p:cNvPr id="5" name="Group 4">
            <a:extLst>
              <a:ext uri="{FF2B5EF4-FFF2-40B4-BE49-F238E27FC236}">
                <a16:creationId xmlns:a16="http://schemas.microsoft.com/office/drawing/2014/main" id="{C5FEAE7B-DA3D-5DDD-03B3-026C267A0932}"/>
              </a:ext>
            </a:extLst>
          </p:cNvPr>
          <p:cNvGrpSpPr/>
          <p:nvPr/>
        </p:nvGrpSpPr>
        <p:grpSpPr>
          <a:xfrm>
            <a:off x="8750794" y="-22485"/>
            <a:ext cx="431659" cy="5165985"/>
            <a:chOff x="-13721" y="-22485"/>
            <a:chExt cx="493405" cy="5165985"/>
          </a:xfrm>
        </p:grpSpPr>
        <p:pic>
          <p:nvPicPr>
            <p:cNvPr id="6" name="Picture 5">
              <a:extLst>
                <a:ext uri="{FF2B5EF4-FFF2-40B4-BE49-F238E27FC236}">
                  <a16:creationId xmlns:a16="http://schemas.microsoft.com/office/drawing/2014/main" id="{360C67FF-670F-1494-8DB9-4B778F23C2C6}"/>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097A5EE6-716A-2C26-E56C-F1005EDAA179}"/>
                </a:ext>
              </a:extLst>
            </p:cNvPr>
            <p:cNvPicPr>
              <a:picLocks noChangeAspect="1"/>
            </p:cNvPicPr>
            <p:nvPr/>
          </p:nvPicPr>
          <p:blipFill>
            <a:blip r:embed="rId2"/>
            <a:stretch>
              <a:fillRect/>
            </a:stretch>
          </p:blipFill>
          <p:spPr>
            <a:xfrm rot="5400000">
              <a:off x="-1317140" y="3346676"/>
              <a:ext cx="3100243" cy="493405"/>
            </a:xfrm>
            <a:prstGeom prst="rect">
              <a:avLst/>
            </a:prstGeom>
          </p:spPr>
        </p:pic>
      </p:grpSp>
      <p:sp>
        <p:nvSpPr>
          <p:cNvPr id="9" name="TextBox 8">
            <a:extLst>
              <a:ext uri="{FF2B5EF4-FFF2-40B4-BE49-F238E27FC236}">
                <a16:creationId xmlns:a16="http://schemas.microsoft.com/office/drawing/2014/main" id="{2DCCCF2B-0172-122A-C033-8B917F1FD396}"/>
              </a:ext>
            </a:extLst>
          </p:cNvPr>
          <p:cNvSpPr txBox="1"/>
          <p:nvPr/>
        </p:nvSpPr>
        <p:spPr>
          <a:xfrm>
            <a:off x="1023731" y="1497819"/>
            <a:ext cx="7315199" cy="1384995"/>
          </a:xfrm>
          <a:prstGeom prst="rect">
            <a:avLst/>
          </a:prstGeom>
          <a:noFill/>
        </p:spPr>
        <p:txBody>
          <a:bodyPr wrap="square" lIns="91440" tIns="45720" rIns="91440" bIns="45720" rtlCol="0" anchor="t">
            <a:spAutoFit/>
          </a:bodyPr>
          <a:lstStyle/>
          <a:p>
            <a:r>
              <a:rPr lang="en-US" sz="2800" b="0" i="0" u="none" strike="noStrike" baseline="0" dirty="0">
                <a:latin typeface="Cambria"/>
                <a:ea typeface="Cambria"/>
              </a:rPr>
              <a:t>Required by State-recognized Indian tribes and TDHEs established under State law must submit this form.</a:t>
            </a:r>
            <a:endParaRPr lang="en-US" sz="2800" dirty="0">
              <a:latin typeface="Cambria"/>
              <a:ea typeface="Cambria"/>
            </a:endParaRPr>
          </a:p>
        </p:txBody>
      </p:sp>
    </p:spTree>
    <p:extLst>
      <p:ext uri="{BB962C8B-B14F-4D97-AF65-F5344CB8AC3E}">
        <p14:creationId xmlns:p14="http://schemas.microsoft.com/office/powerpoint/2010/main" val="1060091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7DD057E-2EFC-4525-BD68-493097526215}"/>
              </a:ext>
            </a:extLst>
          </p:cNvPr>
          <p:cNvCxnSpPr>
            <a:cxnSpLocks/>
          </p:cNvCxnSpPr>
          <p:nvPr/>
        </p:nvCxnSpPr>
        <p:spPr>
          <a:xfrm>
            <a:off x="786941" y="1076174"/>
            <a:ext cx="697964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6C0C1EAE-A5D0-42A1-9602-6C8B4B55FFB6}"/>
              </a:ext>
            </a:extLst>
          </p:cNvPr>
          <p:cNvSpPr txBox="1"/>
          <p:nvPr/>
        </p:nvSpPr>
        <p:spPr>
          <a:xfrm>
            <a:off x="786941" y="433346"/>
            <a:ext cx="7218726" cy="523220"/>
          </a:xfrm>
          <a:prstGeom prst="rect">
            <a:avLst/>
          </a:prstGeom>
          <a:noFill/>
        </p:spPr>
        <p:txBody>
          <a:bodyPr wrap="square">
            <a:spAutoFit/>
          </a:bodyPr>
          <a:lstStyle/>
          <a:p>
            <a:pPr>
              <a:defRPr/>
            </a:pPr>
            <a:r>
              <a:rPr lang="en-US" sz="2800" b="1">
                <a:solidFill>
                  <a:schemeClr val="accent1"/>
                </a:solidFill>
                <a:latin typeface="Cambria" panose="02040503050406030204" pitchFamily="18" charset="0"/>
              </a:rPr>
              <a:t>Preference (Bonus) Points (Up to 4 points)</a:t>
            </a:r>
          </a:p>
        </p:txBody>
      </p:sp>
      <p:sp>
        <p:nvSpPr>
          <p:cNvPr id="13" name="Rectangle 1026">
            <a:extLst>
              <a:ext uri="{FF2B5EF4-FFF2-40B4-BE49-F238E27FC236}">
                <a16:creationId xmlns:a16="http://schemas.microsoft.com/office/drawing/2014/main" id="{B54EFCBD-00BB-41B7-A00D-07E8F49A23E1}"/>
              </a:ext>
            </a:extLst>
          </p:cNvPr>
          <p:cNvSpPr txBox="1">
            <a:spLocks noChangeArrowheads="1"/>
          </p:cNvSpPr>
          <p:nvPr/>
        </p:nvSpPr>
        <p:spPr>
          <a:xfrm>
            <a:off x="786941" y="1613233"/>
            <a:ext cx="8077200" cy="1029803"/>
          </a:xfrm>
          <a:prstGeom prst="rect">
            <a:avLst/>
          </a:prstGeom>
        </p:spPr>
        <p:txBody>
          <a:bodyPr rtlCol="0">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US" sz="3200" b="1">
              <a:solidFill>
                <a:schemeClr val="accent1"/>
              </a:solidFill>
              <a:latin typeface="Cambria" panose="02040503050406030204" pitchFamily="18" charset="0"/>
            </a:endParaRPr>
          </a:p>
        </p:txBody>
      </p:sp>
      <p:sp>
        <p:nvSpPr>
          <p:cNvPr id="15" name="Arrow: Right 14">
            <a:extLst>
              <a:ext uri="{FF2B5EF4-FFF2-40B4-BE49-F238E27FC236}">
                <a16:creationId xmlns:a16="http://schemas.microsoft.com/office/drawing/2014/main" id="{EBA59951-9BC6-43A0-8C3F-000F86A2E56C}"/>
              </a:ext>
            </a:extLst>
          </p:cNvPr>
          <p:cNvSpPr/>
          <p:nvPr/>
        </p:nvSpPr>
        <p:spPr>
          <a:xfrm>
            <a:off x="830161" y="1561762"/>
            <a:ext cx="522254" cy="430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6477B2-E19D-417C-A056-98D910C72B90}"/>
              </a:ext>
            </a:extLst>
          </p:cNvPr>
          <p:cNvSpPr txBox="1"/>
          <p:nvPr/>
        </p:nvSpPr>
        <p:spPr>
          <a:xfrm>
            <a:off x="1546639" y="1449159"/>
            <a:ext cx="6459028" cy="2677656"/>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Climate Change (Up to 2 points) </a:t>
            </a:r>
            <a:r>
              <a:rPr lang="en-US" sz="3600" b="1">
                <a:solidFill>
                  <a:srgbClr val="FF0000"/>
                </a:solidFill>
                <a:highlight>
                  <a:srgbClr val="FFFF00"/>
                </a:highlight>
                <a:latin typeface="Cambria" panose="02040503050406030204" pitchFamily="18" charset="0"/>
                <a:ea typeface="Cambria" panose="02040503050406030204" pitchFamily="18" charset="0"/>
              </a:rPr>
              <a:t>(NEW)</a:t>
            </a:r>
          </a:p>
          <a:p>
            <a:endParaRPr lang="en-US" sz="3600">
              <a:latin typeface="Cambria" panose="02040503050406030204" pitchFamily="18" charset="0"/>
              <a:ea typeface="Cambria" panose="02040503050406030204" pitchFamily="18" charset="0"/>
            </a:endParaRPr>
          </a:p>
          <a:p>
            <a:r>
              <a:rPr lang="en-US" sz="3600">
                <a:latin typeface="Cambria" panose="02040503050406030204" pitchFamily="18" charset="0"/>
                <a:ea typeface="Cambria" panose="02040503050406030204" pitchFamily="18" charset="0"/>
              </a:rPr>
              <a:t>Promise Zones (PZ) (2 points)</a:t>
            </a:r>
          </a:p>
          <a:p>
            <a:endParaRPr lang="en-US" sz="2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3B834B8-B48F-495D-95EC-29695F180405}"/>
              </a:ext>
            </a:extLst>
          </p:cNvPr>
          <p:cNvSpPr txBox="1"/>
          <p:nvPr/>
        </p:nvSpPr>
        <p:spPr>
          <a:xfrm>
            <a:off x="715402" y="3761135"/>
            <a:ext cx="7122717" cy="707886"/>
          </a:xfrm>
          <a:prstGeom prst="rect">
            <a:avLst/>
          </a:prstGeom>
          <a:noFill/>
        </p:spPr>
        <p:txBody>
          <a:bodyPr wrap="square" rtlCol="0">
            <a:spAutoFit/>
          </a:bodyPr>
          <a:lstStyle/>
          <a:p>
            <a:pPr algn="ctr"/>
            <a:r>
              <a:rPr lang="en-US" sz="2000" b="1">
                <a:latin typeface="Cambria" panose="02040503050406030204" pitchFamily="18" charset="0"/>
                <a:ea typeface="Cambria" panose="02040503050406030204" pitchFamily="18" charset="0"/>
              </a:rPr>
              <a:t>NOTE:</a:t>
            </a:r>
            <a:r>
              <a:rPr lang="en-US">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Applicants can earn points for Promise Zones (PZ) and/or Climate Change.</a:t>
            </a:r>
          </a:p>
        </p:txBody>
      </p:sp>
      <p:sp>
        <p:nvSpPr>
          <p:cNvPr id="21" name="Arrow: Right 20">
            <a:extLst>
              <a:ext uri="{FF2B5EF4-FFF2-40B4-BE49-F238E27FC236}">
                <a16:creationId xmlns:a16="http://schemas.microsoft.com/office/drawing/2014/main" id="{22ACE84B-0482-4FBD-9A94-795B4A5EC17C}"/>
              </a:ext>
            </a:extLst>
          </p:cNvPr>
          <p:cNvSpPr/>
          <p:nvPr/>
        </p:nvSpPr>
        <p:spPr>
          <a:xfrm>
            <a:off x="830161" y="2727874"/>
            <a:ext cx="543941" cy="452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DD82DB8-0DB4-8E12-1C7D-2ACE15535356}"/>
              </a:ext>
            </a:extLst>
          </p:cNvPr>
          <p:cNvGrpSpPr/>
          <p:nvPr/>
        </p:nvGrpSpPr>
        <p:grpSpPr>
          <a:xfrm rot="10800000">
            <a:off x="0" y="-22485"/>
            <a:ext cx="431658" cy="5165985"/>
            <a:chOff x="-13721" y="-22485"/>
            <a:chExt cx="493405" cy="5165985"/>
          </a:xfrm>
        </p:grpSpPr>
        <p:pic>
          <p:nvPicPr>
            <p:cNvPr id="3" name="Picture 2">
              <a:extLst>
                <a:ext uri="{FF2B5EF4-FFF2-40B4-BE49-F238E27FC236}">
                  <a16:creationId xmlns:a16="http://schemas.microsoft.com/office/drawing/2014/main" id="{01211F47-F0FE-84D9-E827-CD65B1AF3C3E}"/>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A22418F8-84EB-3A9D-FCAE-F83837162EEB}"/>
                </a:ext>
              </a:extLst>
            </p:cNvPr>
            <p:cNvPicPr>
              <a:picLocks noChangeAspect="1"/>
            </p:cNvPicPr>
            <p:nvPr/>
          </p:nvPicPr>
          <p:blipFill>
            <a:blip r:embed="rId2"/>
            <a:stretch>
              <a:fillRect/>
            </a:stretch>
          </p:blipFill>
          <p:spPr>
            <a:xfrm rot="5400000">
              <a:off x="-1317140" y="3346676"/>
              <a:ext cx="3100243" cy="493405"/>
            </a:xfrm>
            <a:prstGeom prst="rect">
              <a:avLst/>
            </a:prstGeom>
          </p:spPr>
        </p:pic>
      </p:grpSp>
      <p:grpSp>
        <p:nvGrpSpPr>
          <p:cNvPr id="5" name="Group 4">
            <a:extLst>
              <a:ext uri="{FF2B5EF4-FFF2-40B4-BE49-F238E27FC236}">
                <a16:creationId xmlns:a16="http://schemas.microsoft.com/office/drawing/2014/main" id="{C5FEAE7B-DA3D-5DDD-03B3-026C267A0932}"/>
              </a:ext>
            </a:extLst>
          </p:cNvPr>
          <p:cNvGrpSpPr/>
          <p:nvPr/>
        </p:nvGrpSpPr>
        <p:grpSpPr>
          <a:xfrm>
            <a:off x="8750794" y="-22485"/>
            <a:ext cx="431659" cy="5165985"/>
            <a:chOff x="-13721" y="-22485"/>
            <a:chExt cx="493405" cy="5165985"/>
          </a:xfrm>
        </p:grpSpPr>
        <p:pic>
          <p:nvPicPr>
            <p:cNvPr id="6" name="Picture 5">
              <a:extLst>
                <a:ext uri="{FF2B5EF4-FFF2-40B4-BE49-F238E27FC236}">
                  <a16:creationId xmlns:a16="http://schemas.microsoft.com/office/drawing/2014/main" id="{360C67FF-670F-1494-8DB9-4B778F23C2C6}"/>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097A5EE6-716A-2C26-E56C-F1005EDAA179}"/>
                </a:ext>
              </a:extLst>
            </p:cNvPr>
            <p:cNvPicPr>
              <a:picLocks noChangeAspect="1"/>
            </p:cNvPicPr>
            <p:nvPr/>
          </p:nvPicPr>
          <p:blipFill>
            <a:blip r:embed="rId2"/>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967290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00E4-F4D0-4624-9968-9652A3E446DE}"/>
              </a:ext>
            </a:extLst>
          </p:cNvPr>
          <p:cNvSpPr>
            <a:spLocks noGrp="1"/>
          </p:cNvSpPr>
          <p:nvPr>
            <p:ph type="title"/>
          </p:nvPr>
        </p:nvSpPr>
        <p:spPr>
          <a:xfrm>
            <a:off x="850703" y="213289"/>
            <a:ext cx="7534468" cy="960668"/>
          </a:xfrm>
        </p:spPr>
        <p:txBody>
          <a:bodyPr>
            <a:normAutofit/>
          </a:bodyPr>
          <a:lstStyle/>
          <a:p>
            <a:r>
              <a:rPr lang="en-US" sz="2400" b="1">
                <a:solidFill>
                  <a:schemeClr val="accent1"/>
                </a:solidFill>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020CF2E2-CBB4-4268-A9DB-AE334487FD95}"/>
              </a:ext>
            </a:extLst>
          </p:cNvPr>
          <p:cNvSpPr>
            <a:spLocks noGrp="1"/>
          </p:cNvSpPr>
          <p:nvPr>
            <p:ph idx="1"/>
          </p:nvPr>
        </p:nvSpPr>
        <p:spPr>
          <a:xfrm>
            <a:off x="1003599" y="990390"/>
            <a:ext cx="7289698" cy="3413887"/>
          </a:xfrm>
        </p:spPr>
        <p:txBody>
          <a:bodyPr vert="horz" lIns="91440" tIns="45720" rIns="91440" bIns="45720" rtlCol="0" anchor="t">
            <a:noAutofit/>
          </a:bodyPr>
          <a:lstStyle/>
          <a:p>
            <a:endParaRPr lang="en-US" sz="2400">
              <a:latin typeface="Cambria" panose="02040503050406030204" pitchFamily="18" charset="0"/>
              <a:ea typeface="Cambria" panose="02040503050406030204" pitchFamily="18" charset="0"/>
            </a:endParaRPr>
          </a:p>
          <a:p>
            <a:r>
              <a:rPr lang="en-US" dirty="0">
                <a:latin typeface="Cambria"/>
                <a:ea typeface="Cambria"/>
              </a:rPr>
              <a:t>Propose activities to address/achieve goal of adaptation and resilience to effects of climate change.</a:t>
            </a:r>
          </a:p>
          <a:p>
            <a:r>
              <a:rPr lang="en-US" dirty="0">
                <a:latin typeface="Cambria"/>
                <a:ea typeface="Cambria"/>
              </a:rPr>
              <a:t>Identify methods to advance carbon reduction, reduce vulnerability to weather changes, extreme weather events, temperature shifts, and sea level rises.</a:t>
            </a:r>
            <a:endParaRPr lang="en-US" u="sng" dirty="0">
              <a:latin typeface="Cambria"/>
              <a:ea typeface="Cambria"/>
            </a:endParaRPr>
          </a:p>
        </p:txBody>
      </p:sp>
      <p:sp>
        <p:nvSpPr>
          <p:cNvPr id="4" name="Slide Number Placeholder 3">
            <a:extLst>
              <a:ext uri="{FF2B5EF4-FFF2-40B4-BE49-F238E27FC236}">
                <a16:creationId xmlns:a16="http://schemas.microsoft.com/office/drawing/2014/main" id="{39284BAE-7BC0-422F-A2F5-87896ACD72E6}"/>
              </a:ext>
            </a:extLst>
          </p:cNvPr>
          <p:cNvSpPr>
            <a:spLocks noGrp="1"/>
          </p:cNvSpPr>
          <p:nvPr>
            <p:ph type="sldNum" sz="quarter" idx="12"/>
          </p:nvPr>
        </p:nvSpPr>
        <p:spPr/>
        <p:txBody>
          <a:bodyPr/>
          <a:lstStyle/>
          <a:p>
            <a:fld id="{47D326A9-C7FB-474D-8472-18C731E71348}" type="slidenum">
              <a:rPr lang="en-US" sz="2400" smtClean="0"/>
              <a:pPr/>
              <a:t>68</a:t>
            </a:fld>
            <a:endParaRPr lang="en-US" sz="2400"/>
          </a:p>
        </p:txBody>
      </p:sp>
      <p:cxnSp>
        <p:nvCxnSpPr>
          <p:cNvPr id="5" name="Straight Connector 4">
            <a:extLst>
              <a:ext uri="{FF2B5EF4-FFF2-40B4-BE49-F238E27FC236}">
                <a16:creationId xmlns:a16="http://schemas.microsoft.com/office/drawing/2014/main" id="{122B0E3D-78AF-4401-B0C8-32A57F14E08A}"/>
              </a:ext>
            </a:extLst>
          </p:cNvPr>
          <p:cNvCxnSpPr>
            <a:cxnSpLocks/>
          </p:cNvCxnSpPr>
          <p:nvPr/>
        </p:nvCxnSpPr>
        <p:spPr>
          <a:xfrm>
            <a:off x="929641" y="990390"/>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70CA67-8C3C-BB0F-49EC-F7EC074DD368}"/>
              </a:ext>
            </a:extLst>
          </p:cNvPr>
          <p:cNvGrpSpPr/>
          <p:nvPr/>
        </p:nvGrpSpPr>
        <p:grpSpPr>
          <a:xfrm rot="10800000">
            <a:off x="-13721" y="-22486"/>
            <a:ext cx="431658" cy="5165985"/>
            <a:chOff x="-13721" y="-22485"/>
            <a:chExt cx="493405" cy="5165985"/>
          </a:xfrm>
        </p:grpSpPr>
        <p:pic>
          <p:nvPicPr>
            <p:cNvPr id="11" name="Picture 10">
              <a:extLst>
                <a:ext uri="{FF2B5EF4-FFF2-40B4-BE49-F238E27FC236}">
                  <a16:creationId xmlns:a16="http://schemas.microsoft.com/office/drawing/2014/main" id="{5E30A799-4E15-0A52-4D32-4C32A132F1A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57A8AB3A-4DC7-E3DB-DC22-D7573685C16B}"/>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5776531D-BA46-1BA8-644F-2EEE66E5ABAF}"/>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07241C3A-08B8-2CCD-E541-5628901C0F2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4A534D55-D31C-8396-A92A-DB846FB38C65}"/>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161495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00E4-F4D0-4624-9968-9652A3E446DE}"/>
              </a:ext>
            </a:extLst>
          </p:cNvPr>
          <p:cNvSpPr>
            <a:spLocks noGrp="1"/>
          </p:cNvSpPr>
          <p:nvPr>
            <p:ph type="title"/>
          </p:nvPr>
        </p:nvSpPr>
        <p:spPr>
          <a:xfrm>
            <a:off x="850703" y="213289"/>
            <a:ext cx="7534468" cy="960668"/>
          </a:xfrm>
        </p:spPr>
        <p:txBody>
          <a:bodyPr>
            <a:normAutofit/>
          </a:bodyPr>
          <a:lstStyle/>
          <a:p>
            <a:r>
              <a:rPr lang="en-US" sz="2400" b="1">
                <a:solidFill>
                  <a:schemeClr val="accent1"/>
                </a:solidFill>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020CF2E2-CBB4-4268-A9DB-AE334487FD95}"/>
              </a:ext>
            </a:extLst>
          </p:cNvPr>
          <p:cNvSpPr>
            <a:spLocks noGrp="1"/>
          </p:cNvSpPr>
          <p:nvPr>
            <p:ph idx="1"/>
          </p:nvPr>
        </p:nvSpPr>
        <p:spPr>
          <a:xfrm>
            <a:off x="1003599" y="990390"/>
            <a:ext cx="7289698" cy="3413887"/>
          </a:xfrm>
        </p:spPr>
        <p:txBody>
          <a:bodyPr>
            <a:noAutofit/>
          </a:bodyPr>
          <a:lstStyle/>
          <a:p>
            <a:endParaRPr lang="en-US" sz="2400">
              <a:latin typeface="Cambria" panose="02040503050406030204" pitchFamily="18" charset="0"/>
              <a:ea typeface="Cambria" panose="02040503050406030204" pitchFamily="18" charset="0"/>
            </a:endParaRPr>
          </a:p>
          <a:p>
            <a:r>
              <a:rPr lang="en-US">
                <a:latin typeface="Cambria" panose="02040503050406030204" pitchFamily="18" charset="0"/>
                <a:ea typeface="Cambria" panose="02040503050406030204" pitchFamily="18" charset="0"/>
              </a:rPr>
              <a:t>Will receive one (1) point for applications demonstrate one of the following, with a maximum of two (2) points;</a:t>
            </a:r>
          </a:p>
          <a:p>
            <a:pPr lvl="1"/>
            <a:r>
              <a:rPr lang="en-US" sz="2800">
                <a:latin typeface="Cambria" panose="02040503050406030204" pitchFamily="18" charset="0"/>
                <a:ea typeface="Cambria" panose="02040503050406030204" pitchFamily="18" charset="0"/>
              </a:rPr>
              <a:t>Climate Mitigation (1 point)</a:t>
            </a:r>
          </a:p>
          <a:p>
            <a:pPr lvl="1"/>
            <a:r>
              <a:rPr lang="en-US" sz="2800">
                <a:latin typeface="Cambria" panose="02040503050406030204" pitchFamily="18" charset="0"/>
                <a:ea typeface="Cambria" panose="02040503050406030204" pitchFamily="18" charset="0"/>
              </a:rPr>
              <a:t>Climate Adaption and Resilience (1 point)</a:t>
            </a:r>
          </a:p>
          <a:p>
            <a:pPr marL="0" indent="0">
              <a:buNone/>
            </a:pPr>
            <a:endParaRPr lang="en-US" u="sng">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39284BAE-7BC0-422F-A2F5-87896ACD72E6}"/>
              </a:ext>
            </a:extLst>
          </p:cNvPr>
          <p:cNvSpPr>
            <a:spLocks noGrp="1"/>
          </p:cNvSpPr>
          <p:nvPr>
            <p:ph type="sldNum" sz="quarter" idx="12"/>
          </p:nvPr>
        </p:nvSpPr>
        <p:spPr/>
        <p:txBody>
          <a:bodyPr/>
          <a:lstStyle/>
          <a:p>
            <a:fld id="{47D326A9-C7FB-474D-8472-18C731E71348}" type="slidenum">
              <a:rPr lang="en-US" sz="2400" smtClean="0"/>
              <a:pPr/>
              <a:t>69</a:t>
            </a:fld>
            <a:endParaRPr lang="en-US" sz="2400"/>
          </a:p>
        </p:txBody>
      </p:sp>
      <p:cxnSp>
        <p:nvCxnSpPr>
          <p:cNvPr id="5" name="Straight Connector 4">
            <a:extLst>
              <a:ext uri="{FF2B5EF4-FFF2-40B4-BE49-F238E27FC236}">
                <a16:creationId xmlns:a16="http://schemas.microsoft.com/office/drawing/2014/main" id="{122B0E3D-78AF-4401-B0C8-32A57F14E08A}"/>
              </a:ext>
            </a:extLst>
          </p:cNvPr>
          <p:cNvCxnSpPr>
            <a:cxnSpLocks/>
          </p:cNvCxnSpPr>
          <p:nvPr/>
        </p:nvCxnSpPr>
        <p:spPr>
          <a:xfrm>
            <a:off x="929641" y="990390"/>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70CA67-8C3C-BB0F-49EC-F7EC074DD368}"/>
              </a:ext>
            </a:extLst>
          </p:cNvPr>
          <p:cNvGrpSpPr/>
          <p:nvPr/>
        </p:nvGrpSpPr>
        <p:grpSpPr>
          <a:xfrm rot="10800000">
            <a:off x="-13721" y="-22486"/>
            <a:ext cx="431658" cy="5165985"/>
            <a:chOff x="-13721" y="-22485"/>
            <a:chExt cx="493405" cy="5165985"/>
          </a:xfrm>
        </p:grpSpPr>
        <p:pic>
          <p:nvPicPr>
            <p:cNvPr id="11" name="Picture 10">
              <a:extLst>
                <a:ext uri="{FF2B5EF4-FFF2-40B4-BE49-F238E27FC236}">
                  <a16:creationId xmlns:a16="http://schemas.microsoft.com/office/drawing/2014/main" id="{5E30A799-4E15-0A52-4D32-4C32A132F1A2}"/>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57A8AB3A-4DC7-E3DB-DC22-D7573685C16B}"/>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5776531D-BA46-1BA8-644F-2EEE66E5ABAF}"/>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07241C3A-08B8-2CCD-E541-5628901C0F2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4A534D55-D31C-8396-A92A-DB846FB38C65}"/>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12000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19" y="583722"/>
            <a:ext cx="6691714" cy="810703"/>
          </a:xfrm>
        </p:spPr>
        <p:txBody>
          <a:bodyPr>
            <a:normAutofit/>
          </a:bodyPr>
          <a:lstStyle/>
          <a:p>
            <a:r>
              <a:rPr lang="en-US" sz="3200" b="1">
                <a:solidFill>
                  <a:schemeClr val="tx1"/>
                </a:solidFill>
                <a:latin typeface="Cambria" panose="02040503050406030204" pitchFamily="18" charset="0"/>
              </a:rPr>
              <a:t>PURPOSE</a:t>
            </a:r>
          </a:p>
        </p:txBody>
      </p:sp>
      <p:pic>
        <p:nvPicPr>
          <p:cNvPr id="2050" name="Picture 2" descr="Image result for hud logo">
            <a:extLst>
              <a:ext uri="{FF2B5EF4-FFF2-40B4-BE49-F238E27FC236}">
                <a16:creationId xmlns:a16="http://schemas.microsoft.com/office/drawing/2014/main" id="{A68F43F3-7D07-44C0-9001-B371E28B84AC}"/>
              </a:ext>
            </a:extLst>
          </p:cNvPr>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08142" y="156284"/>
            <a:ext cx="1139116" cy="113911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8C5A2517-DD0A-4260-8530-5D80C2977E44}"/>
              </a:ext>
            </a:extLst>
          </p:cNvPr>
          <p:cNvCxnSpPr/>
          <p:nvPr/>
        </p:nvCxnSpPr>
        <p:spPr>
          <a:xfrm>
            <a:off x="875478" y="1277274"/>
            <a:ext cx="5486400"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 name="Group 2">
            <a:extLst>
              <a:ext uri="{FF2B5EF4-FFF2-40B4-BE49-F238E27FC236}">
                <a16:creationId xmlns:a16="http://schemas.microsoft.com/office/drawing/2014/main" id="{99AFB517-ACC7-AF36-BA0E-924FDAB38970}"/>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EE368DA0-6267-4404-D543-4D700B8A5FEF}"/>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5" name="Picture 4">
              <a:extLst>
                <a:ext uri="{FF2B5EF4-FFF2-40B4-BE49-F238E27FC236}">
                  <a16:creationId xmlns:a16="http://schemas.microsoft.com/office/drawing/2014/main" id="{D4AC1772-4F4F-F85F-6352-7784741EA1B1}"/>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6" name="Group 5">
            <a:extLst>
              <a:ext uri="{FF2B5EF4-FFF2-40B4-BE49-F238E27FC236}">
                <a16:creationId xmlns:a16="http://schemas.microsoft.com/office/drawing/2014/main" id="{9B649E5A-3CB9-AFB6-3E5D-63D3780C9CE8}"/>
              </a:ext>
            </a:extLst>
          </p:cNvPr>
          <p:cNvGrpSpPr/>
          <p:nvPr/>
        </p:nvGrpSpPr>
        <p:grpSpPr>
          <a:xfrm>
            <a:off x="8750794" y="-22485"/>
            <a:ext cx="431659" cy="5165985"/>
            <a:chOff x="-13721" y="-22485"/>
            <a:chExt cx="493405" cy="5165985"/>
          </a:xfrm>
        </p:grpSpPr>
        <p:pic>
          <p:nvPicPr>
            <p:cNvPr id="7" name="Picture 6">
              <a:extLst>
                <a:ext uri="{FF2B5EF4-FFF2-40B4-BE49-F238E27FC236}">
                  <a16:creationId xmlns:a16="http://schemas.microsoft.com/office/drawing/2014/main" id="{BD203FBB-7059-1334-11D6-C2CEEA2DD3E4}"/>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8" name="Picture 7">
              <a:extLst>
                <a:ext uri="{FF2B5EF4-FFF2-40B4-BE49-F238E27FC236}">
                  <a16:creationId xmlns:a16="http://schemas.microsoft.com/office/drawing/2014/main" id="{95A46506-4639-CF29-E35C-DC9C05B8FA5C}"/>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
        <p:nvSpPr>
          <p:cNvPr id="11" name="Content Placeholder 2">
            <a:extLst>
              <a:ext uri="{FF2B5EF4-FFF2-40B4-BE49-F238E27FC236}">
                <a16:creationId xmlns:a16="http://schemas.microsoft.com/office/drawing/2014/main" id="{919EEF4D-815B-25E0-47E2-59737087103D}"/>
              </a:ext>
            </a:extLst>
          </p:cNvPr>
          <p:cNvSpPr>
            <a:spLocks noGrp="1"/>
          </p:cNvSpPr>
          <p:nvPr>
            <p:ph idx="1"/>
          </p:nvPr>
        </p:nvSpPr>
        <p:spPr>
          <a:xfrm>
            <a:off x="759619" y="1511575"/>
            <a:ext cx="7210380" cy="2620799"/>
          </a:xfrm>
        </p:spPr>
        <p:txBody>
          <a:bodyPr vert="horz" lIns="91440" tIns="45720" rIns="91440" bIns="45720" rtlCol="0" anchor="t">
            <a:normAutofit/>
          </a:bodyPr>
          <a:lstStyle/>
          <a:p>
            <a:pPr marL="0" indent="0" algn="just">
              <a:buNone/>
            </a:pPr>
            <a:r>
              <a:rPr lang="en-US" sz="2400">
                <a:latin typeface="Cambria" panose="02040503050406030204" pitchFamily="18" charset="0"/>
                <a:ea typeface="Cambria" panose="02040503050406030204" pitchFamily="18" charset="0"/>
                <a:cs typeface="Calibri" panose="020F0502020204030204" pitchFamily="34" charset="0"/>
              </a:rPr>
              <a:t>Applicants are encouraged to propose projects that are part of a comprehensive, long-term plan to address local housing conditions, including overcrowding and physically deteriorating units and; future infrastructure and economic development opportunities.</a:t>
            </a:r>
          </a:p>
        </p:txBody>
      </p:sp>
    </p:spTree>
    <p:extLst>
      <p:ext uri="{BB962C8B-B14F-4D97-AF65-F5344CB8AC3E}">
        <p14:creationId xmlns:p14="http://schemas.microsoft.com/office/powerpoint/2010/main" val="4199252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00E4-F4D0-4624-9968-9652A3E446DE}"/>
              </a:ext>
            </a:extLst>
          </p:cNvPr>
          <p:cNvSpPr>
            <a:spLocks noGrp="1"/>
          </p:cNvSpPr>
          <p:nvPr>
            <p:ph type="title"/>
          </p:nvPr>
        </p:nvSpPr>
        <p:spPr>
          <a:xfrm>
            <a:off x="850703" y="213289"/>
            <a:ext cx="6683765" cy="960668"/>
          </a:xfrm>
        </p:spPr>
        <p:txBody>
          <a:bodyPr>
            <a:normAutofit/>
          </a:bodyPr>
          <a:lstStyle/>
          <a:p>
            <a:r>
              <a:rPr lang="en-US" sz="2400" b="1">
                <a:solidFill>
                  <a:schemeClr val="accent1"/>
                </a:solidFill>
                <a:latin typeface="Cambria" panose="02040503050406030204" pitchFamily="18" charset="0"/>
                <a:ea typeface="Cambria" panose="02040503050406030204" pitchFamily="18" charset="0"/>
              </a:rPr>
              <a:t>Preference Points – Promise Zones (2 points)</a:t>
            </a:r>
          </a:p>
        </p:txBody>
      </p:sp>
      <p:sp>
        <p:nvSpPr>
          <p:cNvPr id="3" name="Content Placeholder 2">
            <a:extLst>
              <a:ext uri="{FF2B5EF4-FFF2-40B4-BE49-F238E27FC236}">
                <a16:creationId xmlns:a16="http://schemas.microsoft.com/office/drawing/2014/main" id="{020CF2E2-CBB4-4268-A9DB-AE334487FD95}"/>
              </a:ext>
            </a:extLst>
          </p:cNvPr>
          <p:cNvSpPr>
            <a:spLocks noGrp="1"/>
          </p:cNvSpPr>
          <p:nvPr>
            <p:ph idx="1"/>
          </p:nvPr>
        </p:nvSpPr>
        <p:spPr>
          <a:xfrm>
            <a:off x="1095473" y="1148783"/>
            <a:ext cx="7289698" cy="3413887"/>
          </a:xfrm>
        </p:spPr>
        <p:txBody>
          <a:bodyPr>
            <a:noAutofit/>
          </a:bodyPr>
          <a:lstStyle/>
          <a:p>
            <a:r>
              <a:rPr lang="en-US" sz="2400">
                <a:latin typeface="Cambria" panose="02040503050406030204" pitchFamily="18" charset="0"/>
                <a:ea typeface="Cambria" panose="02040503050406030204" pitchFamily="18" charset="0"/>
              </a:rPr>
              <a:t>Complete/submit Certification of Consistency with Promise Zone Goals and Implementation (HUD-50153).</a:t>
            </a:r>
          </a:p>
          <a:p>
            <a:r>
              <a:rPr lang="en-US" sz="2400">
                <a:latin typeface="Cambria" panose="02040503050406030204" pitchFamily="18" charset="0"/>
                <a:ea typeface="Cambria" panose="02040503050406030204" pitchFamily="18" charset="0"/>
              </a:rPr>
              <a:t>Signed by Promise Zone Official authorized to certify project meets criteria.</a:t>
            </a:r>
          </a:p>
          <a:p>
            <a:r>
              <a:rPr lang="en-US" sz="2400">
                <a:latin typeface="Cambria" panose="02040503050406030204" pitchFamily="18" charset="0"/>
                <a:ea typeface="Cambria" panose="02040503050406030204" pitchFamily="18" charset="0"/>
              </a:rPr>
              <a:t>View list of designated Promise Zones and persons authorized to certify at the website: </a:t>
            </a:r>
          </a:p>
          <a:p>
            <a:pPr marL="0" indent="0">
              <a:buNone/>
            </a:pPr>
            <a:r>
              <a:rPr lang="en-US" sz="1800">
                <a:latin typeface="Cambria" panose="02040503050406030204" pitchFamily="18" charset="0"/>
                <a:ea typeface="Cambria" panose="02040503050406030204" pitchFamily="18" charset="0"/>
                <a:hlinkClick r:id="rId3"/>
              </a:rPr>
              <a:t>    </a:t>
            </a:r>
            <a:r>
              <a:rPr lang="en-US" sz="1800" u="sng">
                <a:latin typeface="Cambria" panose="02040503050406030204" pitchFamily="18" charset="0"/>
                <a:ea typeface="Cambria" panose="02040503050406030204" pitchFamily="18" charset="0"/>
                <a:hlinkClick r:id="rId3"/>
              </a:rPr>
              <a:t>https://www.hudexchange.info/programs/promise-zones/</a:t>
            </a:r>
            <a:endParaRPr lang="en-US" u="sng">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39284BAE-7BC0-422F-A2F5-87896ACD72E6}"/>
              </a:ext>
            </a:extLst>
          </p:cNvPr>
          <p:cNvSpPr>
            <a:spLocks noGrp="1"/>
          </p:cNvSpPr>
          <p:nvPr>
            <p:ph type="sldNum" sz="quarter" idx="12"/>
          </p:nvPr>
        </p:nvSpPr>
        <p:spPr/>
        <p:txBody>
          <a:bodyPr/>
          <a:lstStyle/>
          <a:p>
            <a:fld id="{47D326A9-C7FB-474D-8472-18C731E71348}" type="slidenum">
              <a:rPr lang="en-US" sz="2400" smtClean="0"/>
              <a:pPr/>
              <a:t>70</a:t>
            </a:fld>
            <a:endParaRPr lang="en-US" sz="2400"/>
          </a:p>
        </p:txBody>
      </p:sp>
      <p:cxnSp>
        <p:nvCxnSpPr>
          <p:cNvPr id="5" name="Straight Connector 4">
            <a:extLst>
              <a:ext uri="{FF2B5EF4-FFF2-40B4-BE49-F238E27FC236}">
                <a16:creationId xmlns:a16="http://schemas.microsoft.com/office/drawing/2014/main" id="{122B0E3D-78AF-4401-B0C8-32A57F14E08A}"/>
              </a:ext>
            </a:extLst>
          </p:cNvPr>
          <p:cNvCxnSpPr>
            <a:cxnSpLocks/>
          </p:cNvCxnSpPr>
          <p:nvPr/>
        </p:nvCxnSpPr>
        <p:spPr>
          <a:xfrm>
            <a:off x="929641" y="990390"/>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70CA67-8C3C-BB0F-49EC-F7EC074DD368}"/>
              </a:ext>
            </a:extLst>
          </p:cNvPr>
          <p:cNvGrpSpPr/>
          <p:nvPr/>
        </p:nvGrpSpPr>
        <p:grpSpPr>
          <a:xfrm rot="10800000">
            <a:off x="-13721" y="-22486"/>
            <a:ext cx="431658" cy="5165985"/>
            <a:chOff x="-13721" y="-22485"/>
            <a:chExt cx="493405" cy="5165985"/>
          </a:xfrm>
        </p:grpSpPr>
        <p:pic>
          <p:nvPicPr>
            <p:cNvPr id="11" name="Picture 10">
              <a:extLst>
                <a:ext uri="{FF2B5EF4-FFF2-40B4-BE49-F238E27FC236}">
                  <a16:creationId xmlns:a16="http://schemas.microsoft.com/office/drawing/2014/main" id="{5E30A799-4E15-0A52-4D32-4C32A132F1A2}"/>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57A8AB3A-4DC7-E3DB-DC22-D7573685C16B}"/>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5776531D-BA46-1BA8-644F-2EEE66E5ABAF}"/>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07241C3A-08B8-2CCD-E541-5628901C0F21}"/>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4A534D55-D31C-8396-A92A-DB846FB38C65}"/>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91705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41CB-0AAA-4D98-914A-A7F05B42A1D7}"/>
              </a:ext>
            </a:extLst>
          </p:cNvPr>
          <p:cNvSpPr>
            <a:spLocks noGrp="1"/>
          </p:cNvSpPr>
          <p:nvPr>
            <p:ph type="title"/>
          </p:nvPr>
        </p:nvSpPr>
        <p:spPr>
          <a:xfrm>
            <a:off x="802885" y="319621"/>
            <a:ext cx="6683765" cy="570351"/>
          </a:xfrm>
        </p:spPr>
        <p:txBody>
          <a:bodyPr>
            <a:normAutofit/>
          </a:bodyPr>
          <a:lstStyle/>
          <a:p>
            <a:r>
              <a:rPr lang="en-US" sz="3200" b="1">
                <a:latin typeface="Cambria"/>
                <a:ea typeface="Cambria"/>
              </a:rPr>
              <a:t>SAMS and DUNS </a:t>
            </a:r>
            <a:endParaRPr lang="en-US" sz="3200">
              <a:latin typeface="Cambria"/>
              <a:ea typeface="Cambria"/>
            </a:endParaRPr>
          </a:p>
        </p:txBody>
      </p:sp>
      <p:sp>
        <p:nvSpPr>
          <p:cNvPr id="3" name="Content Placeholder 2">
            <a:extLst>
              <a:ext uri="{FF2B5EF4-FFF2-40B4-BE49-F238E27FC236}">
                <a16:creationId xmlns:a16="http://schemas.microsoft.com/office/drawing/2014/main" id="{9EA55A4B-4689-4BEE-8B18-3207CDDFB26C}"/>
              </a:ext>
            </a:extLst>
          </p:cNvPr>
          <p:cNvSpPr>
            <a:spLocks noGrp="1"/>
          </p:cNvSpPr>
          <p:nvPr>
            <p:ph idx="1"/>
          </p:nvPr>
        </p:nvSpPr>
        <p:spPr>
          <a:xfrm>
            <a:off x="1295400" y="1276351"/>
            <a:ext cx="7105650" cy="2962274"/>
          </a:xfrm>
        </p:spPr>
        <p:txBody>
          <a:bodyPr vert="horz" lIns="91440" tIns="45720" rIns="91440" bIns="45720" rtlCol="0" anchor="t">
            <a:normAutofit/>
          </a:bodyPr>
          <a:lstStyle/>
          <a:p>
            <a:pPr marL="342900" indent="-342900">
              <a:buAutoNum type="arabicPeriod"/>
            </a:pPr>
            <a:r>
              <a:rPr lang="en-US" sz="2800" b="1">
                <a:latin typeface="Cambria" panose="02040503050406030204" pitchFamily="18" charset="0"/>
                <a:ea typeface="Cambria" panose="02040503050406030204" pitchFamily="18" charset="0"/>
              </a:rPr>
              <a:t>SAM Registration Requirement</a:t>
            </a:r>
            <a:r>
              <a:rPr lang="en-US" sz="2800">
                <a:latin typeface="Cambria" panose="02040503050406030204" pitchFamily="18" charset="0"/>
                <a:ea typeface="Cambria" panose="02040503050406030204" pitchFamily="18" charset="0"/>
              </a:rPr>
              <a:t> </a:t>
            </a:r>
          </a:p>
          <a:p>
            <a:pPr marL="342900" indent="-342900">
              <a:buAutoNum type="arabicPeriod"/>
            </a:pPr>
            <a:endParaRPr lang="en-US" sz="2800">
              <a:latin typeface="Cambria" panose="02040503050406030204" pitchFamily="18" charset="0"/>
              <a:ea typeface="Cambria" panose="02040503050406030204" pitchFamily="18" charset="0"/>
            </a:endParaRPr>
          </a:p>
          <a:p>
            <a:pPr marL="342900" indent="-342900">
              <a:buAutoNum type="arabicPeriod"/>
            </a:pPr>
            <a:r>
              <a:rPr lang="en-US" sz="2800" b="1">
                <a:latin typeface="Cambria" panose="02040503050406030204" pitchFamily="18" charset="0"/>
                <a:ea typeface="Cambria" panose="02040503050406030204" pitchFamily="18" charset="0"/>
              </a:rPr>
              <a:t>UEI Number Requirement </a:t>
            </a:r>
          </a:p>
          <a:p>
            <a:pPr marL="342900" indent="-342900">
              <a:buAutoNum type="arabicPeriod"/>
            </a:pPr>
            <a:endParaRPr lang="en-US" sz="2800" b="1">
              <a:latin typeface="Cambria" panose="02040503050406030204" pitchFamily="18" charset="0"/>
              <a:ea typeface="Cambria" panose="02040503050406030204" pitchFamily="18" charset="0"/>
            </a:endParaRPr>
          </a:p>
          <a:p>
            <a:pPr marL="342900" indent="-342900">
              <a:buAutoNum type="arabicPeriod"/>
            </a:pPr>
            <a:r>
              <a:rPr lang="en-US" sz="2800" b="1">
                <a:latin typeface="Cambria" panose="02040503050406030204" pitchFamily="18" charset="0"/>
                <a:ea typeface="Cambria" panose="02040503050406030204" pitchFamily="18" charset="0"/>
              </a:rPr>
              <a:t>Requirement to Register with Grants.gov</a:t>
            </a:r>
          </a:p>
          <a:p>
            <a:pPr marL="342900" indent="-342900">
              <a:buAutoNum type="arabicPeriod" startAt="2"/>
            </a:pPr>
            <a:endParaRPr lang="en-US" sz="900">
              <a:latin typeface="Cambria"/>
              <a:ea typeface="Cambria"/>
            </a:endParaRPr>
          </a:p>
        </p:txBody>
      </p:sp>
      <p:sp>
        <p:nvSpPr>
          <p:cNvPr id="4" name="Slide Number Placeholder 3">
            <a:extLst>
              <a:ext uri="{FF2B5EF4-FFF2-40B4-BE49-F238E27FC236}">
                <a16:creationId xmlns:a16="http://schemas.microsoft.com/office/drawing/2014/main" id="{8AF8D294-6E5D-4D7C-909A-908C77EF5509}"/>
              </a:ext>
            </a:extLst>
          </p:cNvPr>
          <p:cNvSpPr>
            <a:spLocks noGrp="1"/>
          </p:cNvSpPr>
          <p:nvPr>
            <p:ph type="sldNum" sz="quarter" idx="12"/>
          </p:nvPr>
        </p:nvSpPr>
        <p:spPr/>
        <p:txBody>
          <a:bodyPr>
            <a:normAutofit fontScale="62500" lnSpcReduction="20000"/>
          </a:bodyPr>
          <a:lstStyle/>
          <a:p>
            <a:fld id="{47D326A9-C7FB-474D-8472-18C731E71348}" type="slidenum">
              <a:rPr lang="en-US" smtClean="0"/>
              <a:pPr/>
              <a:t>71</a:t>
            </a:fld>
            <a:endParaRPr lang="en-US"/>
          </a:p>
        </p:txBody>
      </p:sp>
      <p:cxnSp>
        <p:nvCxnSpPr>
          <p:cNvPr id="5" name="Straight Connector 4">
            <a:extLst>
              <a:ext uri="{FF2B5EF4-FFF2-40B4-BE49-F238E27FC236}">
                <a16:creationId xmlns:a16="http://schemas.microsoft.com/office/drawing/2014/main" id="{FC72D75A-E7D3-42C5-A60D-23849590304D}"/>
              </a:ext>
            </a:extLst>
          </p:cNvPr>
          <p:cNvCxnSpPr>
            <a:cxnSpLocks/>
          </p:cNvCxnSpPr>
          <p:nvPr/>
        </p:nvCxnSpPr>
        <p:spPr>
          <a:xfrm>
            <a:off x="819150" y="1030078"/>
            <a:ext cx="5638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17D2942-FA2D-5C35-A77B-FD8A44ECBE3D}"/>
              </a:ext>
            </a:extLst>
          </p:cNvPr>
          <p:cNvGrpSpPr/>
          <p:nvPr/>
        </p:nvGrpSpPr>
        <p:grpSpPr>
          <a:xfrm rot="10800000">
            <a:off x="-13721" y="-22486"/>
            <a:ext cx="431658" cy="5165985"/>
            <a:chOff x="-13721" y="-22485"/>
            <a:chExt cx="493405" cy="5165985"/>
          </a:xfrm>
        </p:grpSpPr>
        <p:pic>
          <p:nvPicPr>
            <p:cNvPr id="11" name="Picture 10">
              <a:extLst>
                <a:ext uri="{FF2B5EF4-FFF2-40B4-BE49-F238E27FC236}">
                  <a16:creationId xmlns:a16="http://schemas.microsoft.com/office/drawing/2014/main" id="{CB6B9303-2DA0-DC89-20B3-D5D8260E17EA}"/>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1CD14C99-8381-9B99-7CE8-71751490DFEC}"/>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96628AC4-6D36-98CC-9DA7-C2677B2FC78A}"/>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B2486AD8-BD07-81CA-35E1-3E5C212D4D0D}"/>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0552AC96-1E3F-6214-1E27-B197B143BDD8}"/>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857529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521" y="1287305"/>
            <a:ext cx="5342520" cy="639887"/>
          </a:xfrm>
        </p:spPr>
        <p:txBody>
          <a:bodyPr>
            <a:normAutofit/>
          </a:bodyPr>
          <a:lstStyle/>
          <a:p>
            <a:r>
              <a:rPr lang="en-US" sz="3300" b="1" dirty="0">
                <a:solidFill>
                  <a:schemeClr val="accent1"/>
                </a:solidFill>
                <a:latin typeface="Cambria"/>
                <a:ea typeface="Cambria"/>
              </a:rPr>
              <a:t>Application Deadline Date </a:t>
            </a:r>
            <a:endParaRPr lang="en-US" sz="3300" b="1" dirty="0">
              <a:solidFill>
                <a:schemeClr val="accent1"/>
              </a:solidFill>
              <a:latin typeface="Cambria" pitchFamily="18" charset="0"/>
              <a:ea typeface="Cambria"/>
            </a:endParaRPr>
          </a:p>
        </p:txBody>
      </p:sp>
      <p:sp>
        <p:nvSpPr>
          <p:cNvPr id="11" name="Subtitle 10"/>
          <p:cNvSpPr>
            <a:spLocks noGrp="1"/>
          </p:cNvSpPr>
          <p:nvPr>
            <p:ph type="subTitle" idx="1"/>
          </p:nvPr>
        </p:nvSpPr>
        <p:spPr>
          <a:xfrm>
            <a:off x="1590828" y="2376891"/>
            <a:ext cx="6287559" cy="686670"/>
          </a:xfrm>
        </p:spPr>
        <p:txBody>
          <a:bodyPr>
            <a:noAutofit/>
          </a:bodyPr>
          <a:lstStyle/>
          <a:p>
            <a:r>
              <a:rPr lang="en-US" sz="2400" b="1">
                <a:latin typeface="Cambria" pitchFamily="18" charset="0"/>
              </a:rPr>
              <a:t>Tuesday, January 24, 2023</a:t>
            </a:r>
          </a:p>
          <a:p>
            <a:r>
              <a:rPr lang="en-US" sz="2400" b="1">
                <a:latin typeface="Cambria" pitchFamily="18" charset="0"/>
              </a:rPr>
              <a:t>11:59:59 pm EST</a:t>
            </a:r>
          </a:p>
        </p:txBody>
      </p:sp>
      <p:grpSp>
        <p:nvGrpSpPr>
          <p:cNvPr id="4" name="Group 3">
            <a:extLst>
              <a:ext uri="{FF2B5EF4-FFF2-40B4-BE49-F238E27FC236}">
                <a16:creationId xmlns:a16="http://schemas.microsoft.com/office/drawing/2014/main" id="{3C020774-CCAD-9A6D-9B42-1D14DE029259}"/>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FF2E7B3A-10FC-0925-CBA1-2AA08F853C5E}"/>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6" name="Picture 5">
              <a:extLst>
                <a:ext uri="{FF2B5EF4-FFF2-40B4-BE49-F238E27FC236}">
                  <a16:creationId xmlns:a16="http://schemas.microsoft.com/office/drawing/2014/main" id="{0919D91D-83F6-2FBF-CBBD-1D75A347B548}"/>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F3EC0907-BD06-D73B-39D2-1A89098FB1D0}"/>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845B2C76-53FD-5606-2E93-0CE9EECD2C7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04E1ACED-A212-9981-0B1A-E51A8B14243A}"/>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ED17-E929-490D-8543-1DD641988A0E}"/>
              </a:ext>
            </a:extLst>
          </p:cNvPr>
          <p:cNvSpPr>
            <a:spLocks noGrp="1"/>
          </p:cNvSpPr>
          <p:nvPr>
            <p:ph type="title"/>
          </p:nvPr>
        </p:nvSpPr>
        <p:spPr>
          <a:xfrm>
            <a:off x="848719" y="87082"/>
            <a:ext cx="6683765" cy="960668"/>
          </a:xfrm>
        </p:spPr>
        <p:txBody>
          <a:bodyPr/>
          <a:lstStyle/>
          <a:p>
            <a:r>
              <a:rPr lang="en-US" b="1">
                <a:latin typeface="Cambria"/>
                <a:ea typeface="Cambria"/>
              </a:rPr>
              <a:t>Application Submission </a:t>
            </a:r>
          </a:p>
        </p:txBody>
      </p:sp>
      <p:sp>
        <p:nvSpPr>
          <p:cNvPr id="3" name="Content Placeholder 2">
            <a:extLst>
              <a:ext uri="{FF2B5EF4-FFF2-40B4-BE49-F238E27FC236}">
                <a16:creationId xmlns:a16="http://schemas.microsoft.com/office/drawing/2014/main" id="{FE68F7C8-FB58-41D1-B041-67403CF244E2}"/>
              </a:ext>
            </a:extLst>
          </p:cNvPr>
          <p:cNvSpPr>
            <a:spLocks noGrp="1"/>
          </p:cNvSpPr>
          <p:nvPr>
            <p:ph idx="1"/>
          </p:nvPr>
        </p:nvSpPr>
        <p:spPr>
          <a:xfrm>
            <a:off x="1447799" y="1217627"/>
            <a:ext cx="7126293" cy="3562295"/>
          </a:xfrm>
        </p:spPr>
        <p:txBody>
          <a:bodyPr vert="horz" lIns="91440" tIns="45720" rIns="91440" bIns="45720" rtlCol="0" anchor="t">
            <a:normAutofit fontScale="85000" lnSpcReduction="20000"/>
          </a:bodyPr>
          <a:lstStyle/>
          <a:p>
            <a:pPr marL="0" indent="0">
              <a:spcBef>
                <a:spcPts val="0"/>
              </a:spcBef>
              <a:buNone/>
            </a:pPr>
            <a:r>
              <a:rPr lang="en-US" sz="2400" dirty="0">
                <a:latin typeface="Cambria"/>
                <a:ea typeface="Cambria"/>
              </a:rPr>
              <a:t>“Received by Grants.gov"- applicant received a confirmation of receipt and confirmation number </a:t>
            </a:r>
          </a:p>
          <a:p>
            <a:pPr marL="0" indent="0">
              <a:spcBef>
                <a:spcPts val="0"/>
              </a:spcBef>
              <a:buNone/>
            </a:pPr>
            <a:endParaRPr lang="en-US" sz="2400">
              <a:latin typeface="Cambria" panose="02040503050406030204" pitchFamily="18" charset="0"/>
              <a:ea typeface="Cambria" panose="02040503050406030204" pitchFamily="18" charset="0"/>
            </a:endParaRPr>
          </a:p>
          <a:p>
            <a:pPr marL="0" indent="0">
              <a:spcBef>
                <a:spcPts val="0"/>
              </a:spcBef>
              <a:buNone/>
            </a:pPr>
            <a:r>
              <a:rPr lang="en-US" sz="2400" dirty="0">
                <a:latin typeface="Cambria"/>
                <a:ea typeface="Cambria"/>
              </a:rPr>
              <a:t>"Validated by Grants.gov"- application has been accepted and was not rejected with errors </a:t>
            </a:r>
          </a:p>
          <a:p>
            <a:pPr marL="0" indent="0">
              <a:spcBef>
                <a:spcPts val="0"/>
              </a:spcBef>
              <a:buNone/>
            </a:pPr>
            <a:endParaRPr lang="en-US" sz="2400">
              <a:latin typeface="Cambria" panose="02040503050406030204" pitchFamily="18" charset="0"/>
              <a:ea typeface="Cambria" panose="02040503050406030204" pitchFamily="18" charset="0"/>
            </a:endParaRPr>
          </a:p>
          <a:p>
            <a:pPr marL="0" indent="0">
              <a:spcBef>
                <a:spcPts val="0"/>
              </a:spcBef>
              <a:buNone/>
            </a:pPr>
            <a:r>
              <a:rPr lang="en-US" sz="2400" dirty="0">
                <a:latin typeface="Cambria"/>
                <a:ea typeface="Cambria"/>
              </a:rPr>
              <a:t>HUD </a:t>
            </a:r>
            <a:r>
              <a:rPr lang="en-US" sz="2400" b="1" dirty="0">
                <a:latin typeface="Cambria"/>
                <a:ea typeface="Cambria"/>
              </a:rPr>
              <a:t>strongly recommends </a:t>
            </a:r>
            <a:r>
              <a:rPr lang="en-US" sz="2400" dirty="0">
                <a:latin typeface="Cambria"/>
                <a:ea typeface="Cambria"/>
              </a:rPr>
              <a:t>applications be submitted </a:t>
            </a:r>
            <a:r>
              <a:rPr lang="en-US" sz="2400" b="1" u="sng" dirty="0">
                <a:latin typeface="Cambria"/>
                <a:ea typeface="Cambria"/>
              </a:rPr>
              <a:t>48 hours before the deadline date</a:t>
            </a:r>
          </a:p>
          <a:p>
            <a:pPr marL="0" indent="0">
              <a:spcBef>
                <a:spcPts val="0"/>
              </a:spcBef>
              <a:buNone/>
            </a:pPr>
            <a:endParaRPr lang="en-US" sz="2400" b="1" u="sng">
              <a:latin typeface="Cambria" panose="02040503050406030204" pitchFamily="18" charset="0"/>
              <a:ea typeface="Cambria" panose="02040503050406030204" pitchFamily="18" charset="0"/>
            </a:endParaRPr>
          </a:p>
          <a:p>
            <a:pPr marL="0" indent="0">
              <a:spcBef>
                <a:spcPts val="0"/>
              </a:spcBef>
              <a:buNone/>
            </a:pPr>
            <a:r>
              <a:rPr lang="en-US" sz="2400" dirty="0">
                <a:latin typeface="Cambria"/>
                <a:ea typeface="Cambria"/>
              </a:rPr>
              <a:t>Verify the contents of your submitted application to confirm grants.gov received everything you intended to submit.  </a:t>
            </a:r>
            <a:endParaRPr lang="en-US" sz="2400" dirty="0">
              <a:latin typeface="Cambria" panose="02040503050406030204" pitchFamily="18" charset="0"/>
              <a:ea typeface="Cambria" panose="02040503050406030204" pitchFamily="18" charset="0"/>
            </a:endParaRPr>
          </a:p>
          <a:p>
            <a:pPr marL="0" indent="0">
              <a:spcBef>
                <a:spcPts val="0"/>
              </a:spcBef>
              <a:buNone/>
            </a:pPr>
            <a:endParaRPr lang="en-US" sz="2400" b="1">
              <a:highlight>
                <a:srgbClr val="FFFF00"/>
              </a:highlight>
              <a:latin typeface="Cambria" panose="02040503050406030204" pitchFamily="18" charset="0"/>
              <a:ea typeface="Cambria" panose="02040503050406030204" pitchFamily="18" charset="0"/>
            </a:endParaRPr>
          </a:p>
          <a:p>
            <a:pPr marL="0" indent="0">
              <a:spcBef>
                <a:spcPts val="0"/>
              </a:spcBef>
              <a:buNone/>
            </a:pPr>
            <a:r>
              <a:rPr lang="en-US" sz="2400" b="1" dirty="0">
                <a:highlight>
                  <a:srgbClr val="FFFF00"/>
                </a:highlight>
                <a:latin typeface="Cambria"/>
                <a:ea typeface="Cambria"/>
              </a:rPr>
              <a:t>Triple check </a:t>
            </a:r>
            <a:r>
              <a:rPr lang="en-US" sz="2400" dirty="0">
                <a:latin typeface="Cambria"/>
                <a:ea typeface="Cambria"/>
              </a:rPr>
              <a:t>that everything's been uploaded properly, that files are compatible w/ grants.gov (not corrupt), triple check the application submission requirements, etc.</a:t>
            </a:r>
          </a:p>
          <a:p>
            <a:endParaRPr lang="en-US">
              <a:latin typeface="Cambria"/>
              <a:ea typeface="Cambria"/>
            </a:endParaRPr>
          </a:p>
        </p:txBody>
      </p:sp>
      <p:sp>
        <p:nvSpPr>
          <p:cNvPr id="4" name="Slide Number Placeholder 3">
            <a:extLst>
              <a:ext uri="{FF2B5EF4-FFF2-40B4-BE49-F238E27FC236}">
                <a16:creationId xmlns:a16="http://schemas.microsoft.com/office/drawing/2014/main" id="{1956F8F7-0128-4623-8E8C-EB2F50E3E536}"/>
              </a:ext>
            </a:extLst>
          </p:cNvPr>
          <p:cNvSpPr>
            <a:spLocks noGrp="1"/>
          </p:cNvSpPr>
          <p:nvPr>
            <p:ph type="sldNum" sz="quarter" idx="12"/>
          </p:nvPr>
        </p:nvSpPr>
        <p:spPr/>
        <p:txBody>
          <a:bodyPr>
            <a:normAutofit fontScale="62500" lnSpcReduction="20000"/>
          </a:bodyPr>
          <a:lstStyle/>
          <a:p>
            <a:fld id="{47D326A9-C7FB-474D-8472-18C731E71348}" type="slidenum">
              <a:rPr lang="en-US" smtClean="0"/>
              <a:pPr/>
              <a:t>73</a:t>
            </a:fld>
            <a:endParaRPr lang="en-US"/>
          </a:p>
        </p:txBody>
      </p:sp>
      <p:cxnSp>
        <p:nvCxnSpPr>
          <p:cNvPr id="5" name="Straight Connector 4">
            <a:extLst>
              <a:ext uri="{FF2B5EF4-FFF2-40B4-BE49-F238E27FC236}">
                <a16:creationId xmlns:a16="http://schemas.microsoft.com/office/drawing/2014/main" id="{60644C3F-D12E-4B3B-B081-451F32829288}"/>
              </a:ext>
            </a:extLst>
          </p:cNvPr>
          <p:cNvCxnSpPr>
            <a:cxnSpLocks/>
          </p:cNvCxnSpPr>
          <p:nvPr/>
        </p:nvCxnSpPr>
        <p:spPr>
          <a:xfrm>
            <a:off x="905741" y="909204"/>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76A05AE6-3CE7-444C-8C7C-4210BA9798FA}"/>
              </a:ext>
            </a:extLst>
          </p:cNvPr>
          <p:cNvSpPr/>
          <p:nvPr/>
        </p:nvSpPr>
        <p:spPr>
          <a:xfrm>
            <a:off x="905334" y="1262830"/>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Arrow: Right 6">
            <a:extLst>
              <a:ext uri="{FF2B5EF4-FFF2-40B4-BE49-F238E27FC236}">
                <a16:creationId xmlns:a16="http://schemas.microsoft.com/office/drawing/2014/main" id="{4DACDEAC-C549-4E6C-8FC7-E34530C1BE14}"/>
              </a:ext>
            </a:extLst>
          </p:cNvPr>
          <p:cNvSpPr/>
          <p:nvPr/>
        </p:nvSpPr>
        <p:spPr>
          <a:xfrm>
            <a:off x="905334" y="1897412"/>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Arrow: Right 7">
            <a:extLst>
              <a:ext uri="{FF2B5EF4-FFF2-40B4-BE49-F238E27FC236}">
                <a16:creationId xmlns:a16="http://schemas.microsoft.com/office/drawing/2014/main" id="{682EC76B-3675-4310-8D05-DB6813AF797C}"/>
              </a:ext>
            </a:extLst>
          </p:cNvPr>
          <p:cNvSpPr/>
          <p:nvPr/>
        </p:nvSpPr>
        <p:spPr>
          <a:xfrm>
            <a:off x="905334" y="2528556"/>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Arrow: Right 8">
            <a:extLst>
              <a:ext uri="{FF2B5EF4-FFF2-40B4-BE49-F238E27FC236}">
                <a16:creationId xmlns:a16="http://schemas.microsoft.com/office/drawing/2014/main" id="{C2B93F70-89B0-47CE-A2A5-1CA79316D00B}"/>
              </a:ext>
            </a:extLst>
          </p:cNvPr>
          <p:cNvSpPr/>
          <p:nvPr/>
        </p:nvSpPr>
        <p:spPr>
          <a:xfrm>
            <a:off x="881177" y="3155229"/>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Arrow: Right 10">
            <a:extLst>
              <a:ext uri="{FF2B5EF4-FFF2-40B4-BE49-F238E27FC236}">
                <a16:creationId xmlns:a16="http://schemas.microsoft.com/office/drawing/2014/main" id="{55266ABE-142A-4369-AD6B-0353FE776EE0}"/>
              </a:ext>
            </a:extLst>
          </p:cNvPr>
          <p:cNvSpPr/>
          <p:nvPr/>
        </p:nvSpPr>
        <p:spPr>
          <a:xfrm>
            <a:off x="848719" y="3723161"/>
            <a:ext cx="431659" cy="3528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nvGrpSpPr>
          <p:cNvPr id="10" name="Group 9">
            <a:extLst>
              <a:ext uri="{FF2B5EF4-FFF2-40B4-BE49-F238E27FC236}">
                <a16:creationId xmlns:a16="http://schemas.microsoft.com/office/drawing/2014/main" id="{D7D98F06-659F-26BF-43CF-D1EB4CC619E0}"/>
              </a:ext>
            </a:extLst>
          </p:cNvPr>
          <p:cNvGrpSpPr/>
          <p:nvPr/>
        </p:nvGrpSpPr>
        <p:grpSpPr>
          <a:xfrm rot="10800000">
            <a:off x="-13721" y="-22486"/>
            <a:ext cx="431658" cy="5165985"/>
            <a:chOff x="-13721" y="-22485"/>
            <a:chExt cx="493405" cy="5165985"/>
          </a:xfrm>
        </p:grpSpPr>
        <p:pic>
          <p:nvPicPr>
            <p:cNvPr id="16" name="Picture 15">
              <a:extLst>
                <a:ext uri="{FF2B5EF4-FFF2-40B4-BE49-F238E27FC236}">
                  <a16:creationId xmlns:a16="http://schemas.microsoft.com/office/drawing/2014/main" id="{FCB98BA4-1A63-7336-80C1-190AA4501E2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7" name="Picture 16">
              <a:extLst>
                <a:ext uri="{FF2B5EF4-FFF2-40B4-BE49-F238E27FC236}">
                  <a16:creationId xmlns:a16="http://schemas.microsoft.com/office/drawing/2014/main" id="{5CEB75D1-5A53-5132-F1CD-AE994A34673A}"/>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8" name="Group 17">
            <a:extLst>
              <a:ext uri="{FF2B5EF4-FFF2-40B4-BE49-F238E27FC236}">
                <a16:creationId xmlns:a16="http://schemas.microsoft.com/office/drawing/2014/main" id="{CBC2EE65-8FC2-20A7-D42F-7647229962FB}"/>
              </a:ext>
            </a:extLst>
          </p:cNvPr>
          <p:cNvGrpSpPr/>
          <p:nvPr/>
        </p:nvGrpSpPr>
        <p:grpSpPr>
          <a:xfrm>
            <a:off x="8750794" y="-22485"/>
            <a:ext cx="431659" cy="5165985"/>
            <a:chOff x="-13721" y="-22485"/>
            <a:chExt cx="493405" cy="5165985"/>
          </a:xfrm>
        </p:grpSpPr>
        <p:pic>
          <p:nvPicPr>
            <p:cNvPr id="19" name="Picture 18">
              <a:extLst>
                <a:ext uri="{FF2B5EF4-FFF2-40B4-BE49-F238E27FC236}">
                  <a16:creationId xmlns:a16="http://schemas.microsoft.com/office/drawing/2014/main" id="{F1F62AB6-3B7C-519B-84AB-8E7EB24345F9}"/>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20" name="Picture 19">
              <a:extLst>
                <a:ext uri="{FF2B5EF4-FFF2-40B4-BE49-F238E27FC236}">
                  <a16:creationId xmlns:a16="http://schemas.microsoft.com/office/drawing/2014/main" id="{DEEA82ED-3B2C-63BB-B6DF-924F94A318B6}"/>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515422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3C4E-05F2-4FAC-BB05-0B289430FECF}"/>
              </a:ext>
            </a:extLst>
          </p:cNvPr>
          <p:cNvSpPr>
            <a:spLocks noGrp="1"/>
          </p:cNvSpPr>
          <p:nvPr>
            <p:ph type="title"/>
          </p:nvPr>
        </p:nvSpPr>
        <p:spPr>
          <a:xfrm>
            <a:off x="850703" y="192884"/>
            <a:ext cx="6683765" cy="960668"/>
          </a:xfrm>
        </p:spPr>
        <p:txBody>
          <a:bodyPr/>
          <a:lstStyle/>
          <a:p>
            <a:r>
              <a:rPr lang="en-US" b="1">
                <a:latin typeface="Cambria"/>
                <a:ea typeface="Cambria"/>
              </a:rPr>
              <a:t>Paper Submission </a:t>
            </a:r>
          </a:p>
        </p:txBody>
      </p:sp>
      <p:sp>
        <p:nvSpPr>
          <p:cNvPr id="3" name="Content Placeholder 2">
            <a:extLst>
              <a:ext uri="{FF2B5EF4-FFF2-40B4-BE49-F238E27FC236}">
                <a16:creationId xmlns:a16="http://schemas.microsoft.com/office/drawing/2014/main" id="{9C1FF4D2-A274-4085-BCFF-EC91BC8B876B}"/>
              </a:ext>
            </a:extLst>
          </p:cNvPr>
          <p:cNvSpPr>
            <a:spLocks noGrp="1"/>
          </p:cNvSpPr>
          <p:nvPr>
            <p:ph idx="1"/>
          </p:nvPr>
        </p:nvSpPr>
        <p:spPr>
          <a:xfrm>
            <a:off x="962891" y="1207461"/>
            <a:ext cx="6829396" cy="3257495"/>
          </a:xfrm>
        </p:spPr>
        <p:txBody>
          <a:bodyPr vert="horz" lIns="91440" tIns="45720" rIns="91440" bIns="45720" rtlCol="0" anchor="t">
            <a:noAutofit/>
          </a:bodyPr>
          <a:lstStyle/>
          <a:p>
            <a:pPr marL="0" indent="0">
              <a:buNone/>
            </a:pPr>
            <a:r>
              <a:rPr lang="en-US" sz="1800">
                <a:latin typeface="Cambria" panose="02040503050406030204" pitchFamily="18" charset="0"/>
                <a:ea typeface="Cambria" panose="02040503050406030204" pitchFamily="18" charset="0"/>
              </a:rPr>
              <a:t>If a request for a waiver has been submitted and approved, the date stamp would be based on when the Area ONAP receives the application. </a:t>
            </a:r>
          </a:p>
          <a:p>
            <a:pPr marL="0" indent="0">
              <a:buNone/>
            </a:pPr>
            <a:endParaRPr lang="en-US" sz="1800">
              <a:latin typeface="Cambria" panose="02040503050406030204" pitchFamily="18" charset="0"/>
              <a:ea typeface="Cambria" panose="02040503050406030204" pitchFamily="18" charset="0"/>
            </a:endParaRPr>
          </a:p>
          <a:p>
            <a:pPr marL="0" indent="0">
              <a:buNone/>
            </a:pPr>
            <a:r>
              <a:rPr lang="en-US" sz="1800" b="1">
                <a:latin typeface="Cambria" panose="02040503050406030204" pitchFamily="18" charset="0"/>
                <a:ea typeface="Cambria" panose="02040503050406030204" pitchFamily="18" charset="0"/>
              </a:rPr>
              <a:t>Remember, </a:t>
            </a:r>
            <a:r>
              <a:rPr lang="en-US" sz="1800">
                <a:latin typeface="Cambria" panose="02040503050406030204" pitchFamily="18" charset="0"/>
                <a:ea typeface="Cambria" panose="02040503050406030204" pitchFamily="18" charset="0"/>
              </a:rPr>
              <a:t>it must be received by the deadline date. It is important that applicants coordinate with their particular Area Office to ensure a timely submission.</a:t>
            </a:r>
            <a:endParaRPr lang="en-US" sz="200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79639A4-44EB-43B8-80A6-590FAD69A1E1}"/>
              </a:ext>
            </a:extLst>
          </p:cNvPr>
          <p:cNvSpPr>
            <a:spLocks noGrp="1"/>
          </p:cNvSpPr>
          <p:nvPr>
            <p:ph type="sldNum" sz="quarter" idx="12"/>
          </p:nvPr>
        </p:nvSpPr>
        <p:spPr/>
        <p:txBody>
          <a:bodyPr>
            <a:normAutofit fontScale="62500" lnSpcReduction="20000"/>
          </a:bodyPr>
          <a:lstStyle/>
          <a:p>
            <a:fld id="{47D326A9-C7FB-474D-8472-18C731E71348}" type="slidenum">
              <a:rPr lang="en-US" smtClean="0"/>
              <a:pPr/>
              <a:t>74</a:t>
            </a:fld>
            <a:endParaRPr lang="en-US"/>
          </a:p>
        </p:txBody>
      </p:sp>
      <p:cxnSp>
        <p:nvCxnSpPr>
          <p:cNvPr id="6" name="Straight Connector 5">
            <a:extLst>
              <a:ext uri="{FF2B5EF4-FFF2-40B4-BE49-F238E27FC236}">
                <a16:creationId xmlns:a16="http://schemas.microsoft.com/office/drawing/2014/main" id="{CF0F2C5B-5681-4816-A0C5-B97ED4F8F5E1}"/>
              </a:ext>
            </a:extLst>
          </p:cNvPr>
          <p:cNvCxnSpPr>
            <a:cxnSpLocks/>
          </p:cNvCxnSpPr>
          <p:nvPr/>
        </p:nvCxnSpPr>
        <p:spPr>
          <a:xfrm>
            <a:off x="962891" y="1009296"/>
            <a:ext cx="5638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A722CEBB-FE4F-409C-8372-143FAAE8BBE7}"/>
              </a:ext>
            </a:extLst>
          </p:cNvPr>
          <p:cNvSpPr txBox="1">
            <a:spLocks/>
          </p:cNvSpPr>
          <p:nvPr/>
        </p:nvSpPr>
        <p:spPr bwMode="gray">
          <a:xfrm>
            <a:off x="7709103" y="4191112"/>
            <a:ext cx="584825" cy="273844"/>
          </a:xfrm>
          <a:prstGeom prst="rect">
            <a:avLst/>
          </a:prstGeom>
        </p:spPr>
        <p:txBody>
          <a:bodyPr vert="horz" lIns="91440" tIns="45720" rIns="91440" bIns="45720" rtlCol="0" anchor="ctr">
            <a:normAutofit fontScale="92500" lnSpcReduction="20000"/>
          </a:bodyPr>
          <a:lstStyle>
            <a:defPPr>
              <a:defRPr lang="en-US"/>
            </a:defPPr>
            <a:lvl1pPr marL="0" algn="r" defTabSz="457200" rtl="0" eaLnBrk="1" latinLnBrk="0" hangingPunct="1">
              <a:defRPr sz="15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accent1"/>
              </a:solidFill>
            </a:endParaRPr>
          </a:p>
        </p:txBody>
      </p:sp>
      <p:grpSp>
        <p:nvGrpSpPr>
          <p:cNvPr id="5" name="Group 4">
            <a:extLst>
              <a:ext uri="{FF2B5EF4-FFF2-40B4-BE49-F238E27FC236}">
                <a16:creationId xmlns:a16="http://schemas.microsoft.com/office/drawing/2014/main" id="{269549E5-76F4-CC6E-C54D-095D3C294B6C}"/>
              </a:ext>
            </a:extLst>
          </p:cNvPr>
          <p:cNvGrpSpPr/>
          <p:nvPr/>
        </p:nvGrpSpPr>
        <p:grpSpPr>
          <a:xfrm rot="10800000">
            <a:off x="-13721" y="-22486"/>
            <a:ext cx="431658" cy="5165985"/>
            <a:chOff x="-13721" y="-22485"/>
            <a:chExt cx="493405" cy="5165985"/>
          </a:xfrm>
        </p:grpSpPr>
        <p:pic>
          <p:nvPicPr>
            <p:cNvPr id="11" name="Picture 10">
              <a:extLst>
                <a:ext uri="{FF2B5EF4-FFF2-40B4-BE49-F238E27FC236}">
                  <a16:creationId xmlns:a16="http://schemas.microsoft.com/office/drawing/2014/main" id="{181F36EF-2D13-CF79-A375-FB74B9ADBF38}"/>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30683892-A38C-05D8-ACD7-5EE0333B6C78}"/>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50EF0ABB-63CD-C713-D752-A16A06B80711}"/>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5F5F88D2-F07F-B01A-6AFE-174F2D2F5703}"/>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97DC00BB-AC96-93DA-2707-07FC6E0D1233}"/>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115708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7F96B-FAB0-41E3-BC59-F6BF92F26B60}"/>
              </a:ext>
            </a:extLst>
          </p:cNvPr>
          <p:cNvSpPr>
            <a:spLocks noGrp="1"/>
          </p:cNvSpPr>
          <p:nvPr>
            <p:ph type="body" sz="half" idx="2"/>
          </p:nvPr>
        </p:nvSpPr>
        <p:spPr>
          <a:xfrm>
            <a:off x="1267615" y="250156"/>
            <a:ext cx="6537576" cy="955205"/>
          </a:xfrm>
        </p:spPr>
        <p:txBody>
          <a:bodyPr>
            <a:normAutofit/>
          </a:bodyPr>
          <a:lstStyle/>
          <a:p>
            <a:pPr algn="l"/>
            <a:r>
              <a:rPr lang="en-US" sz="2800" b="1">
                <a:latin typeface="Cambria" panose="02040503050406030204" pitchFamily="18" charset="0"/>
                <a:cs typeface="Arial" panose="020B0604020202020204" pitchFamily="34" charset="0"/>
              </a:rPr>
              <a:t>Funding Restrictions</a:t>
            </a:r>
            <a:endParaRPr lang="en-US" sz="2800"/>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7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2800" i="0">
                <a:solidFill>
                  <a:srgbClr val="FFFFFF"/>
                </a:solidFill>
              </a:rPr>
              <a:pPr eaLnBrk="1" hangingPunct="1">
                <a:spcAft>
                  <a:spcPts val="600"/>
                </a:spcAft>
              </a:pPr>
              <a:t>75</a:t>
            </a:fld>
            <a:endParaRPr lang="en-US" sz="2800" i="0">
              <a:solidFill>
                <a:srgbClr val="FFFFFF"/>
              </a:solidFill>
            </a:endParaRPr>
          </a:p>
        </p:txBody>
      </p:sp>
      <p:sp>
        <p:nvSpPr>
          <p:cNvPr id="8" name="TextBox 7">
            <a:extLst>
              <a:ext uri="{FF2B5EF4-FFF2-40B4-BE49-F238E27FC236}">
                <a16:creationId xmlns:a16="http://schemas.microsoft.com/office/drawing/2014/main" id="{70CF28BD-2C07-458F-B038-B178EC31F04C}"/>
              </a:ext>
            </a:extLst>
          </p:cNvPr>
          <p:cNvSpPr txBox="1"/>
          <p:nvPr/>
        </p:nvSpPr>
        <p:spPr>
          <a:xfrm>
            <a:off x="1267615" y="1309866"/>
            <a:ext cx="7845905" cy="2585323"/>
          </a:xfrm>
          <a:prstGeom prst="rect">
            <a:avLst/>
          </a:prstGeom>
          <a:noFill/>
        </p:spPr>
        <p:txBody>
          <a:bodyPr wrap="square" rtlCol="0">
            <a:spAutoFit/>
          </a:bodyPr>
          <a:lstStyle/>
          <a:p>
            <a:pPr marL="514350" indent="-514350">
              <a:buFont typeface="+mj-lt"/>
              <a:buAutoNum type="arabicPeriod"/>
            </a:pPr>
            <a:r>
              <a:rPr lang="en-US" sz="2400" b="1">
                <a:latin typeface="Cambria" panose="02040503050406030204" pitchFamily="18" charset="0"/>
                <a:ea typeface="Cambria" panose="02040503050406030204" pitchFamily="18" charset="0"/>
              </a:rPr>
              <a:t>Eligible Activities</a:t>
            </a:r>
          </a:p>
          <a:p>
            <a:pPr marL="514350" indent="-514350">
              <a:buFont typeface="+mj-lt"/>
              <a:buAutoNum type="arabicPeriod"/>
            </a:pPr>
            <a:r>
              <a:rPr lang="en-US" sz="2400" b="1">
                <a:latin typeface="Cambria" panose="02040503050406030204" pitchFamily="18" charset="0"/>
                <a:ea typeface="Cambria" panose="02040503050406030204" pitchFamily="18" charset="0"/>
              </a:rPr>
              <a:t>Administrative and planning expenses</a:t>
            </a:r>
          </a:p>
          <a:p>
            <a:pPr marL="514350" indent="-514350">
              <a:buFont typeface="+mj-lt"/>
              <a:buAutoNum type="arabicPeriod"/>
            </a:pPr>
            <a:r>
              <a:rPr lang="en-US" sz="2400" b="1">
                <a:latin typeface="Cambria" panose="02040503050406030204" pitchFamily="18" charset="0"/>
                <a:ea typeface="Cambria" panose="02040503050406030204" pitchFamily="18" charset="0"/>
              </a:rPr>
              <a:t>Pre-award costs</a:t>
            </a:r>
          </a:p>
          <a:p>
            <a:pPr marL="514350" indent="-514350">
              <a:buFont typeface="+mj-lt"/>
              <a:buAutoNum type="arabicPeriod"/>
            </a:pPr>
            <a:r>
              <a:rPr lang="en-US" sz="2400" b="1">
                <a:latin typeface="Cambria" panose="02040503050406030204" pitchFamily="18" charset="0"/>
                <a:ea typeface="Cambria" panose="02040503050406030204" pitchFamily="18" charset="0"/>
              </a:rPr>
              <a:t>Consultant Cap</a:t>
            </a:r>
          </a:p>
          <a:p>
            <a:pPr marL="514350" indent="-514350">
              <a:buFont typeface="+mj-lt"/>
              <a:buAutoNum type="arabicPeriod"/>
            </a:pPr>
            <a:r>
              <a:rPr lang="en-US" sz="2400" b="1">
                <a:latin typeface="Cambria" panose="02040503050406030204" pitchFamily="18" charset="0"/>
                <a:ea typeface="Cambria" panose="02040503050406030204" pitchFamily="18" charset="0"/>
              </a:rPr>
              <a:t>Investment of IHBG competitive funds</a:t>
            </a:r>
          </a:p>
          <a:p>
            <a:pPr marL="514350" indent="-514350">
              <a:buFont typeface="+mj-lt"/>
              <a:buAutoNum type="arabicPeriod"/>
            </a:pPr>
            <a:r>
              <a:rPr lang="en-US" sz="2400" b="1">
                <a:latin typeface="Cambria" panose="02040503050406030204" pitchFamily="18" charset="0"/>
                <a:ea typeface="Cambria" panose="02040503050406030204" pitchFamily="18" charset="0"/>
              </a:rPr>
              <a:t>Title VI Loan Guarantees</a:t>
            </a:r>
          </a:p>
          <a:p>
            <a:pPr marL="342900" indent="-342900">
              <a:buFont typeface="+mj-lt"/>
              <a:buAutoNum type="arabicPeriod"/>
            </a:pPr>
            <a:endParaRPr lang="en-US"/>
          </a:p>
        </p:txBody>
      </p:sp>
      <p:cxnSp>
        <p:nvCxnSpPr>
          <p:cNvPr id="6" name="Straight Connector 5">
            <a:extLst>
              <a:ext uri="{FF2B5EF4-FFF2-40B4-BE49-F238E27FC236}">
                <a16:creationId xmlns:a16="http://schemas.microsoft.com/office/drawing/2014/main" id="{327757F8-DEF6-431A-8377-406824CBDB25}"/>
              </a:ext>
            </a:extLst>
          </p:cNvPr>
          <p:cNvCxnSpPr>
            <a:cxnSpLocks/>
          </p:cNvCxnSpPr>
          <p:nvPr/>
        </p:nvCxnSpPr>
        <p:spPr>
          <a:xfrm>
            <a:off x="1371600" y="1047750"/>
            <a:ext cx="5638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81439A8F-6ACC-4D42-9770-C6D1FA4AC9F4}"/>
              </a:ext>
            </a:extLst>
          </p:cNvPr>
          <p:cNvSpPr txBox="1">
            <a:spLocks/>
          </p:cNvSpPr>
          <p:nvPr/>
        </p:nvSpPr>
        <p:spPr bwMode="gray">
          <a:xfrm>
            <a:off x="7709103" y="4191112"/>
            <a:ext cx="584825" cy="273844"/>
          </a:xfrm>
          <a:prstGeom prst="rect">
            <a:avLst/>
          </a:prstGeom>
        </p:spPr>
        <p:txBody>
          <a:bodyPr vert="horz" lIns="91440" tIns="45720" rIns="91440" bIns="45720" rtlCol="0" anchor="ctr">
            <a:normAutofit fontScale="92500" lnSpcReduction="20000"/>
          </a:bodyPr>
          <a:lstStyle>
            <a:defPPr>
              <a:defRPr lang="en-US"/>
            </a:defPPr>
            <a:lvl1pPr marL="0" algn="r" defTabSz="457200" rtl="0" eaLnBrk="1" latinLnBrk="0" hangingPunct="1">
              <a:defRPr sz="15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accent1"/>
              </a:solidFill>
            </a:endParaRPr>
          </a:p>
        </p:txBody>
      </p:sp>
      <p:grpSp>
        <p:nvGrpSpPr>
          <p:cNvPr id="3" name="Group 2">
            <a:extLst>
              <a:ext uri="{FF2B5EF4-FFF2-40B4-BE49-F238E27FC236}">
                <a16:creationId xmlns:a16="http://schemas.microsoft.com/office/drawing/2014/main" id="{7D9AA53B-C64B-8BCE-186F-63B3AC5288E3}"/>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3F6BF9A2-7F41-B740-74C6-B1967A1531E7}"/>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7FD3BC0E-B4BA-D09D-3A6A-0E457A73C38C}"/>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49F06979-99C8-20A4-736A-ADF101712F16}"/>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DD89EFA4-AEE8-6B18-D97E-79A166EAF1A9}"/>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BC4B2366-2C67-C09B-D1E5-F2B2C629583E}"/>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852861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7F96B-FAB0-41E3-BC59-F6BF92F26B60}"/>
              </a:ext>
            </a:extLst>
          </p:cNvPr>
          <p:cNvSpPr>
            <a:spLocks noGrp="1"/>
          </p:cNvSpPr>
          <p:nvPr>
            <p:ph type="body" sz="half" idx="2"/>
          </p:nvPr>
        </p:nvSpPr>
        <p:spPr>
          <a:xfrm>
            <a:off x="1267615" y="250156"/>
            <a:ext cx="6537576" cy="955205"/>
          </a:xfrm>
        </p:spPr>
        <p:txBody>
          <a:bodyPr>
            <a:normAutofit/>
          </a:bodyPr>
          <a:lstStyle/>
          <a:p>
            <a:pPr algn="l"/>
            <a:r>
              <a:rPr lang="en-US" sz="2800" b="1">
                <a:latin typeface="Cambria" panose="02040503050406030204" pitchFamily="18" charset="0"/>
                <a:cs typeface="Arial" panose="020B0604020202020204" pitchFamily="34" charset="0"/>
              </a:rPr>
              <a:t>Funding Restrictions</a:t>
            </a:r>
            <a:endParaRPr lang="en-US" sz="2800"/>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7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2800" i="0">
                <a:solidFill>
                  <a:srgbClr val="FFFFFF"/>
                </a:solidFill>
              </a:rPr>
              <a:pPr eaLnBrk="1" hangingPunct="1">
                <a:spcAft>
                  <a:spcPts val="600"/>
                </a:spcAft>
              </a:pPr>
              <a:t>76</a:t>
            </a:fld>
            <a:endParaRPr lang="en-US" sz="2800" i="0">
              <a:solidFill>
                <a:srgbClr val="FFFFFF"/>
              </a:solidFill>
            </a:endParaRPr>
          </a:p>
        </p:txBody>
      </p:sp>
      <p:sp>
        <p:nvSpPr>
          <p:cNvPr id="8" name="TextBox 7">
            <a:extLst>
              <a:ext uri="{FF2B5EF4-FFF2-40B4-BE49-F238E27FC236}">
                <a16:creationId xmlns:a16="http://schemas.microsoft.com/office/drawing/2014/main" id="{70CF28BD-2C07-458F-B038-B178EC31F04C}"/>
              </a:ext>
            </a:extLst>
          </p:cNvPr>
          <p:cNvSpPr txBox="1"/>
          <p:nvPr/>
        </p:nvSpPr>
        <p:spPr>
          <a:xfrm>
            <a:off x="1267615" y="1309866"/>
            <a:ext cx="7086317" cy="2985433"/>
          </a:xfrm>
          <a:prstGeom prst="rect">
            <a:avLst/>
          </a:prstGeom>
          <a:noFill/>
        </p:spPr>
        <p:txBody>
          <a:bodyPr wrap="square" rtlCol="0">
            <a:spAutoFit/>
          </a:bodyPr>
          <a:lstStyle/>
          <a:p>
            <a:pPr marL="514350" indent="-514350">
              <a:buFont typeface="+mj-lt"/>
              <a:buAutoNum type="arabicPeriod"/>
            </a:pPr>
            <a:r>
              <a:rPr lang="en-US" sz="2400" b="1">
                <a:latin typeface="Cambria" panose="02040503050406030204" pitchFamily="18" charset="0"/>
                <a:ea typeface="Cambria" panose="02040503050406030204" pitchFamily="18" charset="0"/>
              </a:rPr>
              <a:t>Eligible Activities</a:t>
            </a:r>
          </a:p>
          <a:p>
            <a:pPr marL="512763" indent="-512763"/>
            <a:r>
              <a:rPr lang="en-US" sz="2400" b="1">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With the exception of model activities, projects funded under this NOFO are limited to eligible affordable housing activities consistent with Section 202 of NAHASDA. </a:t>
            </a:r>
          </a:p>
          <a:p>
            <a:pPr marL="512763" indent="-512763"/>
            <a:endParaRPr lang="en-US" sz="2000">
              <a:latin typeface="Cambria" panose="02040503050406030204" pitchFamily="18" charset="0"/>
              <a:ea typeface="Cambria" panose="02040503050406030204" pitchFamily="18" charset="0"/>
            </a:endParaRPr>
          </a:p>
          <a:p>
            <a:pPr marL="512763" indent="-512763"/>
            <a:r>
              <a:rPr lang="en-US" sz="2000">
                <a:latin typeface="Cambria" panose="02040503050406030204" pitchFamily="18" charset="0"/>
                <a:ea typeface="Cambria" panose="02040503050406030204" pitchFamily="18" charset="0"/>
              </a:rPr>
              <a:t>	Model activities under Section 202(6) of NAHASDA are ineligible under this NOFO. </a:t>
            </a:r>
          </a:p>
          <a:p>
            <a:pPr marL="512763" indent="-512763"/>
            <a:r>
              <a:rPr lang="en-US" sz="2000">
                <a:latin typeface="Cambria" panose="02040503050406030204" pitchFamily="18" charset="0"/>
                <a:ea typeface="Cambria" panose="02040503050406030204" pitchFamily="18" charset="0"/>
              </a:rPr>
              <a:t>	</a:t>
            </a:r>
          </a:p>
          <a:p>
            <a:pPr marL="512763" indent="-512763"/>
            <a:r>
              <a:rPr lang="en-US" sz="2000">
                <a:latin typeface="Cambria" panose="02040503050406030204" pitchFamily="18" charset="0"/>
                <a:ea typeface="Cambria" panose="02040503050406030204" pitchFamily="18" charset="0"/>
              </a:rPr>
              <a:t>	</a:t>
            </a:r>
            <a:endParaRPr lang="en-US" sz="2000"/>
          </a:p>
        </p:txBody>
      </p:sp>
      <p:cxnSp>
        <p:nvCxnSpPr>
          <p:cNvPr id="6" name="Straight Connector 5">
            <a:extLst>
              <a:ext uri="{FF2B5EF4-FFF2-40B4-BE49-F238E27FC236}">
                <a16:creationId xmlns:a16="http://schemas.microsoft.com/office/drawing/2014/main" id="{327757F8-DEF6-431A-8377-406824CBDB25}"/>
              </a:ext>
            </a:extLst>
          </p:cNvPr>
          <p:cNvCxnSpPr>
            <a:cxnSpLocks/>
          </p:cNvCxnSpPr>
          <p:nvPr/>
        </p:nvCxnSpPr>
        <p:spPr>
          <a:xfrm>
            <a:off x="1371600" y="1047750"/>
            <a:ext cx="5638800" cy="0"/>
          </a:xfrm>
          <a:prstGeom prst="line">
            <a:avLst/>
          </a:prstGeom>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ABA3E2DB-C6EC-2AD6-3A63-D7DA7BAB569C}"/>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6C6A7C80-5D7A-B4B7-2809-9E21B0A47D09}"/>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CC1D50C3-333B-CD7A-9A13-83181DBF2730}"/>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2" name="Group 11">
            <a:extLst>
              <a:ext uri="{FF2B5EF4-FFF2-40B4-BE49-F238E27FC236}">
                <a16:creationId xmlns:a16="http://schemas.microsoft.com/office/drawing/2014/main" id="{B3348C53-E0C5-2A09-395E-E156CDA7AE8F}"/>
              </a:ext>
            </a:extLst>
          </p:cNvPr>
          <p:cNvGrpSpPr/>
          <p:nvPr/>
        </p:nvGrpSpPr>
        <p:grpSpPr>
          <a:xfrm>
            <a:off x="8750794" y="-22485"/>
            <a:ext cx="431659" cy="5165985"/>
            <a:chOff x="-13721" y="-22485"/>
            <a:chExt cx="493405" cy="5165985"/>
          </a:xfrm>
        </p:grpSpPr>
        <p:pic>
          <p:nvPicPr>
            <p:cNvPr id="13" name="Picture 12">
              <a:extLst>
                <a:ext uri="{FF2B5EF4-FFF2-40B4-BE49-F238E27FC236}">
                  <a16:creationId xmlns:a16="http://schemas.microsoft.com/office/drawing/2014/main" id="{DEF59F83-E18B-40C4-BAA8-4C3D7397A08A}"/>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EF849F1E-CB34-1A7F-8094-8B4CD4076DF4}"/>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931439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7F96B-FAB0-41E3-BC59-F6BF92F26B60}"/>
              </a:ext>
            </a:extLst>
          </p:cNvPr>
          <p:cNvSpPr>
            <a:spLocks noGrp="1"/>
          </p:cNvSpPr>
          <p:nvPr>
            <p:ph type="body" sz="half" idx="2"/>
          </p:nvPr>
        </p:nvSpPr>
        <p:spPr>
          <a:xfrm>
            <a:off x="838200" y="387078"/>
            <a:ext cx="6805447" cy="856987"/>
          </a:xfrm>
        </p:spPr>
        <p:txBody>
          <a:bodyPr>
            <a:normAutofit/>
          </a:bodyPr>
          <a:lstStyle/>
          <a:p>
            <a:pPr algn="l"/>
            <a:r>
              <a:rPr lang="en-US" sz="2800" b="1">
                <a:latin typeface="Cambria" panose="02040503050406030204" pitchFamily="18" charset="0"/>
                <a:cs typeface="Arial" panose="020B0604020202020204" pitchFamily="34" charset="0"/>
              </a:rPr>
              <a:t>Funding Restrictions</a:t>
            </a:r>
            <a:endParaRPr lang="en-US" sz="2800"/>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7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2800" i="0">
                <a:solidFill>
                  <a:srgbClr val="FFFFFF"/>
                </a:solidFill>
              </a:rPr>
              <a:pPr eaLnBrk="1" hangingPunct="1">
                <a:spcAft>
                  <a:spcPts val="600"/>
                </a:spcAft>
              </a:pPr>
              <a:t>77</a:t>
            </a:fld>
            <a:endParaRPr lang="en-US" sz="2800" i="0">
              <a:solidFill>
                <a:srgbClr val="FFFFFF"/>
              </a:solidFill>
            </a:endParaRPr>
          </a:p>
        </p:txBody>
      </p:sp>
      <p:sp>
        <p:nvSpPr>
          <p:cNvPr id="8" name="TextBox 7">
            <a:extLst>
              <a:ext uri="{FF2B5EF4-FFF2-40B4-BE49-F238E27FC236}">
                <a16:creationId xmlns:a16="http://schemas.microsoft.com/office/drawing/2014/main" id="{70CF28BD-2C07-458F-B038-B178EC31F04C}"/>
              </a:ext>
            </a:extLst>
          </p:cNvPr>
          <p:cNvSpPr txBox="1"/>
          <p:nvPr/>
        </p:nvSpPr>
        <p:spPr>
          <a:xfrm>
            <a:off x="865632" y="1383220"/>
            <a:ext cx="7668768" cy="3031599"/>
          </a:xfrm>
          <a:prstGeom prst="rect">
            <a:avLst/>
          </a:prstGeom>
          <a:noFill/>
        </p:spPr>
        <p:txBody>
          <a:bodyPr wrap="square" rtlCol="0">
            <a:spAutoFit/>
          </a:bodyPr>
          <a:lstStyle/>
          <a:p>
            <a:pPr marL="457200" indent="-457200">
              <a:buFont typeface="+mj-lt"/>
              <a:buAutoNum type="arabicPeriod" startAt="2"/>
            </a:pPr>
            <a:r>
              <a:rPr lang="en-US" sz="2400" b="1">
                <a:solidFill>
                  <a:schemeClr val="accent1"/>
                </a:solidFill>
                <a:latin typeface="Cambria" panose="02040503050406030204" pitchFamily="18" charset="0"/>
                <a:ea typeface="Cambria" panose="02040503050406030204" pitchFamily="18" charset="0"/>
              </a:rPr>
              <a:t>Administrative and planning expenses</a:t>
            </a:r>
          </a:p>
          <a:p>
            <a:pPr marL="914400" lvl="1" indent="-457200">
              <a:buFont typeface="Arial" panose="020B0604020202020204" pitchFamily="34" charset="0"/>
              <a:buChar char="•"/>
            </a:pPr>
            <a:r>
              <a:rPr lang="en-US">
                <a:latin typeface="Cambria" panose="02040503050406030204" pitchFamily="18" charset="0"/>
                <a:ea typeface="Cambria" panose="02040503050406030204" pitchFamily="18" charset="0"/>
              </a:rPr>
              <a:t>Recipients granted an award in </a:t>
            </a:r>
            <a:r>
              <a:rPr lang="en-US">
                <a:highlight>
                  <a:srgbClr val="FFFF00"/>
                </a:highlight>
                <a:latin typeface="Cambria" panose="02040503050406030204" pitchFamily="18" charset="0"/>
                <a:ea typeface="Cambria" panose="02040503050406030204" pitchFamily="18" charset="0"/>
              </a:rPr>
              <a:t>excess of $500,000</a:t>
            </a:r>
            <a:r>
              <a:rPr lang="en-US">
                <a:latin typeface="Cambria" panose="02040503050406030204" pitchFamily="18" charset="0"/>
                <a:ea typeface="Cambria" panose="02040503050406030204" pitchFamily="18" charset="0"/>
              </a:rPr>
              <a:t> may use up to </a:t>
            </a:r>
            <a:r>
              <a:rPr lang="en-US">
                <a:highlight>
                  <a:srgbClr val="FFFF00"/>
                </a:highlight>
                <a:latin typeface="Cambria" panose="02040503050406030204" pitchFamily="18" charset="0"/>
                <a:ea typeface="Cambria" panose="02040503050406030204" pitchFamily="18" charset="0"/>
              </a:rPr>
              <a:t>20 percent</a:t>
            </a:r>
            <a:r>
              <a:rPr lang="en-US">
                <a:latin typeface="Cambria" panose="02040503050406030204" pitchFamily="18" charset="0"/>
                <a:ea typeface="Cambria" panose="02040503050406030204" pitchFamily="18" charset="0"/>
              </a:rPr>
              <a:t> of the of the award for IHBG-eligible administrative and planning expenses.</a:t>
            </a:r>
          </a:p>
          <a:p>
            <a:pPr marL="914400" lvl="1" indent="-457200">
              <a:buFont typeface="Arial" panose="020B0604020202020204" pitchFamily="34" charset="0"/>
              <a:buChar char="•"/>
            </a:pPr>
            <a:endParaRPr lang="en-US" sz="1200" b="1">
              <a:solidFill>
                <a:srgbClr val="FFFF89"/>
              </a:solidFill>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a:latin typeface="Cambria" panose="02040503050406030204" pitchFamily="18" charset="0"/>
                <a:ea typeface="Cambria" panose="02040503050406030204" pitchFamily="18" charset="0"/>
              </a:rPr>
              <a:t>Recipients awarded a grant in the amount of </a:t>
            </a:r>
            <a:r>
              <a:rPr lang="en-US">
                <a:highlight>
                  <a:srgbClr val="FFFF00"/>
                </a:highlight>
                <a:latin typeface="Cambria" panose="02040503050406030204" pitchFamily="18" charset="0"/>
                <a:ea typeface="Cambria" panose="02040503050406030204" pitchFamily="18" charset="0"/>
              </a:rPr>
              <a:t>$500,000 or less </a:t>
            </a:r>
            <a:r>
              <a:rPr lang="en-US">
                <a:latin typeface="Cambria" panose="02040503050406030204" pitchFamily="18" charset="0"/>
                <a:ea typeface="Cambria" panose="02040503050406030204" pitchFamily="18" charset="0"/>
              </a:rPr>
              <a:t>may use up to </a:t>
            </a:r>
            <a:r>
              <a:rPr lang="en-US">
                <a:highlight>
                  <a:srgbClr val="FFFF00"/>
                </a:highlight>
                <a:latin typeface="Cambria" panose="02040503050406030204" pitchFamily="18" charset="0"/>
                <a:ea typeface="Cambria" panose="02040503050406030204" pitchFamily="18" charset="0"/>
              </a:rPr>
              <a:t>30 percent </a:t>
            </a:r>
            <a:r>
              <a:rPr lang="en-US">
                <a:latin typeface="Cambria" panose="02040503050406030204" pitchFamily="18" charset="0"/>
                <a:ea typeface="Cambria" panose="02040503050406030204" pitchFamily="18" charset="0"/>
              </a:rPr>
              <a:t>of the grant award for these expenses.  </a:t>
            </a:r>
          </a:p>
          <a:p>
            <a:pPr marL="914400" lvl="1" indent="-457200">
              <a:buFont typeface="Arial" panose="020B0604020202020204" pitchFamily="34" charset="0"/>
              <a:buChar char="•"/>
            </a:pPr>
            <a:endParaRPr lang="en-US" sz="1100" b="1">
              <a:solidFill>
                <a:schemeClr val="accent1"/>
              </a:solidFill>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b="1">
                <a:latin typeface="Cambria" panose="02040503050406030204" pitchFamily="18" charset="0"/>
                <a:ea typeface="Cambria" panose="02040503050406030204" pitchFamily="18" charset="0"/>
              </a:rPr>
              <a:t>A detailed breakdown for these costs must be included in the </a:t>
            </a:r>
            <a:r>
              <a:rPr lang="en-US" b="1">
                <a:highlight>
                  <a:srgbClr val="FFFF00"/>
                </a:highlight>
                <a:latin typeface="Cambria" panose="02040503050406030204" pitchFamily="18" charset="0"/>
                <a:ea typeface="Cambria" panose="02040503050406030204" pitchFamily="18" charset="0"/>
              </a:rPr>
              <a:t>budget narrative.</a:t>
            </a:r>
          </a:p>
          <a:p>
            <a:endParaRPr lang="en-US"/>
          </a:p>
        </p:txBody>
      </p:sp>
      <p:cxnSp>
        <p:nvCxnSpPr>
          <p:cNvPr id="6" name="Straight Connector 5">
            <a:extLst>
              <a:ext uri="{FF2B5EF4-FFF2-40B4-BE49-F238E27FC236}">
                <a16:creationId xmlns:a16="http://schemas.microsoft.com/office/drawing/2014/main" id="{6EA43E2A-CE2E-4B5A-B059-EB20098FDC35}"/>
              </a:ext>
            </a:extLst>
          </p:cNvPr>
          <p:cNvCxnSpPr>
            <a:cxnSpLocks/>
          </p:cNvCxnSpPr>
          <p:nvPr/>
        </p:nvCxnSpPr>
        <p:spPr>
          <a:xfrm>
            <a:off x="865632" y="1123950"/>
            <a:ext cx="5638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894712A7-617B-4B45-8D08-C3EB969762A4}"/>
              </a:ext>
            </a:extLst>
          </p:cNvPr>
          <p:cNvSpPr txBox="1">
            <a:spLocks/>
          </p:cNvSpPr>
          <p:nvPr/>
        </p:nvSpPr>
        <p:spPr bwMode="gray">
          <a:xfrm>
            <a:off x="7709103" y="4191112"/>
            <a:ext cx="584825" cy="273844"/>
          </a:xfrm>
          <a:prstGeom prst="rect">
            <a:avLst/>
          </a:prstGeom>
        </p:spPr>
        <p:txBody>
          <a:bodyPr vert="horz" lIns="91440" tIns="45720" rIns="91440" bIns="45720" rtlCol="0" anchor="ctr">
            <a:normAutofit fontScale="92500" lnSpcReduction="20000"/>
          </a:bodyPr>
          <a:lstStyle>
            <a:defPPr>
              <a:defRPr lang="en-US"/>
            </a:defPPr>
            <a:lvl1pPr marL="0" algn="r" defTabSz="457200" rtl="0" eaLnBrk="1" latinLnBrk="0" hangingPunct="1">
              <a:defRPr sz="15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accent1"/>
                </a:solidFill>
              </a:rPr>
              <a:t>72</a:t>
            </a:r>
          </a:p>
        </p:txBody>
      </p:sp>
      <p:grpSp>
        <p:nvGrpSpPr>
          <p:cNvPr id="3" name="Group 2">
            <a:extLst>
              <a:ext uri="{FF2B5EF4-FFF2-40B4-BE49-F238E27FC236}">
                <a16:creationId xmlns:a16="http://schemas.microsoft.com/office/drawing/2014/main" id="{C3CB39DE-3483-E43C-58A2-00AE42E2D01C}"/>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D8AA279E-3993-526D-D0D2-392523A317D3}"/>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4ADE5056-735E-E751-61FB-57EB712FD3C4}"/>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D7F90837-5647-54D9-8E31-9E88C4CB1188}"/>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5F9B8049-B1F1-599B-4129-9FF27C6E1930}"/>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8E20C732-5B57-C30F-2DB0-BD3A8F203915}"/>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591727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7F96B-FAB0-41E3-BC59-F6BF92F26B60}"/>
              </a:ext>
            </a:extLst>
          </p:cNvPr>
          <p:cNvSpPr>
            <a:spLocks noGrp="1"/>
          </p:cNvSpPr>
          <p:nvPr>
            <p:ph type="body" sz="half" idx="2"/>
          </p:nvPr>
        </p:nvSpPr>
        <p:spPr>
          <a:xfrm>
            <a:off x="638613" y="81888"/>
            <a:ext cx="7796047" cy="1194072"/>
          </a:xfrm>
        </p:spPr>
        <p:txBody>
          <a:bodyPr>
            <a:normAutofit/>
          </a:bodyPr>
          <a:lstStyle/>
          <a:p>
            <a:pPr algn="l"/>
            <a:r>
              <a:rPr lang="en-US" sz="2800" b="1">
                <a:solidFill>
                  <a:schemeClr val="accent4">
                    <a:lumMod val="50000"/>
                  </a:schemeClr>
                </a:solidFill>
                <a:latin typeface="Cambria" panose="02040503050406030204" pitchFamily="18" charset="0"/>
                <a:cs typeface="Arial" panose="020B0604020202020204" pitchFamily="34" charset="0"/>
              </a:rPr>
              <a:t>Funding Restrictions</a:t>
            </a:r>
            <a:endParaRPr lang="en-US" sz="2800">
              <a:solidFill>
                <a:schemeClr val="accent4">
                  <a:lumMod val="50000"/>
                </a:schemeClr>
              </a:solidFill>
            </a:endParaRPr>
          </a:p>
        </p:txBody>
      </p:sp>
      <p:sp>
        <p:nvSpPr>
          <p:cNvPr id="133124" name="Slide Number Placeholder 5"/>
          <p:cNvSpPr>
            <a:spLocks noGrp="1"/>
          </p:cNvSpPr>
          <p:nvPr>
            <p:ph type="sldNum" sz="quarter" idx="12"/>
          </p:nvPr>
        </p:nvSpPr>
        <p:spPr bwMode="auto">
          <a:xfrm>
            <a:off x="8001000" y="4497342"/>
            <a:ext cx="584825"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7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2800" i="0">
                <a:solidFill>
                  <a:srgbClr val="FFFFFF"/>
                </a:solidFill>
              </a:rPr>
              <a:pPr eaLnBrk="1" hangingPunct="1">
                <a:spcAft>
                  <a:spcPts val="600"/>
                </a:spcAft>
              </a:pPr>
              <a:t>78</a:t>
            </a:fld>
            <a:endParaRPr lang="en-US" sz="2800" i="0">
              <a:solidFill>
                <a:srgbClr val="FFFFFF"/>
              </a:solidFill>
            </a:endParaRPr>
          </a:p>
        </p:txBody>
      </p:sp>
      <p:sp>
        <p:nvSpPr>
          <p:cNvPr id="8" name="TextBox 7">
            <a:extLst>
              <a:ext uri="{FF2B5EF4-FFF2-40B4-BE49-F238E27FC236}">
                <a16:creationId xmlns:a16="http://schemas.microsoft.com/office/drawing/2014/main" id="{70CF28BD-2C07-458F-B038-B178EC31F04C}"/>
              </a:ext>
            </a:extLst>
          </p:cNvPr>
          <p:cNvSpPr txBox="1"/>
          <p:nvPr/>
        </p:nvSpPr>
        <p:spPr>
          <a:xfrm>
            <a:off x="709340" y="1078537"/>
            <a:ext cx="7690728" cy="3693319"/>
          </a:xfrm>
          <a:prstGeom prst="rect">
            <a:avLst/>
          </a:prstGeom>
          <a:noFill/>
        </p:spPr>
        <p:txBody>
          <a:bodyPr wrap="square" rtlCol="0">
            <a:spAutoFit/>
          </a:bodyPr>
          <a:lstStyle/>
          <a:p>
            <a:pPr marL="457200" indent="-457200">
              <a:buFont typeface="+mj-lt"/>
              <a:buAutoNum type="arabicPeriod" startAt="3"/>
            </a:pPr>
            <a:r>
              <a:rPr lang="en-US" sz="2200" b="1">
                <a:latin typeface="Cambria" panose="02040503050406030204" pitchFamily="18" charset="0"/>
                <a:ea typeface="Cambria" panose="02040503050406030204" pitchFamily="18" charset="0"/>
              </a:rPr>
              <a:t>Pre-Award Costs</a:t>
            </a:r>
          </a:p>
          <a:p>
            <a:pPr marL="914400" lvl="1" indent="-457200" algn="just">
              <a:buFont typeface="Arial" panose="020B0604020202020204" pitchFamily="34" charset="0"/>
              <a:buChar char="•"/>
            </a:pPr>
            <a:r>
              <a:rPr lang="en-US" sz="1600" b="1">
                <a:latin typeface="Cambria" panose="02040503050406030204" pitchFamily="18" charset="0"/>
                <a:ea typeface="Cambria" panose="02040503050406030204" pitchFamily="18" charset="0"/>
              </a:rPr>
              <a:t>With the exception of proposal costs incurred </a:t>
            </a:r>
            <a:r>
              <a:rPr lang="en-US" sz="1600">
                <a:solidFill>
                  <a:schemeClr val="accent6"/>
                </a:solidFill>
                <a:latin typeface="Cambria" panose="02040503050406030204" pitchFamily="18" charset="0"/>
                <a:ea typeface="Cambria" panose="02040503050406030204" pitchFamily="18" charset="0"/>
              </a:rPr>
              <a:t>to prepare an application for submission and the value of land acquisition used towards and applicant’s leveraging contribution, all costs, including leveraging resources, must be incurred within the period of performance dates established in the IHBG  Competitive Grant Agreement.</a:t>
            </a:r>
          </a:p>
          <a:p>
            <a:pPr marL="914400" lvl="1" indent="-457200" algn="just">
              <a:buFont typeface="Arial" panose="020B0604020202020204" pitchFamily="34" charset="0"/>
              <a:buChar char="•"/>
            </a:pPr>
            <a:endParaRPr lang="en-US" sz="1000">
              <a:solidFill>
                <a:schemeClr val="accent6"/>
              </a:solidFill>
              <a:latin typeface="Cambria" panose="02040503050406030204" pitchFamily="18" charset="0"/>
              <a:ea typeface="Cambria" panose="02040503050406030204" pitchFamily="18" charset="0"/>
            </a:endParaRPr>
          </a:p>
          <a:p>
            <a:pPr marL="914400" lvl="1" indent="-457200" algn="just">
              <a:buFont typeface="Arial" panose="020B0604020202020204" pitchFamily="34" charset="0"/>
              <a:buChar char="•"/>
            </a:pPr>
            <a:r>
              <a:rPr lang="en-US" sz="1600" b="1">
                <a:latin typeface="Cambria" panose="02040503050406030204" pitchFamily="18" charset="0"/>
                <a:ea typeface="Cambria" panose="02040503050406030204" pitchFamily="18" charset="0"/>
              </a:rPr>
              <a:t>Applicants requesting reimbursement of proposal costs </a:t>
            </a:r>
            <a:r>
              <a:rPr lang="en-US" sz="1600">
                <a:latin typeface="Cambria" panose="02040503050406030204" pitchFamily="18" charset="0"/>
                <a:ea typeface="Cambria" panose="02040503050406030204" pitchFamily="18" charset="0"/>
              </a:rPr>
              <a:t>associated with the preparation of the IHBG competitive application </a:t>
            </a:r>
            <a:r>
              <a:rPr lang="en-US" sz="1600">
                <a:solidFill>
                  <a:schemeClr val="accent6"/>
                </a:solidFill>
                <a:latin typeface="Cambria" panose="02040503050406030204" pitchFamily="18" charset="0"/>
                <a:ea typeface="Cambria" panose="02040503050406030204" pitchFamily="18" charset="0"/>
              </a:rPr>
              <a:t>must clearly identify this amount and activity in the narrative.</a:t>
            </a:r>
          </a:p>
          <a:p>
            <a:pPr lvl="1" algn="just"/>
            <a:endParaRPr lang="en-US" sz="1000">
              <a:solidFill>
                <a:schemeClr val="accent6"/>
              </a:solidFill>
              <a:latin typeface="Cambria" panose="02040503050406030204" pitchFamily="18" charset="0"/>
              <a:ea typeface="Cambria" panose="02040503050406030204" pitchFamily="18" charset="0"/>
            </a:endParaRPr>
          </a:p>
          <a:p>
            <a:pPr marL="914400" lvl="1" indent="-457200" algn="just">
              <a:buFont typeface="Arial" panose="020B0604020202020204" pitchFamily="34" charset="0"/>
              <a:buChar char="•"/>
            </a:pPr>
            <a:r>
              <a:rPr lang="en-US" sz="1600" b="1">
                <a:latin typeface="Cambria" panose="02040503050406030204" pitchFamily="18" charset="0"/>
                <a:ea typeface="Cambria" panose="02040503050406030204" pitchFamily="18" charset="0"/>
              </a:rPr>
              <a:t>If successful, any proposal costs incurred that are reimbursed with grant funds </a:t>
            </a:r>
            <a:r>
              <a:rPr lang="en-US" sz="1600">
                <a:solidFill>
                  <a:schemeClr val="accent6"/>
                </a:solidFill>
                <a:latin typeface="Cambria" panose="02040503050406030204" pitchFamily="18" charset="0"/>
                <a:ea typeface="Cambria" panose="02040503050406030204" pitchFamily="18" charset="0"/>
              </a:rPr>
              <a:t>will count towards the applicant's administration and planning cap</a:t>
            </a:r>
          </a:p>
          <a:p>
            <a:pPr lvl="1" algn="ctr"/>
            <a:r>
              <a:rPr lang="en-US" sz="1600" b="1">
                <a:highlight>
                  <a:srgbClr val="FFFF00"/>
                </a:highlight>
                <a:latin typeface="Cambria" panose="02040503050406030204" pitchFamily="18" charset="0"/>
                <a:ea typeface="Cambria" panose="02040503050406030204" pitchFamily="18" charset="0"/>
              </a:rPr>
              <a:t>*PROPOSAL COST = GRANT WRITER</a:t>
            </a:r>
          </a:p>
        </p:txBody>
      </p:sp>
      <p:cxnSp>
        <p:nvCxnSpPr>
          <p:cNvPr id="6" name="Straight Connector 5">
            <a:extLst>
              <a:ext uri="{FF2B5EF4-FFF2-40B4-BE49-F238E27FC236}">
                <a16:creationId xmlns:a16="http://schemas.microsoft.com/office/drawing/2014/main" id="{AA5BF386-FE77-40BE-9918-5FD5736FD1F9}"/>
              </a:ext>
            </a:extLst>
          </p:cNvPr>
          <p:cNvCxnSpPr>
            <a:cxnSpLocks/>
          </p:cNvCxnSpPr>
          <p:nvPr/>
        </p:nvCxnSpPr>
        <p:spPr>
          <a:xfrm>
            <a:off x="691273" y="955923"/>
            <a:ext cx="5638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183585B-514A-E1F8-31CF-317F35079796}"/>
              </a:ext>
            </a:extLst>
          </p:cNvPr>
          <p:cNvGrpSpPr/>
          <p:nvPr/>
        </p:nvGrpSpPr>
        <p:grpSpPr>
          <a:xfrm rot="10800000">
            <a:off x="-13721" y="-22486"/>
            <a:ext cx="431658" cy="5165985"/>
            <a:chOff x="-13721" y="-22485"/>
            <a:chExt cx="493405" cy="5165985"/>
          </a:xfrm>
        </p:grpSpPr>
        <p:pic>
          <p:nvPicPr>
            <p:cNvPr id="3" name="Picture 2">
              <a:extLst>
                <a:ext uri="{FF2B5EF4-FFF2-40B4-BE49-F238E27FC236}">
                  <a16:creationId xmlns:a16="http://schemas.microsoft.com/office/drawing/2014/main" id="{391C334B-DD9E-5E21-B7E3-2D76A5F00F4A}"/>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4" name="Picture 3">
              <a:extLst>
                <a:ext uri="{FF2B5EF4-FFF2-40B4-BE49-F238E27FC236}">
                  <a16:creationId xmlns:a16="http://schemas.microsoft.com/office/drawing/2014/main" id="{4AC0762F-1E5A-3C71-FB48-AFB9F3C3B5B0}"/>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7" name="Group 6">
            <a:extLst>
              <a:ext uri="{FF2B5EF4-FFF2-40B4-BE49-F238E27FC236}">
                <a16:creationId xmlns:a16="http://schemas.microsoft.com/office/drawing/2014/main" id="{D4B9B5C6-17E2-FB2C-7533-CDD0F5A304B7}"/>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78313C4E-09F0-85A7-566A-1A4A3A9A9E9F}"/>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E5F5C62C-C6EF-6E51-26A7-C6A2BC0B3183}"/>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4285231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7F96B-FAB0-41E3-BC59-F6BF92F26B60}"/>
              </a:ext>
            </a:extLst>
          </p:cNvPr>
          <p:cNvSpPr>
            <a:spLocks noGrp="1"/>
          </p:cNvSpPr>
          <p:nvPr>
            <p:ph type="body" sz="half" idx="2"/>
          </p:nvPr>
        </p:nvSpPr>
        <p:spPr>
          <a:xfrm>
            <a:off x="983685" y="135991"/>
            <a:ext cx="6278962" cy="835559"/>
          </a:xfrm>
        </p:spPr>
        <p:txBody>
          <a:bodyPr>
            <a:normAutofit/>
          </a:bodyPr>
          <a:lstStyle/>
          <a:p>
            <a:pPr algn="l"/>
            <a:r>
              <a:rPr lang="en-US" sz="2800" b="1">
                <a:latin typeface="Cambria" panose="02040503050406030204" pitchFamily="18" charset="0"/>
                <a:cs typeface="Arial" panose="020B0604020202020204" pitchFamily="34" charset="0"/>
              </a:rPr>
              <a:t>Funding Restrictions</a:t>
            </a:r>
            <a:endParaRPr lang="en-US" sz="2800"/>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7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2800" i="0">
                <a:solidFill>
                  <a:srgbClr val="FFFFFF"/>
                </a:solidFill>
              </a:rPr>
              <a:pPr eaLnBrk="1" hangingPunct="1">
                <a:spcAft>
                  <a:spcPts val="600"/>
                </a:spcAft>
              </a:pPr>
              <a:t>79</a:t>
            </a:fld>
            <a:endParaRPr lang="en-US" sz="2800" i="0">
              <a:solidFill>
                <a:srgbClr val="FFFFFF"/>
              </a:solidFill>
            </a:endParaRPr>
          </a:p>
        </p:txBody>
      </p:sp>
      <p:sp>
        <p:nvSpPr>
          <p:cNvPr id="8" name="TextBox 7">
            <a:extLst>
              <a:ext uri="{FF2B5EF4-FFF2-40B4-BE49-F238E27FC236}">
                <a16:creationId xmlns:a16="http://schemas.microsoft.com/office/drawing/2014/main" id="{70CF28BD-2C07-458F-B038-B178EC31F04C}"/>
              </a:ext>
            </a:extLst>
          </p:cNvPr>
          <p:cNvSpPr txBox="1"/>
          <p:nvPr/>
        </p:nvSpPr>
        <p:spPr>
          <a:xfrm>
            <a:off x="983686" y="936088"/>
            <a:ext cx="7412170" cy="2954655"/>
          </a:xfrm>
          <a:prstGeom prst="rect">
            <a:avLst/>
          </a:prstGeom>
          <a:noFill/>
        </p:spPr>
        <p:txBody>
          <a:bodyPr wrap="square" rtlCol="0">
            <a:spAutoFit/>
          </a:bodyPr>
          <a:lstStyle/>
          <a:p>
            <a:pPr marL="457200" indent="-457200">
              <a:buFont typeface="+mj-lt"/>
              <a:buAutoNum type="arabicPeriod" startAt="4"/>
            </a:pPr>
            <a:r>
              <a:rPr lang="en-US" sz="2400" b="1">
                <a:solidFill>
                  <a:schemeClr val="accent4">
                    <a:lumMod val="50000"/>
                  </a:schemeClr>
                </a:solidFill>
                <a:latin typeface="Cambria" panose="02040503050406030204" pitchFamily="18" charset="0"/>
                <a:ea typeface="Cambria" panose="02040503050406030204" pitchFamily="18" charset="0"/>
              </a:rPr>
              <a:t>Consultant Cap</a:t>
            </a:r>
          </a:p>
          <a:p>
            <a:endParaRPr lang="en-US">
              <a:latin typeface="Cambria" panose="02040503050406030204" pitchFamily="18" charset="0"/>
              <a:ea typeface="Cambria" panose="02040503050406030204" pitchFamily="18" charset="0"/>
            </a:endParaRPr>
          </a:p>
          <a:p>
            <a:pPr marL="460375"/>
            <a:r>
              <a:rPr lang="en-US">
                <a:latin typeface="Cambria" panose="02040503050406030204" pitchFamily="18" charset="0"/>
                <a:ea typeface="Cambria" panose="02040503050406030204" pitchFamily="18" charset="0"/>
              </a:rPr>
              <a:t>IHBG Competitive Grant funds may not be used, directly or indirectly, to pay or provide reimbursement for payment of the salary of a consultant in an employer-employee type of relationship at more than the daily equivalent of the rate paid for the Level IV of the Executive Schedule. </a:t>
            </a:r>
          </a:p>
          <a:p>
            <a:pPr marL="460375"/>
            <a:endParaRPr lang="en-US">
              <a:latin typeface="Cambria" panose="02040503050406030204" pitchFamily="18" charset="0"/>
              <a:ea typeface="Cambria" panose="02040503050406030204" pitchFamily="18" charset="0"/>
            </a:endParaRPr>
          </a:p>
          <a:p>
            <a:pPr marL="460375"/>
            <a:r>
              <a:rPr lang="en-US">
                <a:latin typeface="Cambria" panose="02040503050406030204" pitchFamily="18" charset="0"/>
                <a:ea typeface="Cambria" panose="02040503050406030204" pitchFamily="18" charset="0"/>
              </a:rPr>
              <a:t>For more information on the Executive Schedule, please see the </a:t>
            </a:r>
            <a:r>
              <a:rPr lang="en-US" sz="1800" u="sng">
                <a:solidFill>
                  <a:srgbClr val="0000FF"/>
                </a:solidFill>
                <a:effectLst/>
                <a:latin typeface="Times New Roman" panose="02020603050405020304" pitchFamily="18" charset="0"/>
                <a:ea typeface="Times New Roman" panose="02020603050405020304" pitchFamily="18" charset="0"/>
                <a:hlinkClick r:id="rId3"/>
              </a:rPr>
              <a:t>Office of Personnel Management (OPM) website:</a:t>
            </a:r>
            <a:endParaRPr lang="en-US">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5840E4EA-BA6D-4A8F-854D-B25E3E0978CF}"/>
              </a:ext>
            </a:extLst>
          </p:cNvPr>
          <p:cNvCxnSpPr>
            <a:cxnSpLocks/>
          </p:cNvCxnSpPr>
          <p:nvPr/>
        </p:nvCxnSpPr>
        <p:spPr>
          <a:xfrm>
            <a:off x="1066800" y="870015"/>
            <a:ext cx="5638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CDFC5CFF-D323-4633-A3DB-7F4DB36B84E4}"/>
              </a:ext>
            </a:extLst>
          </p:cNvPr>
          <p:cNvSpPr txBox="1">
            <a:spLocks/>
          </p:cNvSpPr>
          <p:nvPr/>
        </p:nvSpPr>
        <p:spPr bwMode="gray">
          <a:xfrm>
            <a:off x="7709103" y="4191112"/>
            <a:ext cx="584825" cy="273844"/>
          </a:xfrm>
          <a:prstGeom prst="rect">
            <a:avLst/>
          </a:prstGeom>
        </p:spPr>
        <p:txBody>
          <a:bodyPr vert="horz" lIns="91440" tIns="45720" rIns="91440" bIns="45720" rtlCol="0" anchor="ctr">
            <a:normAutofit fontScale="92500" lnSpcReduction="20000"/>
          </a:bodyPr>
          <a:lstStyle>
            <a:defPPr>
              <a:defRPr lang="en-US"/>
            </a:defPPr>
            <a:lvl1pPr marL="0" algn="r" defTabSz="457200" rtl="0" eaLnBrk="1" latinLnBrk="0" hangingPunct="1">
              <a:defRPr sz="15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D326A9-C7FB-474D-8472-18C731E71348}" type="slidenum">
              <a:rPr lang="en-US" smtClean="0">
                <a:solidFill>
                  <a:schemeClr val="accent1"/>
                </a:solidFill>
              </a:rPr>
              <a:pPr/>
              <a:t>79</a:t>
            </a:fld>
            <a:endParaRPr lang="en-US">
              <a:solidFill>
                <a:schemeClr val="accent1"/>
              </a:solidFill>
            </a:endParaRPr>
          </a:p>
        </p:txBody>
      </p:sp>
      <p:grpSp>
        <p:nvGrpSpPr>
          <p:cNvPr id="3" name="Group 2">
            <a:extLst>
              <a:ext uri="{FF2B5EF4-FFF2-40B4-BE49-F238E27FC236}">
                <a16:creationId xmlns:a16="http://schemas.microsoft.com/office/drawing/2014/main" id="{380681FF-06DE-03F9-7640-CD16CCF6782B}"/>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096479B9-0ED9-F36A-3842-0A8A70481C9F}"/>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94FB2A99-FD83-0F6A-EE3D-FF22919A40AB}"/>
                </a:ext>
              </a:extLst>
            </p:cNvPr>
            <p:cNvPicPr>
              <a:picLocks noChangeAspect="1"/>
            </p:cNvPicPr>
            <p:nvPr/>
          </p:nvPicPr>
          <p:blipFill>
            <a:blip r:embed="rId4"/>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5CDCE67B-6C41-977A-0F1D-5E3E30EEC1B7}"/>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59AF818F-960A-FB7D-7CB3-8FB0C3798BBA}"/>
                </a:ext>
              </a:extLst>
            </p:cNvPr>
            <p:cNvPicPr>
              <a:picLocks noChangeAspect="1"/>
            </p:cNvPicPr>
            <p:nvPr/>
          </p:nvPicPr>
          <p:blipFill>
            <a:blip r:embed="rId4"/>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AB08CEC3-4CBF-0B08-5AC4-4CA9E68BD3BE}"/>
                </a:ext>
              </a:extLst>
            </p:cNvPr>
            <p:cNvPicPr>
              <a:picLocks noChangeAspect="1"/>
            </p:cNvPicPr>
            <p:nvPr/>
          </p:nvPicPr>
          <p:blipFill>
            <a:blip r:embed="rId4"/>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53108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940492" y="408331"/>
            <a:ext cx="7918695" cy="960668"/>
          </a:xfrm>
        </p:spPr>
        <p:txBody>
          <a:bodyPr>
            <a:normAutofit/>
          </a:bodyPr>
          <a:lstStyle/>
          <a:p>
            <a:r>
              <a:rPr lang="en-US" sz="3200" b="1">
                <a:latin typeface="Cambria" panose="02040503050406030204" pitchFamily="18" charset="0"/>
                <a:ea typeface="Cambria" panose="02040503050406030204" pitchFamily="18" charset="0"/>
              </a:rPr>
              <a:t>CHANGES FROM PREVIOUS NOFO</a:t>
            </a:r>
            <a:endParaRPr lang="en-US" sz="3200" b="1"/>
          </a:p>
        </p:txBody>
      </p:sp>
      <p:sp>
        <p:nvSpPr>
          <p:cNvPr id="6" name="Content Placeholder 5">
            <a:extLst>
              <a:ext uri="{FF2B5EF4-FFF2-40B4-BE49-F238E27FC236}">
                <a16:creationId xmlns:a16="http://schemas.microsoft.com/office/drawing/2014/main" id="{2DADE1E0-7E5F-4950-A12D-52F88F91E212}"/>
              </a:ext>
            </a:extLst>
          </p:cNvPr>
          <p:cNvSpPr>
            <a:spLocks noGrp="1"/>
          </p:cNvSpPr>
          <p:nvPr>
            <p:ph idx="1"/>
          </p:nvPr>
        </p:nvSpPr>
        <p:spPr>
          <a:xfrm>
            <a:off x="940492" y="1228285"/>
            <a:ext cx="7574858" cy="3698945"/>
          </a:xfrm>
        </p:spPr>
        <p:txBody>
          <a:bodyPr vert="horz" lIns="91440" tIns="45720" rIns="91440" bIns="45720" rtlCol="0" anchor="t">
            <a:normAutofit fontScale="70000" lnSpcReduction="20000"/>
          </a:bodyPr>
          <a:lstStyle/>
          <a:p>
            <a:pPr marL="150495" lvl="1" indent="0">
              <a:buNone/>
            </a:pPr>
            <a:endParaRPr lang="en-US" b="1" dirty="0">
              <a:latin typeface="Cambria" panose="02040503050406030204" pitchFamily="18" charset="0"/>
              <a:ea typeface="Cambria" panose="02040503050406030204" pitchFamily="18" charset="0"/>
            </a:endParaRPr>
          </a:p>
          <a:p>
            <a:pPr marL="150495" lvl="1" indent="0">
              <a:buNone/>
            </a:pPr>
            <a:r>
              <a:rPr lang="en-US" b="1" dirty="0">
                <a:latin typeface="Cambria"/>
                <a:ea typeface="Cambria"/>
              </a:rPr>
              <a:t>Program Definitions:</a:t>
            </a:r>
          </a:p>
          <a:p>
            <a:pPr marL="607695" lvl="1" indent="-457200"/>
            <a:r>
              <a:rPr lang="en-US" dirty="0">
                <a:latin typeface="Cambria"/>
                <a:ea typeface="Cambria"/>
              </a:rPr>
              <a:t>Added </a:t>
            </a:r>
            <a:r>
              <a:rPr lang="en-US" b="1" dirty="0">
                <a:latin typeface="Cambria"/>
                <a:ea typeface="Cambria"/>
              </a:rPr>
              <a:t>Choice Limiting Action</a:t>
            </a:r>
            <a:r>
              <a:rPr lang="en-US" dirty="0">
                <a:latin typeface="Cambria"/>
                <a:ea typeface="Cambria"/>
              </a:rPr>
              <a:t> term.</a:t>
            </a:r>
          </a:p>
          <a:p>
            <a:pPr marL="607695" lvl="1" indent="-457200"/>
            <a:r>
              <a:rPr lang="en-US" dirty="0">
                <a:latin typeface="Cambria"/>
                <a:ea typeface="Cambria"/>
              </a:rPr>
              <a:t>References </a:t>
            </a:r>
            <a:r>
              <a:rPr lang="en-US" b="1" dirty="0">
                <a:latin typeface="Cambria"/>
                <a:ea typeface="Cambria"/>
              </a:rPr>
              <a:t>environmental review</a:t>
            </a:r>
            <a:r>
              <a:rPr lang="en-US" dirty="0">
                <a:latin typeface="Cambria"/>
                <a:ea typeface="Cambria"/>
              </a:rPr>
              <a:t> requirements. </a:t>
            </a:r>
            <a:endParaRPr lang="en-US" dirty="0">
              <a:latin typeface="Cambria" panose="02040503050406030204" pitchFamily="18" charset="0"/>
              <a:ea typeface="Cambria" panose="02040503050406030204" pitchFamily="18" charset="0"/>
            </a:endParaRPr>
          </a:p>
          <a:p>
            <a:pPr marL="607695" lvl="1" indent="-457200"/>
            <a:r>
              <a:rPr lang="en-US" b="1" dirty="0">
                <a:latin typeface="Cambria"/>
                <a:ea typeface="Cambria"/>
              </a:rPr>
              <a:t>Implementation Schedule and Project Readiness</a:t>
            </a:r>
            <a:r>
              <a:rPr lang="en-US" dirty="0">
                <a:latin typeface="Cambria"/>
                <a:ea typeface="Cambria"/>
              </a:rPr>
              <a:t> (Rating Factor 3/Subfactor 3.3).</a:t>
            </a:r>
          </a:p>
          <a:p>
            <a:pPr marL="607695" lvl="1" indent="-457200"/>
            <a:r>
              <a:rPr lang="en-US" dirty="0">
                <a:latin typeface="Cambria"/>
                <a:ea typeface="Cambria"/>
              </a:rPr>
              <a:t>Please view </a:t>
            </a:r>
            <a:r>
              <a:rPr lang="en-US" b="1" dirty="0">
                <a:latin typeface="Cambria"/>
                <a:ea typeface="Cambria"/>
              </a:rPr>
              <a:t>page 11</a:t>
            </a:r>
            <a:r>
              <a:rPr lang="en-US" dirty="0">
                <a:latin typeface="Cambria"/>
                <a:ea typeface="Cambria"/>
              </a:rPr>
              <a:t> of the NOFO for definition.</a:t>
            </a:r>
          </a:p>
          <a:p>
            <a:pPr marL="150495" lvl="1" indent="0">
              <a:buNone/>
            </a:pPr>
            <a:endParaRPr lang="en-US" b="1" dirty="0">
              <a:latin typeface="Cambria" panose="02040503050406030204" pitchFamily="18" charset="0"/>
              <a:ea typeface="Cambria" panose="02040503050406030204" pitchFamily="18" charset="0"/>
            </a:endParaRPr>
          </a:p>
          <a:p>
            <a:pPr marL="150495" lvl="1" indent="0">
              <a:buNone/>
            </a:pPr>
            <a:r>
              <a:rPr lang="en-US" b="1" dirty="0">
                <a:latin typeface="Cambria"/>
                <a:ea typeface="Cambria"/>
              </a:rPr>
              <a:t>Available Funds:</a:t>
            </a:r>
          </a:p>
          <a:p>
            <a:pPr lvl="2">
              <a:buFont typeface="Arial" panose="020B0604020202020204" pitchFamily="34" charset="0"/>
              <a:buChar char="•"/>
            </a:pPr>
            <a:r>
              <a:rPr lang="en-US" sz="2400" b="1" dirty="0">
                <a:latin typeface="Cambria"/>
                <a:ea typeface="Cambria"/>
              </a:rPr>
              <a:t>$129 </a:t>
            </a:r>
            <a:r>
              <a:rPr lang="en-US" sz="2400" dirty="0">
                <a:latin typeface="Cambria"/>
                <a:ea typeface="Cambria"/>
              </a:rPr>
              <a:t>million available for </a:t>
            </a:r>
            <a:r>
              <a:rPr lang="en-US" sz="2400" b="1" dirty="0">
                <a:latin typeface="Cambria"/>
                <a:ea typeface="Cambria"/>
              </a:rPr>
              <a:t>FY 2022</a:t>
            </a:r>
            <a:r>
              <a:rPr lang="en-US" sz="2400" dirty="0">
                <a:latin typeface="Cambria"/>
                <a:ea typeface="Cambria"/>
              </a:rPr>
              <a:t>.</a:t>
            </a:r>
          </a:p>
          <a:p>
            <a:pPr lvl="2">
              <a:buFont typeface="Arial" panose="020B0604020202020204" pitchFamily="34" charset="0"/>
              <a:buChar char="•"/>
            </a:pPr>
            <a:r>
              <a:rPr lang="en-US" sz="2400" dirty="0">
                <a:latin typeface="Cambria"/>
                <a:ea typeface="Cambria"/>
              </a:rPr>
              <a:t>Increased maximum request amount from </a:t>
            </a:r>
            <a:r>
              <a:rPr lang="en-US" sz="2400" b="1" dirty="0">
                <a:latin typeface="Cambria"/>
                <a:ea typeface="Cambria"/>
              </a:rPr>
              <a:t>$5 million</a:t>
            </a:r>
            <a:r>
              <a:rPr lang="en-US" sz="2400" dirty="0">
                <a:latin typeface="Cambria"/>
                <a:ea typeface="Cambria"/>
              </a:rPr>
              <a:t> </a:t>
            </a:r>
            <a:r>
              <a:rPr lang="en-US" sz="2400" b="1" dirty="0">
                <a:latin typeface="Cambria"/>
                <a:ea typeface="Cambria"/>
              </a:rPr>
              <a:t>to $7.5 million.</a:t>
            </a:r>
          </a:p>
          <a:p>
            <a:pPr marL="150495" lvl="1" indent="0">
              <a:buNone/>
            </a:pPr>
            <a:endParaRPr lang="en-US">
              <a:latin typeface="Cambria" panose="02040503050406030204" pitchFamily="18" charset="0"/>
              <a:ea typeface="Cambria" panose="02040503050406030204" pitchFamily="18" charset="0"/>
            </a:endParaRPr>
          </a:p>
          <a:p>
            <a:pPr marL="150495" lvl="1" indent="0">
              <a:buNone/>
            </a:pPr>
            <a:r>
              <a:rPr lang="en-US" b="1" dirty="0">
                <a:latin typeface="Cambria"/>
                <a:ea typeface="Cambria"/>
              </a:rPr>
              <a:t>Period of Performance:</a:t>
            </a:r>
          </a:p>
          <a:p>
            <a:pPr lvl="2">
              <a:buFont typeface="Arial" panose="020B0604020202020204" pitchFamily="34" charset="0"/>
              <a:buChar char="•"/>
            </a:pPr>
            <a:r>
              <a:rPr lang="en-US" sz="2400" dirty="0">
                <a:latin typeface="Cambria"/>
                <a:ea typeface="Cambria"/>
              </a:rPr>
              <a:t>Project Start and End dates to reflect </a:t>
            </a:r>
            <a:r>
              <a:rPr lang="en-US" sz="2400" b="1" dirty="0">
                <a:latin typeface="Cambria"/>
                <a:ea typeface="Cambria"/>
              </a:rPr>
              <a:t>7/13/2023</a:t>
            </a:r>
            <a:r>
              <a:rPr lang="en-US" sz="2400" dirty="0">
                <a:latin typeface="Cambria"/>
                <a:ea typeface="Cambria"/>
              </a:rPr>
              <a:t> to </a:t>
            </a:r>
            <a:r>
              <a:rPr lang="en-US" sz="2400" b="1" dirty="0">
                <a:latin typeface="Cambria"/>
                <a:ea typeface="Cambria"/>
              </a:rPr>
              <a:t>7/12/2028</a:t>
            </a:r>
            <a:r>
              <a:rPr lang="en-US" sz="2600" dirty="0">
                <a:latin typeface="Cambria"/>
                <a:ea typeface="Cambria"/>
              </a:rPr>
              <a:t>.</a:t>
            </a:r>
          </a:p>
          <a:p>
            <a:pPr lvl="2">
              <a:buFont typeface="Courier New" panose="02070309020205020404" pitchFamily="49" charset="0"/>
              <a:buChar char="o"/>
            </a:pPr>
            <a:endParaRPr lang="en-US">
              <a:latin typeface="Cambria" panose="02040503050406030204" pitchFamily="18" charset="0"/>
              <a:ea typeface="Cambria" panose="02040503050406030204" pitchFamily="18" charset="0"/>
            </a:endParaRPr>
          </a:p>
          <a:p>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1062133" y="1187026"/>
            <a:ext cx="5839170" cy="46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 name="Group 2">
            <a:extLst>
              <a:ext uri="{FF2B5EF4-FFF2-40B4-BE49-F238E27FC236}">
                <a16:creationId xmlns:a16="http://schemas.microsoft.com/office/drawing/2014/main" id="{8D0E2DDE-C86B-BA1F-3D25-D4C670EDE008}"/>
              </a:ext>
            </a:extLst>
          </p:cNvPr>
          <p:cNvGrpSpPr/>
          <p:nvPr/>
        </p:nvGrpSpPr>
        <p:grpSpPr>
          <a:xfrm rot="10800000">
            <a:off x="-13721" y="-22486"/>
            <a:ext cx="431658" cy="5165985"/>
            <a:chOff x="-13721" y="-22485"/>
            <a:chExt cx="493405" cy="5165985"/>
          </a:xfrm>
        </p:grpSpPr>
        <p:pic>
          <p:nvPicPr>
            <p:cNvPr id="5" name="Picture 4">
              <a:extLst>
                <a:ext uri="{FF2B5EF4-FFF2-40B4-BE49-F238E27FC236}">
                  <a16:creationId xmlns:a16="http://schemas.microsoft.com/office/drawing/2014/main" id="{28806D2A-3DED-10D1-B74C-77586D914E1D}"/>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0FFAC2E6-CFEF-B974-4159-ED4D759553AA}"/>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E5B2BC11-A3D5-5712-6AE7-CD2DA401AC45}"/>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E3C844D6-3C06-9058-69AF-E29CE10C85E9}"/>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D8F96644-DAA1-AA82-46F5-76C7CE3559AD}"/>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40868605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7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2800" i="0">
                <a:solidFill>
                  <a:srgbClr val="FFFFFF"/>
                </a:solidFill>
              </a:rPr>
              <a:pPr eaLnBrk="1" hangingPunct="1">
                <a:spcAft>
                  <a:spcPts val="600"/>
                </a:spcAft>
              </a:pPr>
              <a:t>80</a:t>
            </a:fld>
            <a:endParaRPr lang="en-US" sz="2800" i="0">
              <a:solidFill>
                <a:srgbClr val="FFFFFF"/>
              </a:solidFill>
            </a:endParaRPr>
          </a:p>
        </p:txBody>
      </p:sp>
      <p:sp>
        <p:nvSpPr>
          <p:cNvPr id="8" name="TextBox 7">
            <a:extLst>
              <a:ext uri="{FF2B5EF4-FFF2-40B4-BE49-F238E27FC236}">
                <a16:creationId xmlns:a16="http://schemas.microsoft.com/office/drawing/2014/main" id="{70CF28BD-2C07-458F-B038-B178EC31F04C}"/>
              </a:ext>
            </a:extLst>
          </p:cNvPr>
          <p:cNvSpPr txBox="1"/>
          <p:nvPr/>
        </p:nvSpPr>
        <p:spPr>
          <a:xfrm>
            <a:off x="976746" y="1140969"/>
            <a:ext cx="7378492" cy="3323987"/>
          </a:xfrm>
          <a:prstGeom prst="rect">
            <a:avLst/>
          </a:prstGeom>
          <a:noFill/>
        </p:spPr>
        <p:txBody>
          <a:bodyPr wrap="square" rtlCol="0">
            <a:spAutoFit/>
          </a:bodyPr>
          <a:lstStyle/>
          <a:p>
            <a:pPr marL="457200" indent="-457200">
              <a:buFont typeface="+mj-lt"/>
              <a:buAutoNum type="arabicPeriod" startAt="5"/>
            </a:pPr>
            <a:r>
              <a:rPr lang="en-US" sz="2400" b="1">
                <a:solidFill>
                  <a:schemeClr val="accent4">
                    <a:lumMod val="50000"/>
                  </a:schemeClr>
                </a:solidFill>
                <a:latin typeface="Cambria" panose="02040503050406030204" pitchFamily="18" charset="0"/>
                <a:ea typeface="Cambria" panose="02040503050406030204" pitchFamily="18" charset="0"/>
              </a:rPr>
              <a:t>Investment of IHBG competitive funds</a:t>
            </a:r>
          </a:p>
          <a:p>
            <a:pPr marL="461963"/>
            <a:r>
              <a:rPr lang="en-US">
                <a:latin typeface="Cambria" panose="02040503050406030204" pitchFamily="18" charset="0"/>
                <a:ea typeface="Cambria" panose="02040503050406030204" pitchFamily="18" charset="0"/>
              </a:rPr>
              <a:t>IHBG Competitive Grant funds awarded under this NOFO may not be invested pursuant to section 204(b) of NAHASDA. Applications that propose to invest IHBG Competitive Grant funds will not be funded.</a:t>
            </a:r>
          </a:p>
          <a:p>
            <a:pPr marL="461963"/>
            <a:endParaRPr lang="en-US">
              <a:latin typeface="Cambria" panose="02040503050406030204" pitchFamily="18" charset="0"/>
              <a:ea typeface="Cambria" panose="02040503050406030204" pitchFamily="18" charset="0"/>
            </a:endParaRPr>
          </a:p>
          <a:p>
            <a:pPr marL="515938" indent="-515938">
              <a:buFont typeface="+mj-lt"/>
              <a:buAutoNum type="arabicPeriod" startAt="6"/>
            </a:pPr>
            <a:r>
              <a:rPr lang="en-US" sz="2400" b="1">
                <a:solidFill>
                  <a:schemeClr val="accent4">
                    <a:lumMod val="50000"/>
                  </a:schemeClr>
                </a:solidFill>
                <a:latin typeface="Cambria" panose="02040503050406030204" pitchFamily="18" charset="0"/>
                <a:ea typeface="Cambria" panose="02040503050406030204" pitchFamily="18" charset="0"/>
              </a:rPr>
              <a:t>Title VI Loan Guarantees:</a:t>
            </a:r>
            <a:r>
              <a:rPr lang="en-US" b="1">
                <a:solidFill>
                  <a:schemeClr val="accent4">
                    <a:lumMod val="50000"/>
                  </a:schemeClr>
                </a:solidFill>
                <a:latin typeface="Cambria" panose="02040503050406030204" pitchFamily="18" charset="0"/>
                <a:ea typeface="Cambria" panose="02040503050406030204" pitchFamily="18" charset="0"/>
              </a:rPr>
              <a:t> </a:t>
            </a:r>
            <a:r>
              <a:rPr lang="en-US">
                <a:latin typeface="Cambria" panose="02040503050406030204" pitchFamily="18" charset="0"/>
                <a:ea typeface="Cambria" panose="02040503050406030204" pitchFamily="18" charset="0"/>
              </a:rPr>
              <a:t>IHBG Competitive Grant funds awarded under this NOFO may not be used to fund guarantees under Title VI of NAHASDA. Applications that propose to spend funds for this purpose will not be funded</a:t>
            </a:r>
            <a:r>
              <a:rPr lang="en-US"/>
              <a:t>.</a:t>
            </a:r>
            <a:endParaRPr lang="en-US" sz="2400" b="1">
              <a:solidFill>
                <a:schemeClr val="bg1">
                  <a:lumMod val="95000"/>
                  <a:lumOff val="5000"/>
                </a:schemeClr>
              </a:solidFill>
            </a:endParaRPr>
          </a:p>
          <a:p>
            <a:pPr marL="461963"/>
            <a:endParaRPr lang="en-US"/>
          </a:p>
          <a:p>
            <a:endParaRPr lang="en-US"/>
          </a:p>
        </p:txBody>
      </p:sp>
      <p:sp>
        <p:nvSpPr>
          <p:cNvPr id="6" name="Rectangle 5">
            <a:extLst>
              <a:ext uri="{FF2B5EF4-FFF2-40B4-BE49-F238E27FC236}">
                <a16:creationId xmlns:a16="http://schemas.microsoft.com/office/drawing/2014/main" id="{D9BBBB05-2C54-47B5-8344-0690F4520066}"/>
              </a:ext>
            </a:extLst>
          </p:cNvPr>
          <p:cNvSpPr/>
          <p:nvPr/>
        </p:nvSpPr>
        <p:spPr>
          <a:xfrm>
            <a:off x="775854" y="317956"/>
            <a:ext cx="7000915" cy="646331"/>
          </a:xfrm>
          <a:prstGeom prst="rect">
            <a:avLst/>
          </a:prstGeom>
        </p:spPr>
        <p:txBody>
          <a:bodyPr wrap="square">
            <a:spAutoFit/>
          </a:bodyPr>
          <a:lstStyle/>
          <a:p>
            <a:pPr lvl="0" defTabSz="685800">
              <a:lnSpc>
                <a:spcPct val="90000"/>
              </a:lnSpc>
              <a:spcBef>
                <a:spcPts val="750"/>
              </a:spcBef>
            </a:pPr>
            <a:r>
              <a:rPr lang="en-US" sz="4000" b="1">
                <a:latin typeface="Cambria" panose="02040503050406030204" pitchFamily="18" charset="0"/>
                <a:cs typeface="Arial" panose="020B0604020202020204" pitchFamily="34" charset="0"/>
              </a:rPr>
              <a:t>Funding Restrictions</a:t>
            </a:r>
            <a:endParaRPr lang="en-US" sz="4000"/>
          </a:p>
        </p:txBody>
      </p:sp>
      <p:cxnSp>
        <p:nvCxnSpPr>
          <p:cNvPr id="5" name="Straight Connector 4">
            <a:extLst>
              <a:ext uri="{FF2B5EF4-FFF2-40B4-BE49-F238E27FC236}">
                <a16:creationId xmlns:a16="http://schemas.microsoft.com/office/drawing/2014/main" id="{4A6C1CFE-AA4C-4960-A015-73F06C5C36F0}"/>
              </a:ext>
            </a:extLst>
          </p:cNvPr>
          <p:cNvCxnSpPr>
            <a:cxnSpLocks/>
          </p:cNvCxnSpPr>
          <p:nvPr/>
        </p:nvCxnSpPr>
        <p:spPr>
          <a:xfrm>
            <a:off x="900546" y="995442"/>
            <a:ext cx="5638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6238B66D-73E7-4E10-9FDC-47FFAD0558E6}"/>
              </a:ext>
            </a:extLst>
          </p:cNvPr>
          <p:cNvSpPr txBox="1">
            <a:spLocks/>
          </p:cNvSpPr>
          <p:nvPr/>
        </p:nvSpPr>
        <p:spPr bwMode="gray">
          <a:xfrm>
            <a:off x="7709103" y="4191112"/>
            <a:ext cx="584825" cy="273844"/>
          </a:xfrm>
          <a:prstGeom prst="rect">
            <a:avLst/>
          </a:prstGeom>
        </p:spPr>
        <p:txBody>
          <a:bodyPr vert="horz" lIns="91440" tIns="45720" rIns="91440" bIns="45720" rtlCol="0" anchor="ctr">
            <a:normAutofit fontScale="92500" lnSpcReduction="20000"/>
          </a:bodyPr>
          <a:lstStyle>
            <a:defPPr>
              <a:defRPr lang="en-US"/>
            </a:defPPr>
            <a:lvl1pPr marL="0" algn="r" defTabSz="457200" rtl="0" eaLnBrk="1" latinLnBrk="0" hangingPunct="1">
              <a:defRPr sz="15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D326A9-C7FB-474D-8472-18C731E71348}" type="slidenum">
              <a:rPr lang="en-US" smtClean="0">
                <a:solidFill>
                  <a:schemeClr val="accent1"/>
                </a:solidFill>
              </a:rPr>
              <a:pPr/>
              <a:t>80</a:t>
            </a:fld>
            <a:endParaRPr lang="en-US">
              <a:solidFill>
                <a:schemeClr val="accent1"/>
              </a:solidFill>
            </a:endParaRPr>
          </a:p>
        </p:txBody>
      </p:sp>
      <p:grpSp>
        <p:nvGrpSpPr>
          <p:cNvPr id="3" name="Group 2">
            <a:extLst>
              <a:ext uri="{FF2B5EF4-FFF2-40B4-BE49-F238E27FC236}">
                <a16:creationId xmlns:a16="http://schemas.microsoft.com/office/drawing/2014/main" id="{702BF1EC-AF97-75A7-66DE-4CF2598656BE}"/>
              </a:ext>
            </a:extLst>
          </p:cNvPr>
          <p:cNvGrpSpPr/>
          <p:nvPr/>
        </p:nvGrpSpPr>
        <p:grpSpPr>
          <a:xfrm rot="10800000">
            <a:off x="-13721" y="-22486"/>
            <a:ext cx="431658" cy="5165985"/>
            <a:chOff x="-13721" y="-22485"/>
            <a:chExt cx="493405" cy="5165985"/>
          </a:xfrm>
        </p:grpSpPr>
        <p:pic>
          <p:nvPicPr>
            <p:cNvPr id="4" name="Picture 3">
              <a:extLst>
                <a:ext uri="{FF2B5EF4-FFF2-40B4-BE49-F238E27FC236}">
                  <a16:creationId xmlns:a16="http://schemas.microsoft.com/office/drawing/2014/main" id="{818E23E9-9708-71B5-6AD9-BA27F20F2BB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2" name="Picture 11">
              <a:extLst>
                <a:ext uri="{FF2B5EF4-FFF2-40B4-BE49-F238E27FC236}">
                  <a16:creationId xmlns:a16="http://schemas.microsoft.com/office/drawing/2014/main" id="{19E2791C-6113-E7BA-43AB-AB63D66B92B6}"/>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3" name="Group 12">
            <a:extLst>
              <a:ext uri="{FF2B5EF4-FFF2-40B4-BE49-F238E27FC236}">
                <a16:creationId xmlns:a16="http://schemas.microsoft.com/office/drawing/2014/main" id="{7E4B1975-E68A-00D6-FC10-3E271B5474EC}"/>
              </a:ext>
            </a:extLst>
          </p:cNvPr>
          <p:cNvGrpSpPr/>
          <p:nvPr/>
        </p:nvGrpSpPr>
        <p:grpSpPr>
          <a:xfrm>
            <a:off x="8750794" y="-22485"/>
            <a:ext cx="431659" cy="5165985"/>
            <a:chOff x="-13721" y="-22485"/>
            <a:chExt cx="493405" cy="5165985"/>
          </a:xfrm>
        </p:grpSpPr>
        <p:pic>
          <p:nvPicPr>
            <p:cNvPr id="14" name="Picture 13">
              <a:extLst>
                <a:ext uri="{FF2B5EF4-FFF2-40B4-BE49-F238E27FC236}">
                  <a16:creationId xmlns:a16="http://schemas.microsoft.com/office/drawing/2014/main" id="{E2485C4E-2C7B-DD3B-59BF-36B3F6641A41}"/>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5" name="Picture 14">
              <a:extLst>
                <a:ext uri="{FF2B5EF4-FFF2-40B4-BE49-F238E27FC236}">
                  <a16:creationId xmlns:a16="http://schemas.microsoft.com/office/drawing/2014/main" id="{B61C1001-BBF2-7A44-2D7B-F176D3959DCC}"/>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3497106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707148" y="214991"/>
            <a:ext cx="6683765" cy="960668"/>
          </a:xfrm>
        </p:spPr>
        <p:txBody>
          <a:bodyPr rtlCol="0">
            <a:normAutofit/>
          </a:bodyPr>
          <a:lstStyle/>
          <a:p>
            <a:pPr algn="r" eaLnBrk="1" fontAlgn="auto" hangingPunct="1">
              <a:spcAft>
                <a:spcPts val="0"/>
              </a:spcAft>
              <a:defRPr/>
            </a:pPr>
            <a:r>
              <a:rPr lang="en-US" sz="3300" b="1">
                <a:latin typeface="Cambria" panose="02040503050406030204" pitchFamily="18" charset="0"/>
                <a:cs typeface="Arial" panose="020B0604020202020204" pitchFamily="34" charset="0"/>
              </a:rPr>
              <a:t>Other Submission Requirements</a:t>
            </a:r>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00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3200" i="0">
                <a:solidFill>
                  <a:srgbClr val="FFFFFF"/>
                </a:solidFill>
              </a:rPr>
              <a:pPr eaLnBrk="1" hangingPunct="1">
                <a:spcAft>
                  <a:spcPts val="600"/>
                </a:spcAft>
              </a:pPr>
              <a:t>81</a:t>
            </a:fld>
            <a:endParaRPr lang="en-US" sz="3200" i="0">
              <a:solidFill>
                <a:srgbClr val="FFFFFF"/>
              </a:solidFill>
            </a:endParaRPr>
          </a:p>
        </p:txBody>
      </p:sp>
      <p:sp>
        <p:nvSpPr>
          <p:cNvPr id="2" name="Text Placeholder 1">
            <a:extLst>
              <a:ext uri="{FF2B5EF4-FFF2-40B4-BE49-F238E27FC236}">
                <a16:creationId xmlns:a16="http://schemas.microsoft.com/office/drawing/2014/main" id="{A33B5A62-9656-4262-BE8E-2CD15DAB2F24}"/>
              </a:ext>
            </a:extLst>
          </p:cNvPr>
          <p:cNvSpPr>
            <a:spLocks noGrp="1"/>
          </p:cNvSpPr>
          <p:nvPr>
            <p:ph type="body" idx="4294967295"/>
          </p:nvPr>
        </p:nvSpPr>
        <p:spPr>
          <a:xfrm>
            <a:off x="966787" y="1428750"/>
            <a:ext cx="7210425" cy="2286000"/>
          </a:xfrm>
        </p:spPr>
        <p:txBody>
          <a:bodyPr>
            <a:normAutofit/>
          </a:bodyPr>
          <a:lstStyle/>
          <a:p>
            <a:pPr marL="0" indent="0">
              <a:buNone/>
            </a:pPr>
            <a:r>
              <a:rPr lang="en-US" sz="2800" b="1">
                <a:latin typeface="Cambria" panose="02040503050406030204" pitchFamily="18" charset="0"/>
                <a:ea typeface="Cambria" panose="02040503050406030204" pitchFamily="18" charset="0"/>
              </a:rPr>
              <a:t>Application Certifications and Assurances</a:t>
            </a:r>
          </a:p>
          <a:p>
            <a:pPr marL="0" indent="0">
              <a:buNone/>
            </a:pPr>
            <a:r>
              <a:rPr lang="en-US" sz="2800" b="1">
                <a:latin typeface="Cambria" panose="02040503050406030204" pitchFamily="18" charset="0"/>
                <a:ea typeface="Cambria" panose="02040503050406030204" pitchFamily="18" charset="0"/>
              </a:rPr>
              <a:t>Lead Based Paint Requirements</a:t>
            </a:r>
            <a:endParaRPr lang="en-US" sz="2800" b="1" i="1">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6A1B1880-21A3-4E76-A041-FAC088AA1249}"/>
              </a:ext>
            </a:extLst>
          </p:cNvPr>
          <p:cNvCxnSpPr>
            <a:cxnSpLocks/>
          </p:cNvCxnSpPr>
          <p:nvPr/>
        </p:nvCxnSpPr>
        <p:spPr>
          <a:xfrm>
            <a:off x="1039130" y="1068531"/>
            <a:ext cx="6019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71ABE541-3CA8-4877-AC73-CD38727F2DDA}"/>
              </a:ext>
            </a:extLst>
          </p:cNvPr>
          <p:cNvSpPr txBox="1">
            <a:spLocks/>
          </p:cNvSpPr>
          <p:nvPr/>
        </p:nvSpPr>
        <p:spPr bwMode="gray">
          <a:xfrm>
            <a:off x="7709103" y="4191112"/>
            <a:ext cx="584825" cy="273844"/>
          </a:xfrm>
          <a:prstGeom prst="rect">
            <a:avLst/>
          </a:prstGeom>
        </p:spPr>
        <p:txBody>
          <a:bodyPr vert="horz" lIns="91440" tIns="45720" rIns="91440" bIns="45720" rtlCol="0" anchor="ctr">
            <a:normAutofit fontScale="92500" lnSpcReduction="20000"/>
          </a:bodyPr>
          <a:lstStyle>
            <a:defPPr>
              <a:defRPr lang="en-US"/>
            </a:defPPr>
            <a:lvl1pPr marL="0" algn="r" defTabSz="457200" rtl="0" eaLnBrk="1" latinLnBrk="0" hangingPunct="1">
              <a:defRPr sz="15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D326A9-C7FB-474D-8472-18C731E71348}" type="slidenum">
              <a:rPr lang="en-US" smtClean="0">
                <a:solidFill>
                  <a:schemeClr val="accent1"/>
                </a:solidFill>
              </a:rPr>
              <a:pPr/>
              <a:t>81</a:t>
            </a:fld>
            <a:endParaRPr lang="en-US">
              <a:solidFill>
                <a:schemeClr val="accent1"/>
              </a:solidFill>
            </a:endParaRPr>
          </a:p>
        </p:txBody>
      </p:sp>
      <p:grpSp>
        <p:nvGrpSpPr>
          <p:cNvPr id="4" name="Group 3">
            <a:extLst>
              <a:ext uri="{FF2B5EF4-FFF2-40B4-BE49-F238E27FC236}">
                <a16:creationId xmlns:a16="http://schemas.microsoft.com/office/drawing/2014/main" id="{B67313B2-77AE-B308-2D20-4D97ACCB5624}"/>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ED35ADBD-7358-80A5-C4AC-9D43CEE19FF4}"/>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1" name="Picture 10">
              <a:extLst>
                <a:ext uri="{FF2B5EF4-FFF2-40B4-BE49-F238E27FC236}">
                  <a16:creationId xmlns:a16="http://schemas.microsoft.com/office/drawing/2014/main" id="{73343041-B6E1-46C8-38D8-59EE4CB569A3}"/>
                </a:ext>
              </a:extLst>
            </p:cNvPr>
            <p:cNvPicPr>
              <a:picLocks noChangeAspect="1"/>
            </p:cNvPicPr>
            <p:nvPr/>
          </p:nvPicPr>
          <p:blipFill>
            <a:blip r:embed="rId3"/>
            <a:stretch>
              <a:fillRect/>
            </a:stretch>
          </p:blipFill>
          <p:spPr>
            <a:xfrm rot="5400000">
              <a:off x="-1317140" y="3346676"/>
              <a:ext cx="3100243" cy="493405"/>
            </a:xfrm>
            <a:prstGeom prst="rect">
              <a:avLst/>
            </a:prstGeom>
          </p:spPr>
        </p:pic>
      </p:grpSp>
      <p:grpSp>
        <p:nvGrpSpPr>
          <p:cNvPr id="12" name="Group 11">
            <a:extLst>
              <a:ext uri="{FF2B5EF4-FFF2-40B4-BE49-F238E27FC236}">
                <a16:creationId xmlns:a16="http://schemas.microsoft.com/office/drawing/2014/main" id="{10719AAD-DE46-16D8-6C68-56D19FA3C129}"/>
              </a:ext>
            </a:extLst>
          </p:cNvPr>
          <p:cNvGrpSpPr/>
          <p:nvPr/>
        </p:nvGrpSpPr>
        <p:grpSpPr>
          <a:xfrm>
            <a:off x="8750794" y="-22485"/>
            <a:ext cx="431659" cy="5165985"/>
            <a:chOff x="-13721" y="-22485"/>
            <a:chExt cx="493405" cy="5165985"/>
          </a:xfrm>
        </p:grpSpPr>
        <p:pic>
          <p:nvPicPr>
            <p:cNvPr id="13" name="Picture 12">
              <a:extLst>
                <a:ext uri="{FF2B5EF4-FFF2-40B4-BE49-F238E27FC236}">
                  <a16:creationId xmlns:a16="http://schemas.microsoft.com/office/drawing/2014/main" id="{42546D9C-51E8-5D1D-3699-25099E82E7D5}"/>
                </a:ext>
              </a:extLst>
            </p:cNvPr>
            <p:cNvPicPr>
              <a:picLocks noChangeAspect="1"/>
            </p:cNvPicPr>
            <p:nvPr/>
          </p:nvPicPr>
          <p:blipFill>
            <a:blip r:embed="rId3"/>
            <a:stretch>
              <a:fillRect/>
            </a:stretch>
          </p:blipFill>
          <p:spPr>
            <a:xfrm rot="5400000">
              <a:off x="-1317140" y="1280934"/>
              <a:ext cx="3100243" cy="493405"/>
            </a:xfrm>
            <a:prstGeom prst="rect">
              <a:avLst/>
            </a:prstGeom>
          </p:spPr>
        </p:pic>
        <p:pic>
          <p:nvPicPr>
            <p:cNvPr id="14" name="Picture 13">
              <a:extLst>
                <a:ext uri="{FF2B5EF4-FFF2-40B4-BE49-F238E27FC236}">
                  <a16:creationId xmlns:a16="http://schemas.microsoft.com/office/drawing/2014/main" id="{76C09BDC-24F8-5C7C-94A3-5669BA69FB02}"/>
                </a:ext>
              </a:extLst>
            </p:cNvPr>
            <p:cNvPicPr>
              <a:picLocks noChangeAspect="1"/>
            </p:cNvPicPr>
            <p:nvPr/>
          </p:nvPicPr>
          <p:blipFill>
            <a:blip r:embed="rId3"/>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1463994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400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7A6618F7-17C1-4187-B85C-C324E5499762}" type="slidenum">
              <a:rPr lang="en-US" sz="3200" i="0">
                <a:solidFill>
                  <a:srgbClr val="FFFFFF"/>
                </a:solidFill>
              </a:rPr>
              <a:pPr eaLnBrk="1" hangingPunct="1">
                <a:spcAft>
                  <a:spcPts val="600"/>
                </a:spcAft>
              </a:pPr>
              <a:t>82</a:t>
            </a:fld>
            <a:endParaRPr lang="en-US" sz="3200" i="0">
              <a:solidFill>
                <a:srgbClr val="FFFFFF"/>
              </a:solidFill>
            </a:endParaRPr>
          </a:p>
        </p:txBody>
      </p:sp>
      <p:sp>
        <p:nvSpPr>
          <p:cNvPr id="2" name="Text Placeholder 1">
            <a:extLst>
              <a:ext uri="{FF2B5EF4-FFF2-40B4-BE49-F238E27FC236}">
                <a16:creationId xmlns:a16="http://schemas.microsoft.com/office/drawing/2014/main" id="{A33B5A62-9656-4262-BE8E-2CD15DAB2F24}"/>
              </a:ext>
            </a:extLst>
          </p:cNvPr>
          <p:cNvSpPr>
            <a:spLocks noGrp="1"/>
          </p:cNvSpPr>
          <p:nvPr>
            <p:ph type="body" idx="4294967295"/>
          </p:nvPr>
        </p:nvSpPr>
        <p:spPr>
          <a:xfrm>
            <a:off x="769178" y="1572643"/>
            <a:ext cx="7524750" cy="2316162"/>
          </a:xfrm>
        </p:spPr>
        <p:txBody>
          <a:bodyPr>
            <a:normAutofit/>
          </a:bodyPr>
          <a:lstStyle/>
          <a:p>
            <a:pPr marL="0" indent="0">
              <a:buNone/>
            </a:pPr>
            <a:endParaRPr lang="en-US" sz="1100" b="1">
              <a:latin typeface="Cambria" panose="02040503050406030204" pitchFamily="18" charset="0"/>
              <a:ea typeface="Cambria" panose="02040503050406030204" pitchFamily="18" charset="0"/>
            </a:endParaRPr>
          </a:p>
          <a:p>
            <a:pPr marL="0" indent="0" algn="ctr">
              <a:buNone/>
            </a:pPr>
            <a:r>
              <a:rPr lang="en-US" sz="4800" b="1">
                <a:latin typeface="Cambria" panose="02040503050406030204" pitchFamily="18" charset="0"/>
                <a:ea typeface="Cambria" panose="02040503050406030204" pitchFamily="18" charset="0"/>
              </a:rPr>
              <a:t>End of the NOFO Overview</a:t>
            </a:r>
          </a:p>
        </p:txBody>
      </p:sp>
      <p:sp>
        <p:nvSpPr>
          <p:cNvPr id="3" name="Slide Number Placeholder 3">
            <a:extLst>
              <a:ext uri="{FF2B5EF4-FFF2-40B4-BE49-F238E27FC236}">
                <a16:creationId xmlns:a16="http://schemas.microsoft.com/office/drawing/2014/main" id="{CE8BC4C2-799C-402A-AB9E-470FA69181DE}"/>
              </a:ext>
            </a:extLst>
          </p:cNvPr>
          <p:cNvSpPr txBox="1">
            <a:spLocks/>
          </p:cNvSpPr>
          <p:nvPr/>
        </p:nvSpPr>
        <p:spPr bwMode="gray">
          <a:xfrm>
            <a:off x="7709103" y="4191112"/>
            <a:ext cx="584825" cy="273844"/>
          </a:xfrm>
          <a:prstGeom prst="rect">
            <a:avLst/>
          </a:prstGeom>
        </p:spPr>
        <p:txBody>
          <a:bodyPr vert="horz" lIns="91440" tIns="45720" rIns="91440" bIns="45720" rtlCol="0" anchor="ctr">
            <a:normAutofit fontScale="92500" lnSpcReduction="20000"/>
          </a:bodyPr>
          <a:lstStyle>
            <a:defPPr>
              <a:defRPr lang="en-US"/>
            </a:defPPr>
            <a:lvl1pPr marL="0" algn="r" defTabSz="457200" rtl="0" eaLnBrk="1" latinLnBrk="0" hangingPunct="1">
              <a:defRPr sz="15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D326A9-C7FB-474D-8472-18C731E71348}" type="slidenum">
              <a:rPr lang="en-US" smtClean="0">
                <a:solidFill>
                  <a:schemeClr val="accent1"/>
                </a:solidFill>
              </a:rPr>
              <a:pPr/>
              <a:t>82</a:t>
            </a:fld>
            <a:endParaRPr lang="en-US">
              <a:solidFill>
                <a:schemeClr val="accent1"/>
              </a:solidFill>
            </a:endParaRPr>
          </a:p>
        </p:txBody>
      </p:sp>
      <p:grpSp>
        <p:nvGrpSpPr>
          <p:cNvPr id="4" name="Group 3">
            <a:extLst>
              <a:ext uri="{FF2B5EF4-FFF2-40B4-BE49-F238E27FC236}">
                <a16:creationId xmlns:a16="http://schemas.microsoft.com/office/drawing/2014/main" id="{2211255C-FA89-9067-9408-BE675A3B8AA5}"/>
              </a:ext>
            </a:extLst>
          </p:cNvPr>
          <p:cNvGrpSpPr/>
          <p:nvPr/>
        </p:nvGrpSpPr>
        <p:grpSpPr>
          <a:xfrm>
            <a:off x="2719" y="-21762"/>
            <a:ext cx="9160260" cy="477818"/>
            <a:chOff x="2719" y="-21763"/>
            <a:chExt cx="9160260" cy="703121"/>
          </a:xfrm>
        </p:grpSpPr>
        <p:pic>
          <p:nvPicPr>
            <p:cNvPr id="9" name="Picture 8">
              <a:extLst>
                <a:ext uri="{FF2B5EF4-FFF2-40B4-BE49-F238E27FC236}">
                  <a16:creationId xmlns:a16="http://schemas.microsoft.com/office/drawing/2014/main" id="{364B7A05-CD00-0627-C6B5-B3683ABC76CF}"/>
                </a:ext>
              </a:extLst>
            </p:cNvPr>
            <p:cNvPicPr>
              <a:picLocks noChangeAspect="1"/>
            </p:cNvPicPr>
            <p:nvPr/>
          </p:nvPicPr>
          <p:blipFill>
            <a:blip r:embed="rId3"/>
            <a:stretch>
              <a:fillRect/>
            </a:stretch>
          </p:blipFill>
          <p:spPr>
            <a:xfrm rot="10800000">
              <a:off x="4572000" y="-11246"/>
              <a:ext cx="4590979" cy="692604"/>
            </a:xfrm>
            <a:prstGeom prst="rect">
              <a:avLst/>
            </a:prstGeom>
          </p:spPr>
        </p:pic>
        <p:pic>
          <p:nvPicPr>
            <p:cNvPr id="10" name="Picture 9">
              <a:extLst>
                <a:ext uri="{FF2B5EF4-FFF2-40B4-BE49-F238E27FC236}">
                  <a16:creationId xmlns:a16="http://schemas.microsoft.com/office/drawing/2014/main" id="{8AE9549D-19F2-A4D1-2D1C-14000B401944}"/>
                </a:ext>
              </a:extLst>
            </p:cNvPr>
            <p:cNvPicPr>
              <a:picLocks noChangeAspect="1"/>
            </p:cNvPicPr>
            <p:nvPr/>
          </p:nvPicPr>
          <p:blipFill>
            <a:blip r:embed="rId3"/>
            <a:stretch>
              <a:fillRect/>
            </a:stretch>
          </p:blipFill>
          <p:spPr>
            <a:xfrm rot="10800000">
              <a:off x="2375940" y="-11247"/>
              <a:ext cx="3305331" cy="692604"/>
            </a:xfrm>
            <a:prstGeom prst="rect">
              <a:avLst/>
            </a:prstGeom>
          </p:spPr>
        </p:pic>
        <p:pic>
          <p:nvPicPr>
            <p:cNvPr id="11" name="Picture 10">
              <a:extLst>
                <a:ext uri="{FF2B5EF4-FFF2-40B4-BE49-F238E27FC236}">
                  <a16:creationId xmlns:a16="http://schemas.microsoft.com/office/drawing/2014/main" id="{FC834A07-D488-3B69-D3BA-BEC8B0F83B51}"/>
                </a:ext>
              </a:extLst>
            </p:cNvPr>
            <p:cNvPicPr>
              <a:picLocks noChangeAspect="1"/>
            </p:cNvPicPr>
            <p:nvPr/>
          </p:nvPicPr>
          <p:blipFill>
            <a:blip r:embed="rId3"/>
            <a:stretch>
              <a:fillRect/>
            </a:stretch>
          </p:blipFill>
          <p:spPr>
            <a:xfrm rot="10800000">
              <a:off x="2719" y="-21763"/>
              <a:ext cx="3100243" cy="703119"/>
            </a:xfrm>
            <a:prstGeom prst="rect">
              <a:avLst/>
            </a:prstGeom>
          </p:spPr>
        </p:pic>
      </p:grpSp>
      <p:grpSp>
        <p:nvGrpSpPr>
          <p:cNvPr id="12" name="Group 11">
            <a:extLst>
              <a:ext uri="{FF2B5EF4-FFF2-40B4-BE49-F238E27FC236}">
                <a16:creationId xmlns:a16="http://schemas.microsoft.com/office/drawing/2014/main" id="{16D3176F-7908-8D9B-6520-84E114BBB495}"/>
              </a:ext>
            </a:extLst>
          </p:cNvPr>
          <p:cNvGrpSpPr/>
          <p:nvPr/>
        </p:nvGrpSpPr>
        <p:grpSpPr>
          <a:xfrm>
            <a:off x="-16259" y="4676931"/>
            <a:ext cx="9160259" cy="477818"/>
            <a:chOff x="-16259" y="4451629"/>
            <a:chExt cx="9160259" cy="703120"/>
          </a:xfrm>
        </p:grpSpPr>
        <p:pic>
          <p:nvPicPr>
            <p:cNvPr id="13" name="Picture 12">
              <a:extLst>
                <a:ext uri="{FF2B5EF4-FFF2-40B4-BE49-F238E27FC236}">
                  <a16:creationId xmlns:a16="http://schemas.microsoft.com/office/drawing/2014/main" id="{C1E5C0B2-3DAD-4EB5-8E53-EF4DD436C3D6}"/>
                </a:ext>
              </a:extLst>
            </p:cNvPr>
            <p:cNvPicPr>
              <a:picLocks noChangeAspect="1"/>
            </p:cNvPicPr>
            <p:nvPr/>
          </p:nvPicPr>
          <p:blipFill>
            <a:blip r:embed="rId3"/>
            <a:stretch>
              <a:fillRect/>
            </a:stretch>
          </p:blipFill>
          <p:spPr>
            <a:xfrm>
              <a:off x="-16259" y="4451629"/>
              <a:ext cx="4590979" cy="692604"/>
            </a:xfrm>
            <a:prstGeom prst="rect">
              <a:avLst/>
            </a:prstGeom>
          </p:spPr>
        </p:pic>
        <p:pic>
          <p:nvPicPr>
            <p:cNvPr id="14" name="Picture 13">
              <a:extLst>
                <a:ext uri="{FF2B5EF4-FFF2-40B4-BE49-F238E27FC236}">
                  <a16:creationId xmlns:a16="http://schemas.microsoft.com/office/drawing/2014/main" id="{624EA860-A8B3-83DF-9B55-E0A13471FC99}"/>
                </a:ext>
              </a:extLst>
            </p:cNvPr>
            <p:cNvPicPr>
              <a:picLocks noChangeAspect="1"/>
            </p:cNvPicPr>
            <p:nvPr/>
          </p:nvPicPr>
          <p:blipFill>
            <a:blip r:embed="rId3"/>
            <a:stretch>
              <a:fillRect/>
            </a:stretch>
          </p:blipFill>
          <p:spPr>
            <a:xfrm>
              <a:off x="3465449" y="4451630"/>
              <a:ext cx="3305331" cy="692604"/>
            </a:xfrm>
            <a:prstGeom prst="rect">
              <a:avLst/>
            </a:prstGeom>
          </p:spPr>
        </p:pic>
        <p:pic>
          <p:nvPicPr>
            <p:cNvPr id="15" name="Picture 14">
              <a:extLst>
                <a:ext uri="{FF2B5EF4-FFF2-40B4-BE49-F238E27FC236}">
                  <a16:creationId xmlns:a16="http://schemas.microsoft.com/office/drawing/2014/main" id="{B6806F8A-2AD3-69DD-19FF-54813981854F}"/>
                </a:ext>
              </a:extLst>
            </p:cNvPr>
            <p:cNvPicPr>
              <a:picLocks noChangeAspect="1"/>
            </p:cNvPicPr>
            <p:nvPr/>
          </p:nvPicPr>
          <p:blipFill>
            <a:blip r:embed="rId3"/>
            <a:stretch>
              <a:fillRect/>
            </a:stretch>
          </p:blipFill>
          <p:spPr>
            <a:xfrm>
              <a:off x="6043757" y="4451629"/>
              <a:ext cx="3100243" cy="703120"/>
            </a:xfrm>
            <a:prstGeom prst="rect">
              <a:avLst/>
            </a:prstGeom>
          </p:spPr>
        </p:pic>
      </p:grpSp>
      <p:pic>
        <p:nvPicPr>
          <p:cNvPr id="16" name="Picture 2" descr="Squiggly Line Silhouette Image And Vector @ Silhouette.pics">
            <a:extLst>
              <a:ext uri="{FF2B5EF4-FFF2-40B4-BE49-F238E27FC236}">
                <a16:creationId xmlns:a16="http://schemas.microsoft.com/office/drawing/2014/main" id="{1D1501FC-134A-29D7-5AAB-DAB4CA7B58B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934" t="39691" r="30538" b="45795"/>
          <a:stretch/>
        </p:blipFill>
        <p:spPr bwMode="auto">
          <a:xfrm rot="10800000">
            <a:off x="2485949" y="2655788"/>
            <a:ext cx="4284831" cy="7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6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618932" y="23347"/>
            <a:ext cx="7279736" cy="960668"/>
          </a:xfrm>
        </p:spPr>
        <p:txBody>
          <a:bodyPr>
            <a:normAutofit/>
          </a:bodyPr>
          <a:lstStyle/>
          <a:p>
            <a:r>
              <a:rPr lang="en-US" sz="3600" b="1">
                <a:latin typeface="Cambria" panose="02040503050406030204" pitchFamily="18" charset="0"/>
                <a:ea typeface="Cambria" panose="02040503050406030204" pitchFamily="18" charset="0"/>
              </a:rPr>
              <a:t>Changes from Previous NOFO</a:t>
            </a:r>
            <a:r>
              <a:rPr lang="en-US" b="1">
                <a:latin typeface="Cambria" panose="02040503050406030204" pitchFamily="18" charset="0"/>
                <a:ea typeface="Cambria" panose="02040503050406030204" pitchFamily="18" charset="0"/>
              </a:rPr>
              <a:t> </a:t>
            </a:r>
            <a:r>
              <a:rPr lang="en-US" sz="1800" b="1">
                <a:latin typeface="Cambria" panose="02040503050406030204" pitchFamily="18" charset="0"/>
                <a:ea typeface="Cambria" panose="02040503050406030204" pitchFamily="18" charset="0"/>
              </a:rPr>
              <a:t>(cont.)</a:t>
            </a:r>
          </a:p>
        </p:txBody>
      </p:sp>
      <p:sp>
        <p:nvSpPr>
          <p:cNvPr id="5" name="Content Placeholder 4">
            <a:extLst>
              <a:ext uri="{FF2B5EF4-FFF2-40B4-BE49-F238E27FC236}">
                <a16:creationId xmlns:a16="http://schemas.microsoft.com/office/drawing/2014/main" id="{EDD614BC-C500-41C7-B5D7-A710411CC501}"/>
              </a:ext>
            </a:extLst>
          </p:cNvPr>
          <p:cNvSpPr>
            <a:spLocks noGrp="1"/>
          </p:cNvSpPr>
          <p:nvPr>
            <p:ph idx="1"/>
          </p:nvPr>
        </p:nvSpPr>
        <p:spPr>
          <a:xfrm>
            <a:off x="694957" y="899053"/>
            <a:ext cx="7754086" cy="4006317"/>
          </a:xfrm>
        </p:spPr>
        <p:txBody>
          <a:bodyPr vert="horz" lIns="91440" tIns="45720" rIns="91440" bIns="45720" rtlCol="0" anchor="t">
            <a:normAutofit/>
          </a:bodyPr>
          <a:lstStyle/>
          <a:p>
            <a:pPr marL="0" indent="0">
              <a:lnSpc>
                <a:spcPct val="120000"/>
              </a:lnSpc>
              <a:buNone/>
            </a:pPr>
            <a:r>
              <a:rPr lang="en-US" b="1" dirty="0">
                <a:solidFill>
                  <a:schemeClr val="accent6"/>
                </a:solidFill>
                <a:latin typeface="Cambria"/>
                <a:ea typeface="Cambria"/>
              </a:rPr>
              <a:t>Threshold Eligibility Requirements</a:t>
            </a:r>
          </a:p>
          <a:p>
            <a:pPr marL="0" marR="0" lvl="0" indent="0">
              <a:lnSpc>
                <a:spcPct val="120000"/>
              </a:lnSpc>
              <a:spcBef>
                <a:spcPts val="0"/>
              </a:spcBef>
              <a:spcAft>
                <a:spcPts val="10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indent="0">
              <a:lnSpc>
                <a:spcPct val="120000"/>
              </a:lnSpc>
              <a:spcBef>
                <a:spcPts val="0"/>
              </a:spcBef>
              <a:spcAft>
                <a:spcPts val="100"/>
              </a:spcAft>
              <a:buNone/>
            </a:pPr>
            <a:r>
              <a:rPr lang="en-US" b="1" dirty="0">
                <a:solidFill>
                  <a:srgbClr val="000000"/>
                </a:solidFill>
                <a:effectLst/>
                <a:latin typeface="Cambria"/>
                <a:ea typeface="Cambria"/>
                <a:cs typeface="Helvetica"/>
              </a:rPr>
              <a:t>Threshold </a:t>
            </a:r>
            <a:r>
              <a:rPr lang="en-US" b="1" dirty="0">
                <a:solidFill>
                  <a:srgbClr val="000000"/>
                </a:solidFill>
                <a:latin typeface="Cambria"/>
                <a:ea typeface="Cambria"/>
                <a:cs typeface="Helvetica"/>
              </a:rPr>
              <a:t>#7-Workplan</a:t>
            </a:r>
            <a:r>
              <a:rPr lang="en-US" b="1" dirty="0">
                <a:solidFill>
                  <a:srgbClr val="000000"/>
                </a:solidFill>
                <a:effectLst/>
                <a:latin typeface="Cambria"/>
                <a:ea typeface="Cambria"/>
                <a:cs typeface="Helvetica"/>
              </a:rPr>
              <a:t> Narrative: </a:t>
            </a:r>
            <a:r>
              <a:rPr lang="en-US" dirty="0">
                <a:solidFill>
                  <a:srgbClr val="000000"/>
                </a:solidFill>
                <a:effectLst/>
                <a:latin typeface="Cambria"/>
                <a:ea typeface="Cambria"/>
                <a:cs typeface="Helvetica"/>
              </a:rPr>
              <a:t>Added </a:t>
            </a:r>
            <a:r>
              <a:rPr lang="en-US" dirty="0">
                <a:solidFill>
                  <a:srgbClr val="000000"/>
                </a:solidFill>
                <a:latin typeface="Cambria"/>
                <a:ea typeface="Cambria"/>
                <a:cs typeface="Helvetica"/>
              </a:rPr>
              <a:t>a</a:t>
            </a:r>
            <a:r>
              <a:rPr lang="en-US" dirty="0">
                <a:solidFill>
                  <a:srgbClr val="000000"/>
                </a:solidFill>
                <a:effectLst/>
                <a:latin typeface="Cambria"/>
                <a:ea typeface="Cambria"/>
                <a:cs typeface="Helvetica"/>
              </a:rPr>
              <a:t> </a:t>
            </a:r>
            <a:r>
              <a:rPr lang="en-US" b="1" dirty="0">
                <a:solidFill>
                  <a:srgbClr val="000000"/>
                </a:solidFill>
                <a:effectLst/>
                <a:latin typeface="Cambria"/>
                <a:ea typeface="Cambria"/>
                <a:cs typeface="Helvetica"/>
              </a:rPr>
              <a:t>NOTE</a:t>
            </a:r>
            <a:r>
              <a:rPr lang="en-US" dirty="0">
                <a:solidFill>
                  <a:srgbClr val="000000"/>
                </a:solidFill>
                <a:effectLst/>
                <a:latin typeface="Cambria"/>
                <a:ea typeface="Cambria"/>
                <a:cs typeface="Helvetica"/>
              </a:rPr>
              <a:t> </a:t>
            </a:r>
            <a:r>
              <a:rPr lang="en-US" dirty="0">
                <a:solidFill>
                  <a:srgbClr val="000000"/>
                </a:solidFill>
                <a:latin typeface="Cambria"/>
                <a:ea typeface="Cambria"/>
                <a:cs typeface="Helvetica"/>
              </a:rPr>
              <a:t>to</a:t>
            </a:r>
            <a:r>
              <a:rPr lang="en-US" dirty="0">
                <a:solidFill>
                  <a:srgbClr val="000000"/>
                </a:solidFill>
                <a:effectLst/>
                <a:latin typeface="Cambria"/>
                <a:ea typeface="Cambria"/>
                <a:cs typeface="Helvetica"/>
              </a:rPr>
              <a:t> </a:t>
            </a:r>
            <a:r>
              <a:rPr lang="en-US" dirty="0">
                <a:solidFill>
                  <a:srgbClr val="000000"/>
                </a:solidFill>
                <a:latin typeface="Cambria"/>
                <a:ea typeface="Cambria"/>
                <a:cs typeface="Helvetica"/>
              </a:rPr>
              <a:t>clarify the</a:t>
            </a:r>
            <a:r>
              <a:rPr lang="en-US" dirty="0">
                <a:solidFill>
                  <a:srgbClr val="000000"/>
                </a:solidFill>
                <a:effectLst/>
                <a:latin typeface="Cambria"/>
                <a:ea typeface="Cambria"/>
                <a:cs typeface="Helvetica"/>
              </a:rPr>
              <a:t> use of tables within the Workplan Narrative in response to NOFO rating </a:t>
            </a:r>
            <a:r>
              <a:rPr lang="en-US" dirty="0">
                <a:solidFill>
                  <a:srgbClr val="000000"/>
                </a:solidFill>
                <a:latin typeface="Cambria"/>
                <a:ea typeface="Cambria"/>
                <a:cs typeface="Helvetica"/>
              </a:rPr>
              <a:t>f</a:t>
            </a:r>
            <a:r>
              <a:rPr lang="en-US" dirty="0">
                <a:solidFill>
                  <a:srgbClr val="000000"/>
                </a:solidFill>
                <a:effectLst/>
                <a:latin typeface="Cambria"/>
                <a:ea typeface="Cambria"/>
                <a:cs typeface="Helvetica"/>
              </a:rPr>
              <a:t>actors/subfactors.</a:t>
            </a:r>
          </a:p>
          <a:p>
            <a:pPr marL="0" marR="0" lvl="0" indent="0">
              <a:lnSpc>
                <a:spcPct val="120000"/>
              </a:lnSpc>
              <a:spcBef>
                <a:spcPts val="100"/>
              </a:spcBef>
              <a:spcAft>
                <a:spcPts val="750"/>
              </a:spcAft>
              <a:buNone/>
            </a:pPr>
            <a:endParaRPr lang="en-US" sz="13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marR="0" lvl="0" indent="0">
              <a:lnSpc>
                <a:spcPct val="110000"/>
              </a:lnSpc>
              <a:spcBef>
                <a:spcPts val="100"/>
              </a:spcBef>
              <a:spcAft>
                <a:spcPts val="75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marR="0" lvl="0" indent="0">
              <a:lnSpc>
                <a:spcPct val="110000"/>
              </a:lnSpc>
              <a:spcBef>
                <a:spcPts val="100"/>
              </a:spcBef>
              <a:spcAft>
                <a:spcPts val="75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marR="0" lvl="0" indent="0">
              <a:lnSpc>
                <a:spcPct val="110000"/>
              </a:lnSpc>
              <a:spcBef>
                <a:spcPts val="100"/>
              </a:spcBef>
              <a:spcAft>
                <a:spcPts val="750"/>
              </a:spcAft>
              <a:buNone/>
            </a:pPr>
            <a:endParaRPr lang="en-US" sz="1800">
              <a:solidFill>
                <a:srgbClr val="000000"/>
              </a:solidFill>
              <a:effectLst/>
              <a:latin typeface="Cambria" panose="02040503050406030204" pitchFamily="18" charset="0"/>
              <a:ea typeface="Cambria" panose="02040503050406030204" pitchFamily="18" charset="0"/>
              <a:cs typeface="Helvetica" panose="020B0604020202020204" pitchFamily="34" charset="0"/>
            </a:endParaRPr>
          </a:p>
          <a:p>
            <a:pPr marL="0" indent="0">
              <a:buNone/>
            </a:pPr>
            <a:endParaRPr lang="en-US">
              <a:latin typeface="Cambria" panose="02040503050406030204" pitchFamily="18" charset="0"/>
              <a:ea typeface="Cambria" panose="02040503050406030204" pitchFamily="18" charset="0"/>
            </a:endParaRPr>
          </a:p>
          <a:p>
            <a:pPr marL="0" indent="0">
              <a:buNone/>
            </a:pPr>
            <a:endParaRPr lang="en-US"/>
          </a:p>
          <a:p>
            <a:pPr marL="0" indent="0">
              <a:buNone/>
            </a:pPr>
            <a:endParaRPr lang="en-US"/>
          </a:p>
          <a:p>
            <a:pPr marL="0" indent="0">
              <a:buNone/>
            </a:pPr>
            <a:endParaRPr lang="en-US"/>
          </a:p>
          <a:p>
            <a:pPr marL="0" indent="0">
              <a:buNone/>
            </a:pPr>
            <a:endParaRPr lang="en-US"/>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782564" y="821894"/>
            <a:ext cx="6208785"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 name="Group 2">
            <a:extLst>
              <a:ext uri="{FF2B5EF4-FFF2-40B4-BE49-F238E27FC236}">
                <a16:creationId xmlns:a16="http://schemas.microsoft.com/office/drawing/2014/main" id="{5D8EDC7D-5C35-2257-080D-A7E9145AEBC4}"/>
              </a:ext>
            </a:extLst>
          </p:cNvPr>
          <p:cNvGrpSpPr/>
          <p:nvPr/>
        </p:nvGrpSpPr>
        <p:grpSpPr>
          <a:xfrm rot="10800000">
            <a:off x="-13721" y="-22486"/>
            <a:ext cx="431658" cy="5165985"/>
            <a:chOff x="-13721" y="-22485"/>
            <a:chExt cx="493405" cy="5165985"/>
          </a:xfrm>
        </p:grpSpPr>
        <p:pic>
          <p:nvPicPr>
            <p:cNvPr id="6" name="Picture 5">
              <a:extLst>
                <a:ext uri="{FF2B5EF4-FFF2-40B4-BE49-F238E27FC236}">
                  <a16:creationId xmlns:a16="http://schemas.microsoft.com/office/drawing/2014/main" id="{A932711F-7D74-FAFB-7069-8C73C3FEFA3F}"/>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7" name="Picture 6">
              <a:extLst>
                <a:ext uri="{FF2B5EF4-FFF2-40B4-BE49-F238E27FC236}">
                  <a16:creationId xmlns:a16="http://schemas.microsoft.com/office/drawing/2014/main" id="{CB9B5758-3096-E9D1-B8A3-BF88E199C788}"/>
                </a:ext>
              </a:extLst>
            </p:cNvPr>
            <p:cNvPicPr>
              <a:picLocks noChangeAspect="1"/>
            </p:cNvPicPr>
            <p:nvPr/>
          </p:nvPicPr>
          <p:blipFill>
            <a:blip r:embed="rId2"/>
            <a:stretch>
              <a:fillRect/>
            </a:stretch>
          </p:blipFill>
          <p:spPr>
            <a:xfrm rot="5400000">
              <a:off x="-1317140" y="3346676"/>
              <a:ext cx="3100243" cy="493405"/>
            </a:xfrm>
            <a:prstGeom prst="rect">
              <a:avLst/>
            </a:prstGeom>
          </p:spPr>
        </p:pic>
      </p:grpSp>
      <p:grpSp>
        <p:nvGrpSpPr>
          <p:cNvPr id="8" name="Group 7">
            <a:extLst>
              <a:ext uri="{FF2B5EF4-FFF2-40B4-BE49-F238E27FC236}">
                <a16:creationId xmlns:a16="http://schemas.microsoft.com/office/drawing/2014/main" id="{AE49BB9C-654C-D994-434F-21C49E7460BB}"/>
              </a:ext>
            </a:extLst>
          </p:cNvPr>
          <p:cNvGrpSpPr/>
          <p:nvPr/>
        </p:nvGrpSpPr>
        <p:grpSpPr>
          <a:xfrm>
            <a:off x="8750794" y="-22485"/>
            <a:ext cx="431659" cy="5165985"/>
            <a:chOff x="-13721" y="-22485"/>
            <a:chExt cx="493405" cy="5165985"/>
          </a:xfrm>
        </p:grpSpPr>
        <p:pic>
          <p:nvPicPr>
            <p:cNvPr id="9" name="Picture 8">
              <a:extLst>
                <a:ext uri="{FF2B5EF4-FFF2-40B4-BE49-F238E27FC236}">
                  <a16:creationId xmlns:a16="http://schemas.microsoft.com/office/drawing/2014/main" id="{543009EE-4895-258E-5C9B-6FE4EFF4FBF3}"/>
                </a:ext>
              </a:extLst>
            </p:cNvPr>
            <p:cNvPicPr>
              <a:picLocks noChangeAspect="1"/>
            </p:cNvPicPr>
            <p:nvPr/>
          </p:nvPicPr>
          <p:blipFill>
            <a:blip r:embed="rId2"/>
            <a:stretch>
              <a:fillRect/>
            </a:stretch>
          </p:blipFill>
          <p:spPr>
            <a:xfrm rot="5400000">
              <a:off x="-1317140" y="1280934"/>
              <a:ext cx="3100243" cy="493405"/>
            </a:xfrm>
            <a:prstGeom prst="rect">
              <a:avLst/>
            </a:prstGeom>
          </p:spPr>
        </p:pic>
        <p:pic>
          <p:nvPicPr>
            <p:cNvPr id="10" name="Picture 9">
              <a:extLst>
                <a:ext uri="{FF2B5EF4-FFF2-40B4-BE49-F238E27FC236}">
                  <a16:creationId xmlns:a16="http://schemas.microsoft.com/office/drawing/2014/main" id="{3954532E-3D9D-650F-BF90-D9B9C8F8EC18}"/>
                </a:ext>
              </a:extLst>
            </p:cNvPr>
            <p:cNvPicPr>
              <a:picLocks noChangeAspect="1"/>
            </p:cNvPicPr>
            <p:nvPr/>
          </p:nvPicPr>
          <p:blipFill>
            <a:blip r:embed="rId2"/>
            <a:stretch>
              <a:fillRect/>
            </a:stretch>
          </p:blipFill>
          <p:spPr>
            <a:xfrm rot="5400000">
              <a:off x="-1317140" y="3346676"/>
              <a:ext cx="3100243" cy="493405"/>
            </a:xfrm>
            <a:prstGeom prst="rect">
              <a:avLst/>
            </a:prstGeom>
          </p:spPr>
        </p:pic>
      </p:grpSp>
    </p:spTree>
    <p:extLst>
      <p:ext uri="{BB962C8B-B14F-4D97-AF65-F5344CB8AC3E}">
        <p14:creationId xmlns:p14="http://schemas.microsoft.com/office/powerpoint/2010/main" val="2447978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4a638c4-874f-49c0-bb2b-5cb8563c2b18">HUDDASNAP-445412363-3411</_dlc_DocId>
    <_dlc_DocIdUrl xmlns="d4a638c4-874f-49c0-bb2b-5cb8563c2b18">
      <Url>https://hudgov.sharepoint.com/sites/DASNAP/OGM/_layouts/15/DocIdRedir.aspx?ID=HUDDASNAP-445412363-3411</Url>
      <Description>HUDDASNAP-445412363-3411</Description>
    </_dlc_DocIdUrl>
    <Program xmlns="6500dcfa-9206-42ad-bdf4-b35118252d33" xsi:nil="true"/>
    <TaxCatchAll xmlns="d4a638c4-874f-49c0-bb2b-5cb8563c2b18" xsi:nil="true"/>
    <lcf76f155ced4ddcb4097134ff3c332f xmlns="6500dcfa-9206-42ad-bdf4-b35118252d3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7458C0FB9B114BBE794FB609B446CB" ma:contentTypeVersion="11" ma:contentTypeDescription="Create a new document." ma:contentTypeScope="" ma:versionID="a54b8b0eac959b32aa8d522d860a34e2">
  <xsd:schema xmlns:xsd="http://www.w3.org/2001/XMLSchema" xmlns:xs="http://www.w3.org/2001/XMLSchema" xmlns:p="http://schemas.microsoft.com/office/2006/metadata/properties" xmlns:ns2="d4a638c4-874f-49c0-bb2b-5cb8563c2b18" xmlns:ns3="6500dcfa-9206-42ad-bdf4-b35118252d33" targetNamespace="http://schemas.microsoft.com/office/2006/metadata/properties" ma:root="true" ma:fieldsID="26d5d9a6a94ced4625680aa296543f30" ns2:_="" ns3:_="">
    <xsd:import namespace="d4a638c4-874f-49c0-bb2b-5cb8563c2b18"/>
    <xsd:import namespace="6500dcfa-9206-42ad-bdf4-b35118252d3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Program"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9dd8942-347e-46b8-9e81-6271de9d8c03}" ma:internalName="TaxCatchAll" ma:showField="CatchAllData" ma:web="d4a638c4-874f-49c0-bb2b-5cb8563c2b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00dcfa-9206-42ad-bdf4-b35118252d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Program" ma:index="15" nillable="true" ma:displayName="Program" ma:format="Dropdown" ma:internalName="Program">
      <xsd:simpleType>
        <xsd:restriction base="dms:Text">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C06311F-89AE-4340-9F9F-EFC35D9FC54C}">
  <ds:schemaRefs>
    <ds:schemaRef ds:uri="6500dcfa-9206-42ad-bdf4-b35118252d33"/>
    <ds:schemaRef ds:uri="d4a638c4-874f-49c0-bb2b-5cb8563c2b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9B57FB-7EEC-4E71-8CEF-813346F06B22}">
  <ds:schemaRefs>
    <ds:schemaRef ds:uri="6500dcfa-9206-42ad-bdf4-b35118252d33"/>
    <ds:schemaRef ds:uri="d4a638c4-874f-49c0-bb2b-5cb8563c2b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FC9DDA-48E5-4BCC-806C-A4B1B18CC9E9}">
  <ds:schemaRefs>
    <ds:schemaRef ds:uri="http://schemas.microsoft.com/sharepoint/v3/contenttype/forms"/>
  </ds:schemaRefs>
</ds:datastoreItem>
</file>

<file path=customXml/itemProps4.xml><?xml version="1.0" encoding="utf-8"?>
<ds:datastoreItem xmlns:ds="http://schemas.openxmlformats.org/officeDocument/2006/customXml" ds:itemID="{0EA83B14-1140-4B11-AEC7-90E04BB0E86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82</Slides>
  <Notes>75</Notes>
  <HiddenSlides>0</HiddenSlide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Office Theme</vt:lpstr>
      <vt:lpstr>Custom Design</vt:lpstr>
      <vt:lpstr>FY 2022 Indian Housing Block Grant (IHBG) Competitive Program NOFO Training </vt:lpstr>
      <vt:lpstr>PowerPoint Presentation</vt:lpstr>
      <vt:lpstr>I. Funding Opportunity</vt:lpstr>
      <vt:lpstr>FUNDING OPPORTUNITY</vt:lpstr>
      <vt:lpstr>PROGRAM AUTHORIZATION</vt:lpstr>
      <vt:lpstr>PURPOSE</vt:lpstr>
      <vt:lpstr>PURPOSE</vt:lpstr>
      <vt:lpstr>CHANGES FROM PREVIOUS NOFO</vt:lpstr>
      <vt:lpstr>Changes from Previous NOFO (cont.)</vt:lpstr>
      <vt:lpstr>Changes from Previous NOFO (cont.)</vt:lpstr>
      <vt:lpstr>Changes from Previous NOFO (cont.)</vt:lpstr>
      <vt:lpstr>Changes from Previous NOFO (cont.)</vt:lpstr>
      <vt:lpstr>Changes from Previous NOFO (cont.)</vt:lpstr>
      <vt:lpstr>Changes from Previous NOFO (cont.)</vt:lpstr>
      <vt:lpstr>Changes from Previous NOFO (cont.)</vt:lpstr>
      <vt:lpstr>Changes from Previous NOFO (cont.)</vt:lpstr>
      <vt:lpstr>Changes from Previous NOFO (cont.) </vt:lpstr>
      <vt:lpstr>Changes from Previous NOFO (cont.) </vt:lpstr>
      <vt:lpstr>Changes from Previous NOFO (cont.)</vt:lpstr>
      <vt:lpstr>Changes from Previous NOFO (cont.)</vt:lpstr>
      <vt:lpstr>II. Award Information</vt:lpstr>
      <vt:lpstr>AVAILABLE FUNDS</vt:lpstr>
      <vt:lpstr>Available Funds (cont…)</vt:lpstr>
      <vt:lpstr>PERIOD OF PERFORMANCE</vt:lpstr>
      <vt:lpstr>III. Eligibility Information </vt:lpstr>
      <vt:lpstr>ELIGIBLE APPLICANTS </vt:lpstr>
      <vt:lpstr>TRIBAL CERTIFICATIONS/RESOLUTIONS</vt:lpstr>
      <vt:lpstr>ELIGIBLE APPLICATIONS</vt:lpstr>
      <vt:lpstr>COST SHARING AND MATCHING</vt:lpstr>
      <vt:lpstr>THRESHOLD REQUIREMENTS</vt:lpstr>
      <vt:lpstr>THRESHOLD REQUIREMENTS</vt:lpstr>
      <vt:lpstr>THRESHOLD REQUIREMENTS</vt:lpstr>
      <vt:lpstr>THRESHOLD REQUIREMENTS</vt:lpstr>
      <vt:lpstr>THRESHOLD REQUIREMENTS</vt:lpstr>
      <vt:lpstr>THRESHOLD REQUIREMENTS</vt:lpstr>
      <vt:lpstr>THRESHOLD REQUIREMENTS</vt:lpstr>
      <vt:lpstr>THRESHOLD REQUIREMENTS</vt:lpstr>
      <vt:lpstr>THRESHOLD REQUIREMENTS</vt:lpstr>
      <vt:lpstr>THRESHOLD REQUIREMENTS</vt:lpstr>
      <vt:lpstr>Statutory and Regulatory Requirements Affecting Eligibility  </vt:lpstr>
      <vt:lpstr>IV. Application and Submission Information </vt:lpstr>
      <vt:lpstr>PowerPoint Presentation</vt:lpstr>
      <vt:lpstr>PowerPoint Presentation</vt:lpstr>
      <vt:lpstr>Waiver</vt:lpstr>
      <vt:lpstr>Content and Form of Application Submission</vt:lpstr>
      <vt:lpstr>Content and Form of Application Submission</vt:lpstr>
      <vt:lpstr>Content and Form of Application Submission</vt:lpstr>
      <vt:lpstr>Content and Form of Application Submission</vt:lpstr>
      <vt:lpstr>Content and Form of Application Submission</vt:lpstr>
      <vt:lpstr>Content and Form of Application (cont…)</vt:lpstr>
      <vt:lpstr>Content and Form of Application</vt:lpstr>
      <vt:lpstr>PowerPoint Presentation</vt:lpstr>
      <vt:lpstr>PowerPoint Presentation</vt:lpstr>
      <vt:lpstr>Implementation Schedule (HUD-53247) (Not Curable) </vt:lpstr>
      <vt:lpstr>Cost Summary (HUD-53246) (Not Curable)</vt:lpstr>
      <vt:lpstr>One-Page Proposal Summary</vt:lpstr>
      <vt:lpstr>Workplan Narrative</vt:lpstr>
      <vt:lpstr>Workplan Narrative</vt:lpstr>
      <vt:lpstr>Workplan Narrative attachments</vt:lpstr>
      <vt:lpstr>Budget Narrative</vt:lpstr>
      <vt:lpstr>Successful Applicants - Errors</vt:lpstr>
      <vt:lpstr>Certification of Compliance</vt:lpstr>
      <vt:lpstr>Environmental Review – Expression of Intent – (Curable) </vt:lpstr>
      <vt:lpstr>PowerPoint Presentation</vt:lpstr>
      <vt:lpstr>PowerPoint Presentation</vt:lpstr>
      <vt:lpstr>PowerPoint Presentation</vt:lpstr>
      <vt:lpstr>PowerPoint Presentation</vt:lpstr>
      <vt:lpstr>Preference Points – Climate Change (Up to 2 points)</vt:lpstr>
      <vt:lpstr>Preference Points – Climate Change (Up to 2 points)</vt:lpstr>
      <vt:lpstr>Preference Points – Promise Zones (2 points)</vt:lpstr>
      <vt:lpstr>SAMS and DUNS </vt:lpstr>
      <vt:lpstr>Application Deadline Date </vt:lpstr>
      <vt:lpstr>Application Submission </vt:lpstr>
      <vt:lpstr>Paper Submission </vt:lpstr>
      <vt:lpstr>PowerPoint Presentation</vt:lpstr>
      <vt:lpstr>PowerPoint Presentation</vt:lpstr>
      <vt:lpstr>PowerPoint Presentation</vt:lpstr>
      <vt:lpstr>PowerPoint Presentation</vt:lpstr>
      <vt:lpstr>PowerPoint Presentation</vt:lpstr>
      <vt:lpstr>PowerPoint Presentation</vt:lpstr>
      <vt:lpstr>Other Submission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2020 Indian Housing Block Grant (IHBG) Competitive NOFA Training</dc:title>
  <dc:creator>Hines, Donna A</dc:creator>
  <cp:revision>66</cp:revision>
  <dcterms:created xsi:type="dcterms:W3CDTF">2020-08-04T17:01:14Z</dcterms:created>
  <dcterms:modified xsi:type="dcterms:W3CDTF">2022-11-09T21:17:00Z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0x010100597458C0FB9B114BBE794FB609B446CB</vt:lpwstr>
  </property>
  <property fmtid="{D5CDD505-2E9C-101B-9397-08002B2CF9AE}" pid="3" name="_dlc_DocIdItemGuid">
    <vt:lpwstr>2ef0b3db-4fbe-4384-8e9c-f0ea26bbc5ef</vt:lpwstr>
  </property>
  <property fmtid="{D5CDD505-2E9C-101B-9397-08002B2CF9AE}" pid="4" name="MediaServiceImageTags">
    <vt:lpwstr/>
  </property>
</Properties>
</file>