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54"/>
  </p:notesMasterIdLst>
  <p:sldIdLst>
    <p:sldId id="256" r:id="rId2"/>
    <p:sldId id="257" r:id="rId3"/>
    <p:sldId id="258" r:id="rId4"/>
    <p:sldId id="329" r:id="rId5"/>
    <p:sldId id="320" r:id="rId6"/>
    <p:sldId id="321" r:id="rId7"/>
    <p:sldId id="322" r:id="rId8"/>
    <p:sldId id="330" r:id="rId9"/>
    <p:sldId id="409" r:id="rId10"/>
    <p:sldId id="394" r:id="rId11"/>
    <p:sldId id="395" r:id="rId12"/>
    <p:sldId id="312" r:id="rId13"/>
    <p:sldId id="344" r:id="rId14"/>
    <p:sldId id="282" r:id="rId15"/>
    <p:sldId id="345" r:id="rId16"/>
    <p:sldId id="397" r:id="rId17"/>
    <p:sldId id="401" r:id="rId18"/>
    <p:sldId id="398" r:id="rId19"/>
    <p:sldId id="347" r:id="rId20"/>
    <p:sldId id="348" r:id="rId21"/>
    <p:sldId id="410" r:id="rId22"/>
    <p:sldId id="378" r:id="rId23"/>
    <p:sldId id="390" r:id="rId24"/>
    <p:sldId id="379" r:id="rId25"/>
    <p:sldId id="381" r:id="rId26"/>
    <p:sldId id="380" r:id="rId27"/>
    <p:sldId id="402" r:id="rId28"/>
    <p:sldId id="403" r:id="rId29"/>
    <p:sldId id="404" r:id="rId30"/>
    <p:sldId id="382" r:id="rId31"/>
    <p:sldId id="388" r:id="rId32"/>
    <p:sldId id="391" r:id="rId33"/>
    <p:sldId id="386" r:id="rId34"/>
    <p:sldId id="405" r:id="rId35"/>
    <p:sldId id="406" r:id="rId36"/>
    <p:sldId id="400" r:id="rId37"/>
    <p:sldId id="411" r:id="rId38"/>
    <p:sldId id="295" r:id="rId39"/>
    <p:sldId id="296" r:id="rId40"/>
    <p:sldId id="359" r:id="rId41"/>
    <p:sldId id="360" r:id="rId42"/>
    <p:sldId id="371" r:id="rId43"/>
    <p:sldId id="361" r:id="rId44"/>
    <p:sldId id="363" r:id="rId45"/>
    <p:sldId id="362" r:id="rId46"/>
    <p:sldId id="376" r:id="rId47"/>
    <p:sldId id="304" r:id="rId48"/>
    <p:sldId id="377" r:id="rId49"/>
    <p:sldId id="393" r:id="rId50"/>
    <p:sldId id="407" r:id="rId51"/>
    <p:sldId id="372" r:id="rId52"/>
    <p:sldId id="313" r:id="rId53"/>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F5CA04-5CBB-8832-D807-2A480A2EBE2E}" name="Fontanez Sanchez, Miguel A" initials="FSMA" userId="S::Miguel.A.FontanezSanchez@hud.gov::7d63ec6c-3ac9-44a8-99fc-5282f3783cb1" providerId="AD"/>
  <p188:author id="{4D43A715-1961-3448-5AD8-0564454E01CD}" name="Kennedy, Rachel E" initials="KRE" userId="S::Rachel.E.Kennedy@hud.gov::37cdf218-7079-4ff7-9da3-17f831729cf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eya, Yasandra" initials="DY" lastIdx="2" clrIdx="0">
    <p:extLst>
      <p:ext uri="{19B8F6BF-5375-455C-9EA6-DF929625EA0E}">
        <p15:presenceInfo xmlns:p15="http://schemas.microsoft.com/office/powerpoint/2012/main" userId="S-1-5-21-746137067-1677128483-1177238915-99674" providerId="AD"/>
      </p:ext>
    </p:extLst>
  </p:cmAuthor>
  <p:cmAuthor id="2" name="Benjamin, Andrea S" initials="BAS" lastIdx="17" clrIdx="1">
    <p:extLst>
      <p:ext uri="{19B8F6BF-5375-455C-9EA6-DF929625EA0E}">
        <p15:presenceInfo xmlns:p15="http://schemas.microsoft.com/office/powerpoint/2012/main" userId="S::Andrea.S.Benjamin@hud.gov::869e6342-2af7-4ec9-bb1a-4224518a4c31" providerId="AD"/>
      </p:ext>
    </p:extLst>
  </p:cmAuthor>
  <p:cmAuthor id="3" name="Kennedy, Rachel E" initials="KRE" lastIdx="34" clrIdx="2">
    <p:extLst>
      <p:ext uri="{19B8F6BF-5375-455C-9EA6-DF929625EA0E}">
        <p15:presenceInfo xmlns:p15="http://schemas.microsoft.com/office/powerpoint/2012/main" userId="S::Rachel.E.Kennedy@hud.gov::37cdf218-7079-4ff7-9da3-17f831729cfd" providerId="AD"/>
      </p:ext>
    </p:extLst>
  </p:cmAuthor>
  <p:cmAuthor id="4" name="Deya, Yasandra" initials="DY [2]" lastIdx="9" clrIdx="3">
    <p:extLst>
      <p:ext uri="{19B8F6BF-5375-455C-9EA6-DF929625EA0E}">
        <p15:presenceInfo xmlns:p15="http://schemas.microsoft.com/office/powerpoint/2012/main" userId="S::Yasandra.Deya@hud.gov::09c243c1-0061-4a7f-9d30-05123252331b" providerId="AD"/>
      </p:ext>
    </p:extLst>
  </p:cmAuthor>
  <p:cmAuthor id="5" name="Miguel Fontanez Sanchez" initials="MFS" lastIdx="11" clrIdx="4">
    <p:extLst>
      <p:ext uri="{19B8F6BF-5375-455C-9EA6-DF929625EA0E}">
        <p15:presenceInfo xmlns:p15="http://schemas.microsoft.com/office/powerpoint/2012/main" userId="S::Miguel.A.FontanezSanchez@hud.gov::7d63ec6c-3ac9-44a8-99fc-5282f3783cb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89" autoAdjust="0"/>
    <p:restoredTop sz="62483" autoAdjust="0"/>
  </p:normalViewPr>
  <p:slideViewPr>
    <p:cSldViewPr>
      <p:cViewPr varScale="1">
        <p:scale>
          <a:sx n="90" d="100"/>
          <a:sy n="90" d="100"/>
        </p:scale>
        <p:origin x="1332" y="7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2776F662-66C9-4F39-A2A2-CA28A8C42FC6}" type="datetimeFigureOut">
              <a:rPr lang="en-US" smtClean="0"/>
              <a:t>8/19/2022</a:t>
            </a:fld>
            <a:endParaRPr lang="en-US"/>
          </a:p>
        </p:txBody>
      </p:sp>
      <p:sp>
        <p:nvSpPr>
          <p:cNvPr id="4" name="Slide Image Placeholder 3"/>
          <p:cNvSpPr>
            <a:spLocks noGrp="1" noRot="1" noChangeAspect="1"/>
          </p:cNvSpPr>
          <p:nvPr>
            <p:ph type="sldImg" idx="2"/>
          </p:nvPr>
        </p:nvSpPr>
        <p:spPr>
          <a:xfrm>
            <a:off x="1427163" y="1154113"/>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537AF74E-39E5-484C-8F04-D936D1C63A05}" type="slidenum">
              <a:rPr lang="en-US" smtClean="0"/>
              <a:t>‹#›</a:t>
            </a:fld>
            <a:endParaRPr lang="en-US"/>
          </a:p>
        </p:txBody>
      </p:sp>
    </p:spTree>
    <p:extLst>
      <p:ext uri="{BB962C8B-B14F-4D97-AF65-F5344CB8AC3E}">
        <p14:creationId xmlns:p14="http://schemas.microsoft.com/office/powerpoint/2010/main" val="3535120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1</a:t>
            </a:fld>
            <a:endParaRPr lang="en-US"/>
          </a:p>
        </p:txBody>
      </p:sp>
    </p:spTree>
    <p:extLst>
      <p:ext uri="{BB962C8B-B14F-4D97-AF65-F5344CB8AC3E}">
        <p14:creationId xmlns:p14="http://schemas.microsoft.com/office/powerpoint/2010/main" val="2756137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10</a:t>
            </a:fld>
            <a:endParaRPr lang="en-US"/>
          </a:p>
        </p:txBody>
      </p:sp>
    </p:spTree>
    <p:extLst>
      <p:ext uri="{BB962C8B-B14F-4D97-AF65-F5344CB8AC3E}">
        <p14:creationId xmlns:p14="http://schemas.microsoft.com/office/powerpoint/2010/main" val="2823688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11</a:t>
            </a:fld>
            <a:endParaRPr lang="en-US"/>
          </a:p>
        </p:txBody>
      </p:sp>
    </p:spTree>
    <p:extLst>
      <p:ext uri="{BB962C8B-B14F-4D97-AF65-F5344CB8AC3E}">
        <p14:creationId xmlns:p14="http://schemas.microsoft.com/office/powerpoint/2010/main" val="2790786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12</a:t>
            </a:fld>
            <a:endParaRPr lang="en-US"/>
          </a:p>
        </p:txBody>
      </p:sp>
    </p:spTree>
    <p:extLst>
      <p:ext uri="{BB962C8B-B14F-4D97-AF65-F5344CB8AC3E}">
        <p14:creationId xmlns:p14="http://schemas.microsoft.com/office/powerpoint/2010/main" val="1368631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13</a:t>
            </a:fld>
            <a:endParaRPr lang="en-US"/>
          </a:p>
        </p:txBody>
      </p:sp>
    </p:spTree>
    <p:extLst>
      <p:ext uri="{BB962C8B-B14F-4D97-AF65-F5344CB8AC3E}">
        <p14:creationId xmlns:p14="http://schemas.microsoft.com/office/powerpoint/2010/main" val="19735557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14</a:t>
            </a:fld>
            <a:endParaRPr lang="en-US"/>
          </a:p>
        </p:txBody>
      </p:sp>
    </p:spTree>
    <p:extLst>
      <p:ext uri="{BB962C8B-B14F-4D97-AF65-F5344CB8AC3E}">
        <p14:creationId xmlns:p14="http://schemas.microsoft.com/office/powerpoint/2010/main" val="22494069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15</a:t>
            </a:fld>
            <a:endParaRPr lang="en-US"/>
          </a:p>
        </p:txBody>
      </p:sp>
    </p:spTree>
    <p:extLst>
      <p:ext uri="{BB962C8B-B14F-4D97-AF65-F5344CB8AC3E}">
        <p14:creationId xmlns:p14="http://schemas.microsoft.com/office/powerpoint/2010/main" val="42693147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16</a:t>
            </a:fld>
            <a:endParaRPr lang="en-US"/>
          </a:p>
        </p:txBody>
      </p:sp>
    </p:spTree>
    <p:extLst>
      <p:ext uri="{BB962C8B-B14F-4D97-AF65-F5344CB8AC3E}">
        <p14:creationId xmlns:p14="http://schemas.microsoft.com/office/powerpoint/2010/main" val="3074125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17</a:t>
            </a:fld>
            <a:endParaRPr lang="en-US"/>
          </a:p>
        </p:txBody>
      </p:sp>
    </p:spTree>
    <p:extLst>
      <p:ext uri="{BB962C8B-B14F-4D97-AF65-F5344CB8AC3E}">
        <p14:creationId xmlns:p14="http://schemas.microsoft.com/office/powerpoint/2010/main" val="5206345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18</a:t>
            </a:fld>
            <a:endParaRPr lang="en-US"/>
          </a:p>
        </p:txBody>
      </p:sp>
    </p:spTree>
    <p:extLst>
      <p:ext uri="{BB962C8B-B14F-4D97-AF65-F5344CB8AC3E}">
        <p14:creationId xmlns:p14="http://schemas.microsoft.com/office/powerpoint/2010/main" val="6281343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19</a:t>
            </a:fld>
            <a:endParaRPr lang="en-US"/>
          </a:p>
        </p:txBody>
      </p:sp>
    </p:spTree>
    <p:extLst>
      <p:ext uri="{BB962C8B-B14F-4D97-AF65-F5344CB8AC3E}">
        <p14:creationId xmlns:p14="http://schemas.microsoft.com/office/powerpoint/2010/main" val="3712044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2</a:t>
            </a:fld>
            <a:endParaRPr lang="en-US"/>
          </a:p>
        </p:txBody>
      </p:sp>
    </p:spTree>
    <p:extLst>
      <p:ext uri="{BB962C8B-B14F-4D97-AF65-F5344CB8AC3E}">
        <p14:creationId xmlns:p14="http://schemas.microsoft.com/office/powerpoint/2010/main" val="32464269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20</a:t>
            </a:fld>
            <a:endParaRPr lang="en-US"/>
          </a:p>
        </p:txBody>
      </p:sp>
    </p:spTree>
    <p:extLst>
      <p:ext uri="{BB962C8B-B14F-4D97-AF65-F5344CB8AC3E}">
        <p14:creationId xmlns:p14="http://schemas.microsoft.com/office/powerpoint/2010/main" val="24234408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21</a:t>
            </a:fld>
            <a:endParaRPr lang="en-US"/>
          </a:p>
        </p:txBody>
      </p:sp>
    </p:spTree>
    <p:extLst>
      <p:ext uri="{BB962C8B-B14F-4D97-AF65-F5344CB8AC3E}">
        <p14:creationId xmlns:p14="http://schemas.microsoft.com/office/powerpoint/2010/main" val="2030462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22</a:t>
            </a:fld>
            <a:endParaRPr lang="en-US"/>
          </a:p>
        </p:txBody>
      </p:sp>
    </p:spTree>
    <p:extLst>
      <p:ext uri="{BB962C8B-B14F-4D97-AF65-F5344CB8AC3E}">
        <p14:creationId xmlns:p14="http://schemas.microsoft.com/office/powerpoint/2010/main" val="13805720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23</a:t>
            </a:fld>
            <a:endParaRPr lang="en-US"/>
          </a:p>
        </p:txBody>
      </p:sp>
    </p:spTree>
    <p:extLst>
      <p:ext uri="{BB962C8B-B14F-4D97-AF65-F5344CB8AC3E}">
        <p14:creationId xmlns:p14="http://schemas.microsoft.com/office/powerpoint/2010/main" val="601074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24</a:t>
            </a:fld>
            <a:endParaRPr lang="en-US"/>
          </a:p>
        </p:txBody>
      </p:sp>
    </p:spTree>
    <p:extLst>
      <p:ext uri="{BB962C8B-B14F-4D97-AF65-F5344CB8AC3E}">
        <p14:creationId xmlns:p14="http://schemas.microsoft.com/office/powerpoint/2010/main" val="11609253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25</a:t>
            </a:fld>
            <a:endParaRPr lang="en-US"/>
          </a:p>
        </p:txBody>
      </p:sp>
    </p:spTree>
    <p:extLst>
      <p:ext uri="{BB962C8B-B14F-4D97-AF65-F5344CB8AC3E}">
        <p14:creationId xmlns:p14="http://schemas.microsoft.com/office/powerpoint/2010/main" val="8322521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26</a:t>
            </a:fld>
            <a:endParaRPr lang="en-US"/>
          </a:p>
        </p:txBody>
      </p:sp>
    </p:spTree>
    <p:extLst>
      <p:ext uri="{BB962C8B-B14F-4D97-AF65-F5344CB8AC3E}">
        <p14:creationId xmlns:p14="http://schemas.microsoft.com/office/powerpoint/2010/main" val="13199933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27</a:t>
            </a:fld>
            <a:endParaRPr lang="en-US"/>
          </a:p>
        </p:txBody>
      </p:sp>
    </p:spTree>
    <p:extLst>
      <p:ext uri="{BB962C8B-B14F-4D97-AF65-F5344CB8AC3E}">
        <p14:creationId xmlns:p14="http://schemas.microsoft.com/office/powerpoint/2010/main" val="18901057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28</a:t>
            </a:fld>
            <a:endParaRPr lang="en-US"/>
          </a:p>
        </p:txBody>
      </p:sp>
    </p:spTree>
    <p:extLst>
      <p:ext uri="{BB962C8B-B14F-4D97-AF65-F5344CB8AC3E}">
        <p14:creationId xmlns:p14="http://schemas.microsoft.com/office/powerpoint/2010/main" val="23782268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29</a:t>
            </a:fld>
            <a:endParaRPr lang="en-US"/>
          </a:p>
        </p:txBody>
      </p:sp>
    </p:spTree>
    <p:extLst>
      <p:ext uri="{BB962C8B-B14F-4D97-AF65-F5344CB8AC3E}">
        <p14:creationId xmlns:p14="http://schemas.microsoft.com/office/powerpoint/2010/main" val="38656533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3</a:t>
            </a:fld>
            <a:endParaRPr lang="en-US"/>
          </a:p>
        </p:txBody>
      </p:sp>
    </p:spTree>
    <p:extLst>
      <p:ext uri="{BB962C8B-B14F-4D97-AF65-F5344CB8AC3E}">
        <p14:creationId xmlns:p14="http://schemas.microsoft.com/office/powerpoint/2010/main" val="13638232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30</a:t>
            </a:fld>
            <a:endParaRPr lang="en-US"/>
          </a:p>
        </p:txBody>
      </p:sp>
    </p:spTree>
    <p:extLst>
      <p:ext uri="{BB962C8B-B14F-4D97-AF65-F5344CB8AC3E}">
        <p14:creationId xmlns:p14="http://schemas.microsoft.com/office/powerpoint/2010/main" val="6562412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31</a:t>
            </a:fld>
            <a:endParaRPr lang="en-US"/>
          </a:p>
        </p:txBody>
      </p:sp>
    </p:spTree>
    <p:extLst>
      <p:ext uri="{BB962C8B-B14F-4D97-AF65-F5344CB8AC3E}">
        <p14:creationId xmlns:p14="http://schemas.microsoft.com/office/powerpoint/2010/main" val="34203708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32</a:t>
            </a:fld>
            <a:endParaRPr lang="en-US"/>
          </a:p>
        </p:txBody>
      </p:sp>
    </p:spTree>
    <p:extLst>
      <p:ext uri="{BB962C8B-B14F-4D97-AF65-F5344CB8AC3E}">
        <p14:creationId xmlns:p14="http://schemas.microsoft.com/office/powerpoint/2010/main" val="16075186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33</a:t>
            </a:fld>
            <a:endParaRPr lang="en-US"/>
          </a:p>
        </p:txBody>
      </p:sp>
    </p:spTree>
    <p:extLst>
      <p:ext uri="{BB962C8B-B14F-4D97-AF65-F5344CB8AC3E}">
        <p14:creationId xmlns:p14="http://schemas.microsoft.com/office/powerpoint/2010/main" val="20418942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34</a:t>
            </a:fld>
            <a:endParaRPr lang="en-US"/>
          </a:p>
        </p:txBody>
      </p:sp>
    </p:spTree>
    <p:extLst>
      <p:ext uri="{BB962C8B-B14F-4D97-AF65-F5344CB8AC3E}">
        <p14:creationId xmlns:p14="http://schemas.microsoft.com/office/powerpoint/2010/main" val="25830218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35</a:t>
            </a:fld>
            <a:endParaRPr lang="en-US"/>
          </a:p>
        </p:txBody>
      </p:sp>
    </p:spTree>
    <p:extLst>
      <p:ext uri="{BB962C8B-B14F-4D97-AF65-F5344CB8AC3E}">
        <p14:creationId xmlns:p14="http://schemas.microsoft.com/office/powerpoint/2010/main" val="7316283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36</a:t>
            </a:fld>
            <a:endParaRPr lang="en-US"/>
          </a:p>
        </p:txBody>
      </p:sp>
    </p:spTree>
    <p:extLst>
      <p:ext uri="{BB962C8B-B14F-4D97-AF65-F5344CB8AC3E}">
        <p14:creationId xmlns:p14="http://schemas.microsoft.com/office/powerpoint/2010/main" val="11569406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37</a:t>
            </a:fld>
            <a:endParaRPr lang="en-US"/>
          </a:p>
        </p:txBody>
      </p:sp>
    </p:spTree>
    <p:extLst>
      <p:ext uri="{BB962C8B-B14F-4D97-AF65-F5344CB8AC3E}">
        <p14:creationId xmlns:p14="http://schemas.microsoft.com/office/powerpoint/2010/main" val="33789133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38</a:t>
            </a:fld>
            <a:endParaRPr lang="en-US"/>
          </a:p>
        </p:txBody>
      </p:sp>
    </p:spTree>
    <p:extLst>
      <p:ext uri="{BB962C8B-B14F-4D97-AF65-F5344CB8AC3E}">
        <p14:creationId xmlns:p14="http://schemas.microsoft.com/office/powerpoint/2010/main" val="1858604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39</a:t>
            </a:fld>
            <a:endParaRPr lang="en-US"/>
          </a:p>
        </p:txBody>
      </p:sp>
    </p:spTree>
    <p:extLst>
      <p:ext uri="{BB962C8B-B14F-4D97-AF65-F5344CB8AC3E}">
        <p14:creationId xmlns:p14="http://schemas.microsoft.com/office/powerpoint/2010/main" val="3176692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4</a:t>
            </a:fld>
            <a:endParaRPr lang="en-US"/>
          </a:p>
        </p:txBody>
      </p:sp>
    </p:spTree>
    <p:extLst>
      <p:ext uri="{BB962C8B-B14F-4D97-AF65-F5344CB8AC3E}">
        <p14:creationId xmlns:p14="http://schemas.microsoft.com/office/powerpoint/2010/main" val="24950521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40</a:t>
            </a:fld>
            <a:endParaRPr lang="en-US"/>
          </a:p>
        </p:txBody>
      </p:sp>
    </p:spTree>
    <p:extLst>
      <p:ext uri="{BB962C8B-B14F-4D97-AF65-F5344CB8AC3E}">
        <p14:creationId xmlns:p14="http://schemas.microsoft.com/office/powerpoint/2010/main" val="21778354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41</a:t>
            </a:fld>
            <a:endParaRPr lang="en-US"/>
          </a:p>
        </p:txBody>
      </p:sp>
    </p:spTree>
    <p:extLst>
      <p:ext uri="{BB962C8B-B14F-4D97-AF65-F5344CB8AC3E}">
        <p14:creationId xmlns:p14="http://schemas.microsoft.com/office/powerpoint/2010/main" val="5716157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42</a:t>
            </a:fld>
            <a:endParaRPr lang="en-US"/>
          </a:p>
        </p:txBody>
      </p:sp>
    </p:spTree>
    <p:extLst>
      <p:ext uri="{BB962C8B-B14F-4D97-AF65-F5344CB8AC3E}">
        <p14:creationId xmlns:p14="http://schemas.microsoft.com/office/powerpoint/2010/main" val="34228237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43</a:t>
            </a:fld>
            <a:endParaRPr lang="en-US"/>
          </a:p>
        </p:txBody>
      </p:sp>
    </p:spTree>
    <p:extLst>
      <p:ext uri="{BB962C8B-B14F-4D97-AF65-F5344CB8AC3E}">
        <p14:creationId xmlns:p14="http://schemas.microsoft.com/office/powerpoint/2010/main" val="6546662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44</a:t>
            </a:fld>
            <a:endParaRPr lang="en-US"/>
          </a:p>
        </p:txBody>
      </p:sp>
    </p:spTree>
    <p:extLst>
      <p:ext uri="{BB962C8B-B14F-4D97-AF65-F5344CB8AC3E}">
        <p14:creationId xmlns:p14="http://schemas.microsoft.com/office/powerpoint/2010/main" val="18098097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45</a:t>
            </a:fld>
            <a:endParaRPr lang="en-US"/>
          </a:p>
        </p:txBody>
      </p:sp>
    </p:spTree>
    <p:extLst>
      <p:ext uri="{BB962C8B-B14F-4D97-AF65-F5344CB8AC3E}">
        <p14:creationId xmlns:p14="http://schemas.microsoft.com/office/powerpoint/2010/main" val="7003865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46</a:t>
            </a:fld>
            <a:endParaRPr lang="en-US"/>
          </a:p>
        </p:txBody>
      </p:sp>
    </p:spTree>
    <p:extLst>
      <p:ext uri="{BB962C8B-B14F-4D97-AF65-F5344CB8AC3E}">
        <p14:creationId xmlns:p14="http://schemas.microsoft.com/office/powerpoint/2010/main" val="274477749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nSpc>
                <a:spcPct val="107000"/>
              </a:lnSpc>
              <a:spcBef>
                <a:spcPts val="0"/>
              </a:spcBef>
              <a:spcAft>
                <a:spcPts val="800"/>
              </a:spcAft>
              <a:buFont typeface="Arial" panose="020B0604020202020204" pitchFamily="34" charset="0"/>
              <a:buNone/>
              <a:tabLst>
                <a:tab pos="914400" algn="l"/>
              </a:tabLst>
            </a:pPr>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47</a:t>
            </a:fld>
            <a:endParaRPr lang="en-US"/>
          </a:p>
        </p:txBody>
      </p:sp>
    </p:spTree>
    <p:extLst>
      <p:ext uri="{BB962C8B-B14F-4D97-AF65-F5344CB8AC3E}">
        <p14:creationId xmlns:p14="http://schemas.microsoft.com/office/powerpoint/2010/main" val="195144694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48</a:t>
            </a:fld>
            <a:endParaRPr lang="en-US"/>
          </a:p>
        </p:txBody>
      </p:sp>
    </p:spTree>
    <p:extLst>
      <p:ext uri="{BB962C8B-B14F-4D97-AF65-F5344CB8AC3E}">
        <p14:creationId xmlns:p14="http://schemas.microsoft.com/office/powerpoint/2010/main" val="256334011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49</a:t>
            </a:fld>
            <a:endParaRPr lang="en-US"/>
          </a:p>
        </p:txBody>
      </p:sp>
    </p:spTree>
    <p:extLst>
      <p:ext uri="{BB962C8B-B14F-4D97-AF65-F5344CB8AC3E}">
        <p14:creationId xmlns:p14="http://schemas.microsoft.com/office/powerpoint/2010/main" val="2564371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5</a:t>
            </a:fld>
            <a:endParaRPr lang="en-US"/>
          </a:p>
        </p:txBody>
      </p:sp>
    </p:spTree>
    <p:extLst>
      <p:ext uri="{BB962C8B-B14F-4D97-AF65-F5344CB8AC3E}">
        <p14:creationId xmlns:p14="http://schemas.microsoft.com/office/powerpoint/2010/main" val="1237398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6</a:t>
            </a:fld>
            <a:endParaRPr lang="en-US"/>
          </a:p>
        </p:txBody>
      </p:sp>
    </p:spTree>
    <p:extLst>
      <p:ext uri="{BB962C8B-B14F-4D97-AF65-F5344CB8AC3E}">
        <p14:creationId xmlns:p14="http://schemas.microsoft.com/office/powerpoint/2010/main" val="2246056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7</a:t>
            </a:fld>
            <a:endParaRPr lang="en-US"/>
          </a:p>
        </p:txBody>
      </p:sp>
    </p:spTree>
    <p:extLst>
      <p:ext uri="{BB962C8B-B14F-4D97-AF65-F5344CB8AC3E}">
        <p14:creationId xmlns:p14="http://schemas.microsoft.com/office/powerpoint/2010/main" val="1063735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8</a:t>
            </a:fld>
            <a:endParaRPr lang="en-US"/>
          </a:p>
        </p:txBody>
      </p:sp>
    </p:spTree>
    <p:extLst>
      <p:ext uri="{BB962C8B-B14F-4D97-AF65-F5344CB8AC3E}">
        <p14:creationId xmlns:p14="http://schemas.microsoft.com/office/powerpoint/2010/main" val="4291195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37AF74E-39E5-484C-8F04-D936D1C63A05}" type="slidenum">
              <a:rPr lang="en-US" smtClean="0"/>
              <a:t>9</a:t>
            </a:fld>
            <a:endParaRPr lang="en-US"/>
          </a:p>
        </p:txBody>
      </p:sp>
    </p:spTree>
    <p:extLst>
      <p:ext uri="{BB962C8B-B14F-4D97-AF65-F5344CB8AC3E}">
        <p14:creationId xmlns:p14="http://schemas.microsoft.com/office/powerpoint/2010/main" val="1287196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DFB8CEF7-0CB1-48C2-ABB0-A149C6BF5E35}" type="datetime1">
              <a:rPr lang="en-US" smtClean="0"/>
              <a:t>8/19/2022</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C8938E3D-0EE2-494B-8369-54BF52ABFDA8}" type="slidenum">
              <a:rPr lang="en-US" smtClean="0"/>
              <a:t>‹#›</a:t>
            </a:fld>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430426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A1E134-3778-4AEF-9AFB-C802AF0F8305}" type="datetime1">
              <a:rPr lang="en-US" smtClean="0"/>
              <a:t>8/19/2022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133240042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D0A385-903C-42CF-B6C8-0958B065D6E8}" type="datetime1">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136305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63526E-C4DF-459F-947E-FFCBD1E88FC1}" type="datetime1">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1926454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EA51D8-C755-4032-8750-9A3A16F04ABA}" type="datetime1">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686287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233725-3B72-49DB-91F4-7B2A058BC68F}" type="datetime1">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3191402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68830D-A2FF-4025-AF72-963C5559E421}" type="datetime1">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1585011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8D4239-20B3-4EE8-A3DA-5CE15EBE63B3}" type="datetime1">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490462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0EAB9C-6D81-4E87-80EA-0058A5D32576}" type="datetime1">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2667879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BD6690B8-0BA1-480A-A8D8-06A8F51FCF98}" type="datetime1">
              <a:rPr lang="en-US" smtClean="0"/>
              <a:t>8/19/2022</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2219174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4B1473-AB29-433F-BCF0-704979535EC8}" type="datetime1">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273317" y="6116070"/>
            <a:ext cx="413483" cy="365125"/>
          </a:xfrm>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73822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853910-2509-4A8B-9E1F-9D4A28B894FD}" type="datetime1">
              <a:rPr lang="en-US" smtClean="0"/>
              <a:t>8/19/2022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2377959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F74EA7-212D-44B6-A4C3-FC8E754E8692}" type="datetime1">
              <a:rPr lang="en-US" smtClean="0"/>
              <a:t>8/19/2022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3779686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6B63A7-ED81-4043-AD11-C86AEF133395}" type="datetime1">
              <a:rPr lang="en-US" smtClean="0"/>
              <a:t>8/19/2022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1382086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41C56C-E9E9-4B7E-9E8A-6DE3A966DF5E}" type="datetime1">
              <a:rPr lang="en-US" smtClean="0"/>
              <a:t>8/19/2022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241565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B83B23-BD42-42C9-B0E9-382660CD6C08}" type="datetime1">
              <a:rPr lang="en-US" smtClean="0"/>
              <a:t>8/19/2022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156733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D72046-F3AE-4C40-927B-5845F9844F1E}" type="datetime1">
              <a:rPr lang="en-US" smtClean="0"/>
              <a:t>8/19/2022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938E3D-0EE2-494B-8369-54BF52ABFDA8}" type="slidenum">
              <a:rPr lang="en-US" smtClean="0"/>
              <a:t>‹#›</a:t>
            </a:fld>
            <a:endParaRPr lang="en-US" dirty="0"/>
          </a:p>
        </p:txBody>
      </p:sp>
    </p:spTree>
    <p:extLst>
      <p:ext uri="{BB962C8B-B14F-4D97-AF65-F5344CB8AC3E}">
        <p14:creationId xmlns:p14="http://schemas.microsoft.com/office/powerpoint/2010/main" val="3733124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0A1E134-3778-4AEF-9AFB-C802AF0F8305}" type="datetime1">
              <a:rPr lang="en-US" smtClean="0"/>
              <a:t>8/19/2022</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8938E3D-0EE2-494B-8369-54BF52ABFDA8}" type="slidenum">
              <a:rPr lang="en-US" smtClean="0"/>
              <a:t>‹#›</a:t>
            </a:fld>
            <a:endParaRPr lang="en-US" dirty="0"/>
          </a:p>
        </p:txBody>
      </p:sp>
    </p:spTree>
    <p:extLst>
      <p:ext uri="{BB962C8B-B14F-4D97-AF65-F5344CB8AC3E}">
        <p14:creationId xmlns:p14="http://schemas.microsoft.com/office/powerpoint/2010/main" val="879676863"/>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 id="2147483934" r:id="rId12"/>
    <p:sldLayoutId id="2147483935" r:id="rId13"/>
    <p:sldLayoutId id="2147483936" r:id="rId14"/>
    <p:sldLayoutId id="2147483937" r:id="rId15"/>
    <p:sldLayoutId id="2147483938" r:id="rId16"/>
    <p:sldLayoutId id="2147483939"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hud.gov/program_offices/public_indian_housing/publications/notice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2021shortfallapplications@hud.gov"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hud.gov/sites/dfiles/PIH/documents/pih2022_14_attachment.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2022Set-AsideApplications@hud.gov"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hud.gov/program_offices/public_indian_housing/programs/hcv/guidance_and_notices"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mailto:PIHFinancialManagementDivision@hud.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67000" y="4473227"/>
            <a:ext cx="4288500" cy="936973"/>
          </a:xfrm>
        </p:spPr>
        <p:txBody>
          <a:bodyPr>
            <a:normAutofit/>
          </a:bodyPr>
          <a:lstStyle/>
          <a:p>
            <a:pPr algn="l">
              <a:lnSpc>
                <a:spcPct val="90000"/>
              </a:lnSpc>
            </a:pPr>
            <a:r>
              <a:rPr lang="en-US" sz="2300" dirty="0"/>
              <a:t>Housing Choice Voucher Program</a:t>
            </a:r>
            <a:br>
              <a:rPr lang="en-US" sz="2300" dirty="0"/>
            </a:br>
            <a:r>
              <a:rPr lang="en-US" sz="2300" dirty="0"/>
              <a:t>CY 2022 Implementation</a:t>
            </a:r>
          </a:p>
        </p:txBody>
      </p:sp>
      <p:sp>
        <p:nvSpPr>
          <p:cNvPr id="3" name="Subtitle 2"/>
          <p:cNvSpPr>
            <a:spLocks noGrp="1"/>
          </p:cNvSpPr>
          <p:nvPr>
            <p:ph type="subTitle" idx="1"/>
          </p:nvPr>
        </p:nvSpPr>
        <p:spPr>
          <a:xfrm>
            <a:off x="3200400" y="5569875"/>
            <a:ext cx="3755100" cy="526126"/>
          </a:xfrm>
        </p:spPr>
        <p:txBody>
          <a:bodyPr>
            <a:normAutofit lnSpcReduction="10000"/>
          </a:bodyPr>
          <a:lstStyle/>
          <a:p>
            <a:pPr algn="l">
              <a:lnSpc>
                <a:spcPct val="90000"/>
              </a:lnSpc>
            </a:pPr>
            <a:r>
              <a:rPr lang="en-US" sz="1200" dirty="0"/>
              <a:t>Public Housing Agency Briefing</a:t>
            </a:r>
          </a:p>
          <a:p>
            <a:pPr algn="l">
              <a:lnSpc>
                <a:spcPct val="90000"/>
              </a:lnSpc>
            </a:pPr>
            <a:r>
              <a:rPr lang="en-US" sz="1200" dirty="0"/>
              <a:t>June 2022</a:t>
            </a:r>
          </a:p>
        </p:txBody>
      </p:sp>
      <p:sp>
        <p:nvSpPr>
          <p:cNvPr id="4" name="Slide Number Placeholder 3">
            <a:extLst>
              <a:ext uri="{FF2B5EF4-FFF2-40B4-BE49-F238E27FC236}">
                <a16:creationId xmlns:a16="http://schemas.microsoft.com/office/drawing/2014/main" id="{7038093F-C322-45F8-8241-37EB3995DCB0}"/>
              </a:ext>
            </a:extLst>
          </p:cNvPr>
          <p:cNvSpPr>
            <a:spLocks noGrp="1"/>
          </p:cNvSpPr>
          <p:nvPr>
            <p:ph type="sldNum" sz="quarter" idx="12"/>
          </p:nvPr>
        </p:nvSpPr>
        <p:spPr>
          <a:xfrm>
            <a:off x="6406517" y="6352651"/>
            <a:ext cx="512504" cy="365125"/>
          </a:xfrm>
        </p:spPr>
        <p:txBody>
          <a:bodyPr>
            <a:normAutofit/>
          </a:bodyPr>
          <a:lstStyle/>
          <a:p>
            <a:pPr>
              <a:spcAft>
                <a:spcPts val="600"/>
              </a:spcAft>
            </a:pPr>
            <a:fld id="{C8938E3D-0EE2-494B-8369-54BF52ABFDA8}" type="slidenum">
              <a:rPr lang="en-US" smtClean="0"/>
              <a:pPr>
                <a:spcAft>
                  <a:spcPts val="600"/>
                </a:spcAft>
              </a:pPr>
              <a:t>1</a:t>
            </a:fld>
            <a:endParaRPr lang="en-US"/>
          </a:p>
        </p:txBody>
      </p:sp>
      <p:pic>
        <p:nvPicPr>
          <p:cNvPr id="1026" name="Picture 2" descr="image001">
            <a:extLst>
              <a:ext uri="{FF2B5EF4-FFF2-40B4-BE49-F238E27FC236}">
                <a16:creationId xmlns:a16="http://schemas.microsoft.com/office/drawing/2014/main" id="{A93C7E74-0F95-4E41-83E5-8E32B93005A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75" r="1450" b="-2"/>
          <a:stretch/>
        </p:blipFill>
        <p:spPr bwMode="auto">
          <a:xfrm>
            <a:off x="1371600" y="468176"/>
            <a:ext cx="6206002" cy="3635025"/>
          </a:xfrm>
          <a:custGeom>
            <a:avLst/>
            <a:gdLst>
              <a:gd name="connsiteX0" fmla="*/ 540554 w 8274669"/>
              <a:gd name="connsiteY0" fmla="*/ 0 h 3635025"/>
              <a:gd name="connsiteX1" fmla="*/ 8274669 w 8274669"/>
              <a:gd name="connsiteY1" fmla="*/ 0 h 3635025"/>
              <a:gd name="connsiteX2" fmla="*/ 8274669 w 8274669"/>
              <a:gd name="connsiteY2" fmla="*/ 3635025 h 3635025"/>
              <a:gd name="connsiteX3" fmla="*/ 0 w 8274669"/>
              <a:gd name="connsiteY3" fmla="*/ 3635025 h 3635025"/>
            </a:gdLst>
            <a:ahLst/>
            <a:cxnLst>
              <a:cxn ang="0">
                <a:pos x="connsiteX0" y="connsiteY0"/>
              </a:cxn>
              <a:cxn ang="0">
                <a:pos x="connsiteX1" y="connsiteY1"/>
              </a:cxn>
              <a:cxn ang="0">
                <a:pos x="connsiteX2" y="connsiteY2"/>
              </a:cxn>
              <a:cxn ang="0">
                <a:pos x="connsiteX3" y="connsiteY3"/>
              </a:cxn>
            </a:cxnLst>
            <a:rect l="l" t="t" r="r" b="b"/>
            <a:pathLst>
              <a:path w="8274669" h="3635025">
                <a:moveTo>
                  <a:pt x="540554" y="0"/>
                </a:moveTo>
                <a:lnTo>
                  <a:pt x="8274669" y="0"/>
                </a:lnTo>
                <a:lnTo>
                  <a:pt x="8274669" y="3635025"/>
                </a:lnTo>
                <a:lnTo>
                  <a:pt x="0" y="3635025"/>
                </a:ln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2141361"/>
      </p:ext>
    </p:extLst>
  </p:cSld>
  <p:clrMapOvr>
    <a:masterClrMapping/>
  </p:clrMapOvr>
  <mc:AlternateContent xmlns:mc="http://schemas.openxmlformats.org/markup-compatibility/2006" xmlns:p14="http://schemas.microsoft.com/office/powerpoint/2010/main">
    <mc:Choice Requires="p14">
      <p:transition spd="slow" p14:dur="2000" advTm="33115"/>
    </mc:Choice>
    <mc:Fallback xmlns="">
      <p:transition spd="slow" advTm="3311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609599"/>
          </a:xfrm>
        </p:spPr>
        <p:txBody>
          <a:bodyPr>
            <a:normAutofit fontScale="90000"/>
          </a:bodyPr>
          <a:lstStyle/>
          <a:p>
            <a:r>
              <a:rPr lang="en-US" dirty="0"/>
              <a:t>Offset for Reallocation</a:t>
            </a:r>
          </a:p>
        </p:txBody>
      </p:sp>
      <p:sp>
        <p:nvSpPr>
          <p:cNvPr id="3" name="Content Placeholder 2"/>
          <p:cNvSpPr>
            <a:spLocks noGrp="1"/>
          </p:cNvSpPr>
          <p:nvPr>
            <p:ph idx="1"/>
          </p:nvPr>
        </p:nvSpPr>
        <p:spPr>
          <a:xfrm>
            <a:off x="685800" y="1066800"/>
            <a:ext cx="8153400" cy="5562600"/>
          </a:xfrm>
        </p:spPr>
        <p:txBody>
          <a:bodyPr>
            <a:noAutofit/>
          </a:bodyPr>
          <a:lstStyle/>
          <a:p>
            <a:pPr lvl="1"/>
            <a:endParaRPr lang="en-US" dirty="0"/>
          </a:p>
          <a:p>
            <a:pPr lvl="1"/>
            <a:endParaRPr lang="en-US" dirty="0"/>
          </a:p>
          <a:p>
            <a:pPr lvl="1"/>
            <a:r>
              <a:rPr lang="en-US" sz="1600" dirty="0"/>
              <a:t>The 12/31/2021 reconciled HAP program reserves</a:t>
            </a:r>
          </a:p>
          <a:p>
            <a:pPr lvl="1"/>
            <a:r>
              <a:rPr lang="en-US" sz="1600" dirty="0"/>
              <a:t>Protect from offset the following amounts to the extent reserves are available to protect:</a:t>
            </a:r>
          </a:p>
          <a:p>
            <a:pPr lvl="2">
              <a:buClr>
                <a:schemeClr val="accent1"/>
              </a:buClr>
            </a:pPr>
            <a:r>
              <a:rPr lang="en-US" sz="1600" dirty="0"/>
              <a:t>Difference between PHA’s eligibility and prorated eligibility</a:t>
            </a:r>
          </a:p>
          <a:p>
            <a:pPr lvl="2">
              <a:buClr>
                <a:schemeClr val="accent1"/>
              </a:buClr>
            </a:pPr>
            <a:r>
              <a:rPr lang="en-US" sz="1600" dirty="0"/>
              <a:t>CY 2022 amounts needs to fully fund VASH units</a:t>
            </a:r>
          </a:p>
          <a:p>
            <a:pPr lvl="2">
              <a:buClr>
                <a:schemeClr val="accent1"/>
              </a:buClr>
            </a:pPr>
            <a:r>
              <a:rPr lang="en-US" sz="1600" dirty="0"/>
              <a:t>Difference between the higher of December 2021 UMLs x 12 or CY 2021 UMLs up to baseline units under ACC</a:t>
            </a:r>
          </a:p>
          <a:p>
            <a:pPr lvl="2">
              <a:buClr>
                <a:schemeClr val="accent1"/>
              </a:buClr>
            </a:pPr>
            <a:r>
              <a:rPr lang="en-US" sz="1600" dirty="0"/>
              <a:t>CY 2021 new incremental BA (1/2 of eligibility)</a:t>
            </a:r>
          </a:p>
          <a:p>
            <a:pPr lvl="2">
              <a:buClr>
                <a:schemeClr val="accent1"/>
              </a:buClr>
            </a:pPr>
            <a:r>
              <a:rPr lang="en-US" sz="1600" dirty="0"/>
              <a:t>CY 2021 Set-aside protection (1/2 of eligibility)</a:t>
            </a:r>
          </a:p>
          <a:p>
            <a:pPr lvl="2">
              <a:buClr>
                <a:schemeClr val="accent1"/>
              </a:buClr>
            </a:pPr>
            <a:r>
              <a:rPr lang="en-US" sz="1600" dirty="0"/>
              <a:t>CARES Act HAP Protection – Unspent Remaining Funds*</a:t>
            </a:r>
          </a:p>
          <a:p>
            <a:pPr marL="1143000" lvl="3" indent="-342900">
              <a:lnSpc>
                <a:spcPct val="150000"/>
              </a:lnSpc>
              <a:defRPr/>
            </a:pPr>
            <a:r>
              <a:rPr lang="en-US" sz="1400" dirty="0"/>
              <a:t>PHAs with CY 2021 inflation factors that were higher than the CY 2021 national weighted average inflator</a:t>
            </a:r>
          </a:p>
          <a:p>
            <a:pPr marL="1143000" lvl="3" indent="-342900">
              <a:lnSpc>
                <a:spcPct val="150000"/>
              </a:lnSpc>
              <a:defRPr/>
            </a:pPr>
            <a:r>
              <a:rPr lang="en-US" sz="1400" dirty="0"/>
              <a:t>Protect 1/2 of RAD 1 HAP for Projects in their 1st Full Year of Funding during CY 2021</a:t>
            </a:r>
          </a:p>
          <a:p>
            <a:pPr marL="0" lvl="1" indent="0">
              <a:spcBef>
                <a:spcPts val="400"/>
              </a:spcBef>
              <a:buSzPct val="68000"/>
              <a:buNone/>
            </a:pPr>
            <a:endParaRPr lang="en-US" sz="2000" dirty="0">
              <a:highlight>
                <a:srgbClr val="FFFF00"/>
              </a:highlight>
            </a:endParaRPr>
          </a:p>
          <a:p>
            <a:pPr marL="0" indent="0">
              <a:buNone/>
            </a:pPr>
            <a:endParaRPr lang="en-US" sz="1600" dirty="0"/>
          </a:p>
        </p:txBody>
      </p:sp>
      <p:sp>
        <p:nvSpPr>
          <p:cNvPr id="4" name="Slide Number Placeholder 3">
            <a:extLst>
              <a:ext uri="{FF2B5EF4-FFF2-40B4-BE49-F238E27FC236}">
                <a16:creationId xmlns:a16="http://schemas.microsoft.com/office/drawing/2014/main" id="{07CC7E76-AB5E-47BC-94F8-6CA1B386C353}"/>
              </a:ext>
            </a:extLst>
          </p:cNvPr>
          <p:cNvSpPr>
            <a:spLocks noGrp="1"/>
          </p:cNvSpPr>
          <p:nvPr>
            <p:ph type="sldNum" sz="quarter" idx="12"/>
          </p:nvPr>
        </p:nvSpPr>
        <p:spPr/>
        <p:txBody>
          <a:bodyPr/>
          <a:lstStyle/>
          <a:p>
            <a:fld id="{C8938E3D-0EE2-494B-8369-54BF52ABFDA8}" type="slidenum">
              <a:rPr lang="en-US" smtClean="0"/>
              <a:t>10</a:t>
            </a:fld>
            <a:endParaRPr lang="en-US" dirty="0"/>
          </a:p>
        </p:txBody>
      </p:sp>
    </p:spTree>
    <p:extLst>
      <p:ext uri="{BB962C8B-B14F-4D97-AF65-F5344CB8AC3E}">
        <p14:creationId xmlns:p14="http://schemas.microsoft.com/office/powerpoint/2010/main" val="1618896208"/>
      </p:ext>
    </p:extLst>
  </p:cSld>
  <p:clrMapOvr>
    <a:masterClrMapping/>
  </p:clrMapOvr>
  <mc:AlternateContent xmlns:mc="http://schemas.openxmlformats.org/markup-compatibility/2006" xmlns:p14="http://schemas.microsoft.com/office/powerpoint/2010/main">
    <mc:Choice Requires="p14">
      <p:transition spd="slow" p14:dur="2000" advTm="92659"/>
    </mc:Choice>
    <mc:Fallback xmlns="">
      <p:transition spd="slow" advTm="9265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609599"/>
          </a:xfrm>
        </p:spPr>
        <p:txBody>
          <a:bodyPr>
            <a:normAutofit fontScale="90000"/>
          </a:bodyPr>
          <a:lstStyle/>
          <a:p>
            <a:r>
              <a:rPr lang="en-US" dirty="0"/>
              <a:t>Offset for Reallocation</a:t>
            </a:r>
          </a:p>
        </p:txBody>
      </p:sp>
      <p:sp>
        <p:nvSpPr>
          <p:cNvPr id="3" name="Content Placeholder 2"/>
          <p:cNvSpPr>
            <a:spLocks noGrp="1"/>
          </p:cNvSpPr>
          <p:nvPr>
            <p:ph idx="1"/>
          </p:nvPr>
        </p:nvSpPr>
        <p:spPr>
          <a:xfrm>
            <a:off x="1524000" y="914401"/>
            <a:ext cx="6934200" cy="5715000"/>
          </a:xfrm>
        </p:spPr>
        <p:txBody>
          <a:bodyPr>
            <a:noAutofit/>
          </a:bodyPr>
          <a:lstStyle/>
          <a:p>
            <a:pPr marL="0" lvl="1" indent="0">
              <a:lnSpc>
                <a:spcPct val="150000"/>
              </a:lnSpc>
              <a:buNone/>
              <a:defRPr/>
            </a:pPr>
            <a:endParaRPr lang="en-US" sz="1600" dirty="0"/>
          </a:p>
          <a:p>
            <a:pPr marL="0" lvl="1" indent="0">
              <a:lnSpc>
                <a:spcPct val="150000"/>
              </a:lnSpc>
              <a:buNone/>
              <a:defRPr/>
            </a:pPr>
            <a:endParaRPr lang="en-US" sz="1600" dirty="0"/>
          </a:p>
          <a:p>
            <a:pPr marL="0" lvl="1" indent="0">
              <a:lnSpc>
                <a:spcPct val="150000"/>
              </a:lnSpc>
              <a:buNone/>
              <a:defRPr/>
            </a:pPr>
            <a:endParaRPr lang="en-US" sz="1600" dirty="0"/>
          </a:p>
          <a:p>
            <a:pPr>
              <a:buClr>
                <a:schemeClr val="accent1"/>
              </a:buClr>
            </a:pPr>
            <a:r>
              <a:rPr lang="en-US" sz="1800" dirty="0"/>
              <a:t>Portion of 2021 renewal eligibility (based on units under ACC): </a:t>
            </a:r>
          </a:p>
          <a:p>
            <a:pPr lvl="1">
              <a:buClr>
                <a:schemeClr val="accent1"/>
              </a:buClr>
            </a:pPr>
            <a:r>
              <a:rPr lang="en-US" sz="1800" dirty="0"/>
              <a:t>4% - 500 and above units</a:t>
            </a:r>
          </a:p>
          <a:p>
            <a:pPr lvl="1">
              <a:buClr>
                <a:schemeClr val="accent1"/>
              </a:buClr>
            </a:pPr>
            <a:r>
              <a:rPr lang="en-US" sz="1800" dirty="0"/>
              <a:t>6% - 250-499 units</a:t>
            </a:r>
          </a:p>
          <a:p>
            <a:pPr lvl="1">
              <a:buClr>
                <a:schemeClr val="accent1"/>
              </a:buClr>
            </a:pPr>
            <a:r>
              <a:rPr lang="en-US" sz="1800" dirty="0"/>
              <a:t>12% - less than 250 units</a:t>
            </a:r>
          </a:p>
          <a:p>
            <a:pPr marL="342900" lvl="1" indent="-342900">
              <a:lnSpc>
                <a:spcPct val="150000"/>
              </a:lnSpc>
              <a:defRPr/>
            </a:pPr>
            <a:r>
              <a:rPr lang="en-US" sz="1800" dirty="0"/>
              <a:t>HUD reduced aggregated protections from total program reserves. Result is total available program reserves for offset for reallocation</a:t>
            </a:r>
          </a:p>
          <a:p>
            <a:pPr marL="342900" lvl="1" indent="-342900">
              <a:lnSpc>
                <a:spcPct val="150000"/>
              </a:lnSpc>
              <a:defRPr/>
            </a:pPr>
            <a:r>
              <a:rPr lang="en-US" sz="1800" dirty="0"/>
              <a:t>HUD determined offset amount. (Total available for offset x 43%)</a:t>
            </a:r>
          </a:p>
          <a:p>
            <a:pPr marL="342900" lvl="1" indent="-342900">
              <a:lnSpc>
                <a:spcPct val="150000"/>
              </a:lnSpc>
              <a:defRPr/>
            </a:pPr>
            <a:r>
              <a:rPr lang="en-US" sz="1800" dirty="0"/>
              <a:t>Note:  PHAs that were determined to be in Shortfall in CY 2021 and PHAs who received an award for Lower-Than-Average Leasing award are exempt from offset.  Additionally, PHAs that received 2021 ARP funds for PUC Increases are also exempt from this offset.</a:t>
            </a:r>
          </a:p>
          <a:p>
            <a:pPr marL="800100" lvl="3" indent="0">
              <a:lnSpc>
                <a:spcPct val="150000"/>
              </a:lnSpc>
              <a:buNone/>
              <a:defRPr/>
            </a:pPr>
            <a:r>
              <a:rPr lang="en-US" sz="1400" dirty="0"/>
              <a:t>*ARP and CARES Act Awards are not part of PHA reserves, and consequently unspent funds were not subject to offset.</a:t>
            </a:r>
          </a:p>
          <a:p>
            <a:pPr lvl="1">
              <a:lnSpc>
                <a:spcPct val="150000"/>
              </a:lnSpc>
              <a:buFont typeface="Arial" panose="020B0604020202020204" pitchFamily="34" charset="0"/>
              <a:buChar char="•"/>
            </a:pPr>
            <a:endParaRPr lang="en-US" sz="2000" dirty="0"/>
          </a:p>
          <a:p>
            <a:pPr marL="0" lvl="1" indent="0">
              <a:spcBef>
                <a:spcPts val="400"/>
              </a:spcBef>
              <a:buSzPct val="68000"/>
              <a:buNone/>
            </a:pPr>
            <a:endParaRPr lang="en-US" sz="2000" dirty="0">
              <a:highlight>
                <a:srgbClr val="FFFF00"/>
              </a:highlight>
            </a:endParaRPr>
          </a:p>
          <a:p>
            <a:pPr marL="0" indent="0">
              <a:buNone/>
            </a:pPr>
            <a:endParaRPr lang="en-US" sz="1600" dirty="0"/>
          </a:p>
        </p:txBody>
      </p:sp>
      <p:sp>
        <p:nvSpPr>
          <p:cNvPr id="4" name="Slide Number Placeholder 3">
            <a:extLst>
              <a:ext uri="{FF2B5EF4-FFF2-40B4-BE49-F238E27FC236}">
                <a16:creationId xmlns:a16="http://schemas.microsoft.com/office/drawing/2014/main" id="{07CC7E76-AB5E-47BC-94F8-6CA1B386C353}"/>
              </a:ext>
            </a:extLst>
          </p:cNvPr>
          <p:cNvSpPr>
            <a:spLocks noGrp="1"/>
          </p:cNvSpPr>
          <p:nvPr>
            <p:ph type="sldNum" sz="quarter" idx="12"/>
          </p:nvPr>
        </p:nvSpPr>
        <p:spPr/>
        <p:txBody>
          <a:bodyPr/>
          <a:lstStyle/>
          <a:p>
            <a:fld id="{C8938E3D-0EE2-494B-8369-54BF52ABFDA8}" type="slidenum">
              <a:rPr lang="en-US" smtClean="0"/>
              <a:t>11</a:t>
            </a:fld>
            <a:endParaRPr lang="en-US" dirty="0"/>
          </a:p>
        </p:txBody>
      </p:sp>
    </p:spTree>
    <p:extLst>
      <p:ext uri="{BB962C8B-B14F-4D97-AF65-F5344CB8AC3E}">
        <p14:creationId xmlns:p14="http://schemas.microsoft.com/office/powerpoint/2010/main" val="3031019538"/>
      </p:ext>
    </p:extLst>
  </p:cSld>
  <p:clrMapOvr>
    <a:masterClrMapping/>
  </p:clrMapOvr>
  <mc:AlternateContent xmlns:mc="http://schemas.openxmlformats.org/markup-compatibility/2006" xmlns:p14="http://schemas.microsoft.com/office/powerpoint/2010/main">
    <mc:Choice Requires="p14">
      <p:transition spd="slow" p14:dur="2000" advTm="64747"/>
    </mc:Choice>
    <mc:Fallback xmlns="">
      <p:transition spd="slow" advTm="6474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609599"/>
          </a:xfrm>
        </p:spPr>
        <p:txBody>
          <a:bodyPr>
            <a:normAutofit fontScale="90000"/>
          </a:bodyPr>
          <a:lstStyle/>
          <a:p>
            <a:r>
              <a:rPr lang="en-US" dirty="0"/>
              <a:t>Renewal Disbursements</a:t>
            </a:r>
          </a:p>
        </p:txBody>
      </p:sp>
      <p:sp>
        <p:nvSpPr>
          <p:cNvPr id="3" name="Content Placeholder 2"/>
          <p:cNvSpPr>
            <a:spLocks noGrp="1"/>
          </p:cNvSpPr>
          <p:nvPr>
            <p:ph idx="1"/>
          </p:nvPr>
        </p:nvSpPr>
        <p:spPr>
          <a:xfrm>
            <a:off x="838200" y="1066800"/>
            <a:ext cx="7543800" cy="5638800"/>
          </a:xfrm>
        </p:spPr>
        <p:txBody>
          <a:bodyPr>
            <a:noAutofit/>
          </a:bodyPr>
          <a:lstStyle/>
          <a:p>
            <a:pPr>
              <a:defRPr/>
            </a:pPr>
            <a:endParaRPr lang="en-US" sz="2000" dirty="0"/>
          </a:p>
          <a:p>
            <a:pPr>
              <a:defRPr/>
            </a:pPr>
            <a:r>
              <a:rPr lang="en-US" sz="2200" dirty="0"/>
              <a:t>For CY 2022:</a:t>
            </a:r>
          </a:p>
          <a:p>
            <a:pPr lvl="1">
              <a:defRPr/>
            </a:pPr>
            <a:r>
              <a:rPr lang="en-US" sz="2200" dirty="0"/>
              <a:t>Disbursements are based on cash management requirements per Notice PIH 2017-06</a:t>
            </a:r>
          </a:p>
          <a:p>
            <a:pPr lvl="2">
              <a:buClr>
                <a:schemeClr val="accent1"/>
              </a:buClr>
              <a:defRPr/>
            </a:pPr>
            <a:r>
              <a:rPr lang="en-US" sz="2200" dirty="0"/>
              <a:t>Margin will vary based on national leasing and cost fluctuations</a:t>
            </a:r>
          </a:p>
          <a:p>
            <a:pPr lvl="2">
              <a:buClr>
                <a:schemeClr val="accent1"/>
              </a:buClr>
              <a:defRPr/>
            </a:pPr>
            <a:r>
              <a:rPr lang="en-US" sz="2200" dirty="0"/>
              <a:t>Margin does not change funding eligibility</a:t>
            </a:r>
          </a:p>
          <a:p>
            <a:pPr lvl="1">
              <a:defRPr/>
            </a:pPr>
            <a:r>
              <a:rPr lang="en-US" sz="2200" dirty="0"/>
              <a:t>HUD transitioned excess reserves as of December 31,2021, starting June 2022</a:t>
            </a:r>
          </a:p>
          <a:p>
            <a:pPr lvl="1">
              <a:defRPr/>
            </a:pPr>
            <a:r>
              <a:rPr lang="en-US" sz="2200" dirty="0"/>
              <a:t>PHAs must still assess level of program they can support across the CY based on total HAP funding and RNP/HUD-held reserves available, actual expenses to date, and projected expenses</a:t>
            </a:r>
          </a:p>
          <a:p>
            <a:pPr marL="457200" lvl="1" indent="0">
              <a:buNone/>
              <a:defRPr/>
            </a:pPr>
            <a:endParaRPr lang="en-US" sz="2000" dirty="0"/>
          </a:p>
          <a:p>
            <a:endParaRPr lang="en-US" sz="2000" dirty="0"/>
          </a:p>
        </p:txBody>
      </p:sp>
      <p:sp>
        <p:nvSpPr>
          <p:cNvPr id="4" name="Slide Number Placeholder 3">
            <a:extLst>
              <a:ext uri="{FF2B5EF4-FFF2-40B4-BE49-F238E27FC236}">
                <a16:creationId xmlns:a16="http://schemas.microsoft.com/office/drawing/2014/main" id="{757B7EC7-56D1-4819-82E0-64C633A7DFA7}"/>
              </a:ext>
            </a:extLst>
          </p:cNvPr>
          <p:cNvSpPr>
            <a:spLocks noGrp="1"/>
          </p:cNvSpPr>
          <p:nvPr>
            <p:ph type="sldNum" sz="quarter" idx="12"/>
          </p:nvPr>
        </p:nvSpPr>
        <p:spPr/>
        <p:txBody>
          <a:bodyPr/>
          <a:lstStyle/>
          <a:p>
            <a:fld id="{C8938E3D-0EE2-494B-8369-54BF52ABFDA8}" type="slidenum">
              <a:rPr lang="en-US" smtClean="0"/>
              <a:t>12</a:t>
            </a:fld>
            <a:endParaRPr lang="en-US" dirty="0"/>
          </a:p>
        </p:txBody>
      </p:sp>
    </p:spTree>
    <p:extLst>
      <p:ext uri="{BB962C8B-B14F-4D97-AF65-F5344CB8AC3E}">
        <p14:creationId xmlns:p14="http://schemas.microsoft.com/office/powerpoint/2010/main" val="1874983910"/>
      </p:ext>
    </p:extLst>
  </p:cSld>
  <p:clrMapOvr>
    <a:masterClrMapping/>
  </p:clrMapOvr>
  <mc:AlternateContent xmlns:mc="http://schemas.openxmlformats.org/markup-compatibility/2006" xmlns:p14="http://schemas.microsoft.com/office/powerpoint/2010/main">
    <mc:Choice Requires="p14">
      <p:transition spd="slow" p14:dur="2000" advTm="76471"/>
    </mc:Choice>
    <mc:Fallback xmlns="">
      <p:transition spd="slow" advTm="76471"/>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533399"/>
          </a:xfrm>
        </p:spPr>
        <p:txBody>
          <a:bodyPr>
            <a:normAutofit fontScale="90000"/>
          </a:bodyPr>
          <a:lstStyle/>
          <a:p>
            <a:r>
              <a:rPr lang="en-US" dirty="0"/>
              <a:t>Renewal Disbursements</a:t>
            </a:r>
          </a:p>
        </p:txBody>
      </p:sp>
      <p:sp>
        <p:nvSpPr>
          <p:cNvPr id="3" name="Content Placeholder 2"/>
          <p:cNvSpPr>
            <a:spLocks noGrp="1"/>
          </p:cNvSpPr>
          <p:nvPr>
            <p:ph idx="1"/>
          </p:nvPr>
        </p:nvSpPr>
        <p:spPr>
          <a:xfrm>
            <a:off x="982133" y="1600199"/>
            <a:ext cx="7476067" cy="4800599"/>
          </a:xfrm>
        </p:spPr>
        <p:txBody>
          <a:bodyPr>
            <a:normAutofit lnSpcReduction="10000"/>
          </a:bodyPr>
          <a:lstStyle/>
          <a:p>
            <a:endParaRPr lang="en-US" dirty="0"/>
          </a:p>
          <a:p>
            <a:r>
              <a:rPr lang="en-US" dirty="0"/>
              <a:t>For CY 2022:</a:t>
            </a:r>
          </a:p>
          <a:p>
            <a:pPr lvl="1">
              <a:defRPr/>
            </a:pPr>
            <a:r>
              <a:rPr lang="en-US" sz="2400" dirty="0"/>
              <a:t>Frontloads will continue to be available, up to the total budget authority obligated for the PHA and available HAP reserves</a:t>
            </a:r>
          </a:p>
          <a:p>
            <a:pPr lvl="1">
              <a:defRPr/>
            </a:pPr>
            <a:r>
              <a:rPr lang="en-US" sz="2400" dirty="0"/>
              <a:t>Non-renewal disbursements will continue to be made based on contract terms of incremental awards and/or Notice of Funding Opportunity (NOFO) (tenant protection, VASH, Mainstream, FUP and RAD)</a:t>
            </a:r>
          </a:p>
          <a:p>
            <a:pPr lvl="1">
              <a:defRPr/>
            </a:pPr>
            <a:r>
              <a:rPr lang="en-US" sz="2400" dirty="0"/>
              <a:t>Total HAP disbursements will be reconciled against total HAP expenses twice annually</a:t>
            </a:r>
          </a:p>
          <a:p>
            <a:endParaRPr lang="en-US" sz="2000" dirty="0"/>
          </a:p>
          <a:p>
            <a:endParaRPr lang="en-US" sz="2000" dirty="0"/>
          </a:p>
        </p:txBody>
      </p:sp>
      <p:sp>
        <p:nvSpPr>
          <p:cNvPr id="4" name="Slide Number Placeholder 3">
            <a:extLst>
              <a:ext uri="{FF2B5EF4-FFF2-40B4-BE49-F238E27FC236}">
                <a16:creationId xmlns:a16="http://schemas.microsoft.com/office/drawing/2014/main" id="{F21BC315-A46B-44A6-912B-E50C92BC85F7}"/>
              </a:ext>
            </a:extLst>
          </p:cNvPr>
          <p:cNvSpPr>
            <a:spLocks noGrp="1"/>
          </p:cNvSpPr>
          <p:nvPr>
            <p:ph type="sldNum" sz="quarter" idx="12"/>
          </p:nvPr>
        </p:nvSpPr>
        <p:spPr/>
        <p:txBody>
          <a:bodyPr/>
          <a:lstStyle/>
          <a:p>
            <a:fld id="{C8938E3D-0EE2-494B-8369-54BF52ABFDA8}" type="slidenum">
              <a:rPr lang="en-US" smtClean="0"/>
              <a:t>13</a:t>
            </a:fld>
            <a:endParaRPr lang="en-US" dirty="0"/>
          </a:p>
        </p:txBody>
      </p:sp>
    </p:spTree>
    <p:extLst>
      <p:ext uri="{BB962C8B-B14F-4D97-AF65-F5344CB8AC3E}">
        <p14:creationId xmlns:p14="http://schemas.microsoft.com/office/powerpoint/2010/main" val="4036260479"/>
      </p:ext>
    </p:extLst>
  </p:cSld>
  <p:clrMapOvr>
    <a:masterClrMapping/>
  </p:clrMapOvr>
  <mc:AlternateContent xmlns:mc="http://schemas.openxmlformats.org/markup-compatibility/2006" xmlns:p14="http://schemas.microsoft.com/office/powerpoint/2010/main">
    <mc:Choice Requires="p14">
      <p:transition spd="slow" p14:dur="2000" advTm="38741"/>
    </mc:Choice>
    <mc:Fallback xmlns="">
      <p:transition spd="slow" advTm="3874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761999"/>
          </a:xfrm>
        </p:spPr>
        <p:txBody>
          <a:bodyPr/>
          <a:lstStyle/>
          <a:p>
            <a:r>
              <a:rPr lang="en-US" dirty="0"/>
              <a:t>CY 2022 HAP Set-Aside</a:t>
            </a:r>
          </a:p>
        </p:txBody>
      </p:sp>
      <p:sp>
        <p:nvSpPr>
          <p:cNvPr id="3" name="Content Placeholder 2"/>
          <p:cNvSpPr>
            <a:spLocks noGrp="1"/>
          </p:cNvSpPr>
          <p:nvPr>
            <p:ph idx="1"/>
          </p:nvPr>
        </p:nvSpPr>
        <p:spPr>
          <a:xfrm>
            <a:off x="609600" y="1066800"/>
            <a:ext cx="7848600" cy="5406498"/>
          </a:xfrm>
        </p:spPr>
        <p:txBody>
          <a:bodyPr>
            <a:noAutofit/>
          </a:bodyPr>
          <a:lstStyle/>
          <a:p>
            <a:pPr lvl="1"/>
            <a:r>
              <a:rPr lang="en-US" sz="1400" dirty="0"/>
              <a:t>Up to $200,000,000 of renewal appropriations may be used to augment renewal allocations </a:t>
            </a:r>
          </a:p>
          <a:p>
            <a:pPr lvl="1"/>
            <a:r>
              <a:rPr lang="en-US" sz="1400" dirty="0"/>
              <a:t>The funds for both set-asides are specified below:</a:t>
            </a:r>
          </a:p>
          <a:p>
            <a:pPr lvl="2">
              <a:buFont typeface="Wingdings" panose="05000000000000000000" pitchFamily="2" charset="2"/>
              <a:buChar char="Ø"/>
            </a:pPr>
            <a:r>
              <a:rPr lang="en-US" sz="1400" dirty="0"/>
              <a:t>Prevention of terminations due to insufficient funding  (HCV and Mainstream Vouchers may both apply, Mainstream Vouchers will be funded through the $10,000,000 Mainstream HAP Set-aside)</a:t>
            </a:r>
          </a:p>
          <a:p>
            <a:pPr lvl="2">
              <a:buFont typeface="Wingdings" panose="05000000000000000000" pitchFamily="2" charset="2"/>
              <a:buChar char="Ø"/>
            </a:pPr>
            <a:r>
              <a:rPr lang="en-US" sz="1400" dirty="0"/>
              <a:t>Unforeseen circumstances (HCV and Mainstream Vouchers may both apply, Mainstream Vouchers will be funded through the $10,000,000 Mainstream HAP Set-aside)</a:t>
            </a:r>
          </a:p>
          <a:p>
            <a:pPr lvl="2">
              <a:buFont typeface="Wingdings" panose="05000000000000000000" pitchFamily="2" charset="2"/>
              <a:buChar char="Ø"/>
            </a:pPr>
            <a:r>
              <a:rPr lang="en-US" sz="1400" dirty="0"/>
              <a:t>Portability </a:t>
            </a:r>
          </a:p>
          <a:p>
            <a:pPr lvl="2">
              <a:buFont typeface="Wingdings" panose="05000000000000000000" pitchFamily="2" charset="2"/>
              <a:buChar char="Ø"/>
            </a:pPr>
            <a:r>
              <a:rPr lang="en-US" sz="1400" dirty="0"/>
              <a:t>Project-Based Vouchers</a:t>
            </a:r>
            <a:endParaRPr lang="en-US" sz="1400" dirty="0">
              <a:solidFill>
                <a:srgbClr val="FF0000"/>
              </a:solidFill>
            </a:endParaRPr>
          </a:p>
          <a:p>
            <a:pPr lvl="2">
              <a:buFont typeface="Wingdings" panose="05000000000000000000" pitchFamily="2" charset="2"/>
              <a:buChar char="Ø"/>
            </a:pPr>
            <a:r>
              <a:rPr lang="en-US" sz="1400" dirty="0"/>
              <a:t>MTW New Cohorts</a:t>
            </a:r>
          </a:p>
          <a:p>
            <a:pPr lvl="2">
              <a:buFont typeface="Wingdings" panose="05000000000000000000" pitchFamily="2" charset="2"/>
              <a:buChar char="Ø"/>
            </a:pPr>
            <a:r>
              <a:rPr lang="en-US" sz="1400" dirty="0"/>
              <a:t>HUD-VASH</a:t>
            </a:r>
          </a:p>
          <a:p>
            <a:pPr lvl="2">
              <a:buFont typeface="Wingdings" panose="05000000000000000000" pitchFamily="2" charset="2"/>
              <a:buChar char="Ø"/>
            </a:pPr>
            <a:r>
              <a:rPr lang="en-US" sz="1400" dirty="0"/>
              <a:t>Lower-than-average Leasing</a:t>
            </a:r>
          </a:p>
          <a:p>
            <a:pPr lvl="2">
              <a:buFont typeface="Wingdings" panose="05000000000000000000" pitchFamily="2" charset="2"/>
              <a:buChar char="Ø"/>
            </a:pPr>
            <a:r>
              <a:rPr lang="en-US" sz="1400" dirty="0"/>
              <a:t>Disaster</a:t>
            </a:r>
          </a:p>
          <a:p>
            <a:pPr lvl="2">
              <a:buFont typeface="Wingdings" panose="05000000000000000000" pitchFamily="2" charset="2"/>
              <a:buChar char="Ø"/>
            </a:pPr>
            <a:r>
              <a:rPr lang="en-US" sz="1400" dirty="0"/>
              <a:t>NLT Inspection Withheld Housing Assistance Payments</a:t>
            </a:r>
          </a:p>
          <a:p>
            <a:pPr marL="342900" lvl="1" indent="-342900"/>
            <a:r>
              <a:rPr lang="en-US" sz="1400" dirty="0"/>
              <a:t>Please refer to the CY 2022 Implementation Notice for the specific application requirements</a:t>
            </a:r>
          </a:p>
        </p:txBody>
      </p:sp>
      <p:sp>
        <p:nvSpPr>
          <p:cNvPr id="4" name="Slide Number Placeholder 3">
            <a:extLst>
              <a:ext uri="{FF2B5EF4-FFF2-40B4-BE49-F238E27FC236}">
                <a16:creationId xmlns:a16="http://schemas.microsoft.com/office/drawing/2014/main" id="{B9F7856B-1443-4DB9-A3C9-1A3ED6C7E43C}"/>
              </a:ext>
            </a:extLst>
          </p:cNvPr>
          <p:cNvSpPr>
            <a:spLocks noGrp="1"/>
          </p:cNvSpPr>
          <p:nvPr>
            <p:ph type="sldNum" sz="quarter" idx="12"/>
          </p:nvPr>
        </p:nvSpPr>
        <p:spPr/>
        <p:txBody>
          <a:bodyPr/>
          <a:lstStyle/>
          <a:p>
            <a:fld id="{C8938E3D-0EE2-494B-8369-54BF52ABFDA8}" type="slidenum">
              <a:rPr lang="en-US" smtClean="0"/>
              <a:t>14</a:t>
            </a:fld>
            <a:endParaRPr lang="en-US" dirty="0"/>
          </a:p>
        </p:txBody>
      </p:sp>
    </p:spTree>
    <p:extLst>
      <p:ext uri="{BB962C8B-B14F-4D97-AF65-F5344CB8AC3E}">
        <p14:creationId xmlns:p14="http://schemas.microsoft.com/office/powerpoint/2010/main" val="557499751"/>
      </p:ext>
    </p:extLst>
  </p:cSld>
  <p:clrMapOvr>
    <a:masterClrMapping/>
  </p:clrMapOvr>
  <mc:AlternateContent xmlns:mc="http://schemas.openxmlformats.org/markup-compatibility/2006" xmlns:p14="http://schemas.microsoft.com/office/powerpoint/2010/main">
    <mc:Choice Requires="p14">
      <p:transition spd="slow" p14:dur="2000" advTm="49166"/>
    </mc:Choice>
    <mc:Fallback xmlns="">
      <p:transition spd="slow" advTm="4916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82133" y="457201"/>
            <a:ext cx="7704667" cy="609599"/>
          </a:xfrm>
        </p:spPr>
        <p:txBody>
          <a:bodyPr>
            <a:normAutofit fontScale="90000"/>
          </a:bodyPr>
          <a:lstStyle/>
          <a:p>
            <a:r>
              <a:rPr lang="en-US" dirty="0"/>
              <a:t>CY 2022 HAP Set-Aside</a:t>
            </a:r>
          </a:p>
        </p:txBody>
      </p:sp>
      <p:sp>
        <p:nvSpPr>
          <p:cNvPr id="5" name="Content Placeholder 4"/>
          <p:cNvSpPr>
            <a:spLocks noGrp="1"/>
          </p:cNvSpPr>
          <p:nvPr>
            <p:ph idx="1"/>
          </p:nvPr>
        </p:nvSpPr>
        <p:spPr>
          <a:xfrm>
            <a:off x="982133" y="1219201"/>
            <a:ext cx="7476067" cy="5181598"/>
          </a:xfrm>
        </p:spPr>
        <p:txBody>
          <a:bodyPr>
            <a:noAutofit/>
          </a:bodyPr>
          <a:lstStyle/>
          <a:p>
            <a:pPr marL="0" indent="0">
              <a:lnSpc>
                <a:spcPct val="90000"/>
              </a:lnSpc>
              <a:buNone/>
            </a:pPr>
            <a:endParaRPr lang="en-US" sz="2000" dirty="0"/>
          </a:p>
          <a:p>
            <a:pPr marL="0" indent="0">
              <a:lnSpc>
                <a:spcPct val="90000"/>
              </a:lnSpc>
              <a:buNone/>
            </a:pPr>
            <a:endParaRPr lang="en-US" sz="2000" dirty="0"/>
          </a:p>
          <a:p>
            <a:pPr marL="0" indent="0">
              <a:lnSpc>
                <a:spcPct val="90000"/>
              </a:lnSpc>
              <a:buNone/>
            </a:pPr>
            <a:endParaRPr lang="en-US" sz="2000" dirty="0"/>
          </a:p>
          <a:p>
            <a:pPr marL="0" indent="0">
              <a:lnSpc>
                <a:spcPct val="90000"/>
              </a:lnSpc>
              <a:buNone/>
            </a:pPr>
            <a:endParaRPr lang="en-US" sz="2000" dirty="0"/>
          </a:p>
          <a:p>
            <a:pPr marL="0" indent="0">
              <a:lnSpc>
                <a:spcPct val="90000"/>
              </a:lnSpc>
              <a:buNone/>
            </a:pPr>
            <a:r>
              <a:rPr lang="en-US" dirty="0"/>
              <a:t>Shortfall:</a:t>
            </a:r>
          </a:p>
          <a:p>
            <a:pPr marL="342900" lvl="1" indent="-342900">
              <a:lnSpc>
                <a:spcPct val="90000"/>
              </a:lnSpc>
            </a:pPr>
            <a:r>
              <a:rPr lang="en-US" sz="2400" dirty="0"/>
              <a:t>Despite taking reasonable cost savings measures as determined by the Secretary, PHA would otherwise be required to terminate families from the program due to insufficient funds  </a:t>
            </a:r>
          </a:p>
          <a:p>
            <a:pPr marL="342900" lvl="1" indent="-342900">
              <a:lnSpc>
                <a:spcPct val="90000"/>
              </a:lnSpc>
            </a:pPr>
            <a:r>
              <a:rPr lang="en-US" sz="2400" dirty="0"/>
              <a:t>Prevention of terminations due to insufficient funding </a:t>
            </a:r>
          </a:p>
          <a:p>
            <a:pPr marL="342900" lvl="1" indent="-342900">
              <a:lnSpc>
                <a:spcPct val="90000"/>
              </a:lnSpc>
            </a:pPr>
            <a:r>
              <a:rPr lang="en-US" sz="2400" dirty="0"/>
              <a:t>Note: PHAs administering the regular HCV Program and/or Mainstream Vouchers may be eligible for shortfall funding</a:t>
            </a:r>
          </a:p>
          <a:p>
            <a:pPr marL="0" lvl="1" indent="0">
              <a:lnSpc>
                <a:spcPct val="90000"/>
              </a:lnSpc>
              <a:buNone/>
            </a:pPr>
            <a:r>
              <a:rPr lang="en-US" sz="2400" b="1" dirty="0"/>
              <a:t>Exclusions:</a:t>
            </a:r>
          </a:p>
          <a:p>
            <a:pPr marL="0" lvl="1" indent="0">
              <a:lnSpc>
                <a:spcPct val="90000"/>
              </a:lnSpc>
              <a:buNone/>
            </a:pPr>
            <a:r>
              <a:rPr lang="en-US" sz="2400" dirty="0"/>
              <a:t>1.	Vouchers issued to current HCV participants to allow    	them to move. </a:t>
            </a:r>
          </a:p>
          <a:p>
            <a:pPr marL="0" lvl="1" indent="0">
              <a:lnSpc>
                <a:spcPct val="90000"/>
              </a:lnSpc>
              <a:buNone/>
            </a:pPr>
            <a:endParaRPr lang="en-US" sz="2000" dirty="0"/>
          </a:p>
          <a:p>
            <a:pPr marL="1200150" lvl="3" indent="-342900"/>
            <a:endParaRPr lang="en-US" sz="1800" dirty="0"/>
          </a:p>
          <a:p>
            <a:pPr marL="1200150" lvl="3" indent="-342900"/>
            <a:endParaRPr lang="en-US" sz="1800" dirty="0"/>
          </a:p>
          <a:p>
            <a:pPr marL="742950" lvl="2" indent="-342900">
              <a:buClr>
                <a:schemeClr val="accent1"/>
              </a:buClr>
            </a:pPr>
            <a:endParaRPr lang="en-US" sz="2000" dirty="0"/>
          </a:p>
          <a:p>
            <a:endParaRPr lang="en-US" sz="2000" dirty="0"/>
          </a:p>
        </p:txBody>
      </p:sp>
      <p:sp>
        <p:nvSpPr>
          <p:cNvPr id="2" name="Slide Number Placeholder 1">
            <a:extLst>
              <a:ext uri="{FF2B5EF4-FFF2-40B4-BE49-F238E27FC236}">
                <a16:creationId xmlns:a16="http://schemas.microsoft.com/office/drawing/2014/main" id="{05627480-049C-497A-B307-489DD1E38B5F}"/>
              </a:ext>
            </a:extLst>
          </p:cNvPr>
          <p:cNvSpPr>
            <a:spLocks noGrp="1"/>
          </p:cNvSpPr>
          <p:nvPr>
            <p:ph type="sldNum" sz="quarter" idx="12"/>
          </p:nvPr>
        </p:nvSpPr>
        <p:spPr/>
        <p:txBody>
          <a:bodyPr/>
          <a:lstStyle/>
          <a:p>
            <a:fld id="{C8938E3D-0EE2-494B-8369-54BF52ABFDA8}" type="slidenum">
              <a:rPr lang="en-US" smtClean="0"/>
              <a:t>15</a:t>
            </a:fld>
            <a:endParaRPr lang="en-US" dirty="0"/>
          </a:p>
        </p:txBody>
      </p:sp>
    </p:spTree>
    <p:extLst>
      <p:ext uri="{BB962C8B-B14F-4D97-AF65-F5344CB8AC3E}">
        <p14:creationId xmlns:p14="http://schemas.microsoft.com/office/powerpoint/2010/main" val="386584211"/>
      </p:ext>
    </p:extLst>
  </p:cSld>
  <p:clrMapOvr>
    <a:masterClrMapping/>
  </p:clrMapOvr>
  <mc:AlternateContent xmlns:mc="http://schemas.openxmlformats.org/markup-compatibility/2006" xmlns:p14="http://schemas.microsoft.com/office/powerpoint/2010/main">
    <mc:Choice Requires="p14">
      <p:transition spd="slow" p14:dur="2000" advTm="123214"/>
    </mc:Choice>
    <mc:Fallback xmlns="">
      <p:transition spd="slow" advTm="12321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761999"/>
          </a:xfrm>
        </p:spPr>
        <p:txBody>
          <a:bodyPr/>
          <a:lstStyle/>
          <a:p>
            <a:r>
              <a:rPr lang="en-US" dirty="0"/>
              <a:t>CY 2022 HAP Set-Aside</a:t>
            </a:r>
          </a:p>
        </p:txBody>
      </p:sp>
      <p:sp>
        <p:nvSpPr>
          <p:cNvPr id="3" name="Content Placeholder 2"/>
          <p:cNvSpPr>
            <a:spLocks noGrp="1"/>
          </p:cNvSpPr>
          <p:nvPr>
            <p:ph idx="1"/>
          </p:nvPr>
        </p:nvSpPr>
        <p:spPr>
          <a:xfrm>
            <a:off x="982132" y="1143000"/>
            <a:ext cx="7857068" cy="5562599"/>
          </a:xfrm>
        </p:spPr>
        <p:txBody>
          <a:bodyPr>
            <a:normAutofit fontScale="92500"/>
          </a:bodyPr>
          <a:lstStyle/>
          <a:p>
            <a:pPr marL="0" lvl="1" indent="0">
              <a:buNone/>
            </a:pPr>
            <a:endParaRPr lang="en-US" sz="2100" dirty="0">
              <a:latin typeface="+mj-lt"/>
            </a:endParaRPr>
          </a:p>
          <a:p>
            <a:pPr marL="0" lvl="1" indent="0">
              <a:buNone/>
            </a:pPr>
            <a:r>
              <a:rPr lang="en-US" sz="2200" dirty="0">
                <a:latin typeface="+mj-lt"/>
              </a:rPr>
              <a:t>Exclusions continued: </a:t>
            </a:r>
          </a:p>
          <a:p>
            <a:pPr marL="0" indent="0" fontAlgn="base">
              <a:lnSpc>
                <a:spcPct val="90000"/>
              </a:lnSpc>
              <a:spcBef>
                <a:spcPts val="0"/>
              </a:spcBef>
              <a:buClr>
                <a:srgbClr val="000000"/>
              </a:buClr>
              <a:buFont typeface="Wingdings 3" charset="2"/>
              <a:buNone/>
            </a:pPr>
            <a:endParaRPr lang="en-US" sz="2200" dirty="0"/>
          </a:p>
          <a:p>
            <a:pPr marL="0" marR="0" lvl="0" indent="0">
              <a:spcBef>
                <a:spcPts val="0"/>
              </a:spcBef>
              <a:spcAft>
                <a:spcPts val="1000"/>
              </a:spcAft>
              <a:buClr>
                <a:srgbClr val="000000"/>
              </a:buClr>
              <a:buNone/>
            </a:pPr>
            <a:r>
              <a:rPr lang="en-US" sz="2200" dirty="0">
                <a:effectLst/>
                <a:ea typeface="Times New Roman" panose="02020603050405020304" pitchFamily="18" charset="0"/>
              </a:rPr>
              <a:t>2.	Vouchers issued to avert a reduction in leasing due to program 	attrition.  The PHA must manage the issuance of these vouchers so 	that the PHA does not exceed the number of units leased at the time 	of the SPT-confirmed shortfall and any additional units that are also 	authorized to be leased in accordance with these requirements. </a:t>
            </a:r>
          </a:p>
          <a:p>
            <a:pPr marL="0" marR="0" lvl="0" indent="0">
              <a:spcBef>
                <a:spcPts val="0"/>
              </a:spcBef>
              <a:spcAft>
                <a:spcPts val="1000"/>
              </a:spcAft>
              <a:buClr>
                <a:srgbClr val="000000"/>
              </a:buClr>
              <a:buNone/>
            </a:pPr>
            <a:r>
              <a:rPr lang="en-US" sz="2200" dirty="0">
                <a:ea typeface="Times New Roman" panose="02020603050405020304" pitchFamily="18" charset="0"/>
              </a:rPr>
              <a:t>	</a:t>
            </a:r>
            <a:r>
              <a:rPr lang="en-US" sz="2200" dirty="0">
                <a:effectLst/>
                <a:ea typeface="Times New Roman" panose="02020603050405020304" pitchFamily="18" charset="0"/>
              </a:rPr>
              <a:t>In general, a PHA may reissue the turnover voucher to a family from 	the PHA waiting list, except for eligible VASH turnovers where a 	referral is provided by the Veterans Administration Medical Centers 	(VAMC), issue the voucher to a family moving from a Project-Based 	Voucher (PBV) unit in accordance with 24 CFR 983.261, or use the 	voucher to absorb a family under portability. However, a PBV family 	that has the right to move in accordance with 24 CFR 983.261 and 	wishes to do so has priority for the turnover voucher</a:t>
            </a:r>
            <a:r>
              <a:rPr lang="en-US" sz="2200" dirty="0">
                <a:effectLst/>
                <a:latin typeface="+mj-lt"/>
                <a:ea typeface="Times New Roman" panose="02020603050405020304" pitchFamily="18" charset="0"/>
              </a:rPr>
              <a:t>.  </a:t>
            </a:r>
          </a:p>
          <a:p>
            <a:pPr marL="142875" marR="0" indent="0">
              <a:spcBef>
                <a:spcPts val="0"/>
              </a:spcBef>
              <a:spcAft>
                <a:spcPts val="0"/>
              </a:spcAft>
              <a:buNone/>
            </a:pPr>
            <a:endParaRPr lang="en-US" sz="1900" dirty="0">
              <a:effectLst/>
              <a:ea typeface="Times New Roman" panose="02020603050405020304" pitchFamily="18" charset="0"/>
            </a:endParaRPr>
          </a:p>
          <a:p>
            <a:pPr marL="0" indent="0" fontAlgn="base">
              <a:lnSpc>
                <a:spcPct val="90000"/>
              </a:lnSpc>
              <a:spcBef>
                <a:spcPts val="0"/>
              </a:spcBef>
              <a:buClr>
                <a:srgbClr val="000000"/>
              </a:buClr>
              <a:buFont typeface="Wingdings 3" charset="2"/>
              <a:buNone/>
            </a:pPr>
            <a:endParaRPr lang="en-US" sz="2100" dirty="0">
              <a:latin typeface="+mj-lt"/>
            </a:endParaRPr>
          </a:p>
          <a:p>
            <a:pPr marL="0" indent="0" fontAlgn="base">
              <a:lnSpc>
                <a:spcPct val="90000"/>
              </a:lnSpc>
              <a:spcBef>
                <a:spcPts val="0"/>
              </a:spcBef>
              <a:buClr>
                <a:srgbClr val="000000"/>
              </a:buClr>
              <a:buFont typeface="Wingdings 3" charset="2"/>
              <a:buNone/>
            </a:pPr>
            <a:endParaRPr lang="en-US" sz="2100" dirty="0">
              <a:latin typeface="+mj-lt"/>
            </a:endParaRPr>
          </a:p>
        </p:txBody>
      </p:sp>
      <p:sp>
        <p:nvSpPr>
          <p:cNvPr id="4" name="Slide Number Placeholder 3">
            <a:extLst>
              <a:ext uri="{FF2B5EF4-FFF2-40B4-BE49-F238E27FC236}">
                <a16:creationId xmlns:a16="http://schemas.microsoft.com/office/drawing/2014/main" id="{9CA207DD-B947-43A0-A78A-17CD08ED6752}"/>
              </a:ext>
            </a:extLst>
          </p:cNvPr>
          <p:cNvSpPr>
            <a:spLocks noGrp="1"/>
          </p:cNvSpPr>
          <p:nvPr>
            <p:ph type="sldNum" sz="quarter" idx="12"/>
          </p:nvPr>
        </p:nvSpPr>
        <p:spPr/>
        <p:txBody>
          <a:bodyPr/>
          <a:lstStyle/>
          <a:p>
            <a:fld id="{C8938E3D-0EE2-494B-8369-54BF52ABFDA8}" type="slidenum">
              <a:rPr lang="en-US" smtClean="0"/>
              <a:t>16</a:t>
            </a:fld>
            <a:endParaRPr lang="en-US" dirty="0"/>
          </a:p>
        </p:txBody>
      </p:sp>
    </p:spTree>
    <p:extLst>
      <p:ext uri="{BB962C8B-B14F-4D97-AF65-F5344CB8AC3E}">
        <p14:creationId xmlns:p14="http://schemas.microsoft.com/office/powerpoint/2010/main" val="444554324"/>
      </p:ext>
    </p:extLst>
  </p:cSld>
  <p:clrMapOvr>
    <a:masterClrMapping/>
  </p:clrMapOvr>
  <mc:AlternateContent xmlns:mc="http://schemas.openxmlformats.org/markup-compatibility/2006" xmlns:p14="http://schemas.microsoft.com/office/powerpoint/2010/main">
    <mc:Choice Requires="p14">
      <p:transition spd="slow" p14:dur="2000" advTm="64680"/>
    </mc:Choice>
    <mc:Fallback xmlns="">
      <p:transition spd="slow" advTm="6468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BEB96-48D2-44CE-8E3A-4168CF92D257}"/>
              </a:ext>
            </a:extLst>
          </p:cNvPr>
          <p:cNvSpPr>
            <a:spLocks noGrp="1"/>
          </p:cNvSpPr>
          <p:nvPr>
            <p:ph type="title"/>
          </p:nvPr>
        </p:nvSpPr>
        <p:spPr>
          <a:xfrm>
            <a:off x="1005250" y="384702"/>
            <a:ext cx="7704667" cy="605898"/>
          </a:xfrm>
        </p:spPr>
        <p:txBody>
          <a:bodyPr>
            <a:normAutofit fontScale="90000"/>
          </a:bodyPr>
          <a:lstStyle/>
          <a:p>
            <a:r>
              <a:rPr lang="en-US" dirty="0"/>
              <a:t>CY 2022 HAP Set-Aside</a:t>
            </a:r>
          </a:p>
        </p:txBody>
      </p:sp>
      <p:sp>
        <p:nvSpPr>
          <p:cNvPr id="3" name="Content Placeholder 2">
            <a:extLst>
              <a:ext uri="{FF2B5EF4-FFF2-40B4-BE49-F238E27FC236}">
                <a16:creationId xmlns:a16="http://schemas.microsoft.com/office/drawing/2014/main" id="{0497C894-E6BB-491F-AF28-54DD240C3C91}"/>
              </a:ext>
            </a:extLst>
          </p:cNvPr>
          <p:cNvSpPr>
            <a:spLocks noGrp="1"/>
          </p:cNvSpPr>
          <p:nvPr>
            <p:ph idx="1"/>
          </p:nvPr>
        </p:nvSpPr>
        <p:spPr>
          <a:xfrm>
            <a:off x="1005251" y="990601"/>
            <a:ext cx="7452950" cy="5334000"/>
          </a:xfrm>
        </p:spPr>
        <p:txBody>
          <a:bodyPr>
            <a:normAutofit/>
          </a:bodyPr>
          <a:lstStyle/>
          <a:p>
            <a:pPr marL="0" indent="0" fontAlgn="base">
              <a:lnSpc>
                <a:spcPct val="90000"/>
              </a:lnSpc>
              <a:spcBef>
                <a:spcPts val="0"/>
              </a:spcBef>
              <a:buClr>
                <a:srgbClr val="000000"/>
              </a:buClr>
              <a:buNone/>
            </a:pPr>
            <a:r>
              <a:rPr lang="en-US" sz="2000" dirty="0"/>
              <a:t>Exclusions continued: </a:t>
            </a:r>
          </a:p>
          <a:p>
            <a:pPr marL="0" marR="0" lvl="0" indent="0">
              <a:spcBef>
                <a:spcPts val="0"/>
              </a:spcBef>
              <a:spcAft>
                <a:spcPts val="0"/>
              </a:spcAft>
              <a:buClr>
                <a:srgbClr val="000000"/>
              </a:buClr>
              <a:buNone/>
            </a:pPr>
            <a:endParaRPr lang="en-US" sz="2000" dirty="0"/>
          </a:p>
          <a:p>
            <a:pPr marL="0" marR="0" lvl="0" indent="0">
              <a:spcBef>
                <a:spcPts val="0"/>
              </a:spcBef>
              <a:spcAft>
                <a:spcPts val="0"/>
              </a:spcAft>
              <a:buClr>
                <a:srgbClr val="000000"/>
              </a:buClr>
              <a:buNone/>
            </a:pPr>
            <a:r>
              <a:rPr lang="en-US" sz="2000" dirty="0">
                <a:effectLst/>
                <a:ea typeface="Times New Roman" panose="02020603050405020304" pitchFamily="18" charset="0"/>
              </a:rPr>
              <a:t>3.</a:t>
            </a:r>
            <a:r>
              <a:rPr lang="en-US" sz="2000" dirty="0">
                <a:ea typeface="Times New Roman" panose="02020603050405020304" pitchFamily="18" charset="0"/>
              </a:rPr>
              <a:t>	</a:t>
            </a:r>
            <a:r>
              <a:rPr lang="en-US" sz="2000" dirty="0">
                <a:effectLst/>
                <a:ea typeface="Times New Roman" panose="02020603050405020304" pitchFamily="18" charset="0"/>
              </a:rPr>
              <a:t>Instances in which the PHA is leasing under the HUD-VASH 	program up to the baseline level of units under all HUD-VASH 	allocations (not just recent allocations), including turnover of 	HUD-VASH vouchers.</a:t>
            </a:r>
          </a:p>
          <a:p>
            <a:pPr marR="0" lvl="0">
              <a:spcBef>
                <a:spcPts val="0"/>
              </a:spcBef>
              <a:spcAft>
                <a:spcPts val="0"/>
              </a:spcAft>
              <a:buClr>
                <a:srgbClr val="000000"/>
              </a:buClr>
              <a:buAutoNum type="arabicPeriod" startAt="3"/>
            </a:pPr>
            <a:endParaRPr lang="en-US" sz="2000" dirty="0">
              <a:effectLst/>
              <a:ea typeface="Times New Roman" panose="02020603050405020304" pitchFamily="18" charset="0"/>
            </a:endParaRPr>
          </a:p>
          <a:p>
            <a:pPr marL="0" marR="0" lvl="0" indent="0">
              <a:spcBef>
                <a:spcPts val="0"/>
              </a:spcBef>
              <a:spcAft>
                <a:spcPts val="0"/>
              </a:spcAft>
              <a:buClr>
                <a:srgbClr val="000000"/>
              </a:buClr>
              <a:buNone/>
            </a:pPr>
            <a:r>
              <a:rPr lang="en-US" sz="2000" dirty="0">
                <a:effectLst/>
                <a:ea typeface="Times New Roman" panose="02020603050405020304" pitchFamily="18" charset="0"/>
              </a:rPr>
              <a:t>4.	Vouchers issued to program applicants under Tenant Protection 	vouchers (TPVs) or special-purpose voucher increments awarded 	</a:t>
            </a:r>
            <a:r>
              <a:rPr lang="en-US" sz="2000" dirty="0">
                <a:ea typeface="Times New Roman" panose="02020603050405020304" pitchFamily="18" charset="0"/>
              </a:rPr>
              <a:t>i</a:t>
            </a:r>
            <a:r>
              <a:rPr lang="en-US" sz="2000" dirty="0">
                <a:effectLst/>
                <a:ea typeface="Times New Roman" panose="02020603050405020304" pitchFamily="18" charset="0"/>
              </a:rPr>
              <a:t>n CY 2021 or CY 2022.  These SPVs include Family Unification 	Program (FUP), Non-Elderly Disabled (NED), and Foster the 	Youth to Independence (FYI) vouchers. </a:t>
            </a:r>
          </a:p>
          <a:p>
            <a:pPr marL="0" marR="0" lvl="0" indent="0">
              <a:spcBef>
                <a:spcPts val="0"/>
              </a:spcBef>
              <a:spcAft>
                <a:spcPts val="0"/>
              </a:spcAft>
              <a:buClr>
                <a:srgbClr val="000000"/>
              </a:buClr>
              <a:buNone/>
            </a:pPr>
            <a:endParaRPr lang="en-US" sz="2000" dirty="0">
              <a:ea typeface="Times New Roman" panose="02020603050405020304" pitchFamily="18" charset="0"/>
            </a:endParaRPr>
          </a:p>
          <a:p>
            <a:pPr marL="0" marR="0" lvl="0" indent="0">
              <a:spcBef>
                <a:spcPts val="0"/>
              </a:spcBef>
              <a:spcAft>
                <a:spcPts val="0"/>
              </a:spcAft>
              <a:buClr>
                <a:srgbClr val="000000"/>
              </a:buClr>
              <a:buNone/>
            </a:pPr>
            <a:r>
              <a:rPr lang="en-US" sz="2000" dirty="0">
                <a:effectLst/>
                <a:ea typeface="Times New Roman" panose="02020603050405020304" pitchFamily="18" charset="0"/>
              </a:rPr>
              <a:t>5.</a:t>
            </a:r>
            <a:r>
              <a:rPr lang="en-US" sz="2000" dirty="0">
                <a:ea typeface="Times New Roman" panose="02020603050405020304" pitchFamily="18" charset="0"/>
              </a:rPr>
              <a:t>	</a:t>
            </a:r>
            <a:r>
              <a:rPr lang="en-US" sz="2000" dirty="0">
                <a:effectLst/>
                <a:ea typeface="Times New Roman" panose="02020603050405020304" pitchFamily="18" charset="0"/>
              </a:rPr>
              <a:t>Project-Based Vouchers (PBV) under the Rental Assistance       </a:t>
            </a:r>
          </a:p>
          <a:p>
            <a:pPr marL="0" marR="0" lvl="0" indent="0">
              <a:spcBef>
                <a:spcPts val="0"/>
              </a:spcBef>
              <a:spcAft>
                <a:spcPts val="0"/>
              </a:spcAft>
              <a:buClr>
                <a:srgbClr val="000000"/>
              </a:buClr>
              <a:buNone/>
            </a:pPr>
            <a:r>
              <a:rPr lang="en-US" sz="2000" dirty="0">
                <a:effectLst/>
                <a:ea typeface="Times New Roman" panose="02020603050405020304" pitchFamily="18" charset="0"/>
              </a:rPr>
              <a:t>     	Demonstration (RAD), in their first full year of funding    </a:t>
            </a:r>
          </a:p>
          <a:p>
            <a:pPr marL="0" marR="0" lvl="0" indent="0">
              <a:spcBef>
                <a:spcPts val="0"/>
              </a:spcBef>
              <a:spcAft>
                <a:spcPts val="0"/>
              </a:spcAft>
              <a:buClr>
                <a:srgbClr val="000000"/>
              </a:buClr>
              <a:buNone/>
            </a:pPr>
            <a:r>
              <a:rPr lang="en-US" sz="2000" dirty="0">
                <a:ea typeface="Times New Roman" panose="02020603050405020304" pitchFamily="18" charset="0"/>
              </a:rPr>
              <a:t>     	</a:t>
            </a:r>
            <a:r>
              <a:rPr lang="en-US" sz="2000" dirty="0">
                <a:effectLst/>
                <a:ea typeface="Times New Roman" panose="02020603050405020304" pitchFamily="18" charset="0"/>
              </a:rPr>
              <a:t>through the HCV Program.</a:t>
            </a:r>
          </a:p>
          <a:p>
            <a:pPr marL="0" indent="0" fontAlgn="base">
              <a:lnSpc>
                <a:spcPct val="90000"/>
              </a:lnSpc>
              <a:spcBef>
                <a:spcPts val="0"/>
              </a:spcBef>
              <a:buClr>
                <a:srgbClr val="000000"/>
              </a:buClr>
              <a:buFont typeface="Wingdings 3" charset="2"/>
              <a:buNone/>
            </a:pPr>
            <a:endParaRPr lang="en-US" sz="1800" dirty="0">
              <a:latin typeface="+mj-lt"/>
            </a:endParaRPr>
          </a:p>
        </p:txBody>
      </p:sp>
      <p:sp>
        <p:nvSpPr>
          <p:cNvPr id="4" name="Slide Number Placeholder 3">
            <a:extLst>
              <a:ext uri="{FF2B5EF4-FFF2-40B4-BE49-F238E27FC236}">
                <a16:creationId xmlns:a16="http://schemas.microsoft.com/office/drawing/2014/main" id="{D6AD74A1-2B60-4F76-9256-E7C0FFBBF8D4}"/>
              </a:ext>
            </a:extLst>
          </p:cNvPr>
          <p:cNvSpPr>
            <a:spLocks noGrp="1"/>
          </p:cNvSpPr>
          <p:nvPr>
            <p:ph type="sldNum" sz="quarter" idx="12"/>
          </p:nvPr>
        </p:nvSpPr>
        <p:spPr/>
        <p:txBody>
          <a:bodyPr/>
          <a:lstStyle/>
          <a:p>
            <a:fld id="{C8938E3D-0EE2-494B-8369-54BF52ABFDA8}" type="slidenum">
              <a:rPr lang="en-US" smtClean="0"/>
              <a:t>17</a:t>
            </a:fld>
            <a:endParaRPr lang="en-US" dirty="0"/>
          </a:p>
        </p:txBody>
      </p:sp>
    </p:spTree>
    <p:extLst>
      <p:ext uri="{BB962C8B-B14F-4D97-AF65-F5344CB8AC3E}">
        <p14:creationId xmlns:p14="http://schemas.microsoft.com/office/powerpoint/2010/main" val="147663209"/>
      </p:ext>
    </p:extLst>
  </p:cSld>
  <p:clrMapOvr>
    <a:masterClrMapping/>
  </p:clrMapOvr>
  <mc:AlternateContent xmlns:mc="http://schemas.openxmlformats.org/markup-compatibility/2006" xmlns:p14="http://schemas.microsoft.com/office/powerpoint/2010/main">
    <mc:Choice Requires="p14">
      <p:transition spd="slow" p14:dur="2000" advTm="59359"/>
    </mc:Choice>
    <mc:Fallback xmlns="">
      <p:transition spd="slow" advTm="5935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685799"/>
          </a:xfrm>
        </p:spPr>
        <p:txBody>
          <a:bodyPr>
            <a:normAutofit fontScale="90000"/>
          </a:bodyPr>
          <a:lstStyle/>
          <a:p>
            <a:r>
              <a:rPr lang="en-US" dirty="0"/>
              <a:t>CY 2022 HAP Set-Aside</a:t>
            </a:r>
          </a:p>
        </p:txBody>
      </p:sp>
      <p:sp>
        <p:nvSpPr>
          <p:cNvPr id="3" name="Content Placeholder 2"/>
          <p:cNvSpPr>
            <a:spLocks noGrp="1"/>
          </p:cNvSpPr>
          <p:nvPr>
            <p:ph idx="1"/>
          </p:nvPr>
        </p:nvSpPr>
        <p:spPr>
          <a:xfrm>
            <a:off x="1219200" y="1143000"/>
            <a:ext cx="7162799" cy="5257799"/>
          </a:xfrm>
        </p:spPr>
        <p:txBody>
          <a:bodyPr>
            <a:normAutofit fontScale="85000" lnSpcReduction="20000"/>
          </a:bodyPr>
          <a:lstStyle/>
          <a:p>
            <a:pPr marL="0" lvl="1" indent="0">
              <a:buNone/>
            </a:pPr>
            <a:r>
              <a:rPr lang="en-US" sz="2100" dirty="0">
                <a:latin typeface="+mj-lt"/>
              </a:rPr>
              <a:t>Exclusions continued: </a:t>
            </a:r>
          </a:p>
          <a:p>
            <a:pPr marL="0" lvl="1" indent="0">
              <a:buNone/>
            </a:pPr>
            <a:endParaRPr lang="en-US" sz="2100" dirty="0">
              <a:effectLst/>
              <a:latin typeface="+mj-lt"/>
              <a:ea typeface="Times New Roman" panose="02020603050405020304" pitchFamily="18" charset="0"/>
            </a:endParaRPr>
          </a:p>
          <a:p>
            <a:pPr marL="0" marR="0" lvl="0" indent="0" fontAlgn="base">
              <a:spcBef>
                <a:spcPts val="0"/>
              </a:spcBef>
              <a:spcAft>
                <a:spcPts val="0"/>
              </a:spcAft>
              <a:buClr>
                <a:srgbClr val="000000"/>
              </a:buClr>
              <a:buNone/>
            </a:pPr>
            <a:r>
              <a:rPr lang="en-US" sz="2100" dirty="0">
                <a:latin typeface="+mj-lt"/>
                <a:ea typeface="Times New Roman" panose="02020603050405020304" pitchFamily="18" charset="0"/>
              </a:rPr>
              <a:t>6</a:t>
            </a:r>
            <a:r>
              <a:rPr lang="en-US" sz="2100" dirty="0">
                <a:effectLst/>
                <a:latin typeface="+mj-lt"/>
                <a:ea typeface="Times New Roman" panose="02020603050405020304" pitchFamily="18" charset="0"/>
              </a:rPr>
              <a:t>.	</a:t>
            </a:r>
            <a:r>
              <a:rPr lang="en-US" dirty="0">
                <a:effectLst/>
                <a:latin typeface="+mj-lt"/>
                <a:ea typeface="Times New Roman" panose="02020603050405020304" pitchFamily="18" charset="0"/>
              </a:rPr>
              <a:t>PHAs may allow applicants to move into PBV units to </a:t>
            </a: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	</a:t>
            </a:r>
            <a:r>
              <a:rPr lang="en-US" dirty="0">
                <a:effectLst/>
                <a:latin typeface="+mj-lt"/>
                <a:ea typeface="Times New Roman" panose="02020603050405020304" pitchFamily="18" charset="0"/>
              </a:rPr>
              <a:t>allow the PHA to meet its contractual obligation to fill </a:t>
            </a: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	</a:t>
            </a:r>
            <a:r>
              <a:rPr lang="en-US" dirty="0">
                <a:effectLst/>
                <a:latin typeface="+mj-lt"/>
                <a:ea typeface="Times New Roman" panose="02020603050405020304" pitchFamily="18" charset="0"/>
              </a:rPr>
              <a:t>PBV AHAP units being placed under HAP for the first </a:t>
            </a: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	</a:t>
            </a:r>
            <a:r>
              <a:rPr lang="en-US" dirty="0">
                <a:effectLst/>
                <a:latin typeface="+mj-lt"/>
                <a:ea typeface="Times New Roman" panose="02020603050405020304" pitchFamily="18" charset="0"/>
              </a:rPr>
              <a:t>time, and PBV units currently under HAP that are </a:t>
            </a: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	</a:t>
            </a:r>
            <a:r>
              <a:rPr lang="en-US" dirty="0">
                <a:effectLst/>
                <a:latin typeface="+mj-lt"/>
                <a:ea typeface="Times New Roman" panose="02020603050405020304" pitchFamily="18" charset="0"/>
              </a:rPr>
              <a:t>vacated by program participants </a:t>
            </a:r>
          </a:p>
          <a:p>
            <a:pPr marL="0" marR="0" lvl="0" indent="0" fontAlgn="base">
              <a:spcBef>
                <a:spcPts val="0"/>
              </a:spcBef>
              <a:spcAft>
                <a:spcPts val="0"/>
              </a:spcAft>
              <a:buClr>
                <a:srgbClr val="000000"/>
              </a:buClr>
              <a:buNone/>
            </a:pPr>
            <a:endParaRPr lang="en-US" dirty="0">
              <a:effectLst/>
              <a:latin typeface="+mj-lt"/>
              <a:ea typeface="Times New Roman" panose="02020603050405020304" pitchFamily="18" charset="0"/>
            </a:endParaRP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7</a:t>
            </a:r>
            <a:r>
              <a:rPr lang="en-US" dirty="0">
                <a:effectLst/>
                <a:latin typeface="+mj-lt"/>
                <a:ea typeface="Times New Roman" panose="02020603050405020304" pitchFamily="18" charset="0"/>
              </a:rPr>
              <a:t>.	Vouchers issued pursuant to the settlement of litigation 	(“Litigation Vouchers”) against a PHA.  PHAs must </a:t>
            </a: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	</a:t>
            </a:r>
            <a:r>
              <a:rPr lang="en-US" dirty="0">
                <a:effectLst/>
                <a:latin typeface="+mj-lt"/>
                <a:ea typeface="Times New Roman" panose="02020603050405020304" pitchFamily="18" charset="0"/>
              </a:rPr>
              <a:t>request approval to continue leasing Litigation Vouchers </a:t>
            </a: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	</a:t>
            </a:r>
            <a:r>
              <a:rPr lang="en-US" dirty="0">
                <a:effectLst/>
                <a:latin typeface="+mj-lt"/>
                <a:ea typeface="Times New Roman" panose="02020603050405020304" pitchFamily="18" charset="0"/>
              </a:rPr>
              <a:t>and submit supporting documentation.  HUD will review </a:t>
            </a: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	</a:t>
            </a:r>
            <a:r>
              <a:rPr lang="en-US" dirty="0">
                <a:effectLst/>
                <a:latin typeface="+mj-lt"/>
                <a:ea typeface="Times New Roman" panose="02020603050405020304" pitchFamily="18" charset="0"/>
              </a:rPr>
              <a:t>and decide on a case-by-case basis using the supporting </a:t>
            </a: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	</a:t>
            </a:r>
            <a:r>
              <a:rPr lang="en-US" dirty="0">
                <a:effectLst/>
                <a:latin typeface="+mj-lt"/>
                <a:ea typeface="Times New Roman" panose="02020603050405020304" pitchFamily="18" charset="0"/>
              </a:rPr>
              <a:t>documentation received as the basis for the decision</a:t>
            </a:r>
          </a:p>
          <a:p>
            <a:pPr marL="0" marR="0" lvl="0" indent="0" fontAlgn="base">
              <a:spcBef>
                <a:spcPts val="0"/>
              </a:spcBef>
              <a:spcAft>
                <a:spcPts val="0"/>
              </a:spcAft>
              <a:buClr>
                <a:srgbClr val="000000"/>
              </a:buClr>
              <a:buNone/>
            </a:pPr>
            <a:endParaRPr lang="en-US" dirty="0">
              <a:effectLst/>
              <a:latin typeface="+mj-lt"/>
              <a:ea typeface="Times New Roman" panose="02020603050405020304" pitchFamily="18" charset="0"/>
            </a:endParaRP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8</a:t>
            </a:r>
            <a:r>
              <a:rPr lang="en-US" dirty="0">
                <a:effectLst/>
                <a:latin typeface="+mj-lt"/>
                <a:ea typeface="Times New Roman" panose="02020603050405020304" pitchFamily="18" charset="0"/>
              </a:rPr>
              <a:t>.	Vouchers issued using funds awarded under the Lower-</a:t>
            </a: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	t</a:t>
            </a:r>
            <a:r>
              <a:rPr lang="en-US" dirty="0">
                <a:effectLst/>
                <a:latin typeface="+mj-lt"/>
                <a:ea typeface="Times New Roman" panose="02020603050405020304" pitchFamily="18" charset="0"/>
              </a:rPr>
              <a:t>han-average Leasing HAP Set-Aside category</a:t>
            </a:r>
          </a:p>
          <a:p>
            <a:pPr marL="0" marR="0" lvl="0" indent="0" fontAlgn="base">
              <a:spcBef>
                <a:spcPts val="0"/>
              </a:spcBef>
              <a:spcAft>
                <a:spcPts val="0"/>
              </a:spcAft>
              <a:buClr>
                <a:srgbClr val="000000"/>
              </a:buClr>
              <a:buNone/>
            </a:pPr>
            <a:endParaRPr lang="en-US" dirty="0">
              <a:effectLst/>
              <a:latin typeface="+mj-lt"/>
              <a:ea typeface="Times New Roman" panose="02020603050405020304" pitchFamily="18" charset="0"/>
            </a:endParaRP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9</a:t>
            </a:r>
            <a:r>
              <a:rPr lang="en-US" dirty="0">
                <a:effectLst/>
                <a:latin typeface="+mj-lt"/>
                <a:ea typeface="Times New Roman" panose="02020603050405020304" pitchFamily="18" charset="0"/>
              </a:rPr>
              <a:t>.	The Secretary reserves the right to consider additional </a:t>
            </a:r>
          </a:p>
          <a:p>
            <a:pPr marL="0" marR="0" lvl="0" indent="0" fontAlgn="base">
              <a:spcBef>
                <a:spcPts val="0"/>
              </a:spcBef>
              <a:spcAft>
                <a:spcPts val="0"/>
              </a:spcAft>
              <a:buClr>
                <a:srgbClr val="000000"/>
              </a:buClr>
              <a:buNone/>
            </a:pPr>
            <a:r>
              <a:rPr lang="en-US" dirty="0">
                <a:latin typeface="+mj-lt"/>
                <a:ea typeface="Times New Roman" panose="02020603050405020304" pitchFamily="18" charset="0"/>
              </a:rPr>
              <a:t>	</a:t>
            </a:r>
            <a:r>
              <a:rPr lang="en-US" dirty="0">
                <a:effectLst/>
                <a:latin typeface="+mj-lt"/>
                <a:ea typeface="Times New Roman" panose="02020603050405020304" pitchFamily="18" charset="0"/>
              </a:rPr>
              <a:t>exceptions on a case-by-case basis</a:t>
            </a:r>
          </a:p>
        </p:txBody>
      </p:sp>
      <p:sp>
        <p:nvSpPr>
          <p:cNvPr id="4" name="Slide Number Placeholder 3">
            <a:extLst>
              <a:ext uri="{FF2B5EF4-FFF2-40B4-BE49-F238E27FC236}">
                <a16:creationId xmlns:a16="http://schemas.microsoft.com/office/drawing/2014/main" id="{9CA207DD-B947-43A0-A78A-17CD08ED6752}"/>
              </a:ext>
            </a:extLst>
          </p:cNvPr>
          <p:cNvSpPr>
            <a:spLocks noGrp="1"/>
          </p:cNvSpPr>
          <p:nvPr>
            <p:ph type="sldNum" sz="quarter" idx="12"/>
          </p:nvPr>
        </p:nvSpPr>
        <p:spPr/>
        <p:txBody>
          <a:bodyPr/>
          <a:lstStyle/>
          <a:p>
            <a:fld id="{C8938E3D-0EE2-494B-8369-54BF52ABFDA8}" type="slidenum">
              <a:rPr lang="en-US" smtClean="0"/>
              <a:t>18</a:t>
            </a:fld>
            <a:endParaRPr lang="en-US" dirty="0"/>
          </a:p>
        </p:txBody>
      </p:sp>
    </p:spTree>
    <p:extLst>
      <p:ext uri="{BB962C8B-B14F-4D97-AF65-F5344CB8AC3E}">
        <p14:creationId xmlns:p14="http://schemas.microsoft.com/office/powerpoint/2010/main" val="1816238144"/>
      </p:ext>
    </p:extLst>
  </p:cSld>
  <p:clrMapOvr>
    <a:masterClrMapping/>
  </p:clrMapOvr>
  <mc:AlternateContent xmlns:mc="http://schemas.openxmlformats.org/markup-compatibility/2006" xmlns:p14="http://schemas.microsoft.com/office/powerpoint/2010/main">
    <mc:Choice Requires="p14">
      <p:transition spd="slow" p14:dur="2000" advTm="59058"/>
    </mc:Choice>
    <mc:Fallback xmlns="">
      <p:transition spd="slow" advTm="59058"/>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533399"/>
          </a:xfrm>
        </p:spPr>
        <p:txBody>
          <a:bodyPr>
            <a:normAutofit fontScale="90000"/>
          </a:bodyPr>
          <a:lstStyle/>
          <a:p>
            <a:r>
              <a:rPr lang="en-US" dirty="0"/>
              <a:t>CY 2022 HAP Set-Aside</a:t>
            </a:r>
          </a:p>
        </p:txBody>
      </p:sp>
      <p:sp>
        <p:nvSpPr>
          <p:cNvPr id="3" name="Content Placeholder 2"/>
          <p:cNvSpPr>
            <a:spLocks noGrp="1"/>
          </p:cNvSpPr>
          <p:nvPr>
            <p:ph idx="1"/>
          </p:nvPr>
        </p:nvSpPr>
        <p:spPr>
          <a:xfrm>
            <a:off x="1143000" y="990600"/>
            <a:ext cx="7543800" cy="5410199"/>
          </a:xfrm>
        </p:spPr>
        <p:txBody>
          <a:bodyPr>
            <a:normAutofit/>
          </a:bodyPr>
          <a:lstStyle/>
          <a:p>
            <a:r>
              <a:rPr lang="en-US" dirty="0"/>
              <a:t>Shortfalls: Determination of Funding Required</a:t>
            </a:r>
          </a:p>
          <a:p>
            <a:pPr lvl="1" indent="-342900"/>
            <a:r>
              <a:rPr lang="en-US" sz="2400" dirty="0"/>
              <a:t>Calculated by HUD using Two Year Projection Tool</a:t>
            </a:r>
          </a:p>
          <a:p>
            <a:pPr lvl="1" indent="-342900"/>
            <a:r>
              <a:rPr lang="en-US" sz="2400" dirty="0"/>
              <a:t>Compares all resources available to PHA to HAP expenses projected for the year</a:t>
            </a:r>
          </a:p>
          <a:p>
            <a:pPr lvl="2" indent="-342900"/>
            <a:r>
              <a:rPr lang="en-US" sz="2400" dirty="0"/>
              <a:t>Resources: RNP; HUD-held reserves; CY 2022 renewal BA; CY 2022 portion of incremental BA; set-aside funds</a:t>
            </a:r>
          </a:p>
          <a:p>
            <a:pPr lvl="2" indent="-342900"/>
            <a:r>
              <a:rPr lang="en-US" sz="2400" dirty="0"/>
              <a:t>Expenses: Current leasing and expense data projected through the year; suspension of vouchers; projected attrition based on prior actual attrition</a:t>
            </a:r>
          </a:p>
          <a:p>
            <a:endParaRPr lang="en-US" dirty="0"/>
          </a:p>
        </p:txBody>
      </p:sp>
      <p:sp>
        <p:nvSpPr>
          <p:cNvPr id="4" name="Slide Number Placeholder 3">
            <a:extLst>
              <a:ext uri="{FF2B5EF4-FFF2-40B4-BE49-F238E27FC236}">
                <a16:creationId xmlns:a16="http://schemas.microsoft.com/office/drawing/2014/main" id="{D879ECF0-D5E5-4271-992C-7CF2D1806EAA}"/>
              </a:ext>
            </a:extLst>
          </p:cNvPr>
          <p:cNvSpPr>
            <a:spLocks noGrp="1"/>
          </p:cNvSpPr>
          <p:nvPr>
            <p:ph type="sldNum" sz="quarter" idx="12"/>
          </p:nvPr>
        </p:nvSpPr>
        <p:spPr/>
        <p:txBody>
          <a:bodyPr/>
          <a:lstStyle/>
          <a:p>
            <a:fld id="{C8938E3D-0EE2-494B-8369-54BF52ABFDA8}" type="slidenum">
              <a:rPr lang="en-US" smtClean="0"/>
              <a:t>19</a:t>
            </a:fld>
            <a:endParaRPr lang="en-US" dirty="0"/>
          </a:p>
        </p:txBody>
      </p:sp>
    </p:spTree>
    <p:extLst>
      <p:ext uri="{BB962C8B-B14F-4D97-AF65-F5344CB8AC3E}">
        <p14:creationId xmlns:p14="http://schemas.microsoft.com/office/powerpoint/2010/main" val="2127833166"/>
      </p:ext>
    </p:extLst>
  </p:cSld>
  <p:clrMapOvr>
    <a:masterClrMapping/>
  </p:clrMapOvr>
  <mc:AlternateContent xmlns:mc="http://schemas.openxmlformats.org/markup-compatibility/2006" xmlns:p14="http://schemas.microsoft.com/office/powerpoint/2010/main">
    <mc:Choice Requires="p14">
      <p:transition spd="slow" p14:dur="2000" advTm="89011"/>
    </mc:Choice>
    <mc:Fallback xmlns="">
      <p:transition spd="slow" advTm="8901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90599"/>
          </a:xfrm>
        </p:spPr>
        <p:txBody>
          <a:bodyPr/>
          <a:lstStyle/>
          <a:p>
            <a:r>
              <a:rPr lang="en-US" dirty="0"/>
              <a:t>Agenda</a:t>
            </a:r>
          </a:p>
        </p:txBody>
      </p:sp>
      <p:sp>
        <p:nvSpPr>
          <p:cNvPr id="3" name="Content Placeholder 2"/>
          <p:cNvSpPr>
            <a:spLocks noGrp="1"/>
          </p:cNvSpPr>
          <p:nvPr>
            <p:ph idx="1"/>
          </p:nvPr>
        </p:nvSpPr>
        <p:spPr>
          <a:xfrm>
            <a:off x="982133" y="1219200"/>
            <a:ext cx="7552267" cy="5254098"/>
          </a:xfrm>
        </p:spPr>
        <p:txBody>
          <a:bodyPr>
            <a:normAutofit fontScale="40000" lnSpcReduction="20000"/>
          </a:bodyPr>
          <a:lstStyle/>
          <a:p>
            <a:pPr>
              <a:lnSpc>
                <a:spcPct val="170000"/>
              </a:lnSpc>
            </a:pPr>
            <a:r>
              <a:rPr lang="en-US" sz="4200" dirty="0"/>
              <a:t>CY 2022 Voucher Renewal Funding (Non MTW PHAs)</a:t>
            </a:r>
          </a:p>
          <a:p>
            <a:pPr>
              <a:lnSpc>
                <a:spcPct val="170000"/>
              </a:lnSpc>
            </a:pPr>
            <a:r>
              <a:rPr lang="en-US" sz="4200" dirty="0"/>
              <a:t>CY 2022 Voucher Renewal Funding Expansion MTW PHAs</a:t>
            </a:r>
          </a:p>
          <a:p>
            <a:pPr>
              <a:lnSpc>
                <a:spcPct val="170000"/>
              </a:lnSpc>
            </a:pPr>
            <a:r>
              <a:rPr lang="en-US" sz="4200" dirty="0"/>
              <a:t>Offset for Reallocation</a:t>
            </a:r>
          </a:p>
          <a:p>
            <a:pPr>
              <a:lnSpc>
                <a:spcPct val="170000"/>
              </a:lnSpc>
            </a:pPr>
            <a:r>
              <a:rPr lang="en-US" sz="4200" dirty="0"/>
              <a:t>Renewal Disbursements</a:t>
            </a:r>
          </a:p>
          <a:p>
            <a:pPr>
              <a:lnSpc>
                <a:spcPct val="170000"/>
              </a:lnSpc>
            </a:pPr>
            <a:r>
              <a:rPr lang="en-US" sz="4200" dirty="0"/>
              <a:t>CY 2022 HAP Set-Aside </a:t>
            </a:r>
          </a:p>
          <a:p>
            <a:pPr>
              <a:lnSpc>
                <a:spcPct val="170000"/>
              </a:lnSpc>
            </a:pPr>
            <a:r>
              <a:rPr lang="en-US" sz="4200" dirty="0"/>
              <a:t>CY 2022 Administrative Fees</a:t>
            </a:r>
          </a:p>
          <a:p>
            <a:pPr>
              <a:lnSpc>
                <a:spcPct val="170000"/>
              </a:lnSpc>
            </a:pPr>
            <a:r>
              <a:rPr lang="en-US" sz="4200" dirty="0"/>
              <a:t>Tenant Protection Vouchers </a:t>
            </a:r>
          </a:p>
          <a:p>
            <a:pPr>
              <a:lnSpc>
                <a:spcPct val="170000"/>
              </a:lnSpc>
            </a:pPr>
            <a:r>
              <a:rPr lang="en-US" sz="4200" dirty="0"/>
              <a:t>Special Purpose Vouchers</a:t>
            </a:r>
          </a:p>
          <a:p>
            <a:pPr marL="0" indent="0">
              <a:lnSpc>
                <a:spcPct val="200000"/>
              </a:lnSpc>
              <a:buNone/>
            </a:pPr>
            <a:r>
              <a:rPr lang="en-US" sz="3600" dirty="0"/>
              <a:t>PIH Notice 2022-14- FY 2022 HCV Implementation Notice, published May 19, 2022,  is located at </a:t>
            </a:r>
            <a:r>
              <a:rPr lang="en-US" sz="2900" dirty="0">
                <a:hlinkClick r:id="rId3">
                  <a:extLst>
                    <a:ext uri="{A12FA001-AC4F-418D-AE19-62706E023703}">
                      <ahyp:hlinkClr xmlns:ahyp="http://schemas.microsoft.com/office/drawing/2018/hyperlinkcolor" val="tx"/>
                    </a:ext>
                  </a:extLst>
                </a:hlinkClick>
              </a:rPr>
              <a:t>https://www.hud.gov/program_offices/public_indian_housing/publications/notices</a:t>
            </a:r>
            <a:r>
              <a:rPr lang="en-US" sz="2900" dirty="0"/>
              <a:t>)</a:t>
            </a:r>
          </a:p>
          <a:p>
            <a:pPr lvl="1">
              <a:lnSpc>
                <a:spcPct val="200000"/>
              </a:lnSpc>
            </a:pPr>
            <a:endParaRPr lang="en-US" sz="1800" dirty="0"/>
          </a:p>
        </p:txBody>
      </p:sp>
      <p:sp>
        <p:nvSpPr>
          <p:cNvPr id="4" name="Slide Number Placeholder 3">
            <a:extLst>
              <a:ext uri="{FF2B5EF4-FFF2-40B4-BE49-F238E27FC236}">
                <a16:creationId xmlns:a16="http://schemas.microsoft.com/office/drawing/2014/main" id="{D5A5A96E-397A-4945-8E41-655DCFCCC8FD}"/>
              </a:ext>
            </a:extLst>
          </p:cNvPr>
          <p:cNvSpPr>
            <a:spLocks noGrp="1"/>
          </p:cNvSpPr>
          <p:nvPr>
            <p:ph type="sldNum" sz="quarter" idx="12"/>
          </p:nvPr>
        </p:nvSpPr>
        <p:spPr/>
        <p:txBody>
          <a:bodyPr/>
          <a:lstStyle/>
          <a:p>
            <a:fld id="{C8938E3D-0EE2-494B-8369-54BF52ABFDA8}" type="slidenum">
              <a:rPr lang="en-US" smtClean="0"/>
              <a:t>2</a:t>
            </a:fld>
            <a:endParaRPr lang="en-US" dirty="0"/>
          </a:p>
        </p:txBody>
      </p:sp>
    </p:spTree>
    <p:extLst>
      <p:ext uri="{BB962C8B-B14F-4D97-AF65-F5344CB8AC3E}">
        <p14:creationId xmlns:p14="http://schemas.microsoft.com/office/powerpoint/2010/main" val="3827561769"/>
      </p:ext>
    </p:extLst>
  </p:cSld>
  <p:clrMapOvr>
    <a:masterClrMapping/>
  </p:clrMapOvr>
  <mc:AlternateContent xmlns:mc="http://schemas.openxmlformats.org/markup-compatibility/2006" xmlns:p14="http://schemas.microsoft.com/office/powerpoint/2010/main">
    <mc:Choice Requires="p14">
      <p:transition spd="slow" p14:dur="2000" advTm="55237"/>
    </mc:Choice>
    <mc:Fallback xmlns="">
      <p:transition spd="slow" advTm="5523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457199"/>
          </a:xfrm>
        </p:spPr>
        <p:txBody>
          <a:bodyPr>
            <a:normAutofit fontScale="90000"/>
          </a:bodyPr>
          <a:lstStyle/>
          <a:p>
            <a:r>
              <a:rPr lang="en-US" dirty="0"/>
              <a:t>CY 2022 HAP Set-Aside</a:t>
            </a:r>
          </a:p>
        </p:txBody>
      </p:sp>
      <p:sp>
        <p:nvSpPr>
          <p:cNvPr id="3" name="Content Placeholder 2"/>
          <p:cNvSpPr>
            <a:spLocks noGrp="1"/>
          </p:cNvSpPr>
          <p:nvPr>
            <p:ph idx="1"/>
          </p:nvPr>
        </p:nvSpPr>
        <p:spPr>
          <a:xfrm>
            <a:off x="838200" y="1447800"/>
            <a:ext cx="7848600" cy="5257800"/>
          </a:xfrm>
        </p:spPr>
        <p:txBody>
          <a:bodyPr>
            <a:noAutofit/>
          </a:bodyPr>
          <a:lstStyle/>
          <a:p>
            <a:r>
              <a:rPr lang="en-US" sz="2000" dirty="0"/>
              <a:t>Shortfalls:</a:t>
            </a:r>
          </a:p>
          <a:p>
            <a:pPr lvl="1" indent="-342900"/>
            <a:r>
              <a:rPr lang="en-US" sz="1900" dirty="0"/>
              <a:t>PHA anticipating a shortfall should immediately contact the field office</a:t>
            </a:r>
          </a:p>
          <a:p>
            <a:pPr lvl="1" indent="-342900"/>
            <a:r>
              <a:rPr lang="en-US" sz="1900" dirty="0"/>
              <a:t>Application period remains open throughout CY 2022; however, PHAs facing shortfalls in October and November 2022, must submit applications no later than 5 p.m., per PHA’s time zone, Friday, September 2</a:t>
            </a:r>
            <a:r>
              <a:rPr lang="en-US" sz="1900" baseline="30000" dirty="0"/>
              <a:t>nd</a:t>
            </a:r>
            <a:r>
              <a:rPr lang="en-US" sz="1900" dirty="0"/>
              <a:t>, 2022, so HUD can provide the funds prior to FFY 2022 close-out</a:t>
            </a:r>
          </a:p>
          <a:p>
            <a:pPr lvl="1" indent="-342900"/>
            <a:r>
              <a:rPr lang="en-US" sz="1900" dirty="0"/>
              <a:t>For SPT confirmed shortfalls for the month of December 2022, PHAs must submit applications no later than 5 p.m., per the PHA’s time zone, Friday, November 4, 2022 (HUD reserves the right to accept additional applications on a case-by-case basis after this date)</a:t>
            </a:r>
          </a:p>
          <a:p>
            <a:pPr lvl="1" indent="-342900"/>
            <a:r>
              <a:rPr lang="en-US" sz="1900" dirty="0"/>
              <a:t>Shortfall funds will be awarded in the amount needed for the PHA to end CY 202</a:t>
            </a:r>
            <a:r>
              <a:rPr lang="en-US" sz="1900" dirty="0">
                <a:solidFill>
                  <a:srgbClr val="FF0000"/>
                </a:solidFill>
              </a:rPr>
              <a:t>2</a:t>
            </a:r>
            <a:r>
              <a:rPr lang="en-US" sz="1900" strike="sngStrike" dirty="0"/>
              <a:t>1</a:t>
            </a:r>
            <a:r>
              <a:rPr lang="en-US" sz="1900" dirty="0"/>
              <a:t> with $0 RNP and reserves</a:t>
            </a:r>
          </a:p>
          <a:p>
            <a:endParaRPr lang="en-US" sz="2000" dirty="0"/>
          </a:p>
        </p:txBody>
      </p:sp>
      <p:sp>
        <p:nvSpPr>
          <p:cNvPr id="4" name="Slide Number Placeholder 3">
            <a:extLst>
              <a:ext uri="{FF2B5EF4-FFF2-40B4-BE49-F238E27FC236}">
                <a16:creationId xmlns:a16="http://schemas.microsoft.com/office/drawing/2014/main" id="{BA7FE8E1-05CC-43E0-9B6C-709310E17E7C}"/>
              </a:ext>
            </a:extLst>
          </p:cNvPr>
          <p:cNvSpPr>
            <a:spLocks noGrp="1"/>
          </p:cNvSpPr>
          <p:nvPr>
            <p:ph type="sldNum" sz="quarter" idx="12"/>
          </p:nvPr>
        </p:nvSpPr>
        <p:spPr/>
        <p:txBody>
          <a:bodyPr/>
          <a:lstStyle/>
          <a:p>
            <a:fld id="{C8938E3D-0EE2-494B-8369-54BF52ABFDA8}" type="slidenum">
              <a:rPr lang="en-US" smtClean="0"/>
              <a:t>20</a:t>
            </a:fld>
            <a:endParaRPr lang="en-US" dirty="0"/>
          </a:p>
        </p:txBody>
      </p:sp>
    </p:spTree>
    <p:extLst>
      <p:ext uri="{BB962C8B-B14F-4D97-AF65-F5344CB8AC3E}">
        <p14:creationId xmlns:p14="http://schemas.microsoft.com/office/powerpoint/2010/main" val="2573851184"/>
      </p:ext>
    </p:extLst>
  </p:cSld>
  <p:clrMapOvr>
    <a:masterClrMapping/>
  </p:clrMapOvr>
  <mc:AlternateContent xmlns:mc="http://schemas.openxmlformats.org/markup-compatibility/2006" xmlns:p14="http://schemas.microsoft.com/office/powerpoint/2010/main">
    <mc:Choice Requires="p14">
      <p:transition spd="slow" p14:dur="2000" advTm="65013"/>
    </mc:Choice>
    <mc:Fallback xmlns="">
      <p:transition spd="slow" advTm="65013"/>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457199"/>
          </a:xfrm>
        </p:spPr>
        <p:txBody>
          <a:bodyPr>
            <a:normAutofit fontScale="90000"/>
          </a:bodyPr>
          <a:lstStyle/>
          <a:p>
            <a:r>
              <a:rPr lang="en-US" dirty="0"/>
              <a:t>CY 2022 HAP Set-Aside</a:t>
            </a:r>
          </a:p>
        </p:txBody>
      </p:sp>
      <p:sp>
        <p:nvSpPr>
          <p:cNvPr id="3" name="Content Placeholder 2"/>
          <p:cNvSpPr>
            <a:spLocks noGrp="1"/>
          </p:cNvSpPr>
          <p:nvPr>
            <p:ph idx="1"/>
          </p:nvPr>
        </p:nvSpPr>
        <p:spPr>
          <a:xfrm>
            <a:off x="838200" y="1447800"/>
            <a:ext cx="7848600" cy="5257800"/>
          </a:xfrm>
        </p:spPr>
        <p:txBody>
          <a:bodyPr>
            <a:noAutofit/>
          </a:bodyPr>
          <a:lstStyle/>
          <a:p>
            <a:pPr marL="342900" lvl="0" indent="-342900" algn="l">
              <a:buClr>
                <a:srgbClr val="3494BA"/>
              </a:buClr>
              <a:buFont typeface="Arial" panose="020B0604020202020204" pitchFamily="34" charset="0"/>
              <a:buChar char="•"/>
            </a:pPr>
            <a:r>
              <a:rPr lang="en-US" sz="2200" dirty="0">
                <a:solidFill>
                  <a:prstClr val="black">
                    <a:lumMod val="75000"/>
                    <a:lumOff val="25000"/>
                  </a:prstClr>
                </a:solidFill>
              </a:rPr>
              <a:t>Electronic Address for Set-Aside Requests:</a:t>
            </a:r>
          </a:p>
          <a:p>
            <a:pPr marL="742950" lvl="2" indent="-342900" algn="l">
              <a:buClr>
                <a:srgbClr val="3494BA"/>
              </a:buClr>
              <a:buFont typeface="Arial" panose="020B0604020202020204" pitchFamily="34" charset="0"/>
              <a:buChar char="•"/>
            </a:pPr>
            <a:r>
              <a:rPr lang="en-US" sz="2200" dirty="0">
                <a:solidFill>
                  <a:prstClr val="black">
                    <a:lumMod val="75000"/>
                    <a:lumOff val="25000"/>
                  </a:prstClr>
                </a:solidFill>
              </a:rPr>
              <a:t>Completed and signed Appendix F</a:t>
            </a:r>
            <a:endParaRPr lang="en-US" sz="2200" dirty="0">
              <a:solidFill>
                <a:schemeClr val="tx1"/>
              </a:solidFill>
              <a:hlinkClick r:id="rId3">
                <a:extLst>
                  <a:ext uri="{A12FA001-AC4F-418D-AE19-62706E023703}">
                    <ahyp:hlinkClr xmlns:ahyp="http://schemas.microsoft.com/office/drawing/2018/hyperlinkcolor" val="tx"/>
                  </a:ext>
                </a:extLst>
              </a:hlinkClick>
            </a:endParaRPr>
          </a:p>
          <a:p>
            <a:pPr marL="742950" lvl="2" indent="-342900" algn="l">
              <a:buClr>
                <a:srgbClr val="3494BA"/>
              </a:buClr>
              <a:buFont typeface="Arial" panose="020B0604020202020204" pitchFamily="34" charset="0"/>
              <a:buChar char="•"/>
            </a:pPr>
            <a:r>
              <a:rPr lang="en-US" sz="2200" dirty="0">
                <a:solidFill>
                  <a:srgbClr val="6B9F25"/>
                </a:solidFill>
                <a:hlinkClick r:id="rId3">
                  <a:extLst>
                    <a:ext uri="{A12FA001-AC4F-418D-AE19-62706E023703}">
                      <ahyp:hlinkClr xmlns:ahyp="http://schemas.microsoft.com/office/drawing/2018/hyperlinkcolor" val="tx"/>
                    </a:ext>
                  </a:extLst>
                </a:hlinkClick>
              </a:rPr>
              <a:t>2022shortfallapplications@hud.gov</a:t>
            </a:r>
            <a:endParaRPr lang="en-US" sz="2200" dirty="0">
              <a:solidFill>
                <a:prstClr val="black">
                  <a:lumMod val="75000"/>
                  <a:lumOff val="25000"/>
                </a:prstClr>
              </a:solidFill>
            </a:endParaRPr>
          </a:p>
          <a:p>
            <a:pPr marL="742950" lvl="2" indent="-342900" algn="l">
              <a:buClr>
                <a:srgbClr val="3494BA"/>
              </a:buClr>
              <a:buFont typeface="Arial" panose="020B0604020202020204" pitchFamily="34" charset="0"/>
              <a:buChar char="•"/>
            </a:pPr>
            <a:r>
              <a:rPr lang="en-US" sz="2200" dirty="0">
                <a:solidFill>
                  <a:prstClr val="black">
                    <a:lumMod val="75000"/>
                    <a:lumOff val="25000"/>
                  </a:prstClr>
                </a:solidFill>
              </a:rPr>
              <a:t>The subject line of the email must include the PHA’s number and the words “Shortfall Application” (for example, TX123 Shortfall Application - HCV) and indicate if the application is for the regular HCV Program and/or Mainstream Vouchers or both</a:t>
            </a:r>
          </a:p>
          <a:p>
            <a:pPr marL="742950" lvl="2" indent="-342900" algn="l">
              <a:buClr>
                <a:srgbClr val="3494BA"/>
              </a:buClr>
              <a:buFont typeface="Arial" panose="020B0604020202020204" pitchFamily="34" charset="0"/>
              <a:buChar char="•"/>
            </a:pPr>
            <a:r>
              <a:rPr lang="en-US" sz="2200" dirty="0">
                <a:solidFill>
                  <a:prstClr val="black">
                    <a:lumMod val="75000"/>
                    <a:lumOff val="25000"/>
                  </a:prstClr>
                </a:solidFill>
              </a:rPr>
              <a:t>The application period will remain open</a:t>
            </a:r>
          </a:p>
          <a:p>
            <a:pPr marL="742950" lvl="2" indent="-342900" algn="l">
              <a:buClr>
                <a:srgbClr val="3494BA"/>
              </a:buClr>
              <a:buFont typeface="Arial" panose="020B0604020202020204" pitchFamily="34" charset="0"/>
              <a:buChar char="•"/>
            </a:pPr>
            <a:r>
              <a:rPr lang="en-US" sz="2200" dirty="0">
                <a:solidFill>
                  <a:prstClr val="black">
                    <a:lumMod val="75000"/>
                    <a:lumOff val="25000"/>
                  </a:prstClr>
                </a:solidFill>
              </a:rPr>
              <a:t>Note: Applications provided via Mail or Fax will not be accepted</a:t>
            </a:r>
            <a:endParaRPr lang="en-US" dirty="0"/>
          </a:p>
          <a:p>
            <a:endParaRPr lang="en-US" sz="2000" dirty="0"/>
          </a:p>
        </p:txBody>
      </p:sp>
      <p:sp>
        <p:nvSpPr>
          <p:cNvPr id="4" name="Slide Number Placeholder 3">
            <a:extLst>
              <a:ext uri="{FF2B5EF4-FFF2-40B4-BE49-F238E27FC236}">
                <a16:creationId xmlns:a16="http://schemas.microsoft.com/office/drawing/2014/main" id="{BA7FE8E1-05CC-43E0-9B6C-709310E17E7C}"/>
              </a:ext>
            </a:extLst>
          </p:cNvPr>
          <p:cNvSpPr>
            <a:spLocks noGrp="1"/>
          </p:cNvSpPr>
          <p:nvPr>
            <p:ph type="sldNum" sz="quarter" idx="12"/>
          </p:nvPr>
        </p:nvSpPr>
        <p:spPr/>
        <p:txBody>
          <a:bodyPr/>
          <a:lstStyle/>
          <a:p>
            <a:fld id="{C8938E3D-0EE2-494B-8369-54BF52ABFDA8}" type="slidenum">
              <a:rPr lang="en-US" smtClean="0"/>
              <a:t>21</a:t>
            </a:fld>
            <a:endParaRPr lang="en-US" dirty="0"/>
          </a:p>
        </p:txBody>
      </p:sp>
    </p:spTree>
    <p:extLst>
      <p:ext uri="{BB962C8B-B14F-4D97-AF65-F5344CB8AC3E}">
        <p14:creationId xmlns:p14="http://schemas.microsoft.com/office/powerpoint/2010/main" val="4047088139"/>
      </p:ext>
    </p:extLst>
  </p:cSld>
  <p:clrMapOvr>
    <a:masterClrMapping/>
  </p:clrMapOvr>
  <mc:AlternateContent xmlns:mc="http://schemas.openxmlformats.org/markup-compatibility/2006" xmlns:p14="http://schemas.microsoft.com/office/powerpoint/2010/main">
    <mc:Choice Requires="p14">
      <p:transition spd="slow" p14:dur="2000" advTm="43547"/>
    </mc:Choice>
    <mc:Fallback xmlns="">
      <p:transition spd="slow" advTm="43547"/>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B101D-11FC-48A0-AC94-30814063DB18}"/>
              </a:ext>
            </a:extLst>
          </p:cNvPr>
          <p:cNvSpPr>
            <a:spLocks noGrp="1"/>
          </p:cNvSpPr>
          <p:nvPr>
            <p:ph type="title"/>
          </p:nvPr>
        </p:nvSpPr>
        <p:spPr>
          <a:xfrm>
            <a:off x="982133" y="457201"/>
            <a:ext cx="7704667" cy="457199"/>
          </a:xfrm>
        </p:spPr>
        <p:txBody>
          <a:bodyPr>
            <a:normAutofit fontScale="90000"/>
          </a:bodyPr>
          <a:lstStyle/>
          <a:p>
            <a:r>
              <a:rPr lang="en-US" dirty="0"/>
              <a:t>CY 2022 HAP Set-Aside</a:t>
            </a:r>
          </a:p>
        </p:txBody>
      </p:sp>
      <p:sp>
        <p:nvSpPr>
          <p:cNvPr id="4" name="Content Placeholder 2">
            <a:extLst>
              <a:ext uri="{FF2B5EF4-FFF2-40B4-BE49-F238E27FC236}">
                <a16:creationId xmlns:a16="http://schemas.microsoft.com/office/drawing/2014/main" id="{FB50F110-4BCE-4C0C-A054-106DFC2DEF9E}"/>
              </a:ext>
            </a:extLst>
          </p:cNvPr>
          <p:cNvSpPr>
            <a:spLocks noGrp="1"/>
          </p:cNvSpPr>
          <p:nvPr>
            <p:ph idx="1"/>
          </p:nvPr>
        </p:nvSpPr>
        <p:spPr>
          <a:xfrm>
            <a:off x="1143000" y="1447800"/>
            <a:ext cx="7239000" cy="4876800"/>
          </a:xfrm>
        </p:spPr>
        <p:txBody>
          <a:bodyPr>
            <a:noAutofit/>
          </a:bodyPr>
          <a:lstStyle/>
          <a:p>
            <a:r>
              <a:rPr lang="en-US" sz="2000" dirty="0"/>
              <a:t>Unforeseen Circumstances – Eligibility:</a:t>
            </a:r>
          </a:p>
          <a:p>
            <a:pPr lvl="1"/>
            <a:r>
              <a:rPr lang="en-US" sz="1800" dirty="0"/>
              <a:t>Unforeseen circumstance is an occurrence within or after the re-benchmarking period which the PHA could not reasonably have anticipated and was out of the PHA’s control</a:t>
            </a:r>
          </a:p>
          <a:p>
            <a:pPr lvl="1"/>
            <a:r>
              <a:rPr lang="en-US" sz="1800" dirty="0"/>
              <a:t>Funding adjustments for this category are based on cost increases occurring in CY 2022.</a:t>
            </a:r>
          </a:p>
          <a:p>
            <a:pPr lvl="1"/>
            <a:r>
              <a:rPr lang="en-US" sz="1800" dirty="0"/>
              <a:t>Mainstream Vouchers are eligible to apply for this category of Set-aside funding but will be funded through the $10,000,000 </a:t>
            </a:r>
          </a:p>
          <a:p>
            <a:pPr marL="0" indent="0">
              <a:buNone/>
            </a:pPr>
            <a:r>
              <a:rPr lang="en-US" dirty="0"/>
              <a:t>Criteria for significant cost increase:</a:t>
            </a:r>
          </a:p>
          <a:p>
            <a:r>
              <a:rPr lang="en-US" dirty="0"/>
              <a:t>PHA’s latest VMS validated 2022 PUC, must be 102 percent or greater than the PUC HUD used to determine the PHA’s CY 2022 renewal funding (the CY 2022 Renewal PUC)</a:t>
            </a:r>
            <a:endParaRPr lang="en-US" sz="1800" dirty="0"/>
          </a:p>
          <a:p>
            <a:pPr marL="800100" lvl="1"/>
            <a:endParaRPr lang="en-US" sz="1800" dirty="0"/>
          </a:p>
        </p:txBody>
      </p:sp>
      <p:sp>
        <p:nvSpPr>
          <p:cNvPr id="3" name="Slide Number Placeholder 2">
            <a:extLst>
              <a:ext uri="{FF2B5EF4-FFF2-40B4-BE49-F238E27FC236}">
                <a16:creationId xmlns:a16="http://schemas.microsoft.com/office/drawing/2014/main" id="{E0EC4400-07B6-4412-8FC4-19D38417FAC5}"/>
              </a:ext>
            </a:extLst>
          </p:cNvPr>
          <p:cNvSpPr>
            <a:spLocks noGrp="1"/>
          </p:cNvSpPr>
          <p:nvPr>
            <p:ph type="sldNum" sz="quarter" idx="12"/>
          </p:nvPr>
        </p:nvSpPr>
        <p:spPr/>
        <p:txBody>
          <a:bodyPr/>
          <a:lstStyle/>
          <a:p>
            <a:fld id="{C8938E3D-0EE2-494B-8369-54BF52ABFDA8}" type="slidenum">
              <a:rPr lang="en-US" smtClean="0"/>
              <a:t>22</a:t>
            </a:fld>
            <a:endParaRPr lang="en-US" dirty="0"/>
          </a:p>
        </p:txBody>
      </p:sp>
    </p:spTree>
    <p:extLst>
      <p:ext uri="{BB962C8B-B14F-4D97-AF65-F5344CB8AC3E}">
        <p14:creationId xmlns:p14="http://schemas.microsoft.com/office/powerpoint/2010/main" val="1713960"/>
      </p:ext>
    </p:extLst>
  </p:cSld>
  <p:clrMapOvr>
    <a:masterClrMapping/>
  </p:clrMapOvr>
  <mc:AlternateContent xmlns:mc="http://schemas.openxmlformats.org/markup-compatibility/2006" xmlns:p14="http://schemas.microsoft.com/office/powerpoint/2010/main">
    <mc:Choice Requires="p14">
      <p:transition spd="slow" p14:dur="2000" advTm="66209"/>
    </mc:Choice>
    <mc:Fallback xmlns="">
      <p:transition spd="slow" advTm="66209"/>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B101D-11FC-48A0-AC94-30814063DB18}"/>
              </a:ext>
            </a:extLst>
          </p:cNvPr>
          <p:cNvSpPr>
            <a:spLocks noGrp="1"/>
          </p:cNvSpPr>
          <p:nvPr>
            <p:ph type="title"/>
          </p:nvPr>
        </p:nvSpPr>
        <p:spPr>
          <a:xfrm>
            <a:off x="982133" y="457201"/>
            <a:ext cx="7704667" cy="533399"/>
          </a:xfrm>
        </p:spPr>
        <p:txBody>
          <a:bodyPr>
            <a:normAutofit fontScale="90000"/>
          </a:bodyPr>
          <a:lstStyle/>
          <a:p>
            <a:r>
              <a:rPr lang="en-US" dirty="0"/>
              <a:t>CY 2022 HAP Set-Aside</a:t>
            </a:r>
          </a:p>
        </p:txBody>
      </p:sp>
      <p:sp>
        <p:nvSpPr>
          <p:cNvPr id="4" name="Content Placeholder 2">
            <a:extLst>
              <a:ext uri="{FF2B5EF4-FFF2-40B4-BE49-F238E27FC236}">
                <a16:creationId xmlns:a16="http://schemas.microsoft.com/office/drawing/2014/main" id="{FB50F110-4BCE-4C0C-A054-106DFC2DEF9E}"/>
              </a:ext>
            </a:extLst>
          </p:cNvPr>
          <p:cNvSpPr>
            <a:spLocks noGrp="1"/>
          </p:cNvSpPr>
          <p:nvPr>
            <p:ph idx="1"/>
          </p:nvPr>
        </p:nvSpPr>
        <p:spPr>
          <a:xfrm>
            <a:off x="982132" y="1676400"/>
            <a:ext cx="7780867" cy="4796898"/>
          </a:xfrm>
        </p:spPr>
        <p:txBody>
          <a:bodyPr>
            <a:noAutofit/>
          </a:bodyPr>
          <a:lstStyle/>
          <a:p>
            <a:r>
              <a:rPr lang="en-US" dirty="0"/>
              <a:t>Unforeseen Circumstances – Eligibility (cont’d):</a:t>
            </a:r>
          </a:p>
          <a:p>
            <a:pPr marL="0" indent="0">
              <a:buNone/>
            </a:pPr>
            <a:endParaRPr lang="en-US" dirty="0"/>
          </a:p>
          <a:p>
            <a:pPr marL="0" indent="0">
              <a:buNone/>
            </a:pPr>
            <a:r>
              <a:rPr lang="en-US" dirty="0"/>
              <a:t>Submission Requirements:</a:t>
            </a:r>
          </a:p>
          <a:p>
            <a:r>
              <a:rPr lang="en-US" dirty="0"/>
              <a:t>Completed and signed 2022 Appendix G </a:t>
            </a:r>
          </a:p>
          <a:p>
            <a:r>
              <a:rPr lang="en-US" dirty="0"/>
              <a:t>A narrative is required for all unforeseen circumstances’ requests </a:t>
            </a:r>
          </a:p>
          <a:p>
            <a:r>
              <a:rPr lang="en-US" dirty="0"/>
              <a:t>If a PHA is applying for unforeseen circumstances for both their HCV Program and Mainstream Vouchers, they must provide a narrative for each</a:t>
            </a:r>
          </a:p>
          <a:p>
            <a:r>
              <a:rPr lang="en-US" dirty="0"/>
              <a:t>There are two deadline dates for these applications, by 5 p.m. per the PHA’s time zone on June 24, 2022 and by 5 p.m. per the PHA’s time zone on September 30, 2022</a:t>
            </a:r>
          </a:p>
          <a:p>
            <a:pPr lvl="1"/>
            <a:endParaRPr lang="en-US" sz="1800" dirty="0"/>
          </a:p>
          <a:p>
            <a:pPr marL="800100" lvl="1"/>
            <a:endParaRPr lang="en-US" sz="1800" dirty="0"/>
          </a:p>
        </p:txBody>
      </p:sp>
      <p:sp>
        <p:nvSpPr>
          <p:cNvPr id="3" name="Slide Number Placeholder 2">
            <a:extLst>
              <a:ext uri="{FF2B5EF4-FFF2-40B4-BE49-F238E27FC236}">
                <a16:creationId xmlns:a16="http://schemas.microsoft.com/office/drawing/2014/main" id="{E0EC4400-07B6-4412-8FC4-19D38417FAC5}"/>
              </a:ext>
            </a:extLst>
          </p:cNvPr>
          <p:cNvSpPr>
            <a:spLocks noGrp="1"/>
          </p:cNvSpPr>
          <p:nvPr>
            <p:ph type="sldNum" sz="quarter" idx="12"/>
          </p:nvPr>
        </p:nvSpPr>
        <p:spPr/>
        <p:txBody>
          <a:bodyPr/>
          <a:lstStyle/>
          <a:p>
            <a:fld id="{C8938E3D-0EE2-494B-8369-54BF52ABFDA8}" type="slidenum">
              <a:rPr lang="en-US" smtClean="0"/>
              <a:t>23</a:t>
            </a:fld>
            <a:endParaRPr lang="en-US" dirty="0"/>
          </a:p>
        </p:txBody>
      </p:sp>
    </p:spTree>
    <p:extLst>
      <p:ext uri="{BB962C8B-B14F-4D97-AF65-F5344CB8AC3E}">
        <p14:creationId xmlns:p14="http://schemas.microsoft.com/office/powerpoint/2010/main" val="1131383022"/>
      </p:ext>
    </p:extLst>
  </p:cSld>
  <p:clrMapOvr>
    <a:masterClrMapping/>
  </p:clrMapOvr>
  <mc:AlternateContent xmlns:mc="http://schemas.openxmlformats.org/markup-compatibility/2006" xmlns:p14="http://schemas.microsoft.com/office/powerpoint/2010/main">
    <mc:Choice Requires="p14">
      <p:transition spd="slow" p14:dur="2000" advTm="75991"/>
    </mc:Choice>
    <mc:Fallback xmlns="">
      <p:transition spd="slow" advTm="75991"/>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90BE7-93FA-43AD-A981-FEAA8946938E}"/>
              </a:ext>
            </a:extLst>
          </p:cNvPr>
          <p:cNvSpPr>
            <a:spLocks noGrp="1"/>
          </p:cNvSpPr>
          <p:nvPr>
            <p:ph type="title"/>
          </p:nvPr>
        </p:nvSpPr>
        <p:spPr>
          <a:xfrm>
            <a:off x="982133" y="457201"/>
            <a:ext cx="7704667" cy="533399"/>
          </a:xfrm>
        </p:spPr>
        <p:txBody>
          <a:bodyPr>
            <a:normAutofit fontScale="90000"/>
          </a:bodyPr>
          <a:lstStyle/>
          <a:p>
            <a:r>
              <a:rPr lang="en-US" dirty="0"/>
              <a:t>CY 2022 HAP Set-Aside</a:t>
            </a:r>
          </a:p>
        </p:txBody>
      </p:sp>
      <p:sp>
        <p:nvSpPr>
          <p:cNvPr id="5" name="Content Placeholder 2">
            <a:extLst>
              <a:ext uri="{FF2B5EF4-FFF2-40B4-BE49-F238E27FC236}">
                <a16:creationId xmlns:a16="http://schemas.microsoft.com/office/drawing/2014/main" id="{DD8FCC29-7AAE-4700-B422-62E5F384BACE}"/>
              </a:ext>
            </a:extLst>
          </p:cNvPr>
          <p:cNvSpPr>
            <a:spLocks noGrp="1"/>
          </p:cNvSpPr>
          <p:nvPr>
            <p:ph idx="1"/>
          </p:nvPr>
        </p:nvSpPr>
        <p:spPr>
          <a:xfrm>
            <a:off x="982133" y="1676401"/>
            <a:ext cx="7332132" cy="4572000"/>
          </a:xfrm>
        </p:spPr>
        <p:txBody>
          <a:bodyPr>
            <a:noAutofit/>
          </a:bodyPr>
          <a:lstStyle/>
          <a:p>
            <a:r>
              <a:rPr lang="en-US" sz="2000" dirty="0"/>
              <a:t>Portability - Eligibility:</a:t>
            </a:r>
          </a:p>
          <a:p>
            <a:pPr lvl="1"/>
            <a:r>
              <a:rPr lang="en-US" dirty="0"/>
              <a:t>PHA must have experienced a significant increase in renewal costs due to portability (HUD will calculate)</a:t>
            </a:r>
          </a:p>
          <a:p>
            <a:pPr marL="1200150" lvl="2"/>
            <a:r>
              <a:rPr lang="en-US" sz="2000" dirty="0"/>
              <a:t>portability average HAP PUC for re-benchmarking period must exceed program-wide PUC by 110%</a:t>
            </a:r>
          </a:p>
          <a:p>
            <a:pPr marL="1200150" lvl="2"/>
            <a:r>
              <a:rPr lang="en-US" sz="2000" dirty="0"/>
              <a:t>eligibility will be HAP difference multiplied by the unit months leased for “Port Vouchers Paid”</a:t>
            </a:r>
          </a:p>
          <a:p>
            <a:pPr marL="171450" indent="0">
              <a:buNone/>
            </a:pPr>
            <a:r>
              <a:rPr lang="en-US" sz="2000" dirty="0"/>
              <a:t>Submission Requirements:</a:t>
            </a:r>
          </a:p>
          <a:p>
            <a:pPr marL="857250" lvl="1"/>
            <a:r>
              <a:rPr lang="en-US" dirty="0"/>
              <a:t>Signed Set-Aside Appendix H for CY 2022</a:t>
            </a:r>
          </a:p>
          <a:p>
            <a:pPr marL="857250" lvl="1"/>
            <a:endParaRPr lang="en-US" sz="1800" dirty="0"/>
          </a:p>
          <a:p>
            <a:pPr marL="514350" lvl="1" indent="0">
              <a:buNone/>
            </a:pPr>
            <a:endParaRPr lang="en-US" sz="1800" dirty="0"/>
          </a:p>
        </p:txBody>
      </p:sp>
      <p:sp>
        <p:nvSpPr>
          <p:cNvPr id="3" name="Slide Number Placeholder 2">
            <a:extLst>
              <a:ext uri="{FF2B5EF4-FFF2-40B4-BE49-F238E27FC236}">
                <a16:creationId xmlns:a16="http://schemas.microsoft.com/office/drawing/2014/main" id="{7576924E-E388-4C69-BC2C-0DC84F65B753}"/>
              </a:ext>
            </a:extLst>
          </p:cNvPr>
          <p:cNvSpPr>
            <a:spLocks noGrp="1"/>
          </p:cNvSpPr>
          <p:nvPr>
            <p:ph type="sldNum" sz="quarter" idx="12"/>
          </p:nvPr>
        </p:nvSpPr>
        <p:spPr/>
        <p:txBody>
          <a:bodyPr/>
          <a:lstStyle/>
          <a:p>
            <a:fld id="{C8938E3D-0EE2-494B-8369-54BF52ABFDA8}" type="slidenum">
              <a:rPr lang="en-US" smtClean="0"/>
              <a:t>24</a:t>
            </a:fld>
            <a:endParaRPr lang="en-US" dirty="0"/>
          </a:p>
        </p:txBody>
      </p:sp>
    </p:spTree>
    <p:extLst>
      <p:ext uri="{BB962C8B-B14F-4D97-AF65-F5344CB8AC3E}">
        <p14:creationId xmlns:p14="http://schemas.microsoft.com/office/powerpoint/2010/main" val="262778715"/>
      </p:ext>
    </p:extLst>
  </p:cSld>
  <p:clrMapOvr>
    <a:masterClrMapping/>
  </p:clrMapOvr>
  <mc:AlternateContent xmlns:mc="http://schemas.openxmlformats.org/markup-compatibility/2006" xmlns:p14="http://schemas.microsoft.com/office/powerpoint/2010/main">
    <mc:Choice Requires="p14">
      <p:transition spd="slow" p14:dur="2000" advTm="36846"/>
    </mc:Choice>
    <mc:Fallback xmlns="">
      <p:transition spd="slow" advTm="3684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8E704-CBE0-43BA-962B-0F1B291C65E8}"/>
              </a:ext>
            </a:extLst>
          </p:cNvPr>
          <p:cNvSpPr>
            <a:spLocks noGrp="1"/>
          </p:cNvSpPr>
          <p:nvPr>
            <p:ph type="title"/>
          </p:nvPr>
        </p:nvSpPr>
        <p:spPr>
          <a:xfrm>
            <a:off x="982133" y="457201"/>
            <a:ext cx="7704667" cy="685799"/>
          </a:xfrm>
        </p:spPr>
        <p:txBody>
          <a:bodyPr>
            <a:normAutofit fontScale="90000"/>
          </a:bodyPr>
          <a:lstStyle/>
          <a:p>
            <a:r>
              <a:rPr lang="en-US" dirty="0"/>
              <a:t>CY 2022 HAP Set-Aside</a:t>
            </a:r>
          </a:p>
        </p:txBody>
      </p:sp>
      <p:sp>
        <p:nvSpPr>
          <p:cNvPr id="3" name="Content Placeholder 2">
            <a:extLst>
              <a:ext uri="{FF2B5EF4-FFF2-40B4-BE49-F238E27FC236}">
                <a16:creationId xmlns:a16="http://schemas.microsoft.com/office/drawing/2014/main" id="{B2269B02-DF37-498C-B2A1-8B921930971E}"/>
              </a:ext>
            </a:extLst>
          </p:cNvPr>
          <p:cNvSpPr>
            <a:spLocks noGrp="1"/>
          </p:cNvSpPr>
          <p:nvPr>
            <p:ph idx="1"/>
          </p:nvPr>
        </p:nvSpPr>
        <p:spPr>
          <a:xfrm>
            <a:off x="1219199" y="1752601"/>
            <a:ext cx="7039768" cy="4648198"/>
          </a:xfrm>
        </p:spPr>
        <p:txBody>
          <a:bodyPr/>
          <a:lstStyle/>
          <a:p>
            <a:r>
              <a:rPr lang="en-US" dirty="0"/>
              <a:t>Project-Based Vouchers – Eligibility:</a:t>
            </a:r>
          </a:p>
          <a:p>
            <a:pPr lvl="1"/>
            <a:r>
              <a:rPr lang="en-US" sz="2400" dirty="0"/>
              <a:t>Vouchers were not in use during the re-benchmarking period, in order to be available to meet a commitment for PBV assistance</a:t>
            </a:r>
          </a:p>
          <a:p>
            <a:pPr lvl="1"/>
            <a:r>
              <a:rPr lang="en-US" sz="2400" dirty="0"/>
              <a:t>Adjustment will not exceed the number of unleased unit months</a:t>
            </a:r>
          </a:p>
          <a:p>
            <a:pPr lvl="1"/>
            <a:r>
              <a:rPr lang="en-US" sz="2400" dirty="0"/>
              <a:t>Only new construction and rehabilitated housing are eligible</a:t>
            </a:r>
          </a:p>
          <a:p>
            <a:endParaRPr lang="en-US" dirty="0"/>
          </a:p>
        </p:txBody>
      </p:sp>
      <p:sp>
        <p:nvSpPr>
          <p:cNvPr id="4" name="Slide Number Placeholder 3">
            <a:extLst>
              <a:ext uri="{FF2B5EF4-FFF2-40B4-BE49-F238E27FC236}">
                <a16:creationId xmlns:a16="http://schemas.microsoft.com/office/drawing/2014/main" id="{D99A574A-9696-46F5-BDF9-7B5CE18DA07B}"/>
              </a:ext>
            </a:extLst>
          </p:cNvPr>
          <p:cNvSpPr>
            <a:spLocks noGrp="1"/>
          </p:cNvSpPr>
          <p:nvPr>
            <p:ph type="sldNum" sz="quarter" idx="12"/>
          </p:nvPr>
        </p:nvSpPr>
        <p:spPr/>
        <p:txBody>
          <a:bodyPr/>
          <a:lstStyle/>
          <a:p>
            <a:fld id="{C8938E3D-0EE2-494B-8369-54BF52ABFDA8}" type="slidenum">
              <a:rPr lang="en-US" smtClean="0"/>
              <a:t>25</a:t>
            </a:fld>
            <a:endParaRPr lang="en-US" dirty="0"/>
          </a:p>
        </p:txBody>
      </p:sp>
    </p:spTree>
    <p:extLst>
      <p:ext uri="{BB962C8B-B14F-4D97-AF65-F5344CB8AC3E}">
        <p14:creationId xmlns:p14="http://schemas.microsoft.com/office/powerpoint/2010/main" val="1001931586"/>
      </p:ext>
    </p:extLst>
  </p:cSld>
  <p:clrMapOvr>
    <a:masterClrMapping/>
  </p:clrMapOvr>
  <mc:AlternateContent xmlns:mc="http://schemas.openxmlformats.org/markup-compatibility/2006" xmlns:p14="http://schemas.microsoft.com/office/powerpoint/2010/main">
    <mc:Choice Requires="p14">
      <p:transition spd="slow" p14:dur="2000" advTm="28517"/>
    </mc:Choice>
    <mc:Fallback xmlns="">
      <p:transition spd="slow" advTm="28517"/>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22255-7254-48DE-9E42-189C41F3AA40}"/>
              </a:ext>
            </a:extLst>
          </p:cNvPr>
          <p:cNvSpPr>
            <a:spLocks noGrp="1"/>
          </p:cNvSpPr>
          <p:nvPr>
            <p:ph type="title"/>
          </p:nvPr>
        </p:nvSpPr>
        <p:spPr>
          <a:xfrm>
            <a:off x="982133" y="457201"/>
            <a:ext cx="7704667" cy="609599"/>
          </a:xfrm>
        </p:spPr>
        <p:txBody>
          <a:bodyPr>
            <a:normAutofit fontScale="90000"/>
          </a:bodyPr>
          <a:lstStyle/>
          <a:p>
            <a:r>
              <a:rPr lang="en-US" dirty="0"/>
              <a:t>CY 2022 HAP Set-Aside</a:t>
            </a:r>
          </a:p>
        </p:txBody>
      </p:sp>
      <p:sp>
        <p:nvSpPr>
          <p:cNvPr id="3" name="Content Placeholder 2">
            <a:extLst>
              <a:ext uri="{FF2B5EF4-FFF2-40B4-BE49-F238E27FC236}">
                <a16:creationId xmlns:a16="http://schemas.microsoft.com/office/drawing/2014/main" id="{4B95F65A-C7EC-417C-B3BA-CD3D1B088EEF}"/>
              </a:ext>
            </a:extLst>
          </p:cNvPr>
          <p:cNvSpPr>
            <a:spLocks noGrp="1"/>
          </p:cNvSpPr>
          <p:nvPr>
            <p:ph idx="1"/>
          </p:nvPr>
        </p:nvSpPr>
        <p:spPr>
          <a:xfrm>
            <a:off x="1066800" y="1371600"/>
            <a:ext cx="7192167" cy="4800601"/>
          </a:xfrm>
        </p:spPr>
        <p:txBody>
          <a:bodyPr/>
          <a:lstStyle/>
          <a:p>
            <a:r>
              <a:rPr lang="en-US" dirty="0"/>
              <a:t>Project-Based Vouchers – Eligibility:</a:t>
            </a:r>
          </a:p>
          <a:p>
            <a:pPr marL="0" indent="0">
              <a:buNone/>
            </a:pPr>
            <a:r>
              <a:rPr lang="en-US" dirty="0"/>
              <a:t>Submission requirements:</a:t>
            </a:r>
          </a:p>
          <a:p>
            <a:pPr lvl="1"/>
            <a:r>
              <a:rPr lang="en-US" sz="2400" dirty="0"/>
              <a:t>Specific sections of the executed AHAP agreement (see the Notice)</a:t>
            </a:r>
          </a:p>
          <a:p>
            <a:pPr lvl="1"/>
            <a:r>
              <a:rPr lang="en-US" sz="2400" dirty="0"/>
              <a:t>If executed, specific sections of the HAP agreement (see the Notice). If not yet executed, state estimated execution date</a:t>
            </a:r>
          </a:p>
          <a:p>
            <a:pPr lvl="1"/>
            <a:r>
              <a:rPr lang="en-US" sz="2400" dirty="0"/>
              <a:t>Completed and signed Set-Aside Appendices H and I for CY 2022</a:t>
            </a:r>
            <a:endParaRPr lang="en-US" sz="2400" strike="sngStrike" dirty="0"/>
          </a:p>
          <a:p>
            <a:endParaRPr lang="en-US" dirty="0"/>
          </a:p>
        </p:txBody>
      </p:sp>
      <p:sp>
        <p:nvSpPr>
          <p:cNvPr id="4" name="Slide Number Placeholder 3">
            <a:extLst>
              <a:ext uri="{FF2B5EF4-FFF2-40B4-BE49-F238E27FC236}">
                <a16:creationId xmlns:a16="http://schemas.microsoft.com/office/drawing/2014/main" id="{32C1B4C0-BE21-445B-A971-AEF57CA004CF}"/>
              </a:ext>
            </a:extLst>
          </p:cNvPr>
          <p:cNvSpPr>
            <a:spLocks noGrp="1"/>
          </p:cNvSpPr>
          <p:nvPr>
            <p:ph type="sldNum" sz="quarter" idx="12"/>
          </p:nvPr>
        </p:nvSpPr>
        <p:spPr/>
        <p:txBody>
          <a:bodyPr/>
          <a:lstStyle/>
          <a:p>
            <a:fld id="{C8938E3D-0EE2-494B-8369-54BF52ABFDA8}" type="slidenum">
              <a:rPr lang="en-US" smtClean="0"/>
              <a:t>26</a:t>
            </a:fld>
            <a:endParaRPr lang="en-US" dirty="0"/>
          </a:p>
        </p:txBody>
      </p:sp>
    </p:spTree>
    <p:extLst>
      <p:ext uri="{BB962C8B-B14F-4D97-AF65-F5344CB8AC3E}">
        <p14:creationId xmlns:p14="http://schemas.microsoft.com/office/powerpoint/2010/main" val="1301672533"/>
      </p:ext>
    </p:extLst>
  </p:cSld>
  <p:clrMapOvr>
    <a:masterClrMapping/>
  </p:clrMapOvr>
  <mc:AlternateContent xmlns:mc="http://schemas.openxmlformats.org/markup-compatibility/2006" xmlns:p14="http://schemas.microsoft.com/office/powerpoint/2010/main">
    <mc:Choice Requires="p14">
      <p:transition spd="slow" p14:dur="2000" advTm="56341"/>
    </mc:Choice>
    <mc:Fallback xmlns="">
      <p:transition spd="slow" advTm="56341"/>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28017-77DD-40AC-8DE9-146613FD7099}"/>
              </a:ext>
            </a:extLst>
          </p:cNvPr>
          <p:cNvSpPr>
            <a:spLocks noGrp="1"/>
          </p:cNvSpPr>
          <p:nvPr>
            <p:ph type="title"/>
          </p:nvPr>
        </p:nvSpPr>
        <p:spPr>
          <a:xfrm>
            <a:off x="982133" y="457201"/>
            <a:ext cx="7704667" cy="609599"/>
          </a:xfrm>
        </p:spPr>
        <p:txBody>
          <a:bodyPr>
            <a:normAutofit fontScale="90000"/>
          </a:bodyPr>
          <a:lstStyle/>
          <a:p>
            <a:r>
              <a:rPr lang="en-US" dirty="0"/>
              <a:t>CY 2022 HAP Set-Aside</a:t>
            </a:r>
          </a:p>
        </p:txBody>
      </p:sp>
      <p:sp>
        <p:nvSpPr>
          <p:cNvPr id="3" name="Content Placeholder 2">
            <a:extLst>
              <a:ext uri="{FF2B5EF4-FFF2-40B4-BE49-F238E27FC236}">
                <a16:creationId xmlns:a16="http://schemas.microsoft.com/office/drawing/2014/main" id="{B8DA7A6E-1DD8-4046-B7E1-32095CFFB370}"/>
              </a:ext>
            </a:extLst>
          </p:cNvPr>
          <p:cNvSpPr>
            <a:spLocks noGrp="1"/>
          </p:cNvSpPr>
          <p:nvPr>
            <p:ph idx="1"/>
          </p:nvPr>
        </p:nvSpPr>
        <p:spPr>
          <a:xfrm>
            <a:off x="1143000" y="1219200"/>
            <a:ext cx="7315200" cy="4953000"/>
          </a:xfrm>
        </p:spPr>
        <p:txBody>
          <a:bodyPr>
            <a:normAutofit fontScale="92500"/>
          </a:bodyPr>
          <a:lstStyle/>
          <a:p>
            <a:r>
              <a:rPr lang="en-US" dirty="0"/>
              <a:t>MTW New Cohorts– Eligibility:</a:t>
            </a:r>
          </a:p>
          <a:p>
            <a:pPr lvl="1"/>
            <a:r>
              <a:rPr lang="en-US" sz="2400" dirty="0"/>
              <a:t>PHAs must have received their MTW designation in CY 2021</a:t>
            </a:r>
          </a:p>
          <a:p>
            <a:pPr lvl="1"/>
            <a:r>
              <a:rPr lang="en-US" sz="2400" dirty="0"/>
              <a:t>Demonstrate funds were obligated but not expended in CY 2021</a:t>
            </a:r>
          </a:p>
          <a:p>
            <a:pPr lvl="1"/>
            <a:r>
              <a:rPr lang="en-US" sz="2400" dirty="0"/>
              <a:t>Provide supporting documentation that the obligated funds are for an MTW-eligible commitment/activity for the development of affordable housing</a:t>
            </a:r>
          </a:p>
          <a:p>
            <a:pPr lvl="1"/>
            <a:r>
              <a:rPr lang="en-US" sz="2400" dirty="0"/>
              <a:t>The withheld funding is broken down into two types, </a:t>
            </a:r>
            <a:r>
              <a:rPr lang="en-US" sz="2400" b="1" dirty="0"/>
              <a:t>PBV commitment </a:t>
            </a:r>
            <a:r>
              <a:rPr lang="en-US" sz="2400" dirty="0"/>
              <a:t>and </a:t>
            </a:r>
            <a:r>
              <a:rPr lang="en-US" sz="2400" b="1" dirty="0"/>
              <a:t>Non-PBV commitment </a:t>
            </a:r>
            <a:r>
              <a:rPr lang="en-US" sz="2400" dirty="0"/>
              <a:t>with application requirements specific to the type of withheld funding</a:t>
            </a:r>
          </a:p>
          <a:p>
            <a:endParaRPr lang="en-US" dirty="0"/>
          </a:p>
        </p:txBody>
      </p:sp>
      <p:sp>
        <p:nvSpPr>
          <p:cNvPr id="4" name="Slide Number Placeholder 3">
            <a:extLst>
              <a:ext uri="{FF2B5EF4-FFF2-40B4-BE49-F238E27FC236}">
                <a16:creationId xmlns:a16="http://schemas.microsoft.com/office/drawing/2014/main" id="{A42FBB19-8037-430F-9A68-AB61A04782B3}"/>
              </a:ext>
            </a:extLst>
          </p:cNvPr>
          <p:cNvSpPr>
            <a:spLocks noGrp="1"/>
          </p:cNvSpPr>
          <p:nvPr>
            <p:ph type="sldNum" sz="quarter" idx="12"/>
          </p:nvPr>
        </p:nvSpPr>
        <p:spPr/>
        <p:txBody>
          <a:bodyPr/>
          <a:lstStyle/>
          <a:p>
            <a:fld id="{C8938E3D-0EE2-494B-8369-54BF52ABFDA8}" type="slidenum">
              <a:rPr lang="en-US" smtClean="0"/>
              <a:t>27</a:t>
            </a:fld>
            <a:endParaRPr lang="en-US" dirty="0"/>
          </a:p>
        </p:txBody>
      </p:sp>
    </p:spTree>
    <p:extLst>
      <p:ext uri="{BB962C8B-B14F-4D97-AF65-F5344CB8AC3E}">
        <p14:creationId xmlns:p14="http://schemas.microsoft.com/office/powerpoint/2010/main" val="3682431958"/>
      </p:ext>
    </p:extLst>
  </p:cSld>
  <p:clrMapOvr>
    <a:masterClrMapping/>
  </p:clrMapOvr>
  <mc:AlternateContent xmlns:mc="http://schemas.openxmlformats.org/markup-compatibility/2006" xmlns:p14="http://schemas.microsoft.com/office/powerpoint/2010/main">
    <mc:Choice Requires="p14">
      <p:transition spd="slow" p14:dur="2000" advTm="34823"/>
    </mc:Choice>
    <mc:Fallback xmlns="">
      <p:transition spd="slow" advTm="34823"/>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5D397-AB0F-4F18-8231-F9538B088666}"/>
              </a:ext>
            </a:extLst>
          </p:cNvPr>
          <p:cNvSpPr>
            <a:spLocks noGrp="1"/>
          </p:cNvSpPr>
          <p:nvPr>
            <p:ph type="title"/>
          </p:nvPr>
        </p:nvSpPr>
        <p:spPr>
          <a:xfrm>
            <a:off x="982133" y="457201"/>
            <a:ext cx="7704667" cy="761999"/>
          </a:xfrm>
        </p:spPr>
        <p:txBody>
          <a:bodyPr/>
          <a:lstStyle/>
          <a:p>
            <a:r>
              <a:rPr lang="en-US" dirty="0"/>
              <a:t>CY 2022 HAP Set-Aside</a:t>
            </a:r>
          </a:p>
        </p:txBody>
      </p:sp>
      <p:sp>
        <p:nvSpPr>
          <p:cNvPr id="3" name="Content Placeholder 2">
            <a:extLst>
              <a:ext uri="{FF2B5EF4-FFF2-40B4-BE49-F238E27FC236}">
                <a16:creationId xmlns:a16="http://schemas.microsoft.com/office/drawing/2014/main" id="{06E8F7F5-71E0-4435-A3BB-4A87D660B1A9}"/>
              </a:ext>
            </a:extLst>
          </p:cNvPr>
          <p:cNvSpPr>
            <a:spLocks noGrp="1"/>
          </p:cNvSpPr>
          <p:nvPr>
            <p:ph idx="1"/>
          </p:nvPr>
        </p:nvSpPr>
        <p:spPr>
          <a:xfrm>
            <a:off x="982133" y="1143000"/>
            <a:ext cx="7704667" cy="5105400"/>
          </a:xfrm>
        </p:spPr>
        <p:txBody>
          <a:bodyPr>
            <a:noAutofit/>
          </a:bodyPr>
          <a:lstStyle/>
          <a:p>
            <a:r>
              <a:rPr lang="en-US" dirty="0"/>
              <a:t>MTW New Cohorts– Eligibility:</a:t>
            </a:r>
          </a:p>
          <a:p>
            <a:pPr marL="0" indent="0">
              <a:buNone/>
            </a:pPr>
            <a:r>
              <a:rPr lang="en-US" dirty="0"/>
              <a:t>Submission requirements for a withheld </a:t>
            </a:r>
            <a:r>
              <a:rPr lang="en-US" b="1" dirty="0"/>
              <a:t>PBV Commitment</a:t>
            </a:r>
            <a:r>
              <a:rPr lang="en-US" dirty="0"/>
              <a:t>:</a:t>
            </a:r>
          </a:p>
          <a:p>
            <a:pPr lvl="1"/>
            <a:r>
              <a:rPr lang="en-US" sz="2400" dirty="0"/>
              <a:t>Specific sections of the executed AHAP agreement (see the Notice)</a:t>
            </a:r>
          </a:p>
          <a:p>
            <a:pPr lvl="1"/>
            <a:r>
              <a:rPr lang="en-US" sz="2400" dirty="0"/>
              <a:t>If executed, specific sections of the HAP agreement (see the Notice). If not yet executed, state estimated execution date</a:t>
            </a:r>
          </a:p>
          <a:p>
            <a:pPr lvl="1"/>
            <a:r>
              <a:rPr lang="en-US" sz="2400" dirty="0"/>
              <a:t>Completed and signed Set-Aside Appendices H and I</a:t>
            </a:r>
          </a:p>
        </p:txBody>
      </p:sp>
      <p:sp>
        <p:nvSpPr>
          <p:cNvPr id="4" name="Slide Number Placeholder 3">
            <a:extLst>
              <a:ext uri="{FF2B5EF4-FFF2-40B4-BE49-F238E27FC236}">
                <a16:creationId xmlns:a16="http://schemas.microsoft.com/office/drawing/2014/main" id="{333149B2-6067-4D46-9845-991969F61E69}"/>
              </a:ext>
            </a:extLst>
          </p:cNvPr>
          <p:cNvSpPr>
            <a:spLocks noGrp="1"/>
          </p:cNvSpPr>
          <p:nvPr>
            <p:ph type="sldNum" sz="quarter" idx="12"/>
          </p:nvPr>
        </p:nvSpPr>
        <p:spPr/>
        <p:txBody>
          <a:bodyPr/>
          <a:lstStyle/>
          <a:p>
            <a:fld id="{C8938E3D-0EE2-494B-8369-54BF52ABFDA8}" type="slidenum">
              <a:rPr lang="en-US" smtClean="0"/>
              <a:t>28</a:t>
            </a:fld>
            <a:endParaRPr lang="en-US" dirty="0"/>
          </a:p>
        </p:txBody>
      </p:sp>
    </p:spTree>
    <p:extLst>
      <p:ext uri="{BB962C8B-B14F-4D97-AF65-F5344CB8AC3E}">
        <p14:creationId xmlns:p14="http://schemas.microsoft.com/office/powerpoint/2010/main" val="3324336245"/>
      </p:ext>
    </p:extLst>
  </p:cSld>
  <p:clrMapOvr>
    <a:masterClrMapping/>
  </p:clrMapOvr>
  <mc:AlternateContent xmlns:mc="http://schemas.openxmlformats.org/markup-compatibility/2006" xmlns:p14="http://schemas.microsoft.com/office/powerpoint/2010/main">
    <mc:Choice Requires="p14">
      <p:transition spd="slow" p14:dur="2000" advTm="26419"/>
    </mc:Choice>
    <mc:Fallback xmlns="">
      <p:transition spd="slow" advTm="26419"/>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6DB6-A472-4A4C-8EC8-8AC63B6DECA1}"/>
              </a:ext>
            </a:extLst>
          </p:cNvPr>
          <p:cNvSpPr>
            <a:spLocks noGrp="1"/>
          </p:cNvSpPr>
          <p:nvPr>
            <p:ph type="title"/>
          </p:nvPr>
        </p:nvSpPr>
        <p:spPr>
          <a:xfrm>
            <a:off x="982133" y="457201"/>
            <a:ext cx="7704667" cy="609599"/>
          </a:xfrm>
        </p:spPr>
        <p:txBody>
          <a:bodyPr>
            <a:normAutofit fontScale="90000"/>
          </a:bodyPr>
          <a:lstStyle/>
          <a:p>
            <a:r>
              <a:rPr lang="en-US" dirty="0"/>
              <a:t>CY 2022 HAP Set-Aside</a:t>
            </a:r>
          </a:p>
        </p:txBody>
      </p:sp>
      <p:sp>
        <p:nvSpPr>
          <p:cNvPr id="3" name="Content Placeholder 2">
            <a:extLst>
              <a:ext uri="{FF2B5EF4-FFF2-40B4-BE49-F238E27FC236}">
                <a16:creationId xmlns:a16="http://schemas.microsoft.com/office/drawing/2014/main" id="{0D4115ED-DF8E-4040-B16B-B2067369E15A}"/>
              </a:ext>
            </a:extLst>
          </p:cNvPr>
          <p:cNvSpPr>
            <a:spLocks noGrp="1"/>
          </p:cNvSpPr>
          <p:nvPr>
            <p:ph idx="1"/>
          </p:nvPr>
        </p:nvSpPr>
        <p:spPr>
          <a:xfrm>
            <a:off x="838201" y="1066800"/>
            <a:ext cx="7543799" cy="5406498"/>
          </a:xfrm>
        </p:spPr>
        <p:txBody>
          <a:bodyPr>
            <a:normAutofit/>
          </a:bodyPr>
          <a:lstStyle/>
          <a:p>
            <a:r>
              <a:rPr lang="en-US" dirty="0"/>
              <a:t>MTW New Cohorts– Eligibility:</a:t>
            </a:r>
          </a:p>
          <a:p>
            <a:pPr marL="0" indent="0">
              <a:buNone/>
            </a:pPr>
            <a:r>
              <a:rPr lang="en-US" dirty="0"/>
              <a:t>Submission requirements for a withheld </a:t>
            </a:r>
            <a:r>
              <a:rPr lang="en-US" b="1" dirty="0"/>
              <a:t>Non-PBV Commitment</a:t>
            </a:r>
            <a:r>
              <a:rPr lang="en-US" dirty="0"/>
              <a:t> (such as Public Housing or Local, Non-Traditional Development):</a:t>
            </a:r>
          </a:p>
          <a:p>
            <a:pPr lvl="1"/>
            <a:r>
              <a:rPr lang="en-US" sz="1800" dirty="0"/>
              <a:t>Completed and signed Appendices H &amp; J</a:t>
            </a:r>
          </a:p>
          <a:p>
            <a:pPr lvl="1"/>
            <a:r>
              <a:rPr lang="en-US" sz="1800" dirty="0"/>
              <a:t>An approved Annual PHA Plan and MTW supplement  identifying the PHA’s binding agreement indicating its planned use of HAP for funding for each MTW-eligible development commitment submitted</a:t>
            </a:r>
          </a:p>
          <a:p>
            <a:pPr lvl="1"/>
            <a:r>
              <a:rPr lang="en-US" sz="1800" dirty="0"/>
              <a:t>Documentation to demonstrate the PHA will require an outlay or expenditure of funds immediately or in the future for the MTW-eligible development activity to include the submission of any completed HUD documentation to date for each MTW-eligible development commitment submitted </a:t>
            </a:r>
            <a:endParaRPr lang="en-US" dirty="0"/>
          </a:p>
          <a:p>
            <a:endParaRPr lang="en-US" dirty="0"/>
          </a:p>
        </p:txBody>
      </p:sp>
      <p:sp>
        <p:nvSpPr>
          <p:cNvPr id="4" name="Slide Number Placeholder 3">
            <a:extLst>
              <a:ext uri="{FF2B5EF4-FFF2-40B4-BE49-F238E27FC236}">
                <a16:creationId xmlns:a16="http://schemas.microsoft.com/office/drawing/2014/main" id="{37036623-3D33-4B90-8A1B-C85E75D7C3D2}"/>
              </a:ext>
            </a:extLst>
          </p:cNvPr>
          <p:cNvSpPr>
            <a:spLocks noGrp="1"/>
          </p:cNvSpPr>
          <p:nvPr>
            <p:ph type="sldNum" sz="quarter" idx="12"/>
          </p:nvPr>
        </p:nvSpPr>
        <p:spPr/>
        <p:txBody>
          <a:bodyPr/>
          <a:lstStyle/>
          <a:p>
            <a:fld id="{C8938E3D-0EE2-494B-8369-54BF52ABFDA8}" type="slidenum">
              <a:rPr lang="en-US" smtClean="0"/>
              <a:t>29</a:t>
            </a:fld>
            <a:endParaRPr lang="en-US" dirty="0"/>
          </a:p>
        </p:txBody>
      </p:sp>
    </p:spTree>
    <p:extLst>
      <p:ext uri="{BB962C8B-B14F-4D97-AF65-F5344CB8AC3E}">
        <p14:creationId xmlns:p14="http://schemas.microsoft.com/office/powerpoint/2010/main" val="2042376274"/>
      </p:ext>
    </p:extLst>
  </p:cSld>
  <p:clrMapOvr>
    <a:masterClrMapping/>
  </p:clrMapOvr>
  <mc:AlternateContent xmlns:mc="http://schemas.openxmlformats.org/markup-compatibility/2006" xmlns:p14="http://schemas.microsoft.com/office/powerpoint/2010/main">
    <mc:Choice Requires="p14">
      <p:transition spd="slow" p14:dur="2000" advTm="31859"/>
    </mc:Choice>
    <mc:Fallback xmlns="">
      <p:transition spd="slow" advTm="3185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effectLst>
                  <a:outerShdw blurRad="38100" dist="38100" dir="2700000" algn="tl">
                    <a:srgbClr val="000000">
                      <a:alpha val="43137"/>
                    </a:srgbClr>
                  </a:outerShdw>
                </a:effectLst>
              </a:rPr>
              <a:t> </a:t>
            </a:r>
            <a:r>
              <a:rPr lang="en-US" dirty="0"/>
              <a:t>FFY 2022 Appropriations</a:t>
            </a:r>
          </a:p>
        </p:txBody>
      </p:sp>
      <p:sp>
        <p:nvSpPr>
          <p:cNvPr id="3" name="Content Placeholder 2"/>
          <p:cNvSpPr>
            <a:spLocks noGrp="1"/>
          </p:cNvSpPr>
          <p:nvPr>
            <p:ph idx="1"/>
          </p:nvPr>
        </p:nvSpPr>
        <p:spPr>
          <a:xfrm>
            <a:off x="1295400" y="1676400"/>
            <a:ext cx="7391400" cy="4431773"/>
          </a:xfrm>
        </p:spPr>
        <p:txBody>
          <a:bodyPr>
            <a:normAutofit/>
          </a:bodyPr>
          <a:lstStyle/>
          <a:p>
            <a:pPr>
              <a:lnSpc>
                <a:spcPct val="120000"/>
              </a:lnSpc>
            </a:pPr>
            <a:r>
              <a:rPr lang="en-US" sz="2000" dirty="0"/>
              <a:t>HUD operated under a continuing resolution prior to enactment of FFY 2022 Appropriations, allotments were received based on FFY 2021 appropriations during the CR period</a:t>
            </a:r>
          </a:p>
          <a:p>
            <a:pPr>
              <a:lnSpc>
                <a:spcPct val="120000"/>
              </a:lnSpc>
            </a:pPr>
            <a:r>
              <a:rPr lang="en-US" sz="2000" dirty="0"/>
              <a:t>Public Law 117-103 was enacted March 15, 2022, providing full year appropriations</a:t>
            </a:r>
          </a:p>
          <a:p>
            <a:pPr>
              <a:lnSpc>
                <a:spcPct val="120000"/>
              </a:lnSpc>
            </a:pPr>
            <a:r>
              <a:rPr lang="en-US" sz="2000" dirty="0"/>
              <a:t>HAP and Admin Fees funding obligated January through May 2021 based on estimated obligations</a:t>
            </a:r>
          </a:p>
          <a:p>
            <a:pPr marL="0" indent="0">
              <a:lnSpc>
                <a:spcPct val="120000"/>
              </a:lnSpc>
              <a:buNone/>
            </a:pPr>
            <a:endParaRPr lang="en-US" sz="2000" dirty="0"/>
          </a:p>
        </p:txBody>
      </p:sp>
      <p:sp>
        <p:nvSpPr>
          <p:cNvPr id="4" name="Slide Number Placeholder 3">
            <a:extLst>
              <a:ext uri="{FF2B5EF4-FFF2-40B4-BE49-F238E27FC236}">
                <a16:creationId xmlns:a16="http://schemas.microsoft.com/office/drawing/2014/main" id="{13B2CC67-6FB7-4265-A43E-23D0C54FE1B5}"/>
              </a:ext>
            </a:extLst>
          </p:cNvPr>
          <p:cNvSpPr>
            <a:spLocks noGrp="1"/>
          </p:cNvSpPr>
          <p:nvPr>
            <p:ph type="sldNum" sz="quarter" idx="12"/>
          </p:nvPr>
        </p:nvSpPr>
        <p:spPr/>
        <p:txBody>
          <a:bodyPr/>
          <a:lstStyle/>
          <a:p>
            <a:fld id="{C8938E3D-0EE2-494B-8369-54BF52ABFDA8}" type="slidenum">
              <a:rPr lang="en-US" smtClean="0"/>
              <a:t>3</a:t>
            </a:fld>
            <a:endParaRPr lang="en-US" dirty="0"/>
          </a:p>
        </p:txBody>
      </p:sp>
    </p:spTree>
    <p:extLst>
      <p:ext uri="{BB962C8B-B14F-4D97-AF65-F5344CB8AC3E}">
        <p14:creationId xmlns:p14="http://schemas.microsoft.com/office/powerpoint/2010/main" val="472535940"/>
      </p:ext>
    </p:extLst>
  </p:cSld>
  <p:clrMapOvr>
    <a:masterClrMapping/>
  </p:clrMapOvr>
  <mc:AlternateContent xmlns:mc="http://schemas.openxmlformats.org/markup-compatibility/2006" xmlns:p14="http://schemas.microsoft.com/office/powerpoint/2010/main">
    <mc:Choice Requires="p14">
      <p:transition spd="slow" p14:dur="2000" advTm="49712"/>
    </mc:Choice>
    <mc:Fallback xmlns="">
      <p:transition spd="slow" advTm="49712"/>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E5D20-DBFE-4AD3-909B-203DF8221B20}"/>
              </a:ext>
            </a:extLst>
          </p:cNvPr>
          <p:cNvSpPr>
            <a:spLocks noGrp="1"/>
          </p:cNvSpPr>
          <p:nvPr>
            <p:ph type="title"/>
          </p:nvPr>
        </p:nvSpPr>
        <p:spPr>
          <a:xfrm>
            <a:off x="982133" y="457201"/>
            <a:ext cx="7704667" cy="1070501"/>
          </a:xfrm>
        </p:spPr>
        <p:txBody>
          <a:bodyPr>
            <a:normAutofit fontScale="90000"/>
          </a:bodyPr>
          <a:lstStyle/>
          <a:p>
            <a:r>
              <a:rPr lang="en-US" dirty="0"/>
              <a:t>CY 2022 HAP Set-Aside</a:t>
            </a:r>
            <a:br>
              <a:rPr lang="en-US" dirty="0"/>
            </a:br>
            <a:endParaRPr lang="en-US" dirty="0"/>
          </a:p>
        </p:txBody>
      </p:sp>
      <p:sp>
        <p:nvSpPr>
          <p:cNvPr id="3" name="Content Placeholder 2">
            <a:extLst>
              <a:ext uri="{FF2B5EF4-FFF2-40B4-BE49-F238E27FC236}">
                <a16:creationId xmlns:a16="http://schemas.microsoft.com/office/drawing/2014/main" id="{AF8B4CA1-09F6-441F-9009-A2191B1F413C}"/>
              </a:ext>
            </a:extLst>
          </p:cNvPr>
          <p:cNvSpPr>
            <a:spLocks noGrp="1"/>
          </p:cNvSpPr>
          <p:nvPr>
            <p:ph idx="1"/>
          </p:nvPr>
        </p:nvSpPr>
        <p:spPr>
          <a:xfrm>
            <a:off x="753532" y="990600"/>
            <a:ext cx="7704667" cy="5334000"/>
          </a:xfrm>
        </p:spPr>
        <p:txBody>
          <a:bodyPr>
            <a:normAutofit fontScale="77500" lnSpcReduction="20000"/>
          </a:bodyPr>
          <a:lstStyle/>
          <a:p>
            <a:endParaRPr lang="en-US" dirty="0"/>
          </a:p>
          <a:p>
            <a:endParaRPr lang="en-US" dirty="0"/>
          </a:p>
          <a:p>
            <a:r>
              <a:rPr lang="en-US" sz="3100" dirty="0"/>
              <a:t>HUD-VASH  -  Eligibility:</a:t>
            </a:r>
          </a:p>
          <a:p>
            <a:pPr lvl="1"/>
            <a:r>
              <a:rPr lang="en-US" sz="3100" dirty="0"/>
              <a:t>Per Unit Cost Increase: Program-wide funded CY 2022 HAP PUC is less than current VASH HAP PUC</a:t>
            </a:r>
          </a:p>
          <a:p>
            <a:pPr lvl="2"/>
            <a:r>
              <a:rPr lang="en-US" sz="3100" dirty="0"/>
              <a:t>HUD will calculate eligibility; no documentation required</a:t>
            </a:r>
          </a:p>
          <a:p>
            <a:pPr lvl="1"/>
            <a:r>
              <a:rPr lang="en-US" sz="3100" dirty="0"/>
              <a:t>Leasing Increase: Total VASH leasing for CY 2022 will exceed the level included in renewal funding plus leasing that will be supported by RNP and reserves </a:t>
            </a:r>
          </a:p>
          <a:p>
            <a:pPr lvl="2"/>
            <a:r>
              <a:rPr lang="en-US" sz="3100" dirty="0"/>
              <a:t>HUD will calculate eligibility; no documentation required</a:t>
            </a:r>
          </a:p>
          <a:p>
            <a:pPr lvl="1"/>
            <a:r>
              <a:rPr lang="en-US" sz="3100" dirty="0"/>
              <a:t>Submit signed CY 2022 Set-Aside Appendix H</a:t>
            </a:r>
          </a:p>
          <a:p>
            <a:pPr lvl="1"/>
            <a:endParaRPr lang="en-US" dirty="0"/>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07ACD62-7A25-40F9-B643-7D95A3A031A4}"/>
              </a:ext>
            </a:extLst>
          </p:cNvPr>
          <p:cNvSpPr>
            <a:spLocks noGrp="1"/>
          </p:cNvSpPr>
          <p:nvPr>
            <p:ph type="sldNum" sz="quarter" idx="12"/>
          </p:nvPr>
        </p:nvSpPr>
        <p:spPr/>
        <p:txBody>
          <a:bodyPr/>
          <a:lstStyle/>
          <a:p>
            <a:fld id="{C8938E3D-0EE2-494B-8369-54BF52ABFDA8}" type="slidenum">
              <a:rPr lang="en-US" smtClean="0"/>
              <a:t>30</a:t>
            </a:fld>
            <a:endParaRPr lang="en-US" dirty="0"/>
          </a:p>
        </p:txBody>
      </p:sp>
    </p:spTree>
    <p:extLst>
      <p:ext uri="{BB962C8B-B14F-4D97-AF65-F5344CB8AC3E}">
        <p14:creationId xmlns:p14="http://schemas.microsoft.com/office/powerpoint/2010/main" val="3595750201"/>
      </p:ext>
    </p:extLst>
  </p:cSld>
  <p:clrMapOvr>
    <a:masterClrMapping/>
  </p:clrMapOvr>
  <mc:AlternateContent xmlns:mc="http://schemas.openxmlformats.org/markup-compatibility/2006" xmlns:p14="http://schemas.microsoft.com/office/powerpoint/2010/main">
    <mc:Choice Requires="p14">
      <p:transition spd="slow" p14:dur="2000" advTm="25693"/>
    </mc:Choice>
    <mc:Fallback xmlns="">
      <p:transition spd="slow" advTm="25693"/>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38547-28A8-458A-B345-6FE36FB4CC64}"/>
              </a:ext>
            </a:extLst>
          </p:cNvPr>
          <p:cNvSpPr>
            <a:spLocks noGrp="1"/>
          </p:cNvSpPr>
          <p:nvPr>
            <p:ph type="title"/>
          </p:nvPr>
        </p:nvSpPr>
        <p:spPr>
          <a:xfrm>
            <a:off x="982133" y="457201"/>
            <a:ext cx="7704667" cy="533399"/>
          </a:xfrm>
        </p:spPr>
        <p:txBody>
          <a:bodyPr>
            <a:normAutofit fontScale="90000"/>
          </a:bodyPr>
          <a:lstStyle/>
          <a:p>
            <a:r>
              <a:rPr lang="en-US" dirty="0"/>
              <a:t>CY 2022 HAP Set-Aside</a:t>
            </a:r>
          </a:p>
        </p:txBody>
      </p:sp>
      <p:sp>
        <p:nvSpPr>
          <p:cNvPr id="3" name="Content Placeholder 2">
            <a:extLst>
              <a:ext uri="{FF2B5EF4-FFF2-40B4-BE49-F238E27FC236}">
                <a16:creationId xmlns:a16="http://schemas.microsoft.com/office/drawing/2014/main" id="{FE9D0906-C378-4F5D-9507-D9C19D52042B}"/>
              </a:ext>
            </a:extLst>
          </p:cNvPr>
          <p:cNvSpPr>
            <a:spLocks noGrp="1"/>
          </p:cNvSpPr>
          <p:nvPr>
            <p:ph idx="1"/>
          </p:nvPr>
        </p:nvSpPr>
        <p:spPr>
          <a:xfrm>
            <a:off x="1371599" y="990601"/>
            <a:ext cx="6887368" cy="5410198"/>
          </a:xfrm>
        </p:spPr>
        <p:txBody>
          <a:bodyPr>
            <a:normAutofit fontScale="40000" lnSpcReduction="20000"/>
          </a:bodyPr>
          <a:lstStyle/>
          <a:p>
            <a:r>
              <a:rPr lang="en-US" sz="4000" dirty="0"/>
              <a:t>Lower-Than-Average Leasing – Eligibility:</a:t>
            </a:r>
          </a:p>
          <a:p>
            <a:pPr lvl="1"/>
            <a:r>
              <a:rPr lang="en-US" sz="4000" dirty="0"/>
              <a:t>Based on December 31, 2021 leasing and reserves.</a:t>
            </a:r>
          </a:p>
          <a:p>
            <a:pPr lvl="1"/>
            <a:r>
              <a:rPr lang="en-US" sz="4000" dirty="0"/>
              <a:t>PHAs are grouped by size:</a:t>
            </a:r>
          </a:p>
          <a:p>
            <a:pPr lvl="2"/>
            <a:r>
              <a:rPr lang="en-US" sz="4000" dirty="0"/>
              <a:t>small (less than 250 units)</a:t>
            </a:r>
          </a:p>
          <a:p>
            <a:pPr lvl="2"/>
            <a:r>
              <a:rPr lang="en-US" sz="4000" dirty="0"/>
              <a:t>medium (250 – 499 units); and</a:t>
            </a:r>
          </a:p>
          <a:p>
            <a:pPr lvl="2"/>
            <a:r>
              <a:rPr lang="en-US" sz="4000" dirty="0"/>
              <a:t>large (500 or more units)</a:t>
            </a:r>
          </a:p>
          <a:p>
            <a:pPr lvl="1"/>
            <a:r>
              <a:rPr lang="en-US" sz="4000" dirty="0"/>
              <a:t>Determine the average leasing as well as average reserves based on PHA size</a:t>
            </a:r>
          </a:p>
          <a:p>
            <a:pPr lvl="1"/>
            <a:r>
              <a:rPr lang="en-US" sz="4000" dirty="0"/>
              <a:t>Limited to PHAs that fall below both the 25th percentile of average leasing and 25th percentile of median reserves based on PHA size</a:t>
            </a:r>
          </a:p>
          <a:p>
            <a:pPr lvl="1"/>
            <a:r>
              <a:rPr lang="en-US" sz="4000" dirty="0"/>
              <a:t>Eligible PHAs will have award amounts capped at $3 million and cannot exceed PHA’s authorized units</a:t>
            </a:r>
          </a:p>
          <a:p>
            <a:pPr lvl="1"/>
            <a:r>
              <a:rPr lang="en-US" sz="4000" b="1" u="sng" dirty="0"/>
              <a:t>PHAs must reissue vouchers with this award</a:t>
            </a:r>
          </a:p>
          <a:p>
            <a:pPr lvl="1"/>
            <a:r>
              <a:rPr lang="en-US" sz="4000" dirty="0"/>
              <a:t>Eligibility for this category is only PHAs not participating in the MTW demonstration</a:t>
            </a:r>
          </a:p>
          <a:p>
            <a:pPr lvl="1"/>
            <a:r>
              <a:rPr lang="en-US" sz="4000" dirty="0"/>
              <a:t>The list of PHAs that are eligible to apply for this category of set-aside funding is in the ‘Attachment’ link located at: </a:t>
            </a:r>
            <a:r>
              <a:rPr lang="en-US" sz="4000" u="sng" dirty="0">
                <a:hlinkClick r:id="rId3"/>
              </a:rPr>
              <a:t>https://www.hud.gov/sites/dfiles/PIH/documents/pih2022_14_attachment.pdf</a:t>
            </a:r>
            <a:endParaRPr lang="en-US" sz="4000" u="sng" dirty="0"/>
          </a:p>
          <a:p>
            <a:pPr lvl="1"/>
            <a:endParaRPr lang="en-US" dirty="0"/>
          </a:p>
        </p:txBody>
      </p:sp>
      <p:sp>
        <p:nvSpPr>
          <p:cNvPr id="4" name="Slide Number Placeholder 3">
            <a:extLst>
              <a:ext uri="{FF2B5EF4-FFF2-40B4-BE49-F238E27FC236}">
                <a16:creationId xmlns:a16="http://schemas.microsoft.com/office/drawing/2014/main" id="{B7AE1B9A-F049-44A9-9D73-8EC0FDA9A7B7}"/>
              </a:ext>
            </a:extLst>
          </p:cNvPr>
          <p:cNvSpPr>
            <a:spLocks noGrp="1"/>
          </p:cNvSpPr>
          <p:nvPr>
            <p:ph type="sldNum" sz="quarter" idx="12"/>
          </p:nvPr>
        </p:nvSpPr>
        <p:spPr/>
        <p:txBody>
          <a:bodyPr/>
          <a:lstStyle/>
          <a:p>
            <a:fld id="{C8938E3D-0EE2-494B-8369-54BF52ABFDA8}" type="slidenum">
              <a:rPr lang="en-US" smtClean="0"/>
              <a:t>31</a:t>
            </a:fld>
            <a:endParaRPr lang="en-US" dirty="0"/>
          </a:p>
        </p:txBody>
      </p:sp>
    </p:spTree>
    <p:extLst>
      <p:ext uri="{BB962C8B-B14F-4D97-AF65-F5344CB8AC3E}">
        <p14:creationId xmlns:p14="http://schemas.microsoft.com/office/powerpoint/2010/main" val="1416301871"/>
      </p:ext>
    </p:extLst>
  </p:cSld>
  <p:clrMapOvr>
    <a:masterClrMapping/>
  </p:clrMapOvr>
  <mc:AlternateContent xmlns:mc="http://schemas.openxmlformats.org/markup-compatibility/2006" xmlns:p14="http://schemas.microsoft.com/office/powerpoint/2010/main">
    <mc:Choice Requires="p14">
      <p:transition spd="slow" p14:dur="2000" advTm="56217"/>
    </mc:Choice>
    <mc:Fallback xmlns="">
      <p:transition spd="slow" advTm="56217"/>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38547-28A8-458A-B345-6FE36FB4CC64}"/>
              </a:ext>
            </a:extLst>
          </p:cNvPr>
          <p:cNvSpPr>
            <a:spLocks noGrp="1"/>
          </p:cNvSpPr>
          <p:nvPr>
            <p:ph type="title"/>
          </p:nvPr>
        </p:nvSpPr>
        <p:spPr>
          <a:xfrm>
            <a:off x="982133" y="457201"/>
            <a:ext cx="7704667" cy="533399"/>
          </a:xfrm>
        </p:spPr>
        <p:txBody>
          <a:bodyPr>
            <a:normAutofit fontScale="90000"/>
          </a:bodyPr>
          <a:lstStyle/>
          <a:p>
            <a:r>
              <a:rPr lang="en-US" dirty="0"/>
              <a:t>CY 2022 HAP Set-Aside</a:t>
            </a:r>
          </a:p>
        </p:txBody>
      </p:sp>
      <p:sp>
        <p:nvSpPr>
          <p:cNvPr id="3" name="Content Placeholder 2">
            <a:extLst>
              <a:ext uri="{FF2B5EF4-FFF2-40B4-BE49-F238E27FC236}">
                <a16:creationId xmlns:a16="http://schemas.microsoft.com/office/drawing/2014/main" id="{FE9D0906-C378-4F5D-9507-D9C19D52042B}"/>
              </a:ext>
            </a:extLst>
          </p:cNvPr>
          <p:cNvSpPr>
            <a:spLocks noGrp="1"/>
          </p:cNvSpPr>
          <p:nvPr>
            <p:ph idx="1"/>
          </p:nvPr>
        </p:nvSpPr>
        <p:spPr>
          <a:xfrm>
            <a:off x="1142999" y="1143001"/>
            <a:ext cx="7239001" cy="5257798"/>
          </a:xfrm>
        </p:spPr>
        <p:txBody>
          <a:bodyPr>
            <a:normAutofit fontScale="62500" lnSpcReduction="20000"/>
          </a:bodyPr>
          <a:lstStyle/>
          <a:p>
            <a:endParaRPr lang="en-US" sz="4000" dirty="0"/>
          </a:p>
          <a:p>
            <a:r>
              <a:rPr lang="en-US" sz="4000" dirty="0"/>
              <a:t>Lower-Than-Average Leasing – Eligibility (cont’d):</a:t>
            </a:r>
          </a:p>
          <a:p>
            <a:pPr lvl="1"/>
            <a:r>
              <a:rPr lang="en-US" sz="4000" dirty="0"/>
              <a:t>Submission requirements:</a:t>
            </a:r>
          </a:p>
          <a:p>
            <a:pPr lvl="2"/>
            <a:r>
              <a:rPr lang="en-US" sz="3800" dirty="0"/>
              <a:t>Signed Appendix H for CY 2022</a:t>
            </a:r>
          </a:p>
          <a:p>
            <a:pPr lvl="2"/>
            <a:r>
              <a:rPr lang="en-US" sz="3800" dirty="0"/>
              <a:t>A written narrative that describes leasing need.  To include the following:</a:t>
            </a:r>
          </a:p>
          <a:p>
            <a:pPr lvl="3"/>
            <a:r>
              <a:rPr lang="en-US" sz="3600" dirty="0"/>
              <a:t>1.	The amount of inventory of units in their jurisdiction, with the source of this information identified;</a:t>
            </a:r>
          </a:p>
          <a:p>
            <a:pPr lvl="3"/>
            <a:r>
              <a:rPr lang="en-US" sz="3600" dirty="0"/>
              <a:t>2.	The total number of families on their waiting list; and</a:t>
            </a:r>
          </a:p>
          <a:p>
            <a:pPr lvl="3"/>
            <a:r>
              <a:rPr lang="en-US" sz="3600" dirty="0"/>
              <a:t>3.	Assertion that the PHA has the administrative capacity to issue the vouchers and get the families into the units.</a:t>
            </a:r>
          </a:p>
          <a:p>
            <a:pPr lvl="3"/>
            <a:endParaRPr lang="en-US" sz="3600" dirty="0"/>
          </a:p>
          <a:p>
            <a:pPr marL="457200" lvl="1" indent="0">
              <a:buNone/>
            </a:pPr>
            <a:endParaRPr lang="en-US" dirty="0"/>
          </a:p>
        </p:txBody>
      </p:sp>
      <p:sp>
        <p:nvSpPr>
          <p:cNvPr id="4" name="Slide Number Placeholder 3">
            <a:extLst>
              <a:ext uri="{FF2B5EF4-FFF2-40B4-BE49-F238E27FC236}">
                <a16:creationId xmlns:a16="http://schemas.microsoft.com/office/drawing/2014/main" id="{B7AE1B9A-F049-44A9-9D73-8EC0FDA9A7B7}"/>
              </a:ext>
            </a:extLst>
          </p:cNvPr>
          <p:cNvSpPr>
            <a:spLocks noGrp="1"/>
          </p:cNvSpPr>
          <p:nvPr>
            <p:ph type="sldNum" sz="quarter" idx="12"/>
          </p:nvPr>
        </p:nvSpPr>
        <p:spPr/>
        <p:txBody>
          <a:bodyPr/>
          <a:lstStyle/>
          <a:p>
            <a:fld id="{C8938E3D-0EE2-494B-8369-54BF52ABFDA8}" type="slidenum">
              <a:rPr lang="en-US" smtClean="0"/>
              <a:t>32</a:t>
            </a:fld>
            <a:endParaRPr lang="en-US" dirty="0"/>
          </a:p>
        </p:txBody>
      </p:sp>
    </p:spTree>
    <p:extLst>
      <p:ext uri="{BB962C8B-B14F-4D97-AF65-F5344CB8AC3E}">
        <p14:creationId xmlns:p14="http://schemas.microsoft.com/office/powerpoint/2010/main" val="3863040505"/>
      </p:ext>
    </p:extLst>
  </p:cSld>
  <p:clrMapOvr>
    <a:masterClrMapping/>
  </p:clrMapOvr>
  <mc:AlternateContent xmlns:mc="http://schemas.openxmlformats.org/markup-compatibility/2006" xmlns:p14="http://schemas.microsoft.com/office/powerpoint/2010/main">
    <mc:Choice Requires="p14">
      <p:transition spd="slow" p14:dur="2000" advTm="27339"/>
    </mc:Choice>
    <mc:Fallback xmlns="">
      <p:transition spd="slow" advTm="27339"/>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C1A2A-1238-4CA9-9C33-D73C416E54CC}"/>
              </a:ext>
            </a:extLst>
          </p:cNvPr>
          <p:cNvSpPr>
            <a:spLocks noGrp="1"/>
          </p:cNvSpPr>
          <p:nvPr>
            <p:ph type="title"/>
          </p:nvPr>
        </p:nvSpPr>
        <p:spPr>
          <a:xfrm>
            <a:off x="982133" y="402682"/>
            <a:ext cx="7704667" cy="511718"/>
          </a:xfrm>
        </p:spPr>
        <p:txBody>
          <a:bodyPr>
            <a:normAutofit fontScale="90000"/>
          </a:bodyPr>
          <a:lstStyle/>
          <a:p>
            <a:r>
              <a:rPr lang="en-US" dirty="0"/>
              <a:t>CY 2022 HAP Set-Aside</a:t>
            </a:r>
          </a:p>
        </p:txBody>
      </p:sp>
      <p:sp>
        <p:nvSpPr>
          <p:cNvPr id="3" name="Content Placeholder 2">
            <a:extLst>
              <a:ext uri="{FF2B5EF4-FFF2-40B4-BE49-F238E27FC236}">
                <a16:creationId xmlns:a16="http://schemas.microsoft.com/office/drawing/2014/main" id="{E1C160F3-9404-4741-B4A4-365452B764D0}"/>
              </a:ext>
            </a:extLst>
          </p:cNvPr>
          <p:cNvSpPr>
            <a:spLocks noGrp="1"/>
          </p:cNvSpPr>
          <p:nvPr>
            <p:ph idx="1"/>
          </p:nvPr>
        </p:nvSpPr>
        <p:spPr>
          <a:xfrm>
            <a:off x="609598" y="1143000"/>
            <a:ext cx="7848601" cy="5330298"/>
          </a:xfrm>
        </p:spPr>
        <p:txBody>
          <a:bodyPr>
            <a:normAutofit fontScale="92500" lnSpcReduction="10000"/>
          </a:bodyPr>
          <a:lstStyle/>
          <a:p>
            <a:r>
              <a:rPr lang="en-US" sz="2200" dirty="0"/>
              <a:t>Disaster – Eligibility:</a:t>
            </a:r>
          </a:p>
          <a:p>
            <a:pPr lvl="1"/>
            <a:r>
              <a:rPr lang="en-US" sz="2200" dirty="0"/>
              <a:t>The PHA must have experienced loss of units or increased costs in an area for which the President declared a disaster under title IV of the Robert T. Stafford Disaster Relief and Emergency Assistance Act (42 U.S.C. 5170 et seq.) in CY 2021 and/or CY 2022</a:t>
            </a:r>
          </a:p>
          <a:p>
            <a:pPr lvl="1"/>
            <a:r>
              <a:rPr lang="en-US" sz="2200" dirty="0"/>
              <a:t>Funding provided through this category will address the impact disasters have had on CY 2021 expenses</a:t>
            </a:r>
          </a:p>
          <a:p>
            <a:pPr marL="0" indent="0">
              <a:buNone/>
            </a:pPr>
            <a:r>
              <a:rPr lang="en-US" sz="2200" dirty="0"/>
              <a:t>      Submission Requirements:</a:t>
            </a:r>
          </a:p>
          <a:p>
            <a:r>
              <a:rPr lang="en-US" sz="2200" dirty="0"/>
              <a:t>Signed 2022 Appendix J</a:t>
            </a:r>
          </a:p>
          <a:p>
            <a:r>
              <a:rPr lang="en-US" sz="2200" dirty="0"/>
              <a:t>Written narrative detailing the impact the disaster (please refer to the Implementation Notice for specific requirements)</a:t>
            </a:r>
          </a:p>
          <a:p>
            <a:r>
              <a:rPr lang="en-US" sz="2200" dirty="0"/>
              <a:t>Evidence to support the narrative and </a:t>
            </a:r>
          </a:p>
          <a:p>
            <a:r>
              <a:rPr lang="en-US" sz="2200" dirty="0"/>
              <a:t>Number of Months or Unit Months impacted (please refer to the Implementation Notice for specific requirements)</a:t>
            </a:r>
          </a:p>
          <a:p>
            <a:endParaRPr lang="en-US" dirty="0"/>
          </a:p>
        </p:txBody>
      </p:sp>
      <p:sp>
        <p:nvSpPr>
          <p:cNvPr id="4" name="Slide Number Placeholder 3">
            <a:extLst>
              <a:ext uri="{FF2B5EF4-FFF2-40B4-BE49-F238E27FC236}">
                <a16:creationId xmlns:a16="http://schemas.microsoft.com/office/drawing/2014/main" id="{F237C8BF-44A7-4994-AFE3-BEDB2EC80F2D}"/>
              </a:ext>
            </a:extLst>
          </p:cNvPr>
          <p:cNvSpPr>
            <a:spLocks noGrp="1"/>
          </p:cNvSpPr>
          <p:nvPr>
            <p:ph type="sldNum" sz="quarter" idx="12"/>
          </p:nvPr>
        </p:nvSpPr>
        <p:spPr/>
        <p:txBody>
          <a:bodyPr/>
          <a:lstStyle/>
          <a:p>
            <a:fld id="{C8938E3D-0EE2-494B-8369-54BF52ABFDA8}" type="slidenum">
              <a:rPr lang="en-US" smtClean="0"/>
              <a:t>33</a:t>
            </a:fld>
            <a:endParaRPr lang="en-US" dirty="0"/>
          </a:p>
        </p:txBody>
      </p:sp>
    </p:spTree>
    <p:extLst>
      <p:ext uri="{BB962C8B-B14F-4D97-AF65-F5344CB8AC3E}">
        <p14:creationId xmlns:p14="http://schemas.microsoft.com/office/powerpoint/2010/main" val="1553520668"/>
      </p:ext>
    </p:extLst>
  </p:cSld>
  <p:clrMapOvr>
    <a:masterClrMapping/>
  </p:clrMapOvr>
  <mc:AlternateContent xmlns:mc="http://schemas.openxmlformats.org/markup-compatibility/2006" xmlns:p14="http://schemas.microsoft.com/office/powerpoint/2010/main">
    <mc:Choice Requires="p14">
      <p:transition spd="slow" p14:dur="2000" advTm="37725"/>
    </mc:Choice>
    <mc:Fallback xmlns="">
      <p:transition spd="slow" advTm="37725"/>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92B00-3AC5-4D2D-BAEE-BA3C9186BD2B}"/>
              </a:ext>
            </a:extLst>
          </p:cNvPr>
          <p:cNvSpPr>
            <a:spLocks noGrp="1"/>
          </p:cNvSpPr>
          <p:nvPr>
            <p:ph type="title"/>
          </p:nvPr>
        </p:nvSpPr>
        <p:spPr>
          <a:xfrm>
            <a:off x="982133" y="457201"/>
            <a:ext cx="7704667" cy="609599"/>
          </a:xfrm>
        </p:spPr>
        <p:txBody>
          <a:bodyPr>
            <a:normAutofit fontScale="90000"/>
          </a:bodyPr>
          <a:lstStyle/>
          <a:p>
            <a:r>
              <a:rPr lang="en-US" dirty="0"/>
              <a:t>CY 2022 HAP Set-Aside</a:t>
            </a:r>
          </a:p>
        </p:txBody>
      </p:sp>
      <p:sp>
        <p:nvSpPr>
          <p:cNvPr id="3" name="Content Placeholder 2">
            <a:extLst>
              <a:ext uri="{FF2B5EF4-FFF2-40B4-BE49-F238E27FC236}">
                <a16:creationId xmlns:a16="http://schemas.microsoft.com/office/drawing/2014/main" id="{4F0CE776-E59D-41CE-A147-DCD37829095F}"/>
              </a:ext>
            </a:extLst>
          </p:cNvPr>
          <p:cNvSpPr>
            <a:spLocks noGrp="1"/>
          </p:cNvSpPr>
          <p:nvPr>
            <p:ph idx="1"/>
          </p:nvPr>
        </p:nvSpPr>
        <p:spPr>
          <a:xfrm>
            <a:off x="982133" y="1066800"/>
            <a:ext cx="7399867" cy="5406498"/>
          </a:xfrm>
        </p:spPr>
        <p:txBody>
          <a:bodyPr>
            <a:normAutofit/>
          </a:bodyPr>
          <a:lstStyle/>
          <a:p>
            <a:r>
              <a:rPr lang="en-US" dirty="0"/>
              <a:t>NLT Inspection Withheld Housing Assistance Payments Eligibility:</a:t>
            </a:r>
          </a:p>
          <a:p>
            <a:pPr lvl="1"/>
            <a:r>
              <a:rPr lang="en-US" dirty="0"/>
              <a:t>PHA’s must demonstrate that after January 28, 2022, when HUD established the PHA’s HAP renewal funding baseline to calculate the CY 2022 renewal allocation, the PHA subsequently paid the owner housing assistance payments that were withheld during CY 2021 in accordance with accordance with the requirements of the non-life threatening (NLT) initial inspection option under 8(o)(8)(A)(ii) of the United States Housing Act of 1937</a:t>
            </a:r>
          </a:p>
          <a:p>
            <a:pPr lvl="1"/>
            <a:r>
              <a:rPr lang="en-US" dirty="0"/>
              <a:t>EHVs and Mainstream Vouchers are not eligible for funding under this category</a:t>
            </a:r>
          </a:p>
        </p:txBody>
      </p:sp>
      <p:sp>
        <p:nvSpPr>
          <p:cNvPr id="4" name="Slide Number Placeholder 3">
            <a:extLst>
              <a:ext uri="{FF2B5EF4-FFF2-40B4-BE49-F238E27FC236}">
                <a16:creationId xmlns:a16="http://schemas.microsoft.com/office/drawing/2014/main" id="{8A01930C-8467-47B5-8628-CA8F33550E85}"/>
              </a:ext>
            </a:extLst>
          </p:cNvPr>
          <p:cNvSpPr>
            <a:spLocks noGrp="1"/>
          </p:cNvSpPr>
          <p:nvPr>
            <p:ph type="sldNum" sz="quarter" idx="12"/>
          </p:nvPr>
        </p:nvSpPr>
        <p:spPr/>
        <p:txBody>
          <a:bodyPr/>
          <a:lstStyle/>
          <a:p>
            <a:fld id="{C8938E3D-0EE2-494B-8369-54BF52ABFDA8}" type="slidenum">
              <a:rPr lang="en-US" smtClean="0"/>
              <a:t>34</a:t>
            </a:fld>
            <a:endParaRPr lang="en-US" dirty="0"/>
          </a:p>
        </p:txBody>
      </p:sp>
    </p:spTree>
    <p:extLst>
      <p:ext uri="{BB962C8B-B14F-4D97-AF65-F5344CB8AC3E}">
        <p14:creationId xmlns:p14="http://schemas.microsoft.com/office/powerpoint/2010/main" val="1229226645"/>
      </p:ext>
    </p:extLst>
  </p:cSld>
  <p:clrMapOvr>
    <a:masterClrMapping/>
  </p:clrMapOvr>
  <mc:AlternateContent xmlns:mc="http://schemas.openxmlformats.org/markup-compatibility/2006" xmlns:p14="http://schemas.microsoft.com/office/powerpoint/2010/main">
    <mc:Choice Requires="p14">
      <p:transition spd="slow" p14:dur="2000" advTm="17337"/>
    </mc:Choice>
    <mc:Fallback xmlns="">
      <p:transition spd="slow" advTm="17337"/>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BF494-E380-411E-A2C1-5C123919E2A7}"/>
              </a:ext>
            </a:extLst>
          </p:cNvPr>
          <p:cNvSpPr>
            <a:spLocks noGrp="1"/>
          </p:cNvSpPr>
          <p:nvPr>
            <p:ph type="title"/>
          </p:nvPr>
        </p:nvSpPr>
        <p:spPr>
          <a:xfrm>
            <a:off x="982133" y="457201"/>
            <a:ext cx="7704667" cy="609599"/>
          </a:xfrm>
        </p:spPr>
        <p:txBody>
          <a:bodyPr>
            <a:normAutofit fontScale="90000"/>
          </a:bodyPr>
          <a:lstStyle/>
          <a:p>
            <a:r>
              <a:rPr lang="en-US" dirty="0"/>
              <a:t>CY 2022 HAP Set-Aside</a:t>
            </a:r>
          </a:p>
        </p:txBody>
      </p:sp>
      <p:sp>
        <p:nvSpPr>
          <p:cNvPr id="3" name="Content Placeholder 2">
            <a:extLst>
              <a:ext uri="{FF2B5EF4-FFF2-40B4-BE49-F238E27FC236}">
                <a16:creationId xmlns:a16="http://schemas.microsoft.com/office/drawing/2014/main" id="{E38BC200-2FB7-4D67-B8EF-6C4B5B8FAC25}"/>
              </a:ext>
            </a:extLst>
          </p:cNvPr>
          <p:cNvSpPr>
            <a:spLocks noGrp="1"/>
          </p:cNvSpPr>
          <p:nvPr>
            <p:ph idx="1"/>
          </p:nvPr>
        </p:nvSpPr>
        <p:spPr>
          <a:xfrm>
            <a:off x="685801" y="1066800"/>
            <a:ext cx="7704667" cy="5562600"/>
          </a:xfrm>
        </p:spPr>
        <p:txBody>
          <a:bodyPr>
            <a:noAutofit/>
          </a:bodyPr>
          <a:lstStyle/>
          <a:p>
            <a:r>
              <a:rPr lang="en-US" sz="2800" dirty="0"/>
              <a:t>NLT Inspection Withheld Housing Assistance Payments Eligibility:</a:t>
            </a:r>
          </a:p>
          <a:p>
            <a:pPr lvl="1"/>
            <a:r>
              <a:rPr lang="en-US" sz="2800" dirty="0"/>
              <a:t>Completed and signed Appendix H</a:t>
            </a:r>
          </a:p>
          <a:p>
            <a:pPr lvl="1"/>
            <a:r>
              <a:rPr lang="en-US" sz="2800" dirty="0"/>
              <a:t>A spreadsheet identifying the amount of CY 2021 withheld HAP, by unit, by month, and the date of the retroactive payment was made to the owner in 2022</a:t>
            </a:r>
          </a:p>
          <a:p>
            <a:pPr lvl="1"/>
            <a:r>
              <a:rPr lang="en-US" sz="2800" dirty="0"/>
              <a:t>PHAs are required to enter their HAP expense amounts for NLT Inspection Withheld HAP in VMS.  Details on how to properly enter this information into VMS are included in the Notice.</a:t>
            </a:r>
          </a:p>
        </p:txBody>
      </p:sp>
      <p:sp>
        <p:nvSpPr>
          <p:cNvPr id="4" name="Slide Number Placeholder 3">
            <a:extLst>
              <a:ext uri="{FF2B5EF4-FFF2-40B4-BE49-F238E27FC236}">
                <a16:creationId xmlns:a16="http://schemas.microsoft.com/office/drawing/2014/main" id="{4689A6B4-D513-48E4-8899-25270D3BB12F}"/>
              </a:ext>
            </a:extLst>
          </p:cNvPr>
          <p:cNvSpPr>
            <a:spLocks noGrp="1"/>
          </p:cNvSpPr>
          <p:nvPr>
            <p:ph type="sldNum" sz="quarter" idx="12"/>
          </p:nvPr>
        </p:nvSpPr>
        <p:spPr/>
        <p:txBody>
          <a:bodyPr/>
          <a:lstStyle/>
          <a:p>
            <a:fld id="{C8938E3D-0EE2-494B-8369-54BF52ABFDA8}" type="slidenum">
              <a:rPr lang="en-US" smtClean="0"/>
              <a:t>35</a:t>
            </a:fld>
            <a:endParaRPr lang="en-US" dirty="0"/>
          </a:p>
        </p:txBody>
      </p:sp>
    </p:spTree>
    <p:extLst>
      <p:ext uri="{BB962C8B-B14F-4D97-AF65-F5344CB8AC3E}">
        <p14:creationId xmlns:p14="http://schemas.microsoft.com/office/powerpoint/2010/main" val="2005165191"/>
      </p:ext>
    </p:extLst>
  </p:cSld>
  <p:clrMapOvr>
    <a:masterClrMapping/>
  </p:clrMapOvr>
  <mc:AlternateContent xmlns:mc="http://schemas.openxmlformats.org/markup-compatibility/2006" xmlns:p14="http://schemas.microsoft.com/office/powerpoint/2010/main">
    <mc:Choice Requires="p14">
      <p:transition spd="slow" p14:dur="2000" advTm="26137"/>
    </mc:Choice>
    <mc:Fallback xmlns="">
      <p:transition spd="slow" advTm="26137"/>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533399"/>
          </a:xfrm>
        </p:spPr>
        <p:txBody>
          <a:bodyPr>
            <a:normAutofit fontScale="90000"/>
          </a:bodyPr>
          <a:lstStyle/>
          <a:p>
            <a:r>
              <a:rPr lang="en-US" dirty="0"/>
              <a:t>CY 2022 HAP Set-Aside</a:t>
            </a:r>
          </a:p>
        </p:txBody>
      </p:sp>
      <p:sp>
        <p:nvSpPr>
          <p:cNvPr id="3" name="Content Placeholder 2"/>
          <p:cNvSpPr>
            <a:spLocks noGrp="1"/>
          </p:cNvSpPr>
          <p:nvPr>
            <p:ph idx="1"/>
          </p:nvPr>
        </p:nvSpPr>
        <p:spPr>
          <a:xfrm>
            <a:off x="982132" y="1524000"/>
            <a:ext cx="7323667" cy="5029200"/>
          </a:xfrm>
        </p:spPr>
        <p:txBody>
          <a:bodyPr>
            <a:normAutofit fontScale="92500" lnSpcReduction="20000"/>
          </a:bodyPr>
          <a:lstStyle/>
          <a:p>
            <a:pPr marL="0" indent="0">
              <a:buNone/>
            </a:pPr>
            <a:r>
              <a:rPr lang="en-US" sz="2300" dirty="0"/>
              <a:t>Electronic Address for Set-Aside Requests:</a:t>
            </a:r>
          </a:p>
          <a:p>
            <a:pPr marL="742950" lvl="2" indent="-342900"/>
            <a:r>
              <a:rPr lang="en-US" sz="2300" dirty="0">
                <a:hlinkClick r:id="rId3"/>
              </a:rPr>
              <a:t>2022Set-AsideApplications@hud.gov</a:t>
            </a:r>
            <a:endParaRPr lang="en-US" sz="2300" dirty="0"/>
          </a:p>
          <a:p>
            <a:pPr marL="742950" lvl="2" indent="-342900"/>
            <a:r>
              <a:rPr lang="en-US" sz="2300" dirty="0"/>
              <a:t>Subject Line:  PHA Number, 2022 Set-Aside 				Application</a:t>
            </a:r>
          </a:p>
          <a:p>
            <a:pPr marL="342900" lvl="1" indent="-342900"/>
            <a:r>
              <a:rPr lang="en-US" sz="2300" dirty="0"/>
              <a:t>Applications for Portability, PBV, MTW New Cohorts, Lower-than-Average Leasing, and NLT Inspection Withheld Housing Assistance Payments categories must be received by 5 p.m., per the PHA’s time zone, on June 24, 2022</a:t>
            </a:r>
          </a:p>
          <a:p>
            <a:pPr marL="342900" lvl="1" indent="-342900"/>
            <a:r>
              <a:rPr lang="en-US" sz="2300" dirty="0"/>
              <a:t>Applications for Unforeseen Circumstances and HUD-VASH categories have two deadlines by 5 p.m. per the PHAs time zone on June 15, 2022 and by 5 p.m. per the PHAs time zone on September 30, 2022</a:t>
            </a:r>
          </a:p>
          <a:p>
            <a:pPr marL="342900" lvl="1" indent="-342900"/>
            <a:r>
              <a:rPr lang="en-US" sz="2300" dirty="0"/>
              <a:t>The Disaster category also has two deadlines, by 5 p.m. per the PHAs time zone on September 30, 2022 and by 5 p.m. per the PHAs time zone on December 30, 2022</a:t>
            </a:r>
          </a:p>
          <a:p>
            <a:pPr marL="342900" lvl="1" indent="-342900"/>
            <a:endParaRPr lang="en-US" sz="2200" dirty="0"/>
          </a:p>
        </p:txBody>
      </p:sp>
      <p:sp>
        <p:nvSpPr>
          <p:cNvPr id="4" name="Slide Number Placeholder 3">
            <a:extLst>
              <a:ext uri="{FF2B5EF4-FFF2-40B4-BE49-F238E27FC236}">
                <a16:creationId xmlns:a16="http://schemas.microsoft.com/office/drawing/2014/main" id="{9D6584CA-A19B-48E5-AA4F-0E2EDD31F96D}"/>
              </a:ext>
            </a:extLst>
          </p:cNvPr>
          <p:cNvSpPr>
            <a:spLocks noGrp="1"/>
          </p:cNvSpPr>
          <p:nvPr>
            <p:ph type="sldNum" sz="quarter" idx="12"/>
          </p:nvPr>
        </p:nvSpPr>
        <p:spPr/>
        <p:txBody>
          <a:bodyPr/>
          <a:lstStyle/>
          <a:p>
            <a:fld id="{C8938E3D-0EE2-494B-8369-54BF52ABFDA8}" type="slidenum">
              <a:rPr lang="en-US" smtClean="0"/>
              <a:t>36</a:t>
            </a:fld>
            <a:endParaRPr lang="en-US" dirty="0"/>
          </a:p>
        </p:txBody>
      </p:sp>
    </p:spTree>
    <p:extLst>
      <p:ext uri="{BB962C8B-B14F-4D97-AF65-F5344CB8AC3E}">
        <p14:creationId xmlns:p14="http://schemas.microsoft.com/office/powerpoint/2010/main" val="2415000789"/>
      </p:ext>
    </p:extLst>
  </p:cSld>
  <p:clrMapOvr>
    <a:masterClrMapping/>
  </p:clrMapOvr>
  <mc:AlternateContent xmlns:mc="http://schemas.openxmlformats.org/markup-compatibility/2006" xmlns:p14="http://schemas.microsoft.com/office/powerpoint/2010/main">
    <mc:Choice Requires="p14">
      <p:transition spd="slow" p14:dur="2000" advTm="71643"/>
    </mc:Choice>
    <mc:Fallback xmlns="">
      <p:transition spd="slow" advTm="71643"/>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761999"/>
          </a:xfrm>
        </p:spPr>
        <p:txBody>
          <a:bodyPr/>
          <a:lstStyle/>
          <a:p>
            <a:r>
              <a:rPr lang="en-US" dirty="0"/>
              <a:t>Administrative Fees</a:t>
            </a:r>
          </a:p>
        </p:txBody>
      </p:sp>
      <p:sp>
        <p:nvSpPr>
          <p:cNvPr id="3" name="Content Placeholder 2"/>
          <p:cNvSpPr>
            <a:spLocks noGrp="1"/>
          </p:cNvSpPr>
          <p:nvPr>
            <p:ph idx="1"/>
          </p:nvPr>
        </p:nvSpPr>
        <p:spPr>
          <a:xfrm>
            <a:off x="838199" y="1676400"/>
            <a:ext cx="7420767" cy="4724399"/>
          </a:xfrm>
        </p:spPr>
        <p:txBody>
          <a:bodyPr>
            <a:normAutofit/>
          </a:bodyPr>
          <a:lstStyle/>
          <a:p>
            <a:r>
              <a:rPr lang="en-US" sz="2800" dirty="0"/>
              <a:t>CY 2022 Admin Fee Funding: $2,410,612,000 </a:t>
            </a:r>
          </a:p>
          <a:p>
            <a:endParaRPr lang="en-US" sz="2800" dirty="0"/>
          </a:p>
          <a:p>
            <a:r>
              <a:rPr lang="en-US" sz="2800" dirty="0"/>
              <a:t>HUD MAY use up to $30,000,000 of CY 2022 Admin Fee funding as a set-aside for housing conversion special fees, fees for portability and homeownership, etc.</a:t>
            </a:r>
          </a:p>
        </p:txBody>
      </p:sp>
      <p:sp>
        <p:nvSpPr>
          <p:cNvPr id="4" name="Slide Number Placeholder 3">
            <a:extLst>
              <a:ext uri="{FF2B5EF4-FFF2-40B4-BE49-F238E27FC236}">
                <a16:creationId xmlns:a16="http://schemas.microsoft.com/office/drawing/2014/main" id="{9F0EB698-D372-429E-8244-AD538F9E91FB}"/>
              </a:ext>
            </a:extLst>
          </p:cNvPr>
          <p:cNvSpPr>
            <a:spLocks noGrp="1"/>
          </p:cNvSpPr>
          <p:nvPr>
            <p:ph type="sldNum" sz="quarter" idx="12"/>
          </p:nvPr>
        </p:nvSpPr>
        <p:spPr/>
        <p:txBody>
          <a:bodyPr/>
          <a:lstStyle/>
          <a:p>
            <a:fld id="{C8938E3D-0EE2-494B-8369-54BF52ABFDA8}" type="slidenum">
              <a:rPr lang="en-US" smtClean="0"/>
              <a:t>37</a:t>
            </a:fld>
            <a:endParaRPr lang="en-US" dirty="0"/>
          </a:p>
        </p:txBody>
      </p:sp>
    </p:spTree>
    <p:extLst>
      <p:ext uri="{BB962C8B-B14F-4D97-AF65-F5344CB8AC3E}">
        <p14:creationId xmlns:p14="http://schemas.microsoft.com/office/powerpoint/2010/main" val="3372981291"/>
      </p:ext>
    </p:extLst>
  </p:cSld>
  <p:clrMapOvr>
    <a:masterClrMapping/>
  </p:clrMapOvr>
  <mc:AlternateContent xmlns:mc="http://schemas.openxmlformats.org/markup-compatibility/2006" xmlns:p14="http://schemas.microsoft.com/office/powerpoint/2010/main">
    <mc:Choice Requires="p14">
      <p:transition spd="slow" p14:dur="2000" advTm="30494"/>
    </mc:Choice>
    <mc:Fallback xmlns="">
      <p:transition spd="slow" advTm="30494"/>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685799"/>
          </a:xfrm>
        </p:spPr>
        <p:txBody>
          <a:bodyPr>
            <a:normAutofit fontScale="90000"/>
          </a:bodyPr>
          <a:lstStyle/>
          <a:p>
            <a:r>
              <a:rPr lang="en-US" dirty="0"/>
              <a:t>Administrative Fees</a:t>
            </a:r>
          </a:p>
        </p:txBody>
      </p:sp>
      <p:sp>
        <p:nvSpPr>
          <p:cNvPr id="3" name="Content Placeholder 2"/>
          <p:cNvSpPr>
            <a:spLocks noGrp="1"/>
          </p:cNvSpPr>
          <p:nvPr>
            <p:ph idx="1"/>
          </p:nvPr>
        </p:nvSpPr>
        <p:spPr>
          <a:xfrm>
            <a:off x="1142999" y="1143001"/>
            <a:ext cx="7115967" cy="5257798"/>
          </a:xfrm>
        </p:spPr>
        <p:txBody>
          <a:bodyPr>
            <a:normAutofit/>
          </a:bodyPr>
          <a:lstStyle/>
          <a:p>
            <a:pPr>
              <a:defRPr/>
            </a:pPr>
            <a:r>
              <a:rPr lang="en-US" sz="2600" dirty="0"/>
              <a:t>Admin fee funds are advanced monthly, based on latest reconciled eligibility</a:t>
            </a:r>
          </a:p>
          <a:p>
            <a:pPr>
              <a:defRPr/>
            </a:pPr>
            <a:r>
              <a:rPr lang="en-US" sz="2600" dirty="0"/>
              <a:t>Admin fees are reconciled quarterly; for CY 2022 earnings are anticipated to equal approximately 91% of eligibility </a:t>
            </a:r>
          </a:p>
          <a:p>
            <a:pPr>
              <a:defRPr/>
            </a:pPr>
            <a:r>
              <a:rPr lang="en-US" sz="2600" dirty="0"/>
              <a:t>PHAs must take actions to reduce costs if fees and admin fee reserves (UNP) are insufficient</a:t>
            </a:r>
          </a:p>
          <a:p>
            <a:pPr lvl="1">
              <a:defRPr/>
            </a:pPr>
            <a:r>
              <a:rPr lang="en-US" sz="2600" dirty="0">
                <a:solidFill>
                  <a:schemeClr val="tx1"/>
                </a:solidFill>
              </a:rPr>
              <a:t>PIH Notice</a:t>
            </a:r>
            <a:r>
              <a:rPr lang="en-US" sz="2600" dirty="0">
                <a:solidFill>
                  <a:srgbClr val="FF0000"/>
                </a:solidFill>
              </a:rPr>
              <a:t> </a:t>
            </a:r>
            <a:r>
              <a:rPr lang="en-US" sz="2600" dirty="0"/>
              <a:t>2012-15</a:t>
            </a:r>
            <a:r>
              <a:rPr lang="en-US" sz="2600" dirty="0">
                <a:solidFill>
                  <a:srgbClr val="FF0000"/>
                </a:solidFill>
              </a:rPr>
              <a:t> </a:t>
            </a:r>
            <a:r>
              <a:rPr lang="en-US" sz="2600" dirty="0"/>
              <a:t>discusses streamlining administrative practices to reduce costs</a:t>
            </a:r>
          </a:p>
          <a:p>
            <a:pPr lvl="1">
              <a:defRPr/>
            </a:pPr>
            <a:r>
              <a:rPr lang="en-US" sz="2600" dirty="0"/>
              <a:t>HAP funds may not be used for admin costs</a:t>
            </a:r>
          </a:p>
          <a:p>
            <a:endParaRPr lang="en-US"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1AACA719-9028-4C0B-B927-FFBD698A364D}"/>
              </a:ext>
            </a:extLst>
          </p:cNvPr>
          <p:cNvSpPr>
            <a:spLocks noGrp="1"/>
          </p:cNvSpPr>
          <p:nvPr>
            <p:ph type="sldNum" sz="quarter" idx="12"/>
          </p:nvPr>
        </p:nvSpPr>
        <p:spPr/>
        <p:txBody>
          <a:bodyPr/>
          <a:lstStyle/>
          <a:p>
            <a:fld id="{C8938E3D-0EE2-494B-8369-54BF52ABFDA8}" type="slidenum">
              <a:rPr lang="en-US" smtClean="0"/>
              <a:t>38</a:t>
            </a:fld>
            <a:endParaRPr lang="en-US" dirty="0"/>
          </a:p>
        </p:txBody>
      </p:sp>
    </p:spTree>
    <p:extLst>
      <p:ext uri="{BB962C8B-B14F-4D97-AF65-F5344CB8AC3E}">
        <p14:creationId xmlns:p14="http://schemas.microsoft.com/office/powerpoint/2010/main" val="2103800920"/>
      </p:ext>
    </p:extLst>
  </p:cSld>
  <p:clrMapOvr>
    <a:masterClrMapping/>
  </p:clrMapOvr>
  <mc:AlternateContent xmlns:mc="http://schemas.openxmlformats.org/markup-compatibility/2006" xmlns:p14="http://schemas.microsoft.com/office/powerpoint/2010/main">
    <mc:Choice Requires="p14">
      <p:transition spd="slow" p14:dur="2000" advTm="55485"/>
    </mc:Choice>
    <mc:Fallback xmlns="">
      <p:transition spd="slow" advTm="55485"/>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57200"/>
            <a:ext cx="4671312" cy="457200"/>
          </a:xfrm>
        </p:spPr>
        <p:txBody>
          <a:bodyPr>
            <a:normAutofit fontScale="90000"/>
          </a:bodyPr>
          <a:lstStyle/>
          <a:p>
            <a:r>
              <a:rPr lang="en-US" dirty="0"/>
              <a:t>Administrative Fees</a:t>
            </a:r>
          </a:p>
        </p:txBody>
      </p:sp>
      <p:sp>
        <p:nvSpPr>
          <p:cNvPr id="3" name="Content Placeholder 2"/>
          <p:cNvSpPr>
            <a:spLocks noGrp="1"/>
          </p:cNvSpPr>
          <p:nvPr>
            <p:ph idx="1"/>
          </p:nvPr>
        </p:nvSpPr>
        <p:spPr>
          <a:xfrm>
            <a:off x="762000" y="1066800"/>
            <a:ext cx="7696199" cy="5406498"/>
          </a:xfrm>
        </p:spPr>
        <p:txBody>
          <a:bodyPr>
            <a:noAutofit/>
          </a:bodyPr>
          <a:lstStyle/>
          <a:p>
            <a:r>
              <a:rPr lang="en-US" sz="2000" dirty="0"/>
              <a:t>CY 2022 AF schedules are accessible through the HCV website:</a:t>
            </a:r>
          </a:p>
          <a:p>
            <a:pPr lvl="1"/>
            <a:r>
              <a:rPr lang="en-US" sz="2000" dirty="0">
                <a:hlinkClick r:id="rId3"/>
              </a:rPr>
              <a:t>https://www.hud.gov/program_offices/public_indian_housing/programs/hcv/guidance_and_notices</a:t>
            </a:r>
            <a:endParaRPr lang="en-US" sz="2000" dirty="0"/>
          </a:p>
          <a:p>
            <a:r>
              <a:rPr lang="en-US" sz="2000" dirty="0"/>
              <a:t>Rates are retroactively effective January 1, 2022</a:t>
            </a:r>
          </a:p>
          <a:p>
            <a:r>
              <a:rPr lang="en-US" sz="2000" dirty="0"/>
              <a:t>PHA requests for higher admin fees rates must be received by HUD by 5 p.m., per the PHA’s time zone on July 15, 2022. Requests are submitted to Financial Management Center</a:t>
            </a:r>
            <a:endParaRPr lang="en-US" sz="2000" dirty="0">
              <a:highlight>
                <a:srgbClr val="FFFF00"/>
              </a:highlight>
            </a:endParaRPr>
          </a:p>
          <a:p>
            <a:r>
              <a:rPr lang="en-US" sz="2000" dirty="0"/>
              <a:t>Blended fee requests are submitted to Financial Management Division; no supporting data needed. The application deadline is 5 p.m., per the PHA’s time zone, on July 15, 2022</a:t>
            </a:r>
          </a:p>
          <a:p>
            <a:r>
              <a:rPr lang="en-US" sz="2000" dirty="0"/>
              <a:t>Approvals for higher administrative and higher blended fee rates are only effective in CY 2022</a:t>
            </a:r>
          </a:p>
        </p:txBody>
      </p:sp>
      <p:sp>
        <p:nvSpPr>
          <p:cNvPr id="4" name="Slide Number Placeholder 3">
            <a:extLst>
              <a:ext uri="{FF2B5EF4-FFF2-40B4-BE49-F238E27FC236}">
                <a16:creationId xmlns:a16="http://schemas.microsoft.com/office/drawing/2014/main" id="{D2928E72-6FFD-44E0-B7CC-7B2DE96DFCC9}"/>
              </a:ext>
            </a:extLst>
          </p:cNvPr>
          <p:cNvSpPr>
            <a:spLocks noGrp="1"/>
          </p:cNvSpPr>
          <p:nvPr>
            <p:ph type="sldNum" sz="quarter" idx="12"/>
          </p:nvPr>
        </p:nvSpPr>
        <p:spPr/>
        <p:txBody>
          <a:bodyPr/>
          <a:lstStyle/>
          <a:p>
            <a:fld id="{C8938E3D-0EE2-494B-8369-54BF52ABFDA8}" type="slidenum">
              <a:rPr lang="en-US" smtClean="0"/>
              <a:t>39</a:t>
            </a:fld>
            <a:endParaRPr lang="en-US" dirty="0"/>
          </a:p>
        </p:txBody>
      </p:sp>
    </p:spTree>
    <p:extLst>
      <p:ext uri="{BB962C8B-B14F-4D97-AF65-F5344CB8AC3E}">
        <p14:creationId xmlns:p14="http://schemas.microsoft.com/office/powerpoint/2010/main" val="256699763"/>
      </p:ext>
    </p:extLst>
  </p:cSld>
  <p:clrMapOvr>
    <a:masterClrMapping/>
  </p:clrMapOvr>
  <mc:AlternateContent xmlns:mc="http://schemas.openxmlformats.org/markup-compatibility/2006" xmlns:p14="http://schemas.microsoft.com/office/powerpoint/2010/main">
    <mc:Choice Requires="p14">
      <p:transition spd="slow" p14:dur="2000" advTm="34151"/>
    </mc:Choice>
    <mc:Fallback xmlns="">
      <p:transition spd="slow" advTm="3415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86657"/>
          </a:xfrm>
        </p:spPr>
        <p:txBody>
          <a:bodyPr/>
          <a:lstStyle/>
          <a:p>
            <a:r>
              <a:rPr lang="en-US" dirty="0"/>
              <a:t>FFY 2022 Appropriations</a:t>
            </a:r>
          </a:p>
        </p:txBody>
      </p:sp>
      <p:pic>
        <p:nvPicPr>
          <p:cNvPr id="11" name="Content Placeholder 10">
            <a:extLst>
              <a:ext uri="{FF2B5EF4-FFF2-40B4-BE49-F238E27FC236}">
                <a16:creationId xmlns:a16="http://schemas.microsoft.com/office/drawing/2014/main" id="{302D8B52-B36F-4DE4-8F1F-C64E98AE288F}"/>
              </a:ext>
            </a:extLst>
          </p:cNvPr>
          <p:cNvPicPr>
            <a:picLocks noGrp="1" noChangeAspect="1"/>
          </p:cNvPicPr>
          <p:nvPr>
            <p:ph idx="1"/>
          </p:nvPr>
        </p:nvPicPr>
        <p:blipFill>
          <a:blip r:embed="rId3"/>
          <a:stretch>
            <a:fillRect/>
          </a:stretch>
        </p:blipFill>
        <p:spPr>
          <a:xfrm>
            <a:off x="1143000" y="1743858"/>
            <a:ext cx="7543800" cy="4275942"/>
          </a:xfrm>
          <a:prstGeom prst="rect">
            <a:avLst/>
          </a:prstGeom>
        </p:spPr>
      </p:pic>
      <p:sp>
        <p:nvSpPr>
          <p:cNvPr id="3" name="Slide Number Placeholder 2">
            <a:extLst>
              <a:ext uri="{FF2B5EF4-FFF2-40B4-BE49-F238E27FC236}">
                <a16:creationId xmlns:a16="http://schemas.microsoft.com/office/drawing/2014/main" id="{F3D6EF57-6712-48F8-97B9-81E9EAF3578F}"/>
              </a:ext>
            </a:extLst>
          </p:cNvPr>
          <p:cNvSpPr>
            <a:spLocks noGrp="1"/>
          </p:cNvSpPr>
          <p:nvPr>
            <p:ph type="sldNum" sz="quarter" idx="12"/>
          </p:nvPr>
        </p:nvSpPr>
        <p:spPr/>
        <p:txBody>
          <a:bodyPr/>
          <a:lstStyle/>
          <a:p>
            <a:fld id="{C8938E3D-0EE2-494B-8369-54BF52ABFDA8}" type="slidenum">
              <a:rPr lang="en-US" smtClean="0"/>
              <a:t>4</a:t>
            </a:fld>
            <a:endParaRPr lang="en-US" dirty="0"/>
          </a:p>
        </p:txBody>
      </p:sp>
    </p:spTree>
    <p:extLst>
      <p:ext uri="{BB962C8B-B14F-4D97-AF65-F5344CB8AC3E}">
        <p14:creationId xmlns:p14="http://schemas.microsoft.com/office/powerpoint/2010/main" val="3959120040"/>
      </p:ext>
    </p:extLst>
  </p:cSld>
  <p:clrMapOvr>
    <a:masterClrMapping/>
  </p:clrMapOvr>
  <mc:AlternateContent xmlns:mc="http://schemas.openxmlformats.org/markup-compatibility/2006" xmlns:p14="http://schemas.microsoft.com/office/powerpoint/2010/main">
    <mc:Choice Requires="p14">
      <p:transition spd="slow" p14:dur="2000" advTm="50863"/>
    </mc:Choice>
    <mc:Fallback xmlns="">
      <p:transition spd="slow" advTm="50863"/>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dirty="0"/>
              <a:t>Administrative Fees</a:t>
            </a:r>
          </a:p>
        </p:txBody>
      </p:sp>
      <p:sp>
        <p:nvSpPr>
          <p:cNvPr id="3" name="Content Placeholder 2"/>
          <p:cNvSpPr>
            <a:spLocks noGrp="1"/>
          </p:cNvSpPr>
          <p:nvPr>
            <p:ph idx="1"/>
          </p:nvPr>
        </p:nvSpPr>
        <p:spPr>
          <a:xfrm>
            <a:off x="838200" y="762000"/>
            <a:ext cx="7467600" cy="5711298"/>
          </a:xfrm>
        </p:spPr>
        <p:txBody>
          <a:bodyPr>
            <a:normAutofit/>
          </a:bodyPr>
          <a:lstStyle/>
          <a:p>
            <a:r>
              <a:rPr lang="en-US" dirty="0"/>
              <a:t>Special Fees/Set-Aside:</a:t>
            </a:r>
          </a:p>
          <a:p>
            <a:pPr marL="800100" lvl="1"/>
            <a:r>
              <a:rPr lang="en-US" sz="2400" dirty="0"/>
              <a:t>Homeownership (HO):</a:t>
            </a:r>
          </a:p>
          <a:p>
            <a:pPr lvl="2">
              <a:buClr>
                <a:schemeClr val="accent1"/>
              </a:buClr>
            </a:pPr>
            <a:r>
              <a:rPr lang="en-US" sz="2400" dirty="0"/>
              <a:t>$200 for every HO closing reported in PIC for HCV families who have become homeowners through the HCV Homeownership program, MTW Homeownership program and FSS program (HCV only)</a:t>
            </a:r>
          </a:p>
          <a:p>
            <a:pPr lvl="2">
              <a:buClr>
                <a:schemeClr val="accent1"/>
              </a:buClr>
            </a:pPr>
            <a:r>
              <a:rPr lang="en-US" sz="2400" dirty="0"/>
              <a:t>HUD will also fund a one-time $500 special fee for each newly created Homeownership Program at any PHA in CY 2022</a:t>
            </a:r>
          </a:p>
          <a:p>
            <a:pPr lvl="2">
              <a:buClr>
                <a:schemeClr val="accent1"/>
              </a:buClr>
            </a:pPr>
            <a:r>
              <a:rPr lang="en-US" sz="2400" dirty="0"/>
              <a:t>HUD will calculate and disburse, based on PIC reporting - no PHA application required</a:t>
            </a:r>
          </a:p>
          <a:p>
            <a:endParaRPr lang="en-US" sz="2000" dirty="0"/>
          </a:p>
        </p:txBody>
      </p:sp>
      <p:sp>
        <p:nvSpPr>
          <p:cNvPr id="4" name="Slide Number Placeholder 3">
            <a:extLst>
              <a:ext uri="{FF2B5EF4-FFF2-40B4-BE49-F238E27FC236}">
                <a16:creationId xmlns:a16="http://schemas.microsoft.com/office/drawing/2014/main" id="{737C52BC-9F64-430C-B987-3E2642676090}"/>
              </a:ext>
            </a:extLst>
          </p:cNvPr>
          <p:cNvSpPr>
            <a:spLocks noGrp="1"/>
          </p:cNvSpPr>
          <p:nvPr>
            <p:ph type="sldNum" sz="quarter" idx="12"/>
          </p:nvPr>
        </p:nvSpPr>
        <p:spPr/>
        <p:txBody>
          <a:bodyPr/>
          <a:lstStyle/>
          <a:p>
            <a:fld id="{C8938E3D-0EE2-494B-8369-54BF52ABFDA8}" type="slidenum">
              <a:rPr lang="en-US" smtClean="0"/>
              <a:t>40</a:t>
            </a:fld>
            <a:endParaRPr lang="en-US" dirty="0"/>
          </a:p>
        </p:txBody>
      </p:sp>
    </p:spTree>
    <p:extLst>
      <p:ext uri="{BB962C8B-B14F-4D97-AF65-F5344CB8AC3E}">
        <p14:creationId xmlns:p14="http://schemas.microsoft.com/office/powerpoint/2010/main" val="1334803914"/>
      </p:ext>
    </p:extLst>
  </p:cSld>
  <p:clrMapOvr>
    <a:masterClrMapping/>
  </p:clrMapOvr>
  <mc:AlternateContent xmlns:mc="http://schemas.openxmlformats.org/markup-compatibility/2006" xmlns:p14="http://schemas.microsoft.com/office/powerpoint/2010/main">
    <mc:Choice Requires="p14">
      <p:transition spd="slow" p14:dur="2000" advTm="32308"/>
    </mc:Choice>
    <mc:Fallback xmlns="">
      <p:transition spd="slow" advTm="32308"/>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457199"/>
          </a:xfrm>
        </p:spPr>
        <p:txBody>
          <a:bodyPr>
            <a:normAutofit fontScale="90000"/>
          </a:bodyPr>
          <a:lstStyle/>
          <a:p>
            <a:r>
              <a:rPr lang="en-US" dirty="0"/>
              <a:t>Administrative Fees</a:t>
            </a:r>
          </a:p>
        </p:txBody>
      </p:sp>
      <p:sp>
        <p:nvSpPr>
          <p:cNvPr id="3" name="Content Placeholder 2"/>
          <p:cNvSpPr>
            <a:spLocks noGrp="1"/>
          </p:cNvSpPr>
          <p:nvPr>
            <p:ph idx="1"/>
          </p:nvPr>
        </p:nvSpPr>
        <p:spPr>
          <a:xfrm>
            <a:off x="1219200" y="990600"/>
            <a:ext cx="7162800" cy="5562600"/>
          </a:xfrm>
        </p:spPr>
        <p:txBody>
          <a:bodyPr>
            <a:noAutofit/>
          </a:bodyPr>
          <a:lstStyle/>
          <a:p>
            <a:r>
              <a:rPr lang="en-US" sz="2000" dirty="0"/>
              <a:t>Special Fees/Set-Aside:</a:t>
            </a:r>
          </a:p>
          <a:p>
            <a:pPr lvl="1"/>
            <a:r>
              <a:rPr lang="en-US" dirty="0"/>
              <a:t>MF Housing Conversions:</a:t>
            </a:r>
          </a:p>
          <a:p>
            <a:pPr lvl="2">
              <a:buClr>
                <a:schemeClr val="accent1"/>
              </a:buClr>
            </a:pPr>
            <a:r>
              <a:rPr lang="en-US" sz="2000" dirty="0"/>
              <a:t>$200 for each unit occupied on the date of the eligibility event </a:t>
            </a:r>
          </a:p>
          <a:p>
            <a:pPr lvl="2">
              <a:buClr>
                <a:schemeClr val="accent1"/>
              </a:buClr>
            </a:pPr>
            <a:r>
              <a:rPr lang="en-US" sz="2000" dirty="0"/>
              <a:t>HUD will calculate – no separate PHA application required for fees</a:t>
            </a:r>
          </a:p>
          <a:p>
            <a:pPr lvl="1"/>
            <a:r>
              <a:rPr lang="en-US" dirty="0"/>
              <a:t>Special Portability Fees:</a:t>
            </a:r>
          </a:p>
          <a:p>
            <a:pPr lvl="2">
              <a:buClr>
                <a:schemeClr val="accent1"/>
              </a:buClr>
            </a:pPr>
            <a:r>
              <a:rPr lang="en-US" sz="2000" dirty="0"/>
              <a:t>PHAs administering port-in vouchers which equal 20% or more of the PHA’s total leased vouchers as of December 31, 2021</a:t>
            </a:r>
          </a:p>
          <a:p>
            <a:pPr lvl="2">
              <a:buClr>
                <a:schemeClr val="accent1"/>
              </a:buClr>
            </a:pPr>
            <a:r>
              <a:rPr lang="en-US" sz="2000" dirty="0"/>
              <a:t>Funding: 15% of PHA’s Column A fee rate for each eligible port-in voucher for 12 months</a:t>
            </a:r>
          </a:p>
          <a:p>
            <a:pPr lvl="2">
              <a:buClr>
                <a:schemeClr val="accent1"/>
              </a:buClr>
            </a:pPr>
            <a:r>
              <a:rPr lang="en-US" sz="2000" dirty="0"/>
              <a:t>HUD will calculate and disburse, based on portability data in PIC and leased data from VMS; no PHA application required</a:t>
            </a:r>
          </a:p>
        </p:txBody>
      </p:sp>
      <p:sp>
        <p:nvSpPr>
          <p:cNvPr id="4" name="Slide Number Placeholder 3">
            <a:extLst>
              <a:ext uri="{FF2B5EF4-FFF2-40B4-BE49-F238E27FC236}">
                <a16:creationId xmlns:a16="http://schemas.microsoft.com/office/drawing/2014/main" id="{459C3C82-6E2F-45CE-994F-0C6A3D5BF8EC}"/>
              </a:ext>
            </a:extLst>
          </p:cNvPr>
          <p:cNvSpPr>
            <a:spLocks noGrp="1"/>
          </p:cNvSpPr>
          <p:nvPr>
            <p:ph type="sldNum" sz="quarter" idx="12"/>
          </p:nvPr>
        </p:nvSpPr>
        <p:spPr/>
        <p:txBody>
          <a:bodyPr/>
          <a:lstStyle/>
          <a:p>
            <a:fld id="{C8938E3D-0EE2-494B-8369-54BF52ABFDA8}" type="slidenum">
              <a:rPr lang="en-US" smtClean="0"/>
              <a:t>41</a:t>
            </a:fld>
            <a:endParaRPr lang="en-US" dirty="0"/>
          </a:p>
        </p:txBody>
      </p:sp>
    </p:spTree>
    <p:extLst>
      <p:ext uri="{BB962C8B-B14F-4D97-AF65-F5344CB8AC3E}">
        <p14:creationId xmlns:p14="http://schemas.microsoft.com/office/powerpoint/2010/main" val="3304237019"/>
      </p:ext>
    </p:extLst>
  </p:cSld>
  <p:clrMapOvr>
    <a:masterClrMapping/>
  </p:clrMapOvr>
  <mc:AlternateContent xmlns:mc="http://schemas.openxmlformats.org/markup-compatibility/2006" xmlns:p14="http://schemas.microsoft.com/office/powerpoint/2010/main">
    <mc:Choice Requires="p14">
      <p:transition spd="slow" p14:dur="2000" advTm="45832"/>
    </mc:Choice>
    <mc:Fallback xmlns="">
      <p:transition spd="slow" advTm="45832"/>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457199"/>
          </a:xfrm>
        </p:spPr>
        <p:txBody>
          <a:bodyPr>
            <a:normAutofit fontScale="90000"/>
          </a:bodyPr>
          <a:lstStyle/>
          <a:p>
            <a:r>
              <a:rPr lang="en-US" dirty="0"/>
              <a:t>Administrative Fees</a:t>
            </a:r>
          </a:p>
        </p:txBody>
      </p:sp>
      <p:sp>
        <p:nvSpPr>
          <p:cNvPr id="3" name="Content Placeholder 2"/>
          <p:cNvSpPr>
            <a:spLocks noGrp="1"/>
          </p:cNvSpPr>
          <p:nvPr>
            <p:ph idx="1"/>
          </p:nvPr>
        </p:nvSpPr>
        <p:spPr>
          <a:xfrm>
            <a:off x="753532" y="914400"/>
            <a:ext cx="8009468" cy="5193773"/>
          </a:xfrm>
        </p:spPr>
        <p:txBody>
          <a:bodyPr>
            <a:normAutofit fontScale="32500" lnSpcReduction="20000"/>
          </a:bodyPr>
          <a:lstStyle/>
          <a:p>
            <a:endParaRPr lang="en-US" sz="2000" dirty="0"/>
          </a:p>
          <a:p>
            <a:endParaRPr lang="en-US" sz="2000" dirty="0"/>
          </a:p>
          <a:p>
            <a:r>
              <a:rPr lang="en-US" sz="6800" dirty="0"/>
              <a:t>Special Fees/Set-Aside:</a:t>
            </a:r>
          </a:p>
          <a:p>
            <a:r>
              <a:rPr lang="en-US" sz="6800" dirty="0"/>
              <a:t>Special Fees for audit costs for declaring major HCV programs per PIH Notice 2021-08 and for HCV voluntary transfers per PIH Notice 2018-12</a:t>
            </a:r>
          </a:p>
          <a:p>
            <a:r>
              <a:rPr lang="en-US" sz="6800" dirty="0"/>
              <a:t>All Special Fees needed for administration of Section 8 Tenant-Based Rental Assistance Program:</a:t>
            </a:r>
          </a:p>
          <a:p>
            <a:pPr lvl="1"/>
            <a:r>
              <a:rPr lang="en-US" sz="6800" dirty="0"/>
              <a:t>PHAs experiencing increased administrative expenses, as a result of administration of tenant protection rental assistance, disaster related vouchers, and special purpose incremental vouchers can request special fees</a:t>
            </a:r>
          </a:p>
          <a:p>
            <a:pPr lvl="1"/>
            <a:r>
              <a:rPr lang="en-US" sz="6800" dirty="0"/>
              <a:t>Guidance for submitting special fee requests per category is provided in the CY 2022 Implementation Notice</a:t>
            </a:r>
          </a:p>
          <a:p>
            <a:pPr lvl="1"/>
            <a:r>
              <a:rPr lang="en-US" sz="6800" dirty="0"/>
              <a:t>The Department reserves the right to fund one, some, or all the categories </a:t>
            </a:r>
            <a:r>
              <a:rPr lang="en-US" sz="6800" b="1" dirty="0"/>
              <a:t> </a:t>
            </a:r>
            <a:endParaRPr lang="en-US" sz="6800" dirty="0"/>
          </a:p>
          <a:p>
            <a:pPr lvl="1"/>
            <a:endParaRPr lang="en-US" dirty="0"/>
          </a:p>
          <a:p>
            <a:pPr lvl="1"/>
            <a:endParaRPr lang="en-US" sz="4000" dirty="0"/>
          </a:p>
          <a:p>
            <a:endParaRPr lang="en-US" dirty="0"/>
          </a:p>
        </p:txBody>
      </p:sp>
      <p:sp>
        <p:nvSpPr>
          <p:cNvPr id="4" name="Slide Number Placeholder 3">
            <a:extLst>
              <a:ext uri="{FF2B5EF4-FFF2-40B4-BE49-F238E27FC236}">
                <a16:creationId xmlns:a16="http://schemas.microsoft.com/office/drawing/2014/main" id="{2112AD05-2715-426D-8C6F-09297DBFC52A}"/>
              </a:ext>
            </a:extLst>
          </p:cNvPr>
          <p:cNvSpPr>
            <a:spLocks noGrp="1"/>
          </p:cNvSpPr>
          <p:nvPr>
            <p:ph type="sldNum" sz="quarter" idx="12"/>
          </p:nvPr>
        </p:nvSpPr>
        <p:spPr/>
        <p:txBody>
          <a:bodyPr/>
          <a:lstStyle/>
          <a:p>
            <a:fld id="{C8938E3D-0EE2-494B-8369-54BF52ABFDA8}" type="slidenum">
              <a:rPr lang="en-US" smtClean="0"/>
              <a:t>42</a:t>
            </a:fld>
            <a:endParaRPr lang="en-US" dirty="0"/>
          </a:p>
        </p:txBody>
      </p:sp>
    </p:spTree>
    <p:extLst>
      <p:ext uri="{BB962C8B-B14F-4D97-AF65-F5344CB8AC3E}">
        <p14:creationId xmlns:p14="http://schemas.microsoft.com/office/powerpoint/2010/main" val="3895163580"/>
      </p:ext>
    </p:extLst>
  </p:cSld>
  <p:clrMapOvr>
    <a:masterClrMapping/>
  </p:clrMapOvr>
  <mc:AlternateContent xmlns:mc="http://schemas.openxmlformats.org/markup-compatibility/2006" xmlns:p14="http://schemas.microsoft.com/office/powerpoint/2010/main">
    <mc:Choice Requires="p14">
      <p:transition spd="slow" p14:dur="2000" advTm="40257"/>
    </mc:Choice>
    <mc:Fallback xmlns="">
      <p:transition spd="slow" advTm="40257"/>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533399"/>
          </a:xfrm>
        </p:spPr>
        <p:txBody>
          <a:bodyPr>
            <a:normAutofit fontScale="90000"/>
          </a:bodyPr>
          <a:lstStyle/>
          <a:p>
            <a:r>
              <a:rPr lang="en-US" dirty="0"/>
              <a:t>Tenant Protection Vouchers</a:t>
            </a:r>
          </a:p>
        </p:txBody>
      </p:sp>
      <p:sp>
        <p:nvSpPr>
          <p:cNvPr id="3" name="Content Placeholder 2"/>
          <p:cNvSpPr>
            <a:spLocks noGrp="1"/>
          </p:cNvSpPr>
          <p:nvPr>
            <p:ph idx="1"/>
          </p:nvPr>
        </p:nvSpPr>
        <p:spPr>
          <a:xfrm>
            <a:off x="838199" y="990599"/>
            <a:ext cx="7620001" cy="5410199"/>
          </a:xfrm>
        </p:spPr>
        <p:txBody>
          <a:bodyPr>
            <a:normAutofit/>
          </a:bodyPr>
          <a:lstStyle/>
          <a:p>
            <a:endParaRPr lang="en-US" sz="2200" dirty="0"/>
          </a:p>
          <a:p>
            <a:r>
              <a:rPr lang="en-US" sz="2200" dirty="0"/>
              <a:t>$100,000,000 appropriated</a:t>
            </a:r>
          </a:p>
          <a:p>
            <a:r>
              <a:rPr lang="en-US" sz="2200" dirty="0"/>
              <a:t>Provided to protect HUD-assisted families from hardship as the result of a variety of actions that occur in HUD’s Public Housing (Low-Rent) and Multifamily Housing portfolios</a:t>
            </a:r>
          </a:p>
          <a:p>
            <a:r>
              <a:rPr lang="en-US" sz="2200" dirty="0"/>
              <a:t>Many cases TPVs mitigate the loss of HUD-assisted housing units in the community because these TPVs become part of the PHA’s HCV program and may be reissued to families on the PHA’s waiting list upon turnover</a:t>
            </a:r>
          </a:p>
          <a:p>
            <a:r>
              <a:rPr lang="en-US" sz="2200" dirty="0"/>
              <a:t>For additional programmatic and policy guidance related to TPVs, please refer to Notice 2018-09 with the exception of the newly revised sections 6a and 6d of the 2022 Funding Notice</a:t>
            </a:r>
          </a:p>
          <a:p>
            <a:pPr lvl="1"/>
            <a:endParaRPr lang="en-US" dirty="0"/>
          </a:p>
          <a:p>
            <a:endParaRPr lang="en-US" dirty="0"/>
          </a:p>
        </p:txBody>
      </p:sp>
      <p:sp>
        <p:nvSpPr>
          <p:cNvPr id="4" name="Slide Number Placeholder 3">
            <a:extLst>
              <a:ext uri="{FF2B5EF4-FFF2-40B4-BE49-F238E27FC236}">
                <a16:creationId xmlns:a16="http://schemas.microsoft.com/office/drawing/2014/main" id="{2C319033-94EF-4E16-BDBE-34FCEF4D3BE6}"/>
              </a:ext>
            </a:extLst>
          </p:cNvPr>
          <p:cNvSpPr>
            <a:spLocks noGrp="1"/>
          </p:cNvSpPr>
          <p:nvPr>
            <p:ph type="sldNum" sz="quarter" idx="12"/>
          </p:nvPr>
        </p:nvSpPr>
        <p:spPr/>
        <p:txBody>
          <a:bodyPr/>
          <a:lstStyle/>
          <a:p>
            <a:fld id="{C8938E3D-0EE2-494B-8369-54BF52ABFDA8}" type="slidenum">
              <a:rPr lang="en-US" smtClean="0"/>
              <a:t>43</a:t>
            </a:fld>
            <a:endParaRPr lang="en-US" dirty="0"/>
          </a:p>
        </p:txBody>
      </p:sp>
    </p:spTree>
    <p:extLst>
      <p:ext uri="{BB962C8B-B14F-4D97-AF65-F5344CB8AC3E}">
        <p14:creationId xmlns:p14="http://schemas.microsoft.com/office/powerpoint/2010/main" val="2564079712"/>
      </p:ext>
    </p:extLst>
  </p:cSld>
  <p:clrMapOvr>
    <a:masterClrMapping/>
  </p:clrMapOvr>
  <mc:AlternateContent xmlns:mc="http://schemas.openxmlformats.org/markup-compatibility/2006" xmlns:p14="http://schemas.microsoft.com/office/powerpoint/2010/main">
    <mc:Choice Requires="p14">
      <p:transition spd="slow" p14:dur="2000" advTm="54729"/>
    </mc:Choice>
    <mc:Fallback xmlns="">
      <p:transition spd="slow" advTm="54729"/>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407" y="411244"/>
            <a:ext cx="7704667" cy="655556"/>
          </a:xfrm>
        </p:spPr>
        <p:txBody>
          <a:bodyPr>
            <a:normAutofit fontScale="90000"/>
          </a:bodyPr>
          <a:lstStyle/>
          <a:p>
            <a:r>
              <a:rPr lang="en-US" dirty="0"/>
              <a:t>Tenant Protection Vouchers</a:t>
            </a:r>
          </a:p>
        </p:txBody>
      </p:sp>
      <p:sp>
        <p:nvSpPr>
          <p:cNvPr id="3" name="Content Placeholder 2"/>
          <p:cNvSpPr>
            <a:spLocks noGrp="1"/>
          </p:cNvSpPr>
          <p:nvPr>
            <p:ph idx="1"/>
          </p:nvPr>
        </p:nvSpPr>
        <p:spPr>
          <a:xfrm>
            <a:off x="1143000" y="914400"/>
            <a:ext cx="7239000" cy="5558898"/>
          </a:xfrm>
        </p:spPr>
        <p:txBody>
          <a:bodyPr>
            <a:normAutofit/>
          </a:bodyPr>
          <a:lstStyle/>
          <a:p>
            <a:r>
              <a:rPr lang="en-US" sz="2200" dirty="0"/>
              <a:t>Vacant Units</a:t>
            </a:r>
          </a:p>
          <a:p>
            <a:pPr lvl="1"/>
            <a:r>
              <a:rPr lang="en-US" sz="2200" dirty="0"/>
              <a:t>HUD will provided replacement vouchers for occupied units, per PIH Notice 2018-09; however, , HUD ceased providing replacement TPVs for vacant units that were occupied within the previous 24 months for the rest of CY 2022.  Should there be carryover funding at the end of FY 2022, HUD will revisit this temporary cost saving measure. </a:t>
            </a:r>
          </a:p>
        </p:txBody>
      </p:sp>
      <p:sp>
        <p:nvSpPr>
          <p:cNvPr id="4" name="Slide Number Placeholder 3">
            <a:extLst>
              <a:ext uri="{FF2B5EF4-FFF2-40B4-BE49-F238E27FC236}">
                <a16:creationId xmlns:a16="http://schemas.microsoft.com/office/drawing/2014/main" id="{216BBD19-C11B-494C-AF55-DA35B184892F}"/>
              </a:ext>
            </a:extLst>
          </p:cNvPr>
          <p:cNvSpPr>
            <a:spLocks noGrp="1"/>
          </p:cNvSpPr>
          <p:nvPr>
            <p:ph type="sldNum" sz="quarter" idx="12"/>
          </p:nvPr>
        </p:nvSpPr>
        <p:spPr/>
        <p:txBody>
          <a:bodyPr/>
          <a:lstStyle/>
          <a:p>
            <a:fld id="{C8938E3D-0EE2-494B-8369-54BF52ABFDA8}" type="slidenum">
              <a:rPr lang="en-US" smtClean="0"/>
              <a:t>44</a:t>
            </a:fld>
            <a:endParaRPr lang="en-US" dirty="0"/>
          </a:p>
        </p:txBody>
      </p:sp>
    </p:spTree>
    <p:extLst>
      <p:ext uri="{BB962C8B-B14F-4D97-AF65-F5344CB8AC3E}">
        <p14:creationId xmlns:p14="http://schemas.microsoft.com/office/powerpoint/2010/main" val="3360679076"/>
      </p:ext>
    </p:extLst>
  </p:cSld>
  <p:clrMapOvr>
    <a:masterClrMapping/>
  </p:clrMapOvr>
  <mc:AlternateContent xmlns:mc="http://schemas.openxmlformats.org/markup-compatibility/2006" xmlns:p14="http://schemas.microsoft.com/office/powerpoint/2010/main">
    <mc:Choice Requires="p14">
      <p:transition spd="slow" p14:dur="2000" advTm="33610"/>
    </mc:Choice>
    <mc:Fallback xmlns="">
      <p:transition spd="slow" advTm="33610"/>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533399"/>
          </a:xfrm>
        </p:spPr>
        <p:txBody>
          <a:bodyPr>
            <a:normAutofit fontScale="90000"/>
          </a:bodyPr>
          <a:lstStyle/>
          <a:p>
            <a:r>
              <a:rPr lang="en-US" dirty="0"/>
              <a:t>HUD-VASH Funding</a:t>
            </a:r>
          </a:p>
        </p:txBody>
      </p:sp>
      <p:sp>
        <p:nvSpPr>
          <p:cNvPr id="3" name="Content Placeholder 2"/>
          <p:cNvSpPr>
            <a:spLocks noGrp="1"/>
          </p:cNvSpPr>
          <p:nvPr>
            <p:ph idx="1"/>
          </p:nvPr>
        </p:nvSpPr>
        <p:spPr>
          <a:xfrm>
            <a:off x="838200" y="990600"/>
            <a:ext cx="7420767" cy="5482697"/>
          </a:xfrm>
        </p:spPr>
        <p:txBody>
          <a:bodyPr>
            <a:noAutofit/>
          </a:bodyPr>
          <a:lstStyle/>
          <a:p>
            <a:r>
              <a:rPr lang="en-US" sz="2000" dirty="0"/>
              <a:t>Veterans Affairs Supportive Housing</a:t>
            </a:r>
          </a:p>
          <a:p>
            <a:pPr lvl="1"/>
            <a:r>
              <a:rPr lang="en-US" dirty="0"/>
              <a:t>$50,000,000</a:t>
            </a:r>
          </a:p>
          <a:p>
            <a:pPr lvl="1"/>
            <a:r>
              <a:rPr lang="en-US" dirty="0"/>
              <a:t>Awarded based on geographic need </a:t>
            </a:r>
          </a:p>
          <a:p>
            <a:pPr lvl="1"/>
            <a:r>
              <a:rPr lang="en-US" dirty="0"/>
              <a:t>HUD will issue guidance for these awards and the remaining $29 million available from prior year funding at a later date</a:t>
            </a:r>
          </a:p>
          <a:p>
            <a:pPr lvl="1"/>
            <a:r>
              <a:rPr lang="en-US" dirty="0"/>
              <a:t>All PHAs are responsible for tracking new units and funding for SPVs, to include new incremental vouchers and renewals.  HUD-VASH can only be used for the intended purposes and are not subject to MTW fungibility provisions.</a:t>
            </a:r>
          </a:p>
          <a:p>
            <a:pPr lvl="1"/>
            <a:r>
              <a:rPr lang="en-US" dirty="0"/>
              <a:t>PHAs in need of a frontload during the year and have excess SPV funding available in their Restricted Net Position (RNP), will be provided with a frontload that does not consider their available SPV funds as SPV funds may only be used for their intended purposes.</a:t>
            </a:r>
          </a:p>
        </p:txBody>
      </p:sp>
      <p:sp>
        <p:nvSpPr>
          <p:cNvPr id="4" name="Slide Number Placeholder 3">
            <a:extLst>
              <a:ext uri="{FF2B5EF4-FFF2-40B4-BE49-F238E27FC236}">
                <a16:creationId xmlns:a16="http://schemas.microsoft.com/office/drawing/2014/main" id="{1DF95371-A680-4FAD-99FB-D2DF1125EEA7}"/>
              </a:ext>
            </a:extLst>
          </p:cNvPr>
          <p:cNvSpPr>
            <a:spLocks noGrp="1"/>
          </p:cNvSpPr>
          <p:nvPr>
            <p:ph type="sldNum" sz="quarter" idx="12"/>
          </p:nvPr>
        </p:nvSpPr>
        <p:spPr/>
        <p:txBody>
          <a:bodyPr/>
          <a:lstStyle/>
          <a:p>
            <a:fld id="{C8938E3D-0EE2-494B-8369-54BF52ABFDA8}" type="slidenum">
              <a:rPr lang="en-US" smtClean="0"/>
              <a:t>45</a:t>
            </a:fld>
            <a:endParaRPr lang="en-US" dirty="0"/>
          </a:p>
        </p:txBody>
      </p:sp>
    </p:spTree>
    <p:extLst>
      <p:ext uri="{BB962C8B-B14F-4D97-AF65-F5344CB8AC3E}">
        <p14:creationId xmlns:p14="http://schemas.microsoft.com/office/powerpoint/2010/main" val="2976505459"/>
      </p:ext>
    </p:extLst>
  </p:cSld>
  <p:clrMapOvr>
    <a:masterClrMapping/>
  </p:clrMapOvr>
  <mc:AlternateContent xmlns:mc="http://schemas.openxmlformats.org/markup-compatibility/2006" xmlns:p14="http://schemas.microsoft.com/office/powerpoint/2010/main">
    <mc:Choice Requires="p14">
      <p:transition spd="slow" p14:dur="2000" advTm="38593"/>
    </mc:Choice>
    <mc:Fallback xmlns="">
      <p:transition spd="slow" advTm="38593"/>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533399"/>
          </a:xfrm>
        </p:spPr>
        <p:txBody>
          <a:bodyPr>
            <a:normAutofit fontScale="90000"/>
          </a:bodyPr>
          <a:lstStyle/>
          <a:p>
            <a:r>
              <a:rPr lang="en-US" dirty="0"/>
              <a:t>Tribal HUD-VASH Renewals</a:t>
            </a:r>
          </a:p>
        </p:txBody>
      </p:sp>
      <p:sp>
        <p:nvSpPr>
          <p:cNvPr id="3" name="Content Placeholder 2"/>
          <p:cNvSpPr>
            <a:spLocks noGrp="1"/>
          </p:cNvSpPr>
          <p:nvPr>
            <p:ph idx="1"/>
          </p:nvPr>
        </p:nvSpPr>
        <p:spPr>
          <a:xfrm>
            <a:off x="838200" y="1752600"/>
            <a:ext cx="7453652" cy="4572000"/>
          </a:xfrm>
        </p:spPr>
        <p:txBody>
          <a:bodyPr>
            <a:normAutofit/>
          </a:bodyPr>
          <a:lstStyle/>
          <a:p>
            <a:r>
              <a:rPr lang="en-US" sz="2800" dirty="0"/>
              <a:t>The 2022 Act provides up to $5,000,000 as a set-aside from the HAP Renewal account, and not as a separate budget line item.  </a:t>
            </a:r>
          </a:p>
          <a:p>
            <a:r>
              <a:rPr lang="en-US" sz="2800" dirty="0"/>
              <a:t>These funds will renew rental assistance grants and associated admin fees to serve Native American Veterans that are homeless or at-risk of homelessness living on or near a reservation or other Indian areas</a:t>
            </a:r>
          </a:p>
          <a:p>
            <a:pPr marL="457200" lvl="1" indent="0">
              <a:buNone/>
            </a:pPr>
            <a:endParaRPr lang="en-US" sz="2000" dirty="0"/>
          </a:p>
        </p:txBody>
      </p:sp>
      <p:sp>
        <p:nvSpPr>
          <p:cNvPr id="4" name="Slide Number Placeholder 3">
            <a:extLst>
              <a:ext uri="{FF2B5EF4-FFF2-40B4-BE49-F238E27FC236}">
                <a16:creationId xmlns:a16="http://schemas.microsoft.com/office/drawing/2014/main" id="{7666B934-BE84-4741-B07C-92A93399552E}"/>
              </a:ext>
            </a:extLst>
          </p:cNvPr>
          <p:cNvSpPr>
            <a:spLocks noGrp="1"/>
          </p:cNvSpPr>
          <p:nvPr>
            <p:ph type="sldNum" sz="quarter" idx="12"/>
          </p:nvPr>
        </p:nvSpPr>
        <p:spPr/>
        <p:txBody>
          <a:bodyPr/>
          <a:lstStyle/>
          <a:p>
            <a:fld id="{C8938E3D-0EE2-494B-8369-54BF52ABFDA8}" type="slidenum">
              <a:rPr lang="en-US" smtClean="0"/>
              <a:t>46</a:t>
            </a:fld>
            <a:endParaRPr lang="en-US" dirty="0"/>
          </a:p>
        </p:txBody>
      </p:sp>
    </p:spTree>
    <p:extLst>
      <p:ext uri="{BB962C8B-B14F-4D97-AF65-F5344CB8AC3E}">
        <p14:creationId xmlns:p14="http://schemas.microsoft.com/office/powerpoint/2010/main" val="97890413"/>
      </p:ext>
    </p:extLst>
  </p:cSld>
  <p:clrMapOvr>
    <a:masterClrMapping/>
  </p:clrMapOvr>
  <mc:AlternateContent xmlns:mc="http://schemas.openxmlformats.org/markup-compatibility/2006" xmlns:p14="http://schemas.microsoft.com/office/powerpoint/2010/main">
    <mc:Choice Requires="p14">
      <p:transition spd="slow" p14:dur="2000" advTm="24977"/>
    </mc:Choice>
    <mc:Fallback xmlns="">
      <p:transition spd="slow" advTm="24977"/>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457200"/>
            <a:ext cx="6347713" cy="457200"/>
          </a:xfrm>
        </p:spPr>
        <p:txBody>
          <a:bodyPr>
            <a:normAutofit fontScale="90000"/>
          </a:bodyPr>
          <a:lstStyle/>
          <a:p>
            <a:r>
              <a:rPr lang="en-US" dirty="0"/>
              <a:t>Mainstream Vouchers</a:t>
            </a:r>
          </a:p>
        </p:txBody>
      </p:sp>
      <p:sp>
        <p:nvSpPr>
          <p:cNvPr id="3" name="Content Placeholder 2"/>
          <p:cNvSpPr>
            <a:spLocks noGrp="1"/>
          </p:cNvSpPr>
          <p:nvPr>
            <p:ph idx="1"/>
          </p:nvPr>
        </p:nvSpPr>
        <p:spPr>
          <a:xfrm>
            <a:off x="761999" y="1143000"/>
            <a:ext cx="7696201" cy="5105400"/>
          </a:xfrm>
        </p:spPr>
        <p:txBody>
          <a:bodyPr>
            <a:noAutofit/>
          </a:bodyPr>
          <a:lstStyle/>
          <a:p>
            <a:pPr lvl="1"/>
            <a:r>
              <a:rPr lang="en-US" sz="1800" dirty="0"/>
              <a:t>The 2022 Act provides $459,000,000 for Mainstream</a:t>
            </a:r>
          </a:p>
          <a:p>
            <a:pPr lvl="1"/>
            <a:r>
              <a:rPr lang="en-US" sz="1800" dirty="0"/>
              <a:t>Congress approved $10,000,000 HAP set aside for U/C and Shortfalls</a:t>
            </a:r>
          </a:p>
          <a:p>
            <a:pPr lvl="1"/>
            <a:r>
              <a:rPr lang="en-US" sz="1800" dirty="0"/>
              <a:t>Mainstream Voucher renewals will be based on validated Mainstream Vouchers leasing and HAP expenses as reported in VMS for CY 2021, in the same manner as other vouchers, but in a separate renewal action</a:t>
            </a:r>
          </a:p>
          <a:p>
            <a:pPr lvl="1"/>
            <a:r>
              <a:rPr lang="en-US" sz="1800" dirty="0"/>
              <a:t>Administrative fees will be based on leasing as of the first of each month and will be prorated at the same level as fees for other vouchers</a:t>
            </a:r>
          </a:p>
          <a:p>
            <a:pPr lvl="1"/>
            <a:r>
              <a:rPr lang="en-US" sz="1800" dirty="0"/>
              <a:t>The 2022 Act does not provide funding for incremental vouchers</a:t>
            </a:r>
          </a:p>
          <a:p>
            <a:pPr lvl="1"/>
            <a:r>
              <a:rPr lang="en-US" sz="1800" dirty="0"/>
              <a:t>All PHAs are responsible for tracking new units and new funding for SPVs.  Mainstream funds can only be used for the intended purposes.  These funds are not subject to MTW fungibility provisions</a:t>
            </a:r>
          </a:p>
          <a:p>
            <a:pPr lvl="1"/>
            <a:r>
              <a:rPr lang="en-US" sz="1800" dirty="0"/>
              <a:t>PHAs in need of a frontload during the year and have excess SPV funding available in their RNP, will be provided with a frontload that does not consider their available SPV funds as SPV funds may only be used for their intended purposes</a:t>
            </a:r>
          </a:p>
        </p:txBody>
      </p:sp>
      <p:sp>
        <p:nvSpPr>
          <p:cNvPr id="4" name="Slide Number Placeholder 3">
            <a:extLst>
              <a:ext uri="{FF2B5EF4-FFF2-40B4-BE49-F238E27FC236}">
                <a16:creationId xmlns:a16="http://schemas.microsoft.com/office/drawing/2014/main" id="{63585CAA-B4DE-4D66-9960-3A6E747567A1}"/>
              </a:ext>
            </a:extLst>
          </p:cNvPr>
          <p:cNvSpPr>
            <a:spLocks noGrp="1"/>
          </p:cNvSpPr>
          <p:nvPr>
            <p:ph type="sldNum" sz="quarter" idx="12"/>
          </p:nvPr>
        </p:nvSpPr>
        <p:spPr/>
        <p:txBody>
          <a:bodyPr/>
          <a:lstStyle/>
          <a:p>
            <a:fld id="{C8938E3D-0EE2-494B-8369-54BF52ABFDA8}" type="slidenum">
              <a:rPr lang="en-US" smtClean="0"/>
              <a:t>47</a:t>
            </a:fld>
            <a:endParaRPr lang="en-US" dirty="0"/>
          </a:p>
        </p:txBody>
      </p:sp>
    </p:spTree>
    <p:extLst>
      <p:ext uri="{BB962C8B-B14F-4D97-AF65-F5344CB8AC3E}">
        <p14:creationId xmlns:p14="http://schemas.microsoft.com/office/powerpoint/2010/main" val="1728055807"/>
      </p:ext>
    </p:extLst>
  </p:cSld>
  <p:clrMapOvr>
    <a:masterClrMapping/>
  </p:clrMapOvr>
  <mc:AlternateContent xmlns:mc="http://schemas.openxmlformats.org/markup-compatibility/2006" xmlns:p14="http://schemas.microsoft.com/office/powerpoint/2010/main">
    <mc:Choice Requires="p14">
      <p:transition spd="slow" p14:dur="2000" advTm="60594"/>
    </mc:Choice>
    <mc:Fallback xmlns="">
      <p:transition spd="slow" advTm="60594"/>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152400"/>
            <a:ext cx="8001001" cy="457200"/>
          </a:xfrm>
        </p:spPr>
        <p:txBody>
          <a:bodyPr>
            <a:normAutofit fontScale="90000"/>
          </a:bodyPr>
          <a:lstStyle/>
          <a:p>
            <a:r>
              <a:rPr lang="en-US" sz="3200" dirty="0"/>
              <a:t>Family Unification Program (FUP)</a:t>
            </a:r>
          </a:p>
        </p:txBody>
      </p:sp>
      <p:sp>
        <p:nvSpPr>
          <p:cNvPr id="3" name="Content Placeholder 2"/>
          <p:cNvSpPr>
            <a:spLocks noGrp="1"/>
          </p:cNvSpPr>
          <p:nvPr>
            <p:ph idx="1"/>
          </p:nvPr>
        </p:nvSpPr>
        <p:spPr>
          <a:xfrm>
            <a:off x="609598" y="762000"/>
            <a:ext cx="7772401" cy="5867400"/>
          </a:xfrm>
        </p:spPr>
        <p:txBody>
          <a:bodyPr>
            <a:noAutofit/>
          </a:bodyPr>
          <a:lstStyle/>
          <a:p>
            <a:pPr lvl="1"/>
            <a:r>
              <a:rPr lang="en-US" sz="1900" dirty="0"/>
              <a:t>The 2021 Act provides $30,000,000 for new incremental FUP. Of this amount, HUD plans to award $5,000,000 through a NOFO. The remaining $25,000,000 is limited to use on behalf of FUP-eligible youth under the FYI Initiative.  Of that amount up to $15,000,000 will be made available non-competitively through a PIH Notice, and  $10,000,000 will be awarded through a NOFO. </a:t>
            </a:r>
          </a:p>
          <a:p>
            <a:pPr lvl="1"/>
            <a:r>
              <a:rPr lang="en-US" sz="1900" dirty="0"/>
              <a:t>The 2022 Act also provides that any PHA administering voucher assistance appropriated in a prior Act under the FUP, or competitively under this Act, that determines that it no longer has an identified need for such assistance upon turnover, shall notify the Secretary, and the Secretary shall recapture such assistance from the agency and reallocate it to any other PHA(s) based on need for FUP voucher assistance</a:t>
            </a:r>
          </a:p>
          <a:p>
            <a:pPr lvl="1"/>
            <a:r>
              <a:rPr lang="en-US" sz="1900" dirty="0"/>
              <a:t>All PHAs are responsible for tracking new units and new funding for Special Purpose Vouchers.  FUP funds, including those made available under the FYI initiative, can only be used for the intended purposes.  These funds are not subject to MTW fungibility provisions</a:t>
            </a:r>
          </a:p>
        </p:txBody>
      </p:sp>
      <p:sp>
        <p:nvSpPr>
          <p:cNvPr id="4" name="Slide Number Placeholder 3">
            <a:extLst>
              <a:ext uri="{FF2B5EF4-FFF2-40B4-BE49-F238E27FC236}">
                <a16:creationId xmlns:a16="http://schemas.microsoft.com/office/drawing/2014/main" id="{C201FB80-F1E6-4111-9694-3A0DC4FABB8D}"/>
              </a:ext>
            </a:extLst>
          </p:cNvPr>
          <p:cNvSpPr>
            <a:spLocks noGrp="1"/>
          </p:cNvSpPr>
          <p:nvPr>
            <p:ph type="sldNum" sz="quarter" idx="12"/>
          </p:nvPr>
        </p:nvSpPr>
        <p:spPr/>
        <p:txBody>
          <a:bodyPr/>
          <a:lstStyle/>
          <a:p>
            <a:fld id="{C8938E3D-0EE2-494B-8369-54BF52ABFDA8}" type="slidenum">
              <a:rPr lang="en-US" smtClean="0"/>
              <a:t>48</a:t>
            </a:fld>
            <a:endParaRPr lang="en-US" dirty="0"/>
          </a:p>
        </p:txBody>
      </p:sp>
    </p:spTree>
    <p:extLst>
      <p:ext uri="{BB962C8B-B14F-4D97-AF65-F5344CB8AC3E}">
        <p14:creationId xmlns:p14="http://schemas.microsoft.com/office/powerpoint/2010/main" val="1618574511"/>
      </p:ext>
    </p:extLst>
  </p:cSld>
  <p:clrMapOvr>
    <a:masterClrMapping/>
  </p:clrMapOvr>
  <mc:AlternateContent xmlns:mc="http://schemas.openxmlformats.org/markup-compatibility/2006" xmlns:p14="http://schemas.microsoft.com/office/powerpoint/2010/main">
    <mc:Choice Requires="p14">
      <p:transition spd="slow" p14:dur="2000" advTm="68443"/>
    </mc:Choice>
    <mc:Fallback xmlns="">
      <p:transition spd="slow" advTm="68443"/>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343" y="451512"/>
            <a:ext cx="7974457" cy="539088"/>
          </a:xfrm>
        </p:spPr>
        <p:txBody>
          <a:bodyPr>
            <a:normAutofit fontScale="90000"/>
          </a:bodyPr>
          <a:lstStyle/>
          <a:p>
            <a:r>
              <a:rPr lang="en-US" sz="3200" dirty="0"/>
              <a:t>Mobility-related Services</a:t>
            </a:r>
          </a:p>
        </p:txBody>
      </p:sp>
      <p:sp>
        <p:nvSpPr>
          <p:cNvPr id="3" name="Content Placeholder 2"/>
          <p:cNvSpPr>
            <a:spLocks noGrp="1"/>
          </p:cNvSpPr>
          <p:nvPr>
            <p:ph idx="1"/>
          </p:nvPr>
        </p:nvSpPr>
        <p:spPr>
          <a:xfrm>
            <a:off x="1143000" y="990600"/>
            <a:ext cx="6781800" cy="5415888"/>
          </a:xfrm>
        </p:spPr>
        <p:txBody>
          <a:bodyPr>
            <a:noAutofit/>
          </a:bodyPr>
          <a:lstStyle/>
          <a:p>
            <a:pPr lvl="1"/>
            <a:r>
              <a:rPr lang="en-US" sz="2000" dirty="0"/>
              <a:t>New category of funding – This is for mobility-related services, which will be modeled after services provided in connection with the Community Choice Demonstration.</a:t>
            </a:r>
          </a:p>
          <a:p>
            <a:pPr lvl="1"/>
            <a:endParaRPr lang="en-US" dirty="0">
              <a:effectLst/>
            </a:endParaRPr>
          </a:p>
          <a:p>
            <a:pPr marR="0" lvl="1">
              <a:tabLst>
                <a:tab pos="914400" algn="l"/>
              </a:tabLst>
            </a:pPr>
            <a:r>
              <a:rPr lang="en-US" sz="2000" dirty="0"/>
              <a:t>The 2022 Act provides $25,000,000 for mobility-related services.  HUD will issue a NOFO at a later date. HUD will provide additional information at a later date</a:t>
            </a:r>
          </a:p>
          <a:p>
            <a:pPr marL="457200" marR="0" lvl="1" indent="0">
              <a:buNone/>
              <a:tabLst>
                <a:tab pos="914400" algn="l"/>
              </a:tabLst>
            </a:pPr>
            <a:endParaRPr lang="en-US" sz="2000" dirty="0"/>
          </a:p>
          <a:p>
            <a:pPr marR="0" lvl="1">
              <a:tabLst>
                <a:tab pos="914400" algn="l"/>
              </a:tabLst>
            </a:pPr>
            <a:r>
              <a:rPr lang="en-US" sz="2000" dirty="0"/>
              <a:t>Per the 2022 Act, preference will be given to PHAs with a higher concentration of HCV families with Children residing in high-poverty neighborhoods</a:t>
            </a:r>
          </a:p>
        </p:txBody>
      </p:sp>
      <p:sp>
        <p:nvSpPr>
          <p:cNvPr id="4" name="Slide Number Placeholder 3">
            <a:extLst>
              <a:ext uri="{FF2B5EF4-FFF2-40B4-BE49-F238E27FC236}">
                <a16:creationId xmlns:a16="http://schemas.microsoft.com/office/drawing/2014/main" id="{C201FB80-F1E6-4111-9694-3A0DC4FABB8D}"/>
              </a:ext>
            </a:extLst>
          </p:cNvPr>
          <p:cNvSpPr>
            <a:spLocks noGrp="1"/>
          </p:cNvSpPr>
          <p:nvPr>
            <p:ph type="sldNum" sz="quarter" idx="12"/>
          </p:nvPr>
        </p:nvSpPr>
        <p:spPr/>
        <p:txBody>
          <a:bodyPr/>
          <a:lstStyle/>
          <a:p>
            <a:fld id="{C8938E3D-0EE2-494B-8369-54BF52ABFDA8}" type="slidenum">
              <a:rPr lang="en-US" smtClean="0"/>
              <a:t>49</a:t>
            </a:fld>
            <a:endParaRPr lang="en-US" dirty="0"/>
          </a:p>
        </p:txBody>
      </p:sp>
    </p:spTree>
    <p:extLst>
      <p:ext uri="{BB962C8B-B14F-4D97-AF65-F5344CB8AC3E}">
        <p14:creationId xmlns:p14="http://schemas.microsoft.com/office/powerpoint/2010/main" val="1864126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90599"/>
          </a:xfrm>
        </p:spPr>
        <p:txBody>
          <a:bodyPr/>
          <a:lstStyle/>
          <a:p>
            <a:r>
              <a:rPr lang="en-US" dirty="0"/>
              <a:t>Voucher Renewal Funding</a:t>
            </a:r>
          </a:p>
        </p:txBody>
      </p:sp>
      <p:sp>
        <p:nvSpPr>
          <p:cNvPr id="3" name="Content Placeholder 2"/>
          <p:cNvSpPr>
            <a:spLocks noGrp="1"/>
          </p:cNvSpPr>
          <p:nvPr>
            <p:ph idx="1"/>
          </p:nvPr>
        </p:nvSpPr>
        <p:spPr>
          <a:xfrm>
            <a:off x="1447800" y="1600199"/>
            <a:ext cx="6400801" cy="4507973"/>
          </a:xfrm>
        </p:spPr>
        <p:txBody>
          <a:bodyPr>
            <a:noAutofit/>
          </a:bodyPr>
          <a:lstStyle/>
          <a:p>
            <a:r>
              <a:rPr lang="en-US" sz="2000" dirty="0"/>
              <a:t>Increase of $1,015,029,000 from the 2021 HAP Renewal Funding Appropriations</a:t>
            </a:r>
          </a:p>
          <a:p>
            <a:pPr marL="0" indent="0">
              <a:buNone/>
            </a:pPr>
            <a:endParaRPr lang="en-US" sz="2000" dirty="0"/>
          </a:p>
          <a:p>
            <a:r>
              <a:rPr lang="en-US" sz="2000" dirty="0"/>
              <a:t>HUD can use up to $200,000,000 of CY 2022 Renewal Funding as a HAP Set-Aside</a:t>
            </a:r>
          </a:p>
          <a:p>
            <a:pPr marL="0" indent="0">
              <a:buNone/>
            </a:pPr>
            <a:endParaRPr lang="en-US" sz="2000" dirty="0"/>
          </a:p>
          <a:p>
            <a:r>
              <a:rPr lang="en-US" sz="2000" dirty="0"/>
              <a:t>HUD can use up to $5,000,000 for Tribal HUD-VASH for new grants and renewals</a:t>
            </a:r>
          </a:p>
          <a:p>
            <a:pPr marL="0" indent="0">
              <a:buNone/>
            </a:pPr>
            <a:endParaRPr lang="en-US" sz="2000" dirty="0"/>
          </a:p>
        </p:txBody>
      </p:sp>
      <p:sp>
        <p:nvSpPr>
          <p:cNvPr id="4" name="Slide Number Placeholder 3">
            <a:extLst>
              <a:ext uri="{FF2B5EF4-FFF2-40B4-BE49-F238E27FC236}">
                <a16:creationId xmlns:a16="http://schemas.microsoft.com/office/drawing/2014/main" id="{0B4DB456-8E8D-4033-9E2D-3768A4BB6844}"/>
              </a:ext>
            </a:extLst>
          </p:cNvPr>
          <p:cNvSpPr>
            <a:spLocks noGrp="1"/>
          </p:cNvSpPr>
          <p:nvPr>
            <p:ph type="sldNum" sz="quarter" idx="12"/>
          </p:nvPr>
        </p:nvSpPr>
        <p:spPr/>
        <p:txBody>
          <a:bodyPr/>
          <a:lstStyle/>
          <a:p>
            <a:fld id="{C8938E3D-0EE2-494B-8369-54BF52ABFDA8}" type="slidenum">
              <a:rPr lang="en-US" smtClean="0"/>
              <a:t>5</a:t>
            </a:fld>
            <a:endParaRPr lang="en-US" dirty="0"/>
          </a:p>
        </p:txBody>
      </p:sp>
    </p:spTree>
    <p:extLst>
      <p:ext uri="{BB962C8B-B14F-4D97-AF65-F5344CB8AC3E}">
        <p14:creationId xmlns:p14="http://schemas.microsoft.com/office/powerpoint/2010/main" val="528785367"/>
      </p:ext>
    </p:extLst>
  </p:cSld>
  <p:clrMapOvr>
    <a:masterClrMapping/>
  </p:clrMapOvr>
  <mc:AlternateContent xmlns:mc="http://schemas.openxmlformats.org/markup-compatibility/2006" xmlns:p14="http://schemas.microsoft.com/office/powerpoint/2010/main">
    <mc:Choice Requires="p14">
      <p:transition spd="slow" p14:dur="2000" advTm="40622"/>
    </mc:Choice>
    <mc:Fallback xmlns="">
      <p:transition spd="slow" advTm="40622"/>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4012B-EFC6-4D2E-B2EA-4CF5A7B7692D}"/>
              </a:ext>
            </a:extLst>
          </p:cNvPr>
          <p:cNvSpPr>
            <a:spLocks noGrp="1"/>
          </p:cNvSpPr>
          <p:nvPr>
            <p:ph type="title"/>
          </p:nvPr>
        </p:nvSpPr>
        <p:spPr>
          <a:xfrm>
            <a:off x="982133" y="457201"/>
            <a:ext cx="7704667" cy="605897"/>
          </a:xfrm>
        </p:spPr>
        <p:txBody>
          <a:bodyPr>
            <a:normAutofit fontScale="90000"/>
          </a:bodyPr>
          <a:lstStyle/>
          <a:p>
            <a:r>
              <a:rPr lang="en-US" dirty="0"/>
              <a:t>New HCV Incremental Vouchers</a:t>
            </a:r>
          </a:p>
        </p:txBody>
      </p:sp>
      <p:sp>
        <p:nvSpPr>
          <p:cNvPr id="3" name="Content Placeholder 2">
            <a:extLst>
              <a:ext uri="{FF2B5EF4-FFF2-40B4-BE49-F238E27FC236}">
                <a16:creationId xmlns:a16="http://schemas.microsoft.com/office/drawing/2014/main" id="{09025DC8-F2A6-4F4F-9828-8187AC3C179F}"/>
              </a:ext>
            </a:extLst>
          </p:cNvPr>
          <p:cNvSpPr>
            <a:spLocks noGrp="1"/>
          </p:cNvSpPr>
          <p:nvPr>
            <p:ph idx="1"/>
          </p:nvPr>
        </p:nvSpPr>
        <p:spPr>
          <a:xfrm>
            <a:off x="982133" y="1143000"/>
            <a:ext cx="7399867" cy="5410200"/>
          </a:xfrm>
        </p:spPr>
        <p:txBody>
          <a:bodyPr>
            <a:normAutofit fontScale="92500" lnSpcReduction="10000"/>
          </a:bodyPr>
          <a:lstStyle/>
          <a:p>
            <a:endParaRPr lang="en-US" dirty="0"/>
          </a:p>
          <a:p>
            <a:r>
              <a:rPr lang="en-US" dirty="0"/>
              <a:t>New category of funding in 2022</a:t>
            </a:r>
          </a:p>
          <a:p>
            <a:endParaRPr lang="en-US" dirty="0"/>
          </a:p>
          <a:p>
            <a:r>
              <a:rPr lang="en-US" dirty="0"/>
              <a:t>The 2022 Act provides $200,000,000 for new Incremental Vouchers</a:t>
            </a:r>
          </a:p>
          <a:p>
            <a:endParaRPr lang="en-US" dirty="0"/>
          </a:p>
          <a:p>
            <a:r>
              <a:rPr lang="en-US" dirty="0"/>
              <a:t>HUD plans to award these through a noncompetitive formula and will invite selected PHAs to accept or decline the vouchers later this year</a:t>
            </a:r>
          </a:p>
          <a:p>
            <a:endParaRPr lang="en-US" dirty="0"/>
          </a:p>
          <a:p>
            <a:r>
              <a:rPr lang="en-US" dirty="0"/>
              <a:t>A forthcoming operational notice will describe the eligibility formula, uses of funds, and reporting requirements for these vouchers</a:t>
            </a:r>
          </a:p>
          <a:p>
            <a:endParaRPr lang="en-US" dirty="0"/>
          </a:p>
          <a:p>
            <a:endParaRPr lang="en-US" dirty="0"/>
          </a:p>
        </p:txBody>
      </p:sp>
      <p:sp>
        <p:nvSpPr>
          <p:cNvPr id="4" name="Slide Number Placeholder 3">
            <a:extLst>
              <a:ext uri="{FF2B5EF4-FFF2-40B4-BE49-F238E27FC236}">
                <a16:creationId xmlns:a16="http://schemas.microsoft.com/office/drawing/2014/main" id="{C2E0959A-A627-40CC-BFEF-B800F5A7DD05}"/>
              </a:ext>
            </a:extLst>
          </p:cNvPr>
          <p:cNvSpPr>
            <a:spLocks noGrp="1"/>
          </p:cNvSpPr>
          <p:nvPr>
            <p:ph type="sldNum" sz="quarter" idx="12"/>
          </p:nvPr>
        </p:nvSpPr>
        <p:spPr/>
        <p:txBody>
          <a:bodyPr/>
          <a:lstStyle/>
          <a:p>
            <a:fld id="{C8938E3D-0EE2-494B-8369-54BF52ABFDA8}" type="slidenum">
              <a:rPr lang="en-US" smtClean="0"/>
              <a:t>50</a:t>
            </a:fld>
            <a:endParaRPr lang="en-US" dirty="0"/>
          </a:p>
        </p:txBody>
      </p:sp>
    </p:spTree>
    <p:extLst>
      <p:ext uri="{BB962C8B-B14F-4D97-AF65-F5344CB8AC3E}">
        <p14:creationId xmlns:p14="http://schemas.microsoft.com/office/powerpoint/2010/main" val="4668682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761999"/>
          </a:xfrm>
        </p:spPr>
        <p:txBody>
          <a:bodyPr/>
          <a:lstStyle/>
          <a:p>
            <a:r>
              <a:rPr lang="en-US" dirty="0"/>
              <a:t>HCVP Financial Management</a:t>
            </a:r>
          </a:p>
        </p:txBody>
      </p:sp>
      <p:sp>
        <p:nvSpPr>
          <p:cNvPr id="3" name="Content Placeholder 2"/>
          <p:cNvSpPr>
            <a:spLocks noGrp="1"/>
          </p:cNvSpPr>
          <p:nvPr>
            <p:ph idx="1"/>
          </p:nvPr>
        </p:nvSpPr>
        <p:spPr>
          <a:xfrm>
            <a:off x="838199" y="1676399"/>
            <a:ext cx="7420767" cy="4724399"/>
          </a:xfrm>
        </p:spPr>
        <p:txBody>
          <a:bodyPr>
            <a:normAutofit/>
          </a:bodyPr>
          <a:lstStyle/>
          <a:p>
            <a:pPr lvl="1"/>
            <a:r>
              <a:rPr lang="en-US" sz="2800" dirty="0"/>
              <a:t>PHAs are encouraged to lease as close as possible to their capacity, without incurring a shortfall or exceeding the PHA’s baseline</a:t>
            </a:r>
          </a:p>
          <a:p>
            <a:pPr lvl="1"/>
            <a:endParaRPr lang="en-US" sz="2800" dirty="0"/>
          </a:p>
          <a:p>
            <a:pPr lvl="1"/>
            <a:r>
              <a:rPr lang="en-US" sz="2800" dirty="0"/>
              <a:t>PHAs should use the 2-year tool and update it regularly to see the vouchers that can be supported in the current year and the next year</a:t>
            </a:r>
          </a:p>
          <a:p>
            <a:pPr lvl="1"/>
            <a:endParaRPr lang="en-US" sz="2000" dirty="0"/>
          </a:p>
          <a:p>
            <a:pPr lvl="1"/>
            <a:endParaRPr lang="en-US" sz="2000" dirty="0"/>
          </a:p>
        </p:txBody>
      </p:sp>
      <p:sp>
        <p:nvSpPr>
          <p:cNvPr id="4" name="Slide Number Placeholder 3">
            <a:extLst>
              <a:ext uri="{FF2B5EF4-FFF2-40B4-BE49-F238E27FC236}">
                <a16:creationId xmlns:a16="http://schemas.microsoft.com/office/drawing/2014/main" id="{90D872BB-CFCF-423D-B359-8C9AF88D5135}"/>
              </a:ext>
            </a:extLst>
          </p:cNvPr>
          <p:cNvSpPr>
            <a:spLocks noGrp="1"/>
          </p:cNvSpPr>
          <p:nvPr>
            <p:ph type="sldNum" sz="quarter" idx="12"/>
          </p:nvPr>
        </p:nvSpPr>
        <p:spPr/>
        <p:txBody>
          <a:bodyPr/>
          <a:lstStyle/>
          <a:p>
            <a:fld id="{C8938E3D-0EE2-494B-8369-54BF52ABFDA8}" type="slidenum">
              <a:rPr lang="en-US" smtClean="0"/>
              <a:t>51</a:t>
            </a:fld>
            <a:endParaRPr lang="en-US" dirty="0"/>
          </a:p>
        </p:txBody>
      </p:sp>
    </p:spTree>
    <p:extLst>
      <p:ext uri="{BB962C8B-B14F-4D97-AF65-F5344CB8AC3E}">
        <p14:creationId xmlns:p14="http://schemas.microsoft.com/office/powerpoint/2010/main" val="41118982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761999"/>
          </a:xfrm>
        </p:spPr>
        <p:txBody>
          <a:bodyPr/>
          <a:lstStyle/>
          <a:p>
            <a:r>
              <a:rPr lang="en-US" dirty="0"/>
              <a:t>Questions?</a:t>
            </a:r>
          </a:p>
        </p:txBody>
      </p:sp>
      <p:sp>
        <p:nvSpPr>
          <p:cNvPr id="3" name="Content Placeholder 2"/>
          <p:cNvSpPr>
            <a:spLocks noGrp="1"/>
          </p:cNvSpPr>
          <p:nvPr>
            <p:ph idx="1"/>
          </p:nvPr>
        </p:nvSpPr>
        <p:spPr>
          <a:xfrm>
            <a:off x="1142999" y="1930400"/>
            <a:ext cx="7115967" cy="4089399"/>
          </a:xfrm>
        </p:spPr>
        <p:txBody>
          <a:bodyPr>
            <a:normAutofit/>
          </a:bodyPr>
          <a:lstStyle/>
          <a:p>
            <a:r>
              <a:rPr lang="en-US" sz="2800" dirty="0"/>
              <a:t>Questions may be submitted to </a:t>
            </a:r>
            <a:r>
              <a:rPr lang="en-US" sz="2800" dirty="0">
                <a:hlinkClick r:id="rId2"/>
              </a:rPr>
              <a:t>PIHFinancialManagementDivision@hud.gov</a:t>
            </a:r>
            <a:endParaRPr lang="en-US" sz="2800" dirty="0"/>
          </a:p>
          <a:p>
            <a:endParaRPr lang="en-US" sz="2800" dirty="0"/>
          </a:p>
        </p:txBody>
      </p:sp>
      <p:sp>
        <p:nvSpPr>
          <p:cNvPr id="4" name="Slide Number Placeholder 3">
            <a:extLst>
              <a:ext uri="{FF2B5EF4-FFF2-40B4-BE49-F238E27FC236}">
                <a16:creationId xmlns:a16="http://schemas.microsoft.com/office/drawing/2014/main" id="{B380F54E-B06B-4F2F-B748-6E16B27DC51A}"/>
              </a:ext>
            </a:extLst>
          </p:cNvPr>
          <p:cNvSpPr>
            <a:spLocks noGrp="1"/>
          </p:cNvSpPr>
          <p:nvPr>
            <p:ph type="sldNum" sz="quarter" idx="12"/>
          </p:nvPr>
        </p:nvSpPr>
        <p:spPr/>
        <p:txBody>
          <a:bodyPr/>
          <a:lstStyle/>
          <a:p>
            <a:fld id="{C8938E3D-0EE2-494B-8369-54BF52ABFDA8}" type="slidenum">
              <a:rPr lang="en-US" smtClean="0"/>
              <a:t>52</a:t>
            </a:fld>
            <a:endParaRPr lang="en-US" dirty="0"/>
          </a:p>
        </p:txBody>
      </p:sp>
    </p:spTree>
    <p:extLst>
      <p:ext uri="{BB962C8B-B14F-4D97-AF65-F5344CB8AC3E}">
        <p14:creationId xmlns:p14="http://schemas.microsoft.com/office/powerpoint/2010/main" val="547082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14399"/>
          </a:xfrm>
        </p:spPr>
        <p:txBody>
          <a:bodyPr/>
          <a:lstStyle/>
          <a:p>
            <a:r>
              <a:rPr lang="en-US" dirty="0"/>
              <a:t>Voucher Renewal Funding</a:t>
            </a:r>
          </a:p>
        </p:txBody>
      </p:sp>
      <p:sp>
        <p:nvSpPr>
          <p:cNvPr id="3" name="Content Placeholder 2"/>
          <p:cNvSpPr>
            <a:spLocks noGrp="1"/>
          </p:cNvSpPr>
          <p:nvPr>
            <p:ph idx="1"/>
          </p:nvPr>
        </p:nvSpPr>
        <p:spPr>
          <a:xfrm>
            <a:off x="982132" y="1600199"/>
            <a:ext cx="7704667" cy="4800599"/>
          </a:xfrm>
        </p:spPr>
        <p:txBody>
          <a:bodyPr>
            <a:normAutofit fontScale="92500" lnSpcReduction="20000"/>
          </a:bodyPr>
          <a:lstStyle/>
          <a:p>
            <a:r>
              <a:rPr lang="en-US" dirty="0"/>
              <a:t>PHA renewal allocations are calculated per the Appropriations Act, summarized as follows:</a:t>
            </a:r>
          </a:p>
          <a:p>
            <a:pPr lvl="1"/>
            <a:r>
              <a:rPr lang="en-US" sz="2400" dirty="0"/>
              <a:t>(1) Re-benchmarking conducted, based on validated actual HAP costs reported in VMS, </a:t>
            </a:r>
            <a:r>
              <a:rPr lang="en-US" sz="2400" dirty="0">
                <a:effectLst/>
              </a:rPr>
              <a:t>as of January 28 deadline</a:t>
            </a:r>
            <a:r>
              <a:rPr lang="en-US" sz="2400" dirty="0"/>
              <a:t>, </a:t>
            </a:r>
          </a:p>
          <a:p>
            <a:pPr lvl="1"/>
            <a:r>
              <a:rPr lang="en-US" sz="2400" dirty="0"/>
              <a:t>(2) HUD adjusts for over leasing for baseline vouchers to ensure UMAs divided by UMLs do not exceed 100%</a:t>
            </a:r>
          </a:p>
          <a:p>
            <a:pPr marL="914400" lvl="2" indent="0">
              <a:buNone/>
            </a:pPr>
            <a:r>
              <a:rPr lang="en-US" sz="1400" dirty="0">
                <a:effectLst/>
                <a:latin typeface="Segoe UI" panose="020B0502040204020203" pitchFamily="34" charset="0"/>
              </a:rPr>
              <a:t>Example: 1000 UMAs / 1050 UMLs = .95238</a:t>
            </a:r>
            <a:br>
              <a:rPr lang="en-US" sz="1400" dirty="0">
                <a:effectLst/>
                <a:latin typeface="Segoe UI" panose="020B0502040204020203" pitchFamily="34" charset="0"/>
              </a:rPr>
            </a:br>
            <a:r>
              <a:rPr lang="en-US" sz="1400" dirty="0">
                <a:effectLst/>
                <a:latin typeface="Segoe UI" panose="020B0502040204020203" pitchFamily="34" charset="0"/>
              </a:rPr>
              <a:t>HAP costs = $1,000,000; multiplied by .95238 to yield baseline eligibility of $952,380 = amount to renew 1000 UMAs</a:t>
            </a:r>
            <a:endParaRPr lang="en-US" sz="1400" dirty="0">
              <a:effectLst/>
              <a:latin typeface="Arial" panose="020B0604020202020204" pitchFamily="34" charset="0"/>
            </a:endParaRPr>
          </a:p>
          <a:p>
            <a:pPr lvl="1"/>
            <a:r>
              <a:rPr lang="en-US" sz="2400" dirty="0"/>
              <a:t>(3) HUD adjusts for first time renewals. Applies renewal inflation factors for new increments that span 2021 and 2022</a:t>
            </a:r>
          </a:p>
          <a:p>
            <a:pPr lvl="1"/>
            <a:r>
              <a:rPr lang="en-US" sz="2400" dirty="0"/>
              <a:t>(4) HUD adjusts for HCV voluntary transfers</a:t>
            </a:r>
          </a:p>
          <a:p>
            <a:pPr lvl="1"/>
            <a:r>
              <a:rPr lang="en-US" sz="2400" dirty="0"/>
              <a:t>(5) Renewal Inflation Factor applied to baseline</a:t>
            </a:r>
          </a:p>
          <a:p>
            <a:pPr lvl="1"/>
            <a:endParaRPr lang="en-US" sz="2000" dirty="0"/>
          </a:p>
        </p:txBody>
      </p:sp>
      <p:sp>
        <p:nvSpPr>
          <p:cNvPr id="4" name="Slide Number Placeholder 3">
            <a:extLst>
              <a:ext uri="{FF2B5EF4-FFF2-40B4-BE49-F238E27FC236}">
                <a16:creationId xmlns:a16="http://schemas.microsoft.com/office/drawing/2014/main" id="{2BD200FC-180D-4092-817B-F40C56877912}"/>
              </a:ext>
            </a:extLst>
          </p:cNvPr>
          <p:cNvSpPr>
            <a:spLocks noGrp="1"/>
          </p:cNvSpPr>
          <p:nvPr>
            <p:ph type="sldNum" sz="quarter" idx="12"/>
          </p:nvPr>
        </p:nvSpPr>
        <p:spPr/>
        <p:txBody>
          <a:bodyPr/>
          <a:lstStyle/>
          <a:p>
            <a:fld id="{C8938E3D-0EE2-494B-8369-54BF52ABFDA8}" type="slidenum">
              <a:rPr lang="en-US" smtClean="0"/>
              <a:t>6</a:t>
            </a:fld>
            <a:endParaRPr lang="en-US" dirty="0"/>
          </a:p>
        </p:txBody>
      </p:sp>
    </p:spTree>
    <p:extLst>
      <p:ext uri="{BB962C8B-B14F-4D97-AF65-F5344CB8AC3E}">
        <p14:creationId xmlns:p14="http://schemas.microsoft.com/office/powerpoint/2010/main" val="130760223"/>
      </p:ext>
    </p:extLst>
  </p:cSld>
  <p:clrMapOvr>
    <a:masterClrMapping/>
  </p:clrMapOvr>
  <mc:AlternateContent xmlns:mc="http://schemas.openxmlformats.org/markup-compatibility/2006" xmlns:p14="http://schemas.microsoft.com/office/powerpoint/2010/main">
    <mc:Choice Requires="p14">
      <p:transition spd="slow" p14:dur="2000" advTm="123516"/>
    </mc:Choice>
    <mc:Fallback xmlns="">
      <p:transition spd="slow" advTm="12351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994298"/>
          </a:xfrm>
        </p:spPr>
        <p:txBody>
          <a:bodyPr/>
          <a:lstStyle/>
          <a:p>
            <a:r>
              <a:rPr lang="en-US" dirty="0"/>
              <a:t>Voucher Renewal Funding</a:t>
            </a:r>
          </a:p>
        </p:txBody>
      </p:sp>
      <p:sp>
        <p:nvSpPr>
          <p:cNvPr id="3" name="Content Placeholder 2"/>
          <p:cNvSpPr>
            <a:spLocks noGrp="1"/>
          </p:cNvSpPr>
          <p:nvPr>
            <p:ph idx="1"/>
          </p:nvPr>
        </p:nvSpPr>
        <p:spPr>
          <a:xfrm>
            <a:off x="914400" y="1236324"/>
            <a:ext cx="7620000" cy="5393075"/>
          </a:xfrm>
        </p:spPr>
        <p:txBody>
          <a:bodyPr>
            <a:noAutofit/>
          </a:bodyPr>
          <a:lstStyle/>
          <a:p>
            <a:pPr marL="457200" lvl="1" indent="0">
              <a:buNone/>
            </a:pPr>
            <a:endParaRPr lang="en-US" sz="2200" dirty="0"/>
          </a:p>
          <a:p>
            <a:pPr marL="457200" lvl="1" indent="0">
              <a:buNone/>
            </a:pPr>
            <a:endParaRPr lang="en-US" sz="2200" dirty="0"/>
          </a:p>
          <a:p>
            <a:pPr marL="457200" lvl="1" indent="0">
              <a:buNone/>
            </a:pPr>
            <a:r>
              <a:rPr lang="en-US" sz="2400" dirty="0"/>
              <a:t>PHA renewal allocations are calculated per Appropriations Act continuation:</a:t>
            </a:r>
          </a:p>
          <a:p>
            <a:pPr lvl="1"/>
            <a:r>
              <a:rPr lang="en-US" sz="2400" dirty="0"/>
              <a:t>(6) Total need is compared with the Appropriations Act available funds to determine national proration.  Total need exceeded available funds in CY 2022.</a:t>
            </a:r>
          </a:p>
          <a:p>
            <a:pPr lvl="1"/>
            <a:r>
              <a:rPr lang="en-US" sz="2400" dirty="0"/>
              <a:t>(7) Therefore, an offset for reallocation was implemented impacting approximately 1,100 MTW and Non-MTW PHAs in CY 2022 to ensure the national HAP proration was at 100%.  Only 43% of funds available for offset were considered.</a:t>
            </a:r>
          </a:p>
          <a:p>
            <a:pPr lvl="2">
              <a:buClr>
                <a:schemeClr val="accent1"/>
              </a:buClr>
            </a:pPr>
            <a:endParaRPr lang="en-US" sz="2000" dirty="0"/>
          </a:p>
          <a:p>
            <a:endParaRPr lang="en-US" sz="2000" dirty="0"/>
          </a:p>
        </p:txBody>
      </p:sp>
      <p:sp>
        <p:nvSpPr>
          <p:cNvPr id="4" name="Slide Number Placeholder 3">
            <a:extLst>
              <a:ext uri="{FF2B5EF4-FFF2-40B4-BE49-F238E27FC236}">
                <a16:creationId xmlns:a16="http://schemas.microsoft.com/office/drawing/2014/main" id="{36DEE3DB-5255-43E8-A4A4-4685BF968524}"/>
              </a:ext>
            </a:extLst>
          </p:cNvPr>
          <p:cNvSpPr>
            <a:spLocks noGrp="1"/>
          </p:cNvSpPr>
          <p:nvPr>
            <p:ph type="sldNum" sz="quarter" idx="12"/>
          </p:nvPr>
        </p:nvSpPr>
        <p:spPr/>
        <p:txBody>
          <a:bodyPr/>
          <a:lstStyle/>
          <a:p>
            <a:fld id="{C8938E3D-0EE2-494B-8369-54BF52ABFDA8}" type="slidenum">
              <a:rPr lang="en-US" smtClean="0"/>
              <a:t>7</a:t>
            </a:fld>
            <a:endParaRPr lang="en-US" dirty="0"/>
          </a:p>
        </p:txBody>
      </p:sp>
    </p:spTree>
    <p:extLst>
      <p:ext uri="{BB962C8B-B14F-4D97-AF65-F5344CB8AC3E}">
        <p14:creationId xmlns:p14="http://schemas.microsoft.com/office/powerpoint/2010/main" val="79565317"/>
      </p:ext>
    </p:extLst>
  </p:cSld>
  <p:clrMapOvr>
    <a:masterClrMapping/>
  </p:clrMapOvr>
  <mc:AlternateContent xmlns:mc="http://schemas.openxmlformats.org/markup-compatibility/2006" xmlns:p14="http://schemas.microsoft.com/office/powerpoint/2010/main">
    <mc:Choice Requires="p14">
      <p:transition spd="slow" p14:dur="2000" advTm="43308"/>
    </mc:Choice>
    <mc:Fallback xmlns="">
      <p:transition spd="slow" advTm="4330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609599"/>
          </a:xfrm>
        </p:spPr>
        <p:txBody>
          <a:bodyPr>
            <a:normAutofit fontScale="90000"/>
          </a:bodyPr>
          <a:lstStyle/>
          <a:p>
            <a:r>
              <a:rPr lang="en-US" dirty="0"/>
              <a:t>Voucher Renewal Funding</a:t>
            </a:r>
          </a:p>
        </p:txBody>
      </p:sp>
      <p:sp>
        <p:nvSpPr>
          <p:cNvPr id="3" name="Content Placeholder 2"/>
          <p:cNvSpPr>
            <a:spLocks noGrp="1"/>
          </p:cNvSpPr>
          <p:nvPr>
            <p:ph idx="1"/>
          </p:nvPr>
        </p:nvSpPr>
        <p:spPr>
          <a:xfrm>
            <a:off x="982133" y="1524000"/>
            <a:ext cx="7704667" cy="4876799"/>
          </a:xfrm>
        </p:spPr>
        <p:txBody>
          <a:bodyPr>
            <a:noAutofit/>
          </a:bodyPr>
          <a:lstStyle/>
          <a:p>
            <a:r>
              <a:rPr lang="en-US" dirty="0"/>
              <a:t>PHA’s pro-rated (at 100% for 2022) eligibility is compared to renewal funds obligated January through May 2022</a:t>
            </a:r>
          </a:p>
          <a:p>
            <a:r>
              <a:rPr lang="en-US" dirty="0"/>
              <a:t>If HAP obligations through May 2022 were less than pro-rated eligibility, the difference was obligated</a:t>
            </a:r>
          </a:p>
          <a:p>
            <a:r>
              <a:rPr lang="en-US" dirty="0"/>
              <a:t>Otherwise, if obligations exceeded pro-rated eligibility, the excess were reduced from subsequent obligations throughout the year</a:t>
            </a:r>
          </a:p>
        </p:txBody>
      </p:sp>
      <p:sp>
        <p:nvSpPr>
          <p:cNvPr id="4" name="Slide Number Placeholder 3">
            <a:extLst>
              <a:ext uri="{FF2B5EF4-FFF2-40B4-BE49-F238E27FC236}">
                <a16:creationId xmlns:a16="http://schemas.microsoft.com/office/drawing/2014/main" id="{CAAE74D3-8DE5-4A63-B3E8-E1295F7B0366}"/>
              </a:ext>
            </a:extLst>
          </p:cNvPr>
          <p:cNvSpPr>
            <a:spLocks noGrp="1"/>
          </p:cNvSpPr>
          <p:nvPr>
            <p:ph type="sldNum" sz="quarter" idx="12"/>
          </p:nvPr>
        </p:nvSpPr>
        <p:spPr/>
        <p:txBody>
          <a:bodyPr/>
          <a:lstStyle/>
          <a:p>
            <a:fld id="{C8938E3D-0EE2-494B-8369-54BF52ABFDA8}" type="slidenum">
              <a:rPr lang="en-US" smtClean="0"/>
              <a:t>8</a:t>
            </a:fld>
            <a:endParaRPr lang="en-US" dirty="0"/>
          </a:p>
        </p:txBody>
      </p:sp>
    </p:spTree>
    <p:extLst>
      <p:ext uri="{BB962C8B-B14F-4D97-AF65-F5344CB8AC3E}">
        <p14:creationId xmlns:p14="http://schemas.microsoft.com/office/powerpoint/2010/main" val="986930884"/>
      </p:ext>
    </p:extLst>
  </p:cSld>
  <p:clrMapOvr>
    <a:masterClrMapping/>
  </p:clrMapOvr>
  <mc:AlternateContent xmlns:mc="http://schemas.openxmlformats.org/markup-compatibility/2006" xmlns:p14="http://schemas.microsoft.com/office/powerpoint/2010/main">
    <mc:Choice Requires="p14">
      <p:transition spd="slow" p14:dur="2000" advTm="29243"/>
    </mc:Choice>
    <mc:Fallback xmlns="">
      <p:transition spd="slow" advTm="2924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52400"/>
            <a:ext cx="7704667" cy="1295400"/>
          </a:xfrm>
        </p:spPr>
        <p:txBody>
          <a:bodyPr>
            <a:normAutofit fontScale="90000"/>
          </a:bodyPr>
          <a:lstStyle/>
          <a:p>
            <a:br>
              <a:rPr lang="en-US" dirty="0"/>
            </a:br>
            <a:r>
              <a:rPr lang="en-US" dirty="0"/>
              <a:t>Voucher Renewal Funding-Expansion MTW PHAs</a:t>
            </a:r>
            <a:br>
              <a:rPr lang="en-US" dirty="0"/>
            </a:br>
            <a:endParaRPr lang="en-US" dirty="0"/>
          </a:p>
        </p:txBody>
      </p:sp>
      <p:sp>
        <p:nvSpPr>
          <p:cNvPr id="3" name="Content Placeholder 2"/>
          <p:cNvSpPr>
            <a:spLocks noGrp="1"/>
          </p:cNvSpPr>
          <p:nvPr>
            <p:ph idx="1"/>
          </p:nvPr>
        </p:nvSpPr>
        <p:spPr>
          <a:xfrm>
            <a:off x="762000" y="1219200"/>
            <a:ext cx="8077200" cy="5486400"/>
          </a:xfrm>
        </p:spPr>
        <p:txBody>
          <a:bodyPr>
            <a:noAutofit/>
          </a:bodyPr>
          <a:lstStyle/>
          <a:p>
            <a:r>
              <a:rPr lang="en-US" sz="2000" dirty="0"/>
              <a:t>HAP renewal funding eligibility for MTW agencies was calculated based on each MTW agency's actual expenses for the previous calendar year (known as the re-benchmark year). </a:t>
            </a:r>
          </a:p>
          <a:p>
            <a:pPr marL="457200" lvl="1" indent="0">
              <a:buNone/>
            </a:pPr>
            <a:r>
              <a:rPr lang="en-US" dirty="0"/>
              <a:t>(1) The previous Calendar Year's HAP expenses reported in the Voucher Management System (VMS), and </a:t>
            </a:r>
          </a:p>
          <a:p>
            <a:pPr marL="457200" lvl="1" indent="0">
              <a:buNone/>
            </a:pPr>
            <a:r>
              <a:rPr lang="en-US" dirty="0"/>
              <a:t>(2) the previous CY's eligible non-HAP MTW expenses reported in VMS. </a:t>
            </a:r>
          </a:p>
          <a:p>
            <a:r>
              <a:rPr lang="en-US" sz="2000" dirty="0"/>
              <a:t>MTW HAP renewal funding is subject to an MTW Renewal Eligibility Cap derived from the number of units authorized under the MTW agency's ACC</a:t>
            </a:r>
          </a:p>
          <a:p>
            <a:r>
              <a:rPr lang="en-US" sz="2000" dirty="0"/>
              <a:t>The lower of the total combined HAP and non-HAP expenses or the MTW Renewal Eligibility Cap will then be adjusted by the Renewal Funding Inflation Factor (RFIF) and any national proration that applies to the HCV renewal appropriation to determine the MTW agency's actual CY HAP renewal funding.</a:t>
            </a:r>
            <a:endParaRPr lang="en-US" sz="2000" dirty="0">
              <a:highlight>
                <a:srgbClr val="FFFF00"/>
              </a:highlight>
            </a:endParaRPr>
          </a:p>
        </p:txBody>
      </p:sp>
      <p:sp>
        <p:nvSpPr>
          <p:cNvPr id="4" name="Slide Number Placeholder 3">
            <a:extLst>
              <a:ext uri="{FF2B5EF4-FFF2-40B4-BE49-F238E27FC236}">
                <a16:creationId xmlns:a16="http://schemas.microsoft.com/office/drawing/2014/main" id="{CAAE74D3-8DE5-4A63-B3E8-E1295F7B0366}"/>
              </a:ext>
            </a:extLst>
          </p:cNvPr>
          <p:cNvSpPr>
            <a:spLocks noGrp="1"/>
          </p:cNvSpPr>
          <p:nvPr>
            <p:ph type="sldNum" sz="quarter" idx="12"/>
          </p:nvPr>
        </p:nvSpPr>
        <p:spPr/>
        <p:txBody>
          <a:bodyPr/>
          <a:lstStyle/>
          <a:p>
            <a:fld id="{C8938E3D-0EE2-494B-8369-54BF52ABFDA8}" type="slidenum">
              <a:rPr lang="en-US" smtClean="0"/>
              <a:t>9</a:t>
            </a:fld>
            <a:endParaRPr lang="en-US" dirty="0"/>
          </a:p>
        </p:txBody>
      </p:sp>
    </p:spTree>
    <p:extLst>
      <p:ext uri="{BB962C8B-B14F-4D97-AF65-F5344CB8AC3E}">
        <p14:creationId xmlns:p14="http://schemas.microsoft.com/office/powerpoint/2010/main" val="521987674"/>
      </p:ext>
    </p:extLst>
  </p:cSld>
  <p:clrMapOvr>
    <a:masterClrMapping/>
  </p:clrMapOvr>
  <mc:AlternateContent xmlns:mc="http://schemas.openxmlformats.org/markup-compatibility/2006" xmlns:p14="http://schemas.microsoft.com/office/powerpoint/2010/main">
    <mc:Choice Requires="p14">
      <p:transition spd="slow" p14:dur="2000" advTm="81488"/>
    </mc:Choice>
    <mc:Fallback xmlns="">
      <p:transition spd="slow" advTm="81488"/>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16152</TotalTime>
  <Words>4956</Words>
  <Application>Microsoft Office PowerPoint</Application>
  <PresentationFormat>On-screen Show (4:3)</PresentationFormat>
  <Paragraphs>475</Paragraphs>
  <Slides>52</Slides>
  <Notes>49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Arial</vt:lpstr>
      <vt:lpstr>Calibri</vt:lpstr>
      <vt:lpstr>Corbel</vt:lpstr>
      <vt:lpstr>Segoe UI</vt:lpstr>
      <vt:lpstr>Wingdings</vt:lpstr>
      <vt:lpstr>Wingdings 3</vt:lpstr>
      <vt:lpstr>Parallax</vt:lpstr>
      <vt:lpstr>Housing Choice Voucher Program CY 2022 Implementation</vt:lpstr>
      <vt:lpstr>Agenda</vt:lpstr>
      <vt:lpstr> FFY 2022 Appropriations</vt:lpstr>
      <vt:lpstr>FFY 2022 Appropriations</vt:lpstr>
      <vt:lpstr>Voucher Renewal Funding</vt:lpstr>
      <vt:lpstr>Voucher Renewal Funding</vt:lpstr>
      <vt:lpstr>Voucher Renewal Funding</vt:lpstr>
      <vt:lpstr>Voucher Renewal Funding</vt:lpstr>
      <vt:lpstr> Voucher Renewal Funding-Expansion MTW PHAs </vt:lpstr>
      <vt:lpstr>Offset for Reallocation</vt:lpstr>
      <vt:lpstr>Offset for Reallocation</vt:lpstr>
      <vt:lpstr>Renewal Disbursements</vt:lpstr>
      <vt:lpstr>Renewal Disbursements</vt:lpstr>
      <vt:lpstr>CY 2022 HAP Set-Aside</vt:lpstr>
      <vt:lpstr>CY 2022 HAP Set-Aside</vt:lpstr>
      <vt:lpstr>CY 2022 HAP Set-Aside</vt:lpstr>
      <vt:lpstr>CY 2022 HAP Set-Aside</vt:lpstr>
      <vt:lpstr>CY 2022 HAP Set-Aside</vt:lpstr>
      <vt:lpstr>CY 2022 HAP Set-Aside</vt:lpstr>
      <vt:lpstr>CY 2022 HAP Set-Aside</vt:lpstr>
      <vt:lpstr>CY 2022 HAP Set-Aside</vt:lpstr>
      <vt:lpstr>CY 2022 HAP Set-Aside</vt:lpstr>
      <vt:lpstr>CY 2022 HAP Set-Aside</vt:lpstr>
      <vt:lpstr>CY 2022 HAP Set-Aside</vt:lpstr>
      <vt:lpstr>CY 2022 HAP Set-Aside</vt:lpstr>
      <vt:lpstr>CY 2022 HAP Set-Aside</vt:lpstr>
      <vt:lpstr>CY 2022 HAP Set-Aside</vt:lpstr>
      <vt:lpstr>CY 2022 HAP Set-Aside</vt:lpstr>
      <vt:lpstr>CY 2022 HAP Set-Aside</vt:lpstr>
      <vt:lpstr>CY 2022 HAP Set-Aside </vt:lpstr>
      <vt:lpstr>CY 2022 HAP Set-Aside</vt:lpstr>
      <vt:lpstr>CY 2022 HAP Set-Aside</vt:lpstr>
      <vt:lpstr>CY 2022 HAP Set-Aside</vt:lpstr>
      <vt:lpstr>CY 2022 HAP Set-Aside</vt:lpstr>
      <vt:lpstr>CY 2022 HAP Set-Aside</vt:lpstr>
      <vt:lpstr>CY 2022 HAP Set-Aside</vt:lpstr>
      <vt:lpstr>Administrative Fees</vt:lpstr>
      <vt:lpstr>Administrative Fees</vt:lpstr>
      <vt:lpstr>Administrative Fees</vt:lpstr>
      <vt:lpstr>Administrative Fees</vt:lpstr>
      <vt:lpstr>Administrative Fees</vt:lpstr>
      <vt:lpstr>Administrative Fees</vt:lpstr>
      <vt:lpstr>Tenant Protection Vouchers</vt:lpstr>
      <vt:lpstr>Tenant Protection Vouchers</vt:lpstr>
      <vt:lpstr>HUD-VASH Funding</vt:lpstr>
      <vt:lpstr>Tribal HUD-VASH Renewals</vt:lpstr>
      <vt:lpstr>Mainstream Vouchers</vt:lpstr>
      <vt:lpstr>Family Unification Program (FUP)</vt:lpstr>
      <vt:lpstr>Mobility-related Services</vt:lpstr>
      <vt:lpstr>New HCV Incremental Vouchers</vt:lpstr>
      <vt:lpstr>HCVP Financial Management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Choice Voucher Program CY 2019 Implementation</dc:title>
  <dc:creator>Kennedy, Rachel E</dc:creator>
  <cp:lastModifiedBy>Kennedy, Rachel E</cp:lastModifiedBy>
  <cp:revision>172</cp:revision>
  <dcterms:created xsi:type="dcterms:W3CDTF">2019-04-15T18:34:13Z</dcterms:created>
  <dcterms:modified xsi:type="dcterms:W3CDTF">2022-08-19T17:06:02Z</dcterms:modified>
</cp:coreProperties>
</file>