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</p:sldMasterIdLst>
  <p:notesMasterIdLst>
    <p:notesMasterId r:id="rId21"/>
  </p:notesMasterIdLst>
  <p:handoutMasterIdLst>
    <p:handoutMasterId r:id="rId22"/>
  </p:handoutMasterIdLst>
  <p:sldIdLst>
    <p:sldId id="296" r:id="rId7"/>
    <p:sldId id="280" r:id="rId8"/>
    <p:sldId id="273" r:id="rId9"/>
    <p:sldId id="271" r:id="rId10"/>
    <p:sldId id="288" r:id="rId11"/>
    <p:sldId id="294" r:id="rId12"/>
    <p:sldId id="290" r:id="rId13"/>
    <p:sldId id="291" r:id="rId14"/>
    <p:sldId id="292" r:id="rId15"/>
    <p:sldId id="281" r:id="rId16"/>
    <p:sldId id="282" r:id="rId17"/>
    <p:sldId id="279" r:id="rId18"/>
    <p:sldId id="264" r:id="rId19"/>
    <p:sldId id="283" r:id="rId2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00"/>
    <a:srgbClr val="D24307"/>
    <a:srgbClr val="DD441B"/>
    <a:srgbClr val="EC590C"/>
    <a:srgbClr val="B71812"/>
    <a:srgbClr val="EB6514"/>
    <a:srgbClr val="BB3A07"/>
    <a:srgbClr val="FFAA17"/>
    <a:srgbClr val="FF9C26"/>
    <a:srgbClr val="FF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2" y="-10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com, Sandra" userId="773a0d31-9be7-4ebb-8094-afde8ef0ec85" providerId="ADAL" clId="{6744A163-EEF0-4724-B2D6-C668B9FDE663}"/>
    <pc:docChg chg="modSld">
      <pc:chgData name="Norcom, Sandra" userId="773a0d31-9be7-4ebb-8094-afde8ef0ec85" providerId="ADAL" clId="{6744A163-EEF0-4724-B2D6-C668B9FDE663}" dt="2019-12-30T15:45:20.545" v="20" actId="20577"/>
      <pc:docMkLst>
        <pc:docMk/>
      </pc:docMkLst>
      <pc:sldChg chg="modSp">
        <pc:chgData name="Norcom, Sandra" userId="773a0d31-9be7-4ebb-8094-afde8ef0ec85" providerId="ADAL" clId="{6744A163-EEF0-4724-B2D6-C668B9FDE663}" dt="2019-12-30T15:45:20.545" v="20" actId="20577"/>
        <pc:sldMkLst>
          <pc:docMk/>
          <pc:sldMk cId="2420852375" sldId="280"/>
        </pc:sldMkLst>
        <pc:spChg chg="mod">
          <ac:chgData name="Norcom, Sandra" userId="773a0d31-9be7-4ebb-8094-afde8ef0ec85" providerId="ADAL" clId="{6744A163-EEF0-4724-B2D6-C668B9FDE663}" dt="2019-12-30T15:45:20.545" v="20" actId="20577"/>
          <ac:spMkLst>
            <pc:docMk/>
            <pc:sldMk cId="2420852375" sldId="28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0225-8CAA-42C4-BA97-11B0D9202F0A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DA61-0D11-47FE-A491-CCDB854EA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7250A1E-3CED-4794-A831-4CDBC801973E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3D7FB79-E518-46C3-8E9D-C78CEF655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FB79-E518-46C3-8E9D-C78CEF6553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53E451-3C8E-43DC-B2C5-0B3FF6E0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598A8C-CE48-4593-B7B9-B23B7B20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CBE791-60C6-4563-98E9-D65FA288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228600" y="5334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724C44-ED2A-4C3B-8345-4D5416B3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F2D573-66ED-47EF-BBA7-FCF95D32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043E37-BE62-4844-A392-11CAE301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861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08F7FD-D504-43D9-B33E-C77BF539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442D0-A6FE-4FA2-AD32-C4F70304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52F48-5980-48D2-A9F0-5435496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01AAFD-EFC6-49AE-BD4A-11161CC4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014887-C894-4CEB-AA7F-8AB06AC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A1A1F4-C14A-458A-8168-EA2031A9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0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6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E8F82F-5AA4-4237-9A94-769099E3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61599B-2352-4724-A6EB-9CF5CAFD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DD0D94-1D00-4E6A-BB60-C5FC49EF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606784-81B6-4CA1-B8CA-DDB025F1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A49CD0-17D7-4CA9-98B8-0002581C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8A581F-D550-41FD-96A5-D049A42B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76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74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76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F82E11-725F-44E9-BFEF-A45865B3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2BC811-9F57-4211-A43B-E688A112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385B5D-B4C9-40F1-BC3C-6B66F16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6A1189-FF12-4BE8-BA4C-DE1FDB42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92CBB4-E50E-460F-BDA8-9ACC777C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FE83CC-B17C-43E9-8972-39282CC0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4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B41836-D6E3-4D6D-A475-8A528BFB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BAE9A-2123-4B6D-BD48-CB508669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6A2DF6-89B3-40C7-A648-A4E8954C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0244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024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66449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76D9C5-B706-4771-A20E-37CF554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C1DAF2-07F5-47A7-AD66-132DCF2F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306BEBD-4C88-4DED-9D85-5B03AA77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92D561-8330-4C56-8FE0-4603AE26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C8631F-5C36-436A-996B-9D464EA6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55E474-FEA7-498A-A635-090BB7D6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1C47E0-4131-4BBD-98AD-9CCA9D5D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3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228600" y="685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B3E5AF0-4EB2-42D7-BF7A-2EDB0F3D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0B4012-5123-4FB4-A5B2-FEB2C32B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9028-CCCF-4A2A-9625-BC2947D4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67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890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D4D36E-1A52-45B8-9D55-1AF6B519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83DF6B-3018-479F-A3F6-70E872E9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79C0B5-7313-427B-AEAA-AF614B3F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16C58EF-E281-48CE-A83E-0153A041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DE5E44-35FD-476F-A2F1-F81A9EC2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CC0206-73B6-4259-AEC9-0F17F65F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76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74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76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E1C9BF4-1748-40B8-80C9-9C2BBAA0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B76582-2771-40ED-AD02-A7542724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9088AA-EA6A-4C9B-BF9E-D6D22018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6105CE-1A7A-48B6-96B9-4C87028C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482B90-2254-4B4F-979A-5C6AA297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F409C2-BAFC-4B50-9C95-EBCDC08E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D1DF8C-582F-42BC-BB06-32E11DD7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666AD2-028A-460C-B2D4-7C3513DB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73CE11-7723-48CE-8606-5A580DC6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61" y="45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211" y="4572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361" y="16192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A3BF3F-7E0B-456D-9C9C-EFE8DB57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663DD1-E203-4493-B317-6BF6949A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0BC29A4-113D-4C8A-A48A-F95710D9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7EC8625-C85E-4A53-B9AB-D7E4CC4F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F75DF2-BB97-4405-BEA0-87119001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A8679-E963-4059-8C6F-49C598DD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27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pitchFamily="26" charset="0"/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HUD.gov/</a:t>
            </a:r>
            <a:r>
              <a:rPr lang="en-US" dirty="0" err="1"/>
              <a:t>StrongFamilies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362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26" charset="0"/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27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pitchFamily="26" charset="0"/>
              </a:defRPr>
            </a:lvl1pPr>
          </a:lstStyle>
          <a:p>
            <a:r>
              <a:rPr lang="en-US" dirty="0"/>
              <a:t>May &amp; June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HUD.gov/</a:t>
            </a:r>
            <a:r>
              <a:rPr lang="en-US" dirty="0" err="1"/>
              <a:t>StrongFamilies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362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26" charset="0"/>
              </a:defRPr>
            </a:lvl1pPr>
          </a:lstStyle>
          <a:p>
            <a:fld id="{4729624D-A31A-483B-890F-57E806E4F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5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rongFamilies@HUD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ypeople.gov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.gov/strongFamilie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690F3-AC3F-4711-B84E-5D75CAC8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HUD.gov/StrongFamilies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54AFF-445D-4457-A2E8-2B6B17A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24D-A31A-483B-890F-57E806E4F80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D67437-5FAF-4CE2-92A3-9D66D4F38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548"/>
            <a:ext cx="8229600" cy="1189038"/>
          </a:xfrm>
        </p:spPr>
        <p:txBody>
          <a:bodyPr/>
          <a:lstStyle/>
          <a:p>
            <a:r>
              <a:rPr lang="en-US" dirty="0"/>
              <a:t>HUD’s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Support Public Housing Authorities and Multifamily owners to host resource fairs in May and June by connecting participating communities with: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Key Federal Agencies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National Nonprofits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Service Organizations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745318-D792-4E9C-AF3D-E63C303D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53744-D6EF-466B-BA99-5648870B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CC77A2-1F3D-426E-97D0-9DBD4C43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90"/>
            <a:ext cx="8229600" cy="1189038"/>
          </a:xfrm>
        </p:spPr>
        <p:txBody>
          <a:bodyPr/>
          <a:lstStyle/>
          <a:p>
            <a:r>
              <a:rPr lang="en-US" dirty="0"/>
              <a:t>How You Can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1728"/>
            <a:ext cx="83820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Host a resource event in your community this May and June.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event can include anything from: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Job Fairs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STEM Educational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Literacy Trainings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Health Clinics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480731-E060-4DBF-BF64-30C14F67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DAA49F-948B-467E-A2B4-1784A5D2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5A06EE-6A7E-4567-8CE7-AC6D9B20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6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en-US" sz="3600" b="0" dirty="0">
                <a:solidFill>
                  <a:prstClr val="black"/>
                </a:solidFill>
              </a:rPr>
              <a:t>Your Impact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595438"/>
            <a:ext cx="3008313" cy="4530725"/>
          </a:xfrm>
        </p:spPr>
        <p:txBody>
          <a:bodyPr/>
          <a:lstStyle/>
          <a:p>
            <a:r>
              <a:rPr lang="en-US" b="1" dirty="0"/>
              <a:t>Terre Haute Housing Authority</a:t>
            </a:r>
          </a:p>
          <a:p>
            <a:r>
              <a:rPr lang="en-US" u="sng" dirty="0"/>
              <a:t>Partners:</a:t>
            </a:r>
            <a:r>
              <a:rPr lang="en-US" b="1" dirty="0"/>
              <a:t> </a:t>
            </a:r>
            <a:r>
              <a:rPr lang="en-US" dirty="0"/>
              <a:t>Fatherhood Coalition</a:t>
            </a:r>
          </a:p>
          <a:p>
            <a:r>
              <a:rPr lang="en-US" dirty="0"/>
              <a:t>Children’s Bureau</a:t>
            </a:r>
          </a:p>
          <a:p>
            <a:r>
              <a:rPr lang="en-US" dirty="0"/>
              <a:t>Catholic Charities</a:t>
            </a:r>
            <a:br>
              <a:rPr lang="en-US" dirty="0"/>
            </a:br>
            <a:r>
              <a:rPr lang="en-US" dirty="0"/>
              <a:t>HIV Coordination Services</a:t>
            </a:r>
          </a:p>
          <a:p>
            <a:r>
              <a:rPr lang="en-US" dirty="0"/>
              <a:t>Indian Legal Services</a:t>
            </a:r>
          </a:p>
          <a:p>
            <a:r>
              <a:rPr lang="en-US" u="sng" dirty="0"/>
              <a:t>Attendance:</a:t>
            </a:r>
            <a:r>
              <a:rPr lang="en-US" dirty="0"/>
              <a:t> 125</a:t>
            </a:r>
          </a:p>
          <a:p>
            <a:endParaRPr lang="en-US" dirty="0"/>
          </a:p>
          <a:p>
            <a:r>
              <a:rPr lang="en-US" b="1" dirty="0"/>
              <a:t>Rockford Housing Authority</a:t>
            </a:r>
          </a:p>
          <a:p>
            <a:r>
              <a:rPr lang="en-US" i="1" dirty="0"/>
              <a:t>Barbeque Family Fun Day</a:t>
            </a:r>
          </a:p>
          <a:p>
            <a:r>
              <a:rPr lang="en-US" u="sng" dirty="0"/>
              <a:t>Partners:</a:t>
            </a:r>
            <a:r>
              <a:rPr lang="en-US" dirty="0"/>
              <a:t> Rockford Park District</a:t>
            </a:r>
          </a:p>
          <a:p>
            <a:r>
              <a:rPr lang="en-US" dirty="0"/>
              <a:t>Boys and Girls Club</a:t>
            </a:r>
          </a:p>
          <a:p>
            <a:r>
              <a:rPr lang="en-US" dirty="0"/>
              <a:t>Community Organizations </a:t>
            </a:r>
            <a:r>
              <a:rPr lang="en-US" u="sng" dirty="0"/>
              <a:t>Attendance:</a:t>
            </a:r>
            <a:r>
              <a:rPr lang="en-US" dirty="0"/>
              <a:t> 500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1639918" cy="109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95438"/>
            <a:ext cx="1532181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733800"/>
            <a:ext cx="1119187" cy="10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99" y="381000"/>
            <a:ext cx="1769236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940842"/>
            <a:ext cx="16764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1494"/>
            <a:ext cx="127454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h21952\AppData\Local\Microsoft\Windows\Temporary Internet Files\Content.Outlook\JZ7TSRDN\DepSec_youth_taskbot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63" y="4152798"/>
            <a:ext cx="2677142" cy="17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21952\AppData\Local\Microsoft\Windows\Temporary Internet Files\Content.Outlook\JZ7TSRDN\building bridges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99" y="2940843"/>
            <a:ext cx="1788730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h21952\AppData\Local\Microsoft\Windows\Temporary Internet Files\Content.Outlook\JZ7TSRDN\RRHA_Student_Group_Photo_certificates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12773"/>
            <a:ext cx="2729816" cy="13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EFB68F1-406B-4299-A33B-16EBF91E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0103FAE-E305-4915-805C-D92A1690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CDFFDBB-8AF4-4F38-BEAA-ED644440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1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281"/>
            <a:ext cx="8229600" cy="1189038"/>
          </a:xfrm>
        </p:spPr>
        <p:txBody>
          <a:bodyPr/>
          <a:lstStyle/>
          <a:p>
            <a:r>
              <a:rPr lang="en-US" dirty="0"/>
              <a:t>Register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More than </a:t>
            </a:r>
            <a:r>
              <a:rPr lang="en-US" u="sng" dirty="0"/>
              <a:t>1,000</a:t>
            </a:r>
            <a:r>
              <a:rPr lang="en-US" dirty="0"/>
              <a:t> communities have taken part in past events</a:t>
            </a:r>
          </a:p>
          <a:p>
            <a:endParaRPr lang="en-US" dirty="0"/>
          </a:p>
          <a:p>
            <a:r>
              <a:rPr lang="en-US" dirty="0"/>
              <a:t>Receive HUD Strong Families updates</a:t>
            </a:r>
          </a:p>
          <a:p>
            <a:endParaRPr lang="en-US" dirty="0"/>
          </a:p>
          <a:p>
            <a:r>
              <a:rPr lang="en-US" dirty="0"/>
              <a:t>Register soon!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362200" cy="365125"/>
          </a:xfrm>
        </p:spPr>
        <p:txBody>
          <a:bodyPr/>
          <a:lstStyle/>
          <a:p>
            <a:fld id="{4729624D-A31A-483B-890F-57E806E4F8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892488-AB39-4A09-B6D0-988CBD45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E06B90-8AE9-4A1F-9083-EA4C3E01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</p:spTree>
    <p:extLst>
      <p:ext uri="{BB962C8B-B14F-4D97-AF65-F5344CB8AC3E}">
        <p14:creationId xmlns:p14="http://schemas.microsoft.com/office/powerpoint/2010/main" val="311048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50E3-C8BF-4526-A0F8-7A9EB7C2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89038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B5E4-7F12-47F7-8905-E8D43FCF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r>
              <a:rPr lang="en-US" dirty="0"/>
              <a:t>Ideas?</a:t>
            </a:r>
          </a:p>
          <a:p>
            <a:pPr marL="0" indent="0" algn="ctr">
              <a:buNone/>
            </a:pPr>
            <a:r>
              <a:rPr lang="en-US" dirty="0"/>
              <a:t>Share your story! </a:t>
            </a: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StrongFamilies@HUD.gov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821EC-81A1-4908-808F-A049B136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HUD.gov/StrongFamilies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C909A-E3D3-4C1E-BA59-8816905D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24D-A31A-483B-890F-57E806E4F8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HUD Strong Families Initiative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- June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848600" cy="167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Fathers,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and Children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0A7C16E-FBCF-47F9-8C5E-CDB8AA4B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0A753F-9EC2-4C2D-8E60-01BC217D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DBAC95-26C0-473F-BC21-17A008A3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5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strengthen, empower, and improve the quality of life for HUD-assisted families.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HUD Strong Families provides fathers, mothers and children access to local resources for:</a:t>
            </a:r>
            <a:br>
              <a:rPr lang="en-US" sz="2400" dirty="0"/>
            </a:br>
            <a:endParaRPr lang="en-US" sz="24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Economic Empowerment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24209D-98FB-4049-9BDD-4415B5E3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F090FB-8918-47F5-902D-332E0921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C7AD56-DF1E-4DCA-9456-DEC50331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 Strong Families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Builds upon longstanding Father’s Day efforts to involve fathers in the lives of their children.</a:t>
            </a:r>
          </a:p>
          <a:p>
            <a:endParaRPr lang="en-US" sz="2400" dirty="0"/>
          </a:p>
          <a:p>
            <a:r>
              <a:rPr lang="en-US" sz="2400" dirty="0"/>
              <a:t>Our focus includes mothers, children and parents of all kinds.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Provides an ideal opportunity for communities to deliver a wide variety of resources to families.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0B0EE7-D579-40E0-BD9D-03CCCC1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778CBD-9C6C-468B-B883-2ADA6A4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779850-9C1E-4BF5-8DA0-DC57AFEA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6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Families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599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Children reared in </a:t>
            </a:r>
            <a:r>
              <a:rPr lang="en-US" sz="2400" b="1" dirty="0"/>
              <a:t>safe and nurturing families and neighborhoods,</a:t>
            </a:r>
            <a:r>
              <a:rPr lang="en-US" sz="2400" dirty="0"/>
              <a:t> free from maltreatment and other adverse childhood experiences, are more likely to have </a:t>
            </a:r>
            <a:r>
              <a:rPr lang="en-US" sz="2400" b="1" dirty="0"/>
              <a:t>better outcomes as adults.</a:t>
            </a: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askerville Old Face" panose="02020602080505020303" pitchFamily="18" charset="0"/>
              </a:rPr>
              <a:t>Source:</a:t>
            </a:r>
            <a:r>
              <a:rPr lang="en-US" sz="2400" dirty="0">
                <a:latin typeface="Baskerville Old Face" panose="02020602080505020303" pitchFamily="18" charset="0"/>
              </a:rPr>
              <a:t> Maternal, Infant, and Child Health, </a:t>
            </a:r>
            <a:r>
              <a:rPr lang="en-US" sz="2400" i="1" dirty="0">
                <a:latin typeface="Baskerville Old Face" panose="02020602080505020303" pitchFamily="18" charset="0"/>
              </a:rPr>
              <a:t>Healthy People 2020 </a:t>
            </a:r>
            <a:r>
              <a:rPr lang="en-US" sz="2400" dirty="0">
                <a:latin typeface="Baskerville Old Face" panose="02020602080505020303" pitchFamily="18" charset="0"/>
              </a:rPr>
              <a:t>(</a:t>
            </a:r>
            <a:r>
              <a:rPr lang="en-US" sz="2400" dirty="0">
                <a:latin typeface="Baskerville Old Face" panose="02020602080505020303" pitchFamily="18" charset="0"/>
                <a:hlinkClick r:id="rId2"/>
              </a:rPr>
              <a:t>healthypeople.gov</a:t>
            </a:r>
            <a:r>
              <a:rPr lang="en-US" sz="2400" dirty="0">
                <a:latin typeface="Baskerville Old Face" panose="02020602080505020303" pitchFamily="18" charset="0"/>
              </a:rPr>
              <a:t>)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0B0EE7-D579-40E0-BD9D-03CCCC1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778CBD-9C6C-468B-B883-2ADA6A4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779850-9C1E-4BF5-8DA0-DC57AFEA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7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Fathers Matter!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599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Fathers in the community can provide boys with </a:t>
            </a:r>
            <a:r>
              <a:rPr lang="en-US" sz="2400" b="1" dirty="0"/>
              <a:t>role models and mentors.</a:t>
            </a:r>
          </a:p>
          <a:p>
            <a:endParaRPr lang="en-US" sz="2400" dirty="0"/>
          </a:p>
          <a:p>
            <a:r>
              <a:rPr lang="en-US" sz="2400" dirty="0"/>
              <a:t>Their presence may indicate other neighborhood factors that benefit families, like </a:t>
            </a:r>
            <a:r>
              <a:rPr lang="en-US" sz="2400" b="1" dirty="0"/>
              <a:t>lower incarceration rates and better job opportunities.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Baskerville Old Face" panose="02020602080505020303" pitchFamily="18" charset="0"/>
              </a:rPr>
              <a:t>Source:</a:t>
            </a:r>
            <a:r>
              <a:rPr lang="en-US" sz="2400" dirty="0">
                <a:latin typeface="Baskerville Old Face" panose="02020602080505020303" pitchFamily="18" charset="0"/>
              </a:rPr>
              <a:t> The Upshot, </a:t>
            </a:r>
            <a:r>
              <a:rPr lang="en-US" sz="2400" i="1" dirty="0">
                <a:latin typeface="Baskerville Old Face" panose="02020602080505020303" pitchFamily="18" charset="0"/>
              </a:rPr>
              <a:t>The New York Times</a:t>
            </a:r>
            <a:r>
              <a:rPr lang="en-US" sz="2400" dirty="0">
                <a:latin typeface="Baskerville Old Face" panose="02020602080505020303" pitchFamily="18" charset="0"/>
              </a:rPr>
              <a:t> (March 19, 2018)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0B0EE7-D579-40E0-BD9D-03CCCC1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778CBD-9C6C-468B-B883-2ADA6A4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779850-9C1E-4BF5-8DA0-DC57AFEA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5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1925"/>
            <a:ext cx="8382000" cy="4968875"/>
          </a:xfrm>
        </p:spPr>
        <p:txBody>
          <a:bodyPr/>
          <a:lstStyle/>
          <a:p>
            <a:r>
              <a:rPr lang="en-US" sz="2400" dirty="0"/>
              <a:t>Health</a:t>
            </a:r>
          </a:p>
          <a:p>
            <a:pPr lvl="1"/>
            <a:r>
              <a:rPr lang="en-US" sz="2000" dirty="0"/>
              <a:t>Nutrition &amp; Fitness</a:t>
            </a:r>
          </a:p>
          <a:p>
            <a:pPr lvl="1"/>
            <a:r>
              <a:rPr lang="en-US" sz="2000" dirty="0"/>
              <a:t>Mental Health</a:t>
            </a:r>
          </a:p>
          <a:p>
            <a:pPr lvl="1"/>
            <a:r>
              <a:rPr lang="en-US" sz="2000" dirty="0"/>
              <a:t>Disease Prevention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High School &amp; GED</a:t>
            </a:r>
          </a:p>
          <a:p>
            <a:pPr lvl="1"/>
            <a:r>
              <a:rPr lang="en-US" sz="2000" dirty="0"/>
              <a:t>FAFSA &amp; Post-Secondary</a:t>
            </a:r>
          </a:p>
          <a:p>
            <a:pPr lvl="1"/>
            <a:r>
              <a:rPr lang="en-US" sz="2000" dirty="0"/>
              <a:t>Job Training</a:t>
            </a:r>
          </a:p>
          <a:p>
            <a:pPr lvl="1"/>
            <a:r>
              <a:rPr lang="en-US" sz="2000" dirty="0"/>
              <a:t>STEM</a:t>
            </a:r>
          </a:p>
          <a:p>
            <a:r>
              <a:rPr lang="en-US" sz="2400" dirty="0"/>
              <a:t>Economic Empowerment</a:t>
            </a:r>
          </a:p>
          <a:p>
            <a:pPr lvl="1"/>
            <a:r>
              <a:rPr lang="en-US" sz="2000" dirty="0"/>
              <a:t>Stable employment</a:t>
            </a:r>
          </a:p>
          <a:p>
            <a:pPr lvl="1"/>
            <a:r>
              <a:rPr lang="en-US" sz="2000" dirty="0"/>
              <a:t>Financial literacy</a:t>
            </a:r>
          </a:p>
          <a:p>
            <a:pPr lvl="1"/>
            <a:r>
              <a:rPr lang="en-US" sz="2000" dirty="0"/>
              <a:t>Economic self-sufficiency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24209D-98FB-4049-9BDD-4415B5E3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F090FB-8918-47F5-902D-332E0921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C7AD56-DF1E-4DCA-9456-DEC50331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2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Your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021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Resources on the </a:t>
            </a:r>
            <a:r>
              <a:rPr lang="en-US" sz="2400" dirty="0">
                <a:hlinkClick r:id="rId2"/>
              </a:rPr>
              <a:t>HUD Strong Families </a:t>
            </a:r>
            <a:r>
              <a:rPr lang="en-US" sz="2400" dirty="0"/>
              <a:t>website:</a:t>
            </a:r>
          </a:p>
          <a:p>
            <a:endParaRPr lang="en-US" sz="2400" dirty="0"/>
          </a:p>
          <a:p>
            <a:r>
              <a:rPr lang="en-US" sz="2400" dirty="0"/>
              <a:t>Event Ideas</a:t>
            </a:r>
          </a:p>
          <a:p>
            <a:pPr lvl="1"/>
            <a:r>
              <a:rPr lang="en-US" sz="2000" dirty="0"/>
              <a:t>Tips for a Successful Event</a:t>
            </a:r>
          </a:p>
          <a:p>
            <a:pPr lvl="1"/>
            <a:r>
              <a:rPr lang="en-US" sz="2000" dirty="0"/>
              <a:t>Photos and flyers from previous events</a:t>
            </a:r>
          </a:p>
          <a:p>
            <a:r>
              <a:rPr lang="en-US" sz="2400" dirty="0"/>
              <a:t>Marketing Materials</a:t>
            </a:r>
          </a:p>
          <a:p>
            <a:pPr lvl="1"/>
            <a:r>
              <a:rPr lang="en-US" sz="2000" dirty="0"/>
              <a:t>Flyers</a:t>
            </a:r>
          </a:p>
          <a:p>
            <a:pPr lvl="1"/>
            <a:r>
              <a:rPr lang="en-US" sz="2000" dirty="0"/>
              <a:t>Posters</a:t>
            </a:r>
          </a:p>
          <a:p>
            <a:r>
              <a:rPr lang="en-US" sz="2400" dirty="0">
                <a:cs typeface="Arial" panose="020B0604020202020204" pitchFamily="34" charset="0"/>
              </a:rPr>
              <a:t>FAQs</a:t>
            </a:r>
          </a:p>
          <a:p>
            <a:r>
              <a:rPr lang="en-US" sz="2400" dirty="0">
                <a:cs typeface="Arial" panose="020B0604020202020204" pitchFamily="34" charset="0"/>
              </a:rPr>
              <a:t>And more!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24209D-98FB-4049-9BDD-4415B5E3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F090FB-8918-47F5-902D-332E0921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C7AD56-DF1E-4DCA-9456-DEC50331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9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382000" cy="4648199"/>
          </a:xfrm>
        </p:spPr>
        <p:txBody>
          <a:bodyPr numCol="2"/>
          <a:lstStyle/>
          <a:p>
            <a:r>
              <a:rPr lang="en-US" sz="2400" dirty="0"/>
              <a:t>Businesses</a:t>
            </a:r>
          </a:p>
          <a:p>
            <a:pPr lvl="1"/>
            <a:r>
              <a:rPr lang="en-US" sz="2000" dirty="0"/>
              <a:t>Grocery stores</a:t>
            </a:r>
          </a:p>
          <a:p>
            <a:pPr lvl="1"/>
            <a:r>
              <a:rPr lang="en-US" sz="2000" dirty="0"/>
              <a:t>Barbershops</a:t>
            </a:r>
            <a:endParaRPr lang="en-US" sz="2400" dirty="0"/>
          </a:p>
          <a:p>
            <a:r>
              <a:rPr lang="en-US" sz="2400" dirty="0"/>
              <a:t>Institutions</a:t>
            </a:r>
          </a:p>
          <a:p>
            <a:pPr lvl="1"/>
            <a:r>
              <a:rPr lang="en-US" sz="2000" dirty="0"/>
              <a:t>Libraries</a:t>
            </a:r>
          </a:p>
          <a:p>
            <a:pPr lvl="1"/>
            <a:r>
              <a:rPr lang="en-US" sz="2000" dirty="0"/>
              <a:t>Schools</a:t>
            </a:r>
          </a:p>
          <a:p>
            <a:pPr lvl="1"/>
            <a:r>
              <a:rPr lang="en-US" sz="2000" dirty="0"/>
              <a:t>Community Colleges</a:t>
            </a:r>
          </a:p>
          <a:p>
            <a:r>
              <a:rPr lang="en-US" sz="2400" dirty="0"/>
              <a:t>Radio stations</a:t>
            </a:r>
          </a:p>
          <a:p>
            <a:r>
              <a:rPr lang="en-US" sz="2400" dirty="0"/>
              <a:t>Other PHAs &amp; Multifamily owners</a:t>
            </a:r>
          </a:p>
          <a:p>
            <a:r>
              <a:rPr lang="en-US" sz="2400" dirty="0"/>
              <a:t>Faith-based groups</a:t>
            </a:r>
          </a:p>
          <a:p>
            <a:r>
              <a:rPr lang="en-US" sz="2400" dirty="0"/>
              <a:t>Community groups</a:t>
            </a:r>
          </a:p>
          <a:p>
            <a:pPr lvl="1"/>
            <a:r>
              <a:rPr lang="en-US" sz="2000" dirty="0"/>
              <a:t>Boys &amp; Girls Clubs</a:t>
            </a:r>
          </a:p>
          <a:p>
            <a:pPr lvl="1"/>
            <a:r>
              <a:rPr lang="en-US" sz="2000" dirty="0"/>
              <a:t>YMCA / YWCA</a:t>
            </a:r>
          </a:p>
          <a:p>
            <a:r>
              <a:rPr lang="en-US" sz="2400" dirty="0"/>
              <a:t>Service organizations</a:t>
            </a:r>
          </a:p>
          <a:p>
            <a:pPr lvl="1"/>
            <a:r>
              <a:rPr lang="en-US" sz="2000" dirty="0"/>
              <a:t>Lions</a:t>
            </a:r>
          </a:p>
          <a:p>
            <a:pPr lvl="1"/>
            <a:r>
              <a:rPr lang="en-US" sz="2000" dirty="0"/>
              <a:t>Kiwanis</a:t>
            </a:r>
          </a:p>
          <a:p>
            <a:r>
              <a:rPr lang="en-US" sz="2400" dirty="0"/>
              <a:t>Local government</a:t>
            </a:r>
          </a:p>
          <a:p>
            <a:pPr lvl="1"/>
            <a:r>
              <a:rPr lang="en-US" sz="2000" dirty="0"/>
              <a:t>Depts. of Parks &amp; Rec.</a:t>
            </a:r>
          </a:p>
          <a:p>
            <a:r>
              <a:rPr lang="en-US" sz="2400" dirty="0"/>
              <a:t>Service providers</a:t>
            </a:r>
          </a:p>
          <a:p>
            <a:pPr lvl="1"/>
            <a:r>
              <a:rPr lang="en-US" sz="2000" dirty="0"/>
              <a:t>And their Federal partners</a:t>
            </a:r>
          </a:p>
          <a:p>
            <a:r>
              <a:rPr lang="en-US" sz="2400" dirty="0"/>
              <a:t>Area festivals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24209D-98FB-4049-9BDD-4415B5E3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&amp; June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F090FB-8918-47F5-902D-332E0921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HUD.gov/StrongFamilies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C7AD56-DF1E-4DCA-9456-DEC50331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65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9624D-A31A-483B-890F-57E806E4F8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4554"/>
      </p:ext>
    </p:extLst>
  </p:cSld>
  <p:clrMapOvr>
    <a:masterClrMapping/>
  </p:clrMapOvr>
</p:sld>
</file>

<file path=ppt/theme/theme1.xml><?xml version="1.0" encoding="utf-8"?>
<a:theme xmlns:a="http://schemas.openxmlformats.org/drawingml/2006/main" name="HUD_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Bright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UD_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Bright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47f0a0-aaeb-45df-8761-66e22be8e3ab">HUDPIH-1010-4</_dlc_DocId>
    <_dlc_DocIdUrl xmlns="3e47f0a0-aaeb-45df-8761-66e22be8e3ab">
      <Url>http://hudsharepoint.hud.gov/sites/PIH/CSS/_layouts/DocIdRedir.aspx?ID=HUDPIH-1010-4</Url>
      <Description>HUDPIH-1010-4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8DB87C9966946AFF0B4FB1C8DE94F" ma:contentTypeVersion="0" ma:contentTypeDescription="Create a new document." ma:contentTypeScope="" ma:versionID="264844716424265edf1234e1f7f872bc">
  <xsd:schema xmlns:xsd="http://www.w3.org/2001/XMLSchema" xmlns:xs="http://www.w3.org/2001/XMLSchema" xmlns:p="http://schemas.microsoft.com/office/2006/metadata/properties" xmlns:ns2="3e47f0a0-aaeb-45df-8761-66e22be8e3ab" targetNamespace="http://schemas.microsoft.com/office/2006/metadata/properties" ma:root="true" ma:fieldsID="1aa183936369ccfb63faafc5faf7fc95" ns2:_="">
    <xsd:import namespace="3e47f0a0-aaeb-45df-8761-66e22be8e3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7f0a0-aaeb-45df-8761-66e22be8e3a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27D44-4312-4B00-8FAB-DD61558252FC}">
  <ds:schemaRefs>
    <ds:schemaRef ds:uri="http://schemas.microsoft.com/office/2006/metadata/properties"/>
    <ds:schemaRef ds:uri="http://schemas.microsoft.com/office/infopath/2007/PartnerControls"/>
    <ds:schemaRef ds:uri="3e47f0a0-aaeb-45df-8761-66e22be8e3ab"/>
  </ds:schemaRefs>
</ds:datastoreItem>
</file>

<file path=customXml/itemProps2.xml><?xml version="1.0" encoding="utf-8"?>
<ds:datastoreItem xmlns:ds="http://schemas.openxmlformats.org/officeDocument/2006/customXml" ds:itemID="{920BA383-2838-4F90-A7D3-D3A2D095D2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51ACAEE-0BA9-4FD4-A38D-49ECE3E4F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7f0a0-aaeb-45df-8761-66e22be8e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7777BB-2543-4C7A-9FF5-5C9F43E800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HUD_BlueGreen</Template>
  <TotalTime>1708</TotalTime>
  <Words>594</Words>
  <Application>Microsoft Office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Baskerville Old Face</vt:lpstr>
      <vt:lpstr>Calibri</vt:lpstr>
      <vt:lpstr>Lucida Bright</vt:lpstr>
      <vt:lpstr>HUD_BlueGreen</vt:lpstr>
      <vt:lpstr>1_HUD_BlueGreen</vt:lpstr>
      <vt:lpstr>PowerPoint Presentation</vt:lpstr>
      <vt:lpstr>HUD Strong Families Initiative May - June</vt:lpstr>
      <vt:lpstr>Our Mission</vt:lpstr>
      <vt:lpstr>HUD Strong Families Initiative</vt:lpstr>
      <vt:lpstr>Strong Families Matter</vt:lpstr>
      <vt:lpstr>And Fathers Matter!</vt:lpstr>
      <vt:lpstr>Areas of Focus</vt:lpstr>
      <vt:lpstr>Marketing Your Event</vt:lpstr>
      <vt:lpstr>Ideas for Partnering</vt:lpstr>
      <vt:lpstr>HUD’s Role</vt:lpstr>
      <vt:lpstr>How You Can Join</vt:lpstr>
      <vt:lpstr>Your Impact</vt:lpstr>
      <vt:lpstr>Register Today!</vt:lpstr>
      <vt:lpstr>Contact Us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Sheba Cousins</dc:creator>
  <cp:lastModifiedBy>Norcom, Sandra</cp:lastModifiedBy>
  <cp:revision>121</cp:revision>
  <cp:lastPrinted>2015-04-02T16:29:48Z</cp:lastPrinted>
  <dcterms:created xsi:type="dcterms:W3CDTF">2015-04-16T18:48:41Z</dcterms:created>
  <dcterms:modified xsi:type="dcterms:W3CDTF">2019-12-30T15:45:28Z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0x0101001768DB87C9966946AFF0B4FB1C8DE94F</vt:lpwstr>
  </property>
  <property fmtid="{D5CDD505-2E9C-101B-9397-08002B2CF9AE}" pid="4" name="_dlc_DocIdItemGuid">
    <vt:lpwstr>f084617a-f6b2-421b-b5c5-06cf6f9977e3</vt:lpwstr>
  </property>
</Properties>
</file>