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1"/>
  </p:notesMasterIdLst>
  <p:handoutMasterIdLst>
    <p:handoutMasterId r:id="rId42"/>
  </p:handoutMasterIdLst>
  <p:sldIdLst>
    <p:sldId id="258" r:id="rId5"/>
    <p:sldId id="259" r:id="rId6"/>
    <p:sldId id="260" r:id="rId7"/>
    <p:sldId id="261" r:id="rId8"/>
    <p:sldId id="262" r:id="rId9"/>
    <p:sldId id="263" r:id="rId10"/>
    <p:sldId id="267" r:id="rId11"/>
    <p:sldId id="264" r:id="rId12"/>
    <p:sldId id="265" r:id="rId13"/>
    <p:sldId id="529" r:id="rId14"/>
    <p:sldId id="268" r:id="rId15"/>
    <p:sldId id="530" r:id="rId16"/>
    <p:sldId id="270" r:id="rId17"/>
    <p:sldId id="269" r:id="rId18"/>
    <p:sldId id="531" r:id="rId19"/>
    <p:sldId id="502" r:id="rId20"/>
    <p:sldId id="511" r:id="rId21"/>
    <p:sldId id="535" r:id="rId22"/>
    <p:sldId id="271" r:id="rId23"/>
    <p:sldId id="536" r:id="rId24"/>
    <p:sldId id="537" r:id="rId25"/>
    <p:sldId id="539" r:id="rId26"/>
    <p:sldId id="540" r:id="rId27"/>
    <p:sldId id="541" r:id="rId28"/>
    <p:sldId id="542" r:id="rId29"/>
    <p:sldId id="550" r:id="rId30"/>
    <p:sldId id="544" r:id="rId31"/>
    <p:sldId id="543" r:id="rId32"/>
    <p:sldId id="545" r:id="rId33"/>
    <p:sldId id="547" r:id="rId34"/>
    <p:sldId id="546" r:id="rId35"/>
    <p:sldId id="549" r:id="rId36"/>
    <p:sldId id="548" r:id="rId37"/>
    <p:sldId id="526" r:id="rId38"/>
    <p:sldId id="528" r:id="rId39"/>
    <p:sldId id="527"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8" autoAdjust="0"/>
    <p:restoredTop sz="86443" autoAdjust="0"/>
  </p:normalViewPr>
  <p:slideViewPr>
    <p:cSldViewPr snapToGrid="0">
      <p:cViewPr varScale="1">
        <p:scale>
          <a:sx n="63" d="100"/>
          <a:sy n="63" d="100"/>
        </p:scale>
        <p:origin x="56" y="176"/>
      </p:cViewPr>
      <p:guideLst/>
    </p:cSldViewPr>
  </p:slideViewPr>
  <p:outlineViewPr>
    <p:cViewPr>
      <p:scale>
        <a:sx n="33" d="100"/>
        <a:sy n="33" d="100"/>
      </p:scale>
      <p:origin x="0" y="-745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250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05C600-3C9D-4F5E-BEF8-D08FE24797A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395DFDD-3381-4EAF-92C5-00B72DBE990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E813262-F32C-46DD-85EB-A5E42390C9B6}" type="datetimeFigureOut">
              <a:rPr lang="en-US" smtClean="0"/>
              <a:t>10/23/2019</a:t>
            </a:fld>
            <a:endParaRPr lang="en-US"/>
          </a:p>
        </p:txBody>
      </p:sp>
      <p:sp>
        <p:nvSpPr>
          <p:cNvPr id="4" name="Footer Placeholder 3">
            <a:extLst>
              <a:ext uri="{FF2B5EF4-FFF2-40B4-BE49-F238E27FC236}">
                <a16:creationId xmlns:a16="http://schemas.microsoft.com/office/drawing/2014/main" id="{45488119-C60C-4FB5-923A-49C8B830A6F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AEC63FF-6FF1-4107-8909-F8A48874637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56DE8A6-FC9F-4CF3-AFA6-019AF4FAD975}" type="slidenum">
              <a:rPr lang="en-US" smtClean="0"/>
              <a:t>‹#›</a:t>
            </a:fld>
            <a:endParaRPr lang="en-US"/>
          </a:p>
        </p:txBody>
      </p:sp>
    </p:spTree>
    <p:extLst>
      <p:ext uri="{BB962C8B-B14F-4D97-AF65-F5344CB8AC3E}">
        <p14:creationId xmlns:p14="http://schemas.microsoft.com/office/powerpoint/2010/main" val="2337662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1F621E-9253-4526-A76C-DA9E92FF78E7}" type="datetimeFigureOut">
              <a:rPr lang="en-US" smtClean="0"/>
              <a:t>10/23/2019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5B1D1F-6152-43B6-9BA7-AED2BD0D5E40}" type="slidenum">
              <a:rPr lang="en-US" smtClean="0"/>
              <a:t>‹#›</a:t>
            </a:fld>
            <a:endParaRPr lang="en-US"/>
          </a:p>
        </p:txBody>
      </p:sp>
    </p:spTree>
    <p:extLst>
      <p:ext uri="{BB962C8B-B14F-4D97-AF65-F5344CB8AC3E}">
        <p14:creationId xmlns:p14="http://schemas.microsoft.com/office/powerpoint/2010/main" val="4048382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mailto:2019FUPNOFA@hud.gov" TargetMode="External"/><Relationship Id="rId2" Type="http://schemas.openxmlformats.org/officeDocument/2006/relationships/slide" Target="../slides/slide36.xml"/><Relationship Id="rId1" Type="http://schemas.openxmlformats.org/officeDocument/2006/relationships/notesMaster" Target="../notesMasters/notesMaster1.xml"/><Relationship Id="rId4" Type="http://schemas.openxmlformats.org/officeDocument/2006/relationships/hyperlink" Target="mailto:ASKGMO@hud.gov"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1</a:t>
            </a:fld>
            <a:endParaRPr lang="en-US"/>
          </a:p>
        </p:txBody>
      </p:sp>
      <p:sp>
        <p:nvSpPr>
          <p:cNvPr id="6" name="Notes Placeholder 5">
            <a:extLst>
              <a:ext uri="{FF2B5EF4-FFF2-40B4-BE49-F238E27FC236}">
                <a16:creationId xmlns:a16="http://schemas.microsoft.com/office/drawing/2014/main" id="{25E66314-9FDC-4336-926F-744EA3321BEB}"/>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183526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10</a:t>
            </a:fld>
            <a:endParaRPr lang="en-US"/>
          </a:p>
        </p:txBody>
      </p:sp>
      <p:sp>
        <p:nvSpPr>
          <p:cNvPr id="6" name="Notes Placeholder 5">
            <a:extLst>
              <a:ext uri="{FF2B5EF4-FFF2-40B4-BE49-F238E27FC236}">
                <a16:creationId xmlns:a16="http://schemas.microsoft.com/office/drawing/2014/main" id="{4AB9991F-FA40-4D16-B611-DF3B95C11835}"/>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918196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11</a:t>
            </a:fld>
            <a:endParaRPr lang="en-US"/>
          </a:p>
        </p:txBody>
      </p:sp>
      <p:sp>
        <p:nvSpPr>
          <p:cNvPr id="6" name="Notes Placeholder 5">
            <a:extLst>
              <a:ext uri="{FF2B5EF4-FFF2-40B4-BE49-F238E27FC236}">
                <a16:creationId xmlns:a16="http://schemas.microsoft.com/office/drawing/2014/main" id="{320FB53C-B506-4C8B-B707-B8609B9ACAA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863034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12</a:t>
            </a:fld>
            <a:endParaRPr lang="en-US"/>
          </a:p>
        </p:txBody>
      </p:sp>
      <p:sp>
        <p:nvSpPr>
          <p:cNvPr id="6" name="Notes Placeholder 5">
            <a:extLst>
              <a:ext uri="{FF2B5EF4-FFF2-40B4-BE49-F238E27FC236}">
                <a16:creationId xmlns:a16="http://schemas.microsoft.com/office/drawing/2014/main" id="{52905335-D320-4828-83AE-557BAF76978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620333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13</a:t>
            </a:fld>
            <a:endParaRPr lang="en-US"/>
          </a:p>
        </p:txBody>
      </p:sp>
      <p:sp>
        <p:nvSpPr>
          <p:cNvPr id="6" name="Notes Placeholder 5">
            <a:extLst>
              <a:ext uri="{FF2B5EF4-FFF2-40B4-BE49-F238E27FC236}">
                <a16:creationId xmlns:a16="http://schemas.microsoft.com/office/drawing/2014/main" id="{EF170BC3-080C-45A3-8694-9AF9A43A958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597750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14</a:t>
            </a:fld>
            <a:endParaRPr lang="en-US"/>
          </a:p>
        </p:txBody>
      </p:sp>
      <p:sp>
        <p:nvSpPr>
          <p:cNvPr id="6" name="Notes Placeholder 5">
            <a:extLst>
              <a:ext uri="{FF2B5EF4-FFF2-40B4-BE49-F238E27FC236}">
                <a16:creationId xmlns:a16="http://schemas.microsoft.com/office/drawing/2014/main" id="{E3D909B7-93E2-4FAE-8980-00F174A8D335}"/>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5489015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15</a:t>
            </a:fld>
            <a:endParaRPr lang="en-US"/>
          </a:p>
        </p:txBody>
      </p:sp>
      <p:sp>
        <p:nvSpPr>
          <p:cNvPr id="6" name="Notes Placeholder 5">
            <a:extLst>
              <a:ext uri="{FF2B5EF4-FFF2-40B4-BE49-F238E27FC236}">
                <a16:creationId xmlns:a16="http://schemas.microsoft.com/office/drawing/2014/main" id="{7AB63454-36E6-4B65-B25E-B070E0A240AA}"/>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4595239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16</a:t>
            </a:fld>
            <a:endParaRPr lang="en-US"/>
          </a:p>
        </p:txBody>
      </p:sp>
      <p:sp>
        <p:nvSpPr>
          <p:cNvPr id="6" name="Notes Placeholder 5">
            <a:extLst>
              <a:ext uri="{FF2B5EF4-FFF2-40B4-BE49-F238E27FC236}">
                <a16:creationId xmlns:a16="http://schemas.microsoft.com/office/drawing/2014/main" id="{483FFA28-F850-4768-B202-F46534CCE989}"/>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1879966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17</a:t>
            </a:fld>
            <a:endParaRPr lang="en-US"/>
          </a:p>
        </p:txBody>
      </p:sp>
      <p:sp>
        <p:nvSpPr>
          <p:cNvPr id="6" name="Notes Placeholder 5">
            <a:extLst>
              <a:ext uri="{FF2B5EF4-FFF2-40B4-BE49-F238E27FC236}">
                <a16:creationId xmlns:a16="http://schemas.microsoft.com/office/drawing/2014/main" id="{E102EC0D-E42A-45CC-BC9A-D7C81863A65D}"/>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568764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18</a:t>
            </a:fld>
            <a:endParaRPr lang="en-US"/>
          </a:p>
        </p:txBody>
      </p:sp>
      <p:sp>
        <p:nvSpPr>
          <p:cNvPr id="6" name="Notes Placeholder 5">
            <a:extLst>
              <a:ext uri="{FF2B5EF4-FFF2-40B4-BE49-F238E27FC236}">
                <a16:creationId xmlns:a16="http://schemas.microsoft.com/office/drawing/2014/main" id="{5471B28B-13A7-4FF7-8364-103D1D556FDA}"/>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9599043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19</a:t>
            </a:fld>
            <a:endParaRPr lang="en-US"/>
          </a:p>
        </p:txBody>
      </p:sp>
      <p:sp>
        <p:nvSpPr>
          <p:cNvPr id="6" name="Notes Placeholder 5">
            <a:extLst>
              <a:ext uri="{FF2B5EF4-FFF2-40B4-BE49-F238E27FC236}">
                <a16:creationId xmlns:a16="http://schemas.microsoft.com/office/drawing/2014/main" id="{F5ABBFA5-5F78-4297-9C21-6354ED1905B2}"/>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030494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2</a:t>
            </a:fld>
            <a:endParaRPr lang="en-US"/>
          </a:p>
        </p:txBody>
      </p:sp>
      <p:sp>
        <p:nvSpPr>
          <p:cNvPr id="6" name="Notes Placeholder 5">
            <a:extLst>
              <a:ext uri="{FF2B5EF4-FFF2-40B4-BE49-F238E27FC236}">
                <a16:creationId xmlns:a16="http://schemas.microsoft.com/office/drawing/2014/main" id="{AACE2104-46CC-40D3-8AFC-CEFDF6BA27E1}"/>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1961269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20</a:t>
            </a:fld>
            <a:endParaRPr lang="en-US"/>
          </a:p>
        </p:txBody>
      </p:sp>
      <p:sp>
        <p:nvSpPr>
          <p:cNvPr id="6" name="Notes Placeholder 5">
            <a:extLst>
              <a:ext uri="{FF2B5EF4-FFF2-40B4-BE49-F238E27FC236}">
                <a16:creationId xmlns:a16="http://schemas.microsoft.com/office/drawing/2014/main" id="{6C6D703C-9EB6-48C3-97FC-BED6DC63CD52}"/>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6558491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21</a:t>
            </a:fld>
            <a:endParaRPr lang="en-US"/>
          </a:p>
        </p:txBody>
      </p:sp>
      <p:sp>
        <p:nvSpPr>
          <p:cNvPr id="6" name="Notes Placeholder 5">
            <a:extLst>
              <a:ext uri="{FF2B5EF4-FFF2-40B4-BE49-F238E27FC236}">
                <a16:creationId xmlns:a16="http://schemas.microsoft.com/office/drawing/2014/main" id="{ADCFFF32-C9F2-4D17-90C4-68E56D055A2F}"/>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791186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22</a:t>
            </a:fld>
            <a:endParaRPr lang="en-US"/>
          </a:p>
        </p:txBody>
      </p:sp>
      <p:sp>
        <p:nvSpPr>
          <p:cNvPr id="6" name="Notes Placeholder 5">
            <a:extLst>
              <a:ext uri="{FF2B5EF4-FFF2-40B4-BE49-F238E27FC236}">
                <a16:creationId xmlns:a16="http://schemas.microsoft.com/office/drawing/2014/main" id="{1671DC51-5C15-4891-AB97-64C7FA33756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3570684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23</a:t>
            </a:fld>
            <a:endParaRPr lang="en-US"/>
          </a:p>
        </p:txBody>
      </p:sp>
      <p:sp>
        <p:nvSpPr>
          <p:cNvPr id="6" name="Notes Placeholder 5">
            <a:extLst>
              <a:ext uri="{FF2B5EF4-FFF2-40B4-BE49-F238E27FC236}">
                <a16:creationId xmlns:a16="http://schemas.microsoft.com/office/drawing/2014/main" id="{AD60038E-C556-4020-8784-798AB8B8DB20}"/>
              </a:ext>
            </a:extLst>
          </p:cNvPr>
          <p:cNvSpPr>
            <a:spLocks noGrp="1"/>
          </p:cNvSpPr>
          <p:nvPr>
            <p:ph type="body" sz="quarter" idx="3"/>
          </p:nvPr>
        </p:nvSpPr>
        <p:spPr>
          <a:xfrm>
            <a:off x="728135" y="4400550"/>
            <a:ext cx="5486400" cy="3600450"/>
          </a:xfrm>
        </p:spPr>
        <p:txBody>
          <a:bodyPr/>
          <a:lstStyle/>
          <a:p>
            <a:endParaRPr lang="en-US" dirty="0"/>
          </a:p>
        </p:txBody>
      </p:sp>
    </p:spTree>
    <p:extLst>
      <p:ext uri="{BB962C8B-B14F-4D97-AF65-F5344CB8AC3E}">
        <p14:creationId xmlns:p14="http://schemas.microsoft.com/office/powerpoint/2010/main" val="6572738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24</a:t>
            </a:fld>
            <a:endParaRPr lang="en-US"/>
          </a:p>
        </p:txBody>
      </p:sp>
      <p:sp>
        <p:nvSpPr>
          <p:cNvPr id="6" name="Notes Placeholder 5">
            <a:extLst>
              <a:ext uri="{FF2B5EF4-FFF2-40B4-BE49-F238E27FC236}">
                <a16:creationId xmlns:a16="http://schemas.microsoft.com/office/drawing/2014/main" id="{F0D51970-17E7-48F2-A7E7-9F56BB7AF08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4695064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25</a:t>
            </a:fld>
            <a:endParaRPr lang="en-US"/>
          </a:p>
        </p:txBody>
      </p:sp>
      <p:sp>
        <p:nvSpPr>
          <p:cNvPr id="6" name="Notes Placeholder 5">
            <a:extLst>
              <a:ext uri="{FF2B5EF4-FFF2-40B4-BE49-F238E27FC236}">
                <a16:creationId xmlns:a16="http://schemas.microsoft.com/office/drawing/2014/main" id="{61A854D1-310D-46EB-8B19-D8F30AEA6E2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6011899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26</a:t>
            </a:fld>
            <a:endParaRPr lang="en-US"/>
          </a:p>
        </p:txBody>
      </p:sp>
      <p:sp>
        <p:nvSpPr>
          <p:cNvPr id="6" name="Notes Placeholder 5">
            <a:extLst>
              <a:ext uri="{FF2B5EF4-FFF2-40B4-BE49-F238E27FC236}">
                <a16:creationId xmlns:a16="http://schemas.microsoft.com/office/drawing/2014/main" id="{6C834A67-30CE-4417-95A6-BE43C6417D6F}"/>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8236187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27</a:t>
            </a:fld>
            <a:endParaRPr lang="en-US"/>
          </a:p>
        </p:txBody>
      </p:sp>
      <p:sp>
        <p:nvSpPr>
          <p:cNvPr id="6" name="Notes Placeholder 5">
            <a:extLst>
              <a:ext uri="{FF2B5EF4-FFF2-40B4-BE49-F238E27FC236}">
                <a16:creationId xmlns:a16="http://schemas.microsoft.com/office/drawing/2014/main" id="{ACC64238-FE03-4BA1-A4F9-D1CF3E450ACA}"/>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3650751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28</a:t>
            </a:fld>
            <a:endParaRPr lang="en-US"/>
          </a:p>
        </p:txBody>
      </p:sp>
      <p:sp>
        <p:nvSpPr>
          <p:cNvPr id="6" name="Notes Placeholder 5">
            <a:extLst>
              <a:ext uri="{FF2B5EF4-FFF2-40B4-BE49-F238E27FC236}">
                <a16:creationId xmlns:a16="http://schemas.microsoft.com/office/drawing/2014/main" id="{9155C238-6E73-46EB-A77C-FA9C06F5975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7865319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29</a:t>
            </a:fld>
            <a:endParaRPr lang="en-US"/>
          </a:p>
        </p:txBody>
      </p:sp>
      <p:sp>
        <p:nvSpPr>
          <p:cNvPr id="6" name="Notes Placeholder 5">
            <a:extLst>
              <a:ext uri="{FF2B5EF4-FFF2-40B4-BE49-F238E27FC236}">
                <a16:creationId xmlns:a16="http://schemas.microsoft.com/office/drawing/2014/main" id="{84CAEAB8-57EF-4AA2-A6A7-6E49C899F940}"/>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703479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3</a:t>
            </a:fld>
            <a:endParaRPr lang="en-US"/>
          </a:p>
        </p:txBody>
      </p:sp>
      <p:sp>
        <p:nvSpPr>
          <p:cNvPr id="6" name="Notes Placeholder 5">
            <a:extLst>
              <a:ext uri="{FF2B5EF4-FFF2-40B4-BE49-F238E27FC236}">
                <a16:creationId xmlns:a16="http://schemas.microsoft.com/office/drawing/2014/main" id="{0D4D1088-3EA4-47E4-A2FA-BC35300CD0B6}"/>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7357241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30</a:t>
            </a:fld>
            <a:endParaRPr lang="en-US"/>
          </a:p>
        </p:txBody>
      </p:sp>
      <p:sp>
        <p:nvSpPr>
          <p:cNvPr id="6" name="Notes Placeholder 5">
            <a:extLst>
              <a:ext uri="{FF2B5EF4-FFF2-40B4-BE49-F238E27FC236}">
                <a16:creationId xmlns:a16="http://schemas.microsoft.com/office/drawing/2014/main" id="{AF1682E7-2873-4DB1-9A2F-4B692FD48FC9}"/>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6391412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31</a:t>
            </a:fld>
            <a:endParaRPr lang="en-US"/>
          </a:p>
        </p:txBody>
      </p:sp>
      <p:sp>
        <p:nvSpPr>
          <p:cNvPr id="6" name="Notes Placeholder 5">
            <a:extLst>
              <a:ext uri="{FF2B5EF4-FFF2-40B4-BE49-F238E27FC236}">
                <a16:creationId xmlns:a16="http://schemas.microsoft.com/office/drawing/2014/main" id="{A78325C7-0BC7-45DF-9F66-2050D06A65F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1786356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32</a:t>
            </a:fld>
            <a:endParaRPr lang="en-US"/>
          </a:p>
        </p:txBody>
      </p:sp>
      <p:sp>
        <p:nvSpPr>
          <p:cNvPr id="6" name="Notes Placeholder 5">
            <a:extLst>
              <a:ext uri="{FF2B5EF4-FFF2-40B4-BE49-F238E27FC236}">
                <a16:creationId xmlns:a16="http://schemas.microsoft.com/office/drawing/2014/main" id="{6F37EAF1-49B3-42B0-B193-88883D30C5E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9753634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33</a:t>
            </a:fld>
            <a:endParaRPr lang="en-US"/>
          </a:p>
        </p:txBody>
      </p:sp>
      <p:sp>
        <p:nvSpPr>
          <p:cNvPr id="6" name="Notes Placeholder 5">
            <a:extLst>
              <a:ext uri="{FF2B5EF4-FFF2-40B4-BE49-F238E27FC236}">
                <a16:creationId xmlns:a16="http://schemas.microsoft.com/office/drawing/2014/main" id="{3154F257-E8B6-41BE-BF91-0D0284798F7A}"/>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0166219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E05B1D1F-6152-43B6-9BA7-AED2BD0D5E40}" type="slidenum">
              <a:rPr lang="en-US" smtClean="0"/>
              <a:t>34</a:t>
            </a:fld>
            <a:endParaRPr lang="en-US"/>
          </a:p>
        </p:txBody>
      </p:sp>
      <p:sp>
        <p:nvSpPr>
          <p:cNvPr id="6" name="Notes Placeholder 5">
            <a:extLst>
              <a:ext uri="{FF2B5EF4-FFF2-40B4-BE49-F238E27FC236}">
                <a16:creationId xmlns:a16="http://schemas.microsoft.com/office/drawing/2014/main" id="{0905342C-E11F-47E6-8204-0C8E8868B0A9}"/>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0661522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E05B1D1F-6152-43B6-9BA7-AED2BD0D5E40}" type="slidenum">
              <a:rPr lang="en-US" smtClean="0"/>
              <a:t>35</a:t>
            </a:fld>
            <a:endParaRPr lang="en-US"/>
          </a:p>
        </p:txBody>
      </p:sp>
      <p:sp>
        <p:nvSpPr>
          <p:cNvPr id="6" name="Notes Placeholder 5">
            <a:extLst>
              <a:ext uri="{FF2B5EF4-FFF2-40B4-BE49-F238E27FC236}">
                <a16:creationId xmlns:a16="http://schemas.microsoft.com/office/drawing/2014/main" id="{1A5173B4-D215-4266-AC35-F16BDF1BEFFC}"/>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0612947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closing, we would like to thank everyone for their interest in the Family Unification Program. Should you have specific program requirement questions regarding this NOFA, first review the 2019 FUP NOFA Frequently Asked Questions document available on HUD’s FUP webpage. If your question has not be answered</a:t>
            </a:r>
            <a:r>
              <a:rPr lang="en-US" dirty="0">
                <a:solidFill>
                  <a:srgbClr val="FF0000"/>
                </a:solidFill>
              </a:rPr>
              <a:t>, please </a:t>
            </a:r>
            <a:r>
              <a:rPr lang="en-US" dirty="0"/>
              <a:t>send the </a:t>
            </a:r>
            <a:r>
              <a:rPr lang="en-US" dirty="0">
                <a:solidFill>
                  <a:srgbClr val="FF0000"/>
                </a:solidFill>
              </a:rPr>
              <a:t>question</a:t>
            </a:r>
            <a:r>
              <a:rPr lang="en-US" dirty="0"/>
              <a:t> to </a:t>
            </a:r>
            <a:r>
              <a:rPr lang="en-US" dirty="0">
                <a:hlinkClick r:id="rId3"/>
              </a:rPr>
              <a:t>2019FUPNOFA@hud.gov</a:t>
            </a:r>
            <a:r>
              <a:rPr lang="en-US" dirty="0"/>
              <a:t>. General questions regarding NOFAs should be sent to </a:t>
            </a:r>
            <a:r>
              <a:rPr lang="en-US" dirty="0">
                <a:hlinkClick r:id="rId4"/>
              </a:rPr>
              <a:t>ASKGMO@hud.gov</a:t>
            </a:r>
            <a:r>
              <a:rPr lang="en-US" dirty="0"/>
              <a:t>. Thank you. </a:t>
            </a:r>
          </a:p>
        </p:txBody>
      </p:sp>
      <p:sp>
        <p:nvSpPr>
          <p:cNvPr id="4" name="Slide Number Placeholder 3"/>
          <p:cNvSpPr>
            <a:spLocks noGrp="1"/>
          </p:cNvSpPr>
          <p:nvPr>
            <p:ph type="sldNum" sz="quarter" idx="5"/>
          </p:nvPr>
        </p:nvSpPr>
        <p:spPr/>
        <p:txBody>
          <a:bodyPr/>
          <a:lstStyle/>
          <a:p>
            <a:fld id="{E05B1D1F-6152-43B6-9BA7-AED2BD0D5E40}" type="slidenum">
              <a:rPr lang="en-US" smtClean="0"/>
              <a:t>36</a:t>
            </a:fld>
            <a:endParaRPr lang="en-US"/>
          </a:p>
        </p:txBody>
      </p:sp>
    </p:spTree>
    <p:extLst>
      <p:ext uri="{BB962C8B-B14F-4D97-AF65-F5344CB8AC3E}">
        <p14:creationId xmlns:p14="http://schemas.microsoft.com/office/powerpoint/2010/main" val="828451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4</a:t>
            </a:fld>
            <a:endParaRPr lang="en-US"/>
          </a:p>
        </p:txBody>
      </p:sp>
      <p:sp>
        <p:nvSpPr>
          <p:cNvPr id="6" name="Notes Placeholder 5">
            <a:extLst>
              <a:ext uri="{FF2B5EF4-FFF2-40B4-BE49-F238E27FC236}">
                <a16:creationId xmlns:a16="http://schemas.microsoft.com/office/drawing/2014/main" id="{B4884DF2-C670-4B15-9055-F742988DDB2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214191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5</a:t>
            </a:fld>
            <a:endParaRPr lang="en-US"/>
          </a:p>
        </p:txBody>
      </p:sp>
      <p:sp>
        <p:nvSpPr>
          <p:cNvPr id="6" name="Notes Placeholder 5">
            <a:extLst>
              <a:ext uri="{FF2B5EF4-FFF2-40B4-BE49-F238E27FC236}">
                <a16:creationId xmlns:a16="http://schemas.microsoft.com/office/drawing/2014/main" id="{B0195F31-3402-43A1-8AFA-952F8ACE7E2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752147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6</a:t>
            </a:fld>
            <a:endParaRPr lang="en-US"/>
          </a:p>
        </p:txBody>
      </p:sp>
      <p:sp>
        <p:nvSpPr>
          <p:cNvPr id="6" name="Notes Placeholder 5">
            <a:extLst>
              <a:ext uri="{FF2B5EF4-FFF2-40B4-BE49-F238E27FC236}">
                <a16:creationId xmlns:a16="http://schemas.microsoft.com/office/drawing/2014/main" id="{785FDAE4-A7A4-4160-830E-7CC1190BD75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00790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7</a:t>
            </a:fld>
            <a:endParaRPr lang="en-US" dirty="0"/>
          </a:p>
        </p:txBody>
      </p:sp>
      <p:sp>
        <p:nvSpPr>
          <p:cNvPr id="6" name="Notes Placeholder 5">
            <a:extLst>
              <a:ext uri="{FF2B5EF4-FFF2-40B4-BE49-F238E27FC236}">
                <a16:creationId xmlns:a16="http://schemas.microsoft.com/office/drawing/2014/main" id="{17A077AB-E763-4189-B4E7-C9264B4045B0}"/>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37528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8</a:t>
            </a:fld>
            <a:endParaRPr lang="en-US"/>
          </a:p>
        </p:txBody>
      </p:sp>
      <p:sp>
        <p:nvSpPr>
          <p:cNvPr id="6" name="Notes Placeholder 5">
            <a:extLst>
              <a:ext uri="{FF2B5EF4-FFF2-40B4-BE49-F238E27FC236}">
                <a16:creationId xmlns:a16="http://schemas.microsoft.com/office/drawing/2014/main" id="{C15BEC91-059C-4D5D-9315-BE0449B9E55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459507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3EE12F9-9B94-426E-8D02-AE84A303ACEB}" type="slidenum">
              <a:rPr lang="en-US" smtClean="0"/>
              <a:t>9</a:t>
            </a:fld>
            <a:endParaRPr lang="en-US"/>
          </a:p>
        </p:txBody>
      </p:sp>
      <p:sp>
        <p:nvSpPr>
          <p:cNvPr id="6" name="Notes Placeholder 5">
            <a:extLst>
              <a:ext uri="{FF2B5EF4-FFF2-40B4-BE49-F238E27FC236}">
                <a16:creationId xmlns:a16="http://schemas.microsoft.com/office/drawing/2014/main" id="{731A1E6D-CD82-4785-AF0C-6406F600065E}"/>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4595073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70933" y="1"/>
            <a:ext cx="5037667"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lumMod val="75000"/>
              </a:schemeClr>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rgbClr val="00B050"/>
            </a:solidFill>
            <a:ln>
              <a:noFill/>
            </a:ln>
          </p:spPr>
          <p:txBody>
            <a:bodyPr/>
            <a:lstStyle/>
            <a:p>
              <a:endParaRPr lang="en-US" sz="1800" dirty="0"/>
            </a:p>
          </p:txBody>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txBody>
            <a:bodyPr/>
            <a:lstStyle/>
            <a:p>
              <a:endParaRPr lang="en-US" sz="1800" dirty="0"/>
            </a:p>
          </p:txBody>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rgbClr val="00B050"/>
            </a:solidFill>
            <a:ln>
              <a:noFill/>
            </a:ln>
          </p:spPr>
          <p:txBody>
            <a:bodyPr/>
            <a:lstStyle/>
            <a:p>
              <a:endParaRPr lang="en-US" sz="1800" dirty="0"/>
            </a:p>
          </p:txBody>
        </p:sp>
      </p:grpSp>
      <p:sp>
        <p:nvSpPr>
          <p:cNvPr id="2" name="Title 1"/>
          <p:cNvSpPr>
            <a:spLocks noGrp="1"/>
          </p:cNvSpPr>
          <p:nvPr>
            <p:ph type="ctrTitle"/>
          </p:nvPr>
        </p:nvSpPr>
        <p:spPr>
          <a:xfrm>
            <a:off x="2319565" y="914401"/>
            <a:ext cx="9262836"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3898985" y="4402667"/>
            <a:ext cx="7683417"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9767698" y="6117337"/>
            <a:ext cx="1143297" cy="365125"/>
          </a:xfrm>
        </p:spPr>
        <p:txBody>
          <a:bodyPr/>
          <a:lstStyle/>
          <a:p>
            <a:fld id="{99DCCB43-A3C7-40DC-BA75-0EAF5360C368}" type="datetime1">
              <a:rPr lang="en-US" smtClean="0"/>
              <a:t>10/23/2019</a:t>
            </a:fld>
            <a:endParaRPr lang="en-US"/>
          </a:p>
        </p:txBody>
      </p:sp>
      <p:sp>
        <p:nvSpPr>
          <p:cNvPr id="5" name="Footer Placeholder 4"/>
          <p:cNvSpPr>
            <a:spLocks noGrp="1"/>
          </p:cNvSpPr>
          <p:nvPr>
            <p:ph type="ftr" sz="quarter" idx="11"/>
          </p:nvPr>
        </p:nvSpPr>
        <p:spPr>
          <a:xfrm>
            <a:off x="4831644" y="6117337"/>
            <a:ext cx="4812584" cy="365125"/>
          </a:xfrm>
        </p:spPr>
        <p:txBody>
          <a:bodyPr/>
          <a:lstStyle/>
          <a:p>
            <a:endParaRPr lang="en-US"/>
          </a:p>
        </p:txBody>
      </p:sp>
      <p:sp>
        <p:nvSpPr>
          <p:cNvPr id="6" name="Slide Number Placeholder 5"/>
          <p:cNvSpPr>
            <a:spLocks noGrp="1"/>
          </p:cNvSpPr>
          <p:nvPr>
            <p:ph type="sldNum" sz="quarter" idx="12"/>
          </p:nvPr>
        </p:nvSpPr>
        <p:spPr>
          <a:xfrm>
            <a:off x="11033760" y="6117337"/>
            <a:ext cx="548640" cy="365125"/>
          </a:xfrm>
        </p:spPr>
        <p:txBody>
          <a:bodyPr/>
          <a:lstStyle/>
          <a:p>
            <a:fld id="{A110FFB7-5632-4568-819F-2729BB30E0DF}" type="slidenum">
              <a:rPr lang="en-US" smtClean="0"/>
              <a:t>‹#›</a:t>
            </a:fld>
            <a:endParaRPr lang="en-US"/>
          </a:p>
        </p:txBody>
      </p:sp>
      <p:sp>
        <p:nvSpPr>
          <p:cNvPr id="23" name="Freeform 12"/>
          <p:cNvSpPr/>
          <p:nvPr/>
        </p:nvSpPr>
        <p:spPr bwMode="auto">
          <a:xfrm>
            <a:off x="270933" y="3771900"/>
            <a:ext cx="48260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747185" y="3867150"/>
            <a:ext cx="82551"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8" name="Oval 7"/>
          <p:cNvSpPr/>
          <p:nvPr userDrawn="1"/>
        </p:nvSpPr>
        <p:spPr>
          <a:xfrm>
            <a:off x="76901" y="3071185"/>
            <a:ext cx="1800025" cy="1765509"/>
          </a:xfrm>
          <a:prstGeom prst="ellipse">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0747" y="3176547"/>
            <a:ext cx="1592332" cy="1543131"/>
          </a:xfrm>
          <a:prstGeom prst="rect">
            <a:avLst/>
          </a:prstGeom>
        </p:spPr>
      </p:pic>
    </p:spTree>
    <p:extLst>
      <p:ext uri="{BB962C8B-B14F-4D97-AF65-F5344CB8AC3E}">
        <p14:creationId xmlns:p14="http://schemas.microsoft.com/office/powerpoint/2010/main" val="2983506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3110" y="1752599"/>
            <a:ext cx="5427572"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6661" y="914400"/>
            <a:ext cx="3281828"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3110" y="3124199"/>
            <a:ext cx="5427572"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0106DFD-F269-4F44-9C08-7289E9C7B235}" type="datetime1">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3083096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698" y="4732865"/>
            <a:ext cx="1002132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634" y="932112"/>
            <a:ext cx="8228087"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698" y="5299603"/>
            <a:ext cx="1002132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2CA3DBA-95B9-4034-BFF8-B093BD157FAD}" type="datetime1">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359836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700" y="685800"/>
            <a:ext cx="1002132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699" y="4343400"/>
            <a:ext cx="1002132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EC437-AA32-468F-AD2E-817625345C35}" type="datetime1">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3524161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292562" y="863023"/>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6263" y="2819399"/>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902322" y="685801"/>
            <a:ext cx="9298820"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130980" y="3428999"/>
            <a:ext cx="8841504"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698" y="4343400"/>
            <a:ext cx="1002132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408DFE-1AD8-45E0-B3BD-601052A73EE6}" type="datetime1">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2293770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701" y="3308581"/>
            <a:ext cx="1002131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699" y="4777381"/>
            <a:ext cx="1002132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5F340C-9B73-421F-AA32-E3A0B83CBC7B}" type="datetime1">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34771775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292562" y="863023"/>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6263" y="2819399"/>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902322" y="685801"/>
            <a:ext cx="9298820"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700" y="3886200"/>
            <a:ext cx="1002132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699" y="4775200"/>
            <a:ext cx="1002132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FE356D-59E0-4257-8653-0F6FE8A0CCCD}" type="datetime1">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12766464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701" y="685802"/>
            <a:ext cx="1002132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699" y="3505200"/>
            <a:ext cx="1002132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699" y="4343400"/>
            <a:ext cx="1002132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EDA25F7-2FCF-4A9C-8CD8-5B304B55CA05}" type="datetime1">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3091317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D1857A-B5FD-4474-9083-04696A499B43}" type="datetime1">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11145215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5191" y="685800"/>
            <a:ext cx="1770831"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699" y="685800"/>
            <a:ext cx="8021831"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331084-F0E4-471D-9564-5751D32FAFE4}" type="datetime1">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2897426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70933" y="1"/>
            <a:ext cx="5037667"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lumMod val="75000"/>
              </a:schemeClr>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rgbClr val="00B050"/>
            </a:solidFill>
            <a:ln>
              <a:noFill/>
            </a:ln>
          </p:spPr>
          <p:txBody>
            <a:bodyPr/>
            <a:lstStyle/>
            <a:p>
              <a:endParaRPr lang="en-US" sz="1800" dirty="0"/>
            </a:p>
          </p:txBody>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txBody>
            <a:bodyPr/>
            <a:lstStyle/>
            <a:p>
              <a:endParaRPr lang="en-US" sz="1800" dirty="0"/>
            </a:p>
          </p:txBody>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rgbClr val="00B050"/>
            </a:solidFill>
            <a:ln>
              <a:noFill/>
            </a:ln>
          </p:spPr>
          <p:txBody>
            <a:bodyPr/>
            <a:lstStyle/>
            <a:p>
              <a:endParaRPr lang="en-US" sz="1800" dirty="0"/>
            </a:p>
          </p:txBody>
        </p:sp>
      </p:grpSp>
      <p:sp>
        <p:nvSpPr>
          <p:cNvPr id="2" name="Title 1"/>
          <p:cNvSpPr>
            <a:spLocks noGrp="1"/>
          </p:cNvSpPr>
          <p:nvPr>
            <p:ph type="ctrTitle"/>
          </p:nvPr>
        </p:nvSpPr>
        <p:spPr>
          <a:xfrm>
            <a:off x="2319565" y="914401"/>
            <a:ext cx="9262836"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3898985" y="4402667"/>
            <a:ext cx="7683417"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9767698" y="6117337"/>
            <a:ext cx="1143297" cy="365125"/>
          </a:xfrm>
        </p:spPr>
        <p:txBody>
          <a:bodyPr/>
          <a:lstStyle/>
          <a:p>
            <a:fld id="{99DCCB43-A3C7-40DC-BA75-0EAF5360C368}" type="datetime1">
              <a:rPr lang="en-US" smtClean="0"/>
              <a:t>10/23/2019</a:t>
            </a:fld>
            <a:endParaRPr lang="en-US"/>
          </a:p>
        </p:txBody>
      </p:sp>
      <p:sp>
        <p:nvSpPr>
          <p:cNvPr id="5" name="Footer Placeholder 4"/>
          <p:cNvSpPr>
            <a:spLocks noGrp="1"/>
          </p:cNvSpPr>
          <p:nvPr>
            <p:ph type="ftr" sz="quarter" idx="11"/>
          </p:nvPr>
        </p:nvSpPr>
        <p:spPr>
          <a:xfrm>
            <a:off x="4831644" y="6117337"/>
            <a:ext cx="4812584" cy="365125"/>
          </a:xfrm>
        </p:spPr>
        <p:txBody>
          <a:bodyPr/>
          <a:lstStyle/>
          <a:p>
            <a:endParaRPr lang="en-US"/>
          </a:p>
        </p:txBody>
      </p:sp>
      <p:sp>
        <p:nvSpPr>
          <p:cNvPr id="6" name="Slide Number Placeholder 5"/>
          <p:cNvSpPr>
            <a:spLocks noGrp="1"/>
          </p:cNvSpPr>
          <p:nvPr>
            <p:ph type="sldNum" sz="quarter" idx="12"/>
          </p:nvPr>
        </p:nvSpPr>
        <p:spPr>
          <a:xfrm>
            <a:off x="11033760" y="6117337"/>
            <a:ext cx="548640" cy="365125"/>
          </a:xfrm>
        </p:spPr>
        <p:txBody>
          <a:bodyPr/>
          <a:lstStyle/>
          <a:p>
            <a:fld id="{A110FFB7-5632-4568-819F-2729BB30E0DF}" type="slidenum">
              <a:rPr lang="en-US" smtClean="0"/>
              <a:t>‹#›</a:t>
            </a:fld>
            <a:endParaRPr lang="en-US"/>
          </a:p>
        </p:txBody>
      </p:sp>
      <p:sp>
        <p:nvSpPr>
          <p:cNvPr id="23" name="Freeform 12"/>
          <p:cNvSpPr/>
          <p:nvPr/>
        </p:nvSpPr>
        <p:spPr bwMode="auto">
          <a:xfrm>
            <a:off x="270933" y="3771900"/>
            <a:ext cx="48260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747185" y="3867150"/>
            <a:ext cx="82551"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8" name="Oval 7"/>
          <p:cNvSpPr/>
          <p:nvPr userDrawn="1"/>
        </p:nvSpPr>
        <p:spPr>
          <a:xfrm>
            <a:off x="76901" y="3071185"/>
            <a:ext cx="1800025" cy="1765509"/>
          </a:xfrm>
          <a:prstGeom prst="ellipse">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0172" y="3200611"/>
            <a:ext cx="1592332" cy="1543131"/>
          </a:xfrm>
          <a:prstGeom prst="rect">
            <a:avLst/>
          </a:prstGeom>
        </p:spPr>
      </p:pic>
    </p:spTree>
    <p:extLst>
      <p:ext uri="{BB962C8B-B14F-4D97-AF65-F5344CB8AC3E}">
        <p14:creationId xmlns:p14="http://schemas.microsoft.com/office/powerpoint/2010/main" val="33077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09512" y="457201"/>
            <a:ext cx="10272889" cy="854241"/>
          </a:xfrm>
        </p:spPr>
        <p:txBody>
          <a:bodyPr/>
          <a:lstStyle/>
          <a:p>
            <a:r>
              <a:rPr lang="en-US"/>
              <a:t>Click to edit Master title style</a:t>
            </a:r>
            <a:endParaRPr lang="en-US" dirty="0"/>
          </a:p>
        </p:txBody>
      </p:sp>
      <p:sp>
        <p:nvSpPr>
          <p:cNvPr id="3" name="Content Placeholder 2"/>
          <p:cNvSpPr>
            <a:spLocks noGrp="1"/>
          </p:cNvSpPr>
          <p:nvPr>
            <p:ph idx="1"/>
          </p:nvPr>
        </p:nvSpPr>
        <p:spPr>
          <a:xfrm>
            <a:off x="1309512" y="1311442"/>
            <a:ext cx="10272889" cy="468837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792440" y="6108174"/>
            <a:ext cx="1143297" cy="365125"/>
          </a:xfrm>
        </p:spPr>
        <p:txBody>
          <a:bodyPr/>
          <a:lstStyle>
            <a:lvl1pPr>
              <a:defRPr/>
            </a:lvl1pPr>
          </a:lstStyle>
          <a:p>
            <a:fld id="{F8E66904-5C42-430A-9EC5-505E09FEAB9A}" type="datetime1">
              <a:rPr lang="en-US" smtClean="0"/>
              <a:t>10/23/2019</a:t>
            </a:fld>
            <a:endParaRPr lang="en-US" dirty="0"/>
          </a:p>
        </p:txBody>
      </p:sp>
      <p:sp>
        <p:nvSpPr>
          <p:cNvPr id="5" name="Footer Placeholder 4"/>
          <p:cNvSpPr>
            <a:spLocks noGrp="1"/>
          </p:cNvSpPr>
          <p:nvPr>
            <p:ph type="ftr" sz="quarter" idx="11"/>
          </p:nvPr>
        </p:nvSpPr>
        <p:spPr>
          <a:xfrm>
            <a:off x="2630197" y="6108174"/>
            <a:ext cx="7086023" cy="365125"/>
          </a:xfrm>
        </p:spPr>
        <p:txBody>
          <a:bodyPr/>
          <a:lstStyle/>
          <a:p>
            <a:endParaRPr lang="en-US"/>
          </a:p>
        </p:txBody>
      </p:sp>
      <p:sp>
        <p:nvSpPr>
          <p:cNvPr id="6" name="Slide Number Placeholder 5"/>
          <p:cNvSpPr>
            <a:spLocks noGrp="1"/>
          </p:cNvSpPr>
          <p:nvPr>
            <p:ph type="sldNum" sz="quarter" idx="12"/>
          </p:nvPr>
        </p:nvSpPr>
        <p:spPr>
          <a:xfrm>
            <a:off x="11011957" y="6108174"/>
            <a:ext cx="570444" cy="365125"/>
          </a:xfrm>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1908834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49328" y="2666999"/>
            <a:ext cx="8933073"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649331" y="5027070"/>
            <a:ext cx="8933069"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D73544-1D99-484F-9D14-A4962F984028}" type="datetime1">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031090" y="6116071"/>
            <a:ext cx="551311" cy="365125"/>
          </a:xfrm>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2839730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09512" y="685802"/>
            <a:ext cx="10272889" cy="83017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309511" y="1618226"/>
            <a:ext cx="4986528" cy="4417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95872" y="1618226"/>
            <a:ext cx="4986528" cy="439559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5B270F-2195-498D-9204-48C41E3664F1}" type="datetime1">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3138545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484697" y="1783679"/>
            <a:ext cx="46083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697" y="2417678"/>
            <a:ext cx="4896331" cy="3698393"/>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09688" y="1783679"/>
            <a:ext cx="462374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9688" y="2417678"/>
            <a:ext cx="4896331" cy="3698393"/>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6DDC46-9C93-48C0-A9FC-284F2C522092}" type="datetime1">
              <a:rPr lang="en-US" smtClean="0"/>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140863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E71878-D926-4E11-A536-9B868075662F}" type="datetime1">
              <a:rPr lang="en-US" smtClean="0"/>
              <a:t>10/23/2019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1455999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269198-BB21-4527-AC49-E48F92D3576B}" type="datetime1">
              <a:rPr lang="en-US" smtClean="0"/>
              <a:t>10/23/2019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278797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699" y="1600200"/>
            <a:ext cx="3550045"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3404" y="685801"/>
            <a:ext cx="6242616"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699" y="2971800"/>
            <a:ext cx="3550045"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31872A7-C8FE-4585-A6D0-43782048532D}" type="datetime1">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10FFB7-5632-4568-819F-2729BB30E0DF}" type="slidenum">
              <a:rPr lang="en-US" smtClean="0"/>
              <a:t>‹#›</a:t>
            </a:fld>
            <a:endParaRPr lang="en-US"/>
          </a:p>
        </p:txBody>
      </p:sp>
    </p:spTree>
    <p:extLst>
      <p:ext uri="{BB962C8B-B14F-4D97-AF65-F5344CB8AC3E}">
        <p14:creationId xmlns:p14="http://schemas.microsoft.com/office/powerpoint/2010/main" val="234785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5" name="Freeform 6"/>
          <p:cNvSpPr/>
          <p:nvPr/>
        </p:nvSpPr>
        <p:spPr bwMode="auto">
          <a:xfrm>
            <a:off x="0" y="4762"/>
            <a:ext cx="1430867"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lumMod val="75000"/>
            </a:schemeClr>
          </a:solidFill>
          <a:ln>
            <a:noFill/>
          </a:ln>
        </p:spPr>
      </p:sp>
      <p:sp>
        <p:nvSpPr>
          <p:cNvPr id="16" name="Freeform 7"/>
          <p:cNvSpPr/>
          <p:nvPr/>
        </p:nvSpPr>
        <p:spPr bwMode="auto">
          <a:xfrm>
            <a:off x="1" y="0"/>
            <a:ext cx="1011767" cy="4624388"/>
          </a:xfrm>
          <a:custGeom>
            <a:avLst/>
            <a:gdLst/>
            <a:ahLst/>
            <a:cxnLst/>
            <a:rect l="0" t="0" r="r" b="b"/>
            <a:pathLst>
              <a:path w="478" h="2913">
                <a:moveTo>
                  <a:pt x="478" y="0"/>
                </a:moveTo>
                <a:lnTo>
                  <a:pt x="318" y="0"/>
                </a:lnTo>
                <a:lnTo>
                  <a:pt x="0" y="1938"/>
                </a:lnTo>
                <a:lnTo>
                  <a:pt x="0" y="2913"/>
                </a:lnTo>
                <a:lnTo>
                  <a:pt x="478" y="0"/>
                </a:lnTo>
                <a:close/>
              </a:path>
            </a:pathLst>
          </a:custGeom>
          <a:solidFill>
            <a:srgbClr val="00B050"/>
          </a:solidFill>
          <a:ln>
            <a:noFill/>
          </a:ln>
        </p:spPr>
      </p:sp>
      <p:sp>
        <p:nvSpPr>
          <p:cNvPr id="17" name="Freeform 8"/>
          <p:cNvSpPr/>
          <p:nvPr/>
        </p:nvSpPr>
        <p:spPr bwMode="auto">
          <a:xfrm>
            <a:off x="1" y="5662613"/>
            <a:ext cx="1208617"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983317"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1" y="5257800"/>
            <a:ext cx="2842684"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837267" cy="1500188"/>
          </a:xfrm>
          <a:custGeom>
            <a:avLst/>
            <a:gdLst/>
            <a:ahLst/>
            <a:cxnLst/>
            <a:rect l="0" t="0" r="r" b="b"/>
            <a:pathLst>
              <a:path w="868" h="945">
                <a:moveTo>
                  <a:pt x="0" y="192"/>
                </a:moveTo>
                <a:lnTo>
                  <a:pt x="571" y="945"/>
                </a:lnTo>
                <a:lnTo>
                  <a:pt x="868" y="945"/>
                </a:lnTo>
                <a:lnTo>
                  <a:pt x="0" y="0"/>
                </a:lnTo>
                <a:lnTo>
                  <a:pt x="0" y="192"/>
                </a:lnTo>
                <a:close/>
              </a:path>
            </a:pathLst>
          </a:custGeom>
          <a:solidFill>
            <a:srgbClr val="00B050"/>
          </a:solidFill>
          <a:ln>
            <a:noFill/>
          </a:ln>
        </p:spPr>
      </p:sp>
      <p:sp>
        <p:nvSpPr>
          <p:cNvPr id="2" name="Title Placeholder 1"/>
          <p:cNvSpPr>
            <a:spLocks noGrp="1"/>
          </p:cNvSpPr>
          <p:nvPr>
            <p:ph type="title"/>
          </p:nvPr>
        </p:nvSpPr>
        <p:spPr>
          <a:xfrm>
            <a:off x="1309512" y="457201"/>
            <a:ext cx="10272889" cy="927344"/>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322062" y="1471887"/>
            <a:ext cx="10272888" cy="4511278"/>
          </a:xfrm>
          <a:prstGeom prst="rect">
            <a:avLst/>
          </a:prstGeom>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811573" y="6116071"/>
            <a:ext cx="114329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3A91A63-D352-4788-8A2D-0D5AB0E779BF}" type="datetime1">
              <a:rPr lang="en-US" smtClean="0"/>
              <a:t>10/23/2019</a:t>
            </a:fld>
            <a:endParaRPr lang="en-US" dirty="0"/>
          </a:p>
        </p:txBody>
      </p:sp>
      <p:sp>
        <p:nvSpPr>
          <p:cNvPr id="5" name="Footer Placeholder 4"/>
          <p:cNvSpPr>
            <a:spLocks noGrp="1"/>
          </p:cNvSpPr>
          <p:nvPr>
            <p:ph type="ftr" sz="quarter" idx="3"/>
          </p:nvPr>
        </p:nvSpPr>
        <p:spPr>
          <a:xfrm>
            <a:off x="2649330" y="6116071"/>
            <a:ext cx="7086023"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1031090" y="6116071"/>
            <a:ext cx="551311"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110FFB7-5632-4568-819F-2729BB30E0DF}" type="slidenum">
              <a:rPr lang="en-US" smtClean="0"/>
              <a:t>‹#›</a:t>
            </a:fld>
            <a:endParaRPr lang="en-US"/>
          </a:p>
        </p:txBody>
      </p:sp>
      <p:sp>
        <p:nvSpPr>
          <p:cNvPr id="7" name="Oval 6"/>
          <p:cNvSpPr/>
          <p:nvPr userDrawn="1"/>
        </p:nvSpPr>
        <p:spPr>
          <a:xfrm>
            <a:off x="87847" y="457200"/>
            <a:ext cx="1395664" cy="1379784"/>
          </a:xfrm>
          <a:prstGeom prst="ellipse">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8" name="Picture 7"/>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163918" y="544543"/>
            <a:ext cx="1243522" cy="1205098"/>
          </a:xfrm>
          <a:prstGeom prst="rect">
            <a:avLst/>
          </a:prstGeom>
        </p:spPr>
      </p:pic>
    </p:spTree>
    <p:extLst>
      <p:ext uri="{BB962C8B-B14F-4D97-AF65-F5344CB8AC3E}">
        <p14:creationId xmlns:p14="http://schemas.microsoft.com/office/powerpoint/2010/main" val="1358657690"/>
      </p:ext>
    </p:extLst>
  </p:cSld>
  <p:clrMap bg1="lt1" tx1="dk1" bg2="lt2" tx2="dk2" accent1="accent1" accent2="accent2" accent3="accent3" accent4="accent4" accent5="accent5" accent6="accent6" hlink="hlink" folHlink="folHlink"/>
  <p:sldLayoutIdLst>
    <p:sldLayoutId id="2147483679"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www.hud.gov/program_offices/public_indian_housing/programs/hcv/family"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5" Type="http://schemas.openxmlformats.org/officeDocument/2006/relationships/hyperlink" Target="mailto:ASKGMO@hud.gov" TargetMode="External"/><Relationship Id="rId4" Type="http://schemas.openxmlformats.org/officeDocument/2006/relationships/hyperlink" Target="mailto:FUPVouchers@hud.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19565" y="914401"/>
            <a:ext cx="9367610" cy="4886324"/>
          </a:xfrm>
        </p:spPr>
        <p:txBody>
          <a:bodyPr>
            <a:normAutofit/>
          </a:bodyPr>
          <a:lstStyle/>
          <a:p>
            <a:pPr algn="ctr"/>
            <a:r>
              <a:rPr lang="en-US" dirty="0"/>
              <a:t>2019 Family Unification Program Notice of Funding Availability</a:t>
            </a:r>
            <a:br>
              <a:rPr lang="en-US" dirty="0"/>
            </a:br>
            <a:endParaRPr lang="en-US" dirty="0"/>
          </a:p>
        </p:txBody>
      </p:sp>
    </p:spTree>
    <p:extLst>
      <p:ext uri="{BB962C8B-B14F-4D97-AF65-F5344CB8AC3E}">
        <p14:creationId xmlns:p14="http://schemas.microsoft.com/office/powerpoint/2010/main" val="3575768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830177"/>
          </a:xfrm>
        </p:spPr>
        <p:txBody>
          <a:bodyPr>
            <a:normAutofit/>
          </a:bodyPr>
          <a:lstStyle/>
          <a:p>
            <a:r>
              <a:rPr lang="en-US" b="1" dirty="0"/>
              <a:t>Threshold Requirements</a:t>
            </a:r>
          </a:p>
        </p:txBody>
      </p:sp>
      <p:sp>
        <p:nvSpPr>
          <p:cNvPr id="3" name="Content Placeholder 2"/>
          <p:cNvSpPr>
            <a:spLocks noGrp="1"/>
          </p:cNvSpPr>
          <p:nvPr>
            <p:ph sz="half" idx="1"/>
          </p:nvPr>
        </p:nvSpPr>
        <p:spPr>
          <a:xfrm>
            <a:off x="1859291" y="1805553"/>
            <a:ext cx="8950057" cy="3587857"/>
          </a:xfrm>
        </p:spPr>
        <p:txBody>
          <a:bodyPr>
            <a:normAutofit lnSpcReduction="10000"/>
          </a:bodyPr>
          <a:lstStyle/>
          <a:p>
            <a:r>
              <a:rPr lang="en-US" sz="2400" dirty="0"/>
              <a:t>FUP utilization rate of 90 percent or greater; or</a:t>
            </a:r>
          </a:p>
          <a:p>
            <a:endParaRPr lang="en-US" sz="2000" dirty="0"/>
          </a:p>
          <a:p>
            <a:r>
              <a:rPr lang="en-US" sz="2400" dirty="0"/>
              <a:t>Absent a utilization rate of 90 percent or greater, the adoption of an action plan to achieve full utilization within 12 months from date of application to this NOFA.</a:t>
            </a:r>
          </a:p>
          <a:p>
            <a:endParaRPr lang="en-US" sz="2000" dirty="0"/>
          </a:p>
          <a:p>
            <a:pPr marL="0" indent="0">
              <a:buNone/>
            </a:pPr>
            <a:r>
              <a:rPr lang="en-US" sz="2000" b="1" i="1" dirty="0"/>
              <a:t>PHAs awarded new incremental FUP vouchers under the previous NOFA are not held to the 90 percent utilization threshold standard in the first year but should have a plan to achieve full utilization. </a:t>
            </a:r>
          </a:p>
        </p:txBody>
      </p:sp>
      <p:sp>
        <p:nvSpPr>
          <p:cNvPr id="5" name="Slide Number Placeholder 4"/>
          <p:cNvSpPr>
            <a:spLocks noGrp="1"/>
          </p:cNvSpPr>
          <p:nvPr>
            <p:ph type="sldNum" sz="quarter" idx="12"/>
          </p:nvPr>
        </p:nvSpPr>
        <p:spPr/>
        <p:txBody>
          <a:bodyPr/>
          <a:lstStyle/>
          <a:p>
            <a:fld id="{A110FFB7-5632-4568-819F-2729BB30E0DF}" type="slidenum">
              <a:rPr lang="en-US" smtClean="0"/>
              <a:t>10</a:t>
            </a:fld>
            <a:endParaRPr lang="en-US"/>
          </a:p>
        </p:txBody>
      </p:sp>
      <p:sp>
        <p:nvSpPr>
          <p:cNvPr id="6" name="TextBox 5">
            <a:extLst>
              <a:ext uri="{FF2B5EF4-FFF2-40B4-BE49-F238E27FC236}">
                <a16:creationId xmlns:a16="http://schemas.microsoft.com/office/drawing/2014/main" id="{5D2B79C7-A4A9-41C2-A41C-644396417567}"/>
              </a:ext>
            </a:extLst>
          </p:cNvPr>
          <p:cNvSpPr txBox="1"/>
          <p:nvPr/>
        </p:nvSpPr>
        <p:spPr>
          <a:xfrm>
            <a:off x="1340098" y="1202980"/>
            <a:ext cx="3735597" cy="523220"/>
          </a:xfrm>
          <a:prstGeom prst="rect">
            <a:avLst/>
          </a:prstGeom>
          <a:noFill/>
        </p:spPr>
        <p:txBody>
          <a:bodyPr wrap="square" rtlCol="0">
            <a:spAutoFit/>
          </a:bodyPr>
          <a:lstStyle/>
          <a:p>
            <a:pPr algn="ctr"/>
            <a:r>
              <a:rPr lang="en-US" sz="2800" b="1" dirty="0"/>
              <a:t>FUP Utilization</a:t>
            </a:r>
          </a:p>
        </p:txBody>
      </p:sp>
      <p:sp>
        <p:nvSpPr>
          <p:cNvPr id="4" name="TextBox 3">
            <a:extLst>
              <a:ext uri="{FF2B5EF4-FFF2-40B4-BE49-F238E27FC236}">
                <a16:creationId xmlns:a16="http://schemas.microsoft.com/office/drawing/2014/main" id="{806C6A41-63A7-47C1-9ECF-CED28D612BAB}"/>
              </a:ext>
            </a:extLst>
          </p:cNvPr>
          <p:cNvSpPr txBox="1"/>
          <p:nvPr/>
        </p:nvSpPr>
        <p:spPr>
          <a:xfrm>
            <a:off x="3696347" y="5472763"/>
            <a:ext cx="4951708" cy="369332"/>
          </a:xfrm>
          <a:prstGeom prst="rect">
            <a:avLst/>
          </a:prstGeom>
          <a:noFill/>
        </p:spPr>
        <p:txBody>
          <a:bodyPr wrap="square" rtlCol="0">
            <a:spAutoFit/>
          </a:bodyPr>
          <a:lstStyle/>
          <a:p>
            <a:r>
              <a:rPr lang="en-US" i="1" dirty="0"/>
              <a:t>See Section III.F. of the NOFA for more details</a:t>
            </a:r>
          </a:p>
        </p:txBody>
      </p:sp>
    </p:spTree>
    <p:extLst>
      <p:ext uri="{BB962C8B-B14F-4D97-AF65-F5344CB8AC3E}">
        <p14:creationId xmlns:p14="http://schemas.microsoft.com/office/powerpoint/2010/main" val="3482241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Threshold Requirements</a:t>
            </a:r>
          </a:p>
        </p:txBody>
      </p:sp>
      <p:sp>
        <p:nvSpPr>
          <p:cNvPr id="3" name="Content Placeholder 2"/>
          <p:cNvSpPr>
            <a:spLocks noGrp="1"/>
          </p:cNvSpPr>
          <p:nvPr>
            <p:ph sz="half" idx="1"/>
          </p:nvPr>
        </p:nvSpPr>
        <p:spPr>
          <a:xfrm>
            <a:off x="1874162" y="2146515"/>
            <a:ext cx="8950057" cy="3711845"/>
          </a:xfrm>
        </p:spPr>
        <p:txBody>
          <a:bodyPr>
            <a:normAutofit fontScale="85000" lnSpcReduction="20000"/>
          </a:bodyPr>
          <a:lstStyle/>
          <a:p>
            <a:pPr marL="0" indent="0">
              <a:buNone/>
            </a:pPr>
            <a:r>
              <a:rPr lang="en-US" sz="2800" dirty="0"/>
              <a:t> </a:t>
            </a:r>
          </a:p>
          <a:p>
            <a:r>
              <a:rPr lang="en-US" sz="2800" dirty="0"/>
              <a:t>The Statement of Need must be </a:t>
            </a:r>
            <a:r>
              <a:rPr lang="en-US" sz="2800" b="1" dirty="0"/>
              <a:t>submitted as a separate attachment</a:t>
            </a:r>
            <a:r>
              <a:rPr lang="en-US" sz="2800" dirty="0"/>
              <a:t>.</a:t>
            </a:r>
          </a:p>
          <a:p>
            <a:pPr marL="457200" lvl="1" indent="0">
              <a:buNone/>
            </a:pPr>
            <a:endParaRPr lang="en-US" sz="2800" dirty="0"/>
          </a:p>
          <a:p>
            <a:r>
              <a:rPr lang="en-US" sz="2800" b="1" dirty="0"/>
              <a:t>Sample document provided in Appendix of the NOFA  </a:t>
            </a:r>
          </a:p>
          <a:p>
            <a:pPr lvl="1"/>
            <a:endParaRPr lang="en-US" sz="2800" b="1" i="1" dirty="0"/>
          </a:p>
          <a:p>
            <a:r>
              <a:rPr lang="en-US" sz="2800" b="1" dirty="0"/>
              <a:t>Only one Statement of Need will be reviewed per application </a:t>
            </a:r>
          </a:p>
          <a:p>
            <a:pPr lvl="1"/>
            <a:endParaRPr lang="en-US" sz="2200" b="1" i="1" dirty="0"/>
          </a:p>
          <a:p>
            <a:pPr marL="0" indent="0" fontAlgn="base">
              <a:buNone/>
            </a:pPr>
            <a:r>
              <a:rPr lang="en-US" b="1" i="1" dirty="0"/>
              <a:t> </a:t>
            </a:r>
          </a:p>
        </p:txBody>
      </p:sp>
      <p:sp>
        <p:nvSpPr>
          <p:cNvPr id="5" name="Slide Number Placeholder 4"/>
          <p:cNvSpPr>
            <a:spLocks noGrp="1"/>
          </p:cNvSpPr>
          <p:nvPr>
            <p:ph type="sldNum" sz="quarter" idx="12"/>
          </p:nvPr>
        </p:nvSpPr>
        <p:spPr/>
        <p:txBody>
          <a:bodyPr/>
          <a:lstStyle/>
          <a:p>
            <a:fld id="{A110FFB7-5632-4568-819F-2729BB30E0DF}" type="slidenum">
              <a:rPr lang="en-US" smtClean="0"/>
              <a:t>11</a:t>
            </a:fld>
            <a:endParaRPr lang="en-US"/>
          </a:p>
        </p:txBody>
      </p:sp>
      <p:sp>
        <p:nvSpPr>
          <p:cNvPr id="6" name="TextBox 5">
            <a:extLst>
              <a:ext uri="{FF2B5EF4-FFF2-40B4-BE49-F238E27FC236}">
                <a16:creationId xmlns:a16="http://schemas.microsoft.com/office/drawing/2014/main" id="{7A9C9F29-8F65-4F90-905C-D2F40A0C4285}"/>
              </a:ext>
            </a:extLst>
          </p:cNvPr>
          <p:cNvSpPr txBox="1"/>
          <p:nvPr/>
        </p:nvSpPr>
        <p:spPr>
          <a:xfrm>
            <a:off x="3231238" y="5975467"/>
            <a:ext cx="7086600" cy="369332"/>
          </a:xfrm>
          <a:prstGeom prst="rect">
            <a:avLst/>
          </a:prstGeom>
          <a:noFill/>
        </p:spPr>
        <p:txBody>
          <a:bodyPr wrap="square" rtlCol="0">
            <a:spAutoFit/>
          </a:bodyPr>
          <a:lstStyle/>
          <a:p>
            <a:r>
              <a:rPr lang="en-US" b="1" i="1" dirty="0"/>
              <a:t>		</a:t>
            </a:r>
            <a:r>
              <a:rPr lang="en-US" i="1" dirty="0"/>
              <a:t>See Section IV.B. for more details</a:t>
            </a:r>
            <a:endParaRPr lang="en-US" dirty="0"/>
          </a:p>
        </p:txBody>
      </p:sp>
      <p:sp>
        <p:nvSpPr>
          <p:cNvPr id="7" name="TextBox 6">
            <a:extLst>
              <a:ext uri="{FF2B5EF4-FFF2-40B4-BE49-F238E27FC236}">
                <a16:creationId xmlns:a16="http://schemas.microsoft.com/office/drawing/2014/main" id="{5CF81E5D-FAB8-4D60-9475-CF47999DA5A2}"/>
              </a:ext>
            </a:extLst>
          </p:cNvPr>
          <p:cNvSpPr txBox="1"/>
          <p:nvPr/>
        </p:nvSpPr>
        <p:spPr>
          <a:xfrm>
            <a:off x="1536918" y="1431228"/>
            <a:ext cx="3735597" cy="523220"/>
          </a:xfrm>
          <a:prstGeom prst="rect">
            <a:avLst/>
          </a:prstGeom>
          <a:noFill/>
        </p:spPr>
        <p:txBody>
          <a:bodyPr wrap="square" rtlCol="0">
            <a:spAutoFit/>
          </a:bodyPr>
          <a:lstStyle/>
          <a:p>
            <a:pPr algn="ctr"/>
            <a:r>
              <a:rPr lang="en-US" sz="2800" b="1" dirty="0"/>
              <a:t>Statement of Need</a:t>
            </a:r>
          </a:p>
        </p:txBody>
      </p:sp>
    </p:spTree>
    <p:extLst>
      <p:ext uri="{BB962C8B-B14F-4D97-AF65-F5344CB8AC3E}">
        <p14:creationId xmlns:p14="http://schemas.microsoft.com/office/powerpoint/2010/main" val="3392424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Statement of Need (cont’d)</a:t>
            </a:r>
          </a:p>
        </p:txBody>
      </p:sp>
      <p:sp>
        <p:nvSpPr>
          <p:cNvPr id="3" name="Content Placeholder 2"/>
          <p:cNvSpPr>
            <a:spLocks noGrp="1"/>
          </p:cNvSpPr>
          <p:nvPr>
            <p:ph sz="half" idx="1"/>
          </p:nvPr>
        </p:nvSpPr>
        <p:spPr>
          <a:xfrm>
            <a:off x="1981829" y="1468315"/>
            <a:ext cx="8950057" cy="4647756"/>
          </a:xfrm>
        </p:spPr>
        <p:txBody>
          <a:bodyPr>
            <a:normAutofit fontScale="92500" lnSpcReduction="20000"/>
          </a:bodyPr>
          <a:lstStyle/>
          <a:p>
            <a:pPr marL="457200" lvl="1" indent="0">
              <a:buNone/>
            </a:pPr>
            <a:r>
              <a:rPr lang="en-US" sz="2400" b="1" i="1" dirty="0"/>
              <a:t>This NOFA provides for the streamlining of the Statement of Need.</a:t>
            </a:r>
          </a:p>
          <a:p>
            <a:pPr marL="457200" lvl="1" indent="0">
              <a:buNone/>
            </a:pPr>
            <a:endParaRPr lang="en-US" sz="2400" b="1" i="1" dirty="0"/>
          </a:p>
          <a:p>
            <a:pPr fontAlgn="base"/>
            <a:r>
              <a:rPr lang="en-US" sz="2400" dirty="0"/>
              <a:t>The </a:t>
            </a:r>
            <a:r>
              <a:rPr lang="en-US" sz="2400" b="1" dirty="0"/>
              <a:t>PHA must provide </a:t>
            </a:r>
            <a:r>
              <a:rPr lang="en-US" sz="2400" dirty="0"/>
              <a:t>a Statement of Need, </a:t>
            </a:r>
            <a:r>
              <a:rPr lang="en-US" sz="2400" b="1" dirty="0"/>
              <a:t>certifying to the community's need. </a:t>
            </a:r>
          </a:p>
          <a:p>
            <a:pPr fontAlgn="base"/>
            <a:endParaRPr lang="en-US" sz="2400" dirty="0"/>
          </a:p>
          <a:p>
            <a:pPr fontAlgn="base"/>
            <a:r>
              <a:rPr lang="en-US" sz="2400" dirty="0"/>
              <a:t>The </a:t>
            </a:r>
            <a:r>
              <a:rPr lang="en-US" sz="2400" b="1" dirty="0"/>
              <a:t>PCWA and CoC must contribute </a:t>
            </a:r>
            <a:r>
              <a:rPr lang="en-US" sz="2400" dirty="0"/>
              <a:t>to the provision of data used in the Statement of Need.</a:t>
            </a:r>
          </a:p>
          <a:p>
            <a:pPr fontAlgn="base"/>
            <a:endParaRPr lang="en-US" sz="2400" dirty="0"/>
          </a:p>
          <a:p>
            <a:pPr fontAlgn="base"/>
            <a:r>
              <a:rPr lang="en-US" sz="2400" dirty="0"/>
              <a:t>The Statement of Need </a:t>
            </a:r>
            <a:r>
              <a:rPr lang="en-US" sz="2400" b="1" dirty="0"/>
              <a:t>must be signed by </a:t>
            </a:r>
            <a:r>
              <a:rPr lang="en-US" sz="2400" dirty="0"/>
              <a:t>the</a:t>
            </a:r>
            <a:r>
              <a:rPr lang="en-US" sz="2400" b="1" dirty="0"/>
              <a:t> Executive Director, Chief Executive Officer, or individual of equivalent position of the PHA</a:t>
            </a:r>
          </a:p>
          <a:p>
            <a:pPr fontAlgn="base"/>
            <a:endParaRPr lang="en-US" sz="2400" dirty="0"/>
          </a:p>
          <a:p>
            <a:pPr marL="0" indent="0" fontAlgn="base">
              <a:buNone/>
            </a:pPr>
            <a:r>
              <a:rPr lang="en-US" b="1" i="1" dirty="0"/>
              <a:t> </a:t>
            </a:r>
          </a:p>
        </p:txBody>
      </p:sp>
      <p:sp>
        <p:nvSpPr>
          <p:cNvPr id="5" name="Slide Number Placeholder 4"/>
          <p:cNvSpPr>
            <a:spLocks noGrp="1"/>
          </p:cNvSpPr>
          <p:nvPr>
            <p:ph type="sldNum" sz="quarter" idx="12"/>
          </p:nvPr>
        </p:nvSpPr>
        <p:spPr/>
        <p:txBody>
          <a:bodyPr/>
          <a:lstStyle/>
          <a:p>
            <a:fld id="{A110FFB7-5632-4568-819F-2729BB30E0DF}" type="slidenum">
              <a:rPr lang="en-US" smtClean="0"/>
              <a:t>12</a:t>
            </a:fld>
            <a:endParaRPr lang="en-US"/>
          </a:p>
        </p:txBody>
      </p:sp>
      <p:sp>
        <p:nvSpPr>
          <p:cNvPr id="6" name="TextBox 5">
            <a:extLst>
              <a:ext uri="{FF2B5EF4-FFF2-40B4-BE49-F238E27FC236}">
                <a16:creationId xmlns:a16="http://schemas.microsoft.com/office/drawing/2014/main" id="{7A9C9F29-8F65-4F90-905C-D2F40A0C4285}"/>
              </a:ext>
            </a:extLst>
          </p:cNvPr>
          <p:cNvSpPr txBox="1"/>
          <p:nvPr/>
        </p:nvSpPr>
        <p:spPr>
          <a:xfrm>
            <a:off x="3231238" y="5834865"/>
            <a:ext cx="7086600" cy="369332"/>
          </a:xfrm>
          <a:prstGeom prst="rect">
            <a:avLst/>
          </a:prstGeom>
          <a:noFill/>
        </p:spPr>
        <p:txBody>
          <a:bodyPr wrap="square" rtlCol="0">
            <a:spAutoFit/>
          </a:bodyPr>
          <a:lstStyle/>
          <a:p>
            <a:r>
              <a:rPr lang="en-US" b="1" i="1" dirty="0"/>
              <a:t>		</a:t>
            </a:r>
            <a:r>
              <a:rPr lang="en-US" i="1" dirty="0"/>
              <a:t>See Section IV.B. for more details</a:t>
            </a:r>
            <a:endParaRPr lang="en-US" dirty="0"/>
          </a:p>
        </p:txBody>
      </p:sp>
    </p:spTree>
    <p:extLst>
      <p:ext uri="{BB962C8B-B14F-4D97-AF65-F5344CB8AC3E}">
        <p14:creationId xmlns:p14="http://schemas.microsoft.com/office/powerpoint/2010/main" val="4287171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Threshold Requirements</a:t>
            </a:r>
          </a:p>
        </p:txBody>
      </p:sp>
      <p:sp>
        <p:nvSpPr>
          <p:cNvPr id="5" name="Slide Number Placeholder 4"/>
          <p:cNvSpPr>
            <a:spLocks noGrp="1"/>
          </p:cNvSpPr>
          <p:nvPr>
            <p:ph type="sldNum" sz="quarter" idx="12"/>
          </p:nvPr>
        </p:nvSpPr>
        <p:spPr/>
        <p:txBody>
          <a:bodyPr/>
          <a:lstStyle/>
          <a:p>
            <a:fld id="{A110FFB7-5632-4568-819F-2729BB30E0DF}" type="slidenum">
              <a:rPr lang="en-US" smtClean="0"/>
              <a:t>13</a:t>
            </a:fld>
            <a:endParaRPr lang="en-US"/>
          </a:p>
        </p:txBody>
      </p:sp>
      <p:sp>
        <p:nvSpPr>
          <p:cNvPr id="7" name="Content Placeholder 2">
            <a:extLst>
              <a:ext uri="{FF2B5EF4-FFF2-40B4-BE49-F238E27FC236}">
                <a16:creationId xmlns:a16="http://schemas.microsoft.com/office/drawing/2014/main" id="{DC135298-23E6-49CB-8F31-FD5E8D145E42}"/>
              </a:ext>
            </a:extLst>
          </p:cNvPr>
          <p:cNvSpPr txBox="1">
            <a:spLocks/>
          </p:cNvSpPr>
          <p:nvPr/>
        </p:nvSpPr>
        <p:spPr>
          <a:xfrm>
            <a:off x="1934090" y="1771910"/>
            <a:ext cx="8950057" cy="470761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9pPr>
          </a:lstStyle>
          <a:p>
            <a:r>
              <a:rPr lang="en-US" sz="2400" b="1" u="sng" dirty="0"/>
              <a:t>A sample MOU</a:t>
            </a:r>
            <a:r>
              <a:rPr lang="en-US" sz="2400" b="1" dirty="0"/>
              <a:t> has been included in the Appendix of the NOFA</a:t>
            </a:r>
            <a:r>
              <a:rPr lang="en-US" sz="2400" dirty="0"/>
              <a:t>. </a:t>
            </a:r>
          </a:p>
          <a:p>
            <a:pPr lvl="1"/>
            <a:r>
              <a:rPr lang="en-US" sz="1800" i="1" dirty="0"/>
              <a:t>Applicants may use this as a model in completing their own MOUs</a:t>
            </a:r>
            <a:r>
              <a:rPr lang="en-US" sz="1800" dirty="0"/>
              <a:t>. </a:t>
            </a:r>
          </a:p>
          <a:p>
            <a:r>
              <a:rPr lang="en-US" sz="2400" b="1" dirty="0"/>
              <a:t>Must be submitted as a separate attachment</a:t>
            </a:r>
            <a:endParaRPr lang="en-US" sz="2400" dirty="0"/>
          </a:p>
          <a:p>
            <a:r>
              <a:rPr lang="en-US" sz="2400" b="1" dirty="0"/>
              <a:t>MOU deficiencies </a:t>
            </a:r>
            <a:r>
              <a:rPr lang="en-US" sz="2400" b="1" u="sng" dirty="0"/>
              <a:t>are not curable</a:t>
            </a:r>
            <a:r>
              <a:rPr lang="en-US" sz="2400" dirty="0"/>
              <a:t>.</a:t>
            </a:r>
          </a:p>
          <a:p>
            <a:pPr lvl="1"/>
            <a:r>
              <a:rPr lang="en-US" sz="2000" dirty="0"/>
              <a:t>Examples: </a:t>
            </a:r>
            <a:r>
              <a:rPr lang="en-US" sz="2000" i="1" dirty="0"/>
              <a:t>lack of signatures or missing any required element.</a:t>
            </a:r>
          </a:p>
          <a:p>
            <a:r>
              <a:rPr lang="en-US" sz="2400" b="1" dirty="0"/>
              <a:t>MOU execution date </a:t>
            </a:r>
            <a:r>
              <a:rPr lang="en-US" sz="2400" b="1" u="sng" dirty="0"/>
              <a:t>must be </a:t>
            </a:r>
            <a:r>
              <a:rPr lang="en-US" sz="2400" b="1" i="1" dirty="0"/>
              <a:t>between the date this NOFA is published </a:t>
            </a:r>
            <a:r>
              <a:rPr lang="en-US" sz="2400" b="1" u="sng" dirty="0"/>
              <a:t>and the </a:t>
            </a:r>
            <a:r>
              <a:rPr lang="en-US" sz="2400" b="1" i="1" dirty="0"/>
              <a:t>application deadline date under this NOFA</a:t>
            </a:r>
            <a:r>
              <a:rPr lang="en-US" sz="2400" dirty="0"/>
              <a:t>. </a:t>
            </a:r>
          </a:p>
          <a:p>
            <a:pPr marL="0" indent="0">
              <a:buFont typeface="Arial"/>
              <a:buNone/>
            </a:pPr>
            <a:endParaRPr lang="en-US" dirty="0"/>
          </a:p>
        </p:txBody>
      </p:sp>
      <p:sp>
        <p:nvSpPr>
          <p:cNvPr id="8" name="TextBox 7">
            <a:extLst>
              <a:ext uri="{FF2B5EF4-FFF2-40B4-BE49-F238E27FC236}">
                <a16:creationId xmlns:a16="http://schemas.microsoft.com/office/drawing/2014/main" id="{BCB4EBA9-564B-4F78-8093-EC6B7E0233A6}"/>
              </a:ext>
            </a:extLst>
          </p:cNvPr>
          <p:cNvSpPr txBox="1"/>
          <p:nvPr/>
        </p:nvSpPr>
        <p:spPr>
          <a:xfrm>
            <a:off x="3979507" y="6111864"/>
            <a:ext cx="4859224" cy="369332"/>
          </a:xfrm>
          <a:prstGeom prst="rect">
            <a:avLst/>
          </a:prstGeom>
          <a:noFill/>
        </p:spPr>
        <p:txBody>
          <a:bodyPr wrap="square" rtlCol="0">
            <a:spAutoFit/>
          </a:bodyPr>
          <a:lstStyle/>
          <a:p>
            <a:r>
              <a:rPr lang="en-US" i="1" dirty="0"/>
              <a:t>See Section III.F.5 of the NOFA for more details</a:t>
            </a:r>
          </a:p>
        </p:txBody>
      </p:sp>
      <p:sp>
        <p:nvSpPr>
          <p:cNvPr id="9" name="TextBox 8">
            <a:extLst>
              <a:ext uri="{FF2B5EF4-FFF2-40B4-BE49-F238E27FC236}">
                <a16:creationId xmlns:a16="http://schemas.microsoft.com/office/drawing/2014/main" id="{00718C42-0820-43F9-9461-545698CDC14C}"/>
              </a:ext>
            </a:extLst>
          </p:cNvPr>
          <p:cNvSpPr txBox="1"/>
          <p:nvPr/>
        </p:nvSpPr>
        <p:spPr>
          <a:xfrm>
            <a:off x="1575664" y="1248690"/>
            <a:ext cx="6586780" cy="523220"/>
          </a:xfrm>
          <a:prstGeom prst="rect">
            <a:avLst/>
          </a:prstGeom>
          <a:noFill/>
        </p:spPr>
        <p:txBody>
          <a:bodyPr wrap="square" rtlCol="0">
            <a:spAutoFit/>
          </a:bodyPr>
          <a:lstStyle/>
          <a:p>
            <a:pPr algn="ctr"/>
            <a:r>
              <a:rPr lang="en-US" sz="2800" b="1" dirty="0"/>
              <a:t>Memorandum of Understanding (MOU)</a:t>
            </a:r>
          </a:p>
        </p:txBody>
      </p:sp>
    </p:spTree>
    <p:extLst>
      <p:ext uri="{BB962C8B-B14F-4D97-AF65-F5344CB8AC3E}">
        <p14:creationId xmlns:p14="http://schemas.microsoft.com/office/powerpoint/2010/main" val="4180457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830177"/>
          </a:xfrm>
        </p:spPr>
        <p:txBody>
          <a:bodyPr>
            <a:normAutofit/>
          </a:bodyPr>
          <a:lstStyle/>
          <a:p>
            <a:r>
              <a:rPr lang="en-US" b="1" dirty="0"/>
              <a:t>Memorandum of Understanding (cont’d) </a:t>
            </a:r>
          </a:p>
        </p:txBody>
      </p:sp>
      <p:sp>
        <p:nvSpPr>
          <p:cNvPr id="3" name="Content Placeholder 2"/>
          <p:cNvSpPr>
            <a:spLocks noGrp="1"/>
          </p:cNvSpPr>
          <p:nvPr>
            <p:ph sz="half" idx="1"/>
          </p:nvPr>
        </p:nvSpPr>
        <p:spPr>
          <a:xfrm>
            <a:off x="1843793" y="1589775"/>
            <a:ext cx="8950057" cy="4284083"/>
          </a:xfrm>
        </p:spPr>
        <p:txBody>
          <a:bodyPr>
            <a:normAutofit fontScale="92500" lnSpcReduction="10000"/>
          </a:bodyPr>
          <a:lstStyle/>
          <a:p>
            <a:pPr marL="0" indent="0">
              <a:buNone/>
            </a:pPr>
            <a:r>
              <a:rPr lang="en-US" sz="2800" b="1" i="1" dirty="0"/>
              <a:t>Review the MOU requirements of the NOFA in its entirety.</a:t>
            </a:r>
          </a:p>
          <a:p>
            <a:r>
              <a:rPr lang="en-US" sz="2200" dirty="0"/>
              <a:t>The PHA must submit a MOU executed by the official representative of the following three:</a:t>
            </a:r>
          </a:p>
          <a:p>
            <a:pPr marL="1600200" lvl="3" indent="-342900">
              <a:buFont typeface="+mj-lt"/>
              <a:buAutoNum type="arabicPeriod"/>
            </a:pPr>
            <a:r>
              <a:rPr lang="en-US" sz="1900" dirty="0"/>
              <a:t>Public Housing Agency (PHA) </a:t>
            </a:r>
          </a:p>
          <a:p>
            <a:pPr marL="1600200" lvl="3" indent="-342900">
              <a:buFont typeface="+mj-lt"/>
              <a:buAutoNum type="arabicPeriod"/>
            </a:pPr>
            <a:r>
              <a:rPr lang="en-US" sz="1900" dirty="0"/>
              <a:t>Public Child Welfare Agency (PCWA) </a:t>
            </a:r>
          </a:p>
          <a:p>
            <a:pPr marL="1600200" lvl="3" indent="-342900">
              <a:buFont typeface="+mj-lt"/>
              <a:buAutoNum type="arabicPeriod"/>
            </a:pPr>
            <a:r>
              <a:rPr lang="en-US" sz="1900" dirty="0"/>
              <a:t>Continuum of Care (CoC)</a:t>
            </a:r>
          </a:p>
          <a:p>
            <a:r>
              <a:rPr lang="en-US" sz="2200" dirty="0"/>
              <a:t>Agency and position titles should be clearly identified.  </a:t>
            </a:r>
          </a:p>
          <a:p>
            <a:pPr lvl="1"/>
            <a:r>
              <a:rPr lang="en-US" sz="1800" b="1" i="1" dirty="0"/>
              <a:t>For example, if it would not be clear to a reviewer that one of the parties signing the MOU is the official representative of the CoC, the MOU must make the role clear.  </a:t>
            </a:r>
          </a:p>
          <a:p>
            <a:r>
              <a:rPr lang="en-US" sz="2200" dirty="0"/>
              <a:t>Also make clear where one person has more than one role.  </a:t>
            </a:r>
          </a:p>
          <a:p>
            <a:pPr lvl="1"/>
            <a:r>
              <a:rPr lang="en-US" sz="1800" b="1" i="1" dirty="0"/>
              <a:t>For example, in some communities, the PHA Executive Director may also be the CoC Governing Board Chair.</a:t>
            </a:r>
          </a:p>
        </p:txBody>
      </p:sp>
      <p:sp>
        <p:nvSpPr>
          <p:cNvPr id="5" name="Slide Number Placeholder 4"/>
          <p:cNvSpPr>
            <a:spLocks noGrp="1"/>
          </p:cNvSpPr>
          <p:nvPr>
            <p:ph type="sldNum" sz="quarter" idx="12"/>
          </p:nvPr>
        </p:nvSpPr>
        <p:spPr/>
        <p:txBody>
          <a:bodyPr/>
          <a:lstStyle/>
          <a:p>
            <a:fld id="{A110FFB7-5632-4568-819F-2729BB30E0DF}" type="slidenum">
              <a:rPr lang="en-US" smtClean="0"/>
              <a:t>14</a:t>
            </a:fld>
            <a:endParaRPr lang="en-US"/>
          </a:p>
        </p:txBody>
      </p:sp>
      <p:sp>
        <p:nvSpPr>
          <p:cNvPr id="6" name="TextBox 5">
            <a:extLst>
              <a:ext uri="{FF2B5EF4-FFF2-40B4-BE49-F238E27FC236}">
                <a16:creationId xmlns:a16="http://schemas.microsoft.com/office/drawing/2014/main" id="{98540935-68E8-4EA4-A2AE-37A37D6BEDEA}"/>
              </a:ext>
            </a:extLst>
          </p:cNvPr>
          <p:cNvSpPr txBox="1"/>
          <p:nvPr/>
        </p:nvSpPr>
        <p:spPr>
          <a:xfrm>
            <a:off x="4166259" y="5950802"/>
            <a:ext cx="4859224" cy="369332"/>
          </a:xfrm>
          <a:prstGeom prst="rect">
            <a:avLst/>
          </a:prstGeom>
          <a:noFill/>
        </p:spPr>
        <p:txBody>
          <a:bodyPr wrap="square" rtlCol="0">
            <a:spAutoFit/>
          </a:bodyPr>
          <a:lstStyle/>
          <a:p>
            <a:r>
              <a:rPr lang="en-US" i="1" dirty="0"/>
              <a:t>See Section III.F. of the NOFA for more details</a:t>
            </a:r>
          </a:p>
        </p:txBody>
      </p:sp>
    </p:spTree>
    <p:extLst>
      <p:ext uri="{BB962C8B-B14F-4D97-AF65-F5344CB8AC3E}">
        <p14:creationId xmlns:p14="http://schemas.microsoft.com/office/powerpoint/2010/main" val="2508334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Threshold Requirements</a:t>
            </a:r>
          </a:p>
        </p:txBody>
      </p:sp>
      <p:sp>
        <p:nvSpPr>
          <p:cNvPr id="5" name="Slide Number Placeholder 4"/>
          <p:cNvSpPr>
            <a:spLocks noGrp="1"/>
          </p:cNvSpPr>
          <p:nvPr>
            <p:ph type="sldNum" sz="quarter" idx="12"/>
          </p:nvPr>
        </p:nvSpPr>
        <p:spPr/>
        <p:txBody>
          <a:bodyPr/>
          <a:lstStyle/>
          <a:p>
            <a:fld id="{A110FFB7-5632-4568-819F-2729BB30E0DF}" type="slidenum">
              <a:rPr lang="en-US" smtClean="0"/>
              <a:t>15</a:t>
            </a:fld>
            <a:endParaRPr lang="en-US"/>
          </a:p>
        </p:txBody>
      </p:sp>
      <p:sp>
        <p:nvSpPr>
          <p:cNvPr id="7" name="Content Placeholder 2">
            <a:extLst>
              <a:ext uri="{FF2B5EF4-FFF2-40B4-BE49-F238E27FC236}">
                <a16:creationId xmlns:a16="http://schemas.microsoft.com/office/drawing/2014/main" id="{DC135298-23E6-49CB-8F31-FD5E8D145E42}"/>
              </a:ext>
            </a:extLst>
          </p:cNvPr>
          <p:cNvSpPr txBox="1">
            <a:spLocks/>
          </p:cNvSpPr>
          <p:nvPr/>
        </p:nvSpPr>
        <p:spPr>
          <a:xfrm>
            <a:off x="1843623" y="1698171"/>
            <a:ext cx="8950057" cy="4413693"/>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9pPr>
          </a:lstStyle>
          <a:p>
            <a:r>
              <a:rPr lang="en-US" sz="2400" b="1" dirty="0"/>
              <a:t>Must be signed by the Executive Director, Chief Executive Officer, or individual of equivalent position of the PHA </a:t>
            </a:r>
          </a:p>
          <a:p>
            <a:r>
              <a:rPr lang="en-US" sz="2400" b="1" dirty="0"/>
              <a:t>PHA must provide a Rating Factor Certification.</a:t>
            </a:r>
          </a:p>
          <a:p>
            <a:pPr lvl="1"/>
            <a:r>
              <a:rPr lang="en-US" sz="1800" i="1" dirty="0"/>
              <a:t>To get points for Rating Factors 1 through 7, the Rating Factor Certification must be included.</a:t>
            </a:r>
          </a:p>
          <a:p>
            <a:r>
              <a:rPr lang="en-US" sz="2400" b="1" dirty="0"/>
              <a:t>Sample document provided in Appendix of the NOFA </a:t>
            </a:r>
          </a:p>
          <a:p>
            <a:r>
              <a:rPr lang="en-US" sz="2400" dirty="0"/>
              <a:t>The information </a:t>
            </a:r>
            <a:r>
              <a:rPr lang="en-US" sz="2400" b="1" dirty="0"/>
              <a:t>must be provided in</a:t>
            </a:r>
            <a:r>
              <a:rPr lang="en-US" sz="2400" dirty="0"/>
              <a:t> </a:t>
            </a:r>
            <a:r>
              <a:rPr lang="en-US" sz="2400" b="1" dirty="0"/>
              <a:t>one attachment </a:t>
            </a:r>
          </a:p>
          <a:p>
            <a:r>
              <a:rPr lang="en-US" sz="2400" dirty="0"/>
              <a:t>The file must be </a:t>
            </a:r>
            <a:r>
              <a:rPr lang="en-US" sz="2400" b="1" dirty="0"/>
              <a:t>no longer than 5 pages. </a:t>
            </a:r>
            <a:endParaRPr lang="en-US" dirty="0"/>
          </a:p>
        </p:txBody>
      </p:sp>
      <p:sp>
        <p:nvSpPr>
          <p:cNvPr id="8" name="TextBox 7">
            <a:extLst>
              <a:ext uri="{FF2B5EF4-FFF2-40B4-BE49-F238E27FC236}">
                <a16:creationId xmlns:a16="http://schemas.microsoft.com/office/drawing/2014/main" id="{BCB4EBA9-564B-4F78-8093-EC6B7E0233A6}"/>
              </a:ext>
            </a:extLst>
          </p:cNvPr>
          <p:cNvSpPr txBox="1"/>
          <p:nvPr/>
        </p:nvSpPr>
        <p:spPr>
          <a:xfrm>
            <a:off x="3979506" y="6111864"/>
            <a:ext cx="5567449" cy="369332"/>
          </a:xfrm>
          <a:prstGeom prst="rect">
            <a:avLst/>
          </a:prstGeom>
          <a:noFill/>
        </p:spPr>
        <p:txBody>
          <a:bodyPr wrap="square" rtlCol="0">
            <a:spAutoFit/>
          </a:bodyPr>
          <a:lstStyle/>
          <a:p>
            <a:r>
              <a:rPr lang="en-US" i="1" dirty="0"/>
              <a:t>See Section V.A.1. and  IV.B. of the NOFA for more details</a:t>
            </a:r>
          </a:p>
        </p:txBody>
      </p:sp>
      <p:sp>
        <p:nvSpPr>
          <p:cNvPr id="9" name="TextBox 8">
            <a:extLst>
              <a:ext uri="{FF2B5EF4-FFF2-40B4-BE49-F238E27FC236}">
                <a16:creationId xmlns:a16="http://schemas.microsoft.com/office/drawing/2014/main" id="{00718C42-0820-43F9-9461-545698CDC14C}"/>
              </a:ext>
            </a:extLst>
          </p:cNvPr>
          <p:cNvSpPr txBox="1"/>
          <p:nvPr/>
        </p:nvSpPr>
        <p:spPr>
          <a:xfrm>
            <a:off x="1459427" y="1358503"/>
            <a:ext cx="4859225" cy="523220"/>
          </a:xfrm>
          <a:prstGeom prst="rect">
            <a:avLst/>
          </a:prstGeom>
          <a:noFill/>
        </p:spPr>
        <p:txBody>
          <a:bodyPr wrap="square" rtlCol="0">
            <a:spAutoFit/>
          </a:bodyPr>
          <a:lstStyle/>
          <a:p>
            <a:pPr algn="ctr"/>
            <a:r>
              <a:rPr lang="en-US" sz="2800" b="1" dirty="0"/>
              <a:t>Rating Factor Certifications </a:t>
            </a:r>
          </a:p>
        </p:txBody>
      </p:sp>
    </p:spTree>
    <p:extLst>
      <p:ext uri="{BB962C8B-B14F-4D97-AF65-F5344CB8AC3E}">
        <p14:creationId xmlns:p14="http://schemas.microsoft.com/office/powerpoint/2010/main" val="500096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830177"/>
          </a:xfrm>
        </p:spPr>
        <p:txBody>
          <a:bodyPr/>
          <a:lstStyle/>
          <a:p>
            <a:r>
              <a:rPr lang="en-US" b="1" dirty="0"/>
              <a:t>Rating Criteria</a:t>
            </a:r>
            <a:endParaRPr lang="en-US" b="1" dirty="0">
              <a:solidFill>
                <a:schemeClr val="tx1">
                  <a:lumMod val="50000"/>
                  <a:lumOff val="50000"/>
                </a:schemeClr>
              </a:solidFill>
            </a:endParaRPr>
          </a:p>
        </p:txBody>
      </p:sp>
      <p:sp>
        <p:nvSpPr>
          <p:cNvPr id="3" name="Content Placeholder 2"/>
          <p:cNvSpPr>
            <a:spLocks noGrp="1"/>
          </p:cNvSpPr>
          <p:nvPr>
            <p:ph sz="half" idx="1"/>
          </p:nvPr>
        </p:nvSpPr>
        <p:spPr>
          <a:xfrm>
            <a:off x="1459426" y="1248302"/>
            <a:ext cx="10272889" cy="5050331"/>
          </a:xfrm>
        </p:spPr>
        <p:txBody>
          <a:bodyPr>
            <a:normAutofit lnSpcReduction="10000"/>
          </a:bodyPr>
          <a:lstStyle/>
          <a:p>
            <a:r>
              <a:rPr lang="en-US" sz="2600" b="1" dirty="0"/>
              <a:t>Applicants can obtain up to 100 points</a:t>
            </a:r>
            <a:r>
              <a:rPr lang="en-US" sz="2600" dirty="0"/>
              <a:t>. </a:t>
            </a:r>
          </a:p>
          <a:p>
            <a:pPr marL="0" indent="0">
              <a:buNone/>
            </a:pPr>
            <a:endParaRPr lang="en-US" sz="2600" dirty="0"/>
          </a:p>
          <a:p>
            <a:r>
              <a:rPr lang="en-US" sz="2800" b="1" dirty="0"/>
              <a:t>The rating criteria points that applicants receive will be used to rank applicants for the purpose of funding</a:t>
            </a:r>
          </a:p>
          <a:p>
            <a:endParaRPr lang="en-US" sz="2600" b="1" dirty="0"/>
          </a:p>
          <a:p>
            <a:r>
              <a:rPr lang="en-US" sz="2600" b="1" dirty="0"/>
              <a:t>Minimum score </a:t>
            </a:r>
            <a:r>
              <a:rPr lang="en-US" sz="2600" dirty="0"/>
              <a:t>for an application to be considered for funding </a:t>
            </a:r>
            <a:r>
              <a:rPr lang="en-US" sz="2600" b="1" dirty="0"/>
              <a:t>is 61 points</a:t>
            </a:r>
            <a:endParaRPr lang="en-US" sz="2600" dirty="0"/>
          </a:p>
          <a:p>
            <a:endParaRPr lang="en-US" sz="2600" dirty="0"/>
          </a:p>
          <a:p>
            <a:r>
              <a:rPr lang="en-US" sz="2600" dirty="0"/>
              <a:t>To receive points, the rating criteria elements </a:t>
            </a:r>
            <a:r>
              <a:rPr lang="en-US" sz="2600" b="1" dirty="0"/>
              <a:t>must be included in the MOU, or other document as specified, and identified in the Rating Factor Certification</a:t>
            </a:r>
            <a:r>
              <a:rPr lang="en-US" sz="2600" dirty="0"/>
              <a:t>. </a:t>
            </a:r>
            <a:endParaRPr lang="en-US" sz="2000" dirty="0"/>
          </a:p>
        </p:txBody>
      </p:sp>
      <p:sp>
        <p:nvSpPr>
          <p:cNvPr id="5" name="Slide Number Placeholder 4"/>
          <p:cNvSpPr>
            <a:spLocks noGrp="1"/>
          </p:cNvSpPr>
          <p:nvPr>
            <p:ph type="sldNum" sz="quarter" idx="12"/>
          </p:nvPr>
        </p:nvSpPr>
        <p:spPr/>
        <p:txBody>
          <a:bodyPr/>
          <a:lstStyle/>
          <a:p>
            <a:fld id="{A110FFB7-5632-4568-819F-2729BB30E0DF}" type="slidenum">
              <a:rPr lang="en-US" smtClean="0"/>
              <a:t>16</a:t>
            </a:fld>
            <a:endParaRPr lang="en-US"/>
          </a:p>
        </p:txBody>
      </p:sp>
    </p:spTree>
    <p:extLst>
      <p:ext uri="{BB962C8B-B14F-4D97-AF65-F5344CB8AC3E}">
        <p14:creationId xmlns:p14="http://schemas.microsoft.com/office/powerpoint/2010/main" val="4238292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830177"/>
          </a:xfrm>
        </p:spPr>
        <p:txBody>
          <a:bodyPr/>
          <a:lstStyle/>
          <a:p>
            <a:r>
              <a:rPr lang="en-US" b="1" dirty="0"/>
              <a:t>Rating Criteria (cont’d)</a:t>
            </a:r>
            <a:endParaRPr lang="en-US" b="1" dirty="0">
              <a:solidFill>
                <a:schemeClr val="tx1">
                  <a:lumMod val="50000"/>
                  <a:lumOff val="50000"/>
                </a:schemeClr>
              </a:solidFill>
            </a:endParaRPr>
          </a:p>
        </p:txBody>
      </p:sp>
      <p:sp>
        <p:nvSpPr>
          <p:cNvPr id="3" name="Content Placeholder 2"/>
          <p:cNvSpPr>
            <a:spLocks noGrp="1"/>
          </p:cNvSpPr>
          <p:nvPr>
            <p:ph sz="half" idx="1"/>
          </p:nvPr>
        </p:nvSpPr>
        <p:spPr>
          <a:xfrm>
            <a:off x="2356688" y="2053128"/>
            <a:ext cx="8950057" cy="4598377"/>
          </a:xfrm>
        </p:spPr>
        <p:txBody>
          <a:bodyPr>
            <a:normAutofit/>
          </a:bodyPr>
          <a:lstStyle/>
          <a:p>
            <a:pPr marL="457200" indent="-457200">
              <a:buFont typeface="+mj-lt"/>
              <a:buAutoNum type="arabicParenR"/>
            </a:pPr>
            <a:r>
              <a:rPr lang="en-US" sz="2400" b="1" dirty="0">
                <a:solidFill>
                  <a:schemeClr val="accent1">
                    <a:lumMod val="75000"/>
                  </a:schemeClr>
                </a:solidFill>
              </a:rPr>
              <a:t>Housing Search Assistance in Low-Poverty Census Tracts </a:t>
            </a:r>
          </a:p>
          <a:p>
            <a:pPr marL="457200" indent="-457200">
              <a:buFont typeface="+mj-lt"/>
              <a:buAutoNum type="arabicParenR"/>
            </a:pPr>
            <a:r>
              <a:rPr lang="en-US" sz="2400" b="1" dirty="0">
                <a:solidFill>
                  <a:schemeClr val="accent1">
                    <a:lumMod val="75000"/>
                  </a:schemeClr>
                </a:solidFill>
              </a:rPr>
              <a:t>Financial Assistance</a:t>
            </a:r>
          </a:p>
          <a:p>
            <a:pPr marL="457200" indent="-457200">
              <a:buFont typeface="+mj-lt"/>
              <a:buAutoNum type="arabicParenR"/>
            </a:pPr>
            <a:r>
              <a:rPr lang="en-US" sz="2400" b="1" dirty="0">
                <a:solidFill>
                  <a:schemeClr val="accent1">
                    <a:lumMod val="75000"/>
                  </a:schemeClr>
                </a:solidFill>
              </a:rPr>
              <a:t>Post-move Counseling</a:t>
            </a:r>
          </a:p>
          <a:p>
            <a:pPr marL="457200" indent="-457200">
              <a:buFont typeface="+mj-lt"/>
              <a:buAutoNum type="arabicParenR"/>
            </a:pPr>
            <a:r>
              <a:rPr lang="en-US" sz="2400" b="1" dirty="0">
                <a:solidFill>
                  <a:schemeClr val="accent1">
                    <a:lumMod val="75000"/>
                  </a:schemeClr>
                </a:solidFill>
              </a:rPr>
              <a:t>Case Management to FUP Families</a:t>
            </a:r>
          </a:p>
          <a:p>
            <a:pPr marL="457200" indent="-457200">
              <a:buFont typeface="+mj-lt"/>
              <a:buAutoNum type="arabicParenR"/>
            </a:pPr>
            <a:r>
              <a:rPr lang="en-US" sz="2400" b="1" dirty="0">
                <a:solidFill>
                  <a:schemeClr val="accent1">
                    <a:lumMod val="75000"/>
                  </a:schemeClr>
                </a:solidFill>
              </a:rPr>
              <a:t>Self-Sufficiency Programs: Current policies or proposed strategies to encourage enrollment of FUP Families and FUP youth </a:t>
            </a:r>
          </a:p>
          <a:p>
            <a:pPr marL="457200" indent="-457200">
              <a:buFont typeface="+mj-lt"/>
              <a:buAutoNum type="arabicParenR"/>
            </a:pPr>
            <a:r>
              <a:rPr lang="en-US" sz="2400" b="1" dirty="0">
                <a:solidFill>
                  <a:schemeClr val="accent1">
                    <a:lumMod val="75000"/>
                  </a:schemeClr>
                </a:solidFill>
              </a:rPr>
              <a:t>Supportive Assistance for Youth to 36 months</a:t>
            </a:r>
            <a:endParaRPr lang="en-US" sz="2400" b="1" dirty="0"/>
          </a:p>
        </p:txBody>
      </p:sp>
      <p:sp>
        <p:nvSpPr>
          <p:cNvPr id="5" name="Slide Number Placeholder 4"/>
          <p:cNvSpPr>
            <a:spLocks noGrp="1"/>
          </p:cNvSpPr>
          <p:nvPr>
            <p:ph type="sldNum" sz="quarter" idx="12"/>
          </p:nvPr>
        </p:nvSpPr>
        <p:spPr/>
        <p:txBody>
          <a:bodyPr/>
          <a:lstStyle/>
          <a:p>
            <a:fld id="{A110FFB7-5632-4568-819F-2729BB30E0DF}" type="slidenum">
              <a:rPr lang="en-US" smtClean="0"/>
              <a:t>17</a:t>
            </a:fld>
            <a:endParaRPr lang="en-US"/>
          </a:p>
        </p:txBody>
      </p:sp>
      <p:sp>
        <p:nvSpPr>
          <p:cNvPr id="4" name="TextBox 3">
            <a:extLst>
              <a:ext uri="{FF2B5EF4-FFF2-40B4-BE49-F238E27FC236}">
                <a16:creationId xmlns:a16="http://schemas.microsoft.com/office/drawing/2014/main" id="{60612E5D-DB29-4446-8EF0-240B744647B0}"/>
              </a:ext>
            </a:extLst>
          </p:cNvPr>
          <p:cNvSpPr txBox="1"/>
          <p:nvPr/>
        </p:nvSpPr>
        <p:spPr>
          <a:xfrm>
            <a:off x="1793631" y="1222131"/>
            <a:ext cx="9504484" cy="830997"/>
          </a:xfrm>
          <a:prstGeom prst="rect">
            <a:avLst/>
          </a:prstGeom>
          <a:noFill/>
        </p:spPr>
        <p:txBody>
          <a:bodyPr wrap="square" rtlCol="0">
            <a:spAutoFit/>
          </a:bodyPr>
          <a:lstStyle/>
          <a:p>
            <a:r>
              <a:rPr lang="en-US" sz="2400" b="1" i="1" dirty="0"/>
              <a:t>If applying for rating criteria points under Section V.A.1. of the NOFA, the MOU must describe the following activities: </a:t>
            </a:r>
          </a:p>
        </p:txBody>
      </p:sp>
    </p:spTree>
    <p:extLst>
      <p:ext uri="{BB962C8B-B14F-4D97-AF65-F5344CB8AC3E}">
        <p14:creationId xmlns:p14="http://schemas.microsoft.com/office/powerpoint/2010/main" val="3280993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Rating Factor 1 </a:t>
            </a:r>
            <a:r>
              <a:rPr lang="en-US" sz="3600" b="1" dirty="0"/>
              <a:t>(16 Max Points)</a:t>
            </a:r>
            <a:endParaRPr lang="en-US" b="1" dirty="0"/>
          </a:p>
        </p:txBody>
      </p:sp>
      <p:sp>
        <p:nvSpPr>
          <p:cNvPr id="3" name="Content Placeholder 2"/>
          <p:cNvSpPr>
            <a:spLocks noGrp="1"/>
          </p:cNvSpPr>
          <p:nvPr>
            <p:ph sz="half" idx="1"/>
          </p:nvPr>
        </p:nvSpPr>
        <p:spPr>
          <a:xfrm>
            <a:off x="1564665" y="1201120"/>
            <a:ext cx="8950057" cy="4796724"/>
          </a:xfrm>
        </p:spPr>
        <p:txBody>
          <a:bodyPr>
            <a:normAutofit/>
          </a:bodyPr>
          <a:lstStyle/>
          <a:p>
            <a:pPr marL="0" indent="0">
              <a:buNone/>
            </a:pPr>
            <a:r>
              <a:rPr lang="en-US" sz="2400" b="1" dirty="0"/>
              <a:t>Housing Search Assistance in Low-Poverty Census Tracts </a:t>
            </a:r>
          </a:p>
          <a:p>
            <a:r>
              <a:rPr lang="en-US" sz="2400" dirty="0"/>
              <a:t>Assign up to 16 points if the PHA, PCWA, or </a:t>
            </a:r>
            <a:r>
              <a:rPr lang="en-US" sz="2400" dirty="0" err="1"/>
              <a:t>CoC</a:t>
            </a:r>
            <a:r>
              <a:rPr lang="en-US" sz="2400" dirty="0"/>
              <a:t> provides, funds, or otherwise makes available housing search assistance in low-poverty census tracts.  </a:t>
            </a:r>
          </a:p>
          <a:p>
            <a:r>
              <a:rPr lang="en-US" sz="2400" b="1" dirty="0"/>
              <a:t>At least one of the following activities must be offered in low-poverty census tracts and identified in the MOU</a:t>
            </a:r>
            <a:r>
              <a:rPr lang="en-US" sz="2400" dirty="0"/>
              <a:t>: </a:t>
            </a:r>
          </a:p>
          <a:p>
            <a:pPr lvl="1"/>
            <a:r>
              <a:rPr lang="en-US" sz="2200" dirty="0"/>
              <a:t>Neighborhood tours, </a:t>
            </a:r>
          </a:p>
          <a:p>
            <a:pPr lvl="1"/>
            <a:r>
              <a:rPr lang="en-US" sz="2200" dirty="0"/>
              <a:t>Unit viewings, or </a:t>
            </a:r>
          </a:p>
          <a:p>
            <a:pPr lvl="1"/>
            <a:r>
              <a:rPr lang="en-US" sz="2200" dirty="0"/>
              <a:t>Landlord introductions</a:t>
            </a:r>
          </a:p>
        </p:txBody>
      </p:sp>
      <p:sp>
        <p:nvSpPr>
          <p:cNvPr id="5" name="Slide Number Placeholder 4"/>
          <p:cNvSpPr>
            <a:spLocks noGrp="1"/>
          </p:cNvSpPr>
          <p:nvPr>
            <p:ph type="sldNum" sz="quarter" idx="12"/>
          </p:nvPr>
        </p:nvSpPr>
        <p:spPr/>
        <p:txBody>
          <a:bodyPr/>
          <a:lstStyle/>
          <a:p>
            <a:fld id="{A110FFB7-5632-4568-819F-2729BB30E0DF}" type="slidenum">
              <a:rPr lang="en-US" smtClean="0"/>
              <a:t>18</a:t>
            </a:fld>
            <a:endParaRPr lang="en-US"/>
          </a:p>
        </p:txBody>
      </p:sp>
      <p:sp>
        <p:nvSpPr>
          <p:cNvPr id="4" name="Rectangle 3">
            <a:extLst>
              <a:ext uri="{FF2B5EF4-FFF2-40B4-BE49-F238E27FC236}">
                <a16:creationId xmlns:a16="http://schemas.microsoft.com/office/drawing/2014/main" id="{5650B91D-A600-45CC-BDDC-DA64214B1078}"/>
              </a:ext>
            </a:extLst>
          </p:cNvPr>
          <p:cNvSpPr/>
          <p:nvPr/>
        </p:nvSpPr>
        <p:spPr>
          <a:xfrm>
            <a:off x="4323070" y="5997844"/>
            <a:ext cx="3790589" cy="369332"/>
          </a:xfrm>
          <a:prstGeom prst="rect">
            <a:avLst/>
          </a:prstGeom>
        </p:spPr>
        <p:txBody>
          <a:bodyPr wrap="none">
            <a:spAutoFit/>
          </a:bodyPr>
          <a:lstStyle/>
          <a:p>
            <a:r>
              <a:rPr lang="en-US" i="1" dirty="0"/>
              <a:t>See V.A.1. of the NOFA for more details</a:t>
            </a:r>
          </a:p>
        </p:txBody>
      </p:sp>
    </p:spTree>
    <p:extLst>
      <p:ext uri="{BB962C8B-B14F-4D97-AF65-F5344CB8AC3E}">
        <p14:creationId xmlns:p14="http://schemas.microsoft.com/office/powerpoint/2010/main" val="4228779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Rating Factor 1 (cont’d)</a:t>
            </a:r>
          </a:p>
        </p:txBody>
      </p:sp>
      <p:sp>
        <p:nvSpPr>
          <p:cNvPr id="3" name="Content Placeholder 2"/>
          <p:cNvSpPr>
            <a:spLocks noGrp="1"/>
          </p:cNvSpPr>
          <p:nvPr>
            <p:ph sz="half" idx="1"/>
          </p:nvPr>
        </p:nvSpPr>
        <p:spPr>
          <a:xfrm>
            <a:off x="1564665" y="1201120"/>
            <a:ext cx="8950057" cy="4796724"/>
          </a:xfrm>
        </p:spPr>
        <p:txBody>
          <a:bodyPr>
            <a:normAutofit fontScale="70000" lnSpcReduction="20000"/>
          </a:bodyPr>
          <a:lstStyle/>
          <a:p>
            <a:pPr marL="0" indent="0">
              <a:buNone/>
            </a:pPr>
            <a:r>
              <a:rPr lang="en-US" sz="3200" b="1" dirty="0"/>
              <a:t>Housing Search Assistance in Low-Poverty Census Tracts </a:t>
            </a:r>
          </a:p>
          <a:p>
            <a:r>
              <a:rPr lang="en-US" sz="3200" b="1" dirty="0"/>
              <a:t>To receive points, this rating criteria element must be included in the MOU and identified in the Rating Factor Certification. </a:t>
            </a:r>
          </a:p>
          <a:p>
            <a:r>
              <a:rPr lang="en-US" sz="3200" dirty="0"/>
              <a:t>The Rating Factor Certification </a:t>
            </a:r>
            <a:r>
              <a:rPr lang="en-US" sz="3200" b="1" dirty="0"/>
              <a:t>must provide </a:t>
            </a:r>
            <a:r>
              <a:rPr lang="en-US" sz="3200" dirty="0"/>
              <a:t>responses to the following</a:t>
            </a:r>
            <a:r>
              <a:rPr lang="en-US" sz="3200" b="1" dirty="0"/>
              <a:t>:</a:t>
            </a:r>
          </a:p>
          <a:p>
            <a:pPr marL="914400" lvl="1" indent="-457200">
              <a:buFont typeface="+mj-lt"/>
              <a:buAutoNum type="arabicPeriod"/>
            </a:pPr>
            <a:r>
              <a:rPr lang="en-US" sz="2900" dirty="0"/>
              <a:t>Will the PHA, PCWA, or CoC provide, fund, or otherwise make available housing search assistance in low-poverty census tracts to FUP participants? </a:t>
            </a:r>
          </a:p>
          <a:p>
            <a:pPr marL="914400" lvl="1" indent="-457200">
              <a:buFont typeface="+mj-lt"/>
              <a:buAutoNum type="arabicPeriod"/>
            </a:pPr>
            <a:r>
              <a:rPr lang="en-US" sz="2900" dirty="0"/>
              <a:t>Which of the following activity(</a:t>
            </a:r>
            <a:r>
              <a:rPr lang="en-US" sz="2900" dirty="0" err="1"/>
              <a:t>ies</a:t>
            </a:r>
            <a:r>
              <a:rPr lang="en-US" sz="2900" dirty="0"/>
              <a:t>) will be offered in low-poverty census tracts as identified in the MOU? </a:t>
            </a:r>
          </a:p>
          <a:p>
            <a:pPr marL="914400" lvl="1" indent="-457200">
              <a:buFont typeface="+mj-lt"/>
              <a:buAutoNum type="arabicPeriod"/>
            </a:pPr>
            <a:r>
              <a:rPr lang="en-US" sz="2900" dirty="0"/>
              <a:t>Who will the above activity(</a:t>
            </a:r>
            <a:r>
              <a:rPr lang="en-US" sz="2900" dirty="0" err="1"/>
              <a:t>ies</a:t>
            </a:r>
            <a:r>
              <a:rPr lang="en-US" sz="2900" dirty="0"/>
              <a:t>) be provided to, as identified in the MOU? Does the MOU specify the service provider(s)? </a:t>
            </a:r>
          </a:p>
          <a:p>
            <a:pPr marL="914400" lvl="1" indent="-457200">
              <a:buFont typeface="+mj-lt"/>
              <a:buAutoNum type="arabicPeriod"/>
            </a:pPr>
            <a:r>
              <a:rPr lang="en-US" sz="2900" dirty="0"/>
              <a:t>Does the MOU specify the service provider?</a:t>
            </a:r>
          </a:p>
          <a:p>
            <a:pPr marL="914400" lvl="1" indent="-457200">
              <a:buFont typeface="+mj-lt"/>
              <a:buAutoNum type="arabicPeriod"/>
            </a:pPr>
            <a:r>
              <a:rPr lang="en-US" sz="2900" dirty="0"/>
              <a:t>Identify the page number(s) in the MOU where this information is included.</a:t>
            </a:r>
            <a:endParaRPr lang="en-US" sz="2400" dirty="0"/>
          </a:p>
        </p:txBody>
      </p:sp>
      <p:sp>
        <p:nvSpPr>
          <p:cNvPr id="5" name="Slide Number Placeholder 4"/>
          <p:cNvSpPr>
            <a:spLocks noGrp="1"/>
          </p:cNvSpPr>
          <p:nvPr>
            <p:ph type="sldNum" sz="quarter" idx="12"/>
          </p:nvPr>
        </p:nvSpPr>
        <p:spPr/>
        <p:txBody>
          <a:bodyPr/>
          <a:lstStyle/>
          <a:p>
            <a:fld id="{A110FFB7-5632-4568-819F-2729BB30E0DF}" type="slidenum">
              <a:rPr lang="en-US" smtClean="0"/>
              <a:t>19</a:t>
            </a:fld>
            <a:endParaRPr lang="en-US"/>
          </a:p>
        </p:txBody>
      </p:sp>
      <p:sp>
        <p:nvSpPr>
          <p:cNvPr id="4" name="Rectangle 3">
            <a:extLst>
              <a:ext uri="{FF2B5EF4-FFF2-40B4-BE49-F238E27FC236}">
                <a16:creationId xmlns:a16="http://schemas.microsoft.com/office/drawing/2014/main" id="{5650B91D-A600-45CC-BDDC-DA64214B1078}"/>
              </a:ext>
            </a:extLst>
          </p:cNvPr>
          <p:cNvSpPr/>
          <p:nvPr/>
        </p:nvSpPr>
        <p:spPr>
          <a:xfrm>
            <a:off x="4323070" y="5997844"/>
            <a:ext cx="3790589" cy="369332"/>
          </a:xfrm>
          <a:prstGeom prst="rect">
            <a:avLst/>
          </a:prstGeom>
        </p:spPr>
        <p:txBody>
          <a:bodyPr wrap="none">
            <a:spAutoFit/>
          </a:bodyPr>
          <a:lstStyle/>
          <a:p>
            <a:r>
              <a:rPr lang="en-US" i="1" dirty="0"/>
              <a:t>See V.A.1. of the NOFA for more details</a:t>
            </a:r>
          </a:p>
        </p:txBody>
      </p:sp>
    </p:spTree>
    <p:extLst>
      <p:ext uri="{BB962C8B-B14F-4D97-AF65-F5344CB8AC3E}">
        <p14:creationId xmlns:p14="http://schemas.microsoft.com/office/powerpoint/2010/main" val="2080935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Training Agenda</a:t>
            </a:r>
            <a:endParaRPr lang="en-US" b="1" dirty="0">
              <a:solidFill>
                <a:schemeClr val="tx1">
                  <a:lumMod val="50000"/>
                  <a:lumOff val="50000"/>
                </a:schemeClr>
              </a:solidFill>
            </a:endParaRPr>
          </a:p>
        </p:txBody>
      </p:sp>
      <p:sp>
        <p:nvSpPr>
          <p:cNvPr id="3" name="Content Placeholder 2"/>
          <p:cNvSpPr>
            <a:spLocks noGrp="1"/>
          </p:cNvSpPr>
          <p:nvPr>
            <p:ph sz="half" idx="1"/>
          </p:nvPr>
        </p:nvSpPr>
        <p:spPr/>
        <p:txBody>
          <a:bodyPr>
            <a:normAutofit/>
          </a:bodyPr>
          <a:lstStyle/>
          <a:p>
            <a:pPr marL="0" indent="0">
              <a:buNone/>
            </a:pPr>
            <a:endParaRPr lang="en-US" sz="2000" b="1" dirty="0"/>
          </a:p>
          <a:p>
            <a:pPr marL="914400" lvl="1" indent="-457200">
              <a:buFont typeface="+mj-lt"/>
              <a:buAutoNum type="arabicPeriod"/>
            </a:pPr>
            <a:r>
              <a:rPr lang="en-US" sz="2000" dirty="0"/>
              <a:t>General FUP NOFA Information</a:t>
            </a:r>
          </a:p>
          <a:p>
            <a:pPr marL="914400" lvl="1" indent="-457200">
              <a:buFont typeface="+mj-lt"/>
              <a:buAutoNum type="arabicPeriod"/>
            </a:pPr>
            <a:r>
              <a:rPr lang="en-US" sz="2000" dirty="0"/>
              <a:t>Program Overview </a:t>
            </a:r>
          </a:p>
          <a:p>
            <a:pPr marL="914400" lvl="1" indent="-457200">
              <a:buFont typeface="+mj-lt"/>
              <a:buAutoNum type="arabicPeriod"/>
            </a:pPr>
            <a:r>
              <a:rPr lang="en-US" sz="2000" dirty="0"/>
              <a:t>Policy Priorities</a:t>
            </a:r>
          </a:p>
          <a:p>
            <a:pPr marL="914400" lvl="1" indent="-457200">
              <a:buFont typeface="+mj-lt"/>
              <a:buAutoNum type="arabicPeriod"/>
            </a:pPr>
            <a:r>
              <a:rPr lang="en-US" sz="2000" dirty="0"/>
              <a:t>Major Changes from FY17&amp;18 NOFA</a:t>
            </a:r>
          </a:p>
          <a:p>
            <a:pPr marL="914400" lvl="1" indent="-457200">
              <a:buFont typeface="+mj-lt"/>
              <a:buAutoNum type="arabicPeriod"/>
            </a:pPr>
            <a:r>
              <a:rPr lang="en-US" sz="2000" dirty="0"/>
              <a:t>Eligible Applicants</a:t>
            </a:r>
          </a:p>
          <a:p>
            <a:pPr marL="914400" lvl="1" indent="-457200">
              <a:buFont typeface="+mj-lt"/>
              <a:buAutoNum type="arabicPeriod"/>
            </a:pPr>
            <a:r>
              <a:rPr lang="en-US" sz="2000" dirty="0"/>
              <a:t>Minimum and Maximum Award </a:t>
            </a:r>
          </a:p>
          <a:p>
            <a:pPr marL="914400" lvl="1" indent="-457200">
              <a:buFont typeface="+mj-lt"/>
              <a:buAutoNum type="arabicPeriod"/>
            </a:pPr>
            <a:r>
              <a:rPr lang="en-US" sz="2000" dirty="0"/>
              <a:t>Threshold Requirements</a:t>
            </a:r>
          </a:p>
          <a:p>
            <a:pPr marL="914400" lvl="1" indent="-457200">
              <a:buFont typeface="+mj-lt"/>
              <a:buAutoNum type="arabicPeriod"/>
            </a:pPr>
            <a:endParaRPr lang="en-US" sz="2000" dirty="0"/>
          </a:p>
        </p:txBody>
      </p:sp>
      <p:sp>
        <p:nvSpPr>
          <p:cNvPr id="4" name="Content Placeholder 3">
            <a:extLst>
              <a:ext uri="{FF2B5EF4-FFF2-40B4-BE49-F238E27FC236}">
                <a16:creationId xmlns:a16="http://schemas.microsoft.com/office/drawing/2014/main" id="{7BC93F7B-0FD8-495A-AC94-A340B31959D7}"/>
              </a:ext>
            </a:extLst>
          </p:cNvPr>
          <p:cNvSpPr>
            <a:spLocks noGrp="1"/>
          </p:cNvSpPr>
          <p:nvPr>
            <p:ph sz="half" idx="2"/>
          </p:nvPr>
        </p:nvSpPr>
        <p:spPr>
          <a:xfrm>
            <a:off x="6595873" y="1618225"/>
            <a:ext cx="4986528" cy="4251455"/>
          </a:xfrm>
        </p:spPr>
        <p:txBody>
          <a:bodyPr>
            <a:normAutofit/>
          </a:bodyPr>
          <a:lstStyle/>
          <a:p>
            <a:pPr marL="0" indent="0">
              <a:buNone/>
            </a:pPr>
            <a:endParaRPr lang="en-US" sz="2000" dirty="0"/>
          </a:p>
          <a:p>
            <a:pPr marL="342900" indent="-342900">
              <a:buFont typeface="+mj-lt"/>
              <a:buAutoNum type="arabicPeriod" startAt="8"/>
            </a:pPr>
            <a:r>
              <a:rPr lang="en-US" sz="2000" dirty="0"/>
              <a:t>    Statement of Need</a:t>
            </a:r>
          </a:p>
          <a:p>
            <a:pPr marL="342900" indent="-342900">
              <a:buFont typeface="+mj-lt"/>
              <a:buAutoNum type="arabicPeriod" startAt="8"/>
            </a:pPr>
            <a:r>
              <a:rPr lang="en-US" sz="2000" dirty="0"/>
              <a:t>    Memorandum of Understanding </a:t>
            </a:r>
          </a:p>
          <a:p>
            <a:pPr marL="342900" indent="-342900">
              <a:buFont typeface="+mj-lt"/>
              <a:buAutoNum type="arabicPeriod" startAt="8"/>
            </a:pPr>
            <a:r>
              <a:rPr lang="en-US" sz="2000" dirty="0"/>
              <a:t>  Rating Factor Certification</a:t>
            </a:r>
          </a:p>
          <a:p>
            <a:pPr marL="342900" indent="-342900">
              <a:buFont typeface="+mj-lt"/>
              <a:buAutoNum type="arabicPeriod" startAt="8"/>
            </a:pPr>
            <a:r>
              <a:rPr lang="en-US" sz="2000" dirty="0"/>
              <a:t>  Rating Criteria</a:t>
            </a:r>
          </a:p>
          <a:p>
            <a:pPr marL="342900" indent="-342900">
              <a:buFont typeface="+mj-lt"/>
              <a:buAutoNum type="arabicPeriod" startAt="8"/>
            </a:pPr>
            <a:r>
              <a:rPr lang="en-US" sz="2000" dirty="0"/>
              <a:t>  Review and Selection Process</a:t>
            </a:r>
          </a:p>
          <a:p>
            <a:pPr marL="342900" indent="-342900">
              <a:buFont typeface="+mj-lt"/>
              <a:buAutoNum type="arabicPeriod" startAt="8"/>
            </a:pPr>
            <a:r>
              <a:rPr lang="en-US" sz="2000" dirty="0"/>
              <a:t>Obtaining an Application Package</a:t>
            </a:r>
          </a:p>
          <a:p>
            <a:pPr marL="342900" indent="-342900">
              <a:buFont typeface="+mj-lt"/>
              <a:buAutoNum type="arabicPeriod" startAt="8"/>
            </a:pPr>
            <a:r>
              <a:rPr lang="en-US" sz="2000" dirty="0"/>
              <a:t>  Contact Formation</a:t>
            </a:r>
          </a:p>
        </p:txBody>
      </p:sp>
      <p:sp>
        <p:nvSpPr>
          <p:cNvPr id="5" name="Slide Number Placeholder 4"/>
          <p:cNvSpPr>
            <a:spLocks noGrp="1"/>
          </p:cNvSpPr>
          <p:nvPr>
            <p:ph type="sldNum" sz="quarter" idx="12"/>
          </p:nvPr>
        </p:nvSpPr>
        <p:spPr/>
        <p:txBody>
          <a:bodyPr/>
          <a:lstStyle/>
          <a:p>
            <a:fld id="{A110FFB7-5632-4568-819F-2729BB30E0DF}" type="slidenum">
              <a:rPr lang="en-US" smtClean="0"/>
              <a:t>2</a:t>
            </a:fld>
            <a:endParaRPr lang="en-US"/>
          </a:p>
        </p:txBody>
      </p:sp>
    </p:spTree>
    <p:extLst>
      <p:ext uri="{BB962C8B-B14F-4D97-AF65-F5344CB8AC3E}">
        <p14:creationId xmlns:p14="http://schemas.microsoft.com/office/powerpoint/2010/main" val="3258622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Rating Factor 2 </a:t>
            </a:r>
            <a:r>
              <a:rPr lang="en-US" sz="3600" b="1" dirty="0"/>
              <a:t>(18 Max Points)</a:t>
            </a:r>
            <a:endParaRPr lang="en-US" b="1" dirty="0"/>
          </a:p>
        </p:txBody>
      </p:sp>
      <p:sp>
        <p:nvSpPr>
          <p:cNvPr id="3" name="Content Placeholder 2"/>
          <p:cNvSpPr>
            <a:spLocks noGrp="1"/>
          </p:cNvSpPr>
          <p:nvPr>
            <p:ph sz="half" idx="1"/>
          </p:nvPr>
        </p:nvSpPr>
        <p:spPr>
          <a:xfrm>
            <a:off x="1564665" y="1201120"/>
            <a:ext cx="8950057" cy="4796724"/>
          </a:xfrm>
        </p:spPr>
        <p:txBody>
          <a:bodyPr>
            <a:normAutofit/>
          </a:bodyPr>
          <a:lstStyle/>
          <a:p>
            <a:pPr marL="0" indent="0">
              <a:buNone/>
            </a:pPr>
            <a:r>
              <a:rPr lang="en-US" sz="2400" b="1" dirty="0"/>
              <a:t>Financial Assistance</a:t>
            </a:r>
          </a:p>
          <a:p>
            <a:r>
              <a:rPr lang="en-US" sz="2400" dirty="0"/>
              <a:t>Assign up to 18 points if the PHA, PCWA, or </a:t>
            </a:r>
            <a:r>
              <a:rPr lang="en-US" sz="2400" dirty="0" err="1"/>
              <a:t>CoC</a:t>
            </a:r>
            <a:r>
              <a:rPr lang="en-US" sz="2400" dirty="0"/>
              <a:t> provides, funds, or otherwise makes available financial assistance resources to assist FUP-eligible families and/or FUP-eligible youth lease-up with a FUP voucher. </a:t>
            </a:r>
          </a:p>
          <a:p>
            <a:r>
              <a:rPr lang="en-US" sz="2400" b="1" dirty="0"/>
              <a:t>Financial assistance must include at least one of the following: </a:t>
            </a:r>
            <a:endParaRPr lang="en-US" sz="2400" dirty="0"/>
          </a:p>
          <a:p>
            <a:pPr lvl="1"/>
            <a:r>
              <a:rPr lang="en-US" sz="2200" dirty="0"/>
              <a:t>Moving cost assistance, </a:t>
            </a:r>
          </a:p>
          <a:p>
            <a:pPr lvl="1"/>
            <a:r>
              <a:rPr lang="en-US" sz="2200" dirty="0"/>
              <a:t>Security deposit assistance, or</a:t>
            </a:r>
          </a:p>
          <a:p>
            <a:pPr lvl="1"/>
            <a:r>
              <a:rPr lang="en-US" sz="2200" dirty="0"/>
              <a:t>Utility startup (including utility arrears) </a:t>
            </a:r>
          </a:p>
        </p:txBody>
      </p:sp>
      <p:sp>
        <p:nvSpPr>
          <p:cNvPr id="5" name="Slide Number Placeholder 4"/>
          <p:cNvSpPr>
            <a:spLocks noGrp="1"/>
          </p:cNvSpPr>
          <p:nvPr>
            <p:ph type="sldNum" sz="quarter" idx="12"/>
          </p:nvPr>
        </p:nvSpPr>
        <p:spPr/>
        <p:txBody>
          <a:bodyPr/>
          <a:lstStyle/>
          <a:p>
            <a:fld id="{A110FFB7-5632-4568-819F-2729BB30E0DF}" type="slidenum">
              <a:rPr lang="en-US" smtClean="0"/>
              <a:t>20</a:t>
            </a:fld>
            <a:endParaRPr lang="en-US"/>
          </a:p>
        </p:txBody>
      </p:sp>
      <p:sp>
        <p:nvSpPr>
          <p:cNvPr id="4" name="Rectangle 3">
            <a:extLst>
              <a:ext uri="{FF2B5EF4-FFF2-40B4-BE49-F238E27FC236}">
                <a16:creationId xmlns:a16="http://schemas.microsoft.com/office/drawing/2014/main" id="{5650B91D-A600-45CC-BDDC-DA64214B1078}"/>
              </a:ext>
            </a:extLst>
          </p:cNvPr>
          <p:cNvSpPr/>
          <p:nvPr/>
        </p:nvSpPr>
        <p:spPr>
          <a:xfrm>
            <a:off x="4323070" y="5997844"/>
            <a:ext cx="3790589" cy="369332"/>
          </a:xfrm>
          <a:prstGeom prst="rect">
            <a:avLst/>
          </a:prstGeom>
        </p:spPr>
        <p:txBody>
          <a:bodyPr wrap="none">
            <a:spAutoFit/>
          </a:bodyPr>
          <a:lstStyle/>
          <a:p>
            <a:r>
              <a:rPr lang="en-US" i="1" dirty="0"/>
              <a:t>See V.A.1. of the NOFA for more details</a:t>
            </a:r>
          </a:p>
        </p:txBody>
      </p:sp>
    </p:spTree>
    <p:extLst>
      <p:ext uri="{BB962C8B-B14F-4D97-AF65-F5344CB8AC3E}">
        <p14:creationId xmlns:p14="http://schemas.microsoft.com/office/powerpoint/2010/main" val="2360302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Rating Factor 2 (cont’d)</a:t>
            </a:r>
          </a:p>
        </p:txBody>
      </p:sp>
      <p:sp>
        <p:nvSpPr>
          <p:cNvPr id="3" name="Content Placeholder 2"/>
          <p:cNvSpPr>
            <a:spLocks noGrp="1"/>
          </p:cNvSpPr>
          <p:nvPr>
            <p:ph sz="half" idx="1"/>
          </p:nvPr>
        </p:nvSpPr>
        <p:spPr>
          <a:xfrm>
            <a:off x="1564665" y="1201120"/>
            <a:ext cx="8950057" cy="4796724"/>
          </a:xfrm>
        </p:spPr>
        <p:txBody>
          <a:bodyPr>
            <a:normAutofit fontScale="70000" lnSpcReduction="20000"/>
          </a:bodyPr>
          <a:lstStyle/>
          <a:p>
            <a:pPr marL="0" indent="0">
              <a:buNone/>
            </a:pPr>
            <a:r>
              <a:rPr lang="en-US" sz="3200" b="1" dirty="0"/>
              <a:t>Financial Assistance </a:t>
            </a:r>
          </a:p>
          <a:p>
            <a:r>
              <a:rPr lang="en-US" sz="3200" b="1" dirty="0"/>
              <a:t>To receive points, this rating criteria element must be included in the MOU and identified in the Rating Factor Certification. </a:t>
            </a:r>
          </a:p>
          <a:p>
            <a:r>
              <a:rPr lang="en-US" sz="3200" dirty="0"/>
              <a:t>The Rating Factor Certification </a:t>
            </a:r>
            <a:r>
              <a:rPr lang="en-US" sz="3200" b="1" dirty="0"/>
              <a:t>must provide </a:t>
            </a:r>
            <a:r>
              <a:rPr lang="en-US" sz="3200" dirty="0"/>
              <a:t>responses to the following</a:t>
            </a:r>
            <a:r>
              <a:rPr lang="en-US" sz="3200" b="1" dirty="0"/>
              <a:t>:</a:t>
            </a:r>
          </a:p>
          <a:p>
            <a:pPr marL="914400" lvl="1" indent="-457200">
              <a:buFont typeface="+mj-lt"/>
              <a:buAutoNum type="arabicPeriod"/>
            </a:pPr>
            <a:r>
              <a:rPr lang="en-US" sz="2900" dirty="0"/>
              <a:t>Will the PHA, PCWA, or </a:t>
            </a:r>
            <a:r>
              <a:rPr lang="en-US" sz="2900" dirty="0" err="1"/>
              <a:t>CoC</a:t>
            </a:r>
            <a:r>
              <a:rPr lang="en-US" sz="2900" dirty="0"/>
              <a:t> provide, fund, or otherwise make available financial resources to assist FUP-eligible families and/or FUP-eligible youth lease-up with a FUP voucher</a:t>
            </a:r>
          </a:p>
          <a:p>
            <a:pPr marL="914400" lvl="1" indent="-457200">
              <a:buFont typeface="+mj-lt"/>
              <a:buAutoNum type="arabicPeriod"/>
            </a:pPr>
            <a:r>
              <a:rPr lang="en-US" sz="2900" dirty="0"/>
              <a:t>Which of the following forms of financial assistance will be provided? (Moving cost assistance, security deposit assistance, or utility start up (including utility arrears))</a:t>
            </a:r>
          </a:p>
          <a:p>
            <a:pPr marL="914400" lvl="1" indent="-457200">
              <a:buFont typeface="+mj-lt"/>
              <a:buAutoNum type="arabicPeriod"/>
            </a:pPr>
            <a:r>
              <a:rPr lang="en-US" sz="2900" dirty="0"/>
              <a:t>Who will the above assistance be provided to? (All FUP-eligible families, all FUP-eligible youth, some FUP-eligible families, some FUP-eligible youth)</a:t>
            </a:r>
          </a:p>
          <a:p>
            <a:pPr marL="914400" lvl="1" indent="-457200">
              <a:buFont typeface="+mj-lt"/>
              <a:buAutoNum type="arabicPeriod"/>
            </a:pPr>
            <a:r>
              <a:rPr lang="en-US" sz="2900" dirty="0"/>
              <a:t>Does the MOU specify the service provider(s)? </a:t>
            </a:r>
          </a:p>
          <a:p>
            <a:pPr marL="914400" lvl="1" indent="-457200">
              <a:buFont typeface="+mj-lt"/>
              <a:buAutoNum type="arabicPeriod"/>
            </a:pPr>
            <a:r>
              <a:rPr lang="en-US" sz="2900" dirty="0"/>
              <a:t>Identify the page number(s) in the MOU where this information is included.</a:t>
            </a:r>
          </a:p>
        </p:txBody>
      </p:sp>
      <p:sp>
        <p:nvSpPr>
          <p:cNvPr id="5" name="Slide Number Placeholder 4"/>
          <p:cNvSpPr>
            <a:spLocks noGrp="1"/>
          </p:cNvSpPr>
          <p:nvPr>
            <p:ph type="sldNum" sz="quarter" idx="12"/>
          </p:nvPr>
        </p:nvSpPr>
        <p:spPr/>
        <p:txBody>
          <a:bodyPr/>
          <a:lstStyle/>
          <a:p>
            <a:fld id="{A110FFB7-5632-4568-819F-2729BB30E0DF}" type="slidenum">
              <a:rPr lang="en-US" smtClean="0"/>
              <a:t>21</a:t>
            </a:fld>
            <a:endParaRPr lang="en-US"/>
          </a:p>
        </p:txBody>
      </p:sp>
      <p:sp>
        <p:nvSpPr>
          <p:cNvPr id="4" name="Rectangle 3">
            <a:extLst>
              <a:ext uri="{FF2B5EF4-FFF2-40B4-BE49-F238E27FC236}">
                <a16:creationId xmlns:a16="http://schemas.microsoft.com/office/drawing/2014/main" id="{5650B91D-A600-45CC-BDDC-DA64214B1078}"/>
              </a:ext>
            </a:extLst>
          </p:cNvPr>
          <p:cNvSpPr/>
          <p:nvPr/>
        </p:nvSpPr>
        <p:spPr>
          <a:xfrm>
            <a:off x="4323070" y="5997844"/>
            <a:ext cx="3790589" cy="369332"/>
          </a:xfrm>
          <a:prstGeom prst="rect">
            <a:avLst/>
          </a:prstGeom>
        </p:spPr>
        <p:txBody>
          <a:bodyPr wrap="none">
            <a:spAutoFit/>
          </a:bodyPr>
          <a:lstStyle/>
          <a:p>
            <a:r>
              <a:rPr lang="en-US" i="1" dirty="0"/>
              <a:t>See V.A.1. of the NOFA for more details</a:t>
            </a:r>
          </a:p>
        </p:txBody>
      </p:sp>
    </p:spTree>
    <p:extLst>
      <p:ext uri="{BB962C8B-B14F-4D97-AF65-F5344CB8AC3E}">
        <p14:creationId xmlns:p14="http://schemas.microsoft.com/office/powerpoint/2010/main" val="218726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881" y="727911"/>
            <a:ext cx="10272889" cy="830177"/>
          </a:xfrm>
        </p:spPr>
        <p:txBody>
          <a:bodyPr/>
          <a:lstStyle/>
          <a:p>
            <a:r>
              <a:rPr lang="en-US" b="1" dirty="0"/>
              <a:t>Rating Factor 3 (6 Max Points)</a:t>
            </a: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A110FFB7-5632-4568-819F-2729BB30E0DF}" type="slidenum">
              <a:rPr lang="en-US" smtClean="0"/>
              <a:t>22</a:t>
            </a:fld>
            <a:endParaRPr lang="en-US"/>
          </a:p>
        </p:txBody>
      </p:sp>
      <p:sp>
        <p:nvSpPr>
          <p:cNvPr id="7" name="Content Placeholder 2">
            <a:extLst>
              <a:ext uri="{FF2B5EF4-FFF2-40B4-BE49-F238E27FC236}">
                <a16:creationId xmlns:a16="http://schemas.microsoft.com/office/drawing/2014/main" id="{DD783730-763B-4529-8E02-E29B3499A1C9}"/>
              </a:ext>
            </a:extLst>
          </p:cNvPr>
          <p:cNvSpPr>
            <a:spLocks noGrp="1"/>
          </p:cNvSpPr>
          <p:nvPr>
            <p:ph sz="half" idx="1"/>
          </p:nvPr>
        </p:nvSpPr>
        <p:spPr>
          <a:xfrm>
            <a:off x="1485534" y="1811130"/>
            <a:ext cx="8950057" cy="4408372"/>
          </a:xfrm>
        </p:spPr>
        <p:txBody>
          <a:bodyPr>
            <a:normAutofit/>
          </a:bodyPr>
          <a:lstStyle/>
          <a:p>
            <a:pPr marL="0" indent="0">
              <a:buNone/>
            </a:pPr>
            <a:r>
              <a:rPr lang="en-US" sz="2400" b="1" dirty="0"/>
              <a:t>Previous Coordination</a:t>
            </a:r>
          </a:p>
          <a:p>
            <a:r>
              <a:rPr lang="en-US" sz="2400" dirty="0"/>
              <a:t>Assign up to 6 points if the PHA and/or PCWA can demonstrate recent cross-program coordination with a local </a:t>
            </a:r>
            <a:r>
              <a:rPr lang="en-US" sz="2400" dirty="0" err="1"/>
              <a:t>CoC</a:t>
            </a:r>
            <a:r>
              <a:rPr lang="en-US" sz="2400" dirty="0"/>
              <a:t>. </a:t>
            </a:r>
          </a:p>
          <a:p>
            <a:r>
              <a:rPr lang="en-US" sz="2400" b="1" dirty="0"/>
              <a:t>Where an applicant qualifies for the 6 points as a result of an established agreement between the PHA or PCWA and the </a:t>
            </a:r>
            <a:r>
              <a:rPr lang="en-US" sz="2400" b="1" dirty="0" err="1"/>
              <a:t>CoC</a:t>
            </a:r>
            <a:r>
              <a:rPr lang="en-US" sz="2400" b="1" dirty="0"/>
              <a:t>, the applicant is not eligible for the 3 points resulting from previous coordination.</a:t>
            </a:r>
          </a:p>
          <a:p>
            <a:r>
              <a:rPr lang="en-US" sz="2400" dirty="0"/>
              <a:t>Please review the NOFA for requirements to demonstrate </a:t>
            </a:r>
            <a:r>
              <a:rPr lang="en-US" sz="2400" b="1" dirty="0"/>
              <a:t>evidence of an established agreement</a:t>
            </a:r>
            <a:r>
              <a:rPr lang="en-US" sz="2400" dirty="0"/>
              <a:t> and the </a:t>
            </a:r>
            <a:r>
              <a:rPr lang="en-US" sz="2400" b="1" dirty="0"/>
              <a:t>PHA and/or PCWA attending meetings of the </a:t>
            </a:r>
            <a:r>
              <a:rPr lang="en-US" sz="2400" b="1" dirty="0" err="1"/>
              <a:t>CoC</a:t>
            </a:r>
            <a:r>
              <a:rPr lang="en-US" sz="2400" dirty="0"/>
              <a:t>.</a:t>
            </a:r>
          </a:p>
          <a:p>
            <a:endParaRPr lang="en-US" sz="2200" dirty="0"/>
          </a:p>
        </p:txBody>
      </p:sp>
      <p:sp>
        <p:nvSpPr>
          <p:cNvPr id="10" name="Rectangle 9">
            <a:extLst>
              <a:ext uri="{FF2B5EF4-FFF2-40B4-BE49-F238E27FC236}">
                <a16:creationId xmlns:a16="http://schemas.microsoft.com/office/drawing/2014/main" id="{52A6A0AC-9BF5-480C-8383-0B6301F37052}"/>
              </a:ext>
            </a:extLst>
          </p:cNvPr>
          <p:cNvSpPr/>
          <p:nvPr/>
        </p:nvSpPr>
        <p:spPr>
          <a:xfrm>
            <a:off x="4419785" y="6034836"/>
            <a:ext cx="3790589" cy="369332"/>
          </a:xfrm>
          <a:prstGeom prst="rect">
            <a:avLst/>
          </a:prstGeom>
        </p:spPr>
        <p:txBody>
          <a:bodyPr wrap="none">
            <a:spAutoFit/>
          </a:bodyPr>
          <a:lstStyle/>
          <a:p>
            <a:r>
              <a:rPr lang="en-US" i="1" dirty="0"/>
              <a:t>See V.A.1. of the NOFA for more details</a:t>
            </a:r>
          </a:p>
        </p:txBody>
      </p:sp>
    </p:spTree>
    <p:extLst>
      <p:ext uri="{BB962C8B-B14F-4D97-AF65-F5344CB8AC3E}">
        <p14:creationId xmlns:p14="http://schemas.microsoft.com/office/powerpoint/2010/main" val="1867569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Rating Factor 3 (cont’d)</a:t>
            </a:r>
          </a:p>
        </p:txBody>
      </p:sp>
      <p:sp>
        <p:nvSpPr>
          <p:cNvPr id="3" name="Content Placeholder 2"/>
          <p:cNvSpPr>
            <a:spLocks noGrp="1"/>
          </p:cNvSpPr>
          <p:nvPr>
            <p:ph sz="half" idx="1"/>
          </p:nvPr>
        </p:nvSpPr>
        <p:spPr>
          <a:xfrm>
            <a:off x="1564665" y="1201120"/>
            <a:ext cx="8950057" cy="4796724"/>
          </a:xfrm>
        </p:spPr>
        <p:txBody>
          <a:bodyPr>
            <a:normAutofit fontScale="70000" lnSpcReduction="20000"/>
          </a:bodyPr>
          <a:lstStyle/>
          <a:p>
            <a:pPr marL="0" indent="0">
              <a:buNone/>
            </a:pPr>
            <a:r>
              <a:rPr lang="en-US" sz="3200" b="1" dirty="0"/>
              <a:t>Previous Coordination</a:t>
            </a:r>
          </a:p>
          <a:p>
            <a:r>
              <a:rPr lang="en-US" sz="3200" b="1" dirty="0"/>
              <a:t>To receive points, this rating criteria element must include the required documentation and identified in the Rating Factor Certification. </a:t>
            </a:r>
          </a:p>
          <a:p>
            <a:r>
              <a:rPr lang="en-US" sz="3200" dirty="0"/>
              <a:t>The Rating Factor Certification </a:t>
            </a:r>
            <a:r>
              <a:rPr lang="en-US" sz="3200" b="1" dirty="0"/>
              <a:t>must provide </a:t>
            </a:r>
            <a:r>
              <a:rPr lang="en-US" sz="3200" dirty="0"/>
              <a:t>responses to the following</a:t>
            </a:r>
            <a:r>
              <a:rPr lang="en-US" sz="3200" b="1" dirty="0"/>
              <a:t>:</a:t>
            </a:r>
          </a:p>
          <a:p>
            <a:pPr marL="914400" lvl="1" indent="-457200">
              <a:buFont typeface="+mj-lt"/>
              <a:buAutoNum type="arabicPeriod"/>
            </a:pPr>
            <a:r>
              <a:rPr lang="en-US" sz="2900" dirty="0"/>
              <a:t>Can the PHA and/or PCWA demonstrate recent cross-program coordination with a local </a:t>
            </a:r>
            <a:r>
              <a:rPr lang="en-US" sz="2900" dirty="0" err="1"/>
              <a:t>CoC</a:t>
            </a:r>
            <a:r>
              <a:rPr lang="en-US" sz="2900" dirty="0"/>
              <a:t>? </a:t>
            </a:r>
          </a:p>
          <a:p>
            <a:pPr marL="914400" lvl="1" indent="-457200">
              <a:buFont typeface="+mj-lt"/>
              <a:buAutoNum type="arabicPeriod"/>
            </a:pPr>
            <a:r>
              <a:rPr lang="en-US" sz="2900" dirty="0"/>
              <a:t>Is recent cross-program coordination in the form of an established agreement between the PHA or PCWA and the </a:t>
            </a:r>
            <a:r>
              <a:rPr lang="en-US" sz="2900" dirty="0" err="1"/>
              <a:t>CoC</a:t>
            </a:r>
            <a:r>
              <a:rPr lang="en-US" sz="2900" dirty="0"/>
              <a:t> to receive </a:t>
            </a:r>
            <a:r>
              <a:rPr lang="en-US" sz="2900" b="1" i="1" dirty="0"/>
              <a:t>referrals from the local coordinated entry system</a:t>
            </a:r>
            <a:r>
              <a:rPr lang="en-US" sz="2900" dirty="0"/>
              <a:t>, </a:t>
            </a:r>
            <a:r>
              <a:rPr lang="en-US" sz="2900" b="1" i="1" dirty="0"/>
              <a:t>or attendance of at least two meetings of the </a:t>
            </a:r>
            <a:r>
              <a:rPr lang="en-US" sz="2900" b="1" i="1" dirty="0" err="1"/>
              <a:t>CoC</a:t>
            </a:r>
            <a:r>
              <a:rPr lang="en-US" sz="2900" b="1" i="1" dirty="0"/>
              <a:t> within the last year</a:t>
            </a:r>
            <a:r>
              <a:rPr lang="en-US" sz="2900" dirty="0"/>
              <a:t>?</a:t>
            </a:r>
          </a:p>
          <a:p>
            <a:pPr marL="914400" lvl="1" indent="-457200">
              <a:buFont typeface="+mj-lt"/>
              <a:buAutoNum type="arabicPeriod"/>
            </a:pPr>
            <a:r>
              <a:rPr lang="en-US" sz="2900" dirty="0"/>
              <a:t>Identify the document and page number(s) where this information is included.</a:t>
            </a:r>
          </a:p>
        </p:txBody>
      </p:sp>
      <p:sp>
        <p:nvSpPr>
          <p:cNvPr id="5" name="Slide Number Placeholder 4"/>
          <p:cNvSpPr>
            <a:spLocks noGrp="1"/>
          </p:cNvSpPr>
          <p:nvPr>
            <p:ph type="sldNum" sz="quarter" idx="12"/>
          </p:nvPr>
        </p:nvSpPr>
        <p:spPr/>
        <p:txBody>
          <a:bodyPr/>
          <a:lstStyle/>
          <a:p>
            <a:fld id="{A110FFB7-5632-4568-819F-2729BB30E0DF}" type="slidenum">
              <a:rPr lang="en-US" smtClean="0"/>
              <a:t>23</a:t>
            </a:fld>
            <a:endParaRPr lang="en-US"/>
          </a:p>
        </p:txBody>
      </p:sp>
      <p:sp>
        <p:nvSpPr>
          <p:cNvPr id="4" name="Rectangle 3">
            <a:extLst>
              <a:ext uri="{FF2B5EF4-FFF2-40B4-BE49-F238E27FC236}">
                <a16:creationId xmlns:a16="http://schemas.microsoft.com/office/drawing/2014/main" id="{5650B91D-A600-45CC-BDDC-DA64214B1078}"/>
              </a:ext>
            </a:extLst>
          </p:cNvPr>
          <p:cNvSpPr/>
          <p:nvPr/>
        </p:nvSpPr>
        <p:spPr>
          <a:xfrm>
            <a:off x="4323070" y="5997844"/>
            <a:ext cx="3790589" cy="369332"/>
          </a:xfrm>
          <a:prstGeom prst="rect">
            <a:avLst/>
          </a:prstGeom>
        </p:spPr>
        <p:txBody>
          <a:bodyPr wrap="none">
            <a:spAutoFit/>
          </a:bodyPr>
          <a:lstStyle/>
          <a:p>
            <a:r>
              <a:rPr lang="en-US" i="1" dirty="0"/>
              <a:t>See V.A.1. of the NOFA for more details</a:t>
            </a:r>
          </a:p>
        </p:txBody>
      </p:sp>
    </p:spTree>
    <p:extLst>
      <p:ext uri="{BB962C8B-B14F-4D97-AF65-F5344CB8AC3E}">
        <p14:creationId xmlns:p14="http://schemas.microsoft.com/office/powerpoint/2010/main" val="25554014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881" y="727911"/>
            <a:ext cx="10272889" cy="830177"/>
          </a:xfrm>
        </p:spPr>
        <p:txBody>
          <a:bodyPr/>
          <a:lstStyle/>
          <a:p>
            <a:r>
              <a:rPr lang="en-US" b="1" dirty="0"/>
              <a:t>Rating Factor 4 (14 Max Points)</a:t>
            </a: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A110FFB7-5632-4568-819F-2729BB30E0DF}" type="slidenum">
              <a:rPr lang="en-US" smtClean="0"/>
              <a:t>24</a:t>
            </a:fld>
            <a:endParaRPr lang="en-US"/>
          </a:p>
        </p:txBody>
      </p:sp>
      <p:sp>
        <p:nvSpPr>
          <p:cNvPr id="7" name="Content Placeholder 2">
            <a:extLst>
              <a:ext uri="{FF2B5EF4-FFF2-40B4-BE49-F238E27FC236}">
                <a16:creationId xmlns:a16="http://schemas.microsoft.com/office/drawing/2014/main" id="{DD783730-763B-4529-8E02-E29B3499A1C9}"/>
              </a:ext>
            </a:extLst>
          </p:cNvPr>
          <p:cNvSpPr>
            <a:spLocks noGrp="1"/>
          </p:cNvSpPr>
          <p:nvPr>
            <p:ph sz="half" idx="1"/>
          </p:nvPr>
        </p:nvSpPr>
        <p:spPr>
          <a:xfrm>
            <a:off x="1564665" y="1201120"/>
            <a:ext cx="8950057" cy="4796724"/>
          </a:xfrm>
        </p:spPr>
        <p:txBody>
          <a:bodyPr>
            <a:normAutofit/>
          </a:bodyPr>
          <a:lstStyle/>
          <a:p>
            <a:pPr marL="0" indent="0">
              <a:buNone/>
            </a:pPr>
            <a:r>
              <a:rPr lang="en-US" sz="2400" b="1" dirty="0"/>
              <a:t>Post-move Counseling</a:t>
            </a:r>
          </a:p>
          <a:p>
            <a:r>
              <a:rPr lang="en-US" sz="2400" dirty="0"/>
              <a:t>Assign up to 14 points if the PHA, PCWA, or CoC provides, funds, or otherwise makes available post-move counseling to FUP-eligible families and/or FUP-eligible youth. </a:t>
            </a:r>
          </a:p>
          <a:p>
            <a:r>
              <a:rPr lang="en-US" sz="2400" dirty="0"/>
              <a:t>Post-move counseling must include at least one of the following: subsequent-move counseling if the family or youth decides to move a second time, or landlord-tenant mediation. </a:t>
            </a:r>
          </a:p>
        </p:txBody>
      </p:sp>
    </p:spTree>
    <p:extLst>
      <p:ext uri="{BB962C8B-B14F-4D97-AF65-F5344CB8AC3E}">
        <p14:creationId xmlns:p14="http://schemas.microsoft.com/office/powerpoint/2010/main" val="25815696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Rating Factor 4 (cont’d)</a:t>
            </a:r>
          </a:p>
        </p:txBody>
      </p:sp>
      <p:sp>
        <p:nvSpPr>
          <p:cNvPr id="3" name="Content Placeholder 2"/>
          <p:cNvSpPr>
            <a:spLocks noGrp="1"/>
          </p:cNvSpPr>
          <p:nvPr>
            <p:ph sz="half" idx="1"/>
          </p:nvPr>
        </p:nvSpPr>
        <p:spPr>
          <a:xfrm>
            <a:off x="1564665" y="1201120"/>
            <a:ext cx="8950057" cy="4796724"/>
          </a:xfrm>
        </p:spPr>
        <p:txBody>
          <a:bodyPr>
            <a:normAutofit fontScale="92500" lnSpcReduction="10000"/>
          </a:bodyPr>
          <a:lstStyle/>
          <a:p>
            <a:pPr marL="0" indent="0">
              <a:buNone/>
            </a:pPr>
            <a:r>
              <a:rPr lang="en-US" sz="3200" b="1" dirty="0"/>
              <a:t>Post-move Counseling</a:t>
            </a:r>
          </a:p>
          <a:p>
            <a:r>
              <a:rPr lang="en-US" sz="3200" b="1" dirty="0"/>
              <a:t>To receive points, this rating criteria element must be included in the MOU and identified in the Rating Factor Certification. </a:t>
            </a:r>
          </a:p>
          <a:p>
            <a:r>
              <a:rPr lang="en-US" sz="3200" dirty="0"/>
              <a:t>The Rating Factor Certification </a:t>
            </a:r>
            <a:r>
              <a:rPr lang="en-US" sz="3200" b="1" dirty="0"/>
              <a:t>must provide</a:t>
            </a:r>
            <a:r>
              <a:rPr lang="en-US" sz="3200" dirty="0"/>
              <a:t> responses to the following</a:t>
            </a:r>
            <a:r>
              <a:rPr lang="en-US" sz="3200" b="1" dirty="0"/>
              <a:t>:</a:t>
            </a:r>
          </a:p>
          <a:p>
            <a:pPr marL="914400" lvl="1" indent="-457200">
              <a:buFont typeface="+mj-lt"/>
              <a:buAutoNum type="arabicPeriod"/>
            </a:pPr>
            <a:r>
              <a:rPr lang="en-US" sz="2900" dirty="0"/>
              <a:t>Will the PHA, PCWA, or CoC provide, fund or otherwise make available post-move counseling to FUP-eligible families or FUP-eligible youth?</a:t>
            </a:r>
          </a:p>
          <a:p>
            <a:pPr marL="914400" lvl="1" indent="-457200">
              <a:buFont typeface="+mj-lt"/>
              <a:buAutoNum type="arabicPeriod"/>
            </a:pPr>
            <a:r>
              <a:rPr lang="en-US" sz="2900" dirty="0"/>
              <a:t>Who will the above assistance be provided to?</a:t>
            </a:r>
          </a:p>
          <a:p>
            <a:pPr marL="457200" lvl="1" indent="0">
              <a:buNone/>
            </a:pPr>
            <a:endParaRPr lang="en-US" sz="2900" dirty="0"/>
          </a:p>
        </p:txBody>
      </p:sp>
      <p:sp>
        <p:nvSpPr>
          <p:cNvPr id="5" name="Slide Number Placeholder 4"/>
          <p:cNvSpPr>
            <a:spLocks noGrp="1"/>
          </p:cNvSpPr>
          <p:nvPr>
            <p:ph type="sldNum" sz="quarter" idx="12"/>
          </p:nvPr>
        </p:nvSpPr>
        <p:spPr/>
        <p:txBody>
          <a:bodyPr/>
          <a:lstStyle/>
          <a:p>
            <a:fld id="{A110FFB7-5632-4568-819F-2729BB30E0DF}" type="slidenum">
              <a:rPr lang="en-US" smtClean="0"/>
              <a:t>25</a:t>
            </a:fld>
            <a:endParaRPr lang="en-US"/>
          </a:p>
        </p:txBody>
      </p:sp>
      <p:sp>
        <p:nvSpPr>
          <p:cNvPr id="4" name="Rectangle 3">
            <a:extLst>
              <a:ext uri="{FF2B5EF4-FFF2-40B4-BE49-F238E27FC236}">
                <a16:creationId xmlns:a16="http://schemas.microsoft.com/office/drawing/2014/main" id="{5650B91D-A600-45CC-BDDC-DA64214B1078}"/>
              </a:ext>
            </a:extLst>
          </p:cNvPr>
          <p:cNvSpPr/>
          <p:nvPr/>
        </p:nvSpPr>
        <p:spPr>
          <a:xfrm>
            <a:off x="4323070" y="5997844"/>
            <a:ext cx="3790589" cy="369332"/>
          </a:xfrm>
          <a:prstGeom prst="rect">
            <a:avLst/>
          </a:prstGeom>
        </p:spPr>
        <p:txBody>
          <a:bodyPr wrap="none">
            <a:spAutoFit/>
          </a:bodyPr>
          <a:lstStyle/>
          <a:p>
            <a:r>
              <a:rPr lang="en-US" i="1" dirty="0"/>
              <a:t>See V.A.1. of the NOFA for more details</a:t>
            </a:r>
          </a:p>
        </p:txBody>
      </p:sp>
    </p:spTree>
    <p:extLst>
      <p:ext uri="{BB962C8B-B14F-4D97-AF65-F5344CB8AC3E}">
        <p14:creationId xmlns:p14="http://schemas.microsoft.com/office/powerpoint/2010/main" val="26637314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Rating Factor 4 (cont’d)</a:t>
            </a:r>
          </a:p>
        </p:txBody>
      </p:sp>
      <p:sp>
        <p:nvSpPr>
          <p:cNvPr id="3" name="Content Placeholder 2"/>
          <p:cNvSpPr>
            <a:spLocks noGrp="1"/>
          </p:cNvSpPr>
          <p:nvPr>
            <p:ph sz="half" idx="1"/>
          </p:nvPr>
        </p:nvSpPr>
        <p:spPr>
          <a:xfrm>
            <a:off x="1564665" y="1201120"/>
            <a:ext cx="8950057" cy="4796724"/>
          </a:xfrm>
        </p:spPr>
        <p:txBody>
          <a:bodyPr>
            <a:normAutofit/>
          </a:bodyPr>
          <a:lstStyle/>
          <a:p>
            <a:pPr marL="457200" lvl="1" indent="0">
              <a:buNone/>
            </a:pPr>
            <a:r>
              <a:rPr lang="en-US" sz="2900" b="1" dirty="0">
                <a:solidFill>
                  <a:schemeClr val="accent1">
                    <a:lumMod val="75000"/>
                  </a:schemeClr>
                </a:solidFill>
              </a:rPr>
              <a:t>3. </a:t>
            </a:r>
            <a:r>
              <a:rPr lang="en-US" sz="2900" dirty="0"/>
              <a:t>Does the MOU specify the service provider?</a:t>
            </a:r>
          </a:p>
          <a:p>
            <a:pPr marL="457200" lvl="1" indent="0">
              <a:buNone/>
            </a:pPr>
            <a:r>
              <a:rPr lang="en-US" sz="2900" b="1" dirty="0">
                <a:solidFill>
                  <a:schemeClr val="accent1">
                    <a:lumMod val="75000"/>
                  </a:schemeClr>
                </a:solidFill>
              </a:rPr>
              <a:t>4. </a:t>
            </a:r>
            <a:r>
              <a:rPr lang="en-US" sz="2900" dirty="0"/>
              <a:t>Identify the page number(s) in the MOU where this information is included. </a:t>
            </a:r>
          </a:p>
          <a:p>
            <a:pPr marL="457200" lvl="1" indent="0">
              <a:buNone/>
            </a:pPr>
            <a:endParaRPr lang="en-US" sz="2900" dirty="0"/>
          </a:p>
        </p:txBody>
      </p:sp>
      <p:sp>
        <p:nvSpPr>
          <p:cNvPr id="5" name="Slide Number Placeholder 4"/>
          <p:cNvSpPr>
            <a:spLocks noGrp="1"/>
          </p:cNvSpPr>
          <p:nvPr>
            <p:ph type="sldNum" sz="quarter" idx="12"/>
          </p:nvPr>
        </p:nvSpPr>
        <p:spPr/>
        <p:txBody>
          <a:bodyPr/>
          <a:lstStyle/>
          <a:p>
            <a:fld id="{A110FFB7-5632-4568-819F-2729BB30E0DF}" type="slidenum">
              <a:rPr lang="en-US" smtClean="0"/>
              <a:t>26</a:t>
            </a:fld>
            <a:endParaRPr lang="en-US"/>
          </a:p>
        </p:txBody>
      </p:sp>
      <p:sp>
        <p:nvSpPr>
          <p:cNvPr id="4" name="Rectangle 3">
            <a:extLst>
              <a:ext uri="{FF2B5EF4-FFF2-40B4-BE49-F238E27FC236}">
                <a16:creationId xmlns:a16="http://schemas.microsoft.com/office/drawing/2014/main" id="{5650B91D-A600-45CC-BDDC-DA64214B1078}"/>
              </a:ext>
            </a:extLst>
          </p:cNvPr>
          <p:cNvSpPr/>
          <p:nvPr/>
        </p:nvSpPr>
        <p:spPr>
          <a:xfrm>
            <a:off x="4323070" y="5997844"/>
            <a:ext cx="3790589" cy="369332"/>
          </a:xfrm>
          <a:prstGeom prst="rect">
            <a:avLst/>
          </a:prstGeom>
        </p:spPr>
        <p:txBody>
          <a:bodyPr wrap="none">
            <a:spAutoFit/>
          </a:bodyPr>
          <a:lstStyle/>
          <a:p>
            <a:r>
              <a:rPr lang="en-US" i="1" dirty="0"/>
              <a:t>See V.A.1. of the NOFA for more details</a:t>
            </a:r>
          </a:p>
        </p:txBody>
      </p:sp>
    </p:spTree>
    <p:extLst>
      <p:ext uri="{BB962C8B-B14F-4D97-AF65-F5344CB8AC3E}">
        <p14:creationId xmlns:p14="http://schemas.microsoft.com/office/powerpoint/2010/main" val="156274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881" y="727911"/>
            <a:ext cx="10272889" cy="830177"/>
          </a:xfrm>
        </p:spPr>
        <p:txBody>
          <a:bodyPr/>
          <a:lstStyle/>
          <a:p>
            <a:r>
              <a:rPr lang="en-US" b="1" dirty="0"/>
              <a:t>Rating Factor 5 (16 Max Points)</a:t>
            </a: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A110FFB7-5632-4568-819F-2729BB30E0DF}" type="slidenum">
              <a:rPr lang="en-US" smtClean="0"/>
              <a:t>27</a:t>
            </a:fld>
            <a:endParaRPr lang="en-US"/>
          </a:p>
        </p:txBody>
      </p:sp>
      <p:sp>
        <p:nvSpPr>
          <p:cNvPr id="7" name="Content Placeholder 2">
            <a:extLst>
              <a:ext uri="{FF2B5EF4-FFF2-40B4-BE49-F238E27FC236}">
                <a16:creationId xmlns:a16="http://schemas.microsoft.com/office/drawing/2014/main" id="{DD783730-763B-4529-8E02-E29B3499A1C9}"/>
              </a:ext>
            </a:extLst>
          </p:cNvPr>
          <p:cNvSpPr>
            <a:spLocks noGrp="1"/>
          </p:cNvSpPr>
          <p:nvPr>
            <p:ph sz="half" idx="1"/>
          </p:nvPr>
        </p:nvSpPr>
        <p:spPr>
          <a:xfrm>
            <a:off x="1564665" y="1201120"/>
            <a:ext cx="8950057" cy="4796724"/>
          </a:xfrm>
        </p:spPr>
        <p:txBody>
          <a:bodyPr>
            <a:normAutofit/>
          </a:bodyPr>
          <a:lstStyle/>
          <a:p>
            <a:pPr marL="0" indent="0">
              <a:buNone/>
            </a:pPr>
            <a:r>
              <a:rPr lang="en-US" sz="2400" b="1" dirty="0"/>
              <a:t>Case management to FUP families </a:t>
            </a:r>
          </a:p>
          <a:p>
            <a:pPr marL="0" indent="0">
              <a:buNone/>
            </a:pPr>
            <a:r>
              <a:rPr lang="en-US" sz="2400" dirty="0"/>
              <a:t>Assign up to 16 points if case management to FUP families will be made available after they have been issued a voucher.</a:t>
            </a:r>
          </a:p>
          <a:p>
            <a:r>
              <a:rPr lang="en-US" sz="2400" b="1" dirty="0"/>
              <a:t>Case management must include at a minimum:</a:t>
            </a:r>
          </a:p>
          <a:p>
            <a:pPr lvl="1"/>
            <a:r>
              <a:rPr lang="en-US" sz="2000" dirty="0"/>
              <a:t>Needs assessment to identify all the family’s needs</a:t>
            </a:r>
          </a:p>
          <a:p>
            <a:pPr lvl="1"/>
            <a:r>
              <a:rPr lang="en-US" sz="2000" dirty="0"/>
              <a:t>Referrals to services to address the family’s needs</a:t>
            </a:r>
          </a:p>
          <a:p>
            <a:pPr lvl="1"/>
            <a:r>
              <a:rPr lang="en-US" sz="2000" dirty="0"/>
              <a:t>Regular contact (based on need) with the family to follow up on referrals and provide new referrals as necessary. </a:t>
            </a:r>
          </a:p>
        </p:txBody>
      </p:sp>
    </p:spTree>
    <p:extLst>
      <p:ext uri="{BB962C8B-B14F-4D97-AF65-F5344CB8AC3E}">
        <p14:creationId xmlns:p14="http://schemas.microsoft.com/office/powerpoint/2010/main" val="3081801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Rating Factor 5 (cont’d)</a:t>
            </a:r>
          </a:p>
        </p:txBody>
      </p:sp>
      <p:sp>
        <p:nvSpPr>
          <p:cNvPr id="3" name="Content Placeholder 2"/>
          <p:cNvSpPr>
            <a:spLocks noGrp="1"/>
          </p:cNvSpPr>
          <p:nvPr>
            <p:ph sz="half" idx="1"/>
          </p:nvPr>
        </p:nvSpPr>
        <p:spPr>
          <a:xfrm>
            <a:off x="1564665" y="1201120"/>
            <a:ext cx="8950057" cy="4796724"/>
          </a:xfrm>
        </p:spPr>
        <p:txBody>
          <a:bodyPr>
            <a:normAutofit fontScale="70000" lnSpcReduction="20000"/>
          </a:bodyPr>
          <a:lstStyle/>
          <a:p>
            <a:pPr marL="0" indent="0">
              <a:buNone/>
            </a:pPr>
            <a:r>
              <a:rPr lang="en-US" sz="3400" b="1" dirty="0"/>
              <a:t>Case management to FUP families</a:t>
            </a:r>
          </a:p>
          <a:p>
            <a:r>
              <a:rPr lang="en-US" sz="3200" b="1" dirty="0"/>
              <a:t>All FUP families should receive services unless they decline to participate</a:t>
            </a:r>
          </a:p>
          <a:p>
            <a:r>
              <a:rPr lang="en-US" sz="3200" dirty="0"/>
              <a:t>The Rating Factor Certification </a:t>
            </a:r>
            <a:r>
              <a:rPr lang="en-US" sz="3200" b="1" dirty="0"/>
              <a:t>must provide </a:t>
            </a:r>
            <a:r>
              <a:rPr lang="en-US" sz="3200" dirty="0"/>
              <a:t>responses to the following</a:t>
            </a:r>
            <a:r>
              <a:rPr lang="en-US" sz="3200" b="1" dirty="0"/>
              <a:t>:</a:t>
            </a:r>
          </a:p>
          <a:p>
            <a:pPr marL="914400" lvl="1" indent="-457200">
              <a:buFont typeface="+mj-lt"/>
              <a:buAutoNum type="arabicPeriod"/>
            </a:pPr>
            <a:r>
              <a:rPr lang="en-US" sz="2900" dirty="0"/>
              <a:t>Will case management to FUP families be made available after families have been issued a voucher?</a:t>
            </a:r>
          </a:p>
          <a:p>
            <a:pPr marL="914400" lvl="1" indent="-457200">
              <a:buFont typeface="+mj-lt"/>
              <a:buAutoNum type="arabicPeriod"/>
            </a:pPr>
            <a:r>
              <a:rPr lang="en-US" sz="2900" dirty="0"/>
              <a:t>Will a needs assessment to identify all of the family’s needs, including housing-related needs and non-housing related needs be carried out?</a:t>
            </a:r>
          </a:p>
          <a:p>
            <a:pPr marL="914400" lvl="1" indent="-457200">
              <a:buFont typeface="+mj-lt"/>
              <a:buAutoNum type="arabicPeriod"/>
            </a:pPr>
            <a:r>
              <a:rPr lang="en-US" sz="2900" dirty="0"/>
              <a:t>Will families receive referrals to services to address the family’s needs? </a:t>
            </a:r>
          </a:p>
          <a:p>
            <a:pPr marL="914400" lvl="1" indent="-457200">
              <a:buFont typeface="+mj-lt"/>
              <a:buAutoNum type="arabicPeriod"/>
            </a:pPr>
            <a:r>
              <a:rPr lang="en-US" sz="2900" dirty="0"/>
              <a:t>Will regular contact (based on need) be made with the family to follow up on referrals and provide new referrals as necessary? </a:t>
            </a:r>
          </a:p>
          <a:p>
            <a:pPr marL="914400" lvl="1" indent="-457200">
              <a:buFont typeface="+mj-lt"/>
              <a:buAutoNum type="arabicPeriod"/>
            </a:pPr>
            <a:endParaRPr lang="en-US" sz="2900" dirty="0"/>
          </a:p>
        </p:txBody>
      </p:sp>
      <p:sp>
        <p:nvSpPr>
          <p:cNvPr id="5" name="Slide Number Placeholder 4"/>
          <p:cNvSpPr>
            <a:spLocks noGrp="1"/>
          </p:cNvSpPr>
          <p:nvPr>
            <p:ph type="sldNum" sz="quarter" idx="12"/>
          </p:nvPr>
        </p:nvSpPr>
        <p:spPr/>
        <p:txBody>
          <a:bodyPr/>
          <a:lstStyle/>
          <a:p>
            <a:fld id="{A110FFB7-5632-4568-819F-2729BB30E0DF}" type="slidenum">
              <a:rPr lang="en-US" smtClean="0"/>
              <a:t>28</a:t>
            </a:fld>
            <a:endParaRPr lang="en-US"/>
          </a:p>
        </p:txBody>
      </p:sp>
      <p:sp>
        <p:nvSpPr>
          <p:cNvPr id="4" name="Rectangle 3">
            <a:extLst>
              <a:ext uri="{FF2B5EF4-FFF2-40B4-BE49-F238E27FC236}">
                <a16:creationId xmlns:a16="http://schemas.microsoft.com/office/drawing/2014/main" id="{5650B91D-A600-45CC-BDDC-DA64214B1078}"/>
              </a:ext>
            </a:extLst>
          </p:cNvPr>
          <p:cNvSpPr/>
          <p:nvPr/>
        </p:nvSpPr>
        <p:spPr>
          <a:xfrm>
            <a:off x="4323070" y="5997844"/>
            <a:ext cx="3790589" cy="369332"/>
          </a:xfrm>
          <a:prstGeom prst="rect">
            <a:avLst/>
          </a:prstGeom>
        </p:spPr>
        <p:txBody>
          <a:bodyPr wrap="none">
            <a:spAutoFit/>
          </a:bodyPr>
          <a:lstStyle/>
          <a:p>
            <a:r>
              <a:rPr lang="en-US" i="1" dirty="0"/>
              <a:t>See V.A.1. of the NOFA for more details</a:t>
            </a:r>
          </a:p>
        </p:txBody>
      </p:sp>
    </p:spTree>
    <p:extLst>
      <p:ext uri="{BB962C8B-B14F-4D97-AF65-F5344CB8AC3E}">
        <p14:creationId xmlns:p14="http://schemas.microsoft.com/office/powerpoint/2010/main" val="2296828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Rating Factor 5 (cont’d)</a:t>
            </a:r>
          </a:p>
        </p:txBody>
      </p:sp>
      <p:sp>
        <p:nvSpPr>
          <p:cNvPr id="3" name="Content Placeholder 2"/>
          <p:cNvSpPr>
            <a:spLocks noGrp="1"/>
          </p:cNvSpPr>
          <p:nvPr>
            <p:ph sz="half" idx="1"/>
          </p:nvPr>
        </p:nvSpPr>
        <p:spPr>
          <a:xfrm>
            <a:off x="1459427" y="1385786"/>
            <a:ext cx="8950057" cy="4796724"/>
          </a:xfrm>
        </p:spPr>
        <p:txBody>
          <a:bodyPr>
            <a:normAutofit fontScale="92500"/>
          </a:bodyPr>
          <a:lstStyle/>
          <a:p>
            <a:pPr marL="0" indent="0">
              <a:buNone/>
            </a:pPr>
            <a:r>
              <a:rPr lang="en-US" sz="3400" b="1" dirty="0"/>
              <a:t>Case management to FUP families</a:t>
            </a:r>
          </a:p>
          <a:p>
            <a:pPr marL="971550" lvl="1" indent="-514350">
              <a:buFont typeface="+mj-lt"/>
              <a:buAutoNum type="arabicPeriod" startAt="5"/>
            </a:pPr>
            <a:r>
              <a:rPr lang="en-US" sz="2900" dirty="0"/>
              <a:t>Does the MOU include a commitment to provide, fund, or otherwise make available case management for a minimum of 6 months or a minimum of 12 months after the family is issued a voucher?</a:t>
            </a:r>
          </a:p>
          <a:p>
            <a:pPr marL="914400" lvl="1" indent="-457200">
              <a:buFont typeface="+mj-lt"/>
              <a:buAutoNum type="arabicPeriod" startAt="5"/>
            </a:pPr>
            <a:r>
              <a:rPr lang="en-US" sz="2900" dirty="0"/>
              <a:t>Who will the above assistance be provided to? </a:t>
            </a:r>
          </a:p>
          <a:p>
            <a:pPr marL="914400" lvl="1" indent="-457200">
              <a:buFont typeface="+mj-lt"/>
              <a:buAutoNum type="arabicPeriod" startAt="5"/>
            </a:pPr>
            <a:r>
              <a:rPr lang="en-US" sz="2900" dirty="0"/>
              <a:t>Does MOU specify the service provider(s)? </a:t>
            </a:r>
          </a:p>
          <a:p>
            <a:pPr marL="914400" lvl="1" indent="-457200">
              <a:buFont typeface="+mj-lt"/>
              <a:buAutoNum type="arabicPeriod" startAt="5"/>
            </a:pPr>
            <a:r>
              <a:rPr lang="en-US" sz="2900" dirty="0"/>
              <a:t>Identify the page number(s) in the MOU where this information is included? </a:t>
            </a:r>
          </a:p>
          <a:p>
            <a:pPr marL="914400" lvl="1" indent="-457200">
              <a:buFont typeface="+mj-lt"/>
              <a:buAutoNum type="arabicPeriod" startAt="5"/>
            </a:pPr>
            <a:endParaRPr lang="en-US" sz="2900" dirty="0"/>
          </a:p>
        </p:txBody>
      </p:sp>
      <p:sp>
        <p:nvSpPr>
          <p:cNvPr id="5" name="Slide Number Placeholder 4"/>
          <p:cNvSpPr>
            <a:spLocks noGrp="1"/>
          </p:cNvSpPr>
          <p:nvPr>
            <p:ph type="sldNum" sz="quarter" idx="12"/>
          </p:nvPr>
        </p:nvSpPr>
        <p:spPr/>
        <p:txBody>
          <a:bodyPr/>
          <a:lstStyle/>
          <a:p>
            <a:fld id="{A110FFB7-5632-4568-819F-2729BB30E0DF}" type="slidenum">
              <a:rPr lang="en-US" smtClean="0"/>
              <a:t>29</a:t>
            </a:fld>
            <a:endParaRPr lang="en-US"/>
          </a:p>
        </p:txBody>
      </p:sp>
      <p:sp>
        <p:nvSpPr>
          <p:cNvPr id="4" name="Rectangle 3">
            <a:extLst>
              <a:ext uri="{FF2B5EF4-FFF2-40B4-BE49-F238E27FC236}">
                <a16:creationId xmlns:a16="http://schemas.microsoft.com/office/drawing/2014/main" id="{5650B91D-A600-45CC-BDDC-DA64214B1078}"/>
              </a:ext>
            </a:extLst>
          </p:cNvPr>
          <p:cNvSpPr/>
          <p:nvPr/>
        </p:nvSpPr>
        <p:spPr>
          <a:xfrm>
            <a:off x="4323070" y="5997844"/>
            <a:ext cx="3790589" cy="369332"/>
          </a:xfrm>
          <a:prstGeom prst="rect">
            <a:avLst/>
          </a:prstGeom>
        </p:spPr>
        <p:txBody>
          <a:bodyPr wrap="none">
            <a:spAutoFit/>
          </a:bodyPr>
          <a:lstStyle/>
          <a:p>
            <a:r>
              <a:rPr lang="en-US" i="1" dirty="0"/>
              <a:t>See V.A.1. of the NOFA for more details</a:t>
            </a:r>
          </a:p>
        </p:txBody>
      </p:sp>
    </p:spTree>
    <p:extLst>
      <p:ext uri="{BB962C8B-B14F-4D97-AF65-F5344CB8AC3E}">
        <p14:creationId xmlns:p14="http://schemas.microsoft.com/office/powerpoint/2010/main" val="353087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830177"/>
          </a:xfrm>
        </p:spPr>
        <p:txBody>
          <a:bodyPr/>
          <a:lstStyle/>
          <a:p>
            <a:r>
              <a:rPr lang="en-US" b="1" dirty="0"/>
              <a:t>General FUP NOFA Information</a:t>
            </a:r>
            <a:endParaRPr lang="en-US" b="1" dirty="0">
              <a:solidFill>
                <a:schemeClr val="tx1">
                  <a:lumMod val="50000"/>
                  <a:lumOff val="50000"/>
                </a:schemeClr>
              </a:solidFill>
            </a:endParaRPr>
          </a:p>
        </p:txBody>
      </p:sp>
      <p:sp>
        <p:nvSpPr>
          <p:cNvPr id="3" name="Content Placeholder 2"/>
          <p:cNvSpPr>
            <a:spLocks noGrp="1"/>
          </p:cNvSpPr>
          <p:nvPr>
            <p:ph sz="half" idx="1"/>
          </p:nvPr>
        </p:nvSpPr>
        <p:spPr>
          <a:xfrm>
            <a:off x="1949590" y="1143000"/>
            <a:ext cx="8950057" cy="5349240"/>
          </a:xfrm>
        </p:spPr>
        <p:txBody>
          <a:bodyPr>
            <a:normAutofit/>
          </a:bodyPr>
          <a:lstStyle/>
          <a:p>
            <a:r>
              <a:rPr lang="en-US" sz="2000" dirty="0"/>
              <a:t>The NOFA announces the </a:t>
            </a:r>
            <a:r>
              <a:rPr lang="en-US" sz="2000" b="1" dirty="0"/>
              <a:t>availability of $20 million</a:t>
            </a:r>
            <a:r>
              <a:rPr lang="en-US" sz="2000" dirty="0"/>
              <a:t> for new incremental Housing Choice Voucher (HCV) assistance under the Family Unification Program (FUP). </a:t>
            </a:r>
          </a:p>
          <a:p>
            <a:r>
              <a:rPr lang="en-US" sz="2000" dirty="0"/>
              <a:t>The </a:t>
            </a:r>
            <a:r>
              <a:rPr lang="en-US" sz="2000" b="1" dirty="0"/>
              <a:t>application deadline is December 17 , 2019</a:t>
            </a:r>
            <a:r>
              <a:rPr lang="en-US" sz="2000" dirty="0"/>
              <a:t>.</a:t>
            </a:r>
          </a:p>
          <a:p>
            <a:r>
              <a:rPr lang="en-US" sz="2000" dirty="0"/>
              <a:t>Anticipate awards announced in </a:t>
            </a:r>
            <a:r>
              <a:rPr lang="en-US" sz="2000" b="1" dirty="0"/>
              <a:t>March, 2020</a:t>
            </a:r>
            <a:r>
              <a:rPr lang="en-US" sz="2000" dirty="0"/>
              <a:t>.</a:t>
            </a:r>
          </a:p>
          <a:p>
            <a:r>
              <a:rPr lang="en-US" sz="2000" b="1" dirty="0"/>
              <a:t>Requires collaboration </a:t>
            </a:r>
            <a:r>
              <a:rPr lang="en-US" sz="2000" dirty="0"/>
              <a:t>between a Public Housing Agency (PHA), Public Child Welfare Agency (PCWA), and Continuum of Care (CoC)</a:t>
            </a:r>
          </a:p>
          <a:p>
            <a:r>
              <a:rPr lang="en-US" sz="2000" dirty="0"/>
              <a:t>Applicants </a:t>
            </a:r>
            <a:r>
              <a:rPr lang="en-US" sz="2000" b="1" dirty="0"/>
              <a:t>do</a:t>
            </a:r>
            <a:r>
              <a:rPr lang="en-US" sz="2000" dirty="0"/>
              <a:t> </a:t>
            </a:r>
            <a:r>
              <a:rPr lang="en-US" sz="2000" b="1" dirty="0"/>
              <a:t>not have to have previous experience </a:t>
            </a:r>
            <a:r>
              <a:rPr lang="en-US" sz="2000" dirty="0"/>
              <a:t>administering the FUP. </a:t>
            </a:r>
          </a:p>
        </p:txBody>
      </p:sp>
      <p:sp>
        <p:nvSpPr>
          <p:cNvPr id="5" name="Slide Number Placeholder 4"/>
          <p:cNvSpPr>
            <a:spLocks noGrp="1"/>
          </p:cNvSpPr>
          <p:nvPr>
            <p:ph type="sldNum" sz="quarter" idx="12"/>
          </p:nvPr>
        </p:nvSpPr>
        <p:spPr/>
        <p:txBody>
          <a:bodyPr/>
          <a:lstStyle/>
          <a:p>
            <a:fld id="{A110FFB7-5632-4568-819F-2729BB30E0DF}" type="slidenum">
              <a:rPr lang="en-US" smtClean="0"/>
              <a:t>3</a:t>
            </a:fld>
            <a:endParaRPr lang="en-US"/>
          </a:p>
        </p:txBody>
      </p:sp>
    </p:spTree>
    <p:extLst>
      <p:ext uri="{BB962C8B-B14F-4D97-AF65-F5344CB8AC3E}">
        <p14:creationId xmlns:p14="http://schemas.microsoft.com/office/powerpoint/2010/main" val="662932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881" y="727911"/>
            <a:ext cx="10272889" cy="830177"/>
          </a:xfrm>
        </p:spPr>
        <p:txBody>
          <a:bodyPr/>
          <a:lstStyle/>
          <a:p>
            <a:r>
              <a:rPr lang="en-US" b="1" dirty="0"/>
              <a:t>Rating Factor 6 (12 Max Points)</a:t>
            </a: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A110FFB7-5632-4568-819F-2729BB30E0DF}" type="slidenum">
              <a:rPr lang="en-US" smtClean="0"/>
              <a:t>30</a:t>
            </a:fld>
            <a:endParaRPr lang="en-US"/>
          </a:p>
        </p:txBody>
      </p:sp>
      <p:sp>
        <p:nvSpPr>
          <p:cNvPr id="7" name="Content Placeholder 2">
            <a:extLst>
              <a:ext uri="{FF2B5EF4-FFF2-40B4-BE49-F238E27FC236}">
                <a16:creationId xmlns:a16="http://schemas.microsoft.com/office/drawing/2014/main" id="{DD783730-763B-4529-8E02-E29B3499A1C9}"/>
              </a:ext>
            </a:extLst>
          </p:cNvPr>
          <p:cNvSpPr>
            <a:spLocks noGrp="1"/>
          </p:cNvSpPr>
          <p:nvPr>
            <p:ph sz="half" idx="1"/>
          </p:nvPr>
        </p:nvSpPr>
        <p:spPr>
          <a:xfrm>
            <a:off x="1564665" y="1201120"/>
            <a:ext cx="8950057" cy="4796724"/>
          </a:xfrm>
        </p:spPr>
        <p:txBody>
          <a:bodyPr>
            <a:normAutofit/>
          </a:bodyPr>
          <a:lstStyle/>
          <a:p>
            <a:pPr marL="0" indent="0">
              <a:buNone/>
            </a:pPr>
            <a:r>
              <a:rPr lang="en-US" sz="2400" b="1" dirty="0"/>
              <a:t>Self-sufficiency Programs  </a:t>
            </a:r>
          </a:p>
          <a:p>
            <a:pPr marL="0" indent="0">
              <a:buNone/>
            </a:pPr>
            <a:r>
              <a:rPr lang="en-US" sz="2400" dirty="0"/>
              <a:t>Assign up to 12 points if the PHA administers the HUD Family Self-Sufficiency program, or similar program promoting self-sufficiency, that is active at the time of application. </a:t>
            </a:r>
          </a:p>
          <a:p>
            <a:pPr marL="0" indent="0">
              <a:buNone/>
            </a:pPr>
            <a:r>
              <a:rPr lang="en-US" sz="2000" b="1" i="1" dirty="0"/>
              <a:t>A similar program promoting self-sufficiency refers to </a:t>
            </a:r>
            <a:r>
              <a:rPr lang="en-US" sz="2000" i="1" dirty="0"/>
              <a:t>a self-sufficiency program that promotes the development of local strategies to coordinate the use of assistance under the HCV program with public and private resources to enable participating families to increase earned income and financial literacy, reduce or eliminate the need for welfare assistance, and make progress toward economic independence and self-sufficiency</a:t>
            </a:r>
            <a:r>
              <a:rPr lang="en-US" sz="2000" dirty="0"/>
              <a:t>.</a:t>
            </a:r>
          </a:p>
        </p:txBody>
      </p:sp>
    </p:spTree>
    <p:extLst>
      <p:ext uri="{BB962C8B-B14F-4D97-AF65-F5344CB8AC3E}">
        <p14:creationId xmlns:p14="http://schemas.microsoft.com/office/powerpoint/2010/main" val="12124210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Rating Factor 6 (cont’d)</a:t>
            </a:r>
          </a:p>
        </p:txBody>
      </p:sp>
      <p:sp>
        <p:nvSpPr>
          <p:cNvPr id="3" name="Content Placeholder 2"/>
          <p:cNvSpPr>
            <a:spLocks noGrp="1"/>
          </p:cNvSpPr>
          <p:nvPr>
            <p:ph sz="half" idx="1"/>
          </p:nvPr>
        </p:nvSpPr>
        <p:spPr>
          <a:xfrm>
            <a:off x="1564665" y="1201120"/>
            <a:ext cx="8950057" cy="4796724"/>
          </a:xfrm>
        </p:spPr>
        <p:txBody>
          <a:bodyPr>
            <a:normAutofit fontScale="62500" lnSpcReduction="20000"/>
          </a:bodyPr>
          <a:lstStyle/>
          <a:p>
            <a:pPr marL="0" indent="0">
              <a:buNone/>
            </a:pPr>
            <a:r>
              <a:rPr lang="en-US" sz="3400" b="1" dirty="0"/>
              <a:t>Self-sufficiency Programs </a:t>
            </a:r>
          </a:p>
          <a:p>
            <a:pPr marL="0" indent="0">
              <a:buNone/>
            </a:pPr>
            <a:r>
              <a:rPr lang="en-US" sz="3200" b="1" dirty="0"/>
              <a:t>To receive points, this rating criteria element must include the required documentation and identified in the Rating Factor Certification. </a:t>
            </a:r>
          </a:p>
          <a:p>
            <a:r>
              <a:rPr lang="en-US" sz="3200" dirty="0"/>
              <a:t>The Rating Factor Certification </a:t>
            </a:r>
            <a:r>
              <a:rPr lang="en-US" sz="3200" b="1" dirty="0"/>
              <a:t>must provide </a:t>
            </a:r>
            <a:r>
              <a:rPr lang="en-US" sz="3200" dirty="0"/>
              <a:t>responses to the following</a:t>
            </a:r>
            <a:r>
              <a:rPr lang="en-US" sz="3200" b="1" dirty="0"/>
              <a:t>:</a:t>
            </a:r>
          </a:p>
          <a:p>
            <a:pPr marL="914400" lvl="1" indent="-457200">
              <a:buFont typeface="+mj-lt"/>
              <a:buAutoNum type="arabicPeriod"/>
            </a:pPr>
            <a:r>
              <a:rPr lang="en-US" sz="2900" dirty="0"/>
              <a:t>Does the PHA have current policies or proposed strategies to encourage enrollment of FUP-eligible participants in a Family Self-Sufficiency program or similar program?</a:t>
            </a:r>
          </a:p>
          <a:p>
            <a:pPr marL="914400" lvl="1" indent="-457200">
              <a:buFont typeface="+mj-lt"/>
              <a:buAutoNum type="arabicPeriod"/>
            </a:pPr>
            <a:r>
              <a:rPr lang="en-US" sz="2900" dirty="0"/>
              <a:t>Are the policies existing, proposed, or a combination of the two (e.g., existing policies to encourage enrollment of FUP-eligible youth and proposed strategies to encourage enrollment of FUP-eligible families)?</a:t>
            </a:r>
          </a:p>
          <a:p>
            <a:pPr marL="914400" lvl="1" indent="-457200">
              <a:buFont typeface="+mj-lt"/>
              <a:buAutoNum type="arabicPeriod"/>
            </a:pPr>
            <a:r>
              <a:rPr lang="en-US" sz="2900" dirty="0"/>
              <a:t>If proposed, is the PHA certifying to adoption of the strategies within three months of being awarded FUP vouchers under the NOFA? </a:t>
            </a:r>
          </a:p>
          <a:p>
            <a:pPr marL="914400" lvl="1" indent="-457200">
              <a:buFont typeface="+mj-lt"/>
              <a:buAutoNum type="arabicPeriod"/>
            </a:pPr>
            <a:r>
              <a:rPr lang="en-US" sz="2900" dirty="0"/>
              <a:t>Who is the target audience of the current policies or proposed strategies? </a:t>
            </a:r>
          </a:p>
          <a:p>
            <a:pPr marL="914400" lvl="1" indent="-457200">
              <a:buFont typeface="+mj-lt"/>
              <a:buAutoNum type="arabicPeriod"/>
            </a:pPr>
            <a:r>
              <a:rPr lang="en-US" sz="2900" dirty="0"/>
              <a:t>Identify the document and page number(s) where this information is included.</a:t>
            </a:r>
          </a:p>
          <a:p>
            <a:pPr marL="914400" lvl="1" indent="-457200">
              <a:buFont typeface="+mj-lt"/>
              <a:buAutoNum type="arabicPeriod"/>
            </a:pPr>
            <a:endParaRPr lang="en-US" sz="2900" dirty="0"/>
          </a:p>
        </p:txBody>
      </p:sp>
      <p:sp>
        <p:nvSpPr>
          <p:cNvPr id="5" name="Slide Number Placeholder 4"/>
          <p:cNvSpPr>
            <a:spLocks noGrp="1"/>
          </p:cNvSpPr>
          <p:nvPr>
            <p:ph type="sldNum" sz="quarter" idx="12"/>
          </p:nvPr>
        </p:nvSpPr>
        <p:spPr/>
        <p:txBody>
          <a:bodyPr/>
          <a:lstStyle/>
          <a:p>
            <a:fld id="{A110FFB7-5632-4568-819F-2729BB30E0DF}" type="slidenum">
              <a:rPr lang="en-US" smtClean="0"/>
              <a:t>31</a:t>
            </a:fld>
            <a:endParaRPr lang="en-US"/>
          </a:p>
        </p:txBody>
      </p:sp>
      <p:sp>
        <p:nvSpPr>
          <p:cNvPr id="4" name="Rectangle 3">
            <a:extLst>
              <a:ext uri="{FF2B5EF4-FFF2-40B4-BE49-F238E27FC236}">
                <a16:creationId xmlns:a16="http://schemas.microsoft.com/office/drawing/2014/main" id="{5650B91D-A600-45CC-BDDC-DA64214B1078}"/>
              </a:ext>
            </a:extLst>
          </p:cNvPr>
          <p:cNvSpPr/>
          <p:nvPr/>
        </p:nvSpPr>
        <p:spPr>
          <a:xfrm>
            <a:off x="4323070" y="5997844"/>
            <a:ext cx="3790589" cy="369332"/>
          </a:xfrm>
          <a:prstGeom prst="rect">
            <a:avLst/>
          </a:prstGeom>
        </p:spPr>
        <p:txBody>
          <a:bodyPr wrap="none">
            <a:spAutoFit/>
          </a:bodyPr>
          <a:lstStyle/>
          <a:p>
            <a:r>
              <a:rPr lang="en-US" i="1" dirty="0"/>
              <a:t>See V.A.1. of the NOFA for more details</a:t>
            </a:r>
          </a:p>
        </p:txBody>
      </p:sp>
    </p:spTree>
    <p:extLst>
      <p:ext uri="{BB962C8B-B14F-4D97-AF65-F5344CB8AC3E}">
        <p14:creationId xmlns:p14="http://schemas.microsoft.com/office/powerpoint/2010/main" val="22102428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881" y="727911"/>
            <a:ext cx="10272889" cy="830177"/>
          </a:xfrm>
        </p:spPr>
        <p:txBody>
          <a:bodyPr/>
          <a:lstStyle/>
          <a:p>
            <a:r>
              <a:rPr lang="en-US" b="1" dirty="0"/>
              <a:t>Rating Factor 7 (18 Max Points)</a:t>
            </a:r>
            <a:endParaRPr lang="en-US"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A110FFB7-5632-4568-819F-2729BB30E0DF}" type="slidenum">
              <a:rPr lang="en-US" smtClean="0"/>
              <a:t>32</a:t>
            </a:fld>
            <a:endParaRPr lang="en-US"/>
          </a:p>
        </p:txBody>
      </p:sp>
      <p:sp>
        <p:nvSpPr>
          <p:cNvPr id="7" name="Content Placeholder 2">
            <a:extLst>
              <a:ext uri="{FF2B5EF4-FFF2-40B4-BE49-F238E27FC236}">
                <a16:creationId xmlns:a16="http://schemas.microsoft.com/office/drawing/2014/main" id="{DD783730-763B-4529-8E02-E29B3499A1C9}"/>
              </a:ext>
            </a:extLst>
          </p:cNvPr>
          <p:cNvSpPr>
            <a:spLocks noGrp="1"/>
          </p:cNvSpPr>
          <p:nvPr>
            <p:ph sz="half" idx="1"/>
          </p:nvPr>
        </p:nvSpPr>
        <p:spPr>
          <a:xfrm>
            <a:off x="1541613" y="1721224"/>
            <a:ext cx="8950057" cy="2547484"/>
          </a:xfrm>
        </p:spPr>
        <p:txBody>
          <a:bodyPr>
            <a:normAutofit/>
          </a:bodyPr>
          <a:lstStyle/>
          <a:p>
            <a:pPr marL="0" indent="0">
              <a:buNone/>
            </a:pPr>
            <a:r>
              <a:rPr lang="en-US" sz="2400" b="1" dirty="0"/>
              <a:t>Supportive Assistance for Youth to 36 months  </a:t>
            </a:r>
          </a:p>
          <a:p>
            <a:pPr marL="0" indent="0">
              <a:buNone/>
            </a:pPr>
            <a:r>
              <a:rPr lang="en-US" sz="2400" dirty="0"/>
              <a:t>Assign up to 18 points if the services required to be provided to FUP-eligible youth as identified in Section h. of the MOU will be provided beyond 18 months. </a:t>
            </a:r>
          </a:p>
        </p:txBody>
      </p:sp>
    </p:spTree>
    <p:extLst>
      <p:ext uri="{BB962C8B-B14F-4D97-AF65-F5344CB8AC3E}">
        <p14:creationId xmlns:p14="http://schemas.microsoft.com/office/powerpoint/2010/main" val="15513657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Rating Factor 7 (cont’d)</a:t>
            </a:r>
          </a:p>
        </p:txBody>
      </p:sp>
      <p:sp>
        <p:nvSpPr>
          <p:cNvPr id="3" name="Content Placeholder 2"/>
          <p:cNvSpPr>
            <a:spLocks noGrp="1"/>
          </p:cNvSpPr>
          <p:nvPr>
            <p:ph sz="half" idx="1"/>
          </p:nvPr>
        </p:nvSpPr>
        <p:spPr>
          <a:xfrm>
            <a:off x="1459427" y="1360074"/>
            <a:ext cx="8950057" cy="5121122"/>
          </a:xfrm>
        </p:spPr>
        <p:txBody>
          <a:bodyPr>
            <a:normAutofit fontScale="70000" lnSpcReduction="20000"/>
          </a:bodyPr>
          <a:lstStyle/>
          <a:p>
            <a:pPr marL="0" indent="0">
              <a:buNone/>
            </a:pPr>
            <a:r>
              <a:rPr lang="en-US" sz="3400" b="1" dirty="0"/>
              <a:t>Supportive Assistance for Youth to 36 months</a:t>
            </a:r>
          </a:p>
          <a:p>
            <a:pPr marL="0" indent="0">
              <a:buNone/>
            </a:pPr>
            <a:r>
              <a:rPr lang="en-US" sz="3200" b="1" dirty="0"/>
              <a:t>To receive points, this rating criteria element must include in the MOU and identified in the Rating Factor Certification. </a:t>
            </a:r>
          </a:p>
          <a:p>
            <a:r>
              <a:rPr lang="en-US" sz="3200" dirty="0"/>
              <a:t>The Rating Factor Certification </a:t>
            </a:r>
            <a:r>
              <a:rPr lang="en-US" sz="3200" b="1" dirty="0"/>
              <a:t>must provide </a:t>
            </a:r>
            <a:r>
              <a:rPr lang="en-US" sz="3200" dirty="0"/>
              <a:t>responses to the following</a:t>
            </a:r>
            <a:r>
              <a:rPr lang="en-US" sz="3200" b="1" dirty="0"/>
              <a:t>:</a:t>
            </a:r>
          </a:p>
          <a:p>
            <a:pPr marL="914400" lvl="1" indent="-457200">
              <a:buFont typeface="+mj-lt"/>
              <a:buAutoNum type="arabicPeriod"/>
            </a:pPr>
            <a:r>
              <a:rPr lang="en-US" sz="2900" dirty="0"/>
              <a:t>Will supportive services be provided to youth for a period longer than 18 months?</a:t>
            </a:r>
          </a:p>
          <a:p>
            <a:pPr marL="914400" lvl="1" indent="-457200">
              <a:buFont typeface="+mj-lt"/>
              <a:buAutoNum type="arabicPeriod"/>
            </a:pPr>
            <a:r>
              <a:rPr lang="en-US" sz="2900" dirty="0"/>
              <a:t>Will supportive services be provided for a period of:</a:t>
            </a:r>
          </a:p>
          <a:p>
            <a:pPr lvl="2"/>
            <a:r>
              <a:rPr lang="en-US" sz="2700" dirty="0"/>
              <a:t>Option 1: Longer than 18 months, but less than 24 months; </a:t>
            </a:r>
          </a:p>
          <a:p>
            <a:pPr lvl="2"/>
            <a:r>
              <a:rPr lang="en-US" sz="2700" dirty="0"/>
              <a:t>Option 2: At least 24 months, but less than 28 months;</a:t>
            </a:r>
          </a:p>
          <a:p>
            <a:pPr lvl="2"/>
            <a:r>
              <a:rPr lang="en-US" sz="2700" dirty="0"/>
              <a:t>Option 3: At least 28 months, but less than 36 months; or </a:t>
            </a:r>
          </a:p>
          <a:p>
            <a:pPr lvl="2"/>
            <a:r>
              <a:rPr lang="en-US" sz="2700" dirty="0"/>
              <a:t>Option 4: 36 months. </a:t>
            </a:r>
          </a:p>
          <a:p>
            <a:pPr marL="914400" lvl="1" indent="-457200">
              <a:buFont typeface="+mj-lt"/>
              <a:buAutoNum type="arabicPeriod"/>
            </a:pPr>
            <a:r>
              <a:rPr lang="en-US" sz="2900" dirty="0"/>
              <a:t>Identify the document and page number in the MOU where this information is included.</a:t>
            </a:r>
          </a:p>
          <a:p>
            <a:pPr marL="914400" lvl="1" indent="-457200">
              <a:buFont typeface="+mj-lt"/>
              <a:buAutoNum type="arabicPeriod"/>
            </a:pPr>
            <a:endParaRPr lang="en-US" sz="2900" dirty="0"/>
          </a:p>
        </p:txBody>
      </p:sp>
      <p:sp>
        <p:nvSpPr>
          <p:cNvPr id="5" name="Slide Number Placeholder 4"/>
          <p:cNvSpPr>
            <a:spLocks noGrp="1"/>
          </p:cNvSpPr>
          <p:nvPr>
            <p:ph type="sldNum" sz="quarter" idx="12"/>
          </p:nvPr>
        </p:nvSpPr>
        <p:spPr/>
        <p:txBody>
          <a:bodyPr/>
          <a:lstStyle/>
          <a:p>
            <a:fld id="{A110FFB7-5632-4568-819F-2729BB30E0DF}" type="slidenum">
              <a:rPr lang="en-US" smtClean="0"/>
              <a:t>33</a:t>
            </a:fld>
            <a:endParaRPr lang="en-US"/>
          </a:p>
        </p:txBody>
      </p:sp>
      <p:sp>
        <p:nvSpPr>
          <p:cNvPr id="4" name="Rectangle 3">
            <a:extLst>
              <a:ext uri="{FF2B5EF4-FFF2-40B4-BE49-F238E27FC236}">
                <a16:creationId xmlns:a16="http://schemas.microsoft.com/office/drawing/2014/main" id="{5650B91D-A600-45CC-BDDC-DA64214B1078}"/>
              </a:ext>
            </a:extLst>
          </p:cNvPr>
          <p:cNvSpPr/>
          <p:nvPr/>
        </p:nvSpPr>
        <p:spPr>
          <a:xfrm>
            <a:off x="4323070" y="5997844"/>
            <a:ext cx="3790589" cy="369332"/>
          </a:xfrm>
          <a:prstGeom prst="rect">
            <a:avLst/>
          </a:prstGeom>
        </p:spPr>
        <p:txBody>
          <a:bodyPr wrap="none">
            <a:spAutoFit/>
          </a:bodyPr>
          <a:lstStyle/>
          <a:p>
            <a:r>
              <a:rPr lang="en-US" i="1" dirty="0"/>
              <a:t>See V.A.1. of the NOFA for more details</a:t>
            </a:r>
          </a:p>
        </p:txBody>
      </p:sp>
    </p:spTree>
    <p:extLst>
      <p:ext uri="{BB962C8B-B14F-4D97-AF65-F5344CB8AC3E}">
        <p14:creationId xmlns:p14="http://schemas.microsoft.com/office/powerpoint/2010/main" val="2795151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884CF-D1ED-4AFD-B82B-E1084193E5FA}"/>
              </a:ext>
            </a:extLst>
          </p:cNvPr>
          <p:cNvSpPr>
            <a:spLocks noGrp="1"/>
          </p:cNvSpPr>
          <p:nvPr>
            <p:ph type="title"/>
          </p:nvPr>
        </p:nvSpPr>
        <p:spPr/>
        <p:txBody>
          <a:bodyPr/>
          <a:lstStyle/>
          <a:p>
            <a:r>
              <a:rPr lang="en-US" b="1" dirty="0"/>
              <a:t>Review and Selection Process</a:t>
            </a:r>
            <a:endParaRPr lang="en-US" dirty="0"/>
          </a:p>
        </p:txBody>
      </p:sp>
      <p:sp>
        <p:nvSpPr>
          <p:cNvPr id="3" name="Slide Number Placeholder 2">
            <a:extLst>
              <a:ext uri="{FF2B5EF4-FFF2-40B4-BE49-F238E27FC236}">
                <a16:creationId xmlns:a16="http://schemas.microsoft.com/office/drawing/2014/main" id="{AB9CA679-04F3-4B34-BB90-B9779635561E}"/>
              </a:ext>
            </a:extLst>
          </p:cNvPr>
          <p:cNvSpPr>
            <a:spLocks noGrp="1"/>
          </p:cNvSpPr>
          <p:nvPr>
            <p:ph type="sldNum" sz="quarter" idx="12"/>
          </p:nvPr>
        </p:nvSpPr>
        <p:spPr/>
        <p:txBody>
          <a:bodyPr/>
          <a:lstStyle/>
          <a:p>
            <a:fld id="{A110FFB7-5632-4568-819F-2729BB30E0DF}" type="slidenum">
              <a:rPr lang="en-US" smtClean="0"/>
              <a:t>34</a:t>
            </a:fld>
            <a:endParaRPr lang="en-US"/>
          </a:p>
        </p:txBody>
      </p:sp>
      <p:sp>
        <p:nvSpPr>
          <p:cNvPr id="4" name="Content Placeholder 2">
            <a:extLst>
              <a:ext uri="{FF2B5EF4-FFF2-40B4-BE49-F238E27FC236}">
                <a16:creationId xmlns:a16="http://schemas.microsoft.com/office/drawing/2014/main" id="{15719F8E-B394-4F0D-9830-A217EBEB951F}"/>
              </a:ext>
            </a:extLst>
          </p:cNvPr>
          <p:cNvSpPr txBox="1">
            <a:spLocks/>
          </p:cNvSpPr>
          <p:nvPr/>
        </p:nvSpPr>
        <p:spPr>
          <a:xfrm>
            <a:off x="1960476" y="1632857"/>
            <a:ext cx="8950057" cy="4201886"/>
          </a:xfrm>
          <a:prstGeom prst="rect">
            <a:avLst/>
          </a:prstGeom>
        </p:spPr>
        <p:txBody>
          <a:bodyP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sz="2000" dirty="0"/>
              <a:t>Applications that meet the threshold requirements will be scored based on the rating factors. </a:t>
            </a:r>
          </a:p>
          <a:p>
            <a:r>
              <a:rPr lang="en-US" sz="2000" dirty="0"/>
              <a:t>Scores will be used to rank applications. </a:t>
            </a:r>
          </a:p>
          <a:p>
            <a:r>
              <a:rPr lang="en-US" sz="2000" dirty="0"/>
              <a:t>The minimum score for an application to be considered for funding is 61 points. </a:t>
            </a:r>
          </a:p>
          <a:p>
            <a:r>
              <a:rPr lang="en-US" sz="2000" dirty="0"/>
              <a:t>Funds will be allocated among applicants based on ranked order. </a:t>
            </a:r>
          </a:p>
          <a:p>
            <a:r>
              <a:rPr lang="en-US" sz="2000" dirty="0"/>
              <a:t>Applicants with a higher ranking will be awarded funds ahead of applicants with a lower ranking. </a:t>
            </a:r>
          </a:p>
          <a:p>
            <a:r>
              <a:rPr lang="en-US" sz="2000" dirty="0"/>
              <a:t>Applicants with a lower ranking may be funded at less than need and or less than maximum award (including no award</a:t>
            </a:r>
            <a:r>
              <a:rPr lang="en-US" sz="2000"/>
              <a:t>). </a:t>
            </a:r>
            <a:endParaRPr lang="en-US" sz="2000" dirty="0"/>
          </a:p>
          <a:p>
            <a:pPr marL="0" indent="0">
              <a:buFont typeface="Arial"/>
              <a:buNone/>
            </a:pPr>
            <a:endParaRPr lang="en-US" sz="2000" dirty="0"/>
          </a:p>
        </p:txBody>
      </p:sp>
      <p:sp>
        <p:nvSpPr>
          <p:cNvPr id="5" name="TextBox 4">
            <a:extLst>
              <a:ext uri="{FF2B5EF4-FFF2-40B4-BE49-F238E27FC236}">
                <a16:creationId xmlns:a16="http://schemas.microsoft.com/office/drawing/2014/main" id="{5A8C40E4-254B-4618-94DC-D4E840498F05}"/>
              </a:ext>
            </a:extLst>
          </p:cNvPr>
          <p:cNvSpPr txBox="1"/>
          <p:nvPr/>
        </p:nvSpPr>
        <p:spPr>
          <a:xfrm>
            <a:off x="2435909" y="5746739"/>
            <a:ext cx="7021286" cy="369332"/>
          </a:xfrm>
          <a:prstGeom prst="rect">
            <a:avLst/>
          </a:prstGeom>
          <a:noFill/>
        </p:spPr>
        <p:txBody>
          <a:bodyPr wrap="square" rtlCol="0">
            <a:spAutoFit/>
          </a:bodyPr>
          <a:lstStyle/>
          <a:p>
            <a:pPr algn="ctr"/>
            <a:r>
              <a:rPr lang="en-US" i="1" dirty="0"/>
              <a:t>See Section V.B. of the NOFA for more details.</a:t>
            </a:r>
          </a:p>
        </p:txBody>
      </p:sp>
    </p:spTree>
    <p:extLst>
      <p:ext uri="{BB962C8B-B14F-4D97-AF65-F5344CB8AC3E}">
        <p14:creationId xmlns:p14="http://schemas.microsoft.com/office/powerpoint/2010/main" val="33930438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9CA679-04F3-4B34-BB90-B9779635561E}"/>
              </a:ext>
            </a:extLst>
          </p:cNvPr>
          <p:cNvSpPr>
            <a:spLocks noGrp="1"/>
          </p:cNvSpPr>
          <p:nvPr>
            <p:ph type="sldNum" sz="quarter" idx="12"/>
          </p:nvPr>
        </p:nvSpPr>
        <p:spPr/>
        <p:txBody>
          <a:bodyPr/>
          <a:lstStyle/>
          <a:p>
            <a:fld id="{A110FFB7-5632-4568-819F-2729BB30E0DF}" type="slidenum">
              <a:rPr lang="en-US" smtClean="0"/>
              <a:t>35</a:t>
            </a:fld>
            <a:endParaRPr lang="en-US"/>
          </a:p>
        </p:txBody>
      </p:sp>
      <p:sp>
        <p:nvSpPr>
          <p:cNvPr id="4" name="Title 1">
            <a:extLst>
              <a:ext uri="{FF2B5EF4-FFF2-40B4-BE49-F238E27FC236}">
                <a16:creationId xmlns:a16="http://schemas.microsoft.com/office/drawing/2014/main" id="{F5D871D7-3E60-426D-AC06-E14CBF21BE17}"/>
              </a:ext>
            </a:extLst>
          </p:cNvPr>
          <p:cNvSpPr txBox="1">
            <a:spLocks/>
          </p:cNvSpPr>
          <p:nvPr/>
        </p:nvSpPr>
        <p:spPr>
          <a:xfrm>
            <a:off x="1332553" y="328782"/>
            <a:ext cx="10272889" cy="8301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t>Obtaining an Application Package</a:t>
            </a:r>
            <a:endParaRPr kumimoji="0" lang="en-US" sz="4400" b="1" i="0" u="none" strike="noStrike" kern="1200" cap="none" spc="0" normalizeH="0" baseline="0" noProof="0" dirty="0">
              <a:ln>
                <a:noFill/>
              </a:ln>
              <a:solidFill>
                <a:sysClr val="windowText" lastClr="000000">
                  <a:lumMod val="50000"/>
                  <a:lumOff val="50000"/>
                </a:sysClr>
              </a:solidFill>
              <a:effectLst/>
              <a:uLnTx/>
              <a:uFillTx/>
              <a:latin typeface="Calibri Light" panose="020F0302020204030204"/>
              <a:ea typeface="+mj-ea"/>
              <a:cs typeface="+mj-cs"/>
            </a:endParaRPr>
          </a:p>
        </p:txBody>
      </p:sp>
      <p:sp>
        <p:nvSpPr>
          <p:cNvPr id="5" name="Content Placeholder 2">
            <a:extLst>
              <a:ext uri="{FF2B5EF4-FFF2-40B4-BE49-F238E27FC236}">
                <a16:creationId xmlns:a16="http://schemas.microsoft.com/office/drawing/2014/main" id="{2D68CA6A-6E54-43C8-9D7F-A69830491BA5}"/>
              </a:ext>
            </a:extLst>
          </p:cNvPr>
          <p:cNvSpPr txBox="1">
            <a:spLocks/>
          </p:cNvSpPr>
          <p:nvPr/>
        </p:nvSpPr>
        <p:spPr>
          <a:xfrm>
            <a:off x="2057400" y="1322954"/>
            <a:ext cx="8823197" cy="12858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Application Instructions and Application Package </a:t>
            </a:r>
            <a:r>
              <a:rPr kumimoji="0" lang="en-US" sz="2000" b="1" i="0" u="sng" strike="noStrike" kern="1200" cap="none" spc="0" normalizeH="0" baseline="0" noProof="0" dirty="0">
                <a:ln>
                  <a:noFill/>
                </a:ln>
                <a:solidFill>
                  <a:sysClr val="windowText" lastClr="000000"/>
                </a:solidFill>
                <a:effectLst/>
                <a:uLnTx/>
                <a:uFillTx/>
                <a:latin typeface="Calibri" panose="020F0502020204030204"/>
                <a:ea typeface="+mn-ea"/>
                <a:cs typeface="+mn-cs"/>
              </a:rPr>
              <a:t>must</a:t>
            </a:r>
            <a:r>
              <a:rPr kumimoji="0" lang="en-US" sz="20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 </a:t>
            </a:r>
            <a:r>
              <a:rPr kumimoji="0" lang="en-US" sz="2000" b="1" i="0" u="sng" strike="noStrike" kern="1200" cap="none" spc="0" normalizeH="0" baseline="0" noProof="0" dirty="0">
                <a:ln>
                  <a:noFill/>
                </a:ln>
                <a:solidFill>
                  <a:sysClr val="windowText" lastClr="000000"/>
                </a:solidFill>
                <a:effectLst/>
                <a:uLnTx/>
                <a:uFillTx/>
                <a:latin typeface="Calibri" panose="020F0502020204030204"/>
                <a:ea typeface="+mn-ea"/>
                <a:cs typeface="+mn-cs"/>
              </a:rPr>
              <a:t>be downloaded from Grants.gov.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Funding Opportunity Number: </a:t>
            </a:r>
            <a:r>
              <a:rPr kumimoji="0" lang="en-US" sz="2000" b="1" i="0" u="sng" strike="noStrike" kern="1200" cap="none" spc="0" normalizeH="0" baseline="0" noProof="0" dirty="0">
                <a:ln>
                  <a:noFill/>
                </a:ln>
                <a:solidFill>
                  <a:sysClr val="windowText" lastClr="000000"/>
                </a:solidFill>
                <a:effectLst/>
                <a:uLnTx/>
                <a:uFillTx/>
                <a:latin typeface="Calibri" panose="020F0502020204030204"/>
                <a:ea typeface="+mn-ea"/>
                <a:cs typeface="+mn-cs"/>
              </a:rPr>
              <a:t>FR-6300-N-41</a:t>
            </a:r>
          </a:p>
        </p:txBody>
      </p:sp>
      <p:pic>
        <p:nvPicPr>
          <p:cNvPr id="7" name="Picture 6" descr="Screen shot of Applicant's tab on the webpage Grants.gov. ">
            <a:extLst>
              <a:ext uri="{FF2B5EF4-FFF2-40B4-BE49-F238E27FC236}">
                <a16:creationId xmlns:a16="http://schemas.microsoft.com/office/drawing/2014/main" id="{0B874911-B843-4560-A16D-FD0C01FF0C73}"/>
              </a:ext>
            </a:extLst>
          </p:cNvPr>
          <p:cNvPicPr>
            <a:picLocks noChangeAspect="1"/>
          </p:cNvPicPr>
          <p:nvPr/>
        </p:nvPicPr>
        <p:blipFill rotWithShape="1">
          <a:blip r:embed="rId3"/>
          <a:srcRect l="18202" t="11111" r="19376" b="15417"/>
          <a:stretch/>
        </p:blipFill>
        <p:spPr>
          <a:xfrm>
            <a:off x="2877355" y="2481121"/>
            <a:ext cx="6084864" cy="4028650"/>
          </a:xfrm>
          <a:prstGeom prst="rect">
            <a:avLst/>
          </a:prstGeom>
        </p:spPr>
      </p:pic>
    </p:spTree>
    <p:extLst>
      <p:ext uri="{BB962C8B-B14F-4D97-AF65-F5344CB8AC3E}">
        <p14:creationId xmlns:p14="http://schemas.microsoft.com/office/powerpoint/2010/main" val="36753920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884CF-D1ED-4AFD-B82B-E1084193E5FA}"/>
              </a:ext>
            </a:extLst>
          </p:cNvPr>
          <p:cNvSpPr>
            <a:spLocks noGrp="1"/>
          </p:cNvSpPr>
          <p:nvPr>
            <p:ph type="title"/>
          </p:nvPr>
        </p:nvSpPr>
        <p:spPr/>
        <p:txBody>
          <a:bodyPr>
            <a:normAutofit/>
          </a:bodyPr>
          <a:lstStyle/>
          <a:p>
            <a:r>
              <a:rPr lang="en-US" sz="4400" b="1" dirty="0">
                <a:ln>
                  <a:noFill/>
                </a:ln>
                <a:solidFill>
                  <a:sysClr val="windowText" lastClr="000000"/>
                </a:solidFill>
                <a:latin typeface="Calibri Light" panose="020F0302020204030204"/>
              </a:rPr>
              <a:t>Questions?</a:t>
            </a:r>
            <a:endParaRPr lang="en-US" sz="4400" dirty="0"/>
          </a:p>
        </p:txBody>
      </p:sp>
      <p:sp>
        <p:nvSpPr>
          <p:cNvPr id="3" name="Slide Number Placeholder 2">
            <a:extLst>
              <a:ext uri="{FF2B5EF4-FFF2-40B4-BE49-F238E27FC236}">
                <a16:creationId xmlns:a16="http://schemas.microsoft.com/office/drawing/2014/main" id="{AB9CA679-04F3-4B34-BB90-B9779635561E}"/>
              </a:ext>
            </a:extLst>
          </p:cNvPr>
          <p:cNvSpPr>
            <a:spLocks noGrp="1"/>
          </p:cNvSpPr>
          <p:nvPr>
            <p:ph type="sldNum" sz="quarter" idx="12"/>
          </p:nvPr>
        </p:nvSpPr>
        <p:spPr/>
        <p:txBody>
          <a:bodyPr/>
          <a:lstStyle/>
          <a:p>
            <a:fld id="{A110FFB7-5632-4568-819F-2729BB30E0DF}" type="slidenum">
              <a:rPr lang="en-US" smtClean="0"/>
              <a:t>36</a:t>
            </a:fld>
            <a:endParaRPr lang="en-US"/>
          </a:p>
        </p:txBody>
      </p:sp>
      <p:sp>
        <p:nvSpPr>
          <p:cNvPr id="5" name="Content Placeholder 2">
            <a:extLst>
              <a:ext uri="{FF2B5EF4-FFF2-40B4-BE49-F238E27FC236}">
                <a16:creationId xmlns:a16="http://schemas.microsoft.com/office/drawing/2014/main" id="{EAB45CB0-E672-49AA-93C2-C32D17D7BF32}"/>
              </a:ext>
            </a:extLst>
          </p:cNvPr>
          <p:cNvSpPr txBox="1">
            <a:spLocks/>
          </p:cNvSpPr>
          <p:nvPr/>
        </p:nvSpPr>
        <p:spPr>
          <a:xfrm>
            <a:off x="1970927" y="1674104"/>
            <a:ext cx="8950057" cy="53492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lvl="0">
              <a:defRPr/>
            </a:pPr>
            <a:r>
              <a:rPr kumimoji="0" lang="en-US"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Questions </a:t>
            </a: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regarding the </a:t>
            </a:r>
            <a:r>
              <a:rPr kumimoji="0" lang="en-US"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specific program requirements </a:t>
            </a: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of this NOFA may have already been responded to in a 2019 FUP NOFA Frequently Asked Questions (FAQs) document which may </a:t>
            </a:r>
            <a:r>
              <a:rPr lang="en-US" sz="2400" dirty="0">
                <a:solidFill>
                  <a:sysClr val="windowText" lastClr="000000"/>
                </a:solidFill>
                <a:latin typeface="Calibri" panose="020F0502020204030204"/>
              </a:rPr>
              <a:t>be found at </a:t>
            </a:r>
            <a:r>
              <a:rPr lang="en-US" sz="2400" dirty="0">
                <a:solidFill>
                  <a:sysClr val="windowText" lastClr="000000"/>
                </a:solidFill>
                <a:latin typeface="Calibri" panose="020F0502020204030204"/>
                <a:hlinkClick r:id="rId3"/>
              </a:rPr>
              <a:t>https://www.hud.gov/program_offices/public_indian_housing/programs/hcv/family</a:t>
            </a:r>
            <a:r>
              <a:rPr lang="en-US" sz="2400" dirty="0">
                <a:solidFill>
                  <a:sysClr val="windowText" lastClr="000000"/>
                </a:solidFill>
                <a:latin typeface="Calibri" panose="020F0502020204030204"/>
              </a:rPr>
              <a:t>. Should your question not be answered in the FAQ document, send the question to</a:t>
            </a:r>
            <a:r>
              <a:rPr kumimoji="0" lang="en-US"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 </a:t>
            </a: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hlinkClick r:id="rId4"/>
              </a:rPr>
              <a:t>2019FUPNOFA@hud.gov</a:t>
            </a: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General questions </a:t>
            </a: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regarding NOFAs </a:t>
            </a:r>
            <a:r>
              <a:rPr kumimoji="0" lang="en-US"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should</a:t>
            </a: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a:t>
            </a:r>
            <a:r>
              <a:rPr kumimoji="0" lang="en-US"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be sent </a:t>
            </a: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to </a:t>
            </a: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hlinkClick r:id="rId5"/>
              </a:rPr>
              <a:t>ASKGMO@hud.gov</a:t>
            </a: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328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830177"/>
          </a:xfrm>
        </p:spPr>
        <p:txBody>
          <a:bodyPr/>
          <a:lstStyle/>
          <a:p>
            <a:r>
              <a:rPr lang="en-US" b="1" dirty="0"/>
              <a:t>Program Overview</a:t>
            </a:r>
            <a:endParaRPr lang="en-US" b="1" dirty="0">
              <a:solidFill>
                <a:schemeClr val="tx1">
                  <a:lumMod val="50000"/>
                  <a:lumOff val="50000"/>
                </a:schemeClr>
              </a:solidFill>
            </a:endParaRPr>
          </a:p>
        </p:txBody>
      </p:sp>
      <p:sp>
        <p:nvSpPr>
          <p:cNvPr id="3" name="Content Placeholder 2"/>
          <p:cNvSpPr>
            <a:spLocks noGrp="1"/>
          </p:cNvSpPr>
          <p:nvPr>
            <p:ph sz="half" idx="1"/>
          </p:nvPr>
        </p:nvSpPr>
        <p:spPr>
          <a:xfrm>
            <a:off x="1949590" y="1143000"/>
            <a:ext cx="8950057" cy="5349240"/>
          </a:xfrm>
        </p:spPr>
        <p:txBody>
          <a:bodyPr>
            <a:normAutofit/>
          </a:bodyPr>
          <a:lstStyle/>
          <a:p>
            <a:pPr marL="0" indent="0">
              <a:buNone/>
            </a:pPr>
            <a:r>
              <a:rPr lang="en-US" sz="2000" b="1" dirty="0"/>
              <a:t>Under FUP, HCVs may be made available to two groups:</a:t>
            </a:r>
          </a:p>
          <a:p>
            <a:pPr marL="914400" lvl="1" indent="-457200">
              <a:buFont typeface="+mj-lt"/>
              <a:buAutoNum type="arabicParenR"/>
            </a:pPr>
            <a:r>
              <a:rPr lang="en-US" sz="1800" b="1" dirty="0"/>
              <a:t>Families for whom the lack of adequate housing </a:t>
            </a:r>
            <a:r>
              <a:rPr lang="en-US" sz="1800" dirty="0"/>
              <a:t>is a primary factor in the imminent placement of the family's child, or children, in out-of-home care; or the delay in the discharge of the child, or children, to the family from out-of-home care; and</a:t>
            </a:r>
          </a:p>
          <a:p>
            <a:pPr marL="914400" lvl="1" indent="-457200">
              <a:buFont typeface="+mj-lt"/>
              <a:buAutoNum type="arabicParenR"/>
            </a:pPr>
            <a:r>
              <a:rPr lang="en-US" sz="1800" b="1" dirty="0"/>
              <a:t>Youth at least 18 years and not more than 24 years of age </a:t>
            </a:r>
            <a:r>
              <a:rPr lang="en-US" sz="1800" dirty="0"/>
              <a:t>(have not reached their 25th birthday) who left foster care at age 16 or older, or will leave foster care within 90 days, in accordance with a transition plan described in Section 475(5)(H) of the Social Security Act, and are homeless or are at risk of becoming homeless.   </a:t>
            </a:r>
          </a:p>
          <a:p>
            <a:pPr marL="0" indent="0">
              <a:buNone/>
            </a:pPr>
            <a:r>
              <a:rPr lang="en-US" sz="2000" dirty="0"/>
              <a:t>	</a:t>
            </a:r>
            <a:r>
              <a:rPr lang="en-US" sz="2000" b="1" i="1" dirty="0"/>
              <a:t>As required by statute, a FUP voucher issued to a youth may only be used to 	provide housing assistance for the youth for a maximum of 36 months. </a:t>
            </a:r>
          </a:p>
          <a:p>
            <a:pPr marL="0" indent="0">
              <a:buNone/>
            </a:pPr>
            <a:endParaRPr lang="en-US" sz="1300" dirty="0"/>
          </a:p>
        </p:txBody>
      </p:sp>
      <p:sp>
        <p:nvSpPr>
          <p:cNvPr id="5" name="Slide Number Placeholder 4"/>
          <p:cNvSpPr>
            <a:spLocks noGrp="1"/>
          </p:cNvSpPr>
          <p:nvPr>
            <p:ph type="sldNum" sz="quarter" idx="12"/>
          </p:nvPr>
        </p:nvSpPr>
        <p:spPr/>
        <p:txBody>
          <a:bodyPr/>
          <a:lstStyle/>
          <a:p>
            <a:fld id="{A110FFB7-5632-4568-819F-2729BB30E0DF}" type="slidenum">
              <a:rPr lang="en-US" smtClean="0"/>
              <a:t>4</a:t>
            </a:fld>
            <a:endParaRPr lang="en-US"/>
          </a:p>
        </p:txBody>
      </p:sp>
    </p:spTree>
    <p:extLst>
      <p:ext uri="{BB962C8B-B14F-4D97-AF65-F5344CB8AC3E}">
        <p14:creationId xmlns:p14="http://schemas.microsoft.com/office/powerpoint/2010/main" val="464792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830177"/>
          </a:xfrm>
        </p:spPr>
        <p:txBody>
          <a:bodyPr/>
          <a:lstStyle/>
          <a:p>
            <a:r>
              <a:rPr lang="en-US" b="1" dirty="0"/>
              <a:t>Policy Priorities</a:t>
            </a:r>
            <a:endParaRPr lang="en-US" b="1" dirty="0">
              <a:solidFill>
                <a:schemeClr val="tx1">
                  <a:lumMod val="50000"/>
                  <a:lumOff val="50000"/>
                </a:schemeClr>
              </a:solidFill>
            </a:endParaRPr>
          </a:p>
        </p:txBody>
      </p:sp>
      <p:sp>
        <p:nvSpPr>
          <p:cNvPr id="3" name="Content Placeholder 2"/>
          <p:cNvSpPr>
            <a:spLocks noGrp="1"/>
          </p:cNvSpPr>
          <p:nvPr>
            <p:ph sz="half" idx="1"/>
          </p:nvPr>
        </p:nvSpPr>
        <p:spPr>
          <a:xfrm>
            <a:off x="1949590" y="997819"/>
            <a:ext cx="8950057" cy="5349240"/>
          </a:xfrm>
        </p:spPr>
        <p:txBody>
          <a:bodyPr>
            <a:normAutofit/>
          </a:bodyPr>
          <a:lstStyle/>
          <a:p>
            <a:pPr marL="457200" lvl="0" indent="-457200">
              <a:buFont typeface="+mj-lt"/>
              <a:buAutoNum type="arabicParenR"/>
            </a:pPr>
            <a:r>
              <a:rPr lang="en-US" sz="2400" b="1" dirty="0"/>
              <a:t>Increase coordination between public housing agencies, (PHAs), PCWAs, and Continuums of Care (CoCs). </a:t>
            </a:r>
          </a:p>
          <a:p>
            <a:pPr marL="457200" indent="-457200">
              <a:buFont typeface="+mj-lt"/>
              <a:buAutoNum type="arabicParenR"/>
            </a:pPr>
            <a:r>
              <a:rPr lang="en-US" sz="2400" b="1" dirty="0"/>
              <a:t>Community leveraging of data to strategically allocate and use resources. </a:t>
            </a:r>
            <a:endParaRPr lang="en-US" sz="2000" b="1" dirty="0"/>
          </a:p>
          <a:p>
            <a:pPr marL="457200" indent="-457200">
              <a:buFont typeface="+mj-lt"/>
              <a:buAutoNum type="arabicParenR"/>
            </a:pPr>
            <a:r>
              <a:rPr lang="en-US" sz="2400" b="1" dirty="0"/>
              <a:t>Strengthen connections to the HUD Family Self-Sufficiency (FSS) Program or similar programs promoting self-sufficiency.</a:t>
            </a:r>
          </a:p>
          <a:p>
            <a:pPr marL="457200" indent="-457200">
              <a:buFont typeface="+mj-lt"/>
              <a:buAutoNum type="arabicParenR"/>
            </a:pPr>
            <a:r>
              <a:rPr lang="en-US" sz="2400" b="1" dirty="0"/>
              <a:t>Increase access to supportive services. </a:t>
            </a:r>
          </a:p>
        </p:txBody>
      </p:sp>
      <p:sp>
        <p:nvSpPr>
          <p:cNvPr id="5" name="Slide Number Placeholder 4"/>
          <p:cNvSpPr>
            <a:spLocks noGrp="1"/>
          </p:cNvSpPr>
          <p:nvPr>
            <p:ph type="sldNum" sz="quarter" idx="12"/>
          </p:nvPr>
        </p:nvSpPr>
        <p:spPr/>
        <p:txBody>
          <a:bodyPr/>
          <a:lstStyle/>
          <a:p>
            <a:fld id="{A110FFB7-5632-4568-819F-2729BB30E0DF}" type="slidenum">
              <a:rPr lang="en-US" smtClean="0"/>
              <a:t>5</a:t>
            </a:fld>
            <a:endParaRPr lang="en-US"/>
          </a:p>
        </p:txBody>
      </p:sp>
    </p:spTree>
    <p:extLst>
      <p:ext uri="{BB962C8B-B14F-4D97-AF65-F5344CB8AC3E}">
        <p14:creationId xmlns:p14="http://schemas.microsoft.com/office/powerpoint/2010/main" val="459058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1300673"/>
          </a:xfrm>
        </p:spPr>
        <p:txBody>
          <a:bodyPr>
            <a:normAutofit/>
          </a:bodyPr>
          <a:lstStyle/>
          <a:p>
            <a:r>
              <a:rPr lang="en-US" b="1" dirty="0"/>
              <a:t>Major Changes</a:t>
            </a:r>
            <a:r>
              <a:rPr lang="en-US" dirty="0"/>
              <a:t> </a:t>
            </a:r>
            <a:endParaRPr lang="en-US" b="1" dirty="0">
              <a:solidFill>
                <a:schemeClr val="tx1">
                  <a:lumMod val="50000"/>
                  <a:lumOff val="50000"/>
                </a:schemeClr>
              </a:solidFill>
            </a:endParaRPr>
          </a:p>
        </p:txBody>
      </p:sp>
      <p:sp>
        <p:nvSpPr>
          <p:cNvPr id="3" name="Content Placeholder 2"/>
          <p:cNvSpPr>
            <a:spLocks noGrp="1"/>
          </p:cNvSpPr>
          <p:nvPr>
            <p:ph sz="half" idx="1"/>
          </p:nvPr>
        </p:nvSpPr>
        <p:spPr>
          <a:xfrm>
            <a:off x="1967805" y="2107769"/>
            <a:ext cx="9256132" cy="4525505"/>
          </a:xfrm>
        </p:spPr>
        <p:txBody>
          <a:bodyPr>
            <a:normAutofit lnSpcReduction="10000"/>
          </a:bodyPr>
          <a:lstStyle/>
          <a:p>
            <a:r>
              <a:rPr lang="en-US" sz="2600" b="1" dirty="0"/>
              <a:t>Statement of Need:  </a:t>
            </a:r>
          </a:p>
          <a:p>
            <a:pPr lvl="1"/>
            <a:r>
              <a:rPr lang="en-US" sz="2600" dirty="0"/>
              <a:t>This NOFA provides for the streamlining of the Statement of Need. </a:t>
            </a:r>
          </a:p>
          <a:p>
            <a:endParaRPr lang="en-US" sz="2600" dirty="0"/>
          </a:p>
          <a:p>
            <a:pPr fontAlgn="base"/>
            <a:r>
              <a:rPr lang="en-US" sz="2600" b="1" dirty="0"/>
              <a:t>Rating Factor Certification: </a:t>
            </a:r>
            <a:r>
              <a:rPr lang="en-US" sz="2600" dirty="0"/>
              <a:t> </a:t>
            </a:r>
          </a:p>
          <a:p>
            <a:pPr lvl="1" fontAlgn="base"/>
            <a:r>
              <a:rPr lang="en-US" sz="2600" dirty="0"/>
              <a:t>This NOFA introduces a Rating Factor Certification. </a:t>
            </a:r>
          </a:p>
          <a:p>
            <a:pPr marL="0" indent="0" fontAlgn="base">
              <a:buNone/>
            </a:pPr>
            <a:endParaRPr lang="en-US" sz="2600" dirty="0"/>
          </a:p>
          <a:p>
            <a:pPr fontAlgn="base"/>
            <a:r>
              <a:rPr lang="en-US" sz="2600" b="1" dirty="0"/>
              <a:t>Rating Criteria:</a:t>
            </a:r>
            <a:r>
              <a:rPr lang="en-US" sz="2600" dirty="0"/>
              <a:t>  </a:t>
            </a:r>
          </a:p>
          <a:p>
            <a:pPr lvl="1" fontAlgn="base"/>
            <a:r>
              <a:rPr lang="en-US" sz="2600" dirty="0"/>
              <a:t>This NOFA revises the Rating Criteria elements. </a:t>
            </a:r>
          </a:p>
          <a:p>
            <a:pPr fontAlgn="base"/>
            <a:endParaRPr lang="en-US" sz="2400" dirty="0"/>
          </a:p>
        </p:txBody>
      </p:sp>
      <p:sp>
        <p:nvSpPr>
          <p:cNvPr id="5" name="Slide Number Placeholder 4"/>
          <p:cNvSpPr>
            <a:spLocks noGrp="1"/>
          </p:cNvSpPr>
          <p:nvPr>
            <p:ph type="sldNum" sz="quarter" idx="12"/>
          </p:nvPr>
        </p:nvSpPr>
        <p:spPr/>
        <p:txBody>
          <a:bodyPr/>
          <a:lstStyle/>
          <a:p>
            <a:fld id="{A110FFB7-5632-4568-819F-2729BB30E0DF}" type="slidenum">
              <a:rPr lang="en-US" smtClean="0"/>
              <a:t>6</a:t>
            </a:fld>
            <a:endParaRPr lang="en-US"/>
          </a:p>
        </p:txBody>
      </p:sp>
      <p:sp>
        <p:nvSpPr>
          <p:cNvPr id="4" name="TextBox 3">
            <a:extLst>
              <a:ext uri="{FF2B5EF4-FFF2-40B4-BE49-F238E27FC236}">
                <a16:creationId xmlns:a16="http://schemas.microsoft.com/office/drawing/2014/main" id="{DA3F84D5-FF2F-4298-9647-A5F8ADCED0BE}"/>
              </a:ext>
            </a:extLst>
          </p:cNvPr>
          <p:cNvSpPr txBox="1"/>
          <p:nvPr/>
        </p:nvSpPr>
        <p:spPr>
          <a:xfrm>
            <a:off x="4897316" y="1081454"/>
            <a:ext cx="3367454" cy="461665"/>
          </a:xfrm>
          <a:prstGeom prst="rect">
            <a:avLst/>
          </a:prstGeom>
          <a:noFill/>
        </p:spPr>
        <p:txBody>
          <a:bodyPr wrap="square" rtlCol="0">
            <a:spAutoFit/>
          </a:bodyPr>
          <a:lstStyle/>
          <a:p>
            <a:pPr algn="ctr"/>
            <a:r>
              <a:rPr lang="en-US" sz="2400" b="1" dirty="0"/>
              <a:t>(From FY17&amp;18 NOFA)</a:t>
            </a:r>
          </a:p>
        </p:txBody>
      </p:sp>
    </p:spTree>
    <p:extLst>
      <p:ext uri="{BB962C8B-B14F-4D97-AF65-F5344CB8AC3E}">
        <p14:creationId xmlns:p14="http://schemas.microsoft.com/office/powerpoint/2010/main" val="2254757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830177"/>
          </a:xfrm>
        </p:spPr>
        <p:txBody>
          <a:bodyPr/>
          <a:lstStyle/>
          <a:p>
            <a:r>
              <a:rPr lang="en-US" b="1" dirty="0"/>
              <a:t>Minimum and Maximum Award</a:t>
            </a:r>
          </a:p>
        </p:txBody>
      </p:sp>
      <p:sp>
        <p:nvSpPr>
          <p:cNvPr id="3" name="Content Placeholder 2"/>
          <p:cNvSpPr>
            <a:spLocks noGrp="1"/>
          </p:cNvSpPr>
          <p:nvPr>
            <p:ph sz="half" idx="1"/>
          </p:nvPr>
        </p:nvSpPr>
        <p:spPr>
          <a:xfrm>
            <a:off x="1995406" y="1506107"/>
            <a:ext cx="8950057" cy="4204562"/>
          </a:xfrm>
        </p:spPr>
        <p:txBody>
          <a:bodyPr>
            <a:normAutofit fontScale="92500" lnSpcReduction="20000"/>
          </a:bodyPr>
          <a:lstStyle/>
          <a:p>
            <a:r>
              <a:rPr lang="en-US" sz="2400" dirty="0"/>
              <a:t>PHAs may apply for </a:t>
            </a:r>
            <a:r>
              <a:rPr lang="en-US" sz="2400" b="1" dirty="0"/>
              <a:t>no fewer than 3 vouchers </a:t>
            </a:r>
            <a:r>
              <a:rPr lang="en-US" sz="2400" dirty="0"/>
              <a:t>(</a:t>
            </a:r>
            <a:r>
              <a:rPr lang="en-US" sz="2400" b="1" dirty="0"/>
              <a:t>minimum award</a:t>
            </a:r>
            <a:r>
              <a:rPr lang="en-US" sz="2400" dirty="0"/>
              <a:t>). </a:t>
            </a:r>
          </a:p>
          <a:p>
            <a:r>
              <a:rPr lang="en-US" sz="2400" dirty="0"/>
              <a:t>The </a:t>
            </a:r>
            <a:r>
              <a:rPr lang="en-US" sz="2400" b="1" dirty="0"/>
              <a:t>maximum number of vouchers</a:t>
            </a:r>
            <a:r>
              <a:rPr lang="en-US" sz="2400" dirty="0"/>
              <a:t> that a PHA may be awarded will be based upon the size of the PHA and the identified need for such vouchers</a:t>
            </a:r>
            <a:r>
              <a:rPr lang="en-US" sz="2400" b="1" dirty="0"/>
              <a:t>*</a:t>
            </a:r>
            <a:r>
              <a:rPr lang="en-US" sz="2400" dirty="0"/>
              <a:t> as reported in the Statement of Need, consistent with the following chart:</a:t>
            </a:r>
          </a:p>
          <a:p>
            <a:endParaRPr lang="en-US" sz="2000" dirty="0"/>
          </a:p>
          <a:p>
            <a:endParaRPr lang="en-US" sz="2000" dirty="0"/>
          </a:p>
          <a:p>
            <a:endParaRPr lang="en-US" sz="2000" dirty="0"/>
          </a:p>
          <a:p>
            <a:endParaRPr lang="en-US" sz="2000" dirty="0"/>
          </a:p>
          <a:p>
            <a:endParaRPr lang="en-US" sz="2000" dirty="0"/>
          </a:p>
          <a:p>
            <a:r>
              <a:rPr lang="en-US" sz="2600" dirty="0"/>
              <a:t>HUD will be using a maximum award amount of $1,200,000 </a:t>
            </a:r>
          </a:p>
          <a:p>
            <a:pPr marL="0" indent="0">
              <a:buNone/>
            </a:pPr>
            <a:endParaRPr lang="en-US" sz="2000" dirty="0"/>
          </a:p>
        </p:txBody>
      </p:sp>
      <p:sp>
        <p:nvSpPr>
          <p:cNvPr id="5" name="Slide Number Placeholder 4"/>
          <p:cNvSpPr>
            <a:spLocks noGrp="1"/>
          </p:cNvSpPr>
          <p:nvPr>
            <p:ph type="sldNum" sz="quarter" idx="12"/>
          </p:nvPr>
        </p:nvSpPr>
        <p:spPr/>
        <p:txBody>
          <a:bodyPr/>
          <a:lstStyle/>
          <a:p>
            <a:fld id="{A110FFB7-5632-4568-819F-2729BB30E0DF}" type="slidenum">
              <a:rPr lang="en-US" smtClean="0"/>
              <a:t>7</a:t>
            </a:fld>
            <a:endParaRPr lang="en-US"/>
          </a:p>
        </p:txBody>
      </p:sp>
      <p:graphicFrame>
        <p:nvGraphicFramePr>
          <p:cNvPr id="4" name="Table 3" descr="Maximum voucher chart. Left side of chart lists PHA voucher program size in the following order: fewer than 500 HCVs, 500 - 1,999 HCVs, and 2,000 - or more HCVs. The next column lists the corresponding maximum award to the three program sizes as: 25 vouchers, 50 vouchers, or 75 vouchers, respectively. The next column on the right says &quot;or&quot;. The last column said &quot;identified need, if lower than indicated cap.&quot;">
            <a:extLst>
              <a:ext uri="{FF2B5EF4-FFF2-40B4-BE49-F238E27FC236}">
                <a16:creationId xmlns:a16="http://schemas.microsoft.com/office/drawing/2014/main" id="{48B8B214-D933-4D54-9CE4-2E6CE8B32CDD}"/>
              </a:ext>
            </a:extLst>
          </p:cNvPr>
          <p:cNvGraphicFramePr>
            <a:graphicFrameLocks noGrp="1"/>
          </p:cNvGraphicFramePr>
          <p:nvPr>
            <p:extLst>
              <p:ext uri="{D42A27DB-BD31-4B8C-83A1-F6EECF244321}">
                <p14:modId xmlns:p14="http://schemas.microsoft.com/office/powerpoint/2010/main" val="32874116"/>
              </p:ext>
            </p:extLst>
          </p:nvPr>
        </p:nvGraphicFramePr>
        <p:xfrm>
          <a:off x="2922722" y="3058198"/>
          <a:ext cx="7493430" cy="1557580"/>
        </p:xfrm>
        <a:graphic>
          <a:graphicData uri="http://schemas.openxmlformats.org/drawingml/2006/table">
            <a:tbl>
              <a:tblPr firstRow="1" firstCol="1" bandRow="1">
                <a:tableStyleId>{5C22544A-7EE6-4342-B048-85BDC9FD1C3A}</a:tableStyleId>
              </a:tblPr>
              <a:tblGrid>
                <a:gridCol w="2909918">
                  <a:extLst>
                    <a:ext uri="{9D8B030D-6E8A-4147-A177-3AD203B41FA5}">
                      <a16:colId xmlns:a16="http://schemas.microsoft.com/office/drawing/2014/main" val="2618917492"/>
                    </a:ext>
                  </a:extLst>
                </a:gridCol>
                <a:gridCol w="2001842">
                  <a:extLst>
                    <a:ext uri="{9D8B030D-6E8A-4147-A177-3AD203B41FA5}">
                      <a16:colId xmlns:a16="http://schemas.microsoft.com/office/drawing/2014/main" val="4123904153"/>
                    </a:ext>
                  </a:extLst>
                </a:gridCol>
                <a:gridCol w="572640">
                  <a:extLst>
                    <a:ext uri="{9D8B030D-6E8A-4147-A177-3AD203B41FA5}">
                      <a16:colId xmlns:a16="http://schemas.microsoft.com/office/drawing/2014/main" val="35866941"/>
                    </a:ext>
                  </a:extLst>
                </a:gridCol>
                <a:gridCol w="2009030">
                  <a:extLst>
                    <a:ext uri="{9D8B030D-6E8A-4147-A177-3AD203B41FA5}">
                      <a16:colId xmlns:a16="http://schemas.microsoft.com/office/drawing/2014/main" val="1056156347"/>
                    </a:ext>
                  </a:extLst>
                </a:gridCol>
              </a:tblGrid>
              <a:tr h="389395">
                <a:tc>
                  <a:txBody>
                    <a:bodyPr/>
                    <a:lstStyle/>
                    <a:p>
                      <a:pPr marL="0" marR="0">
                        <a:lnSpc>
                          <a:spcPct val="107000"/>
                        </a:lnSpc>
                        <a:spcBef>
                          <a:spcPts val="0"/>
                        </a:spcBef>
                        <a:spcAft>
                          <a:spcPts val="600"/>
                        </a:spcAft>
                      </a:pPr>
                      <a:r>
                        <a:rPr lang="en-US" sz="1400" b="1" dirty="0">
                          <a:effectLst/>
                        </a:rPr>
                        <a:t>PHA voucher program size</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gridSpan="3">
                  <a:txBody>
                    <a:bodyPr/>
                    <a:lstStyle/>
                    <a:p>
                      <a:pPr marL="0" marR="0">
                        <a:lnSpc>
                          <a:spcPct val="107000"/>
                        </a:lnSpc>
                        <a:spcBef>
                          <a:spcPts val="0"/>
                        </a:spcBef>
                        <a:spcAft>
                          <a:spcPts val="600"/>
                        </a:spcAft>
                      </a:pPr>
                      <a:r>
                        <a:rPr lang="en-US" sz="1400" dirty="0">
                          <a:effectLst/>
                        </a:rPr>
                        <a:t>Maximum voucher award under this NOFA</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93531431"/>
                  </a:ext>
                </a:extLst>
              </a:tr>
              <a:tr h="389395">
                <a:tc>
                  <a:txBody>
                    <a:bodyPr/>
                    <a:lstStyle/>
                    <a:p>
                      <a:pPr marL="0" marR="0">
                        <a:lnSpc>
                          <a:spcPct val="107000"/>
                        </a:lnSpc>
                        <a:spcBef>
                          <a:spcPts val="0"/>
                        </a:spcBef>
                        <a:spcAft>
                          <a:spcPts val="600"/>
                        </a:spcAft>
                      </a:pPr>
                      <a:r>
                        <a:rPr lang="en-US" sz="1400" dirty="0">
                          <a:effectLst/>
                        </a:rPr>
                        <a:t>Fewer than 500 HCVs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600"/>
                        </a:spcAft>
                      </a:pPr>
                      <a:r>
                        <a:rPr lang="en-US" sz="1400">
                          <a:effectLst/>
                        </a:rPr>
                        <a:t>25 vouchers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rowSpan="3">
                  <a:txBody>
                    <a:bodyPr/>
                    <a:lstStyle/>
                    <a:p>
                      <a:pPr marL="0" marR="0">
                        <a:lnSpc>
                          <a:spcPct val="107000"/>
                        </a:lnSpc>
                        <a:spcBef>
                          <a:spcPts val="0"/>
                        </a:spcBef>
                        <a:spcAft>
                          <a:spcPts val="600"/>
                        </a:spcAft>
                      </a:pPr>
                      <a:r>
                        <a:rPr lang="en-US" sz="1400" dirty="0">
                          <a:effectLst/>
                        </a:rPr>
                        <a:t>or</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rowSpan="3">
                  <a:txBody>
                    <a:bodyPr/>
                    <a:lstStyle/>
                    <a:p>
                      <a:pPr marL="0" marR="0">
                        <a:lnSpc>
                          <a:spcPct val="107000"/>
                        </a:lnSpc>
                        <a:spcBef>
                          <a:spcPts val="0"/>
                        </a:spcBef>
                        <a:spcAft>
                          <a:spcPts val="0"/>
                        </a:spcAft>
                      </a:pPr>
                      <a:r>
                        <a:rPr lang="en-US" sz="1400" dirty="0">
                          <a:effectLst/>
                        </a:rPr>
                        <a:t>Identified need, if lower </a:t>
                      </a:r>
                    </a:p>
                    <a:p>
                      <a:pPr marL="0" marR="0">
                        <a:lnSpc>
                          <a:spcPct val="107000"/>
                        </a:lnSpc>
                        <a:spcBef>
                          <a:spcPts val="0"/>
                        </a:spcBef>
                        <a:spcAft>
                          <a:spcPts val="0"/>
                        </a:spcAft>
                      </a:pPr>
                      <a:r>
                        <a:rPr lang="en-US" sz="1400" dirty="0">
                          <a:effectLst/>
                        </a:rPr>
                        <a:t>than indicated cap</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46191515"/>
                  </a:ext>
                </a:extLst>
              </a:tr>
              <a:tr h="389395">
                <a:tc>
                  <a:txBody>
                    <a:bodyPr/>
                    <a:lstStyle/>
                    <a:p>
                      <a:pPr marL="0" marR="0">
                        <a:lnSpc>
                          <a:spcPct val="107000"/>
                        </a:lnSpc>
                        <a:spcBef>
                          <a:spcPts val="0"/>
                        </a:spcBef>
                        <a:spcAft>
                          <a:spcPts val="600"/>
                        </a:spcAft>
                      </a:pPr>
                      <a:r>
                        <a:rPr lang="en-US" sz="1400">
                          <a:effectLst/>
                        </a:rPr>
                        <a:t>500 - 1,999 HCVs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600"/>
                        </a:spcAft>
                      </a:pPr>
                      <a:r>
                        <a:rPr lang="en-US" sz="1400" dirty="0">
                          <a:effectLst/>
                        </a:rPr>
                        <a:t>50 vouchers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290168834"/>
                  </a:ext>
                </a:extLst>
              </a:tr>
              <a:tr h="389395">
                <a:tc>
                  <a:txBody>
                    <a:bodyPr/>
                    <a:lstStyle/>
                    <a:p>
                      <a:pPr marL="0" marR="0">
                        <a:lnSpc>
                          <a:spcPct val="107000"/>
                        </a:lnSpc>
                        <a:spcBef>
                          <a:spcPts val="0"/>
                        </a:spcBef>
                        <a:spcAft>
                          <a:spcPts val="600"/>
                        </a:spcAft>
                      </a:pPr>
                      <a:r>
                        <a:rPr lang="en-US" sz="1400">
                          <a:effectLst/>
                        </a:rPr>
                        <a:t>2,000 – or more HCVs</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nSpc>
                          <a:spcPct val="107000"/>
                        </a:lnSpc>
                        <a:spcBef>
                          <a:spcPts val="0"/>
                        </a:spcBef>
                        <a:spcAft>
                          <a:spcPts val="600"/>
                        </a:spcAft>
                      </a:pPr>
                      <a:r>
                        <a:rPr lang="en-US" sz="1400" dirty="0">
                          <a:effectLst/>
                        </a:rPr>
                        <a:t>75 vouchers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302099845"/>
                  </a:ext>
                </a:extLst>
              </a:tr>
            </a:tbl>
          </a:graphicData>
        </a:graphic>
      </p:graphicFrame>
      <p:sp>
        <p:nvSpPr>
          <p:cNvPr id="6" name="Rectangle 1">
            <a:extLst>
              <a:ext uri="{FF2B5EF4-FFF2-40B4-BE49-F238E27FC236}">
                <a16:creationId xmlns:a16="http://schemas.microsoft.com/office/drawing/2014/main" id="{47787CF0-F708-4932-927D-8F3109D10FE1}"/>
              </a:ext>
            </a:extLst>
          </p:cNvPr>
          <p:cNvSpPr>
            <a:spLocks noChangeArrowheads="1"/>
          </p:cNvSpPr>
          <p:nvPr/>
        </p:nvSpPr>
        <p:spPr bwMode="auto">
          <a:xfrm>
            <a:off x="1322388" y="33797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TextBox 6">
            <a:extLst>
              <a:ext uri="{FF2B5EF4-FFF2-40B4-BE49-F238E27FC236}">
                <a16:creationId xmlns:a16="http://schemas.microsoft.com/office/drawing/2014/main" id="{447ACE89-1643-4AEB-891E-0E9CC5762346}"/>
              </a:ext>
            </a:extLst>
          </p:cNvPr>
          <p:cNvSpPr txBox="1"/>
          <p:nvPr/>
        </p:nvSpPr>
        <p:spPr>
          <a:xfrm>
            <a:off x="2401677" y="5611783"/>
            <a:ext cx="8879237" cy="1200329"/>
          </a:xfrm>
          <a:prstGeom prst="rect">
            <a:avLst/>
          </a:prstGeom>
          <a:noFill/>
        </p:spPr>
        <p:txBody>
          <a:bodyPr wrap="square" rtlCol="0">
            <a:spAutoFit/>
          </a:bodyPr>
          <a:lstStyle/>
          <a:p>
            <a:r>
              <a:rPr lang="en-US" b="1" dirty="0"/>
              <a:t>*</a:t>
            </a:r>
            <a:r>
              <a:rPr lang="en-US" b="1" i="1" dirty="0"/>
              <a:t>The number of vouchers projected that will be needed to assist FUP-eligible families and FUP-eligible youth over a 12-month period.</a:t>
            </a:r>
          </a:p>
          <a:p>
            <a:r>
              <a:rPr lang="en-US" b="1" dirty="0"/>
              <a:t>See Section II.A. of NOFA for additional information.</a:t>
            </a:r>
          </a:p>
          <a:p>
            <a:endParaRPr lang="en-US" b="1" i="1" dirty="0"/>
          </a:p>
        </p:txBody>
      </p:sp>
    </p:spTree>
    <p:extLst>
      <p:ext uri="{BB962C8B-B14F-4D97-AF65-F5344CB8AC3E}">
        <p14:creationId xmlns:p14="http://schemas.microsoft.com/office/powerpoint/2010/main" val="2489363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830177"/>
          </a:xfrm>
        </p:spPr>
        <p:txBody>
          <a:bodyPr>
            <a:normAutofit/>
          </a:bodyPr>
          <a:lstStyle/>
          <a:p>
            <a:r>
              <a:rPr lang="en-US" b="1" dirty="0"/>
              <a:t>Eligible Applicants</a:t>
            </a:r>
            <a:endParaRPr lang="en-US" b="1" dirty="0">
              <a:solidFill>
                <a:schemeClr val="tx1">
                  <a:lumMod val="50000"/>
                  <a:lumOff val="50000"/>
                </a:schemeClr>
              </a:solidFill>
            </a:endParaRPr>
          </a:p>
        </p:txBody>
      </p:sp>
      <p:sp>
        <p:nvSpPr>
          <p:cNvPr id="5" name="Slide Number Placeholder 4"/>
          <p:cNvSpPr>
            <a:spLocks noGrp="1"/>
          </p:cNvSpPr>
          <p:nvPr>
            <p:ph type="sldNum" sz="quarter" idx="12"/>
          </p:nvPr>
        </p:nvSpPr>
        <p:spPr/>
        <p:txBody>
          <a:bodyPr/>
          <a:lstStyle/>
          <a:p>
            <a:fld id="{A110FFB7-5632-4568-819F-2729BB30E0DF}" type="slidenum">
              <a:rPr lang="en-US" smtClean="0"/>
              <a:t>8</a:t>
            </a:fld>
            <a:endParaRPr lang="en-US"/>
          </a:p>
        </p:txBody>
      </p:sp>
      <p:sp>
        <p:nvSpPr>
          <p:cNvPr id="9" name="Content Placeholder 2">
            <a:extLst>
              <a:ext uri="{FF2B5EF4-FFF2-40B4-BE49-F238E27FC236}">
                <a16:creationId xmlns:a16="http://schemas.microsoft.com/office/drawing/2014/main" id="{1D78F57A-8C2F-4AD7-A2B2-E0CAC385A739}"/>
              </a:ext>
            </a:extLst>
          </p:cNvPr>
          <p:cNvSpPr>
            <a:spLocks noGrp="1"/>
          </p:cNvSpPr>
          <p:nvPr>
            <p:ph sz="half" idx="1"/>
          </p:nvPr>
        </p:nvSpPr>
        <p:spPr>
          <a:xfrm>
            <a:off x="2081033" y="1230923"/>
            <a:ext cx="8950057" cy="5349240"/>
          </a:xfrm>
        </p:spPr>
        <p:txBody>
          <a:bodyPr>
            <a:normAutofit/>
          </a:bodyPr>
          <a:lstStyle/>
          <a:p>
            <a:pPr fontAlgn="base"/>
            <a:r>
              <a:rPr lang="en-US" sz="2200" b="1" dirty="0"/>
              <a:t>Only PHAs that have an existing ACC with HUD for HCVs are eligible to apply for funding under this announcement.</a:t>
            </a:r>
            <a:r>
              <a:rPr lang="en-US" sz="2200" dirty="0"/>
              <a:t> </a:t>
            </a:r>
          </a:p>
          <a:p>
            <a:pPr marL="0" indent="0" fontAlgn="base">
              <a:buNone/>
            </a:pPr>
            <a:endParaRPr lang="en-US" sz="2200" dirty="0"/>
          </a:p>
          <a:p>
            <a:r>
              <a:rPr lang="en-US" sz="2200" b="1" dirty="0"/>
              <a:t>Eligible PHAs must have demonstrated a commitment to administer FUP, </a:t>
            </a:r>
            <a:r>
              <a:rPr lang="en-US" sz="2200" dirty="0"/>
              <a:t>which shall be verified by an executed MOU between the PHA, PCWA, and CoC, and in accordance with this NOFA. </a:t>
            </a:r>
          </a:p>
          <a:p>
            <a:pPr marL="0" indent="0">
              <a:buNone/>
            </a:pPr>
            <a:endParaRPr lang="en-US" sz="2200" dirty="0"/>
          </a:p>
          <a:p>
            <a:r>
              <a:rPr lang="en-US" sz="2200" b="1" dirty="0"/>
              <a:t>HUD will only consider funding one application per PHA.  </a:t>
            </a:r>
            <a:r>
              <a:rPr lang="en-US" sz="2200" dirty="0"/>
              <a:t>This one application limit applies regardless of whether the PHA is a State or regional PHA. </a:t>
            </a:r>
            <a:r>
              <a:rPr lang="en-US" b="1" i="1" dirty="0"/>
              <a:t>(Please see Section III.A. of the NOFA for more details)</a:t>
            </a:r>
          </a:p>
          <a:p>
            <a:endParaRPr lang="en-US" b="1" i="1" dirty="0"/>
          </a:p>
          <a:p>
            <a:pPr marL="0" indent="0">
              <a:buNone/>
            </a:pPr>
            <a:r>
              <a:rPr lang="en-US" b="1" dirty="0"/>
              <a:t>See Section III.A. of NOFA for additional information.</a:t>
            </a:r>
          </a:p>
          <a:p>
            <a:pPr marL="0" indent="0">
              <a:buNone/>
            </a:pPr>
            <a:endParaRPr lang="en-US" sz="2000" dirty="0"/>
          </a:p>
        </p:txBody>
      </p:sp>
    </p:spTree>
    <p:extLst>
      <p:ext uri="{BB962C8B-B14F-4D97-AF65-F5344CB8AC3E}">
        <p14:creationId xmlns:p14="http://schemas.microsoft.com/office/powerpoint/2010/main" val="3875423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427" y="167642"/>
            <a:ext cx="10272889" cy="830177"/>
          </a:xfrm>
        </p:spPr>
        <p:txBody>
          <a:bodyPr>
            <a:normAutofit/>
          </a:bodyPr>
          <a:lstStyle/>
          <a:p>
            <a:r>
              <a:rPr lang="en-US" b="1" dirty="0"/>
              <a:t>Threshold Requirements</a:t>
            </a:r>
          </a:p>
        </p:txBody>
      </p:sp>
      <p:sp>
        <p:nvSpPr>
          <p:cNvPr id="3" name="Content Placeholder 2"/>
          <p:cNvSpPr>
            <a:spLocks noGrp="1"/>
          </p:cNvSpPr>
          <p:nvPr>
            <p:ph sz="half" idx="1"/>
          </p:nvPr>
        </p:nvSpPr>
        <p:spPr>
          <a:xfrm>
            <a:off x="1818265" y="1108296"/>
            <a:ext cx="9555211" cy="4308362"/>
          </a:xfrm>
        </p:spPr>
        <p:txBody>
          <a:bodyPr>
            <a:normAutofit/>
          </a:bodyPr>
          <a:lstStyle/>
          <a:p>
            <a:r>
              <a:rPr lang="en-US" sz="2800" b="1" dirty="0"/>
              <a:t>FUP Utilization</a:t>
            </a:r>
          </a:p>
          <a:p>
            <a:r>
              <a:rPr lang="en-US" sz="2800" b="1" dirty="0"/>
              <a:t>Memorandum of Understanding </a:t>
            </a:r>
            <a:r>
              <a:rPr lang="en-US" sz="2800" b="1" i="1" dirty="0"/>
              <a:t>between</a:t>
            </a:r>
            <a:r>
              <a:rPr lang="en-US" sz="2800" b="1" dirty="0"/>
              <a:t> the PHA, PCWA and CoC</a:t>
            </a:r>
          </a:p>
          <a:p>
            <a:r>
              <a:rPr lang="en-US" sz="2800" b="1" dirty="0"/>
              <a:t>Statement of Need</a:t>
            </a:r>
          </a:p>
          <a:p>
            <a:r>
              <a:rPr lang="en-US" sz="2800" b="1" dirty="0"/>
              <a:t>Rating Factor Certifications </a:t>
            </a:r>
          </a:p>
        </p:txBody>
      </p:sp>
      <p:sp>
        <p:nvSpPr>
          <p:cNvPr id="5" name="Slide Number Placeholder 4"/>
          <p:cNvSpPr>
            <a:spLocks noGrp="1"/>
          </p:cNvSpPr>
          <p:nvPr>
            <p:ph type="sldNum" sz="quarter" idx="12"/>
          </p:nvPr>
        </p:nvSpPr>
        <p:spPr/>
        <p:txBody>
          <a:bodyPr/>
          <a:lstStyle/>
          <a:p>
            <a:fld id="{A110FFB7-5632-4568-819F-2729BB30E0DF}" type="slidenum">
              <a:rPr lang="en-US" smtClean="0"/>
              <a:t>9</a:t>
            </a:fld>
            <a:endParaRPr lang="en-US"/>
          </a:p>
        </p:txBody>
      </p:sp>
      <p:sp>
        <p:nvSpPr>
          <p:cNvPr id="4" name="TextBox 3">
            <a:extLst>
              <a:ext uri="{FF2B5EF4-FFF2-40B4-BE49-F238E27FC236}">
                <a16:creationId xmlns:a16="http://schemas.microsoft.com/office/drawing/2014/main" id="{806C6A41-63A7-47C1-9ECF-CED28D612BAB}"/>
              </a:ext>
            </a:extLst>
          </p:cNvPr>
          <p:cNvSpPr txBox="1"/>
          <p:nvPr/>
        </p:nvSpPr>
        <p:spPr>
          <a:xfrm>
            <a:off x="3263735" y="5416658"/>
            <a:ext cx="6664270" cy="369332"/>
          </a:xfrm>
          <a:prstGeom prst="rect">
            <a:avLst/>
          </a:prstGeom>
          <a:noFill/>
        </p:spPr>
        <p:txBody>
          <a:bodyPr wrap="square" rtlCol="0">
            <a:spAutoFit/>
          </a:bodyPr>
          <a:lstStyle/>
          <a:p>
            <a:r>
              <a:rPr lang="en-US" i="1" dirty="0"/>
              <a:t>See Section III.F. and IV.B. of the NOFA for more details</a:t>
            </a:r>
          </a:p>
        </p:txBody>
      </p:sp>
    </p:spTree>
    <p:extLst>
      <p:ext uri="{BB962C8B-B14F-4D97-AF65-F5344CB8AC3E}">
        <p14:creationId xmlns:p14="http://schemas.microsoft.com/office/powerpoint/2010/main" val="31282621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H1">
  <a:themeElements>
    <a:clrScheme name="Custom 4">
      <a:dk1>
        <a:sysClr val="windowText" lastClr="000000"/>
      </a:dk1>
      <a:lt1>
        <a:sysClr val="window" lastClr="FFFFFF"/>
      </a:lt1>
      <a:dk2>
        <a:srgbClr val="212121"/>
      </a:dk2>
      <a:lt2>
        <a:srgbClr val="EBEBEB"/>
      </a:lt2>
      <a:accent1>
        <a:srgbClr val="30ACEC"/>
      </a:accent1>
      <a:accent2>
        <a:srgbClr val="00B050"/>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IH1" id="{EA518D2E-FD9D-409F-B8AC-38CA708701D7}" vid="{712696D5-F535-4CFD-8D81-8CA085D67E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2A00A75FB2BD469FC5BABC27835FFD" ma:contentTypeVersion="9" ma:contentTypeDescription="Create a new document." ma:contentTypeScope="" ma:versionID="d046895f6a832d8e9bc382daaca4a815">
  <xsd:schema xmlns:xsd="http://www.w3.org/2001/XMLSchema" xmlns:xs="http://www.w3.org/2001/XMLSchema" xmlns:p="http://schemas.microsoft.com/office/2006/metadata/properties" xmlns:ns3="750983b6-60eb-446f-a2fd-b09d080777e3" xmlns:ns4="c6d93d11-28f8-4e6d-ae4f-5893c68de00b" targetNamespace="http://schemas.microsoft.com/office/2006/metadata/properties" ma:root="true" ma:fieldsID="7d61a247c02684af8f8370166f4754a2" ns3:_="" ns4:_="">
    <xsd:import namespace="750983b6-60eb-446f-a2fd-b09d080777e3"/>
    <xsd:import namespace="c6d93d11-28f8-4e6d-ae4f-5893c68de00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0983b6-60eb-446f-a2fd-b09d080777e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6d93d11-28f8-4e6d-ae4f-5893c68de00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C6B401-0582-433D-9FDA-6C6948835C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0983b6-60eb-446f-a2fd-b09d080777e3"/>
    <ds:schemaRef ds:uri="c6d93d11-28f8-4e6d-ae4f-5893c68de0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D88B090-4A95-4499-BE13-86B21D148979}">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c6d93d11-28f8-4e6d-ae4f-5893c68de00b"/>
    <ds:schemaRef ds:uri="750983b6-60eb-446f-a2fd-b09d080777e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6ADD18C-3BFF-42AD-9518-4C21EA291B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1472</TotalTime>
  <Words>3273</Words>
  <Application>Microsoft Office PowerPoint</Application>
  <PresentationFormat>Widescreen</PresentationFormat>
  <Paragraphs>361</Paragraphs>
  <Slides>36</Slides>
  <Notes>36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Corbel</vt:lpstr>
      <vt:lpstr>PIH1</vt:lpstr>
      <vt:lpstr>2019 Family Unification Program Notice of Funding Availability </vt:lpstr>
      <vt:lpstr>Training Agenda</vt:lpstr>
      <vt:lpstr>General FUP NOFA Information</vt:lpstr>
      <vt:lpstr>Program Overview</vt:lpstr>
      <vt:lpstr>Policy Priorities</vt:lpstr>
      <vt:lpstr>Major Changes </vt:lpstr>
      <vt:lpstr>Minimum and Maximum Award</vt:lpstr>
      <vt:lpstr>Eligible Applicants</vt:lpstr>
      <vt:lpstr>Threshold Requirements</vt:lpstr>
      <vt:lpstr>Threshold Requirements</vt:lpstr>
      <vt:lpstr>Threshold Requirements</vt:lpstr>
      <vt:lpstr>Statement of Need (cont’d)</vt:lpstr>
      <vt:lpstr>Threshold Requirements</vt:lpstr>
      <vt:lpstr>Memorandum of Understanding (cont’d) </vt:lpstr>
      <vt:lpstr>Threshold Requirements</vt:lpstr>
      <vt:lpstr>Rating Criteria</vt:lpstr>
      <vt:lpstr>Rating Criteria (cont’d)</vt:lpstr>
      <vt:lpstr>Rating Factor 1 (16 Max Points)</vt:lpstr>
      <vt:lpstr>Rating Factor 1 (cont’d)</vt:lpstr>
      <vt:lpstr>Rating Factor 2 (18 Max Points)</vt:lpstr>
      <vt:lpstr>Rating Factor 2 (cont’d)</vt:lpstr>
      <vt:lpstr>Rating Factor 3 (6 Max Points)</vt:lpstr>
      <vt:lpstr>Rating Factor 3 (cont’d)</vt:lpstr>
      <vt:lpstr>Rating Factor 4 (14 Max Points)</vt:lpstr>
      <vt:lpstr>Rating Factor 4 (cont’d)</vt:lpstr>
      <vt:lpstr>Rating Factor 4 (cont’d)</vt:lpstr>
      <vt:lpstr>Rating Factor 5 (16 Max Points)</vt:lpstr>
      <vt:lpstr>Rating Factor 5 (cont’d)</vt:lpstr>
      <vt:lpstr>Rating Factor 5 (cont’d)</vt:lpstr>
      <vt:lpstr>Rating Factor 6 (12 Max Points)</vt:lpstr>
      <vt:lpstr>Rating Factor 6 (cont’d)</vt:lpstr>
      <vt:lpstr>Rating Factor 7 (18 Max Points)</vt:lpstr>
      <vt:lpstr>Rating Factor 7 (cont’d)</vt:lpstr>
      <vt:lpstr>Review and Selection Process</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Daniels, Michelle D</dc:creator>
  <cp:lastModifiedBy>Daniels, Michelle D</cp:lastModifiedBy>
  <cp:revision>113</cp:revision>
  <dcterms:created xsi:type="dcterms:W3CDTF">2019-08-28T12:53:29Z</dcterms:created>
  <dcterms:modified xsi:type="dcterms:W3CDTF">2019-10-23T20:02:35Z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0x0101001A2A00A75FB2BD469FC5BABC27835FFD</vt:lpwstr>
  </property>
  <property fmtid="{D5CDD505-2E9C-101B-9397-08002B2CF9AE}" pid="3" name="_AdHocReviewCycleID">
    <vt:i4>988976011</vt:i4>
  </property>
  <property fmtid="{D5CDD505-2E9C-101B-9397-08002B2CF9AE}" pid="4" name="_NewReviewCycle">
    <vt:lpwstr/>
  </property>
  <property fmtid="{D5CDD505-2E9C-101B-9397-08002B2CF9AE}" pid="5" name="_EmailSubject">
    <vt:lpwstr>FUP FY19 PowerPoint Presentation</vt:lpwstr>
  </property>
  <property fmtid="{D5CDD505-2E9C-101B-9397-08002B2CF9AE}" pid="6" name="_AuthorEmail">
    <vt:lpwstr>Michelle.Daniels@hud.gov</vt:lpwstr>
  </property>
  <property fmtid="{D5CDD505-2E9C-101B-9397-08002B2CF9AE}" pid="7" name="_AuthorEmailDisplayName">
    <vt:lpwstr>Daniels, Michelle D</vt:lpwstr>
  </property>
</Properties>
</file>