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bookmarkIdSeed="2">
  <p:sldMasterIdLst>
    <p:sldMasterId id="2147483705" r:id="rId5"/>
  </p:sldMasterIdLst>
  <p:notesMasterIdLst>
    <p:notesMasterId r:id="rId65"/>
  </p:notesMasterIdLst>
  <p:handoutMasterIdLst>
    <p:handoutMasterId r:id="rId66"/>
  </p:handoutMasterIdLst>
  <p:sldIdLst>
    <p:sldId id="256" r:id="rId6"/>
    <p:sldId id="269" r:id="rId7"/>
    <p:sldId id="277" r:id="rId8"/>
    <p:sldId id="276" r:id="rId9"/>
    <p:sldId id="270" r:id="rId10"/>
    <p:sldId id="278" r:id="rId11"/>
    <p:sldId id="279" r:id="rId12"/>
    <p:sldId id="271" r:id="rId13"/>
    <p:sldId id="307" r:id="rId14"/>
    <p:sldId id="280" r:id="rId15"/>
    <p:sldId id="304" r:id="rId16"/>
    <p:sldId id="318" r:id="rId17"/>
    <p:sldId id="306" r:id="rId18"/>
    <p:sldId id="305" r:id="rId19"/>
    <p:sldId id="282" r:id="rId20"/>
    <p:sldId id="320" r:id="rId21"/>
    <p:sldId id="283" r:id="rId22"/>
    <p:sldId id="303" r:id="rId23"/>
    <p:sldId id="325" r:id="rId24"/>
    <p:sldId id="326" r:id="rId25"/>
    <p:sldId id="327" r:id="rId26"/>
    <p:sldId id="328" r:id="rId27"/>
    <p:sldId id="330" r:id="rId28"/>
    <p:sldId id="331" r:id="rId29"/>
    <p:sldId id="272" r:id="rId30"/>
    <p:sldId id="288" r:id="rId31"/>
    <p:sldId id="323" r:id="rId32"/>
    <p:sldId id="291" r:id="rId33"/>
    <p:sldId id="317" r:id="rId34"/>
    <p:sldId id="316" r:id="rId35"/>
    <p:sldId id="290" r:id="rId36"/>
    <p:sldId id="314" r:id="rId37"/>
    <p:sldId id="315" r:id="rId38"/>
    <p:sldId id="321" r:id="rId39"/>
    <p:sldId id="289" r:id="rId40"/>
    <p:sldId id="312" r:id="rId41"/>
    <p:sldId id="313" r:id="rId42"/>
    <p:sldId id="308" r:id="rId43"/>
    <p:sldId id="311" r:id="rId44"/>
    <p:sldId id="309" r:id="rId45"/>
    <p:sldId id="310" r:id="rId46"/>
    <p:sldId id="297" r:id="rId47"/>
    <p:sldId id="298" r:id="rId48"/>
    <p:sldId id="299" r:id="rId49"/>
    <p:sldId id="294" r:id="rId50"/>
    <p:sldId id="295" r:id="rId51"/>
    <p:sldId id="301" r:id="rId52"/>
    <p:sldId id="302" r:id="rId53"/>
    <p:sldId id="292" r:id="rId54"/>
    <p:sldId id="296" r:id="rId55"/>
    <p:sldId id="322" r:id="rId56"/>
    <p:sldId id="324" r:id="rId57"/>
    <p:sldId id="274" r:id="rId58"/>
    <p:sldId id="275" r:id="rId59"/>
    <p:sldId id="285" r:id="rId60"/>
    <p:sldId id="284" r:id="rId61"/>
    <p:sldId id="286" r:id="rId62"/>
    <p:sldId id="287" r:id="rId63"/>
    <p:sldId id="268" r:id="rId64"/>
  </p:sldIdLst>
  <p:sldSz cx="12192000" cy="6858000"/>
  <p:notesSz cx="7023100"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999" autoAdjust="0"/>
    <p:restoredTop sz="85752" autoAdjust="0"/>
  </p:normalViewPr>
  <p:slideViewPr>
    <p:cSldViewPr snapToGrid="0" snapToObjects="1">
      <p:cViewPr varScale="1">
        <p:scale>
          <a:sx n="58" d="100"/>
          <a:sy n="58" d="100"/>
        </p:scale>
        <p:origin x="684" y="56"/>
      </p:cViewPr>
      <p:guideLst>
        <p:guide orient="horz" pos="2160"/>
        <p:guide pos="3840"/>
      </p:guideLst>
    </p:cSldViewPr>
  </p:slideViewPr>
  <p:notesTextViewPr>
    <p:cViewPr>
      <p:scale>
        <a:sx n="100" d="100"/>
        <a:sy n="100" d="100"/>
      </p:scale>
      <p:origin x="0" y="0"/>
    </p:cViewPr>
  </p:notesTextViewPr>
  <p:sorterViewPr>
    <p:cViewPr varScale="1">
      <p:scale>
        <a:sx n="100" d="100"/>
        <a:sy n="100" d="100"/>
      </p:scale>
      <p:origin x="0" y="-2676"/>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slide" Target="slides/slide45.xml"/><Relationship Id="rId55" Type="http://schemas.openxmlformats.org/officeDocument/2006/relationships/slide" Target="slides/slide50.xml"/><Relationship Id="rId63" Type="http://schemas.openxmlformats.org/officeDocument/2006/relationships/slide" Target="slides/slide58.xml"/><Relationship Id="rId68" Type="http://schemas.openxmlformats.org/officeDocument/2006/relationships/viewProps" Target="viewProps.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slide" Target="slides/slide48.xml"/><Relationship Id="rId58" Type="http://schemas.openxmlformats.org/officeDocument/2006/relationships/slide" Target="slides/slide53.xml"/><Relationship Id="rId66" Type="http://schemas.openxmlformats.org/officeDocument/2006/relationships/handoutMaster" Target="handoutMasters/handoutMaster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slide" Target="slides/slide52.xml"/><Relationship Id="rId61" Type="http://schemas.openxmlformats.org/officeDocument/2006/relationships/slide" Target="slides/slide56.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 Id="rId60" Type="http://schemas.openxmlformats.org/officeDocument/2006/relationships/slide" Target="slides/slide55.xml"/><Relationship Id="rId65" Type="http://schemas.openxmlformats.org/officeDocument/2006/relationships/notesMaster" Target="notesMasters/notesMaster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slide" Target="slides/slide51.xml"/><Relationship Id="rId64" Type="http://schemas.openxmlformats.org/officeDocument/2006/relationships/slide" Target="slides/slide59.xml"/><Relationship Id="rId69" Type="http://schemas.openxmlformats.org/officeDocument/2006/relationships/theme" Target="theme/theme1.xml"/><Relationship Id="rId8" Type="http://schemas.openxmlformats.org/officeDocument/2006/relationships/slide" Target="slides/slide3.xml"/><Relationship Id="rId51" Type="http://schemas.openxmlformats.org/officeDocument/2006/relationships/slide" Target="slides/slide46.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59" Type="http://schemas.openxmlformats.org/officeDocument/2006/relationships/slide" Target="slides/slide54.xml"/><Relationship Id="rId67" Type="http://schemas.openxmlformats.org/officeDocument/2006/relationships/presProps" Target="presProps.xml"/><Relationship Id="rId20" Type="http://schemas.openxmlformats.org/officeDocument/2006/relationships/slide" Target="slides/slide15.xml"/><Relationship Id="rId41" Type="http://schemas.openxmlformats.org/officeDocument/2006/relationships/slide" Target="slides/slide36.xml"/><Relationship Id="rId54" Type="http://schemas.openxmlformats.org/officeDocument/2006/relationships/slide" Target="slides/slide49.xml"/><Relationship Id="rId62" Type="http://schemas.openxmlformats.org/officeDocument/2006/relationships/slide" Target="slides/slide57.xml"/><Relationship Id="rId7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DF3568A-6772-4735-9EBC-042887B72792}" type="doc">
      <dgm:prSet loTypeId="urn:microsoft.com/office/officeart/2005/8/layout/orgChart1" loCatId="hierarchy" qsTypeId="urn:microsoft.com/office/officeart/2005/8/quickstyle/simple3" qsCatId="simple" csTypeId="urn:microsoft.com/office/officeart/2005/8/colors/accent1_2" csCatId="accent1" phldr="1"/>
      <dgm:spPr/>
      <dgm:t>
        <a:bodyPr/>
        <a:lstStyle/>
        <a:p>
          <a:endParaRPr lang="en-US"/>
        </a:p>
      </dgm:t>
    </dgm:pt>
    <dgm:pt modelId="{B30CC442-7798-42E5-9BF9-F8D4DB971101}">
      <dgm:prSet phldrT="[Text]" custT="1"/>
      <dgm:spPr>
        <a:solidFill>
          <a:schemeClr val="accent2">
            <a:lumMod val="20000"/>
            <a:lumOff val="80000"/>
          </a:schemeClr>
        </a:solidFill>
      </dgm:spPr>
      <dgm:t>
        <a:bodyPr/>
        <a:lstStyle/>
        <a:p>
          <a:r>
            <a:rPr lang="en-US" sz="1200" b="1" dirty="0"/>
            <a:t>Indiana Avenue, LLC</a:t>
          </a:r>
        </a:p>
        <a:p>
          <a:r>
            <a:rPr lang="en-US" sz="1200" dirty="0">
              <a:solidFill>
                <a:sysClr val="windowText" lastClr="000000"/>
              </a:solidFill>
            </a:rPr>
            <a:t>Borrower</a:t>
          </a:r>
          <a:r>
            <a:rPr lang="en-US" sz="1200" dirty="0"/>
            <a:t> Entity</a:t>
          </a:r>
        </a:p>
        <a:p>
          <a:r>
            <a:rPr lang="en-US" sz="1200" dirty="0"/>
            <a:t>Person A, President; Person B, Vice President, Person E, Secretary</a:t>
          </a:r>
        </a:p>
      </dgm:t>
    </dgm:pt>
    <dgm:pt modelId="{D4D6267E-D530-4708-9C42-2E293C9D6D4B}" type="parTrans" cxnId="{EB7C696B-BE81-4F44-98A0-147D36057A24}">
      <dgm:prSet/>
      <dgm:spPr/>
      <dgm:t>
        <a:bodyPr/>
        <a:lstStyle/>
        <a:p>
          <a:endParaRPr lang="en-US"/>
        </a:p>
      </dgm:t>
    </dgm:pt>
    <dgm:pt modelId="{E79C7C62-52E5-4DC1-89D5-83C122FA1FBF}" type="sibTrans" cxnId="{EB7C696B-BE81-4F44-98A0-147D36057A24}">
      <dgm:prSet/>
      <dgm:spPr/>
      <dgm:t>
        <a:bodyPr/>
        <a:lstStyle/>
        <a:p>
          <a:endParaRPr lang="en-US"/>
        </a:p>
      </dgm:t>
    </dgm:pt>
    <dgm:pt modelId="{385713A1-8FD7-4A91-9AA1-E82AB43AF513}">
      <dgm:prSet phldrT="[Text]" custT="1"/>
      <dgm:spPr>
        <a:solidFill>
          <a:schemeClr val="accent3">
            <a:lumMod val="40000"/>
            <a:lumOff val="60000"/>
          </a:schemeClr>
        </a:solidFill>
      </dgm:spPr>
      <dgm:t>
        <a:bodyPr/>
        <a:lstStyle/>
        <a:p>
          <a:r>
            <a:rPr lang="en-US" sz="1200" b="1" dirty="0"/>
            <a:t>Local Housing Non-Profit, Inc.</a:t>
          </a:r>
        </a:p>
        <a:p>
          <a:r>
            <a:rPr lang="en-US" sz="1200" b="0" dirty="0"/>
            <a:t>20% Member</a:t>
          </a:r>
        </a:p>
        <a:p>
          <a:r>
            <a:rPr lang="en-US" sz="1200" b="0" dirty="0"/>
            <a:t>Person F, Executive Director</a:t>
          </a:r>
        </a:p>
      </dgm:t>
    </dgm:pt>
    <dgm:pt modelId="{57F86901-C650-4492-806A-153899C9B4BF}" type="parTrans" cxnId="{3E7E3807-882B-404E-89D5-45470DFD5F9C}">
      <dgm:prSet/>
      <dgm:spPr/>
      <dgm:t>
        <a:bodyPr/>
        <a:lstStyle/>
        <a:p>
          <a:endParaRPr lang="en-US"/>
        </a:p>
      </dgm:t>
    </dgm:pt>
    <dgm:pt modelId="{4FA3099F-233B-444C-896D-8CE8B02CBE5E}" type="sibTrans" cxnId="{3E7E3807-882B-404E-89D5-45470DFD5F9C}">
      <dgm:prSet/>
      <dgm:spPr/>
      <dgm:t>
        <a:bodyPr/>
        <a:lstStyle/>
        <a:p>
          <a:endParaRPr lang="en-US"/>
        </a:p>
      </dgm:t>
    </dgm:pt>
    <dgm:pt modelId="{F398CAC2-3EE7-4C2E-8089-B7A58B98EE9C}">
      <dgm:prSet custT="1"/>
      <dgm:spPr>
        <a:solidFill>
          <a:schemeClr val="accent3">
            <a:lumMod val="40000"/>
            <a:lumOff val="60000"/>
          </a:schemeClr>
        </a:solidFill>
      </dgm:spPr>
      <dgm:t>
        <a:bodyPr/>
        <a:lstStyle/>
        <a:p>
          <a:r>
            <a:rPr lang="en-US" sz="1200" b="1" dirty="0"/>
            <a:t>Local Developer, Inc.</a:t>
          </a:r>
        </a:p>
        <a:p>
          <a:r>
            <a:rPr lang="en-US" sz="1200" b="0" dirty="0"/>
            <a:t>80% managing member</a:t>
          </a:r>
        </a:p>
        <a:p>
          <a:r>
            <a:rPr lang="en-US" sz="1200" b="0" dirty="0"/>
            <a:t>Person A, President, Person B, Vice President</a:t>
          </a:r>
        </a:p>
        <a:p>
          <a:endParaRPr lang="en-US" dirty="0"/>
        </a:p>
      </dgm:t>
    </dgm:pt>
    <dgm:pt modelId="{E456E287-48CC-4E94-ADDA-263E8062EC8D}" type="parTrans" cxnId="{2C9D8BFA-5BBA-4CE1-8C51-9B73E3479D52}">
      <dgm:prSet/>
      <dgm:spPr/>
      <dgm:t>
        <a:bodyPr/>
        <a:lstStyle/>
        <a:p>
          <a:endParaRPr lang="en-US"/>
        </a:p>
      </dgm:t>
    </dgm:pt>
    <dgm:pt modelId="{0A06B63B-2391-4458-AE6F-7D54E8086157}" type="sibTrans" cxnId="{2C9D8BFA-5BBA-4CE1-8C51-9B73E3479D52}">
      <dgm:prSet/>
      <dgm:spPr/>
      <dgm:t>
        <a:bodyPr/>
        <a:lstStyle/>
        <a:p>
          <a:endParaRPr lang="en-US"/>
        </a:p>
      </dgm:t>
    </dgm:pt>
    <dgm:pt modelId="{82B97EC4-5695-4E8F-A86A-EBCD9FEBF2B6}" type="asst">
      <dgm:prSet custT="1"/>
      <dgm:spPr/>
      <dgm:t>
        <a:bodyPr/>
        <a:lstStyle/>
        <a:p>
          <a:r>
            <a:rPr lang="en-US" sz="1000" b="1" dirty="0"/>
            <a:t>Person A</a:t>
          </a:r>
          <a:r>
            <a:rPr lang="en-US" sz="1000" dirty="0"/>
            <a:t> </a:t>
          </a:r>
        </a:p>
        <a:p>
          <a:r>
            <a:rPr lang="en-US" sz="1000" dirty="0"/>
            <a:t>10% Managing Member </a:t>
          </a:r>
        </a:p>
      </dgm:t>
    </dgm:pt>
    <dgm:pt modelId="{59C34456-58BB-4132-A256-B5F536BE43A6}" type="parTrans" cxnId="{07CB9222-B69C-431C-ABD5-A4FE5A37A90A}">
      <dgm:prSet/>
      <dgm:spPr/>
      <dgm:t>
        <a:bodyPr/>
        <a:lstStyle/>
        <a:p>
          <a:endParaRPr lang="en-US"/>
        </a:p>
      </dgm:t>
    </dgm:pt>
    <dgm:pt modelId="{7903835A-9F46-417B-B3B8-5C5F39F93130}" type="sibTrans" cxnId="{07CB9222-B69C-431C-ABD5-A4FE5A37A90A}">
      <dgm:prSet/>
      <dgm:spPr/>
      <dgm:t>
        <a:bodyPr/>
        <a:lstStyle/>
        <a:p>
          <a:endParaRPr lang="en-US"/>
        </a:p>
      </dgm:t>
    </dgm:pt>
    <dgm:pt modelId="{E9B70928-1E14-45A2-A334-51E9615B9FEF}" type="asst">
      <dgm:prSet custT="1"/>
      <dgm:spPr/>
      <dgm:t>
        <a:bodyPr/>
        <a:lstStyle/>
        <a:p>
          <a:r>
            <a:rPr lang="en-US" sz="1000" b="1" dirty="0"/>
            <a:t>Person B</a:t>
          </a:r>
        </a:p>
        <a:p>
          <a:r>
            <a:rPr lang="en-US" sz="1000" dirty="0"/>
            <a:t>55% Member </a:t>
          </a:r>
        </a:p>
      </dgm:t>
    </dgm:pt>
    <dgm:pt modelId="{28699506-9595-4BE4-9645-CD2F3F0F7321}" type="parTrans" cxnId="{944F4C2C-FBA9-422B-A884-90F546334D26}">
      <dgm:prSet/>
      <dgm:spPr/>
      <dgm:t>
        <a:bodyPr/>
        <a:lstStyle/>
        <a:p>
          <a:endParaRPr lang="en-US"/>
        </a:p>
      </dgm:t>
    </dgm:pt>
    <dgm:pt modelId="{4D69EDBD-D364-481E-BA27-312B7B331C3C}" type="sibTrans" cxnId="{944F4C2C-FBA9-422B-A884-90F546334D26}">
      <dgm:prSet/>
      <dgm:spPr/>
      <dgm:t>
        <a:bodyPr/>
        <a:lstStyle/>
        <a:p>
          <a:endParaRPr lang="en-US"/>
        </a:p>
      </dgm:t>
    </dgm:pt>
    <dgm:pt modelId="{4C675C75-4559-4956-A15B-1C7091F5356E}" type="asst">
      <dgm:prSet custT="1"/>
      <dgm:spPr>
        <a:solidFill>
          <a:schemeClr val="accent3">
            <a:lumMod val="40000"/>
            <a:lumOff val="60000"/>
          </a:schemeClr>
        </a:solidFill>
      </dgm:spPr>
      <dgm:t>
        <a:bodyPr/>
        <a:lstStyle/>
        <a:p>
          <a:r>
            <a:rPr lang="en-US" sz="1000" b="1" dirty="0"/>
            <a:t>Person D</a:t>
          </a:r>
        </a:p>
        <a:p>
          <a:r>
            <a:rPr lang="en-US" sz="1000" dirty="0"/>
            <a:t>20% Member </a:t>
          </a:r>
        </a:p>
        <a:p>
          <a:r>
            <a:rPr lang="en-US" sz="1000" dirty="0"/>
            <a:t>No Authority over day-to-day operations</a:t>
          </a:r>
        </a:p>
      </dgm:t>
    </dgm:pt>
    <dgm:pt modelId="{08E8A3AE-6F49-4DE0-8D1E-A5B9173B1E40}" type="parTrans" cxnId="{9EF4DDF7-7517-4796-AA10-F3A47EFA4234}">
      <dgm:prSet/>
      <dgm:spPr/>
      <dgm:t>
        <a:bodyPr/>
        <a:lstStyle/>
        <a:p>
          <a:endParaRPr lang="en-US"/>
        </a:p>
      </dgm:t>
    </dgm:pt>
    <dgm:pt modelId="{717D9013-970D-4F7A-B892-04C687BC0446}" type="sibTrans" cxnId="{9EF4DDF7-7517-4796-AA10-F3A47EFA4234}">
      <dgm:prSet/>
      <dgm:spPr/>
      <dgm:t>
        <a:bodyPr/>
        <a:lstStyle/>
        <a:p>
          <a:endParaRPr lang="en-US"/>
        </a:p>
      </dgm:t>
    </dgm:pt>
    <dgm:pt modelId="{A71EBC2B-D66E-4658-8774-286378BA1486}" type="asst">
      <dgm:prSet custT="1"/>
      <dgm:spPr>
        <a:solidFill>
          <a:schemeClr val="accent3">
            <a:lumMod val="40000"/>
            <a:lumOff val="60000"/>
          </a:schemeClr>
        </a:solidFill>
      </dgm:spPr>
      <dgm:t>
        <a:bodyPr/>
        <a:lstStyle/>
        <a:p>
          <a:r>
            <a:rPr lang="en-US" sz="1000" b="1" dirty="0"/>
            <a:t>Person C</a:t>
          </a:r>
        </a:p>
        <a:p>
          <a:r>
            <a:rPr lang="en-US" sz="1000" dirty="0"/>
            <a:t>10% Member </a:t>
          </a:r>
        </a:p>
        <a:p>
          <a:r>
            <a:rPr lang="en-US" sz="1000" dirty="0"/>
            <a:t>No Authority over day-to-day operations</a:t>
          </a:r>
        </a:p>
      </dgm:t>
    </dgm:pt>
    <dgm:pt modelId="{2E359A1D-7E45-4441-B271-C5F1A283A2B2}" type="parTrans" cxnId="{99BA2355-1687-452F-A275-F2F891A03337}">
      <dgm:prSet/>
      <dgm:spPr/>
      <dgm:t>
        <a:bodyPr/>
        <a:lstStyle/>
        <a:p>
          <a:endParaRPr lang="en-US"/>
        </a:p>
      </dgm:t>
    </dgm:pt>
    <dgm:pt modelId="{6162E7AB-8197-43E6-B0F7-026EEA842FC3}" type="sibTrans" cxnId="{99BA2355-1687-452F-A275-F2F891A03337}">
      <dgm:prSet/>
      <dgm:spPr/>
      <dgm:t>
        <a:bodyPr/>
        <a:lstStyle/>
        <a:p>
          <a:endParaRPr lang="en-US"/>
        </a:p>
      </dgm:t>
    </dgm:pt>
    <dgm:pt modelId="{AD368FB8-54E4-4A3A-A53B-098B705F5540}" type="pres">
      <dgm:prSet presAssocID="{0DF3568A-6772-4735-9EBC-042887B72792}" presName="hierChild1" presStyleCnt="0">
        <dgm:presLayoutVars>
          <dgm:orgChart val="1"/>
          <dgm:chPref val="1"/>
          <dgm:dir/>
          <dgm:animOne val="branch"/>
          <dgm:animLvl val="lvl"/>
          <dgm:resizeHandles/>
        </dgm:presLayoutVars>
      </dgm:prSet>
      <dgm:spPr/>
    </dgm:pt>
    <dgm:pt modelId="{84C1B336-4BBD-4E46-89AA-0ABA600A94AB}" type="pres">
      <dgm:prSet presAssocID="{B30CC442-7798-42E5-9BF9-F8D4DB971101}" presName="hierRoot1" presStyleCnt="0">
        <dgm:presLayoutVars>
          <dgm:hierBranch val="init"/>
        </dgm:presLayoutVars>
      </dgm:prSet>
      <dgm:spPr/>
    </dgm:pt>
    <dgm:pt modelId="{517D0023-A044-4169-9209-122AFA19C73B}" type="pres">
      <dgm:prSet presAssocID="{B30CC442-7798-42E5-9BF9-F8D4DB971101}" presName="rootComposite1" presStyleCnt="0"/>
      <dgm:spPr/>
    </dgm:pt>
    <dgm:pt modelId="{33F15A60-4E4A-447B-BF82-76E1B4BD0E52}" type="pres">
      <dgm:prSet presAssocID="{B30CC442-7798-42E5-9BF9-F8D4DB971101}" presName="rootText1" presStyleLbl="node0" presStyleIdx="0" presStyleCnt="1" custScaleX="190081" custScaleY="103361" custLinFactNeighborX="8316" custLinFactNeighborY="-28829">
        <dgm:presLayoutVars>
          <dgm:chPref val="3"/>
        </dgm:presLayoutVars>
      </dgm:prSet>
      <dgm:spPr/>
    </dgm:pt>
    <dgm:pt modelId="{2AE443B9-AB0B-47F5-9D20-448FC04AAD58}" type="pres">
      <dgm:prSet presAssocID="{B30CC442-7798-42E5-9BF9-F8D4DB971101}" presName="rootConnector1" presStyleLbl="node1" presStyleIdx="0" presStyleCnt="0"/>
      <dgm:spPr/>
    </dgm:pt>
    <dgm:pt modelId="{33CFF0A1-D89E-401D-A7D7-EB60580AB89D}" type="pres">
      <dgm:prSet presAssocID="{B30CC442-7798-42E5-9BF9-F8D4DB971101}" presName="hierChild2" presStyleCnt="0"/>
      <dgm:spPr/>
    </dgm:pt>
    <dgm:pt modelId="{BD23917A-584E-416F-B785-7BC59799A694}" type="pres">
      <dgm:prSet presAssocID="{57F86901-C650-4492-806A-153899C9B4BF}" presName="Name37" presStyleLbl="parChTrans1D2" presStyleIdx="0" presStyleCnt="2"/>
      <dgm:spPr/>
    </dgm:pt>
    <dgm:pt modelId="{0557C6F9-9E7A-43DB-AA00-8FC9471949FE}" type="pres">
      <dgm:prSet presAssocID="{385713A1-8FD7-4A91-9AA1-E82AB43AF513}" presName="hierRoot2" presStyleCnt="0">
        <dgm:presLayoutVars>
          <dgm:hierBranch val="init"/>
        </dgm:presLayoutVars>
      </dgm:prSet>
      <dgm:spPr/>
    </dgm:pt>
    <dgm:pt modelId="{02A1E59D-7333-43B4-BB2E-FA31C05CD3BE}" type="pres">
      <dgm:prSet presAssocID="{385713A1-8FD7-4A91-9AA1-E82AB43AF513}" presName="rootComposite" presStyleCnt="0"/>
      <dgm:spPr/>
    </dgm:pt>
    <dgm:pt modelId="{BA0C9F1C-29EE-42FB-8739-0342D85C5CAB}" type="pres">
      <dgm:prSet presAssocID="{385713A1-8FD7-4A91-9AA1-E82AB43AF513}" presName="rootText" presStyleLbl="node2" presStyleIdx="0" presStyleCnt="2" custScaleX="118113" custScaleY="68288" custLinFactNeighborX="-18973" custLinFactNeighborY="55063">
        <dgm:presLayoutVars>
          <dgm:chPref val="3"/>
        </dgm:presLayoutVars>
      </dgm:prSet>
      <dgm:spPr/>
    </dgm:pt>
    <dgm:pt modelId="{916630E1-433F-4F2D-B46D-F153C539DB74}" type="pres">
      <dgm:prSet presAssocID="{385713A1-8FD7-4A91-9AA1-E82AB43AF513}" presName="rootConnector" presStyleLbl="node2" presStyleIdx="0" presStyleCnt="2"/>
      <dgm:spPr/>
    </dgm:pt>
    <dgm:pt modelId="{14689541-1CD6-449C-9CBC-8F323365686B}" type="pres">
      <dgm:prSet presAssocID="{385713A1-8FD7-4A91-9AA1-E82AB43AF513}" presName="hierChild4" presStyleCnt="0"/>
      <dgm:spPr/>
    </dgm:pt>
    <dgm:pt modelId="{70B5BD9B-E8B1-41CA-91B2-DACA80267789}" type="pres">
      <dgm:prSet presAssocID="{385713A1-8FD7-4A91-9AA1-E82AB43AF513}" presName="hierChild5" presStyleCnt="0"/>
      <dgm:spPr/>
    </dgm:pt>
    <dgm:pt modelId="{C75A28D3-AB5B-4465-9495-2B293922D381}" type="pres">
      <dgm:prSet presAssocID="{E456E287-48CC-4E94-ADDA-263E8062EC8D}" presName="Name37" presStyleLbl="parChTrans1D2" presStyleIdx="1" presStyleCnt="2"/>
      <dgm:spPr/>
    </dgm:pt>
    <dgm:pt modelId="{B1E6CE11-43B5-4B76-8039-A509BF573580}" type="pres">
      <dgm:prSet presAssocID="{F398CAC2-3EE7-4C2E-8089-B7A58B98EE9C}" presName="hierRoot2" presStyleCnt="0">
        <dgm:presLayoutVars>
          <dgm:hierBranch val="init"/>
        </dgm:presLayoutVars>
      </dgm:prSet>
      <dgm:spPr/>
    </dgm:pt>
    <dgm:pt modelId="{C8836B09-A382-439F-95DB-80FCE4F4B3D7}" type="pres">
      <dgm:prSet presAssocID="{F398CAC2-3EE7-4C2E-8089-B7A58B98EE9C}" presName="rootComposite" presStyleCnt="0"/>
      <dgm:spPr/>
    </dgm:pt>
    <dgm:pt modelId="{506B5140-B746-4BF0-83C2-A4853E6398AC}" type="pres">
      <dgm:prSet presAssocID="{F398CAC2-3EE7-4C2E-8089-B7A58B98EE9C}" presName="rootText" presStyleLbl="node2" presStyleIdx="1" presStyleCnt="2" custScaleX="145521" custScaleY="87944" custLinFactNeighborX="32635" custLinFactNeighborY="55364">
        <dgm:presLayoutVars>
          <dgm:chPref val="3"/>
        </dgm:presLayoutVars>
      </dgm:prSet>
      <dgm:spPr/>
    </dgm:pt>
    <dgm:pt modelId="{13C60B98-CC18-4B34-BC4E-95885104AF7B}" type="pres">
      <dgm:prSet presAssocID="{F398CAC2-3EE7-4C2E-8089-B7A58B98EE9C}" presName="rootConnector" presStyleLbl="node2" presStyleIdx="1" presStyleCnt="2"/>
      <dgm:spPr/>
    </dgm:pt>
    <dgm:pt modelId="{F745C65C-0858-48A0-B476-D47A91929B6B}" type="pres">
      <dgm:prSet presAssocID="{F398CAC2-3EE7-4C2E-8089-B7A58B98EE9C}" presName="hierChild4" presStyleCnt="0"/>
      <dgm:spPr/>
    </dgm:pt>
    <dgm:pt modelId="{290ABE89-502E-401A-9333-A1F0A5CF2494}" type="pres">
      <dgm:prSet presAssocID="{F398CAC2-3EE7-4C2E-8089-B7A58B98EE9C}" presName="hierChild5" presStyleCnt="0"/>
      <dgm:spPr/>
    </dgm:pt>
    <dgm:pt modelId="{7C52C049-47EA-4530-BBEC-9FB774F3D10F}" type="pres">
      <dgm:prSet presAssocID="{59C34456-58BB-4132-A256-B5F536BE43A6}" presName="Name111" presStyleLbl="parChTrans1D3" presStyleIdx="0" presStyleCnt="4"/>
      <dgm:spPr/>
    </dgm:pt>
    <dgm:pt modelId="{FE340B8E-E585-4A43-9A58-BCBC884F313D}" type="pres">
      <dgm:prSet presAssocID="{82B97EC4-5695-4E8F-A86A-EBCD9FEBF2B6}" presName="hierRoot3" presStyleCnt="0">
        <dgm:presLayoutVars>
          <dgm:hierBranch val="init"/>
        </dgm:presLayoutVars>
      </dgm:prSet>
      <dgm:spPr/>
    </dgm:pt>
    <dgm:pt modelId="{B1E663FC-FC17-4B5B-96E4-2A92DA34A6FB}" type="pres">
      <dgm:prSet presAssocID="{82B97EC4-5695-4E8F-A86A-EBCD9FEBF2B6}" presName="rootComposite3" presStyleCnt="0"/>
      <dgm:spPr/>
    </dgm:pt>
    <dgm:pt modelId="{D36DE9C1-92D0-4FEB-9DAF-3AEBE20408FB}" type="pres">
      <dgm:prSet presAssocID="{82B97EC4-5695-4E8F-A86A-EBCD9FEBF2B6}" presName="rootText3" presStyleLbl="asst2" presStyleIdx="0" presStyleCnt="4" custScaleX="54951" custScaleY="50918" custLinFactNeighborX="-37206" custLinFactNeighborY="76008">
        <dgm:presLayoutVars>
          <dgm:chPref val="3"/>
        </dgm:presLayoutVars>
      </dgm:prSet>
      <dgm:spPr/>
    </dgm:pt>
    <dgm:pt modelId="{279E09DE-8100-4C8F-8959-1BFA7E725655}" type="pres">
      <dgm:prSet presAssocID="{82B97EC4-5695-4E8F-A86A-EBCD9FEBF2B6}" presName="rootConnector3" presStyleLbl="asst2" presStyleIdx="0" presStyleCnt="4"/>
      <dgm:spPr/>
    </dgm:pt>
    <dgm:pt modelId="{540FA896-DA4B-4828-BDE2-7A7C2AB56F11}" type="pres">
      <dgm:prSet presAssocID="{82B97EC4-5695-4E8F-A86A-EBCD9FEBF2B6}" presName="hierChild6" presStyleCnt="0"/>
      <dgm:spPr/>
    </dgm:pt>
    <dgm:pt modelId="{2D0D6050-4A46-4400-919B-158FCEE411BD}" type="pres">
      <dgm:prSet presAssocID="{82B97EC4-5695-4E8F-A86A-EBCD9FEBF2B6}" presName="hierChild7" presStyleCnt="0"/>
      <dgm:spPr/>
    </dgm:pt>
    <dgm:pt modelId="{0A359DD6-B5AF-4AA6-8741-5596DB71DEE1}" type="pres">
      <dgm:prSet presAssocID="{28699506-9595-4BE4-9645-CD2F3F0F7321}" presName="Name111" presStyleLbl="parChTrans1D3" presStyleIdx="1" presStyleCnt="4"/>
      <dgm:spPr/>
    </dgm:pt>
    <dgm:pt modelId="{9DC43967-248F-41E0-80DB-7487C37E3AD2}" type="pres">
      <dgm:prSet presAssocID="{E9B70928-1E14-45A2-A334-51E9615B9FEF}" presName="hierRoot3" presStyleCnt="0">
        <dgm:presLayoutVars>
          <dgm:hierBranch val="init"/>
        </dgm:presLayoutVars>
      </dgm:prSet>
      <dgm:spPr/>
    </dgm:pt>
    <dgm:pt modelId="{0FAC6546-E866-4381-A06E-E6DB88D5513F}" type="pres">
      <dgm:prSet presAssocID="{E9B70928-1E14-45A2-A334-51E9615B9FEF}" presName="rootComposite3" presStyleCnt="0"/>
      <dgm:spPr/>
    </dgm:pt>
    <dgm:pt modelId="{D50CCD19-EE7D-4CD4-A183-A293347B3A29}" type="pres">
      <dgm:prSet presAssocID="{E9B70928-1E14-45A2-A334-51E9615B9FEF}" presName="rootText3" presStyleLbl="asst2" presStyleIdx="1" presStyleCnt="4" custScaleX="55295" custScaleY="54583" custLinFactNeighborX="-67468" custLinFactNeighborY="77008">
        <dgm:presLayoutVars>
          <dgm:chPref val="3"/>
        </dgm:presLayoutVars>
      </dgm:prSet>
      <dgm:spPr/>
    </dgm:pt>
    <dgm:pt modelId="{B6BF7FA9-203B-40C5-9804-49304FAD011C}" type="pres">
      <dgm:prSet presAssocID="{E9B70928-1E14-45A2-A334-51E9615B9FEF}" presName="rootConnector3" presStyleLbl="asst2" presStyleIdx="1" presStyleCnt="4"/>
      <dgm:spPr/>
    </dgm:pt>
    <dgm:pt modelId="{0F5C4F26-D851-4443-9633-7DFD04696506}" type="pres">
      <dgm:prSet presAssocID="{E9B70928-1E14-45A2-A334-51E9615B9FEF}" presName="hierChild6" presStyleCnt="0"/>
      <dgm:spPr/>
    </dgm:pt>
    <dgm:pt modelId="{056B1386-FB80-411B-A8F7-B273F0C51457}" type="pres">
      <dgm:prSet presAssocID="{E9B70928-1E14-45A2-A334-51E9615B9FEF}" presName="hierChild7" presStyleCnt="0"/>
      <dgm:spPr/>
    </dgm:pt>
    <dgm:pt modelId="{CD4AAFE4-CF52-4842-93E0-FC08AD5E821D}" type="pres">
      <dgm:prSet presAssocID="{08E8A3AE-6F49-4DE0-8D1E-A5B9173B1E40}" presName="Name111" presStyleLbl="parChTrans1D3" presStyleIdx="2" presStyleCnt="4"/>
      <dgm:spPr/>
    </dgm:pt>
    <dgm:pt modelId="{2923495F-BA46-4885-AD4E-9EFF7279C181}" type="pres">
      <dgm:prSet presAssocID="{4C675C75-4559-4956-A15B-1C7091F5356E}" presName="hierRoot3" presStyleCnt="0">
        <dgm:presLayoutVars>
          <dgm:hierBranch val="init"/>
        </dgm:presLayoutVars>
      </dgm:prSet>
      <dgm:spPr/>
    </dgm:pt>
    <dgm:pt modelId="{8DE91A0C-AA95-4385-8C55-200C64A4AB46}" type="pres">
      <dgm:prSet presAssocID="{4C675C75-4559-4956-A15B-1C7091F5356E}" presName="rootComposite3" presStyleCnt="0"/>
      <dgm:spPr/>
    </dgm:pt>
    <dgm:pt modelId="{012E883A-5526-4C0E-94A9-FE1BF0B2FAD9}" type="pres">
      <dgm:prSet presAssocID="{4C675C75-4559-4956-A15B-1C7091F5356E}" presName="rootText3" presStyleLbl="asst2" presStyleIdx="2" presStyleCnt="4" custScaleX="49752" custScaleY="75946" custLinFactX="90054" custLinFactNeighborX="100000" custLinFactNeighborY="-65947">
        <dgm:presLayoutVars>
          <dgm:chPref val="3"/>
        </dgm:presLayoutVars>
      </dgm:prSet>
      <dgm:spPr/>
    </dgm:pt>
    <dgm:pt modelId="{7DAFAD3B-8514-4879-91C5-F6A185CDB2B8}" type="pres">
      <dgm:prSet presAssocID="{4C675C75-4559-4956-A15B-1C7091F5356E}" presName="rootConnector3" presStyleLbl="asst2" presStyleIdx="2" presStyleCnt="4"/>
      <dgm:spPr/>
    </dgm:pt>
    <dgm:pt modelId="{976B5548-4540-489F-8342-21F68CB3F2A1}" type="pres">
      <dgm:prSet presAssocID="{4C675C75-4559-4956-A15B-1C7091F5356E}" presName="hierChild6" presStyleCnt="0"/>
      <dgm:spPr/>
    </dgm:pt>
    <dgm:pt modelId="{B8DE342D-CEA1-4AA4-A6DF-5B38FBC98A38}" type="pres">
      <dgm:prSet presAssocID="{4C675C75-4559-4956-A15B-1C7091F5356E}" presName="hierChild7" presStyleCnt="0"/>
      <dgm:spPr/>
    </dgm:pt>
    <dgm:pt modelId="{99DDEA02-44A5-4A53-A840-8356E370CD48}" type="pres">
      <dgm:prSet presAssocID="{2E359A1D-7E45-4441-B271-C5F1A283A2B2}" presName="Name111" presStyleLbl="parChTrans1D3" presStyleIdx="3" presStyleCnt="4"/>
      <dgm:spPr/>
    </dgm:pt>
    <dgm:pt modelId="{DBA829D7-3561-4D90-A773-5557C3197E11}" type="pres">
      <dgm:prSet presAssocID="{A71EBC2B-D66E-4658-8774-286378BA1486}" presName="hierRoot3" presStyleCnt="0">
        <dgm:presLayoutVars>
          <dgm:hierBranch val="init"/>
        </dgm:presLayoutVars>
      </dgm:prSet>
      <dgm:spPr/>
    </dgm:pt>
    <dgm:pt modelId="{3AAD4845-047A-4CDF-BF97-375201CBF453}" type="pres">
      <dgm:prSet presAssocID="{A71EBC2B-D66E-4658-8774-286378BA1486}" presName="rootComposite3" presStyleCnt="0"/>
      <dgm:spPr/>
    </dgm:pt>
    <dgm:pt modelId="{6305854E-7370-40D0-9AAB-5414310FCDC7}" type="pres">
      <dgm:prSet presAssocID="{A71EBC2B-D66E-4658-8774-286378BA1486}" presName="rootText3" presStyleLbl="asst2" presStyleIdx="3" presStyleCnt="4" custScaleX="57375" custScaleY="68212" custLinFactNeighborX="11275" custLinFactNeighborY="-65806">
        <dgm:presLayoutVars>
          <dgm:chPref val="3"/>
        </dgm:presLayoutVars>
      </dgm:prSet>
      <dgm:spPr/>
    </dgm:pt>
    <dgm:pt modelId="{682899D8-CED7-4A31-B542-D50B017C39C5}" type="pres">
      <dgm:prSet presAssocID="{A71EBC2B-D66E-4658-8774-286378BA1486}" presName="rootConnector3" presStyleLbl="asst2" presStyleIdx="3" presStyleCnt="4"/>
      <dgm:spPr/>
    </dgm:pt>
    <dgm:pt modelId="{B2916B3F-B531-4233-B795-A0433D55A896}" type="pres">
      <dgm:prSet presAssocID="{A71EBC2B-D66E-4658-8774-286378BA1486}" presName="hierChild6" presStyleCnt="0"/>
      <dgm:spPr/>
    </dgm:pt>
    <dgm:pt modelId="{51B5CD77-5A09-4697-BFE2-86710570D2EB}" type="pres">
      <dgm:prSet presAssocID="{A71EBC2B-D66E-4658-8774-286378BA1486}" presName="hierChild7" presStyleCnt="0"/>
      <dgm:spPr/>
    </dgm:pt>
    <dgm:pt modelId="{86855ACB-46AB-4004-ACAC-06EC7CDFAB51}" type="pres">
      <dgm:prSet presAssocID="{B30CC442-7798-42E5-9BF9-F8D4DB971101}" presName="hierChild3" presStyleCnt="0"/>
      <dgm:spPr/>
    </dgm:pt>
  </dgm:ptLst>
  <dgm:cxnLst>
    <dgm:cxn modelId="{DAF78A1B-A497-4567-9E88-E1B74BF4B42D}" type="presOf" srcId="{F398CAC2-3EE7-4C2E-8089-B7A58B98EE9C}" destId="{13C60B98-CC18-4B34-BC4E-95885104AF7B}" srcOrd="1" destOrd="0" presId="urn:microsoft.com/office/officeart/2005/8/layout/orgChart1"/>
    <dgm:cxn modelId="{EB7C696B-BE81-4F44-98A0-147D36057A24}" srcId="{0DF3568A-6772-4735-9EBC-042887B72792}" destId="{B30CC442-7798-42E5-9BF9-F8D4DB971101}" srcOrd="0" destOrd="0" parTransId="{D4D6267E-D530-4708-9C42-2E293C9D6D4B}" sibTransId="{E79C7C62-52E5-4DC1-89D5-83C122FA1FBF}"/>
    <dgm:cxn modelId="{07CB9222-B69C-431C-ABD5-A4FE5A37A90A}" srcId="{F398CAC2-3EE7-4C2E-8089-B7A58B98EE9C}" destId="{82B97EC4-5695-4E8F-A86A-EBCD9FEBF2B6}" srcOrd="0" destOrd="0" parTransId="{59C34456-58BB-4132-A256-B5F536BE43A6}" sibTransId="{7903835A-9F46-417B-B3B8-5C5F39F93130}"/>
    <dgm:cxn modelId="{8F3AF068-D1E2-4142-B594-B22B9FBF90F7}" type="presOf" srcId="{385713A1-8FD7-4A91-9AA1-E82AB43AF513}" destId="{916630E1-433F-4F2D-B46D-F153C539DB74}" srcOrd="1" destOrd="0" presId="urn:microsoft.com/office/officeart/2005/8/layout/orgChart1"/>
    <dgm:cxn modelId="{D11AB610-1A56-4D2E-9972-A1C9CA6A14D3}" type="presOf" srcId="{2E359A1D-7E45-4441-B271-C5F1A283A2B2}" destId="{99DDEA02-44A5-4A53-A840-8356E370CD48}" srcOrd="0" destOrd="0" presId="urn:microsoft.com/office/officeart/2005/8/layout/orgChart1"/>
    <dgm:cxn modelId="{8C82D341-F039-4711-BB7A-FA8BABE74FD0}" type="presOf" srcId="{59C34456-58BB-4132-A256-B5F536BE43A6}" destId="{7C52C049-47EA-4530-BBEC-9FB774F3D10F}" srcOrd="0" destOrd="0" presId="urn:microsoft.com/office/officeart/2005/8/layout/orgChart1"/>
    <dgm:cxn modelId="{0E05F774-4CAD-4F1A-8D47-A79B1A6B1AFA}" type="presOf" srcId="{4C675C75-4559-4956-A15B-1C7091F5356E}" destId="{7DAFAD3B-8514-4879-91C5-F6A185CDB2B8}" srcOrd="1" destOrd="0" presId="urn:microsoft.com/office/officeart/2005/8/layout/orgChart1"/>
    <dgm:cxn modelId="{468B8621-3A9C-43C3-A5D6-DD9D10D2193B}" type="presOf" srcId="{82B97EC4-5695-4E8F-A86A-EBCD9FEBF2B6}" destId="{279E09DE-8100-4C8F-8959-1BFA7E725655}" srcOrd="1" destOrd="0" presId="urn:microsoft.com/office/officeart/2005/8/layout/orgChart1"/>
    <dgm:cxn modelId="{2C9D8BFA-5BBA-4CE1-8C51-9B73E3479D52}" srcId="{B30CC442-7798-42E5-9BF9-F8D4DB971101}" destId="{F398CAC2-3EE7-4C2E-8089-B7A58B98EE9C}" srcOrd="1" destOrd="0" parTransId="{E456E287-48CC-4E94-ADDA-263E8062EC8D}" sibTransId="{0A06B63B-2391-4458-AE6F-7D54E8086157}"/>
    <dgm:cxn modelId="{218B701D-F944-4923-8015-0FD99A237066}" type="presOf" srcId="{F398CAC2-3EE7-4C2E-8089-B7A58B98EE9C}" destId="{506B5140-B746-4BF0-83C2-A4853E6398AC}" srcOrd="0" destOrd="0" presId="urn:microsoft.com/office/officeart/2005/8/layout/orgChart1"/>
    <dgm:cxn modelId="{944F4C2C-FBA9-422B-A884-90F546334D26}" srcId="{F398CAC2-3EE7-4C2E-8089-B7A58B98EE9C}" destId="{E9B70928-1E14-45A2-A334-51E9615B9FEF}" srcOrd="1" destOrd="0" parTransId="{28699506-9595-4BE4-9645-CD2F3F0F7321}" sibTransId="{4D69EDBD-D364-481E-BA27-312B7B331C3C}"/>
    <dgm:cxn modelId="{897BC3C6-35EC-4C3D-B081-876809C38B10}" type="presOf" srcId="{E9B70928-1E14-45A2-A334-51E9615B9FEF}" destId="{B6BF7FA9-203B-40C5-9804-49304FAD011C}" srcOrd="1" destOrd="0" presId="urn:microsoft.com/office/officeart/2005/8/layout/orgChart1"/>
    <dgm:cxn modelId="{44B46607-1F21-40D8-BD87-BFA978118847}" type="presOf" srcId="{4C675C75-4559-4956-A15B-1C7091F5356E}" destId="{012E883A-5526-4C0E-94A9-FE1BF0B2FAD9}" srcOrd="0" destOrd="0" presId="urn:microsoft.com/office/officeart/2005/8/layout/orgChart1"/>
    <dgm:cxn modelId="{9BF8E1D8-0C30-4ACD-8502-201179FC5371}" type="presOf" srcId="{B30CC442-7798-42E5-9BF9-F8D4DB971101}" destId="{33F15A60-4E4A-447B-BF82-76E1B4BD0E52}" srcOrd="0" destOrd="0" presId="urn:microsoft.com/office/officeart/2005/8/layout/orgChart1"/>
    <dgm:cxn modelId="{9F7F858A-B514-4F41-BD31-68F48E08D728}" type="presOf" srcId="{E456E287-48CC-4E94-ADDA-263E8062EC8D}" destId="{C75A28D3-AB5B-4465-9495-2B293922D381}" srcOrd="0" destOrd="0" presId="urn:microsoft.com/office/officeart/2005/8/layout/orgChart1"/>
    <dgm:cxn modelId="{9EF4DDF7-7517-4796-AA10-F3A47EFA4234}" srcId="{F398CAC2-3EE7-4C2E-8089-B7A58B98EE9C}" destId="{4C675C75-4559-4956-A15B-1C7091F5356E}" srcOrd="2" destOrd="0" parTransId="{08E8A3AE-6F49-4DE0-8D1E-A5B9173B1E40}" sibTransId="{717D9013-970D-4F7A-B892-04C687BC0446}"/>
    <dgm:cxn modelId="{8C7A4AB7-AD0C-4032-B360-83E53A79487F}" type="presOf" srcId="{57F86901-C650-4492-806A-153899C9B4BF}" destId="{BD23917A-584E-416F-B785-7BC59799A694}" srcOrd="0" destOrd="0" presId="urn:microsoft.com/office/officeart/2005/8/layout/orgChart1"/>
    <dgm:cxn modelId="{D7008C91-722F-49FE-8A2F-61DEEC3B242B}" type="presOf" srcId="{385713A1-8FD7-4A91-9AA1-E82AB43AF513}" destId="{BA0C9F1C-29EE-42FB-8739-0342D85C5CAB}" srcOrd="0" destOrd="0" presId="urn:microsoft.com/office/officeart/2005/8/layout/orgChart1"/>
    <dgm:cxn modelId="{97E9E175-AF02-4B9A-8815-C6EF692D3B44}" type="presOf" srcId="{0DF3568A-6772-4735-9EBC-042887B72792}" destId="{AD368FB8-54E4-4A3A-A53B-098B705F5540}" srcOrd="0" destOrd="0" presId="urn:microsoft.com/office/officeart/2005/8/layout/orgChart1"/>
    <dgm:cxn modelId="{6D5A10CD-0614-4AF5-A169-E0D77EE73B24}" type="presOf" srcId="{E9B70928-1E14-45A2-A334-51E9615B9FEF}" destId="{D50CCD19-EE7D-4CD4-A183-A293347B3A29}" srcOrd="0" destOrd="0" presId="urn:microsoft.com/office/officeart/2005/8/layout/orgChart1"/>
    <dgm:cxn modelId="{99CEFFB1-2477-4DEF-8351-89C6CC5C8BB2}" type="presOf" srcId="{82B97EC4-5695-4E8F-A86A-EBCD9FEBF2B6}" destId="{D36DE9C1-92D0-4FEB-9DAF-3AEBE20408FB}" srcOrd="0" destOrd="0" presId="urn:microsoft.com/office/officeart/2005/8/layout/orgChart1"/>
    <dgm:cxn modelId="{3E7E3807-882B-404E-89D5-45470DFD5F9C}" srcId="{B30CC442-7798-42E5-9BF9-F8D4DB971101}" destId="{385713A1-8FD7-4A91-9AA1-E82AB43AF513}" srcOrd="0" destOrd="0" parTransId="{57F86901-C650-4492-806A-153899C9B4BF}" sibTransId="{4FA3099F-233B-444C-896D-8CE8B02CBE5E}"/>
    <dgm:cxn modelId="{401D9DBB-6AC0-4C4A-95A7-1AEB3125C48D}" type="presOf" srcId="{08E8A3AE-6F49-4DE0-8D1E-A5B9173B1E40}" destId="{CD4AAFE4-CF52-4842-93E0-FC08AD5E821D}" srcOrd="0" destOrd="0" presId="urn:microsoft.com/office/officeart/2005/8/layout/orgChart1"/>
    <dgm:cxn modelId="{99BA2355-1687-452F-A275-F2F891A03337}" srcId="{F398CAC2-3EE7-4C2E-8089-B7A58B98EE9C}" destId="{A71EBC2B-D66E-4658-8774-286378BA1486}" srcOrd="3" destOrd="0" parTransId="{2E359A1D-7E45-4441-B271-C5F1A283A2B2}" sibTransId="{6162E7AB-8197-43E6-B0F7-026EEA842FC3}"/>
    <dgm:cxn modelId="{6346A452-47B1-4216-ABD0-63ADEBC3DF83}" type="presOf" srcId="{B30CC442-7798-42E5-9BF9-F8D4DB971101}" destId="{2AE443B9-AB0B-47F5-9D20-448FC04AAD58}" srcOrd="1" destOrd="0" presId="urn:microsoft.com/office/officeart/2005/8/layout/orgChart1"/>
    <dgm:cxn modelId="{0ACF2B23-6141-4EAD-9142-3CB46E17EC82}" type="presOf" srcId="{A71EBC2B-D66E-4658-8774-286378BA1486}" destId="{682899D8-CED7-4A31-B542-D50B017C39C5}" srcOrd="1" destOrd="0" presId="urn:microsoft.com/office/officeart/2005/8/layout/orgChart1"/>
    <dgm:cxn modelId="{51A316BF-A672-4966-B5E0-38B29AC15BF8}" type="presOf" srcId="{A71EBC2B-D66E-4658-8774-286378BA1486}" destId="{6305854E-7370-40D0-9AAB-5414310FCDC7}" srcOrd="0" destOrd="0" presId="urn:microsoft.com/office/officeart/2005/8/layout/orgChart1"/>
    <dgm:cxn modelId="{0AA416A0-0658-4297-AC33-21450815492C}" type="presOf" srcId="{28699506-9595-4BE4-9645-CD2F3F0F7321}" destId="{0A359DD6-B5AF-4AA6-8741-5596DB71DEE1}" srcOrd="0" destOrd="0" presId="urn:microsoft.com/office/officeart/2005/8/layout/orgChart1"/>
    <dgm:cxn modelId="{A111CD63-29E9-44E1-9505-1429C1096096}" type="presParOf" srcId="{AD368FB8-54E4-4A3A-A53B-098B705F5540}" destId="{84C1B336-4BBD-4E46-89AA-0ABA600A94AB}" srcOrd="0" destOrd="0" presId="urn:microsoft.com/office/officeart/2005/8/layout/orgChart1"/>
    <dgm:cxn modelId="{F43D917F-7FA4-4C68-9160-EDF42014BB1F}" type="presParOf" srcId="{84C1B336-4BBD-4E46-89AA-0ABA600A94AB}" destId="{517D0023-A044-4169-9209-122AFA19C73B}" srcOrd="0" destOrd="0" presId="urn:microsoft.com/office/officeart/2005/8/layout/orgChart1"/>
    <dgm:cxn modelId="{9C4C4C76-94FB-4402-940D-DD7F5AD1A1BD}" type="presParOf" srcId="{517D0023-A044-4169-9209-122AFA19C73B}" destId="{33F15A60-4E4A-447B-BF82-76E1B4BD0E52}" srcOrd="0" destOrd="0" presId="urn:microsoft.com/office/officeart/2005/8/layout/orgChart1"/>
    <dgm:cxn modelId="{DAF02FEB-CD5D-4F01-8D88-3967A86F43EA}" type="presParOf" srcId="{517D0023-A044-4169-9209-122AFA19C73B}" destId="{2AE443B9-AB0B-47F5-9D20-448FC04AAD58}" srcOrd="1" destOrd="0" presId="urn:microsoft.com/office/officeart/2005/8/layout/orgChart1"/>
    <dgm:cxn modelId="{8FA36132-004D-4A4F-911A-9E0C1DDD3E22}" type="presParOf" srcId="{84C1B336-4BBD-4E46-89AA-0ABA600A94AB}" destId="{33CFF0A1-D89E-401D-A7D7-EB60580AB89D}" srcOrd="1" destOrd="0" presId="urn:microsoft.com/office/officeart/2005/8/layout/orgChart1"/>
    <dgm:cxn modelId="{FBBEB515-49BA-4007-8559-F728CF4BE5AA}" type="presParOf" srcId="{33CFF0A1-D89E-401D-A7D7-EB60580AB89D}" destId="{BD23917A-584E-416F-B785-7BC59799A694}" srcOrd="0" destOrd="0" presId="urn:microsoft.com/office/officeart/2005/8/layout/orgChart1"/>
    <dgm:cxn modelId="{2AF65EE2-FE5D-4C50-9211-4C63E7015B20}" type="presParOf" srcId="{33CFF0A1-D89E-401D-A7D7-EB60580AB89D}" destId="{0557C6F9-9E7A-43DB-AA00-8FC9471949FE}" srcOrd="1" destOrd="0" presId="urn:microsoft.com/office/officeart/2005/8/layout/orgChart1"/>
    <dgm:cxn modelId="{0098F72F-592D-48A3-B277-7A620DBC7D96}" type="presParOf" srcId="{0557C6F9-9E7A-43DB-AA00-8FC9471949FE}" destId="{02A1E59D-7333-43B4-BB2E-FA31C05CD3BE}" srcOrd="0" destOrd="0" presId="urn:microsoft.com/office/officeart/2005/8/layout/orgChart1"/>
    <dgm:cxn modelId="{DE65C8EE-36B6-4BCB-B906-BA5C25784A42}" type="presParOf" srcId="{02A1E59D-7333-43B4-BB2E-FA31C05CD3BE}" destId="{BA0C9F1C-29EE-42FB-8739-0342D85C5CAB}" srcOrd="0" destOrd="0" presId="urn:microsoft.com/office/officeart/2005/8/layout/orgChart1"/>
    <dgm:cxn modelId="{67E25708-C6A9-4D57-B4DF-2EA1577BCCA3}" type="presParOf" srcId="{02A1E59D-7333-43B4-BB2E-FA31C05CD3BE}" destId="{916630E1-433F-4F2D-B46D-F153C539DB74}" srcOrd="1" destOrd="0" presId="urn:microsoft.com/office/officeart/2005/8/layout/orgChart1"/>
    <dgm:cxn modelId="{B3A509B8-B6C8-4F72-9EBC-4526659C1DC5}" type="presParOf" srcId="{0557C6F9-9E7A-43DB-AA00-8FC9471949FE}" destId="{14689541-1CD6-449C-9CBC-8F323365686B}" srcOrd="1" destOrd="0" presId="urn:microsoft.com/office/officeart/2005/8/layout/orgChart1"/>
    <dgm:cxn modelId="{BDEFCA99-EBBC-4F15-BBB5-C515559DB096}" type="presParOf" srcId="{0557C6F9-9E7A-43DB-AA00-8FC9471949FE}" destId="{70B5BD9B-E8B1-41CA-91B2-DACA80267789}" srcOrd="2" destOrd="0" presId="urn:microsoft.com/office/officeart/2005/8/layout/orgChart1"/>
    <dgm:cxn modelId="{81C63725-D80F-4F5B-8F42-5834D0B35AF2}" type="presParOf" srcId="{33CFF0A1-D89E-401D-A7D7-EB60580AB89D}" destId="{C75A28D3-AB5B-4465-9495-2B293922D381}" srcOrd="2" destOrd="0" presId="urn:microsoft.com/office/officeart/2005/8/layout/orgChart1"/>
    <dgm:cxn modelId="{9C6FC7F0-E254-48B7-BB6D-9826867C3CE9}" type="presParOf" srcId="{33CFF0A1-D89E-401D-A7D7-EB60580AB89D}" destId="{B1E6CE11-43B5-4B76-8039-A509BF573580}" srcOrd="3" destOrd="0" presId="urn:microsoft.com/office/officeart/2005/8/layout/orgChart1"/>
    <dgm:cxn modelId="{F5CF06C0-A219-4AFB-89A3-8217C1E0A0D5}" type="presParOf" srcId="{B1E6CE11-43B5-4B76-8039-A509BF573580}" destId="{C8836B09-A382-439F-95DB-80FCE4F4B3D7}" srcOrd="0" destOrd="0" presId="urn:microsoft.com/office/officeart/2005/8/layout/orgChart1"/>
    <dgm:cxn modelId="{AFFA88F8-46AA-4870-8987-97AEBBA5F6D1}" type="presParOf" srcId="{C8836B09-A382-439F-95DB-80FCE4F4B3D7}" destId="{506B5140-B746-4BF0-83C2-A4853E6398AC}" srcOrd="0" destOrd="0" presId="urn:microsoft.com/office/officeart/2005/8/layout/orgChart1"/>
    <dgm:cxn modelId="{10170CCF-2F8D-4D29-9855-6ACB1709BF5F}" type="presParOf" srcId="{C8836B09-A382-439F-95DB-80FCE4F4B3D7}" destId="{13C60B98-CC18-4B34-BC4E-95885104AF7B}" srcOrd="1" destOrd="0" presId="urn:microsoft.com/office/officeart/2005/8/layout/orgChart1"/>
    <dgm:cxn modelId="{7089DC73-1585-4176-BA53-500645F30C1F}" type="presParOf" srcId="{B1E6CE11-43B5-4B76-8039-A509BF573580}" destId="{F745C65C-0858-48A0-B476-D47A91929B6B}" srcOrd="1" destOrd="0" presId="urn:microsoft.com/office/officeart/2005/8/layout/orgChart1"/>
    <dgm:cxn modelId="{1CE49D56-BA27-47E1-8D17-3CB1B96DA5AF}" type="presParOf" srcId="{B1E6CE11-43B5-4B76-8039-A509BF573580}" destId="{290ABE89-502E-401A-9333-A1F0A5CF2494}" srcOrd="2" destOrd="0" presId="urn:microsoft.com/office/officeart/2005/8/layout/orgChart1"/>
    <dgm:cxn modelId="{F724C8FC-9B05-4352-B221-42950D9825E5}" type="presParOf" srcId="{290ABE89-502E-401A-9333-A1F0A5CF2494}" destId="{7C52C049-47EA-4530-BBEC-9FB774F3D10F}" srcOrd="0" destOrd="0" presId="urn:microsoft.com/office/officeart/2005/8/layout/orgChart1"/>
    <dgm:cxn modelId="{466A269A-84C4-4A0D-B297-E373ACE524DA}" type="presParOf" srcId="{290ABE89-502E-401A-9333-A1F0A5CF2494}" destId="{FE340B8E-E585-4A43-9A58-BCBC884F313D}" srcOrd="1" destOrd="0" presId="urn:microsoft.com/office/officeart/2005/8/layout/orgChart1"/>
    <dgm:cxn modelId="{D4197F51-C85F-4B23-B432-1CEB721DB3EE}" type="presParOf" srcId="{FE340B8E-E585-4A43-9A58-BCBC884F313D}" destId="{B1E663FC-FC17-4B5B-96E4-2A92DA34A6FB}" srcOrd="0" destOrd="0" presId="urn:microsoft.com/office/officeart/2005/8/layout/orgChart1"/>
    <dgm:cxn modelId="{66CDBFC4-CA9B-4915-BCE6-0DEE743E3DEF}" type="presParOf" srcId="{B1E663FC-FC17-4B5B-96E4-2A92DA34A6FB}" destId="{D36DE9C1-92D0-4FEB-9DAF-3AEBE20408FB}" srcOrd="0" destOrd="0" presId="urn:microsoft.com/office/officeart/2005/8/layout/orgChart1"/>
    <dgm:cxn modelId="{ACE6E725-ADB7-4CA6-8A33-E6CD5E288361}" type="presParOf" srcId="{B1E663FC-FC17-4B5B-96E4-2A92DA34A6FB}" destId="{279E09DE-8100-4C8F-8959-1BFA7E725655}" srcOrd="1" destOrd="0" presId="urn:microsoft.com/office/officeart/2005/8/layout/orgChart1"/>
    <dgm:cxn modelId="{022BE6B9-D91E-4A05-B356-392FCDBA5D23}" type="presParOf" srcId="{FE340B8E-E585-4A43-9A58-BCBC884F313D}" destId="{540FA896-DA4B-4828-BDE2-7A7C2AB56F11}" srcOrd="1" destOrd="0" presId="urn:microsoft.com/office/officeart/2005/8/layout/orgChart1"/>
    <dgm:cxn modelId="{23355C66-E3C7-4865-AA02-55D5ECF7FF14}" type="presParOf" srcId="{FE340B8E-E585-4A43-9A58-BCBC884F313D}" destId="{2D0D6050-4A46-4400-919B-158FCEE411BD}" srcOrd="2" destOrd="0" presId="urn:microsoft.com/office/officeart/2005/8/layout/orgChart1"/>
    <dgm:cxn modelId="{E5DF2EA7-7A57-4733-A335-2F3BB3772910}" type="presParOf" srcId="{290ABE89-502E-401A-9333-A1F0A5CF2494}" destId="{0A359DD6-B5AF-4AA6-8741-5596DB71DEE1}" srcOrd="2" destOrd="0" presId="urn:microsoft.com/office/officeart/2005/8/layout/orgChart1"/>
    <dgm:cxn modelId="{9D9C2676-2B11-4D2C-A9BD-50936D284FD5}" type="presParOf" srcId="{290ABE89-502E-401A-9333-A1F0A5CF2494}" destId="{9DC43967-248F-41E0-80DB-7487C37E3AD2}" srcOrd="3" destOrd="0" presId="urn:microsoft.com/office/officeart/2005/8/layout/orgChart1"/>
    <dgm:cxn modelId="{C4BE19A9-037B-4206-BED4-1F7AB1102E7C}" type="presParOf" srcId="{9DC43967-248F-41E0-80DB-7487C37E3AD2}" destId="{0FAC6546-E866-4381-A06E-E6DB88D5513F}" srcOrd="0" destOrd="0" presId="urn:microsoft.com/office/officeart/2005/8/layout/orgChart1"/>
    <dgm:cxn modelId="{9205F407-A9C6-423C-BC7B-AA2E8DEAB739}" type="presParOf" srcId="{0FAC6546-E866-4381-A06E-E6DB88D5513F}" destId="{D50CCD19-EE7D-4CD4-A183-A293347B3A29}" srcOrd="0" destOrd="0" presId="urn:microsoft.com/office/officeart/2005/8/layout/orgChart1"/>
    <dgm:cxn modelId="{35C33A13-63D7-4BF9-82DD-9E72C196E665}" type="presParOf" srcId="{0FAC6546-E866-4381-A06E-E6DB88D5513F}" destId="{B6BF7FA9-203B-40C5-9804-49304FAD011C}" srcOrd="1" destOrd="0" presId="urn:microsoft.com/office/officeart/2005/8/layout/orgChart1"/>
    <dgm:cxn modelId="{A6B7F099-D770-4537-B7B0-4EB7DE47E324}" type="presParOf" srcId="{9DC43967-248F-41E0-80DB-7487C37E3AD2}" destId="{0F5C4F26-D851-4443-9633-7DFD04696506}" srcOrd="1" destOrd="0" presId="urn:microsoft.com/office/officeart/2005/8/layout/orgChart1"/>
    <dgm:cxn modelId="{74FB8A7B-3BDD-442A-A083-A3FF489E1475}" type="presParOf" srcId="{9DC43967-248F-41E0-80DB-7487C37E3AD2}" destId="{056B1386-FB80-411B-A8F7-B273F0C51457}" srcOrd="2" destOrd="0" presId="urn:microsoft.com/office/officeart/2005/8/layout/orgChart1"/>
    <dgm:cxn modelId="{3CAD7464-AC32-4DD4-9853-6521173126AB}" type="presParOf" srcId="{290ABE89-502E-401A-9333-A1F0A5CF2494}" destId="{CD4AAFE4-CF52-4842-93E0-FC08AD5E821D}" srcOrd="4" destOrd="0" presId="urn:microsoft.com/office/officeart/2005/8/layout/orgChart1"/>
    <dgm:cxn modelId="{D518D5E1-F0AA-47E0-87B0-ED17D06EFCBF}" type="presParOf" srcId="{290ABE89-502E-401A-9333-A1F0A5CF2494}" destId="{2923495F-BA46-4885-AD4E-9EFF7279C181}" srcOrd="5" destOrd="0" presId="urn:microsoft.com/office/officeart/2005/8/layout/orgChart1"/>
    <dgm:cxn modelId="{23179A5A-D69A-4E68-AF69-60B77B43185F}" type="presParOf" srcId="{2923495F-BA46-4885-AD4E-9EFF7279C181}" destId="{8DE91A0C-AA95-4385-8C55-200C64A4AB46}" srcOrd="0" destOrd="0" presId="urn:microsoft.com/office/officeart/2005/8/layout/orgChart1"/>
    <dgm:cxn modelId="{1FC64A30-30B7-4C4A-9BBC-55485D7C8B4F}" type="presParOf" srcId="{8DE91A0C-AA95-4385-8C55-200C64A4AB46}" destId="{012E883A-5526-4C0E-94A9-FE1BF0B2FAD9}" srcOrd="0" destOrd="0" presId="urn:microsoft.com/office/officeart/2005/8/layout/orgChart1"/>
    <dgm:cxn modelId="{8A826750-B3EA-4C3A-8F53-A22ECF6EEC8A}" type="presParOf" srcId="{8DE91A0C-AA95-4385-8C55-200C64A4AB46}" destId="{7DAFAD3B-8514-4879-91C5-F6A185CDB2B8}" srcOrd="1" destOrd="0" presId="urn:microsoft.com/office/officeart/2005/8/layout/orgChart1"/>
    <dgm:cxn modelId="{38C141FF-A40C-404E-B063-8F2805DAD25E}" type="presParOf" srcId="{2923495F-BA46-4885-AD4E-9EFF7279C181}" destId="{976B5548-4540-489F-8342-21F68CB3F2A1}" srcOrd="1" destOrd="0" presId="urn:microsoft.com/office/officeart/2005/8/layout/orgChart1"/>
    <dgm:cxn modelId="{4D2C9B91-CEFF-481C-8E58-A1F4AC9C9AB7}" type="presParOf" srcId="{2923495F-BA46-4885-AD4E-9EFF7279C181}" destId="{B8DE342D-CEA1-4AA4-A6DF-5B38FBC98A38}" srcOrd="2" destOrd="0" presId="urn:microsoft.com/office/officeart/2005/8/layout/orgChart1"/>
    <dgm:cxn modelId="{90E6EBAE-8C56-4BCE-84D3-483AA9263DD9}" type="presParOf" srcId="{290ABE89-502E-401A-9333-A1F0A5CF2494}" destId="{99DDEA02-44A5-4A53-A840-8356E370CD48}" srcOrd="6" destOrd="0" presId="urn:microsoft.com/office/officeart/2005/8/layout/orgChart1"/>
    <dgm:cxn modelId="{F62C6101-CE87-4998-AA4C-F4233A8F2610}" type="presParOf" srcId="{290ABE89-502E-401A-9333-A1F0A5CF2494}" destId="{DBA829D7-3561-4D90-A773-5557C3197E11}" srcOrd="7" destOrd="0" presId="urn:microsoft.com/office/officeart/2005/8/layout/orgChart1"/>
    <dgm:cxn modelId="{263800C7-8174-46F0-A1CE-92602FFCF81C}" type="presParOf" srcId="{DBA829D7-3561-4D90-A773-5557C3197E11}" destId="{3AAD4845-047A-4CDF-BF97-375201CBF453}" srcOrd="0" destOrd="0" presId="urn:microsoft.com/office/officeart/2005/8/layout/orgChart1"/>
    <dgm:cxn modelId="{5969C4BC-411A-47EA-A0E3-158C3A3FD398}" type="presParOf" srcId="{3AAD4845-047A-4CDF-BF97-375201CBF453}" destId="{6305854E-7370-40D0-9AAB-5414310FCDC7}" srcOrd="0" destOrd="0" presId="urn:microsoft.com/office/officeart/2005/8/layout/orgChart1"/>
    <dgm:cxn modelId="{A636C2DE-0BCD-4A61-9725-4B1C96B386D2}" type="presParOf" srcId="{3AAD4845-047A-4CDF-BF97-375201CBF453}" destId="{682899D8-CED7-4A31-B542-D50B017C39C5}" srcOrd="1" destOrd="0" presId="urn:microsoft.com/office/officeart/2005/8/layout/orgChart1"/>
    <dgm:cxn modelId="{3A522F6F-E4EF-4C66-9203-445CB18DD811}" type="presParOf" srcId="{DBA829D7-3561-4D90-A773-5557C3197E11}" destId="{B2916B3F-B531-4233-B795-A0433D55A896}" srcOrd="1" destOrd="0" presId="urn:microsoft.com/office/officeart/2005/8/layout/orgChart1"/>
    <dgm:cxn modelId="{750233F4-847B-4A55-943F-2870C8677286}" type="presParOf" srcId="{DBA829D7-3561-4D90-A773-5557C3197E11}" destId="{51B5CD77-5A09-4697-BFE2-86710570D2EB}" srcOrd="2" destOrd="0" presId="urn:microsoft.com/office/officeart/2005/8/layout/orgChart1"/>
    <dgm:cxn modelId="{8B62A4CB-9B49-40D3-AD84-BB9DF0F3B3D5}" type="presParOf" srcId="{84C1B336-4BBD-4E46-89AA-0ABA600A94AB}" destId="{86855ACB-46AB-4004-ACAC-06EC7CDFAB51}"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DDEA02-44A5-4A53-A840-8356E370CD48}">
      <dsp:nvSpPr>
        <dsp:cNvPr id="0" name=""/>
        <dsp:cNvSpPr/>
      </dsp:nvSpPr>
      <dsp:spPr>
        <a:xfrm>
          <a:off x="7438191" y="3236340"/>
          <a:ext cx="234340" cy="1264801"/>
        </a:xfrm>
        <a:custGeom>
          <a:avLst/>
          <a:gdLst/>
          <a:ahLst/>
          <a:cxnLst/>
          <a:rect l="0" t="0" r="0" b="0"/>
          <a:pathLst>
            <a:path>
              <a:moveTo>
                <a:pt x="0" y="0"/>
              </a:moveTo>
              <a:lnTo>
                <a:pt x="0" y="1264801"/>
              </a:lnTo>
              <a:lnTo>
                <a:pt x="234340" y="126480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D4AAFE4-CF52-4842-93E0-FC08AD5E821D}">
      <dsp:nvSpPr>
        <dsp:cNvPr id="0" name=""/>
        <dsp:cNvSpPr/>
      </dsp:nvSpPr>
      <dsp:spPr>
        <a:xfrm>
          <a:off x="7438191" y="3236340"/>
          <a:ext cx="2108874" cy="1263220"/>
        </a:xfrm>
        <a:custGeom>
          <a:avLst/>
          <a:gdLst/>
          <a:ahLst/>
          <a:cxnLst/>
          <a:rect l="0" t="0" r="0" b="0"/>
          <a:pathLst>
            <a:path>
              <a:moveTo>
                <a:pt x="0" y="0"/>
              </a:moveTo>
              <a:lnTo>
                <a:pt x="0" y="1263220"/>
              </a:lnTo>
              <a:lnTo>
                <a:pt x="2108874" y="126322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A359DD6-B5AF-4AA6-8741-5596DB71DEE1}">
      <dsp:nvSpPr>
        <dsp:cNvPr id="0" name=""/>
        <dsp:cNvSpPr/>
      </dsp:nvSpPr>
      <dsp:spPr>
        <a:xfrm>
          <a:off x="7170154" y="3236340"/>
          <a:ext cx="268037" cy="1273926"/>
        </a:xfrm>
        <a:custGeom>
          <a:avLst/>
          <a:gdLst/>
          <a:ahLst/>
          <a:cxnLst/>
          <a:rect l="0" t="0" r="0" b="0"/>
          <a:pathLst>
            <a:path>
              <a:moveTo>
                <a:pt x="268037" y="0"/>
              </a:moveTo>
              <a:lnTo>
                <a:pt x="268037" y="1273926"/>
              </a:lnTo>
              <a:lnTo>
                <a:pt x="0" y="1273926"/>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C52C049-47EA-4530-BBEC-9FB774F3D10F}">
      <dsp:nvSpPr>
        <dsp:cNvPr id="0" name=""/>
        <dsp:cNvSpPr/>
      </dsp:nvSpPr>
      <dsp:spPr>
        <a:xfrm>
          <a:off x="5636979" y="3236340"/>
          <a:ext cx="1801212" cy="1262716"/>
        </a:xfrm>
        <a:custGeom>
          <a:avLst/>
          <a:gdLst/>
          <a:ahLst/>
          <a:cxnLst/>
          <a:rect l="0" t="0" r="0" b="0"/>
          <a:pathLst>
            <a:path>
              <a:moveTo>
                <a:pt x="1801212" y="0"/>
              </a:moveTo>
              <a:lnTo>
                <a:pt x="1801212" y="1262716"/>
              </a:lnTo>
              <a:lnTo>
                <a:pt x="0" y="1262716"/>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75A28D3-AB5B-4465-9495-2B293922D381}">
      <dsp:nvSpPr>
        <dsp:cNvPr id="0" name=""/>
        <dsp:cNvSpPr/>
      </dsp:nvSpPr>
      <dsp:spPr>
        <a:xfrm>
          <a:off x="5333541" y="1158655"/>
          <a:ext cx="2104650" cy="1091850"/>
        </a:xfrm>
        <a:custGeom>
          <a:avLst/>
          <a:gdLst/>
          <a:ahLst/>
          <a:cxnLst/>
          <a:rect l="0" t="0" r="0" b="0"/>
          <a:pathLst>
            <a:path>
              <a:moveTo>
                <a:pt x="0" y="0"/>
              </a:moveTo>
              <a:lnTo>
                <a:pt x="0" y="856444"/>
              </a:lnTo>
              <a:lnTo>
                <a:pt x="2104650" y="856444"/>
              </a:lnTo>
              <a:lnTo>
                <a:pt x="2104650" y="109185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D23917A-584E-416F-B785-7BC59799A694}">
      <dsp:nvSpPr>
        <dsp:cNvPr id="0" name=""/>
        <dsp:cNvSpPr/>
      </dsp:nvSpPr>
      <dsp:spPr>
        <a:xfrm>
          <a:off x="2855066" y="1158655"/>
          <a:ext cx="2478475" cy="1088475"/>
        </a:xfrm>
        <a:custGeom>
          <a:avLst/>
          <a:gdLst/>
          <a:ahLst/>
          <a:cxnLst/>
          <a:rect l="0" t="0" r="0" b="0"/>
          <a:pathLst>
            <a:path>
              <a:moveTo>
                <a:pt x="2478475" y="0"/>
              </a:moveTo>
              <a:lnTo>
                <a:pt x="2478475" y="853070"/>
              </a:lnTo>
              <a:lnTo>
                <a:pt x="0" y="853070"/>
              </a:lnTo>
              <a:lnTo>
                <a:pt x="0" y="108847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3F15A60-4E4A-447B-BF82-76E1B4BD0E52}">
      <dsp:nvSpPr>
        <dsp:cNvPr id="0" name=""/>
        <dsp:cNvSpPr/>
      </dsp:nvSpPr>
      <dsp:spPr>
        <a:xfrm>
          <a:off x="3202771" y="0"/>
          <a:ext cx="4261539" cy="1158655"/>
        </a:xfrm>
        <a:prstGeom prst="rect">
          <a:avLst/>
        </a:prstGeom>
        <a:solidFill>
          <a:schemeClr val="accent2">
            <a:lumMod val="20000"/>
            <a:lumOff val="80000"/>
          </a:schemeClr>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b="1" kern="1200" dirty="0"/>
            <a:t>Indiana Avenue, LLC</a:t>
          </a:r>
        </a:p>
        <a:p>
          <a:pPr marL="0" lvl="0" indent="0" algn="ctr" defTabSz="533400">
            <a:lnSpc>
              <a:spcPct val="90000"/>
            </a:lnSpc>
            <a:spcBef>
              <a:spcPct val="0"/>
            </a:spcBef>
            <a:spcAft>
              <a:spcPct val="35000"/>
            </a:spcAft>
            <a:buNone/>
          </a:pPr>
          <a:r>
            <a:rPr lang="en-US" sz="1200" kern="1200" dirty="0">
              <a:solidFill>
                <a:sysClr val="windowText" lastClr="000000"/>
              </a:solidFill>
            </a:rPr>
            <a:t>Borrower</a:t>
          </a:r>
          <a:r>
            <a:rPr lang="en-US" sz="1200" kern="1200" dirty="0"/>
            <a:t> Entity</a:t>
          </a:r>
        </a:p>
        <a:p>
          <a:pPr marL="0" lvl="0" indent="0" algn="ctr" defTabSz="533400">
            <a:lnSpc>
              <a:spcPct val="90000"/>
            </a:lnSpc>
            <a:spcBef>
              <a:spcPct val="0"/>
            </a:spcBef>
            <a:spcAft>
              <a:spcPct val="35000"/>
            </a:spcAft>
            <a:buNone/>
          </a:pPr>
          <a:r>
            <a:rPr lang="en-US" sz="1200" kern="1200" dirty="0"/>
            <a:t>Person A, President; Person B, Vice President, Person E, Secretary</a:t>
          </a:r>
        </a:p>
      </dsp:txBody>
      <dsp:txXfrm>
        <a:off x="3202771" y="0"/>
        <a:ext cx="4261539" cy="1158655"/>
      </dsp:txXfrm>
    </dsp:sp>
    <dsp:sp modelId="{BA0C9F1C-29EE-42FB-8739-0342D85C5CAB}">
      <dsp:nvSpPr>
        <dsp:cNvPr id="0" name=""/>
        <dsp:cNvSpPr/>
      </dsp:nvSpPr>
      <dsp:spPr>
        <a:xfrm>
          <a:off x="1531043" y="2247131"/>
          <a:ext cx="2648045" cy="765494"/>
        </a:xfrm>
        <a:prstGeom prst="rect">
          <a:avLst/>
        </a:prstGeom>
        <a:solidFill>
          <a:schemeClr val="accent3">
            <a:lumMod val="40000"/>
            <a:lumOff val="60000"/>
          </a:schemeClr>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b="1" kern="1200" dirty="0"/>
            <a:t>Local Housing Non-Profit, Inc.</a:t>
          </a:r>
        </a:p>
        <a:p>
          <a:pPr marL="0" lvl="0" indent="0" algn="ctr" defTabSz="533400">
            <a:lnSpc>
              <a:spcPct val="90000"/>
            </a:lnSpc>
            <a:spcBef>
              <a:spcPct val="0"/>
            </a:spcBef>
            <a:spcAft>
              <a:spcPct val="35000"/>
            </a:spcAft>
            <a:buNone/>
          </a:pPr>
          <a:r>
            <a:rPr lang="en-US" sz="1200" b="0" kern="1200" dirty="0"/>
            <a:t>20% Member</a:t>
          </a:r>
        </a:p>
        <a:p>
          <a:pPr marL="0" lvl="0" indent="0" algn="ctr" defTabSz="533400">
            <a:lnSpc>
              <a:spcPct val="90000"/>
            </a:lnSpc>
            <a:spcBef>
              <a:spcPct val="0"/>
            </a:spcBef>
            <a:spcAft>
              <a:spcPct val="35000"/>
            </a:spcAft>
            <a:buNone/>
          </a:pPr>
          <a:r>
            <a:rPr lang="en-US" sz="1200" b="0" kern="1200" dirty="0"/>
            <a:t>Person F, Executive Director</a:t>
          </a:r>
        </a:p>
      </dsp:txBody>
      <dsp:txXfrm>
        <a:off x="1531043" y="2247131"/>
        <a:ext cx="2648045" cy="765494"/>
      </dsp:txXfrm>
    </dsp:sp>
    <dsp:sp modelId="{506B5140-B746-4BF0-83C2-A4853E6398AC}">
      <dsp:nvSpPr>
        <dsp:cNvPr id="0" name=""/>
        <dsp:cNvSpPr/>
      </dsp:nvSpPr>
      <dsp:spPr>
        <a:xfrm>
          <a:off x="5806930" y="2250505"/>
          <a:ext cx="3262521" cy="985834"/>
        </a:xfrm>
        <a:prstGeom prst="rect">
          <a:avLst/>
        </a:prstGeom>
        <a:solidFill>
          <a:schemeClr val="accent3">
            <a:lumMod val="40000"/>
            <a:lumOff val="60000"/>
          </a:schemeClr>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b="1" kern="1200" dirty="0"/>
            <a:t>Local Developer, Inc.</a:t>
          </a:r>
        </a:p>
        <a:p>
          <a:pPr marL="0" lvl="0" indent="0" algn="ctr" defTabSz="533400">
            <a:lnSpc>
              <a:spcPct val="90000"/>
            </a:lnSpc>
            <a:spcBef>
              <a:spcPct val="0"/>
            </a:spcBef>
            <a:spcAft>
              <a:spcPct val="35000"/>
            </a:spcAft>
            <a:buNone/>
          </a:pPr>
          <a:r>
            <a:rPr lang="en-US" sz="1200" b="0" kern="1200" dirty="0"/>
            <a:t>80% managing member</a:t>
          </a:r>
        </a:p>
        <a:p>
          <a:pPr marL="0" lvl="0" indent="0" algn="ctr" defTabSz="533400">
            <a:lnSpc>
              <a:spcPct val="90000"/>
            </a:lnSpc>
            <a:spcBef>
              <a:spcPct val="0"/>
            </a:spcBef>
            <a:spcAft>
              <a:spcPct val="35000"/>
            </a:spcAft>
            <a:buNone/>
          </a:pPr>
          <a:r>
            <a:rPr lang="en-US" sz="1200" b="0" kern="1200" dirty="0"/>
            <a:t>Person A, President, Person B, Vice President</a:t>
          </a:r>
        </a:p>
        <a:p>
          <a:pPr marL="0" lvl="0" indent="0" algn="ctr" defTabSz="533400">
            <a:lnSpc>
              <a:spcPct val="90000"/>
            </a:lnSpc>
            <a:spcBef>
              <a:spcPct val="0"/>
            </a:spcBef>
            <a:spcAft>
              <a:spcPct val="35000"/>
            </a:spcAft>
            <a:buNone/>
          </a:pPr>
          <a:endParaRPr lang="en-US" kern="1200" dirty="0"/>
        </a:p>
      </dsp:txBody>
      <dsp:txXfrm>
        <a:off x="5806930" y="2250505"/>
        <a:ext cx="3262521" cy="985834"/>
      </dsp:txXfrm>
    </dsp:sp>
    <dsp:sp modelId="{D36DE9C1-92D0-4FEB-9DAF-3AEBE20408FB}">
      <dsp:nvSpPr>
        <dsp:cNvPr id="0" name=""/>
        <dsp:cNvSpPr/>
      </dsp:nvSpPr>
      <dsp:spPr>
        <a:xfrm>
          <a:off x="4404999" y="4213666"/>
          <a:ext cx="1231979" cy="570780"/>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US" sz="1000" b="1" kern="1200" dirty="0"/>
            <a:t>Person A</a:t>
          </a:r>
          <a:r>
            <a:rPr lang="en-US" sz="1000" kern="1200" dirty="0"/>
            <a:t> </a:t>
          </a:r>
        </a:p>
        <a:p>
          <a:pPr marL="0" lvl="0" indent="0" algn="ctr" defTabSz="444500">
            <a:lnSpc>
              <a:spcPct val="90000"/>
            </a:lnSpc>
            <a:spcBef>
              <a:spcPct val="0"/>
            </a:spcBef>
            <a:spcAft>
              <a:spcPct val="35000"/>
            </a:spcAft>
            <a:buNone/>
          </a:pPr>
          <a:r>
            <a:rPr lang="en-US" sz="1000" kern="1200" dirty="0"/>
            <a:t>10% Managing Member </a:t>
          </a:r>
        </a:p>
      </dsp:txBody>
      <dsp:txXfrm>
        <a:off x="4404999" y="4213666"/>
        <a:ext cx="1231979" cy="570780"/>
      </dsp:txXfrm>
    </dsp:sp>
    <dsp:sp modelId="{D50CCD19-EE7D-4CD4-A183-A293347B3A29}">
      <dsp:nvSpPr>
        <dsp:cNvPr id="0" name=""/>
        <dsp:cNvSpPr/>
      </dsp:nvSpPr>
      <dsp:spPr>
        <a:xfrm>
          <a:off x="5930462" y="4204334"/>
          <a:ext cx="1239691" cy="611864"/>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US" sz="1000" b="1" kern="1200" dirty="0"/>
            <a:t>Person B</a:t>
          </a:r>
        </a:p>
        <a:p>
          <a:pPr marL="0" lvl="0" indent="0" algn="ctr" defTabSz="444500">
            <a:lnSpc>
              <a:spcPct val="90000"/>
            </a:lnSpc>
            <a:spcBef>
              <a:spcPct val="0"/>
            </a:spcBef>
            <a:spcAft>
              <a:spcPct val="35000"/>
            </a:spcAft>
            <a:buNone/>
          </a:pPr>
          <a:r>
            <a:rPr lang="en-US" sz="1000" kern="1200" dirty="0"/>
            <a:t>55% Member </a:t>
          </a:r>
        </a:p>
      </dsp:txBody>
      <dsp:txXfrm>
        <a:off x="5930462" y="4204334"/>
        <a:ext cx="1239691" cy="611864"/>
      </dsp:txXfrm>
    </dsp:sp>
    <dsp:sp modelId="{012E883A-5526-4C0E-94A9-FE1BF0B2FAD9}">
      <dsp:nvSpPr>
        <dsp:cNvPr id="0" name=""/>
        <dsp:cNvSpPr/>
      </dsp:nvSpPr>
      <dsp:spPr>
        <a:xfrm>
          <a:off x="9547066" y="4073891"/>
          <a:ext cx="1115419" cy="851339"/>
        </a:xfrm>
        <a:prstGeom prst="rect">
          <a:avLst/>
        </a:prstGeom>
        <a:solidFill>
          <a:schemeClr val="accent3">
            <a:lumMod val="40000"/>
            <a:lumOff val="60000"/>
          </a:schemeClr>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US" sz="1000" b="1" kern="1200" dirty="0"/>
            <a:t>Person D</a:t>
          </a:r>
        </a:p>
        <a:p>
          <a:pPr marL="0" lvl="0" indent="0" algn="ctr" defTabSz="444500">
            <a:lnSpc>
              <a:spcPct val="90000"/>
            </a:lnSpc>
            <a:spcBef>
              <a:spcPct val="0"/>
            </a:spcBef>
            <a:spcAft>
              <a:spcPct val="35000"/>
            </a:spcAft>
            <a:buNone/>
          </a:pPr>
          <a:r>
            <a:rPr lang="en-US" sz="1000" kern="1200" dirty="0"/>
            <a:t>20% Member </a:t>
          </a:r>
        </a:p>
        <a:p>
          <a:pPr marL="0" lvl="0" indent="0" algn="ctr" defTabSz="444500">
            <a:lnSpc>
              <a:spcPct val="90000"/>
            </a:lnSpc>
            <a:spcBef>
              <a:spcPct val="0"/>
            </a:spcBef>
            <a:spcAft>
              <a:spcPct val="35000"/>
            </a:spcAft>
            <a:buNone/>
          </a:pPr>
          <a:r>
            <a:rPr lang="en-US" sz="1000" kern="1200" dirty="0"/>
            <a:t>No Authority over day-to-day operations</a:t>
          </a:r>
        </a:p>
      </dsp:txBody>
      <dsp:txXfrm>
        <a:off x="9547066" y="4073891"/>
        <a:ext cx="1115419" cy="851339"/>
      </dsp:txXfrm>
    </dsp:sp>
    <dsp:sp modelId="{6305854E-7370-40D0-9AAB-5414310FCDC7}">
      <dsp:nvSpPr>
        <dsp:cNvPr id="0" name=""/>
        <dsp:cNvSpPr/>
      </dsp:nvSpPr>
      <dsp:spPr>
        <a:xfrm>
          <a:off x="7672532" y="4118820"/>
          <a:ext cx="1286324" cy="764642"/>
        </a:xfrm>
        <a:prstGeom prst="rect">
          <a:avLst/>
        </a:prstGeom>
        <a:solidFill>
          <a:schemeClr val="accent3">
            <a:lumMod val="40000"/>
            <a:lumOff val="60000"/>
          </a:schemeClr>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US" sz="1000" b="1" kern="1200" dirty="0"/>
            <a:t>Person C</a:t>
          </a:r>
        </a:p>
        <a:p>
          <a:pPr marL="0" lvl="0" indent="0" algn="ctr" defTabSz="444500">
            <a:lnSpc>
              <a:spcPct val="90000"/>
            </a:lnSpc>
            <a:spcBef>
              <a:spcPct val="0"/>
            </a:spcBef>
            <a:spcAft>
              <a:spcPct val="35000"/>
            </a:spcAft>
            <a:buNone/>
          </a:pPr>
          <a:r>
            <a:rPr lang="en-US" sz="1000" kern="1200" dirty="0"/>
            <a:t>10% Member </a:t>
          </a:r>
        </a:p>
        <a:p>
          <a:pPr marL="0" lvl="0" indent="0" algn="ctr" defTabSz="444500">
            <a:lnSpc>
              <a:spcPct val="90000"/>
            </a:lnSpc>
            <a:spcBef>
              <a:spcPct val="0"/>
            </a:spcBef>
            <a:spcAft>
              <a:spcPct val="35000"/>
            </a:spcAft>
            <a:buNone/>
          </a:pPr>
          <a:r>
            <a:rPr lang="en-US" sz="1000" kern="1200" dirty="0"/>
            <a:t>No Authority over day-to-day operations</a:t>
          </a:r>
        </a:p>
      </dsp:txBody>
      <dsp:txXfrm>
        <a:off x="7672532" y="4118820"/>
        <a:ext cx="1286324" cy="764642"/>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43665" cy="466417"/>
          </a:xfrm>
          <a:prstGeom prst="rect">
            <a:avLst/>
          </a:prstGeom>
        </p:spPr>
        <p:txBody>
          <a:bodyPr vert="horz" lIns="92446" tIns="46223" rIns="92446" bIns="46223" rtlCol="0"/>
          <a:lstStyle>
            <a:lvl1pPr algn="l">
              <a:defRPr sz="1200"/>
            </a:lvl1pPr>
          </a:lstStyle>
          <a:p>
            <a:endParaRPr lang="en-US"/>
          </a:p>
        </p:txBody>
      </p:sp>
      <p:sp>
        <p:nvSpPr>
          <p:cNvPr id="3" name="Date Placeholder 2"/>
          <p:cNvSpPr>
            <a:spLocks noGrp="1"/>
          </p:cNvSpPr>
          <p:nvPr>
            <p:ph type="dt" sz="quarter" idx="1"/>
          </p:nvPr>
        </p:nvSpPr>
        <p:spPr>
          <a:xfrm>
            <a:off x="3977827" y="1"/>
            <a:ext cx="3043665" cy="466417"/>
          </a:xfrm>
          <a:prstGeom prst="rect">
            <a:avLst/>
          </a:prstGeom>
        </p:spPr>
        <p:txBody>
          <a:bodyPr vert="horz" lIns="92446" tIns="46223" rIns="92446" bIns="46223" rtlCol="0"/>
          <a:lstStyle>
            <a:lvl1pPr algn="r">
              <a:defRPr sz="1200"/>
            </a:lvl1pPr>
          </a:lstStyle>
          <a:p>
            <a:fld id="{C3E4F2F1-9547-4B88-A8AE-B3B364FA1243}" type="datetimeFigureOut">
              <a:rPr lang="en-US" smtClean="0"/>
              <a:t>12/29/2016</a:t>
            </a:fld>
            <a:endParaRPr lang="en-US"/>
          </a:p>
        </p:txBody>
      </p:sp>
      <p:sp>
        <p:nvSpPr>
          <p:cNvPr id="4" name="Footer Placeholder 3"/>
          <p:cNvSpPr>
            <a:spLocks noGrp="1"/>
          </p:cNvSpPr>
          <p:nvPr>
            <p:ph type="ftr" sz="quarter" idx="2"/>
          </p:nvPr>
        </p:nvSpPr>
        <p:spPr>
          <a:xfrm>
            <a:off x="0" y="8842684"/>
            <a:ext cx="3043665" cy="466416"/>
          </a:xfrm>
          <a:prstGeom prst="rect">
            <a:avLst/>
          </a:prstGeom>
        </p:spPr>
        <p:txBody>
          <a:bodyPr vert="horz" lIns="92446" tIns="46223" rIns="92446" bIns="46223" rtlCol="0" anchor="b"/>
          <a:lstStyle>
            <a:lvl1pPr algn="l">
              <a:defRPr sz="1200"/>
            </a:lvl1pPr>
          </a:lstStyle>
          <a:p>
            <a:endParaRPr lang="en-US"/>
          </a:p>
        </p:txBody>
      </p:sp>
      <p:sp>
        <p:nvSpPr>
          <p:cNvPr id="5" name="Slide Number Placeholder 4"/>
          <p:cNvSpPr>
            <a:spLocks noGrp="1"/>
          </p:cNvSpPr>
          <p:nvPr>
            <p:ph type="sldNum" sz="quarter" idx="3"/>
          </p:nvPr>
        </p:nvSpPr>
        <p:spPr>
          <a:xfrm>
            <a:off x="3977827" y="8842684"/>
            <a:ext cx="3043665" cy="466416"/>
          </a:xfrm>
          <a:prstGeom prst="rect">
            <a:avLst/>
          </a:prstGeom>
        </p:spPr>
        <p:txBody>
          <a:bodyPr vert="horz" lIns="92446" tIns="46223" rIns="92446" bIns="46223" rtlCol="0" anchor="b"/>
          <a:lstStyle>
            <a:lvl1pPr algn="r">
              <a:defRPr sz="1200"/>
            </a:lvl1pPr>
          </a:lstStyle>
          <a:p>
            <a:fld id="{9F8BCDE3-7EE7-4A9D-A91F-497AC34CCB27}" type="slidenum">
              <a:rPr lang="en-US" smtClean="0"/>
              <a:t>‹#›</a:t>
            </a:fld>
            <a:endParaRPr lang="en-US"/>
          </a:p>
        </p:txBody>
      </p:sp>
    </p:spTree>
    <p:extLst>
      <p:ext uri="{BB962C8B-B14F-4D97-AF65-F5344CB8AC3E}">
        <p14:creationId xmlns:p14="http://schemas.microsoft.com/office/powerpoint/2010/main" val="40108476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15" tIns="46657" rIns="93315" bIns="46657" rtlCol="0"/>
          <a:lstStyle>
            <a:lvl1pPr algn="l">
              <a:defRPr sz="1200"/>
            </a:lvl1pPr>
          </a:lstStyle>
          <a:p>
            <a:endParaRPr lang="en-US"/>
          </a:p>
        </p:txBody>
      </p:sp>
      <p:sp>
        <p:nvSpPr>
          <p:cNvPr id="3" name="Date Placeholder 2"/>
          <p:cNvSpPr>
            <a:spLocks noGrp="1"/>
          </p:cNvSpPr>
          <p:nvPr>
            <p:ph type="dt" idx="1"/>
          </p:nvPr>
        </p:nvSpPr>
        <p:spPr>
          <a:xfrm>
            <a:off x="3978131" y="0"/>
            <a:ext cx="3043343" cy="465455"/>
          </a:xfrm>
          <a:prstGeom prst="rect">
            <a:avLst/>
          </a:prstGeom>
        </p:spPr>
        <p:txBody>
          <a:bodyPr vert="horz" lIns="93315" tIns="46657" rIns="93315" bIns="46657" rtlCol="0"/>
          <a:lstStyle>
            <a:lvl1pPr algn="r">
              <a:defRPr sz="1200"/>
            </a:lvl1pPr>
          </a:lstStyle>
          <a:p>
            <a:fld id="{2FD6ACB2-AE77-4215-BDE2-644FC550AF9B}" type="datetimeFigureOut">
              <a:rPr lang="en-US" smtClean="0"/>
              <a:t>12/29/2016</a:t>
            </a:fld>
            <a:endParaRPr lang="en-US"/>
          </a:p>
        </p:txBody>
      </p:sp>
      <p:sp>
        <p:nvSpPr>
          <p:cNvPr id="4" name="Slide Image Placeholder 3"/>
          <p:cNvSpPr>
            <a:spLocks noGrp="1" noRot="1" noChangeAspect="1"/>
          </p:cNvSpPr>
          <p:nvPr>
            <p:ph type="sldImg" idx="2"/>
          </p:nvPr>
        </p:nvSpPr>
        <p:spPr>
          <a:xfrm>
            <a:off x="407988" y="698500"/>
            <a:ext cx="6207125" cy="3490913"/>
          </a:xfrm>
          <a:prstGeom prst="rect">
            <a:avLst/>
          </a:prstGeom>
          <a:noFill/>
          <a:ln w="12700">
            <a:solidFill>
              <a:prstClr val="black"/>
            </a:solidFill>
          </a:ln>
        </p:spPr>
        <p:txBody>
          <a:bodyPr vert="horz" lIns="93315" tIns="46657" rIns="93315" bIns="46657" rtlCol="0" anchor="ctr"/>
          <a:lstStyle/>
          <a:p>
            <a:endParaRPr lang="en-US"/>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3315" tIns="46657" rIns="93315" bIns="46657"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3343" cy="465455"/>
          </a:xfrm>
          <a:prstGeom prst="rect">
            <a:avLst/>
          </a:prstGeom>
        </p:spPr>
        <p:txBody>
          <a:bodyPr vert="horz" lIns="93315" tIns="46657" rIns="93315" bIns="46657" rtlCol="0" anchor="b"/>
          <a:lstStyle>
            <a:lvl1pPr algn="l">
              <a:defRPr sz="1200"/>
            </a:lvl1pPr>
          </a:lstStyle>
          <a:p>
            <a:endParaRPr lang="en-US"/>
          </a:p>
        </p:txBody>
      </p:sp>
      <p:sp>
        <p:nvSpPr>
          <p:cNvPr id="7" name="Slide Number Placeholder 6"/>
          <p:cNvSpPr>
            <a:spLocks noGrp="1"/>
          </p:cNvSpPr>
          <p:nvPr>
            <p:ph type="sldNum" sz="quarter" idx="5"/>
          </p:nvPr>
        </p:nvSpPr>
        <p:spPr>
          <a:xfrm>
            <a:off x="3978131" y="8842030"/>
            <a:ext cx="3043343" cy="465455"/>
          </a:xfrm>
          <a:prstGeom prst="rect">
            <a:avLst/>
          </a:prstGeom>
        </p:spPr>
        <p:txBody>
          <a:bodyPr vert="horz" lIns="93315" tIns="46657" rIns="93315" bIns="46657" rtlCol="0" anchor="b"/>
          <a:lstStyle>
            <a:lvl1pPr algn="r">
              <a:defRPr sz="1200"/>
            </a:lvl1pPr>
          </a:lstStyle>
          <a:p>
            <a:fld id="{C9D01852-CD9E-4209-A41B-1A0DD54B7E16}" type="slidenum">
              <a:rPr lang="en-US" smtClean="0"/>
              <a:t>‹#›</a:t>
            </a:fld>
            <a:endParaRPr lang="en-US"/>
          </a:p>
        </p:txBody>
      </p:sp>
    </p:spTree>
    <p:extLst>
      <p:ext uri="{BB962C8B-B14F-4D97-AF65-F5344CB8AC3E}">
        <p14:creationId xmlns:p14="http://schemas.microsoft.com/office/powerpoint/2010/main" val="16461328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8500"/>
            <a:ext cx="6207125" cy="3490913"/>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9D01852-CD9E-4209-A41B-1A0DD54B7E16}" type="slidenum">
              <a:rPr lang="en-US" smtClean="0"/>
              <a:t>1</a:t>
            </a:fld>
            <a:endParaRPr lang="en-US"/>
          </a:p>
        </p:txBody>
      </p:sp>
    </p:spTree>
    <p:extLst>
      <p:ext uri="{BB962C8B-B14F-4D97-AF65-F5344CB8AC3E}">
        <p14:creationId xmlns:p14="http://schemas.microsoft.com/office/powerpoint/2010/main" val="39711355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8500"/>
            <a:ext cx="6207125" cy="3490913"/>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9D01852-CD9E-4209-A41B-1A0DD54B7E16}" type="slidenum">
              <a:rPr lang="en-US" smtClean="0"/>
              <a:t>10</a:t>
            </a:fld>
            <a:endParaRPr lang="en-US"/>
          </a:p>
        </p:txBody>
      </p:sp>
    </p:spTree>
    <p:extLst>
      <p:ext uri="{BB962C8B-B14F-4D97-AF65-F5344CB8AC3E}">
        <p14:creationId xmlns:p14="http://schemas.microsoft.com/office/powerpoint/2010/main" val="25814196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9D01852-CD9E-4209-A41B-1A0DD54B7E16}" type="slidenum">
              <a:rPr lang="en-US" smtClean="0"/>
              <a:t>11</a:t>
            </a:fld>
            <a:endParaRPr lang="en-US"/>
          </a:p>
        </p:txBody>
      </p:sp>
    </p:spTree>
    <p:extLst>
      <p:ext uri="{BB962C8B-B14F-4D97-AF65-F5344CB8AC3E}">
        <p14:creationId xmlns:p14="http://schemas.microsoft.com/office/powerpoint/2010/main" val="42535045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9D01852-CD9E-4209-A41B-1A0DD54B7E16}" type="slidenum">
              <a:rPr lang="en-US" smtClean="0"/>
              <a:t>12</a:t>
            </a:fld>
            <a:endParaRPr lang="en-US"/>
          </a:p>
        </p:txBody>
      </p:sp>
    </p:spTree>
    <p:extLst>
      <p:ext uri="{BB962C8B-B14F-4D97-AF65-F5344CB8AC3E}">
        <p14:creationId xmlns:p14="http://schemas.microsoft.com/office/powerpoint/2010/main" val="9586355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9D01852-CD9E-4209-A41B-1A0DD54B7E16}" type="slidenum">
              <a:rPr lang="en-US" smtClean="0"/>
              <a:t>13</a:t>
            </a:fld>
            <a:endParaRPr lang="en-US"/>
          </a:p>
        </p:txBody>
      </p:sp>
    </p:spTree>
    <p:extLst>
      <p:ext uri="{BB962C8B-B14F-4D97-AF65-F5344CB8AC3E}">
        <p14:creationId xmlns:p14="http://schemas.microsoft.com/office/powerpoint/2010/main" val="260808800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9D01852-CD9E-4209-A41B-1A0DD54B7E16}" type="slidenum">
              <a:rPr lang="en-US" smtClean="0"/>
              <a:t>14</a:t>
            </a:fld>
            <a:endParaRPr lang="en-US"/>
          </a:p>
        </p:txBody>
      </p:sp>
    </p:spTree>
    <p:extLst>
      <p:ext uri="{BB962C8B-B14F-4D97-AF65-F5344CB8AC3E}">
        <p14:creationId xmlns:p14="http://schemas.microsoft.com/office/powerpoint/2010/main" val="135462147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9D01852-CD9E-4209-A41B-1A0DD54B7E16}" type="slidenum">
              <a:rPr lang="en-US" smtClean="0"/>
              <a:t>15</a:t>
            </a:fld>
            <a:endParaRPr lang="en-US"/>
          </a:p>
        </p:txBody>
      </p:sp>
    </p:spTree>
    <p:extLst>
      <p:ext uri="{BB962C8B-B14F-4D97-AF65-F5344CB8AC3E}">
        <p14:creationId xmlns:p14="http://schemas.microsoft.com/office/powerpoint/2010/main" val="47658663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9D01852-CD9E-4209-A41B-1A0DD54B7E16}" type="slidenum">
              <a:rPr lang="en-US" smtClean="0"/>
              <a:t>16</a:t>
            </a:fld>
            <a:endParaRPr lang="en-US"/>
          </a:p>
        </p:txBody>
      </p:sp>
    </p:spTree>
    <p:extLst>
      <p:ext uri="{BB962C8B-B14F-4D97-AF65-F5344CB8AC3E}">
        <p14:creationId xmlns:p14="http://schemas.microsoft.com/office/powerpoint/2010/main" val="358995517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9D01852-CD9E-4209-A41B-1A0DD54B7E16}" type="slidenum">
              <a:rPr lang="en-US" smtClean="0"/>
              <a:t>17</a:t>
            </a:fld>
            <a:endParaRPr lang="en-US"/>
          </a:p>
        </p:txBody>
      </p:sp>
    </p:spTree>
    <p:extLst>
      <p:ext uri="{BB962C8B-B14F-4D97-AF65-F5344CB8AC3E}">
        <p14:creationId xmlns:p14="http://schemas.microsoft.com/office/powerpoint/2010/main" val="322342700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9D01852-CD9E-4209-A41B-1A0DD54B7E16}" type="slidenum">
              <a:rPr lang="en-US" smtClean="0"/>
              <a:t>18</a:t>
            </a:fld>
            <a:endParaRPr lang="en-US"/>
          </a:p>
        </p:txBody>
      </p:sp>
    </p:spTree>
    <p:extLst>
      <p:ext uri="{BB962C8B-B14F-4D97-AF65-F5344CB8AC3E}">
        <p14:creationId xmlns:p14="http://schemas.microsoft.com/office/powerpoint/2010/main" val="32041683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9D01852-CD9E-4209-A41B-1A0DD54B7E16}" type="slidenum">
              <a:rPr lang="en-US" smtClean="0"/>
              <a:t>19</a:t>
            </a:fld>
            <a:endParaRPr lang="en-US"/>
          </a:p>
        </p:txBody>
      </p:sp>
    </p:spTree>
    <p:extLst>
      <p:ext uri="{BB962C8B-B14F-4D97-AF65-F5344CB8AC3E}">
        <p14:creationId xmlns:p14="http://schemas.microsoft.com/office/powerpoint/2010/main" val="32540529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8500"/>
            <a:ext cx="6207125" cy="3490913"/>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9D01852-CD9E-4209-A41B-1A0DD54B7E16}" type="slidenum">
              <a:rPr lang="en-US" smtClean="0"/>
              <a:t>2</a:t>
            </a:fld>
            <a:endParaRPr lang="en-US"/>
          </a:p>
        </p:txBody>
      </p:sp>
    </p:spTree>
    <p:extLst>
      <p:ext uri="{BB962C8B-B14F-4D97-AF65-F5344CB8AC3E}">
        <p14:creationId xmlns:p14="http://schemas.microsoft.com/office/powerpoint/2010/main" val="88036528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9D01852-CD9E-4209-A41B-1A0DD54B7E16}" type="slidenum">
              <a:rPr lang="en-US" smtClean="0"/>
              <a:t>20</a:t>
            </a:fld>
            <a:endParaRPr lang="en-US"/>
          </a:p>
        </p:txBody>
      </p:sp>
    </p:spTree>
    <p:extLst>
      <p:ext uri="{BB962C8B-B14F-4D97-AF65-F5344CB8AC3E}">
        <p14:creationId xmlns:p14="http://schemas.microsoft.com/office/powerpoint/2010/main" val="364335385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9D01852-CD9E-4209-A41B-1A0DD54B7E16}" type="slidenum">
              <a:rPr lang="en-US" smtClean="0"/>
              <a:t>21</a:t>
            </a:fld>
            <a:endParaRPr lang="en-US"/>
          </a:p>
        </p:txBody>
      </p:sp>
    </p:spTree>
    <p:extLst>
      <p:ext uri="{BB962C8B-B14F-4D97-AF65-F5344CB8AC3E}">
        <p14:creationId xmlns:p14="http://schemas.microsoft.com/office/powerpoint/2010/main" val="423098767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9D01852-CD9E-4209-A41B-1A0DD54B7E16}" type="slidenum">
              <a:rPr lang="en-US" smtClean="0"/>
              <a:t>22</a:t>
            </a:fld>
            <a:endParaRPr lang="en-US"/>
          </a:p>
        </p:txBody>
      </p:sp>
    </p:spTree>
    <p:extLst>
      <p:ext uri="{BB962C8B-B14F-4D97-AF65-F5344CB8AC3E}">
        <p14:creationId xmlns:p14="http://schemas.microsoft.com/office/powerpoint/2010/main" val="5200248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9D01852-CD9E-4209-A41B-1A0DD54B7E16}" type="slidenum">
              <a:rPr lang="en-US" smtClean="0"/>
              <a:t>23</a:t>
            </a:fld>
            <a:endParaRPr lang="en-US"/>
          </a:p>
        </p:txBody>
      </p:sp>
    </p:spTree>
    <p:extLst>
      <p:ext uri="{BB962C8B-B14F-4D97-AF65-F5344CB8AC3E}">
        <p14:creationId xmlns:p14="http://schemas.microsoft.com/office/powerpoint/2010/main" val="202967949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9D01852-CD9E-4209-A41B-1A0DD54B7E16}" type="slidenum">
              <a:rPr lang="en-US" smtClean="0"/>
              <a:t>24</a:t>
            </a:fld>
            <a:endParaRPr lang="en-US"/>
          </a:p>
        </p:txBody>
      </p:sp>
    </p:spTree>
    <p:extLst>
      <p:ext uri="{BB962C8B-B14F-4D97-AF65-F5344CB8AC3E}">
        <p14:creationId xmlns:p14="http://schemas.microsoft.com/office/powerpoint/2010/main" val="5448623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8500"/>
            <a:ext cx="6207125" cy="3490913"/>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9D01852-CD9E-4209-A41B-1A0DD54B7E16}" type="slidenum">
              <a:rPr lang="en-US" smtClean="0"/>
              <a:t>25</a:t>
            </a:fld>
            <a:endParaRPr lang="en-US"/>
          </a:p>
        </p:txBody>
      </p:sp>
    </p:spTree>
    <p:extLst>
      <p:ext uri="{BB962C8B-B14F-4D97-AF65-F5344CB8AC3E}">
        <p14:creationId xmlns:p14="http://schemas.microsoft.com/office/powerpoint/2010/main" val="160820348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8500"/>
            <a:ext cx="6207125" cy="3490913"/>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9D01852-CD9E-4209-A41B-1A0DD54B7E16}" type="slidenum">
              <a:rPr lang="en-US" smtClean="0"/>
              <a:t>26</a:t>
            </a:fld>
            <a:endParaRPr lang="en-US"/>
          </a:p>
        </p:txBody>
      </p:sp>
    </p:spTree>
    <p:extLst>
      <p:ext uri="{BB962C8B-B14F-4D97-AF65-F5344CB8AC3E}">
        <p14:creationId xmlns:p14="http://schemas.microsoft.com/office/powerpoint/2010/main" val="405603335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9D01852-CD9E-4209-A41B-1A0DD54B7E16}" type="slidenum">
              <a:rPr lang="en-US" smtClean="0"/>
              <a:t>27</a:t>
            </a:fld>
            <a:endParaRPr lang="en-US"/>
          </a:p>
        </p:txBody>
      </p:sp>
    </p:spTree>
    <p:extLst>
      <p:ext uri="{BB962C8B-B14F-4D97-AF65-F5344CB8AC3E}">
        <p14:creationId xmlns:p14="http://schemas.microsoft.com/office/powerpoint/2010/main" val="68939771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8500"/>
            <a:ext cx="6207125" cy="3490913"/>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9D01852-CD9E-4209-A41B-1A0DD54B7E16}" type="slidenum">
              <a:rPr lang="en-US" smtClean="0"/>
              <a:t>28</a:t>
            </a:fld>
            <a:endParaRPr lang="en-US"/>
          </a:p>
        </p:txBody>
      </p:sp>
    </p:spTree>
    <p:extLst>
      <p:ext uri="{BB962C8B-B14F-4D97-AF65-F5344CB8AC3E}">
        <p14:creationId xmlns:p14="http://schemas.microsoft.com/office/powerpoint/2010/main" val="380840177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8500"/>
            <a:ext cx="6207125" cy="3490913"/>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9D01852-CD9E-4209-A41B-1A0DD54B7E16}" type="slidenum">
              <a:rPr lang="en-US" smtClean="0"/>
              <a:t>29</a:t>
            </a:fld>
            <a:endParaRPr lang="en-US"/>
          </a:p>
        </p:txBody>
      </p:sp>
    </p:spTree>
    <p:extLst>
      <p:ext uri="{BB962C8B-B14F-4D97-AF65-F5344CB8AC3E}">
        <p14:creationId xmlns:p14="http://schemas.microsoft.com/office/powerpoint/2010/main" val="33570863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8500"/>
            <a:ext cx="6207125" cy="3490913"/>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9D01852-CD9E-4209-A41B-1A0DD54B7E16}" type="slidenum">
              <a:rPr lang="en-US" smtClean="0"/>
              <a:t>3</a:t>
            </a:fld>
            <a:endParaRPr lang="en-US"/>
          </a:p>
        </p:txBody>
      </p:sp>
    </p:spTree>
    <p:extLst>
      <p:ext uri="{BB962C8B-B14F-4D97-AF65-F5344CB8AC3E}">
        <p14:creationId xmlns:p14="http://schemas.microsoft.com/office/powerpoint/2010/main" val="231255343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8500"/>
            <a:ext cx="6207125" cy="3490913"/>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9D01852-CD9E-4209-A41B-1A0DD54B7E16}" type="slidenum">
              <a:rPr lang="en-US" smtClean="0"/>
              <a:t>30</a:t>
            </a:fld>
            <a:endParaRPr lang="en-US"/>
          </a:p>
        </p:txBody>
      </p:sp>
    </p:spTree>
    <p:extLst>
      <p:ext uri="{BB962C8B-B14F-4D97-AF65-F5344CB8AC3E}">
        <p14:creationId xmlns:p14="http://schemas.microsoft.com/office/powerpoint/2010/main" val="382179945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8500"/>
            <a:ext cx="6207125" cy="3490913"/>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9D01852-CD9E-4209-A41B-1A0DD54B7E16}" type="slidenum">
              <a:rPr lang="en-US" smtClean="0"/>
              <a:t>31</a:t>
            </a:fld>
            <a:endParaRPr lang="en-US"/>
          </a:p>
        </p:txBody>
      </p:sp>
    </p:spTree>
    <p:extLst>
      <p:ext uri="{BB962C8B-B14F-4D97-AF65-F5344CB8AC3E}">
        <p14:creationId xmlns:p14="http://schemas.microsoft.com/office/powerpoint/2010/main" val="176757714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8500"/>
            <a:ext cx="6207125" cy="3490913"/>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9D01852-CD9E-4209-A41B-1A0DD54B7E16}" type="slidenum">
              <a:rPr lang="en-US" smtClean="0"/>
              <a:t>32</a:t>
            </a:fld>
            <a:endParaRPr lang="en-US"/>
          </a:p>
        </p:txBody>
      </p:sp>
    </p:spTree>
    <p:extLst>
      <p:ext uri="{BB962C8B-B14F-4D97-AF65-F5344CB8AC3E}">
        <p14:creationId xmlns:p14="http://schemas.microsoft.com/office/powerpoint/2010/main" val="416250643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9D01852-CD9E-4209-A41B-1A0DD54B7E16}" type="slidenum">
              <a:rPr lang="en-US" smtClean="0"/>
              <a:t>33</a:t>
            </a:fld>
            <a:endParaRPr lang="en-US"/>
          </a:p>
        </p:txBody>
      </p:sp>
    </p:spTree>
    <p:extLst>
      <p:ext uri="{BB962C8B-B14F-4D97-AF65-F5344CB8AC3E}">
        <p14:creationId xmlns:p14="http://schemas.microsoft.com/office/powerpoint/2010/main" val="422813684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8500"/>
            <a:ext cx="6207125" cy="3490913"/>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9D01852-CD9E-4209-A41B-1A0DD54B7E16}" type="slidenum">
              <a:rPr lang="en-US" smtClean="0"/>
              <a:t>34</a:t>
            </a:fld>
            <a:endParaRPr lang="en-US"/>
          </a:p>
        </p:txBody>
      </p:sp>
    </p:spTree>
    <p:extLst>
      <p:ext uri="{BB962C8B-B14F-4D97-AF65-F5344CB8AC3E}">
        <p14:creationId xmlns:p14="http://schemas.microsoft.com/office/powerpoint/2010/main" val="341256723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8500"/>
            <a:ext cx="6207125" cy="3490913"/>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9D01852-CD9E-4209-A41B-1A0DD54B7E16}" type="slidenum">
              <a:rPr lang="en-US" smtClean="0"/>
              <a:t>35</a:t>
            </a:fld>
            <a:endParaRPr lang="en-US"/>
          </a:p>
        </p:txBody>
      </p:sp>
    </p:spTree>
    <p:extLst>
      <p:ext uri="{BB962C8B-B14F-4D97-AF65-F5344CB8AC3E}">
        <p14:creationId xmlns:p14="http://schemas.microsoft.com/office/powerpoint/2010/main" val="346209846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8500"/>
            <a:ext cx="6207125" cy="3490913"/>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9D01852-CD9E-4209-A41B-1A0DD54B7E16}" type="slidenum">
              <a:rPr lang="en-US" smtClean="0"/>
              <a:t>36</a:t>
            </a:fld>
            <a:endParaRPr lang="en-US"/>
          </a:p>
        </p:txBody>
      </p:sp>
    </p:spTree>
    <p:extLst>
      <p:ext uri="{BB962C8B-B14F-4D97-AF65-F5344CB8AC3E}">
        <p14:creationId xmlns:p14="http://schemas.microsoft.com/office/powerpoint/2010/main" val="164186375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9D01852-CD9E-4209-A41B-1A0DD54B7E16}" type="slidenum">
              <a:rPr lang="en-US" smtClean="0"/>
              <a:t>37</a:t>
            </a:fld>
            <a:endParaRPr lang="en-US"/>
          </a:p>
        </p:txBody>
      </p:sp>
    </p:spTree>
    <p:extLst>
      <p:ext uri="{BB962C8B-B14F-4D97-AF65-F5344CB8AC3E}">
        <p14:creationId xmlns:p14="http://schemas.microsoft.com/office/powerpoint/2010/main" val="337292788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8500"/>
            <a:ext cx="6207125" cy="3490913"/>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9D01852-CD9E-4209-A41B-1A0DD54B7E16}" type="slidenum">
              <a:rPr lang="en-US" smtClean="0"/>
              <a:t>38</a:t>
            </a:fld>
            <a:endParaRPr lang="en-US"/>
          </a:p>
        </p:txBody>
      </p:sp>
    </p:spTree>
    <p:extLst>
      <p:ext uri="{BB962C8B-B14F-4D97-AF65-F5344CB8AC3E}">
        <p14:creationId xmlns:p14="http://schemas.microsoft.com/office/powerpoint/2010/main" val="408672111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9D01852-CD9E-4209-A41B-1A0DD54B7E16}" type="slidenum">
              <a:rPr lang="en-US" smtClean="0"/>
              <a:t>39</a:t>
            </a:fld>
            <a:endParaRPr lang="en-US"/>
          </a:p>
        </p:txBody>
      </p:sp>
    </p:spTree>
    <p:extLst>
      <p:ext uri="{BB962C8B-B14F-4D97-AF65-F5344CB8AC3E}">
        <p14:creationId xmlns:p14="http://schemas.microsoft.com/office/powerpoint/2010/main" val="16347852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8500"/>
            <a:ext cx="6207125" cy="3490913"/>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9D01852-CD9E-4209-A41B-1A0DD54B7E16}" type="slidenum">
              <a:rPr lang="en-US" smtClean="0"/>
              <a:t>4</a:t>
            </a:fld>
            <a:endParaRPr lang="en-US"/>
          </a:p>
        </p:txBody>
      </p:sp>
    </p:spTree>
    <p:extLst>
      <p:ext uri="{BB962C8B-B14F-4D97-AF65-F5344CB8AC3E}">
        <p14:creationId xmlns:p14="http://schemas.microsoft.com/office/powerpoint/2010/main" val="465486643"/>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9D01852-CD9E-4209-A41B-1A0DD54B7E16}" type="slidenum">
              <a:rPr lang="en-US" smtClean="0"/>
              <a:t>40</a:t>
            </a:fld>
            <a:endParaRPr lang="en-US"/>
          </a:p>
        </p:txBody>
      </p:sp>
    </p:spTree>
    <p:extLst>
      <p:ext uri="{BB962C8B-B14F-4D97-AF65-F5344CB8AC3E}">
        <p14:creationId xmlns:p14="http://schemas.microsoft.com/office/powerpoint/2010/main" val="54496368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9D01852-CD9E-4209-A41B-1A0DD54B7E16}" type="slidenum">
              <a:rPr lang="en-US" smtClean="0"/>
              <a:t>41</a:t>
            </a:fld>
            <a:endParaRPr lang="en-US"/>
          </a:p>
        </p:txBody>
      </p:sp>
    </p:spTree>
    <p:extLst>
      <p:ext uri="{BB962C8B-B14F-4D97-AF65-F5344CB8AC3E}">
        <p14:creationId xmlns:p14="http://schemas.microsoft.com/office/powerpoint/2010/main" val="119005365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8500"/>
            <a:ext cx="6207125" cy="3490913"/>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9D01852-CD9E-4209-A41B-1A0DD54B7E16}" type="slidenum">
              <a:rPr lang="en-US" smtClean="0"/>
              <a:t>42</a:t>
            </a:fld>
            <a:endParaRPr lang="en-US"/>
          </a:p>
        </p:txBody>
      </p:sp>
    </p:spTree>
    <p:extLst>
      <p:ext uri="{BB962C8B-B14F-4D97-AF65-F5344CB8AC3E}">
        <p14:creationId xmlns:p14="http://schemas.microsoft.com/office/powerpoint/2010/main" val="200188028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9D01852-CD9E-4209-A41B-1A0DD54B7E16}" type="slidenum">
              <a:rPr lang="en-US" smtClean="0"/>
              <a:t>43</a:t>
            </a:fld>
            <a:endParaRPr lang="en-US"/>
          </a:p>
        </p:txBody>
      </p:sp>
    </p:spTree>
    <p:extLst>
      <p:ext uri="{BB962C8B-B14F-4D97-AF65-F5344CB8AC3E}">
        <p14:creationId xmlns:p14="http://schemas.microsoft.com/office/powerpoint/2010/main" val="269360793"/>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9D01852-CD9E-4209-A41B-1A0DD54B7E16}" type="slidenum">
              <a:rPr lang="en-US" smtClean="0"/>
              <a:t>44</a:t>
            </a:fld>
            <a:endParaRPr lang="en-US"/>
          </a:p>
        </p:txBody>
      </p:sp>
    </p:spTree>
    <p:extLst>
      <p:ext uri="{BB962C8B-B14F-4D97-AF65-F5344CB8AC3E}">
        <p14:creationId xmlns:p14="http://schemas.microsoft.com/office/powerpoint/2010/main" val="243958609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8500"/>
            <a:ext cx="6207125" cy="3490913"/>
          </a:xfrm>
        </p:spPr>
      </p:sp>
      <p:sp>
        <p:nvSpPr>
          <p:cNvPr id="3" name="Notes Placeholder 2"/>
          <p:cNvSpPr>
            <a:spLocks noGrp="1"/>
          </p:cNvSpPr>
          <p:nvPr>
            <p:ph type="body" idx="1"/>
          </p:nvPr>
        </p:nvSpPr>
        <p:spPr/>
        <p:txBody>
          <a:bodyPr/>
          <a:lstStyle/>
          <a:p>
            <a:pPr lvl="0" fontAlgn="auto" hangingPunct="1"/>
            <a:endParaRPr lang="en-US" dirty="0"/>
          </a:p>
        </p:txBody>
      </p:sp>
      <p:sp>
        <p:nvSpPr>
          <p:cNvPr id="4" name="Slide Number Placeholder 3"/>
          <p:cNvSpPr>
            <a:spLocks noGrp="1"/>
          </p:cNvSpPr>
          <p:nvPr>
            <p:ph type="sldNum" sz="quarter" idx="10"/>
          </p:nvPr>
        </p:nvSpPr>
        <p:spPr/>
        <p:txBody>
          <a:bodyPr/>
          <a:lstStyle/>
          <a:p>
            <a:fld id="{C9D01852-CD9E-4209-A41B-1A0DD54B7E16}" type="slidenum">
              <a:rPr lang="en-US" smtClean="0"/>
              <a:t>45</a:t>
            </a:fld>
            <a:endParaRPr lang="en-US"/>
          </a:p>
        </p:txBody>
      </p:sp>
    </p:spTree>
    <p:extLst>
      <p:ext uri="{BB962C8B-B14F-4D97-AF65-F5344CB8AC3E}">
        <p14:creationId xmlns:p14="http://schemas.microsoft.com/office/powerpoint/2010/main" val="288412493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9D01852-CD9E-4209-A41B-1A0DD54B7E16}" type="slidenum">
              <a:rPr lang="en-US" smtClean="0"/>
              <a:t>46</a:t>
            </a:fld>
            <a:endParaRPr lang="en-US"/>
          </a:p>
        </p:txBody>
      </p:sp>
    </p:spTree>
    <p:extLst>
      <p:ext uri="{BB962C8B-B14F-4D97-AF65-F5344CB8AC3E}">
        <p14:creationId xmlns:p14="http://schemas.microsoft.com/office/powerpoint/2010/main" val="3063663140"/>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8500"/>
            <a:ext cx="6207125" cy="3490913"/>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9D01852-CD9E-4209-A41B-1A0DD54B7E16}" type="slidenum">
              <a:rPr lang="en-US" smtClean="0"/>
              <a:t>47</a:t>
            </a:fld>
            <a:endParaRPr lang="en-US"/>
          </a:p>
        </p:txBody>
      </p:sp>
    </p:spTree>
    <p:extLst>
      <p:ext uri="{BB962C8B-B14F-4D97-AF65-F5344CB8AC3E}">
        <p14:creationId xmlns:p14="http://schemas.microsoft.com/office/powerpoint/2010/main" val="4093823686"/>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8500"/>
            <a:ext cx="6207125" cy="3490913"/>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9D01852-CD9E-4209-A41B-1A0DD54B7E16}" type="slidenum">
              <a:rPr lang="en-US" smtClean="0"/>
              <a:t>48</a:t>
            </a:fld>
            <a:endParaRPr lang="en-US"/>
          </a:p>
        </p:txBody>
      </p:sp>
    </p:spTree>
    <p:extLst>
      <p:ext uri="{BB962C8B-B14F-4D97-AF65-F5344CB8AC3E}">
        <p14:creationId xmlns:p14="http://schemas.microsoft.com/office/powerpoint/2010/main" val="2773178434"/>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8500"/>
            <a:ext cx="6207125" cy="3490913"/>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9D01852-CD9E-4209-A41B-1A0DD54B7E16}" type="slidenum">
              <a:rPr lang="en-US" smtClean="0"/>
              <a:t>49</a:t>
            </a:fld>
            <a:endParaRPr lang="en-US"/>
          </a:p>
        </p:txBody>
      </p:sp>
    </p:spTree>
    <p:extLst>
      <p:ext uri="{BB962C8B-B14F-4D97-AF65-F5344CB8AC3E}">
        <p14:creationId xmlns:p14="http://schemas.microsoft.com/office/powerpoint/2010/main" val="38761981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8500"/>
            <a:ext cx="6207125" cy="3490913"/>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9D01852-CD9E-4209-A41B-1A0DD54B7E16}" type="slidenum">
              <a:rPr lang="en-US" smtClean="0"/>
              <a:t>5</a:t>
            </a:fld>
            <a:endParaRPr lang="en-US"/>
          </a:p>
        </p:txBody>
      </p:sp>
    </p:spTree>
    <p:extLst>
      <p:ext uri="{BB962C8B-B14F-4D97-AF65-F5344CB8AC3E}">
        <p14:creationId xmlns:p14="http://schemas.microsoft.com/office/powerpoint/2010/main" val="967143176"/>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9D01852-CD9E-4209-A41B-1A0DD54B7E16}" type="slidenum">
              <a:rPr lang="en-US" smtClean="0"/>
              <a:t>50</a:t>
            </a:fld>
            <a:endParaRPr lang="en-US"/>
          </a:p>
        </p:txBody>
      </p:sp>
    </p:spTree>
    <p:extLst>
      <p:ext uri="{BB962C8B-B14F-4D97-AF65-F5344CB8AC3E}">
        <p14:creationId xmlns:p14="http://schemas.microsoft.com/office/powerpoint/2010/main" val="2243259405"/>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8500"/>
            <a:ext cx="6207125" cy="3490913"/>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9D01852-CD9E-4209-A41B-1A0DD54B7E16}" type="slidenum">
              <a:rPr lang="en-US" smtClean="0"/>
              <a:t>51</a:t>
            </a:fld>
            <a:endParaRPr lang="en-US"/>
          </a:p>
        </p:txBody>
      </p:sp>
    </p:spTree>
    <p:extLst>
      <p:ext uri="{BB962C8B-B14F-4D97-AF65-F5344CB8AC3E}">
        <p14:creationId xmlns:p14="http://schemas.microsoft.com/office/powerpoint/2010/main" val="2710136197"/>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9D01852-CD9E-4209-A41B-1A0DD54B7E16}" type="slidenum">
              <a:rPr lang="en-US" smtClean="0"/>
              <a:t>52</a:t>
            </a:fld>
            <a:endParaRPr lang="en-US"/>
          </a:p>
        </p:txBody>
      </p:sp>
    </p:spTree>
    <p:extLst>
      <p:ext uri="{BB962C8B-B14F-4D97-AF65-F5344CB8AC3E}">
        <p14:creationId xmlns:p14="http://schemas.microsoft.com/office/powerpoint/2010/main" val="3833627398"/>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8500"/>
            <a:ext cx="6207125" cy="3490913"/>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9D01852-CD9E-4209-A41B-1A0DD54B7E16}" type="slidenum">
              <a:rPr lang="en-US" smtClean="0"/>
              <a:t>53</a:t>
            </a:fld>
            <a:endParaRPr lang="en-US"/>
          </a:p>
        </p:txBody>
      </p:sp>
    </p:spTree>
    <p:extLst>
      <p:ext uri="{BB962C8B-B14F-4D97-AF65-F5344CB8AC3E}">
        <p14:creationId xmlns:p14="http://schemas.microsoft.com/office/powerpoint/2010/main" val="3900797974"/>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9D01852-CD9E-4209-A41B-1A0DD54B7E16}" type="slidenum">
              <a:rPr lang="en-US" smtClean="0"/>
              <a:t>54</a:t>
            </a:fld>
            <a:endParaRPr lang="en-US"/>
          </a:p>
        </p:txBody>
      </p:sp>
    </p:spTree>
    <p:extLst>
      <p:ext uri="{BB962C8B-B14F-4D97-AF65-F5344CB8AC3E}">
        <p14:creationId xmlns:p14="http://schemas.microsoft.com/office/powerpoint/2010/main" val="906521838"/>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8500"/>
            <a:ext cx="6207125" cy="3490913"/>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9D01852-CD9E-4209-A41B-1A0DD54B7E16}" type="slidenum">
              <a:rPr lang="en-US" smtClean="0"/>
              <a:t>55</a:t>
            </a:fld>
            <a:endParaRPr lang="en-US"/>
          </a:p>
        </p:txBody>
      </p:sp>
    </p:spTree>
    <p:extLst>
      <p:ext uri="{BB962C8B-B14F-4D97-AF65-F5344CB8AC3E}">
        <p14:creationId xmlns:p14="http://schemas.microsoft.com/office/powerpoint/2010/main" val="2059468780"/>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8500"/>
            <a:ext cx="6207125" cy="3490913"/>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9D01852-CD9E-4209-A41B-1A0DD54B7E16}" type="slidenum">
              <a:rPr lang="en-US" smtClean="0"/>
              <a:t>56</a:t>
            </a:fld>
            <a:endParaRPr lang="en-US"/>
          </a:p>
        </p:txBody>
      </p:sp>
    </p:spTree>
    <p:extLst>
      <p:ext uri="{BB962C8B-B14F-4D97-AF65-F5344CB8AC3E}">
        <p14:creationId xmlns:p14="http://schemas.microsoft.com/office/powerpoint/2010/main" val="1219125909"/>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9D01852-CD9E-4209-A41B-1A0DD54B7E16}" type="slidenum">
              <a:rPr lang="en-US" smtClean="0"/>
              <a:t>57</a:t>
            </a:fld>
            <a:endParaRPr lang="en-US"/>
          </a:p>
        </p:txBody>
      </p:sp>
    </p:spTree>
    <p:extLst>
      <p:ext uri="{BB962C8B-B14F-4D97-AF65-F5344CB8AC3E}">
        <p14:creationId xmlns:p14="http://schemas.microsoft.com/office/powerpoint/2010/main" val="1725963726"/>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9D01852-CD9E-4209-A41B-1A0DD54B7E16}" type="slidenum">
              <a:rPr lang="en-US" smtClean="0"/>
              <a:t>58</a:t>
            </a:fld>
            <a:endParaRPr lang="en-US"/>
          </a:p>
        </p:txBody>
      </p:sp>
    </p:spTree>
    <p:extLst>
      <p:ext uri="{BB962C8B-B14F-4D97-AF65-F5344CB8AC3E}">
        <p14:creationId xmlns:p14="http://schemas.microsoft.com/office/powerpoint/2010/main" val="2289925220"/>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9D01852-CD9E-4209-A41B-1A0DD54B7E16}" type="slidenum">
              <a:rPr lang="en-US" smtClean="0"/>
              <a:t>59</a:t>
            </a:fld>
            <a:endParaRPr lang="en-US"/>
          </a:p>
        </p:txBody>
      </p:sp>
    </p:spTree>
    <p:extLst>
      <p:ext uri="{BB962C8B-B14F-4D97-AF65-F5344CB8AC3E}">
        <p14:creationId xmlns:p14="http://schemas.microsoft.com/office/powerpoint/2010/main" val="19315597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8500"/>
            <a:ext cx="6207125" cy="3490913"/>
          </a:xfrm>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C9D01852-CD9E-4209-A41B-1A0DD54B7E16}" type="slidenum">
              <a:rPr lang="en-US" smtClean="0"/>
              <a:t>6</a:t>
            </a:fld>
            <a:endParaRPr lang="en-US"/>
          </a:p>
        </p:txBody>
      </p:sp>
    </p:spTree>
    <p:extLst>
      <p:ext uri="{BB962C8B-B14F-4D97-AF65-F5344CB8AC3E}">
        <p14:creationId xmlns:p14="http://schemas.microsoft.com/office/powerpoint/2010/main" val="16417410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8500"/>
            <a:ext cx="6207125" cy="3490913"/>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9D01852-CD9E-4209-A41B-1A0DD54B7E16}" type="slidenum">
              <a:rPr lang="en-US" smtClean="0"/>
              <a:t>7</a:t>
            </a:fld>
            <a:endParaRPr lang="en-US"/>
          </a:p>
        </p:txBody>
      </p:sp>
    </p:spTree>
    <p:extLst>
      <p:ext uri="{BB962C8B-B14F-4D97-AF65-F5344CB8AC3E}">
        <p14:creationId xmlns:p14="http://schemas.microsoft.com/office/powerpoint/2010/main" val="9408750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8500"/>
            <a:ext cx="6207125" cy="3490913"/>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9D01852-CD9E-4209-A41B-1A0DD54B7E16}" type="slidenum">
              <a:rPr lang="en-US" smtClean="0"/>
              <a:t>8</a:t>
            </a:fld>
            <a:endParaRPr lang="en-US"/>
          </a:p>
        </p:txBody>
      </p:sp>
    </p:spTree>
    <p:extLst>
      <p:ext uri="{BB962C8B-B14F-4D97-AF65-F5344CB8AC3E}">
        <p14:creationId xmlns:p14="http://schemas.microsoft.com/office/powerpoint/2010/main" val="10217507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8500"/>
            <a:ext cx="6207125" cy="3490913"/>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9D01852-CD9E-4209-A41B-1A0DD54B7E16}" type="slidenum">
              <a:rPr lang="en-US" smtClean="0"/>
              <a:t>9</a:t>
            </a:fld>
            <a:endParaRPr lang="en-US"/>
          </a:p>
        </p:txBody>
      </p:sp>
    </p:spTree>
    <p:extLst>
      <p:ext uri="{BB962C8B-B14F-4D97-AF65-F5344CB8AC3E}">
        <p14:creationId xmlns:p14="http://schemas.microsoft.com/office/powerpoint/2010/main" val="169676004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4B9C534-3BA7-44E6-9915-67C70FCBD493}" type="datetime1">
              <a:rPr lang="en-US" smtClean="0"/>
              <a:t>12/29/2016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E29E33-B620-47F9-BB04-8846C2A5AFCC}" type="slidenum">
              <a:rPr kumimoji="0" lang="en-US" smtClean="0"/>
              <a:pPr/>
              <a:t>‹#›</a:t>
            </a:fld>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F21144A-8EFE-4ADC-8BB8-35283DA710C5}" type="datetime1">
              <a:rPr lang="en-US" smtClean="0"/>
              <a:t>12/29/2016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35BF7B-F4BA-064F-8313-92D42CD4D70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362CE98-39B4-4512-BC96-AADDE01D83C5}" type="datetime1">
              <a:rPr lang="en-US" smtClean="0"/>
              <a:t>12/29/2016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35BF7B-F4BA-064F-8313-92D42CD4D70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D2C2D71-07D7-4651-B48C-B91DC3E48648}" type="datetime1">
              <a:rPr lang="en-US" smtClean="0"/>
              <a:t>12/29/2016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35BF7B-F4BA-064F-8313-92D42CD4D70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F1B4177-E005-45EE-9DFB-BD425F9BB4EE}" type="datetime1">
              <a:rPr lang="en-US" smtClean="0"/>
              <a:t>12/29/2016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35BF7B-F4BA-064F-8313-92D42CD4D709}"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B4A0711-9132-450B-9064-7494A1DC5C38}" type="datetime1">
              <a:rPr lang="en-US" smtClean="0"/>
              <a:t>12/29/2016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35BF7B-F4BA-064F-8313-92D42CD4D709}"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FC35415-57D2-4633-BF13-879495E97B28}" type="datetime1">
              <a:rPr lang="en-US" smtClean="0"/>
              <a:t>12/29/2016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35BF7B-F4BA-064F-8313-92D42CD4D709}"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F55FDC4-104F-44F3-99BB-78000A8CA344}" type="datetime1">
              <a:rPr lang="en-US" smtClean="0"/>
              <a:t>12/29/2016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35BF7B-F4BA-064F-8313-92D42CD4D70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F74BD5-DE9E-4D7A-B71C-A3BBE1A8BA77}" type="datetime1">
              <a:rPr lang="en-US" smtClean="0"/>
              <a:t>12/29/2016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35BF7B-F4BA-064F-8313-92D42CD4D70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994C701-2EA1-4383-9815-BAA2C2B9D380}" type="datetime1">
              <a:rPr lang="en-US" smtClean="0"/>
              <a:t>12/29/2016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9E29E33-B620-47F9-BB04-8846C2A5AFCC}" type="slidenum">
              <a:rPr kumimoji="0" lang="en-US" smtClean="0"/>
              <a:pPr/>
              <a:t>‹#›</a:t>
            </a:fld>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6DD0FD1-4D18-4E17-AC37-D8B1C5D0F769}" type="datetime1">
              <a:rPr lang="en-US" smtClean="0"/>
              <a:t>12/29/2016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35BF7B-F4BA-064F-8313-92D42CD4D709}"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13"/>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8B2F52-4001-4573-9FEC-47D4E63BFB2C}" type="datetime1">
              <a:rPr lang="en-US" smtClean="0"/>
              <a:t>12/29/2016</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35BF7B-F4BA-064F-8313-92D42CD4D70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hyperlink" Target="mailto:MF_PreviousParticipation@hud.gov"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 Id="rId5" Type="http://schemas.openxmlformats.org/officeDocument/2006/relationships/hyperlink" Target="mailto:Hospitals@hud.gov" TargetMode="External"/><Relationship Id="rId4" Type="http://schemas.openxmlformats.org/officeDocument/2006/relationships/hyperlink" Target="mailto:LeanThinking@hud.gov" TargetMode="Externa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portal.hud.gov/hudportal/documents/huddoc?id=16-15hsgn.pdf"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hyperlink" Target="mailto:MF_PreviousParticipation@hud.gov" TargetMode="External"/><Relationship Id="rId2" Type="http://schemas.openxmlformats.org/officeDocument/2006/relationships/notesSlide" Target="../notesSlides/notesSlide59.xml"/><Relationship Id="rId1" Type="http://schemas.openxmlformats.org/officeDocument/2006/relationships/slideLayout" Target="../slideLayouts/slideLayout2.xml"/><Relationship Id="rId5" Type="http://schemas.openxmlformats.org/officeDocument/2006/relationships/hyperlink" Target="mailto:Hospitals@hud.gov" TargetMode="External"/><Relationship Id="rId4" Type="http://schemas.openxmlformats.org/officeDocument/2006/relationships/hyperlink" Target="mailto:LeanThinking@hud.gov"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Previous Participation Training</a:t>
            </a:r>
          </a:p>
        </p:txBody>
      </p:sp>
      <p:sp>
        <p:nvSpPr>
          <p:cNvPr id="3" name="Subtitle 2"/>
          <p:cNvSpPr>
            <a:spLocks noGrp="1"/>
          </p:cNvSpPr>
          <p:nvPr>
            <p:ph type="subTitle" idx="1"/>
          </p:nvPr>
        </p:nvSpPr>
        <p:spPr/>
        <p:txBody>
          <a:bodyPr>
            <a:normAutofit fontScale="85000" lnSpcReduction="20000"/>
          </a:bodyPr>
          <a:lstStyle/>
          <a:p>
            <a:r>
              <a:rPr lang="en-US" dirty="0"/>
              <a:t>Presented by: </a:t>
            </a:r>
          </a:p>
          <a:p>
            <a:r>
              <a:rPr lang="en-US" dirty="0"/>
              <a:t>Office of Multifamily Housing, </a:t>
            </a:r>
          </a:p>
          <a:p>
            <a:r>
              <a:rPr lang="en-US" dirty="0"/>
              <a:t>Office of Healthcare Programs and </a:t>
            </a:r>
          </a:p>
          <a:p>
            <a:r>
              <a:rPr lang="en-US" dirty="0"/>
              <a:t>Office of General Counsel</a:t>
            </a:r>
          </a:p>
        </p:txBody>
      </p:sp>
      <p:sp>
        <p:nvSpPr>
          <p:cNvPr id="4" name="Slide Number Placeholder 3"/>
          <p:cNvSpPr>
            <a:spLocks noGrp="1"/>
          </p:cNvSpPr>
          <p:nvPr>
            <p:ph type="sldNum" sz="quarter" idx="12"/>
          </p:nvPr>
        </p:nvSpPr>
        <p:spPr/>
        <p:txBody>
          <a:bodyPr/>
          <a:lstStyle/>
          <a:p>
            <a:fld id="{69E29E33-B620-47F9-BB04-8846C2A5AFCC}" type="slidenum">
              <a:rPr kumimoji="0" lang="en-US" smtClean="0"/>
              <a:pPr/>
              <a:t>1</a:t>
            </a:fld>
            <a:endParaRPr kumimoji="0"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Identifying Controlling Participants</a:t>
            </a:r>
          </a:p>
        </p:txBody>
      </p:sp>
      <p:sp>
        <p:nvSpPr>
          <p:cNvPr id="3" name="Content Placeholder 2"/>
          <p:cNvSpPr>
            <a:spLocks noGrp="1"/>
          </p:cNvSpPr>
          <p:nvPr>
            <p:ph idx="1"/>
          </p:nvPr>
        </p:nvSpPr>
        <p:spPr>
          <a:xfrm>
            <a:off x="609600" y="1258957"/>
            <a:ext cx="10972800" cy="4867207"/>
          </a:xfrm>
        </p:spPr>
        <p:txBody>
          <a:bodyPr>
            <a:normAutofit lnSpcReduction="10000"/>
          </a:bodyPr>
          <a:lstStyle/>
          <a:p>
            <a:r>
              <a:rPr lang="en-US" dirty="0"/>
              <a:t>Controlling Participants include:</a:t>
            </a:r>
          </a:p>
          <a:p>
            <a:pPr lvl="1"/>
            <a:r>
              <a:rPr lang="en-US" dirty="0"/>
              <a:t>Specified Capacities (entity) </a:t>
            </a:r>
          </a:p>
          <a:p>
            <a:endParaRPr lang="en-US" dirty="0"/>
          </a:p>
          <a:p>
            <a:endParaRPr lang="en-US" dirty="0"/>
          </a:p>
          <a:p>
            <a:endParaRPr lang="en-US" dirty="0"/>
          </a:p>
          <a:p>
            <a:endParaRPr lang="en-US" dirty="0"/>
          </a:p>
          <a:p>
            <a:endParaRPr lang="en-US" dirty="0"/>
          </a:p>
          <a:p>
            <a:pPr lvl="1"/>
            <a:r>
              <a:rPr lang="en-US" dirty="0"/>
              <a:t>Individuals and entities that control the Specified Capacities</a:t>
            </a:r>
          </a:p>
          <a:p>
            <a:pPr lvl="1"/>
            <a:r>
              <a:rPr lang="en-US" dirty="0"/>
              <a:t>At least one natural person for each project</a:t>
            </a:r>
          </a:p>
          <a:p>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810172784"/>
              </p:ext>
            </p:extLst>
          </p:nvPr>
        </p:nvGraphicFramePr>
        <p:xfrm>
          <a:off x="3101008" y="2479910"/>
          <a:ext cx="5210669" cy="2379408"/>
        </p:xfrm>
        <a:graphic>
          <a:graphicData uri="http://schemas.openxmlformats.org/drawingml/2006/table">
            <a:tbl>
              <a:tblPr firstRow="1" firstCol="1" bandRow="1"/>
              <a:tblGrid>
                <a:gridCol w="1473773">
                  <a:extLst>
                    <a:ext uri="{9D8B030D-6E8A-4147-A177-3AD203B41FA5}">
                      <a16:colId xmlns:a16="http://schemas.microsoft.com/office/drawing/2014/main" val="3704076970"/>
                    </a:ext>
                  </a:extLst>
                </a:gridCol>
                <a:gridCol w="1268076">
                  <a:extLst>
                    <a:ext uri="{9D8B030D-6E8A-4147-A177-3AD203B41FA5}">
                      <a16:colId xmlns:a16="http://schemas.microsoft.com/office/drawing/2014/main" val="605993047"/>
                    </a:ext>
                  </a:extLst>
                </a:gridCol>
                <a:gridCol w="1234410">
                  <a:extLst>
                    <a:ext uri="{9D8B030D-6E8A-4147-A177-3AD203B41FA5}">
                      <a16:colId xmlns:a16="http://schemas.microsoft.com/office/drawing/2014/main" val="3238629912"/>
                    </a:ext>
                  </a:extLst>
                </a:gridCol>
                <a:gridCol w="1234410">
                  <a:extLst>
                    <a:ext uri="{9D8B030D-6E8A-4147-A177-3AD203B41FA5}">
                      <a16:colId xmlns:a16="http://schemas.microsoft.com/office/drawing/2014/main" val="1868335636"/>
                    </a:ext>
                  </a:extLst>
                </a:gridCol>
              </a:tblGrid>
              <a:tr h="174373">
                <a:tc gridSpan="4">
                  <a:txBody>
                    <a:bodyPr/>
                    <a:lstStyle/>
                    <a:p>
                      <a:pPr marL="0" marR="0" hangingPunct="0">
                        <a:spcBef>
                          <a:spcPts val="0"/>
                        </a:spcBef>
                        <a:spcAft>
                          <a:spcPts val="0"/>
                        </a:spcAft>
                      </a:pPr>
                      <a:r>
                        <a:rPr lang="en-US" sz="1100" b="1" spc="-15">
                          <a:effectLst/>
                          <a:latin typeface="Times New Roman" panose="02020603050405020304" pitchFamily="18" charset="0"/>
                          <a:ea typeface="Calibri" panose="020F0502020204030204" pitchFamily="34" charset="0"/>
                        </a:rPr>
                        <a:t>Specified Capacities</a:t>
                      </a:r>
                      <a:endParaRPr lang="en-US" sz="1200" spc="-15">
                        <a:effectLst/>
                        <a:latin typeface="Times New Roman" panose="02020603050405020304" pitchFamily="18" charset="0"/>
                        <a:ea typeface="Times New Roman" panose="02020603050405020304" pitchFamily="18" charset="0"/>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537147931"/>
                  </a:ext>
                </a:extLst>
              </a:tr>
              <a:tr h="697495">
                <a:tc>
                  <a:txBody>
                    <a:bodyPr/>
                    <a:lstStyle/>
                    <a:p>
                      <a:pPr marL="0" marR="0" algn="ctr" hangingPunct="0">
                        <a:spcBef>
                          <a:spcPts val="0"/>
                        </a:spcBef>
                        <a:spcAft>
                          <a:spcPts val="0"/>
                        </a:spcAft>
                      </a:pPr>
                      <a:r>
                        <a:rPr lang="en-US" sz="1200" b="1" spc="-15" dirty="0">
                          <a:effectLst/>
                          <a:latin typeface="Times New Roman" panose="02020603050405020304" pitchFamily="18" charset="0"/>
                          <a:ea typeface="Calibri" panose="020F0502020204030204" pitchFamily="34" charset="0"/>
                        </a:rPr>
                        <a:t> </a:t>
                      </a:r>
                      <a:endParaRPr lang="en-US" sz="1200" spc="-15"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hangingPunct="0">
                        <a:spcBef>
                          <a:spcPts val="0"/>
                        </a:spcBef>
                        <a:spcAft>
                          <a:spcPts val="0"/>
                        </a:spcAft>
                      </a:pPr>
                      <a:r>
                        <a:rPr lang="en-US" sz="1100" b="1" spc="-15" dirty="0">
                          <a:effectLst/>
                          <a:latin typeface="Times New Roman" panose="02020603050405020304" pitchFamily="18" charset="0"/>
                          <a:ea typeface="Calibri" panose="020F0502020204030204" pitchFamily="34" charset="0"/>
                        </a:rPr>
                        <a:t>Multifamily Housing </a:t>
                      </a:r>
                      <a:endParaRPr lang="en-US" sz="1200" spc="-15"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hangingPunct="0">
                        <a:spcBef>
                          <a:spcPts val="0"/>
                        </a:spcBef>
                        <a:spcAft>
                          <a:spcPts val="0"/>
                        </a:spcAft>
                      </a:pPr>
                      <a:r>
                        <a:rPr lang="en-US" sz="1100" b="1" spc="-15" dirty="0">
                          <a:effectLst/>
                          <a:latin typeface="Times New Roman" panose="02020603050405020304" pitchFamily="18" charset="0"/>
                          <a:ea typeface="Calibri" panose="020F0502020204030204" pitchFamily="34" charset="0"/>
                        </a:rPr>
                        <a:t>Office of Residential Care Facilities</a:t>
                      </a:r>
                      <a:endParaRPr lang="en-US" sz="1200" spc="-15" dirty="0">
                        <a:effectLst/>
                        <a:latin typeface="Times New Roman" panose="02020603050405020304" pitchFamily="18" charset="0"/>
                        <a:ea typeface="Times New Roman" panose="02020603050405020304" pitchFamily="18" charset="0"/>
                      </a:endParaRPr>
                    </a:p>
                    <a:p>
                      <a:pPr marL="0" marR="0" algn="ctr" hangingPunct="0">
                        <a:spcBef>
                          <a:spcPts val="0"/>
                        </a:spcBef>
                        <a:spcAft>
                          <a:spcPts val="0"/>
                        </a:spcAft>
                      </a:pPr>
                      <a:r>
                        <a:rPr lang="en-US" sz="1100" b="1" spc="-15" dirty="0">
                          <a:effectLst/>
                          <a:latin typeface="Times New Roman" panose="02020603050405020304" pitchFamily="18" charset="0"/>
                          <a:ea typeface="Calibri" panose="020F0502020204030204" pitchFamily="34" charset="0"/>
                        </a:rPr>
                        <a:t> </a:t>
                      </a:r>
                      <a:endParaRPr lang="en-US" sz="1200" spc="-15"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hangingPunct="0">
                        <a:spcBef>
                          <a:spcPts val="0"/>
                        </a:spcBef>
                        <a:spcAft>
                          <a:spcPts val="0"/>
                        </a:spcAft>
                      </a:pPr>
                      <a:r>
                        <a:rPr lang="en-US" sz="1100" b="1" spc="-15">
                          <a:effectLst/>
                          <a:latin typeface="Times New Roman" panose="02020603050405020304" pitchFamily="18" charset="0"/>
                          <a:ea typeface="Calibri" panose="020F0502020204030204" pitchFamily="34" charset="0"/>
                        </a:rPr>
                        <a:t>Office of Hospital Facilities</a:t>
                      </a:r>
                      <a:endParaRPr lang="en-US" sz="1200" spc="-15">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822199245"/>
                  </a:ext>
                </a:extLst>
              </a:tr>
              <a:tr h="174373">
                <a:tc>
                  <a:txBody>
                    <a:bodyPr/>
                    <a:lstStyle/>
                    <a:p>
                      <a:pPr marL="0" marR="0" hangingPunct="0">
                        <a:spcBef>
                          <a:spcPts val="0"/>
                        </a:spcBef>
                        <a:spcAft>
                          <a:spcPts val="1000"/>
                        </a:spcAft>
                      </a:pPr>
                      <a:r>
                        <a:rPr lang="en-US" sz="1100" b="1" spc="-15" dirty="0">
                          <a:effectLst/>
                          <a:latin typeface="Times New Roman" panose="02020603050405020304" pitchFamily="18" charset="0"/>
                          <a:ea typeface="Calibri" panose="020F0502020204030204" pitchFamily="34" charset="0"/>
                        </a:rPr>
                        <a:t>Borrower or Owner </a:t>
                      </a:r>
                      <a:endParaRPr lang="en-US" sz="1200" spc="-15"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1000"/>
                        </a:spcAft>
                      </a:pPr>
                      <a:r>
                        <a:rPr lang="en-US" sz="1100" spc="-15">
                          <a:effectLst/>
                          <a:latin typeface="Times New Roman" panose="02020603050405020304" pitchFamily="18" charset="0"/>
                          <a:ea typeface="Calibri" panose="020F0502020204030204" pitchFamily="34" charset="0"/>
                        </a:rPr>
                        <a:t>X</a:t>
                      </a:r>
                      <a:endParaRPr lang="en-US" sz="1200" spc="-15">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US" sz="1100" spc="-15" dirty="0">
                          <a:effectLst/>
                          <a:latin typeface="Times New Roman" panose="02020603050405020304" pitchFamily="18" charset="0"/>
                          <a:ea typeface="Calibri" panose="020F0502020204030204" pitchFamily="34" charset="0"/>
                        </a:rPr>
                        <a:t>X</a:t>
                      </a:r>
                      <a:endParaRPr lang="en-US" sz="1200" spc="-15"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US" sz="1100" spc="-15">
                          <a:effectLst/>
                          <a:latin typeface="Calibri" panose="020F0502020204030204" pitchFamily="34" charset="0"/>
                          <a:ea typeface="Calibri" panose="020F0502020204030204" pitchFamily="34" charset="0"/>
                          <a:cs typeface="Times New Roman" panose="02020603050405020304" pitchFamily="18" charset="0"/>
                        </a:rPr>
                        <a:t>X</a:t>
                      </a:r>
                      <a:endParaRPr lang="en-US" sz="1200" spc="-15">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84804383"/>
                  </a:ext>
                </a:extLst>
              </a:tr>
              <a:tr h="364600">
                <a:tc>
                  <a:txBody>
                    <a:bodyPr/>
                    <a:lstStyle/>
                    <a:p>
                      <a:pPr marL="0" marR="0" hangingPunct="0">
                        <a:lnSpc>
                          <a:spcPct val="115000"/>
                        </a:lnSpc>
                        <a:spcBef>
                          <a:spcPts val="0"/>
                        </a:spcBef>
                        <a:spcAft>
                          <a:spcPts val="1000"/>
                        </a:spcAft>
                      </a:pPr>
                      <a:r>
                        <a:rPr lang="en-US" sz="1100" b="1" spc="-15" dirty="0">
                          <a:effectLst/>
                          <a:latin typeface="Times New Roman" panose="02020603050405020304" pitchFamily="18" charset="0"/>
                          <a:ea typeface="Calibri" panose="020F0502020204030204" pitchFamily="34" charset="0"/>
                        </a:rPr>
                        <a:t>Management Agent </a:t>
                      </a:r>
                      <a:endParaRPr lang="en-US" sz="1200" spc="-15"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lnSpc>
                          <a:spcPct val="115000"/>
                        </a:lnSpc>
                        <a:spcBef>
                          <a:spcPts val="0"/>
                        </a:spcBef>
                        <a:spcAft>
                          <a:spcPts val="1000"/>
                        </a:spcAft>
                      </a:pPr>
                      <a:r>
                        <a:rPr lang="en-US" sz="1100" spc="-15">
                          <a:effectLst/>
                          <a:latin typeface="Times New Roman" panose="02020603050405020304" pitchFamily="18" charset="0"/>
                          <a:ea typeface="Calibri" panose="020F0502020204030204" pitchFamily="34" charset="0"/>
                        </a:rPr>
                        <a:t>X</a:t>
                      </a:r>
                      <a:endParaRPr lang="en-US" sz="1200" spc="-15">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US" sz="1100" spc="-15" dirty="0">
                          <a:effectLst/>
                          <a:latin typeface="Times New Roman" panose="02020603050405020304" pitchFamily="18" charset="0"/>
                          <a:ea typeface="Calibri" panose="020F0502020204030204" pitchFamily="34" charset="0"/>
                        </a:rPr>
                        <a:t>X</a:t>
                      </a:r>
                      <a:endParaRPr lang="en-US" sz="1200" spc="-15"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US" sz="1100" spc="-15" dirty="0">
                          <a:effectLst/>
                          <a:latin typeface="Calibri" panose="020F0502020204030204" pitchFamily="34" charset="0"/>
                          <a:ea typeface="Calibri" panose="020F0502020204030204" pitchFamily="34" charset="0"/>
                          <a:cs typeface="Times New Roman" panose="02020603050405020304" pitchFamily="18" charset="0"/>
                        </a:rPr>
                        <a:t>X</a:t>
                      </a:r>
                      <a:endParaRPr lang="en-US" sz="1200" spc="-15" dirty="0">
                        <a:effectLst/>
                        <a:latin typeface="Times New Roman" panose="02020603050405020304" pitchFamily="18" charset="0"/>
                        <a:ea typeface="Times New Roman" panose="02020603050405020304" pitchFamily="18" charset="0"/>
                      </a:endParaRPr>
                    </a:p>
                    <a:p>
                      <a:pPr marL="0" marR="0" indent="457200" hangingPunct="0">
                        <a:spcBef>
                          <a:spcPts val="0"/>
                        </a:spcBef>
                        <a:spcAft>
                          <a:spcPts val="0"/>
                        </a:spcAft>
                      </a:pPr>
                      <a:r>
                        <a:rPr lang="en-US" sz="1200" spc="-15" dirty="0">
                          <a:effectLst/>
                          <a:latin typeface="Times New Roman" panose="02020603050405020304" pitchFamily="18" charset="0"/>
                          <a:ea typeface="Calibri" panose="020F0502020204030204" pitchFamily="34" charset="0"/>
                        </a:rPr>
                        <a:t> </a:t>
                      </a:r>
                      <a:endParaRPr lang="en-US" sz="1200" spc="-15"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19932368"/>
                  </a:ext>
                </a:extLst>
              </a:tr>
              <a:tr h="218760">
                <a:tc>
                  <a:txBody>
                    <a:bodyPr/>
                    <a:lstStyle/>
                    <a:p>
                      <a:pPr marL="0" marR="0" hangingPunct="0">
                        <a:spcBef>
                          <a:spcPts val="0"/>
                        </a:spcBef>
                        <a:spcAft>
                          <a:spcPts val="1000"/>
                        </a:spcAft>
                      </a:pPr>
                      <a:r>
                        <a:rPr lang="en-US" sz="1100" b="1" spc="-15">
                          <a:effectLst/>
                          <a:latin typeface="Times New Roman" panose="02020603050405020304" pitchFamily="18" charset="0"/>
                          <a:ea typeface="Calibri" panose="020F0502020204030204" pitchFamily="34" charset="0"/>
                        </a:rPr>
                        <a:t>Operator </a:t>
                      </a:r>
                      <a:endParaRPr lang="en-US" sz="1200" spc="-15">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lnSpc>
                          <a:spcPct val="115000"/>
                        </a:lnSpc>
                        <a:spcBef>
                          <a:spcPts val="0"/>
                        </a:spcBef>
                        <a:spcAft>
                          <a:spcPts val="1000"/>
                        </a:spcAft>
                      </a:pPr>
                      <a:r>
                        <a:rPr lang="en-US" sz="1200" b="1" spc="-15">
                          <a:effectLst/>
                          <a:latin typeface="Times New Roman" panose="02020603050405020304" pitchFamily="18" charset="0"/>
                          <a:ea typeface="Calibri" panose="020F0502020204030204" pitchFamily="34" charset="0"/>
                        </a:rPr>
                        <a:t> </a:t>
                      </a:r>
                      <a:endParaRPr lang="en-US" sz="1200" spc="-15">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hangingPunct="0">
                        <a:spcBef>
                          <a:spcPts val="0"/>
                        </a:spcBef>
                        <a:spcAft>
                          <a:spcPts val="0"/>
                        </a:spcAft>
                      </a:pPr>
                      <a:r>
                        <a:rPr lang="en-US" sz="1100" spc="-15">
                          <a:effectLst/>
                          <a:latin typeface="Times New Roman" panose="02020603050405020304" pitchFamily="18" charset="0"/>
                          <a:ea typeface="Calibri" panose="020F0502020204030204" pitchFamily="34" charset="0"/>
                        </a:rPr>
                        <a:t>X</a:t>
                      </a:r>
                      <a:endParaRPr lang="en-US" sz="1200" spc="-15">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US" sz="1100" spc="-15">
                          <a:effectLst/>
                          <a:latin typeface="Calibri" panose="020F0502020204030204" pitchFamily="34" charset="0"/>
                          <a:ea typeface="Calibri" panose="020F0502020204030204" pitchFamily="34" charset="0"/>
                          <a:cs typeface="Times New Roman" panose="02020603050405020304" pitchFamily="18" charset="0"/>
                        </a:rPr>
                        <a:t>X</a:t>
                      </a:r>
                      <a:endParaRPr lang="en-US" sz="1200" spc="-15">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95362844"/>
                  </a:ext>
                </a:extLst>
              </a:tr>
              <a:tr h="200530">
                <a:tc>
                  <a:txBody>
                    <a:bodyPr/>
                    <a:lstStyle/>
                    <a:p>
                      <a:pPr marL="0" marR="0" hangingPunct="0">
                        <a:lnSpc>
                          <a:spcPct val="115000"/>
                        </a:lnSpc>
                        <a:spcBef>
                          <a:spcPts val="0"/>
                        </a:spcBef>
                        <a:spcAft>
                          <a:spcPts val="1000"/>
                        </a:spcAft>
                      </a:pPr>
                      <a:r>
                        <a:rPr lang="en-US" sz="1100" b="1" spc="-15">
                          <a:effectLst/>
                          <a:latin typeface="Times New Roman" panose="02020603050405020304" pitchFamily="18" charset="0"/>
                          <a:ea typeface="Calibri" panose="020F0502020204030204" pitchFamily="34" charset="0"/>
                        </a:rPr>
                        <a:t>General Contractor </a:t>
                      </a:r>
                      <a:endParaRPr lang="en-US" sz="1200" spc="-15">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US" sz="1100" spc="-15">
                          <a:effectLst/>
                          <a:latin typeface="Times New Roman" panose="02020603050405020304" pitchFamily="18" charset="0"/>
                          <a:ea typeface="Calibri" panose="020F0502020204030204" pitchFamily="34" charset="0"/>
                        </a:rPr>
                        <a:t>X</a:t>
                      </a:r>
                      <a:endParaRPr lang="en-US" sz="1200" spc="-15">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US" sz="1100" spc="-15">
                          <a:effectLst/>
                          <a:latin typeface="Times New Roman" panose="02020603050405020304" pitchFamily="18" charset="0"/>
                          <a:ea typeface="Calibri" panose="020F0502020204030204" pitchFamily="34" charset="0"/>
                        </a:rPr>
                        <a:t>X</a:t>
                      </a:r>
                      <a:endParaRPr lang="en-US" sz="1200" spc="-15">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US" sz="1100" spc="-15">
                          <a:effectLst/>
                          <a:latin typeface="Calibri" panose="020F0502020204030204" pitchFamily="34" charset="0"/>
                          <a:ea typeface="Calibri" panose="020F0502020204030204" pitchFamily="34" charset="0"/>
                          <a:cs typeface="Times New Roman" panose="02020603050405020304" pitchFamily="18" charset="0"/>
                        </a:rPr>
                        <a:t>X</a:t>
                      </a:r>
                      <a:endParaRPr lang="en-US" sz="1200" spc="-15">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27905212"/>
                  </a:ext>
                </a:extLst>
              </a:tr>
              <a:tr h="200530">
                <a:tc>
                  <a:txBody>
                    <a:bodyPr/>
                    <a:lstStyle/>
                    <a:p>
                      <a:pPr marL="0" marR="0" hangingPunct="0">
                        <a:lnSpc>
                          <a:spcPct val="115000"/>
                        </a:lnSpc>
                        <a:spcBef>
                          <a:spcPts val="0"/>
                        </a:spcBef>
                        <a:spcAft>
                          <a:spcPts val="1000"/>
                        </a:spcAft>
                      </a:pPr>
                      <a:r>
                        <a:rPr lang="en-US" sz="1100" b="1" spc="-15">
                          <a:effectLst/>
                          <a:latin typeface="Times New Roman" panose="02020603050405020304" pitchFamily="18" charset="0"/>
                          <a:ea typeface="Calibri" panose="020F0502020204030204" pitchFamily="34" charset="0"/>
                        </a:rPr>
                        <a:t>Construction Manager </a:t>
                      </a:r>
                      <a:endParaRPr lang="en-US" sz="1200" spc="-15">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US" sz="1200" spc="-15">
                          <a:effectLst/>
                          <a:latin typeface="Times New Roman" panose="02020603050405020304" pitchFamily="18" charset="0"/>
                          <a:ea typeface="Calibri" panose="020F0502020204030204" pitchFamily="34" charset="0"/>
                        </a:rPr>
                        <a:t> </a:t>
                      </a:r>
                      <a:endParaRPr lang="en-US" sz="1200" spc="-15">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hangingPunct="0">
                        <a:spcBef>
                          <a:spcPts val="0"/>
                        </a:spcBef>
                        <a:spcAft>
                          <a:spcPts val="0"/>
                        </a:spcAft>
                      </a:pPr>
                      <a:r>
                        <a:rPr lang="en-US" sz="1200" spc="-15">
                          <a:effectLst/>
                          <a:latin typeface="Times New Roman" panose="02020603050405020304" pitchFamily="18" charset="0"/>
                          <a:ea typeface="Calibri" panose="020F0502020204030204" pitchFamily="34" charset="0"/>
                        </a:rPr>
                        <a:t> </a:t>
                      </a:r>
                      <a:endParaRPr lang="en-US" sz="1200" spc="-15">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hangingPunct="0">
                        <a:spcBef>
                          <a:spcPts val="0"/>
                        </a:spcBef>
                        <a:spcAft>
                          <a:spcPts val="0"/>
                        </a:spcAft>
                      </a:pPr>
                      <a:r>
                        <a:rPr lang="en-US" sz="1100" spc="-15">
                          <a:effectLst/>
                          <a:latin typeface="Calibri" panose="020F0502020204030204" pitchFamily="34" charset="0"/>
                          <a:ea typeface="Calibri" panose="020F0502020204030204" pitchFamily="34" charset="0"/>
                          <a:cs typeface="Times New Roman" panose="02020603050405020304" pitchFamily="18" charset="0"/>
                        </a:rPr>
                        <a:t>X</a:t>
                      </a:r>
                      <a:endParaRPr lang="en-US" sz="1200" spc="-15">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53554737"/>
                  </a:ext>
                </a:extLst>
              </a:tr>
              <a:tr h="348747">
                <a:tc>
                  <a:txBody>
                    <a:bodyPr/>
                    <a:lstStyle/>
                    <a:p>
                      <a:pPr marL="0" marR="0" hangingPunct="0">
                        <a:spcBef>
                          <a:spcPts val="0"/>
                        </a:spcBef>
                        <a:spcAft>
                          <a:spcPts val="1000"/>
                        </a:spcAft>
                      </a:pPr>
                      <a:r>
                        <a:rPr lang="en-US" sz="1100" b="1" spc="-15">
                          <a:effectLst/>
                          <a:latin typeface="Times New Roman" panose="02020603050405020304" pitchFamily="18" charset="0"/>
                          <a:ea typeface="Calibri" panose="020F0502020204030204" pitchFamily="34" charset="0"/>
                        </a:rPr>
                        <a:t>Master Tenant/Landlord </a:t>
                      </a:r>
                      <a:endParaRPr lang="en-US" sz="1200" spc="-15">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0"/>
                        </a:spcBef>
                        <a:spcAft>
                          <a:spcPts val="0"/>
                        </a:spcAft>
                      </a:pPr>
                      <a:r>
                        <a:rPr lang="en-US" sz="1200" spc="-15" dirty="0">
                          <a:effectLst/>
                          <a:latin typeface="Times New Roman" panose="02020603050405020304" pitchFamily="18" charset="0"/>
                          <a:ea typeface="Calibri" panose="020F0502020204030204" pitchFamily="34" charset="0"/>
                        </a:rPr>
                        <a:t> </a:t>
                      </a:r>
                      <a:endParaRPr lang="en-US" sz="1200" spc="-15"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hangingPunct="0">
                        <a:spcBef>
                          <a:spcPts val="0"/>
                        </a:spcBef>
                        <a:spcAft>
                          <a:spcPts val="0"/>
                        </a:spcAft>
                      </a:pPr>
                      <a:r>
                        <a:rPr lang="en-US" sz="1100" spc="-15">
                          <a:effectLst/>
                          <a:latin typeface="Times New Roman" panose="02020603050405020304" pitchFamily="18" charset="0"/>
                          <a:ea typeface="Calibri" panose="020F0502020204030204" pitchFamily="34" charset="0"/>
                        </a:rPr>
                        <a:t>X</a:t>
                      </a:r>
                      <a:endParaRPr lang="en-US" sz="1200" spc="-15">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1000"/>
                        </a:spcAft>
                      </a:pPr>
                      <a:r>
                        <a:rPr lang="en-US" sz="1100" spc="-15" dirty="0">
                          <a:effectLst/>
                          <a:latin typeface="Calibri" panose="020F0502020204030204" pitchFamily="34" charset="0"/>
                          <a:ea typeface="Calibri" panose="020F0502020204030204" pitchFamily="34" charset="0"/>
                          <a:cs typeface="Times New Roman" panose="02020603050405020304" pitchFamily="18" charset="0"/>
                        </a:rPr>
                        <a:t>X</a:t>
                      </a:r>
                      <a:endParaRPr lang="en-US" sz="1200" spc="-15"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20114352"/>
                  </a:ext>
                </a:extLst>
              </a:tr>
            </a:tbl>
          </a:graphicData>
        </a:graphic>
      </p:graphicFrame>
      <p:sp>
        <p:nvSpPr>
          <p:cNvPr id="4" name="Slide Number Placeholder 3"/>
          <p:cNvSpPr>
            <a:spLocks noGrp="1"/>
          </p:cNvSpPr>
          <p:nvPr>
            <p:ph type="sldNum" sz="quarter" idx="12"/>
          </p:nvPr>
        </p:nvSpPr>
        <p:spPr/>
        <p:txBody>
          <a:bodyPr/>
          <a:lstStyle/>
          <a:p>
            <a:fld id="{1635BF7B-F4BA-064F-8313-92D42CD4D709}" type="slidenum">
              <a:rPr lang="en-US" smtClean="0"/>
              <a:t>10</a:t>
            </a:fld>
            <a:endParaRPr lang="en-US"/>
          </a:p>
        </p:txBody>
      </p:sp>
    </p:spTree>
    <p:extLst>
      <p:ext uri="{BB962C8B-B14F-4D97-AF65-F5344CB8AC3E}">
        <p14:creationId xmlns:p14="http://schemas.microsoft.com/office/powerpoint/2010/main" val="34987045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Who Must File – usual suspects</a:t>
            </a:r>
          </a:p>
        </p:txBody>
      </p:sp>
      <p:sp>
        <p:nvSpPr>
          <p:cNvPr id="3" name="Content Placeholder 2"/>
          <p:cNvSpPr>
            <a:spLocks noGrp="1"/>
          </p:cNvSpPr>
          <p:nvPr>
            <p:ph idx="1"/>
          </p:nvPr>
        </p:nvSpPr>
        <p:spPr>
          <a:xfrm>
            <a:off x="893178" y="1313467"/>
            <a:ext cx="9871277" cy="4525963"/>
          </a:xfrm>
        </p:spPr>
        <p:txBody>
          <a:bodyPr>
            <a:normAutofit fontScale="92500" lnSpcReduction="10000"/>
          </a:bodyPr>
          <a:lstStyle/>
          <a:p>
            <a:r>
              <a:rPr lang="en-US" dirty="0"/>
              <a:t>Owners of 25% or more of the Specified Capacity</a:t>
            </a:r>
          </a:p>
          <a:p>
            <a:r>
              <a:rPr lang="en-US" dirty="0"/>
              <a:t>Owners of 25% or more of the entity that controls the Specified Capacity</a:t>
            </a:r>
          </a:p>
          <a:p>
            <a:r>
              <a:rPr lang="en-US" dirty="0"/>
              <a:t>Non-profit:  Executive Director</a:t>
            </a:r>
          </a:p>
          <a:p>
            <a:r>
              <a:rPr lang="en-US" dirty="0"/>
              <a:t>For-profit </a:t>
            </a:r>
            <a:r>
              <a:rPr lang="en-US" dirty="0" err="1"/>
              <a:t>corp</a:t>
            </a:r>
            <a:r>
              <a:rPr lang="en-US" dirty="0"/>
              <a:t>:  members of Board who are also officers of the corp. </a:t>
            </a:r>
          </a:p>
          <a:p>
            <a:r>
              <a:rPr lang="en-US" dirty="0"/>
              <a:t>People and/or Entities listed in non-recourse debt section of Regulatory Agreement</a:t>
            </a:r>
          </a:p>
          <a:p>
            <a:r>
              <a:rPr lang="en-US" dirty="0"/>
              <a:t>Who exercises financial and/or operational control?</a:t>
            </a:r>
          </a:p>
        </p:txBody>
      </p:sp>
      <p:sp>
        <p:nvSpPr>
          <p:cNvPr id="4" name="Slide Number Placeholder 3"/>
          <p:cNvSpPr>
            <a:spLocks noGrp="1"/>
          </p:cNvSpPr>
          <p:nvPr>
            <p:ph type="sldNum" sz="quarter" idx="12"/>
          </p:nvPr>
        </p:nvSpPr>
        <p:spPr/>
        <p:txBody>
          <a:bodyPr/>
          <a:lstStyle/>
          <a:p>
            <a:fld id="{1635BF7B-F4BA-064F-8313-92D42CD4D709}" type="slidenum">
              <a:rPr lang="en-US" smtClean="0"/>
              <a:t>11</a:t>
            </a:fld>
            <a:endParaRPr lang="en-US"/>
          </a:p>
        </p:txBody>
      </p:sp>
    </p:spTree>
    <p:extLst>
      <p:ext uri="{BB962C8B-B14F-4D97-AF65-F5344CB8AC3E}">
        <p14:creationId xmlns:p14="http://schemas.microsoft.com/office/powerpoint/2010/main" val="24732126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Who Must File – those tricky entities</a:t>
            </a:r>
          </a:p>
        </p:txBody>
      </p:sp>
      <p:sp>
        <p:nvSpPr>
          <p:cNvPr id="3" name="Content Placeholder 2"/>
          <p:cNvSpPr>
            <a:spLocks noGrp="1"/>
          </p:cNvSpPr>
          <p:nvPr>
            <p:ph idx="1"/>
          </p:nvPr>
        </p:nvSpPr>
        <p:spPr/>
        <p:txBody>
          <a:bodyPr/>
          <a:lstStyle/>
          <a:p>
            <a:r>
              <a:rPr lang="en-US" dirty="0"/>
              <a:t>Controlling Stockholders of a corporation</a:t>
            </a:r>
          </a:p>
          <a:p>
            <a:r>
              <a:rPr lang="en-US" dirty="0"/>
              <a:t>Trustees of a Trust</a:t>
            </a:r>
          </a:p>
          <a:p>
            <a:r>
              <a:rPr lang="en-US" dirty="0"/>
              <a:t>REITS: REIT itself and CEO and company officers (except those officers who don’t exercise control)</a:t>
            </a:r>
          </a:p>
          <a:p>
            <a:endParaRPr lang="en-US" dirty="0"/>
          </a:p>
        </p:txBody>
      </p:sp>
      <p:sp>
        <p:nvSpPr>
          <p:cNvPr id="4" name="Slide Number Placeholder 3"/>
          <p:cNvSpPr>
            <a:spLocks noGrp="1"/>
          </p:cNvSpPr>
          <p:nvPr>
            <p:ph type="sldNum" sz="quarter" idx="12"/>
          </p:nvPr>
        </p:nvSpPr>
        <p:spPr/>
        <p:txBody>
          <a:bodyPr/>
          <a:lstStyle/>
          <a:p>
            <a:fld id="{1635BF7B-F4BA-064F-8313-92D42CD4D709}" type="slidenum">
              <a:rPr lang="en-US" smtClean="0"/>
              <a:t>12</a:t>
            </a:fld>
            <a:endParaRPr lang="en-US"/>
          </a:p>
        </p:txBody>
      </p:sp>
    </p:spTree>
    <p:extLst>
      <p:ext uri="{BB962C8B-B14F-4D97-AF65-F5344CB8AC3E}">
        <p14:creationId xmlns:p14="http://schemas.microsoft.com/office/powerpoint/2010/main" val="33861798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Requirement for 242 Program</a:t>
            </a:r>
          </a:p>
        </p:txBody>
      </p:sp>
      <p:sp>
        <p:nvSpPr>
          <p:cNvPr id="3" name="Content Placeholder 2"/>
          <p:cNvSpPr>
            <a:spLocks noGrp="1"/>
          </p:cNvSpPr>
          <p:nvPr>
            <p:ph idx="1"/>
          </p:nvPr>
        </p:nvSpPr>
        <p:spPr/>
        <p:txBody>
          <a:bodyPr>
            <a:normAutofit/>
          </a:bodyPr>
          <a:lstStyle/>
          <a:p>
            <a:pPr lvl="0"/>
            <a:r>
              <a:rPr lang="en-US" dirty="0"/>
              <a:t>The executive management (Chief Executive Officer, Chief Financial Officer, and Chief Operating Officer, or equivalents) of the Borrower, and </a:t>
            </a:r>
          </a:p>
          <a:p>
            <a:pPr lvl="0"/>
            <a:r>
              <a:rPr lang="en-US" dirty="0"/>
              <a:t>Members of the Board of Directors that HUD determines have control over the finances or operation of the hospital (typically the President, Vice President, Treasurer, and Chairman of the Finance Committee, or equivalents).  </a:t>
            </a:r>
          </a:p>
          <a:p>
            <a:endParaRPr lang="en-US" dirty="0"/>
          </a:p>
        </p:txBody>
      </p:sp>
      <p:sp>
        <p:nvSpPr>
          <p:cNvPr id="4" name="Slide Number Placeholder 3"/>
          <p:cNvSpPr>
            <a:spLocks noGrp="1"/>
          </p:cNvSpPr>
          <p:nvPr>
            <p:ph type="sldNum" sz="quarter" idx="12"/>
          </p:nvPr>
        </p:nvSpPr>
        <p:spPr/>
        <p:txBody>
          <a:bodyPr/>
          <a:lstStyle/>
          <a:p>
            <a:fld id="{1635BF7B-F4BA-064F-8313-92D42CD4D709}" type="slidenum">
              <a:rPr lang="en-US" smtClean="0"/>
              <a:t>13</a:t>
            </a:fld>
            <a:endParaRPr lang="en-US"/>
          </a:p>
        </p:txBody>
      </p:sp>
    </p:spTree>
    <p:extLst>
      <p:ext uri="{BB962C8B-B14F-4D97-AF65-F5344CB8AC3E}">
        <p14:creationId xmlns:p14="http://schemas.microsoft.com/office/powerpoint/2010/main" val="13468554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Who does not file?</a:t>
            </a:r>
          </a:p>
        </p:txBody>
      </p:sp>
      <p:sp>
        <p:nvSpPr>
          <p:cNvPr id="3" name="Content Placeholder 2"/>
          <p:cNvSpPr>
            <a:spLocks noGrp="1"/>
          </p:cNvSpPr>
          <p:nvPr>
            <p:ph idx="1"/>
          </p:nvPr>
        </p:nvSpPr>
        <p:spPr/>
        <p:txBody>
          <a:bodyPr>
            <a:normAutofit fontScale="77500" lnSpcReduction="20000"/>
          </a:bodyPr>
          <a:lstStyle/>
          <a:p>
            <a:r>
              <a:rPr lang="en-US" dirty="0"/>
              <a:t>Wholly-Owned Entities and Shell Entities (except the Specified Capacity)</a:t>
            </a:r>
          </a:p>
          <a:p>
            <a:r>
              <a:rPr lang="en-US" dirty="0"/>
              <a:t>Tax Credit Investors – LIHTC, new markets, etc. </a:t>
            </a:r>
          </a:p>
          <a:p>
            <a:r>
              <a:rPr lang="en-US" dirty="0"/>
              <a:t>Passive investors – they are not exercising control. </a:t>
            </a:r>
          </a:p>
          <a:p>
            <a:r>
              <a:rPr lang="en-US" dirty="0"/>
              <a:t>Minor Officers</a:t>
            </a:r>
          </a:p>
          <a:p>
            <a:r>
              <a:rPr lang="en-US" dirty="0"/>
              <a:t>All members of the Board of Directors</a:t>
            </a:r>
          </a:p>
          <a:p>
            <a:r>
              <a:rPr lang="en-US" dirty="0"/>
              <a:t>Less than 25% Ownership – except where they’re being tricky</a:t>
            </a:r>
          </a:p>
          <a:p>
            <a:r>
              <a:rPr lang="en-US" dirty="0"/>
              <a:t>Nursing Home Administrators</a:t>
            </a:r>
          </a:p>
          <a:p>
            <a:r>
              <a:rPr lang="en-US" dirty="0"/>
              <a:t>Non-controlling Shareholders of Publicly Traded Companies</a:t>
            </a:r>
          </a:p>
          <a:p>
            <a:r>
              <a:rPr lang="en-US" dirty="0"/>
              <a:t>Mortgagees</a:t>
            </a:r>
          </a:p>
          <a:p>
            <a:r>
              <a:rPr lang="en-US" dirty="0"/>
              <a:t>Public Housing Agencies</a:t>
            </a:r>
          </a:p>
          <a:p>
            <a:r>
              <a:rPr lang="en-US" dirty="0"/>
              <a:t>Individuals or entities that do not exercise financial or operational control.</a:t>
            </a:r>
          </a:p>
        </p:txBody>
      </p:sp>
      <p:sp>
        <p:nvSpPr>
          <p:cNvPr id="4" name="Slide Number Placeholder 3"/>
          <p:cNvSpPr>
            <a:spLocks noGrp="1"/>
          </p:cNvSpPr>
          <p:nvPr>
            <p:ph type="sldNum" sz="quarter" idx="12"/>
          </p:nvPr>
        </p:nvSpPr>
        <p:spPr/>
        <p:txBody>
          <a:bodyPr/>
          <a:lstStyle/>
          <a:p>
            <a:fld id="{1635BF7B-F4BA-064F-8313-92D42CD4D709}" type="slidenum">
              <a:rPr lang="en-US" smtClean="0"/>
              <a:t>14</a:t>
            </a:fld>
            <a:endParaRPr lang="en-US"/>
          </a:p>
        </p:txBody>
      </p:sp>
    </p:spTree>
    <p:extLst>
      <p:ext uri="{BB962C8B-B14F-4D97-AF65-F5344CB8AC3E}">
        <p14:creationId xmlns:p14="http://schemas.microsoft.com/office/powerpoint/2010/main" val="6203774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Organization Charts</a:t>
            </a:r>
          </a:p>
        </p:txBody>
      </p:sp>
      <p:sp>
        <p:nvSpPr>
          <p:cNvPr id="3" name="Content Placeholder 2"/>
          <p:cNvSpPr>
            <a:spLocks noGrp="1"/>
          </p:cNvSpPr>
          <p:nvPr>
            <p:ph idx="1"/>
          </p:nvPr>
        </p:nvSpPr>
        <p:spPr/>
        <p:txBody>
          <a:bodyPr/>
          <a:lstStyle/>
          <a:p>
            <a:r>
              <a:rPr lang="en-US" dirty="0"/>
              <a:t>Visual representation of the ownership structure of an organization</a:t>
            </a:r>
          </a:p>
          <a:p>
            <a:r>
              <a:rPr lang="en-US" dirty="0"/>
              <a:t>Separate chart submitted for each Specified Capacity</a:t>
            </a:r>
          </a:p>
          <a:p>
            <a:r>
              <a:rPr lang="en-US" b="1" dirty="0"/>
              <a:t>Key</a:t>
            </a:r>
            <a:r>
              <a:rPr lang="en-US" dirty="0"/>
              <a:t> </a:t>
            </a:r>
            <a:r>
              <a:rPr lang="en-US" b="1" dirty="0"/>
              <a:t>Point:  </a:t>
            </a:r>
            <a:r>
              <a:rPr lang="en-US" dirty="0"/>
              <a:t>Clear enough for someone unfamiliar with the project and entities involved to understand ownership and control structure.</a:t>
            </a:r>
          </a:p>
        </p:txBody>
      </p:sp>
      <p:sp>
        <p:nvSpPr>
          <p:cNvPr id="4" name="Slide Number Placeholder 3"/>
          <p:cNvSpPr>
            <a:spLocks noGrp="1"/>
          </p:cNvSpPr>
          <p:nvPr>
            <p:ph type="sldNum" sz="quarter" idx="12"/>
          </p:nvPr>
        </p:nvSpPr>
        <p:spPr/>
        <p:txBody>
          <a:bodyPr/>
          <a:lstStyle/>
          <a:p>
            <a:fld id="{1635BF7B-F4BA-064F-8313-92D42CD4D709}" type="slidenum">
              <a:rPr lang="en-US" smtClean="0"/>
              <a:t>15</a:t>
            </a:fld>
            <a:endParaRPr lang="en-US"/>
          </a:p>
        </p:txBody>
      </p:sp>
    </p:spTree>
    <p:extLst>
      <p:ext uri="{BB962C8B-B14F-4D97-AF65-F5344CB8AC3E}">
        <p14:creationId xmlns:p14="http://schemas.microsoft.com/office/powerpoint/2010/main" val="14979829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Organizational Charts</a:t>
            </a:r>
          </a:p>
        </p:txBody>
      </p:sp>
      <p:sp>
        <p:nvSpPr>
          <p:cNvPr id="3" name="Content Placeholder 2"/>
          <p:cNvSpPr>
            <a:spLocks noGrp="1"/>
          </p:cNvSpPr>
          <p:nvPr>
            <p:ph idx="1"/>
          </p:nvPr>
        </p:nvSpPr>
        <p:spPr>
          <a:xfrm>
            <a:off x="1981200" y="1866015"/>
            <a:ext cx="8229600" cy="4525963"/>
          </a:xfrm>
        </p:spPr>
        <p:txBody>
          <a:bodyPr/>
          <a:lstStyle/>
          <a:p>
            <a:r>
              <a:rPr lang="en-US" dirty="0"/>
              <a:t>Not everyone listed on the Org Chart must file a Previous Participation submission</a:t>
            </a:r>
          </a:p>
          <a:p>
            <a:endParaRPr lang="en-US" dirty="0"/>
          </a:p>
          <a:p>
            <a:r>
              <a:rPr lang="en-US" dirty="0"/>
              <a:t>The org chart is how we check that the identified Controlling Participants make sense.  </a:t>
            </a:r>
          </a:p>
        </p:txBody>
      </p:sp>
      <p:sp>
        <p:nvSpPr>
          <p:cNvPr id="4" name="Slide Number Placeholder 3"/>
          <p:cNvSpPr>
            <a:spLocks noGrp="1"/>
          </p:cNvSpPr>
          <p:nvPr>
            <p:ph type="sldNum" sz="quarter" idx="12"/>
          </p:nvPr>
        </p:nvSpPr>
        <p:spPr/>
        <p:txBody>
          <a:bodyPr/>
          <a:lstStyle/>
          <a:p>
            <a:fld id="{1635BF7B-F4BA-064F-8313-92D42CD4D709}" type="slidenum">
              <a:rPr lang="en-US" smtClean="0"/>
              <a:t>16</a:t>
            </a:fld>
            <a:endParaRPr lang="en-US"/>
          </a:p>
        </p:txBody>
      </p:sp>
    </p:spTree>
    <p:extLst>
      <p:ext uri="{BB962C8B-B14F-4D97-AF65-F5344CB8AC3E}">
        <p14:creationId xmlns:p14="http://schemas.microsoft.com/office/powerpoint/2010/main" val="9350901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Organization Charts</a:t>
            </a:r>
          </a:p>
        </p:txBody>
      </p:sp>
      <p:sp>
        <p:nvSpPr>
          <p:cNvPr id="3" name="Content Placeholder 2"/>
          <p:cNvSpPr>
            <a:spLocks noGrp="1"/>
          </p:cNvSpPr>
          <p:nvPr>
            <p:ph idx="1"/>
          </p:nvPr>
        </p:nvSpPr>
        <p:spPr/>
        <p:txBody>
          <a:bodyPr/>
          <a:lstStyle/>
          <a:p>
            <a:r>
              <a:rPr lang="en-US" dirty="0"/>
              <a:t>Show all tiers of ownership structure including members or owners of the entities listed.</a:t>
            </a:r>
          </a:p>
          <a:p>
            <a:r>
              <a:rPr lang="en-US" dirty="0"/>
              <a:t>Show all participants, not just controlling participants</a:t>
            </a:r>
          </a:p>
          <a:p>
            <a:r>
              <a:rPr lang="en-US" dirty="0"/>
              <a:t>Show percentages of ownership and role in the entity (add up to 100%).</a:t>
            </a:r>
          </a:p>
          <a:p>
            <a:r>
              <a:rPr lang="en-US" dirty="0"/>
              <a:t>At least one natural person</a:t>
            </a:r>
          </a:p>
          <a:p>
            <a:endParaRPr lang="en-US" dirty="0"/>
          </a:p>
        </p:txBody>
      </p:sp>
      <p:sp>
        <p:nvSpPr>
          <p:cNvPr id="4" name="Slide Number Placeholder 3"/>
          <p:cNvSpPr>
            <a:spLocks noGrp="1"/>
          </p:cNvSpPr>
          <p:nvPr>
            <p:ph type="sldNum" sz="quarter" idx="12"/>
          </p:nvPr>
        </p:nvSpPr>
        <p:spPr/>
        <p:txBody>
          <a:bodyPr/>
          <a:lstStyle/>
          <a:p>
            <a:fld id="{1635BF7B-F4BA-064F-8313-92D42CD4D709}" type="slidenum">
              <a:rPr lang="en-US" smtClean="0"/>
              <a:t>17</a:t>
            </a:fld>
            <a:endParaRPr lang="en-US"/>
          </a:p>
        </p:txBody>
      </p:sp>
    </p:spTree>
    <p:extLst>
      <p:ext uri="{BB962C8B-B14F-4D97-AF65-F5344CB8AC3E}">
        <p14:creationId xmlns:p14="http://schemas.microsoft.com/office/powerpoint/2010/main" val="25300751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635BF7B-F4BA-064F-8313-92D42CD4D709}" type="slidenum">
              <a:rPr lang="en-US" smtClean="0"/>
              <a:t>18</a:t>
            </a:fld>
            <a:endParaRPr lang="en-US"/>
          </a:p>
        </p:txBody>
      </p:sp>
      <p:graphicFrame>
        <p:nvGraphicFramePr>
          <p:cNvPr id="5" name="Diagram 4"/>
          <p:cNvGraphicFramePr/>
          <p:nvPr>
            <p:extLst>
              <p:ext uri="{D42A27DB-BD31-4B8C-83A1-F6EECF244321}">
                <p14:modId xmlns:p14="http://schemas.microsoft.com/office/powerpoint/2010/main" val="4149012387"/>
              </p:ext>
            </p:extLst>
          </p:nvPr>
        </p:nvGraphicFramePr>
        <p:xfrm>
          <a:off x="1359568" y="269456"/>
          <a:ext cx="10662486" cy="579972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extBox 1"/>
          <p:cNvSpPr txBox="1"/>
          <p:nvPr/>
        </p:nvSpPr>
        <p:spPr>
          <a:xfrm>
            <a:off x="0" y="276224"/>
            <a:ext cx="2743200" cy="3458854"/>
          </a:xfrm>
          <a:prstGeom prst="rect">
            <a:avLst/>
          </a:prstGeom>
          <a:solidFill>
            <a:schemeClr val="accent3">
              <a:lumMod val="40000"/>
              <a:lumOff val="60000"/>
            </a:schemeClr>
          </a:solidFill>
        </p:spPr>
        <p:txBody>
          <a:bodyPr wrap="square" rtlCol="0">
            <a:spAutoFit/>
          </a:bodyPr>
          <a:lstStyle/>
          <a:p>
            <a:pPr algn="ctr"/>
            <a:r>
              <a:rPr lang="en-US" b="1" dirty="0"/>
              <a:t>Local Housing Non-Profit, Inc.</a:t>
            </a:r>
          </a:p>
          <a:p>
            <a:pPr algn="ctr"/>
            <a:r>
              <a:rPr lang="en-US" b="1" dirty="0"/>
              <a:t>Board of Directors List</a:t>
            </a:r>
          </a:p>
          <a:p>
            <a:endParaRPr lang="en-US" dirty="0"/>
          </a:p>
          <a:p>
            <a:r>
              <a:rPr lang="en-US" dirty="0"/>
              <a:t>Person G, President</a:t>
            </a:r>
          </a:p>
          <a:p>
            <a:r>
              <a:rPr lang="en-US" dirty="0"/>
              <a:t>Person H, Vice-President</a:t>
            </a:r>
          </a:p>
          <a:p>
            <a:r>
              <a:rPr lang="en-US" dirty="0"/>
              <a:t>Person I, Secretary</a:t>
            </a:r>
          </a:p>
          <a:p>
            <a:r>
              <a:rPr lang="en-US" dirty="0"/>
              <a:t>Person J, Treasurer</a:t>
            </a:r>
          </a:p>
          <a:p>
            <a:r>
              <a:rPr lang="en-US" dirty="0"/>
              <a:t>Person K, Board Member</a:t>
            </a:r>
          </a:p>
          <a:p>
            <a:r>
              <a:rPr lang="en-US" dirty="0"/>
              <a:t>Person L, Board Member</a:t>
            </a:r>
          </a:p>
          <a:p>
            <a:r>
              <a:rPr lang="en-US" dirty="0"/>
              <a:t>Person M, Board Member</a:t>
            </a:r>
          </a:p>
          <a:p>
            <a:r>
              <a:rPr lang="en-US" dirty="0"/>
              <a:t>Person N, Board Member</a:t>
            </a:r>
          </a:p>
        </p:txBody>
      </p:sp>
      <p:graphicFrame>
        <p:nvGraphicFramePr>
          <p:cNvPr id="6" name="Table 5"/>
          <p:cNvGraphicFramePr>
            <a:graphicFrameLocks noGrp="1"/>
          </p:cNvGraphicFramePr>
          <p:nvPr>
            <p:extLst>
              <p:ext uri="{D42A27DB-BD31-4B8C-83A1-F6EECF244321}">
                <p14:modId xmlns:p14="http://schemas.microsoft.com/office/powerpoint/2010/main" val="249055310"/>
              </p:ext>
            </p:extLst>
          </p:nvPr>
        </p:nvGraphicFramePr>
        <p:xfrm>
          <a:off x="0" y="3826064"/>
          <a:ext cx="4394199" cy="2334101"/>
        </p:xfrm>
        <a:graphic>
          <a:graphicData uri="http://schemas.openxmlformats.org/drawingml/2006/table">
            <a:tbl>
              <a:tblPr/>
              <a:tblGrid>
                <a:gridCol w="1930785">
                  <a:extLst>
                    <a:ext uri="{9D8B030D-6E8A-4147-A177-3AD203B41FA5}">
                      <a16:colId xmlns:a16="http://schemas.microsoft.com/office/drawing/2014/main" val="92130399"/>
                    </a:ext>
                  </a:extLst>
                </a:gridCol>
                <a:gridCol w="608720">
                  <a:extLst>
                    <a:ext uri="{9D8B030D-6E8A-4147-A177-3AD203B41FA5}">
                      <a16:colId xmlns:a16="http://schemas.microsoft.com/office/drawing/2014/main" val="1242443098"/>
                    </a:ext>
                  </a:extLst>
                </a:gridCol>
                <a:gridCol w="608720">
                  <a:extLst>
                    <a:ext uri="{9D8B030D-6E8A-4147-A177-3AD203B41FA5}">
                      <a16:colId xmlns:a16="http://schemas.microsoft.com/office/drawing/2014/main" val="1714586892"/>
                    </a:ext>
                  </a:extLst>
                </a:gridCol>
                <a:gridCol w="608720">
                  <a:extLst>
                    <a:ext uri="{9D8B030D-6E8A-4147-A177-3AD203B41FA5}">
                      <a16:colId xmlns:a16="http://schemas.microsoft.com/office/drawing/2014/main" val="590780637"/>
                    </a:ext>
                  </a:extLst>
                </a:gridCol>
                <a:gridCol w="637254">
                  <a:extLst>
                    <a:ext uri="{9D8B030D-6E8A-4147-A177-3AD203B41FA5}">
                      <a16:colId xmlns:a16="http://schemas.microsoft.com/office/drawing/2014/main" val="2165839588"/>
                    </a:ext>
                  </a:extLst>
                </a:gridCol>
              </a:tblGrid>
              <a:tr h="238125">
                <a:tc>
                  <a:txBody>
                    <a:bodyPr/>
                    <a:lstStyle/>
                    <a:p>
                      <a:pPr algn="l" fontAlgn="b"/>
                      <a:r>
                        <a:rPr lang="en-US" sz="1400" b="1" i="0" u="sng" strike="noStrike">
                          <a:solidFill>
                            <a:srgbClr val="000000"/>
                          </a:solidFill>
                          <a:effectLst/>
                          <a:latin typeface="Calibri" panose="020F0502020204030204" pitchFamily="34" charset="0"/>
                        </a:rPr>
                        <a:t>Who Must File?</a:t>
                      </a:r>
                    </a:p>
                  </a:txBody>
                  <a:tcPr marL="0" marR="0" marT="0"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283763509"/>
                  </a:ext>
                </a:extLst>
              </a:tr>
              <a:tr h="183515">
                <a:tc>
                  <a:txBody>
                    <a:bodyPr/>
                    <a:lstStyle/>
                    <a:p>
                      <a:pPr algn="l" fontAlgn="b"/>
                      <a:r>
                        <a:rPr lang="en-US" sz="1100" b="1" i="0" u="none" strike="noStrike">
                          <a:solidFill>
                            <a:srgbClr val="000000"/>
                          </a:solidFill>
                          <a:effectLst/>
                          <a:latin typeface="Calibri" panose="020F0502020204030204" pitchFamily="34" charset="0"/>
                        </a:rPr>
                        <a:t>Specified Capacity:</a:t>
                      </a:r>
                    </a:p>
                  </a:txBody>
                  <a:tcPr marL="0" marR="0" marT="0" marB="0" anchor="b">
                    <a:lnL>
                      <a:noFill/>
                    </a:lnL>
                    <a:lnR>
                      <a:noFill/>
                    </a:lnR>
                    <a:lnT>
                      <a:noFill/>
                    </a:lnT>
                    <a:lnB>
                      <a:noFill/>
                    </a:lnB>
                    <a:solidFill>
                      <a:srgbClr val="F2DCDB"/>
                    </a:solidFill>
                  </a:tcPr>
                </a:tc>
                <a:tc gridSpan="3">
                  <a:txBody>
                    <a:bodyPr/>
                    <a:lstStyle/>
                    <a:p>
                      <a:pPr algn="l" fontAlgn="b"/>
                      <a:r>
                        <a:rPr lang="en-US" sz="1100" b="0" i="0" u="none" strike="noStrike">
                          <a:solidFill>
                            <a:srgbClr val="000000"/>
                          </a:solidFill>
                          <a:effectLst/>
                          <a:latin typeface="Calibri" panose="020F0502020204030204" pitchFamily="34" charset="0"/>
                        </a:rPr>
                        <a:t>Indiana Avenue, LLC</a:t>
                      </a:r>
                    </a:p>
                  </a:txBody>
                  <a:tcPr marL="0" marR="0" marT="0" marB="0" anchor="b">
                    <a:lnL>
                      <a:noFill/>
                    </a:lnL>
                    <a:lnR>
                      <a:noFill/>
                    </a:lnR>
                    <a:lnT>
                      <a:noFill/>
                    </a:lnT>
                    <a:lnB>
                      <a:noFill/>
                    </a:lnB>
                    <a:solidFill>
                      <a:srgbClr val="F2DCDB"/>
                    </a:solidFill>
                  </a:tcPr>
                </a:tc>
                <a:tc hMerge="1">
                  <a:txBody>
                    <a:bodyPr/>
                    <a:lstStyle/>
                    <a:p>
                      <a:endParaRPr lang="en-US"/>
                    </a:p>
                  </a:txBody>
                  <a:tcPr/>
                </a:tc>
                <a:tc hMerge="1">
                  <a:txBody>
                    <a:bodyPr/>
                    <a:lstStyle/>
                    <a:p>
                      <a:endParaRPr lang="en-US"/>
                    </a:p>
                  </a:txBody>
                  <a:tcPr/>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1632613349"/>
                  </a:ext>
                </a:extLst>
              </a:tr>
              <a:tr h="190500">
                <a:tc>
                  <a:txBody>
                    <a:bodyPr/>
                    <a:lstStyle/>
                    <a:p>
                      <a:pPr algn="l" fontAlgn="b"/>
                      <a:r>
                        <a:rPr lang="en-US" sz="1100" b="1" i="0" u="none" strike="noStrike" dirty="0">
                          <a:solidFill>
                            <a:srgbClr val="000000"/>
                          </a:solidFill>
                          <a:effectLst/>
                          <a:latin typeface="Calibri" panose="020F0502020204030204" pitchFamily="34" charset="0"/>
                        </a:rPr>
                        <a:t>Controlling Participants:</a:t>
                      </a:r>
                    </a:p>
                  </a:txBody>
                  <a:tcPr marL="0" marR="0" marT="0" marB="0" anchor="b">
                    <a:lnL>
                      <a:noFill/>
                    </a:lnL>
                    <a:lnR>
                      <a:noFill/>
                    </a:lnR>
                    <a:lnT>
                      <a:noFill/>
                    </a:lnT>
                    <a:lnB>
                      <a:noFill/>
                    </a:lnB>
                    <a:solidFill>
                      <a:srgbClr val="C5D9F1"/>
                    </a:solidFill>
                  </a:tcPr>
                </a:tc>
                <a:tc>
                  <a:txBody>
                    <a:bodyPr/>
                    <a:lstStyle/>
                    <a:p>
                      <a:pPr algn="l" fontAlgn="b"/>
                      <a:r>
                        <a:rPr lang="en-US" sz="1100" b="0" i="0" u="none" strike="noStrike" dirty="0">
                          <a:solidFill>
                            <a:srgbClr val="000000"/>
                          </a:solidFill>
                          <a:effectLst/>
                          <a:latin typeface="Calibri" panose="020F0502020204030204" pitchFamily="34" charset="0"/>
                        </a:rPr>
                        <a:t>Person A</a:t>
                      </a:r>
                    </a:p>
                  </a:txBody>
                  <a:tcPr marL="0" marR="0" marT="0" marB="0" anchor="b">
                    <a:lnL>
                      <a:noFill/>
                    </a:lnL>
                    <a:lnR>
                      <a:noFill/>
                    </a:lnR>
                    <a:lnT>
                      <a:noFill/>
                    </a:lnT>
                    <a:lnB>
                      <a:noFill/>
                    </a:lnB>
                    <a:solidFill>
                      <a:srgbClr val="C5D9F1"/>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C5D9F1"/>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C5D9F1"/>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2373489486"/>
                  </a:ext>
                </a:extLst>
              </a:tr>
              <a:tr h="190500">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C5D9F1"/>
                    </a:solidFill>
                  </a:tcPr>
                </a:tc>
                <a:tc>
                  <a:txBody>
                    <a:bodyPr/>
                    <a:lstStyle/>
                    <a:p>
                      <a:pPr algn="l" fontAlgn="b"/>
                      <a:r>
                        <a:rPr lang="en-US" sz="1100" b="0" i="0" u="none" strike="noStrike">
                          <a:solidFill>
                            <a:srgbClr val="000000"/>
                          </a:solidFill>
                          <a:effectLst/>
                          <a:latin typeface="Calibri" panose="020F0502020204030204" pitchFamily="34" charset="0"/>
                        </a:rPr>
                        <a:t>Person B</a:t>
                      </a:r>
                    </a:p>
                  </a:txBody>
                  <a:tcPr marL="0" marR="0" marT="0" marB="0" anchor="b">
                    <a:lnL>
                      <a:noFill/>
                    </a:lnL>
                    <a:lnR>
                      <a:noFill/>
                    </a:lnR>
                    <a:lnT>
                      <a:noFill/>
                    </a:lnT>
                    <a:lnB>
                      <a:noFill/>
                    </a:lnB>
                    <a:solidFill>
                      <a:srgbClr val="C5D9F1"/>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C5D9F1"/>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C5D9F1"/>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736772035"/>
                  </a:ext>
                </a:extLst>
              </a:tr>
              <a:tr h="238125">
                <a:tc>
                  <a:txBody>
                    <a:bodyPr/>
                    <a:lstStyle/>
                    <a:p>
                      <a:pPr algn="l" fontAlgn="b"/>
                      <a:r>
                        <a:rPr lang="en-US" sz="1400" b="1" i="0" u="sng" strike="noStrike">
                          <a:solidFill>
                            <a:srgbClr val="000000"/>
                          </a:solidFill>
                          <a:effectLst/>
                          <a:latin typeface="Calibri" panose="020F0502020204030204" pitchFamily="34" charset="0"/>
                        </a:rPr>
                        <a:t>Excluded Parties</a:t>
                      </a:r>
                    </a:p>
                  </a:txBody>
                  <a:tcPr marL="0" marR="0" marT="0"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2977189451"/>
                  </a:ext>
                </a:extLst>
              </a:tr>
              <a:tr h="190500">
                <a:tc>
                  <a:txBody>
                    <a:bodyPr/>
                    <a:lstStyle/>
                    <a:p>
                      <a:pPr algn="l" fontAlgn="b"/>
                      <a:r>
                        <a:rPr lang="en-US" sz="1100" b="1" i="0" u="none" strike="noStrike">
                          <a:solidFill>
                            <a:srgbClr val="000000"/>
                          </a:solidFill>
                          <a:effectLst/>
                          <a:latin typeface="Calibri" panose="020F0502020204030204" pitchFamily="34" charset="0"/>
                        </a:rPr>
                        <a:t>Person/Entity</a:t>
                      </a:r>
                    </a:p>
                  </a:txBody>
                  <a:tcPr marL="0" marR="0" marT="0" marB="0" anchor="b">
                    <a:lnL>
                      <a:noFill/>
                    </a:lnL>
                    <a:lnR>
                      <a:noFill/>
                    </a:lnR>
                    <a:lnT>
                      <a:noFill/>
                    </a:lnT>
                    <a:lnB>
                      <a:noFill/>
                    </a:lnB>
                  </a:tcPr>
                </a:tc>
                <a:tc gridSpan="3">
                  <a:txBody>
                    <a:bodyPr/>
                    <a:lstStyle/>
                    <a:p>
                      <a:pPr algn="l" fontAlgn="b"/>
                      <a:r>
                        <a:rPr lang="en-US" sz="1100" b="1" i="0" u="none" strike="noStrike">
                          <a:solidFill>
                            <a:srgbClr val="000000"/>
                          </a:solidFill>
                          <a:effectLst/>
                          <a:latin typeface="Calibri" panose="020F0502020204030204" pitchFamily="34" charset="0"/>
                        </a:rPr>
                        <a:t>Reason for Exclusion</a:t>
                      </a:r>
                    </a:p>
                  </a:txBody>
                  <a:tcPr marL="0" marR="0" marT="0"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930845222"/>
                  </a:ext>
                </a:extLst>
              </a:tr>
              <a:tr h="340836">
                <a:tc>
                  <a:txBody>
                    <a:bodyPr/>
                    <a:lstStyle/>
                    <a:p>
                      <a:pPr algn="l" fontAlgn="b"/>
                      <a:r>
                        <a:rPr lang="en-US" sz="1100" b="0" i="0" u="none" strike="noStrike" dirty="0">
                          <a:solidFill>
                            <a:srgbClr val="000000"/>
                          </a:solidFill>
                          <a:effectLst/>
                          <a:latin typeface="Calibri" panose="020F0502020204030204" pitchFamily="34" charset="0"/>
                        </a:rPr>
                        <a:t>Local Housing Non-Profit, Inc.</a:t>
                      </a:r>
                    </a:p>
                  </a:txBody>
                  <a:tcPr marL="0" marR="0" marT="0" marB="0" anchor="b">
                    <a:lnL>
                      <a:noFill/>
                    </a:lnL>
                    <a:lnR>
                      <a:noFill/>
                    </a:lnR>
                    <a:lnT>
                      <a:noFill/>
                    </a:lnT>
                    <a:lnB>
                      <a:noFill/>
                    </a:lnB>
                    <a:solidFill>
                      <a:srgbClr val="D8E4BC"/>
                    </a:solidFill>
                  </a:tcPr>
                </a:tc>
                <a:tc gridSpan="4">
                  <a:txBody>
                    <a:bodyPr/>
                    <a:lstStyle/>
                    <a:p>
                      <a:pPr algn="l" fontAlgn="b"/>
                      <a:r>
                        <a:rPr lang="en-US" sz="1100" b="0" i="0" u="none" strike="noStrike" dirty="0">
                          <a:solidFill>
                            <a:srgbClr val="000000"/>
                          </a:solidFill>
                          <a:effectLst/>
                          <a:latin typeface="Calibri" panose="020F0502020204030204" pitchFamily="34" charset="0"/>
                        </a:rPr>
                        <a:t>No authority over day-to-day operations</a:t>
                      </a:r>
                    </a:p>
                  </a:txBody>
                  <a:tcPr marL="0" marR="0" marT="0" marB="0" anchor="b">
                    <a:lnL>
                      <a:noFill/>
                    </a:lnL>
                    <a:lnR>
                      <a:noFill/>
                    </a:lnR>
                    <a:lnT>
                      <a:noFill/>
                    </a:lnT>
                    <a:lnB>
                      <a:noFill/>
                    </a:lnB>
                    <a:solidFill>
                      <a:srgbClr val="D8E4BC"/>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240154758"/>
                  </a:ext>
                </a:extLst>
              </a:tr>
              <a:tr h="190500">
                <a:tc>
                  <a:txBody>
                    <a:bodyPr/>
                    <a:lstStyle/>
                    <a:p>
                      <a:pPr algn="l" fontAlgn="b"/>
                      <a:r>
                        <a:rPr lang="en-US" sz="1100" b="0" i="0" u="none" strike="noStrike" dirty="0">
                          <a:solidFill>
                            <a:srgbClr val="000000"/>
                          </a:solidFill>
                          <a:effectLst/>
                          <a:latin typeface="Calibri" panose="020F0502020204030204" pitchFamily="34" charset="0"/>
                        </a:rPr>
                        <a:t>Local Developer, Inc.</a:t>
                      </a:r>
                    </a:p>
                  </a:txBody>
                  <a:tcPr marL="0" marR="0" marT="0" marB="0" anchor="b">
                    <a:lnL>
                      <a:noFill/>
                    </a:lnL>
                    <a:lnR>
                      <a:noFill/>
                    </a:lnR>
                    <a:lnT>
                      <a:noFill/>
                    </a:lnT>
                    <a:lnB>
                      <a:noFill/>
                    </a:lnB>
                    <a:solidFill>
                      <a:srgbClr val="D8E4BC"/>
                    </a:solidFill>
                  </a:tcPr>
                </a:tc>
                <a:tc gridSpan="4">
                  <a:txBody>
                    <a:bodyPr/>
                    <a:lstStyle/>
                    <a:p>
                      <a:pPr algn="l" fontAlgn="b"/>
                      <a:r>
                        <a:rPr lang="en-US" sz="1100" b="0" i="0" u="none" strike="noStrike" dirty="0">
                          <a:solidFill>
                            <a:srgbClr val="000000"/>
                          </a:solidFill>
                          <a:effectLst/>
                          <a:latin typeface="Calibri" panose="020F0502020204030204" pitchFamily="34" charset="0"/>
                        </a:rPr>
                        <a:t>Shell entity</a:t>
                      </a:r>
                    </a:p>
                  </a:txBody>
                  <a:tcPr marL="0" marR="0" marT="0" marB="0" anchor="b">
                    <a:lnL>
                      <a:noFill/>
                    </a:lnL>
                    <a:lnR>
                      <a:noFill/>
                    </a:lnR>
                    <a:lnT>
                      <a:noFill/>
                    </a:lnT>
                    <a:lnB>
                      <a:noFill/>
                    </a:lnB>
                    <a:solidFill>
                      <a:srgbClr val="D8E4BC"/>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313196441"/>
                  </a:ext>
                </a:extLst>
              </a:tr>
              <a:tr h="190500">
                <a:tc>
                  <a:txBody>
                    <a:bodyPr/>
                    <a:lstStyle/>
                    <a:p>
                      <a:pPr algn="l" fontAlgn="b"/>
                      <a:r>
                        <a:rPr lang="en-US" sz="1100" b="0" i="0" u="none" strike="noStrike">
                          <a:solidFill>
                            <a:srgbClr val="000000"/>
                          </a:solidFill>
                          <a:effectLst/>
                          <a:latin typeface="Calibri" panose="020F0502020204030204" pitchFamily="34" charset="0"/>
                        </a:rPr>
                        <a:t>Person C</a:t>
                      </a:r>
                    </a:p>
                  </a:txBody>
                  <a:tcPr marL="0" marR="0" marT="0" marB="0" anchor="b">
                    <a:lnL>
                      <a:noFill/>
                    </a:lnL>
                    <a:lnR>
                      <a:noFill/>
                    </a:lnR>
                    <a:lnT>
                      <a:noFill/>
                    </a:lnT>
                    <a:lnB>
                      <a:noFill/>
                    </a:lnB>
                    <a:solidFill>
                      <a:srgbClr val="D8E4BC"/>
                    </a:solidFill>
                  </a:tcPr>
                </a:tc>
                <a:tc gridSpan="4">
                  <a:txBody>
                    <a:bodyPr/>
                    <a:lstStyle/>
                    <a:p>
                      <a:pPr algn="l" fontAlgn="b"/>
                      <a:r>
                        <a:rPr lang="en-US" sz="1100" b="0" i="0" u="none" strike="noStrike" dirty="0">
                          <a:solidFill>
                            <a:srgbClr val="000000"/>
                          </a:solidFill>
                          <a:effectLst/>
                          <a:latin typeface="Calibri" panose="020F0502020204030204" pitchFamily="34" charset="0"/>
                        </a:rPr>
                        <a:t>No authority over day-to-day operations</a:t>
                      </a:r>
                    </a:p>
                  </a:txBody>
                  <a:tcPr marL="0" marR="0" marT="0" marB="0" anchor="b">
                    <a:lnL>
                      <a:noFill/>
                    </a:lnL>
                    <a:lnR>
                      <a:noFill/>
                    </a:lnR>
                    <a:lnT>
                      <a:noFill/>
                    </a:lnT>
                    <a:lnB>
                      <a:noFill/>
                    </a:lnB>
                    <a:solidFill>
                      <a:srgbClr val="D8E4BC"/>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92717719"/>
                  </a:ext>
                </a:extLst>
              </a:tr>
              <a:tr h="190500">
                <a:tc>
                  <a:txBody>
                    <a:bodyPr/>
                    <a:lstStyle/>
                    <a:p>
                      <a:pPr algn="l" fontAlgn="b"/>
                      <a:r>
                        <a:rPr lang="en-US" sz="1100" b="0" i="0" u="none" strike="noStrike">
                          <a:solidFill>
                            <a:srgbClr val="000000"/>
                          </a:solidFill>
                          <a:effectLst/>
                          <a:latin typeface="Calibri" panose="020F0502020204030204" pitchFamily="34" charset="0"/>
                        </a:rPr>
                        <a:t>Person D</a:t>
                      </a:r>
                    </a:p>
                  </a:txBody>
                  <a:tcPr marL="0" marR="0" marT="0" marB="0" anchor="b">
                    <a:lnL>
                      <a:noFill/>
                    </a:lnL>
                    <a:lnR>
                      <a:noFill/>
                    </a:lnR>
                    <a:lnT>
                      <a:noFill/>
                    </a:lnT>
                    <a:lnB>
                      <a:noFill/>
                    </a:lnB>
                    <a:solidFill>
                      <a:srgbClr val="D8E4BC"/>
                    </a:solidFill>
                  </a:tcPr>
                </a:tc>
                <a:tc gridSpan="4">
                  <a:txBody>
                    <a:bodyPr/>
                    <a:lstStyle/>
                    <a:p>
                      <a:pPr algn="l" fontAlgn="b"/>
                      <a:r>
                        <a:rPr lang="en-US" sz="1100" b="0" i="0" u="none" strike="noStrike">
                          <a:solidFill>
                            <a:srgbClr val="000000"/>
                          </a:solidFill>
                          <a:effectLst/>
                          <a:latin typeface="Calibri" panose="020F0502020204030204" pitchFamily="34" charset="0"/>
                        </a:rPr>
                        <a:t>No authority over day-to-day operations</a:t>
                      </a:r>
                    </a:p>
                  </a:txBody>
                  <a:tcPr marL="0" marR="0" marT="0" marB="0" anchor="b">
                    <a:lnL>
                      <a:noFill/>
                    </a:lnL>
                    <a:lnR>
                      <a:noFill/>
                    </a:lnR>
                    <a:lnT>
                      <a:noFill/>
                    </a:lnT>
                    <a:lnB>
                      <a:noFill/>
                    </a:lnB>
                    <a:solidFill>
                      <a:srgbClr val="D8E4BC"/>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661340020"/>
                  </a:ext>
                </a:extLst>
              </a:tr>
              <a:tr h="190500">
                <a:tc>
                  <a:txBody>
                    <a:bodyPr/>
                    <a:lstStyle/>
                    <a:p>
                      <a:pPr algn="l" fontAlgn="b"/>
                      <a:r>
                        <a:rPr lang="en-US" sz="1100" b="0" i="0" u="none" strike="noStrike">
                          <a:solidFill>
                            <a:srgbClr val="000000"/>
                          </a:solidFill>
                          <a:effectLst/>
                          <a:latin typeface="Calibri" panose="020F0502020204030204" pitchFamily="34" charset="0"/>
                        </a:rPr>
                        <a:t>Persons G-N</a:t>
                      </a:r>
                    </a:p>
                  </a:txBody>
                  <a:tcPr marL="0" marR="0" marT="0" marB="0" anchor="b">
                    <a:lnL>
                      <a:noFill/>
                    </a:lnL>
                    <a:lnR>
                      <a:noFill/>
                    </a:lnR>
                    <a:lnT>
                      <a:noFill/>
                    </a:lnT>
                    <a:lnB>
                      <a:noFill/>
                    </a:lnB>
                    <a:solidFill>
                      <a:srgbClr val="D8E4BC"/>
                    </a:solidFill>
                  </a:tcPr>
                </a:tc>
                <a:tc gridSpan="4">
                  <a:txBody>
                    <a:bodyPr/>
                    <a:lstStyle/>
                    <a:p>
                      <a:pPr algn="l" fontAlgn="b"/>
                      <a:r>
                        <a:rPr lang="en-US" sz="1100" b="0" i="0" u="none" strike="noStrike" dirty="0">
                          <a:solidFill>
                            <a:srgbClr val="000000"/>
                          </a:solidFill>
                          <a:effectLst/>
                          <a:latin typeface="Calibri" panose="020F0502020204030204" pitchFamily="34" charset="0"/>
                        </a:rPr>
                        <a:t>No authority over day-to-day operations</a:t>
                      </a:r>
                    </a:p>
                  </a:txBody>
                  <a:tcPr marL="0" marR="0" marT="0" marB="0" anchor="b">
                    <a:lnL>
                      <a:noFill/>
                    </a:lnL>
                    <a:lnR>
                      <a:noFill/>
                    </a:lnR>
                    <a:lnT>
                      <a:noFill/>
                    </a:lnT>
                    <a:lnB>
                      <a:noFill/>
                    </a:lnB>
                    <a:solidFill>
                      <a:srgbClr val="D8E4BC"/>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79737182"/>
                  </a:ext>
                </a:extLst>
              </a:tr>
            </a:tbl>
          </a:graphicData>
        </a:graphic>
      </p:graphicFrame>
    </p:spTree>
    <p:extLst>
      <p:ext uri="{BB962C8B-B14F-4D97-AF65-F5344CB8AC3E}">
        <p14:creationId xmlns:p14="http://schemas.microsoft.com/office/powerpoint/2010/main" val="2241228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635BF7B-F4BA-064F-8313-92D42CD4D709}" type="slidenum">
              <a:rPr lang="en-US" smtClean="0"/>
              <a:t>19</a:t>
            </a:fld>
            <a:endParaRPr lang="en-US"/>
          </a:p>
        </p:txBody>
      </p:sp>
      <p:pic>
        <p:nvPicPr>
          <p:cNvPr id="3" name="Picture 2"/>
          <p:cNvPicPr>
            <a:picLocks noChangeAspect="1"/>
          </p:cNvPicPr>
          <p:nvPr/>
        </p:nvPicPr>
        <p:blipFill>
          <a:blip r:embed="rId3"/>
          <a:stretch>
            <a:fillRect/>
          </a:stretch>
        </p:blipFill>
        <p:spPr>
          <a:xfrm>
            <a:off x="2252662" y="419100"/>
            <a:ext cx="7686675" cy="6019800"/>
          </a:xfrm>
          <a:prstGeom prst="rect">
            <a:avLst/>
          </a:prstGeom>
        </p:spPr>
      </p:pic>
    </p:spTree>
    <p:extLst>
      <p:ext uri="{BB962C8B-B14F-4D97-AF65-F5344CB8AC3E}">
        <p14:creationId xmlns:p14="http://schemas.microsoft.com/office/powerpoint/2010/main" val="40881480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Overview of Regulation Text</a:t>
            </a:r>
          </a:p>
        </p:txBody>
      </p:sp>
      <p:sp>
        <p:nvSpPr>
          <p:cNvPr id="4" name="Subtitle 3"/>
          <p:cNvSpPr>
            <a:spLocks noGrp="1"/>
          </p:cNvSpPr>
          <p:nvPr>
            <p:ph type="subTitle" idx="1"/>
          </p:nvPr>
        </p:nvSpPr>
        <p:spPr/>
        <p:txBody>
          <a:bodyPr/>
          <a:lstStyle/>
          <a:p>
            <a:r>
              <a:rPr lang="en-US" dirty="0"/>
              <a:t>Kathie Soroka</a:t>
            </a:r>
            <a:r>
              <a:rPr lang="en-US"/>
              <a:t>, </a:t>
            </a:r>
          </a:p>
          <a:p>
            <a:r>
              <a:rPr lang="en-US"/>
              <a:t>Office </a:t>
            </a:r>
            <a:r>
              <a:rPr lang="en-US" dirty="0"/>
              <a:t>of General Counsel</a:t>
            </a:r>
          </a:p>
        </p:txBody>
      </p:sp>
      <p:sp>
        <p:nvSpPr>
          <p:cNvPr id="3" name="Slide Number Placeholder 2"/>
          <p:cNvSpPr>
            <a:spLocks noGrp="1"/>
          </p:cNvSpPr>
          <p:nvPr>
            <p:ph type="sldNum" sz="quarter" idx="12"/>
          </p:nvPr>
        </p:nvSpPr>
        <p:spPr/>
        <p:txBody>
          <a:bodyPr/>
          <a:lstStyle/>
          <a:p>
            <a:fld id="{69E29E33-B620-47F9-BB04-8846C2A5AFCC}" type="slidenum">
              <a:rPr kumimoji="0" lang="en-US" smtClean="0"/>
              <a:pPr/>
              <a:t>2</a:t>
            </a:fld>
            <a:endParaRPr kumimoji="0" lang="en-US"/>
          </a:p>
        </p:txBody>
      </p:sp>
    </p:spTree>
    <p:extLst>
      <p:ext uri="{BB962C8B-B14F-4D97-AF65-F5344CB8AC3E}">
        <p14:creationId xmlns:p14="http://schemas.microsoft.com/office/powerpoint/2010/main" val="1558986639"/>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 name="TextBox 121"/>
          <p:cNvSpPr txBox="1"/>
          <p:nvPr/>
        </p:nvSpPr>
        <p:spPr>
          <a:xfrm>
            <a:off x="9308471" y="3327512"/>
            <a:ext cx="2757634" cy="2831544"/>
          </a:xfrm>
          <a:prstGeom prst="rect">
            <a:avLst/>
          </a:prstGeom>
          <a:solidFill>
            <a:schemeClr val="accent3">
              <a:lumMod val="40000"/>
              <a:lumOff val="60000"/>
            </a:schemeClr>
          </a:solidFill>
        </p:spPr>
        <p:txBody>
          <a:bodyPr wrap="square" rtlCol="0">
            <a:spAutoFit/>
          </a:bodyPr>
          <a:lstStyle/>
          <a:p>
            <a:pPr algn="ctr"/>
            <a:r>
              <a:rPr lang="en-US" sz="1400" dirty="0"/>
              <a:t>Affordable Housing Foundation, Inc. Board of Directors List </a:t>
            </a:r>
          </a:p>
          <a:p>
            <a:pPr algn="ctr"/>
            <a:endParaRPr lang="en-US" sz="1400" dirty="0"/>
          </a:p>
          <a:p>
            <a:r>
              <a:rPr lang="en-US" sz="1400" dirty="0"/>
              <a:t>Person BB, President</a:t>
            </a:r>
          </a:p>
          <a:p>
            <a:r>
              <a:rPr lang="en-US" sz="1400" dirty="0"/>
              <a:t>Person CC, Vice-President </a:t>
            </a:r>
          </a:p>
          <a:p>
            <a:r>
              <a:rPr lang="en-US" sz="1400" dirty="0"/>
              <a:t>Person DD, Secretary</a:t>
            </a:r>
          </a:p>
          <a:p>
            <a:r>
              <a:rPr lang="en-US" sz="1400" dirty="0"/>
              <a:t>Person EE, Treasurer</a:t>
            </a:r>
          </a:p>
          <a:p>
            <a:r>
              <a:rPr lang="en-US" sz="1400" dirty="0"/>
              <a:t>Person FF, Board Member </a:t>
            </a:r>
          </a:p>
          <a:p>
            <a:r>
              <a:rPr lang="en-US" sz="1400" dirty="0"/>
              <a:t>Person GG, Board Member </a:t>
            </a:r>
          </a:p>
          <a:p>
            <a:r>
              <a:rPr lang="en-US" sz="1400" dirty="0"/>
              <a:t>Person HH, Board Member </a:t>
            </a:r>
          </a:p>
          <a:p>
            <a:r>
              <a:rPr lang="en-US" sz="1400" dirty="0"/>
              <a:t>Person II, Board Member </a:t>
            </a:r>
          </a:p>
          <a:p>
            <a:endParaRPr lang="en-US" sz="1400" dirty="0"/>
          </a:p>
          <a:p>
            <a:endParaRPr lang="en-US" sz="1000" dirty="0"/>
          </a:p>
        </p:txBody>
      </p:sp>
      <p:sp>
        <p:nvSpPr>
          <p:cNvPr id="244" name="Straight Connector 3"/>
          <p:cNvSpPr/>
          <p:nvPr/>
        </p:nvSpPr>
        <p:spPr>
          <a:xfrm>
            <a:off x="5815158" y="1026727"/>
            <a:ext cx="91440" cy="996397"/>
          </a:xfrm>
          <a:custGeom>
            <a:avLst/>
            <a:gdLst/>
            <a:ahLst/>
            <a:cxnLst/>
            <a:rect l="0" t="0" r="0" b="0"/>
            <a:pathLst>
              <a:path>
                <a:moveTo>
                  <a:pt x="81697" y="0"/>
                </a:moveTo>
                <a:lnTo>
                  <a:pt x="81697" y="996397"/>
                </a:lnTo>
                <a:lnTo>
                  <a:pt x="45720" y="996397"/>
                </a:lnTo>
              </a:path>
            </a:pathLst>
          </a:custGeom>
          <a:noFill/>
          <a:ln w="12700" cap="flat" cmpd="sng" algn="ctr">
            <a:solidFill>
              <a:srgbClr val="44546A">
                <a:shade val="60000"/>
                <a:hueOff val="0"/>
                <a:satOff val="0"/>
                <a:lumOff val="0"/>
                <a:alphaOff val="0"/>
              </a:srgbClr>
            </a:solidFill>
            <a:prstDash val="solid"/>
            <a:miter lim="800000"/>
          </a:ln>
          <a:effectLst/>
        </p:spPr>
      </p:sp>
      <p:sp>
        <p:nvSpPr>
          <p:cNvPr id="245" name="Straight Connector 4"/>
          <p:cNvSpPr/>
          <p:nvPr/>
        </p:nvSpPr>
        <p:spPr>
          <a:xfrm>
            <a:off x="5896856" y="1026727"/>
            <a:ext cx="3588120" cy="629491"/>
          </a:xfrm>
          <a:custGeom>
            <a:avLst/>
            <a:gdLst/>
            <a:ahLst/>
            <a:cxnLst/>
            <a:rect l="0" t="0" r="0" b="0"/>
            <a:pathLst>
              <a:path>
                <a:moveTo>
                  <a:pt x="0" y="0"/>
                </a:moveTo>
                <a:lnTo>
                  <a:pt x="0" y="552553"/>
                </a:lnTo>
                <a:lnTo>
                  <a:pt x="3588120" y="552553"/>
                </a:lnTo>
                <a:lnTo>
                  <a:pt x="3588120" y="629491"/>
                </a:lnTo>
              </a:path>
            </a:pathLst>
          </a:custGeom>
          <a:noFill/>
          <a:ln w="12700" cap="flat" cmpd="sng" algn="ctr">
            <a:solidFill>
              <a:srgbClr val="44546A">
                <a:shade val="60000"/>
                <a:hueOff val="0"/>
                <a:satOff val="0"/>
                <a:lumOff val="0"/>
                <a:alphaOff val="0"/>
              </a:srgbClr>
            </a:solidFill>
            <a:prstDash val="solid"/>
            <a:miter lim="800000"/>
          </a:ln>
          <a:effectLst/>
        </p:spPr>
      </p:sp>
      <p:sp>
        <p:nvSpPr>
          <p:cNvPr id="246" name="Straight Connector 5"/>
          <p:cNvSpPr/>
          <p:nvPr/>
        </p:nvSpPr>
        <p:spPr>
          <a:xfrm>
            <a:off x="7418848" y="2813168"/>
            <a:ext cx="91440" cy="1549762"/>
          </a:xfrm>
          <a:custGeom>
            <a:avLst/>
            <a:gdLst/>
            <a:ahLst/>
            <a:cxnLst/>
            <a:rect l="0" t="0" r="0" b="0"/>
            <a:pathLst>
              <a:path>
                <a:moveTo>
                  <a:pt x="54760" y="0"/>
                </a:moveTo>
                <a:lnTo>
                  <a:pt x="45720" y="1549762"/>
                </a:lnTo>
              </a:path>
            </a:pathLst>
          </a:custGeom>
          <a:noFill/>
          <a:ln w="12700" cap="flat" cmpd="sng" algn="ctr">
            <a:solidFill>
              <a:srgbClr val="44546A">
                <a:shade val="80000"/>
                <a:hueOff val="0"/>
                <a:satOff val="0"/>
                <a:lumOff val="0"/>
                <a:alphaOff val="0"/>
              </a:srgbClr>
            </a:solidFill>
            <a:prstDash val="solid"/>
            <a:miter lim="800000"/>
          </a:ln>
          <a:effectLst/>
        </p:spPr>
      </p:sp>
      <p:sp>
        <p:nvSpPr>
          <p:cNvPr id="247" name="Straight Connector 6"/>
          <p:cNvSpPr/>
          <p:nvPr/>
        </p:nvSpPr>
        <p:spPr>
          <a:xfrm>
            <a:off x="5896856" y="1026727"/>
            <a:ext cx="1417217" cy="644073"/>
          </a:xfrm>
          <a:custGeom>
            <a:avLst/>
            <a:gdLst/>
            <a:ahLst/>
            <a:cxnLst/>
            <a:rect l="0" t="0" r="0" b="0"/>
            <a:pathLst>
              <a:path>
                <a:moveTo>
                  <a:pt x="0" y="0"/>
                </a:moveTo>
                <a:lnTo>
                  <a:pt x="0" y="567135"/>
                </a:lnTo>
                <a:lnTo>
                  <a:pt x="1417217" y="567135"/>
                </a:lnTo>
                <a:lnTo>
                  <a:pt x="1417217" y="644073"/>
                </a:lnTo>
              </a:path>
            </a:pathLst>
          </a:custGeom>
          <a:noFill/>
          <a:ln w="12700" cap="flat" cmpd="sng" algn="ctr">
            <a:solidFill>
              <a:srgbClr val="44546A">
                <a:shade val="60000"/>
                <a:hueOff val="0"/>
                <a:satOff val="0"/>
                <a:lumOff val="0"/>
                <a:alphaOff val="0"/>
              </a:srgbClr>
            </a:solidFill>
            <a:prstDash val="solid"/>
            <a:miter lim="800000"/>
          </a:ln>
          <a:effectLst/>
        </p:spPr>
      </p:sp>
      <p:sp>
        <p:nvSpPr>
          <p:cNvPr id="248" name="Straight Connector 7"/>
          <p:cNvSpPr/>
          <p:nvPr/>
        </p:nvSpPr>
        <p:spPr>
          <a:xfrm>
            <a:off x="5167484" y="3538454"/>
            <a:ext cx="367748" cy="683293"/>
          </a:xfrm>
          <a:custGeom>
            <a:avLst/>
            <a:gdLst/>
            <a:ahLst/>
            <a:cxnLst/>
            <a:rect l="0" t="0" r="0" b="0"/>
            <a:pathLst>
              <a:path>
                <a:moveTo>
                  <a:pt x="0" y="0"/>
                </a:moveTo>
                <a:lnTo>
                  <a:pt x="0" y="683293"/>
                </a:lnTo>
                <a:lnTo>
                  <a:pt x="367748" y="683293"/>
                </a:lnTo>
              </a:path>
            </a:pathLst>
          </a:custGeom>
          <a:noFill/>
          <a:ln w="12700" cap="flat" cmpd="sng" algn="ctr">
            <a:solidFill>
              <a:srgbClr val="44546A">
                <a:shade val="80000"/>
                <a:hueOff val="0"/>
                <a:satOff val="0"/>
                <a:lumOff val="0"/>
                <a:alphaOff val="0"/>
              </a:srgbClr>
            </a:solidFill>
            <a:prstDash val="solid"/>
            <a:miter lim="800000"/>
          </a:ln>
          <a:effectLst/>
        </p:spPr>
      </p:sp>
      <p:sp>
        <p:nvSpPr>
          <p:cNvPr id="249" name="Straight Connector 8"/>
          <p:cNvSpPr/>
          <p:nvPr/>
        </p:nvSpPr>
        <p:spPr>
          <a:xfrm>
            <a:off x="4645376" y="3538454"/>
            <a:ext cx="522108" cy="692745"/>
          </a:xfrm>
          <a:custGeom>
            <a:avLst/>
            <a:gdLst/>
            <a:ahLst/>
            <a:cxnLst/>
            <a:rect l="0" t="0" r="0" b="0"/>
            <a:pathLst>
              <a:path>
                <a:moveTo>
                  <a:pt x="522108" y="0"/>
                </a:moveTo>
                <a:lnTo>
                  <a:pt x="522108" y="692745"/>
                </a:lnTo>
                <a:lnTo>
                  <a:pt x="0" y="692745"/>
                </a:lnTo>
              </a:path>
            </a:pathLst>
          </a:custGeom>
          <a:noFill/>
          <a:ln w="12700" cap="flat" cmpd="sng" algn="ctr">
            <a:solidFill>
              <a:srgbClr val="44546A">
                <a:shade val="80000"/>
                <a:hueOff val="0"/>
                <a:satOff val="0"/>
                <a:lumOff val="0"/>
                <a:alphaOff val="0"/>
              </a:srgbClr>
            </a:solidFill>
            <a:prstDash val="solid"/>
            <a:miter lim="800000"/>
          </a:ln>
          <a:effectLst/>
        </p:spPr>
      </p:sp>
      <p:sp>
        <p:nvSpPr>
          <p:cNvPr id="250" name="Straight Connector 9"/>
          <p:cNvSpPr/>
          <p:nvPr/>
        </p:nvSpPr>
        <p:spPr>
          <a:xfrm>
            <a:off x="3902842" y="2325817"/>
            <a:ext cx="1264641" cy="91440"/>
          </a:xfrm>
          <a:custGeom>
            <a:avLst/>
            <a:gdLst/>
            <a:ahLst/>
            <a:cxnLst/>
            <a:rect l="0" t="0" r="0" b="0"/>
            <a:pathLst>
              <a:path>
                <a:moveTo>
                  <a:pt x="0" y="45720"/>
                </a:moveTo>
                <a:lnTo>
                  <a:pt x="0" y="54959"/>
                </a:lnTo>
                <a:lnTo>
                  <a:pt x="1264641" y="54959"/>
                </a:lnTo>
                <a:lnTo>
                  <a:pt x="1264641" y="131897"/>
                </a:lnTo>
              </a:path>
            </a:pathLst>
          </a:custGeom>
          <a:noFill/>
          <a:ln w="12700" cap="flat" cmpd="sng" algn="ctr">
            <a:solidFill>
              <a:srgbClr val="44546A">
                <a:shade val="80000"/>
                <a:hueOff val="0"/>
                <a:satOff val="0"/>
                <a:lumOff val="0"/>
                <a:alphaOff val="0"/>
              </a:srgbClr>
            </a:solidFill>
            <a:prstDash val="solid"/>
            <a:miter lim="800000"/>
          </a:ln>
          <a:effectLst/>
        </p:spPr>
      </p:sp>
      <p:sp>
        <p:nvSpPr>
          <p:cNvPr id="257" name="Straight Connector 16"/>
          <p:cNvSpPr/>
          <p:nvPr/>
        </p:nvSpPr>
        <p:spPr>
          <a:xfrm>
            <a:off x="2614376" y="2325817"/>
            <a:ext cx="1288466" cy="91440"/>
          </a:xfrm>
          <a:custGeom>
            <a:avLst/>
            <a:gdLst/>
            <a:ahLst/>
            <a:cxnLst/>
            <a:rect l="0" t="0" r="0" b="0"/>
            <a:pathLst>
              <a:path>
                <a:moveTo>
                  <a:pt x="1288466" y="45720"/>
                </a:moveTo>
                <a:lnTo>
                  <a:pt x="0" y="45720"/>
                </a:lnTo>
                <a:lnTo>
                  <a:pt x="0" y="95333"/>
                </a:lnTo>
              </a:path>
            </a:pathLst>
          </a:custGeom>
          <a:noFill/>
          <a:ln w="12700" cap="flat" cmpd="sng" algn="ctr">
            <a:solidFill>
              <a:srgbClr val="44546A">
                <a:shade val="80000"/>
                <a:hueOff val="0"/>
                <a:satOff val="0"/>
                <a:lumOff val="0"/>
                <a:alphaOff val="0"/>
              </a:srgbClr>
            </a:solidFill>
            <a:prstDash val="solid"/>
            <a:miter lim="800000"/>
          </a:ln>
          <a:effectLst/>
        </p:spPr>
      </p:sp>
      <p:sp>
        <p:nvSpPr>
          <p:cNvPr id="258" name="Straight Connector 17"/>
          <p:cNvSpPr/>
          <p:nvPr/>
        </p:nvSpPr>
        <p:spPr>
          <a:xfrm>
            <a:off x="3902842" y="1026727"/>
            <a:ext cx="1994013" cy="662487"/>
          </a:xfrm>
          <a:custGeom>
            <a:avLst/>
            <a:gdLst/>
            <a:ahLst/>
            <a:cxnLst/>
            <a:rect l="0" t="0" r="0" b="0"/>
            <a:pathLst>
              <a:path>
                <a:moveTo>
                  <a:pt x="1994013" y="0"/>
                </a:moveTo>
                <a:lnTo>
                  <a:pt x="1994013" y="585549"/>
                </a:lnTo>
                <a:lnTo>
                  <a:pt x="0" y="585549"/>
                </a:lnTo>
                <a:lnTo>
                  <a:pt x="0" y="662487"/>
                </a:lnTo>
              </a:path>
            </a:pathLst>
          </a:custGeom>
          <a:noFill/>
          <a:ln w="12700" cap="flat" cmpd="sng" algn="ctr">
            <a:solidFill>
              <a:srgbClr val="44546A">
                <a:shade val="60000"/>
                <a:hueOff val="0"/>
                <a:satOff val="0"/>
                <a:lumOff val="0"/>
                <a:alphaOff val="0"/>
              </a:srgbClr>
            </a:solidFill>
            <a:prstDash val="solid"/>
            <a:miter lim="800000"/>
          </a:ln>
          <a:effectLst/>
        </p:spPr>
      </p:sp>
      <p:grpSp>
        <p:nvGrpSpPr>
          <p:cNvPr id="259" name="Group 258"/>
          <p:cNvGrpSpPr/>
          <p:nvPr/>
        </p:nvGrpSpPr>
        <p:grpSpPr>
          <a:xfrm>
            <a:off x="4645376" y="386340"/>
            <a:ext cx="2527851" cy="640387"/>
            <a:chOff x="7152653" y="352423"/>
            <a:chExt cx="796666" cy="640387"/>
          </a:xfrm>
          <a:solidFill>
            <a:schemeClr val="accent2">
              <a:lumMod val="40000"/>
              <a:lumOff val="60000"/>
            </a:schemeClr>
          </a:solidFill>
        </p:grpSpPr>
        <p:sp>
          <p:nvSpPr>
            <p:cNvPr id="305" name="Rectangle 304"/>
            <p:cNvSpPr/>
            <p:nvPr/>
          </p:nvSpPr>
          <p:spPr>
            <a:xfrm>
              <a:off x="7152653" y="352423"/>
              <a:ext cx="796666" cy="640387"/>
            </a:xfrm>
            <a:prstGeom prst="rect">
              <a:avLst/>
            </a:prstGeom>
            <a:grpFill/>
            <a:ln w="12700" cap="flat" cmpd="sng" algn="ctr">
              <a:solidFill>
                <a:srgbClr val="44546A">
                  <a:shade val="80000"/>
                  <a:hueOff val="0"/>
                  <a:satOff val="0"/>
                  <a:lumOff val="0"/>
                  <a:alphaOff val="0"/>
                </a:srgbClr>
              </a:solidFill>
              <a:prstDash val="solid"/>
              <a:miter lim="800000"/>
            </a:ln>
            <a:effectLst/>
          </p:spPr>
        </p:sp>
        <p:sp>
          <p:nvSpPr>
            <p:cNvPr id="306" name="TextBox 305"/>
            <p:cNvSpPr txBox="1"/>
            <p:nvPr/>
          </p:nvSpPr>
          <p:spPr>
            <a:xfrm>
              <a:off x="7152653" y="352423"/>
              <a:ext cx="796666" cy="640387"/>
            </a:xfrm>
            <a:prstGeom prst="rect">
              <a:avLst/>
            </a:prstGeom>
            <a:grpFill/>
            <a:ln>
              <a:noFill/>
            </a:ln>
            <a:effectLst/>
          </p:spPr>
          <p:txBody>
            <a:bodyPr spcFirstLastPara="0" vert="horz" wrap="square" lIns="5715" tIns="5715" rIns="5715" bIns="5715" numCol="1" spcCol="1270" anchor="ctr" anchorCtr="0">
              <a:noAutofit/>
            </a:bodyPr>
            <a:lstStyle/>
            <a:p>
              <a:pPr marL="0" marR="0" lvl="0" indent="0" algn="ctr" defTabSz="400050" eaLnBrk="1" fontAlgn="auto" latinLnBrk="0" hangingPunct="1">
                <a:lnSpc>
                  <a:spcPct val="90000"/>
                </a:lnSpc>
                <a:spcBef>
                  <a:spcPct val="0"/>
                </a:spcBef>
                <a:spcAft>
                  <a:spcPct val="35000"/>
                </a:spcAft>
                <a:buClrTx/>
                <a:buSzTx/>
                <a:buFontTx/>
                <a:buNone/>
                <a:tabLst/>
                <a:defRPr/>
              </a:pPr>
              <a:r>
                <a:rPr kumimoji="0" lang="en-US" sz="1400" b="0" i="0" u="none" strike="noStrike" kern="1200" cap="none" spc="0" normalizeH="0" baseline="0" noProof="0" dirty="0">
                  <a:ln>
                    <a:noFill/>
                  </a:ln>
                  <a:solidFill>
                    <a:srgbClr val="44546A">
                      <a:hueOff val="0"/>
                      <a:satOff val="0"/>
                      <a:lumOff val="0"/>
                      <a:alphaOff val="0"/>
                    </a:srgbClr>
                  </a:solidFill>
                  <a:effectLst/>
                  <a:uLnTx/>
                  <a:uFillTx/>
                  <a:latin typeface="Calibri" panose="020F0502020204030204"/>
                  <a:ea typeface="+mn-ea"/>
                  <a:cs typeface="+mn-cs"/>
                </a:rPr>
                <a:t>Atlantic Avenue Limited Partnership</a:t>
              </a:r>
            </a:p>
            <a:p>
              <a:pPr marL="0" marR="0" lvl="0" indent="0" algn="ctr" defTabSz="400050" eaLnBrk="1" fontAlgn="auto" latinLnBrk="0" hangingPunct="1">
                <a:lnSpc>
                  <a:spcPct val="90000"/>
                </a:lnSpc>
                <a:spcBef>
                  <a:spcPct val="0"/>
                </a:spcBef>
                <a:spcAft>
                  <a:spcPct val="35000"/>
                </a:spcAft>
                <a:buClrTx/>
                <a:buSzTx/>
                <a:buFontTx/>
                <a:buNone/>
                <a:tabLst/>
                <a:defRPr/>
              </a:pPr>
              <a:r>
                <a:rPr kumimoji="0" lang="en-US" sz="1400" b="0" i="0" u="none" strike="noStrike" kern="1200" cap="none" spc="0" normalizeH="0" baseline="0" noProof="0" dirty="0">
                  <a:ln>
                    <a:noFill/>
                  </a:ln>
                  <a:solidFill>
                    <a:srgbClr val="44546A">
                      <a:hueOff val="0"/>
                      <a:satOff val="0"/>
                      <a:lumOff val="0"/>
                      <a:alphaOff val="0"/>
                    </a:srgbClr>
                  </a:solidFill>
                  <a:effectLst/>
                  <a:uLnTx/>
                  <a:uFillTx/>
                  <a:latin typeface="Calibri" panose="020F0502020204030204"/>
                  <a:ea typeface="+mn-ea"/>
                  <a:cs typeface="+mn-cs"/>
                </a:rPr>
                <a:t>President Person F</a:t>
              </a:r>
            </a:p>
          </p:txBody>
        </p:sp>
      </p:grpSp>
      <p:grpSp>
        <p:nvGrpSpPr>
          <p:cNvPr id="260" name="Group 259"/>
          <p:cNvGrpSpPr/>
          <p:nvPr/>
        </p:nvGrpSpPr>
        <p:grpSpPr>
          <a:xfrm>
            <a:off x="2916708" y="1701687"/>
            <a:ext cx="1987437" cy="682322"/>
            <a:chOff x="5097470" y="1655297"/>
            <a:chExt cx="919005" cy="682322"/>
          </a:xfrm>
        </p:grpSpPr>
        <p:sp>
          <p:nvSpPr>
            <p:cNvPr id="303" name="Rectangle 302"/>
            <p:cNvSpPr/>
            <p:nvPr/>
          </p:nvSpPr>
          <p:spPr>
            <a:xfrm>
              <a:off x="5097470" y="1655297"/>
              <a:ext cx="919005" cy="682322"/>
            </a:xfrm>
            <a:prstGeom prst="rect">
              <a:avLst/>
            </a:prstGeom>
            <a:solidFill>
              <a:sysClr val="window" lastClr="FFFFFF">
                <a:hueOff val="0"/>
                <a:satOff val="0"/>
                <a:lumOff val="0"/>
                <a:alphaOff val="0"/>
              </a:sysClr>
            </a:solidFill>
            <a:ln w="12700" cap="flat" cmpd="sng" algn="ctr">
              <a:solidFill>
                <a:srgbClr val="44546A">
                  <a:shade val="80000"/>
                  <a:hueOff val="0"/>
                  <a:satOff val="0"/>
                  <a:lumOff val="0"/>
                  <a:alphaOff val="0"/>
                </a:srgbClr>
              </a:solidFill>
              <a:prstDash val="solid"/>
              <a:miter lim="800000"/>
            </a:ln>
            <a:effectLst/>
          </p:spPr>
        </p:sp>
        <p:sp>
          <p:nvSpPr>
            <p:cNvPr id="304" name="TextBox 303"/>
            <p:cNvSpPr txBox="1"/>
            <p:nvPr/>
          </p:nvSpPr>
          <p:spPr>
            <a:xfrm>
              <a:off x="5097470" y="1677697"/>
              <a:ext cx="919005" cy="659921"/>
            </a:xfrm>
            <a:prstGeom prst="rect">
              <a:avLst/>
            </a:prstGeom>
            <a:solidFill>
              <a:schemeClr val="accent3">
                <a:lumMod val="40000"/>
                <a:lumOff val="60000"/>
              </a:schemeClr>
            </a:solidFill>
            <a:ln>
              <a:noFill/>
            </a:ln>
            <a:effectLst/>
          </p:spPr>
          <p:txBody>
            <a:bodyPr spcFirstLastPara="0" vert="horz" wrap="square" lIns="4445" tIns="4445" rIns="4445" bIns="4445" numCol="1" spcCol="1270" anchor="ctr" anchorCtr="0">
              <a:noAutofit/>
            </a:bodyPr>
            <a:lstStyle/>
            <a:p>
              <a:pPr marL="0" marR="0" lvl="0" indent="0" algn="ctr" defTabSz="311150" eaLnBrk="1" fontAlgn="auto" latinLnBrk="0" hangingPunct="1">
                <a:lnSpc>
                  <a:spcPct val="90000"/>
                </a:lnSpc>
                <a:spcBef>
                  <a:spcPct val="0"/>
                </a:spcBef>
                <a:spcAft>
                  <a:spcPct val="35000"/>
                </a:spcAft>
                <a:buClrTx/>
                <a:buSzTx/>
                <a:buFontTx/>
                <a:buNone/>
                <a:tabLst/>
                <a:defRPr/>
              </a:pPr>
              <a:r>
                <a:rPr kumimoji="0" lang="en-US" sz="1050" b="0" i="0" u="none" strike="noStrike" kern="1200" cap="none" spc="0" normalizeH="0" baseline="0" noProof="0" dirty="0">
                  <a:ln>
                    <a:noFill/>
                  </a:ln>
                  <a:solidFill>
                    <a:srgbClr val="44546A">
                      <a:hueOff val="0"/>
                      <a:satOff val="0"/>
                      <a:lumOff val="0"/>
                      <a:alphaOff val="0"/>
                    </a:srgbClr>
                  </a:solidFill>
                  <a:effectLst/>
                  <a:uLnTx/>
                  <a:uFillTx/>
                  <a:latin typeface="Calibri" panose="020F0502020204030204"/>
                  <a:ea typeface="+mn-ea"/>
                  <a:cs typeface="+mn-cs"/>
                </a:rPr>
                <a:t>B&amp;O GP I, LLC</a:t>
              </a:r>
            </a:p>
            <a:p>
              <a:pPr marL="0" marR="0" lvl="0" indent="0" algn="ctr" defTabSz="311150" eaLnBrk="1" fontAlgn="auto" latinLnBrk="0" hangingPunct="1">
                <a:lnSpc>
                  <a:spcPct val="90000"/>
                </a:lnSpc>
                <a:spcBef>
                  <a:spcPct val="0"/>
                </a:spcBef>
                <a:spcAft>
                  <a:spcPct val="35000"/>
                </a:spcAft>
                <a:buClrTx/>
                <a:buSzTx/>
                <a:buFontTx/>
                <a:buNone/>
                <a:tabLst/>
                <a:defRPr/>
              </a:pPr>
              <a:r>
                <a:rPr kumimoji="0" lang="en-US" sz="1050" b="0" i="0" u="none" strike="noStrike" kern="1200" cap="none" spc="0" normalizeH="0" baseline="0" noProof="0" dirty="0">
                  <a:ln>
                    <a:noFill/>
                  </a:ln>
                  <a:solidFill>
                    <a:srgbClr val="44546A">
                      <a:hueOff val="0"/>
                      <a:satOff val="0"/>
                      <a:lumOff val="0"/>
                      <a:alphaOff val="0"/>
                    </a:srgbClr>
                  </a:solidFill>
                  <a:effectLst/>
                  <a:uLnTx/>
                  <a:uFillTx/>
                  <a:latin typeface="Calibri" panose="020F0502020204030204"/>
                  <a:ea typeface="+mn-ea"/>
                  <a:cs typeface="+mn-cs"/>
                </a:rPr>
                <a:t>0.0065% Managing GP</a:t>
              </a:r>
            </a:p>
            <a:p>
              <a:pPr marL="0" marR="0" lvl="0" indent="0" algn="ctr" defTabSz="311150" eaLnBrk="1" fontAlgn="auto" latinLnBrk="0" hangingPunct="1">
                <a:lnSpc>
                  <a:spcPct val="90000"/>
                </a:lnSpc>
                <a:spcBef>
                  <a:spcPct val="0"/>
                </a:spcBef>
                <a:spcAft>
                  <a:spcPct val="35000"/>
                </a:spcAft>
                <a:buClrTx/>
                <a:buSzTx/>
                <a:buFontTx/>
                <a:buNone/>
                <a:tabLst/>
                <a:defRPr/>
              </a:pPr>
              <a:r>
                <a:rPr kumimoji="0" lang="en-US" sz="1050" b="0" i="0" u="none" strike="noStrike" kern="1200" cap="none" spc="0" normalizeH="0" baseline="0" noProof="0" dirty="0">
                  <a:ln>
                    <a:noFill/>
                  </a:ln>
                  <a:solidFill>
                    <a:srgbClr val="44546A">
                      <a:hueOff val="0"/>
                      <a:satOff val="0"/>
                      <a:lumOff val="0"/>
                      <a:alphaOff val="0"/>
                    </a:srgbClr>
                  </a:solidFill>
                  <a:effectLst/>
                  <a:uLnTx/>
                  <a:uFillTx/>
                  <a:latin typeface="Calibri" panose="020F0502020204030204"/>
                  <a:ea typeface="+mn-ea"/>
                  <a:cs typeface="+mn-cs"/>
                </a:rPr>
                <a:t>Person C, President, Person D, Vice President, Person F, Secretary </a:t>
              </a:r>
            </a:p>
          </p:txBody>
        </p:sp>
      </p:grpSp>
      <p:grpSp>
        <p:nvGrpSpPr>
          <p:cNvPr id="261" name="Group 260"/>
          <p:cNvGrpSpPr/>
          <p:nvPr/>
        </p:nvGrpSpPr>
        <p:grpSpPr>
          <a:xfrm>
            <a:off x="1076790" y="2458779"/>
            <a:ext cx="2031370" cy="1213662"/>
            <a:chOff x="3797697" y="2387234"/>
            <a:chExt cx="941617" cy="1213662"/>
          </a:xfrm>
        </p:grpSpPr>
        <p:sp>
          <p:nvSpPr>
            <p:cNvPr id="301" name="Rectangle 300"/>
            <p:cNvSpPr/>
            <p:nvPr/>
          </p:nvSpPr>
          <p:spPr>
            <a:xfrm>
              <a:off x="3797697" y="2387234"/>
              <a:ext cx="941617" cy="1178810"/>
            </a:xfrm>
            <a:prstGeom prst="rect">
              <a:avLst/>
            </a:prstGeom>
            <a:solidFill>
              <a:sysClr val="window" lastClr="FFFFFF">
                <a:hueOff val="0"/>
                <a:satOff val="0"/>
                <a:lumOff val="0"/>
                <a:alphaOff val="0"/>
              </a:sysClr>
            </a:solidFill>
            <a:ln w="12700" cap="flat" cmpd="sng" algn="ctr">
              <a:solidFill>
                <a:srgbClr val="44546A">
                  <a:shade val="80000"/>
                  <a:hueOff val="0"/>
                  <a:satOff val="0"/>
                  <a:lumOff val="0"/>
                  <a:alphaOff val="0"/>
                </a:srgbClr>
              </a:solidFill>
              <a:prstDash val="solid"/>
              <a:miter lim="800000"/>
            </a:ln>
            <a:effectLst/>
          </p:spPr>
        </p:sp>
        <p:sp>
          <p:nvSpPr>
            <p:cNvPr id="302" name="TextBox 301"/>
            <p:cNvSpPr txBox="1"/>
            <p:nvPr/>
          </p:nvSpPr>
          <p:spPr>
            <a:xfrm>
              <a:off x="3797697" y="2422086"/>
              <a:ext cx="941617" cy="1178810"/>
            </a:xfrm>
            <a:prstGeom prst="rect">
              <a:avLst/>
            </a:prstGeom>
            <a:solidFill>
              <a:schemeClr val="accent3">
                <a:lumMod val="40000"/>
                <a:lumOff val="60000"/>
              </a:schemeClr>
            </a:solidFill>
            <a:ln>
              <a:noFill/>
            </a:ln>
            <a:effectLst/>
          </p:spPr>
          <p:txBody>
            <a:bodyPr spcFirstLastPara="0" vert="horz" wrap="square" lIns="5080" tIns="5080" rIns="5080" bIns="5080" numCol="1" spcCol="1270" anchor="ctr" anchorCtr="0">
              <a:noAutofit/>
            </a:bodyPr>
            <a:lstStyle/>
            <a:p>
              <a:pPr marL="0" marR="0" lvl="0" indent="0" algn="ctr" defTabSz="355600" eaLnBrk="1" fontAlgn="auto" latinLnBrk="0" hangingPunct="1">
                <a:lnSpc>
                  <a:spcPct val="90000"/>
                </a:lnSpc>
                <a:spcBef>
                  <a:spcPct val="0"/>
                </a:spcBef>
                <a:spcAft>
                  <a:spcPct val="35000"/>
                </a:spcAft>
                <a:buClrTx/>
                <a:buSzTx/>
                <a:buFontTx/>
                <a:buNone/>
                <a:tabLst/>
                <a:defRPr/>
              </a:pPr>
              <a:r>
                <a:rPr kumimoji="0" lang="en-US" sz="1100" b="0" i="0" u="none" strike="noStrike" kern="1200" cap="none" spc="0" normalizeH="0" baseline="0" noProof="0" dirty="0">
                  <a:ln>
                    <a:noFill/>
                  </a:ln>
                  <a:solidFill>
                    <a:srgbClr val="44546A">
                      <a:hueOff val="0"/>
                      <a:satOff val="0"/>
                      <a:lumOff val="0"/>
                      <a:alphaOff val="0"/>
                    </a:srgbClr>
                  </a:solidFill>
                  <a:effectLst/>
                  <a:uLnTx/>
                  <a:uFillTx/>
                  <a:latin typeface="Calibri" panose="020F0502020204030204"/>
                  <a:ea typeface="+mn-ea"/>
                  <a:cs typeface="+mn-cs"/>
                </a:rPr>
                <a:t>Baltic Avenue, LLC </a:t>
              </a:r>
            </a:p>
            <a:p>
              <a:pPr marL="0" marR="0" lvl="0" indent="0" algn="ctr" defTabSz="355600" eaLnBrk="1" fontAlgn="auto" latinLnBrk="0" hangingPunct="1">
                <a:lnSpc>
                  <a:spcPct val="90000"/>
                </a:lnSpc>
                <a:spcBef>
                  <a:spcPct val="0"/>
                </a:spcBef>
                <a:spcAft>
                  <a:spcPct val="35000"/>
                </a:spcAft>
                <a:buClrTx/>
                <a:buSzTx/>
                <a:buFontTx/>
                <a:buNone/>
                <a:tabLst/>
                <a:defRPr/>
              </a:pPr>
              <a:r>
                <a:rPr kumimoji="0" lang="en-US" sz="1100" b="0" i="0" u="none" strike="noStrike" kern="1200" cap="none" spc="0" normalizeH="0" baseline="0" noProof="0" dirty="0">
                  <a:ln>
                    <a:noFill/>
                  </a:ln>
                  <a:solidFill>
                    <a:srgbClr val="44546A">
                      <a:hueOff val="0"/>
                      <a:satOff val="0"/>
                      <a:lumOff val="0"/>
                      <a:alphaOff val="0"/>
                    </a:srgbClr>
                  </a:solidFill>
                  <a:effectLst/>
                  <a:uLnTx/>
                  <a:uFillTx/>
                  <a:latin typeface="Calibri" panose="020F0502020204030204"/>
                  <a:ea typeface="+mn-ea"/>
                  <a:cs typeface="+mn-cs"/>
                </a:rPr>
                <a:t>20 % Member </a:t>
              </a:r>
            </a:p>
            <a:p>
              <a:pPr marL="0" marR="0" lvl="0" indent="0" algn="ctr" defTabSz="355600" eaLnBrk="1" fontAlgn="auto" latinLnBrk="0" hangingPunct="1">
                <a:lnSpc>
                  <a:spcPct val="90000"/>
                </a:lnSpc>
                <a:spcBef>
                  <a:spcPct val="0"/>
                </a:spcBef>
                <a:spcAft>
                  <a:spcPct val="35000"/>
                </a:spcAft>
                <a:buClrTx/>
                <a:buSzTx/>
                <a:buFontTx/>
                <a:buNone/>
                <a:tabLst/>
                <a:defRPr/>
              </a:pPr>
              <a:endParaRPr kumimoji="0" lang="en-US" sz="1100" b="0" i="0" u="none" strike="noStrike" kern="1200" cap="none" spc="0" normalizeH="0" baseline="0" noProof="0" dirty="0">
                <a:ln>
                  <a:noFill/>
                </a:ln>
                <a:solidFill>
                  <a:srgbClr val="44546A">
                    <a:hueOff val="0"/>
                    <a:satOff val="0"/>
                    <a:lumOff val="0"/>
                    <a:alphaOff val="0"/>
                  </a:srgbClr>
                </a:solidFill>
                <a:effectLst/>
                <a:uLnTx/>
                <a:uFillTx/>
                <a:latin typeface="Calibri" panose="020F0502020204030204"/>
                <a:ea typeface="+mn-ea"/>
                <a:cs typeface="+mn-cs"/>
              </a:endParaRPr>
            </a:p>
            <a:p>
              <a:pPr marL="0" marR="0" lvl="0" indent="0" algn="ctr" defTabSz="355600" eaLnBrk="1" fontAlgn="auto" latinLnBrk="0" hangingPunct="1">
                <a:lnSpc>
                  <a:spcPct val="90000"/>
                </a:lnSpc>
                <a:spcBef>
                  <a:spcPct val="0"/>
                </a:spcBef>
                <a:spcAft>
                  <a:spcPct val="35000"/>
                </a:spcAft>
                <a:buClrTx/>
                <a:buSzTx/>
                <a:buFontTx/>
                <a:buNone/>
                <a:tabLst/>
                <a:defRPr/>
              </a:pPr>
              <a:r>
                <a:rPr kumimoji="0" lang="en-US" sz="1100" b="0" i="0" u="none" strike="noStrike" kern="1200" cap="none" spc="0" normalizeH="0" baseline="0" noProof="0" dirty="0">
                  <a:ln>
                    <a:noFill/>
                  </a:ln>
                  <a:solidFill>
                    <a:srgbClr val="44546A">
                      <a:hueOff val="0"/>
                      <a:satOff val="0"/>
                      <a:lumOff val="0"/>
                      <a:alphaOff val="0"/>
                    </a:srgbClr>
                  </a:solidFill>
                  <a:effectLst/>
                  <a:uLnTx/>
                  <a:uFillTx/>
                  <a:latin typeface="Calibri" panose="020F0502020204030204"/>
                  <a:ea typeface="+mn-ea"/>
                  <a:cs typeface="+mn-cs"/>
                </a:rPr>
                <a:t>Person H, President, Person I, Vice President, Person J, Secretary </a:t>
              </a:r>
            </a:p>
          </p:txBody>
        </p:sp>
      </p:grpSp>
      <p:grpSp>
        <p:nvGrpSpPr>
          <p:cNvPr id="263" name="Group 262"/>
          <p:cNvGrpSpPr/>
          <p:nvPr/>
        </p:nvGrpSpPr>
        <p:grpSpPr>
          <a:xfrm>
            <a:off x="140529" y="5451201"/>
            <a:ext cx="932413" cy="559309"/>
            <a:chOff x="1901143" y="5417284"/>
            <a:chExt cx="780209" cy="559309"/>
          </a:xfrm>
        </p:grpSpPr>
        <p:sp>
          <p:nvSpPr>
            <p:cNvPr id="297" name="Rectangle 296"/>
            <p:cNvSpPr/>
            <p:nvPr/>
          </p:nvSpPr>
          <p:spPr>
            <a:xfrm>
              <a:off x="1901143" y="5417284"/>
              <a:ext cx="780209" cy="559309"/>
            </a:xfrm>
            <a:prstGeom prst="rect">
              <a:avLst/>
            </a:prstGeom>
            <a:solidFill>
              <a:sysClr val="window" lastClr="FFFFFF">
                <a:hueOff val="0"/>
                <a:satOff val="0"/>
                <a:lumOff val="0"/>
                <a:alphaOff val="0"/>
              </a:sysClr>
            </a:solidFill>
            <a:ln w="12700" cap="flat" cmpd="sng" algn="ctr">
              <a:solidFill>
                <a:srgbClr val="44546A">
                  <a:shade val="80000"/>
                  <a:hueOff val="0"/>
                  <a:satOff val="0"/>
                  <a:lumOff val="0"/>
                  <a:alphaOff val="0"/>
                </a:srgbClr>
              </a:solidFill>
              <a:prstDash val="solid"/>
              <a:miter lim="800000"/>
            </a:ln>
            <a:effectLst/>
          </p:spPr>
        </p:sp>
        <p:sp>
          <p:nvSpPr>
            <p:cNvPr id="298" name="TextBox 297"/>
            <p:cNvSpPr txBox="1"/>
            <p:nvPr/>
          </p:nvSpPr>
          <p:spPr>
            <a:xfrm>
              <a:off x="1901143" y="5417284"/>
              <a:ext cx="780209" cy="559309"/>
            </a:xfrm>
            <a:prstGeom prst="rect">
              <a:avLst/>
            </a:prstGeom>
            <a:solidFill>
              <a:schemeClr val="accent3">
                <a:lumMod val="40000"/>
                <a:lumOff val="60000"/>
              </a:schemeClr>
            </a:solidFill>
            <a:ln>
              <a:noFill/>
            </a:ln>
            <a:effectLst/>
          </p:spPr>
          <p:txBody>
            <a:bodyPr spcFirstLastPara="0" vert="horz" wrap="square" lIns="5715" tIns="5715" rIns="5715" bIns="5715" numCol="1" spcCol="1270" anchor="ctr" anchorCtr="0">
              <a:noAutofit/>
            </a:bodyPr>
            <a:lstStyle/>
            <a:p>
              <a:pPr marL="0" marR="0" lvl="0" indent="0" algn="ctr" defTabSz="400050" eaLnBrk="1" fontAlgn="auto" latinLnBrk="0" hangingPunct="1">
                <a:lnSpc>
                  <a:spcPct val="90000"/>
                </a:lnSpc>
                <a:spcBef>
                  <a:spcPct val="0"/>
                </a:spcBef>
                <a:spcAft>
                  <a:spcPct val="35000"/>
                </a:spcAft>
                <a:buClrTx/>
                <a:buSzTx/>
                <a:buFontTx/>
                <a:buNone/>
                <a:tabLst/>
                <a:defRPr/>
              </a:pPr>
              <a:r>
                <a:rPr kumimoji="0" lang="en-US" sz="1200" b="0" i="0" u="none" strike="noStrike" kern="1200" cap="none" spc="0" normalizeH="0" baseline="0" noProof="0" dirty="0">
                  <a:ln>
                    <a:noFill/>
                  </a:ln>
                  <a:solidFill>
                    <a:srgbClr val="44546A">
                      <a:hueOff val="0"/>
                      <a:satOff val="0"/>
                      <a:lumOff val="0"/>
                      <a:alphaOff val="0"/>
                    </a:srgbClr>
                  </a:solidFill>
                  <a:effectLst/>
                  <a:uLnTx/>
                  <a:uFillTx/>
                  <a:latin typeface="Calibri" panose="020F0502020204030204"/>
                  <a:ea typeface="+mn-ea"/>
                  <a:cs typeface="+mn-cs"/>
                </a:rPr>
                <a:t>Person A</a:t>
              </a:r>
            </a:p>
            <a:p>
              <a:pPr marL="0" marR="0" lvl="0" indent="0" algn="ctr" defTabSz="400050" eaLnBrk="1" fontAlgn="auto" latinLnBrk="0" hangingPunct="1">
                <a:lnSpc>
                  <a:spcPct val="90000"/>
                </a:lnSpc>
                <a:spcBef>
                  <a:spcPct val="0"/>
                </a:spcBef>
                <a:spcAft>
                  <a:spcPct val="35000"/>
                </a:spcAft>
                <a:buClrTx/>
                <a:buSzTx/>
                <a:buFontTx/>
                <a:buNone/>
                <a:tabLst/>
                <a:defRPr/>
              </a:pPr>
              <a:r>
                <a:rPr kumimoji="0" lang="en-US" sz="1200" b="0" i="0" u="none" strike="noStrike" kern="1200" cap="none" spc="0" normalizeH="0" baseline="0" noProof="0" dirty="0">
                  <a:ln>
                    <a:noFill/>
                  </a:ln>
                  <a:solidFill>
                    <a:srgbClr val="44546A">
                      <a:hueOff val="0"/>
                      <a:satOff val="0"/>
                      <a:lumOff val="0"/>
                      <a:alphaOff val="0"/>
                    </a:srgbClr>
                  </a:solidFill>
                  <a:effectLst/>
                  <a:uLnTx/>
                  <a:uFillTx/>
                  <a:latin typeface="Calibri" panose="020F0502020204030204"/>
                  <a:ea typeface="+mn-ea"/>
                  <a:cs typeface="+mn-cs"/>
                </a:rPr>
                <a:t>20% Managing Member </a:t>
              </a:r>
            </a:p>
          </p:txBody>
        </p:sp>
      </p:grpSp>
      <p:grpSp>
        <p:nvGrpSpPr>
          <p:cNvPr id="264" name="Group 263"/>
          <p:cNvGrpSpPr/>
          <p:nvPr/>
        </p:nvGrpSpPr>
        <p:grpSpPr>
          <a:xfrm>
            <a:off x="1192097" y="5479587"/>
            <a:ext cx="718285" cy="521715"/>
            <a:chOff x="2846227" y="5494167"/>
            <a:chExt cx="718285" cy="459363"/>
          </a:xfrm>
        </p:grpSpPr>
        <p:sp>
          <p:nvSpPr>
            <p:cNvPr id="295" name="Rectangle 294"/>
            <p:cNvSpPr/>
            <p:nvPr/>
          </p:nvSpPr>
          <p:spPr>
            <a:xfrm>
              <a:off x="2846227" y="5494167"/>
              <a:ext cx="718285" cy="459363"/>
            </a:xfrm>
            <a:prstGeom prst="rect">
              <a:avLst/>
            </a:prstGeom>
            <a:solidFill>
              <a:sysClr val="window" lastClr="FFFFFF">
                <a:hueOff val="0"/>
                <a:satOff val="0"/>
                <a:lumOff val="0"/>
                <a:alphaOff val="0"/>
              </a:sysClr>
            </a:solidFill>
            <a:ln w="12700" cap="flat" cmpd="sng" algn="ctr">
              <a:solidFill>
                <a:srgbClr val="44546A">
                  <a:shade val="80000"/>
                  <a:hueOff val="0"/>
                  <a:satOff val="0"/>
                  <a:lumOff val="0"/>
                  <a:alphaOff val="0"/>
                </a:srgbClr>
              </a:solidFill>
              <a:prstDash val="solid"/>
              <a:miter lim="800000"/>
            </a:ln>
            <a:effectLst/>
          </p:spPr>
        </p:sp>
        <p:sp>
          <p:nvSpPr>
            <p:cNvPr id="296" name="TextBox 295"/>
            <p:cNvSpPr txBox="1"/>
            <p:nvPr/>
          </p:nvSpPr>
          <p:spPr>
            <a:xfrm>
              <a:off x="2846227" y="5494167"/>
              <a:ext cx="718285" cy="459363"/>
            </a:xfrm>
            <a:prstGeom prst="rect">
              <a:avLst/>
            </a:prstGeom>
            <a:solidFill>
              <a:schemeClr val="accent3">
                <a:lumMod val="40000"/>
                <a:lumOff val="60000"/>
              </a:schemeClr>
            </a:solidFill>
            <a:ln>
              <a:noFill/>
            </a:ln>
            <a:effectLst/>
          </p:spPr>
          <p:txBody>
            <a:bodyPr spcFirstLastPara="0" vert="horz" wrap="square" lIns="5080" tIns="5080" rIns="5080" bIns="5080" numCol="1" spcCol="1270" anchor="ctr" anchorCtr="0">
              <a:noAutofit/>
            </a:bodyPr>
            <a:lstStyle/>
            <a:p>
              <a:pPr marL="0" marR="0" lvl="0" indent="0" algn="ctr" defTabSz="355600" eaLnBrk="1" fontAlgn="auto" latinLnBrk="0" hangingPunct="1">
                <a:lnSpc>
                  <a:spcPct val="90000"/>
                </a:lnSpc>
                <a:spcBef>
                  <a:spcPct val="0"/>
                </a:spcBef>
                <a:spcAft>
                  <a:spcPct val="35000"/>
                </a:spcAft>
                <a:buClrTx/>
                <a:buSzTx/>
                <a:buFontTx/>
                <a:buNone/>
                <a:tabLst/>
                <a:defRPr/>
              </a:pPr>
              <a:r>
                <a:rPr kumimoji="0" lang="en-US" sz="1200" b="0" i="0" u="none" strike="noStrike" kern="1200" cap="none" spc="0" normalizeH="0" baseline="0" noProof="0" dirty="0">
                  <a:ln>
                    <a:noFill/>
                  </a:ln>
                  <a:solidFill>
                    <a:srgbClr val="44546A">
                      <a:hueOff val="0"/>
                      <a:satOff val="0"/>
                      <a:lumOff val="0"/>
                      <a:alphaOff val="0"/>
                    </a:srgbClr>
                  </a:solidFill>
                  <a:effectLst/>
                  <a:uLnTx/>
                  <a:uFillTx/>
                  <a:latin typeface="Calibri" panose="020F0502020204030204"/>
                  <a:ea typeface="+mn-ea"/>
                  <a:cs typeface="+mn-cs"/>
                </a:rPr>
                <a:t>Person B</a:t>
              </a:r>
            </a:p>
            <a:p>
              <a:pPr marL="0" marR="0" lvl="0" indent="0" algn="ctr" defTabSz="355600" eaLnBrk="1" fontAlgn="auto" latinLnBrk="0" hangingPunct="1">
                <a:lnSpc>
                  <a:spcPct val="90000"/>
                </a:lnSpc>
                <a:spcBef>
                  <a:spcPct val="0"/>
                </a:spcBef>
                <a:spcAft>
                  <a:spcPct val="35000"/>
                </a:spcAft>
                <a:buClrTx/>
                <a:buSzTx/>
                <a:buFontTx/>
                <a:buNone/>
                <a:tabLst/>
                <a:defRPr/>
              </a:pPr>
              <a:r>
                <a:rPr kumimoji="0" lang="en-US" sz="1200" b="0" i="0" u="none" strike="noStrike" kern="1200" cap="none" spc="0" normalizeH="0" baseline="0" noProof="0" dirty="0">
                  <a:ln>
                    <a:noFill/>
                  </a:ln>
                  <a:solidFill>
                    <a:srgbClr val="44546A">
                      <a:hueOff val="0"/>
                      <a:satOff val="0"/>
                      <a:lumOff val="0"/>
                      <a:alphaOff val="0"/>
                    </a:srgbClr>
                  </a:solidFill>
                  <a:effectLst/>
                  <a:uLnTx/>
                  <a:uFillTx/>
                  <a:latin typeface="Calibri" panose="020F0502020204030204"/>
                  <a:ea typeface="+mn-ea"/>
                  <a:cs typeface="+mn-cs"/>
                </a:rPr>
                <a:t>30 % Member </a:t>
              </a:r>
            </a:p>
          </p:txBody>
        </p:sp>
      </p:grpSp>
      <p:grpSp>
        <p:nvGrpSpPr>
          <p:cNvPr id="265" name="Group 264"/>
          <p:cNvGrpSpPr/>
          <p:nvPr/>
        </p:nvGrpSpPr>
        <p:grpSpPr>
          <a:xfrm>
            <a:off x="2188289" y="5468545"/>
            <a:ext cx="1021281" cy="503166"/>
            <a:chOff x="3842419" y="5434628"/>
            <a:chExt cx="1021281" cy="503166"/>
          </a:xfrm>
        </p:grpSpPr>
        <p:sp>
          <p:nvSpPr>
            <p:cNvPr id="293" name="Rectangle 292"/>
            <p:cNvSpPr/>
            <p:nvPr/>
          </p:nvSpPr>
          <p:spPr>
            <a:xfrm>
              <a:off x="3842419" y="5434628"/>
              <a:ext cx="1021281" cy="503166"/>
            </a:xfrm>
            <a:prstGeom prst="rect">
              <a:avLst/>
            </a:prstGeom>
            <a:solidFill>
              <a:sysClr val="window" lastClr="FFFFFF">
                <a:hueOff val="0"/>
                <a:satOff val="0"/>
                <a:lumOff val="0"/>
                <a:alphaOff val="0"/>
              </a:sysClr>
            </a:solidFill>
            <a:ln w="12700" cap="flat" cmpd="sng" algn="ctr">
              <a:solidFill>
                <a:srgbClr val="44546A">
                  <a:shade val="80000"/>
                  <a:hueOff val="0"/>
                  <a:satOff val="0"/>
                  <a:lumOff val="0"/>
                  <a:alphaOff val="0"/>
                </a:srgbClr>
              </a:solidFill>
              <a:prstDash val="solid"/>
              <a:miter lim="800000"/>
            </a:ln>
            <a:effectLst/>
          </p:spPr>
        </p:sp>
        <p:sp>
          <p:nvSpPr>
            <p:cNvPr id="294" name="TextBox 293"/>
            <p:cNvSpPr txBox="1"/>
            <p:nvPr/>
          </p:nvSpPr>
          <p:spPr>
            <a:xfrm>
              <a:off x="3842419" y="5434628"/>
              <a:ext cx="1021281" cy="503166"/>
            </a:xfrm>
            <a:prstGeom prst="rect">
              <a:avLst/>
            </a:prstGeom>
            <a:solidFill>
              <a:schemeClr val="accent3">
                <a:lumMod val="40000"/>
                <a:lumOff val="60000"/>
              </a:schemeClr>
            </a:solidFill>
            <a:ln>
              <a:noFill/>
            </a:ln>
            <a:effectLst/>
          </p:spPr>
          <p:txBody>
            <a:bodyPr spcFirstLastPara="0" vert="horz" wrap="square" lIns="5715" tIns="5715" rIns="5715" bIns="5715" numCol="1" spcCol="1270" anchor="ctr" anchorCtr="0">
              <a:noAutofit/>
            </a:bodyPr>
            <a:lstStyle/>
            <a:p>
              <a:pPr marL="0" marR="0" lvl="0" indent="0" algn="ctr" defTabSz="400050" eaLnBrk="1" fontAlgn="auto" latinLnBrk="0" hangingPunct="1">
                <a:lnSpc>
                  <a:spcPct val="90000"/>
                </a:lnSpc>
                <a:spcBef>
                  <a:spcPct val="0"/>
                </a:spcBef>
                <a:spcAft>
                  <a:spcPct val="35000"/>
                </a:spcAft>
                <a:buClrTx/>
                <a:buSzTx/>
                <a:buFontTx/>
                <a:buNone/>
                <a:tabLst/>
                <a:defRPr/>
              </a:pPr>
              <a:r>
                <a:rPr kumimoji="0" lang="en-US" sz="1200" b="0" i="0" u="none" strike="noStrike" kern="1200" cap="none" spc="0" normalizeH="0" baseline="0" noProof="0" dirty="0">
                  <a:ln>
                    <a:noFill/>
                  </a:ln>
                  <a:solidFill>
                    <a:srgbClr val="44546A">
                      <a:hueOff val="0"/>
                      <a:satOff val="0"/>
                      <a:lumOff val="0"/>
                      <a:alphaOff val="0"/>
                    </a:srgbClr>
                  </a:solidFill>
                  <a:effectLst/>
                  <a:uLnTx/>
                  <a:uFillTx/>
                  <a:latin typeface="Calibri" panose="020F0502020204030204"/>
                  <a:ea typeface="+mn-ea"/>
                  <a:cs typeface="+mn-cs"/>
                </a:rPr>
                <a:t>Person C</a:t>
              </a:r>
            </a:p>
            <a:p>
              <a:pPr marL="0" marR="0" lvl="0" indent="0" algn="ctr" defTabSz="400050" eaLnBrk="1" fontAlgn="auto" latinLnBrk="0" hangingPunct="1">
                <a:lnSpc>
                  <a:spcPct val="90000"/>
                </a:lnSpc>
                <a:spcBef>
                  <a:spcPct val="0"/>
                </a:spcBef>
                <a:spcAft>
                  <a:spcPct val="35000"/>
                </a:spcAft>
                <a:buClrTx/>
                <a:buSzTx/>
                <a:buFontTx/>
                <a:buNone/>
                <a:tabLst/>
                <a:defRPr/>
              </a:pPr>
              <a:r>
                <a:rPr kumimoji="0" lang="en-US" sz="1200" b="0" i="0" u="none" strike="noStrike" kern="1200" cap="none" spc="0" normalizeH="0" baseline="0" noProof="0" dirty="0">
                  <a:ln>
                    <a:noFill/>
                  </a:ln>
                  <a:solidFill>
                    <a:srgbClr val="44546A">
                      <a:hueOff val="0"/>
                      <a:satOff val="0"/>
                      <a:lumOff val="0"/>
                      <a:alphaOff val="0"/>
                    </a:srgbClr>
                  </a:solidFill>
                  <a:effectLst/>
                  <a:uLnTx/>
                  <a:uFillTx/>
                  <a:latin typeface="Calibri" panose="020F0502020204030204"/>
                  <a:ea typeface="+mn-ea"/>
                  <a:cs typeface="+mn-cs"/>
                </a:rPr>
                <a:t>10 % Member </a:t>
              </a:r>
            </a:p>
          </p:txBody>
        </p:sp>
      </p:grpSp>
      <p:grpSp>
        <p:nvGrpSpPr>
          <p:cNvPr id="266" name="Group 265"/>
          <p:cNvGrpSpPr/>
          <p:nvPr/>
        </p:nvGrpSpPr>
        <p:grpSpPr>
          <a:xfrm>
            <a:off x="3375288" y="5468545"/>
            <a:ext cx="932414" cy="532758"/>
            <a:chOff x="5029418" y="5434628"/>
            <a:chExt cx="932414" cy="532758"/>
          </a:xfrm>
        </p:grpSpPr>
        <p:sp>
          <p:nvSpPr>
            <p:cNvPr id="291" name="Rectangle 290"/>
            <p:cNvSpPr/>
            <p:nvPr/>
          </p:nvSpPr>
          <p:spPr>
            <a:xfrm>
              <a:off x="5029418" y="5491782"/>
              <a:ext cx="932414" cy="475604"/>
            </a:xfrm>
            <a:prstGeom prst="rect">
              <a:avLst/>
            </a:prstGeom>
            <a:solidFill>
              <a:sysClr val="window" lastClr="FFFFFF">
                <a:hueOff val="0"/>
                <a:satOff val="0"/>
                <a:lumOff val="0"/>
                <a:alphaOff val="0"/>
              </a:sysClr>
            </a:solidFill>
            <a:ln w="12700" cap="flat" cmpd="sng" algn="ctr">
              <a:solidFill>
                <a:srgbClr val="44546A">
                  <a:shade val="80000"/>
                  <a:hueOff val="0"/>
                  <a:satOff val="0"/>
                  <a:lumOff val="0"/>
                  <a:alphaOff val="0"/>
                </a:srgbClr>
              </a:solidFill>
              <a:prstDash val="solid"/>
              <a:miter lim="800000"/>
            </a:ln>
            <a:effectLst/>
          </p:spPr>
        </p:sp>
        <p:sp>
          <p:nvSpPr>
            <p:cNvPr id="292" name="TextBox 291"/>
            <p:cNvSpPr txBox="1"/>
            <p:nvPr/>
          </p:nvSpPr>
          <p:spPr>
            <a:xfrm>
              <a:off x="5029418" y="5434628"/>
              <a:ext cx="932414" cy="532758"/>
            </a:xfrm>
            <a:prstGeom prst="rect">
              <a:avLst/>
            </a:prstGeom>
            <a:solidFill>
              <a:schemeClr val="accent3">
                <a:lumMod val="40000"/>
                <a:lumOff val="60000"/>
              </a:schemeClr>
            </a:solidFill>
            <a:ln>
              <a:noFill/>
            </a:ln>
            <a:effectLst/>
          </p:spPr>
          <p:txBody>
            <a:bodyPr spcFirstLastPara="0" vert="horz" wrap="square" lIns="5080" tIns="5080" rIns="5080" bIns="5080" numCol="1" spcCol="1270" anchor="ctr" anchorCtr="0">
              <a:noAutofit/>
            </a:bodyPr>
            <a:lstStyle/>
            <a:p>
              <a:pPr marL="0" marR="0" lvl="0" indent="0" algn="ctr" defTabSz="355600" eaLnBrk="1" fontAlgn="auto" latinLnBrk="0" hangingPunct="1">
                <a:lnSpc>
                  <a:spcPct val="90000"/>
                </a:lnSpc>
                <a:spcBef>
                  <a:spcPct val="0"/>
                </a:spcBef>
                <a:spcAft>
                  <a:spcPct val="35000"/>
                </a:spcAft>
                <a:buClrTx/>
                <a:buSzTx/>
                <a:buFontTx/>
                <a:buNone/>
                <a:tabLst/>
                <a:defRPr/>
              </a:pPr>
              <a:r>
                <a:rPr kumimoji="0" lang="en-US" sz="1200" b="0" i="0" u="none" strike="noStrike" kern="1200" cap="none" spc="0" normalizeH="0" baseline="0" noProof="0" dirty="0">
                  <a:ln>
                    <a:noFill/>
                  </a:ln>
                  <a:solidFill>
                    <a:srgbClr val="44546A">
                      <a:hueOff val="0"/>
                      <a:satOff val="0"/>
                      <a:lumOff val="0"/>
                      <a:alphaOff val="0"/>
                    </a:srgbClr>
                  </a:solidFill>
                  <a:effectLst/>
                  <a:uLnTx/>
                  <a:uFillTx/>
                  <a:latin typeface="Calibri" panose="020F0502020204030204"/>
                  <a:ea typeface="+mn-ea"/>
                  <a:cs typeface="+mn-cs"/>
                </a:rPr>
                <a:t>Person D</a:t>
              </a:r>
            </a:p>
            <a:p>
              <a:pPr marL="0" marR="0" lvl="0" indent="0" algn="ctr" defTabSz="355600" eaLnBrk="1" fontAlgn="auto" latinLnBrk="0" hangingPunct="1">
                <a:lnSpc>
                  <a:spcPct val="90000"/>
                </a:lnSpc>
                <a:spcBef>
                  <a:spcPct val="0"/>
                </a:spcBef>
                <a:spcAft>
                  <a:spcPct val="35000"/>
                </a:spcAft>
                <a:buClrTx/>
                <a:buSzTx/>
                <a:buFontTx/>
                <a:buNone/>
                <a:tabLst/>
                <a:defRPr/>
              </a:pPr>
              <a:r>
                <a:rPr kumimoji="0" lang="en-US" sz="1200" b="0" i="0" u="none" strike="noStrike" kern="1200" cap="none" spc="0" normalizeH="0" baseline="0" noProof="0" dirty="0">
                  <a:ln>
                    <a:noFill/>
                  </a:ln>
                  <a:solidFill>
                    <a:srgbClr val="44546A">
                      <a:hueOff val="0"/>
                      <a:satOff val="0"/>
                      <a:lumOff val="0"/>
                      <a:alphaOff val="0"/>
                    </a:srgbClr>
                  </a:solidFill>
                  <a:effectLst/>
                  <a:uLnTx/>
                  <a:uFillTx/>
                  <a:latin typeface="Calibri" panose="020F0502020204030204"/>
                  <a:ea typeface="+mn-ea"/>
                  <a:cs typeface="+mn-cs"/>
                </a:rPr>
                <a:t>20 % Member</a:t>
              </a:r>
            </a:p>
          </p:txBody>
        </p:sp>
      </p:grpSp>
      <p:grpSp>
        <p:nvGrpSpPr>
          <p:cNvPr id="267" name="Group 266"/>
          <p:cNvGrpSpPr/>
          <p:nvPr/>
        </p:nvGrpSpPr>
        <p:grpSpPr>
          <a:xfrm>
            <a:off x="4531434" y="5411663"/>
            <a:ext cx="1169068" cy="589640"/>
            <a:chOff x="6185565" y="5562833"/>
            <a:chExt cx="732742" cy="366371"/>
          </a:xfrm>
        </p:grpSpPr>
        <p:sp>
          <p:nvSpPr>
            <p:cNvPr id="289" name="Rectangle 288"/>
            <p:cNvSpPr/>
            <p:nvPr/>
          </p:nvSpPr>
          <p:spPr>
            <a:xfrm>
              <a:off x="6185565" y="5562833"/>
              <a:ext cx="732742" cy="366371"/>
            </a:xfrm>
            <a:prstGeom prst="rect">
              <a:avLst/>
            </a:prstGeom>
            <a:solidFill>
              <a:sysClr val="window" lastClr="FFFFFF">
                <a:hueOff val="0"/>
                <a:satOff val="0"/>
                <a:lumOff val="0"/>
                <a:alphaOff val="0"/>
              </a:sysClr>
            </a:solidFill>
            <a:ln w="12700" cap="flat" cmpd="sng" algn="ctr">
              <a:solidFill>
                <a:srgbClr val="44546A">
                  <a:shade val="80000"/>
                  <a:hueOff val="0"/>
                  <a:satOff val="0"/>
                  <a:lumOff val="0"/>
                  <a:alphaOff val="0"/>
                </a:srgbClr>
              </a:solidFill>
              <a:prstDash val="solid"/>
              <a:miter lim="800000"/>
            </a:ln>
            <a:effectLst/>
          </p:spPr>
        </p:sp>
        <p:sp>
          <p:nvSpPr>
            <p:cNvPr id="290" name="TextBox 289"/>
            <p:cNvSpPr txBox="1"/>
            <p:nvPr/>
          </p:nvSpPr>
          <p:spPr>
            <a:xfrm>
              <a:off x="6185565" y="5562833"/>
              <a:ext cx="732742" cy="366371"/>
            </a:xfrm>
            <a:prstGeom prst="rect">
              <a:avLst/>
            </a:prstGeom>
            <a:solidFill>
              <a:schemeClr val="accent3">
                <a:lumMod val="40000"/>
                <a:lumOff val="60000"/>
              </a:schemeClr>
            </a:solidFill>
            <a:ln>
              <a:noFill/>
            </a:ln>
            <a:effectLst/>
          </p:spPr>
          <p:txBody>
            <a:bodyPr spcFirstLastPara="0" vert="horz" wrap="square" lIns="3810" tIns="3810" rIns="3810" bIns="3810" numCol="1" spcCol="1270" anchor="ctr" anchorCtr="0">
              <a:noAutofit/>
            </a:bodyPr>
            <a:lstStyle/>
            <a:p>
              <a:pPr marL="0" marR="0" lvl="0" indent="0" algn="ctr" defTabSz="266700" eaLnBrk="1" fontAlgn="auto" latinLnBrk="0" hangingPunct="1">
                <a:lnSpc>
                  <a:spcPct val="90000"/>
                </a:lnSpc>
                <a:spcBef>
                  <a:spcPct val="0"/>
                </a:spcBef>
                <a:spcAft>
                  <a:spcPct val="35000"/>
                </a:spcAft>
                <a:buClrTx/>
                <a:buSzTx/>
                <a:buFontTx/>
                <a:buNone/>
                <a:tabLst/>
                <a:defRPr/>
              </a:pPr>
              <a:r>
                <a:rPr kumimoji="0" lang="en-US" sz="1200" b="0" i="0" u="none" strike="noStrike" kern="1200" cap="none" spc="0" normalizeH="0" baseline="0" noProof="0" dirty="0">
                  <a:ln>
                    <a:noFill/>
                  </a:ln>
                  <a:solidFill>
                    <a:srgbClr val="44546A">
                      <a:hueOff val="0"/>
                      <a:satOff val="0"/>
                      <a:lumOff val="0"/>
                      <a:alphaOff val="0"/>
                    </a:srgbClr>
                  </a:solidFill>
                  <a:effectLst/>
                  <a:uLnTx/>
                  <a:uFillTx/>
                  <a:latin typeface="Calibri" panose="020F0502020204030204"/>
                  <a:ea typeface="+mn-ea"/>
                  <a:cs typeface="+mn-cs"/>
                </a:rPr>
                <a:t>Person E</a:t>
              </a:r>
            </a:p>
            <a:p>
              <a:pPr marL="0" marR="0" lvl="0" indent="0" algn="ctr" defTabSz="266700" eaLnBrk="1" fontAlgn="auto" latinLnBrk="0" hangingPunct="1">
                <a:lnSpc>
                  <a:spcPct val="90000"/>
                </a:lnSpc>
                <a:spcBef>
                  <a:spcPct val="0"/>
                </a:spcBef>
                <a:spcAft>
                  <a:spcPct val="35000"/>
                </a:spcAft>
                <a:buClrTx/>
                <a:buSzTx/>
                <a:buFontTx/>
                <a:buNone/>
                <a:tabLst/>
                <a:defRPr/>
              </a:pPr>
              <a:r>
                <a:rPr kumimoji="0" lang="en-US" sz="1200" b="0" i="0" u="none" strike="noStrike" kern="1200" cap="none" spc="0" normalizeH="0" baseline="0" noProof="0" dirty="0">
                  <a:ln>
                    <a:noFill/>
                  </a:ln>
                  <a:solidFill>
                    <a:srgbClr val="44546A">
                      <a:hueOff val="0"/>
                      <a:satOff val="0"/>
                      <a:lumOff val="0"/>
                      <a:alphaOff val="0"/>
                    </a:srgbClr>
                  </a:solidFill>
                  <a:effectLst/>
                  <a:uLnTx/>
                  <a:uFillTx/>
                  <a:latin typeface="Calibri" panose="020F0502020204030204"/>
                  <a:ea typeface="+mn-ea"/>
                  <a:cs typeface="+mn-cs"/>
                </a:rPr>
                <a:t>Manager and 80% Member</a:t>
              </a:r>
            </a:p>
          </p:txBody>
        </p:sp>
      </p:grpSp>
      <p:grpSp>
        <p:nvGrpSpPr>
          <p:cNvPr id="268" name="Group 267"/>
          <p:cNvGrpSpPr/>
          <p:nvPr/>
        </p:nvGrpSpPr>
        <p:grpSpPr>
          <a:xfrm>
            <a:off x="4846986" y="2457715"/>
            <a:ext cx="1211634" cy="1241203"/>
            <a:chOff x="6501116" y="2423797"/>
            <a:chExt cx="640995" cy="1108689"/>
          </a:xfrm>
        </p:grpSpPr>
        <p:sp>
          <p:nvSpPr>
            <p:cNvPr id="287" name="Rectangle 286"/>
            <p:cNvSpPr/>
            <p:nvPr/>
          </p:nvSpPr>
          <p:spPr>
            <a:xfrm>
              <a:off x="6501116" y="2423797"/>
              <a:ext cx="640995" cy="1080739"/>
            </a:xfrm>
            <a:prstGeom prst="rect">
              <a:avLst/>
            </a:prstGeom>
            <a:solidFill>
              <a:sysClr val="window" lastClr="FFFFFF">
                <a:hueOff val="0"/>
                <a:satOff val="0"/>
                <a:lumOff val="0"/>
                <a:alphaOff val="0"/>
              </a:sysClr>
            </a:solidFill>
            <a:ln w="12700" cap="flat" cmpd="sng" algn="ctr">
              <a:solidFill>
                <a:srgbClr val="44546A">
                  <a:shade val="80000"/>
                  <a:hueOff val="0"/>
                  <a:satOff val="0"/>
                  <a:lumOff val="0"/>
                  <a:alphaOff val="0"/>
                </a:srgbClr>
              </a:solidFill>
              <a:prstDash val="solid"/>
              <a:miter lim="800000"/>
            </a:ln>
            <a:effectLst/>
          </p:spPr>
        </p:sp>
        <p:sp>
          <p:nvSpPr>
            <p:cNvPr id="288" name="TextBox 287"/>
            <p:cNvSpPr txBox="1"/>
            <p:nvPr/>
          </p:nvSpPr>
          <p:spPr>
            <a:xfrm>
              <a:off x="6501116" y="2451747"/>
              <a:ext cx="640995" cy="1080739"/>
            </a:xfrm>
            <a:prstGeom prst="rect">
              <a:avLst/>
            </a:prstGeom>
            <a:solidFill>
              <a:schemeClr val="tx2">
                <a:lumMod val="20000"/>
                <a:lumOff val="80000"/>
              </a:schemeClr>
            </a:solidFill>
            <a:ln>
              <a:noFill/>
            </a:ln>
            <a:effectLst/>
          </p:spPr>
          <p:txBody>
            <a:bodyPr spcFirstLastPara="0" vert="horz" wrap="square" lIns="5080" tIns="5080" rIns="5080" bIns="5080" numCol="1" spcCol="1270" anchor="ctr" anchorCtr="0">
              <a:noAutofit/>
            </a:bodyPr>
            <a:lstStyle/>
            <a:p>
              <a:pPr marL="0" marR="0" lvl="0" indent="0" algn="ctr" defTabSz="355600" eaLnBrk="1" fontAlgn="auto" latinLnBrk="0" hangingPunct="1">
                <a:lnSpc>
                  <a:spcPct val="90000"/>
                </a:lnSpc>
                <a:spcBef>
                  <a:spcPct val="0"/>
                </a:spcBef>
                <a:spcAft>
                  <a:spcPct val="35000"/>
                </a:spcAft>
                <a:buClrTx/>
                <a:buSzTx/>
                <a:buFontTx/>
                <a:buNone/>
                <a:tabLst/>
                <a:defRPr/>
              </a:pPr>
              <a:r>
                <a:rPr kumimoji="0" lang="en-US" sz="1100" b="0" i="0" u="none" strike="noStrike" kern="1200" cap="none" spc="0" normalizeH="0" baseline="0" noProof="0" dirty="0">
                  <a:ln>
                    <a:noFill/>
                  </a:ln>
                  <a:solidFill>
                    <a:srgbClr val="44546A">
                      <a:hueOff val="0"/>
                      <a:satOff val="0"/>
                      <a:lumOff val="0"/>
                      <a:alphaOff val="0"/>
                    </a:srgbClr>
                  </a:solidFill>
                  <a:effectLst/>
                  <a:uLnTx/>
                  <a:uFillTx/>
                  <a:latin typeface="Calibri" panose="020F0502020204030204"/>
                  <a:ea typeface="+mn-ea"/>
                  <a:cs typeface="+mn-cs"/>
                </a:rPr>
                <a:t>Connecticut Avenue Management II, LLC</a:t>
              </a:r>
            </a:p>
            <a:p>
              <a:pPr marL="0" marR="0" lvl="0" indent="0" algn="ctr" defTabSz="355600" eaLnBrk="1" fontAlgn="auto" latinLnBrk="0" hangingPunct="1">
                <a:lnSpc>
                  <a:spcPct val="90000"/>
                </a:lnSpc>
                <a:spcBef>
                  <a:spcPct val="0"/>
                </a:spcBef>
                <a:spcAft>
                  <a:spcPct val="35000"/>
                </a:spcAft>
                <a:buClrTx/>
                <a:buSzTx/>
                <a:buFontTx/>
                <a:buNone/>
                <a:tabLst/>
                <a:defRPr/>
              </a:pPr>
              <a:r>
                <a:rPr kumimoji="0" lang="en-US" sz="1100" b="0" i="0" u="none" strike="noStrike" kern="1200" cap="none" spc="0" normalizeH="0" baseline="0" noProof="0" dirty="0">
                  <a:ln>
                    <a:noFill/>
                  </a:ln>
                  <a:solidFill>
                    <a:srgbClr val="44546A">
                      <a:hueOff val="0"/>
                      <a:satOff val="0"/>
                      <a:lumOff val="0"/>
                      <a:alphaOff val="0"/>
                    </a:srgbClr>
                  </a:solidFill>
                  <a:effectLst/>
                  <a:uLnTx/>
                  <a:uFillTx/>
                  <a:latin typeface="Calibri" panose="020F0502020204030204"/>
                  <a:ea typeface="+mn-ea"/>
                  <a:cs typeface="+mn-cs"/>
                </a:rPr>
                <a:t>80% Member and Manager </a:t>
              </a:r>
            </a:p>
            <a:p>
              <a:pPr marL="0" marR="0" lvl="0" indent="0" algn="ctr" defTabSz="355600" eaLnBrk="1" fontAlgn="auto" latinLnBrk="0" hangingPunct="1">
                <a:lnSpc>
                  <a:spcPct val="90000"/>
                </a:lnSpc>
                <a:spcBef>
                  <a:spcPct val="0"/>
                </a:spcBef>
                <a:spcAft>
                  <a:spcPct val="35000"/>
                </a:spcAft>
                <a:buClrTx/>
                <a:buSzTx/>
                <a:buFontTx/>
                <a:buNone/>
                <a:tabLst/>
                <a:defRPr/>
              </a:pPr>
              <a:r>
                <a:rPr kumimoji="0" lang="en-US" sz="1100" b="0" i="0" u="none" strike="noStrike" kern="1200" cap="none" spc="0" normalizeH="0" baseline="0" noProof="0" dirty="0">
                  <a:ln>
                    <a:noFill/>
                  </a:ln>
                  <a:solidFill>
                    <a:srgbClr val="44546A">
                      <a:hueOff val="0"/>
                      <a:satOff val="0"/>
                      <a:lumOff val="0"/>
                      <a:alphaOff val="0"/>
                    </a:srgbClr>
                  </a:solidFill>
                  <a:effectLst/>
                  <a:uLnTx/>
                  <a:uFillTx/>
                  <a:latin typeface="Calibri" panose="020F0502020204030204"/>
                  <a:ea typeface="+mn-ea"/>
                  <a:cs typeface="+mn-cs"/>
                </a:rPr>
                <a:t>Person F, President</a:t>
              </a:r>
            </a:p>
          </p:txBody>
        </p:sp>
      </p:grpSp>
      <p:grpSp>
        <p:nvGrpSpPr>
          <p:cNvPr id="269" name="Group 268"/>
          <p:cNvGrpSpPr/>
          <p:nvPr/>
        </p:nvGrpSpPr>
        <p:grpSpPr>
          <a:xfrm>
            <a:off x="3912634" y="4048014"/>
            <a:ext cx="732742" cy="922013"/>
            <a:chOff x="5566764" y="4014097"/>
            <a:chExt cx="732742" cy="366371"/>
          </a:xfrm>
        </p:grpSpPr>
        <p:sp>
          <p:nvSpPr>
            <p:cNvPr id="285" name="Rectangle 284"/>
            <p:cNvSpPr/>
            <p:nvPr/>
          </p:nvSpPr>
          <p:spPr>
            <a:xfrm>
              <a:off x="5566764" y="4014097"/>
              <a:ext cx="732742" cy="366371"/>
            </a:xfrm>
            <a:prstGeom prst="rect">
              <a:avLst/>
            </a:prstGeom>
            <a:solidFill>
              <a:sysClr val="window" lastClr="FFFFFF">
                <a:hueOff val="0"/>
                <a:satOff val="0"/>
                <a:lumOff val="0"/>
                <a:alphaOff val="0"/>
              </a:sysClr>
            </a:solidFill>
            <a:ln w="12700" cap="flat" cmpd="sng" algn="ctr">
              <a:solidFill>
                <a:srgbClr val="44546A">
                  <a:shade val="80000"/>
                  <a:hueOff val="0"/>
                  <a:satOff val="0"/>
                  <a:lumOff val="0"/>
                  <a:alphaOff val="0"/>
                </a:srgbClr>
              </a:solidFill>
              <a:prstDash val="solid"/>
              <a:miter lim="800000"/>
            </a:ln>
            <a:effectLst/>
          </p:spPr>
        </p:sp>
        <p:sp>
          <p:nvSpPr>
            <p:cNvPr id="286" name="TextBox 285"/>
            <p:cNvSpPr txBox="1"/>
            <p:nvPr/>
          </p:nvSpPr>
          <p:spPr>
            <a:xfrm>
              <a:off x="5566764" y="4014097"/>
              <a:ext cx="732742" cy="366371"/>
            </a:xfrm>
            <a:prstGeom prst="rect">
              <a:avLst/>
            </a:prstGeom>
            <a:solidFill>
              <a:schemeClr val="accent1">
                <a:lumMod val="40000"/>
                <a:lumOff val="60000"/>
              </a:schemeClr>
            </a:solidFill>
            <a:ln>
              <a:noFill/>
            </a:ln>
            <a:effectLst/>
          </p:spPr>
          <p:txBody>
            <a:bodyPr spcFirstLastPara="0" vert="horz" wrap="square" lIns="3810" tIns="3810" rIns="3810" bIns="3810" numCol="1" spcCol="1270" anchor="ctr" anchorCtr="0">
              <a:noAutofit/>
            </a:bodyPr>
            <a:lstStyle/>
            <a:p>
              <a:pPr marL="0" marR="0" lvl="0" indent="0" algn="ctr" defTabSz="266700" eaLnBrk="1" fontAlgn="auto" latinLnBrk="0" hangingPunct="1">
                <a:lnSpc>
                  <a:spcPct val="90000"/>
                </a:lnSpc>
                <a:spcBef>
                  <a:spcPct val="0"/>
                </a:spcBef>
                <a:spcAft>
                  <a:spcPct val="35000"/>
                </a:spcAft>
                <a:buClrTx/>
                <a:buSzTx/>
                <a:buFontTx/>
                <a:buNone/>
                <a:tabLst/>
                <a:defRPr/>
              </a:pPr>
              <a:r>
                <a:rPr kumimoji="0" lang="en-US" sz="1200" b="0" i="0" u="none" strike="noStrike" kern="1200" cap="none" spc="0" normalizeH="0" baseline="0" noProof="0" dirty="0">
                  <a:ln>
                    <a:noFill/>
                  </a:ln>
                  <a:solidFill>
                    <a:srgbClr val="44546A">
                      <a:hueOff val="0"/>
                      <a:satOff val="0"/>
                      <a:lumOff val="0"/>
                      <a:alphaOff val="0"/>
                    </a:srgbClr>
                  </a:solidFill>
                  <a:effectLst/>
                  <a:uLnTx/>
                  <a:uFillTx/>
                  <a:latin typeface="Calibri" panose="020F0502020204030204"/>
                  <a:ea typeface="+mn-ea"/>
                  <a:cs typeface="+mn-cs"/>
                </a:rPr>
                <a:t>Person F</a:t>
              </a:r>
            </a:p>
            <a:p>
              <a:pPr marL="0" marR="0" lvl="0" indent="0" algn="ctr" defTabSz="266700" eaLnBrk="1" fontAlgn="auto" latinLnBrk="0" hangingPunct="1">
                <a:lnSpc>
                  <a:spcPct val="90000"/>
                </a:lnSpc>
                <a:spcBef>
                  <a:spcPct val="0"/>
                </a:spcBef>
                <a:spcAft>
                  <a:spcPct val="35000"/>
                </a:spcAft>
                <a:buClrTx/>
                <a:buSzTx/>
                <a:buFontTx/>
                <a:buNone/>
                <a:tabLst/>
                <a:defRPr/>
              </a:pPr>
              <a:r>
                <a:rPr kumimoji="0" lang="en-US" sz="1200" b="0" i="0" u="none" strike="noStrike" kern="1200" cap="none" spc="0" normalizeH="0" baseline="0" noProof="0" dirty="0">
                  <a:ln>
                    <a:noFill/>
                  </a:ln>
                  <a:solidFill>
                    <a:srgbClr val="44546A">
                      <a:hueOff val="0"/>
                      <a:satOff val="0"/>
                      <a:lumOff val="0"/>
                      <a:alphaOff val="0"/>
                    </a:srgbClr>
                  </a:solidFill>
                  <a:effectLst/>
                  <a:uLnTx/>
                  <a:uFillTx/>
                  <a:latin typeface="Calibri" panose="020F0502020204030204"/>
                  <a:ea typeface="+mn-ea"/>
                  <a:cs typeface="+mn-cs"/>
                </a:rPr>
                <a:t>50% Managing Member </a:t>
              </a:r>
            </a:p>
          </p:txBody>
        </p:sp>
      </p:grpSp>
      <p:grpSp>
        <p:nvGrpSpPr>
          <p:cNvPr id="270" name="Group 269"/>
          <p:cNvGrpSpPr/>
          <p:nvPr/>
        </p:nvGrpSpPr>
        <p:grpSpPr>
          <a:xfrm>
            <a:off x="5535233" y="4038562"/>
            <a:ext cx="732742" cy="931465"/>
            <a:chOff x="7189363" y="4004645"/>
            <a:chExt cx="732742" cy="366371"/>
          </a:xfrm>
        </p:grpSpPr>
        <p:sp>
          <p:nvSpPr>
            <p:cNvPr id="283" name="Rectangle 282"/>
            <p:cNvSpPr/>
            <p:nvPr/>
          </p:nvSpPr>
          <p:spPr>
            <a:xfrm>
              <a:off x="7189363" y="4004645"/>
              <a:ext cx="732742" cy="366371"/>
            </a:xfrm>
            <a:prstGeom prst="rect">
              <a:avLst/>
            </a:prstGeom>
            <a:solidFill>
              <a:sysClr val="window" lastClr="FFFFFF">
                <a:hueOff val="0"/>
                <a:satOff val="0"/>
                <a:lumOff val="0"/>
                <a:alphaOff val="0"/>
              </a:sysClr>
            </a:solidFill>
            <a:ln w="12700" cap="flat" cmpd="sng" algn="ctr">
              <a:solidFill>
                <a:srgbClr val="44546A">
                  <a:shade val="80000"/>
                  <a:hueOff val="0"/>
                  <a:satOff val="0"/>
                  <a:lumOff val="0"/>
                  <a:alphaOff val="0"/>
                </a:srgbClr>
              </a:solidFill>
              <a:prstDash val="solid"/>
              <a:miter lim="800000"/>
            </a:ln>
            <a:effectLst/>
          </p:spPr>
        </p:sp>
        <p:sp>
          <p:nvSpPr>
            <p:cNvPr id="284" name="TextBox 283"/>
            <p:cNvSpPr txBox="1"/>
            <p:nvPr/>
          </p:nvSpPr>
          <p:spPr>
            <a:xfrm>
              <a:off x="7189363" y="4004645"/>
              <a:ext cx="732742" cy="366371"/>
            </a:xfrm>
            <a:prstGeom prst="rect">
              <a:avLst/>
            </a:prstGeom>
            <a:solidFill>
              <a:schemeClr val="tx2">
                <a:lumMod val="20000"/>
                <a:lumOff val="80000"/>
              </a:schemeClr>
            </a:solidFill>
            <a:ln>
              <a:noFill/>
            </a:ln>
            <a:effectLst/>
          </p:spPr>
          <p:txBody>
            <a:bodyPr spcFirstLastPara="0" vert="horz" wrap="square" lIns="3810" tIns="3810" rIns="3810" bIns="3810" numCol="1" spcCol="1270" anchor="ctr" anchorCtr="0">
              <a:noAutofit/>
            </a:bodyPr>
            <a:lstStyle/>
            <a:p>
              <a:pPr marL="0" marR="0" lvl="0" indent="0" algn="ctr" defTabSz="266700" eaLnBrk="1" fontAlgn="auto" latinLnBrk="0" hangingPunct="1">
                <a:lnSpc>
                  <a:spcPct val="90000"/>
                </a:lnSpc>
                <a:spcBef>
                  <a:spcPct val="0"/>
                </a:spcBef>
                <a:spcAft>
                  <a:spcPct val="35000"/>
                </a:spcAft>
                <a:buClrTx/>
                <a:buSzTx/>
                <a:buFontTx/>
                <a:buNone/>
                <a:tabLst/>
                <a:defRPr/>
              </a:pPr>
              <a:r>
                <a:rPr kumimoji="0" lang="en-US" sz="1200" b="0" i="0" u="none" strike="noStrike" kern="1200" cap="none" spc="0" normalizeH="0" baseline="0" noProof="0" dirty="0">
                  <a:ln>
                    <a:noFill/>
                  </a:ln>
                  <a:solidFill>
                    <a:srgbClr val="44546A">
                      <a:hueOff val="0"/>
                      <a:satOff val="0"/>
                      <a:lumOff val="0"/>
                      <a:alphaOff val="0"/>
                    </a:srgbClr>
                  </a:solidFill>
                  <a:effectLst/>
                  <a:uLnTx/>
                  <a:uFillTx/>
                  <a:latin typeface="Calibri" panose="020F0502020204030204"/>
                  <a:ea typeface="+mn-ea"/>
                  <a:cs typeface="+mn-cs"/>
                </a:rPr>
                <a:t>Person G</a:t>
              </a:r>
            </a:p>
            <a:p>
              <a:pPr marL="0" marR="0" lvl="0" indent="0" algn="ctr" defTabSz="266700" eaLnBrk="1" fontAlgn="auto" latinLnBrk="0" hangingPunct="1">
                <a:lnSpc>
                  <a:spcPct val="90000"/>
                </a:lnSpc>
                <a:spcBef>
                  <a:spcPct val="0"/>
                </a:spcBef>
                <a:spcAft>
                  <a:spcPct val="35000"/>
                </a:spcAft>
                <a:buClrTx/>
                <a:buSzTx/>
                <a:buFontTx/>
                <a:buNone/>
                <a:tabLst/>
                <a:defRPr/>
              </a:pPr>
              <a:r>
                <a:rPr kumimoji="0" lang="en-US" sz="1200" b="0" i="0" u="none" strike="noStrike" kern="1200" cap="none" spc="0" normalizeH="0" baseline="0" noProof="0" dirty="0">
                  <a:ln>
                    <a:noFill/>
                  </a:ln>
                  <a:solidFill>
                    <a:srgbClr val="44546A">
                      <a:hueOff val="0"/>
                      <a:satOff val="0"/>
                      <a:lumOff val="0"/>
                      <a:alphaOff val="0"/>
                    </a:srgbClr>
                  </a:solidFill>
                  <a:effectLst/>
                  <a:uLnTx/>
                  <a:uFillTx/>
                  <a:latin typeface="Calibri" panose="020F0502020204030204"/>
                  <a:ea typeface="+mn-ea"/>
                  <a:cs typeface="+mn-cs"/>
                </a:rPr>
                <a:t>50% Managing Member </a:t>
              </a:r>
            </a:p>
          </p:txBody>
        </p:sp>
      </p:grpSp>
      <p:grpSp>
        <p:nvGrpSpPr>
          <p:cNvPr id="271" name="Group 270"/>
          <p:cNvGrpSpPr/>
          <p:nvPr/>
        </p:nvGrpSpPr>
        <p:grpSpPr>
          <a:xfrm>
            <a:off x="6642971" y="1670800"/>
            <a:ext cx="1775724" cy="1190330"/>
            <a:chOff x="8530408" y="1636883"/>
            <a:chExt cx="875590" cy="1057621"/>
          </a:xfrm>
        </p:grpSpPr>
        <p:sp>
          <p:nvSpPr>
            <p:cNvPr id="281" name="Rectangle 280"/>
            <p:cNvSpPr/>
            <p:nvPr/>
          </p:nvSpPr>
          <p:spPr>
            <a:xfrm>
              <a:off x="8530408" y="1636883"/>
              <a:ext cx="875590" cy="1057621"/>
            </a:xfrm>
            <a:prstGeom prst="rect">
              <a:avLst/>
            </a:prstGeom>
            <a:solidFill>
              <a:sysClr val="window" lastClr="FFFFFF">
                <a:hueOff val="0"/>
                <a:satOff val="0"/>
                <a:lumOff val="0"/>
                <a:alphaOff val="0"/>
              </a:sysClr>
            </a:solidFill>
            <a:ln w="12700" cap="flat" cmpd="sng" algn="ctr">
              <a:solidFill>
                <a:srgbClr val="44546A">
                  <a:shade val="80000"/>
                  <a:hueOff val="0"/>
                  <a:satOff val="0"/>
                  <a:lumOff val="0"/>
                  <a:alphaOff val="0"/>
                </a:srgbClr>
              </a:solidFill>
              <a:prstDash val="solid"/>
              <a:miter lim="800000"/>
            </a:ln>
            <a:effectLst/>
          </p:spPr>
        </p:sp>
        <p:sp>
          <p:nvSpPr>
            <p:cNvPr id="282" name="TextBox 281"/>
            <p:cNvSpPr txBox="1"/>
            <p:nvPr/>
          </p:nvSpPr>
          <p:spPr>
            <a:xfrm>
              <a:off x="8530408" y="1636883"/>
              <a:ext cx="875590" cy="1057621"/>
            </a:xfrm>
            <a:prstGeom prst="rect">
              <a:avLst/>
            </a:prstGeom>
            <a:solidFill>
              <a:schemeClr val="accent3">
                <a:lumMod val="40000"/>
                <a:lumOff val="60000"/>
              </a:schemeClr>
            </a:solidFill>
            <a:ln>
              <a:noFill/>
            </a:ln>
            <a:effectLst/>
          </p:spPr>
          <p:txBody>
            <a:bodyPr spcFirstLastPara="0" vert="horz" wrap="square" lIns="5080" tIns="5080" rIns="5080" bIns="5080" numCol="1" spcCol="1270" anchor="ctr" anchorCtr="0">
              <a:noAutofit/>
            </a:bodyPr>
            <a:lstStyle/>
            <a:p>
              <a:pPr marL="0" marR="0" lvl="0" indent="0" algn="ctr" defTabSz="355600" eaLnBrk="1" fontAlgn="auto" latinLnBrk="0" hangingPunct="1">
                <a:lnSpc>
                  <a:spcPct val="90000"/>
                </a:lnSpc>
                <a:spcBef>
                  <a:spcPct val="0"/>
                </a:spcBef>
                <a:spcAft>
                  <a:spcPct val="35000"/>
                </a:spcAft>
                <a:buClrTx/>
                <a:buSzTx/>
                <a:buFontTx/>
                <a:buNone/>
                <a:tabLst/>
                <a:defRPr/>
              </a:pPr>
              <a:r>
                <a:rPr kumimoji="0" lang="en-US" sz="1200" b="0" i="0" u="none" strike="noStrike" kern="1200" cap="none" spc="0" normalizeH="0" baseline="0" noProof="0" dirty="0">
                  <a:ln>
                    <a:noFill/>
                  </a:ln>
                  <a:solidFill>
                    <a:srgbClr val="44546A">
                      <a:hueOff val="0"/>
                      <a:satOff val="0"/>
                      <a:lumOff val="0"/>
                      <a:alphaOff val="0"/>
                    </a:srgbClr>
                  </a:solidFill>
                  <a:effectLst/>
                  <a:uLnTx/>
                  <a:uFillTx/>
                  <a:latin typeface="Calibri" panose="020F0502020204030204"/>
                  <a:ea typeface="+mn-ea"/>
                  <a:cs typeface="+mn-cs"/>
                </a:rPr>
                <a:t>Illinois Avenue GP II, LLC</a:t>
              </a:r>
            </a:p>
            <a:p>
              <a:pPr marL="0" marR="0" lvl="0" indent="0" algn="ctr" defTabSz="355600" eaLnBrk="1" fontAlgn="auto" latinLnBrk="0" hangingPunct="1">
                <a:lnSpc>
                  <a:spcPct val="90000"/>
                </a:lnSpc>
                <a:spcBef>
                  <a:spcPct val="0"/>
                </a:spcBef>
                <a:spcAft>
                  <a:spcPct val="35000"/>
                </a:spcAft>
                <a:buClrTx/>
                <a:buSzTx/>
                <a:buFontTx/>
                <a:buNone/>
                <a:tabLst/>
                <a:defRPr/>
              </a:pPr>
              <a:r>
                <a:rPr kumimoji="0" lang="en-US" sz="1200" b="0" i="0" u="none" strike="noStrike" kern="1200" cap="none" spc="0" normalizeH="0" baseline="0" noProof="0" dirty="0">
                  <a:ln>
                    <a:noFill/>
                  </a:ln>
                  <a:solidFill>
                    <a:srgbClr val="44546A">
                      <a:hueOff val="0"/>
                      <a:satOff val="0"/>
                      <a:lumOff val="0"/>
                      <a:alphaOff val="0"/>
                    </a:srgbClr>
                  </a:solidFill>
                  <a:effectLst/>
                  <a:uLnTx/>
                  <a:uFillTx/>
                  <a:latin typeface="Calibri" panose="020F0502020204030204"/>
                  <a:ea typeface="+mn-ea"/>
                  <a:cs typeface="+mn-cs"/>
                </a:rPr>
                <a:t>0.0035% Non-Managing GP; No day-to-day control</a:t>
              </a:r>
            </a:p>
            <a:p>
              <a:pPr marL="0" marR="0" lvl="0" indent="0" algn="ctr" defTabSz="355600" eaLnBrk="1" fontAlgn="auto" latinLnBrk="0" hangingPunct="1">
                <a:lnSpc>
                  <a:spcPct val="90000"/>
                </a:lnSpc>
                <a:spcBef>
                  <a:spcPct val="0"/>
                </a:spcBef>
                <a:spcAft>
                  <a:spcPct val="35000"/>
                </a:spcAft>
                <a:buClrTx/>
                <a:buSzTx/>
                <a:buFontTx/>
                <a:buNone/>
                <a:tabLst/>
                <a:defRPr/>
              </a:pPr>
              <a:r>
                <a:rPr kumimoji="0" lang="en-US" sz="1200" b="0" i="0" u="none" strike="noStrike" kern="1200" cap="none" spc="0" normalizeH="0" baseline="0" noProof="0" dirty="0">
                  <a:ln>
                    <a:noFill/>
                  </a:ln>
                  <a:solidFill>
                    <a:srgbClr val="44546A">
                      <a:hueOff val="0"/>
                      <a:satOff val="0"/>
                      <a:lumOff val="0"/>
                      <a:alphaOff val="0"/>
                    </a:srgbClr>
                  </a:solidFill>
                  <a:effectLst/>
                  <a:uLnTx/>
                  <a:uFillTx/>
                  <a:latin typeface="Calibri" panose="020F0502020204030204"/>
                  <a:ea typeface="+mn-ea"/>
                  <a:cs typeface="+mn-cs"/>
                </a:rPr>
                <a:t>Person A, President, Person B, Secretary</a:t>
              </a:r>
            </a:p>
          </p:txBody>
        </p:sp>
      </p:grpSp>
      <p:grpSp>
        <p:nvGrpSpPr>
          <p:cNvPr id="272" name="Group 271"/>
          <p:cNvGrpSpPr/>
          <p:nvPr/>
        </p:nvGrpSpPr>
        <p:grpSpPr>
          <a:xfrm>
            <a:off x="6768148" y="3024186"/>
            <a:ext cx="1392840" cy="1569184"/>
            <a:chOff x="8608926" y="3633709"/>
            <a:chExt cx="1357164" cy="1221118"/>
          </a:xfrm>
        </p:grpSpPr>
        <p:sp>
          <p:nvSpPr>
            <p:cNvPr id="279" name="Rectangle 278"/>
            <p:cNvSpPr/>
            <p:nvPr/>
          </p:nvSpPr>
          <p:spPr>
            <a:xfrm>
              <a:off x="8608927" y="3633709"/>
              <a:ext cx="1357163" cy="1221118"/>
            </a:xfrm>
            <a:prstGeom prst="rect">
              <a:avLst/>
            </a:prstGeom>
            <a:solidFill>
              <a:sysClr val="window" lastClr="FFFFFF">
                <a:hueOff val="0"/>
                <a:satOff val="0"/>
                <a:lumOff val="0"/>
                <a:alphaOff val="0"/>
              </a:sysClr>
            </a:solidFill>
            <a:ln w="12700" cap="flat" cmpd="sng" algn="ctr">
              <a:solidFill>
                <a:srgbClr val="44546A">
                  <a:shade val="80000"/>
                  <a:hueOff val="0"/>
                  <a:satOff val="0"/>
                  <a:lumOff val="0"/>
                  <a:alphaOff val="0"/>
                </a:srgbClr>
              </a:solidFill>
              <a:prstDash val="solid"/>
              <a:miter lim="800000"/>
            </a:ln>
            <a:effectLst/>
          </p:spPr>
        </p:sp>
        <p:sp>
          <p:nvSpPr>
            <p:cNvPr id="280" name="TextBox 279"/>
            <p:cNvSpPr txBox="1"/>
            <p:nvPr/>
          </p:nvSpPr>
          <p:spPr>
            <a:xfrm>
              <a:off x="8608926" y="3633709"/>
              <a:ext cx="1357163" cy="1221118"/>
            </a:xfrm>
            <a:prstGeom prst="rect">
              <a:avLst/>
            </a:prstGeom>
            <a:solidFill>
              <a:schemeClr val="accent3">
                <a:lumMod val="40000"/>
                <a:lumOff val="60000"/>
              </a:schemeClr>
            </a:solidFill>
            <a:ln>
              <a:noFill/>
            </a:ln>
            <a:effectLst/>
          </p:spPr>
          <p:txBody>
            <a:bodyPr spcFirstLastPara="0" vert="horz" wrap="square" lIns="5080" tIns="5080" rIns="5080" bIns="5080" numCol="1" spcCol="1270" anchor="ctr" anchorCtr="0">
              <a:noAutofit/>
            </a:bodyPr>
            <a:lstStyle/>
            <a:p>
              <a:pPr marL="0" marR="0" lvl="0" indent="0" algn="ctr" defTabSz="355600" eaLnBrk="1" fontAlgn="auto" latinLnBrk="0" hangingPunct="1">
                <a:lnSpc>
                  <a:spcPct val="90000"/>
                </a:lnSpc>
                <a:spcBef>
                  <a:spcPct val="0"/>
                </a:spcBef>
                <a:spcAft>
                  <a:spcPct val="35000"/>
                </a:spcAft>
                <a:buClrTx/>
                <a:buSzTx/>
                <a:buFontTx/>
                <a:buNone/>
                <a:tabLst/>
                <a:defRPr/>
              </a:pPr>
              <a:r>
                <a:rPr kumimoji="0" lang="en-US" sz="1100" b="0" i="0" u="none" strike="noStrike" kern="1200" cap="none" spc="0" normalizeH="0" baseline="0" noProof="0" dirty="0">
                  <a:ln>
                    <a:noFill/>
                  </a:ln>
                  <a:solidFill>
                    <a:srgbClr val="44546A">
                      <a:hueOff val="0"/>
                      <a:satOff val="0"/>
                      <a:lumOff val="0"/>
                      <a:alphaOff val="0"/>
                    </a:srgbClr>
                  </a:solidFill>
                  <a:effectLst/>
                  <a:uLnTx/>
                  <a:uFillTx/>
                  <a:latin typeface="Calibri" panose="020F0502020204030204"/>
                  <a:ea typeface="+mn-ea"/>
                  <a:cs typeface="+mn-cs"/>
                </a:rPr>
                <a:t>Affordable Housing Foundation Inc. </a:t>
              </a:r>
            </a:p>
            <a:p>
              <a:pPr marL="0" marR="0" lvl="0" indent="0" algn="ctr" defTabSz="355600" eaLnBrk="1" fontAlgn="auto" latinLnBrk="0" hangingPunct="1">
                <a:lnSpc>
                  <a:spcPct val="90000"/>
                </a:lnSpc>
                <a:spcBef>
                  <a:spcPct val="0"/>
                </a:spcBef>
                <a:spcAft>
                  <a:spcPct val="35000"/>
                </a:spcAft>
                <a:buClrTx/>
                <a:buSzTx/>
                <a:buFontTx/>
                <a:buNone/>
                <a:tabLst/>
                <a:defRPr/>
              </a:pPr>
              <a:r>
                <a:rPr kumimoji="0" lang="en-US" sz="1100" b="0" i="0" u="none" strike="noStrike" kern="1200" cap="none" spc="0" normalizeH="0" baseline="0" noProof="0" dirty="0">
                  <a:ln>
                    <a:noFill/>
                  </a:ln>
                  <a:solidFill>
                    <a:srgbClr val="44546A">
                      <a:hueOff val="0"/>
                      <a:satOff val="0"/>
                      <a:lumOff val="0"/>
                      <a:alphaOff val="0"/>
                    </a:srgbClr>
                  </a:solidFill>
                  <a:effectLst/>
                  <a:uLnTx/>
                  <a:uFillTx/>
                  <a:latin typeface="Calibri" panose="020F0502020204030204"/>
                  <a:ea typeface="+mn-ea"/>
                  <a:cs typeface="+mn-cs"/>
                </a:rPr>
                <a:t>Non-Profit 100% Owner </a:t>
              </a:r>
            </a:p>
            <a:p>
              <a:pPr marL="0" marR="0" lvl="0" indent="0" algn="ctr" defTabSz="355600" eaLnBrk="1" fontAlgn="auto" latinLnBrk="0" hangingPunct="1">
                <a:lnSpc>
                  <a:spcPct val="90000"/>
                </a:lnSpc>
                <a:spcBef>
                  <a:spcPct val="0"/>
                </a:spcBef>
                <a:spcAft>
                  <a:spcPct val="35000"/>
                </a:spcAft>
                <a:buClrTx/>
                <a:buSzTx/>
                <a:buFontTx/>
                <a:buNone/>
                <a:tabLst/>
                <a:defRPr/>
              </a:pPr>
              <a:r>
                <a:rPr kumimoji="0" lang="en-US" sz="1100" b="0" i="0" u="none" strike="noStrike" kern="1200" cap="none" spc="0" normalizeH="0" baseline="0" noProof="0" dirty="0">
                  <a:ln>
                    <a:noFill/>
                  </a:ln>
                  <a:solidFill>
                    <a:srgbClr val="44546A">
                      <a:hueOff val="0"/>
                      <a:satOff val="0"/>
                      <a:lumOff val="0"/>
                      <a:alphaOff val="0"/>
                    </a:srgbClr>
                  </a:solidFill>
                  <a:effectLst/>
                  <a:uLnTx/>
                  <a:uFillTx/>
                  <a:latin typeface="Calibri" panose="020F0502020204030204"/>
                  <a:ea typeface="+mn-ea"/>
                  <a:cs typeface="+mn-cs"/>
                </a:rPr>
                <a:t>Person AA, Executive Director</a:t>
              </a:r>
            </a:p>
            <a:p>
              <a:pPr marL="0" marR="0" lvl="0" indent="0" algn="ctr" defTabSz="355600" eaLnBrk="1" fontAlgn="auto" latinLnBrk="0" hangingPunct="1">
                <a:lnSpc>
                  <a:spcPct val="90000"/>
                </a:lnSpc>
                <a:spcBef>
                  <a:spcPct val="0"/>
                </a:spcBef>
                <a:spcAft>
                  <a:spcPct val="35000"/>
                </a:spcAft>
                <a:buClrTx/>
                <a:buSzTx/>
                <a:buFontTx/>
                <a:buNone/>
                <a:tabLst/>
                <a:defRPr/>
              </a:pPr>
              <a:r>
                <a:rPr kumimoji="0" lang="en-US" sz="1100" b="0" i="0" u="none" strike="noStrike" kern="1200" cap="none" spc="0" normalizeH="0" baseline="0" noProof="0" dirty="0">
                  <a:ln>
                    <a:noFill/>
                  </a:ln>
                  <a:solidFill>
                    <a:srgbClr val="44546A">
                      <a:hueOff val="0"/>
                      <a:satOff val="0"/>
                      <a:lumOff val="0"/>
                      <a:alphaOff val="0"/>
                    </a:srgbClr>
                  </a:solidFill>
                  <a:effectLst/>
                  <a:uLnTx/>
                  <a:uFillTx/>
                  <a:latin typeface="Calibri" panose="020F0502020204030204"/>
                  <a:ea typeface="+mn-ea"/>
                  <a:cs typeface="+mn-cs"/>
                </a:rPr>
                <a:t>See Attached Board of Director's List </a:t>
              </a:r>
            </a:p>
          </p:txBody>
        </p:sp>
      </p:grpSp>
      <p:grpSp>
        <p:nvGrpSpPr>
          <p:cNvPr id="273" name="Group 272"/>
          <p:cNvGrpSpPr/>
          <p:nvPr/>
        </p:nvGrpSpPr>
        <p:grpSpPr>
          <a:xfrm>
            <a:off x="8822698" y="1656219"/>
            <a:ext cx="1324556" cy="1072202"/>
            <a:chOff x="10476828" y="1622302"/>
            <a:chExt cx="1324556" cy="537272"/>
          </a:xfrm>
        </p:grpSpPr>
        <p:sp>
          <p:nvSpPr>
            <p:cNvPr id="277" name="Rectangle 276"/>
            <p:cNvSpPr/>
            <p:nvPr/>
          </p:nvSpPr>
          <p:spPr>
            <a:xfrm>
              <a:off x="10476828" y="1622302"/>
              <a:ext cx="1324556" cy="537272"/>
            </a:xfrm>
            <a:prstGeom prst="rect">
              <a:avLst/>
            </a:prstGeom>
            <a:solidFill>
              <a:sysClr val="window" lastClr="FFFFFF">
                <a:hueOff val="0"/>
                <a:satOff val="0"/>
                <a:lumOff val="0"/>
                <a:alphaOff val="0"/>
              </a:sysClr>
            </a:solidFill>
            <a:ln w="12700" cap="flat" cmpd="sng" algn="ctr">
              <a:solidFill>
                <a:srgbClr val="44546A">
                  <a:shade val="80000"/>
                  <a:hueOff val="0"/>
                  <a:satOff val="0"/>
                  <a:lumOff val="0"/>
                  <a:alphaOff val="0"/>
                </a:srgbClr>
              </a:solidFill>
              <a:prstDash val="solid"/>
              <a:miter lim="800000"/>
            </a:ln>
            <a:effectLst/>
          </p:spPr>
        </p:sp>
        <p:sp>
          <p:nvSpPr>
            <p:cNvPr id="278" name="TextBox 277"/>
            <p:cNvSpPr txBox="1"/>
            <p:nvPr/>
          </p:nvSpPr>
          <p:spPr>
            <a:xfrm>
              <a:off x="10476828" y="1622302"/>
              <a:ext cx="1324556" cy="537272"/>
            </a:xfrm>
            <a:prstGeom prst="rect">
              <a:avLst/>
            </a:prstGeom>
            <a:solidFill>
              <a:schemeClr val="accent4">
                <a:lumMod val="20000"/>
                <a:lumOff val="80000"/>
              </a:schemeClr>
            </a:solidFill>
            <a:ln>
              <a:noFill/>
            </a:ln>
            <a:effectLst/>
          </p:spPr>
          <p:txBody>
            <a:bodyPr spcFirstLastPara="0" vert="horz" wrap="square" lIns="6350" tIns="6350" rIns="6350" bIns="6350" numCol="1" spcCol="1270" anchor="ctr" anchorCtr="0">
              <a:noAutofit/>
            </a:bodyPr>
            <a:lstStyle/>
            <a:p>
              <a:pPr marL="0" marR="0" lvl="0" indent="0" algn="ctr" defTabSz="444500" eaLnBrk="1" fontAlgn="auto" latinLnBrk="0" hangingPunct="1">
                <a:lnSpc>
                  <a:spcPct val="90000"/>
                </a:lnSpc>
                <a:spcBef>
                  <a:spcPct val="0"/>
                </a:spcBef>
                <a:spcAft>
                  <a:spcPct val="35000"/>
                </a:spcAft>
                <a:buClrTx/>
                <a:buSzTx/>
                <a:buFontTx/>
                <a:buNone/>
                <a:tabLst/>
                <a:defRPr/>
              </a:pPr>
              <a:r>
                <a:rPr kumimoji="0" lang="en-US" sz="1400" b="0" i="0" u="none" strike="noStrike" kern="1200" cap="none" spc="0" normalizeH="0" baseline="0" noProof="0" dirty="0">
                  <a:ln>
                    <a:noFill/>
                  </a:ln>
                  <a:solidFill>
                    <a:srgbClr val="44546A">
                      <a:hueOff val="0"/>
                      <a:satOff val="0"/>
                      <a:lumOff val="0"/>
                      <a:alphaOff val="0"/>
                    </a:srgbClr>
                  </a:solidFill>
                  <a:effectLst/>
                  <a:uLnTx/>
                  <a:uFillTx/>
                  <a:latin typeface="Calibri" panose="020F0502020204030204"/>
                  <a:ea typeface="+mn-ea"/>
                  <a:cs typeface="+mn-cs"/>
                </a:rPr>
                <a:t>Money bags Equity Fund, LP</a:t>
              </a:r>
            </a:p>
            <a:p>
              <a:pPr marL="0" marR="0" lvl="0" indent="0" algn="ctr" defTabSz="444500" eaLnBrk="1" fontAlgn="auto" latinLnBrk="0" hangingPunct="1">
                <a:lnSpc>
                  <a:spcPct val="90000"/>
                </a:lnSpc>
                <a:spcBef>
                  <a:spcPct val="0"/>
                </a:spcBef>
                <a:spcAft>
                  <a:spcPct val="35000"/>
                </a:spcAft>
                <a:buClrTx/>
                <a:buSzTx/>
                <a:buFontTx/>
                <a:buNone/>
                <a:tabLst/>
                <a:defRPr/>
              </a:pPr>
              <a:r>
                <a:rPr kumimoji="0" lang="en-US" sz="1400" b="0" i="0" u="none" strike="noStrike" kern="1200" cap="none" spc="0" normalizeH="0" baseline="0" noProof="0" dirty="0">
                  <a:ln>
                    <a:noFill/>
                  </a:ln>
                  <a:solidFill>
                    <a:srgbClr val="44546A">
                      <a:hueOff val="0"/>
                      <a:satOff val="0"/>
                      <a:lumOff val="0"/>
                      <a:alphaOff val="0"/>
                    </a:srgbClr>
                  </a:solidFill>
                  <a:effectLst/>
                  <a:uLnTx/>
                  <a:uFillTx/>
                  <a:latin typeface="Calibri" panose="020F0502020204030204"/>
                  <a:ea typeface="+mn-ea"/>
                  <a:cs typeface="+mn-cs"/>
                </a:rPr>
                <a:t>99.99% Limited Partner and LLCI </a:t>
              </a:r>
            </a:p>
          </p:txBody>
        </p:sp>
      </p:grpSp>
      <p:grpSp>
        <p:nvGrpSpPr>
          <p:cNvPr id="274" name="Group 273"/>
          <p:cNvGrpSpPr/>
          <p:nvPr/>
        </p:nvGrpSpPr>
        <p:grpSpPr>
          <a:xfrm>
            <a:off x="5259093" y="1683209"/>
            <a:ext cx="1223754" cy="642608"/>
            <a:chOff x="6782266" y="1806022"/>
            <a:chExt cx="745055" cy="383315"/>
          </a:xfrm>
        </p:grpSpPr>
        <p:sp>
          <p:nvSpPr>
            <p:cNvPr id="275" name="Rectangle 274"/>
            <p:cNvSpPr/>
            <p:nvPr/>
          </p:nvSpPr>
          <p:spPr>
            <a:xfrm>
              <a:off x="6782266" y="1806022"/>
              <a:ext cx="732742" cy="366371"/>
            </a:xfrm>
            <a:prstGeom prst="rect">
              <a:avLst/>
            </a:prstGeom>
            <a:solidFill>
              <a:sysClr val="window" lastClr="FFFFFF">
                <a:hueOff val="0"/>
                <a:satOff val="0"/>
                <a:lumOff val="0"/>
                <a:alphaOff val="0"/>
              </a:sysClr>
            </a:solidFill>
            <a:ln w="12700" cap="flat" cmpd="sng" algn="ctr">
              <a:solidFill>
                <a:srgbClr val="44546A">
                  <a:shade val="80000"/>
                  <a:hueOff val="0"/>
                  <a:satOff val="0"/>
                  <a:lumOff val="0"/>
                  <a:alphaOff val="0"/>
                </a:srgbClr>
              </a:solidFill>
              <a:prstDash val="solid"/>
              <a:miter lim="800000"/>
            </a:ln>
            <a:effectLst/>
          </p:spPr>
        </p:sp>
        <p:sp>
          <p:nvSpPr>
            <p:cNvPr id="276" name="TextBox 275"/>
            <p:cNvSpPr txBox="1"/>
            <p:nvPr/>
          </p:nvSpPr>
          <p:spPr>
            <a:xfrm>
              <a:off x="6794579" y="1822966"/>
              <a:ext cx="732742" cy="366371"/>
            </a:xfrm>
            <a:prstGeom prst="rect">
              <a:avLst/>
            </a:prstGeom>
            <a:solidFill>
              <a:schemeClr val="accent3">
                <a:lumMod val="40000"/>
                <a:lumOff val="60000"/>
              </a:schemeClr>
            </a:solidFill>
            <a:ln>
              <a:noFill/>
            </a:ln>
            <a:effectLst/>
          </p:spPr>
          <p:txBody>
            <a:bodyPr spcFirstLastPara="0" vert="horz" wrap="square" lIns="3810" tIns="3810" rIns="3810" bIns="3810" numCol="1" spcCol="1270" anchor="ctr" anchorCtr="0">
              <a:noAutofit/>
            </a:bodyPr>
            <a:lstStyle/>
            <a:p>
              <a:pPr marL="0" marR="0" lvl="0" indent="0" algn="ctr" defTabSz="266700" eaLnBrk="1" fontAlgn="auto" latinLnBrk="0" hangingPunct="1">
                <a:lnSpc>
                  <a:spcPct val="90000"/>
                </a:lnSpc>
                <a:spcBef>
                  <a:spcPct val="0"/>
                </a:spcBef>
                <a:spcAft>
                  <a:spcPct val="35000"/>
                </a:spcAft>
                <a:buClrTx/>
                <a:buSzTx/>
                <a:buFontTx/>
                <a:buNone/>
                <a:tabLst/>
                <a:defRPr/>
              </a:pPr>
              <a:r>
                <a:rPr kumimoji="0" lang="en-US" sz="1100" b="0" i="0" u="none" strike="noStrike" kern="1200" cap="none" spc="0" normalizeH="0" baseline="0" noProof="0" dirty="0">
                  <a:ln>
                    <a:noFill/>
                  </a:ln>
                  <a:solidFill>
                    <a:srgbClr val="44546A">
                      <a:hueOff val="0"/>
                      <a:satOff val="0"/>
                      <a:lumOff val="0"/>
                      <a:alphaOff val="0"/>
                    </a:srgbClr>
                  </a:solidFill>
                  <a:effectLst/>
                  <a:uLnTx/>
                  <a:uFillTx/>
                  <a:latin typeface="Calibri" panose="020F0502020204030204"/>
                  <a:ea typeface="+mn-ea"/>
                  <a:cs typeface="+mn-cs"/>
                </a:rPr>
                <a:t>Money bags SLP, LLC</a:t>
              </a:r>
            </a:p>
            <a:p>
              <a:pPr marL="0" marR="0" lvl="0" indent="0" algn="ctr" defTabSz="266700" eaLnBrk="1" fontAlgn="auto" latinLnBrk="0" hangingPunct="1">
                <a:lnSpc>
                  <a:spcPct val="90000"/>
                </a:lnSpc>
                <a:spcBef>
                  <a:spcPct val="0"/>
                </a:spcBef>
                <a:spcAft>
                  <a:spcPct val="35000"/>
                </a:spcAft>
                <a:buClrTx/>
                <a:buSzTx/>
                <a:buFontTx/>
                <a:buNone/>
                <a:tabLst/>
                <a:defRPr/>
              </a:pPr>
              <a:r>
                <a:rPr kumimoji="0" lang="en-US" sz="1100" b="0" i="0" u="none" strike="noStrike" kern="1200" cap="none" spc="0" normalizeH="0" baseline="0" noProof="0" dirty="0">
                  <a:ln>
                    <a:noFill/>
                  </a:ln>
                  <a:solidFill>
                    <a:srgbClr val="44546A">
                      <a:hueOff val="0"/>
                      <a:satOff val="0"/>
                      <a:lumOff val="0"/>
                      <a:alphaOff val="0"/>
                    </a:srgbClr>
                  </a:solidFill>
                  <a:effectLst/>
                  <a:uLnTx/>
                  <a:uFillTx/>
                  <a:latin typeface="Calibri" panose="020F0502020204030204"/>
                  <a:ea typeface="+mn-ea"/>
                  <a:cs typeface="+mn-cs"/>
                </a:rPr>
                <a:t>0% Special Limited Partner</a:t>
              </a:r>
            </a:p>
          </p:txBody>
        </p:sp>
      </p:grpSp>
      <p:cxnSp>
        <p:nvCxnSpPr>
          <p:cNvPr id="3" name="Straight Connector 2"/>
          <p:cNvCxnSpPr/>
          <p:nvPr/>
        </p:nvCxnSpPr>
        <p:spPr>
          <a:xfrm>
            <a:off x="2188289" y="3637589"/>
            <a:ext cx="0" cy="1659625"/>
          </a:xfrm>
          <a:prstGeom prst="line">
            <a:avLst/>
          </a:prstGeom>
        </p:spPr>
        <p:style>
          <a:lnRef idx="2">
            <a:schemeClr val="accent1"/>
          </a:lnRef>
          <a:fillRef idx="0">
            <a:schemeClr val="accent1"/>
          </a:fillRef>
          <a:effectRef idx="1">
            <a:schemeClr val="accent1"/>
          </a:effectRef>
          <a:fontRef idx="minor">
            <a:schemeClr val="tx1"/>
          </a:fontRef>
        </p:style>
      </p:cxnSp>
      <p:cxnSp>
        <p:nvCxnSpPr>
          <p:cNvPr id="6" name="Straight Connector 5"/>
          <p:cNvCxnSpPr/>
          <p:nvPr/>
        </p:nvCxnSpPr>
        <p:spPr>
          <a:xfrm>
            <a:off x="725214" y="5297214"/>
            <a:ext cx="4442269"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a:off x="5167483" y="5279870"/>
            <a:ext cx="0" cy="171331"/>
          </a:xfrm>
          <a:prstGeom prst="line">
            <a:avLst/>
          </a:prstGeom>
        </p:spPr>
        <p:style>
          <a:lnRef idx="2">
            <a:schemeClr val="accent1"/>
          </a:lnRef>
          <a:fillRef idx="0">
            <a:schemeClr val="accent1"/>
          </a:fillRef>
          <a:effectRef idx="1">
            <a:schemeClr val="accent1"/>
          </a:effectRef>
          <a:fontRef idx="minor">
            <a:schemeClr val="tx1"/>
          </a:fontRef>
        </p:style>
      </p:cxnSp>
      <p:cxnSp>
        <p:nvCxnSpPr>
          <p:cNvPr id="72" name="Straight Connector 71"/>
          <p:cNvCxnSpPr/>
          <p:nvPr/>
        </p:nvCxnSpPr>
        <p:spPr>
          <a:xfrm>
            <a:off x="3912634" y="5297214"/>
            <a:ext cx="0" cy="171331"/>
          </a:xfrm>
          <a:prstGeom prst="line">
            <a:avLst/>
          </a:prstGeom>
        </p:spPr>
        <p:style>
          <a:lnRef idx="2">
            <a:schemeClr val="accent1"/>
          </a:lnRef>
          <a:fillRef idx="0">
            <a:schemeClr val="accent1"/>
          </a:fillRef>
          <a:effectRef idx="1">
            <a:schemeClr val="accent1"/>
          </a:effectRef>
          <a:fontRef idx="minor">
            <a:schemeClr val="tx1"/>
          </a:fontRef>
        </p:style>
      </p:cxnSp>
      <p:cxnSp>
        <p:nvCxnSpPr>
          <p:cNvPr id="73" name="Straight Connector 72"/>
          <p:cNvCxnSpPr/>
          <p:nvPr/>
        </p:nvCxnSpPr>
        <p:spPr>
          <a:xfrm>
            <a:off x="2779986" y="5297214"/>
            <a:ext cx="0" cy="171331"/>
          </a:xfrm>
          <a:prstGeom prst="line">
            <a:avLst/>
          </a:prstGeom>
        </p:spPr>
        <p:style>
          <a:lnRef idx="2">
            <a:schemeClr val="accent1"/>
          </a:lnRef>
          <a:fillRef idx="0">
            <a:schemeClr val="accent1"/>
          </a:fillRef>
          <a:effectRef idx="1">
            <a:schemeClr val="accent1"/>
          </a:effectRef>
          <a:fontRef idx="minor">
            <a:schemeClr val="tx1"/>
          </a:fontRef>
        </p:style>
      </p:cxnSp>
      <p:cxnSp>
        <p:nvCxnSpPr>
          <p:cNvPr id="75" name="Straight Connector 74"/>
          <p:cNvCxnSpPr/>
          <p:nvPr/>
        </p:nvCxnSpPr>
        <p:spPr>
          <a:xfrm>
            <a:off x="1686910" y="5308256"/>
            <a:ext cx="0" cy="171331"/>
          </a:xfrm>
          <a:prstGeom prst="line">
            <a:avLst/>
          </a:prstGeom>
        </p:spPr>
        <p:style>
          <a:lnRef idx="2">
            <a:schemeClr val="accent1"/>
          </a:lnRef>
          <a:fillRef idx="0">
            <a:schemeClr val="accent1"/>
          </a:fillRef>
          <a:effectRef idx="1">
            <a:schemeClr val="accent1"/>
          </a:effectRef>
          <a:fontRef idx="minor">
            <a:schemeClr val="tx1"/>
          </a:fontRef>
        </p:style>
      </p:cxnSp>
      <p:cxnSp>
        <p:nvCxnSpPr>
          <p:cNvPr id="76" name="Straight Connector 75"/>
          <p:cNvCxnSpPr/>
          <p:nvPr/>
        </p:nvCxnSpPr>
        <p:spPr>
          <a:xfrm>
            <a:off x="730469" y="5308256"/>
            <a:ext cx="0" cy="171331"/>
          </a:xfrm>
          <a:prstGeom prst="line">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5376574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635BF7B-F4BA-064F-8313-92D42CD4D709}" type="slidenum">
              <a:rPr lang="en-US" smtClean="0"/>
              <a:t>21</a:t>
            </a:fld>
            <a:endParaRPr lang="en-US"/>
          </a:p>
        </p:txBody>
      </p:sp>
      <p:graphicFrame>
        <p:nvGraphicFramePr>
          <p:cNvPr id="4" name="Table 3"/>
          <p:cNvGraphicFramePr>
            <a:graphicFrameLocks noGrp="1"/>
          </p:cNvGraphicFramePr>
          <p:nvPr>
            <p:extLst>
              <p:ext uri="{D42A27DB-BD31-4B8C-83A1-F6EECF244321}">
                <p14:modId xmlns:p14="http://schemas.microsoft.com/office/powerpoint/2010/main" val="2552218061"/>
              </p:ext>
            </p:extLst>
          </p:nvPr>
        </p:nvGraphicFramePr>
        <p:xfrm>
          <a:off x="1639613" y="372973"/>
          <a:ext cx="7841269" cy="5749532"/>
        </p:xfrm>
        <a:graphic>
          <a:graphicData uri="http://schemas.openxmlformats.org/drawingml/2006/table">
            <a:tbl>
              <a:tblPr/>
              <a:tblGrid>
                <a:gridCol w="1536725">
                  <a:extLst>
                    <a:ext uri="{9D8B030D-6E8A-4147-A177-3AD203B41FA5}">
                      <a16:colId xmlns:a16="http://schemas.microsoft.com/office/drawing/2014/main" val="1443782946"/>
                    </a:ext>
                  </a:extLst>
                </a:gridCol>
                <a:gridCol w="1576136">
                  <a:extLst>
                    <a:ext uri="{9D8B030D-6E8A-4147-A177-3AD203B41FA5}">
                      <a16:colId xmlns:a16="http://schemas.microsoft.com/office/drawing/2014/main" val="3451291225"/>
                    </a:ext>
                  </a:extLst>
                </a:gridCol>
                <a:gridCol w="1576136">
                  <a:extLst>
                    <a:ext uri="{9D8B030D-6E8A-4147-A177-3AD203B41FA5}">
                      <a16:colId xmlns:a16="http://schemas.microsoft.com/office/drawing/2014/main" val="3589016678"/>
                    </a:ext>
                  </a:extLst>
                </a:gridCol>
                <a:gridCol w="1576136">
                  <a:extLst>
                    <a:ext uri="{9D8B030D-6E8A-4147-A177-3AD203B41FA5}">
                      <a16:colId xmlns:a16="http://schemas.microsoft.com/office/drawing/2014/main" val="29964506"/>
                    </a:ext>
                  </a:extLst>
                </a:gridCol>
                <a:gridCol w="1576136">
                  <a:extLst>
                    <a:ext uri="{9D8B030D-6E8A-4147-A177-3AD203B41FA5}">
                      <a16:colId xmlns:a16="http://schemas.microsoft.com/office/drawing/2014/main" val="3082704971"/>
                    </a:ext>
                  </a:extLst>
                </a:gridCol>
              </a:tblGrid>
              <a:tr h="189003">
                <a:tc gridSpan="3">
                  <a:txBody>
                    <a:bodyPr/>
                    <a:lstStyle/>
                    <a:p>
                      <a:pPr algn="l" fontAlgn="b"/>
                      <a:r>
                        <a:rPr lang="en-US" sz="1200" b="1" i="0" u="sng" strike="noStrike" dirty="0">
                          <a:solidFill>
                            <a:srgbClr val="000000"/>
                          </a:solidFill>
                          <a:effectLst/>
                          <a:latin typeface="Calibri" panose="020F0502020204030204" pitchFamily="34" charset="0"/>
                        </a:rPr>
                        <a:t>Who Must File?</a:t>
                      </a:r>
                    </a:p>
                  </a:txBody>
                  <a:tcPr marL="0" marR="0" marT="0"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l" fontAlgn="b"/>
                      <a:endParaRPr lang="en-US" sz="7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2161707661"/>
                  </a:ext>
                </a:extLst>
              </a:tr>
              <a:tr h="266115">
                <a:tc>
                  <a:txBody>
                    <a:bodyPr/>
                    <a:lstStyle/>
                    <a:p>
                      <a:pPr algn="l" fontAlgn="b"/>
                      <a:r>
                        <a:rPr lang="en-US" sz="1200" b="1" i="0" u="none" strike="noStrike" dirty="0">
                          <a:solidFill>
                            <a:srgbClr val="000000"/>
                          </a:solidFill>
                          <a:effectLst/>
                          <a:latin typeface="Calibri" panose="020F0502020204030204" pitchFamily="34" charset="0"/>
                        </a:rPr>
                        <a:t>Specified Capacity:</a:t>
                      </a:r>
                    </a:p>
                  </a:txBody>
                  <a:tcPr marL="0" marR="0" marT="0" marB="0" anchor="b">
                    <a:lnL>
                      <a:noFill/>
                    </a:lnL>
                    <a:lnR>
                      <a:noFill/>
                    </a:lnR>
                    <a:lnT>
                      <a:noFill/>
                    </a:lnT>
                    <a:lnB>
                      <a:noFill/>
                    </a:lnB>
                    <a:solidFill>
                      <a:srgbClr val="F2DCDB"/>
                    </a:solidFill>
                  </a:tcPr>
                </a:tc>
                <a:tc gridSpan="4">
                  <a:txBody>
                    <a:bodyPr/>
                    <a:lstStyle/>
                    <a:p>
                      <a:pPr algn="l" fontAlgn="b"/>
                      <a:r>
                        <a:rPr lang="en-US" sz="1200" b="0" i="0" u="none" strike="noStrike">
                          <a:solidFill>
                            <a:srgbClr val="000000"/>
                          </a:solidFill>
                          <a:effectLst/>
                          <a:latin typeface="Calibri" panose="020F0502020204030204" pitchFamily="34" charset="0"/>
                        </a:rPr>
                        <a:t>Atlantic Aveune Limited Partnership</a:t>
                      </a:r>
                    </a:p>
                  </a:txBody>
                  <a:tcPr marL="0" marR="0" marT="0" marB="0" anchor="b">
                    <a:lnL>
                      <a:noFill/>
                    </a:lnL>
                    <a:lnR>
                      <a:noFill/>
                    </a:lnR>
                    <a:lnT>
                      <a:noFill/>
                    </a:lnT>
                    <a:lnB>
                      <a:noFill/>
                    </a:lnB>
                    <a:solidFill>
                      <a:srgbClr val="F2DCDB"/>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661313493"/>
                  </a:ext>
                </a:extLst>
              </a:tr>
              <a:tr h="532229">
                <a:tc>
                  <a:txBody>
                    <a:bodyPr/>
                    <a:lstStyle/>
                    <a:p>
                      <a:pPr algn="l" fontAlgn="b"/>
                      <a:r>
                        <a:rPr lang="en-US" sz="1200" b="1" i="0" u="none" strike="noStrike" dirty="0">
                          <a:solidFill>
                            <a:srgbClr val="000000"/>
                          </a:solidFill>
                          <a:effectLst/>
                          <a:latin typeface="Calibri" panose="020F0502020204030204" pitchFamily="34" charset="0"/>
                        </a:rPr>
                        <a:t>Controlling Participants:</a:t>
                      </a:r>
                    </a:p>
                  </a:txBody>
                  <a:tcPr marL="0" marR="0" marT="0" marB="0" anchor="b">
                    <a:lnL>
                      <a:noFill/>
                    </a:lnL>
                    <a:lnR>
                      <a:noFill/>
                    </a:lnR>
                    <a:lnT>
                      <a:noFill/>
                    </a:lnT>
                    <a:lnB>
                      <a:noFill/>
                    </a:lnB>
                    <a:solidFill>
                      <a:srgbClr val="C5D9F1"/>
                    </a:solidFill>
                  </a:tcPr>
                </a:tc>
                <a:tc gridSpan="4">
                  <a:txBody>
                    <a:bodyPr/>
                    <a:lstStyle/>
                    <a:p>
                      <a:pPr algn="l" fontAlgn="b"/>
                      <a:r>
                        <a:rPr lang="en-US" sz="1200" b="0" i="0" u="none" strike="noStrike">
                          <a:solidFill>
                            <a:srgbClr val="000000"/>
                          </a:solidFill>
                          <a:effectLst/>
                          <a:latin typeface="Calibri" panose="020F0502020204030204" pitchFamily="34" charset="0"/>
                        </a:rPr>
                        <a:t>Connecticut Avenue Management II, LLC</a:t>
                      </a:r>
                    </a:p>
                  </a:txBody>
                  <a:tcPr marL="0" marR="0" marT="0" marB="0" anchor="b">
                    <a:lnL>
                      <a:noFill/>
                    </a:lnL>
                    <a:lnR>
                      <a:noFill/>
                    </a:lnR>
                    <a:lnT>
                      <a:noFill/>
                    </a:lnT>
                    <a:lnB>
                      <a:noFill/>
                    </a:lnB>
                    <a:solidFill>
                      <a:srgbClr val="C5D9F1"/>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678429304"/>
                  </a:ext>
                </a:extLst>
              </a:tr>
              <a:tr h="151202">
                <a:tc>
                  <a:txBody>
                    <a:bodyPr/>
                    <a:lstStyle/>
                    <a:p>
                      <a:pPr algn="l" fontAlgn="b"/>
                      <a:r>
                        <a:rPr lang="en-US" sz="1200" b="0" i="0" u="none" strike="noStrike" dirty="0">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C5D9F1"/>
                    </a:solidFill>
                  </a:tcPr>
                </a:tc>
                <a:tc>
                  <a:txBody>
                    <a:bodyPr/>
                    <a:lstStyle/>
                    <a:p>
                      <a:pPr algn="l" fontAlgn="b"/>
                      <a:r>
                        <a:rPr lang="en-US" sz="1200" b="0" i="0" u="none" strike="noStrike">
                          <a:solidFill>
                            <a:srgbClr val="000000"/>
                          </a:solidFill>
                          <a:effectLst/>
                          <a:latin typeface="Calibri" panose="020F0502020204030204" pitchFamily="34" charset="0"/>
                        </a:rPr>
                        <a:t>Person F</a:t>
                      </a:r>
                    </a:p>
                  </a:txBody>
                  <a:tcPr marL="0" marR="0" marT="0" marB="0" anchor="b">
                    <a:lnL>
                      <a:noFill/>
                    </a:lnL>
                    <a:lnR>
                      <a:noFill/>
                    </a:lnR>
                    <a:lnT>
                      <a:noFill/>
                    </a:lnT>
                    <a:lnB>
                      <a:noFill/>
                    </a:lnB>
                    <a:solidFill>
                      <a:srgbClr val="C5D9F1"/>
                    </a:solidFill>
                  </a:tcPr>
                </a:tc>
                <a:tc>
                  <a:txBody>
                    <a:bodyPr/>
                    <a:lstStyle/>
                    <a:p>
                      <a:pPr algn="l" fontAlgn="b"/>
                      <a:r>
                        <a:rPr lang="en-US" sz="12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C5D9F1"/>
                    </a:solidFill>
                  </a:tcPr>
                </a:tc>
                <a:tc>
                  <a:txBody>
                    <a:bodyPr/>
                    <a:lstStyle/>
                    <a:p>
                      <a:pPr algn="l" fontAlgn="b"/>
                      <a:r>
                        <a:rPr lang="en-US" sz="7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C5D9F1"/>
                    </a:solidFill>
                  </a:tcPr>
                </a:tc>
                <a:tc>
                  <a:txBody>
                    <a:bodyPr/>
                    <a:lstStyle/>
                    <a:p>
                      <a:pPr algn="l" fontAlgn="b"/>
                      <a:r>
                        <a:rPr lang="en-US" sz="7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C5D9F1"/>
                    </a:solidFill>
                  </a:tcPr>
                </a:tc>
                <a:extLst>
                  <a:ext uri="{0D108BD9-81ED-4DB2-BD59-A6C34878D82A}">
                    <a16:rowId xmlns:a16="http://schemas.microsoft.com/office/drawing/2014/main" val="730517705"/>
                  </a:ext>
                </a:extLst>
              </a:tr>
              <a:tr h="151202">
                <a:tc>
                  <a:txBody>
                    <a:bodyPr/>
                    <a:lstStyle/>
                    <a:p>
                      <a:pPr algn="l" fontAlgn="b"/>
                      <a:r>
                        <a:rPr lang="en-US" sz="1200" b="0" i="0" u="none" strike="noStrike" dirty="0">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C5D9F1"/>
                    </a:solidFill>
                  </a:tcPr>
                </a:tc>
                <a:tc>
                  <a:txBody>
                    <a:bodyPr/>
                    <a:lstStyle/>
                    <a:p>
                      <a:pPr algn="l" fontAlgn="b"/>
                      <a:r>
                        <a:rPr lang="en-US" sz="1200" b="0" i="0" u="none" strike="noStrike">
                          <a:solidFill>
                            <a:srgbClr val="000000"/>
                          </a:solidFill>
                          <a:effectLst/>
                          <a:latin typeface="Calibri" panose="020F0502020204030204" pitchFamily="34" charset="0"/>
                        </a:rPr>
                        <a:t>Person G</a:t>
                      </a:r>
                    </a:p>
                  </a:txBody>
                  <a:tcPr marL="0" marR="0" marT="0" marB="0" anchor="b">
                    <a:lnL>
                      <a:noFill/>
                    </a:lnL>
                    <a:lnR>
                      <a:noFill/>
                    </a:lnR>
                    <a:lnT>
                      <a:noFill/>
                    </a:lnT>
                    <a:lnB>
                      <a:noFill/>
                    </a:lnB>
                    <a:solidFill>
                      <a:srgbClr val="C5D9F1"/>
                    </a:solidFill>
                  </a:tcPr>
                </a:tc>
                <a:tc>
                  <a:txBody>
                    <a:bodyPr/>
                    <a:lstStyle/>
                    <a:p>
                      <a:pPr algn="l" fontAlgn="b"/>
                      <a:r>
                        <a:rPr lang="en-US" sz="12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C5D9F1"/>
                    </a:solidFill>
                  </a:tcPr>
                </a:tc>
                <a:tc>
                  <a:txBody>
                    <a:bodyPr/>
                    <a:lstStyle/>
                    <a:p>
                      <a:pPr algn="l" fontAlgn="b"/>
                      <a:r>
                        <a:rPr lang="en-US" sz="7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C5D9F1"/>
                    </a:solidFill>
                  </a:tcPr>
                </a:tc>
                <a:tc>
                  <a:txBody>
                    <a:bodyPr/>
                    <a:lstStyle/>
                    <a:p>
                      <a:pPr algn="l" fontAlgn="b"/>
                      <a:r>
                        <a:rPr lang="en-US" sz="7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C5D9F1"/>
                    </a:solidFill>
                  </a:tcPr>
                </a:tc>
                <a:extLst>
                  <a:ext uri="{0D108BD9-81ED-4DB2-BD59-A6C34878D82A}">
                    <a16:rowId xmlns:a16="http://schemas.microsoft.com/office/drawing/2014/main" val="2560912255"/>
                  </a:ext>
                </a:extLst>
              </a:tr>
              <a:tr h="151202">
                <a:tc>
                  <a:txBody>
                    <a:bodyPr/>
                    <a:lstStyle/>
                    <a:p>
                      <a:pPr algn="l" fontAlgn="b"/>
                      <a:endParaRPr lang="en-US" sz="12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3429362259"/>
                  </a:ext>
                </a:extLst>
              </a:tr>
              <a:tr h="189003">
                <a:tc gridSpan="3">
                  <a:txBody>
                    <a:bodyPr/>
                    <a:lstStyle/>
                    <a:p>
                      <a:pPr algn="l" fontAlgn="b"/>
                      <a:r>
                        <a:rPr lang="en-US" sz="1200" b="1" i="0" u="sng" strike="noStrike" dirty="0">
                          <a:solidFill>
                            <a:srgbClr val="000000"/>
                          </a:solidFill>
                          <a:effectLst/>
                          <a:latin typeface="Calibri" panose="020F0502020204030204" pitchFamily="34" charset="0"/>
                        </a:rPr>
                        <a:t>Excluded Parties</a:t>
                      </a:r>
                    </a:p>
                  </a:txBody>
                  <a:tcPr marL="0" marR="0" marT="0"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l" fontAlgn="b"/>
                      <a:endParaRPr lang="en-US" sz="7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2677964561"/>
                  </a:ext>
                </a:extLst>
              </a:tr>
              <a:tr h="266115">
                <a:tc>
                  <a:txBody>
                    <a:bodyPr/>
                    <a:lstStyle/>
                    <a:p>
                      <a:pPr algn="l" fontAlgn="b"/>
                      <a:r>
                        <a:rPr lang="en-US" sz="1200" b="1" i="0" u="none" strike="noStrike" dirty="0">
                          <a:solidFill>
                            <a:srgbClr val="000000"/>
                          </a:solidFill>
                          <a:effectLst/>
                          <a:latin typeface="Calibri" panose="020F0502020204030204" pitchFamily="34" charset="0"/>
                        </a:rPr>
                        <a:t>Person/Entity</a:t>
                      </a:r>
                    </a:p>
                  </a:txBody>
                  <a:tcPr marL="0" marR="0" marT="0" marB="0" anchor="b">
                    <a:lnL>
                      <a:noFill/>
                    </a:lnL>
                    <a:lnR>
                      <a:noFill/>
                    </a:lnR>
                    <a:lnT>
                      <a:noFill/>
                    </a:lnT>
                    <a:lnB>
                      <a:noFill/>
                    </a:lnB>
                  </a:tcPr>
                </a:tc>
                <a:tc gridSpan="3">
                  <a:txBody>
                    <a:bodyPr/>
                    <a:lstStyle/>
                    <a:p>
                      <a:pPr algn="l" fontAlgn="b"/>
                      <a:r>
                        <a:rPr lang="en-US" sz="1200" b="1" i="0" u="none" strike="noStrike">
                          <a:solidFill>
                            <a:srgbClr val="000000"/>
                          </a:solidFill>
                          <a:effectLst/>
                          <a:latin typeface="Calibri" panose="020F0502020204030204" pitchFamily="34" charset="0"/>
                        </a:rPr>
                        <a:t>Reason for Exclusion</a:t>
                      </a:r>
                    </a:p>
                  </a:txBody>
                  <a:tcPr marL="0" marR="0" marT="0"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l" fontAlgn="b"/>
                      <a:endParaRPr lang="en-US" sz="7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560974272"/>
                  </a:ext>
                </a:extLst>
              </a:tr>
              <a:tr h="266115">
                <a:tc>
                  <a:txBody>
                    <a:bodyPr/>
                    <a:lstStyle/>
                    <a:p>
                      <a:pPr algn="l" fontAlgn="b"/>
                      <a:r>
                        <a:rPr lang="en-US" sz="1200" b="0" i="0" u="none" strike="noStrike" dirty="0">
                          <a:solidFill>
                            <a:srgbClr val="000000"/>
                          </a:solidFill>
                          <a:effectLst/>
                          <a:latin typeface="Calibri" panose="020F0502020204030204" pitchFamily="34" charset="0"/>
                        </a:rPr>
                        <a:t>B&amp;O GP I, LLC</a:t>
                      </a:r>
                    </a:p>
                  </a:txBody>
                  <a:tcPr marL="0" marR="0" marT="0" marB="0" anchor="b">
                    <a:lnL>
                      <a:noFill/>
                    </a:lnL>
                    <a:lnR>
                      <a:noFill/>
                    </a:lnR>
                    <a:lnT>
                      <a:noFill/>
                    </a:lnT>
                    <a:lnB>
                      <a:noFill/>
                    </a:lnB>
                    <a:solidFill>
                      <a:srgbClr val="D8E4BC"/>
                    </a:solidFill>
                  </a:tcPr>
                </a:tc>
                <a:tc gridSpan="4">
                  <a:txBody>
                    <a:bodyPr/>
                    <a:lstStyle/>
                    <a:p>
                      <a:pPr algn="l" fontAlgn="b"/>
                      <a:r>
                        <a:rPr lang="en-US" sz="1200" b="0" i="0" u="none" strike="noStrike" dirty="0">
                          <a:solidFill>
                            <a:srgbClr val="000000"/>
                          </a:solidFill>
                          <a:effectLst/>
                          <a:latin typeface="Calibri" panose="020F0502020204030204" pitchFamily="34" charset="0"/>
                        </a:rPr>
                        <a:t>No authority over day-to-day operations</a:t>
                      </a:r>
                    </a:p>
                  </a:txBody>
                  <a:tcPr marL="0" marR="0" marT="0" marB="0" anchor="b">
                    <a:lnL>
                      <a:noFill/>
                    </a:lnL>
                    <a:lnR>
                      <a:noFill/>
                    </a:lnR>
                    <a:lnT>
                      <a:noFill/>
                    </a:lnT>
                    <a:lnB>
                      <a:noFill/>
                    </a:lnB>
                    <a:solidFill>
                      <a:srgbClr val="D8E4BC"/>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098478308"/>
                  </a:ext>
                </a:extLst>
              </a:tr>
              <a:tr h="399172">
                <a:tc>
                  <a:txBody>
                    <a:bodyPr/>
                    <a:lstStyle/>
                    <a:p>
                      <a:pPr algn="l" fontAlgn="b"/>
                      <a:r>
                        <a:rPr lang="en-US" sz="1200" b="0" i="0" u="none" strike="noStrike" dirty="0">
                          <a:solidFill>
                            <a:srgbClr val="000000"/>
                          </a:solidFill>
                          <a:effectLst/>
                          <a:latin typeface="Calibri" panose="020F0502020204030204" pitchFamily="34" charset="0"/>
                        </a:rPr>
                        <a:t>Baltic Avenue, LLC</a:t>
                      </a:r>
                    </a:p>
                  </a:txBody>
                  <a:tcPr marL="0" marR="0" marT="0" marB="0" anchor="b">
                    <a:lnL>
                      <a:noFill/>
                    </a:lnL>
                    <a:lnR>
                      <a:noFill/>
                    </a:lnR>
                    <a:lnT>
                      <a:noFill/>
                    </a:lnT>
                    <a:lnB>
                      <a:noFill/>
                    </a:lnB>
                    <a:solidFill>
                      <a:srgbClr val="D8E4BC"/>
                    </a:solidFill>
                  </a:tcPr>
                </a:tc>
                <a:tc gridSpan="3">
                  <a:txBody>
                    <a:bodyPr/>
                    <a:lstStyle/>
                    <a:p>
                      <a:pPr algn="l" fontAlgn="b"/>
                      <a:r>
                        <a:rPr lang="en-US" sz="1200" b="0" i="0" u="none" strike="noStrike" dirty="0">
                          <a:solidFill>
                            <a:srgbClr val="000000"/>
                          </a:solidFill>
                          <a:effectLst/>
                          <a:latin typeface="Calibri" panose="020F0502020204030204" pitchFamily="34" charset="0"/>
                        </a:rPr>
                        <a:t>Shell Entity</a:t>
                      </a:r>
                    </a:p>
                  </a:txBody>
                  <a:tcPr marL="0" marR="0" marT="0" marB="0" anchor="b">
                    <a:lnL>
                      <a:noFill/>
                    </a:lnL>
                    <a:lnR>
                      <a:noFill/>
                    </a:lnR>
                    <a:lnT>
                      <a:noFill/>
                    </a:lnT>
                    <a:lnB>
                      <a:noFill/>
                    </a:lnB>
                    <a:solidFill>
                      <a:srgbClr val="D8E4BC"/>
                    </a:solidFill>
                  </a:tcPr>
                </a:tc>
                <a:tc hMerge="1">
                  <a:txBody>
                    <a:bodyPr/>
                    <a:lstStyle/>
                    <a:p>
                      <a:endParaRPr lang="en-US"/>
                    </a:p>
                  </a:txBody>
                  <a:tcPr/>
                </a:tc>
                <a:tc hMerge="1">
                  <a:txBody>
                    <a:bodyPr/>
                    <a:lstStyle/>
                    <a:p>
                      <a:endParaRPr lang="en-US"/>
                    </a:p>
                  </a:txBody>
                  <a:tcPr/>
                </a:tc>
                <a:tc>
                  <a:txBody>
                    <a:bodyPr/>
                    <a:lstStyle/>
                    <a:p>
                      <a:pPr algn="l" fontAlgn="b"/>
                      <a:r>
                        <a:rPr lang="en-US" sz="7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D8E4BC"/>
                    </a:solidFill>
                  </a:tcPr>
                </a:tc>
                <a:extLst>
                  <a:ext uri="{0D108BD9-81ED-4DB2-BD59-A6C34878D82A}">
                    <a16:rowId xmlns:a16="http://schemas.microsoft.com/office/drawing/2014/main" val="3793675658"/>
                  </a:ext>
                </a:extLst>
              </a:tr>
              <a:tr h="399172">
                <a:tc>
                  <a:txBody>
                    <a:bodyPr/>
                    <a:lstStyle/>
                    <a:p>
                      <a:pPr algn="l" fontAlgn="b"/>
                      <a:endParaRPr lang="en-US" sz="12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solidFill>
                      <a:srgbClr val="D8E4BC"/>
                    </a:solidFill>
                  </a:tcPr>
                </a:tc>
                <a:tc gridSpan="2">
                  <a:txBody>
                    <a:bodyPr/>
                    <a:lstStyle/>
                    <a:p>
                      <a:pPr algn="l" fontAlgn="b"/>
                      <a:endParaRPr lang="en-US" sz="12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solidFill>
                      <a:srgbClr val="D8E4BC"/>
                    </a:solidFill>
                  </a:tcPr>
                </a:tc>
                <a:tc hMerge="1">
                  <a:txBody>
                    <a:bodyPr/>
                    <a:lstStyle/>
                    <a:p>
                      <a:endParaRPr lang="en-US"/>
                    </a:p>
                  </a:txBody>
                  <a:tcPr/>
                </a:tc>
                <a:tc>
                  <a:txBody>
                    <a:bodyPr/>
                    <a:lstStyle/>
                    <a:p>
                      <a:pPr algn="l" fontAlgn="b"/>
                      <a:r>
                        <a:rPr lang="en-US" sz="700" b="0" i="0" u="none" strike="noStrike" dirty="0">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D8E4BC"/>
                    </a:solidFill>
                  </a:tcPr>
                </a:tc>
                <a:tc>
                  <a:txBody>
                    <a:bodyPr/>
                    <a:lstStyle/>
                    <a:p>
                      <a:pPr algn="l" fontAlgn="b"/>
                      <a:r>
                        <a:rPr lang="en-US" sz="700" b="0" i="0" u="none" strike="noStrike" dirty="0">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D8E4BC"/>
                    </a:solidFill>
                  </a:tcPr>
                </a:tc>
                <a:extLst>
                  <a:ext uri="{0D108BD9-81ED-4DB2-BD59-A6C34878D82A}">
                    <a16:rowId xmlns:a16="http://schemas.microsoft.com/office/drawing/2014/main" val="84069203"/>
                  </a:ext>
                </a:extLst>
              </a:tr>
              <a:tr h="399172">
                <a:tc>
                  <a:txBody>
                    <a:bodyPr/>
                    <a:lstStyle/>
                    <a:p>
                      <a:pPr algn="l" fontAlgn="b"/>
                      <a:r>
                        <a:rPr lang="fr-FR" sz="1200" b="0" i="0" u="none" strike="noStrike">
                          <a:solidFill>
                            <a:srgbClr val="000000"/>
                          </a:solidFill>
                          <a:effectLst/>
                          <a:latin typeface="Calibri" panose="020F0502020204030204" pitchFamily="34" charset="0"/>
                        </a:rPr>
                        <a:t>Illinois Avenue GP II, LLC</a:t>
                      </a:r>
                    </a:p>
                  </a:txBody>
                  <a:tcPr marL="0" marR="0" marT="0" marB="0" anchor="b">
                    <a:lnL>
                      <a:noFill/>
                    </a:lnL>
                    <a:lnR>
                      <a:noFill/>
                    </a:lnR>
                    <a:lnT>
                      <a:noFill/>
                    </a:lnT>
                    <a:lnB>
                      <a:noFill/>
                    </a:lnB>
                    <a:solidFill>
                      <a:srgbClr val="D8E4BC"/>
                    </a:solidFill>
                  </a:tcPr>
                </a:tc>
                <a:tc gridSpan="4">
                  <a:txBody>
                    <a:bodyPr/>
                    <a:lstStyle/>
                    <a:p>
                      <a:pPr algn="l" fontAlgn="b"/>
                      <a:r>
                        <a:rPr lang="en-US" sz="1200" b="0" i="0" u="none" strike="noStrike" dirty="0">
                          <a:solidFill>
                            <a:srgbClr val="000000"/>
                          </a:solidFill>
                          <a:effectLst/>
                          <a:latin typeface="Calibri" panose="020F0502020204030204" pitchFamily="34" charset="0"/>
                        </a:rPr>
                        <a:t>No authority over day-to-day operations</a:t>
                      </a:r>
                    </a:p>
                  </a:txBody>
                  <a:tcPr marL="0" marR="0" marT="0" marB="0" anchor="b">
                    <a:lnL>
                      <a:noFill/>
                    </a:lnL>
                    <a:lnR>
                      <a:noFill/>
                    </a:lnR>
                    <a:lnT>
                      <a:noFill/>
                    </a:lnT>
                    <a:lnB>
                      <a:noFill/>
                    </a:lnB>
                    <a:solidFill>
                      <a:srgbClr val="D8E4BC"/>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870988821"/>
                  </a:ext>
                </a:extLst>
              </a:tr>
              <a:tr h="532229">
                <a:tc>
                  <a:txBody>
                    <a:bodyPr/>
                    <a:lstStyle/>
                    <a:p>
                      <a:pPr algn="l" fontAlgn="b"/>
                      <a:r>
                        <a:rPr lang="en-US" sz="1200" b="0" i="0" u="none" strike="noStrike">
                          <a:solidFill>
                            <a:srgbClr val="000000"/>
                          </a:solidFill>
                          <a:effectLst/>
                          <a:latin typeface="Calibri" panose="020F0502020204030204" pitchFamily="34" charset="0"/>
                        </a:rPr>
                        <a:t>Affordable Housing Foundation, Inc.</a:t>
                      </a:r>
                    </a:p>
                  </a:txBody>
                  <a:tcPr marL="0" marR="0" marT="0" marB="0" anchor="b">
                    <a:lnL>
                      <a:noFill/>
                    </a:lnL>
                    <a:lnR>
                      <a:noFill/>
                    </a:lnR>
                    <a:lnT>
                      <a:noFill/>
                    </a:lnT>
                    <a:lnB>
                      <a:noFill/>
                    </a:lnB>
                    <a:solidFill>
                      <a:srgbClr val="D8E4BC"/>
                    </a:solidFill>
                  </a:tcPr>
                </a:tc>
                <a:tc gridSpan="4">
                  <a:txBody>
                    <a:bodyPr/>
                    <a:lstStyle/>
                    <a:p>
                      <a:pPr algn="l" fontAlgn="b"/>
                      <a:r>
                        <a:rPr lang="en-US" sz="1200" b="0" i="0" u="none" strike="noStrike" dirty="0">
                          <a:solidFill>
                            <a:srgbClr val="000000"/>
                          </a:solidFill>
                          <a:effectLst/>
                          <a:latin typeface="Calibri" panose="020F0502020204030204" pitchFamily="34" charset="0"/>
                        </a:rPr>
                        <a:t>No authority over day-to-day operations</a:t>
                      </a:r>
                    </a:p>
                  </a:txBody>
                  <a:tcPr marL="0" marR="0" marT="0" marB="0" anchor="b">
                    <a:lnL>
                      <a:noFill/>
                    </a:lnL>
                    <a:lnR>
                      <a:noFill/>
                    </a:lnR>
                    <a:lnT>
                      <a:noFill/>
                    </a:lnT>
                    <a:lnB>
                      <a:noFill/>
                    </a:lnB>
                    <a:solidFill>
                      <a:srgbClr val="D8E4BC"/>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291327174"/>
                  </a:ext>
                </a:extLst>
              </a:tr>
              <a:tr h="266115">
                <a:tc>
                  <a:txBody>
                    <a:bodyPr/>
                    <a:lstStyle/>
                    <a:p>
                      <a:pPr algn="l" fontAlgn="b"/>
                      <a:r>
                        <a:rPr lang="en-US" sz="1200" b="0" i="0" u="none" strike="noStrike">
                          <a:solidFill>
                            <a:srgbClr val="000000"/>
                          </a:solidFill>
                          <a:effectLst/>
                          <a:latin typeface="Calibri" panose="020F0502020204030204" pitchFamily="34" charset="0"/>
                        </a:rPr>
                        <a:t>Board of Directors</a:t>
                      </a:r>
                    </a:p>
                  </a:txBody>
                  <a:tcPr marL="0" marR="0" marT="0" marB="0" anchor="b">
                    <a:lnL>
                      <a:noFill/>
                    </a:lnL>
                    <a:lnR>
                      <a:noFill/>
                    </a:lnR>
                    <a:lnT>
                      <a:noFill/>
                    </a:lnT>
                    <a:lnB>
                      <a:noFill/>
                    </a:lnB>
                    <a:solidFill>
                      <a:srgbClr val="D8E4BC"/>
                    </a:solidFill>
                  </a:tcPr>
                </a:tc>
                <a:tc gridSpan="4">
                  <a:txBody>
                    <a:bodyPr/>
                    <a:lstStyle/>
                    <a:p>
                      <a:pPr algn="l" fontAlgn="b"/>
                      <a:r>
                        <a:rPr lang="en-US" sz="1200" b="0" i="0" u="none" strike="noStrike" dirty="0">
                          <a:solidFill>
                            <a:srgbClr val="000000"/>
                          </a:solidFill>
                          <a:effectLst/>
                          <a:latin typeface="Calibri" panose="020F0502020204030204" pitchFamily="34" charset="0"/>
                        </a:rPr>
                        <a:t>No authority over day-to-day operations</a:t>
                      </a:r>
                    </a:p>
                  </a:txBody>
                  <a:tcPr marL="0" marR="0" marT="0" marB="0" anchor="b">
                    <a:lnL>
                      <a:noFill/>
                    </a:lnL>
                    <a:lnR>
                      <a:noFill/>
                    </a:lnR>
                    <a:lnT>
                      <a:noFill/>
                    </a:lnT>
                    <a:lnB>
                      <a:noFill/>
                    </a:lnB>
                    <a:solidFill>
                      <a:srgbClr val="D8E4BC"/>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302026333"/>
                  </a:ext>
                </a:extLst>
              </a:tr>
              <a:tr h="151202">
                <a:tc>
                  <a:txBody>
                    <a:bodyPr/>
                    <a:lstStyle/>
                    <a:p>
                      <a:pPr algn="l" fontAlgn="b"/>
                      <a:r>
                        <a:rPr lang="en-US" sz="1200" b="0" i="0" u="none" strike="noStrike">
                          <a:solidFill>
                            <a:srgbClr val="000000"/>
                          </a:solidFill>
                          <a:effectLst/>
                          <a:latin typeface="Calibri" panose="020F0502020204030204" pitchFamily="34" charset="0"/>
                        </a:rPr>
                        <a:t>Person A</a:t>
                      </a:r>
                    </a:p>
                  </a:txBody>
                  <a:tcPr marL="0" marR="0" marT="0" marB="0" anchor="b">
                    <a:lnL>
                      <a:noFill/>
                    </a:lnL>
                    <a:lnR>
                      <a:noFill/>
                    </a:lnR>
                    <a:lnT>
                      <a:noFill/>
                    </a:lnT>
                    <a:lnB>
                      <a:noFill/>
                    </a:lnB>
                    <a:solidFill>
                      <a:srgbClr val="D8E4BC"/>
                    </a:solidFill>
                  </a:tcPr>
                </a:tc>
                <a:tc gridSpan="4">
                  <a:txBody>
                    <a:bodyPr/>
                    <a:lstStyle/>
                    <a:p>
                      <a:pPr algn="l" fontAlgn="b"/>
                      <a:r>
                        <a:rPr lang="en-US" sz="1200" b="0" i="0" u="none" strike="noStrike" dirty="0">
                          <a:solidFill>
                            <a:srgbClr val="000000"/>
                          </a:solidFill>
                          <a:effectLst/>
                          <a:latin typeface="Calibri" panose="020F0502020204030204" pitchFamily="34" charset="0"/>
                        </a:rPr>
                        <a:t>No authority over day-to-day operations</a:t>
                      </a:r>
                    </a:p>
                  </a:txBody>
                  <a:tcPr marL="0" marR="0" marT="0" marB="0" anchor="b">
                    <a:lnL>
                      <a:noFill/>
                    </a:lnL>
                    <a:lnR>
                      <a:noFill/>
                    </a:lnR>
                    <a:lnT>
                      <a:noFill/>
                    </a:lnT>
                    <a:lnB>
                      <a:noFill/>
                    </a:lnB>
                    <a:solidFill>
                      <a:srgbClr val="D8E4BC"/>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72633492"/>
                  </a:ext>
                </a:extLst>
              </a:tr>
              <a:tr h="151202">
                <a:tc>
                  <a:txBody>
                    <a:bodyPr/>
                    <a:lstStyle/>
                    <a:p>
                      <a:pPr algn="l" fontAlgn="b"/>
                      <a:r>
                        <a:rPr lang="en-US" sz="1200" b="0" i="0" u="none" strike="noStrike">
                          <a:solidFill>
                            <a:srgbClr val="000000"/>
                          </a:solidFill>
                          <a:effectLst/>
                          <a:latin typeface="Calibri" panose="020F0502020204030204" pitchFamily="34" charset="0"/>
                        </a:rPr>
                        <a:t>Person B</a:t>
                      </a:r>
                    </a:p>
                  </a:txBody>
                  <a:tcPr marL="0" marR="0" marT="0" marB="0" anchor="b">
                    <a:lnL>
                      <a:noFill/>
                    </a:lnL>
                    <a:lnR>
                      <a:noFill/>
                    </a:lnR>
                    <a:lnT>
                      <a:noFill/>
                    </a:lnT>
                    <a:lnB>
                      <a:noFill/>
                    </a:lnB>
                    <a:solidFill>
                      <a:srgbClr val="D8E4BC"/>
                    </a:solidFill>
                  </a:tcPr>
                </a:tc>
                <a:tc gridSpan="4">
                  <a:txBody>
                    <a:bodyPr/>
                    <a:lstStyle/>
                    <a:p>
                      <a:pPr algn="l" fontAlgn="b"/>
                      <a:r>
                        <a:rPr lang="en-US" sz="1200" b="0" i="0" u="none" strike="noStrike" dirty="0">
                          <a:solidFill>
                            <a:srgbClr val="000000"/>
                          </a:solidFill>
                          <a:effectLst/>
                          <a:latin typeface="Calibri" panose="020F0502020204030204" pitchFamily="34" charset="0"/>
                        </a:rPr>
                        <a:t>No authority over day-to-day operations</a:t>
                      </a:r>
                    </a:p>
                  </a:txBody>
                  <a:tcPr marL="0" marR="0" marT="0" marB="0" anchor="b">
                    <a:lnL>
                      <a:noFill/>
                    </a:lnL>
                    <a:lnR>
                      <a:noFill/>
                    </a:lnR>
                    <a:lnT>
                      <a:noFill/>
                    </a:lnT>
                    <a:lnB>
                      <a:noFill/>
                    </a:lnB>
                    <a:solidFill>
                      <a:srgbClr val="D8E4BC"/>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653108800"/>
                  </a:ext>
                </a:extLst>
              </a:tr>
              <a:tr h="151202">
                <a:tc>
                  <a:txBody>
                    <a:bodyPr/>
                    <a:lstStyle/>
                    <a:p>
                      <a:pPr algn="l" fontAlgn="b"/>
                      <a:r>
                        <a:rPr lang="en-US" sz="1200" b="0" i="0" u="none" strike="noStrike">
                          <a:solidFill>
                            <a:srgbClr val="000000"/>
                          </a:solidFill>
                          <a:effectLst/>
                          <a:latin typeface="Calibri" panose="020F0502020204030204" pitchFamily="34" charset="0"/>
                        </a:rPr>
                        <a:t>Person C</a:t>
                      </a:r>
                    </a:p>
                  </a:txBody>
                  <a:tcPr marL="0" marR="0" marT="0" marB="0" anchor="b">
                    <a:lnL>
                      <a:noFill/>
                    </a:lnL>
                    <a:lnR>
                      <a:noFill/>
                    </a:lnR>
                    <a:lnT>
                      <a:noFill/>
                    </a:lnT>
                    <a:lnB>
                      <a:noFill/>
                    </a:lnB>
                    <a:solidFill>
                      <a:srgbClr val="D8E4BC"/>
                    </a:solidFill>
                  </a:tcPr>
                </a:tc>
                <a:tc gridSpan="4">
                  <a:txBody>
                    <a:bodyPr/>
                    <a:lstStyle/>
                    <a:p>
                      <a:pPr algn="l" fontAlgn="b"/>
                      <a:r>
                        <a:rPr lang="en-US" sz="1200" b="0" i="0" u="none" strike="noStrike" dirty="0">
                          <a:solidFill>
                            <a:srgbClr val="000000"/>
                          </a:solidFill>
                          <a:effectLst/>
                          <a:latin typeface="Calibri" panose="020F0502020204030204" pitchFamily="34" charset="0"/>
                        </a:rPr>
                        <a:t>No authority over day-to-day operations</a:t>
                      </a:r>
                    </a:p>
                  </a:txBody>
                  <a:tcPr marL="0" marR="0" marT="0" marB="0" anchor="b">
                    <a:lnL>
                      <a:noFill/>
                    </a:lnL>
                    <a:lnR>
                      <a:noFill/>
                    </a:lnR>
                    <a:lnT>
                      <a:noFill/>
                    </a:lnT>
                    <a:lnB>
                      <a:noFill/>
                    </a:lnB>
                    <a:solidFill>
                      <a:srgbClr val="D8E4BC"/>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942791630"/>
                  </a:ext>
                </a:extLst>
              </a:tr>
              <a:tr h="151202">
                <a:tc>
                  <a:txBody>
                    <a:bodyPr/>
                    <a:lstStyle/>
                    <a:p>
                      <a:pPr algn="l" fontAlgn="b"/>
                      <a:r>
                        <a:rPr lang="en-US" sz="1200" b="0" i="0" u="none" strike="noStrike">
                          <a:solidFill>
                            <a:srgbClr val="000000"/>
                          </a:solidFill>
                          <a:effectLst/>
                          <a:latin typeface="Calibri" panose="020F0502020204030204" pitchFamily="34" charset="0"/>
                        </a:rPr>
                        <a:t>Person D</a:t>
                      </a:r>
                    </a:p>
                  </a:txBody>
                  <a:tcPr marL="0" marR="0" marT="0" marB="0" anchor="b">
                    <a:lnL>
                      <a:noFill/>
                    </a:lnL>
                    <a:lnR>
                      <a:noFill/>
                    </a:lnR>
                    <a:lnT>
                      <a:noFill/>
                    </a:lnT>
                    <a:lnB>
                      <a:noFill/>
                    </a:lnB>
                    <a:solidFill>
                      <a:srgbClr val="D8E4BC"/>
                    </a:solidFill>
                  </a:tcPr>
                </a:tc>
                <a:tc gridSpan="4">
                  <a:txBody>
                    <a:bodyPr/>
                    <a:lstStyle/>
                    <a:p>
                      <a:pPr algn="l" fontAlgn="b"/>
                      <a:r>
                        <a:rPr lang="en-US" sz="1200" b="0" i="0" u="none" strike="noStrike" dirty="0">
                          <a:solidFill>
                            <a:srgbClr val="000000"/>
                          </a:solidFill>
                          <a:effectLst/>
                          <a:latin typeface="Calibri" panose="020F0502020204030204" pitchFamily="34" charset="0"/>
                        </a:rPr>
                        <a:t>No authority over day-to-day operations</a:t>
                      </a:r>
                    </a:p>
                  </a:txBody>
                  <a:tcPr marL="0" marR="0" marT="0" marB="0" anchor="b">
                    <a:lnL>
                      <a:noFill/>
                    </a:lnL>
                    <a:lnR>
                      <a:noFill/>
                    </a:lnR>
                    <a:lnT>
                      <a:noFill/>
                    </a:lnT>
                    <a:lnB>
                      <a:noFill/>
                    </a:lnB>
                    <a:solidFill>
                      <a:srgbClr val="D8E4BC"/>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270004339"/>
                  </a:ext>
                </a:extLst>
              </a:tr>
              <a:tr h="151202">
                <a:tc>
                  <a:txBody>
                    <a:bodyPr/>
                    <a:lstStyle/>
                    <a:p>
                      <a:pPr algn="l" fontAlgn="b"/>
                      <a:r>
                        <a:rPr lang="en-US" sz="1200" b="0" i="0" u="none" strike="noStrike">
                          <a:solidFill>
                            <a:srgbClr val="000000"/>
                          </a:solidFill>
                          <a:effectLst/>
                          <a:latin typeface="Calibri" panose="020F0502020204030204" pitchFamily="34" charset="0"/>
                        </a:rPr>
                        <a:t>Person E</a:t>
                      </a:r>
                    </a:p>
                  </a:txBody>
                  <a:tcPr marL="0" marR="0" marT="0" marB="0" anchor="b">
                    <a:lnL>
                      <a:noFill/>
                    </a:lnL>
                    <a:lnR>
                      <a:noFill/>
                    </a:lnR>
                    <a:lnT>
                      <a:noFill/>
                    </a:lnT>
                    <a:lnB>
                      <a:noFill/>
                    </a:lnB>
                    <a:solidFill>
                      <a:srgbClr val="D8E4BC"/>
                    </a:solidFill>
                  </a:tcPr>
                </a:tc>
                <a:tc gridSpan="4">
                  <a:txBody>
                    <a:bodyPr/>
                    <a:lstStyle/>
                    <a:p>
                      <a:pPr algn="l" fontAlgn="b"/>
                      <a:r>
                        <a:rPr lang="en-US" sz="1200" b="0" i="0" u="none" strike="noStrike" dirty="0">
                          <a:solidFill>
                            <a:srgbClr val="000000"/>
                          </a:solidFill>
                          <a:effectLst/>
                          <a:latin typeface="Calibri" panose="020F0502020204030204" pitchFamily="34" charset="0"/>
                        </a:rPr>
                        <a:t>No authority over day-to-day operations</a:t>
                      </a:r>
                    </a:p>
                  </a:txBody>
                  <a:tcPr marL="0" marR="0" marT="0" marB="0" anchor="b">
                    <a:lnL>
                      <a:noFill/>
                    </a:lnL>
                    <a:lnR>
                      <a:noFill/>
                    </a:lnR>
                    <a:lnT>
                      <a:noFill/>
                    </a:lnT>
                    <a:lnB>
                      <a:noFill/>
                    </a:lnB>
                    <a:solidFill>
                      <a:srgbClr val="D8E4BC"/>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639395716"/>
                  </a:ext>
                </a:extLst>
              </a:tr>
              <a:tr h="151202">
                <a:tc gridSpan="5">
                  <a:txBody>
                    <a:bodyPr/>
                    <a:lstStyle/>
                    <a:p>
                      <a:pPr algn="l" fontAlgn="b"/>
                      <a:r>
                        <a:rPr lang="en-US" sz="1200" b="0" i="0" u="none" strike="noStrike" dirty="0">
                          <a:solidFill>
                            <a:srgbClr val="000000"/>
                          </a:solidFill>
                          <a:effectLst/>
                          <a:latin typeface="Calibri" panose="020F0502020204030204" pitchFamily="34" charset="0"/>
                        </a:rPr>
                        <a:t>Moneybags SLP, LLC  Special Limited Partner</a:t>
                      </a:r>
                    </a:p>
                  </a:txBody>
                  <a:tcPr marL="0" marR="0" marT="0" marB="0" anchor="b">
                    <a:lnL>
                      <a:noFill/>
                    </a:lnL>
                    <a:lnR>
                      <a:noFill/>
                    </a:lnR>
                    <a:lnT>
                      <a:noFill/>
                    </a:lnT>
                    <a:lnB>
                      <a:noFill/>
                    </a:lnB>
                    <a:solidFill>
                      <a:srgbClr val="D8E4BC"/>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776138538"/>
                  </a:ext>
                </a:extLst>
              </a:tr>
              <a:tr h="399172">
                <a:tc>
                  <a:txBody>
                    <a:bodyPr/>
                    <a:lstStyle/>
                    <a:p>
                      <a:pPr algn="l" fontAlgn="b"/>
                      <a:r>
                        <a:rPr lang="en-US" sz="1200" b="1" i="0" u="none" strike="noStrike">
                          <a:solidFill>
                            <a:srgbClr val="000000"/>
                          </a:solidFill>
                          <a:effectLst/>
                          <a:latin typeface="Calibri" panose="020F0502020204030204" pitchFamily="34" charset="0"/>
                        </a:rPr>
                        <a:t>LLCI Certification:</a:t>
                      </a:r>
                    </a:p>
                  </a:txBody>
                  <a:tcPr marL="0" marR="0" marT="0" marB="0" anchor="b">
                    <a:lnL>
                      <a:noFill/>
                    </a:lnL>
                    <a:lnR>
                      <a:noFill/>
                    </a:lnR>
                    <a:lnT>
                      <a:noFill/>
                    </a:lnT>
                    <a:lnB>
                      <a:noFill/>
                    </a:lnB>
                    <a:solidFill>
                      <a:srgbClr val="CCC0DA"/>
                    </a:solidFill>
                  </a:tcPr>
                </a:tc>
                <a:tc gridSpan="3">
                  <a:txBody>
                    <a:bodyPr/>
                    <a:lstStyle/>
                    <a:p>
                      <a:pPr algn="l" fontAlgn="b"/>
                      <a:r>
                        <a:rPr lang="en-US" sz="1200" b="0" i="0" u="none" strike="noStrike" dirty="0">
                          <a:solidFill>
                            <a:srgbClr val="000000"/>
                          </a:solidFill>
                          <a:effectLst/>
                          <a:latin typeface="Calibri" panose="020F0502020204030204" pitchFamily="34" charset="0"/>
                        </a:rPr>
                        <a:t>Money Bags Equity Fund, LP</a:t>
                      </a:r>
                    </a:p>
                  </a:txBody>
                  <a:tcPr marL="0" marR="0" marT="0" marB="0" anchor="b">
                    <a:lnL>
                      <a:noFill/>
                    </a:lnL>
                    <a:lnR>
                      <a:noFill/>
                    </a:lnR>
                    <a:lnT>
                      <a:noFill/>
                    </a:lnT>
                    <a:lnB>
                      <a:noFill/>
                    </a:lnB>
                    <a:solidFill>
                      <a:srgbClr val="CCC0DA"/>
                    </a:solidFill>
                  </a:tcPr>
                </a:tc>
                <a:tc hMerge="1">
                  <a:txBody>
                    <a:bodyPr/>
                    <a:lstStyle/>
                    <a:p>
                      <a:endParaRPr lang="en-US"/>
                    </a:p>
                  </a:txBody>
                  <a:tcPr/>
                </a:tc>
                <a:tc hMerge="1">
                  <a:txBody>
                    <a:bodyPr/>
                    <a:lstStyle/>
                    <a:p>
                      <a:endParaRPr lang="en-US"/>
                    </a:p>
                  </a:txBody>
                  <a:tcPr/>
                </a:tc>
                <a:tc>
                  <a:txBody>
                    <a:bodyPr/>
                    <a:lstStyle/>
                    <a:p>
                      <a:pPr algn="l" fontAlgn="b"/>
                      <a:r>
                        <a:rPr lang="en-US" sz="700" b="0" i="0" u="none" strike="noStrike" dirty="0">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CCC0DA"/>
                    </a:solidFill>
                  </a:tcPr>
                </a:tc>
                <a:extLst>
                  <a:ext uri="{0D108BD9-81ED-4DB2-BD59-A6C34878D82A}">
                    <a16:rowId xmlns:a16="http://schemas.microsoft.com/office/drawing/2014/main" val="1873575488"/>
                  </a:ext>
                </a:extLst>
              </a:tr>
            </a:tbl>
          </a:graphicData>
        </a:graphic>
      </p:graphicFrame>
    </p:spTree>
    <p:extLst>
      <p:ext uri="{BB962C8B-B14F-4D97-AF65-F5344CB8AC3E}">
        <p14:creationId xmlns:p14="http://schemas.microsoft.com/office/powerpoint/2010/main" val="16981452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8942137" y="6356351"/>
            <a:ext cx="2844800" cy="365125"/>
          </a:xfrm>
        </p:spPr>
        <p:txBody>
          <a:bodyPr/>
          <a:lstStyle/>
          <a:p>
            <a:fld id="{1635BF7B-F4BA-064F-8313-92D42CD4D709}" type="slidenum">
              <a:rPr lang="en-US" smtClean="0"/>
              <a:t>22</a:t>
            </a:fld>
            <a:endParaRPr lang="en-US"/>
          </a:p>
        </p:txBody>
      </p:sp>
      <p:pic>
        <p:nvPicPr>
          <p:cNvPr id="5" name="Picture 4"/>
          <p:cNvPicPr>
            <a:picLocks noChangeAspect="1"/>
          </p:cNvPicPr>
          <p:nvPr/>
        </p:nvPicPr>
        <p:blipFill>
          <a:blip r:embed="rId3"/>
          <a:stretch>
            <a:fillRect/>
          </a:stretch>
        </p:blipFill>
        <p:spPr>
          <a:xfrm>
            <a:off x="7629525" y="0"/>
            <a:ext cx="4562475" cy="2911092"/>
          </a:xfrm>
          <a:prstGeom prst="rect">
            <a:avLst/>
          </a:prstGeom>
        </p:spPr>
      </p:pic>
      <p:sp>
        <p:nvSpPr>
          <p:cNvPr id="33" name="Straight Connector 3"/>
          <p:cNvSpPr/>
          <p:nvPr/>
        </p:nvSpPr>
        <p:spPr>
          <a:xfrm>
            <a:off x="6257211" y="2097819"/>
            <a:ext cx="1707394" cy="951348"/>
          </a:xfrm>
          <a:custGeom>
            <a:avLst/>
            <a:gdLst/>
            <a:ahLst/>
            <a:cxnLst/>
            <a:rect l="0" t="0" r="0" b="0"/>
            <a:pathLst>
              <a:path>
                <a:moveTo>
                  <a:pt x="0" y="0"/>
                </a:moveTo>
                <a:lnTo>
                  <a:pt x="0" y="951348"/>
                </a:lnTo>
                <a:lnTo>
                  <a:pt x="1707394" y="951348"/>
                </a:lnTo>
              </a:path>
            </a:pathLst>
          </a:custGeom>
          <a:noFill/>
          <a:ln w="12700" cap="flat" cmpd="sng" algn="ctr">
            <a:solidFill>
              <a:srgbClr val="5B9BD5">
                <a:shade val="80000"/>
                <a:hueOff val="0"/>
                <a:satOff val="0"/>
                <a:lumOff val="0"/>
                <a:alphaOff val="0"/>
              </a:srgbClr>
            </a:solidFill>
            <a:prstDash val="solid"/>
            <a:miter lim="800000"/>
          </a:ln>
          <a:effectLst/>
        </p:spPr>
      </p:sp>
      <p:sp>
        <p:nvSpPr>
          <p:cNvPr id="37" name="Straight Connector 7"/>
          <p:cNvSpPr/>
          <p:nvPr/>
        </p:nvSpPr>
        <p:spPr>
          <a:xfrm>
            <a:off x="4251171" y="2097819"/>
            <a:ext cx="2006040" cy="955044"/>
          </a:xfrm>
          <a:custGeom>
            <a:avLst/>
            <a:gdLst/>
            <a:ahLst/>
            <a:cxnLst/>
            <a:rect l="0" t="0" r="0" b="0"/>
            <a:pathLst>
              <a:path>
                <a:moveTo>
                  <a:pt x="2006040" y="0"/>
                </a:moveTo>
                <a:lnTo>
                  <a:pt x="2006040" y="955044"/>
                </a:lnTo>
                <a:lnTo>
                  <a:pt x="0" y="955044"/>
                </a:lnTo>
              </a:path>
            </a:pathLst>
          </a:custGeom>
          <a:noFill/>
          <a:ln w="12700" cap="flat" cmpd="sng" algn="ctr">
            <a:solidFill>
              <a:srgbClr val="5B9BD5">
                <a:shade val="80000"/>
                <a:hueOff val="0"/>
                <a:satOff val="0"/>
                <a:lumOff val="0"/>
                <a:alphaOff val="0"/>
              </a:srgbClr>
            </a:solidFill>
            <a:prstDash val="solid"/>
            <a:miter lim="800000"/>
          </a:ln>
          <a:effectLst/>
        </p:spPr>
      </p:sp>
      <p:sp>
        <p:nvSpPr>
          <p:cNvPr id="38" name="Straight Connector 8"/>
          <p:cNvSpPr/>
          <p:nvPr/>
        </p:nvSpPr>
        <p:spPr>
          <a:xfrm>
            <a:off x="6211492" y="1177999"/>
            <a:ext cx="91440" cy="445994"/>
          </a:xfrm>
          <a:custGeom>
            <a:avLst/>
            <a:gdLst/>
            <a:ahLst/>
            <a:cxnLst/>
            <a:rect l="0" t="0" r="0" b="0"/>
            <a:pathLst>
              <a:path>
                <a:moveTo>
                  <a:pt x="45720" y="0"/>
                </a:moveTo>
                <a:lnTo>
                  <a:pt x="45720" y="445994"/>
                </a:lnTo>
              </a:path>
            </a:pathLst>
          </a:custGeom>
          <a:noFill/>
          <a:ln w="12700" cap="flat" cmpd="sng" algn="ctr">
            <a:solidFill>
              <a:srgbClr val="5B9BD5">
                <a:shade val="60000"/>
                <a:hueOff val="0"/>
                <a:satOff val="0"/>
                <a:lumOff val="0"/>
                <a:alphaOff val="0"/>
              </a:srgbClr>
            </a:solidFill>
            <a:prstDash val="solid"/>
            <a:miter lim="800000"/>
          </a:ln>
          <a:effectLst/>
        </p:spPr>
      </p:sp>
      <p:grpSp>
        <p:nvGrpSpPr>
          <p:cNvPr id="39" name="Group 38"/>
          <p:cNvGrpSpPr/>
          <p:nvPr/>
        </p:nvGrpSpPr>
        <p:grpSpPr>
          <a:xfrm>
            <a:off x="5195320" y="116107"/>
            <a:ext cx="2123783" cy="1061891"/>
            <a:chOff x="5609384" y="1344"/>
            <a:chExt cx="2123783" cy="1061891"/>
          </a:xfrm>
          <a:solidFill>
            <a:schemeClr val="accent2">
              <a:lumMod val="20000"/>
              <a:lumOff val="80000"/>
            </a:schemeClr>
          </a:solidFill>
        </p:grpSpPr>
        <p:sp>
          <p:nvSpPr>
            <p:cNvPr id="58" name="Rectangle 57"/>
            <p:cNvSpPr/>
            <p:nvPr/>
          </p:nvSpPr>
          <p:spPr>
            <a:xfrm>
              <a:off x="5609384" y="1344"/>
              <a:ext cx="2123783" cy="1061891"/>
            </a:xfrm>
            <a:prstGeom prst="rect">
              <a:avLst/>
            </a:prstGeom>
            <a:grpFill/>
            <a:ln w="12700" cap="flat" cmpd="sng" algn="ctr">
              <a:solidFill>
                <a:sysClr val="window" lastClr="FFFFFF">
                  <a:hueOff val="0"/>
                  <a:satOff val="0"/>
                  <a:lumOff val="0"/>
                  <a:alphaOff val="0"/>
                </a:sysClr>
              </a:solidFill>
              <a:prstDash val="solid"/>
              <a:miter lim="800000"/>
            </a:ln>
            <a:effectLst/>
          </p:spPr>
        </p:sp>
        <p:sp>
          <p:nvSpPr>
            <p:cNvPr id="59" name="TextBox 58"/>
            <p:cNvSpPr txBox="1"/>
            <p:nvPr/>
          </p:nvSpPr>
          <p:spPr>
            <a:xfrm>
              <a:off x="5609384" y="1344"/>
              <a:ext cx="2123783" cy="1061891"/>
            </a:xfrm>
            <a:prstGeom prst="rect">
              <a:avLst/>
            </a:prstGeom>
            <a:grpFill/>
            <a:ln>
              <a:noFill/>
            </a:ln>
            <a:effectLst/>
          </p:spPr>
          <p:txBody>
            <a:bodyPr spcFirstLastPara="0" vert="horz" wrap="square" lIns="9525" tIns="9525" rIns="9525" bIns="9525" numCol="1" spcCol="1270" anchor="ctr" anchorCtr="0">
              <a:noAutofit/>
            </a:bodyPr>
            <a:lstStyle/>
            <a:p>
              <a:pPr marL="0" marR="0" lvl="0" indent="0" algn="ctr" defTabSz="666750" eaLnBrk="1" fontAlgn="auto" latinLnBrk="0" hangingPunct="1">
                <a:lnSpc>
                  <a:spcPct val="90000"/>
                </a:lnSpc>
                <a:spcBef>
                  <a:spcPct val="0"/>
                </a:spcBef>
                <a:spcAft>
                  <a:spcPct val="35000"/>
                </a:spcAft>
                <a:buClrTx/>
                <a:buSzTx/>
                <a:buFontTx/>
                <a:buNone/>
                <a:tabLst/>
                <a:defRPr/>
              </a:pPr>
              <a:r>
                <a:rPr kumimoji="0" lang="en-US" sz="1500" b="0" i="0" u="none" strike="noStrike" kern="1200" cap="none" spc="0" normalizeH="0" baseline="0" noProof="0" dirty="0">
                  <a:ln>
                    <a:noFill/>
                  </a:ln>
                  <a:effectLst/>
                  <a:uLnTx/>
                  <a:uFillTx/>
                  <a:latin typeface="Calibri" panose="020F0502020204030204"/>
                  <a:ea typeface="+mn-ea"/>
                  <a:cs typeface="+mn-cs"/>
                </a:rPr>
                <a:t>Marvin Gardens, LLC</a:t>
              </a:r>
            </a:p>
            <a:p>
              <a:pPr marL="0" marR="0" lvl="0" indent="0" algn="ctr" defTabSz="666750" eaLnBrk="1" fontAlgn="auto" latinLnBrk="0" hangingPunct="1">
                <a:lnSpc>
                  <a:spcPct val="90000"/>
                </a:lnSpc>
                <a:spcBef>
                  <a:spcPct val="0"/>
                </a:spcBef>
                <a:spcAft>
                  <a:spcPct val="35000"/>
                </a:spcAft>
                <a:buClrTx/>
                <a:buSzTx/>
                <a:buFontTx/>
                <a:buNone/>
                <a:tabLst/>
                <a:defRPr/>
              </a:pPr>
              <a:r>
                <a:rPr kumimoji="0" lang="en-US" sz="1500" b="0" i="0" u="none" strike="noStrike" kern="1200" cap="none" spc="0" normalizeH="0" baseline="0" noProof="0" dirty="0">
                  <a:ln>
                    <a:noFill/>
                  </a:ln>
                  <a:effectLst/>
                  <a:uLnTx/>
                  <a:uFillTx/>
                  <a:latin typeface="Calibri" panose="020F0502020204030204"/>
                  <a:ea typeface="+mn-ea"/>
                  <a:cs typeface="+mn-cs"/>
                </a:rPr>
                <a:t>Person A, President/CEO</a:t>
              </a:r>
            </a:p>
          </p:txBody>
        </p:sp>
      </p:grpSp>
      <p:grpSp>
        <p:nvGrpSpPr>
          <p:cNvPr id="40" name="Group 39"/>
          <p:cNvGrpSpPr/>
          <p:nvPr/>
        </p:nvGrpSpPr>
        <p:grpSpPr>
          <a:xfrm>
            <a:off x="5195320" y="1623993"/>
            <a:ext cx="2123783" cy="1061891"/>
            <a:chOff x="5609384" y="1509230"/>
            <a:chExt cx="2123783" cy="1061891"/>
          </a:xfrm>
        </p:grpSpPr>
        <p:sp>
          <p:nvSpPr>
            <p:cNvPr id="56" name="Rectangle 55"/>
            <p:cNvSpPr/>
            <p:nvPr/>
          </p:nvSpPr>
          <p:spPr>
            <a:xfrm>
              <a:off x="5609384" y="1509230"/>
              <a:ext cx="2123783" cy="1061891"/>
            </a:xfrm>
            <a:prstGeom prst="rect">
              <a:avLst/>
            </a:prstGeom>
            <a:solidFill>
              <a:srgbClr val="5B9BD5">
                <a:hueOff val="0"/>
                <a:satOff val="0"/>
                <a:lumOff val="0"/>
                <a:alphaOff val="0"/>
              </a:srgbClr>
            </a:solidFill>
            <a:ln w="12700" cap="flat" cmpd="sng" algn="ctr">
              <a:solidFill>
                <a:sysClr val="window" lastClr="FFFFFF">
                  <a:hueOff val="0"/>
                  <a:satOff val="0"/>
                  <a:lumOff val="0"/>
                  <a:alphaOff val="0"/>
                </a:sysClr>
              </a:solidFill>
              <a:prstDash val="solid"/>
              <a:miter lim="800000"/>
            </a:ln>
            <a:effectLst/>
          </p:spPr>
        </p:sp>
        <p:sp>
          <p:nvSpPr>
            <p:cNvPr id="57" name="TextBox 56"/>
            <p:cNvSpPr txBox="1"/>
            <p:nvPr/>
          </p:nvSpPr>
          <p:spPr>
            <a:xfrm>
              <a:off x="5609384" y="1509230"/>
              <a:ext cx="2123783" cy="1061891"/>
            </a:xfrm>
            <a:prstGeom prst="rect">
              <a:avLst/>
            </a:prstGeom>
            <a:solidFill>
              <a:schemeClr val="accent3">
                <a:lumMod val="40000"/>
                <a:lumOff val="60000"/>
              </a:schemeClr>
            </a:solidFill>
            <a:ln>
              <a:noFill/>
            </a:ln>
            <a:effectLst/>
          </p:spPr>
          <p:txBody>
            <a:bodyPr spcFirstLastPara="0" vert="horz" wrap="square" lIns="9525" tIns="9525" rIns="9525" bIns="9525" numCol="1" spcCol="1270" anchor="ctr" anchorCtr="0">
              <a:noAutofit/>
            </a:bodyPr>
            <a:lstStyle/>
            <a:p>
              <a:pPr marL="0" marR="0" lvl="0" indent="0" algn="ctr" defTabSz="666750" eaLnBrk="1" fontAlgn="auto" latinLnBrk="0" hangingPunct="1">
                <a:lnSpc>
                  <a:spcPct val="90000"/>
                </a:lnSpc>
                <a:spcBef>
                  <a:spcPct val="0"/>
                </a:spcBef>
                <a:spcAft>
                  <a:spcPct val="35000"/>
                </a:spcAft>
                <a:buClrTx/>
                <a:buSzTx/>
                <a:buFontTx/>
                <a:buNone/>
                <a:tabLst/>
                <a:defRPr/>
              </a:pPr>
              <a:r>
                <a:rPr kumimoji="0" lang="en-US" sz="1500" b="0" i="0" u="none" strike="noStrike" kern="1200" cap="none" spc="0" normalizeH="0" baseline="0" noProof="0" dirty="0">
                  <a:ln>
                    <a:noFill/>
                  </a:ln>
                  <a:effectLst/>
                  <a:uLnTx/>
                  <a:uFillTx/>
                  <a:latin typeface="Calibri" panose="020F0502020204030204"/>
                  <a:ea typeface="+mn-ea"/>
                  <a:cs typeface="+mn-cs"/>
                </a:rPr>
                <a:t>Park Place, LLC</a:t>
              </a:r>
            </a:p>
            <a:p>
              <a:pPr marL="0" marR="0" lvl="0" indent="0" algn="ctr" defTabSz="666750" eaLnBrk="1" fontAlgn="auto" latinLnBrk="0" hangingPunct="1">
                <a:lnSpc>
                  <a:spcPct val="90000"/>
                </a:lnSpc>
                <a:spcBef>
                  <a:spcPct val="0"/>
                </a:spcBef>
                <a:spcAft>
                  <a:spcPct val="35000"/>
                </a:spcAft>
                <a:buClrTx/>
                <a:buSzTx/>
                <a:buFontTx/>
                <a:buNone/>
                <a:tabLst/>
                <a:defRPr/>
              </a:pPr>
              <a:r>
                <a:rPr kumimoji="0" lang="en-US" sz="1500" b="0" i="0" u="none" strike="noStrike" kern="1200" cap="none" spc="0" normalizeH="0" baseline="0" noProof="0" dirty="0">
                  <a:ln>
                    <a:noFill/>
                  </a:ln>
                  <a:effectLst/>
                  <a:uLnTx/>
                  <a:uFillTx/>
                  <a:latin typeface="Calibri" panose="020F0502020204030204"/>
                  <a:ea typeface="+mn-ea"/>
                  <a:cs typeface="+mn-cs"/>
                </a:rPr>
                <a:t>100% Managing Member</a:t>
              </a:r>
            </a:p>
            <a:p>
              <a:pPr marL="0" marR="0" lvl="0" indent="0" algn="ctr" defTabSz="666750" eaLnBrk="1" fontAlgn="auto" latinLnBrk="0" hangingPunct="1">
                <a:lnSpc>
                  <a:spcPct val="90000"/>
                </a:lnSpc>
                <a:spcBef>
                  <a:spcPct val="0"/>
                </a:spcBef>
                <a:spcAft>
                  <a:spcPct val="35000"/>
                </a:spcAft>
                <a:buClrTx/>
                <a:buSzTx/>
                <a:buFontTx/>
                <a:buNone/>
                <a:tabLst/>
                <a:defRPr/>
              </a:pPr>
              <a:r>
                <a:rPr kumimoji="0" lang="en-US" sz="1500" b="0" i="0" u="none" strike="noStrike" kern="1200" cap="none" spc="0" normalizeH="0" baseline="0" noProof="0" dirty="0">
                  <a:ln>
                    <a:noFill/>
                  </a:ln>
                  <a:effectLst/>
                  <a:uLnTx/>
                  <a:uFillTx/>
                  <a:latin typeface="Calibri" panose="020F0502020204030204"/>
                  <a:ea typeface="+mn-ea"/>
                  <a:cs typeface="+mn-cs"/>
                </a:rPr>
                <a:t>Person A, President/CEO</a:t>
              </a:r>
            </a:p>
          </p:txBody>
        </p:sp>
      </p:grpSp>
      <p:grpSp>
        <p:nvGrpSpPr>
          <p:cNvPr id="41" name="Group 40"/>
          <p:cNvGrpSpPr/>
          <p:nvPr/>
        </p:nvGrpSpPr>
        <p:grpSpPr>
          <a:xfrm>
            <a:off x="2730999" y="3354684"/>
            <a:ext cx="2123783" cy="1061891"/>
            <a:chOff x="2541452" y="2995220"/>
            <a:chExt cx="2123783" cy="1061891"/>
          </a:xfrm>
        </p:grpSpPr>
        <p:sp>
          <p:nvSpPr>
            <p:cNvPr id="54" name="Rectangle 53"/>
            <p:cNvSpPr/>
            <p:nvPr/>
          </p:nvSpPr>
          <p:spPr>
            <a:xfrm>
              <a:off x="2541452" y="2995220"/>
              <a:ext cx="2123783" cy="1061891"/>
            </a:xfrm>
            <a:prstGeom prst="rect">
              <a:avLst/>
            </a:prstGeom>
            <a:solidFill>
              <a:srgbClr val="5B9BD5">
                <a:hueOff val="0"/>
                <a:satOff val="0"/>
                <a:lumOff val="0"/>
                <a:alphaOff val="0"/>
              </a:srgbClr>
            </a:solidFill>
            <a:ln w="12700" cap="flat" cmpd="sng" algn="ctr">
              <a:solidFill>
                <a:sysClr val="window" lastClr="FFFFFF">
                  <a:hueOff val="0"/>
                  <a:satOff val="0"/>
                  <a:lumOff val="0"/>
                  <a:alphaOff val="0"/>
                </a:sysClr>
              </a:solidFill>
              <a:prstDash val="solid"/>
              <a:miter lim="800000"/>
            </a:ln>
            <a:effectLst/>
          </p:spPr>
        </p:sp>
        <p:sp>
          <p:nvSpPr>
            <p:cNvPr id="55" name="TextBox 54"/>
            <p:cNvSpPr txBox="1"/>
            <p:nvPr/>
          </p:nvSpPr>
          <p:spPr>
            <a:xfrm>
              <a:off x="2541452" y="2995220"/>
              <a:ext cx="2123783" cy="1061891"/>
            </a:xfrm>
            <a:prstGeom prst="rect">
              <a:avLst/>
            </a:prstGeom>
            <a:solidFill>
              <a:schemeClr val="accent3">
                <a:lumMod val="40000"/>
                <a:lumOff val="60000"/>
              </a:schemeClr>
            </a:solidFill>
            <a:ln>
              <a:noFill/>
            </a:ln>
            <a:effectLst/>
          </p:spPr>
          <p:txBody>
            <a:bodyPr spcFirstLastPara="0" vert="horz" wrap="square" lIns="9525" tIns="9525" rIns="9525" bIns="9525" numCol="1" spcCol="1270" anchor="ctr" anchorCtr="0">
              <a:noAutofit/>
            </a:bodyPr>
            <a:lstStyle/>
            <a:p>
              <a:pPr marL="0" marR="0" lvl="0" indent="0" algn="ctr" defTabSz="666750" eaLnBrk="1" fontAlgn="auto" latinLnBrk="0" hangingPunct="1">
                <a:lnSpc>
                  <a:spcPct val="90000"/>
                </a:lnSpc>
                <a:spcBef>
                  <a:spcPct val="0"/>
                </a:spcBef>
                <a:spcAft>
                  <a:spcPct val="35000"/>
                </a:spcAft>
                <a:buClrTx/>
                <a:buSzTx/>
                <a:buFontTx/>
                <a:buNone/>
                <a:tabLst/>
                <a:defRPr/>
              </a:pPr>
              <a:r>
                <a:rPr kumimoji="0" lang="en-US" sz="1500" b="0" i="0" u="none" strike="noStrike" kern="1200" cap="none" spc="0" normalizeH="0" baseline="0" noProof="0" dirty="0">
                  <a:ln>
                    <a:noFill/>
                  </a:ln>
                  <a:effectLst/>
                  <a:uLnTx/>
                  <a:uFillTx/>
                  <a:latin typeface="Calibri" panose="020F0502020204030204"/>
                  <a:ea typeface="+mn-ea"/>
                  <a:cs typeface="+mn-cs"/>
                </a:rPr>
                <a:t>Pennsylvania Avenue, Inc. </a:t>
              </a:r>
            </a:p>
            <a:p>
              <a:pPr marL="0" marR="0" lvl="0" indent="0" algn="ctr" defTabSz="666750" eaLnBrk="1" fontAlgn="auto" latinLnBrk="0" hangingPunct="1">
                <a:lnSpc>
                  <a:spcPct val="90000"/>
                </a:lnSpc>
                <a:spcBef>
                  <a:spcPct val="0"/>
                </a:spcBef>
                <a:spcAft>
                  <a:spcPct val="35000"/>
                </a:spcAft>
                <a:buClrTx/>
                <a:buSzTx/>
                <a:buFontTx/>
                <a:buNone/>
                <a:tabLst/>
                <a:defRPr/>
              </a:pPr>
              <a:r>
                <a:rPr kumimoji="0" lang="en-US" sz="1500" b="0" i="0" u="none" strike="noStrike" kern="1200" cap="none" spc="0" normalizeH="0" baseline="0" noProof="0" dirty="0">
                  <a:ln>
                    <a:noFill/>
                  </a:ln>
                  <a:effectLst/>
                  <a:uLnTx/>
                  <a:uFillTx/>
                  <a:latin typeface="Calibri" panose="020F0502020204030204"/>
                  <a:ea typeface="+mn-ea"/>
                  <a:cs typeface="+mn-cs"/>
                </a:rPr>
                <a:t>Managing Member, </a:t>
              </a:r>
            </a:p>
            <a:p>
              <a:pPr marL="0" marR="0" lvl="0" indent="0" algn="ctr" defTabSz="666750" eaLnBrk="1" fontAlgn="auto" latinLnBrk="0" hangingPunct="1">
                <a:lnSpc>
                  <a:spcPct val="90000"/>
                </a:lnSpc>
                <a:spcBef>
                  <a:spcPct val="0"/>
                </a:spcBef>
                <a:spcAft>
                  <a:spcPct val="35000"/>
                </a:spcAft>
                <a:buClrTx/>
                <a:buSzTx/>
                <a:buFontTx/>
                <a:buNone/>
                <a:tabLst/>
                <a:defRPr/>
              </a:pPr>
              <a:r>
                <a:rPr kumimoji="0" lang="en-US" sz="1500" b="0" i="0" u="none" strike="noStrike" kern="1200" cap="none" spc="0" normalizeH="0" baseline="0" noProof="0" dirty="0">
                  <a:ln>
                    <a:noFill/>
                  </a:ln>
                  <a:effectLst/>
                  <a:uLnTx/>
                  <a:uFillTx/>
                  <a:latin typeface="Calibri" panose="020F0502020204030204"/>
                  <a:ea typeface="+mn-ea"/>
                  <a:cs typeface="+mn-cs"/>
                </a:rPr>
                <a:t>50% owner, </a:t>
              </a:r>
            </a:p>
            <a:p>
              <a:pPr marL="0" marR="0" lvl="0" indent="0" algn="ctr" defTabSz="666750" eaLnBrk="1" fontAlgn="auto" latinLnBrk="0" hangingPunct="1">
                <a:lnSpc>
                  <a:spcPct val="90000"/>
                </a:lnSpc>
                <a:spcBef>
                  <a:spcPct val="0"/>
                </a:spcBef>
                <a:spcAft>
                  <a:spcPct val="35000"/>
                </a:spcAft>
                <a:buClrTx/>
                <a:buSzTx/>
                <a:buFontTx/>
                <a:buNone/>
                <a:tabLst/>
                <a:defRPr/>
              </a:pPr>
              <a:r>
                <a:rPr kumimoji="0" lang="en-US" sz="1500" b="0" i="0" u="none" strike="noStrike" kern="1200" cap="none" spc="0" normalizeH="0" baseline="0" noProof="0" dirty="0">
                  <a:ln>
                    <a:noFill/>
                  </a:ln>
                  <a:effectLst/>
                  <a:uLnTx/>
                  <a:uFillTx/>
                  <a:latin typeface="Calibri" panose="020F0502020204030204"/>
                  <a:ea typeface="+mn-ea"/>
                  <a:cs typeface="+mn-cs"/>
                </a:rPr>
                <a:t>Person A, President/CEO</a:t>
              </a:r>
            </a:p>
          </p:txBody>
        </p:sp>
      </p:grpSp>
      <p:grpSp>
        <p:nvGrpSpPr>
          <p:cNvPr id="42" name="Group 41"/>
          <p:cNvGrpSpPr/>
          <p:nvPr/>
        </p:nvGrpSpPr>
        <p:grpSpPr>
          <a:xfrm>
            <a:off x="121395" y="5031394"/>
            <a:ext cx="2123783" cy="1061891"/>
            <a:chOff x="38106" y="4915534"/>
            <a:chExt cx="2123783" cy="1061891"/>
          </a:xfrm>
        </p:grpSpPr>
        <p:sp>
          <p:nvSpPr>
            <p:cNvPr id="52" name="Rectangle 51"/>
            <p:cNvSpPr/>
            <p:nvPr/>
          </p:nvSpPr>
          <p:spPr>
            <a:xfrm>
              <a:off x="38106" y="4915534"/>
              <a:ext cx="2123783" cy="1061891"/>
            </a:xfrm>
            <a:prstGeom prst="rect">
              <a:avLst/>
            </a:prstGeom>
            <a:solidFill>
              <a:srgbClr val="5B9BD5">
                <a:hueOff val="0"/>
                <a:satOff val="0"/>
                <a:lumOff val="0"/>
                <a:alphaOff val="0"/>
              </a:srgbClr>
            </a:solidFill>
            <a:ln w="12700" cap="flat" cmpd="sng" algn="ctr">
              <a:solidFill>
                <a:sysClr val="window" lastClr="FFFFFF">
                  <a:hueOff val="0"/>
                  <a:satOff val="0"/>
                  <a:lumOff val="0"/>
                  <a:alphaOff val="0"/>
                </a:sysClr>
              </a:solidFill>
              <a:prstDash val="solid"/>
              <a:miter lim="800000"/>
            </a:ln>
            <a:effectLst/>
          </p:spPr>
        </p:sp>
        <p:sp>
          <p:nvSpPr>
            <p:cNvPr id="53" name="TextBox 52"/>
            <p:cNvSpPr txBox="1"/>
            <p:nvPr/>
          </p:nvSpPr>
          <p:spPr>
            <a:xfrm>
              <a:off x="38106" y="4915534"/>
              <a:ext cx="2123783" cy="1061891"/>
            </a:xfrm>
            <a:prstGeom prst="rect">
              <a:avLst/>
            </a:prstGeom>
            <a:solidFill>
              <a:schemeClr val="tx2">
                <a:lumMod val="40000"/>
                <a:lumOff val="60000"/>
              </a:schemeClr>
            </a:solidFill>
            <a:ln>
              <a:noFill/>
            </a:ln>
            <a:effectLst/>
          </p:spPr>
          <p:txBody>
            <a:bodyPr spcFirstLastPara="0" vert="horz" wrap="square" lIns="9525" tIns="9525" rIns="9525" bIns="9525" numCol="1" spcCol="1270" anchor="ctr" anchorCtr="0">
              <a:noAutofit/>
            </a:bodyPr>
            <a:lstStyle/>
            <a:p>
              <a:pPr marL="0" marR="0" lvl="0" indent="0" algn="ctr" defTabSz="666750" eaLnBrk="1" fontAlgn="auto" latinLnBrk="0" hangingPunct="1">
                <a:lnSpc>
                  <a:spcPct val="90000"/>
                </a:lnSpc>
                <a:spcBef>
                  <a:spcPct val="0"/>
                </a:spcBef>
                <a:spcAft>
                  <a:spcPct val="35000"/>
                </a:spcAft>
                <a:buClrTx/>
                <a:buSzTx/>
                <a:buFontTx/>
                <a:buNone/>
                <a:tabLst/>
                <a:defRPr/>
              </a:pPr>
              <a:r>
                <a:rPr kumimoji="0" lang="en-US" sz="1500" b="0" i="0" u="none" strike="noStrike" kern="1200" cap="none" spc="0" normalizeH="0" baseline="0" noProof="0" dirty="0">
                  <a:ln>
                    <a:noFill/>
                  </a:ln>
                  <a:effectLst/>
                  <a:uLnTx/>
                  <a:uFillTx/>
                  <a:latin typeface="Calibri" panose="020F0502020204030204"/>
                  <a:ea typeface="+mn-ea"/>
                  <a:cs typeface="+mn-cs"/>
                </a:rPr>
                <a:t>Person A</a:t>
              </a:r>
            </a:p>
            <a:p>
              <a:pPr marL="0" marR="0" lvl="0" indent="0" algn="ctr" defTabSz="666750" eaLnBrk="1" fontAlgn="auto" latinLnBrk="0" hangingPunct="1">
                <a:lnSpc>
                  <a:spcPct val="90000"/>
                </a:lnSpc>
                <a:spcBef>
                  <a:spcPct val="0"/>
                </a:spcBef>
                <a:spcAft>
                  <a:spcPct val="35000"/>
                </a:spcAft>
                <a:buClrTx/>
                <a:buSzTx/>
                <a:buFontTx/>
                <a:buNone/>
                <a:tabLst/>
                <a:defRPr/>
              </a:pPr>
              <a:r>
                <a:rPr kumimoji="0" lang="en-US" sz="1500" b="0" i="0" u="none" strike="noStrike" kern="1200" cap="none" spc="0" normalizeH="0" baseline="0" noProof="0" dirty="0">
                  <a:ln>
                    <a:noFill/>
                  </a:ln>
                  <a:effectLst/>
                  <a:uLnTx/>
                  <a:uFillTx/>
                  <a:latin typeface="Calibri" panose="020F0502020204030204"/>
                  <a:ea typeface="+mn-ea"/>
                  <a:cs typeface="+mn-cs"/>
                </a:rPr>
                <a:t>Controlling member</a:t>
              </a:r>
            </a:p>
            <a:p>
              <a:pPr marL="0" marR="0" lvl="0" indent="0" algn="ctr" defTabSz="666750" eaLnBrk="1" fontAlgn="auto" latinLnBrk="0" hangingPunct="1">
                <a:lnSpc>
                  <a:spcPct val="90000"/>
                </a:lnSpc>
                <a:spcBef>
                  <a:spcPct val="0"/>
                </a:spcBef>
                <a:spcAft>
                  <a:spcPct val="35000"/>
                </a:spcAft>
                <a:buClrTx/>
                <a:buSzTx/>
                <a:buFontTx/>
                <a:buNone/>
                <a:tabLst/>
                <a:defRPr/>
              </a:pPr>
              <a:r>
                <a:rPr kumimoji="0" lang="en-US" sz="1500" b="0" i="0" u="none" strike="noStrike" kern="1200" cap="none" spc="0" normalizeH="0" baseline="0" noProof="0" dirty="0">
                  <a:ln>
                    <a:noFill/>
                  </a:ln>
                  <a:effectLst/>
                  <a:uLnTx/>
                  <a:uFillTx/>
                  <a:latin typeface="Calibri" panose="020F0502020204030204"/>
                  <a:ea typeface="+mn-ea"/>
                  <a:cs typeface="+mn-cs"/>
                </a:rPr>
                <a:t>50% Shareholder </a:t>
              </a:r>
            </a:p>
          </p:txBody>
        </p:sp>
      </p:grpSp>
      <p:grpSp>
        <p:nvGrpSpPr>
          <p:cNvPr id="43" name="Group 42"/>
          <p:cNvGrpSpPr/>
          <p:nvPr/>
        </p:nvGrpSpPr>
        <p:grpSpPr>
          <a:xfrm>
            <a:off x="6520285" y="5030297"/>
            <a:ext cx="2123783" cy="1061891"/>
            <a:chOff x="6934349" y="4915534"/>
            <a:chExt cx="2123783" cy="1061891"/>
          </a:xfrm>
        </p:grpSpPr>
        <p:sp>
          <p:nvSpPr>
            <p:cNvPr id="50" name="Rectangle 49"/>
            <p:cNvSpPr/>
            <p:nvPr/>
          </p:nvSpPr>
          <p:spPr>
            <a:xfrm>
              <a:off x="6934349" y="4915534"/>
              <a:ext cx="2123783" cy="1061891"/>
            </a:xfrm>
            <a:prstGeom prst="rect">
              <a:avLst/>
            </a:prstGeom>
            <a:solidFill>
              <a:srgbClr val="5B9BD5">
                <a:hueOff val="0"/>
                <a:satOff val="0"/>
                <a:lumOff val="0"/>
                <a:alphaOff val="0"/>
              </a:srgbClr>
            </a:solidFill>
            <a:ln w="12700" cap="flat" cmpd="sng" algn="ctr">
              <a:solidFill>
                <a:sysClr val="window" lastClr="FFFFFF">
                  <a:hueOff val="0"/>
                  <a:satOff val="0"/>
                  <a:lumOff val="0"/>
                  <a:alphaOff val="0"/>
                </a:sysClr>
              </a:solidFill>
              <a:prstDash val="solid"/>
              <a:miter lim="800000"/>
            </a:ln>
            <a:effectLst/>
          </p:spPr>
        </p:sp>
        <p:sp>
          <p:nvSpPr>
            <p:cNvPr id="51" name="TextBox 50"/>
            <p:cNvSpPr txBox="1"/>
            <p:nvPr/>
          </p:nvSpPr>
          <p:spPr>
            <a:xfrm>
              <a:off x="6934349" y="4915534"/>
              <a:ext cx="2123783" cy="1061891"/>
            </a:xfrm>
            <a:prstGeom prst="rect">
              <a:avLst/>
            </a:prstGeom>
            <a:solidFill>
              <a:schemeClr val="accent3">
                <a:lumMod val="40000"/>
                <a:lumOff val="60000"/>
              </a:schemeClr>
            </a:solidFill>
            <a:ln>
              <a:noFill/>
            </a:ln>
            <a:effectLst/>
          </p:spPr>
          <p:txBody>
            <a:bodyPr spcFirstLastPara="0" vert="horz" wrap="square" lIns="9525" tIns="9525" rIns="9525" bIns="9525" numCol="1" spcCol="1270" anchor="ctr" anchorCtr="0">
              <a:noAutofit/>
            </a:bodyPr>
            <a:lstStyle/>
            <a:p>
              <a:pPr marL="0" marR="0" lvl="0" indent="0" algn="ctr" defTabSz="666750" eaLnBrk="1" fontAlgn="auto" latinLnBrk="0" hangingPunct="1">
                <a:lnSpc>
                  <a:spcPct val="90000"/>
                </a:lnSpc>
                <a:spcBef>
                  <a:spcPct val="0"/>
                </a:spcBef>
                <a:spcAft>
                  <a:spcPct val="35000"/>
                </a:spcAft>
                <a:buClrTx/>
                <a:buSzTx/>
                <a:buFontTx/>
                <a:buNone/>
                <a:tabLst/>
                <a:defRPr/>
              </a:pPr>
              <a:r>
                <a:rPr kumimoji="0" lang="en-US" sz="1500" b="0" i="0" u="none" strike="noStrike" kern="1200" cap="none" spc="0" normalizeH="0" baseline="0" noProof="0" dirty="0">
                  <a:ln>
                    <a:noFill/>
                  </a:ln>
                  <a:effectLst/>
                  <a:uLnTx/>
                  <a:uFillTx/>
                  <a:latin typeface="Calibri" panose="020F0502020204030204"/>
                  <a:ea typeface="+mn-ea"/>
                  <a:cs typeface="+mn-cs"/>
                </a:rPr>
                <a:t>Person C</a:t>
              </a:r>
            </a:p>
            <a:p>
              <a:pPr marL="0" marR="0" lvl="0" indent="0" algn="ctr" defTabSz="666750" eaLnBrk="1" fontAlgn="auto" latinLnBrk="0" hangingPunct="1">
                <a:lnSpc>
                  <a:spcPct val="90000"/>
                </a:lnSpc>
                <a:spcBef>
                  <a:spcPct val="0"/>
                </a:spcBef>
                <a:spcAft>
                  <a:spcPct val="35000"/>
                </a:spcAft>
                <a:buClrTx/>
                <a:buSzTx/>
                <a:buFontTx/>
                <a:buNone/>
                <a:tabLst/>
                <a:defRPr/>
              </a:pPr>
              <a:r>
                <a:rPr kumimoji="0" lang="en-US" sz="1500" b="0" i="0" u="none" strike="noStrike" kern="1200" cap="none" spc="0" normalizeH="0" baseline="0" noProof="0" dirty="0">
                  <a:ln>
                    <a:noFill/>
                  </a:ln>
                  <a:effectLst/>
                  <a:uLnTx/>
                  <a:uFillTx/>
                  <a:latin typeface="Calibri" panose="020F0502020204030204"/>
                  <a:ea typeface="+mn-ea"/>
                  <a:cs typeface="+mn-cs"/>
                </a:rPr>
                <a:t>25% Shareholder; </a:t>
              </a:r>
            </a:p>
            <a:p>
              <a:pPr marL="0" marR="0" lvl="0" indent="0" algn="ctr" defTabSz="666750" eaLnBrk="1" fontAlgn="auto" latinLnBrk="0" hangingPunct="1">
                <a:lnSpc>
                  <a:spcPct val="90000"/>
                </a:lnSpc>
                <a:spcBef>
                  <a:spcPct val="0"/>
                </a:spcBef>
                <a:spcAft>
                  <a:spcPct val="35000"/>
                </a:spcAft>
                <a:buClrTx/>
                <a:buSzTx/>
                <a:buFontTx/>
                <a:buNone/>
                <a:tabLst/>
                <a:defRPr/>
              </a:pPr>
              <a:r>
                <a:rPr kumimoji="0" lang="en-US" sz="1500" b="0" i="0" u="none" strike="noStrike" kern="1200" cap="none" spc="0" normalizeH="0" baseline="0" noProof="0" dirty="0">
                  <a:ln>
                    <a:noFill/>
                  </a:ln>
                  <a:effectLst/>
                  <a:uLnTx/>
                  <a:uFillTx/>
                  <a:latin typeface="Calibri" panose="020F0502020204030204"/>
                  <a:ea typeface="+mn-ea"/>
                  <a:cs typeface="+mn-cs"/>
                </a:rPr>
                <a:t>No Day-to-Day Control</a:t>
              </a:r>
            </a:p>
          </p:txBody>
        </p:sp>
      </p:grpSp>
      <p:grpSp>
        <p:nvGrpSpPr>
          <p:cNvPr id="44" name="Group 43"/>
          <p:cNvGrpSpPr/>
          <p:nvPr/>
        </p:nvGrpSpPr>
        <p:grpSpPr>
          <a:xfrm>
            <a:off x="3264674" y="5004642"/>
            <a:ext cx="2123783" cy="1061891"/>
            <a:chOff x="3678738" y="4889879"/>
            <a:chExt cx="2123783" cy="1061891"/>
          </a:xfrm>
        </p:grpSpPr>
        <p:sp>
          <p:nvSpPr>
            <p:cNvPr id="48" name="Rectangle 47"/>
            <p:cNvSpPr/>
            <p:nvPr/>
          </p:nvSpPr>
          <p:spPr>
            <a:xfrm>
              <a:off x="3678738" y="4889879"/>
              <a:ext cx="2123783" cy="1061891"/>
            </a:xfrm>
            <a:prstGeom prst="rect">
              <a:avLst/>
            </a:prstGeom>
            <a:solidFill>
              <a:srgbClr val="5B9BD5">
                <a:hueOff val="0"/>
                <a:satOff val="0"/>
                <a:lumOff val="0"/>
                <a:alphaOff val="0"/>
              </a:srgbClr>
            </a:solidFill>
            <a:ln w="12700" cap="flat" cmpd="sng" algn="ctr">
              <a:solidFill>
                <a:sysClr val="window" lastClr="FFFFFF">
                  <a:hueOff val="0"/>
                  <a:satOff val="0"/>
                  <a:lumOff val="0"/>
                  <a:alphaOff val="0"/>
                </a:sysClr>
              </a:solidFill>
              <a:prstDash val="solid"/>
              <a:miter lim="800000"/>
            </a:ln>
            <a:effectLst/>
          </p:spPr>
        </p:sp>
        <p:sp>
          <p:nvSpPr>
            <p:cNvPr id="49" name="TextBox 48"/>
            <p:cNvSpPr txBox="1"/>
            <p:nvPr/>
          </p:nvSpPr>
          <p:spPr>
            <a:xfrm>
              <a:off x="3678738" y="4889879"/>
              <a:ext cx="2123783" cy="1061891"/>
            </a:xfrm>
            <a:prstGeom prst="rect">
              <a:avLst/>
            </a:prstGeom>
            <a:solidFill>
              <a:schemeClr val="accent3">
                <a:lumMod val="40000"/>
                <a:lumOff val="60000"/>
              </a:schemeClr>
            </a:solidFill>
            <a:ln>
              <a:noFill/>
            </a:ln>
            <a:effectLst/>
          </p:spPr>
          <p:txBody>
            <a:bodyPr spcFirstLastPara="0" vert="horz" wrap="square" lIns="9525" tIns="9525" rIns="9525" bIns="9525" numCol="1" spcCol="1270" anchor="ctr" anchorCtr="0">
              <a:noAutofit/>
            </a:bodyPr>
            <a:lstStyle/>
            <a:p>
              <a:pPr marL="0" marR="0" lvl="0" indent="0" algn="ctr" defTabSz="666750" eaLnBrk="1" fontAlgn="auto" latinLnBrk="0" hangingPunct="1">
                <a:lnSpc>
                  <a:spcPct val="90000"/>
                </a:lnSpc>
                <a:spcBef>
                  <a:spcPct val="0"/>
                </a:spcBef>
                <a:spcAft>
                  <a:spcPct val="35000"/>
                </a:spcAft>
                <a:buClrTx/>
                <a:buSzTx/>
                <a:buFontTx/>
                <a:buNone/>
                <a:tabLst/>
                <a:defRPr/>
              </a:pPr>
              <a:r>
                <a:rPr kumimoji="0" lang="en-US" sz="1500" b="0" i="0" u="none" strike="noStrike" kern="1200" cap="none" spc="0" normalizeH="0" baseline="0" noProof="0" dirty="0">
                  <a:ln>
                    <a:noFill/>
                  </a:ln>
                  <a:effectLst/>
                  <a:uLnTx/>
                  <a:uFillTx/>
                  <a:latin typeface="Calibri" panose="020F0502020204030204"/>
                  <a:ea typeface="+mn-ea"/>
                  <a:cs typeface="+mn-cs"/>
                </a:rPr>
                <a:t>Person B</a:t>
              </a:r>
            </a:p>
            <a:p>
              <a:pPr marL="0" marR="0" lvl="0" indent="0" algn="ctr" defTabSz="666750" eaLnBrk="1" fontAlgn="auto" latinLnBrk="0" hangingPunct="1">
                <a:lnSpc>
                  <a:spcPct val="90000"/>
                </a:lnSpc>
                <a:spcBef>
                  <a:spcPct val="0"/>
                </a:spcBef>
                <a:spcAft>
                  <a:spcPct val="35000"/>
                </a:spcAft>
                <a:buClrTx/>
                <a:buSzTx/>
                <a:buFontTx/>
                <a:buNone/>
                <a:tabLst/>
                <a:defRPr/>
              </a:pPr>
              <a:r>
                <a:rPr kumimoji="0" lang="en-US" sz="1500" b="0" i="0" u="none" strike="noStrike" kern="1200" cap="none" spc="0" normalizeH="0" baseline="0" noProof="0" dirty="0">
                  <a:ln>
                    <a:noFill/>
                  </a:ln>
                  <a:effectLst/>
                  <a:uLnTx/>
                  <a:uFillTx/>
                  <a:latin typeface="Calibri" panose="020F0502020204030204"/>
                  <a:ea typeface="+mn-ea"/>
                  <a:cs typeface="+mn-cs"/>
                </a:rPr>
                <a:t>25% Shareholder; </a:t>
              </a:r>
            </a:p>
            <a:p>
              <a:pPr marL="0" marR="0" lvl="0" indent="0" algn="ctr" defTabSz="666750" eaLnBrk="1" fontAlgn="auto" latinLnBrk="0" hangingPunct="1">
                <a:lnSpc>
                  <a:spcPct val="90000"/>
                </a:lnSpc>
                <a:spcBef>
                  <a:spcPct val="0"/>
                </a:spcBef>
                <a:spcAft>
                  <a:spcPct val="35000"/>
                </a:spcAft>
                <a:buClrTx/>
                <a:buSzTx/>
                <a:buFontTx/>
                <a:buNone/>
                <a:tabLst/>
                <a:defRPr/>
              </a:pPr>
              <a:r>
                <a:rPr kumimoji="0" lang="en-US" sz="1500" b="0" i="0" u="none" strike="noStrike" kern="1200" cap="none" spc="0" normalizeH="0" baseline="0" noProof="0" dirty="0">
                  <a:ln>
                    <a:noFill/>
                  </a:ln>
                  <a:effectLst/>
                  <a:uLnTx/>
                  <a:uFillTx/>
                  <a:latin typeface="Calibri" panose="020F0502020204030204"/>
                  <a:ea typeface="+mn-ea"/>
                  <a:cs typeface="+mn-cs"/>
                </a:rPr>
                <a:t>No Day-to-Day Control</a:t>
              </a:r>
            </a:p>
          </p:txBody>
        </p:sp>
      </p:grpSp>
      <p:grpSp>
        <p:nvGrpSpPr>
          <p:cNvPr id="45" name="Group 44"/>
          <p:cNvGrpSpPr/>
          <p:nvPr/>
        </p:nvGrpSpPr>
        <p:grpSpPr>
          <a:xfrm>
            <a:off x="7319103" y="3407106"/>
            <a:ext cx="2123783" cy="1156194"/>
            <a:chOff x="8378670" y="2991525"/>
            <a:chExt cx="2123783" cy="1156194"/>
          </a:xfrm>
          <a:solidFill>
            <a:schemeClr val="accent3">
              <a:lumMod val="40000"/>
              <a:lumOff val="60000"/>
            </a:schemeClr>
          </a:solidFill>
        </p:grpSpPr>
        <p:sp>
          <p:nvSpPr>
            <p:cNvPr id="46" name="Rectangle 45"/>
            <p:cNvSpPr/>
            <p:nvPr/>
          </p:nvSpPr>
          <p:spPr>
            <a:xfrm>
              <a:off x="8378670" y="2991525"/>
              <a:ext cx="2123783" cy="1061891"/>
            </a:xfrm>
            <a:prstGeom prst="rect">
              <a:avLst/>
            </a:prstGeom>
            <a:grpFill/>
            <a:ln w="12700" cap="flat" cmpd="sng" algn="ctr">
              <a:solidFill>
                <a:sysClr val="window" lastClr="FFFFFF">
                  <a:hueOff val="0"/>
                  <a:satOff val="0"/>
                  <a:lumOff val="0"/>
                  <a:alphaOff val="0"/>
                </a:sysClr>
              </a:solidFill>
              <a:prstDash val="solid"/>
              <a:miter lim="800000"/>
            </a:ln>
            <a:effectLst/>
          </p:spPr>
        </p:sp>
        <p:sp>
          <p:nvSpPr>
            <p:cNvPr id="47" name="TextBox 46"/>
            <p:cNvSpPr txBox="1"/>
            <p:nvPr/>
          </p:nvSpPr>
          <p:spPr>
            <a:xfrm>
              <a:off x="8378670" y="3085828"/>
              <a:ext cx="2123783" cy="1061891"/>
            </a:xfrm>
            <a:prstGeom prst="rect">
              <a:avLst/>
            </a:prstGeom>
            <a:grpFill/>
            <a:ln>
              <a:noFill/>
            </a:ln>
            <a:effectLst/>
          </p:spPr>
          <p:txBody>
            <a:bodyPr spcFirstLastPara="0" vert="horz" wrap="square" lIns="9525" tIns="9525" rIns="9525" bIns="9525" numCol="1" spcCol="1270" anchor="ctr" anchorCtr="0">
              <a:noAutofit/>
            </a:bodyPr>
            <a:lstStyle/>
            <a:p>
              <a:pPr marL="0" marR="0" lvl="0" indent="0" algn="ctr" defTabSz="666750" eaLnBrk="1" fontAlgn="auto" latinLnBrk="0" hangingPunct="1">
                <a:lnSpc>
                  <a:spcPct val="90000"/>
                </a:lnSpc>
                <a:spcBef>
                  <a:spcPct val="0"/>
                </a:spcBef>
                <a:spcAft>
                  <a:spcPct val="35000"/>
                </a:spcAft>
                <a:buClrTx/>
                <a:buSzTx/>
                <a:buFontTx/>
                <a:buNone/>
                <a:tabLst/>
                <a:defRPr/>
              </a:pPr>
              <a:r>
                <a:rPr kumimoji="0" lang="en-US" sz="1500" b="0" i="0" u="none" strike="noStrike" kern="1200" cap="none" spc="0" normalizeH="0" baseline="0" noProof="0" dirty="0">
                  <a:ln>
                    <a:noFill/>
                  </a:ln>
                  <a:effectLst/>
                  <a:uLnTx/>
                  <a:uFillTx/>
                  <a:latin typeface="Calibri" panose="020F0502020204030204"/>
                  <a:ea typeface="+mn-ea"/>
                  <a:cs typeface="+mn-cs"/>
                </a:rPr>
                <a:t>Kentucky Avenue, Inc.</a:t>
              </a:r>
            </a:p>
            <a:p>
              <a:pPr marL="0" marR="0" lvl="0" indent="0" algn="ctr" defTabSz="666750" eaLnBrk="1" fontAlgn="auto" latinLnBrk="0" hangingPunct="1">
                <a:lnSpc>
                  <a:spcPct val="90000"/>
                </a:lnSpc>
                <a:spcBef>
                  <a:spcPct val="0"/>
                </a:spcBef>
                <a:spcAft>
                  <a:spcPct val="35000"/>
                </a:spcAft>
                <a:buClrTx/>
                <a:buSzTx/>
                <a:buFontTx/>
                <a:buNone/>
                <a:tabLst/>
                <a:defRPr/>
              </a:pPr>
              <a:r>
                <a:rPr kumimoji="0" lang="en-US" sz="1500" b="0" i="0" u="none" strike="noStrike" kern="1200" cap="none" spc="0" normalizeH="0" baseline="0" noProof="0" dirty="0">
                  <a:ln>
                    <a:noFill/>
                  </a:ln>
                  <a:effectLst/>
                  <a:uLnTx/>
                  <a:uFillTx/>
                  <a:latin typeface="Calibri" panose="020F0502020204030204"/>
                  <a:ea typeface="+mn-ea"/>
                  <a:cs typeface="+mn-cs"/>
                </a:rPr>
                <a:t>50% Member, </a:t>
              </a:r>
            </a:p>
            <a:p>
              <a:pPr marL="0" marR="0" lvl="0" indent="0" algn="ctr" defTabSz="666750" eaLnBrk="1" fontAlgn="auto" latinLnBrk="0" hangingPunct="1">
                <a:lnSpc>
                  <a:spcPct val="90000"/>
                </a:lnSpc>
                <a:spcBef>
                  <a:spcPct val="0"/>
                </a:spcBef>
                <a:spcAft>
                  <a:spcPct val="35000"/>
                </a:spcAft>
                <a:buClrTx/>
                <a:buSzTx/>
                <a:buFontTx/>
                <a:buNone/>
                <a:tabLst/>
                <a:defRPr/>
              </a:pPr>
              <a:r>
                <a:rPr kumimoji="0" lang="en-US" sz="1500" b="0" i="0" u="none" strike="noStrike" kern="1200" cap="none" spc="0" normalizeH="0" baseline="0" noProof="0" dirty="0">
                  <a:ln>
                    <a:noFill/>
                  </a:ln>
                  <a:effectLst/>
                  <a:uLnTx/>
                  <a:uFillTx/>
                  <a:latin typeface="Calibri" panose="020F0502020204030204"/>
                  <a:ea typeface="+mn-ea"/>
                  <a:cs typeface="+mn-cs"/>
                </a:rPr>
                <a:t>person B, President/CEO</a:t>
              </a:r>
            </a:p>
          </p:txBody>
        </p:sp>
      </p:grpSp>
      <p:cxnSp>
        <p:nvCxnSpPr>
          <p:cNvPr id="4" name="Straight Connector 3"/>
          <p:cNvCxnSpPr/>
          <p:nvPr/>
        </p:nvCxnSpPr>
        <p:spPr>
          <a:xfrm>
            <a:off x="4251171" y="3049167"/>
            <a:ext cx="0" cy="357939"/>
          </a:xfrm>
          <a:prstGeom prst="line">
            <a:avLst/>
          </a:prstGeom>
        </p:spPr>
        <p:style>
          <a:lnRef idx="2">
            <a:schemeClr val="accent1"/>
          </a:lnRef>
          <a:fillRef idx="0">
            <a:schemeClr val="accent1"/>
          </a:fillRef>
          <a:effectRef idx="1">
            <a:schemeClr val="accent1"/>
          </a:effectRef>
          <a:fontRef idx="minor">
            <a:schemeClr val="tx1"/>
          </a:fontRef>
        </p:style>
      </p:cxnSp>
      <p:cxnSp>
        <p:nvCxnSpPr>
          <p:cNvPr id="60" name="Straight Connector 59"/>
          <p:cNvCxnSpPr/>
          <p:nvPr/>
        </p:nvCxnSpPr>
        <p:spPr>
          <a:xfrm>
            <a:off x="7964605" y="3061142"/>
            <a:ext cx="0" cy="428292"/>
          </a:xfrm>
          <a:prstGeom prst="line">
            <a:avLst/>
          </a:prstGeom>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a:off x="3531476" y="4416575"/>
            <a:ext cx="0" cy="376142"/>
          </a:xfrm>
          <a:prstGeom prst="line">
            <a:avLst/>
          </a:prstGeom>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a:off x="1030014" y="4761186"/>
            <a:ext cx="6599511" cy="31531"/>
          </a:xfrm>
          <a:prstGeom prst="line">
            <a:avLst/>
          </a:prstGeom>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a:off x="1030014" y="4761186"/>
            <a:ext cx="0" cy="270208"/>
          </a:xfrm>
          <a:prstGeom prst="line">
            <a:avLst/>
          </a:prstGeom>
        </p:spPr>
        <p:style>
          <a:lnRef idx="2">
            <a:schemeClr val="accent1"/>
          </a:lnRef>
          <a:fillRef idx="0">
            <a:schemeClr val="accent1"/>
          </a:fillRef>
          <a:effectRef idx="1">
            <a:schemeClr val="accent1"/>
          </a:effectRef>
          <a:fontRef idx="minor">
            <a:schemeClr val="tx1"/>
          </a:fontRef>
        </p:style>
      </p:cxnSp>
      <p:cxnSp>
        <p:nvCxnSpPr>
          <p:cNvPr id="18" name="Straight Connector 17"/>
          <p:cNvCxnSpPr>
            <a:endCxn id="49" idx="0"/>
          </p:cNvCxnSpPr>
          <p:nvPr/>
        </p:nvCxnSpPr>
        <p:spPr>
          <a:xfrm>
            <a:off x="4326565" y="4774514"/>
            <a:ext cx="1" cy="230128"/>
          </a:xfrm>
          <a:prstGeom prst="line">
            <a:avLst/>
          </a:prstGeom>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7623115" y="4783616"/>
            <a:ext cx="1" cy="246681"/>
          </a:xfrm>
          <a:prstGeom prst="line">
            <a:avLst/>
          </a:prstGeom>
        </p:spPr>
        <p:style>
          <a:lnRef idx="2">
            <a:schemeClr val="accent1"/>
          </a:lnRef>
          <a:fillRef idx="0">
            <a:schemeClr val="accent1"/>
          </a:fillRef>
          <a:effectRef idx="1">
            <a:schemeClr val="accent1"/>
          </a:effectRef>
          <a:fontRef idx="minor">
            <a:schemeClr val="tx1"/>
          </a:fontRef>
        </p:style>
      </p:cxnSp>
      <p:cxnSp>
        <p:nvCxnSpPr>
          <p:cNvPr id="61" name="Straight Connector 60"/>
          <p:cNvCxnSpPr/>
          <p:nvPr/>
        </p:nvCxnSpPr>
        <p:spPr>
          <a:xfrm>
            <a:off x="4251171" y="3049167"/>
            <a:ext cx="0" cy="219550"/>
          </a:xfrm>
          <a:prstGeom prst="line">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1241754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635BF7B-F4BA-064F-8313-92D42CD4D709}" type="slidenum">
              <a:rPr lang="en-US" smtClean="0"/>
              <a:t>23</a:t>
            </a:fld>
            <a:endParaRPr lang="en-US"/>
          </a:p>
        </p:txBody>
      </p:sp>
      <p:sp>
        <p:nvSpPr>
          <p:cNvPr id="43" name="Straight Connector 6"/>
          <p:cNvSpPr/>
          <p:nvPr/>
        </p:nvSpPr>
        <p:spPr>
          <a:xfrm>
            <a:off x="6051457" y="2642484"/>
            <a:ext cx="91440" cy="271738"/>
          </a:xfrm>
          <a:custGeom>
            <a:avLst/>
            <a:gdLst/>
            <a:ahLst/>
            <a:cxnLst/>
            <a:rect l="0" t="0" r="0" b="0"/>
            <a:pathLst>
              <a:path>
                <a:moveTo>
                  <a:pt x="50170" y="0"/>
                </a:moveTo>
                <a:lnTo>
                  <a:pt x="50170" y="130568"/>
                </a:lnTo>
                <a:lnTo>
                  <a:pt x="45720" y="130568"/>
                </a:lnTo>
                <a:lnTo>
                  <a:pt x="45720" y="271738"/>
                </a:lnTo>
              </a:path>
            </a:pathLst>
          </a:custGeom>
          <a:noFill/>
          <a:ln w="12700" cap="flat" cmpd="sng" algn="ctr">
            <a:solidFill>
              <a:srgbClr val="5B9BD5">
                <a:shade val="80000"/>
                <a:hueOff val="0"/>
                <a:satOff val="0"/>
                <a:lumOff val="0"/>
                <a:alphaOff val="0"/>
              </a:srgbClr>
            </a:solidFill>
            <a:prstDash val="solid"/>
            <a:miter lim="800000"/>
          </a:ln>
          <a:effectLst/>
        </p:spPr>
      </p:sp>
      <p:sp>
        <p:nvSpPr>
          <p:cNvPr id="47" name="Straight Connector 10"/>
          <p:cNvSpPr/>
          <p:nvPr/>
        </p:nvSpPr>
        <p:spPr>
          <a:xfrm>
            <a:off x="3664380" y="990990"/>
            <a:ext cx="91440" cy="282339"/>
          </a:xfrm>
          <a:custGeom>
            <a:avLst/>
            <a:gdLst/>
            <a:ahLst/>
            <a:cxnLst/>
            <a:rect l="0" t="0" r="0" b="0"/>
            <a:pathLst>
              <a:path>
                <a:moveTo>
                  <a:pt x="45720" y="0"/>
                </a:moveTo>
                <a:lnTo>
                  <a:pt x="45720" y="282339"/>
                </a:lnTo>
              </a:path>
            </a:pathLst>
          </a:custGeom>
          <a:noFill/>
          <a:ln w="12700" cap="flat" cmpd="sng" algn="ctr">
            <a:solidFill>
              <a:srgbClr val="5B9BD5">
                <a:shade val="60000"/>
                <a:hueOff val="0"/>
                <a:satOff val="0"/>
                <a:lumOff val="0"/>
                <a:alphaOff val="0"/>
              </a:srgbClr>
            </a:solidFill>
            <a:prstDash val="solid"/>
            <a:miter lim="800000"/>
          </a:ln>
          <a:effectLst/>
        </p:spPr>
      </p:sp>
      <p:grpSp>
        <p:nvGrpSpPr>
          <p:cNvPr id="48" name="Group 47"/>
          <p:cNvGrpSpPr/>
          <p:nvPr/>
        </p:nvGrpSpPr>
        <p:grpSpPr>
          <a:xfrm>
            <a:off x="2502568" y="318752"/>
            <a:ext cx="2408136" cy="672238"/>
            <a:chOff x="3119691" y="2552"/>
            <a:chExt cx="1344476" cy="672238"/>
          </a:xfrm>
        </p:grpSpPr>
        <p:sp>
          <p:nvSpPr>
            <p:cNvPr id="73" name="Rectangle 72"/>
            <p:cNvSpPr/>
            <p:nvPr/>
          </p:nvSpPr>
          <p:spPr>
            <a:xfrm>
              <a:off x="3119691" y="2552"/>
              <a:ext cx="1344476" cy="672238"/>
            </a:xfrm>
            <a:prstGeom prst="rect">
              <a:avLst/>
            </a:prstGeom>
            <a:solidFill>
              <a:srgbClr val="5B9BD5">
                <a:hueOff val="0"/>
                <a:satOff val="0"/>
                <a:lumOff val="0"/>
                <a:alphaOff val="0"/>
              </a:srgbClr>
            </a:solidFill>
            <a:ln w="12700" cap="flat" cmpd="sng" algn="ctr">
              <a:solidFill>
                <a:sysClr val="window" lastClr="FFFFFF">
                  <a:hueOff val="0"/>
                  <a:satOff val="0"/>
                  <a:lumOff val="0"/>
                  <a:alphaOff val="0"/>
                </a:sysClr>
              </a:solidFill>
              <a:prstDash val="solid"/>
              <a:miter lim="800000"/>
            </a:ln>
            <a:effectLst/>
          </p:spPr>
        </p:sp>
        <p:sp>
          <p:nvSpPr>
            <p:cNvPr id="74" name="TextBox 73"/>
            <p:cNvSpPr txBox="1"/>
            <p:nvPr/>
          </p:nvSpPr>
          <p:spPr>
            <a:xfrm>
              <a:off x="3119691" y="2552"/>
              <a:ext cx="1344476" cy="672238"/>
            </a:xfrm>
            <a:prstGeom prst="rect">
              <a:avLst/>
            </a:prstGeom>
            <a:solidFill>
              <a:schemeClr val="accent2">
                <a:lumMod val="40000"/>
                <a:lumOff val="60000"/>
              </a:schemeClr>
            </a:solidFill>
            <a:ln>
              <a:noFill/>
            </a:ln>
            <a:effectLst/>
          </p:spPr>
          <p:txBody>
            <a:bodyPr spcFirstLastPara="0" vert="horz" wrap="square" lIns="4445" tIns="4445" rIns="4445" bIns="4445" numCol="1" spcCol="1270" anchor="ctr" anchorCtr="0">
              <a:noAutofit/>
            </a:bodyPr>
            <a:lstStyle/>
            <a:p>
              <a:pPr marL="0" marR="0" lvl="0" indent="0" algn="ctr" defTabSz="311150" eaLnBrk="1" fontAlgn="auto" latinLnBrk="0" hangingPunct="1">
                <a:lnSpc>
                  <a:spcPct val="90000"/>
                </a:lnSpc>
                <a:spcBef>
                  <a:spcPct val="0"/>
                </a:spcBef>
                <a:spcAft>
                  <a:spcPct val="35000"/>
                </a:spcAft>
                <a:buClrTx/>
                <a:buSzTx/>
                <a:buFontTx/>
                <a:buNone/>
                <a:tabLst/>
                <a:defRPr/>
              </a:pPr>
              <a:r>
                <a:rPr kumimoji="0" lang="en-US" sz="1200" b="0" i="0" u="none" strike="noStrike" kern="1200" cap="none" spc="0" normalizeH="0" baseline="0" noProof="0" dirty="0">
                  <a:ln>
                    <a:noFill/>
                  </a:ln>
                  <a:effectLst/>
                  <a:uLnTx/>
                  <a:uFillTx/>
                  <a:latin typeface="Calibri" panose="020F0502020204030204"/>
                  <a:ea typeface="+mn-ea"/>
                  <a:cs typeface="+mn-cs"/>
                </a:rPr>
                <a:t>Virginia Avenue, LLC</a:t>
              </a:r>
            </a:p>
            <a:p>
              <a:pPr marL="0" marR="0" lvl="0" indent="0" algn="ctr" defTabSz="311150" eaLnBrk="1" fontAlgn="auto" latinLnBrk="0" hangingPunct="1">
                <a:lnSpc>
                  <a:spcPct val="90000"/>
                </a:lnSpc>
                <a:spcBef>
                  <a:spcPct val="0"/>
                </a:spcBef>
                <a:spcAft>
                  <a:spcPct val="35000"/>
                </a:spcAft>
                <a:buClrTx/>
                <a:buSzTx/>
                <a:buFontTx/>
                <a:buNone/>
                <a:tabLst/>
                <a:defRPr/>
              </a:pPr>
              <a:r>
                <a:rPr kumimoji="0" lang="en-US" sz="1200" b="0" i="0" u="none" strike="noStrike" kern="1200" cap="none" spc="0" normalizeH="0" baseline="0" noProof="0" dirty="0">
                  <a:ln>
                    <a:noFill/>
                  </a:ln>
                  <a:effectLst/>
                  <a:uLnTx/>
                  <a:uFillTx/>
                  <a:latin typeface="Calibri" panose="020F0502020204030204"/>
                  <a:ea typeface="+mn-ea"/>
                  <a:cs typeface="+mn-cs"/>
                </a:rPr>
                <a:t>Person A, President, Person B, Vice-President, Person C, Secretary</a:t>
              </a:r>
            </a:p>
          </p:txBody>
        </p:sp>
      </p:grpSp>
      <p:grpSp>
        <p:nvGrpSpPr>
          <p:cNvPr id="49" name="Group 48"/>
          <p:cNvGrpSpPr/>
          <p:nvPr/>
        </p:nvGrpSpPr>
        <p:grpSpPr>
          <a:xfrm>
            <a:off x="2502568" y="1126671"/>
            <a:ext cx="2408136" cy="818897"/>
            <a:chOff x="3119691" y="957130"/>
            <a:chExt cx="1344476" cy="672238"/>
          </a:xfrm>
        </p:grpSpPr>
        <p:sp>
          <p:nvSpPr>
            <p:cNvPr id="71" name="Rectangle 70"/>
            <p:cNvSpPr/>
            <p:nvPr/>
          </p:nvSpPr>
          <p:spPr>
            <a:xfrm>
              <a:off x="3119691" y="957130"/>
              <a:ext cx="1344476" cy="672238"/>
            </a:xfrm>
            <a:prstGeom prst="rect">
              <a:avLst/>
            </a:prstGeom>
            <a:solidFill>
              <a:srgbClr val="5B9BD5">
                <a:hueOff val="0"/>
                <a:satOff val="0"/>
                <a:lumOff val="0"/>
                <a:alphaOff val="0"/>
              </a:srgbClr>
            </a:solidFill>
            <a:ln w="12700" cap="flat" cmpd="sng" algn="ctr">
              <a:solidFill>
                <a:sysClr val="window" lastClr="FFFFFF">
                  <a:hueOff val="0"/>
                  <a:satOff val="0"/>
                  <a:lumOff val="0"/>
                  <a:alphaOff val="0"/>
                </a:sysClr>
              </a:solidFill>
              <a:prstDash val="solid"/>
              <a:miter lim="800000"/>
            </a:ln>
            <a:effectLst/>
          </p:spPr>
        </p:sp>
        <p:sp>
          <p:nvSpPr>
            <p:cNvPr id="72" name="TextBox 71"/>
            <p:cNvSpPr txBox="1"/>
            <p:nvPr/>
          </p:nvSpPr>
          <p:spPr>
            <a:xfrm>
              <a:off x="3119691" y="957130"/>
              <a:ext cx="1344476" cy="672238"/>
            </a:xfrm>
            <a:prstGeom prst="rect">
              <a:avLst/>
            </a:prstGeom>
            <a:solidFill>
              <a:schemeClr val="accent3">
                <a:lumMod val="40000"/>
                <a:lumOff val="60000"/>
              </a:schemeClr>
            </a:solidFill>
            <a:ln>
              <a:noFill/>
            </a:ln>
            <a:effectLst/>
          </p:spPr>
          <p:txBody>
            <a:bodyPr spcFirstLastPara="0" vert="horz" wrap="square" lIns="4445" tIns="4445" rIns="4445" bIns="4445" numCol="1" spcCol="1270" anchor="ctr" anchorCtr="0">
              <a:noAutofit/>
            </a:bodyPr>
            <a:lstStyle/>
            <a:p>
              <a:pPr marL="0" marR="0" lvl="0" indent="0" algn="ctr" defTabSz="311150" eaLnBrk="1" fontAlgn="auto" latinLnBrk="0" hangingPunct="1">
                <a:lnSpc>
                  <a:spcPct val="90000"/>
                </a:lnSpc>
                <a:spcBef>
                  <a:spcPct val="0"/>
                </a:spcBef>
                <a:spcAft>
                  <a:spcPct val="35000"/>
                </a:spcAft>
                <a:buClrTx/>
                <a:buSzTx/>
                <a:buFontTx/>
                <a:buNone/>
                <a:tabLst/>
                <a:defRPr/>
              </a:pPr>
              <a:r>
                <a:rPr kumimoji="0" lang="en-US" sz="1200" b="0" i="0" u="none" strike="noStrike" kern="1200" cap="none" spc="0" normalizeH="0" baseline="0" noProof="0" dirty="0">
                  <a:ln>
                    <a:noFill/>
                  </a:ln>
                  <a:effectLst/>
                  <a:uLnTx/>
                  <a:uFillTx/>
                  <a:latin typeface="Calibri" panose="020F0502020204030204"/>
                  <a:ea typeface="+mn-ea"/>
                  <a:cs typeface="+mn-cs"/>
                </a:rPr>
                <a:t>St. James Place, LLC</a:t>
              </a:r>
            </a:p>
            <a:p>
              <a:pPr marL="0" marR="0" lvl="0" indent="0" algn="ctr" defTabSz="311150" eaLnBrk="1" fontAlgn="auto" latinLnBrk="0" hangingPunct="1">
                <a:lnSpc>
                  <a:spcPct val="90000"/>
                </a:lnSpc>
                <a:spcBef>
                  <a:spcPct val="0"/>
                </a:spcBef>
                <a:spcAft>
                  <a:spcPct val="35000"/>
                </a:spcAft>
                <a:buClrTx/>
                <a:buSzTx/>
                <a:buFontTx/>
                <a:buNone/>
                <a:tabLst/>
                <a:defRPr/>
              </a:pPr>
              <a:r>
                <a:rPr kumimoji="0" lang="en-US" sz="1200" b="0" i="0" u="none" strike="noStrike" kern="1200" cap="none" spc="0" normalizeH="0" baseline="0" noProof="0" dirty="0">
                  <a:ln>
                    <a:noFill/>
                  </a:ln>
                  <a:effectLst/>
                  <a:uLnTx/>
                  <a:uFillTx/>
                  <a:latin typeface="Calibri" panose="020F0502020204030204"/>
                  <a:ea typeface="+mn-ea"/>
                  <a:cs typeface="+mn-cs"/>
                </a:rPr>
                <a:t>100% Member</a:t>
              </a:r>
            </a:p>
            <a:p>
              <a:pPr marL="0" marR="0" lvl="0" indent="0" algn="ctr" defTabSz="311150" eaLnBrk="1" fontAlgn="auto" latinLnBrk="0" hangingPunct="1">
                <a:lnSpc>
                  <a:spcPct val="90000"/>
                </a:lnSpc>
                <a:spcBef>
                  <a:spcPct val="0"/>
                </a:spcBef>
                <a:spcAft>
                  <a:spcPct val="35000"/>
                </a:spcAft>
                <a:buClrTx/>
                <a:buSzTx/>
                <a:buFontTx/>
                <a:buNone/>
                <a:tabLst/>
                <a:defRPr/>
              </a:pPr>
              <a:r>
                <a:rPr kumimoji="0" lang="en-US" sz="1200" b="0" i="0" u="none" strike="noStrike" kern="1200" cap="none" spc="0" normalizeH="0" baseline="0" noProof="0" dirty="0">
                  <a:ln>
                    <a:noFill/>
                  </a:ln>
                  <a:effectLst/>
                  <a:uLnTx/>
                  <a:uFillTx/>
                  <a:latin typeface="Calibri" panose="020F0502020204030204"/>
                  <a:ea typeface="+mn-ea"/>
                  <a:cs typeface="+mn-cs"/>
                </a:rPr>
                <a:t>Person A, President, Person B, Vice-President, Person C, Secretary</a:t>
              </a:r>
            </a:p>
          </p:txBody>
        </p:sp>
      </p:grpSp>
      <p:sp>
        <p:nvSpPr>
          <p:cNvPr id="70" name="TextBox 69"/>
          <p:cNvSpPr txBox="1"/>
          <p:nvPr/>
        </p:nvSpPr>
        <p:spPr>
          <a:xfrm>
            <a:off x="113320" y="2346450"/>
            <a:ext cx="2237874" cy="911580"/>
          </a:xfrm>
          <a:prstGeom prst="rect">
            <a:avLst/>
          </a:prstGeom>
          <a:solidFill>
            <a:schemeClr val="accent3">
              <a:lumMod val="40000"/>
              <a:lumOff val="60000"/>
            </a:schemeClr>
          </a:solidFill>
          <a:ln>
            <a:noFill/>
          </a:ln>
          <a:effectLst/>
        </p:spPr>
        <p:txBody>
          <a:bodyPr spcFirstLastPara="0" vert="horz" wrap="square" lIns="4445" tIns="4445" rIns="4445" bIns="4445" numCol="1" spcCol="1270" anchor="ctr" anchorCtr="0">
            <a:noAutofit/>
          </a:bodyPr>
          <a:lstStyle/>
          <a:p>
            <a:pPr marL="0" marR="0" lvl="0" indent="0" algn="ctr" defTabSz="311150" eaLnBrk="1" fontAlgn="auto" latinLnBrk="0" hangingPunct="1">
              <a:lnSpc>
                <a:spcPct val="90000"/>
              </a:lnSpc>
              <a:spcBef>
                <a:spcPct val="0"/>
              </a:spcBef>
              <a:spcAft>
                <a:spcPct val="35000"/>
              </a:spcAft>
              <a:buClrTx/>
              <a:buSzTx/>
              <a:buFontTx/>
              <a:buNone/>
              <a:tabLst/>
              <a:defRPr/>
            </a:pPr>
            <a:r>
              <a:rPr kumimoji="0" lang="en-US" sz="1050" b="0" i="0" u="none" strike="noStrike" kern="1200" cap="none" spc="0" normalizeH="0" baseline="0" noProof="0" dirty="0">
                <a:ln>
                  <a:noFill/>
                </a:ln>
                <a:effectLst/>
                <a:uLnTx/>
                <a:uFillTx/>
                <a:latin typeface="Calibri" panose="020F0502020204030204"/>
                <a:ea typeface="+mn-ea"/>
                <a:cs typeface="+mn-cs"/>
              </a:rPr>
              <a:t>Pacific Avenue, LLC</a:t>
            </a:r>
          </a:p>
          <a:p>
            <a:pPr marL="0" marR="0" lvl="0" indent="0" algn="ctr" defTabSz="311150" eaLnBrk="1" fontAlgn="auto" latinLnBrk="0" hangingPunct="1">
              <a:lnSpc>
                <a:spcPct val="90000"/>
              </a:lnSpc>
              <a:spcBef>
                <a:spcPct val="0"/>
              </a:spcBef>
              <a:spcAft>
                <a:spcPct val="35000"/>
              </a:spcAft>
              <a:buClrTx/>
              <a:buSzTx/>
              <a:buFontTx/>
              <a:buNone/>
              <a:tabLst/>
              <a:defRPr/>
            </a:pPr>
            <a:r>
              <a:rPr kumimoji="0" lang="en-US" sz="1050" b="0" i="0" u="none" strike="noStrike" kern="1200" cap="none" spc="0" normalizeH="0" baseline="0" noProof="0" dirty="0">
                <a:ln>
                  <a:noFill/>
                </a:ln>
                <a:effectLst/>
                <a:uLnTx/>
                <a:uFillTx/>
                <a:latin typeface="Calibri" panose="020F0502020204030204"/>
                <a:ea typeface="+mn-ea"/>
                <a:cs typeface="+mn-cs"/>
              </a:rPr>
              <a:t>1% Managing Member </a:t>
            </a:r>
          </a:p>
          <a:p>
            <a:pPr marL="0" marR="0" lvl="0" indent="0" algn="ctr" defTabSz="311150" eaLnBrk="1" fontAlgn="auto" latinLnBrk="0" hangingPunct="1">
              <a:lnSpc>
                <a:spcPct val="90000"/>
              </a:lnSpc>
              <a:spcBef>
                <a:spcPct val="0"/>
              </a:spcBef>
              <a:spcAft>
                <a:spcPct val="35000"/>
              </a:spcAft>
              <a:buClrTx/>
              <a:buSzTx/>
              <a:buFontTx/>
              <a:buNone/>
              <a:tabLst/>
              <a:defRPr/>
            </a:pPr>
            <a:r>
              <a:rPr kumimoji="0" lang="en-US" sz="1050" b="0" i="0" u="none" strike="noStrike" kern="1200" cap="none" spc="0" normalizeH="0" baseline="0" noProof="0" dirty="0">
                <a:ln>
                  <a:noFill/>
                </a:ln>
                <a:effectLst/>
                <a:uLnTx/>
                <a:uFillTx/>
                <a:latin typeface="Calibri" panose="020F0502020204030204"/>
                <a:ea typeface="+mn-ea"/>
                <a:cs typeface="+mn-cs"/>
              </a:rPr>
              <a:t>Person A, President and 100% Managing Member </a:t>
            </a:r>
          </a:p>
        </p:txBody>
      </p:sp>
      <p:sp>
        <p:nvSpPr>
          <p:cNvPr id="67" name="Rectangle 66"/>
          <p:cNvSpPr/>
          <p:nvPr/>
        </p:nvSpPr>
        <p:spPr>
          <a:xfrm>
            <a:off x="482762" y="3516831"/>
            <a:ext cx="1344476" cy="672238"/>
          </a:xfrm>
          <a:prstGeom prst="rect">
            <a:avLst/>
          </a:prstGeom>
          <a:solidFill>
            <a:schemeClr val="tx2">
              <a:lumMod val="40000"/>
              <a:lumOff val="60000"/>
            </a:schemeClr>
          </a:solidFill>
          <a:ln w="12700" cap="flat" cmpd="sng" algn="ctr">
            <a:solidFill>
              <a:sysClr val="window" lastClr="FFFFFF">
                <a:hueOff val="0"/>
                <a:satOff val="0"/>
                <a:lumOff val="0"/>
                <a:alphaOff val="0"/>
              </a:sysClr>
            </a:solidFill>
            <a:prstDash val="solid"/>
            <a:miter lim="800000"/>
          </a:ln>
          <a:effectLst/>
        </p:spPr>
        <p:txBody>
          <a:bodyPr/>
          <a:lstStyle/>
          <a:p>
            <a:pPr algn="ctr"/>
            <a:r>
              <a:rPr lang="en-US" sz="1100" dirty="0"/>
              <a:t>Person A,</a:t>
            </a:r>
          </a:p>
          <a:p>
            <a:pPr algn="ctr"/>
            <a:r>
              <a:rPr lang="en-US" sz="1100" dirty="0"/>
              <a:t>100% Managing Member</a:t>
            </a:r>
          </a:p>
        </p:txBody>
      </p:sp>
      <p:sp>
        <p:nvSpPr>
          <p:cNvPr id="66" name="TextBox 65"/>
          <p:cNvSpPr txBox="1"/>
          <p:nvPr/>
        </p:nvSpPr>
        <p:spPr>
          <a:xfrm>
            <a:off x="3919373" y="2327053"/>
            <a:ext cx="2605227" cy="878419"/>
          </a:xfrm>
          <a:prstGeom prst="rect">
            <a:avLst/>
          </a:prstGeom>
          <a:solidFill>
            <a:schemeClr val="accent3">
              <a:lumMod val="40000"/>
              <a:lumOff val="60000"/>
            </a:schemeClr>
          </a:solidFill>
          <a:ln>
            <a:noFill/>
          </a:ln>
          <a:effectLst/>
        </p:spPr>
        <p:txBody>
          <a:bodyPr spcFirstLastPara="0" vert="horz" wrap="square" lIns="4445" tIns="4445" rIns="4445" bIns="4445" numCol="1" spcCol="1270" anchor="ctr" anchorCtr="0">
            <a:noAutofit/>
          </a:bodyPr>
          <a:lstStyle/>
          <a:p>
            <a:pPr marL="0" marR="0" lvl="0" indent="0" algn="ctr" defTabSz="311150" eaLnBrk="1" fontAlgn="auto" latinLnBrk="0" hangingPunct="1">
              <a:lnSpc>
                <a:spcPct val="90000"/>
              </a:lnSpc>
              <a:spcBef>
                <a:spcPct val="0"/>
              </a:spcBef>
              <a:spcAft>
                <a:spcPct val="35000"/>
              </a:spcAft>
              <a:buClrTx/>
              <a:buSzTx/>
              <a:buFontTx/>
              <a:buNone/>
              <a:tabLst/>
              <a:defRPr/>
            </a:pPr>
            <a:r>
              <a:rPr kumimoji="0" lang="en-US" sz="1000" b="0" i="0" u="none" strike="noStrike" kern="1200" cap="none" spc="0" normalizeH="0" baseline="0" noProof="0" dirty="0">
                <a:ln>
                  <a:noFill/>
                </a:ln>
                <a:effectLst/>
                <a:uLnTx/>
                <a:uFillTx/>
                <a:latin typeface="Calibri" panose="020F0502020204030204"/>
                <a:ea typeface="+mn-ea"/>
                <a:cs typeface="+mn-cs"/>
              </a:rPr>
              <a:t>North Carolina Avenue, LLC</a:t>
            </a:r>
          </a:p>
          <a:p>
            <a:pPr marL="0" marR="0" lvl="0" indent="0" algn="ctr" defTabSz="311150" eaLnBrk="1" fontAlgn="auto" latinLnBrk="0" hangingPunct="1">
              <a:lnSpc>
                <a:spcPct val="90000"/>
              </a:lnSpc>
              <a:spcBef>
                <a:spcPct val="0"/>
              </a:spcBef>
              <a:spcAft>
                <a:spcPct val="35000"/>
              </a:spcAft>
              <a:buClrTx/>
              <a:buSzTx/>
              <a:buFontTx/>
              <a:buNone/>
              <a:tabLst/>
              <a:defRPr/>
            </a:pPr>
            <a:r>
              <a:rPr kumimoji="0" lang="en-US" sz="1000" b="0" i="0" u="none" strike="noStrike" kern="1200" cap="none" spc="0" normalizeH="0" baseline="0" noProof="0" dirty="0">
                <a:ln>
                  <a:noFill/>
                </a:ln>
                <a:effectLst/>
                <a:uLnTx/>
                <a:uFillTx/>
                <a:latin typeface="Calibri" panose="020F0502020204030204"/>
                <a:ea typeface="+mn-ea"/>
                <a:cs typeface="+mn-cs"/>
              </a:rPr>
              <a:t>99% Investor Member</a:t>
            </a:r>
          </a:p>
          <a:p>
            <a:pPr marL="0" marR="0" lvl="0" indent="0" algn="ctr" defTabSz="311150" eaLnBrk="1" fontAlgn="auto" latinLnBrk="0" hangingPunct="1">
              <a:lnSpc>
                <a:spcPct val="90000"/>
              </a:lnSpc>
              <a:spcBef>
                <a:spcPct val="0"/>
              </a:spcBef>
              <a:spcAft>
                <a:spcPct val="35000"/>
              </a:spcAft>
              <a:buClrTx/>
              <a:buSzTx/>
              <a:buFontTx/>
              <a:buNone/>
              <a:tabLst/>
              <a:defRPr/>
            </a:pPr>
            <a:r>
              <a:rPr kumimoji="0" lang="en-US" sz="1000" b="0" i="0" u="none" strike="noStrike" kern="1200" cap="none" spc="0" normalizeH="0" baseline="0" noProof="0" dirty="0">
                <a:ln>
                  <a:noFill/>
                </a:ln>
                <a:effectLst/>
                <a:uLnTx/>
                <a:uFillTx/>
                <a:latin typeface="Calibri" panose="020F0502020204030204"/>
                <a:ea typeface="+mn-ea"/>
                <a:cs typeface="+mn-cs"/>
              </a:rPr>
              <a:t>Person B, CFO, Person C, President, Person D, Vice-President</a:t>
            </a:r>
          </a:p>
        </p:txBody>
      </p:sp>
      <p:sp>
        <p:nvSpPr>
          <p:cNvPr id="64" name="TextBox 63"/>
          <p:cNvSpPr txBox="1"/>
          <p:nvPr/>
        </p:nvSpPr>
        <p:spPr>
          <a:xfrm>
            <a:off x="4230613" y="3391285"/>
            <a:ext cx="2302124" cy="821996"/>
          </a:xfrm>
          <a:prstGeom prst="rect">
            <a:avLst/>
          </a:prstGeom>
          <a:solidFill>
            <a:schemeClr val="accent3">
              <a:lumMod val="40000"/>
              <a:lumOff val="60000"/>
            </a:schemeClr>
          </a:solidFill>
          <a:ln>
            <a:noFill/>
          </a:ln>
          <a:effectLst/>
        </p:spPr>
        <p:txBody>
          <a:bodyPr spcFirstLastPara="0" vert="horz" wrap="square" lIns="4445" tIns="4445" rIns="4445" bIns="4445" numCol="1" spcCol="1270" anchor="ctr" anchorCtr="0">
            <a:noAutofit/>
          </a:bodyPr>
          <a:lstStyle/>
          <a:p>
            <a:pPr marL="0" marR="0" lvl="0" indent="0" algn="ctr" defTabSz="311150" eaLnBrk="1" fontAlgn="auto" latinLnBrk="0" hangingPunct="1">
              <a:lnSpc>
                <a:spcPct val="90000"/>
              </a:lnSpc>
              <a:spcBef>
                <a:spcPct val="0"/>
              </a:spcBef>
              <a:spcAft>
                <a:spcPct val="35000"/>
              </a:spcAft>
              <a:buClrTx/>
              <a:buSzTx/>
              <a:buFontTx/>
              <a:buNone/>
              <a:tabLst/>
              <a:defRPr/>
            </a:pPr>
            <a:r>
              <a:rPr kumimoji="0" lang="en-US" sz="1100" b="0" i="0" u="none" strike="noStrike" kern="1200" cap="none" spc="0" normalizeH="0" baseline="0" noProof="0" dirty="0">
                <a:ln>
                  <a:noFill/>
                </a:ln>
                <a:effectLst/>
                <a:uLnTx/>
                <a:uFillTx/>
                <a:latin typeface="Calibri" panose="020F0502020204030204"/>
                <a:ea typeface="+mn-ea"/>
                <a:cs typeface="+mn-cs"/>
              </a:rPr>
              <a:t>Vermont Avenue Limited partnership</a:t>
            </a:r>
          </a:p>
          <a:p>
            <a:pPr marL="0" marR="0" lvl="0" indent="0" algn="ctr" defTabSz="311150" eaLnBrk="1" fontAlgn="auto" latinLnBrk="0" hangingPunct="1">
              <a:lnSpc>
                <a:spcPct val="90000"/>
              </a:lnSpc>
              <a:spcBef>
                <a:spcPct val="0"/>
              </a:spcBef>
              <a:spcAft>
                <a:spcPct val="35000"/>
              </a:spcAft>
              <a:buClrTx/>
              <a:buSzTx/>
              <a:buFontTx/>
              <a:buNone/>
              <a:tabLst/>
              <a:defRPr/>
            </a:pPr>
            <a:r>
              <a:rPr kumimoji="0" lang="en-US" sz="1100" b="0" i="0" u="none" strike="noStrike" kern="1200" cap="none" spc="0" normalizeH="0" baseline="0" noProof="0" dirty="0">
                <a:ln>
                  <a:noFill/>
                </a:ln>
                <a:effectLst/>
                <a:uLnTx/>
                <a:uFillTx/>
                <a:latin typeface="Calibri" panose="020F0502020204030204"/>
                <a:ea typeface="+mn-ea"/>
                <a:cs typeface="+mn-cs"/>
              </a:rPr>
              <a:t>100% Sole Member</a:t>
            </a:r>
          </a:p>
          <a:p>
            <a:pPr marL="0" marR="0" lvl="0" indent="0" algn="ctr" defTabSz="311150" eaLnBrk="1" fontAlgn="auto" latinLnBrk="0" hangingPunct="1">
              <a:lnSpc>
                <a:spcPct val="90000"/>
              </a:lnSpc>
              <a:spcBef>
                <a:spcPct val="0"/>
              </a:spcBef>
              <a:spcAft>
                <a:spcPct val="35000"/>
              </a:spcAft>
              <a:buClrTx/>
              <a:buSzTx/>
              <a:buFontTx/>
              <a:buNone/>
              <a:tabLst/>
              <a:defRPr/>
            </a:pPr>
            <a:r>
              <a:rPr kumimoji="0" lang="en-US" sz="1100" b="0" i="0" u="none" strike="noStrike" kern="1200" cap="none" spc="0" normalizeH="0" baseline="0" noProof="0" dirty="0">
                <a:ln>
                  <a:noFill/>
                </a:ln>
                <a:effectLst/>
                <a:uLnTx/>
                <a:uFillTx/>
                <a:latin typeface="Calibri" panose="020F0502020204030204"/>
                <a:ea typeface="+mn-ea"/>
                <a:cs typeface="+mn-cs"/>
              </a:rPr>
              <a:t>Person B, CFO, Person C, President, Person D, Vice-President</a:t>
            </a:r>
          </a:p>
        </p:txBody>
      </p:sp>
      <p:sp>
        <p:nvSpPr>
          <p:cNvPr id="62" name="TextBox 61"/>
          <p:cNvSpPr txBox="1"/>
          <p:nvPr/>
        </p:nvSpPr>
        <p:spPr>
          <a:xfrm>
            <a:off x="2796539" y="4567812"/>
            <a:ext cx="1918562" cy="822977"/>
          </a:xfrm>
          <a:prstGeom prst="rect">
            <a:avLst/>
          </a:prstGeom>
          <a:solidFill>
            <a:schemeClr val="accent3">
              <a:lumMod val="40000"/>
              <a:lumOff val="60000"/>
            </a:schemeClr>
          </a:solidFill>
          <a:ln>
            <a:noFill/>
          </a:ln>
          <a:effectLst/>
        </p:spPr>
        <p:txBody>
          <a:bodyPr spcFirstLastPara="0" vert="horz" wrap="square" lIns="4445" tIns="4445" rIns="4445" bIns="4445" numCol="1" spcCol="1270" anchor="ctr" anchorCtr="0">
            <a:noAutofit/>
          </a:bodyPr>
          <a:lstStyle/>
          <a:p>
            <a:pPr marL="0" marR="0" lvl="0" indent="0" algn="ctr" defTabSz="311150" eaLnBrk="1" fontAlgn="auto" latinLnBrk="0" hangingPunct="1">
              <a:lnSpc>
                <a:spcPct val="90000"/>
              </a:lnSpc>
              <a:spcBef>
                <a:spcPct val="0"/>
              </a:spcBef>
              <a:spcAft>
                <a:spcPct val="35000"/>
              </a:spcAft>
              <a:buClrTx/>
              <a:buSzTx/>
              <a:buFontTx/>
              <a:buNone/>
              <a:tabLst/>
              <a:defRPr/>
            </a:pPr>
            <a:r>
              <a:rPr kumimoji="0" lang="en-US" sz="1200" b="0" i="0" u="none" strike="noStrike" kern="1200" cap="none" spc="0" normalizeH="0" baseline="0" noProof="0" dirty="0">
                <a:ln>
                  <a:noFill/>
                </a:ln>
                <a:effectLst/>
                <a:uLnTx/>
                <a:uFillTx/>
                <a:latin typeface="Calibri" panose="020F0502020204030204"/>
                <a:ea typeface="+mn-ea"/>
                <a:cs typeface="+mn-cs"/>
              </a:rPr>
              <a:t>Vermont Avenue Partner, LLC</a:t>
            </a:r>
          </a:p>
          <a:p>
            <a:pPr marL="0" marR="0" lvl="0" indent="0" algn="ctr" defTabSz="311150" eaLnBrk="1" fontAlgn="auto" latinLnBrk="0" hangingPunct="1">
              <a:lnSpc>
                <a:spcPct val="90000"/>
              </a:lnSpc>
              <a:spcBef>
                <a:spcPct val="0"/>
              </a:spcBef>
              <a:spcAft>
                <a:spcPct val="35000"/>
              </a:spcAft>
              <a:buClrTx/>
              <a:buSzTx/>
              <a:buFontTx/>
              <a:buNone/>
              <a:tabLst/>
              <a:defRPr/>
            </a:pPr>
            <a:r>
              <a:rPr kumimoji="0" lang="en-US" sz="1200" b="0" i="0" u="none" strike="noStrike" kern="1200" cap="none" spc="0" normalizeH="0" baseline="0" noProof="0" dirty="0">
                <a:ln>
                  <a:noFill/>
                </a:ln>
                <a:effectLst/>
                <a:uLnTx/>
                <a:uFillTx/>
                <a:latin typeface="Calibri" panose="020F0502020204030204"/>
                <a:ea typeface="+mn-ea"/>
                <a:cs typeface="+mn-cs"/>
              </a:rPr>
              <a:t>99% Limited Partner</a:t>
            </a:r>
          </a:p>
          <a:p>
            <a:pPr marL="0" marR="0" lvl="0" indent="0" algn="ctr" defTabSz="311150" eaLnBrk="1" fontAlgn="auto" latinLnBrk="0" hangingPunct="1">
              <a:lnSpc>
                <a:spcPct val="90000"/>
              </a:lnSpc>
              <a:spcBef>
                <a:spcPct val="0"/>
              </a:spcBef>
              <a:spcAft>
                <a:spcPct val="35000"/>
              </a:spcAft>
              <a:buClrTx/>
              <a:buSzTx/>
              <a:buFontTx/>
              <a:buNone/>
              <a:tabLst/>
              <a:defRPr/>
            </a:pPr>
            <a:r>
              <a:rPr kumimoji="0" lang="en-US" sz="1200" b="0" i="0" u="none" strike="noStrike" kern="1200" cap="none" spc="0" normalizeH="0" baseline="0" noProof="0" dirty="0">
                <a:ln>
                  <a:noFill/>
                </a:ln>
                <a:effectLst/>
                <a:uLnTx/>
                <a:uFillTx/>
                <a:latin typeface="Calibri" panose="020F0502020204030204"/>
                <a:ea typeface="+mn-ea"/>
                <a:cs typeface="+mn-cs"/>
              </a:rPr>
              <a:t>Person C, Key Principal</a:t>
            </a:r>
          </a:p>
        </p:txBody>
      </p:sp>
      <p:sp>
        <p:nvSpPr>
          <p:cNvPr id="60" name="TextBox 59"/>
          <p:cNvSpPr txBox="1"/>
          <p:nvPr/>
        </p:nvSpPr>
        <p:spPr>
          <a:xfrm>
            <a:off x="2915384" y="5570242"/>
            <a:ext cx="1680871" cy="661951"/>
          </a:xfrm>
          <a:prstGeom prst="rect">
            <a:avLst/>
          </a:prstGeom>
          <a:solidFill>
            <a:schemeClr val="accent3">
              <a:lumMod val="40000"/>
              <a:lumOff val="60000"/>
            </a:schemeClr>
          </a:solidFill>
          <a:ln>
            <a:noFill/>
          </a:ln>
          <a:effectLst/>
        </p:spPr>
        <p:txBody>
          <a:bodyPr spcFirstLastPara="0" vert="horz" wrap="square" lIns="4445" tIns="4445" rIns="4445" bIns="4445" numCol="1" spcCol="1270" anchor="ctr" anchorCtr="0">
            <a:noAutofit/>
          </a:bodyPr>
          <a:lstStyle/>
          <a:p>
            <a:pPr marL="0" marR="0" lvl="0" indent="0" algn="ctr" defTabSz="311150" eaLnBrk="1" fontAlgn="auto" latinLnBrk="0" hangingPunct="1">
              <a:lnSpc>
                <a:spcPct val="90000"/>
              </a:lnSpc>
              <a:spcBef>
                <a:spcPct val="0"/>
              </a:spcBef>
              <a:spcAft>
                <a:spcPct val="35000"/>
              </a:spcAft>
              <a:buClrTx/>
              <a:buSzTx/>
              <a:buFontTx/>
              <a:buNone/>
              <a:tabLst/>
              <a:defRPr/>
            </a:pPr>
            <a:r>
              <a:rPr kumimoji="0" lang="en-US" sz="1100" b="0" i="0" u="none" strike="noStrike" kern="1200" cap="none" spc="0" normalizeH="0" baseline="0" noProof="0" dirty="0">
                <a:ln>
                  <a:noFill/>
                </a:ln>
                <a:effectLst/>
                <a:uLnTx/>
                <a:uFillTx/>
                <a:latin typeface="Calibri" panose="020F0502020204030204"/>
                <a:ea typeface="+mn-ea"/>
                <a:cs typeface="+mn-cs"/>
              </a:rPr>
              <a:t>Atlantic Avenue REIT, Inc. </a:t>
            </a:r>
          </a:p>
          <a:p>
            <a:pPr marL="0" marR="0" lvl="0" indent="0" algn="ctr" defTabSz="311150" eaLnBrk="1" fontAlgn="auto" latinLnBrk="0" hangingPunct="1">
              <a:lnSpc>
                <a:spcPct val="90000"/>
              </a:lnSpc>
              <a:spcBef>
                <a:spcPct val="0"/>
              </a:spcBef>
              <a:spcAft>
                <a:spcPct val="35000"/>
              </a:spcAft>
              <a:buClrTx/>
              <a:buSzTx/>
              <a:buFontTx/>
              <a:buNone/>
              <a:tabLst/>
              <a:defRPr/>
            </a:pPr>
            <a:r>
              <a:rPr kumimoji="0" lang="en-US" sz="1100" b="0" i="0" u="none" strike="noStrike" kern="1200" cap="none" spc="0" normalizeH="0" baseline="0" noProof="0" dirty="0">
                <a:ln>
                  <a:noFill/>
                </a:ln>
                <a:effectLst/>
                <a:uLnTx/>
                <a:uFillTx/>
                <a:latin typeface="Calibri" panose="020F0502020204030204"/>
                <a:ea typeface="+mn-ea"/>
                <a:cs typeface="+mn-cs"/>
              </a:rPr>
              <a:t>Sole Member </a:t>
            </a:r>
          </a:p>
          <a:p>
            <a:pPr marL="0" marR="0" lvl="0" indent="0" algn="ctr" defTabSz="311150" eaLnBrk="1" fontAlgn="auto" latinLnBrk="0" hangingPunct="1">
              <a:lnSpc>
                <a:spcPct val="90000"/>
              </a:lnSpc>
              <a:spcBef>
                <a:spcPct val="0"/>
              </a:spcBef>
              <a:spcAft>
                <a:spcPct val="35000"/>
              </a:spcAft>
              <a:buClrTx/>
              <a:buSzTx/>
              <a:buFontTx/>
              <a:buNone/>
              <a:tabLst/>
              <a:defRPr/>
            </a:pPr>
            <a:r>
              <a:rPr kumimoji="0" lang="en-US" sz="1100" b="0" i="0" u="none" strike="noStrike" kern="1200" cap="none" spc="0" normalizeH="0" baseline="0" noProof="0" dirty="0">
                <a:ln>
                  <a:noFill/>
                </a:ln>
                <a:effectLst/>
                <a:uLnTx/>
                <a:uFillTx/>
                <a:latin typeface="Calibri" panose="020F0502020204030204"/>
                <a:ea typeface="+mn-ea"/>
                <a:cs typeface="+mn-cs"/>
              </a:rPr>
              <a:t>Person C</a:t>
            </a:r>
          </a:p>
        </p:txBody>
      </p:sp>
      <p:sp>
        <p:nvSpPr>
          <p:cNvPr id="58" name="TextBox 57"/>
          <p:cNvSpPr txBox="1"/>
          <p:nvPr/>
        </p:nvSpPr>
        <p:spPr>
          <a:xfrm>
            <a:off x="5927598" y="4578086"/>
            <a:ext cx="2388832" cy="812703"/>
          </a:xfrm>
          <a:prstGeom prst="rect">
            <a:avLst/>
          </a:prstGeom>
          <a:solidFill>
            <a:schemeClr val="accent3">
              <a:lumMod val="40000"/>
              <a:lumOff val="60000"/>
            </a:schemeClr>
          </a:solidFill>
          <a:ln>
            <a:noFill/>
          </a:ln>
          <a:effectLst/>
        </p:spPr>
        <p:txBody>
          <a:bodyPr spcFirstLastPara="0" vert="horz" wrap="square" lIns="4445" tIns="4445" rIns="4445" bIns="4445" numCol="1" spcCol="1270" anchor="ctr" anchorCtr="0">
            <a:noAutofit/>
          </a:bodyPr>
          <a:lstStyle/>
          <a:p>
            <a:pPr marL="0" marR="0" lvl="0" indent="0" algn="ctr" defTabSz="311150" eaLnBrk="1" fontAlgn="auto" latinLnBrk="0" hangingPunct="1">
              <a:lnSpc>
                <a:spcPct val="90000"/>
              </a:lnSpc>
              <a:spcBef>
                <a:spcPct val="0"/>
              </a:spcBef>
              <a:spcAft>
                <a:spcPct val="35000"/>
              </a:spcAft>
              <a:buClrTx/>
              <a:buSzTx/>
              <a:buFontTx/>
              <a:buNone/>
              <a:tabLst/>
              <a:defRPr/>
            </a:pPr>
            <a:r>
              <a:rPr kumimoji="0" lang="en-US" sz="1200" b="0" i="0" u="none" strike="noStrike" kern="1200" cap="none" spc="0" normalizeH="0" baseline="0" noProof="0" dirty="0">
                <a:ln>
                  <a:noFill/>
                </a:ln>
                <a:effectLst/>
                <a:uLnTx/>
                <a:uFillTx/>
                <a:latin typeface="Calibri" panose="020F0502020204030204"/>
                <a:ea typeface="+mn-ea"/>
                <a:cs typeface="+mn-cs"/>
              </a:rPr>
              <a:t>Atlantic Avenue REIT GP, Inc. </a:t>
            </a:r>
          </a:p>
          <a:p>
            <a:pPr marL="0" marR="0" lvl="0" indent="0" algn="ctr" defTabSz="311150" eaLnBrk="1" fontAlgn="auto" latinLnBrk="0" hangingPunct="1">
              <a:lnSpc>
                <a:spcPct val="90000"/>
              </a:lnSpc>
              <a:spcBef>
                <a:spcPct val="0"/>
              </a:spcBef>
              <a:spcAft>
                <a:spcPct val="35000"/>
              </a:spcAft>
              <a:buClrTx/>
              <a:buSzTx/>
              <a:buFontTx/>
              <a:buNone/>
              <a:tabLst/>
              <a:defRPr/>
            </a:pPr>
            <a:r>
              <a:rPr kumimoji="0" lang="en-US" sz="1200" b="0" i="0" u="none" strike="noStrike" kern="1200" cap="none" spc="0" normalizeH="0" baseline="0" noProof="0" dirty="0">
                <a:ln>
                  <a:noFill/>
                </a:ln>
                <a:effectLst/>
                <a:uLnTx/>
                <a:uFillTx/>
                <a:latin typeface="Calibri" panose="020F0502020204030204"/>
                <a:ea typeface="+mn-ea"/>
                <a:cs typeface="+mn-cs"/>
              </a:rPr>
              <a:t>1% General Partner </a:t>
            </a:r>
          </a:p>
          <a:p>
            <a:pPr marL="0" marR="0" lvl="0" indent="0" algn="ctr" defTabSz="311150" eaLnBrk="1" fontAlgn="auto" latinLnBrk="0" hangingPunct="1">
              <a:lnSpc>
                <a:spcPct val="90000"/>
              </a:lnSpc>
              <a:spcBef>
                <a:spcPct val="0"/>
              </a:spcBef>
              <a:spcAft>
                <a:spcPct val="35000"/>
              </a:spcAft>
              <a:buClrTx/>
              <a:buSzTx/>
              <a:buFontTx/>
              <a:buNone/>
              <a:tabLst/>
              <a:defRPr/>
            </a:pPr>
            <a:r>
              <a:rPr kumimoji="0" lang="en-US" sz="1200" b="0" i="0" u="none" strike="noStrike" kern="1200" cap="none" spc="0" normalizeH="0" baseline="0" noProof="0" dirty="0">
                <a:ln>
                  <a:noFill/>
                </a:ln>
                <a:effectLst/>
                <a:uLnTx/>
                <a:uFillTx/>
                <a:latin typeface="Calibri" panose="020F0502020204030204"/>
                <a:ea typeface="+mn-ea"/>
                <a:cs typeface="+mn-cs"/>
              </a:rPr>
              <a:t>Person C, Key Principal </a:t>
            </a:r>
          </a:p>
        </p:txBody>
      </p:sp>
      <p:cxnSp>
        <p:nvCxnSpPr>
          <p:cNvPr id="5" name="Straight Connector 4"/>
          <p:cNvCxnSpPr>
            <a:stCxn id="72" idx="2"/>
          </p:cNvCxnSpPr>
          <p:nvPr/>
        </p:nvCxnSpPr>
        <p:spPr>
          <a:xfrm>
            <a:off x="3706636" y="1945568"/>
            <a:ext cx="0" cy="177522"/>
          </a:xfrm>
          <a:prstGeom prst="line">
            <a:avLst/>
          </a:prstGeom>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a:off x="1155000" y="2123090"/>
            <a:ext cx="4226675"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5381675" y="2119157"/>
            <a:ext cx="0" cy="223360"/>
          </a:xfrm>
          <a:prstGeom prst="line">
            <a:avLst/>
          </a:prstGeom>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a:off x="1155000" y="2123090"/>
            <a:ext cx="0" cy="223360"/>
          </a:xfrm>
          <a:prstGeom prst="line">
            <a:avLst/>
          </a:prstGeom>
        </p:spPr>
        <p:style>
          <a:lnRef idx="2">
            <a:schemeClr val="accent1"/>
          </a:lnRef>
          <a:fillRef idx="0">
            <a:schemeClr val="accent1"/>
          </a:fillRef>
          <a:effectRef idx="1">
            <a:schemeClr val="accent1"/>
          </a:effectRef>
          <a:fontRef idx="minor">
            <a:schemeClr val="tx1"/>
          </a:fontRef>
        </p:style>
      </p:cxnSp>
      <p:cxnSp>
        <p:nvCxnSpPr>
          <p:cNvPr id="13" name="Straight Connector 12"/>
          <p:cNvCxnSpPr>
            <a:stCxn id="70" idx="2"/>
          </p:cNvCxnSpPr>
          <p:nvPr/>
        </p:nvCxnSpPr>
        <p:spPr>
          <a:xfrm>
            <a:off x="1232257" y="3258030"/>
            <a:ext cx="0" cy="328431"/>
          </a:xfrm>
          <a:prstGeom prst="line">
            <a:avLst/>
          </a:prstGeom>
        </p:spPr>
        <p:style>
          <a:lnRef idx="2">
            <a:schemeClr val="accent1"/>
          </a:lnRef>
          <a:fillRef idx="0">
            <a:schemeClr val="accent1"/>
          </a:fillRef>
          <a:effectRef idx="1">
            <a:schemeClr val="accent1"/>
          </a:effectRef>
          <a:fontRef idx="minor">
            <a:schemeClr val="tx1"/>
          </a:fontRef>
        </p:style>
      </p:cxnSp>
      <p:cxnSp>
        <p:nvCxnSpPr>
          <p:cNvPr id="15" name="Straight Connector 14"/>
          <p:cNvCxnSpPr>
            <a:endCxn id="64" idx="0"/>
          </p:cNvCxnSpPr>
          <p:nvPr/>
        </p:nvCxnSpPr>
        <p:spPr>
          <a:xfrm>
            <a:off x="5381675" y="3205472"/>
            <a:ext cx="0" cy="185813"/>
          </a:xfrm>
          <a:prstGeom prst="line">
            <a:avLst/>
          </a:prstGeom>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a:off x="5221986" y="4213281"/>
            <a:ext cx="0" cy="269561"/>
          </a:xfrm>
          <a:prstGeom prst="line">
            <a:avLst/>
          </a:prstGeom>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a:off x="3755820" y="4482842"/>
            <a:ext cx="3366194"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23" name="Straight Connector 22"/>
          <p:cNvCxnSpPr>
            <a:endCxn id="62" idx="0"/>
          </p:cNvCxnSpPr>
          <p:nvPr/>
        </p:nvCxnSpPr>
        <p:spPr>
          <a:xfrm>
            <a:off x="3755820" y="4482842"/>
            <a:ext cx="0" cy="84970"/>
          </a:xfrm>
          <a:prstGeom prst="line">
            <a:avLst/>
          </a:prstGeom>
        </p:spPr>
        <p:style>
          <a:lnRef idx="2">
            <a:schemeClr val="accent1"/>
          </a:lnRef>
          <a:fillRef idx="0">
            <a:schemeClr val="accent1"/>
          </a:fillRef>
          <a:effectRef idx="1">
            <a:schemeClr val="accent1"/>
          </a:effectRef>
          <a:fontRef idx="minor">
            <a:schemeClr val="tx1"/>
          </a:fontRef>
        </p:style>
      </p:cxnSp>
      <p:cxnSp>
        <p:nvCxnSpPr>
          <p:cNvPr id="25" name="Straight Connector 24"/>
          <p:cNvCxnSpPr>
            <a:endCxn id="58" idx="0"/>
          </p:cNvCxnSpPr>
          <p:nvPr/>
        </p:nvCxnSpPr>
        <p:spPr>
          <a:xfrm>
            <a:off x="7122014" y="4482842"/>
            <a:ext cx="0" cy="95244"/>
          </a:xfrm>
          <a:prstGeom prst="line">
            <a:avLst/>
          </a:prstGeom>
        </p:spPr>
        <p:style>
          <a:lnRef idx="2">
            <a:schemeClr val="accent1"/>
          </a:lnRef>
          <a:fillRef idx="0">
            <a:schemeClr val="accent1"/>
          </a:fillRef>
          <a:effectRef idx="1">
            <a:schemeClr val="accent1"/>
          </a:effectRef>
          <a:fontRef idx="minor">
            <a:schemeClr val="tx1"/>
          </a:fontRef>
        </p:style>
      </p:cxnSp>
      <p:cxnSp>
        <p:nvCxnSpPr>
          <p:cNvPr id="27" name="Straight Connector 26"/>
          <p:cNvCxnSpPr/>
          <p:nvPr/>
        </p:nvCxnSpPr>
        <p:spPr>
          <a:xfrm>
            <a:off x="3919373" y="5390789"/>
            <a:ext cx="0" cy="174318"/>
          </a:xfrm>
          <a:prstGeom prst="line">
            <a:avLst/>
          </a:prstGeom>
        </p:spPr>
        <p:style>
          <a:lnRef idx="2">
            <a:schemeClr val="accent1"/>
          </a:lnRef>
          <a:fillRef idx="0">
            <a:schemeClr val="accent1"/>
          </a:fillRef>
          <a:effectRef idx="1">
            <a:schemeClr val="accent1"/>
          </a:effectRef>
          <a:fontRef idx="minor">
            <a:schemeClr val="tx1"/>
          </a:fontRef>
        </p:style>
      </p:cxnSp>
      <p:graphicFrame>
        <p:nvGraphicFramePr>
          <p:cNvPr id="68" name="Table 67"/>
          <p:cNvGraphicFramePr>
            <a:graphicFrameLocks noGrp="1"/>
          </p:cNvGraphicFramePr>
          <p:nvPr>
            <p:extLst>
              <p:ext uri="{D42A27DB-BD31-4B8C-83A1-F6EECF244321}">
                <p14:modId xmlns:p14="http://schemas.microsoft.com/office/powerpoint/2010/main" val="3352902572"/>
              </p:ext>
            </p:extLst>
          </p:nvPr>
        </p:nvGraphicFramePr>
        <p:xfrm>
          <a:off x="6843977" y="418037"/>
          <a:ext cx="5232411" cy="3464572"/>
        </p:xfrm>
        <a:graphic>
          <a:graphicData uri="http://schemas.openxmlformats.org/drawingml/2006/table">
            <a:tbl>
              <a:tblPr/>
              <a:tblGrid>
                <a:gridCol w="2299090">
                  <a:extLst>
                    <a:ext uri="{9D8B030D-6E8A-4147-A177-3AD203B41FA5}">
                      <a16:colId xmlns:a16="http://schemas.microsoft.com/office/drawing/2014/main" val="92130399"/>
                    </a:ext>
                  </a:extLst>
                </a:gridCol>
                <a:gridCol w="724836">
                  <a:extLst>
                    <a:ext uri="{9D8B030D-6E8A-4147-A177-3AD203B41FA5}">
                      <a16:colId xmlns:a16="http://schemas.microsoft.com/office/drawing/2014/main" val="1242443098"/>
                    </a:ext>
                  </a:extLst>
                </a:gridCol>
                <a:gridCol w="724836">
                  <a:extLst>
                    <a:ext uri="{9D8B030D-6E8A-4147-A177-3AD203B41FA5}">
                      <a16:colId xmlns:a16="http://schemas.microsoft.com/office/drawing/2014/main" val="1714586892"/>
                    </a:ext>
                  </a:extLst>
                </a:gridCol>
                <a:gridCol w="724836">
                  <a:extLst>
                    <a:ext uri="{9D8B030D-6E8A-4147-A177-3AD203B41FA5}">
                      <a16:colId xmlns:a16="http://schemas.microsoft.com/office/drawing/2014/main" val="590780637"/>
                    </a:ext>
                  </a:extLst>
                </a:gridCol>
                <a:gridCol w="758813">
                  <a:extLst>
                    <a:ext uri="{9D8B030D-6E8A-4147-A177-3AD203B41FA5}">
                      <a16:colId xmlns:a16="http://schemas.microsoft.com/office/drawing/2014/main" val="2165839588"/>
                    </a:ext>
                  </a:extLst>
                </a:gridCol>
              </a:tblGrid>
              <a:tr h="323185">
                <a:tc>
                  <a:txBody>
                    <a:bodyPr/>
                    <a:lstStyle/>
                    <a:p>
                      <a:pPr algn="l" fontAlgn="b"/>
                      <a:r>
                        <a:rPr lang="en-US" sz="1400" b="1" i="0" u="sng" strike="noStrike" dirty="0">
                          <a:solidFill>
                            <a:srgbClr val="000000"/>
                          </a:solidFill>
                          <a:effectLst/>
                          <a:latin typeface="Calibri" panose="020F0502020204030204" pitchFamily="34" charset="0"/>
                        </a:rPr>
                        <a:t>Who Must File?</a:t>
                      </a:r>
                    </a:p>
                  </a:txBody>
                  <a:tcPr marL="0" marR="0" marT="0"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283763509"/>
                  </a:ext>
                </a:extLst>
              </a:tr>
              <a:tr h="249068">
                <a:tc>
                  <a:txBody>
                    <a:bodyPr/>
                    <a:lstStyle/>
                    <a:p>
                      <a:pPr algn="l" fontAlgn="b"/>
                      <a:r>
                        <a:rPr lang="en-US" sz="1100" b="1" i="0" u="none" strike="noStrike">
                          <a:solidFill>
                            <a:srgbClr val="000000"/>
                          </a:solidFill>
                          <a:effectLst/>
                          <a:latin typeface="Calibri" panose="020F0502020204030204" pitchFamily="34" charset="0"/>
                        </a:rPr>
                        <a:t>Specified Capacity:</a:t>
                      </a:r>
                    </a:p>
                  </a:txBody>
                  <a:tcPr marL="0" marR="0" marT="0" marB="0" anchor="b">
                    <a:lnL>
                      <a:noFill/>
                    </a:lnL>
                    <a:lnR>
                      <a:noFill/>
                    </a:lnR>
                    <a:lnT>
                      <a:noFill/>
                    </a:lnT>
                    <a:lnB>
                      <a:noFill/>
                    </a:lnB>
                    <a:solidFill>
                      <a:srgbClr val="F2DCDB"/>
                    </a:solidFill>
                  </a:tcPr>
                </a:tc>
                <a:tc gridSpan="3">
                  <a:txBody>
                    <a:bodyPr/>
                    <a:lstStyle/>
                    <a:p>
                      <a:pPr algn="l" fontAlgn="b"/>
                      <a:r>
                        <a:rPr lang="en-US" sz="1100" b="0" i="0" u="none" strike="noStrike" dirty="0">
                          <a:solidFill>
                            <a:srgbClr val="000000"/>
                          </a:solidFill>
                          <a:effectLst/>
                          <a:latin typeface="Calibri" panose="020F0502020204030204" pitchFamily="34" charset="0"/>
                        </a:rPr>
                        <a:t>Virginia</a:t>
                      </a:r>
                      <a:r>
                        <a:rPr lang="en-US" sz="1100" b="0" i="0" u="none" strike="noStrike" baseline="0" dirty="0">
                          <a:solidFill>
                            <a:srgbClr val="000000"/>
                          </a:solidFill>
                          <a:effectLst/>
                          <a:latin typeface="Calibri" panose="020F0502020204030204" pitchFamily="34" charset="0"/>
                        </a:rPr>
                        <a:t> Avenue, LLC</a:t>
                      </a:r>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solidFill>
                      <a:srgbClr val="F2DCDB"/>
                    </a:solidFill>
                  </a:tcPr>
                </a:tc>
                <a:tc hMerge="1">
                  <a:txBody>
                    <a:bodyPr/>
                    <a:lstStyle/>
                    <a:p>
                      <a:endParaRPr lang="en-US"/>
                    </a:p>
                  </a:txBody>
                  <a:tcPr/>
                </a:tc>
                <a:tc hMerge="1">
                  <a:txBody>
                    <a:bodyPr/>
                    <a:lstStyle/>
                    <a:p>
                      <a:endParaRPr lang="en-US"/>
                    </a:p>
                  </a:txBody>
                  <a:tcPr/>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1632613349"/>
                  </a:ext>
                </a:extLst>
              </a:tr>
              <a:tr h="258548">
                <a:tc>
                  <a:txBody>
                    <a:bodyPr/>
                    <a:lstStyle/>
                    <a:p>
                      <a:pPr algn="l" fontAlgn="b"/>
                      <a:r>
                        <a:rPr lang="en-US" sz="1100" b="1" i="0" u="none" strike="noStrike" dirty="0">
                          <a:solidFill>
                            <a:srgbClr val="000000"/>
                          </a:solidFill>
                          <a:effectLst/>
                          <a:latin typeface="Calibri" panose="020F0502020204030204" pitchFamily="34" charset="0"/>
                        </a:rPr>
                        <a:t>Controlling Participants:</a:t>
                      </a:r>
                    </a:p>
                  </a:txBody>
                  <a:tcPr marL="0" marR="0" marT="0" marB="0" anchor="b">
                    <a:lnL>
                      <a:noFill/>
                    </a:lnL>
                    <a:lnR>
                      <a:noFill/>
                    </a:lnR>
                    <a:lnT>
                      <a:noFill/>
                    </a:lnT>
                    <a:lnB>
                      <a:noFill/>
                    </a:lnB>
                    <a:solidFill>
                      <a:srgbClr val="C5D9F1"/>
                    </a:solidFill>
                  </a:tcPr>
                </a:tc>
                <a:tc>
                  <a:txBody>
                    <a:bodyPr/>
                    <a:lstStyle/>
                    <a:p>
                      <a:pPr algn="l" fontAlgn="b"/>
                      <a:r>
                        <a:rPr lang="en-US" sz="1100" b="0" i="0" u="none" strike="noStrike" dirty="0">
                          <a:solidFill>
                            <a:srgbClr val="000000"/>
                          </a:solidFill>
                          <a:effectLst/>
                          <a:latin typeface="Calibri" panose="020F0502020204030204" pitchFamily="34" charset="0"/>
                        </a:rPr>
                        <a:t>Person A</a:t>
                      </a:r>
                    </a:p>
                  </a:txBody>
                  <a:tcPr marL="0" marR="0" marT="0" marB="0" anchor="b">
                    <a:lnL>
                      <a:noFill/>
                    </a:lnL>
                    <a:lnR>
                      <a:noFill/>
                    </a:lnR>
                    <a:lnT>
                      <a:noFill/>
                    </a:lnT>
                    <a:lnB>
                      <a:noFill/>
                    </a:lnB>
                    <a:solidFill>
                      <a:srgbClr val="C5D9F1"/>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C5D9F1"/>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C5D9F1"/>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2373489486"/>
                  </a:ext>
                </a:extLst>
              </a:tr>
              <a:tr h="258548">
                <a:tc>
                  <a:txBody>
                    <a:bodyPr/>
                    <a:lstStyle/>
                    <a:p>
                      <a:pPr algn="l" fontAlgn="b"/>
                      <a:r>
                        <a:rPr lang="en-US" sz="1100" b="0" i="0" u="none" strike="noStrike" dirty="0">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C5D9F1"/>
                    </a:solidFill>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solidFill>
                      <a:srgbClr val="C5D9F1"/>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C5D9F1"/>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C5D9F1"/>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736772035"/>
                  </a:ext>
                </a:extLst>
              </a:tr>
              <a:tr h="323185">
                <a:tc>
                  <a:txBody>
                    <a:bodyPr/>
                    <a:lstStyle/>
                    <a:p>
                      <a:pPr algn="l" fontAlgn="b"/>
                      <a:r>
                        <a:rPr lang="en-US" sz="1400" b="1" i="0" u="sng" strike="noStrike">
                          <a:solidFill>
                            <a:srgbClr val="000000"/>
                          </a:solidFill>
                          <a:effectLst/>
                          <a:latin typeface="Calibri" panose="020F0502020204030204" pitchFamily="34" charset="0"/>
                        </a:rPr>
                        <a:t>Excluded Parties</a:t>
                      </a:r>
                    </a:p>
                  </a:txBody>
                  <a:tcPr marL="0" marR="0" marT="0"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2977189451"/>
                  </a:ext>
                </a:extLst>
              </a:tr>
              <a:tr h="258548">
                <a:tc>
                  <a:txBody>
                    <a:bodyPr/>
                    <a:lstStyle/>
                    <a:p>
                      <a:pPr algn="l" fontAlgn="b"/>
                      <a:r>
                        <a:rPr lang="en-US" sz="1100" b="1" i="0" u="none" strike="noStrike" dirty="0">
                          <a:solidFill>
                            <a:srgbClr val="000000"/>
                          </a:solidFill>
                          <a:effectLst/>
                          <a:latin typeface="Calibri" panose="020F0502020204030204" pitchFamily="34" charset="0"/>
                        </a:rPr>
                        <a:t>Person/Entity</a:t>
                      </a:r>
                    </a:p>
                  </a:txBody>
                  <a:tcPr marL="0" marR="0" marT="0" marB="0" anchor="b">
                    <a:lnL>
                      <a:noFill/>
                    </a:lnL>
                    <a:lnR>
                      <a:noFill/>
                    </a:lnR>
                    <a:lnT>
                      <a:noFill/>
                    </a:lnT>
                    <a:lnB>
                      <a:noFill/>
                    </a:lnB>
                  </a:tcPr>
                </a:tc>
                <a:tc gridSpan="3">
                  <a:txBody>
                    <a:bodyPr/>
                    <a:lstStyle/>
                    <a:p>
                      <a:pPr algn="l" fontAlgn="b"/>
                      <a:r>
                        <a:rPr lang="en-US" sz="1100" b="1" i="0" u="none" strike="noStrike" dirty="0">
                          <a:solidFill>
                            <a:srgbClr val="000000"/>
                          </a:solidFill>
                          <a:effectLst/>
                          <a:latin typeface="Calibri" panose="020F0502020204030204" pitchFamily="34" charset="0"/>
                        </a:rPr>
                        <a:t>Reason for Exclusion</a:t>
                      </a:r>
                    </a:p>
                  </a:txBody>
                  <a:tcPr marL="0" marR="0" marT="0"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930845222"/>
                  </a:ext>
                </a:extLst>
              </a:tr>
              <a:tr h="682566">
                <a:tc>
                  <a:txBody>
                    <a:bodyPr/>
                    <a:lstStyle/>
                    <a:p>
                      <a:pPr algn="l" fontAlgn="b"/>
                      <a:endParaRPr lang="en-US" sz="1100" b="0" i="0" u="none" strike="noStrike" dirty="0">
                        <a:solidFill>
                          <a:srgbClr val="000000"/>
                        </a:solidFill>
                        <a:effectLst/>
                        <a:latin typeface="Calibri" panose="020F0502020204030204" pitchFamily="34" charset="0"/>
                      </a:endParaRPr>
                    </a:p>
                    <a:p>
                      <a:pPr algn="l" fontAlgn="b"/>
                      <a:r>
                        <a:rPr lang="en-US" sz="1100" b="0" i="0" u="none" strike="noStrike" dirty="0">
                          <a:solidFill>
                            <a:srgbClr val="000000"/>
                          </a:solidFill>
                          <a:effectLst/>
                          <a:latin typeface="Calibri" panose="020F0502020204030204" pitchFamily="34" charset="0"/>
                        </a:rPr>
                        <a:t>St. James Place, LLC</a:t>
                      </a:r>
                    </a:p>
                    <a:p>
                      <a:pPr algn="l" fontAlgn="b"/>
                      <a:r>
                        <a:rPr lang="en-US" sz="1100" b="0" i="0" u="none" strike="noStrike" dirty="0">
                          <a:solidFill>
                            <a:srgbClr val="000000"/>
                          </a:solidFill>
                          <a:effectLst/>
                          <a:latin typeface="Calibri" panose="020F0502020204030204" pitchFamily="34" charset="0"/>
                        </a:rPr>
                        <a:t>Pacific Avenue,</a:t>
                      </a:r>
                      <a:r>
                        <a:rPr lang="en-US" sz="1100" b="0" i="0" u="none" strike="noStrike" baseline="0" dirty="0">
                          <a:solidFill>
                            <a:srgbClr val="000000"/>
                          </a:solidFill>
                          <a:effectLst/>
                          <a:latin typeface="Calibri" panose="020F0502020204030204" pitchFamily="34" charset="0"/>
                        </a:rPr>
                        <a:t> LLC</a:t>
                      </a:r>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solidFill>
                      <a:srgbClr val="D8E4BC"/>
                    </a:solidFill>
                  </a:tcPr>
                </a:tc>
                <a:tc gridSpan="4">
                  <a:txBody>
                    <a:bodyPr/>
                    <a:lstStyle/>
                    <a:p>
                      <a:pPr algn="l" fontAlgn="b"/>
                      <a:r>
                        <a:rPr lang="en-US" sz="1100" b="0" i="0" u="none" strike="noStrike" dirty="0">
                          <a:solidFill>
                            <a:srgbClr val="000000"/>
                          </a:solidFill>
                          <a:effectLst/>
                          <a:latin typeface="Calibri" panose="020F0502020204030204" pitchFamily="34" charset="0"/>
                        </a:rPr>
                        <a:t>Wholly-owned</a:t>
                      </a:r>
                      <a:r>
                        <a:rPr lang="en-US" sz="1100" b="0" i="0" u="none" strike="noStrike" baseline="0" dirty="0">
                          <a:solidFill>
                            <a:srgbClr val="000000"/>
                          </a:solidFill>
                          <a:effectLst/>
                          <a:latin typeface="Calibri" panose="020F0502020204030204" pitchFamily="34" charset="0"/>
                        </a:rPr>
                        <a:t> entities</a:t>
                      </a:r>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solidFill>
                      <a:srgbClr val="D8E4BC"/>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240154758"/>
                  </a:ext>
                </a:extLst>
              </a:tr>
              <a:tr h="258548">
                <a:tc>
                  <a:txBody>
                    <a:bodyPr/>
                    <a:lstStyle/>
                    <a:p>
                      <a:pPr algn="l" fontAlgn="b"/>
                      <a:r>
                        <a:rPr lang="en-US" sz="1100" b="0" i="0" u="none" strike="noStrike" dirty="0">
                          <a:solidFill>
                            <a:srgbClr val="000000"/>
                          </a:solidFill>
                          <a:effectLst/>
                          <a:latin typeface="Calibri" panose="020F0502020204030204" pitchFamily="34" charset="0"/>
                        </a:rPr>
                        <a:t>North Carolina Avenue,</a:t>
                      </a:r>
                      <a:r>
                        <a:rPr lang="en-US" sz="1100" b="0" i="0" u="none" strike="noStrike" baseline="0" dirty="0">
                          <a:solidFill>
                            <a:srgbClr val="000000"/>
                          </a:solidFill>
                          <a:effectLst/>
                          <a:latin typeface="Calibri" panose="020F0502020204030204" pitchFamily="34" charset="0"/>
                        </a:rPr>
                        <a:t> LLC</a:t>
                      </a:r>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solidFill>
                      <a:srgbClr val="D8E4BC"/>
                    </a:solidFill>
                  </a:tcPr>
                </a:tc>
                <a:tc gridSpan="4">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100" b="0" i="0" u="none" strike="noStrike" dirty="0">
                          <a:solidFill>
                            <a:srgbClr val="000000"/>
                          </a:solidFill>
                          <a:effectLst/>
                          <a:latin typeface="Calibri" panose="020F0502020204030204" pitchFamily="34" charset="0"/>
                        </a:rPr>
                        <a:t>No authority over day-to-day operations</a:t>
                      </a:r>
                    </a:p>
                  </a:txBody>
                  <a:tcPr marL="0" marR="0" marT="0" marB="0" anchor="b">
                    <a:lnL>
                      <a:noFill/>
                    </a:lnL>
                    <a:lnR>
                      <a:noFill/>
                    </a:lnR>
                    <a:lnT>
                      <a:noFill/>
                    </a:lnT>
                    <a:lnB>
                      <a:noFill/>
                    </a:lnB>
                    <a:solidFill>
                      <a:srgbClr val="D8E4BC"/>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313196441"/>
                  </a:ext>
                </a:extLst>
              </a:tr>
              <a:tr h="258548">
                <a:tc>
                  <a:txBody>
                    <a:bodyPr/>
                    <a:lstStyle/>
                    <a:p>
                      <a:pPr algn="l" fontAlgn="b"/>
                      <a:r>
                        <a:rPr lang="en-US" sz="1100" b="0" i="0" u="none" strike="noStrike" dirty="0">
                          <a:solidFill>
                            <a:srgbClr val="000000"/>
                          </a:solidFill>
                          <a:effectLst/>
                          <a:latin typeface="Calibri" panose="020F0502020204030204" pitchFamily="34" charset="0"/>
                        </a:rPr>
                        <a:t>Vermont Avenue</a:t>
                      </a:r>
                      <a:r>
                        <a:rPr lang="en-US" sz="1100" b="0" i="0" u="none" strike="noStrike" baseline="0" dirty="0">
                          <a:solidFill>
                            <a:srgbClr val="000000"/>
                          </a:solidFill>
                          <a:effectLst/>
                          <a:latin typeface="Calibri" panose="020F0502020204030204" pitchFamily="34" charset="0"/>
                        </a:rPr>
                        <a:t> LP, Vermont Avenue Partner LLC, </a:t>
                      </a:r>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solidFill>
                      <a:srgbClr val="D8E4BC"/>
                    </a:solidFill>
                  </a:tcPr>
                </a:tc>
                <a:tc gridSpan="4">
                  <a:txBody>
                    <a:bodyPr/>
                    <a:lstStyle/>
                    <a:p>
                      <a:pPr algn="l" fontAlgn="b"/>
                      <a:r>
                        <a:rPr lang="en-US" sz="1100" b="0" i="0" u="none" strike="noStrike" dirty="0">
                          <a:solidFill>
                            <a:srgbClr val="000000"/>
                          </a:solidFill>
                          <a:effectLst/>
                          <a:latin typeface="Calibri" panose="020F0502020204030204" pitchFamily="34" charset="0"/>
                        </a:rPr>
                        <a:t>Shell entity &amp; No control</a:t>
                      </a:r>
                    </a:p>
                  </a:txBody>
                  <a:tcPr marL="0" marR="0" marT="0" marB="0" anchor="b">
                    <a:lnL>
                      <a:noFill/>
                    </a:lnL>
                    <a:lnR>
                      <a:noFill/>
                    </a:lnR>
                    <a:lnT>
                      <a:noFill/>
                    </a:lnT>
                    <a:lnB>
                      <a:noFill/>
                    </a:lnB>
                    <a:solidFill>
                      <a:srgbClr val="D8E4BC"/>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92717719"/>
                  </a:ext>
                </a:extLst>
              </a:tr>
              <a:tr h="258548">
                <a:tc>
                  <a:txBody>
                    <a:bodyPr/>
                    <a:lstStyle/>
                    <a:p>
                      <a:pPr algn="l" fontAlgn="b"/>
                      <a:r>
                        <a:rPr lang="en-US" sz="1100" b="0" i="0" u="none" strike="noStrike" dirty="0">
                          <a:solidFill>
                            <a:srgbClr val="000000"/>
                          </a:solidFill>
                          <a:effectLst/>
                          <a:latin typeface="Calibri" panose="020F0502020204030204" pitchFamily="34" charset="0"/>
                        </a:rPr>
                        <a:t>Atlantic Avenue REIT, Inc.</a:t>
                      </a:r>
                    </a:p>
                  </a:txBody>
                  <a:tcPr marL="0" marR="0" marT="0" marB="0" anchor="b">
                    <a:lnL>
                      <a:noFill/>
                    </a:lnL>
                    <a:lnR>
                      <a:noFill/>
                    </a:lnR>
                    <a:lnT>
                      <a:noFill/>
                    </a:lnT>
                    <a:lnB>
                      <a:noFill/>
                    </a:lnB>
                    <a:solidFill>
                      <a:srgbClr val="D8E4BC"/>
                    </a:solidFill>
                  </a:tcPr>
                </a:tc>
                <a:tc gridSpan="4">
                  <a:txBody>
                    <a:bodyPr/>
                    <a:lstStyle/>
                    <a:p>
                      <a:pPr algn="l" fontAlgn="b"/>
                      <a:r>
                        <a:rPr lang="en-US" sz="1100" b="0" i="0" u="none" strike="noStrike" dirty="0">
                          <a:solidFill>
                            <a:srgbClr val="000000"/>
                          </a:solidFill>
                          <a:effectLst/>
                          <a:latin typeface="Calibri" panose="020F0502020204030204" pitchFamily="34" charset="0"/>
                        </a:rPr>
                        <a:t>No authority over day-to-day operations</a:t>
                      </a:r>
                    </a:p>
                  </a:txBody>
                  <a:tcPr marL="0" marR="0" marT="0" marB="0" anchor="b">
                    <a:lnL>
                      <a:noFill/>
                    </a:lnL>
                    <a:lnR>
                      <a:noFill/>
                    </a:lnR>
                    <a:lnT>
                      <a:noFill/>
                    </a:lnT>
                    <a:lnB>
                      <a:noFill/>
                    </a:lnB>
                    <a:solidFill>
                      <a:srgbClr val="D8E4BC"/>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661340020"/>
                  </a:ext>
                </a:extLst>
              </a:tr>
              <a:tr h="258548">
                <a:tc>
                  <a:txBody>
                    <a:bodyPr/>
                    <a:lstStyle/>
                    <a:p>
                      <a:pPr algn="l" fontAlgn="b"/>
                      <a:r>
                        <a:rPr lang="en-US" sz="1100" b="0" i="0" u="none" strike="noStrike" dirty="0">
                          <a:solidFill>
                            <a:srgbClr val="000000"/>
                          </a:solidFill>
                          <a:effectLst/>
                          <a:latin typeface="Calibri" panose="020F0502020204030204" pitchFamily="34" charset="0"/>
                        </a:rPr>
                        <a:t>Atlantic Avenue REIT GP, Inc.</a:t>
                      </a:r>
                    </a:p>
                  </a:txBody>
                  <a:tcPr marL="0" marR="0" marT="0" marB="0" anchor="b">
                    <a:lnL>
                      <a:noFill/>
                    </a:lnL>
                    <a:lnR>
                      <a:noFill/>
                    </a:lnR>
                    <a:lnT>
                      <a:noFill/>
                    </a:lnT>
                    <a:lnB>
                      <a:noFill/>
                    </a:lnB>
                    <a:solidFill>
                      <a:srgbClr val="D8E4BC"/>
                    </a:solidFill>
                  </a:tcPr>
                </a:tc>
                <a:tc gridSpan="4">
                  <a:txBody>
                    <a:bodyPr/>
                    <a:lstStyle/>
                    <a:p>
                      <a:pPr algn="l" fontAlgn="b"/>
                      <a:r>
                        <a:rPr lang="en-US" sz="1100" b="0" i="0" u="none" strike="noStrike" dirty="0">
                          <a:solidFill>
                            <a:srgbClr val="000000"/>
                          </a:solidFill>
                          <a:effectLst/>
                          <a:latin typeface="Calibri" panose="020F0502020204030204" pitchFamily="34" charset="0"/>
                        </a:rPr>
                        <a:t>No authority over day-to-day operations</a:t>
                      </a:r>
                    </a:p>
                  </a:txBody>
                  <a:tcPr marL="0" marR="0" marT="0" marB="0" anchor="b">
                    <a:lnL>
                      <a:noFill/>
                    </a:lnL>
                    <a:lnR>
                      <a:noFill/>
                    </a:lnR>
                    <a:lnT>
                      <a:noFill/>
                    </a:lnT>
                    <a:lnB>
                      <a:noFill/>
                    </a:lnB>
                    <a:solidFill>
                      <a:srgbClr val="D8E4BC"/>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79737182"/>
                  </a:ext>
                </a:extLst>
              </a:tr>
            </a:tbl>
          </a:graphicData>
        </a:graphic>
      </p:graphicFrame>
    </p:spTree>
    <p:extLst>
      <p:ext uri="{BB962C8B-B14F-4D97-AF65-F5344CB8AC3E}">
        <p14:creationId xmlns:p14="http://schemas.microsoft.com/office/powerpoint/2010/main" val="18969291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Questions/Comments</a:t>
            </a:r>
          </a:p>
        </p:txBody>
      </p:sp>
      <p:sp>
        <p:nvSpPr>
          <p:cNvPr id="3" name="Content Placeholder 2"/>
          <p:cNvSpPr>
            <a:spLocks noGrp="1"/>
          </p:cNvSpPr>
          <p:nvPr>
            <p:ph idx="1"/>
          </p:nvPr>
        </p:nvSpPr>
        <p:spPr/>
        <p:txBody>
          <a:bodyPr>
            <a:normAutofit/>
          </a:bodyPr>
          <a:lstStyle/>
          <a:p>
            <a:r>
              <a:rPr lang="en-US" dirty="0"/>
              <a:t>Multifamily Housing Projects</a:t>
            </a:r>
          </a:p>
          <a:p>
            <a:pPr marL="457200" lvl="1" indent="0">
              <a:buNone/>
            </a:pPr>
            <a:r>
              <a:rPr lang="en-US" dirty="0">
                <a:hlinkClick r:id="rId3"/>
              </a:rPr>
              <a:t>MF_PreviousParticipation@hud.gov</a:t>
            </a:r>
            <a:endParaRPr lang="en-US" dirty="0"/>
          </a:p>
          <a:p>
            <a:pPr lvl="1"/>
            <a:endParaRPr lang="en-US" dirty="0"/>
          </a:p>
          <a:p>
            <a:pPr marL="342900" lvl="1" indent="-342900">
              <a:buFont typeface="Arial"/>
              <a:buChar char="•"/>
            </a:pPr>
            <a:r>
              <a:rPr lang="en-US" sz="3200" dirty="0"/>
              <a:t>Office of Residential Care Facilities (232 Program)</a:t>
            </a:r>
          </a:p>
          <a:p>
            <a:pPr marL="400050" lvl="2" indent="0">
              <a:buNone/>
            </a:pPr>
            <a:r>
              <a:rPr lang="en-US" sz="2800" dirty="0">
                <a:hlinkClick r:id="rId4"/>
              </a:rPr>
              <a:t>LeanThinking@hud.gov</a:t>
            </a:r>
            <a:endParaRPr lang="en-US" sz="2800" dirty="0"/>
          </a:p>
          <a:p>
            <a:pPr marL="742950" lvl="2" indent="-342900"/>
            <a:endParaRPr lang="en-US" sz="2800" dirty="0"/>
          </a:p>
          <a:p>
            <a:pPr marL="342900" lvl="1" indent="-342900">
              <a:buFont typeface="Arial"/>
              <a:buChar char="•"/>
            </a:pPr>
            <a:r>
              <a:rPr lang="en-US" sz="3200" dirty="0"/>
              <a:t>Office of Hospital Facilities (242 Program)</a:t>
            </a:r>
          </a:p>
          <a:p>
            <a:pPr marL="400050" lvl="2" indent="0">
              <a:buNone/>
            </a:pPr>
            <a:r>
              <a:rPr lang="en-US" sz="2800" dirty="0">
                <a:hlinkClick r:id="rId5"/>
              </a:rPr>
              <a:t>Hospitals@hud.gov</a:t>
            </a:r>
            <a:r>
              <a:rPr lang="en-US" sz="2800" dirty="0"/>
              <a:t> </a:t>
            </a:r>
          </a:p>
          <a:p>
            <a:pPr marL="457200" lvl="1" indent="0">
              <a:buNone/>
            </a:pPr>
            <a:endParaRPr lang="en-US" dirty="0"/>
          </a:p>
        </p:txBody>
      </p:sp>
      <p:sp>
        <p:nvSpPr>
          <p:cNvPr id="4" name="Slide Number Placeholder 3"/>
          <p:cNvSpPr>
            <a:spLocks noGrp="1"/>
          </p:cNvSpPr>
          <p:nvPr>
            <p:ph type="sldNum" sz="quarter" idx="12"/>
          </p:nvPr>
        </p:nvSpPr>
        <p:spPr/>
        <p:txBody>
          <a:bodyPr/>
          <a:lstStyle/>
          <a:p>
            <a:fld id="{1635BF7B-F4BA-064F-8313-92D42CD4D709}" type="slidenum">
              <a:rPr lang="en-US" smtClean="0"/>
              <a:t>24</a:t>
            </a:fld>
            <a:endParaRPr lang="en-US"/>
          </a:p>
        </p:txBody>
      </p:sp>
    </p:spTree>
    <p:extLst>
      <p:ext uri="{BB962C8B-B14F-4D97-AF65-F5344CB8AC3E}">
        <p14:creationId xmlns:p14="http://schemas.microsoft.com/office/powerpoint/2010/main" val="221971868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Flags in the Active Partners Performance System (APPS)</a:t>
            </a:r>
          </a:p>
        </p:txBody>
      </p:sp>
      <p:sp>
        <p:nvSpPr>
          <p:cNvPr id="3" name="Subtitle 2"/>
          <p:cNvSpPr>
            <a:spLocks noGrp="1"/>
          </p:cNvSpPr>
          <p:nvPr>
            <p:ph type="subTitle" idx="1"/>
          </p:nvPr>
        </p:nvSpPr>
        <p:spPr>
          <a:xfrm>
            <a:off x="2587257" y="3886200"/>
            <a:ext cx="7485320" cy="1752600"/>
          </a:xfrm>
        </p:spPr>
        <p:txBody>
          <a:bodyPr/>
          <a:lstStyle/>
          <a:p>
            <a:r>
              <a:rPr lang="en-US" dirty="0"/>
              <a:t>Jen Larson, Office of Multifamily Housing &amp; Rita Dockery, Office of Healthcare Programs</a:t>
            </a:r>
          </a:p>
        </p:txBody>
      </p:sp>
      <p:sp>
        <p:nvSpPr>
          <p:cNvPr id="4" name="Slide Number Placeholder 3"/>
          <p:cNvSpPr>
            <a:spLocks noGrp="1"/>
          </p:cNvSpPr>
          <p:nvPr>
            <p:ph type="sldNum" sz="quarter" idx="12"/>
          </p:nvPr>
        </p:nvSpPr>
        <p:spPr/>
        <p:txBody>
          <a:bodyPr/>
          <a:lstStyle/>
          <a:p>
            <a:fld id="{69E29E33-B620-47F9-BB04-8846C2A5AFCC}" type="slidenum">
              <a:rPr kumimoji="0" lang="en-US" smtClean="0"/>
              <a:pPr/>
              <a:t>25</a:t>
            </a:fld>
            <a:endParaRPr kumimoji="0" lang="en-US"/>
          </a:p>
        </p:txBody>
      </p:sp>
    </p:spTree>
    <p:extLst>
      <p:ext uri="{BB962C8B-B14F-4D97-AF65-F5344CB8AC3E}">
        <p14:creationId xmlns:p14="http://schemas.microsoft.com/office/powerpoint/2010/main" val="236173683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Flags  - the basics</a:t>
            </a:r>
          </a:p>
        </p:txBody>
      </p:sp>
      <p:sp>
        <p:nvSpPr>
          <p:cNvPr id="3" name="Content Placeholder 2"/>
          <p:cNvSpPr>
            <a:spLocks noGrp="1"/>
          </p:cNvSpPr>
          <p:nvPr>
            <p:ph idx="1"/>
          </p:nvPr>
        </p:nvSpPr>
        <p:spPr>
          <a:xfrm>
            <a:off x="609600" y="1600201"/>
            <a:ext cx="11138704" cy="4525963"/>
          </a:xfrm>
        </p:spPr>
        <p:txBody>
          <a:bodyPr>
            <a:normAutofit/>
          </a:bodyPr>
          <a:lstStyle/>
          <a:p>
            <a:r>
              <a:rPr lang="en-US" dirty="0"/>
              <a:t>Three Tiers</a:t>
            </a:r>
          </a:p>
          <a:p>
            <a:r>
              <a:rPr lang="en-US" dirty="0"/>
              <a:t>Flags are used to assess risk associated with a participant </a:t>
            </a:r>
          </a:p>
          <a:p>
            <a:r>
              <a:rPr lang="en-US" dirty="0"/>
              <a:t>Flags do not automatically exclude a participant</a:t>
            </a:r>
          </a:p>
          <a:p>
            <a:endParaRPr lang="en-US" dirty="0"/>
          </a:p>
          <a:p>
            <a:r>
              <a:rPr lang="en-US" dirty="0"/>
              <a:t>HUD:  do not place flags for minor infractions </a:t>
            </a:r>
            <a:br>
              <a:rPr lang="en-US" dirty="0"/>
            </a:br>
            <a:r>
              <a:rPr lang="en-US" dirty="0"/>
              <a:t>(Processing Guide details what to consider and when Branch Chiefs and Directors of Asset Management have discretion to correct flags)  </a:t>
            </a:r>
          </a:p>
          <a:p>
            <a:endParaRPr lang="en-US" dirty="0"/>
          </a:p>
          <a:p>
            <a:endParaRPr lang="en-US" dirty="0"/>
          </a:p>
          <a:p>
            <a:endParaRPr lang="en-US" dirty="0"/>
          </a:p>
        </p:txBody>
      </p:sp>
      <p:sp>
        <p:nvSpPr>
          <p:cNvPr id="4" name="Slide Number Placeholder 3"/>
          <p:cNvSpPr>
            <a:spLocks noGrp="1"/>
          </p:cNvSpPr>
          <p:nvPr>
            <p:ph type="sldNum" sz="quarter" idx="12"/>
          </p:nvPr>
        </p:nvSpPr>
        <p:spPr/>
        <p:txBody>
          <a:bodyPr/>
          <a:lstStyle/>
          <a:p>
            <a:fld id="{1635BF7B-F4BA-064F-8313-92D42CD4D709}" type="slidenum">
              <a:rPr lang="en-US" smtClean="0"/>
              <a:t>26</a:t>
            </a:fld>
            <a:endParaRPr lang="en-US"/>
          </a:p>
        </p:txBody>
      </p:sp>
    </p:spTree>
    <p:extLst>
      <p:ext uri="{BB962C8B-B14F-4D97-AF65-F5344CB8AC3E}">
        <p14:creationId xmlns:p14="http://schemas.microsoft.com/office/powerpoint/2010/main" val="224281596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Flags – good to know</a:t>
            </a:r>
            <a:endParaRPr lang="en-US" dirty="0"/>
          </a:p>
        </p:txBody>
      </p:sp>
      <p:sp>
        <p:nvSpPr>
          <p:cNvPr id="3" name="Content Placeholder 2"/>
          <p:cNvSpPr>
            <a:spLocks noGrp="1"/>
          </p:cNvSpPr>
          <p:nvPr>
            <p:ph idx="1"/>
          </p:nvPr>
        </p:nvSpPr>
        <p:spPr/>
        <p:txBody>
          <a:bodyPr/>
          <a:lstStyle/>
          <a:p>
            <a:r>
              <a:rPr lang="en-US" dirty="0"/>
              <a:t>Flagged participants will be notified in writing</a:t>
            </a:r>
          </a:p>
          <a:p>
            <a:endParaRPr lang="en-US" dirty="0"/>
          </a:p>
          <a:p>
            <a:r>
              <a:rPr lang="en-US" dirty="0"/>
              <a:t>APPS system will include detailed internal comments related to the flag for use by future HUD staff  -- let’s not start from square 1 every time!</a:t>
            </a:r>
          </a:p>
          <a:p>
            <a:endParaRPr lang="en-US" dirty="0"/>
          </a:p>
          <a:p>
            <a:r>
              <a:rPr lang="en-US" dirty="0"/>
              <a:t>Previous participation is just one part of the overall review (application, underwriting, etc.)</a:t>
            </a:r>
          </a:p>
        </p:txBody>
      </p:sp>
      <p:sp>
        <p:nvSpPr>
          <p:cNvPr id="4" name="Slide Number Placeholder 3"/>
          <p:cNvSpPr>
            <a:spLocks noGrp="1"/>
          </p:cNvSpPr>
          <p:nvPr>
            <p:ph type="sldNum" sz="quarter" idx="12"/>
          </p:nvPr>
        </p:nvSpPr>
        <p:spPr/>
        <p:txBody>
          <a:bodyPr/>
          <a:lstStyle/>
          <a:p>
            <a:fld id="{1635BF7B-F4BA-064F-8313-92D42CD4D709}" type="slidenum">
              <a:rPr lang="en-US" smtClean="0"/>
              <a:t>27</a:t>
            </a:fld>
            <a:endParaRPr lang="en-US"/>
          </a:p>
        </p:txBody>
      </p:sp>
    </p:spTree>
    <p:extLst>
      <p:ext uri="{BB962C8B-B14F-4D97-AF65-F5344CB8AC3E}">
        <p14:creationId xmlns:p14="http://schemas.microsoft.com/office/powerpoint/2010/main" val="327524593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Tier 3 Flags: Temporary Risk</a:t>
            </a:r>
          </a:p>
        </p:txBody>
      </p:sp>
      <p:sp>
        <p:nvSpPr>
          <p:cNvPr id="3" name="Content Placeholder 2"/>
          <p:cNvSpPr>
            <a:spLocks noGrp="1"/>
          </p:cNvSpPr>
          <p:nvPr>
            <p:ph idx="1"/>
          </p:nvPr>
        </p:nvSpPr>
        <p:spPr/>
        <p:txBody>
          <a:bodyPr>
            <a:normAutofit/>
          </a:bodyPr>
          <a:lstStyle/>
          <a:p>
            <a:r>
              <a:rPr lang="en-US" dirty="0"/>
              <a:t>Relate to a single and/or less serious incident of non-compliance</a:t>
            </a:r>
          </a:p>
          <a:p>
            <a:r>
              <a:rPr lang="en-US" dirty="0"/>
              <a:t>Flags can be removed when non-compliance is resolved</a:t>
            </a:r>
          </a:p>
          <a:p>
            <a:r>
              <a:rPr lang="en-US" dirty="0"/>
              <a:t>Examples of Tier 3 Flags:</a:t>
            </a:r>
          </a:p>
          <a:p>
            <a:pPr lvl="1"/>
            <a:r>
              <a:rPr lang="en-US" dirty="0"/>
              <a:t>Failure to File Financial Statements</a:t>
            </a:r>
          </a:p>
          <a:p>
            <a:pPr lvl="1"/>
            <a:r>
              <a:rPr lang="en-US" dirty="0"/>
              <a:t>Unacceptable Physical Condition</a:t>
            </a:r>
          </a:p>
          <a:p>
            <a:pPr lvl="1"/>
            <a:r>
              <a:rPr lang="en-US" dirty="0"/>
              <a:t>Unsatisfactory Management Review</a:t>
            </a:r>
          </a:p>
          <a:p>
            <a:pPr lvl="1"/>
            <a:r>
              <a:rPr lang="en-US" dirty="0"/>
              <a:t>Unauthorized Distributions</a:t>
            </a:r>
          </a:p>
          <a:p>
            <a:endParaRPr lang="en-US" dirty="0"/>
          </a:p>
        </p:txBody>
      </p:sp>
      <p:sp>
        <p:nvSpPr>
          <p:cNvPr id="4" name="Slide Number Placeholder 3"/>
          <p:cNvSpPr>
            <a:spLocks noGrp="1"/>
          </p:cNvSpPr>
          <p:nvPr>
            <p:ph type="sldNum" sz="quarter" idx="12"/>
          </p:nvPr>
        </p:nvSpPr>
        <p:spPr/>
        <p:txBody>
          <a:bodyPr/>
          <a:lstStyle/>
          <a:p>
            <a:fld id="{1635BF7B-F4BA-064F-8313-92D42CD4D709}" type="slidenum">
              <a:rPr lang="en-US" smtClean="0"/>
              <a:t>28</a:t>
            </a:fld>
            <a:endParaRPr lang="en-US"/>
          </a:p>
        </p:txBody>
      </p:sp>
    </p:spTree>
    <p:extLst>
      <p:ext uri="{BB962C8B-B14F-4D97-AF65-F5344CB8AC3E}">
        <p14:creationId xmlns:p14="http://schemas.microsoft.com/office/powerpoint/2010/main" val="227006926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Tier 3 Flags: Temporary Risk Example</a:t>
            </a:r>
          </a:p>
        </p:txBody>
      </p:sp>
      <p:sp>
        <p:nvSpPr>
          <p:cNvPr id="3" name="Content Placeholder 2"/>
          <p:cNvSpPr>
            <a:spLocks noGrp="1"/>
          </p:cNvSpPr>
          <p:nvPr>
            <p:ph idx="1"/>
          </p:nvPr>
        </p:nvSpPr>
        <p:spPr/>
        <p:txBody>
          <a:bodyPr/>
          <a:lstStyle/>
          <a:p>
            <a:r>
              <a:rPr lang="en-US" dirty="0"/>
              <a:t>Project A did not file their Annual Financial Statements (AFS) by the deadline</a:t>
            </a:r>
          </a:p>
          <a:p>
            <a:r>
              <a:rPr lang="en-US" dirty="0"/>
              <a:t>Automatic Tier 3 flag</a:t>
            </a:r>
          </a:p>
          <a:p>
            <a:r>
              <a:rPr lang="en-US" dirty="0"/>
              <a:t>Referred to Departmental Enforcement Center (DEC)</a:t>
            </a:r>
          </a:p>
          <a:p>
            <a:pPr lvl="1"/>
            <a:r>
              <a:rPr lang="en-US" dirty="0"/>
              <a:t>If AFS filed, Flag Resolved</a:t>
            </a:r>
          </a:p>
          <a:p>
            <a:pPr lvl="1"/>
            <a:r>
              <a:rPr lang="en-US" dirty="0"/>
              <a:t>If AFS not filed, Further Enforcement Action </a:t>
            </a:r>
          </a:p>
        </p:txBody>
      </p:sp>
      <p:sp>
        <p:nvSpPr>
          <p:cNvPr id="4" name="Slide Number Placeholder 3"/>
          <p:cNvSpPr>
            <a:spLocks noGrp="1"/>
          </p:cNvSpPr>
          <p:nvPr>
            <p:ph type="sldNum" sz="quarter" idx="12"/>
          </p:nvPr>
        </p:nvSpPr>
        <p:spPr/>
        <p:txBody>
          <a:bodyPr/>
          <a:lstStyle/>
          <a:p>
            <a:fld id="{1635BF7B-F4BA-064F-8313-92D42CD4D709}" type="slidenum">
              <a:rPr lang="en-US" smtClean="0"/>
              <a:t>29</a:t>
            </a:fld>
            <a:endParaRPr lang="en-US"/>
          </a:p>
        </p:txBody>
      </p:sp>
    </p:spTree>
    <p:extLst>
      <p:ext uri="{BB962C8B-B14F-4D97-AF65-F5344CB8AC3E}">
        <p14:creationId xmlns:p14="http://schemas.microsoft.com/office/powerpoint/2010/main" val="40318264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New Rule</a:t>
            </a:r>
          </a:p>
        </p:txBody>
      </p:sp>
      <p:sp>
        <p:nvSpPr>
          <p:cNvPr id="3" name="Content Placeholder 2"/>
          <p:cNvSpPr>
            <a:spLocks noGrp="1"/>
          </p:cNvSpPr>
          <p:nvPr>
            <p:ph idx="1"/>
          </p:nvPr>
        </p:nvSpPr>
        <p:spPr/>
        <p:txBody>
          <a:bodyPr/>
          <a:lstStyle/>
          <a:p>
            <a:endParaRPr lang="en-US" b="1" u="sng" dirty="0"/>
          </a:p>
          <a:p>
            <a:pPr marL="457200" indent="-457200"/>
            <a:r>
              <a:rPr lang="en-US" b="1" dirty="0"/>
              <a:t>24 CFR part 200, subpart H</a:t>
            </a:r>
          </a:p>
          <a:p>
            <a:pPr marL="0" indent="0">
              <a:buNone/>
            </a:pPr>
            <a:r>
              <a:rPr lang="en-US" b="1" dirty="0"/>
              <a:t>	(24 CFR 200.210 – 222)</a:t>
            </a:r>
          </a:p>
          <a:p>
            <a:endParaRPr lang="en-US" b="1" u="sng" dirty="0"/>
          </a:p>
          <a:p>
            <a:r>
              <a:rPr lang="en-US" b="1" u="sng" dirty="0"/>
              <a:t>Purpose</a:t>
            </a:r>
            <a:r>
              <a:rPr lang="en-US" b="1" dirty="0"/>
              <a:t>: </a:t>
            </a:r>
            <a:r>
              <a:rPr lang="en-US" dirty="0"/>
              <a:t>HUD wants to check the Previous Participation of the Individuals and Entities in control of our projects.</a:t>
            </a:r>
          </a:p>
        </p:txBody>
      </p:sp>
      <p:sp>
        <p:nvSpPr>
          <p:cNvPr id="4" name="Slide Number Placeholder 3"/>
          <p:cNvSpPr>
            <a:spLocks noGrp="1"/>
          </p:cNvSpPr>
          <p:nvPr>
            <p:ph type="sldNum" sz="quarter" idx="12"/>
          </p:nvPr>
        </p:nvSpPr>
        <p:spPr/>
        <p:txBody>
          <a:bodyPr/>
          <a:lstStyle/>
          <a:p>
            <a:fld id="{1635BF7B-F4BA-064F-8313-92D42CD4D709}" type="slidenum">
              <a:rPr lang="en-US" smtClean="0"/>
              <a:t>3</a:t>
            </a:fld>
            <a:endParaRPr lang="en-US"/>
          </a:p>
        </p:txBody>
      </p:sp>
    </p:spTree>
    <p:extLst>
      <p:ext uri="{BB962C8B-B14F-4D97-AF65-F5344CB8AC3E}">
        <p14:creationId xmlns:p14="http://schemas.microsoft.com/office/powerpoint/2010/main" val="308629160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Tier 3 Flags: Temporary Risk Example</a:t>
            </a:r>
          </a:p>
        </p:txBody>
      </p:sp>
      <p:sp>
        <p:nvSpPr>
          <p:cNvPr id="3" name="Content Placeholder 2"/>
          <p:cNvSpPr>
            <a:spLocks noGrp="1"/>
          </p:cNvSpPr>
          <p:nvPr>
            <p:ph idx="1"/>
          </p:nvPr>
        </p:nvSpPr>
        <p:spPr/>
        <p:txBody>
          <a:bodyPr>
            <a:normAutofit/>
          </a:bodyPr>
          <a:lstStyle/>
          <a:p>
            <a:r>
              <a:rPr lang="en-US" dirty="0"/>
              <a:t>Project A got a REAC Inspection score of 25c</a:t>
            </a:r>
          </a:p>
          <a:p>
            <a:pPr lvl="1"/>
            <a:r>
              <a:rPr lang="en-US" dirty="0"/>
              <a:t>Flagged with a Tier 3 Flag for Unacceptable Physical Condition</a:t>
            </a:r>
          </a:p>
          <a:p>
            <a:pPr lvl="1"/>
            <a:r>
              <a:rPr lang="en-US" dirty="0"/>
              <a:t>Referred to Departmental Enforcement Center (DEC) and Notice of Violation/Default sent out</a:t>
            </a:r>
          </a:p>
          <a:p>
            <a:pPr lvl="1"/>
            <a:r>
              <a:rPr lang="en-US" dirty="0"/>
              <a:t>Owner has 60 days to make all repairs</a:t>
            </a:r>
          </a:p>
          <a:p>
            <a:pPr lvl="1"/>
            <a:r>
              <a:rPr lang="en-US" dirty="0"/>
              <a:t>Property re-inspection after 60 days</a:t>
            </a:r>
          </a:p>
          <a:p>
            <a:pPr lvl="2"/>
            <a:r>
              <a:rPr lang="en-US" dirty="0"/>
              <a:t>If REAC score &gt; 60; Flag Removed</a:t>
            </a:r>
          </a:p>
          <a:p>
            <a:pPr lvl="2"/>
            <a:r>
              <a:rPr lang="en-US" dirty="0"/>
              <a:t>If REAC score &lt; 60; Tier 2 Flag AND additional enforcement </a:t>
            </a:r>
          </a:p>
          <a:p>
            <a:pPr lvl="1"/>
            <a:endParaRPr lang="en-US" dirty="0"/>
          </a:p>
          <a:p>
            <a:pPr lvl="1"/>
            <a:endParaRPr lang="en-US" dirty="0"/>
          </a:p>
        </p:txBody>
      </p:sp>
      <p:sp>
        <p:nvSpPr>
          <p:cNvPr id="4" name="Slide Number Placeholder 3"/>
          <p:cNvSpPr>
            <a:spLocks noGrp="1"/>
          </p:cNvSpPr>
          <p:nvPr>
            <p:ph type="sldNum" sz="quarter" idx="12"/>
          </p:nvPr>
        </p:nvSpPr>
        <p:spPr/>
        <p:txBody>
          <a:bodyPr/>
          <a:lstStyle/>
          <a:p>
            <a:fld id="{1635BF7B-F4BA-064F-8313-92D42CD4D709}" type="slidenum">
              <a:rPr lang="en-US" smtClean="0"/>
              <a:t>30</a:t>
            </a:fld>
            <a:endParaRPr lang="en-US"/>
          </a:p>
        </p:txBody>
      </p:sp>
    </p:spTree>
    <p:extLst>
      <p:ext uri="{BB962C8B-B14F-4D97-AF65-F5344CB8AC3E}">
        <p14:creationId xmlns:p14="http://schemas.microsoft.com/office/powerpoint/2010/main" val="57861824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Tier 2 Flags: Compliance Risk</a:t>
            </a:r>
          </a:p>
        </p:txBody>
      </p:sp>
      <p:sp>
        <p:nvSpPr>
          <p:cNvPr id="3" name="Content Placeholder 2"/>
          <p:cNvSpPr>
            <a:spLocks noGrp="1"/>
          </p:cNvSpPr>
          <p:nvPr>
            <p:ph idx="1"/>
          </p:nvPr>
        </p:nvSpPr>
        <p:spPr/>
        <p:txBody>
          <a:bodyPr>
            <a:normAutofit lnSpcReduction="10000"/>
          </a:bodyPr>
          <a:lstStyle/>
          <a:p>
            <a:r>
              <a:rPr lang="en-US" dirty="0"/>
              <a:t>Compliance Risk</a:t>
            </a:r>
          </a:p>
          <a:p>
            <a:r>
              <a:rPr lang="en-US" dirty="0"/>
              <a:t>Flags remain for a period of time as a risk factor even if underlying issue is resolved</a:t>
            </a:r>
          </a:p>
          <a:p>
            <a:r>
              <a:rPr lang="en-US" dirty="0"/>
              <a:t>Examples of Tier 2 Flags:</a:t>
            </a:r>
          </a:p>
          <a:p>
            <a:pPr lvl="1"/>
            <a:r>
              <a:rPr lang="en-US" dirty="0"/>
              <a:t>Repeated Failure to File Annual Financial Statements (AFS)</a:t>
            </a:r>
          </a:p>
          <a:p>
            <a:pPr lvl="1"/>
            <a:r>
              <a:rPr lang="en-US" dirty="0"/>
              <a:t>Unacceptable Physical Condition</a:t>
            </a:r>
          </a:p>
          <a:p>
            <a:pPr lvl="1"/>
            <a:r>
              <a:rPr lang="en-US" dirty="0"/>
              <a:t>Conversion to an Unapproved Use</a:t>
            </a:r>
          </a:p>
          <a:p>
            <a:pPr lvl="1"/>
            <a:r>
              <a:rPr lang="en-US" dirty="0"/>
              <a:t>Unauthorized Change in Participant</a:t>
            </a:r>
          </a:p>
          <a:p>
            <a:pPr lvl="1"/>
            <a:r>
              <a:rPr lang="en-US" dirty="0"/>
              <a:t>Repeated Unresolved Audit Findings</a:t>
            </a:r>
          </a:p>
          <a:p>
            <a:endParaRPr lang="en-US" dirty="0"/>
          </a:p>
        </p:txBody>
      </p:sp>
      <p:sp>
        <p:nvSpPr>
          <p:cNvPr id="4" name="Slide Number Placeholder 3"/>
          <p:cNvSpPr>
            <a:spLocks noGrp="1"/>
          </p:cNvSpPr>
          <p:nvPr>
            <p:ph type="sldNum" sz="quarter" idx="12"/>
          </p:nvPr>
        </p:nvSpPr>
        <p:spPr/>
        <p:txBody>
          <a:bodyPr/>
          <a:lstStyle/>
          <a:p>
            <a:fld id="{1635BF7B-F4BA-064F-8313-92D42CD4D709}" type="slidenum">
              <a:rPr lang="en-US" smtClean="0"/>
              <a:t>31</a:t>
            </a:fld>
            <a:endParaRPr lang="en-US"/>
          </a:p>
        </p:txBody>
      </p:sp>
    </p:spTree>
    <p:extLst>
      <p:ext uri="{BB962C8B-B14F-4D97-AF65-F5344CB8AC3E}">
        <p14:creationId xmlns:p14="http://schemas.microsoft.com/office/powerpoint/2010/main" val="426047703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Tier 2 Flags: Compliance Risk Example</a:t>
            </a:r>
          </a:p>
        </p:txBody>
      </p:sp>
      <p:sp>
        <p:nvSpPr>
          <p:cNvPr id="3" name="Content Placeholder 2"/>
          <p:cNvSpPr>
            <a:spLocks noGrp="1"/>
          </p:cNvSpPr>
          <p:nvPr>
            <p:ph idx="1"/>
          </p:nvPr>
        </p:nvSpPr>
        <p:spPr/>
        <p:txBody>
          <a:bodyPr>
            <a:normAutofit/>
          </a:bodyPr>
          <a:lstStyle/>
          <a:p>
            <a:r>
              <a:rPr lang="en-US" dirty="0"/>
              <a:t>Controlling Participant of Projects A, B and C doesn’t file AFS by the Deadline AND does not respond to HUD correspondence.</a:t>
            </a:r>
          </a:p>
          <a:p>
            <a:r>
              <a:rPr lang="en-US" dirty="0"/>
              <a:t>3 Tier 3 flags placed automatically (one for each project)</a:t>
            </a:r>
          </a:p>
          <a:p>
            <a:pPr lvl="1"/>
            <a:r>
              <a:rPr lang="en-US" dirty="0"/>
              <a:t>Removed when AFS filed</a:t>
            </a:r>
          </a:p>
          <a:p>
            <a:r>
              <a:rPr lang="en-US" dirty="0"/>
              <a:t>Tier 2 Flag Placed</a:t>
            </a:r>
          </a:p>
          <a:p>
            <a:pPr lvl="1"/>
            <a:r>
              <a:rPr lang="en-US" dirty="0"/>
              <a:t>Retained for 5 years even if AFS filed</a:t>
            </a:r>
          </a:p>
          <a:p>
            <a:pPr lvl="1"/>
            <a:r>
              <a:rPr lang="en-US" dirty="0"/>
              <a:t>Additional Enforcement Actions</a:t>
            </a:r>
          </a:p>
        </p:txBody>
      </p:sp>
      <p:sp>
        <p:nvSpPr>
          <p:cNvPr id="4" name="Slide Number Placeholder 3"/>
          <p:cNvSpPr>
            <a:spLocks noGrp="1"/>
          </p:cNvSpPr>
          <p:nvPr>
            <p:ph type="sldNum" sz="quarter" idx="12"/>
          </p:nvPr>
        </p:nvSpPr>
        <p:spPr/>
        <p:txBody>
          <a:bodyPr/>
          <a:lstStyle/>
          <a:p>
            <a:fld id="{1635BF7B-F4BA-064F-8313-92D42CD4D709}" type="slidenum">
              <a:rPr lang="en-US" smtClean="0"/>
              <a:t>32</a:t>
            </a:fld>
            <a:endParaRPr lang="en-US"/>
          </a:p>
        </p:txBody>
      </p:sp>
    </p:spTree>
    <p:extLst>
      <p:ext uri="{BB962C8B-B14F-4D97-AF65-F5344CB8AC3E}">
        <p14:creationId xmlns:p14="http://schemas.microsoft.com/office/powerpoint/2010/main" val="125642472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Tier 2 Flag: Compliance Risk Example</a:t>
            </a:r>
          </a:p>
        </p:txBody>
      </p:sp>
      <p:sp>
        <p:nvSpPr>
          <p:cNvPr id="3" name="Content Placeholder 2"/>
          <p:cNvSpPr>
            <a:spLocks noGrp="1"/>
          </p:cNvSpPr>
          <p:nvPr>
            <p:ph idx="1"/>
          </p:nvPr>
        </p:nvSpPr>
        <p:spPr/>
        <p:txBody>
          <a:bodyPr/>
          <a:lstStyle/>
          <a:p>
            <a:r>
              <a:rPr lang="en-US" dirty="0"/>
              <a:t>Controlling Participant of Project D files AFS 90+ days late for 3 years in a row</a:t>
            </a:r>
          </a:p>
          <a:p>
            <a:r>
              <a:rPr lang="en-US" dirty="0"/>
              <a:t>Tier 3 flag placed each year</a:t>
            </a:r>
          </a:p>
          <a:p>
            <a:pPr lvl="1"/>
            <a:r>
              <a:rPr lang="en-US" dirty="0"/>
              <a:t>Removed each year when AFS filed</a:t>
            </a:r>
          </a:p>
          <a:p>
            <a:r>
              <a:rPr lang="en-US" dirty="0"/>
              <a:t>Tier 2 flag placed in year 3</a:t>
            </a:r>
          </a:p>
          <a:p>
            <a:pPr lvl="1"/>
            <a:r>
              <a:rPr lang="en-US" dirty="0"/>
              <a:t>Retained for 5 years even if AFS filed</a:t>
            </a:r>
          </a:p>
          <a:p>
            <a:pPr lvl="1"/>
            <a:r>
              <a:rPr lang="en-US" dirty="0"/>
              <a:t>Additional Enforcement Actions</a:t>
            </a:r>
          </a:p>
          <a:p>
            <a:endParaRPr lang="en-US" dirty="0"/>
          </a:p>
        </p:txBody>
      </p:sp>
      <p:sp>
        <p:nvSpPr>
          <p:cNvPr id="4" name="Slide Number Placeholder 3"/>
          <p:cNvSpPr>
            <a:spLocks noGrp="1"/>
          </p:cNvSpPr>
          <p:nvPr>
            <p:ph type="sldNum" sz="quarter" idx="12"/>
          </p:nvPr>
        </p:nvSpPr>
        <p:spPr/>
        <p:txBody>
          <a:bodyPr/>
          <a:lstStyle/>
          <a:p>
            <a:fld id="{1635BF7B-F4BA-064F-8313-92D42CD4D709}" type="slidenum">
              <a:rPr lang="en-US" smtClean="0"/>
              <a:t>33</a:t>
            </a:fld>
            <a:endParaRPr lang="en-US"/>
          </a:p>
        </p:txBody>
      </p:sp>
    </p:spTree>
    <p:extLst>
      <p:ext uri="{BB962C8B-B14F-4D97-AF65-F5344CB8AC3E}">
        <p14:creationId xmlns:p14="http://schemas.microsoft.com/office/powerpoint/2010/main" val="191474354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Tier 2 Flag: Compliance Risk Example</a:t>
            </a:r>
          </a:p>
        </p:txBody>
      </p:sp>
      <p:sp>
        <p:nvSpPr>
          <p:cNvPr id="3" name="Content Placeholder 2"/>
          <p:cNvSpPr>
            <a:spLocks noGrp="1"/>
          </p:cNvSpPr>
          <p:nvPr>
            <p:ph idx="1"/>
          </p:nvPr>
        </p:nvSpPr>
        <p:spPr/>
        <p:txBody>
          <a:bodyPr>
            <a:normAutofit/>
          </a:bodyPr>
          <a:lstStyle/>
          <a:p>
            <a:r>
              <a:rPr lang="en-US" dirty="0"/>
              <a:t>Controlling Participant of Project E takes unauthorized distributions for 3 years in a row</a:t>
            </a:r>
          </a:p>
          <a:p>
            <a:r>
              <a:rPr lang="en-US" dirty="0"/>
              <a:t>Tier 3 flag placed each year</a:t>
            </a:r>
          </a:p>
          <a:p>
            <a:pPr lvl="1"/>
            <a:r>
              <a:rPr lang="en-US" dirty="0"/>
              <a:t>Removed each year when distributions repaid</a:t>
            </a:r>
          </a:p>
          <a:p>
            <a:r>
              <a:rPr lang="en-US" dirty="0"/>
              <a:t>Tier 2 flag placed in year 3</a:t>
            </a:r>
          </a:p>
          <a:p>
            <a:pPr lvl="1"/>
            <a:r>
              <a:rPr lang="en-US" dirty="0"/>
              <a:t>Retained for 5 years even if distributions repaid</a:t>
            </a:r>
          </a:p>
          <a:p>
            <a:pPr lvl="1"/>
            <a:r>
              <a:rPr lang="en-US" dirty="0"/>
              <a:t>Additional Enforcement Actions possible</a:t>
            </a:r>
          </a:p>
          <a:p>
            <a:pPr lvl="1"/>
            <a:endParaRPr lang="en-US" dirty="0"/>
          </a:p>
        </p:txBody>
      </p:sp>
      <p:sp>
        <p:nvSpPr>
          <p:cNvPr id="4" name="Slide Number Placeholder 3"/>
          <p:cNvSpPr>
            <a:spLocks noGrp="1"/>
          </p:cNvSpPr>
          <p:nvPr>
            <p:ph type="sldNum" sz="quarter" idx="12"/>
          </p:nvPr>
        </p:nvSpPr>
        <p:spPr/>
        <p:txBody>
          <a:bodyPr/>
          <a:lstStyle/>
          <a:p>
            <a:fld id="{1635BF7B-F4BA-064F-8313-92D42CD4D709}" type="slidenum">
              <a:rPr lang="en-US" smtClean="0"/>
              <a:t>34</a:t>
            </a:fld>
            <a:endParaRPr lang="en-US"/>
          </a:p>
        </p:txBody>
      </p:sp>
    </p:spTree>
    <p:extLst>
      <p:ext uri="{BB962C8B-B14F-4D97-AF65-F5344CB8AC3E}">
        <p14:creationId xmlns:p14="http://schemas.microsoft.com/office/powerpoint/2010/main" val="259288378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Tier 1 Flags: Elevated Risk</a:t>
            </a:r>
          </a:p>
        </p:txBody>
      </p:sp>
      <p:sp>
        <p:nvSpPr>
          <p:cNvPr id="3" name="Content Placeholder 2"/>
          <p:cNvSpPr>
            <a:spLocks noGrp="1"/>
          </p:cNvSpPr>
          <p:nvPr>
            <p:ph idx="1"/>
          </p:nvPr>
        </p:nvSpPr>
        <p:spPr/>
        <p:txBody>
          <a:bodyPr/>
          <a:lstStyle/>
          <a:p>
            <a:r>
              <a:rPr lang="en-US" dirty="0"/>
              <a:t>Significant Long-Term Risk</a:t>
            </a:r>
          </a:p>
          <a:p>
            <a:r>
              <a:rPr lang="en-US" dirty="0"/>
              <a:t>Warrant significant mitigation</a:t>
            </a:r>
          </a:p>
          <a:p>
            <a:r>
              <a:rPr lang="en-US" dirty="0"/>
              <a:t>Permanent Flags</a:t>
            </a:r>
          </a:p>
          <a:p>
            <a:r>
              <a:rPr lang="en-US" dirty="0"/>
              <a:t>Examples of Tier 1 Flags:</a:t>
            </a:r>
          </a:p>
          <a:p>
            <a:pPr lvl="1"/>
            <a:r>
              <a:rPr lang="en-US" dirty="0"/>
              <a:t>Mortgage Assignment</a:t>
            </a:r>
          </a:p>
          <a:p>
            <a:pPr lvl="1"/>
            <a:r>
              <a:rPr lang="en-US" dirty="0"/>
              <a:t>FHA Claim</a:t>
            </a:r>
          </a:p>
          <a:p>
            <a:pPr lvl="1"/>
            <a:r>
              <a:rPr lang="en-US" dirty="0"/>
              <a:t>Suspension or Debarment Current or Past</a:t>
            </a:r>
          </a:p>
          <a:p>
            <a:pPr lvl="1"/>
            <a:r>
              <a:rPr lang="en-US" dirty="0"/>
              <a:t>Conviction of Fraud or Embezzlement of Funds</a:t>
            </a:r>
          </a:p>
        </p:txBody>
      </p:sp>
      <p:sp>
        <p:nvSpPr>
          <p:cNvPr id="4" name="Slide Number Placeholder 3"/>
          <p:cNvSpPr>
            <a:spLocks noGrp="1"/>
          </p:cNvSpPr>
          <p:nvPr>
            <p:ph type="sldNum" sz="quarter" idx="12"/>
          </p:nvPr>
        </p:nvSpPr>
        <p:spPr/>
        <p:txBody>
          <a:bodyPr/>
          <a:lstStyle/>
          <a:p>
            <a:fld id="{1635BF7B-F4BA-064F-8313-92D42CD4D709}" type="slidenum">
              <a:rPr lang="en-US" smtClean="0"/>
              <a:t>35</a:t>
            </a:fld>
            <a:endParaRPr lang="en-US"/>
          </a:p>
        </p:txBody>
      </p:sp>
    </p:spTree>
    <p:extLst>
      <p:ext uri="{BB962C8B-B14F-4D97-AF65-F5344CB8AC3E}">
        <p14:creationId xmlns:p14="http://schemas.microsoft.com/office/powerpoint/2010/main" val="70592971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Tier 1 Flags: Elevated Risk Examples	</a:t>
            </a:r>
          </a:p>
        </p:txBody>
      </p:sp>
      <p:sp>
        <p:nvSpPr>
          <p:cNvPr id="3" name="Content Placeholder 2"/>
          <p:cNvSpPr>
            <a:spLocks noGrp="1"/>
          </p:cNvSpPr>
          <p:nvPr>
            <p:ph idx="1"/>
          </p:nvPr>
        </p:nvSpPr>
        <p:spPr/>
        <p:txBody>
          <a:bodyPr/>
          <a:lstStyle/>
          <a:p>
            <a:r>
              <a:rPr lang="en-US" dirty="0"/>
              <a:t>Controlling Participant of Project A submitted fraudulent information during underwriting resulting in mortgage assignment</a:t>
            </a:r>
          </a:p>
          <a:p>
            <a:pPr lvl="1"/>
            <a:r>
              <a:rPr lang="en-US" dirty="0"/>
              <a:t>Tier 1 permanent flag for Mortgage Assignment</a:t>
            </a:r>
          </a:p>
          <a:p>
            <a:pPr lvl="1"/>
            <a:r>
              <a:rPr lang="en-US" dirty="0"/>
              <a:t>Tier 1 permanent flag for Fraud Conviction</a:t>
            </a:r>
          </a:p>
          <a:p>
            <a:pPr lvl="1"/>
            <a:r>
              <a:rPr lang="en-US" dirty="0"/>
              <a:t>Additional Enforcement Actions</a:t>
            </a:r>
          </a:p>
          <a:p>
            <a:pPr marL="457200" lvl="1" indent="0">
              <a:buNone/>
            </a:pPr>
            <a:endParaRPr lang="en-US" dirty="0"/>
          </a:p>
        </p:txBody>
      </p:sp>
      <p:sp>
        <p:nvSpPr>
          <p:cNvPr id="4" name="Slide Number Placeholder 3"/>
          <p:cNvSpPr>
            <a:spLocks noGrp="1"/>
          </p:cNvSpPr>
          <p:nvPr>
            <p:ph type="sldNum" sz="quarter" idx="12"/>
          </p:nvPr>
        </p:nvSpPr>
        <p:spPr/>
        <p:txBody>
          <a:bodyPr/>
          <a:lstStyle/>
          <a:p>
            <a:fld id="{1635BF7B-F4BA-064F-8313-92D42CD4D709}" type="slidenum">
              <a:rPr lang="en-US" smtClean="0"/>
              <a:t>36</a:t>
            </a:fld>
            <a:endParaRPr lang="en-US"/>
          </a:p>
        </p:txBody>
      </p:sp>
    </p:spTree>
    <p:extLst>
      <p:ext uri="{BB962C8B-B14F-4D97-AF65-F5344CB8AC3E}">
        <p14:creationId xmlns:p14="http://schemas.microsoft.com/office/powerpoint/2010/main" val="260970945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Tier 1 Flags: Elevated Risk Examples	</a:t>
            </a:r>
          </a:p>
        </p:txBody>
      </p:sp>
      <p:sp>
        <p:nvSpPr>
          <p:cNvPr id="3" name="Content Placeholder 2"/>
          <p:cNvSpPr>
            <a:spLocks noGrp="1"/>
          </p:cNvSpPr>
          <p:nvPr>
            <p:ph idx="1"/>
          </p:nvPr>
        </p:nvSpPr>
        <p:spPr/>
        <p:txBody>
          <a:bodyPr/>
          <a:lstStyle/>
          <a:p>
            <a:r>
              <a:rPr lang="en-US" dirty="0"/>
              <a:t>Controlling Participant of Project B violates the HAP contract by neglecting the property and using project assets for personal gain</a:t>
            </a:r>
          </a:p>
          <a:p>
            <a:r>
              <a:rPr lang="en-US" dirty="0"/>
              <a:t>Project B is referred to Property Disposition for Foreclosure to be sold at auction</a:t>
            </a:r>
          </a:p>
          <a:p>
            <a:r>
              <a:rPr lang="en-US" dirty="0"/>
              <a:t>Tier 1 permanent flag placed</a:t>
            </a:r>
          </a:p>
          <a:p>
            <a:r>
              <a:rPr lang="en-US" dirty="0"/>
              <a:t>Additional Enforcement Actions</a:t>
            </a:r>
          </a:p>
        </p:txBody>
      </p:sp>
      <p:sp>
        <p:nvSpPr>
          <p:cNvPr id="4" name="Slide Number Placeholder 3"/>
          <p:cNvSpPr>
            <a:spLocks noGrp="1"/>
          </p:cNvSpPr>
          <p:nvPr>
            <p:ph type="sldNum" sz="quarter" idx="12"/>
          </p:nvPr>
        </p:nvSpPr>
        <p:spPr/>
        <p:txBody>
          <a:bodyPr/>
          <a:lstStyle/>
          <a:p>
            <a:fld id="{1635BF7B-F4BA-064F-8313-92D42CD4D709}" type="slidenum">
              <a:rPr lang="en-US" smtClean="0"/>
              <a:t>37</a:t>
            </a:fld>
            <a:endParaRPr lang="en-US"/>
          </a:p>
        </p:txBody>
      </p:sp>
    </p:spTree>
    <p:extLst>
      <p:ext uri="{BB962C8B-B14F-4D97-AF65-F5344CB8AC3E}">
        <p14:creationId xmlns:p14="http://schemas.microsoft.com/office/powerpoint/2010/main" val="106388063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Review of Participants</a:t>
            </a:r>
          </a:p>
        </p:txBody>
      </p:sp>
      <p:sp>
        <p:nvSpPr>
          <p:cNvPr id="3" name="Subtitle 2"/>
          <p:cNvSpPr>
            <a:spLocks noGrp="1"/>
          </p:cNvSpPr>
          <p:nvPr>
            <p:ph type="subTitle" idx="1"/>
          </p:nvPr>
        </p:nvSpPr>
        <p:spPr>
          <a:xfrm>
            <a:off x="914400" y="3886200"/>
            <a:ext cx="10155219" cy="1752600"/>
          </a:xfrm>
        </p:spPr>
        <p:txBody>
          <a:bodyPr>
            <a:normAutofit/>
          </a:bodyPr>
          <a:lstStyle/>
          <a:p>
            <a:r>
              <a:rPr lang="en-US" dirty="0"/>
              <a:t>Jen Larson, Office of Multifamily Housing,</a:t>
            </a:r>
          </a:p>
          <a:p>
            <a:r>
              <a:rPr lang="en-US" dirty="0"/>
              <a:t>Kendall Allen, Office of Multifamily Housing &amp; </a:t>
            </a:r>
          </a:p>
          <a:p>
            <a:r>
              <a:rPr lang="en-US" dirty="0"/>
              <a:t>Rachel Coleman, Office of Healthcare Programs</a:t>
            </a:r>
          </a:p>
        </p:txBody>
      </p:sp>
      <p:sp>
        <p:nvSpPr>
          <p:cNvPr id="4" name="Slide Number Placeholder 3"/>
          <p:cNvSpPr>
            <a:spLocks noGrp="1"/>
          </p:cNvSpPr>
          <p:nvPr>
            <p:ph type="sldNum" sz="quarter" idx="12"/>
          </p:nvPr>
        </p:nvSpPr>
        <p:spPr/>
        <p:txBody>
          <a:bodyPr/>
          <a:lstStyle/>
          <a:p>
            <a:fld id="{69E29E33-B620-47F9-BB04-8846C2A5AFCC}" type="slidenum">
              <a:rPr kumimoji="0" lang="en-US" smtClean="0"/>
              <a:pPr/>
              <a:t>38</a:t>
            </a:fld>
            <a:endParaRPr kumimoji="0" lang="en-US"/>
          </a:p>
        </p:txBody>
      </p:sp>
    </p:spTree>
    <p:extLst>
      <p:ext uri="{BB962C8B-B14F-4D97-AF65-F5344CB8AC3E}">
        <p14:creationId xmlns:p14="http://schemas.microsoft.com/office/powerpoint/2010/main" val="426911477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HUD’s Options</a:t>
            </a:r>
          </a:p>
        </p:txBody>
      </p:sp>
      <p:sp>
        <p:nvSpPr>
          <p:cNvPr id="3" name="Content Placeholder 2"/>
          <p:cNvSpPr>
            <a:spLocks noGrp="1"/>
          </p:cNvSpPr>
          <p:nvPr>
            <p:ph idx="1"/>
          </p:nvPr>
        </p:nvSpPr>
        <p:spPr/>
        <p:txBody>
          <a:bodyPr>
            <a:normAutofit lnSpcReduction="10000"/>
          </a:bodyPr>
          <a:lstStyle/>
          <a:p>
            <a:r>
              <a:rPr lang="en-US" dirty="0"/>
              <a:t>Approve</a:t>
            </a:r>
          </a:p>
          <a:p>
            <a:r>
              <a:rPr lang="en-US" dirty="0"/>
              <a:t>Condition Approval</a:t>
            </a:r>
          </a:p>
          <a:p>
            <a:r>
              <a:rPr lang="en-US" dirty="0"/>
              <a:t>Limit participation</a:t>
            </a:r>
          </a:p>
          <a:p>
            <a:r>
              <a:rPr lang="en-US" dirty="0"/>
              <a:t>Disapprove</a:t>
            </a:r>
          </a:p>
          <a:p>
            <a:endParaRPr lang="en-US" dirty="0"/>
          </a:p>
          <a:p>
            <a:endParaRPr lang="en-US" dirty="0"/>
          </a:p>
          <a:p>
            <a:r>
              <a:rPr lang="en-US" b="1" dirty="0"/>
              <a:t>Note: </a:t>
            </a:r>
            <a:r>
              <a:rPr lang="en-US" dirty="0"/>
              <a:t>The Processing Guide lays out the process for a request for reconsideration of a disapproval.</a:t>
            </a:r>
          </a:p>
        </p:txBody>
      </p:sp>
      <p:sp>
        <p:nvSpPr>
          <p:cNvPr id="4" name="Slide Number Placeholder 3"/>
          <p:cNvSpPr>
            <a:spLocks noGrp="1"/>
          </p:cNvSpPr>
          <p:nvPr>
            <p:ph type="sldNum" sz="quarter" idx="12"/>
          </p:nvPr>
        </p:nvSpPr>
        <p:spPr/>
        <p:txBody>
          <a:bodyPr/>
          <a:lstStyle/>
          <a:p>
            <a:fld id="{1635BF7B-F4BA-064F-8313-92D42CD4D709}" type="slidenum">
              <a:rPr lang="en-US" smtClean="0"/>
              <a:t>39</a:t>
            </a:fld>
            <a:endParaRPr lang="en-US"/>
          </a:p>
        </p:txBody>
      </p:sp>
    </p:spTree>
    <p:extLst>
      <p:ext uri="{BB962C8B-B14F-4D97-AF65-F5344CB8AC3E}">
        <p14:creationId xmlns:p14="http://schemas.microsoft.com/office/powerpoint/2010/main" val="27499931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New Rule</a:t>
            </a:r>
          </a:p>
        </p:txBody>
      </p:sp>
      <p:sp>
        <p:nvSpPr>
          <p:cNvPr id="3" name="Content Placeholder 2"/>
          <p:cNvSpPr>
            <a:spLocks noGrp="1"/>
          </p:cNvSpPr>
          <p:nvPr>
            <p:ph idx="1"/>
          </p:nvPr>
        </p:nvSpPr>
        <p:spPr/>
        <p:txBody>
          <a:bodyPr>
            <a:normAutofit/>
          </a:bodyPr>
          <a:lstStyle/>
          <a:p>
            <a:r>
              <a:rPr lang="en-US" sz="2800" dirty="0"/>
              <a:t>Supersedes Previous Regulation</a:t>
            </a:r>
          </a:p>
          <a:p>
            <a:endParaRPr lang="en-US" sz="2800" dirty="0"/>
          </a:p>
          <a:p>
            <a:r>
              <a:rPr lang="en-US" b="1" dirty="0"/>
              <a:t>§200.220:  “Upon the occurrence of a Triggering Event … the Commissioner  shall review the Previous Participation of the relevant Controlling Participants in considering whether to approve [their] participation …”</a:t>
            </a:r>
          </a:p>
          <a:p>
            <a:pPr>
              <a:spcBef>
                <a:spcPts val="0"/>
              </a:spcBef>
            </a:pPr>
            <a:endParaRPr lang="en-US" sz="2800" dirty="0"/>
          </a:p>
          <a:p>
            <a:pPr>
              <a:spcBef>
                <a:spcPts val="0"/>
              </a:spcBef>
            </a:pPr>
            <a:r>
              <a:rPr lang="en-US" sz="2800" dirty="0"/>
              <a:t>There is a Reconsideration Process</a:t>
            </a:r>
          </a:p>
          <a:p>
            <a:pPr marL="342900" lvl="1" indent="-342900">
              <a:spcBef>
                <a:spcPts val="0"/>
              </a:spcBef>
              <a:buFont typeface="Arial"/>
              <a:buChar char="•"/>
            </a:pPr>
            <a:r>
              <a:rPr lang="en-US" dirty="0"/>
              <a:t>Specific details are in the Processing Guide</a:t>
            </a:r>
          </a:p>
          <a:p>
            <a:pPr marL="457200" lvl="1" indent="0">
              <a:buNone/>
            </a:pPr>
            <a:endParaRPr lang="en-US" dirty="0"/>
          </a:p>
        </p:txBody>
      </p:sp>
      <p:sp>
        <p:nvSpPr>
          <p:cNvPr id="4" name="Slide Number Placeholder 3"/>
          <p:cNvSpPr>
            <a:spLocks noGrp="1"/>
          </p:cNvSpPr>
          <p:nvPr>
            <p:ph type="sldNum" sz="quarter" idx="12"/>
          </p:nvPr>
        </p:nvSpPr>
        <p:spPr/>
        <p:txBody>
          <a:bodyPr/>
          <a:lstStyle/>
          <a:p>
            <a:fld id="{1635BF7B-F4BA-064F-8313-92D42CD4D709}" type="slidenum">
              <a:rPr lang="en-US" smtClean="0"/>
              <a:t>4</a:t>
            </a:fld>
            <a:endParaRPr lang="en-US"/>
          </a:p>
        </p:txBody>
      </p:sp>
    </p:spTree>
    <p:extLst>
      <p:ext uri="{BB962C8B-B14F-4D97-AF65-F5344CB8AC3E}">
        <p14:creationId xmlns:p14="http://schemas.microsoft.com/office/powerpoint/2010/main" val="58685113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Reviewing Participants with No Flags</a:t>
            </a:r>
          </a:p>
        </p:txBody>
      </p:sp>
      <p:sp>
        <p:nvSpPr>
          <p:cNvPr id="3" name="Content Placeholder 2"/>
          <p:cNvSpPr>
            <a:spLocks noGrp="1"/>
          </p:cNvSpPr>
          <p:nvPr>
            <p:ph idx="1"/>
          </p:nvPr>
        </p:nvSpPr>
        <p:spPr/>
        <p:txBody>
          <a:bodyPr>
            <a:normAutofit/>
          </a:bodyPr>
          <a:lstStyle/>
          <a:p>
            <a:r>
              <a:rPr lang="en-US" dirty="0"/>
              <a:t>If there are No flags in the APPS system </a:t>
            </a:r>
          </a:p>
          <a:p>
            <a:pPr marL="0" indent="0" algn="ctr">
              <a:buNone/>
            </a:pPr>
            <a:r>
              <a:rPr lang="en-US" dirty="0"/>
              <a:t>AND</a:t>
            </a:r>
          </a:p>
          <a:p>
            <a:r>
              <a:rPr lang="en-US" dirty="0"/>
              <a:t>The applicant is able to make all certifications </a:t>
            </a:r>
          </a:p>
          <a:p>
            <a:r>
              <a:rPr lang="en-US" dirty="0"/>
              <a:t>The Previous Participation Review is considered complete</a:t>
            </a:r>
          </a:p>
          <a:p>
            <a:pPr marL="0" indent="0">
              <a:buNone/>
            </a:pPr>
            <a:endParaRPr lang="en-US" dirty="0"/>
          </a:p>
          <a:p>
            <a:r>
              <a:rPr lang="en-US" b="1" dirty="0"/>
              <a:t>NOTE:  </a:t>
            </a:r>
            <a:r>
              <a:rPr lang="en-US" dirty="0"/>
              <a:t>Previous Participation approval does not mean other reviews (</a:t>
            </a:r>
            <a:r>
              <a:rPr lang="en-US" dirty="0" err="1"/>
              <a:t>eg</a:t>
            </a:r>
            <a:r>
              <a:rPr lang="en-US" dirty="0"/>
              <a:t>, underwriting, etc.) are approved! </a:t>
            </a:r>
            <a:endParaRPr lang="en-US" b="1" dirty="0"/>
          </a:p>
        </p:txBody>
      </p:sp>
      <p:sp>
        <p:nvSpPr>
          <p:cNvPr id="4" name="Slide Number Placeholder 3"/>
          <p:cNvSpPr>
            <a:spLocks noGrp="1"/>
          </p:cNvSpPr>
          <p:nvPr>
            <p:ph type="sldNum" sz="quarter" idx="12"/>
          </p:nvPr>
        </p:nvSpPr>
        <p:spPr/>
        <p:txBody>
          <a:bodyPr/>
          <a:lstStyle/>
          <a:p>
            <a:fld id="{1635BF7B-F4BA-064F-8313-92D42CD4D709}" type="slidenum">
              <a:rPr lang="en-US" smtClean="0"/>
              <a:t>40</a:t>
            </a:fld>
            <a:endParaRPr lang="en-US"/>
          </a:p>
        </p:txBody>
      </p:sp>
    </p:spTree>
    <p:extLst>
      <p:ext uri="{BB962C8B-B14F-4D97-AF65-F5344CB8AC3E}">
        <p14:creationId xmlns:p14="http://schemas.microsoft.com/office/powerpoint/2010/main" val="240997409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Reviewing Participants with Current Flags</a:t>
            </a:r>
          </a:p>
        </p:txBody>
      </p:sp>
      <p:sp>
        <p:nvSpPr>
          <p:cNvPr id="3" name="Content Placeholder 2"/>
          <p:cNvSpPr>
            <a:spLocks noGrp="1"/>
          </p:cNvSpPr>
          <p:nvPr>
            <p:ph idx="1"/>
          </p:nvPr>
        </p:nvSpPr>
        <p:spPr/>
        <p:txBody>
          <a:bodyPr/>
          <a:lstStyle/>
          <a:p>
            <a:r>
              <a:rPr lang="en-US" dirty="0"/>
              <a:t>If there are current flags in the system, HUD will review:</a:t>
            </a:r>
          </a:p>
          <a:p>
            <a:pPr lvl="1"/>
            <a:r>
              <a:rPr lang="en-US" dirty="0"/>
              <a:t>Comments in the system related to the flag</a:t>
            </a:r>
          </a:p>
          <a:p>
            <a:pPr lvl="1"/>
            <a:r>
              <a:rPr lang="en-US" dirty="0"/>
              <a:t>Lender or Participant’s explanation and mitigation</a:t>
            </a:r>
          </a:p>
          <a:p>
            <a:pPr lvl="1"/>
            <a:r>
              <a:rPr lang="en-US" dirty="0"/>
              <a:t>Whether flags need to be resolved</a:t>
            </a:r>
          </a:p>
          <a:p>
            <a:pPr lvl="1"/>
            <a:r>
              <a:rPr lang="en-US" dirty="0"/>
              <a:t>The flag history to assess patterns of misconduct/risk to the Department</a:t>
            </a:r>
          </a:p>
        </p:txBody>
      </p:sp>
      <p:sp>
        <p:nvSpPr>
          <p:cNvPr id="4" name="Slide Number Placeholder 3"/>
          <p:cNvSpPr>
            <a:spLocks noGrp="1"/>
          </p:cNvSpPr>
          <p:nvPr>
            <p:ph type="sldNum" sz="quarter" idx="12"/>
          </p:nvPr>
        </p:nvSpPr>
        <p:spPr/>
        <p:txBody>
          <a:bodyPr/>
          <a:lstStyle/>
          <a:p>
            <a:fld id="{1635BF7B-F4BA-064F-8313-92D42CD4D709}" type="slidenum">
              <a:rPr lang="en-US" smtClean="0"/>
              <a:t>41</a:t>
            </a:fld>
            <a:endParaRPr lang="en-US"/>
          </a:p>
        </p:txBody>
      </p:sp>
    </p:spTree>
    <p:extLst>
      <p:ext uri="{BB962C8B-B14F-4D97-AF65-F5344CB8AC3E}">
        <p14:creationId xmlns:p14="http://schemas.microsoft.com/office/powerpoint/2010/main" val="30944315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Reviewing Tier 3 Flags: Temporary Risk</a:t>
            </a:r>
          </a:p>
        </p:txBody>
      </p:sp>
      <p:sp>
        <p:nvSpPr>
          <p:cNvPr id="3" name="Content Placeholder 2"/>
          <p:cNvSpPr>
            <a:spLocks noGrp="1"/>
          </p:cNvSpPr>
          <p:nvPr>
            <p:ph idx="1"/>
          </p:nvPr>
        </p:nvSpPr>
        <p:spPr/>
        <p:txBody>
          <a:bodyPr>
            <a:normAutofit fontScale="92500"/>
          </a:bodyPr>
          <a:lstStyle/>
          <a:p>
            <a:r>
              <a:rPr lang="en-US" dirty="0"/>
              <a:t>Participants may be approved if:</a:t>
            </a:r>
          </a:p>
          <a:p>
            <a:pPr lvl="1" hangingPunct="0"/>
            <a:r>
              <a:rPr lang="en-US" dirty="0"/>
              <a:t>Conditions in the “Approval Conditions” column are met.</a:t>
            </a:r>
            <a:endParaRPr lang="en-US" sz="3200" dirty="0"/>
          </a:p>
          <a:p>
            <a:pPr marL="342900" lvl="1" indent="-342900">
              <a:buFont typeface="Arial"/>
              <a:buChar char="•"/>
            </a:pPr>
            <a:r>
              <a:rPr lang="en-US" sz="3200" dirty="0"/>
              <a:t>REAC Score Example:  </a:t>
            </a:r>
          </a:p>
          <a:p>
            <a:pPr lvl="1" hangingPunct="0"/>
            <a:r>
              <a:rPr lang="en-US" dirty="0"/>
              <a:t>Project A receives a REAC score of 50 (second consecutive below 60).  Controlling Participants in project A is flagged until Project A receives a REAC inspection score over 59 on a subsequent inspection.</a:t>
            </a:r>
          </a:p>
          <a:p>
            <a:pPr lvl="1" hangingPunct="0"/>
            <a:r>
              <a:rPr lang="en-US" dirty="0"/>
              <a:t>Controlling Participants in Project A would like to do new business with HUD in Project B.  HUD can approve their participation in Project B if the flagged participants certify that 100% of the units in Project A have been inspected and all physical deficiencies have been remedied.  </a:t>
            </a:r>
          </a:p>
        </p:txBody>
      </p:sp>
      <p:sp>
        <p:nvSpPr>
          <p:cNvPr id="4" name="Slide Number Placeholder 3"/>
          <p:cNvSpPr>
            <a:spLocks noGrp="1"/>
          </p:cNvSpPr>
          <p:nvPr>
            <p:ph type="sldNum" sz="quarter" idx="12"/>
          </p:nvPr>
        </p:nvSpPr>
        <p:spPr/>
        <p:txBody>
          <a:bodyPr/>
          <a:lstStyle/>
          <a:p>
            <a:fld id="{1635BF7B-F4BA-064F-8313-92D42CD4D709}" type="slidenum">
              <a:rPr lang="en-US" smtClean="0"/>
              <a:t>42</a:t>
            </a:fld>
            <a:endParaRPr lang="en-US"/>
          </a:p>
        </p:txBody>
      </p:sp>
    </p:spTree>
    <p:extLst>
      <p:ext uri="{BB962C8B-B14F-4D97-AF65-F5344CB8AC3E}">
        <p14:creationId xmlns:p14="http://schemas.microsoft.com/office/powerpoint/2010/main" val="334340144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274638"/>
            <a:ext cx="11298865" cy="1143000"/>
          </a:xfrm>
        </p:spPr>
        <p:txBody>
          <a:bodyPr>
            <a:normAutofit/>
          </a:bodyPr>
          <a:lstStyle/>
          <a:p>
            <a:r>
              <a:rPr lang="en-US" sz="3800" dirty="0"/>
              <a:t>Tier 3 Flag Example: Failure to File Financial Statements</a:t>
            </a:r>
          </a:p>
        </p:txBody>
      </p:sp>
      <p:sp>
        <p:nvSpPr>
          <p:cNvPr id="3" name="Content Placeholder 2"/>
          <p:cNvSpPr>
            <a:spLocks noGrp="1"/>
          </p:cNvSpPr>
          <p:nvPr>
            <p:ph idx="1"/>
          </p:nvPr>
        </p:nvSpPr>
        <p:spPr/>
        <p:txBody>
          <a:bodyPr>
            <a:normAutofit fontScale="92500" lnSpcReduction="20000"/>
          </a:bodyPr>
          <a:lstStyle/>
          <a:p>
            <a:r>
              <a:rPr lang="en-US" dirty="0"/>
              <a:t>Project A has not filed the annual financial statements (AFS) by the deadline.</a:t>
            </a:r>
          </a:p>
          <a:p>
            <a:r>
              <a:rPr lang="en-US" dirty="0"/>
              <a:t>Controlling Participants in Project A have received automatic flags.</a:t>
            </a:r>
          </a:p>
          <a:p>
            <a:r>
              <a:rPr lang="en-US" dirty="0"/>
              <a:t>Controlling Participants in Project A would like to participate in Project B.  </a:t>
            </a:r>
          </a:p>
          <a:p>
            <a:r>
              <a:rPr lang="en-US" dirty="0"/>
              <a:t>When the AFS are filed, HUD will remove the flags and may approve participation in Project B.</a:t>
            </a:r>
          </a:p>
          <a:p>
            <a:r>
              <a:rPr lang="en-US" b="1" dirty="0"/>
              <a:t>NOTE</a:t>
            </a:r>
            <a:r>
              <a:rPr lang="en-US" dirty="0"/>
              <a:t>:  HUD will remove this flag when missing AFS have been submitted or 5 years after the placement date of the flag, whichever is sooner.</a:t>
            </a:r>
          </a:p>
        </p:txBody>
      </p:sp>
      <p:sp>
        <p:nvSpPr>
          <p:cNvPr id="4" name="Slide Number Placeholder 3"/>
          <p:cNvSpPr>
            <a:spLocks noGrp="1"/>
          </p:cNvSpPr>
          <p:nvPr>
            <p:ph type="sldNum" sz="quarter" idx="12"/>
          </p:nvPr>
        </p:nvSpPr>
        <p:spPr/>
        <p:txBody>
          <a:bodyPr/>
          <a:lstStyle/>
          <a:p>
            <a:fld id="{1635BF7B-F4BA-064F-8313-92D42CD4D709}" type="slidenum">
              <a:rPr lang="en-US" smtClean="0"/>
              <a:t>43</a:t>
            </a:fld>
            <a:endParaRPr lang="en-US"/>
          </a:p>
        </p:txBody>
      </p:sp>
    </p:spTree>
    <p:extLst>
      <p:ext uri="{BB962C8B-B14F-4D97-AF65-F5344CB8AC3E}">
        <p14:creationId xmlns:p14="http://schemas.microsoft.com/office/powerpoint/2010/main" val="20488435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Tier 3 Flag Example:  Unauthorized Distributions</a:t>
            </a:r>
          </a:p>
        </p:txBody>
      </p:sp>
      <p:sp>
        <p:nvSpPr>
          <p:cNvPr id="3" name="Content Placeholder 2"/>
          <p:cNvSpPr>
            <a:spLocks noGrp="1"/>
          </p:cNvSpPr>
          <p:nvPr>
            <p:ph idx="1"/>
          </p:nvPr>
        </p:nvSpPr>
        <p:spPr/>
        <p:txBody>
          <a:bodyPr>
            <a:normAutofit fontScale="92500" lnSpcReduction="20000"/>
          </a:bodyPr>
          <a:lstStyle/>
          <a:p>
            <a:r>
              <a:rPr lang="en-US" dirty="0"/>
              <a:t>Controlling Participants in Project A have taken unauthorized distributions</a:t>
            </a:r>
          </a:p>
          <a:p>
            <a:r>
              <a:rPr lang="en-US" dirty="0"/>
              <a:t>Tier 3 flags placed</a:t>
            </a:r>
          </a:p>
          <a:p>
            <a:r>
              <a:rPr lang="en-US" dirty="0"/>
              <a:t>Controlling Participants in Project A would like to participate in Project B.  </a:t>
            </a:r>
          </a:p>
          <a:p>
            <a:r>
              <a:rPr lang="en-US" dirty="0"/>
              <a:t>When evidence that the unauthorized distributions have been repaid is provided, HUD will remove the flags and may approve participation in Project B.</a:t>
            </a:r>
          </a:p>
          <a:p>
            <a:r>
              <a:rPr lang="en-US" b="1" dirty="0"/>
              <a:t>NOTE</a:t>
            </a:r>
            <a:r>
              <a:rPr lang="en-US" dirty="0"/>
              <a:t>:  HUD will remove this flag when the unauthorized distributions have been repaid or 5 years after the placement date of the flag, whichever is sooner.</a:t>
            </a:r>
          </a:p>
          <a:p>
            <a:endParaRPr lang="en-US" dirty="0"/>
          </a:p>
        </p:txBody>
      </p:sp>
      <p:sp>
        <p:nvSpPr>
          <p:cNvPr id="4" name="Slide Number Placeholder 3"/>
          <p:cNvSpPr>
            <a:spLocks noGrp="1"/>
          </p:cNvSpPr>
          <p:nvPr>
            <p:ph type="sldNum" sz="quarter" idx="12"/>
          </p:nvPr>
        </p:nvSpPr>
        <p:spPr/>
        <p:txBody>
          <a:bodyPr/>
          <a:lstStyle/>
          <a:p>
            <a:fld id="{1635BF7B-F4BA-064F-8313-92D42CD4D709}" type="slidenum">
              <a:rPr lang="en-US" smtClean="0"/>
              <a:t>44</a:t>
            </a:fld>
            <a:endParaRPr lang="en-US"/>
          </a:p>
        </p:txBody>
      </p:sp>
    </p:spTree>
    <p:extLst>
      <p:ext uri="{BB962C8B-B14F-4D97-AF65-F5344CB8AC3E}">
        <p14:creationId xmlns:p14="http://schemas.microsoft.com/office/powerpoint/2010/main" val="214988065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Tier 2 Flags: Compliance Risk</a:t>
            </a:r>
          </a:p>
        </p:txBody>
      </p:sp>
      <p:sp>
        <p:nvSpPr>
          <p:cNvPr id="3" name="Content Placeholder 2"/>
          <p:cNvSpPr>
            <a:spLocks noGrp="1"/>
          </p:cNvSpPr>
          <p:nvPr>
            <p:ph idx="1"/>
          </p:nvPr>
        </p:nvSpPr>
        <p:spPr/>
        <p:txBody>
          <a:bodyPr/>
          <a:lstStyle/>
          <a:p>
            <a:r>
              <a:rPr lang="en-US" dirty="0"/>
              <a:t>Participants may be approved if:</a:t>
            </a:r>
          </a:p>
          <a:p>
            <a:pPr lvl="1" hangingPunct="0"/>
            <a:r>
              <a:rPr lang="en-US" dirty="0"/>
              <a:t>HUD determines that, because the participant has sufficiently improved operations and oversight to ensure that further violations will not occur or for other compelling reasons, the flag is not indicative of ongoing risk.  </a:t>
            </a:r>
            <a:endParaRPr lang="en-US" sz="3200" dirty="0"/>
          </a:p>
          <a:p>
            <a:endParaRPr lang="en-US" dirty="0"/>
          </a:p>
        </p:txBody>
      </p:sp>
      <p:sp>
        <p:nvSpPr>
          <p:cNvPr id="4" name="Slide Number Placeholder 3"/>
          <p:cNvSpPr>
            <a:spLocks noGrp="1"/>
          </p:cNvSpPr>
          <p:nvPr>
            <p:ph type="sldNum" sz="quarter" idx="12"/>
          </p:nvPr>
        </p:nvSpPr>
        <p:spPr/>
        <p:txBody>
          <a:bodyPr/>
          <a:lstStyle/>
          <a:p>
            <a:fld id="{1635BF7B-F4BA-064F-8313-92D42CD4D709}" type="slidenum">
              <a:rPr lang="en-US" smtClean="0"/>
              <a:t>45</a:t>
            </a:fld>
            <a:endParaRPr lang="en-US"/>
          </a:p>
        </p:txBody>
      </p:sp>
    </p:spTree>
    <p:extLst>
      <p:ext uri="{BB962C8B-B14F-4D97-AF65-F5344CB8AC3E}">
        <p14:creationId xmlns:p14="http://schemas.microsoft.com/office/powerpoint/2010/main" val="418461666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Tier 2 Flag Example:  Unauthorized Distributions</a:t>
            </a:r>
          </a:p>
        </p:txBody>
      </p:sp>
      <p:sp>
        <p:nvSpPr>
          <p:cNvPr id="3" name="Content Placeholder 2"/>
          <p:cNvSpPr>
            <a:spLocks noGrp="1"/>
          </p:cNvSpPr>
          <p:nvPr>
            <p:ph idx="1"/>
          </p:nvPr>
        </p:nvSpPr>
        <p:spPr/>
        <p:txBody>
          <a:bodyPr>
            <a:normAutofit fontScale="92500" lnSpcReduction="10000"/>
          </a:bodyPr>
          <a:lstStyle/>
          <a:p>
            <a:r>
              <a:rPr lang="en-US" dirty="0"/>
              <a:t>Controlling Participants in Project A took unauthorized distributions in 2013 and 2014.</a:t>
            </a:r>
          </a:p>
          <a:p>
            <a:r>
              <a:rPr lang="en-US" dirty="0"/>
              <a:t>These same Controlling Participants took unauthorized distributions in Projects B and C in 2014 and received a Tier 2 flag.</a:t>
            </a:r>
          </a:p>
          <a:p>
            <a:r>
              <a:rPr lang="en-US" dirty="0"/>
              <a:t>These Controlling Participants repaid all of their unauthorized distributions in 2015.  </a:t>
            </a:r>
          </a:p>
          <a:p>
            <a:r>
              <a:rPr lang="en-US" dirty="0"/>
              <a:t>The flag remains for five years as a risk factor.</a:t>
            </a:r>
          </a:p>
          <a:p>
            <a:r>
              <a:rPr lang="en-US" dirty="0"/>
              <a:t> The same Controlling Participants have asked to participate in Project D.   </a:t>
            </a:r>
          </a:p>
        </p:txBody>
      </p:sp>
      <p:sp>
        <p:nvSpPr>
          <p:cNvPr id="4" name="Slide Number Placeholder 3"/>
          <p:cNvSpPr>
            <a:spLocks noGrp="1"/>
          </p:cNvSpPr>
          <p:nvPr>
            <p:ph type="sldNum" sz="quarter" idx="12"/>
          </p:nvPr>
        </p:nvSpPr>
        <p:spPr/>
        <p:txBody>
          <a:bodyPr/>
          <a:lstStyle/>
          <a:p>
            <a:fld id="{1635BF7B-F4BA-064F-8313-92D42CD4D709}" type="slidenum">
              <a:rPr lang="en-US" smtClean="0"/>
              <a:t>46</a:t>
            </a:fld>
            <a:endParaRPr lang="en-US"/>
          </a:p>
        </p:txBody>
      </p:sp>
    </p:spTree>
    <p:extLst>
      <p:ext uri="{BB962C8B-B14F-4D97-AF65-F5344CB8AC3E}">
        <p14:creationId xmlns:p14="http://schemas.microsoft.com/office/powerpoint/2010/main" val="139236901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Tier 2 Unauthorized Distributions Example (cont.)</a:t>
            </a:r>
          </a:p>
        </p:txBody>
      </p:sp>
      <p:sp>
        <p:nvSpPr>
          <p:cNvPr id="3" name="Content Placeholder 2"/>
          <p:cNvSpPr>
            <a:spLocks noGrp="1"/>
          </p:cNvSpPr>
          <p:nvPr>
            <p:ph idx="1"/>
          </p:nvPr>
        </p:nvSpPr>
        <p:spPr/>
        <p:txBody>
          <a:bodyPr/>
          <a:lstStyle/>
          <a:p>
            <a:r>
              <a:rPr lang="en-US" dirty="0"/>
              <a:t>The controlling participants provide:</a:t>
            </a:r>
          </a:p>
          <a:p>
            <a:pPr lvl="1"/>
            <a:r>
              <a:rPr lang="en-US" dirty="0"/>
              <a:t>Evidence that all unauthorized distributions have been repaid for all projects and no unauthorized distributions were taken in 2015.</a:t>
            </a:r>
          </a:p>
          <a:p>
            <a:pPr lvl="1"/>
            <a:r>
              <a:rPr lang="en-US" dirty="0"/>
              <a:t>Evidence that a new CFO with significant HUD experience was hired.  This CFO has implemented improved financial controls in the form of X, Y and Z to avoid future unauthorized distributions.</a:t>
            </a:r>
          </a:p>
          <a:p>
            <a:pPr lvl="1"/>
            <a:endParaRPr lang="en-US" dirty="0"/>
          </a:p>
        </p:txBody>
      </p:sp>
      <p:sp>
        <p:nvSpPr>
          <p:cNvPr id="4" name="Slide Number Placeholder 3"/>
          <p:cNvSpPr>
            <a:spLocks noGrp="1"/>
          </p:cNvSpPr>
          <p:nvPr>
            <p:ph type="sldNum" sz="quarter" idx="12"/>
          </p:nvPr>
        </p:nvSpPr>
        <p:spPr/>
        <p:txBody>
          <a:bodyPr/>
          <a:lstStyle/>
          <a:p>
            <a:fld id="{1635BF7B-F4BA-064F-8313-92D42CD4D709}" type="slidenum">
              <a:rPr lang="en-US" smtClean="0"/>
              <a:t>47</a:t>
            </a:fld>
            <a:endParaRPr lang="en-US"/>
          </a:p>
        </p:txBody>
      </p:sp>
    </p:spTree>
    <p:extLst>
      <p:ext uri="{BB962C8B-B14F-4D97-AF65-F5344CB8AC3E}">
        <p14:creationId xmlns:p14="http://schemas.microsoft.com/office/powerpoint/2010/main" val="300152378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Tier 2 Unauthorized Distributions Example (cont.) </a:t>
            </a:r>
          </a:p>
        </p:txBody>
      </p:sp>
      <p:sp>
        <p:nvSpPr>
          <p:cNvPr id="3" name="Content Placeholder 2"/>
          <p:cNvSpPr>
            <a:spLocks noGrp="1"/>
          </p:cNvSpPr>
          <p:nvPr>
            <p:ph idx="1"/>
          </p:nvPr>
        </p:nvSpPr>
        <p:spPr/>
        <p:txBody>
          <a:bodyPr>
            <a:normAutofit fontScale="92500" lnSpcReduction="10000"/>
          </a:bodyPr>
          <a:lstStyle/>
          <a:p>
            <a:r>
              <a:rPr lang="en-US" dirty="0"/>
              <a:t>HUD may approve the Controlling Participants to participate in Project D as they have:</a:t>
            </a:r>
          </a:p>
          <a:p>
            <a:pPr lvl="1"/>
            <a:r>
              <a:rPr lang="en-US" dirty="0"/>
              <a:t>Resolved the Non-Compliance AND</a:t>
            </a:r>
          </a:p>
          <a:p>
            <a:pPr lvl="1"/>
            <a:r>
              <a:rPr lang="en-US" dirty="0"/>
              <a:t>Improved Operations and Oversight to prevent future non-compliance</a:t>
            </a:r>
          </a:p>
          <a:p>
            <a:pPr lvl="1"/>
            <a:endParaRPr lang="en-US" dirty="0"/>
          </a:p>
          <a:p>
            <a:pPr marL="342900" lvl="1" indent="-342900">
              <a:buFont typeface="Arial"/>
              <a:buChar char="•"/>
            </a:pPr>
            <a:r>
              <a:rPr lang="en-US" sz="3200" b="1" dirty="0"/>
              <a:t>Updating APPS:  </a:t>
            </a:r>
            <a:r>
              <a:rPr lang="en-US" sz="3200" dirty="0"/>
              <a:t>While the flags will remain for 5 years, HUD will update the flag comments in the APPS system to describe the evidence provided and explain why HUD approved these participants in Project D despite the flags for use by future HUD staff.</a:t>
            </a:r>
          </a:p>
          <a:p>
            <a:pPr lvl="1"/>
            <a:endParaRPr lang="en-US" dirty="0"/>
          </a:p>
          <a:p>
            <a:pPr lvl="1"/>
            <a:endParaRPr lang="en-US" dirty="0"/>
          </a:p>
        </p:txBody>
      </p:sp>
      <p:sp>
        <p:nvSpPr>
          <p:cNvPr id="4" name="Slide Number Placeholder 3"/>
          <p:cNvSpPr>
            <a:spLocks noGrp="1"/>
          </p:cNvSpPr>
          <p:nvPr>
            <p:ph type="sldNum" sz="quarter" idx="12"/>
          </p:nvPr>
        </p:nvSpPr>
        <p:spPr/>
        <p:txBody>
          <a:bodyPr/>
          <a:lstStyle/>
          <a:p>
            <a:fld id="{1635BF7B-F4BA-064F-8313-92D42CD4D709}" type="slidenum">
              <a:rPr lang="en-US" smtClean="0"/>
              <a:t>48</a:t>
            </a:fld>
            <a:endParaRPr lang="en-US"/>
          </a:p>
        </p:txBody>
      </p:sp>
    </p:spTree>
    <p:extLst>
      <p:ext uri="{BB962C8B-B14F-4D97-AF65-F5344CB8AC3E}">
        <p14:creationId xmlns:p14="http://schemas.microsoft.com/office/powerpoint/2010/main" val="398874522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Tier 1 Flags: Elevated Risk</a:t>
            </a:r>
          </a:p>
        </p:txBody>
      </p:sp>
      <p:sp>
        <p:nvSpPr>
          <p:cNvPr id="3" name="Content Placeholder 2"/>
          <p:cNvSpPr>
            <a:spLocks noGrp="1"/>
          </p:cNvSpPr>
          <p:nvPr>
            <p:ph idx="1"/>
          </p:nvPr>
        </p:nvSpPr>
        <p:spPr/>
        <p:txBody>
          <a:bodyPr>
            <a:normAutofit/>
          </a:bodyPr>
          <a:lstStyle/>
          <a:p>
            <a:r>
              <a:rPr lang="en-US" dirty="0"/>
              <a:t>Participants may be approved if:</a:t>
            </a:r>
          </a:p>
          <a:p>
            <a:pPr lvl="1"/>
            <a:r>
              <a:rPr lang="en-US" dirty="0"/>
              <a:t>HUD determines that participant has sufficiently improved operations and oversight to ensure further violations will not occur, or for other compelling reasons, the flag is not indicative of ongoing risk.</a:t>
            </a:r>
          </a:p>
          <a:p>
            <a:pPr lvl="1"/>
            <a:endParaRPr lang="en-US" b="1" dirty="0"/>
          </a:p>
          <a:p>
            <a:pPr lvl="1"/>
            <a:r>
              <a:rPr lang="en-US" b="1" dirty="0"/>
              <a:t>Updating APPS:  </a:t>
            </a:r>
            <a:r>
              <a:rPr lang="en-US" dirty="0"/>
              <a:t>While the flags will remain, HUD will update the flag comments in the APPS system to describe the evidence provided and explain why HUD approved these participants in despite the flags for use by future HUD staff.</a:t>
            </a:r>
          </a:p>
          <a:p>
            <a:pPr lvl="1"/>
            <a:endParaRPr lang="en-US" dirty="0"/>
          </a:p>
        </p:txBody>
      </p:sp>
      <p:sp>
        <p:nvSpPr>
          <p:cNvPr id="4" name="Slide Number Placeholder 3"/>
          <p:cNvSpPr>
            <a:spLocks noGrp="1"/>
          </p:cNvSpPr>
          <p:nvPr>
            <p:ph type="sldNum" sz="quarter" idx="12"/>
          </p:nvPr>
        </p:nvSpPr>
        <p:spPr/>
        <p:txBody>
          <a:bodyPr/>
          <a:lstStyle/>
          <a:p>
            <a:fld id="{1635BF7B-F4BA-064F-8313-92D42CD4D709}" type="slidenum">
              <a:rPr lang="en-US" smtClean="0"/>
              <a:t>49</a:t>
            </a:fld>
            <a:endParaRPr lang="en-US"/>
          </a:p>
        </p:txBody>
      </p:sp>
    </p:spTree>
    <p:extLst>
      <p:ext uri="{BB962C8B-B14F-4D97-AF65-F5344CB8AC3E}">
        <p14:creationId xmlns:p14="http://schemas.microsoft.com/office/powerpoint/2010/main" val="28666238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Overview of Processing Guide</a:t>
            </a:r>
            <a:br>
              <a:rPr lang="en-US" dirty="0"/>
            </a:br>
            <a:r>
              <a:rPr lang="en-US" sz="3200" dirty="0">
                <a:hlinkClick r:id="rId3"/>
              </a:rPr>
              <a:t>Housing Notice 2016-15</a:t>
            </a:r>
            <a:endParaRPr lang="en-US" sz="3200" dirty="0"/>
          </a:p>
        </p:txBody>
      </p:sp>
      <p:sp>
        <p:nvSpPr>
          <p:cNvPr id="4" name="Subtitle 3"/>
          <p:cNvSpPr>
            <a:spLocks noGrp="1"/>
          </p:cNvSpPr>
          <p:nvPr>
            <p:ph type="subTitle" idx="1"/>
          </p:nvPr>
        </p:nvSpPr>
        <p:spPr>
          <a:xfrm>
            <a:off x="2209800" y="3886200"/>
            <a:ext cx="8298712" cy="1752600"/>
          </a:xfrm>
        </p:spPr>
        <p:txBody>
          <a:bodyPr>
            <a:normAutofit/>
          </a:bodyPr>
          <a:lstStyle/>
          <a:p>
            <a:r>
              <a:rPr lang="en-US" dirty="0"/>
              <a:t>Sara Bergen, Office of Multifamily Housing</a:t>
            </a:r>
          </a:p>
        </p:txBody>
      </p:sp>
      <p:sp>
        <p:nvSpPr>
          <p:cNvPr id="3" name="Slide Number Placeholder 2"/>
          <p:cNvSpPr>
            <a:spLocks noGrp="1"/>
          </p:cNvSpPr>
          <p:nvPr>
            <p:ph type="sldNum" sz="quarter" idx="12"/>
          </p:nvPr>
        </p:nvSpPr>
        <p:spPr/>
        <p:txBody>
          <a:bodyPr/>
          <a:lstStyle/>
          <a:p>
            <a:fld id="{69E29E33-B620-47F9-BB04-8846C2A5AFCC}" type="slidenum">
              <a:rPr kumimoji="0" lang="en-US" smtClean="0"/>
              <a:pPr/>
              <a:t>5</a:t>
            </a:fld>
            <a:endParaRPr kumimoji="0" lang="en-US"/>
          </a:p>
        </p:txBody>
      </p:sp>
    </p:spTree>
    <p:extLst>
      <p:ext uri="{BB962C8B-B14F-4D97-AF65-F5344CB8AC3E}">
        <p14:creationId xmlns:p14="http://schemas.microsoft.com/office/powerpoint/2010/main" val="405581478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Tier 1 Flag Example</a:t>
            </a:r>
          </a:p>
        </p:txBody>
      </p:sp>
      <p:sp>
        <p:nvSpPr>
          <p:cNvPr id="3" name="Content Placeholder 2"/>
          <p:cNvSpPr>
            <a:spLocks noGrp="1"/>
          </p:cNvSpPr>
          <p:nvPr>
            <p:ph idx="1"/>
          </p:nvPr>
        </p:nvSpPr>
        <p:spPr/>
        <p:txBody>
          <a:bodyPr>
            <a:normAutofit lnSpcReduction="10000"/>
          </a:bodyPr>
          <a:lstStyle/>
          <a:p>
            <a:r>
              <a:rPr lang="en-US" dirty="0"/>
              <a:t>Property C had two controlling participants (Person A and Person B) when the mortgage was assigned 7 years ago</a:t>
            </a:r>
          </a:p>
          <a:p>
            <a:r>
              <a:rPr lang="en-US" dirty="0"/>
              <a:t>Tier 1 flags were placed on both controlling participants</a:t>
            </a:r>
          </a:p>
          <a:p>
            <a:r>
              <a:rPr lang="en-US" dirty="0"/>
              <a:t>Person B has applied to refinance a project with FHA insurance</a:t>
            </a:r>
          </a:p>
          <a:p>
            <a:r>
              <a:rPr lang="en-US" dirty="0"/>
              <a:t>Person B has demonstrated successful ownership of 20 other projects in the last 5 years including the proposed refinance project</a:t>
            </a:r>
          </a:p>
          <a:p>
            <a:r>
              <a:rPr lang="en-US" dirty="0"/>
              <a:t>Person B has brought in a new partner, Person C with significant positive HUD experience</a:t>
            </a:r>
          </a:p>
          <a:p>
            <a:endParaRPr lang="en-US" dirty="0"/>
          </a:p>
          <a:p>
            <a:endParaRPr lang="en-US" dirty="0"/>
          </a:p>
        </p:txBody>
      </p:sp>
      <p:sp>
        <p:nvSpPr>
          <p:cNvPr id="4" name="Slide Number Placeholder 3"/>
          <p:cNvSpPr>
            <a:spLocks noGrp="1"/>
          </p:cNvSpPr>
          <p:nvPr>
            <p:ph type="sldNum" sz="quarter" idx="12"/>
          </p:nvPr>
        </p:nvSpPr>
        <p:spPr/>
        <p:txBody>
          <a:bodyPr/>
          <a:lstStyle/>
          <a:p>
            <a:fld id="{1635BF7B-F4BA-064F-8313-92D42CD4D709}" type="slidenum">
              <a:rPr lang="en-US" smtClean="0"/>
              <a:t>50</a:t>
            </a:fld>
            <a:endParaRPr lang="en-US"/>
          </a:p>
        </p:txBody>
      </p:sp>
    </p:spTree>
    <p:extLst>
      <p:ext uri="{BB962C8B-B14F-4D97-AF65-F5344CB8AC3E}">
        <p14:creationId xmlns:p14="http://schemas.microsoft.com/office/powerpoint/2010/main" val="336259036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Tier 1 Flag Example</a:t>
            </a:r>
          </a:p>
        </p:txBody>
      </p:sp>
      <p:sp>
        <p:nvSpPr>
          <p:cNvPr id="3" name="Content Placeholder 2"/>
          <p:cNvSpPr>
            <a:spLocks noGrp="1"/>
          </p:cNvSpPr>
          <p:nvPr>
            <p:ph idx="1"/>
          </p:nvPr>
        </p:nvSpPr>
        <p:spPr/>
        <p:txBody>
          <a:bodyPr>
            <a:normAutofit/>
          </a:bodyPr>
          <a:lstStyle/>
          <a:p>
            <a:pPr marL="457200" lvl="1" indent="0">
              <a:buNone/>
            </a:pPr>
            <a:endParaRPr lang="en-US" dirty="0"/>
          </a:p>
          <a:p>
            <a:pPr marL="342900" lvl="1" indent="-342900">
              <a:buFont typeface="Arial"/>
              <a:buChar char="•"/>
            </a:pPr>
            <a:r>
              <a:rPr lang="en-US" sz="3200" b="1" dirty="0"/>
              <a:t>Updating APPS:  </a:t>
            </a:r>
            <a:r>
              <a:rPr lang="en-US" sz="3200" dirty="0"/>
              <a:t>While the flags will remain permanently, HUD will update the flag comments in the APPS system to describe the evidence provided and explain why HUD approved this participant despite the flag for use by future HUD staff.</a:t>
            </a:r>
          </a:p>
          <a:p>
            <a:pPr lvl="1"/>
            <a:endParaRPr lang="en-US" dirty="0"/>
          </a:p>
          <a:p>
            <a:pPr lvl="1"/>
            <a:endParaRPr lang="en-US" dirty="0"/>
          </a:p>
        </p:txBody>
      </p:sp>
      <p:sp>
        <p:nvSpPr>
          <p:cNvPr id="4" name="Slide Number Placeholder 3"/>
          <p:cNvSpPr>
            <a:spLocks noGrp="1"/>
          </p:cNvSpPr>
          <p:nvPr>
            <p:ph type="sldNum" sz="quarter" idx="12"/>
          </p:nvPr>
        </p:nvSpPr>
        <p:spPr/>
        <p:txBody>
          <a:bodyPr/>
          <a:lstStyle/>
          <a:p>
            <a:fld id="{1635BF7B-F4BA-064F-8313-92D42CD4D709}" type="slidenum">
              <a:rPr lang="en-US" smtClean="0"/>
              <a:t>51</a:t>
            </a:fld>
            <a:endParaRPr lang="en-US"/>
          </a:p>
        </p:txBody>
      </p:sp>
    </p:spTree>
    <p:extLst>
      <p:ext uri="{BB962C8B-B14F-4D97-AF65-F5344CB8AC3E}">
        <p14:creationId xmlns:p14="http://schemas.microsoft.com/office/powerpoint/2010/main" val="423460615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a:t>
            </a:r>
          </a:p>
        </p:txBody>
      </p:sp>
      <p:sp>
        <p:nvSpPr>
          <p:cNvPr id="3" name="Content Placeholder 2"/>
          <p:cNvSpPr>
            <a:spLocks noGrp="1"/>
          </p:cNvSpPr>
          <p:nvPr>
            <p:ph idx="1"/>
          </p:nvPr>
        </p:nvSpPr>
        <p:spPr/>
        <p:txBody>
          <a:bodyPr/>
          <a:lstStyle/>
          <a:p>
            <a:r>
              <a:rPr lang="en-US" dirty="0"/>
              <a:t>Only flag participants that either caused non-compliance OR should have intervened</a:t>
            </a:r>
          </a:p>
          <a:p>
            <a:r>
              <a:rPr lang="en-US" dirty="0"/>
              <a:t>HUD staff will notify participants of the flag</a:t>
            </a:r>
          </a:p>
          <a:p>
            <a:r>
              <a:rPr lang="en-US" dirty="0"/>
              <a:t>HUD staff will enter internal comments in APPS</a:t>
            </a:r>
          </a:p>
          <a:p>
            <a:pPr lvl="1"/>
            <a:r>
              <a:rPr lang="en-US" dirty="0"/>
              <a:t>Explanation of the situation</a:t>
            </a:r>
          </a:p>
          <a:p>
            <a:pPr lvl="1"/>
            <a:r>
              <a:rPr lang="en-US" dirty="0"/>
              <a:t>Why the specific participant was flagged</a:t>
            </a:r>
          </a:p>
          <a:p>
            <a:pPr lvl="1"/>
            <a:r>
              <a:rPr lang="en-US" dirty="0"/>
              <a:t>What could be done to resolve (if possible)</a:t>
            </a:r>
          </a:p>
        </p:txBody>
      </p:sp>
      <p:sp>
        <p:nvSpPr>
          <p:cNvPr id="4" name="Slide Number Placeholder 3"/>
          <p:cNvSpPr>
            <a:spLocks noGrp="1"/>
          </p:cNvSpPr>
          <p:nvPr>
            <p:ph type="sldNum" sz="quarter" idx="12"/>
          </p:nvPr>
        </p:nvSpPr>
        <p:spPr/>
        <p:txBody>
          <a:bodyPr/>
          <a:lstStyle/>
          <a:p>
            <a:fld id="{1635BF7B-F4BA-064F-8313-92D42CD4D709}" type="slidenum">
              <a:rPr lang="en-US" smtClean="0"/>
              <a:t>52</a:t>
            </a:fld>
            <a:endParaRPr lang="en-US"/>
          </a:p>
        </p:txBody>
      </p:sp>
    </p:spTree>
    <p:extLst>
      <p:ext uri="{BB962C8B-B14F-4D97-AF65-F5344CB8AC3E}">
        <p14:creationId xmlns:p14="http://schemas.microsoft.com/office/powerpoint/2010/main" val="210049799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Filing of the Previous Participation Certification</a:t>
            </a:r>
          </a:p>
        </p:txBody>
      </p:sp>
      <p:sp>
        <p:nvSpPr>
          <p:cNvPr id="3" name="Subtitle 2"/>
          <p:cNvSpPr>
            <a:spLocks noGrp="1"/>
          </p:cNvSpPr>
          <p:nvPr>
            <p:ph type="subTitle" idx="1"/>
          </p:nvPr>
        </p:nvSpPr>
        <p:spPr/>
        <p:txBody>
          <a:bodyPr/>
          <a:lstStyle/>
          <a:p>
            <a:r>
              <a:rPr lang="en-US" dirty="0"/>
              <a:t>Kendall Allen, Office of Multifamily Housing &amp; </a:t>
            </a:r>
          </a:p>
          <a:p>
            <a:r>
              <a:rPr lang="en-US" dirty="0"/>
              <a:t>Rita Dockery, Office of Healthcare Programs</a:t>
            </a:r>
          </a:p>
        </p:txBody>
      </p:sp>
      <p:sp>
        <p:nvSpPr>
          <p:cNvPr id="4" name="Slide Number Placeholder 3"/>
          <p:cNvSpPr>
            <a:spLocks noGrp="1"/>
          </p:cNvSpPr>
          <p:nvPr>
            <p:ph type="sldNum" sz="quarter" idx="12"/>
          </p:nvPr>
        </p:nvSpPr>
        <p:spPr/>
        <p:txBody>
          <a:bodyPr/>
          <a:lstStyle/>
          <a:p>
            <a:fld id="{69E29E33-B620-47F9-BB04-8846C2A5AFCC}" type="slidenum">
              <a:rPr kumimoji="0" lang="en-US" smtClean="0"/>
              <a:pPr/>
              <a:t>53</a:t>
            </a:fld>
            <a:endParaRPr kumimoji="0" lang="en-US"/>
          </a:p>
        </p:txBody>
      </p:sp>
    </p:spTree>
    <p:extLst>
      <p:ext uri="{BB962C8B-B14F-4D97-AF65-F5344CB8AC3E}">
        <p14:creationId xmlns:p14="http://schemas.microsoft.com/office/powerpoint/2010/main" val="151739652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Filing Methods</a:t>
            </a:r>
          </a:p>
        </p:txBody>
      </p:sp>
      <p:graphicFrame>
        <p:nvGraphicFramePr>
          <p:cNvPr id="11" name="Content Placeholder 10"/>
          <p:cNvGraphicFramePr>
            <a:graphicFrameLocks noGrp="1"/>
          </p:cNvGraphicFramePr>
          <p:nvPr>
            <p:ph idx="1"/>
            <p:extLst>
              <p:ext uri="{D42A27DB-BD31-4B8C-83A1-F6EECF244321}">
                <p14:modId xmlns:p14="http://schemas.microsoft.com/office/powerpoint/2010/main" val="2987625397"/>
              </p:ext>
            </p:extLst>
          </p:nvPr>
        </p:nvGraphicFramePr>
        <p:xfrm>
          <a:off x="2621277" y="2184401"/>
          <a:ext cx="7122162" cy="2793999"/>
        </p:xfrm>
        <a:graphic>
          <a:graphicData uri="http://schemas.openxmlformats.org/drawingml/2006/table">
            <a:tbl>
              <a:tblPr firstRow="1" firstCol="1" bandRow="1"/>
              <a:tblGrid>
                <a:gridCol w="2314074">
                  <a:extLst>
                    <a:ext uri="{9D8B030D-6E8A-4147-A177-3AD203B41FA5}">
                      <a16:colId xmlns:a16="http://schemas.microsoft.com/office/drawing/2014/main" val="164330819"/>
                    </a:ext>
                  </a:extLst>
                </a:gridCol>
                <a:gridCol w="1602696">
                  <a:extLst>
                    <a:ext uri="{9D8B030D-6E8A-4147-A177-3AD203B41FA5}">
                      <a16:colId xmlns:a16="http://schemas.microsoft.com/office/drawing/2014/main" val="3408736068"/>
                    </a:ext>
                  </a:extLst>
                </a:gridCol>
                <a:gridCol w="1602696">
                  <a:extLst>
                    <a:ext uri="{9D8B030D-6E8A-4147-A177-3AD203B41FA5}">
                      <a16:colId xmlns:a16="http://schemas.microsoft.com/office/drawing/2014/main" val="454837227"/>
                    </a:ext>
                  </a:extLst>
                </a:gridCol>
                <a:gridCol w="1602696">
                  <a:extLst>
                    <a:ext uri="{9D8B030D-6E8A-4147-A177-3AD203B41FA5}">
                      <a16:colId xmlns:a16="http://schemas.microsoft.com/office/drawing/2014/main" val="1820760057"/>
                    </a:ext>
                  </a:extLst>
                </a:gridCol>
              </a:tblGrid>
              <a:tr h="1007672">
                <a:tc>
                  <a:txBody>
                    <a:bodyPr/>
                    <a:lstStyle/>
                    <a:p>
                      <a:pPr marL="0" marR="0" algn="ctr" hangingPunct="0">
                        <a:spcBef>
                          <a:spcPts val="0"/>
                        </a:spcBef>
                        <a:spcAft>
                          <a:spcPts val="0"/>
                        </a:spcAft>
                      </a:pPr>
                      <a:r>
                        <a:rPr lang="en-US" sz="1100" b="1" spc="-15" dirty="0">
                          <a:effectLst/>
                          <a:latin typeface="Times New Roman" panose="02020603050405020304" pitchFamily="18" charset="0"/>
                          <a:ea typeface="Calibri" panose="020F0502020204030204" pitchFamily="34" charset="0"/>
                        </a:rPr>
                        <a:t>Filing Method</a:t>
                      </a:r>
                      <a:endParaRPr lang="en-US" sz="1200" spc="-15"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hangingPunct="0">
                        <a:spcBef>
                          <a:spcPts val="0"/>
                        </a:spcBef>
                        <a:spcAft>
                          <a:spcPts val="0"/>
                        </a:spcAft>
                      </a:pPr>
                      <a:r>
                        <a:rPr lang="en-US" sz="1100" b="1" spc="-15">
                          <a:effectLst/>
                          <a:latin typeface="Times New Roman" panose="02020603050405020304" pitchFamily="18" charset="0"/>
                          <a:ea typeface="Calibri" panose="020F0502020204030204" pitchFamily="34" charset="0"/>
                        </a:rPr>
                        <a:t>Multifamily Housing &amp; Grant Administration Projects</a:t>
                      </a:r>
                      <a:endParaRPr lang="en-US" sz="1200" spc="-15">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hangingPunct="0">
                        <a:spcBef>
                          <a:spcPts val="0"/>
                        </a:spcBef>
                        <a:spcAft>
                          <a:spcPts val="0"/>
                        </a:spcAft>
                      </a:pPr>
                      <a:r>
                        <a:rPr lang="en-US" sz="1100" b="1" spc="-15">
                          <a:effectLst/>
                          <a:latin typeface="Times New Roman" panose="02020603050405020304" pitchFamily="18" charset="0"/>
                          <a:ea typeface="Calibri" panose="020F0502020204030204" pitchFamily="34" charset="0"/>
                        </a:rPr>
                        <a:t>Office of Residential Care Facilities</a:t>
                      </a:r>
                      <a:endParaRPr lang="en-US" sz="1200" spc="-15">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hangingPunct="0">
                        <a:spcBef>
                          <a:spcPts val="0"/>
                        </a:spcBef>
                        <a:spcAft>
                          <a:spcPts val="0"/>
                        </a:spcAft>
                      </a:pPr>
                      <a:r>
                        <a:rPr lang="en-US" sz="1100" b="1" spc="-15" dirty="0">
                          <a:effectLst/>
                          <a:latin typeface="Times New Roman" panose="02020603050405020304" pitchFamily="18" charset="0"/>
                          <a:ea typeface="Calibri" panose="020F0502020204030204" pitchFamily="34" charset="0"/>
                        </a:rPr>
                        <a:t>Office of Hospital Facilities</a:t>
                      </a:r>
                      <a:endParaRPr lang="en-US" sz="1200" spc="-15"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945490816"/>
                  </a:ext>
                </a:extLst>
              </a:tr>
              <a:tr h="503836">
                <a:tc>
                  <a:txBody>
                    <a:bodyPr/>
                    <a:lstStyle/>
                    <a:p>
                      <a:pPr marL="0" marR="0" hangingPunct="0">
                        <a:spcBef>
                          <a:spcPts val="0"/>
                        </a:spcBef>
                        <a:spcAft>
                          <a:spcPts val="0"/>
                        </a:spcAft>
                      </a:pPr>
                      <a:r>
                        <a:rPr lang="en-US" sz="1100" spc="-15">
                          <a:effectLst/>
                          <a:latin typeface="Times New Roman" panose="02020603050405020304" pitchFamily="18" charset="0"/>
                          <a:ea typeface="Calibri" panose="020F0502020204030204" pitchFamily="34" charset="0"/>
                        </a:rPr>
                        <a:t>Active Partners Performance System (APPS) Submission</a:t>
                      </a:r>
                      <a:endParaRPr lang="en-US" sz="1200" spc="-15">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US" sz="1100" spc="-15">
                          <a:effectLst/>
                          <a:latin typeface="Times New Roman" panose="02020603050405020304" pitchFamily="18" charset="0"/>
                          <a:ea typeface="Calibri" panose="020F0502020204030204" pitchFamily="34" charset="0"/>
                        </a:rPr>
                        <a:t>X</a:t>
                      </a:r>
                      <a:endParaRPr lang="en-US" sz="1200" spc="-15">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US" sz="1100" spc="-15">
                          <a:effectLst/>
                          <a:latin typeface="Times New Roman" panose="02020603050405020304" pitchFamily="18" charset="0"/>
                          <a:ea typeface="Calibri" panose="020F0502020204030204" pitchFamily="34" charset="0"/>
                        </a:rPr>
                        <a:t>X</a:t>
                      </a:r>
                      <a:endParaRPr lang="en-US" sz="1200" spc="-15">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US" sz="1100" spc="-15">
                          <a:effectLst/>
                          <a:latin typeface="Times New Roman" panose="02020603050405020304" pitchFamily="18" charset="0"/>
                          <a:ea typeface="Calibri" panose="020F0502020204030204" pitchFamily="34" charset="0"/>
                        </a:rPr>
                        <a:t>X</a:t>
                      </a:r>
                      <a:endParaRPr lang="en-US" sz="1200" spc="-15">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61226181"/>
                  </a:ext>
                </a:extLst>
              </a:tr>
              <a:tr h="251918">
                <a:tc gridSpan="4">
                  <a:txBody>
                    <a:bodyPr/>
                    <a:lstStyle/>
                    <a:p>
                      <a:pPr marL="0" marR="0" algn="ctr" hangingPunct="0">
                        <a:spcBef>
                          <a:spcPts val="0"/>
                        </a:spcBef>
                        <a:spcAft>
                          <a:spcPts val="0"/>
                        </a:spcAft>
                      </a:pPr>
                      <a:r>
                        <a:rPr lang="en-US" sz="1100" spc="-15">
                          <a:effectLst/>
                          <a:latin typeface="Times New Roman" panose="02020603050405020304" pitchFamily="18" charset="0"/>
                          <a:ea typeface="Calibri" panose="020F0502020204030204" pitchFamily="34" charset="0"/>
                        </a:rPr>
                        <a:t>OR</a:t>
                      </a:r>
                      <a:endParaRPr lang="en-US" sz="1200" spc="-15">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48036862"/>
                  </a:ext>
                </a:extLst>
              </a:tr>
              <a:tr h="274819">
                <a:tc>
                  <a:txBody>
                    <a:bodyPr/>
                    <a:lstStyle/>
                    <a:p>
                      <a:pPr marL="0" marR="0" hangingPunct="0">
                        <a:spcBef>
                          <a:spcPts val="0"/>
                        </a:spcBef>
                        <a:spcAft>
                          <a:spcPts val="0"/>
                        </a:spcAft>
                      </a:pPr>
                      <a:r>
                        <a:rPr lang="en-US" sz="1100" spc="-15">
                          <a:effectLst/>
                          <a:latin typeface="Times New Roman" panose="02020603050405020304" pitchFamily="18" charset="0"/>
                          <a:ea typeface="Calibri" panose="020F0502020204030204" pitchFamily="34" charset="0"/>
                        </a:rPr>
                        <a:t>Form HUD-2530 (paper)</a:t>
                      </a:r>
                      <a:endParaRPr lang="en-US" sz="1200" spc="-15">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US" sz="1100" spc="-15">
                          <a:effectLst/>
                          <a:latin typeface="Times New Roman" panose="02020603050405020304" pitchFamily="18" charset="0"/>
                          <a:ea typeface="Calibri" panose="020F0502020204030204" pitchFamily="34" charset="0"/>
                        </a:rPr>
                        <a:t>X</a:t>
                      </a:r>
                      <a:endParaRPr lang="en-US" sz="1200" spc="-15">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US" sz="1200" spc="-15">
                          <a:effectLst/>
                          <a:latin typeface="Times New Roman" panose="02020603050405020304" pitchFamily="18" charset="0"/>
                          <a:ea typeface="Calibri" panose="020F0502020204030204" pitchFamily="34" charset="0"/>
                        </a:rPr>
                        <a:t> </a:t>
                      </a:r>
                      <a:endParaRPr lang="en-US" sz="1200" spc="-15">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hangingPunct="0">
                        <a:spcBef>
                          <a:spcPts val="0"/>
                        </a:spcBef>
                        <a:spcAft>
                          <a:spcPts val="0"/>
                        </a:spcAft>
                      </a:pPr>
                      <a:r>
                        <a:rPr lang="en-US" sz="1100" spc="-15">
                          <a:effectLst/>
                          <a:latin typeface="Times New Roman" panose="02020603050405020304" pitchFamily="18" charset="0"/>
                          <a:ea typeface="Calibri" panose="020F0502020204030204" pitchFamily="34" charset="0"/>
                        </a:rPr>
                        <a:t>X</a:t>
                      </a:r>
                      <a:endParaRPr lang="en-US" sz="1200" spc="-15">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90389742"/>
                  </a:ext>
                </a:extLst>
              </a:tr>
              <a:tr h="755754">
                <a:tc>
                  <a:txBody>
                    <a:bodyPr/>
                    <a:lstStyle/>
                    <a:p>
                      <a:pPr marL="0" marR="0" hangingPunct="0">
                        <a:spcBef>
                          <a:spcPts val="0"/>
                        </a:spcBef>
                        <a:spcAft>
                          <a:spcPts val="0"/>
                        </a:spcAft>
                      </a:pPr>
                      <a:r>
                        <a:rPr lang="en-US" sz="1100" spc="-15">
                          <a:effectLst/>
                          <a:latin typeface="Times New Roman" panose="02020603050405020304" pitchFamily="18" charset="0"/>
                          <a:ea typeface="Calibri" panose="020F0502020204030204" pitchFamily="34" charset="0"/>
                        </a:rPr>
                        <a:t>Consolidated Certification  Previous Participation Section (paper)</a:t>
                      </a:r>
                      <a:endParaRPr lang="en-US" sz="1200" spc="-15">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US" sz="1200" spc="-15">
                          <a:effectLst/>
                          <a:latin typeface="Times New Roman" panose="02020603050405020304" pitchFamily="18" charset="0"/>
                          <a:ea typeface="Calibri" panose="020F0502020204030204" pitchFamily="34" charset="0"/>
                        </a:rPr>
                        <a:t> </a:t>
                      </a:r>
                      <a:endParaRPr lang="en-US" sz="1200" spc="-15">
                        <a:effectLst/>
                        <a:latin typeface="Times New Roman" panose="02020603050405020304" pitchFamily="18" charset="0"/>
                        <a:ea typeface="Times New Roman" panose="02020603050405020304" pitchFamily="18" charset="0"/>
                      </a:endParaRPr>
                    </a:p>
                    <a:p>
                      <a:pPr marL="0" marR="0" algn="ctr" hangingPunct="0">
                        <a:spcBef>
                          <a:spcPts val="0"/>
                        </a:spcBef>
                        <a:spcAft>
                          <a:spcPts val="0"/>
                        </a:spcAft>
                      </a:pPr>
                      <a:r>
                        <a:rPr lang="en-US" sz="1200" spc="-15">
                          <a:effectLst/>
                          <a:latin typeface="Times New Roman" panose="02020603050405020304" pitchFamily="18" charset="0"/>
                          <a:ea typeface="Calibri" panose="020F0502020204030204" pitchFamily="34" charset="0"/>
                        </a:rPr>
                        <a:t> </a:t>
                      </a:r>
                      <a:endParaRPr lang="en-US" sz="1200" spc="-15">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hangingPunct="0">
                        <a:spcBef>
                          <a:spcPts val="0"/>
                        </a:spcBef>
                        <a:spcAft>
                          <a:spcPts val="0"/>
                        </a:spcAft>
                      </a:pPr>
                      <a:r>
                        <a:rPr lang="en-US" sz="1100" spc="-15">
                          <a:effectLst/>
                          <a:latin typeface="Times New Roman" panose="02020603050405020304" pitchFamily="18" charset="0"/>
                          <a:ea typeface="Calibri" panose="020F0502020204030204" pitchFamily="34" charset="0"/>
                        </a:rPr>
                        <a:t>X</a:t>
                      </a:r>
                      <a:endParaRPr lang="en-US" sz="1200" spc="-15">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US" sz="1200" spc="-15" dirty="0">
                          <a:effectLst/>
                          <a:latin typeface="Times New Roman" panose="02020603050405020304" pitchFamily="18" charset="0"/>
                          <a:ea typeface="Calibri" panose="020F0502020204030204" pitchFamily="34" charset="0"/>
                        </a:rPr>
                        <a:t> </a:t>
                      </a:r>
                      <a:endParaRPr lang="en-US" sz="1200" spc="-15"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558884817"/>
                  </a:ext>
                </a:extLst>
              </a:tr>
            </a:tbl>
          </a:graphicData>
        </a:graphic>
      </p:graphicFrame>
      <p:sp>
        <p:nvSpPr>
          <p:cNvPr id="12" name="Rectangle 4"/>
          <p:cNvSpPr>
            <a:spLocks noChangeArrowheads="1"/>
          </p:cNvSpPr>
          <p:nvPr/>
        </p:nvSpPr>
        <p:spPr bwMode="auto">
          <a:xfrm>
            <a:off x="3394076" y="2610536"/>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defTabSz="914400" eaLnBrk="0" fontAlgn="base" hangingPunct="0">
              <a:spcBef>
                <a:spcPct val="0"/>
              </a:spcBef>
              <a:spcAft>
                <a:spcPct val="0"/>
              </a:spcAft>
            </a:pPr>
            <a:br>
              <a:rPr lang="en-US" altLang="en-US">
                <a:latin typeface="Arial" panose="020B0604020202020204" pitchFamily="34" charset="0"/>
              </a:rPr>
            </a:br>
            <a:endParaRPr lang="en-US" altLang="en-US">
              <a:latin typeface="Arial" panose="020B0604020202020204" pitchFamily="34" charset="0"/>
            </a:endParaRPr>
          </a:p>
        </p:txBody>
      </p:sp>
      <p:sp>
        <p:nvSpPr>
          <p:cNvPr id="3" name="Slide Number Placeholder 2"/>
          <p:cNvSpPr>
            <a:spLocks noGrp="1"/>
          </p:cNvSpPr>
          <p:nvPr>
            <p:ph type="sldNum" sz="quarter" idx="12"/>
          </p:nvPr>
        </p:nvSpPr>
        <p:spPr/>
        <p:txBody>
          <a:bodyPr/>
          <a:lstStyle/>
          <a:p>
            <a:fld id="{1635BF7B-F4BA-064F-8313-92D42CD4D709}" type="slidenum">
              <a:rPr lang="en-US" smtClean="0"/>
              <a:t>54</a:t>
            </a:fld>
            <a:endParaRPr lang="en-US"/>
          </a:p>
        </p:txBody>
      </p:sp>
    </p:spTree>
    <p:extLst>
      <p:ext uri="{BB962C8B-B14F-4D97-AF65-F5344CB8AC3E}">
        <p14:creationId xmlns:p14="http://schemas.microsoft.com/office/powerpoint/2010/main" val="364919632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Filing Guidance</a:t>
            </a:r>
          </a:p>
        </p:txBody>
      </p:sp>
      <p:sp>
        <p:nvSpPr>
          <p:cNvPr id="3" name="Content Placeholder 2"/>
          <p:cNvSpPr>
            <a:spLocks noGrp="1"/>
          </p:cNvSpPr>
          <p:nvPr>
            <p:ph idx="1"/>
          </p:nvPr>
        </p:nvSpPr>
        <p:spPr/>
        <p:txBody>
          <a:bodyPr>
            <a:normAutofit/>
          </a:bodyPr>
          <a:lstStyle/>
          <a:p>
            <a:r>
              <a:rPr lang="en-US" b="1" dirty="0"/>
              <a:t>Participant’s Responsibility </a:t>
            </a:r>
            <a:r>
              <a:rPr lang="en-US" dirty="0"/>
              <a:t>to ensure filing is correct, complete and accurate</a:t>
            </a:r>
          </a:p>
          <a:p>
            <a:r>
              <a:rPr lang="en-US" dirty="0"/>
              <a:t>Project Listed:</a:t>
            </a:r>
          </a:p>
          <a:p>
            <a:pPr lvl="1"/>
            <a:r>
              <a:rPr lang="en-US" dirty="0"/>
              <a:t>All HUD projects in past 10 years</a:t>
            </a:r>
          </a:p>
          <a:p>
            <a:pPr lvl="1"/>
            <a:r>
              <a:rPr lang="en-US" dirty="0"/>
              <a:t>All housing projects in the past 10 years with flags in the U.S. Department of Agriculture’s system</a:t>
            </a:r>
          </a:p>
          <a:p>
            <a:pPr lvl="1"/>
            <a:r>
              <a:rPr lang="en-US" dirty="0"/>
              <a:t>Any other housing project in federal, state or local or governmental program where the project had significant issues (defined in Processing Guide)</a:t>
            </a:r>
          </a:p>
        </p:txBody>
      </p:sp>
      <p:sp>
        <p:nvSpPr>
          <p:cNvPr id="4" name="Slide Number Placeholder 3"/>
          <p:cNvSpPr>
            <a:spLocks noGrp="1"/>
          </p:cNvSpPr>
          <p:nvPr>
            <p:ph type="sldNum" sz="quarter" idx="12"/>
          </p:nvPr>
        </p:nvSpPr>
        <p:spPr/>
        <p:txBody>
          <a:bodyPr/>
          <a:lstStyle/>
          <a:p>
            <a:fld id="{1635BF7B-F4BA-064F-8313-92D42CD4D709}" type="slidenum">
              <a:rPr lang="en-US" smtClean="0"/>
              <a:t>55</a:t>
            </a:fld>
            <a:endParaRPr lang="en-US"/>
          </a:p>
        </p:txBody>
      </p:sp>
    </p:spTree>
    <p:extLst>
      <p:ext uri="{BB962C8B-B14F-4D97-AF65-F5344CB8AC3E}">
        <p14:creationId xmlns:p14="http://schemas.microsoft.com/office/powerpoint/2010/main" val="97806152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Active Partners Performance System (APPS) Submission</a:t>
            </a:r>
          </a:p>
        </p:txBody>
      </p:sp>
      <p:sp>
        <p:nvSpPr>
          <p:cNvPr id="3" name="Content Placeholder 2"/>
          <p:cNvSpPr>
            <a:spLocks noGrp="1"/>
          </p:cNvSpPr>
          <p:nvPr>
            <p:ph idx="1"/>
          </p:nvPr>
        </p:nvSpPr>
        <p:spPr/>
        <p:txBody>
          <a:bodyPr/>
          <a:lstStyle/>
          <a:p>
            <a:r>
              <a:rPr lang="en-US" dirty="0"/>
              <a:t>Encouraged filing method</a:t>
            </a:r>
          </a:p>
          <a:p>
            <a:r>
              <a:rPr lang="en-US" dirty="0"/>
              <a:t>Several upgrades to improve applicant submission process such as e-signatures</a:t>
            </a:r>
          </a:p>
          <a:p>
            <a:r>
              <a:rPr lang="en-US" dirty="0"/>
              <a:t>Only need to include Controlling Participants in APPS</a:t>
            </a:r>
          </a:p>
          <a:p>
            <a:r>
              <a:rPr lang="en-US" dirty="0"/>
              <a:t>Upload the Organization Chart with the Signature Pages into the APPS system</a:t>
            </a:r>
          </a:p>
        </p:txBody>
      </p:sp>
      <p:sp>
        <p:nvSpPr>
          <p:cNvPr id="4" name="Slide Number Placeholder 3"/>
          <p:cNvSpPr>
            <a:spLocks noGrp="1"/>
          </p:cNvSpPr>
          <p:nvPr>
            <p:ph type="sldNum" sz="quarter" idx="12"/>
          </p:nvPr>
        </p:nvSpPr>
        <p:spPr/>
        <p:txBody>
          <a:bodyPr/>
          <a:lstStyle/>
          <a:p>
            <a:fld id="{1635BF7B-F4BA-064F-8313-92D42CD4D709}" type="slidenum">
              <a:rPr lang="en-US" smtClean="0"/>
              <a:t>56</a:t>
            </a:fld>
            <a:endParaRPr lang="en-US"/>
          </a:p>
        </p:txBody>
      </p:sp>
    </p:spTree>
    <p:extLst>
      <p:ext uri="{BB962C8B-B14F-4D97-AF65-F5344CB8AC3E}">
        <p14:creationId xmlns:p14="http://schemas.microsoft.com/office/powerpoint/2010/main" val="206205864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Multifamily Housing and Hospital Programs Paper Filing Option</a:t>
            </a:r>
          </a:p>
        </p:txBody>
      </p:sp>
      <p:sp>
        <p:nvSpPr>
          <p:cNvPr id="3" name="Content Placeholder 2"/>
          <p:cNvSpPr>
            <a:spLocks noGrp="1"/>
          </p:cNvSpPr>
          <p:nvPr>
            <p:ph idx="1"/>
          </p:nvPr>
        </p:nvSpPr>
        <p:spPr/>
        <p:txBody>
          <a:bodyPr/>
          <a:lstStyle/>
          <a:p>
            <a:r>
              <a:rPr lang="en-US" dirty="0"/>
              <a:t>Form HUD-2530</a:t>
            </a:r>
          </a:p>
          <a:p>
            <a:r>
              <a:rPr lang="en-US" dirty="0"/>
              <a:t>Notice includes specific completion instructions to clarify past confusion and inconsistency</a:t>
            </a:r>
          </a:p>
          <a:p>
            <a:r>
              <a:rPr lang="en-US" dirty="0"/>
              <a:t>Register in the Business Partner Registration System (BPRS)</a:t>
            </a:r>
          </a:p>
          <a:p>
            <a:r>
              <a:rPr lang="en-US" dirty="0"/>
              <a:t>Attach organization chart</a:t>
            </a:r>
          </a:p>
        </p:txBody>
      </p:sp>
      <p:sp>
        <p:nvSpPr>
          <p:cNvPr id="4" name="Slide Number Placeholder 3"/>
          <p:cNvSpPr>
            <a:spLocks noGrp="1"/>
          </p:cNvSpPr>
          <p:nvPr>
            <p:ph type="sldNum" sz="quarter" idx="12"/>
          </p:nvPr>
        </p:nvSpPr>
        <p:spPr/>
        <p:txBody>
          <a:bodyPr/>
          <a:lstStyle/>
          <a:p>
            <a:fld id="{1635BF7B-F4BA-064F-8313-92D42CD4D709}" type="slidenum">
              <a:rPr lang="en-US" smtClean="0"/>
              <a:t>57</a:t>
            </a:fld>
            <a:endParaRPr lang="en-US"/>
          </a:p>
        </p:txBody>
      </p:sp>
    </p:spTree>
    <p:extLst>
      <p:ext uri="{BB962C8B-B14F-4D97-AF65-F5344CB8AC3E}">
        <p14:creationId xmlns:p14="http://schemas.microsoft.com/office/powerpoint/2010/main" val="272873582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Office of Residential Care Facilities Paper Option</a:t>
            </a:r>
          </a:p>
        </p:txBody>
      </p:sp>
      <p:sp>
        <p:nvSpPr>
          <p:cNvPr id="3" name="Content Placeholder 2"/>
          <p:cNvSpPr>
            <a:spLocks noGrp="1"/>
          </p:cNvSpPr>
          <p:nvPr>
            <p:ph idx="1"/>
          </p:nvPr>
        </p:nvSpPr>
        <p:spPr/>
        <p:txBody>
          <a:bodyPr>
            <a:normAutofit/>
          </a:bodyPr>
          <a:lstStyle/>
          <a:p>
            <a:r>
              <a:rPr lang="en-US" dirty="0"/>
              <a:t>Previous Participation Certification incorporated into Consolidated Certifications</a:t>
            </a:r>
          </a:p>
          <a:p>
            <a:r>
              <a:rPr lang="en-US" dirty="0"/>
              <a:t>Attach organization chart to consolidated certification</a:t>
            </a:r>
          </a:p>
          <a:p>
            <a:r>
              <a:rPr lang="en-US" dirty="0"/>
              <a:t>Register in the Business Partner Registration System (BPRS)</a:t>
            </a:r>
          </a:p>
          <a:p>
            <a:r>
              <a:rPr lang="en-US" dirty="0"/>
              <a:t>Organization chart MUST include TINs or SSNs for Controlling Participants</a:t>
            </a:r>
          </a:p>
          <a:p>
            <a:r>
              <a:rPr lang="en-US" dirty="0"/>
              <a:t>Form 2530 no longer used for 232 projects.</a:t>
            </a:r>
          </a:p>
          <a:p>
            <a:endParaRPr lang="en-US" dirty="0"/>
          </a:p>
        </p:txBody>
      </p:sp>
      <p:sp>
        <p:nvSpPr>
          <p:cNvPr id="4" name="Slide Number Placeholder 3"/>
          <p:cNvSpPr>
            <a:spLocks noGrp="1"/>
          </p:cNvSpPr>
          <p:nvPr>
            <p:ph type="sldNum" sz="quarter" idx="12"/>
          </p:nvPr>
        </p:nvSpPr>
        <p:spPr/>
        <p:txBody>
          <a:bodyPr/>
          <a:lstStyle/>
          <a:p>
            <a:fld id="{1635BF7B-F4BA-064F-8313-92D42CD4D709}" type="slidenum">
              <a:rPr lang="en-US" smtClean="0"/>
              <a:t>58</a:t>
            </a:fld>
            <a:endParaRPr lang="en-US"/>
          </a:p>
        </p:txBody>
      </p:sp>
    </p:spTree>
    <p:extLst>
      <p:ext uri="{BB962C8B-B14F-4D97-AF65-F5344CB8AC3E}">
        <p14:creationId xmlns:p14="http://schemas.microsoft.com/office/powerpoint/2010/main" val="274855672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Questions/Comments</a:t>
            </a:r>
          </a:p>
        </p:txBody>
      </p:sp>
      <p:sp>
        <p:nvSpPr>
          <p:cNvPr id="3" name="Content Placeholder 2"/>
          <p:cNvSpPr>
            <a:spLocks noGrp="1"/>
          </p:cNvSpPr>
          <p:nvPr>
            <p:ph idx="1"/>
          </p:nvPr>
        </p:nvSpPr>
        <p:spPr/>
        <p:txBody>
          <a:bodyPr>
            <a:normAutofit/>
          </a:bodyPr>
          <a:lstStyle/>
          <a:p>
            <a:r>
              <a:rPr lang="en-US" dirty="0"/>
              <a:t>Multifamily Housing Projects</a:t>
            </a:r>
          </a:p>
          <a:p>
            <a:pPr marL="457200" lvl="1" indent="0">
              <a:buNone/>
            </a:pPr>
            <a:r>
              <a:rPr lang="en-US" dirty="0">
                <a:hlinkClick r:id="rId3"/>
              </a:rPr>
              <a:t>MF_PreviousParticipation@hud.gov</a:t>
            </a:r>
            <a:endParaRPr lang="en-US" dirty="0"/>
          </a:p>
          <a:p>
            <a:pPr lvl="1"/>
            <a:endParaRPr lang="en-US" dirty="0"/>
          </a:p>
          <a:p>
            <a:pPr marL="342900" lvl="1" indent="-342900">
              <a:buFont typeface="Arial"/>
              <a:buChar char="•"/>
            </a:pPr>
            <a:r>
              <a:rPr lang="en-US" sz="3200" dirty="0"/>
              <a:t>Office of Residential Care Facilities (232 Program)</a:t>
            </a:r>
          </a:p>
          <a:p>
            <a:pPr marL="400050" lvl="2" indent="0">
              <a:buNone/>
            </a:pPr>
            <a:r>
              <a:rPr lang="en-US" sz="2800" dirty="0">
                <a:hlinkClick r:id="rId4"/>
              </a:rPr>
              <a:t>LeanThinking@hud.gov</a:t>
            </a:r>
            <a:endParaRPr lang="en-US" sz="2800" dirty="0"/>
          </a:p>
          <a:p>
            <a:pPr marL="742950" lvl="2" indent="-342900"/>
            <a:endParaRPr lang="en-US" sz="2800" dirty="0"/>
          </a:p>
          <a:p>
            <a:pPr marL="342900" lvl="1" indent="-342900">
              <a:buFont typeface="Arial"/>
              <a:buChar char="•"/>
            </a:pPr>
            <a:r>
              <a:rPr lang="en-US" sz="3200" dirty="0"/>
              <a:t>Office of Hospital Facilities (242 Program)</a:t>
            </a:r>
          </a:p>
          <a:p>
            <a:pPr marL="400050" lvl="2" indent="0">
              <a:buNone/>
            </a:pPr>
            <a:r>
              <a:rPr lang="en-US" sz="2800" dirty="0">
                <a:hlinkClick r:id="rId5"/>
              </a:rPr>
              <a:t>Hospitals@hud.gov</a:t>
            </a:r>
            <a:r>
              <a:rPr lang="en-US" sz="2800" dirty="0"/>
              <a:t> </a:t>
            </a:r>
          </a:p>
          <a:p>
            <a:pPr marL="457200" lvl="1" indent="0">
              <a:buNone/>
            </a:pPr>
            <a:endParaRPr lang="en-US" dirty="0"/>
          </a:p>
        </p:txBody>
      </p:sp>
      <p:sp>
        <p:nvSpPr>
          <p:cNvPr id="4" name="Slide Number Placeholder 3"/>
          <p:cNvSpPr>
            <a:spLocks noGrp="1"/>
          </p:cNvSpPr>
          <p:nvPr>
            <p:ph type="sldNum" sz="quarter" idx="12"/>
          </p:nvPr>
        </p:nvSpPr>
        <p:spPr/>
        <p:txBody>
          <a:bodyPr/>
          <a:lstStyle/>
          <a:p>
            <a:fld id="{1635BF7B-F4BA-064F-8313-92D42CD4D709}" type="slidenum">
              <a:rPr lang="en-US" smtClean="0"/>
              <a:t>59</a:t>
            </a:fld>
            <a:endParaRPr lang="en-US"/>
          </a:p>
        </p:txBody>
      </p:sp>
    </p:spTree>
    <p:extLst>
      <p:ext uri="{BB962C8B-B14F-4D97-AF65-F5344CB8AC3E}">
        <p14:creationId xmlns:p14="http://schemas.microsoft.com/office/powerpoint/2010/main" val="30564655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Processing Guide</a:t>
            </a:r>
          </a:p>
        </p:txBody>
      </p:sp>
      <p:sp>
        <p:nvSpPr>
          <p:cNvPr id="3" name="Content Placeholder 2"/>
          <p:cNvSpPr>
            <a:spLocks noGrp="1"/>
          </p:cNvSpPr>
          <p:nvPr>
            <p:ph idx="1"/>
          </p:nvPr>
        </p:nvSpPr>
        <p:spPr/>
        <p:txBody>
          <a:bodyPr>
            <a:normAutofit/>
          </a:bodyPr>
          <a:lstStyle/>
          <a:p>
            <a:r>
              <a:rPr lang="en-US" b="1" dirty="0"/>
              <a:t>One Stop Shop </a:t>
            </a:r>
            <a:r>
              <a:rPr lang="en-US" dirty="0"/>
              <a:t>for Previous Participation Review Guidance</a:t>
            </a:r>
          </a:p>
          <a:p>
            <a:r>
              <a:rPr lang="en-US" b="1" dirty="0"/>
              <a:t>30 Day Comment Period </a:t>
            </a:r>
            <a:r>
              <a:rPr lang="en-US" dirty="0"/>
              <a:t>before HUD can make substantive changes to the guide</a:t>
            </a:r>
          </a:p>
          <a:p>
            <a:r>
              <a:rPr lang="en-US" b="1" dirty="0"/>
              <a:t>New Process:</a:t>
            </a:r>
            <a:r>
              <a:rPr lang="en-US" dirty="0"/>
              <a:t>  Supersedes and clarifies past practice and guidance</a:t>
            </a:r>
          </a:p>
          <a:p>
            <a:r>
              <a:rPr lang="en-US" b="1" dirty="0"/>
              <a:t>Goal: </a:t>
            </a:r>
            <a:r>
              <a:rPr lang="en-US" dirty="0"/>
              <a:t>Focus on the people and entities with operational and/or financial control   </a:t>
            </a:r>
          </a:p>
          <a:p>
            <a:r>
              <a:rPr lang="en-US" b="1" dirty="0"/>
              <a:t>Flags:  </a:t>
            </a:r>
            <a:r>
              <a:rPr lang="en-US" dirty="0"/>
              <a:t>Updated and standardized</a:t>
            </a:r>
            <a:endParaRPr lang="en-US" b="1" dirty="0"/>
          </a:p>
          <a:p>
            <a:endParaRPr lang="en-US" dirty="0"/>
          </a:p>
        </p:txBody>
      </p:sp>
      <p:sp>
        <p:nvSpPr>
          <p:cNvPr id="4" name="Slide Number Placeholder 3"/>
          <p:cNvSpPr>
            <a:spLocks noGrp="1"/>
          </p:cNvSpPr>
          <p:nvPr>
            <p:ph type="sldNum" sz="quarter" idx="12"/>
          </p:nvPr>
        </p:nvSpPr>
        <p:spPr/>
        <p:txBody>
          <a:bodyPr/>
          <a:lstStyle/>
          <a:p>
            <a:fld id="{1635BF7B-F4BA-064F-8313-92D42CD4D709}" type="slidenum">
              <a:rPr lang="en-US" smtClean="0"/>
              <a:t>6</a:t>
            </a:fld>
            <a:endParaRPr lang="en-US"/>
          </a:p>
        </p:txBody>
      </p:sp>
    </p:spTree>
    <p:extLst>
      <p:ext uri="{BB962C8B-B14F-4D97-AF65-F5344CB8AC3E}">
        <p14:creationId xmlns:p14="http://schemas.microsoft.com/office/powerpoint/2010/main" val="20173084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Processing Guide</a:t>
            </a:r>
          </a:p>
        </p:txBody>
      </p:sp>
      <p:sp>
        <p:nvSpPr>
          <p:cNvPr id="3" name="Content Placeholder 2"/>
          <p:cNvSpPr>
            <a:spLocks noGrp="1"/>
          </p:cNvSpPr>
          <p:nvPr>
            <p:ph idx="1"/>
          </p:nvPr>
        </p:nvSpPr>
        <p:spPr/>
        <p:txBody>
          <a:bodyPr>
            <a:normAutofit fontScale="92500" lnSpcReduction="20000"/>
          </a:bodyPr>
          <a:lstStyle/>
          <a:p>
            <a:r>
              <a:rPr lang="en-US" dirty="0"/>
              <a:t>Program Applicability</a:t>
            </a:r>
          </a:p>
          <a:p>
            <a:r>
              <a:rPr lang="en-US" dirty="0"/>
              <a:t>Who must file</a:t>
            </a:r>
          </a:p>
          <a:p>
            <a:r>
              <a:rPr lang="en-US" dirty="0"/>
              <a:t>Organization Chart Content</a:t>
            </a:r>
          </a:p>
          <a:p>
            <a:r>
              <a:rPr lang="en-US" dirty="0"/>
              <a:t>How to file</a:t>
            </a:r>
          </a:p>
          <a:p>
            <a:pPr lvl="1"/>
            <a:r>
              <a:rPr lang="en-US" dirty="0"/>
              <a:t>Electronic (Preferred) </a:t>
            </a:r>
          </a:p>
          <a:p>
            <a:pPr marL="457200" lvl="1" indent="0">
              <a:buNone/>
            </a:pPr>
            <a:r>
              <a:rPr lang="en-US" dirty="0"/>
              <a:t>    OR</a:t>
            </a:r>
          </a:p>
          <a:p>
            <a:pPr lvl="1"/>
            <a:r>
              <a:rPr lang="en-US" dirty="0"/>
              <a:t>Paper Option</a:t>
            </a:r>
          </a:p>
          <a:p>
            <a:r>
              <a:rPr lang="en-US" dirty="0"/>
              <a:t>Flags</a:t>
            </a:r>
          </a:p>
          <a:p>
            <a:r>
              <a:rPr lang="en-US" dirty="0"/>
              <a:t>How risks are to be reviewed</a:t>
            </a:r>
          </a:p>
          <a:p>
            <a:r>
              <a:rPr lang="en-US" dirty="0"/>
              <a:t>New Certification for Limited Liability Investor Entities</a:t>
            </a:r>
          </a:p>
          <a:p>
            <a:endParaRPr lang="en-US" dirty="0"/>
          </a:p>
        </p:txBody>
      </p:sp>
      <p:sp>
        <p:nvSpPr>
          <p:cNvPr id="4" name="Slide Number Placeholder 3"/>
          <p:cNvSpPr>
            <a:spLocks noGrp="1"/>
          </p:cNvSpPr>
          <p:nvPr>
            <p:ph type="sldNum" sz="quarter" idx="12"/>
          </p:nvPr>
        </p:nvSpPr>
        <p:spPr/>
        <p:txBody>
          <a:bodyPr/>
          <a:lstStyle/>
          <a:p>
            <a:fld id="{1635BF7B-F4BA-064F-8313-92D42CD4D709}" type="slidenum">
              <a:rPr lang="en-US" smtClean="0"/>
              <a:t>7</a:t>
            </a:fld>
            <a:endParaRPr lang="en-US"/>
          </a:p>
        </p:txBody>
      </p:sp>
    </p:spTree>
    <p:extLst>
      <p:ext uri="{BB962C8B-B14F-4D97-AF65-F5344CB8AC3E}">
        <p14:creationId xmlns:p14="http://schemas.microsoft.com/office/powerpoint/2010/main" val="27495823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Identifying Controlling Participants</a:t>
            </a:r>
          </a:p>
        </p:txBody>
      </p:sp>
      <p:sp>
        <p:nvSpPr>
          <p:cNvPr id="4" name="Subtitle 3"/>
          <p:cNvSpPr>
            <a:spLocks noGrp="1"/>
          </p:cNvSpPr>
          <p:nvPr>
            <p:ph type="subTitle" idx="1"/>
          </p:nvPr>
        </p:nvSpPr>
        <p:spPr>
          <a:xfrm>
            <a:off x="2310810" y="3886200"/>
            <a:ext cx="7995683" cy="1752600"/>
          </a:xfrm>
        </p:spPr>
        <p:txBody>
          <a:bodyPr>
            <a:normAutofit/>
          </a:bodyPr>
          <a:lstStyle/>
          <a:p>
            <a:r>
              <a:rPr lang="en-US" sz="2800" dirty="0"/>
              <a:t>Sara Bergen, Office of Multifamily Housing, </a:t>
            </a:r>
          </a:p>
          <a:p>
            <a:r>
              <a:rPr lang="en-US" sz="2800" dirty="0"/>
              <a:t>Rachel Coleman, Office of Healthcare Programs, and</a:t>
            </a:r>
          </a:p>
          <a:p>
            <a:r>
              <a:rPr lang="en-US" sz="2800" dirty="0"/>
              <a:t>Kathie Soroka, Office of General Counsel</a:t>
            </a:r>
          </a:p>
        </p:txBody>
      </p:sp>
      <p:sp>
        <p:nvSpPr>
          <p:cNvPr id="3" name="Slide Number Placeholder 2"/>
          <p:cNvSpPr>
            <a:spLocks noGrp="1"/>
          </p:cNvSpPr>
          <p:nvPr>
            <p:ph type="sldNum" sz="quarter" idx="12"/>
          </p:nvPr>
        </p:nvSpPr>
        <p:spPr/>
        <p:txBody>
          <a:bodyPr/>
          <a:lstStyle/>
          <a:p>
            <a:fld id="{69E29E33-B620-47F9-BB04-8846C2A5AFCC}" type="slidenum">
              <a:rPr kumimoji="0" lang="en-US" smtClean="0"/>
              <a:pPr/>
              <a:t>8</a:t>
            </a:fld>
            <a:endParaRPr kumimoji="0" lang="en-US"/>
          </a:p>
        </p:txBody>
      </p:sp>
    </p:spTree>
    <p:extLst>
      <p:ext uri="{BB962C8B-B14F-4D97-AF65-F5344CB8AC3E}">
        <p14:creationId xmlns:p14="http://schemas.microsoft.com/office/powerpoint/2010/main" val="15342256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Identifying Controlling Participants</a:t>
            </a:r>
          </a:p>
        </p:txBody>
      </p:sp>
      <p:sp>
        <p:nvSpPr>
          <p:cNvPr id="3" name="Content Placeholder 2"/>
          <p:cNvSpPr>
            <a:spLocks noGrp="1"/>
          </p:cNvSpPr>
          <p:nvPr>
            <p:ph idx="1"/>
          </p:nvPr>
        </p:nvSpPr>
        <p:spPr/>
        <p:txBody>
          <a:bodyPr>
            <a:normAutofit fontScale="92500" lnSpcReduction="10000"/>
          </a:bodyPr>
          <a:lstStyle/>
          <a:p>
            <a:r>
              <a:rPr lang="en-US" sz="3500" b="1" dirty="0"/>
              <a:t>Key Question: </a:t>
            </a:r>
            <a:r>
              <a:rPr lang="en-US" sz="3500" dirty="0"/>
              <a:t>Who has Operational and/or Financial Control?</a:t>
            </a:r>
          </a:p>
          <a:p>
            <a:pPr marL="0" indent="0">
              <a:buNone/>
            </a:pPr>
            <a:endParaRPr lang="en-US" dirty="0"/>
          </a:p>
          <a:p>
            <a:pPr lvl="1"/>
            <a:r>
              <a:rPr lang="en-US" dirty="0"/>
              <a:t>We want submissions for those individuals / entities that exercise control.  </a:t>
            </a:r>
          </a:p>
          <a:p>
            <a:endParaRPr lang="en-US" dirty="0"/>
          </a:p>
          <a:p>
            <a:pPr lvl="1"/>
            <a:r>
              <a:rPr lang="en-US" dirty="0"/>
              <a:t>We don’t want all the other noise that distracts us from reviewing the important individuals and entities.  </a:t>
            </a:r>
          </a:p>
          <a:p>
            <a:endParaRPr lang="en-US" dirty="0"/>
          </a:p>
          <a:p>
            <a:r>
              <a:rPr lang="en-US" dirty="0"/>
              <a:t>Just like now, the first determination is made by the applicant and/or the FHA Lender</a:t>
            </a:r>
          </a:p>
          <a:p>
            <a:pPr marL="0" indent="0">
              <a:buNone/>
            </a:pPr>
            <a:endParaRPr lang="en-US" dirty="0"/>
          </a:p>
          <a:p>
            <a:endParaRPr lang="en-US" dirty="0"/>
          </a:p>
          <a:p>
            <a:endParaRPr lang="en-US" dirty="0"/>
          </a:p>
        </p:txBody>
      </p:sp>
      <p:sp>
        <p:nvSpPr>
          <p:cNvPr id="4" name="Slide Number Placeholder 3"/>
          <p:cNvSpPr>
            <a:spLocks noGrp="1"/>
          </p:cNvSpPr>
          <p:nvPr>
            <p:ph type="sldNum" sz="quarter" idx="12"/>
          </p:nvPr>
        </p:nvSpPr>
        <p:spPr/>
        <p:txBody>
          <a:bodyPr/>
          <a:lstStyle/>
          <a:p>
            <a:fld id="{1635BF7B-F4BA-064F-8313-92D42CD4D709}" type="slidenum">
              <a:rPr lang="en-US" smtClean="0"/>
              <a:t>9</a:t>
            </a:fld>
            <a:endParaRPr lang="en-US"/>
          </a:p>
        </p:txBody>
      </p:sp>
    </p:spTree>
    <p:extLst>
      <p:ext uri="{BB962C8B-B14F-4D97-AF65-F5344CB8AC3E}">
        <p14:creationId xmlns:p14="http://schemas.microsoft.com/office/powerpoint/2010/main" val="23866725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BC223A113B153438210163EC0617BAE" ma:contentTypeVersion="0" ma:contentTypeDescription="Create a new document." ma:contentTypeScope="" ma:versionID="67a88f9d307d74d91fcb56cbf89d6a3a">
  <xsd:schema xmlns:xsd="http://www.w3.org/2001/XMLSchema" xmlns:xs="http://www.w3.org/2001/XMLSchema" xmlns:p="http://schemas.microsoft.com/office/2006/metadata/properties" xmlns:ns2="ea102385-7cb5-46f3-aecd-e31728eb70fe" targetNamespace="http://schemas.microsoft.com/office/2006/metadata/properties" ma:root="true" ma:fieldsID="d980e65c71a65b57669b6947f4e5e9dd" ns2:_="">
    <xsd:import namespace="ea102385-7cb5-46f3-aecd-e31728eb70fe"/>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a102385-7cb5-46f3-aecd-e31728eb70fe"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3.xml><?xml version="1.0" encoding="utf-8"?>
<p:properties xmlns:p="http://schemas.microsoft.com/office/2006/metadata/properties" xmlns:xsi="http://www.w3.org/2001/XMLSchema-instance" xmlns:pc="http://schemas.microsoft.com/office/infopath/2007/PartnerControls">
  <documentManagement>
    <_dlc_DocId xmlns="ea102385-7cb5-46f3-aecd-e31728eb70fe">HUDDASMFH-874-190</_dlc_DocId>
    <_dlc_DocIdUrl xmlns="ea102385-7cb5-46f3-aecd-e31728eb70fe">
      <Url>http://hudsharepoint.hud.gov/sites/DASMFH/OMAM/brsi/_layouts/DocIdRedir.aspx?ID=HUDDASMFH-874-190</Url>
      <Description>HUDDASMFH-874-190</Description>
    </_dlc_DocIdUrl>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F6F9B11-53AA-4D72-A575-8F090808C16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a102385-7cb5-46f3-aecd-e31728eb70f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D00717D-D89A-457D-851B-1D1446D6B758}">
  <ds:schemaRefs>
    <ds:schemaRef ds:uri="http://schemas.microsoft.com/sharepoint/events"/>
  </ds:schemaRefs>
</ds:datastoreItem>
</file>

<file path=customXml/itemProps3.xml><?xml version="1.0" encoding="utf-8"?>
<ds:datastoreItem xmlns:ds="http://schemas.openxmlformats.org/officeDocument/2006/customXml" ds:itemID="{F36D8102-1FAA-4015-AAA0-BF2F39C06C6A}">
  <ds:schemaRefs>
    <ds:schemaRef ds:uri="http://purl.org/dc/elements/1.1/"/>
    <ds:schemaRef ds:uri="http://schemas.microsoft.com/office/2006/metadata/properties"/>
    <ds:schemaRef ds:uri="http://schemas.microsoft.com/office/2006/documentManagement/types"/>
    <ds:schemaRef ds:uri="http://purl.org/dc/dcmitype/"/>
    <ds:schemaRef ds:uri="http://www.w3.org/XML/1998/namespace"/>
    <ds:schemaRef ds:uri="http://schemas.openxmlformats.org/package/2006/metadata/core-properties"/>
    <ds:schemaRef ds:uri="http://purl.org/dc/terms/"/>
    <ds:schemaRef ds:uri="http://schemas.microsoft.com/office/infopath/2007/PartnerControls"/>
    <ds:schemaRef ds:uri="ea102385-7cb5-46f3-aecd-e31728eb70fe"/>
  </ds:schemaRefs>
</ds:datastoreItem>
</file>

<file path=customXml/itemProps4.xml><?xml version="1.0" encoding="utf-8"?>
<ds:datastoreItem xmlns:ds="http://schemas.openxmlformats.org/officeDocument/2006/customXml" ds:itemID="{82A88253-FC5D-4D00-BA51-91B9926D4BF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2689</TotalTime>
  <Words>3582</Words>
  <Application>Microsoft Office PowerPoint</Application>
  <PresentationFormat>Widescreen</PresentationFormat>
  <Paragraphs>699</Paragraphs>
  <Slides>59</Slides>
  <Notes>59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59</vt:i4>
      </vt:variant>
    </vt:vector>
  </HeadingPairs>
  <TitlesOfParts>
    <vt:vector size="63" baseType="lpstr">
      <vt:lpstr>Arial</vt:lpstr>
      <vt:lpstr>Calibri</vt:lpstr>
      <vt:lpstr>Times New Roman</vt:lpstr>
      <vt:lpstr>Office Theme</vt:lpstr>
      <vt:lpstr>Previous Participation Training</vt:lpstr>
      <vt:lpstr>Overview of Regulation Text</vt:lpstr>
      <vt:lpstr>New Rule</vt:lpstr>
      <vt:lpstr>New Rule</vt:lpstr>
      <vt:lpstr>Overview of Processing Guide Housing Notice 2016-15</vt:lpstr>
      <vt:lpstr>Processing Guide</vt:lpstr>
      <vt:lpstr>Processing Guide</vt:lpstr>
      <vt:lpstr>Identifying Controlling Participants</vt:lpstr>
      <vt:lpstr>Identifying Controlling Participants</vt:lpstr>
      <vt:lpstr>Identifying Controlling Participants</vt:lpstr>
      <vt:lpstr>Who Must File – usual suspects</vt:lpstr>
      <vt:lpstr>Who Must File – those tricky entities</vt:lpstr>
      <vt:lpstr>Requirement for 242 Program</vt:lpstr>
      <vt:lpstr>Who does not file?</vt:lpstr>
      <vt:lpstr>Organization Charts</vt:lpstr>
      <vt:lpstr>Organizational Charts</vt:lpstr>
      <vt:lpstr>Organization Charts</vt:lpstr>
      <vt:lpstr>PowerPoint Presentation</vt:lpstr>
      <vt:lpstr>PowerPoint Presentation</vt:lpstr>
      <vt:lpstr>PowerPoint Presentation</vt:lpstr>
      <vt:lpstr>PowerPoint Presentation</vt:lpstr>
      <vt:lpstr>PowerPoint Presentation</vt:lpstr>
      <vt:lpstr>PowerPoint Presentation</vt:lpstr>
      <vt:lpstr>Questions/Comments</vt:lpstr>
      <vt:lpstr>Flags in the Active Partners Performance System (APPS)</vt:lpstr>
      <vt:lpstr>Flags  - the basics</vt:lpstr>
      <vt:lpstr>Flags – good to know</vt:lpstr>
      <vt:lpstr>Tier 3 Flags: Temporary Risk</vt:lpstr>
      <vt:lpstr>Tier 3 Flags: Temporary Risk Example</vt:lpstr>
      <vt:lpstr>Tier 3 Flags: Temporary Risk Example</vt:lpstr>
      <vt:lpstr>Tier 2 Flags: Compliance Risk</vt:lpstr>
      <vt:lpstr>Tier 2 Flags: Compliance Risk Example</vt:lpstr>
      <vt:lpstr>Tier 2 Flag: Compliance Risk Example</vt:lpstr>
      <vt:lpstr>Tier 2 Flag: Compliance Risk Example</vt:lpstr>
      <vt:lpstr>Tier 1 Flags: Elevated Risk</vt:lpstr>
      <vt:lpstr>Tier 1 Flags: Elevated Risk Examples </vt:lpstr>
      <vt:lpstr>Tier 1 Flags: Elevated Risk Examples </vt:lpstr>
      <vt:lpstr>Review of Participants</vt:lpstr>
      <vt:lpstr>HUD’s Options</vt:lpstr>
      <vt:lpstr>Reviewing Participants with No Flags</vt:lpstr>
      <vt:lpstr>Reviewing Participants with Current Flags</vt:lpstr>
      <vt:lpstr>Reviewing Tier 3 Flags: Temporary Risk</vt:lpstr>
      <vt:lpstr>Tier 3 Flag Example: Failure to File Financial Statements</vt:lpstr>
      <vt:lpstr>Tier 3 Flag Example:  Unauthorized Distributions</vt:lpstr>
      <vt:lpstr>Tier 2 Flags: Compliance Risk</vt:lpstr>
      <vt:lpstr>Tier 2 Flag Example:  Unauthorized Distributions</vt:lpstr>
      <vt:lpstr>Tier 2 Unauthorized Distributions Example (cont.)</vt:lpstr>
      <vt:lpstr>Tier 2 Unauthorized Distributions Example (cont.) </vt:lpstr>
      <vt:lpstr>Tier 1 Flags: Elevated Risk</vt:lpstr>
      <vt:lpstr>Tier 1 Flag Example</vt:lpstr>
      <vt:lpstr>Tier 1 Flag Example</vt:lpstr>
      <vt:lpstr>Summary</vt:lpstr>
      <vt:lpstr>Filing of the Previous Participation Certification</vt:lpstr>
      <vt:lpstr>Filing Methods</vt:lpstr>
      <vt:lpstr>Filing Guidance</vt:lpstr>
      <vt:lpstr>Active Partners Performance System (APPS) Submission</vt:lpstr>
      <vt:lpstr>Multifamily Housing and Hospital Programs Paper Filing Option</vt:lpstr>
      <vt:lpstr>Office of Residential Care Facilities Paper Option</vt:lpstr>
      <vt:lpstr>Questions/Comments</vt:lpstr>
    </vt:vector>
  </TitlesOfParts>
  <Company>HUD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HUD Department of Housing and Urban Development</dc:creator>
  <cp:lastModifiedBy>Coleman, Rachel L</cp:lastModifiedBy>
  <cp:revision>308</cp:revision>
  <cp:lastPrinted>2016-11-07T16:33:49Z</cp:lastPrinted>
  <dcterms:created xsi:type="dcterms:W3CDTF">2013-02-20T17:20:37Z</dcterms:created>
  <dcterms:modified xsi:type="dcterms:W3CDTF">2016-12-29T20:25:05Z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0x0101002BC223A113B153438210163EC0617BAE</vt:lpwstr>
  </property>
  <property fmtid="{D5CDD505-2E9C-101B-9397-08002B2CF9AE}" pid="3" name="_dlc_DocIdItemGuid">
    <vt:lpwstr>e1465e68-2d4b-428d-b398-2975b23a2831</vt:lpwstr>
  </property>
</Properties>
</file>