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42"/>
  </p:notesMasterIdLst>
  <p:sldIdLst>
    <p:sldId id="257" r:id="rId5"/>
    <p:sldId id="273" r:id="rId6"/>
    <p:sldId id="263" r:id="rId7"/>
    <p:sldId id="269" r:id="rId8"/>
    <p:sldId id="276" r:id="rId9"/>
    <p:sldId id="323" r:id="rId10"/>
    <p:sldId id="277" r:id="rId11"/>
    <p:sldId id="278" r:id="rId12"/>
    <p:sldId id="281" r:id="rId13"/>
    <p:sldId id="283" r:id="rId14"/>
    <p:sldId id="280" r:id="rId15"/>
    <p:sldId id="324" r:id="rId16"/>
    <p:sldId id="282" r:id="rId17"/>
    <p:sldId id="284" r:id="rId18"/>
    <p:sldId id="285" r:id="rId19"/>
    <p:sldId id="286" r:id="rId20"/>
    <p:sldId id="287" r:id="rId21"/>
    <p:sldId id="288" r:id="rId22"/>
    <p:sldId id="290" r:id="rId23"/>
    <p:sldId id="289" r:id="rId24"/>
    <p:sldId id="291" r:id="rId25"/>
    <p:sldId id="292" r:id="rId26"/>
    <p:sldId id="293" r:id="rId27"/>
    <p:sldId id="294" r:id="rId28"/>
    <p:sldId id="325" r:id="rId29"/>
    <p:sldId id="295" r:id="rId30"/>
    <p:sldId id="296" r:id="rId31"/>
    <p:sldId id="297" r:id="rId32"/>
    <p:sldId id="298" r:id="rId33"/>
    <p:sldId id="299" r:id="rId34"/>
    <p:sldId id="300" r:id="rId35"/>
    <p:sldId id="301" r:id="rId36"/>
    <p:sldId id="302" r:id="rId37"/>
    <p:sldId id="303" r:id="rId38"/>
    <p:sldId id="304" r:id="rId39"/>
    <p:sldId id="321" r:id="rId40"/>
    <p:sldId id="322" r:id="rId4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1378E15-F14D-A5FB-AA18-C8B3B0478992}" name="Gabriel Schneider" initials="GS" userId="S::GSchneider@econometricainc.com::f119c736-f8b1-4f59-9c92-68d696195f75" providerId="AD"/>
  <p188:author id="{3F3A7427-ED2A-1DF7-153A-00AC6AA3674D}" name="Sarah Gillam" initials="SG" userId="S::SGillam@econometricainc.com::0944ac4f-113f-4e77-9824-e91b84969a40" providerId="AD"/>
  <p188:author id="{256D1C2F-C761-B0FD-4338-39ACDB3353B4}" name="Brown, Arkia C" initials="BC" userId="S::arkia.c.brown@hud.gov::d2b82520-599a-4df1-a014-2b2ce7dd891b" providerId="AD"/>
  <p188:author id="{EE9A8833-1CE0-3B8D-6702-B38E33066EB6}" name="Pamela Roberts" initials="PR" userId="S::PRoberts@econometricainc.com::7ffccb50-2abb-432d-972a-491b9b147e42" providerId="AD"/>
  <p188:author id="{CC11278D-E8BE-5FE8-1793-5DDFE6E23FF7}" name="Econometrica " initials="EC" userId="Econometrica " providerId="None"/>
  <p188:author id="{7BCEDA8E-A55D-F619-13EE-0AC3048C4E68}" name="David Westbrook" initials="DW" userId="S::DWestbrook@econometricainc.com::07b9b46c-33cd-443d-8ec9-51aa6395dc7e" providerId="AD"/>
  <p188:author id="{DBE2BCAD-751D-FB19-E84E-58C7BA403926}" name="Pamela Roberts" initials="PR" userId="S::proberts@econometricainc.com::7ffccb50-2abb-432d-972a-491b9b147e42" providerId="AD"/>
  <p188:author id="{C97786CD-8518-AC26-7BC3-95D13F4AD522}" name="Poremsky, Madison L" initials="PL" userId="S::madison.l.poremsky@hud.gov::5f649a5b-e559-4b28-94ec-afef4d30d132" providerId="AD"/>
  <p188:author id="{3C311ED1-6FEB-982A-BCAB-D377804655A6}" name="Del Sweeney" initials="DS" userId="78fc52d26771cd1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a:srgbClr val="1B2326"/>
    <a:srgbClr val="31BDBA"/>
    <a:srgbClr val="FDCD5C"/>
    <a:srgbClr val="C5DFEE"/>
    <a:srgbClr val="F2F2F2"/>
    <a:srgbClr val="2EB340"/>
    <a:srgbClr val="31BD6B"/>
    <a:srgbClr val="2E92B3"/>
    <a:srgbClr val="33A7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877DB7-063A-4364-84BA-8D9DA83DB7EE}" v="26" dt="2024-04-30T21:02:36.808"/>
    <p1510:client id="{9189490E-CF8B-70EE-5B89-22081AC491D6}" v="2" dt="2024-05-01T19:30:53.628"/>
    <p1510:client id="{B9C8103B-EB01-274B-A49D-CBE1926FDD19}" v="229" dt="2024-04-30T21:36:42.0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mela Roberts" userId="S::proberts@econometricainc.com::7ffccb50-2abb-432d-972a-491b9b147e42" providerId="AD" clId="Web-{9189490E-CF8B-70EE-5B89-22081AC491D6}"/>
    <pc:docChg chg="modSld">
      <pc:chgData name="Pamela Roberts" userId="S::proberts@econometricainc.com::7ffccb50-2abb-432d-972a-491b9b147e42" providerId="AD" clId="Web-{9189490E-CF8B-70EE-5B89-22081AC491D6}" dt="2024-05-01T19:30:53.628" v="1" actId="20577"/>
      <pc:docMkLst>
        <pc:docMk/>
      </pc:docMkLst>
      <pc:sldChg chg="modSp">
        <pc:chgData name="Pamela Roberts" userId="S::proberts@econometricainc.com::7ffccb50-2abb-432d-972a-491b9b147e42" providerId="AD" clId="Web-{9189490E-CF8B-70EE-5B89-22081AC491D6}" dt="2024-05-01T19:30:53.628" v="1" actId="20577"/>
        <pc:sldMkLst>
          <pc:docMk/>
          <pc:sldMk cId="210956836" sldId="276"/>
        </pc:sldMkLst>
        <pc:spChg chg="mod">
          <ac:chgData name="Pamela Roberts" userId="S::proberts@econometricainc.com::7ffccb50-2abb-432d-972a-491b9b147e42" providerId="AD" clId="Web-{9189490E-CF8B-70EE-5B89-22081AC491D6}" dt="2024-05-01T19:30:53.628" v="1" actId="20577"/>
          <ac:spMkLst>
            <pc:docMk/>
            <pc:sldMk cId="210956836" sldId="276"/>
            <ac:spMk id="35" creationId="{657EE115-3183-FE2E-E56B-3979C2CD75C6}"/>
          </ac:spMkLst>
        </pc:spChg>
      </pc:sldChg>
    </pc:docChg>
  </pc:docChgLst>
  <pc:docChgLst>
    <pc:chgData name="Gabriel Schneider" userId="S::gschneider@econometricainc.com::f119c736-f8b1-4f59-9c92-68d696195f75" providerId="AD" clId="Web-{CEFD58A9-7E0D-FD5F-A823-59F10009FA88}"/>
    <pc:docChg chg="modSld">
      <pc:chgData name="Gabriel Schneider" userId="S::gschneider@econometricainc.com::f119c736-f8b1-4f59-9c92-68d696195f75" providerId="AD" clId="Web-{CEFD58A9-7E0D-FD5F-A823-59F10009FA88}" dt="2024-04-05T15:55:39.934" v="46" actId="20577"/>
      <pc:docMkLst>
        <pc:docMk/>
      </pc:docMkLst>
      <pc:sldChg chg="modSp">
        <pc:chgData name="Gabriel Schneider" userId="S::gschneider@econometricainc.com::f119c736-f8b1-4f59-9c92-68d696195f75" providerId="AD" clId="Web-{CEFD58A9-7E0D-FD5F-A823-59F10009FA88}" dt="2024-04-05T15:41:29.656" v="2" actId="20577"/>
        <pc:sldMkLst>
          <pc:docMk/>
          <pc:sldMk cId="1816737483" sldId="278"/>
        </pc:sldMkLst>
        <pc:spChg chg="mod">
          <ac:chgData name="Gabriel Schneider" userId="S::gschneider@econometricainc.com::f119c736-f8b1-4f59-9c92-68d696195f75" providerId="AD" clId="Web-{CEFD58A9-7E0D-FD5F-A823-59F10009FA88}" dt="2024-04-05T15:41:29.656" v="2" actId="20577"/>
          <ac:spMkLst>
            <pc:docMk/>
            <pc:sldMk cId="1816737483" sldId="278"/>
            <ac:spMk id="6" creationId="{B2B35BD6-C94D-454A-FDA7-1231C052D9E6}"/>
          </ac:spMkLst>
        </pc:spChg>
      </pc:sldChg>
      <pc:sldChg chg="modSp">
        <pc:chgData name="Gabriel Schneider" userId="S::gschneider@econometricainc.com::f119c736-f8b1-4f59-9c92-68d696195f75" providerId="AD" clId="Web-{CEFD58A9-7E0D-FD5F-A823-59F10009FA88}" dt="2024-04-05T15:43:53.410" v="11" actId="20577"/>
        <pc:sldMkLst>
          <pc:docMk/>
          <pc:sldMk cId="2854168721" sldId="284"/>
        </pc:sldMkLst>
        <pc:spChg chg="mod">
          <ac:chgData name="Gabriel Schneider" userId="S::gschneider@econometricainc.com::f119c736-f8b1-4f59-9c92-68d696195f75" providerId="AD" clId="Web-{CEFD58A9-7E0D-FD5F-A823-59F10009FA88}" dt="2024-04-05T15:43:53.410" v="11" actId="20577"/>
          <ac:spMkLst>
            <pc:docMk/>
            <pc:sldMk cId="2854168721" sldId="284"/>
            <ac:spMk id="16" creationId="{9599DA63-B403-6769-AFFE-E2BFAD21496D}"/>
          </ac:spMkLst>
        </pc:spChg>
      </pc:sldChg>
      <pc:sldChg chg="modSp">
        <pc:chgData name="Gabriel Schneider" userId="S::gschneider@econometricainc.com::f119c736-f8b1-4f59-9c92-68d696195f75" providerId="AD" clId="Web-{CEFD58A9-7E0D-FD5F-A823-59F10009FA88}" dt="2024-04-05T15:48:10.591" v="21" actId="1076"/>
        <pc:sldMkLst>
          <pc:docMk/>
          <pc:sldMk cId="3636933063" sldId="288"/>
        </pc:sldMkLst>
        <pc:spChg chg="mod">
          <ac:chgData name="Gabriel Schneider" userId="S::gschneider@econometricainc.com::f119c736-f8b1-4f59-9c92-68d696195f75" providerId="AD" clId="Web-{CEFD58A9-7E0D-FD5F-A823-59F10009FA88}" dt="2024-04-05T15:48:10.591" v="21" actId="1076"/>
          <ac:spMkLst>
            <pc:docMk/>
            <pc:sldMk cId="3636933063" sldId="288"/>
            <ac:spMk id="8" creationId="{4F23F64B-49EA-C6D2-E209-069614DF208F}"/>
          </ac:spMkLst>
        </pc:spChg>
        <pc:spChg chg="mod">
          <ac:chgData name="Gabriel Schneider" userId="S::gschneider@econometricainc.com::f119c736-f8b1-4f59-9c92-68d696195f75" providerId="AD" clId="Web-{CEFD58A9-7E0D-FD5F-A823-59F10009FA88}" dt="2024-04-05T15:47:26.652" v="16" actId="20577"/>
          <ac:spMkLst>
            <pc:docMk/>
            <pc:sldMk cId="3636933063" sldId="288"/>
            <ac:spMk id="9" creationId="{24D1E7DA-B86A-32BA-2188-6EBDD2D99A55}"/>
          </ac:spMkLst>
        </pc:spChg>
        <pc:spChg chg="mod">
          <ac:chgData name="Gabriel Schneider" userId="S::gschneider@econometricainc.com::f119c736-f8b1-4f59-9c92-68d696195f75" providerId="AD" clId="Web-{CEFD58A9-7E0D-FD5F-A823-59F10009FA88}" dt="2024-04-05T15:48:10.544" v="20" actId="1076"/>
          <ac:spMkLst>
            <pc:docMk/>
            <pc:sldMk cId="3636933063" sldId="288"/>
            <ac:spMk id="15" creationId="{5B1D3706-4967-DBC7-1956-6380E83D0E1D}"/>
          </ac:spMkLst>
        </pc:spChg>
        <pc:spChg chg="mod">
          <ac:chgData name="Gabriel Schneider" userId="S::gschneider@econometricainc.com::f119c736-f8b1-4f59-9c92-68d696195f75" providerId="AD" clId="Web-{CEFD58A9-7E0D-FD5F-A823-59F10009FA88}" dt="2024-04-05T15:46:58.760" v="12" actId="1076"/>
          <ac:spMkLst>
            <pc:docMk/>
            <pc:sldMk cId="3636933063" sldId="288"/>
            <ac:spMk id="16" creationId="{869BD328-C6AB-CB72-A893-21D817ACB2A1}"/>
          </ac:spMkLst>
        </pc:spChg>
      </pc:sldChg>
      <pc:sldChg chg="modSp">
        <pc:chgData name="Gabriel Schneider" userId="S::gschneider@econometricainc.com::f119c736-f8b1-4f59-9c92-68d696195f75" providerId="AD" clId="Web-{CEFD58A9-7E0D-FD5F-A823-59F10009FA88}" dt="2024-04-05T15:49:10.390" v="23" actId="20577"/>
        <pc:sldMkLst>
          <pc:docMk/>
          <pc:sldMk cId="394056771" sldId="293"/>
        </pc:sldMkLst>
        <pc:spChg chg="mod">
          <ac:chgData name="Gabriel Schneider" userId="S::gschneider@econometricainc.com::f119c736-f8b1-4f59-9c92-68d696195f75" providerId="AD" clId="Web-{CEFD58A9-7E0D-FD5F-A823-59F10009FA88}" dt="2024-04-05T15:49:10.390" v="23" actId="20577"/>
          <ac:spMkLst>
            <pc:docMk/>
            <pc:sldMk cId="394056771" sldId="293"/>
            <ac:spMk id="12" creationId="{9E6AB302-4CCF-8527-3715-FB2C5A076CD0}"/>
          </ac:spMkLst>
        </pc:spChg>
      </pc:sldChg>
      <pc:sldChg chg="modSp">
        <pc:chgData name="Gabriel Schneider" userId="S::gschneider@econometricainc.com::f119c736-f8b1-4f59-9c92-68d696195f75" providerId="AD" clId="Web-{CEFD58A9-7E0D-FD5F-A823-59F10009FA88}" dt="2024-04-05T15:53:33.117" v="40" actId="20577"/>
        <pc:sldMkLst>
          <pc:docMk/>
          <pc:sldMk cId="2761900070" sldId="295"/>
        </pc:sldMkLst>
        <pc:spChg chg="mod">
          <ac:chgData name="Gabriel Schneider" userId="S::gschneider@econometricainc.com::f119c736-f8b1-4f59-9c92-68d696195f75" providerId="AD" clId="Web-{CEFD58A9-7E0D-FD5F-A823-59F10009FA88}" dt="2024-04-05T15:53:33.117" v="40" actId="20577"/>
          <ac:spMkLst>
            <pc:docMk/>
            <pc:sldMk cId="2761900070" sldId="295"/>
            <ac:spMk id="5" creationId="{87C0BCDF-76C7-3A17-0788-EF17772C8B97}"/>
          </ac:spMkLst>
        </pc:spChg>
      </pc:sldChg>
      <pc:sldChg chg="modSp">
        <pc:chgData name="Gabriel Schneider" userId="S::gschneider@econometricainc.com::f119c736-f8b1-4f59-9c92-68d696195f75" providerId="AD" clId="Web-{CEFD58A9-7E0D-FD5F-A823-59F10009FA88}" dt="2024-04-05T15:55:39.934" v="46" actId="20577"/>
        <pc:sldMkLst>
          <pc:docMk/>
          <pc:sldMk cId="3583100131" sldId="299"/>
        </pc:sldMkLst>
        <pc:spChg chg="mod">
          <ac:chgData name="Gabriel Schneider" userId="S::gschneider@econometricainc.com::f119c736-f8b1-4f59-9c92-68d696195f75" providerId="AD" clId="Web-{CEFD58A9-7E0D-FD5F-A823-59F10009FA88}" dt="2024-04-05T15:55:39.934" v="46" actId="20577"/>
          <ac:spMkLst>
            <pc:docMk/>
            <pc:sldMk cId="3583100131" sldId="299"/>
            <ac:spMk id="4" creationId="{BBEC748A-509C-7EB2-F06B-47F1B93B8C2D}"/>
          </ac:spMkLst>
        </pc:spChg>
      </pc:sldChg>
      <pc:sldChg chg="modSp">
        <pc:chgData name="Gabriel Schneider" userId="S::gschneider@econometricainc.com::f119c736-f8b1-4f59-9c92-68d696195f75" providerId="AD" clId="Web-{CEFD58A9-7E0D-FD5F-A823-59F10009FA88}" dt="2024-04-05T15:53:11.741" v="38" actId="20577"/>
        <pc:sldMkLst>
          <pc:docMk/>
          <pc:sldMk cId="2134705589" sldId="325"/>
        </pc:sldMkLst>
        <pc:spChg chg="mod">
          <ac:chgData name="Gabriel Schneider" userId="S::gschneider@econometricainc.com::f119c736-f8b1-4f59-9c92-68d696195f75" providerId="AD" clId="Web-{CEFD58A9-7E0D-FD5F-A823-59F10009FA88}" dt="2024-04-05T15:53:11.741" v="38" actId="20577"/>
          <ac:spMkLst>
            <pc:docMk/>
            <pc:sldMk cId="2134705589" sldId="325"/>
            <ac:spMk id="16" creationId="{87C2709C-06FA-4495-860E-77B94C8738EE}"/>
          </ac:spMkLst>
        </pc:spChg>
      </pc:sldChg>
    </pc:docChg>
  </pc:docChgLst>
  <pc:docChgLst>
    <pc:chgData name="Pamela Roberts" userId="7ffccb50-2abb-432d-972a-491b9b147e42" providerId="ADAL" clId="{5EC564C4-1C99-4355-99B8-28266D3E13F8}"/>
    <pc:docChg chg="undo custSel modSld">
      <pc:chgData name="Pamela Roberts" userId="7ffccb50-2abb-432d-972a-491b9b147e42" providerId="ADAL" clId="{5EC564C4-1C99-4355-99B8-28266D3E13F8}" dt="2024-04-05T16:09:55.810" v="32"/>
      <pc:docMkLst>
        <pc:docMk/>
      </pc:docMkLst>
      <pc:sldChg chg="modSp mod">
        <pc:chgData name="Pamela Roberts" userId="7ffccb50-2abb-432d-972a-491b9b147e42" providerId="ADAL" clId="{5EC564C4-1C99-4355-99B8-28266D3E13F8}" dt="2024-04-03T22:12:08.801" v="16" actId="20577"/>
        <pc:sldMkLst>
          <pc:docMk/>
          <pc:sldMk cId="1309337796" sldId="257"/>
        </pc:sldMkLst>
        <pc:spChg chg="mod">
          <ac:chgData name="Pamela Roberts" userId="7ffccb50-2abb-432d-972a-491b9b147e42" providerId="ADAL" clId="{5EC564C4-1C99-4355-99B8-28266D3E13F8}" dt="2024-04-03T22:12:08.801" v="16" actId="20577"/>
          <ac:spMkLst>
            <pc:docMk/>
            <pc:sldMk cId="1309337796" sldId="257"/>
            <ac:spMk id="2" creationId="{DF82D1C4-53C4-57CB-C96A-286422261ADD}"/>
          </ac:spMkLst>
        </pc:spChg>
      </pc:sldChg>
      <pc:sldChg chg="addCm delCm">
        <pc:chgData name="Pamela Roberts" userId="7ffccb50-2abb-432d-972a-491b9b147e42" providerId="ADAL" clId="{5EC564C4-1C99-4355-99B8-28266D3E13F8}" dt="2024-04-05T16:08:35" v="17"/>
        <pc:sldMkLst>
          <pc:docMk/>
          <pc:sldMk cId="1816737483" sldId="278"/>
        </pc:sldMkLst>
        <pc:extLst>
          <p:ext xmlns:p="http://schemas.openxmlformats.org/presentationml/2006/main" uri="{D6D511B9-2390-475A-947B-AFAB55BFBCF1}">
            <pc226:cmChg xmlns:pc226="http://schemas.microsoft.com/office/powerpoint/2022/06/main/command" chg="add del">
              <pc226:chgData name="Pamela Roberts" userId="7ffccb50-2abb-432d-972a-491b9b147e42" providerId="ADAL" clId="{5EC564C4-1C99-4355-99B8-28266D3E13F8}" dt="2024-04-05T16:08:35" v="17"/>
              <pc2:cmMkLst xmlns:pc2="http://schemas.microsoft.com/office/powerpoint/2019/9/main/command">
                <pc:docMk/>
                <pc:sldMk cId="1816737483" sldId="278"/>
                <pc2:cmMk id="{4BC51C85-AADD-4530-AFD1-8C6E034DC3DA}"/>
              </pc2:cmMkLst>
            </pc226:cmChg>
          </p:ext>
        </pc:extLst>
      </pc:sldChg>
      <pc:sldChg chg="addCm delCm">
        <pc:chgData name="Pamela Roberts" userId="7ffccb50-2abb-432d-972a-491b9b147e42" providerId="ADAL" clId="{5EC564C4-1C99-4355-99B8-28266D3E13F8}" dt="2024-04-05T16:08:45.656" v="18"/>
        <pc:sldMkLst>
          <pc:docMk/>
          <pc:sldMk cId="2854168721" sldId="284"/>
        </pc:sldMkLst>
        <pc:extLst>
          <p:ext xmlns:p="http://schemas.openxmlformats.org/presentationml/2006/main" uri="{D6D511B9-2390-475A-947B-AFAB55BFBCF1}">
            <pc226:cmChg xmlns:pc226="http://schemas.microsoft.com/office/powerpoint/2022/06/main/command" chg="add del">
              <pc226:chgData name="Pamela Roberts" userId="7ffccb50-2abb-432d-972a-491b9b147e42" providerId="ADAL" clId="{5EC564C4-1C99-4355-99B8-28266D3E13F8}" dt="2024-04-05T16:08:45.656" v="18"/>
              <pc2:cmMkLst xmlns:pc2="http://schemas.microsoft.com/office/powerpoint/2019/9/main/command">
                <pc:docMk/>
                <pc:sldMk cId="2854168721" sldId="284"/>
                <pc2:cmMk id="{EE4213A3-4BFC-4592-BB90-1257FC242A7E}"/>
              </pc2:cmMkLst>
            </pc226:cmChg>
          </p:ext>
        </pc:extLst>
      </pc:sldChg>
      <pc:sldChg chg="modSp mod delCm modCm">
        <pc:chgData name="Pamela Roberts" userId="7ffccb50-2abb-432d-972a-491b9b147e42" providerId="ADAL" clId="{5EC564C4-1C99-4355-99B8-28266D3E13F8}" dt="2024-04-05T16:09:16.872" v="30"/>
        <pc:sldMkLst>
          <pc:docMk/>
          <pc:sldMk cId="3636933063" sldId="288"/>
        </pc:sldMkLst>
        <pc:spChg chg="mod">
          <ac:chgData name="Pamela Roberts" userId="7ffccb50-2abb-432d-972a-491b9b147e42" providerId="ADAL" clId="{5EC564C4-1C99-4355-99B8-28266D3E13F8}" dt="2024-04-05T16:09:07.726" v="29" actId="1038"/>
          <ac:spMkLst>
            <pc:docMk/>
            <pc:sldMk cId="3636933063" sldId="288"/>
            <ac:spMk id="16" creationId="{869BD328-C6AB-CB72-A893-21D817ACB2A1}"/>
          </ac:spMkLst>
        </pc:spChg>
        <pc:extLst>
          <p:ext xmlns:p="http://schemas.openxmlformats.org/presentationml/2006/main" uri="{D6D511B9-2390-475A-947B-AFAB55BFBCF1}">
            <pc226:cmChg xmlns:pc226="http://schemas.microsoft.com/office/powerpoint/2022/06/main/command" chg="del">
              <pc226:chgData name="Pamela Roberts" userId="7ffccb50-2abb-432d-972a-491b9b147e42" providerId="ADAL" clId="{5EC564C4-1C99-4355-99B8-28266D3E13F8}" dt="2024-04-05T16:09:16.872" v="30"/>
              <pc2:cmMkLst xmlns:pc2="http://schemas.microsoft.com/office/powerpoint/2019/9/main/command">
                <pc:docMk/>
                <pc:sldMk cId="3636933063" sldId="288"/>
                <pc2:cmMk id="{EEFD4208-8E47-4BE5-8812-BCC9A03508F0}"/>
              </pc2:cmMkLst>
              <pc226:cmRplyChg chg="add">
                <pc226:chgData name="Pamela Roberts" userId="7ffccb50-2abb-432d-972a-491b9b147e42" providerId="ADAL" clId="{5EC564C4-1C99-4355-99B8-28266D3E13F8}" dt="2024-04-03T22:10:20.045" v="2"/>
                <pc2:cmRplyMkLst xmlns:pc2="http://schemas.microsoft.com/office/powerpoint/2019/9/main/command">
                  <pc:docMk/>
                  <pc:sldMk cId="3636933063" sldId="288"/>
                  <pc2:cmMk id="{EEFD4208-8E47-4BE5-8812-BCC9A03508F0}"/>
                  <pc2:cmRplyMk id="{320D5F61-EC06-4BBA-AF86-D24F06F6828C}"/>
                </pc2:cmRplyMkLst>
              </pc226:cmRplyChg>
            </pc226:cmChg>
          </p:ext>
        </pc:extLst>
      </pc:sldChg>
      <pc:sldChg chg="delCm">
        <pc:chgData name="Pamela Roberts" userId="7ffccb50-2abb-432d-972a-491b9b147e42" providerId="ADAL" clId="{5EC564C4-1C99-4355-99B8-28266D3E13F8}" dt="2024-04-05T16:09:55.810" v="32"/>
        <pc:sldMkLst>
          <pc:docMk/>
          <pc:sldMk cId="2385527026" sldId="304"/>
        </pc:sldMkLst>
        <pc:extLst>
          <p:ext xmlns:p="http://schemas.openxmlformats.org/presentationml/2006/main" uri="{D6D511B9-2390-475A-947B-AFAB55BFBCF1}">
            <pc226:cmChg xmlns:pc226="http://schemas.microsoft.com/office/powerpoint/2022/06/main/command" chg="del">
              <pc226:chgData name="Pamela Roberts" userId="7ffccb50-2abb-432d-972a-491b9b147e42" providerId="ADAL" clId="{5EC564C4-1C99-4355-99B8-28266D3E13F8}" dt="2024-04-05T16:09:55.810" v="32"/>
              <pc2:cmMkLst xmlns:pc2="http://schemas.microsoft.com/office/powerpoint/2019/9/main/command">
                <pc:docMk/>
                <pc:sldMk cId="2385527026" sldId="304"/>
                <pc2:cmMk id="{8F912884-E63F-E440-AE35-95F6AE0E395B}"/>
              </pc2:cmMkLst>
            </pc226:cmChg>
            <pc226:cmChg xmlns:pc226="http://schemas.microsoft.com/office/powerpoint/2022/06/main/command" chg="del">
              <pc226:chgData name="Pamela Roberts" userId="7ffccb50-2abb-432d-972a-491b9b147e42" providerId="ADAL" clId="{5EC564C4-1C99-4355-99B8-28266D3E13F8}" dt="2024-04-05T16:09:52.650" v="31"/>
              <pc2:cmMkLst xmlns:pc2="http://schemas.microsoft.com/office/powerpoint/2019/9/main/command">
                <pc:docMk/>
                <pc:sldMk cId="2385527026" sldId="304"/>
                <pc2:cmMk id="{D66D8AD3-E3FF-4392-AC66-D760A9B390DB}"/>
              </pc2:cmMkLst>
            </pc226:cmChg>
          </p:ext>
        </pc:extLst>
      </pc:sldChg>
      <pc:sldChg chg="delCm">
        <pc:chgData name="Pamela Roberts" userId="7ffccb50-2abb-432d-972a-491b9b147e42" providerId="ADAL" clId="{5EC564C4-1C99-4355-99B8-28266D3E13F8}" dt="2024-04-03T22:10:48.629" v="3"/>
        <pc:sldMkLst>
          <pc:docMk/>
          <pc:sldMk cId="2134705589" sldId="325"/>
        </pc:sldMkLst>
        <pc:extLst>
          <p:ext xmlns:p="http://schemas.openxmlformats.org/presentationml/2006/main" uri="{D6D511B9-2390-475A-947B-AFAB55BFBCF1}">
            <pc226:cmChg xmlns:pc226="http://schemas.microsoft.com/office/powerpoint/2022/06/main/command" chg="del">
              <pc226:chgData name="Pamela Roberts" userId="7ffccb50-2abb-432d-972a-491b9b147e42" providerId="ADAL" clId="{5EC564C4-1C99-4355-99B8-28266D3E13F8}" dt="2024-04-03T22:10:48.629" v="3"/>
              <pc2:cmMkLst xmlns:pc2="http://schemas.microsoft.com/office/powerpoint/2019/9/main/command">
                <pc:docMk/>
                <pc:sldMk cId="2134705589" sldId="325"/>
                <pc2:cmMk id="{E690EF70-4DC2-4D9C-815F-FFF10A81C081}"/>
              </pc2:cmMkLst>
            </pc226:cmChg>
          </p:ext>
        </pc:extLst>
      </pc:sldChg>
    </pc:docChg>
  </pc:docChgLst>
  <pc:docChgLst>
    <pc:chgData name="Shakeer Mokerrom" userId="c7f786a2-28b0-4d2a-9669-6a0d72d9e565" providerId="ADAL" clId="{A311D34A-5C92-4A92-B321-DEB5AAE0FD08}"/>
    <pc:docChg chg="custSel modSld">
      <pc:chgData name="Shakeer Mokerrom" userId="c7f786a2-28b0-4d2a-9669-6a0d72d9e565" providerId="ADAL" clId="{A311D34A-5C92-4A92-B321-DEB5AAE0FD08}" dt="2024-04-24T20:31:00.167" v="9" actId="478"/>
      <pc:docMkLst>
        <pc:docMk/>
      </pc:docMkLst>
      <pc:sldChg chg="modSp mod">
        <pc:chgData name="Shakeer Mokerrom" userId="c7f786a2-28b0-4d2a-9669-6a0d72d9e565" providerId="ADAL" clId="{A311D34A-5C92-4A92-B321-DEB5AAE0FD08}" dt="2024-04-24T14:44:55.888" v="7" actId="20577"/>
        <pc:sldMkLst>
          <pc:docMk/>
          <pc:sldMk cId="3941619843" sldId="322"/>
        </pc:sldMkLst>
        <pc:spChg chg="mod">
          <ac:chgData name="Shakeer Mokerrom" userId="c7f786a2-28b0-4d2a-9669-6a0d72d9e565" providerId="ADAL" clId="{A311D34A-5C92-4A92-B321-DEB5AAE0FD08}" dt="2024-04-24T14:44:55.888" v="7" actId="20577"/>
          <ac:spMkLst>
            <pc:docMk/>
            <pc:sldMk cId="3941619843" sldId="322"/>
            <ac:spMk id="33" creationId="{9565691B-8EB3-F9BD-1CE5-8251CA635B86}"/>
          </ac:spMkLst>
        </pc:spChg>
      </pc:sldChg>
      <pc:sldChg chg="addSp delSp modSp mod">
        <pc:chgData name="Shakeer Mokerrom" userId="c7f786a2-28b0-4d2a-9669-6a0d72d9e565" providerId="ADAL" clId="{A311D34A-5C92-4A92-B321-DEB5AAE0FD08}" dt="2024-04-24T20:31:00.167" v="9" actId="478"/>
        <pc:sldMkLst>
          <pc:docMk/>
          <pc:sldMk cId="3726055828" sldId="323"/>
        </pc:sldMkLst>
        <pc:spChg chg="add del mod">
          <ac:chgData name="Shakeer Mokerrom" userId="c7f786a2-28b0-4d2a-9669-6a0d72d9e565" providerId="ADAL" clId="{A311D34A-5C92-4A92-B321-DEB5AAE0FD08}" dt="2024-04-24T20:31:00.167" v="9" actId="478"/>
          <ac:spMkLst>
            <pc:docMk/>
            <pc:sldMk cId="3726055828" sldId="323"/>
            <ac:spMk id="4" creationId="{718A14CB-319A-ED7C-8309-EF778EEF08D6}"/>
          </ac:spMkLst>
        </pc:spChg>
      </pc:sldChg>
    </pc:docChg>
  </pc:docChgLst>
  <pc:docChgLst>
    <pc:chgData name="Pamela Roberts" userId="S::proberts@econometricainc.com::7ffccb50-2abb-432d-972a-491b9b147e42" providerId="AD" clId="Web-{D46D4E39-D0C3-4873-21B7-F137AE5FB5D2}"/>
    <pc:docChg chg="modSld">
      <pc:chgData name="Pamela Roberts" userId="S::proberts@econometricainc.com::7ffccb50-2abb-432d-972a-491b9b147e42" providerId="AD" clId="Web-{D46D4E39-D0C3-4873-21B7-F137AE5FB5D2}" dt="2024-04-08T19:09:29.238" v="1" actId="1076"/>
      <pc:docMkLst>
        <pc:docMk/>
      </pc:docMkLst>
      <pc:sldChg chg="modSp">
        <pc:chgData name="Pamela Roberts" userId="S::proberts@econometricainc.com::7ffccb50-2abb-432d-972a-491b9b147e42" providerId="AD" clId="Web-{D46D4E39-D0C3-4873-21B7-F137AE5FB5D2}" dt="2024-04-08T19:09:29.238" v="1" actId="1076"/>
        <pc:sldMkLst>
          <pc:docMk/>
          <pc:sldMk cId="3636933063" sldId="288"/>
        </pc:sldMkLst>
        <pc:spChg chg="mod">
          <ac:chgData name="Pamela Roberts" userId="S::proberts@econometricainc.com::7ffccb50-2abb-432d-972a-491b9b147e42" providerId="AD" clId="Web-{D46D4E39-D0C3-4873-21B7-F137AE5FB5D2}" dt="2024-04-08T19:09:29.238" v="1" actId="1076"/>
          <ac:spMkLst>
            <pc:docMk/>
            <pc:sldMk cId="3636933063" sldId="288"/>
            <ac:spMk id="16" creationId="{869BD328-C6AB-CB72-A893-21D817ACB2A1}"/>
          </ac:spMkLst>
        </pc:spChg>
      </pc:sldChg>
    </pc:docChg>
  </pc:docChgLst>
  <pc:docChgLst>
    <pc:chgData name="Pamela Roberts" userId="7ffccb50-2abb-432d-972a-491b9b147e42" providerId="ADAL" clId="{29877DB7-063A-4364-84BA-8D9DA83DB7EE}"/>
    <pc:docChg chg="modSld">
      <pc:chgData name="Pamela Roberts" userId="7ffccb50-2abb-432d-972a-491b9b147e42" providerId="ADAL" clId="{29877DB7-063A-4364-84BA-8D9DA83DB7EE}" dt="2024-04-30T21:02:36.808" v="25" actId="20577"/>
      <pc:docMkLst>
        <pc:docMk/>
      </pc:docMkLst>
      <pc:sldChg chg="modSp mod">
        <pc:chgData name="Pamela Roberts" userId="7ffccb50-2abb-432d-972a-491b9b147e42" providerId="ADAL" clId="{29877DB7-063A-4364-84BA-8D9DA83DB7EE}" dt="2024-04-30T21:02:36.808" v="25" actId="20577"/>
        <pc:sldMkLst>
          <pc:docMk/>
          <pc:sldMk cId="1976088846" sldId="281"/>
        </pc:sldMkLst>
        <pc:spChg chg="mod">
          <ac:chgData name="Pamela Roberts" userId="7ffccb50-2abb-432d-972a-491b9b147e42" providerId="ADAL" clId="{29877DB7-063A-4364-84BA-8D9DA83DB7EE}" dt="2024-04-30T21:02:36.808" v="25" actId="20577"/>
          <ac:spMkLst>
            <pc:docMk/>
            <pc:sldMk cId="1976088846" sldId="281"/>
            <ac:spMk id="2" creationId="{C59391BD-BD9A-FAAD-FA20-3277E7C6B4E5}"/>
          </ac:spMkLst>
        </pc:spChg>
      </pc:sldChg>
    </pc:docChg>
  </pc:docChgLst>
  <pc:docChgLst>
    <pc:chgData name="Shakeer Mokerrom" userId="c7f786a2-28b0-4d2a-9669-6a0d72d9e565" providerId="ADAL" clId="{C34F21F4-6183-4974-8400-58AC246C270E}"/>
    <pc:docChg chg="modSld">
      <pc:chgData name="Shakeer Mokerrom" userId="c7f786a2-28b0-4d2a-9669-6a0d72d9e565" providerId="ADAL" clId="{C34F21F4-6183-4974-8400-58AC246C270E}" dt="2024-04-25T14:29:48.177" v="8" actId="20577"/>
      <pc:docMkLst>
        <pc:docMk/>
      </pc:docMkLst>
      <pc:sldChg chg="modSp mod">
        <pc:chgData name="Shakeer Mokerrom" userId="c7f786a2-28b0-4d2a-9669-6a0d72d9e565" providerId="ADAL" clId="{C34F21F4-6183-4974-8400-58AC246C270E}" dt="2024-04-25T14:29:10.445" v="0" actId="1076"/>
        <pc:sldMkLst>
          <pc:docMk/>
          <pc:sldMk cId="3636933063" sldId="288"/>
        </pc:sldMkLst>
        <pc:spChg chg="mod">
          <ac:chgData name="Shakeer Mokerrom" userId="c7f786a2-28b0-4d2a-9669-6a0d72d9e565" providerId="ADAL" clId="{C34F21F4-6183-4974-8400-58AC246C270E}" dt="2024-04-25T14:29:10.445" v="0" actId="1076"/>
          <ac:spMkLst>
            <pc:docMk/>
            <pc:sldMk cId="3636933063" sldId="288"/>
            <ac:spMk id="16" creationId="{869BD328-C6AB-CB72-A893-21D817ACB2A1}"/>
          </ac:spMkLst>
        </pc:spChg>
      </pc:sldChg>
      <pc:sldChg chg="modSp mod">
        <pc:chgData name="Shakeer Mokerrom" userId="c7f786a2-28b0-4d2a-9669-6a0d72d9e565" providerId="ADAL" clId="{C34F21F4-6183-4974-8400-58AC246C270E}" dt="2024-04-25T14:29:48.177" v="8" actId="20577"/>
        <pc:sldMkLst>
          <pc:docMk/>
          <pc:sldMk cId="201179519" sldId="321"/>
        </pc:sldMkLst>
        <pc:spChg chg="mod">
          <ac:chgData name="Shakeer Mokerrom" userId="c7f786a2-28b0-4d2a-9669-6a0d72d9e565" providerId="ADAL" clId="{C34F21F4-6183-4974-8400-58AC246C270E}" dt="2024-04-25T14:29:48.177" v="8" actId="20577"/>
          <ac:spMkLst>
            <pc:docMk/>
            <pc:sldMk cId="201179519" sldId="321"/>
            <ac:spMk id="27" creationId="{F9093C72-0610-8A1D-39D5-955A96CB43BF}"/>
          </ac:spMkLst>
        </pc:spChg>
      </pc:sldChg>
    </pc:docChg>
  </pc:docChgLst>
  <pc:docChgLst>
    <pc:chgData name="Shakeer Mokerrom" userId="c7f786a2-28b0-4d2a-9669-6a0d72d9e565" providerId="ADAL" clId="{607C6827-41A3-4E2A-83BE-4295EC1D9D4E}"/>
    <pc:docChg chg="modSld">
      <pc:chgData name="Shakeer Mokerrom" userId="c7f786a2-28b0-4d2a-9669-6a0d72d9e565" providerId="ADAL" clId="{607C6827-41A3-4E2A-83BE-4295EC1D9D4E}" dt="2024-04-29T16:39:10.582" v="64" actId="1076"/>
      <pc:docMkLst>
        <pc:docMk/>
      </pc:docMkLst>
      <pc:sldChg chg="addSp modSp mod">
        <pc:chgData name="Shakeer Mokerrom" userId="c7f786a2-28b0-4d2a-9669-6a0d72d9e565" providerId="ADAL" clId="{607C6827-41A3-4E2A-83BE-4295EC1D9D4E}" dt="2024-04-29T14:52:13.059" v="30" actId="1076"/>
        <pc:sldMkLst>
          <pc:docMk/>
          <pc:sldMk cId="4080665225" sldId="273"/>
        </pc:sldMkLst>
        <pc:spChg chg="add mod">
          <ac:chgData name="Shakeer Mokerrom" userId="c7f786a2-28b0-4d2a-9669-6a0d72d9e565" providerId="ADAL" clId="{607C6827-41A3-4E2A-83BE-4295EC1D9D4E}" dt="2024-04-29T14:52:13.059" v="30" actId="1076"/>
          <ac:spMkLst>
            <pc:docMk/>
            <pc:sldMk cId="4080665225" sldId="273"/>
            <ac:spMk id="2" creationId="{5A08F143-B25E-6B91-4CE2-B20B0DBB637B}"/>
          </ac:spMkLst>
        </pc:spChg>
      </pc:sldChg>
      <pc:sldChg chg="modSp mod">
        <pc:chgData name="Shakeer Mokerrom" userId="c7f786a2-28b0-4d2a-9669-6a0d72d9e565" providerId="ADAL" clId="{607C6827-41A3-4E2A-83BE-4295EC1D9D4E}" dt="2024-04-28T23:17:33.639" v="26" actId="20577"/>
        <pc:sldMkLst>
          <pc:docMk/>
          <pc:sldMk cId="1395392710" sldId="277"/>
        </pc:sldMkLst>
        <pc:spChg chg="mod">
          <ac:chgData name="Shakeer Mokerrom" userId="c7f786a2-28b0-4d2a-9669-6a0d72d9e565" providerId="ADAL" clId="{607C6827-41A3-4E2A-83BE-4295EC1D9D4E}" dt="2024-04-28T23:17:29.293" v="24" actId="20577"/>
          <ac:spMkLst>
            <pc:docMk/>
            <pc:sldMk cId="1395392710" sldId="277"/>
            <ac:spMk id="12" creationId="{2FB33803-7035-9BA2-54A8-060E74D8229F}"/>
          </ac:spMkLst>
        </pc:spChg>
        <pc:spChg chg="mod">
          <ac:chgData name="Shakeer Mokerrom" userId="c7f786a2-28b0-4d2a-9669-6a0d72d9e565" providerId="ADAL" clId="{607C6827-41A3-4E2A-83BE-4295EC1D9D4E}" dt="2024-04-28T23:17:33.639" v="26" actId="20577"/>
          <ac:spMkLst>
            <pc:docMk/>
            <pc:sldMk cId="1395392710" sldId="277"/>
            <ac:spMk id="15" creationId="{888CEA89-4C20-88FD-9413-E6C93831F234}"/>
          </ac:spMkLst>
        </pc:spChg>
      </pc:sldChg>
      <pc:sldChg chg="modSp mod">
        <pc:chgData name="Shakeer Mokerrom" userId="c7f786a2-28b0-4d2a-9669-6a0d72d9e565" providerId="ADAL" clId="{607C6827-41A3-4E2A-83BE-4295EC1D9D4E}" dt="2024-04-29T15:04:38.021" v="51" actId="1076"/>
        <pc:sldMkLst>
          <pc:docMk/>
          <pc:sldMk cId="1816737483" sldId="278"/>
        </pc:sldMkLst>
        <pc:picChg chg="mod">
          <ac:chgData name="Shakeer Mokerrom" userId="c7f786a2-28b0-4d2a-9669-6a0d72d9e565" providerId="ADAL" clId="{607C6827-41A3-4E2A-83BE-4295EC1D9D4E}" dt="2024-04-29T15:04:38.021" v="51" actId="1076"/>
          <ac:picMkLst>
            <pc:docMk/>
            <pc:sldMk cId="1816737483" sldId="278"/>
            <ac:picMk id="10" creationId="{8A6E41EE-1773-F7DC-F668-A03605CE2DB4}"/>
          </ac:picMkLst>
        </pc:picChg>
      </pc:sldChg>
      <pc:sldChg chg="modSp mod">
        <pc:chgData name="Shakeer Mokerrom" userId="c7f786a2-28b0-4d2a-9669-6a0d72d9e565" providerId="ADAL" clId="{607C6827-41A3-4E2A-83BE-4295EC1D9D4E}" dt="2024-04-29T14:58:29.324" v="39" actId="20577"/>
        <pc:sldMkLst>
          <pc:docMk/>
          <pc:sldMk cId="163195769" sldId="282"/>
        </pc:sldMkLst>
        <pc:spChg chg="mod">
          <ac:chgData name="Shakeer Mokerrom" userId="c7f786a2-28b0-4d2a-9669-6a0d72d9e565" providerId="ADAL" clId="{607C6827-41A3-4E2A-83BE-4295EC1D9D4E}" dt="2024-04-29T14:58:29.324" v="39" actId="20577"/>
          <ac:spMkLst>
            <pc:docMk/>
            <pc:sldMk cId="163195769" sldId="282"/>
            <ac:spMk id="13" creationId="{6074B352-3A68-14B5-E47B-30254862FF61}"/>
          </ac:spMkLst>
        </pc:spChg>
      </pc:sldChg>
      <pc:sldChg chg="modSp mod">
        <pc:chgData name="Shakeer Mokerrom" userId="c7f786a2-28b0-4d2a-9669-6a0d72d9e565" providerId="ADAL" clId="{607C6827-41A3-4E2A-83BE-4295EC1D9D4E}" dt="2024-04-29T15:14:26.371" v="54" actId="1076"/>
        <pc:sldMkLst>
          <pc:docMk/>
          <pc:sldMk cId="2854168721" sldId="284"/>
        </pc:sldMkLst>
        <pc:spChg chg="mod">
          <ac:chgData name="Shakeer Mokerrom" userId="c7f786a2-28b0-4d2a-9669-6a0d72d9e565" providerId="ADAL" clId="{607C6827-41A3-4E2A-83BE-4295EC1D9D4E}" dt="2024-04-29T15:00:54.491" v="45" actId="1076"/>
          <ac:spMkLst>
            <pc:docMk/>
            <pc:sldMk cId="2854168721" sldId="284"/>
            <ac:spMk id="2" creationId="{6189AFEF-AF5D-5621-1702-623D4D6BD6AA}"/>
          </ac:spMkLst>
        </pc:spChg>
        <pc:spChg chg="mod">
          <ac:chgData name="Shakeer Mokerrom" userId="c7f786a2-28b0-4d2a-9669-6a0d72d9e565" providerId="ADAL" clId="{607C6827-41A3-4E2A-83BE-4295EC1D9D4E}" dt="2024-04-29T15:00:06.105" v="44" actId="20577"/>
          <ac:spMkLst>
            <pc:docMk/>
            <pc:sldMk cId="2854168721" sldId="284"/>
            <ac:spMk id="5" creationId="{34A78121-85B3-FC30-5E74-BA899A1E5919}"/>
          </ac:spMkLst>
        </pc:spChg>
        <pc:picChg chg="mod">
          <ac:chgData name="Shakeer Mokerrom" userId="c7f786a2-28b0-4d2a-9669-6a0d72d9e565" providerId="ADAL" clId="{607C6827-41A3-4E2A-83BE-4295EC1D9D4E}" dt="2024-04-29T15:14:26.371" v="54" actId="1076"/>
          <ac:picMkLst>
            <pc:docMk/>
            <pc:sldMk cId="2854168721" sldId="284"/>
            <ac:picMk id="30" creationId="{10A60271-DEB9-8836-3E55-FB475932901F}"/>
          </ac:picMkLst>
        </pc:picChg>
      </pc:sldChg>
      <pc:sldChg chg="modSp mod">
        <pc:chgData name="Shakeer Mokerrom" userId="c7f786a2-28b0-4d2a-9669-6a0d72d9e565" providerId="ADAL" clId="{607C6827-41A3-4E2A-83BE-4295EC1D9D4E}" dt="2024-04-29T15:14:07.231" v="52" actId="1076"/>
        <pc:sldMkLst>
          <pc:docMk/>
          <pc:sldMk cId="3636933063" sldId="288"/>
        </pc:sldMkLst>
        <pc:spChg chg="mod">
          <ac:chgData name="Shakeer Mokerrom" userId="c7f786a2-28b0-4d2a-9669-6a0d72d9e565" providerId="ADAL" clId="{607C6827-41A3-4E2A-83BE-4295EC1D9D4E}" dt="2024-04-29T15:14:07.231" v="52" actId="1076"/>
          <ac:spMkLst>
            <pc:docMk/>
            <pc:sldMk cId="3636933063" sldId="288"/>
            <ac:spMk id="16" creationId="{869BD328-C6AB-CB72-A893-21D817ACB2A1}"/>
          </ac:spMkLst>
        </pc:spChg>
      </pc:sldChg>
      <pc:sldChg chg="modSp mod">
        <pc:chgData name="Shakeer Mokerrom" userId="c7f786a2-28b0-4d2a-9669-6a0d72d9e565" providerId="ADAL" clId="{607C6827-41A3-4E2A-83BE-4295EC1D9D4E}" dt="2024-04-29T16:38:19.518" v="58" actId="20577"/>
        <pc:sldMkLst>
          <pc:docMk/>
          <pc:sldMk cId="2524496325" sldId="303"/>
        </pc:sldMkLst>
        <pc:spChg chg="mod">
          <ac:chgData name="Shakeer Mokerrom" userId="c7f786a2-28b0-4d2a-9669-6a0d72d9e565" providerId="ADAL" clId="{607C6827-41A3-4E2A-83BE-4295EC1D9D4E}" dt="2024-04-29T16:38:19.518" v="58" actId="20577"/>
          <ac:spMkLst>
            <pc:docMk/>
            <pc:sldMk cId="2524496325" sldId="303"/>
            <ac:spMk id="11" creationId="{FF22B2F0-E148-CFD6-26F0-24B1EE6A446E}"/>
          </ac:spMkLst>
        </pc:spChg>
      </pc:sldChg>
      <pc:sldChg chg="modSp mod">
        <pc:chgData name="Shakeer Mokerrom" userId="c7f786a2-28b0-4d2a-9669-6a0d72d9e565" providerId="ADAL" clId="{607C6827-41A3-4E2A-83BE-4295EC1D9D4E}" dt="2024-04-29T16:39:10.582" v="64" actId="1076"/>
        <pc:sldMkLst>
          <pc:docMk/>
          <pc:sldMk cId="2385527026" sldId="304"/>
        </pc:sldMkLst>
        <pc:spChg chg="mod">
          <ac:chgData name="Shakeer Mokerrom" userId="c7f786a2-28b0-4d2a-9669-6a0d72d9e565" providerId="ADAL" clId="{607C6827-41A3-4E2A-83BE-4295EC1D9D4E}" dt="2024-04-29T16:38:26.803" v="60" actId="20577"/>
          <ac:spMkLst>
            <pc:docMk/>
            <pc:sldMk cId="2385527026" sldId="304"/>
            <ac:spMk id="8" creationId="{854EB5FB-1D41-F0A5-A288-3AE2FAC5D87C}"/>
          </ac:spMkLst>
        </pc:spChg>
        <pc:picChg chg="mod">
          <ac:chgData name="Shakeer Mokerrom" userId="c7f786a2-28b0-4d2a-9669-6a0d72d9e565" providerId="ADAL" clId="{607C6827-41A3-4E2A-83BE-4295EC1D9D4E}" dt="2024-04-29T16:39:10.582" v="64" actId="1076"/>
          <ac:picMkLst>
            <pc:docMk/>
            <pc:sldMk cId="2385527026" sldId="304"/>
            <ac:picMk id="14" creationId="{FFB02600-646F-4A28-1664-AEBA080608F1}"/>
          </ac:picMkLst>
        </pc:picChg>
        <pc:picChg chg="mod">
          <ac:chgData name="Shakeer Mokerrom" userId="c7f786a2-28b0-4d2a-9669-6a0d72d9e565" providerId="ADAL" clId="{607C6827-41A3-4E2A-83BE-4295EC1D9D4E}" dt="2024-04-29T16:39:09.369" v="63" actId="1076"/>
          <ac:picMkLst>
            <pc:docMk/>
            <pc:sldMk cId="2385527026" sldId="304"/>
            <ac:picMk id="15" creationId="{2DAB08C3-E62A-74CC-D057-E474CAFD860B}"/>
          </ac:picMkLst>
        </pc:picChg>
      </pc:sldChg>
      <pc:sldChg chg="modSp mod">
        <pc:chgData name="Shakeer Mokerrom" userId="c7f786a2-28b0-4d2a-9669-6a0d72d9e565" providerId="ADAL" clId="{607C6827-41A3-4E2A-83BE-4295EC1D9D4E}" dt="2024-04-29T15:02:07.535" v="50" actId="20577"/>
        <pc:sldMkLst>
          <pc:docMk/>
          <pc:sldMk cId="3941619843" sldId="322"/>
        </pc:sldMkLst>
        <pc:spChg chg="mod">
          <ac:chgData name="Shakeer Mokerrom" userId="c7f786a2-28b0-4d2a-9669-6a0d72d9e565" providerId="ADAL" clId="{607C6827-41A3-4E2A-83BE-4295EC1D9D4E}" dt="2024-04-29T15:02:07.535" v="50" actId="20577"/>
          <ac:spMkLst>
            <pc:docMk/>
            <pc:sldMk cId="3941619843" sldId="322"/>
            <ac:spMk id="33" creationId="{9565691B-8EB3-F9BD-1CE5-8251CA635B86}"/>
          </ac:spMkLst>
        </pc:spChg>
      </pc:sldChg>
      <pc:sldChg chg="modSp mod">
        <pc:chgData name="Shakeer Mokerrom" userId="c7f786a2-28b0-4d2a-9669-6a0d72d9e565" providerId="ADAL" clId="{607C6827-41A3-4E2A-83BE-4295EC1D9D4E}" dt="2024-04-28T23:17:38.605" v="28" actId="20577"/>
        <pc:sldMkLst>
          <pc:docMk/>
          <pc:sldMk cId="547684630" sldId="324"/>
        </pc:sldMkLst>
        <pc:spChg chg="mod">
          <ac:chgData name="Shakeer Mokerrom" userId="c7f786a2-28b0-4d2a-9669-6a0d72d9e565" providerId="ADAL" clId="{607C6827-41A3-4E2A-83BE-4295EC1D9D4E}" dt="2024-04-28T23:17:38.605" v="28" actId="20577"/>
          <ac:spMkLst>
            <pc:docMk/>
            <pc:sldMk cId="547684630" sldId="324"/>
            <ac:spMk id="8" creationId="{A40F5B3E-9C80-DD10-2B01-333B627358B3}"/>
          </ac:spMkLst>
        </pc:spChg>
      </pc:sldChg>
      <pc:sldChg chg="modSp mod">
        <pc:chgData name="Shakeer Mokerrom" userId="c7f786a2-28b0-4d2a-9669-6a0d72d9e565" providerId="ADAL" clId="{607C6827-41A3-4E2A-83BE-4295EC1D9D4E}" dt="2024-04-29T16:37:45.382" v="56" actId="1076"/>
        <pc:sldMkLst>
          <pc:docMk/>
          <pc:sldMk cId="2134705589" sldId="325"/>
        </pc:sldMkLst>
        <pc:picChg chg="mod">
          <ac:chgData name="Shakeer Mokerrom" userId="c7f786a2-28b0-4d2a-9669-6a0d72d9e565" providerId="ADAL" clId="{607C6827-41A3-4E2A-83BE-4295EC1D9D4E}" dt="2024-04-29T16:37:40.904" v="55" actId="1076"/>
          <ac:picMkLst>
            <pc:docMk/>
            <pc:sldMk cId="2134705589" sldId="325"/>
            <ac:picMk id="6" creationId="{56501E5A-68D3-BD96-7F85-BAFB11DD59DC}"/>
          </ac:picMkLst>
        </pc:picChg>
        <pc:picChg chg="mod">
          <ac:chgData name="Shakeer Mokerrom" userId="c7f786a2-28b0-4d2a-9669-6a0d72d9e565" providerId="ADAL" clId="{607C6827-41A3-4E2A-83BE-4295EC1D9D4E}" dt="2024-04-29T16:37:45.382" v="56" actId="1076"/>
          <ac:picMkLst>
            <pc:docMk/>
            <pc:sldMk cId="2134705589" sldId="325"/>
            <ac:picMk id="8" creationId="{4258CB5D-9A2C-5E1D-3756-AC6EDE59DC7B}"/>
          </ac:picMkLst>
        </pc:picChg>
      </pc:sldChg>
    </pc:docChg>
  </pc:docChgLst>
  <pc:docChgLst>
    <pc:chgData name="David Westbrook" userId="07b9b46c-33cd-443d-8ec9-51aa6395dc7e" providerId="ADAL" clId="{EB09B762-ACCD-0D4D-AC46-0037FB1E1800}"/>
    <pc:docChg chg="modSld">
      <pc:chgData name="David Westbrook" userId="07b9b46c-33cd-443d-8ec9-51aa6395dc7e" providerId="ADAL" clId="{EB09B762-ACCD-0D4D-AC46-0037FB1E1800}" dt="2024-04-04T13:14:18.558" v="36"/>
      <pc:docMkLst>
        <pc:docMk/>
      </pc:docMkLst>
      <pc:sldChg chg="modSp mod modCm">
        <pc:chgData name="David Westbrook" userId="07b9b46c-33cd-443d-8ec9-51aa6395dc7e" providerId="ADAL" clId="{EB09B762-ACCD-0D4D-AC46-0037FB1E1800}" dt="2024-04-04T13:11:10.843" v="33"/>
        <pc:sldMkLst>
          <pc:docMk/>
          <pc:sldMk cId="1816737483" sldId="278"/>
        </pc:sldMkLst>
        <pc:spChg chg="mod">
          <ac:chgData name="David Westbrook" userId="07b9b46c-33cd-443d-8ec9-51aa6395dc7e" providerId="ADAL" clId="{EB09B762-ACCD-0D4D-AC46-0037FB1E1800}" dt="2024-04-04T13:10:50.146" v="32" actId="13926"/>
          <ac:spMkLst>
            <pc:docMk/>
            <pc:sldMk cId="1816737483" sldId="278"/>
            <ac:spMk id="13" creationId="{07C21653-B437-589B-23A0-17661336D500}"/>
          </ac:spMkLst>
        </pc:spChg>
        <pc:extLst>
          <p:ext xmlns:p="http://schemas.openxmlformats.org/presentationml/2006/main" uri="{D6D511B9-2390-475A-947B-AFAB55BFBCF1}">
            <pc226:cmChg xmlns:pc226="http://schemas.microsoft.com/office/powerpoint/2022/06/main/command" chg="">
              <pc226:chgData name="David Westbrook" userId="07b9b46c-33cd-443d-8ec9-51aa6395dc7e" providerId="ADAL" clId="{EB09B762-ACCD-0D4D-AC46-0037FB1E1800}" dt="2024-04-04T13:11:10.843" v="33"/>
              <pc2:cmMkLst xmlns:pc2="http://schemas.microsoft.com/office/powerpoint/2019/9/main/command">
                <pc:docMk/>
                <pc:sldMk cId="1816737483" sldId="278"/>
                <pc2:cmMk id="{4BC51C85-AADD-4530-AFD1-8C6E034DC3DA}"/>
              </pc2:cmMkLst>
              <pc226:cmRplyChg chg="add">
                <pc226:chgData name="David Westbrook" userId="07b9b46c-33cd-443d-8ec9-51aa6395dc7e" providerId="ADAL" clId="{EB09B762-ACCD-0D4D-AC46-0037FB1E1800}" dt="2024-04-04T13:11:10.843" v="33"/>
                <pc2:cmRplyMkLst xmlns:pc2="http://schemas.microsoft.com/office/powerpoint/2019/9/main/command">
                  <pc:docMk/>
                  <pc:sldMk cId="1816737483" sldId="278"/>
                  <pc2:cmMk id="{4BC51C85-AADD-4530-AFD1-8C6E034DC3DA}"/>
                  <pc2:cmRplyMk id="{FE132FDE-3A8E-264E-B3EE-8D6DE584C630}"/>
                </pc2:cmRplyMkLst>
              </pc226:cmRplyChg>
            </pc226:cmChg>
          </p:ext>
        </pc:extLst>
      </pc:sldChg>
      <pc:sldChg chg="modSp mod modCm">
        <pc:chgData name="David Westbrook" userId="07b9b46c-33cd-443d-8ec9-51aa6395dc7e" providerId="ADAL" clId="{EB09B762-ACCD-0D4D-AC46-0037FB1E1800}" dt="2024-04-04T13:11:28.506" v="34"/>
        <pc:sldMkLst>
          <pc:docMk/>
          <pc:sldMk cId="2854168721" sldId="284"/>
        </pc:sldMkLst>
        <pc:spChg chg="mod">
          <ac:chgData name="David Westbrook" userId="07b9b46c-33cd-443d-8ec9-51aa6395dc7e" providerId="ADAL" clId="{EB09B762-ACCD-0D4D-AC46-0037FB1E1800}" dt="2024-04-04T13:09:03.949" v="26" actId="13926"/>
          <ac:spMkLst>
            <pc:docMk/>
            <pc:sldMk cId="2854168721" sldId="284"/>
            <ac:spMk id="5" creationId="{34A78121-85B3-FC30-5E74-BA899A1E5919}"/>
          </ac:spMkLst>
        </pc:spChg>
        <pc:extLst>
          <p:ext xmlns:p="http://schemas.openxmlformats.org/presentationml/2006/main" uri="{D6D511B9-2390-475A-947B-AFAB55BFBCF1}">
            <pc226:cmChg xmlns:pc226="http://schemas.microsoft.com/office/powerpoint/2022/06/main/command" chg="">
              <pc226:chgData name="David Westbrook" userId="07b9b46c-33cd-443d-8ec9-51aa6395dc7e" providerId="ADAL" clId="{EB09B762-ACCD-0D4D-AC46-0037FB1E1800}" dt="2024-04-04T13:11:28.506" v="34"/>
              <pc2:cmMkLst xmlns:pc2="http://schemas.microsoft.com/office/powerpoint/2019/9/main/command">
                <pc:docMk/>
                <pc:sldMk cId="2854168721" sldId="284"/>
                <pc2:cmMk id="{EE4213A3-4BFC-4592-BB90-1257FC242A7E}"/>
              </pc2:cmMkLst>
              <pc226:cmRplyChg chg="add">
                <pc226:chgData name="David Westbrook" userId="07b9b46c-33cd-443d-8ec9-51aa6395dc7e" providerId="ADAL" clId="{EB09B762-ACCD-0D4D-AC46-0037FB1E1800}" dt="2024-04-04T13:11:28.506" v="34"/>
                <pc2:cmRplyMkLst xmlns:pc2="http://schemas.microsoft.com/office/powerpoint/2019/9/main/command">
                  <pc:docMk/>
                  <pc:sldMk cId="2854168721" sldId="284"/>
                  <pc2:cmMk id="{EE4213A3-4BFC-4592-BB90-1257FC242A7E}"/>
                  <pc2:cmRplyMk id="{405BF1B3-712D-744D-AE9E-C873F83CB652}"/>
                </pc2:cmRplyMkLst>
              </pc226:cmRplyChg>
            </pc226:cmChg>
          </p:ext>
        </pc:extLst>
      </pc:sldChg>
      <pc:sldChg chg="modSp mod modCm">
        <pc:chgData name="David Westbrook" userId="07b9b46c-33cd-443d-8ec9-51aa6395dc7e" providerId="ADAL" clId="{EB09B762-ACCD-0D4D-AC46-0037FB1E1800}" dt="2024-04-04T13:12:51.900" v="35"/>
        <pc:sldMkLst>
          <pc:docMk/>
          <pc:sldMk cId="3636933063" sldId="288"/>
        </pc:sldMkLst>
        <pc:spChg chg="mod">
          <ac:chgData name="David Westbrook" userId="07b9b46c-33cd-443d-8ec9-51aa6395dc7e" providerId="ADAL" clId="{EB09B762-ACCD-0D4D-AC46-0037FB1E1800}" dt="2024-04-04T13:04:43.292" v="5" actId="20577"/>
          <ac:spMkLst>
            <pc:docMk/>
            <pc:sldMk cId="3636933063" sldId="288"/>
            <ac:spMk id="9" creationId="{24D1E7DA-B86A-32BA-2188-6EBDD2D99A55}"/>
          </ac:spMkLst>
        </pc:spChg>
        <pc:spChg chg="mod">
          <ac:chgData name="David Westbrook" userId="07b9b46c-33cd-443d-8ec9-51aa6395dc7e" providerId="ADAL" clId="{EB09B762-ACCD-0D4D-AC46-0037FB1E1800}" dt="2024-04-04T13:04:49.567" v="9" actId="1036"/>
          <ac:spMkLst>
            <pc:docMk/>
            <pc:sldMk cId="3636933063" sldId="288"/>
            <ac:spMk id="16" creationId="{869BD328-C6AB-CB72-A893-21D817ACB2A1}"/>
          </ac:spMkLst>
        </pc:spChg>
        <pc:extLst>
          <p:ext xmlns:p="http://schemas.openxmlformats.org/presentationml/2006/main" uri="{D6D511B9-2390-475A-947B-AFAB55BFBCF1}">
            <pc226:cmChg xmlns:pc226="http://schemas.microsoft.com/office/powerpoint/2022/06/main/command" chg="">
              <pc226:chgData name="David Westbrook" userId="07b9b46c-33cd-443d-8ec9-51aa6395dc7e" providerId="ADAL" clId="{EB09B762-ACCD-0D4D-AC46-0037FB1E1800}" dt="2024-04-04T13:12:51.900" v="35"/>
              <pc2:cmMkLst xmlns:pc2="http://schemas.microsoft.com/office/powerpoint/2019/9/main/command">
                <pc:docMk/>
                <pc:sldMk cId="3636933063" sldId="288"/>
                <pc2:cmMk id="{EEFD4208-8E47-4BE5-8812-BCC9A03508F0}"/>
              </pc2:cmMkLst>
              <pc226:cmRplyChg chg="add">
                <pc226:chgData name="David Westbrook" userId="07b9b46c-33cd-443d-8ec9-51aa6395dc7e" providerId="ADAL" clId="{EB09B762-ACCD-0D4D-AC46-0037FB1E1800}" dt="2024-04-04T13:12:51.900" v="35"/>
                <pc2:cmRplyMkLst xmlns:pc2="http://schemas.microsoft.com/office/powerpoint/2019/9/main/command">
                  <pc:docMk/>
                  <pc:sldMk cId="3636933063" sldId="288"/>
                  <pc2:cmMk id="{EEFD4208-8E47-4BE5-8812-BCC9A03508F0}"/>
                  <pc2:cmRplyMk id="{3D91B308-124A-E04D-84E5-A99062C2958F}"/>
                </pc2:cmRplyMkLst>
              </pc226:cmRplyChg>
            </pc226:cmChg>
          </p:ext>
        </pc:extLst>
      </pc:sldChg>
      <pc:sldChg chg="modSp mod">
        <pc:chgData name="David Westbrook" userId="07b9b46c-33cd-443d-8ec9-51aa6395dc7e" providerId="ADAL" clId="{EB09B762-ACCD-0D4D-AC46-0037FB1E1800}" dt="2024-04-04T13:05:35.262" v="10" actId="207"/>
        <pc:sldMkLst>
          <pc:docMk/>
          <pc:sldMk cId="395083128" sldId="292"/>
        </pc:sldMkLst>
        <pc:spChg chg="mod">
          <ac:chgData name="David Westbrook" userId="07b9b46c-33cd-443d-8ec9-51aa6395dc7e" providerId="ADAL" clId="{EB09B762-ACCD-0D4D-AC46-0037FB1E1800}" dt="2024-04-04T13:05:35.262" v="10" actId="207"/>
          <ac:spMkLst>
            <pc:docMk/>
            <pc:sldMk cId="395083128" sldId="292"/>
            <ac:spMk id="8" creationId="{0701D84A-BF36-A1E2-E581-3B6340523D7A}"/>
          </ac:spMkLst>
        </pc:spChg>
      </pc:sldChg>
      <pc:sldChg chg="modSp mod">
        <pc:chgData name="David Westbrook" userId="07b9b46c-33cd-443d-8ec9-51aa6395dc7e" providerId="ADAL" clId="{EB09B762-ACCD-0D4D-AC46-0037FB1E1800}" dt="2024-04-04T13:09:31.447" v="27" actId="207"/>
        <pc:sldMkLst>
          <pc:docMk/>
          <pc:sldMk cId="3608128447" sldId="294"/>
        </pc:sldMkLst>
        <pc:spChg chg="mod">
          <ac:chgData name="David Westbrook" userId="07b9b46c-33cd-443d-8ec9-51aa6395dc7e" providerId="ADAL" clId="{EB09B762-ACCD-0D4D-AC46-0037FB1E1800}" dt="2024-04-04T13:09:31.447" v="27" actId="207"/>
          <ac:spMkLst>
            <pc:docMk/>
            <pc:sldMk cId="3608128447" sldId="294"/>
            <ac:spMk id="6" creationId="{6DC1F9B9-CE1A-3E9F-51F0-BBB1DB6E73EF}"/>
          </ac:spMkLst>
        </pc:spChg>
      </pc:sldChg>
      <pc:sldChg chg="modSp mod">
        <pc:chgData name="David Westbrook" userId="07b9b46c-33cd-443d-8ec9-51aa6395dc7e" providerId="ADAL" clId="{EB09B762-ACCD-0D4D-AC46-0037FB1E1800}" dt="2024-04-04T13:06:04.930" v="13" actId="1036"/>
        <pc:sldMkLst>
          <pc:docMk/>
          <pc:sldMk cId="2761900070" sldId="295"/>
        </pc:sldMkLst>
        <pc:spChg chg="mod">
          <ac:chgData name="David Westbrook" userId="07b9b46c-33cd-443d-8ec9-51aa6395dc7e" providerId="ADAL" clId="{EB09B762-ACCD-0D4D-AC46-0037FB1E1800}" dt="2024-04-04T13:05:56.046" v="12" actId="20577"/>
          <ac:spMkLst>
            <pc:docMk/>
            <pc:sldMk cId="2761900070" sldId="295"/>
            <ac:spMk id="2" creationId="{2112A685-FAC6-5A45-983E-DB3ED4CA4123}"/>
          </ac:spMkLst>
        </pc:spChg>
        <pc:picChg chg="mod">
          <ac:chgData name="David Westbrook" userId="07b9b46c-33cd-443d-8ec9-51aa6395dc7e" providerId="ADAL" clId="{EB09B762-ACCD-0D4D-AC46-0037FB1E1800}" dt="2024-04-04T13:06:04.930" v="13" actId="1036"/>
          <ac:picMkLst>
            <pc:docMk/>
            <pc:sldMk cId="2761900070" sldId="295"/>
            <ac:picMk id="11" creationId="{B20359A3-13A9-C974-72FC-F542A0D8E141}"/>
          </ac:picMkLst>
        </pc:picChg>
      </pc:sldChg>
      <pc:sldChg chg="modSp mod">
        <pc:chgData name="David Westbrook" userId="07b9b46c-33cd-443d-8ec9-51aa6395dc7e" providerId="ADAL" clId="{EB09B762-ACCD-0D4D-AC46-0037FB1E1800}" dt="2024-04-04T13:07:46.236" v="24" actId="1076"/>
        <pc:sldMkLst>
          <pc:docMk/>
          <pc:sldMk cId="3223961093" sldId="301"/>
        </pc:sldMkLst>
        <pc:spChg chg="mod">
          <ac:chgData name="David Westbrook" userId="07b9b46c-33cd-443d-8ec9-51aa6395dc7e" providerId="ADAL" clId="{EB09B762-ACCD-0D4D-AC46-0037FB1E1800}" dt="2024-04-04T13:07:22.797" v="21" actId="14100"/>
          <ac:spMkLst>
            <pc:docMk/>
            <pc:sldMk cId="3223961093" sldId="301"/>
            <ac:spMk id="8" creationId="{AFA5ADBC-11F9-B95F-B027-FAF715653DAF}"/>
          </ac:spMkLst>
        </pc:spChg>
        <pc:spChg chg="mod">
          <ac:chgData name="David Westbrook" userId="07b9b46c-33cd-443d-8ec9-51aa6395dc7e" providerId="ADAL" clId="{EB09B762-ACCD-0D4D-AC46-0037FB1E1800}" dt="2024-04-04T13:07:46.236" v="24" actId="1076"/>
          <ac:spMkLst>
            <pc:docMk/>
            <pc:sldMk cId="3223961093" sldId="301"/>
            <ac:spMk id="11" creationId="{61A8DBDE-1E28-ADC5-AAC3-2FE3EA91FEB1}"/>
          </ac:spMkLst>
        </pc:spChg>
      </pc:sldChg>
      <pc:sldChg chg="modSp mod">
        <pc:chgData name="David Westbrook" userId="07b9b46c-33cd-443d-8ec9-51aa6395dc7e" providerId="ADAL" clId="{EB09B762-ACCD-0D4D-AC46-0037FB1E1800}" dt="2024-04-04T13:10:23.323" v="29" actId="14100"/>
        <pc:sldMkLst>
          <pc:docMk/>
          <pc:sldMk cId="2524496325" sldId="303"/>
        </pc:sldMkLst>
        <pc:spChg chg="mod">
          <ac:chgData name="David Westbrook" userId="07b9b46c-33cd-443d-8ec9-51aa6395dc7e" providerId="ADAL" clId="{EB09B762-ACCD-0D4D-AC46-0037FB1E1800}" dt="2024-04-04T13:10:23.323" v="29" actId="14100"/>
          <ac:spMkLst>
            <pc:docMk/>
            <pc:sldMk cId="2524496325" sldId="303"/>
            <ac:spMk id="20" creationId="{BEF9DD14-64D6-A490-3BAB-7D7338A32E7A}"/>
          </ac:spMkLst>
        </pc:spChg>
      </pc:sldChg>
      <pc:sldChg chg="modSp mod addCm">
        <pc:chgData name="David Westbrook" userId="07b9b46c-33cd-443d-8ec9-51aa6395dc7e" providerId="ADAL" clId="{EB09B762-ACCD-0D4D-AC46-0037FB1E1800}" dt="2024-04-04T13:14:18.558" v="36"/>
        <pc:sldMkLst>
          <pc:docMk/>
          <pc:sldMk cId="2385527026" sldId="304"/>
        </pc:sldMkLst>
        <pc:spChg chg="mod">
          <ac:chgData name="David Westbrook" userId="07b9b46c-33cd-443d-8ec9-51aa6395dc7e" providerId="ADAL" clId="{EB09B762-ACCD-0D4D-AC46-0037FB1E1800}" dt="2024-04-04T13:07:58.009" v="25" actId="14100"/>
          <ac:spMkLst>
            <pc:docMk/>
            <pc:sldMk cId="2385527026" sldId="304"/>
            <ac:spMk id="9" creationId="{EC633125-1DA5-BD60-E41C-55F6D26FFBE7}"/>
          </ac:spMkLst>
        </pc:spChg>
        <pc:picChg chg="mod">
          <ac:chgData name="David Westbrook" userId="07b9b46c-33cd-443d-8ec9-51aa6395dc7e" providerId="ADAL" clId="{EB09B762-ACCD-0D4D-AC46-0037FB1E1800}" dt="2024-04-04T13:10:15.489" v="28" actId="12788"/>
          <ac:picMkLst>
            <pc:docMk/>
            <pc:sldMk cId="2385527026" sldId="304"/>
            <ac:picMk id="10" creationId="{19A19243-6435-7633-ADA8-4429ACA920C8}"/>
          </ac:picMkLst>
        </pc:picChg>
        <pc:picChg chg="mod">
          <ac:chgData name="David Westbrook" userId="07b9b46c-33cd-443d-8ec9-51aa6395dc7e" providerId="ADAL" clId="{EB09B762-ACCD-0D4D-AC46-0037FB1E1800}" dt="2024-04-04T13:10:15.489" v="28" actId="12788"/>
          <ac:picMkLst>
            <pc:docMk/>
            <pc:sldMk cId="2385527026" sldId="304"/>
            <ac:picMk id="11" creationId="{F147866F-0827-07CD-A851-E1AF3F7ADC46}"/>
          </ac:picMkLst>
        </pc:picChg>
        <pc:picChg chg="mod">
          <ac:chgData name="David Westbrook" userId="07b9b46c-33cd-443d-8ec9-51aa6395dc7e" providerId="ADAL" clId="{EB09B762-ACCD-0D4D-AC46-0037FB1E1800}" dt="2024-04-04T13:10:15.489" v="28" actId="12788"/>
          <ac:picMkLst>
            <pc:docMk/>
            <pc:sldMk cId="2385527026" sldId="304"/>
            <ac:picMk id="12" creationId="{20ADCB62-2B76-B29C-CAE6-FE9F998B64C5}"/>
          </ac:picMkLst>
        </pc:picChg>
        <pc:picChg chg="mod">
          <ac:chgData name="David Westbrook" userId="07b9b46c-33cd-443d-8ec9-51aa6395dc7e" providerId="ADAL" clId="{EB09B762-ACCD-0D4D-AC46-0037FB1E1800}" dt="2024-04-04T13:10:15.489" v="28" actId="12788"/>
          <ac:picMkLst>
            <pc:docMk/>
            <pc:sldMk cId="2385527026" sldId="304"/>
            <ac:picMk id="13" creationId="{E35352C4-3BF0-2DFB-C633-72A9889F3DBD}"/>
          </ac:picMkLst>
        </pc:picChg>
        <pc:picChg chg="mod">
          <ac:chgData name="David Westbrook" userId="07b9b46c-33cd-443d-8ec9-51aa6395dc7e" providerId="ADAL" clId="{EB09B762-ACCD-0D4D-AC46-0037FB1E1800}" dt="2024-04-04T13:10:15.489" v="28" actId="12788"/>
          <ac:picMkLst>
            <pc:docMk/>
            <pc:sldMk cId="2385527026" sldId="304"/>
            <ac:picMk id="14" creationId="{FFB02600-646F-4A28-1664-AEBA080608F1}"/>
          </ac:picMkLst>
        </pc:picChg>
        <pc:picChg chg="mod">
          <ac:chgData name="David Westbrook" userId="07b9b46c-33cd-443d-8ec9-51aa6395dc7e" providerId="ADAL" clId="{EB09B762-ACCD-0D4D-AC46-0037FB1E1800}" dt="2024-04-04T13:10:15.489" v="28" actId="12788"/>
          <ac:picMkLst>
            <pc:docMk/>
            <pc:sldMk cId="2385527026" sldId="304"/>
            <ac:picMk id="15" creationId="{2DAB08C3-E62A-74CC-D057-E474CAFD860B}"/>
          </ac:picMkLst>
        </pc:picChg>
        <pc:extLst>
          <p:ext xmlns:p="http://schemas.openxmlformats.org/presentationml/2006/main" uri="{D6D511B9-2390-475A-947B-AFAB55BFBCF1}">
            <pc226:cmChg xmlns:pc226="http://schemas.microsoft.com/office/powerpoint/2022/06/main/command" chg="add">
              <pc226:chgData name="David Westbrook" userId="07b9b46c-33cd-443d-8ec9-51aa6395dc7e" providerId="ADAL" clId="{EB09B762-ACCD-0D4D-AC46-0037FB1E1800}" dt="2024-04-04T13:14:18.558" v="36"/>
              <pc2:cmMkLst xmlns:pc2="http://schemas.microsoft.com/office/powerpoint/2019/9/main/command">
                <pc:docMk/>
                <pc:sldMk cId="2385527026" sldId="304"/>
                <pc2:cmMk id="{8F912884-E63F-E440-AE35-95F6AE0E395B}"/>
              </pc2:cmMkLst>
            </pc226:cmChg>
          </p:ext>
        </pc:extLst>
      </pc:sldChg>
    </pc:docChg>
  </pc:docChgLst>
  <pc:docChgLst>
    <pc:chgData name="David Westbrook" userId="07b9b46c-33cd-443d-8ec9-51aa6395dc7e" providerId="ADAL" clId="{B9C8103B-EB01-274B-A49D-CBE1926FDD19}"/>
    <pc:docChg chg="undo custSel modSld">
      <pc:chgData name="David Westbrook" userId="07b9b46c-33cd-443d-8ec9-51aa6395dc7e" providerId="ADAL" clId="{B9C8103B-EB01-274B-A49D-CBE1926FDD19}" dt="2024-04-30T21:36:42.046" v="232" actId="1076"/>
      <pc:docMkLst>
        <pc:docMk/>
      </pc:docMkLst>
      <pc:sldChg chg="addSp delSp modSp mod">
        <pc:chgData name="David Westbrook" userId="07b9b46c-33cd-443d-8ec9-51aa6395dc7e" providerId="ADAL" clId="{B9C8103B-EB01-274B-A49D-CBE1926FDD19}" dt="2024-04-30T21:36:42.046" v="232" actId="1076"/>
        <pc:sldMkLst>
          <pc:docMk/>
          <pc:sldMk cId="1976088846" sldId="281"/>
        </pc:sldMkLst>
        <pc:spChg chg="mod">
          <ac:chgData name="David Westbrook" userId="07b9b46c-33cd-443d-8ec9-51aa6395dc7e" providerId="ADAL" clId="{B9C8103B-EB01-274B-A49D-CBE1926FDD19}" dt="2024-04-30T21:36:42.046" v="232" actId="1076"/>
          <ac:spMkLst>
            <pc:docMk/>
            <pc:sldMk cId="1976088846" sldId="281"/>
            <ac:spMk id="2" creationId="{C59391BD-BD9A-FAAD-FA20-3277E7C6B4E5}"/>
          </ac:spMkLst>
        </pc:spChg>
        <pc:spChg chg="mod topLvl">
          <ac:chgData name="David Westbrook" userId="07b9b46c-33cd-443d-8ec9-51aa6395dc7e" providerId="ADAL" clId="{B9C8103B-EB01-274B-A49D-CBE1926FDD19}" dt="2024-04-30T21:28:41.384" v="114" actId="12789"/>
          <ac:spMkLst>
            <pc:docMk/>
            <pc:sldMk cId="1976088846" sldId="281"/>
            <ac:spMk id="5" creationId="{3931C3E1-DBE0-4EB0-A7C2-279162B2E5ED}"/>
          </ac:spMkLst>
        </pc:spChg>
        <pc:spChg chg="mod topLvl">
          <ac:chgData name="David Westbrook" userId="07b9b46c-33cd-443d-8ec9-51aa6395dc7e" providerId="ADAL" clId="{B9C8103B-EB01-274B-A49D-CBE1926FDD19}" dt="2024-04-30T21:28:41.384" v="114" actId="12789"/>
          <ac:spMkLst>
            <pc:docMk/>
            <pc:sldMk cId="1976088846" sldId="281"/>
            <ac:spMk id="6" creationId="{27B41674-7144-BF3E-2BC4-4447760A0743}"/>
          </ac:spMkLst>
        </pc:spChg>
        <pc:spChg chg="mod topLvl">
          <ac:chgData name="David Westbrook" userId="07b9b46c-33cd-443d-8ec9-51aa6395dc7e" providerId="ADAL" clId="{B9C8103B-EB01-274B-A49D-CBE1926FDD19}" dt="2024-04-30T21:28:41.384" v="114" actId="12789"/>
          <ac:spMkLst>
            <pc:docMk/>
            <pc:sldMk cId="1976088846" sldId="281"/>
            <ac:spMk id="7" creationId="{B8EF143D-6C5F-291A-5D5B-5F6087E9A355}"/>
          </ac:spMkLst>
        </pc:spChg>
        <pc:spChg chg="add mod">
          <ac:chgData name="David Westbrook" userId="07b9b46c-33cd-443d-8ec9-51aa6395dc7e" providerId="ADAL" clId="{B9C8103B-EB01-274B-A49D-CBE1926FDD19}" dt="2024-04-30T21:33:51.883" v="220" actId="1076"/>
          <ac:spMkLst>
            <pc:docMk/>
            <pc:sldMk cId="1976088846" sldId="281"/>
            <ac:spMk id="10" creationId="{81E160D8-9A18-8BB4-9409-DE0FA9204077}"/>
          </ac:spMkLst>
        </pc:spChg>
        <pc:spChg chg="del mod topLvl">
          <ac:chgData name="David Westbrook" userId="07b9b46c-33cd-443d-8ec9-51aa6395dc7e" providerId="ADAL" clId="{B9C8103B-EB01-274B-A49D-CBE1926FDD19}" dt="2024-04-30T21:25:39.377" v="46" actId="21"/>
          <ac:spMkLst>
            <pc:docMk/>
            <pc:sldMk cId="1976088846" sldId="281"/>
            <ac:spMk id="11" creationId="{9B5DEEEC-D24C-2CE2-05B2-EAACCD7A8870}"/>
          </ac:spMkLst>
        </pc:spChg>
        <pc:spChg chg="mod topLvl">
          <ac:chgData name="David Westbrook" userId="07b9b46c-33cd-443d-8ec9-51aa6395dc7e" providerId="ADAL" clId="{B9C8103B-EB01-274B-A49D-CBE1926FDD19}" dt="2024-04-30T21:28:41.384" v="114" actId="12789"/>
          <ac:spMkLst>
            <pc:docMk/>
            <pc:sldMk cId="1976088846" sldId="281"/>
            <ac:spMk id="12" creationId="{A1318634-A709-78AC-9472-C91EB0F41632}"/>
          </ac:spMkLst>
        </pc:spChg>
        <pc:spChg chg="add mod">
          <ac:chgData name="David Westbrook" userId="07b9b46c-33cd-443d-8ec9-51aa6395dc7e" providerId="ADAL" clId="{B9C8103B-EB01-274B-A49D-CBE1926FDD19}" dt="2024-04-30T21:30:46.902" v="199" actId="1076"/>
          <ac:spMkLst>
            <pc:docMk/>
            <pc:sldMk cId="1976088846" sldId="281"/>
            <ac:spMk id="13" creationId="{EC226FA2-28F0-0AE8-4F46-EA6D0E285672}"/>
          </ac:spMkLst>
        </pc:spChg>
        <pc:spChg chg="del mod topLvl">
          <ac:chgData name="David Westbrook" userId="07b9b46c-33cd-443d-8ec9-51aa6395dc7e" providerId="ADAL" clId="{B9C8103B-EB01-274B-A49D-CBE1926FDD19}" dt="2024-04-30T21:25:45.442" v="48" actId="21"/>
          <ac:spMkLst>
            <pc:docMk/>
            <pc:sldMk cId="1976088846" sldId="281"/>
            <ac:spMk id="14" creationId="{650ABD7D-E8D3-41A3-F805-ED3C930AE17C}"/>
          </ac:spMkLst>
        </pc:spChg>
        <pc:spChg chg="add mod">
          <ac:chgData name="David Westbrook" userId="07b9b46c-33cd-443d-8ec9-51aa6395dc7e" providerId="ADAL" clId="{B9C8103B-EB01-274B-A49D-CBE1926FDD19}" dt="2024-04-30T21:31:08.906" v="203" actId="1076"/>
          <ac:spMkLst>
            <pc:docMk/>
            <pc:sldMk cId="1976088846" sldId="281"/>
            <ac:spMk id="15" creationId="{5F8AD57D-FA83-910D-09E4-8BF7325E3B31}"/>
          </ac:spMkLst>
        </pc:spChg>
        <pc:spChg chg="del mod topLvl">
          <ac:chgData name="David Westbrook" userId="07b9b46c-33cd-443d-8ec9-51aa6395dc7e" providerId="ADAL" clId="{B9C8103B-EB01-274B-A49D-CBE1926FDD19}" dt="2024-04-30T21:25:42.632" v="47" actId="21"/>
          <ac:spMkLst>
            <pc:docMk/>
            <pc:sldMk cId="1976088846" sldId="281"/>
            <ac:spMk id="16" creationId="{2C8CB454-76C8-B861-D1F2-6BDFAAD6CF26}"/>
          </ac:spMkLst>
        </pc:spChg>
        <pc:spChg chg="mod topLvl">
          <ac:chgData name="David Westbrook" userId="07b9b46c-33cd-443d-8ec9-51aa6395dc7e" providerId="ADAL" clId="{B9C8103B-EB01-274B-A49D-CBE1926FDD19}" dt="2024-04-30T21:36:39.252" v="231" actId="14100"/>
          <ac:spMkLst>
            <pc:docMk/>
            <pc:sldMk cId="1976088846" sldId="281"/>
            <ac:spMk id="21" creationId="{E157A127-5C7E-ED20-AF11-6B2B3CC1ECAA}"/>
          </ac:spMkLst>
        </pc:spChg>
        <pc:spChg chg="add mod">
          <ac:chgData name="David Westbrook" userId="07b9b46c-33cd-443d-8ec9-51aa6395dc7e" providerId="ADAL" clId="{B9C8103B-EB01-274B-A49D-CBE1926FDD19}" dt="2024-04-30T21:31:23.728" v="207" actId="1076"/>
          <ac:spMkLst>
            <pc:docMk/>
            <pc:sldMk cId="1976088846" sldId="281"/>
            <ac:spMk id="22" creationId="{277B15FD-1528-945F-4CDB-1826E0FC09F1}"/>
          </ac:spMkLst>
        </pc:spChg>
        <pc:spChg chg="add mod">
          <ac:chgData name="David Westbrook" userId="07b9b46c-33cd-443d-8ec9-51aa6395dc7e" providerId="ADAL" clId="{B9C8103B-EB01-274B-A49D-CBE1926FDD19}" dt="2024-04-30T21:31:41.566" v="211" actId="1076"/>
          <ac:spMkLst>
            <pc:docMk/>
            <pc:sldMk cId="1976088846" sldId="281"/>
            <ac:spMk id="23" creationId="{2815552F-E3DA-AF1A-2E43-B28B019F5BBF}"/>
          </ac:spMkLst>
        </pc:spChg>
        <pc:grpChg chg="del">
          <ac:chgData name="David Westbrook" userId="07b9b46c-33cd-443d-8ec9-51aa6395dc7e" providerId="ADAL" clId="{B9C8103B-EB01-274B-A49D-CBE1926FDD19}" dt="2024-04-29T12:23:20.896" v="0" actId="165"/>
          <ac:grpSpMkLst>
            <pc:docMk/>
            <pc:sldMk cId="1976088846" sldId="281"/>
            <ac:grpSpMk id="4" creationId="{DFA85FEA-4230-EB15-DB3F-A93BE3F56361}"/>
          </ac:grpSpMkLst>
        </pc:grpChg>
        <pc:grpChg chg="del mod topLvl">
          <ac:chgData name="David Westbrook" userId="07b9b46c-33cd-443d-8ec9-51aa6395dc7e" providerId="ADAL" clId="{B9C8103B-EB01-274B-A49D-CBE1926FDD19}" dt="2024-04-30T21:25:42.632" v="47" actId="21"/>
          <ac:grpSpMkLst>
            <pc:docMk/>
            <pc:sldMk cId="1976088846" sldId="281"/>
            <ac:grpSpMk id="17" creationId="{DA0E763C-9864-AA71-355A-33DC35CBA6E3}"/>
          </ac:grpSpMkLst>
        </pc:grpChg>
        <pc:grpChg chg="del mod topLvl">
          <ac:chgData name="David Westbrook" userId="07b9b46c-33cd-443d-8ec9-51aa6395dc7e" providerId="ADAL" clId="{B9C8103B-EB01-274B-A49D-CBE1926FDD19}" dt="2024-04-30T21:25:39.377" v="46" actId="21"/>
          <ac:grpSpMkLst>
            <pc:docMk/>
            <pc:sldMk cId="1976088846" sldId="281"/>
            <ac:grpSpMk id="18" creationId="{C169A1EE-2ECA-BEBF-BE67-C1CCB828C5EB}"/>
          </ac:grpSpMkLst>
        </pc:grpChg>
        <pc:grpChg chg="del mod topLvl">
          <ac:chgData name="David Westbrook" userId="07b9b46c-33cd-443d-8ec9-51aa6395dc7e" providerId="ADAL" clId="{B9C8103B-EB01-274B-A49D-CBE1926FDD19}" dt="2024-04-30T21:25:45.442" v="48" actId="21"/>
          <ac:grpSpMkLst>
            <pc:docMk/>
            <pc:sldMk cId="1976088846" sldId="281"/>
            <ac:grpSpMk id="19" creationId="{878A7456-166E-B958-2695-9D60D7C27D93}"/>
          </ac:grpSpMkLst>
        </pc:grpChg>
        <pc:picChg chg="mod topLvl">
          <ac:chgData name="David Westbrook" userId="07b9b46c-33cd-443d-8ec9-51aa6395dc7e" providerId="ADAL" clId="{B9C8103B-EB01-274B-A49D-CBE1926FDD19}" dt="2024-04-30T21:28:41.384" v="114" actId="12789"/>
          <ac:picMkLst>
            <pc:docMk/>
            <pc:sldMk cId="1976088846" sldId="281"/>
            <ac:picMk id="8" creationId="{424BA0E4-1A42-FCE7-4084-D58F6C9F1E64}"/>
          </ac:picMkLst>
        </pc:picChg>
        <pc:picChg chg="mod topLvl">
          <ac:chgData name="David Westbrook" userId="07b9b46c-33cd-443d-8ec9-51aa6395dc7e" providerId="ADAL" clId="{B9C8103B-EB01-274B-A49D-CBE1926FDD19}" dt="2024-04-30T21:28:41.384" v="114" actId="12789"/>
          <ac:picMkLst>
            <pc:docMk/>
            <pc:sldMk cId="1976088846" sldId="281"/>
            <ac:picMk id="9" creationId="{B9080D24-0962-C265-CCAF-46AF3FDC80A5}"/>
          </ac:picMkLst>
        </pc:picChg>
        <pc:picChg chg="mod topLvl">
          <ac:chgData name="David Westbrook" userId="07b9b46c-33cd-443d-8ec9-51aa6395dc7e" providerId="ADAL" clId="{B9C8103B-EB01-274B-A49D-CBE1926FDD19}" dt="2024-04-30T21:28:41.384" v="114" actId="12789"/>
          <ac:picMkLst>
            <pc:docMk/>
            <pc:sldMk cId="1976088846" sldId="281"/>
            <ac:picMk id="20" creationId="{C490DDDF-9B24-C8AE-5444-748D4A6FFD92}"/>
          </ac:picMkLst>
        </pc:picChg>
        <pc:cxnChg chg="add mod">
          <ac:chgData name="David Westbrook" userId="07b9b46c-33cd-443d-8ec9-51aa6395dc7e" providerId="ADAL" clId="{B9C8103B-EB01-274B-A49D-CBE1926FDD19}" dt="2024-04-30T21:34:17.942" v="223" actId="208"/>
          <ac:cxnSpMkLst>
            <pc:docMk/>
            <pc:sldMk cId="1976088846" sldId="281"/>
            <ac:cxnSpMk id="25" creationId="{4DA5157C-C368-CC2C-0636-FA9607AE0432}"/>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847D828-E0DC-403B-893C-0304D70EC573}" type="datetimeFigureOut">
              <a:rPr lang="en-US" smtClean="0"/>
              <a:t>5/1/2024</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9ACFE754-CDBF-4465-92BA-4114260C63C4}" type="slidenum">
              <a:rPr lang="en-US" smtClean="0"/>
              <a:t>‹#›</a:t>
            </a:fld>
            <a:endParaRPr lang="en-US"/>
          </a:p>
        </p:txBody>
      </p:sp>
    </p:spTree>
    <p:extLst>
      <p:ext uri="{BB962C8B-B14F-4D97-AF65-F5344CB8AC3E}">
        <p14:creationId xmlns:p14="http://schemas.microsoft.com/office/powerpoint/2010/main" val="2122938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the first in a series of eight videos created specifically for Multifamily Housing Property Owners.  </a:t>
            </a:r>
          </a:p>
          <a:p>
            <a:r>
              <a:rPr lang="en-US"/>
              <a:t>●Other videos are currently under development at HUD and will be released in the upcoming months. </a:t>
            </a:r>
          </a:p>
          <a:p>
            <a:r>
              <a:rPr lang="en-US"/>
              <a:t>●Links to the videos and the accompanying PowerPoint presentations will be posted on XXX.</a:t>
            </a:r>
          </a:p>
          <a:p>
            <a:endParaRPr lang="en-US"/>
          </a:p>
        </p:txBody>
      </p:sp>
      <p:sp>
        <p:nvSpPr>
          <p:cNvPr id="4" name="Slide Number Placeholder 3"/>
          <p:cNvSpPr>
            <a:spLocks noGrp="1"/>
          </p:cNvSpPr>
          <p:nvPr>
            <p:ph type="sldNum" sz="quarter" idx="5"/>
          </p:nvPr>
        </p:nvSpPr>
        <p:spPr/>
        <p:txBody>
          <a:bodyPr/>
          <a:lstStyle/>
          <a:p>
            <a:fld id="{8D65DB13-3A86-3846-9077-F1B447B2C487}" type="slidenum">
              <a:rPr lang="en-US" smtClean="0"/>
              <a:t>2</a:t>
            </a:fld>
            <a:endParaRPr lang="en-US"/>
          </a:p>
        </p:txBody>
      </p:sp>
    </p:spTree>
    <p:extLst>
      <p:ext uri="{BB962C8B-B14F-4D97-AF65-F5344CB8AC3E}">
        <p14:creationId xmlns:p14="http://schemas.microsoft.com/office/powerpoint/2010/main" val="242657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ACFE754-CDBF-4465-92BA-4114260C63C4}" type="slidenum">
              <a:rPr lang="en-US" smtClean="0"/>
              <a:t>5</a:t>
            </a:fld>
            <a:endParaRPr lang="en-US"/>
          </a:p>
        </p:txBody>
      </p:sp>
    </p:spTree>
    <p:extLst>
      <p:ext uri="{BB962C8B-B14F-4D97-AF65-F5344CB8AC3E}">
        <p14:creationId xmlns:p14="http://schemas.microsoft.com/office/powerpoint/2010/main" val="2187901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ACFE754-CDBF-4465-92BA-4114260C63C4}" type="slidenum">
              <a:rPr lang="en-US" smtClean="0"/>
              <a:t>6</a:t>
            </a:fld>
            <a:endParaRPr lang="en-US"/>
          </a:p>
        </p:txBody>
      </p:sp>
    </p:spTree>
    <p:extLst>
      <p:ext uri="{BB962C8B-B14F-4D97-AF65-F5344CB8AC3E}">
        <p14:creationId xmlns:p14="http://schemas.microsoft.com/office/powerpoint/2010/main" val="1212934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ACFE754-CDBF-4465-92BA-4114260C63C4}" type="slidenum">
              <a:rPr lang="en-US" smtClean="0"/>
              <a:t>9</a:t>
            </a:fld>
            <a:endParaRPr lang="en-US"/>
          </a:p>
        </p:txBody>
      </p:sp>
    </p:spTree>
    <p:extLst>
      <p:ext uri="{BB962C8B-B14F-4D97-AF65-F5344CB8AC3E}">
        <p14:creationId xmlns:p14="http://schemas.microsoft.com/office/powerpoint/2010/main" val="1778440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ACFE754-CDBF-4465-92BA-4114260C63C4}" type="slidenum">
              <a:rPr lang="en-US" smtClean="0"/>
              <a:t>12</a:t>
            </a:fld>
            <a:endParaRPr lang="en-US"/>
          </a:p>
        </p:txBody>
      </p:sp>
    </p:spTree>
    <p:extLst>
      <p:ext uri="{BB962C8B-B14F-4D97-AF65-F5344CB8AC3E}">
        <p14:creationId xmlns:p14="http://schemas.microsoft.com/office/powerpoint/2010/main" val="3750402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ACFE754-CDBF-4465-92BA-4114260C63C4}" type="slidenum">
              <a:rPr lang="en-US" smtClean="0"/>
              <a:t>14</a:t>
            </a:fld>
            <a:endParaRPr lang="en-US"/>
          </a:p>
        </p:txBody>
      </p:sp>
    </p:spTree>
    <p:extLst>
      <p:ext uri="{BB962C8B-B14F-4D97-AF65-F5344CB8AC3E}">
        <p14:creationId xmlns:p14="http://schemas.microsoft.com/office/powerpoint/2010/main" val="25226145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svg"/><Relationship Id="rId18" Type="http://schemas.openxmlformats.org/officeDocument/2006/relationships/image" Target="../media/image37.png"/><Relationship Id="rId26" Type="http://schemas.openxmlformats.org/officeDocument/2006/relationships/image" Target="../media/image43.png"/><Relationship Id="rId3" Type="http://schemas.openxmlformats.org/officeDocument/2006/relationships/image" Target="../media/image8.svg"/><Relationship Id="rId21" Type="http://schemas.openxmlformats.org/officeDocument/2006/relationships/image" Target="../media/image24.svg"/><Relationship Id="rId7" Type="http://schemas.openxmlformats.org/officeDocument/2006/relationships/image" Target="../media/image28.svg"/><Relationship Id="rId12" Type="http://schemas.openxmlformats.org/officeDocument/2006/relationships/image" Target="../media/image33.png"/><Relationship Id="rId17" Type="http://schemas.openxmlformats.org/officeDocument/2006/relationships/image" Target="../media/image10.svg"/><Relationship Id="rId25" Type="http://schemas.openxmlformats.org/officeDocument/2006/relationships/image" Target="../media/image42.svg"/><Relationship Id="rId2" Type="http://schemas.openxmlformats.org/officeDocument/2006/relationships/image" Target="../media/image7.png"/><Relationship Id="rId16" Type="http://schemas.openxmlformats.org/officeDocument/2006/relationships/image" Target="../media/image9.png"/><Relationship Id="rId20" Type="http://schemas.openxmlformats.org/officeDocument/2006/relationships/image" Target="../media/image23.png"/><Relationship Id="rId29" Type="http://schemas.openxmlformats.org/officeDocument/2006/relationships/image" Target="../media/image46.svg"/><Relationship Id="rId1" Type="http://schemas.openxmlformats.org/officeDocument/2006/relationships/slideMaster" Target="../slideMasters/slideMaster1.xml"/><Relationship Id="rId6" Type="http://schemas.openxmlformats.org/officeDocument/2006/relationships/image" Target="../media/image27.png"/><Relationship Id="rId11" Type="http://schemas.openxmlformats.org/officeDocument/2006/relationships/image" Target="../media/image32.svg"/><Relationship Id="rId24" Type="http://schemas.openxmlformats.org/officeDocument/2006/relationships/image" Target="../media/image41.png"/><Relationship Id="rId5" Type="http://schemas.openxmlformats.org/officeDocument/2006/relationships/image" Target="../media/image18.svg"/><Relationship Id="rId15" Type="http://schemas.openxmlformats.org/officeDocument/2006/relationships/image" Target="../media/image36.svg"/><Relationship Id="rId23" Type="http://schemas.openxmlformats.org/officeDocument/2006/relationships/image" Target="../media/image40.svg"/><Relationship Id="rId28" Type="http://schemas.openxmlformats.org/officeDocument/2006/relationships/image" Target="../media/image45.png"/><Relationship Id="rId10" Type="http://schemas.openxmlformats.org/officeDocument/2006/relationships/image" Target="../media/image31.png"/><Relationship Id="rId19" Type="http://schemas.openxmlformats.org/officeDocument/2006/relationships/image" Target="../media/image38.svg"/><Relationship Id="rId4" Type="http://schemas.openxmlformats.org/officeDocument/2006/relationships/image" Target="../media/image17.png"/><Relationship Id="rId9" Type="http://schemas.openxmlformats.org/officeDocument/2006/relationships/image" Target="../media/image30.svg"/><Relationship Id="rId14" Type="http://schemas.openxmlformats.org/officeDocument/2006/relationships/image" Target="../media/image35.png"/><Relationship Id="rId22" Type="http://schemas.openxmlformats.org/officeDocument/2006/relationships/image" Target="../media/image39.png"/><Relationship Id="rId27" Type="http://schemas.openxmlformats.org/officeDocument/2006/relationships/image" Target="../media/image44.sv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53.jpeg"/><Relationship Id="rId13" Type="http://schemas.openxmlformats.org/officeDocument/2006/relationships/image" Target="../media/image58.jpeg"/><Relationship Id="rId3" Type="http://schemas.openxmlformats.org/officeDocument/2006/relationships/image" Target="../media/image48.jpeg"/><Relationship Id="rId7" Type="http://schemas.openxmlformats.org/officeDocument/2006/relationships/image" Target="../media/image52.jpeg"/><Relationship Id="rId12" Type="http://schemas.openxmlformats.org/officeDocument/2006/relationships/image" Target="../media/image57.jpeg"/><Relationship Id="rId2" Type="http://schemas.openxmlformats.org/officeDocument/2006/relationships/image" Target="../media/image47.jpeg"/><Relationship Id="rId16" Type="http://schemas.openxmlformats.org/officeDocument/2006/relationships/image" Target="../media/image61.jpeg"/><Relationship Id="rId1" Type="http://schemas.openxmlformats.org/officeDocument/2006/relationships/slideMaster" Target="../slideMasters/slideMaster1.xml"/><Relationship Id="rId6" Type="http://schemas.openxmlformats.org/officeDocument/2006/relationships/image" Target="../media/image51.jpeg"/><Relationship Id="rId11" Type="http://schemas.openxmlformats.org/officeDocument/2006/relationships/image" Target="../media/image56.jpeg"/><Relationship Id="rId5" Type="http://schemas.openxmlformats.org/officeDocument/2006/relationships/image" Target="../media/image50.jpeg"/><Relationship Id="rId15" Type="http://schemas.openxmlformats.org/officeDocument/2006/relationships/image" Target="../media/image60.jpeg"/><Relationship Id="rId10" Type="http://schemas.openxmlformats.org/officeDocument/2006/relationships/image" Target="../media/image55.jpeg"/><Relationship Id="rId4" Type="http://schemas.openxmlformats.org/officeDocument/2006/relationships/image" Target="../media/image49.jpeg"/><Relationship Id="rId9" Type="http://schemas.openxmlformats.org/officeDocument/2006/relationships/image" Target="../media/image54.jpeg"/><Relationship Id="rId14" Type="http://schemas.openxmlformats.org/officeDocument/2006/relationships/image" Target="../media/image59.jpe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pic>
        <p:nvPicPr>
          <p:cNvPr id="6" name="Picture 5" descr="A brick building with balconies&#10;&#10;Description automatically generated">
            <a:extLst>
              <a:ext uri="{FF2B5EF4-FFF2-40B4-BE49-F238E27FC236}">
                <a16:creationId xmlns:a16="http://schemas.microsoft.com/office/drawing/2014/main" id="{F4614703-4779-1763-D242-BF8D23F543AB}"/>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1" y="0"/>
            <a:ext cx="12231089" cy="6848843"/>
          </a:xfrm>
          <a:prstGeom prst="rect">
            <a:avLst/>
          </a:prstGeom>
        </p:spPr>
      </p:pic>
      <p:sp>
        <p:nvSpPr>
          <p:cNvPr id="9" name="Rectangle 8">
            <a:extLst>
              <a:ext uri="{FF2B5EF4-FFF2-40B4-BE49-F238E27FC236}">
                <a16:creationId xmlns:a16="http://schemas.microsoft.com/office/drawing/2014/main" id="{AB3D5E9A-C54C-0E02-22A1-2E0EBFF90D15}"/>
              </a:ext>
            </a:extLst>
          </p:cNvPr>
          <p:cNvSpPr/>
          <p:nvPr userDrawn="1"/>
        </p:nvSpPr>
        <p:spPr>
          <a:xfrm>
            <a:off x="4319587" y="1"/>
            <a:ext cx="7910513" cy="6857996"/>
          </a:xfrm>
          <a:prstGeom prst="rect">
            <a:avLst/>
          </a:prstGeom>
          <a:solidFill>
            <a:schemeClr val="tx2">
              <a:alpha val="97000"/>
            </a:schemeClr>
          </a:solidFill>
          <a:ln w="76200"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3712EB83-13CB-8534-D2F1-133AF0E93243}"/>
              </a:ext>
            </a:extLst>
          </p:cNvPr>
          <p:cNvCxnSpPr>
            <a:cxnSpLocks/>
          </p:cNvCxnSpPr>
          <p:nvPr userDrawn="1"/>
        </p:nvCxnSpPr>
        <p:spPr>
          <a:xfrm>
            <a:off x="5237462" y="342631"/>
            <a:ext cx="7069264" cy="0"/>
          </a:xfrm>
          <a:prstGeom prst="line">
            <a:avLst/>
          </a:prstGeom>
          <a:ln w="25400" cap="sq">
            <a:solidFill>
              <a:schemeClr val="accent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42D809D-AD81-99FD-0BCC-E40F96C00BB9}"/>
              </a:ext>
            </a:extLst>
          </p:cNvPr>
          <p:cNvCxnSpPr>
            <a:cxnSpLocks/>
          </p:cNvCxnSpPr>
          <p:nvPr userDrawn="1"/>
        </p:nvCxnSpPr>
        <p:spPr>
          <a:xfrm>
            <a:off x="5652212" y="264157"/>
            <a:ext cx="6625513" cy="0"/>
          </a:xfrm>
          <a:prstGeom prst="line">
            <a:avLst/>
          </a:prstGeom>
          <a:ln w="25400" cap="sq">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E259018-5791-38EE-FD18-9B724C053DF3}"/>
              </a:ext>
            </a:extLst>
          </p:cNvPr>
          <p:cNvCxnSpPr>
            <a:cxnSpLocks/>
          </p:cNvCxnSpPr>
          <p:nvPr userDrawn="1"/>
        </p:nvCxnSpPr>
        <p:spPr>
          <a:xfrm>
            <a:off x="4318808" y="6237837"/>
            <a:ext cx="6606686" cy="0"/>
          </a:xfrm>
          <a:prstGeom prst="line">
            <a:avLst/>
          </a:prstGeom>
          <a:ln w="25400" cap="sq">
            <a:solidFill>
              <a:schemeClr val="bg2"/>
            </a:solidFill>
            <a:beve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744F992-AF22-252F-EA35-AF50594E182F}"/>
              </a:ext>
            </a:extLst>
          </p:cNvPr>
          <p:cNvCxnSpPr>
            <a:cxnSpLocks/>
          </p:cNvCxnSpPr>
          <p:nvPr userDrawn="1"/>
        </p:nvCxnSpPr>
        <p:spPr>
          <a:xfrm>
            <a:off x="4319587" y="6152539"/>
            <a:ext cx="6921011"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BAA73E0C-422A-503E-BF1A-F4EA39F7E58A}"/>
              </a:ext>
            </a:extLst>
          </p:cNvPr>
          <p:cNvSpPr>
            <a:spLocks noGrp="1"/>
          </p:cNvSpPr>
          <p:nvPr>
            <p:ph type="body" idx="1"/>
          </p:nvPr>
        </p:nvSpPr>
        <p:spPr>
          <a:xfrm>
            <a:off x="4807390" y="4152702"/>
            <a:ext cx="3317825" cy="1839494"/>
          </a:xfrm>
          <a:prstGeom prst="rect">
            <a:avLst/>
          </a:prstGeom>
        </p:spPr>
        <p:txBody>
          <a:bodyPr anchor="b" anchorCtr="0"/>
          <a:lstStyle>
            <a:lvl1pPr marL="0" indent="0">
              <a:lnSpc>
                <a:spcPct val="100000"/>
              </a:lnSpc>
              <a:spcBef>
                <a:spcPts val="0"/>
              </a:spcBef>
              <a:buNone/>
              <a:defRPr sz="2400">
                <a:solidFill>
                  <a:schemeClr val="bg1"/>
                </a:solidFill>
                <a:latin typeface="Lato" panose="020F0502020204030203" pitchFamily="34" charset="0"/>
                <a:ea typeface="Tahoma" panose="020B0604030504040204" pitchFamily="34" charset="0"/>
                <a:cs typeface="Tahom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 name="Title 1">
            <a:extLst>
              <a:ext uri="{FF2B5EF4-FFF2-40B4-BE49-F238E27FC236}">
                <a16:creationId xmlns:a16="http://schemas.microsoft.com/office/drawing/2014/main" id="{9D8D9144-76BE-47B2-6DD2-B2CDEC0B9457}"/>
              </a:ext>
            </a:extLst>
          </p:cNvPr>
          <p:cNvSpPr>
            <a:spLocks noGrp="1"/>
          </p:cNvSpPr>
          <p:nvPr>
            <p:ph type="title"/>
          </p:nvPr>
        </p:nvSpPr>
        <p:spPr>
          <a:xfrm>
            <a:off x="4807390" y="461964"/>
            <a:ext cx="6921011" cy="3578017"/>
          </a:xfrm>
          <a:prstGeom prst="rect">
            <a:avLst/>
          </a:prstGeom>
        </p:spPr>
        <p:txBody>
          <a:bodyPr anchor="b"/>
          <a:lstStyle>
            <a:lvl1pPr>
              <a:defRPr sz="6000" b="1">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EBDD1583-47F0-1941-EAE9-DAAC6FC738C4}"/>
              </a:ext>
            </a:extLst>
          </p:cNvPr>
          <p:cNvSpPr>
            <a:spLocks noGrp="1"/>
          </p:cNvSpPr>
          <p:nvPr>
            <p:ph type="body" sz="quarter" idx="10"/>
          </p:nvPr>
        </p:nvSpPr>
        <p:spPr>
          <a:xfrm>
            <a:off x="4318599" y="6237837"/>
            <a:ext cx="7909830" cy="618151"/>
          </a:xfrm>
          <a:prstGeom prst="rect">
            <a:avLst/>
          </a:prstGeom>
          <a:noFill/>
        </p:spPr>
        <p:txBody>
          <a:bodyPr tIns="182880" bIns="182880" anchor="ctr" anchorCtr="1"/>
          <a:lstStyle>
            <a:lvl1pPr marL="0" indent="0">
              <a:buNone/>
              <a:defRPr sz="1800">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pPr lvl="0"/>
            <a:r>
              <a:rPr lang="en-US"/>
              <a:t>Click to edit</a:t>
            </a:r>
          </a:p>
        </p:txBody>
      </p:sp>
      <p:sp>
        <p:nvSpPr>
          <p:cNvPr id="8" name="Text Placeholder 2">
            <a:extLst>
              <a:ext uri="{FF2B5EF4-FFF2-40B4-BE49-F238E27FC236}">
                <a16:creationId xmlns:a16="http://schemas.microsoft.com/office/drawing/2014/main" id="{451225DD-1059-4F9C-7832-CBE51B9292D2}"/>
              </a:ext>
            </a:extLst>
          </p:cNvPr>
          <p:cNvSpPr>
            <a:spLocks noGrp="1"/>
          </p:cNvSpPr>
          <p:nvPr>
            <p:ph type="body" idx="11"/>
          </p:nvPr>
        </p:nvSpPr>
        <p:spPr>
          <a:xfrm>
            <a:off x="8410575" y="4152701"/>
            <a:ext cx="3317826" cy="1839491"/>
          </a:xfrm>
          <a:prstGeom prst="rect">
            <a:avLst/>
          </a:prstGeom>
        </p:spPr>
        <p:txBody>
          <a:bodyPr anchor="b" anchorCtr="0"/>
          <a:lstStyle>
            <a:lvl1pPr marL="0" indent="0">
              <a:lnSpc>
                <a:spcPct val="100000"/>
              </a:lnSpc>
              <a:spcBef>
                <a:spcPts val="0"/>
              </a:spcBef>
              <a:buNone/>
              <a:defRPr sz="2400">
                <a:solidFill>
                  <a:schemeClr val="bg1"/>
                </a:solidFill>
                <a:latin typeface="Lato" panose="020F0502020204030203" pitchFamily="34" charset="0"/>
                <a:ea typeface="Tahoma" panose="020B0604030504040204" pitchFamily="34" charset="0"/>
                <a:cs typeface="Tahom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528468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6282097" y="1124712"/>
            <a:ext cx="5520371" cy="5332411"/>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4" name="Rectangle 3">
            <a:extLst>
              <a:ext uri="{FF2B5EF4-FFF2-40B4-BE49-F238E27FC236}">
                <a16:creationId xmlns:a16="http://schemas.microsoft.com/office/drawing/2014/main" id="{6CDD8F49-FE90-94AD-63E0-58A5012D09AD}"/>
              </a:ext>
            </a:extLst>
          </p:cNvPr>
          <p:cNvSpPr/>
          <p:nvPr userDrawn="1"/>
        </p:nvSpPr>
        <p:spPr>
          <a:xfrm>
            <a:off x="-34731" y="987552"/>
            <a:ext cx="5925197" cy="5880196"/>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A7C76175-407B-E31B-ACF5-8815C3439AA5}"/>
              </a:ext>
            </a:extLst>
          </p:cNvPr>
          <p:cNvSpPr>
            <a:spLocks noGrp="1"/>
          </p:cNvSpPr>
          <p:nvPr>
            <p:ph idx="10"/>
          </p:nvPr>
        </p:nvSpPr>
        <p:spPr>
          <a:xfrm>
            <a:off x="466265" y="1141436"/>
            <a:ext cx="4949825" cy="1243418"/>
          </a:xfrm>
          <a:prstGeom prst="rect">
            <a:avLst/>
          </a:prstGeom>
        </p:spPr>
        <p:txBody>
          <a:bodyPr/>
          <a:lstStyle>
            <a:lvl1pPr marL="365760" indent="0">
              <a:lnSpc>
                <a:spcPct val="90000"/>
              </a:lnSpc>
              <a:spcBef>
                <a:spcPts val="600"/>
              </a:spcBef>
              <a:spcAft>
                <a:spcPts val="600"/>
              </a:spcAft>
              <a:buClr>
                <a:schemeClr val="tx1"/>
              </a:buClr>
              <a:buSzPct val="125000"/>
              <a:buFontTx/>
              <a:buNone/>
              <a:defRPr sz="24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p:txBody>
      </p:sp>
      <p:sp>
        <p:nvSpPr>
          <p:cNvPr id="8" name="Picture Placeholder 7">
            <a:extLst>
              <a:ext uri="{FF2B5EF4-FFF2-40B4-BE49-F238E27FC236}">
                <a16:creationId xmlns:a16="http://schemas.microsoft.com/office/drawing/2014/main" id="{3CF33286-5D82-2BE2-6B2B-4CA85807E144}"/>
              </a:ext>
            </a:extLst>
          </p:cNvPr>
          <p:cNvSpPr>
            <a:spLocks noGrp="1"/>
          </p:cNvSpPr>
          <p:nvPr>
            <p:ph type="pic" sz="quarter" idx="11"/>
          </p:nvPr>
        </p:nvSpPr>
        <p:spPr>
          <a:xfrm>
            <a:off x="466265" y="2610215"/>
            <a:ext cx="4949825" cy="3725863"/>
          </a:xfrm>
          <a:prstGeom prst="rect">
            <a:avLst/>
          </a:prstGeom>
        </p:spPr>
        <p:txBody>
          <a:bodyPr/>
          <a:lstStyle/>
          <a:p>
            <a:endParaRPr lang="en-US"/>
          </a:p>
        </p:txBody>
      </p:sp>
    </p:spTree>
    <p:extLst>
      <p:ext uri="{BB962C8B-B14F-4D97-AF65-F5344CB8AC3E}">
        <p14:creationId xmlns:p14="http://schemas.microsoft.com/office/powerpoint/2010/main" val="37512576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466265" y="4497859"/>
            <a:ext cx="11336204" cy="1959264"/>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sz="24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sz="2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4" name="Rectangle 3">
            <a:extLst>
              <a:ext uri="{FF2B5EF4-FFF2-40B4-BE49-F238E27FC236}">
                <a16:creationId xmlns:a16="http://schemas.microsoft.com/office/drawing/2014/main" id="{6CDD8F49-FE90-94AD-63E0-58A5012D09AD}"/>
              </a:ext>
            </a:extLst>
          </p:cNvPr>
          <p:cNvSpPr/>
          <p:nvPr userDrawn="1"/>
        </p:nvSpPr>
        <p:spPr>
          <a:xfrm>
            <a:off x="-34731" y="987552"/>
            <a:ext cx="11939053" cy="321623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A7C76175-407B-E31B-ACF5-8815C3439AA5}"/>
              </a:ext>
            </a:extLst>
          </p:cNvPr>
          <p:cNvSpPr>
            <a:spLocks noGrp="1"/>
          </p:cNvSpPr>
          <p:nvPr>
            <p:ph idx="10"/>
          </p:nvPr>
        </p:nvSpPr>
        <p:spPr>
          <a:xfrm>
            <a:off x="466265" y="1141436"/>
            <a:ext cx="4949825" cy="2788013"/>
          </a:xfrm>
          <a:prstGeom prst="rect">
            <a:avLst/>
          </a:prstGeom>
        </p:spPr>
        <p:txBody>
          <a:bodyPr/>
          <a:lstStyle>
            <a:lvl1pPr marL="365760" indent="0">
              <a:lnSpc>
                <a:spcPct val="90000"/>
              </a:lnSpc>
              <a:spcBef>
                <a:spcPts val="600"/>
              </a:spcBef>
              <a:spcAft>
                <a:spcPts val="600"/>
              </a:spcAft>
              <a:buClr>
                <a:schemeClr val="tx1"/>
              </a:buClr>
              <a:buSzPct val="125000"/>
              <a:buFontTx/>
              <a:buNone/>
              <a:defRPr sz="24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p:txBody>
      </p:sp>
      <p:sp>
        <p:nvSpPr>
          <p:cNvPr id="8" name="Picture Placeholder 7">
            <a:extLst>
              <a:ext uri="{FF2B5EF4-FFF2-40B4-BE49-F238E27FC236}">
                <a16:creationId xmlns:a16="http://schemas.microsoft.com/office/drawing/2014/main" id="{3CF33286-5D82-2BE2-6B2B-4CA85807E144}"/>
              </a:ext>
            </a:extLst>
          </p:cNvPr>
          <p:cNvSpPr>
            <a:spLocks noGrp="1"/>
          </p:cNvSpPr>
          <p:nvPr>
            <p:ph type="pic" sz="quarter" idx="11"/>
          </p:nvPr>
        </p:nvSpPr>
        <p:spPr>
          <a:xfrm>
            <a:off x="6371555" y="1141437"/>
            <a:ext cx="4949825" cy="3062348"/>
          </a:xfrm>
          <a:prstGeom prst="rect">
            <a:avLst/>
          </a:prstGeom>
        </p:spPr>
        <p:txBody>
          <a:bodyPr/>
          <a:lstStyle/>
          <a:p>
            <a:endParaRPr lang="en-US"/>
          </a:p>
        </p:txBody>
      </p:sp>
    </p:spTree>
    <p:extLst>
      <p:ext uri="{BB962C8B-B14F-4D97-AF65-F5344CB8AC3E}">
        <p14:creationId xmlns:p14="http://schemas.microsoft.com/office/powerpoint/2010/main" val="38236761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3558745" y="1124712"/>
            <a:ext cx="8243723" cy="5332411"/>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4" name="Rectangle 3">
            <a:extLst>
              <a:ext uri="{FF2B5EF4-FFF2-40B4-BE49-F238E27FC236}">
                <a16:creationId xmlns:a16="http://schemas.microsoft.com/office/drawing/2014/main" id="{8707E9FF-2D3C-2638-C451-B9816EE62067}"/>
              </a:ext>
            </a:extLst>
          </p:cNvPr>
          <p:cNvSpPr/>
          <p:nvPr userDrawn="1"/>
        </p:nvSpPr>
        <p:spPr>
          <a:xfrm>
            <a:off x="7223" y="1125537"/>
            <a:ext cx="3162953" cy="5732463"/>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5154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389531" y="1125537"/>
            <a:ext cx="5706470" cy="5299965"/>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grpSp>
        <p:nvGrpSpPr>
          <p:cNvPr id="4" name="Group 3">
            <a:extLst>
              <a:ext uri="{FF2B5EF4-FFF2-40B4-BE49-F238E27FC236}">
                <a16:creationId xmlns:a16="http://schemas.microsoft.com/office/drawing/2014/main" id="{2D4EBDFE-3BB9-DA70-A402-A9A32D17CD2D}"/>
              </a:ext>
            </a:extLst>
          </p:cNvPr>
          <p:cNvGrpSpPr/>
          <p:nvPr userDrawn="1"/>
        </p:nvGrpSpPr>
        <p:grpSpPr>
          <a:xfrm>
            <a:off x="6234953" y="1170795"/>
            <a:ext cx="5567516" cy="2258205"/>
            <a:chOff x="5134380" y="3849642"/>
            <a:chExt cx="5567516" cy="2258205"/>
          </a:xfrm>
        </p:grpSpPr>
        <p:sp>
          <p:nvSpPr>
            <p:cNvPr id="5" name="Rectangle 4">
              <a:extLst>
                <a:ext uri="{FF2B5EF4-FFF2-40B4-BE49-F238E27FC236}">
                  <a16:creationId xmlns:a16="http://schemas.microsoft.com/office/drawing/2014/main" id="{1F30BFAF-4FD6-DD8D-927A-8D341E63F8D6}"/>
                </a:ext>
              </a:extLst>
            </p:cNvPr>
            <p:cNvSpPr/>
            <p:nvPr/>
          </p:nvSpPr>
          <p:spPr>
            <a:xfrm>
              <a:off x="5526068" y="3873096"/>
              <a:ext cx="4879462" cy="1782327"/>
            </a:xfrm>
            <a:prstGeom prst="rect">
              <a:avLst/>
            </a:prstGeom>
            <a:solidFill>
              <a:schemeClr val="accent3">
                <a:lumMod val="20000"/>
                <a:lumOff val="80000"/>
              </a:schemeClr>
            </a:solidFill>
            <a:ln>
              <a:noFill/>
            </a:ln>
            <a:effectLst>
              <a:outerShdw blurRad="50800" dist="38100" dir="13500000" algn="br" rotWithShape="0">
                <a:schemeClr val="accent3">
                  <a:lumMod val="40000"/>
                  <a:lumOff val="6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EA81676-BEE1-ABFF-9D6A-1F49B1C7B627}"/>
                </a:ext>
              </a:extLst>
            </p:cNvPr>
            <p:cNvSpPr/>
            <p:nvPr/>
          </p:nvSpPr>
          <p:spPr>
            <a:xfrm flipH="1">
              <a:off x="5822434" y="4357334"/>
              <a:ext cx="4879462" cy="1750513"/>
            </a:xfrm>
            <a:prstGeom prst="rect">
              <a:avLst/>
            </a:prstGeom>
            <a:solidFill>
              <a:schemeClr val="accent3">
                <a:lumMod val="40000"/>
                <a:lumOff val="60000"/>
              </a:schemeClr>
            </a:solidFill>
            <a:ln w="28575">
              <a:noFill/>
            </a:ln>
            <a:effectLst>
              <a:outerShdw blurRad="50800" dist="38100" dir="13500000" algn="br" rotWithShape="0">
                <a:schemeClr val="accent3">
                  <a:lumMod val="75000"/>
                  <a:alpha val="2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B3DC25EF-A940-8F9C-858E-BF6E263E4E89}"/>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20503109">
              <a:off x="5134380" y="3849642"/>
              <a:ext cx="1280160" cy="1280160"/>
            </a:xfrm>
            <a:prstGeom prst="rect">
              <a:avLst/>
            </a:prstGeom>
          </p:spPr>
        </p:pic>
        <p:sp>
          <p:nvSpPr>
            <p:cNvPr id="11" name="TextBox 10">
              <a:extLst>
                <a:ext uri="{FF2B5EF4-FFF2-40B4-BE49-F238E27FC236}">
                  <a16:creationId xmlns:a16="http://schemas.microsoft.com/office/drawing/2014/main" id="{02FECE69-5D1D-BF31-FEE4-813DB3FB9FEB}"/>
                </a:ext>
              </a:extLst>
            </p:cNvPr>
            <p:cNvSpPr txBox="1"/>
            <p:nvPr/>
          </p:nvSpPr>
          <p:spPr>
            <a:xfrm>
              <a:off x="6380654" y="3876218"/>
              <a:ext cx="2638433" cy="430887"/>
            </a:xfrm>
            <a:prstGeom prst="rect">
              <a:avLst/>
            </a:prstGeom>
            <a:noFill/>
          </p:spPr>
          <p:txBody>
            <a:bodyPr wrap="square" rtlCol="0">
              <a:spAutoFit/>
            </a:bodyPr>
            <a:lstStyle/>
            <a:p>
              <a:r>
                <a:rPr lang="en-US" sz="2200" b="1">
                  <a:latin typeface="Lato" panose="020F0502020204030203" pitchFamily="34" charset="0"/>
                  <a:ea typeface="Lato" panose="020F0502020204030203" pitchFamily="34" charset="0"/>
                  <a:cs typeface="Lato" panose="020F0502020204030203" pitchFamily="34" charset="0"/>
                </a:rPr>
                <a:t>Important Note:</a:t>
              </a:r>
            </a:p>
          </p:txBody>
        </p:sp>
      </p:grpSp>
      <p:sp>
        <p:nvSpPr>
          <p:cNvPr id="14" name="Text Placeholder 13">
            <a:extLst>
              <a:ext uri="{FF2B5EF4-FFF2-40B4-BE49-F238E27FC236}">
                <a16:creationId xmlns:a16="http://schemas.microsoft.com/office/drawing/2014/main" id="{9FAEF604-785C-5833-E1C5-734B5B23584B}"/>
              </a:ext>
            </a:extLst>
          </p:cNvPr>
          <p:cNvSpPr>
            <a:spLocks noGrp="1"/>
          </p:cNvSpPr>
          <p:nvPr>
            <p:ph type="body" sz="quarter" idx="10"/>
          </p:nvPr>
        </p:nvSpPr>
        <p:spPr>
          <a:xfrm>
            <a:off x="7481227" y="1764424"/>
            <a:ext cx="3932237" cy="1533798"/>
          </a:xfrm>
          <a:prstGeom prst="rect">
            <a:avLst/>
          </a:prstGeom>
        </p:spPr>
        <p:txBody>
          <a:bodyPr/>
          <a:lstStyle>
            <a:lvl1pPr marL="0" indent="0">
              <a:buNone/>
              <a:defRPr sz="2000"/>
            </a:lvl1pPr>
            <a:lvl2pPr marL="457200" indent="0">
              <a:buNone/>
              <a:defRPr/>
            </a:lvl2pPr>
          </a:lstStyle>
          <a:p>
            <a:pPr lvl="0"/>
            <a:r>
              <a:rPr lang="en-US"/>
              <a:t>Click to edit Master text styles</a:t>
            </a:r>
          </a:p>
          <a:p>
            <a:pPr lvl="1"/>
            <a:endParaRPr lang="en-US"/>
          </a:p>
        </p:txBody>
      </p:sp>
    </p:spTree>
    <p:extLst>
      <p:ext uri="{BB962C8B-B14F-4D97-AF65-F5344CB8AC3E}">
        <p14:creationId xmlns:p14="http://schemas.microsoft.com/office/powerpoint/2010/main" val="16379952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389530" y="1125538"/>
            <a:ext cx="11412939" cy="4002516"/>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grpSp>
        <p:nvGrpSpPr>
          <p:cNvPr id="4" name="Group 3">
            <a:extLst>
              <a:ext uri="{FF2B5EF4-FFF2-40B4-BE49-F238E27FC236}">
                <a16:creationId xmlns:a16="http://schemas.microsoft.com/office/drawing/2014/main" id="{7B815B6A-5F35-DEFA-9D49-B74FC1480AB2}"/>
              </a:ext>
            </a:extLst>
          </p:cNvPr>
          <p:cNvGrpSpPr/>
          <p:nvPr userDrawn="1"/>
        </p:nvGrpSpPr>
        <p:grpSpPr>
          <a:xfrm>
            <a:off x="400604" y="5362078"/>
            <a:ext cx="11063766" cy="1090988"/>
            <a:chOff x="387654" y="5530593"/>
            <a:chExt cx="11063766" cy="1090988"/>
          </a:xfrm>
        </p:grpSpPr>
        <p:sp>
          <p:nvSpPr>
            <p:cNvPr id="5" name="Rectangle 4">
              <a:extLst>
                <a:ext uri="{FF2B5EF4-FFF2-40B4-BE49-F238E27FC236}">
                  <a16:creationId xmlns:a16="http://schemas.microsoft.com/office/drawing/2014/main" id="{E594E57A-BB35-6C10-D093-39B418B70BB9}"/>
                </a:ext>
              </a:extLst>
            </p:cNvPr>
            <p:cNvSpPr/>
            <p:nvPr/>
          </p:nvSpPr>
          <p:spPr>
            <a:xfrm>
              <a:off x="988142" y="5717010"/>
              <a:ext cx="8744317" cy="852237"/>
            </a:xfrm>
            <a:prstGeom prst="rect">
              <a:avLst/>
            </a:prstGeom>
            <a:solidFill>
              <a:schemeClr val="accent3">
                <a:lumMod val="20000"/>
                <a:lumOff val="80000"/>
              </a:schemeClr>
            </a:solidFill>
            <a:ln>
              <a:noFill/>
            </a:ln>
            <a:effectLst>
              <a:outerShdw blurRad="50800" dist="38100" dir="8100000" algn="tr" rotWithShape="0">
                <a:schemeClr val="accent3">
                  <a:lumMod val="40000"/>
                  <a:lumOff val="6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4278911D-3903-0472-6265-13E9C42536CD}"/>
                </a:ext>
              </a:extLst>
            </p:cNvPr>
            <p:cNvSpPr/>
            <p:nvPr/>
          </p:nvSpPr>
          <p:spPr>
            <a:xfrm flipH="1">
              <a:off x="2358708" y="5718827"/>
              <a:ext cx="9092712" cy="852237"/>
            </a:xfrm>
            <a:prstGeom prst="rect">
              <a:avLst/>
            </a:prstGeom>
            <a:solidFill>
              <a:schemeClr val="accent3">
                <a:lumMod val="40000"/>
                <a:lumOff val="60000"/>
                <a:alpha val="85316"/>
              </a:schemeClr>
            </a:solidFill>
            <a:ln w="285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6EE89F4F-B687-B898-059E-C12B0499B57B}"/>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20503109">
              <a:off x="387654" y="5530593"/>
              <a:ext cx="1090988" cy="1090988"/>
            </a:xfrm>
            <a:prstGeom prst="rect">
              <a:avLst/>
            </a:prstGeom>
          </p:spPr>
        </p:pic>
        <p:sp>
          <p:nvSpPr>
            <p:cNvPr id="11" name="TextBox 10">
              <a:extLst>
                <a:ext uri="{FF2B5EF4-FFF2-40B4-BE49-F238E27FC236}">
                  <a16:creationId xmlns:a16="http://schemas.microsoft.com/office/drawing/2014/main" id="{31FE73D4-D3C1-5FB8-ABAE-8AFB4194DA82}"/>
                </a:ext>
              </a:extLst>
            </p:cNvPr>
            <p:cNvSpPr txBox="1"/>
            <p:nvPr/>
          </p:nvSpPr>
          <p:spPr>
            <a:xfrm>
              <a:off x="1389189" y="5917962"/>
              <a:ext cx="969519" cy="461665"/>
            </a:xfrm>
            <a:prstGeom prst="rect">
              <a:avLst/>
            </a:prstGeom>
            <a:noFill/>
          </p:spPr>
          <p:txBody>
            <a:bodyPr wrap="square">
              <a:spAutoFit/>
            </a:bodyPr>
            <a:lstStyle/>
            <a:p>
              <a:r>
                <a:rPr lang="en-US" sz="2400" b="1">
                  <a:latin typeface="Lato" panose="020F0502020204030203" pitchFamily="34" charset="0"/>
                  <a:ea typeface="Lato" panose="020F0502020204030203" pitchFamily="34" charset="0"/>
                  <a:cs typeface="Lato" panose="020F0502020204030203" pitchFamily="34" charset="0"/>
                </a:rPr>
                <a:t>Note:</a:t>
              </a:r>
            </a:p>
          </p:txBody>
        </p:sp>
      </p:grpSp>
      <p:sp>
        <p:nvSpPr>
          <p:cNvPr id="14" name="Text Placeholder 13">
            <a:extLst>
              <a:ext uri="{FF2B5EF4-FFF2-40B4-BE49-F238E27FC236}">
                <a16:creationId xmlns:a16="http://schemas.microsoft.com/office/drawing/2014/main" id="{342E2D46-1387-0E59-1EB2-D95B753A34CC}"/>
              </a:ext>
            </a:extLst>
          </p:cNvPr>
          <p:cNvSpPr>
            <a:spLocks noGrp="1"/>
          </p:cNvSpPr>
          <p:nvPr>
            <p:ph type="body" sz="quarter" idx="10"/>
          </p:nvPr>
        </p:nvSpPr>
        <p:spPr>
          <a:xfrm>
            <a:off x="2611920" y="5599963"/>
            <a:ext cx="8612188" cy="749300"/>
          </a:xfrm>
          <a:prstGeom prst="rect">
            <a:avLst/>
          </a:prstGeo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17736714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4460235" y="1125537"/>
            <a:ext cx="7342234" cy="5332411"/>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4" name="Rectangle 3">
            <a:extLst>
              <a:ext uri="{FF2B5EF4-FFF2-40B4-BE49-F238E27FC236}">
                <a16:creationId xmlns:a16="http://schemas.microsoft.com/office/drawing/2014/main" id="{5BC5A1A7-802C-7735-7974-E76C1EFDE1D0}"/>
              </a:ext>
            </a:extLst>
          </p:cNvPr>
          <p:cNvSpPr/>
          <p:nvPr userDrawn="1"/>
        </p:nvSpPr>
        <p:spPr>
          <a:xfrm>
            <a:off x="389531" y="1519459"/>
            <a:ext cx="3573361" cy="3298606"/>
          </a:xfrm>
          <a:prstGeom prst="rect">
            <a:avLst/>
          </a:prstGeom>
          <a:solidFill>
            <a:schemeClr val="tx1">
              <a:lumMod val="10000"/>
              <a:lumOff val="90000"/>
            </a:schemeClr>
          </a:solidFill>
          <a:ln>
            <a:noFill/>
          </a:ln>
          <a:effectLst>
            <a:outerShdw blurRad="50800" dist="38100" dir="8100000" algn="tr" rotWithShape="0">
              <a:schemeClr val="tx1">
                <a:lumMod val="25000"/>
                <a:lumOff val="75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880"/>
            <a:endParaRPr lang="en-US">
              <a:solidFill>
                <a:schemeClr val="tx1">
                  <a:lumMod val="90000"/>
                  <a:lumOff val="10000"/>
                </a:schemeClr>
              </a:solidFill>
              <a:effectLst/>
              <a:latin typeface="Lato" panose="020F0502020204030203" pitchFamily="34" charset="0"/>
              <a:ea typeface="Lato" panose="020F0502020204030203" pitchFamily="34" charset="0"/>
              <a:cs typeface="Lato" panose="020F0502020204030203" pitchFamily="34" charset="0"/>
            </a:endParaRPr>
          </a:p>
        </p:txBody>
      </p:sp>
      <p:pic>
        <p:nvPicPr>
          <p:cNvPr id="5" name="Graphic 4">
            <a:extLst>
              <a:ext uri="{FF2B5EF4-FFF2-40B4-BE49-F238E27FC236}">
                <a16:creationId xmlns:a16="http://schemas.microsoft.com/office/drawing/2014/main" id="{05DF4271-0535-AFE0-0B1B-624363B0A111}"/>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883265" y="1236193"/>
            <a:ext cx="914400" cy="914400"/>
          </a:xfrm>
          <a:prstGeom prst="rect">
            <a:avLst/>
          </a:prstGeom>
        </p:spPr>
      </p:pic>
      <p:sp>
        <p:nvSpPr>
          <p:cNvPr id="11" name="TextBox 10">
            <a:extLst>
              <a:ext uri="{FF2B5EF4-FFF2-40B4-BE49-F238E27FC236}">
                <a16:creationId xmlns:a16="http://schemas.microsoft.com/office/drawing/2014/main" id="{24C32C02-97BE-0068-8D40-DE9582B3C2E6}"/>
              </a:ext>
            </a:extLst>
          </p:cNvPr>
          <p:cNvSpPr txBox="1"/>
          <p:nvPr userDrawn="1"/>
        </p:nvSpPr>
        <p:spPr>
          <a:xfrm>
            <a:off x="567962" y="1693393"/>
            <a:ext cx="2150076" cy="461665"/>
          </a:xfrm>
          <a:prstGeom prst="rect">
            <a:avLst/>
          </a:prstGeom>
          <a:noFill/>
        </p:spPr>
        <p:txBody>
          <a:bodyPr wrap="square" rtlCol="0">
            <a:spAutoFit/>
          </a:bodyPr>
          <a:lstStyle/>
          <a:p>
            <a:r>
              <a:rPr lang="en-US" sz="2400" b="1">
                <a:latin typeface="Lato" panose="020F0502020204030203" pitchFamily="34" charset="0"/>
                <a:ea typeface="Lato" panose="020F0502020204030203" pitchFamily="34" charset="0"/>
                <a:cs typeface="Lato" panose="020F0502020204030203" pitchFamily="34" charset="0"/>
              </a:rPr>
              <a:t>Best Practice: </a:t>
            </a:r>
          </a:p>
        </p:txBody>
      </p:sp>
      <p:sp>
        <p:nvSpPr>
          <p:cNvPr id="13" name="Text Placeholder 12">
            <a:extLst>
              <a:ext uri="{FF2B5EF4-FFF2-40B4-BE49-F238E27FC236}">
                <a16:creationId xmlns:a16="http://schemas.microsoft.com/office/drawing/2014/main" id="{E7274E5B-D99C-401D-4BE0-F89D66B57492}"/>
              </a:ext>
            </a:extLst>
          </p:cNvPr>
          <p:cNvSpPr>
            <a:spLocks noGrp="1"/>
          </p:cNvSpPr>
          <p:nvPr>
            <p:ph type="body" sz="quarter" idx="10"/>
          </p:nvPr>
        </p:nvSpPr>
        <p:spPr>
          <a:xfrm>
            <a:off x="567962" y="2249487"/>
            <a:ext cx="3141662" cy="2359025"/>
          </a:xfrm>
          <a:prstGeom prst="rect">
            <a:avLst/>
          </a:prstGeom>
        </p:spPr>
        <p:txBody>
          <a:bodyPr/>
          <a:lstStyle>
            <a:lvl1pPr marL="0" indent="0">
              <a:buNone/>
              <a:defRPr sz="2000"/>
            </a:lvl1pPr>
          </a:lstStyle>
          <a:p>
            <a:pPr lvl="0"/>
            <a:r>
              <a:rPr lang="en-US"/>
              <a:t>Click to edit Master </a:t>
            </a:r>
          </a:p>
        </p:txBody>
      </p:sp>
    </p:spTree>
    <p:extLst>
      <p:ext uri="{BB962C8B-B14F-4D97-AF65-F5344CB8AC3E}">
        <p14:creationId xmlns:p14="http://schemas.microsoft.com/office/powerpoint/2010/main" val="6037569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389529" y="1125538"/>
            <a:ext cx="11412940" cy="3916020"/>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4" name="Rectangle 3">
            <a:extLst>
              <a:ext uri="{FF2B5EF4-FFF2-40B4-BE49-F238E27FC236}">
                <a16:creationId xmlns:a16="http://schemas.microsoft.com/office/drawing/2014/main" id="{5BC5A1A7-802C-7735-7974-E76C1EFDE1D0}"/>
              </a:ext>
            </a:extLst>
          </p:cNvPr>
          <p:cNvSpPr/>
          <p:nvPr userDrawn="1"/>
        </p:nvSpPr>
        <p:spPr>
          <a:xfrm>
            <a:off x="579870" y="5380430"/>
            <a:ext cx="10542690" cy="914400"/>
          </a:xfrm>
          <a:prstGeom prst="rect">
            <a:avLst/>
          </a:prstGeom>
          <a:solidFill>
            <a:schemeClr val="tx1">
              <a:lumMod val="10000"/>
              <a:lumOff val="90000"/>
            </a:schemeClr>
          </a:solidFill>
          <a:ln>
            <a:noFill/>
          </a:ln>
          <a:effectLst>
            <a:outerShdw blurRad="50800" dist="38100" dir="8100000" algn="tr" rotWithShape="0">
              <a:schemeClr val="tx1">
                <a:lumMod val="25000"/>
                <a:lumOff val="75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82880"/>
            <a:endParaRPr lang="en-US">
              <a:solidFill>
                <a:schemeClr val="tx1">
                  <a:lumMod val="90000"/>
                  <a:lumOff val="10000"/>
                </a:schemeClr>
              </a:solidFill>
              <a:effectLst/>
              <a:latin typeface="Lato" panose="020F0502020204030203" pitchFamily="34" charset="0"/>
              <a:ea typeface="Lato" panose="020F0502020204030203" pitchFamily="34" charset="0"/>
              <a:cs typeface="Lato" panose="020F0502020204030203" pitchFamily="34" charset="0"/>
            </a:endParaRPr>
          </a:p>
        </p:txBody>
      </p:sp>
      <p:pic>
        <p:nvPicPr>
          <p:cNvPr id="5" name="Graphic 4">
            <a:extLst>
              <a:ext uri="{FF2B5EF4-FFF2-40B4-BE49-F238E27FC236}">
                <a16:creationId xmlns:a16="http://schemas.microsoft.com/office/drawing/2014/main" id="{05DF4271-0535-AFE0-0B1B-624363B0A111}"/>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1276" y="5097703"/>
            <a:ext cx="914400" cy="914400"/>
          </a:xfrm>
          <a:prstGeom prst="rect">
            <a:avLst/>
          </a:prstGeom>
        </p:spPr>
      </p:pic>
      <p:sp>
        <p:nvSpPr>
          <p:cNvPr id="11" name="TextBox 10">
            <a:extLst>
              <a:ext uri="{FF2B5EF4-FFF2-40B4-BE49-F238E27FC236}">
                <a16:creationId xmlns:a16="http://schemas.microsoft.com/office/drawing/2014/main" id="{24C32C02-97BE-0068-8D40-DE9582B3C2E6}"/>
              </a:ext>
            </a:extLst>
          </p:cNvPr>
          <p:cNvSpPr txBox="1"/>
          <p:nvPr userDrawn="1"/>
        </p:nvSpPr>
        <p:spPr>
          <a:xfrm>
            <a:off x="1165676" y="5442398"/>
            <a:ext cx="2150076" cy="461665"/>
          </a:xfrm>
          <a:prstGeom prst="rect">
            <a:avLst/>
          </a:prstGeom>
          <a:noFill/>
        </p:spPr>
        <p:txBody>
          <a:bodyPr wrap="square" rtlCol="0">
            <a:spAutoFit/>
          </a:bodyPr>
          <a:lstStyle/>
          <a:p>
            <a:r>
              <a:rPr lang="en-US" sz="2400" b="1">
                <a:latin typeface="Lato" panose="020F0502020204030203" pitchFamily="34" charset="0"/>
                <a:ea typeface="Lato" panose="020F0502020204030203" pitchFamily="34" charset="0"/>
                <a:cs typeface="Lato" panose="020F0502020204030203" pitchFamily="34" charset="0"/>
              </a:rPr>
              <a:t>Best Practice: </a:t>
            </a:r>
          </a:p>
        </p:txBody>
      </p:sp>
      <p:sp>
        <p:nvSpPr>
          <p:cNvPr id="13" name="Text Placeholder 12">
            <a:extLst>
              <a:ext uri="{FF2B5EF4-FFF2-40B4-BE49-F238E27FC236}">
                <a16:creationId xmlns:a16="http://schemas.microsoft.com/office/drawing/2014/main" id="{E7274E5B-D99C-401D-4BE0-F89D66B57492}"/>
              </a:ext>
            </a:extLst>
          </p:cNvPr>
          <p:cNvSpPr>
            <a:spLocks noGrp="1"/>
          </p:cNvSpPr>
          <p:nvPr>
            <p:ph type="body" sz="quarter" idx="10"/>
          </p:nvPr>
        </p:nvSpPr>
        <p:spPr>
          <a:xfrm>
            <a:off x="3315752" y="5503794"/>
            <a:ext cx="7634150" cy="800538"/>
          </a:xfrm>
          <a:prstGeom prst="rect">
            <a:avLst/>
          </a:prstGeom>
        </p:spPr>
        <p:txBody>
          <a:bodyPr/>
          <a:lstStyle>
            <a:lvl1pPr marL="0" indent="0">
              <a:buNone/>
              <a:defRPr sz="2000"/>
            </a:lvl1pPr>
          </a:lstStyle>
          <a:p>
            <a:pPr lvl="0"/>
            <a:r>
              <a:rPr lang="en-US"/>
              <a:t>Click to edit Master </a:t>
            </a:r>
          </a:p>
        </p:txBody>
      </p:sp>
    </p:spTree>
    <p:extLst>
      <p:ext uri="{BB962C8B-B14F-4D97-AF65-F5344CB8AC3E}">
        <p14:creationId xmlns:p14="http://schemas.microsoft.com/office/powerpoint/2010/main" val="31302151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4" name="Rectangle 3">
            <a:extLst>
              <a:ext uri="{FF2B5EF4-FFF2-40B4-BE49-F238E27FC236}">
                <a16:creationId xmlns:a16="http://schemas.microsoft.com/office/drawing/2014/main" id="{D9890C5D-0F9B-F064-4FA9-2F9D061525B0}"/>
              </a:ext>
            </a:extLst>
          </p:cNvPr>
          <p:cNvSpPr/>
          <p:nvPr userDrawn="1"/>
        </p:nvSpPr>
        <p:spPr>
          <a:xfrm>
            <a:off x="0" y="3048000"/>
            <a:ext cx="12192000" cy="2902857"/>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881EAD4E-1E22-AC41-DE47-E54BC9F28FFB}"/>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9531" y="1056287"/>
            <a:ext cx="457200" cy="457200"/>
          </a:xfrm>
          <a:prstGeom prst="rect">
            <a:avLst/>
          </a:prstGeom>
        </p:spPr>
      </p:pic>
      <p:pic>
        <p:nvPicPr>
          <p:cNvPr id="6" name="Graphic 5">
            <a:extLst>
              <a:ext uri="{FF2B5EF4-FFF2-40B4-BE49-F238E27FC236}">
                <a16:creationId xmlns:a16="http://schemas.microsoft.com/office/drawing/2014/main" id="{CB4BCA64-5983-AEEB-BD34-E47412F8B15B}"/>
              </a:ext>
            </a:extLst>
          </p:cNvPr>
          <p:cNvPicPr>
            <a:picLocks noChangeAspect="1"/>
          </p:cNvPicPr>
          <p:nvPr userDrawn="1"/>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2313" y="3223586"/>
            <a:ext cx="1273629" cy="1273629"/>
          </a:xfrm>
          <a:prstGeom prst="rect">
            <a:avLst/>
          </a:prstGeom>
        </p:spPr>
      </p:pic>
      <p:sp>
        <p:nvSpPr>
          <p:cNvPr id="11" name="Content Placeholder 14">
            <a:extLst>
              <a:ext uri="{FF2B5EF4-FFF2-40B4-BE49-F238E27FC236}">
                <a16:creationId xmlns:a16="http://schemas.microsoft.com/office/drawing/2014/main" id="{07732EC4-05F1-5F22-3C37-EC01415DEAAC}"/>
              </a:ext>
            </a:extLst>
          </p:cNvPr>
          <p:cNvSpPr>
            <a:spLocks noGrp="1"/>
          </p:cNvSpPr>
          <p:nvPr>
            <p:ph sz="quarter" idx="10"/>
          </p:nvPr>
        </p:nvSpPr>
        <p:spPr>
          <a:xfrm>
            <a:off x="2087563" y="3429000"/>
            <a:ext cx="9714906" cy="2303462"/>
          </a:xfrm>
          <a:prstGeom prst="rect">
            <a:avLst/>
          </a:prstGeom>
        </p:spPr>
        <p:txBody>
          <a:bodyPr/>
          <a:lstStyle>
            <a:lvl1pPr marL="0" indent="0">
              <a:buNone/>
              <a:defRPr sz="2000">
                <a:solidFill>
                  <a:schemeClr val="bg1"/>
                </a:solidFill>
              </a:defRPr>
            </a:lvl1pPr>
            <a:lvl2pPr marL="800100" indent="-342900">
              <a:buClr>
                <a:schemeClr val="bg1"/>
              </a:buClr>
              <a:buFont typeface="Wingdings" pitchFamily="2" charset="2"/>
              <a:buChar char="§"/>
              <a:defRPr sz="1800">
                <a:solidFill>
                  <a:schemeClr val="bg1"/>
                </a:solidFill>
              </a:defRPr>
            </a:lvl2pPr>
            <a:lvl3pPr marL="1143000" indent="-228600">
              <a:buClr>
                <a:schemeClr val="bg1"/>
              </a:buClr>
              <a:buFont typeface="Wingdings" pitchFamily="2" charset="2"/>
              <a:buChar char="§"/>
              <a:defRPr sz="1800">
                <a:solidFill>
                  <a:schemeClr val="bg1"/>
                </a:solidFill>
              </a:defRPr>
            </a:lvl3pPr>
          </a:lstStyle>
          <a:p>
            <a:pPr lvl="0"/>
            <a:r>
              <a:rPr lang="en-US"/>
              <a:t>Click to edit Master text styles</a:t>
            </a:r>
          </a:p>
          <a:p>
            <a:pPr lvl="1"/>
            <a:r>
              <a:rPr lang="en-US"/>
              <a:t>First Level</a:t>
            </a:r>
          </a:p>
          <a:p>
            <a:pPr lvl="2"/>
            <a:r>
              <a:rPr lang="en-US"/>
              <a:t>Second Level</a:t>
            </a:r>
          </a:p>
        </p:txBody>
      </p:sp>
      <p:sp>
        <p:nvSpPr>
          <p:cNvPr id="12" name="Content Placeholder 2">
            <a:extLst>
              <a:ext uri="{FF2B5EF4-FFF2-40B4-BE49-F238E27FC236}">
                <a16:creationId xmlns:a16="http://schemas.microsoft.com/office/drawing/2014/main" id="{24E136C2-3A7D-BC64-6AE7-160EC3D18F8A}"/>
              </a:ext>
            </a:extLst>
          </p:cNvPr>
          <p:cNvSpPr>
            <a:spLocks noGrp="1"/>
          </p:cNvSpPr>
          <p:nvPr>
            <p:ph idx="1"/>
          </p:nvPr>
        </p:nvSpPr>
        <p:spPr>
          <a:xfrm>
            <a:off x="389530" y="1125538"/>
            <a:ext cx="11412939" cy="1667090"/>
          </a:xfrm>
          <a:prstGeom prst="rect">
            <a:avLst/>
          </a:prstGeom>
        </p:spPr>
        <p:txBody>
          <a:bodyPr/>
          <a:lstStyle>
            <a:lvl1pPr marL="457200" indent="0">
              <a:lnSpc>
                <a:spcPct val="90000"/>
              </a:lnSpc>
              <a:spcBef>
                <a:spcPts val="600"/>
              </a:spcBef>
              <a:spcAft>
                <a:spcPts val="600"/>
              </a:spcAft>
              <a:buClr>
                <a:schemeClr val="tx1"/>
              </a:buClr>
              <a:buSzPct val="125000"/>
              <a:buFontTx/>
              <a:buNone/>
              <a:defRPr sz="20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accent1">
                  <a:lumMod val="75000"/>
                </a:schemeClr>
              </a:buClr>
              <a:buSzPct val="125000"/>
              <a:buFont typeface="Wingdings" panose="05000000000000000000" pitchFamily="2" charset="2"/>
              <a:buChar char="§"/>
              <a:defRPr sz="18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accent1">
                  <a:lumMod val="75000"/>
                </a:schemeClr>
              </a:buClr>
              <a:buSzPct val="125000"/>
              <a:buFont typeface="Wingdings" panose="05000000000000000000" pitchFamily="2" charset="2"/>
              <a:buChar char="§"/>
              <a:defRPr sz="18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First level</a:t>
            </a:r>
          </a:p>
          <a:p>
            <a:pPr lvl="2"/>
            <a:r>
              <a:rPr lang="en-US"/>
              <a:t>Second level</a:t>
            </a:r>
          </a:p>
        </p:txBody>
      </p:sp>
    </p:spTree>
    <p:extLst>
      <p:ext uri="{BB962C8B-B14F-4D97-AF65-F5344CB8AC3E}">
        <p14:creationId xmlns:p14="http://schemas.microsoft.com/office/powerpoint/2010/main" val="3710024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4" name="Rectangle 3">
            <a:extLst>
              <a:ext uri="{FF2B5EF4-FFF2-40B4-BE49-F238E27FC236}">
                <a16:creationId xmlns:a16="http://schemas.microsoft.com/office/drawing/2014/main" id="{BD1C65A6-1A04-532C-9CF2-2C97281082FF}"/>
              </a:ext>
            </a:extLst>
          </p:cNvPr>
          <p:cNvSpPr/>
          <p:nvPr userDrawn="1"/>
        </p:nvSpPr>
        <p:spPr>
          <a:xfrm>
            <a:off x="7224" y="3784600"/>
            <a:ext cx="12184776" cy="2432048"/>
          </a:xfrm>
          <a:prstGeom prst="rect">
            <a:avLst/>
          </a:prstGeom>
          <a:solidFill>
            <a:schemeClr val="accent1">
              <a:lumMod val="20000"/>
              <a:lumOff val="80000"/>
              <a:alpha val="3130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1DC67FE6-7F19-4F0E-66C5-D2F623E45A6E}"/>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9530" y="3840163"/>
            <a:ext cx="1892300" cy="1892300"/>
          </a:xfrm>
          <a:prstGeom prst="rect">
            <a:avLst/>
          </a:prstGeom>
        </p:spPr>
      </p:pic>
      <p:pic>
        <p:nvPicPr>
          <p:cNvPr id="11" name="Graphic 10">
            <a:extLst>
              <a:ext uri="{FF2B5EF4-FFF2-40B4-BE49-F238E27FC236}">
                <a16:creationId xmlns:a16="http://schemas.microsoft.com/office/drawing/2014/main" id="{3EE1A86C-DC88-48F9-87F1-936A30E7E5EC}"/>
              </a:ext>
            </a:extLst>
          </p:cNvPr>
          <p:cNvPicPr>
            <a:picLocks noChangeAspect="1"/>
          </p:cNvPicPr>
          <p:nvPr userDrawn="1"/>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93628" y="1125537"/>
            <a:ext cx="457200" cy="457200"/>
          </a:xfrm>
          <a:prstGeom prst="rect">
            <a:avLst/>
          </a:prstGeom>
        </p:spPr>
      </p:pic>
      <p:sp>
        <p:nvSpPr>
          <p:cNvPr id="13" name="Content Placeholder 2">
            <a:extLst>
              <a:ext uri="{FF2B5EF4-FFF2-40B4-BE49-F238E27FC236}">
                <a16:creationId xmlns:a16="http://schemas.microsoft.com/office/drawing/2014/main" id="{532EEBF1-535C-346D-AB92-1918BA306886}"/>
              </a:ext>
            </a:extLst>
          </p:cNvPr>
          <p:cNvSpPr>
            <a:spLocks noGrp="1"/>
          </p:cNvSpPr>
          <p:nvPr>
            <p:ph idx="1"/>
          </p:nvPr>
        </p:nvSpPr>
        <p:spPr>
          <a:xfrm>
            <a:off x="389530" y="1125538"/>
            <a:ext cx="11412939" cy="2501476"/>
          </a:xfrm>
          <a:prstGeom prst="rect">
            <a:avLst/>
          </a:prstGeom>
        </p:spPr>
        <p:txBody>
          <a:bodyPr/>
          <a:lstStyle>
            <a:lvl1pPr marL="320040" indent="0">
              <a:lnSpc>
                <a:spcPct val="90000"/>
              </a:lnSpc>
              <a:spcBef>
                <a:spcPts val="600"/>
              </a:spcBef>
              <a:spcAft>
                <a:spcPts val="600"/>
              </a:spcAft>
              <a:buClr>
                <a:schemeClr val="accent1">
                  <a:lumMod val="75000"/>
                </a:schemeClr>
              </a:buClr>
              <a:buSzPct val="125000"/>
              <a:buFont typeface="Wingdings" pitchFamily="2" charset="2"/>
              <a:buNone/>
              <a:defRPr sz="2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914400" indent="-342900">
              <a:lnSpc>
                <a:spcPct val="100000"/>
              </a:lnSpc>
              <a:spcBef>
                <a:spcPts val="400"/>
              </a:spcBef>
              <a:spcAft>
                <a:spcPts val="400"/>
              </a:spcAft>
              <a:buClr>
                <a:schemeClr val="accent1">
                  <a:lumMod val="75000"/>
                </a:schemeClr>
              </a:buClr>
              <a:buSzPct val="125000"/>
              <a:buFont typeface="Wingdings" pitchFamily="2" charset="2"/>
              <a:buChar char="§"/>
              <a:defRPr sz="2200">
                <a:solidFill>
                  <a:schemeClr val="tx1"/>
                </a:solidFill>
                <a:latin typeface="Lato" panose="020F0502020204030203" pitchFamily="34" charset="0"/>
                <a:ea typeface="Lato" panose="020F0502020204030203" pitchFamily="34" charset="0"/>
                <a:cs typeface="Lato" panose="020F0502020204030203" pitchFamily="34" charset="0"/>
              </a:defRPr>
            </a:lvl4pPr>
            <a:lvl5pPr marL="1197864" indent="-285750">
              <a:lnSpc>
                <a:spcPct val="100000"/>
              </a:lnSpc>
              <a:spcBef>
                <a:spcPts val="400"/>
              </a:spcBef>
              <a:spcAft>
                <a:spcPts val="400"/>
              </a:spcAft>
              <a:buClr>
                <a:schemeClr val="accent1">
                  <a:lumMod val="75000"/>
                </a:schemeClr>
              </a:buClr>
              <a:buSzPct val="125000"/>
              <a:buFont typeface="Wingdings" pitchFamily="2" charset="2"/>
              <a:buChar char="§"/>
              <a:defRPr>
                <a:solidFill>
                  <a:schemeClr val="tx1"/>
                </a:solidFill>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3"/>
            <a:r>
              <a:rPr lang="en-US"/>
              <a:t>Second level</a:t>
            </a:r>
          </a:p>
          <a:p>
            <a:pPr lvl="4"/>
            <a:r>
              <a:rPr lang="en-US"/>
              <a:t>Third level</a:t>
            </a:r>
          </a:p>
        </p:txBody>
      </p:sp>
      <p:sp>
        <p:nvSpPr>
          <p:cNvPr id="15" name="Content Placeholder 14">
            <a:extLst>
              <a:ext uri="{FF2B5EF4-FFF2-40B4-BE49-F238E27FC236}">
                <a16:creationId xmlns:a16="http://schemas.microsoft.com/office/drawing/2014/main" id="{49F39038-7451-A242-C4FF-BC0C09EE83A8}"/>
              </a:ext>
            </a:extLst>
          </p:cNvPr>
          <p:cNvSpPr>
            <a:spLocks noGrp="1"/>
          </p:cNvSpPr>
          <p:nvPr>
            <p:ph sz="quarter" idx="10"/>
          </p:nvPr>
        </p:nvSpPr>
        <p:spPr>
          <a:xfrm>
            <a:off x="2103120" y="4178808"/>
            <a:ext cx="9714906" cy="865187"/>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412766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4" name="Rectangle 3">
            <a:extLst>
              <a:ext uri="{FF2B5EF4-FFF2-40B4-BE49-F238E27FC236}">
                <a16:creationId xmlns:a16="http://schemas.microsoft.com/office/drawing/2014/main" id="{640A8646-6743-ACDB-6361-6478A03D8BE6}"/>
              </a:ext>
            </a:extLst>
          </p:cNvPr>
          <p:cNvSpPr/>
          <p:nvPr userDrawn="1"/>
        </p:nvSpPr>
        <p:spPr>
          <a:xfrm>
            <a:off x="7224" y="1757362"/>
            <a:ext cx="12184776" cy="2975008"/>
          </a:xfrm>
          <a:prstGeom prst="rect">
            <a:avLst/>
          </a:prstGeom>
          <a:solidFill>
            <a:schemeClr val="accent1">
              <a:lumMod val="20000"/>
              <a:lumOff val="80000"/>
              <a:alpha val="4167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D06A7583-0DE7-9D35-7200-C447FF06CCE8}"/>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20449055">
            <a:off x="775394" y="1839697"/>
            <a:ext cx="2538761" cy="2538761"/>
          </a:xfrm>
          <a:prstGeom prst="rect">
            <a:avLst/>
          </a:prstGeom>
        </p:spPr>
      </p:pic>
      <p:grpSp>
        <p:nvGrpSpPr>
          <p:cNvPr id="8" name="Group 7">
            <a:extLst>
              <a:ext uri="{FF2B5EF4-FFF2-40B4-BE49-F238E27FC236}">
                <a16:creationId xmlns:a16="http://schemas.microsoft.com/office/drawing/2014/main" id="{B9D0C394-317E-25F8-B092-91C01A3AE1E0}"/>
              </a:ext>
            </a:extLst>
          </p:cNvPr>
          <p:cNvGrpSpPr/>
          <p:nvPr userDrawn="1"/>
        </p:nvGrpSpPr>
        <p:grpSpPr>
          <a:xfrm>
            <a:off x="1702972" y="4888121"/>
            <a:ext cx="9027476" cy="1238945"/>
            <a:chOff x="1198344" y="5250483"/>
            <a:chExt cx="9027476" cy="1238945"/>
          </a:xfrm>
        </p:grpSpPr>
        <p:sp>
          <p:nvSpPr>
            <p:cNvPr id="11" name="Rectangle 10">
              <a:extLst>
                <a:ext uri="{FF2B5EF4-FFF2-40B4-BE49-F238E27FC236}">
                  <a16:creationId xmlns:a16="http://schemas.microsoft.com/office/drawing/2014/main" id="{10DC5262-13FC-EA79-1E28-10CB68CDA2F2}"/>
                </a:ext>
              </a:extLst>
            </p:cNvPr>
            <p:cNvSpPr/>
            <p:nvPr/>
          </p:nvSpPr>
          <p:spPr>
            <a:xfrm>
              <a:off x="1934764" y="5605710"/>
              <a:ext cx="8291056" cy="852237"/>
            </a:xfrm>
            <a:prstGeom prst="rect">
              <a:avLst/>
            </a:prstGeom>
            <a:solidFill>
              <a:schemeClr val="accent3">
                <a:lumMod val="20000"/>
                <a:lumOff val="80000"/>
              </a:schemeClr>
            </a:solidFill>
            <a:ln>
              <a:noFill/>
            </a:ln>
            <a:effectLst>
              <a:outerShdw blurRad="50800" dist="38100" dir="8100000" algn="tr" rotWithShape="0">
                <a:schemeClr val="accent3">
                  <a:lumMod val="40000"/>
                  <a:lumOff val="6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7F508F6-9FE9-68D3-6A4A-6CB1527244A1}"/>
                </a:ext>
              </a:extLst>
            </p:cNvPr>
            <p:cNvSpPr/>
            <p:nvPr/>
          </p:nvSpPr>
          <p:spPr>
            <a:xfrm flipH="1">
              <a:off x="3363662" y="5605711"/>
              <a:ext cx="6862155" cy="852237"/>
            </a:xfrm>
            <a:prstGeom prst="rect">
              <a:avLst/>
            </a:prstGeom>
            <a:solidFill>
              <a:schemeClr val="accent3">
                <a:lumMod val="40000"/>
                <a:lumOff val="60000"/>
                <a:alpha val="85316"/>
              </a:schemeClr>
            </a:solidFill>
            <a:ln w="285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C6026760-D0C3-2F2D-8F13-D6E678A68E0D}"/>
                </a:ext>
              </a:extLst>
            </p:cNvPr>
            <p:cNvPicPr>
              <a:picLocks noChangeAspect="1"/>
            </p:cNvPicPr>
            <p:nvPr/>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20503109">
              <a:off x="1198344" y="5250483"/>
              <a:ext cx="1238945" cy="1238945"/>
            </a:xfrm>
            <a:prstGeom prst="rect">
              <a:avLst/>
            </a:prstGeom>
          </p:spPr>
        </p:pic>
      </p:grpSp>
      <p:sp>
        <p:nvSpPr>
          <p:cNvPr id="14" name="TextBox 13">
            <a:extLst>
              <a:ext uri="{FF2B5EF4-FFF2-40B4-BE49-F238E27FC236}">
                <a16:creationId xmlns:a16="http://schemas.microsoft.com/office/drawing/2014/main" id="{FC71E46D-9721-E7CC-9A63-B192C5948E5B}"/>
              </a:ext>
            </a:extLst>
          </p:cNvPr>
          <p:cNvSpPr txBox="1"/>
          <p:nvPr userDrawn="1"/>
        </p:nvSpPr>
        <p:spPr>
          <a:xfrm>
            <a:off x="2892269" y="5252856"/>
            <a:ext cx="996477" cy="461665"/>
          </a:xfrm>
          <a:prstGeom prst="rect">
            <a:avLst/>
          </a:prstGeom>
          <a:noFill/>
        </p:spPr>
        <p:txBody>
          <a:bodyPr wrap="square" rtlCol="0" anchor="ctr">
            <a:spAutoFit/>
          </a:bodyPr>
          <a:lstStyle/>
          <a:p>
            <a:r>
              <a:rPr lang="en-US" sz="2400" b="1">
                <a:latin typeface="Lato" panose="020F0502020204030203" pitchFamily="34" charset="0"/>
                <a:ea typeface="Lato" panose="020F0502020204030203" pitchFamily="34" charset="0"/>
                <a:cs typeface="Lato" panose="020F0502020204030203" pitchFamily="34" charset="0"/>
              </a:rPr>
              <a:t>Note:</a:t>
            </a:r>
          </a:p>
        </p:txBody>
      </p:sp>
      <p:cxnSp>
        <p:nvCxnSpPr>
          <p:cNvPr id="16" name="Straight Connector 15">
            <a:extLst>
              <a:ext uri="{FF2B5EF4-FFF2-40B4-BE49-F238E27FC236}">
                <a16:creationId xmlns:a16="http://schemas.microsoft.com/office/drawing/2014/main" id="{B0975A0F-6375-0FA4-C9C0-2B36E78CAEB2}"/>
              </a:ext>
            </a:extLst>
          </p:cNvPr>
          <p:cNvCxnSpPr>
            <a:cxnSpLocks/>
          </p:cNvCxnSpPr>
          <p:nvPr userDrawn="1"/>
        </p:nvCxnSpPr>
        <p:spPr>
          <a:xfrm>
            <a:off x="2723915" y="2201603"/>
            <a:ext cx="4540485" cy="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Content Placeholder 17">
            <a:extLst>
              <a:ext uri="{FF2B5EF4-FFF2-40B4-BE49-F238E27FC236}">
                <a16:creationId xmlns:a16="http://schemas.microsoft.com/office/drawing/2014/main" id="{988CF776-4CCE-94DD-11F6-CABB2D87E69E}"/>
              </a:ext>
            </a:extLst>
          </p:cNvPr>
          <p:cNvSpPr>
            <a:spLocks noGrp="1"/>
          </p:cNvSpPr>
          <p:nvPr>
            <p:ph sz="quarter" idx="10"/>
          </p:nvPr>
        </p:nvSpPr>
        <p:spPr>
          <a:xfrm>
            <a:off x="393192" y="1106424"/>
            <a:ext cx="11075988" cy="584200"/>
          </a:xfrm>
          <a:prstGeom prst="rect">
            <a:avLst/>
          </a:prstGeom>
        </p:spPr>
        <p:txBody>
          <a:bodyPr anchor="ctr"/>
          <a:lstStyle>
            <a:lvl1pPr marL="0" indent="0">
              <a:buNone/>
              <a:defRPr/>
            </a:lvl1pPr>
            <a:lvl2pPr marL="45720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6AB1524F-866F-8C57-2D82-FE243DAAD273}"/>
              </a:ext>
            </a:extLst>
          </p:cNvPr>
          <p:cNvSpPr>
            <a:spLocks noGrp="1"/>
          </p:cNvSpPr>
          <p:nvPr>
            <p:ph sz="quarter" idx="11"/>
          </p:nvPr>
        </p:nvSpPr>
        <p:spPr>
          <a:xfrm>
            <a:off x="2658502" y="1828896"/>
            <a:ext cx="9180513" cy="3114675"/>
          </a:xfrm>
          <a:prstGeom prst="rect">
            <a:avLst/>
          </a:prstGeom>
        </p:spPr>
        <p:txBody>
          <a:bodyPr/>
          <a:lstStyle>
            <a:lvl1pPr marL="0" indent="0">
              <a:buNone/>
              <a:defRPr sz="2400"/>
            </a:lvl1pPr>
            <a:lvl2pPr marL="685800" indent="-228600">
              <a:buClr>
                <a:schemeClr val="accent1">
                  <a:lumMod val="75000"/>
                </a:schemeClr>
              </a:buClr>
              <a:buFont typeface="Wingdings" pitchFamily="2" charset="2"/>
              <a:buChar char="§"/>
              <a:defRPr sz="2200"/>
            </a:lvl2pPr>
            <a:lvl3pPr marL="1143000" indent="-228600">
              <a:buClr>
                <a:schemeClr val="accent1">
                  <a:lumMod val="75000"/>
                </a:schemeClr>
              </a:buClr>
              <a:buFont typeface="Wingdings" pitchFamily="2" charset="2"/>
              <a:buChar char="§"/>
              <a:defRPr/>
            </a:lvl3pPr>
            <a:lvl4pPr marL="1600200" indent="-228600">
              <a:buClr>
                <a:schemeClr val="accent1">
                  <a:lumMod val="75000"/>
                </a:schemeClr>
              </a:buClr>
              <a:buFont typeface="Wingdings" pitchFamily="2" charset="2"/>
              <a:buChar char="§"/>
              <a:defRPr/>
            </a:lvl4pPr>
            <a:lvl5pPr marL="2057400" indent="-228600">
              <a:buClr>
                <a:schemeClr val="accent1">
                  <a:lumMod val="75000"/>
                </a:schemeClr>
              </a:buClr>
              <a:buFont typeface="Wingdings" pitchFamily="2" charset="2"/>
              <a:buChar char="§"/>
              <a:defRPr/>
            </a:lvl5pPr>
          </a:lstStyle>
          <a:p>
            <a:pPr lvl="0"/>
            <a:r>
              <a:rPr lang="en-US"/>
              <a:t>Click to edit Master text styles</a:t>
            </a:r>
          </a:p>
          <a:p>
            <a:pPr lvl="1"/>
            <a:r>
              <a:rPr lang="en-US"/>
              <a:t>First level</a:t>
            </a:r>
          </a:p>
          <a:p>
            <a:pPr lvl="2"/>
            <a:r>
              <a:rPr lang="en-US"/>
              <a:t>Second level</a:t>
            </a:r>
          </a:p>
          <a:p>
            <a:pPr lvl="3"/>
            <a:r>
              <a:rPr lang="en-US"/>
              <a:t>Third level</a:t>
            </a:r>
          </a:p>
          <a:p>
            <a:pPr lvl="4"/>
            <a:r>
              <a:rPr lang="en-US"/>
              <a:t>Fifth level</a:t>
            </a:r>
          </a:p>
        </p:txBody>
      </p:sp>
      <p:sp>
        <p:nvSpPr>
          <p:cNvPr id="22" name="Content Placeholder 21">
            <a:extLst>
              <a:ext uri="{FF2B5EF4-FFF2-40B4-BE49-F238E27FC236}">
                <a16:creationId xmlns:a16="http://schemas.microsoft.com/office/drawing/2014/main" id="{FBCE95EE-E441-8FDA-C776-C2541621EAF6}"/>
              </a:ext>
            </a:extLst>
          </p:cNvPr>
          <p:cNvSpPr>
            <a:spLocks noGrp="1"/>
          </p:cNvSpPr>
          <p:nvPr>
            <p:ph sz="quarter" idx="12"/>
          </p:nvPr>
        </p:nvSpPr>
        <p:spPr>
          <a:xfrm>
            <a:off x="4004445" y="5357612"/>
            <a:ext cx="6445250" cy="620712"/>
          </a:xfrm>
          <a:prstGeom prst="rect">
            <a:avLst/>
          </a:prstGeom>
        </p:spPr>
        <p:txBody>
          <a:bodyPr/>
          <a:lstStyle>
            <a:lvl1pPr marL="0" indent="0">
              <a:buNone/>
              <a:defRPr sz="2000"/>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110103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pic>
        <p:nvPicPr>
          <p:cNvPr id="4" name="Picture 3" descr="A group of tall buildings&#10;&#10;Description automatically generated">
            <a:extLst>
              <a:ext uri="{FF2B5EF4-FFF2-40B4-BE49-F238E27FC236}">
                <a16:creationId xmlns:a16="http://schemas.microsoft.com/office/drawing/2014/main" id="{035ECD09-B01E-3A59-D5E3-AD558A3EB9E8}"/>
              </a:ext>
            </a:extLst>
          </p:cNvPr>
          <p:cNvPicPr>
            <a:picLocks noChangeAspect="1"/>
          </p:cNvPicPr>
          <p:nvPr userDrawn="1"/>
        </p:nvPicPr>
        <p:blipFill rotWithShape="1">
          <a:blip r:embed="rId2" cstate="print">
            <a:alphaModFix amt="91000"/>
            <a:extLst>
              <a:ext uri="{28A0092B-C50C-407E-A947-70E740481C1C}">
                <a14:useLocalDpi xmlns:a14="http://schemas.microsoft.com/office/drawing/2010/main"/>
              </a:ext>
            </a:extLst>
          </a:blip>
          <a:srcRect/>
          <a:stretch/>
        </p:blipFill>
        <p:spPr>
          <a:xfrm>
            <a:off x="-5385" y="0"/>
            <a:ext cx="12197385" cy="6858000"/>
          </a:xfrm>
          <a:prstGeom prst="rect">
            <a:avLst/>
          </a:prstGeom>
        </p:spPr>
      </p:pic>
      <p:sp>
        <p:nvSpPr>
          <p:cNvPr id="9" name="Rectangle 8">
            <a:extLst>
              <a:ext uri="{FF2B5EF4-FFF2-40B4-BE49-F238E27FC236}">
                <a16:creationId xmlns:a16="http://schemas.microsoft.com/office/drawing/2014/main" id="{AB3D5E9A-C54C-0E02-22A1-2E0EBFF90D15}"/>
              </a:ext>
            </a:extLst>
          </p:cNvPr>
          <p:cNvSpPr/>
          <p:nvPr userDrawn="1"/>
        </p:nvSpPr>
        <p:spPr>
          <a:xfrm>
            <a:off x="4319587" y="1"/>
            <a:ext cx="7910513" cy="6857996"/>
          </a:xfrm>
          <a:prstGeom prst="rect">
            <a:avLst/>
          </a:prstGeom>
          <a:solidFill>
            <a:schemeClr val="tx2">
              <a:alpha val="97000"/>
            </a:schemeClr>
          </a:solidFill>
          <a:ln w="76200"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3712EB83-13CB-8534-D2F1-133AF0E93243}"/>
              </a:ext>
            </a:extLst>
          </p:cNvPr>
          <p:cNvCxnSpPr>
            <a:cxnSpLocks/>
          </p:cNvCxnSpPr>
          <p:nvPr userDrawn="1"/>
        </p:nvCxnSpPr>
        <p:spPr>
          <a:xfrm>
            <a:off x="5237462" y="342631"/>
            <a:ext cx="7069264" cy="0"/>
          </a:xfrm>
          <a:prstGeom prst="line">
            <a:avLst/>
          </a:prstGeom>
          <a:ln w="25400" cap="sq">
            <a:solidFill>
              <a:schemeClr val="accent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42D809D-AD81-99FD-0BCC-E40F96C00BB9}"/>
              </a:ext>
            </a:extLst>
          </p:cNvPr>
          <p:cNvCxnSpPr>
            <a:cxnSpLocks/>
          </p:cNvCxnSpPr>
          <p:nvPr userDrawn="1"/>
        </p:nvCxnSpPr>
        <p:spPr>
          <a:xfrm>
            <a:off x="5652212" y="264157"/>
            <a:ext cx="6625513" cy="0"/>
          </a:xfrm>
          <a:prstGeom prst="line">
            <a:avLst/>
          </a:prstGeom>
          <a:ln w="25400" cap="sq">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E259018-5791-38EE-FD18-9B724C053DF3}"/>
              </a:ext>
            </a:extLst>
          </p:cNvPr>
          <p:cNvCxnSpPr>
            <a:cxnSpLocks/>
          </p:cNvCxnSpPr>
          <p:nvPr userDrawn="1"/>
        </p:nvCxnSpPr>
        <p:spPr>
          <a:xfrm>
            <a:off x="4318808" y="6237837"/>
            <a:ext cx="6606686" cy="0"/>
          </a:xfrm>
          <a:prstGeom prst="line">
            <a:avLst/>
          </a:prstGeom>
          <a:ln w="25400" cap="sq">
            <a:solidFill>
              <a:schemeClr val="bg2"/>
            </a:solidFill>
            <a:beve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744F992-AF22-252F-EA35-AF50594E182F}"/>
              </a:ext>
            </a:extLst>
          </p:cNvPr>
          <p:cNvCxnSpPr>
            <a:cxnSpLocks/>
          </p:cNvCxnSpPr>
          <p:nvPr userDrawn="1"/>
        </p:nvCxnSpPr>
        <p:spPr>
          <a:xfrm>
            <a:off x="4319587" y="6152539"/>
            <a:ext cx="6921011"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BAA73E0C-422A-503E-BF1A-F4EA39F7E58A}"/>
              </a:ext>
            </a:extLst>
          </p:cNvPr>
          <p:cNvSpPr>
            <a:spLocks noGrp="1"/>
          </p:cNvSpPr>
          <p:nvPr>
            <p:ph type="body" idx="1"/>
          </p:nvPr>
        </p:nvSpPr>
        <p:spPr>
          <a:xfrm>
            <a:off x="4807390" y="4152702"/>
            <a:ext cx="6921011" cy="1839494"/>
          </a:xfrm>
          <a:prstGeom prst="rect">
            <a:avLst/>
          </a:prstGeom>
        </p:spPr>
        <p:txBody>
          <a:bodyPr anchor="b" anchorCtr="0"/>
          <a:lstStyle>
            <a:lvl1pPr marL="0" indent="0">
              <a:lnSpc>
                <a:spcPct val="100000"/>
              </a:lnSpc>
              <a:spcBef>
                <a:spcPts val="0"/>
              </a:spcBef>
              <a:buNone/>
              <a:defRPr sz="2400">
                <a:solidFill>
                  <a:schemeClr val="bg1"/>
                </a:solidFill>
                <a:latin typeface="Lato" panose="020F0502020204030203" pitchFamily="34" charset="0"/>
                <a:ea typeface="Tahoma" panose="020B0604030504040204" pitchFamily="34" charset="0"/>
                <a:cs typeface="Tahom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 name="Title 1">
            <a:extLst>
              <a:ext uri="{FF2B5EF4-FFF2-40B4-BE49-F238E27FC236}">
                <a16:creationId xmlns:a16="http://schemas.microsoft.com/office/drawing/2014/main" id="{9D8D9144-76BE-47B2-6DD2-B2CDEC0B9457}"/>
              </a:ext>
            </a:extLst>
          </p:cNvPr>
          <p:cNvSpPr>
            <a:spLocks noGrp="1"/>
          </p:cNvSpPr>
          <p:nvPr>
            <p:ph type="title"/>
          </p:nvPr>
        </p:nvSpPr>
        <p:spPr>
          <a:xfrm>
            <a:off x="4807390" y="461964"/>
            <a:ext cx="6921011" cy="3578017"/>
          </a:xfrm>
          <a:prstGeom prst="rect">
            <a:avLst/>
          </a:prstGeom>
        </p:spPr>
        <p:txBody>
          <a:bodyPr anchor="b"/>
          <a:lstStyle>
            <a:lvl1pPr>
              <a:defRPr sz="6000" b="1">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EBDD1583-47F0-1941-EAE9-DAAC6FC738C4}"/>
              </a:ext>
            </a:extLst>
          </p:cNvPr>
          <p:cNvSpPr>
            <a:spLocks noGrp="1"/>
          </p:cNvSpPr>
          <p:nvPr>
            <p:ph type="body" sz="quarter" idx="10"/>
          </p:nvPr>
        </p:nvSpPr>
        <p:spPr>
          <a:xfrm>
            <a:off x="4318599" y="6237837"/>
            <a:ext cx="7909830" cy="618151"/>
          </a:xfrm>
          <a:prstGeom prst="rect">
            <a:avLst/>
          </a:prstGeom>
          <a:noFill/>
        </p:spPr>
        <p:txBody>
          <a:bodyPr tIns="182880" bIns="182880" anchor="ctr" anchorCtr="1"/>
          <a:lstStyle>
            <a:lvl1pPr marL="0" indent="0">
              <a:buNone/>
              <a:defRPr sz="1800">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pPr lvl="0"/>
            <a:r>
              <a:rPr lang="en-US"/>
              <a:t>Click to edit</a:t>
            </a:r>
          </a:p>
        </p:txBody>
      </p:sp>
    </p:spTree>
    <p:extLst>
      <p:ext uri="{BB962C8B-B14F-4D97-AF65-F5344CB8AC3E}">
        <p14:creationId xmlns:p14="http://schemas.microsoft.com/office/powerpoint/2010/main" val="27797562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38960A-3D93-E4F6-AE9F-69BA2FB648FE}"/>
              </a:ext>
            </a:extLst>
          </p:cNvPr>
          <p:cNvSpPr/>
          <p:nvPr userDrawn="1"/>
        </p:nvSpPr>
        <p:spPr>
          <a:xfrm>
            <a:off x="-1" y="-1"/>
            <a:ext cx="4032174" cy="1238951"/>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213262" y="1384982"/>
            <a:ext cx="4153337"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13262" y="1319115"/>
            <a:ext cx="3823123" cy="0"/>
          </a:xfrm>
          <a:prstGeom prst="line">
            <a:avLst/>
          </a:prstGeom>
          <a:ln w="25400"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0" y="170784"/>
            <a:ext cx="3871914" cy="987799"/>
          </a:xfrm>
          <a:prstGeom prst="rect">
            <a:avLst/>
          </a:prstGeom>
        </p:spPr>
        <p:txBody>
          <a:bodyPr lIns="91440"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5" name="Rectangle 4">
            <a:extLst>
              <a:ext uri="{FF2B5EF4-FFF2-40B4-BE49-F238E27FC236}">
                <a16:creationId xmlns:a16="http://schemas.microsoft.com/office/drawing/2014/main" id="{17774769-DA72-B319-D00A-67B6B4A0D587}"/>
              </a:ext>
            </a:extLst>
          </p:cNvPr>
          <p:cNvSpPr/>
          <p:nvPr userDrawn="1"/>
        </p:nvSpPr>
        <p:spPr>
          <a:xfrm>
            <a:off x="11281272" y="5943600"/>
            <a:ext cx="914400" cy="914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F3F0D978-7B38-1BC4-3CBB-2F9EABD5D8B3}"/>
              </a:ext>
            </a:extLst>
          </p:cNvPr>
          <p:cNvSpPr>
            <a:spLocks noGrp="1"/>
          </p:cNvSpPr>
          <p:nvPr>
            <p:ph idx="1"/>
          </p:nvPr>
        </p:nvSpPr>
        <p:spPr>
          <a:xfrm>
            <a:off x="4281888" y="170784"/>
            <a:ext cx="7763219" cy="6556841"/>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11" name="Content Placeholder 2">
            <a:extLst>
              <a:ext uri="{FF2B5EF4-FFF2-40B4-BE49-F238E27FC236}">
                <a16:creationId xmlns:a16="http://schemas.microsoft.com/office/drawing/2014/main" id="{419B4906-9929-8060-DA12-B28062F926CD}"/>
              </a:ext>
            </a:extLst>
          </p:cNvPr>
          <p:cNvSpPr>
            <a:spLocks noGrp="1"/>
          </p:cNvSpPr>
          <p:nvPr>
            <p:ph idx="10"/>
          </p:nvPr>
        </p:nvSpPr>
        <p:spPr>
          <a:xfrm>
            <a:off x="286439" y="1500386"/>
            <a:ext cx="3745734" cy="4899326"/>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3" name="Slide Number Placeholder 5">
            <a:extLst>
              <a:ext uri="{FF2B5EF4-FFF2-40B4-BE49-F238E27FC236}">
                <a16:creationId xmlns:a16="http://schemas.microsoft.com/office/drawing/2014/main" id="{86E91FF7-AAAB-48DA-2ECB-A3B8C292A1BB}"/>
              </a:ext>
            </a:extLst>
          </p:cNvPr>
          <p:cNvSpPr txBox="1">
            <a:spLocks/>
          </p:cNvSpPr>
          <p:nvPr userDrawn="1"/>
        </p:nvSpPr>
        <p:spPr>
          <a:xfrm>
            <a:off x="0" y="6450891"/>
            <a:ext cx="407109" cy="407109"/>
          </a:xfrm>
          <a:prstGeom prst="rect">
            <a:avLst/>
          </a:prstGeom>
          <a:solidFill>
            <a:schemeClr val="tx2"/>
          </a:solidFill>
          <a:ln w="3175">
            <a:solidFill>
              <a:schemeClr val="accent2">
                <a:lumMod val="50000"/>
              </a:schemeClr>
            </a:solidFill>
          </a:ln>
          <a:effectLst/>
        </p:spPr>
        <p:txBody>
          <a:bodyPr vert="horz" lIns="91440" tIns="45720" rIns="91440" bIns="45720" rtlCol="0" anchor="ctr"/>
          <a:lstStyle>
            <a:defPPr>
              <a:defRPr lang="en-US"/>
            </a:defPPr>
            <a:lvl1pPr marL="0" algn="ctr" defTabSz="914400" rtl="0" eaLnBrk="1" latinLnBrk="0" hangingPunct="1">
              <a:defRPr sz="1600" kern="1200">
                <a:solidFill>
                  <a:schemeClr val="tx1"/>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6B1BED0-4220-434B-B3E5-5BC8DDDF5BE5}" type="slidenum">
              <a:rPr lang="en-US" sz="1100" b="1" smtClean="0">
                <a:solidFill>
                  <a:srgbClr val="F2F2F2"/>
                </a:solidFill>
              </a:rPr>
              <a:pPr/>
              <a:t>‹#›</a:t>
            </a:fld>
            <a:endParaRPr lang="en-US" sz="1400" b="1">
              <a:solidFill>
                <a:srgbClr val="F2F2F2"/>
              </a:solidFill>
            </a:endParaRPr>
          </a:p>
        </p:txBody>
      </p:sp>
    </p:spTree>
    <p:extLst>
      <p:ext uri="{BB962C8B-B14F-4D97-AF65-F5344CB8AC3E}">
        <p14:creationId xmlns:p14="http://schemas.microsoft.com/office/powerpoint/2010/main" val="11839393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1">
            <a:alpha val="59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38960A-3D93-E4F6-AE9F-69BA2FB648FE}"/>
              </a:ext>
            </a:extLst>
          </p:cNvPr>
          <p:cNvSpPr/>
          <p:nvPr userDrawn="1"/>
        </p:nvSpPr>
        <p:spPr>
          <a:xfrm>
            <a:off x="4745366" y="104888"/>
            <a:ext cx="7558091" cy="684203"/>
          </a:xfrm>
          <a:prstGeom prst="rect">
            <a:avLst/>
          </a:prstGeom>
          <a:ln w="44450" cap="rnd">
            <a:solidFill>
              <a:schemeClr val="accent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980500" y="869231"/>
            <a:ext cx="7262059"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4786310" y="944459"/>
            <a:ext cx="7517147"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4648200" y="104888"/>
            <a:ext cx="7154269" cy="684203"/>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pic>
        <p:nvPicPr>
          <p:cNvPr id="5" name="Picture 4" descr="A person writing on a notebook&#10;&#10;Description automatically generated">
            <a:extLst>
              <a:ext uri="{FF2B5EF4-FFF2-40B4-BE49-F238E27FC236}">
                <a16:creationId xmlns:a16="http://schemas.microsoft.com/office/drawing/2014/main" id="{04068BF5-6148-8C90-EEE5-52A1A63862BA}"/>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0"/>
            <a:ext cx="4648201" cy="6858000"/>
          </a:xfrm>
          <a:prstGeom prst="rect">
            <a:avLst/>
          </a:prstGeom>
        </p:spPr>
      </p:pic>
      <p:sp>
        <p:nvSpPr>
          <p:cNvPr id="6" name="Rectangle 5" hidden="1">
            <a:extLst>
              <a:ext uri="{FF2B5EF4-FFF2-40B4-BE49-F238E27FC236}">
                <a16:creationId xmlns:a16="http://schemas.microsoft.com/office/drawing/2014/main" id="{4AFB6886-E9D6-E4F9-3E43-5B0AD4792F6A}"/>
              </a:ext>
            </a:extLst>
          </p:cNvPr>
          <p:cNvSpPr/>
          <p:nvPr userDrawn="1"/>
        </p:nvSpPr>
        <p:spPr>
          <a:xfrm>
            <a:off x="0" y="0"/>
            <a:ext cx="4648201" cy="6858000"/>
          </a:xfrm>
          <a:prstGeom prst="rect">
            <a:avLst/>
          </a:prstGeom>
          <a:solidFill>
            <a:schemeClr val="accent1">
              <a:lumMod val="20000"/>
              <a:lumOff val="8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a:extLst>
              <a:ext uri="{FF2B5EF4-FFF2-40B4-BE49-F238E27FC236}">
                <a16:creationId xmlns:a16="http://schemas.microsoft.com/office/drawing/2014/main" id="{ACD188D9-98AF-885F-488F-3FB086437E4A}"/>
              </a:ext>
            </a:extLst>
          </p:cNvPr>
          <p:cNvSpPr>
            <a:spLocks noGrp="1"/>
          </p:cNvSpPr>
          <p:nvPr>
            <p:ph idx="1"/>
          </p:nvPr>
        </p:nvSpPr>
        <p:spPr>
          <a:xfrm>
            <a:off x="4980500" y="1077797"/>
            <a:ext cx="6821969" cy="5380152"/>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35908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EECA7C-473A-3B09-29C2-66CE78DACF57}"/>
              </a:ext>
            </a:extLst>
          </p:cNvPr>
          <p:cNvSpPr/>
          <p:nvPr userDrawn="1"/>
        </p:nvSpPr>
        <p:spPr>
          <a:xfrm>
            <a:off x="-84458" y="112537"/>
            <a:ext cx="7558091" cy="684203"/>
          </a:xfrm>
          <a:prstGeom prst="rect">
            <a:avLst/>
          </a:prstGeom>
          <a:ln w="44450" cap="rnd">
            <a:solidFill>
              <a:schemeClr val="accent1"/>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9458AD25-9592-8959-E100-F10085DAB2B5}"/>
              </a:ext>
            </a:extLst>
          </p:cNvPr>
          <p:cNvCxnSpPr>
            <a:cxnSpLocks/>
          </p:cNvCxnSpPr>
          <p:nvPr userDrawn="1"/>
        </p:nvCxnSpPr>
        <p:spPr>
          <a:xfrm>
            <a:off x="130205" y="869231"/>
            <a:ext cx="7262059" cy="0"/>
          </a:xfrm>
          <a:prstGeom prst="line">
            <a:avLst/>
          </a:prstGeom>
          <a:ln w="254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AAD103B-4D00-A44D-F157-BDF0096D2892}"/>
              </a:ext>
            </a:extLst>
          </p:cNvPr>
          <p:cNvCxnSpPr>
            <a:cxnSpLocks/>
          </p:cNvCxnSpPr>
          <p:nvPr userDrawn="1"/>
        </p:nvCxnSpPr>
        <p:spPr>
          <a:xfrm>
            <a:off x="-63985" y="944459"/>
            <a:ext cx="7517147"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77E17246-8825-7D7F-4016-865C053A4E78}"/>
              </a:ext>
            </a:extLst>
          </p:cNvPr>
          <p:cNvSpPr>
            <a:spLocks noGrp="1"/>
          </p:cNvSpPr>
          <p:nvPr>
            <p:ph type="title"/>
          </p:nvPr>
        </p:nvSpPr>
        <p:spPr>
          <a:xfrm>
            <a:off x="298893" y="109801"/>
            <a:ext cx="7154269" cy="684203"/>
          </a:xfrm>
          <a:prstGeom prst="rect">
            <a:avLst/>
          </a:prstGeom>
        </p:spPr>
        <p:txBody>
          <a:bodyPr anchor="ctr" anchorCtr="0"/>
          <a:lstStyle>
            <a:lvl1pPr marL="274320" algn="ctr">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pic>
        <p:nvPicPr>
          <p:cNvPr id="8" name="Picture 7">
            <a:extLst>
              <a:ext uri="{FF2B5EF4-FFF2-40B4-BE49-F238E27FC236}">
                <a16:creationId xmlns:a16="http://schemas.microsoft.com/office/drawing/2014/main" id="{F6A49E37-EDEB-EEFB-6A5F-0529ED4E8CC3}"/>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b="-291"/>
          <a:stretch/>
        </p:blipFill>
        <p:spPr>
          <a:xfrm rot="10800000" flipV="1">
            <a:off x="7566726" y="19878"/>
            <a:ext cx="4645152" cy="6858000"/>
          </a:xfrm>
          <a:custGeom>
            <a:avLst/>
            <a:gdLst>
              <a:gd name="connsiteX0" fmla="*/ 4645152 w 4645152"/>
              <a:gd name="connsiteY0" fmla="*/ 0 h 6858000"/>
              <a:gd name="connsiteX1" fmla="*/ 0 w 4645152"/>
              <a:gd name="connsiteY1" fmla="*/ 0 h 6858000"/>
              <a:gd name="connsiteX2" fmla="*/ 0 w 4645152"/>
              <a:gd name="connsiteY2" fmla="*/ 6457272 h 6858000"/>
              <a:gd name="connsiteX3" fmla="*/ 414255 w 4645152"/>
              <a:gd name="connsiteY3" fmla="*/ 6457272 h 6858000"/>
              <a:gd name="connsiteX4" fmla="*/ 414255 w 4645152"/>
              <a:gd name="connsiteY4" fmla="*/ 6858000 h 6858000"/>
              <a:gd name="connsiteX5" fmla="*/ 4645152 w 464515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5152" h="6858000">
                <a:moveTo>
                  <a:pt x="4645152" y="0"/>
                </a:moveTo>
                <a:lnTo>
                  <a:pt x="0" y="0"/>
                </a:lnTo>
                <a:lnTo>
                  <a:pt x="0" y="6457272"/>
                </a:lnTo>
                <a:lnTo>
                  <a:pt x="414255" y="6457272"/>
                </a:lnTo>
                <a:lnTo>
                  <a:pt x="414255" y="6858000"/>
                </a:lnTo>
                <a:lnTo>
                  <a:pt x="4645152" y="6858000"/>
                </a:lnTo>
                <a:close/>
              </a:path>
            </a:pathLst>
          </a:custGeom>
        </p:spPr>
      </p:pic>
      <p:sp>
        <p:nvSpPr>
          <p:cNvPr id="9" name="Content Placeholder 2">
            <a:extLst>
              <a:ext uri="{FF2B5EF4-FFF2-40B4-BE49-F238E27FC236}">
                <a16:creationId xmlns:a16="http://schemas.microsoft.com/office/drawing/2014/main" id="{80B33AFE-E90C-8A8A-A917-3208961C5261}"/>
              </a:ext>
            </a:extLst>
          </p:cNvPr>
          <p:cNvSpPr>
            <a:spLocks noGrp="1"/>
          </p:cNvSpPr>
          <p:nvPr>
            <p:ph idx="1"/>
          </p:nvPr>
        </p:nvSpPr>
        <p:spPr>
          <a:xfrm>
            <a:off x="298893" y="1092179"/>
            <a:ext cx="6821969" cy="5380152"/>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10" name="L-Shape 9">
            <a:extLst>
              <a:ext uri="{FF2B5EF4-FFF2-40B4-BE49-F238E27FC236}">
                <a16:creationId xmlns:a16="http://schemas.microsoft.com/office/drawing/2014/main" id="{D9A59280-A42B-CFF6-2414-4E267A8012C5}"/>
              </a:ext>
            </a:extLst>
          </p:cNvPr>
          <p:cNvSpPr/>
          <p:nvPr userDrawn="1"/>
        </p:nvSpPr>
        <p:spPr>
          <a:xfrm flipV="1">
            <a:off x="7546848" y="-1"/>
            <a:ext cx="4648201" cy="6858000"/>
          </a:xfrm>
          <a:prstGeom prst="corner">
            <a:avLst>
              <a:gd name="adj1" fmla="val 138952"/>
              <a:gd name="adj2" fmla="val 90628"/>
            </a:avLst>
          </a:prstGeom>
          <a:solidFill>
            <a:schemeClr val="bg1">
              <a:alpha val="3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5163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hasCustomPrompt="1"/>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Resources</a:t>
            </a:r>
          </a:p>
        </p:txBody>
      </p:sp>
      <p:grpSp>
        <p:nvGrpSpPr>
          <p:cNvPr id="4" name="Group 3">
            <a:extLst>
              <a:ext uri="{FF2B5EF4-FFF2-40B4-BE49-F238E27FC236}">
                <a16:creationId xmlns:a16="http://schemas.microsoft.com/office/drawing/2014/main" id="{343E9A1B-C98E-9F11-1750-A5293FE1B096}"/>
              </a:ext>
            </a:extLst>
          </p:cNvPr>
          <p:cNvGrpSpPr/>
          <p:nvPr userDrawn="1"/>
        </p:nvGrpSpPr>
        <p:grpSpPr>
          <a:xfrm>
            <a:off x="883068" y="1052686"/>
            <a:ext cx="10246308" cy="862311"/>
            <a:chOff x="883070" y="1267117"/>
            <a:chExt cx="10246308" cy="862311"/>
          </a:xfrm>
        </p:grpSpPr>
        <p:sp>
          <p:nvSpPr>
            <p:cNvPr id="5" name="Rectangle 4">
              <a:extLst>
                <a:ext uri="{FF2B5EF4-FFF2-40B4-BE49-F238E27FC236}">
                  <a16:creationId xmlns:a16="http://schemas.microsoft.com/office/drawing/2014/main" id="{8773243E-3082-373C-AF83-B0B2D209F73C}"/>
                </a:ext>
              </a:extLst>
            </p:cNvPr>
            <p:cNvSpPr/>
            <p:nvPr/>
          </p:nvSpPr>
          <p:spPr>
            <a:xfrm>
              <a:off x="998972" y="1405495"/>
              <a:ext cx="2356837" cy="723932"/>
            </a:xfrm>
            <a:prstGeom prst="rect">
              <a:avLst/>
            </a:prstGeom>
            <a:solidFill>
              <a:schemeClr val="accent1">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Shape 5">
              <a:extLst>
                <a:ext uri="{FF2B5EF4-FFF2-40B4-BE49-F238E27FC236}">
                  <a16:creationId xmlns:a16="http://schemas.microsoft.com/office/drawing/2014/main" id="{EC1DD8C1-7F72-AA6C-A5E8-1BC581C58379}"/>
                </a:ext>
              </a:extLst>
            </p:cNvPr>
            <p:cNvSpPr/>
            <p:nvPr/>
          </p:nvSpPr>
          <p:spPr>
            <a:xfrm rot="5400000" flipV="1">
              <a:off x="5575068" y="-3424881"/>
              <a:ext cx="862311" cy="10246308"/>
            </a:xfrm>
            <a:prstGeom prst="corner">
              <a:avLst>
                <a:gd name="adj1" fmla="val 1099746"/>
                <a:gd name="adj2" fmla="val 20177"/>
              </a:avLst>
            </a:prstGeom>
            <a:solidFill>
              <a:schemeClr val="accent1">
                <a:lumMod val="20000"/>
                <a:lumOff val="8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8EAD4254-694B-6ED9-329E-8F98E1F2C5D1}"/>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62624" y="1538861"/>
              <a:ext cx="457200" cy="457200"/>
            </a:xfrm>
            <a:prstGeom prst="rect">
              <a:avLst/>
            </a:prstGeom>
          </p:spPr>
        </p:pic>
      </p:grpSp>
      <p:grpSp>
        <p:nvGrpSpPr>
          <p:cNvPr id="12" name="Group 11">
            <a:extLst>
              <a:ext uri="{FF2B5EF4-FFF2-40B4-BE49-F238E27FC236}">
                <a16:creationId xmlns:a16="http://schemas.microsoft.com/office/drawing/2014/main" id="{A28131E5-6F99-38B1-1B8C-C27C4CBABD9C}"/>
              </a:ext>
            </a:extLst>
          </p:cNvPr>
          <p:cNvGrpSpPr/>
          <p:nvPr userDrawn="1"/>
        </p:nvGrpSpPr>
        <p:grpSpPr>
          <a:xfrm>
            <a:off x="883068" y="1972917"/>
            <a:ext cx="10246308" cy="862311"/>
            <a:chOff x="883070" y="1267117"/>
            <a:chExt cx="10246308" cy="862311"/>
          </a:xfrm>
        </p:grpSpPr>
        <p:sp>
          <p:nvSpPr>
            <p:cNvPr id="13" name="Rectangle 12">
              <a:extLst>
                <a:ext uri="{FF2B5EF4-FFF2-40B4-BE49-F238E27FC236}">
                  <a16:creationId xmlns:a16="http://schemas.microsoft.com/office/drawing/2014/main" id="{FA9ED279-E8C1-94B1-FB27-7029B53A1C14}"/>
                </a:ext>
              </a:extLst>
            </p:cNvPr>
            <p:cNvSpPr/>
            <p:nvPr/>
          </p:nvSpPr>
          <p:spPr>
            <a:xfrm>
              <a:off x="998972" y="1405495"/>
              <a:ext cx="2356837" cy="723932"/>
            </a:xfrm>
            <a:prstGeom prst="rect">
              <a:avLst/>
            </a:prstGeom>
            <a:solidFill>
              <a:schemeClr val="tx1">
                <a:lumMod val="10000"/>
                <a:lumOff val="9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Shape 13">
              <a:extLst>
                <a:ext uri="{FF2B5EF4-FFF2-40B4-BE49-F238E27FC236}">
                  <a16:creationId xmlns:a16="http://schemas.microsoft.com/office/drawing/2014/main" id="{EFED50CB-EB4F-08FB-E2DA-92055AD000D5}"/>
                </a:ext>
              </a:extLst>
            </p:cNvPr>
            <p:cNvSpPr/>
            <p:nvPr/>
          </p:nvSpPr>
          <p:spPr>
            <a:xfrm rot="5400000" flipV="1">
              <a:off x="5575068" y="-3424881"/>
              <a:ext cx="862311" cy="10246308"/>
            </a:xfrm>
            <a:prstGeom prst="corner">
              <a:avLst>
                <a:gd name="adj1" fmla="val 1099746"/>
                <a:gd name="adj2" fmla="val 20177"/>
              </a:avLst>
            </a:prstGeom>
            <a:solidFill>
              <a:schemeClr val="tx1">
                <a:lumMod val="10000"/>
                <a:lumOff val="9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a:extLst>
                <a:ext uri="{FF2B5EF4-FFF2-40B4-BE49-F238E27FC236}">
                  <a16:creationId xmlns:a16="http://schemas.microsoft.com/office/drawing/2014/main" id="{F6C31712-2D3B-ACB1-0DEE-E905169A74C9}"/>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62624" y="1538861"/>
              <a:ext cx="457200" cy="457200"/>
            </a:xfrm>
            <a:prstGeom prst="rect">
              <a:avLst/>
            </a:prstGeom>
          </p:spPr>
        </p:pic>
      </p:grpSp>
      <p:grpSp>
        <p:nvGrpSpPr>
          <p:cNvPr id="17" name="Group 16">
            <a:extLst>
              <a:ext uri="{FF2B5EF4-FFF2-40B4-BE49-F238E27FC236}">
                <a16:creationId xmlns:a16="http://schemas.microsoft.com/office/drawing/2014/main" id="{A5EBC01F-A6D8-7475-6883-A4C22B24AFF1}"/>
              </a:ext>
            </a:extLst>
          </p:cNvPr>
          <p:cNvGrpSpPr/>
          <p:nvPr userDrawn="1"/>
        </p:nvGrpSpPr>
        <p:grpSpPr>
          <a:xfrm>
            <a:off x="883068" y="2893148"/>
            <a:ext cx="10246308" cy="862311"/>
            <a:chOff x="883070" y="1267117"/>
            <a:chExt cx="10246308" cy="862311"/>
          </a:xfrm>
        </p:grpSpPr>
        <p:sp>
          <p:nvSpPr>
            <p:cNvPr id="18" name="Rectangle 17">
              <a:extLst>
                <a:ext uri="{FF2B5EF4-FFF2-40B4-BE49-F238E27FC236}">
                  <a16:creationId xmlns:a16="http://schemas.microsoft.com/office/drawing/2014/main" id="{FC33A199-0B36-E870-40B2-E1969E2C9278}"/>
                </a:ext>
              </a:extLst>
            </p:cNvPr>
            <p:cNvSpPr/>
            <p:nvPr/>
          </p:nvSpPr>
          <p:spPr>
            <a:xfrm>
              <a:off x="998972" y="1405495"/>
              <a:ext cx="2356837" cy="723932"/>
            </a:xfrm>
            <a:prstGeom prst="rect">
              <a:avLst/>
            </a:prstGeom>
            <a:solidFill>
              <a:schemeClr val="accent1">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L-Shape 18">
              <a:extLst>
                <a:ext uri="{FF2B5EF4-FFF2-40B4-BE49-F238E27FC236}">
                  <a16:creationId xmlns:a16="http://schemas.microsoft.com/office/drawing/2014/main" id="{036DF6DB-CBF5-027F-5912-82459C912E68}"/>
                </a:ext>
              </a:extLst>
            </p:cNvPr>
            <p:cNvSpPr/>
            <p:nvPr/>
          </p:nvSpPr>
          <p:spPr>
            <a:xfrm rot="5400000" flipV="1">
              <a:off x="5575068" y="-3424881"/>
              <a:ext cx="862311" cy="10246308"/>
            </a:xfrm>
            <a:prstGeom prst="corner">
              <a:avLst>
                <a:gd name="adj1" fmla="val 1099746"/>
                <a:gd name="adj2" fmla="val 20177"/>
              </a:avLst>
            </a:prstGeom>
            <a:solidFill>
              <a:schemeClr val="accent1">
                <a:lumMod val="20000"/>
                <a:lumOff val="8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a:extLst>
                <a:ext uri="{FF2B5EF4-FFF2-40B4-BE49-F238E27FC236}">
                  <a16:creationId xmlns:a16="http://schemas.microsoft.com/office/drawing/2014/main" id="{4195AA65-789D-8038-52CB-71B0C8A70723}"/>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62624" y="1538861"/>
              <a:ext cx="457200" cy="457200"/>
            </a:xfrm>
            <a:prstGeom prst="rect">
              <a:avLst/>
            </a:prstGeom>
          </p:spPr>
        </p:pic>
      </p:grpSp>
      <p:grpSp>
        <p:nvGrpSpPr>
          <p:cNvPr id="22" name="Group 21">
            <a:extLst>
              <a:ext uri="{FF2B5EF4-FFF2-40B4-BE49-F238E27FC236}">
                <a16:creationId xmlns:a16="http://schemas.microsoft.com/office/drawing/2014/main" id="{D950E769-A310-0E54-BC88-9D7349E2790E}"/>
              </a:ext>
            </a:extLst>
          </p:cNvPr>
          <p:cNvGrpSpPr/>
          <p:nvPr userDrawn="1"/>
        </p:nvGrpSpPr>
        <p:grpSpPr>
          <a:xfrm>
            <a:off x="883068" y="4733610"/>
            <a:ext cx="10246308" cy="862311"/>
            <a:chOff x="883070" y="1267117"/>
            <a:chExt cx="10246308" cy="862311"/>
          </a:xfrm>
        </p:grpSpPr>
        <p:sp>
          <p:nvSpPr>
            <p:cNvPr id="23" name="Rectangle 22">
              <a:extLst>
                <a:ext uri="{FF2B5EF4-FFF2-40B4-BE49-F238E27FC236}">
                  <a16:creationId xmlns:a16="http://schemas.microsoft.com/office/drawing/2014/main" id="{C2360F92-D5E2-7E51-4CA5-BC3033A5FD46}"/>
                </a:ext>
              </a:extLst>
            </p:cNvPr>
            <p:cNvSpPr/>
            <p:nvPr/>
          </p:nvSpPr>
          <p:spPr>
            <a:xfrm>
              <a:off x="998972" y="1405495"/>
              <a:ext cx="2356837" cy="723932"/>
            </a:xfrm>
            <a:prstGeom prst="rect">
              <a:avLst/>
            </a:prstGeom>
            <a:solidFill>
              <a:schemeClr val="accent1">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L-Shape 23">
              <a:extLst>
                <a:ext uri="{FF2B5EF4-FFF2-40B4-BE49-F238E27FC236}">
                  <a16:creationId xmlns:a16="http://schemas.microsoft.com/office/drawing/2014/main" id="{B9450C18-AE0A-E5F4-38BB-1E733E094B02}"/>
                </a:ext>
              </a:extLst>
            </p:cNvPr>
            <p:cNvSpPr/>
            <p:nvPr/>
          </p:nvSpPr>
          <p:spPr>
            <a:xfrm rot="5400000" flipV="1">
              <a:off x="5575068" y="-3424881"/>
              <a:ext cx="862311" cy="10246308"/>
            </a:xfrm>
            <a:prstGeom prst="corner">
              <a:avLst>
                <a:gd name="adj1" fmla="val 1099746"/>
                <a:gd name="adj2" fmla="val 20177"/>
              </a:avLst>
            </a:prstGeom>
            <a:solidFill>
              <a:schemeClr val="accent1">
                <a:lumMod val="20000"/>
                <a:lumOff val="8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a:extLst>
                <a:ext uri="{FF2B5EF4-FFF2-40B4-BE49-F238E27FC236}">
                  <a16:creationId xmlns:a16="http://schemas.microsoft.com/office/drawing/2014/main" id="{F0624D77-5724-9BDB-97C2-C008B38B0B0C}"/>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62624" y="1538861"/>
              <a:ext cx="457200" cy="457200"/>
            </a:xfrm>
            <a:prstGeom prst="rect">
              <a:avLst/>
            </a:prstGeom>
          </p:spPr>
        </p:pic>
      </p:grpSp>
      <p:grpSp>
        <p:nvGrpSpPr>
          <p:cNvPr id="27" name="Group 26">
            <a:extLst>
              <a:ext uri="{FF2B5EF4-FFF2-40B4-BE49-F238E27FC236}">
                <a16:creationId xmlns:a16="http://schemas.microsoft.com/office/drawing/2014/main" id="{ADE8E3AB-280F-7AD5-CAA0-2EFCBCBEFA30}"/>
              </a:ext>
            </a:extLst>
          </p:cNvPr>
          <p:cNvGrpSpPr/>
          <p:nvPr userDrawn="1"/>
        </p:nvGrpSpPr>
        <p:grpSpPr>
          <a:xfrm>
            <a:off x="883068" y="3813379"/>
            <a:ext cx="10246308" cy="862311"/>
            <a:chOff x="883070" y="1267117"/>
            <a:chExt cx="10246308" cy="862311"/>
          </a:xfrm>
        </p:grpSpPr>
        <p:sp>
          <p:nvSpPr>
            <p:cNvPr id="28" name="Rectangle 27">
              <a:extLst>
                <a:ext uri="{FF2B5EF4-FFF2-40B4-BE49-F238E27FC236}">
                  <a16:creationId xmlns:a16="http://schemas.microsoft.com/office/drawing/2014/main" id="{FA20C5BB-C49A-8C7A-A338-2A12A6125FB6}"/>
                </a:ext>
              </a:extLst>
            </p:cNvPr>
            <p:cNvSpPr/>
            <p:nvPr/>
          </p:nvSpPr>
          <p:spPr>
            <a:xfrm>
              <a:off x="998972" y="1405495"/>
              <a:ext cx="2356837" cy="723932"/>
            </a:xfrm>
            <a:prstGeom prst="rect">
              <a:avLst/>
            </a:prstGeom>
            <a:solidFill>
              <a:schemeClr val="tx1">
                <a:lumMod val="10000"/>
                <a:lumOff val="9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Shape 28">
              <a:extLst>
                <a:ext uri="{FF2B5EF4-FFF2-40B4-BE49-F238E27FC236}">
                  <a16:creationId xmlns:a16="http://schemas.microsoft.com/office/drawing/2014/main" id="{C181462A-08F8-51BB-E24C-9233532EF7B1}"/>
                </a:ext>
              </a:extLst>
            </p:cNvPr>
            <p:cNvSpPr/>
            <p:nvPr/>
          </p:nvSpPr>
          <p:spPr>
            <a:xfrm rot="5400000" flipV="1">
              <a:off x="5575068" y="-3424881"/>
              <a:ext cx="862311" cy="10246308"/>
            </a:xfrm>
            <a:prstGeom prst="corner">
              <a:avLst>
                <a:gd name="adj1" fmla="val 1099746"/>
                <a:gd name="adj2" fmla="val 20177"/>
              </a:avLst>
            </a:prstGeom>
            <a:solidFill>
              <a:schemeClr val="tx1">
                <a:lumMod val="10000"/>
                <a:lumOff val="9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4A9B7BA2-75C6-6531-9ECD-9F23B4E67857}"/>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62624" y="1538861"/>
              <a:ext cx="457200" cy="457200"/>
            </a:xfrm>
            <a:prstGeom prst="rect">
              <a:avLst/>
            </a:prstGeom>
          </p:spPr>
        </p:pic>
      </p:grpSp>
      <p:grpSp>
        <p:nvGrpSpPr>
          <p:cNvPr id="32" name="Group 31">
            <a:extLst>
              <a:ext uri="{FF2B5EF4-FFF2-40B4-BE49-F238E27FC236}">
                <a16:creationId xmlns:a16="http://schemas.microsoft.com/office/drawing/2014/main" id="{DC729693-DB83-C4AB-BC7F-F54B79612188}"/>
              </a:ext>
            </a:extLst>
          </p:cNvPr>
          <p:cNvGrpSpPr/>
          <p:nvPr userDrawn="1"/>
        </p:nvGrpSpPr>
        <p:grpSpPr>
          <a:xfrm>
            <a:off x="883068" y="5653839"/>
            <a:ext cx="10246308" cy="862311"/>
            <a:chOff x="883068" y="5653839"/>
            <a:chExt cx="10246308" cy="862311"/>
          </a:xfrm>
        </p:grpSpPr>
        <p:grpSp>
          <p:nvGrpSpPr>
            <p:cNvPr id="33" name="Group 32">
              <a:extLst>
                <a:ext uri="{FF2B5EF4-FFF2-40B4-BE49-F238E27FC236}">
                  <a16:creationId xmlns:a16="http://schemas.microsoft.com/office/drawing/2014/main" id="{291404C9-973F-15AD-8489-DEA4E1E19453}"/>
                </a:ext>
              </a:extLst>
            </p:cNvPr>
            <p:cNvGrpSpPr/>
            <p:nvPr/>
          </p:nvGrpSpPr>
          <p:grpSpPr>
            <a:xfrm>
              <a:off x="883068" y="5653839"/>
              <a:ext cx="10246308" cy="862311"/>
              <a:chOff x="883070" y="1267117"/>
              <a:chExt cx="10246308" cy="862311"/>
            </a:xfrm>
            <a:solidFill>
              <a:schemeClr val="tx1">
                <a:lumMod val="10000"/>
                <a:lumOff val="90000"/>
              </a:schemeClr>
            </a:solidFill>
          </p:grpSpPr>
          <p:sp>
            <p:nvSpPr>
              <p:cNvPr id="35" name="Rectangle 34">
                <a:extLst>
                  <a:ext uri="{FF2B5EF4-FFF2-40B4-BE49-F238E27FC236}">
                    <a16:creationId xmlns:a16="http://schemas.microsoft.com/office/drawing/2014/main" id="{D928CF6F-3AC6-6E2E-0CB5-A9AA9AC9DC9C}"/>
                  </a:ext>
                </a:extLst>
              </p:cNvPr>
              <p:cNvSpPr/>
              <p:nvPr/>
            </p:nvSpPr>
            <p:spPr>
              <a:xfrm>
                <a:off x="998972" y="1405495"/>
                <a:ext cx="2356837" cy="723932"/>
              </a:xfrm>
              <a:prstGeom prst="rect">
                <a:avLst/>
              </a:prstGeom>
              <a:solidFill>
                <a:schemeClr val="tx1">
                  <a:lumMod val="10000"/>
                  <a:lumOff val="9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L-Shape 35">
                <a:extLst>
                  <a:ext uri="{FF2B5EF4-FFF2-40B4-BE49-F238E27FC236}">
                    <a16:creationId xmlns:a16="http://schemas.microsoft.com/office/drawing/2014/main" id="{F70F104E-DC1D-A6F2-D6F3-3590888CE546}"/>
                  </a:ext>
                </a:extLst>
              </p:cNvPr>
              <p:cNvSpPr/>
              <p:nvPr/>
            </p:nvSpPr>
            <p:spPr>
              <a:xfrm rot="5400000" flipV="1">
                <a:off x="5575068" y="-3424881"/>
                <a:ext cx="862311" cy="10246308"/>
              </a:xfrm>
              <a:prstGeom prst="corner">
                <a:avLst>
                  <a:gd name="adj1" fmla="val 1099746"/>
                  <a:gd name="adj2" fmla="val 20177"/>
                </a:avLst>
              </a:prstGeom>
              <a:solidFill>
                <a:schemeClr val="tx1">
                  <a:lumMod val="10000"/>
                  <a:lumOff val="9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Graphic 37">
                <a:extLst>
                  <a:ext uri="{FF2B5EF4-FFF2-40B4-BE49-F238E27FC236}">
                    <a16:creationId xmlns:a16="http://schemas.microsoft.com/office/drawing/2014/main" id="{3ADC64E0-50DD-3AF2-8F97-FE34C8EDACCC}"/>
                  </a:ext>
                </a:extLst>
              </p:cNvPr>
              <p:cNvPicPr>
                <a:picLocks noChangeAspect="1"/>
              </p:cNvPicPr>
              <p:nvPr/>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62624" y="1538861"/>
                <a:ext cx="457200" cy="457200"/>
              </a:xfrm>
              <a:prstGeom prst="rect">
                <a:avLst/>
              </a:prstGeom>
            </p:spPr>
          </p:pic>
        </p:grpSp>
        <p:pic>
          <p:nvPicPr>
            <p:cNvPr id="34" name="Graphic 33">
              <a:extLst>
                <a:ext uri="{FF2B5EF4-FFF2-40B4-BE49-F238E27FC236}">
                  <a16:creationId xmlns:a16="http://schemas.microsoft.com/office/drawing/2014/main" id="{C7DAB741-2AA6-0DAF-C375-7AD9A721A267}"/>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62622" y="5925583"/>
              <a:ext cx="457200" cy="457200"/>
            </a:xfrm>
            <a:prstGeom prst="rect">
              <a:avLst/>
            </a:prstGeom>
          </p:spPr>
        </p:pic>
      </p:grpSp>
      <p:sp>
        <p:nvSpPr>
          <p:cNvPr id="40" name="Content Placeholder 39">
            <a:extLst>
              <a:ext uri="{FF2B5EF4-FFF2-40B4-BE49-F238E27FC236}">
                <a16:creationId xmlns:a16="http://schemas.microsoft.com/office/drawing/2014/main" id="{BBD7770A-4B8F-066F-4F88-ADD695C1470A}"/>
              </a:ext>
            </a:extLst>
          </p:cNvPr>
          <p:cNvSpPr>
            <a:spLocks noGrp="1"/>
          </p:cNvSpPr>
          <p:nvPr>
            <p:ph sz="quarter" idx="10" hasCustomPrompt="1"/>
          </p:nvPr>
        </p:nvSpPr>
        <p:spPr>
          <a:xfrm>
            <a:off x="1840827" y="1115975"/>
            <a:ext cx="9109075" cy="723931"/>
          </a:xfrm>
          <a:prstGeom prst="rect">
            <a:avLst/>
          </a:prstGeom>
        </p:spPr>
        <p:txBody>
          <a:bodyPr/>
          <a:lstStyle>
            <a:lvl1pPr marL="0" indent="0">
              <a:buNone/>
              <a:defRPr sz="2000" b="1"/>
            </a:lvl1pPr>
            <a:lvl2pPr marL="0" indent="0">
              <a:buNone/>
              <a:defRPr sz="1800">
                <a:solidFill>
                  <a:schemeClr val="tx2">
                    <a:lumMod val="75000"/>
                  </a:schemeClr>
                </a:solidFill>
              </a:defRPr>
            </a:lvl2pPr>
          </a:lstStyle>
          <a:p>
            <a:pPr lvl="0"/>
            <a:r>
              <a:rPr lang="en-US"/>
              <a:t>Document/Website name</a:t>
            </a:r>
          </a:p>
          <a:p>
            <a:pPr lvl="1"/>
            <a:r>
              <a:rPr lang="en-US"/>
              <a:t>Web Address</a:t>
            </a:r>
          </a:p>
        </p:txBody>
      </p:sp>
      <p:sp>
        <p:nvSpPr>
          <p:cNvPr id="41" name="Content Placeholder 39">
            <a:extLst>
              <a:ext uri="{FF2B5EF4-FFF2-40B4-BE49-F238E27FC236}">
                <a16:creationId xmlns:a16="http://schemas.microsoft.com/office/drawing/2014/main" id="{FD65F858-6EAB-F2D5-B699-944F7710A42F}"/>
              </a:ext>
            </a:extLst>
          </p:cNvPr>
          <p:cNvSpPr>
            <a:spLocks noGrp="1"/>
          </p:cNvSpPr>
          <p:nvPr>
            <p:ph sz="quarter" idx="11" hasCustomPrompt="1"/>
          </p:nvPr>
        </p:nvSpPr>
        <p:spPr>
          <a:xfrm>
            <a:off x="1840827" y="2043350"/>
            <a:ext cx="9109075" cy="723931"/>
          </a:xfrm>
          <a:prstGeom prst="rect">
            <a:avLst/>
          </a:prstGeom>
        </p:spPr>
        <p:txBody>
          <a:bodyPr/>
          <a:lstStyle>
            <a:lvl1pPr marL="0" indent="0">
              <a:buNone/>
              <a:defRPr sz="2000" b="1"/>
            </a:lvl1pPr>
            <a:lvl2pPr marL="0" indent="0">
              <a:buNone/>
              <a:defRPr sz="1800">
                <a:solidFill>
                  <a:schemeClr val="tx2">
                    <a:lumMod val="75000"/>
                  </a:schemeClr>
                </a:solidFill>
              </a:defRPr>
            </a:lvl2pPr>
          </a:lstStyle>
          <a:p>
            <a:pPr lvl="0"/>
            <a:r>
              <a:rPr lang="en-US"/>
              <a:t>Document/Website name</a:t>
            </a:r>
          </a:p>
          <a:p>
            <a:pPr lvl="1"/>
            <a:r>
              <a:rPr lang="en-US"/>
              <a:t>Web Address</a:t>
            </a:r>
          </a:p>
        </p:txBody>
      </p:sp>
      <p:sp>
        <p:nvSpPr>
          <p:cNvPr id="42" name="Content Placeholder 39">
            <a:extLst>
              <a:ext uri="{FF2B5EF4-FFF2-40B4-BE49-F238E27FC236}">
                <a16:creationId xmlns:a16="http://schemas.microsoft.com/office/drawing/2014/main" id="{C21A113B-24C5-7FCB-EB59-1083B60C42A2}"/>
              </a:ext>
            </a:extLst>
          </p:cNvPr>
          <p:cNvSpPr>
            <a:spLocks noGrp="1"/>
          </p:cNvSpPr>
          <p:nvPr>
            <p:ph sz="quarter" idx="12" hasCustomPrompt="1"/>
          </p:nvPr>
        </p:nvSpPr>
        <p:spPr>
          <a:xfrm>
            <a:off x="1840826" y="2962338"/>
            <a:ext cx="9109075" cy="723931"/>
          </a:xfrm>
          <a:prstGeom prst="rect">
            <a:avLst/>
          </a:prstGeom>
        </p:spPr>
        <p:txBody>
          <a:bodyPr/>
          <a:lstStyle>
            <a:lvl1pPr marL="0" indent="0">
              <a:buNone/>
              <a:defRPr sz="2000" b="1"/>
            </a:lvl1pPr>
            <a:lvl2pPr marL="0" indent="0">
              <a:buNone/>
              <a:defRPr sz="1800">
                <a:solidFill>
                  <a:schemeClr val="tx2">
                    <a:lumMod val="75000"/>
                  </a:schemeClr>
                </a:solidFill>
              </a:defRPr>
            </a:lvl2pPr>
          </a:lstStyle>
          <a:p>
            <a:pPr lvl="0"/>
            <a:r>
              <a:rPr lang="en-US"/>
              <a:t>Document/Website name</a:t>
            </a:r>
          </a:p>
          <a:p>
            <a:pPr lvl="1"/>
            <a:r>
              <a:rPr lang="en-US"/>
              <a:t>Web Address</a:t>
            </a:r>
          </a:p>
        </p:txBody>
      </p:sp>
      <p:sp>
        <p:nvSpPr>
          <p:cNvPr id="43" name="Content Placeholder 39">
            <a:extLst>
              <a:ext uri="{FF2B5EF4-FFF2-40B4-BE49-F238E27FC236}">
                <a16:creationId xmlns:a16="http://schemas.microsoft.com/office/drawing/2014/main" id="{DEAB7B17-E531-081B-D7C8-5F91066D568A}"/>
              </a:ext>
            </a:extLst>
          </p:cNvPr>
          <p:cNvSpPr>
            <a:spLocks noGrp="1"/>
          </p:cNvSpPr>
          <p:nvPr>
            <p:ph sz="quarter" idx="13" hasCustomPrompt="1"/>
          </p:nvPr>
        </p:nvSpPr>
        <p:spPr>
          <a:xfrm>
            <a:off x="1840825" y="3882569"/>
            <a:ext cx="9109075" cy="723931"/>
          </a:xfrm>
          <a:prstGeom prst="rect">
            <a:avLst/>
          </a:prstGeom>
        </p:spPr>
        <p:txBody>
          <a:bodyPr/>
          <a:lstStyle>
            <a:lvl1pPr marL="0" indent="0">
              <a:buNone/>
              <a:defRPr sz="2000" b="1"/>
            </a:lvl1pPr>
            <a:lvl2pPr marL="0" indent="0">
              <a:buNone/>
              <a:defRPr sz="1800">
                <a:solidFill>
                  <a:schemeClr val="tx2">
                    <a:lumMod val="75000"/>
                  </a:schemeClr>
                </a:solidFill>
              </a:defRPr>
            </a:lvl2pPr>
          </a:lstStyle>
          <a:p>
            <a:pPr lvl="0"/>
            <a:r>
              <a:rPr lang="en-US"/>
              <a:t>Document/Website name</a:t>
            </a:r>
          </a:p>
          <a:p>
            <a:pPr lvl="1"/>
            <a:r>
              <a:rPr lang="en-US"/>
              <a:t>Web Address</a:t>
            </a:r>
          </a:p>
        </p:txBody>
      </p:sp>
      <p:sp>
        <p:nvSpPr>
          <p:cNvPr id="44" name="Content Placeholder 39">
            <a:extLst>
              <a:ext uri="{FF2B5EF4-FFF2-40B4-BE49-F238E27FC236}">
                <a16:creationId xmlns:a16="http://schemas.microsoft.com/office/drawing/2014/main" id="{6B32C23A-B712-47E0-4EF7-210C88A6143F}"/>
              </a:ext>
            </a:extLst>
          </p:cNvPr>
          <p:cNvSpPr>
            <a:spLocks noGrp="1"/>
          </p:cNvSpPr>
          <p:nvPr>
            <p:ph sz="quarter" idx="14" hasCustomPrompt="1"/>
          </p:nvPr>
        </p:nvSpPr>
        <p:spPr>
          <a:xfrm>
            <a:off x="1840824" y="4802800"/>
            <a:ext cx="9109075" cy="723931"/>
          </a:xfrm>
          <a:prstGeom prst="rect">
            <a:avLst/>
          </a:prstGeom>
        </p:spPr>
        <p:txBody>
          <a:bodyPr/>
          <a:lstStyle>
            <a:lvl1pPr marL="0" indent="0">
              <a:buNone/>
              <a:defRPr sz="2000" b="1"/>
            </a:lvl1pPr>
            <a:lvl2pPr marL="0" indent="0">
              <a:buNone/>
              <a:defRPr sz="1800">
                <a:solidFill>
                  <a:schemeClr val="tx2">
                    <a:lumMod val="75000"/>
                  </a:schemeClr>
                </a:solidFill>
              </a:defRPr>
            </a:lvl2pPr>
          </a:lstStyle>
          <a:p>
            <a:pPr lvl="0"/>
            <a:r>
              <a:rPr lang="en-US"/>
              <a:t>Document/Website name</a:t>
            </a:r>
          </a:p>
          <a:p>
            <a:pPr lvl="1"/>
            <a:r>
              <a:rPr lang="en-US"/>
              <a:t>Web Address</a:t>
            </a:r>
          </a:p>
        </p:txBody>
      </p:sp>
      <p:sp>
        <p:nvSpPr>
          <p:cNvPr id="45" name="Content Placeholder 39">
            <a:extLst>
              <a:ext uri="{FF2B5EF4-FFF2-40B4-BE49-F238E27FC236}">
                <a16:creationId xmlns:a16="http://schemas.microsoft.com/office/drawing/2014/main" id="{6E916229-B034-93C5-74F0-24C9DA43CC7E}"/>
              </a:ext>
            </a:extLst>
          </p:cNvPr>
          <p:cNvSpPr>
            <a:spLocks noGrp="1"/>
          </p:cNvSpPr>
          <p:nvPr>
            <p:ph sz="quarter" idx="15" hasCustomPrompt="1"/>
          </p:nvPr>
        </p:nvSpPr>
        <p:spPr>
          <a:xfrm>
            <a:off x="1840824" y="5723029"/>
            <a:ext cx="9109075" cy="723931"/>
          </a:xfrm>
          <a:prstGeom prst="rect">
            <a:avLst/>
          </a:prstGeom>
        </p:spPr>
        <p:txBody>
          <a:bodyPr/>
          <a:lstStyle>
            <a:lvl1pPr marL="0" indent="0">
              <a:buNone/>
              <a:defRPr sz="2000" b="1"/>
            </a:lvl1pPr>
            <a:lvl2pPr marL="0" indent="0">
              <a:buNone/>
              <a:defRPr sz="1800">
                <a:solidFill>
                  <a:schemeClr val="tx2">
                    <a:lumMod val="75000"/>
                  </a:schemeClr>
                </a:solidFill>
              </a:defRPr>
            </a:lvl2pPr>
          </a:lstStyle>
          <a:p>
            <a:pPr lvl="0"/>
            <a:r>
              <a:rPr lang="en-US"/>
              <a:t>Document/Website name</a:t>
            </a:r>
          </a:p>
          <a:p>
            <a:pPr lvl="1"/>
            <a:r>
              <a:rPr lang="en-US"/>
              <a:t>Web Address</a:t>
            </a:r>
          </a:p>
        </p:txBody>
      </p:sp>
    </p:spTree>
    <p:extLst>
      <p:ext uri="{BB962C8B-B14F-4D97-AF65-F5344CB8AC3E}">
        <p14:creationId xmlns:p14="http://schemas.microsoft.com/office/powerpoint/2010/main" val="30501429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29837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C5336749-CC42-3DC3-6660-2ABE249D7D6B}"/>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20503109">
            <a:off x="1271655" y="859669"/>
            <a:ext cx="1280160" cy="1280160"/>
          </a:xfrm>
          <a:prstGeom prst="rect">
            <a:avLst/>
          </a:prstGeom>
        </p:spPr>
      </p:pic>
      <p:pic>
        <p:nvPicPr>
          <p:cNvPr id="16" name="Graphic 15">
            <a:extLst>
              <a:ext uri="{FF2B5EF4-FFF2-40B4-BE49-F238E27FC236}">
                <a16:creationId xmlns:a16="http://schemas.microsoft.com/office/drawing/2014/main" id="{887C910C-A601-591A-BD75-D1997E55A532}"/>
              </a:ext>
            </a:extLst>
          </p:cNvPr>
          <p:cNvPicPr>
            <a:picLocks noChangeAspect="1"/>
          </p:cNvPicPr>
          <p:nvPr userDrawn="1"/>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454535" y="2487473"/>
            <a:ext cx="457200" cy="457200"/>
          </a:xfrm>
          <a:prstGeom prst="rect">
            <a:avLst/>
          </a:prstGeom>
        </p:spPr>
      </p:pic>
      <p:pic>
        <p:nvPicPr>
          <p:cNvPr id="17" name="Graphic 16">
            <a:extLst>
              <a:ext uri="{FF2B5EF4-FFF2-40B4-BE49-F238E27FC236}">
                <a16:creationId xmlns:a16="http://schemas.microsoft.com/office/drawing/2014/main" id="{83CA6462-645E-F01C-AF4B-A18A40591CAB}"/>
              </a:ext>
            </a:extLst>
          </p:cNvPr>
          <p:cNvPicPr>
            <a:picLocks noChangeAspect="1"/>
          </p:cNvPicPr>
          <p:nvPr userDrawn="1"/>
        </p:nvPicPr>
        <p: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49299" y="4038240"/>
            <a:ext cx="2632709" cy="2632709"/>
          </a:xfrm>
          <a:prstGeom prst="rect">
            <a:avLst/>
          </a:prstGeom>
        </p:spPr>
      </p:pic>
      <p:pic>
        <p:nvPicPr>
          <p:cNvPr id="18" name="Graphic 17">
            <a:extLst>
              <a:ext uri="{FF2B5EF4-FFF2-40B4-BE49-F238E27FC236}">
                <a16:creationId xmlns:a16="http://schemas.microsoft.com/office/drawing/2014/main" id="{B0FA4887-6A7D-9F28-4055-44940EEAC0F3}"/>
              </a:ext>
            </a:extLst>
          </p:cNvPr>
          <p:cNvPicPr>
            <a:picLocks noChangeAspect="1"/>
          </p:cNvPicPr>
          <p:nvPr userDrawn="1"/>
        </p:nvPicPr>
        <p:blipFill>
          <a:blip r:embed="rId8" cstate="hq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8073812">
            <a:off x="3112848" y="2582142"/>
            <a:ext cx="365760" cy="365760"/>
          </a:xfrm>
          <a:prstGeom prst="rect">
            <a:avLst/>
          </a:prstGeom>
        </p:spPr>
      </p:pic>
      <p:pic>
        <p:nvPicPr>
          <p:cNvPr id="19" name="Graphic 18">
            <a:extLst>
              <a:ext uri="{FF2B5EF4-FFF2-40B4-BE49-F238E27FC236}">
                <a16:creationId xmlns:a16="http://schemas.microsoft.com/office/drawing/2014/main" id="{206AC1AF-1AD5-5858-B4AF-65D9B3A45F68}"/>
              </a:ext>
            </a:extLst>
          </p:cNvPr>
          <p:cNvPicPr>
            <a:picLocks noChangeAspect="1"/>
          </p:cNvPicPr>
          <p:nvPr userDrawn="1"/>
        </p:nvPicPr>
        <p:blipFill>
          <a:blip r:embed="rId10" cstate="hq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809994" y="3036113"/>
            <a:ext cx="2834640" cy="2834640"/>
          </a:xfrm>
          <a:prstGeom prst="rect">
            <a:avLst/>
          </a:prstGeom>
        </p:spPr>
      </p:pic>
      <p:pic>
        <p:nvPicPr>
          <p:cNvPr id="20" name="Graphic 19">
            <a:extLst>
              <a:ext uri="{FF2B5EF4-FFF2-40B4-BE49-F238E27FC236}">
                <a16:creationId xmlns:a16="http://schemas.microsoft.com/office/drawing/2014/main" id="{663FA8EA-6BEC-E8BA-8963-8B0DAF814372}"/>
              </a:ext>
            </a:extLst>
          </p:cNvPr>
          <p:cNvPicPr>
            <a:picLocks noChangeAspect="1"/>
          </p:cNvPicPr>
          <p:nvPr userDrawn="1"/>
        </p:nvPicPr>
        <p:blipFill>
          <a:blip r:embed="rId12" cstate="hq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226437" y="2396033"/>
            <a:ext cx="640080" cy="640080"/>
          </a:xfrm>
          <a:prstGeom prst="rect">
            <a:avLst/>
          </a:prstGeom>
        </p:spPr>
      </p:pic>
      <p:pic>
        <p:nvPicPr>
          <p:cNvPr id="21" name="Graphic 20">
            <a:extLst>
              <a:ext uri="{FF2B5EF4-FFF2-40B4-BE49-F238E27FC236}">
                <a16:creationId xmlns:a16="http://schemas.microsoft.com/office/drawing/2014/main" id="{7F029A76-0678-405D-4006-33EF21FEF29D}"/>
              </a:ext>
            </a:extLst>
          </p:cNvPr>
          <p:cNvPicPr>
            <a:picLocks/>
          </p:cNvPicPr>
          <p:nvPr userDrawn="1"/>
        </p:nvPicPr>
        <p:blipFill>
          <a:blip r:embed="rId14" cstate="hqprint">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970528" y="1186093"/>
            <a:ext cx="822960" cy="822960"/>
          </a:xfrm>
          <a:prstGeom prst="rect">
            <a:avLst/>
          </a:prstGeom>
        </p:spPr>
      </p:pic>
      <p:sp>
        <p:nvSpPr>
          <p:cNvPr id="22" name="Freeform 21">
            <a:extLst>
              <a:ext uri="{FF2B5EF4-FFF2-40B4-BE49-F238E27FC236}">
                <a16:creationId xmlns:a16="http://schemas.microsoft.com/office/drawing/2014/main" id="{43B7760C-96B3-AE3E-4220-60068395D32D}"/>
              </a:ext>
            </a:extLst>
          </p:cNvPr>
          <p:cNvSpPr/>
          <p:nvPr userDrawn="1"/>
        </p:nvSpPr>
        <p:spPr>
          <a:xfrm>
            <a:off x="7897073" y="4729538"/>
            <a:ext cx="1527208" cy="1250110"/>
          </a:xfrm>
          <a:custGeom>
            <a:avLst/>
            <a:gdLst>
              <a:gd name="connsiteX0" fmla="*/ 1516875 w 1547182"/>
              <a:gd name="connsiteY0" fmla="*/ 641858 h 1417129"/>
              <a:gd name="connsiteX1" fmla="*/ 808215 w 1547182"/>
              <a:gd name="connsiteY1" fmla="*/ 21780 h 1417129"/>
              <a:gd name="connsiteX2" fmla="*/ 713257 w 1547182"/>
              <a:gd name="connsiteY2" fmla="*/ 7782 h 1417129"/>
              <a:gd name="connsiteX3" fmla="*/ 661343 w 1547182"/>
              <a:gd name="connsiteY3" fmla="*/ 88392 h 1417129"/>
              <a:gd name="connsiteX4" fmla="*/ 661343 w 1547182"/>
              <a:gd name="connsiteY4" fmla="*/ 354139 h 1417129"/>
              <a:gd name="connsiteX5" fmla="*/ 472487 w 1547182"/>
              <a:gd name="connsiteY5" fmla="*/ 354139 h 1417129"/>
              <a:gd name="connsiteX6" fmla="*/ 0 w 1547182"/>
              <a:gd name="connsiteY6" fmla="*/ 1062800 h 1417129"/>
              <a:gd name="connsiteX7" fmla="*/ 661345 w 1547182"/>
              <a:gd name="connsiteY7" fmla="*/ 1062800 h 1417129"/>
              <a:gd name="connsiteX8" fmla="*/ 661345 w 1547182"/>
              <a:gd name="connsiteY8" fmla="*/ 1328547 h 1417129"/>
              <a:gd name="connsiteX9" fmla="*/ 713259 w 1547182"/>
              <a:gd name="connsiteY9" fmla="*/ 1409157 h 1417129"/>
              <a:gd name="connsiteX10" fmla="*/ 749928 w 1547182"/>
              <a:gd name="connsiteY10" fmla="*/ 1417130 h 1417129"/>
              <a:gd name="connsiteX11" fmla="*/ 808217 w 1547182"/>
              <a:gd name="connsiteY11" fmla="*/ 1395159 h 1417129"/>
              <a:gd name="connsiteX12" fmla="*/ 1516875 w 1547182"/>
              <a:gd name="connsiteY12" fmla="*/ 775081 h 1417129"/>
              <a:gd name="connsiteX13" fmla="*/ 1547182 w 1547182"/>
              <a:gd name="connsiteY13" fmla="*/ 708470 h 1417129"/>
              <a:gd name="connsiteX14" fmla="*/ 1516875 w 1547182"/>
              <a:gd name="connsiteY14" fmla="*/ 641858 h 141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182" h="1417129">
                <a:moveTo>
                  <a:pt x="1516875" y="641858"/>
                </a:moveTo>
                <a:lnTo>
                  <a:pt x="808215" y="21780"/>
                </a:lnTo>
                <a:cubicBezTo>
                  <a:pt x="782176" y="-902"/>
                  <a:pt x="745147" y="-6391"/>
                  <a:pt x="713257" y="7782"/>
                </a:cubicBezTo>
                <a:cubicBezTo>
                  <a:pt x="681542" y="22130"/>
                  <a:pt x="661343" y="53670"/>
                  <a:pt x="661343" y="88392"/>
                </a:cubicBezTo>
                <a:lnTo>
                  <a:pt x="661343" y="354139"/>
                </a:lnTo>
                <a:lnTo>
                  <a:pt x="472487" y="354139"/>
                </a:lnTo>
                <a:lnTo>
                  <a:pt x="0" y="1062800"/>
                </a:lnTo>
                <a:lnTo>
                  <a:pt x="661345" y="1062800"/>
                </a:lnTo>
                <a:lnTo>
                  <a:pt x="661345" y="1328547"/>
                </a:lnTo>
                <a:cubicBezTo>
                  <a:pt x="661345" y="1363269"/>
                  <a:pt x="681544" y="1394809"/>
                  <a:pt x="713259" y="1409157"/>
                </a:cubicBezTo>
                <a:cubicBezTo>
                  <a:pt x="724950" y="1414472"/>
                  <a:pt x="737526" y="1417130"/>
                  <a:pt x="749928" y="1417130"/>
                </a:cubicBezTo>
                <a:cubicBezTo>
                  <a:pt x="771013" y="1417130"/>
                  <a:pt x="791736" y="1409693"/>
                  <a:pt x="808217" y="1395159"/>
                </a:cubicBezTo>
                <a:lnTo>
                  <a:pt x="1516875" y="775081"/>
                </a:lnTo>
                <a:cubicBezTo>
                  <a:pt x="1536198" y="758251"/>
                  <a:pt x="1547182" y="733984"/>
                  <a:pt x="1547182" y="708470"/>
                </a:cubicBezTo>
                <a:cubicBezTo>
                  <a:pt x="1547182" y="682955"/>
                  <a:pt x="1536198" y="658688"/>
                  <a:pt x="1516875" y="641858"/>
                </a:cubicBezTo>
                <a:close/>
              </a:path>
            </a:pathLst>
          </a:custGeom>
          <a:solidFill>
            <a:schemeClr val="accent1">
              <a:lumMod val="75000"/>
            </a:schemeClr>
          </a:solidFill>
          <a:ln w="2357" cap="flat">
            <a:noFill/>
            <a:prstDash val="solid"/>
            <a:miter/>
          </a:ln>
        </p:spPr>
        <p:txBody>
          <a:bodyPr rtlCol="0" anchor="ctr"/>
          <a:lstStyle/>
          <a:p>
            <a:endParaRPr lang="en-US"/>
          </a:p>
        </p:txBody>
      </p:sp>
      <p:pic>
        <p:nvPicPr>
          <p:cNvPr id="23" name="Graphic 22">
            <a:extLst>
              <a:ext uri="{FF2B5EF4-FFF2-40B4-BE49-F238E27FC236}">
                <a16:creationId xmlns:a16="http://schemas.microsoft.com/office/drawing/2014/main" id="{E6662BD1-C1ED-4E77-00D7-1A3816902788}"/>
              </a:ext>
            </a:extLst>
          </p:cNvPr>
          <p:cNvPicPr>
            <a:picLocks noChangeAspect="1"/>
          </p:cNvPicPr>
          <p:nvPr userDrawn="1"/>
        </p:nvPicPr>
        <p:blipFill>
          <a:blip r:embed="rId16" cstate="hq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225935" y="3172299"/>
            <a:ext cx="914400" cy="914400"/>
          </a:xfrm>
          <a:prstGeom prst="rect">
            <a:avLst/>
          </a:prstGeom>
        </p:spPr>
      </p:pic>
      <p:pic>
        <p:nvPicPr>
          <p:cNvPr id="24" name="Graphic 23">
            <a:extLst>
              <a:ext uri="{FF2B5EF4-FFF2-40B4-BE49-F238E27FC236}">
                <a16:creationId xmlns:a16="http://schemas.microsoft.com/office/drawing/2014/main" id="{22C368F3-FACC-85D5-C33B-831138FE077E}"/>
              </a:ext>
            </a:extLst>
          </p:cNvPr>
          <p:cNvPicPr>
            <a:picLocks noChangeAspect="1"/>
          </p:cNvPicPr>
          <p:nvPr userDrawn="1"/>
        </p:nvPicPr>
        <p:blipFill>
          <a:blip r:embed="rId18" cstate="hqprint">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3050753" y="4542248"/>
            <a:ext cx="1624691" cy="1624691"/>
          </a:xfrm>
          <a:prstGeom prst="rect">
            <a:avLst/>
          </a:prstGeom>
        </p:spPr>
      </p:pic>
      <p:pic>
        <p:nvPicPr>
          <p:cNvPr id="25" name="Graphic 24">
            <a:extLst>
              <a:ext uri="{FF2B5EF4-FFF2-40B4-BE49-F238E27FC236}">
                <a16:creationId xmlns:a16="http://schemas.microsoft.com/office/drawing/2014/main" id="{700F99E0-7813-8FA4-9A37-3DCD871B0D7A}"/>
              </a:ext>
            </a:extLst>
          </p:cNvPr>
          <p:cNvPicPr>
            <a:picLocks noChangeAspect="1"/>
          </p:cNvPicPr>
          <p:nvPr userDrawn="1"/>
        </p:nvPicPr>
        <p:blipFill>
          <a:blip r:embed="rId20" cstate="hqprint">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3634498" y="2506398"/>
            <a:ext cx="457200" cy="457200"/>
          </a:xfrm>
          <a:prstGeom prst="rect">
            <a:avLst/>
          </a:prstGeom>
        </p:spPr>
      </p:pic>
      <p:pic>
        <p:nvPicPr>
          <p:cNvPr id="26" name="Graphic 25" descr="Badge 4 with solid fill">
            <a:extLst>
              <a:ext uri="{FF2B5EF4-FFF2-40B4-BE49-F238E27FC236}">
                <a16:creationId xmlns:a16="http://schemas.microsoft.com/office/drawing/2014/main" id="{A57F23D9-E290-AB31-AE22-8EA5065CD4ED}"/>
              </a:ext>
            </a:extLst>
          </p:cNvPr>
          <p:cNvPicPr>
            <a:picLocks noChangeAspect="1"/>
          </p:cNvPicPr>
          <p:nvPr userDrawn="1"/>
        </p:nvPicPr>
        <p:blipFill>
          <a:blip r:embed="rId22">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7571577" y="2715099"/>
            <a:ext cx="457200" cy="457200"/>
          </a:xfrm>
          <a:prstGeom prst="rect">
            <a:avLst/>
          </a:prstGeom>
        </p:spPr>
      </p:pic>
      <p:pic>
        <p:nvPicPr>
          <p:cNvPr id="27" name="Graphic 26" descr="Badge 3 with solid fill">
            <a:extLst>
              <a:ext uri="{FF2B5EF4-FFF2-40B4-BE49-F238E27FC236}">
                <a16:creationId xmlns:a16="http://schemas.microsoft.com/office/drawing/2014/main" id="{5689E907-63D3-A09D-2955-742DB5D147A5}"/>
              </a:ext>
            </a:extLst>
          </p:cNvPr>
          <p:cNvPicPr>
            <a:picLocks noChangeAspect="1"/>
          </p:cNvPicPr>
          <p:nvPr userDrawn="1"/>
        </p:nvPicPr>
        <p:blipFill>
          <a:blip r:embed="rId24">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7571577" y="2264987"/>
            <a:ext cx="457200" cy="457200"/>
          </a:xfrm>
          <a:prstGeom prst="rect">
            <a:avLst/>
          </a:prstGeom>
        </p:spPr>
      </p:pic>
      <p:pic>
        <p:nvPicPr>
          <p:cNvPr id="28" name="Graphic 27" descr="Badge with solid fill">
            <a:extLst>
              <a:ext uri="{FF2B5EF4-FFF2-40B4-BE49-F238E27FC236}">
                <a16:creationId xmlns:a16="http://schemas.microsoft.com/office/drawing/2014/main" id="{0325904A-F253-5D76-C0CC-A03A175DD3A2}"/>
              </a:ext>
            </a:extLst>
          </p:cNvPr>
          <p:cNvPicPr>
            <a:picLocks noChangeAspect="1"/>
          </p:cNvPicPr>
          <p:nvPr userDrawn="1"/>
        </p:nvPicPr>
        <p:blipFill>
          <a:blip r:embed="rId26">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7571577" y="1814874"/>
            <a:ext cx="457200" cy="457200"/>
          </a:xfrm>
          <a:prstGeom prst="rect">
            <a:avLst/>
          </a:prstGeom>
        </p:spPr>
      </p:pic>
      <p:pic>
        <p:nvPicPr>
          <p:cNvPr id="29" name="Graphic 28" descr="Badge 1 with solid fill">
            <a:extLst>
              <a:ext uri="{FF2B5EF4-FFF2-40B4-BE49-F238E27FC236}">
                <a16:creationId xmlns:a16="http://schemas.microsoft.com/office/drawing/2014/main" id="{AF68B351-B1BF-CA7A-605F-EF174608578E}"/>
              </a:ext>
            </a:extLst>
          </p:cNvPr>
          <p:cNvPicPr>
            <a:picLocks noChangeAspect="1"/>
          </p:cNvPicPr>
          <p:nvPr userDrawn="1"/>
        </p:nvPicPr>
        <p:blipFill>
          <a:blip r:embed="rId28">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7571577" y="1364761"/>
            <a:ext cx="457200" cy="457200"/>
          </a:xfrm>
          <a:prstGeom prst="rect">
            <a:avLst/>
          </a:prstGeom>
        </p:spPr>
      </p:pic>
    </p:spTree>
    <p:extLst>
      <p:ext uri="{BB962C8B-B14F-4D97-AF65-F5344CB8AC3E}">
        <p14:creationId xmlns:p14="http://schemas.microsoft.com/office/powerpoint/2010/main" val="10175096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pic>
        <p:nvPicPr>
          <p:cNvPr id="2" name="Picture 1" descr="A brick driveway leading to a row of houses&#10;&#10;Description automatically generated">
            <a:extLst>
              <a:ext uri="{FF2B5EF4-FFF2-40B4-BE49-F238E27FC236}">
                <a16:creationId xmlns:a16="http://schemas.microsoft.com/office/drawing/2014/main" id="{6FF07609-6B6B-CEDC-1DE1-A30F6414E2F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216512" y="2713512"/>
            <a:ext cx="2999985" cy="2003990"/>
          </a:xfrm>
          <a:prstGeom prst="rect">
            <a:avLst/>
          </a:prstGeom>
        </p:spPr>
      </p:pic>
      <p:pic>
        <p:nvPicPr>
          <p:cNvPr id="3" name="Picture 2" descr="A brick building with many windows&#10;&#10;Description automatically generated">
            <a:extLst>
              <a:ext uri="{FF2B5EF4-FFF2-40B4-BE49-F238E27FC236}">
                <a16:creationId xmlns:a16="http://schemas.microsoft.com/office/drawing/2014/main" id="{76EDEE37-F3DC-1577-34AE-07470A03A61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02601" y="4829174"/>
            <a:ext cx="2991008" cy="2844448"/>
          </a:xfrm>
          <a:prstGeom prst="rect">
            <a:avLst/>
          </a:prstGeom>
        </p:spPr>
      </p:pic>
      <p:pic>
        <p:nvPicPr>
          <p:cNvPr id="5" name="Picture 4" descr="A brick building with laundry from the balcony&#10;&#10;Description automatically generated">
            <a:extLst>
              <a:ext uri="{FF2B5EF4-FFF2-40B4-BE49-F238E27FC236}">
                <a16:creationId xmlns:a16="http://schemas.microsoft.com/office/drawing/2014/main" id="{D3E3AD44-B469-A787-CADB-03F2F8C53A5E}"/>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339403" y="594622"/>
            <a:ext cx="2999985" cy="2000990"/>
          </a:xfrm>
          <a:prstGeom prst="rect">
            <a:avLst/>
          </a:prstGeom>
        </p:spPr>
      </p:pic>
      <p:pic>
        <p:nvPicPr>
          <p:cNvPr id="6" name="Picture 5" descr="A building with a green gate&#10;&#10;Description automatically generated">
            <a:extLst>
              <a:ext uri="{FF2B5EF4-FFF2-40B4-BE49-F238E27FC236}">
                <a16:creationId xmlns:a16="http://schemas.microsoft.com/office/drawing/2014/main" id="{60C6F03C-86F4-5445-3012-9A59D98E9E5E}"/>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221002" y="600851"/>
            <a:ext cx="2999985" cy="2000990"/>
          </a:xfrm>
          <a:prstGeom prst="rect">
            <a:avLst/>
          </a:prstGeom>
        </p:spPr>
      </p:pic>
      <p:pic>
        <p:nvPicPr>
          <p:cNvPr id="7" name="Picture 6" descr="A brick building with a porch&#10;&#10;Description automatically generated">
            <a:extLst>
              <a:ext uri="{FF2B5EF4-FFF2-40B4-BE49-F238E27FC236}">
                <a16:creationId xmlns:a16="http://schemas.microsoft.com/office/drawing/2014/main" id="{B56BD156-0A36-83D9-4C21-03D575CF6330}"/>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4216511" y="4829173"/>
            <a:ext cx="2999985" cy="2000990"/>
          </a:xfrm>
          <a:prstGeom prst="rect">
            <a:avLst/>
          </a:prstGeom>
        </p:spPr>
      </p:pic>
      <p:pic>
        <p:nvPicPr>
          <p:cNvPr id="8" name="Picture 7" descr="A row of houses with grass&#10;&#10;Description automatically generated">
            <a:extLst>
              <a:ext uri="{FF2B5EF4-FFF2-40B4-BE49-F238E27FC236}">
                <a16:creationId xmlns:a16="http://schemas.microsoft.com/office/drawing/2014/main" id="{84BAA6E1-F732-76C2-996D-EEB2137FB7D4}"/>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1102601" y="2713512"/>
            <a:ext cx="2999985" cy="2000990"/>
          </a:xfrm>
          <a:prstGeom prst="rect">
            <a:avLst/>
          </a:prstGeom>
        </p:spPr>
      </p:pic>
      <p:pic>
        <p:nvPicPr>
          <p:cNvPr id="9" name="Picture 8" descr="A high angle view of several buildings&#10;&#10;Description automatically generated">
            <a:extLst>
              <a:ext uri="{FF2B5EF4-FFF2-40B4-BE49-F238E27FC236}">
                <a16:creationId xmlns:a16="http://schemas.microsoft.com/office/drawing/2014/main" id="{EC7672B9-10BE-52DE-BDC4-3A33AB626076}"/>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7339400" y="4829173"/>
            <a:ext cx="2999987" cy="2249990"/>
          </a:xfrm>
          <a:prstGeom prst="rect">
            <a:avLst/>
          </a:prstGeom>
        </p:spPr>
      </p:pic>
      <p:pic>
        <p:nvPicPr>
          <p:cNvPr id="10" name="Picture 9" descr="A building with grass and trees&#10;&#10;Description automatically generated">
            <a:extLst>
              <a:ext uri="{FF2B5EF4-FFF2-40B4-BE49-F238E27FC236}">
                <a16:creationId xmlns:a16="http://schemas.microsoft.com/office/drawing/2014/main" id="{2033E63E-B4EC-4AA5-0639-2CC543DFF772}"/>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017534" y="2720669"/>
            <a:ext cx="3006209" cy="2008148"/>
          </a:xfrm>
          <a:prstGeom prst="rect">
            <a:avLst/>
          </a:prstGeom>
        </p:spPr>
      </p:pic>
      <p:pic>
        <p:nvPicPr>
          <p:cNvPr id="12" name="Picture 11" descr="A low angle view of a building&#10;&#10;Description automatically generated">
            <a:extLst>
              <a:ext uri="{FF2B5EF4-FFF2-40B4-BE49-F238E27FC236}">
                <a16:creationId xmlns:a16="http://schemas.microsoft.com/office/drawing/2014/main" id="{2F4EE77D-B91B-9F23-116B-E318F006859B}"/>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102601" y="594623"/>
            <a:ext cx="2999985" cy="2000990"/>
          </a:xfrm>
          <a:prstGeom prst="rect">
            <a:avLst/>
          </a:prstGeom>
        </p:spPr>
      </p:pic>
      <p:pic>
        <p:nvPicPr>
          <p:cNvPr id="13" name="Picture 12" descr="A close-up of a tall building&#10;&#10;Description automatically generated">
            <a:extLst>
              <a:ext uri="{FF2B5EF4-FFF2-40B4-BE49-F238E27FC236}">
                <a16:creationId xmlns:a16="http://schemas.microsoft.com/office/drawing/2014/main" id="{5AFD04B6-2305-5B83-6485-847C439F652A}"/>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7339403" y="2713512"/>
            <a:ext cx="2999985" cy="2000990"/>
          </a:xfrm>
          <a:prstGeom prst="rect">
            <a:avLst/>
          </a:prstGeom>
        </p:spPr>
      </p:pic>
      <p:pic>
        <p:nvPicPr>
          <p:cNvPr id="15" name="Picture 14" descr="A tall building with many windows&#10;&#10;Description automatically generated">
            <a:extLst>
              <a:ext uri="{FF2B5EF4-FFF2-40B4-BE49-F238E27FC236}">
                <a16:creationId xmlns:a16="http://schemas.microsoft.com/office/drawing/2014/main" id="{47964C01-FF7D-FFEF-DAE8-56C6EDC490D2}"/>
              </a:ext>
            </a:extLst>
          </p:cNvPr>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2017533" y="594622"/>
            <a:ext cx="3001718" cy="2008149"/>
          </a:xfrm>
          <a:prstGeom prst="rect">
            <a:avLst/>
          </a:prstGeom>
        </p:spPr>
      </p:pic>
      <p:pic>
        <p:nvPicPr>
          <p:cNvPr id="16" name="Picture 15" descr="A row of brick buildings&#10;&#10;Description automatically generated">
            <a:extLst>
              <a:ext uri="{FF2B5EF4-FFF2-40B4-BE49-F238E27FC236}">
                <a16:creationId xmlns:a16="http://schemas.microsoft.com/office/drawing/2014/main" id="{8C7D0BB6-48BC-2C93-1C4C-7D0AB3CF86FD}"/>
              </a:ext>
            </a:extLst>
          </p:cNvPr>
          <p:cNvPicPr>
            <a:picLocks noChangeAspect="1"/>
          </p:cNvPicPr>
          <p:nvPr userDrawn="1"/>
        </p:nvPicPr>
        <p:blipFill>
          <a:blip r:embed="rId13" cstate="hqprint">
            <a:extLst>
              <a:ext uri="{28A0092B-C50C-407E-A947-70E740481C1C}">
                <a14:useLocalDpi xmlns:a14="http://schemas.microsoft.com/office/drawing/2010/main"/>
              </a:ext>
            </a:extLst>
          </a:blip>
          <a:stretch>
            <a:fillRect/>
          </a:stretch>
        </p:blipFill>
        <p:spPr>
          <a:xfrm>
            <a:off x="-2017533" y="4846715"/>
            <a:ext cx="3001718" cy="2000990"/>
          </a:xfrm>
          <a:prstGeom prst="rect">
            <a:avLst/>
          </a:prstGeom>
        </p:spPr>
      </p:pic>
      <p:pic>
        <p:nvPicPr>
          <p:cNvPr id="4" name="Picture 3" descr="A building with many windows&#10;&#10;Description automatically generated">
            <a:extLst>
              <a:ext uri="{FF2B5EF4-FFF2-40B4-BE49-F238E27FC236}">
                <a16:creationId xmlns:a16="http://schemas.microsoft.com/office/drawing/2014/main" id="{BAF66985-49ED-1B62-3DB6-81AC2E89EDBF}"/>
              </a:ext>
            </a:extLst>
          </p:cNvPr>
          <p:cNvPicPr>
            <a:picLocks noChangeAspect="1"/>
          </p:cNvPicPr>
          <p:nvPr userDrawn="1"/>
        </p:nvPicPr>
        <p:blipFill rotWithShape="1">
          <a:blip r:embed="rId14" cstate="hqprint">
            <a:extLst>
              <a:ext uri="{28A0092B-C50C-407E-A947-70E740481C1C}">
                <a14:useLocalDpi xmlns:a14="http://schemas.microsoft.com/office/drawing/2010/main"/>
              </a:ext>
            </a:extLst>
          </a:blip>
          <a:srcRect/>
          <a:stretch/>
        </p:blipFill>
        <p:spPr>
          <a:xfrm flipH="1">
            <a:off x="10457803" y="594622"/>
            <a:ext cx="3585789" cy="2008149"/>
          </a:xfrm>
          <a:prstGeom prst="rect">
            <a:avLst/>
          </a:prstGeom>
        </p:spPr>
      </p:pic>
      <p:pic>
        <p:nvPicPr>
          <p:cNvPr id="11" name="Picture 10">
            <a:extLst>
              <a:ext uri="{FF2B5EF4-FFF2-40B4-BE49-F238E27FC236}">
                <a16:creationId xmlns:a16="http://schemas.microsoft.com/office/drawing/2014/main" id="{43E07519-C31C-47FA-C22C-0E103D35A693}"/>
              </a:ext>
            </a:extLst>
          </p:cNvPr>
          <p:cNvPicPr>
            <a:picLocks noChangeAspect="1"/>
          </p:cNvPicPr>
          <p:nvPr userDrawn="1"/>
        </p:nvPicPr>
        <p:blipFill rotWithShape="1">
          <a:blip r:embed="rId15" cstate="hqprint">
            <a:extLst>
              <a:ext uri="{28A0092B-C50C-407E-A947-70E740481C1C}">
                <a14:useLocalDpi xmlns:a14="http://schemas.microsoft.com/office/drawing/2010/main"/>
              </a:ext>
            </a:extLst>
          </a:blip>
          <a:srcRect/>
          <a:stretch/>
        </p:blipFill>
        <p:spPr>
          <a:xfrm>
            <a:off x="10457803" y="2713513"/>
            <a:ext cx="3585789" cy="2017006"/>
          </a:xfrm>
          <a:prstGeom prst="rect">
            <a:avLst/>
          </a:prstGeom>
        </p:spPr>
      </p:pic>
      <p:pic>
        <p:nvPicPr>
          <p:cNvPr id="14" name="Picture 13" descr="A group of tall buildings&#10;&#10;Description automatically generated">
            <a:extLst>
              <a:ext uri="{FF2B5EF4-FFF2-40B4-BE49-F238E27FC236}">
                <a16:creationId xmlns:a16="http://schemas.microsoft.com/office/drawing/2014/main" id="{4F3376D6-CFC2-B0C8-2E6F-A251D4C6B53F}"/>
              </a:ext>
            </a:extLst>
          </p:cNvPr>
          <p:cNvPicPr>
            <a:picLocks noChangeAspect="1"/>
          </p:cNvPicPr>
          <p:nvPr userDrawn="1"/>
        </p:nvPicPr>
        <p:blipFill rotWithShape="1">
          <a:blip r:embed="rId16" cstate="hqprint">
            <a:extLst>
              <a:ext uri="{28A0092B-C50C-407E-A947-70E740481C1C}">
                <a14:useLocalDpi xmlns:a14="http://schemas.microsoft.com/office/drawing/2010/main"/>
              </a:ext>
            </a:extLst>
          </a:blip>
          <a:srcRect/>
          <a:stretch/>
        </p:blipFill>
        <p:spPr>
          <a:xfrm>
            <a:off x="10457803" y="4841260"/>
            <a:ext cx="3587371" cy="2017005"/>
          </a:xfrm>
          <a:prstGeom prst="rect">
            <a:avLst/>
          </a:prstGeom>
        </p:spPr>
      </p:pic>
    </p:spTree>
    <p:extLst>
      <p:ext uri="{BB962C8B-B14F-4D97-AF65-F5344CB8AC3E}">
        <p14:creationId xmlns:p14="http://schemas.microsoft.com/office/powerpoint/2010/main" val="511415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715D400-3E27-CC6B-33DC-08563748DD5B}"/>
              </a:ext>
            </a:extLst>
          </p:cNvPr>
          <p:cNvSpPr>
            <a:spLocks noGrp="1"/>
          </p:cNvSpPr>
          <p:nvPr>
            <p:ph type="sldNum" sz="quarter" idx="12"/>
          </p:nvPr>
        </p:nvSpPr>
        <p:spPr>
          <a:xfrm>
            <a:off x="11500338" y="0"/>
            <a:ext cx="489172" cy="476382"/>
          </a:xfrm>
          <a:prstGeom prst="rect">
            <a:avLst/>
          </a:prstGeom>
        </p:spPr>
        <p:txBody>
          <a:bodyPr/>
          <a:lstStyle>
            <a:lvl1pPr>
              <a:defRPr>
                <a:latin typeface="Lato" panose="020F0502020204030203" pitchFamily="34" charset="0"/>
                <a:ea typeface="Tahoma" panose="020B0604030504040204" pitchFamily="34" charset="0"/>
                <a:cs typeface="Tahoma" panose="020B0604030504040204" pitchFamily="34" charset="0"/>
              </a:defRPr>
            </a:lvl1pPr>
          </a:lstStyle>
          <a:p>
            <a:fld id="{96B1BED0-4220-434B-B3E5-5BC8DDDF5BE5}" type="slidenum">
              <a:rPr lang="en-US" smtClean="0"/>
              <a:pPr/>
              <a:t>‹#›</a:t>
            </a:fld>
            <a:endParaRPr lang="en-US"/>
          </a:p>
        </p:txBody>
      </p:sp>
      <p:sp>
        <p:nvSpPr>
          <p:cNvPr id="2" name="Rectangle 1">
            <a:extLst>
              <a:ext uri="{FF2B5EF4-FFF2-40B4-BE49-F238E27FC236}">
                <a16:creationId xmlns:a16="http://schemas.microsoft.com/office/drawing/2014/main" id="{47630943-A2D0-D227-3E22-28040A04CF28}"/>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7" name="Rectangle 6">
            <a:extLst>
              <a:ext uri="{FF2B5EF4-FFF2-40B4-BE49-F238E27FC236}">
                <a16:creationId xmlns:a16="http://schemas.microsoft.com/office/drawing/2014/main" id="{79981090-9F74-7F45-07FA-7BDD9A15C127}"/>
              </a:ext>
            </a:extLst>
          </p:cNvPr>
          <p:cNvSpPr/>
          <p:nvPr userDrawn="1"/>
        </p:nvSpPr>
        <p:spPr>
          <a:xfrm>
            <a:off x="4035372" y="5155593"/>
            <a:ext cx="1378039" cy="914400"/>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r>
              <a:rPr lang="en-US">
                <a:solidFill>
                  <a:srgbClr val="1B2326"/>
                </a:solidFill>
                <a:latin typeface="Lato" panose="020F0502020204030203" pitchFamily="34" charset="0"/>
                <a:ea typeface="Tahoma" panose="020B0604030504040204" pitchFamily="34" charset="0"/>
                <a:cs typeface="Tahoma" panose="020B0604030504040204" pitchFamily="34" charset="0"/>
              </a:rPr>
              <a:t>#F2F2F2</a:t>
            </a:r>
          </a:p>
        </p:txBody>
      </p:sp>
      <p:sp>
        <p:nvSpPr>
          <p:cNvPr id="8" name="Rectangle 7">
            <a:extLst>
              <a:ext uri="{FF2B5EF4-FFF2-40B4-BE49-F238E27FC236}">
                <a16:creationId xmlns:a16="http://schemas.microsoft.com/office/drawing/2014/main" id="{DDED13D7-DA99-E533-F1BC-76F2027F33D6}"/>
              </a:ext>
            </a:extLst>
          </p:cNvPr>
          <p:cNvSpPr/>
          <p:nvPr userDrawn="1"/>
        </p:nvSpPr>
        <p:spPr>
          <a:xfrm>
            <a:off x="5542205" y="5160087"/>
            <a:ext cx="1378039" cy="914400"/>
          </a:xfrm>
          <a:prstGeom prst="rect">
            <a:avLst/>
          </a:prstGeom>
          <a:solidFill>
            <a:srgbClr val="1B23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r>
              <a:rPr lang="en-US">
                <a:solidFill>
                  <a:srgbClr val="F2F2F2"/>
                </a:solidFill>
                <a:latin typeface="Lato" panose="020F0502020204030203" pitchFamily="34" charset="0"/>
                <a:ea typeface="Tahoma" panose="020B0604030504040204" pitchFamily="34" charset="0"/>
                <a:cs typeface="Tahoma" panose="020B0604030504040204" pitchFamily="34" charset="0"/>
              </a:rPr>
              <a:t>#1B2326</a:t>
            </a:r>
          </a:p>
        </p:txBody>
      </p:sp>
      <p:sp>
        <p:nvSpPr>
          <p:cNvPr id="9" name="Rectangle 8">
            <a:extLst>
              <a:ext uri="{FF2B5EF4-FFF2-40B4-BE49-F238E27FC236}">
                <a16:creationId xmlns:a16="http://schemas.microsoft.com/office/drawing/2014/main" id="{482010BE-29CD-2C24-EE22-67F3F701639B}"/>
              </a:ext>
            </a:extLst>
          </p:cNvPr>
          <p:cNvSpPr/>
          <p:nvPr userDrawn="1"/>
        </p:nvSpPr>
        <p:spPr>
          <a:xfrm>
            <a:off x="1262549" y="990912"/>
            <a:ext cx="2786126" cy="914400"/>
          </a:xfrm>
          <a:prstGeom prst="rect">
            <a:avLst/>
          </a:prstGeom>
          <a:solidFill>
            <a:srgbClr val="319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r>
              <a:rPr lang="en-US">
                <a:solidFill>
                  <a:srgbClr val="1B2326"/>
                </a:solidFill>
                <a:latin typeface="Lato" panose="020F0502020204030203" pitchFamily="34" charset="0"/>
                <a:ea typeface="Tahoma" panose="020B0604030504040204" pitchFamily="34" charset="0"/>
                <a:cs typeface="Tahoma" panose="020B0604030504040204" pitchFamily="34" charset="0"/>
              </a:rPr>
              <a:t>#3191CF</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F2F2F2"/>
                </a:solidFill>
                <a:latin typeface="Lato" panose="020F0502020204030203" pitchFamily="34" charset="0"/>
                <a:ea typeface="Tahoma" panose="020B0604030504040204" pitchFamily="34" charset="0"/>
                <a:cs typeface="Tahoma" panose="020B0604030504040204" pitchFamily="34" charset="0"/>
              </a:rPr>
              <a:t>#3191CF</a:t>
            </a:r>
          </a:p>
        </p:txBody>
      </p:sp>
      <p:sp>
        <p:nvSpPr>
          <p:cNvPr id="10" name="Rectangle 9">
            <a:extLst>
              <a:ext uri="{FF2B5EF4-FFF2-40B4-BE49-F238E27FC236}">
                <a16:creationId xmlns:a16="http://schemas.microsoft.com/office/drawing/2014/main" id="{A9E03CFD-E4C4-13C2-886D-555982756015}"/>
              </a:ext>
            </a:extLst>
          </p:cNvPr>
          <p:cNvSpPr/>
          <p:nvPr userDrawn="1"/>
        </p:nvSpPr>
        <p:spPr>
          <a:xfrm>
            <a:off x="7797118" y="994559"/>
            <a:ext cx="2786126" cy="914400"/>
          </a:xfrm>
          <a:prstGeom prst="rect">
            <a:avLst/>
          </a:prstGeom>
          <a:solidFill>
            <a:srgbClr val="CFCD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r>
              <a:rPr lang="en-US">
                <a:solidFill>
                  <a:srgbClr val="05031B"/>
                </a:solidFill>
                <a:latin typeface="Lato" panose="020F0502020204030203" pitchFamily="34" charset="0"/>
                <a:ea typeface="Tahoma" panose="020B0604030504040204" pitchFamily="34" charset="0"/>
                <a:cs typeface="Tahoma" panose="020B0604030504040204" pitchFamily="34" charset="0"/>
              </a:rPr>
              <a:t>#CFCD1D</a:t>
            </a:r>
          </a:p>
        </p:txBody>
      </p:sp>
      <p:sp>
        <p:nvSpPr>
          <p:cNvPr id="12" name="TextBox 11">
            <a:extLst>
              <a:ext uri="{FF2B5EF4-FFF2-40B4-BE49-F238E27FC236}">
                <a16:creationId xmlns:a16="http://schemas.microsoft.com/office/drawing/2014/main" id="{69F629A5-4CA6-9CAC-B192-D5F7CF556C18}"/>
              </a:ext>
            </a:extLst>
          </p:cNvPr>
          <p:cNvSpPr txBox="1"/>
          <p:nvPr userDrawn="1"/>
        </p:nvSpPr>
        <p:spPr>
          <a:xfrm>
            <a:off x="1249250" y="587712"/>
            <a:ext cx="2786122" cy="369332"/>
          </a:xfrm>
          <a:prstGeom prst="rect">
            <a:avLst/>
          </a:prstGeom>
          <a:noFill/>
        </p:spPr>
        <p:txBody>
          <a:bodyPr wrap="square" rtlCol="0">
            <a:spAutoFit/>
          </a:bodyPr>
          <a:lstStyle/>
          <a:p>
            <a:r>
              <a:rPr lang="en-US">
                <a:latin typeface="Lato" panose="020F0502020204030203" pitchFamily="34" charset="0"/>
                <a:ea typeface="Tahoma" panose="020B0604030504040204" pitchFamily="34" charset="0"/>
                <a:cs typeface="Tahoma" panose="020B0604030504040204" pitchFamily="34" charset="0"/>
              </a:rPr>
              <a:t>Main Color </a:t>
            </a:r>
          </a:p>
        </p:txBody>
      </p:sp>
      <p:sp>
        <p:nvSpPr>
          <p:cNvPr id="13" name="Rectangle 12">
            <a:extLst>
              <a:ext uri="{FF2B5EF4-FFF2-40B4-BE49-F238E27FC236}">
                <a16:creationId xmlns:a16="http://schemas.microsoft.com/office/drawing/2014/main" id="{3AF2636C-6982-9909-E4E6-590F21216938}"/>
              </a:ext>
            </a:extLst>
          </p:cNvPr>
          <p:cNvSpPr/>
          <p:nvPr userDrawn="1"/>
        </p:nvSpPr>
        <p:spPr>
          <a:xfrm>
            <a:off x="7797118" y="2162923"/>
            <a:ext cx="2786126" cy="9144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r>
              <a:rPr lang="en-US">
                <a:solidFill>
                  <a:schemeClr val="tx1"/>
                </a:solidFill>
                <a:latin typeface="Lato" panose="020F0502020204030203" pitchFamily="34" charset="0"/>
                <a:ea typeface="Tahoma" panose="020B0604030504040204" pitchFamily="34" charset="0"/>
                <a:cs typeface="Tahoma" panose="020B0604030504040204" pitchFamily="34" charset="0"/>
              </a:rPr>
              <a:t>#33A785</a:t>
            </a:r>
          </a:p>
        </p:txBody>
      </p:sp>
      <p:sp>
        <p:nvSpPr>
          <p:cNvPr id="14" name="TextBox 13">
            <a:extLst>
              <a:ext uri="{FF2B5EF4-FFF2-40B4-BE49-F238E27FC236}">
                <a16:creationId xmlns:a16="http://schemas.microsoft.com/office/drawing/2014/main" id="{8937ED78-D850-C760-14B1-2FDF674D58B4}"/>
              </a:ext>
            </a:extLst>
          </p:cNvPr>
          <p:cNvSpPr txBox="1"/>
          <p:nvPr userDrawn="1"/>
        </p:nvSpPr>
        <p:spPr>
          <a:xfrm>
            <a:off x="4035372" y="4601595"/>
            <a:ext cx="2884872" cy="553998"/>
          </a:xfrm>
          <a:prstGeom prst="rect">
            <a:avLst/>
          </a:prstGeom>
          <a:noFill/>
        </p:spPr>
        <p:txBody>
          <a:bodyPr wrap="square" rtlCol="0">
            <a:spAutoFit/>
          </a:bodyPr>
          <a:lstStyle/>
          <a:p>
            <a:r>
              <a:rPr lang="en-US">
                <a:latin typeface="Lato" panose="020F0502020204030203" pitchFamily="34" charset="0"/>
                <a:ea typeface="Tahoma" panose="020B0604030504040204" pitchFamily="34" charset="0"/>
                <a:cs typeface="Tahoma" panose="020B0604030504040204" pitchFamily="34" charset="0"/>
              </a:rPr>
              <a:t>Text &amp; Background Colors</a:t>
            </a:r>
          </a:p>
          <a:p>
            <a:r>
              <a:rPr lang="en-US" sz="1100">
                <a:latin typeface="Lato" panose="020F0502020204030203" pitchFamily="34" charset="0"/>
                <a:ea typeface="Tahoma" panose="020B0604030504040204" pitchFamily="34" charset="0"/>
                <a:cs typeface="Tahoma" panose="020B0604030504040204" pitchFamily="34" charset="0"/>
              </a:rPr>
              <a:t>to be used instead of pure black &amp; white </a:t>
            </a:r>
          </a:p>
        </p:txBody>
      </p:sp>
      <p:sp>
        <p:nvSpPr>
          <p:cNvPr id="15" name="Rectangle 14">
            <a:extLst>
              <a:ext uri="{FF2B5EF4-FFF2-40B4-BE49-F238E27FC236}">
                <a16:creationId xmlns:a16="http://schemas.microsoft.com/office/drawing/2014/main" id="{9A9B3817-8799-6259-8A40-B2315B124AE5}"/>
              </a:ext>
            </a:extLst>
          </p:cNvPr>
          <p:cNvSpPr/>
          <p:nvPr userDrawn="1"/>
        </p:nvSpPr>
        <p:spPr>
          <a:xfrm>
            <a:off x="1249246" y="5153432"/>
            <a:ext cx="1378039" cy="914400"/>
          </a:xfrm>
          <a:prstGeom prst="rect">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rgbClr val="1B2326"/>
                </a:solidFill>
                <a:latin typeface="Lato" panose="020F0502020204030203" pitchFamily="34" charset="0"/>
                <a:ea typeface="Tahoma" panose="020B0604030504040204" pitchFamily="34" charset="0"/>
                <a:cs typeface="Tahoma" panose="020B0604030504040204" pitchFamily="34" charset="0"/>
              </a:rPr>
              <a:t>#FF00FF</a:t>
            </a:r>
          </a:p>
        </p:txBody>
      </p:sp>
      <p:sp>
        <p:nvSpPr>
          <p:cNvPr id="16" name="TextBox 15">
            <a:extLst>
              <a:ext uri="{FF2B5EF4-FFF2-40B4-BE49-F238E27FC236}">
                <a16:creationId xmlns:a16="http://schemas.microsoft.com/office/drawing/2014/main" id="{FAF0393C-14BA-81E7-AEAB-7B3762716AEA}"/>
              </a:ext>
            </a:extLst>
          </p:cNvPr>
          <p:cNvSpPr txBox="1"/>
          <p:nvPr userDrawn="1"/>
        </p:nvSpPr>
        <p:spPr>
          <a:xfrm>
            <a:off x="1249245" y="4599434"/>
            <a:ext cx="1997807" cy="538609"/>
          </a:xfrm>
          <a:prstGeom prst="rect">
            <a:avLst/>
          </a:prstGeom>
          <a:noFill/>
        </p:spPr>
        <p:txBody>
          <a:bodyPr wrap="square" rtlCol="0">
            <a:spAutoFit/>
          </a:bodyPr>
          <a:lstStyle/>
          <a:p>
            <a:r>
              <a:rPr lang="en-US">
                <a:latin typeface="Lato" panose="020F0502020204030203" pitchFamily="34" charset="0"/>
                <a:ea typeface="Tahoma" panose="020B0604030504040204" pitchFamily="34" charset="0"/>
                <a:cs typeface="Tahoma" panose="020B0604030504040204" pitchFamily="34" charset="0"/>
              </a:rPr>
              <a:t>Highlight Color </a:t>
            </a:r>
            <a:br>
              <a:rPr lang="en-US">
                <a:latin typeface="Lato" panose="020F0502020204030203" pitchFamily="34" charset="0"/>
                <a:ea typeface="Tahoma" panose="020B0604030504040204" pitchFamily="34" charset="0"/>
                <a:cs typeface="Tahoma" panose="020B0604030504040204" pitchFamily="34" charset="0"/>
              </a:rPr>
            </a:br>
            <a:r>
              <a:rPr lang="en-US" sz="1100">
                <a:latin typeface="Lato" panose="020F0502020204030203" pitchFamily="34" charset="0"/>
                <a:ea typeface="Tahoma" panose="020B0604030504040204" pitchFamily="34" charset="0"/>
                <a:cs typeface="Tahoma" panose="020B0604030504040204" pitchFamily="34" charset="0"/>
              </a:rPr>
              <a:t>(to circle, add arrows, etc.)</a:t>
            </a:r>
            <a:endParaRPr lang="en-US">
              <a:latin typeface="Lato" panose="020F0502020204030203" pitchFamily="34" charset="0"/>
              <a:ea typeface="Tahoma" panose="020B0604030504040204" pitchFamily="34" charset="0"/>
              <a:cs typeface="Tahoma" panose="020B0604030504040204" pitchFamily="34" charset="0"/>
            </a:endParaRPr>
          </a:p>
        </p:txBody>
      </p:sp>
      <p:sp>
        <p:nvSpPr>
          <p:cNvPr id="17" name="TextBox 16">
            <a:extLst>
              <a:ext uri="{FF2B5EF4-FFF2-40B4-BE49-F238E27FC236}">
                <a16:creationId xmlns:a16="http://schemas.microsoft.com/office/drawing/2014/main" id="{29932C5C-99FC-7826-CA6F-3F37B5B52813}"/>
              </a:ext>
            </a:extLst>
          </p:cNvPr>
          <p:cNvSpPr txBox="1"/>
          <p:nvPr userDrawn="1"/>
        </p:nvSpPr>
        <p:spPr>
          <a:xfrm>
            <a:off x="7853966" y="4599433"/>
            <a:ext cx="3101650" cy="538609"/>
          </a:xfrm>
          <a:prstGeom prst="rect">
            <a:avLst/>
          </a:prstGeom>
          <a:noFill/>
        </p:spPr>
        <p:txBody>
          <a:bodyPr wrap="square" rtlCol="0">
            <a:spAutoFit/>
          </a:bodyPr>
          <a:lstStyle/>
          <a:p>
            <a:r>
              <a:rPr lang="en-US">
                <a:latin typeface="Lato" panose="020F0502020204030203" pitchFamily="34" charset="0"/>
                <a:ea typeface="Tahoma" panose="020B0604030504040204" pitchFamily="34" charset="0"/>
                <a:cs typeface="Tahoma" panose="020B0604030504040204" pitchFamily="34" charset="0"/>
              </a:rPr>
              <a:t>Correct/Incorrect Colors </a:t>
            </a:r>
            <a:br>
              <a:rPr lang="en-US">
                <a:latin typeface="Lato" panose="020F0502020204030203" pitchFamily="34" charset="0"/>
                <a:ea typeface="Tahoma" panose="020B0604030504040204" pitchFamily="34" charset="0"/>
                <a:cs typeface="Tahoma" panose="020B0604030504040204" pitchFamily="34" charset="0"/>
              </a:rPr>
            </a:br>
            <a:r>
              <a:rPr lang="en-US" sz="1100">
                <a:latin typeface="Lato" panose="020F0502020204030203" pitchFamily="34" charset="0"/>
                <a:ea typeface="Tahoma" panose="020B0604030504040204" pitchFamily="34" charset="0"/>
                <a:cs typeface="Tahoma" panose="020B0604030504040204" pitchFamily="34" charset="0"/>
              </a:rPr>
              <a:t>(if needed for knowledge checks, scenarios)</a:t>
            </a:r>
            <a:endParaRPr lang="en-US">
              <a:latin typeface="Lato" panose="020F0502020204030203" pitchFamily="34" charset="0"/>
              <a:ea typeface="Tahoma" panose="020B0604030504040204" pitchFamily="34" charset="0"/>
              <a:cs typeface="Tahoma" panose="020B0604030504040204" pitchFamily="34" charset="0"/>
            </a:endParaRPr>
          </a:p>
        </p:txBody>
      </p:sp>
      <p:sp>
        <p:nvSpPr>
          <p:cNvPr id="18" name="Rectangle 17">
            <a:extLst>
              <a:ext uri="{FF2B5EF4-FFF2-40B4-BE49-F238E27FC236}">
                <a16:creationId xmlns:a16="http://schemas.microsoft.com/office/drawing/2014/main" id="{6D2957DA-E145-AAC3-DC60-8FD632BF3728}"/>
              </a:ext>
            </a:extLst>
          </p:cNvPr>
          <p:cNvSpPr/>
          <p:nvPr userDrawn="1"/>
        </p:nvSpPr>
        <p:spPr>
          <a:xfrm>
            <a:off x="7853968" y="5160087"/>
            <a:ext cx="1378039" cy="9144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rgbClr val="1B2326"/>
                </a:solidFill>
                <a:latin typeface="Lato" panose="020F0502020204030203" pitchFamily="34" charset="0"/>
                <a:ea typeface="Tahoma" panose="020B0604030504040204" pitchFamily="34" charset="0"/>
                <a:cs typeface="Tahoma" panose="020B0604030504040204" pitchFamily="34" charset="0"/>
              </a:rPr>
              <a:t>#FF0000</a:t>
            </a:r>
          </a:p>
        </p:txBody>
      </p:sp>
      <p:sp>
        <p:nvSpPr>
          <p:cNvPr id="19" name="Rectangle 18">
            <a:extLst>
              <a:ext uri="{FF2B5EF4-FFF2-40B4-BE49-F238E27FC236}">
                <a16:creationId xmlns:a16="http://schemas.microsoft.com/office/drawing/2014/main" id="{18224DE5-9FA1-217F-8372-02A702464E9B}"/>
              </a:ext>
            </a:extLst>
          </p:cNvPr>
          <p:cNvSpPr/>
          <p:nvPr userDrawn="1"/>
        </p:nvSpPr>
        <p:spPr>
          <a:xfrm>
            <a:off x="9360801" y="5150232"/>
            <a:ext cx="1378039" cy="914400"/>
          </a:xfrm>
          <a:prstGeom prst="rect">
            <a:avLst/>
          </a:prstGeom>
          <a:solidFill>
            <a:srgbClr val="4CBB1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rgbClr val="1B2326"/>
                </a:solidFill>
                <a:latin typeface="Lato" panose="020F0502020204030203" pitchFamily="34" charset="0"/>
                <a:ea typeface="Tahoma" panose="020B0604030504040204" pitchFamily="34" charset="0"/>
                <a:cs typeface="Tahoma" panose="020B0604030504040204" pitchFamily="34" charset="0"/>
              </a:rPr>
              <a:t>#17C200</a:t>
            </a:r>
          </a:p>
        </p:txBody>
      </p:sp>
      <p:sp>
        <p:nvSpPr>
          <p:cNvPr id="20" name="Rectangle 19">
            <a:extLst>
              <a:ext uri="{FF2B5EF4-FFF2-40B4-BE49-F238E27FC236}">
                <a16:creationId xmlns:a16="http://schemas.microsoft.com/office/drawing/2014/main" id="{F58EF50A-3E6B-0065-7E7B-4AD3FE50F7EC}"/>
              </a:ext>
            </a:extLst>
          </p:cNvPr>
          <p:cNvSpPr/>
          <p:nvPr userDrawn="1"/>
        </p:nvSpPr>
        <p:spPr>
          <a:xfrm>
            <a:off x="4551605" y="990912"/>
            <a:ext cx="2786126" cy="914400"/>
          </a:xfrm>
          <a:prstGeom prst="rect">
            <a:avLst/>
          </a:prstGeom>
          <a:solidFill>
            <a:srgbClr val="1255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r>
              <a:rPr lang="en-US">
                <a:solidFill>
                  <a:srgbClr val="F2F2F2"/>
                </a:solidFill>
                <a:latin typeface="Lato" panose="020F0502020204030203" pitchFamily="34" charset="0"/>
                <a:ea typeface="Tahoma" panose="020B0604030504040204" pitchFamily="34" charset="0"/>
                <a:cs typeface="Tahoma" panose="020B0604030504040204" pitchFamily="34" charset="0"/>
              </a:rPr>
              <a:t>#125582</a:t>
            </a:r>
          </a:p>
        </p:txBody>
      </p:sp>
      <p:sp>
        <p:nvSpPr>
          <p:cNvPr id="21" name="Rectangle 20">
            <a:extLst>
              <a:ext uri="{FF2B5EF4-FFF2-40B4-BE49-F238E27FC236}">
                <a16:creationId xmlns:a16="http://schemas.microsoft.com/office/drawing/2014/main" id="{BA716ED9-0519-8C07-B60B-56631C59BEA9}"/>
              </a:ext>
            </a:extLst>
          </p:cNvPr>
          <p:cNvSpPr/>
          <p:nvPr userDrawn="1"/>
        </p:nvSpPr>
        <p:spPr>
          <a:xfrm>
            <a:off x="4551605" y="2161099"/>
            <a:ext cx="2786126" cy="914400"/>
          </a:xfrm>
          <a:prstGeom prst="rect">
            <a:avLst/>
          </a:prstGeom>
          <a:solidFill>
            <a:srgbClr val="CF47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p>
            <a:pPr algn="ctr"/>
            <a:r>
              <a:rPr lang="en-US">
                <a:solidFill>
                  <a:srgbClr val="1B2326"/>
                </a:solidFill>
                <a:latin typeface="Lato" panose="020F0502020204030203" pitchFamily="34" charset="0"/>
                <a:ea typeface="Tahoma" panose="020B0604030504040204" pitchFamily="34" charset="0"/>
                <a:cs typeface="Tahoma" panose="020B0604030504040204" pitchFamily="34" charset="0"/>
              </a:rPr>
              <a:t>#CF4746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FFFDF7"/>
                </a:solidFill>
                <a:latin typeface="Lato" panose="020F0502020204030203" pitchFamily="34" charset="0"/>
                <a:ea typeface="Tahoma" panose="020B0604030504040204" pitchFamily="34" charset="0"/>
                <a:cs typeface="Tahoma" panose="020B0604030504040204" pitchFamily="34" charset="0"/>
              </a:rPr>
              <a:t>#CF4746</a:t>
            </a:r>
          </a:p>
        </p:txBody>
      </p:sp>
      <p:sp>
        <p:nvSpPr>
          <p:cNvPr id="23" name="TextBox 22">
            <a:extLst>
              <a:ext uri="{FF2B5EF4-FFF2-40B4-BE49-F238E27FC236}">
                <a16:creationId xmlns:a16="http://schemas.microsoft.com/office/drawing/2014/main" id="{FFA18653-B69F-C28A-FC72-08852BC4CD7A}"/>
              </a:ext>
            </a:extLst>
          </p:cNvPr>
          <p:cNvSpPr txBox="1"/>
          <p:nvPr userDrawn="1"/>
        </p:nvSpPr>
        <p:spPr>
          <a:xfrm>
            <a:off x="4551605" y="587712"/>
            <a:ext cx="2786122" cy="369332"/>
          </a:xfrm>
          <a:prstGeom prst="rect">
            <a:avLst/>
          </a:prstGeom>
          <a:noFill/>
        </p:spPr>
        <p:txBody>
          <a:bodyPr wrap="square" rtlCol="0">
            <a:spAutoFit/>
          </a:bodyPr>
          <a:lstStyle/>
          <a:p>
            <a:r>
              <a:rPr lang="en-US">
                <a:latin typeface="Lato" panose="020F0502020204030203" pitchFamily="34" charset="0"/>
                <a:ea typeface="Tahoma" panose="020B0604030504040204" pitchFamily="34" charset="0"/>
                <a:cs typeface="Tahoma" panose="020B0604030504040204" pitchFamily="34" charset="0"/>
              </a:rPr>
              <a:t>Accent Colors </a:t>
            </a:r>
          </a:p>
        </p:txBody>
      </p:sp>
      <p:sp>
        <p:nvSpPr>
          <p:cNvPr id="24" name="TextBox 23">
            <a:extLst>
              <a:ext uri="{FF2B5EF4-FFF2-40B4-BE49-F238E27FC236}">
                <a16:creationId xmlns:a16="http://schemas.microsoft.com/office/drawing/2014/main" id="{60D3C92B-9D60-147D-ADF0-059AC48AC264}"/>
              </a:ext>
            </a:extLst>
          </p:cNvPr>
          <p:cNvSpPr txBox="1"/>
          <p:nvPr userDrawn="1"/>
        </p:nvSpPr>
        <p:spPr>
          <a:xfrm>
            <a:off x="1262549" y="2161099"/>
            <a:ext cx="2884873" cy="707886"/>
          </a:xfrm>
          <a:prstGeom prst="rect">
            <a:avLst/>
          </a:prstGeom>
          <a:noFill/>
          <a:ln>
            <a:noFill/>
          </a:ln>
        </p:spPr>
        <p:txBody>
          <a:bodyPr wrap="square" rtlCol="0">
            <a:spAutoFit/>
          </a:bodyPr>
          <a:lstStyle/>
          <a:p>
            <a:r>
              <a:rPr lang="en-US">
                <a:latin typeface="Lato" panose="020F0502020204030203" pitchFamily="34" charset="0"/>
                <a:ea typeface="Tahoma" panose="020B0604030504040204" pitchFamily="34" charset="0"/>
                <a:cs typeface="Tahoma" panose="020B0604030504040204" pitchFamily="34" charset="0"/>
              </a:rPr>
              <a:t>Font: Lato</a:t>
            </a:r>
          </a:p>
          <a:p>
            <a:r>
              <a:rPr lang="en-US" sz="1100">
                <a:latin typeface="Lato" panose="020F0502020204030203" pitchFamily="34" charset="0"/>
                <a:ea typeface="Tahoma" panose="020B0604030504040204" pitchFamily="34" charset="0"/>
                <a:cs typeface="Tahoma" panose="020B0604030504040204" pitchFamily="34" charset="0"/>
              </a:rPr>
              <a:t>Ideal size = 28</a:t>
            </a:r>
          </a:p>
          <a:p>
            <a:r>
              <a:rPr lang="en-US" sz="1100">
                <a:latin typeface="Lato" panose="020F0502020204030203" pitchFamily="34" charset="0"/>
                <a:ea typeface="Tahoma" panose="020B0604030504040204" pitchFamily="34" charset="0"/>
                <a:cs typeface="Tahoma" panose="020B0604030504040204" pitchFamily="34" charset="0"/>
              </a:rPr>
              <a:t>Minimum = 18</a:t>
            </a:r>
          </a:p>
        </p:txBody>
      </p:sp>
    </p:spTree>
    <p:extLst>
      <p:ext uri="{BB962C8B-B14F-4D97-AF65-F5344CB8AC3E}">
        <p14:creationId xmlns:p14="http://schemas.microsoft.com/office/powerpoint/2010/main" val="42876273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15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389530" y="1125537"/>
            <a:ext cx="11412939" cy="5332411"/>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30828445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3" descr="A tall building with many windows&#10;&#10;Description automatically generated">
            <a:extLst>
              <a:ext uri="{FF2B5EF4-FFF2-40B4-BE49-F238E27FC236}">
                <a16:creationId xmlns:a16="http://schemas.microsoft.com/office/drawing/2014/main" id="{357B21C3-91BB-CE9E-77F1-20E49753DB25}"/>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1" name="Rectangle 10">
            <a:extLst>
              <a:ext uri="{FF2B5EF4-FFF2-40B4-BE49-F238E27FC236}">
                <a16:creationId xmlns:a16="http://schemas.microsoft.com/office/drawing/2014/main" id="{D3BF638F-97E6-7072-D50C-FE76B2948465}"/>
              </a:ext>
            </a:extLst>
          </p:cNvPr>
          <p:cNvSpPr/>
          <p:nvPr userDrawn="1"/>
        </p:nvSpPr>
        <p:spPr>
          <a:xfrm>
            <a:off x="-2" y="3081130"/>
            <a:ext cx="12192001" cy="2462420"/>
          </a:xfrm>
          <a:prstGeom prst="rect">
            <a:avLst/>
          </a:prstGeom>
          <a:solidFill>
            <a:schemeClr val="tx2">
              <a:alpha val="96000"/>
            </a:schemeClr>
          </a:solidFill>
          <a:ln w="76200"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BEE617-684B-39F3-192C-D8961E38ACB4}"/>
              </a:ext>
            </a:extLst>
          </p:cNvPr>
          <p:cNvSpPr>
            <a:spLocks noGrp="1"/>
          </p:cNvSpPr>
          <p:nvPr>
            <p:ph type="ctrTitle" hasCustomPrompt="1"/>
          </p:nvPr>
        </p:nvSpPr>
        <p:spPr>
          <a:xfrm>
            <a:off x="1661014" y="3414713"/>
            <a:ext cx="9144000" cy="1808565"/>
          </a:xfrm>
          <a:prstGeom prst="rect">
            <a:avLst/>
          </a:prstGeom>
        </p:spPr>
        <p:txBody>
          <a:bodyPr anchor="ctr" anchorCtr="1"/>
          <a:lstStyle>
            <a:lvl1pPr algn="ctr">
              <a:defRPr sz="6000" b="1">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Section Title</a:t>
            </a:r>
          </a:p>
        </p:txBody>
      </p:sp>
      <p:cxnSp>
        <p:nvCxnSpPr>
          <p:cNvPr id="12" name="Straight Connector 11">
            <a:extLst>
              <a:ext uri="{FF2B5EF4-FFF2-40B4-BE49-F238E27FC236}">
                <a16:creationId xmlns:a16="http://schemas.microsoft.com/office/drawing/2014/main" id="{767A8462-2DE9-425C-5073-3A97D115BDD3}"/>
              </a:ext>
            </a:extLst>
          </p:cNvPr>
          <p:cNvCxnSpPr>
            <a:cxnSpLocks/>
          </p:cNvCxnSpPr>
          <p:nvPr userDrawn="1"/>
        </p:nvCxnSpPr>
        <p:spPr>
          <a:xfrm>
            <a:off x="-68240" y="3310730"/>
            <a:ext cx="10481613"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BB31CBF-9427-7EC0-B5B0-CBF6B57354BC}"/>
              </a:ext>
            </a:extLst>
          </p:cNvPr>
          <p:cNvCxnSpPr>
            <a:cxnSpLocks/>
          </p:cNvCxnSpPr>
          <p:nvPr userDrawn="1"/>
        </p:nvCxnSpPr>
        <p:spPr>
          <a:xfrm>
            <a:off x="-68240" y="3240872"/>
            <a:ext cx="10694292"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EE7FBAF-F32F-15A4-6DC3-D4A4996E666C}"/>
              </a:ext>
            </a:extLst>
          </p:cNvPr>
          <p:cNvCxnSpPr>
            <a:cxnSpLocks/>
          </p:cNvCxnSpPr>
          <p:nvPr userDrawn="1"/>
        </p:nvCxnSpPr>
        <p:spPr>
          <a:xfrm>
            <a:off x="1009933" y="5383414"/>
            <a:ext cx="11370992"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812CF9C-B59D-9329-45EF-8DB5EAB73A1C}"/>
              </a:ext>
            </a:extLst>
          </p:cNvPr>
          <p:cNvCxnSpPr>
            <a:cxnSpLocks/>
          </p:cNvCxnSpPr>
          <p:nvPr userDrawn="1"/>
        </p:nvCxnSpPr>
        <p:spPr>
          <a:xfrm>
            <a:off x="1899312" y="5306732"/>
            <a:ext cx="10694292"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98542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A building with many windows&#10;&#10;Description automatically generated">
            <a:extLst>
              <a:ext uri="{FF2B5EF4-FFF2-40B4-BE49-F238E27FC236}">
                <a16:creationId xmlns:a16="http://schemas.microsoft.com/office/drawing/2014/main" id="{A764E116-E43B-ECB4-B98B-237647FA814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0"/>
            <a:ext cx="12192000" cy="7772384"/>
          </a:xfrm>
          <a:prstGeom prst="rect">
            <a:avLst/>
          </a:prstGeom>
        </p:spPr>
      </p:pic>
      <p:sp>
        <p:nvSpPr>
          <p:cNvPr id="4" name="Rectangle 3">
            <a:extLst>
              <a:ext uri="{FF2B5EF4-FFF2-40B4-BE49-F238E27FC236}">
                <a16:creationId xmlns:a16="http://schemas.microsoft.com/office/drawing/2014/main" id="{F2D0455D-ABAD-8D95-0B50-153228770FE7}"/>
              </a:ext>
            </a:extLst>
          </p:cNvPr>
          <p:cNvSpPr/>
          <p:nvPr userDrawn="1"/>
        </p:nvSpPr>
        <p:spPr>
          <a:xfrm>
            <a:off x="-2" y="3081130"/>
            <a:ext cx="12192001" cy="2462420"/>
          </a:xfrm>
          <a:prstGeom prst="rect">
            <a:avLst/>
          </a:prstGeom>
          <a:solidFill>
            <a:schemeClr val="tx2">
              <a:alpha val="96000"/>
            </a:schemeClr>
          </a:solidFill>
          <a:ln w="76200"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FAE89D5-42D2-58B1-95FB-58FF5E756BFD}"/>
              </a:ext>
            </a:extLst>
          </p:cNvPr>
          <p:cNvSpPr>
            <a:spLocks noGrp="1"/>
          </p:cNvSpPr>
          <p:nvPr>
            <p:ph type="ctrTitle" hasCustomPrompt="1"/>
          </p:nvPr>
        </p:nvSpPr>
        <p:spPr>
          <a:xfrm>
            <a:off x="1661014" y="3414713"/>
            <a:ext cx="9144000" cy="1808565"/>
          </a:xfrm>
          <a:prstGeom prst="rect">
            <a:avLst/>
          </a:prstGeom>
        </p:spPr>
        <p:txBody>
          <a:bodyPr anchor="ctr" anchorCtr="1"/>
          <a:lstStyle>
            <a:lvl1pPr algn="ctr">
              <a:defRPr sz="6000" b="1">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Section Title</a:t>
            </a:r>
          </a:p>
        </p:txBody>
      </p:sp>
      <p:cxnSp>
        <p:nvCxnSpPr>
          <p:cNvPr id="6" name="Straight Connector 5">
            <a:extLst>
              <a:ext uri="{FF2B5EF4-FFF2-40B4-BE49-F238E27FC236}">
                <a16:creationId xmlns:a16="http://schemas.microsoft.com/office/drawing/2014/main" id="{A7A49709-8903-DAEF-FE49-27FB397F5136}"/>
              </a:ext>
            </a:extLst>
          </p:cNvPr>
          <p:cNvCxnSpPr>
            <a:cxnSpLocks/>
          </p:cNvCxnSpPr>
          <p:nvPr userDrawn="1"/>
        </p:nvCxnSpPr>
        <p:spPr>
          <a:xfrm>
            <a:off x="-68240" y="3310730"/>
            <a:ext cx="10481613"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90D05C59-C036-7735-8F4E-E72D14734F19}"/>
              </a:ext>
            </a:extLst>
          </p:cNvPr>
          <p:cNvCxnSpPr>
            <a:cxnSpLocks/>
          </p:cNvCxnSpPr>
          <p:nvPr userDrawn="1"/>
        </p:nvCxnSpPr>
        <p:spPr>
          <a:xfrm>
            <a:off x="-68240" y="3240872"/>
            <a:ext cx="10694292"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B800003-10DF-9B0A-8B10-66B080A2667B}"/>
              </a:ext>
            </a:extLst>
          </p:cNvPr>
          <p:cNvCxnSpPr>
            <a:cxnSpLocks/>
          </p:cNvCxnSpPr>
          <p:nvPr userDrawn="1"/>
        </p:nvCxnSpPr>
        <p:spPr>
          <a:xfrm>
            <a:off x="1009933" y="5383414"/>
            <a:ext cx="11370992"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39D1BE0-DC56-4B73-99F5-DA02719A3E31}"/>
              </a:ext>
            </a:extLst>
          </p:cNvPr>
          <p:cNvCxnSpPr>
            <a:cxnSpLocks/>
          </p:cNvCxnSpPr>
          <p:nvPr userDrawn="1"/>
        </p:nvCxnSpPr>
        <p:spPr>
          <a:xfrm>
            <a:off x="1899312" y="5306732"/>
            <a:ext cx="10694292"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2801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descr="A building with grass and trees&#10;&#10;Description automatically generated">
            <a:extLst>
              <a:ext uri="{FF2B5EF4-FFF2-40B4-BE49-F238E27FC236}">
                <a16:creationId xmlns:a16="http://schemas.microsoft.com/office/drawing/2014/main" id="{2CB19FD9-C507-77EA-2D49-3E7F3B9BCFB1}"/>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3" y="-102334"/>
            <a:ext cx="12192001" cy="6960333"/>
          </a:xfrm>
          <a:prstGeom prst="rect">
            <a:avLst/>
          </a:prstGeom>
        </p:spPr>
      </p:pic>
      <p:sp>
        <p:nvSpPr>
          <p:cNvPr id="4" name="Rectangle 3">
            <a:extLst>
              <a:ext uri="{FF2B5EF4-FFF2-40B4-BE49-F238E27FC236}">
                <a16:creationId xmlns:a16="http://schemas.microsoft.com/office/drawing/2014/main" id="{0C361761-42B3-AF9B-A76C-16D76F8DFE15}"/>
              </a:ext>
            </a:extLst>
          </p:cNvPr>
          <p:cNvSpPr/>
          <p:nvPr userDrawn="1"/>
        </p:nvSpPr>
        <p:spPr>
          <a:xfrm>
            <a:off x="-2" y="3081130"/>
            <a:ext cx="12192001" cy="2462420"/>
          </a:xfrm>
          <a:prstGeom prst="rect">
            <a:avLst/>
          </a:prstGeom>
          <a:solidFill>
            <a:schemeClr val="tx2">
              <a:alpha val="96000"/>
            </a:schemeClr>
          </a:solidFill>
          <a:ln w="76200"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C1865987-AECE-37A0-C45E-978DBE677414}"/>
              </a:ext>
            </a:extLst>
          </p:cNvPr>
          <p:cNvSpPr>
            <a:spLocks noGrp="1"/>
          </p:cNvSpPr>
          <p:nvPr>
            <p:ph type="ctrTitle" hasCustomPrompt="1"/>
          </p:nvPr>
        </p:nvSpPr>
        <p:spPr>
          <a:xfrm>
            <a:off x="1661014" y="3414713"/>
            <a:ext cx="9144000" cy="1808565"/>
          </a:xfrm>
          <a:prstGeom prst="rect">
            <a:avLst/>
          </a:prstGeom>
        </p:spPr>
        <p:txBody>
          <a:bodyPr anchor="ctr" anchorCtr="1"/>
          <a:lstStyle>
            <a:lvl1pPr algn="ctr">
              <a:defRPr sz="6000" b="1">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Section Title</a:t>
            </a:r>
          </a:p>
        </p:txBody>
      </p:sp>
      <p:cxnSp>
        <p:nvCxnSpPr>
          <p:cNvPr id="6" name="Straight Connector 5">
            <a:extLst>
              <a:ext uri="{FF2B5EF4-FFF2-40B4-BE49-F238E27FC236}">
                <a16:creationId xmlns:a16="http://schemas.microsoft.com/office/drawing/2014/main" id="{A37CFEE4-58E0-C245-3D41-842AB63978FE}"/>
              </a:ext>
            </a:extLst>
          </p:cNvPr>
          <p:cNvCxnSpPr>
            <a:cxnSpLocks/>
          </p:cNvCxnSpPr>
          <p:nvPr userDrawn="1"/>
        </p:nvCxnSpPr>
        <p:spPr>
          <a:xfrm>
            <a:off x="-68240" y="3310730"/>
            <a:ext cx="10481613"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2CE84C2-21C3-BDD5-E23B-BA0FC06EC793}"/>
              </a:ext>
            </a:extLst>
          </p:cNvPr>
          <p:cNvCxnSpPr>
            <a:cxnSpLocks/>
          </p:cNvCxnSpPr>
          <p:nvPr userDrawn="1"/>
        </p:nvCxnSpPr>
        <p:spPr>
          <a:xfrm>
            <a:off x="-68240" y="3240872"/>
            <a:ext cx="10694292"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8FF2442-6966-7EA1-FB96-39323683F6E3}"/>
              </a:ext>
            </a:extLst>
          </p:cNvPr>
          <p:cNvCxnSpPr>
            <a:cxnSpLocks/>
          </p:cNvCxnSpPr>
          <p:nvPr userDrawn="1"/>
        </p:nvCxnSpPr>
        <p:spPr>
          <a:xfrm>
            <a:off x="1009933" y="5383414"/>
            <a:ext cx="11370992"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A443493-F0D8-6F4A-2BA3-6C0E74D1F62F}"/>
              </a:ext>
            </a:extLst>
          </p:cNvPr>
          <p:cNvCxnSpPr>
            <a:cxnSpLocks/>
          </p:cNvCxnSpPr>
          <p:nvPr userDrawn="1"/>
        </p:nvCxnSpPr>
        <p:spPr>
          <a:xfrm>
            <a:off x="1899312" y="5306732"/>
            <a:ext cx="10694292"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7414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7" name="Picture 6" descr="A group of tall buildings&#10;&#10;Description automatically generated">
            <a:extLst>
              <a:ext uri="{FF2B5EF4-FFF2-40B4-BE49-F238E27FC236}">
                <a16:creationId xmlns:a16="http://schemas.microsoft.com/office/drawing/2014/main" id="{D1DD080E-5791-CCAC-C421-2EF10BC8036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5385" y="0"/>
            <a:ext cx="12197385" cy="6858000"/>
          </a:xfrm>
          <a:prstGeom prst="rect">
            <a:avLst/>
          </a:prstGeom>
        </p:spPr>
      </p:pic>
      <p:sp>
        <p:nvSpPr>
          <p:cNvPr id="11" name="Rectangle 10">
            <a:extLst>
              <a:ext uri="{FF2B5EF4-FFF2-40B4-BE49-F238E27FC236}">
                <a16:creationId xmlns:a16="http://schemas.microsoft.com/office/drawing/2014/main" id="{D3BF638F-97E6-7072-D50C-FE76B2948465}"/>
              </a:ext>
            </a:extLst>
          </p:cNvPr>
          <p:cNvSpPr/>
          <p:nvPr userDrawn="1"/>
        </p:nvSpPr>
        <p:spPr>
          <a:xfrm>
            <a:off x="1632983" y="545911"/>
            <a:ext cx="9239068" cy="3997513"/>
          </a:xfrm>
          <a:prstGeom prst="rect">
            <a:avLst/>
          </a:prstGeom>
          <a:solidFill>
            <a:schemeClr val="tx2">
              <a:alpha val="97000"/>
            </a:schemeClr>
          </a:solidFill>
          <a:ln w="76200"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767A8462-2DE9-425C-5073-3A97D115BDD3}"/>
              </a:ext>
            </a:extLst>
          </p:cNvPr>
          <p:cNvCxnSpPr>
            <a:cxnSpLocks/>
          </p:cNvCxnSpPr>
          <p:nvPr userDrawn="1"/>
        </p:nvCxnSpPr>
        <p:spPr>
          <a:xfrm>
            <a:off x="1726442" y="836931"/>
            <a:ext cx="8686932"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BB31CBF-9427-7EC0-B5B0-CBF6B57354BC}"/>
              </a:ext>
            </a:extLst>
          </p:cNvPr>
          <p:cNvCxnSpPr>
            <a:cxnSpLocks/>
          </p:cNvCxnSpPr>
          <p:nvPr userDrawn="1"/>
        </p:nvCxnSpPr>
        <p:spPr>
          <a:xfrm>
            <a:off x="2367887" y="754009"/>
            <a:ext cx="8258166"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 name="Text Placeholder 2">
            <a:extLst>
              <a:ext uri="{FF2B5EF4-FFF2-40B4-BE49-F238E27FC236}">
                <a16:creationId xmlns:a16="http://schemas.microsoft.com/office/drawing/2014/main" id="{0FE57F5E-F0C8-4456-4D1E-CCD7CC4A7A74}"/>
              </a:ext>
            </a:extLst>
          </p:cNvPr>
          <p:cNvSpPr>
            <a:spLocks noGrp="1"/>
          </p:cNvSpPr>
          <p:nvPr>
            <p:ph type="body" idx="1"/>
          </p:nvPr>
        </p:nvSpPr>
        <p:spPr>
          <a:xfrm>
            <a:off x="2031880" y="2407727"/>
            <a:ext cx="8321713" cy="1567892"/>
          </a:xfrm>
          <a:prstGeom prst="rect">
            <a:avLst/>
          </a:prstGeom>
        </p:spPr>
        <p:txBody>
          <a:bodyPr anchor="t" anchorCtr="0"/>
          <a:lstStyle>
            <a:lvl1pPr marL="0" indent="0">
              <a:buNone/>
              <a:defRPr sz="2400">
                <a:solidFill>
                  <a:schemeClr val="bg1"/>
                </a:solidFill>
                <a:latin typeface="Lato" panose="020F0502020204030203" pitchFamily="34" charset="0"/>
                <a:ea typeface="Tahoma" panose="020B0604030504040204" pitchFamily="34" charset="0"/>
                <a:cs typeface="Tahom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Title 1">
            <a:extLst>
              <a:ext uri="{FF2B5EF4-FFF2-40B4-BE49-F238E27FC236}">
                <a16:creationId xmlns:a16="http://schemas.microsoft.com/office/drawing/2014/main" id="{FFA49371-18E7-B968-1070-0182CDD962E0}"/>
              </a:ext>
            </a:extLst>
          </p:cNvPr>
          <p:cNvSpPr>
            <a:spLocks noGrp="1"/>
          </p:cNvSpPr>
          <p:nvPr>
            <p:ph type="title" hasCustomPrompt="1"/>
          </p:nvPr>
        </p:nvSpPr>
        <p:spPr>
          <a:xfrm>
            <a:off x="2031879" y="1102024"/>
            <a:ext cx="8321713" cy="1222195"/>
          </a:xfrm>
          <a:prstGeom prst="rect">
            <a:avLst/>
          </a:prstGeom>
        </p:spPr>
        <p:txBody>
          <a:bodyPr anchor="b" anchorCtr="0"/>
          <a:lstStyle>
            <a:lvl1pPr>
              <a:defRPr sz="6000" b="1">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Section Title</a:t>
            </a:r>
          </a:p>
        </p:txBody>
      </p:sp>
      <p:cxnSp>
        <p:nvCxnSpPr>
          <p:cNvPr id="10" name="Straight Connector 9">
            <a:extLst>
              <a:ext uri="{FF2B5EF4-FFF2-40B4-BE49-F238E27FC236}">
                <a16:creationId xmlns:a16="http://schemas.microsoft.com/office/drawing/2014/main" id="{91F14351-AC06-506A-848D-5AA120128A09}"/>
              </a:ext>
            </a:extLst>
          </p:cNvPr>
          <p:cNvCxnSpPr>
            <a:cxnSpLocks/>
          </p:cNvCxnSpPr>
          <p:nvPr userDrawn="1"/>
        </p:nvCxnSpPr>
        <p:spPr>
          <a:xfrm>
            <a:off x="1972101" y="4319385"/>
            <a:ext cx="8441273"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07CDDA9-85E9-1A13-482B-D319B23C1A33}"/>
              </a:ext>
            </a:extLst>
          </p:cNvPr>
          <p:cNvCxnSpPr>
            <a:cxnSpLocks/>
          </p:cNvCxnSpPr>
          <p:nvPr userDrawn="1"/>
        </p:nvCxnSpPr>
        <p:spPr>
          <a:xfrm>
            <a:off x="2367887" y="4235879"/>
            <a:ext cx="8191130"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51116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A tall building with many windows&#10;&#10;Description automatically generated">
            <a:extLst>
              <a:ext uri="{FF2B5EF4-FFF2-40B4-BE49-F238E27FC236}">
                <a16:creationId xmlns:a16="http://schemas.microsoft.com/office/drawing/2014/main" id="{E8C0D834-43E8-CAAA-128C-3DD2771D817D}"/>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4" name="Rectangle 3">
            <a:extLst>
              <a:ext uri="{FF2B5EF4-FFF2-40B4-BE49-F238E27FC236}">
                <a16:creationId xmlns:a16="http://schemas.microsoft.com/office/drawing/2014/main" id="{6D24D1DF-70AE-53C4-DDB6-2B96E13BCFE6}"/>
              </a:ext>
            </a:extLst>
          </p:cNvPr>
          <p:cNvSpPr/>
          <p:nvPr userDrawn="1"/>
        </p:nvSpPr>
        <p:spPr>
          <a:xfrm>
            <a:off x="-2" y="2588660"/>
            <a:ext cx="12192001" cy="2954890"/>
          </a:xfrm>
          <a:prstGeom prst="rect">
            <a:avLst/>
          </a:prstGeom>
          <a:solidFill>
            <a:schemeClr val="tx2">
              <a:alpha val="96000"/>
            </a:schemeClr>
          </a:solidFill>
          <a:ln w="76200"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FE1E134A-1BF1-AD64-AB11-73B02C066032}"/>
              </a:ext>
            </a:extLst>
          </p:cNvPr>
          <p:cNvCxnSpPr>
            <a:cxnSpLocks/>
          </p:cNvCxnSpPr>
          <p:nvPr userDrawn="1"/>
        </p:nvCxnSpPr>
        <p:spPr>
          <a:xfrm>
            <a:off x="-93998" y="2808454"/>
            <a:ext cx="10481613"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D575389-A7A2-BEB7-BD8D-ECA6D82BA0FD}"/>
              </a:ext>
            </a:extLst>
          </p:cNvPr>
          <p:cNvCxnSpPr>
            <a:cxnSpLocks/>
          </p:cNvCxnSpPr>
          <p:nvPr userDrawn="1"/>
        </p:nvCxnSpPr>
        <p:spPr>
          <a:xfrm>
            <a:off x="-93998" y="2738596"/>
            <a:ext cx="10694292"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C07D5A0-EFD9-2BED-87F7-00A86DB030FA}"/>
              </a:ext>
            </a:extLst>
          </p:cNvPr>
          <p:cNvCxnSpPr>
            <a:cxnSpLocks/>
          </p:cNvCxnSpPr>
          <p:nvPr userDrawn="1"/>
        </p:nvCxnSpPr>
        <p:spPr>
          <a:xfrm>
            <a:off x="1009933" y="5383414"/>
            <a:ext cx="11370992"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009E550-B3A2-8345-3259-723319243D18}"/>
              </a:ext>
            </a:extLst>
          </p:cNvPr>
          <p:cNvCxnSpPr>
            <a:cxnSpLocks/>
          </p:cNvCxnSpPr>
          <p:nvPr userDrawn="1"/>
        </p:nvCxnSpPr>
        <p:spPr>
          <a:xfrm>
            <a:off x="1899312" y="5306732"/>
            <a:ext cx="10694292"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10" name="Text Placeholder 2">
            <a:extLst>
              <a:ext uri="{FF2B5EF4-FFF2-40B4-BE49-F238E27FC236}">
                <a16:creationId xmlns:a16="http://schemas.microsoft.com/office/drawing/2014/main" id="{7B37B343-CC61-899E-869E-9F106FE494BA}"/>
              </a:ext>
            </a:extLst>
          </p:cNvPr>
          <p:cNvSpPr>
            <a:spLocks noGrp="1"/>
          </p:cNvSpPr>
          <p:nvPr>
            <p:ph type="body" idx="1"/>
          </p:nvPr>
        </p:nvSpPr>
        <p:spPr>
          <a:xfrm>
            <a:off x="7556861" y="2981496"/>
            <a:ext cx="4184368" cy="2225787"/>
          </a:xfrm>
          <a:prstGeom prst="rect">
            <a:avLst/>
          </a:prstGeom>
        </p:spPr>
        <p:txBody>
          <a:bodyPr anchor="t" anchorCtr="0"/>
          <a:lstStyle>
            <a:lvl1pPr marL="342900" indent="-342900">
              <a:lnSpc>
                <a:spcPct val="100000"/>
              </a:lnSpc>
              <a:spcBef>
                <a:spcPts val="0"/>
              </a:spcBef>
              <a:buFont typeface="Wingdings" pitchFamily="2" charset="2"/>
              <a:buChar char="§"/>
              <a:defRPr sz="3200">
                <a:solidFill>
                  <a:schemeClr val="bg1"/>
                </a:solidFill>
                <a:latin typeface="Lato" panose="020F0502020204030203" pitchFamily="34" charset="0"/>
                <a:ea typeface="Tahoma" panose="020B0604030504040204" pitchFamily="34" charset="0"/>
                <a:cs typeface="Tahom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1" name="Straight Connector 10">
            <a:extLst>
              <a:ext uri="{FF2B5EF4-FFF2-40B4-BE49-F238E27FC236}">
                <a16:creationId xmlns:a16="http://schemas.microsoft.com/office/drawing/2014/main" id="{8F6798DC-EF39-8096-5987-04CE134BB99B}"/>
              </a:ext>
            </a:extLst>
          </p:cNvPr>
          <p:cNvCxnSpPr>
            <a:cxnSpLocks/>
          </p:cNvCxnSpPr>
          <p:nvPr userDrawn="1"/>
        </p:nvCxnSpPr>
        <p:spPr>
          <a:xfrm>
            <a:off x="7142377" y="3429000"/>
            <a:ext cx="0" cy="140148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9BF29A0B-831D-17CD-C1BB-E421B7DBCB20}"/>
              </a:ext>
            </a:extLst>
          </p:cNvPr>
          <p:cNvSpPr>
            <a:spLocks noGrp="1"/>
          </p:cNvSpPr>
          <p:nvPr>
            <p:ph type="body" sz="quarter" idx="10" hasCustomPrompt="1"/>
          </p:nvPr>
        </p:nvSpPr>
        <p:spPr>
          <a:xfrm>
            <a:off x="450771" y="2976247"/>
            <a:ext cx="6411912" cy="2225675"/>
          </a:xfrm>
          <a:prstGeom prst="rect">
            <a:avLst/>
          </a:prstGeom>
        </p:spPr>
        <p:txBody>
          <a:bodyPr anchor="ctr"/>
          <a:lstStyle>
            <a:lvl1pPr marL="0" indent="0" algn="ctr">
              <a:buNone/>
              <a:defRPr sz="5000" b="1">
                <a:solidFill>
                  <a:schemeClr val="bg1"/>
                </a:solidFill>
              </a:defRPr>
            </a:lvl1pPr>
          </a:lstStyle>
          <a:p>
            <a:pPr lvl="0"/>
            <a:r>
              <a:rPr lang="en-US"/>
              <a:t>Section Title</a:t>
            </a:r>
          </a:p>
        </p:txBody>
      </p:sp>
    </p:spTree>
    <p:extLst>
      <p:ext uri="{BB962C8B-B14F-4D97-AF65-F5344CB8AC3E}">
        <p14:creationId xmlns:p14="http://schemas.microsoft.com/office/powerpoint/2010/main" val="930998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389529" y="1124712"/>
            <a:ext cx="11412940" cy="5332411"/>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21976463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61048-552B-9708-B04C-E9E9D71671C1}"/>
              </a:ext>
            </a:extLst>
          </p:cNvPr>
          <p:cNvSpPr>
            <a:spLocks noGrp="1"/>
          </p:cNvSpPr>
          <p:nvPr>
            <p:ph idx="1"/>
          </p:nvPr>
        </p:nvSpPr>
        <p:spPr>
          <a:xfrm>
            <a:off x="6282097" y="1124712"/>
            <a:ext cx="5520371" cy="5332411"/>
          </a:xfrm>
          <a:prstGeom prst="rect">
            <a:avLst/>
          </a:prstGeom>
        </p:spPr>
        <p:txBody>
          <a:bodyPr/>
          <a:lstStyle>
            <a:lvl1pPr marL="32004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p:txBody>
      </p:sp>
      <p:sp>
        <p:nvSpPr>
          <p:cNvPr id="7" name="Rectangle 6">
            <a:extLst>
              <a:ext uri="{FF2B5EF4-FFF2-40B4-BE49-F238E27FC236}">
                <a16:creationId xmlns:a16="http://schemas.microsoft.com/office/drawing/2014/main" id="{1638960A-3D93-E4F6-AE9F-69BA2FB648FE}"/>
              </a:ext>
            </a:extLst>
          </p:cNvPr>
          <p:cNvSpPr/>
          <p:nvPr userDrawn="1"/>
        </p:nvSpPr>
        <p:spPr>
          <a:xfrm>
            <a:off x="-169012" y="102463"/>
            <a:ext cx="12511245" cy="684203"/>
          </a:xfrm>
          <a:prstGeom prst="rect">
            <a:avLst/>
          </a:prstGeom>
          <a:solidFill>
            <a:schemeClr val="accent1"/>
          </a:solidFill>
          <a:ln w="44450" cap="rnd">
            <a:solidFill>
              <a:schemeClr val="accent1">
                <a:alpha val="93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59DE88F8-E897-9FCC-DE97-3FA9481C0453}"/>
              </a:ext>
            </a:extLst>
          </p:cNvPr>
          <p:cNvCxnSpPr>
            <a:cxnSpLocks/>
          </p:cNvCxnSpPr>
          <p:nvPr userDrawn="1"/>
        </p:nvCxnSpPr>
        <p:spPr>
          <a:xfrm>
            <a:off x="-463038" y="944252"/>
            <a:ext cx="1141294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EFC3FC7-D107-F83A-5341-C0FEC8D3F547}"/>
              </a:ext>
            </a:extLst>
          </p:cNvPr>
          <p:cNvCxnSpPr>
            <a:cxnSpLocks/>
          </p:cNvCxnSpPr>
          <p:nvPr userDrawn="1"/>
        </p:nvCxnSpPr>
        <p:spPr>
          <a:xfrm>
            <a:off x="-290380" y="872602"/>
            <a:ext cx="11412940" cy="0"/>
          </a:xfrm>
          <a:prstGeom prst="line">
            <a:avLst/>
          </a:prstGeom>
          <a:ln w="25400" cap="rnd">
            <a:solidFill>
              <a:schemeClr val="bg2"/>
            </a:solidFill>
            <a:rou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B011856-7393-8B96-B0F5-FB142688FFBB}"/>
              </a:ext>
            </a:extLst>
          </p:cNvPr>
          <p:cNvSpPr>
            <a:spLocks noGrp="1"/>
          </p:cNvSpPr>
          <p:nvPr>
            <p:ph type="title"/>
          </p:nvPr>
        </p:nvSpPr>
        <p:spPr>
          <a:xfrm>
            <a:off x="7224" y="76301"/>
            <a:ext cx="11897098" cy="710365"/>
          </a:xfrm>
          <a:prstGeom prst="rect">
            <a:avLst/>
          </a:prstGeom>
        </p:spPr>
        <p:txBody>
          <a:bodyPr anchor="ctr" anchorCtr="0"/>
          <a:lstStyle>
            <a:lvl1pPr marL="274320">
              <a:defRPr>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4" name="Rectangle 3">
            <a:extLst>
              <a:ext uri="{FF2B5EF4-FFF2-40B4-BE49-F238E27FC236}">
                <a16:creationId xmlns:a16="http://schemas.microsoft.com/office/drawing/2014/main" id="{6CDD8F49-FE90-94AD-63E0-58A5012D09AD}"/>
              </a:ext>
            </a:extLst>
          </p:cNvPr>
          <p:cNvSpPr/>
          <p:nvPr userDrawn="1"/>
        </p:nvSpPr>
        <p:spPr>
          <a:xfrm>
            <a:off x="-34731" y="987552"/>
            <a:ext cx="5925197" cy="5880196"/>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A7C76175-407B-E31B-ACF5-8815C3439AA5}"/>
              </a:ext>
            </a:extLst>
          </p:cNvPr>
          <p:cNvSpPr>
            <a:spLocks noGrp="1"/>
          </p:cNvSpPr>
          <p:nvPr>
            <p:ph idx="10"/>
          </p:nvPr>
        </p:nvSpPr>
        <p:spPr>
          <a:xfrm>
            <a:off x="466265" y="1141436"/>
            <a:ext cx="4949825" cy="1243418"/>
          </a:xfrm>
          <a:prstGeom prst="rect">
            <a:avLst/>
          </a:prstGeom>
        </p:spPr>
        <p:txBody>
          <a:bodyPr/>
          <a:lstStyle>
            <a:lvl1pPr marL="365760" indent="0">
              <a:lnSpc>
                <a:spcPct val="90000"/>
              </a:lnSpc>
              <a:spcBef>
                <a:spcPts val="600"/>
              </a:spcBef>
              <a:spcAft>
                <a:spcPts val="600"/>
              </a:spcAft>
              <a:buClr>
                <a:schemeClr val="tx1"/>
              </a:buClr>
              <a:buSzPct val="125000"/>
              <a:buFontTx/>
              <a:buNone/>
              <a:defRPr sz="24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nSpc>
                <a:spcPct val="90000"/>
              </a:lnSpc>
              <a:spcBef>
                <a:spcPts val="600"/>
              </a:spcBef>
              <a:spcAft>
                <a:spcPts val="600"/>
              </a:spcAft>
              <a:buClr>
                <a:schemeClr val="tx1"/>
              </a:buClr>
              <a:buSzPct val="125000"/>
              <a:buFont typeface="Wingdings" panose="05000000000000000000" pitchFamily="2" charset="2"/>
              <a:buChar char="§"/>
              <a:defRPr>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nSpc>
                <a:spcPct val="100000"/>
              </a:lnSpc>
              <a:spcBef>
                <a:spcPts val="400"/>
              </a:spcBef>
              <a:spcAft>
                <a:spcPts val="400"/>
              </a:spcAft>
              <a:buClr>
                <a:schemeClr val="tx1"/>
              </a:buClr>
              <a:buSzPct val="150000"/>
              <a:buFont typeface="Arial" panose="020B0604020202020204"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p:txBody>
      </p:sp>
      <p:sp>
        <p:nvSpPr>
          <p:cNvPr id="8" name="Picture Placeholder 7">
            <a:extLst>
              <a:ext uri="{FF2B5EF4-FFF2-40B4-BE49-F238E27FC236}">
                <a16:creationId xmlns:a16="http://schemas.microsoft.com/office/drawing/2014/main" id="{3CF33286-5D82-2BE2-6B2B-4CA85807E144}"/>
              </a:ext>
            </a:extLst>
          </p:cNvPr>
          <p:cNvSpPr>
            <a:spLocks noGrp="1"/>
          </p:cNvSpPr>
          <p:nvPr>
            <p:ph type="pic" sz="quarter" idx="11"/>
          </p:nvPr>
        </p:nvSpPr>
        <p:spPr>
          <a:xfrm>
            <a:off x="466265" y="2610215"/>
            <a:ext cx="4949825" cy="3725863"/>
          </a:xfrm>
          <a:prstGeom prst="rect">
            <a:avLst/>
          </a:prstGeom>
        </p:spPr>
        <p:txBody>
          <a:bodyPr/>
          <a:lstStyle/>
          <a:p>
            <a:endParaRPr lang="en-US"/>
          </a:p>
        </p:txBody>
      </p:sp>
    </p:spTree>
    <p:extLst>
      <p:ext uri="{BB962C8B-B14F-4D97-AF65-F5344CB8AC3E}">
        <p14:creationId xmlns:p14="http://schemas.microsoft.com/office/powerpoint/2010/main" val="41933722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 name="Slide Number Placeholder 5">
            <a:extLst>
              <a:ext uri="{FF2B5EF4-FFF2-40B4-BE49-F238E27FC236}">
                <a16:creationId xmlns:a16="http://schemas.microsoft.com/office/drawing/2014/main" id="{BD884BDB-1BDE-7C8F-9C8A-94886385863D}"/>
              </a:ext>
            </a:extLst>
          </p:cNvPr>
          <p:cNvSpPr txBox="1">
            <a:spLocks/>
          </p:cNvSpPr>
          <p:nvPr userDrawn="1"/>
        </p:nvSpPr>
        <p:spPr>
          <a:xfrm>
            <a:off x="11784890" y="6450890"/>
            <a:ext cx="407109" cy="407109"/>
          </a:xfrm>
          <a:prstGeom prst="rect">
            <a:avLst/>
          </a:prstGeom>
          <a:solidFill>
            <a:schemeClr val="tx2"/>
          </a:solidFill>
          <a:ln w="3175">
            <a:solidFill>
              <a:schemeClr val="accent2">
                <a:lumMod val="50000"/>
              </a:schemeClr>
            </a:solidFill>
          </a:ln>
          <a:effectLst/>
        </p:spPr>
        <p:txBody>
          <a:bodyPr vert="horz" lIns="91440" tIns="45720" rIns="91440" bIns="45720" rtlCol="0" anchor="ctr"/>
          <a:lstStyle>
            <a:defPPr>
              <a:defRPr lang="en-US"/>
            </a:defPPr>
            <a:lvl1pPr marL="0" algn="ctr" defTabSz="914400" rtl="0" eaLnBrk="1" latinLnBrk="0" hangingPunct="1">
              <a:defRPr sz="1600" kern="1200">
                <a:solidFill>
                  <a:schemeClr val="tx1"/>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6B1BED0-4220-434B-B3E5-5BC8DDDF5BE5}" type="slidenum">
              <a:rPr lang="en-US" sz="1100" b="1" smtClean="0">
                <a:solidFill>
                  <a:srgbClr val="F2F2F2"/>
                </a:solidFill>
              </a:rPr>
              <a:pPr/>
              <a:t>‹#›</a:t>
            </a:fld>
            <a:endParaRPr lang="en-US" sz="1400" b="1">
              <a:solidFill>
                <a:srgbClr val="F2F2F2"/>
              </a:solidFill>
            </a:endParaRPr>
          </a:p>
        </p:txBody>
      </p:sp>
    </p:spTree>
    <p:extLst>
      <p:ext uri="{BB962C8B-B14F-4D97-AF65-F5344CB8AC3E}">
        <p14:creationId xmlns:p14="http://schemas.microsoft.com/office/powerpoint/2010/main" val="736653066"/>
      </p:ext>
    </p:extLst>
  </p:cSld>
  <p:clrMap bg1="lt1" tx1="dk1" bg2="lt2" tx2="dk2" accent1="accent1" accent2="accent2" accent3="accent3" accent4="accent4" accent5="accent5" accent6="accent6" hlink="hlink" folHlink="folHlink"/>
  <p:sldLayoutIdLst>
    <p:sldLayoutId id="2147483665" r:id="rId1"/>
    <p:sldLayoutId id="2147483687" r:id="rId2"/>
    <p:sldLayoutId id="2147483664" r:id="rId3"/>
    <p:sldLayoutId id="2147483670" r:id="rId4"/>
    <p:sldLayoutId id="2147483671" r:id="rId5"/>
    <p:sldLayoutId id="2147483667" r:id="rId6"/>
    <p:sldLayoutId id="2147483669" r:id="rId7"/>
    <p:sldLayoutId id="2147483680" r:id="rId8"/>
    <p:sldLayoutId id="2147483683" r:id="rId9"/>
    <p:sldLayoutId id="2147483685" r:id="rId10"/>
    <p:sldLayoutId id="2147483684" r:id="rId11"/>
    <p:sldLayoutId id="2147483682" r:id="rId12"/>
    <p:sldLayoutId id="2147483679" r:id="rId13"/>
    <p:sldLayoutId id="2147483678" r:id="rId14"/>
    <p:sldLayoutId id="2147483650" r:id="rId15"/>
    <p:sldLayoutId id="2147483681" r:id="rId16"/>
    <p:sldLayoutId id="2147483675" r:id="rId17"/>
    <p:sldLayoutId id="2147483674" r:id="rId18"/>
    <p:sldLayoutId id="2147483672" r:id="rId19"/>
    <p:sldLayoutId id="2147483658" r:id="rId20"/>
    <p:sldLayoutId id="2147483657" r:id="rId21"/>
    <p:sldLayoutId id="2147483673" r:id="rId22"/>
    <p:sldLayoutId id="2147483676" r:id="rId23"/>
    <p:sldLayoutId id="2147483659" r:id="rId24"/>
    <p:sldLayoutId id="2147483677" r:id="rId25"/>
    <p:sldLayoutId id="2147483661" r:id="rId26"/>
    <p:sldLayoutId id="2147483668" r:id="rId27"/>
    <p:sldLayoutId id="2147483686" r:id="rId28"/>
  </p:sldLayoutIdLst>
  <p:txStyles>
    <p:titleStyle>
      <a:lvl1pPr algn="l" defTabSz="914400" rtl="0" eaLnBrk="1" latinLnBrk="0" hangingPunct="1">
        <a:lnSpc>
          <a:spcPct val="90000"/>
        </a:lnSpc>
        <a:spcBef>
          <a:spcPct val="0"/>
        </a:spcBef>
        <a:buNone/>
        <a:defRPr sz="3600" kern="1200">
          <a:solidFill>
            <a:schemeClr val="tx1"/>
          </a:solidFill>
          <a:latin typeface="Lato" panose="020F05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8.xml"/><Relationship Id="rId5" Type="http://schemas.openxmlformats.org/officeDocument/2006/relationships/image" Target="../media/image18.sv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78.svg"/><Relationship Id="rId5" Type="http://schemas.openxmlformats.org/officeDocument/2006/relationships/image" Target="../media/image77.png"/><Relationship Id="rId4" Type="http://schemas.openxmlformats.org/officeDocument/2006/relationships/image" Target="../media/image76.svg"/></Relationships>
</file>

<file path=ppt/slides/_rels/slide15.xml.rels><?xml version="1.0" encoding="UTF-8" standalone="yes"?>
<Relationships xmlns="http://schemas.openxmlformats.org/package/2006/relationships"><Relationship Id="rId3" Type="http://schemas.openxmlformats.org/officeDocument/2006/relationships/image" Target="../media/image80.svg"/><Relationship Id="rId2" Type="http://schemas.openxmlformats.org/officeDocument/2006/relationships/image" Target="../media/image7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82.svg"/><Relationship Id="rId2" Type="http://schemas.openxmlformats.org/officeDocument/2006/relationships/image" Target="../media/image8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84.svg"/><Relationship Id="rId2" Type="http://schemas.openxmlformats.org/officeDocument/2006/relationships/image" Target="../media/image8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hyperlink" Target="https://www.hud.gov/program_offices/housing/mfh/hotma" TargetMode="External"/><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image" Target="../media/image64.svg"/><Relationship Id="rId5" Type="http://schemas.openxmlformats.org/officeDocument/2006/relationships/image" Target="../media/image35.png"/><Relationship Id="rId4" Type="http://schemas.openxmlformats.org/officeDocument/2006/relationships/image" Target="../media/image63.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86.svg"/><Relationship Id="rId7" Type="http://schemas.openxmlformats.org/officeDocument/2006/relationships/image" Target="../media/image90.svg"/><Relationship Id="rId2" Type="http://schemas.openxmlformats.org/officeDocument/2006/relationships/image" Target="../media/image85.png"/><Relationship Id="rId1" Type="http://schemas.openxmlformats.org/officeDocument/2006/relationships/slideLayout" Target="../slideLayouts/slideLayout8.xml"/><Relationship Id="rId6" Type="http://schemas.openxmlformats.org/officeDocument/2006/relationships/image" Target="../media/image89.png"/><Relationship Id="rId5" Type="http://schemas.openxmlformats.org/officeDocument/2006/relationships/image" Target="../media/image88.svg"/><Relationship Id="rId4" Type="http://schemas.openxmlformats.org/officeDocument/2006/relationships/image" Target="../media/image87.png"/></Relationships>
</file>

<file path=ppt/slides/_rels/slide22.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23.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24.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25.xml.rels><?xml version="1.0" encoding="UTF-8" standalone="yes"?>
<Relationships xmlns="http://schemas.openxmlformats.org/package/2006/relationships"><Relationship Id="rId3" Type="http://schemas.openxmlformats.org/officeDocument/2006/relationships/image" Target="../media/image90.svg"/><Relationship Id="rId2" Type="http://schemas.openxmlformats.org/officeDocument/2006/relationships/image" Target="../media/image89.png"/><Relationship Id="rId1" Type="http://schemas.openxmlformats.org/officeDocument/2006/relationships/slideLayout" Target="../slideLayouts/slideLayout8.xml"/><Relationship Id="rId5" Type="http://schemas.openxmlformats.org/officeDocument/2006/relationships/image" Target="../media/image86.svg"/><Relationship Id="rId4" Type="http://schemas.openxmlformats.org/officeDocument/2006/relationships/image" Target="../media/image85.png"/></Relationships>
</file>

<file path=ppt/slides/_rels/slide26.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27.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28.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29.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31.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32.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8.xml"/><Relationship Id="rId5" Type="http://schemas.openxmlformats.org/officeDocument/2006/relationships/image" Target="../media/image90.svg"/><Relationship Id="rId4" Type="http://schemas.openxmlformats.org/officeDocument/2006/relationships/image" Target="../media/image89.png"/></Relationships>
</file>

<file path=ppt/slides/_rels/slide33.xml.rels><?xml version="1.0" encoding="UTF-8" standalone="yes"?>
<Relationships xmlns="http://schemas.openxmlformats.org/package/2006/relationships"><Relationship Id="rId3" Type="http://schemas.openxmlformats.org/officeDocument/2006/relationships/hyperlink" Target="https://www.hud.gov/sites/dfiles/PA/documents/6057-F-03-HOTMA-Income-Final-Rule.pdf" TargetMode="External"/><Relationship Id="rId2" Type="http://schemas.openxmlformats.org/officeDocument/2006/relationships/hyperlink" Target="https://www.govinfo.gov/content/pkg/FR-2023-02-14/pdf/2023-01617.pdf" TargetMode="External"/><Relationship Id="rId1" Type="http://schemas.openxmlformats.org/officeDocument/2006/relationships/slideLayout" Target="../slideLayouts/slideLayout8.xml"/><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hyperlink" Target="https://www.hud.gov/sites/dfiles/OCHCO/documents/2023-10hsgn.pdf"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84.svg"/><Relationship Id="rId2" Type="http://schemas.openxmlformats.org/officeDocument/2006/relationships/image" Target="../media/image83.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8" Type="http://schemas.openxmlformats.org/officeDocument/2006/relationships/hyperlink" Target="https://www.hud.gov/sites/dfiles/Housing/documents/HOTMA_One_pager.pdf" TargetMode="External"/><Relationship Id="rId3" Type="http://schemas.openxmlformats.org/officeDocument/2006/relationships/image" Target="../media/image23.png"/><Relationship Id="rId7" Type="http://schemas.openxmlformats.org/officeDocument/2006/relationships/hyperlink" Target="https://www.hud.gov/sites/dfiles/Housing/documents/MFH_List_Discretionary_Policies_Implement_HOTMA.pdf" TargetMode="External"/><Relationship Id="rId2" Type="http://schemas.openxmlformats.org/officeDocument/2006/relationships/hyperlink" Target="https://www.hud.gov/sites/dfiles/PA/documents/6057-F-03-HOTMA-Income-Final-Rule.pdf" TargetMode="External"/><Relationship Id="rId1" Type="http://schemas.openxmlformats.org/officeDocument/2006/relationships/slideLayout" Target="../slideLayouts/slideLayout28.xml"/><Relationship Id="rId6" Type="http://schemas.openxmlformats.org/officeDocument/2006/relationships/hyperlink" Target="https://www.hud.gov/program_offices/housing/mfh/hotma" TargetMode="External"/><Relationship Id="rId11" Type="http://schemas.openxmlformats.org/officeDocument/2006/relationships/image" Target="../media/image26.svg"/><Relationship Id="rId5" Type="http://schemas.openxmlformats.org/officeDocument/2006/relationships/hyperlink" Target="https://www.hud.gov/sites/dfiles/OCHCO/documents/2023-10hsgn.pdf" TargetMode="External"/><Relationship Id="rId10" Type="http://schemas.openxmlformats.org/officeDocument/2006/relationships/image" Target="../media/image25.png"/><Relationship Id="rId4" Type="http://schemas.openxmlformats.org/officeDocument/2006/relationships/image" Target="../media/image24.svg"/><Relationship Id="rId9" Type="http://schemas.openxmlformats.org/officeDocument/2006/relationships/hyperlink" Target="https://www.huduser.gov/portal/datasets/inflationary-adjustments-notifications.html" TargetMode="External"/></Relationships>
</file>

<file path=ppt/slides/_rels/slide37.xml.rels><?xml version="1.0" encoding="UTF-8" standalone="yes"?>
<Relationships xmlns="http://schemas.openxmlformats.org/package/2006/relationships"><Relationship Id="rId2" Type="http://schemas.openxmlformats.org/officeDocument/2006/relationships/hyperlink" Target="http://MFH_HOTMA@hud.gov"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8.xml"/><Relationship Id="rId5" Type="http://schemas.openxmlformats.org/officeDocument/2006/relationships/image" Target="../media/image68.svg"/><Relationship Id="rId4" Type="http://schemas.openxmlformats.org/officeDocument/2006/relationships/image" Target="../media/image67.png"/></Relationships>
</file>

<file path=ppt/slides/_rels/slide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EC6DBF8F-A810-E32E-0DD9-0D96D75A1C3E}"/>
              </a:ext>
            </a:extLst>
          </p:cNvPr>
          <p:cNvSpPr>
            <a:spLocks noGrp="1"/>
          </p:cNvSpPr>
          <p:nvPr>
            <p:ph type="title"/>
          </p:nvPr>
        </p:nvSpPr>
        <p:spPr/>
        <p:txBody>
          <a:bodyPr/>
          <a:lstStyle/>
          <a:p>
            <a:r>
              <a:rPr lang="en-US">
                <a:latin typeface="Lato" panose="020F0502020204030203" pitchFamily="34" charset="0"/>
                <a:ea typeface="Lato" panose="020F0502020204030203" pitchFamily="34" charset="0"/>
                <a:cs typeface="Lato" panose="020F0502020204030203" pitchFamily="34" charset="0"/>
              </a:rPr>
              <a:t>Determining Income </a:t>
            </a:r>
          </a:p>
        </p:txBody>
      </p:sp>
      <p:sp>
        <p:nvSpPr>
          <p:cNvPr id="2" name="Text Placeholder 1">
            <a:extLst>
              <a:ext uri="{FF2B5EF4-FFF2-40B4-BE49-F238E27FC236}">
                <a16:creationId xmlns:a16="http://schemas.microsoft.com/office/drawing/2014/main" id="{DF82D1C4-53C4-57CB-C96A-286422261ADD}"/>
              </a:ext>
            </a:extLst>
          </p:cNvPr>
          <p:cNvSpPr>
            <a:spLocks noGrp="1"/>
          </p:cNvSpPr>
          <p:nvPr>
            <p:ph type="body" sz="quarter" idx="10"/>
          </p:nvPr>
        </p:nvSpPr>
        <p:spPr/>
        <p:txBody>
          <a:bodyPr/>
          <a:lstStyle/>
          <a:p>
            <a:r>
              <a:rPr lang="en-US" sz="2400"/>
              <a:t>May 2024</a:t>
            </a:r>
          </a:p>
        </p:txBody>
      </p:sp>
      <p:sp>
        <p:nvSpPr>
          <p:cNvPr id="7" name="Text Placeholder 3">
            <a:extLst>
              <a:ext uri="{FF2B5EF4-FFF2-40B4-BE49-F238E27FC236}">
                <a16:creationId xmlns:a16="http://schemas.microsoft.com/office/drawing/2014/main" id="{5E5C5616-8612-520F-3AC2-6326B5522F85}"/>
              </a:ext>
            </a:extLst>
          </p:cNvPr>
          <p:cNvSpPr>
            <a:spLocks noGrp="1"/>
          </p:cNvSpPr>
          <p:nvPr/>
        </p:nvSpPr>
        <p:spPr>
          <a:xfrm>
            <a:off x="4807389" y="4039981"/>
            <a:ext cx="6921011" cy="1839494"/>
          </a:xfrm>
          <a:prstGeom prst="rect">
            <a:avLst/>
          </a:prstGeom>
          <a:noFill/>
        </p:spPr>
        <p:txBody>
          <a:bodyPr anchor="b" anchorCtr="0"/>
          <a:lstStyle>
            <a:lvl1pPr marL="0" indent="0" algn="l" defTabSz="914400" rtl="0" eaLnBrk="1" latinLnBrk="0" hangingPunct="1">
              <a:lnSpc>
                <a:spcPct val="100000"/>
              </a:lnSpc>
              <a:spcBef>
                <a:spcPts val="0"/>
              </a:spcBef>
              <a:buFont typeface="Arial" panose="020B0604020202020204" pitchFamily="34" charset="0"/>
              <a:buNone/>
              <a:defRPr sz="2400" kern="1200">
                <a:solidFill>
                  <a:schemeClr val="bg1"/>
                </a:solidFill>
                <a:latin typeface="Lato" panose="020F0502020204030203" pitchFamily="34" charset="0"/>
                <a:ea typeface="Tahoma" panose="020B0604030504040204" pitchFamily="34" charset="0"/>
                <a:cs typeface="Tahoma" panose="020B060403050404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Lato" panose="020F0502020204030203"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Lato" panose="020F0502020204030203"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Lato" panose="020F0502020204030203"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Lato" panose="020F050202020403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endParaRPr lang="en-US" sz="2800">
              <a:solidFill>
                <a:srgbClr val="FFFFFF"/>
              </a:solidFill>
              <a:effectLst/>
              <a:ea typeface="Lato" panose="020F0502020204030203" pitchFamily="34" charset="0"/>
              <a:cs typeface="Lato" panose="020F0502020204030203" pitchFamily="34" charset="0"/>
            </a:endParaRPr>
          </a:p>
          <a:p>
            <a:r>
              <a:rPr lang="en-US" sz="2800">
                <a:solidFill>
                  <a:srgbClr val="FFFFFF"/>
                </a:solidFill>
                <a:effectLst/>
                <a:ea typeface="Lato" panose="020F0502020204030203" pitchFamily="34" charset="0"/>
                <a:cs typeface="Lato" panose="020F0502020204030203" pitchFamily="34" charset="0"/>
              </a:rPr>
              <a:t>HUD Multifamily Housing </a:t>
            </a:r>
            <a:br>
              <a:rPr lang="en-US" sz="2800">
                <a:solidFill>
                  <a:srgbClr val="FFFFFF"/>
                </a:solidFill>
                <a:effectLst/>
                <a:ea typeface="Lato" panose="020F0502020204030203" pitchFamily="34" charset="0"/>
                <a:cs typeface="Lato" panose="020F0502020204030203" pitchFamily="34" charset="0"/>
              </a:rPr>
            </a:br>
            <a:r>
              <a:rPr lang="en-US" sz="2800">
                <a:solidFill>
                  <a:srgbClr val="FFFFFF"/>
                </a:solidFill>
                <a:effectLst/>
                <a:ea typeface="Lato" panose="020F0502020204030203" pitchFamily="34" charset="0"/>
                <a:cs typeface="Lato" panose="020F0502020204030203" pitchFamily="34" charset="0"/>
              </a:rPr>
              <a:t>HOTMA Training Series for Owners</a:t>
            </a:r>
          </a:p>
        </p:txBody>
      </p:sp>
    </p:spTree>
    <p:extLst>
      <p:ext uri="{BB962C8B-B14F-4D97-AF65-F5344CB8AC3E}">
        <p14:creationId xmlns:p14="http://schemas.microsoft.com/office/powerpoint/2010/main" val="1309337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AE5DB-2A32-35DE-D254-3BB46CBD52F1}"/>
              </a:ext>
            </a:extLst>
          </p:cNvPr>
          <p:cNvSpPr>
            <a:spLocks noGrp="1"/>
          </p:cNvSpPr>
          <p:nvPr>
            <p:ph type="ctrTitle"/>
          </p:nvPr>
        </p:nvSpPr>
        <p:spPr/>
        <p:txBody>
          <a:bodyPr/>
          <a:lstStyle/>
          <a:p>
            <a:r>
              <a:rPr lang="en-US"/>
              <a:t>Income Inclusions</a:t>
            </a:r>
          </a:p>
        </p:txBody>
      </p:sp>
    </p:spTree>
    <p:extLst>
      <p:ext uri="{BB962C8B-B14F-4D97-AF65-F5344CB8AC3E}">
        <p14:creationId xmlns:p14="http://schemas.microsoft.com/office/powerpoint/2010/main" val="3910298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1CCA0C36-C0A6-F892-F5D5-BB7C34D0373B}"/>
              </a:ext>
            </a:extLst>
          </p:cNvPr>
          <p:cNvSpPr/>
          <p:nvPr/>
        </p:nvSpPr>
        <p:spPr>
          <a:xfrm>
            <a:off x="0" y="2846466"/>
            <a:ext cx="5959242" cy="3517757"/>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5FBB04E9-588B-5135-1E1D-827AD94B4372}"/>
              </a:ext>
            </a:extLst>
          </p:cNvPr>
          <p:cNvSpPr/>
          <p:nvPr/>
        </p:nvSpPr>
        <p:spPr>
          <a:xfrm>
            <a:off x="0" y="1234438"/>
            <a:ext cx="5959242" cy="1612027"/>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13C28DB-7D47-484C-7A92-C74BAE15F1D3}"/>
              </a:ext>
            </a:extLst>
          </p:cNvPr>
          <p:cNvSpPr/>
          <p:nvPr/>
        </p:nvSpPr>
        <p:spPr>
          <a:xfrm>
            <a:off x="5959242" y="1234438"/>
            <a:ext cx="6232758" cy="5129785"/>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11262209-2719-20BD-56D2-AA1F445F7428}"/>
              </a:ext>
            </a:extLst>
          </p:cNvPr>
          <p:cNvSpPr>
            <a:spLocks noGrp="1"/>
          </p:cNvSpPr>
          <p:nvPr>
            <p:ph idx="1"/>
          </p:nvPr>
        </p:nvSpPr>
        <p:spPr>
          <a:xfrm>
            <a:off x="2222459" y="1672046"/>
            <a:ext cx="3712485" cy="645515"/>
          </a:xfrm>
        </p:spPr>
        <p:txBody>
          <a:bodyPr/>
          <a:lstStyle/>
          <a:p>
            <a:pPr marL="0" marR="0" indent="0">
              <a:lnSpc>
                <a:spcPct val="107000"/>
              </a:lnSpc>
              <a:spcBef>
                <a:spcPts val="0"/>
              </a:spcBef>
              <a:spcAft>
                <a:spcPts val="0"/>
              </a:spcAft>
              <a:buNone/>
            </a:pPr>
            <a:r>
              <a:rPr lang="en-US" sz="3600" b="1" kern="100">
                <a:solidFill>
                  <a:schemeClr val="bg1"/>
                </a:solidFill>
                <a:effectLst/>
                <a:ea typeface="Lato" panose="020F0502020204030203" pitchFamily="34" charset="0"/>
                <a:cs typeface="Lato" panose="020F0502020204030203" pitchFamily="34" charset="0"/>
              </a:rPr>
              <a:t>Earned Income</a:t>
            </a:r>
            <a:r>
              <a:rPr lang="en-US" sz="3600" kern="100">
                <a:solidFill>
                  <a:schemeClr val="bg1"/>
                </a:solidFill>
                <a:effectLst/>
                <a:ea typeface="Lato" panose="020F0502020204030203" pitchFamily="34" charset="0"/>
                <a:cs typeface="Lato" panose="020F0502020204030203" pitchFamily="34" charset="0"/>
              </a:rPr>
              <a:t>:</a:t>
            </a:r>
          </a:p>
          <a:p>
            <a:pPr marL="0" marR="0" indent="0">
              <a:lnSpc>
                <a:spcPct val="107000"/>
              </a:lnSpc>
              <a:spcBef>
                <a:spcPts val="1800"/>
              </a:spcBef>
              <a:spcAft>
                <a:spcPts val="800"/>
              </a:spcAft>
              <a:buNone/>
            </a:pP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Title 2">
            <a:extLst>
              <a:ext uri="{FF2B5EF4-FFF2-40B4-BE49-F238E27FC236}">
                <a16:creationId xmlns:a16="http://schemas.microsoft.com/office/drawing/2014/main" id="{D03D65ED-811C-EF80-7DBC-FE1841B7C33A}"/>
              </a:ext>
            </a:extLst>
          </p:cNvPr>
          <p:cNvSpPr>
            <a:spLocks noGrp="1"/>
          </p:cNvSpPr>
          <p:nvPr>
            <p:ph type="title"/>
          </p:nvPr>
        </p:nvSpPr>
        <p:spPr/>
        <p:txBody>
          <a:bodyPr/>
          <a:lstStyle/>
          <a:p>
            <a:r>
              <a:rPr lang="en-US"/>
              <a:t>What’s Included: Earned Income</a:t>
            </a:r>
          </a:p>
        </p:txBody>
      </p:sp>
      <p:sp>
        <p:nvSpPr>
          <p:cNvPr id="11" name="Content Placeholder 1">
            <a:extLst>
              <a:ext uri="{FF2B5EF4-FFF2-40B4-BE49-F238E27FC236}">
                <a16:creationId xmlns:a16="http://schemas.microsoft.com/office/drawing/2014/main" id="{42ECA692-C868-B805-0615-D5D899A49BE6}"/>
              </a:ext>
            </a:extLst>
          </p:cNvPr>
          <p:cNvSpPr txBox="1">
            <a:spLocks/>
          </p:cNvSpPr>
          <p:nvPr/>
        </p:nvSpPr>
        <p:spPr>
          <a:xfrm>
            <a:off x="6354858" y="1568704"/>
            <a:ext cx="4539087" cy="586944"/>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2000" b="1">
                <a:solidFill>
                  <a:schemeClr val="bg1">
                    <a:lumMod val="10000"/>
                  </a:schemeClr>
                </a:solidFill>
                <a:ea typeface="Lato" panose="020F0502020204030203" pitchFamily="34" charset="0"/>
                <a:cs typeface="Lato" panose="020F0502020204030203" pitchFamily="34" charset="0"/>
              </a:rPr>
              <a:t>Earned income is counted toward annual income if it is earned by:</a:t>
            </a:r>
          </a:p>
        </p:txBody>
      </p:sp>
      <p:sp>
        <p:nvSpPr>
          <p:cNvPr id="18" name="TextBox 17">
            <a:extLst>
              <a:ext uri="{FF2B5EF4-FFF2-40B4-BE49-F238E27FC236}">
                <a16:creationId xmlns:a16="http://schemas.microsoft.com/office/drawing/2014/main" id="{6FDAEAC6-C6F1-B549-1D66-5517DAEDFD41}"/>
              </a:ext>
            </a:extLst>
          </p:cNvPr>
          <p:cNvSpPr txBox="1"/>
          <p:nvPr/>
        </p:nvSpPr>
        <p:spPr>
          <a:xfrm>
            <a:off x="7145607" y="2737121"/>
            <a:ext cx="5033742" cy="369332"/>
          </a:xfrm>
          <a:prstGeom prst="rect">
            <a:avLst/>
          </a:prstGeom>
          <a:noFill/>
        </p:spPr>
        <p:txBody>
          <a:bodyPr wrap="square">
            <a:spAutoFit/>
          </a:bodyPr>
          <a:lstStyle/>
          <a:p>
            <a:pPr>
              <a:spcBef>
                <a:spcPts val="0"/>
              </a:spcBef>
              <a:buClr>
                <a:srgbClr val="00AEEF"/>
              </a:buClr>
              <a:buSzPts val="700"/>
            </a:pPr>
            <a:r>
              <a:rPr lang="en-US">
                <a:solidFill>
                  <a:schemeClr val="bg1">
                    <a:lumMod val="10000"/>
                  </a:schemeClr>
                </a:solidFill>
                <a:latin typeface="Lato" panose="020F0502020204030203" pitchFamily="34" charset="0"/>
                <a:ea typeface="Lato" panose="020F0502020204030203" pitchFamily="34" charset="0"/>
                <a:cs typeface="Lato" panose="020F0502020204030203" pitchFamily="34" charset="0"/>
              </a:rPr>
              <a:t>Spouse of the head of household (any age)</a:t>
            </a:r>
          </a:p>
        </p:txBody>
      </p:sp>
      <p:sp>
        <p:nvSpPr>
          <p:cNvPr id="19" name="TextBox 18">
            <a:extLst>
              <a:ext uri="{FF2B5EF4-FFF2-40B4-BE49-F238E27FC236}">
                <a16:creationId xmlns:a16="http://schemas.microsoft.com/office/drawing/2014/main" id="{1EB11941-C52E-A460-38A7-CA59F1FB5866}"/>
              </a:ext>
            </a:extLst>
          </p:cNvPr>
          <p:cNvSpPr txBox="1"/>
          <p:nvPr/>
        </p:nvSpPr>
        <p:spPr>
          <a:xfrm>
            <a:off x="7145607" y="2317561"/>
            <a:ext cx="5033742" cy="369332"/>
          </a:xfrm>
          <a:prstGeom prst="rect">
            <a:avLst/>
          </a:prstGeom>
          <a:noFill/>
        </p:spPr>
        <p:txBody>
          <a:bodyPr wrap="square">
            <a:spAutoFit/>
          </a:bodyPr>
          <a:lstStyle/>
          <a:p>
            <a:pPr>
              <a:spcBef>
                <a:spcPts val="0"/>
              </a:spcBef>
              <a:buClr>
                <a:srgbClr val="00AEEF"/>
              </a:buClr>
              <a:buSzPts val="700"/>
            </a:pPr>
            <a:r>
              <a:rPr lang="en-US">
                <a:solidFill>
                  <a:schemeClr val="bg1">
                    <a:lumMod val="10000"/>
                  </a:schemeClr>
                </a:solidFill>
                <a:latin typeface="Lato" panose="020F0502020204030203" pitchFamily="34" charset="0"/>
                <a:ea typeface="Lato" panose="020F0502020204030203" pitchFamily="34" charset="0"/>
                <a:cs typeface="Lato" panose="020F0502020204030203" pitchFamily="34" charset="0"/>
              </a:rPr>
              <a:t>Head of household (any age)</a:t>
            </a:r>
          </a:p>
        </p:txBody>
      </p:sp>
      <p:sp>
        <p:nvSpPr>
          <p:cNvPr id="20" name="TextBox 19">
            <a:extLst>
              <a:ext uri="{FF2B5EF4-FFF2-40B4-BE49-F238E27FC236}">
                <a16:creationId xmlns:a16="http://schemas.microsoft.com/office/drawing/2014/main" id="{A40EE1FC-3D49-DD02-71A2-950FA5FCCE15}"/>
              </a:ext>
            </a:extLst>
          </p:cNvPr>
          <p:cNvSpPr txBox="1"/>
          <p:nvPr/>
        </p:nvSpPr>
        <p:spPr>
          <a:xfrm>
            <a:off x="7145607" y="3156681"/>
            <a:ext cx="5033742" cy="646331"/>
          </a:xfrm>
          <a:prstGeom prst="rect">
            <a:avLst/>
          </a:prstGeom>
          <a:noFill/>
        </p:spPr>
        <p:txBody>
          <a:bodyPr wrap="square">
            <a:spAutoFit/>
          </a:bodyPr>
          <a:lstStyle/>
          <a:p>
            <a:r>
              <a:rPr lang="en-US" kern="100">
                <a:solidFill>
                  <a:schemeClr val="bg1">
                    <a:lumMod val="10000"/>
                  </a:schemeClr>
                </a:solidFill>
                <a:latin typeface="Lato" panose="020F0502020204030203" pitchFamily="34" charset="0"/>
                <a:ea typeface="Lato" panose="020F0502020204030203" pitchFamily="34" charset="0"/>
                <a:cs typeface="Lato" panose="020F0502020204030203" pitchFamily="34" charset="0"/>
              </a:rPr>
              <a:t>Any family member aged 18 or older (except full-time students―</a:t>
            </a:r>
            <a:r>
              <a:rPr lang="en-US" kern="100">
                <a:solidFill>
                  <a:srgbClr val="1B2326"/>
                </a:solidFill>
                <a:latin typeface="Lato" panose="020F0502020204030203" pitchFamily="34" charset="0"/>
                <a:ea typeface="Lato" panose="020F0502020204030203" pitchFamily="34" charset="0"/>
                <a:cs typeface="Lato" panose="020F0502020204030203" pitchFamily="34" charset="0"/>
              </a:rPr>
              <a:t>see </a:t>
            </a:r>
            <a:r>
              <a:rPr lang="en-US" kern="100">
                <a:solidFill>
                  <a:schemeClr val="bg1">
                    <a:lumMod val="10000"/>
                  </a:schemeClr>
                </a:solidFill>
                <a:latin typeface="Lato" panose="020F0502020204030203" pitchFamily="34" charset="0"/>
                <a:ea typeface="Lato" panose="020F0502020204030203" pitchFamily="34" charset="0"/>
                <a:cs typeface="Lato" panose="020F0502020204030203" pitchFamily="34" charset="0"/>
              </a:rPr>
              <a:t>Income Exclusions) </a:t>
            </a:r>
            <a:endParaRPr lang="en-US">
              <a:solidFill>
                <a:schemeClr val="bg1">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1" name="Content Placeholder 1">
            <a:extLst>
              <a:ext uri="{FF2B5EF4-FFF2-40B4-BE49-F238E27FC236}">
                <a16:creationId xmlns:a16="http://schemas.microsoft.com/office/drawing/2014/main" id="{9520B8E7-4729-E7C3-F36D-A79276171BAB}"/>
              </a:ext>
            </a:extLst>
          </p:cNvPr>
          <p:cNvSpPr txBox="1">
            <a:spLocks/>
          </p:cNvSpPr>
          <p:nvPr/>
        </p:nvSpPr>
        <p:spPr>
          <a:xfrm>
            <a:off x="424684" y="3106453"/>
            <a:ext cx="5142591" cy="2680919"/>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800"/>
              </a:spcBef>
              <a:spcAft>
                <a:spcPts val="800"/>
              </a:spcAft>
              <a:buFont typeface="Wingdings" panose="05000000000000000000" pitchFamily="2" charset="2"/>
              <a:buNone/>
            </a:pPr>
            <a:r>
              <a:rPr lang="en-US" sz="2000" kern="100">
                <a:ea typeface="Lato" panose="020F0502020204030203" pitchFamily="34" charset="0"/>
                <a:cs typeface="Lato" panose="020F0502020204030203" pitchFamily="34" charset="0"/>
              </a:rPr>
              <a:t>Includes earnings and income received from: </a:t>
            </a:r>
          </a:p>
          <a:p>
            <a:pPr lvl="1">
              <a:spcBef>
                <a:spcPts val="0"/>
              </a:spcBef>
              <a:buClr>
                <a:schemeClr val="accent1">
                  <a:lumMod val="75000"/>
                </a:schemeClr>
              </a:buClr>
              <a:buSzPct val="100000"/>
            </a:pPr>
            <a:r>
              <a:rPr lang="en-US" sz="1800">
                <a:solidFill>
                  <a:srgbClr val="000000"/>
                </a:solidFill>
                <a:ea typeface="Lato" panose="020F0502020204030203" pitchFamily="34" charset="0"/>
                <a:cs typeface="Lato" panose="020F0502020204030203" pitchFamily="34" charset="0"/>
              </a:rPr>
              <a:t>Wages </a:t>
            </a:r>
          </a:p>
          <a:p>
            <a:pPr lvl="1">
              <a:spcBef>
                <a:spcPts val="0"/>
              </a:spcBef>
              <a:buClr>
                <a:schemeClr val="accent1">
                  <a:lumMod val="75000"/>
                </a:schemeClr>
              </a:buClr>
              <a:buSzPct val="100000"/>
            </a:pPr>
            <a:r>
              <a:rPr lang="en-US" sz="1800">
                <a:solidFill>
                  <a:srgbClr val="000000"/>
                </a:solidFill>
                <a:ea typeface="Lato" panose="020F0502020204030203" pitchFamily="34" charset="0"/>
                <a:cs typeface="Lato" panose="020F0502020204030203" pitchFamily="34" charset="0"/>
              </a:rPr>
              <a:t>Tips</a:t>
            </a:r>
          </a:p>
          <a:p>
            <a:pPr lvl="1">
              <a:spcBef>
                <a:spcPts val="0"/>
              </a:spcBef>
              <a:buClr>
                <a:schemeClr val="accent1">
                  <a:lumMod val="75000"/>
                </a:schemeClr>
              </a:buClr>
              <a:buSzPct val="100000"/>
            </a:pPr>
            <a:r>
              <a:rPr lang="en-US" sz="1800">
                <a:solidFill>
                  <a:srgbClr val="000000"/>
                </a:solidFill>
                <a:ea typeface="Lato" panose="020F0502020204030203" pitchFamily="34" charset="0"/>
                <a:cs typeface="Lato" panose="020F0502020204030203" pitchFamily="34" charset="0"/>
              </a:rPr>
              <a:t>Salaries </a:t>
            </a:r>
          </a:p>
          <a:p>
            <a:pPr lvl="1">
              <a:spcBef>
                <a:spcPts val="0"/>
              </a:spcBef>
              <a:buClr>
                <a:schemeClr val="accent1">
                  <a:lumMod val="75000"/>
                </a:schemeClr>
              </a:buClr>
              <a:buSzPct val="100000"/>
            </a:pPr>
            <a:r>
              <a:rPr lang="en-US" sz="1800">
                <a:solidFill>
                  <a:srgbClr val="000000"/>
                </a:solidFill>
                <a:ea typeface="Lato" panose="020F0502020204030203" pitchFamily="34" charset="0"/>
                <a:cs typeface="Lato" panose="020F0502020204030203" pitchFamily="34" charset="0"/>
              </a:rPr>
              <a:t>Other employee compensation, such as commission from sales</a:t>
            </a:r>
          </a:p>
          <a:p>
            <a:pPr lvl="1">
              <a:spcBef>
                <a:spcPts val="0"/>
              </a:spcBef>
              <a:buClr>
                <a:schemeClr val="accent1">
                  <a:lumMod val="75000"/>
                </a:schemeClr>
              </a:buClr>
              <a:buSzPct val="100000"/>
            </a:pPr>
            <a:r>
              <a:rPr lang="en-US" sz="1800">
                <a:solidFill>
                  <a:srgbClr val="000000"/>
                </a:solidFill>
                <a:ea typeface="Lato" panose="020F0502020204030203" pitchFamily="34" charset="0"/>
                <a:cs typeface="Lato" panose="020F0502020204030203" pitchFamily="34" charset="0"/>
              </a:rPr>
              <a:t>Net income from self-employment</a:t>
            </a:r>
          </a:p>
        </p:txBody>
      </p:sp>
      <p:pic>
        <p:nvPicPr>
          <p:cNvPr id="43" name="Graphic 42">
            <a:extLst>
              <a:ext uri="{FF2B5EF4-FFF2-40B4-BE49-F238E27FC236}">
                <a16:creationId xmlns:a16="http://schemas.microsoft.com/office/drawing/2014/main" id="{CDCED6F3-6BC5-7B6A-7453-AF324B08E608}"/>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283645" y="3429000"/>
            <a:ext cx="3583951" cy="3583951"/>
          </a:xfrm>
          <a:prstGeom prst="rect">
            <a:avLst/>
          </a:prstGeom>
        </p:spPr>
      </p:pic>
      <p:pic>
        <p:nvPicPr>
          <p:cNvPr id="44" name="Graphic 43">
            <a:extLst>
              <a:ext uri="{FF2B5EF4-FFF2-40B4-BE49-F238E27FC236}">
                <a16:creationId xmlns:a16="http://schemas.microsoft.com/office/drawing/2014/main" id="{B2D83452-2BB5-09CE-C90D-4EAAC7031974}"/>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51152" y="3209760"/>
            <a:ext cx="274320" cy="274320"/>
          </a:xfrm>
          <a:prstGeom prst="rect">
            <a:avLst/>
          </a:prstGeom>
        </p:spPr>
      </p:pic>
      <p:pic>
        <p:nvPicPr>
          <p:cNvPr id="45" name="Graphic 44">
            <a:extLst>
              <a:ext uri="{FF2B5EF4-FFF2-40B4-BE49-F238E27FC236}">
                <a16:creationId xmlns:a16="http://schemas.microsoft.com/office/drawing/2014/main" id="{AA600308-3E7D-B209-7AAF-4CBF0EB38949}"/>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51152" y="2786076"/>
            <a:ext cx="274320" cy="274320"/>
          </a:xfrm>
          <a:prstGeom prst="rect">
            <a:avLst/>
          </a:prstGeom>
        </p:spPr>
      </p:pic>
      <p:pic>
        <p:nvPicPr>
          <p:cNvPr id="46" name="Graphic 45">
            <a:extLst>
              <a:ext uri="{FF2B5EF4-FFF2-40B4-BE49-F238E27FC236}">
                <a16:creationId xmlns:a16="http://schemas.microsoft.com/office/drawing/2014/main" id="{E334D31F-5B49-C667-CADD-4ED38565F983}"/>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46989" y="2369738"/>
            <a:ext cx="274320" cy="274320"/>
          </a:xfrm>
          <a:prstGeom prst="rect">
            <a:avLst/>
          </a:prstGeom>
        </p:spPr>
      </p:pic>
    </p:spTree>
    <p:extLst>
      <p:ext uri="{BB962C8B-B14F-4D97-AF65-F5344CB8AC3E}">
        <p14:creationId xmlns:p14="http://schemas.microsoft.com/office/powerpoint/2010/main" val="3945683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718B75-B018-B0BB-5AAD-0EE9EB040EE3}"/>
              </a:ext>
            </a:extLst>
          </p:cNvPr>
          <p:cNvSpPr>
            <a:spLocks noGrp="1"/>
          </p:cNvSpPr>
          <p:nvPr>
            <p:ph type="title"/>
          </p:nvPr>
        </p:nvSpPr>
        <p:spPr/>
        <p:txBody>
          <a:bodyPr/>
          <a:lstStyle/>
          <a:p>
            <a:r>
              <a:rPr lang="en-US"/>
              <a:t>What’s Included: Garnished, Levied &amp; Withheld Wages</a:t>
            </a:r>
          </a:p>
        </p:txBody>
      </p:sp>
      <p:sp>
        <p:nvSpPr>
          <p:cNvPr id="4" name="Rectangle 3">
            <a:extLst>
              <a:ext uri="{FF2B5EF4-FFF2-40B4-BE49-F238E27FC236}">
                <a16:creationId xmlns:a16="http://schemas.microsoft.com/office/drawing/2014/main" id="{F722D2EA-00FD-CC65-2950-565D2812DA7F}"/>
              </a:ext>
            </a:extLst>
          </p:cNvPr>
          <p:cNvSpPr/>
          <p:nvPr/>
        </p:nvSpPr>
        <p:spPr>
          <a:xfrm>
            <a:off x="0" y="2846466"/>
            <a:ext cx="12192000" cy="3517757"/>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2D90CC7-6CDD-325A-1D0F-3DD73B73EE48}"/>
              </a:ext>
            </a:extLst>
          </p:cNvPr>
          <p:cNvSpPr/>
          <p:nvPr/>
        </p:nvSpPr>
        <p:spPr>
          <a:xfrm>
            <a:off x="0" y="1234438"/>
            <a:ext cx="5959242" cy="1612027"/>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CD14137-63EA-F1C4-8B7D-FE212692277F}"/>
              </a:ext>
            </a:extLst>
          </p:cNvPr>
          <p:cNvSpPr/>
          <p:nvPr/>
        </p:nvSpPr>
        <p:spPr>
          <a:xfrm>
            <a:off x="5959242" y="1234438"/>
            <a:ext cx="6232758" cy="5129785"/>
          </a:xfrm>
          <a:prstGeom prst="rect">
            <a:avLst/>
          </a:prstGeom>
          <a:solidFill>
            <a:srgbClr val="C5DF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1">
            <a:extLst>
              <a:ext uri="{FF2B5EF4-FFF2-40B4-BE49-F238E27FC236}">
                <a16:creationId xmlns:a16="http://schemas.microsoft.com/office/drawing/2014/main" id="{1A4ACCE5-5D62-12E5-68D7-3282E5D471BB}"/>
              </a:ext>
            </a:extLst>
          </p:cNvPr>
          <p:cNvSpPr txBox="1">
            <a:spLocks/>
          </p:cNvSpPr>
          <p:nvPr/>
        </p:nvSpPr>
        <p:spPr>
          <a:xfrm>
            <a:off x="1488141" y="1488142"/>
            <a:ext cx="4446803" cy="1198752"/>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7000"/>
              </a:lnSpc>
              <a:spcBef>
                <a:spcPts val="0"/>
              </a:spcBef>
              <a:spcAft>
                <a:spcPts val="0"/>
              </a:spcAft>
              <a:buFont typeface="Wingdings" panose="05000000000000000000" pitchFamily="2" charset="2"/>
              <a:buNone/>
            </a:pPr>
            <a:r>
              <a:rPr lang="en-US" sz="3600" b="1" kern="100">
                <a:solidFill>
                  <a:schemeClr val="bg1"/>
                </a:solidFill>
                <a:ea typeface="Lato" panose="020F0502020204030203" pitchFamily="34" charset="0"/>
                <a:cs typeface="Lato" panose="020F0502020204030203" pitchFamily="34" charset="0"/>
              </a:rPr>
              <a:t>Garnished, Levied &amp; Withheld Wages:</a:t>
            </a:r>
            <a:endParaRPr lang="en-US" sz="3600" kern="100">
              <a:solidFill>
                <a:schemeClr val="bg1"/>
              </a:solidFill>
              <a:ea typeface="Lato" panose="020F0502020204030203" pitchFamily="34" charset="0"/>
              <a:cs typeface="Lato" panose="020F0502020204030203" pitchFamily="34" charset="0"/>
            </a:endParaRPr>
          </a:p>
          <a:p>
            <a:pPr marL="0" indent="0">
              <a:lnSpc>
                <a:spcPct val="107000"/>
              </a:lnSpc>
              <a:spcBef>
                <a:spcPts val="1800"/>
              </a:spcBef>
              <a:spcAft>
                <a:spcPts val="800"/>
              </a:spcAft>
              <a:buFont typeface="Wingdings" panose="05000000000000000000" pitchFamily="2" charset="2"/>
              <a:buNone/>
            </a:pPr>
            <a:endParaRPr lang="en-US" sz="1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Content Placeholder 1">
            <a:extLst>
              <a:ext uri="{FF2B5EF4-FFF2-40B4-BE49-F238E27FC236}">
                <a16:creationId xmlns:a16="http://schemas.microsoft.com/office/drawing/2014/main" id="{A40F5B3E-9C80-DD10-2B01-333B627358B3}"/>
              </a:ext>
            </a:extLst>
          </p:cNvPr>
          <p:cNvSpPr txBox="1">
            <a:spLocks/>
          </p:cNvSpPr>
          <p:nvPr/>
        </p:nvSpPr>
        <p:spPr>
          <a:xfrm>
            <a:off x="6309360" y="1472184"/>
            <a:ext cx="5345180" cy="4703009"/>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800"/>
              </a:spcAft>
              <a:buNone/>
            </a:pPr>
            <a:r>
              <a:rPr lang="en-US" sz="2400" kern="100">
                <a:effectLst/>
                <a:ea typeface="Lato" panose="020F0502020204030203" pitchFamily="34" charset="0"/>
                <a:cs typeface="Lato" panose="020F0502020204030203" pitchFamily="34" charset="0"/>
              </a:rPr>
              <a:t>If a family member’s wages are garnished, levied, or withheld to pay:</a:t>
            </a:r>
          </a:p>
          <a:p>
            <a:pPr marL="640080" marR="0" lvl="0">
              <a:lnSpc>
                <a:spcPct val="107000"/>
              </a:lnSpc>
              <a:spcBef>
                <a:spcPts val="0"/>
              </a:spcBef>
              <a:spcAft>
                <a:spcPts val="0"/>
              </a:spcAft>
              <a:buClr>
                <a:schemeClr val="accent1">
                  <a:lumMod val="75000"/>
                </a:schemeClr>
              </a:buClr>
              <a:buSzPct val="100000"/>
            </a:pPr>
            <a:r>
              <a:rPr lang="en-US" sz="2200" kern="100">
                <a:effectLst/>
                <a:ea typeface="Lato" panose="020F0502020204030203" pitchFamily="34" charset="0"/>
                <a:cs typeface="Lato" panose="020F0502020204030203" pitchFamily="34" charset="0"/>
              </a:rPr>
              <a:t>Restitution</a:t>
            </a:r>
          </a:p>
          <a:p>
            <a:pPr marL="640080" marR="0" lvl="0">
              <a:lnSpc>
                <a:spcPct val="107000"/>
              </a:lnSpc>
              <a:spcBef>
                <a:spcPts val="0"/>
              </a:spcBef>
              <a:spcAft>
                <a:spcPts val="0"/>
              </a:spcAft>
              <a:buClr>
                <a:schemeClr val="accent1">
                  <a:lumMod val="75000"/>
                </a:schemeClr>
              </a:buClr>
              <a:buSzPct val="100000"/>
            </a:pPr>
            <a:r>
              <a:rPr lang="en-US" sz="2200" kern="100">
                <a:effectLst/>
                <a:ea typeface="Lato" panose="020F0502020204030203" pitchFamily="34" charset="0"/>
                <a:cs typeface="Lato" panose="020F0502020204030203" pitchFamily="34" charset="0"/>
              </a:rPr>
              <a:t>Child support</a:t>
            </a:r>
          </a:p>
          <a:p>
            <a:pPr marL="640080" marR="0" lvl="0">
              <a:lnSpc>
                <a:spcPct val="107000"/>
              </a:lnSpc>
              <a:spcBef>
                <a:spcPts val="0"/>
              </a:spcBef>
              <a:spcAft>
                <a:spcPts val="0"/>
              </a:spcAft>
              <a:buClr>
                <a:schemeClr val="accent1">
                  <a:lumMod val="75000"/>
                </a:schemeClr>
              </a:buClr>
              <a:buSzPct val="100000"/>
            </a:pPr>
            <a:r>
              <a:rPr lang="en-US" sz="2200" kern="100">
                <a:effectLst/>
                <a:ea typeface="Lato" panose="020F0502020204030203" pitchFamily="34" charset="0"/>
                <a:cs typeface="Lato" panose="020F0502020204030203" pitchFamily="34" charset="0"/>
              </a:rPr>
              <a:t>Tax debt</a:t>
            </a:r>
          </a:p>
          <a:p>
            <a:pPr marL="640080" marR="0" lvl="0">
              <a:lnSpc>
                <a:spcPct val="107000"/>
              </a:lnSpc>
              <a:spcBef>
                <a:spcPts val="0"/>
              </a:spcBef>
              <a:spcAft>
                <a:spcPts val="0"/>
              </a:spcAft>
              <a:buClr>
                <a:schemeClr val="accent1">
                  <a:lumMod val="75000"/>
                </a:schemeClr>
              </a:buClr>
              <a:buSzPct val="100000"/>
            </a:pPr>
            <a:r>
              <a:rPr lang="en-US" sz="2200" kern="100">
                <a:effectLst/>
                <a:ea typeface="Lato" panose="020F0502020204030203" pitchFamily="34" charset="0"/>
                <a:cs typeface="Lato" panose="020F0502020204030203" pitchFamily="34" charset="0"/>
              </a:rPr>
              <a:t>Student loan debt</a:t>
            </a:r>
          </a:p>
          <a:p>
            <a:pPr marL="640080" marR="0" lvl="0">
              <a:lnSpc>
                <a:spcPct val="107000"/>
              </a:lnSpc>
              <a:spcBef>
                <a:spcPts val="0"/>
              </a:spcBef>
              <a:spcAft>
                <a:spcPts val="800"/>
              </a:spcAft>
              <a:buClr>
                <a:schemeClr val="accent1">
                  <a:lumMod val="75000"/>
                </a:schemeClr>
              </a:buClr>
              <a:buSzPct val="100000"/>
            </a:pPr>
            <a:r>
              <a:rPr lang="en-US" sz="2200" kern="100">
                <a:effectLst/>
                <a:ea typeface="Lato" panose="020F0502020204030203" pitchFamily="34" charset="0"/>
                <a:cs typeface="Lato" panose="020F0502020204030203" pitchFamily="34" charset="0"/>
              </a:rPr>
              <a:t>Other applicable debt</a:t>
            </a:r>
          </a:p>
          <a:p>
            <a:pPr marL="0" indent="0">
              <a:buNone/>
            </a:pPr>
            <a:r>
              <a:rPr lang="en-US" sz="2400" kern="100">
                <a:effectLst/>
                <a:ea typeface="Lato" panose="020F0502020204030203" pitchFamily="34" charset="0"/>
                <a:cs typeface="Lato" panose="020F0502020204030203" pitchFamily="34" charset="0"/>
              </a:rPr>
              <a:t>The Owner </a:t>
            </a:r>
            <a:r>
              <a:rPr lang="en-US" sz="2400" b="1" kern="100">
                <a:effectLst/>
                <a:ea typeface="Lato" panose="020F0502020204030203" pitchFamily="34" charset="0"/>
                <a:cs typeface="Lato" panose="020F0502020204030203" pitchFamily="34" charset="0"/>
              </a:rPr>
              <a:t>must include the gross income</a:t>
            </a:r>
            <a:r>
              <a:rPr lang="en-US" sz="2400" kern="100">
                <a:effectLst/>
                <a:ea typeface="Lato" panose="020F0502020204030203" pitchFamily="34" charset="0"/>
                <a:cs typeface="Lato" panose="020F0502020204030203" pitchFamily="34" charset="0"/>
              </a:rPr>
              <a:t> prior to deductions.</a:t>
            </a:r>
            <a:r>
              <a:rPr lang="en-US" sz="2400">
                <a:effectLst/>
                <a:ea typeface="Lato" panose="020F0502020204030203" pitchFamily="34" charset="0"/>
                <a:cs typeface="Lato" panose="020F0502020204030203" pitchFamily="34" charset="0"/>
              </a:rPr>
              <a:t> </a:t>
            </a:r>
            <a:endParaRPr lang="en-US" sz="2400">
              <a:solidFill>
                <a:srgbClr val="000000"/>
              </a:solidFill>
              <a:ea typeface="Lato" panose="020F0502020204030203" pitchFamily="34" charset="0"/>
              <a:cs typeface="Lato" panose="020F0502020204030203" pitchFamily="34" charset="0"/>
            </a:endParaRPr>
          </a:p>
        </p:txBody>
      </p:sp>
      <p:grpSp>
        <p:nvGrpSpPr>
          <p:cNvPr id="11" name="Content Placeholder 9">
            <a:extLst>
              <a:ext uri="{FF2B5EF4-FFF2-40B4-BE49-F238E27FC236}">
                <a16:creationId xmlns:a16="http://schemas.microsoft.com/office/drawing/2014/main" id="{C73CB5A6-242E-2482-2A81-10E967598660}"/>
              </a:ext>
            </a:extLst>
          </p:cNvPr>
          <p:cNvGrpSpPr/>
          <p:nvPr/>
        </p:nvGrpSpPr>
        <p:grpSpPr>
          <a:xfrm>
            <a:off x="1730429" y="3100169"/>
            <a:ext cx="2928600" cy="3416428"/>
            <a:chOff x="1730429" y="3100169"/>
            <a:chExt cx="2928600" cy="3416428"/>
          </a:xfrm>
          <a:solidFill>
            <a:srgbClr val="00449E"/>
          </a:solidFill>
        </p:grpSpPr>
        <p:sp>
          <p:nvSpPr>
            <p:cNvPr id="12" name="Freeform 11">
              <a:extLst>
                <a:ext uri="{FF2B5EF4-FFF2-40B4-BE49-F238E27FC236}">
                  <a16:creationId xmlns:a16="http://schemas.microsoft.com/office/drawing/2014/main" id="{4291A373-52C2-6F7A-F492-F2F466445D80}"/>
                </a:ext>
              </a:extLst>
            </p:cNvPr>
            <p:cNvSpPr/>
            <p:nvPr/>
          </p:nvSpPr>
          <p:spPr>
            <a:xfrm>
              <a:off x="2073786" y="3100169"/>
              <a:ext cx="1507431" cy="3416420"/>
            </a:xfrm>
            <a:custGeom>
              <a:avLst/>
              <a:gdLst>
                <a:gd name="connsiteX0" fmla="*/ 81241 w 1507431"/>
                <a:gd name="connsiteY0" fmla="*/ 0 h 3416420"/>
                <a:gd name="connsiteX1" fmla="*/ 60793 w 1507431"/>
                <a:gd name="connsiteY1" fmla="*/ 720538 h 3416420"/>
                <a:gd name="connsiteX2" fmla="*/ 326529 w 1507431"/>
                <a:gd name="connsiteY2" fmla="*/ 720538 h 3416420"/>
                <a:gd name="connsiteX3" fmla="*/ 658690 w 1507431"/>
                <a:gd name="connsiteY3" fmla="*/ 2171854 h 3416420"/>
                <a:gd name="connsiteX4" fmla="*/ 1026625 w 1507431"/>
                <a:gd name="connsiteY4" fmla="*/ 3255235 h 3416420"/>
                <a:gd name="connsiteX5" fmla="*/ 1404773 w 1507431"/>
                <a:gd name="connsiteY5" fmla="*/ 3311446 h 3416420"/>
                <a:gd name="connsiteX6" fmla="*/ 1450766 w 1507431"/>
                <a:gd name="connsiteY6" fmla="*/ 2734004 h 3416420"/>
                <a:gd name="connsiteX7" fmla="*/ 893742 w 1507431"/>
                <a:gd name="connsiteY7" fmla="*/ 2381401 h 3416420"/>
                <a:gd name="connsiteX8" fmla="*/ 822204 w 1507431"/>
                <a:gd name="connsiteY8" fmla="*/ 2171882 h 3416420"/>
                <a:gd name="connsiteX9" fmla="*/ 658678 w 1507431"/>
                <a:gd name="connsiteY9" fmla="*/ 2171882 h 3416420"/>
                <a:gd name="connsiteX10" fmla="*/ 924426 w 1507431"/>
                <a:gd name="connsiteY10" fmla="*/ 2519364 h 3416420"/>
                <a:gd name="connsiteX11" fmla="*/ 1159493 w 1507431"/>
                <a:gd name="connsiteY11" fmla="*/ 3209264 h 3416420"/>
                <a:gd name="connsiteX12" fmla="*/ 1205486 w 1507431"/>
                <a:gd name="connsiteY12" fmla="*/ 3270596 h 3416420"/>
                <a:gd name="connsiteX13" fmla="*/ 1297473 w 1507431"/>
                <a:gd name="connsiteY13" fmla="*/ 3214385 h 3416420"/>
                <a:gd name="connsiteX14" fmla="*/ 1317921 w 1507431"/>
                <a:gd name="connsiteY14" fmla="*/ 2779989 h 3416420"/>
                <a:gd name="connsiteX15" fmla="*/ 924440 w 1507431"/>
                <a:gd name="connsiteY15" fmla="*/ 2519364 h 341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07431" h="3416420">
                  <a:moveTo>
                    <a:pt x="81241" y="0"/>
                  </a:moveTo>
                  <a:cubicBezTo>
                    <a:pt x="-41403" y="112423"/>
                    <a:pt x="-5634" y="434388"/>
                    <a:pt x="60793" y="720538"/>
                  </a:cubicBezTo>
                  <a:lnTo>
                    <a:pt x="326529" y="720538"/>
                  </a:lnTo>
                  <a:close/>
                  <a:moveTo>
                    <a:pt x="658690" y="2171854"/>
                  </a:moveTo>
                  <a:cubicBezTo>
                    <a:pt x="781334" y="2529577"/>
                    <a:pt x="903981" y="2892392"/>
                    <a:pt x="1026625" y="3255235"/>
                  </a:cubicBezTo>
                  <a:cubicBezTo>
                    <a:pt x="1093055" y="3459656"/>
                    <a:pt x="1271916" y="3459656"/>
                    <a:pt x="1404773" y="3311446"/>
                  </a:cubicBezTo>
                  <a:cubicBezTo>
                    <a:pt x="1512084" y="3193931"/>
                    <a:pt x="1547865" y="3015056"/>
                    <a:pt x="1450766" y="2734004"/>
                  </a:cubicBezTo>
                  <a:cubicBezTo>
                    <a:pt x="1369003" y="2493824"/>
                    <a:pt x="1128830" y="2330282"/>
                    <a:pt x="893742" y="2381401"/>
                  </a:cubicBezTo>
                  <a:lnTo>
                    <a:pt x="822204" y="2171882"/>
                  </a:lnTo>
                  <a:lnTo>
                    <a:pt x="658678" y="2171882"/>
                  </a:lnTo>
                  <a:close/>
                  <a:moveTo>
                    <a:pt x="924426" y="2519364"/>
                  </a:moveTo>
                  <a:lnTo>
                    <a:pt x="1159493" y="3209264"/>
                  </a:lnTo>
                  <a:cubicBezTo>
                    <a:pt x="1164605" y="3224598"/>
                    <a:pt x="1185041" y="3265476"/>
                    <a:pt x="1205486" y="3270596"/>
                  </a:cubicBezTo>
                  <a:cubicBezTo>
                    <a:pt x="1231032" y="3275717"/>
                    <a:pt x="1282137" y="3234838"/>
                    <a:pt x="1297473" y="3214385"/>
                  </a:cubicBezTo>
                  <a:cubicBezTo>
                    <a:pt x="1404784" y="3096841"/>
                    <a:pt x="1358802" y="2912874"/>
                    <a:pt x="1317921" y="2779989"/>
                  </a:cubicBezTo>
                  <a:cubicBezTo>
                    <a:pt x="1261701" y="2616463"/>
                    <a:pt x="1093063" y="2483598"/>
                    <a:pt x="924440" y="2519364"/>
                  </a:cubicBezTo>
                  <a:close/>
                </a:path>
              </a:pathLst>
            </a:custGeom>
            <a:solidFill>
              <a:srgbClr val="00449E"/>
            </a:solidFill>
            <a:ln w="2842"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2F8D9EC3-5F43-BD6B-DBB2-3B5272BEF3DA}"/>
                </a:ext>
              </a:extLst>
            </p:cNvPr>
            <p:cNvSpPr/>
            <p:nvPr/>
          </p:nvSpPr>
          <p:spPr>
            <a:xfrm>
              <a:off x="1730429" y="3100169"/>
              <a:ext cx="1508591" cy="3416428"/>
            </a:xfrm>
            <a:custGeom>
              <a:avLst/>
              <a:gdLst>
                <a:gd name="connsiteX0" fmla="*/ 1426222 w 1508591"/>
                <a:gd name="connsiteY0" fmla="*/ 0 h 3416428"/>
                <a:gd name="connsiteX1" fmla="*/ 1329123 w 1508591"/>
                <a:gd name="connsiteY1" fmla="*/ 1139593 h 3416428"/>
                <a:gd name="connsiteX2" fmla="*/ 1032732 w 1508591"/>
                <a:gd name="connsiteY2" fmla="*/ 2013460 h 3416428"/>
                <a:gd name="connsiteX3" fmla="*/ 884528 w 1508591"/>
                <a:gd name="connsiteY3" fmla="*/ 2074789 h 3416428"/>
                <a:gd name="connsiteX4" fmla="*/ 480806 w 1508591"/>
                <a:gd name="connsiteY4" fmla="*/ 3255263 h 3416428"/>
                <a:gd name="connsiteX5" fmla="*/ 102658 w 1508591"/>
                <a:gd name="connsiteY5" fmla="*/ 3311475 h 3416428"/>
                <a:gd name="connsiteX6" fmla="*/ 56665 w 1508591"/>
                <a:gd name="connsiteY6" fmla="*/ 2734029 h 3416428"/>
                <a:gd name="connsiteX7" fmla="*/ 613689 w 1508591"/>
                <a:gd name="connsiteY7" fmla="*/ 2381427 h 3416428"/>
                <a:gd name="connsiteX8" fmla="*/ 1426224 w 1508591"/>
                <a:gd name="connsiteY8" fmla="*/ 60 h 3416428"/>
                <a:gd name="connsiteX9" fmla="*/ 925410 w 1508591"/>
                <a:gd name="connsiteY9" fmla="*/ 1829464 h 3416428"/>
                <a:gd name="connsiteX10" fmla="*/ 981627 w 1508591"/>
                <a:gd name="connsiteY10" fmla="*/ 1885681 h 3416428"/>
                <a:gd name="connsiteX11" fmla="*/ 925410 w 1508591"/>
                <a:gd name="connsiteY11" fmla="*/ 1936787 h 3416428"/>
                <a:gd name="connsiteX12" fmla="*/ 869192 w 1508591"/>
                <a:gd name="connsiteY12" fmla="*/ 1885681 h 3416428"/>
                <a:gd name="connsiteX13" fmla="*/ 925410 w 1508591"/>
                <a:gd name="connsiteY13" fmla="*/ 1829464 h 3416428"/>
                <a:gd name="connsiteX14" fmla="*/ 577899 w 1508591"/>
                <a:gd name="connsiteY14" fmla="*/ 2519364 h 3416428"/>
                <a:gd name="connsiteX15" fmla="*/ 347933 w 1508591"/>
                <a:gd name="connsiteY15" fmla="*/ 3209264 h 3416428"/>
                <a:gd name="connsiteX16" fmla="*/ 301939 w 1508591"/>
                <a:gd name="connsiteY16" fmla="*/ 3270596 h 3416428"/>
                <a:gd name="connsiteX17" fmla="*/ 209953 w 1508591"/>
                <a:gd name="connsiteY17" fmla="*/ 3214385 h 3416428"/>
                <a:gd name="connsiteX18" fmla="*/ 189505 w 1508591"/>
                <a:gd name="connsiteY18" fmla="*/ 2779989 h 3416428"/>
                <a:gd name="connsiteX19" fmla="*/ 577896 w 1508591"/>
                <a:gd name="connsiteY19" fmla="*/ 2519364 h 3416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08591" h="3416428">
                  <a:moveTo>
                    <a:pt x="1426222" y="0"/>
                  </a:moveTo>
                  <a:cubicBezTo>
                    <a:pt x="1625519" y="173749"/>
                    <a:pt x="1410886" y="889172"/>
                    <a:pt x="1329123" y="1139593"/>
                  </a:cubicBezTo>
                  <a:lnTo>
                    <a:pt x="1032732" y="2013460"/>
                  </a:lnTo>
                  <a:lnTo>
                    <a:pt x="884528" y="2074789"/>
                  </a:lnTo>
                  <a:cubicBezTo>
                    <a:pt x="751660" y="2468270"/>
                    <a:pt x="613680" y="2861783"/>
                    <a:pt x="480806" y="3255263"/>
                  </a:cubicBezTo>
                  <a:cubicBezTo>
                    <a:pt x="409267" y="3459656"/>
                    <a:pt x="235515" y="3459656"/>
                    <a:pt x="102658" y="3311475"/>
                  </a:cubicBezTo>
                  <a:cubicBezTo>
                    <a:pt x="-4653" y="3193960"/>
                    <a:pt x="-40433" y="3015084"/>
                    <a:pt x="56665" y="2734029"/>
                  </a:cubicBezTo>
                  <a:cubicBezTo>
                    <a:pt x="138428" y="2493850"/>
                    <a:pt x="378601" y="2330308"/>
                    <a:pt x="613689" y="2381427"/>
                  </a:cubicBezTo>
                  <a:lnTo>
                    <a:pt x="1426224" y="60"/>
                  </a:lnTo>
                  <a:close/>
                  <a:moveTo>
                    <a:pt x="925410" y="1829464"/>
                  </a:moveTo>
                  <a:cubicBezTo>
                    <a:pt x="956067" y="1829464"/>
                    <a:pt x="981627" y="1855013"/>
                    <a:pt x="981627" y="1885681"/>
                  </a:cubicBezTo>
                  <a:cubicBezTo>
                    <a:pt x="981627" y="1916339"/>
                    <a:pt x="956081" y="1936787"/>
                    <a:pt x="925410" y="1936787"/>
                  </a:cubicBezTo>
                  <a:cubicBezTo>
                    <a:pt x="894752" y="1936787"/>
                    <a:pt x="869192" y="1916339"/>
                    <a:pt x="869192" y="1885681"/>
                  </a:cubicBezTo>
                  <a:cubicBezTo>
                    <a:pt x="869192" y="1855021"/>
                    <a:pt x="894738" y="1829464"/>
                    <a:pt x="925410" y="1829464"/>
                  </a:cubicBezTo>
                  <a:close/>
                  <a:moveTo>
                    <a:pt x="577899" y="2519364"/>
                  </a:moveTo>
                  <a:lnTo>
                    <a:pt x="347933" y="3209264"/>
                  </a:lnTo>
                  <a:cubicBezTo>
                    <a:pt x="342821" y="3224598"/>
                    <a:pt x="322384" y="3265476"/>
                    <a:pt x="301939" y="3270596"/>
                  </a:cubicBezTo>
                  <a:cubicBezTo>
                    <a:pt x="271282" y="3275717"/>
                    <a:pt x="225288" y="3234838"/>
                    <a:pt x="209953" y="3214385"/>
                  </a:cubicBezTo>
                  <a:cubicBezTo>
                    <a:pt x="102641" y="3096841"/>
                    <a:pt x="143523" y="2912874"/>
                    <a:pt x="189505" y="2779989"/>
                  </a:cubicBezTo>
                  <a:cubicBezTo>
                    <a:pt x="245725" y="2616463"/>
                    <a:pt x="414360" y="2483598"/>
                    <a:pt x="577896" y="2519364"/>
                  </a:cubicBezTo>
                  <a:close/>
                </a:path>
              </a:pathLst>
            </a:custGeom>
            <a:solidFill>
              <a:srgbClr val="00449E"/>
            </a:solidFill>
            <a:ln w="2842"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43FF6C37-1FCE-A81A-7085-8F44A150E242}"/>
                </a:ext>
              </a:extLst>
            </p:cNvPr>
            <p:cNvSpPr/>
            <p:nvPr/>
          </p:nvSpPr>
          <p:spPr>
            <a:xfrm>
              <a:off x="1797298" y="3866705"/>
              <a:ext cx="2861731" cy="1354246"/>
            </a:xfrm>
            <a:custGeom>
              <a:avLst/>
              <a:gdLst>
                <a:gd name="connsiteX0" fmla="*/ 6 w 2861731"/>
                <a:gd name="connsiteY0" fmla="*/ 0 h 1354246"/>
                <a:gd name="connsiteX1" fmla="*/ 1042508 w 2861731"/>
                <a:gd name="connsiteY1" fmla="*/ 0 h 1354246"/>
                <a:gd name="connsiteX2" fmla="*/ 960745 w 2861731"/>
                <a:gd name="connsiteY2" fmla="*/ 240179 h 1354246"/>
                <a:gd name="connsiteX3" fmla="*/ 189088 w 2861731"/>
                <a:gd name="connsiteY3" fmla="*/ 240179 h 1354246"/>
                <a:gd name="connsiteX4" fmla="*/ 189088 w 2861731"/>
                <a:gd name="connsiteY4" fmla="*/ 296397 h 1354246"/>
                <a:gd name="connsiteX5" fmla="*/ 945412 w 2861731"/>
                <a:gd name="connsiteY5" fmla="*/ 296397 h 1354246"/>
                <a:gd name="connsiteX6" fmla="*/ 884083 w 2861731"/>
                <a:gd name="connsiteY6" fmla="*/ 475258 h 1354246"/>
                <a:gd name="connsiteX7" fmla="*/ 189091 w 2861731"/>
                <a:gd name="connsiteY7" fmla="*/ 475258 h 1354246"/>
                <a:gd name="connsiteX8" fmla="*/ 189091 w 2861731"/>
                <a:gd name="connsiteY8" fmla="*/ 531475 h 1354246"/>
                <a:gd name="connsiteX9" fmla="*/ 863630 w 2861731"/>
                <a:gd name="connsiteY9" fmla="*/ 531475 h 1354246"/>
                <a:gd name="connsiteX10" fmla="*/ 582569 w 2861731"/>
                <a:gd name="connsiteY10" fmla="*/ 1354223 h 1354246"/>
                <a:gd name="connsiteX11" fmla="*/ 0 w 2861731"/>
                <a:gd name="connsiteY11" fmla="*/ 1354223 h 1354246"/>
                <a:gd name="connsiteX12" fmla="*/ 2069649 w 2861731"/>
                <a:gd name="connsiteY12" fmla="*/ 117532 h 1354246"/>
                <a:gd name="connsiteX13" fmla="*/ 2621552 w 2861731"/>
                <a:gd name="connsiteY13" fmla="*/ 664315 h 1354246"/>
                <a:gd name="connsiteX14" fmla="*/ 2069649 w 2861731"/>
                <a:gd name="connsiteY14" fmla="*/ 1211097 h 1354246"/>
                <a:gd name="connsiteX15" fmla="*/ 1522867 w 2861731"/>
                <a:gd name="connsiteY15" fmla="*/ 664315 h 1354246"/>
                <a:gd name="connsiteX16" fmla="*/ 2069649 w 2861731"/>
                <a:gd name="connsiteY16" fmla="*/ 117532 h 1354246"/>
                <a:gd name="connsiteX17" fmla="*/ 2069649 w 2861731"/>
                <a:gd name="connsiteY17" fmla="*/ 173749 h 1354246"/>
                <a:gd name="connsiteX18" fmla="*/ 1579050 w 2861731"/>
                <a:gd name="connsiteY18" fmla="*/ 664349 h 1354246"/>
                <a:gd name="connsiteX19" fmla="*/ 2069649 w 2861731"/>
                <a:gd name="connsiteY19" fmla="*/ 1154948 h 1354246"/>
                <a:gd name="connsiteX20" fmla="*/ 2565341 w 2861731"/>
                <a:gd name="connsiteY20" fmla="*/ 664349 h 1354246"/>
                <a:gd name="connsiteX21" fmla="*/ 2069649 w 2861731"/>
                <a:gd name="connsiteY21" fmla="*/ 173749 h 1354246"/>
                <a:gd name="connsiteX22" fmla="*/ 2013432 w 2861731"/>
                <a:gd name="connsiteY22" fmla="*/ 454810 h 1354246"/>
                <a:gd name="connsiteX23" fmla="*/ 2013432 w 2861731"/>
                <a:gd name="connsiteY23" fmla="*/ 562121 h 1354246"/>
                <a:gd name="connsiteX24" fmla="*/ 2013432 w 2861731"/>
                <a:gd name="connsiteY24" fmla="*/ 260624 h 1354246"/>
                <a:gd name="connsiteX25" fmla="*/ 2136076 w 2861731"/>
                <a:gd name="connsiteY25" fmla="*/ 260624 h 1354246"/>
                <a:gd name="connsiteX26" fmla="*/ 2136076 w 2861731"/>
                <a:gd name="connsiteY26" fmla="*/ 342387 h 1354246"/>
                <a:gd name="connsiteX27" fmla="*/ 2274056 w 2861731"/>
                <a:gd name="connsiteY27" fmla="*/ 393492 h 1354246"/>
                <a:gd name="connsiteX28" fmla="*/ 2335385 w 2861731"/>
                <a:gd name="connsiteY28" fmla="*/ 536584 h 1354246"/>
                <a:gd name="connsiteX29" fmla="*/ 2182081 w 2861731"/>
                <a:gd name="connsiteY29" fmla="*/ 536584 h 1354246"/>
                <a:gd name="connsiteX30" fmla="*/ 2136087 w 2861731"/>
                <a:gd name="connsiteY30" fmla="*/ 459933 h 1354246"/>
                <a:gd name="connsiteX31" fmla="*/ 2136087 w 2861731"/>
                <a:gd name="connsiteY31" fmla="*/ 592801 h 1354246"/>
                <a:gd name="connsiteX32" fmla="*/ 2289392 w 2861731"/>
                <a:gd name="connsiteY32" fmla="*/ 664340 h 1354246"/>
                <a:gd name="connsiteX33" fmla="*/ 2340497 w 2861731"/>
                <a:gd name="connsiteY33" fmla="*/ 792097 h 1354246"/>
                <a:gd name="connsiteX34" fmla="*/ 2284280 w 2861731"/>
                <a:gd name="connsiteY34" fmla="*/ 935188 h 1354246"/>
                <a:gd name="connsiteX35" fmla="*/ 2136076 w 2861731"/>
                <a:gd name="connsiteY35" fmla="*/ 986294 h 1354246"/>
                <a:gd name="connsiteX36" fmla="*/ 2136076 w 2861731"/>
                <a:gd name="connsiteY36" fmla="*/ 1068057 h 1354246"/>
                <a:gd name="connsiteX37" fmla="*/ 2013432 w 2861731"/>
                <a:gd name="connsiteY37" fmla="*/ 1068057 h 1354246"/>
                <a:gd name="connsiteX38" fmla="*/ 2013432 w 2861731"/>
                <a:gd name="connsiteY38" fmla="*/ 986294 h 1354246"/>
                <a:gd name="connsiteX39" fmla="*/ 1865228 w 2861731"/>
                <a:gd name="connsiteY39" fmla="*/ 930076 h 1354246"/>
                <a:gd name="connsiteX40" fmla="*/ 1798798 w 2861731"/>
                <a:gd name="connsiteY40" fmla="*/ 776772 h 1354246"/>
                <a:gd name="connsiteX41" fmla="*/ 1962324 w 2861731"/>
                <a:gd name="connsiteY41" fmla="*/ 776772 h 1354246"/>
                <a:gd name="connsiteX42" fmla="*/ 2013429 w 2861731"/>
                <a:gd name="connsiteY42" fmla="*/ 868759 h 1354246"/>
                <a:gd name="connsiteX43" fmla="*/ 2013429 w 2861731"/>
                <a:gd name="connsiteY43" fmla="*/ 720555 h 1354246"/>
                <a:gd name="connsiteX44" fmla="*/ 1860124 w 2861731"/>
                <a:gd name="connsiteY44" fmla="*/ 654125 h 1354246"/>
                <a:gd name="connsiteX45" fmla="*/ 1809019 w 2861731"/>
                <a:gd name="connsiteY45" fmla="*/ 531481 h 1354246"/>
                <a:gd name="connsiteX46" fmla="*/ 1870348 w 2861731"/>
                <a:gd name="connsiteY46" fmla="*/ 398613 h 1354246"/>
                <a:gd name="connsiteX47" fmla="*/ 2013440 w 2861731"/>
                <a:gd name="connsiteY47" fmla="*/ 342396 h 1354246"/>
                <a:gd name="connsiteX48" fmla="*/ 2013440 w 2861731"/>
                <a:gd name="connsiteY48" fmla="*/ 260633 h 1354246"/>
                <a:gd name="connsiteX49" fmla="*/ 2136076 w 2861731"/>
                <a:gd name="connsiteY49" fmla="*/ 751224 h 1354246"/>
                <a:gd name="connsiteX50" fmla="*/ 2136076 w 2861731"/>
                <a:gd name="connsiteY50" fmla="*/ 868756 h 1354246"/>
                <a:gd name="connsiteX51" fmla="*/ 2136076 w 2861731"/>
                <a:gd name="connsiteY51" fmla="*/ 751224 h 1354246"/>
                <a:gd name="connsiteX52" fmla="*/ 1420630 w 2861731"/>
                <a:gd name="connsiteY52" fmla="*/ 20 h 1354246"/>
                <a:gd name="connsiteX53" fmla="*/ 2861731 w 2861731"/>
                <a:gd name="connsiteY53" fmla="*/ 20 h 1354246"/>
                <a:gd name="connsiteX54" fmla="*/ 2861731 w 2861731"/>
                <a:gd name="connsiteY54" fmla="*/ 1354246 h 1354246"/>
                <a:gd name="connsiteX55" fmla="*/ 853394 w 2861731"/>
                <a:gd name="connsiteY55" fmla="*/ 1354246 h 1354246"/>
                <a:gd name="connsiteX56" fmla="*/ 858506 w 2861731"/>
                <a:gd name="connsiteY56" fmla="*/ 1344022 h 1354246"/>
                <a:gd name="connsiteX57" fmla="*/ 1001598 w 2861731"/>
                <a:gd name="connsiteY57" fmla="*/ 1282693 h 1354246"/>
                <a:gd name="connsiteX58" fmla="*/ 1257111 w 2861731"/>
                <a:gd name="connsiteY58" fmla="*/ 531489 h 1354246"/>
                <a:gd name="connsiteX59" fmla="*/ 1405314 w 2861731"/>
                <a:gd name="connsiteY59" fmla="*/ 531489 h 1354246"/>
                <a:gd name="connsiteX60" fmla="*/ 1415538 w 2861731"/>
                <a:gd name="connsiteY60" fmla="*/ 475272 h 1354246"/>
                <a:gd name="connsiteX61" fmla="*/ 1277558 w 2861731"/>
                <a:gd name="connsiteY61" fmla="*/ 475272 h 1354246"/>
                <a:gd name="connsiteX62" fmla="*/ 1308216 w 2861731"/>
                <a:gd name="connsiteY62" fmla="*/ 388397 h 1354246"/>
                <a:gd name="connsiteX63" fmla="*/ 1338873 w 2861731"/>
                <a:gd name="connsiteY63" fmla="*/ 296411 h 1354246"/>
                <a:gd name="connsiteX64" fmla="*/ 1497290 w 2861731"/>
                <a:gd name="connsiteY64" fmla="*/ 296411 h 1354246"/>
                <a:gd name="connsiteX65" fmla="*/ 1538171 w 2861731"/>
                <a:gd name="connsiteY65" fmla="*/ 240193 h 1354246"/>
                <a:gd name="connsiteX66" fmla="*/ 1354198 w 2861731"/>
                <a:gd name="connsiteY66" fmla="*/ 240193 h 1354246"/>
                <a:gd name="connsiteX67" fmla="*/ 1420628 w 2861731"/>
                <a:gd name="connsiteY67" fmla="*/ 14 h 1354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861731" h="1354246">
                  <a:moveTo>
                    <a:pt x="6" y="0"/>
                  </a:moveTo>
                  <a:lnTo>
                    <a:pt x="1042508" y="0"/>
                  </a:lnTo>
                  <a:lnTo>
                    <a:pt x="960745" y="240179"/>
                  </a:lnTo>
                  <a:lnTo>
                    <a:pt x="189088" y="240179"/>
                  </a:lnTo>
                  <a:lnTo>
                    <a:pt x="189088" y="296397"/>
                  </a:lnTo>
                  <a:lnTo>
                    <a:pt x="945412" y="296397"/>
                  </a:lnTo>
                  <a:lnTo>
                    <a:pt x="884083" y="475258"/>
                  </a:lnTo>
                  <a:lnTo>
                    <a:pt x="189091" y="475258"/>
                  </a:lnTo>
                  <a:lnTo>
                    <a:pt x="189091" y="531475"/>
                  </a:lnTo>
                  <a:lnTo>
                    <a:pt x="863630" y="531475"/>
                  </a:lnTo>
                  <a:lnTo>
                    <a:pt x="582569" y="1354223"/>
                  </a:lnTo>
                  <a:lnTo>
                    <a:pt x="0" y="1354223"/>
                  </a:lnTo>
                  <a:close/>
                  <a:moveTo>
                    <a:pt x="2069649" y="117532"/>
                  </a:moveTo>
                  <a:cubicBezTo>
                    <a:pt x="2376281" y="117532"/>
                    <a:pt x="2621552" y="362823"/>
                    <a:pt x="2621552" y="664315"/>
                  </a:cubicBezTo>
                  <a:cubicBezTo>
                    <a:pt x="2621552" y="965826"/>
                    <a:pt x="2376261" y="1211097"/>
                    <a:pt x="2069649" y="1211097"/>
                  </a:cubicBezTo>
                  <a:cubicBezTo>
                    <a:pt x="1768138" y="1211097"/>
                    <a:pt x="1522867" y="965806"/>
                    <a:pt x="1522867" y="664315"/>
                  </a:cubicBezTo>
                  <a:cubicBezTo>
                    <a:pt x="1522867" y="362804"/>
                    <a:pt x="1768158" y="117532"/>
                    <a:pt x="2069649" y="117532"/>
                  </a:cubicBezTo>
                  <a:close/>
                  <a:moveTo>
                    <a:pt x="2069649" y="173749"/>
                  </a:moveTo>
                  <a:cubicBezTo>
                    <a:pt x="1798801" y="173749"/>
                    <a:pt x="1579050" y="393492"/>
                    <a:pt x="1579050" y="664349"/>
                  </a:cubicBezTo>
                  <a:cubicBezTo>
                    <a:pt x="1579050" y="935197"/>
                    <a:pt x="1798792" y="1154948"/>
                    <a:pt x="2069649" y="1154948"/>
                  </a:cubicBezTo>
                  <a:cubicBezTo>
                    <a:pt x="2340497" y="1154948"/>
                    <a:pt x="2565341" y="935205"/>
                    <a:pt x="2565341" y="664349"/>
                  </a:cubicBezTo>
                  <a:cubicBezTo>
                    <a:pt x="2565341" y="393501"/>
                    <a:pt x="2340486" y="173749"/>
                    <a:pt x="2069649" y="173749"/>
                  </a:cubicBezTo>
                  <a:close/>
                  <a:moveTo>
                    <a:pt x="2013432" y="454810"/>
                  </a:moveTo>
                  <a:cubicBezTo>
                    <a:pt x="1957215" y="470146"/>
                    <a:pt x="1947002" y="536573"/>
                    <a:pt x="2013432" y="562121"/>
                  </a:cubicBezTo>
                  <a:close/>
                  <a:moveTo>
                    <a:pt x="2013432" y="260624"/>
                  </a:moveTo>
                  <a:lnTo>
                    <a:pt x="2136076" y="260624"/>
                  </a:lnTo>
                  <a:lnTo>
                    <a:pt x="2136076" y="342387"/>
                  </a:lnTo>
                  <a:cubicBezTo>
                    <a:pt x="2192293" y="347499"/>
                    <a:pt x="2238287" y="362835"/>
                    <a:pt x="2274056" y="393492"/>
                  </a:cubicBezTo>
                  <a:cubicBezTo>
                    <a:pt x="2309825" y="429262"/>
                    <a:pt x="2330273" y="475255"/>
                    <a:pt x="2335385" y="536584"/>
                  </a:cubicBezTo>
                  <a:lnTo>
                    <a:pt x="2182081" y="536584"/>
                  </a:lnTo>
                  <a:cubicBezTo>
                    <a:pt x="2176969" y="500815"/>
                    <a:pt x="2166745" y="470154"/>
                    <a:pt x="2136087" y="459933"/>
                  </a:cubicBezTo>
                  <a:lnTo>
                    <a:pt x="2136087" y="592801"/>
                  </a:lnTo>
                  <a:cubicBezTo>
                    <a:pt x="2207626" y="613246"/>
                    <a:pt x="2258732" y="638795"/>
                    <a:pt x="2289392" y="664340"/>
                  </a:cubicBezTo>
                  <a:cubicBezTo>
                    <a:pt x="2325161" y="694998"/>
                    <a:pt x="2340497" y="735879"/>
                    <a:pt x="2340497" y="792097"/>
                  </a:cubicBezTo>
                  <a:cubicBezTo>
                    <a:pt x="2340497" y="853426"/>
                    <a:pt x="2325161" y="899408"/>
                    <a:pt x="2284280" y="935188"/>
                  </a:cubicBezTo>
                  <a:cubicBezTo>
                    <a:pt x="2248510" y="960737"/>
                    <a:pt x="2197405" y="981182"/>
                    <a:pt x="2136076" y="986294"/>
                  </a:cubicBezTo>
                  <a:lnTo>
                    <a:pt x="2136076" y="1068057"/>
                  </a:lnTo>
                  <a:lnTo>
                    <a:pt x="2013432" y="1068057"/>
                  </a:lnTo>
                  <a:lnTo>
                    <a:pt x="2013432" y="986294"/>
                  </a:lnTo>
                  <a:cubicBezTo>
                    <a:pt x="1952103" y="981182"/>
                    <a:pt x="1901009" y="960745"/>
                    <a:pt x="1865228" y="930076"/>
                  </a:cubicBezTo>
                  <a:cubicBezTo>
                    <a:pt x="1824347" y="894307"/>
                    <a:pt x="1798798" y="838090"/>
                    <a:pt x="1798798" y="776772"/>
                  </a:cubicBezTo>
                  <a:lnTo>
                    <a:pt x="1962324" y="776772"/>
                  </a:lnTo>
                  <a:cubicBezTo>
                    <a:pt x="1962324" y="812541"/>
                    <a:pt x="1972548" y="858535"/>
                    <a:pt x="2013429" y="868759"/>
                  </a:cubicBezTo>
                  <a:lnTo>
                    <a:pt x="2013429" y="720555"/>
                  </a:lnTo>
                  <a:cubicBezTo>
                    <a:pt x="1946999" y="705219"/>
                    <a:pt x="1895897" y="679673"/>
                    <a:pt x="1860124" y="654125"/>
                  </a:cubicBezTo>
                  <a:cubicBezTo>
                    <a:pt x="1829467" y="623468"/>
                    <a:pt x="1809019" y="582586"/>
                    <a:pt x="1809019" y="531481"/>
                  </a:cubicBezTo>
                  <a:cubicBezTo>
                    <a:pt x="1809019" y="475264"/>
                    <a:pt x="1829467" y="429270"/>
                    <a:pt x="1870348" y="398613"/>
                  </a:cubicBezTo>
                  <a:cubicBezTo>
                    <a:pt x="1911230" y="367955"/>
                    <a:pt x="1957223" y="347507"/>
                    <a:pt x="2013440" y="342396"/>
                  </a:cubicBezTo>
                  <a:lnTo>
                    <a:pt x="2013440" y="260633"/>
                  </a:lnTo>
                  <a:close/>
                  <a:moveTo>
                    <a:pt x="2136076" y="751224"/>
                  </a:moveTo>
                  <a:lnTo>
                    <a:pt x="2136076" y="868756"/>
                  </a:lnTo>
                  <a:cubicBezTo>
                    <a:pt x="2202506" y="853420"/>
                    <a:pt x="2202506" y="781881"/>
                    <a:pt x="2136076" y="751224"/>
                  </a:cubicBezTo>
                  <a:close/>
                  <a:moveTo>
                    <a:pt x="1420630" y="20"/>
                  </a:moveTo>
                  <a:lnTo>
                    <a:pt x="2861731" y="20"/>
                  </a:lnTo>
                  <a:lnTo>
                    <a:pt x="2861731" y="1354246"/>
                  </a:lnTo>
                  <a:lnTo>
                    <a:pt x="853394" y="1354246"/>
                  </a:lnTo>
                  <a:lnTo>
                    <a:pt x="858506" y="1344022"/>
                  </a:lnTo>
                  <a:lnTo>
                    <a:pt x="1001598" y="1282693"/>
                  </a:lnTo>
                  <a:lnTo>
                    <a:pt x="1257111" y="531489"/>
                  </a:lnTo>
                  <a:lnTo>
                    <a:pt x="1405314" y="531489"/>
                  </a:lnTo>
                  <a:cubicBezTo>
                    <a:pt x="1405314" y="511044"/>
                    <a:pt x="1410426" y="490608"/>
                    <a:pt x="1415538" y="475272"/>
                  </a:cubicBezTo>
                  <a:lnTo>
                    <a:pt x="1277558" y="475272"/>
                  </a:lnTo>
                  <a:lnTo>
                    <a:pt x="1308216" y="388397"/>
                  </a:lnTo>
                  <a:cubicBezTo>
                    <a:pt x="1318440" y="362852"/>
                    <a:pt x="1328661" y="332180"/>
                    <a:pt x="1338873" y="296411"/>
                  </a:cubicBezTo>
                  <a:lnTo>
                    <a:pt x="1497290" y="296411"/>
                  </a:lnTo>
                  <a:cubicBezTo>
                    <a:pt x="1512623" y="275966"/>
                    <a:pt x="1527947" y="255529"/>
                    <a:pt x="1538171" y="240193"/>
                  </a:cubicBezTo>
                  <a:lnTo>
                    <a:pt x="1354198" y="240193"/>
                  </a:lnTo>
                  <a:cubicBezTo>
                    <a:pt x="1379743" y="168655"/>
                    <a:pt x="1400191" y="86889"/>
                    <a:pt x="1420628" y="14"/>
                  </a:cubicBezTo>
                  <a:close/>
                </a:path>
              </a:pathLst>
            </a:custGeom>
            <a:solidFill>
              <a:schemeClr val="accent3">
                <a:lumMod val="60000"/>
                <a:lumOff val="40000"/>
              </a:schemeClr>
            </a:solidFill>
            <a:ln w="2842" cap="flat">
              <a:noFill/>
              <a:prstDash val="solid"/>
              <a:miter/>
            </a:ln>
          </p:spPr>
          <p:txBody>
            <a:bodyPr rtlCol="0" anchor="ctr"/>
            <a:lstStyle/>
            <a:p>
              <a:endParaRPr lang="en-US"/>
            </a:p>
          </p:txBody>
        </p:sp>
      </p:grpSp>
    </p:spTree>
    <p:extLst>
      <p:ext uri="{BB962C8B-B14F-4D97-AF65-F5344CB8AC3E}">
        <p14:creationId xmlns:p14="http://schemas.microsoft.com/office/powerpoint/2010/main" val="547684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91673B79-32B7-7C9B-2BA9-B5EE0690492F}"/>
              </a:ext>
            </a:extLst>
          </p:cNvPr>
          <p:cNvSpPr/>
          <p:nvPr/>
        </p:nvSpPr>
        <p:spPr>
          <a:xfrm>
            <a:off x="0" y="2846466"/>
            <a:ext cx="12192000" cy="3517757"/>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7B2D605-CA85-128F-A530-0B75C93C5455}"/>
              </a:ext>
            </a:extLst>
          </p:cNvPr>
          <p:cNvSpPr/>
          <p:nvPr/>
        </p:nvSpPr>
        <p:spPr>
          <a:xfrm>
            <a:off x="0" y="1234438"/>
            <a:ext cx="5959242" cy="1612027"/>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B5B2833-4DEC-3127-FCC8-F8AE788D0741}"/>
              </a:ext>
            </a:extLst>
          </p:cNvPr>
          <p:cNvSpPr/>
          <p:nvPr/>
        </p:nvSpPr>
        <p:spPr>
          <a:xfrm>
            <a:off x="5959242" y="1234438"/>
            <a:ext cx="6232758" cy="5129785"/>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2B886C5-760B-0FCB-2CC5-533914C9A8E4}"/>
              </a:ext>
            </a:extLst>
          </p:cNvPr>
          <p:cNvSpPr>
            <a:spLocks noGrp="1"/>
          </p:cNvSpPr>
          <p:nvPr>
            <p:ph type="title"/>
          </p:nvPr>
        </p:nvSpPr>
        <p:spPr/>
        <p:txBody>
          <a:bodyPr/>
          <a:lstStyle/>
          <a:p>
            <a:r>
              <a:rPr lang="en-US"/>
              <a:t>What’s Included: Unearned Income</a:t>
            </a:r>
          </a:p>
        </p:txBody>
      </p:sp>
      <p:sp>
        <p:nvSpPr>
          <p:cNvPr id="13" name="Content Placeholder 1">
            <a:extLst>
              <a:ext uri="{FF2B5EF4-FFF2-40B4-BE49-F238E27FC236}">
                <a16:creationId xmlns:a16="http://schemas.microsoft.com/office/drawing/2014/main" id="{6074B352-3A68-14B5-E47B-30254862FF61}"/>
              </a:ext>
            </a:extLst>
          </p:cNvPr>
          <p:cNvSpPr txBox="1">
            <a:spLocks/>
          </p:cNvSpPr>
          <p:nvPr/>
        </p:nvSpPr>
        <p:spPr>
          <a:xfrm>
            <a:off x="6308342" y="1469190"/>
            <a:ext cx="5345180" cy="4703009"/>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800"/>
              </a:spcAft>
              <a:buNone/>
            </a:pPr>
            <a:r>
              <a:rPr lang="en-US" sz="2000" kern="100">
                <a:effectLst/>
                <a:ea typeface="Lato" panose="020F0502020204030203" pitchFamily="34" charset="0"/>
                <a:cs typeface="Lato" panose="020F0502020204030203" pitchFamily="34" charset="0"/>
              </a:rPr>
              <a:t>Includes amounts received by or on behalf of any adult or minor in the family from:</a:t>
            </a:r>
          </a:p>
          <a:p>
            <a:pPr marL="457200" marR="0" lvl="0" indent="0">
              <a:spcBef>
                <a:spcPts val="1200"/>
              </a:spcBef>
              <a:spcAft>
                <a:spcPts val="600"/>
              </a:spcAft>
              <a:buClr>
                <a:srgbClr val="00AEEF"/>
              </a:buClr>
              <a:buSzPts val="700"/>
              <a:buNone/>
            </a:pPr>
            <a:r>
              <a:rPr lang="en-US" sz="2000">
                <a:solidFill>
                  <a:srgbClr val="000000"/>
                </a:solidFill>
                <a:effectLst/>
                <a:ea typeface="Lato" panose="020F0502020204030203" pitchFamily="34" charset="0"/>
                <a:cs typeface="Lato" panose="020F0502020204030203" pitchFamily="34" charset="0"/>
              </a:rPr>
              <a:t>Child support and alimony payments</a:t>
            </a:r>
          </a:p>
          <a:p>
            <a:pPr marL="457200" marR="0" lvl="0" indent="0">
              <a:spcBef>
                <a:spcPts val="1200"/>
              </a:spcBef>
              <a:spcAft>
                <a:spcPts val="600"/>
              </a:spcAft>
              <a:buClr>
                <a:srgbClr val="00AEEF"/>
              </a:buClr>
              <a:buSzPts val="700"/>
              <a:buNone/>
            </a:pPr>
            <a:r>
              <a:rPr lang="en-US" sz="2000">
                <a:solidFill>
                  <a:srgbClr val="000000"/>
                </a:solidFill>
                <a:effectLst/>
                <a:ea typeface="Lato" panose="020F0502020204030203" pitchFamily="34" charset="0"/>
                <a:cs typeface="Lato" panose="020F0502020204030203" pitchFamily="34" charset="0"/>
              </a:rPr>
              <a:t>Pension and annuity payments</a:t>
            </a:r>
          </a:p>
          <a:p>
            <a:pPr marL="457200" marR="0" lvl="0" indent="0">
              <a:spcBef>
                <a:spcPts val="1200"/>
              </a:spcBef>
              <a:spcAft>
                <a:spcPts val="600"/>
              </a:spcAft>
              <a:buClr>
                <a:srgbClr val="00AEEF"/>
              </a:buClr>
              <a:buSzPts val="700"/>
              <a:buNone/>
            </a:pPr>
            <a:r>
              <a:rPr lang="en-US" sz="2000">
                <a:solidFill>
                  <a:srgbClr val="000000"/>
                </a:solidFill>
                <a:effectLst/>
                <a:ea typeface="Lato" panose="020F0502020204030203" pitchFamily="34" charset="0"/>
                <a:cs typeface="Lato" panose="020F0502020204030203" pitchFamily="34" charset="0"/>
              </a:rPr>
              <a:t>Transfer payments including:</a:t>
            </a:r>
          </a:p>
          <a:p>
            <a:pPr marL="1383030" lvl="2" indent="-285750">
              <a:lnSpc>
                <a:spcPct val="107000"/>
              </a:lnSpc>
              <a:spcBef>
                <a:spcPts val="0"/>
              </a:spcBef>
              <a:spcAft>
                <a:spcPts val="0"/>
              </a:spcAft>
              <a:buClr>
                <a:schemeClr val="accent1">
                  <a:lumMod val="75000"/>
                </a:schemeClr>
              </a:buClr>
              <a:buSzPct val="100000"/>
            </a:pPr>
            <a:r>
              <a:rPr lang="en-US" sz="1800" kern="100">
                <a:solidFill>
                  <a:srgbClr val="1B2326"/>
                </a:solidFill>
                <a:effectLst/>
                <a:ea typeface="Lato" panose="020F0502020204030203" pitchFamily="34" charset="0"/>
                <a:cs typeface="Lato" panose="020F0502020204030203" pitchFamily="34" charset="0"/>
              </a:rPr>
              <a:t>Welfare assistance</a:t>
            </a:r>
          </a:p>
          <a:p>
            <a:pPr marL="1383030" lvl="2" indent="-285750">
              <a:lnSpc>
                <a:spcPct val="107000"/>
              </a:lnSpc>
              <a:spcBef>
                <a:spcPts val="0"/>
              </a:spcBef>
              <a:spcAft>
                <a:spcPts val="0"/>
              </a:spcAft>
              <a:buClr>
                <a:schemeClr val="accent1">
                  <a:lumMod val="75000"/>
                </a:schemeClr>
              </a:buClr>
              <a:buSzPct val="100000"/>
            </a:pPr>
            <a:r>
              <a:rPr lang="en-US" sz="1800" kern="100">
                <a:solidFill>
                  <a:srgbClr val="1B2326"/>
                </a:solidFill>
                <a:effectLst/>
                <a:ea typeface="Lato" panose="020F0502020204030203" pitchFamily="34" charset="0"/>
                <a:cs typeface="Lato" panose="020F0502020204030203" pitchFamily="34" charset="0"/>
              </a:rPr>
              <a:t>Social Security</a:t>
            </a:r>
          </a:p>
          <a:p>
            <a:pPr marL="1383030" lvl="2" indent="-285750">
              <a:lnSpc>
                <a:spcPct val="107000"/>
              </a:lnSpc>
              <a:spcBef>
                <a:spcPts val="0"/>
              </a:spcBef>
              <a:spcAft>
                <a:spcPts val="800"/>
              </a:spcAft>
              <a:buClr>
                <a:schemeClr val="accent1">
                  <a:lumMod val="75000"/>
                </a:schemeClr>
              </a:buClr>
              <a:buSzPct val="100000"/>
            </a:pPr>
            <a:r>
              <a:rPr lang="en-US" sz="1800" kern="100">
                <a:effectLst/>
                <a:ea typeface="Lato" panose="020F0502020204030203" pitchFamily="34" charset="0"/>
                <a:cs typeface="Lato" panose="020F0502020204030203" pitchFamily="34" charset="0"/>
              </a:rPr>
              <a:t>Government subsidies for </a:t>
            </a:r>
            <a:br>
              <a:rPr lang="en-US" sz="1800" kern="100">
                <a:effectLst/>
                <a:ea typeface="Lato" panose="020F0502020204030203" pitchFamily="34" charset="0"/>
                <a:cs typeface="Lato" panose="020F0502020204030203" pitchFamily="34" charset="0"/>
              </a:rPr>
            </a:br>
            <a:r>
              <a:rPr lang="en-US" sz="1800" kern="100">
                <a:effectLst/>
                <a:ea typeface="Lato" panose="020F0502020204030203" pitchFamily="34" charset="0"/>
                <a:cs typeface="Lato" panose="020F0502020204030203" pitchFamily="34" charset="0"/>
              </a:rPr>
              <a:t>certain benefits</a:t>
            </a:r>
          </a:p>
          <a:p>
            <a:pPr marL="457200" indent="0">
              <a:spcBef>
                <a:spcPts val="1200"/>
              </a:spcBef>
              <a:buNone/>
            </a:pPr>
            <a:r>
              <a:rPr lang="en-US" sz="2000" kern="100">
                <a:effectLst/>
                <a:ea typeface="Lato" panose="020F0502020204030203" pitchFamily="34" charset="0"/>
                <a:cs typeface="Lato" panose="020F0502020204030203" pitchFamily="34" charset="0"/>
              </a:rPr>
              <a:t>Any cash or other monetary in-kind benefits that are not specifically excluded</a:t>
            </a:r>
            <a:endParaRPr lang="en-US" sz="2000">
              <a:ea typeface="Lato" panose="020F0502020204030203" pitchFamily="34" charset="0"/>
              <a:cs typeface="Lato" panose="020F0502020204030203" pitchFamily="34" charset="0"/>
            </a:endParaRPr>
          </a:p>
          <a:p>
            <a:pPr lvl="1">
              <a:spcBef>
                <a:spcPts val="0"/>
              </a:spcBef>
              <a:buClr>
                <a:schemeClr val="accent1">
                  <a:lumMod val="75000"/>
                </a:schemeClr>
              </a:buClr>
              <a:buSzPct val="100000"/>
            </a:pPr>
            <a:endParaRPr lang="en-US" sz="1800">
              <a:solidFill>
                <a:srgbClr val="000000"/>
              </a:solidFill>
              <a:ea typeface="Lato" panose="020F0502020204030203" pitchFamily="34" charset="0"/>
              <a:cs typeface="Lato" panose="020F0502020204030203" pitchFamily="34" charset="0"/>
            </a:endParaRPr>
          </a:p>
        </p:txBody>
      </p:sp>
      <p:pic>
        <p:nvPicPr>
          <p:cNvPr id="14" name="Graphic 13">
            <a:extLst>
              <a:ext uri="{FF2B5EF4-FFF2-40B4-BE49-F238E27FC236}">
                <a16:creationId xmlns:a16="http://schemas.microsoft.com/office/drawing/2014/main" id="{8F168D6D-A07A-CCDC-A441-CCD61E2FCFB8}"/>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421653" y="3417711"/>
            <a:ext cx="274320" cy="274320"/>
          </a:xfrm>
          <a:prstGeom prst="rect">
            <a:avLst/>
          </a:prstGeom>
        </p:spPr>
      </p:pic>
      <p:pic>
        <p:nvPicPr>
          <p:cNvPr id="15" name="Graphic 14">
            <a:extLst>
              <a:ext uri="{FF2B5EF4-FFF2-40B4-BE49-F238E27FC236}">
                <a16:creationId xmlns:a16="http://schemas.microsoft.com/office/drawing/2014/main" id="{4B47A5E2-C33A-A304-CFEB-5BE776513CA6}"/>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421653" y="2897500"/>
            <a:ext cx="274320" cy="274320"/>
          </a:xfrm>
          <a:prstGeom prst="rect">
            <a:avLst/>
          </a:prstGeom>
        </p:spPr>
      </p:pic>
      <p:pic>
        <p:nvPicPr>
          <p:cNvPr id="16" name="Graphic 15">
            <a:extLst>
              <a:ext uri="{FF2B5EF4-FFF2-40B4-BE49-F238E27FC236}">
                <a16:creationId xmlns:a16="http://schemas.microsoft.com/office/drawing/2014/main" id="{9361F59E-402C-0377-7DB9-3F6D1AA3EF1B}"/>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421653" y="2412572"/>
            <a:ext cx="274320" cy="274320"/>
          </a:xfrm>
          <a:prstGeom prst="rect">
            <a:avLst/>
          </a:prstGeom>
        </p:spPr>
      </p:pic>
      <p:sp>
        <p:nvSpPr>
          <p:cNvPr id="17" name="Content Placeholder 1">
            <a:extLst>
              <a:ext uri="{FF2B5EF4-FFF2-40B4-BE49-F238E27FC236}">
                <a16:creationId xmlns:a16="http://schemas.microsoft.com/office/drawing/2014/main" id="{7980FB75-E92D-86D1-5801-A79C15202290}"/>
              </a:ext>
            </a:extLst>
          </p:cNvPr>
          <p:cNvSpPr>
            <a:spLocks noGrp="1"/>
          </p:cNvSpPr>
          <p:nvPr>
            <p:ph idx="1"/>
          </p:nvPr>
        </p:nvSpPr>
        <p:spPr>
          <a:xfrm>
            <a:off x="1719270" y="2146949"/>
            <a:ext cx="4236503" cy="531245"/>
          </a:xfrm>
        </p:spPr>
        <p:txBody>
          <a:bodyPr/>
          <a:lstStyle/>
          <a:p>
            <a:pPr marL="0" marR="0" indent="0">
              <a:lnSpc>
                <a:spcPct val="107000"/>
              </a:lnSpc>
              <a:spcBef>
                <a:spcPts val="0"/>
              </a:spcBef>
              <a:spcAft>
                <a:spcPts val="0"/>
              </a:spcAft>
              <a:buNone/>
            </a:pPr>
            <a:r>
              <a:rPr lang="en-US" sz="3600" b="1" kern="100">
                <a:solidFill>
                  <a:schemeClr val="bg1"/>
                </a:solidFill>
                <a:effectLst/>
                <a:ea typeface="Lato" panose="020F0502020204030203" pitchFamily="34" charset="0"/>
                <a:cs typeface="Lato" panose="020F0502020204030203" pitchFamily="34" charset="0"/>
              </a:rPr>
              <a:t>Unearned Income</a:t>
            </a:r>
            <a:r>
              <a:rPr lang="en-US" sz="3600" kern="100">
                <a:solidFill>
                  <a:schemeClr val="bg1"/>
                </a:solidFill>
                <a:effectLst/>
                <a:ea typeface="Lato" panose="020F0502020204030203" pitchFamily="34" charset="0"/>
                <a:cs typeface="Lato" panose="020F0502020204030203" pitchFamily="34" charset="0"/>
              </a:rPr>
              <a:t>:</a:t>
            </a:r>
          </a:p>
          <a:p>
            <a:pPr marL="0" marR="0" indent="0">
              <a:lnSpc>
                <a:spcPct val="107000"/>
              </a:lnSpc>
              <a:spcBef>
                <a:spcPts val="1800"/>
              </a:spcBef>
              <a:spcAft>
                <a:spcPts val="800"/>
              </a:spcAft>
              <a:buNone/>
            </a:pPr>
            <a:endParaRPr lang="en-US"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2" name="Graphic 17">
            <a:extLst>
              <a:ext uri="{FF2B5EF4-FFF2-40B4-BE49-F238E27FC236}">
                <a16:creationId xmlns:a16="http://schemas.microsoft.com/office/drawing/2014/main" id="{94252082-4B29-DCE6-C2DA-EDEB9D4EE63C}"/>
              </a:ext>
            </a:extLst>
          </p:cNvPr>
          <p:cNvGrpSpPr/>
          <p:nvPr/>
        </p:nvGrpSpPr>
        <p:grpSpPr>
          <a:xfrm>
            <a:off x="1365182" y="3368071"/>
            <a:ext cx="3228979" cy="3191509"/>
            <a:chOff x="1365182" y="3368071"/>
            <a:chExt cx="3228979" cy="3191509"/>
          </a:xfrm>
          <a:solidFill>
            <a:schemeClr val="tx2"/>
          </a:solidFill>
        </p:grpSpPr>
        <p:sp>
          <p:nvSpPr>
            <p:cNvPr id="4" name="Freeform 3">
              <a:extLst>
                <a:ext uri="{FF2B5EF4-FFF2-40B4-BE49-F238E27FC236}">
                  <a16:creationId xmlns:a16="http://schemas.microsoft.com/office/drawing/2014/main" id="{AC150F8E-6640-B5B8-33C3-A03FB4F1350F}"/>
                </a:ext>
              </a:extLst>
            </p:cNvPr>
            <p:cNvSpPr/>
            <p:nvPr/>
          </p:nvSpPr>
          <p:spPr>
            <a:xfrm>
              <a:off x="2669339" y="3368071"/>
              <a:ext cx="1585241" cy="1585241"/>
            </a:xfrm>
            <a:custGeom>
              <a:avLst/>
              <a:gdLst>
                <a:gd name="connsiteX0" fmla="*/ 792621 w 1585241"/>
                <a:gd name="connsiteY0" fmla="*/ 1585241 h 1585241"/>
                <a:gd name="connsiteX1" fmla="*/ 1585241 w 1585241"/>
                <a:gd name="connsiteY1" fmla="*/ 792621 h 1585241"/>
                <a:gd name="connsiteX2" fmla="*/ 792621 w 1585241"/>
                <a:gd name="connsiteY2" fmla="*/ 0 h 1585241"/>
                <a:gd name="connsiteX3" fmla="*/ 0 w 1585241"/>
                <a:gd name="connsiteY3" fmla="*/ 792621 h 1585241"/>
                <a:gd name="connsiteX4" fmla="*/ 792621 w 1585241"/>
                <a:gd name="connsiteY4" fmla="*/ 1585241 h 1585241"/>
                <a:gd name="connsiteX5" fmla="*/ 811239 w 1585241"/>
                <a:gd name="connsiteY5" fmla="*/ 844887 h 1585241"/>
                <a:gd name="connsiteX6" fmla="*/ 773814 w 1585241"/>
                <a:gd name="connsiteY6" fmla="*/ 844887 h 1585241"/>
                <a:gd name="connsiteX7" fmla="*/ 602934 w 1585241"/>
                <a:gd name="connsiteY7" fmla="*/ 673971 h 1585241"/>
                <a:gd name="connsiteX8" fmla="*/ 740656 w 1585241"/>
                <a:gd name="connsiteY8" fmla="*/ 506415 h 1585241"/>
                <a:gd name="connsiteX9" fmla="*/ 740656 w 1585241"/>
                <a:gd name="connsiteY9" fmla="*/ 457718 h 1585241"/>
                <a:gd name="connsiteX10" fmla="*/ 792737 w 1585241"/>
                <a:gd name="connsiteY10" fmla="*/ 405638 h 1585241"/>
                <a:gd name="connsiteX11" fmla="*/ 844818 w 1585241"/>
                <a:gd name="connsiteY11" fmla="*/ 457718 h 1585241"/>
                <a:gd name="connsiteX12" fmla="*/ 844818 w 1585241"/>
                <a:gd name="connsiteY12" fmla="*/ 503055 h 1585241"/>
                <a:gd name="connsiteX13" fmla="*/ 930053 w 1585241"/>
                <a:gd name="connsiteY13" fmla="*/ 503055 h 1585241"/>
                <a:gd name="connsiteX14" fmla="*/ 982134 w 1585241"/>
                <a:gd name="connsiteY14" fmla="*/ 555136 h 1585241"/>
                <a:gd name="connsiteX15" fmla="*/ 930053 w 1585241"/>
                <a:gd name="connsiteY15" fmla="*/ 607217 h 1585241"/>
                <a:gd name="connsiteX16" fmla="*/ 773817 w 1585241"/>
                <a:gd name="connsiteY16" fmla="*/ 607217 h 1585241"/>
                <a:gd name="connsiteX17" fmla="*/ 707096 w 1585241"/>
                <a:gd name="connsiteY17" fmla="*/ 673974 h 1585241"/>
                <a:gd name="connsiteX18" fmla="*/ 773817 w 1585241"/>
                <a:gd name="connsiteY18" fmla="*/ 740731 h 1585241"/>
                <a:gd name="connsiteX19" fmla="*/ 790850 w 1585241"/>
                <a:gd name="connsiteY19" fmla="*/ 740731 h 1585241"/>
                <a:gd name="connsiteX20" fmla="*/ 792740 w 1585241"/>
                <a:gd name="connsiteY20" fmla="*/ 740346 h 1585241"/>
                <a:gd name="connsiteX21" fmla="*/ 794643 w 1585241"/>
                <a:gd name="connsiteY21" fmla="*/ 740731 h 1585241"/>
                <a:gd name="connsiteX22" fmla="*/ 811257 w 1585241"/>
                <a:gd name="connsiteY22" fmla="*/ 740731 h 1585241"/>
                <a:gd name="connsiteX23" fmla="*/ 982137 w 1585241"/>
                <a:gd name="connsiteY23" fmla="*/ 911656 h 1585241"/>
                <a:gd name="connsiteX24" fmla="*/ 844821 w 1585241"/>
                <a:gd name="connsiteY24" fmla="*/ 1079175 h 1585241"/>
                <a:gd name="connsiteX25" fmla="*/ 844821 w 1585241"/>
                <a:gd name="connsiteY25" fmla="*/ 1127905 h 1585241"/>
                <a:gd name="connsiteX26" fmla="*/ 792740 w 1585241"/>
                <a:gd name="connsiteY26" fmla="*/ 1179986 h 1585241"/>
                <a:gd name="connsiteX27" fmla="*/ 740659 w 1585241"/>
                <a:gd name="connsiteY27" fmla="*/ 1127905 h 1585241"/>
                <a:gd name="connsiteX28" fmla="*/ 740659 w 1585241"/>
                <a:gd name="connsiteY28" fmla="*/ 1082568 h 1585241"/>
                <a:gd name="connsiteX29" fmla="*/ 655015 w 1585241"/>
                <a:gd name="connsiteY29" fmla="*/ 1082568 h 1585241"/>
                <a:gd name="connsiteX30" fmla="*/ 602934 w 1585241"/>
                <a:gd name="connsiteY30" fmla="*/ 1030487 h 1585241"/>
                <a:gd name="connsiteX31" fmla="*/ 655015 w 1585241"/>
                <a:gd name="connsiteY31" fmla="*/ 978407 h 1585241"/>
                <a:gd name="connsiteX32" fmla="*/ 811251 w 1585241"/>
                <a:gd name="connsiteY32" fmla="*/ 978407 h 1585241"/>
                <a:gd name="connsiteX33" fmla="*/ 877973 w 1585241"/>
                <a:gd name="connsiteY33" fmla="*/ 911650 h 1585241"/>
                <a:gd name="connsiteX34" fmla="*/ 811239 w 1585241"/>
                <a:gd name="connsiteY34" fmla="*/ 844884 h 1585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85241" h="1585241">
                  <a:moveTo>
                    <a:pt x="792621" y="1585241"/>
                  </a:moveTo>
                  <a:cubicBezTo>
                    <a:pt x="1229564" y="1585241"/>
                    <a:pt x="1585241" y="1230072"/>
                    <a:pt x="1585241" y="792621"/>
                  </a:cubicBezTo>
                  <a:cubicBezTo>
                    <a:pt x="1585241" y="355677"/>
                    <a:pt x="1229564" y="0"/>
                    <a:pt x="792621" y="0"/>
                  </a:cubicBezTo>
                  <a:cubicBezTo>
                    <a:pt x="355677" y="0"/>
                    <a:pt x="0" y="355707"/>
                    <a:pt x="0" y="792621"/>
                  </a:cubicBezTo>
                  <a:cubicBezTo>
                    <a:pt x="0" y="1230072"/>
                    <a:pt x="355707" y="1585241"/>
                    <a:pt x="792621" y="1585241"/>
                  </a:cubicBezTo>
                  <a:close/>
                  <a:moveTo>
                    <a:pt x="811239" y="844887"/>
                  </a:moveTo>
                  <a:lnTo>
                    <a:pt x="773814" y="844887"/>
                  </a:lnTo>
                  <a:cubicBezTo>
                    <a:pt x="679571" y="844887"/>
                    <a:pt x="602934" y="768214"/>
                    <a:pt x="602934" y="673971"/>
                  </a:cubicBezTo>
                  <a:cubicBezTo>
                    <a:pt x="602934" y="591080"/>
                    <a:pt x="662258" y="521910"/>
                    <a:pt x="740656" y="506415"/>
                  </a:cubicBezTo>
                  <a:lnTo>
                    <a:pt x="740656" y="457718"/>
                  </a:lnTo>
                  <a:cubicBezTo>
                    <a:pt x="740656" y="428960"/>
                    <a:pt x="763955" y="405638"/>
                    <a:pt x="792737" y="405638"/>
                  </a:cubicBezTo>
                  <a:cubicBezTo>
                    <a:pt x="821522" y="405638"/>
                    <a:pt x="844818" y="428960"/>
                    <a:pt x="844818" y="457718"/>
                  </a:cubicBezTo>
                  <a:lnTo>
                    <a:pt x="844818" y="503055"/>
                  </a:lnTo>
                  <a:lnTo>
                    <a:pt x="930053" y="503055"/>
                  </a:lnTo>
                  <a:cubicBezTo>
                    <a:pt x="958835" y="503055"/>
                    <a:pt x="982134" y="526378"/>
                    <a:pt x="982134" y="555136"/>
                  </a:cubicBezTo>
                  <a:cubicBezTo>
                    <a:pt x="982134" y="583894"/>
                    <a:pt x="958838" y="607217"/>
                    <a:pt x="930053" y="607217"/>
                  </a:cubicBezTo>
                  <a:lnTo>
                    <a:pt x="773817" y="607217"/>
                  </a:lnTo>
                  <a:cubicBezTo>
                    <a:pt x="737046" y="607217"/>
                    <a:pt x="707096" y="637164"/>
                    <a:pt x="707096" y="673974"/>
                  </a:cubicBezTo>
                  <a:cubicBezTo>
                    <a:pt x="707096" y="710769"/>
                    <a:pt x="737043" y="740731"/>
                    <a:pt x="773817" y="740731"/>
                  </a:cubicBezTo>
                  <a:lnTo>
                    <a:pt x="790850" y="740731"/>
                  </a:lnTo>
                  <a:cubicBezTo>
                    <a:pt x="791516" y="740707"/>
                    <a:pt x="792065" y="740346"/>
                    <a:pt x="792740" y="740346"/>
                  </a:cubicBezTo>
                  <a:cubicBezTo>
                    <a:pt x="793418" y="740346"/>
                    <a:pt x="793968" y="740707"/>
                    <a:pt x="794643" y="740731"/>
                  </a:cubicBezTo>
                  <a:lnTo>
                    <a:pt x="811257" y="740731"/>
                  </a:lnTo>
                  <a:cubicBezTo>
                    <a:pt x="905500" y="740731"/>
                    <a:pt x="982137" y="817404"/>
                    <a:pt x="982137" y="911656"/>
                  </a:cubicBezTo>
                  <a:cubicBezTo>
                    <a:pt x="982137" y="994406"/>
                    <a:pt x="923035" y="1063520"/>
                    <a:pt x="844821" y="1079175"/>
                  </a:cubicBezTo>
                  <a:lnTo>
                    <a:pt x="844821" y="1127905"/>
                  </a:lnTo>
                  <a:cubicBezTo>
                    <a:pt x="844821" y="1156663"/>
                    <a:pt x="821522" y="1179986"/>
                    <a:pt x="792740" y="1179986"/>
                  </a:cubicBezTo>
                  <a:cubicBezTo>
                    <a:pt x="763955" y="1179986"/>
                    <a:pt x="740659" y="1156663"/>
                    <a:pt x="740659" y="1127905"/>
                  </a:cubicBezTo>
                  <a:lnTo>
                    <a:pt x="740659" y="1082568"/>
                  </a:lnTo>
                  <a:lnTo>
                    <a:pt x="655015" y="1082568"/>
                  </a:lnTo>
                  <a:cubicBezTo>
                    <a:pt x="626233" y="1082568"/>
                    <a:pt x="602934" y="1059246"/>
                    <a:pt x="602934" y="1030487"/>
                  </a:cubicBezTo>
                  <a:cubicBezTo>
                    <a:pt x="602934" y="1001729"/>
                    <a:pt x="626230" y="978407"/>
                    <a:pt x="655015" y="978407"/>
                  </a:cubicBezTo>
                  <a:lnTo>
                    <a:pt x="811251" y="978407"/>
                  </a:lnTo>
                  <a:cubicBezTo>
                    <a:pt x="848020" y="978407"/>
                    <a:pt x="877973" y="948460"/>
                    <a:pt x="877973" y="911650"/>
                  </a:cubicBezTo>
                  <a:cubicBezTo>
                    <a:pt x="877960" y="874842"/>
                    <a:pt x="848014" y="844884"/>
                    <a:pt x="811239" y="844884"/>
                  </a:cubicBezTo>
                  <a:close/>
                </a:path>
              </a:pathLst>
            </a:custGeom>
            <a:solidFill>
              <a:srgbClr val="FFC000"/>
            </a:solidFill>
            <a:ln w="298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651EEF6B-9EB9-F770-0D82-391709150BCF}"/>
                </a:ext>
              </a:extLst>
            </p:cNvPr>
            <p:cNvSpPr/>
            <p:nvPr/>
          </p:nvSpPr>
          <p:spPr>
            <a:xfrm>
              <a:off x="1822849" y="5118427"/>
              <a:ext cx="2771311" cy="1098265"/>
            </a:xfrm>
            <a:custGeom>
              <a:avLst/>
              <a:gdLst>
                <a:gd name="connsiteX0" fmla="*/ 2724451 w 2771311"/>
                <a:gd name="connsiteY0" fmla="*/ 35945 h 1098265"/>
                <a:gd name="connsiteX1" fmla="*/ 2537548 w 2771311"/>
                <a:gd name="connsiteY1" fmla="*/ 34872 h 1098265"/>
                <a:gd name="connsiteX2" fmla="*/ 1921102 w 2771311"/>
                <a:gd name="connsiteY2" fmla="*/ 574645 h 1098265"/>
                <a:gd name="connsiteX3" fmla="*/ 1909810 w 2771311"/>
                <a:gd name="connsiteY3" fmla="*/ 581073 h 1098265"/>
                <a:gd name="connsiteX4" fmla="*/ 1743715 w 2771311"/>
                <a:gd name="connsiteY4" fmla="*/ 661607 h 1098265"/>
                <a:gd name="connsiteX5" fmla="*/ 1721187 w 2771311"/>
                <a:gd name="connsiteY5" fmla="*/ 660439 h 1098265"/>
                <a:gd name="connsiteX6" fmla="*/ 1072760 w 2771311"/>
                <a:gd name="connsiteY6" fmla="*/ 592819 h 1098265"/>
                <a:gd name="connsiteX7" fmla="*/ 1026375 w 2771311"/>
                <a:gd name="connsiteY7" fmla="*/ 535631 h 1098265"/>
                <a:gd name="connsiteX8" fmla="*/ 1083542 w 2771311"/>
                <a:gd name="connsiteY8" fmla="*/ 489222 h 1098265"/>
                <a:gd name="connsiteX9" fmla="*/ 1731968 w 2771311"/>
                <a:gd name="connsiteY9" fmla="*/ 556842 h 1098265"/>
                <a:gd name="connsiteX10" fmla="*/ 1848948 w 2771311"/>
                <a:gd name="connsiteY10" fmla="*/ 477242 h 1098265"/>
                <a:gd name="connsiteX11" fmla="*/ 1837701 w 2771311"/>
                <a:gd name="connsiteY11" fmla="*/ 392076 h 1098265"/>
                <a:gd name="connsiteX12" fmla="*/ 1768531 w 2771311"/>
                <a:gd name="connsiteY12" fmla="*/ 341163 h 1098265"/>
                <a:gd name="connsiteX13" fmla="*/ 811735 w 2771311"/>
                <a:gd name="connsiteY13" fmla="*/ 115428 h 1098265"/>
                <a:gd name="connsiteX14" fmla="*/ 374403 w 2771311"/>
                <a:gd name="connsiteY14" fmla="*/ 211268 h 1098265"/>
                <a:gd name="connsiteX15" fmla="*/ 0 w 2771311"/>
                <a:gd name="connsiteY15" fmla="*/ 503689 h 1098265"/>
                <a:gd name="connsiteX16" fmla="*/ 424519 w 2771311"/>
                <a:gd name="connsiteY16" fmla="*/ 1050292 h 1098265"/>
                <a:gd name="connsiteX17" fmla="*/ 450733 w 2771311"/>
                <a:gd name="connsiteY17" fmla="*/ 1029921 h 1098265"/>
                <a:gd name="connsiteX18" fmla="*/ 852971 w 2771311"/>
                <a:gd name="connsiteY18" fmla="*/ 937918 h 1098265"/>
                <a:gd name="connsiteX19" fmla="*/ 1560742 w 2771311"/>
                <a:gd name="connsiteY19" fmla="*/ 1089746 h 1098265"/>
                <a:gd name="connsiteX20" fmla="*/ 1900354 w 2771311"/>
                <a:gd name="connsiteY20" fmla="*/ 997859 h 1098265"/>
                <a:gd name="connsiteX21" fmla="*/ 2725377 w 2771311"/>
                <a:gd name="connsiteY21" fmla="*/ 244931 h 1098265"/>
                <a:gd name="connsiteX22" fmla="*/ 2771311 w 2771311"/>
                <a:gd name="connsiteY22" fmla="*/ 140214 h 1098265"/>
                <a:gd name="connsiteX23" fmla="*/ 2724421 w 2771311"/>
                <a:gd name="connsiteY23" fmla="*/ 35927 h 109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71311" h="1098265">
                  <a:moveTo>
                    <a:pt x="2724451" y="35945"/>
                  </a:moveTo>
                  <a:cubicBezTo>
                    <a:pt x="2671438" y="-11561"/>
                    <a:pt x="2591158" y="-12039"/>
                    <a:pt x="2537548" y="34872"/>
                  </a:cubicBezTo>
                  <a:lnTo>
                    <a:pt x="1921102" y="574645"/>
                  </a:lnTo>
                  <a:cubicBezTo>
                    <a:pt x="1917683" y="577608"/>
                    <a:pt x="1913660" y="579137"/>
                    <a:pt x="1909810" y="581073"/>
                  </a:cubicBezTo>
                  <a:cubicBezTo>
                    <a:pt x="1870052" y="630854"/>
                    <a:pt x="1809722" y="661607"/>
                    <a:pt x="1743715" y="661607"/>
                  </a:cubicBezTo>
                  <a:cubicBezTo>
                    <a:pt x="1736236" y="661607"/>
                    <a:pt x="1728758" y="661222"/>
                    <a:pt x="1721187" y="660439"/>
                  </a:cubicBezTo>
                  <a:lnTo>
                    <a:pt x="1072760" y="592819"/>
                  </a:lnTo>
                  <a:cubicBezTo>
                    <a:pt x="1044130" y="589844"/>
                    <a:pt x="1023376" y="564237"/>
                    <a:pt x="1026375" y="535631"/>
                  </a:cubicBezTo>
                  <a:cubicBezTo>
                    <a:pt x="1029326" y="507049"/>
                    <a:pt x="1054246" y="486155"/>
                    <a:pt x="1083542" y="489222"/>
                  </a:cubicBezTo>
                  <a:lnTo>
                    <a:pt x="1731968" y="556842"/>
                  </a:lnTo>
                  <a:cubicBezTo>
                    <a:pt x="1784560" y="562361"/>
                    <a:pt x="1834493" y="528995"/>
                    <a:pt x="1848948" y="477242"/>
                  </a:cubicBezTo>
                  <a:cubicBezTo>
                    <a:pt x="1856985" y="448230"/>
                    <a:pt x="1853019" y="418000"/>
                    <a:pt x="1837701" y="392076"/>
                  </a:cubicBezTo>
                  <a:cubicBezTo>
                    <a:pt x="1822394" y="366164"/>
                    <a:pt x="1797823" y="348083"/>
                    <a:pt x="1768531" y="341163"/>
                  </a:cubicBezTo>
                  <a:lnTo>
                    <a:pt x="811735" y="115428"/>
                  </a:lnTo>
                  <a:cubicBezTo>
                    <a:pt x="658193" y="79343"/>
                    <a:pt x="498767" y="114155"/>
                    <a:pt x="374403" y="211268"/>
                  </a:cubicBezTo>
                  <a:lnTo>
                    <a:pt x="0" y="503689"/>
                  </a:lnTo>
                  <a:lnTo>
                    <a:pt x="424519" y="1050292"/>
                  </a:lnTo>
                  <a:lnTo>
                    <a:pt x="450733" y="1029921"/>
                  </a:lnTo>
                  <a:cubicBezTo>
                    <a:pt x="564914" y="941149"/>
                    <a:pt x="711480" y="907505"/>
                    <a:pt x="852971" y="937918"/>
                  </a:cubicBezTo>
                  <a:lnTo>
                    <a:pt x="1560742" y="1089746"/>
                  </a:lnTo>
                  <a:cubicBezTo>
                    <a:pt x="1681781" y="1115759"/>
                    <a:pt x="1808880" y="1081383"/>
                    <a:pt x="1900354" y="997859"/>
                  </a:cubicBezTo>
                  <a:lnTo>
                    <a:pt x="2725377" y="244931"/>
                  </a:lnTo>
                  <a:cubicBezTo>
                    <a:pt x="2755183" y="217746"/>
                    <a:pt x="2771461" y="180542"/>
                    <a:pt x="2771311" y="140214"/>
                  </a:cubicBezTo>
                  <a:cubicBezTo>
                    <a:pt x="2771132" y="99882"/>
                    <a:pt x="2754437" y="62854"/>
                    <a:pt x="2724421" y="35927"/>
                  </a:cubicBezTo>
                  <a:close/>
                </a:path>
              </a:pathLst>
            </a:custGeom>
            <a:solidFill>
              <a:schemeClr val="tx2"/>
            </a:solidFill>
            <a:ln w="298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EAEBE6A-A3DF-F8A5-9650-35809264E765}"/>
                </a:ext>
              </a:extLst>
            </p:cNvPr>
            <p:cNvSpPr/>
            <p:nvPr/>
          </p:nvSpPr>
          <p:spPr>
            <a:xfrm>
              <a:off x="1365182" y="5602204"/>
              <a:ext cx="854613" cy="957375"/>
            </a:xfrm>
            <a:custGeom>
              <a:avLst/>
              <a:gdLst>
                <a:gd name="connsiteX0" fmla="*/ 825401 w 854613"/>
                <a:gd name="connsiteY0" fmla="*/ 676602 h 957375"/>
                <a:gd name="connsiteX1" fmla="*/ 815731 w 854613"/>
                <a:gd name="connsiteY1" fmla="*/ 651007 h 957375"/>
                <a:gd name="connsiteX2" fmla="*/ 347906 w 854613"/>
                <a:gd name="connsiteY2" fmla="*/ 48616 h 957375"/>
                <a:gd name="connsiteX3" fmla="*/ 176874 w 854613"/>
                <a:gd name="connsiteY3" fmla="*/ 22623 h 957375"/>
                <a:gd name="connsiteX4" fmla="*/ 44389 w 854613"/>
                <a:gd name="connsiteY4" fmla="*/ 115054 h 957375"/>
                <a:gd name="connsiteX5" fmla="*/ 1107 w 854613"/>
                <a:gd name="connsiteY5" fmla="*/ 185287 h 957375"/>
                <a:gd name="connsiteX6" fmla="*/ 22771 w 854613"/>
                <a:gd name="connsiteY6" fmla="*/ 264982 h 957375"/>
                <a:gd name="connsiteX7" fmla="*/ 546358 w 854613"/>
                <a:gd name="connsiteY7" fmla="*/ 918608 h 957375"/>
                <a:gd name="connsiteX8" fmla="*/ 692073 w 854613"/>
                <a:gd name="connsiteY8" fmla="*/ 934856 h 957375"/>
                <a:gd name="connsiteX9" fmla="*/ 807676 w 854613"/>
                <a:gd name="connsiteY9" fmla="*/ 842688 h 957375"/>
                <a:gd name="connsiteX10" fmla="*/ 842512 w 854613"/>
                <a:gd name="connsiteY10" fmla="*/ 690490 h 957375"/>
                <a:gd name="connsiteX11" fmla="*/ 825407 w 854613"/>
                <a:gd name="connsiteY11" fmla="*/ 676572 h 95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4613" h="957375">
                  <a:moveTo>
                    <a:pt x="825401" y="676602"/>
                  </a:moveTo>
                  <a:cubicBezTo>
                    <a:pt x="819428" y="668926"/>
                    <a:pt x="816839" y="660026"/>
                    <a:pt x="815731" y="651007"/>
                  </a:cubicBezTo>
                  <a:lnTo>
                    <a:pt x="347906" y="48616"/>
                  </a:lnTo>
                  <a:cubicBezTo>
                    <a:pt x="306908" y="-4304"/>
                    <a:pt x="231696" y="-15644"/>
                    <a:pt x="176874" y="22623"/>
                  </a:cubicBezTo>
                  <a:lnTo>
                    <a:pt x="44389" y="115054"/>
                  </a:lnTo>
                  <a:cubicBezTo>
                    <a:pt x="20589" y="131632"/>
                    <a:pt x="5237" y="156577"/>
                    <a:pt x="1107" y="185287"/>
                  </a:cubicBezTo>
                  <a:cubicBezTo>
                    <a:pt x="-3070" y="214024"/>
                    <a:pt x="4665" y="242326"/>
                    <a:pt x="22771" y="264982"/>
                  </a:cubicBezTo>
                  <a:lnTo>
                    <a:pt x="546358" y="918608"/>
                  </a:lnTo>
                  <a:cubicBezTo>
                    <a:pt x="581965" y="963049"/>
                    <a:pt x="647309" y="970396"/>
                    <a:pt x="692073" y="934856"/>
                  </a:cubicBezTo>
                  <a:lnTo>
                    <a:pt x="807676" y="842688"/>
                  </a:lnTo>
                  <a:cubicBezTo>
                    <a:pt x="853888" y="805804"/>
                    <a:pt x="866954" y="742039"/>
                    <a:pt x="842512" y="690490"/>
                  </a:cubicBezTo>
                  <a:cubicBezTo>
                    <a:pt x="836058" y="687175"/>
                    <a:pt x="830144" y="682665"/>
                    <a:pt x="825407" y="676572"/>
                  </a:cubicBezTo>
                  <a:close/>
                </a:path>
              </a:pathLst>
            </a:custGeom>
            <a:solidFill>
              <a:schemeClr val="tx2"/>
            </a:solidFill>
            <a:ln w="2985" cap="flat">
              <a:noFill/>
              <a:prstDash val="solid"/>
              <a:miter/>
            </a:ln>
          </p:spPr>
          <p:txBody>
            <a:bodyPr rtlCol="0" anchor="ctr"/>
            <a:lstStyle/>
            <a:p>
              <a:endParaRPr lang="en-US"/>
            </a:p>
          </p:txBody>
        </p:sp>
      </p:grpSp>
      <p:pic>
        <p:nvPicPr>
          <p:cNvPr id="22" name="Graphic 21">
            <a:extLst>
              <a:ext uri="{FF2B5EF4-FFF2-40B4-BE49-F238E27FC236}">
                <a16:creationId xmlns:a16="http://schemas.microsoft.com/office/drawing/2014/main" id="{40CD7121-7CD0-0C26-9A6C-2C70D08580DA}"/>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420158" y="5215074"/>
            <a:ext cx="274320" cy="274320"/>
          </a:xfrm>
          <a:prstGeom prst="rect">
            <a:avLst/>
          </a:prstGeom>
        </p:spPr>
      </p:pic>
    </p:spTree>
    <p:extLst>
      <p:ext uri="{BB962C8B-B14F-4D97-AF65-F5344CB8AC3E}">
        <p14:creationId xmlns:p14="http://schemas.microsoft.com/office/powerpoint/2010/main" val="163195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89AFEF-AF5D-5621-1702-623D4D6BD6AA}"/>
              </a:ext>
            </a:extLst>
          </p:cNvPr>
          <p:cNvSpPr>
            <a:spLocks noGrp="1"/>
          </p:cNvSpPr>
          <p:nvPr>
            <p:ph idx="1"/>
          </p:nvPr>
        </p:nvSpPr>
        <p:spPr>
          <a:xfrm>
            <a:off x="389529" y="1040728"/>
            <a:ext cx="11412940" cy="1442681"/>
          </a:xfrm>
        </p:spPr>
        <p:txBody>
          <a:bodyPr/>
          <a:lstStyle/>
          <a:p>
            <a:pPr marL="457200" marR="0" indent="0">
              <a:buClr>
                <a:schemeClr val="accent1">
                  <a:lumMod val="75000"/>
                </a:schemeClr>
              </a:buClr>
              <a:buNone/>
            </a:pPr>
            <a:r>
              <a:rPr lang="en-US" sz="2000" kern="100">
                <a:effectLst/>
                <a:ea typeface="Lato" panose="020F0502020204030203" pitchFamily="34" charset="0"/>
                <a:cs typeface="Lato" panose="020F0502020204030203" pitchFamily="34" charset="0"/>
              </a:rPr>
              <a:t>Income from net family assets valued at greater than $50,000 (adjusted annually for inflation) must be counted. </a:t>
            </a:r>
          </a:p>
          <a:p>
            <a:pPr marL="457200" marR="0" indent="0">
              <a:buClr>
                <a:schemeClr val="accent1">
                  <a:lumMod val="75000"/>
                </a:schemeClr>
              </a:buClr>
              <a:buNone/>
            </a:pPr>
            <a:r>
              <a:rPr lang="en-US" sz="2000" kern="100">
                <a:effectLst/>
                <a:ea typeface="Lato" panose="020F0502020204030203" pitchFamily="34" charset="0"/>
                <a:cs typeface="Lato" panose="020F0502020204030203" pitchFamily="34" charset="0"/>
              </a:rPr>
              <a:t>Net family assets include:</a:t>
            </a:r>
          </a:p>
          <a:p>
            <a:pPr lvl="1">
              <a:lnSpc>
                <a:spcPct val="107000"/>
              </a:lnSpc>
              <a:spcBef>
                <a:spcPts val="0"/>
              </a:spcBef>
              <a:spcAft>
                <a:spcPts val="800"/>
              </a:spcAft>
              <a:buClr>
                <a:schemeClr val="accent1">
                  <a:lumMod val="75000"/>
                </a:schemeClr>
              </a:buClr>
            </a:pPr>
            <a:r>
              <a:rPr lang="en-US" sz="1800">
                <a:solidFill>
                  <a:srgbClr val="000000"/>
                </a:solidFill>
                <a:effectLst/>
                <a:ea typeface="Lato" panose="020F0502020204030203" pitchFamily="34" charset="0"/>
                <a:cs typeface="Lato" panose="020F0502020204030203" pitchFamily="34" charset="0"/>
              </a:rPr>
              <a:t>All real property</a:t>
            </a:r>
          </a:p>
          <a:p>
            <a:pPr lvl="1">
              <a:lnSpc>
                <a:spcPct val="107000"/>
              </a:lnSpc>
              <a:spcBef>
                <a:spcPts val="0"/>
              </a:spcBef>
              <a:spcAft>
                <a:spcPts val="800"/>
              </a:spcAft>
              <a:buClr>
                <a:schemeClr val="accent1">
                  <a:lumMod val="75000"/>
                </a:schemeClr>
              </a:buClr>
            </a:pPr>
            <a:r>
              <a:rPr lang="en-US" sz="1800">
                <a:solidFill>
                  <a:srgbClr val="000000"/>
                </a:solidFill>
                <a:effectLst/>
                <a:ea typeface="Lato" panose="020F0502020204030203" pitchFamily="34" charset="0"/>
                <a:cs typeface="Lato" panose="020F0502020204030203" pitchFamily="34" charset="0"/>
              </a:rPr>
              <a:t>All non-necessary personal property</a:t>
            </a:r>
          </a:p>
          <a:p>
            <a:pPr marL="0" indent="0">
              <a:buNone/>
            </a:pPr>
            <a:endParaRPr lang="en-US" sz="2000" kern="100">
              <a:effectLst/>
              <a:ea typeface="Lato" panose="020F0502020204030203" pitchFamily="34" charset="0"/>
              <a:cs typeface="Lato" panose="020F0502020204030203" pitchFamily="34" charset="0"/>
            </a:endParaRPr>
          </a:p>
        </p:txBody>
      </p:sp>
      <p:sp>
        <p:nvSpPr>
          <p:cNvPr id="3" name="Title 2">
            <a:extLst>
              <a:ext uri="{FF2B5EF4-FFF2-40B4-BE49-F238E27FC236}">
                <a16:creationId xmlns:a16="http://schemas.microsoft.com/office/drawing/2014/main" id="{367387E0-2AEB-C529-6232-037CAA44C36A}"/>
              </a:ext>
            </a:extLst>
          </p:cNvPr>
          <p:cNvSpPr>
            <a:spLocks noGrp="1"/>
          </p:cNvSpPr>
          <p:nvPr>
            <p:ph type="title"/>
          </p:nvPr>
        </p:nvSpPr>
        <p:spPr/>
        <p:txBody>
          <a:bodyPr/>
          <a:lstStyle/>
          <a:p>
            <a:r>
              <a:rPr lang="en-US"/>
              <a:t>What’s Included: Income from Assets</a:t>
            </a:r>
          </a:p>
        </p:txBody>
      </p:sp>
      <p:sp>
        <p:nvSpPr>
          <p:cNvPr id="5" name="TextBox 4">
            <a:extLst>
              <a:ext uri="{FF2B5EF4-FFF2-40B4-BE49-F238E27FC236}">
                <a16:creationId xmlns:a16="http://schemas.microsoft.com/office/drawing/2014/main" id="{34A78121-85B3-FC30-5E74-BA899A1E5919}"/>
              </a:ext>
            </a:extLst>
          </p:cNvPr>
          <p:cNvSpPr txBox="1"/>
          <p:nvPr/>
        </p:nvSpPr>
        <p:spPr>
          <a:xfrm>
            <a:off x="389529" y="6236359"/>
            <a:ext cx="7390263" cy="369332"/>
          </a:xfrm>
          <a:prstGeom prst="rect">
            <a:avLst/>
          </a:prstGeom>
          <a:noFill/>
        </p:spPr>
        <p:txBody>
          <a:bodyPr wrap="square">
            <a:spAutoFit/>
          </a:bodyPr>
          <a:lstStyle/>
          <a:p>
            <a:pPr marL="0" indent="0">
              <a:buNone/>
            </a:pPr>
            <a:r>
              <a:rPr lang="en-US" sz="1800" kern="100">
                <a:effectLst/>
                <a:latin typeface="Lato" panose="020F0502020204030203" pitchFamily="34" charset="0"/>
                <a:ea typeface="Lato" panose="020F0502020204030203" pitchFamily="34" charset="0"/>
                <a:cs typeface="Lato" panose="020F0502020204030203" pitchFamily="34" charset="0"/>
              </a:rPr>
              <a:t>See the MFH HOTMA training Net Family Assets for more information.</a:t>
            </a:r>
            <a:endParaRPr lang="en-US" sz="1800">
              <a:latin typeface="Lato" panose="020F0502020204030203" pitchFamily="34" charset="0"/>
              <a:ea typeface="Lato" panose="020F0502020204030203" pitchFamily="34" charset="0"/>
              <a:cs typeface="Lato" panose="020F0502020204030203" pitchFamily="34" charset="0"/>
            </a:endParaRPr>
          </a:p>
        </p:txBody>
      </p:sp>
      <p:pic>
        <p:nvPicPr>
          <p:cNvPr id="30" name="Graphic 29">
            <a:extLst>
              <a:ext uri="{FF2B5EF4-FFF2-40B4-BE49-F238E27FC236}">
                <a16:creationId xmlns:a16="http://schemas.microsoft.com/office/drawing/2014/main" id="{10A60271-DEB9-8836-3E55-FB475932901F}"/>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2604" y="1082449"/>
            <a:ext cx="274320" cy="274320"/>
          </a:xfrm>
          <a:prstGeom prst="rect">
            <a:avLst/>
          </a:prstGeom>
        </p:spPr>
      </p:pic>
      <p:grpSp>
        <p:nvGrpSpPr>
          <p:cNvPr id="36" name="Group 35">
            <a:extLst>
              <a:ext uri="{FF2B5EF4-FFF2-40B4-BE49-F238E27FC236}">
                <a16:creationId xmlns:a16="http://schemas.microsoft.com/office/drawing/2014/main" id="{A720AB36-AFD2-37F8-0759-A69CA18081DC}"/>
              </a:ext>
            </a:extLst>
          </p:cNvPr>
          <p:cNvGrpSpPr/>
          <p:nvPr/>
        </p:nvGrpSpPr>
        <p:grpSpPr>
          <a:xfrm>
            <a:off x="275361" y="4539085"/>
            <a:ext cx="11641275" cy="1442681"/>
            <a:chOff x="275361" y="4612508"/>
            <a:chExt cx="11641275" cy="1442681"/>
          </a:xfrm>
        </p:grpSpPr>
        <p:grpSp>
          <p:nvGrpSpPr>
            <p:cNvPr id="31" name="Group 30">
              <a:extLst>
                <a:ext uri="{FF2B5EF4-FFF2-40B4-BE49-F238E27FC236}">
                  <a16:creationId xmlns:a16="http://schemas.microsoft.com/office/drawing/2014/main" id="{BB402C47-7334-3E78-961D-577EADE20628}"/>
                </a:ext>
              </a:extLst>
            </p:cNvPr>
            <p:cNvGrpSpPr/>
            <p:nvPr/>
          </p:nvGrpSpPr>
          <p:grpSpPr>
            <a:xfrm>
              <a:off x="275361" y="4612508"/>
              <a:ext cx="11641275" cy="1442681"/>
              <a:chOff x="275361" y="4429702"/>
              <a:chExt cx="11641275" cy="1442681"/>
            </a:xfrm>
          </p:grpSpPr>
          <p:sp>
            <p:nvSpPr>
              <p:cNvPr id="26" name="Rectangle 25">
                <a:extLst>
                  <a:ext uri="{FF2B5EF4-FFF2-40B4-BE49-F238E27FC236}">
                    <a16:creationId xmlns:a16="http://schemas.microsoft.com/office/drawing/2014/main" id="{FEB65524-E41A-3978-CF20-5CEEED6E17DE}"/>
                  </a:ext>
                </a:extLst>
              </p:cNvPr>
              <p:cNvSpPr>
                <a:spLocks/>
              </p:cNvSpPr>
              <p:nvPr/>
            </p:nvSpPr>
            <p:spPr>
              <a:xfrm>
                <a:off x="275361" y="4429702"/>
                <a:ext cx="11641275" cy="1442681"/>
              </a:xfrm>
              <a:prstGeom prst="rect">
                <a:avLst/>
              </a:prstGeom>
              <a:solidFill>
                <a:schemeClr val="accent1">
                  <a:lumMod val="20000"/>
                  <a:lumOff val="80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53B2D96-2D9D-364D-C1BF-BE32F491C4A4}"/>
                  </a:ext>
                </a:extLst>
              </p:cNvPr>
              <p:cNvSpPr>
                <a:spLocks/>
              </p:cNvSpPr>
              <p:nvPr/>
            </p:nvSpPr>
            <p:spPr>
              <a:xfrm>
                <a:off x="8243463" y="5151042"/>
                <a:ext cx="3550431" cy="527911"/>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200"/>
                  </a:spcBef>
                </a:pPr>
                <a:br>
                  <a:rPr lang="en-US" b="1">
                    <a:solidFill>
                      <a:schemeClr val="tx2"/>
                    </a:solidFill>
                    <a:latin typeface="Lato" panose="020F0502020204030203" pitchFamily="34" charset="0"/>
                    <a:ea typeface="Lato" panose="020F0502020204030203" pitchFamily="34" charset="0"/>
                    <a:cs typeface="Lato" panose="020F0502020204030203" pitchFamily="34" charset="0"/>
                  </a:rPr>
                </a:br>
                <a:endParaRPr lang="en-US" sz="140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22" name="TextBox 21">
                <a:extLst>
                  <a:ext uri="{FF2B5EF4-FFF2-40B4-BE49-F238E27FC236}">
                    <a16:creationId xmlns:a16="http://schemas.microsoft.com/office/drawing/2014/main" id="{0B35E028-60AA-0F5E-A2FC-91D85143F3D1}"/>
                  </a:ext>
                </a:extLst>
              </p:cNvPr>
              <p:cNvSpPr txBox="1">
                <a:spLocks/>
              </p:cNvSpPr>
              <p:nvPr/>
            </p:nvSpPr>
            <p:spPr>
              <a:xfrm>
                <a:off x="8243463" y="5184164"/>
                <a:ext cx="2544525" cy="461665"/>
              </a:xfrm>
              <a:prstGeom prst="rect">
                <a:avLst/>
              </a:prstGeom>
              <a:noFill/>
            </p:spPr>
            <p:txBody>
              <a:bodyPr wrap="square">
                <a:spAutoFit/>
              </a:bodyPr>
              <a:lstStyle/>
              <a:p>
                <a:pPr algn="ctr">
                  <a:spcBef>
                    <a:spcPts val="1200"/>
                  </a:spcBef>
                </a:pPr>
                <a:r>
                  <a:rPr lang="en-US" sz="2400" b="1">
                    <a:solidFill>
                      <a:schemeClr val="bg1"/>
                    </a:solidFill>
                    <a:latin typeface="Lato" panose="020F0502020204030203" pitchFamily="34" charset="0"/>
                    <a:ea typeface="Lato" panose="020F0502020204030203" pitchFamily="34" charset="0"/>
                    <a:cs typeface="Lato" panose="020F0502020204030203" pitchFamily="34" charset="0"/>
                  </a:rPr>
                  <a:t>Imputed Return</a:t>
                </a:r>
                <a:endParaRPr lang="en-US" sz="24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1" name="TextBox 20">
                <a:extLst>
                  <a:ext uri="{FF2B5EF4-FFF2-40B4-BE49-F238E27FC236}">
                    <a16:creationId xmlns:a16="http://schemas.microsoft.com/office/drawing/2014/main" id="{B14A3CB4-277A-00A6-2FA5-DC3324C92768}"/>
                  </a:ext>
                </a:extLst>
              </p:cNvPr>
              <p:cNvSpPr txBox="1">
                <a:spLocks/>
              </p:cNvSpPr>
              <p:nvPr/>
            </p:nvSpPr>
            <p:spPr>
              <a:xfrm>
                <a:off x="1404012" y="5224442"/>
                <a:ext cx="2474097" cy="369332"/>
              </a:xfrm>
              <a:prstGeom prst="rect">
                <a:avLst/>
              </a:prstGeom>
              <a:noFill/>
            </p:spPr>
            <p:txBody>
              <a:bodyPr wrap="square" rtlCol="0">
                <a:spAutoFit/>
              </a:bodyPr>
              <a:lstStyle/>
              <a:p>
                <a:pPr algn="r"/>
                <a:r>
                  <a:rPr lang="en-US" b="1">
                    <a:latin typeface="Lato" panose="020F0502020204030203" pitchFamily="34" charset="0"/>
                    <a:ea typeface="Lato" panose="020F0502020204030203" pitchFamily="34" charset="0"/>
                    <a:cs typeface="Lato" panose="020F0502020204030203" pitchFamily="34" charset="0"/>
                  </a:rPr>
                  <a:t>$ (Net Asset Values) </a:t>
                </a:r>
              </a:p>
            </p:txBody>
          </p:sp>
          <p:sp>
            <p:nvSpPr>
              <p:cNvPr id="23" name="TextBox 22">
                <a:extLst>
                  <a:ext uri="{FF2B5EF4-FFF2-40B4-BE49-F238E27FC236}">
                    <a16:creationId xmlns:a16="http://schemas.microsoft.com/office/drawing/2014/main" id="{D46E4A29-9636-EA1B-38CA-95A10D8BEC78}"/>
                  </a:ext>
                </a:extLst>
              </p:cNvPr>
              <p:cNvSpPr txBox="1">
                <a:spLocks/>
              </p:cNvSpPr>
              <p:nvPr/>
            </p:nvSpPr>
            <p:spPr>
              <a:xfrm>
                <a:off x="4456052" y="5224049"/>
                <a:ext cx="3170169" cy="369332"/>
              </a:xfrm>
              <a:prstGeom prst="rect">
                <a:avLst/>
              </a:prstGeom>
              <a:noFill/>
            </p:spPr>
            <p:txBody>
              <a:bodyPr wrap="square">
                <a:spAutoFit/>
              </a:bodyPr>
              <a:lstStyle/>
              <a:p>
                <a:pPr algn="ctr">
                  <a:spcBef>
                    <a:spcPts val="600"/>
                  </a:spcBef>
                </a:pPr>
                <a:r>
                  <a:rPr lang="en-US" b="1">
                    <a:latin typeface="Lato" panose="020F0502020204030203" pitchFamily="34" charset="0"/>
                    <a:ea typeface="Lato" panose="020F0502020204030203" pitchFamily="34" charset="0"/>
                    <a:cs typeface="Lato" panose="020F0502020204030203" pitchFamily="34" charset="0"/>
                  </a:rPr>
                  <a:t>(HUD passbook savings rate)</a:t>
                </a:r>
              </a:p>
            </p:txBody>
          </p:sp>
          <p:sp>
            <p:nvSpPr>
              <p:cNvPr id="28" name="Content Placeholder 1">
                <a:extLst>
                  <a:ext uri="{FF2B5EF4-FFF2-40B4-BE49-F238E27FC236}">
                    <a16:creationId xmlns:a16="http://schemas.microsoft.com/office/drawing/2014/main" id="{0A45A631-4AE2-ECF9-A72E-987F3E19DD5E}"/>
                  </a:ext>
                </a:extLst>
              </p:cNvPr>
              <p:cNvSpPr txBox="1">
                <a:spLocks/>
              </p:cNvSpPr>
              <p:nvPr/>
            </p:nvSpPr>
            <p:spPr>
              <a:xfrm>
                <a:off x="389529" y="4683635"/>
                <a:ext cx="11412940" cy="383248"/>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200"/>
                  </a:spcBef>
                  <a:buClr>
                    <a:srgbClr val="00AEEF"/>
                  </a:buClr>
                  <a:buSzPts val="700"/>
                  <a:buFont typeface="Wingdings" panose="05000000000000000000" pitchFamily="2" charset="2"/>
                  <a:buNone/>
                </a:pPr>
                <a:r>
                  <a:rPr lang="en-US" sz="2000">
                    <a:solidFill>
                      <a:srgbClr val="000000"/>
                    </a:solidFill>
                    <a:ea typeface="Lato" panose="020F0502020204030203" pitchFamily="34" charset="0"/>
                    <a:cs typeface="Lato" panose="020F0502020204030203" pitchFamily="34" charset="0"/>
                  </a:rPr>
                  <a:t>Calculate the imputed return using the following formula when actual income is not available: </a:t>
                </a:r>
              </a:p>
              <a:p>
                <a:pPr marL="0" indent="0">
                  <a:buFont typeface="Wingdings" panose="05000000000000000000" pitchFamily="2" charset="2"/>
                  <a:buNone/>
                </a:pPr>
                <a:endParaRPr lang="en-US" sz="2000" kern="100">
                  <a:ea typeface="Lato" panose="020F0502020204030203" pitchFamily="34" charset="0"/>
                  <a:cs typeface="Lato" panose="020F0502020204030203" pitchFamily="34" charset="0"/>
                </a:endParaRPr>
              </a:p>
            </p:txBody>
          </p:sp>
          <p:sp>
            <p:nvSpPr>
              <p:cNvPr id="25" name="Multiply 24">
                <a:extLst>
                  <a:ext uri="{FF2B5EF4-FFF2-40B4-BE49-F238E27FC236}">
                    <a16:creationId xmlns:a16="http://schemas.microsoft.com/office/drawing/2014/main" id="{94BBD7E2-8B0E-247B-29EC-2FC21F12CF56}"/>
                  </a:ext>
                </a:extLst>
              </p:cNvPr>
              <p:cNvSpPr>
                <a:spLocks noChangeAspect="1"/>
              </p:cNvSpPr>
              <p:nvPr/>
            </p:nvSpPr>
            <p:spPr>
              <a:xfrm>
                <a:off x="4034516" y="5241577"/>
                <a:ext cx="342921" cy="334275"/>
              </a:xfrm>
              <a:prstGeom prst="mathMultiply">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33" name="Graphic 32">
              <a:extLst>
                <a:ext uri="{FF2B5EF4-FFF2-40B4-BE49-F238E27FC236}">
                  <a16:creationId xmlns:a16="http://schemas.microsoft.com/office/drawing/2014/main" id="{DCAB8B41-CC2D-E8C8-5D84-3A09E1E95D0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626221" y="5458968"/>
              <a:ext cx="274320" cy="274320"/>
            </a:xfrm>
            <a:prstGeom prst="rect">
              <a:avLst/>
            </a:prstGeom>
          </p:spPr>
        </p:pic>
      </p:grpSp>
      <p:grpSp>
        <p:nvGrpSpPr>
          <p:cNvPr id="35" name="Group 34">
            <a:extLst>
              <a:ext uri="{FF2B5EF4-FFF2-40B4-BE49-F238E27FC236}">
                <a16:creationId xmlns:a16="http://schemas.microsoft.com/office/drawing/2014/main" id="{19484482-F563-73AB-CB6A-4A36468EE20B}"/>
              </a:ext>
            </a:extLst>
          </p:cNvPr>
          <p:cNvGrpSpPr/>
          <p:nvPr/>
        </p:nvGrpSpPr>
        <p:grpSpPr>
          <a:xfrm>
            <a:off x="263047" y="2841811"/>
            <a:ext cx="11641275" cy="1442681"/>
            <a:chOff x="275361" y="2941040"/>
            <a:chExt cx="11641275" cy="1442681"/>
          </a:xfrm>
        </p:grpSpPr>
        <p:grpSp>
          <p:nvGrpSpPr>
            <p:cNvPr id="17" name="Group 16">
              <a:extLst>
                <a:ext uri="{FF2B5EF4-FFF2-40B4-BE49-F238E27FC236}">
                  <a16:creationId xmlns:a16="http://schemas.microsoft.com/office/drawing/2014/main" id="{23138EAC-842F-BFCC-8DE1-0BF6BDAEDC72}"/>
                </a:ext>
              </a:extLst>
            </p:cNvPr>
            <p:cNvGrpSpPr/>
            <p:nvPr/>
          </p:nvGrpSpPr>
          <p:grpSpPr>
            <a:xfrm>
              <a:off x="275361" y="2941040"/>
              <a:ext cx="11641275" cy="1442681"/>
              <a:chOff x="275361" y="2601278"/>
              <a:chExt cx="11641275" cy="1442681"/>
            </a:xfrm>
          </p:grpSpPr>
          <p:sp>
            <p:nvSpPr>
              <p:cNvPr id="4" name="Rectangle 3">
                <a:extLst>
                  <a:ext uri="{FF2B5EF4-FFF2-40B4-BE49-F238E27FC236}">
                    <a16:creationId xmlns:a16="http://schemas.microsoft.com/office/drawing/2014/main" id="{72BF49AF-3CA4-1E52-523B-3E24BECDDFB7}"/>
                  </a:ext>
                </a:extLst>
              </p:cNvPr>
              <p:cNvSpPr/>
              <p:nvPr/>
            </p:nvSpPr>
            <p:spPr>
              <a:xfrm>
                <a:off x="275361" y="2601278"/>
                <a:ext cx="11641275" cy="1442681"/>
              </a:xfrm>
              <a:prstGeom prst="rect">
                <a:avLst/>
              </a:prstGeom>
              <a:solidFill>
                <a:schemeClr val="accent3">
                  <a:lumMod val="20000"/>
                  <a:lumOff val="80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B9E53EA-8CA5-7DD7-C2B9-635084006F43}"/>
                  </a:ext>
                </a:extLst>
              </p:cNvPr>
              <p:cNvSpPr/>
              <p:nvPr/>
            </p:nvSpPr>
            <p:spPr>
              <a:xfrm>
                <a:off x="389529" y="3326235"/>
                <a:ext cx="3611136" cy="532542"/>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FD98F5E-AB2E-94AF-DEEC-7E52A0153F5A}"/>
                  </a:ext>
                </a:extLst>
              </p:cNvPr>
              <p:cNvSpPr txBox="1"/>
              <p:nvPr/>
            </p:nvSpPr>
            <p:spPr>
              <a:xfrm>
                <a:off x="1517046" y="3365637"/>
                <a:ext cx="2361063" cy="461665"/>
              </a:xfrm>
              <a:prstGeom prst="rect">
                <a:avLst/>
              </a:prstGeom>
              <a:noFill/>
            </p:spPr>
            <p:txBody>
              <a:bodyPr wrap="square" rtlCol="0">
                <a:spAutoFit/>
              </a:bodyPr>
              <a:lstStyle/>
              <a:p>
                <a:pPr algn="r"/>
                <a:r>
                  <a:rPr lang="en-US" sz="2400" b="1">
                    <a:solidFill>
                      <a:schemeClr val="bg1"/>
                    </a:solidFill>
                    <a:latin typeface="Lato" panose="020F0502020204030203" pitchFamily="34" charset="0"/>
                    <a:ea typeface="Lato" panose="020F0502020204030203" pitchFamily="34" charset="0"/>
                    <a:cs typeface="Lato" panose="020F0502020204030203" pitchFamily="34" charset="0"/>
                  </a:rPr>
                  <a:t>Actual Income: </a:t>
                </a:r>
              </a:p>
            </p:txBody>
          </p:sp>
          <p:sp>
            <p:nvSpPr>
              <p:cNvPr id="16" name="TextBox 15">
                <a:extLst>
                  <a:ext uri="{FF2B5EF4-FFF2-40B4-BE49-F238E27FC236}">
                    <a16:creationId xmlns:a16="http://schemas.microsoft.com/office/drawing/2014/main" id="{9599DA63-B403-6769-AFFE-E2BFAD21496D}"/>
                  </a:ext>
                </a:extLst>
              </p:cNvPr>
              <p:cNvSpPr txBox="1"/>
              <p:nvPr/>
            </p:nvSpPr>
            <p:spPr>
              <a:xfrm>
                <a:off x="6532791" y="3426466"/>
                <a:ext cx="4592470" cy="563231"/>
              </a:xfrm>
              <a:prstGeom prst="rect">
                <a:avLst/>
              </a:prstGeom>
              <a:noFill/>
            </p:spPr>
            <p:txBody>
              <a:bodyPr wrap="square" lIns="91440" tIns="45720" rIns="91440" bIns="45720" anchor="t">
                <a:spAutoFit/>
              </a:bodyPr>
              <a:lstStyle/>
              <a:p>
                <a:pPr algn="ctr">
                  <a:lnSpc>
                    <a:spcPct val="90000"/>
                  </a:lnSpc>
                  <a:spcBef>
                    <a:spcPts val="1200"/>
                  </a:spcBef>
                </a:pPr>
                <a:r>
                  <a:rPr lang="en-US" b="1">
                    <a:latin typeface="Lato"/>
                    <a:ea typeface="Lato"/>
                    <a:cs typeface="Lato"/>
                  </a:rPr>
                  <a:t>Dollar amount earned from asset</a:t>
                </a:r>
              </a:p>
              <a:p>
                <a:pPr algn="ctr">
                  <a:lnSpc>
                    <a:spcPct val="90000"/>
                  </a:lnSpc>
                </a:pPr>
                <a:r>
                  <a:rPr lang="en-US" sz="1600">
                    <a:latin typeface="Lato"/>
                    <a:ea typeface="Lato"/>
                    <a:cs typeface="Lato"/>
                  </a:rPr>
                  <a:t>(e.g., interest from a loan or equity)</a:t>
                </a:r>
              </a:p>
            </p:txBody>
          </p:sp>
          <p:sp>
            <p:nvSpPr>
              <p:cNvPr id="14" name="TextBox 13">
                <a:extLst>
                  <a:ext uri="{FF2B5EF4-FFF2-40B4-BE49-F238E27FC236}">
                    <a16:creationId xmlns:a16="http://schemas.microsoft.com/office/drawing/2014/main" id="{462954F9-7BD8-B1EC-408F-8702175F4634}"/>
                  </a:ext>
                </a:extLst>
              </p:cNvPr>
              <p:cNvSpPr txBox="1"/>
              <p:nvPr/>
            </p:nvSpPr>
            <p:spPr>
              <a:xfrm>
                <a:off x="4114833" y="3399853"/>
                <a:ext cx="2481618" cy="369332"/>
              </a:xfrm>
              <a:prstGeom prst="rect">
                <a:avLst/>
              </a:prstGeom>
              <a:noFill/>
            </p:spPr>
            <p:txBody>
              <a:bodyPr wrap="square">
                <a:spAutoFit/>
              </a:bodyPr>
              <a:lstStyle/>
              <a:p>
                <a:pPr algn="ctr">
                  <a:spcBef>
                    <a:spcPts val="600"/>
                  </a:spcBef>
                </a:pPr>
                <a:r>
                  <a:rPr lang="en-US" b="1">
                    <a:latin typeface="Lato" panose="020F0502020204030203" pitchFamily="34" charset="0"/>
                    <a:ea typeface="Lato" panose="020F0502020204030203" pitchFamily="34" charset="0"/>
                    <a:cs typeface="Lato" panose="020F0502020204030203" pitchFamily="34" charset="0"/>
                  </a:rPr>
                  <a:t>Income from Asset</a:t>
                </a:r>
              </a:p>
            </p:txBody>
          </p:sp>
          <p:sp>
            <p:nvSpPr>
              <p:cNvPr id="13" name="Content Placeholder 1">
                <a:extLst>
                  <a:ext uri="{FF2B5EF4-FFF2-40B4-BE49-F238E27FC236}">
                    <a16:creationId xmlns:a16="http://schemas.microsoft.com/office/drawing/2014/main" id="{2A62CBA4-2A18-5792-B395-512E4B7DBC7A}"/>
                  </a:ext>
                </a:extLst>
              </p:cNvPr>
              <p:cNvSpPr txBox="1">
                <a:spLocks/>
              </p:cNvSpPr>
              <p:nvPr/>
            </p:nvSpPr>
            <p:spPr>
              <a:xfrm>
                <a:off x="389529" y="2669477"/>
                <a:ext cx="11412940" cy="653142"/>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00AEEF"/>
                  </a:buClr>
                  <a:buSzPts val="700"/>
                  <a:buNone/>
                </a:pPr>
                <a:r>
                  <a:rPr lang="en-US" sz="2000" kern="100">
                    <a:ea typeface="Lato" panose="020F0502020204030203" pitchFamily="34" charset="0"/>
                    <a:cs typeface="Lato" panose="020F0502020204030203" pitchFamily="34" charset="0"/>
                  </a:rPr>
                  <a:t>Actual asset income, such as rental income, interest income, or income from equity is counted as income when available. </a:t>
                </a:r>
                <a:r>
                  <a:rPr lang="en-US" sz="2000" kern="100">
                    <a:effectLst/>
                    <a:ea typeface="Lato" panose="020F0502020204030203" pitchFamily="34" charset="0"/>
                    <a:cs typeface="Lato" panose="020F0502020204030203" pitchFamily="34" charset="0"/>
                  </a:rPr>
                  <a:t>Note: Actual income from assets can be equal to $0.</a:t>
                </a:r>
              </a:p>
              <a:p>
                <a:pPr marL="0" indent="0">
                  <a:buClr>
                    <a:srgbClr val="00AEEF"/>
                  </a:buClr>
                  <a:buSzPts val="700"/>
                  <a:buFont typeface="Wingdings" panose="05000000000000000000" pitchFamily="2" charset="2"/>
                  <a:buNone/>
                </a:pPr>
                <a:endParaRPr lang="en-US" sz="2000" kern="100">
                  <a:ea typeface="Lato" panose="020F0502020204030203" pitchFamily="34" charset="0"/>
                  <a:cs typeface="Lato" panose="020F0502020204030203" pitchFamily="34" charset="0"/>
                </a:endParaRPr>
              </a:p>
            </p:txBody>
          </p:sp>
        </p:grpSp>
        <p:pic>
          <p:nvPicPr>
            <p:cNvPr id="34" name="Graphic 33">
              <a:extLst>
                <a:ext uri="{FF2B5EF4-FFF2-40B4-BE49-F238E27FC236}">
                  <a16:creationId xmlns:a16="http://schemas.microsoft.com/office/drawing/2014/main" id="{E93E1EE2-92F1-9EE7-BA0D-EE85BBE1C65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532791" y="3798430"/>
              <a:ext cx="274320" cy="274320"/>
            </a:xfrm>
            <a:prstGeom prst="rect">
              <a:avLst/>
            </a:prstGeom>
          </p:spPr>
        </p:pic>
      </p:grpSp>
    </p:spTree>
    <p:extLst>
      <p:ext uri="{BB962C8B-B14F-4D97-AF65-F5344CB8AC3E}">
        <p14:creationId xmlns:p14="http://schemas.microsoft.com/office/powerpoint/2010/main" val="2854168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D2B1A70-79F0-FEDA-A747-9536CEF4A5EB}"/>
              </a:ext>
            </a:extLst>
          </p:cNvPr>
          <p:cNvSpPr/>
          <p:nvPr/>
        </p:nvSpPr>
        <p:spPr>
          <a:xfrm>
            <a:off x="7224" y="3586197"/>
            <a:ext cx="12184776" cy="2467819"/>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0019BCA6-640A-E9F9-F6B6-9D71DD55C821}"/>
              </a:ext>
            </a:extLst>
          </p:cNvPr>
          <p:cNvSpPr>
            <a:spLocks noGrp="1"/>
          </p:cNvSpPr>
          <p:nvPr>
            <p:ph idx="1"/>
          </p:nvPr>
        </p:nvSpPr>
        <p:spPr/>
        <p:txBody>
          <a:bodyPr/>
          <a:lstStyle/>
          <a:p>
            <a:pPr marL="365760" marR="0" indent="0">
              <a:lnSpc>
                <a:spcPct val="107000"/>
              </a:lnSpc>
              <a:spcBef>
                <a:spcPts val="0"/>
              </a:spcBef>
              <a:spcAft>
                <a:spcPts val="0"/>
              </a:spcAft>
              <a:buNone/>
            </a:pPr>
            <a:r>
              <a:rPr lang="en-US" b="1" kern="100">
                <a:effectLst/>
                <a:ea typeface="Lato" panose="020F0502020204030203" pitchFamily="34" charset="0"/>
                <a:cs typeface="Lato" panose="020F0502020204030203" pitchFamily="34" charset="0"/>
              </a:rPr>
              <a:t>A family’s </a:t>
            </a:r>
            <a:r>
              <a:rPr lang="en-US" b="1" i="1" kern="100">
                <a:effectLst/>
                <a:ea typeface="Lato" panose="020F0502020204030203" pitchFamily="34" charset="0"/>
                <a:cs typeface="Lato" panose="020F0502020204030203" pitchFamily="34" charset="0"/>
              </a:rPr>
              <a:t>net income</a:t>
            </a:r>
            <a:r>
              <a:rPr lang="en-US" b="1" kern="100">
                <a:effectLst/>
                <a:ea typeface="Lato" panose="020F0502020204030203" pitchFamily="34" charset="0"/>
                <a:cs typeface="Lato" panose="020F0502020204030203" pitchFamily="34" charset="0"/>
              </a:rPr>
              <a:t> from the operation of a business is included.</a:t>
            </a:r>
            <a:endParaRPr lang="en-US" b="1" kern="100">
              <a:ea typeface="Lato" panose="020F0502020204030203" pitchFamily="34" charset="0"/>
              <a:cs typeface="Lato" panose="020F0502020204030203" pitchFamily="34" charset="0"/>
            </a:endParaRPr>
          </a:p>
          <a:p>
            <a:pPr marL="914400" marR="0" indent="0">
              <a:lnSpc>
                <a:spcPct val="107000"/>
              </a:lnSpc>
              <a:spcBef>
                <a:spcPts val="800"/>
              </a:spcBef>
              <a:spcAft>
                <a:spcPts val="800"/>
              </a:spcAft>
              <a:buNone/>
            </a:pPr>
            <a:br>
              <a:rPr lang="en-US" sz="2400" kern="100">
                <a:ea typeface="Lato" panose="020F0502020204030203" pitchFamily="34" charset="0"/>
                <a:cs typeface="Lato" panose="020F0502020204030203" pitchFamily="34" charset="0"/>
              </a:rPr>
            </a:br>
            <a:r>
              <a:rPr lang="en-US" sz="2400" kern="100">
                <a:effectLst/>
                <a:ea typeface="Lato" panose="020F0502020204030203" pitchFamily="34" charset="0"/>
                <a:cs typeface="Lato" panose="020F0502020204030203" pitchFamily="34" charset="0"/>
              </a:rPr>
              <a:t>An allowance for depreciation of assets </a:t>
            </a:r>
            <a:r>
              <a:rPr lang="en-US" sz="2400" b="1" i="1" kern="100">
                <a:effectLst/>
                <a:ea typeface="Lato" panose="020F0502020204030203" pitchFamily="34" charset="0"/>
                <a:cs typeface="Lato" panose="020F0502020204030203" pitchFamily="34" charset="0"/>
              </a:rPr>
              <a:t>can</a:t>
            </a:r>
            <a:r>
              <a:rPr lang="en-US" sz="2400" kern="100">
                <a:effectLst/>
                <a:ea typeface="Lato" panose="020F0502020204030203" pitchFamily="34" charset="0"/>
                <a:cs typeface="Lato" panose="020F0502020204030203" pitchFamily="34" charset="0"/>
              </a:rPr>
              <a:t> be deducted. </a:t>
            </a:r>
          </a:p>
          <a:p>
            <a:pPr marL="914400" indent="0">
              <a:buNone/>
            </a:pPr>
            <a:r>
              <a:rPr lang="en-US" sz="2400" kern="100">
                <a:solidFill>
                  <a:srgbClr val="1B2326"/>
                </a:solidFill>
                <a:effectLst/>
                <a:ea typeface="Lato" panose="020F0502020204030203" pitchFamily="34" charset="0"/>
                <a:cs typeface="Lato" panose="020F0502020204030203" pitchFamily="34" charset="0"/>
              </a:rPr>
              <a:t>Cash withdrawals are considered income </a:t>
            </a:r>
            <a:r>
              <a:rPr lang="en-US" sz="2400" b="1" i="1" kern="100">
                <a:solidFill>
                  <a:srgbClr val="1B2326"/>
                </a:solidFill>
                <a:effectLst/>
                <a:ea typeface="Lato" panose="020F0502020204030203" pitchFamily="34" charset="0"/>
                <a:cs typeface="Lato" panose="020F0502020204030203" pitchFamily="34" charset="0"/>
              </a:rPr>
              <a:t>unless</a:t>
            </a:r>
            <a:r>
              <a:rPr lang="en-US" sz="2400" kern="100">
                <a:solidFill>
                  <a:srgbClr val="1B2326"/>
                </a:solidFill>
                <a:effectLst/>
                <a:ea typeface="Lato" panose="020F0502020204030203" pitchFamily="34" charset="0"/>
                <a:cs typeface="Lato" panose="020F0502020204030203" pitchFamily="34" charset="0"/>
              </a:rPr>
              <a:t> the cash is used for reimbursement or reinvestment in the business.</a:t>
            </a:r>
            <a:endParaRPr lang="en-US" sz="2400">
              <a:solidFill>
                <a:srgbClr val="1B2326"/>
              </a:solidFill>
              <a:ea typeface="Lato" panose="020F0502020204030203" pitchFamily="34" charset="0"/>
              <a:cs typeface="Lato" panose="020F0502020204030203" pitchFamily="34" charset="0"/>
            </a:endParaRPr>
          </a:p>
          <a:p>
            <a:pPr marL="640080" marR="0" indent="0">
              <a:lnSpc>
                <a:spcPct val="107000"/>
              </a:lnSpc>
              <a:spcBef>
                <a:spcPts val="0"/>
              </a:spcBef>
              <a:spcAft>
                <a:spcPts val="800"/>
              </a:spcAft>
              <a:buNone/>
            </a:pPr>
            <a:endParaRPr lang="en-US" sz="2400" kern="100">
              <a:effectLst/>
              <a:ea typeface="Lato" panose="020F0502020204030203" pitchFamily="34" charset="0"/>
              <a:cs typeface="Lato" panose="020F0502020204030203" pitchFamily="34" charset="0"/>
            </a:endParaRPr>
          </a:p>
          <a:p>
            <a:pPr marL="457200" indent="0">
              <a:lnSpc>
                <a:spcPct val="107000"/>
              </a:lnSpc>
              <a:spcBef>
                <a:spcPts val="0"/>
              </a:spcBef>
              <a:spcAft>
                <a:spcPts val="800"/>
              </a:spcAft>
              <a:buNone/>
            </a:pPr>
            <a:r>
              <a:rPr lang="en-US" sz="2400" kern="100">
                <a:effectLst/>
                <a:ea typeface="Lato" panose="020F0502020204030203" pitchFamily="34" charset="0"/>
                <a:cs typeface="Lato" panose="020F0502020204030203" pitchFamily="34" charset="0"/>
              </a:rPr>
              <a:t>The following expenditures</a:t>
            </a:r>
            <a:r>
              <a:rPr lang="en-US" sz="2400" b="1" i="1" kern="100">
                <a:effectLst/>
                <a:ea typeface="Lato" panose="020F0502020204030203" pitchFamily="34" charset="0"/>
                <a:cs typeface="Lato" panose="020F0502020204030203" pitchFamily="34" charset="0"/>
              </a:rPr>
              <a:t> cannot</a:t>
            </a:r>
            <a:r>
              <a:rPr lang="en-US" sz="2400" kern="100">
                <a:effectLst/>
                <a:ea typeface="Lato" panose="020F0502020204030203" pitchFamily="34" charset="0"/>
                <a:cs typeface="Lato" panose="020F0502020204030203" pitchFamily="34" charset="0"/>
              </a:rPr>
              <a:t> be used as deductions:</a:t>
            </a:r>
          </a:p>
          <a:p>
            <a:pPr marL="1154430" lvl="3" indent="-342900">
              <a:spcBef>
                <a:spcPts val="0"/>
              </a:spcBef>
              <a:buClr>
                <a:schemeClr val="accent1">
                  <a:lumMod val="75000"/>
                </a:schemeClr>
              </a:buClr>
              <a:buSzPct val="125000"/>
              <a:buFont typeface="Wingdings" pitchFamily="2" charset="2"/>
              <a:buChar char="§"/>
            </a:pPr>
            <a:r>
              <a:rPr lang="en-US" sz="2200">
                <a:solidFill>
                  <a:srgbClr val="000000"/>
                </a:solidFill>
                <a:effectLst/>
                <a:latin typeface="Lato" panose="020F0502020204030203" pitchFamily="34" charset="0"/>
                <a:ea typeface="Lato" panose="020F0502020204030203" pitchFamily="34" charset="0"/>
                <a:cs typeface="Lato" panose="020F0502020204030203" pitchFamily="34" charset="0"/>
              </a:rPr>
              <a:t>Expenditures for business expansion</a:t>
            </a:r>
          </a:p>
          <a:p>
            <a:pPr marL="1154430" lvl="3" indent="-342900">
              <a:spcBef>
                <a:spcPts val="0"/>
              </a:spcBef>
              <a:buClr>
                <a:schemeClr val="accent1">
                  <a:lumMod val="75000"/>
                </a:schemeClr>
              </a:buClr>
              <a:buSzPct val="125000"/>
              <a:buFont typeface="Wingdings" pitchFamily="2" charset="2"/>
              <a:buChar char="§"/>
            </a:pPr>
            <a:r>
              <a:rPr lang="en-US" sz="2200">
                <a:solidFill>
                  <a:srgbClr val="000000"/>
                </a:solidFill>
                <a:effectLst/>
                <a:latin typeface="Lato" panose="020F0502020204030203" pitchFamily="34" charset="0"/>
                <a:ea typeface="Lato" panose="020F0502020204030203" pitchFamily="34" charset="0"/>
                <a:cs typeface="Lato" panose="020F0502020204030203" pitchFamily="34" charset="0"/>
              </a:rPr>
              <a:t>Amortization of capital indebtedness</a:t>
            </a:r>
          </a:p>
          <a:p>
            <a:pPr marL="457200" marR="0" indent="0">
              <a:lnSpc>
                <a:spcPct val="107000"/>
              </a:lnSpc>
              <a:spcBef>
                <a:spcPts val="0"/>
              </a:spcBef>
              <a:spcAft>
                <a:spcPts val="800"/>
              </a:spcAft>
              <a:buNone/>
            </a:pPr>
            <a:endParaRPr lang="en-US" sz="2400" kern="100">
              <a:effectLst/>
              <a:ea typeface="Lato" panose="020F0502020204030203" pitchFamily="34" charset="0"/>
              <a:cs typeface="Lato" panose="020F0502020204030203" pitchFamily="34" charset="0"/>
            </a:endParaRPr>
          </a:p>
          <a:p>
            <a:pPr marL="640080" marR="0" indent="0">
              <a:lnSpc>
                <a:spcPct val="107000"/>
              </a:lnSpc>
              <a:spcBef>
                <a:spcPts val="800"/>
              </a:spcBef>
              <a:spcAft>
                <a:spcPts val="800"/>
              </a:spcAft>
              <a:buNone/>
            </a:pPr>
            <a:endParaRPr lang="en-US" sz="2400" kern="100">
              <a:effectLst/>
              <a:ea typeface="Lato" panose="020F0502020204030203" pitchFamily="34" charset="0"/>
              <a:cs typeface="Lato" panose="020F0502020204030203" pitchFamily="34" charset="0"/>
            </a:endParaRPr>
          </a:p>
        </p:txBody>
      </p:sp>
      <p:sp>
        <p:nvSpPr>
          <p:cNvPr id="3" name="Title 2">
            <a:extLst>
              <a:ext uri="{FF2B5EF4-FFF2-40B4-BE49-F238E27FC236}">
                <a16:creationId xmlns:a16="http://schemas.microsoft.com/office/drawing/2014/main" id="{009BE323-2055-BC25-639F-99DD467531D5}"/>
              </a:ext>
            </a:extLst>
          </p:cNvPr>
          <p:cNvSpPr>
            <a:spLocks noGrp="1"/>
          </p:cNvSpPr>
          <p:nvPr>
            <p:ph type="title"/>
          </p:nvPr>
        </p:nvSpPr>
        <p:spPr/>
        <p:txBody>
          <a:bodyPr/>
          <a:lstStyle/>
          <a:p>
            <a:r>
              <a:rPr lang="en-US"/>
              <a:t>Self-Employment Income</a:t>
            </a:r>
          </a:p>
        </p:txBody>
      </p:sp>
      <p:sp>
        <p:nvSpPr>
          <p:cNvPr id="5" name="Multiply 4">
            <a:extLst>
              <a:ext uri="{FF2B5EF4-FFF2-40B4-BE49-F238E27FC236}">
                <a16:creationId xmlns:a16="http://schemas.microsoft.com/office/drawing/2014/main" id="{E1366AEB-D652-CB29-F033-2656B1D4F23D}"/>
              </a:ext>
            </a:extLst>
          </p:cNvPr>
          <p:cNvSpPr/>
          <p:nvPr/>
        </p:nvSpPr>
        <p:spPr>
          <a:xfrm>
            <a:off x="7733654" y="3873800"/>
            <a:ext cx="2842387" cy="3163848"/>
          </a:xfrm>
          <a:prstGeom prst="mathMultiply">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A0EEF066-40FC-71E4-DD61-1B0DA2AFBBAF}"/>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35864" y="2169165"/>
            <a:ext cx="274320" cy="274320"/>
          </a:xfrm>
          <a:prstGeom prst="rect">
            <a:avLst/>
          </a:prstGeom>
        </p:spPr>
      </p:pic>
      <p:pic>
        <p:nvPicPr>
          <p:cNvPr id="7" name="Graphic 6">
            <a:extLst>
              <a:ext uri="{FF2B5EF4-FFF2-40B4-BE49-F238E27FC236}">
                <a16:creationId xmlns:a16="http://schemas.microsoft.com/office/drawing/2014/main" id="{2F1CF4ED-56D2-432A-79BF-D38A1546E35C}"/>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35864" y="2710880"/>
            <a:ext cx="274320" cy="274320"/>
          </a:xfrm>
          <a:prstGeom prst="rect">
            <a:avLst/>
          </a:prstGeom>
        </p:spPr>
      </p:pic>
      <p:cxnSp>
        <p:nvCxnSpPr>
          <p:cNvPr id="9" name="Straight Connector 8">
            <a:extLst>
              <a:ext uri="{FF2B5EF4-FFF2-40B4-BE49-F238E27FC236}">
                <a16:creationId xmlns:a16="http://schemas.microsoft.com/office/drawing/2014/main" id="{19653D5A-AA3B-EE04-AB91-C036434A97C4}"/>
              </a:ext>
            </a:extLst>
          </p:cNvPr>
          <p:cNvCxnSpPr/>
          <p:nvPr/>
        </p:nvCxnSpPr>
        <p:spPr>
          <a:xfrm>
            <a:off x="600497" y="1569493"/>
            <a:ext cx="109728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893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ECB5D3-6AE1-65CA-74FA-7CFB6BF7E11B}"/>
              </a:ext>
            </a:extLst>
          </p:cNvPr>
          <p:cNvSpPr/>
          <p:nvPr/>
        </p:nvSpPr>
        <p:spPr>
          <a:xfrm>
            <a:off x="7224" y="2937681"/>
            <a:ext cx="4673958" cy="491319"/>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0CE1F09-186C-C844-1CFD-576E7A33EF91}"/>
              </a:ext>
            </a:extLst>
          </p:cNvPr>
          <p:cNvSpPr/>
          <p:nvPr/>
        </p:nvSpPr>
        <p:spPr>
          <a:xfrm>
            <a:off x="0" y="4492686"/>
            <a:ext cx="4673958" cy="491319"/>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E9C1B4F-2249-2905-E786-21BC84312A0F}"/>
              </a:ext>
            </a:extLst>
          </p:cNvPr>
          <p:cNvSpPr/>
          <p:nvPr/>
        </p:nvSpPr>
        <p:spPr>
          <a:xfrm>
            <a:off x="7224" y="1733266"/>
            <a:ext cx="4673958" cy="491319"/>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DFDFF78-7263-DFD0-F370-EF530A15D88E}"/>
              </a:ext>
            </a:extLst>
          </p:cNvPr>
          <p:cNvSpPr>
            <a:spLocks noGrp="1"/>
          </p:cNvSpPr>
          <p:nvPr>
            <p:ph idx="1"/>
          </p:nvPr>
        </p:nvSpPr>
        <p:spPr/>
        <p:txBody>
          <a:bodyPr/>
          <a:lstStyle/>
          <a:p>
            <a:pPr marL="365760" marR="0" indent="0">
              <a:lnSpc>
                <a:spcPct val="107000"/>
              </a:lnSpc>
              <a:spcBef>
                <a:spcPts val="0"/>
              </a:spcBef>
              <a:spcAft>
                <a:spcPts val="800"/>
              </a:spcAft>
              <a:buNone/>
            </a:pPr>
            <a:r>
              <a:rPr lang="en-US" kern="100">
                <a:solidFill>
                  <a:schemeClr val="tx2">
                    <a:lumMod val="75000"/>
                  </a:schemeClr>
                </a:solidFill>
                <a:effectLst/>
                <a:ea typeface="Lato" panose="020F0502020204030203" pitchFamily="34" charset="0"/>
                <a:cs typeface="Lato" panose="020F0502020204030203" pitchFamily="34" charset="0"/>
              </a:rPr>
              <a:t>HOTMA introduced the following definitions into law:</a:t>
            </a:r>
          </a:p>
          <a:p>
            <a:pPr marL="822960" marR="0" lvl="0" indent="0">
              <a:spcBef>
                <a:spcPts val="1200"/>
              </a:spcBef>
              <a:spcAft>
                <a:spcPts val="600"/>
              </a:spcAft>
              <a:buClr>
                <a:srgbClr val="00AEEF"/>
              </a:buClr>
              <a:buSzPts val="700"/>
              <a:buNone/>
            </a:pPr>
            <a:r>
              <a:rPr lang="en-US" sz="2400" b="1">
                <a:solidFill>
                  <a:schemeClr val="accent1">
                    <a:lumMod val="50000"/>
                  </a:schemeClr>
                </a:solidFill>
                <a:effectLst/>
                <a:ea typeface="Lato" panose="020F0502020204030203" pitchFamily="34" charset="0"/>
                <a:cs typeface="Lato" panose="020F0502020204030203" pitchFamily="34" charset="0"/>
              </a:rPr>
              <a:t>Day laborer: </a:t>
            </a:r>
            <a:br>
              <a:rPr lang="en-US" sz="2400" b="1">
                <a:solidFill>
                  <a:srgbClr val="000000"/>
                </a:solidFill>
                <a:effectLst/>
                <a:ea typeface="Lato" panose="020F0502020204030203" pitchFamily="34" charset="0"/>
                <a:cs typeface="Lato" panose="020F0502020204030203" pitchFamily="34" charset="0"/>
              </a:rPr>
            </a:br>
            <a:r>
              <a:rPr lang="en-US" sz="2400" i="1">
                <a:solidFill>
                  <a:srgbClr val="000000"/>
                </a:solidFill>
                <a:effectLst/>
                <a:ea typeface="Lato" panose="020F0502020204030203" pitchFamily="34" charset="0"/>
                <a:cs typeface="Lato" panose="020F0502020204030203" pitchFamily="34" charset="0"/>
              </a:rPr>
              <a:t>An individual hired and paid one day at a time without an agreement that the individual will be hired or work again in the future.</a:t>
            </a:r>
            <a:endParaRPr lang="en-US" sz="2400">
              <a:solidFill>
                <a:srgbClr val="000000"/>
              </a:solidFill>
              <a:effectLst/>
              <a:ea typeface="Lato" panose="020F0502020204030203" pitchFamily="34" charset="0"/>
              <a:cs typeface="Lato" panose="020F0502020204030203" pitchFamily="34" charset="0"/>
            </a:endParaRPr>
          </a:p>
          <a:p>
            <a:pPr marL="822960" marR="0" lvl="0" indent="0">
              <a:spcBef>
                <a:spcPts val="1200"/>
              </a:spcBef>
              <a:spcAft>
                <a:spcPts val="600"/>
              </a:spcAft>
              <a:buClr>
                <a:srgbClr val="00AEEF"/>
              </a:buClr>
              <a:buSzPts val="700"/>
              <a:buNone/>
            </a:pPr>
            <a:r>
              <a:rPr lang="en-US" sz="2400" b="1">
                <a:solidFill>
                  <a:schemeClr val="accent1">
                    <a:lumMod val="50000"/>
                  </a:schemeClr>
                </a:solidFill>
                <a:effectLst/>
                <a:ea typeface="Lato" panose="020F0502020204030203" pitchFamily="34" charset="0"/>
                <a:cs typeface="Lato" panose="020F0502020204030203" pitchFamily="34" charset="0"/>
              </a:rPr>
              <a:t>Independent contractor:</a:t>
            </a:r>
            <a:br>
              <a:rPr lang="en-US" sz="2400" b="1">
                <a:solidFill>
                  <a:srgbClr val="000000"/>
                </a:solidFill>
                <a:effectLst/>
                <a:ea typeface="Lato" panose="020F0502020204030203" pitchFamily="34" charset="0"/>
                <a:cs typeface="Lato" panose="020F0502020204030203" pitchFamily="34" charset="0"/>
              </a:rPr>
            </a:br>
            <a:r>
              <a:rPr lang="en-US" sz="2400" i="1">
                <a:solidFill>
                  <a:srgbClr val="000000"/>
                </a:solidFill>
                <a:effectLst/>
                <a:ea typeface="Lato" panose="020F0502020204030203" pitchFamily="34" charset="0"/>
                <a:cs typeface="Lato" panose="020F0502020204030203" pitchFamily="34" charset="0"/>
              </a:rPr>
              <a:t>An individual who qualifies as an independent contractor instead of an employee under IRS federal tax requirements, whose earnings are subject to the self-employment tax.</a:t>
            </a:r>
            <a:endParaRPr lang="en-US" sz="2400">
              <a:solidFill>
                <a:srgbClr val="000000"/>
              </a:solidFill>
              <a:effectLst/>
              <a:ea typeface="Lato" panose="020F0502020204030203" pitchFamily="34" charset="0"/>
              <a:cs typeface="Lato" panose="020F0502020204030203" pitchFamily="34" charset="0"/>
            </a:endParaRPr>
          </a:p>
          <a:p>
            <a:pPr marL="822960" marR="0" lvl="0" indent="0">
              <a:spcBef>
                <a:spcPts val="1200"/>
              </a:spcBef>
              <a:spcAft>
                <a:spcPts val="600"/>
              </a:spcAft>
              <a:buClr>
                <a:srgbClr val="00AEEF"/>
              </a:buClr>
              <a:buSzPts val="700"/>
              <a:buNone/>
            </a:pPr>
            <a:r>
              <a:rPr lang="en-US" sz="2400" b="1">
                <a:solidFill>
                  <a:schemeClr val="accent1">
                    <a:lumMod val="50000"/>
                  </a:schemeClr>
                </a:solidFill>
                <a:effectLst/>
                <a:ea typeface="Lato" panose="020F0502020204030203" pitchFamily="34" charset="0"/>
                <a:cs typeface="Lato" panose="020F0502020204030203" pitchFamily="34" charset="0"/>
              </a:rPr>
              <a:t>Seasonal worker: </a:t>
            </a:r>
            <a:br>
              <a:rPr lang="en-US" sz="2400" b="1">
                <a:solidFill>
                  <a:srgbClr val="000000"/>
                </a:solidFill>
                <a:effectLst/>
                <a:ea typeface="Lato" panose="020F0502020204030203" pitchFamily="34" charset="0"/>
                <a:cs typeface="Lato" panose="020F0502020204030203" pitchFamily="34" charset="0"/>
              </a:rPr>
            </a:br>
            <a:r>
              <a:rPr lang="en-US" sz="2400" i="1">
                <a:solidFill>
                  <a:srgbClr val="000000"/>
                </a:solidFill>
                <a:effectLst/>
                <a:ea typeface="Lato" panose="020F0502020204030203" pitchFamily="34" charset="0"/>
                <a:cs typeface="Lato" panose="020F0502020204030203" pitchFamily="34" charset="0"/>
              </a:rPr>
              <a:t>An individual who is hired into a short-term position and the employment begins about the same time each year (such as summer or winter). Typically, the individual is hired to address seasonal demands.</a:t>
            </a:r>
            <a:endParaRPr lang="en-US" sz="2400">
              <a:solidFill>
                <a:srgbClr val="000000"/>
              </a:solidFill>
              <a:effectLst/>
              <a:ea typeface="Lato" panose="020F0502020204030203" pitchFamily="34" charset="0"/>
              <a:cs typeface="Lato" panose="020F0502020204030203" pitchFamily="34" charset="0"/>
            </a:endParaRPr>
          </a:p>
          <a:p>
            <a:endParaRPr lang="en-US"/>
          </a:p>
        </p:txBody>
      </p:sp>
      <p:sp>
        <p:nvSpPr>
          <p:cNvPr id="3" name="Title 2">
            <a:extLst>
              <a:ext uri="{FF2B5EF4-FFF2-40B4-BE49-F238E27FC236}">
                <a16:creationId xmlns:a16="http://schemas.microsoft.com/office/drawing/2014/main" id="{6B52AC9D-0A77-94BC-6020-CC1913BD17C6}"/>
              </a:ext>
            </a:extLst>
          </p:cNvPr>
          <p:cNvSpPr>
            <a:spLocks noGrp="1"/>
          </p:cNvSpPr>
          <p:nvPr>
            <p:ph type="title"/>
          </p:nvPr>
        </p:nvSpPr>
        <p:spPr/>
        <p:txBody>
          <a:bodyPr/>
          <a:lstStyle/>
          <a:p>
            <a:r>
              <a:rPr lang="en-US"/>
              <a:t>New Definitions</a:t>
            </a:r>
          </a:p>
        </p:txBody>
      </p:sp>
      <p:pic>
        <p:nvPicPr>
          <p:cNvPr id="7" name="Graphic 6">
            <a:extLst>
              <a:ext uri="{FF2B5EF4-FFF2-40B4-BE49-F238E27FC236}">
                <a16:creationId xmlns:a16="http://schemas.microsoft.com/office/drawing/2014/main" id="{A41ACC18-89AE-27DE-C12B-AF6C0239ADB2}"/>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54777" y="1810248"/>
            <a:ext cx="457200" cy="457200"/>
          </a:xfrm>
          <a:prstGeom prst="rect">
            <a:avLst/>
          </a:prstGeom>
        </p:spPr>
      </p:pic>
      <p:pic>
        <p:nvPicPr>
          <p:cNvPr id="8" name="Graphic 7">
            <a:extLst>
              <a:ext uri="{FF2B5EF4-FFF2-40B4-BE49-F238E27FC236}">
                <a16:creationId xmlns:a16="http://schemas.microsoft.com/office/drawing/2014/main" id="{B0D1272A-B823-2248-F6E8-0E03585930BD}"/>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54777" y="3052846"/>
            <a:ext cx="457200" cy="457200"/>
          </a:xfrm>
          <a:prstGeom prst="rect">
            <a:avLst/>
          </a:prstGeom>
        </p:spPr>
      </p:pic>
      <p:pic>
        <p:nvPicPr>
          <p:cNvPr id="9" name="Graphic 8">
            <a:extLst>
              <a:ext uri="{FF2B5EF4-FFF2-40B4-BE49-F238E27FC236}">
                <a16:creationId xmlns:a16="http://schemas.microsoft.com/office/drawing/2014/main" id="{F1E24356-CC6A-05A6-B165-CF152B7E3968}"/>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54777" y="4567039"/>
            <a:ext cx="457200" cy="457200"/>
          </a:xfrm>
          <a:prstGeom prst="rect">
            <a:avLst/>
          </a:prstGeom>
        </p:spPr>
      </p:pic>
    </p:spTree>
    <p:extLst>
      <p:ext uri="{BB962C8B-B14F-4D97-AF65-F5344CB8AC3E}">
        <p14:creationId xmlns:p14="http://schemas.microsoft.com/office/powerpoint/2010/main" val="405290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15BCD0-E08A-11A9-3209-FD259EBCC23F}"/>
              </a:ext>
            </a:extLst>
          </p:cNvPr>
          <p:cNvSpPr>
            <a:spLocks noGrp="1"/>
          </p:cNvSpPr>
          <p:nvPr>
            <p:ph idx="1"/>
          </p:nvPr>
        </p:nvSpPr>
        <p:spPr>
          <a:xfrm>
            <a:off x="491382" y="3971572"/>
            <a:ext cx="11412940" cy="1794607"/>
          </a:xfrm>
        </p:spPr>
        <p:txBody>
          <a:bodyPr/>
          <a:lstStyle/>
          <a:p>
            <a:pPr marL="914400" marR="0" lvl="0" indent="0">
              <a:spcBef>
                <a:spcPts val="0"/>
              </a:spcBef>
              <a:spcAft>
                <a:spcPts val="600"/>
              </a:spcAft>
              <a:buClr>
                <a:srgbClr val="00AEEF"/>
              </a:buClr>
              <a:buSzPts val="700"/>
              <a:buNone/>
            </a:pPr>
            <a:r>
              <a:rPr lang="en-US" sz="3200">
                <a:solidFill>
                  <a:srgbClr val="000000"/>
                </a:solidFill>
                <a:effectLst/>
                <a:ea typeface="Lato" panose="020F0502020204030203" pitchFamily="34" charset="0"/>
                <a:cs typeface="Lato" panose="020F0502020204030203" pitchFamily="34" charset="0"/>
              </a:rPr>
              <a:t>A. $47,520</a:t>
            </a:r>
          </a:p>
          <a:p>
            <a:pPr marL="914400" marR="0" lvl="0" indent="0">
              <a:spcBef>
                <a:spcPts val="0"/>
              </a:spcBef>
              <a:spcAft>
                <a:spcPts val="600"/>
              </a:spcAft>
              <a:buClr>
                <a:srgbClr val="00AEEF"/>
              </a:buClr>
              <a:buSzPts val="700"/>
              <a:buNone/>
            </a:pPr>
            <a:r>
              <a:rPr lang="en-US" sz="3200">
                <a:solidFill>
                  <a:srgbClr val="000000"/>
                </a:solidFill>
                <a:effectLst/>
                <a:ea typeface="Lato" panose="020F0502020204030203" pitchFamily="34" charset="0"/>
                <a:cs typeface="Lato" panose="020F0502020204030203" pitchFamily="34" charset="0"/>
              </a:rPr>
              <a:t>B. $47,000</a:t>
            </a:r>
          </a:p>
          <a:p>
            <a:pPr marL="914400" marR="0" lvl="0" indent="0">
              <a:spcBef>
                <a:spcPts val="0"/>
              </a:spcBef>
              <a:spcAft>
                <a:spcPts val="600"/>
              </a:spcAft>
              <a:buClr>
                <a:srgbClr val="00AEEF"/>
              </a:buClr>
              <a:buSzPts val="700"/>
              <a:buNone/>
            </a:pPr>
            <a:r>
              <a:rPr lang="en-US" sz="3200">
                <a:solidFill>
                  <a:srgbClr val="000000"/>
                </a:solidFill>
                <a:effectLst/>
                <a:ea typeface="Lato" panose="020F0502020204030203" pitchFamily="34" charset="0"/>
                <a:cs typeface="Lato" panose="020F0502020204030203" pitchFamily="34" charset="0"/>
              </a:rPr>
              <a:t>C. $53,240</a:t>
            </a:r>
          </a:p>
          <a:p>
            <a:pPr marL="914400" marR="0" lvl="0" indent="0">
              <a:spcBef>
                <a:spcPts val="0"/>
              </a:spcBef>
              <a:spcAft>
                <a:spcPts val="600"/>
              </a:spcAft>
              <a:buClr>
                <a:srgbClr val="00AEEF"/>
              </a:buClr>
              <a:buSzPts val="700"/>
              <a:buNone/>
            </a:pPr>
            <a:r>
              <a:rPr lang="en-US" sz="3200">
                <a:solidFill>
                  <a:srgbClr val="000000"/>
                </a:solidFill>
                <a:effectLst/>
                <a:ea typeface="Lato" panose="020F0502020204030203" pitchFamily="34" charset="0"/>
                <a:cs typeface="Lato" panose="020F0502020204030203" pitchFamily="34" charset="0"/>
              </a:rPr>
              <a:t>D. $40,720</a:t>
            </a:r>
          </a:p>
        </p:txBody>
      </p:sp>
      <p:sp>
        <p:nvSpPr>
          <p:cNvPr id="3" name="Title 2">
            <a:extLst>
              <a:ext uri="{FF2B5EF4-FFF2-40B4-BE49-F238E27FC236}">
                <a16:creationId xmlns:a16="http://schemas.microsoft.com/office/drawing/2014/main" id="{9CEF6C90-6C08-0313-0973-6E32CD551B76}"/>
              </a:ext>
            </a:extLst>
          </p:cNvPr>
          <p:cNvSpPr>
            <a:spLocks noGrp="1"/>
          </p:cNvSpPr>
          <p:nvPr>
            <p:ph type="title"/>
          </p:nvPr>
        </p:nvSpPr>
        <p:spPr/>
        <p:txBody>
          <a:bodyPr/>
          <a:lstStyle/>
          <a:p>
            <a:r>
              <a:rPr lang="en-US"/>
              <a:t>Knowledge Check 1</a:t>
            </a:r>
          </a:p>
        </p:txBody>
      </p:sp>
      <p:sp>
        <p:nvSpPr>
          <p:cNvPr id="4" name="Rectangle 3">
            <a:extLst>
              <a:ext uri="{FF2B5EF4-FFF2-40B4-BE49-F238E27FC236}">
                <a16:creationId xmlns:a16="http://schemas.microsoft.com/office/drawing/2014/main" id="{387CD36F-8E5C-DD69-4899-29EB0C567A4A}"/>
              </a:ext>
            </a:extLst>
          </p:cNvPr>
          <p:cNvSpPr/>
          <p:nvPr/>
        </p:nvSpPr>
        <p:spPr>
          <a:xfrm>
            <a:off x="7224" y="1091821"/>
            <a:ext cx="12184776" cy="2337179"/>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0EBDCE39-81A1-D574-2722-6D371131CA47}"/>
              </a:ext>
            </a:extLst>
          </p:cNvPr>
          <p:cNvSpPr txBox="1">
            <a:spLocks/>
          </p:cNvSpPr>
          <p:nvPr/>
        </p:nvSpPr>
        <p:spPr>
          <a:xfrm>
            <a:off x="466330" y="1439839"/>
            <a:ext cx="11259340" cy="1775952"/>
          </a:xfrm>
          <a:prstGeom prst="rect">
            <a:avLst/>
          </a:prstGeom>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spcBef>
                <a:spcPts val="0"/>
              </a:spcBef>
              <a:buNone/>
            </a:pPr>
            <a:r>
              <a:rPr lang="en-US" sz="2200" b="1">
                <a:solidFill>
                  <a:schemeClr val="bg1"/>
                </a:solidFill>
                <a:effectLst/>
                <a:ea typeface="Lato" panose="020F0502020204030203" pitchFamily="34" charset="0"/>
                <a:cs typeface="Lato" panose="020F0502020204030203" pitchFamily="34" charset="0"/>
              </a:rPr>
              <a:t>A family consists of two working adults and three minors. The two adults earn a combined annual income of $47,000, plus $520 per month in child support payments. </a:t>
            </a:r>
            <a:br>
              <a:rPr lang="en-US" sz="2200" b="1">
                <a:solidFill>
                  <a:schemeClr val="bg1"/>
                </a:solidFill>
                <a:effectLst/>
                <a:ea typeface="Lato" panose="020F0502020204030203" pitchFamily="34" charset="0"/>
                <a:cs typeface="Lato" panose="020F0502020204030203" pitchFamily="34" charset="0"/>
              </a:rPr>
            </a:br>
            <a:endParaRPr lang="en-US" sz="2200" b="1">
              <a:solidFill>
                <a:schemeClr val="bg1"/>
              </a:solidFill>
              <a:effectLst/>
              <a:ea typeface="Lato" panose="020F0502020204030203" pitchFamily="34" charset="0"/>
              <a:cs typeface="Lato" panose="020F0502020204030203" pitchFamily="34" charset="0"/>
            </a:endParaRPr>
          </a:p>
          <a:p>
            <a:pPr marL="0" marR="0" indent="0">
              <a:spcBef>
                <a:spcPts val="0"/>
              </a:spcBef>
              <a:spcAft>
                <a:spcPts val="600"/>
              </a:spcAft>
              <a:buNone/>
            </a:pPr>
            <a:r>
              <a:rPr lang="en-US" sz="2200" b="1">
                <a:solidFill>
                  <a:schemeClr val="bg1"/>
                </a:solidFill>
                <a:effectLst/>
                <a:ea typeface="Lato" panose="020F0502020204030203" pitchFamily="34" charset="0"/>
                <a:cs typeface="Lato" panose="020F0502020204030203" pitchFamily="34" charset="0"/>
              </a:rPr>
              <a:t>What is the gross (pre-deduction) income for this family? </a:t>
            </a:r>
          </a:p>
        </p:txBody>
      </p:sp>
      <p:cxnSp>
        <p:nvCxnSpPr>
          <p:cNvPr id="8" name="Straight Connector 7">
            <a:extLst>
              <a:ext uri="{FF2B5EF4-FFF2-40B4-BE49-F238E27FC236}">
                <a16:creationId xmlns:a16="http://schemas.microsoft.com/office/drawing/2014/main" id="{887094C1-8260-8113-0C5C-33FD9F91995E}"/>
              </a:ext>
            </a:extLst>
          </p:cNvPr>
          <p:cNvCxnSpPr/>
          <p:nvPr/>
        </p:nvCxnSpPr>
        <p:spPr>
          <a:xfrm>
            <a:off x="491382" y="3057099"/>
            <a:ext cx="109728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6532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5CA3EB1A-FF0F-3335-CC98-22C30D4EA0DE}"/>
              </a:ext>
            </a:extLst>
          </p:cNvPr>
          <p:cNvSpPr txBox="1">
            <a:spLocks/>
          </p:cNvSpPr>
          <p:nvPr/>
        </p:nvSpPr>
        <p:spPr>
          <a:xfrm>
            <a:off x="491382" y="3971572"/>
            <a:ext cx="11412940" cy="1794607"/>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indent="0">
              <a:spcBef>
                <a:spcPts val="0"/>
              </a:spcBef>
              <a:buClr>
                <a:srgbClr val="00AEEF"/>
              </a:buClr>
              <a:buSzPts val="700"/>
              <a:buFont typeface="Wingdings" panose="05000000000000000000" pitchFamily="2" charset="2"/>
              <a:buNone/>
            </a:pPr>
            <a:r>
              <a:rPr lang="en-US" sz="3200">
                <a:solidFill>
                  <a:srgbClr val="000000"/>
                </a:solidFill>
                <a:ea typeface="Lato" panose="020F0502020204030203" pitchFamily="34" charset="0"/>
                <a:cs typeface="Lato" panose="020F0502020204030203" pitchFamily="34" charset="0"/>
              </a:rPr>
              <a:t>A. $47,520</a:t>
            </a:r>
          </a:p>
          <a:p>
            <a:pPr marL="914400" indent="0">
              <a:spcBef>
                <a:spcPts val="0"/>
              </a:spcBef>
              <a:buClr>
                <a:srgbClr val="00AEEF"/>
              </a:buClr>
              <a:buSzPts val="700"/>
              <a:buFont typeface="Wingdings" panose="05000000000000000000" pitchFamily="2" charset="2"/>
              <a:buNone/>
            </a:pPr>
            <a:r>
              <a:rPr lang="en-US" sz="3200">
                <a:solidFill>
                  <a:srgbClr val="000000"/>
                </a:solidFill>
                <a:ea typeface="Lato" panose="020F0502020204030203" pitchFamily="34" charset="0"/>
                <a:cs typeface="Lato" panose="020F0502020204030203" pitchFamily="34" charset="0"/>
              </a:rPr>
              <a:t>B. $47,000</a:t>
            </a:r>
          </a:p>
          <a:p>
            <a:pPr marL="914400" indent="0">
              <a:spcBef>
                <a:spcPts val="0"/>
              </a:spcBef>
              <a:buClr>
                <a:srgbClr val="00AEEF"/>
              </a:buClr>
              <a:buSzPts val="700"/>
              <a:buFont typeface="Wingdings" panose="05000000000000000000" pitchFamily="2" charset="2"/>
              <a:buNone/>
            </a:pPr>
            <a:r>
              <a:rPr lang="en-US" sz="3200">
                <a:solidFill>
                  <a:srgbClr val="000000"/>
                </a:solidFill>
                <a:ea typeface="Lato" panose="020F0502020204030203" pitchFamily="34" charset="0"/>
                <a:cs typeface="Lato" panose="020F0502020204030203" pitchFamily="34" charset="0"/>
              </a:rPr>
              <a:t>C. $53,240</a:t>
            </a:r>
          </a:p>
          <a:p>
            <a:pPr marL="914400" indent="0">
              <a:spcBef>
                <a:spcPts val="0"/>
              </a:spcBef>
              <a:buClr>
                <a:srgbClr val="00AEEF"/>
              </a:buClr>
              <a:buSzPts val="700"/>
              <a:buFont typeface="Wingdings" panose="05000000000000000000" pitchFamily="2" charset="2"/>
              <a:buNone/>
            </a:pPr>
            <a:r>
              <a:rPr lang="en-US" sz="3200">
                <a:solidFill>
                  <a:srgbClr val="000000"/>
                </a:solidFill>
                <a:ea typeface="Lato" panose="020F0502020204030203" pitchFamily="34" charset="0"/>
                <a:cs typeface="Lato" panose="020F0502020204030203" pitchFamily="34" charset="0"/>
              </a:rPr>
              <a:t>D. $40,720</a:t>
            </a:r>
          </a:p>
        </p:txBody>
      </p:sp>
      <p:sp>
        <p:nvSpPr>
          <p:cNvPr id="22" name="Rectangle 21">
            <a:extLst>
              <a:ext uri="{FF2B5EF4-FFF2-40B4-BE49-F238E27FC236}">
                <a16:creationId xmlns:a16="http://schemas.microsoft.com/office/drawing/2014/main" id="{9B55B99C-3254-8E18-72DD-7D3765B5D938}"/>
              </a:ext>
            </a:extLst>
          </p:cNvPr>
          <p:cNvSpPr/>
          <p:nvPr/>
        </p:nvSpPr>
        <p:spPr>
          <a:xfrm>
            <a:off x="4780808" y="3759466"/>
            <a:ext cx="6305266" cy="2214349"/>
          </a:xfrm>
          <a:prstGeom prst="rect">
            <a:avLst/>
          </a:prstGeom>
          <a:solidFill>
            <a:schemeClr val="accent3">
              <a:lumMod val="20000"/>
              <a:lumOff val="80000"/>
            </a:scheme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1A318E6D-1665-AEA2-6156-3913CD17F906}"/>
              </a:ext>
            </a:extLst>
          </p:cNvPr>
          <p:cNvSpPr>
            <a:spLocks noGrp="1"/>
          </p:cNvSpPr>
          <p:nvPr>
            <p:ph idx="1"/>
          </p:nvPr>
        </p:nvSpPr>
        <p:spPr>
          <a:xfrm>
            <a:off x="4577887" y="4083080"/>
            <a:ext cx="4417326" cy="369332"/>
          </a:xfrm>
        </p:spPr>
        <p:txBody>
          <a:bodyPr/>
          <a:lstStyle/>
          <a:p>
            <a:pPr marL="0" marR="0" lvl="0" indent="0" algn="r">
              <a:spcBef>
                <a:spcPts val="0"/>
              </a:spcBef>
              <a:spcAft>
                <a:spcPts val="600"/>
              </a:spcAft>
              <a:buClr>
                <a:srgbClr val="00AEEF"/>
              </a:buClr>
              <a:buSzPts val="700"/>
              <a:buNone/>
            </a:pPr>
            <a:r>
              <a:rPr lang="en-US" sz="2000">
                <a:solidFill>
                  <a:srgbClr val="000000"/>
                </a:solidFill>
                <a:effectLst/>
                <a:ea typeface="Lato" panose="020F0502020204030203" pitchFamily="34" charset="0"/>
                <a:cs typeface="Lato" panose="020F0502020204030203" pitchFamily="34" charset="0"/>
              </a:rPr>
              <a:t>Earned income from wages </a:t>
            </a:r>
          </a:p>
        </p:txBody>
      </p:sp>
      <p:sp>
        <p:nvSpPr>
          <p:cNvPr id="3" name="Title 2">
            <a:extLst>
              <a:ext uri="{FF2B5EF4-FFF2-40B4-BE49-F238E27FC236}">
                <a16:creationId xmlns:a16="http://schemas.microsoft.com/office/drawing/2014/main" id="{7D0AF76E-6C3F-6F6C-5227-027CCEDDD608}"/>
              </a:ext>
            </a:extLst>
          </p:cNvPr>
          <p:cNvSpPr>
            <a:spLocks noGrp="1"/>
          </p:cNvSpPr>
          <p:nvPr>
            <p:ph type="title"/>
          </p:nvPr>
        </p:nvSpPr>
        <p:spPr/>
        <p:txBody>
          <a:bodyPr/>
          <a:lstStyle/>
          <a:p>
            <a:r>
              <a:rPr lang="en-US"/>
              <a:t>Knowledge Check 1 – Answer</a:t>
            </a:r>
          </a:p>
        </p:txBody>
      </p:sp>
      <p:pic>
        <p:nvPicPr>
          <p:cNvPr id="4" name="Graphic 3" descr="Badge Tick1 with solid fill">
            <a:extLst>
              <a:ext uri="{FF2B5EF4-FFF2-40B4-BE49-F238E27FC236}">
                <a16:creationId xmlns:a16="http://schemas.microsoft.com/office/drawing/2014/main" id="{98144AB1-674D-3602-511C-F17477588FB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91486" y="4868875"/>
            <a:ext cx="757652" cy="757652"/>
          </a:xfrm>
          <a:prstGeom prst="rect">
            <a:avLst/>
          </a:prstGeom>
        </p:spPr>
      </p:pic>
      <p:sp>
        <p:nvSpPr>
          <p:cNvPr id="6" name="Rectangle 5">
            <a:extLst>
              <a:ext uri="{FF2B5EF4-FFF2-40B4-BE49-F238E27FC236}">
                <a16:creationId xmlns:a16="http://schemas.microsoft.com/office/drawing/2014/main" id="{BFA90A26-2B9B-0FF6-35AF-2E25BCD8D80B}"/>
              </a:ext>
            </a:extLst>
          </p:cNvPr>
          <p:cNvSpPr/>
          <p:nvPr/>
        </p:nvSpPr>
        <p:spPr>
          <a:xfrm>
            <a:off x="7224" y="1091821"/>
            <a:ext cx="12184776" cy="2337179"/>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5A9ED6DB-E749-7A0F-FD5E-D4C2476A4486}"/>
              </a:ext>
            </a:extLst>
          </p:cNvPr>
          <p:cNvSpPr txBox="1">
            <a:spLocks/>
          </p:cNvSpPr>
          <p:nvPr/>
        </p:nvSpPr>
        <p:spPr>
          <a:xfrm>
            <a:off x="466330" y="1439839"/>
            <a:ext cx="11259340" cy="1775952"/>
          </a:xfrm>
          <a:prstGeom prst="rect">
            <a:avLst/>
          </a:prstGeom>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spcBef>
                <a:spcPts val="0"/>
              </a:spcBef>
              <a:buNone/>
            </a:pPr>
            <a:r>
              <a:rPr lang="en-US" sz="2200" b="1">
                <a:solidFill>
                  <a:schemeClr val="bg1"/>
                </a:solidFill>
                <a:effectLst/>
                <a:ea typeface="Lato" panose="020F0502020204030203" pitchFamily="34" charset="0"/>
                <a:cs typeface="Lato" panose="020F0502020204030203" pitchFamily="34" charset="0"/>
              </a:rPr>
              <a:t>A family consists of two working adults and three minors. The two adults earn a combined annual income of $47,000, plus $520 per month in child support payments. </a:t>
            </a:r>
            <a:br>
              <a:rPr lang="en-US" sz="2200" b="1">
                <a:solidFill>
                  <a:schemeClr val="bg1"/>
                </a:solidFill>
                <a:effectLst/>
                <a:ea typeface="Lato" panose="020F0502020204030203" pitchFamily="34" charset="0"/>
                <a:cs typeface="Lato" panose="020F0502020204030203" pitchFamily="34" charset="0"/>
              </a:rPr>
            </a:br>
            <a:endParaRPr lang="en-US" sz="2200" b="1">
              <a:solidFill>
                <a:schemeClr val="bg1"/>
              </a:solidFill>
              <a:effectLst/>
              <a:ea typeface="Lato" panose="020F0502020204030203" pitchFamily="34" charset="0"/>
              <a:cs typeface="Lato" panose="020F0502020204030203" pitchFamily="34" charset="0"/>
            </a:endParaRPr>
          </a:p>
          <a:p>
            <a:pPr marL="0" marR="0" indent="0">
              <a:spcBef>
                <a:spcPts val="0"/>
              </a:spcBef>
              <a:spcAft>
                <a:spcPts val="600"/>
              </a:spcAft>
              <a:buNone/>
            </a:pPr>
            <a:r>
              <a:rPr lang="en-US" sz="2200" b="1">
                <a:solidFill>
                  <a:schemeClr val="bg1"/>
                </a:solidFill>
                <a:effectLst/>
                <a:ea typeface="Lato" panose="020F0502020204030203" pitchFamily="34" charset="0"/>
                <a:cs typeface="Lato" panose="020F0502020204030203" pitchFamily="34" charset="0"/>
              </a:rPr>
              <a:t>What is the gross (pre-deduction) income for this family? </a:t>
            </a:r>
          </a:p>
        </p:txBody>
      </p:sp>
      <p:sp>
        <p:nvSpPr>
          <p:cNvPr id="8" name="Content Placeholder 1">
            <a:extLst>
              <a:ext uri="{FF2B5EF4-FFF2-40B4-BE49-F238E27FC236}">
                <a16:creationId xmlns:a16="http://schemas.microsoft.com/office/drawing/2014/main" id="{4F23F64B-49EA-C6D2-E209-069614DF208F}"/>
              </a:ext>
            </a:extLst>
          </p:cNvPr>
          <p:cNvSpPr txBox="1">
            <a:spLocks/>
          </p:cNvSpPr>
          <p:nvPr/>
        </p:nvSpPr>
        <p:spPr>
          <a:xfrm>
            <a:off x="5066922" y="4559410"/>
            <a:ext cx="3772668" cy="378826"/>
          </a:xfrm>
          <a:prstGeom prst="rect">
            <a:avLst/>
          </a:prstGeom>
        </p:spPr>
        <p:txBody>
          <a:bodyPr lIns="91440" tIns="45720" rIns="91440" bIns="45720" anchor="t"/>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Font typeface="Wingdings" panose="05000000000000000000" pitchFamily="2" charset="2"/>
              <a:buNone/>
            </a:pPr>
            <a:r>
              <a:rPr lang="en-US" sz="2000">
                <a:solidFill>
                  <a:srgbClr val="000000"/>
                </a:solidFill>
                <a:latin typeface="Lato"/>
                <a:ea typeface="Lato"/>
                <a:cs typeface="Lato"/>
              </a:rPr>
              <a:t>Unearned income: child support</a:t>
            </a:r>
          </a:p>
          <a:p>
            <a:pPr marL="0" indent="0">
              <a:buFont typeface="Wingdings" panose="05000000000000000000" pitchFamily="2" charset="2"/>
              <a:buNone/>
            </a:pPr>
            <a:endParaRPr lang="en-US" sz="2000">
              <a:ea typeface="Lato" panose="020F0502020204030203" pitchFamily="34" charset="0"/>
              <a:cs typeface="Lato" panose="020F0502020204030203" pitchFamily="34" charset="0"/>
            </a:endParaRPr>
          </a:p>
        </p:txBody>
      </p:sp>
      <p:sp>
        <p:nvSpPr>
          <p:cNvPr id="9" name="Content Placeholder 1">
            <a:extLst>
              <a:ext uri="{FF2B5EF4-FFF2-40B4-BE49-F238E27FC236}">
                <a16:creationId xmlns:a16="http://schemas.microsoft.com/office/drawing/2014/main" id="{24D1E7DA-B86A-32BA-2188-6EBDD2D99A55}"/>
              </a:ext>
            </a:extLst>
          </p:cNvPr>
          <p:cNvSpPr txBox="1">
            <a:spLocks/>
          </p:cNvSpPr>
          <p:nvPr/>
        </p:nvSpPr>
        <p:spPr>
          <a:xfrm>
            <a:off x="4922729" y="4907909"/>
            <a:ext cx="4056561" cy="402773"/>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0"/>
              </a:spcBef>
              <a:buFont typeface="Wingdings" panose="05000000000000000000" pitchFamily="2" charset="2"/>
              <a:buNone/>
            </a:pPr>
            <a:r>
              <a:rPr lang="en-US" sz="2000">
                <a:solidFill>
                  <a:srgbClr val="000000"/>
                </a:solidFill>
                <a:ea typeface="Lato" panose="020F0502020204030203" pitchFamily="34" charset="0"/>
                <a:cs typeface="Lato" panose="020F0502020204030203" pitchFamily="34" charset="0"/>
              </a:rPr>
              <a:t>($520 per month        12 months)  </a:t>
            </a:r>
            <a:endParaRPr lang="en-US" sz="2000">
              <a:ea typeface="Lato" panose="020F0502020204030203" pitchFamily="34" charset="0"/>
              <a:cs typeface="Lato" panose="020F0502020204030203" pitchFamily="34" charset="0"/>
            </a:endParaRPr>
          </a:p>
        </p:txBody>
      </p:sp>
      <p:sp>
        <p:nvSpPr>
          <p:cNvPr id="11" name="TextBox 10">
            <a:extLst>
              <a:ext uri="{FF2B5EF4-FFF2-40B4-BE49-F238E27FC236}">
                <a16:creationId xmlns:a16="http://schemas.microsoft.com/office/drawing/2014/main" id="{E92CB19A-E4E7-4BC6-25C5-8C3279BFCA48}"/>
              </a:ext>
            </a:extLst>
          </p:cNvPr>
          <p:cNvSpPr txBox="1"/>
          <p:nvPr/>
        </p:nvSpPr>
        <p:spPr>
          <a:xfrm>
            <a:off x="8908172" y="4866641"/>
            <a:ext cx="1336141" cy="400110"/>
          </a:xfrm>
          <a:prstGeom prst="rect">
            <a:avLst/>
          </a:prstGeom>
          <a:noFill/>
        </p:spPr>
        <p:txBody>
          <a:bodyPr wrap="square">
            <a:spAutoFit/>
          </a:bodyPr>
          <a:lstStyle/>
          <a:p>
            <a:pPr marL="0" indent="0" algn="r">
              <a:spcBef>
                <a:spcPts val="0"/>
              </a:spcBef>
              <a:buFont typeface="Wingdings" panose="05000000000000000000" pitchFamily="2" charset="2"/>
              <a:buNone/>
            </a:pPr>
            <a:r>
              <a:rPr lang="en-US" sz="2000">
                <a:solidFill>
                  <a:srgbClr val="000000"/>
                </a:solidFill>
                <a:latin typeface="Lato" panose="020F0502020204030203" pitchFamily="34" charset="0"/>
                <a:ea typeface="Lato" panose="020F0502020204030203" pitchFamily="34" charset="0"/>
                <a:cs typeface="Lato" panose="020F0502020204030203" pitchFamily="34" charset="0"/>
              </a:rPr>
              <a:t>= </a:t>
            </a:r>
            <a:r>
              <a:rPr lang="en-US" sz="2000">
                <a:solidFill>
                  <a:schemeClr val="accent1">
                    <a:lumMod val="50000"/>
                  </a:schemeClr>
                </a:solidFill>
                <a:latin typeface="Lato" panose="020F0502020204030203" pitchFamily="34" charset="0"/>
                <a:ea typeface="Lato" panose="020F0502020204030203" pitchFamily="34" charset="0"/>
                <a:cs typeface="Lato" panose="020F0502020204030203" pitchFamily="34" charset="0"/>
              </a:rPr>
              <a:t>$6,240</a:t>
            </a:r>
          </a:p>
        </p:txBody>
      </p:sp>
      <p:sp>
        <p:nvSpPr>
          <p:cNvPr id="13" name="TextBox 12">
            <a:extLst>
              <a:ext uri="{FF2B5EF4-FFF2-40B4-BE49-F238E27FC236}">
                <a16:creationId xmlns:a16="http://schemas.microsoft.com/office/drawing/2014/main" id="{CDC975CA-EDF4-4A7C-8E88-EE8521011389}"/>
              </a:ext>
            </a:extLst>
          </p:cNvPr>
          <p:cNvSpPr txBox="1"/>
          <p:nvPr/>
        </p:nvSpPr>
        <p:spPr>
          <a:xfrm>
            <a:off x="8821133" y="4067691"/>
            <a:ext cx="1510221" cy="400110"/>
          </a:xfrm>
          <a:prstGeom prst="rect">
            <a:avLst/>
          </a:prstGeom>
          <a:noFill/>
        </p:spPr>
        <p:txBody>
          <a:bodyPr wrap="square">
            <a:spAutoFit/>
          </a:bodyPr>
          <a:lstStyle/>
          <a:p>
            <a:pPr algn="r"/>
            <a:r>
              <a:rPr lang="en-US" sz="2000">
                <a:solidFill>
                  <a:srgbClr val="000000"/>
                </a:solidFill>
                <a:effectLst/>
                <a:latin typeface="Lato" panose="020F0502020204030203" pitchFamily="34" charset="0"/>
                <a:ea typeface="Lato" panose="020F0502020204030203" pitchFamily="34" charset="0"/>
                <a:cs typeface="Lato" panose="020F0502020204030203" pitchFamily="34" charset="0"/>
              </a:rPr>
              <a:t>= </a:t>
            </a:r>
            <a:r>
              <a:rPr lang="en-US" sz="2000">
                <a:solidFill>
                  <a:schemeClr val="accent1">
                    <a:lumMod val="50000"/>
                  </a:schemeClr>
                </a:solidFill>
                <a:effectLst/>
                <a:latin typeface="Lato" panose="020F0502020204030203" pitchFamily="34" charset="0"/>
                <a:ea typeface="Lato" panose="020F0502020204030203" pitchFamily="34" charset="0"/>
                <a:cs typeface="Lato" panose="020F0502020204030203" pitchFamily="34" charset="0"/>
              </a:rPr>
              <a:t>$47,000</a:t>
            </a:r>
            <a:endParaRPr lang="en-US" sz="2000">
              <a:solidFill>
                <a:schemeClr val="accent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TextBox 13">
            <a:extLst>
              <a:ext uri="{FF2B5EF4-FFF2-40B4-BE49-F238E27FC236}">
                <a16:creationId xmlns:a16="http://schemas.microsoft.com/office/drawing/2014/main" id="{96ED8B74-0194-119E-9BED-362F86B201A5}"/>
              </a:ext>
            </a:extLst>
          </p:cNvPr>
          <p:cNvSpPr txBox="1"/>
          <p:nvPr/>
        </p:nvSpPr>
        <p:spPr>
          <a:xfrm>
            <a:off x="8979290" y="5281681"/>
            <a:ext cx="1510221" cy="461665"/>
          </a:xfrm>
          <a:prstGeom prst="rect">
            <a:avLst/>
          </a:prstGeom>
          <a:noFill/>
        </p:spPr>
        <p:txBody>
          <a:bodyPr wrap="square">
            <a:spAutoFit/>
          </a:bodyPr>
          <a:lstStyle/>
          <a:p>
            <a:pPr algn="r"/>
            <a:r>
              <a:rPr lang="en-US" sz="2400" b="1">
                <a:solidFill>
                  <a:schemeClr val="tx2"/>
                </a:solidFill>
                <a:effectLst/>
                <a:latin typeface="Lato" panose="020F0502020204030203" pitchFamily="34" charset="0"/>
                <a:ea typeface="Lato" panose="020F0502020204030203" pitchFamily="34" charset="0"/>
                <a:cs typeface="Lato" panose="020F0502020204030203" pitchFamily="34" charset="0"/>
              </a:rPr>
              <a:t>$53,240</a:t>
            </a:r>
            <a:endParaRPr lang="en-US" sz="2400" b="1">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5" name="Plus 14">
            <a:extLst>
              <a:ext uri="{FF2B5EF4-FFF2-40B4-BE49-F238E27FC236}">
                <a16:creationId xmlns:a16="http://schemas.microsoft.com/office/drawing/2014/main" id="{5B1D3706-4967-DBC7-1956-6380E83D0E1D}"/>
              </a:ext>
            </a:extLst>
          </p:cNvPr>
          <p:cNvSpPr>
            <a:spLocks noChangeAspect="1"/>
          </p:cNvSpPr>
          <p:nvPr/>
        </p:nvSpPr>
        <p:spPr>
          <a:xfrm>
            <a:off x="9550155" y="4555248"/>
            <a:ext cx="365760" cy="365760"/>
          </a:xfrm>
          <a:prstGeom prst="mathPlus">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Multiply 15">
            <a:extLst>
              <a:ext uri="{FF2B5EF4-FFF2-40B4-BE49-F238E27FC236}">
                <a16:creationId xmlns:a16="http://schemas.microsoft.com/office/drawing/2014/main" id="{869BD328-C6AB-CB72-A893-21D817ACB2A1}"/>
              </a:ext>
            </a:extLst>
          </p:cNvPr>
          <p:cNvSpPr/>
          <p:nvPr/>
        </p:nvSpPr>
        <p:spPr>
          <a:xfrm>
            <a:off x="7178121" y="4933850"/>
            <a:ext cx="341894" cy="306961"/>
          </a:xfrm>
          <a:prstGeom prst="mathMultiply">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46D009ED-43BF-9289-28A6-CFC37528E8D0}"/>
              </a:ext>
            </a:extLst>
          </p:cNvPr>
          <p:cNvCxnSpPr/>
          <p:nvPr/>
        </p:nvCxnSpPr>
        <p:spPr>
          <a:xfrm>
            <a:off x="491382" y="3057099"/>
            <a:ext cx="109728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84DF4E6-6229-5225-A9BA-341C34531A1E}"/>
              </a:ext>
            </a:extLst>
          </p:cNvPr>
          <p:cNvCxnSpPr>
            <a:cxnSpLocks/>
          </p:cNvCxnSpPr>
          <p:nvPr/>
        </p:nvCxnSpPr>
        <p:spPr>
          <a:xfrm>
            <a:off x="5336275" y="5266751"/>
            <a:ext cx="5153236" cy="0"/>
          </a:xfrm>
          <a:prstGeom prst="line">
            <a:avLst/>
          </a:prstGeom>
          <a:ln w="28575">
            <a:solidFill>
              <a:schemeClr val="bg1">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6933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6896E-283E-19DB-ECFB-E425A9F9F80F}"/>
              </a:ext>
            </a:extLst>
          </p:cNvPr>
          <p:cNvSpPr>
            <a:spLocks noGrp="1"/>
          </p:cNvSpPr>
          <p:nvPr>
            <p:ph type="ctrTitle"/>
          </p:nvPr>
        </p:nvSpPr>
        <p:spPr/>
        <p:txBody>
          <a:bodyPr/>
          <a:lstStyle/>
          <a:p>
            <a:r>
              <a:rPr lang="en-US"/>
              <a:t>Income Exclusions</a:t>
            </a:r>
          </a:p>
        </p:txBody>
      </p:sp>
    </p:spTree>
    <p:extLst>
      <p:ext uri="{BB962C8B-B14F-4D97-AF65-F5344CB8AC3E}">
        <p14:creationId xmlns:p14="http://schemas.microsoft.com/office/powerpoint/2010/main" val="1754114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a:extLst>
              <a:ext uri="{FF2B5EF4-FFF2-40B4-BE49-F238E27FC236}">
                <a16:creationId xmlns:a16="http://schemas.microsoft.com/office/drawing/2014/main" id="{B07B3211-BD01-A67B-CF56-1E5B1BF9BD57}"/>
              </a:ext>
            </a:extLst>
          </p:cNvPr>
          <p:cNvSpPr txBox="1">
            <a:spLocks/>
          </p:cNvSpPr>
          <p:nvPr/>
        </p:nvSpPr>
        <p:spPr>
          <a:xfrm>
            <a:off x="7224" y="76301"/>
            <a:ext cx="11897098" cy="710365"/>
          </a:xfrm>
          <a:prstGeom prst="rect">
            <a:avLst/>
          </a:prstGeom>
        </p:spPr>
        <p:txBody>
          <a:bodyPr anchor="ctr" anchorCtr="0"/>
          <a:lstStyle>
            <a:lvl1pPr marL="274320" algn="l" defTabSz="914400" rtl="0" eaLnBrk="1" latinLnBrk="0" hangingPunct="1">
              <a:lnSpc>
                <a:spcPct val="90000"/>
              </a:lnSpc>
              <a:spcBef>
                <a:spcPct val="0"/>
              </a:spcBef>
              <a:buNone/>
              <a:defRPr sz="3600" kern="1200">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r>
              <a:rPr lang="en-US"/>
              <a:t>MFH HOTMA Video Series for Owners</a:t>
            </a:r>
          </a:p>
        </p:txBody>
      </p:sp>
      <p:sp>
        <p:nvSpPr>
          <p:cNvPr id="18" name="Title 2">
            <a:extLst>
              <a:ext uri="{FF2B5EF4-FFF2-40B4-BE49-F238E27FC236}">
                <a16:creationId xmlns:a16="http://schemas.microsoft.com/office/drawing/2014/main" id="{6CE3E1A1-CA63-DEB5-716E-458B4C2B3039}"/>
              </a:ext>
            </a:extLst>
          </p:cNvPr>
          <p:cNvSpPr txBox="1">
            <a:spLocks/>
          </p:cNvSpPr>
          <p:nvPr/>
        </p:nvSpPr>
        <p:spPr>
          <a:xfrm>
            <a:off x="7224" y="76301"/>
            <a:ext cx="11897098" cy="710365"/>
          </a:xfrm>
          <a:prstGeom prst="rect">
            <a:avLst/>
          </a:prstGeom>
        </p:spPr>
        <p:txBody>
          <a:bodyPr anchor="ctr" anchorCtr="0"/>
          <a:lstStyle>
            <a:lvl1pPr marL="274320" algn="l" defTabSz="914400" rtl="0" eaLnBrk="1" latinLnBrk="0" hangingPunct="1">
              <a:lnSpc>
                <a:spcPct val="90000"/>
              </a:lnSpc>
              <a:spcBef>
                <a:spcPct val="0"/>
              </a:spcBef>
              <a:buNone/>
              <a:defRPr sz="3600" kern="1200">
                <a:solidFill>
                  <a:schemeClr val="bg1"/>
                </a:solidFill>
                <a:latin typeface="Lato" panose="020F0502020204030203" pitchFamily="34" charset="0"/>
                <a:ea typeface="Tahoma" panose="020B0604030504040204" pitchFamily="34" charset="0"/>
                <a:cs typeface="Tahoma" panose="020B0604030504040204" pitchFamily="34" charset="0"/>
              </a:defRPr>
            </a:lvl1pPr>
          </a:lstStyle>
          <a:p>
            <a:endParaRPr lang="en-US"/>
          </a:p>
        </p:txBody>
      </p:sp>
      <p:grpSp>
        <p:nvGrpSpPr>
          <p:cNvPr id="7" name="Group 6">
            <a:extLst>
              <a:ext uri="{FF2B5EF4-FFF2-40B4-BE49-F238E27FC236}">
                <a16:creationId xmlns:a16="http://schemas.microsoft.com/office/drawing/2014/main" id="{A86467E0-CCCA-3A7C-4B1C-57048C16155A}"/>
              </a:ext>
            </a:extLst>
          </p:cNvPr>
          <p:cNvGrpSpPr/>
          <p:nvPr/>
        </p:nvGrpSpPr>
        <p:grpSpPr>
          <a:xfrm>
            <a:off x="601180" y="4016432"/>
            <a:ext cx="4868210" cy="769442"/>
            <a:chOff x="2228052" y="3044280"/>
            <a:chExt cx="4868210" cy="769442"/>
          </a:xfrm>
        </p:grpSpPr>
        <p:sp>
          <p:nvSpPr>
            <p:cNvPr id="8" name="Rectangle 7">
              <a:extLst>
                <a:ext uri="{FF2B5EF4-FFF2-40B4-BE49-F238E27FC236}">
                  <a16:creationId xmlns:a16="http://schemas.microsoft.com/office/drawing/2014/main" id="{92EF059D-A143-E87E-172F-C5DDB22AF01B}"/>
                </a:ext>
              </a:extLst>
            </p:cNvPr>
            <p:cNvSpPr/>
            <p:nvPr/>
          </p:nvSpPr>
          <p:spPr>
            <a:xfrm>
              <a:off x="2343955" y="3182658"/>
              <a:ext cx="2356837" cy="631064"/>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Shape 8">
              <a:extLst>
                <a:ext uri="{FF2B5EF4-FFF2-40B4-BE49-F238E27FC236}">
                  <a16:creationId xmlns:a16="http://schemas.microsoft.com/office/drawing/2014/main" id="{08852B35-C23E-24B2-8235-FBA377D9B164}"/>
                </a:ext>
              </a:extLst>
            </p:cNvPr>
            <p:cNvSpPr/>
            <p:nvPr/>
          </p:nvSpPr>
          <p:spPr>
            <a:xfrm rot="5400000" flipV="1">
              <a:off x="4277436" y="994896"/>
              <a:ext cx="769442" cy="4868210"/>
            </a:xfrm>
            <a:prstGeom prst="corner">
              <a:avLst>
                <a:gd name="adj1" fmla="val 527905"/>
                <a:gd name="adj2" fmla="val 28893"/>
              </a:avLst>
            </a:prstGeom>
            <a:solidFill>
              <a:schemeClr val="tx1">
                <a:lumMod val="25000"/>
                <a:lumOff val="75000"/>
              </a:schemeClr>
            </a:solidFill>
            <a:ln>
              <a:noFill/>
            </a:ln>
            <a:effectLst>
              <a:outerShdw blurRad="38100" dist="38100" dir="8100000" algn="tr" rotWithShape="0">
                <a:schemeClr val="tx1">
                  <a:lumMod val="50000"/>
                  <a:lumOff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3B13BB3C-AE65-D701-E87A-0C4B7E9810F4}"/>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65647" y="3469094"/>
              <a:ext cx="274320" cy="274320"/>
            </a:xfrm>
            <a:prstGeom prst="rect">
              <a:avLst/>
            </a:prstGeom>
          </p:spPr>
        </p:pic>
        <p:sp>
          <p:nvSpPr>
            <p:cNvPr id="11" name="TextBox 10">
              <a:extLst>
                <a:ext uri="{FF2B5EF4-FFF2-40B4-BE49-F238E27FC236}">
                  <a16:creationId xmlns:a16="http://schemas.microsoft.com/office/drawing/2014/main" id="{EB35B923-CF26-B51C-869D-8561D1DC02E5}"/>
                </a:ext>
              </a:extLst>
            </p:cNvPr>
            <p:cNvSpPr txBox="1"/>
            <p:nvPr/>
          </p:nvSpPr>
          <p:spPr>
            <a:xfrm>
              <a:off x="3225485" y="3240508"/>
              <a:ext cx="2678805" cy="390748"/>
            </a:xfrm>
            <a:prstGeom prst="rect">
              <a:avLst/>
            </a:prstGeom>
            <a:noFill/>
          </p:spPr>
          <p:txBody>
            <a:bodyPr wrap="square" rtlCol="0">
              <a:spAutoFit/>
            </a:bodyPr>
            <a:lstStyle/>
            <a:p>
              <a:pPr indent="3175">
                <a:lnSpc>
                  <a:spcPct val="120000"/>
                </a:lnSpc>
              </a:pPr>
              <a:r>
                <a:rPr lang="en-US">
                  <a:solidFill>
                    <a:srgbClr val="000000"/>
                  </a:solidFill>
                  <a:effectLst/>
                  <a:latin typeface="Lato" panose="020F0502020204030203" pitchFamily="34" charset="0"/>
                  <a:ea typeface="Lato" panose="020F0502020204030203" pitchFamily="34" charset="0"/>
                  <a:cs typeface="Lato" panose="020F0502020204030203" pitchFamily="34" charset="0"/>
                </a:rPr>
                <a:t>Asset Limitation</a:t>
              </a:r>
            </a:p>
          </p:txBody>
        </p:sp>
      </p:grpSp>
      <p:grpSp>
        <p:nvGrpSpPr>
          <p:cNvPr id="12" name="Group 11">
            <a:extLst>
              <a:ext uri="{FF2B5EF4-FFF2-40B4-BE49-F238E27FC236}">
                <a16:creationId xmlns:a16="http://schemas.microsoft.com/office/drawing/2014/main" id="{BFD69A97-6984-C974-D910-60E709D238BE}"/>
              </a:ext>
            </a:extLst>
          </p:cNvPr>
          <p:cNvGrpSpPr/>
          <p:nvPr/>
        </p:nvGrpSpPr>
        <p:grpSpPr>
          <a:xfrm>
            <a:off x="629041" y="1653148"/>
            <a:ext cx="4868210" cy="769442"/>
            <a:chOff x="2228052" y="3044280"/>
            <a:chExt cx="4868210" cy="769442"/>
          </a:xfrm>
        </p:grpSpPr>
        <p:sp>
          <p:nvSpPr>
            <p:cNvPr id="13" name="Rectangle 12">
              <a:extLst>
                <a:ext uri="{FF2B5EF4-FFF2-40B4-BE49-F238E27FC236}">
                  <a16:creationId xmlns:a16="http://schemas.microsoft.com/office/drawing/2014/main" id="{D02DB841-906B-9A86-639F-D8EE1FDADC6B}"/>
                </a:ext>
              </a:extLst>
            </p:cNvPr>
            <p:cNvSpPr/>
            <p:nvPr/>
          </p:nvSpPr>
          <p:spPr>
            <a:xfrm>
              <a:off x="2343955" y="3182658"/>
              <a:ext cx="2356837" cy="631064"/>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Shape 13">
              <a:extLst>
                <a:ext uri="{FF2B5EF4-FFF2-40B4-BE49-F238E27FC236}">
                  <a16:creationId xmlns:a16="http://schemas.microsoft.com/office/drawing/2014/main" id="{9874754F-5035-90E6-27A3-70168BBA580F}"/>
                </a:ext>
              </a:extLst>
            </p:cNvPr>
            <p:cNvSpPr/>
            <p:nvPr/>
          </p:nvSpPr>
          <p:spPr>
            <a:xfrm rot="5400000" flipV="1">
              <a:off x="4277436" y="994896"/>
              <a:ext cx="769442" cy="4868210"/>
            </a:xfrm>
            <a:prstGeom prst="corner">
              <a:avLst>
                <a:gd name="adj1" fmla="val 527905"/>
                <a:gd name="adj2" fmla="val 28893"/>
              </a:avLst>
            </a:prstGeom>
            <a:solidFill>
              <a:schemeClr val="tx1">
                <a:lumMod val="25000"/>
                <a:lumOff val="75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a:extLst>
                <a:ext uri="{FF2B5EF4-FFF2-40B4-BE49-F238E27FC236}">
                  <a16:creationId xmlns:a16="http://schemas.microsoft.com/office/drawing/2014/main" id="{7237FD1D-56DB-18A0-7039-8C57758CF2CF}"/>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65647" y="3469094"/>
              <a:ext cx="274320" cy="274320"/>
            </a:xfrm>
            <a:prstGeom prst="rect">
              <a:avLst/>
            </a:prstGeom>
          </p:spPr>
        </p:pic>
        <p:sp>
          <p:nvSpPr>
            <p:cNvPr id="16" name="TextBox 15">
              <a:extLst>
                <a:ext uri="{FF2B5EF4-FFF2-40B4-BE49-F238E27FC236}">
                  <a16:creationId xmlns:a16="http://schemas.microsoft.com/office/drawing/2014/main" id="{6FB242E8-1963-AF72-03CA-31A5F4868B49}"/>
                </a:ext>
              </a:extLst>
            </p:cNvPr>
            <p:cNvSpPr txBox="1"/>
            <p:nvPr/>
          </p:nvSpPr>
          <p:spPr>
            <a:xfrm>
              <a:off x="3256892" y="3142293"/>
              <a:ext cx="3387044" cy="646331"/>
            </a:xfrm>
            <a:prstGeom prst="rect">
              <a:avLst/>
            </a:prstGeom>
            <a:noFill/>
          </p:spPr>
          <p:txBody>
            <a:bodyPr wrap="square" rtlCol="0">
              <a:spAutoFit/>
            </a:bodyPr>
            <a:lstStyle/>
            <a:p>
              <a:r>
                <a:rPr lang="en-US">
                  <a:solidFill>
                    <a:srgbClr val="000000"/>
                  </a:solidFill>
                  <a:effectLst/>
                  <a:latin typeface="Lato" panose="020F0502020204030203" pitchFamily="34" charset="0"/>
                  <a:ea typeface="Lato" panose="020F0502020204030203" pitchFamily="34" charset="0"/>
                  <a:cs typeface="Lato" panose="020F0502020204030203" pitchFamily="34" charset="0"/>
                </a:rPr>
                <a:t>Overview of Notice H2023-10</a:t>
              </a:r>
            </a:p>
            <a:p>
              <a:r>
                <a:rPr lang="en-US">
                  <a:solidFill>
                    <a:srgbClr val="000000"/>
                  </a:solidFill>
                  <a:latin typeface="Lato" panose="020F0502020204030203" pitchFamily="34" charset="0"/>
                  <a:ea typeface="Lato" panose="020F0502020204030203" pitchFamily="34" charset="0"/>
                  <a:cs typeface="Lato" panose="020F0502020204030203" pitchFamily="34" charset="0"/>
                </a:rPr>
                <a:t>Implementation Guidance</a:t>
              </a:r>
              <a:endParaRPr lang="en-US">
                <a:solidFill>
                  <a:srgbClr val="000000"/>
                </a:solidFill>
                <a:effectLst/>
                <a:latin typeface="Lato" panose="020F0502020204030203" pitchFamily="34" charset="0"/>
                <a:ea typeface="Lato" panose="020F0502020204030203" pitchFamily="34" charset="0"/>
                <a:cs typeface="Lato" panose="020F0502020204030203" pitchFamily="34" charset="0"/>
              </a:endParaRPr>
            </a:p>
          </p:txBody>
        </p:sp>
      </p:grpSp>
      <p:grpSp>
        <p:nvGrpSpPr>
          <p:cNvPr id="28" name="Group 27">
            <a:extLst>
              <a:ext uri="{FF2B5EF4-FFF2-40B4-BE49-F238E27FC236}">
                <a16:creationId xmlns:a16="http://schemas.microsoft.com/office/drawing/2014/main" id="{1B05E4B0-C333-C7C3-C736-FC567DB9A122}"/>
              </a:ext>
            </a:extLst>
          </p:cNvPr>
          <p:cNvGrpSpPr/>
          <p:nvPr/>
        </p:nvGrpSpPr>
        <p:grpSpPr>
          <a:xfrm>
            <a:off x="6792707" y="4016431"/>
            <a:ext cx="4868210" cy="769442"/>
            <a:chOff x="2228052" y="3044280"/>
            <a:chExt cx="4868210" cy="769442"/>
          </a:xfrm>
        </p:grpSpPr>
        <p:sp>
          <p:nvSpPr>
            <p:cNvPr id="29" name="Rectangle 28">
              <a:extLst>
                <a:ext uri="{FF2B5EF4-FFF2-40B4-BE49-F238E27FC236}">
                  <a16:creationId xmlns:a16="http://schemas.microsoft.com/office/drawing/2014/main" id="{385974BB-F45A-2A20-0DD5-CC3A4F254E9B}"/>
                </a:ext>
              </a:extLst>
            </p:cNvPr>
            <p:cNvSpPr/>
            <p:nvPr/>
          </p:nvSpPr>
          <p:spPr>
            <a:xfrm>
              <a:off x="2343955" y="3182658"/>
              <a:ext cx="2356837" cy="631064"/>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L-Shape 29">
              <a:extLst>
                <a:ext uri="{FF2B5EF4-FFF2-40B4-BE49-F238E27FC236}">
                  <a16:creationId xmlns:a16="http://schemas.microsoft.com/office/drawing/2014/main" id="{841F6B09-8053-BF8F-CCD7-DCA21E07CE6D}"/>
                </a:ext>
              </a:extLst>
            </p:cNvPr>
            <p:cNvSpPr/>
            <p:nvPr/>
          </p:nvSpPr>
          <p:spPr>
            <a:xfrm rot="5400000" flipV="1">
              <a:off x="4277436" y="994896"/>
              <a:ext cx="769442" cy="4868210"/>
            </a:xfrm>
            <a:prstGeom prst="corner">
              <a:avLst>
                <a:gd name="adj1" fmla="val 527905"/>
                <a:gd name="adj2" fmla="val 28893"/>
              </a:avLst>
            </a:prstGeom>
            <a:solidFill>
              <a:schemeClr val="tx1">
                <a:lumMod val="25000"/>
                <a:lumOff val="75000"/>
              </a:schemeClr>
            </a:solidFill>
            <a:ln>
              <a:noFill/>
            </a:ln>
            <a:effectLst>
              <a:outerShdw blurRad="38100" dist="38100" dir="8100000" algn="tr" rotWithShape="0">
                <a:schemeClr val="tx1">
                  <a:lumMod val="50000"/>
                  <a:lumOff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E4EA5794-4437-BB9B-45E2-295470DC53CE}"/>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65647" y="3469094"/>
              <a:ext cx="274320" cy="274320"/>
            </a:xfrm>
            <a:prstGeom prst="rect">
              <a:avLst/>
            </a:prstGeom>
          </p:spPr>
        </p:pic>
        <p:sp>
          <p:nvSpPr>
            <p:cNvPr id="32" name="TextBox 31">
              <a:extLst>
                <a:ext uri="{FF2B5EF4-FFF2-40B4-BE49-F238E27FC236}">
                  <a16:creationId xmlns:a16="http://schemas.microsoft.com/office/drawing/2014/main" id="{6A57A817-39ED-EF61-C83F-52D6C5290A12}"/>
                </a:ext>
              </a:extLst>
            </p:cNvPr>
            <p:cNvSpPr txBox="1"/>
            <p:nvPr/>
          </p:nvSpPr>
          <p:spPr>
            <a:xfrm>
              <a:off x="3253468" y="3332475"/>
              <a:ext cx="3344634" cy="341632"/>
            </a:xfrm>
            <a:prstGeom prst="rect">
              <a:avLst/>
            </a:prstGeom>
            <a:noFill/>
          </p:spPr>
          <p:txBody>
            <a:bodyPr wrap="square" rtlCol="0">
              <a:spAutoFit/>
            </a:bodyPr>
            <a:lstStyle/>
            <a:p>
              <a:pPr indent="3175">
                <a:lnSpc>
                  <a:spcPct val="90000"/>
                </a:lnSpc>
              </a:pPr>
              <a:r>
                <a:rPr lang="en-US">
                  <a:solidFill>
                    <a:srgbClr val="000000"/>
                  </a:solidFill>
                  <a:effectLst/>
                  <a:latin typeface="Lato" panose="020F0502020204030203" pitchFamily="34" charset="0"/>
                  <a:ea typeface="Lato" panose="020F0502020204030203" pitchFamily="34" charset="0"/>
                  <a:cs typeface="Lato" panose="020F0502020204030203" pitchFamily="34" charset="0"/>
                </a:rPr>
                <a:t>Net Family Assets</a:t>
              </a:r>
            </a:p>
          </p:txBody>
        </p:sp>
      </p:grpSp>
      <p:grpSp>
        <p:nvGrpSpPr>
          <p:cNvPr id="33" name="Group 32">
            <a:extLst>
              <a:ext uri="{FF2B5EF4-FFF2-40B4-BE49-F238E27FC236}">
                <a16:creationId xmlns:a16="http://schemas.microsoft.com/office/drawing/2014/main" id="{33CB6C74-BA00-4F3C-5424-B3312567EB4C}"/>
              </a:ext>
            </a:extLst>
          </p:cNvPr>
          <p:cNvGrpSpPr/>
          <p:nvPr/>
        </p:nvGrpSpPr>
        <p:grpSpPr>
          <a:xfrm>
            <a:off x="6792707" y="1607585"/>
            <a:ext cx="4868210" cy="769442"/>
            <a:chOff x="2228052" y="3044280"/>
            <a:chExt cx="4868210" cy="769442"/>
          </a:xfrm>
        </p:grpSpPr>
        <p:sp>
          <p:nvSpPr>
            <p:cNvPr id="34" name="Rectangle 33">
              <a:extLst>
                <a:ext uri="{FF2B5EF4-FFF2-40B4-BE49-F238E27FC236}">
                  <a16:creationId xmlns:a16="http://schemas.microsoft.com/office/drawing/2014/main" id="{95A46D34-A4BF-4C49-5AED-64FF6ED78639}"/>
                </a:ext>
              </a:extLst>
            </p:cNvPr>
            <p:cNvSpPr/>
            <p:nvPr/>
          </p:nvSpPr>
          <p:spPr>
            <a:xfrm>
              <a:off x="2343955" y="3182658"/>
              <a:ext cx="2356837" cy="631064"/>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Shape 34">
              <a:extLst>
                <a:ext uri="{FF2B5EF4-FFF2-40B4-BE49-F238E27FC236}">
                  <a16:creationId xmlns:a16="http://schemas.microsoft.com/office/drawing/2014/main" id="{94C79D9A-636A-0FB7-CEAC-270A962FD421}"/>
                </a:ext>
              </a:extLst>
            </p:cNvPr>
            <p:cNvSpPr/>
            <p:nvPr/>
          </p:nvSpPr>
          <p:spPr>
            <a:xfrm rot="5400000" flipV="1">
              <a:off x="4277436" y="994896"/>
              <a:ext cx="769442" cy="4868210"/>
            </a:xfrm>
            <a:prstGeom prst="corner">
              <a:avLst>
                <a:gd name="adj1" fmla="val 527905"/>
                <a:gd name="adj2" fmla="val 28893"/>
              </a:avLst>
            </a:prstGeom>
            <a:solidFill>
              <a:schemeClr val="tx1">
                <a:lumMod val="25000"/>
                <a:lumOff val="75000"/>
              </a:schemeClr>
            </a:solidFill>
            <a:ln>
              <a:noFill/>
            </a:ln>
            <a:effectLst>
              <a:outerShdw blurRad="38100" dist="38100" dir="8100000" algn="tr" rotWithShape="0">
                <a:schemeClr val="tx1">
                  <a:lumMod val="50000"/>
                  <a:lumOff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a:extLst>
                <a:ext uri="{FF2B5EF4-FFF2-40B4-BE49-F238E27FC236}">
                  <a16:creationId xmlns:a16="http://schemas.microsoft.com/office/drawing/2014/main" id="{9E96B459-4A80-F01F-CBC5-CB12EFA9CDCA}"/>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65647" y="3469094"/>
              <a:ext cx="274320" cy="274320"/>
            </a:xfrm>
            <a:prstGeom prst="rect">
              <a:avLst/>
            </a:prstGeom>
          </p:spPr>
        </p:pic>
        <p:sp>
          <p:nvSpPr>
            <p:cNvPr id="37" name="TextBox 36">
              <a:extLst>
                <a:ext uri="{FF2B5EF4-FFF2-40B4-BE49-F238E27FC236}">
                  <a16:creationId xmlns:a16="http://schemas.microsoft.com/office/drawing/2014/main" id="{DAE8402E-18BE-1521-D4F3-67F6F70733A5}"/>
                </a:ext>
              </a:extLst>
            </p:cNvPr>
            <p:cNvSpPr txBox="1"/>
            <p:nvPr/>
          </p:nvSpPr>
          <p:spPr>
            <a:xfrm>
              <a:off x="3253468" y="3323454"/>
              <a:ext cx="3367624" cy="341632"/>
            </a:xfrm>
            <a:prstGeom prst="rect">
              <a:avLst/>
            </a:prstGeom>
            <a:noFill/>
          </p:spPr>
          <p:txBody>
            <a:bodyPr wrap="square" rtlCol="0">
              <a:spAutoFit/>
            </a:bodyPr>
            <a:lstStyle/>
            <a:p>
              <a:pPr indent="3175">
                <a:lnSpc>
                  <a:spcPct val="90000"/>
                </a:lnSpc>
              </a:pPr>
              <a:r>
                <a:rPr lang="en-US">
                  <a:solidFill>
                    <a:srgbClr val="000000"/>
                  </a:solidFill>
                  <a:effectLst/>
                  <a:latin typeface="Lato" panose="020F0502020204030203" pitchFamily="34" charset="0"/>
                  <a:ea typeface="Lato" panose="020F0502020204030203" pitchFamily="34" charset="0"/>
                  <a:cs typeface="Lato" panose="020F0502020204030203" pitchFamily="34" charset="0"/>
                </a:rPr>
                <a:t>Interim Reexaminations</a:t>
              </a:r>
            </a:p>
          </p:txBody>
        </p:sp>
      </p:grpSp>
      <p:grpSp>
        <p:nvGrpSpPr>
          <p:cNvPr id="38" name="Group 37">
            <a:extLst>
              <a:ext uri="{FF2B5EF4-FFF2-40B4-BE49-F238E27FC236}">
                <a16:creationId xmlns:a16="http://schemas.microsoft.com/office/drawing/2014/main" id="{5F5B2584-46B4-0D15-6709-450B808839D7}"/>
              </a:ext>
            </a:extLst>
          </p:cNvPr>
          <p:cNvGrpSpPr/>
          <p:nvPr/>
        </p:nvGrpSpPr>
        <p:grpSpPr>
          <a:xfrm>
            <a:off x="6792707" y="2841041"/>
            <a:ext cx="4868210" cy="769442"/>
            <a:chOff x="2228052" y="3044280"/>
            <a:chExt cx="4868210" cy="769442"/>
          </a:xfrm>
        </p:grpSpPr>
        <p:sp>
          <p:nvSpPr>
            <p:cNvPr id="40" name="Rectangle 39">
              <a:extLst>
                <a:ext uri="{FF2B5EF4-FFF2-40B4-BE49-F238E27FC236}">
                  <a16:creationId xmlns:a16="http://schemas.microsoft.com/office/drawing/2014/main" id="{A2E225D4-0A96-96AD-AB30-554F6E634F24}"/>
                </a:ext>
              </a:extLst>
            </p:cNvPr>
            <p:cNvSpPr/>
            <p:nvPr/>
          </p:nvSpPr>
          <p:spPr>
            <a:xfrm>
              <a:off x="2343955" y="3182658"/>
              <a:ext cx="2356837" cy="631064"/>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L-Shape 40">
              <a:extLst>
                <a:ext uri="{FF2B5EF4-FFF2-40B4-BE49-F238E27FC236}">
                  <a16:creationId xmlns:a16="http://schemas.microsoft.com/office/drawing/2014/main" id="{41063031-9D11-0C05-8236-EC1E9569F4E0}"/>
                </a:ext>
              </a:extLst>
            </p:cNvPr>
            <p:cNvSpPr/>
            <p:nvPr/>
          </p:nvSpPr>
          <p:spPr>
            <a:xfrm rot="5400000" flipV="1">
              <a:off x="4277436" y="994896"/>
              <a:ext cx="769442" cy="4868210"/>
            </a:xfrm>
            <a:prstGeom prst="corner">
              <a:avLst>
                <a:gd name="adj1" fmla="val 527905"/>
                <a:gd name="adj2" fmla="val 28893"/>
              </a:avLst>
            </a:prstGeom>
            <a:solidFill>
              <a:schemeClr val="tx1">
                <a:lumMod val="25000"/>
                <a:lumOff val="75000"/>
              </a:schemeClr>
            </a:solidFill>
            <a:ln>
              <a:noFill/>
            </a:ln>
            <a:effectLst>
              <a:outerShdw blurRad="38100" dist="38100" dir="8100000" algn="tr" rotWithShape="0">
                <a:schemeClr val="tx1">
                  <a:lumMod val="50000"/>
                  <a:lumOff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Graphic 41">
              <a:extLst>
                <a:ext uri="{FF2B5EF4-FFF2-40B4-BE49-F238E27FC236}">
                  <a16:creationId xmlns:a16="http://schemas.microsoft.com/office/drawing/2014/main" id="{37F4103F-C215-4C3E-BA96-3D704314F93F}"/>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65647" y="3469094"/>
              <a:ext cx="274320" cy="274320"/>
            </a:xfrm>
            <a:prstGeom prst="rect">
              <a:avLst/>
            </a:prstGeom>
          </p:spPr>
        </p:pic>
        <p:sp>
          <p:nvSpPr>
            <p:cNvPr id="43" name="TextBox 42">
              <a:extLst>
                <a:ext uri="{FF2B5EF4-FFF2-40B4-BE49-F238E27FC236}">
                  <a16:creationId xmlns:a16="http://schemas.microsoft.com/office/drawing/2014/main" id="{1C06F31B-5361-4B94-4E0B-853BA02EF8B6}"/>
                </a:ext>
              </a:extLst>
            </p:cNvPr>
            <p:cNvSpPr txBox="1"/>
            <p:nvPr/>
          </p:nvSpPr>
          <p:spPr>
            <a:xfrm>
              <a:off x="3214833" y="3175532"/>
              <a:ext cx="3470830" cy="590931"/>
            </a:xfrm>
            <a:prstGeom prst="rect">
              <a:avLst/>
            </a:prstGeom>
            <a:noFill/>
          </p:spPr>
          <p:txBody>
            <a:bodyPr wrap="square" rtlCol="0">
              <a:spAutoFit/>
            </a:bodyPr>
            <a:lstStyle/>
            <a:p>
              <a:pPr indent="3175">
                <a:lnSpc>
                  <a:spcPct val="90000"/>
                </a:lnSpc>
              </a:pPr>
              <a:r>
                <a:rPr lang="en-US">
                  <a:solidFill>
                    <a:srgbClr val="000000"/>
                  </a:solidFill>
                  <a:effectLst/>
                  <a:latin typeface="Lato" panose="020F0502020204030203" pitchFamily="34" charset="0"/>
                  <a:ea typeface="Lato" panose="020F0502020204030203" pitchFamily="34" charset="0"/>
                  <a:cs typeface="Lato" panose="020F0502020204030203" pitchFamily="34" charset="0"/>
                </a:rPr>
                <a:t>Mandatory Deductions and Hardship Relief/‌Exemptions</a:t>
              </a:r>
            </a:p>
          </p:txBody>
        </p:sp>
      </p:grpSp>
      <p:grpSp>
        <p:nvGrpSpPr>
          <p:cNvPr id="44" name="Group 43">
            <a:extLst>
              <a:ext uri="{FF2B5EF4-FFF2-40B4-BE49-F238E27FC236}">
                <a16:creationId xmlns:a16="http://schemas.microsoft.com/office/drawing/2014/main" id="{D9C3B80A-DDEF-7D4B-F07C-5813311E32A9}"/>
              </a:ext>
            </a:extLst>
          </p:cNvPr>
          <p:cNvGrpSpPr/>
          <p:nvPr/>
        </p:nvGrpSpPr>
        <p:grpSpPr>
          <a:xfrm>
            <a:off x="6792707" y="5191821"/>
            <a:ext cx="4868210" cy="769442"/>
            <a:chOff x="2228052" y="3044280"/>
            <a:chExt cx="4868210" cy="769442"/>
          </a:xfrm>
        </p:grpSpPr>
        <p:sp>
          <p:nvSpPr>
            <p:cNvPr id="50" name="Rectangle 49">
              <a:extLst>
                <a:ext uri="{FF2B5EF4-FFF2-40B4-BE49-F238E27FC236}">
                  <a16:creationId xmlns:a16="http://schemas.microsoft.com/office/drawing/2014/main" id="{A3E20AFF-FFED-2B39-9CAE-9BBBB1290DC9}"/>
                </a:ext>
              </a:extLst>
            </p:cNvPr>
            <p:cNvSpPr/>
            <p:nvPr/>
          </p:nvSpPr>
          <p:spPr>
            <a:xfrm>
              <a:off x="2343955" y="3182658"/>
              <a:ext cx="2356837" cy="631064"/>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L-Shape 50">
              <a:extLst>
                <a:ext uri="{FF2B5EF4-FFF2-40B4-BE49-F238E27FC236}">
                  <a16:creationId xmlns:a16="http://schemas.microsoft.com/office/drawing/2014/main" id="{B57A2F9B-4937-9D8F-87F0-F13B50814F0A}"/>
                </a:ext>
              </a:extLst>
            </p:cNvPr>
            <p:cNvSpPr/>
            <p:nvPr/>
          </p:nvSpPr>
          <p:spPr>
            <a:xfrm rot="5400000" flipV="1">
              <a:off x="4277436" y="994896"/>
              <a:ext cx="769442" cy="4868210"/>
            </a:xfrm>
            <a:prstGeom prst="corner">
              <a:avLst>
                <a:gd name="adj1" fmla="val 527905"/>
                <a:gd name="adj2" fmla="val 28893"/>
              </a:avLst>
            </a:prstGeom>
            <a:solidFill>
              <a:schemeClr val="tx1">
                <a:lumMod val="25000"/>
                <a:lumOff val="75000"/>
              </a:schemeClr>
            </a:solidFill>
            <a:ln>
              <a:noFill/>
            </a:ln>
            <a:effectLst>
              <a:outerShdw blurRad="38100" dist="38100" dir="8100000" algn="tr" rotWithShape="0">
                <a:schemeClr val="tx1">
                  <a:lumMod val="50000"/>
                  <a:lumOff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Graphic 51">
              <a:extLst>
                <a:ext uri="{FF2B5EF4-FFF2-40B4-BE49-F238E27FC236}">
                  <a16:creationId xmlns:a16="http://schemas.microsoft.com/office/drawing/2014/main" id="{9F69B5C7-30AE-65C0-CA53-0E877ADDBDD5}"/>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65647" y="3469094"/>
              <a:ext cx="274320" cy="274320"/>
            </a:xfrm>
            <a:prstGeom prst="rect">
              <a:avLst/>
            </a:prstGeom>
          </p:spPr>
        </p:pic>
        <p:sp>
          <p:nvSpPr>
            <p:cNvPr id="53" name="TextBox 52">
              <a:extLst>
                <a:ext uri="{FF2B5EF4-FFF2-40B4-BE49-F238E27FC236}">
                  <a16:creationId xmlns:a16="http://schemas.microsoft.com/office/drawing/2014/main" id="{47C928B3-5F94-0F77-F8D0-CE3E79825778}"/>
                </a:ext>
              </a:extLst>
            </p:cNvPr>
            <p:cNvSpPr txBox="1"/>
            <p:nvPr/>
          </p:nvSpPr>
          <p:spPr>
            <a:xfrm>
              <a:off x="3253468" y="3167520"/>
              <a:ext cx="3182660" cy="590931"/>
            </a:xfrm>
            <a:prstGeom prst="rect">
              <a:avLst/>
            </a:prstGeom>
            <a:noFill/>
          </p:spPr>
          <p:txBody>
            <a:bodyPr wrap="square" rtlCol="0">
              <a:spAutoFit/>
            </a:bodyPr>
            <a:lstStyle/>
            <a:p>
              <a:pPr indent="3175">
                <a:lnSpc>
                  <a:spcPct val="90000"/>
                </a:lnSpc>
              </a:pPr>
              <a:r>
                <a:rPr lang="en-US">
                  <a:solidFill>
                    <a:srgbClr val="000000"/>
                  </a:solidFill>
                  <a:effectLst/>
                  <a:latin typeface="Lato" panose="020F0502020204030203" pitchFamily="34" charset="0"/>
                  <a:ea typeface="Lato" panose="020F0502020204030203" pitchFamily="34" charset="0"/>
                  <a:cs typeface="Lato" panose="020F0502020204030203" pitchFamily="34" charset="0"/>
                </a:rPr>
                <a:t>Verification and Other Related Topics</a:t>
              </a:r>
              <a:endParaRPr lang="en-US">
                <a:latin typeface="Lato" panose="020F0502020204030203" pitchFamily="34" charset="0"/>
                <a:ea typeface="Lato" panose="020F0502020204030203" pitchFamily="34" charset="0"/>
                <a:cs typeface="Lato" panose="020F0502020204030203" pitchFamily="34" charset="0"/>
              </a:endParaRPr>
            </a:p>
          </p:txBody>
        </p:sp>
      </p:grpSp>
      <p:grpSp>
        <p:nvGrpSpPr>
          <p:cNvPr id="54" name="Group 53">
            <a:extLst>
              <a:ext uri="{FF2B5EF4-FFF2-40B4-BE49-F238E27FC236}">
                <a16:creationId xmlns:a16="http://schemas.microsoft.com/office/drawing/2014/main" id="{7C604AE2-83AA-3456-02F8-2CEF099853C4}"/>
              </a:ext>
            </a:extLst>
          </p:cNvPr>
          <p:cNvGrpSpPr/>
          <p:nvPr/>
        </p:nvGrpSpPr>
        <p:grpSpPr>
          <a:xfrm>
            <a:off x="615206" y="2834790"/>
            <a:ext cx="4868210" cy="769442"/>
            <a:chOff x="2228052" y="3044280"/>
            <a:chExt cx="4868210" cy="769442"/>
          </a:xfrm>
        </p:grpSpPr>
        <p:sp>
          <p:nvSpPr>
            <p:cNvPr id="55" name="Rectangle 54">
              <a:extLst>
                <a:ext uri="{FF2B5EF4-FFF2-40B4-BE49-F238E27FC236}">
                  <a16:creationId xmlns:a16="http://schemas.microsoft.com/office/drawing/2014/main" id="{B3503984-B973-714A-F2E5-04973C0DB48A}"/>
                </a:ext>
              </a:extLst>
            </p:cNvPr>
            <p:cNvSpPr/>
            <p:nvPr/>
          </p:nvSpPr>
          <p:spPr>
            <a:xfrm>
              <a:off x="2343955" y="3182658"/>
              <a:ext cx="2356837" cy="631064"/>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L-Shape 55">
              <a:extLst>
                <a:ext uri="{FF2B5EF4-FFF2-40B4-BE49-F238E27FC236}">
                  <a16:creationId xmlns:a16="http://schemas.microsoft.com/office/drawing/2014/main" id="{0EA76DB4-4761-14EC-7E0B-AD15B2433A01}"/>
                </a:ext>
              </a:extLst>
            </p:cNvPr>
            <p:cNvSpPr/>
            <p:nvPr/>
          </p:nvSpPr>
          <p:spPr>
            <a:xfrm rot="5400000" flipV="1">
              <a:off x="4277436" y="994896"/>
              <a:ext cx="769442" cy="4868210"/>
            </a:xfrm>
            <a:prstGeom prst="corner">
              <a:avLst>
                <a:gd name="adj1" fmla="val 527905"/>
                <a:gd name="adj2" fmla="val 28893"/>
              </a:avLst>
            </a:prstGeom>
            <a:solidFill>
              <a:schemeClr val="tx1">
                <a:lumMod val="25000"/>
                <a:lumOff val="75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 name="Graphic 56">
              <a:extLst>
                <a:ext uri="{FF2B5EF4-FFF2-40B4-BE49-F238E27FC236}">
                  <a16:creationId xmlns:a16="http://schemas.microsoft.com/office/drawing/2014/main" id="{DB26636D-D911-AEF6-36B5-DA1D0DC62CDB}"/>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65647" y="3469094"/>
              <a:ext cx="274320" cy="274320"/>
            </a:xfrm>
            <a:prstGeom prst="rect">
              <a:avLst/>
            </a:prstGeom>
          </p:spPr>
        </p:pic>
        <p:sp>
          <p:nvSpPr>
            <p:cNvPr id="58" name="TextBox 57">
              <a:extLst>
                <a:ext uri="{FF2B5EF4-FFF2-40B4-BE49-F238E27FC236}">
                  <a16:creationId xmlns:a16="http://schemas.microsoft.com/office/drawing/2014/main" id="{420D8E92-7F02-E050-E077-5FAAB52D0734}"/>
                </a:ext>
              </a:extLst>
            </p:cNvPr>
            <p:cNvSpPr txBox="1"/>
            <p:nvPr/>
          </p:nvSpPr>
          <p:spPr>
            <a:xfrm>
              <a:off x="3222522" y="3263835"/>
              <a:ext cx="3138585" cy="369332"/>
            </a:xfrm>
            <a:prstGeom prst="rect">
              <a:avLst/>
            </a:prstGeom>
            <a:noFill/>
          </p:spPr>
          <p:txBody>
            <a:bodyPr wrap="square" rtlCol="0">
              <a:spAutoFit/>
            </a:bodyPr>
            <a:lstStyle/>
            <a:p>
              <a:r>
                <a:rPr lang="en-US">
                  <a:solidFill>
                    <a:srgbClr val="000000"/>
                  </a:solidFill>
                  <a:effectLst/>
                  <a:latin typeface="Lato" panose="020F0502020204030203" pitchFamily="34" charset="0"/>
                  <a:ea typeface="Lato" panose="020F0502020204030203" pitchFamily="34" charset="0"/>
                  <a:cs typeface="Lato" panose="020F0502020204030203" pitchFamily="34" charset="0"/>
                </a:rPr>
                <a:t>Annual Reexamination</a:t>
              </a:r>
            </a:p>
          </p:txBody>
        </p:sp>
      </p:grpSp>
      <p:grpSp>
        <p:nvGrpSpPr>
          <p:cNvPr id="59" name="Group 58">
            <a:extLst>
              <a:ext uri="{FF2B5EF4-FFF2-40B4-BE49-F238E27FC236}">
                <a16:creationId xmlns:a16="http://schemas.microsoft.com/office/drawing/2014/main" id="{A3B68F2F-CDC8-6765-A10C-EEEBEAEA0D53}"/>
              </a:ext>
            </a:extLst>
          </p:cNvPr>
          <p:cNvGrpSpPr/>
          <p:nvPr/>
        </p:nvGrpSpPr>
        <p:grpSpPr>
          <a:xfrm>
            <a:off x="240801" y="5083466"/>
            <a:ext cx="6066390" cy="1207696"/>
            <a:chOff x="2228051" y="2896734"/>
            <a:chExt cx="4868211" cy="1207696"/>
          </a:xfrm>
        </p:grpSpPr>
        <p:sp>
          <p:nvSpPr>
            <p:cNvPr id="85" name="Rectangle 84">
              <a:extLst>
                <a:ext uri="{FF2B5EF4-FFF2-40B4-BE49-F238E27FC236}">
                  <a16:creationId xmlns:a16="http://schemas.microsoft.com/office/drawing/2014/main" id="{CA31326F-8784-5DE9-F2CE-6E41CF5297E8}"/>
                </a:ext>
              </a:extLst>
            </p:cNvPr>
            <p:cNvSpPr/>
            <p:nvPr/>
          </p:nvSpPr>
          <p:spPr>
            <a:xfrm>
              <a:off x="2343955" y="3182658"/>
              <a:ext cx="2356837" cy="921772"/>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L-Shape 85">
              <a:extLst>
                <a:ext uri="{FF2B5EF4-FFF2-40B4-BE49-F238E27FC236}">
                  <a16:creationId xmlns:a16="http://schemas.microsoft.com/office/drawing/2014/main" id="{9AC1EFF9-9918-FAB1-5520-B779C03DDE53}"/>
                </a:ext>
              </a:extLst>
            </p:cNvPr>
            <p:cNvSpPr/>
            <p:nvPr/>
          </p:nvSpPr>
          <p:spPr>
            <a:xfrm rot="5400000" flipV="1">
              <a:off x="4058309" y="1066477"/>
              <a:ext cx="1207695" cy="4868210"/>
            </a:xfrm>
            <a:prstGeom prst="corner">
              <a:avLst>
                <a:gd name="adj1" fmla="val 439503"/>
                <a:gd name="adj2" fmla="val 28893"/>
              </a:avLst>
            </a:prstGeom>
            <a:solidFill>
              <a:srgbClr val="125582"/>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Graphic 86">
              <a:extLst>
                <a:ext uri="{FF2B5EF4-FFF2-40B4-BE49-F238E27FC236}">
                  <a16:creationId xmlns:a16="http://schemas.microsoft.com/office/drawing/2014/main" id="{9D3FDCF8-2B37-D554-7F66-5BEFD30D17E0}"/>
                </a:ext>
              </a:extLst>
            </p:cNvPr>
            <p:cNvPicPr>
              <a:picLocks noChangeAspect="1"/>
            </p:cNvPicPr>
            <p:nvPr/>
          </p:nvPicPr>
          <p:blipFill>
            <a:blip r:embed="rId5" cstate="hq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228051" y="3469093"/>
              <a:ext cx="366898" cy="457200"/>
            </a:xfrm>
            <a:prstGeom prst="rect">
              <a:avLst/>
            </a:prstGeom>
          </p:spPr>
        </p:pic>
        <p:sp>
          <p:nvSpPr>
            <p:cNvPr id="88" name="TextBox 87">
              <a:extLst>
                <a:ext uri="{FF2B5EF4-FFF2-40B4-BE49-F238E27FC236}">
                  <a16:creationId xmlns:a16="http://schemas.microsoft.com/office/drawing/2014/main" id="{216F1011-39D1-5310-8ED4-E09A4D4566F0}"/>
                </a:ext>
              </a:extLst>
            </p:cNvPr>
            <p:cNvSpPr txBox="1"/>
            <p:nvPr/>
          </p:nvSpPr>
          <p:spPr>
            <a:xfrm>
              <a:off x="3377235" y="3204013"/>
              <a:ext cx="3003865" cy="523220"/>
            </a:xfrm>
            <a:prstGeom prst="rect">
              <a:avLst/>
            </a:prstGeom>
            <a:noFill/>
          </p:spPr>
          <p:txBody>
            <a:bodyPr wrap="square" rtlCol="0">
              <a:spAutoFit/>
            </a:bodyPr>
            <a:lstStyle/>
            <a:p>
              <a:pPr algn="ctr"/>
              <a:r>
                <a:rPr lang="en-US" sz="2800" b="1">
                  <a:solidFill>
                    <a:schemeClr val="bg1"/>
                  </a:solidFill>
                  <a:effectLst/>
                  <a:latin typeface="Lato" panose="020F0502020204030203" pitchFamily="34" charset="0"/>
                  <a:ea typeface="Lato" panose="020F0502020204030203" pitchFamily="34" charset="0"/>
                  <a:cs typeface="Lato" panose="020F0502020204030203" pitchFamily="34" charset="0"/>
                </a:rPr>
                <a:t>Determining Income </a:t>
              </a:r>
            </a:p>
          </p:txBody>
        </p:sp>
      </p:grpSp>
      <p:sp>
        <p:nvSpPr>
          <p:cNvPr id="2" name="TextBox 1">
            <a:extLst>
              <a:ext uri="{FF2B5EF4-FFF2-40B4-BE49-F238E27FC236}">
                <a16:creationId xmlns:a16="http://schemas.microsoft.com/office/drawing/2014/main" id="{5A08F143-B25E-6B91-4CE2-B20B0DBB637B}"/>
              </a:ext>
            </a:extLst>
          </p:cNvPr>
          <p:cNvSpPr txBox="1"/>
          <p:nvPr/>
        </p:nvSpPr>
        <p:spPr>
          <a:xfrm>
            <a:off x="2741726" y="6392419"/>
            <a:ext cx="6428094" cy="369332"/>
          </a:xfrm>
          <a:prstGeom prst="rect">
            <a:avLst/>
          </a:prstGeom>
          <a:noFill/>
        </p:spPr>
        <p:txBody>
          <a:bodyPr wrap="square">
            <a:spAutoFit/>
          </a:bodyPr>
          <a:lstStyle/>
          <a:p>
            <a:r>
              <a:rPr lang="en-US">
                <a:solidFill>
                  <a:schemeClr val="tx2">
                    <a:lumMod val="75000"/>
                  </a:schemeClr>
                </a:solidFill>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https://www.hud.gov/program_offices/housing/mfh/hotma</a:t>
            </a:r>
            <a:endParaRPr lang="en-US">
              <a:solidFill>
                <a:schemeClr val="tx2">
                  <a:lumMod val="75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080665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75420C6-60A1-10A0-2DCC-0623FEDB5462}"/>
              </a:ext>
            </a:extLst>
          </p:cNvPr>
          <p:cNvSpPr/>
          <p:nvPr/>
        </p:nvSpPr>
        <p:spPr>
          <a:xfrm>
            <a:off x="7224" y="1124713"/>
            <a:ext cx="12184776" cy="4929304"/>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CDF8382-7A4F-4742-17D4-73BC8C4C6908}"/>
              </a:ext>
            </a:extLst>
          </p:cNvPr>
          <p:cNvSpPr/>
          <p:nvPr/>
        </p:nvSpPr>
        <p:spPr>
          <a:xfrm>
            <a:off x="0" y="1124713"/>
            <a:ext cx="12184776" cy="744642"/>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04ABCE67-3036-0CE1-A012-302CDB139849}"/>
              </a:ext>
            </a:extLst>
          </p:cNvPr>
          <p:cNvSpPr>
            <a:spLocks noGrp="1"/>
          </p:cNvSpPr>
          <p:nvPr>
            <p:ph idx="1"/>
          </p:nvPr>
        </p:nvSpPr>
        <p:spPr>
          <a:xfrm>
            <a:off x="385918" y="1279989"/>
            <a:ext cx="11412940" cy="475488"/>
          </a:xfrm>
        </p:spPr>
        <p:txBody>
          <a:bodyPr/>
          <a:lstStyle/>
          <a:p>
            <a:pPr marL="0" marR="0" indent="0">
              <a:lnSpc>
                <a:spcPct val="107000"/>
              </a:lnSpc>
              <a:spcBef>
                <a:spcPts val="0"/>
              </a:spcBef>
              <a:spcAft>
                <a:spcPts val="800"/>
              </a:spcAft>
              <a:buNone/>
            </a:pPr>
            <a:r>
              <a:rPr lang="en-US" sz="2400" b="1" kern="100">
                <a:solidFill>
                  <a:schemeClr val="bg1"/>
                </a:solidFill>
                <a:effectLst/>
                <a:ea typeface="Lato" panose="020F0502020204030203" pitchFamily="34" charset="0"/>
                <a:cs typeface="Lato" panose="020F0502020204030203" pitchFamily="34" charset="0"/>
              </a:rPr>
              <a:t>Income Exclusions:</a:t>
            </a:r>
          </a:p>
        </p:txBody>
      </p:sp>
      <p:sp>
        <p:nvSpPr>
          <p:cNvPr id="3" name="Title 2">
            <a:extLst>
              <a:ext uri="{FF2B5EF4-FFF2-40B4-BE49-F238E27FC236}">
                <a16:creationId xmlns:a16="http://schemas.microsoft.com/office/drawing/2014/main" id="{C989DC3E-8FF5-0DEB-8DB1-596EA1C98C50}"/>
              </a:ext>
            </a:extLst>
          </p:cNvPr>
          <p:cNvSpPr>
            <a:spLocks noGrp="1"/>
          </p:cNvSpPr>
          <p:nvPr>
            <p:ph type="title"/>
          </p:nvPr>
        </p:nvSpPr>
        <p:spPr/>
        <p:txBody>
          <a:bodyPr/>
          <a:lstStyle/>
          <a:p>
            <a:r>
              <a:rPr lang="en-US"/>
              <a:t>Income Exclusions Summary</a:t>
            </a:r>
          </a:p>
        </p:txBody>
      </p:sp>
      <p:sp>
        <p:nvSpPr>
          <p:cNvPr id="5" name="Content Placeholder 1">
            <a:extLst>
              <a:ext uri="{FF2B5EF4-FFF2-40B4-BE49-F238E27FC236}">
                <a16:creationId xmlns:a16="http://schemas.microsoft.com/office/drawing/2014/main" id="{34CDA0CD-1847-2B3E-12D4-7AAF74E31EA5}"/>
              </a:ext>
            </a:extLst>
          </p:cNvPr>
          <p:cNvSpPr txBox="1">
            <a:spLocks/>
          </p:cNvSpPr>
          <p:nvPr/>
        </p:nvSpPr>
        <p:spPr>
          <a:xfrm>
            <a:off x="389529" y="2162243"/>
            <a:ext cx="5956407" cy="2994694"/>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Nonrecurring income</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Lump sum additions to family assets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Trust distributions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Family Self Sufficiency Accounts (FSS)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Live-in aide, foster child, and foster adult income</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Insurance payments or settlements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Civil rights settlements and judgments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Civil action recoveries or judgments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Earned income of dependent full-time students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Adoption assistance payments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Veteran Aid and Attendance </a:t>
            </a:r>
            <a:r>
              <a:rPr lang="en-US" sz="1800" kern="100">
                <a:solidFill>
                  <a:srgbClr val="1B2326"/>
                </a:solidFill>
                <a:ea typeface="Lato" panose="020F0502020204030203" pitchFamily="34" charset="0"/>
                <a:cs typeface="Lato" panose="020F0502020204030203" pitchFamily="34" charset="0"/>
              </a:rPr>
              <a:t>payments</a:t>
            </a:r>
          </a:p>
          <a:p>
            <a:pPr marL="0" indent="0">
              <a:lnSpc>
                <a:spcPct val="107000"/>
              </a:lnSpc>
              <a:spcBef>
                <a:spcPts val="0"/>
              </a:spcBef>
              <a:spcAft>
                <a:spcPts val="0"/>
              </a:spcAft>
              <a:buClr>
                <a:schemeClr val="accent1">
                  <a:lumMod val="75000"/>
                </a:schemeClr>
              </a:buClr>
              <a:buNone/>
            </a:pPr>
            <a:endParaRPr lang="en-US" sz="2000">
              <a:ea typeface="Lato" panose="020F0502020204030203" pitchFamily="34" charset="0"/>
              <a:cs typeface="Lato" panose="020F0502020204030203" pitchFamily="34" charset="0"/>
            </a:endParaRPr>
          </a:p>
        </p:txBody>
      </p:sp>
      <p:sp>
        <p:nvSpPr>
          <p:cNvPr id="6" name="Content Placeholder 1">
            <a:extLst>
              <a:ext uri="{FF2B5EF4-FFF2-40B4-BE49-F238E27FC236}">
                <a16:creationId xmlns:a16="http://schemas.microsoft.com/office/drawing/2014/main" id="{5E14E955-CD7E-E837-334D-78C524F3E605}"/>
              </a:ext>
            </a:extLst>
          </p:cNvPr>
          <p:cNvSpPr txBox="1">
            <a:spLocks/>
          </p:cNvSpPr>
          <p:nvPr/>
        </p:nvSpPr>
        <p:spPr>
          <a:xfrm>
            <a:off x="6160621" y="2162243"/>
            <a:ext cx="5641848" cy="3287582"/>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Home-based care payments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Loan proceeds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Certain payments received by Tribal members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Exclusions from other Federal statutes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Housing “gap” payments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Student financial assistance</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ABLE accounts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Educational savings accounts</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Self-employment or business </a:t>
            </a:r>
            <a:r>
              <a:rPr lang="en-US" sz="1800" b="1" i="1" kern="100">
                <a:ea typeface="Lato" panose="020F0502020204030203" pitchFamily="34" charset="0"/>
                <a:cs typeface="Lato" panose="020F0502020204030203" pitchFamily="34" charset="0"/>
              </a:rPr>
              <a:t>gross</a:t>
            </a:r>
            <a:r>
              <a:rPr lang="en-US" sz="1800" kern="100">
                <a:ea typeface="Lato" panose="020F0502020204030203" pitchFamily="34" charset="0"/>
                <a:cs typeface="Lato" panose="020F0502020204030203" pitchFamily="34" charset="0"/>
              </a:rPr>
              <a:t> income</a:t>
            </a:r>
          </a:p>
          <a:p>
            <a:pPr>
              <a:lnSpc>
                <a:spcPct val="107000"/>
              </a:lnSpc>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Elimination of Earned Income Disregard (EID)</a:t>
            </a:r>
          </a:p>
          <a:p>
            <a:pPr>
              <a:spcBef>
                <a:spcPts val="0"/>
              </a:spcBef>
              <a:spcAft>
                <a:spcPts val="0"/>
              </a:spcAft>
              <a:buClr>
                <a:schemeClr val="accent1">
                  <a:lumMod val="75000"/>
                </a:schemeClr>
              </a:buClr>
            </a:pPr>
            <a:r>
              <a:rPr lang="en-US" sz="1800" kern="100">
                <a:ea typeface="Lato" panose="020F0502020204030203" pitchFamily="34" charset="0"/>
                <a:cs typeface="Lato" panose="020F0502020204030203" pitchFamily="34" charset="0"/>
              </a:rPr>
              <a:t>Retirement plans</a:t>
            </a:r>
            <a:endParaRPr lang="en-US" sz="180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036268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23B7A9-EE75-57E9-84D5-87A0E08151D8}"/>
              </a:ext>
            </a:extLst>
          </p:cNvPr>
          <p:cNvSpPr>
            <a:spLocks noGrp="1"/>
          </p:cNvSpPr>
          <p:nvPr>
            <p:ph idx="1"/>
          </p:nvPr>
        </p:nvSpPr>
        <p:spPr>
          <a:xfrm>
            <a:off x="321290" y="2181868"/>
            <a:ext cx="7294162" cy="3950207"/>
          </a:xfrm>
        </p:spPr>
        <p:txBody>
          <a:bodyPr/>
          <a:lstStyle/>
          <a:p>
            <a:pPr marL="640080" lvl="1" indent="0">
              <a:spcBef>
                <a:spcPts val="0"/>
              </a:spcBef>
              <a:buClr>
                <a:srgbClr val="00AEEF"/>
              </a:buClr>
              <a:buSzPts val="700"/>
              <a:buNone/>
            </a:pPr>
            <a:r>
              <a:rPr lang="en-US" sz="2000">
                <a:solidFill>
                  <a:srgbClr val="000000"/>
                </a:solidFill>
                <a:effectLst/>
                <a:ea typeface="Lato" panose="020F0502020204030203" pitchFamily="34" charset="0"/>
                <a:cs typeface="Lato" panose="020F0502020204030203" pitchFamily="34" charset="0"/>
              </a:rPr>
              <a:t>Nonrecurring Income</a:t>
            </a:r>
          </a:p>
          <a:p>
            <a:pPr marL="1314450" lvl="2" indent="-334963">
              <a:spcAft>
                <a:spcPts val="300"/>
              </a:spcAft>
              <a:buClr>
                <a:schemeClr val="accent1">
                  <a:lumMod val="75000"/>
                </a:schemeClr>
              </a:buClr>
              <a:buSzPct val="100000"/>
            </a:pPr>
            <a:r>
              <a:rPr lang="en-US" kern="100">
                <a:effectLst/>
                <a:ea typeface="Lato" panose="020F0502020204030203" pitchFamily="34" charset="0"/>
                <a:cs typeface="Lato" panose="020F0502020204030203" pitchFamily="34" charset="0"/>
              </a:rPr>
              <a:t>Income that will not be repeated</a:t>
            </a:r>
          </a:p>
          <a:p>
            <a:pPr marL="1314450" lvl="2" indent="-334963">
              <a:spcBef>
                <a:spcPts val="300"/>
              </a:spcBef>
              <a:spcAft>
                <a:spcPts val="300"/>
              </a:spcAft>
              <a:buClr>
                <a:schemeClr val="accent1">
                  <a:lumMod val="75000"/>
                </a:schemeClr>
              </a:buClr>
              <a:buSzPct val="100000"/>
            </a:pPr>
            <a:r>
              <a:rPr lang="en-US" kern="100">
                <a:effectLst/>
                <a:ea typeface="Lato" panose="020F0502020204030203" pitchFamily="34" charset="0"/>
                <a:cs typeface="Lato" panose="020F0502020204030203" pitchFamily="34" charset="0"/>
              </a:rPr>
              <a:t>Replaces the “temporary, nonrecurring, or sporadic income (including gifts</a:t>
            </a:r>
            <a:r>
              <a:rPr lang="en-US" kern="100">
                <a:solidFill>
                  <a:schemeClr val="bg1">
                    <a:lumMod val="10000"/>
                  </a:schemeClr>
                </a:solidFill>
                <a:effectLst/>
                <a:ea typeface="Lato" panose="020F0502020204030203" pitchFamily="34" charset="0"/>
                <a:cs typeface="Lato" panose="020F0502020204030203" pitchFamily="34" charset="0"/>
              </a:rPr>
              <a:t>)”</a:t>
            </a:r>
          </a:p>
          <a:p>
            <a:pPr marL="457200" lvl="1" indent="177800">
              <a:lnSpc>
                <a:spcPct val="107000"/>
              </a:lnSpc>
              <a:spcBef>
                <a:spcPts val="1200"/>
              </a:spcBef>
              <a:spcAft>
                <a:spcPts val="0"/>
              </a:spcAft>
              <a:buClr>
                <a:srgbClr val="00AEEF"/>
              </a:buClr>
              <a:buNone/>
            </a:pPr>
            <a:r>
              <a:rPr lang="en-US" sz="2000" kern="100">
                <a:effectLst/>
                <a:ea typeface="Lato" panose="020F0502020204030203" pitchFamily="34" charset="0"/>
                <a:cs typeface="Lato" panose="020F0502020204030203" pitchFamily="34" charset="0"/>
              </a:rPr>
              <a:t>Examples of nonrecurring income include: </a:t>
            </a:r>
          </a:p>
          <a:p>
            <a:pPr marL="1314450" lvl="3" indent="-342900">
              <a:lnSpc>
                <a:spcPct val="90000"/>
              </a:lnSpc>
              <a:spcBef>
                <a:spcPts val="600"/>
              </a:spcBef>
              <a:spcAft>
                <a:spcPts val="300"/>
              </a:spcAft>
              <a:buClr>
                <a:schemeClr val="accent1">
                  <a:lumMod val="75000"/>
                </a:schemeClr>
              </a:buClr>
              <a:buSzPct val="100000"/>
              <a:buFont typeface="Wingdings" pitchFamily="2" charset="2"/>
              <a:buChar char="§"/>
            </a:pPr>
            <a:r>
              <a:rPr lang="en-US" sz="2000" kern="100">
                <a:effectLst/>
                <a:latin typeface="Lato" panose="020F0502020204030203" pitchFamily="34" charset="0"/>
                <a:ea typeface="Lato" panose="020F0502020204030203" pitchFamily="34" charset="0"/>
                <a:cs typeface="Lato" panose="020F0502020204030203" pitchFamily="34" charset="0"/>
              </a:rPr>
              <a:t>Decennial census employment</a:t>
            </a:r>
          </a:p>
          <a:p>
            <a:pPr marL="1314450" lvl="3" indent="-342900">
              <a:lnSpc>
                <a:spcPct val="90000"/>
              </a:lnSpc>
              <a:spcBef>
                <a:spcPts val="300"/>
              </a:spcBef>
              <a:spcAft>
                <a:spcPts val="300"/>
              </a:spcAft>
              <a:buClr>
                <a:schemeClr val="accent1">
                  <a:lumMod val="75000"/>
                </a:schemeClr>
              </a:buClr>
              <a:buSzPct val="100000"/>
              <a:buFont typeface="Wingdings" pitchFamily="2" charset="2"/>
              <a:buChar char="§"/>
            </a:pPr>
            <a:r>
              <a:rPr lang="en-US" sz="2000" kern="100">
                <a:effectLst/>
                <a:latin typeface="Lato" panose="020F0502020204030203" pitchFamily="34" charset="0"/>
                <a:ea typeface="Lato" panose="020F0502020204030203" pitchFamily="34" charset="0"/>
                <a:cs typeface="Lato" panose="020F0502020204030203" pitchFamily="34" charset="0"/>
              </a:rPr>
              <a:t>Economic stimulus payments</a:t>
            </a:r>
          </a:p>
          <a:p>
            <a:pPr marL="1314450" lvl="3" indent="-342900">
              <a:lnSpc>
                <a:spcPct val="90000"/>
              </a:lnSpc>
              <a:spcBef>
                <a:spcPts val="300"/>
              </a:spcBef>
              <a:spcAft>
                <a:spcPts val="300"/>
              </a:spcAft>
              <a:buClr>
                <a:schemeClr val="accent1">
                  <a:lumMod val="75000"/>
                </a:schemeClr>
              </a:buClr>
              <a:buSzPct val="100000"/>
              <a:buFont typeface="Wingdings" pitchFamily="2" charset="2"/>
              <a:buChar char="§"/>
            </a:pPr>
            <a:r>
              <a:rPr lang="en-US" sz="2000" kern="100">
                <a:effectLst/>
                <a:latin typeface="Lato" panose="020F0502020204030203" pitchFamily="34" charset="0"/>
                <a:ea typeface="Lato" panose="020F0502020204030203" pitchFamily="34" charset="0"/>
                <a:cs typeface="Lato" panose="020F0502020204030203" pitchFamily="34" charset="0"/>
              </a:rPr>
              <a:t>Tax refunds or tax credit payments</a:t>
            </a:r>
          </a:p>
          <a:p>
            <a:pPr marL="1314450" lvl="3" indent="-342900">
              <a:lnSpc>
                <a:spcPct val="90000"/>
              </a:lnSpc>
              <a:spcBef>
                <a:spcPts val="300"/>
              </a:spcBef>
              <a:spcAft>
                <a:spcPts val="300"/>
              </a:spcAft>
              <a:buClr>
                <a:schemeClr val="accent1">
                  <a:lumMod val="75000"/>
                </a:schemeClr>
              </a:buClr>
              <a:buSzPct val="100000"/>
              <a:buFont typeface="Wingdings" pitchFamily="2" charset="2"/>
              <a:buChar char="§"/>
            </a:pPr>
            <a:r>
              <a:rPr lang="en-US" sz="2000" kern="100">
                <a:effectLst/>
                <a:latin typeface="Lato" panose="020F0502020204030203" pitchFamily="34" charset="0"/>
                <a:ea typeface="Lato" panose="020F0502020204030203" pitchFamily="34" charset="0"/>
                <a:cs typeface="Lato" panose="020F0502020204030203" pitchFamily="34" charset="0"/>
              </a:rPr>
              <a:t>Certain gifts</a:t>
            </a:r>
          </a:p>
          <a:p>
            <a:pPr marL="1314450" lvl="3" indent="-342900">
              <a:lnSpc>
                <a:spcPct val="90000"/>
              </a:lnSpc>
              <a:spcBef>
                <a:spcPts val="300"/>
              </a:spcBef>
              <a:spcAft>
                <a:spcPts val="300"/>
              </a:spcAft>
              <a:buClr>
                <a:schemeClr val="accent1">
                  <a:lumMod val="75000"/>
                </a:schemeClr>
              </a:buClr>
              <a:buSzPct val="100000"/>
              <a:buFont typeface="Wingdings" pitchFamily="2" charset="2"/>
              <a:buChar char="§"/>
            </a:pPr>
            <a:r>
              <a:rPr lang="en-US" sz="2000" kern="100">
                <a:effectLst/>
                <a:latin typeface="Lato" panose="020F0502020204030203" pitchFamily="34" charset="0"/>
                <a:ea typeface="Lato" panose="020F0502020204030203" pitchFamily="34" charset="0"/>
                <a:cs typeface="Lato" panose="020F0502020204030203" pitchFamily="34" charset="0"/>
              </a:rPr>
              <a:t>Non-monetary in-kind donations</a:t>
            </a:r>
          </a:p>
          <a:p>
            <a:endParaRPr lang="en-US"/>
          </a:p>
        </p:txBody>
      </p:sp>
      <p:sp>
        <p:nvSpPr>
          <p:cNvPr id="3" name="Title 2">
            <a:extLst>
              <a:ext uri="{FF2B5EF4-FFF2-40B4-BE49-F238E27FC236}">
                <a16:creationId xmlns:a16="http://schemas.microsoft.com/office/drawing/2014/main" id="{2A538403-BEA8-BC78-B5C1-E79ADEFD3F5B}"/>
              </a:ext>
            </a:extLst>
          </p:cNvPr>
          <p:cNvSpPr>
            <a:spLocks noGrp="1"/>
          </p:cNvSpPr>
          <p:nvPr>
            <p:ph type="title"/>
          </p:nvPr>
        </p:nvSpPr>
        <p:spPr/>
        <p:txBody>
          <a:bodyPr/>
          <a:lstStyle/>
          <a:p>
            <a:r>
              <a:rPr lang="en-US"/>
              <a:t>Income Exclusions</a:t>
            </a:r>
          </a:p>
        </p:txBody>
      </p:sp>
      <p:sp>
        <p:nvSpPr>
          <p:cNvPr id="5" name="Multiply 4" hidden="1">
            <a:extLst>
              <a:ext uri="{FF2B5EF4-FFF2-40B4-BE49-F238E27FC236}">
                <a16:creationId xmlns:a16="http://schemas.microsoft.com/office/drawing/2014/main" id="{FDF23DB3-6D9B-7F46-C765-64C9ABB8A68C}"/>
              </a:ext>
            </a:extLst>
          </p:cNvPr>
          <p:cNvSpPr/>
          <p:nvPr/>
        </p:nvSpPr>
        <p:spPr>
          <a:xfrm>
            <a:off x="7709158" y="3694152"/>
            <a:ext cx="2842387" cy="3163848"/>
          </a:xfrm>
          <a:prstGeom prst="mathMultiply">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1">
            <a:extLst>
              <a:ext uri="{FF2B5EF4-FFF2-40B4-BE49-F238E27FC236}">
                <a16:creationId xmlns:a16="http://schemas.microsoft.com/office/drawing/2014/main" id="{EE5A3835-BAF2-AA95-625A-044F4F303427}"/>
              </a:ext>
            </a:extLst>
          </p:cNvPr>
          <p:cNvSpPr txBox="1">
            <a:spLocks/>
          </p:cNvSpPr>
          <p:nvPr/>
        </p:nvSpPr>
        <p:spPr>
          <a:xfrm>
            <a:off x="321289" y="1349765"/>
            <a:ext cx="7294163" cy="716280"/>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spcAft>
                <a:spcPts val="800"/>
              </a:spcAft>
              <a:buFont typeface="Wingdings" panose="05000000000000000000" pitchFamily="2" charset="2"/>
              <a:buNone/>
            </a:pPr>
            <a:r>
              <a:rPr lang="en-US" sz="2000" kern="100">
                <a:ea typeface="Lato" panose="020F0502020204030203" pitchFamily="34" charset="0"/>
                <a:cs typeface="Lato" panose="020F0502020204030203" pitchFamily="34" charset="0"/>
              </a:rPr>
              <a:t>The following sources of income should be excluded from a MFH family’s income when determining annual income:</a:t>
            </a:r>
          </a:p>
        </p:txBody>
      </p:sp>
      <p:pic>
        <p:nvPicPr>
          <p:cNvPr id="7" name="Graphic 6">
            <a:extLst>
              <a:ext uri="{FF2B5EF4-FFF2-40B4-BE49-F238E27FC236}">
                <a16:creationId xmlns:a16="http://schemas.microsoft.com/office/drawing/2014/main" id="{9D94C06A-F992-4EB7-FA01-C61E0D67769A}"/>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94329" y="2222811"/>
            <a:ext cx="274320" cy="274320"/>
          </a:xfrm>
          <a:prstGeom prst="rect">
            <a:avLst/>
          </a:prstGeom>
        </p:spPr>
      </p:pic>
      <p:pic>
        <p:nvPicPr>
          <p:cNvPr id="8" name="Graphic 7">
            <a:extLst>
              <a:ext uri="{FF2B5EF4-FFF2-40B4-BE49-F238E27FC236}">
                <a16:creationId xmlns:a16="http://schemas.microsoft.com/office/drawing/2014/main" id="{F800C8DB-299E-B8D5-1BBB-74B75E689B61}"/>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94329" y="3741100"/>
            <a:ext cx="274320" cy="274320"/>
          </a:xfrm>
          <a:prstGeom prst="rect">
            <a:avLst/>
          </a:prstGeom>
        </p:spPr>
      </p:pic>
      <p:sp>
        <p:nvSpPr>
          <p:cNvPr id="11" name="Rectangle 10">
            <a:extLst>
              <a:ext uri="{FF2B5EF4-FFF2-40B4-BE49-F238E27FC236}">
                <a16:creationId xmlns:a16="http://schemas.microsoft.com/office/drawing/2014/main" id="{58CD2F02-824E-846D-8F7D-D94EF8667577}"/>
              </a:ext>
            </a:extLst>
          </p:cNvPr>
          <p:cNvSpPr/>
          <p:nvPr/>
        </p:nvSpPr>
        <p:spPr>
          <a:xfrm>
            <a:off x="8019768" y="1277112"/>
            <a:ext cx="4324631" cy="500176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hidden="1">
            <a:extLst>
              <a:ext uri="{FF2B5EF4-FFF2-40B4-BE49-F238E27FC236}">
                <a16:creationId xmlns:a16="http://schemas.microsoft.com/office/drawing/2014/main" id="{75F28DBD-C161-1C1F-A084-E2B4A1827D13}"/>
              </a:ext>
            </a:extLst>
          </p:cNvPr>
          <p:cNvPicPr>
            <a:picLocks noChangeAspect="1"/>
          </p:cNvPicPr>
          <p:nvPr/>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27739" y="3432412"/>
            <a:ext cx="3200400" cy="3200400"/>
          </a:xfrm>
          <a:prstGeom prst="rect">
            <a:avLst/>
          </a:prstGeom>
        </p:spPr>
      </p:pic>
      <p:grpSp>
        <p:nvGrpSpPr>
          <p:cNvPr id="79" name="Group 78">
            <a:extLst>
              <a:ext uri="{FF2B5EF4-FFF2-40B4-BE49-F238E27FC236}">
                <a16:creationId xmlns:a16="http://schemas.microsoft.com/office/drawing/2014/main" id="{3CB354D7-916D-7630-7B95-CA397D332549}"/>
              </a:ext>
            </a:extLst>
          </p:cNvPr>
          <p:cNvGrpSpPr/>
          <p:nvPr/>
        </p:nvGrpSpPr>
        <p:grpSpPr>
          <a:xfrm>
            <a:off x="6982226" y="830011"/>
            <a:ext cx="5989457" cy="5989457"/>
            <a:chOff x="6982226" y="830011"/>
            <a:chExt cx="5989457" cy="5989457"/>
          </a:xfrm>
        </p:grpSpPr>
        <p:grpSp>
          <p:nvGrpSpPr>
            <p:cNvPr id="56" name="Graphic 20">
              <a:extLst>
                <a:ext uri="{FF2B5EF4-FFF2-40B4-BE49-F238E27FC236}">
                  <a16:creationId xmlns:a16="http://schemas.microsoft.com/office/drawing/2014/main" id="{2AA2D6F6-B022-8915-F897-C62374728DBF}"/>
                </a:ext>
              </a:extLst>
            </p:cNvPr>
            <p:cNvGrpSpPr/>
            <p:nvPr/>
          </p:nvGrpSpPr>
          <p:grpSpPr>
            <a:xfrm>
              <a:off x="8486717" y="2276726"/>
              <a:ext cx="3199073" cy="3203066"/>
              <a:chOff x="7622839" y="2347516"/>
              <a:chExt cx="3199073" cy="3203066"/>
            </a:xfrm>
            <a:solidFill>
              <a:srgbClr val="000000"/>
            </a:solidFill>
          </p:grpSpPr>
          <p:sp>
            <p:nvSpPr>
              <p:cNvPr id="57" name="Freeform 56">
                <a:extLst>
                  <a:ext uri="{FF2B5EF4-FFF2-40B4-BE49-F238E27FC236}">
                    <a16:creationId xmlns:a16="http://schemas.microsoft.com/office/drawing/2014/main" id="{956C949A-8E34-363C-611C-317637C87926}"/>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26DBFE43-0E92-3F87-AB76-E06D740349AC}"/>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929985B4-1C17-CDDB-C9E6-26E7B6E8947D}"/>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74FFCE92-92CD-918F-26FF-3634977A017F}"/>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1F51F23B-5739-8764-486B-E74E9A7082FF}"/>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070D90F-BF78-AF51-4481-A28928496B4B}"/>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3D028D20-BD05-9126-CCC0-46211DAF22FA}"/>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AD1ACDA3-34CB-29E9-7CAF-A46B9E8FE912}"/>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32FA4D0D-57D9-903D-C7CC-6D54CC2A7EE5}"/>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DCBC66C5-C269-0B6E-699E-83EE0420912F}"/>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CB74F106-B81B-8158-B168-E0FB8AB8573C}"/>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D9C041BB-109F-799D-7B59-1B8FAD125FDA}"/>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C2FF915A-904D-9ABC-1286-0D880DF8E455}"/>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7340F605-BCBD-8CDC-4A57-493896392873}"/>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4EB764A1-F5C5-B01A-2EE3-419BB9372506}"/>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30D434F5-B341-C019-0B51-F5B368770AAA}"/>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16B068BA-B170-7D99-4F25-C038375DFBD7}"/>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72FC301A-DC94-3F8C-C9E1-FCA42A6ACE8F}"/>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947AE845-C884-B4F4-A462-001C562B81DA}"/>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08291407-1C56-09FA-FDD1-204DA4A2D324}"/>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EEFC10CD-92E2-E19A-22AA-F4E345D58CEB}"/>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7E143126-5258-D574-854E-D6ECEE0B54C1}"/>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55" name="Graphic 54">
              <a:extLst>
                <a:ext uri="{FF2B5EF4-FFF2-40B4-BE49-F238E27FC236}">
                  <a16:creationId xmlns:a16="http://schemas.microsoft.com/office/drawing/2014/main" id="{64CF3EC5-E1E5-BFBE-705E-607BA88EE4BD}"/>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353731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65AEB79-99B8-44B7-85E1-C2ECBDCB4393}"/>
              </a:ext>
            </a:extLst>
          </p:cNvPr>
          <p:cNvSpPr/>
          <p:nvPr/>
        </p:nvSpPr>
        <p:spPr>
          <a:xfrm>
            <a:off x="5227272" y="4271488"/>
            <a:ext cx="6623755" cy="1286827"/>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84FFED4-E964-F9FD-CBCB-35B2B26A6803}"/>
              </a:ext>
            </a:extLst>
          </p:cNvPr>
          <p:cNvSpPr/>
          <p:nvPr/>
        </p:nvSpPr>
        <p:spPr>
          <a:xfrm>
            <a:off x="-6914" y="1500857"/>
            <a:ext cx="4380931" cy="53571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BF3E1331-DA7B-8620-8773-5785A28511AE}"/>
              </a:ext>
            </a:extLst>
          </p:cNvPr>
          <p:cNvSpPr>
            <a:spLocks noGrp="1"/>
          </p:cNvSpPr>
          <p:nvPr>
            <p:ph idx="1"/>
          </p:nvPr>
        </p:nvSpPr>
        <p:spPr>
          <a:xfrm>
            <a:off x="5110581" y="1577423"/>
            <a:ext cx="6793741" cy="2304288"/>
          </a:xfrm>
        </p:spPr>
        <p:txBody>
          <a:bodyPr/>
          <a:lstStyle/>
          <a:p>
            <a:pPr marL="0" marR="0" lvl="0" indent="0">
              <a:spcBef>
                <a:spcPts val="0"/>
              </a:spcBef>
              <a:spcAft>
                <a:spcPts val="600"/>
              </a:spcAft>
              <a:buClr>
                <a:srgbClr val="00AEEF"/>
              </a:buClr>
              <a:buSzPts val="700"/>
              <a:buNone/>
            </a:pPr>
            <a:r>
              <a:rPr lang="en-US">
                <a:solidFill>
                  <a:srgbClr val="000000"/>
                </a:solidFill>
                <a:effectLst/>
                <a:ea typeface="Lato" panose="020F0502020204030203" pitchFamily="34" charset="0"/>
                <a:cs typeface="Lato" panose="020F0502020204030203" pitchFamily="34" charset="0"/>
              </a:rPr>
              <a:t>Lump-sum additions to family assets, such as lottery and other contest winnings</a:t>
            </a:r>
          </a:p>
          <a:p>
            <a:pPr marL="0" marR="0" lvl="0" indent="0">
              <a:spcBef>
                <a:spcPts val="0"/>
              </a:spcBef>
              <a:spcAft>
                <a:spcPts val="600"/>
              </a:spcAft>
              <a:buClr>
                <a:srgbClr val="00AEEF"/>
              </a:buClr>
              <a:buSzPts val="700"/>
              <a:buNone/>
            </a:pPr>
            <a:endParaRPr lang="en-US" sz="2400">
              <a:solidFill>
                <a:srgbClr val="000000"/>
              </a:solidFill>
              <a:effectLst/>
              <a:ea typeface="Lato" panose="020F0502020204030203" pitchFamily="34" charset="0"/>
              <a:cs typeface="Lato" panose="020F0502020204030203" pitchFamily="34" charset="0"/>
            </a:endParaRPr>
          </a:p>
          <a:p>
            <a:pPr marL="0" marR="0" lvl="0" indent="0">
              <a:spcBef>
                <a:spcPts val="0"/>
              </a:spcBef>
              <a:spcAft>
                <a:spcPts val="600"/>
              </a:spcAft>
              <a:buClr>
                <a:srgbClr val="00AEEF"/>
              </a:buClr>
              <a:buSzPts val="700"/>
              <a:buNone/>
            </a:pPr>
            <a:r>
              <a:rPr lang="en-US">
                <a:solidFill>
                  <a:srgbClr val="000000"/>
                </a:solidFill>
                <a:effectLst/>
                <a:ea typeface="Lato" panose="020F0502020204030203" pitchFamily="34" charset="0"/>
                <a:cs typeface="Lato" panose="020F0502020204030203" pitchFamily="34" charset="0"/>
              </a:rPr>
              <a:t>Trust Distributions</a:t>
            </a:r>
          </a:p>
          <a:p>
            <a:pPr marL="800100" marR="0" lvl="1" indent="-342900">
              <a:lnSpc>
                <a:spcPct val="107000"/>
              </a:lnSpc>
              <a:spcBef>
                <a:spcPts val="0"/>
              </a:spcBef>
              <a:spcAft>
                <a:spcPts val="800"/>
              </a:spcAft>
              <a:buClr>
                <a:schemeClr val="accent1">
                  <a:lumMod val="75000"/>
                </a:schemeClr>
              </a:buClr>
              <a:buSzPct val="100000"/>
            </a:pPr>
            <a:r>
              <a:rPr lang="en-US" kern="100">
                <a:effectLst/>
                <a:ea typeface="Lato" panose="020F0502020204030203" pitchFamily="34" charset="0"/>
                <a:cs typeface="Lato" panose="020F0502020204030203" pitchFamily="34" charset="0"/>
              </a:rPr>
              <a:t>Payments or distributions from the </a:t>
            </a:r>
            <a:r>
              <a:rPr lang="en-US" i="1" kern="100">
                <a:effectLst/>
                <a:ea typeface="Lato" panose="020F0502020204030203" pitchFamily="34" charset="0"/>
                <a:cs typeface="Lato" panose="020F0502020204030203" pitchFamily="34" charset="0"/>
              </a:rPr>
              <a:t>principal </a:t>
            </a:r>
            <a:r>
              <a:rPr lang="en-US" kern="100">
                <a:effectLst/>
                <a:ea typeface="Lato" panose="020F0502020204030203" pitchFamily="34" charset="0"/>
                <a:cs typeface="Lato" panose="020F0502020204030203" pitchFamily="34" charset="0"/>
              </a:rPr>
              <a:t>of a trust</a:t>
            </a:r>
          </a:p>
        </p:txBody>
      </p:sp>
      <p:sp>
        <p:nvSpPr>
          <p:cNvPr id="3" name="Title 2">
            <a:extLst>
              <a:ext uri="{FF2B5EF4-FFF2-40B4-BE49-F238E27FC236}">
                <a16:creationId xmlns:a16="http://schemas.microsoft.com/office/drawing/2014/main" id="{48BE7AC0-3D46-F50C-D93A-F8272B77EC72}"/>
              </a:ext>
            </a:extLst>
          </p:cNvPr>
          <p:cNvSpPr>
            <a:spLocks noGrp="1"/>
          </p:cNvSpPr>
          <p:nvPr>
            <p:ph type="title"/>
          </p:nvPr>
        </p:nvSpPr>
        <p:spPr/>
        <p:txBody>
          <a:bodyPr/>
          <a:lstStyle/>
          <a:p>
            <a:r>
              <a:rPr lang="en-US"/>
              <a:t>Income Exclusions: </a:t>
            </a:r>
            <a:r>
              <a:rPr lang="en-US">
                <a:solidFill>
                  <a:srgbClr val="F7F7F7"/>
                </a:solidFill>
              </a:rPr>
              <a:t>Lump-Sum and Trust Distributions</a:t>
            </a:r>
          </a:p>
        </p:txBody>
      </p:sp>
      <p:pic>
        <p:nvPicPr>
          <p:cNvPr id="5" name="Graphic 4">
            <a:extLst>
              <a:ext uri="{FF2B5EF4-FFF2-40B4-BE49-F238E27FC236}">
                <a16:creationId xmlns:a16="http://schemas.microsoft.com/office/drawing/2014/main" id="{2B3D9DE9-D279-A15A-3D43-666AE72818B6}"/>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82966" y="1697927"/>
            <a:ext cx="274320" cy="274320"/>
          </a:xfrm>
          <a:prstGeom prst="rect">
            <a:avLst/>
          </a:prstGeom>
        </p:spPr>
      </p:pic>
      <p:pic>
        <p:nvPicPr>
          <p:cNvPr id="6" name="Graphic 5">
            <a:extLst>
              <a:ext uri="{FF2B5EF4-FFF2-40B4-BE49-F238E27FC236}">
                <a16:creationId xmlns:a16="http://schemas.microsoft.com/office/drawing/2014/main" id="{591D3783-5B9D-0537-6EF5-6223089782B5}"/>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82966" y="2940830"/>
            <a:ext cx="274320" cy="274320"/>
          </a:xfrm>
          <a:prstGeom prst="rect">
            <a:avLst/>
          </a:prstGeom>
        </p:spPr>
      </p:pic>
      <p:sp>
        <p:nvSpPr>
          <p:cNvPr id="8" name="TextBox 7">
            <a:extLst>
              <a:ext uri="{FF2B5EF4-FFF2-40B4-BE49-F238E27FC236}">
                <a16:creationId xmlns:a16="http://schemas.microsoft.com/office/drawing/2014/main" id="{0701D84A-BF36-A1E2-E581-3B6340523D7A}"/>
              </a:ext>
            </a:extLst>
          </p:cNvPr>
          <p:cNvSpPr txBox="1"/>
          <p:nvPr/>
        </p:nvSpPr>
        <p:spPr>
          <a:xfrm>
            <a:off x="5485230" y="4335695"/>
            <a:ext cx="6211373" cy="1200329"/>
          </a:xfrm>
          <a:prstGeom prst="rect">
            <a:avLst/>
          </a:prstGeom>
          <a:noFill/>
        </p:spPr>
        <p:txBody>
          <a:bodyPr wrap="square">
            <a:spAutoFit/>
          </a:bodyPr>
          <a:lstStyle/>
          <a:p>
            <a:pPr marL="0" indent="0">
              <a:buNone/>
            </a:pPr>
            <a:r>
              <a:rPr lang="en-US" sz="1800" b="1" kern="100">
                <a:effectLst/>
                <a:latin typeface="Lato" panose="020F0502020204030203" pitchFamily="34" charset="0"/>
                <a:ea typeface="Lato" panose="020F0502020204030203" pitchFamily="34" charset="0"/>
                <a:cs typeface="Lato" panose="020F0502020204030203" pitchFamily="34" charset="0"/>
              </a:rPr>
              <a:t>NOTE:  </a:t>
            </a:r>
            <a:r>
              <a:rPr lang="en-US" sz="1800" kern="100">
                <a:effectLst/>
                <a:latin typeface="Lato" panose="020F0502020204030203" pitchFamily="34" charset="0"/>
                <a:ea typeface="Lato" panose="020F0502020204030203" pitchFamily="34" charset="0"/>
                <a:cs typeface="Lato" panose="020F0502020204030203" pitchFamily="34" charset="0"/>
              </a:rPr>
              <a:t>Owners must count distributions of any income (e.g., interest earned) from a trust as actual income, except for distributions used to pay for the </a:t>
            </a:r>
            <a:r>
              <a:rPr lang="en-US" sz="1800" b="1" kern="100">
                <a:effectLst/>
                <a:latin typeface="Lato" panose="020F0502020204030203" pitchFamily="34" charset="0"/>
                <a:ea typeface="Lato" panose="020F0502020204030203" pitchFamily="34" charset="0"/>
                <a:cs typeface="Lato" panose="020F0502020204030203" pitchFamily="34" charset="0"/>
              </a:rPr>
              <a:t>health or education of a minor</a:t>
            </a:r>
            <a:r>
              <a:rPr lang="en-US" sz="1800" kern="100">
                <a:effectLst/>
                <a:latin typeface="Lato" panose="020F0502020204030203" pitchFamily="34" charset="0"/>
                <a:ea typeface="Lato" panose="020F0502020204030203" pitchFamily="34" charset="0"/>
                <a:cs typeface="Lato" panose="020F0502020204030203" pitchFamily="34" charset="0"/>
              </a:rPr>
              <a:t>.</a:t>
            </a:r>
            <a:endParaRPr lang="en-US" sz="1800">
              <a:latin typeface="Lato" panose="020F0502020204030203" pitchFamily="34" charset="0"/>
              <a:ea typeface="Lato" panose="020F0502020204030203" pitchFamily="34" charset="0"/>
              <a:cs typeface="Lato" panose="020F0502020204030203" pitchFamily="34" charset="0"/>
            </a:endParaRPr>
          </a:p>
        </p:txBody>
      </p:sp>
      <p:grpSp>
        <p:nvGrpSpPr>
          <p:cNvPr id="7" name="Group 6">
            <a:extLst>
              <a:ext uri="{FF2B5EF4-FFF2-40B4-BE49-F238E27FC236}">
                <a16:creationId xmlns:a16="http://schemas.microsoft.com/office/drawing/2014/main" id="{389E3B8A-DBB1-4C9E-AE48-4E7C37F8182C}"/>
              </a:ext>
            </a:extLst>
          </p:cNvPr>
          <p:cNvGrpSpPr/>
          <p:nvPr/>
        </p:nvGrpSpPr>
        <p:grpSpPr>
          <a:xfrm>
            <a:off x="-658651" y="908534"/>
            <a:ext cx="5989457" cy="5989457"/>
            <a:chOff x="6982226" y="830011"/>
            <a:chExt cx="5989457" cy="5989457"/>
          </a:xfrm>
        </p:grpSpPr>
        <p:grpSp>
          <p:nvGrpSpPr>
            <p:cNvPr id="10" name="Graphic 20">
              <a:extLst>
                <a:ext uri="{FF2B5EF4-FFF2-40B4-BE49-F238E27FC236}">
                  <a16:creationId xmlns:a16="http://schemas.microsoft.com/office/drawing/2014/main" id="{3AE76128-38D6-56CF-9A6C-621652D6A171}"/>
                </a:ext>
              </a:extLst>
            </p:cNvPr>
            <p:cNvGrpSpPr/>
            <p:nvPr/>
          </p:nvGrpSpPr>
          <p:grpSpPr>
            <a:xfrm>
              <a:off x="8486717" y="2276726"/>
              <a:ext cx="3199073" cy="3203066"/>
              <a:chOff x="7622839" y="2347516"/>
              <a:chExt cx="3199073" cy="3203066"/>
            </a:xfrm>
            <a:solidFill>
              <a:srgbClr val="000000"/>
            </a:solidFill>
          </p:grpSpPr>
          <p:sp>
            <p:nvSpPr>
              <p:cNvPr id="13" name="Freeform 12">
                <a:extLst>
                  <a:ext uri="{FF2B5EF4-FFF2-40B4-BE49-F238E27FC236}">
                    <a16:creationId xmlns:a16="http://schemas.microsoft.com/office/drawing/2014/main" id="{EB48ED55-8E8D-8BA1-0468-56F1748ADC44}"/>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EDE9F600-CF08-D6C8-414A-883F750D785C}"/>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BAB99788-C443-D97E-02FE-5274179FE9BE}"/>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BBAA8B2-F1C0-B07D-D7D7-E0710FED3DDA}"/>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4D191410-1046-2A3E-9140-D246E6960DE9}"/>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F9EF3A75-D5B7-0118-5CBB-E8B8026EC3BD}"/>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C0D3898B-BD8D-2924-51BD-12E7FE34F61C}"/>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9137C79C-1422-3E02-C52D-09299D7E245A}"/>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77844AA8-5124-B81C-0082-223DA28CDB78}"/>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706E14C7-FF6D-2D31-ADC6-6D5B36C05D50}"/>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C7071734-0F2C-63F1-AA37-95647C63BA50}"/>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605F2086-A211-CDC2-1852-E201718E0F57}"/>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E0087F99-8168-6500-F974-255EE3B469C3}"/>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E025F1FB-5090-F996-1770-F03C67CA7B7D}"/>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A904AB58-F2ED-3091-CBDB-D7D9919A5719}"/>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9F062AED-784B-A206-FD95-9F62DA8A4A7B}"/>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2C385AB4-9BFD-A32C-C57D-470A4924D668}"/>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CADA4C77-F2D6-B5ED-B980-64D6D8A90257}"/>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D5245ABC-DD58-C403-A29C-82C4F36E8DDB}"/>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38A0EB0A-2B2C-86A5-49D5-B59D6231609B}"/>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0D6BB2DD-A877-731C-A193-8BFA4F7BF621}"/>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6B89D78E-D891-89BE-B4A2-2261EEC4D185}"/>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12" name="Graphic 11">
              <a:extLst>
                <a:ext uri="{FF2B5EF4-FFF2-40B4-BE49-F238E27FC236}">
                  <a16:creationId xmlns:a16="http://schemas.microsoft.com/office/drawing/2014/main" id="{2B481256-4BF2-C9F9-1FFC-47FE213D6F53}"/>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3950831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1">
            <a:extLst>
              <a:ext uri="{FF2B5EF4-FFF2-40B4-BE49-F238E27FC236}">
                <a16:creationId xmlns:a16="http://schemas.microsoft.com/office/drawing/2014/main" id="{E52A590E-3C40-08DB-1B8C-AE0C41F400BD}"/>
              </a:ext>
            </a:extLst>
          </p:cNvPr>
          <p:cNvSpPr>
            <a:spLocks noGrp="1"/>
          </p:cNvSpPr>
          <p:nvPr>
            <p:ph idx="1"/>
          </p:nvPr>
        </p:nvSpPr>
        <p:spPr>
          <a:xfrm>
            <a:off x="7224" y="1555230"/>
            <a:ext cx="7697275" cy="3747539"/>
          </a:xfrm>
        </p:spPr>
        <p:txBody>
          <a:bodyPr/>
          <a:lstStyle/>
          <a:p>
            <a:pPr marL="640080" lvl="1" indent="0">
              <a:spcBef>
                <a:spcPts val="0"/>
              </a:spcBef>
              <a:buClr>
                <a:srgbClr val="00AEEF"/>
              </a:buClr>
              <a:buSzPts val="700"/>
              <a:buNone/>
            </a:pPr>
            <a:r>
              <a:rPr lang="en-US">
                <a:solidFill>
                  <a:srgbClr val="000000"/>
                </a:solidFill>
                <a:effectLst/>
                <a:ea typeface="Lato" panose="020F0502020204030203" pitchFamily="34" charset="0"/>
                <a:cs typeface="Lato" panose="020F0502020204030203" pitchFamily="34" charset="0"/>
              </a:rPr>
              <a:t>Family Self Sufficiency Accounts (FSS)</a:t>
            </a:r>
          </a:p>
          <a:p>
            <a:pPr marL="1417320" lvl="2">
              <a:spcBef>
                <a:spcPts val="0"/>
              </a:spcBef>
              <a:buClr>
                <a:schemeClr val="accent1">
                  <a:lumMod val="75000"/>
                </a:schemeClr>
              </a:buClr>
              <a:buSzPct val="100000"/>
            </a:pPr>
            <a:r>
              <a:rPr lang="en-US">
                <a:solidFill>
                  <a:srgbClr val="000000"/>
                </a:solidFill>
                <a:effectLst/>
                <a:ea typeface="Lato" panose="020F0502020204030203" pitchFamily="34" charset="0"/>
                <a:cs typeface="Lato" panose="020F0502020204030203" pitchFamily="34" charset="0"/>
              </a:rPr>
              <a:t>Income earned on amounts placed in a family’s Family Self Sufficiency (FSS) account</a:t>
            </a:r>
          </a:p>
          <a:p>
            <a:pPr marL="641668" lvl="1" indent="0">
              <a:spcBef>
                <a:spcPts val="1200"/>
              </a:spcBef>
              <a:buClr>
                <a:srgbClr val="00AEEF"/>
              </a:buClr>
              <a:buSzPts val="700"/>
              <a:buNone/>
            </a:pPr>
            <a:r>
              <a:rPr lang="en-US">
                <a:solidFill>
                  <a:srgbClr val="000000"/>
                </a:solidFill>
                <a:effectLst/>
                <a:ea typeface="Lato" panose="020F0502020204030203" pitchFamily="34" charset="0"/>
                <a:cs typeface="Lato" panose="020F0502020204030203" pitchFamily="34" charset="0"/>
              </a:rPr>
              <a:t>Live-in Aide, Foster Child, and Foster Adult Income</a:t>
            </a:r>
          </a:p>
          <a:p>
            <a:pPr marL="1440180" lvl="2" indent="-342900">
              <a:lnSpc>
                <a:spcPct val="107000"/>
              </a:lnSpc>
              <a:spcBef>
                <a:spcPts val="0"/>
              </a:spcBef>
              <a:spcAft>
                <a:spcPts val="0"/>
              </a:spcAft>
              <a:buClr>
                <a:schemeClr val="accent1">
                  <a:lumMod val="75000"/>
                </a:schemeClr>
              </a:buClr>
              <a:buSzPct val="100000"/>
            </a:pPr>
            <a:r>
              <a:rPr lang="en-US" kern="100">
                <a:effectLst/>
                <a:ea typeface="Lato" panose="020F0502020204030203" pitchFamily="34" charset="0"/>
                <a:cs typeface="Lato" panose="020F0502020204030203" pitchFamily="34" charset="0"/>
              </a:rPr>
              <a:t>Funds earned by or received on behalf of foster children and adults </a:t>
            </a:r>
          </a:p>
          <a:p>
            <a:pPr marL="1954530" lvl="4" indent="-342900">
              <a:lnSpc>
                <a:spcPct val="107000"/>
              </a:lnSpc>
              <a:spcBef>
                <a:spcPts val="0"/>
              </a:spcBef>
              <a:spcAft>
                <a:spcPts val="0"/>
              </a:spcAft>
              <a:buClr>
                <a:schemeClr val="accent1">
                  <a:lumMod val="75000"/>
                </a:schemeClr>
              </a:buClr>
              <a:buSzPct val="100000"/>
            </a:pPr>
            <a:r>
              <a:rPr lang="en-US" kern="100">
                <a:effectLst/>
                <a:latin typeface="Lato" panose="020F0502020204030203" pitchFamily="34" charset="0"/>
                <a:ea typeface="Lato" panose="020F0502020204030203" pitchFamily="34" charset="0"/>
                <a:cs typeface="Lato" panose="020F0502020204030203" pitchFamily="34" charset="0"/>
              </a:rPr>
              <a:t>Includes state or tribal kinship payments</a:t>
            </a:r>
          </a:p>
          <a:p>
            <a:pPr marL="1440180" lvl="2" indent="-342900">
              <a:spcBef>
                <a:spcPts val="0"/>
              </a:spcBef>
              <a:buClr>
                <a:schemeClr val="accent1">
                  <a:lumMod val="75000"/>
                </a:schemeClr>
              </a:buClr>
              <a:buSzPct val="100000"/>
            </a:pPr>
            <a:r>
              <a:rPr lang="en-US">
                <a:solidFill>
                  <a:srgbClr val="000000"/>
                </a:solidFill>
                <a:effectLst/>
                <a:ea typeface="Lato" panose="020F0502020204030203" pitchFamily="34" charset="0"/>
                <a:cs typeface="Lato" panose="020F0502020204030203" pitchFamily="34" charset="0"/>
              </a:rPr>
              <a:t>Income earned by a live-in aide</a:t>
            </a:r>
          </a:p>
        </p:txBody>
      </p:sp>
      <p:sp>
        <p:nvSpPr>
          <p:cNvPr id="15" name="Rectangle 14">
            <a:extLst>
              <a:ext uri="{FF2B5EF4-FFF2-40B4-BE49-F238E27FC236}">
                <a16:creationId xmlns:a16="http://schemas.microsoft.com/office/drawing/2014/main" id="{FA43F1F0-A539-719A-461C-5FCEFAC7E039}"/>
              </a:ext>
            </a:extLst>
          </p:cNvPr>
          <p:cNvSpPr/>
          <p:nvPr/>
        </p:nvSpPr>
        <p:spPr>
          <a:xfrm>
            <a:off x="663861" y="4585291"/>
            <a:ext cx="6661815" cy="128161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0EB7A60-9DCA-3324-41A7-9D8A6C1D235A}"/>
              </a:ext>
            </a:extLst>
          </p:cNvPr>
          <p:cNvSpPr>
            <a:spLocks noGrp="1"/>
          </p:cNvSpPr>
          <p:nvPr>
            <p:ph type="title"/>
          </p:nvPr>
        </p:nvSpPr>
        <p:spPr/>
        <p:txBody>
          <a:bodyPr/>
          <a:lstStyle/>
          <a:p>
            <a:r>
              <a:rPr lang="en-US"/>
              <a:t>Income Exclusions Continued</a:t>
            </a:r>
          </a:p>
        </p:txBody>
      </p:sp>
      <p:pic>
        <p:nvPicPr>
          <p:cNvPr id="7" name="Graphic 6">
            <a:extLst>
              <a:ext uri="{FF2B5EF4-FFF2-40B4-BE49-F238E27FC236}">
                <a16:creationId xmlns:a16="http://schemas.microsoft.com/office/drawing/2014/main" id="{FEFD486F-C930-EDE5-02E2-EADA36882A4D}"/>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9541" y="1609822"/>
            <a:ext cx="274320" cy="274320"/>
          </a:xfrm>
          <a:prstGeom prst="rect">
            <a:avLst/>
          </a:prstGeom>
        </p:spPr>
      </p:pic>
      <p:pic>
        <p:nvPicPr>
          <p:cNvPr id="8" name="Graphic 7">
            <a:extLst>
              <a:ext uri="{FF2B5EF4-FFF2-40B4-BE49-F238E27FC236}">
                <a16:creationId xmlns:a16="http://schemas.microsoft.com/office/drawing/2014/main" id="{64498C52-2F7E-D35C-701F-859B006BCB93}"/>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9541" y="2813052"/>
            <a:ext cx="274320" cy="274320"/>
          </a:xfrm>
          <a:prstGeom prst="rect">
            <a:avLst/>
          </a:prstGeom>
        </p:spPr>
      </p:pic>
      <p:sp>
        <p:nvSpPr>
          <p:cNvPr id="12" name="TextBox 11">
            <a:extLst>
              <a:ext uri="{FF2B5EF4-FFF2-40B4-BE49-F238E27FC236}">
                <a16:creationId xmlns:a16="http://schemas.microsoft.com/office/drawing/2014/main" id="{9E6AB302-4CCF-8527-3715-FB2C5A076CD0}"/>
              </a:ext>
            </a:extLst>
          </p:cNvPr>
          <p:cNvSpPr txBox="1"/>
          <p:nvPr/>
        </p:nvSpPr>
        <p:spPr>
          <a:xfrm>
            <a:off x="955785" y="4623227"/>
            <a:ext cx="6077965" cy="1200329"/>
          </a:xfrm>
          <a:prstGeom prst="rect">
            <a:avLst/>
          </a:prstGeom>
          <a:noFill/>
        </p:spPr>
        <p:txBody>
          <a:bodyPr wrap="square" lIns="91440" tIns="45720" rIns="91440" bIns="45720" anchor="t">
            <a:spAutoFit/>
          </a:bodyPr>
          <a:lstStyle/>
          <a:p>
            <a:r>
              <a:rPr lang="en-US" b="1" kern="100">
                <a:effectLst/>
                <a:latin typeface="Lato"/>
                <a:ea typeface="Lato"/>
                <a:cs typeface="Lato"/>
              </a:rPr>
              <a:t>NOTE:</a:t>
            </a:r>
            <a:r>
              <a:rPr lang="en-US" b="1" kern="100">
                <a:latin typeface="Lato"/>
                <a:ea typeface="Lato"/>
                <a:cs typeface="Lato"/>
              </a:rPr>
              <a:t> </a:t>
            </a:r>
            <a:r>
              <a:rPr lang="en-US" b="1" kern="100">
                <a:effectLst/>
                <a:latin typeface="Lato"/>
                <a:ea typeface="Lato"/>
                <a:cs typeface="Lato"/>
              </a:rPr>
              <a:t> </a:t>
            </a:r>
            <a:r>
              <a:rPr lang="en-US" kern="100">
                <a:effectLst/>
                <a:latin typeface="Lato"/>
                <a:ea typeface="Lato"/>
                <a:cs typeface="Lato"/>
              </a:rPr>
              <a:t>Foster children and adults are considered members of the household and are considered when determining </a:t>
            </a:r>
            <a:r>
              <a:rPr lang="en-US" kern="100">
                <a:latin typeface="Lato"/>
                <a:ea typeface="Lato"/>
                <a:cs typeface="Lato"/>
              </a:rPr>
              <a:t>family </a:t>
            </a:r>
            <a:r>
              <a:rPr lang="en-US" kern="100">
                <a:effectLst/>
                <a:latin typeface="Lato"/>
                <a:ea typeface="Lato"/>
                <a:cs typeface="Lato"/>
              </a:rPr>
              <a:t>size. However, their income and assets are not included when calculating income.</a:t>
            </a:r>
            <a:r>
              <a:rPr lang="en-US" kern="100">
                <a:latin typeface="Lato"/>
                <a:ea typeface="Lato"/>
                <a:cs typeface="Lato"/>
              </a:rPr>
              <a:t> </a:t>
            </a:r>
            <a:endParaRPr lang="en-US">
              <a:latin typeface="Lato" panose="020F0502020204030203" pitchFamily="34" charset="0"/>
              <a:ea typeface="Lato" panose="020F0502020204030203" pitchFamily="34" charset="0"/>
              <a:cs typeface="Lato" panose="020F0502020204030203" pitchFamily="34" charset="0"/>
            </a:endParaRPr>
          </a:p>
        </p:txBody>
      </p:sp>
      <p:sp>
        <p:nvSpPr>
          <p:cNvPr id="13" name="Rectangle 12">
            <a:extLst>
              <a:ext uri="{FF2B5EF4-FFF2-40B4-BE49-F238E27FC236}">
                <a16:creationId xmlns:a16="http://schemas.microsoft.com/office/drawing/2014/main" id="{DEC6ADB1-B087-8A06-358F-23ED6DB4BAB2}"/>
              </a:ext>
            </a:extLst>
          </p:cNvPr>
          <p:cNvSpPr/>
          <p:nvPr/>
        </p:nvSpPr>
        <p:spPr>
          <a:xfrm>
            <a:off x="8019768" y="1277112"/>
            <a:ext cx="4324631" cy="500176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1B41B8D-DEC3-F38B-A668-96E9410FA56D}"/>
              </a:ext>
            </a:extLst>
          </p:cNvPr>
          <p:cNvGrpSpPr/>
          <p:nvPr/>
        </p:nvGrpSpPr>
        <p:grpSpPr>
          <a:xfrm>
            <a:off x="6982226" y="830011"/>
            <a:ext cx="5989457" cy="5989457"/>
            <a:chOff x="6982226" y="830011"/>
            <a:chExt cx="5989457" cy="5989457"/>
          </a:xfrm>
        </p:grpSpPr>
        <p:grpSp>
          <p:nvGrpSpPr>
            <p:cNvPr id="4" name="Graphic 20">
              <a:extLst>
                <a:ext uri="{FF2B5EF4-FFF2-40B4-BE49-F238E27FC236}">
                  <a16:creationId xmlns:a16="http://schemas.microsoft.com/office/drawing/2014/main" id="{23972037-9CE5-EA1E-9265-76FAD663CA6F}"/>
                </a:ext>
              </a:extLst>
            </p:cNvPr>
            <p:cNvGrpSpPr/>
            <p:nvPr/>
          </p:nvGrpSpPr>
          <p:grpSpPr>
            <a:xfrm>
              <a:off x="8486717" y="2276726"/>
              <a:ext cx="3199073" cy="3203066"/>
              <a:chOff x="7622839" y="2347516"/>
              <a:chExt cx="3199073" cy="3203066"/>
            </a:xfrm>
            <a:solidFill>
              <a:srgbClr val="000000"/>
            </a:solidFill>
          </p:grpSpPr>
          <p:sp>
            <p:nvSpPr>
              <p:cNvPr id="6" name="Freeform 5">
                <a:extLst>
                  <a:ext uri="{FF2B5EF4-FFF2-40B4-BE49-F238E27FC236}">
                    <a16:creationId xmlns:a16="http://schemas.microsoft.com/office/drawing/2014/main" id="{4A8FA0F1-97B5-B60B-5A08-3BEADC61A8B2}"/>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A6C7FCA5-E409-B3DE-C277-54FA270F4189}"/>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EABCC008-CF95-E4FD-9890-5C991205C15C}"/>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B54A2A1F-B12B-A17D-6E25-69F6DDD56AA8}"/>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2EF586E2-BBAC-DE31-B7E9-B45463585C27}"/>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19ADE67A-82EB-56CC-FA4B-7A44970FD955}"/>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1AB034A3-7EFC-ED41-B98D-D436FD5F9CEE}"/>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C314F55D-E9E6-2D69-3280-52A532E4984F}"/>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DDFD9A17-FEB1-7641-579E-C40B14CBF992}"/>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EDE1F88D-EBF0-D50E-D9C4-F0D10544D01E}"/>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C514443C-B467-4978-6766-048A7F901364}"/>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6DEEAC34-AE44-038A-20B8-7000940137C1}"/>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C8DA786B-21D7-E72A-0A79-9F9914F44285}"/>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905C6925-9990-E97C-9CFC-8A863574B228}"/>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FFBFAE6D-CDB3-D48C-0DA8-0C627F13FDFF}"/>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C703C9ED-0FD1-29B3-B02F-2E03E0AF4E11}"/>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6AC32382-8EBE-36B8-7EFA-235EFAEDD77B}"/>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6CB42B27-365F-5213-EC80-0CD30508F775}"/>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24E91A56-906B-82EC-5C93-A500304AC6B7}"/>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8B3F3A68-C83C-8F81-D423-41E450E64926}"/>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BBDC3969-7FA4-B70A-9099-8AFB4FB4E785}"/>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3BECA589-9920-C3DD-3A4B-5E9961F661DE}"/>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5" name="Graphic 4">
              <a:extLst>
                <a:ext uri="{FF2B5EF4-FFF2-40B4-BE49-F238E27FC236}">
                  <a16:creationId xmlns:a16="http://schemas.microsoft.com/office/drawing/2014/main" id="{7CBBE974-E30A-2F65-BDC3-D89D27AAD272}"/>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3940567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6DC1F9B9-CE1A-3E9F-51F0-BBB1DB6E73EF}"/>
              </a:ext>
            </a:extLst>
          </p:cNvPr>
          <p:cNvSpPr>
            <a:spLocks noGrp="1"/>
          </p:cNvSpPr>
          <p:nvPr>
            <p:ph idx="1"/>
          </p:nvPr>
        </p:nvSpPr>
        <p:spPr>
          <a:xfrm>
            <a:off x="5056632" y="1600201"/>
            <a:ext cx="6680443" cy="4020234"/>
          </a:xfrm>
        </p:spPr>
        <p:txBody>
          <a:bodyPr/>
          <a:lstStyle/>
          <a:p>
            <a:pPr marL="0" marR="0" lvl="0" indent="0">
              <a:spcBef>
                <a:spcPts val="0"/>
              </a:spcBef>
              <a:spcAft>
                <a:spcPts val="600"/>
              </a:spcAft>
              <a:buClr>
                <a:srgbClr val="00AEEF"/>
              </a:buClr>
              <a:buSzPts val="700"/>
              <a:buNone/>
            </a:pPr>
            <a:r>
              <a:rPr lang="en-US" sz="2400">
                <a:solidFill>
                  <a:srgbClr val="000000"/>
                </a:solidFill>
                <a:effectLst/>
                <a:ea typeface="Lato" panose="020F0502020204030203" pitchFamily="34" charset="0"/>
                <a:cs typeface="Lato" panose="020F0502020204030203" pitchFamily="34" charset="0"/>
              </a:rPr>
              <a:t>Insurance Payments or Settlements</a:t>
            </a:r>
          </a:p>
          <a:p>
            <a:pPr lvl="1">
              <a:spcBef>
                <a:spcPts val="0"/>
              </a:spcBef>
              <a:buClr>
                <a:schemeClr val="accent1">
                  <a:lumMod val="75000"/>
                </a:schemeClr>
              </a:buClr>
              <a:buSzPct val="100000"/>
            </a:pPr>
            <a:r>
              <a:rPr lang="en-US" sz="2000">
                <a:solidFill>
                  <a:srgbClr val="000000"/>
                </a:solidFill>
                <a:effectLst/>
                <a:ea typeface="Lato" panose="020F0502020204030203" pitchFamily="34" charset="0"/>
                <a:cs typeface="Lato" panose="020F0502020204030203" pitchFamily="34" charset="0"/>
              </a:rPr>
              <a:t>Payments from judgments or settlements </a:t>
            </a:r>
          </a:p>
          <a:p>
            <a:pPr marL="0" marR="0" lvl="0" indent="0">
              <a:spcBef>
                <a:spcPts val="0"/>
              </a:spcBef>
              <a:spcAft>
                <a:spcPts val="600"/>
              </a:spcAft>
              <a:buClr>
                <a:srgbClr val="00AEEF"/>
              </a:buClr>
              <a:buSzPts val="700"/>
              <a:buNone/>
            </a:pPr>
            <a:endParaRPr lang="en-US" sz="2400">
              <a:solidFill>
                <a:srgbClr val="000000"/>
              </a:solidFill>
              <a:effectLst/>
              <a:ea typeface="Lato" panose="020F0502020204030203" pitchFamily="34" charset="0"/>
              <a:cs typeface="Lato" panose="020F0502020204030203" pitchFamily="34" charset="0"/>
            </a:endParaRPr>
          </a:p>
          <a:p>
            <a:pPr marL="0" marR="0" lvl="0" indent="0">
              <a:spcBef>
                <a:spcPts val="0"/>
              </a:spcBef>
              <a:spcAft>
                <a:spcPts val="600"/>
              </a:spcAft>
              <a:buClr>
                <a:srgbClr val="00AEEF"/>
              </a:buClr>
              <a:buSzPts val="700"/>
              <a:buNone/>
            </a:pPr>
            <a:endParaRPr lang="en-US" sz="2400">
              <a:solidFill>
                <a:srgbClr val="000000"/>
              </a:solidFill>
              <a:ea typeface="Lato" panose="020F0502020204030203" pitchFamily="34" charset="0"/>
              <a:cs typeface="Lato" panose="020F0502020204030203" pitchFamily="34" charset="0"/>
            </a:endParaRPr>
          </a:p>
          <a:p>
            <a:pPr marL="0" marR="0" lvl="0" indent="0">
              <a:spcBef>
                <a:spcPts val="1200"/>
              </a:spcBef>
              <a:spcAft>
                <a:spcPts val="600"/>
              </a:spcAft>
              <a:buClr>
                <a:srgbClr val="00AEEF"/>
              </a:buClr>
              <a:buSzPts val="700"/>
              <a:buNone/>
            </a:pPr>
            <a:br>
              <a:rPr lang="en-US" sz="2400">
                <a:solidFill>
                  <a:srgbClr val="000000"/>
                </a:solidFill>
                <a:effectLst/>
                <a:ea typeface="Lato" panose="020F0502020204030203" pitchFamily="34" charset="0"/>
                <a:cs typeface="Lato" panose="020F0502020204030203" pitchFamily="34" charset="0"/>
              </a:rPr>
            </a:br>
            <a:r>
              <a:rPr lang="en-US" sz="2400">
                <a:solidFill>
                  <a:srgbClr val="000000"/>
                </a:solidFill>
                <a:effectLst/>
                <a:ea typeface="Lato" panose="020F0502020204030203" pitchFamily="34" charset="0"/>
                <a:cs typeface="Lato" panose="020F0502020204030203" pitchFamily="34" charset="0"/>
              </a:rPr>
              <a:t>Civil Rights Settlements and Judgments</a:t>
            </a:r>
          </a:p>
          <a:p>
            <a:pPr lvl="1">
              <a:spcBef>
                <a:spcPts val="0"/>
              </a:spcBef>
              <a:buClr>
                <a:schemeClr val="accent1">
                  <a:lumMod val="75000"/>
                </a:schemeClr>
              </a:buClr>
              <a:buSzPct val="100000"/>
            </a:pPr>
            <a:r>
              <a:rPr lang="en-US" sz="2000" kern="100">
                <a:effectLst/>
                <a:ea typeface="Lato" panose="020F0502020204030203" pitchFamily="34" charset="0"/>
                <a:cs typeface="Lato" panose="020F0502020204030203" pitchFamily="34" charset="0"/>
              </a:rPr>
              <a:t>Includes settlements or judgments for back pay</a:t>
            </a:r>
          </a:p>
          <a:p>
            <a:pPr marL="0" marR="0" lvl="0" indent="0">
              <a:spcBef>
                <a:spcPts val="0"/>
              </a:spcBef>
              <a:spcAft>
                <a:spcPts val="600"/>
              </a:spcAft>
              <a:buClr>
                <a:srgbClr val="00AEEF"/>
              </a:buClr>
              <a:buSzPts val="700"/>
              <a:buNone/>
            </a:pPr>
            <a:br>
              <a:rPr lang="en-US" sz="2400">
                <a:solidFill>
                  <a:srgbClr val="000000"/>
                </a:solidFill>
                <a:effectLst/>
                <a:ea typeface="Lato" panose="020F0502020204030203" pitchFamily="34" charset="0"/>
                <a:cs typeface="Lato" panose="020F0502020204030203" pitchFamily="34" charset="0"/>
              </a:rPr>
            </a:br>
            <a:r>
              <a:rPr lang="en-US" sz="2400">
                <a:solidFill>
                  <a:srgbClr val="000000"/>
                </a:solidFill>
                <a:effectLst/>
                <a:ea typeface="Lato" panose="020F0502020204030203" pitchFamily="34" charset="0"/>
                <a:cs typeface="Lato" panose="020F0502020204030203" pitchFamily="34" charset="0"/>
              </a:rPr>
              <a:t>Civil Action Recoveries or Judgments</a:t>
            </a:r>
          </a:p>
          <a:p>
            <a:pPr lvl="1">
              <a:spcBef>
                <a:spcPts val="0"/>
              </a:spcBef>
              <a:buClr>
                <a:schemeClr val="accent1">
                  <a:lumMod val="75000"/>
                </a:schemeClr>
              </a:buClr>
              <a:buSzPct val="100000"/>
            </a:pPr>
            <a:r>
              <a:rPr lang="en-US" sz="2000" kern="100">
                <a:effectLst/>
                <a:ea typeface="Lato" panose="020F0502020204030203" pitchFamily="34" charset="0"/>
                <a:cs typeface="Lato" panose="020F0502020204030203" pitchFamily="34" charset="0"/>
              </a:rPr>
              <a:t>Amounts recovered in a civil action or settlement</a:t>
            </a:r>
            <a:endParaRPr lang="en-US" sz="2000">
              <a:ea typeface="Lato" panose="020F0502020204030203" pitchFamily="34" charset="0"/>
              <a:cs typeface="Lato" panose="020F0502020204030203" pitchFamily="34" charset="0"/>
            </a:endParaRPr>
          </a:p>
        </p:txBody>
      </p:sp>
      <p:sp>
        <p:nvSpPr>
          <p:cNvPr id="9" name="Rectangle 8">
            <a:extLst>
              <a:ext uri="{FF2B5EF4-FFF2-40B4-BE49-F238E27FC236}">
                <a16:creationId xmlns:a16="http://schemas.microsoft.com/office/drawing/2014/main" id="{F296216A-507D-CD59-07A7-4512BC22D7C2}"/>
              </a:ext>
            </a:extLst>
          </p:cNvPr>
          <p:cNvSpPr/>
          <p:nvPr/>
        </p:nvSpPr>
        <p:spPr>
          <a:xfrm>
            <a:off x="4916185" y="2494617"/>
            <a:ext cx="6380191" cy="1056396"/>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F94328C4-4141-4809-69A9-CF4B36C9D39D}"/>
              </a:ext>
            </a:extLst>
          </p:cNvPr>
          <p:cNvSpPr>
            <a:spLocks noGrp="1"/>
          </p:cNvSpPr>
          <p:nvPr>
            <p:ph type="title"/>
          </p:nvPr>
        </p:nvSpPr>
        <p:spPr/>
        <p:txBody>
          <a:bodyPr/>
          <a:lstStyle/>
          <a:p>
            <a:r>
              <a:rPr lang="en-US"/>
              <a:t>Income Exclusions Continued</a:t>
            </a:r>
          </a:p>
        </p:txBody>
      </p:sp>
      <p:sp>
        <p:nvSpPr>
          <p:cNvPr id="8" name="TextBox 7">
            <a:extLst>
              <a:ext uri="{FF2B5EF4-FFF2-40B4-BE49-F238E27FC236}">
                <a16:creationId xmlns:a16="http://schemas.microsoft.com/office/drawing/2014/main" id="{AE07C731-9304-EFD7-B21B-AF95A6AAA268}"/>
              </a:ext>
            </a:extLst>
          </p:cNvPr>
          <p:cNvSpPr txBox="1"/>
          <p:nvPr/>
        </p:nvSpPr>
        <p:spPr>
          <a:xfrm>
            <a:off x="5190504" y="2562857"/>
            <a:ext cx="6105871" cy="923330"/>
          </a:xfrm>
          <a:prstGeom prst="rect">
            <a:avLst/>
          </a:prstGeom>
          <a:noFill/>
        </p:spPr>
        <p:txBody>
          <a:bodyPr wrap="square">
            <a:spAutoFit/>
          </a:bodyPr>
          <a:lstStyle/>
          <a:p>
            <a:pPr marL="0" marR="0" indent="0">
              <a:spcBef>
                <a:spcPts val="0"/>
              </a:spcBef>
              <a:spcAft>
                <a:spcPts val="600"/>
              </a:spcAft>
              <a:buNone/>
            </a:pPr>
            <a:r>
              <a:rPr lang="en-US" sz="1800" b="1">
                <a:solidFill>
                  <a:srgbClr val="000000"/>
                </a:solidFill>
                <a:effectLst/>
                <a:latin typeface="Lato" panose="020F0502020204030203" pitchFamily="34" charset="0"/>
                <a:ea typeface="Lato" panose="020F0502020204030203" pitchFamily="34" charset="0"/>
                <a:cs typeface="Lato" panose="020F0502020204030203" pitchFamily="34" charset="0"/>
              </a:rPr>
              <a:t>NOTE: </a:t>
            </a:r>
            <a:r>
              <a:rPr lang="en-US" sz="1800">
                <a:solidFill>
                  <a:srgbClr val="000000"/>
                </a:solidFill>
                <a:effectLst/>
                <a:latin typeface="Lato" panose="020F0502020204030203" pitchFamily="34" charset="0"/>
                <a:ea typeface="Lato" panose="020F0502020204030203" pitchFamily="34" charset="0"/>
                <a:cs typeface="Lato" panose="020F0502020204030203" pitchFamily="34" charset="0"/>
              </a:rPr>
              <a:t>Periodic insurance payments received at regular intervals for longer than one year </a:t>
            </a:r>
            <a:r>
              <a:rPr lang="en-US" sz="1800" b="1" i="1">
                <a:solidFill>
                  <a:srgbClr val="000000"/>
                </a:solidFill>
                <a:effectLst/>
                <a:latin typeface="Lato" panose="020F0502020204030203" pitchFamily="34" charset="0"/>
                <a:ea typeface="Lato" panose="020F0502020204030203" pitchFamily="34" charset="0"/>
                <a:cs typeface="Lato" panose="020F0502020204030203" pitchFamily="34" charset="0"/>
              </a:rPr>
              <a:t>are not excluded </a:t>
            </a:r>
            <a:r>
              <a:rPr lang="en-US" sz="1800" i="1">
                <a:solidFill>
                  <a:srgbClr val="000000"/>
                </a:solidFill>
                <a:effectLst/>
                <a:latin typeface="Lato" panose="020F0502020204030203" pitchFamily="34" charset="0"/>
                <a:ea typeface="Lato" panose="020F0502020204030203" pitchFamily="34" charset="0"/>
                <a:cs typeface="Lato" panose="020F0502020204030203" pitchFamily="34" charset="0"/>
              </a:rPr>
              <a:t>and</a:t>
            </a:r>
            <a:r>
              <a:rPr lang="en-US" sz="1800">
                <a:solidFill>
                  <a:srgbClr val="000000"/>
                </a:solidFill>
                <a:effectLst/>
                <a:latin typeface="Lato" panose="020F0502020204030203" pitchFamily="34" charset="0"/>
                <a:ea typeface="Lato" panose="020F0502020204030203" pitchFamily="34" charset="0"/>
                <a:cs typeface="Lato" panose="020F0502020204030203" pitchFamily="34" charset="0"/>
              </a:rPr>
              <a:t> must be considered part of a family’s annual income.</a:t>
            </a:r>
          </a:p>
        </p:txBody>
      </p:sp>
      <p:pic>
        <p:nvPicPr>
          <p:cNvPr id="11" name="Graphic 10">
            <a:extLst>
              <a:ext uri="{FF2B5EF4-FFF2-40B4-BE49-F238E27FC236}">
                <a16:creationId xmlns:a16="http://schemas.microsoft.com/office/drawing/2014/main" id="{9C6A5DAE-B9AD-5B06-12CA-D7D5E05E5D18}"/>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82312" y="1678690"/>
            <a:ext cx="274320" cy="274320"/>
          </a:xfrm>
          <a:prstGeom prst="rect">
            <a:avLst/>
          </a:prstGeom>
        </p:spPr>
      </p:pic>
      <p:pic>
        <p:nvPicPr>
          <p:cNvPr id="12" name="Graphic 11">
            <a:extLst>
              <a:ext uri="{FF2B5EF4-FFF2-40B4-BE49-F238E27FC236}">
                <a16:creationId xmlns:a16="http://schemas.microsoft.com/office/drawing/2014/main" id="{C5588D8E-6D44-0033-18BC-D8CB44529140}"/>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79025" y="4803128"/>
            <a:ext cx="274320" cy="274320"/>
          </a:xfrm>
          <a:prstGeom prst="rect">
            <a:avLst/>
          </a:prstGeom>
        </p:spPr>
      </p:pic>
      <p:pic>
        <p:nvPicPr>
          <p:cNvPr id="13" name="Graphic 12">
            <a:extLst>
              <a:ext uri="{FF2B5EF4-FFF2-40B4-BE49-F238E27FC236}">
                <a16:creationId xmlns:a16="http://schemas.microsoft.com/office/drawing/2014/main" id="{E02E1895-57ED-00FB-8809-BD60AB2D2DE9}"/>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79025" y="3701905"/>
            <a:ext cx="274320" cy="274320"/>
          </a:xfrm>
          <a:prstGeom prst="rect">
            <a:avLst/>
          </a:prstGeom>
        </p:spPr>
      </p:pic>
      <p:sp>
        <p:nvSpPr>
          <p:cNvPr id="14" name="Rectangle 13">
            <a:extLst>
              <a:ext uri="{FF2B5EF4-FFF2-40B4-BE49-F238E27FC236}">
                <a16:creationId xmlns:a16="http://schemas.microsoft.com/office/drawing/2014/main" id="{ABBDDCDE-E107-9C7A-7696-374AC64B3F97}"/>
              </a:ext>
            </a:extLst>
          </p:cNvPr>
          <p:cNvSpPr/>
          <p:nvPr/>
        </p:nvSpPr>
        <p:spPr>
          <a:xfrm>
            <a:off x="-16406" y="1619265"/>
            <a:ext cx="4380931" cy="523873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28B6F251-87F3-C422-7671-A5B5EE82C4F9}"/>
              </a:ext>
            </a:extLst>
          </p:cNvPr>
          <p:cNvGrpSpPr/>
          <p:nvPr/>
        </p:nvGrpSpPr>
        <p:grpSpPr>
          <a:xfrm>
            <a:off x="-658651" y="908534"/>
            <a:ext cx="5989457" cy="5989457"/>
            <a:chOff x="6982226" y="830011"/>
            <a:chExt cx="5989457" cy="5989457"/>
          </a:xfrm>
        </p:grpSpPr>
        <p:grpSp>
          <p:nvGrpSpPr>
            <p:cNvPr id="37" name="Graphic 20">
              <a:extLst>
                <a:ext uri="{FF2B5EF4-FFF2-40B4-BE49-F238E27FC236}">
                  <a16:creationId xmlns:a16="http://schemas.microsoft.com/office/drawing/2014/main" id="{031974BE-80C0-C346-94B0-04A475A6248C}"/>
                </a:ext>
              </a:extLst>
            </p:cNvPr>
            <p:cNvGrpSpPr/>
            <p:nvPr/>
          </p:nvGrpSpPr>
          <p:grpSpPr>
            <a:xfrm>
              <a:off x="8486717" y="2276726"/>
              <a:ext cx="3199073" cy="3203066"/>
              <a:chOff x="7622839" y="2347516"/>
              <a:chExt cx="3199073" cy="3203066"/>
            </a:xfrm>
            <a:solidFill>
              <a:srgbClr val="000000"/>
            </a:solidFill>
          </p:grpSpPr>
          <p:sp>
            <p:nvSpPr>
              <p:cNvPr id="39" name="Freeform 38">
                <a:extLst>
                  <a:ext uri="{FF2B5EF4-FFF2-40B4-BE49-F238E27FC236}">
                    <a16:creationId xmlns:a16="http://schemas.microsoft.com/office/drawing/2014/main" id="{3475C7FD-2503-33E7-19C9-B5A68A2A3E8D}"/>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68D57A8-3CC8-FD8D-E4F9-9E0AEB83B688}"/>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33FBC079-2558-842F-263C-982BC40E0621}"/>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D83C43E4-C97E-9912-085C-408BA5698003}"/>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BC188996-9201-DAF7-5170-959938B0BBA4}"/>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7FC26BBA-9CEC-9ADC-84AB-4A6208406BD5}"/>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CC48C021-7D12-0877-4B11-9B98D2CB0078}"/>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8095818D-A927-14A5-12C4-0A09988C9185}"/>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533FF354-5883-D173-7B20-4F12B475EEA4}"/>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5E1A903C-0A88-7215-3C24-0456A5888395}"/>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C58EFBE5-BD04-2F5D-2D55-43CB3FC41647}"/>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EBE46A44-40D0-8731-D9DF-4A730DF05027}"/>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6A3928C3-298F-C280-7013-1BD85B23FB19}"/>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5D5634C3-4B6B-3D98-93CE-6149F17473FA}"/>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F7151CDC-F8A3-F666-A697-DE445FDA7BEC}"/>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6E71A308-1D90-9C1F-F1F5-A9299282C5EA}"/>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1ADE931B-E421-A599-B431-9C84A1553C1E}"/>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1F3FECB7-6AA6-E53C-EEB5-F3C35DF342AC}"/>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66317220-004C-FF01-C8B5-E8BA10F6D81E}"/>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A383F415-B54D-0C13-7EDB-46164F3FDA02}"/>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1FFCEBF9-802C-D0F0-F5B3-5CA717552318}"/>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B5550E19-ABA5-4438-BC36-7D62E0ED0035}"/>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38" name="Graphic 37">
              <a:extLst>
                <a:ext uri="{FF2B5EF4-FFF2-40B4-BE49-F238E27FC236}">
                  <a16:creationId xmlns:a16="http://schemas.microsoft.com/office/drawing/2014/main" id="{7E7E2F84-AF8B-C449-39EC-58F226C3AC36}"/>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36081284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4328C4-4141-4809-69A9-CF4B36C9D39D}"/>
              </a:ext>
            </a:extLst>
          </p:cNvPr>
          <p:cNvSpPr>
            <a:spLocks noGrp="1"/>
          </p:cNvSpPr>
          <p:nvPr>
            <p:ph type="title"/>
          </p:nvPr>
        </p:nvSpPr>
        <p:spPr>
          <a:xfrm>
            <a:off x="7224" y="76301"/>
            <a:ext cx="11897098" cy="710365"/>
          </a:xfrm>
        </p:spPr>
        <p:txBody>
          <a:bodyPr/>
          <a:lstStyle/>
          <a:p>
            <a:r>
              <a:rPr lang="en-US"/>
              <a:t>Income Exclusions: </a:t>
            </a:r>
            <a:r>
              <a:rPr lang="en-US">
                <a:solidFill>
                  <a:srgbClr val="F7F7F7"/>
                </a:solidFill>
              </a:rPr>
              <a:t>Student Earned Income</a:t>
            </a:r>
          </a:p>
        </p:txBody>
      </p:sp>
      <p:sp>
        <p:nvSpPr>
          <p:cNvPr id="14" name="Rectangle 13">
            <a:extLst>
              <a:ext uri="{FF2B5EF4-FFF2-40B4-BE49-F238E27FC236}">
                <a16:creationId xmlns:a16="http://schemas.microsoft.com/office/drawing/2014/main" id="{ABBDDCDE-E107-9C7A-7696-374AC64B3F97}"/>
              </a:ext>
            </a:extLst>
          </p:cNvPr>
          <p:cNvSpPr/>
          <p:nvPr/>
        </p:nvSpPr>
        <p:spPr>
          <a:xfrm>
            <a:off x="-16406" y="1619265"/>
            <a:ext cx="4380931" cy="523873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28B6F251-87F3-C422-7671-A5B5EE82C4F9}"/>
              </a:ext>
            </a:extLst>
          </p:cNvPr>
          <p:cNvGrpSpPr/>
          <p:nvPr/>
        </p:nvGrpSpPr>
        <p:grpSpPr>
          <a:xfrm>
            <a:off x="-658651" y="908534"/>
            <a:ext cx="5989457" cy="5989457"/>
            <a:chOff x="6982226" y="830011"/>
            <a:chExt cx="5989457" cy="5989457"/>
          </a:xfrm>
        </p:grpSpPr>
        <p:grpSp>
          <p:nvGrpSpPr>
            <p:cNvPr id="37" name="Graphic 20">
              <a:extLst>
                <a:ext uri="{FF2B5EF4-FFF2-40B4-BE49-F238E27FC236}">
                  <a16:creationId xmlns:a16="http://schemas.microsoft.com/office/drawing/2014/main" id="{031974BE-80C0-C346-94B0-04A475A6248C}"/>
                </a:ext>
              </a:extLst>
            </p:cNvPr>
            <p:cNvGrpSpPr/>
            <p:nvPr/>
          </p:nvGrpSpPr>
          <p:grpSpPr>
            <a:xfrm>
              <a:off x="8486717" y="2276726"/>
              <a:ext cx="3199073" cy="3203066"/>
              <a:chOff x="7622839" y="2347516"/>
              <a:chExt cx="3199073" cy="3203066"/>
            </a:xfrm>
            <a:solidFill>
              <a:srgbClr val="000000"/>
            </a:solidFill>
          </p:grpSpPr>
          <p:sp>
            <p:nvSpPr>
              <p:cNvPr id="39" name="Freeform 38">
                <a:extLst>
                  <a:ext uri="{FF2B5EF4-FFF2-40B4-BE49-F238E27FC236}">
                    <a16:creationId xmlns:a16="http://schemas.microsoft.com/office/drawing/2014/main" id="{3475C7FD-2503-33E7-19C9-B5A68A2A3E8D}"/>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68D57A8-3CC8-FD8D-E4F9-9E0AEB83B688}"/>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33FBC079-2558-842F-263C-982BC40E0621}"/>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D83C43E4-C97E-9912-085C-408BA5698003}"/>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BC188996-9201-DAF7-5170-959938B0BBA4}"/>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7FC26BBA-9CEC-9ADC-84AB-4A6208406BD5}"/>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CC48C021-7D12-0877-4B11-9B98D2CB0078}"/>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8095818D-A927-14A5-12C4-0A09988C9185}"/>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533FF354-5883-D173-7B20-4F12B475EEA4}"/>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5E1A903C-0A88-7215-3C24-0456A5888395}"/>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C58EFBE5-BD04-2F5D-2D55-43CB3FC41647}"/>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EBE46A44-40D0-8731-D9DF-4A730DF05027}"/>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6A3928C3-298F-C280-7013-1BD85B23FB19}"/>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5D5634C3-4B6B-3D98-93CE-6149F17473FA}"/>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F7151CDC-F8A3-F666-A697-DE445FDA7BEC}"/>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6E71A308-1D90-9C1F-F1F5-A9299282C5EA}"/>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1ADE931B-E421-A599-B431-9C84A1553C1E}"/>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1F3FECB7-6AA6-E53C-EEB5-F3C35DF342AC}"/>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66317220-004C-FF01-C8B5-E8BA10F6D81E}"/>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A383F415-B54D-0C13-7EDB-46164F3FDA02}"/>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1FFCEBF9-802C-D0F0-F5B3-5CA717552318}"/>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B5550E19-ABA5-4438-BC36-7D62E0ED0035}"/>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38" name="Graphic 37">
              <a:extLst>
                <a:ext uri="{FF2B5EF4-FFF2-40B4-BE49-F238E27FC236}">
                  <a16:creationId xmlns:a16="http://schemas.microsoft.com/office/drawing/2014/main" id="{7E7E2F84-AF8B-C449-39EC-58F226C3AC36}"/>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982226" y="830011"/>
              <a:ext cx="5989457" cy="5989457"/>
            </a:xfrm>
            <a:prstGeom prst="rect">
              <a:avLst/>
            </a:prstGeom>
          </p:spPr>
        </p:pic>
      </p:grpSp>
      <p:sp>
        <p:nvSpPr>
          <p:cNvPr id="16" name="TextBox 15">
            <a:extLst>
              <a:ext uri="{FF2B5EF4-FFF2-40B4-BE49-F238E27FC236}">
                <a16:creationId xmlns:a16="http://schemas.microsoft.com/office/drawing/2014/main" id="{87C2709C-06FA-4495-860E-77B94C8738EE}"/>
              </a:ext>
            </a:extLst>
          </p:cNvPr>
          <p:cNvSpPr txBox="1"/>
          <p:nvPr/>
        </p:nvSpPr>
        <p:spPr>
          <a:xfrm>
            <a:off x="5002408" y="1577280"/>
            <a:ext cx="6515100" cy="4929042"/>
          </a:xfrm>
          <a:prstGeom prst="rect">
            <a:avLst/>
          </a:prstGeom>
          <a:noFill/>
        </p:spPr>
        <p:txBody>
          <a:bodyPr wrap="square" lIns="91440" tIns="45720" rIns="91440" bIns="45720" anchor="t">
            <a:spAutoFit/>
          </a:bodyPr>
          <a:lstStyle/>
          <a:p>
            <a:pPr>
              <a:lnSpc>
                <a:spcPct val="90000"/>
              </a:lnSpc>
              <a:spcBef>
                <a:spcPts val="600"/>
              </a:spcBef>
              <a:spcAft>
                <a:spcPts val="600"/>
              </a:spcAft>
            </a:pPr>
            <a:r>
              <a:rPr lang="en-US" sz="2400">
                <a:latin typeface="Lato"/>
                <a:ea typeface="Lato"/>
                <a:cs typeface="Lato"/>
              </a:rPr>
              <a:t>Earned Income of Dependent Full-Time </a:t>
            </a:r>
            <a:r>
              <a:rPr lang="en-US" sz="2400">
                <a:solidFill>
                  <a:schemeClr val="bg1">
                    <a:lumMod val="10000"/>
                  </a:schemeClr>
                </a:solidFill>
                <a:latin typeface="Lato"/>
                <a:ea typeface="Lato"/>
                <a:cs typeface="Lato"/>
              </a:rPr>
              <a:t>S</a:t>
            </a:r>
            <a:r>
              <a:rPr lang="en-US" sz="2400">
                <a:latin typeface="Lato"/>
                <a:ea typeface="Lato"/>
                <a:cs typeface="Lato"/>
              </a:rPr>
              <a:t>tudents</a:t>
            </a:r>
          </a:p>
          <a:p>
            <a:pPr>
              <a:lnSpc>
                <a:spcPct val="90000"/>
              </a:lnSpc>
              <a:spcBef>
                <a:spcPts val="600"/>
              </a:spcBef>
              <a:spcAft>
                <a:spcPts val="600"/>
              </a:spcAft>
            </a:pPr>
            <a:r>
              <a:rPr lang="en-US" sz="2000">
                <a:latin typeface="Lato"/>
                <a:ea typeface="Lato"/>
                <a:cs typeface="Lato"/>
              </a:rPr>
              <a:t>Earned income of dependent full-time students in excess of the amount of the deduction for a dependent is excluded from annual income. </a:t>
            </a:r>
            <a:endParaRPr lang="en-US" sz="2000">
              <a:latin typeface="Lato" panose="020F0502020204030203" pitchFamily="34" charset="77"/>
              <a:ea typeface="Lato"/>
              <a:cs typeface="Lato"/>
            </a:endParaRPr>
          </a:p>
          <a:p>
            <a:pPr marL="640080" indent="-164465">
              <a:lnSpc>
                <a:spcPct val="90000"/>
              </a:lnSpc>
              <a:spcBef>
                <a:spcPts val="300"/>
              </a:spcBef>
              <a:buClr>
                <a:schemeClr val="accent1">
                  <a:lumMod val="75000"/>
                </a:schemeClr>
              </a:buClr>
              <a:buFont typeface="Wingdings" pitchFamily="2" charset="2"/>
              <a:buChar char="§"/>
            </a:pPr>
            <a:r>
              <a:rPr lang="en-US">
                <a:latin typeface="Lato"/>
                <a:ea typeface="Lato"/>
                <a:cs typeface="Lato"/>
              </a:rPr>
              <a:t>Full-time students must be dependent family members. </a:t>
            </a:r>
          </a:p>
          <a:p>
            <a:pPr marL="640080" indent="-164465">
              <a:lnSpc>
                <a:spcPct val="90000"/>
              </a:lnSpc>
              <a:spcBef>
                <a:spcPts val="600"/>
              </a:spcBef>
              <a:spcAft>
                <a:spcPts val="600"/>
              </a:spcAft>
              <a:buClr>
                <a:srgbClr val="246D9C"/>
              </a:buClr>
              <a:buFont typeface="Wingdings" pitchFamily="2" charset="2"/>
              <a:buChar char="§"/>
            </a:pPr>
            <a:r>
              <a:rPr lang="en-US">
                <a:latin typeface="Lato"/>
                <a:ea typeface="Lato"/>
                <a:cs typeface="Lato"/>
              </a:rPr>
              <a:t>This exclusion does not apply to the head of household, spouse, or co-head. </a:t>
            </a:r>
            <a:endParaRPr lang="en-US" sz="2000">
              <a:latin typeface="Lato" panose="020F0502020204030203" pitchFamily="34" charset="77"/>
              <a:ea typeface="Lato" panose="020F0502020204030203" pitchFamily="34" charset="77"/>
              <a:cs typeface="Lato" panose="020F0502020204030203" pitchFamily="34" charset="77"/>
            </a:endParaRPr>
          </a:p>
          <a:p>
            <a:pPr>
              <a:lnSpc>
                <a:spcPct val="90000"/>
              </a:lnSpc>
              <a:spcBef>
                <a:spcPts val="600"/>
              </a:spcBef>
              <a:spcAft>
                <a:spcPts val="600"/>
              </a:spcAft>
            </a:pPr>
            <a:r>
              <a:rPr lang="en-US" sz="2000">
                <a:latin typeface="Lato"/>
                <a:ea typeface="Lato"/>
                <a:cs typeface="Lato"/>
              </a:rPr>
              <a:t>The first $480 of the income earned by dependent full-time students will be included in the family’s calculation of annual income. The dependent deduction will be adjusted annually in accordance with the CPI–W. </a:t>
            </a:r>
            <a:endParaRPr lang="en-US" sz="2000">
              <a:latin typeface="Lato" panose="020F0502020204030203" pitchFamily="34" charset="77"/>
              <a:ea typeface="Lato"/>
              <a:cs typeface="Lato"/>
            </a:endParaRPr>
          </a:p>
          <a:p>
            <a:pPr>
              <a:lnSpc>
                <a:spcPct val="90000"/>
              </a:lnSpc>
              <a:spcBef>
                <a:spcPts val="600"/>
              </a:spcBef>
              <a:spcAft>
                <a:spcPts val="600"/>
              </a:spcAft>
            </a:pPr>
            <a:r>
              <a:rPr lang="en-US" sz="2000">
                <a:latin typeface="Lato"/>
                <a:ea typeface="Lato"/>
                <a:cs typeface="Lato"/>
              </a:rPr>
              <a:t>NOTE: Full-time dependent students are eligible to receive </a:t>
            </a:r>
            <a:r>
              <a:rPr lang="en-US" sz="2000" i="1">
                <a:latin typeface="Lato"/>
                <a:ea typeface="Lato"/>
                <a:cs typeface="Lato"/>
              </a:rPr>
              <a:t>both</a:t>
            </a:r>
            <a:r>
              <a:rPr lang="en-US" sz="2000">
                <a:latin typeface="Lato"/>
                <a:ea typeface="Lato"/>
                <a:cs typeface="Lato"/>
              </a:rPr>
              <a:t> the dependent deduction and the full-time student income exclusion.</a:t>
            </a:r>
          </a:p>
        </p:txBody>
      </p:sp>
      <p:pic>
        <p:nvPicPr>
          <p:cNvPr id="5" name="Graphic 4">
            <a:extLst>
              <a:ext uri="{FF2B5EF4-FFF2-40B4-BE49-F238E27FC236}">
                <a16:creationId xmlns:a16="http://schemas.microsoft.com/office/drawing/2014/main" id="{3A2BA586-48F9-B429-B4EA-9817062914D7}"/>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779025" y="1639355"/>
            <a:ext cx="274320" cy="274320"/>
          </a:xfrm>
          <a:prstGeom prst="rect">
            <a:avLst/>
          </a:prstGeom>
        </p:spPr>
      </p:pic>
      <p:pic>
        <p:nvPicPr>
          <p:cNvPr id="6" name="Graphic 5">
            <a:extLst>
              <a:ext uri="{FF2B5EF4-FFF2-40B4-BE49-F238E27FC236}">
                <a16:creationId xmlns:a16="http://schemas.microsoft.com/office/drawing/2014/main" id="{56501E5A-68D3-BD96-7F85-BAFB11DD59DC}"/>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779025" y="4323325"/>
            <a:ext cx="274320" cy="274320"/>
          </a:xfrm>
          <a:prstGeom prst="rect">
            <a:avLst/>
          </a:prstGeom>
        </p:spPr>
      </p:pic>
      <p:pic>
        <p:nvPicPr>
          <p:cNvPr id="8" name="Graphic 7">
            <a:extLst>
              <a:ext uri="{FF2B5EF4-FFF2-40B4-BE49-F238E27FC236}">
                <a16:creationId xmlns:a16="http://schemas.microsoft.com/office/drawing/2014/main" id="{4258CB5D-9A2C-5E1D-3756-AC6EDE59DC7B}"/>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779025" y="5590848"/>
            <a:ext cx="274320" cy="274320"/>
          </a:xfrm>
          <a:prstGeom prst="rect">
            <a:avLst/>
          </a:prstGeom>
        </p:spPr>
      </p:pic>
    </p:spTree>
    <p:extLst>
      <p:ext uri="{BB962C8B-B14F-4D97-AF65-F5344CB8AC3E}">
        <p14:creationId xmlns:p14="http://schemas.microsoft.com/office/powerpoint/2010/main" val="2134705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112A685-FAC6-5A45-983E-DB3ED4CA4123}"/>
              </a:ext>
            </a:extLst>
          </p:cNvPr>
          <p:cNvSpPr>
            <a:spLocks noGrp="1"/>
          </p:cNvSpPr>
          <p:nvPr>
            <p:ph idx="1"/>
          </p:nvPr>
        </p:nvSpPr>
        <p:spPr>
          <a:xfrm>
            <a:off x="91440" y="1554480"/>
            <a:ext cx="7420040" cy="5332411"/>
          </a:xfrm>
        </p:spPr>
        <p:txBody>
          <a:bodyPr lIns="91440" tIns="45720" rIns="91440" bIns="45720" anchor="t"/>
          <a:lstStyle/>
          <a:p>
            <a:pPr marL="640080" marR="0" lvl="0" indent="0">
              <a:spcBef>
                <a:spcPts val="0"/>
              </a:spcBef>
              <a:spcAft>
                <a:spcPts val="600"/>
              </a:spcAft>
              <a:buClr>
                <a:srgbClr val="00AEEF"/>
              </a:buClr>
              <a:buSzPts val="700"/>
              <a:buNone/>
            </a:pPr>
            <a:r>
              <a:rPr lang="en-US" sz="2000">
                <a:solidFill>
                  <a:srgbClr val="000000"/>
                </a:solidFill>
                <a:effectLst/>
                <a:latin typeface="Lato"/>
                <a:ea typeface="Lato"/>
                <a:cs typeface="Lato"/>
              </a:rPr>
              <a:t>Adoption Assistance Payments</a:t>
            </a:r>
          </a:p>
          <a:p>
            <a:pPr marL="1440180" lvl="1" indent="-342900">
              <a:spcBef>
                <a:spcPts val="0"/>
              </a:spcBef>
              <a:buClr>
                <a:schemeClr val="accent1">
                  <a:lumMod val="75000"/>
                </a:schemeClr>
              </a:buClr>
              <a:buSzPct val="100000"/>
            </a:pPr>
            <a:r>
              <a:rPr lang="en-US" sz="1800">
                <a:solidFill>
                  <a:srgbClr val="000000"/>
                </a:solidFill>
                <a:effectLst/>
                <a:latin typeface="Lato"/>
                <a:ea typeface="Lato"/>
                <a:cs typeface="Lato"/>
              </a:rPr>
              <a:t>Payments in excess of $480 per dependent, </a:t>
            </a:r>
            <a:r>
              <a:rPr lang="en-US" sz="1800">
                <a:effectLst/>
                <a:latin typeface="Lato"/>
                <a:ea typeface="Lato"/>
                <a:cs typeface="Lato"/>
              </a:rPr>
              <a:t>to be </a:t>
            </a:r>
            <a:r>
              <a:rPr lang="en-US" sz="1800">
                <a:solidFill>
                  <a:srgbClr val="000000"/>
                </a:solidFill>
                <a:effectLst/>
                <a:latin typeface="Lato"/>
                <a:ea typeface="Lato"/>
                <a:cs typeface="Lato"/>
              </a:rPr>
              <a:t>adjusted for inflation</a:t>
            </a:r>
          </a:p>
          <a:p>
            <a:pPr marL="640080" marR="0" lvl="0" indent="0">
              <a:spcBef>
                <a:spcPts val="1200"/>
              </a:spcBef>
              <a:spcAft>
                <a:spcPts val="600"/>
              </a:spcAft>
              <a:buClr>
                <a:srgbClr val="00AEEF"/>
              </a:buClr>
              <a:buSzPts val="700"/>
              <a:buNone/>
            </a:pPr>
            <a:r>
              <a:rPr lang="en-US" sz="2000">
                <a:solidFill>
                  <a:srgbClr val="000000"/>
                </a:solidFill>
                <a:effectLst/>
                <a:latin typeface="Lato"/>
                <a:ea typeface="Lato"/>
                <a:cs typeface="Lato"/>
              </a:rPr>
              <a:t>Veterans Regular Aid and Attendance </a:t>
            </a:r>
            <a:r>
              <a:rPr lang="en-US" sz="2000">
                <a:effectLst/>
                <a:latin typeface="Lato"/>
                <a:ea typeface="Lato"/>
                <a:cs typeface="Lato"/>
              </a:rPr>
              <a:t>Payments</a:t>
            </a:r>
          </a:p>
          <a:p>
            <a:pPr marL="1440180" lvl="1" indent="-342900">
              <a:spcBef>
                <a:spcPts val="0"/>
              </a:spcBef>
              <a:buClr>
                <a:schemeClr val="accent1">
                  <a:lumMod val="75000"/>
                </a:schemeClr>
              </a:buClr>
              <a:buSzPct val="100000"/>
            </a:pPr>
            <a:r>
              <a:rPr lang="en-US" sz="1800" kern="100">
                <a:effectLst/>
                <a:latin typeface="Lato"/>
                <a:ea typeface="Lato"/>
                <a:cs typeface="Lato"/>
              </a:rPr>
              <a:t>Payments to veterans who served during periods of war</a:t>
            </a:r>
          </a:p>
          <a:p>
            <a:pPr marL="1440180" lvl="1" indent="-342900">
              <a:spcBef>
                <a:spcPts val="0"/>
              </a:spcBef>
              <a:buClr>
                <a:schemeClr val="accent1">
                  <a:lumMod val="75000"/>
                </a:schemeClr>
              </a:buClr>
              <a:buSzPct val="100000"/>
            </a:pPr>
            <a:endParaRPr lang="en-US" sz="2000">
              <a:solidFill>
                <a:srgbClr val="000000"/>
              </a:solidFill>
              <a:effectLst/>
              <a:ea typeface="Lato" panose="020F0502020204030203" pitchFamily="34" charset="0"/>
              <a:cs typeface="Lato" panose="020F0502020204030203" pitchFamily="34" charset="0"/>
            </a:endParaRPr>
          </a:p>
          <a:p>
            <a:pPr marL="640080" marR="0" lvl="0" indent="0">
              <a:spcBef>
                <a:spcPts val="0"/>
              </a:spcBef>
              <a:spcAft>
                <a:spcPts val="600"/>
              </a:spcAft>
              <a:buClr>
                <a:srgbClr val="00AEEF"/>
              </a:buClr>
              <a:buSzPts val="700"/>
              <a:buNone/>
            </a:pPr>
            <a:endParaRPr lang="en-US" sz="2000">
              <a:solidFill>
                <a:srgbClr val="000000"/>
              </a:solidFill>
              <a:ea typeface="Lato" panose="020F0502020204030203" pitchFamily="34" charset="0"/>
              <a:cs typeface="Lato" panose="020F0502020204030203" pitchFamily="34" charset="0"/>
            </a:endParaRPr>
          </a:p>
          <a:p>
            <a:pPr marL="640080" marR="0" lvl="0" indent="0">
              <a:spcBef>
                <a:spcPts val="0"/>
              </a:spcBef>
              <a:spcAft>
                <a:spcPts val="600"/>
              </a:spcAft>
              <a:buClr>
                <a:srgbClr val="00AEEF"/>
              </a:buClr>
              <a:buSzPts val="700"/>
              <a:buNone/>
            </a:pPr>
            <a:endParaRPr lang="en-US" sz="2000">
              <a:solidFill>
                <a:srgbClr val="000000"/>
              </a:solidFill>
              <a:effectLst/>
              <a:ea typeface="Lato" panose="020F0502020204030203" pitchFamily="34" charset="0"/>
              <a:cs typeface="Lato" panose="020F0502020204030203" pitchFamily="34" charset="0"/>
            </a:endParaRPr>
          </a:p>
          <a:p>
            <a:pPr marL="640080" marR="0" lvl="0" indent="0">
              <a:spcBef>
                <a:spcPts val="1200"/>
              </a:spcBef>
              <a:spcAft>
                <a:spcPts val="600"/>
              </a:spcAft>
              <a:buClr>
                <a:srgbClr val="00AEEF"/>
              </a:buClr>
              <a:buSzPts val="700"/>
              <a:buNone/>
            </a:pPr>
            <a:r>
              <a:rPr lang="en-US" sz="2000">
                <a:solidFill>
                  <a:srgbClr val="000000"/>
                </a:solidFill>
                <a:effectLst/>
                <a:latin typeface="Lato"/>
                <a:ea typeface="Lato"/>
                <a:cs typeface="Lato"/>
              </a:rPr>
              <a:t>Home-Based Care Payments</a:t>
            </a:r>
          </a:p>
          <a:p>
            <a:pPr marL="1440180" lvl="1" indent="-342900">
              <a:buClr>
                <a:schemeClr val="accent1">
                  <a:lumMod val="75000"/>
                </a:schemeClr>
              </a:buClr>
              <a:buSzPct val="100000"/>
            </a:pPr>
            <a:r>
              <a:rPr lang="en-US" sz="1800" kern="100">
                <a:effectLst/>
                <a:latin typeface="Lato"/>
                <a:ea typeface="Lato"/>
                <a:cs typeface="Lato"/>
              </a:rPr>
              <a:t>Payments authorized by a Federal or state agency to a family member with a disability</a:t>
            </a:r>
            <a:endParaRPr lang="en-US" sz="1800">
              <a:ea typeface="Lato" panose="020F0502020204030203" pitchFamily="34" charset="0"/>
              <a:cs typeface="Lato" panose="020F0502020204030203" pitchFamily="34" charset="0"/>
            </a:endParaRPr>
          </a:p>
        </p:txBody>
      </p:sp>
      <p:sp>
        <p:nvSpPr>
          <p:cNvPr id="6" name="Rectangle 5">
            <a:extLst>
              <a:ext uri="{FF2B5EF4-FFF2-40B4-BE49-F238E27FC236}">
                <a16:creationId xmlns:a16="http://schemas.microsoft.com/office/drawing/2014/main" id="{1F6EE4B2-9CBD-DE0A-070F-2FE92EC9180B}"/>
              </a:ext>
            </a:extLst>
          </p:cNvPr>
          <p:cNvSpPr/>
          <p:nvPr/>
        </p:nvSpPr>
        <p:spPr>
          <a:xfrm>
            <a:off x="1304058" y="3443933"/>
            <a:ext cx="6093029" cy="92333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DD668191-FAA5-1AAF-A331-08A4D6BF12E9}"/>
              </a:ext>
            </a:extLst>
          </p:cNvPr>
          <p:cNvSpPr>
            <a:spLocks noGrp="1"/>
          </p:cNvSpPr>
          <p:nvPr>
            <p:ph type="title"/>
          </p:nvPr>
        </p:nvSpPr>
        <p:spPr/>
        <p:txBody>
          <a:bodyPr/>
          <a:lstStyle/>
          <a:p>
            <a:r>
              <a:rPr lang="en-US"/>
              <a:t>Income Exclusions Continued</a:t>
            </a:r>
          </a:p>
        </p:txBody>
      </p:sp>
      <p:sp>
        <p:nvSpPr>
          <p:cNvPr id="5" name="TextBox 4">
            <a:extLst>
              <a:ext uri="{FF2B5EF4-FFF2-40B4-BE49-F238E27FC236}">
                <a16:creationId xmlns:a16="http://schemas.microsoft.com/office/drawing/2014/main" id="{87C0BCDF-76C7-3A17-0788-EF17772C8B97}"/>
              </a:ext>
            </a:extLst>
          </p:cNvPr>
          <p:cNvSpPr txBox="1"/>
          <p:nvPr/>
        </p:nvSpPr>
        <p:spPr>
          <a:xfrm>
            <a:off x="1535993" y="3485483"/>
            <a:ext cx="5629157" cy="840230"/>
          </a:xfrm>
          <a:prstGeom prst="rect">
            <a:avLst/>
          </a:prstGeom>
          <a:noFill/>
        </p:spPr>
        <p:txBody>
          <a:bodyPr wrap="square" lIns="91440" tIns="45720" rIns="91440" bIns="45720" anchor="t">
            <a:spAutoFit/>
          </a:bodyPr>
          <a:lstStyle/>
          <a:p>
            <a:pPr marL="0" marR="0" indent="0">
              <a:lnSpc>
                <a:spcPct val="90000"/>
              </a:lnSpc>
              <a:spcBef>
                <a:spcPts val="0"/>
              </a:spcBef>
              <a:spcAft>
                <a:spcPts val="600"/>
              </a:spcAft>
              <a:buNone/>
            </a:pPr>
            <a:r>
              <a:rPr lang="en-US" sz="1800" b="1">
                <a:solidFill>
                  <a:srgbClr val="000000"/>
                </a:solidFill>
                <a:effectLst/>
                <a:latin typeface="Lato"/>
                <a:ea typeface="Lato"/>
                <a:cs typeface="Lato"/>
              </a:rPr>
              <a:t>NOTE: </a:t>
            </a:r>
            <a:r>
              <a:rPr lang="en-US" sz="1800">
                <a:solidFill>
                  <a:srgbClr val="000000"/>
                </a:solidFill>
                <a:effectLst/>
                <a:latin typeface="Lato"/>
                <a:ea typeface="Lato"/>
                <a:cs typeface="Lato"/>
              </a:rPr>
              <a:t>Payments from other VA programs, including Veterans Pension and Survivors Pension, must be included in a family’s annual income determination</a:t>
            </a:r>
            <a:r>
              <a:rPr lang="en-US">
                <a:solidFill>
                  <a:srgbClr val="000000"/>
                </a:solidFill>
                <a:latin typeface="Lato"/>
                <a:ea typeface="Lato"/>
                <a:cs typeface="Lato"/>
              </a:rPr>
              <a:t>.</a:t>
            </a:r>
            <a:endParaRPr lang="en-US"/>
          </a:p>
        </p:txBody>
      </p:sp>
      <p:sp>
        <p:nvSpPr>
          <p:cNvPr id="8" name="Rectangle 7">
            <a:extLst>
              <a:ext uri="{FF2B5EF4-FFF2-40B4-BE49-F238E27FC236}">
                <a16:creationId xmlns:a16="http://schemas.microsoft.com/office/drawing/2014/main" id="{371C9FFB-290D-0606-5244-6DF887797DBE}"/>
              </a:ext>
            </a:extLst>
          </p:cNvPr>
          <p:cNvSpPr/>
          <p:nvPr/>
        </p:nvSpPr>
        <p:spPr>
          <a:xfrm>
            <a:off x="8019768" y="1277112"/>
            <a:ext cx="4324631" cy="500176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0869B4A2-901F-FDD4-112D-887932396038}"/>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3772" y="1582685"/>
            <a:ext cx="274320" cy="274320"/>
          </a:xfrm>
          <a:prstGeom prst="rect">
            <a:avLst/>
          </a:prstGeom>
        </p:spPr>
      </p:pic>
      <p:pic>
        <p:nvPicPr>
          <p:cNvPr id="11" name="Graphic 10">
            <a:extLst>
              <a:ext uri="{FF2B5EF4-FFF2-40B4-BE49-F238E27FC236}">
                <a16:creationId xmlns:a16="http://schemas.microsoft.com/office/drawing/2014/main" id="{B20359A3-13A9-C974-72FC-F542A0D8E141}"/>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3772" y="4540585"/>
            <a:ext cx="274320" cy="274320"/>
          </a:xfrm>
          <a:prstGeom prst="rect">
            <a:avLst/>
          </a:prstGeom>
        </p:spPr>
      </p:pic>
      <p:pic>
        <p:nvPicPr>
          <p:cNvPr id="12" name="Graphic 11">
            <a:extLst>
              <a:ext uri="{FF2B5EF4-FFF2-40B4-BE49-F238E27FC236}">
                <a16:creationId xmlns:a16="http://schemas.microsoft.com/office/drawing/2014/main" id="{8CEF4C49-3656-170A-28AE-071B1E2B2571}"/>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3772" y="2664200"/>
            <a:ext cx="274320" cy="274320"/>
          </a:xfrm>
          <a:prstGeom prst="rect">
            <a:avLst/>
          </a:prstGeom>
        </p:spPr>
      </p:pic>
      <p:grpSp>
        <p:nvGrpSpPr>
          <p:cNvPr id="4" name="Group 3">
            <a:extLst>
              <a:ext uri="{FF2B5EF4-FFF2-40B4-BE49-F238E27FC236}">
                <a16:creationId xmlns:a16="http://schemas.microsoft.com/office/drawing/2014/main" id="{2921134C-A4F1-3F9B-BCF1-35CB62FEC02E}"/>
              </a:ext>
            </a:extLst>
          </p:cNvPr>
          <p:cNvGrpSpPr/>
          <p:nvPr/>
        </p:nvGrpSpPr>
        <p:grpSpPr>
          <a:xfrm>
            <a:off x="7079510" y="781023"/>
            <a:ext cx="5989457" cy="5989457"/>
            <a:chOff x="6982226" y="830011"/>
            <a:chExt cx="5989457" cy="5989457"/>
          </a:xfrm>
        </p:grpSpPr>
        <p:grpSp>
          <p:nvGrpSpPr>
            <p:cNvPr id="7" name="Graphic 20">
              <a:extLst>
                <a:ext uri="{FF2B5EF4-FFF2-40B4-BE49-F238E27FC236}">
                  <a16:creationId xmlns:a16="http://schemas.microsoft.com/office/drawing/2014/main" id="{2B21F2D6-52EF-B463-41A6-F8E87734A0CA}"/>
                </a:ext>
              </a:extLst>
            </p:cNvPr>
            <p:cNvGrpSpPr/>
            <p:nvPr/>
          </p:nvGrpSpPr>
          <p:grpSpPr>
            <a:xfrm>
              <a:off x="8486717" y="2276726"/>
              <a:ext cx="3199073" cy="3203066"/>
              <a:chOff x="7622839" y="2347516"/>
              <a:chExt cx="3199073" cy="3203066"/>
            </a:xfrm>
            <a:solidFill>
              <a:srgbClr val="000000"/>
            </a:solidFill>
          </p:grpSpPr>
          <p:sp>
            <p:nvSpPr>
              <p:cNvPr id="14" name="Freeform 13">
                <a:extLst>
                  <a:ext uri="{FF2B5EF4-FFF2-40B4-BE49-F238E27FC236}">
                    <a16:creationId xmlns:a16="http://schemas.microsoft.com/office/drawing/2014/main" id="{7F882532-BCE7-3F0E-395A-2F232948DA32}"/>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7BC7C026-CEC4-663D-EAE2-9BFA7D7357A4}"/>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59C8BE7B-3A9B-B9EC-0F7E-74026B9EB586}"/>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F2D4AA07-6A7E-89B2-6A39-D070D1D31ABF}"/>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EFFDDFB7-C26F-62CE-8730-36EF27FCF6B8}"/>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339399F1-4D30-D77E-4056-9B932BFA8466}"/>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4A3C3D15-DCF5-6473-14E6-F0D0B0773BE2}"/>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C96C44F4-77D4-D0B0-B86C-5711BC6ADE0C}"/>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FD43A0A8-069B-AA78-DD0B-223D136BBD60}"/>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85E50CCE-046F-07A4-DFC5-FE7D4162BC8F}"/>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67B8FF0B-5985-77A5-A4F5-09024E332DEF}"/>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B1FC33EF-E472-174C-0139-38F083C47D8A}"/>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F4569C75-29E3-60B3-9977-DE77901577D0}"/>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7C891180-052F-8B1E-C64A-5D7A0D56A802}"/>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0E7D8C03-9D3A-ACBC-17DB-84064D48721F}"/>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5F9BF525-8340-C92A-0094-5CA09063824B}"/>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48AD1A4D-E00D-5809-5149-A7DB45DA510B}"/>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3DC5B5F6-A156-E4FA-1B7A-12449C41F700}"/>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66AD4174-8772-6332-8C8D-AAFCA56891E0}"/>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CFA492A8-78D1-18C8-EF29-305517F9AE6B}"/>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FB8246BF-59DD-5DA7-7ABE-F68152D1335B}"/>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9D5873C3-EDEB-016B-1FCD-D320A9B2E87E}"/>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1340A31D-01D9-0E0C-9509-6EA59A4388E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27619000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hidden="1">
            <a:extLst>
              <a:ext uri="{FF2B5EF4-FFF2-40B4-BE49-F238E27FC236}">
                <a16:creationId xmlns:a16="http://schemas.microsoft.com/office/drawing/2014/main" id="{26B477D3-98FF-83C4-89D0-58E718046354}"/>
              </a:ext>
            </a:extLst>
          </p:cNvPr>
          <p:cNvSpPr>
            <a:spLocks noGrp="1"/>
          </p:cNvSpPr>
          <p:nvPr>
            <p:ph idx="1"/>
          </p:nvPr>
        </p:nvSpPr>
        <p:spPr>
          <a:xfrm>
            <a:off x="389529" y="1124712"/>
            <a:ext cx="11412940" cy="5332411"/>
          </a:xfrm>
        </p:spPr>
        <p:txBody>
          <a:bodyPr/>
          <a:lstStyle/>
          <a:p>
            <a:pPr lvl="0"/>
            <a:r>
              <a:rPr lang="en-US"/>
              <a:t>Loan Proceeds</a:t>
            </a:r>
          </a:p>
          <a:p>
            <a:pPr lvl="0"/>
            <a:r>
              <a:rPr lang="en-US"/>
              <a:t>Certain Payments Received by Tribal Members</a:t>
            </a:r>
          </a:p>
          <a:p>
            <a:r>
              <a:rPr lang="en-US"/>
              <a:t>Payments received by Tribal Members from claims of mismanagement of assets held in trust by the United States.</a:t>
            </a:r>
          </a:p>
          <a:p>
            <a:r>
              <a:rPr lang="en-US"/>
              <a:t>Applies only if payments are also excluded from a family’s gross income as in the following: </a:t>
            </a:r>
          </a:p>
          <a:p>
            <a:r>
              <a:rPr lang="en-US"/>
              <a:t>Cobell Settlements </a:t>
            </a:r>
          </a:p>
          <a:p>
            <a:r>
              <a:rPr lang="en-US"/>
              <a:t>Tribal Trust Settlements </a:t>
            </a:r>
          </a:p>
        </p:txBody>
      </p:sp>
      <p:sp>
        <p:nvSpPr>
          <p:cNvPr id="3" name="Title 2">
            <a:extLst>
              <a:ext uri="{FF2B5EF4-FFF2-40B4-BE49-F238E27FC236}">
                <a16:creationId xmlns:a16="http://schemas.microsoft.com/office/drawing/2014/main" id="{3E154352-2994-C92D-DF48-96AB2903CC34}"/>
              </a:ext>
            </a:extLst>
          </p:cNvPr>
          <p:cNvSpPr>
            <a:spLocks noGrp="1"/>
          </p:cNvSpPr>
          <p:nvPr>
            <p:ph type="title"/>
          </p:nvPr>
        </p:nvSpPr>
        <p:spPr>
          <a:xfrm>
            <a:off x="7224" y="76301"/>
            <a:ext cx="11897098" cy="710365"/>
          </a:xfrm>
        </p:spPr>
        <p:txBody>
          <a:bodyPr/>
          <a:lstStyle/>
          <a:p>
            <a:r>
              <a:rPr lang="en-US"/>
              <a:t>Income Exclusions Continued</a:t>
            </a:r>
          </a:p>
        </p:txBody>
      </p:sp>
      <p:sp>
        <p:nvSpPr>
          <p:cNvPr id="6" name="Content Placeholder 1">
            <a:extLst>
              <a:ext uri="{FF2B5EF4-FFF2-40B4-BE49-F238E27FC236}">
                <a16:creationId xmlns:a16="http://schemas.microsoft.com/office/drawing/2014/main" id="{C00EE2D4-68B9-3FB4-EB66-50D2BD7346E8}"/>
              </a:ext>
            </a:extLst>
          </p:cNvPr>
          <p:cNvSpPr txBox="1">
            <a:spLocks/>
          </p:cNvSpPr>
          <p:nvPr/>
        </p:nvSpPr>
        <p:spPr>
          <a:xfrm>
            <a:off x="5056632" y="1600201"/>
            <a:ext cx="6680443" cy="4020234"/>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fontAlgn="base">
              <a:buNone/>
            </a:pPr>
            <a:r>
              <a:rPr lang="en-US" b="0" i="0">
                <a:solidFill>
                  <a:srgbClr val="000000"/>
                </a:solidFill>
                <a:effectLst/>
                <a:latin typeface="Lato" panose="020F0502020204030203" pitchFamily="34" charset="77"/>
              </a:rPr>
              <a:t>Loan Proceeds </a:t>
            </a:r>
          </a:p>
          <a:p>
            <a:pPr marL="0" indent="0" algn="l" rtl="0" fontAlgn="base">
              <a:buNone/>
            </a:pPr>
            <a:r>
              <a:rPr lang="en-US" b="0" i="0">
                <a:solidFill>
                  <a:srgbClr val="000000"/>
                </a:solidFill>
                <a:effectLst/>
                <a:latin typeface="Lato" panose="020F0502020204030203" pitchFamily="34" charset="77"/>
              </a:rPr>
              <a:t>Certain Payments Received by Tribal Members </a:t>
            </a:r>
          </a:p>
          <a:p>
            <a:pPr marL="640080" algn="l" rtl="0" fontAlgn="base">
              <a:buClr>
                <a:schemeClr val="accent1">
                  <a:lumMod val="75000"/>
                </a:schemeClr>
              </a:buClr>
              <a:buSzPct val="100000"/>
            </a:pPr>
            <a:r>
              <a:rPr lang="en-US" sz="2400" b="0" i="0">
                <a:solidFill>
                  <a:srgbClr val="000000"/>
                </a:solidFill>
                <a:effectLst/>
                <a:latin typeface="Lato" panose="020F0502020204030203" pitchFamily="34" charset="77"/>
              </a:rPr>
              <a:t>Payments received by Tribal Members from claims of mismanagement of assets held in trust by the United States </a:t>
            </a:r>
          </a:p>
          <a:p>
            <a:pPr marL="640080" algn="l" rtl="0" fontAlgn="base">
              <a:buClr>
                <a:schemeClr val="accent1">
                  <a:lumMod val="75000"/>
                </a:schemeClr>
              </a:buClr>
              <a:buSzPct val="100000"/>
            </a:pPr>
            <a:r>
              <a:rPr lang="en-US" sz="2400" b="0" i="0">
                <a:solidFill>
                  <a:srgbClr val="000000"/>
                </a:solidFill>
                <a:effectLst/>
                <a:latin typeface="Lato" panose="020F0502020204030203" pitchFamily="34" charset="77"/>
              </a:rPr>
              <a:t>Applies only if payments are also excluded from a family’s gross income as in the following: </a:t>
            </a:r>
          </a:p>
          <a:p>
            <a:pPr marL="960120" fontAlgn="base">
              <a:spcBef>
                <a:spcPts val="300"/>
              </a:spcBef>
              <a:spcAft>
                <a:spcPts val="0"/>
              </a:spcAft>
              <a:buClr>
                <a:schemeClr val="accent1">
                  <a:lumMod val="75000"/>
                </a:schemeClr>
              </a:buClr>
              <a:buSzPct val="100000"/>
            </a:pPr>
            <a:r>
              <a:rPr lang="en-US" sz="2200" b="0" i="0">
                <a:solidFill>
                  <a:srgbClr val="000000"/>
                </a:solidFill>
                <a:effectLst/>
                <a:latin typeface="Lato" panose="020F0502020204030203" pitchFamily="34" charset="77"/>
              </a:rPr>
              <a:t>Cobell Settlements </a:t>
            </a:r>
          </a:p>
          <a:p>
            <a:pPr marL="960120" fontAlgn="base">
              <a:spcBef>
                <a:spcPts val="300"/>
              </a:spcBef>
              <a:spcAft>
                <a:spcPts val="0"/>
              </a:spcAft>
              <a:buClr>
                <a:schemeClr val="accent1">
                  <a:lumMod val="75000"/>
                </a:schemeClr>
              </a:buClr>
              <a:buSzPct val="100000"/>
            </a:pPr>
            <a:r>
              <a:rPr lang="en-US" sz="2200" b="0" i="0">
                <a:solidFill>
                  <a:srgbClr val="000000"/>
                </a:solidFill>
                <a:effectLst/>
                <a:latin typeface="Lato" panose="020F0502020204030203" pitchFamily="34" charset="77"/>
              </a:rPr>
              <a:t>Tribal Trust Settlements </a:t>
            </a:r>
          </a:p>
        </p:txBody>
      </p:sp>
      <p:pic>
        <p:nvPicPr>
          <p:cNvPr id="10" name="Graphic 9">
            <a:extLst>
              <a:ext uri="{FF2B5EF4-FFF2-40B4-BE49-F238E27FC236}">
                <a16:creationId xmlns:a16="http://schemas.microsoft.com/office/drawing/2014/main" id="{B0A68B86-0BF6-AA84-D264-5D45D572D07A}"/>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82312" y="1683350"/>
            <a:ext cx="274320" cy="274320"/>
          </a:xfrm>
          <a:prstGeom prst="rect">
            <a:avLst/>
          </a:prstGeom>
        </p:spPr>
      </p:pic>
      <p:pic>
        <p:nvPicPr>
          <p:cNvPr id="12" name="Graphic 11">
            <a:extLst>
              <a:ext uri="{FF2B5EF4-FFF2-40B4-BE49-F238E27FC236}">
                <a16:creationId xmlns:a16="http://schemas.microsoft.com/office/drawing/2014/main" id="{A626B89D-CBE8-AF9D-7DB7-1F001B5FB42F}"/>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82312" y="2218089"/>
            <a:ext cx="274320" cy="274320"/>
          </a:xfrm>
          <a:prstGeom prst="rect">
            <a:avLst/>
          </a:prstGeom>
        </p:spPr>
      </p:pic>
      <p:sp>
        <p:nvSpPr>
          <p:cNvPr id="13" name="Rectangle 12">
            <a:extLst>
              <a:ext uri="{FF2B5EF4-FFF2-40B4-BE49-F238E27FC236}">
                <a16:creationId xmlns:a16="http://schemas.microsoft.com/office/drawing/2014/main" id="{68A38F01-5FB6-7ABD-0F3C-D5802F4F1852}"/>
              </a:ext>
            </a:extLst>
          </p:cNvPr>
          <p:cNvSpPr/>
          <p:nvPr/>
        </p:nvSpPr>
        <p:spPr>
          <a:xfrm>
            <a:off x="-16406" y="1619265"/>
            <a:ext cx="4380931" cy="523873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E4B4928C-00A1-4C8A-7CD8-12899539B6AA}"/>
              </a:ext>
            </a:extLst>
          </p:cNvPr>
          <p:cNvGrpSpPr/>
          <p:nvPr/>
        </p:nvGrpSpPr>
        <p:grpSpPr>
          <a:xfrm>
            <a:off x="-658651" y="908534"/>
            <a:ext cx="5989457" cy="5989457"/>
            <a:chOff x="6982226" y="830011"/>
            <a:chExt cx="5989457" cy="5989457"/>
          </a:xfrm>
        </p:grpSpPr>
        <p:grpSp>
          <p:nvGrpSpPr>
            <p:cNvPr id="5" name="Graphic 20">
              <a:extLst>
                <a:ext uri="{FF2B5EF4-FFF2-40B4-BE49-F238E27FC236}">
                  <a16:creationId xmlns:a16="http://schemas.microsoft.com/office/drawing/2014/main" id="{CFBA3BD6-282E-3B5B-FB62-D5389E69E4E6}"/>
                </a:ext>
              </a:extLst>
            </p:cNvPr>
            <p:cNvGrpSpPr/>
            <p:nvPr/>
          </p:nvGrpSpPr>
          <p:grpSpPr>
            <a:xfrm>
              <a:off x="8486717" y="2276726"/>
              <a:ext cx="3199073" cy="3203066"/>
              <a:chOff x="7622839" y="2347516"/>
              <a:chExt cx="3199073" cy="3203066"/>
            </a:xfrm>
            <a:solidFill>
              <a:srgbClr val="000000"/>
            </a:solidFill>
          </p:grpSpPr>
          <p:sp>
            <p:nvSpPr>
              <p:cNvPr id="15" name="Freeform 14">
                <a:extLst>
                  <a:ext uri="{FF2B5EF4-FFF2-40B4-BE49-F238E27FC236}">
                    <a16:creationId xmlns:a16="http://schemas.microsoft.com/office/drawing/2014/main" id="{9A5A1006-6544-A88C-CFD2-A10C2466E9A7}"/>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1A13F735-7C07-1FAB-BBF1-B5EA73F2E703}"/>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91FCE4E1-12F0-5FB2-9ABB-6E1493E06353}"/>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1C740A7-F76F-A154-1CFD-CD613995925B}"/>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BE3A19CB-3D6E-48D5-B16B-6FC0DA4BFAF2}"/>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B77D4769-CEDD-9F7D-C402-6ED0C8D6A4B3}"/>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13F17BFF-B693-FDC8-E615-50281D4E8654}"/>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4E77ABFC-27EA-DEE9-2E20-67D336054E66}"/>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57902CDF-7F7A-551D-EA2B-65E08E3D722C}"/>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53ECA6D3-D3F0-37DA-6695-17A8E293B329}"/>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A8CE58E7-55FE-044E-6664-565782299A94}"/>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08A2E042-C4A0-C9FA-254B-BBF86A28A84E}"/>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2E3AF840-03B1-7F69-10C0-44F9287057EE}"/>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D267D5BC-1D7C-96AB-F497-D5EDF8BFABF5}"/>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8A68262C-DC34-11F9-DF1A-7305BEB3C709}"/>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CE5123DE-490C-2377-053A-759DD42DE42C}"/>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B4DB0FAF-1143-1020-63C9-FB409BD2C05E}"/>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194185E9-C748-0E8F-A7FD-EC4DE9F52476}"/>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951DBCB2-8375-BC2B-D51D-4545546EB54B}"/>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9C88760F-B317-ED7F-0298-12665352E81E}"/>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E7C557A2-787C-EAE1-0036-923A6F5E419D}"/>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1BEB6ED9-D50B-2414-F715-B3334E3EA01D}"/>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8" name="Graphic 7">
              <a:extLst>
                <a:ext uri="{FF2B5EF4-FFF2-40B4-BE49-F238E27FC236}">
                  <a16:creationId xmlns:a16="http://schemas.microsoft.com/office/drawing/2014/main" id="{69D26AB2-0506-1098-9956-7D952E9EDC8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1883603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32A4E3E-0276-517E-B836-C6280ED9099F}"/>
              </a:ext>
            </a:extLst>
          </p:cNvPr>
          <p:cNvSpPr/>
          <p:nvPr/>
        </p:nvSpPr>
        <p:spPr>
          <a:xfrm>
            <a:off x="667326" y="3705181"/>
            <a:ext cx="6661815" cy="722204"/>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FAE2E5A5-CF9B-6A6D-016F-EC5BE4176D5A}"/>
              </a:ext>
            </a:extLst>
          </p:cNvPr>
          <p:cNvSpPr>
            <a:spLocks noGrp="1"/>
          </p:cNvSpPr>
          <p:nvPr>
            <p:ph idx="1"/>
          </p:nvPr>
        </p:nvSpPr>
        <p:spPr>
          <a:xfrm>
            <a:off x="9144" y="1554481"/>
            <a:ext cx="8015740" cy="2647406"/>
          </a:xfrm>
        </p:spPr>
        <p:txBody>
          <a:bodyPr/>
          <a:lstStyle/>
          <a:p>
            <a:pPr marL="640080" marR="0" lvl="0" indent="0">
              <a:spcBef>
                <a:spcPts val="0"/>
              </a:spcBef>
              <a:spcAft>
                <a:spcPts val="600"/>
              </a:spcAft>
              <a:buClr>
                <a:srgbClr val="00AEEF"/>
              </a:buClr>
              <a:buSzPts val="700"/>
              <a:buNone/>
            </a:pPr>
            <a:r>
              <a:rPr lang="en-US">
                <a:solidFill>
                  <a:srgbClr val="000000"/>
                </a:solidFill>
                <a:effectLst/>
                <a:ea typeface="Lato" panose="020F0502020204030203" pitchFamily="34" charset="0"/>
                <a:cs typeface="Lato" panose="020F0502020204030203" pitchFamily="34" charset="0"/>
              </a:rPr>
              <a:t>Exclusions from Other Federal Statutes</a:t>
            </a:r>
          </a:p>
          <a:p>
            <a:pPr marL="640080" marR="0" lvl="0" indent="0">
              <a:spcBef>
                <a:spcPts val="1200"/>
              </a:spcBef>
              <a:spcAft>
                <a:spcPts val="600"/>
              </a:spcAft>
              <a:buClr>
                <a:srgbClr val="00AEEF"/>
              </a:buClr>
              <a:buSzPts val="700"/>
              <a:buNone/>
            </a:pPr>
            <a:r>
              <a:rPr lang="en-US">
                <a:solidFill>
                  <a:srgbClr val="000000"/>
                </a:solidFill>
                <a:effectLst/>
                <a:ea typeface="Lato" panose="020F0502020204030203" pitchFamily="34" charset="0"/>
                <a:cs typeface="Lato" panose="020F0502020204030203" pitchFamily="34" charset="0"/>
              </a:rPr>
              <a:t>Housing “Gap” Payments</a:t>
            </a:r>
          </a:p>
          <a:p>
            <a:pPr marR="0" lvl="1">
              <a:spcBef>
                <a:spcPts val="0"/>
              </a:spcBef>
              <a:spcAft>
                <a:spcPts val="600"/>
              </a:spcAft>
              <a:buClr>
                <a:schemeClr val="accent1">
                  <a:lumMod val="75000"/>
                </a:schemeClr>
              </a:buClr>
              <a:buSzPct val="100000"/>
            </a:pPr>
            <a:r>
              <a:rPr lang="en-US">
                <a:solidFill>
                  <a:srgbClr val="000000"/>
                </a:solidFill>
                <a:effectLst/>
                <a:ea typeface="Lato" panose="020F0502020204030203" pitchFamily="34" charset="0"/>
                <a:cs typeface="Lato" panose="020F0502020204030203" pitchFamily="34" charset="0"/>
              </a:rPr>
              <a:t>Payments to families displaced from </a:t>
            </a:r>
            <a:r>
              <a:rPr lang="en-US">
                <a:effectLst/>
                <a:ea typeface="Lato" panose="020F0502020204030203" pitchFamily="34" charset="0"/>
                <a:cs typeface="Lato" panose="020F0502020204030203" pitchFamily="34" charset="0"/>
              </a:rPr>
              <a:t>fed</a:t>
            </a:r>
            <a:r>
              <a:rPr lang="en-US">
                <a:solidFill>
                  <a:srgbClr val="000000"/>
                </a:solidFill>
                <a:effectLst/>
                <a:ea typeface="Lato" panose="020F0502020204030203" pitchFamily="34" charset="0"/>
                <a:cs typeface="Lato" panose="020F0502020204030203" pitchFamily="34" charset="0"/>
              </a:rPr>
              <a:t>erally subsidized housing</a:t>
            </a:r>
          </a:p>
          <a:p>
            <a:endParaRPr lang="en-US"/>
          </a:p>
        </p:txBody>
      </p:sp>
      <p:sp>
        <p:nvSpPr>
          <p:cNvPr id="3" name="Title 2">
            <a:extLst>
              <a:ext uri="{FF2B5EF4-FFF2-40B4-BE49-F238E27FC236}">
                <a16:creationId xmlns:a16="http://schemas.microsoft.com/office/drawing/2014/main" id="{8674DBFA-17C7-4756-D607-6C3B4B67E803}"/>
              </a:ext>
            </a:extLst>
          </p:cNvPr>
          <p:cNvSpPr>
            <a:spLocks noGrp="1"/>
          </p:cNvSpPr>
          <p:nvPr>
            <p:ph type="title"/>
          </p:nvPr>
        </p:nvSpPr>
        <p:spPr/>
        <p:txBody>
          <a:bodyPr/>
          <a:lstStyle/>
          <a:p>
            <a:r>
              <a:rPr lang="en-US"/>
              <a:t>Income Exclusions Continued</a:t>
            </a:r>
          </a:p>
        </p:txBody>
      </p:sp>
      <p:sp>
        <p:nvSpPr>
          <p:cNvPr id="5" name="TextBox 4">
            <a:extLst>
              <a:ext uri="{FF2B5EF4-FFF2-40B4-BE49-F238E27FC236}">
                <a16:creationId xmlns:a16="http://schemas.microsoft.com/office/drawing/2014/main" id="{31BA1730-D79D-84FA-FD0E-44189E31BCED}"/>
              </a:ext>
            </a:extLst>
          </p:cNvPr>
          <p:cNvSpPr txBox="1"/>
          <p:nvPr/>
        </p:nvSpPr>
        <p:spPr>
          <a:xfrm>
            <a:off x="1018201" y="3736224"/>
            <a:ext cx="5985646" cy="660117"/>
          </a:xfrm>
          <a:prstGeom prst="rect">
            <a:avLst/>
          </a:prstGeom>
          <a:noFill/>
        </p:spPr>
        <p:txBody>
          <a:bodyPr wrap="square">
            <a:spAutoFit/>
          </a:bodyPr>
          <a:lstStyle/>
          <a:p>
            <a:pPr marL="0" marR="0" indent="0">
              <a:lnSpc>
                <a:spcPct val="107000"/>
              </a:lnSpc>
              <a:spcBef>
                <a:spcPts val="0"/>
              </a:spcBef>
              <a:spcAft>
                <a:spcPts val="800"/>
              </a:spcAft>
              <a:buNone/>
            </a:pPr>
            <a:r>
              <a:rPr lang="en-US" sz="1800" b="1" kern="100">
                <a:effectLst/>
                <a:latin typeface="Lato" panose="020F0502020204030203" pitchFamily="34" charset="0"/>
                <a:ea typeface="Lato" panose="020F0502020204030203" pitchFamily="34" charset="0"/>
                <a:cs typeface="Lato" panose="020F0502020204030203" pitchFamily="34" charset="0"/>
              </a:rPr>
              <a:t>NOTE: </a:t>
            </a:r>
            <a:r>
              <a:rPr lang="en-US" sz="1800" kern="100">
                <a:effectLst/>
                <a:latin typeface="Lato" panose="020F0502020204030203" pitchFamily="34" charset="0"/>
                <a:ea typeface="Lato" panose="020F0502020204030203" pitchFamily="34" charset="0"/>
                <a:cs typeface="Lato" panose="020F0502020204030203" pitchFamily="34" charset="0"/>
              </a:rPr>
              <a:t>If the family continues to receive payments after it finds housing, the payments must count as income.</a:t>
            </a:r>
          </a:p>
        </p:txBody>
      </p:sp>
      <p:sp>
        <p:nvSpPr>
          <p:cNvPr id="8" name="Rectangle 7">
            <a:extLst>
              <a:ext uri="{FF2B5EF4-FFF2-40B4-BE49-F238E27FC236}">
                <a16:creationId xmlns:a16="http://schemas.microsoft.com/office/drawing/2014/main" id="{E067497B-ACF0-471D-C1D8-79AA5A56E411}"/>
              </a:ext>
            </a:extLst>
          </p:cNvPr>
          <p:cNvSpPr/>
          <p:nvPr/>
        </p:nvSpPr>
        <p:spPr>
          <a:xfrm>
            <a:off x="8019768" y="1277112"/>
            <a:ext cx="4324631" cy="500176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3C211247-DB53-20FC-27D6-E30A430798C7}"/>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9541" y="1650766"/>
            <a:ext cx="274320" cy="274320"/>
          </a:xfrm>
          <a:prstGeom prst="rect">
            <a:avLst/>
          </a:prstGeom>
        </p:spPr>
      </p:pic>
      <p:pic>
        <p:nvPicPr>
          <p:cNvPr id="11" name="Graphic 10">
            <a:extLst>
              <a:ext uri="{FF2B5EF4-FFF2-40B4-BE49-F238E27FC236}">
                <a16:creationId xmlns:a16="http://schemas.microsoft.com/office/drawing/2014/main" id="{FC23483B-F6F1-618E-BFA7-035DCDC1680C}"/>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9541" y="2260815"/>
            <a:ext cx="274320" cy="274320"/>
          </a:xfrm>
          <a:prstGeom prst="rect">
            <a:avLst/>
          </a:prstGeom>
        </p:spPr>
      </p:pic>
      <p:grpSp>
        <p:nvGrpSpPr>
          <p:cNvPr id="4" name="Group 3">
            <a:extLst>
              <a:ext uri="{FF2B5EF4-FFF2-40B4-BE49-F238E27FC236}">
                <a16:creationId xmlns:a16="http://schemas.microsoft.com/office/drawing/2014/main" id="{F161901C-9999-270F-239A-2A93B4FCBE50}"/>
              </a:ext>
            </a:extLst>
          </p:cNvPr>
          <p:cNvGrpSpPr/>
          <p:nvPr/>
        </p:nvGrpSpPr>
        <p:grpSpPr>
          <a:xfrm>
            <a:off x="6982226" y="830011"/>
            <a:ext cx="5989457" cy="5989457"/>
            <a:chOff x="6982226" y="830011"/>
            <a:chExt cx="5989457" cy="5989457"/>
          </a:xfrm>
        </p:grpSpPr>
        <p:grpSp>
          <p:nvGrpSpPr>
            <p:cNvPr id="7" name="Graphic 20">
              <a:extLst>
                <a:ext uri="{FF2B5EF4-FFF2-40B4-BE49-F238E27FC236}">
                  <a16:creationId xmlns:a16="http://schemas.microsoft.com/office/drawing/2014/main" id="{606B9D1C-5CE5-10B1-420E-2DD80416B16F}"/>
                </a:ext>
              </a:extLst>
            </p:cNvPr>
            <p:cNvGrpSpPr/>
            <p:nvPr/>
          </p:nvGrpSpPr>
          <p:grpSpPr>
            <a:xfrm>
              <a:off x="8486717" y="2276726"/>
              <a:ext cx="3199073" cy="3203066"/>
              <a:chOff x="7622839" y="2347516"/>
              <a:chExt cx="3199073" cy="3203066"/>
            </a:xfrm>
            <a:solidFill>
              <a:srgbClr val="000000"/>
            </a:solidFill>
          </p:grpSpPr>
          <p:sp>
            <p:nvSpPr>
              <p:cNvPr id="13" name="Freeform 12">
                <a:extLst>
                  <a:ext uri="{FF2B5EF4-FFF2-40B4-BE49-F238E27FC236}">
                    <a16:creationId xmlns:a16="http://schemas.microsoft.com/office/drawing/2014/main" id="{D5ACA95D-3E1F-E822-2D85-F21D87A04DA6}"/>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C01F8D28-0362-F0FB-97C3-C47831B683D8}"/>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3F62984E-ED1A-13AE-E889-792E94441EDB}"/>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F6205C69-50F7-09AD-DAD4-A7481888C0A0}"/>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0761E3C4-2F20-7332-24C0-97279A17343B}"/>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9B49B65D-7438-71A5-F2F5-BEF23B343535}"/>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4556967-6F0B-88B7-156D-8FD5943BDCAB}"/>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62E2FC7F-4AA0-F3AB-1D11-EA709522AC28}"/>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2C99231D-E1F1-33AD-787D-5F33526EEA9A}"/>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2013737E-DDDB-FA86-F9E3-E2B8B680A031}"/>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9C3C7527-F8FE-0E80-551B-3F859894FCBD}"/>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A868B088-CE44-E3F7-FAC8-9E97F52FEA1A}"/>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D43CB326-D84D-F848-C30E-FBE8239B61A1}"/>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11A97B7C-66F1-1558-2E82-A5A1397CA942}"/>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87869139-7C7C-D85B-D4ED-DF350796D44F}"/>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BD445391-3050-9586-2899-3195E61C224D}"/>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2952DC55-7336-1F1C-4D1B-F2C6BE7F7425}"/>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B9A711B2-6506-34ED-EC29-DF5E842E198B}"/>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E72F5565-0B1F-24DE-EDE1-C2E0165429B9}"/>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CBEC0E70-F710-ADFA-8107-BAFF0BD7E836}"/>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1A75A31E-C078-E656-C83B-28EFA9E69719}"/>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D3E87F28-3725-CD41-1C7C-F13602C01810}"/>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12" name="Graphic 11">
              <a:extLst>
                <a:ext uri="{FF2B5EF4-FFF2-40B4-BE49-F238E27FC236}">
                  <a16:creationId xmlns:a16="http://schemas.microsoft.com/office/drawing/2014/main" id="{AADC6539-534F-FDCA-784C-3ABB226C1BA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163322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B542DA-12D3-8F21-D1D9-904ABB8CDA43}"/>
              </a:ext>
            </a:extLst>
          </p:cNvPr>
          <p:cNvSpPr>
            <a:spLocks noGrp="1"/>
          </p:cNvSpPr>
          <p:nvPr>
            <p:ph type="title"/>
          </p:nvPr>
        </p:nvSpPr>
        <p:spPr/>
        <p:txBody>
          <a:bodyPr/>
          <a:lstStyle/>
          <a:p>
            <a:r>
              <a:rPr lang="en-US"/>
              <a:t>Income Exclusions: Student Financial Assistance</a:t>
            </a:r>
          </a:p>
        </p:txBody>
      </p:sp>
      <p:sp>
        <p:nvSpPr>
          <p:cNvPr id="5" name="Content Placeholder 1">
            <a:extLst>
              <a:ext uri="{FF2B5EF4-FFF2-40B4-BE49-F238E27FC236}">
                <a16:creationId xmlns:a16="http://schemas.microsoft.com/office/drawing/2014/main" id="{E7083899-761C-B1DE-41E9-A28A1B8AABCC}"/>
              </a:ext>
            </a:extLst>
          </p:cNvPr>
          <p:cNvSpPr txBox="1">
            <a:spLocks/>
          </p:cNvSpPr>
          <p:nvPr/>
        </p:nvSpPr>
        <p:spPr>
          <a:xfrm>
            <a:off x="5510830" y="1885578"/>
            <a:ext cx="5916502" cy="2304288"/>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00AEEF"/>
              </a:buClr>
              <a:buSzPts val="700"/>
              <a:buFont typeface="Wingdings" panose="05000000000000000000" pitchFamily="2" charset="2"/>
              <a:buNone/>
            </a:pPr>
            <a:r>
              <a:rPr lang="en-US">
                <a:solidFill>
                  <a:srgbClr val="000000"/>
                </a:solidFill>
                <a:ea typeface="Lato" panose="020F0502020204030203" pitchFamily="34" charset="0"/>
                <a:cs typeface="Lato" panose="020F0502020204030203" pitchFamily="34" charset="0"/>
              </a:rPr>
              <a:t>Student Financial Assistance</a:t>
            </a:r>
          </a:p>
          <a:p>
            <a:pPr lvl="1">
              <a:spcBef>
                <a:spcPts val="0"/>
              </a:spcBef>
              <a:buClr>
                <a:schemeClr val="accent1">
                  <a:lumMod val="75000"/>
                </a:schemeClr>
              </a:buClr>
              <a:buSzPct val="100000"/>
            </a:pPr>
            <a:r>
              <a:rPr lang="en-US">
                <a:solidFill>
                  <a:srgbClr val="000000"/>
                </a:solidFill>
                <a:ea typeface="Lato" panose="020F0502020204030203" pitchFamily="34" charset="0"/>
                <a:cs typeface="Lato" panose="020F0502020204030203" pitchFamily="34" charset="0"/>
              </a:rPr>
              <a:t>Financial assistance amounts paid to or on behalf of students </a:t>
            </a:r>
          </a:p>
          <a:p>
            <a:pPr lvl="1">
              <a:spcBef>
                <a:spcPts val="0"/>
              </a:spcBef>
              <a:buClr>
                <a:schemeClr val="accent1">
                  <a:lumMod val="75000"/>
                </a:schemeClr>
              </a:buClr>
              <a:buSzPct val="100000"/>
            </a:pPr>
            <a:r>
              <a:rPr lang="en-US" kern="100">
                <a:effectLst/>
                <a:ea typeface="Lato" panose="020F0502020204030203" pitchFamily="34" charset="0"/>
                <a:cs typeface="Lato" panose="020F0502020204030203" pitchFamily="34" charset="0"/>
              </a:rPr>
              <a:t>Any amount in excess of tuition and associated fees is included in a family’s income</a:t>
            </a:r>
            <a:endParaRPr lang="en-US">
              <a:ea typeface="Lato" panose="020F0502020204030203" pitchFamily="34" charset="0"/>
              <a:cs typeface="Lato" panose="020F0502020204030203" pitchFamily="34" charset="0"/>
            </a:endParaRPr>
          </a:p>
        </p:txBody>
      </p:sp>
      <p:pic>
        <p:nvPicPr>
          <p:cNvPr id="6" name="Graphic 5">
            <a:extLst>
              <a:ext uri="{FF2B5EF4-FFF2-40B4-BE49-F238E27FC236}">
                <a16:creationId xmlns:a16="http://schemas.microsoft.com/office/drawing/2014/main" id="{BD3757E5-92B9-125D-AE3C-0F53BFC925EA}"/>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303306" y="1984530"/>
            <a:ext cx="274320" cy="274320"/>
          </a:xfrm>
          <a:prstGeom prst="rect">
            <a:avLst/>
          </a:prstGeom>
        </p:spPr>
      </p:pic>
      <p:sp>
        <p:nvSpPr>
          <p:cNvPr id="32" name="Rectangle 31">
            <a:extLst>
              <a:ext uri="{FF2B5EF4-FFF2-40B4-BE49-F238E27FC236}">
                <a16:creationId xmlns:a16="http://schemas.microsoft.com/office/drawing/2014/main" id="{CCB92515-174C-EEE9-652F-F1C5C761C400}"/>
              </a:ext>
            </a:extLst>
          </p:cNvPr>
          <p:cNvSpPr/>
          <p:nvPr/>
        </p:nvSpPr>
        <p:spPr>
          <a:xfrm>
            <a:off x="-16406" y="1619265"/>
            <a:ext cx="4380931" cy="523873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19E852BB-65DA-68B8-FE18-529F59562B58}"/>
              </a:ext>
            </a:extLst>
          </p:cNvPr>
          <p:cNvGrpSpPr/>
          <p:nvPr/>
        </p:nvGrpSpPr>
        <p:grpSpPr>
          <a:xfrm>
            <a:off x="-658651" y="908534"/>
            <a:ext cx="5989457" cy="5989457"/>
            <a:chOff x="6982226" y="830011"/>
            <a:chExt cx="5989457" cy="5989457"/>
          </a:xfrm>
        </p:grpSpPr>
        <p:grpSp>
          <p:nvGrpSpPr>
            <p:cNvPr id="7" name="Graphic 20">
              <a:extLst>
                <a:ext uri="{FF2B5EF4-FFF2-40B4-BE49-F238E27FC236}">
                  <a16:creationId xmlns:a16="http://schemas.microsoft.com/office/drawing/2014/main" id="{F4835042-B9C8-0220-659D-19AEB9976E36}"/>
                </a:ext>
              </a:extLst>
            </p:cNvPr>
            <p:cNvGrpSpPr/>
            <p:nvPr/>
          </p:nvGrpSpPr>
          <p:grpSpPr>
            <a:xfrm>
              <a:off x="8486717" y="2276726"/>
              <a:ext cx="3199073" cy="3203066"/>
              <a:chOff x="7622839" y="2347516"/>
              <a:chExt cx="3199073" cy="3203066"/>
            </a:xfrm>
            <a:solidFill>
              <a:srgbClr val="000000"/>
            </a:solidFill>
          </p:grpSpPr>
          <p:sp>
            <p:nvSpPr>
              <p:cNvPr id="10" name="Freeform 9">
                <a:extLst>
                  <a:ext uri="{FF2B5EF4-FFF2-40B4-BE49-F238E27FC236}">
                    <a16:creationId xmlns:a16="http://schemas.microsoft.com/office/drawing/2014/main" id="{6E5E0DA3-E1B3-963D-CAD9-5116E5F3C548}"/>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B82B6703-15A8-5D9C-DF48-D0A35ADD08CD}"/>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906B1110-9533-E210-F8BC-9D184AD16F3E}"/>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3EAA1BFC-0DFA-6F51-9897-6DBEB392D333}"/>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A87396F3-2B1F-B939-F819-0C8E9EC2BAD3}"/>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E3512B9D-88D5-B08F-70F3-6CE1D917753C}"/>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218C6F38-B734-1087-C038-D3A66566C682}"/>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521A7294-B09E-05F1-B19E-9BA1C8F97F35}"/>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8AC8C678-0FBE-3057-AA74-1576082D0427}"/>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FFF504B6-F69D-6EB1-AC4B-76A82A342A86}"/>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3CD4B1B2-7519-C49C-BF46-ECD13837AA31}"/>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B3D82F4B-BDE8-0609-3903-5E34B5A5ABD8}"/>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F2C642A4-A2D2-5489-2A6B-D4EFDC1D7F1A}"/>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A5EF5EF5-E1D4-A6BC-0577-01ED1A28C9A6}"/>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746B00DD-7014-4397-88D6-85F473B442E8}"/>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C4618CF5-4944-F873-EB39-34D61BB26A6F}"/>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DA2B3360-0B7B-56F9-4EFA-C357FD3B2F9A}"/>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428F902B-66AC-4DFD-1C67-5E051102B876}"/>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BD0E8DC7-DB4F-2489-1BBD-D3786BAC47B6}"/>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473B59AE-0970-C278-3E45-430FAD151124}"/>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55FDC09E-F38D-B947-1917-1F5E8F78BA1A}"/>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B4260C7F-EF68-18C4-C089-B12F34997B69}"/>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9" name="Graphic 8">
              <a:extLst>
                <a:ext uri="{FF2B5EF4-FFF2-40B4-BE49-F238E27FC236}">
                  <a16:creationId xmlns:a16="http://schemas.microsoft.com/office/drawing/2014/main" id="{694EFAF5-7964-8470-A3F9-AF36DA8229A3}"/>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4552204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759D7D-D452-7F0F-9F8B-9C1F0225C5CD}"/>
              </a:ext>
            </a:extLst>
          </p:cNvPr>
          <p:cNvSpPr>
            <a:spLocks noGrp="1"/>
          </p:cNvSpPr>
          <p:nvPr>
            <p:ph type="title"/>
          </p:nvPr>
        </p:nvSpPr>
        <p:spPr>
          <a:xfrm>
            <a:off x="4648200" y="104888"/>
            <a:ext cx="7154269" cy="684203"/>
          </a:xfrm>
        </p:spPr>
        <p:txBody>
          <a:bodyPr/>
          <a:lstStyle/>
          <a:p>
            <a:r>
              <a:rPr lang="en-US"/>
              <a:t>Agenda</a:t>
            </a:r>
          </a:p>
        </p:txBody>
      </p:sp>
      <p:sp>
        <p:nvSpPr>
          <p:cNvPr id="7" name="Content Placeholder 6">
            <a:extLst>
              <a:ext uri="{FF2B5EF4-FFF2-40B4-BE49-F238E27FC236}">
                <a16:creationId xmlns:a16="http://schemas.microsoft.com/office/drawing/2014/main" id="{69168F26-3D9D-BFBB-F7F5-CA0C5D0C5F73}"/>
              </a:ext>
            </a:extLst>
          </p:cNvPr>
          <p:cNvSpPr>
            <a:spLocks noGrp="1"/>
          </p:cNvSpPr>
          <p:nvPr>
            <p:ph idx="1"/>
          </p:nvPr>
        </p:nvSpPr>
        <p:spPr>
          <a:xfrm>
            <a:off x="4980500" y="1077797"/>
            <a:ext cx="6821969" cy="5380152"/>
          </a:xfrm>
        </p:spPr>
        <p:txBody>
          <a:bodyPr lIns="91440" tIns="45720" rIns="91440" bIns="45720" anchor="t"/>
          <a:lstStyle/>
          <a:p>
            <a:pPr>
              <a:buClr>
                <a:schemeClr val="accent1">
                  <a:lumMod val="75000"/>
                </a:schemeClr>
              </a:buClr>
            </a:pPr>
            <a:r>
              <a:rPr lang="en-US"/>
              <a:t>Revised definition of annual income</a:t>
            </a:r>
          </a:p>
          <a:p>
            <a:pPr>
              <a:buClr>
                <a:schemeClr val="accent1">
                  <a:lumMod val="75000"/>
                </a:schemeClr>
              </a:buClr>
            </a:pPr>
            <a:r>
              <a:rPr lang="en-US">
                <a:latin typeface="Lato"/>
                <a:ea typeface="Tahoma"/>
                <a:cs typeface="Tahoma"/>
              </a:rPr>
              <a:t>Review of different types of income including earned income, unearned income, and income from assets</a:t>
            </a:r>
          </a:p>
          <a:p>
            <a:pPr>
              <a:buClr>
                <a:schemeClr val="accent1">
                  <a:lumMod val="75000"/>
                </a:schemeClr>
              </a:buClr>
            </a:pPr>
            <a:r>
              <a:rPr lang="en-US"/>
              <a:t>New and updated income exclusions</a:t>
            </a:r>
          </a:p>
        </p:txBody>
      </p:sp>
    </p:spTree>
    <p:extLst>
      <p:ext uri="{BB962C8B-B14F-4D97-AF65-F5344CB8AC3E}">
        <p14:creationId xmlns:p14="http://schemas.microsoft.com/office/powerpoint/2010/main" val="21856673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9ED03B-AB73-8EF3-AC1F-8C7C747CAAFF}"/>
              </a:ext>
            </a:extLst>
          </p:cNvPr>
          <p:cNvSpPr>
            <a:spLocks noGrp="1"/>
          </p:cNvSpPr>
          <p:nvPr>
            <p:ph type="title"/>
          </p:nvPr>
        </p:nvSpPr>
        <p:spPr/>
        <p:txBody>
          <a:bodyPr/>
          <a:lstStyle/>
          <a:p>
            <a:r>
              <a:rPr lang="en-US"/>
              <a:t>Income Exclusions: Student Financial Assistance</a:t>
            </a:r>
          </a:p>
        </p:txBody>
      </p:sp>
      <p:sp>
        <p:nvSpPr>
          <p:cNvPr id="4" name="Content Placeholder 1">
            <a:extLst>
              <a:ext uri="{FF2B5EF4-FFF2-40B4-BE49-F238E27FC236}">
                <a16:creationId xmlns:a16="http://schemas.microsoft.com/office/drawing/2014/main" id="{BBEC748A-509C-7EB2-F06B-47F1B93B8C2D}"/>
              </a:ext>
            </a:extLst>
          </p:cNvPr>
          <p:cNvSpPr txBox="1">
            <a:spLocks/>
          </p:cNvSpPr>
          <p:nvPr/>
        </p:nvSpPr>
        <p:spPr>
          <a:xfrm>
            <a:off x="9144" y="1554481"/>
            <a:ext cx="7660898" cy="4150284"/>
          </a:xfrm>
          <a:prstGeom prst="rect">
            <a:avLst/>
          </a:prstGeom>
        </p:spPr>
        <p:txBody>
          <a:bodyPr lIns="91440" tIns="45720" rIns="91440" bIns="45720" anchor="t"/>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0080" marR="0" lvl="0" indent="0">
              <a:spcBef>
                <a:spcPts val="0"/>
              </a:spcBef>
              <a:spcAft>
                <a:spcPts val="600"/>
              </a:spcAft>
              <a:buClr>
                <a:srgbClr val="00AEEF"/>
              </a:buClr>
              <a:buSzPts val="700"/>
              <a:buNone/>
            </a:pPr>
            <a:r>
              <a:rPr lang="en-US" sz="2600">
                <a:solidFill>
                  <a:srgbClr val="000000"/>
                </a:solidFill>
                <a:effectLst/>
                <a:latin typeface="Lato"/>
                <a:ea typeface="Lato"/>
                <a:cs typeface="Lato"/>
              </a:rPr>
              <a:t>HUD’s 2023 appropriation includes a limit for Section 8 students receiving Federal aid.</a:t>
            </a:r>
          </a:p>
          <a:p>
            <a:pPr marL="1440180" lvl="2" indent="-342900">
              <a:spcBef>
                <a:spcPts val="0"/>
              </a:spcBef>
              <a:buClr>
                <a:schemeClr val="accent1">
                  <a:lumMod val="75000"/>
                </a:schemeClr>
              </a:buClr>
              <a:buSzPct val="100000"/>
            </a:pPr>
            <a:r>
              <a:rPr lang="en-US" sz="2400">
                <a:solidFill>
                  <a:srgbClr val="000000"/>
                </a:solidFill>
                <a:latin typeface="Lato"/>
                <a:ea typeface="Lato"/>
                <a:cs typeface="Lato"/>
              </a:rPr>
              <a:t>For a</a:t>
            </a:r>
            <a:r>
              <a:rPr lang="en-US" sz="2400">
                <a:solidFill>
                  <a:srgbClr val="000000"/>
                </a:solidFill>
                <a:effectLst/>
                <a:latin typeface="Lato"/>
                <a:ea typeface="Lato"/>
                <a:cs typeface="Lato"/>
              </a:rPr>
              <a:t>ssisted students:</a:t>
            </a:r>
            <a:r>
              <a:rPr lang="en-US" sz="2400">
                <a:solidFill>
                  <a:srgbClr val="000000"/>
                </a:solidFill>
                <a:latin typeface="Lato"/>
                <a:ea typeface="Lato"/>
                <a:cs typeface="Lato"/>
              </a:rPr>
              <a:t> </a:t>
            </a:r>
            <a:endParaRPr lang="en-US" sz="2400">
              <a:solidFill>
                <a:srgbClr val="000000"/>
              </a:solidFill>
              <a:effectLst/>
              <a:ea typeface="Lato" panose="020F0502020204030203" pitchFamily="34" charset="0"/>
              <a:cs typeface="Lato" panose="020F0502020204030203" pitchFamily="34" charset="0"/>
            </a:endParaRPr>
          </a:p>
          <a:p>
            <a:pPr marL="1954530" lvl="4" indent="-342900">
              <a:spcBef>
                <a:spcPts val="0"/>
              </a:spcBef>
              <a:buClr>
                <a:schemeClr val="accent1">
                  <a:lumMod val="75000"/>
                </a:schemeClr>
              </a:buClr>
              <a:buSzPct val="100000"/>
            </a:pPr>
            <a:r>
              <a:rPr lang="en-US" sz="2000">
                <a:solidFill>
                  <a:srgbClr val="000000"/>
                </a:solidFill>
                <a:latin typeface="Tahoma"/>
                <a:ea typeface="Lato"/>
                <a:cs typeface="Lato"/>
              </a:rPr>
              <a:t>W</a:t>
            </a:r>
            <a:r>
              <a:rPr lang="en-US" sz="2000">
                <a:solidFill>
                  <a:srgbClr val="000000"/>
                </a:solidFill>
                <a:effectLst/>
                <a:latin typeface="Tahoma"/>
                <a:ea typeface="Lato"/>
                <a:cs typeface="Lato"/>
              </a:rPr>
              <a:t>ho </a:t>
            </a:r>
            <a:r>
              <a:rPr lang="en-US" sz="2000">
                <a:effectLst/>
                <a:latin typeface="Tahoma"/>
                <a:ea typeface="Lato"/>
                <a:cs typeface="Lato"/>
              </a:rPr>
              <a:t>are head of household (</a:t>
            </a:r>
            <a:r>
              <a:rPr lang="en-US" sz="2000" err="1">
                <a:effectLst/>
                <a:latin typeface="Tahoma"/>
                <a:ea typeface="Lato"/>
                <a:cs typeface="Lato"/>
              </a:rPr>
              <a:t>HoH</a:t>
            </a:r>
            <a:r>
              <a:rPr lang="en-US" sz="2000">
                <a:effectLst/>
                <a:latin typeface="Tahoma"/>
                <a:ea typeface="Lato"/>
                <a:cs typeface="Lato"/>
              </a:rPr>
              <a:t>) or spouse, under age 23, or without dependent children, </a:t>
            </a:r>
            <a:r>
              <a:rPr lang="en-US" sz="2000" b="1">
                <a:effectLst/>
                <a:latin typeface="Tahoma"/>
                <a:ea typeface="Lato"/>
                <a:cs typeface="Lato"/>
              </a:rPr>
              <a:t>amounts in excess of tuition and associated fees </a:t>
            </a:r>
            <a:r>
              <a:rPr lang="en-US" sz="2000" b="1" i="1">
                <a:effectLst/>
                <a:latin typeface="Tahoma"/>
                <a:ea typeface="Lato"/>
                <a:cs typeface="Lato"/>
              </a:rPr>
              <a:t>will</a:t>
            </a:r>
            <a:r>
              <a:rPr lang="en-US" sz="2000">
                <a:effectLst/>
                <a:latin typeface="Tahoma"/>
                <a:ea typeface="Lato"/>
                <a:cs typeface="Lato"/>
              </a:rPr>
              <a:t> </a:t>
            </a:r>
            <a:r>
              <a:rPr lang="en-US" sz="2000" b="1">
                <a:effectLst/>
                <a:latin typeface="Tahoma"/>
                <a:ea typeface="Lato"/>
                <a:cs typeface="Lato"/>
              </a:rPr>
              <a:t>count as income</a:t>
            </a:r>
            <a:r>
              <a:rPr lang="en-US" sz="2200">
                <a:effectLst/>
                <a:latin typeface="Tahoma"/>
                <a:ea typeface="Lato"/>
                <a:cs typeface="Lato"/>
              </a:rPr>
              <a:t>.</a:t>
            </a:r>
            <a:endParaRPr lang="en-US" sz="2200">
              <a:latin typeface="Tahoma"/>
              <a:ea typeface="Lato"/>
              <a:cs typeface="Lato"/>
            </a:endParaRPr>
          </a:p>
          <a:p>
            <a:pPr marL="1954530" lvl="4" indent="-342900">
              <a:spcBef>
                <a:spcPts val="0"/>
              </a:spcBef>
              <a:buClr>
                <a:schemeClr val="accent1">
                  <a:lumMod val="75000"/>
                </a:schemeClr>
              </a:buClr>
              <a:buSzPct val="100000"/>
            </a:pPr>
            <a:r>
              <a:rPr lang="en-US" sz="2000">
                <a:effectLst/>
                <a:latin typeface="Tahoma"/>
                <a:ea typeface="Lato"/>
                <a:cs typeface="Lato"/>
              </a:rPr>
              <a:t>Who are </a:t>
            </a:r>
            <a:r>
              <a:rPr lang="en-US" sz="2000" err="1">
                <a:effectLst/>
                <a:latin typeface="Tahoma"/>
                <a:ea typeface="Lato"/>
                <a:cs typeface="Lato"/>
              </a:rPr>
              <a:t>HoH</a:t>
            </a:r>
            <a:r>
              <a:rPr lang="en-US" sz="2000">
                <a:effectLst/>
                <a:latin typeface="Tahoma"/>
                <a:ea typeface="Lato"/>
                <a:cs typeface="Lato"/>
              </a:rPr>
              <a:t> students or spouse, aged 23 or older, AND </a:t>
            </a:r>
            <a:r>
              <a:rPr lang="en-US" sz="2000">
                <a:latin typeface="Tahoma"/>
                <a:ea typeface="Lato"/>
                <a:cs typeface="Lato"/>
              </a:rPr>
              <a:t>have dependent </a:t>
            </a:r>
            <a:r>
              <a:rPr lang="en-US" sz="2000">
                <a:effectLst/>
                <a:latin typeface="Tahoma"/>
                <a:ea typeface="Lato"/>
                <a:cs typeface="Lato"/>
              </a:rPr>
              <a:t>children, assistance received </a:t>
            </a:r>
            <a:r>
              <a:rPr lang="en-US" sz="2000">
                <a:latin typeface="Tahoma"/>
                <a:ea typeface="Lato"/>
                <a:cs typeface="Lato"/>
              </a:rPr>
              <a:t>to cover </a:t>
            </a:r>
            <a:r>
              <a:rPr lang="en-US" sz="2000">
                <a:effectLst/>
                <a:latin typeface="Tahoma"/>
                <a:ea typeface="Lato"/>
                <a:cs typeface="Lato"/>
              </a:rPr>
              <a:t>reasonable living costs</a:t>
            </a:r>
            <a:r>
              <a:rPr lang="en-US" sz="2000">
                <a:latin typeface="Tahoma"/>
                <a:ea typeface="Lato"/>
                <a:cs typeface="Lato"/>
              </a:rPr>
              <a:t> is</a:t>
            </a:r>
            <a:r>
              <a:rPr lang="en-US" sz="2000">
                <a:effectLst/>
                <a:latin typeface="Tahoma"/>
                <a:ea typeface="Lato"/>
                <a:cs typeface="Lato"/>
              </a:rPr>
              <a:t> excluded.</a:t>
            </a:r>
          </a:p>
          <a:p>
            <a:pPr marL="1440180" lvl="2" indent="-342900">
              <a:spcBef>
                <a:spcPts val="0"/>
              </a:spcBef>
              <a:buClr>
                <a:schemeClr val="accent1">
                  <a:lumMod val="75000"/>
                </a:schemeClr>
              </a:buClr>
              <a:buSzPct val="100000"/>
            </a:pPr>
            <a:r>
              <a:rPr lang="en-US" sz="2400" b="0" i="0">
                <a:effectLst/>
                <a:latin typeface="Lato"/>
                <a:ea typeface="Lato"/>
                <a:cs typeface="Lato"/>
              </a:rPr>
              <a:t>This limit only applies to years when the </a:t>
            </a:r>
            <a:r>
              <a:rPr lang="en-US" sz="2400" b="0" i="0">
                <a:solidFill>
                  <a:srgbClr val="000000"/>
                </a:solidFill>
                <a:effectLst/>
                <a:latin typeface="Lato"/>
                <a:ea typeface="Lato"/>
                <a:cs typeface="Lato"/>
              </a:rPr>
              <a:t>Section 8 Limitation language is included in HUD’s appropriation. </a:t>
            </a:r>
            <a:endParaRPr lang="en-US" sz="2400">
              <a:solidFill>
                <a:srgbClr val="000000"/>
              </a:solidFill>
              <a:effectLst/>
              <a:latin typeface="Lato"/>
              <a:ea typeface="Lato"/>
              <a:cs typeface="Lato"/>
            </a:endParaRPr>
          </a:p>
          <a:p>
            <a:pPr marL="1440180" lvl="2" indent="-342900">
              <a:spcBef>
                <a:spcPts val="0"/>
              </a:spcBef>
              <a:buClr>
                <a:schemeClr val="accent1">
                  <a:lumMod val="75000"/>
                </a:schemeClr>
              </a:buClr>
              <a:buSzPct val="100000"/>
            </a:pPr>
            <a:endParaRPr lang="en-US">
              <a:solidFill>
                <a:srgbClr val="000000"/>
              </a:solidFill>
              <a:effectLst/>
              <a:ea typeface="Lato" panose="020F0502020204030203" pitchFamily="34" charset="0"/>
              <a:cs typeface="Lato" panose="020F0502020204030203" pitchFamily="34" charset="0"/>
            </a:endParaRPr>
          </a:p>
          <a:p>
            <a:pPr marL="640080" marR="0" lvl="0" indent="0">
              <a:spcBef>
                <a:spcPts val="0"/>
              </a:spcBef>
              <a:spcAft>
                <a:spcPts val="600"/>
              </a:spcAft>
              <a:buClr>
                <a:srgbClr val="00AEEF"/>
              </a:buClr>
              <a:buSzPts val="700"/>
              <a:buNone/>
            </a:pPr>
            <a:endParaRPr lang="en-US" sz="2400">
              <a:solidFill>
                <a:srgbClr val="000000"/>
              </a:solidFill>
              <a:effectLst/>
              <a:ea typeface="Lato" panose="020F0502020204030203" pitchFamily="34" charset="0"/>
              <a:cs typeface="Lato" panose="020F0502020204030203" pitchFamily="34" charset="0"/>
            </a:endParaRPr>
          </a:p>
          <a:p>
            <a:pPr marL="640080" indent="0">
              <a:spcBef>
                <a:spcPts val="0"/>
              </a:spcBef>
              <a:buClr>
                <a:srgbClr val="00AEEF"/>
              </a:buClr>
              <a:buSzPts val="700"/>
              <a:buFont typeface="Wingdings" panose="05000000000000000000" pitchFamily="2" charset="2"/>
              <a:buNone/>
            </a:pPr>
            <a:endParaRPr lang="en-US">
              <a:solidFill>
                <a:srgbClr val="000000"/>
              </a:solidFill>
              <a:ea typeface="Lato" panose="020F0502020204030203" pitchFamily="34" charset="0"/>
              <a:cs typeface="Lato" panose="020F0502020204030203" pitchFamily="34" charset="0"/>
            </a:endParaRPr>
          </a:p>
          <a:p>
            <a:endParaRPr lang="en-US"/>
          </a:p>
        </p:txBody>
      </p:sp>
      <p:sp>
        <p:nvSpPr>
          <p:cNvPr id="5" name="Rectangle 4">
            <a:extLst>
              <a:ext uri="{FF2B5EF4-FFF2-40B4-BE49-F238E27FC236}">
                <a16:creationId xmlns:a16="http://schemas.microsoft.com/office/drawing/2014/main" id="{EBBF11B6-673A-04F0-3FC3-1408EA39FDC1}"/>
              </a:ext>
            </a:extLst>
          </p:cNvPr>
          <p:cNvSpPr/>
          <p:nvPr/>
        </p:nvSpPr>
        <p:spPr>
          <a:xfrm>
            <a:off x="8019768" y="1277112"/>
            <a:ext cx="4324631" cy="500176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A87C5995-E967-429C-4932-58D5BC7F0F20}"/>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9541" y="1609822"/>
            <a:ext cx="274320" cy="274320"/>
          </a:xfrm>
          <a:prstGeom prst="rect">
            <a:avLst/>
          </a:prstGeom>
        </p:spPr>
      </p:pic>
      <p:grpSp>
        <p:nvGrpSpPr>
          <p:cNvPr id="2" name="Group 1">
            <a:extLst>
              <a:ext uri="{FF2B5EF4-FFF2-40B4-BE49-F238E27FC236}">
                <a16:creationId xmlns:a16="http://schemas.microsoft.com/office/drawing/2014/main" id="{10025A26-FBE7-7383-7D9D-38A1D3B1CF6E}"/>
              </a:ext>
            </a:extLst>
          </p:cNvPr>
          <p:cNvGrpSpPr/>
          <p:nvPr/>
        </p:nvGrpSpPr>
        <p:grpSpPr>
          <a:xfrm>
            <a:off x="6982226" y="830011"/>
            <a:ext cx="5989457" cy="5989457"/>
            <a:chOff x="6982226" y="830011"/>
            <a:chExt cx="5989457" cy="5989457"/>
          </a:xfrm>
        </p:grpSpPr>
        <p:grpSp>
          <p:nvGrpSpPr>
            <p:cNvPr id="8" name="Graphic 20">
              <a:extLst>
                <a:ext uri="{FF2B5EF4-FFF2-40B4-BE49-F238E27FC236}">
                  <a16:creationId xmlns:a16="http://schemas.microsoft.com/office/drawing/2014/main" id="{6865221F-B2B7-5A4D-FC10-4934120AE0FD}"/>
                </a:ext>
              </a:extLst>
            </p:cNvPr>
            <p:cNvGrpSpPr/>
            <p:nvPr/>
          </p:nvGrpSpPr>
          <p:grpSpPr>
            <a:xfrm>
              <a:off x="8486717" y="2276726"/>
              <a:ext cx="3199073" cy="3203066"/>
              <a:chOff x="7622839" y="2347516"/>
              <a:chExt cx="3199073" cy="3203066"/>
            </a:xfrm>
            <a:solidFill>
              <a:srgbClr val="000000"/>
            </a:solidFill>
          </p:grpSpPr>
          <p:sp>
            <p:nvSpPr>
              <p:cNvPr id="10" name="Freeform 9">
                <a:extLst>
                  <a:ext uri="{FF2B5EF4-FFF2-40B4-BE49-F238E27FC236}">
                    <a16:creationId xmlns:a16="http://schemas.microsoft.com/office/drawing/2014/main" id="{AB9D3006-C42C-49BE-EA0D-AFCE92E0A502}"/>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35023446-2D1D-17BB-633B-C1A5D6C16A31}"/>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4F93F99-20BC-BE2A-3DA5-55E5847D8A47}"/>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DC703A5F-54A4-0051-48EA-AADDD50B952C}"/>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ABB207EC-2AF2-4C69-108C-274B620166A6}"/>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3D31A40A-63CF-021A-3338-05B8D4419775}"/>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6B78B0E3-F691-A208-DF7A-99AE64B18C8F}"/>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8BD4DDB-E1FC-87E2-490F-EC5AE4E5633E}"/>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E08009A8-C379-3761-B6FF-47D1DF2D0788}"/>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1DC77B09-D628-A010-EB47-DE3B2E2C58F2}"/>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8A674596-5E61-2426-3635-E84CAA1A8481}"/>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BCFD0C77-429A-BCAF-00AC-14A48083F69D}"/>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39C73AA-66F7-EEDB-B540-78D77F151AC0}"/>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A9B44925-D168-8549-EC5F-EF0602A894DF}"/>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CD891768-0BCF-D9B4-2FE1-E1CD73166494}"/>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2C91E363-62DF-2C16-F1C5-282378828675}"/>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3D810E26-A60C-D3FD-CFEA-5C0CF293B94D}"/>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93D8080A-6BF6-E1FD-7756-F0FDE1BFAE79}"/>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68694CDD-7DEE-C51F-6C77-77361F9816C7}"/>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10E506D5-62D4-5B99-51C5-DDD5BDAB17CA}"/>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F1FEDDB0-4910-AE52-F20E-F58E61E3194A}"/>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482D2772-3BA3-1121-D2C3-7C1C712A841A}"/>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9" name="Graphic 8">
              <a:extLst>
                <a:ext uri="{FF2B5EF4-FFF2-40B4-BE49-F238E27FC236}">
                  <a16:creationId xmlns:a16="http://schemas.microsoft.com/office/drawing/2014/main" id="{4EE9F086-0D15-2730-D75C-2D6F4E3C7D63}"/>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35831001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5CA01C-0FB7-4F1C-0189-F54FE985602B}"/>
              </a:ext>
            </a:extLst>
          </p:cNvPr>
          <p:cNvSpPr>
            <a:spLocks noGrp="1"/>
          </p:cNvSpPr>
          <p:nvPr>
            <p:ph idx="1"/>
          </p:nvPr>
        </p:nvSpPr>
        <p:spPr>
          <a:xfrm>
            <a:off x="5002409" y="1124712"/>
            <a:ext cx="6800060" cy="5332411"/>
          </a:xfrm>
        </p:spPr>
        <p:txBody>
          <a:bodyPr/>
          <a:lstStyle/>
          <a:p>
            <a:pPr marL="0" marR="0" lvl="0" indent="0">
              <a:spcBef>
                <a:spcPts val="0"/>
              </a:spcBef>
              <a:spcAft>
                <a:spcPts val="600"/>
              </a:spcAft>
              <a:buClr>
                <a:srgbClr val="00AEEF"/>
              </a:buClr>
              <a:buSzPts val="700"/>
              <a:buNone/>
            </a:pPr>
            <a:r>
              <a:rPr lang="en-US" sz="2200">
                <a:solidFill>
                  <a:srgbClr val="000000"/>
                </a:solidFill>
                <a:effectLst/>
                <a:ea typeface="Lato" panose="020F0502020204030203" pitchFamily="34" charset="0"/>
                <a:cs typeface="Lato" panose="020F0502020204030203" pitchFamily="34" charset="0"/>
              </a:rPr>
              <a:t>ABLE Accounts</a:t>
            </a:r>
          </a:p>
          <a:p>
            <a:pPr lvl="1">
              <a:spcBef>
                <a:spcPts val="0"/>
              </a:spcBef>
              <a:buClr>
                <a:schemeClr val="accent1">
                  <a:lumMod val="75000"/>
                </a:schemeClr>
              </a:buClr>
              <a:buSzPct val="100000"/>
            </a:pPr>
            <a:r>
              <a:rPr lang="en-US" sz="2000">
                <a:solidFill>
                  <a:srgbClr val="000000"/>
                </a:solidFill>
                <a:effectLst/>
                <a:ea typeface="Lato" panose="020F0502020204030203" pitchFamily="34" charset="0"/>
                <a:cs typeface="Lato" panose="020F0502020204030203" pitchFamily="34" charset="0"/>
              </a:rPr>
              <a:t>Distributions from ABLE accounts are excluded.</a:t>
            </a:r>
          </a:p>
          <a:p>
            <a:pPr marL="0" marR="0" lvl="0" indent="0">
              <a:spcAft>
                <a:spcPts val="600"/>
              </a:spcAft>
              <a:buClr>
                <a:srgbClr val="00AEEF"/>
              </a:buClr>
              <a:buSzPts val="700"/>
              <a:buNone/>
            </a:pPr>
            <a:r>
              <a:rPr lang="en-US" sz="2200">
                <a:solidFill>
                  <a:srgbClr val="000000"/>
                </a:solidFill>
                <a:effectLst/>
                <a:ea typeface="Lato" panose="020F0502020204030203" pitchFamily="34" charset="0"/>
                <a:cs typeface="Lato" panose="020F0502020204030203" pitchFamily="34" charset="0"/>
              </a:rPr>
              <a:t>Educational Savings Accounts</a:t>
            </a:r>
          </a:p>
          <a:p>
            <a:pPr lvl="1">
              <a:spcBef>
                <a:spcPts val="0"/>
              </a:spcBef>
              <a:buClr>
                <a:schemeClr val="accent1">
                  <a:lumMod val="75000"/>
                </a:schemeClr>
              </a:buClr>
              <a:buSzPct val="100000"/>
            </a:pPr>
            <a:r>
              <a:rPr lang="en-US" sz="2000" kern="100">
                <a:effectLst/>
                <a:ea typeface="Lato" panose="020F0502020204030203" pitchFamily="34" charset="0"/>
                <a:cs typeface="Lato" panose="020F0502020204030203" pitchFamily="34" charset="0"/>
              </a:rPr>
              <a:t>Income and distributions from Coverdell educational savings accounts or “baby bond” accounts are excluded.</a:t>
            </a:r>
          </a:p>
          <a:p>
            <a:pPr marL="0" marR="0" lvl="0" indent="0">
              <a:spcAft>
                <a:spcPts val="600"/>
              </a:spcAft>
              <a:buClr>
                <a:srgbClr val="00AEEF"/>
              </a:buClr>
              <a:buSzPts val="700"/>
              <a:buNone/>
            </a:pPr>
            <a:r>
              <a:rPr lang="en-US" sz="2200">
                <a:solidFill>
                  <a:srgbClr val="000000"/>
                </a:solidFill>
                <a:effectLst/>
                <a:ea typeface="Lato" panose="020F0502020204030203" pitchFamily="34" charset="0"/>
                <a:cs typeface="Lato" panose="020F0502020204030203" pitchFamily="34" charset="0"/>
              </a:rPr>
              <a:t>Gross Income from Self-Employment or Operation of a Business</a:t>
            </a:r>
          </a:p>
          <a:p>
            <a:pPr lvl="1">
              <a:spcBef>
                <a:spcPts val="0"/>
              </a:spcBef>
              <a:buClr>
                <a:schemeClr val="accent1">
                  <a:lumMod val="75000"/>
                </a:schemeClr>
              </a:buClr>
              <a:buSzPct val="100000"/>
            </a:pPr>
            <a:r>
              <a:rPr lang="en-US" sz="2000">
                <a:solidFill>
                  <a:srgbClr val="000000"/>
                </a:solidFill>
                <a:effectLst/>
                <a:ea typeface="Lato" panose="020F0502020204030203" pitchFamily="34" charset="0"/>
                <a:cs typeface="Lato" panose="020F0502020204030203" pitchFamily="34" charset="0"/>
              </a:rPr>
              <a:t>Gross income received by a family prior to the deduction of business </a:t>
            </a:r>
            <a:r>
              <a:rPr lang="en-US" sz="2000">
                <a:effectLst/>
                <a:ea typeface="Lato" panose="020F0502020204030203" pitchFamily="34" charset="0"/>
                <a:cs typeface="Lato" panose="020F0502020204030203" pitchFamily="34" charset="0"/>
              </a:rPr>
              <a:t>expenses is excluded. </a:t>
            </a:r>
          </a:p>
          <a:p>
            <a:pPr lvl="1">
              <a:spcBef>
                <a:spcPts val="0"/>
              </a:spcBef>
              <a:buClr>
                <a:schemeClr val="accent1">
                  <a:lumMod val="75000"/>
                </a:schemeClr>
              </a:buClr>
              <a:buSzPct val="100000"/>
            </a:pPr>
            <a:r>
              <a:rPr lang="en-US" sz="2000">
                <a:solidFill>
                  <a:srgbClr val="000000"/>
                </a:solidFill>
                <a:effectLst/>
                <a:ea typeface="Lato" panose="020F0502020204030203" pitchFamily="34" charset="0"/>
                <a:cs typeface="Lato" panose="020F0502020204030203" pitchFamily="34" charset="0"/>
              </a:rPr>
              <a:t>The </a:t>
            </a:r>
            <a:r>
              <a:rPr lang="en-US" sz="2000" b="1" i="1">
                <a:solidFill>
                  <a:srgbClr val="000000"/>
                </a:solidFill>
                <a:effectLst/>
                <a:ea typeface="Lato" panose="020F0502020204030203" pitchFamily="34" charset="0"/>
                <a:cs typeface="Lato" panose="020F0502020204030203" pitchFamily="34" charset="0"/>
              </a:rPr>
              <a:t>net income</a:t>
            </a:r>
            <a:r>
              <a:rPr lang="en-US" sz="2000">
                <a:solidFill>
                  <a:srgbClr val="000000"/>
                </a:solidFill>
                <a:effectLst/>
                <a:ea typeface="Lato" panose="020F0502020204030203" pitchFamily="34" charset="0"/>
                <a:cs typeface="Lato" panose="020F0502020204030203" pitchFamily="34" charset="0"/>
              </a:rPr>
              <a:t> is counted as annual income.</a:t>
            </a:r>
          </a:p>
          <a:p>
            <a:pPr marL="0" marR="0" lvl="0" indent="0">
              <a:spcAft>
                <a:spcPts val="600"/>
              </a:spcAft>
              <a:buClr>
                <a:srgbClr val="00AEEF"/>
              </a:buClr>
              <a:buSzPts val="700"/>
              <a:buNone/>
            </a:pPr>
            <a:r>
              <a:rPr lang="en-US" sz="2200">
                <a:solidFill>
                  <a:srgbClr val="000000"/>
                </a:solidFill>
                <a:effectLst/>
                <a:ea typeface="Lato" panose="020F0502020204030203" pitchFamily="34" charset="0"/>
                <a:cs typeface="Lato" panose="020F0502020204030203" pitchFamily="34" charset="0"/>
              </a:rPr>
              <a:t>Elimination of the Earned Income Disregard (EID)</a:t>
            </a:r>
          </a:p>
          <a:p>
            <a:pPr lvl="1">
              <a:buClr>
                <a:schemeClr val="accent1">
                  <a:lumMod val="75000"/>
                </a:schemeClr>
              </a:buClr>
              <a:buSzPct val="100000"/>
            </a:pPr>
            <a:r>
              <a:rPr lang="en-US" sz="2000" kern="100">
                <a:effectLst/>
                <a:ea typeface="Lato" panose="020F0502020204030203" pitchFamily="34" charset="0"/>
                <a:cs typeface="Lato" panose="020F0502020204030203" pitchFamily="34" charset="0"/>
              </a:rPr>
              <a:t>HUD is phasing out the EID program. </a:t>
            </a:r>
            <a:endParaRPr lang="en-US" sz="2000">
              <a:ea typeface="Lato" panose="020F0502020204030203" pitchFamily="34" charset="0"/>
              <a:cs typeface="Lato" panose="020F0502020204030203" pitchFamily="34" charset="0"/>
            </a:endParaRPr>
          </a:p>
        </p:txBody>
      </p:sp>
      <p:sp>
        <p:nvSpPr>
          <p:cNvPr id="3" name="Title 2">
            <a:extLst>
              <a:ext uri="{FF2B5EF4-FFF2-40B4-BE49-F238E27FC236}">
                <a16:creationId xmlns:a16="http://schemas.microsoft.com/office/drawing/2014/main" id="{B2AE9F93-1E9B-AF5D-49BD-AEF7D76CE78A}"/>
              </a:ext>
            </a:extLst>
          </p:cNvPr>
          <p:cNvSpPr>
            <a:spLocks noGrp="1"/>
          </p:cNvSpPr>
          <p:nvPr>
            <p:ph type="title"/>
          </p:nvPr>
        </p:nvSpPr>
        <p:spPr/>
        <p:txBody>
          <a:bodyPr/>
          <a:lstStyle/>
          <a:p>
            <a:r>
              <a:rPr lang="en-US"/>
              <a:t>Income Exclusions Continued</a:t>
            </a:r>
          </a:p>
        </p:txBody>
      </p:sp>
      <p:pic>
        <p:nvPicPr>
          <p:cNvPr id="6" name="Graphic 5">
            <a:extLst>
              <a:ext uri="{FF2B5EF4-FFF2-40B4-BE49-F238E27FC236}">
                <a16:creationId xmlns:a16="http://schemas.microsoft.com/office/drawing/2014/main" id="{C7D9F752-875B-BBE0-3ECD-1582A1D85771}"/>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61191" y="1162290"/>
            <a:ext cx="274320" cy="274320"/>
          </a:xfrm>
          <a:prstGeom prst="rect">
            <a:avLst/>
          </a:prstGeom>
        </p:spPr>
      </p:pic>
      <p:pic>
        <p:nvPicPr>
          <p:cNvPr id="7" name="Graphic 6">
            <a:extLst>
              <a:ext uri="{FF2B5EF4-FFF2-40B4-BE49-F238E27FC236}">
                <a16:creationId xmlns:a16="http://schemas.microsoft.com/office/drawing/2014/main" id="{746A9699-0F44-4712-5445-C771C9F99670}"/>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59327" y="5056080"/>
            <a:ext cx="274320" cy="274320"/>
          </a:xfrm>
          <a:prstGeom prst="rect">
            <a:avLst/>
          </a:prstGeom>
        </p:spPr>
      </p:pic>
      <p:pic>
        <p:nvPicPr>
          <p:cNvPr id="8" name="Graphic 7">
            <a:extLst>
              <a:ext uri="{FF2B5EF4-FFF2-40B4-BE49-F238E27FC236}">
                <a16:creationId xmlns:a16="http://schemas.microsoft.com/office/drawing/2014/main" id="{423ACDAD-26D5-4E46-470E-D93FC2039CE7}"/>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59327" y="3340844"/>
            <a:ext cx="274320" cy="274320"/>
          </a:xfrm>
          <a:prstGeom prst="rect">
            <a:avLst/>
          </a:prstGeom>
        </p:spPr>
      </p:pic>
      <p:pic>
        <p:nvPicPr>
          <p:cNvPr id="9" name="Graphic 8">
            <a:extLst>
              <a:ext uri="{FF2B5EF4-FFF2-40B4-BE49-F238E27FC236}">
                <a16:creationId xmlns:a16="http://schemas.microsoft.com/office/drawing/2014/main" id="{E136E228-70F2-6F53-8FA8-6B1682C02C00}"/>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59327" y="1980095"/>
            <a:ext cx="274320" cy="274320"/>
          </a:xfrm>
          <a:prstGeom prst="rect">
            <a:avLst/>
          </a:prstGeom>
        </p:spPr>
      </p:pic>
      <p:sp>
        <p:nvSpPr>
          <p:cNvPr id="62" name="Rectangle 61">
            <a:extLst>
              <a:ext uri="{FF2B5EF4-FFF2-40B4-BE49-F238E27FC236}">
                <a16:creationId xmlns:a16="http://schemas.microsoft.com/office/drawing/2014/main" id="{DBCC320D-30F8-7498-4C12-0A1770BEE58E}"/>
              </a:ext>
            </a:extLst>
          </p:cNvPr>
          <p:cNvSpPr/>
          <p:nvPr/>
        </p:nvSpPr>
        <p:spPr>
          <a:xfrm>
            <a:off x="-16406" y="1619265"/>
            <a:ext cx="4380931" cy="523873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39E45F03-F25C-58D4-B946-BC43D82E804C}"/>
              </a:ext>
            </a:extLst>
          </p:cNvPr>
          <p:cNvGrpSpPr/>
          <p:nvPr/>
        </p:nvGrpSpPr>
        <p:grpSpPr>
          <a:xfrm>
            <a:off x="-658651" y="908534"/>
            <a:ext cx="5989457" cy="5989457"/>
            <a:chOff x="6982226" y="830011"/>
            <a:chExt cx="5989457" cy="5989457"/>
          </a:xfrm>
        </p:grpSpPr>
        <p:grpSp>
          <p:nvGrpSpPr>
            <p:cNvPr id="37" name="Graphic 20">
              <a:extLst>
                <a:ext uri="{FF2B5EF4-FFF2-40B4-BE49-F238E27FC236}">
                  <a16:creationId xmlns:a16="http://schemas.microsoft.com/office/drawing/2014/main" id="{DC6BFD04-D77C-3114-7C56-E59E8057DD85}"/>
                </a:ext>
              </a:extLst>
            </p:cNvPr>
            <p:cNvGrpSpPr/>
            <p:nvPr/>
          </p:nvGrpSpPr>
          <p:grpSpPr>
            <a:xfrm>
              <a:off x="8486717" y="2276726"/>
              <a:ext cx="3199073" cy="3203066"/>
              <a:chOff x="7622839" y="2347516"/>
              <a:chExt cx="3199073" cy="3203066"/>
            </a:xfrm>
            <a:solidFill>
              <a:srgbClr val="000000"/>
            </a:solidFill>
          </p:grpSpPr>
          <p:sp>
            <p:nvSpPr>
              <p:cNvPr id="39" name="Freeform 38">
                <a:extLst>
                  <a:ext uri="{FF2B5EF4-FFF2-40B4-BE49-F238E27FC236}">
                    <a16:creationId xmlns:a16="http://schemas.microsoft.com/office/drawing/2014/main" id="{A826946D-7FAF-A00F-2758-45234AD6A836}"/>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73EA03D4-951A-31BC-6055-00B626739A68}"/>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617F2A09-F721-AC8E-A5A8-15EF628621A3}"/>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B8D29382-C253-8864-AACF-E7F372CE136A}"/>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3EB75AA4-A01C-D159-BF8B-008BEBF6043E}"/>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0FDD8D3D-B36A-8B94-27C5-5DCBB4D0D36D}"/>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B59696FE-2326-F026-77C9-320B189DCCD6}"/>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EBA9164-42A2-B075-6079-6835A6CF3EE7}"/>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502ABA0B-CFAE-7E89-DF49-1D9079D72F09}"/>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1F612DCC-E7AD-2D01-3ABD-5F2B580233A0}"/>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69C06C50-9E25-BDC6-9CA9-67054DF40038}"/>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42397959-D7B0-4C04-E1B6-167EAC86A21B}"/>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4AE4EF92-B5ED-FE96-317B-E8171E40C78E}"/>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BFD67F84-B6B8-1F01-BF57-BED733047DA0}"/>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BB41BB5C-76C4-01EA-0247-2CA34FE718CC}"/>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E27D7FE2-0771-A2DF-9BA6-0F8FA4435BD4}"/>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DAAA8E90-BB6C-B755-1933-24A1F3CB4C53}"/>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142E1F6E-9315-95F5-B1AE-2B40DE832F9B}"/>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F5544D4-6B92-DFDB-8040-00B53491C7A2}"/>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09B2F81F-1D82-F16C-FD01-B88A9D6C6CF1}"/>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8222F7FF-4C1C-F4FB-2852-B9AD8934A25D}"/>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C8C234AC-30D2-2EA2-34C2-D8E802444BAE}"/>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38" name="Graphic 37">
              <a:extLst>
                <a:ext uri="{FF2B5EF4-FFF2-40B4-BE49-F238E27FC236}">
                  <a16:creationId xmlns:a16="http://schemas.microsoft.com/office/drawing/2014/main" id="{B7E63DA8-4974-8088-DF50-0A21393BB143}"/>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655389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170E05-BB9A-9231-40AE-2474B23ED726}"/>
              </a:ext>
            </a:extLst>
          </p:cNvPr>
          <p:cNvSpPr>
            <a:spLocks noGrp="1"/>
          </p:cNvSpPr>
          <p:nvPr>
            <p:ph idx="1"/>
          </p:nvPr>
        </p:nvSpPr>
        <p:spPr>
          <a:xfrm>
            <a:off x="7224" y="1554480"/>
            <a:ext cx="6629968" cy="5332411"/>
          </a:xfrm>
        </p:spPr>
        <p:txBody>
          <a:bodyPr/>
          <a:lstStyle/>
          <a:p>
            <a:pPr marL="640080" marR="0" lvl="0" indent="0">
              <a:spcBef>
                <a:spcPts val="0"/>
              </a:spcBef>
              <a:spcAft>
                <a:spcPts val="600"/>
              </a:spcAft>
              <a:buClr>
                <a:srgbClr val="00AEEF"/>
              </a:buClr>
              <a:buSzPts val="700"/>
              <a:buNone/>
            </a:pPr>
            <a:r>
              <a:rPr lang="en-US">
                <a:solidFill>
                  <a:srgbClr val="000000"/>
                </a:solidFill>
                <a:effectLst/>
                <a:ea typeface="Lato" panose="020F0502020204030203" pitchFamily="34" charset="0"/>
                <a:cs typeface="Lato" panose="020F0502020204030203" pitchFamily="34" charset="0"/>
              </a:rPr>
              <a:t>Retirement Plans</a:t>
            </a:r>
          </a:p>
          <a:p>
            <a:pPr marL="1097280" indent="-457200">
              <a:spcBef>
                <a:spcPts val="0"/>
              </a:spcBef>
              <a:buClr>
                <a:schemeClr val="accent1">
                  <a:lumMod val="75000"/>
                </a:schemeClr>
              </a:buClr>
              <a:buSzPct val="100000"/>
            </a:pPr>
            <a:r>
              <a:rPr lang="en-US" sz="2400" kern="100">
                <a:effectLst/>
                <a:ea typeface="Lato" panose="020F0502020204030203" pitchFamily="34" charset="0"/>
                <a:cs typeface="Lato" panose="020F0502020204030203" pitchFamily="34" charset="0"/>
              </a:rPr>
              <a:t>Income or equity earned by any IRS-recognized retirement plan is excluded.</a:t>
            </a:r>
          </a:p>
        </p:txBody>
      </p:sp>
      <p:sp>
        <p:nvSpPr>
          <p:cNvPr id="3" name="Title 2">
            <a:extLst>
              <a:ext uri="{FF2B5EF4-FFF2-40B4-BE49-F238E27FC236}">
                <a16:creationId xmlns:a16="http://schemas.microsoft.com/office/drawing/2014/main" id="{9B7ED309-B568-210A-1A54-218B17971086}"/>
              </a:ext>
            </a:extLst>
          </p:cNvPr>
          <p:cNvSpPr>
            <a:spLocks noGrp="1"/>
          </p:cNvSpPr>
          <p:nvPr>
            <p:ph type="title"/>
          </p:nvPr>
        </p:nvSpPr>
        <p:spPr/>
        <p:txBody>
          <a:bodyPr/>
          <a:lstStyle/>
          <a:p>
            <a:r>
              <a:rPr lang="en-US"/>
              <a:t>Income Exclusions: </a:t>
            </a:r>
            <a:r>
              <a:rPr lang="en-US">
                <a:solidFill>
                  <a:srgbClr val="F7F7F7"/>
                </a:solidFill>
              </a:rPr>
              <a:t>Retirement Plans</a:t>
            </a:r>
          </a:p>
        </p:txBody>
      </p:sp>
      <p:sp>
        <p:nvSpPr>
          <p:cNvPr id="5" name="Rectangle 4">
            <a:extLst>
              <a:ext uri="{FF2B5EF4-FFF2-40B4-BE49-F238E27FC236}">
                <a16:creationId xmlns:a16="http://schemas.microsoft.com/office/drawing/2014/main" id="{59FC876C-7706-2310-A864-1BD4D668B460}"/>
              </a:ext>
            </a:extLst>
          </p:cNvPr>
          <p:cNvSpPr/>
          <p:nvPr/>
        </p:nvSpPr>
        <p:spPr>
          <a:xfrm>
            <a:off x="8019768" y="1277112"/>
            <a:ext cx="4324631" cy="500176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1BB6B61E-14C2-1C41-05C2-368E628BFCB6}"/>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9541" y="1650766"/>
            <a:ext cx="274320" cy="274320"/>
          </a:xfrm>
          <a:prstGeom prst="rect">
            <a:avLst/>
          </a:prstGeom>
        </p:spPr>
      </p:pic>
      <p:sp>
        <p:nvSpPr>
          <p:cNvPr id="8" name="Rectangle 7">
            <a:extLst>
              <a:ext uri="{FF2B5EF4-FFF2-40B4-BE49-F238E27FC236}">
                <a16:creationId xmlns:a16="http://schemas.microsoft.com/office/drawing/2014/main" id="{AFA5ADBC-11F9-B95F-B027-FAF715653DAF}"/>
              </a:ext>
            </a:extLst>
          </p:cNvPr>
          <p:cNvSpPr/>
          <p:nvPr/>
        </p:nvSpPr>
        <p:spPr>
          <a:xfrm>
            <a:off x="1099456" y="2975810"/>
            <a:ext cx="4907203" cy="917117"/>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1A8DBDE-1E28-ADC5-AAC3-2FE3EA91FEB1}"/>
              </a:ext>
            </a:extLst>
          </p:cNvPr>
          <p:cNvSpPr txBox="1"/>
          <p:nvPr/>
        </p:nvSpPr>
        <p:spPr>
          <a:xfrm>
            <a:off x="1348706" y="3083226"/>
            <a:ext cx="4408702" cy="646331"/>
          </a:xfrm>
          <a:prstGeom prst="rect">
            <a:avLst/>
          </a:prstGeom>
          <a:noFill/>
        </p:spPr>
        <p:txBody>
          <a:bodyPr wrap="square">
            <a:spAutoFit/>
          </a:bodyPr>
          <a:lstStyle/>
          <a:p>
            <a:r>
              <a:rPr lang="en-US" b="1" i="0">
                <a:solidFill>
                  <a:srgbClr val="000000"/>
                </a:solidFill>
                <a:effectLst/>
                <a:latin typeface="Lato" panose="020F0502020204030203" pitchFamily="34" charset="0"/>
                <a:ea typeface="Lato" panose="020F0502020204030203" pitchFamily="34" charset="0"/>
                <a:cs typeface="Lato" panose="020F0502020204030203" pitchFamily="34" charset="0"/>
              </a:rPr>
              <a:t>NOTE: </a:t>
            </a:r>
            <a:r>
              <a:rPr lang="en-US" b="0" i="0">
                <a:solidFill>
                  <a:srgbClr val="000000"/>
                </a:solidFill>
                <a:effectLst/>
                <a:latin typeface="Lato" panose="020F0502020204030203" pitchFamily="34" charset="0"/>
                <a:ea typeface="Lato" panose="020F0502020204030203" pitchFamily="34" charset="0"/>
                <a:cs typeface="Lato" panose="020F0502020204030203" pitchFamily="34" charset="0"/>
              </a:rPr>
              <a:t>Any </a:t>
            </a:r>
            <a:r>
              <a:rPr lang="en-US" b="1" i="0">
                <a:solidFill>
                  <a:srgbClr val="000000"/>
                </a:solidFill>
                <a:effectLst/>
                <a:latin typeface="Lato" panose="020F0502020204030203" pitchFamily="34" charset="0"/>
                <a:ea typeface="Lato" panose="020F0502020204030203" pitchFamily="34" charset="0"/>
                <a:cs typeface="Lato" panose="020F0502020204030203" pitchFamily="34" charset="0"/>
              </a:rPr>
              <a:t>distribution</a:t>
            </a:r>
            <a:r>
              <a:rPr lang="en-US" b="0" i="0">
                <a:solidFill>
                  <a:srgbClr val="000000"/>
                </a:solidFill>
                <a:effectLst/>
                <a:latin typeface="Lato" panose="020F0502020204030203" pitchFamily="34" charset="0"/>
                <a:ea typeface="Lato" panose="020F0502020204030203" pitchFamily="34" charset="0"/>
                <a:cs typeface="Lato" panose="020F0502020204030203" pitchFamily="34" charset="0"/>
              </a:rPr>
              <a:t> from a </a:t>
            </a:r>
            <a:r>
              <a:rPr lang="en-US" b="0" i="0">
                <a:effectLst/>
                <a:latin typeface="Lato" panose="020F0502020204030203" pitchFamily="34" charset="0"/>
                <a:ea typeface="Lato" panose="020F0502020204030203" pitchFamily="34" charset="0"/>
                <a:cs typeface="Lato" panose="020F0502020204030203" pitchFamily="34" charset="0"/>
              </a:rPr>
              <a:t>retirement account is considered </a:t>
            </a:r>
            <a:r>
              <a:rPr lang="en-US" b="0" i="0">
                <a:solidFill>
                  <a:srgbClr val="000000"/>
                </a:solidFill>
                <a:effectLst/>
                <a:latin typeface="Lato" panose="020F0502020204030203" pitchFamily="34" charset="0"/>
                <a:ea typeface="Lato" panose="020F0502020204030203" pitchFamily="34" charset="0"/>
                <a:cs typeface="Lato" panose="020F0502020204030203" pitchFamily="34" charset="0"/>
              </a:rPr>
              <a:t>income.</a:t>
            </a:r>
            <a:endParaRPr lang="en-US">
              <a:latin typeface="Lato" panose="020F0502020204030203" pitchFamily="34" charset="0"/>
              <a:ea typeface="Lato" panose="020F0502020204030203" pitchFamily="34" charset="0"/>
              <a:cs typeface="Lato" panose="020F0502020204030203" pitchFamily="34" charset="0"/>
            </a:endParaRPr>
          </a:p>
        </p:txBody>
      </p:sp>
      <p:grpSp>
        <p:nvGrpSpPr>
          <p:cNvPr id="4" name="Group 3">
            <a:extLst>
              <a:ext uri="{FF2B5EF4-FFF2-40B4-BE49-F238E27FC236}">
                <a16:creationId xmlns:a16="http://schemas.microsoft.com/office/drawing/2014/main" id="{2356ED31-D54F-B587-34CD-BADD9934E443}"/>
              </a:ext>
            </a:extLst>
          </p:cNvPr>
          <p:cNvGrpSpPr/>
          <p:nvPr/>
        </p:nvGrpSpPr>
        <p:grpSpPr>
          <a:xfrm>
            <a:off x="6982226" y="830011"/>
            <a:ext cx="5989457" cy="5989457"/>
            <a:chOff x="6982226" y="830011"/>
            <a:chExt cx="5989457" cy="5989457"/>
          </a:xfrm>
        </p:grpSpPr>
        <p:grpSp>
          <p:nvGrpSpPr>
            <p:cNvPr id="9" name="Graphic 20">
              <a:extLst>
                <a:ext uri="{FF2B5EF4-FFF2-40B4-BE49-F238E27FC236}">
                  <a16:creationId xmlns:a16="http://schemas.microsoft.com/office/drawing/2014/main" id="{AF1769E5-AFDC-FBE9-EA7B-33D94E6A4A27}"/>
                </a:ext>
              </a:extLst>
            </p:cNvPr>
            <p:cNvGrpSpPr/>
            <p:nvPr/>
          </p:nvGrpSpPr>
          <p:grpSpPr>
            <a:xfrm>
              <a:off x="8486717" y="2276726"/>
              <a:ext cx="3199073" cy="3203066"/>
              <a:chOff x="7622839" y="2347516"/>
              <a:chExt cx="3199073" cy="3203066"/>
            </a:xfrm>
            <a:solidFill>
              <a:srgbClr val="000000"/>
            </a:solidFill>
          </p:grpSpPr>
          <p:sp>
            <p:nvSpPr>
              <p:cNvPr id="12" name="Freeform 11">
                <a:extLst>
                  <a:ext uri="{FF2B5EF4-FFF2-40B4-BE49-F238E27FC236}">
                    <a16:creationId xmlns:a16="http://schemas.microsoft.com/office/drawing/2014/main" id="{1255DAF6-BF1C-D854-7DA9-6DAFB9922C37}"/>
                  </a:ext>
                </a:extLst>
              </p:cNvPr>
              <p:cNvSpPr/>
              <p:nvPr/>
            </p:nvSpPr>
            <p:spPr>
              <a:xfrm>
                <a:off x="8490115" y="2636885"/>
                <a:ext cx="1280160" cy="1206817"/>
              </a:xfrm>
              <a:custGeom>
                <a:avLst/>
                <a:gdLst>
                  <a:gd name="connsiteX0" fmla="*/ 0 w 1280160"/>
                  <a:gd name="connsiteY0" fmla="*/ 1206818 h 1206817"/>
                  <a:gd name="connsiteX1" fmla="*/ 326708 w 1280160"/>
                  <a:gd name="connsiteY1" fmla="*/ 1146810 h 1206817"/>
                  <a:gd name="connsiteX2" fmla="*/ 493395 w 1280160"/>
                  <a:gd name="connsiteY2" fmla="*/ 1160145 h 1206817"/>
                  <a:gd name="connsiteX3" fmla="*/ 513398 w 1280160"/>
                  <a:gd name="connsiteY3" fmla="*/ 960120 h 1206817"/>
                  <a:gd name="connsiteX4" fmla="*/ 1280160 w 1280160"/>
                  <a:gd name="connsiteY4" fmla="*/ 180023 h 1206817"/>
                  <a:gd name="connsiteX5" fmla="*/ 840105 w 1280160"/>
                  <a:gd name="connsiteY5" fmla="*/ 0 h 1206817"/>
                  <a:gd name="connsiteX6" fmla="*/ 46673 w 1280160"/>
                  <a:gd name="connsiteY6" fmla="*/ 753428 h 120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0160" h="1206817">
                    <a:moveTo>
                      <a:pt x="0" y="1206818"/>
                    </a:moveTo>
                    <a:cubicBezTo>
                      <a:pt x="93345" y="1166813"/>
                      <a:pt x="200025" y="1146810"/>
                      <a:pt x="326708" y="1146810"/>
                    </a:cubicBezTo>
                    <a:cubicBezTo>
                      <a:pt x="386715" y="1146810"/>
                      <a:pt x="440055" y="1153478"/>
                      <a:pt x="493395" y="1160145"/>
                    </a:cubicBezTo>
                    <a:lnTo>
                      <a:pt x="513398" y="960120"/>
                    </a:lnTo>
                    <a:lnTo>
                      <a:pt x="1280160" y="180023"/>
                    </a:lnTo>
                    <a:lnTo>
                      <a:pt x="840105" y="0"/>
                    </a:lnTo>
                    <a:lnTo>
                      <a:pt x="46673" y="753428"/>
                    </a:lnTo>
                    <a:close/>
                  </a:path>
                </a:pathLst>
              </a:custGeom>
              <a:solidFill>
                <a:schemeClr val="accent1">
                  <a:lumMod val="20000"/>
                  <a:lumOff val="80000"/>
                </a:schemeClr>
              </a:solidFill>
              <a:ln w="266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64982F27-B90F-804E-85AB-91B4BB187DFC}"/>
                  </a:ext>
                </a:extLst>
              </p:cNvPr>
              <p:cNvSpPr/>
              <p:nvPr/>
            </p:nvSpPr>
            <p:spPr>
              <a:xfrm>
                <a:off x="9050185" y="2843578"/>
                <a:ext cx="1695657" cy="1321560"/>
              </a:xfrm>
              <a:custGeom>
                <a:avLst/>
                <a:gdLst>
                  <a:gd name="connsiteX0" fmla="*/ 1246823 w 1695657"/>
                  <a:gd name="connsiteY0" fmla="*/ 300038 h 1321560"/>
                  <a:gd name="connsiteX1" fmla="*/ 1386840 w 1695657"/>
                  <a:gd name="connsiteY1" fmla="*/ 566738 h 1321560"/>
                  <a:gd name="connsiteX2" fmla="*/ 1013460 w 1695657"/>
                  <a:gd name="connsiteY2" fmla="*/ 993458 h 1321560"/>
                  <a:gd name="connsiteX3" fmla="*/ 566738 w 1695657"/>
                  <a:gd name="connsiteY3" fmla="*/ 1040130 h 1321560"/>
                  <a:gd name="connsiteX4" fmla="*/ 26670 w 1695657"/>
                  <a:gd name="connsiteY4" fmla="*/ 786765 h 1321560"/>
                  <a:gd name="connsiteX5" fmla="*/ 13335 w 1695657"/>
                  <a:gd name="connsiteY5" fmla="*/ 800100 h 1321560"/>
                  <a:gd name="connsiteX6" fmla="*/ 0 w 1695657"/>
                  <a:gd name="connsiteY6" fmla="*/ 926783 h 1321560"/>
                  <a:gd name="connsiteX7" fmla="*/ 753428 w 1695657"/>
                  <a:gd name="connsiteY7" fmla="*/ 1293495 h 1321560"/>
                  <a:gd name="connsiteX8" fmla="*/ 1026795 w 1695657"/>
                  <a:gd name="connsiteY8" fmla="*/ 1266825 h 1321560"/>
                  <a:gd name="connsiteX9" fmla="*/ 1680210 w 1695657"/>
                  <a:gd name="connsiteY9" fmla="*/ 486728 h 1321560"/>
                  <a:gd name="connsiteX10" fmla="*/ 1586865 w 1695657"/>
                  <a:gd name="connsiteY10" fmla="*/ 326708 h 1321560"/>
                  <a:gd name="connsiteX11" fmla="*/ 793433 w 1695657"/>
                  <a:gd name="connsiteY11" fmla="*/ 0 h 1321560"/>
                  <a:gd name="connsiteX12" fmla="*/ 713423 w 1695657"/>
                  <a:gd name="connsiteY12" fmla="*/ 80010 h 132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657" h="1321560">
                    <a:moveTo>
                      <a:pt x="1246823" y="300038"/>
                    </a:moveTo>
                    <a:cubicBezTo>
                      <a:pt x="1173480" y="380048"/>
                      <a:pt x="1233488" y="500063"/>
                      <a:pt x="1386840" y="566738"/>
                    </a:cubicBezTo>
                    <a:lnTo>
                      <a:pt x="1013460" y="993458"/>
                    </a:lnTo>
                    <a:cubicBezTo>
                      <a:pt x="853440" y="920115"/>
                      <a:pt x="660083" y="940118"/>
                      <a:pt x="566738" y="1040130"/>
                    </a:cubicBezTo>
                    <a:lnTo>
                      <a:pt x="26670" y="786765"/>
                    </a:lnTo>
                    <a:lnTo>
                      <a:pt x="13335" y="800100"/>
                    </a:lnTo>
                    <a:lnTo>
                      <a:pt x="0" y="926783"/>
                    </a:lnTo>
                    <a:lnTo>
                      <a:pt x="753428" y="1293495"/>
                    </a:lnTo>
                    <a:cubicBezTo>
                      <a:pt x="853440" y="1340168"/>
                      <a:pt x="980123" y="1326833"/>
                      <a:pt x="1026795" y="1266825"/>
                    </a:cubicBezTo>
                    <a:lnTo>
                      <a:pt x="1680210" y="486728"/>
                    </a:lnTo>
                    <a:cubicBezTo>
                      <a:pt x="1720215" y="433388"/>
                      <a:pt x="1680210" y="366713"/>
                      <a:pt x="1586865" y="326708"/>
                    </a:cubicBezTo>
                    <a:lnTo>
                      <a:pt x="793433" y="0"/>
                    </a:lnTo>
                    <a:lnTo>
                      <a:pt x="713423" y="80010"/>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90FD8EA7-F7DC-7630-209C-22897ABF05B2}"/>
                  </a:ext>
                </a:extLst>
              </p:cNvPr>
              <p:cNvSpPr/>
              <p:nvPr/>
            </p:nvSpPr>
            <p:spPr>
              <a:xfrm>
                <a:off x="7622839" y="2347516"/>
                <a:ext cx="1620702" cy="1129474"/>
              </a:xfrm>
              <a:custGeom>
                <a:avLst/>
                <a:gdLst>
                  <a:gd name="connsiteX0" fmla="*/ 60508 w 1620702"/>
                  <a:gd name="connsiteY0" fmla="*/ 756095 h 1129474"/>
                  <a:gd name="connsiteX1" fmla="*/ 840605 w 1620702"/>
                  <a:gd name="connsiteY1" fmla="*/ 1129475 h 1129474"/>
                  <a:gd name="connsiteX2" fmla="*/ 853940 w 1620702"/>
                  <a:gd name="connsiteY2" fmla="*/ 1002792 h 1129474"/>
                  <a:gd name="connsiteX3" fmla="*/ 860608 w 1620702"/>
                  <a:gd name="connsiteY3" fmla="*/ 996125 h 1129474"/>
                  <a:gd name="connsiteX4" fmla="*/ 393883 w 1620702"/>
                  <a:gd name="connsiteY4" fmla="*/ 776097 h 1129474"/>
                  <a:gd name="connsiteX5" fmla="*/ 340543 w 1620702"/>
                  <a:gd name="connsiteY5" fmla="*/ 536067 h 1129474"/>
                  <a:gd name="connsiteX6" fmla="*/ 760595 w 1620702"/>
                  <a:gd name="connsiteY6" fmla="*/ 209360 h 1129474"/>
                  <a:gd name="connsiteX7" fmla="*/ 1127308 w 1620702"/>
                  <a:gd name="connsiteY7" fmla="*/ 176022 h 1129474"/>
                  <a:gd name="connsiteX8" fmla="*/ 1540693 w 1620702"/>
                  <a:gd name="connsiteY8" fmla="*/ 342710 h 1129474"/>
                  <a:gd name="connsiteX9" fmla="*/ 1620703 w 1620702"/>
                  <a:gd name="connsiteY9" fmla="*/ 262700 h 1129474"/>
                  <a:gd name="connsiteX10" fmla="*/ 1000625 w 1620702"/>
                  <a:gd name="connsiteY10" fmla="*/ 16002 h 1129474"/>
                  <a:gd name="connsiteX11" fmla="*/ 787265 w 1620702"/>
                  <a:gd name="connsiteY11" fmla="*/ 36005 h 1129474"/>
                  <a:gd name="connsiteX12" fmla="*/ 40505 w 1620702"/>
                  <a:gd name="connsiteY12" fmla="*/ 609410 h 1129474"/>
                  <a:gd name="connsiteX13" fmla="*/ 60508 w 1620702"/>
                  <a:gd name="connsiteY13" fmla="*/ 756095 h 11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0702" h="1129474">
                    <a:moveTo>
                      <a:pt x="60508" y="756095"/>
                    </a:moveTo>
                    <a:lnTo>
                      <a:pt x="840605" y="1129475"/>
                    </a:lnTo>
                    <a:lnTo>
                      <a:pt x="853940" y="1002792"/>
                    </a:lnTo>
                    <a:lnTo>
                      <a:pt x="860608" y="996125"/>
                    </a:lnTo>
                    <a:lnTo>
                      <a:pt x="393883" y="776097"/>
                    </a:lnTo>
                    <a:cubicBezTo>
                      <a:pt x="487228" y="696087"/>
                      <a:pt x="460558" y="589407"/>
                      <a:pt x="340543" y="536067"/>
                    </a:cubicBezTo>
                    <a:lnTo>
                      <a:pt x="760595" y="209360"/>
                    </a:lnTo>
                    <a:cubicBezTo>
                      <a:pt x="880610" y="256032"/>
                      <a:pt x="1047298" y="242697"/>
                      <a:pt x="1127308" y="176022"/>
                    </a:cubicBezTo>
                    <a:lnTo>
                      <a:pt x="1540693" y="342710"/>
                    </a:lnTo>
                    <a:lnTo>
                      <a:pt x="1620703" y="262700"/>
                    </a:lnTo>
                    <a:lnTo>
                      <a:pt x="1000625" y="16002"/>
                    </a:lnTo>
                    <a:cubicBezTo>
                      <a:pt x="933950" y="-10668"/>
                      <a:pt x="833938" y="-4001"/>
                      <a:pt x="787265" y="36005"/>
                    </a:cubicBezTo>
                    <a:lnTo>
                      <a:pt x="40505" y="609410"/>
                    </a:lnTo>
                    <a:cubicBezTo>
                      <a:pt x="-19502" y="656082"/>
                      <a:pt x="-12835" y="716090"/>
                      <a:pt x="60508" y="756095"/>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F461A965-0240-49C0-AC83-96FF9CCC2FD9}"/>
                  </a:ext>
                </a:extLst>
              </p:cNvPr>
              <p:cNvSpPr/>
              <p:nvPr/>
            </p:nvSpPr>
            <p:spPr>
              <a:xfrm>
                <a:off x="8703475" y="2890250"/>
                <a:ext cx="253365" cy="240030"/>
              </a:xfrm>
              <a:custGeom>
                <a:avLst/>
                <a:gdLst>
                  <a:gd name="connsiteX0" fmla="*/ 0 w 253365"/>
                  <a:gd name="connsiteY0" fmla="*/ 240030 h 240030"/>
                  <a:gd name="connsiteX1" fmla="*/ 253365 w 253365"/>
                  <a:gd name="connsiteY1" fmla="*/ 0 h 240030"/>
                  <a:gd name="connsiteX2" fmla="*/ 73343 w 253365"/>
                  <a:gd name="connsiteY2" fmla="*/ 86678 h 240030"/>
                  <a:gd name="connsiteX3" fmla="*/ 0 w 253365"/>
                  <a:gd name="connsiteY3" fmla="*/ 240030 h 240030"/>
                </a:gdLst>
                <a:ahLst/>
                <a:cxnLst>
                  <a:cxn ang="0">
                    <a:pos x="connsiteX0" y="connsiteY0"/>
                  </a:cxn>
                  <a:cxn ang="0">
                    <a:pos x="connsiteX1" y="connsiteY1"/>
                  </a:cxn>
                  <a:cxn ang="0">
                    <a:pos x="connsiteX2" y="connsiteY2"/>
                  </a:cxn>
                  <a:cxn ang="0">
                    <a:pos x="connsiteX3" y="connsiteY3"/>
                  </a:cxn>
                </a:cxnLst>
                <a:rect l="l" t="t" r="r" b="b"/>
                <a:pathLst>
                  <a:path w="253365" h="240030">
                    <a:moveTo>
                      <a:pt x="0" y="240030"/>
                    </a:moveTo>
                    <a:lnTo>
                      <a:pt x="253365" y="0"/>
                    </a:lnTo>
                    <a:cubicBezTo>
                      <a:pt x="186690" y="20003"/>
                      <a:pt x="120015" y="46673"/>
                      <a:pt x="73343" y="86678"/>
                    </a:cubicBezTo>
                    <a:cubicBezTo>
                      <a:pt x="26670" y="126683"/>
                      <a:pt x="0" y="186690"/>
                      <a:pt x="0" y="24003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F35D3BD9-0B6C-0EF3-7080-10B3765E4BB5}"/>
                  </a:ext>
                </a:extLst>
              </p:cNvPr>
              <p:cNvSpPr/>
              <p:nvPr/>
            </p:nvSpPr>
            <p:spPr>
              <a:xfrm>
                <a:off x="9296882" y="3110278"/>
                <a:ext cx="291427" cy="293370"/>
              </a:xfrm>
              <a:custGeom>
                <a:avLst/>
                <a:gdLst>
                  <a:gd name="connsiteX0" fmla="*/ 286703 w 291427"/>
                  <a:gd name="connsiteY0" fmla="*/ 0 h 293370"/>
                  <a:gd name="connsiteX1" fmla="*/ 0 w 291427"/>
                  <a:gd name="connsiteY1" fmla="*/ 293370 h 293370"/>
                  <a:gd name="connsiteX2" fmla="*/ 226695 w 291427"/>
                  <a:gd name="connsiteY2" fmla="*/ 186690 h 293370"/>
                  <a:gd name="connsiteX3" fmla="*/ 286703 w 291427"/>
                  <a:gd name="connsiteY3" fmla="*/ 0 h 293370"/>
                </a:gdLst>
                <a:ahLst/>
                <a:cxnLst>
                  <a:cxn ang="0">
                    <a:pos x="connsiteX0" y="connsiteY0"/>
                  </a:cxn>
                  <a:cxn ang="0">
                    <a:pos x="connsiteX1" y="connsiteY1"/>
                  </a:cxn>
                  <a:cxn ang="0">
                    <a:pos x="connsiteX2" y="connsiteY2"/>
                  </a:cxn>
                  <a:cxn ang="0">
                    <a:pos x="connsiteX3" y="connsiteY3"/>
                  </a:cxn>
                </a:cxnLst>
                <a:rect l="l" t="t" r="r" b="b"/>
                <a:pathLst>
                  <a:path w="291427" h="293370">
                    <a:moveTo>
                      <a:pt x="286703" y="0"/>
                    </a:moveTo>
                    <a:lnTo>
                      <a:pt x="0" y="293370"/>
                    </a:lnTo>
                    <a:cubicBezTo>
                      <a:pt x="93345" y="273368"/>
                      <a:pt x="173355" y="240030"/>
                      <a:pt x="226695" y="186690"/>
                    </a:cubicBezTo>
                    <a:cubicBezTo>
                      <a:pt x="286703" y="133350"/>
                      <a:pt x="300038" y="66675"/>
                      <a:pt x="28670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2309B10E-8178-3DC7-FEDA-A624A1DCB01D}"/>
                  </a:ext>
                </a:extLst>
              </p:cNvPr>
              <p:cNvSpPr/>
              <p:nvPr/>
            </p:nvSpPr>
            <p:spPr>
              <a:xfrm>
                <a:off x="9631475" y="3296006"/>
                <a:ext cx="494730" cy="313440"/>
              </a:xfrm>
              <a:custGeom>
                <a:avLst/>
                <a:gdLst>
                  <a:gd name="connsiteX0" fmla="*/ 465507 w 494730"/>
                  <a:gd name="connsiteY0" fmla="*/ 247659 h 313440"/>
                  <a:gd name="connsiteX1" fmla="*/ 365495 w 494730"/>
                  <a:gd name="connsiteY1" fmla="*/ 27631 h 313440"/>
                  <a:gd name="connsiteX2" fmla="*/ 32120 w 494730"/>
                  <a:gd name="connsiteY2" fmla="*/ 60969 h 313440"/>
                  <a:gd name="connsiteX3" fmla="*/ 125465 w 494730"/>
                  <a:gd name="connsiteY3" fmla="*/ 280996 h 313440"/>
                  <a:gd name="connsiteX4" fmla="*/ 465507 w 494730"/>
                  <a:gd name="connsiteY4" fmla="*/ 247659 h 313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730" h="313440">
                    <a:moveTo>
                      <a:pt x="465507" y="247659"/>
                    </a:moveTo>
                    <a:cubicBezTo>
                      <a:pt x="532182" y="174316"/>
                      <a:pt x="478842" y="80971"/>
                      <a:pt x="365495" y="27631"/>
                    </a:cubicBezTo>
                    <a:cubicBezTo>
                      <a:pt x="245480" y="-19041"/>
                      <a:pt x="98795" y="-5706"/>
                      <a:pt x="32120" y="60969"/>
                    </a:cubicBezTo>
                    <a:cubicBezTo>
                      <a:pt x="-34555" y="127644"/>
                      <a:pt x="5450" y="227656"/>
                      <a:pt x="125465" y="280996"/>
                    </a:cubicBezTo>
                    <a:cubicBezTo>
                      <a:pt x="245480" y="334336"/>
                      <a:pt x="398832" y="321001"/>
                      <a:pt x="465507" y="247659"/>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7FB2ADA3-18BE-FD5A-1D55-6B44A48E5DD7}"/>
                  </a:ext>
                </a:extLst>
              </p:cNvPr>
              <p:cNvSpPr/>
              <p:nvPr/>
            </p:nvSpPr>
            <p:spPr>
              <a:xfrm>
                <a:off x="8260722" y="2713637"/>
                <a:ext cx="439784" cy="264686"/>
              </a:xfrm>
              <a:custGeom>
                <a:avLst/>
                <a:gdLst>
                  <a:gd name="connsiteX0" fmla="*/ 349407 w 439784"/>
                  <a:gd name="connsiteY0" fmla="*/ 23261 h 264686"/>
                  <a:gd name="connsiteX1" fmla="*/ 49370 w 439784"/>
                  <a:gd name="connsiteY1" fmla="*/ 49931 h 264686"/>
                  <a:gd name="connsiteX2" fmla="*/ 89375 w 439784"/>
                  <a:gd name="connsiteY2" fmla="*/ 236621 h 264686"/>
                  <a:gd name="connsiteX3" fmla="*/ 402747 w 439784"/>
                  <a:gd name="connsiteY3" fmla="*/ 209951 h 264686"/>
                  <a:gd name="connsiteX4" fmla="*/ 349407 w 439784"/>
                  <a:gd name="connsiteY4" fmla="*/ 23261 h 26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4" h="264686">
                    <a:moveTo>
                      <a:pt x="349407" y="23261"/>
                    </a:moveTo>
                    <a:cubicBezTo>
                      <a:pt x="249395" y="-16744"/>
                      <a:pt x="116045" y="-3409"/>
                      <a:pt x="49370" y="49931"/>
                    </a:cubicBezTo>
                    <a:cubicBezTo>
                      <a:pt x="-30640" y="109938"/>
                      <a:pt x="-10638" y="189948"/>
                      <a:pt x="89375" y="236621"/>
                    </a:cubicBezTo>
                    <a:cubicBezTo>
                      <a:pt x="189387" y="283293"/>
                      <a:pt x="329405" y="269958"/>
                      <a:pt x="402747" y="209951"/>
                    </a:cubicBezTo>
                    <a:cubicBezTo>
                      <a:pt x="469422" y="149943"/>
                      <a:pt x="442752" y="69933"/>
                      <a:pt x="349407" y="23261"/>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95C43BF7-2515-D8EA-0DED-1113EF10FA74}"/>
                  </a:ext>
                </a:extLst>
              </p:cNvPr>
              <p:cNvSpPr/>
              <p:nvPr/>
            </p:nvSpPr>
            <p:spPr>
              <a:xfrm>
                <a:off x="9330220" y="3456988"/>
                <a:ext cx="1443143" cy="968183"/>
              </a:xfrm>
              <a:custGeom>
                <a:avLst/>
                <a:gdLst>
                  <a:gd name="connsiteX0" fmla="*/ 60008 w 1443143"/>
                  <a:gd name="connsiteY0" fmla="*/ 726758 h 968183"/>
                  <a:gd name="connsiteX1" fmla="*/ 500063 w 1443143"/>
                  <a:gd name="connsiteY1" fmla="*/ 940118 h 968183"/>
                  <a:gd name="connsiteX2" fmla="*/ 780098 w 1443143"/>
                  <a:gd name="connsiteY2" fmla="*/ 913448 h 968183"/>
                  <a:gd name="connsiteX3" fmla="*/ 1426845 w 1443143"/>
                  <a:gd name="connsiteY3" fmla="*/ 126683 h 968183"/>
                  <a:gd name="connsiteX4" fmla="*/ 1386840 w 1443143"/>
                  <a:gd name="connsiteY4" fmla="*/ 0 h 968183"/>
                  <a:gd name="connsiteX5" fmla="*/ 813435 w 1443143"/>
                  <a:gd name="connsiteY5" fmla="*/ 693420 h 968183"/>
                  <a:gd name="connsiteX6" fmla="*/ 520065 w 1443143"/>
                  <a:gd name="connsiteY6" fmla="*/ 760095 h 968183"/>
                  <a:gd name="connsiteX7" fmla="*/ 0 w 1443143"/>
                  <a:gd name="connsiteY7" fmla="*/ 513398 h 968183"/>
                  <a:gd name="connsiteX8" fmla="*/ 66675 w 1443143"/>
                  <a:gd name="connsiteY8" fmla="*/ 680085 h 968183"/>
                  <a:gd name="connsiteX9" fmla="*/ 66675 w 1443143"/>
                  <a:gd name="connsiteY9" fmla="*/ 726758 h 96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3143" h="968183">
                    <a:moveTo>
                      <a:pt x="60008" y="726758"/>
                    </a:moveTo>
                    <a:lnTo>
                      <a:pt x="500063" y="940118"/>
                    </a:lnTo>
                    <a:cubicBezTo>
                      <a:pt x="600075" y="986790"/>
                      <a:pt x="726758" y="973455"/>
                      <a:pt x="780098" y="913448"/>
                    </a:cubicBezTo>
                    <a:lnTo>
                      <a:pt x="1426845" y="126683"/>
                    </a:lnTo>
                    <a:cubicBezTo>
                      <a:pt x="1460183" y="86678"/>
                      <a:pt x="1440180" y="33338"/>
                      <a:pt x="1386840" y="0"/>
                    </a:cubicBezTo>
                    <a:lnTo>
                      <a:pt x="813435" y="693420"/>
                    </a:lnTo>
                    <a:cubicBezTo>
                      <a:pt x="753428" y="766763"/>
                      <a:pt x="633413" y="793433"/>
                      <a:pt x="520065" y="760095"/>
                    </a:cubicBezTo>
                    <a:cubicBezTo>
                      <a:pt x="500063" y="753428"/>
                      <a:pt x="0" y="513398"/>
                      <a:pt x="0" y="513398"/>
                    </a:cubicBezTo>
                    <a:cubicBezTo>
                      <a:pt x="40005" y="560070"/>
                      <a:pt x="66675" y="620078"/>
                      <a:pt x="66675" y="680085"/>
                    </a:cubicBezTo>
                    <a:lnTo>
                      <a:pt x="66675" y="726758"/>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4CAD8734-C5C0-459C-CF48-7F7ED1B058F5}"/>
                  </a:ext>
                </a:extLst>
              </p:cNvPr>
              <p:cNvSpPr/>
              <p:nvPr/>
            </p:nvSpPr>
            <p:spPr>
              <a:xfrm>
                <a:off x="7636174" y="3196955"/>
                <a:ext cx="813935" cy="526732"/>
              </a:xfrm>
              <a:custGeom>
                <a:avLst/>
                <a:gdLst>
                  <a:gd name="connsiteX0" fmla="*/ 813935 w 813935"/>
                  <a:gd name="connsiteY0" fmla="*/ 353378 h 526732"/>
                  <a:gd name="connsiteX1" fmla="*/ 80510 w 813935"/>
                  <a:gd name="connsiteY1" fmla="*/ 0 h 526732"/>
                  <a:gd name="connsiteX2" fmla="*/ 40505 w 813935"/>
                  <a:gd name="connsiteY2" fmla="*/ 26670 h 526732"/>
                  <a:gd name="connsiteX3" fmla="*/ 60508 w 813935"/>
                  <a:gd name="connsiteY3" fmla="*/ 173355 h 526732"/>
                  <a:gd name="connsiteX4" fmla="*/ 793933 w 813935"/>
                  <a:gd name="connsiteY4" fmla="*/ 526733 h 52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35" h="526732">
                    <a:moveTo>
                      <a:pt x="813935" y="353378"/>
                    </a:moveTo>
                    <a:lnTo>
                      <a:pt x="80510" y="0"/>
                    </a:lnTo>
                    <a:lnTo>
                      <a:pt x="40505" y="26670"/>
                    </a:lnTo>
                    <a:cubicBezTo>
                      <a:pt x="-19502" y="73343"/>
                      <a:pt x="-12835" y="133350"/>
                      <a:pt x="60508" y="173355"/>
                    </a:cubicBezTo>
                    <a:lnTo>
                      <a:pt x="793933" y="52673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5F41445E-F372-96C1-4F63-7F37F6466446}"/>
                  </a:ext>
                </a:extLst>
              </p:cNvPr>
              <p:cNvSpPr/>
              <p:nvPr/>
            </p:nvSpPr>
            <p:spPr>
              <a:xfrm>
                <a:off x="7649509" y="3463655"/>
                <a:ext cx="773930" cy="473392"/>
              </a:xfrm>
              <a:custGeom>
                <a:avLst/>
                <a:gdLst>
                  <a:gd name="connsiteX0" fmla="*/ 767263 w 773930"/>
                  <a:gd name="connsiteY0" fmla="*/ 420053 h 473392"/>
                  <a:gd name="connsiteX1" fmla="*/ 773930 w 773930"/>
                  <a:gd name="connsiteY1" fmla="*/ 333375 h 473392"/>
                  <a:gd name="connsiteX2" fmla="*/ 80510 w 773930"/>
                  <a:gd name="connsiteY2" fmla="*/ 0 h 473392"/>
                  <a:gd name="connsiteX3" fmla="*/ 40505 w 773930"/>
                  <a:gd name="connsiteY3" fmla="*/ 26670 h 473392"/>
                  <a:gd name="connsiteX4" fmla="*/ 60508 w 773930"/>
                  <a:gd name="connsiteY4" fmla="*/ 173355 h 473392"/>
                  <a:gd name="connsiteX5" fmla="*/ 687253 w 773930"/>
                  <a:gd name="connsiteY5" fmla="*/ 473393 h 473392"/>
                  <a:gd name="connsiteX6" fmla="*/ 767263 w 773930"/>
                  <a:gd name="connsiteY6" fmla="*/ 420053 h 47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30" h="473392">
                    <a:moveTo>
                      <a:pt x="767263" y="420053"/>
                    </a:moveTo>
                    <a:lnTo>
                      <a:pt x="773930" y="333375"/>
                    </a:lnTo>
                    <a:lnTo>
                      <a:pt x="80510" y="0"/>
                    </a:lnTo>
                    <a:lnTo>
                      <a:pt x="40505" y="26670"/>
                    </a:lnTo>
                    <a:cubicBezTo>
                      <a:pt x="-19502" y="73343"/>
                      <a:pt x="-12835" y="140018"/>
                      <a:pt x="60508" y="173355"/>
                    </a:cubicBezTo>
                    <a:lnTo>
                      <a:pt x="687253" y="473393"/>
                    </a:lnTo>
                    <a:cubicBezTo>
                      <a:pt x="713923" y="453390"/>
                      <a:pt x="740593" y="433388"/>
                      <a:pt x="767263" y="420053"/>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C4DE124-71B1-C6B5-4A80-27CDB7910CF6}"/>
                  </a:ext>
                </a:extLst>
              </p:cNvPr>
              <p:cNvSpPr/>
              <p:nvPr/>
            </p:nvSpPr>
            <p:spPr>
              <a:xfrm>
                <a:off x="9383560" y="3723688"/>
                <a:ext cx="1406334" cy="974850"/>
              </a:xfrm>
              <a:custGeom>
                <a:avLst/>
                <a:gdLst>
                  <a:gd name="connsiteX0" fmla="*/ 1353503 w 1406334"/>
                  <a:gd name="connsiteY0" fmla="*/ 0 h 974850"/>
                  <a:gd name="connsiteX1" fmla="*/ 773430 w 1406334"/>
                  <a:gd name="connsiteY1" fmla="*/ 693420 h 974850"/>
                  <a:gd name="connsiteX2" fmla="*/ 473393 w 1406334"/>
                  <a:gd name="connsiteY2" fmla="*/ 760095 h 974850"/>
                  <a:gd name="connsiteX3" fmla="*/ 0 w 1406334"/>
                  <a:gd name="connsiteY3" fmla="*/ 540068 h 974850"/>
                  <a:gd name="connsiteX4" fmla="*/ 0 w 1406334"/>
                  <a:gd name="connsiteY4" fmla="*/ 726758 h 974850"/>
                  <a:gd name="connsiteX5" fmla="*/ 453390 w 1406334"/>
                  <a:gd name="connsiteY5" fmla="*/ 946785 h 974850"/>
                  <a:gd name="connsiteX6" fmla="*/ 726758 w 1406334"/>
                  <a:gd name="connsiteY6" fmla="*/ 920115 h 974850"/>
                  <a:gd name="connsiteX7" fmla="*/ 1380173 w 1406334"/>
                  <a:gd name="connsiteY7" fmla="*/ 140018 h 974850"/>
                  <a:gd name="connsiteX8" fmla="*/ 1353503 w 140633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334" h="974850">
                    <a:moveTo>
                      <a:pt x="1353503" y="0"/>
                    </a:moveTo>
                    <a:lnTo>
                      <a:pt x="773430" y="693420"/>
                    </a:lnTo>
                    <a:cubicBezTo>
                      <a:pt x="713423" y="766763"/>
                      <a:pt x="593408" y="793433"/>
                      <a:pt x="473393" y="760095"/>
                    </a:cubicBezTo>
                    <a:cubicBezTo>
                      <a:pt x="453390" y="753428"/>
                      <a:pt x="0" y="540068"/>
                      <a:pt x="0" y="540068"/>
                    </a:cubicBezTo>
                    <a:lnTo>
                      <a:pt x="0" y="726758"/>
                    </a:lnTo>
                    <a:lnTo>
                      <a:pt x="453390" y="946785"/>
                    </a:lnTo>
                    <a:cubicBezTo>
                      <a:pt x="553403" y="993458"/>
                      <a:pt x="680085" y="980123"/>
                      <a:pt x="726758" y="920115"/>
                    </a:cubicBezTo>
                    <a:lnTo>
                      <a:pt x="1380173" y="140018"/>
                    </a:lnTo>
                    <a:cubicBezTo>
                      <a:pt x="1426845" y="93345"/>
                      <a:pt x="1406843" y="40005"/>
                      <a:pt x="1353503"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A0345D4E-8B13-865E-BC3C-5367FA9AED25}"/>
                  </a:ext>
                </a:extLst>
              </p:cNvPr>
              <p:cNvSpPr/>
              <p:nvPr/>
            </p:nvSpPr>
            <p:spPr>
              <a:xfrm>
                <a:off x="9383560" y="3990388"/>
                <a:ext cx="1421294" cy="974850"/>
              </a:xfrm>
              <a:custGeom>
                <a:avLst/>
                <a:gdLst>
                  <a:gd name="connsiteX0" fmla="*/ 1366838 w 1421294"/>
                  <a:gd name="connsiteY0" fmla="*/ 0 h 974850"/>
                  <a:gd name="connsiteX1" fmla="*/ 786765 w 1421294"/>
                  <a:gd name="connsiteY1" fmla="*/ 693420 h 974850"/>
                  <a:gd name="connsiteX2" fmla="*/ 486728 w 1421294"/>
                  <a:gd name="connsiteY2" fmla="*/ 760095 h 974850"/>
                  <a:gd name="connsiteX3" fmla="*/ 0 w 1421294"/>
                  <a:gd name="connsiteY3" fmla="*/ 533400 h 974850"/>
                  <a:gd name="connsiteX4" fmla="*/ 0 w 1421294"/>
                  <a:gd name="connsiteY4" fmla="*/ 720090 h 974850"/>
                  <a:gd name="connsiteX5" fmla="*/ 473393 w 1421294"/>
                  <a:gd name="connsiteY5" fmla="*/ 946785 h 974850"/>
                  <a:gd name="connsiteX6" fmla="*/ 746760 w 1421294"/>
                  <a:gd name="connsiteY6" fmla="*/ 920115 h 974850"/>
                  <a:gd name="connsiteX7" fmla="*/ 1400175 w 1421294"/>
                  <a:gd name="connsiteY7" fmla="*/ 140018 h 974850"/>
                  <a:gd name="connsiteX8" fmla="*/ 1366838 w 1421294"/>
                  <a:gd name="connsiteY8" fmla="*/ 0 h 97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94" h="974850">
                    <a:moveTo>
                      <a:pt x="1366838" y="0"/>
                    </a:moveTo>
                    <a:lnTo>
                      <a:pt x="786765" y="693420"/>
                    </a:lnTo>
                    <a:cubicBezTo>
                      <a:pt x="726758" y="766763"/>
                      <a:pt x="606743" y="793433"/>
                      <a:pt x="486728" y="760095"/>
                    </a:cubicBezTo>
                    <a:cubicBezTo>
                      <a:pt x="466725" y="753428"/>
                      <a:pt x="0" y="533400"/>
                      <a:pt x="0" y="533400"/>
                    </a:cubicBezTo>
                    <a:lnTo>
                      <a:pt x="0" y="720090"/>
                    </a:lnTo>
                    <a:lnTo>
                      <a:pt x="473393" y="946785"/>
                    </a:lnTo>
                    <a:cubicBezTo>
                      <a:pt x="573405" y="993458"/>
                      <a:pt x="693420" y="980123"/>
                      <a:pt x="746760" y="920115"/>
                    </a:cubicBezTo>
                    <a:lnTo>
                      <a:pt x="1400175" y="140018"/>
                    </a:lnTo>
                    <a:cubicBezTo>
                      <a:pt x="1440180" y="93345"/>
                      <a:pt x="1420178" y="40005"/>
                      <a:pt x="1366838" y="0"/>
                    </a:cubicBez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2AC66B56-81A9-FF6C-616D-06C92211CB08}"/>
                  </a:ext>
                </a:extLst>
              </p:cNvPr>
              <p:cNvSpPr/>
              <p:nvPr/>
            </p:nvSpPr>
            <p:spPr>
              <a:xfrm>
                <a:off x="7669512" y="3730355"/>
                <a:ext cx="620577" cy="420052"/>
              </a:xfrm>
              <a:custGeom>
                <a:avLst/>
                <a:gdLst>
                  <a:gd name="connsiteX0" fmla="*/ 573905 w 620577"/>
                  <a:gd name="connsiteY0" fmla="*/ 400050 h 420052"/>
                  <a:gd name="connsiteX1" fmla="*/ 620578 w 620577"/>
                  <a:gd name="connsiteY1" fmla="*/ 260033 h 420052"/>
                  <a:gd name="connsiteX2" fmla="*/ 80510 w 620577"/>
                  <a:gd name="connsiteY2" fmla="*/ 0 h 420052"/>
                  <a:gd name="connsiteX3" fmla="*/ 40505 w 620577"/>
                  <a:gd name="connsiteY3" fmla="*/ 26670 h 420052"/>
                  <a:gd name="connsiteX4" fmla="*/ 60508 w 620577"/>
                  <a:gd name="connsiteY4" fmla="*/ 173355 h 420052"/>
                  <a:gd name="connsiteX5" fmla="*/ 573905 w 620577"/>
                  <a:gd name="connsiteY5" fmla="*/ 420053 h 420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577" h="420052">
                    <a:moveTo>
                      <a:pt x="573905" y="400050"/>
                    </a:moveTo>
                    <a:cubicBezTo>
                      <a:pt x="573905" y="346710"/>
                      <a:pt x="593908" y="300038"/>
                      <a:pt x="620578" y="260033"/>
                    </a:cubicBezTo>
                    <a:lnTo>
                      <a:pt x="80510" y="0"/>
                    </a:lnTo>
                    <a:lnTo>
                      <a:pt x="40505" y="26670"/>
                    </a:lnTo>
                    <a:cubicBezTo>
                      <a:pt x="-19502" y="73343"/>
                      <a:pt x="-12835" y="140018"/>
                      <a:pt x="60508" y="173355"/>
                    </a:cubicBezTo>
                    <a:lnTo>
                      <a:pt x="573905" y="420053"/>
                    </a:lnTo>
                    <a:close/>
                  </a:path>
                </a:pathLst>
              </a:custGeom>
              <a:solidFill>
                <a:schemeClr val="accent3">
                  <a:lumMod val="40000"/>
                  <a:lumOff val="60000"/>
                </a:schemeClr>
              </a:solidFill>
              <a:ln w="2667"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56FFDF46-CFC5-6CEC-02DA-441933F70004}"/>
                  </a:ext>
                </a:extLst>
              </p:cNvPr>
              <p:cNvSpPr/>
              <p:nvPr/>
            </p:nvSpPr>
            <p:spPr>
              <a:xfrm>
                <a:off x="7687792" y="3990388"/>
                <a:ext cx="555625" cy="360045"/>
              </a:xfrm>
              <a:custGeom>
                <a:avLst/>
                <a:gdLst>
                  <a:gd name="connsiteX0" fmla="*/ 55563 w 555625"/>
                  <a:gd name="connsiteY0" fmla="*/ 180023 h 360045"/>
                  <a:gd name="connsiteX1" fmla="*/ 428943 w 555625"/>
                  <a:gd name="connsiteY1" fmla="*/ 360045 h 360045"/>
                  <a:gd name="connsiteX2" fmla="*/ 502285 w 555625"/>
                  <a:gd name="connsiteY2" fmla="*/ 353378 h 360045"/>
                  <a:gd name="connsiteX3" fmla="*/ 555625 w 555625"/>
                  <a:gd name="connsiteY3" fmla="*/ 353378 h 360045"/>
                  <a:gd name="connsiteX4" fmla="*/ 555625 w 555625"/>
                  <a:gd name="connsiteY4" fmla="*/ 233363 h 360045"/>
                  <a:gd name="connsiteX5" fmla="*/ 75565 w 555625"/>
                  <a:gd name="connsiteY5" fmla="*/ 0 h 360045"/>
                  <a:gd name="connsiteX6" fmla="*/ 35560 w 555625"/>
                  <a:gd name="connsiteY6" fmla="*/ 33338 h 360045"/>
                  <a:gd name="connsiteX7" fmla="*/ 55563 w 555625"/>
                  <a:gd name="connsiteY7" fmla="*/ 180023 h 36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5625" h="360045">
                    <a:moveTo>
                      <a:pt x="55563" y="180023"/>
                    </a:moveTo>
                    <a:lnTo>
                      <a:pt x="428943" y="360045"/>
                    </a:lnTo>
                    <a:cubicBezTo>
                      <a:pt x="455613" y="360045"/>
                      <a:pt x="475615" y="353378"/>
                      <a:pt x="502285" y="353378"/>
                    </a:cubicBezTo>
                    <a:lnTo>
                      <a:pt x="555625" y="353378"/>
                    </a:lnTo>
                    <a:lnTo>
                      <a:pt x="555625" y="233363"/>
                    </a:lnTo>
                    <a:lnTo>
                      <a:pt x="75565" y="0"/>
                    </a:lnTo>
                    <a:lnTo>
                      <a:pt x="35560" y="33338"/>
                    </a:lnTo>
                    <a:cubicBezTo>
                      <a:pt x="-17780" y="86678"/>
                      <a:pt x="-11113" y="146685"/>
                      <a:pt x="55563" y="180023"/>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611C7887-65F0-EB94-8F43-5C998508EE61}"/>
                  </a:ext>
                </a:extLst>
              </p:cNvPr>
              <p:cNvSpPr/>
              <p:nvPr/>
            </p:nvSpPr>
            <p:spPr>
              <a:xfrm>
                <a:off x="9390227" y="4263755"/>
                <a:ext cx="1431685" cy="961515"/>
              </a:xfrm>
              <a:custGeom>
                <a:avLst/>
                <a:gdLst>
                  <a:gd name="connsiteX0" fmla="*/ 1380173 w 1431685"/>
                  <a:gd name="connsiteY0" fmla="*/ 0 h 961515"/>
                  <a:gd name="connsiteX1" fmla="*/ 800100 w 1431685"/>
                  <a:gd name="connsiteY1" fmla="*/ 686753 h 961515"/>
                  <a:gd name="connsiteX2" fmla="*/ 500063 w 1431685"/>
                  <a:gd name="connsiteY2" fmla="*/ 753428 h 961515"/>
                  <a:gd name="connsiteX3" fmla="*/ 0 w 1431685"/>
                  <a:gd name="connsiteY3" fmla="*/ 513398 h 961515"/>
                  <a:gd name="connsiteX4" fmla="*/ 0 w 1431685"/>
                  <a:gd name="connsiteY4" fmla="*/ 700088 h 961515"/>
                  <a:gd name="connsiteX5" fmla="*/ 486728 w 1431685"/>
                  <a:gd name="connsiteY5" fmla="*/ 933450 h 961515"/>
                  <a:gd name="connsiteX6" fmla="*/ 760095 w 1431685"/>
                  <a:gd name="connsiteY6" fmla="*/ 906780 h 961515"/>
                  <a:gd name="connsiteX7" fmla="*/ 1413510 w 1431685"/>
                  <a:gd name="connsiteY7" fmla="*/ 126683 h 961515"/>
                  <a:gd name="connsiteX8" fmla="*/ 1380173 w 1431685"/>
                  <a:gd name="connsiteY8" fmla="*/ 0 h 96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85" h="961515">
                    <a:moveTo>
                      <a:pt x="1380173" y="0"/>
                    </a:moveTo>
                    <a:lnTo>
                      <a:pt x="800100" y="686753"/>
                    </a:lnTo>
                    <a:cubicBezTo>
                      <a:pt x="740093" y="760095"/>
                      <a:pt x="620078" y="786765"/>
                      <a:pt x="500063" y="753428"/>
                    </a:cubicBezTo>
                    <a:cubicBezTo>
                      <a:pt x="480060" y="746760"/>
                      <a:pt x="0" y="513398"/>
                      <a:pt x="0" y="513398"/>
                    </a:cubicBezTo>
                    <a:lnTo>
                      <a:pt x="0" y="700088"/>
                    </a:lnTo>
                    <a:lnTo>
                      <a:pt x="486728" y="933450"/>
                    </a:lnTo>
                    <a:cubicBezTo>
                      <a:pt x="586740" y="980123"/>
                      <a:pt x="713423" y="966788"/>
                      <a:pt x="760095" y="906780"/>
                    </a:cubicBezTo>
                    <a:lnTo>
                      <a:pt x="1413510" y="126683"/>
                    </a:lnTo>
                    <a:cubicBezTo>
                      <a:pt x="1446848" y="86678"/>
                      <a:pt x="1433513" y="33338"/>
                      <a:pt x="1380173" y="0"/>
                    </a:cubicBezTo>
                    <a:close/>
                  </a:path>
                </a:pathLst>
              </a:custGeom>
              <a:solidFill>
                <a:schemeClr val="accent3">
                  <a:lumMod val="60000"/>
                  <a:lumOff val="40000"/>
                </a:schemeClr>
              </a:solidFill>
              <a:ln w="2667"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74CBF0C9-9417-E4BE-BE73-A63110D2BD96}"/>
                  </a:ext>
                </a:extLst>
              </p:cNvPr>
              <p:cNvSpPr/>
              <p:nvPr/>
            </p:nvSpPr>
            <p:spPr>
              <a:xfrm>
                <a:off x="8116735" y="4823825"/>
                <a:ext cx="60007" cy="106680"/>
              </a:xfrm>
              <a:custGeom>
                <a:avLst/>
                <a:gdLst>
                  <a:gd name="connsiteX0" fmla="*/ 0 w 60007"/>
                  <a:gd name="connsiteY0" fmla="*/ 46673 h 106680"/>
                  <a:gd name="connsiteX1" fmla="*/ 13335 w 60007"/>
                  <a:gd name="connsiteY1" fmla="*/ 80010 h 106680"/>
                  <a:gd name="connsiteX2" fmla="*/ 60008 w 60007"/>
                  <a:gd name="connsiteY2" fmla="*/ 106680 h 106680"/>
                  <a:gd name="connsiteX3" fmla="*/ 60008 w 60007"/>
                  <a:gd name="connsiteY3" fmla="*/ 0 h 106680"/>
                  <a:gd name="connsiteX4" fmla="*/ 13335 w 60007"/>
                  <a:gd name="connsiteY4" fmla="*/ 13335 h 106680"/>
                  <a:gd name="connsiteX5" fmla="*/ 0 w 60007"/>
                  <a:gd name="connsiteY5" fmla="*/ 46673 h 10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 h="106680">
                    <a:moveTo>
                      <a:pt x="0" y="46673"/>
                    </a:moveTo>
                    <a:cubicBezTo>
                      <a:pt x="0" y="60008"/>
                      <a:pt x="6668" y="73343"/>
                      <a:pt x="13335" y="80010"/>
                    </a:cubicBezTo>
                    <a:cubicBezTo>
                      <a:pt x="20003" y="86678"/>
                      <a:pt x="40005" y="93345"/>
                      <a:pt x="60008" y="106680"/>
                    </a:cubicBezTo>
                    <a:lnTo>
                      <a:pt x="60008" y="0"/>
                    </a:lnTo>
                    <a:cubicBezTo>
                      <a:pt x="40005" y="0"/>
                      <a:pt x="26670" y="6668"/>
                      <a:pt x="13335" y="13335"/>
                    </a:cubicBezTo>
                    <a:cubicBezTo>
                      <a:pt x="6668" y="20003"/>
                      <a:pt x="0" y="33338"/>
                      <a:pt x="0" y="46673"/>
                    </a:cubicBezTo>
                    <a:close/>
                  </a:path>
                </a:pathLst>
              </a:custGeom>
              <a:solidFill>
                <a:srgbClr val="FFC000"/>
              </a:solidFill>
              <a:ln w="2667"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4D385F31-06DA-D1C6-C122-06C9B4C5A6A0}"/>
                  </a:ext>
                </a:extLst>
              </p:cNvPr>
              <p:cNvSpPr/>
              <p:nvPr/>
            </p:nvSpPr>
            <p:spPr>
              <a:xfrm>
                <a:off x="8216747" y="5017183"/>
                <a:ext cx="66675" cy="113347"/>
              </a:xfrm>
              <a:custGeom>
                <a:avLst/>
                <a:gdLst>
                  <a:gd name="connsiteX0" fmla="*/ 0 w 66675"/>
                  <a:gd name="connsiteY0" fmla="*/ 0 h 113347"/>
                  <a:gd name="connsiteX1" fmla="*/ 0 w 66675"/>
                  <a:gd name="connsiteY1" fmla="*/ 113348 h 113347"/>
                  <a:gd name="connsiteX2" fmla="*/ 46673 w 66675"/>
                  <a:gd name="connsiteY2" fmla="*/ 93345 h 113347"/>
                  <a:gd name="connsiteX3" fmla="*/ 66675 w 66675"/>
                  <a:gd name="connsiteY3" fmla="*/ 60008 h 113347"/>
                  <a:gd name="connsiteX4" fmla="*/ 53340 w 66675"/>
                  <a:gd name="connsiteY4" fmla="*/ 26670 h 113347"/>
                  <a:gd name="connsiteX5" fmla="*/ 0 w 66675"/>
                  <a:gd name="connsiteY5" fmla="*/ 0 h 11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113347">
                    <a:moveTo>
                      <a:pt x="0" y="0"/>
                    </a:moveTo>
                    <a:lnTo>
                      <a:pt x="0" y="113348"/>
                    </a:lnTo>
                    <a:cubicBezTo>
                      <a:pt x="20003" y="113348"/>
                      <a:pt x="33338" y="106680"/>
                      <a:pt x="46673" y="93345"/>
                    </a:cubicBezTo>
                    <a:cubicBezTo>
                      <a:pt x="60008" y="86678"/>
                      <a:pt x="66675" y="73343"/>
                      <a:pt x="66675" y="60008"/>
                    </a:cubicBezTo>
                    <a:cubicBezTo>
                      <a:pt x="66675" y="46673"/>
                      <a:pt x="60008" y="33338"/>
                      <a:pt x="53340" y="26670"/>
                    </a:cubicBezTo>
                    <a:cubicBezTo>
                      <a:pt x="46673" y="13335"/>
                      <a:pt x="26670" y="6668"/>
                      <a:pt x="0" y="0"/>
                    </a:cubicBezTo>
                    <a:close/>
                  </a:path>
                </a:pathLst>
              </a:custGeom>
              <a:solidFill>
                <a:srgbClr val="FFC000"/>
              </a:solidFill>
              <a:ln w="2667"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94A4ED81-C11A-5EFA-D3C5-A3806C9DA429}"/>
                  </a:ext>
                </a:extLst>
              </p:cNvPr>
              <p:cNvSpPr/>
              <p:nvPr/>
            </p:nvSpPr>
            <p:spPr>
              <a:xfrm>
                <a:off x="7796695" y="4590463"/>
                <a:ext cx="786765" cy="786765"/>
              </a:xfrm>
              <a:custGeom>
                <a:avLst/>
                <a:gdLst>
                  <a:gd name="connsiteX0" fmla="*/ 393383 w 786765"/>
                  <a:gd name="connsiteY0" fmla="*/ 0 h 786765"/>
                  <a:gd name="connsiteX1" fmla="*/ 0 w 786765"/>
                  <a:gd name="connsiteY1" fmla="*/ 393383 h 786765"/>
                  <a:gd name="connsiteX2" fmla="*/ 393383 w 786765"/>
                  <a:gd name="connsiteY2" fmla="*/ 786765 h 786765"/>
                  <a:gd name="connsiteX3" fmla="*/ 786765 w 786765"/>
                  <a:gd name="connsiteY3" fmla="*/ 393383 h 786765"/>
                  <a:gd name="connsiteX4" fmla="*/ 393383 w 786765"/>
                  <a:gd name="connsiteY4" fmla="*/ 0 h 786765"/>
                  <a:gd name="connsiteX5" fmla="*/ 526733 w 786765"/>
                  <a:gd name="connsiteY5" fmla="*/ 566738 h 786765"/>
                  <a:gd name="connsiteX6" fmla="*/ 426720 w 786765"/>
                  <a:gd name="connsiteY6" fmla="*/ 606743 h 786765"/>
                  <a:gd name="connsiteX7" fmla="*/ 426720 w 786765"/>
                  <a:gd name="connsiteY7" fmla="*/ 653415 h 786765"/>
                  <a:gd name="connsiteX8" fmla="*/ 380048 w 786765"/>
                  <a:gd name="connsiteY8" fmla="*/ 653415 h 786765"/>
                  <a:gd name="connsiteX9" fmla="*/ 380048 w 786765"/>
                  <a:gd name="connsiteY9" fmla="*/ 606743 h 786765"/>
                  <a:gd name="connsiteX10" fmla="*/ 226695 w 786765"/>
                  <a:gd name="connsiteY10" fmla="*/ 540068 h 786765"/>
                  <a:gd name="connsiteX11" fmla="*/ 273368 w 786765"/>
                  <a:gd name="connsiteY11" fmla="*/ 486728 h 786765"/>
                  <a:gd name="connsiteX12" fmla="*/ 380048 w 786765"/>
                  <a:gd name="connsiteY12" fmla="*/ 540068 h 786765"/>
                  <a:gd name="connsiteX13" fmla="*/ 380048 w 786765"/>
                  <a:gd name="connsiteY13" fmla="*/ 420053 h 786765"/>
                  <a:gd name="connsiteX14" fmla="*/ 273368 w 786765"/>
                  <a:gd name="connsiteY14" fmla="*/ 373380 h 786765"/>
                  <a:gd name="connsiteX15" fmla="*/ 240030 w 786765"/>
                  <a:gd name="connsiteY15" fmla="*/ 293370 h 786765"/>
                  <a:gd name="connsiteX16" fmla="*/ 280035 w 786765"/>
                  <a:gd name="connsiteY16" fmla="*/ 206693 h 786765"/>
                  <a:gd name="connsiteX17" fmla="*/ 380048 w 786765"/>
                  <a:gd name="connsiteY17" fmla="*/ 166688 h 786765"/>
                  <a:gd name="connsiteX18" fmla="*/ 380048 w 786765"/>
                  <a:gd name="connsiteY18" fmla="*/ 133350 h 786765"/>
                  <a:gd name="connsiteX19" fmla="*/ 420053 w 786765"/>
                  <a:gd name="connsiteY19" fmla="*/ 133350 h 786765"/>
                  <a:gd name="connsiteX20" fmla="*/ 420053 w 786765"/>
                  <a:gd name="connsiteY20" fmla="*/ 166688 h 786765"/>
                  <a:gd name="connsiteX21" fmla="*/ 553403 w 786765"/>
                  <a:gd name="connsiteY21" fmla="*/ 213360 h 786765"/>
                  <a:gd name="connsiteX22" fmla="*/ 513398 w 786765"/>
                  <a:gd name="connsiteY22" fmla="*/ 273368 h 786765"/>
                  <a:gd name="connsiteX23" fmla="*/ 426720 w 786765"/>
                  <a:gd name="connsiteY23" fmla="*/ 240030 h 786765"/>
                  <a:gd name="connsiteX24" fmla="*/ 426720 w 786765"/>
                  <a:gd name="connsiteY24" fmla="*/ 360045 h 786765"/>
                  <a:gd name="connsiteX25" fmla="*/ 533400 w 786765"/>
                  <a:gd name="connsiteY25" fmla="*/ 406718 h 786765"/>
                  <a:gd name="connsiteX26" fmla="*/ 566738 w 786765"/>
                  <a:gd name="connsiteY26" fmla="*/ 493395 h 786765"/>
                  <a:gd name="connsiteX27" fmla="*/ 526733 w 786765"/>
                  <a:gd name="connsiteY27" fmla="*/ 566738 h 78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86765" h="786765">
                    <a:moveTo>
                      <a:pt x="393383" y="0"/>
                    </a:moveTo>
                    <a:cubicBezTo>
                      <a:pt x="180023" y="0"/>
                      <a:pt x="0" y="173355"/>
                      <a:pt x="0" y="393383"/>
                    </a:cubicBezTo>
                    <a:cubicBezTo>
                      <a:pt x="0" y="606743"/>
                      <a:pt x="173355" y="786765"/>
                      <a:pt x="393383" y="786765"/>
                    </a:cubicBezTo>
                    <a:cubicBezTo>
                      <a:pt x="613410" y="786765"/>
                      <a:pt x="786765" y="613410"/>
                      <a:pt x="786765" y="393383"/>
                    </a:cubicBezTo>
                    <a:cubicBezTo>
                      <a:pt x="786765" y="173355"/>
                      <a:pt x="613410" y="0"/>
                      <a:pt x="393383" y="0"/>
                    </a:cubicBezTo>
                    <a:close/>
                    <a:moveTo>
                      <a:pt x="526733" y="566738"/>
                    </a:moveTo>
                    <a:cubicBezTo>
                      <a:pt x="500063" y="586740"/>
                      <a:pt x="466725" y="600075"/>
                      <a:pt x="426720" y="606743"/>
                    </a:cubicBezTo>
                    <a:lnTo>
                      <a:pt x="426720" y="653415"/>
                    </a:lnTo>
                    <a:lnTo>
                      <a:pt x="380048" y="653415"/>
                    </a:lnTo>
                    <a:lnTo>
                      <a:pt x="380048" y="606743"/>
                    </a:lnTo>
                    <a:cubicBezTo>
                      <a:pt x="320040" y="600075"/>
                      <a:pt x="273368" y="580073"/>
                      <a:pt x="226695" y="540068"/>
                    </a:cubicBezTo>
                    <a:lnTo>
                      <a:pt x="273368" y="486728"/>
                    </a:lnTo>
                    <a:cubicBezTo>
                      <a:pt x="306705" y="520065"/>
                      <a:pt x="346710" y="533400"/>
                      <a:pt x="380048" y="540068"/>
                    </a:cubicBezTo>
                    <a:lnTo>
                      <a:pt x="380048" y="420053"/>
                    </a:lnTo>
                    <a:cubicBezTo>
                      <a:pt x="333375" y="406718"/>
                      <a:pt x="300038" y="393383"/>
                      <a:pt x="273368" y="373380"/>
                    </a:cubicBezTo>
                    <a:cubicBezTo>
                      <a:pt x="253365" y="353378"/>
                      <a:pt x="240030" y="326708"/>
                      <a:pt x="240030" y="293370"/>
                    </a:cubicBezTo>
                    <a:cubicBezTo>
                      <a:pt x="240030" y="260033"/>
                      <a:pt x="253365" y="226695"/>
                      <a:pt x="280035" y="206693"/>
                    </a:cubicBezTo>
                    <a:cubicBezTo>
                      <a:pt x="306705" y="186690"/>
                      <a:pt x="340043" y="173355"/>
                      <a:pt x="380048" y="166688"/>
                    </a:cubicBezTo>
                    <a:lnTo>
                      <a:pt x="380048" y="133350"/>
                    </a:lnTo>
                    <a:lnTo>
                      <a:pt x="420053" y="133350"/>
                    </a:lnTo>
                    <a:lnTo>
                      <a:pt x="420053" y="166688"/>
                    </a:lnTo>
                    <a:cubicBezTo>
                      <a:pt x="466725" y="173355"/>
                      <a:pt x="506730" y="186690"/>
                      <a:pt x="553403" y="213360"/>
                    </a:cubicBezTo>
                    <a:lnTo>
                      <a:pt x="513398" y="273368"/>
                    </a:lnTo>
                    <a:cubicBezTo>
                      <a:pt x="486728" y="253365"/>
                      <a:pt x="453390" y="240030"/>
                      <a:pt x="426720" y="240030"/>
                    </a:cubicBezTo>
                    <a:lnTo>
                      <a:pt x="426720" y="360045"/>
                    </a:lnTo>
                    <a:cubicBezTo>
                      <a:pt x="473393" y="373380"/>
                      <a:pt x="506730" y="386715"/>
                      <a:pt x="533400" y="406718"/>
                    </a:cubicBezTo>
                    <a:cubicBezTo>
                      <a:pt x="553403" y="426720"/>
                      <a:pt x="566738" y="453390"/>
                      <a:pt x="566738" y="493395"/>
                    </a:cubicBezTo>
                    <a:cubicBezTo>
                      <a:pt x="560070" y="513398"/>
                      <a:pt x="553403" y="546735"/>
                      <a:pt x="526733" y="566738"/>
                    </a:cubicBezTo>
                    <a:close/>
                  </a:path>
                </a:pathLst>
              </a:custGeom>
              <a:solidFill>
                <a:srgbClr val="FDCD5C"/>
              </a:solidFill>
              <a:ln w="2667"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05091711-C5AD-8541-8B2B-D1F1EF2D5CE3}"/>
                  </a:ext>
                </a:extLst>
              </p:cNvPr>
              <p:cNvSpPr/>
              <p:nvPr/>
            </p:nvSpPr>
            <p:spPr>
              <a:xfrm>
                <a:off x="7623340" y="3850370"/>
                <a:ext cx="1693688" cy="1700212"/>
              </a:xfrm>
              <a:custGeom>
                <a:avLst/>
                <a:gdLst>
                  <a:gd name="connsiteX0" fmla="*/ 1193483 w 1693688"/>
                  <a:gd name="connsiteY0" fmla="*/ 0 h 1700212"/>
                  <a:gd name="connsiteX1" fmla="*/ 686753 w 1693688"/>
                  <a:gd name="connsiteY1" fmla="*/ 280035 h 1700212"/>
                  <a:gd name="connsiteX2" fmla="*/ 686753 w 1693688"/>
                  <a:gd name="connsiteY2" fmla="*/ 500063 h 1700212"/>
                  <a:gd name="connsiteX3" fmla="*/ 706755 w 1693688"/>
                  <a:gd name="connsiteY3" fmla="*/ 573405 h 1700212"/>
                  <a:gd name="connsiteX4" fmla="*/ 566738 w 1693688"/>
                  <a:gd name="connsiteY4" fmla="*/ 553403 h 1700212"/>
                  <a:gd name="connsiteX5" fmla="*/ 0 w 1693688"/>
                  <a:gd name="connsiteY5" fmla="*/ 1120140 h 1700212"/>
                  <a:gd name="connsiteX6" fmla="*/ 566738 w 1693688"/>
                  <a:gd name="connsiteY6" fmla="*/ 1700213 h 1700212"/>
                  <a:gd name="connsiteX7" fmla="*/ 846773 w 1693688"/>
                  <a:gd name="connsiteY7" fmla="*/ 1626870 h 1700212"/>
                  <a:gd name="connsiteX8" fmla="*/ 1186815 w 1693688"/>
                  <a:gd name="connsiteY8" fmla="*/ 1700213 h 1700212"/>
                  <a:gd name="connsiteX9" fmla="*/ 1693545 w 1693688"/>
                  <a:gd name="connsiteY9" fmla="*/ 1420178 h 1700212"/>
                  <a:gd name="connsiteX10" fmla="*/ 1693545 w 1693688"/>
                  <a:gd name="connsiteY10" fmla="*/ 1273493 h 1700212"/>
                  <a:gd name="connsiteX11" fmla="*/ 1186815 w 1693688"/>
                  <a:gd name="connsiteY11" fmla="*/ 1473518 h 1700212"/>
                  <a:gd name="connsiteX12" fmla="*/ 1026795 w 1693688"/>
                  <a:gd name="connsiteY12" fmla="*/ 1460183 h 1700212"/>
                  <a:gd name="connsiteX13" fmla="*/ 1066800 w 1693688"/>
                  <a:gd name="connsiteY13" fmla="*/ 1393508 h 1700212"/>
                  <a:gd name="connsiteX14" fmla="*/ 1186815 w 1693688"/>
                  <a:gd name="connsiteY14" fmla="*/ 1400175 h 1700212"/>
                  <a:gd name="connsiteX15" fmla="*/ 1693545 w 1693688"/>
                  <a:gd name="connsiteY15" fmla="*/ 1120140 h 1700212"/>
                  <a:gd name="connsiteX16" fmla="*/ 1693545 w 1693688"/>
                  <a:gd name="connsiteY16" fmla="*/ 966788 h 1700212"/>
                  <a:gd name="connsiteX17" fmla="*/ 1186815 w 1693688"/>
                  <a:gd name="connsiteY17" fmla="*/ 1166813 h 1700212"/>
                  <a:gd name="connsiteX18" fmla="*/ 1126808 w 1693688"/>
                  <a:gd name="connsiteY18" fmla="*/ 1166813 h 1700212"/>
                  <a:gd name="connsiteX19" fmla="*/ 1126808 w 1693688"/>
                  <a:gd name="connsiteY19" fmla="*/ 1133475 h 1700212"/>
                  <a:gd name="connsiteX20" fmla="*/ 1126808 w 1693688"/>
                  <a:gd name="connsiteY20" fmla="*/ 1093470 h 1700212"/>
                  <a:gd name="connsiteX21" fmla="*/ 1186815 w 1693688"/>
                  <a:gd name="connsiteY21" fmla="*/ 1093470 h 1700212"/>
                  <a:gd name="connsiteX22" fmla="*/ 1693545 w 1693688"/>
                  <a:gd name="connsiteY22" fmla="*/ 813435 h 1700212"/>
                  <a:gd name="connsiteX23" fmla="*/ 1693545 w 1693688"/>
                  <a:gd name="connsiteY23" fmla="*/ 666750 h 1700212"/>
                  <a:gd name="connsiteX24" fmla="*/ 1186815 w 1693688"/>
                  <a:gd name="connsiteY24" fmla="*/ 866775 h 1700212"/>
                  <a:gd name="connsiteX25" fmla="*/ 1060133 w 1693688"/>
                  <a:gd name="connsiteY25" fmla="*/ 860108 h 1700212"/>
                  <a:gd name="connsiteX26" fmla="*/ 1000125 w 1693688"/>
                  <a:gd name="connsiteY26" fmla="*/ 773430 h 1700212"/>
                  <a:gd name="connsiteX27" fmla="*/ 1186815 w 1693688"/>
                  <a:gd name="connsiteY27" fmla="*/ 793433 h 1700212"/>
                  <a:gd name="connsiteX28" fmla="*/ 1693545 w 1693688"/>
                  <a:gd name="connsiteY28" fmla="*/ 513398 h 1700212"/>
                  <a:gd name="connsiteX29" fmla="*/ 1693545 w 1693688"/>
                  <a:gd name="connsiteY29" fmla="*/ 293370 h 1700212"/>
                  <a:gd name="connsiteX30" fmla="*/ 1193483 w 1693688"/>
                  <a:gd name="connsiteY30" fmla="*/ 0 h 1700212"/>
                  <a:gd name="connsiteX31" fmla="*/ 1033463 w 1693688"/>
                  <a:gd name="connsiteY31" fmla="*/ 1133475 h 1700212"/>
                  <a:gd name="connsiteX32" fmla="*/ 573405 w 1693688"/>
                  <a:gd name="connsiteY32" fmla="*/ 1593533 h 1700212"/>
                  <a:gd name="connsiteX33" fmla="*/ 113348 w 1693688"/>
                  <a:gd name="connsiteY33" fmla="*/ 1133475 h 1700212"/>
                  <a:gd name="connsiteX34" fmla="*/ 573405 w 1693688"/>
                  <a:gd name="connsiteY34" fmla="*/ 673418 h 1700212"/>
                  <a:gd name="connsiteX35" fmla="*/ 1033463 w 1693688"/>
                  <a:gd name="connsiteY35" fmla="*/ 1133475 h 1700212"/>
                  <a:gd name="connsiteX36" fmla="*/ 1193483 w 1693688"/>
                  <a:gd name="connsiteY36" fmla="*/ 500063 h 1700212"/>
                  <a:gd name="connsiteX37" fmla="*/ 780098 w 1693688"/>
                  <a:gd name="connsiteY37" fmla="*/ 286703 h 1700212"/>
                  <a:gd name="connsiteX38" fmla="*/ 1193483 w 1693688"/>
                  <a:gd name="connsiteY38" fmla="*/ 73343 h 1700212"/>
                  <a:gd name="connsiteX39" fmla="*/ 1606868 w 1693688"/>
                  <a:gd name="connsiteY39" fmla="*/ 286703 h 1700212"/>
                  <a:gd name="connsiteX40" fmla="*/ 1193483 w 1693688"/>
                  <a:gd name="connsiteY40" fmla="*/ 500063 h 170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693688" h="1700212">
                    <a:moveTo>
                      <a:pt x="1193483" y="0"/>
                    </a:moveTo>
                    <a:cubicBezTo>
                      <a:pt x="913448" y="0"/>
                      <a:pt x="686753" y="126683"/>
                      <a:pt x="686753" y="280035"/>
                    </a:cubicBezTo>
                    <a:lnTo>
                      <a:pt x="686753" y="500063"/>
                    </a:lnTo>
                    <a:cubicBezTo>
                      <a:pt x="686753" y="526733"/>
                      <a:pt x="693420" y="553403"/>
                      <a:pt x="706755" y="573405"/>
                    </a:cubicBezTo>
                    <a:cubicBezTo>
                      <a:pt x="660083" y="560070"/>
                      <a:pt x="613410" y="553403"/>
                      <a:pt x="566738" y="553403"/>
                    </a:cubicBezTo>
                    <a:cubicBezTo>
                      <a:pt x="253365" y="553403"/>
                      <a:pt x="0" y="806768"/>
                      <a:pt x="0" y="1120140"/>
                    </a:cubicBezTo>
                    <a:cubicBezTo>
                      <a:pt x="0" y="1446848"/>
                      <a:pt x="253365" y="1700213"/>
                      <a:pt x="566738" y="1700213"/>
                    </a:cubicBezTo>
                    <a:cubicBezTo>
                      <a:pt x="666750" y="1700213"/>
                      <a:pt x="766763" y="1673543"/>
                      <a:pt x="846773" y="1626870"/>
                    </a:cubicBezTo>
                    <a:cubicBezTo>
                      <a:pt x="933450" y="1673543"/>
                      <a:pt x="1053465" y="1700213"/>
                      <a:pt x="1186815" y="1700213"/>
                    </a:cubicBezTo>
                    <a:cubicBezTo>
                      <a:pt x="1466850" y="1700213"/>
                      <a:pt x="1693545" y="1573530"/>
                      <a:pt x="1693545" y="1420178"/>
                    </a:cubicBezTo>
                    <a:lnTo>
                      <a:pt x="1693545" y="1273493"/>
                    </a:lnTo>
                    <a:cubicBezTo>
                      <a:pt x="1613535" y="1393508"/>
                      <a:pt x="1420178" y="1473518"/>
                      <a:pt x="1186815" y="1473518"/>
                    </a:cubicBezTo>
                    <a:cubicBezTo>
                      <a:pt x="1133475" y="1473518"/>
                      <a:pt x="1080135" y="1466850"/>
                      <a:pt x="1026795" y="1460183"/>
                    </a:cubicBezTo>
                    <a:cubicBezTo>
                      <a:pt x="1040130" y="1440180"/>
                      <a:pt x="1053465" y="1413510"/>
                      <a:pt x="1066800" y="1393508"/>
                    </a:cubicBezTo>
                    <a:cubicBezTo>
                      <a:pt x="1106805" y="1400175"/>
                      <a:pt x="1146810" y="1400175"/>
                      <a:pt x="1186815" y="1400175"/>
                    </a:cubicBezTo>
                    <a:cubicBezTo>
                      <a:pt x="1466850" y="1400175"/>
                      <a:pt x="1693545" y="1273493"/>
                      <a:pt x="1693545" y="1120140"/>
                    </a:cubicBezTo>
                    <a:lnTo>
                      <a:pt x="1693545" y="966788"/>
                    </a:lnTo>
                    <a:cubicBezTo>
                      <a:pt x="1613535" y="1086803"/>
                      <a:pt x="1420178" y="1166813"/>
                      <a:pt x="1186815" y="1166813"/>
                    </a:cubicBezTo>
                    <a:lnTo>
                      <a:pt x="1126808" y="1166813"/>
                    </a:lnTo>
                    <a:lnTo>
                      <a:pt x="1126808" y="1133475"/>
                    </a:lnTo>
                    <a:lnTo>
                      <a:pt x="1126808" y="1093470"/>
                    </a:lnTo>
                    <a:lnTo>
                      <a:pt x="1186815" y="1093470"/>
                    </a:lnTo>
                    <a:cubicBezTo>
                      <a:pt x="1466850" y="1093470"/>
                      <a:pt x="1693545" y="966788"/>
                      <a:pt x="1693545" y="813435"/>
                    </a:cubicBezTo>
                    <a:lnTo>
                      <a:pt x="1693545" y="666750"/>
                    </a:lnTo>
                    <a:cubicBezTo>
                      <a:pt x="1613535" y="786765"/>
                      <a:pt x="1420178" y="866775"/>
                      <a:pt x="1186815" y="866775"/>
                    </a:cubicBezTo>
                    <a:cubicBezTo>
                      <a:pt x="1140143" y="866775"/>
                      <a:pt x="1100138" y="860108"/>
                      <a:pt x="1060133" y="860108"/>
                    </a:cubicBezTo>
                    <a:cubicBezTo>
                      <a:pt x="1040130" y="826770"/>
                      <a:pt x="1026795" y="800100"/>
                      <a:pt x="1000125" y="773430"/>
                    </a:cubicBezTo>
                    <a:cubicBezTo>
                      <a:pt x="1060133" y="786765"/>
                      <a:pt x="1120140" y="793433"/>
                      <a:pt x="1186815" y="793433"/>
                    </a:cubicBezTo>
                    <a:cubicBezTo>
                      <a:pt x="1466850" y="793433"/>
                      <a:pt x="1693545" y="666750"/>
                      <a:pt x="1693545" y="513398"/>
                    </a:cubicBezTo>
                    <a:lnTo>
                      <a:pt x="1693545" y="293370"/>
                    </a:lnTo>
                    <a:cubicBezTo>
                      <a:pt x="1700213" y="126683"/>
                      <a:pt x="1473518" y="0"/>
                      <a:pt x="1193483" y="0"/>
                    </a:cubicBezTo>
                    <a:close/>
                    <a:moveTo>
                      <a:pt x="1033463" y="1133475"/>
                    </a:moveTo>
                    <a:cubicBezTo>
                      <a:pt x="1033463" y="1386840"/>
                      <a:pt x="826770" y="1593533"/>
                      <a:pt x="573405" y="1593533"/>
                    </a:cubicBezTo>
                    <a:cubicBezTo>
                      <a:pt x="320040" y="1593533"/>
                      <a:pt x="113348" y="1386840"/>
                      <a:pt x="113348" y="1133475"/>
                    </a:cubicBezTo>
                    <a:cubicBezTo>
                      <a:pt x="113348" y="880110"/>
                      <a:pt x="320040" y="673418"/>
                      <a:pt x="573405" y="673418"/>
                    </a:cubicBezTo>
                    <a:cubicBezTo>
                      <a:pt x="826770" y="673418"/>
                      <a:pt x="1033463" y="873443"/>
                      <a:pt x="1033463" y="1133475"/>
                    </a:cubicBezTo>
                    <a:close/>
                    <a:moveTo>
                      <a:pt x="1193483" y="500063"/>
                    </a:moveTo>
                    <a:cubicBezTo>
                      <a:pt x="966788" y="500063"/>
                      <a:pt x="780098" y="406718"/>
                      <a:pt x="780098" y="286703"/>
                    </a:cubicBezTo>
                    <a:cubicBezTo>
                      <a:pt x="780098" y="166688"/>
                      <a:pt x="966788" y="73343"/>
                      <a:pt x="1193483" y="73343"/>
                    </a:cubicBezTo>
                    <a:cubicBezTo>
                      <a:pt x="1420178" y="73343"/>
                      <a:pt x="1606868" y="166688"/>
                      <a:pt x="1606868" y="286703"/>
                    </a:cubicBezTo>
                    <a:cubicBezTo>
                      <a:pt x="1606868" y="400050"/>
                      <a:pt x="1420178" y="500063"/>
                      <a:pt x="1193483" y="500063"/>
                    </a:cubicBezTo>
                    <a:close/>
                  </a:path>
                </a:pathLst>
              </a:custGeom>
              <a:solidFill>
                <a:srgbClr val="FFC000">
                  <a:alpha val="36000"/>
                </a:srgbClr>
              </a:solidFill>
              <a:ln w="2667"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B594739E-A71A-971F-6BC3-06575C300C8A}"/>
                  </a:ext>
                </a:extLst>
              </p:cNvPr>
              <p:cNvSpPr/>
              <p:nvPr/>
            </p:nvSpPr>
            <p:spPr>
              <a:xfrm>
                <a:off x="8470112" y="3963718"/>
                <a:ext cx="693420" cy="346710"/>
              </a:xfrm>
              <a:custGeom>
                <a:avLst/>
                <a:gdLst>
                  <a:gd name="connsiteX0" fmla="*/ 346710 w 693420"/>
                  <a:gd name="connsiteY0" fmla="*/ 0 h 346710"/>
                  <a:gd name="connsiteX1" fmla="*/ 0 w 693420"/>
                  <a:gd name="connsiteY1" fmla="*/ 173355 h 346710"/>
                  <a:gd name="connsiteX2" fmla="*/ 346710 w 693420"/>
                  <a:gd name="connsiteY2" fmla="*/ 346710 h 346710"/>
                  <a:gd name="connsiteX3" fmla="*/ 693420 w 693420"/>
                  <a:gd name="connsiteY3" fmla="*/ 173355 h 346710"/>
                  <a:gd name="connsiteX4" fmla="*/ 346710 w 693420"/>
                  <a:gd name="connsiteY4" fmla="*/ 0 h 346710"/>
                  <a:gd name="connsiteX5" fmla="*/ 460058 w 693420"/>
                  <a:gd name="connsiteY5" fmla="*/ 260033 h 346710"/>
                  <a:gd name="connsiteX6" fmla="*/ 366713 w 693420"/>
                  <a:gd name="connsiteY6" fmla="*/ 280035 h 346710"/>
                  <a:gd name="connsiteX7" fmla="*/ 366713 w 693420"/>
                  <a:gd name="connsiteY7" fmla="*/ 300038 h 346710"/>
                  <a:gd name="connsiteX8" fmla="*/ 333375 w 693420"/>
                  <a:gd name="connsiteY8" fmla="*/ 300038 h 346710"/>
                  <a:gd name="connsiteX9" fmla="*/ 333375 w 693420"/>
                  <a:gd name="connsiteY9" fmla="*/ 280035 h 346710"/>
                  <a:gd name="connsiteX10" fmla="*/ 193358 w 693420"/>
                  <a:gd name="connsiteY10" fmla="*/ 246698 h 346710"/>
                  <a:gd name="connsiteX11" fmla="*/ 233363 w 693420"/>
                  <a:gd name="connsiteY11" fmla="*/ 220028 h 346710"/>
                  <a:gd name="connsiteX12" fmla="*/ 326708 w 693420"/>
                  <a:gd name="connsiteY12" fmla="*/ 246698 h 346710"/>
                  <a:gd name="connsiteX13" fmla="*/ 326708 w 693420"/>
                  <a:gd name="connsiteY13" fmla="*/ 186690 h 346710"/>
                  <a:gd name="connsiteX14" fmla="*/ 233363 w 693420"/>
                  <a:gd name="connsiteY14" fmla="*/ 166688 h 346710"/>
                  <a:gd name="connsiteX15" fmla="*/ 206693 w 693420"/>
                  <a:gd name="connsiteY15" fmla="*/ 126683 h 346710"/>
                  <a:gd name="connsiteX16" fmla="*/ 240030 w 693420"/>
                  <a:gd name="connsiteY16" fmla="*/ 80010 h 346710"/>
                  <a:gd name="connsiteX17" fmla="*/ 326708 w 693420"/>
                  <a:gd name="connsiteY17" fmla="*/ 60008 h 346710"/>
                  <a:gd name="connsiteX18" fmla="*/ 326708 w 693420"/>
                  <a:gd name="connsiteY18" fmla="*/ 46673 h 346710"/>
                  <a:gd name="connsiteX19" fmla="*/ 360045 w 693420"/>
                  <a:gd name="connsiteY19" fmla="*/ 46673 h 346710"/>
                  <a:gd name="connsiteX20" fmla="*/ 360045 w 693420"/>
                  <a:gd name="connsiteY20" fmla="*/ 60008 h 346710"/>
                  <a:gd name="connsiteX21" fmla="*/ 473393 w 693420"/>
                  <a:gd name="connsiteY21" fmla="*/ 80010 h 346710"/>
                  <a:gd name="connsiteX22" fmla="*/ 440055 w 693420"/>
                  <a:gd name="connsiteY22" fmla="*/ 106680 h 346710"/>
                  <a:gd name="connsiteX23" fmla="*/ 360045 w 693420"/>
                  <a:gd name="connsiteY23" fmla="*/ 86678 h 346710"/>
                  <a:gd name="connsiteX24" fmla="*/ 360045 w 693420"/>
                  <a:gd name="connsiteY24" fmla="*/ 146685 h 346710"/>
                  <a:gd name="connsiteX25" fmla="*/ 453390 w 693420"/>
                  <a:gd name="connsiteY25" fmla="*/ 166688 h 346710"/>
                  <a:gd name="connsiteX26" fmla="*/ 486728 w 693420"/>
                  <a:gd name="connsiteY26" fmla="*/ 206693 h 346710"/>
                  <a:gd name="connsiteX27" fmla="*/ 460058 w 693420"/>
                  <a:gd name="connsiteY27" fmla="*/ 260033 h 34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3420" h="346710">
                    <a:moveTo>
                      <a:pt x="346710" y="0"/>
                    </a:moveTo>
                    <a:cubicBezTo>
                      <a:pt x="153353" y="0"/>
                      <a:pt x="0" y="73343"/>
                      <a:pt x="0" y="173355"/>
                    </a:cubicBezTo>
                    <a:cubicBezTo>
                      <a:pt x="0" y="266700"/>
                      <a:pt x="153353" y="346710"/>
                      <a:pt x="346710" y="346710"/>
                    </a:cubicBezTo>
                    <a:cubicBezTo>
                      <a:pt x="540068" y="346710"/>
                      <a:pt x="693420" y="273368"/>
                      <a:pt x="693420" y="173355"/>
                    </a:cubicBezTo>
                    <a:cubicBezTo>
                      <a:pt x="693420" y="73343"/>
                      <a:pt x="540068" y="0"/>
                      <a:pt x="346710" y="0"/>
                    </a:cubicBezTo>
                    <a:close/>
                    <a:moveTo>
                      <a:pt x="460058" y="260033"/>
                    </a:moveTo>
                    <a:cubicBezTo>
                      <a:pt x="440055" y="273368"/>
                      <a:pt x="406718" y="280035"/>
                      <a:pt x="366713" y="280035"/>
                    </a:cubicBezTo>
                    <a:lnTo>
                      <a:pt x="366713" y="300038"/>
                    </a:lnTo>
                    <a:lnTo>
                      <a:pt x="333375" y="300038"/>
                    </a:lnTo>
                    <a:lnTo>
                      <a:pt x="333375" y="280035"/>
                    </a:lnTo>
                    <a:cubicBezTo>
                      <a:pt x="280035" y="280035"/>
                      <a:pt x="240030" y="266700"/>
                      <a:pt x="193358" y="246698"/>
                    </a:cubicBezTo>
                    <a:lnTo>
                      <a:pt x="233363" y="220028"/>
                    </a:lnTo>
                    <a:cubicBezTo>
                      <a:pt x="266700" y="233363"/>
                      <a:pt x="293370" y="246698"/>
                      <a:pt x="326708" y="246698"/>
                    </a:cubicBezTo>
                    <a:lnTo>
                      <a:pt x="326708" y="186690"/>
                    </a:lnTo>
                    <a:cubicBezTo>
                      <a:pt x="286703" y="180023"/>
                      <a:pt x="253365" y="173355"/>
                      <a:pt x="233363" y="166688"/>
                    </a:cubicBezTo>
                    <a:cubicBezTo>
                      <a:pt x="213360" y="160020"/>
                      <a:pt x="206693" y="146685"/>
                      <a:pt x="206693" y="126683"/>
                    </a:cubicBezTo>
                    <a:cubicBezTo>
                      <a:pt x="206693" y="106680"/>
                      <a:pt x="220028" y="93345"/>
                      <a:pt x="240030" y="80010"/>
                    </a:cubicBezTo>
                    <a:cubicBezTo>
                      <a:pt x="260033" y="66675"/>
                      <a:pt x="293370" y="60008"/>
                      <a:pt x="326708" y="60008"/>
                    </a:cubicBezTo>
                    <a:lnTo>
                      <a:pt x="326708" y="46673"/>
                    </a:lnTo>
                    <a:lnTo>
                      <a:pt x="360045" y="46673"/>
                    </a:lnTo>
                    <a:lnTo>
                      <a:pt x="360045" y="60008"/>
                    </a:lnTo>
                    <a:cubicBezTo>
                      <a:pt x="400050" y="60008"/>
                      <a:pt x="440055" y="66675"/>
                      <a:pt x="473393" y="80010"/>
                    </a:cubicBezTo>
                    <a:lnTo>
                      <a:pt x="440055" y="106680"/>
                    </a:lnTo>
                    <a:lnTo>
                      <a:pt x="360045" y="86678"/>
                    </a:lnTo>
                    <a:lnTo>
                      <a:pt x="360045" y="146685"/>
                    </a:lnTo>
                    <a:cubicBezTo>
                      <a:pt x="400050" y="153353"/>
                      <a:pt x="433388" y="160020"/>
                      <a:pt x="453390" y="166688"/>
                    </a:cubicBezTo>
                    <a:cubicBezTo>
                      <a:pt x="473393" y="173355"/>
                      <a:pt x="486728" y="186690"/>
                      <a:pt x="486728" y="206693"/>
                    </a:cubicBezTo>
                    <a:cubicBezTo>
                      <a:pt x="493395" y="233363"/>
                      <a:pt x="486728" y="246698"/>
                      <a:pt x="460058" y="260033"/>
                    </a:cubicBezTo>
                    <a:close/>
                  </a:path>
                </a:pathLst>
              </a:custGeom>
              <a:solidFill>
                <a:srgbClr val="FDCD5C"/>
              </a:solidFill>
              <a:ln w="2667"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4EE8F603-9814-4386-15C4-50A7E0F93397}"/>
                  </a:ext>
                </a:extLst>
              </p:cNvPr>
              <p:cNvSpPr/>
              <p:nvPr/>
            </p:nvSpPr>
            <p:spPr>
              <a:xfrm>
                <a:off x="8750147" y="4050395"/>
                <a:ext cx="53340" cy="53340"/>
              </a:xfrm>
              <a:custGeom>
                <a:avLst/>
                <a:gdLst>
                  <a:gd name="connsiteX0" fmla="*/ 0 w 53340"/>
                  <a:gd name="connsiteY0" fmla="*/ 26670 h 53340"/>
                  <a:gd name="connsiteX1" fmla="*/ 13335 w 53340"/>
                  <a:gd name="connsiteY1" fmla="*/ 40005 h 53340"/>
                  <a:gd name="connsiteX2" fmla="*/ 53340 w 53340"/>
                  <a:gd name="connsiteY2" fmla="*/ 53340 h 53340"/>
                  <a:gd name="connsiteX3" fmla="*/ 53340 w 53340"/>
                  <a:gd name="connsiteY3" fmla="*/ 0 h 53340"/>
                  <a:gd name="connsiteX4" fmla="*/ 13335 w 53340"/>
                  <a:gd name="connsiteY4" fmla="*/ 6668 h 53340"/>
                  <a:gd name="connsiteX5" fmla="*/ 0 w 53340"/>
                  <a:gd name="connsiteY5" fmla="*/ 26670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 h="53340">
                    <a:moveTo>
                      <a:pt x="0" y="26670"/>
                    </a:moveTo>
                    <a:cubicBezTo>
                      <a:pt x="0" y="33338"/>
                      <a:pt x="6668" y="40005"/>
                      <a:pt x="13335" y="40005"/>
                    </a:cubicBezTo>
                    <a:cubicBezTo>
                      <a:pt x="20003" y="46673"/>
                      <a:pt x="33338" y="46673"/>
                      <a:pt x="53340" y="53340"/>
                    </a:cubicBezTo>
                    <a:lnTo>
                      <a:pt x="53340" y="0"/>
                    </a:lnTo>
                    <a:cubicBezTo>
                      <a:pt x="33338" y="0"/>
                      <a:pt x="26670" y="6668"/>
                      <a:pt x="13335" y="6668"/>
                    </a:cubicBezTo>
                    <a:cubicBezTo>
                      <a:pt x="6668" y="13335"/>
                      <a:pt x="0" y="20003"/>
                      <a:pt x="0" y="26670"/>
                    </a:cubicBezTo>
                    <a:close/>
                  </a:path>
                </a:pathLst>
              </a:custGeom>
              <a:solidFill>
                <a:srgbClr val="FFC000"/>
              </a:solidFill>
              <a:ln w="2667"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2385CAEF-A851-225D-A2B1-AE9687476A49}"/>
                  </a:ext>
                </a:extLst>
              </p:cNvPr>
              <p:cNvSpPr/>
              <p:nvPr/>
            </p:nvSpPr>
            <p:spPr>
              <a:xfrm>
                <a:off x="8836825" y="4150408"/>
                <a:ext cx="57719" cy="53340"/>
              </a:xfrm>
              <a:custGeom>
                <a:avLst/>
                <a:gdLst>
                  <a:gd name="connsiteX0" fmla="*/ 46673 w 57719"/>
                  <a:gd name="connsiteY0" fmla="*/ 13335 h 53340"/>
                  <a:gd name="connsiteX1" fmla="*/ 0 w 57719"/>
                  <a:gd name="connsiteY1" fmla="*/ 0 h 53340"/>
                  <a:gd name="connsiteX2" fmla="*/ 0 w 57719"/>
                  <a:gd name="connsiteY2" fmla="*/ 53340 h 53340"/>
                  <a:gd name="connsiteX3" fmla="*/ 40005 w 57719"/>
                  <a:gd name="connsiteY3" fmla="*/ 46673 h 53340"/>
                  <a:gd name="connsiteX4" fmla="*/ 53340 w 57719"/>
                  <a:gd name="connsiteY4" fmla="*/ 26670 h 53340"/>
                  <a:gd name="connsiteX5" fmla="*/ 46673 w 57719"/>
                  <a:gd name="connsiteY5" fmla="*/ 13335 h 5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719" h="53340">
                    <a:moveTo>
                      <a:pt x="46673" y="13335"/>
                    </a:moveTo>
                    <a:cubicBezTo>
                      <a:pt x="40005" y="6668"/>
                      <a:pt x="20003" y="6668"/>
                      <a:pt x="0" y="0"/>
                    </a:cubicBezTo>
                    <a:lnTo>
                      <a:pt x="0" y="53340"/>
                    </a:lnTo>
                    <a:cubicBezTo>
                      <a:pt x="20003" y="53340"/>
                      <a:pt x="33338" y="46673"/>
                      <a:pt x="40005" y="46673"/>
                    </a:cubicBezTo>
                    <a:cubicBezTo>
                      <a:pt x="53340" y="40005"/>
                      <a:pt x="53340" y="33338"/>
                      <a:pt x="53340" y="26670"/>
                    </a:cubicBezTo>
                    <a:cubicBezTo>
                      <a:pt x="60008" y="20003"/>
                      <a:pt x="60008" y="13335"/>
                      <a:pt x="46673" y="13335"/>
                    </a:cubicBezTo>
                    <a:close/>
                  </a:path>
                </a:pathLst>
              </a:custGeom>
              <a:solidFill>
                <a:srgbClr val="FFC000"/>
              </a:solidFill>
              <a:ln w="2667" cap="flat">
                <a:noFill/>
                <a:prstDash val="solid"/>
                <a:miter/>
              </a:ln>
            </p:spPr>
            <p:txBody>
              <a:bodyPr rtlCol="0" anchor="ctr"/>
              <a:lstStyle/>
              <a:p>
                <a:endParaRPr lang="en-US"/>
              </a:p>
            </p:txBody>
          </p:sp>
        </p:grpSp>
        <p:pic>
          <p:nvPicPr>
            <p:cNvPr id="10" name="Graphic 9">
              <a:extLst>
                <a:ext uri="{FF2B5EF4-FFF2-40B4-BE49-F238E27FC236}">
                  <a16:creationId xmlns:a16="http://schemas.microsoft.com/office/drawing/2014/main" id="{3668837B-30BF-D2E4-3657-368D368C5925}"/>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82226" y="830011"/>
              <a:ext cx="5989457" cy="5989457"/>
            </a:xfrm>
            <a:prstGeom prst="rect">
              <a:avLst/>
            </a:prstGeom>
          </p:spPr>
        </p:pic>
      </p:grpSp>
    </p:spTree>
    <p:extLst>
      <p:ext uri="{BB962C8B-B14F-4D97-AF65-F5344CB8AC3E}">
        <p14:creationId xmlns:p14="http://schemas.microsoft.com/office/powerpoint/2010/main" val="3223961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401F1A9-853B-7F0B-DD8C-FB16E15E272A}"/>
              </a:ext>
            </a:extLst>
          </p:cNvPr>
          <p:cNvSpPr/>
          <p:nvPr/>
        </p:nvSpPr>
        <p:spPr>
          <a:xfrm>
            <a:off x="0" y="1807989"/>
            <a:ext cx="12184776" cy="4478511"/>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6486E604-0C71-EE5B-A239-00460D391B2E}"/>
              </a:ext>
            </a:extLst>
          </p:cNvPr>
          <p:cNvSpPr>
            <a:spLocks noGrp="1"/>
          </p:cNvSpPr>
          <p:nvPr>
            <p:ph idx="1"/>
          </p:nvPr>
        </p:nvSpPr>
        <p:spPr>
          <a:xfrm>
            <a:off x="1181100" y="2460121"/>
            <a:ext cx="10632350" cy="3563332"/>
          </a:xfrm>
        </p:spPr>
        <p:txBody>
          <a:bodyPr/>
          <a:lstStyle/>
          <a:p>
            <a:pPr marL="0" indent="0">
              <a:spcAft>
                <a:spcPts val="0"/>
              </a:spcAft>
              <a:buFont typeface="Wingdings" panose="05000000000000000000" pitchFamily="2" charset="2"/>
              <a:buNone/>
            </a:pPr>
            <a:r>
              <a:rPr lang="en-US" sz="2400"/>
              <a:t>Section 5.609(b)(3) of the </a:t>
            </a:r>
            <a:r>
              <a:rPr lang="en-US" sz="2400">
                <a:hlinkClick r:id="rId2"/>
              </a:rPr>
              <a:t>HOTMA Final Rule</a:t>
            </a:r>
            <a:r>
              <a:rPr lang="en-US" sz="2400"/>
              <a:t>, which can be found at: </a:t>
            </a:r>
          </a:p>
          <a:p>
            <a:pPr marL="0" indent="0">
              <a:spcAft>
                <a:spcPts val="0"/>
              </a:spcAft>
              <a:buNone/>
            </a:pPr>
            <a:r>
              <a:rPr lang="en-US" sz="2400" i="0" u="sng" strike="noStrike">
                <a:solidFill>
                  <a:srgbClr val="0070C0"/>
                </a:solidFill>
                <a:effectLst/>
                <a:latin typeface="Lato" panose="020F0502020204030203" pitchFamily="34" charset="0"/>
                <a:ea typeface="Lato" panose="020F0502020204030203" pitchFamily="34" charset="0"/>
                <a:cs typeface="Lato" panose="020F0502020204030203" pitchFamily="34" charset="0"/>
                <a:hlinkClick r:id="rId3">
                  <a:extLst>
                    <a:ext uri="{A12FA001-AC4F-418D-AE19-62706E023703}">
                      <ahyp:hlinkClr xmlns:ahyp="http://schemas.microsoft.com/office/drawing/2018/hyperlinkcolor" val="tx"/>
                    </a:ext>
                  </a:extLst>
                </a:hlinkClick>
              </a:rPr>
              <a:t>https://www.hud.gov/sites/dfiles/PA/documents/6057-F-03-HOTMA-Income-Final-Rule.pdf</a:t>
            </a:r>
            <a:r>
              <a:rPr lang="en-US" sz="2400" i="0">
                <a:solidFill>
                  <a:srgbClr val="0070C0"/>
                </a:solidFill>
                <a:effectLst/>
                <a:latin typeface="Lato" panose="020F0502020204030203" pitchFamily="34" charset="0"/>
                <a:ea typeface="Lato" panose="020F0502020204030203" pitchFamily="34" charset="0"/>
                <a:cs typeface="Lato" panose="020F0502020204030203" pitchFamily="34" charset="0"/>
              </a:rPr>
              <a:t> </a:t>
            </a:r>
            <a:endParaRPr lang="en-US" sz="2400">
              <a:solidFill>
                <a:srgbClr val="0070C0"/>
              </a:solidFill>
              <a:latin typeface="Lato" panose="020F0502020204030203" pitchFamily="34" charset="0"/>
              <a:ea typeface="Lato" panose="020F0502020204030203" pitchFamily="34" charset="0"/>
              <a:cs typeface="Lato" panose="020F0502020204030203" pitchFamily="34" charset="0"/>
            </a:endParaRPr>
          </a:p>
          <a:p>
            <a:pPr marL="0" indent="0">
              <a:spcAft>
                <a:spcPts val="0"/>
              </a:spcAft>
              <a:buFont typeface="Wingdings" panose="05000000000000000000" pitchFamily="2" charset="2"/>
              <a:buNone/>
            </a:pPr>
            <a:endParaRPr lang="en-US" sz="1400"/>
          </a:p>
          <a:p>
            <a:pPr marL="0" indent="0">
              <a:spcAft>
                <a:spcPts val="0"/>
              </a:spcAft>
              <a:buFont typeface="Wingdings" panose="05000000000000000000" pitchFamily="2" charset="2"/>
              <a:buNone/>
            </a:pPr>
            <a:r>
              <a:rPr lang="en-US" sz="2200" b="1"/>
              <a:t>Or </a:t>
            </a:r>
          </a:p>
          <a:p>
            <a:pPr marL="0" indent="0">
              <a:spcAft>
                <a:spcPts val="0"/>
              </a:spcAft>
              <a:buFont typeface="Wingdings" panose="05000000000000000000" pitchFamily="2" charset="2"/>
              <a:buNone/>
            </a:pPr>
            <a:endParaRPr lang="en-US" sz="1400" b="1"/>
          </a:p>
          <a:p>
            <a:pPr marL="0" indent="0">
              <a:buNone/>
            </a:pPr>
            <a:r>
              <a:rPr lang="en-US" sz="2400">
                <a:solidFill>
                  <a:srgbClr val="0070C0"/>
                </a:solidFill>
                <a:hlinkClick r:id="rId4">
                  <a:extLst>
                    <a:ext uri="{A12FA001-AC4F-418D-AE19-62706E023703}">
                      <ahyp:hlinkClr xmlns:ahyp="http://schemas.microsoft.com/office/drawing/2018/hyperlinkcolor" val="tx"/>
                    </a:ext>
                  </a:extLst>
                </a:hlinkClick>
              </a:rPr>
              <a:t>Notice H 2023-10 - Implementation Guidance: Sections 102 and 104 of the Housing Opportunity Through Modernization Act of 2016 (HOTMA</a:t>
            </a:r>
            <a:r>
              <a:rPr lang="en-US" sz="2400">
                <a:hlinkClick r:id="rId4">
                  <a:extLst>
                    <a:ext uri="{A12FA001-AC4F-418D-AE19-62706E023703}">
                      <ahyp:hlinkClr xmlns:ahyp="http://schemas.microsoft.com/office/drawing/2018/hyperlinkcolor" val="tx"/>
                    </a:ext>
                  </a:extLst>
                </a:hlinkClick>
              </a:rPr>
              <a:t>)</a:t>
            </a:r>
            <a:r>
              <a:rPr lang="en-US" sz="2400"/>
              <a:t>, which can be found at: </a:t>
            </a:r>
          </a:p>
          <a:p>
            <a:pPr marL="0" indent="0">
              <a:buNone/>
            </a:pPr>
            <a:r>
              <a:rPr lang="en-US" sz="2400">
                <a:solidFill>
                  <a:srgbClr val="0070C0"/>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https://www.hud.gov/sites/dfiles/OCHCO/documents/2023-10hsgn.pdf</a:t>
            </a:r>
            <a:endParaRPr lang="en-US" sz="2400">
              <a:solidFill>
                <a:srgbClr val="0070C0"/>
              </a:solidFill>
            </a:endParaRPr>
          </a:p>
        </p:txBody>
      </p:sp>
      <p:sp>
        <p:nvSpPr>
          <p:cNvPr id="3" name="Title 2">
            <a:extLst>
              <a:ext uri="{FF2B5EF4-FFF2-40B4-BE49-F238E27FC236}">
                <a16:creationId xmlns:a16="http://schemas.microsoft.com/office/drawing/2014/main" id="{87514631-FBDA-FDA0-A64F-429FC2268391}"/>
              </a:ext>
            </a:extLst>
          </p:cNvPr>
          <p:cNvSpPr>
            <a:spLocks noGrp="1"/>
          </p:cNvSpPr>
          <p:nvPr>
            <p:ph type="title"/>
          </p:nvPr>
        </p:nvSpPr>
        <p:spPr/>
        <p:txBody>
          <a:bodyPr/>
          <a:lstStyle/>
          <a:p>
            <a:r>
              <a:rPr lang="en-US"/>
              <a:t>Exclusions</a:t>
            </a:r>
          </a:p>
        </p:txBody>
      </p:sp>
      <p:sp>
        <p:nvSpPr>
          <p:cNvPr id="9" name="Graphic 4">
            <a:extLst>
              <a:ext uri="{FF2B5EF4-FFF2-40B4-BE49-F238E27FC236}">
                <a16:creationId xmlns:a16="http://schemas.microsoft.com/office/drawing/2014/main" id="{3E0158BF-5B16-8741-7172-FEA2D1E1F65D}"/>
              </a:ext>
            </a:extLst>
          </p:cNvPr>
          <p:cNvSpPr>
            <a:spLocks noChangeAspect="1"/>
          </p:cNvSpPr>
          <p:nvPr/>
        </p:nvSpPr>
        <p:spPr>
          <a:xfrm>
            <a:off x="250695" y="2460121"/>
            <a:ext cx="802433" cy="1097280"/>
          </a:xfrm>
          <a:custGeom>
            <a:avLst/>
            <a:gdLst>
              <a:gd name="connsiteX0" fmla="*/ 942607 w 3093639"/>
              <a:gd name="connsiteY0" fmla="*/ 3623309 h 4230373"/>
              <a:gd name="connsiteX1" fmla="*/ 942607 w 3093639"/>
              <a:gd name="connsiteY1" fmla="*/ 4173708 h 4230373"/>
              <a:gd name="connsiteX2" fmla="*/ 73907 w 3093639"/>
              <a:gd name="connsiteY2" fmla="*/ 3289728 h 4230373"/>
              <a:gd name="connsiteX3" fmla="*/ 607637 w 3093639"/>
              <a:gd name="connsiteY3" fmla="*/ 3289728 h 4230373"/>
              <a:gd name="connsiteX4" fmla="*/ 942582 w 3093639"/>
              <a:gd name="connsiteY4" fmla="*/ 3623333 h 4230373"/>
              <a:gd name="connsiteX5" fmla="*/ 3093624 w 3093639"/>
              <a:gd name="connsiteY5" fmla="*/ 432981 h 4230373"/>
              <a:gd name="connsiteX6" fmla="*/ 3093624 w 3093639"/>
              <a:gd name="connsiteY6" fmla="*/ 3797392 h 4230373"/>
              <a:gd name="connsiteX7" fmla="*/ 2660642 w 3093639"/>
              <a:gd name="connsiteY7" fmla="*/ 4230374 h 4230373"/>
              <a:gd name="connsiteX8" fmla="*/ 1198114 w 3093639"/>
              <a:gd name="connsiteY8" fmla="*/ 4230374 h 4230373"/>
              <a:gd name="connsiteX9" fmla="*/ 1198114 w 3093639"/>
              <a:gd name="connsiteY9" fmla="*/ 3623268 h 4230373"/>
              <a:gd name="connsiteX10" fmla="*/ 607678 w 3093639"/>
              <a:gd name="connsiteY10" fmla="*/ 3034384 h 4230373"/>
              <a:gd name="connsiteX11" fmla="*/ 0 w 3093639"/>
              <a:gd name="connsiteY11" fmla="*/ 3034384 h 4230373"/>
              <a:gd name="connsiteX12" fmla="*/ 0 w 3093639"/>
              <a:gd name="connsiteY12" fmla="*/ 432981 h 4230373"/>
              <a:gd name="connsiteX13" fmla="*/ 432981 w 3093639"/>
              <a:gd name="connsiteY13" fmla="*/ 0 h 4230373"/>
              <a:gd name="connsiteX14" fmla="*/ 2660642 w 3093639"/>
              <a:gd name="connsiteY14" fmla="*/ 0 h 4230373"/>
              <a:gd name="connsiteX15" fmla="*/ 2966863 w 3093639"/>
              <a:gd name="connsiteY15" fmla="*/ 126777 h 4230373"/>
              <a:gd name="connsiteX16" fmla="*/ 3093640 w 3093639"/>
              <a:gd name="connsiteY16" fmla="*/ 432998 h 4230373"/>
              <a:gd name="connsiteX17" fmla="*/ 948735 w 3093639"/>
              <a:gd name="connsiteY17" fmla="*/ 2259201 h 4230373"/>
              <a:gd name="connsiteX18" fmla="*/ 611297 w 3093639"/>
              <a:gd name="connsiteY18" fmla="*/ 2259201 h 4230373"/>
              <a:gd name="connsiteX19" fmla="*/ 611297 w 3093639"/>
              <a:gd name="connsiteY19" fmla="*/ 2514479 h 4230373"/>
              <a:gd name="connsiteX20" fmla="*/ 950459 w 3093639"/>
              <a:gd name="connsiteY20" fmla="*/ 2514479 h 4230373"/>
              <a:gd name="connsiteX21" fmla="*/ 948735 w 3093639"/>
              <a:gd name="connsiteY21" fmla="*/ 1748431 h 4230373"/>
              <a:gd name="connsiteX22" fmla="*/ 611297 w 3093639"/>
              <a:gd name="connsiteY22" fmla="*/ 1748431 h 4230373"/>
              <a:gd name="connsiteX23" fmla="*/ 611297 w 3093639"/>
              <a:gd name="connsiteY23" fmla="*/ 2003710 h 4230373"/>
              <a:gd name="connsiteX24" fmla="*/ 950459 w 3093639"/>
              <a:gd name="connsiteY24" fmla="*/ 2003710 h 4230373"/>
              <a:gd name="connsiteX25" fmla="*/ 948735 w 3093639"/>
              <a:gd name="connsiteY25" fmla="*/ 1237662 h 4230373"/>
              <a:gd name="connsiteX26" fmla="*/ 611297 w 3093639"/>
              <a:gd name="connsiteY26" fmla="*/ 1237854 h 4230373"/>
              <a:gd name="connsiteX27" fmla="*/ 611297 w 3093639"/>
              <a:gd name="connsiteY27" fmla="*/ 1493132 h 4230373"/>
              <a:gd name="connsiteX28" fmla="*/ 950459 w 3093639"/>
              <a:gd name="connsiteY28" fmla="*/ 1493132 h 4230373"/>
              <a:gd name="connsiteX29" fmla="*/ 948735 w 3093639"/>
              <a:gd name="connsiteY29" fmla="*/ 726893 h 4230373"/>
              <a:gd name="connsiteX30" fmla="*/ 611297 w 3093639"/>
              <a:gd name="connsiteY30" fmla="*/ 727085 h 4230373"/>
              <a:gd name="connsiteX31" fmla="*/ 611297 w 3093639"/>
              <a:gd name="connsiteY31" fmla="*/ 982363 h 4230373"/>
              <a:gd name="connsiteX32" fmla="*/ 950459 w 3093639"/>
              <a:gd name="connsiteY32" fmla="*/ 982363 h 4230373"/>
              <a:gd name="connsiteX33" fmla="*/ 2480798 w 3093639"/>
              <a:gd name="connsiteY33" fmla="*/ 2258956 h 4230373"/>
              <a:gd name="connsiteX34" fmla="*/ 1172988 w 3093639"/>
              <a:gd name="connsiteY34" fmla="*/ 2259148 h 4230373"/>
              <a:gd name="connsiteX35" fmla="*/ 1172988 w 3093639"/>
              <a:gd name="connsiteY35" fmla="*/ 2514426 h 4230373"/>
              <a:gd name="connsiteX36" fmla="*/ 2482310 w 3093639"/>
              <a:gd name="connsiteY36" fmla="*/ 2514426 h 4230373"/>
              <a:gd name="connsiteX37" fmla="*/ 2480798 w 3093639"/>
              <a:gd name="connsiteY37" fmla="*/ 1748186 h 4230373"/>
              <a:gd name="connsiteX38" fmla="*/ 1172988 w 3093639"/>
              <a:gd name="connsiteY38" fmla="*/ 1748378 h 4230373"/>
              <a:gd name="connsiteX39" fmla="*/ 1172988 w 3093639"/>
              <a:gd name="connsiteY39" fmla="*/ 2003657 h 4230373"/>
              <a:gd name="connsiteX40" fmla="*/ 2482310 w 3093639"/>
              <a:gd name="connsiteY40" fmla="*/ 2003849 h 4230373"/>
              <a:gd name="connsiteX41" fmla="*/ 2480798 w 3093639"/>
              <a:gd name="connsiteY41" fmla="*/ 1237417 h 4230373"/>
              <a:gd name="connsiteX42" fmla="*/ 1172988 w 3093639"/>
              <a:gd name="connsiteY42" fmla="*/ 1237801 h 4230373"/>
              <a:gd name="connsiteX43" fmla="*/ 1172988 w 3093639"/>
              <a:gd name="connsiteY43" fmla="*/ 1493079 h 4230373"/>
              <a:gd name="connsiteX44" fmla="*/ 2482310 w 3093639"/>
              <a:gd name="connsiteY44" fmla="*/ 1493079 h 4230373"/>
              <a:gd name="connsiteX45" fmla="*/ 2480798 w 3093639"/>
              <a:gd name="connsiteY45" fmla="*/ 726647 h 4230373"/>
              <a:gd name="connsiteX46" fmla="*/ 1172988 w 3093639"/>
              <a:gd name="connsiteY46" fmla="*/ 727031 h 4230373"/>
              <a:gd name="connsiteX47" fmla="*/ 1172988 w 3093639"/>
              <a:gd name="connsiteY47" fmla="*/ 982310 h 4230373"/>
              <a:gd name="connsiteX48" fmla="*/ 2482310 w 3093639"/>
              <a:gd name="connsiteY48" fmla="*/ 982310 h 4230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93639" h="4230373">
                <a:moveTo>
                  <a:pt x="942607" y="3623309"/>
                </a:moveTo>
                <a:lnTo>
                  <a:pt x="942607" y="4173708"/>
                </a:lnTo>
                <a:lnTo>
                  <a:pt x="73907" y="3289728"/>
                </a:lnTo>
                <a:lnTo>
                  <a:pt x="607637" y="3289728"/>
                </a:lnTo>
                <a:cubicBezTo>
                  <a:pt x="791868" y="3290112"/>
                  <a:pt x="941434" y="3438914"/>
                  <a:pt x="942582" y="3623333"/>
                </a:cubicBezTo>
                <a:close/>
                <a:moveTo>
                  <a:pt x="3093624" y="432981"/>
                </a:moveTo>
                <a:lnTo>
                  <a:pt x="3093624" y="3797392"/>
                </a:lnTo>
                <a:cubicBezTo>
                  <a:pt x="3093624" y="4036599"/>
                  <a:pt x="2899816" y="4230374"/>
                  <a:pt x="2660642" y="4230374"/>
                </a:cubicBezTo>
                <a:lnTo>
                  <a:pt x="1198114" y="4230374"/>
                </a:lnTo>
                <a:lnTo>
                  <a:pt x="1198114" y="3623268"/>
                </a:lnTo>
                <a:cubicBezTo>
                  <a:pt x="1196966" y="3297895"/>
                  <a:pt x="933067" y="3034547"/>
                  <a:pt x="607678" y="3034384"/>
                </a:cubicBezTo>
                <a:lnTo>
                  <a:pt x="0" y="3034384"/>
                </a:lnTo>
                <a:lnTo>
                  <a:pt x="0" y="432981"/>
                </a:lnTo>
                <a:cubicBezTo>
                  <a:pt x="0" y="193788"/>
                  <a:pt x="193808" y="0"/>
                  <a:pt x="432981" y="0"/>
                </a:cubicBezTo>
                <a:lnTo>
                  <a:pt x="2660642" y="0"/>
                </a:lnTo>
                <a:cubicBezTo>
                  <a:pt x="2775547" y="0"/>
                  <a:pt x="2885664" y="45578"/>
                  <a:pt x="2966863" y="126777"/>
                </a:cubicBezTo>
                <a:cubicBezTo>
                  <a:pt x="3048062" y="207977"/>
                  <a:pt x="3093640" y="318093"/>
                  <a:pt x="3093640" y="432998"/>
                </a:cubicBezTo>
                <a:close/>
                <a:moveTo>
                  <a:pt x="948735" y="2259201"/>
                </a:moveTo>
                <a:lnTo>
                  <a:pt x="611297" y="2259201"/>
                </a:lnTo>
                <a:lnTo>
                  <a:pt x="611297" y="2514479"/>
                </a:lnTo>
                <a:lnTo>
                  <a:pt x="950459" y="2514479"/>
                </a:lnTo>
                <a:close/>
                <a:moveTo>
                  <a:pt x="948735" y="1748431"/>
                </a:moveTo>
                <a:lnTo>
                  <a:pt x="611297" y="1748431"/>
                </a:lnTo>
                <a:lnTo>
                  <a:pt x="611297" y="2003710"/>
                </a:lnTo>
                <a:lnTo>
                  <a:pt x="950459" y="2003710"/>
                </a:lnTo>
                <a:close/>
                <a:moveTo>
                  <a:pt x="948735" y="1237662"/>
                </a:moveTo>
                <a:lnTo>
                  <a:pt x="611297" y="1237854"/>
                </a:lnTo>
                <a:lnTo>
                  <a:pt x="611297" y="1493132"/>
                </a:lnTo>
                <a:lnTo>
                  <a:pt x="950459" y="1493132"/>
                </a:lnTo>
                <a:close/>
                <a:moveTo>
                  <a:pt x="948735" y="726893"/>
                </a:moveTo>
                <a:lnTo>
                  <a:pt x="611297" y="727085"/>
                </a:lnTo>
                <a:lnTo>
                  <a:pt x="611297" y="982363"/>
                </a:lnTo>
                <a:lnTo>
                  <a:pt x="950459" y="982363"/>
                </a:lnTo>
                <a:close/>
                <a:moveTo>
                  <a:pt x="2480798" y="2258956"/>
                </a:moveTo>
                <a:lnTo>
                  <a:pt x="1172988" y="2259148"/>
                </a:lnTo>
                <a:lnTo>
                  <a:pt x="1172988" y="2514426"/>
                </a:lnTo>
                <a:lnTo>
                  <a:pt x="2482310" y="2514426"/>
                </a:lnTo>
                <a:close/>
                <a:moveTo>
                  <a:pt x="2480798" y="1748186"/>
                </a:moveTo>
                <a:lnTo>
                  <a:pt x="1172988" y="1748378"/>
                </a:lnTo>
                <a:lnTo>
                  <a:pt x="1172988" y="2003657"/>
                </a:lnTo>
                <a:lnTo>
                  <a:pt x="2482310" y="2003849"/>
                </a:lnTo>
                <a:close/>
                <a:moveTo>
                  <a:pt x="2480798" y="1237417"/>
                </a:moveTo>
                <a:lnTo>
                  <a:pt x="1172988" y="1237801"/>
                </a:lnTo>
                <a:lnTo>
                  <a:pt x="1172988" y="1493079"/>
                </a:lnTo>
                <a:lnTo>
                  <a:pt x="2482310" y="1493079"/>
                </a:lnTo>
                <a:close/>
                <a:moveTo>
                  <a:pt x="2480798" y="726647"/>
                </a:moveTo>
                <a:lnTo>
                  <a:pt x="1172988" y="727031"/>
                </a:lnTo>
                <a:lnTo>
                  <a:pt x="1172988" y="982310"/>
                </a:lnTo>
                <a:lnTo>
                  <a:pt x="2482310" y="982310"/>
                </a:lnTo>
                <a:close/>
              </a:path>
            </a:pathLst>
          </a:custGeom>
          <a:solidFill>
            <a:schemeClr val="accent3">
              <a:lumMod val="75000"/>
            </a:schemeClr>
          </a:solidFill>
          <a:ln w="4080" cap="flat">
            <a:noFill/>
            <a:prstDash val="solid"/>
            <a:miter/>
          </a:ln>
        </p:spPr>
        <p:txBody>
          <a:bodyPr rtlCol="0" anchor="ctr"/>
          <a:lstStyle/>
          <a:p>
            <a:endParaRPr lang="en-US"/>
          </a:p>
        </p:txBody>
      </p:sp>
      <p:sp>
        <p:nvSpPr>
          <p:cNvPr id="16" name="Content Placeholder 1">
            <a:extLst>
              <a:ext uri="{FF2B5EF4-FFF2-40B4-BE49-F238E27FC236}">
                <a16:creationId xmlns:a16="http://schemas.microsoft.com/office/drawing/2014/main" id="{E063F63A-C7E1-C4C1-C5D3-A31BC174074F}"/>
              </a:ext>
            </a:extLst>
          </p:cNvPr>
          <p:cNvSpPr txBox="1">
            <a:spLocks/>
          </p:cNvSpPr>
          <p:nvPr/>
        </p:nvSpPr>
        <p:spPr>
          <a:xfrm>
            <a:off x="1181099" y="1309036"/>
            <a:ext cx="8473039" cy="786892"/>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en-US" sz="2400"/>
              <a:t>For the full details regarding exclusions, please refer to:</a:t>
            </a:r>
          </a:p>
          <a:p>
            <a:pPr marL="0" indent="0">
              <a:buFont typeface="Wingdings" panose="05000000000000000000" pitchFamily="2" charset="2"/>
              <a:buNone/>
            </a:pPr>
            <a:endParaRPr lang="en-US"/>
          </a:p>
        </p:txBody>
      </p:sp>
      <p:sp>
        <p:nvSpPr>
          <p:cNvPr id="18" name="Graphic 4">
            <a:extLst>
              <a:ext uri="{FF2B5EF4-FFF2-40B4-BE49-F238E27FC236}">
                <a16:creationId xmlns:a16="http://schemas.microsoft.com/office/drawing/2014/main" id="{D5F2BF56-CEF6-0019-09C7-285E472D0761}"/>
              </a:ext>
            </a:extLst>
          </p:cNvPr>
          <p:cNvSpPr>
            <a:spLocks noChangeAspect="1"/>
          </p:cNvSpPr>
          <p:nvPr/>
        </p:nvSpPr>
        <p:spPr>
          <a:xfrm>
            <a:off x="237370" y="4578724"/>
            <a:ext cx="802433" cy="1097280"/>
          </a:xfrm>
          <a:custGeom>
            <a:avLst/>
            <a:gdLst>
              <a:gd name="connsiteX0" fmla="*/ 942607 w 3093639"/>
              <a:gd name="connsiteY0" fmla="*/ 3623309 h 4230373"/>
              <a:gd name="connsiteX1" fmla="*/ 942607 w 3093639"/>
              <a:gd name="connsiteY1" fmla="*/ 4173708 h 4230373"/>
              <a:gd name="connsiteX2" fmla="*/ 73907 w 3093639"/>
              <a:gd name="connsiteY2" fmla="*/ 3289728 h 4230373"/>
              <a:gd name="connsiteX3" fmla="*/ 607637 w 3093639"/>
              <a:gd name="connsiteY3" fmla="*/ 3289728 h 4230373"/>
              <a:gd name="connsiteX4" fmla="*/ 942582 w 3093639"/>
              <a:gd name="connsiteY4" fmla="*/ 3623333 h 4230373"/>
              <a:gd name="connsiteX5" fmla="*/ 3093624 w 3093639"/>
              <a:gd name="connsiteY5" fmla="*/ 432981 h 4230373"/>
              <a:gd name="connsiteX6" fmla="*/ 3093624 w 3093639"/>
              <a:gd name="connsiteY6" fmla="*/ 3797392 h 4230373"/>
              <a:gd name="connsiteX7" fmla="*/ 2660642 w 3093639"/>
              <a:gd name="connsiteY7" fmla="*/ 4230374 h 4230373"/>
              <a:gd name="connsiteX8" fmla="*/ 1198114 w 3093639"/>
              <a:gd name="connsiteY8" fmla="*/ 4230374 h 4230373"/>
              <a:gd name="connsiteX9" fmla="*/ 1198114 w 3093639"/>
              <a:gd name="connsiteY9" fmla="*/ 3623268 h 4230373"/>
              <a:gd name="connsiteX10" fmla="*/ 607678 w 3093639"/>
              <a:gd name="connsiteY10" fmla="*/ 3034384 h 4230373"/>
              <a:gd name="connsiteX11" fmla="*/ 0 w 3093639"/>
              <a:gd name="connsiteY11" fmla="*/ 3034384 h 4230373"/>
              <a:gd name="connsiteX12" fmla="*/ 0 w 3093639"/>
              <a:gd name="connsiteY12" fmla="*/ 432981 h 4230373"/>
              <a:gd name="connsiteX13" fmla="*/ 432981 w 3093639"/>
              <a:gd name="connsiteY13" fmla="*/ 0 h 4230373"/>
              <a:gd name="connsiteX14" fmla="*/ 2660642 w 3093639"/>
              <a:gd name="connsiteY14" fmla="*/ 0 h 4230373"/>
              <a:gd name="connsiteX15" fmla="*/ 2966863 w 3093639"/>
              <a:gd name="connsiteY15" fmla="*/ 126777 h 4230373"/>
              <a:gd name="connsiteX16" fmla="*/ 3093640 w 3093639"/>
              <a:gd name="connsiteY16" fmla="*/ 432998 h 4230373"/>
              <a:gd name="connsiteX17" fmla="*/ 948735 w 3093639"/>
              <a:gd name="connsiteY17" fmla="*/ 2259201 h 4230373"/>
              <a:gd name="connsiteX18" fmla="*/ 611297 w 3093639"/>
              <a:gd name="connsiteY18" fmla="*/ 2259201 h 4230373"/>
              <a:gd name="connsiteX19" fmla="*/ 611297 w 3093639"/>
              <a:gd name="connsiteY19" fmla="*/ 2514479 h 4230373"/>
              <a:gd name="connsiteX20" fmla="*/ 950459 w 3093639"/>
              <a:gd name="connsiteY20" fmla="*/ 2514479 h 4230373"/>
              <a:gd name="connsiteX21" fmla="*/ 948735 w 3093639"/>
              <a:gd name="connsiteY21" fmla="*/ 1748431 h 4230373"/>
              <a:gd name="connsiteX22" fmla="*/ 611297 w 3093639"/>
              <a:gd name="connsiteY22" fmla="*/ 1748431 h 4230373"/>
              <a:gd name="connsiteX23" fmla="*/ 611297 w 3093639"/>
              <a:gd name="connsiteY23" fmla="*/ 2003710 h 4230373"/>
              <a:gd name="connsiteX24" fmla="*/ 950459 w 3093639"/>
              <a:gd name="connsiteY24" fmla="*/ 2003710 h 4230373"/>
              <a:gd name="connsiteX25" fmla="*/ 948735 w 3093639"/>
              <a:gd name="connsiteY25" fmla="*/ 1237662 h 4230373"/>
              <a:gd name="connsiteX26" fmla="*/ 611297 w 3093639"/>
              <a:gd name="connsiteY26" fmla="*/ 1237854 h 4230373"/>
              <a:gd name="connsiteX27" fmla="*/ 611297 w 3093639"/>
              <a:gd name="connsiteY27" fmla="*/ 1493132 h 4230373"/>
              <a:gd name="connsiteX28" fmla="*/ 950459 w 3093639"/>
              <a:gd name="connsiteY28" fmla="*/ 1493132 h 4230373"/>
              <a:gd name="connsiteX29" fmla="*/ 948735 w 3093639"/>
              <a:gd name="connsiteY29" fmla="*/ 726893 h 4230373"/>
              <a:gd name="connsiteX30" fmla="*/ 611297 w 3093639"/>
              <a:gd name="connsiteY30" fmla="*/ 727085 h 4230373"/>
              <a:gd name="connsiteX31" fmla="*/ 611297 w 3093639"/>
              <a:gd name="connsiteY31" fmla="*/ 982363 h 4230373"/>
              <a:gd name="connsiteX32" fmla="*/ 950459 w 3093639"/>
              <a:gd name="connsiteY32" fmla="*/ 982363 h 4230373"/>
              <a:gd name="connsiteX33" fmla="*/ 2480798 w 3093639"/>
              <a:gd name="connsiteY33" fmla="*/ 2258956 h 4230373"/>
              <a:gd name="connsiteX34" fmla="*/ 1172988 w 3093639"/>
              <a:gd name="connsiteY34" fmla="*/ 2259148 h 4230373"/>
              <a:gd name="connsiteX35" fmla="*/ 1172988 w 3093639"/>
              <a:gd name="connsiteY35" fmla="*/ 2514426 h 4230373"/>
              <a:gd name="connsiteX36" fmla="*/ 2482310 w 3093639"/>
              <a:gd name="connsiteY36" fmla="*/ 2514426 h 4230373"/>
              <a:gd name="connsiteX37" fmla="*/ 2480798 w 3093639"/>
              <a:gd name="connsiteY37" fmla="*/ 1748186 h 4230373"/>
              <a:gd name="connsiteX38" fmla="*/ 1172988 w 3093639"/>
              <a:gd name="connsiteY38" fmla="*/ 1748378 h 4230373"/>
              <a:gd name="connsiteX39" fmla="*/ 1172988 w 3093639"/>
              <a:gd name="connsiteY39" fmla="*/ 2003657 h 4230373"/>
              <a:gd name="connsiteX40" fmla="*/ 2482310 w 3093639"/>
              <a:gd name="connsiteY40" fmla="*/ 2003849 h 4230373"/>
              <a:gd name="connsiteX41" fmla="*/ 2480798 w 3093639"/>
              <a:gd name="connsiteY41" fmla="*/ 1237417 h 4230373"/>
              <a:gd name="connsiteX42" fmla="*/ 1172988 w 3093639"/>
              <a:gd name="connsiteY42" fmla="*/ 1237801 h 4230373"/>
              <a:gd name="connsiteX43" fmla="*/ 1172988 w 3093639"/>
              <a:gd name="connsiteY43" fmla="*/ 1493079 h 4230373"/>
              <a:gd name="connsiteX44" fmla="*/ 2482310 w 3093639"/>
              <a:gd name="connsiteY44" fmla="*/ 1493079 h 4230373"/>
              <a:gd name="connsiteX45" fmla="*/ 2480798 w 3093639"/>
              <a:gd name="connsiteY45" fmla="*/ 726647 h 4230373"/>
              <a:gd name="connsiteX46" fmla="*/ 1172988 w 3093639"/>
              <a:gd name="connsiteY46" fmla="*/ 727031 h 4230373"/>
              <a:gd name="connsiteX47" fmla="*/ 1172988 w 3093639"/>
              <a:gd name="connsiteY47" fmla="*/ 982310 h 4230373"/>
              <a:gd name="connsiteX48" fmla="*/ 2482310 w 3093639"/>
              <a:gd name="connsiteY48" fmla="*/ 982310 h 4230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93639" h="4230373">
                <a:moveTo>
                  <a:pt x="942607" y="3623309"/>
                </a:moveTo>
                <a:lnTo>
                  <a:pt x="942607" y="4173708"/>
                </a:lnTo>
                <a:lnTo>
                  <a:pt x="73907" y="3289728"/>
                </a:lnTo>
                <a:lnTo>
                  <a:pt x="607637" y="3289728"/>
                </a:lnTo>
                <a:cubicBezTo>
                  <a:pt x="791868" y="3290112"/>
                  <a:pt x="941434" y="3438914"/>
                  <a:pt x="942582" y="3623333"/>
                </a:cubicBezTo>
                <a:close/>
                <a:moveTo>
                  <a:pt x="3093624" y="432981"/>
                </a:moveTo>
                <a:lnTo>
                  <a:pt x="3093624" y="3797392"/>
                </a:lnTo>
                <a:cubicBezTo>
                  <a:pt x="3093624" y="4036599"/>
                  <a:pt x="2899816" y="4230374"/>
                  <a:pt x="2660642" y="4230374"/>
                </a:cubicBezTo>
                <a:lnTo>
                  <a:pt x="1198114" y="4230374"/>
                </a:lnTo>
                <a:lnTo>
                  <a:pt x="1198114" y="3623268"/>
                </a:lnTo>
                <a:cubicBezTo>
                  <a:pt x="1196966" y="3297895"/>
                  <a:pt x="933067" y="3034547"/>
                  <a:pt x="607678" y="3034384"/>
                </a:cubicBezTo>
                <a:lnTo>
                  <a:pt x="0" y="3034384"/>
                </a:lnTo>
                <a:lnTo>
                  <a:pt x="0" y="432981"/>
                </a:lnTo>
                <a:cubicBezTo>
                  <a:pt x="0" y="193788"/>
                  <a:pt x="193808" y="0"/>
                  <a:pt x="432981" y="0"/>
                </a:cubicBezTo>
                <a:lnTo>
                  <a:pt x="2660642" y="0"/>
                </a:lnTo>
                <a:cubicBezTo>
                  <a:pt x="2775547" y="0"/>
                  <a:pt x="2885664" y="45578"/>
                  <a:pt x="2966863" y="126777"/>
                </a:cubicBezTo>
                <a:cubicBezTo>
                  <a:pt x="3048062" y="207977"/>
                  <a:pt x="3093640" y="318093"/>
                  <a:pt x="3093640" y="432998"/>
                </a:cubicBezTo>
                <a:close/>
                <a:moveTo>
                  <a:pt x="948735" y="2259201"/>
                </a:moveTo>
                <a:lnTo>
                  <a:pt x="611297" y="2259201"/>
                </a:lnTo>
                <a:lnTo>
                  <a:pt x="611297" y="2514479"/>
                </a:lnTo>
                <a:lnTo>
                  <a:pt x="950459" y="2514479"/>
                </a:lnTo>
                <a:close/>
                <a:moveTo>
                  <a:pt x="948735" y="1748431"/>
                </a:moveTo>
                <a:lnTo>
                  <a:pt x="611297" y="1748431"/>
                </a:lnTo>
                <a:lnTo>
                  <a:pt x="611297" y="2003710"/>
                </a:lnTo>
                <a:lnTo>
                  <a:pt x="950459" y="2003710"/>
                </a:lnTo>
                <a:close/>
                <a:moveTo>
                  <a:pt x="948735" y="1237662"/>
                </a:moveTo>
                <a:lnTo>
                  <a:pt x="611297" y="1237854"/>
                </a:lnTo>
                <a:lnTo>
                  <a:pt x="611297" y="1493132"/>
                </a:lnTo>
                <a:lnTo>
                  <a:pt x="950459" y="1493132"/>
                </a:lnTo>
                <a:close/>
                <a:moveTo>
                  <a:pt x="948735" y="726893"/>
                </a:moveTo>
                <a:lnTo>
                  <a:pt x="611297" y="727085"/>
                </a:lnTo>
                <a:lnTo>
                  <a:pt x="611297" y="982363"/>
                </a:lnTo>
                <a:lnTo>
                  <a:pt x="950459" y="982363"/>
                </a:lnTo>
                <a:close/>
                <a:moveTo>
                  <a:pt x="2480798" y="2258956"/>
                </a:moveTo>
                <a:lnTo>
                  <a:pt x="1172988" y="2259148"/>
                </a:lnTo>
                <a:lnTo>
                  <a:pt x="1172988" y="2514426"/>
                </a:lnTo>
                <a:lnTo>
                  <a:pt x="2482310" y="2514426"/>
                </a:lnTo>
                <a:close/>
                <a:moveTo>
                  <a:pt x="2480798" y="1748186"/>
                </a:moveTo>
                <a:lnTo>
                  <a:pt x="1172988" y="1748378"/>
                </a:lnTo>
                <a:lnTo>
                  <a:pt x="1172988" y="2003657"/>
                </a:lnTo>
                <a:lnTo>
                  <a:pt x="2482310" y="2003849"/>
                </a:lnTo>
                <a:close/>
                <a:moveTo>
                  <a:pt x="2480798" y="1237417"/>
                </a:moveTo>
                <a:lnTo>
                  <a:pt x="1172988" y="1237801"/>
                </a:lnTo>
                <a:lnTo>
                  <a:pt x="1172988" y="1493079"/>
                </a:lnTo>
                <a:lnTo>
                  <a:pt x="2482310" y="1493079"/>
                </a:lnTo>
                <a:close/>
                <a:moveTo>
                  <a:pt x="2480798" y="726647"/>
                </a:moveTo>
                <a:lnTo>
                  <a:pt x="1172988" y="727031"/>
                </a:lnTo>
                <a:lnTo>
                  <a:pt x="1172988" y="982310"/>
                </a:lnTo>
                <a:lnTo>
                  <a:pt x="2482310" y="982310"/>
                </a:lnTo>
                <a:close/>
              </a:path>
            </a:pathLst>
          </a:custGeom>
          <a:solidFill>
            <a:schemeClr val="accent3">
              <a:lumMod val="75000"/>
            </a:schemeClr>
          </a:solidFill>
          <a:ln w="4080" cap="flat">
            <a:noFill/>
            <a:prstDash val="solid"/>
            <a:miter/>
          </a:ln>
        </p:spPr>
        <p:txBody>
          <a:bodyPr rtlCol="0" anchor="ctr"/>
          <a:lstStyle/>
          <a:p>
            <a:endParaRPr lang="en-US"/>
          </a:p>
        </p:txBody>
      </p:sp>
      <p:pic>
        <p:nvPicPr>
          <p:cNvPr id="19" name="Graphic 18">
            <a:extLst>
              <a:ext uri="{FF2B5EF4-FFF2-40B4-BE49-F238E27FC236}">
                <a16:creationId xmlns:a16="http://schemas.microsoft.com/office/drawing/2014/main" id="{04F531C2-7433-C567-CE61-3689F44AFE2B}"/>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12613" y="1230425"/>
            <a:ext cx="656176" cy="656176"/>
          </a:xfrm>
          <a:prstGeom prst="rect">
            <a:avLst/>
          </a:prstGeom>
        </p:spPr>
      </p:pic>
    </p:spTree>
    <p:extLst>
      <p:ext uri="{BB962C8B-B14F-4D97-AF65-F5344CB8AC3E}">
        <p14:creationId xmlns:p14="http://schemas.microsoft.com/office/powerpoint/2010/main" val="19031451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4454A76-B99B-17B6-DBD7-ED54159D3287}"/>
              </a:ext>
            </a:extLst>
          </p:cNvPr>
          <p:cNvSpPr/>
          <p:nvPr/>
        </p:nvSpPr>
        <p:spPr>
          <a:xfrm>
            <a:off x="0" y="1091822"/>
            <a:ext cx="12192000" cy="1337479"/>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D4914E08-49A6-1AF8-5768-6C3070086A18}"/>
              </a:ext>
            </a:extLst>
          </p:cNvPr>
          <p:cNvSpPr>
            <a:spLocks noGrp="1"/>
          </p:cNvSpPr>
          <p:nvPr>
            <p:ph type="title"/>
          </p:nvPr>
        </p:nvSpPr>
        <p:spPr/>
        <p:txBody>
          <a:bodyPr/>
          <a:lstStyle/>
          <a:p>
            <a:r>
              <a:rPr lang="en-US"/>
              <a:t>Knowledge Check 2</a:t>
            </a:r>
          </a:p>
        </p:txBody>
      </p:sp>
      <p:sp>
        <p:nvSpPr>
          <p:cNvPr id="8" name="Content Placeholder 3">
            <a:extLst>
              <a:ext uri="{FF2B5EF4-FFF2-40B4-BE49-F238E27FC236}">
                <a16:creationId xmlns:a16="http://schemas.microsoft.com/office/drawing/2014/main" id="{C75253CF-272B-7F90-C549-CA4C3CECF709}"/>
              </a:ext>
            </a:extLst>
          </p:cNvPr>
          <p:cNvSpPr txBox="1">
            <a:spLocks/>
          </p:cNvSpPr>
          <p:nvPr/>
        </p:nvSpPr>
        <p:spPr>
          <a:xfrm>
            <a:off x="466330" y="1439839"/>
            <a:ext cx="11259340" cy="1775952"/>
          </a:xfrm>
          <a:prstGeom prst="rect">
            <a:avLst/>
          </a:prstGeom>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spcBef>
                <a:spcPts val="0"/>
              </a:spcBef>
              <a:buNone/>
            </a:pPr>
            <a:endParaRPr lang="en-US" sz="2400" b="1">
              <a:solidFill>
                <a:schemeClr val="bg1"/>
              </a:solidFill>
              <a:effectLst/>
              <a:latin typeface="Times New Roman" panose="02020603050405020304" pitchFamily="18" charset="0"/>
              <a:ea typeface="Times New Roman" panose="02020603050405020304" pitchFamily="18" charset="0"/>
              <a:cs typeface="Arial" panose="020B0604020202020204" pitchFamily="34" charset="0"/>
            </a:endParaRPr>
          </a:p>
        </p:txBody>
      </p:sp>
      <p:cxnSp>
        <p:nvCxnSpPr>
          <p:cNvPr id="9" name="Straight Connector 8">
            <a:extLst>
              <a:ext uri="{FF2B5EF4-FFF2-40B4-BE49-F238E27FC236}">
                <a16:creationId xmlns:a16="http://schemas.microsoft.com/office/drawing/2014/main" id="{BA3308CC-4899-4D24-0D76-96382CF260C9}"/>
              </a:ext>
            </a:extLst>
          </p:cNvPr>
          <p:cNvCxnSpPr>
            <a:cxnSpLocks/>
          </p:cNvCxnSpPr>
          <p:nvPr/>
        </p:nvCxnSpPr>
        <p:spPr>
          <a:xfrm>
            <a:off x="548218" y="2129053"/>
            <a:ext cx="109728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F22B2F0-E148-CFD6-26F0-24B1EE6A446E}"/>
              </a:ext>
            </a:extLst>
          </p:cNvPr>
          <p:cNvSpPr txBox="1"/>
          <p:nvPr/>
        </p:nvSpPr>
        <p:spPr>
          <a:xfrm>
            <a:off x="466330" y="1265941"/>
            <a:ext cx="8336476" cy="849463"/>
          </a:xfrm>
          <a:prstGeom prst="rect">
            <a:avLst/>
          </a:prstGeom>
          <a:noFill/>
        </p:spPr>
        <p:txBody>
          <a:bodyPr wrap="square">
            <a:spAutoFit/>
          </a:bodyPr>
          <a:lstStyle/>
          <a:p>
            <a:pPr marL="0" marR="0">
              <a:lnSpc>
                <a:spcPct val="107000"/>
              </a:lnSpc>
              <a:spcBef>
                <a:spcPts val="0"/>
              </a:spcBef>
              <a:spcAft>
                <a:spcPts val="800"/>
              </a:spcAft>
            </a:pPr>
            <a:r>
              <a:rPr lang="en-US" sz="2400" b="1" kern="100">
                <a:solidFill>
                  <a:schemeClr val="bg1"/>
                </a:solidFill>
                <a:effectLst/>
                <a:latin typeface="Lato" panose="020F0502020204030203" pitchFamily="34" charset="0"/>
                <a:ea typeface="Lato" panose="020F0502020204030203" pitchFamily="34" charset="0"/>
                <a:cs typeface="Lato" panose="020F0502020204030203" pitchFamily="34" charset="0"/>
              </a:rPr>
              <a:t>Select all the following forms of income that count towards a Multifamily Housing family’s annual income:</a:t>
            </a:r>
          </a:p>
        </p:txBody>
      </p:sp>
      <p:sp>
        <p:nvSpPr>
          <p:cNvPr id="20" name="TextBox 19">
            <a:extLst>
              <a:ext uri="{FF2B5EF4-FFF2-40B4-BE49-F238E27FC236}">
                <a16:creationId xmlns:a16="http://schemas.microsoft.com/office/drawing/2014/main" id="{BEF9DD14-64D6-A490-3BAB-7D7338A32E7A}"/>
              </a:ext>
            </a:extLst>
          </p:cNvPr>
          <p:cNvSpPr txBox="1"/>
          <p:nvPr/>
        </p:nvSpPr>
        <p:spPr>
          <a:xfrm>
            <a:off x="2226290" y="2818268"/>
            <a:ext cx="8866253" cy="3357842"/>
          </a:xfrm>
          <a:prstGeom prst="rect">
            <a:avLst/>
          </a:prstGeom>
          <a:noFill/>
        </p:spPr>
        <p:txBody>
          <a:bodyPr wrap="square">
            <a:spAutoFit/>
          </a:bodyPr>
          <a:lstStyle/>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A $5,000 wedding present</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Tips earned from working as a bartender</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A $800 winning scratch-off lottery ticket</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Income earned driving for a ridesharing app</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$1,000 in equity in a stock investment</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$1,000 in equity in a ROTH IRA account</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Regular payments distributed from a 401k</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Earned income from a foster adult’s wages working the local supermarket</a:t>
            </a:r>
          </a:p>
          <a:p>
            <a:pPr marL="342900" marR="0" lvl="0" indent="-342900">
              <a:lnSpc>
                <a:spcPct val="107000"/>
              </a:lnSpc>
              <a:spcBef>
                <a:spcPts val="0"/>
              </a:spcBef>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Social Security disability payments</a:t>
            </a:r>
          </a:p>
          <a:p>
            <a:pPr marL="342900" marR="0" lvl="0" indent="-342900">
              <a:lnSpc>
                <a:spcPct val="107000"/>
              </a:lnSpc>
              <a:spcBef>
                <a:spcPts val="0"/>
              </a:spcBef>
              <a:spcAft>
                <a:spcPts val="80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Monthly alimony payments</a:t>
            </a:r>
            <a:endParaRPr lang="en-US" sz="200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5244963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B977CB-B2F7-BF83-D51D-1E6B16A38114}"/>
              </a:ext>
            </a:extLst>
          </p:cNvPr>
          <p:cNvSpPr>
            <a:spLocks noGrp="1"/>
          </p:cNvSpPr>
          <p:nvPr>
            <p:ph type="title"/>
          </p:nvPr>
        </p:nvSpPr>
        <p:spPr/>
        <p:txBody>
          <a:bodyPr/>
          <a:lstStyle/>
          <a:p>
            <a:r>
              <a:rPr lang="en-US"/>
              <a:t>Knowledge Check 2 Answer</a:t>
            </a:r>
          </a:p>
        </p:txBody>
      </p:sp>
      <p:sp>
        <p:nvSpPr>
          <p:cNvPr id="6" name="Rectangle 5">
            <a:extLst>
              <a:ext uri="{FF2B5EF4-FFF2-40B4-BE49-F238E27FC236}">
                <a16:creationId xmlns:a16="http://schemas.microsoft.com/office/drawing/2014/main" id="{E7B4FF52-1FC7-2868-EE0D-2E10149C1777}"/>
              </a:ext>
            </a:extLst>
          </p:cNvPr>
          <p:cNvSpPr/>
          <p:nvPr/>
        </p:nvSpPr>
        <p:spPr>
          <a:xfrm>
            <a:off x="0" y="1091822"/>
            <a:ext cx="12192000" cy="1337479"/>
          </a:xfrm>
          <a:prstGeom prst="rect">
            <a:avLst/>
          </a:prstGeom>
          <a:solidFill>
            <a:schemeClr val="tx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E39EF1A-7B4C-654D-D586-3A8FFF14079F}"/>
              </a:ext>
            </a:extLst>
          </p:cNvPr>
          <p:cNvCxnSpPr>
            <a:cxnSpLocks/>
          </p:cNvCxnSpPr>
          <p:nvPr/>
        </p:nvCxnSpPr>
        <p:spPr>
          <a:xfrm>
            <a:off x="548218" y="2129053"/>
            <a:ext cx="109728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54EB5FB-1D41-F0A5-A288-3AE2FAC5D87C}"/>
              </a:ext>
            </a:extLst>
          </p:cNvPr>
          <p:cNvSpPr txBox="1"/>
          <p:nvPr/>
        </p:nvSpPr>
        <p:spPr>
          <a:xfrm>
            <a:off x="466330" y="1265941"/>
            <a:ext cx="8336476" cy="849463"/>
          </a:xfrm>
          <a:prstGeom prst="rect">
            <a:avLst/>
          </a:prstGeom>
          <a:noFill/>
        </p:spPr>
        <p:txBody>
          <a:bodyPr wrap="square">
            <a:spAutoFit/>
          </a:bodyPr>
          <a:lstStyle/>
          <a:p>
            <a:pPr marL="0" marR="0">
              <a:lnSpc>
                <a:spcPct val="107000"/>
              </a:lnSpc>
              <a:spcBef>
                <a:spcPts val="0"/>
              </a:spcBef>
              <a:spcAft>
                <a:spcPts val="800"/>
              </a:spcAft>
            </a:pPr>
            <a:r>
              <a:rPr lang="en-US" sz="2400" b="1" kern="100">
                <a:solidFill>
                  <a:schemeClr val="bg1"/>
                </a:solidFill>
                <a:effectLst/>
                <a:latin typeface="Lato" panose="020F0502020204030203" pitchFamily="34" charset="0"/>
                <a:ea typeface="Lato" panose="020F0502020204030203" pitchFamily="34" charset="0"/>
                <a:cs typeface="Lato" panose="020F0502020204030203" pitchFamily="34" charset="0"/>
              </a:rPr>
              <a:t>Select all the following forms of income that count towards a Multifamily Housing family’s annual income:</a:t>
            </a:r>
          </a:p>
        </p:txBody>
      </p:sp>
      <p:grpSp>
        <p:nvGrpSpPr>
          <p:cNvPr id="25" name="Group 24">
            <a:extLst>
              <a:ext uri="{FF2B5EF4-FFF2-40B4-BE49-F238E27FC236}">
                <a16:creationId xmlns:a16="http://schemas.microsoft.com/office/drawing/2014/main" id="{E08D8C06-28DF-EA3A-ABB8-325CE1A94047}"/>
              </a:ext>
            </a:extLst>
          </p:cNvPr>
          <p:cNvGrpSpPr/>
          <p:nvPr/>
        </p:nvGrpSpPr>
        <p:grpSpPr>
          <a:xfrm>
            <a:off x="1854867" y="2818268"/>
            <a:ext cx="9268245" cy="3658449"/>
            <a:chOff x="1854867" y="2818268"/>
            <a:chExt cx="9268245" cy="3658449"/>
          </a:xfrm>
        </p:grpSpPr>
        <p:sp>
          <p:nvSpPr>
            <p:cNvPr id="9" name="TextBox 8">
              <a:extLst>
                <a:ext uri="{FF2B5EF4-FFF2-40B4-BE49-F238E27FC236}">
                  <a16:creationId xmlns:a16="http://schemas.microsoft.com/office/drawing/2014/main" id="{EC633125-1DA5-BD60-E41C-55F6D26FFBE7}"/>
                </a:ext>
              </a:extLst>
            </p:cNvPr>
            <p:cNvSpPr txBox="1"/>
            <p:nvPr/>
          </p:nvSpPr>
          <p:spPr>
            <a:xfrm>
              <a:off x="2226290" y="2818268"/>
              <a:ext cx="8896822" cy="3357842"/>
            </a:xfrm>
            <a:prstGeom prst="rect">
              <a:avLst/>
            </a:prstGeom>
            <a:noFill/>
          </p:spPr>
          <p:txBody>
            <a:bodyPr wrap="square">
              <a:spAutoFit/>
            </a:bodyPr>
            <a:lstStyle/>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A $5,000 wedding present</a:t>
              </a:r>
            </a:p>
            <a:p>
              <a:pPr marL="342900" marR="0" lvl="0" indent="-342900">
                <a:lnSpc>
                  <a:spcPct val="107000"/>
                </a:lnSpc>
                <a:spcBef>
                  <a:spcPts val="0"/>
                </a:spcBef>
                <a:spcAft>
                  <a:spcPts val="0"/>
                </a:spcAft>
                <a:buFont typeface="+mj-lt"/>
                <a:buAutoNum type="alphaUcPeriod"/>
              </a:pPr>
              <a:r>
                <a:rPr lang="en-US" sz="2000" b="1" kern="100">
                  <a:effectLst/>
                  <a:latin typeface="Lato" panose="020F0502020204030203" pitchFamily="34" charset="0"/>
                  <a:ea typeface="Lato" panose="020F0502020204030203" pitchFamily="34" charset="0"/>
                  <a:cs typeface="Lato" panose="020F0502020204030203" pitchFamily="34" charset="0"/>
                </a:rPr>
                <a:t>Tips earned from working as a bartender</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A $800 winning scratch-off lottery ticket</a:t>
              </a:r>
            </a:p>
            <a:p>
              <a:pPr marL="342900" marR="0" lvl="0" indent="-342900">
                <a:lnSpc>
                  <a:spcPct val="107000"/>
                </a:lnSpc>
                <a:spcBef>
                  <a:spcPts val="0"/>
                </a:spcBef>
                <a:spcAft>
                  <a:spcPts val="0"/>
                </a:spcAft>
                <a:buFont typeface="+mj-lt"/>
                <a:buAutoNum type="alphaUcPeriod"/>
              </a:pPr>
              <a:r>
                <a:rPr lang="en-US" sz="2000" b="1" kern="100">
                  <a:effectLst/>
                  <a:latin typeface="Lato" panose="020F0502020204030203" pitchFamily="34" charset="0"/>
                  <a:ea typeface="Lato" panose="020F0502020204030203" pitchFamily="34" charset="0"/>
                  <a:cs typeface="Lato" panose="020F0502020204030203" pitchFamily="34" charset="0"/>
                </a:rPr>
                <a:t>Income earned driving for a ridesharing app</a:t>
              </a:r>
            </a:p>
            <a:p>
              <a:pPr marL="342900" marR="0" lvl="0" indent="-342900">
                <a:lnSpc>
                  <a:spcPct val="107000"/>
                </a:lnSpc>
                <a:spcBef>
                  <a:spcPts val="0"/>
                </a:spcBef>
                <a:spcAft>
                  <a:spcPts val="0"/>
                </a:spcAft>
                <a:buFont typeface="+mj-lt"/>
                <a:buAutoNum type="alphaUcPeriod"/>
              </a:pPr>
              <a:r>
                <a:rPr lang="en-US" sz="2000" b="1" kern="100">
                  <a:effectLst/>
                  <a:latin typeface="Lato" panose="020F0502020204030203" pitchFamily="34" charset="0"/>
                  <a:ea typeface="Lato" panose="020F0502020204030203" pitchFamily="34" charset="0"/>
                  <a:cs typeface="Lato" panose="020F0502020204030203" pitchFamily="34" charset="0"/>
                </a:rPr>
                <a:t>$1,000 in equity in a stock investment</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$1,000 in equity in a ROTH IRA account</a:t>
              </a:r>
            </a:p>
            <a:p>
              <a:pPr marL="342900" marR="0" lvl="0" indent="-342900">
                <a:lnSpc>
                  <a:spcPct val="107000"/>
                </a:lnSpc>
                <a:spcBef>
                  <a:spcPts val="0"/>
                </a:spcBef>
                <a:spcAft>
                  <a:spcPts val="0"/>
                </a:spcAft>
                <a:buFont typeface="+mj-lt"/>
                <a:buAutoNum type="alphaUcPeriod"/>
              </a:pPr>
              <a:r>
                <a:rPr lang="en-US" sz="2000" b="1" kern="100">
                  <a:effectLst/>
                  <a:latin typeface="Lato" panose="020F0502020204030203" pitchFamily="34" charset="0"/>
                  <a:ea typeface="Lato" panose="020F0502020204030203" pitchFamily="34" charset="0"/>
                  <a:cs typeface="Lato" panose="020F0502020204030203" pitchFamily="34" charset="0"/>
                </a:rPr>
                <a:t>Regular payments distributed from a 401k</a:t>
              </a:r>
            </a:p>
            <a:p>
              <a:pPr marL="342900" marR="0" lvl="0" indent="-342900">
                <a:lnSpc>
                  <a:spcPct val="107000"/>
                </a:lnSpc>
                <a:spcBef>
                  <a:spcPts val="0"/>
                </a:spcBef>
                <a:spcAft>
                  <a:spcPts val="0"/>
                </a:spcAft>
                <a:buFont typeface="+mj-lt"/>
                <a:buAutoNum type="alphaUcPeriod"/>
              </a:pPr>
              <a:r>
                <a:rPr lang="en-US" sz="2000" kern="100">
                  <a:effectLst/>
                  <a:latin typeface="Lato" panose="020F0502020204030203" pitchFamily="34" charset="0"/>
                  <a:ea typeface="Lato" panose="020F0502020204030203" pitchFamily="34" charset="0"/>
                  <a:cs typeface="Lato" panose="020F0502020204030203" pitchFamily="34" charset="0"/>
                </a:rPr>
                <a:t>Earned income from a foster adult’s wages working at the local supermarket</a:t>
              </a:r>
            </a:p>
            <a:p>
              <a:pPr marL="342900" marR="0" lvl="0" indent="-342900">
                <a:lnSpc>
                  <a:spcPct val="107000"/>
                </a:lnSpc>
                <a:spcBef>
                  <a:spcPts val="0"/>
                </a:spcBef>
                <a:buFont typeface="+mj-lt"/>
                <a:buAutoNum type="alphaUcPeriod"/>
              </a:pPr>
              <a:r>
                <a:rPr lang="en-US" sz="2000" b="1" kern="100">
                  <a:effectLst/>
                  <a:latin typeface="Lato" panose="020F0502020204030203" pitchFamily="34" charset="0"/>
                  <a:ea typeface="Lato" panose="020F0502020204030203" pitchFamily="34" charset="0"/>
                  <a:cs typeface="Lato" panose="020F0502020204030203" pitchFamily="34" charset="0"/>
                </a:rPr>
                <a:t>Social Security disability payments</a:t>
              </a:r>
            </a:p>
            <a:p>
              <a:pPr marL="342900" marR="0" lvl="0" indent="-342900">
                <a:lnSpc>
                  <a:spcPct val="107000"/>
                </a:lnSpc>
                <a:spcBef>
                  <a:spcPts val="0"/>
                </a:spcBef>
                <a:spcAft>
                  <a:spcPts val="800"/>
                </a:spcAft>
                <a:buFont typeface="+mj-lt"/>
                <a:buAutoNum type="alphaUcPeriod"/>
              </a:pPr>
              <a:r>
                <a:rPr lang="en-US" sz="2000" b="1" kern="100">
                  <a:effectLst/>
                  <a:latin typeface="Lato" panose="020F0502020204030203" pitchFamily="34" charset="0"/>
                  <a:ea typeface="Lato" panose="020F0502020204030203" pitchFamily="34" charset="0"/>
                  <a:cs typeface="Lato" panose="020F0502020204030203" pitchFamily="34" charset="0"/>
                </a:rPr>
                <a:t>Monthly alimony payments</a:t>
              </a:r>
              <a:endParaRPr lang="en-US" sz="2000" b="1">
                <a:latin typeface="Lato" panose="020F0502020204030203" pitchFamily="34" charset="0"/>
                <a:ea typeface="Lato" panose="020F0502020204030203" pitchFamily="34" charset="0"/>
                <a:cs typeface="Lato" panose="020F0502020204030203" pitchFamily="34" charset="0"/>
              </a:endParaRPr>
            </a:p>
          </p:txBody>
        </p:sp>
        <p:pic>
          <p:nvPicPr>
            <p:cNvPr id="10" name="Graphic 9" descr="Badge Tick1 with solid fill">
              <a:extLst>
                <a:ext uri="{FF2B5EF4-FFF2-40B4-BE49-F238E27FC236}">
                  <a16:creationId xmlns:a16="http://schemas.microsoft.com/office/drawing/2014/main" id="{19A19243-6435-7633-ADA8-4429ACA920C8}"/>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81797" y="3166285"/>
              <a:ext cx="365760" cy="365760"/>
            </a:xfrm>
            <a:prstGeom prst="rect">
              <a:avLst/>
            </a:prstGeom>
          </p:spPr>
        </p:pic>
        <p:pic>
          <p:nvPicPr>
            <p:cNvPr id="11" name="Graphic 10" descr="Badge Tick1 with solid fill">
              <a:extLst>
                <a:ext uri="{FF2B5EF4-FFF2-40B4-BE49-F238E27FC236}">
                  <a16:creationId xmlns:a16="http://schemas.microsoft.com/office/drawing/2014/main" id="{F147866F-0827-07CD-A851-E1AF3F7ADC46}"/>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81797" y="3798854"/>
              <a:ext cx="365760" cy="365760"/>
            </a:xfrm>
            <a:prstGeom prst="rect">
              <a:avLst/>
            </a:prstGeom>
          </p:spPr>
        </p:pic>
        <p:pic>
          <p:nvPicPr>
            <p:cNvPr id="12" name="Graphic 11" descr="Badge Tick1 with solid fill">
              <a:extLst>
                <a:ext uri="{FF2B5EF4-FFF2-40B4-BE49-F238E27FC236}">
                  <a16:creationId xmlns:a16="http://schemas.microsoft.com/office/drawing/2014/main" id="{20ADCB62-2B76-B29C-CAE6-FE9F998B64C5}"/>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81797" y="4134134"/>
              <a:ext cx="365760" cy="365760"/>
            </a:xfrm>
            <a:prstGeom prst="rect">
              <a:avLst/>
            </a:prstGeom>
          </p:spPr>
        </p:pic>
        <p:pic>
          <p:nvPicPr>
            <p:cNvPr id="13" name="Graphic 12" descr="Badge Tick1 with solid fill">
              <a:extLst>
                <a:ext uri="{FF2B5EF4-FFF2-40B4-BE49-F238E27FC236}">
                  <a16:creationId xmlns:a16="http://schemas.microsoft.com/office/drawing/2014/main" id="{E35352C4-3BF0-2DFB-C633-72A9889F3DBD}"/>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81797" y="4771033"/>
              <a:ext cx="365760" cy="365760"/>
            </a:xfrm>
            <a:prstGeom prst="rect">
              <a:avLst/>
            </a:prstGeom>
          </p:spPr>
        </p:pic>
        <p:pic>
          <p:nvPicPr>
            <p:cNvPr id="14" name="Graphic 13" descr="Badge Tick1 with solid fill">
              <a:extLst>
                <a:ext uri="{FF2B5EF4-FFF2-40B4-BE49-F238E27FC236}">
                  <a16:creationId xmlns:a16="http://schemas.microsoft.com/office/drawing/2014/main" id="{FFB02600-646F-4A28-1664-AEBA080608F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54867" y="5775677"/>
              <a:ext cx="365760" cy="365760"/>
            </a:xfrm>
            <a:prstGeom prst="rect">
              <a:avLst/>
            </a:prstGeom>
          </p:spPr>
        </p:pic>
        <p:pic>
          <p:nvPicPr>
            <p:cNvPr id="15" name="Graphic 14" descr="Badge Tick1 with solid fill">
              <a:extLst>
                <a:ext uri="{FF2B5EF4-FFF2-40B4-BE49-F238E27FC236}">
                  <a16:creationId xmlns:a16="http://schemas.microsoft.com/office/drawing/2014/main" id="{2DAB08C3-E62A-74CC-D057-E474CAFD860B}"/>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71164" y="6110957"/>
              <a:ext cx="365760" cy="365760"/>
            </a:xfrm>
            <a:prstGeom prst="rect">
              <a:avLst/>
            </a:prstGeom>
          </p:spPr>
        </p:pic>
      </p:grpSp>
    </p:spTree>
    <p:extLst>
      <p:ext uri="{BB962C8B-B14F-4D97-AF65-F5344CB8AC3E}">
        <p14:creationId xmlns:p14="http://schemas.microsoft.com/office/powerpoint/2010/main" val="2385527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C942CA0-6716-F5E3-1411-9A4679759F02}"/>
              </a:ext>
            </a:extLst>
          </p:cNvPr>
          <p:cNvSpPr>
            <a:spLocks noGrp="1"/>
          </p:cNvSpPr>
          <p:nvPr>
            <p:ph type="title"/>
          </p:nvPr>
        </p:nvSpPr>
        <p:spPr/>
        <p:txBody>
          <a:bodyPr/>
          <a:lstStyle/>
          <a:p>
            <a:r>
              <a:rPr lang="en-US"/>
              <a:t>Resources</a:t>
            </a:r>
          </a:p>
        </p:txBody>
      </p:sp>
      <p:grpSp>
        <p:nvGrpSpPr>
          <p:cNvPr id="18" name="Group 17">
            <a:extLst>
              <a:ext uri="{FF2B5EF4-FFF2-40B4-BE49-F238E27FC236}">
                <a16:creationId xmlns:a16="http://schemas.microsoft.com/office/drawing/2014/main" id="{F8E47654-AD5A-D15D-29C2-66686B7E4FD5}"/>
              </a:ext>
            </a:extLst>
          </p:cNvPr>
          <p:cNvGrpSpPr/>
          <p:nvPr/>
        </p:nvGrpSpPr>
        <p:grpSpPr>
          <a:xfrm>
            <a:off x="883068" y="1052686"/>
            <a:ext cx="10246308" cy="862311"/>
            <a:chOff x="883070" y="1267117"/>
            <a:chExt cx="10246308" cy="862311"/>
          </a:xfrm>
        </p:grpSpPr>
        <p:sp>
          <p:nvSpPr>
            <p:cNvPr id="8" name="Rectangle 7">
              <a:extLst>
                <a:ext uri="{FF2B5EF4-FFF2-40B4-BE49-F238E27FC236}">
                  <a16:creationId xmlns:a16="http://schemas.microsoft.com/office/drawing/2014/main" id="{034F4B68-84A6-414E-AD36-8CC311A8087E}"/>
                </a:ext>
              </a:extLst>
            </p:cNvPr>
            <p:cNvSpPr/>
            <p:nvPr/>
          </p:nvSpPr>
          <p:spPr>
            <a:xfrm>
              <a:off x="998972" y="1405495"/>
              <a:ext cx="2356837" cy="723932"/>
            </a:xfrm>
            <a:prstGeom prst="rect">
              <a:avLst/>
            </a:prstGeom>
            <a:solidFill>
              <a:schemeClr val="accent1">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Shape 8">
              <a:extLst>
                <a:ext uri="{FF2B5EF4-FFF2-40B4-BE49-F238E27FC236}">
                  <a16:creationId xmlns:a16="http://schemas.microsoft.com/office/drawing/2014/main" id="{187E7229-C8E9-0A36-8FC6-629BC0B50280}"/>
                </a:ext>
              </a:extLst>
            </p:cNvPr>
            <p:cNvSpPr/>
            <p:nvPr/>
          </p:nvSpPr>
          <p:spPr>
            <a:xfrm rot="5400000" flipV="1">
              <a:off x="5575068" y="-3424881"/>
              <a:ext cx="862311" cy="10246308"/>
            </a:xfrm>
            <a:prstGeom prst="corner">
              <a:avLst>
                <a:gd name="adj1" fmla="val 1099746"/>
                <a:gd name="adj2" fmla="val 20177"/>
              </a:avLst>
            </a:prstGeom>
            <a:solidFill>
              <a:schemeClr val="accent1">
                <a:lumMod val="20000"/>
                <a:lumOff val="8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A5B1CC7-33AE-78BA-0E3A-1A57D2DCB406}"/>
                </a:ext>
              </a:extLst>
            </p:cNvPr>
            <p:cNvSpPr txBox="1"/>
            <p:nvPr/>
          </p:nvSpPr>
          <p:spPr>
            <a:xfrm>
              <a:off x="1731843" y="1365575"/>
              <a:ext cx="9308733" cy="661720"/>
            </a:xfrm>
            <a:prstGeom prst="rect">
              <a:avLst/>
            </a:prstGeom>
            <a:noFill/>
          </p:spPr>
          <p:txBody>
            <a:bodyPr wrap="square" rtlCol="0">
              <a:spAutoFit/>
            </a:bodyPr>
            <a:lstStyle/>
            <a:p>
              <a:r>
                <a:rPr lang="en-US" sz="2000" b="1">
                  <a:solidFill>
                    <a:schemeClr val="tx1">
                      <a:lumMod val="90000"/>
                      <a:lumOff val="10000"/>
                    </a:schemeClr>
                  </a:solidFill>
                  <a:latin typeface="Lato" panose="020F0502020204030203" pitchFamily="34" charset="0"/>
                  <a:ea typeface="Lato" panose="020F0502020204030203" pitchFamily="34" charset="0"/>
                  <a:cs typeface="Lato" panose="020F0502020204030203" pitchFamily="34" charset="0"/>
                </a:rPr>
                <a:t>HOTMA Final Rule:</a:t>
              </a:r>
            </a:p>
            <a:p>
              <a:r>
                <a:rPr lang="en-US" sz="1700" i="0" u="sng" strike="noStrike">
                  <a:solidFill>
                    <a:schemeClr val="tx2">
                      <a:lumMod val="75000"/>
                    </a:schemeClr>
                  </a:solidFill>
                  <a:effectLst/>
                  <a:latin typeface="Lato" panose="020F0502020204030203" pitchFamily="34" charset="0"/>
                  <a:ea typeface="Lato" panose="020F0502020204030203" pitchFamily="34" charset="0"/>
                  <a:cs typeface="Lato" panose="020F0502020204030203" pitchFamily="34" charset="0"/>
                  <a:hlinkClick r:id="rId2">
                    <a:extLst>
                      <a:ext uri="{A12FA001-AC4F-418D-AE19-62706E023703}">
                        <ahyp:hlinkClr xmlns:ahyp="http://schemas.microsoft.com/office/drawing/2018/hyperlinkcolor" val="tx"/>
                      </a:ext>
                    </a:extLst>
                  </a:hlinkClick>
                </a:rPr>
                <a:t>https://www.hud.gov/sites/dfiles/PA/documents/6057-F-03-HOTMA-Income-Final-Rule.pdf</a:t>
              </a:r>
              <a:r>
                <a:rPr lang="en-US" sz="1700" i="0">
                  <a:solidFill>
                    <a:schemeClr val="tx2">
                      <a:lumMod val="75000"/>
                    </a:schemeClr>
                  </a:solidFill>
                  <a:effectLst/>
                  <a:latin typeface="Lato" panose="020F0502020204030203" pitchFamily="34" charset="0"/>
                  <a:ea typeface="Lato" panose="020F0502020204030203" pitchFamily="34" charset="0"/>
                  <a:cs typeface="Lato" panose="020F0502020204030203" pitchFamily="34" charset="0"/>
                </a:rPr>
                <a:t> </a:t>
              </a:r>
              <a:endParaRPr lang="en-US" sz="1700">
                <a:solidFill>
                  <a:schemeClr val="tx2">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12" name="Graphic 11">
              <a:extLst>
                <a:ext uri="{FF2B5EF4-FFF2-40B4-BE49-F238E27FC236}">
                  <a16:creationId xmlns:a16="http://schemas.microsoft.com/office/drawing/2014/main" id="{59CF8483-6A7F-0C5F-EC6F-A659F1E74013}"/>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2624" y="1538861"/>
              <a:ext cx="457200" cy="457200"/>
            </a:xfrm>
            <a:prstGeom prst="rect">
              <a:avLst/>
            </a:prstGeom>
          </p:spPr>
        </p:pic>
      </p:grpSp>
      <p:grpSp>
        <p:nvGrpSpPr>
          <p:cNvPr id="19" name="Group 18">
            <a:extLst>
              <a:ext uri="{FF2B5EF4-FFF2-40B4-BE49-F238E27FC236}">
                <a16:creationId xmlns:a16="http://schemas.microsoft.com/office/drawing/2014/main" id="{512830B4-E003-87AB-4290-F516D636D912}"/>
              </a:ext>
            </a:extLst>
          </p:cNvPr>
          <p:cNvGrpSpPr/>
          <p:nvPr/>
        </p:nvGrpSpPr>
        <p:grpSpPr>
          <a:xfrm>
            <a:off x="883068" y="1972917"/>
            <a:ext cx="10246308" cy="862311"/>
            <a:chOff x="883070" y="1267117"/>
            <a:chExt cx="10246308" cy="862311"/>
          </a:xfrm>
        </p:grpSpPr>
        <p:sp>
          <p:nvSpPr>
            <p:cNvPr id="20" name="Rectangle 19">
              <a:extLst>
                <a:ext uri="{FF2B5EF4-FFF2-40B4-BE49-F238E27FC236}">
                  <a16:creationId xmlns:a16="http://schemas.microsoft.com/office/drawing/2014/main" id="{6F5E7D15-3AD4-BA16-89B9-FDB6E61D26B1}"/>
                </a:ext>
              </a:extLst>
            </p:cNvPr>
            <p:cNvSpPr/>
            <p:nvPr/>
          </p:nvSpPr>
          <p:spPr>
            <a:xfrm>
              <a:off x="998972" y="1405495"/>
              <a:ext cx="2356837" cy="723932"/>
            </a:xfrm>
            <a:prstGeom prst="rect">
              <a:avLst/>
            </a:prstGeom>
            <a:solidFill>
              <a:schemeClr val="tx1">
                <a:lumMod val="10000"/>
                <a:lumOff val="9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L-Shape 20">
              <a:extLst>
                <a:ext uri="{FF2B5EF4-FFF2-40B4-BE49-F238E27FC236}">
                  <a16:creationId xmlns:a16="http://schemas.microsoft.com/office/drawing/2014/main" id="{5D8938FF-33C4-946F-3247-CA7C19595035}"/>
                </a:ext>
              </a:extLst>
            </p:cNvPr>
            <p:cNvSpPr/>
            <p:nvPr/>
          </p:nvSpPr>
          <p:spPr>
            <a:xfrm rot="5400000" flipV="1">
              <a:off x="5575068" y="-3424881"/>
              <a:ext cx="862311" cy="10246308"/>
            </a:xfrm>
            <a:prstGeom prst="corner">
              <a:avLst>
                <a:gd name="adj1" fmla="val 1099746"/>
                <a:gd name="adj2" fmla="val 20177"/>
              </a:avLst>
            </a:prstGeom>
            <a:solidFill>
              <a:schemeClr val="tx1">
                <a:lumMod val="10000"/>
                <a:lumOff val="9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9096F7AC-27B5-1078-7CDF-FE0BCA40584B}"/>
                </a:ext>
              </a:extLst>
            </p:cNvPr>
            <p:cNvSpPr txBox="1"/>
            <p:nvPr/>
          </p:nvSpPr>
          <p:spPr>
            <a:xfrm>
              <a:off x="1721456" y="1359719"/>
              <a:ext cx="9308733" cy="677108"/>
            </a:xfrm>
            <a:prstGeom prst="rect">
              <a:avLst/>
            </a:prstGeom>
            <a:noFill/>
          </p:spPr>
          <p:txBody>
            <a:bodyPr wrap="square" rtlCol="0">
              <a:spAutoFit/>
            </a:bodyPr>
            <a:lstStyle/>
            <a:p>
              <a:r>
                <a:rPr lang="en-US" sz="2000" b="1">
                  <a:latin typeface="Lato" panose="020F0502020204030203" pitchFamily="34" charset="0"/>
                  <a:ea typeface="Lato" panose="020F0502020204030203" pitchFamily="34" charset="0"/>
                  <a:cs typeface="Lato" panose="020F0502020204030203" pitchFamily="34" charset="0"/>
                </a:rPr>
                <a:t>Notice H 2023-10, Implementation Guidance: </a:t>
              </a:r>
              <a:r>
                <a:rPr lang="en-US" sz="2000">
                  <a:latin typeface="Lato" panose="020F0502020204030203" pitchFamily="34" charset="0"/>
                  <a:ea typeface="Lato" panose="020F0502020204030203" pitchFamily="34" charset="0"/>
                  <a:cs typeface="Lato" panose="020F0502020204030203" pitchFamily="34" charset="0"/>
                </a:rPr>
                <a:t>Section 102 and 104 of HOTMA</a:t>
              </a:r>
              <a:r>
                <a:rPr lang="en-US" sz="2000" b="1">
                  <a:latin typeface="Lato" panose="020F0502020204030203" pitchFamily="34" charset="0"/>
                  <a:ea typeface="Lato" panose="020F0502020204030203" pitchFamily="34" charset="0"/>
                  <a:cs typeface="Lato" panose="020F0502020204030203" pitchFamily="34" charset="0"/>
                </a:rPr>
                <a:t>:</a:t>
              </a:r>
              <a:r>
                <a:rPr lang="en-US">
                  <a:solidFill>
                    <a:schemeClr val="tx2">
                      <a:lumMod val="75000"/>
                    </a:schemeClr>
                  </a:solidFill>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 https://www.hud.gov/sites/dfiles/OCHCO/documents/2023-10hsgn.pdf</a:t>
              </a:r>
              <a:endParaRPr lang="en-US">
                <a:solidFill>
                  <a:schemeClr val="tx2">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23" name="Graphic 22">
              <a:extLst>
                <a:ext uri="{FF2B5EF4-FFF2-40B4-BE49-F238E27FC236}">
                  <a16:creationId xmlns:a16="http://schemas.microsoft.com/office/drawing/2014/main" id="{D27002E8-4DFC-FD1A-279A-86050EF5C87E}"/>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2624" y="1538861"/>
              <a:ext cx="457200" cy="457200"/>
            </a:xfrm>
            <a:prstGeom prst="rect">
              <a:avLst/>
            </a:prstGeom>
          </p:spPr>
        </p:pic>
      </p:grpSp>
      <p:grpSp>
        <p:nvGrpSpPr>
          <p:cNvPr id="24" name="Group 23">
            <a:extLst>
              <a:ext uri="{FF2B5EF4-FFF2-40B4-BE49-F238E27FC236}">
                <a16:creationId xmlns:a16="http://schemas.microsoft.com/office/drawing/2014/main" id="{D48B2EE9-937B-BBAA-DF2D-72E23B0CF581}"/>
              </a:ext>
            </a:extLst>
          </p:cNvPr>
          <p:cNvGrpSpPr/>
          <p:nvPr/>
        </p:nvGrpSpPr>
        <p:grpSpPr>
          <a:xfrm>
            <a:off x="883068" y="2893148"/>
            <a:ext cx="10246308" cy="862311"/>
            <a:chOff x="883070" y="1267117"/>
            <a:chExt cx="10246308" cy="862311"/>
          </a:xfrm>
        </p:grpSpPr>
        <p:sp>
          <p:nvSpPr>
            <p:cNvPr id="25" name="Rectangle 24">
              <a:extLst>
                <a:ext uri="{FF2B5EF4-FFF2-40B4-BE49-F238E27FC236}">
                  <a16:creationId xmlns:a16="http://schemas.microsoft.com/office/drawing/2014/main" id="{EA921CD3-E577-9820-C56B-4A664C7693AB}"/>
                </a:ext>
              </a:extLst>
            </p:cNvPr>
            <p:cNvSpPr/>
            <p:nvPr/>
          </p:nvSpPr>
          <p:spPr>
            <a:xfrm>
              <a:off x="998972" y="1405495"/>
              <a:ext cx="2356837" cy="723932"/>
            </a:xfrm>
            <a:prstGeom prst="rect">
              <a:avLst/>
            </a:prstGeom>
            <a:solidFill>
              <a:schemeClr val="accent1">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L-Shape 25">
              <a:extLst>
                <a:ext uri="{FF2B5EF4-FFF2-40B4-BE49-F238E27FC236}">
                  <a16:creationId xmlns:a16="http://schemas.microsoft.com/office/drawing/2014/main" id="{2EF12621-1694-A7D5-DA11-A3BBC7D215FE}"/>
                </a:ext>
              </a:extLst>
            </p:cNvPr>
            <p:cNvSpPr/>
            <p:nvPr/>
          </p:nvSpPr>
          <p:spPr>
            <a:xfrm rot="5400000" flipV="1">
              <a:off x="5575068" y="-3424881"/>
              <a:ext cx="862311" cy="10246308"/>
            </a:xfrm>
            <a:prstGeom prst="corner">
              <a:avLst>
                <a:gd name="adj1" fmla="val 1099746"/>
                <a:gd name="adj2" fmla="val 20177"/>
              </a:avLst>
            </a:prstGeom>
            <a:solidFill>
              <a:schemeClr val="accent1">
                <a:lumMod val="20000"/>
                <a:lumOff val="8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F9093C72-0610-8A1D-39D5-955A96CB43BF}"/>
                </a:ext>
              </a:extLst>
            </p:cNvPr>
            <p:cNvSpPr txBox="1"/>
            <p:nvPr/>
          </p:nvSpPr>
          <p:spPr>
            <a:xfrm>
              <a:off x="1731843" y="1365575"/>
              <a:ext cx="9308733" cy="677108"/>
            </a:xfrm>
            <a:prstGeom prst="rect">
              <a:avLst/>
            </a:prstGeom>
            <a:noFill/>
          </p:spPr>
          <p:txBody>
            <a:bodyPr wrap="square" rtlCol="0">
              <a:spAutoFit/>
            </a:bodyPr>
            <a:lstStyle/>
            <a:p>
              <a:r>
                <a:rPr lang="en-US" sz="2000" b="1">
                  <a:latin typeface="Lato" panose="020F0502020204030203" pitchFamily="34" charset="0"/>
                  <a:ea typeface="Lato" panose="020F0502020204030203" pitchFamily="34" charset="0"/>
                  <a:cs typeface="Lato" panose="020F0502020204030203" pitchFamily="34" charset="0"/>
                </a:rPr>
                <a:t>HUD Multifamily Housing HOTMA Page:</a:t>
              </a:r>
            </a:p>
            <a:p>
              <a:r>
                <a:rPr lang="en-US">
                  <a:solidFill>
                    <a:schemeClr val="tx2">
                      <a:lumMod val="75000"/>
                    </a:schemeClr>
                  </a:solidFill>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https://www.hud.gov/program_offices/housing/mfh/hotma</a:t>
              </a:r>
              <a:endParaRPr lang="en-US">
                <a:solidFill>
                  <a:schemeClr val="tx2">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28" name="Graphic 27">
              <a:extLst>
                <a:ext uri="{FF2B5EF4-FFF2-40B4-BE49-F238E27FC236}">
                  <a16:creationId xmlns:a16="http://schemas.microsoft.com/office/drawing/2014/main" id="{D7425E64-8F79-D302-D8B4-D9353A377F38}"/>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2624" y="1538861"/>
              <a:ext cx="457200" cy="457200"/>
            </a:xfrm>
            <a:prstGeom prst="rect">
              <a:avLst/>
            </a:prstGeom>
          </p:spPr>
        </p:pic>
      </p:grpSp>
      <p:grpSp>
        <p:nvGrpSpPr>
          <p:cNvPr id="29" name="Group 28">
            <a:extLst>
              <a:ext uri="{FF2B5EF4-FFF2-40B4-BE49-F238E27FC236}">
                <a16:creationId xmlns:a16="http://schemas.microsoft.com/office/drawing/2014/main" id="{3464D90D-FA5A-682D-DA51-6BD337B6A904}"/>
              </a:ext>
            </a:extLst>
          </p:cNvPr>
          <p:cNvGrpSpPr/>
          <p:nvPr/>
        </p:nvGrpSpPr>
        <p:grpSpPr>
          <a:xfrm>
            <a:off x="883068" y="4733610"/>
            <a:ext cx="10246308" cy="862311"/>
            <a:chOff x="883070" y="1267117"/>
            <a:chExt cx="10246308" cy="862311"/>
          </a:xfrm>
        </p:grpSpPr>
        <p:sp>
          <p:nvSpPr>
            <p:cNvPr id="30" name="Rectangle 29">
              <a:extLst>
                <a:ext uri="{FF2B5EF4-FFF2-40B4-BE49-F238E27FC236}">
                  <a16:creationId xmlns:a16="http://schemas.microsoft.com/office/drawing/2014/main" id="{5C63C3CB-BC35-0E0C-AB56-2F23B71527FA}"/>
                </a:ext>
              </a:extLst>
            </p:cNvPr>
            <p:cNvSpPr/>
            <p:nvPr/>
          </p:nvSpPr>
          <p:spPr>
            <a:xfrm>
              <a:off x="998972" y="1405495"/>
              <a:ext cx="2356837" cy="723932"/>
            </a:xfrm>
            <a:prstGeom prst="rect">
              <a:avLst/>
            </a:prstGeom>
            <a:solidFill>
              <a:schemeClr val="accent1">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L-Shape 30">
              <a:extLst>
                <a:ext uri="{FF2B5EF4-FFF2-40B4-BE49-F238E27FC236}">
                  <a16:creationId xmlns:a16="http://schemas.microsoft.com/office/drawing/2014/main" id="{0AE59407-8A63-DC3D-7EC8-C7729DDA4E06}"/>
                </a:ext>
              </a:extLst>
            </p:cNvPr>
            <p:cNvSpPr/>
            <p:nvPr/>
          </p:nvSpPr>
          <p:spPr>
            <a:xfrm rot="5400000" flipV="1">
              <a:off x="5575068" y="-3424881"/>
              <a:ext cx="862311" cy="10246308"/>
            </a:xfrm>
            <a:prstGeom prst="corner">
              <a:avLst>
                <a:gd name="adj1" fmla="val 1099746"/>
                <a:gd name="adj2" fmla="val 20177"/>
              </a:avLst>
            </a:prstGeom>
            <a:solidFill>
              <a:schemeClr val="accent1">
                <a:lumMod val="20000"/>
                <a:lumOff val="8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C0D38FEC-4F27-3A41-4024-167686677477}"/>
                </a:ext>
              </a:extLst>
            </p:cNvPr>
            <p:cNvSpPr txBox="1"/>
            <p:nvPr/>
          </p:nvSpPr>
          <p:spPr>
            <a:xfrm>
              <a:off x="1731843" y="1390496"/>
              <a:ext cx="9308733" cy="615553"/>
            </a:xfrm>
            <a:prstGeom prst="rect">
              <a:avLst/>
            </a:prstGeom>
            <a:noFill/>
          </p:spPr>
          <p:txBody>
            <a:bodyPr wrap="square" rtlCol="0">
              <a:spAutoFit/>
            </a:bodyPr>
            <a:lstStyle/>
            <a:p>
              <a:r>
                <a:rPr lang="en-US" sz="2000" b="1">
                  <a:solidFill>
                    <a:schemeClr val="tx1">
                      <a:lumMod val="90000"/>
                      <a:lumOff val="10000"/>
                    </a:schemeClr>
                  </a:solidFill>
                  <a:latin typeface="Lato" panose="020F0502020204030203" pitchFamily="34" charset="0"/>
                  <a:ea typeface="Lato" panose="020F0502020204030203" pitchFamily="34" charset="0"/>
                  <a:cs typeface="Lato" panose="020F0502020204030203" pitchFamily="34" charset="0"/>
                </a:rPr>
                <a:t>List of Discretionary Policies to Implement HOTMA: </a:t>
              </a:r>
            </a:p>
            <a:p>
              <a:pPr>
                <a:buClr>
                  <a:schemeClr val="tx2"/>
                </a:buClr>
              </a:pPr>
              <a:r>
                <a:rPr lang="en-US" sz="1400">
                  <a:solidFill>
                    <a:schemeClr val="tx2">
                      <a:lumMod val="75000"/>
                    </a:schemeClr>
                  </a:solidFill>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https://www.hud.gov/sites/dfiles/Housing/documents/MFH_List_Discretionary_Policies_Implement_HOTMA.pdf</a:t>
              </a:r>
              <a:endParaRPr lang="en-US" sz="1400">
                <a:solidFill>
                  <a:schemeClr val="tx2">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3" name="Graphic 32">
              <a:extLst>
                <a:ext uri="{FF2B5EF4-FFF2-40B4-BE49-F238E27FC236}">
                  <a16:creationId xmlns:a16="http://schemas.microsoft.com/office/drawing/2014/main" id="{F08E563F-E969-9554-B0D8-D02C0ABB855A}"/>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2624" y="1538861"/>
              <a:ext cx="457200" cy="457200"/>
            </a:xfrm>
            <a:prstGeom prst="rect">
              <a:avLst/>
            </a:prstGeom>
          </p:spPr>
        </p:pic>
      </p:grpSp>
      <p:grpSp>
        <p:nvGrpSpPr>
          <p:cNvPr id="34" name="Group 33">
            <a:extLst>
              <a:ext uri="{FF2B5EF4-FFF2-40B4-BE49-F238E27FC236}">
                <a16:creationId xmlns:a16="http://schemas.microsoft.com/office/drawing/2014/main" id="{485C20D3-9D9A-1BF1-1764-057BA3A0EDE2}"/>
              </a:ext>
            </a:extLst>
          </p:cNvPr>
          <p:cNvGrpSpPr/>
          <p:nvPr/>
        </p:nvGrpSpPr>
        <p:grpSpPr>
          <a:xfrm>
            <a:off x="883068" y="3813379"/>
            <a:ext cx="10246308" cy="862311"/>
            <a:chOff x="883070" y="1267117"/>
            <a:chExt cx="10246308" cy="862311"/>
          </a:xfrm>
        </p:grpSpPr>
        <p:sp>
          <p:nvSpPr>
            <p:cNvPr id="35" name="Rectangle 34">
              <a:extLst>
                <a:ext uri="{FF2B5EF4-FFF2-40B4-BE49-F238E27FC236}">
                  <a16:creationId xmlns:a16="http://schemas.microsoft.com/office/drawing/2014/main" id="{B44BB22B-2C27-CDC8-863B-6B383EFADCBD}"/>
                </a:ext>
              </a:extLst>
            </p:cNvPr>
            <p:cNvSpPr/>
            <p:nvPr/>
          </p:nvSpPr>
          <p:spPr>
            <a:xfrm>
              <a:off x="998972" y="1405495"/>
              <a:ext cx="2356837" cy="723932"/>
            </a:xfrm>
            <a:prstGeom prst="rect">
              <a:avLst/>
            </a:prstGeom>
            <a:solidFill>
              <a:schemeClr val="tx1">
                <a:lumMod val="10000"/>
                <a:lumOff val="9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L-Shape 35">
              <a:extLst>
                <a:ext uri="{FF2B5EF4-FFF2-40B4-BE49-F238E27FC236}">
                  <a16:creationId xmlns:a16="http://schemas.microsoft.com/office/drawing/2014/main" id="{6166C3C1-5D70-323A-FA00-9A79487F280A}"/>
                </a:ext>
              </a:extLst>
            </p:cNvPr>
            <p:cNvSpPr/>
            <p:nvPr/>
          </p:nvSpPr>
          <p:spPr>
            <a:xfrm rot="5400000" flipV="1">
              <a:off x="5575068" y="-3424881"/>
              <a:ext cx="862311" cy="10246308"/>
            </a:xfrm>
            <a:prstGeom prst="corner">
              <a:avLst>
                <a:gd name="adj1" fmla="val 1099746"/>
                <a:gd name="adj2" fmla="val 20177"/>
              </a:avLst>
            </a:prstGeom>
            <a:solidFill>
              <a:schemeClr val="tx1">
                <a:lumMod val="10000"/>
                <a:lumOff val="9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4ABD1557-4037-1FF3-1970-1660A41DF4B3}"/>
                </a:ext>
              </a:extLst>
            </p:cNvPr>
            <p:cNvSpPr txBox="1"/>
            <p:nvPr/>
          </p:nvSpPr>
          <p:spPr>
            <a:xfrm>
              <a:off x="1721456" y="1359719"/>
              <a:ext cx="9308733" cy="677108"/>
            </a:xfrm>
            <a:prstGeom prst="rect">
              <a:avLst/>
            </a:prstGeom>
            <a:noFill/>
          </p:spPr>
          <p:txBody>
            <a:bodyPr wrap="square" rtlCol="0">
              <a:spAutoFit/>
            </a:bodyPr>
            <a:lstStyle/>
            <a:p>
              <a:r>
                <a:rPr lang="en-US" sz="2000" b="1">
                  <a:latin typeface="Lato" panose="020F0502020204030203" pitchFamily="34" charset="0"/>
                  <a:ea typeface="Lato" panose="020F0502020204030203" pitchFamily="34" charset="0"/>
                  <a:cs typeface="Lato" panose="020F0502020204030203" pitchFamily="34" charset="0"/>
                </a:rPr>
                <a:t>Summary of Key HOTMA Changes:</a:t>
              </a:r>
            </a:p>
            <a:p>
              <a:r>
                <a:rPr lang="en-US">
                  <a:solidFill>
                    <a:schemeClr val="tx2">
                      <a:lumMod val="75000"/>
                    </a:schemeClr>
                  </a:solidFill>
                  <a:latin typeface="Lato" panose="020F0502020204030203" pitchFamily="34" charset="0"/>
                  <a:ea typeface="Lato" panose="020F0502020204030203" pitchFamily="34" charset="0"/>
                  <a:cs typeface="Lato" panose="020F0502020204030203" pitchFamily="34" charset="0"/>
                  <a:hlinkClick r:id="rId8"/>
                </a:rPr>
                <a:t>https://www.hud.gov/sites/dfiles/Housing/documents/HOTMA_One_pager.pdf</a:t>
              </a:r>
              <a:endParaRPr lang="en-US">
                <a:solidFill>
                  <a:schemeClr val="tx2">
                    <a:lumMod val="7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8" name="Graphic 37">
              <a:extLst>
                <a:ext uri="{FF2B5EF4-FFF2-40B4-BE49-F238E27FC236}">
                  <a16:creationId xmlns:a16="http://schemas.microsoft.com/office/drawing/2014/main" id="{AC1EFFDA-0238-79EB-A6FE-E0F6B348F585}"/>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2624" y="1538861"/>
              <a:ext cx="457200" cy="457200"/>
            </a:xfrm>
            <a:prstGeom prst="rect">
              <a:avLst/>
            </a:prstGeom>
          </p:spPr>
        </p:pic>
      </p:grpSp>
      <p:grpSp>
        <p:nvGrpSpPr>
          <p:cNvPr id="45" name="Group 44">
            <a:extLst>
              <a:ext uri="{FF2B5EF4-FFF2-40B4-BE49-F238E27FC236}">
                <a16:creationId xmlns:a16="http://schemas.microsoft.com/office/drawing/2014/main" id="{D6D2670C-9B3A-0FB4-10F5-F4DF32C6468F}"/>
              </a:ext>
            </a:extLst>
          </p:cNvPr>
          <p:cNvGrpSpPr/>
          <p:nvPr/>
        </p:nvGrpSpPr>
        <p:grpSpPr>
          <a:xfrm>
            <a:off x="883068" y="5653839"/>
            <a:ext cx="10246308" cy="862311"/>
            <a:chOff x="883068" y="5653839"/>
            <a:chExt cx="10246308" cy="862311"/>
          </a:xfrm>
        </p:grpSpPr>
        <p:grpSp>
          <p:nvGrpSpPr>
            <p:cNvPr id="39" name="Group 38">
              <a:extLst>
                <a:ext uri="{FF2B5EF4-FFF2-40B4-BE49-F238E27FC236}">
                  <a16:creationId xmlns:a16="http://schemas.microsoft.com/office/drawing/2014/main" id="{F14D6108-6E36-E162-7F3F-D608ECA6FDCD}"/>
                </a:ext>
              </a:extLst>
            </p:cNvPr>
            <p:cNvGrpSpPr/>
            <p:nvPr/>
          </p:nvGrpSpPr>
          <p:grpSpPr>
            <a:xfrm>
              <a:off x="883068" y="5653839"/>
              <a:ext cx="10246308" cy="862311"/>
              <a:chOff x="883070" y="1267117"/>
              <a:chExt cx="10246308" cy="862311"/>
            </a:xfrm>
            <a:solidFill>
              <a:schemeClr val="tx1">
                <a:lumMod val="10000"/>
                <a:lumOff val="90000"/>
              </a:schemeClr>
            </a:solidFill>
          </p:grpSpPr>
          <p:sp>
            <p:nvSpPr>
              <p:cNvPr id="40" name="Rectangle 39">
                <a:extLst>
                  <a:ext uri="{FF2B5EF4-FFF2-40B4-BE49-F238E27FC236}">
                    <a16:creationId xmlns:a16="http://schemas.microsoft.com/office/drawing/2014/main" id="{AF55D544-D8DA-80C8-CDCD-CAAFA13BD5AB}"/>
                  </a:ext>
                </a:extLst>
              </p:cNvPr>
              <p:cNvSpPr/>
              <p:nvPr/>
            </p:nvSpPr>
            <p:spPr>
              <a:xfrm>
                <a:off x="998972" y="1405495"/>
                <a:ext cx="2356837" cy="723932"/>
              </a:xfrm>
              <a:prstGeom prst="rect">
                <a:avLst/>
              </a:prstGeom>
              <a:solidFill>
                <a:schemeClr val="tx1">
                  <a:lumMod val="10000"/>
                  <a:lumOff val="9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L-Shape 40">
                <a:extLst>
                  <a:ext uri="{FF2B5EF4-FFF2-40B4-BE49-F238E27FC236}">
                    <a16:creationId xmlns:a16="http://schemas.microsoft.com/office/drawing/2014/main" id="{744CE5DD-A30D-F85D-3AF0-AF9EBA31B032}"/>
                  </a:ext>
                </a:extLst>
              </p:cNvPr>
              <p:cNvSpPr/>
              <p:nvPr/>
            </p:nvSpPr>
            <p:spPr>
              <a:xfrm rot="5400000" flipV="1">
                <a:off x="5575068" y="-3424881"/>
                <a:ext cx="862311" cy="10246308"/>
              </a:xfrm>
              <a:prstGeom prst="corner">
                <a:avLst>
                  <a:gd name="adj1" fmla="val 1099746"/>
                  <a:gd name="adj2" fmla="val 20177"/>
                </a:avLst>
              </a:prstGeom>
              <a:solidFill>
                <a:schemeClr val="tx1">
                  <a:lumMod val="10000"/>
                  <a:lumOff val="90000"/>
                </a:schemeClr>
              </a:solidFill>
              <a:ln>
                <a:noFill/>
              </a:ln>
              <a:effectLst>
                <a:outerShdw blurRad="38100" dist="38100" dir="8100000" algn="tr" rotWithShape="0">
                  <a:schemeClr val="tx1">
                    <a:lumMod val="50000"/>
                    <a:lumOff val="50000"/>
                    <a:alpha val="5032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E7BDBF51-0BC1-0E4C-EE48-55AA36E66A1A}"/>
                  </a:ext>
                </a:extLst>
              </p:cNvPr>
              <p:cNvSpPr txBox="1"/>
              <p:nvPr/>
            </p:nvSpPr>
            <p:spPr>
              <a:xfrm>
                <a:off x="1721456" y="1359719"/>
                <a:ext cx="9308733" cy="677108"/>
              </a:xfrm>
              <a:prstGeom prst="rect">
                <a:avLst/>
              </a:prstGeom>
              <a:noFill/>
            </p:spPr>
            <p:txBody>
              <a:bodyPr wrap="square" rtlCol="0">
                <a:spAutoFit/>
              </a:bodyPr>
              <a:lstStyle/>
              <a:p>
                <a:r>
                  <a:rPr lang="en-US" sz="2000" b="1">
                    <a:solidFill>
                      <a:schemeClr val="tx1">
                        <a:lumMod val="90000"/>
                        <a:lumOff val="10000"/>
                      </a:schemeClr>
                    </a:solidFill>
                    <a:latin typeface="Lato" panose="020F0502020204030203" pitchFamily="34" charset="0"/>
                    <a:ea typeface="Lato" panose="020F0502020204030203" pitchFamily="34" charset="0"/>
                    <a:cs typeface="Lato" panose="020F0502020204030203" pitchFamily="34" charset="0"/>
                  </a:rPr>
                  <a:t>HUD User Inflationary Adjustment Page:</a:t>
                </a:r>
                <a:r>
                  <a:rPr lang="en-US">
                    <a:solidFill>
                      <a:schemeClr val="tx2">
                        <a:lumMod val="75000"/>
                      </a:schemeClr>
                    </a:solidFill>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 </a:t>
                </a:r>
                <a:r>
                  <a:rPr lang="en-US" sz="1800">
                    <a:solidFill>
                      <a:schemeClr val="tx2"/>
                    </a:solidFill>
                    <a:hlinkClick r:id="rId9">
                      <a:extLst>
                        <a:ext uri="{A12FA001-AC4F-418D-AE19-62706E023703}">
                          <ahyp:hlinkClr xmlns:ahyp="http://schemas.microsoft.com/office/drawing/2018/hyperlinkcolor" val="tx"/>
                        </a:ext>
                      </a:extLst>
                    </a:hlinkClick>
                  </a:rPr>
                  <a:t>https://www.huduser.gov/portal/datasets/inflationary-adjustments-notifications.html</a:t>
                </a:r>
                <a:endParaRPr lang="en-US">
                  <a:solidFill>
                    <a:schemeClr val="tx2"/>
                  </a:solidFill>
                  <a:latin typeface="Lato" panose="020F0502020204030203" pitchFamily="34" charset="0"/>
                  <a:ea typeface="Lato" panose="020F0502020204030203" pitchFamily="34" charset="0"/>
                  <a:cs typeface="Lato" panose="020F0502020204030203" pitchFamily="34" charset="0"/>
                </a:endParaRPr>
              </a:p>
            </p:txBody>
          </p:sp>
          <p:pic>
            <p:nvPicPr>
              <p:cNvPr id="43" name="Graphic 42">
                <a:extLst>
                  <a:ext uri="{FF2B5EF4-FFF2-40B4-BE49-F238E27FC236}">
                    <a16:creationId xmlns:a16="http://schemas.microsoft.com/office/drawing/2014/main" id="{96F7C346-F92D-FFBE-004F-3C6947F95FD1}"/>
                  </a:ext>
                </a:extLst>
              </p:cNvPr>
              <p:cNvPicPr>
                <a:picLocks noChangeAspect="1"/>
              </p:cNvPicPr>
              <p:nvPr/>
            </p:nvPicPr>
            <p:blipFill>
              <a:blip r:embed="rId10" cstate="hq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62624" y="1538861"/>
                <a:ext cx="457200" cy="457200"/>
              </a:xfrm>
              <a:prstGeom prst="rect">
                <a:avLst/>
              </a:prstGeom>
            </p:spPr>
          </p:pic>
        </p:grpSp>
        <p:pic>
          <p:nvPicPr>
            <p:cNvPr id="44" name="Graphic 43">
              <a:extLst>
                <a:ext uri="{FF2B5EF4-FFF2-40B4-BE49-F238E27FC236}">
                  <a16:creationId xmlns:a16="http://schemas.microsoft.com/office/drawing/2014/main" id="{A923D85C-609A-6920-F19B-D9DC53581E46}"/>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62622" y="5925583"/>
              <a:ext cx="457200" cy="457200"/>
            </a:xfrm>
            <a:prstGeom prst="rect">
              <a:avLst/>
            </a:prstGeom>
          </p:spPr>
        </p:pic>
      </p:grpSp>
    </p:spTree>
    <p:extLst>
      <p:ext uri="{BB962C8B-B14F-4D97-AF65-F5344CB8AC3E}">
        <p14:creationId xmlns:p14="http://schemas.microsoft.com/office/powerpoint/2010/main" val="2011795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32">
            <a:extLst>
              <a:ext uri="{FF2B5EF4-FFF2-40B4-BE49-F238E27FC236}">
                <a16:creationId xmlns:a16="http://schemas.microsoft.com/office/drawing/2014/main" id="{9565691B-8EB3-F9BD-1CE5-8251CA635B86}"/>
              </a:ext>
            </a:extLst>
          </p:cNvPr>
          <p:cNvSpPr>
            <a:spLocks noGrp="1"/>
          </p:cNvSpPr>
          <p:nvPr>
            <p:ph type="body" idx="1"/>
          </p:nvPr>
        </p:nvSpPr>
        <p:spPr>
          <a:xfrm>
            <a:off x="2031880" y="2407727"/>
            <a:ext cx="8321713" cy="1567892"/>
          </a:xfrm>
        </p:spPr>
        <p:txBody>
          <a:bodyPr/>
          <a:lstStyle/>
          <a:p>
            <a:pPr lvl="1"/>
            <a:r>
              <a:rPr lang="en-US" sz="2400">
                <a:solidFill>
                  <a:srgbClr val="FFFFFF"/>
                </a:solidFill>
              </a:rPr>
              <a:t>For technical assistance or for additional information, please contact the Multifamily Housing HOTMA Help Desk.</a:t>
            </a:r>
            <a:br>
              <a:rPr lang="en-US" sz="2400">
                <a:solidFill>
                  <a:srgbClr val="FFFFFF"/>
                </a:solidFill>
              </a:rPr>
            </a:br>
            <a:endParaRPr lang="en-US" sz="2400">
              <a:solidFill>
                <a:srgbClr val="FFFFFF"/>
              </a:solidFill>
            </a:endParaRPr>
          </a:p>
          <a:p>
            <a:pPr lvl="1"/>
            <a:r>
              <a:rPr lang="en-US" sz="2400" b="1">
                <a:solidFill>
                  <a:srgbClr val="FFFFFF"/>
                </a:solidFill>
                <a:hlinkClick r:id="rId2">
                  <a:extLst>
                    <a:ext uri="{A12FA001-AC4F-418D-AE19-62706E023703}">
                      <ahyp:hlinkClr xmlns:ahyp="http://schemas.microsoft.com/office/drawing/2018/hyperlinkcolor" val="tx"/>
                    </a:ext>
                  </a:extLst>
                </a:hlinkClick>
              </a:rPr>
              <a:t>MFH_HOTMA@hud.gov</a:t>
            </a:r>
            <a:endParaRPr lang="en-US" sz="2400" b="1">
              <a:solidFill>
                <a:srgbClr val="FFFFFF"/>
              </a:solidFill>
            </a:endParaRPr>
          </a:p>
        </p:txBody>
      </p:sp>
      <p:sp>
        <p:nvSpPr>
          <p:cNvPr id="32" name="Title 31">
            <a:extLst>
              <a:ext uri="{FF2B5EF4-FFF2-40B4-BE49-F238E27FC236}">
                <a16:creationId xmlns:a16="http://schemas.microsoft.com/office/drawing/2014/main" id="{32D1BD53-66BC-DE03-9CEB-2850BE5F16CE}"/>
              </a:ext>
            </a:extLst>
          </p:cNvPr>
          <p:cNvSpPr>
            <a:spLocks noGrp="1"/>
          </p:cNvSpPr>
          <p:nvPr>
            <p:ph type="title"/>
          </p:nvPr>
        </p:nvSpPr>
        <p:spPr>
          <a:xfrm>
            <a:off x="2031879" y="1102024"/>
            <a:ext cx="8321713" cy="1222195"/>
          </a:xfrm>
        </p:spPr>
        <p:txBody>
          <a:bodyPr/>
          <a:lstStyle/>
          <a:p>
            <a:r>
              <a:rPr lang="en-US"/>
              <a:t>Thank you!</a:t>
            </a:r>
          </a:p>
        </p:txBody>
      </p:sp>
    </p:spTree>
    <p:extLst>
      <p:ext uri="{BB962C8B-B14F-4D97-AF65-F5344CB8AC3E}">
        <p14:creationId xmlns:p14="http://schemas.microsoft.com/office/powerpoint/2010/main" val="3941619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DD1EC90-58F3-B107-061B-11638D758BB1}"/>
              </a:ext>
            </a:extLst>
          </p:cNvPr>
          <p:cNvSpPr>
            <a:spLocks noGrp="1"/>
          </p:cNvSpPr>
          <p:nvPr>
            <p:ph type="title"/>
          </p:nvPr>
        </p:nvSpPr>
        <p:spPr/>
        <p:txBody>
          <a:bodyPr/>
          <a:lstStyle/>
          <a:p>
            <a:pPr marL="0" algn="l"/>
            <a:r>
              <a:rPr lang="en-US"/>
              <a:t>Training Objectives </a:t>
            </a:r>
          </a:p>
        </p:txBody>
      </p:sp>
      <p:sp>
        <p:nvSpPr>
          <p:cNvPr id="5" name="Content Placeholder 4">
            <a:extLst>
              <a:ext uri="{FF2B5EF4-FFF2-40B4-BE49-F238E27FC236}">
                <a16:creationId xmlns:a16="http://schemas.microsoft.com/office/drawing/2014/main" id="{1685E810-297E-3EE0-784E-D1D2E029727C}"/>
              </a:ext>
            </a:extLst>
          </p:cNvPr>
          <p:cNvSpPr>
            <a:spLocks noGrp="1"/>
          </p:cNvSpPr>
          <p:nvPr>
            <p:ph idx="1"/>
          </p:nvPr>
        </p:nvSpPr>
        <p:spPr/>
        <p:txBody>
          <a:bodyPr/>
          <a:lstStyle/>
          <a:p>
            <a:pPr>
              <a:buClr>
                <a:schemeClr val="accent1">
                  <a:lumMod val="75000"/>
                </a:schemeClr>
              </a:buClr>
            </a:pPr>
            <a:r>
              <a:rPr lang="en-US"/>
              <a:t>Understand the revised definition of annual income under HOTMA</a:t>
            </a:r>
          </a:p>
          <a:p>
            <a:pPr>
              <a:buClr>
                <a:schemeClr val="accent1">
                  <a:lumMod val="75000"/>
                </a:schemeClr>
              </a:buClr>
            </a:pPr>
            <a:r>
              <a:rPr lang="en-US"/>
              <a:t>Determine the sources of income to include when calculating </a:t>
            </a:r>
            <a:r>
              <a:rPr lang="en-US">
                <a:solidFill>
                  <a:srgbClr val="1B2326"/>
                </a:solidFill>
              </a:rPr>
              <a:t>annual </a:t>
            </a:r>
            <a:r>
              <a:rPr lang="en-US"/>
              <a:t>income</a:t>
            </a:r>
          </a:p>
          <a:p>
            <a:pPr>
              <a:buClr>
                <a:schemeClr val="accent1">
                  <a:lumMod val="75000"/>
                </a:schemeClr>
              </a:buClr>
            </a:pPr>
            <a:r>
              <a:rPr lang="en-US"/>
              <a:t>Understand the new and revised income exclusions</a:t>
            </a:r>
          </a:p>
          <a:p>
            <a:endParaRPr lang="en-US"/>
          </a:p>
        </p:txBody>
      </p:sp>
    </p:spTree>
    <p:extLst>
      <p:ext uri="{BB962C8B-B14F-4D97-AF65-F5344CB8AC3E}">
        <p14:creationId xmlns:p14="http://schemas.microsoft.com/office/powerpoint/2010/main" val="3053811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71106C-5DAF-D2EC-4232-EE9B5CD8923E}"/>
              </a:ext>
            </a:extLst>
          </p:cNvPr>
          <p:cNvSpPr>
            <a:spLocks noGrp="1"/>
          </p:cNvSpPr>
          <p:nvPr>
            <p:ph type="title"/>
          </p:nvPr>
        </p:nvSpPr>
        <p:spPr/>
        <p:txBody>
          <a:bodyPr/>
          <a:lstStyle/>
          <a:p>
            <a:r>
              <a:rPr lang="en-US"/>
              <a:t>HOTMA Background</a:t>
            </a:r>
          </a:p>
        </p:txBody>
      </p:sp>
      <p:sp>
        <p:nvSpPr>
          <p:cNvPr id="6" name="Rectangle 5">
            <a:extLst>
              <a:ext uri="{FF2B5EF4-FFF2-40B4-BE49-F238E27FC236}">
                <a16:creationId xmlns:a16="http://schemas.microsoft.com/office/drawing/2014/main" id="{EB378638-1889-DA08-3F25-03C7F282EDF6}"/>
              </a:ext>
            </a:extLst>
          </p:cNvPr>
          <p:cNvSpPr/>
          <p:nvPr/>
        </p:nvSpPr>
        <p:spPr>
          <a:xfrm>
            <a:off x="-4649" y="1074534"/>
            <a:ext cx="12196649" cy="4885811"/>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436BC415-8118-AC8B-ACFE-F17AAFD3D412}"/>
              </a:ext>
            </a:extLst>
          </p:cNvPr>
          <p:cNvCxnSpPr>
            <a:cxnSpLocks/>
          </p:cNvCxnSpPr>
          <p:nvPr/>
        </p:nvCxnSpPr>
        <p:spPr>
          <a:xfrm flipV="1">
            <a:off x="2745042" y="1267902"/>
            <a:ext cx="8890434" cy="2238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E111F527-797A-2D8F-7FC0-51266C35F6CD}"/>
              </a:ext>
            </a:extLst>
          </p:cNvPr>
          <p:cNvGrpSpPr/>
          <p:nvPr/>
        </p:nvGrpSpPr>
        <p:grpSpPr>
          <a:xfrm>
            <a:off x="2327223" y="6101866"/>
            <a:ext cx="7253174" cy="606603"/>
            <a:chOff x="2327223" y="6101866"/>
            <a:chExt cx="7253174" cy="606603"/>
          </a:xfrm>
        </p:grpSpPr>
        <p:sp>
          <p:nvSpPr>
            <p:cNvPr id="11" name="Rectangle 10">
              <a:extLst>
                <a:ext uri="{FF2B5EF4-FFF2-40B4-BE49-F238E27FC236}">
                  <a16:creationId xmlns:a16="http://schemas.microsoft.com/office/drawing/2014/main" id="{C0F12253-E060-3472-F92E-CCC82084E215}"/>
                </a:ext>
              </a:extLst>
            </p:cNvPr>
            <p:cNvSpPr/>
            <p:nvPr/>
          </p:nvSpPr>
          <p:spPr>
            <a:xfrm flipH="1">
              <a:off x="2327223" y="6101866"/>
              <a:ext cx="7253174" cy="606603"/>
            </a:xfrm>
            <a:prstGeom prst="rect">
              <a:avLst/>
            </a:prstGeom>
            <a:solidFill>
              <a:schemeClr val="accent3">
                <a:lumMod val="40000"/>
                <a:lumOff val="60000"/>
                <a:alpha val="85316"/>
              </a:schemeClr>
            </a:solidFill>
            <a:ln w="285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3">
              <a:extLst>
                <a:ext uri="{FF2B5EF4-FFF2-40B4-BE49-F238E27FC236}">
                  <a16:creationId xmlns:a16="http://schemas.microsoft.com/office/drawing/2014/main" id="{710AD90A-AD1E-3491-B97F-236BD8BB7E13}"/>
                </a:ext>
              </a:extLst>
            </p:cNvPr>
            <p:cNvSpPr txBox="1">
              <a:spLocks/>
            </p:cNvSpPr>
            <p:nvPr/>
          </p:nvSpPr>
          <p:spPr>
            <a:xfrm>
              <a:off x="2684796" y="6153255"/>
              <a:ext cx="6818481" cy="503826"/>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a:t>NOTE</a:t>
              </a:r>
              <a:r>
                <a:rPr lang="en-US" sz="1800"/>
                <a:t>: HOTMA more closely aligns MFH and PIH policies.</a:t>
              </a:r>
            </a:p>
          </p:txBody>
        </p:sp>
      </p:grpSp>
      <p:cxnSp>
        <p:nvCxnSpPr>
          <p:cNvPr id="13" name="Straight Connector 12">
            <a:extLst>
              <a:ext uri="{FF2B5EF4-FFF2-40B4-BE49-F238E27FC236}">
                <a16:creationId xmlns:a16="http://schemas.microsoft.com/office/drawing/2014/main" id="{4AC0CA19-196E-2C1F-C960-CD6B4CF60D2B}"/>
              </a:ext>
            </a:extLst>
          </p:cNvPr>
          <p:cNvCxnSpPr>
            <a:cxnSpLocks/>
          </p:cNvCxnSpPr>
          <p:nvPr/>
        </p:nvCxnSpPr>
        <p:spPr>
          <a:xfrm flipH="1" flipV="1">
            <a:off x="-714" y="1267902"/>
            <a:ext cx="2213585" cy="6131"/>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03A5925-DA9D-78D6-741C-346861D0B675}"/>
              </a:ext>
            </a:extLst>
          </p:cNvPr>
          <p:cNvCxnSpPr>
            <a:cxnSpLocks/>
          </p:cNvCxnSpPr>
          <p:nvPr/>
        </p:nvCxnSpPr>
        <p:spPr>
          <a:xfrm flipV="1">
            <a:off x="1236830" y="1297313"/>
            <a:ext cx="0" cy="927666"/>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BA1E7493-CE18-641E-2E6D-CF31420AE298}"/>
              </a:ext>
            </a:extLst>
          </p:cNvPr>
          <p:cNvSpPr/>
          <p:nvPr/>
        </p:nvSpPr>
        <p:spPr>
          <a:xfrm>
            <a:off x="1104206" y="1147245"/>
            <a:ext cx="274320" cy="274320"/>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8">
            <a:extLst>
              <a:ext uri="{FF2B5EF4-FFF2-40B4-BE49-F238E27FC236}">
                <a16:creationId xmlns:a16="http://schemas.microsoft.com/office/drawing/2014/main" id="{AACEDD4F-CF80-C953-8C68-A8A04C6ED813}"/>
              </a:ext>
            </a:extLst>
          </p:cNvPr>
          <p:cNvSpPr>
            <a:spLocks noGrp="1"/>
          </p:cNvSpPr>
          <p:nvPr>
            <p:ph idx="1"/>
          </p:nvPr>
        </p:nvSpPr>
        <p:spPr>
          <a:xfrm>
            <a:off x="178589" y="2288654"/>
            <a:ext cx="3186202" cy="1750728"/>
          </a:xfrm>
        </p:spPr>
        <p:txBody>
          <a:bodyPr/>
          <a:lstStyle/>
          <a:p>
            <a:pPr marL="0" indent="0">
              <a:spcAft>
                <a:spcPts val="300"/>
              </a:spcAft>
              <a:buNone/>
            </a:pPr>
            <a:r>
              <a:rPr lang="en-US" sz="2000" b="1" i="1">
                <a:solidFill>
                  <a:schemeClr val="tx2">
                    <a:lumMod val="75000"/>
                  </a:schemeClr>
                </a:solidFill>
              </a:rPr>
              <a:t>July 29, 2016</a:t>
            </a:r>
          </a:p>
          <a:p>
            <a:pPr marL="0" indent="0">
              <a:spcBef>
                <a:spcPts val="0"/>
              </a:spcBef>
              <a:spcAft>
                <a:spcPts val="300"/>
              </a:spcAft>
              <a:buNone/>
            </a:pPr>
            <a:r>
              <a:rPr lang="en-US" sz="1800">
                <a:solidFill>
                  <a:srgbClr val="000000"/>
                </a:solidFill>
                <a:ea typeface="Lato" panose="020F0502020204030203" pitchFamily="34" charset="0"/>
                <a:cs typeface="Lato" panose="020F0502020204030203" pitchFamily="34" charset="0"/>
              </a:rPr>
              <a:t>HOTMA signed into law.</a:t>
            </a:r>
          </a:p>
          <a:p>
            <a:pPr indent="-228600">
              <a:spcBef>
                <a:spcPts val="0"/>
              </a:spcBef>
              <a:buClr>
                <a:schemeClr val="accent1">
                  <a:lumMod val="75000"/>
                </a:schemeClr>
              </a:buClr>
              <a:buSzPct val="100000"/>
            </a:pPr>
            <a:r>
              <a:rPr lang="en-US" sz="1600">
                <a:solidFill>
                  <a:srgbClr val="000000"/>
                </a:solidFill>
                <a:ea typeface="Lato" panose="020F0502020204030203" pitchFamily="34" charset="0"/>
                <a:cs typeface="Lato" panose="020F0502020204030203" pitchFamily="34" charset="0"/>
              </a:rPr>
              <a:t>Consists of 14 sections affecting public and assisted rental assistance programs.</a:t>
            </a:r>
          </a:p>
          <a:p>
            <a:pPr marL="0" indent="0">
              <a:buNone/>
            </a:pPr>
            <a:endParaRPr lang="en-US"/>
          </a:p>
        </p:txBody>
      </p:sp>
      <p:cxnSp>
        <p:nvCxnSpPr>
          <p:cNvPr id="20" name="Straight Connector 19">
            <a:extLst>
              <a:ext uri="{FF2B5EF4-FFF2-40B4-BE49-F238E27FC236}">
                <a16:creationId xmlns:a16="http://schemas.microsoft.com/office/drawing/2014/main" id="{B4F94911-19EF-03DA-F504-AC85CA703EEF}"/>
              </a:ext>
            </a:extLst>
          </p:cNvPr>
          <p:cNvCxnSpPr>
            <a:cxnSpLocks/>
          </p:cNvCxnSpPr>
          <p:nvPr/>
        </p:nvCxnSpPr>
        <p:spPr>
          <a:xfrm flipH="1">
            <a:off x="212652" y="2604592"/>
            <a:ext cx="2615184"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F7A70E28-FF5C-5CFA-5045-EA439FD2FBC8}"/>
              </a:ext>
            </a:extLst>
          </p:cNvPr>
          <p:cNvGrpSpPr/>
          <p:nvPr/>
        </p:nvGrpSpPr>
        <p:grpSpPr>
          <a:xfrm>
            <a:off x="2653791" y="1136873"/>
            <a:ext cx="6879768" cy="4929983"/>
            <a:chOff x="2653791" y="1136873"/>
            <a:chExt cx="6879768" cy="4929983"/>
          </a:xfrm>
        </p:grpSpPr>
        <p:cxnSp>
          <p:nvCxnSpPr>
            <p:cNvPr id="14" name="Straight Connector 13">
              <a:extLst>
                <a:ext uri="{FF2B5EF4-FFF2-40B4-BE49-F238E27FC236}">
                  <a16:creationId xmlns:a16="http://schemas.microsoft.com/office/drawing/2014/main" id="{502A8C84-FFED-8FC5-230E-BEC623E4EC6B}"/>
                </a:ext>
              </a:extLst>
            </p:cNvPr>
            <p:cNvCxnSpPr>
              <a:cxnSpLocks/>
            </p:cNvCxnSpPr>
            <p:nvPr/>
          </p:nvCxnSpPr>
          <p:spPr>
            <a:xfrm flipV="1">
              <a:off x="4007841" y="1399905"/>
              <a:ext cx="0" cy="2616097"/>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317B7762-32A9-7D28-172B-FB880578FAD7}"/>
                </a:ext>
              </a:extLst>
            </p:cNvPr>
            <p:cNvSpPr/>
            <p:nvPr/>
          </p:nvSpPr>
          <p:spPr>
            <a:xfrm>
              <a:off x="3852090" y="1136873"/>
              <a:ext cx="274320" cy="274320"/>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8">
              <a:extLst>
                <a:ext uri="{FF2B5EF4-FFF2-40B4-BE49-F238E27FC236}">
                  <a16:creationId xmlns:a16="http://schemas.microsoft.com/office/drawing/2014/main" id="{E4099E92-598C-43E9-4769-5CA5F8A394CE}"/>
                </a:ext>
              </a:extLst>
            </p:cNvPr>
            <p:cNvSpPr txBox="1">
              <a:spLocks/>
            </p:cNvSpPr>
            <p:nvPr/>
          </p:nvSpPr>
          <p:spPr>
            <a:xfrm>
              <a:off x="2653791" y="4041150"/>
              <a:ext cx="6879768" cy="2025706"/>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Font typeface="Wingdings" panose="05000000000000000000" pitchFamily="2" charset="2"/>
                <a:buNone/>
              </a:pPr>
              <a:r>
                <a:rPr lang="en-US" sz="2000" b="1" i="1">
                  <a:solidFill>
                    <a:schemeClr val="tx2">
                      <a:lumMod val="75000"/>
                    </a:schemeClr>
                  </a:solidFill>
                </a:rPr>
                <a:t>February 14, 2023</a:t>
              </a:r>
            </a:p>
            <a:p>
              <a:pPr marL="0" indent="0">
                <a:spcBef>
                  <a:spcPts val="0"/>
                </a:spcBef>
                <a:spcAft>
                  <a:spcPts val="300"/>
                </a:spcAft>
                <a:buFont typeface="Wingdings" panose="05000000000000000000" pitchFamily="2" charset="2"/>
                <a:buNone/>
              </a:pPr>
              <a:r>
                <a:rPr lang="en-US" sz="1800">
                  <a:solidFill>
                    <a:srgbClr val="000000"/>
                  </a:solidFill>
                  <a:ea typeface="Lato" panose="020F0502020204030203" pitchFamily="34" charset="0"/>
                  <a:cs typeface="Lato" panose="020F0502020204030203" pitchFamily="34" charset="0"/>
                </a:rPr>
                <a:t>Final rule for implementing Sections 102, 103, and 104 </a:t>
              </a:r>
            </a:p>
            <a:p>
              <a:pPr marL="0" indent="0">
                <a:spcBef>
                  <a:spcPts val="0"/>
                </a:spcBef>
                <a:spcAft>
                  <a:spcPts val="300"/>
                </a:spcAft>
                <a:buFont typeface="Wingdings" panose="05000000000000000000" pitchFamily="2" charset="2"/>
                <a:buNone/>
              </a:pPr>
              <a:r>
                <a:rPr lang="en-US" sz="1800">
                  <a:solidFill>
                    <a:srgbClr val="000000"/>
                  </a:solidFill>
                  <a:ea typeface="Lato" panose="020F0502020204030203" pitchFamily="34" charset="0"/>
                  <a:cs typeface="Lato" panose="020F0502020204030203" pitchFamily="34" charset="0"/>
                </a:rPr>
                <a:t>of HOTMA published.</a:t>
              </a:r>
            </a:p>
            <a:p>
              <a:pPr indent="-228600">
                <a:spcBef>
                  <a:spcPts val="0"/>
                </a:spcBef>
                <a:spcAft>
                  <a:spcPts val="300"/>
                </a:spcAft>
                <a:buClr>
                  <a:schemeClr val="accent1">
                    <a:lumMod val="75000"/>
                  </a:schemeClr>
                </a:buClr>
                <a:buSzPct val="100000"/>
              </a:pPr>
              <a:r>
                <a:rPr lang="en-US" sz="1600">
                  <a:solidFill>
                    <a:srgbClr val="000000"/>
                  </a:solidFill>
                  <a:ea typeface="Lato" panose="020F0502020204030203" pitchFamily="34" charset="0"/>
                  <a:cs typeface="Lato" panose="020F0502020204030203" pitchFamily="34" charset="0"/>
                </a:rPr>
                <a:t>Only Sections 102 and 104 apply to HUD’s MFH programs.</a:t>
              </a:r>
            </a:p>
            <a:p>
              <a:pPr marL="320040" lvl="1" indent="-228600">
                <a:spcBef>
                  <a:spcPts val="0"/>
                </a:spcBef>
                <a:spcAft>
                  <a:spcPts val="300"/>
                </a:spcAft>
                <a:buClr>
                  <a:schemeClr val="accent1">
                    <a:lumMod val="75000"/>
                  </a:schemeClr>
                </a:buClr>
                <a:buSzPct val="100000"/>
              </a:pPr>
              <a:r>
                <a:rPr lang="en-US" sz="1600">
                  <a:solidFill>
                    <a:srgbClr val="000000"/>
                  </a:solidFill>
                  <a:latin typeface="Lato" panose="020F0502020204030203" pitchFamily="34" charset="0"/>
                  <a:ea typeface="Lato" panose="020F0502020204030203" pitchFamily="34" charset="0"/>
                  <a:cs typeface="Lato" panose="020F0502020204030203" pitchFamily="34" charset="0"/>
                </a:rPr>
                <a:t>Section 102 changes </a:t>
              </a:r>
              <a:r>
                <a:rPr lang="en-US" sz="1600">
                  <a:solidFill>
                    <a:srgbClr val="1B2326"/>
                  </a:solidFill>
                  <a:latin typeface="Lato" panose="020F0502020204030203" pitchFamily="34" charset="0"/>
                  <a:ea typeface="Lato" panose="020F0502020204030203" pitchFamily="34" charset="0"/>
                  <a:cs typeface="Lato" panose="020F0502020204030203" pitchFamily="34" charset="0"/>
                </a:rPr>
                <a:t>the</a:t>
              </a:r>
              <a:r>
                <a:rPr lang="en-US" sz="1600">
                  <a:solidFill>
                    <a:srgbClr val="000000"/>
                  </a:solidFill>
                  <a:latin typeface="Lato" panose="020F0502020204030203" pitchFamily="34" charset="0"/>
                  <a:ea typeface="Lato" panose="020F0502020204030203" pitchFamily="34" charset="0"/>
                  <a:cs typeface="Lato" panose="020F0502020204030203" pitchFamily="34" charset="0"/>
                </a:rPr>
                <a:t> requirements related to income reviews.</a:t>
              </a:r>
            </a:p>
            <a:p>
              <a:pPr marL="320040" lvl="1" indent="-228600">
                <a:spcBef>
                  <a:spcPts val="0"/>
                </a:spcBef>
                <a:spcAft>
                  <a:spcPts val="300"/>
                </a:spcAft>
                <a:buClr>
                  <a:schemeClr val="accent1">
                    <a:lumMod val="75000"/>
                  </a:schemeClr>
                </a:buClr>
                <a:buSzPct val="100000"/>
              </a:pPr>
              <a:r>
                <a:rPr lang="en-US" sz="1600">
                  <a:solidFill>
                    <a:srgbClr val="000000"/>
                  </a:solidFill>
                  <a:latin typeface="Lato" panose="020F0502020204030203" pitchFamily="34" charset="0"/>
                  <a:ea typeface="Lato" panose="020F0502020204030203" pitchFamily="34" charset="0"/>
                  <a:cs typeface="Lato" panose="020F0502020204030203" pitchFamily="34" charset="0"/>
                </a:rPr>
                <a:t>Section 104 sets maximum asset limitations.</a:t>
              </a:r>
            </a:p>
            <a:p>
              <a:pPr marL="0" indent="0">
                <a:buFont typeface="Wingdings" panose="05000000000000000000" pitchFamily="2" charset="2"/>
                <a:buNone/>
              </a:pPr>
              <a:endParaRPr lang="en-US"/>
            </a:p>
          </p:txBody>
        </p:sp>
        <p:cxnSp>
          <p:nvCxnSpPr>
            <p:cNvPr id="27" name="Straight Connector 26">
              <a:extLst>
                <a:ext uri="{FF2B5EF4-FFF2-40B4-BE49-F238E27FC236}">
                  <a16:creationId xmlns:a16="http://schemas.microsoft.com/office/drawing/2014/main" id="{D0FF574D-54CD-C5D7-DA47-52FFB11B1569}"/>
                </a:ext>
              </a:extLst>
            </p:cNvPr>
            <p:cNvCxnSpPr>
              <a:cxnSpLocks/>
            </p:cNvCxnSpPr>
            <p:nvPr/>
          </p:nvCxnSpPr>
          <p:spPr>
            <a:xfrm flipH="1">
              <a:off x="2756928" y="4339062"/>
              <a:ext cx="2615184"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cxnSp>
        <p:nvCxnSpPr>
          <p:cNvPr id="29" name="Straight Connector 28">
            <a:extLst>
              <a:ext uri="{FF2B5EF4-FFF2-40B4-BE49-F238E27FC236}">
                <a16:creationId xmlns:a16="http://schemas.microsoft.com/office/drawing/2014/main" id="{7D77CBCB-5828-7308-B06A-7D11BA0D752E}"/>
              </a:ext>
            </a:extLst>
          </p:cNvPr>
          <p:cNvCxnSpPr>
            <a:cxnSpLocks/>
          </p:cNvCxnSpPr>
          <p:nvPr/>
        </p:nvCxnSpPr>
        <p:spPr>
          <a:xfrm>
            <a:off x="2212871" y="1267902"/>
            <a:ext cx="144050" cy="132003"/>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20FFDCB-875B-C540-4B53-7A08117AB842}"/>
              </a:ext>
            </a:extLst>
          </p:cNvPr>
          <p:cNvCxnSpPr>
            <a:cxnSpLocks/>
          </p:cNvCxnSpPr>
          <p:nvPr/>
        </p:nvCxnSpPr>
        <p:spPr>
          <a:xfrm flipV="1">
            <a:off x="2356921" y="1099759"/>
            <a:ext cx="193967" cy="308352"/>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2050979E-5A1A-AE6F-9E16-1CDACE2CF33F}"/>
              </a:ext>
            </a:extLst>
          </p:cNvPr>
          <p:cNvCxnSpPr>
            <a:cxnSpLocks/>
          </p:cNvCxnSpPr>
          <p:nvPr/>
        </p:nvCxnSpPr>
        <p:spPr>
          <a:xfrm>
            <a:off x="2550888" y="1122141"/>
            <a:ext cx="193967" cy="168143"/>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Graphic 69" descr="Play with solid fill">
            <a:extLst>
              <a:ext uri="{FF2B5EF4-FFF2-40B4-BE49-F238E27FC236}">
                <a16:creationId xmlns:a16="http://schemas.microsoft.com/office/drawing/2014/main" id="{AFD0E71C-4AA2-35A9-4168-D4791A397193}"/>
              </a:ext>
            </a:extLst>
          </p:cNvPr>
          <p:cNvSpPr/>
          <p:nvPr/>
        </p:nvSpPr>
        <p:spPr>
          <a:xfrm>
            <a:off x="11624919" y="1152099"/>
            <a:ext cx="180422" cy="232600"/>
          </a:xfrm>
          <a:custGeom>
            <a:avLst/>
            <a:gdLst>
              <a:gd name="connsiteX0" fmla="*/ 0 w 180422"/>
              <a:gd name="connsiteY0" fmla="*/ 0 h 232600"/>
              <a:gd name="connsiteX1" fmla="*/ 180423 w 180422"/>
              <a:gd name="connsiteY1" fmla="*/ 116300 h 232600"/>
              <a:gd name="connsiteX2" fmla="*/ 0 w 180422"/>
              <a:gd name="connsiteY2" fmla="*/ 232601 h 232600"/>
            </a:gdLst>
            <a:ahLst/>
            <a:cxnLst>
              <a:cxn ang="0">
                <a:pos x="connsiteX0" y="connsiteY0"/>
              </a:cxn>
              <a:cxn ang="0">
                <a:pos x="connsiteX1" y="connsiteY1"/>
              </a:cxn>
              <a:cxn ang="0">
                <a:pos x="connsiteX2" y="connsiteY2"/>
              </a:cxn>
            </a:cxnLst>
            <a:rect l="l" t="t" r="r" b="b"/>
            <a:pathLst>
              <a:path w="180422" h="232600">
                <a:moveTo>
                  <a:pt x="0" y="0"/>
                </a:moveTo>
                <a:lnTo>
                  <a:pt x="180423" y="116300"/>
                </a:lnTo>
                <a:lnTo>
                  <a:pt x="0" y="232601"/>
                </a:lnTo>
                <a:close/>
              </a:path>
            </a:pathLst>
          </a:custGeom>
          <a:solidFill>
            <a:schemeClr val="bg1">
              <a:lumMod val="50000"/>
            </a:schemeClr>
          </a:solidFill>
          <a:ln w="3076" cap="flat">
            <a:noFill/>
            <a:prstDash val="solid"/>
            <a:miter/>
          </a:ln>
        </p:spPr>
        <p:txBody>
          <a:bodyPr rtlCol="0" anchor="ctr"/>
          <a:lstStyle/>
          <a:p>
            <a:endParaRPr lang="en-US"/>
          </a:p>
        </p:txBody>
      </p:sp>
      <p:grpSp>
        <p:nvGrpSpPr>
          <p:cNvPr id="33" name="Group 32">
            <a:extLst>
              <a:ext uri="{FF2B5EF4-FFF2-40B4-BE49-F238E27FC236}">
                <a16:creationId xmlns:a16="http://schemas.microsoft.com/office/drawing/2014/main" id="{98AAAABA-CA28-2A34-1090-DCB75112379F}"/>
              </a:ext>
            </a:extLst>
          </p:cNvPr>
          <p:cNvGrpSpPr/>
          <p:nvPr/>
        </p:nvGrpSpPr>
        <p:grpSpPr>
          <a:xfrm>
            <a:off x="5393659" y="1147245"/>
            <a:ext cx="3616519" cy="1807587"/>
            <a:chOff x="5393659" y="1147245"/>
            <a:chExt cx="3616519" cy="1807587"/>
          </a:xfrm>
        </p:grpSpPr>
        <p:sp>
          <p:nvSpPr>
            <p:cNvPr id="24" name="Content Placeholder 8">
              <a:extLst>
                <a:ext uri="{FF2B5EF4-FFF2-40B4-BE49-F238E27FC236}">
                  <a16:creationId xmlns:a16="http://schemas.microsoft.com/office/drawing/2014/main" id="{20BE0844-447A-BA77-5293-8D23A0FABF19}"/>
                </a:ext>
              </a:extLst>
            </p:cNvPr>
            <p:cNvSpPr txBox="1">
              <a:spLocks/>
            </p:cNvSpPr>
            <p:nvPr/>
          </p:nvSpPr>
          <p:spPr>
            <a:xfrm>
              <a:off x="5393659" y="1745794"/>
              <a:ext cx="3616519" cy="1209038"/>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Font typeface="Wingdings" panose="05000000000000000000" pitchFamily="2" charset="2"/>
                <a:buNone/>
              </a:pPr>
              <a:r>
                <a:rPr lang="en-US" sz="2000" b="1" i="1">
                  <a:solidFill>
                    <a:schemeClr val="tx2">
                      <a:lumMod val="75000"/>
                    </a:schemeClr>
                  </a:solidFill>
                </a:rPr>
                <a:t>September 29, 2023</a:t>
              </a:r>
            </a:p>
            <a:p>
              <a:pPr marL="0" indent="0">
                <a:spcBef>
                  <a:spcPts val="0"/>
                </a:spcBef>
                <a:spcAft>
                  <a:spcPts val="300"/>
                </a:spcAft>
                <a:buFont typeface="Wingdings" panose="05000000000000000000" pitchFamily="2" charset="2"/>
                <a:buNone/>
              </a:pPr>
              <a:r>
                <a:rPr lang="en-US" sz="1800">
                  <a:solidFill>
                    <a:srgbClr val="000000"/>
                  </a:solidFill>
                  <a:ea typeface="Lato" panose="020F0502020204030203" pitchFamily="34" charset="0"/>
                  <a:cs typeface="Lato" panose="020F0502020204030203" pitchFamily="34" charset="0"/>
                </a:rPr>
                <a:t>Notice H 2023-10 issued.</a:t>
              </a:r>
            </a:p>
            <a:p>
              <a:pPr indent="-228600">
                <a:spcBef>
                  <a:spcPts val="0"/>
                </a:spcBef>
                <a:spcAft>
                  <a:spcPts val="300"/>
                </a:spcAft>
                <a:buClr>
                  <a:schemeClr val="accent1">
                    <a:lumMod val="75000"/>
                  </a:schemeClr>
                </a:buClr>
                <a:buSzPct val="100000"/>
              </a:pPr>
              <a:r>
                <a:rPr lang="en-US" sz="1600">
                  <a:solidFill>
                    <a:srgbClr val="000000"/>
                  </a:solidFill>
                  <a:ea typeface="Lato" panose="020F0502020204030203" pitchFamily="34" charset="0"/>
                  <a:cs typeface="Lato" panose="020F0502020204030203" pitchFamily="34" charset="0"/>
                </a:rPr>
                <a:t>Provides guidance on Section 102. </a:t>
              </a:r>
            </a:p>
          </p:txBody>
        </p:sp>
        <p:cxnSp>
          <p:nvCxnSpPr>
            <p:cNvPr id="25" name="Straight Connector 24">
              <a:extLst>
                <a:ext uri="{FF2B5EF4-FFF2-40B4-BE49-F238E27FC236}">
                  <a16:creationId xmlns:a16="http://schemas.microsoft.com/office/drawing/2014/main" id="{6841B387-B961-FB1A-7E13-53A8EF68414F}"/>
                </a:ext>
              </a:extLst>
            </p:cNvPr>
            <p:cNvCxnSpPr>
              <a:cxnSpLocks/>
            </p:cNvCxnSpPr>
            <p:nvPr/>
          </p:nvCxnSpPr>
          <p:spPr>
            <a:xfrm flipH="1">
              <a:off x="5477758" y="2075990"/>
              <a:ext cx="2618983"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E3A2172-4F7F-B79B-2917-5B20F50BC2E7}"/>
                </a:ext>
              </a:extLst>
            </p:cNvPr>
            <p:cNvCxnSpPr>
              <a:cxnSpLocks/>
            </p:cNvCxnSpPr>
            <p:nvPr/>
          </p:nvCxnSpPr>
          <p:spPr>
            <a:xfrm flipV="1">
              <a:off x="6741574" y="1367234"/>
              <a:ext cx="0" cy="37856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D5278246-393A-D525-BA15-15849D7059BB}"/>
                </a:ext>
              </a:extLst>
            </p:cNvPr>
            <p:cNvSpPr/>
            <p:nvPr/>
          </p:nvSpPr>
          <p:spPr>
            <a:xfrm>
              <a:off x="6599974" y="1147245"/>
              <a:ext cx="274320" cy="274320"/>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9F06314C-64FC-B880-2B7E-2C1B67BB2E79}"/>
              </a:ext>
            </a:extLst>
          </p:cNvPr>
          <p:cNvGrpSpPr/>
          <p:nvPr/>
        </p:nvGrpSpPr>
        <p:grpSpPr>
          <a:xfrm>
            <a:off x="8282508" y="1147245"/>
            <a:ext cx="3726253" cy="3407410"/>
            <a:chOff x="8282508" y="1147245"/>
            <a:chExt cx="3726253" cy="3407410"/>
          </a:xfrm>
        </p:grpSpPr>
        <p:sp>
          <p:nvSpPr>
            <p:cNvPr id="35" name="Content Placeholder 8">
              <a:extLst>
                <a:ext uri="{FF2B5EF4-FFF2-40B4-BE49-F238E27FC236}">
                  <a16:creationId xmlns:a16="http://schemas.microsoft.com/office/drawing/2014/main" id="{657EE115-3183-FE2E-E56B-3979C2CD75C6}"/>
                </a:ext>
              </a:extLst>
            </p:cNvPr>
            <p:cNvSpPr txBox="1">
              <a:spLocks/>
            </p:cNvSpPr>
            <p:nvPr/>
          </p:nvSpPr>
          <p:spPr>
            <a:xfrm>
              <a:off x="8282508" y="3265082"/>
              <a:ext cx="3726253" cy="1289573"/>
            </a:xfrm>
            <a:prstGeom prst="rect">
              <a:avLst/>
            </a:prstGeom>
          </p:spPr>
          <p:txBody>
            <a:bodyPr lIns="91440" tIns="45720" rIns="91440" bIns="45720" anchor="t"/>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Font typeface="Wingdings" panose="05000000000000000000" pitchFamily="2" charset="2"/>
                <a:buNone/>
              </a:pPr>
              <a:r>
                <a:rPr lang="en-US" sz="2000" b="1" i="1" dirty="0">
                  <a:solidFill>
                    <a:schemeClr val="tx2">
                      <a:lumMod val="75000"/>
                    </a:schemeClr>
                  </a:solidFill>
                  <a:latin typeface="Lato"/>
                  <a:ea typeface="Tahoma"/>
                  <a:cs typeface="Tahoma"/>
                </a:rPr>
                <a:t>February 2, 2024</a:t>
              </a:r>
            </a:p>
            <a:p>
              <a:pPr marL="0" indent="0">
                <a:spcBef>
                  <a:spcPts val="0"/>
                </a:spcBef>
                <a:spcAft>
                  <a:spcPts val="300"/>
                </a:spcAft>
                <a:buNone/>
              </a:pPr>
              <a:r>
                <a:rPr lang="en-US" sz="1800" dirty="0">
                  <a:solidFill>
                    <a:srgbClr val="000000"/>
                  </a:solidFill>
                  <a:latin typeface="Lato"/>
                  <a:ea typeface="Lato"/>
                  <a:cs typeface="Lato"/>
                </a:rPr>
                <a:t>Revised Notice H 2023-10 issued. </a:t>
              </a:r>
              <a:endParaRPr lang="en-US" sz="1800" dirty="0">
                <a:solidFill>
                  <a:srgbClr val="000000"/>
                </a:solidFill>
                <a:ea typeface="Lato" panose="020F0502020204030203" pitchFamily="34" charset="0"/>
                <a:cs typeface="Lato" panose="020F0502020204030203" pitchFamily="34" charset="0"/>
              </a:endParaRPr>
            </a:p>
            <a:p>
              <a:pPr indent="-228600">
                <a:spcBef>
                  <a:spcPts val="0"/>
                </a:spcBef>
                <a:spcAft>
                  <a:spcPts val="300"/>
                </a:spcAft>
                <a:buClr>
                  <a:schemeClr val="accent1">
                    <a:lumMod val="75000"/>
                  </a:schemeClr>
                </a:buClr>
                <a:buSzPct val="100000"/>
              </a:pPr>
              <a:r>
                <a:rPr lang="en-US" sz="1600" dirty="0">
                  <a:solidFill>
                    <a:srgbClr val="000000"/>
                  </a:solidFill>
                  <a:latin typeface="Lato"/>
                  <a:ea typeface="Lato"/>
                  <a:cs typeface="Lato"/>
                </a:rPr>
                <a:t>Provides guidance for Section 104 and technical clarifications. </a:t>
              </a:r>
              <a:endParaRPr lang="en-US" sz="1600" dirty="0">
                <a:solidFill>
                  <a:srgbClr val="000000"/>
                </a:solidFill>
                <a:ea typeface="Lato" panose="020F0502020204030203" pitchFamily="34" charset="0"/>
                <a:cs typeface="Lato" panose="020F0502020204030203" pitchFamily="34" charset="0"/>
              </a:endParaRPr>
            </a:p>
          </p:txBody>
        </p:sp>
        <p:cxnSp>
          <p:nvCxnSpPr>
            <p:cNvPr id="36" name="Straight Connector 35">
              <a:extLst>
                <a:ext uri="{FF2B5EF4-FFF2-40B4-BE49-F238E27FC236}">
                  <a16:creationId xmlns:a16="http://schemas.microsoft.com/office/drawing/2014/main" id="{DD02EDE9-5743-152D-4B06-7D85560383C1}"/>
                </a:ext>
              </a:extLst>
            </p:cNvPr>
            <p:cNvCxnSpPr>
              <a:cxnSpLocks/>
            </p:cNvCxnSpPr>
            <p:nvPr/>
          </p:nvCxnSpPr>
          <p:spPr>
            <a:xfrm flipH="1">
              <a:off x="8366608" y="3595279"/>
              <a:ext cx="2618983"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C15A08E-5E82-8E0B-D1C3-3562D785EF18}"/>
                </a:ext>
              </a:extLst>
            </p:cNvPr>
            <p:cNvCxnSpPr>
              <a:cxnSpLocks/>
            </p:cNvCxnSpPr>
            <p:nvPr/>
          </p:nvCxnSpPr>
          <p:spPr>
            <a:xfrm flipV="1">
              <a:off x="9484114" y="1333903"/>
              <a:ext cx="0" cy="1896169"/>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B6E4F513-BA1C-8EB0-9FB5-9D5A384AC0DA}"/>
                </a:ext>
              </a:extLst>
            </p:cNvPr>
            <p:cNvSpPr/>
            <p:nvPr/>
          </p:nvSpPr>
          <p:spPr>
            <a:xfrm>
              <a:off x="9347859" y="1147245"/>
              <a:ext cx="274320" cy="274320"/>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0956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5710C-AF68-9849-1998-B1A49146D20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5DC9389-6EE7-C46D-C0F1-6E9283B4FAFA}"/>
              </a:ext>
            </a:extLst>
          </p:cNvPr>
          <p:cNvSpPr/>
          <p:nvPr/>
        </p:nvSpPr>
        <p:spPr>
          <a:xfrm>
            <a:off x="0" y="1466966"/>
            <a:ext cx="12184776" cy="3924068"/>
          </a:xfrm>
          <a:prstGeom prst="rect">
            <a:avLst/>
          </a:prstGeom>
          <a:solidFill>
            <a:schemeClr val="accent1">
              <a:lumMod val="20000"/>
              <a:lumOff val="80000"/>
              <a:alpha val="4167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717D37-3DE3-A371-AB99-49661CA2A727}"/>
              </a:ext>
            </a:extLst>
          </p:cNvPr>
          <p:cNvSpPr>
            <a:spLocks noGrp="1"/>
          </p:cNvSpPr>
          <p:nvPr>
            <p:ph type="title"/>
          </p:nvPr>
        </p:nvSpPr>
        <p:spPr/>
        <p:txBody>
          <a:bodyPr/>
          <a:lstStyle/>
          <a:p>
            <a:r>
              <a:rPr lang="en-US"/>
              <a:t>Program Applicability</a:t>
            </a:r>
          </a:p>
        </p:txBody>
      </p:sp>
      <p:sp>
        <p:nvSpPr>
          <p:cNvPr id="5" name="TextBox 4">
            <a:extLst>
              <a:ext uri="{FF2B5EF4-FFF2-40B4-BE49-F238E27FC236}">
                <a16:creationId xmlns:a16="http://schemas.microsoft.com/office/drawing/2014/main" id="{FB03A987-DAB1-B1C6-C636-84F151D93737}"/>
              </a:ext>
            </a:extLst>
          </p:cNvPr>
          <p:cNvSpPr txBox="1"/>
          <p:nvPr/>
        </p:nvSpPr>
        <p:spPr>
          <a:xfrm>
            <a:off x="438411" y="1763929"/>
            <a:ext cx="11465911" cy="3330142"/>
          </a:xfrm>
          <a:prstGeom prst="rect">
            <a:avLst/>
          </a:prstGeom>
          <a:noFill/>
        </p:spPr>
        <p:txBody>
          <a:bodyPr wrap="square" rtlCol="0">
            <a:spAutoFit/>
          </a:bodyPr>
          <a:lstStyle/>
          <a:p>
            <a:pPr marL="1188720" lvl="5" indent="0">
              <a:lnSpc>
                <a:spcPct val="160000"/>
              </a:lnSpc>
              <a:spcBef>
                <a:spcPts val="1100"/>
              </a:spcBef>
              <a:buNone/>
            </a:pPr>
            <a:r>
              <a:rPr lang="en-US" sz="2000" b="1">
                <a:latin typeface="Lato" panose="020F0502020204030203" pitchFamily="34" charset="0"/>
                <a:ea typeface="Lato" panose="020F0502020204030203" pitchFamily="34" charset="0"/>
                <a:cs typeface="Lato" panose="020F0502020204030203" pitchFamily="34" charset="0"/>
              </a:rPr>
              <a:t>Notice H 2023-10 applies only to </a:t>
            </a:r>
            <a:r>
              <a:rPr lang="en-US" sz="2000">
                <a:latin typeface="Lato" panose="020F0502020204030203" pitchFamily="34" charset="0"/>
                <a:ea typeface="Lato" panose="020F0502020204030203" pitchFamily="34" charset="0"/>
                <a:cs typeface="Lato" panose="020F0502020204030203" pitchFamily="34" charset="0"/>
              </a:rPr>
              <a:t>the following MFH programs:</a:t>
            </a:r>
          </a:p>
          <a:p>
            <a:pPr marL="1737360" lvl="6" indent="-228600">
              <a:lnSpc>
                <a:spcPct val="90000"/>
              </a:lnSpc>
              <a:spcBef>
                <a:spcPts val="600"/>
              </a:spcBef>
              <a:spcAft>
                <a:spcPts val="600"/>
              </a:spcAft>
              <a:buClr>
                <a:schemeClr val="tx2"/>
              </a:buClr>
              <a:buFont typeface="Wingdings" pitchFamily="2" charset="2"/>
              <a:buChar char="§"/>
            </a:pPr>
            <a:r>
              <a:rPr lang="en-US">
                <a:latin typeface="Lato" panose="020F0502020204030203" pitchFamily="34" charset="0"/>
                <a:ea typeface="Lato" panose="020F0502020204030203" pitchFamily="34" charset="0"/>
                <a:cs typeface="Lato" panose="020F0502020204030203" pitchFamily="34" charset="0"/>
              </a:rPr>
              <a:t>Section 8 Project-Based Rental Assistance (PBRA)</a:t>
            </a:r>
          </a:p>
          <a:p>
            <a:pPr marL="1737360" lvl="6" indent="-228600">
              <a:lnSpc>
                <a:spcPct val="90000"/>
              </a:lnSpc>
              <a:spcBef>
                <a:spcPts val="600"/>
              </a:spcBef>
              <a:spcAft>
                <a:spcPts val="600"/>
              </a:spcAft>
              <a:buClr>
                <a:schemeClr val="tx2"/>
              </a:buClr>
              <a:buFont typeface="Wingdings" pitchFamily="2" charset="2"/>
              <a:buChar char="§"/>
            </a:pPr>
            <a:r>
              <a:rPr lang="en-US">
                <a:latin typeface="Lato" panose="020F0502020204030203" pitchFamily="34" charset="0"/>
                <a:ea typeface="Lato" panose="020F0502020204030203" pitchFamily="34" charset="0"/>
                <a:cs typeface="Lato" panose="020F0502020204030203" pitchFamily="34" charset="0"/>
              </a:rPr>
              <a:t>Section 202/8 Supportive Housing for the Elderly and Persons with Disabilities</a:t>
            </a:r>
          </a:p>
          <a:p>
            <a:pPr marL="1737360" lvl="6" indent="-228600">
              <a:lnSpc>
                <a:spcPct val="90000"/>
              </a:lnSpc>
              <a:spcBef>
                <a:spcPts val="600"/>
              </a:spcBef>
              <a:spcAft>
                <a:spcPts val="600"/>
              </a:spcAft>
              <a:buClr>
                <a:schemeClr val="tx2"/>
              </a:buClr>
              <a:buFont typeface="Wingdings" pitchFamily="2" charset="2"/>
              <a:buChar char="§"/>
            </a:pPr>
            <a:r>
              <a:rPr lang="en-US"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Section 202/162 Project Assistance Contract (202/162 PAC)</a:t>
            </a:r>
          </a:p>
          <a:p>
            <a:pPr marL="1737360" lvl="6" indent="-228600">
              <a:lnSpc>
                <a:spcPct val="90000"/>
              </a:lnSpc>
              <a:spcBef>
                <a:spcPts val="600"/>
              </a:spcBef>
              <a:spcAft>
                <a:spcPts val="600"/>
              </a:spcAft>
              <a:buClr>
                <a:schemeClr val="tx2"/>
              </a:buClr>
              <a:buFont typeface="Wingdings" pitchFamily="2" charset="2"/>
              <a:buChar char="§"/>
            </a:pPr>
            <a:r>
              <a:rPr lang="en-US"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Section 202/811 Capital Advance with Project Rental Assistance Contract (202/811 PRAC)</a:t>
            </a:r>
          </a:p>
          <a:p>
            <a:pPr marL="1737360" lvl="6" indent="-228600">
              <a:lnSpc>
                <a:spcPct val="90000"/>
              </a:lnSpc>
              <a:spcBef>
                <a:spcPts val="600"/>
              </a:spcBef>
              <a:spcAft>
                <a:spcPts val="600"/>
              </a:spcAft>
              <a:buClr>
                <a:schemeClr val="tx2"/>
              </a:buClr>
              <a:buFont typeface="Wingdings" pitchFamily="2" charset="2"/>
              <a:buChar char="§"/>
            </a:pPr>
            <a:r>
              <a:rPr lang="en-US"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Non-insured 236 Projects with Interest Reduction Payments (236 IRP) </a:t>
            </a:r>
          </a:p>
          <a:p>
            <a:pPr marL="1737360" lvl="6" indent="-228600">
              <a:lnSpc>
                <a:spcPct val="90000"/>
              </a:lnSpc>
              <a:spcBef>
                <a:spcPts val="600"/>
              </a:spcBef>
              <a:spcAft>
                <a:spcPts val="600"/>
              </a:spcAft>
              <a:buClr>
                <a:schemeClr val="tx2"/>
              </a:buClr>
              <a:buFont typeface="Wingdings" pitchFamily="2" charset="2"/>
              <a:buChar char="§"/>
            </a:pPr>
            <a:r>
              <a:rPr lang="en-US"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Section 811 Project Rental Assistance Demonstration (811 PRA)</a:t>
            </a:r>
            <a:endParaRPr lang="en-US">
              <a:latin typeface="Lato" panose="020F0502020204030203" pitchFamily="34" charset="0"/>
              <a:ea typeface="Lato" panose="020F0502020204030203" pitchFamily="34" charset="0"/>
              <a:cs typeface="Lato" panose="020F0502020204030203" pitchFamily="34" charset="0"/>
            </a:endParaRPr>
          </a:p>
          <a:p>
            <a:pPr marL="1737360" lvl="6" indent="-228600">
              <a:lnSpc>
                <a:spcPct val="90000"/>
              </a:lnSpc>
              <a:spcBef>
                <a:spcPts val="600"/>
              </a:spcBef>
              <a:spcAft>
                <a:spcPts val="600"/>
              </a:spcAft>
              <a:buClr>
                <a:schemeClr val="tx2"/>
              </a:buClr>
              <a:buFont typeface="Wingdings" pitchFamily="2" charset="2"/>
              <a:buChar char="§"/>
            </a:pPr>
            <a:r>
              <a:rPr lang="en-US">
                <a:latin typeface="Lato" panose="020F0502020204030203" pitchFamily="34" charset="0"/>
                <a:ea typeface="Lato" panose="020F0502020204030203" pitchFamily="34" charset="0"/>
                <a:cs typeface="Lato" panose="020F0502020204030203" pitchFamily="34" charset="0"/>
              </a:rPr>
              <a:t>Senior Preservation Rental Assistance Contract (SPRAC) </a:t>
            </a:r>
          </a:p>
        </p:txBody>
      </p:sp>
      <p:grpSp>
        <p:nvGrpSpPr>
          <p:cNvPr id="6" name="Group 5">
            <a:extLst>
              <a:ext uri="{FF2B5EF4-FFF2-40B4-BE49-F238E27FC236}">
                <a16:creationId xmlns:a16="http://schemas.microsoft.com/office/drawing/2014/main" id="{366028E2-222C-4242-A180-2E7A76330F31}"/>
              </a:ext>
            </a:extLst>
          </p:cNvPr>
          <p:cNvGrpSpPr/>
          <p:nvPr/>
        </p:nvGrpSpPr>
        <p:grpSpPr>
          <a:xfrm>
            <a:off x="2224042" y="5740786"/>
            <a:ext cx="7910557" cy="708870"/>
            <a:chOff x="1015768" y="5680088"/>
            <a:chExt cx="7910557" cy="708870"/>
          </a:xfrm>
        </p:grpSpPr>
        <p:sp>
          <p:nvSpPr>
            <p:cNvPr id="7" name="Rectangle 6">
              <a:extLst>
                <a:ext uri="{FF2B5EF4-FFF2-40B4-BE49-F238E27FC236}">
                  <a16:creationId xmlns:a16="http://schemas.microsoft.com/office/drawing/2014/main" id="{1DCB35FE-32C0-CB7A-AD2B-309F70CCEE97}"/>
                </a:ext>
              </a:extLst>
            </p:cNvPr>
            <p:cNvSpPr/>
            <p:nvPr/>
          </p:nvSpPr>
          <p:spPr>
            <a:xfrm flipH="1">
              <a:off x="1015768" y="5680088"/>
              <a:ext cx="7910557" cy="708870"/>
            </a:xfrm>
            <a:prstGeom prst="rect">
              <a:avLst/>
            </a:prstGeom>
            <a:solidFill>
              <a:schemeClr val="accent3">
                <a:lumMod val="40000"/>
                <a:lumOff val="60000"/>
                <a:alpha val="98827"/>
              </a:schemeClr>
            </a:solidFill>
            <a:ln w="285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1">
              <a:extLst>
                <a:ext uri="{FF2B5EF4-FFF2-40B4-BE49-F238E27FC236}">
                  <a16:creationId xmlns:a16="http://schemas.microsoft.com/office/drawing/2014/main" id="{03FB0327-89CD-9EBF-6494-67C30FC01186}"/>
                </a:ext>
              </a:extLst>
            </p:cNvPr>
            <p:cNvSpPr txBox="1">
              <a:spLocks/>
            </p:cNvSpPr>
            <p:nvPr/>
          </p:nvSpPr>
          <p:spPr>
            <a:xfrm>
              <a:off x="1299820" y="5724167"/>
              <a:ext cx="7511417" cy="62071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Lato" panose="020F0502020204030203"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6" indent="0">
                <a:spcBef>
                  <a:spcPts val="0"/>
                </a:spcBef>
                <a:buClr>
                  <a:schemeClr val="tx2"/>
                </a:buClr>
                <a:buNone/>
              </a:pPr>
              <a:r>
                <a:rPr lang="en-US" sz="1800" b="1"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NOTE: </a:t>
              </a:r>
              <a:r>
                <a:rPr lang="en-US">
                  <a:solidFill>
                    <a:srgbClr val="000000"/>
                  </a:solidFill>
                  <a:latin typeface="Lato" panose="020F0502020204030203" pitchFamily="34" charset="0"/>
                  <a:ea typeface="Lato" panose="020F0502020204030203" pitchFamily="34" charset="0"/>
                  <a:cs typeface="Lato" panose="020F0502020204030203" pitchFamily="34" charset="0"/>
                </a:rPr>
                <a:t>The </a:t>
              </a:r>
              <a:r>
                <a:rPr lang="en-US" sz="18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Asset Limitation provision applies only applies to Section 8 PBRA and </a:t>
              </a:r>
              <a:r>
                <a:rPr lang="en-US" sz="1800" b="0" i="0" u="none" strike="noStrike">
                  <a:solidFill>
                    <a:srgbClr val="1B2326"/>
                  </a:solidFill>
                  <a:effectLst/>
                  <a:latin typeface="Lato" panose="020F0502020204030203" pitchFamily="34" charset="0"/>
                  <a:ea typeface="Lato" panose="020F0502020204030203" pitchFamily="34" charset="0"/>
                  <a:cs typeface="Lato" panose="020F0502020204030203" pitchFamily="34" charset="0"/>
                </a:rPr>
                <a:t>Section </a:t>
              </a:r>
              <a:r>
                <a:rPr lang="en-US" sz="18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202/8. It does not apply to any other MFH programs.</a:t>
              </a:r>
            </a:p>
          </p:txBody>
        </p:sp>
      </p:grpSp>
      <p:pic>
        <p:nvPicPr>
          <p:cNvPr id="9" name="Graphic 8">
            <a:extLst>
              <a:ext uri="{FF2B5EF4-FFF2-40B4-BE49-F238E27FC236}">
                <a16:creationId xmlns:a16="http://schemas.microsoft.com/office/drawing/2014/main" id="{CC7EF42B-5761-9AC2-C659-FAB6FFE02BB0}"/>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2128" y="2501606"/>
            <a:ext cx="1463040" cy="1463040"/>
          </a:xfrm>
          <a:prstGeom prst="rect">
            <a:avLst/>
          </a:prstGeom>
        </p:spPr>
      </p:pic>
      <p:cxnSp>
        <p:nvCxnSpPr>
          <p:cNvPr id="3" name="Straight Connector 2">
            <a:extLst>
              <a:ext uri="{FF2B5EF4-FFF2-40B4-BE49-F238E27FC236}">
                <a16:creationId xmlns:a16="http://schemas.microsoft.com/office/drawing/2014/main" id="{5561C473-51E5-EEC8-108B-E379275DCF80}"/>
              </a:ext>
            </a:extLst>
          </p:cNvPr>
          <p:cNvCxnSpPr>
            <a:cxnSpLocks/>
          </p:cNvCxnSpPr>
          <p:nvPr/>
        </p:nvCxnSpPr>
        <p:spPr>
          <a:xfrm>
            <a:off x="1700039" y="2247509"/>
            <a:ext cx="3763976" cy="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6055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196349-F6DB-C036-468B-373A7A364257}"/>
              </a:ext>
            </a:extLst>
          </p:cNvPr>
          <p:cNvSpPr>
            <a:spLocks noGrp="1"/>
          </p:cNvSpPr>
          <p:nvPr>
            <p:ph type="title"/>
          </p:nvPr>
        </p:nvSpPr>
        <p:spPr/>
        <p:txBody>
          <a:bodyPr/>
          <a:lstStyle/>
          <a:p>
            <a:r>
              <a:rPr lang="en-US"/>
              <a:t>Notice H 2023-10 Compliance Dates</a:t>
            </a:r>
          </a:p>
        </p:txBody>
      </p:sp>
      <p:sp>
        <p:nvSpPr>
          <p:cNvPr id="6" name="Rectangle 5">
            <a:extLst>
              <a:ext uri="{FF2B5EF4-FFF2-40B4-BE49-F238E27FC236}">
                <a16:creationId xmlns:a16="http://schemas.microsoft.com/office/drawing/2014/main" id="{B30243BB-0A2C-4209-CA5E-DF7BE2D78D9B}"/>
              </a:ext>
            </a:extLst>
          </p:cNvPr>
          <p:cNvSpPr/>
          <p:nvPr/>
        </p:nvSpPr>
        <p:spPr>
          <a:xfrm>
            <a:off x="7938" y="1324391"/>
            <a:ext cx="12196649" cy="4191038"/>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B2845F7C-3A86-2912-F235-7094F17255AB}"/>
              </a:ext>
            </a:extLst>
          </p:cNvPr>
          <p:cNvCxnSpPr>
            <a:cxnSpLocks/>
          </p:cNvCxnSpPr>
          <p:nvPr/>
        </p:nvCxnSpPr>
        <p:spPr>
          <a:xfrm>
            <a:off x="956095" y="1620771"/>
            <a:ext cx="10080973"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6DC4D52-A385-78A0-3503-93A4832B30E8}"/>
              </a:ext>
            </a:extLst>
          </p:cNvPr>
          <p:cNvCxnSpPr>
            <a:cxnSpLocks/>
          </p:cNvCxnSpPr>
          <p:nvPr/>
        </p:nvCxnSpPr>
        <p:spPr>
          <a:xfrm flipV="1">
            <a:off x="3962450" y="1693021"/>
            <a:ext cx="0" cy="140823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724E785-B018-F084-C744-9E3B6C552D8C}"/>
              </a:ext>
            </a:extLst>
          </p:cNvPr>
          <p:cNvCxnSpPr>
            <a:cxnSpLocks/>
          </p:cNvCxnSpPr>
          <p:nvPr/>
        </p:nvCxnSpPr>
        <p:spPr>
          <a:xfrm flipV="1">
            <a:off x="1026545" y="1693021"/>
            <a:ext cx="0" cy="57793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 name="Content Placeholder 8">
            <a:extLst>
              <a:ext uri="{FF2B5EF4-FFF2-40B4-BE49-F238E27FC236}">
                <a16:creationId xmlns:a16="http://schemas.microsoft.com/office/drawing/2014/main" id="{38269590-BBC2-2B5D-D9EF-916A9BA655D6}"/>
              </a:ext>
            </a:extLst>
          </p:cNvPr>
          <p:cNvSpPr txBox="1">
            <a:spLocks/>
          </p:cNvSpPr>
          <p:nvPr/>
        </p:nvSpPr>
        <p:spPr>
          <a:xfrm>
            <a:off x="823134" y="2339770"/>
            <a:ext cx="2843628" cy="1750728"/>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Font typeface="Wingdings" panose="05000000000000000000" pitchFamily="2" charset="2"/>
              <a:buNone/>
            </a:pPr>
            <a:r>
              <a:rPr lang="en-US" sz="2200" b="1" i="1">
                <a:solidFill>
                  <a:schemeClr val="tx2">
                    <a:lumMod val="75000"/>
                  </a:schemeClr>
                </a:solidFill>
              </a:rPr>
              <a:t>January 1, 2024</a:t>
            </a:r>
          </a:p>
          <a:p>
            <a:pPr marL="0" indent="0">
              <a:spcBef>
                <a:spcPts val="0"/>
              </a:spcBef>
              <a:spcAft>
                <a:spcPts val="300"/>
              </a:spcAft>
              <a:buFont typeface="Wingdings" panose="05000000000000000000" pitchFamily="2" charset="2"/>
              <a:buNone/>
            </a:pPr>
            <a:r>
              <a:rPr lang="en-US" sz="2000">
                <a:solidFill>
                  <a:srgbClr val="000000"/>
                </a:solidFill>
                <a:ea typeface="Lato" panose="020F0502020204030203" pitchFamily="34" charset="0"/>
                <a:cs typeface="Lato" panose="020F0502020204030203" pitchFamily="34" charset="0"/>
              </a:rPr>
              <a:t>Effective date of the Final Rule. </a:t>
            </a:r>
          </a:p>
        </p:txBody>
      </p:sp>
      <p:grpSp>
        <p:nvGrpSpPr>
          <p:cNvPr id="11" name="Group 10">
            <a:extLst>
              <a:ext uri="{FF2B5EF4-FFF2-40B4-BE49-F238E27FC236}">
                <a16:creationId xmlns:a16="http://schemas.microsoft.com/office/drawing/2014/main" id="{9A7452F7-A464-BC68-CB30-2F1E9D155E99}"/>
              </a:ext>
            </a:extLst>
          </p:cNvPr>
          <p:cNvGrpSpPr/>
          <p:nvPr/>
        </p:nvGrpSpPr>
        <p:grpSpPr>
          <a:xfrm>
            <a:off x="3755906" y="3194365"/>
            <a:ext cx="6879768" cy="2025706"/>
            <a:chOff x="4641274" y="3194365"/>
            <a:chExt cx="6879768" cy="2025706"/>
          </a:xfrm>
        </p:grpSpPr>
        <p:sp>
          <p:nvSpPr>
            <p:cNvPr id="12" name="Content Placeholder 8">
              <a:extLst>
                <a:ext uri="{FF2B5EF4-FFF2-40B4-BE49-F238E27FC236}">
                  <a16:creationId xmlns:a16="http://schemas.microsoft.com/office/drawing/2014/main" id="{2FB33803-7035-9BA2-54A8-060E74D8229F}"/>
                </a:ext>
              </a:extLst>
            </p:cNvPr>
            <p:cNvSpPr txBox="1">
              <a:spLocks/>
            </p:cNvSpPr>
            <p:nvPr/>
          </p:nvSpPr>
          <p:spPr>
            <a:xfrm>
              <a:off x="4641274" y="3194365"/>
              <a:ext cx="6879768" cy="2025706"/>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Font typeface="Wingdings" panose="05000000000000000000" pitchFamily="2" charset="2"/>
                <a:buNone/>
              </a:pPr>
              <a:r>
                <a:rPr lang="en-US" sz="2200" b="1" i="1">
                  <a:solidFill>
                    <a:schemeClr val="tx2">
                      <a:lumMod val="75000"/>
                    </a:schemeClr>
                  </a:solidFill>
                </a:rPr>
                <a:t>May 31, 2024</a:t>
              </a:r>
            </a:p>
            <a:p>
              <a:pPr marL="0" indent="0">
                <a:spcBef>
                  <a:spcPts val="0"/>
                </a:spcBef>
                <a:spcAft>
                  <a:spcPts val="300"/>
                </a:spcAft>
                <a:buFont typeface="Wingdings" panose="05000000000000000000" pitchFamily="2" charset="2"/>
                <a:buNone/>
              </a:pPr>
              <a:r>
                <a:rPr lang="en-US" sz="2000">
                  <a:solidFill>
                    <a:srgbClr val="000000"/>
                  </a:solidFill>
                  <a:ea typeface="Lato" panose="020F0502020204030203" pitchFamily="34" charset="0"/>
                  <a:cs typeface="Lato" panose="020F0502020204030203" pitchFamily="34" charset="0"/>
                </a:rPr>
                <a:t>MFH Owners must:</a:t>
              </a:r>
            </a:p>
            <a:p>
              <a:pPr>
                <a:spcBef>
                  <a:spcPts val="300"/>
                </a:spcBef>
                <a:spcAft>
                  <a:spcPts val="0"/>
                </a:spcAft>
                <a:buClr>
                  <a:schemeClr val="accent1">
                    <a:lumMod val="75000"/>
                  </a:schemeClr>
                </a:buClr>
              </a:pPr>
              <a:r>
                <a:rPr lang="en-US" sz="1800">
                  <a:solidFill>
                    <a:schemeClr val="tx1">
                      <a:lumMod val="90000"/>
                      <a:lumOff val="10000"/>
                    </a:schemeClr>
                  </a:solidFill>
                </a:rPr>
                <a:t>Update their Tenant Selection Plans and EIV policies and procedures to reflect HOTMA rules and discretionary policies.</a:t>
              </a:r>
            </a:p>
            <a:p>
              <a:pPr>
                <a:spcBef>
                  <a:spcPts val="300"/>
                </a:spcBef>
                <a:spcAft>
                  <a:spcPts val="0"/>
                </a:spcAft>
                <a:buClr>
                  <a:schemeClr val="accent1">
                    <a:lumMod val="75000"/>
                  </a:schemeClr>
                </a:buClr>
              </a:pPr>
              <a:r>
                <a:rPr lang="en-US" sz="1800">
                  <a:solidFill>
                    <a:schemeClr val="tx1">
                      <a:lumMod val="90000"/>
                      <a:lumOff val="10000"/>
                    </a:schemeClr>
                  </a:solidFill>
                </a:rPr>
                <a:t>Make the updated Tenant Selection Plan and EIV policies and procedures publicly available. </a:t>
              </a:r>
            </a:p>
            <a:p>
              <a:pPr marL="0" indent="0">
                <a:buClr>
                  <a:schemeClr val="accent1">
                    <a:lumMod val="50000"/>
                  </a:schemeClr>
                </a:buClr>
                <a:buNone/>
              </a:pPr>
              <a:endParaRPr lang="en-US" sz="1800">
                <a:solidFill>
                  <a:schemeClr val="tx1">
                    <a:lumMod val="90000"/>
                    <a:lumOff val="10000"/>
                  </a:schemeClr>
                </a:solidFill>
              </a:endParaRPr>
            </a:p>
            <a:p>
              <a:pPr>
                <a:buClr>
                  <a:schemeClr val="accent1">
                    <a:lumMod val="50000"/>
                  </a:schemeClr>
                </a:buClr>
              </a:pPr>
              <a:endParaRPr lang="en-US" sz="1800">
                <a:solidFill>
                  <a:schemeClr val="tx1">
                    <a:lumMod val="90000"/>
                    <a:lumOff val="10000"/>
                  </a:schemeClr>
                </a:solidFill>
              </a:endParaRPr>
            </a:p>
            <a:p>
              <a:pPr marL="0" indent="0">
                <a:buFont typeface="Wingdings" panose="05000000000000000000" pitchFamily="2" charset="2"/>
                <a:buNone/>
              </a:pPr>
              <a:endParaRPr lang="en-US"/>
            </a:p>
          </p:txBody>
        </p:sp>
        <p:cxnSp>
          <p:nvCxnSpPr>
            <p:cNvPr id="13" name="Straight Connector 12">
              <a:extLst>
                <a:ext uri="{FF2B5EF4-FFF2-40B4-BE49-F238E27FC236}">
                  <a16:creationId xmlns:a16="http://schemas.microsoft.com/office/drawing/2014/main" id="{9A303D43-1F9C-A0AB-A825-64019516AA98}"/>
                </a:ext>
              </a:extLst>
            </p:cNvPr>
            <p:cNvCxnSpPr>
              <a:cxnSpLocks/>
            </p:cNvCxnSpPr>
            <p:nvPr/>
          </p:nvCxnSpPr>
          <p:spPr>
            <a:xfrm flipH="1">
              <a:off x="4736809" y="3506496"/>
              <a:ext cx="2615184"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7511A515-A534-6201-BFC1-9B4D29F82443}"/>
              </a:ext>
            </a:extLst>
          </p:cNvPr>
          <p:cNvGrpSpPr/>
          <p:nvPr/>
        </p:nvGrpSpPr>
        <p:grpSpPr>
          <a:xfrm>
            <a:off x="7368125" y="2318805"/>
            <a:ext cx="4462427" cy="566167"/>
            <a:chOff x="8062728" y="1851197"/>
            <a:chExt cx="3458314" cy="566167"/>
          </a:xfrm>
        </p:grpSpPr>
        <p:sp>
          <p:nvSpPr>
            <p:cNvPr id="15" name="Content Placeholder 8">
              <a:extLst>
                <a:ext uri="{FF2B5EF4-FFF2-40B4-BE49-F238E27FC236}">
                  <a16:creationId xmlns:a16="http://schemas.microsoft.com/office/drawing/2014/main" id="{888CEA89-4C20-88FD-9413-E6C93831F234}"/>
                </a:ext>
              </a:extLst>
            </p:cNvPr>
            <p:cNvSpPr txBox="1">
              <a:spLocks/>
            </p:cNvSpPr>
            <p:nvPr/>
          </p:nvSpPr>
          <p:spPr>
            <a:xfrm>
              <a:off x="8062728" y="1851197"/>
              <a:ext cx="3458314" cy="566167"/>
            </a:xfrm>
            <a:prstGeom prst="rect">
              <a:avLst/>
            </a:prstGeom>
          </p:spPr>
          <p:txBody>
            <a:bodyPr/>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Font typeface="Wingdings" panose="05000000000000000000" pitchFamily="2" charset="2"/>
                <a:buNone/>
              </a:pPr>
              <a:r>
                <a:rPr lang="en-US" sz="2200" b="1" i="1">
                  <a:solidFill>
                    <a:schemeClr val="tx2">
                      <a:lumMod val="75000"/>
                    </a:schemeClr>
                  </a:solidFill>
                </a:rPr>
                <a:t>January 1, 2025</a:t>
              </a:r>
            </a:p>
            <a:p>
              <a:pPr marL="0" indent="0">
                <a:spcBef>
                  <a:spcPts val="0"/>
                </a:spcBef>
                <a:spcAft>
                  <a:spcPts val="300"/>
                </a:spcAft>
                <a:buFont typeface="Wingdings" panose="05000000000000000000" pitchFamily="2" charset="2"/>
                <a:buNone/>
              </a:pPr>
              <a:r>
                <a:rPr lang="en-US" sz="2000">
                  <a:solidFill>
                    <a:schemeClr val="tx1">
                      <a:lumMod val="90000"/>
                      <a:lumOff val="10000"/>
                    </a:schemeClr>
                  </a:solidFill>
                </a:rPr>
                <a:t>MFH Owners </a:t>
              </a:r>
              <a:r>
                <a:rPr lang="en-US" sz="2000" b="1">
                  <a:solidFill>
                    <a:schemeClr val="tx1">
                      <a:lumMod val="90000"/>
                      <a:lumOff val="10000"/>
                    </a:schemeClr>
                  </a:solidFill>
                </a:rPr>
                <a:t>must be fully compliant </a:t>
              </a:r>
              <a:r>
                <a:rPr lang="en-US" sz="2000">
                  <a:solidFill>
                    <a:schemeClr val="tx1">
                      <a:lumMod val="90000"/>
                      <a:lumOff val="10000"/>
                    </a:schemeClr>
                  </a:solidFill>
                </a:rPr>
                <a:t>with the HOTMA Final Rule.</a:t>
              </a:r>
            </a:p>
          </p:txBody>
        </p:sp>
        <p:cxnSp>
          <p:nvCxnSpPr>
            <p:cNvPr id="16" name="Straight Connector 15">
              <a:extLst>
                <a:ext uri="{FF2B5EF4-FFF2-40B4-BE49-F238E27FC236}">
                  <a16:creationId xmlns:a16="http://schemas.microsoft.com/office/drawing/2014/main" id="{C1FE0403-D6AA-9F6C-584B-8AE29B1E8406}"/>
                </a:ext>
              </a:extLst>
            </p:cNvPr>
            <p:cNvCxnSpPr>
              <a:cxnSpLocks/>
            </p:cNvCxnSpPr>
            <p:nvPr/>
          </p:nvCxnSpPr>
          <p:spPr>
            <a:xfrm flipH="1">
              <a:off x="8126286" y="2188092"/>
              <a:ext cx="2026728" cy="1956"/>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a16="http://schemas.microsoft.com/office/drawing/2014/main" id="{424E237A-990A-E5AA-4CFB-84FA14E2B956}"/>
              </a:ext>
            </a:extLst>
          </p:cNvPr>
          <p:cNvCxnSpPr>
            <a:cxnSpLocks/>
          </p:cNvCxnSpPr>
          <p:nvPr/>
        </p:nvCxnSpPr>
        <p:spPr>
          <a:xfrm flipV="1">
            <a:off x="7566258" y="1693021"/>
            <a:ext cx="0" cy="57793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66D1F06-42ED-BDC7-8D06-F3057DBEF447}"/>
              </a:ext>
            </a:extLst>
          </p:cNvPr>
          <p:cNvCxnSpPr>
            <a:cxnSpLocks/>
          </p:cNvCxnSpPr>
          <p:nvPr/>
        </p:nvCxnSpPr>
        <p:spPr>
          <a:xfrm flipH="1">
            <a:off x="890720" y="2655700"/>
            <a:ext cx="2615184"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9" name="Graphic 69" descr="Play with solid fill">
            <a:extLst>
              <a:ext uri="{FF2B5EF4-FFF2-40B4-BE49-F238E27FC236}">
                <a16:creationId xmlns:a16="http://schemas.microsoft.com/office/drawing/2014/main" id="{B9B0D9E5-2631-7678-ED7C-DCAB756AB1DF}"/>
              </a:ext>
            </a:extLst>
          </p:cNvPr>
          <p:cNvSpPr/>
          <p:nvPr/>
        </p:nvSpPr>
        <p:spPr>
          <a:xfrm>
            <a:off x="10922021" y="1499135"/>
            <a:ext cx="180422" cy="232600"/>
          </a:xfrm>
          <a:custGeom>
            <a:avLst/>
            <a:gdLst>
              <a:gd name="connsiteX0" fmla="*/ 0 w 180422"/>
              <a:gd name="connsiteY0" fmla="*/ 0 h 232600"/>
              <a:gd name="connsiteX1" fmla="*/ 180423 w 180422"/>
              <a:gd name="connsiteY1" fmla="*/ 116300 h 232600"/>
              <a:gd name="connsiteX2" fmla="*/ 0 w 180422"/>
              <a:gd name="connsiteY2" fmla="*/ 232601 h 232600"/>
            </a:gdLst>
            <a:ahLst/>
            <a:cxnLst>
              <a:cxn ang="0">
                <a:pos x="connsiteX0" y="connsiteY0"/>
              </a:cxn>
              <a:cxn ang="0">
                <a:pos x="connsiteX1" y="connsiteY1"/>
              </a:cxn>
              <a:cxn ang="0">
                <a:pos x="connsiteX2" y="connsiteY2"/>
              </a:cxn>
            </a:cxnLst>
            <a:rect l="l" t="t" r="r" b="b"/>
            <a:pathLst>
              <a:path w="180422" h="232600">
                <a:moveTo>
                  <a:pt x="0" y="0"/>
                </a:moveTo>
                <a:lnTo>
                  <a:pt x="180423" y="116300"/>
                </a:lnTo>
                <a:lnTo>
                  <a:pt x="0" y="232601"/>
                </a:lnTo>
                <a:close/>
              </a:path>
            </a:pathLst>
          </a:custGeom>
          <a:solidFill>
            <a:schemeClr val="bg1">
              <a:lumMod val="50000"/>
            </a:schemeClr>
          </a:solidFill>
          <a:ln w="3076" cap="flat">
            <a:noFill/>
            <a:prstDash val="solid"/>
            <a:miter/>
          </a:ln>
        </p:spPr>
        <p:txBody>
          <a:bodyPr rtlCol="0" anchor="ctr"/>
          <a:lstStyle/>
          <a:p>
            <a:endParaRPr lang="en-US"/>
          </a:p>
        </p:txBody>
      </p:sp>
      <p:sp>
        <p:nvSpPr>
          <p:cNvPr id="20" name="Oval 19">
            <a:extLst>
              <a:ext uri="{FF2B5EF4-FFF2-40B4-BE49-F238E27FC236}">
                <a16:creationId xmlns:a16="http://schemas.microsoft.com/office/drawing/2014/main" id="{959BAA6E-FF47-848A-B48B-4690A6ED2289}"/>
              </a:ext>
            </a:extLst>
          </p:cNvPr>
          <p:cNvSpPr/>
          <p:nvPr/>
        </p:nvSpPr>
        <p:spPr>
          <a:xfrm>
            <a:off x="3825290" y="1467785"/>
            <a:ext cx="274320" cy="274320"/>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F158B7B3-FE00-EEE4-67C5-46B47519DD77}"/>
              </a:ext>
            </a:extLst>
          </p:cNvPr>
          <p:cNvSpPr/>
          <p:nvPr/>
        </p:nvSpPr>
        <p:spPr>
          <a:xfrm>
            <a:off x="7429098" y="1467018"/>
            <a:ext cx="274320" cy="274320"/>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34558E1-BB52-ECCB-FD1A-3CAF9C07113C}"/>
              </a:ext>
            </a:extLst>
          </p:cNvPr>
          <p:cNvSpPr/>
          <p:nvPr/>
        </p:nvSpPr>
        <p:spPr>
          <a:xfrm>
            <a:off x="880612" y="1468331"/>
            <a:ext cx="274320" cy="274320"/>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BBCF8893-62D7-AEAD-054F-CACF71A40E2A}"/>
              </a:ext>
            </a:extLst>
          </p:cNvPr>
          <p:cNvCxnSpPr>
            <a:cxnSpLocks/>
          </p:cNvCxnSpPr>
          <p:nvPr/>
        </p:nvCxnSpPr>
        <p:spPr>
          <a:xfrm flipH="1">
            <a:off x="17332" y="1620771"/>
            <a:ext cx="873388" cy="0"/>
          </a:xfrm>
          <a:prstGeom prst="line">
            <a:avLst/>
          </a:prstGeom>
          <a:ln w="285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5392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10000"/>
            <a:lumOff val="90000"/>
          </a:schemeClr>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4F72286-27DF-FA7D-1A74-D21FA344E89A}"/>
              </a:ext>
            </a:extLst>
          </p:cNvPr>
          <p:cNvSpPr/>
          <p:nvPr/>
        </p:nvSpPr>
        <p:spPr>
          <a:xfrm flipH="1">
            <a:off x="3218690" y="0"/>
            <a:ext cx="8973310" cy="4612901"/>
          </a:xfrm>
          <a:prstGeom prst="rect">
            <a:avLst/>
          </a:prstGeom>
          <a:solidFill>
            <a:schemeClr val="bg1"/>
          </a:solidFill>
          <a:ln w="28575">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78C4D4D-3002-3B58-74AB-2A6AD4E27DE6}"/>
              </a:ext>
            </a:extLst>
          </p:cNvPr>
          <p:cNvSpPr/>
          <p:nvPr/>
        </p:nvSpPr>
        <p:spPr>
          <a:xfrm>
            <a:off x="0" y="0"/>
            <a:ext cx="321869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EAA6DF9-1071-F26E-84E2-51E580BCF034}"/>
              </a:ext>
            </a:extLst>
          </p:cNvPr>
          <p:cNvSpPr/>
          <p:nvPr/>
        </p:nvSpPr>
        <p:spPr>
          <a:xfrm>
            <a:off x="-152337" y="76301"/>
            <a:ext cx="12496673" cy="7103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B1264AB-9667-6525-D18E-62E4481D7E35}"/>
              </a:ext>
            </a:extLst>
          </p:cNvPr>
          <p:cNvSpPr>
            <a:spLocks noGrp="1"/>
          </p:cNvSpPr>
          <p:nvPr>
            <p:ph type="title"/>
          </p:nvPr>
        </p:nvSpPr>
        <p:spPr/>
        <p:txBody>
          <a:bodyPr/>
          <a:lstStyle/>
          <a:p>
            <a:r>
              <a:rPr lang="en-US"/>
              <a:t>Key Changes in Income Determination</a:t>
            </a:r>
          </a:p>
        </p:txBody>
      </p:sp>
      <p:sp>
        <p:nvSpPr>
          <p:cNvPr id="6" name="Content Placeholder 1">
            <a:extLst>
              <a:ext uri="{FF2B5EF4-FFF2-40B4-BE49-F238E27FC236}">
                <a16:creationId xmlns:a16="http://schemas.microsoft.com/office/drawing/2014/main" id="{B2B35BD6-C94D-454A-FDA7-1231C052D9E6}"/>
              </a:ext>
            </a:extLst>
          </p:cNvPr>
          <p:cNvSpPr txBox="1">
            <a:spLocks/>
          </p:cNvSpPr>
          <p:nvPr/>
        </p:nvSpPr>
        <p:spPr>
          <a:xfrm>
            <a:off x="3389416" y="1170411"/>
            <a:ext cx="8243723" cy="4133088"/>
          </a:xfrm>
          <a:prstGeom prst="rect">
            <a:avLst/>
          </a:prstGeom>
        </p:spPr>
        <p:txBody>
          <a:bodyPr lIns="91440" tIns="45720" rIns="91440" bIns="45720" anchor="t"/>
          <a:lstStyle>
            <a:lvl1pPr marL="32004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800" kern="1200">
                <a:solidFill>
                  <a:schemeClr val="tx1"/>
                </a:solidFill>
                <a:latin typeface="Lato" panose="020F0502020204030203" pitchFamily="34" charset="0"/>
                <a:ea typeface="Tahoma" panose="020B0604030504040204" pitchFamily="34" charset="0"/>
                <a:cs typeface="Tahoma" panose="020B0604030504040204" pitchFamily="34" charset="0"/>
              </a:defRPr>
            </a:lvl1pPr>
            <a:lvl2pPr marL="96012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400" kern="1200">
                <a:solidFill>
                  <a:schemeClr val="tx1"/>
                </a:solidFill>
                <a:latin typeface="Lato" panose="020F0502020204030203" pitchFamily="34" charset="0"/>
                <a:ea typeface="Tahoma" panose="020B0604030504040204" pitchFamily="34" charset="0"/>
                <a:cs typeface="Tahoma" panose="020B0604030504040204" pitchFamily="34" charset="0"/>
              </a:defRPr>
            </a:lvl2pPr>
            <a:lvl3pPr marL="1600200" indent="-320040" algn="l" defTabSz="914400" rtl="0" eaLnBrk="1" latinLnBrk="0" hangingPunct="1">
              <a:lnSpc>
                <a:spcPct val="90000"/>
              </a:lnSpc>
              <a:spcBef>
                <a:spcPts val="600"/>
              </a:spcBef>
              <a:spcAft>
                <a:spcPts val="600"/>
              </a:spcAft>
              <a:buClr>
                <a:schemeClr val="tx1"/>
              </a:buClr>
              <a:buSzPct val="125000"/>
              <a:buFont typeface="Wingdings" panose="05000000000000000000" pitchFamily="2" charset="2"/>
              <a:buChar char="§"/>
              <a:defRPr sz="2000" kern="1200">
                <a:solidFill>
                  <a:schemeClr val="tx1"/>
                </a:solidFill>
                <a:latin typeface="Lato" panose="020F0502020204030203" pitchFamily="34" charset="0"/>
                <a:ea typeface="Tahoma" panose="020B0604030504040204" pitchFamily="34" charset="0"/>
                <a:cs typeface="Tahoma" panose="020B0604030504040204" pitchFamily="34" charset="0"/>
              </a:defRPr>
            </a:lvl3pPr>
            <a:lvl4pPr marL="16573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114550" indent="-285750" algn="l" defTabSz="914400" rtl="0" eaLnBrk="1" latinLnBrk="0" hangingPunct="1">
              <a:lnSpc>
                <a:spcPct val="100000"/>
              </a:lnSpc>
              <a:spcBef>
                <a:spcPts val="400"/>
              </a:spcBef>
              <a:spcAft>
                <a:spcPts val="400"/>
              </a:spcAft>
              <a:buClr>
                <a:schemeClr val="tx1"/>
              </a:buClr>
              <a:buSzPct val="150000"/>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0">
              <a:spcBef>
                <a:spcPts val="0"/>
              </a:spcBef>
              <a:spcAft>
                <a:spcPts val="600"/>
              </a:spcAft>
              <a:buClr>
                <a:srgbClr val="00AEEF"/>
              </a:buClr>
              <a:buSzPts val="700"/>
              <a:buNone/>
            </a:pPr>
            <a:r>
              <a:rPr lang="en-US" sz="2500">
                <a:solidFill>
                  <a:srgbClr val="1B2326"/>
                </a:solidFill>
                <a:effectLst/>
                <a:latin typeface="Lato"/>
                <a:ea typeface="Lato"/>
                <a:cs typeface="Lato"/>
              </a:rPr>
              <a:t>Revision of </a:t>
            </a:r>
            <a:r>
              <a:rPr lang="en-US" sz="2500">
                <a:solidFill>
                  <a:srgbClr val="000000"/>
                </a:solidFill>
                <a:effectLst/>
                <a:latin typeface="Lato"/>
                <a:ea typeface="Lato"/>
                <a:cs typeface="Lato"/>
              </a:rPr>
              <a:t>the definition of “annual income.”</a:t>
            </a:r>
          </a:p>
          <a:p>
            <a:pPr marL="457200" marR="0" lvl="0" indent="0">
              <a:spcBef>
                <a:spcPts val="1800"/>
              </a:spcBef>
              <a:spcAft>
                <a:spcPts val="600"/>
              </a:spcAft>
              <a:buClr>
                <a:srgbClr val="00AEEF"/>
              </a:buClr>
              <a:buSzPts val="700"/>
              <a:buNone/>
            </a:pPr>
            <a:r>
              <a:rPr lang="en-US" sz="2500">
                <a:solidFill>
                  <a:srgbClr val="000000"/>
                </a:solidFill>
                <a:effectLst/>
                <a:latin typeface="Lato"/>
                <a:ea typeface="Lato"/>
                <a:cs typeface="Lato"/>
              </a:rPr>
              <a:t>New definitions</a:t>
            </a:r>
            <a:r>
              <a:rPr lang="en-US" sz="2500">
                <a:solidFill>
                  <a:srgbClr val="000000"/>
                </a:solidFill>
                <a:latin typeface="Lato"/>
                <a:ea typeface="Lato"/>
                <a:cs typeface="Lato"/>
              </a:rPr>
              <a:t>, </a:t>
            </a:r>
            <a:r>
              <a:rPr lang="en-US" sz="2500">
                <a:solidFill>
                  <a:srgbClr val="000000"/>
                </a:solidFill>
                <a:effectLst/>
                <a:latin typeface="Lato"/>
                <a:ea typeface="Lato"/>
                <a:cs typeface="Lato"/>
              </a:rPr>
              <a:t>including “day laborer,” “independent </a:t>
            </a:r>
            <a:r>
              <a:rPr lang="en-US" sz="2500">
                <a:solidFill>
                  <a:srgbClr val="000000"/>
                </a:solidFill>
                <a:latin typeface="Lato"/>
                <a:ea typeface="Lato"/>
                <a:cs typeface="Lato"/>
              </a:rPr>
              <a:t>contractor</a:t>
            </a:r>
            <a:r>
              <a:rPr lang="en-US" sz="2500">
                <a:solidFill>
                  <a:srgbClr val="000000"/>
                </a:solidFill>
                <a:effectLst/>
                <a:latin typeface="Lato"/>
                <a:ea typeface="Lato"/>
                <a:cs typeface="Lato"/>
              </a:rPr>
              <a:t>,” and “seasonal </a:t>
            </a:r>
            <a:r>
              <a:rPr lang="en-US" sz="2500">
                <a:solidFill>
                  <a:srgbClr val="000000"/>
                </a:solidFill>
                <a:latin typeface="Lato"/>
                <a:ea typeface="Lato"/>
                <a:cs typeface="Lato"/>
              </a:rPr>
              <a:t>worker</a:t>
            </a:r>
            <a:r>
              <a:rPr lang="en-US" sz="2500">
                <a:solidFill>
                  <a:srgbClr val="000000"/>
                </a:solidFill>
                <a:effectLst/>
                <a:latin typeface="Lato"/>
                <a:ea typeface="Lato"/>
                <a:cs typeface="Lato"/>
              </a:rPr>
              <a:t>.”</a:t>
            </a:r>
          </a:p>
          <a:p>
            <a:pPr marL="457200" marR="0" lvl="0" indent="0">
              <a:spcBef>
                <a:spcPts val="1800"/>
              </a:spcBef>
              <a:spcAft>
                <a:spcPts val="600"/>
              </a:spcAft>
              <a:buClr>
                <a:srgbClr val="00AEEF"/>
              </a:buClr>
              <a:buSzPts val="700"/>
              <a:buNone/>
            </a:pPr>
            <a:r>
              <a:rPr lang="en-US" sz="2500">
                <a:solidFill>
                  <a:srgbClr val="000000"/>
                </a:solidFill>
                <a:effectLst/>
                <a:latin typeface="Lato"/>
                <a:ea typeface="Lato"/>
                <a:cs typeface="Lato"/>
              </a:rPr>
              <a:t>A broadened and clarified list of income exclusions.</a:t>
            </a:r>
          </a:p>
          <a:p>
            <a:pPr marL="457200" marR="0" lvl="0" indent="0">
              <a:spcBef>
                <a:spcPts val="1800"/>
              </a:spcBef>
              <a:spcAft>
                <a:spcPts val="600"/>
              </a:spcAft>
              <a:buClr>
                <a:srgbClr val="00AEEF"/>
              </a:buClr>
              <a:buSzPts val="700"/>
              <a:buNone/>
            </a:pPr>
            <a:r>
              <a:rPr lang="en-US" sz="2500">
                <a:solidFill>
                  <a:srgbClr val="000000"/>
                </a:solidFill>
                <a:effectLst/>
                <a:latin typeface="Lato"/>
                <a:ea typeface="Lato"/>
                <a:cs typeface="Lato"/>
              </a:rPr>
              <a:t>Changes to asset income calculations, including an increased imputed assets threshold from $5,000 to $50,000.</a:t>
            </a:r>
          </a:p>
          <a:p>
            <a:pPr marL="342900" marR="0" lvl="0" indent="-342900">
              <a:spcBef>
                <a:spcPts val="0"/>
              </a:spcBef>
              <a:spcAft>
                <a:spcPts val="600"/>
              </a:spcAft>
              <a:buClr>
                <a:srgbClr val="00AEEF"/>
              </a:buClr>
              <a:buSzPts val="700"/>
              <a:buFont typeface="Cascadia Code SemiBold" panose="020B0609020000020004" pitchFamily="49" charset="0"/>
              <a:buChar char="●"/>
            </a:pPr>
            <a:endPar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Font typeface="Wingdings" panose="05000000000000000000" pitchFamily="2" charset="2"/>
              <a:buNone/>
            </a:pPr>
            <a:endParaRPr lang="en-US" sz="2400"/>
          </a:p>
        </p:txBody>
      </p:sp>
      <p:pic>
        <p:nvPicPr>
          <p:cNvPr id="7" name="Graphic 6">
            <a:extLst>
              <a:ext uri="{FF2B5EF4-FFF2-40B4-BE49-F238E27FC236}">
                <a16:creationId xmlns:a16="http://schemas.microsoft.com/office/drawing/2014/main" id="{09FA5CE0-6319-786D-A0C7-F0493D98A594}"/>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526959" y="1229044"/>
            <a:ext cx="274320" cy="274320"/>
          </a:xfrm>
          <a:prstGeom prst="rect">
            <a:avLst/>
          </a:prstGeom>
        </p:spPr>
      </p:pic>
      <p:pic>
        <p:nvPicPr>
          <p:cNvPr id="8" name="Graphic 7">
            <a:extLst>
              <a:ext uri="{FF2B5EF4-FFF2-40B4-BE49-F238E27FC236}">
                <a16:creationId xmlns:a16="http://schemas.microsoft.com/office/drawing/2014/main" id="{CECAAB9A-56EA-3B36-FCC4-16DD11C3D514}"/>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526959" y="1879350"/>
            <a:ext cx="274320" cy="274320"/>
          </a:xfrm>
          <a:prstGeom prst="rect">
            <a:avLst/>
          </a:prstGeom>
        </p:spPr>
      </p:pic>
      <p:pic>
        <p:nvPicPr>
          <p:cNvPr id="9" name="Graphic 8">
            <a:extLst>
              <a:ext uri="{FF2B5EF4-FFF2-40B4-BE49-F238E27FC236}">
                <a16:creationId xmlns:a16="http://schemas.microsoft.com/office/drawing/2014/main" id="{D0347F36-CFA1-D87E-83C3-EB3874A966DC}"/>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526959" y="2860997"/>
            <a:ext cx="274320" cy="274320"/>
          </a:xfrm>
          <a:prstGeom prst="rect">
            <a:avLst/>
          </a:prstGeom>
        </p:spPr>
      </p:pic>
      <p:pic>
        <p:nvPicPr>
          <p:cNvPr id="10" name="Graphic 9">
            <a:extLst>
              <a:ext uri="{FF2B5EF4-FFF2-40B4-BE49-F238E27FC236}">
                <a16:creationId xmlns:a16="http://schemas.microsoft.com/office/drawing/2014/main" id="{8A6E41EE-1773-F7DC-F668-A03605CE2DB4}"/>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539278" y="3519062"/>
            <a:ext cx="274320" cy="274320"/>
          </a:xfrm>
          <a:prstGeom prst="rect">
            <a:avLst/>
          </a:prstGeom>
        </p:spPr>
      </p:pic>
      <p:pic>
        <p:nvPicPr>
          <p:cNvPr id="11" name="Graphic 10">
            <a:extLst>
              <a:ext uri="{FF2B5EF4-FFF2-40B4-BE49-F238E27FC236}">
                <a16:creationId xmlns:a16="http://schemas.microsoft.com/office/drawing/2014/main" id="{3A61B920-E8B6-7870-297B-3026C158E7DA}"/>
              </a:ext>
            </a:extLst>
          </p:cNvPr>
          <p:cNvPicPr>
            <a:picLocks noChangeAspect="1"/>
          </p:cNvPicPr>
          <p:nvPr/>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5390" y="2998157"/>
            <a:ext cx="3285658" cy="3285658"/>
          </a:xfrm>
          <a:prstGeom prst="rect">
            <a:avLst/>
          </a:prstGeom>
          <a:effectLst>
            <a:outerShdw blurRad="50800" dist="38100" dir="2700000" algn="tl" rotWithShape="0">
              <a:schemeClr val="accent3">
                <a:lumMod val="75000"/>
                <a:alpha val="40000"/>
              </a:schemeClr>
            </a:outerShdw>
          </a:effectLst>
        </p:spPr>
      </p:pic>
      <p:sp>
        <p:nvSpPr>
          <p:cNvPr id="13" name="TextBox 12">
            <a:extLst>
              <a:ext uri="{FF2B5EF4-FFF2-40B4-BE49-F238E27FC236}">
                <a16:creationId xmlns:a16="http://schemas.microsoft.com/office/drawing/2014/main" id="{07C21653-B437-589B-23A0-17661336D500}"/>
              </a:ext>
            </a:extLst>
          </p:cNvPr>
          <p:cNvSpPr txBox="1"/>
          <p:nvPr/>
        </p:nvSpPr>
        <p:spPr>
          <a:xfrm>
            <a:off x="3801279" y="4773534"/>
            <a:ext cx="7284769" cy="369332"/>
          </a:xfrm>
          <a:prstGeom prst="rect">
            <a:avLst/>
          </a:prstGeom>
          <a:noFill/>
        </p:spPr>
        <p:txBody>
          <a:bodyPr wrap="square">
            <a:spAutoFit/>
          </a:bodyPr>
          <a:lstStyle/>
          <a:p>
            <a:pPr indent="0">
              <a:spcBef>
                <a:spcPts val="0"/>
              </a:spcBef>
              <a:buClr>
                <a:srgbClr val="00AEEF"/>
              </a:buClr>
              <a:buSzPts val="700"/>
              <a:buNone/>
            </a:pPr>
            <a:r>
              <a:rPr lang="en-US" sz="1800" kern="100">
                <a:effectLst/>
                <a:latin typeface="Lato" panose="020F0502020204030203" pitchFamily="34" charset="0"/>
                <a:ea typeface="Lato" panose="020F0502020204030203" pitchFamily="34" charset="0"/>
                <a:cs typeface="Lato" panose="020F0502020204030203" pitchFamily="34" charset="0"/>
              </a:rPr>
              <a:t>See the companion MFH training video HOTMA Net Family Assets. </a:t>
            </a:r>
            <a:endParaRPr lang="en-US" sz="180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816737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59391BD-BD9A-FAAD-FA20-3277E7C6B4E5}"/>
              </a:ext>
            </a:extLst>
          </p:cNvPr>
          <p:cNvSpPr>
            <a:spLocks noGrp="1"/>
          </p:cNvSpPr>
          <p:nvPr>
            <p:ph idx="1"/>
          </p:nvPr>
        </p:nvSpPr>
        <p:spPr>
          <a:xfrm>
            <a:off x="1558608" y="4059489"/>
            <a:ext cx="9074783" cy="2127440"/>
          </a:xfrm>
        </p:spPr>
        <p:txBody>
          <a:bodyPr/>
          <a:lstStyle/>
          <a:p>
            <a:pPr marL="0" marR="0" indent="0">
              <a:lnSpc>
                <a:spcPct val="107000"/>
              </a:lnSpc>
              <a:spcBef>
                <a:spcPts val="0"/>
              </a:spcBef>
              <a:spcAft>
                <a:spcPts val="0"/>
              </a:spcAft>
              <a:buNone/>
            </a:pPr>
            <a:r>
              <a:rPr lang="en-US" sz="1600" kern="100">
                <a:effectLst/>
                <a:ea typeface="Lato" panose="020F0502020204030203" pitchFamily="34" charset="0"/>
                <a:cs typeface="Lato" panose="020F0502020204030203" pitchFamily="34" charset="0"/>
              </a:rPr>
              <a:t>Section 5.609(a) of the HOTMA Final Rule provides an expanded definition of annual income:</a:t>
            </a:r>
          </a:p>
          <a:p>
            <a:pPr marL="0" marR="0" indent="0">
              <a:lnSpc>
                <a:spcPct val="107000"/>
              </a:lnSpc>
              <a:spcBef>
                <a:spcPts val="1200"/>
              </a:spcBef>
              <a:spcAft>
                <a:spcPts val="800"/>
              </a:spcAft>
              <a:buNone/>
            </a:pPr>
            <a:r>
              <a:rPr lang="en-US" sz="1600" i="1" kern="100">
                <a:effectLst/>
                <a:ea typeface="Lato" panose="020F0502020204030203" pitchFamily="34" charset="0"/>
                <a:cs typeface="Lato" panose="020F0502020204030203" pitchFamily="34" charset="0"/>
              </a:rPr>
              <a:t>Annual income includes, with respect to the family:</a:t>
            </a:r>
            <a:endParaRPr lang="en-US" sz="1600" kern="100">
              <a:effectLst/>
              <a:ea typeface="Lato" panose="020F0502020204030203" pitchFamily="34" charset="0"/>
              <a:cs typeface="Lato" panose="020F0502020204030203" pitchFamily="34" charset="0"/>
            </a:endParaRPr>
          </a:p>
          <a:p>
            <a:pPr marR="0" lvl="0" indent="-137160">
              <a:spcBef>
                <a:spcPts val="0"/>
              </a:spcBef>
              <a:spcAft>
                <a:spcPts val="400"/>
              </a:spcAft>
              <a:buClr>
                <a:schemeClr val="accent1">
                  <a:lumMod val="75000"/>
                </a:schemeClr>
              </a:buClr>
              <a:buSzPct val="100000"/>
            </a:pPr>
            <a:r>
              <a:rPr lang="en-US" sz="1600" i="1">
                <a:solidFill>
                  <a:srgbClr val="000000"/>
                </a:solidFill>
                <a:effectLst/>
                <a:ea typeface="Lato" panose="020F0502020204030203" pitchFamily="34" charset="0"/>
                <a:cs typeface="Lato" panose="020F0502020204030203" pitchFamily="34" charset="0"/>
              </a:rPr>
              <a:t>All amounts, not specifically excluded, received from all sources by each member of the family who is 18 years of age or older or is the head of household or spouse of the head of household</a:t>
            </a:r>
            <a:r>
              <a:rPr lang="en-US" sz="1600" i="1" baseline="30000">
                <a:solidFill>
                  <a:srgbClr val="000000"/>
                </a:solidFill>
                <a:effectLst/>
                <a:ea typeface="Lato" panose="020F0502020204030203" pitchFamily="34" charset="0"/>
                <a:cs typeface="Lato" panose="020F0502020204030203" pitchFamily="34" charset="0"/>
              </a:rPr>
              <a:t>1</a:t>
            </a:r>
            <a:r>
              <a:rPr lang="en-US" sz="1600" i="1">
                <a:solidFill>
                  <a:srgbClr val="000000"/>
                </a:solidFill>
                <a:effectLst/>
                <a:ea typeface="Lato" panose="020F0502020204030203" pitchFamily="34" charset="0"/>
                <a:cs typeface="Lato" panose="020F0502020204030203" pitchFamily="34" charset="0"/>
              </a:rPr>
              <a:t>, </a:t>
            </a:r>
            <a:endParaRPr lang="en-US" sz="1600">
              <a:solidFill>
                <a:srgbClr val="000000"/>
              </a:solidFill>
              <a:effectLst/>
              <a:ea typeface="Lato" panose="020F0502020204030203" pitchFamily="34" charset="0"/>
              <a:cs typeface="Lato" panose="020F0502020204030203" pitchFamily="34" charset="0"/>
            </a:endParaRPr>
          </a:p>
          <a:p>
            <a:pPr marR="0" lvl="0" indent="-137160">
              <a:spcAft>
                <a:spcPts val="0"/>
              </a:spcAft>
              <a:buClr>
                <a:schemeClr val="accent1">
                  <a:lumMod val="75000"/>
                </a:schemeClr>
              </a:buClr>
              <a:buSzPct val="100000"/>
            </a:pPr>
            <a:r>
              <a:rPr lang="en-US" sz="1600" i="1">
                <a:solidFill>
                  <a:srgbClr val="000000"/>
                </a:solidFill>
                <a:effectLst/>
                <a:ea typeface="Lato" panose="020F0502020204030203" pitchFamily="34" charset="0"/>
                <a:cs typeface="Lato" panose="020F0502020204030203" pitchFamily="34" charset="0"/>
              </a:rPr>
              <a:t>Unearned income by or on behalf of each dependent who is under 18 years of age, and</a:t>
            </a:r>
            <a:endParaRPr lang="en-US" sz="1600">
              <a:solidFill>
                <a:srgbClr val="000000"/>
              </a:solidFill>
              <a:effectLst/>
              <a:ea typeface="Lato" panose="020F0502020204030203" pitchFamily="34" charset="0"/>
              <a:cs typeface="Lato" panose="020F0502020204030203" pitchFamily="34" charset="0"/>
            </a:endParaRPr>
          </a:p>
          <a:p>
            <a:pPr marR="0" lvl="0" indent="-137160">
              <a:spcAft>
                <a:spcPts val="0"/>
              </a:spcAft>
              <a:buClr>
                <a:schemeClr val="accent1">
                  <a:lumMod val="75000"/>
                </a:schemeClr>
              </a:buClr>
              <a:buSzPct val="100000"/>
            </a:pPr>
            <a:r>
              <a:rPr lang="en-US" sz="1600" i="1">
                <a:solidFill>
                  <a:srgbClr val="000000"/>
                </a:solidFill>
                <a:effectLst/>
                <a:ea typeface="Lato" panose="020F0502020204030203" pitchFamily="34" charset="0"/>
                <a:cs typeface="Lato" panose="020F0502020204030203" pitchFamily="34" charset="0"/>
              </a:rPr>
              <a:t>Actual income, if available, or imputed income from assets when the net family assets exceed $50,000.</a:t>
            </a:r>
            <a:endParaRPr lang="en-US" sz="1600">
              <a:solidFill>
                <a:srgbClr val="000000"/>
              </a:solidFill>
              <a:effectLst/>
              <a:ea typeface="Lato" panose="020F0502020204030203" pitchFamily="34" charset="0"/>
              <a:cs typeface="Lato" panose="020F0502020204030203" pitchFamily="34" charset="0"/>
            </a:endParaRPr>
          </a:p>
          <a:p>
            <a:endParaRPr lang="en-US"/>
          </a:p>
        </p:txBody>
      </p:sp>
      <p:sp>
        <p:nvSpPr>
          <p:cNvPr id="3" name="Title 2">
            <a:extLst>
              <a:ext uri="{FF2B5EF4-FFF2-40B4-BE49-F238E27FC236}">
                <a16:creationId xmlns:a16="http://schemas.microsoft.com/office/drawing/2014/main" id="{C5524363-C118-9531-782A-0A4B8B8B09C9}"/>
              </a:ext>
            </a:extLst>
          </p:cNvPr>
          <p:cNvSpPr>
            <a:spLocks noGrp="1"/>
          </p:cNvSpPr>
          <p:nvPr>
            <p:ph type="title"/>
          </p:nvPr>
        </p:nvSpPr>
        <p:spPr/>
        <p:txBody>
          <a:bodyPr/>
          <a:lstStyle/>
          <a:p>
            <a:r>
              <a:rPr lang="en-US"/>
              <a:t>Expanded Definition of Income</a:t>
            </a:r>
          </a:p>
        </p:txBody>
      </p:sp>
      <p:sp>
        <p:nvSpPr>
          <p:cNvPr id="21" name="Rectangle 20">
            <a:extLst>
              <a:ext uri="{FF2B5EF4-FFF2-40B4-BE49-F238E27FC236}">
                <a16:creationId xmlns:a16="http://schemas.microsoft.com/office/drawing/2014/main" id="{E157A127-5C7E-ED20-AF11-6B2B3CC1ECAA}"/>
              </a:ext>
            </a:extLst>
          </p:cNvPr>
          <p:cNvSpPr/>
          <p:nvPr/>
        </p:nvSpPr>
        <p:spPr>
          <a:xfrm>
            <a:off x="0" y="1017194"/>
            <a:ext cx="12184776" cy="2740614"/>
          </a:xfrm>
          <a:prstGeom prst="rect">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8EF143D-6C5F-291A-5D5B-5F6087E9A355}"/>
              </a:ext>
            </a:extLst>
          </p:cNvPr>
          <p:cNvSpPr/>
          <p:nvPr/>
        </p:nvSpPr>
        <p:spPr>
          <a:xfrm>
            <a:off x="288343" y="1324886"/>
            <a:ext cx="2176270" cy="2115151"/>
          </a:xfrm>
          <a:prstGeom prst="ellipse">
            <a:avLst/>
          </a:prstGeom>
          <a:solidFill>
            <a:schemeClr val="tx2">
              <a:lumMod val="75000"/>
            </a:schemeClr>
          </a:solidFill>
          <a:ln>
            <a:noFill/>
          </a:ln>
          <a:effectLst>
            <a:outerShdw blurRad="38100" dist="38100" dir="8100000" algn="tr" rotWithShape="0">
              <a:schemeClr val="bg1">
                <a:lumMod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9" name="Graphic 8">
            <a:extLst>
              <a:ext uri="{FF2B5EF4-FFF2-40B4-BE49-F238E27FC236}">
                <a16:creationId xmlns:a16="http://schemas.microsoft.com/office/drawing/2014/main" id="{B9080D24-0962-C265-CCAF-46AF3FDC80A5}"/>
              </a:ext>
            </a:extLst>
          </p:cNvPr>
          <p:cNvPicPr>
            <a:picLocks noChangeAspect="1"/>
          </p:cNvPicPr>
          <p:nvPr/>
        </p:nvPicPr>
        <p:blipFill>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639004" y="2133141"/>
            <a:ext cx="498641" cy="498641"/>
          </a:xfrm>
          <a:prstGeom prst="rect">
            <a:avLst/>
          </a:prstGeom>
          <a:effectLst/>
        </p:spPr>
      </p:pic>
      <p:sp>
        <p:nvSpPr>
          <p:cNvPr id="12" name="Oval 11">
            <a:extLst>
              <a:ext uri="{FF2B5EF4-FFF2-40B4-BE49-F238E27FC236}">
                <a16:creationId xmlns:a16="http://schemas.microsoft.com/office/drawing/2014/main" id="{A1318634-A709-78AC-9472-C91EB0F41632}"/>
              </a:ext>
            </a:extLst>
          </p:cNvPr>
          <p:cNvSpPr/>
          <p:nvPr/>
        </p:nvSpPr>
        <p:spPr>
          <a:xfrm>
            <a:off x="3297756" y="1324886"/>
            <a:ext cx="2179545" cy="2115151"/>
          </a:xfrm>
          <a:prstGeom prst="ellipse">
            <a:avLst/>
          </a:prstGeom>
          <a:solidFill>
            <a:schemeClr val="tx2">
              <a:lumMod val="60000"/>
              <a:lumOff val="40000"/>
            </a:schemeClr>
          </a:solidFill>
          <a:ln>
            <a:noFill/>
          </a:ln>
          <a:effectLst>
            <a:outerShdw blurRad="38100" dist="38100" dir="8100000" algn="tr" rotWithShape="0">
              <a:schemeClr val="bg1">
                <a:lumMod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800"/>
              </a:spcBef>
            </a:pPr>
            <a:endParaRPr lang="en-US" sz="1400" b="1">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6" name="Oval 5">
            <a:extLst>
              <a:ext uri="{FF2B5EF4-FFF2-40B4-BE49-F238E27FC236}">
                <a16:creationId xmlns:a16="http://schemas.microsoft.com/office/drawing/2014/main" id="{27B41674-7144-BF3E-2BC4-4447760A0743}"/>
              </a:ext>
            </a:extLst>
          </p:cNvPr>
          <p:cNvSpPr/>
          <p:nvPr/>
        </p:nvSpPr>
        <p:spPr>
          <a:xfrm>
            <a:off x="9291297" y="1324886"/>
            <a:ext cx="2179544" cy="2115151"/>
          </a:xfrm>
          <a:prstGeom prst="ellipse">
            <a:avLst/>
          </a:prstGeom>
          <a:solidFill>
            <a:schemeClr val="tx2">
              <a:lumMod val="20000"/>
              <a:lumOff val="80000"/>
            </a:schemeClr>
          </a:solidFill>
          <a:ln>
            <a:noFill/>
          </a:ln>
          <a:effectLst>
            <a:outerShdw blurRad="38100" dist="38100" dir="8100000" algn="tr" rotWithShape="0">
              <a:schemeClr val="bg1">
                <a:lumMod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1800"/>
              </a:spcBef>
            </a:pPr>
            <a:endParaRPr lang="en-US" sz="1400" b="1">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5" name="Oval 4">
            <a:extLst>
              <a:ext uri="{FF2B5EF4-FFF2-40B4-BE49-F238E27FC236}">
                <a16:creationId xmlns:a16="http://schemas.microsoft.com/office/drawing/2014/main" id="{3931C3E1-DBE0-4EB0-A7C2-279162B2E5ED}"/>
              </a:ext>
            </a:extLst>
          </p:cNvPr>
          <p:cNvSpPr/>
          <p:nvPr/>
        </p:nvSpPr>
        <p:spPr>
          <a:xfrm>
            <a:off x="6296163" y="1324886"/>
            <a:ext cx="2176272" cy="2115151"/>
          </a:xfrm>
          <a:prstGeom prst="ellipse">
            <a:avLst/>
          </a:prstGeom>
          <a:solidFill>
            <a:schemeClr val="tx2">
              <a:lumMod val="40000"/>
              <a:lumOff val="60000"/>
            </a:schemeClr>
          </a:solidFill>
          <a:ln>
            <a:noFill/>
          </a:ln>
          <a:effectLst>
            <a:outerShdw blurRad="38100" dist="38100" dir="8100000" algn="tr" rotWithShape="0">
              <a:schemeClr val="bg1">
                <a:lumMod val="50000"/>
                <a:alpha val="5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Lato" panose="020F0502020204030203" pitchFamily="34" charset="0"/>
              <a:ea typeface="Lato" panose="020F0502020204030203" pitchFamily="34" charset="0"/>
              <a:cs typeface="Lato" panose="020F0502020204030203" pitchFamily="34" charset="0"/>
            </a:endParaRPr>
          </a:p>
        </p:txBody>
      </p:sp>
      <p:pic>
        <p:nvPicPr>
          <p:cNvPr id="8" name="Graphic 7" descr="Badge Follow with solid fill">
            <a:extLst>
              <a:ext uri="{FF2B5EF4-FFF2-40B4-BE49-F238E27FC236}">
                <a16:creationId xmlns:a16="http://schemas.microsoft.com/office/drawing/2014/main" id="{424BA0E4-1A42-FCE7-4084-D58F6C9F1E6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612412" y="2108141"/>
            <a:ext cx="548640" cy="548640"/>
          </a:xfrm>
          <a:prstGeom prst="rect">
            <a:avLst/>
          </a:prstGeom>
          <a:effectLst/>
        </p:spPr>
      </p:pic>
      <p:pic>
        <p:nvPicPr>
          <p:cNvPr id="20" name="Graphic 19" descr="Badge Follow with solid fill">
            <a:extLst>
              <a:ext uri="{FF2B5EF4-FFF2-40B4-BE49-F238E27FC236}">
                <a16:creationId xmlns:a16="http://schemas.microsoft.com/office/drawing/2014/main" id="{C490DDDF-9B24-C8AE-5444-748D4A6FFD9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07546" y="2108141"/>
            <a:ext cx="548640" cy="548640"/>
          </a:xfrm>
          <a:prstGeom prst="rect">
            <a:avLst/>
          </a:prstGeom>
          <a:effectLst/>
        </p:spPr>
      </p:pic>
      <p:sp>
        <p:nvSpPr>
          <p:cNvPr id="10" name="TextBox 9">
            <a:extLst>
              <a:ext uri="{FF2B5EF4-FFF2-40B4-BE49-F238E27FC236}">
                <a16:creationId xmlns:a16="http://schemas.microsoft.com/office/drawing/2014/main" id="{81E160D8-9A18-8BB4-9409-DE0FA9204077}"/>
              </a:ext>
            </a:extLst>
          </p:cNvPr>
          <p:cNvSpPr txBox="1"/>
          <p:nvPr/>
        </p:nvSpPr>
        <p:spPr>
          <a:xfrm>
            <a:off x="288343" y="6504700"/>
            <a:ext cx="9748286" cy="276999"/>
          </a:xfrm>
          <a:prstGeom prst="rect">
            <a:avLst/>
          </a:prstGeom>
          <a:noFill/>
        </p:spPr>
        <p:txBody>
          <a:bodyPr wrap="square">
            <a:spAutoFit/>
          </a:bodyPr>
          <a:lstStyle/>
          <a:p>
            <a:pPr marL="0" marR="0">
              <a:spcBef>
                <a:spcPts val="0"/>
              </a:spcBef>
              <a:spcAft>
                <a:spcPts val="0"/>
              </a:spcAft>
            </a:pPr>
            <a:r>
              <a:rPr lang="en-US" sz="1200" kern="100" baseline="30000">
                <a:effectLst/>
                <a:latin typeface="Lato" panose="020F0502020204030203" pitchFamily="34" charset="77"/>
                <a:ea typeface="Aptos" panose="020B0004020202020204" pitchFamily="34" charset="0"/>
                <a:cs typeface="Arial" panose="020B0604020202020204" pitchFamily="34" charset="0"/>
              </a:rPr>
              <a:t>1 </a:t>
            </a:r>
            <a:r>
              <a:rPr lang="en-US" sz="1200" kern="100">
                <a:effectLst/>
                <a:latin typeface="Lato" panose="020F0502020204030203" pitchFamily="34" charset="77"/>
                <a:ea typeface="Aptos" panose="020B0004020202020204" pitchFamily="34" charset="0"/>
                <a:cs typeface="Arial" panose="020B0604020202020204" pitchFamily="34" charset="0"/>
              </a:rPr>
              <a:t>Earned income of dependent full-time students in excess of the amount of the deduction for a dependent is excluded from annual income.</a:t>
            </a:r>
          </a:p>
        </p:txBody>
      </p:sp>
      <p:sp>
        <p:nvSpPr>
          <p:cNvPr id="13" name="TextBox 12">
            <a:extLst>
              <a:ext uri="{FF2B5EF4-FFF2-40B4-BE49-F238E27FC236}">
                <a16:creationId xmlns:a16="http://schemas.microsoft.com/office/drawing/2014/main" id="{EC226FA2-28F0-0AE8-4F46-EA6D0E285672}"/>
              </a:ext>
            </a:extLst>
          </p:cNvPr>
          <p:cNvSpPr txBox="1"/>
          <p:nvPr/>
        </p:nvSpPr>
        <p:spPr>
          <a:xfrm>
            <a:off x="565492" y="1966962"/>
            <a:ext cx="1621971" cy="830997"/>
          </a:xfrm>
          <a:prstGeom prst="rect">
            <a:avLst/>
          </a:prstGeom>
          <a:noFill/>
        </p:spPr>
        <p:txBody>
          <a:bodyPr wrap="square" rtlCol="0">
            <a:spAutoFit/>
          </a:bodyPr>
          <a:lstStyle/>
          <a:p>
            <a:pPr algn="ctr"/>
            <a:r>
              <a:rPr lang="en-US" sz="2400" b="1">
                <a:solidFill>
                  <a:schemeClr val="bg1"/>
                </a:solidFill>
                <a:latin typeface="Lato" panose="020F0502020204030203" pitchFamily="34" charset="77"/>
              </a:rPr>
              <a:t>Annual Income</a:t>
            </a:r>
          </a:p>
        </p:txBody>
      </p:sp>
      <p:sp>
        <p:nvSpPr>
          <p:cNvPr id="15" name="TextBox 14">
            <a:extLst>
              <a:ext uri="{FF2B5EF4-FFF2-40B4-BE49-F238E27FC236}">
                <a16:creationId xmlns:a16="http://schemas.microsoft.com/office/drawing/2014/main" id="{5F8AD57D-FA83-910D-09E4-8BF7325E3B31}"/>
              </a:ext>
            </a:extLst>
          </p:cNvPr>
          <p:cNvSpPr txBox="1"/>
          <p:nvPr/>
        </p:nvSpPr>
        <p:spPr>
          <a:xfrm>
            <a:off x="3576542" y="1966961"/>
            <a:ext cx="1621971" cy="830997"/>
          </a:xfrm>
          <a:prstGeom prst="rect">
            <a:avLst/>
          </a:prstGeom>
          <a:noFill/>
        </p:spPr>
        <p:txBody>
          <a:bodyPr wrap="square" rtlCol="0">
            <a:spAutoFit/>
          </a:bodyPr>
          <a:lstStyle/>
          <a:p>
            <a:pPr algn="ctr"/>
            <a:r>
              <a:rPr lang="en-US" sz="2400" b="1">
                <a:latin typeface="Lato" panose="020F0502020204030203" pitchFamily="34" charset="77"/>
              </a:rPr>
              <a:t>Earned Income</a:t>
            </a:r>
          </a:p>
        </p:txBody>
      </p:sp>
      <p:sp>
        <p:nvSpPr>
          <p:cNvPr id="22" name="TextBox 21">
            <a:extLst>
              <a:ext uri="{FF2B5EF4-FFF2-40B4-BE49-F238E27FC236}">
                <a16:creationId xmlns:a16="http://schemas.microsoft.com/office/drawing/2014/main" id="{277B15FD-1528-945F-4CDB-1826E0FC09F1}"/>
              </a:ext>
            </a:extLst>
          </p:cNvPr>
          <p:cNvSpPr txBox="1"/>
          <p:nvPr/>
        </p:nvSpPr>
        <p:spPr>
          <a:xfrm>
            <a:off x="6426355" y="1966961"/>
            <a:ext cx="1915887" cy="830997"/>
          </a:xfrm>
          <a:prstGeom prst="rect">
            <a:avLst/>
          </a:prstGeom>
          <a:noFill/>
        </p:spPr>
        <p:txBody>
          <a:bodyPr wrap="square" rtlCol="0">
            <a:spAutoFit/>
          </a:bodyPr>
          <a:lstStyle/>
          <a:p>
            <a:pPr algn="ctr"/>
            <a:r>
              <a:rPr lang="en-US" sz="2400" b="1">
                <a:latin typeface="Lato" panose="020F0502020204030203" pitchFamily="34" charset="77"/>
              </a:rPr>
              <a:t>Unearned Income</a:t>
            </a:r>
          </a:p>
        </p:txBody>
      </p:sp>
      <p:sp>
        <p:nvSpPr>
          <p:cNvPr id="23" name="TextBox 22">
            <a:extLst>
              <a:ext uri="{FF2B5EF4-FFF2-40B4-BE49-F238E27FC236}">
                <a16:creationId xmlns:a16="http://schemas.microsoft.com/office/drawing/2014/main" id="{2815552F-E3DA-AF1A-2E43-B28B019F5BBF}"/>
              </a:ext>
            </a:extLst>
          </p:cNvPr>
          <p:cNvSpPr txBox="1"/>
          <p:nvPr/>
        </p:nvSpPr>
        <p:spPr>
          <a:xfrm>
            <a:off x="9346925" y="1966960"/>
            <a:ext cx="2068288" cy="830997"/>
          </a:xfrm>
          <a:prstGeom prst="rect">
            <a:avLst/>
          </a:prstGeom>
          <a:noFill/>
        </p:spPr>
        <p:txBody>
          <a:bodyPr wrap="square" rtlCol="0">
            <a:spAutoFit/>
          </a:bodyPr>
          <a:lstStyle/>
          <a:p>
            <a:pPr algn="ctr"/>
            <a:r>
              <a:rPr lang="en-US" sz="2400" b="1">
                <a:latin typeface="Lato" panose="020F0502020204030203" pitchFamily="34" charset="77"/>
              </a:rPr>
              <a:t>Income from Assets</a:t>
            </a:r>
          </a:p>
        </p:txBody>
      </p:sp>
      <p:cxnSp>
        <p:nvCxnSpPr>
          <p:cNvPr id="25" name="Straight Connector 24">
            <a:extLst>
              <a:ext uri="{FF2B5EF4-FFF2-40B4-BE49-F238E27FC236}">
                <a16:creationId xmlns:a16="http://schemas.microsoft.com/office/drawing/2014/main" id="{4DA5157C-C368-CC2C-0636-FA9607AE0432}"/>
              </a:ext>
            </a:extLst>
          </p:cNvPr>
          <p:cNvCxnSpPr/>
          <p:nvPr/>
        </p:nvCxnSpPr>
        <p:spPr>
          <a:xfrm>
            <a:off x="336452" y="6504700"/>
            <a:ext cx="10551919" cy="0"/>
          </a:xfrm>
          <a:prstGeom prst="line">
            <a:avLst/>
          </a:prstGeom>
          <a:ln>
            <a:solidFill>
              <a:schemeClr val="bg1">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088846"/>
      </p:ext>
    </p:extLst>
  </p:cSld>
  <p:clrMapOvr>
    <a:masterClrMapping/>
  </p:clrMapOvr>
</p:sld>
</file>

<file path=ppt/theme/theme1.xml><?xml version="1.0" encoding="utf-8"?>
<a:theme xmlns:a="http://schemas.openxmlformats.org/drawingml/2006/main" name="Office Theme">
  <a:themeElements>
    <a:clrScheme name="HOTMA template bright 2">
      <a:dk1>
        <a:srgbClr val="1B2326"/>
      </a:dk1>
      <a:lt1>
        <a:srgbClr val="F2F2F2"/>
      </a:lt1>
      <a:dk2>
        <a:srgbClr val="125582"/>
      </a:dk2>
      <a:lt2>
        <a:srgbClr val="CFCD1D"/>
      </a:lt2>
      <a:accent1>
        <a:srgbClr val="3191CF"/>
      </a:accent1>
      <a:accent2>
        <a:srgbClr val="CF4746"/>
      </a:accent2>
      <a:accent3>
        <a:srgbClr val="33A785"/>
      </a:accent3>
      <a:accent4>
        <a:srgbClr val="FF00FF"/>
      </a:accent4>
      <a:accent5>
        <a:srgbClr val="FF0000"/>
      </a:accent5>
      <a:accent6>
        <a:srgbClr val="17C20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11082A9F1B5F64FB738623D8E3DCC81" ma:contentTypeVersion="8" ma:contentTypeDescription="Create a new document." ma:contentTypeScope="" ma:versionID="fa0ebb79c0107d527403b3856c15e5a9">
  <xsd:schema xmlns:xsd="http://www.w3.org/2001/XMLSchema" xmlns:xs="http://www.w3.org/2001/XMLSchema" xmlns:p="http://schemas.microsoft.com/office/2006/metadata/properties" xmlns:ns2="fbf3f732-1a97-483a-be9a-e4f04644d584" targetNamespace="http://schemas.microsoft.com/office/2006/metadata/properties" ma:root="true" ma:fieldsID="1a33988b153a3381bb8298376738280d" ns2:_="">
    <xsd:import namespace="fbf3f732-1a97-483a-be9a-e4f04644d58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bf3f732-1a97-483a-be9a-e4f04644d5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fbf3f732-1a97-483a-be9a-e4f04644d584" xsi:nil="true"/>
  </documentManagement>
</p:properties>
</file>

<file path=customXml/itemProps1.xml><?xml version="1.0" encoding="utf-8"?>
<ds:datastoreItem xmlns:ds="http://schemas.openxmlformats.org/officeDocument/2006/customXml" ds:itemID="{979D1927-E0B1-4B6B-A6BF-2D9AF40BE7F1}">
  <ds:schemaRefs>
    <ds:schemaRef ds:uri="http://schemas.microsoft.com/sharepoint/v3/contenttype/forms"/>
  </ds:schemaRefs>
</ds:datastoreItem>
</file>

<file path=customXml/itemProps2.xml><?xml version="1.0" encoding="utf-8"?>
<ds:datastoreItem xmlns:ds="http://schemas.openxmlformats.org/officeDocument/2006/customXml" ds:itemID="{9201244B-93B6-43B7-A212-64C3D90A0636}"/>
</file>

<file path=customXml/itemProps3.xml><?xml version="1.0" encoding="utf-8"?>
<ds:datastoreItem xmlns:ds="http://schemas.openxmlformats.org/officeDocument/2006/customXml" ds:itemID="{84EDD1E1-A679-4385-8A20-316E87F56711}">
  <ds:schemaRefs>
    <ds:schemaRef ds:uri="b5590037-2679-4f02-b608-2da6905a2729"/>
    <ds:schemaRef ds:uri="b9e20292-dd07-46e6-902d-a173c7891c2e"/>
    <ds:schemaRef ds:uri="e5948d07-3295-40b9-aaa1-f7b0a7a90be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37</Slides>
  <Notes>6</Notes>
  <HiddenSlides>0</HiddenSlide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Determining Income </vt:lpstr>
      <vt:lpstr>PowerPoint Presentation</vt:lpstr>
      <vt:lpstr>Agenda</vt:lpstr>
      <vt:lpstr>Training Objectives </vt:lpstr>
      <vt:lpstr>HOTMA Background</vt:lpstr>
      <vt:lpstr>Program Applicability</vt:lpstr>
      <vt:lpstr>Notice H 2023-10 Compliance Dates</vt:lpstr>
      <vt:lpstr>Key Changes in Income Determination</vt:lpstr>
      <vt:lpstr>Expanded Definition of Income</vt:lpstr>
      <vt:lpstr>Income Inclusions</vt:lpstr>
      <vt:lpstr>What’s Included: Earned Income</vt:lpstr>
      <vt:lpstr>What’s Included: Garnished, Levied &amp; Withheld Wages</vt:lpstr>
      <vt:lpstr>What’s Included: Unearned Income</vt:lpstr>
      <vt:lpstr>What’s Included: Income from Assets</vt:lpstr>
      <vt:lpstr>Self-Employment Income</vt:lpstr>
      <vt:lpstr>New Definitions</vt:lpstr>
      <vt:lpstr>Knowledge Check 1</vt:lpstr>
      <vt:lpstr>Knowledge Check 1 – Answer</vt:lpstr>
      <vt:lpstr>Income Exclusions</vt:lpstr>
      <vt:lpstr>Income Exclusions Summary</vt:lpstr>
      <vt:lpstr>Income Exclusions</vt:lpstr>
      <vt:lpstr>Income Exclusions: Lump-Sum and Trust Distributions</vt:lpstr>
      <vt:lpstr>Income Exclusions Continued</vt:lpstr>
      <vt:lpstr>Income Exclusions Continued</vt:lpstr>
      <vt:lpstr>Income Exclusions: Student Earned Income</vt:lpstr>
      <vt:lpstr>Income Exclusions Continued</vt:lpstr>
      <vt:lpstr>Income Exclusions Continued</vt:lpstr>
      <vt:lpstr>Income Exclusions Continued</vt:lpstr>
      <vt:lpstr>Income Exclusions: Student Financial Assistance</vt:lpstr>
      <vt:lpstr>Income Exclusions: Student Financial Assistance</vt:lpstr>
      <vt:lpstr>Income Exclusions Continued</vt:lpstr>
      <vt:lpstr>Income Exclusions: Retirement Plans</vt:lpstr>
      <vt:lpstr>Exclusions</vt:lpstr>
      <vt:lpstr>Knowledge Check 2</vt:lpstr>
      <vt:lpstr>Knowledge Check 2 Answer</vt:lpstr>
      <vt:lpstr>Resources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Gillam</dc:creator>
  <cp:revision>3</cp:revision>
  <cp:lastPrinted>2024-03-15T00:46:19Z</cp:lastPrinted>
  <dcterms:created xsi:type="dcterms:W3CDTF">2023-07-03T14:12:03Z</dcterms:created>
  <dcterms:modified xsi:type="dcterms:W3CDTF">2024-05-01T19:31:06Z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0x010100E11082A9F1B5F64FB738623D8E3DCC81</vt:lpwstr>
  </property>
  <property fmtid="{D5CDD505-2E9C-101B-9397-08002B2CF9AE}" pid="3" name="MediaServiceImageTags">
    <vt:lpwstr/>
  </property>
  <property fmtid="{D5CDD505-2E9C-101B-9397-08002B2CF9AE}" pid="4" name="Order">
    <vt:lpwstr>21400.0000000000</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