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4"/>
  </p:sldMasterIdLst>
  <p:notesMasterIdLst>
    <p:notesMasterId r:id="rId11"/>
  </p:notesMasterIdLst>
  <p:handoutMasterIdLst>
    <p:handoutMasterId r:id="rId12"/>
  </p:handoutMasterIdLst>
  <p:sldIdLst>
    <p:sldId id="259" r:id="rId5"/>
    <p:sldId id="699" r:id="rId6"/>
    <p:sldId id="258" r:id="rId7"/>
    <p:sldId id="260" r:id="rId8"/>
    <p:sldId id="700" r:id="rId9"/>
    <p:sldId id="70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C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owers, Yolanda R" userId="8c665ccc-bf6c-4b66-bf49-4c9d5e8366da" providerId="ADAL" clId="{6E52B38E-39DB-4739-9870-982933DE9106}"/>
    <pc:docChg chg="modSld">
      <pc:chgData name="Stowers, Yolanda R" userId="8c665ccc-bf6c-4b66-bf49-4c9d5e8366da" providerId="ADAL" clId="{6E52B38E-39DB-4739-9870-982933DE9106}" dt="2022-10-13T16:49:11.722" v="33" actId="20577"/>
      <pc:docMkLst>
        <pc:docMk/>
      </pc:docMkLst>
      <pc:sldChg chg="addSp delSp modSp mod">
        <pc:chgData name="Stowers, Yolanda R" userId="8c665ccc-bf6c-4b66-bf49-4c9d5e8366da" providerId="ADAL" clId="{6E52B38E-39DB-4739-9870-982933DE9106}" dt="2022-10-13T16:48:15.278" v="25" actId="1076"/>
        <pc:sldMkLst>
          <pc:docMk/>
          <pc:sldMk cId="2674124707" sldId="257"/>
        </pc:sldMkLst>
        <pc:spChg chg="mod">
          <ac:chgData name="Stowers, Yolanda R" userId="8c665ccc-bf6c-4b66-bf49-4c9d5e8366da" providerId="ADAL" clId="{6E52B38E-39DB-4739-9870-982933DE9106}" dt="2022-10-13T12:56:31.768" v="13" actId="20577"/>
          <ac:spMkLst>
            <pc:docMk/>
            <pc:sldMk cId="2674124707" sldId="257"/>
            <ac:spMk id="2" creationId="{2C115A4A-E83A-4F10-89AB-4751DB2DDFCE}"/>
          </ac:spMkLst>
        </pc:spChg>
        <pc:spChg chg="add del mod">
          <ac:chgData name="Stowers, Yolanda R" userId="8c665ccc-bf6c-4b66-bf49-4c9d5e8366da" providerId="ADAL" clId="{6E52B38E-39DB-4739-9870-982933DE9106}" dt="2022-10-13T13:10:50.537" v="22"/>
          <ac:spMkLst>
            <pc:docMk/>
            <pc:sldMk cId="2674124707" sldId="257"/>
            <ac:spMk id="4" creationId="{DCB398EC-DB25-D68E-6775-CD88E2CF17F8}"/>
          </ac:spMkLst>
        </pc:spChg>
        <pc:spChg chg="add del mod">
          <ac:chgData name="Stowers, Yolanda R" userId="8c665ccc-bf6c-4b66-bf49-4c9d5e8366da" providerId="ADAL" clId="{6E52B38E-39DB-4739-9870-982933DE9106}" dt="2022-10-13T13:10:50.537" v="24"/>
          <ac:spMkLst>
            <pc:docMk/>
            <pc:sldMk cId="2674124707" sldId="257"/>
            <ac:spMk id="5" creationId="{9BD4EF84-2BB8-F3EA-1FB4-1691AD7D6B21}"/>
          </ac:spMkLst>
        </pc:spChg>
        <pc:picChg chg="mod">
          <ac:chgData name="Stowers, Yolanda R" userId="8c665ccc-bf6c-4b66-bf49-4c9d5e8366da" providerId="ADAL" clId="{6E52B38E-39DB-4739-9870-982933DE9106}" dt="2022-10-13T16:48:15.278" v="25" actId="1076"/>
          <ac:picMkLst>
            <pc:docMk/>
            <pc:sldMk cId="2674124707" sldId="257"/>
            <ac:picMk id="19" creationId="{3D8F3B2D-0EA9-4735-B434-E7BAC8CAF3EE}"/>
          </ac:picMkLst>
        </pc:picChg>
      </pc:sldChg>
      <pc:sldChg chg="modSp mod">
        <pc:chgData name="Stowers, Yolanda R" userId="8c665ccc-bf6c-4b66-bf49-4c9d5e8366da" providerId="ADAL" clId="{6E52B38E-39DB-4739-9870-982933DE9106}" dt="2022-10-13T16:49:11.722" v="33" actId="20577"/>
        <pc:sldMkLst>
          <pc:docMk/>
          <pc:sldMk cId="1093531031" sldId="258"/>
        </pc:sldMkLst>
        <pc:graphicFrameChg chg="modGraphic">
          <ac:chgData name="Stowers, Yolanda R" userId="8c665ccc-bf6c-4b66-bf49-4c9d5e8366da" providerId="ADAL" clId="{6E52B38E-39DB-4739-9870-982933DE9106}" dt="2022-10-13T16:49:11.722" v="33" actId="20577"/>
          <ac:graphicFrameMkLst>
            <pc:docMk/>
            <pc:sldMk cId="1093531031" sldId="258"/>
            <ac:graphicFrameMk id="17" creationId="{271D8CF6-4A23-42A0-9599-5BEA59831943}"/>
          </ac:graphicFrameMkLst>
        </pc:graphicFrameChg>
      </pc:sldChg>
      <pc:sldChg chg="modSp mod">
        <pc:chgData name="Stowers, Yolanda R" userId="8c665ccc-bf6c-4b66-bf49-4c9d5e8366da" providerId="ADAL" clId="{6E52B38E-39DB-4739-9870-982933DE9106}" dt="2022-10-13T12:49:38.339" v="9" actId="20577"/>
        <pc:sldMkLst>
          <pc:docMk/>
          <pc:sldMk cId="144881410" sldId="259"/>
        </pc:sldMkLst>
        <pc:spChg chg="mod">
          <ac:chgData name="Stowers, Yolanda R" userId="8c665ccc-bf6c-4b66-bf49-4c9d5e8366da" providerId="ADAL" clId="{6E52B38E-39DB-4739-9870-982933DE9106}" dt="2022-10-13T12:48:19.325" v="7" actId="20577"/>
          <ac:spMkLst>
            <pc:docMk/>
            <pc:sldMk cId="144881410" sldId="259"/>
            <ac:spMk id="2" creationId="{A4C34523-2C4E-4D7F-8EA9-C776E4137E5D}"/>
          </ac:spMkLst>
        </pc:spChg>
        <pc:spChg chg="mod">
          <ac:chgData name="Stowers, Yolanda R" userId="8c665ccc-bf6c-4b66-bf49-4c9d5e8366da" providerId="ADAL" clId="{6E52B38E-39DB-4739-9870-982933DE9106}" dt="2022-10-13T12:49:38.339" v="9" actId="20577"/>
          <ac:spMkLst>
            <pc:docMk/>
            <pc:sldMk cId="144881410" sldId="259"/>
            <ac:spMk id="4" creationId="{964EDDA0-15AB-439F-8CBD-029FCE2E0BE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C640689-92B4-4E43-8095-67A75948ABA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9BBB1A9-349D-4D83-99C7-CCBEF40DB7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643227-C486-4E50-9EEC-D1AA3AA2B5B8}" type="datetimeFigureOut">
              <a:rPr lang="en-US" smtClean="0"/>
              <a:t>12/13/2024</a:t>
            </a:fld>
            <a:endParaRPr lang="en-US"/>
          </a:p>
        </p:txBody>
      </p:sp>
      <p:sp>
        <p:nvSpPr>
          <p:cNvPr id="4" name="Footer Placeholder 3">
            <a:extLst>
              <a:ext uri="{FF2B5EF4-FFF2-40B4-BE49-F238E27FC236}">
                <a16:creationId xmlns:a16="http://schemas.microsoft.com/office/drawing/2014/main" id="{ED442458-A229-4412-BDB8-367D33BBDC5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1 Test</a:t>
            </a:r>
          </a:p>
        </p:txBody>
      </p:sp>
      <p:sp>
        <p:nvSpPr>
          <p:cNvPr id="5" name="Slide Number Placeholder 4">
            <a:extLst>
              <a:ext uri="{FF2B5EF4-FFF2-40B4-BE49-F238E27FC236}">
                <a16:creationId xmlns:a16="http://schemas.microsoft.com/office/drawing/2014/main" id="{B19EA190-C363-4ED0-BA0C-530CBEAAD6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0D1A2D-BE79-48DF-83EE-9A8B2D69AD8D}" type="slidenum">
              <a:rPr lang="en-US" smtClean="0"/>
              <a:t>‹#›</a:t>
            </a:fld>
            <a:endParaRPr lang="en-US"/>
          </a:p>
        </p:txBody>
      </p:sp>
    </p:spTree>
    <p:extLst>
      <p:ext uri="{BB962C8B-B14F-4D97-AF65-F5344CB8AC3E}">
        <p14:creationId xmlns:p14="http://schemas.microsoft.com/office/powerpoint/2010/main" val="4791912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AE90F-7BB0-4013-8AED-A94F70237CEB}" type="datetimeFigureOut">
              <a:rPr lang="en-US" smtClean="0"/>
              <a:t>12/13/2024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1 Test</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8C32D9-35AE-4D4E-A542-F951186FBCCE}" type="slidenum">
              <a:rPr lang="en-US" smtClean="0"/>
              <a:t>‹#›</a:t>
            </a:fld>
            <a:endParaRPr lang="en-US"/>
          </a:p>
        </p:txBody>
      </p:sp>
    </p:spTree>
    <p:extLst>
      <p:ext uri="{BB962C8B-B14F-4D97-AF65-F5344CB8AC3E}">
        <p14:creationId xmlns:p14="http://schemas.microsoft.com/office/powerpoint/2010/main" val="16009620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628671-9C82-428D-9B41-A391A335E693}" type="datetime1">
              <a:rPr lang="en-US" smtClean="0"/>
              <a:t>12/13/2024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004C5-9DB6-4068-B6EC-E2ACDDEA75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3707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01A68D-96B0-4549-B895-EE12122F8E7C}" type="datetime1">
              <a:rPr lang="en-US" smtClean="0"/>
              <a:t>12/13/2024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3854919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A5AA8-F645-41A2-864D-551AA1A9E995}" type="datetime1">
              <a:rPr lang="en-US" smtClean="0"/>
              <a:t>12/13/2024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899097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5BDD9F-241C-4E37-BB1F-D705BD0B333D}" type="datetime1">
              <a:rPr lang="en-US" smtClean="0"/>
              <a:t>12/13/2024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133094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8D051E-FC3D-401D-AFD4-BB857892765A}" type="datetime1">
              <a:rPr lang="en-US" smtClean="0"/>
              <a:t>12/13/2024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004C5-9DB6-4068-B6EC-E2ACDDEA75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394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F0FDAD-9B8A-4036-918A-591189AFAEDD}" type="datetime1">
              <a:rPr lang="en-US" smtClean="0"/>
              <a:t>12/13/2024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332690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79A8F2-EB73-4149-B9B6-5CE974C75EEC}" type="datetime1">
              <a:rPr lang="en-US" smtClean="0"/>
              <a:t>12/13/2024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1206177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8CEC2B-67A6-435B-AE3C-5999D96DB164}" type="datetime1">
              <a:rPr lang="en-US" smtClean="0"/>
              <a:t>12/13/2024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1941471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3AB3FC2-865A-415D-B5DF-88C5318540DA}" type="datetime1">
              <a:rPr lang="en-US" smtClean="0"/>
              <a:t>12/13/2024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1026597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0938A17-FB15-4CEF-B86D-D5EEEC269C11}" type="datetime1">
              <a:rPr lang="en-US" smtClean="0"/>
              <a:t>12/13/2024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A1004C5-9DB6-4068-B6EC-E2ACDDEA75C9}" type="slidenum">
              <a:rPr lang="en-US" smtClean="0"/>
              <a:t>‹#›</a:t>
            </a:fld>
            <a:endParaRPr lang="en-US"/>
          </a:p>
        </p:txBody>
      </p:sp>
    </p:spTree>
    <p:extLst>
      <p:ext uri="{BB962C8B-B14F-4D97-AF65-F5344CB8AC3E}">
        <p14:creationId xmlns:p14="http://schemas.microsoft.com/office/powerpoint/2010/main" val="2751829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F8EDA3-0914-4325-A1B9-1D634B53017D}" type="datetime1">
              <a:rPr lang="en-US" smtClean="0"/>
              <a:t>12/13/2024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004C5-9DB6-4068-B6EC-E2ACDDEA75C9}" type="slidenum">
              <a:rPr lang="en-US" smtClean="0"/>
              <a:t>‹#›</a:t>
            </a:fld>
            <a:endParaRPr lang="en-US"/>
          </a:p>
        </p:txBody>
      </p:sp>
    </p:spTree>
    <p:extLst>
      <p:ext uri="{BB962C8B-B14F-4D97-AF65-F5344CB8AC3E}">
        <p14:creationId xmlns:p14="http://schemas.microsoft.com/office/powerpoint/2010/main" val="1148053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01CA424-B91E-4AB9-8522-E2492E5682BE}" type="datetime1">
              <a:rPr lang="en-US" smtClean="0"/>
              <a:t>12/13/2024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A1004C5-9DB6-4068-B6EC-E2ACDDEA75C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4311718"/>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34523-2C4E-4D7F-8EA9-C776E4137E5D}"/>
              </a:ext>
            </a:extLst>
          </p:cNvPr>
          <p:cNvSpPr>
            <a:spLocks noGrp="1"/>
          </p:cNvSpPr>
          <p:nvPr>
            <p:ph type="ctrTitle"/>
          </p:nvPr>
        </p:nvSpPr>
        <p:spPr>
          <a:xfrm>
            <a:off x="1097280" y="758952"/>
            <a:ext cx="10058400" cy="2843086"/>
          </a:xfrm>
        </p:spPr>
        <p:txBody>
          <a:bodyPr>
            <a:normAutofit fontScale="90000"/>
          </a:bodyPr>
          <a:lstStyle/>
          <a:p>
            <a:r>
              <a:rPr lang="en-US" dirty="0"/>
              <a:t>FHA Multifamily Production</a:t>
            </a:r>
            <a:br>
              <a:rPr lang="en-US" dirty="0"/>
            </a:br>
            <a:r>
              <a:rPr lang="en-US" dirty="0"/>
              <a:t>Fiscal Year 2024 Summary </a:t>
            </a:r>
          </a:p>
        </p:txBody>
      </p:sp>
      <p:sp>
        <p:nvSpPr>
          <p:cNvPr id="4" name="Subtitle 3">
            <a:extLst>
              <a:ext uri="{FF2B5EF4-FFF2-40B4-BE49-F238E27FC236}">
                <a16:creationId xmlns:a16="http://schemas.microsoft.com/office/drawing/2014/main" id="{964EDDA0-15AB-439F-8CBD-029FCE2E0BE0}"/>
              </a:ext>
            </a:extLst>
          </p:cNvPr>
          <p:cNvSpPr txBox="1">
            <a:spLocks noGrp="1"/>
          </p:cNvSpPr>
          <p:nvPr>
            <p:ph type="subTitle" idx="1"/>
          </p:nvPr>
        </p:nvSpPr>
        <p:spPr>
          <a:xfrm>
            <a:off x="1524000" y="3602038"/>
            <a:ext cx="9144000" cy="715068"/>
          </a:xfrm>
          <a:prstGeom prst="rect">
            <a:avLst/>
          </a:prstGeom>
          <a:noFill/>
        </p:spPr>
        <p:txBody>
          <a:bodyPr wrap="square" rtlCol="0">
            <a:spAutoFit/>
          </a:bodyPr>
          <a:lstStyle/>
          <a:p>
            <a:r>
              <a:rPr lang="en-US" sz="1600" dirty="0"/>
              <a:t>Source: DAP</a:t>
            </a:r>
          </a:p>
          <a:p>
            <a:r>
              <a:rPr lang="en-US" sz="1600" dirty="0"/>
              <a:t>Date of data run: 10/09/2024</a:t>
            </a:r>
          </a:p>
        </p:txBody>
      </p:sp>
      <p:sp>
        <p:nvSpPr>
          <p:cNvPr id="3" name="Slide Number Placeholder 2">
            <a:extLst>
              <a:ext uri="{FF2B5EF4-FFF2-40B4-BE49-F238E27FC236}">
                <a16:creationId xmlns:a16="http://schemas.microsoft.com/office/drawing/2014/main" id="{3F0FEE10-BD09-4476-A990-4EE621B5CEA6}"/>
              </a:ext>
            </a:extLst>
          </p:cNvPr>
          <p:cNvSpPr>
            <a:spLocks noGrp="1"/>
          </p:cNvSpPr>
          <p:nvPr>
            <p:ph type="sldNum" sz="quarter" idx="12"/>
          </p:nvPr>
        </p:nvSpPr>
        <p:spPr/>
        <p:txBody>
          <a:bodyPr/>
          <a:lstStyle/>
          <a:p>
            <a:fld id="{DA1004C5-9DB6-4068-B6EC-E2ACDDEA75C9}" type="slidenum">
              <a:rPr lang="en-US" smtClean="0"/>
              <a:t>1</a:t>
            </a:fld>
            <a:endParaRPr lang="en-US"/>
          </a:p>
        </p:txBody>
      </p:sp>
    </p:spTree>
    <p:extLst>
      <p:ext uri="{BB962C8B-B14F-4D97-AF65-F5344CB8AC3E}">
        <p14:creationId xmlns:p14="http://schemas.microsoft.com/office/powerpoint/2010/main" val="144881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15A4A-E83A-4F10-89AB-4751DB2DDFCE}"/>
              </a:ext>
            </a:extLst>
          </p:cNvPr>
          <p:cNvSpPr>
            <a:spLocks noGrp="1"/>
          </p:cNvSpPr>
          <p:nvPr>
            <p:ph type="title"/>
          </p:nvPr>
        </p:nvSpPr>
        <p:spPr>
          <a:xfrm>
            <a:off x="1097280" y="219491"/>
            <a:ext cx="10058400" cy="1450757"/>
          </a:xfrm>
        </p:spPr>
        <p:txBody>
          <a:bodyPr>
            <a:normAutofit/>
          </a:bodyPr>
          <a:lstStyle/>
          <a:p>
            <a:pPr algn="ctr"/>
            <a:r>
              <a:rPr lang="en-US" sz="4300" dirty="0">
                <a:solidFill>
                  <a:schemeClr val="tx1">
                    <a:lumMod val="85000"/>
                    <a:lumOff val="15000"/>
                  </a:schemeClr>
                </a:solidFill>
              </a:rPr>
              <a:t>FHA Multifamily Production</a:t>
            </a:r>
            <a:br>
              <a:rPr lang="en-US" sz="4300" dirty="0">
                <a:solidFill>
                  <a:schemeClr val="tx1">
                    <a:lumMod val="85000"/>
                    <a:lumOff val="15000"/>
                  </a:schemeClr>
                </a:solidFill>
              </a:rPr>
            </a:br>
            <a:r>
              <a:rPr lang="en-US" sz="4300" dirty="0">
                <a:solidFill>
                  <a:schemeClr val="tx1">
                    <a:lumMod val="85000"/>
                    <a:lumOff val="15000"/>
                  </a:schemeClr>
                </a:solidFill>
              </a:rPr>
              <a:t>Fiscal Year 2023 vs Fiscal Year 2024</a:t>
            </a:r>
          </a:p>
        </p:txBody>
      </p:sp>
      <p:sp>
        <p:nvSpPr>
          <p:cNvPr id="3" name="Slide Number Placeholder 2">
            <a:extLst>
              <a:ext uri="{FF2B5EF4-FFF2-40B4-BE49-F238E27FC236}">
                <a16:creationId xmlns:a16="http://schemas.microsoft.com/office/drawing/2014/main" id="{6579BC4F-8991-49B9-8592-395323C86216}"/>
              </a:ext>
            </a:extLst>
          </p:cNvPr>
          <p:cNvSpPr>
            <a:spLocks noGrp="1"/>
          </p:cNvSpPr>
          <p:nvPr>
            <p:ph type="sldNum" sz="quarter" idx="12"/>
          </p:nvPr>
        </p:nvSpPr>
        <p:spPr/>
        <p:txBody>
          <a:bodyPr/>
          <a:lstStyle/>
          <a:p>
            <a:fld id="{DA1004C5-9DB6-4068-B6EC-E2ACDDEA75C9}" type="slidenum">
              <a:rPr lang="en-US" smtClean="0"/>
              <a:t>2</a:t>
            </a:fld>
            <a:endParaRPr lang="en-US"/>
          </a:p>
        </p:txBody>
      </p:sp>
      <p:pic>
        <p:nvPicPr>
          <p:cNvPr id="8" name="Picture 7">
            <a:extLst>
              <a:ext uri="{FF2B5EF4-FFF2-40B4-BE49-F238E27FC236}">
                <a16:creationId xmlns:a16="http://schemas.microsoft.com/office/drawing/2014/main" id="{738EE48A-4132-B903-51B7-AA4A29DD5F05}"/>
              </a:ext>
            </a:extLst>
          </p:cNvPr>
          <p:cNvPicPr>
            <a:picLocks noChangeAspect="1"/>
          </p:cNvPicPr>
          <p:nvPr/>
        </p:nvPicPr>
        <p:blipFill>
          <a:blip r:embed="rId2"/>
          <a:stretch>
            <a:fillRect/>
          </a:stretch>
        </p:blipFill>
        <p:spPr>
          <a:xfrm>
            <a:off x="0" y="2107576"/>
            <a:ext cx="12192000" cy="2642847"/>
          </a:xfrm>
          <a:prstGeom prst="rect">
            <a:avLst/>
          </a:prstGeom>
        </p:spPr>
      </p:pic>
    </p:spTree>
    <p:extLst>
      <p:ext uri="{BB962C8B-B14F-4D97-AF65-F5344CB8AC3E}">
        <p14:creationId xmlns:p14="http://schemas.microsoft.com/office/powerpoint/2010/main" val="2072541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7" name="Rectangle 136">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39" name="Straight Connector 138">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1" name="Rectangle 140">
            <a:extLst>
              <a:ext uri="{FF2B5EF4-FFF2-40B4-BE49-F238E27FC236}">
                <a16:creationId xmlns:a16="http://schemas.microsoft.com/office/drawing/2014/main" id="{A9C77DBE-43B2-4580-9C81-52DE557B75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AE2EEEB7-07F4-4B3C-A872-E13A22D844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7613486" y="0"/>
            <a:ext cx="4584734"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05A6A63-0329-45EF-B631-531D2552DBDA}"/>
              </a:ext>
            </a:extLst>
          </p:cNvPr>
          <p:cNvSpPr>
            <a:spLocks noGrp="1"/>
          </p:cNvSpPr>
          <p:nvPr>
            <p:ph type="title"/>
          </p:nvPr>
        </p:nvSpPr>
        <p:spPr>
          <a:xfrm>
            <a:off x="8096885" y="640080"/>
            <a:ext cx="3659246" cy="2926080"/>
          </a:xfrm>
        </p:spPr>
        <p:txBody>
          <a:bodyPr vert="horz" lIns="91440" tIns="45720" rIns="91440" bIns="45720" rtlCol="0" anchor="b">
            <a:normAutofit fontScale="90000"/>
          </a:bodyPr>
          <a:lstStyle/>
          <a:p>
            <a:r>
              <a:rPr lang="en-US" sz="4400" dirty="0">
                <a:solidFill>
                  <a:srgbClr val="FFFFFF"/>
                </a:solidFill>
              </a:rPr>
              <a:t>FY24 Firm Commitments by Lender (MAP Applications)</a:t>
            </a:r>
          </a:p>
        </p:txBody>
      </p:sp>
      <p:sp>
        <p:nvSpPr>
          <p:cNvPr id="145" name="Rectangle 144">
            <a:extLst>
              <a:ext uri="{FF2B5EF4-FFF2-40B4-BE49-F238E27FC236}">
                <a16:creationId xmlns:a16="http://schemas.microsoft.com/office/drawing/2014/main" id="{BD33F139-16D4-4A34-9C64-4B22E8E82E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06"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Slide Number Placeholder 2">
            <a:extLst>
              <a:ext uri="{FF2B5EF4-FFF2-40B4-BE49-F238E27FC236}">
                <a16:creationId xmlns:a16="http://schemas.microsoft.com/office/drawing/2014/main" id="{E3CEC056-E1DD-40A3-829D-188234A02DFC}"/>
              </a:ext>
            </a:extLst>
          </p:cNvPr>
          <p:cNvSpPr>
            <a:spLocks noGrp="1"/>
          </p:cNvSpPr>
          <p:nvPr>
            <p:ph type="sldNum" sz="quarter" idx="12"/>
          </p:nvPr>
        </p:nvSpPr>
        <p:spPr/>
        <p:txBody>
          <a:bodyPr/>
          <a:lstStyle/>
          <a:p>
            <a:fld id="{DA1004C5-9DB6-4068-B6EC-E2ACDDEA75C9}" type="slidenum">
              <a:rPr lang="en-US" smtClean="0"/>
              <a:t>3</a:t>
            </a:fld>
            <a:endParaRPr lang="en-US"/>
          </a:p>
        </p:txBody>
      </p:sp>
      <p:pic>
        <p:nvPicPr>
          <p:cNvPr id="6" name="Picture 5">
            <a:extLst>
              <a:ext uri="{FF2B5EF4-FFF2-40B4-BE49-F238E27FC236}">
                <a16:creationId xmlns:a16="http://schemas.microsoft.com/office/drawing/2014/main" id="{93FD7361-C5F1-E63F-4FEB-879175889BA9}"/>
              </a:ext>
            </a:extLst>
          </p:cNvPr>
          <p:cNvPicPr>
            <a:picLocks noChangeAspect="1"/>
          </p:cNvPicPr>
          <p:nvPr/>
        </p:nvPicPr>
        <p:blipFill>
          <a:blip r:embed="rId2"/>
          <a:stretch>
            <a:fillRect/>
          </a:stretch>
        </p:blipFill>
        <p:spPr>
          <a:xfrm>
            <a:off x="31461" y="423683"/>
            <a:ext cx="7501459" cy="6010633"/>
          </a:xfrm>
          <a:prstGeom prst="rect">
            <a:avLst/>
          </a:prstGeom>
        </p:spPr>
      </p:pic>
    </p:spTree>
    <p:extLst>
      <p:ext uri="{BB962C8B-B14F-4D97-AF65-F5344CB8AC3E}">
        <p14:creationId xmlns:p14="http://schemas.microsoft.com/office/powerpoint/2010/main" val="1093531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2">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2" name="Rectangle 14">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4" name="Straight Connector 16">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7" name="Rectangle 18">
            <a:extLst>
              <a:ext uri="{FF2B5EF4-FFF2-40B4-BE49-F238E27FC236}">
                <a16:creationId xmlns:a16="http://schemas.microsoft.com/office/drawing/2014/main" id="{A9C77DBE-43B2-4580-9C81-52DE557B75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29" name="Rectangle 20">
            <a:extLst>
              <a:ext uri="{FF2B5EF4-FFF2-40B4-BE49-F238E27FC236}">
                <a16:creationId xmlns:a16="http://schemas.microsoft.com/office/drawing/2014/main" id="{AE2EEEB7-07F4-4B3C-A872-E13A22D844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7613486" y="0"/>
            <a:ext cx="4584734"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B06D1F7E-B2DC-4609-8B70-556C8BFD0D32}"/>
              </a:ext>
            </a:extLst>
          </p:cNvPr>
          <p:cNvSpPr>
            <a:spLocks noGrp="1"/>
          </p:cNvSpPr>
          <p:nvPr>
            <p:ph type="title"/>
          </p:nvPr>
        </p:nvSpPr>
        <p:spPr>
          <a:xfrm>
            <a:off x="8096885" y="640080"/>
            <a:ext cx="3659246" cy="2926080"/>
          </a:xfrm>
        </p:spPr>
        <p:txBody>
          <a:bodyPr vert="horz" lIns="91440" tIns="45720" rIns="91440" bIns="45720" rtlCol="0" anchor="b">
            <a:normAutofit fontScale="90000"/>
          </a:bodyPr>
          <a:lstStyle/>
          <a:p>
            <a:r>
              <a:rPr lang="en-US" sz="4400" dirty="0">
                <a:solidFill>
                  <a:srgbClr val="FFFFFF"/>
                </a:solidFill>
              </a:rPr>
              <a:t>FY24 Initial Endorsements by Lender (MAP Applications)</a:t>
            </a:r>
          </a:p>
        </p:txBody>
      </p:sp>
      <p:sp>
        <p:nvSpPr>
          <p:cNvPr id="31" name="Rectangle 22">
            <a:extLst>
              <a:ext uri="{FF2B5EF4-FFF2-40B4-BE49-F238E27FC236}">
                <a16:creationId xmlns:a16="http://schemas.microsoft.com/office/drawing/2014/main" id="{BD33F139-16D4-4A34-9C64-4B22E8E82E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06"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Slide Number Placeholder 2">
            <a:extLst>
              <a:ext uri="{FF2B5EF4-FFF2-40B4-BE49-F238E27FC236}">
                <a16:creationId xmlns:a16="http://schemas.microsoft.com/office/drawing/2014/main" id="{466836AA-1B92-4681-93BE-D811778114A4}"/>
              </a:ext>
            </a:extLst>
          </p:cNvPr>
          <p:cNvSpPr>
            <a:spLocks noGrp="1"/>
          </p:cNvSpPr>
          <p:nvPr>
            <p:ph type="sldNum" sz="quarter" idx="12"/>
          </p:nvPr>
        </p:nvSpPr>
        <p:spPr/>
        <p:txBody>
          <a:bodyPr/>
          <a:lstStyle/>
          <a:p>
            <a:fld id="{DA1004C5-9DB6-4068-B6EC-E2ACDDEA75C9}" type="slidenum">
              <a:rPr lang="en-US" smtClean="0"/>
              <a:t>4</a:t>
            </a:fld>
            <a:endParaRPr lang="en-US"/>
          </a:p>
        </p:txBody>
      </p:sp>
      <p:pic>
        <p:nvPicPr>
          <p:cNvPr id="6" name="Picture 5">
            <a:extLst>
              <a:ext uri="{FF2B5EF4-FFF2-40B4-BE49-F238E27FC236}">
                <a16:creationId xmlns:a16="http://schemas.microsoft.com/office/drawing/2014/main" id="{2040A02A-D83A-734A-73EF-CE0CD93272CC}"/>
              </a:ext>
            </a:extLst>
          </p:cNvPr>
          <p:cNvPicPr>
            <a:picLocks noChangeAspect="1"/>
          </p:cNvPicPr>
          <p:nvPr/>
        </p:nvPicPr>
        <p:blipFill>
          <a:blip r:embed="rId2"/>
          <a:stretch>
            <a:fillRect/>
          </a:stretch>
        </p:blipFill>
        <p:spPr>
          <a:xfrm>
            <a:off x="98836" y="459676"/>
            <a:ext cx="7367521" cy="6000109"/>
          </a:xfrm>
          <a:prstGeom prst="rect">
            <a:avLst/>
          </a:prstGeom>
        </p:spPr>
      </p:pic>
    </p:spTree>
    <p:extLst>
      <p:ext uri="{BB962C8B-B14F-4D97-AF65-F5344CB8AC3E}">
        <p14:creationId xmlns:p14="http://schemas.microsoft.com/office/powerpoint/2010/main" val="2607981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3F3C6-D518-425B-9790-FF8993CCB6D1}"/>
              </a:ext>
            </a:extLst>
          </p:cNvPr>
          <p:cNvSpPr>
            <a:spLocks noGrp="1"/>
          </p:cNvSpPr>
          <p:nvPr>
            <p:ph type="title"/>
          </p:nvPr>
        </p:nvSpPr>
        <p:spPr>
          <a:xfrm>
            <a:off x="1097280" y="236269"/>
            <a:ext cx="10058400" cy="1450757"/>
          </a:xfrm>
        </p:spPr>
        <p:txBody>
          <a:bodyPr>
            <a:normAutofit/>
          </a:bodyPr>
          <a:lstStyle/>
          <a:p>
            <a:pPr algn="ctr"/>
            <a:r>
              <a:rPr lang="en-US" sz="4300" dirty="0"/>
              <a:t>Average Loan Size at Initial Endorsement</a:t>
            </a:r>
            <a:br>
              <a:rPr lang="en-US" sz="4300" dirty="0"/>
            </a:br>
            <a:r>
              <a:rPr lang="en-US" sz="4300" dirty="0"/>
              <a:t>FY22 – FY24</a:t>
            </a:r>
          </a:p>
        </p:txBody>
      </p:sp>
      <p:sp>
        <p:nvSpPr>
          <p:cNvPr id="3" name="Slide Number Placeholder 2">
            <a:extLst>
              <a:ext uri="{FF2B5EF4-FFF2-40B4-BE49-F238E27FC236}">
                <a16:creationId xmlns:a16="http://schemas.microsoft.com/office/drawing/2014/main" id="{E5C6FB1B-4B49-4A87-A5E4-C9737262DB35}"/>
              </a:ext>
            </a:extLst>
          </p:cNvPr>
          <p:cNvSpPr>
            <a:spLocks noGrp="1"/>
          </p:cNvSpPr>
          <p:nvPr>
            <p:ph type="sldNum" sz="quarter" idx="12"/>
          </p:nvPr>
        </p:nvSpPr>
        <p:spPr/>
        <p:txBody>
          <a:bodyPr/>
          <a:lstStyle/>
          <a:p>
            <a:fld id="{DA1004C5-9DB6-4068-B6EC-E2ACDDEA75C9}" type="slidenum">
              <a:rPr lang="en-US" smtClean="0"/>
              <a:t>5</a:t>
            </a:fld>
            <a:endParaRPr lang="en-US"/>
          </a:p>
        </p:txBody>
      </p:sp>
      <p:pic>
        <p:nvPicPr>
          <p:cNvPr id="6" name="Picture 5">
            <a:extLst>
              <a:ext uri="{FF2B5EF4-FFF2-40B4-BE49-F238E27FC236}">
                <a16:creationId xmlns:a16="http://schemas.microsoft.com/office/drawing/2014/main" id="{2C732E8F-4351-626A-2B82-BF0858AFFABF}"/>
              </a:ext>
            </a:extLst>
          </p:cNvPr>
          <p:cNvPicPr>
            <a:picLocks noChangeAspect="1"/>
          </p:cNvPicPr>
          <p:nvPr/>
        </p:nvPicPr>
        <p:blipFill>
          <a:blip r:embed="rId2"/>
          <a:stretch>
            <a:fillRect/>
          </a:stretch>
        </p:blipFill>
        <p:spPr>
          <a:xfrm>
            <a:off x="1824238" y="1822220"/>
            <a:ext cx="8543524" cy="4502371"/>
          </a:xfrm>
          <a:prstGeom prst="rect">
            <a:avLst/>
          </a:prstGeom>
        </p:spPr>
      </p:pic>
    </p:spTree>
    <p:extLst>
      <p:ext uri="{BB962C8B-B14F-4D97-AF65-F5344CB8AC3E}">
        <p14:creationId xmlns:p14="http://schemas.microsoft.com/office/powerpoint/2010/main" val="2938379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4BCE7-E256-4194-8D85-4F00559BCBAF}"/>
              </a:ext>
            </a:extLst>
          </p:cNvPr>
          <p:cNvSpPr>
            <a:spLocks noGrp="1"/>
          </p:cNvSpPr>
          <p:nvPr>
            <p:ph type="title"/>
          </p:nvPr>
        </p:nvSpPr>
        <p:spPr>
          <a:xfrm>
            <a:off x="1097280" y="286603"/>
            <a:ext cx="10058400" cy="1450757"/>
          </a:xfrm>
        </p:spPr>
        <p:txBody>
          <a:bodyPr anchor="t">
            <a:normAutofit fontScale="90000"/>
          </a:bodyPr>
          <a:lstStyle/>
          <a:p>
            <a:pPr algn="ctr"/>
            <a:r>
              <a:rPr lang="en-US" dirty="0"/>
              <a:t>Percentage Affordable Firms Issued</a:t>
            </a:r>
            <a:br>
              <a:rPr lang="en-US" dirty="0"/>
            </a:br>
            <a:r>
              <a:rPr lang="en-US" dirty="0"/>
              <a:t>by Count and Volume FY22-FY24 </a:t>
            </a:r>
            <a:br>
              <a:rPr lang="en-US" dirty="0"/>
            </a:br>
            <a:r>
              <a:rPr lang="en-US" sz="2600" dirty="0"/>
              <a:t>(all MF Production SOAs including Risk Share)</a:t>
            </a:r>
          </a:p>
        </p:txBody>
      </p:sp>
      <p:sp>
        <p:nvSpPr>
          <p:cNvPr id="4" name="Slide Number Placeholder 3">
            <a:extLst>
              <a:ext uri="{FF2B5EF4-FFF2-40B4-BE49-F238E27FC236}">
                <a16:creationId xmlns:a16="http://schemas.microsoft.com/office/drawing/2014/main" id="{707E0EDF-DF97-4379-9737-D09041EB003E}"/>
              </a:ext>
            </a:extLst>
          </p:cNvPr>
          <p:cNvSpPr>
            <a:spLocks noGrp="1"/>
          </p:cNvSpPr>
          <p:nvPr>
            <p:ph type="sldNum" sz="quarter" idx="12"/>
          </p:nvPr>
        </p:nvSpPr>
        <p:spPr/>
        <p:txBody>
          <a:bodyPr/>
          <a:lstStyle/>
          <a:p>
            <a:fld id="{DA1004C5-9DB6-4068-B6EC-E2ACDDEA75C9}" type="slidenum">
              <a:rPr lang="en-US" smtClean="0"/>
              <a:t>6</a:t>
            </a:fld>
            <a:endParaRPr lang="en-US"/>
          </a:p>
        </p:txBody>
      </p:sp>
      <p:sp>
        <p:nvSpPr>
          <p:cNvPr id="3" name="TextBox 2">
            <a:extLst>
              <a:ext uri="{FF2B5EF4-FFF2-40B4-BE49-F238E27FC236}">
                <a16:creationId xmlns:a16="http://schemas.microsoft.com/office/drawing/2014/main" id="{15738653-C05F-4284-96C4-4026D6C9C042}"/>
              </a:ext>
            </a:extLst>
          </p:cNvPr>
          <p:cNvSpPr txBox="1"/>
          <p:nvPr/>
        </p:nvSpPr>
        <p:spPr>
          <a:xfrm>
            <a:off x="294266" y="5914704"/>
            <a:ext cx="5944998" cy="400110"/>
          </a:xfrm>
          <a:prstGeom prst="rect">
            <a:avLst/>
          </a:prstGeom>
          <a:noFill/>
        </p:spPr>
        <p:txBody>
          <a:bodyPr wrap="square" rtlCol="0">
            <a:spAutoFit/>
          </a:bodyPr>
          <a:lstStyle/>
          <a:p>
            <a:r>
              <a:rPr lang="en-US" sz="1000" dirty="0">
                <a:solidFill>
                  <a:schemeClr val="tx1">
                    <a:lumMod val="75000"/>
                    <a:lumOff val="25000"/>
                  </a:schemeClr>
                </a:solidFill>
              </a:rPr>
              <a:t>*All projects that qualify for an Affordable or Broadly Affordable MIP rate based on the March 2016 Federal Register notice announcing changes to MIP rates are considered affordable for the purpose of this analysis.</a:t>
            </a:r>
          </a:p>
        </p:txBody>
      </p:sp>
      <p:pic>
        <p:nvPicPr>
          <p:cNvPr id="6" name="Picture 5">
            <a:extLst>
              <a:ext uri="{FF2B5EF4-FFF2-40B4-BE49-F238E27FC236}">
                <a16:creationId xmlns:a16="http://schemas.microsoft.com/office/drawing/2014/main" id="{86C6DD1F-5B80-0253-6A7F-D25E969C66CF}"/>
              </a:ext>
            </a:extLst>
          </p:cNvPr>
          <p:cNvPicPr>
            <a:picLocks noChangeAspect="1"/>
          </p:cNvPicPr>
          <p:nvPr/>
        </p:nvPicPr>
        <p:blipFill>
          <a:blip r:embed="rId2"/>
          <a:stretch>
            <a:fillRect/>
          </a:stretch>
        </p:blipFill>
        <p:spPr>
          <a:xfrm>
            <a:off x="2488052" y="1804735"/>
            <a:ext cx="7243090" cy="4121420"/>
          </a:xfrm>
          <a:prstGeom prst="rect">
            <a:avLst/>
          </a:prstGeom>
        </p:spPr>
      </p:pic>
    </p:spTree>
    <p:extLst>
      <p:ext uri="{BB962C8B-B14F-4D97-AF65-F5344CB8AC3E}">
        <p14:creationId xmlns:p14="http://schemas.microsoft.com/office/powerpoint/2010/main" val="3942472651"/>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C92CE26AE072147AAB3411AFCF1B140" ma:contentTypeVersion="12" ma:contentTypeDescription="Create a new document." ma:contentTypeScope="" ma:versionID="bededac66d672c957ae583078b0e7062">
  <xsd:schema xmlns:xsd="http://www.w3.org/2001/XMLSchema" xmlns:xs="http://www.w3.org/2001/XMLSchema" xmlns:p="http://schemas.microsoft.com/office/2006/metadata/properties" xmlns:ns1="http://schemas.microsoft.com/sharepoint/v3" xmlns:ns3="ca85027c-4643-4b8c-b1fd-fac1df3e6048" xmlns:ns4="5015020d-46a9-4df7-84d1-72ca965d0ae8" targetNamespace="http://schemas.microsoft.com/office/2006/metadata/properties" ma:root="true" ma:fieldsID="b013ea91a0611822ee65b6db29d56a45" ns1:_="" ns3:_="" ns4:_="">
    <xsd:import namespace="http://schemas.microsoft.com/sharepoint/v3"/>
    <xsd:import namespace="ca85027c-4643-4b8c-b1fd-fac1df3e6048"/>
    <xsd:import namespace="5015020d-46a9-4df7-84d1-72ca965d0ae8"/>
    <xsd:element name="properties">
      <xsd:complexType>
        <xsd:sequence>
          <xsd:element name="documentManagement">
            <xsd:complexType>
              <xsd:all>
                <xsd:element ref="ns1:_ip_UnifiedCompliancePolicyProperties" minOccurs="0"/>
                <xsd:element ref="ns1:_ip_UnifiedCompliancePolicyUIAction" minOccurs="0"/>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description="" ma:hidden="true" ma:internalName="_ip_UnifiedCompliancePolicyProperties">
      <xsd:simpleType>
        <xsd:restriction base="dms:Note"/>
      </xsd:simpleType>
    </xsd:element>
    <xsd:element name="_ip_UnifiedCompliancePolicyUIAction" ma:index="9"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85027c-4643-4b8c-b1fd-fac1df3e604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15020d-46a9-4df7-84d1-72ca965d0ae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3870E349-F926-47F5-8F16-73051E2DDC7B}">
  <ds:schemaRefs>
    <ds:schemaRef ds:uri="http://schemas.microsoft.com/sharepoint/v3/contenttype/forms"/>
  </ds:schemaRefs>
</ds:datastoreItem>
</file>

<file path=customXml/itemProps2.xml><?xml version="1.0" encoding="utf-8"?>
<ds:datastoreItem xmlns:ds="http://schemas.openxmlformats.org/officeDocument/2006/customXml" ds:itemID="{23AEB129-96CB-4DDC-8DD8-AAA5FA4F4A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a85027c-4643-4b8c-b1fd-fac1df3e6048"/>
    <ds:schemaRef ds:uri="5015020d-46a9-4df7-84d1-72ca965d0a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D80F762-A76B-42FF-8AEA-83CD491C5604}">
  <ds:schemaRefs>
    <ds:schemaRef ds:uri="http://purl.org/dc/terms/"/>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schemas.microsoft.com/sharepoint/v3"/>
    <ds:schemaRef ds:uri="5015020d-46a9-4df7-84d1-72ca965d0ae8"/>
    <ds:schemaRef ds:uri="ca85027c-4643-4b8c-b1fd-fac1df3e604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8825</TotalTime>
  <Words>118</Words>
  <Application>Microsoft Office PowerPoint</Application>
  <PresentationFormat>Widescreen</PresentationFormat>
  <Paragraphs>15</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Calibri</vt:lpstr>
      <vt:lpstr>Calibri Light</vt:lpstr>
      <vt:lpstr>Retrospect</vt:lpstr>
      <vt:lpstr>FHA Multifamily Production Fiscal Year 2024 Summary </vt:lpstr>
      <vt:lpstr>FHA Multifamily Production Fiscal Year 2023 vs Fiscal Year 2024</vt:lpstr>
      <vt:lpstr>FY24 Firm Commitments by Lender (MAP Applications)</vt:lpstr>
      <vt:lpstr>FY24 Initial Endorsements by Lender (MAP Applications)</vt:lpstr>
      <vt:lpstr>Average Loan Size at Initial Endorsement FY22 – FY24</vt:lpstr>
      <vt:lpstr>Percentage Affordable Firms Issued by Count and Volume FY22-FY24  (all MF Production SOAs including Risk Share)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FHA Multifamily Production Fiscal Year 2019 Summary</dc:title>
  <dc:creator>Downes-Angus, Katherine P</dc:creator>
  <cp:lastModifiedBy>Enrique Seneca, Juan E</cp:lastModifiedBy>
  <cp:revision>14</cp:revision>
  <dcterms:created xsi:type="dcterms:W3CDTF">2019-12-20T16:59:20Z</dcterms:created>
  <dcterms:modified xsi:type="dcterms:W3CDTF">2024-12-13T20:33:20Z</dcterms:modified>
</cp:coreProperties>
</file>