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5"/>
    <p:sldMasterId id="2147484684" r:id="rId6"/>
  </p:sldMasterIdLst>
  <p:notesMasterIdLst>
    <p:notesMasterId r:id="rId71"/>
  </p:notesMasterIdLst>
  <p:handoutMasterIdLst>
    <p:handoutMasterId r:id="rId72"/>
  </p:handoutMasterIdLst>
  <p:sldIdLst>
    <p:sldId id="614" r:id="rId7"/>
    <p:sldId id="937" r:id="rId8"/>
    <p:sldId id="496" r:id="rId9"/>
    <p:sldId id="603" r:id="rId10"/>
    <p:sldId id="628" r:id="rId11"/>
    <p:sldId id="683" r:id="rId12"/>
    <p:sldId id="936" r:id="rId13"/>
    <p:sldId id="874" r:id="rId14"/>
    <p:sldId id="922" r:id="rId15"/>
    <p:sldId id="924" r:id="rId16"/>
    <p:sldId id="693" r:id="rId17"/>
    <p:sldId id="717" r:id="rId18"/>
    <p:sldId id="716" r:id="rId19"/>
    <p:sldId id="694" r:id="rId20"/>
    <p:sldId id="927" r:id="rId21"/>
    <p:sldId id="926" r:id="rId22"/>
    <p:sldId id="917" r:id="rId23"/>
    <p:sldId id="629" r:id="rId24"/>
    <p:sldId id="669" r:id="rId25"/>
    <p:sldId id="695" r:id="rId26"/>
    <p:sldId id="721" r:id="rId27"/>
    <p:sldId id="920" r:id="rId28"/>
    <p:sldId id="884" r:id="rId29"/>
    <p:sldId id="918" r:id="rId30"/>
    <p:sldId id="288" r:id="rId31"/>
    <p:sldId id="740" r:id="rId32"/>
    <p:sldId id="722" r:id="rId33"/>
    <p:sldId id="921" r:id="rId34"/>
    <p:sldId id="723" r:id="rId35"/>
    <p:sldId id="630" r:id="rId36"/>
    <p:sldId id="313" r:id="rId37"/>
    <p:sldId id="654" r:id="rId38"/>
    <p:sldId id="726" r:id="rId39"/>
    <p:sldId id="644" r:id="rId40"/>
    <p:sldId id="655" r:id="rId41"/>
    <p:sldId id="728" r:id="rId42"/>
    <p:sldId id="729" r:id="rId43"/>
    <p:sldId id="731" r:id="rId44"/>
    <p:sldId id="732" r:id="rId45"/>
    <p:sldId id="618" r:id="rId46"/>
    <p:sldId id="733" r:id="rId47"/>
    <p:sldId id="885" r:id="rId48"/>
    <p:sldId id="730" r:id="rId49"/>
    <p:sldId id="886" r:id="rId50"/>
    <p:sldId id="887" r:id="rId51"/>
    <p:sldId id="888" r:id="rId52"/>
    <p:sldId id="734" r:id="rId53"/>
    <p:sldId id="735" r:id="rId54"/>
    <p:sldId id="889" r:id="rId55"/>
    <p:sldId id="890" r:id="rId56"/>
    <p:sldId id="891" r:id="rId57"/>
    <p:sldId id="736" r:id="rId58"/>
    <p:sldId id="737" r:id="rId59"/>
    <p:sldId id="893" r:id="rId60"/>
    <p:sldId id="739" r:id="rId61"/>
    <p:sldId id="738" r:id="rId62"/>
    <p:sldId id="894" r:id="rId63"/>
    <p:sldId id="714" r:id="rId64"/>
    <p:sldId id="741" r:id="rId65"/>
    <p:sldId id="923" r:id="rId66"/>
    <p:sldId id="928" r:id="rId67"/>
    <p:sldId id="896" r:id="rId68"/>
    <p:sldId id="895" r:id="rId69"/>
    <p:sldId id="590" r:id="rId70"/>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F4E312-5B37-5E3F-D489-EF54789477CC}" name="Deal, Meghan C." initials="MD" userId="S::Meghan.Deal@va.gov::5c7d2dec-93fc-48c3-84f3-7efcc604d3d9" providerId="AD"/>
  <p188:author id="{9C66A114-73C1-F37A-CDC6-0047C243FC32}" name="Atkin, Hilary C" initials="HA" userId="S::Hilary.C.Atkin@hud.gov::65de94a8-bf93-4a66-a5bf-9e428318b80d" providerId="AD"/>
  <p188:author id="{744E3F16-D369-40D3-2D1F-5559A0E9CCF9}" name="Diakaby, Tiguidanke" initials="DT" userId="S::tiguidanke.diakaby@hud.gov::4549b601-2c14-48a2-a091-d75ae611ad42" providerId="AD"/>
  <p188:author id="{7248201A-A3A1-F96A-59F4-96E05749D888}" name="Danz, Maria E" initials="MD" userId="S::Maria.E.Danz@hud.gov::2f0b1304-2703-4cdd-9a01-e7149c50129b" providerId="AD"/>
  <p188:author id="{0E285C25-B0A7-B80E-CC7A-394836CC15E9}" name="Adams, Damon A" initials="AD" userId="S::damon.a.adams@hud.gov::8897a30a-e48c-44c5-bb58-5e24abda74e7" providerId="AD"/>
  <p188:author id="{F743A85B-90DC-A49B-4F14-7A0AD0FF55ED}" name="Atkin, Hilary C" initials="AH" userId="S::hilary.c.atkin@hud.gov::65de94a8-bf93-4a66-a5bf-9e428318b80d" providerId="AD"/>
  <p188:author id="{AD6E9F86-E553-B85B-F758-42779C5304EB}" name="Danz, Maria E" initials="DM" userId="S::maria.e.danz@hud.gov::2f0b1304-2703-4cdd-9a01-e7149c50129b" providerId="AD"/>
  <p188:author id="{02C31D88-3A06-4973-BEED-A24AE473305F}" name="Malpass, Meredith L." initials="MM" userId="S::Meredith.Malpass@va.gov::cfbb8d47-7b56-4644-a5c0-90cfbe9f82cc" providerId="AD"/>
  <p188:author id="{6B526BD5-A922-C029-77BA-E3CD539BF206}" name="Diakaby, Tiguidanke" initials="TD" userId="S::Tiguidanke.Diakaby@hud.gov::4549b601-2c14-48a2-a091-d75ae611ad42" providerId="AD"/>
  <p188:author id="{E77E0FE5-2166-9F9D-A57D-032B54EEBC7F}" name="Adams, Damon A" initials="" userId="S::Damon.A.Adams@hud.gov::8897a30a-e48c-44c5-bb58-5e24abda74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tos, Marco C" initials="SMC" lastIdx="96" clrIdx="0">
    <p:extLst>
      <p:ext uri="{19B8F6BF-5375-455C-9EA6-DF929625EA0E}">
        <p15:presenceInfo xmlns:p15="http://schemas.microsoft.com/office/powerpoint/2012/main" userId="S::Marco.C.Santos@hud.gov::8fc8fe38-6d00-4a34-b9e3-51208e48ef86" providerId="AD"/>
      </p:ext>
    </p:extLst>
  </p:cmAuthor>
  <p:cmAuthor id="2" name="Hines, Donna A" initials="HDA" lastIdx="5" clrIdx="1">
    <p:extLst>
      <p:ext uri="{19B8F6BF-5375-455C-9EA6-DF929625EA0E}">
        <p15:presenceInfo xmlns:p15="http://schemas.microsoft.com/office/powerpoint/2012/main" userId="S::Donna.A.Hines@hud.gov::ad4f40da-fb4d-443a-ae6e-35f8d8059c35" providerId="AD"/>
      </p:ext>
    </p:extLst>
  </p:cmAuthor>
  <p:cmAuthor id="3" name="Hines, Donna A" initials="HDA [2]" lastIdx="8" clrIdx="2">
    <p:extLst>
      <p:ext uri="{19B8F6BF-5375-455C-9EA6-DF929625EA0E}">
        <p15:presenceInfo xmlns:p15="http://schemas.microsoft.com/office/powerpoint/2012/main" userId="Hines, Donna A" providerId="None"/>
      </p:ext>
    </p:extLst>
  </p:cmAuthor>
  <p:cmAuthor id="4" name="Broadwell, David W" initials="BW" lastIdx="1" clrIdx="3">
    <p:extLst>
      <p:ext uri="{19B8F6BF-5375-455C-9EA6-DF929625EA0E}">
        <p15:presenceInfo xmlns:p15="http://schemas.microsoft.com/office/powerpoint/2012/main" userId="S::david.w.broadwell@hud.gov::2e7b9af6-f526-4fc2-8190-cd406e3b4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CC00"/>
    <a:srgbClr val="FFFF00"/>
    <a:srgbClr val="FFFF1D"/>
    <a:srgbClr val="FFFF89"/>
    <a:srgbClr val="FFFF99"/>
    <a:srgbClr val="FFFF57"/>
    <a:srgbClr val="FFFF6D"/>
    <a:srgbClr val="FFFF66"/>
    <a:srgbClr val="DAB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60" y="4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98FDC-A0C1-4B68-917C-EC633D034913}"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AE9DD9DF-2102-4A1D-BD66-A6C7B52EA375}">
      <dgm:prSet custT="1"/>
      <dgm:spPr>
        <a:solidFill>
          <a:schemeClr val="accent2"/>
        </a:solidFill>
      </dgm:spPr>
      <dgm:t>
        <a:bodyPr/>
        <a:lstStyle/>
        <a:p>
          <a:pPr marL="112713" indent="0" algn="ctr" rtl="0"/>
          <a:r>
            <a:rPr lang="en-US" sz="1800" b="1">
              <a:latin typeface="Cambria"/>
              <a:ea typeface="Cambria"/>
            </a:rPr>
            <a:t>The application deadline is August 15, 2025</a:t>
          </a:r>
          <a:r>
            <a:rPr lang="en-US" sz="1800">
              <a:latin typeface="Cambria"/>
              <a:ea typeface="Cambria"/>
            </a:rPr>
            <a:t> at 11:59:59 PM Eastern time.</a:t>
          </a:r>
          <a:endParaRPr lang="en-US" sz="1800">
            <a:solidFill>
              <a:schemeClr val="bg1"/>
            </a:solidFill>
            <a:latin typeface="Cambria"/>
            <a:ea typeface="Cambria"/>
          </a:endParaRPr>
        </a:p>
      </dgm:t>
    </dgm:pt>
    <dgm:pt modelId="{DEF1F531-8243-4EB9-B939-7AACBA327AB4}" type="parTrans" cxnId="{643346E5-F048-41C0-BA29-8D60D2AF6104}">
      <dgm:prSet/>
      <dgm:spPr/>
      <dgm:t>
        <a:bodyPr/>
        <a:lstStyle/>
        <a:p>
          <a:endParaRPr lang="en-US"/>
        </a:p>
      </dgm:t>
    </dgm:pt>
    <dgm:pt modelId="{4E5FA8CA-5220-4F33-A98C-798B01275E5D}" type="sibTrans" cxnId="{643346E5-F048-41C0-BA29-8D60D2AF6104}">
      <dgm:prSet/>
      <dgm:spPr/>
      <dgm:t>
        <a:bodyPr/>
        <a:lstStyle/>
        <a:p>
          <a:endParaRPr lang="en-US"/>
        </a:p>
      </dgm:t>
    </dgm:pt>
    <dgm:pt modelId="{31B62CCA-8111-4770-A41F-DA0A84B6E1C0}">
      <dgm:prSet custT="1"/>
      <dgm:spPr>
        <a:solidFill>
          <a:schemeClr val="accent1"/>
        </a:solidFill>
      </dgm:spPr>
      <dgm:t>
        <a:bodyPr/>
        <a:lstStyle/>
        <a:p>
          <a:pPr algn="ctr" rtl="0"/>
          <a:r>
            <a:rPr lang="en-US" sz="1800" b="1">
              <a:latin typeface="Cambria"/>
              <a:ea typeface="Cambria"/>
            </a:rPr>
            <a:t>Estimated award date</a:t>
          </a:r>
          <a:r>
            <a:rPr lang="en-US" sz="1800">
              <a:latin typeface="Cambria"/>
              <a:ea typeface="Cambria"/>
            </a:rPr>
            <a:t>: mid-December 2025</a:t>
          </a:r>
        </a:p>
      </dgm:t>
    </dgm:pt>
    <dgm:pt modelId="{73D643DD-A978-44D0-A289-3AF780176EF3}" type="parTrans" cxnId="{BF5AB1FE-8AAA-4CC9-AC42-B2E943AA11BD}">
      <dgm:prSet/>
      <dgm:spPr/>
      <dgm:t>
        <a:bodyPr/>
        <a:lstStyle/>
        <a:p>
          <a:endParaRPr lang="en-US"/>
        </a:p>
      </dgm:t>
    </dgm:pt>
    <dgm:pt modelId="{C1A6B7EB-A63B-4085-B21A-7177C8371329}" type="sibTrans" cxnId="{BF5AB1FE-8AAA-4CC9-AC42-B2E943AA11BD}">
      <dgm:prSet/>
      <dgm:spPr/>
      <dgm:t>
        <a:bodyPr/>
        <a:lstStyle/>
        <a:p>
          <a:endParaRPr lang="en-US"/>
        </a:p>
      </dgm:t>
    </dgm:pt>
    <dgm:pt modelId="{80387570-3C7F-4376-917F-93EDC2ECEDCA}">
      <dgm:prSet custT="1"/>
      <dgm:spPr>
        <a:solidFill>
          <a:schemeClr val="accent4"/>
        </a:solidFill>
      </dgm:spPr>
      <dgm:t>
        <a:bodyPr/>
        <a:lstStyle/>
        <a:p>
          <a:pPr algn="ctr" rtl="0"/>
          <a:r>
            <a:rPr lang="en-US" sz="1700" b="1">
              <a:latin typeface="Cambria"/>
              <a:ea typeface="Cambria"/>
            </a:rPr>
            <a:t>Estimated period of performance (POP</a:t>
          </a:r>
          <a:r>
            <a:rPr lang="en-US" sz="1700">
              <a:latin typeface="Cambria"/>
              <a:ea typeface="Cambria"/>
            </a:rPr>
            <a:t>): The estimated POP for grants awarded under this Notice is </a:t>
          </a:r>
          <a:r>
            <a:rPr lang="en-US" sz="1700" b="1">
              <a:latin typeface="Cambria"/>
              <a:ea typeface="Cambria"/>
            </a:rPr>
            <a:t>January 1, 2026, to September 30, 2027. If you </a:t>
          </a:r>
          <a:r>
            <a:rPr lang="en-US" sz="1700">
              <a:latin typeface="Cambria"/>
              <a:ea typeface="Cambria"/>
            </a:rPr>
            <a:t>propose to do new construction or substantial rehabilitation before you use Tribal HUD-VASH grants for rental assistance in those units, you will have a longer POP. The POP for those projects will be based on your proposed new construction or rehabilitation timeline, up to five years. We’ll discuss this further when we get to Section 6(c) of this Notice. </a:t>
          </a:r>
        </a:p>
      </dgm:t>
    </dgm:pt>
    <dgm:pt modelId="{FA51F231-D0B3-4D0C-8B00-D265F0A793DC}" type="parTrans" cxnId="{66B0558B-9692-465C-91E6-C3262C1D6B72}">
      <dgm:prSet/>
      <dgm:spPr/>
      <dgm:t>
        <a:bodyPr/>
        <a:lstStyle/>
        <a:p>
          <a:endParaRPr lang="en-US"/>
        </a:p>
      </dgm:t>
    </dgm:pt>
    <dgm:pt modelId="{84254DDE-A7A4-445E-B021-7D7A895C380A}" type="sibTrans" cxnId="{66B0558B-9692-465C-91E6-C3262C1D6B72}">
      <dgm:prSet/>
      <dgm:spPr/>
      <dgm:t>
        <a:bodyPr/>
        <a:lstStyle/>
        <a:p>
          <a:endParaRPr lang="en-US"/>
        </a:p>
      </dgm:t>
    </dgm:pt>
    <dgm:pt modelId="{0BBA61DB-9BAE-4A8B-917F-D4FB3545150F}" type="pres">
      <dgm:prSet presAssocID="{80E98FDC-A0C1-4B68-917C-EC633D034913}" presName="linear" presStyleCnt="0">
        <dgm:presLayoutVars>
          <dgm:animLvl val="lvl"/>
          <dgm:resizeHandles val="exact"/>
        </dgm:presLayoutVars>
      </dgm:prSet>
      <dgm:spPr/>
    </dgm:pt>
    <dgm:pt modelId="{F00F2902-C748-4206-A2D9-37EA869ABD65}" type="pres">
      <dgm:prSet presAssocID="{AE9DD9DF-2102-4A1D-BD66-A6C7B52EA375}" presName="parentText" presStyleLbl="node1" presStyleIdx="0" presStyleCnt="3" custScaleY="46365">
        <dgm:presLayoutVars>
          <dgm:chMax val="0"/>
          <dgm:bulletEnabled val="1"/>
        </dgm:presLayoutVars>
      </dgm:prSet>
      <dgm:spPr/>
    </dgm:pt>
    <dgm:pt modelId="{B7D8EDA4-4FF7-448F-81C5-115BC0B6674A}" type="pres">
      <dgm:prSet presAssocID="{4E5FA8CA-5220-4F33-A98C-798B01275E5D}" presName="spacer" presStyleCnt="0"/>
      <dgm:spPr/>
    </dgm:pt>
    <dgm:pt modelId="{B0A3C4A8-C90D-40E6-A014-E9072264E928}" type="pres">
      <dgm:prSet presAssocID="{31B62CCA-8111-4770-A41F-DA0A84B6E1C0}" presName="parentText" presStyleLbl="node1" presStyleIdx="1" presStyleCnt="3" custScaleY="25049" custLinFactNeighborX="-376" custLinFactNeighborY="-81168">
        <dgm:presLayoutVars>
          <dgm:chMax val="0"/>
          <dgm:bulletEnabled val="1"/>
        </dgm:presLayoutVars>
      </dgm:prSet>
      <dgm:spPr/>
    </dgm:pt>
    <dgm:pt modelId="{2EFDEF33-063F-4385-B454-6F2F5ED65517}" type="pres">
      <dgm:prSet presAssocID="{C1A6B7EB-A63B-4085-B21A-7177C8371329}" presName="spacer" presStyleCnt="0"/>
      <dgm:spPr/>
    </dgm:pt>
    <dgm:pt modelId="{AFE92160-BAB3-4855-A8D3-21217DE5271D}" type="pres">
      <dgm:prSet presAssocID="{80387570-3C7F-4376-917F-93EDC2ECEDCA}" presName="parentText" presStyleLbl="node1" presStyleIdx="2" presStyleCnt="3" custScaleY="120185" custLinFactY="-2411" custLinFactNeighborX="-1882" custLinFactNeighborY="-100000">
        <dgm:presLayoutVars>
          <dgm:chMax val="0"/>
          <dgm:bulletEnabled val="1"/>
        </dgm:presLayoutVars>
      </dgm:prSet>
      <dgm:spPr/>
    </dgm:pt>
  </dgm:ptLst>
  <dgm:cxnLst>
    <dgm:cxn modelId="{D8A84805-C551-4AAF-94E1-2A0CC6D4E0F3}" type="presOf" srcId="{80387570-3C7F-4376-917F-93EDC2ECEDCA}" destId="{AFE92160-BAB3-4855-A8D3-21217DE5271D}" srcOrd="0" destOrd="0" presId="urn:microsoft.com/office/officeart/2005/8/layout/vList2"/>
    <dgm:cxn modelId="{B2C04A5D-828C-4DDB-AC87-31C47BC206A0}" type="presOf" srcId="{80E98FDC-A0C1-4B68-917C-EC633D034913}" destId="{0BBA61DB-9BAE-4A8B-917F-D4FB3545150F}" srcOrd="0" destOrd="0" presId="urn:microsoft.com/office/officeart/2005/8/layout/vList2"/>
    <dgm:cxn modelId="{66B0558B-9692-465C-91E6-C3262C1D6B72}" srcId="{80E98FDC-A0C1-4B68-917C-EC633D034913}" destId="{80387570-3C7F-4376-917F-93EDC2ECEDCA}" srcOrd="2" destOrd="0" parTransId="{FA51F231-D0B3-4D0C-8B00-D265F0A793DC}" sibTransId="{84254DDE-A7A4-445E-B021-7D7A895C380A}"/>
    <dgm:cxn modelId="{58847EC5-51B5-47F0-851A-7A6581FD866E}" type="presOf" srcId="{AE9DD9DF-2102-4A1D-BD66-A6C7B52EA375}" destId="{F00F2902-C748-4206-A2D9-37EA869ABD65}" srcOrd="0" destOrd="0" presId="urn:microsoft.com/office/officeart/2005/8/layout/vList2"/>
    <dgm:cxn modelId="{643346E5-F048-41C0-BA29-8D60D2AF6104}" srcId="{80E98FDC-A0C1-4B68-917C-EC633D034913}" destId="{AE9DD9DF-2102-4A1D-BD66-A6C7B52EA375}" srcOrd="0" destOrd="0" parTransId="{DEF1F531-8243-4EB9-B939-7AACBA327AB4}" sibTransId="{4E5FA8CA-5220-4F33-A98C-798B01275E5D}"/>
    <dgm:cxn modelId="{566C11FA-8212-4477-B9CD-CEEB2ABBFE42}" type="presOf" srcId="{31B62CCA-8111-4770-A41F-DA0A84B6E1C0}" destId="{B0A3C4A8-C90D-40E6-A014-E9072264E928}" srcOrd="0" destOrd="0" presId="urn:microsoft.com/office/officeart/2005/8/layout/vList2"/>
    <dgm:cxn modelId="{BF5AB1FE-8AAA-4CC9-AC42-B2E943AA11BD}" srcId="{80E98FDC-A0C1-4B68-917C-EC633D034913}" destId="{31B62CCA-8111-4770-A41F-DA0A84B6E1C0}" srcOrd="1" destOrd="0" parTransId="{73D643DD-A978-44D0-A289-3AF780176EF3}" sibTransId="{C1A6B7EB-A63B-4085-B21A-7177C8371329}"/>
    <dgm:cxn modelId="{5526AE98-0FD1-49C1-8634-34332E51172A}" type="presParOf" srcId="{0BBA61DB-9BAE-4A8B-917F-D4FB3545150F}" destId="{F00F2902-C748-4206-A2D9-37EA869ABD65}" srcOrd="0" destOrd="0" presId="urn:microsoft.com/office/officeart/2005/8/layout/vList2"/>
    <dgm:cxn modelId="{6035B0A0-6A30-42C8-9B02-F27C0C24DB01}" type="presParOf" srcId="{0BBA61DB-9BAE-4A8B-917F-D4FB3545150F}" destId="{B7D8EDA4-4FF7-448F-81C5-115BC0B6674A}" srcOrd="1" destOrd="0" presId="urn:microsoft.com/office/officeart/2005/8/layout/vList2"/>
    <dgm:cxn modelId="{0B2AC27D-7DF7-4EB0-ACD6-109C61217C5F}" type="presParOf" srcId="{0BBA61DB-9BAE-4A8B-917F-D4FB3545150F}" destId="{B0A3C4A8-C90D-40E6-A014-E9072264E928}" srcOrd="2" destOrd="0" presId="urn:microsoft.com/office/officeart/2005/8/layout/vList2"/>
    <dgm:cxn modelId="{BF2E5A46-5081-444D-B786-7E8E9A4E1FA0}" type="presParOf" srcId="{0BBA61DB-9BAE-4A8B-917F-D4FB3545150F}" destId="{2EFDEF33-063F-4385-B454-6F2F5ED65517}" srcOrd="3" destOrd="0" presId="urn:microsoft.com/office/officeart/2005/8/layout/vList2"/>
    <dgm:cxn modelId="{18539187-E02C-4BAD-AA9F-E7A3EF13EC76}" type="presParOf" srcId="{0BBA61DB-9BAE-4A8B-917F-D4FB3545150F}" destId="{AFE92160-BAB3-4855-A8D3-21217DE5271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F2902-C748-4206-A2D9-37EA869ABD65}">
      <dsp:nvSpPr>
        <dsp:cNvPr id="0" name=""/>
        <dsp:cNvSpPr/>
      </dsp:nvSpPr>
      <dsp:spPr>
        <a:xfrm>
          <a:off x="0" y="446"/>
          <a:ext cx="5059974" cy="1009562"/>
        </a:xfrm>
        <a:prstGeom prst="roundRect">
          <a:avLst/>
        </a:prstGeom>
        <a:solidFill>
          <a:schemeClr val="accent2"/>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12713" lvl="0" indent="0" algn="ctr" defTabSz="800100" rtl="0">
            <a:lnSpc>
              <a:spcPct val="90000"/>
            </a:lnSpc>
            <a:spcBef>
              <a:spcPct val="0"/>
            </a:spcBef>
            <a:spcAft>
              <a:spcPct val="35000"/>
            </a:spcAft>
            <a:buNone/>
          </a:pPr>
          <a:r>
            <a:rPr lang="en-US" sz="1800" b="1" kern="1200">
              <a:latin typeface="Cambria"/>
              <a:ea typeface="Cambria"/>
            </a:rPr>
            <a:t>The application deadline is August 15, 2025</a:t>
          </a:r>
          <a:r>
            <a:rPr lang="en-US" sz="1800" kern="1200">
              <a:latin typeface="Cambria"/>
              <a:ea typeface="Cambria"/>
            </a:rPr>
            <a:t> at 11:59:59 PM Eastern time.</a:t>
          </a:r>
          <a:endParaRPr lang="en-US" sz="1800" kern="1200">
            <a:solidFill>
              <a:schemeClr val="bg1"/>
            </a:solidFill>
            <a:latin typeface="Cambria"/>
            <a:ea typeface="Cambria"/>
          </a:endParaRPr>
        </a:p>
      </dsp:txBody>
      <dsp:txXfrm>
        <a:off x="49283" y="49729"/>
        <a:ext cx="4961408" cy="910996"/>
      </dsp:txXfrm>
    </dsp:sp>
    <dsp:sp modelId="{B0A3C4A8-C90D-40E6-A014-E9072264E928}">
      <dsp:nvSpPr>
        <dsp:cNvPr id="0" name=""/>
        <dsp:cNvSpPr/>
      </dsp:nvSpPr>
      <dsp:spPr>
        <a:xfrm>
          <a:off x="0" y="1010614"/>
          <a:ext cx="5059974" cy="545422"/>
        </a:xfrm>
        <a:prstGeom prst="roundRect">
          <a:avLst/>
        </a:prstGeom>
        <a:solidFill>
          <a:schemeClr val="accent1"/>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mbria"/>
              <a:ea typeface="Cambria"/>
            </a:rPr>
            <a:t>Estimated award date</a:t>
          </a:r>
          <a:r>
            <a:rPr lang="en-US" sz="1800" kern="1200">
              <a:latin typeface="Cambria"/>
              <a:ea typeface="Cambria"/>
            </a:rPr>
            <a:t>: mid-December 2025</a:t>
          </a:r>
        </a:p>
      </dsp:txBody>
      <dsp:txXfrm>
        <a:off x="26625" y="1037239"/>
        <a:ext cx="5006724" cy="492172"/>
      </dsp:txXfrm>
    </dsp:sp>
    <dsp:sp modelId="{AFE92160-BAB3-4855-A8D3-21217DE5271D}">
      <dsp:nvSpPr>
        <dsp:cNvPr id="0" name=""/>
        <dsp:cNvSpPr/>
      </dsp:nvSpPr>
      <dsp:spPr>
        <a:xfrm>
          <a:off x="0" y="1506151"/>
          <a:ext cx="5059974" cy="2616935"/>
        </a:xfrm>
        <a:prstGeom prst="roundRect">
          <a:avLst/>
        </a:prstGeom>
        <a:solidFill>
          <a:schemeClr val="accent4"/>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mbria"/>
              <a:ea typeface="Cambria"/>
            </a:rPr>
            <a:t>Estimated period of performance (POP</a:t>
          </a:r>
          <a:r>
            <a:rPr lang="en-US" sz="1700" kern="1200">
              <a:latin typeface="Cambria"/>
              <a:ea typeface="Cambria"/>
            </a:rPr>
            <a:t>): The estimated POP for grants awarded under this Notice is </a:t>
          </a:r>
          <a:r>
            <a:rPr lang="en-US" sz="1700" b="1" kern="1200">
              <a:latin typeface="Cambria"/>
              <a:ea typeface="Cambria"/>
            </a:rPr>
            <a:t>January 1, 2026, to September 30, 2027. If you </a:t>
          </a:r>
          <a:r>
            <a:rPr lang="en-US" sz="1700" kern="1200">
              <a:latin typeface="Cambria"/>
              <a:ea typeface="Cambria"/>
            </a:rPr>
            <a:t>propose to do new construction or substantial rehabilitation before you use Tribal HUD-VASH grants for rental assistance in those units, you will have a longer POP. The POP for those projects will be based on your proposed new construction or rehabilitation timeline, up to five years. We’ll discuss this further when we get to Section 6(c) of this Notice. </a:t>
          </a:r>
        </a:p>
      </dsp:txBody>
      <dsp:txXfrm>
        <a:off x="127748" y="1633899"/>
        <a:ext cx="4804478" cy="2361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8133" y="2"/>
            <a:ext cx="3043343" cy="465455"/>
          </a:xfrm>
          <a:prstGeom prst="rect">
            <a:avLst/>
          </a:prstGeom>
        </p:spPr>
        <p:txBody>
          <a:bodyPr vert="horz" lIns="93312" tIns="46656" rIns="93312" bIns="46656" rtlCol="0"/>
          <a:lstStyle>
            <a:lvl1pPr algn="r">
              <a:defRPr sz="1200"/>
            </a:lvl1pPr>
          </a:lstStyle>
          <a:p>
            <a:fld id="{387B1515-8C74-4E2E-87BF-E3BEB552F85F}" type="datetimeFigureOut">
              <a:rPr lang="en-US" smtClean="0"/>
              <a:pPr/>
              <a:t>6/27/2025</a:t>
            </a:fld>
            <a:endParaRPr lang="en-US"/>
          </a:p>
        </p:txBody>
      </p:sp>
      <p:sp>
        <p:nvSpPr>
          <p:cNvPr id="4" name="Footer Placeholder 3"/>
          <p:cNvSpPr>
            <a:spLocks noGrp="1"/>
          </p:cNvSpPr>
          <p:nvPr>
            <p:ph type="ftr" sz="quarter" idx="2"/>
          </p:nvPr>
        </p:nvSpPr>
        <p:spPr>
          <a:xfrm>
            <a:off x="0" y="8842031"/>
            <a:ext cx="3043343" cy="465455"/>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12" tIns="46656" rIns="93312" bIns="46656" rtlCol="0" anchor="b"/>
          <a:lstStyle>
            <a:lvl1pPr algn="r">
              <a:defRPr sz="1200"/>
            </a:lvl1pPr>
          </a:lstStyle>
          <a:p>
            <a:fld id="{917BB753-6E7F-4393-ADBF-1863A42723E3}" type="slidenum">
              <a:rPr lang="en-US" smtClean="0"/>
              <a:pPr/>
              <a:t>‹#›</a:t>
            </a:fld>
            <a:endParaRPr lang="en-US"/>
          </a:p>
        </p:txBody>
      </p:sp>
    </p:spTree>
    <p:extLst>
      <p:ext uri="{BB962C8B-B14F-4D97-AF65-F5344CB8AC3E}">
        <p14:creationId xmlns:p14="http://schemas.microsoft.com/office/powerpoint/2010/main" val="2059486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3" y="2"/>
            <a:ext cx="3043343" cy="465455"/>
          </a:xfrm>
          <a:prstGeom prst="rect">
            <a:avLst/>
          </a:prstGeom>
        </p:spPr>
        <p:txBody>
          <a:bodyPr vert="horz" lIns="93312" tIns="46656" rIns="93312" bIns="46656" rtlCol="0"/>
          <a:lstStyle>
            <a:lvl1pPr algn="r">
              <a:defRPr sz="1200"/>
            </a:lvl1pPr>
          </a:lstStyle>
          <a:p>
            <a:fld id="{D0796D1F-7127-44FC-AFA8-3C1AD1C74967}" type="datetimeFigureOut">
              <a:rPr lang="en-US" smtClean="0"/>
              <a:pPr/>
              <a:t>6/27/2025</a:t>
            </a:fld>
            <a:endParaRPr lang="en-US"/>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2" tIns="46656" rIns="93312" bIns="46656" rtlCol="0" anchor="b"/>
          <a:lstStyle>
            <a:lvl1pPr algn="r">
              <a:defRPr sz="1200"/>
            </a:lvl1pPr>
          </a:lstStyle>
          <a:p>
            <a:fld id="{5D87D6AC-E57C-49A0-9D2C-AA37DE69C01B}" type="slidenum">
              <a:rPr lang="en-US" smtClean="0"/>
              <a:pPr/>
              <a:t>‹#›</a:t>
            </a:fld>
            <a:endParaRPr lang="en-US"/>
          </a:p>
        </p:txBody>
      </p:sp>
    </p:spTree>
    <p:extLst>
      <p:ext uri="{BB962C8B-B14F-4D97-AF65-F5344CB8AC3E}">
        <p14:creationId xmlns:p14="http://schemas.microsoft.com/office/powerpoint/2010/main" val="398726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D87D6AC-E57C-49A0-9D2C-AA37DE69C01B}" type="slidenum">
              <a:rPr lang="en-US" smtClean="0"/>
              <a:pPr/>
              <a:t>1</a:t>
            </a:fld>
            <a:endParaRPr lang="en-US"/>
          </a:p>
        </p:txBody>
      </p:sp>
    </p:spTree>
    <p:extLst>
      <p:ext uri="{BB962C8B-B14F-4D97-AF65-F5344CB8AC3E}">
        <p14:creationId xmlns:p14="http://schemas.microsoft.com/office/powerpoint/2010/main" val="47771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8EA6EA1E-F36A-4C76-93EC-08C419F918AC}" type="slidenum">
              <a:rPr lang="en-US" i="0" smtClean="0">
                <a:latin typeface="Times New Roman" pitchFamily="18" charset="0"/>
              </a:rPr>
              <a:pPr eaLnBrk="1" hangingPunct="1"/>
              <a:t>11</a:t>
            </a:fld>
            <a:endParaRPr lang="en-US" i="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1014416" y="4654551"/>
            <a:ext cx="4994275"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There’s flexibility in how many units you may request, and rental assistance can be tenant- or project-based. HUD will also consider proposals that utilize newly constructed or rehabilitated units—provided funding commitments are in place within three years. The focus is on rental assistance and admin costs only; construction funds must come from other sources.</a:t>
            </a:r>
          </a:p>
        </p:txBody>
      </p:sp>
    </p:spTree>
    <p:extLst>
      <p:ext uri="{BB962C8B-B14F-4D97-AF65-F5344CB8AC3E}">
        <p14:creationId xmlns:p14="http://schemas.microsoft.com/office/powerpoint/2010/main" val="323161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0DD38-CA0A-489D-E51B-205071732D8B}"/>
            </a:ext>
          </a:extLst>
        </p:cNvPr>
        <p:cNvGrpSpPr/>
        <p:nvPr/>
      </p:nvGrpSpPr>
      <p:grpSpPr>
        <a:xfrm>
          <a:off x="0" y="0"/>
          <a:ext cx="0" cy="0"/>
          <a:chOff x="0" y="0"/>
          <a:chExt cx="0" cy="0"/>
        </a:xfrm>
      </p:grpSpPr>
      <p:sp>
        <p:nvSpPr>
          <p:cNvPr id="147458" name="Rectangle 7">
            <a:extLst>
              <a:ext uri="{FF2B5EF4-FFF2-40B4-BE49-F238E27FC236}">
                <a16:creationId xmlns:a16="http://schemas.microsoft.com/office/drawing/2014/main" id="{25992F2E-59C1-F3AD-D998-A3991610E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BA1086-3100-43EB-A523-B3F9DE018FC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147459" name="Rectangle 2">
            <a:extLst>
              <a:ext uri="{FF2B5EF4-FFF2-40B4-BE49-F238E27FC236}">
                <a16:creationId xmlns:a16="http://schemas.microsoft.com/office/drawing/2014/main" id="{C7A7E759-E7B2-38C9-D9E7-94CB5449AE06}"/>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6FE33967-4336-3709-8CAA-D5E380C80B11}"/>
              </a:ext>
            </a:extLst>
          </p:cNvPr>
          <p:cNvSpPr>
            <a:spLocks noGrp="1" noChangeArrowheads="1"/>
          </p:cNvSpPr>
          <p:nvPr>
            <p:ph type="body" idx="1"/>
          </p:nvPr>
        </p:nvSpPr>
        <p:spPr>
          <a:xfrm>
            <a:off x="858841" y="4421188"/>
            <a:ext cx="5227637"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Tree>
    <p:extLst>
      <p:ext uri="{BB962C8B-B14F-4D97-AF65-F5344CB8AC3E}">
        <p14:creationId xmlns:p14="http://schemas.microsoft.com/office/powerpoint/2010/main" val="33250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7ED1-8EAA-9A0D-E0B9-F7A9507A865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8BB70B62-8D17-AA1A-6434-19DE3953580C}"/>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1418016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16C0D5-F5BB-4850-81E6-D054C9E78082}"/>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13092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51DEE-1E3C-E116-B8E8-D3277A3BF3D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E2663718-0B6F-89AF-B894-5DE37749E7F2}"/>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79462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3850-5EFE-6781-95D0-E9C0BF3921F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BCA3E07-5130-06F7-6BCE-E9963926DD19}"/>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1404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7C3D-0BC0-D44B-9F75-3D710716A349}"/>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2E27F-8AEC-6AAD-A153-8179E6F3FEF5}"/>
              </a:ext>
            </a:extLst>
          </p:cNvPr>
          <p:cNvSpPr>
            <a:spLocks noGrp="1"/>
          </p:cNvSpPr>
          <p:nvPr>
            <p:ph type="body" idx="1"/>
          </p:nvPr>
        </p:nvSpPr>
        <p:spPr/>
        <p:txBody>
          <a:bodyPr/>
          <a:lstStyle/>
          <a:p>
            <a:endParaRPr/>
          </a:p>
        </p:txBody>
      </p:sp>
    </p:spTree>
    <p:extLst>
      <p:ext uri="{BB962C8B-B14F-4D97-AF65-F5344CB8AC3E}">
        <p14:creationId xmlns:p14="http://schemas.microsoft.com/office/powerpoint/2010/main" val="382857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D87D6AC-E57C-49A0-9D2C-AA37DE69C01B}" type="slidenum">
              <a:rPr lang="en-US" smtClean="0"/>
              <a:pPr/>
              <a:t>18</a:t>
            </a:fld>
            <a:endParaRPr lang="en-US"/>
          </a:p>
        </p:txBody>
      </p:sp>
    </p:spTree>
    <p:extLst>
      <p:ext uri="{BB962C8B-B14F-4D97-AF65-F5344CB8AC3E}">
        <p14:creationId xmlns:p14="http://schemas.microsoft.com/office/powerpoint/2010/main" val="232460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D87D6AC-E57C-49A0-9D2C-AA37DE69C01B}" type="slidenum">
              <a:rPr lang="en-US" smtClean="0"/>
              <a:pPr/>
              <a:t>19</a:t>
            </a:fld>
            <a:endParaRPr lang="en-US"/>
          </a:p>
        </p:txBody>
      </p:sp>
    </p:spTree>
    <p:extLst>
      <p:ext uri="{BB962C8B-B14F-4D97-AF65-F5344CB8AC3E}">
        <p14:creationId xmlns:p14="http://schemas.microsoft.com/office/powerpoint/2010/main" val="123565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C1E480A2-0729-4091-AF79-7F51375065C8}" type="slidenum">
              <a:rPr lang="en-US" i="0" smtClean="0">
                <a:latin typeface="Times New Roman" pitchFamily="18" charset="0"/>
              </a:rPr>
              <a:pPr eaLnBrk="1" hangingPunct="1"/>
              <a:t>20</a:t>
            </a:fld>
            <a:endParaRPr lang="en-US" i="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781053" y="4421191"/>
            <a:ext cx="530542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Tree>
    <p:extLst>
      <p:ext uri="{BB962C8B-B14F-4D97-AF65-F5344CB8AC3E}">
        <p14:creationId xmlns:p14="http://schemas.microsoft.com/office/powerpoint/2010/main" val="19783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D87D6AC-E57C-49A0-9D2C-AA37DE69C01B}" type="slidenum">
              <a:rPr lang="en-US" smtClean="0"/>
              <a:pPr/>
              <a:t>3</a:t>
            </a:fld>
            <a:endParaRPr lang="en-US"/>
          </a:p>
        </p:txBody>
      </p:sp>
    </p:spTree>
    <p:extLst>
      <p:ext uri="{BB962C8B-B14F-4D97-AF65-F5344CB8AC3E}">
        <p14:creationId xmlns:p14="http://schemas.microsoft.com/office/powerpoint/2010/main" val="192281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8AA4-20AC-FE53-4E6A-74E1D16AC462}"/>
            </a:ext>
          </a:extLst>
        </p:cNvPr>
        <p:cNvGrpSpPr/>
        <p:nvPr/>
      </p:nvGrpSpPr>
      <p:grpSpPr>
        <a:xfrm>
          <a:off x="0" y="0"/>
          <a:ext cx="0" cy="0"/>
          <a:chOff x="0" y="0"/>
          <a:chExt cx="0" cy="0"/>
        </a:xfrm>
      </p:grpSpPr>
      <p:sp>
        <p:nvSpPr>
          <p:cNvPr id="156674" name="Rectangle 7">
            <a:extLst>
              <a:ext uri="{FF2B5EF4-FFF2-40B4-BE49-F238E27FC236}">
                <a16:creationId xmlns:a16="http://schemas.microsoft.com/office/drawing/2014/main" id="{79B1CD47-8711-29F7-1225-CDE96728E8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C1E480A2-0729-4091-AF79-7F51375065C8}" type="slidenum">
              <a:rPr lang="en-US" i="0" smtClean="0">
                <a:latin typeface="Times New Roman" pitchFamily="18" charset="0"/>
              </a:rPr>
              <a:pPr eaLnBrk="1" hangingPunct="1"/>
              <a:t>21</a:t>
            </a:fld>
            <a:endParaRPr lang="en-US" i="0">
              <a:latin typeface="Times New Roman" pitchFamily="18" charset="0"/>
            </a:endParaRPr>
          </a:p>
        </p:txBody>
      </p:sp>
      <p:sp>
        <p:nvSpPr>
          <p:cNvPr id="156675" name="Rectangle 2">
            <a:extLst>
              <a:ext uri="{FF2B5EF4-FFF2-40B4-BE49-F238E27FC236}">
                <a16:creationId xmlns:a16="http://schemas.microsoft.com/office/drawing/2014/main" id="{9F6E3F06-07CC-946B-6E83-AB22ECDEC475}"/>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53FE75F9-2650-EEC6-D415-194B28415C1E}"/>
              </a:ext>
            </a:extLst>
          </p:cNvPr>
          <p:cNvSpPr>
            <a:spLocks noGrp="1" noChangeArrowheads="1"/>
          </p:cNvSpPr>
          <p:nvPr>
            <p:ph type="body" idx="1"/>
          </p:nvPr>
        </p:nvSpPr>
        <p:spPr>
          <a:xfrm>
            <a:off x="781053" y="4421191"/>
            <a:ext cx="530542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Tree>
    <p:extLst>
      <p:ext uri="{BB962C8B-B14F-4D97-AF65-F5344CB8AC3E}">
        <p14:creationId xmlns:p14="http://schemas.microsoft.com/office/powerpoint/2010/main" val="3918722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01B32-EF42-AD5A-95D8-68EB96CEE873}"/>
            </a:ext>
          </a:extLst>
        </p:cNvPr>
        <p:cNvGrpSpPr/>
        <p:nvPr/>
      </p:nvGrpSpPr>
      <p:grpSpPr>
        <a:xfrm>
          <a:off x="0" y="0"/>
          <a:ext cx="0" cy="0"/>
          <a:chOff x="0" y="0"/>
          <a:chExt cx="0" cy="0"/>
        </a:xfrm>
      </p:grpSpPr>
      <p:sp>
        <p:nvSpPr>
          <p:cNvPr id="156674" name="Rectangle 7">
            <a:extLst>
              <a:ext uri="{FF2B5EF4-FFF2-40B4-BE49-F238E27FC236}">
                <a16:creationId xmlns:a16="http://schemas.microsoft.com/office/drawing/2014/main" id="{B86E8D52-6C1F-DE97-8B0A-75ECFEC3C3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C1E480A2-0729-4091-AF79-7F51375065C8}" type="slidenum">
              <a:rPr lang="en-US" i="0" smtClean="0">
                <a:latin typeface="Times New Roman" pitchFamily="18" charset="0"/>
              </a:rPr>
              <a:pPr eaLnBrk="1" hangingPunct="1"/>
              <a:t>22</a:t>
            </a:fld>
            <a:endParaRPr lang="en-US" i="0">
              <a:latin typeface="Times New Roman" pitchFamily="18" charset="0"/>
            </a:endParaRPr>
          </a:p>
        </p:txBody>
      </p:sp>
      <p:sp>
        <p:nvSpPr>
          <p:cNvPr id="156675" name="Rectangle 2">
            <a:extLst>
              <a:ext uri="{FF2B5EF4-FFF2-40B4-BE49-F238E27FC236}">
                <a16:creationId xmlns:a16="http://schemas.microsoft.com/office/drawing/2014/main" id="{6B33AE14-0099-768A-F974-7C640B4FE446}"/>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E4F56CA7-7A35-15C9-3177-7F6EB5216DD3}"/>
              </a:ext>
            </a:extLst>
          </p:cNvPr>
          <p:cNvSpPr>
            <a:spLocks noGrp="1" noChangeArrowheads="1"/>
          </p:cNvSpPr>
          <p:nvPr>
            <p:ph type="body" idx="1"/>
          </p:nvPr>
        </p:nvSpPr>
        <p:spPr>
          <a:xfrm>
            <a:off x="781053" y="4421191"/>
            <a:ext cx="530542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a:latin typeface="Arial" pitchFamily="34" charset="0"/>
              <a:ea typeface="ＭＳ Ｐゴシック" pitchFamily="34" charset="-128"/>
            </a:endParaRPr>
          </a:p>
        </p:txBody>
      </p:sp>
    </p:spTree>
    <p:extLst>
      <p:ext uri="{BB962C8B-B14F-4D97-AF65-F5344CB8AC3E}">
        <p14:creationId xmlns:p14="http://schemas.microsoft.com/office/powerpoint/2010/main" val="25192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30C02-8B8A-DF30-9426-0A681731EC6B}"/>
            </a:ext>
          </a:extLst>
        </p:cNvPr>
        <p:cNvGrpSpPr/>
        <p:nvPr/>
      </p:nvGrpSpPr>
      <p:grpSpPr>
        <a:xfrm>
          <a:off x="0" y="0"/>
          <a:ext cx="0" cy="0"/>
          <a:chOff x="0" y="0"/>
          <a:chExt cx="0" cy="0"/>
        </a:xfrm>
      </p:grpSpPr>
      <p:sp>
        <p:nvSpPr>
          <p:cNvPr id="156674" name="Rectangle 7">
            <a:extLst>
              <a:ext uri="{FF2B5EF4-FFF2-40B4-BE49-F238E27FC236}">
                <a16:creationId xmlns:a16="http://schemas.microsoft.com/office/drawing/2014/main" id="{80E53743-0A9D-08C9-5923-018FD3D53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C1E480A2-0729-4091-AF79-7F51375065C8}" type="slidenum">
              <a:rPr lang="en-US" i="0" smtClean="0">
                <a:latin typeface="Times New Roman" pitchFamily="18" charset="0"/>
              </a:rPr>
              <a:pPr eaLnBrk="1" hangingPunct="1"/>
              <a:t>23</a:t>
            </a:fld>
            <a:endParaRPr lang="en-US" i="0">
              <a:latin typeface="Times New Roman" pitchFamily="18" charset="0"/>
            </a:endParaRPr>
          </a:p>
        </p:txBody>
      </p:sp>
      <p:sp>
        <p:nvSpPr>
          <p:cNvPr id="156675" name="Rectangle 2">
            <a:extLst>
              <a:ext uri="{FF2B5EF4-FFF2-40B4-BE49-F238E27FC236}">
                <a16:creationId xmlns:a16="http://schemas.microsoft.com/office/drawing/2014/main" id="{942B9C55-23F5-D54A-9995-17E832D22E38}"/>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73AB4117-9DFB-9F41-C375-416B3E5274DE}"/>
              </a:ext>
            </a:extLst>
          </p:cNvPr>
          <p:cNvSpPr>
            <a:spLocks noGrp="1" noChangeArrowheads="1"/>
          </p:cNvSpPr>
          <p:nvPr>
            <p:ph type="body" idx="1"/>
          </p:nvPr>
        </p:nvSpPr>
        <p:spPr>
          <a:xfrm>
            <a:off x="781053" y="4421191"/>
            <a:ext cx="530542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a:latin typeface="Arial" pitchFamily="34" charset="0"/>
              <a:ea typeface="ＭＳ Ｐゴシック" pitchFamily="34" charset="-128"/>
            </a:endParaRPr>
          </a:p>
        </p:txBody>
      </p:sp>
    </p:spTree>
    <p:extLst>
      <p:ext uri="{BB962C8B-B14F-4D97-AF65-F5344CB8AC3E}">
        <p14:creationId xmlns:p14="http://schemas.microsoft.com/office/powerpoint/2010/main" val="2319619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C64C-A29E-7F81-D933-4F9C375EE04C}"/>
            </a:ext>
          </a:extLst>
        </p:cNvPr>
        <p:cNvGrpSpPr/>
        <p:nvPr/>
      </p:nvGrpSpPr>
      <p:grpSpPr>
        <a:xfrm>
          <a:off x="0" y="0"/>
          <a:ext cx="0" cy="0"/>
          <a:chOff x="0" y="0"/>
          <a:chExt cx="0" cy="0"/>
        </a:xfrm>
      </p:grpSpPr>
      <p:sp>
        <p:nvSpPr>
          <p:cNvPr id="156674" name="Rectangle 7">
            <a:extLst>
              <a:ext uri="{FF2B5EF4-FFF2-40B4-BE49-F238E27FC236}">
                <a16:creationId xmlns:a16="http://schemas.microsoft.com/office/drawing/2014/main" id="{06EA9285-60A6-9CBE-3BAB-619AE19BE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C1E480A2-0729-4091-AF79-7F51375065C8}" type="slidenum">
              <a:rPr lang="en-US" i="0" smtClean="0">
                <a:latin typeface="Times New Roman" pitchFamily="18" charset="0"/>
              </a:rPr>
              <a:pPr eaLnBrk="1" hangingPunct="1"/>
              <a:t>24</a:t>
            </a:fld>
            <a:endParaRPr lang="en-US" i="0">
              <a:latin typeface="Times New Roman" pitchFamily="18" charset="0"/>
            </a:endParaRPr>
          </a:p>
        </p:txBody>
      </p:sp>
      <p:sp>
        <p:nvSpPr>
          <p:cNvPr id="156675" name="Rectangle 2">
            <a:extLst>
              <a:ext uri="{FF2B5EF4-FFF2-40B4-BE49-F238E27FC236}">
                <a16:creationId xmlns:a16="http://schemas.microsoft.com/office/drawing/2014/main" id="{BAEAB3B7-BAE0-07F4-EA76-3F676C5A5BC5}"/>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2DF371F5-EA83-F784-C32C-10638138A560}"/>
              </a:ext>
            </a:extLst>
          </p:cNvPr>
          <p:cNvSpPr>
            <a:spLocks noGrp="1" noChangeArrowheads="1"/>
          </p:cNvSpPr>
          <p:nvPr>
            <p:ph type="body" idx="1"/>
          </p:nvPr>
        </p:nvSpPr>
        <p:spPr>
          <a:xfrm>
            <a:off x="781053" y="4421191"/>
            <a:ext cx="530542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a:latin typeface="Arial" pitchFamily="34" charset="0"/>
              <a:ea typeface="ＭＳ Ｐゴシック" pitchFamily="34" charset="-128"/>
            </a:endParaRPr>
          </a:p>
        </p:txBody>
      </p:sp>
    </p:spTree>
    <p:extLst>
      <p:ext uri="{BB962C8B-B14F-4D97-AF65-F5344CB8AC3E}">
        <p14:creationId xmlns:p14="http://schemas.microsoft.com/office/powerpoint/2010/main" val="2005607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48B2BF01-6BE0-45A8-AE12-BF22EFD302AE}" type="slidenum">
              <a:rPr lang="en-US" i="0" smtClean="0">
                <a:latin typeface="Times New Roman" pitchFamily="18" charset="0"/>
              </a:rPr>
              <a:pPr eaLnBrk="1" hangingPunct="1"/>
              <a:t>25</a:t>
            </a:fld>
            <a:endParaRPr lang="en-US" i="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615951" y="4425950"/>
            <a:ext cx="5548314"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latin typeface="Arial" pitchFamily="34" charset="0"/>
              <a:ea typeface="ＭＳ Ｐゴシック" pitchFamily="34" charset="-128"/>
            </a:endParaRPr>
          </a:p>
          <a:p>
            <a:pPr eaLnBrk="1" hangingPunct="1"/>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255944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443-A58D-4FFC-6E12-D824EA9F8AA2}"/>
            </a:ext>
          </a:extLst>
        </p:cNvPr>
        <p:cNvGrpSpPr/>
        <p:nvPr/>
      </p:nvGrpSpPr>
      <p:grpSpPr>
        <a:xfrm>
          <a:off x="0" y="0"/>
          <a:ext cx="0" cy="0"/>
          <a:chOff x="0" y="0"/>
          <a:chExt cx="0" cy="0"/>
        </a:xfrm>
      </p:grpSpPr>
      <p:sp>
        <p:nvSpPr>
          <p:cNvPr id="157698" name="Rectangle 7">
            <a:extLst>
              <a:ext uri="{FF2B5EF4-FFF2-40B4-BE49-F238E27FC236}">
                <a16:creationId xmlns:a16="http://schemas.microsoft.com/office/drawing/2014/main" id="{9454F27B-6D46-5770-E1A0-98D9EBFC8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48B2BF01-6BE0-45A8-AE12-BF22EFD302AE}" type="slidenum">
              <a:rPr lang="en-US" i="0" smtClean="0">
                <a:latin typeface="Times New Roman" pitchFamily="18" charset="0"/>
              </a:rPr>
              <a:pPr eaLnBrk="1" hangingPunct="1"/>
              <a:t>26</a:t>
            </a:fld>
            <a:endParaRPr lang="en-US" i="0">
              <a:latin typeface="Times New Roman" pitchFamily="18" charset="0"/>
            </a:endParaRPr>
          </a:p>
        </p:txBody>
      </p:sp>
      <p:sp>
        <p:nvSpPr>
          <p:cNvPr id="157699" name="Rectangle 2">
            <a:extLst>
              <a:ext uri="{FF2B5EF4-FFF2-40B4-BE49-F238E27FC236}">
                <a16:creationId xmlns:a16="http://schemas.microsoft.com/office/drawing/2014/main" id="{0701B870-6469-A037-BCF2-F37F9F674DB9}"/>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CBC8CF8D-4782-23F9-2809-644B29DFBD7F}"/>
              </a:ext>
            </a:extLst>
          </p:cNvPr>
          <p:cNvSpPr>
            <a:spLocks noGrp="1" noChangeArrowheads="1"/>
          </p:cNvSpPr>
          <p:nvPr>
            <p:ph type="body" idx="1"/>
          </p:nvPr>
        </p:nvSpPr>
        <p:spPr>
          <a:xfrm>
            <a:off x="615951" y="4425950"/>
            <a:ext cx="5548314"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393164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EA505-FC41-5070-59CC-8253283A0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CDE65-BB2A-CFDD-D581-670120BEB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82B7-EC13-605A-FC63-3064398D0762}"/>
              </a:ext>
            </a:extLst>
          </p:cNvPr>
          <p:cNvSpPr>
            <a:spLocks noGrp="1"/>
          </p:cNvSpPr>
          <p:nvPr>
            <p:ph type="body" idx="1"/>
          </p:nvPr>
        </p:nvSpPr>
        <p:spPr/>
        <p:txBody>
          <a:bodyPr/>
          <a:lstStyle/>
          <a:p>
            <a:pPr marL="0" marR="0"/>
            <a:endParaRPr lang="en-US" sz="1800">
              <a:effectLst/>
              <a:latin typeface="Times New Roman" panose="02020603050405020304" pitchFamily="18" charset="0"/>
              <a:ea typeface="PMingLiU" panose="02020500000000000000" pitchFamily="18" charset="-120"/>
            </a:endParaRPr>
          </a:p>
        </p:txBody>
      </p:sp>
      <p:sp>
        <p:nvSpPr>
          <p:cNvPr id="4" name="Slide Number Placeholder 3">
            <a:extLst>
              <a:ext uri="{FF2B5EF4-FFF2-40B4-BE49-F238E27FC236}">
                <a16:creationId xmlns:a16="http://schemas.microsoft.com/office/drawing/2014/main" id="{8E8F0E16-A1AB-8E28-8D31-D311569CE7F8}"/>
              </a:ext>
            </a:extLst>
          </p:cNvPr>
          <p:cNvSpPr>
            <a:spLocks noGrp="1"/>
          </p:cNvSpPr>
          <p:nvPr>
            <p:ph type="sldNum" sz="quarter" idx="5"/>
          </p:nvPr>
        </p:nvSpPr>
        <p:spPr/>
        <p:txBody>
          <a:bodyPr/>
          <a:lstStyle/>
          <a:p>
            <a:fld id="{5D87D6AC-E57C-49A0-9D2C-AA37DE69C01B}" type="slidenum">
              <a:rPr lang="en-US" smtClean="0"/>
              <a:pPr/>
              <a:t>27</a:t>
            </a:fld>
            <a:endParaRPr lang="en-US"/>
          </a:p>
        </p:txBody>
      </p:sp>
    </p:spTree>
    <p:extLst>
      <p:ext uri="{BB962C8B-B14F-4D97-AF65-F5344CB8AC3E}">
        <p14:creationId xmlns:p14="http://schemas.microsoft.com/office/powerpoint/2010/main" val="4176322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9DCD2-473B-EC2A-2C9C-7E33D5CEA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420DE-F7DA-3692-DE58-42A4BFB08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F5888-AC7C-077D-3B95-F344B2398616}"/>
              </a:ext>
            </a:extLst>
          </p:cNvPr>
          <p:cNvSpPr>
            <a:spLocks noGrp="1"/>
          </p:cNvSpPr>
          <p:nvPr>
            <p:ph type="body" idx="1"/>
          </p:nvPr>
        </p:nvSpPr>
        <p:spPr/>
        <p:txBody>
          <a:bodyPr/>
          <a:lstStyle/>
          <a:p>
            <a:pPr marL="457200" marR="0"/>
            <a:r>
              <a:rPr lang="en-US"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PMingLiU" panose="02020500000000000000" pitchFamily="18" charset="-120"/>
            </a:endParaRPr>
          </a:p>
          <a:p>
            <a:endParaRPr lang="en-US"/>
          </a:p>
        </p:txBody>
      </p:sp>
      <p:sp>
        <p:nvSpPr>
          <p:cNvPr id="4" name="Slide Number Placeholder 3">
            <a:extLst>
              <a:ext uri="{FF2B5EF4-FFF2-40B4-BE49-F238E27FC236}">
                <a16:creationId xmlns:a16="http://schemas.microsoft.com/office/drawing/2014/main" id="{625CBBE2-EA7F-C844-2FE5-93327F6B293B}"/>
              </a:ext>
            </a:extLst>
          </p:cNvPr>
          <p:cNvSpPr>
            <a:spLocks noGrp="1"/>
          </p:cNvSpPr>
          <p:nvPr>
            <p:ph type="sldNum" sz="quarter" idx="10"/>
          </p:nvPr>
        </p:nvSpPr>
        <p:spPr/>
        <p:txBody>
          <a:bodyPr/>
          <a:lstStyle/>
          <a:p>
            <a:fld id="{5D87D6AC-E57C-49A0-9D2C-AA37DE69C01B}" type="slidenum">
              <a:rPr lang="en-US" smtClean="0"/>
              <a:pPr/>
              <a:t>28</a:t>
            </a:fld>
            <a:endParaRPr lang="en-US"/>
          </a:p>
        </p:txBody>
      </p:sp>
    </p:spTree>
    <p:extLst>
      <p:ext uri="{BB962C8B-B14F-4D97-AF65-F5344CB8AC3E}">
        <p14:creationId xmlns:p14="http://schemas.microsoft.com/office/powerpoint/2010/main" val="2917292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29</a:t>
            </a:fld>
            <a:endParaRPr lang="en-US"/>
          </a:p>
        </p:txBody>
      </p:sp>
    </p:spTree>
    <p:extLst>
      <p:ext uri="{BB962C8B-B14F-4D97-AF65-F5344CB8AC3E}">
        <p14:creationId xmlns:p14="http://schemas.microsoft.com/office/powerpoint/2010/main" val="4156910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30</a:t>
            </a:fld>
            <a:endParaRPr lang="en-US"/>
          </a:p>
        </p:txBody>
      </p:sp>
    </p:spTree>
    <p:extLst>
      <p:ext uri="{BB962C8B-B14F-4D97-AF65-F5344CB8AC3E}">
        <p14:creationId xmlns:p14="http://schemas.microsoft.com/office/powerpoint/2010/main" val="67419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D87D6AC-E57C-49A0-9D2C-AA37DE69C01B}" type="slidenum">
              <a:rPr lang="en-US" smtClean="0"/>
              <a:pPr/>
              <a:t>4</a:t>
            </a:fld>
            <a:endParaRPr lang="en-US"/>
          </a:p>
        </p:txBody>
      </p:sp>
    </p:spTree>
    <p:extLst>
      <p:ext uri="{BB962C8B-B14F-4D97-AF65-F5344CB8AC3E}">
        <p14:creationId xmlns:p14="http://schemas.microsoft.com/office/powerpoint/2010/main" val="392044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31</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a:p>
            <a:pPr marL="233277" indent="0">
              <a:spcBef>
                <a:spcPct val="0"/>
              </a:spcBef>
            </a:pPr>
            <a:endParaRPr lang="en-US" b="0">
              <a:latin typeface="Arial" pitchFamily="34" charset="0"/>
              <a:ea typeface="ＭＳ Ｐゴシック" pitchFamily="34" charset="-128"/>
            </a:endParaRPr>
          </a:p>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4221489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32</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31063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49D6-FBF0-13EF-111F-310335EFB10A}"/>
            </a:ext>
          </a:extLst>
        </p:cNvPr>
        <p:cNvGrpSpPr/>
        <p:nvPr/>
      </p:nvGrpSpPr>
      <p:grpSpPr>
        <a:xfrm>
          <a:off x="0" y="0"/>
          <a:ext cx="0" cy="0"/>
          <a:chOff x="0" y="0"/>
          <a:chExt cx="0" cy="0"/>
        </a:xfrm>
      </p:grpSpPr>
      <p:sp>
        <p:nvSpPr>
          <p:cNvPr id="220162" name="Rectangle 7">
            <a:extLst>
              <a:ext uri="{FF2B5EF4-FFF2-40B4-BE49-F238E27FC236}">
                <a16:creationId xmlns:a16="http://schemas.microsoft.com/office/drawing/2014/main" id="{A04DD4D0-3E11-5BA0-D7F3-70588312B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33</a:t>
            </a:fld>
            <a:endParaRPr lang="en-US" i="0">
              <a:latin typeface="Times New Roman" pitchFamily="18" charset="0"/>
            </a:endParaRPr>
          </a:p>
        </p:txBody>
      </p:sp>
      <p:sp>
        <p:nvSpPr>
          <p:cNvPr id="220163" name="Rectangle 2">
            <a:extLst>
              <a:ext uri="{FF2B5EF4-FFF2-40B4-BE49-F238E27FC236}">
                <a16:creationId xmlns:a16="http://schemas.microsoft.com/office/drawing/2014/main" id="{5E44E159-F109-B872-053F-310BD3E655E1}"/>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2F39603D-DD32-0FBF-B5D4-DFF7467D754F}"/>
              </a:ext>
            </a:extLst>
          </p:cNvPr>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2387033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34</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3303599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35</a:t>
            </a:fld>
            <a:endParaRPr lang="en-US"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074629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67113-D2E6-FB95-CCC6-686DBDF539BA}"/>
            </a:ext>
          </a:extLst>
        </p:cNvPr>
        <p:cNvGrpSpPr/>
        <p:nvPr/>
      </p:nvGrpSpPr>
      <p:grpSpPr>
        <a:xfrm>
          <a:off x="0" y="0"/>
          <a:ext cx="0" cy="0"/>
          <a:chOff x="0" y="0"/>
          <a:chExt cx="0" cy="0"/>
        </a:xfrm>
      </p:grpSpPr>
      <p:sp>
        <p:nvSpPr>
          <p:cNvPr id="220162" name="Rectangle 7">
            <a:extLst>
              <a:ext uri="{FF2B5EF4-FFF2-40B4-BE49-F238E27FC236}">
                <a16:creationId xmlns:a16="http://schemas.microsoft.com/office/drawing/2014/main" id="{235375FB-14EE-B744-1011-B6841873D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36</a:t>
            </a:fld>
            <a:endParaRPr lang="en-US" i="0">
              <a:latin typeface="Times New Roman" pitchFamily="18" charset="0"/>
            </a:endParaRPr>
          </a:p>
        </p:txBody>
      </p:sp>
      <p:sp>
        <p:nvSpPr>
          <p:cNvPr id="220163" name="Rectangle 2">
            <a:extLst>
              <a:ext uri="{FF2B5EF4-FFF2-40B4-BE49-F238E27FC236}">
                <a16:creationId xmlns:a16="http://schemas.microsoft.com/office/drawing/2014/main" id="{C5693F42-699E-7A67-E776-EA37518EA628}"/>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646A3A4F-90E7-7A04-1E8A-A766554C6665}"/>
              </a:ext>
            </a:extLst>
          </p:cNvPr>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4226789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49131-E0FE-1F77-3F9E-AE1A7A6EB6E4}"/>
            </a:ext>
          </a:extLst>
        </p:cNvPr>
        <p:cNvGrpSpPr/>
        <p:nvPr/>
      </p:nvGrpSpPr>
      <p:grpSpPr>
        <a:xfrm>
          <a:off x="0" y="0"/>
          <a:ext cx="0" cy="0"/>
          <a:chOff x="0" y="0"/>
          <a:chExt cx="0" cy="0"/>
        </a:xfrm>
      </p:grpSpPr>
      <p:sp>
        <p:nvSpPr>
          <p:cNvPr id="220162" name="Rectangle 7">
            <a:extLst>
              <a:ext uri="{FF2B5EF4-FFF2-40B4-BE49-F238E27FC236}">
                <a16:creationId xmlns:a16="http://schemas.microsoft.com/office/drawing/2014/main" id="{EBA144A6-D756-DEAC-7F1F-0CA5C78CFB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37</a:t>
            </a:fld>
            <a:endParaRPr lang="en-US" i="0">
              <a:latin typeface="Times New Roman" pitchFamily="18" charset="0"/>
            </a:endParaRPr>
          </a:p>
        </p:txBody>
      </p:sp>
      <p:sp>
        <p:nvSpPr>
          <p:cNvPr id="220163" name="Rectangle 2">
            <a:extLst>
              <a:ext uri="{FF2B5EF4-FFF2-40B4-BE49-F238E27FC236}">
                <a16:creationId xmlns:a16="http://schemas.microsoft.com/office/drawing/2014/main" id="{E051AB29-2F11-CEDD-8320-489AAF5D3234}"/>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4323DE00-CF4A-7D23-5331-B373BB5FA3DF}"/>
              </a:ext>
            </a:extLst>
          </p:cNvPr>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175003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6D82-8832-EEA3-D288-6997B7F01611}"/>
            </a:ext>
          </a:extLst>
        </p:cNvPr>
        <p:cNvGrpSpPr/>
        <p:nvPr/>
      </p:nvGrpSpPr>
      <p:grpSpPr>
        <a:xfrm>
          <a:off x="0" y="0"/>
          <a:ext cx="0" cy="0"/>
          <a:chOff x="0" y="0"/>
          <a:chExt cx="0" cy="0"/>
        </a:xfrm>
      </p:grpSpPr>
      <p:sp>
        <p:nvSpPr>
          <p:cNvPr id="220162" name="Rectangle 7">
            <a:extLst>
              <a:ext uri="{FF2B5EF4-FFF2-40B4-BE49-F238E27FC236}">
                <a16:creationId xmlns:a16="http://schemas.microsoft.com/office/drawing/2014/main" id="{78756C89-5C97-51C7-86EB-329006D18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38</a:t>
            </a:fld>
            <a:endParaRPr lang="en-US" i="0">
              <a:latin typeface="Times New Roman" pitchFamily="18" charset="0"/>
            </a:endParaRPr>
          </a:p>
        </p:txBody>
      </p:sp>
      <p:sp>
        <p:nvSpPr>
          <p:cNvPr id="220163" name="Rectangle 2">
            <a:extLst>
              <a:ext uri="{FF2B5EF4-FFF2-40B4-BE49-F238E27FC236}">
                <a16:creationId xmlns:a16="http://schemas.microsoft.com/office/drawing/2014/main" id="{2CA91E40-162F-1C45-0C77-40C0A7AB9333}"/>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BDE4EF12-0816-5181-3CA0-77201F1D91CE}"/>
              </a:ext>
            </a:extLst>
          </p:cNvPr>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672844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7AC1-EBE5-F753-CBAE-CF9AADDDF6B4}"/>
            </a:ext>
          </a:extLst>
        </p:cNvPr>
        <p:cNvGrpSpPr/>
        <p:nvPr/>
      </p:nvGrpSpPr>
      <p:grpSpPr>
        <a:xfrm>
          <a:off x="0" y="0"/>
          <a:ext cx="0" cy="0"/>
          <a:chOff x="0" y="0"/>
          <a:chExt cx="0" cy="0"/>
        </a:xfrm>
      </p:grpSpPr>
      <p:sp>
        <p:nvSpPr>
          <p:cNvPr id="220162" name="Rectangle 7">
            <a:extLst>
              <a:ext uri="{FF2B5EF4-FFF2-40B4-BE49-F238E27FC236}">
                <a16:creationId xmlns:a16="http://schemas.microsoft.com/office/drawing/2014/main" id="{D0D08B78-F49E-0D07-CCF0-5B7CDC99F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8153" indent="-291596" eaLnBrk="0" hangingPunct="0">
              <a:defRPr i="1">
                <a:solidFill>
                  <a:schemeClr val="tx1"/>
                </a:solidFill>
                <a:latin typeface="Arial" pitchFamily="34" charset="0"/>
                <a:ea typeface="ＭＳ Ｐゴシック" pitchFamily="34" charset="-128"/>
              </a:defRPr>
            </a:lvl2pPr>
            <a:lvl3pPr marL="1166389" indent="-233277" eaLnBrk="0" hangingPunct="0">
              <a:defRPr i="1">
                <a:solidFill>
                  <a:schemeClr val="tx1"/>
                </a:solidFill>
                <a:latin typeface="Arial" pitchFamily="34" charset="0"/>
                <a:ea typeface="ＭＳ Ｐゴシック" pitchFamily="34" charset="-128"/>
              </a:defRPr>
            </a:lvl3pPr>
            <a:lvl4pPr marL="1632943" indent="-233277" eaLnBrk="0" hangingPunct="0">
              <a:defRPr i="1">
                <a:solidFill>
                  <a:schemeClr val="tx1"/>
                </a:solidFill>
                <a:latin typeface="Arial" pitchFamily="34" charset="0"/>
                <a:ea typeface="ＭＳ Ｐゴシック" pitchFamily="34" charset="-128"/>
              </a:defRPr>
            </a:lvl4pPr>
            <a:lvl5pPr marL="2099498" indent="-233277" eaLnBrk="0" hangingPunct="0">
              <a:defRPr i="1">
                <a:solidFill>
                  <a:schemeClr val="tx1"/>
                </a:solidFill>
                <a:latin typeface="Arial" pitchFamily="34" charset="0"/>
                <a:ea typeface="ＭＳ Ｐゴシック" pitchFamily="34" charset="-128"/>
              </a:defRPr>
            </a:lvl5pPr>
            <a:lvl6pPr marL="2566054" indent="-233277"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32609" indent="-233277"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99164" indent="-233277"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65719" indent="-233277"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37B52DC-E61C-468C-A045-D714ABD123B4}" type="slidenum">
              <a:rPr lang="en-US" i="0" smtClean="0">
                <a:latin typeface="Times New Roman" pitchFamily="18" charset="0"/>
              </a:rPr>
              <a:pPr eaLnBrk="1" hangingPunct="1"/>
              <a:t>39</a:t>
            </a:fld>
            <a:endParaRPr lang="en-US" i="0">
              <a:latin typeface="Times New Roman" pitchFamily="18" charset="0"/>
            </a:endParaRPr>
          </a:p>
        </p:txBody>
      </p:sp>
      <p:sp>
        <p:nvSpPr>
          <p:cNvPr id="220163" name="Rectangle 2">
            <a:extLst>
              <a:ext uri="{FF2B5EF4-FFF2-40B4-BE49-F238E27FC236}">
                <a16:creationId xmlns:a16="http://schemas.microsoft.com/office/drawing/2014/main" id="{79059554-133C-3DCF-8C41-DAD61846C707}"/>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6D56B345-202A-B74E-8415-3F51BB931449}"/>
              </a:ext>
            </a:extLst>
          </p:cNvPr>
          <p:cNvSpPr>
            <a:spLocks noGrp="1" noChangeArrowheads="1"/>
          </p:cNvSpPr>
          <p:nvPr>
            <p:ph type="body" idx="1"/>
          </p:nvPr>
        </p:nvSpPr>
        <p:spPr>
          <a:xfrm>
            <a:off x="468207" y="4421823"/>
            <a:ext cx="5930618" cy="4266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277" indent="0">
              <a:spcBef>
                <a:spcPct val="0"/>
              </a:spcBef>
            </a:pPr>
            <a:endParaRPr lang="en-US" b="0">
              <a:latin typeface="Arial" pitchFamily="34" charset="0"/>
              <a:ea typeface="ＭＳ Ｐゴシック" pitchFamily="34" charset="-128"/>
            </a:endParaRPr>
          </a:p>
        </p:txBody>
      </p:sp>
    </p:spTree>
    <p:extLst>
      <p:ext uri="{BB962C8B-B14F-4D97-AF65-F5344CB8AC3E}">
        <p14:creationId xmlns:p14="http://schemas.microsoft.com/office/powerpoint/2010/main" val="2090989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40</a:t>
            </a:fld>
            <a:endParaRPr lang="en-US"/>
          </a:p>
        </p:txBody>
      </p:sp>
    </p:spTree>
    <p:extLst>
      <p:ext uri="{BB962C8B-B14F-4D97-AF65-F5344CB8AC3E}">
        <p14:creationId xmlns:p14="http://schemas.microsoft.com/office/powerpoint/2010/main" val="330533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D87D6AC-E57C-49A0-9D2C-AA37DE69C01B}" type="slidenum">
              <a:rPr lang="en-US" smtClean="0"/>
              <a:pPr/>
              <a:t>5</a:t>
            </a:fld>
            <a:endParaRPr lang="en-US"/>
          </a:p>
        </p:txBody>
      </p:sp>
    </p:spTree>
    <p:extLst>
      <p:ext uri="{BB962C8B-B14F-4D97-AF65-F5344CB8AC3E}">
        <p14:creationId xmlns:p14="http://schemas.microsoft.com/office/powerpoint/2010/main" val="2179939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FE97-863C-C803-52A1-56844A061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985EC-7743-CF51-B3A4-B8F53898F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BFF64-5050-79FB-8F75-6E65D7152F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6097CA-CA56-8828-6B03-3A055B10F9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0145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D4600-D9EC-F2A2-61FF-CC5F17381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AF55A-1300-9C2C-364B-1002588E4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5CFAF-BF45-D2F7-8B92-4BF3FE6AEC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4C89FB-DCEB-6FF6-D8BA-4978C99D083C}"/>
              </a:ext>
            </a:extLst>
          </p:cNvPr>
          <p:cNvSpPr>
            <a:spLocks noGrp="1"/>
          </p:cNvSpPr>
          <p:nvPr>
            <p:ph type="sldNum" sz="quarter" idx="5"/>
          </p:nvPr>
        </p:nvSpPr>
        <p:spPr/>
        <p:txBody>
          <a:bodyPr/>
          <a:lstStyle/>
          <a:p>
            <a:fld id="{5D87D6AC-E57C-49A0-9D2C-AA37DE69C01B}" type="slidenum">
              <a:rPr lang="en-US" smtClean="0"/>
              <a:pPr/>
              <a:t>42</a:t>
            </a:fld>
            <a:endParaRPr lang="en-US"/>
          </a:p>
        </p:txBody>
      </p:sp>
    </p:spTree>
    <p:extLst>
      <p:ext uri="{BB962C8B-B14F-4D97-AF65-F5344CB8AC3E}">
        <p14:creationId xmlns:p14="http://schemas.microsoft.com/office/powerpoint/2010/main" val="3836920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43</a:t>
            </a:fld>
            <a:endParaRPr lang="en-US"/>
          </a:p>
        </p:txBody>
      </p:sp>
    </p:spTree>
    <p:extLst>
      <p:ext uri="{BB962C8B-B14F-4D97-AF65-F5344CB8AC3E}">
        <p14:creationId xmlns:p14="http://schemas.microsoft.com/office/powerpoint/2010/main" val="2201306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99A6-F36C-D769-A676-51DF0FAF0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C837F-D13F-89D6-DA9A-80E11679A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D9F03-A004-CDA4-5EF1-C3F738DA63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BD9FE1-E045-CC90-A1AB-6274F9113B4B}"/>
              </a:ext>
            </a:extLst>
          </p:cNvPr>
          <p:cNvSpPr>
            <a:spLocks noGrp="1"/>
          </p:cNvSpPr>
          <p:nvPr>
            <p:ph type="sldNum" sz="quarter" idx="5"/>
          </p:nvPr>
        </p:nvSpPr>
        <p:spPr/>
        <p:txBody>
          <a:bodyPr/>
          <a:lstStyle/>
          <a:p>
            <a:fld id="{5D87D6AC-E57C-49A0-9D2C-AA37DE69C01B}" type="slidenum">
              <a:rPr lang="en-US" smtClean="0"/>
              <a:pPr/>
              <a:t>44</a:t>
            </a:fld>
            <a:endParaRPr lang="en-US"/>
          </a:p>
        </p:txBody>
      </p:sp>
    </p:spTree>
    <p:extLst>
      <p:ext uri="{BB962C8B-B14F-4D97-AF65-F5344CB8AC3E}">
        <p14:creationId xmlns:p14="http://schemas.microsoft.com/office/powerpoint/2010/main" val="2850415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1F70-76A4-33C8-F84D-AD796E283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57DAE-BD10-B0E9-6B78-C4159507B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50A85-E361-C116-A622-F705A6D7E2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61D618-5831-EE1E-6E26-16163CA310A7}"/>
              </a:ext>
            </a:extLst>
          </p:cNvPr>
          <p:cNvSpPr>
            <a:spLocks noGrp="1"/>
          </p:cNvSpPr>
          <p:nvPr>
            <p:ph type="sldNum" sz="quarter" idx="5"/>
          </p:nvPr>
        </p:nvSpPr>
        <p:spPr/>
        <p:txBody>
          <a:bodyPr/>
          <a:lstStyle/>
          <a:p>
            <a:fld id="{5D87D6AC-E57C-49A0-9D2C-AA37DE69C01B}" type="slidenum">
              <a:rPr lang="en-US" smtClean="0"/>
              <a:pPr/>
              <a:t>45</a:t>
            </a:fld>
            <a:endParaRPr lang="en-US"/>
          </a:p>
        </p:txBody>
      </p:sp>
    </p:spTree>
    <p:extLst>
      <p:ext uri="{BB962C8B-B14F-4D97-AF65-F5344CB8AC3E}">
        <p14:creationId xmlns:p14="http://schemas.microsoft.com/office/powerpoint/2010/main" val="2017614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0149-93D2-989B-60B0-CF016C7E3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8E418-16B4-1052-F4F2-261018E43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A80F4-9805-2606-F1C0-226D57DBDC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C963FC-6ADA-5F5D-279C-C92E1357B446}"/>
              </a:ext>
            </a:extLst>
          </p:cNvPr>
          <p:cNvSpPr>
            <a:spLocks noGrp="1"/>
          </p:cNvSpPr>
          <p:nvPr>
            <p:ph type="sldNum" sz="quarter" idx="5"/>
          </p:nvPr>
        </p:nvSpPr>
        <p:spPr/>
        <p:txBody>
          <a:bodyPr/>
          <a:lstStyle/>
          <a:p>
            <a:fld id="{5D87D6AC-E57C-49A0-9D2C-AA37DE69C01B}" type="slidenum">
              <a:rPr lang="en-US" smtClean="0"/>
              <a:pPr/>
              <a:t>46</a:t>
            </a:fld>
            <a:endParaRPr lang="en-US"/>
          </a:p>
        </p:txBody>
      </p:sp>
    </p:spTree>
    <p:extLst>
      <p:ext uri="{BB962C8B-B14F-4D97-AF65-F5344CB8AC3E}">
        <p14:creationId xmlns:p14="http://schemas.microsoft.com/office/powerpoint/2010/main" val="2488854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52444-1239-ABA3-6A8C-6824AEA23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82124-76C8-9B5A-53C6-15C6D7173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FA467-35F8-3312-B701-4C6CFB563C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7D42CB-F1B1-9746-8D0D-0B45A3BF0A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252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48</a:t>
            </a:fld>
            <a:endParaRPr lang="en-US"/>
          </a:p>
        </p:txBody>
      </p:sp>
    </p:spTree>
    <p:extLst>
      <p:ext uri="{BB962C8B-B14F-4D97-AF65-F5344CB8AC3E}">
        <p14:creationId xmlns:p14="http://schemas.microsoft.com/office/powerpoint/2010/main" val="44248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A887-4F6D-9886-5AB2-33E51B085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34315-1E78-B159-B390-0CF0CBD10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93BE4-9CD5-25B5-A598-812ACC14FB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657DCB-DE93-83DE-2B62-B5BE324B7716}"/>
              </a:ext>
            </a:extLst>
          </p:cNvPr>
          <p:cNvSpPr>
            <a:spLocks noGrp="1"/>
          </p:cNvSpPr>
          <p:nvPr>
            <p:ph type="sldNum" sz="quarter" idx="5"/>
          </p:nvPr>
        </p:nvSpPr>
        <p:spPr/>
        <p:txBody>
          <a:bodyPr/>
          <a:lstStyle/>
          <a:p>
            <a:fld id="{5D87D6AC-E57C-49A0-9D2C-AA37DE69C01B}" type="slidenum">
              <a:rPr lang="en-US" smtClean="0"/>
              <a:pPr/>
              <a:t>49</a:t>
            </a:fld>
            <a:endParaRPr lang="en-US"/>
          </a:p>
        </p:txBody>
      </p:sp>
    </p:spTree>
    <p:extLst>
      <p:ext uri="{BB962C8B-B14F-4D97-AF65-F5344CB8AC3E}">
        <p14:creationId xmlns:p14="http://schemas.microsoft.com/office/powerpoint/2010/main" val="4005299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1A83-AABD-01BC-CB9C-50EDF6C50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7C75B-2F2D-97A0-31AC-251B17641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AB6DF-0358-B617-EF55-AB26AC6815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F71758-2254-9805-C52A-910FD18D9EF6}"/>
              </a:ext>
            </a:extLst>
          </p:cNvPr>
          <p:cNvSpPr>
            <a:spLocks noGrp="1"/>
          </p:cNvSpPr>
          <p:nvPr>
            <p:ph type="sldNum" sz="quarter" idx="5"/>
          </p:nvPr>
        </p:nvSpPr>
        <p:spPr/>
        <p:txBody>
          <a:bodyPr/>
          <a:lstStyle/>
          <a:p>
            <a:fld id="{5D87D6AC-E57C-49A0-9D2C-AA37DE69C01B}" type="slidenum">
              <a:rPr lang="en-US" smtClean="0"/>
              <a:pPr/>
              <a:t>50</a:t>
            </a:fld>
            <a:endParaRPr lang="en-US"/>
          </a:p>
        </p:txBody>
      </p:sp>
    </p:spTree>
    <p:extLst>
      <p:ext uri="{BB962C8B-B14F-4D97-AF65-F5344CB8AC3E}">
        <p14:creationId xmlns:p14="http://schemas.microsoft.com/office/powerpoint/2010/main" val="81386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D87D6AC-E57C-49A0-9D2C-AA37DE69C01B}" type="slidenum">
              <a:rPr lang="en-US" smtClean="0"/>
              <a:pPr/>
              <a:t>6</a:t>
            </a:fld>
            <a:endParaRPr lang="en-US"/>
          </a:p>
        </p:txBody>
      </p:sp>
    </p:spTree>
    <p:extLst>
      <p:ext uri="{BB962C8B-B14F-4D97-AF65-F5344CB8AC3E}">
        <p14:creationId xmlns:p14="http://schemas.microsoft.com/office/powerpoint/2010/main" val="1143855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F92FB-EB75-854D-FD2B-9E21E54FB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03B46-E9C9-C079-BB45-597874134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FB466-A6B5-4F08-42C3-2AEED59645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D69557-BBD1-FDE4-A7C7-1398135CF117}"/>
              </a:ext>
            </a:extLst>
          </p:cNvPr>
          <p:cNvSpPr>
            <a:spLocks noGrp="1"/>
          </p:cNvSpPr>
          <p:nvPr>
            <p:ph type="sldNum" sz="quarter" idx="5"/>
          </p:nvPr>
        </p:nvSpPr>
        <p:spPr/>
        <p:txBody>
          <a:bodyPr/>
          <a:lstStyle/>
          <a:p>
            <a:fld id="{5D87D6AC-E57C-49A0-9D2C-AA37DE69C01B}" type="slidenum">
              <a:rPr lang="en-US" smtClean="0"/>
              <a:pPr/>
              <a:t>51</a:t>
            </a:fld>
            <a:endParaRPr lang="en-US"/>
          </a:p>
        </p:txBody>
      </p:sp>
    </p:spTree>
    <p:extLst>
      <p:ext uri="{BB962C8B-B14F-4D97-AF65-F5344CB8AC3E}">
        <p14:creationId xmlns:p14="http://schemas.microsoft.com/office/powerpoint/2010/main" val="1862377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5975B-24E6-C154-6801-5D9283CFF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A6E4C-121C-40CF-F762-5D304D3F3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0C544-2306-E58C-BAA3-1DB59FE20C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342642-D38F-3389-175B-06425DF606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9083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53</a:t>
            </a:fld>
            <a:endParaRPr lang="en-US"/>
          </a:p>
        </p:txBody>
      </p:sp>
    </p:spTree>
    <p:extLst>
      <p:ext uri="{BB962C8B-B14F-4D97-AF65-F5344CB8AC3E}">
        <p14:creationId xmlns:p14="http://schemas.microsoft.com/office/powerpoint/2010/main" val="116845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FBF0-B686-EDCC-1EF4-00BC41712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2B0C4-F505-E68C-07B8-1854E9886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E46AF-DEDA-BFEA-857D-C1DC1EBB50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BB7FDB-F43C-6527-309E-21AC0CB164FF}"/>
              </a:ext>
            </a:extLst>
          </p:cNvPr>
          <p:cNvSpPr>
            <a:spLocks noGrp="1"/>
          </p:cNvSpPr>
          <p:nvPr>
            <p:ph type="sldNum" sz="quarter" idx="5"/>
          </p:nvPr>
        </p:nvSpPr>
        <p:spPr/>
        <p:txBody>
          <a:bodyPr/>
          <a:lstStyle/>
          <a:p>
            <a:fld id="{5D87D6AC-E57C-49A0-9D2C-AA37DE69C01B}" type="slidenum">
              <a:rPr lang="en-US" smtClean="0"/>
              <a:pPr/>
              <a:t>54</a:t>
            </a:fld>
            <a:endParaRPr lang="en-US"/>
          </a:p>
        </p:txBody>
      </p:sp>
    </p:spTree>
    <p:extLst>
      <p:ext uri="{BB962C8B-B14F-4D97-AF65-F5344CB8AC3E}">
        <p14:creationId xmlns:p14="http://schemas.microsoft.com/office/powerpoint/2010/main" val="2905792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94503-7C67-0808-2113-3B8ED9972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30D42-C251-795F-447C-0FA8AE981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E2F53-6FB8-E27E-0132-D2D16FEED3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E6C431-9861-1D04-6AA9-9421F82BE3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2675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F6806-D6F3-DE93-8CFC-5870C1A8F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C4150-6B4D-2001-DB0A-773F8E967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D3337-C03A-FA67-9CB7-170BE6867D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C3A17B-4883-A2BA-53DE-ACFC0FFF30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7895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913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D929C-B178-BD06-B8FF-832698747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998DA-C407-7007-A9DB-51B67DA84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CE76B-EDBD-C895-E166-3945284911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F5E81-8C8A-6378-FEF0-0487873E73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5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32A2-4394-DA08-7DF1-A62670E8A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C629D-B668-A951-2AD4-97B87D52F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B1F04-BECE-A862-465E-097E5741D2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CD71C7-EB02-E473-818B-105BFD2CEA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1197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1893-339E-E884-0A07-C5604B822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B6F06-E492-A948-C0AC-E64FCD198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81D50-DC1F-40B9-821A-91F150CDC1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969B20-0C41-52DC-CA0B-4AED8B27B0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82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FFD6A-14E8-8C1D-CBA2-720464AB4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4D281-46C5-26A3-49EE-546896B78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DEF3C-6595-5F0D-C512-50A5759CD687}"/>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E790D2DE-90AC-FB84-8B64-FABF1A64384B}"/>
              </a:ext>
            </a:extLst>
          </p:cNvPr>
          <p:cNvSpPr>
            <a:spLocks noGrp="1"/>
          </p:cNvSpPr>
          <p:nvPr>
            <p:ph type="sldNum" sz="quarter" idx="5"/>
          </p:nvPr>
        </p:nvSpPr>
        <p:spPr/>
        <p:txBody>
          <a:bodyPr/>
          <a:lstStyle/>
          <a:p>
            <a:fld id="{5D87D6AC-E57C-49A0-9D2C-AA37DE69C01B}" type="slidenum">
              <a:rPr lang="en-US" smtClean="0"/>
              <a:pPr/>
              <a:t>7</a:t>
            </a:fld>
            <a:endParaRPr lang="en-US"/>
          </a:p>
        </p:txBody>
      </p:sp>
    </p:spTree>
    <p:extLst>
      <p:ext uri="{BB962C8B-B14F-4D97-AF65-F5344CB8AC3E}">
        <p14:creationId xmlns:p14="http://schemas.microsoft.com/office/powerpoint/2010/main" val="6698354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3273-89FF-397A-6AF1-CF7FD522F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0E103-675D-54BF-6AEF-AE9DBBF1A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0B9F0-7272-3DB4-0A37-63A3762512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961E66-47F8-06AC-4658-49882C879F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793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79F79-36DE-9FEE-C92D-922231F451BD}"/>
            </a:ext>
          </a:extLst>
        </p:cNvPr>
        <p:cNvGrpSpPr/>
        <p:nvPr/>
      </p:nvGrpSpPr>
      <p:grpSpPr>
        <a:xfrm>
          <a:off x="0" y="0"/>
          <a:ext cx="0" cy="0"/>
          <a:chOff x="0" y="0"/>
          <a:chExt cx="0" cy="0"/>
        </a:xfrm>
      </p:grpSpPr>
      <p:sp>
        <p:nvSpPr>
          <p:cNvPr id="146434" name="Rectangle 7">
            <a:extLst>
              <a:ext uri="{FF2B5EF4-FFF2-40B4-BE49-F238E27FC236}">
                <a16:creationId xmlns:a16="http://schemas.microsoft.com/office/drawing/2014/main" id="{27B61D99-E3DC-29F0-83E6-F8A2A3D8B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42761" indent="-285677" eaLnBrk="0" hangingPunct="0">
              <a:defRPr i="1">
                <a:solidFill>
                  <a:schemeClr val="tx1"/>
                </a:solidFill>
                <a:latin typeface="Arial" pitchFamily="34" charset="0"/>
                <a:ea typeface="ＭＳ Ｐゴシック" pitchFamily="34" charset="-128"/>
              </a:defRPr>
            </a:lvl2pPr>
            <a:lvl3pPr marL="1142710" indent="-228542" eaLnBrk="0" hangingPunct="0">
              <a:defRPr i="1">
                <a:solidFill>
                  <a:schemeClr val="tx1"/>
                </a:solidFill>
                <a:latin typeface="Arial" pitchFamily="34" charset="0"/>
                <a:ea typeface="ＭＳ Ｐゴシック" pitchFamily="34" charset="-128"/>
              </a:defRPr>
            </a:lvl3pPr>
            <a:lvl4pPr marL="1599794" indent="-228542" eaLnBrk="0" hangingPunct="0">
              <a:defRPr i="1">
                <a:solidFill>
                  <a:schemeClr val="tx1"/>
                </a:solidFill>
                <a:latin typeface="Arial" pitchFamily="34" charset="0"/>
                <a:ea typeface="ＭＳ Ｐゴシック" pitchFamily="34" charset="-128"/>
              </a:defRPr>
            </a:lvl4pPr>
            <a:lvl5pPr marL="2056879" indent="-228542" eaLnBrk="0" hangingPunct="0">
              <a:defRPr i="1">
                <a:solidFill>
                  <a:schemeClr val="tx1"/>
                </a:solidFill>
                <a:latin typeface="Arial" pitchFamily="34" charset="0"/>
                <a:ea typeface="ＭＳ Ｐゴシック" pitchFamily="34" charset="-128"/>
              </a:defRPr>
            </a:lvl5pPr>
            <a:lvl6pPr marL="2513963" indent="-228542"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046" indent="-228542"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8131" indent="-228542"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5216" indent="-228542"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8EA6EA1E-F36A-4C76-93EC-08C419F918AC}" type="slidenum">
              <a:rPr lang="en-US" i="0" smtClean="0">
                <a:latin typeface="Times New Roman" pitchFamily="18" charset="0"/>
              </a:rPr>
              <a:pPr eaLnBrk="1" hangingPunct="1"/>
              <a:t>63</a:t>
            </a:fld>
            <a:endParaRPr lang="en-US" i="0">
              <a:latin typeface="Times New Roman" pitchFamily="18" charset="0"/>
            </a:endParaRPr>
          </a:p>
        </p:txBody>
      </p:sp>
      <p:sp>
        <p:nvSpPr>
          <p:cNvPr id="146435" name="Rectangle 2">
            <a:extLst>
              <a:ext uri="{FF2B5EF4-FFF2-40B4-BE49-F238E27FC236}">
                <a16:creationId xmlns:a16="http://schemas.microsoft.com/office/drawing/2014/main" id="{F2B80058-698F-253D-C01A-675CE0B0D5A8}"/>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7A1D2064-23D9-684D-CDB7-787232E766E9}"/>
              </a:ext>
            </a:extLst>
          </p:cNvPr>
          <p:cNvSpPr>
            <a:spLocks noGrp="1" noChangeArrowheads="1"/>
          </p:cNvSpPr>
          <p:nvPr>
            <p:ph type="body" idx="1"/>
          </p:nvPr>
        </p:nvSpPr>
        <p:spPr>
          <a:xfrm>
            <a:off x="1014416" y="4654551"/>
            <a:ext cx="4994275"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There’s flexibility in how many units you may request, and rental assistance can be tenant- or project-based. HUD will also consider proposals that utilize newly constructed or rehabilitated units—provided funding commitments are in place within three years. The focus is on rental assistance and admin costs only; construction funds must come from other sources.</a:t>
            </a:r>
          </a:p>
        </p:txBody>
      </p:sp>
    </p:spTree>
    <p:extLst>
      <p:ext uri="{BB962C8B-B14F-4D97-AF65-F5344CB8AC3E}">
        <p14:creationId xmlns:p14="http://schemas.microsoft.com/office/powerpoint/2010/main" val="13922692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64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66F6-6770-5361-DA04-F5134F142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71C48-A040-DCB5-FB28-7A71EDCD9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F7649-B894-7C35-3B9D-5F2621948348}"/>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4F51BC84-F2D5-6118-1BCF-8F3290A3CF8B}"/>
              </a:ext>
            </a:extLst>
          </p:cNvPr>
          <p:cNvSpPr>
            <a:spLocks noGrp="1"/>
          </p:cNvSpPr>
          <p:nvPr>
            <p:ph type="sldNum" sz="quarter" idx="5"/>
          </p:nvPr>
        </p:nvSpPr>
        <p:spPr/>
        <p:txBody>
          <a:bodyPr/>
          <a:lstStyle/>
          <a:p>
            <a:fld id="{5D87D6AC-E57C-49A0-9D2C-AA37DE69C01B}" type="slidenum">
              <a:rPr lang="en-US" smtClean="0"/>
              <a:pPr/>
              <a:t>8</a:t>
            </a:fld>
            <a:endParaRPr lang="en-US"/>
          </a:p>
        </p:txBody>
      </p:sp>
    </p:spTree>
    <p:extLst>
      <p:ext uri="{BB962C8B-B14F-4D97-AF65-F5344CB8AC3E}">
        <p14:creationId xmlns:p14="http://schemas.microsoft.com/office/powerpoint/2010/main" val="425702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4F75D-9742-36D4-0582-1673E9814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D8C8B-7E5E-3E45-B82B-7595408B2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B44B6-9FA7-C503-308B-C5766F2D5CCF}"/>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2B89C428-C9D1-A464-3D28-FE334FB65B8A}"/>
              </a:ext>
            </a:extLst>
          </p:cNvPr>
          <p:cNvSpPr>
            <a:spLocks noGrp="1"/>
          </p:cNvSpPr>
          <p:nvPr>
            <p:ph type="sldNum" sz="quarter" idx="5"/>
          </p:nvPr>
        </p:nvSpPr>
        <p:spPr/>
        <p:txBody>
          <a:bodyPr/>
          <a:lstStyle/>
          <a:p>
            <a:fld id="{5D87D6AC-E57C-49A0-9D2C-AA37DE69C01B}" type="slidenum">
              <a:rPr lang="en-US" smtClean="0"/>
              <a:pPr/>
              <a:t>9</a:t>
            </a:fld>
            <a:endParaRPr lang="en-US"/>
          </a:p>
        </p:txBody>
      </p:sp>
    </p:spTree>
    <p:extLst>
      <p:ext uri="{BB962C8B-B14F-4D97-AF65-F5344CB8AC3E}">
        <p14:creationId xmlns:p14="http://schemas.microsoft.com/office/powerpoint/2010/main" val="17590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64FE9-B717-5098-9596-4B281F33E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DEBFC-6AFC-7DE2-01F2-4E390C762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9F3B8-539F-4E60-B119-903653E69AF2}"/>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B5E87BB7-77F9-30CA-C2A7-99849F223A40}"/>
              </a:ext>
            </a:extLst>
          </p:cNvPr>
          <p:cNvSpPr>
            <a:spLocks noGrp="1"/>
          </p:cNvSpPr>
          <p:nvPr>
            <p:ph type="sldNum" sz="quarter" idx="5"/>
          </p:nvPr>
        </p:nvSpPr>
        <p:spPr/>
        <p:txBody>
          <a:bodyPr/>
          <a:lstStyle/>
          <a:p>
            <a:fld id="{5D87D6AC-E57C-49A0-9D2C-AA37DE69C01B}" type="slidenum">
              <a:rPr lang="en-US" smtClean="0"/>
              <a:pPr/>
              <a:t>10</a:t>
            </a:fld>
            <a:endParaRPr lang="en-US"/>
          </a:p>
        </p:txBody>
      </p:sp>
    </p:spTree>
    <p:extLst>
      <p:ext uri="{BB962C8B-B14F-4D97-AF65-F5344CB8AC3E}">
        <p14:creationId xmlns:p14="http://schemas.microsoft.com/office/powerpoint/2010/main" val="193739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165C-847E-42EB-941E-F5BC6064B68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1656B-C26F-4309-A6CD-CC39A6BB622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8DCC05-3A72-4696-8A06-84BEC4C55E0C}"/>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a:extLst>
              <a:ext uri="{FF2B5EF4-FFF2-40B4-BE49-F238E27FC236}">
                <a16:creationId xmlns:a16="http://schemas.microsoft.com/office/drawing/2014/main" id="{BA034896-A700-46C7-A7DD-81C0D7CDA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9FAB1-0298-4F65-B799-276BC0072622}"/>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30317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FB91-6630-448E-AD03-5CBF3050ED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5C83E-11C4-4C4C-B748-4668771EE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5B93D-C53E-4762-B84C-C5DD33EBF1A5}"/>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a:extLst>
              <a:ext uri="{FF2B5EF4-FFF2-40B4-BE49-F238E27FC236}">
                <a16:creationId xmlns:a16="http://schemas.microsoft.com/office/drawing/2014/main" id="{F723C3F5-E522-42BE-AAD3-E635F09AA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F379B-8409-4ECE-BEB5-4A0C45CB53BA}"/>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9472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39B288-A14C-4041-880E-94E984238F1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54AF5-49F5-48D4-AB79-26C15C8CE51F}"/>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25509-0495-4745-A55E-32C58DC46046}"/>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a:extLst>
              <a:ext uri="{FF2B5EF4-FFF2-40B4-BE49-F238E27FC236}">
                <a16:creationId xmlns:a16="http://schemas.microsoft.com/office/drawing/2014/main" id="{89C638AE-3FDB-4470-9A56-BAE43A1C6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74EF3-411B-4AB2-9D2C-7FC873C2E7A0}"/>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73572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E2CE8A-DDFF-4DE2-BE7D-4BE18B4CFDE5}" type="datetime1">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47D326A9-C7FB-474D-8472-18C731E71348}" type="slidenum">
              <a:rPr lang="en-US" smtClean="0"/>
              <a:pPr/>
              <a:t>‹#›</a:t>
            </a:fld>
            <a:endParaRPr lang="en-US"/>
          </a:p>
        </p:txBody>
      </p:sp>
    </p:spTree>
    <p:extLst>
      <p:ext uri="{BB962C8B-B14F-4D97-AF65-F5344CB8AC3E}">
        <p14:creationId xmlns:p14="http://schemas.microsoft.com/office/powerpoint/2010/main" val="188368750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02999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B5F439-AFA1-4564-8D60-692396955595}" type="datetime1">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7D326A9-C7FB-474D-8472-18C731E71348}" type="slidenum">
              <a:rPr lang="en-US" smtClean="0"/>
              <a:pPr/>
              <a:t>‹#›</a:t>
            </a:fld>
            <a:endParaRPr lang="en-US"/>
          </a:p>
        </p:txBody>
      </p:sp>
    </p:spTree>
    <p:extLst>
      <p:ext uri="{BB962C8B-B14F-4D97-AF65-F5344CB8AC3E}">
        <p14:creationId xmlns:p14="http://schemas.microsoft.com/office/powerpoint/2010/main" val="283995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130486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5BCB08-6668-4D5C-824F-2BFA69533954}" type="datetimeFigureOut">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550503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9EFF0-751B-4C81-BFBD-319A0BF64E14}" type="datetime1">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D326A9-C7FB-474D-8472-18C731E71348}" type="slidenum">
              <a:rPr lang="en-US" smtClean="0"/>
              <a:pPr/>
              <a:t>‹#›</a:t>
            </a:fld>
            <a:endParaRPr lang="en-US"/>
          </a:p>
        </p:txBody>
      </p:sp>
    </p:spTree>
    <p:extLst>
      <p:ext uri="{BB962C8B-B14F-4D97-AF65-F5344CB8AC3E}">
        <p14:creationId xmlns:p14="http://schemas.microsoft.com/office/powerpoint/2010/main" val="329131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5C6B1-DA96-4ED1-9AF1-B426C4C95408}" type="datetime1">
              <a:rPr lang="en-US" smtClean="0"/>
              <a:pPr/>
              <a:t>6/27/2025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D326A9-C7FB-474D-8472-18C731E71348}" type="slidenum">
              <a:rPr lang="en-US" smtClean="0"/>
              <a:pPr/>
              <a:t>‹#›</a:t>
            </a:fld>
            <a:endParaRPr lang="en-US"/>
          </a:p>
        </p:txBody>
      </p:sp>
    </p:spTree>
    <p:extLst>
      <p:ext uri="{BB962C8B-B14F-4D97-AF65-F5344CB8AC3E}">
        <p14:creationId xmlns:p14="http://schemas.microsoft.com/office/powerpoint/2010/main" val="247732201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12654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7FF-3730-488B-A592-5B8550A53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E2245-21A6-41C8-A45A-9074BEF5C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DC2E7-8DA6-4FC0-B446-2BD902A2E14D}"/>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a:extLst>
              <a:ext uri="{FF2B5EF4-FFF2-40B4-BE49-F238E27FC236}">
                <a16:creationId xmlns:a16="http://schemas.microsoft.com/office/drawing/2014/main" id="{C3FBB225-DC60-4882-8EA9-6220CB1DB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8F7EB-F35C-483E-8BFE-534F03DB3083}"/>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344268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23291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00678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A22BE6C-7FE7-428D-957D-EF2F8CF21266}"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94039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52511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A22BE6C-7FE7-428D-957D-EF2F8CF21266}"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2698093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581733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612710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75250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A2E8-9ABF-435B-8362-C27414F04559}"/>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540C3-8F6D-4076-ADA9-4EBB1AB97FD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D4619-ABEF-4BFD-8366-95D36FA119B4}"/>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5" name="Footer Placeholder 4">
            <a:extLst>
              <a:ext uri="{FF2B5EF4-FFF2-40B4-BE49-F238E27FC236}">
                <a16:creationId xmlns:a16="http://schemas.microsoft.com/office/drawing/2014/main" id="{FEFF59D4-3670-4900-BBE3-80EE36A13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B9B97-4924-43B7-A78B-9476936BAD4A}"/>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407322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E430-C6B6-4735-B29F-2D8C49904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1B2303-3553-444A-85EA-AD922AC4BAE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41AE9-B4CF-4954-88B4-92380FC0DC3C}"/>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02437-ADED-4535-AF7E-238A921B6ABB}"/>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a:extLst>
              <a:ext uri="{FF2B5EF4-FFF2-40B4-BE49-F238E27FC236}">
                <a16:creationId xmlns:a16="http://schemas.microsoft.com/office/drawing/2014/main" id="{C3182488-8EF2-44CE-B5F7-25E66CB39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5FF11-768F-4FCA-B796-3977C6B08639}"/>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80603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C49A-B0E2-452B-965A-181BAA4652D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ACBF8-E3BC-4AE6-95CA-06E81A7623C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178C81-0CC2-410A-AD2A-3EC1758B76E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AD8B6-0008-4024-9803-F139F200B9E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1EACAC-8467-4C99-9225-F20EE851E16C}"/>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FA02A-F960-4B4B-A6C3-9CA12ED4D9A9}"/>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8" name="Footer Placeholder 7">
            <a:extLst>
              <a:ext uri="{FF2B5EF4-FFF2-40B4-BE49-F238E27FC236}">
                <a16:creationId xmlns:a16="http://schemas.microsoft.com/office/drawing/2014/main" id="{E335393B-EEF2-4760-8CE7-EDB4741E2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F4711-88EC-4F55-B3E9-D55415BD49AE}"/>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319634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1945-7559-4CD0-8F0D-DF9F64ED3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BC78F-4A12-4A6A-9732-EB0C870EA63B}"/>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4" name="Footer Placeholder 3">
            <a:extLst>
              <a:ext uri="{FF2B5EF4-FFF2-40B4-BE49-F238E27FC236}">
                <a16:creationId xmlns:a16="http://schemas.microsoft.com/office/drawing/2014/main" id="{F4E2140D-700D-4832-A77B-D9336AED2B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313F68-034B-4D37-9B81-DF23B188C016}"/>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95284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09F9A8-A0FF-4B34-8587-78D25A85D836}"/>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3" name="Footer Placeholder 2">
            <a:extLst>
              <a:ext uri="{FF2B5EF4-FFF2-40B4-BE49-F238E27FC236}">
                <a16:creationId xmlns:a16="http://schemas.microsoft.com/office/drawing/2014/main" id="{64F9BB09-5B52-46AC-84BD-25D741663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637C8F-64B6-438B-A1E9-82F71259A294}"/>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59144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1686-2373-42CF-BD3F-65329EE007F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E329A-7489-4889-B2C0-32544C96A9B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6A63-A8E6-40EA-96DD-A2B1363450B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F0D8E-2D69-486A-A8E5-501290CFB07C}"/>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a:extLst>
              <a:ext uri="{FF2B5EF4-FFF2-40B4-BE49-F238E27FC236}">
                <a16:creationId xmlns:a16="http://schemas.microsoft.com/office/drawing/2014/main" id="{7728B6B0-0A50-40E2-85F0-EB605F5A7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841DC-BB9B-4622-9898-02A6978C6BA5}"/>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197383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33E1-0F46-4646-96D6-F3C5F8B648F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90833-1F13-4B5A-9E63-9F502245DC8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8848E-5509-4D0D-AA45-663A12896E7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24CE8-CDA5-4353-9ABA-D881FA8734AB}"/>
              </a:ext>
            </a:extLst>
          </p:cNvPr>
          <p:cNvSpPr>
            <a:spLocks noGrp="1"/>
          </p:cNvSpPr>
          <p:nvPr>
            <p:ph type="dt" sz="half" idx="10"/>
          </p:nvPr>
        </p:nvSpPr>
        <p:spPr/>
        <p:txBody>
          <a:bodyPr/>
          <a:lstStyle/>
          <a:p>
            <a:fld id="{5B5BCB08-6668-4D5C-824F-2BFA69533954}" type="datetimeFigureOut">
              <a:rPr lang="en-US" smtClean="0"/>
              <a:t>6/27/2025</a:t>
            </a:fld>
            <a:endParaRPr lang="en-US"/>
          </a:p>
        </p:txBody>
      </p:sp>
      <p:sp>
        <p:nvSpPr>
          <p:cNvPr id="6" name="Footer Placeholder 5">
            <a:extLst>
              <a:ext uri="{FF2B5EF4-FFF2-40B4-BE49-F238E27FC236}">
                <a16:creationId xmlns:a16="http://schemas.microsoft.com/office/drawing/2014/main" id="{E5DBB750-CC7B-4B65-980B-854840C61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0B049-6420-4476-A6AD-DE3710F5C4EB}"/>
              </a:ext>
            </a:extLst>
          </p:cNvPr>
          <p:cNvSpPr>
            <a:spLocks noGrp="1"/>
          </p:cNvSpPr>
          <p:nvPr>
            <p:ph type="sldNum" sz="quarter" idx="12"/>
          </p:nvPr>
        </p:nvSpPr>
        <p:spPr/>
        <p:txBody>
          <a:bodyPr/>
          <a:lstStyle/>
          <a:p>
            <a:fld id="{4A22BE6C-7FE7-428D-957D-EF2F8CF21266}" type="slidenum">
              <a:rPr lang="en-US" smtClean="0"/>
              <a:t>‹#›</a:t>
            </a:fld>
            <a:endParaRPr lang="en-US"/>
          </a:p>
        </p:txBody>
      </p:sp>
    </p:spTree>
    <p:extLst>
      <p:ext uri="{BB962C8B-B14F-4D97-AF65-F5344CB8AC3E}">
        <p14:creationId xmlns:p14="http://schemas.microsoft.com/office/powerpoint/2010/main" val="276068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2F75C-BF6A-47D5-BDE7-90F772A31BE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D7C7E-35F2-479D-A6B8-15B52BE4D5C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00329-66BB-4C6B-829B-1BC114945D7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B5BCB08-6668-4D5C-824F-2BFA69533954}" type="datetimeFigureOut">
              <a:rPr lang="en-US" smtClean="0"/>
              <a:t>6/27/2025</a:t>
            </a:fld>
            <a:endParaRPr lang="en-US"/>
          </a:p>
        </p:txBody>
      </p:sp>
      <p:sp>
        <p:nvSpPr>
          <p:cNvPr id="5" name="Footer Placeholder 4">
            <a:extLst>
              <a:ext uri="{FF2B5EF4-FFF2-40B4-BE49-F238E27FC236}">
                <a16:creationId xmlns:a16="http://schemas.microsoft.com/office/drawing/2014/main" id="{A0F3DB22-CB5B-4CDD-9AE3-59BAA3678C6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99CC63-4C69-44BA-B7A1-2DC4E32AC36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22BE6C-7FE7-428D-957D-EF2F8CF21266}" type="slidenum">
              <a:rPr lang="en-US" smtClean="0"/>
              <a:t>‹#›</a:t>
            </a:fld>
            <a:endParaRPr lang="en-US"/>
          </a:p>
        </p:txBody>
      </p:sp>
    </p:spTree>
    <p:extLst>
      <p:ext uri="{BB962C8B-B14F-4D97-AF65-F5344CB8AC3E}">
        <p14:creationId xmlns:p14="http://schemas.microsoft.com/office/powerpoint/2010/main" val="857021507"/>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5B5BCB08-6668-4D5C-824F-2BFA69533954}" type="datetimeFigureOut">
              <a:rPr lang="en-US" smtClean="0"/>
              <a:t>6/27/2025</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4A22BE6C-7FE7-428D-957D-EF2F8CF21266}" type="slidenum">
              <a:rPr lang="en-US" smtClean="0"/>
              <a:t>‹#›</a:t>
            </a:fld>
            <a:endParaRPr lang="en-US"/>
          </a:p>
        </p:txBody>
      </p:sp>
    </p:spTree>
    <p:extLst>
      <p:ext uri="{BB962C8B-B14F-4D97-AF65-F5344CB8AC3E}">
        <p14:creationId xmlns:p14="http://schemas.microsoft.com/office/powerpoint/2010/main" val="2829633073"/>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 id="2147484697" r:id="rId13"/>
    <p:sldLayoutId id="2147484698" r:id="rId14"/>
    <p:sldLayoutId id="2147484699" r:id="rId15"/>
    <p:sldLayoutId id="214748470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ud.gov/sites/dfiles/PIH/documents/2018-05-Tribal_HUD-VASH_Consolidated_Notice.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mailto:TribalHUDVASH@hud.gov"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huduser.gov/portal/datasets/fmr/fmrs/FY2025_code/select_Geography.od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subtitle-A/chapter-II/part-200#subject-group-ECFR031321e29ac5bbd"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ud.gov/sites/dfiles/PIH/documents/2018-01ihbgtribalguidance.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grants.gov/quick-start-guide/applicant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TribalHUDVASH@hud.gov"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hud.gov/sites/dfiles/PIH/documents/2018-05-Tribal_HUD-VASH_Consolidated_Notice.pdf"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va.gov/find-locations"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mailto:VACOHUD-VASHTeam@va.gov" TargetMode="External"/><Relationship Id="rId5" Type="http://schemas.openxmlformats.org/officeDocument/2006/relationships/hyperlink" Target="mailto:tribalhudvash@hud.gov" TargetMode="External"/><Relationship Id="rId4" Type="http://schemas.openxmlformats.org/officeDocument/2006/relationships/hyperlink" Target="https://www.va.gov/homeles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info.gov/content/pkg/FR-2015-10-21/pdf/2015-26748.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hud.gov/sites/dfiles/PIH/documents/2018-05-Tribal_HUD-VASH_Consolidated_Notice.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https://www.hud.gov/sites/dfiles/PIH/documents/2018-05-Tribal_HUD-VASH_Consolidated_Notice.pdf"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federalregister.gov/documents/2015/10/21/2015-26748/implementation-of-the-tribal-hud-va-supportive-housing-program"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8" Type="http://schemas.openxmlformats.org/officeDocument/2006/relationships/hyperlink" Target="https://www.hud.gov/helping-americans/public-indian-housing-nahasda" TargetMode="External"/><Relationship Id="rId3" Type="http://schemas.openxmlformats.org/officeDocument/2006/relationships/hyperlink" Target="https://www.grants.gov/search-results-detail/358753" TargetMode="External"/><Relationship Id="rId7" Type="http://schemas.openxmlformats.org/officeDocument/2006/relationships/hyperlink" Target="https://www.coffa.gov/uniform-guidance-coffa/overview/"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hyperlink" Target="https://www.huduser.gov/portal/datasets/fmr.html" TargetMode="External"/><Relationship Id="rId5" Type="http://schemas.openxmlformats.org/officeDocument/2006/relationships/hyperlink" Target="https://www.hud.gov/sites/dfiles/OCHCO/documents/2025-02pihn.pdf" TargetMode="External"/><Relationship Id="rId10" Type="http://schemas.openxmlformats.org/officeDocument/2006/relationships/hyperlink" Target="https://www.hud.gov/helping-americans/public-indian-housing-offices" TargetMode="External"/><Relationship Id="rId4" Type="http://schemas.openxmlformats.org/officeDocument/2006/relationships/hyperlink" Target="https://www.hud.gov/helping-americans/public-indian-housing-tribal-hud-vash" TargetMode="External"/><Relationship Id="rId9" Type="http://schemas.openxmlformats.org/officeDocument/2006/relationships/hyperlink" Target="https://www.hud.gov/sites/dfiles/PIH/documents/2018-05-Tribal_HUD-VASH_Consolidated_Notice.pdf"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384C3-05D9-43DB-B602-8850BF8BCF6F}"/>
              </a:ext>
            </a:extLst>
          </p:cNvPr>
          <p:cNvSpPr>
            <a:spLocks noGrp="1"/>
          </p:cNvSpPr>
          <p:nvPr>
            <p:ph type="ctrTitle"/>
          </p:nvPr>
        </p:nvSpPr>
        <p:spPr>
          <a:xfrm>
            <a:off x="1638991" y="2668551"/>
            <a:ext cx="5851729" cy="1566819"/>
          </a:xfrm>
        </p:spPr>
        <p:txBody>
          <a:bodyPr>
            <a:normAutofit/>
          </a:bodyPr>
          <a:lstStyle/>
          <a:p>
            <a:pPr algn="ctr"/>
            <a:r>
              <a:rPr lang="en-US" sz="2400" b="1">
                <a:solidFill>
                  <a:schemeClr val="accent5">
                    <a:lumMod val="75000"/>
                  </a:schemeClr>
                </a:solidFill>
                <a:latin typeface="Cambria"/>
              </a:rPr>
              <a:t>Tribal HUD VASH Training</a:t>
            </a:r>
            <a:br>
              <a:rPr lang="en-US" sz="2400" b="1">
                <a:solidFill>
                  <a:schemeClr val="accent5">
                    <a:lumMod val="75000"/>
                  </a:schemeClr>
                </a:solidFill>
                <a:latin typeface="Cambria"/>
              </a:rPr>
            </a:br>
            <a:r>
              <a:rPr lang="en-US" sz="2400" b="1">
                <a:solidFill>
                  <a:schemeClr val="accent5">
                    <a:lumMod val="75000"/>
                  </a:schemeClr>
                </a:solidFill>
                <a:latin typeface="Cambria"/>
              </a:rPr>
              <a:t>FY25 Expansion Grant Applications</a:t>
            </a:r>
            <a:br>
              <a:rPr lang="en-US" sz="2400" b="1">
                <a:latin typeface="Cambria"/>
              </a:rPr>
            </a:br>
            <a:r>
              <a:rPr lang="en-US" sz="2400" b="1">
                <a:solidFill>
                  <a:schemeClr val="accent4"/>
                </a:solidFill>
                <a:latin typeface="Cambria"/>
              </a:rPr>
              <a:t>(</a:t>
            </a:r>
            <a:r>
              <a:rPr lang="en-US" sz="2400" b="1">
                <a:solidFill>
                  <a:schemeClr val="accent5">
                    <a:lumMod val="75000"/>
                  </a:schemeClr>
                </a:solidFill>
                <a:latin typeface="Cambria"/>
              </a:rPr>
              <a:t>PIH 2025-02) </a:t>
            </a:r>
          </a:p>
        </p:txBody>
      </p:sp>
      <p:pic>
        <p:nvPicPr>
          <p:cNvPr id="12" name="Picture 3" descr="\\hlannfp019\users1\H2\H22761\Robie\ONAP Logo.gif">
            <a:extLst>
              <a:ext uri="{FF2B5EF4-FFF2-40B4-BE49-F238E27FC236}">
                <a16:creationId xmlns:a16="http://schemas.microsoft.com/office/drawing/2014/main" id="{7D955E03-3F9D-4E6D-B5CB-19D704BFF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90967" y="220575"/>
            <a:ext cx="2962063" cy="2261518"/>
          </a:xfrm>
          <a:prstGeom prst="rect">
            <a:avLst/>
          </a:prstGeom>
          <a:ln>
            <a:no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66228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FF790-4566-BD28-15AB-BC8F8BE9F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9A2E9-82CD-97F2-BA70-36D6DAF923A8}"/>
              </a:ext>
            </a:extLst>
          </p:cNvPr>
          <p:cNvSpPr>
            <a:spLocks noGrp="1"/>
          </p:cNvSpPr>
          <p:nvPr>
            <p:ph type="title"/>
          </p:nvPr>
        </p:nvSpPr>
        <p:spPr>
          <a:xfrm>
            <a:off x="1309607" y="447407"/>
            <a:ext cx="6683765" cy="960668"/>
          </a:xfrm>
        </p:spPr>
        <p:txBody>
          <a:bodyPr>
            <a:normAutofit fontScale="90000"/>
          </a:bodyPr>
          <a:lstStyle/>
          <a:p>
            <a:r>
              <a:rPr lang="en-US" sz="2900" b="1">
                <a:solidFill>
                  <a:schemeClr val="accent1"/>
                </a:solidFill>
                <a:latin typeface="Cambria" panose="02040503050406030204" pitchFamily="18" charset="0"/>
                <a:ea typeface="Cambria" panose="02040503050406030204" pitchFamily="18" charset="0"/>
              </a:rPr>
              <a:t>BACKGROUND – Participant Eligibility continued</a:t>
            </a:r>
          </a:p>
        </p:txBody>
      </p:sp>
      <p:sp>
        <p:nvSpPr>
          <p:cNvPr id="3" name="Content Placeholder 2">
            <a:extLst>
              <a:ext uri="{FF2B5EF4-FFF2-40B4-BE49-F238E27FC236}">
                <a16:creationId xmlns:a16="http://schemas.microsoft.com/office/drawing/2014/main" id="{97288D20-EEDF-AB96-6B50-11B81C282A97}"/>
              </a:ext>
            </a:extLst>
          </p:cNvPr>
          <p:cNvSpPr>
            <a:spLocks noGrp="1"/>
          </p:cNvSpPr>
          <p:nvPr>
            <p:ph idx="1"/>
          </p:nvPr>
        </p:nvSpPr>
        <p:spPr>
          <a:xfrm>
            <a:off x="1150628" y="1408075"/>
            <a:ext cx="7993372" cy="4058795"/>
          </a:xfrm>
        </p:spPr>
        <p:txBody>
          <a:bodyPr vert="horz" lIns="91440" tIns="45720" rIns="91440" bIns="45720" rtlCol="0" anchor="t">
            <a:noAutofit/>
          </a:bodyPr>
          <a:lstStyle/>
          <a:p>
            <a:pPr marL="0" indent="0">
              <a:buNone/>
            </a:pPr>
            <a:r>
              <a:rPr lang="en-US" sz="1700" u="sng">
                <a:solidFill>
                  <a:srgbClr val="000000"/>
                </a:solidFill>
                <a:latin typeface="Cambria"/>
                <a:ea typeface="Cambria"/>
              </a:rPr>
              <a:t>Tribes/TDHEs should note program requirements:</a:t>
            </a:r>
            <a:endParaRPr lang="en-US" sz="1700">
              <a:solidFill>
                <a:srgbClr val="000000"/>
              </a:solidFill>
              <a:latin typeface="Cambria" panose="02040503050406030204" pitchFamily="18" charset="0"/>
              <a:ea typeface="Cambria" panose="02040503050406030204" pitchFamily="18" charset="0"/>
            </a:endParaRPr>
          </a:p>
          <a:p>
            <a:pPr>
              <a:buClr>
                <a:srgbClr val="A53010"/>
              </a:buClr>
              <a:buFont typeface="Wingdings" panose="05000000000000000000" pitchFamily="2" charset="2"/>
              <a:buChar char="Ø"/>
              <a:defRPr/>
            </a:pPr>
            <a:r>
              <a:rPr lang="en-US" sz="1700">
                <a:solidFill>
                  <a:schemeClr val="tx1"/>
                </a:solidFill>
                <a:latin typeface="Cambria"/>
                <a:ea typeface="Cambria"/>
              </a:rPr>
              <a:t>The tribe/TDHE must accept all VA referrals of Native American veterans and their families from the VA partner.</a:t>
            </a:r>
          </a:p>
          <a:p>
            <a:pPr>
              <a:buClr>
                <a:srgbClr val="A53010"/>
              </a:buClr>
              <a:buFont typeface="Wingdings" panose="05000000000000000000" pitchFamily="2" charset="2"/>
              <a:buChar char="Ø"/>
              <a:defRPr/>
            </a:pPr>
            <a:r>
              <a:rPr lang="en-US" sz="1700">
                <a:solidFill>
                  <a:schemeClr val="tx1"/>
                </a:solidFill>
                <a:latin typeface="Cambria"/>
                <a:ea typeface="Cambria"/>
              </a:rPr>
              <a:t>Once the VA and tribe/TDHE determines the Veteran is eligible, the tribe/TDHE </a:t>
            </a:r>
            <a:r>
              <a:rPr lang="en-US" sz="1700" u="sng">
                <a:solidFill>
                  <a:schemeClr val="tx1"/>
                </a:solidFill>
                <a:latin typeface="Cambria"/>
                <a:ea typeface="Cambria"/>
              </a:rPr>
              <a:t>must</a:t>
            </a:r>
            <a:r>
              <a:rPr lang="en-US" sz="1700">
                <a:solidFill>
                  <a:schemeClr val="tx1"/>
                </a:solidFill>
                <a:latin typeface="Cambria"/>
                <a:ea typeface="Cambria"/>
              </a:rPr>
              <a:t> offer rental housing assistance to the participant. </a:t>
            </a:r>
            <a:r>
              <a:rPr lang="en-US" sz="1700">
                <a:latin typeface="Cambria"/>
                <a:ea typeface="Cambria"/>
              </a:rPr>
              <a:t>The tribe/TDHE cannot deny assistance for other reasons (e.g., the Veteran is in arrears with the TDHE or was evicted, criminal history other than sex offender status, or substance abuse).</a:t>
            </a:r>
          </a:p>
          <a:p>
            <a:pPr>
              <a:buClr>
                <a:srgbClr val="A53010"/>
              </a:buClr>
              <a:buFont typeface="Wingdings" panose="05000000000000000000" pitchFamily="2" charset="2"/>
              <a:buChar char="Ø"/>
              <a:defRPr/>
            </a:pPr>
            <a:r>
              <a:rPr lang="en-US" sz="1700">
                <a:solidFill>
                  <a:srgbClr val="000000"/>
                </a:solidFill>
                <a:latin typeface="Cambria" panose="02040503050406030204" pitchFamily="18" charset="0"/>
                <a:ea typeface="Cambria" panose="02040503050406030204" pitchFamily="18" charset="0"/>
              </a:rPr>
              <a:t>The tribe/TDHE can prioritize tribal members over members of other tribes. </a:t>
            </a:r>
          </a:p>
          <a:p>
            <a:pPr marL="0" marR="0" lvl="0" indent="0" algn="l" defTabSz="342900" rtl="0" eaLnBrk="1" fontAlgn="auto" latinLnBrk="0" hangingPunct="1">
              <a:lnSpc>
                <a:spcPct val="100000"/>
              </a:lnSpc>
              <a:spcBef>
                <a:spcPts val="750"/>
              </a:spcBef>
              <a:spcAft>
                <a:spcPts val="0"/>
              </a:spcAft>
              <a:buClr>
                <a:srgbClr val="A53010"/>
              </a:buClr>
              <a:buSzTx/>
              <a:buNone/>
              <a:tabLst/>
              <a:defRPr/>
            </a:pPr>
            <a:endParaRPr lang="en-US" sz="1700">
              <a:solidFill>
                <a:prstClr val="black">
                  <a:lumMod val="75000"/>
                  <a:lumOff val="25000"/>
                </a:prstClr>
              </a:solidFill>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ECA93B2A-E3FE-028B-0A98-F51F7DE74617}"/>
              </a:ext>
            </a:extLst>
          </p:cNvPr>
          <p:cNvCxnSpPr>
            <a:cxnSpLocks/>
          </p:cNvCxnSpPr>
          <p:nvPr/>
        </p:nvCxnSpPr>
        <p:spPr>
          <a:xfrm>
            <a:off x="1407467" y="927741"/>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36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1215537" y="447987"/>
            <a:ext cx="6009855" cy="477848"/>
          </a:xfrm>
        </p:spPr>
        <p:txBody>
          <a:bodyPr rtlCol="0">
            <a:noAutofit/>
          </a:bodyPr>
          <a:lstStyle/>
          <a:p>
            <a:pPr>
              <a:defRPr/>
            </a:pPr>
            <a:r>
              <a:rPr lang="en-US" sz="2900" b="1">
                <a:solidFill>
                  <a:schemeClr val="accent1"/>
                </a:solidFill>
                <a:latin typeface="Cambria" panose="02040503050406030204" pitchFamily="18" charset="0"/>
              </a:rPr>
              <a:t>AUTHORITIES </a:t>
            </a:r>
            <a:endParaRPr lang="en-US" sz="2900" b="1">
              <a:solidFill>
                <a:schemeClr val="accent5">
                  <a:lumMod val="75000"/>
                </a:schemeClr>
              </a:solidFill>
              <a:latin typeface="Cambria" panose="02040503050406030204" pitchFamily="18" charset="0"/>
              <a:cs typeface="Arial" panose="020B0604020202020204" pitchFamily="34" charset="0"/>
            </a:endParaRPr>
          </a:p>
        </p:txBody>
      </p:sp>
      <p:sp>
        <p:nvSpPr>
          <p:cNvPr id="429077" name="Rectangle 3"/>
          <p:cNvSpPr>
            <a:spLocks noGrp="1" noChangeArrowheads="1"/>
          </p:cNvSpPr>
          <p:nvPr>
            <p:ph idx="1"/>
          </p:nvPr>
        </p:nvSpPr>
        <p:spPr>
          <a:xfrm>
            <a:off x="1273732" y="1199085"/>
            <a:ext cx="7503641" cy="3739785"/>
          </a:xfrm>
        </p:spPr>
        <p:txBody>
          <a:bodyPr vert="horz" lIns="91440" tIns="45720" rIns="91440" bIns="45720" rtlCol="0" anchor="t">
            <a:normAutofit/>
          </a:bodyPr>
          <a:lstStyle/>
          <a:p>
            <a:pPr>
              <a:defRPr/>
            </a:pPr>
            <a:r>
              <a:rPr lang="en-US" sz="1800">
                <a:solidFill>
                  <a:srgbClr val="C00000"/>
                </a:solidFill>
                <a:latin typeface="Cambria" panose="02040503050406030204" pitchFamily="18" charset="0"/>
                <a:ea typeface="Cambria" panose="02040503050406030204" pitchFamily="18" charset="0"/>
                <a:cs typeface="Calibri"/>
              </a:rPr>
              <a:t>Consolidated and Further Continuing Appropriations Act, 2015 </a:t>
            </a:r>
            <a:r>
              <a:rPr lang="en-US" sz="1800">
                <a:solidFill>
                  <a:schemeClr val="tx2">
                    <a:lumMod val="10000"/>
                  </a:schemeClr>
                </a:solidFill>
                <a:latin typeface="Cambria" panose="02040503050406030204" pitchFamily="18" charset="0"/>
                <a:ea typeface="Cambria" panose="02040503050406030204" pitchFamily="18" charset="0"/>
                <a:cs typeface="Calibri"/>
              </a:rPr>
              <a:t>(P.L. 113-325, approved December 16, 2014)—original demonstration program authorization</a:t>
            </a:r>
          </a:p>
          <a:p>
            <a:pPr algn="just">
              <a:defRPr/>
            </a:pPr>
            <a:endParaRPr lang="en-US" sz="1800">
              <a:latin typeface="Cambria" panose="02040503050406030204" pitchFamily="18" charset="0"/>
              <a:ea typeface="Cambria" panose="02040503050406030204" pitchFamily="18" charset="0"/>
              <a:cs typeface="Calibri" panose="020F0502020204030204" pitchFamily="34" charset="0"/>
            </a:endParaRPr>
          </a:p>
          <a:p>
            <a:pPr>
              <a:defRPr/>
            </a:pPr>
            <a:r>
              <a:rPr lang="en-US" sz="1800">
                <a:solidFill>
                  <a:srgbClr val="C00000"/>
                </a:solidFill>
                <a:latin typeface="Cambria" panose="02040503050406030204" pitchFamily="18" charset="0"/>
                <a:ea typeface="Cambria" panose="02040503050406030204" pitchFamily="18" charset="0"/>
                <a:cs typeface="Calibri"/>
              </a:rPr>
              <a:t>Consolidated Appropriations Act, 2017 </a:t>
            </a:r>
            <a:r>
              <a:rPr lang="en-US" sz="1800">
                <a:solidFill>
                  <a:schemeClr val="tx2">
                    <a:lumMod val="10000"/>
                  </a:schemeClr>
                </a:solidFill>
                <a:latin typeface="Cambria" panose="02040503050406030204" pitchFamily="18" charset="0"/>
                <a:ea typeface="Cambria" panose="02040503050406030204" pitchFamily="18" charset="0"/>
                <a:cs typeface="Calibri"/>
              </a:rPr>
              <a:t>(P.L. 115-31, approved May 5, 2017)—expansion authorization</a:t>
            </a: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endParaRPr kumimoji="0" lang="en-US" sz="18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endParaRP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r>
              <a:rPr kumimoji="0" lang="en-US" sz="180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rPr>
              <a:t>A complete list of program requirements is found in the </a:t>
            </a:r>
            <a:r>
              <a:rPr kumimoji="0" lang="en-US" sz="180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hlinkClick r:id="rId3"/>
              </a:rPr>
              <a:t>2018 Consolidation Notice</a:t>
            </a:r>
            <a:r>
              <a:rPr kumimoji="0" lang="en-US" sz="180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rPr>
              <a:t>. </a:t>
            </a: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endParaRPr kumimoji="0" lang="en-US" sz="18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endParaRP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r>
              <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hlinkClick r:id="rId4">
                  <a:extLst>
                    <a:ext uri="{A12FA001-AC4F-418D-AE19-62706E023703}">
                      <ahyp:hlinkClr xmlns:ahyp="http://schemas.microsoft.com/office/drawing/2018/hyperlinkcolor" val="tx"/>
                    </a:ext>
                  </a:extLst>
                </a:hlinkClick>
              </a:rPr>
              <a:t>TribalHUDVASH@hud.gov</a:t>
            </a:r>
            <a:r>
              <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rPr>
              <a:t> is available to answer questions.</a:t>
            </a:r>
            <a:endPar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endPar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a:endParaRPr>
          </a:p>
          <a:p>
            <a:pPr marL="0" indent="0" algn="just">
              <a:buNone/>
              <a:defRPr/>
            </a:pPr>
            <a:endParaRPr lang="en-US" sz="7200" b="1">
              <a:latin typeface="Cambria" panose="02040503050406030204" pitchFamily="18" charset="0"/>
              <a:ea typeface="Cambria" panose="02040503050406030204" pitchFamily="18" charset="0"/>
              <a:cs typeface="Calibri" panose="020F0502020204030204" pitchFamily="34" charset="0"/>
            </a:endParaRPr>
          </a:p>
          <a:p>
            <a:pPr>
              <a:defRPr/>
            </a:pPr>
            <a:endParaRPr lang="en-US" sz="1400" b="1">
              <a:latin typeface="Cambria" panose="02040503050406030204" pitchFamily="18" charset="0"/>
              <a:ea typeface="Cambria" panose="02040503050406030204" pitchFamily="18" charset="0"/>
              <a:cs typeface="Calibri" panose="020F0502020204030204" pitchFamily="34" charset="0"/>
            </a:endParaRPr>
          </a:p>
          <a:p>
            <a:pPr marL="0" indent="0">
              <a:buNone/>
              <a:defRPr/>
            </a:pPr>
            <a:endParaRPr lang="en-US" sz="1400" b="1">
              <a:latin typeface="Cambria" panose="02040503050406030204" pitchFamily="18" charset="0"/>
              <a:ea typeface="Cambria" panose="02040503050406030204" pitchFamily="18" charset="0"/>
              <a:cs typeface="Arial" panose="020B0604020202020204" pitchFamily="34" charset="0"/>
            </a:endParaRPr>
          </a:p>
          <a:p>
            <a:pPr eaLnBrk="1" fontAlgn="auto" hangingPunct="1">
              <a:spcAft>
                <a:spcPts val="0"/>
              </a:spcAft>
              <a:buFontTx/>
              <a:buNone/>
              <a:defRPr/>
            </a:pPr>
            <a:endParaRPr lang="en-US" sz="1400">
              <a:latin typeface="Tw Cen MT" panose="020B0602020104020603" pitchFamily="34" charset="0"/>
            </a:endParaRPr>
          </a:p>
        </p:txBody>
      </p:sp>
      <p:cxnSp>
        <p:nvCxnSpPr>
          <p:cNvPr id="4" name="Straight Connector 3">
            <a:extLst>
              <a:ext uri="{FF2B5EF4-FFF2-40B4-BE49-F238E27FC236}">
                <a16:creationId xmlns:a16="http://schemas.microsoft.com/office/drawing/2014/main" id="{0987B725-8392-4FAF-A1C1-A58D453C15BD}"/>
              </a:ext>
            </a:extLst>
          </p:cNvPr>
          <p:cNvCxnSpPr/>
          <p:nvPr/>
        </p:nvCxnSpPr>
        <p:spPr>
          <a:xfrm>
            <a:off x="1344813" y="1123950"/>
            <a:ext cx="5486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0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EBA7B55B-5D23-9D90-13D5-27B9EEB648F1}"/>
            </a:ext>
          </a:extLst>
        </p:cNvPr>
        <p:cNvGrpSpPr/>
        <p:nvPr/>
      </p:nvGrpSpPr>
      <p:grpSpPr>
        <a:xfrm>
          <a:off x="0" y="0"/>
          <a:ext cx="0" cy="0"/>
          <a:chOff x="0" y="0"/>
          <a:chExt cx="0" cy="0"/>
        </a:xfrm>
      </p:grpSpPr>
      <p:pic>
        <p:nvPicPr>
          <p:cNvPr id="5" name="Picture 4" descr="Calendar flipping">
            <a:extLst>
              <a:ext uri="{FF2B5EF4-FFF2-40B4-BE49-F238E27FC236}">
                <a16:creationId xmlns:a16="http://schemas.microsoft.com/office/drawing/2014/main" id="{D487B575-01D4-A51C-0ACF-E247AAC715F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084026" y="0"/>
            <a:ext cx="5059974" cy="5143500"/>
          </a:xfrm>
          <a:prstGeom prst="rect">
            <a:avLst/>
          </a:prstGeom>
        </p:spPr>
      </p:pic>
      <p:sp>
        <p:nvSpPr>
          <p:cNvPr id="73730" name="Rectangle 1026">
            <a:extLst>
              <a:ext uri="{FF2B5EF4-FFF2-40B4-BE49-F238E27FC236}">
                <a16:creationId xmlns:a16="http://schemas.microsoft.com/office/drawing/2014/main" id="{D750A97D-F594-873E-3F7E-F00E1BF6A12D}"/>
              </a:ext>
            </a:extLst>
          </p:cNvPr>
          <p:cNvSpPr>
            <a:spLocks noGrp="1" noChangeArrowheads="1"/>
          </p:cNvSpPr>
          <p:nvPr>
            <p:ph type="title"/>
          </p:nvPr>
        </p:nvSpPr>
        <p:spPr>
          <a:xfrm>
            <a:off x="1279566" y="103824"/>
            <a:ext cx="2804460" cy="756603"/>
          </a:xfrm>
        </p:spPr>
        <p:txBody>
          <a:bodyPr rtlCol="0">
            <a:noAutofit/>
          </a:bodyPr>
          <a:lstStyle/>
          <a:p>
            <a:pPr eaLnBrk="1" fontAlgn="auto" hangingPunct="1">
              <a:spcAft>
                <a:spcPts val="0"/>
              </a:spcAft>
              <a:defRPr/>
            </a:pPr>
            <a:r>
              <a:rPr lang="en-US" sz="2900" b="1">
                <a:solidFill>
                  <a:schemeClr val="accent1"/>
                </a:solidFill>
                <a:latin typeface="Cambria" panose="02040503050406030204" pitchFamily="18" charset="0"/>
                <a:ea typeface="Cambria" panose="02040503050406030204" pitchFamily="18" charset="0"/>
                <a:cs typeface="Arial" panose="020B0604020202020204" pitchFamily="34" charset="0"/>
              </a:rPr>
              <a:t>KEY DATES</a:t>
            </a:r>
            <a:endParaRPr lang="en-US" sz="2900" b="1">
              <a:solidFill>
                <a:schemeClr val="accent1"/>
              </a:solidFill>
              <a:latin typeface="Cambria" panose="02040503050406030204" pitchFamily="18" charset="0"/>
              <a:cs typeface="Arial" panose="020B0604020202020204" pitchFamily="34" charset="0"/>
            </a:endParaRPr>
          </a:p>
        </p:txBody>
      </p:sp>
      <p:graphicFrame>
        <p:nvGraphicFramePr>
          <p:cNvPr id="73732" name="Content Placeholder 1">
            <a:extLst>
              <a:ext uri="{FF2B5EF4-FFF2-40B4-BE49-F238E27FC236}">
                <a16:creationId xmlns:a16="http://schemas.microsoft.com/office/drawing/2014/main" id="{6DB414E8-48DD-5EEB-9B75-F1BD8541578B}"/>
              </a:ext>
            </a:extLst>
          </p:cNvPr>
          <p:cNvGraphicFramePr>
            <a:graphicFrameLocks noGrp="1"/>
          </p:cNvGraphicFramePr>
          <p:nvPr>
            <p:ph idx="1"/>
            <p:extLst>
              <p:ext uri="{D42A27DB-BD31-4B8C-83A1-F6EECF244321}">
                <p14:modId xmlns:p14="http://schemas.microsoft.com/office/powerpoint/2010/main" val="2946587153"/>
              </p:ext>
            </p:extLst>
          </p:nvPr>
        </p:nvGraphicFramePr>
        <p:xfrm>
          <a:off x="626452" y="860427"/>
          <a:ext cx="5059974" cy="4179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292" name="Slide Number Placeholder 5">
            <a:extLst>
              <a:ext uri="{FF2B5EF4-FFF2-40B4-BE49-F238E27FC236}">
                <a16:creationId xmlns:a16="http://schemas.microsoft.com/office/drawing/2014/main" id="{568D9B4E-9892-6254-B05A-E6829F931819}"/>
              </a:ext>
            </a:extLst>
          </p:cNvPr>
          <p:cNvSpPr>
            <a:spLocks noGrp="1"/>
          </p:cNvSpPr>
          <p:nvPr>
            <p:ph type="sldNum" sz="quarter" idx="12"/>
          </p:nvPr>
        </p:nvSpPr>
        <p:spPr bwMode="auto">
          <a:xfrm>
            <a:off x="8461332" y="4752654"/>
            <a:ext cx="54199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8C091EF3-05DA-4865-9E75-A19B70F4C746}" type="slidenum">
              <a:rPr kumimoji="0" lang="en-US" sz="11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12</a:t>
            </a:fld>
            <a:endParaRPr kumimoji="0" lang="en-US" sz="11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7984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AB34347C-4E6B-7360-3096-80F32EE43427}"/>
            </a:ext>
          </a:extLst>
        </p:cNvPr>
        <p:cNvGrpSpPr/>
        <p:nvPr/>
      </p:nvGrpSpPr>
      <p:grpSpPr>
        <a:xfrm>
          <a:off x="0" y="0"/>
          <a:ext cx="0" cy="0"/>
          <a:chOff x="0" y="0"/>
          <a:chExt cx="0" cy="0"/>
        </a:xfrm>
      </p:grpSpPr>
      <p:sp>
        <p:nvSpPr>
          <p:cNvPr id="73730" name="Rectangle 1026">
            <a:extLst>
              <a:ext uri="{FF2B5EF4-FFF2-40B4-BE49-F238E27FC236}">
                <a16:creationId xmlns:a16="http://schemas.microsoft.com/office/drawing/2014/main" id="{4D83FA1B-3A4C-0137-D7A7-92F5EB3F6603}"/>
              </a:ext>
            </a:extLst>
          </p:cNvPr>
          <p:cNvSpPr>
            <a:spLocks noGrp="1" noChangeArrowheads="1"/>
          </p:cNvSpPr>
          <p:nvPr>
            <p:ph type="title"/>
          </p:nvPr>
        </p:nvSpPr>
        <p:spPr>
          <a:xfrm>
            <a:off x="1405383" y="423351"/>
            <a:ext cx="4343401" cy="810703"/>
          </a:xfrm>
        </p:spPr>
        <p:txBody>
          <a:bodyPr rtlCol="0">
            <a:normAutofit/>
          </a:bodyPr>
          <a:lstStyle/>
          <a:p>
            <a:pPr algn="ctr" eaLnBrk="1" fontAlgn="auto" hangingPunct="1">
              <a:spcAft>
                <a:spcPts val="0"/>
              </a:spcAft>
              <a:defRPr/>
            </a:pPr>
            <a:r>
              <a:rPr lang="en-US" sz="2900" b="1">
                <a:solidFill>
                  <a:srgbClr val="C00000"/>
                </a:solidFill>
                <a:latin typeface="Cambria" panose="02040503050406030204" pitchFamily="18" charset="0"/>
                <a:ea typeface="Cambria" panose="02040503050406030204" pitchFamily="18" charset="0"/>
                <a:cs typeface="Arial" panose="020B0604020202020204" pitchFamily="34" charset="0"/>
              </a:rPr>
              <a:t>AVAILABLE FUNDS</a:t>
            </a:r>
          </a:p>
        </p:txBody>
      </p:sp>
      <p:sp>
        <p:nvSpPr>
          <p:cNvPr id="2" name="Content Placeholder 1">
            <a:extLst>
              <a:ext uri="{FF2B5EF4-FFF2-40B4-BE49-F238E27FC236}">
                <a16:creationId xmlns:a16="http://schemas.microsoft.com/office/drawing/2014/main" id="{D574F46D-5671-AA9D-69AF-0A5691F48E9D}"/>
              </a:ext>
            </a:extLst>
          </p:cNvPr>
          <p:cNvSpPr>
            <a:spLocks noGrp="1"/>
          </p:cNvSpPr>
          <p:nvPr>
            <p:ph idx="1"/>
          </p:nvPr>
        </p:nvSpPr>
        <p:spPr>
          <a:xfrm>
            <a:off x="592167" y="1444755"/>
            <a:ext cx="5562600" cy="3147561"/>
          </a:xfrm>
        </p:spPr>
        <p:txBody>
          <a:bodyPr vert="horz" lIns="91440" tIns="45720" rIns="91440" bIns="45720" rtlCol="0" anchor="t">
            <a:normAutofit/>
          </a:bodyPr>
          <a:lstStyle/>
          <a:p>
            <a:pPr marL="0" indent="0" algn="ctr">
              <a:buNone/>
            </a:pPr>
            <a:r>
              <a:rPr lang="en-US" sz="2800" b="1">
                <a:solidFill>
                  <a:schemeClr val="accent4"/>
                </a:solidFill>
                <a:latin typeface="Cambria"/>
                <a:ea typeface="Cambria"/>
              </a:rPr>
              <a:t>Estimated Total Funding </a:t>
            </a:r>
            <a:endParaRPr lang="en-US" sz="2800" b="1">
              <a:solidFill>
                <a:schemeClr val="accent4"/>
              </a:solidFill>
              <a:latin typeface="Cambria" panose="02040503050406030204" pitchFamily="18" charset="0"/>
              <a:ea typeface="Cambria" panose="02040503050406030204" pitchFamily="18" charset="0"/>
            </a:endParaRPr>
          </a:p>
          <a:p>
            <a:pPr marL="0" indent="0" algn="ctr">
              <a:buNone/>
            </a:pPr>
            <a:r>
              <a:rPr lang="en-US" sz="2800" b="1">
                <a:latin typeface="Cambria"/>
                <a:ea typeface="Cambria"/>
              </a:rPr>
              <a:t>$2,200,000</a:t>
            </a:r>
            <a:endParaRPr lang="en-US" sz="2800" b="1">
              <a:latin typeface="Cambria" panose="02040503050406030204" pitchFamily="18" charset="0"/>
              <a:ea typeface="Cambria" panose="02040503050406030204" pitchFamily="18" charset="0"/>
            </a:endParaRPr>
          </a:p>
          <a:p>
            <a:pPr marL="0" indent="0" algn="ctr">
              <a:buNone/>
            </a:pPr>
            <a:endParaRPr lang="en-US" sz="1600" b="1">
              <a:latin typeface="Cambria" panose="02040503050406030204" pitchFamily="18" charset="0"/>
              <a:ea typeface="Cambria" panose="02040503050406030204" pitchFamily="18" charset="0"/>
            </a:endParaRPr>
          </a:p>
          <a:p>
            <a:pPr marL="0" indent="0" algn="ctr">
              <a:buNone/>
            </a:pPr>
            <a:r>
              <a:rPr lang="en-US" sz="2800" b="1">
                <a:solidFill>
                  <a:schemeClr val="accent4"/>
                </a:solidFill>
                <a:latin typeface="Cambria"/>
                <a:ea typeface="Cambria"/>
              </a:rPr>
              <a:t>Estimated Award Amount</a:t>
            </a:r>
          </a:p>
          <a:p>
            <a:pPr marL="0" indent="0" algn="ctr">
              <a:buNone/>
            </a:pPr>
            <a:r>
              <a:rPr lang="en-US" sz="2800" b="1">
                <a:latin typeface="Cambria"/>
                <a:ea typeface="Cambria"/>
              </a:rPr>
              <a:t>$300,000</a:t>
            </a:r>
            <a:endParaRPr lang="en-US" sz="2800" b="1">
              <a:latin typeface="Cambria" panose="02040503050406030204" pitchFamily="18" charset="0"/>
              <a:ea typeface="Cambria" panose="02040503050406030204" pitchFamily="18" charset="0"/>
            </a:endParaRPr>
          </a:p>
          <a:p>
            <a:pPr marL="0" indent="0" algn="ctr">
              <a:buNone/>
            </a:pPr>
            <a:endParaRPr lang="en-US" sz="2800" b="1">
              <a:latin typeface="Cambria" panose="02040503050406030204" pitchFamily="18" charset="0"/>
              <a:ea typeface="Cambria" panose="02040503050406030204" pitchFamily="18" charset="0"/>
            </a:endParaRPr>
          </a:p>
        </p:txBody>
      </p:sp>
      <p:sp>
        <p:nvSpPr>
          <p:cNvPr id="12292" name="Slide Number Placeholder 5">
            <a:extLst>
              <a:ext uri="{FF2B5EF4-FFF2-40B4-BE49-F238E27FC236}">
                <a16:creationId xmlns:a16="http://schemas.microsoft.com/office/drawing/2014/main" id="{BC8DF1DA-55E6-6EE4-45D8-5C4DCE528A32}"/>
              </a:ext>
            </a:extLst>
          </p:cNvPr>
          <p:cNvSpPr>
            <a:spLocks noGrp="1"/>
          </p:cNvSpPr>
          <p:nvPr>
            <p:ph type="sldNum" sz="quarter" idx="12"/>
          </p:nvPr>
        </p:nvSpPr>
        <p:spPr bwMode="auto">
          <a:xfrm>
            <a:off x="7949882" y="4578924"/>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C091EF3-05DA-4865-9E75-A19B70F4C746}" type="slidenum">
              <a:rPr lang="en-US" i="0">
                <a:solidFill>
                  <a:srgbClr val="FFFFFF"/>
                </a:solidFill>
              </a:rPr>
              <a:pPr algn="r" eaLnBrk="1" hangingPunct="1">
                <a:spcAft>
                  <a:spcPts val="600"/>
                </a:spcAft>
              </a:pPr>
              <a:t>13</a:t>
            </a:fld>
            <a:endParaRPr lang="en-US" i="0">
              <a:solidFill>
                <a:srgbClr val="FFFFFF"/>
              </a:solidFill>
            </a:endParaRPr>
          </a:p>
        </p:txBody>
      </p:sp>
      <p:sp>
        <p:nvSpPr>
          <p:cNvPr id="3" name="TextBox 2">
            <a:extLst>
              <a:ext uri="{FF2B5EF4-FFF2-40B4-BE49-F238E27FC236}">
                <a16:creationId xmlns:a16="http://schemas.microsoft.com/office/drawing/2014/main" id="{CAE84035-C967-D950-AD0B-759733C324E0}"/>
              </a:ext>
            </a:extLst>
          </p:cNvPr>
          <p:cNvSpPr txBox="1"/>
          <p:nvPr/>
        </p:nvSpPr>
        <p:spPr>
          <a:xfrm>
            <a:off x="5986840" y="953530"/>
            <a:ext cx="2478576" cy="3177793"/>
          </a:xfrm>
          <a:prstGeom prst="rect">
            <a:avLst/>
          </a:prstGeom>
          <a:noFill/>
        </p:spPr>
        <p:txBody>
          <a:bodyPr wrap="square" lIns="91440" tIns="45720" rIns="91440" bIns="45720" rtlCol="0" anchor="t">
            <a:spAutoFit/>
          </a:bodyPr>
          <a:lstStyle/>
          <a:p>
            <a:r>
              <a:rPr lang="en-US" sz="2000" b="1" u="sng">
                <a:solidFill>
                  <a:schemeClr val="accent4"/>
                </a:solidFill>
                <a:latin typeface="Cambria"/>
                <a:ea typeface="Cambria"/>
              </a:rPr>
              <a:t>Number of Awards</a:t>
            </a:r>
          </a:p>
          <a:p>
            <a:endParaRPr lang="en-US" sz="1050" b="1">
              <a:solidFill>
                <a:schemeClr val="bg1"/>
              </a:solidFill>
              <a:latin typeface="Cambria" panose="02040503050406030204" pitchFamily="18" charset="0"/>
              <a:ea typeface="Cambria" panose="02040503050406030204" pitchFamily="18" charset="0"/>
            </a:endParaRPr>
          </a:p>
          <a:p>
            <a:r>
              <a:rPr lang="en-US" sz="1700">
                <a:latin typeface="Cambria"/>
                <a:ea typeface="Cambria"/>
              </a:rPr>
              <a:t>HUD expects to make </a:t>
            </a:r>
            <a:r>
              <a:rPr lang="en-US" sz="1700">
                <a:solidFill>
                  <a:schemeClr val="accent1"/>
                </a:solidFill>
                <a:latin typeface="Cambria"/>
                <a:ea typeface="Cambria"/>
              </a:rPr>
              <a:t>7 awards </a:t>
            </a:r>
            <a:r>
              <a:rPr lang="en-US" sz="1700">
                <a:latin typeface="Cambria"/>
                <a:ea typeface="Cambria"/>
              </a:rPr>
              <a:t>from the funds available under this Notice.</a:t>
            </a:r>
          </a:p>
          <a:p>
            <a:endParaRPr lang="en-US" sz="1700">
              <a:latin typeface="Cambria"/>
              <a:ea typeface="Cambria"/>
            </a:endParaRPr>
          </a:p>
          <a:p>
            <a:r>
              <a:rPr lang="en-US" sz="1700">
                <a:latin typeface="Cambria"/>
                <a:ea typeface="Cambria"/>
              </a:rPr>
              <a:t>The number of awards will be </a:t>
            </a:r>
            <a:r>
              <a:rPr lang="en-US" sz="1700">
                <a:solidFill>
                  <a:schemeClr val="accent1"/>
                </a:solidFill>
                <a:latin typeface="Cambria"/>
                <a:ea typeface="Cambria"/>
              </a:rPr>
              <a:t>based on the number of proposals HUD reviews, approves, and funds.</a:t>
            </a:r>
          </a:p>
        </p:txBody>
      </p:sp>
      <p:cxnSp>
        <p:nvCxnSpPr>
          <p:cNvPr id="12" name="Straight Connector 11">
            <a:extLst>
              <a:ext uri="{FF2B5EF4-FFF2-40B4-BE49-F238E27FC236}">
                <a16:creationId xmlns:a16="http://schemas.microsoft.com/office/drawing/2014/main" id="{E9D326C6-1ED8-D763-E248-DACC3DDB5356}"/>
              </a:ext>
            </a:extLst>
          </p:cNvPr>
          <p:cNvCxnSpPr>
            <a:cxnSpLocks/>
          </p:cNvCxnSpPr>
          <p:nvPr/>
        </p:nvCxnSpPr>
        <p:spPr>
          <a:xfrm>
            <a:off x="1524000" y="971550"/>
            <a:ext cx="434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5C5560-EF3A-2045-4D88-0BD1C6099FA7}"/>
              </a:ext>
            </a:extLst>
          </p:cNvPr>
          <p:cNvCxnSpPr/>
          <p:nvPr/>
        </p:nvCxnSpPr>
        <p:spPr>
          <a:xfrm>
            <a:off x="5986840" y="4199874"/>
            <a:ext cx="2362200" cy="0"/>
          </a:xfrm>
          <a:prstGeom prst="line">
            <a:avLst/>
          </a:prstGeom>
          <a:ln>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1887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1287590" y="251335"/>
            <a:ext cx="6919467" cy="810703"/>
          </a:xfrm>
        </p:spPr>
        <p:txBody>
          <a:bodyPr rtlCol="0">
            <a:normAutofit fontScale="90000"/>
          </a:bodyPr>
          <a:lstStyle/>
          <a:p>
            <a:pPr algn="ctr" eaLnBrk="1" fontAlgn="auto" hangingPunct="1">
              <a:spcAft>
                <a:spcPts val="0"/>
              </a:spcAft>
              <a:defRPr/>
            </a:pPr>
            <a:r>
              <a:rPr lang="en-US" sz="3200" b="1">
                <a:solidFill>
                  <a:schemeClr val="accent1"/>
                </a:solidFill>
                <a:latin typeface="Cambria" panose="02040503050406030204" pitchFamily="18" charset="0"/>
                <a:ea typeface="Cambria" panose="02040503050406030204" pitchFamily="18" charset="0"/>
                <a:cs typeface="Arial" panose="020B0604020202020204" pitchFamily="34" charset="0"/>
              </a:rPr>
              <a:t>AWARD INFORMATION AND OVERVIEW </a:t>
            </a:r>
          </a:p>
        </p:txBody>
      </p:sp>
      <p:sp>
        <p:nvSpPr>
          <p:cNvPr id="2" name="Content Placeholder 1">
            <a:extLst>
              <a:ext uri="{FF2B5EF4-FFF2-40B4-BE49-F238E27FC236}">
                <a16:creationId xmlns:a16="http://schemas.microsoft.com/office/drawing/2014/main" id="{17B5FE7A-034A-4A94-A0C8-DA877B527D3F}"/>
              </a:ext>
            </a:extLst>
          </p:cNvPr>
          <p:cNvSpPr>
            <a:spLocks noGrp="1"/>
          </p:cNvSpPr>
          <p:nvPr>
            <p:ph idx="1"/>
          </p:nvPr>
        </p:nvSpPr>
        <p:spPr>
          <a:xfrm>
            <a:off x="890694" y="1228503"/>
            <a:ext cx="7924801" cy="4368413"/>
          </a:xfrm>
        </p:spPr>
        <p:txBody>
          <a:bodyPr vert="horz" lIns="91440" tIns="45720" rIns="91440" bIns="45720" rtlCol="0" anchor="t">
            <a:noAutofit/>
          </a:bodyPr>
          <a:lstStyle/>
          <a:p>
            <a:pPr>
              <a:lnSpc>
                <a:spcPct val="120000"/>
              </a:lnSpc>
            </a:pPr>
            <a:r>
              <a:rPr lang="en-US" sz="1800" b="0" i="0">
                <a:solidFill>
                  <a:schemeClr val="tx1"/>
                </a:solidFill>
                <a:effectLst/>
                <a:latin typeface="Cambria"/>
                <a:ea typeface="Cambria"/>
              </a:rPr>
              <a:t>Successful applicants </a:t>
            </a:r>
            <a:r>
              <a:rPr lang="en-US" sz="1800" b="0" i="0">
                <a:solidFill>
                  <a:srgbClr val="000000"/>
                </a:solidFill>
                <a:effectLst/>
                <a:latin typeface="Cambria"/>
                <a:ea typeface="Cambria"/>
              </a:rPr>
              <a:t>will be funded based on</a:t>
            </a:r>
            <a:r>
              <a:rPr lang="en-US" sz="1800">
                <a:solidFill>
                  <a:srgbClr val="000000"/>
                </a:solidFill>
                <a:latin typeface="Cambria"/>
                <a:ea typeface="Cambria"/>
              </a:rPr>
              <a:t>:</a:t>
            </a:r>
            <a:endParaRPr lang="en-US" sz="1800">
              <a:solidFill>
                <a:srgbClr val="404040"/>
              </a:solidFill>
              <a:latin typeface="Cambria"/>
              <a:ea typeface="Cambria"/>
            </a:endParaRPr>
          </a:p>
          <a:p>
            <a:pPr marL="556895" lvl="1" indent="-213995">
              <a:lnSpc>
                <a:spcPct val="120000"/>
              </a:lnSpc>
              <a:buFont typeface="Wingdings" panose="05000000000000000000" pitchFamily="2" charset="2"/>
              <a:buChar char="Ø"/>
            </a:pPr>
            <a:r>
              <a:rPr lang="en-US" sz="1800">
                <a:solidFill>
                  <a:srgbClr val="000000"/>
                </a:solidFill>
                <a:latin typeface="Cambria"/>
                <a:ea typeface="Cambria"/>
              </a:rPr>
              <a:t>Monthly rent. This is calculated by Total</a:t>
            </a:r>
            <a:r>
              <a:rPr lang="en-US" sz="1800" b="0" i="0">
                <a:solidFill>
                  <a:srgbClr val="000000"/>
                </a:solidFill>
                <a:effectLst/>
                <a:latin typeface="Cambria"/>
                <a:ea typeface="Cambria"/>
              </a:rPr>
              <a:t> </a:t>
            </a:r>
            <a:r>
              <a:rPr lang="en-US" sz="1800">
                <a:solidFill>
                  <a:srgbClr val="000000"/>
                </a:solidFill>
                <a:latin typeface="Cambria"/>
                <a:ea typeface="Cambria"/>
              </a:rPr>
              <a:t>Units</a:t>
            </a:r>
            <a:r>
              <a:rPr lang="en-US" sz="1800" b="0" i="0">
                <a:solidFill>
                  <a:srgbClr val="000000"/>
                </a:solidFill>
                <a:effectLst/>
                <a:latin typeface="Cambria"/>
                <a:ea typeface="Cambria"/>
              </a:rPr>
              <a:t> </a:t>
            </a:r>
            <a:r>
              <a:rPr lang="en-US" sz="1800">
                <a:solidFill>
                  <a:srgbClr val="000000"/>
                </a:solidFill>
                <a:latin typeface="Cambria"/>
                <a:ea typeface="Cambria"/>
              </a:rPr>
              <a:t>Awarded, multiplied by the applicable monthly Fair Market Rent, multiplied by the period of performance (generally).</a:t>
            </a:r>
            <a:endParaRPr lang="en-US" sz="1800">
              <a:latin typeface="Cambria"/>
              <a:ea typeface="Cambria"/>
            </a:endParaRPr>
          </a:p>
          <a:p>
            <a:pPr marL="556895" lvl="1" indent="-213995">
              <a:lnSpc>
                <a:spcPct val="120000"/>
              </a:lnSpc>
              <a:buFont typeface="Wingdings" panose="05000000000000000000" pitchFamily="2" charset="2"/>
              <a:buChar char="Ø"/>
            </a:pPr>
            <a:r>
              <a:rPr lang="en-US" sz="1800">
                <a:solidFill>
                  <a:srgbClr val="000000"/>
                </a:solidFill>
                <a:latin typeface="Cambria"/>
                <a:ea typeface="Cambria"/>
              </a:rPr>
              <a:t>Monthly administrative fee. This is to cover</a:t>
            </a:r>
            <a:r>
              <a:rPr lang="en-US" sz="1800" b="0" i="0">
                <a:solidFill>
                  <a:srgbClr val="000000"/>
                </a:solidFill>
                <a:effectLst/>
                <a:latin typeface="Cambria"/>
                <a:ea typeface="Cambria"/>
              </a:rPr>
              <a:t> eligible administrative and planning expenses related to the Tribal HUD-VASH program, including start-up costs. </a:t>
            </a:r>
            <a:r>
              <a:rPr lang="en-US" sz="1800">
                <a:solidFill>
                  <a:srgbClr val="000000"/>
                </a:solidFill>
                <a:latin typeface="Cambria"/>
                <a:ea typeface="Cambria"/>
              </a:rPr>
              <a:t>This is calculated by Total</a:t>
            </a:r>
            <a:r>
              <a:rPr lang="en-US" sz="1800" b="0" i="0">
                <a:solidFill>
                  <a:srgbClr val="000000"/>
                </a:solidFill>
                <a:effectLst/>
                <a:latin typeface="Cambria"/>
                <a:ea typeface="Cambria"/>
              </a:rPr>
              <a:t> </a:t>
            </a:r>
            <a:r>
              <a:rPr lang="en-US" sz="1800">
                <a:solidFill>
                  <a:srgbClr val="000000"/>
                </a:solidFill>
                <a:latin typeface="Cambria"/>
                <a:ea typeface="Cambria"/>
              </a:rPr>
              <a:t>Units</a:t>
            </a:r>
            <a:r>
              <a:rPr lang="en-US" sz="1800" b="0" i="0">
                <a:solidFill>
                  <a:srgbClr val="000000"/>
                </a:solidFill>
                <a:effectLst/>
                <a:latin typeface="Cambria"/>
                <a:ea typeface="Cambria"/>
              </a:rPr>
              <a:t> </a:t>
            </a:r>
            <a:r>
              <a:rPr lang="en-US" sz="1800">
                <a:solidFill>
                  <a:srgbClr val="000000"/>
                </a:solidFill>
                <a:latin typeface="Cambria"/>
                <a:ea typeface="Cambria"/>
              </a:rPr>
              <a:t>Awarded,</a:t>
            </a:r>
            <a:r>
              <a:rPr lang="en-US" sz="1800" b="0" i="0">
                <a:solidFill>
                  <a:srgbClr val="000000"/>
                </a:solidFill>
                <a:effectLst/>
                <a:latin typeface="Cambria"/>
                <a:ea typeface="Cambria"/>
              </a:rPr>
              <a:t> multiplied by the admin fee (currently $115) multiplied by </a:t>
            </a:r>
            <a:r>
              <a:rPr lang="en-US" sz="1800">
                <a:solidFill>
                  <a:srgbClr val="000000"/>
                </a:solidFill>
                <a:latin typeface="Cambria"/>
                <a:ea typeface="Cambria"/>
              </a:rPr>
              <a:t>the period of performance (generally).</a:t>
            </a:r>
            <a:endParaRPr lang="en-US" sz="1800" b="0" i="0">
              <a:solidFill>
                <a:srgbClr val="000000"/>
              </a:solidFill>
              <a:effectLst/>
              <a:latin typeface="Cambria"/>
              <a:ea typeface="Cambria"/>
            </a:endParaRPr>
          </a:p>
          <a:p>
            <a:pPr marL="257175" marR="0" lvl="0" indent="-257175" algn="l" defTabSz="342900" rtl="0" eaLnBrk="1" fontAlgn="auto" latinLnBrk="0" hangingPunct="1">
              <a:lnSpc>
                <a:spcPct val="120000"/>
              </a:lnSpc>
              <a:spcBef>
                <a:spcPts val="750"/>
              </a:spcBef>
              <a:spcAft>
                <a:spcPts val="0"/>
              </a:spcAft>
              <a:buClr>
                <a:srgbClr val="A53010"/>
              </a:buClr>
              <a:buSzTx/>
              <a:buFont typeface="Wingdings 3" charset="2"/>
              <a:buChar char=""/>
              <a:tabLst/>
              <a:defRPr/>
            </a:pPr>
            <a:endParaRPr kumimoji="0" lang="en-US" sz="1700" b="0" i="0" u="none" strike="noStrike" kern="1200" cap="none" spc="0" normalizeH="0" baseline="0" noProof="0">
              <a:ln>
                <a:noFill/>
              </a:ln>
              <a:solidFill>
                <a:srgbClr val="404040"/>
              </a:solidFill>
              <a:effectLst/>
              <a:uLnTx/>
              <a:uFillTx/>
              <a:latin typeface="Cambria" panose="02040503050406030204" pitchFamily="18" charset="0"/>
              <a:ea typeface="Cambria" panose="02040503050406030204" pitchFamily="18" charset="0"/>
              <a:cs typeface="+mn-cs"/>
            </a:endParaRPr>
          </a:p>
          <a:p>
            <a:pPr marL="342900" lvl="1" indent="0">
              <a:lnSpc>
                <a:spcPct val="120000"/>
              </a:lnSpc>
              <a:buNone/>
            </a:pPr>
            <a:endParaRPr lang="en-US" sz="1700" b="0" i="0">
              <a:solidFill>
                <a:srgbClr val="000000"/>
              </a:solidFill>
              <a:effectLst/>
              <a:latin typeface="Cambria" panose="02040503050406030204" pitchFamily="18" charset="0"/>
              <a:ea typeface="Cambria" panose="02040503050406030204" pitchFamily="18" charset="0"/>
            </a:endParaRPr>
          </a:p>
        </p:txBody>
      </p:sp>
      <p:sp>
        <p:nvSpPr>
          <p:cNvPr id="12292" name="Slide Number Placeholder 5"/>
          <p:cNvSpPr>
            <a:spLocks noGrp="1"/>
          </p:cNvSpPr>
          <p:nvPr>
            <p:ph type="sldNum" sz="quarter" idx="12"/>
          </p:nvPr>
        </p:nvSpPr>
        <p:spPr bwMode="auto">
          <a:xfrm>
            <a:off x="7949882" y="4578924"/>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C091EF3-05DA-4865-9E75-A19B70F4C746}" type="slidenum">
              <a:rPr lang="en-US" i="0">
                <a:solidFill>
                  <a:srgbClr val="FFFFFF"/>
                </a:solidFill>
              </a:rPr>
              <a:pPr algn="r" eaLnBrk="1" hangingPunct="1">
                <a:spcAft>
                  <a:spcPts val="600"/>
                </a:spcAft>
              </a:pPr>
              <a:t>14</a:t>
            </a:fld>
            <a:endParaRPr lang="en-US" i="0">
              <a:solidFill>
                <a:srgbClr val="FFFFFF"/>
              </a:solidFill>
            </a:endParaRPr>
          </a:p>
        </p:txBody>
      </p:sp>
      <p:cxnSp>
        <p:nvCxnSpPr>
          <p:cNvPr id="12" name="Straight Connector 11">
            <a:extLst>
              <a:ext uri="{FF2B5EF4-FFF2-40B4-BE49-F238E27FC236}">
                <a16:creationId xmlns:a16="http://schemas.microsoft.com/office/drawing/2014/main" id="{6CA51593-46AB-4EE9-AAC5-8E529D492261}"/>
              </a:ext>
            </a:extLst>
          </p:cNvPr>
          <p:cNvCxnSpPr>
            <a:cxnSpLocks/>
          </p:cNvCxnSpPr>
          <p:nvPr/>
        </p:nvCxnSpPr>
        <p:spPr>
          <a:xfrm>
            <a:off x="2400300" y="895350"/>
            <a:ext cx="4343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1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C1462780-E1ED-181C-CFBC-2EF6446D8F90}"/>
            </a:ext>
          </a:extLst>
        </p:cNvPr>
        <p:cNvGrpSpPr/>
        <p:nvPr/>
      </p:nvGrpSpPr>
      <p:grpSpPr>
        <a:xfrm>
          <a:off x="0" y="0"/>
          <a:ext cx="0" cy="0"/>
          <a:chOff x="0" y="0"/>
          <a:chExt cx="0" cy="0"/>
        </a:xfrm>
      </p:grpSpPr>
      <p:sp>
        <p:nvSpPr>
          <p:cNvPr id="73730" name="Rectangle 1026">
            <a:extLst>
              <a:ext uri="{FF2B5EF4-FFF2-40B4-BE49-F238E27FC236}">
                <a16:creationId xmlns:a16="http://schemas.microsoft.com/office/drawing/2014/main" id="{58CEDAA8-1735-E0B3-85DC-1B109C830D29}"/>
              </a:ext>
            </a:extLst>
          </p:cNvPr>
          <p:cNvSpPr>
            <a:spLocks noGrp="1" noChangeArrowheads="1"/>
          </p:cNvSpPr>
          <p:nvPr>
            <p:ph type="title"/>
          </p:nvPr>
        </p:nvSpPr>
        <p:spPr>
          <a:xfrm>
            <a:off x="1287590" y="251335"/>
            <a:ext cx="6919467" cy="810703"/>
          </a:xfrm>
        </p:spPr>
        <p:txBody>
          <a:bodyPr rtlCol="0">
            <a:normAutofit fontScale="90000"/>
          </a:bodyPr>
          <a:lstStyle/>
          <a:p>
            <a:pPr algn="ctr" eaLnBrk="1" fontAlgn="auto" hangingPunct="1">
              <a:spcAft>
                <a:spcPts val="0"/>
              </a:spcAft>
              <a:defRPr/>
            </a:pPr>
            <a:r>
              <a:rPr lang="en-US" sz="3200" b="1">
                <a:solidFill>
                  <a:schemeClr val="accent1"/>
                </a:solidFill>
                <a:latin typeface="Cambria" panose="02040503050406030204" pitchFamily="18" charset="0"/>
                <a:ea typeface="Cambria" panose="02040503050406030204" pitchFamily="18" charset="0"/>
                <a:cs typeface="Arial" panose="020B0604020202020204" pitchFamily="34" charset="0"/>
              </a:rPr>
              <a:t>AWARD INFORMATION AND OVERVIEW </a:t>
            </a:r>
          </a:p>
        </p:txBody>
      </p:sp>
      <p:sp>
        <p:nvSpPr>
          <p:cNvPr id="12292" name="Slide Number Placeholder 5">
            <a:extLst>
              <a:ext uri="{FF2B5EF4-FFF2-40B4-BE49-F238E27FC236}">
                <a16:creationId xmlns:a16="http://schemas.microsoft.com/office/drawing/2014/main" id="{6BE6FB14-2AC8-3B64-9AC7-D7A6EC9DE9AB}"/>
              </a:ext>
            </a:extLst>
          </p:cNvPr>
          <p:cNvSpPr>
            <a:spLocks noGrp="1"/>
          </p:cNvSpPr>
          <p:nvPr>
            <p:ph type="sldNum" sz="quarter" idx="12"/>
          </p:nvPr>
        </p:nvSpPr>
        <p:spPr bwMode="auto">
          <a:xfrm>
            <a:off x="7949882" y="4578924"/>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C091EF3-05DA-4865-9E75-A19B70F4C746}" type="slidenum">
              <a:rPr lang="en-US" i="0">
                <a:solidFill>
                  <a:srgbClr val="FFFFFF"/>
                </a:solidFill>
              </a:rPr>
              <a:pPr algn="r" eaLnBrk="1" hangingPunct="1">
                <a:spcAft>
                  <a:spcPts val="600"/>
                </a:spcAft>
              </a:pPr>
              <a:t>15</a:t>
            </a:fld>
            <a:endParaRPr lang="en-US" i="0">
              <a:solidFill>
                <a:srgbClr val="FFFFFF"/>
              </a:solidFill>
            </a:endParaRPr>
          </a:p>
        </p:txBody>
      </p:sp>
      <p:cxnSp>
        <p:nvCxnSpPr>
          <p:cNvPr id="12" name="Straight Connector 11">
            <a:extLst>
              <a:ext uri="{FF2B5EF4-FFF2-40B4-BE49-F238E27FC236}">
                <a16:creationId xmlns:a16="http://schemas.microsoft.com/office/drawing/2014/main" id="{B6D014FA-E697-47D3-572A-72B1497BE745}"/>
              </a:ext>
            </a:extLst>
          </p:cNvPr>
          <p:cNvCxnSpPr>
            <a:cxnSpLocks/>
          </p:cNvCxnSpPr>
          <p:nvPr/>
        </p:nvCxnSpPr>
        <p:spPr>
          <a:xfrm>
            <a:off x="2400300" y="895350"/>
            <a:ext cx="434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EA9A61-68F8-D3B6-4191-2E80A31ED305}"/>
              </a:ext>
            </a:extLst>
          </p:cNvPr>
          <p:cNvSpPr txBox="1"/>
          <p:nvPr/>
        </p:nvSpPr>
        <p:spPr>
          <a:xfrm>
            <a:off x="962525" y="1438775"/>
            <a:ext cx="7244531" cy="2643672"/>
          </a:xfrm>
          <a:prstGeom prst="rect">
            <a:avLst/>
          </a:prstGeom>
          <a:noFill/>
        </p:spPr>
        <p:txBody>
          <a:bodyPr wrap="square" lIns="91440" tIns="45720" rIns="91440" bIns="45720" anchor="t">
            <a:spAutoFit/>
          </a:bodyPr>
          <a:lstStyle/>
          <a:p>
            <a:pPr>
              <a:lnSpc>
                <a:spcPct val="120000"/>
              </a:lnSpc>
              <a:buClr>
                <a:srgbClr val="A53010"/>
              </a:buClr>
              <a:defRPr/>
            </a:pPr>
            <a:r>
              <a:rPr kumimoji="0" lang="en-US" sz="2000" b="0" i="0" u="none" strike="noStrike" kern="1200" cap="none" spc="0" normalizeH="0" baseline="0" noProof="0">
                <a:ln>
                  <a:noFill/>
                </a:ln>
                <a:solidFill>
                  <a:srgbClr val="000000"/>
                </a:solidFill>
                <a:effectLst/>
                <a:uLnTx/>
                <a:uFillTx/>
                <a:latin typeface="Cambria"/>
                <a:ea typeface="Cambria"/>
              </a:rPr>
              <a:t>For example, if your grant is based on 15 units that each rent for $1,000 per month</a:t>
            </a:r>
            <a:r>
              <a:rPr lang="en-US" sz="2000">
                <a:solidFill>
                  <a:srgbClr val="000000"/>
                </a:solidFill>
                <a:latin typeface="Cambria"/>
                <a:ea typeface="Cambria"/>
              </a:rPr>
              <a:t> during a 12-month POP:  </a:t>
            </a:r>
          </a:p>
          <a:p>
            <a:pPr marL="628650" lvl="1" indent="-285750">
              <a:lnSpc>
                <a:spcPct val="120000"/>
              </a:lnSpc>
              <a:buClr>
                <a:srgbClr val="A53010"/>
              </a:buClr>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$1,000 rent X 15 units X  12 months = </a:t>
            </a:r>
            <a:r>
              <a:rPr kumimoji="0" lang="en-US" sz="2000" b="0" i="0" u="sng"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a:t>
            </a:r>
            <a:r>
              <a:rPr lang="en-US" sz="2000" u="sng">
                <a:solidFill>
                  <a:srgbClr val="000000"/>
                </a:solidFill>
                <a:latin typeface="Cambria" panose="02040503050406030204" pitchFamily="18" charset="0"/>
                <a:ea typeface="Cambria" panose="02040503050406030204" pitchFamily="18" charset="0"/>
              </a:rPr>
              <a:t>180,000 </a:t>
            </a:r>
            <a:r>
              <a:rPr lang="en-US" sz="2000">
                <a:solidFill>
                  <a:srgbClr val="000000"/>
                </a:solidFill>
                <a:latin typeface="Cambria" panose="02040503050406030204" pitchFamily="18" charset="0"/>
                <a:ea typeface="Cambria" panose="02040503050406030204" pitchFamily="18" charset="0"/>
              </a:rPr>
              <a:t>rental assistance amount</a:t>
            </a:r>
            <a:endParaRPr lang="en-US" sz="2000">
              <a:latin typeface="Cambria" panose="02040503050406030204" pitchFamily="18" charset="0"/>
              <a:ea typeface="Cambria" panose="02040503050406030204" pitchFamily="18" charset="0"/>
            </a:endParaRPr>
          </a:p>
          <a:p>
            <a:pPr marL="628650" lvl="1" indent="-285750">
              <a:lnSpc>
                <a:spcPct val="120000"/>
              </a:lnSpc>
              <a:buClr>
                <a:srgbClr val="A53010"/>
              </a:buClr>
              <a:buFont typeface="Arial" panose="020B0604020202020204" pitchFamily="34" charset="0"/>
              <a:buChar char="•"/>
              <a:defRPr/>
            </a:pPr>
            <a:r>
              <a:rPr lang="en-US" sz="2000">
                <a:solidFill>
                  <a:srgbClr val="000000"/>
                </a:solidFill>
                <a:latin typeface="Cambria" panose="02040503050406030204" pitchFamily="18" charset="0"/>
                <a:ea typeface="Cambria" panose="02040503050406030204" pitchFamily="18" charset="0"/>
              </a:rPr>
              <a:t>$115 administrative fee X 15 units X </a:t>
            </a:r>
            <a:r>
              <a:rPr kumimoji="0" lang="en-US"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12 months =  </a:t>
            </a:r>
            <a:r>
              <a:rPr kumimoji="0" lang="en-US" sz="2000" b="0" i="0" u="sng"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$20,700 </a:t>
            </a:r>
            <a:r>
              <a:rPr kumimoji="0" lang="en-US"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administrative fee amount</a:t>
            </a:r>
            <a:r>
              <a:rPr lang="en-US" sz="2000">
                <a:solidFill>
                  <a:srgbClr val="000000"/>
                </a:solidFill>
                <a:latin typeface="Cambria" panose="02040503050406030204" pitchFamily="18" charset="0"/>
                <a:ea typeface="Cambria" panose="02040503050406030204" pitchFamily="18" charset="0"/>
              </a:rPr>
              <a:t>. </a:t>
            </a:r>
          </a:p>
          <a:p>
            <a:pPr indent="-114300">
              <a:lnSpc>
                <a:spcPct val="120000"/>
              </a:lnSpc>
              <a:buClr>
                <a:srgbClr val="A53010"/>
              </a:buClr>
              <a:defRPr/>
            </a:pPr>
            <a:r>
              <a:rPr lang="en-US" sz="2000">
                <a:solidFill>
                  <a:srgbClr val="000000"/>
                </a:solidFill>
                <a:latin typeface="Cambria"/>
                <a:ea typeface="Cambria"/>
              </a:rPr>
              <a:t>Total award amount: </a:t>
            </a:r>
            <a:r>
              <a:rPr lang="en-US" sz="2000" u="sng">
                <a:solidFill>
                  <a:srgbClr val="000000"/>
                </a:solidFill>
                <a:latin typeface="Cambria"/>
                <a:ea typeface="Cambria"/>
              </a:rPr>
              <a:t>$200,700</a:t>
            </a:r>
            <a:endParaRPr lang="en-US" sz="2000" b="0" i="0" u="sng" strike="noStrike" kern="1200" cap="none" spc="0" normalizeH="0" baseline="0" noProof="0">
              <a:ln>
                <a:noFill/>
              </a:ln>
              <a:solidFill>
                <a:srgbClr val="000000"/>
              </a:solidFill>
              <a:effectLst/>
              <a:uLnTx/>
              <a:uFillTx/>
              <a:latin typeface="Cambria"/>
              <a:ea typeface="Cambria"/>
            </a:endParaRPr>
          </a:p>
        </p:txBody>
      </p:sp>
    </p:spTree>
    <p:extLst>
      <p:ext uri="{BB962C8B-B14F-4D97-AF65-F5344CB8AC3E}">
        <p14:creationId xmlns:p14="http://schemas.microsoft.com/office/powerpoint/2010/main" val="360067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294523C6-4859-12A4-8D17-2F0143D9744F}"/>
            </a:ext>
          </a:extLst>
        </p:cNvPr>
        <p:cNvGrpSpPr/>
        <p:nvPr/>
      </p:nvGrpSpPr>
      <p:grpSpPr>
        <a:xfrm>
          <a:off x="0" y="0"/>
          <a:ext cx="0" cy="0"/>
          <a:chOff x="0" y="0"/>
          <a:chExt cx="0" cy="0"/>
        </a:xfrm>
      </p:grpSpPr>
      <p:sp>
        <p:nvSpPr>
          <p:cNvPr id="73730" name="Rectangle 1026">
            <a:extLst>
              <a:ext uri="{FF2B5EF4-FFF2-40B4-BE49-F238E27FC236}">
                <a16:creationId xmlns:a16="http://schemas.microsoft.com/office/drawing/2014/main" id="{58D2D257-8014-BED5-96D2-701CBACB114D}"/>
              </a:ext>
            </a:extLst>
          </p:cNvPr>
          <p:cNvSpPr>
            <a:spLocks noGrp="1" noChangeArrowheads="1"/>
          </p:cNvSpPr>
          <p:nvPr>
            <p:ph type="title"/>
          </p:nvPr>
        </p:nvSpPr>
        <p:spPr>
          <a:xfrm>
            <a:off x="1287590" y="251335"/>
            <a:ext cx="6919467" cy="810703"/>
          </a:xfrm>
        </p:spPr>
        <p:txBody>
          <a:bodyPr rtlCol="0">
            <a:normAutofit fontScale="90000"/>
          </a:bodyPr>
          <a:lstStyle/>
          <a:p>
            <a:pPr algn="ctr" eaLnBrk="1" fontAlgn="auto" hangingPunct="1">
              <a:spcAft>
                <a:spcPts val="0"/>
              </a:spcAft>
              <a:defRPr/>
            </a:pPr>
            <a:r>
              <a:rPr lang="en-US" sz="3200" b="1">
                <a:solidFill>
                  <a:schemeClr val="accent1"/>
                </a:solidFill>
                <a:latin typeface="Cambria" panose="02040503050406030204" pitchFamily="18" charset="0"/>
                <a:ea typeface="Cambria" panose="02040503050406030204" pitchFamily="18" charset="0"/>
                <a:cs typeface="Arial" panose="020B0604020202020204" pitchFamily="34" charset="0"/>
              </a:rPr>
              <a:t>AWARD INFORMATION AND OVERVIEW </a:t>
            </a:r>
          </a:p>
        </p:txBody>
      </p:sp>
      <p:sp>
        <p:nvSpPr>
          <p:cNvPr id="12292" name="Slide Number Placeholder 5">
            <a:extLst>
              <a:ext uri="{FF2B5EF4-FFF2-40B4-BE49-F238E27FC236}">
                <a16:creationId xmlns:a16="http://schemas.microsoft.com/office/drawing/2014/main" id="{1F1DA89A-617D-900B-F1B8-82E2F1238BAA}"/>
              </a:ext>
            </a:extLst>
          </p:cNvPr>
          <p:cNvSpPr>
            <a:spLocks noGrp="1"/>
          </p:cNvSpPr>
          <p:nvPr>
            <p:ph type="sldNum" sz="quarter" idx="12"/>
          </p:nvPr>
        </p:nvSpPr>
        <p:spPr bwMode="auto">
          <a:xfrm>
            <a:off x="7949882" y="4578924"/>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C091EF3-05DA-4865-9E75-A19B70F4C746}" type="slidenum">
              <a:rPr lang="en-US" i="0">
                <a:solidFill>
                  <a:srgbClr val="FFFFFF"/>
                </a:solidFill>
              </a:rPr>
              <a:pPr algn="r" eaLnBrk="1" hangingPunct="1">
                <a:spcAft>
                  <a:spcPts val="600"/>
                </a:spcAft>
              </a:pPr>
              <a:t>16</a:t>
            </a:fld>
            <a:endParaRPr lang="en-US" i="0">
              <a:solidFill>
                <a:srgbClr val="FFFFFF"/>
              </a:solidFill>
            </a:endParaRPr>
          </a:p>
        </p:txBody>
      </p:sp>
      <p:cxnSp>
        <p:nvCxnSpPr>
          <p:cNvPr id="12" name="Straight Connector 11">
            <a:extLst>
              <a:ext uri="{FF2B5EF4-FFF2-40B4-BE49-F238E27FC236}">
                <a16:creationId xmlns:a16="http://schemas.microsoft.com/office/drawing/2014/main" id="{99301228-6243-1B61-2C35-9362DE0249C1}"/>
              </a:ext>
            </a:extLst>
          </p:cNvPr>
          <p:cNvCxnSpPr>
            <a:cxnSpLocks/>
          </p:cNvCxnSpPr>
          <p:nvPr/>
        </p:nvCxnSpPr>
        <p:spPr>
          <a:xfrm>
            <a:off x="2400300" y="895350"/>
            <a:ext cx="4343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386A4B-1447-EE6C-E7DD-C3E2EFD26B54}"/>
              </a:ext>
            </a:extLst>
          </p:cNvPr>
          <p:cNvPicPr>
            <a:picLocks noChangeAspect="1"/>
          </p:cNvPicPr>
          <p:nvPr/>
        </p:nvPicPr>
        <p:blipFill>
          <a:blip r:embed="rId3"/>
          <a:stretch>
            <a:fillRect/>
          </a:stretch>
        </p:blipFill>
        <p:spPr>
          <a:xfrm>
            <a:off x="1060633" y="1706053"/>
            <a:ext cx="7373379" cy="2295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C6A76F2C-3D39-E577-18E4-8123ACD5D37C}"/>
              </a:ext>
            </a:extLst>
          </p:cNvPr>
          <p:cNvSpPr txBox="1"/>
          <p:nvPr/>
        </p:nvSpPr>
        <p:spPr>
          <a:xfrm>
            <a:off x="1185890" y="1139256"/>
            <a:ext cx="7629605" cy="400110"/>
          </a:xfrm>
          <a:prstGeom prst="rect">
            <a:avLst/>
          </a:prstGeom>
          <a:noFill/>
        </p:spPr>
        <p:txBody>
          <a:bodyPr wrap="square" rtlCol="0">
            <a:spAutoFit/>
          </a:bodyPr>
          <a:lstStyle/>
          <a:p>
            <a:r>
              <a:rPr lang="en-US" sz="2000" b="1">
                <a:latin typeface="Cambria" panose="02040503050406030204" pitchFamily="18" charset="0"/>
                <a:ea typeface="Cambria" panose="02040503050406030204" pitchFamily="18" charset="0"/>
              </a:rPr>
              <a:t>Fair Market value example for Cherokee County, Oklahoma </a:t>
            </a:r>
          </a:p>
        </p:txBody>
      </p:sp>
      <p:sp>
        <p:nvSpPr>
          <p:cNvPr id="8" name="TextBox 7">
            <a:extLst>
              <a:ext uri="{FF2B5EF4-FFF2-40B4-BE49-F238E27FC236}">
                <a16:creationId xmlns:a16="http://schemas.microsoft.com/office/drawing/2014/main" id="{35C3C1FB-EE49-F621-5AA1-80FBAFEBBA37}"/>
              </a:ext>
            </a:extLst>
          </p:cNvPr>
          <p:cNvSpPr txBox="1"/>
          <p:nvPr/>
        </p:nvSpPr>
        <p:spPr>
          <a:xfrm>
            <a:off x="848078" y="4101596"/>
            <a:ext cx="8305227" cy="923330"/>
          </a:xfrm>
          <a:prstGeom prst="rect">
            <a:avLst/>
          </a:prstGeom>
          <a:noFill/>
        </p:spPr>
        <p:txBody>
          <a:bodyPr wrap="square" lIns="91440" tIns="45720" rIns="91440" bIns="45720" rtlCol="0" anchor="t">
            <a:spAutoFit/>
          </a:bodyPr>
          <a:lstStyle/>
          <a:p>
            <a:r>
              <a:rPr lang="en-US">
                <a:latin typeface="Cambria"/>
                <a:ea typeface="Cambria"/>
              </a:rPr>
              <a:t>Link to Fair Market value rates can be found at: </a:t>
            </a:r>
            <a:r>
              <a:rPr lang="en-US">
                <a:latin typeface="Cambria"/>
                <a:ea typeface="Cambria"/>
                <a:hlinkClick r:id="rId4"/>
              </a:rPr>
              <a:t>https://www.huduser.gov/portal/datasets/fmr/fmrs/FY2025_code/select_Geography.odn</a:t>
            </a:r>
            <a:r>
              <a:rPr lang="en-US">
                <a:latin typeface="Cambria"/>
                <a:ea typeface="Cambria"/>
              </a:rPr>
              <a:t> </a:t>
            </a:r>
            <a:endParaRPr lang="en-US"/>
          </a:p>
        </p:txBody>
      </p:sp>
    </p:spTree>
    <p:extLst>
      <p:ext uri="{BB962C8B-B14F-4D97-AF65-F5344CB8AC3E}">
        <p14:creationId xmlns:p14="http://schemas.microsoft.com/office/powerpoint/2010/main" val="198703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F78C876E-8F3B-3009-BE87-922F67789090}"/>
            </a:ext>
          </a:extLst>
        </p:cNvPr>
        <p:cNvGrpSpPr/>
        <p:nvPr/>
      </p:nvGrpSpPr>
      <p:grpSpPr>
        <a:xfrm>
          <a:off x="0" y="0"/>
          <a:ext cx="0" cy="0"/>
          <a:chOff x="0" y="0"/>
          <a:chExt cx="0" cy="0"/>
        </a:xfrm>
      </p:grpSpPr>
      <p:sp>
        <p:nvSpPr>
          <p:cNvPr id="73730" name="Rectangle 1026">
            <a:extLst>
              <a:ext uri="{FF2B5EF4-FFF2-40B4-BE49-F238E27FC236}">
                <a16:creationId xmlns:a16="http://schemas.microsoft.com/office/drawing/2014/main" id="{7BADBA53-4307-D429-ADDE-768180B0EF9F}"/>
              </a:ext>
            </a:extLst>
          </p:cNvPr>
          <p:cNvSpPr>
            <a:spLocks noGrp="1" noChangeArrowheads="1"/>
          </p:cNvSpPr>
          <p:nvPr>
            <p:ph type="title"/>
          </p:nvPr>
        </p:nvSpPr>
        <p:spPr>
          <a:xfrm>
            <a:off x="1287590" y="251335"/>
            <a:ext cx="6919467" cy="810703"/>
          </a:xfrm>
        </p:spPr>
        <p:txBody>
          <a:bodyPr rtlCol="0">
            <a:normAutofit fontScale="90000"/>
          </a:bodyPr>
          <a:lstStyle/>
          <a:p>
            <a:pPr algn="ctr" eaLnBrk="1" fontAlgn="auto" hangingPunct="1">
              <a:spcAft>
                <a:spcPts val="0"/>
              </a:spcAft>
              <a:defRPr/>
            </a:pPr>
            <a:r>
              <a:rPr lang="en-US" sz="3200" b="1">
                <a:solidFill>
                  <a:schemeClr val="accent1"/>
                </a:solidFill>
                <a:latin typeface="Cambria" panose="02040503050406030204" pitchFamily="18" charset="0"/>
                <a:ea typeface="Cambria" panose="02040503050406030204" pitchFamily="18" charset="0"/>
                <a:cs typeface="Arial" panose="020B0604020202020204" pitchFamily="34" charset="0"/>
              </a:rPr>
              <a:t>AWARD INFORMATION AND OVERVIEW </a:t>
            </a:r>
          </a:p>
        </p:txBody>
      </p:sp>
      <p:sp>
        <p:nvSpPr>
          <p:cNvPr id="2" name="Content Placeholder 1">
            <a:extLst>
              <a:ext uri="{FF2B5EF4-FFF2-40B4-BE49-F238E27FC236}">
                <a16:creationId xmlns:a16="http://schemas.microsoft.com/office/drawing/2014/main" id="{FCC9EC8E-802F-6F38-9BED-7185A6567339}"/>
              </a:ext>
            </a:extLst>
          </p:cNvPr>
          <p:cNvSpPr>
            <a:spLocks noGrp="1"/>
          </p:cNvSpPr>
          <p:nvPr>
            <p:ph idx="1"/>
          </p:nvPr>
        </p:nvSpPr>
        <p:spPr>
          <a:xfrm>
            <a:off x="490113" y="1397238"/>
            <a:ext cx="8213876" cy="3921511"/>
          </a:xfrm>
        </p:spPr>
        <p:txBody>
          <a:bodyPr vert="horz" lIns="91440" tIns="45720" rIns="91440" bIns="45720" rtlCol="0" anchor="t">
            <a:noAutofit/>
          </a:bodyPr>
          <a:lstStyle/>
          <a:p>
            <a:pPr>
              <a:lnSpc>
                <a:spcPct val="120000"/>
              </a:lnSpc>
            </a:pPr>
            <a:r>
              <a:rPr lang="en-US" sz="1700">
                <a:solidFill>
                  <a:schemeClr val="tx1"/>
                </a:solidFill>
                <a:latin typeface="Cambria" panose="02040503050406030204" pitchFamily="18" charset="0"/>
                <a:ea typeface="Cambria" panose="02040503050406030204" pitchFamily="18" charset="0"/>
              </a:rPr>
              <a:t>Successful recipients </a:t>
            </a:r>
            <a:r>
              <a:rPr lang="en-US" sz="1700">
                <a:solidFill>
                  <a:srgbClr val="000000"/>
                </a:solidFill>
                <a:latin typeface="Cambria" panose="02040503050406030204" pitchFamily="18" charset="0"/>
                <a:ea typeface="Cambria" panose="02040503050406030204" pitchFamily="18" charset="0"/>
              </a:rPr>
              <a:t>will receive annual renewal grants in accordance with the latest Renewal Notice (for example, PIH 2025-10). </a:t>
            </a:r>
          </a:p>
          <a:p>
            <a:pPr>
              <a:lnSpc>
                <a:spcPct val="120000"/>
              </a:lnSpc>
            </a:pPr>
            <a:r>
              <a:rPr lang="en-US" sz="1700">
                <a:solidFill>
                  <a:srgbClr val="000000"/>
                </a:solidFill>
                <a:latin typeface="Cambria" panose="02040503050406030204" pitchFamily="18" charset="0"/>
                <a:ea typeface="Cambria" panose="02040503050406030204" pitchFamily="18" charset="0"/>
              </a:rPr>
              <a:t>Current Tribal HUD-VASH grantees who are successful under this Notice should expect the additional allocation to be added to the existing allocation in a subsequent renewal cycle.</a:t>
            </a:r>
          </a:p>
          <a:p>
            <a:pPr>
              <a:lnSpc>
                <a:spcPct val="120000"/>
              </a:lnSpc>
            </a:pPr>
            <a:r>
              <a:rPr lang="en-US" sz="1700">
                <a:solidFill>
                  <a:srgbClr val="000000"/>
                </a:solidFill>
                <a:latin typeface="Cambria" panose="02040503050406030204" pitchFamily="18" charset="0"/>
                <a:ea typeface="Cambria" panose="02040503050406030204" pitchFamily="18" charset="0"/>
              </a:rPr>
              <a:t>Note that renewals for Expansion awards with longer POPs because the applicant is proposing new housing development will begin after the recipient has begun leasing the new housing.</a:t>
            </a:r>
            <a:endParaRPr lang="en-US" sz="1700" b="0" i="0">
              <a:solidFill>
                <a:srgbClr val="000000"/>
              </a:solidFill>
              <a:effectLst/>
              <a:latin typeface="Cambria" panose="02040503050406030204" pitchFamily="18" charset="0"/>
              <a:ea typeface="Cambria" panose="02040503050406030204" pitchFamily="18" charset="0"/>
            </a:endParaRPr>
          </a:p>
        </p:txBody>
      </p:sp>
      <p:sp>
        <p:nvSpPr>
          <p:cNvPr id="12292" name="Slide Number Placeholder 5">
            <a:extLst>
              <a:ext uri="{FF2B5EF4-FFF2-40B4-BE49-F238E27FC236}">
                <a16:creationId xmlns:a16="http://schemas.microsoft.com/office/drawing/2014/main" id="{A1F52304-2E8C-7FD4-2FD4-15CD0077B86C}"/>
              </a:ext>
            </a:extLst>
          </p:cNvPr>
          <p:cNvSpPr>
            <a:spLocks noGrp="1"/>
          </p:cNvSpPr>
          <p:nvPr>
            <p:ph type="sldNum" sz="quarter" idx="12"/>
          </p:nvPr>
        </p:nvSpPr>
        <p:spPr bwMode="auto">
          <a:xfrm>
            <a:off x="7949882" y="4578924"/>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8C091EF3-05DA-4865-9E75-A19B70F4C746}" type="slidenum">
              <a:rPr lang="en-US" i="0">
                <a:solidFill>
                  <a:srgbClr val="FFFFFF"/>
                </a:solidFill>
              </a:rPr>
              <a:pPr algn="r" eaLnBrk="1" hangingPunct="1">
                <a:spcAft>
                  <a:spcPts val="600"/>
                </a:spcAft>
              </a:pPr>
              <a:t>17</a:t>
            </a:fld>
            <a:endParaRPr lang="en-US" i="0">
              <a:solidFill>
                <a:srgbClr val="FFFFFF"/>
              </a:solidFill>
            </a:endParaRPr>
          </a:p>
        </p:txBody>
      </p:sp>
      <p:cxnSp>
        <p:nvCxnSpPr>
          <p:cNvPr id="12" name="Straight Connector 11">
            <a:extLst>
              <a:ext uri="{FF2B5EF4-FFF2-40B4-BE49-F238E27FC236}">
                <a16:creationId xmlns:a16="http://schemas.microsoft.com/office/drawing/2014/main" id="{72410D3C-5138-9325-1E47-8E6D91116E7D}"/>
              </a:ext>
            </a:extLst>
          </p:cNvPr>
          <p:cNvCxnSpPr>
            <a:cxnSpLocks/>
          </p:cNvCxnSpPr>
          <p:nvPr/>
        </p:nvCxnSpPr>
        <p:spPr>
          <a:xfrm>
            <a:off x="2400300" y="895350"/>
            <a:ext cx="4343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55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D72F20-9158-43D6-979A-E5D09F9692BD}"/>
              </a:ext>
            </a:extLst>
          </p:cNvPr>
          <p:cNvSpPr>
            <a:spLocks noGrp="1"/>
          </p:cNvSpPr>
          <p:nvPr>
            <p:ph type="ctrTitle"/>
          </p:nvPr>
        </p:nvSpPr>
        <p:spPr>
          <a:xfrm>
            <a:off x="391683" y="1617705"/>
            <a:ext cx="8432799" cy="1264158"/>
          </a:xfrm>
          <a:effectLst>
            <a:outerShdw blurRad="88900" dist="38100" dir="2700000" algn="tl" rotWithShape="0">
              <a:prstClr val="black">
                <a:alpha val="30000"/>
              </a:prstClr>
            </a:outerShdw>
          </a:effectLst>
        </p:spPr>
        <p:txBody>
          <a:bodyPr>
            <a:normAutofit fontScale="90000"/>
          </a:bodyPr>
          <a:lstStyle/>
          <a:p>
            <a:pPr algn="ctr"/>
            <a:r>
              <a:rPr lang="en-US" sz="6000" b="1">
                <a:latin typeface="Cambria" panose="02040503050406030204" pitchFamily="18" charset="0"/>
                <a:ea typeface="Cambria" panose="02040503050406030204" pitchFamily="18" charset="0"/>
              </a:rPr>
              <a:t>II. Eligibility Information </a:t>
            </a:r>
          </a:p>
        </p:txBody>
      </p:sp>
      <p:sp>
        <p:nvSpPr>
          <p:cNvPr id="4" name="Slide Number Placeholder 3">
            <a:extLst>
              <a:ext uri="{FF2B5EF4-FFF2-40B4-BE49-F238E27FC236}">
                <a16:creationId xmlns:a16="http://schemas.microsoft.com/office/drawing/2014/main" id="{B42339EB-79E5-4D34-B6EC-69F0D4714EEF}"/>
              </a:ext>
            </a:extLst>
          </p:cNvPr>
          <p:cNvSpPr>
            <a:spLocks noGrp="1"/>
          </p:cNvSpPr>
          <p:nvPr>
            <p:ph type="sldNum" sz="quarter" idx="12"/>
          </p:nvPr>
        </p:nvSpPr>
        <p:spPr>
          <a:xfrm>
            <a:off x="7945566" y="4452140"/>
            <a:ext cx="878916" cy="274320"/>
          </a:xfrm>
        </p:spPr>
        <p:txBody>
          <a:bodyPr>
            <a:noAutofit/>
          </a:bodyPr>
          <a:lstStyle/>
          <a:p>
            <a:pPr>
              <a:spcAft>
                <a:spcPts val="600"/>
              </a:spcAft>
            </a:pPr>
            <a:fld id="{47D326A9-C7FB-474D-8472-18C731E71348}" type="slidenum">
              <a:rPr lang="en-US" sz="1800"/>
              <a:pPr>
                <a:spcAft>
                  <a:spcPts val="600"/>
                </a:spcAft>
              </a:pPr>
              <a:t>18</a:t>
            </a:fld>
            <a:endParaRPr lang="en-US" sz="1800"/>
          </a:p>
        </p:txBody>
      </p:sp>
    </p:spTree>
    <p:extLst>
      <p:ext uri="{BB962C8B-B14F-4D97-AF65-F5344CB8AC3E}">
        <p14:creationId xmlns:p14="http://schemas.microsoft.com/office/powerpoint/2010/main" val="356120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2CEF-7A44-4342-AB5B-1A4D784274FE}"/>
              </a:ext>
            </a:extLst>
          </p:cNvPr>
          <p:cNvSpPr>
            <a:spLocks noGrp="1"/>
          </p:cNvSpPr>
          <p:nvPr>
            <p:ph type="title"/>
          </p:nvPr>
        </p:nvSpPr>
        <p:spPr>
          <a:xfrm>
            <a:off x="1600199" y="383723"/>
            <a:ext cx="5791200" cy="556475"/>
          </a:xfrm>
          <a:effectLst>
            <a:outerShdw blurRad="88900" dist="38100" dir="2700000" algn="tl" rotWithShape="0">
              <a:prstClr val="black">
                <a:alpha val="30000"/>
              </a:prstClr>
            </a:outerShdw>
          </a:effectLst>
        </p:spPr>
        <p:txBody>
          <a:bodyPr anchor="b">
            <a:noAutofit/>
          </a:bodyPr>
          <a:lstStyle/>
          <a:p>
            <a:r>
              <a:rPr lang="en-US" sz="2900" b="1">
                <a:solidFill>
                  <a:srgbClr val="C00000"/>
                </a:solidFill>
                <a:latin typeface="Cambria" panose="02040503050406030204" pitchFamily="18" charset="0"/>
                <a:ea typeface="Cambria" panose="02040503050406030204" pitchFamily="18" charset="0"/>
              </a:rPr>
              <a:t>ELIGIBLE APPLICANTS </a:t>
            </a:r>
          </a:p>
        </p:txBody>
      </p:sp>
      <p:sp>
        <p:nvSpPr>
          <p:cNvPr id="3" name="Content Placeholder 2">
            <a:extLst>
              <a:ext uri="{FF2B5EF4-FFF2-40B4-BE49-F238E27FC236}">
                <a16:creationId xmlns:a16="http://schemas.microsoft.com/office/drawing/2014/main" id="{7B0001AF-2835-43F3-B74A-F14B4C3DECA5}"/>
              </a:ext>
            </a:extLst>
          </p:cNvPr>
          <p:cNvSpPr>
            <a:spLocks noGrp="1"/>
          </p:cNvSpPr>
          <p:nvPr>
            <p:ph idx="1"/>
          </p:nvPr>
        </p:nvSpPr>
        <p:spPr>
          <a:xfrm>
            <a:off x="1951283" y="1145609"/>
            <a:ext cx="6810734" cy="3770149"/>
          </a:xfrm>
        </p:spPr>
        <p:txBody>
          <a:bodyPr vert="horz" lIns="91440" tIns="45720" rIns="91440" bIns="45720" rtlCol="0" anchor="t">
            <a:noAutofit/>
          </a:bodyPr>
          <a:lstStyle/>
          <a:p>
            <a:pPr marL="0" lvl="0" indent="0" algn="just">
              <a:buNone/>
            </a:pPr>
            <a:r>
              <a:rPr lang="en-US" sz="1800">
                <a:latin typeface="Cambria" panose="02040503050406030204" pitchFamily="18" charset="0"/>
                <a:ea typeface="Cambria" panose="02040503050406030204" pitchFamily="18" charset="0"/>
                <a:cs typeface="Calibri"/>
              </a:rPr>
              <a:t>Indian tribes (as defined under section 4(13) of NAHASDA)</a:t>
            </a:r>
          </a:p>
          <a:p>
            <a:pPr marL="0" indent="0" algn="just">
              <a:buNone/>
            </a:pPr>
            <a:r>
              <a:rPr lang="en-US" sz="1800" b="1" i="1">
                <a:solidFill>
                  <a:srgbClr val="00B050"/>
                </a:solidFill>
                <a:latin typeface="Cambria" panose="02040503050406030204" pitchFamily="18" charset="0"/>
                <a:ea typeface="Cambria" panose="02040503050406030204" pitchFamily="18" charset="0"/>
                <a:cs typeface="Calibri"/>
              </a:rPr>
              <a:t>AND</a:t>
            </a:r>
            <a:endParaRPr lang="en-US" sz="1800" b="1" i="1">
              <a:solidFill>
                <a:srgbClr val="00B050"/>
              </a:solidFill>
              <a:latin typeface="Cambria" panose="02040503050406030204" pitchFamily="18" charset="0"/>
              <a:ea typeface="Cambria" panose="02040503050406030204" pitchFamily="18" charset="0"/>
              <a:cs typeface="Calibri" panose="020F0502020204030204" pitchFamily="34" charset="0"/>
            </a:endParaRPr>
          </a:p>
          <a:p>
            <a:pPr marL="0" indent="0" algn="just">
              <a:buNone/>
            </a:pPr>
            <a:endParaRPr lang="en-US" sz="800">
              <a:solidFill>
                <a:schemeClr val="tx1"/>
              </a:solidFill>
              <a:latin typeface="Cambria" panose="02040503050406030204" pitchFamily="18" charset="0"/>
              <a:ea typeface="Cambria" panose="02040503050406030204" pitchFamily="18" charset="0"/>
              <a:cs typeface="Calibri"/>
            </a:endParaRPr>
          </a:p>
          <a:p>
            <a:pPr marL="0" indent="0" algn="just">
              <a:buNone/>
            </a:pPr>
            <a:r>
              <a:rPr lang="en-US" sz="1800">
                <a:solidFill>
                  <a:schemeClr val="tx1"/>
                </a:solidFill>
                <a:latin typeface="Cambria" panose="02040503050406030204" pitchFamily="18" charset="0"/>
                <a:ea typeface="Cambria" panose="02040503050406030204" pitchFamily="18" charset="0"/>
                <a:cs typeface="Calibri"/>
              </a:rPr>
              <a:t>Tribally Designated Housing Entities (TDHEs) authorized by one or more Indian tribes </a:t>
            </a:r>
            <a:r>
              <a:rPr lang="en-US" sz="1800" b="1">
                <a:solidFill>
                  <a:schemeClr val="accent1"/>
                </a:solidFill>
                <a:latin typeface="Cambria" panose="02040503050406030204" pitchFamily="18" charset="0"/>
                <a:ea typeface="Cambria" panose="02040503050406030204" pitchFamily="18" charset="0"/>
                <a:cs typeface="Calibri"/>
              </a:rPr>
              <a:t>pursuant to section 4(22) of NAHASDA that have ever been allocated formula funding. </a:t>
            </a:r>
          </a:p>
          <a:p>
            <a:pPr marL="0" indent="0" algn="just">
              <a:buNone/>
            </a:pPr>
            <a:r>
              <a:rPr lang="en-US" sz="1800">
                <a:latin typeface="Cambria" panose="02040503050406030204" pitchFamily="18" charset="0"/>
                <a:ea typeface="Cambria" panose="02040503050406030204" pitchFamily="18" charset="0"/>
              </a:rPr>
              <a:t>Applications submitted by a TDHE on behalf of an Indian tribe(s) must include a Tribal resolution(s) or Tribal certification(s) on official letterhead authorizing the TDHE to apply on behalf of the Indian tribe(s).</a:t>
            </a:r>
            <a:r>
              <a:rPr lang="en-US" sz="1800" b="1">
                <a:solidFill>
                  <a:schemeClr val="accent1"/>
                </a:solidFill>
                <a:latin typeface="Cambria" panose="02040503050406030204" pitchFamily="18" charset="0"/>
                <a:ea typeface="Cambria" panose="02040503050406030204" pitchFamily="18" charset="0"/>
                <a:cs typeface="Calibri"/>
              </a:rPr>
              <a:t> </a:t>
            </a:r>
          </a:p>
          <a:p>
            <a:pPr marL="0" indent="0" algn="just">
              <a:buNone/>
            </a:pPr>
            <a:endParaRPr lang="en-US" sz="800" b="1">
              <a:solidFill>
                <a:schemeClr val="accent1"/>
              </a:solidFill>
              <a:latin typeface="Cambria" panose="02040503050406030204" pitchFamily="18" charset="0"/>
              <a:ea typeface="Cambria" panose="02040503050406030204" pitchFamily="18" charset="0"/>
              <a:cs typeface="Calibri"/>
            </a:endParaRPr>
          </a:p>
          <a:p>
            <a:pPr marL="0" indent="0" algn="just">
              <a:buNone/>
            </a:pPr>
            <a:r>
              <a:rPr lang="en-US" sz="1800" b="1">
                <a:solidFill>
                  <a:schemeClr val="accent1"/>
                </a:solidFill>
                <a:latin typeface="Cambria" panose="02040503050406030204" pitchFamily="18" charset="0"/>
                <a:ea typeface="Cambria" panose="02040503050406030204" pitchFamily="18" charset="0"/>
                <a:cs typeface="Calibri"/>
              </a:rPr>
              <a:t>Please note consortiums and subrecipients are also permitted. </a:t>
            </a:r>
          </a:p>
          <a:p>
            <a:pPr marL="0" indent="0" algn="just">
              <a:buNone/>
            </a:pPr>
            <a:endParaRPr lang="en-US" sz="1800" b="1">
              <a:solidFill>
                <a:schemeClr val="accent1"/>
              </a:solidFill>
              <a:latin typeface="Cambria"/>
              <a:ea typeface="Cambria"/>
              <a:cs typeface="Calibri"/>
            </a:endParaRPr>
          </a:p>
          <a:p>
            <a:pPr marL="0" indent="0" algn="just">
              <a:buNone/>
            </a:pPr>
            <a:endParaRPr lang="en-US" sz="1600">
              <a:solidFill>
                <a:srgbClr val="404040"/>
              </a:solidFill>
              <a:latin typeface="Century Gothic"/>
              <a:ea typeface="Cambria"/>
              <a:cs typeface="Calibri"/>
            </a:endParaRPr>
          </a:p>
          <a:p>
            <a:pPr marL="0" indent="0" algn="just">
              <a:buNone/>
            </a:pPr>
            <a:r>
              <a:rPr lang="en-US" sz="2000" b="1">
                <a:solidFill>
                  <a:schemeClr val="accent1"/>
                </a:solidFill>
                <a:latin typeface="Cambria"/>
                <a:ea typeface="Cambria"/>
                <a:cs typeface="Calibri"/>
              </a:rPr>
              <a:t> </a:t>
            </a:r>
            <a:endParaRPr lang="en-US">
              <a:solidFill>
                <a:schemeClr val="accent1"/>
              </a:solidFill>
              <a:latin typeface="Cambria"/>
              <a:ea typeface="Cambria"/>
              <a:cs typeface="Calibri"/>
            </a:endParaRPr>
          </a:p>
        </p:txBody>
      </p:sp>
      <p:sp>
        <p:nvSpPr>
          <p:cNvPr id="4" name="Slide Number Placeholder 3">
            <a:extLst>
              <a:ext uri="{FF2B5EF4-FFF2-40B4-BE49-F238E27FC236}">
                <a16:creationId xmlns:a16="http://schemas.microsoft.com/office/drawing/2014/main" id="{29F20F7D-9A32-4FCB-9ABC-97F1ECDA9625}"/>
              </a:ext>
            </a:extLst>
          </p:cNvPr>
          <p:cNvSpPr>
            <a:spLocks noGrp="1"/>
          </p:cNvSpPr>
          <p:nvPr>
            <p:ph type="sldNum" sz="quarter" idx="12"/>
          </p:nvPr>
        </p:nvSpPr>
        <p:spPr>
          <a:xfrm>
            <a:off x="408099" y="590550"/>
            <a:ext cx="584825" cy="273844"/>
          </a:xfrm>
        </p:spPr>
        <p:txBody>
          <a:bodyPr>
            <a:noAutofit/>
          </a:bodyPr>
          <a:lstStyle/>
          <a:p>
            <a:pPr>
              <a:spcAft>
                <a:spcPts val="600"/>
              </a:spcAft>
            </a:pPr>
            <a:fld id="{47D326A9-C7FB-474D-8472-18C731E71348}" type="slidenum">
              <a:rPr lang="en-US" sz="1800">
                <a:solidFill>
                  <a:srgbClr val="FFFFFF"/>
                </a:solidFill>
              </a:rPr>
              <a:pPr>
                <a:spcAft>
                  <a:spcPts val="600"/>
                </a:spcAft>
              </a:pPr>
              <a:t>19</a:t>
            </a:fld>
            <a:endParaRPr lang="en-US" sz="1800">
              <a:solidFill>
                <a:srgbClr val="FFFFFF"/>
              </a:solidFill>
            </a:endParaRPr>
          </a:p>
        </p:txBody>
      </p:sp>
      <p:sp>
        <p:nvSpPr>
          <p:cNvPr id="7" name="Arrow: Right 6">
            <a:extLst>
              <a:ext uri="{FF2B5EF4-FFF2-40B4-BE49-F238E27FC236}">
                <a16:creationId xmlns:a16="http://schemas.microsoft.com/office/drawing/2014/main" id="{CE19D841-87FA-49FB-B5EF-2893170653A2}"/>
              </a:ext>
            </a:extLst>
          </p:cNvPr>
          <p:cNvSpPr/>
          <p:nvPr/>
        </p:nvSpPr>
        <p:spPr>
          <a:xfrm>
            <a:off x="1384369" y="1206003"/>
            <a:ext cx="431659" cy="22860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8" name="Straight Connector 7">
            <a:extLst>
              <a:ext uri="{FF2B5EF4-FFF2-40B4-BE49-F238E27FC236}">
                <a16:creationId xmlns:a16="http://schemas.microsoft.com/office/drawing/2014/main" id="{ECF2DB4F-28A3-48C1-9F6A-3B265F6D89E3}"/>
              </a:ext>
            </a:extLst>
          </p:cNvPr>
          <p:cNvCxnSpPr>
            <a:cxnSpLocks/>
          </p:cNvCxnSpPr>
          <p:nvPr/>
        </p:nvCxnSpPr>
        <p:spPr>
          <a:xfrm>
            <a:off x="1600199" y="1010349"/>
            <a:ext cx="41341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B8C9A6D-67D1-4840-BA7D-0A0B083D408F}"/>
              </a:ext>
            </a:extLst>
          </p:cNvPr>
          <p:cNvSpPr/>
          <p:nvPr/>
        </p:nvSpPr>
        <p:spPr>
          <a:xfrm>
            <a:off x="1384368" y="2194813"/>
            <a:ext cx="431659" cy="26005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83030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miling in front of a flag&#10;&#10;AI-generated content may be incorrect.">
            <a:extLst>
              <a:ext uri="{FF2B5EF4-FFF2-40B4-BE49-F238E27FC236}">
                <a16:creationId xmlns:a16="http://schemas.microsoft.com/office/drawing/2014/main" id="{4D8BC10E-C59B-2D38-FD16-1949601785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8724" y="509108"/>
            <a:ext cx="3199130" cy="3998913"/>
          </a:xfrm>
        </p:spPr>
      </p:pic>
      <p:sp>
        <p:nvSpPr>
          <p:cNvPr id="6" name="TextBox 5">
            <a:extLst>
              <a:ext uri="{FF2B5EF4-FFF2-40B4-BE49-F238E27FC236}">
                <a16:creationId xmlns:a16="http://schemas.microsoft.com/office/drawing/2014/main" id="{0010738E-FB07-5B08-DC27-22FE8C726C7F}"/>
              </a:ext>
            </a:extLst>
          </p:cNvPr>
          <p:cNvSpPr txBox="1"/>
          <p:nvPr/>
        </p:nvSpPr>
        <p:spPr>
          <a:xfrm>
            <a:off x="4775788" y="2298260"/>
            <a:ext cx="3948223" cy="1015663"/>
          </a:xfrm>
          <a:prstGeom prst="rect">
            <a:avLst/>
          </a:prstGeom>
          <a:noFill/>
        </p:spPr>
        <p:txBody>
          <a:bodyPr wrap="square" rtlCol="0">
            <a:spAutoFit/>
          </a:bodyPr>
          <a:lstStyle/>
          <a:p>
            <a:pPr algn="ctr"/>
            <a:r>
              <a:rPr lang="en-US" sz="2000"/>
              <a:t>Acting Deputy Assistant Secretary for Native American Programs</a:t>
            </a:r>
          </a:p>
        </p:txBody>
      </p:sp>
      <p:sp>
        <p:nvSpPr>
          <p:cNvPr id="8" name="TextBox 7">
            <a:extLst>
              <a:ext uri="{FF2B5EF4-FFF2-40B4-BE49-F238E27FC236}">
                <a16:creationId xmlns:a16="http://schemas.microsoft.com/office/drawing/2014/main" id="{5C0833D4-0185-9666-D365-48F808C46E67}"/>
              </a:ext>
            </a:extLst>
          </p:cNvPr>
          <p:cNvSpPr txBox="1"/>
          <p:nvPr/>
        </p:nvSpPr>
        <p:spPr>
          <a:xfrm>
            <a:off x="4873254" y="1176025"/>
            <a:ext cx="3753293" cy="923330"/>
          </a:xfrm>
          <a:prstGeom prst="rect">
            <a:avLst/>
          </a:prstGeom>
          <a:noFill/>
        </p:spPr>
        <p:txBody>
          <a:bodyPr wrap="square" lIns="91440" tIns="45720" rIns="91440" bIns="45720" anchor="t">
            <a:spAutoFit/>
          </a:bodyPr>
          <a:lstStyle/>
          <a:p>
            <a:pPr algn="ctr"/>
            <a:r>
              <a:rPr lang="en-US" sz="5400" b="1"/>
              <a:t> </a:t>
            </a:r>
            <a:r>
              <a:rPr lang="en-US" sz="4000" b="1"/>
              <a:t>Hilary Atkin</a:t>
            </a:r>
          </a:p>
        </p:txBody>
      </p:sp>
    </p:spTree>
    <p:extLst>
      <p:ext uri="{BB962C8B-B14F-4D97-AF65-F5344CB8AC3E}">
        <p14:creationId xmlns:p14="http://schemas.microsoft.com/office/powerpoint/2010/main" val="318781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1438275" y="384347"/>
            <a:ext cx="6683765" cy="960668"/>
          </a:xfrm>
        </p:spPr>
        <p:txBody>
          <a:bodyPr rtlCol="0">
            <a:normAutofit/>
          </a:bodyPr>
          <a:lstStyle/>
          <a:p>
            <a:pPr eaLnBrk="1" fontAlgn="auto" hangingPunct="1">
              <a:spcAft>
                <a:spcPts val="0"/>
              </a:spcAft>
              <a:defRPr/>
            </a:pPr>
            <a:r>
              <a:rPr lang="en-US" sz="2900" b="1" i="0">
                <a:solidFill>
                  <a:schemeClr val="accent1"/>
                </a:solidFill>
                <a:effectLst/>
                <a:latin typeface="Cambria" panose="02040503050406030204" pitchFamily="18" charset="0"/>
                <a:ea typeface="Cambria" panose="02040503050406030204" pitchFamily="18" charset="0"/>
              </a:rPr>
              <a:t>CONSORTIUMS</a:t>
            </a:r>
            <a:endParaRPr lang="en-US" sz="2900" b="1">
              <a:solidFill>
                <a:schemeClr val="accent1"/>
              </a:solidFill>
              <a:cs typeface="Arial" panose="020B0604020202020204" pitchFamily="34" charset="0"/>
            </a:endParaRPr>
          </a:p>
        </p:txBody>
      </p:sp>
      <p:sp>
        <p:nvSpPr>
          <p:cNvPr id="457731" name="Rectangle 3"/>
          <p:cNvSpPr>
            <a:spLocks noGrp="1" noChangeArrowheads="1"/>
          </p:cNvSpPr>
          <p:nvPr>
            <p:ph idx="1"/>
          </p:nvPr>
        </p:nvSpPr>
        <p:spPr>
          <a:xfrm>
            <a:off x="983685" y="1148317"/>
            <a:ext cx="7905933" cy="3785630"/>
          </a:xfrm>
        </p:spPr>
        <p:txBody>
          <a:bodyPr vert="horz" lIns="91440" tIns="45720" rIns="91440" bIns="45720" rtlCol="0" anchor="t">
            <a:normAutofit lnSpcReduction="10000"/>
          </a:bodyPr>
          <a:lstStyle/>
          <a:p>
            <a:r>
              <a:rPr lang="en-US" sz="2000">
                <a:solidFill>
                  <a:srgbClr val="000000"/>
                </a:solidFill>
                <a:latin typeface="Cambria" panose="02040503050406030204" pitchFamily="18" charset="0"/>
                <a:ea typeface="Cambria" panose="02040503050406030204" pitchFamily="18" charset="0"/>
              </a:rPr>
              <a:t> </a:t>
            </a:r>
            <a:r>
              <a:rPr lang="en-US" sz="2000" spc="-15">
                <a:latin typeface="Cambria" panose="02040503050406030204" pitchFamily="18" charset="0"/>
                <a:ea typeface="Cambria" panose="02040503050406030204" pitchFamily="18" charset="0"/>
                <a:cs typeface="Times New Roman"/>
              </a:rPr>
              <a:t>A </a:t>
            </a:r>
            <a:r>
              <a:rPr lang="en-US" sz="2000">
                <a:effectLst/>
                <a:latin typeface="Cambria" panose="02040503050406030204" pitchFamily="18" charset="0"/>
                <a:ea typeface="Cambria" panose="02040503050406030204" pitchFamily="18" charset="0"/>
                <a:cs typeface="Times New Roman"/>
              </a:rPr>
              <a:t>consortium</a:t>
            </a:r>
            <a:r>
              <a:rPr lang="en-US" sz="2000" spc="-5">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is</a:t>
            </a:r>
            <a:r>
              <a:rPr lang="en-US" sz="2000" spc="-5">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a</a:t>
            </a:r>
            <a:r>
              <a:rPr lang="en-US" sz="2000" spc="-10">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group</a:t>
            </a:r>
            <a:r>
              <a:rPr lang="en-US" sz="2000" spc="-5">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of</a:t>
            </a:r>
            <a:r>
              <a:rPr lang="en-US" sz="2000" spc="-10">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two</a:t>
            </a:r>
            <a:r>
              <a:rPr lang="en-US" sz="2000" spc="-5">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or more tribes that jointly apply to the Tribal HUD-VASH program for one grant to serve eligible Veterans residing in multiple Tribal communities within geographic proximity.</a:t>
            </a:r>
            <a:endParaRPr lang="en-US" sz="2000" b="0" i="0">
              <a:solidFill>
                <a:srgbClr val="000000"/>
              </a:solidFill>
              <a:effectLst/>
              <a:latin typeface="Cambria" panose="02040503050406030204" pitchFamily="18" charset="0"/>
              <a:ea typeface="Cambria" panose="02040503050406030204" pitchFamily="18" charset="0"/>
              <a:cs typeface="Times New Roman"/>
            </a:endParaRPr>
          </a:p>
          <a:p>
            <a:r>
              <a:rPr lang="en-US" sz="2000">
                <a:effectLst/>
                <a:latin typeface="Cambria" panose="02040503050406030204" pitchFamily="18" charset="0"/>
                <a:ea typeface="Cambria" panose="02040503050406030204" pitchFamily="18" charset="0"/>
                <a:cs typeface="Times New Roman"/>
              </a:rPr>
              <a:t>A consortium must enter into an agreement that designates a single lead applicant, identifies other participating applicants, outlines their joint arrangement, and complies with the requirements in </a:t>
            </a:r>
            <a:r>
              <a:rPr lang="en-US" sz="2000" u="sng">
                <a:solidFill>
                  <a:srgbClr val="467885"/>
                </a:solidFill>
                <a:effectLst/>
                <a:latin typeface="Cambria" panose="02040503050406030204" pitchFamily="18" charset="0"/>
                <a:ea typeface="Cambria" panose="02040503050406030204" pitchFamily="18" charset="0"/>
                <a:cs typeface="Times New Roman"/>
                <a:hlinkClick r:id="rId3"/>
              </a:rPr>
              <a:t>2 CFR 200.331 through 200.333</a:t>
            </a:r>
            <a:r>
              <a:rPr lang="en-US" sz="2000">
                <a:solidFill>
                  <a:srgbClr val="467885"/>
                </a:solidFill>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(including each tribe’s assurance of compliance</a:t>
            </a:r>
            <a:r>
              <a:rPr lang="en-US" sz="2000" spc="-30">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with</a:t>
            </a:r>
            <a:r>
              <a:rPr lang="en-US" sz="2000" spc="-20">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program</a:t>
            </a:r>
            <a:r>
              <a:rPr lang="en-US" sz="2000" spc="-20">
                <a:effectLst/>
                <a:latin typeface="Cambria" panose="02040503050406030204" pitchFamily="18" charset="0"/>
                <a:ea typeface="Cambria" panose="02040503050406030204" pitchFamily="18" charset="0"/>
                <a:cs typeface="Times New Roman"/>
              </a:rPr>
              <a:t> </a:t>
            </a:r>
            <a:r>
              <a:rPr lang="en-US" sz="2000">
                <a:effectLst/>
                <a:latin typeface="Cambria" panose="02040503050406030204" pitchFamily="18" charset="0"/>
                <a:ea typeface="Cambria" panose="02040503050406030204" pitchFamily="18" charset="0"/>
                <a:cs typeface="Times New Roman"/>
              </a:rPr>
              <a:t>requirements).</a:t>
            </a:r>
          </a:p>
          <a:p>
            <a:r>
              <a:rPr lang="en-US" sz="2000">
                <a:latin typeface="Cambria" panose="02040503050406030204" pitchFamily="18" charset="0"/>
                <a:ea typeface="Cambria" panose="02040503050406030204" pitchFamily="18" charset="0"/>
              </a:rPr>
              <a:t>The lead applicant signs the grant agreement with HUD.</a:t>
            </a:r>
            <a:endParaRPr lang="en-US" sz="2000">
              <a:solidFill>
                <a:srgbClr val="000000"/>
              </a:solidFill>
              <a:latin typeface="Cambria" panose="02040503050406030204" pitchFamily="18" charset="0"/>
              <a:ea typeface="Cambria" panose="02040503050406030204" pitchFamily="18" charset="0"/>
              <a:cs typeface="Arial" panose="020B0604020202020204" pitchFamily="34" charset="0"/>
            </a:endParaRPr>
          </a:p>
          <a:p>
            <a:r>
              <a:rPr lang="en-US" sz="2000">
                <a:latin typeface="Cambria" panose="02040503050406030204" pitchFamily="18" charset="0"/>
                <a:ea typeface="Cambria" panose="02040503050406030204" pitchFamily="18" charset="0"/>
              </a:rPr>
              <a:t>The lead applicant ensures the Veterans in the Tribal communities in the consortium are served. </a:t>
            </a:r>
            <a:endParaRPr lang="en-US" sz="2000">
              <a:solidFill>
                <a:schemeClr val="tx1"/>
              </a:solidFill>
              <a:latin typeface="Cambria" panose="02040503050406030204" pitchFamily="18" charset="0"/>
              <a:ea typeface="Cambria" panose="02040503050406030204" pitchFamily="18" charset="0"/>
              <a:cs typeface="Arial" panose="020B0604020202020204" pitchFamily="34" charset="0"/>
            </a:endParaRPr>
          </a:p>
          <a:p>
            <a:endParaRPr lang="en-US" sz="190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0" indent="0">
              <a:buNone/>
              <a:defRPr/>
            </a:pPr>
            <a:endParaRPr lang="en-US" sz="1500">
              <a:solidFill>
                <a:schemeClr val="tx1"/>
              </a:solidFill>
              <a:latin typeface="Cambria" panose="02040503050406030204" pitchFamily="18" charset="0"/>
              <a:ea typeface="Cambria" panose="02040503050406030204" pitchFamily="18" charset="0"/>
            </a:endParaRPr>
          </a:p>
        </p:txBody>
      </p:sp>
      <p:sp>
        <p:nvSpPr>
          <p:cNvPr id="215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2D4B4982-29F5-42CA-8CA4-74C2D63D7A0F}" type="slidenum">
              <a:rPr lang="en-US" i="0">
                <a:solidFill>
                  <a:srgbClr val="FFFFFF"/>
                </a:solidFill>
              </a:rPr>
              <a:pPr eaLnBrk="1" hangingPunct="1">
                <a:spcAft>
                  <a:spcPts val="600"/>
                </a:spcAft>
              </a:pPr>
              <a:t>20</a:t>
            </a:fld>
            <a:endParaRPr lang="en-US" i="0">
              <a:solidFill>
                <a:srgbClr val="FFFFFF"/>
              </a:solidFill>
            </a:endParaRPr>
          </a:p>
        </p:txBody>
      </p:sp>
      <p:cxnSp>
        <p:nvCxnSpPr>
          <p:cNvPr id="13" name="Straight Connector 12">
            <a:extLst>
              <a:ext uri="{FF2B5EF4-FFF2-40B4-BE49-F238E27FC236}">
                <a16:creationId xmlns:a16="http://schemas.microsoft.com/office/drawing/2014/main" id="{482CB193-9B3A-402F-BAA5-96D103DCA8D9}"/>
              </a:ext>
            </a:extLst>
          </p:cNvPr>
          <p:cNvCxnSpPr>
            <a:cxnSpLocks/>
          </p:cNvCxnSpPr>
          <p:nvPr/>
        </p:nvCxnSpPr>
        <p:spPr>
          <a:xfrm>
            <a:off x="1504950" y="940881"/>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0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AF1DFE1E-C68B-EE5A-C617-4AC9D8272D78}"/>
            </a:ext>
          </a:extLst>
        </p:cNvPr>
        <p:cNvGrpSpPr/>
        <p:nvPr/>
      </p:nvGrpSpPr>
      <p:grpSpPr>
        <a:xfrm>
          <a:off x="0" y="0"/>
          <a:ext cx="0" cy="0"/>
          <a:chOff x="0" y="0"/>
          <a:chExt cx="0" cy="0"/>
        </a:xfrm>
      </p:grpSpPr>
      <p:sp>
        <p:nvSpPr>
          <p:cNvPr id="457730" name="Rectangle 2">
            <a:extLst>
              <a:ext uri="{FF2B5EF4-FFF2-40B4-BE49-F238E27FC236}">
                <a16:creationId xmlns:a16="http://schemas.microsoft.com/office/drawing/2014/main" id="{6B97A2B2-B90F-BCB8-630A-7C8FA1666FA0}"/>
              </a:ext>
            </a:extLst>
          </p:cNvPr>
          <p:cNvSpPr>
            <a:spLocks noGrp="1" noChangeArrowheads="1"/>
          </p:cNvSpPr>
          <p:nvPr>
            <p:ph type="title"/>
          </p:nvPr>
        </p:nvSpPr>
        <p:spPr>
          <a:xfrm>
            <a:off x="1438275" y="384347"/>
            <a:ext cx="6683765" cy="960668"/>
          </a:xfrm>
        </p:spPr>
        <p:txBody>
          <a:bodyPr rtlCol="0">
            <a:normAutofit/>
          </a:bodyPr>
          <a:lstStyle/>
          <a:p>
            <a:pPr eaLnBrk="1" fontAlgn="auto" hangingPunct="1">
              <a:spcAft>
                <a:spcPts val="0"/>
              </a:spcAft>
              <a:defRPr/>
            </a:pPr>
            <a:r>
              <a:rPr lang="en-US" sz="2900" b="1" i="0">
                <a:solidFill>
                  <a:schemeClr val="accent1"/>
                </a:solidFill>
                <a:effectLst/>
                <a:latin typeface="Cambria" panose="02040503050406030204" pitchFamily="18" charset="0"/>
                <a:ea typeface="Cambria" panose="02040503050406030204" pitchFamily="18" charset="0"/>
              </a:rPr>
              <a:t>SUBRECIPIENTS</a:t>
            </a:r>
            <a:endParaRPr lang="en-US" sz="2900" b="1">
              <a:solidFill>
                <a:schemeClr val="accent1"/>
              </a:solidFill>
              <a:cs typeface="Arial" panose="020B0604020202020204" pitchFamily="34" charset="0"/>
            </a:endParaRPr>
          </a:p>
        </p:txBody>
      </p:sp>
      <p:sp>
        <p:nvSpPr>
          <p:cNvPr id="457731" name="Rectangle 3">
            <a:extLst>
              <a:ext uri="{FF2B5EF4-FFF2-40B4-BE49-F238E27FC236}">
                <a16:creationId xmlns:a16="http://schemas.microsoft.com/office/drawing/2014/main" id="{63F8C0C5-D8F7-0D6C-8EC8-941D0B9A4E83}"/>
              </a:ext>
            </a:extLst>
          </p:cNvPr>
          <p:cNvSpPr>
            <a:spLocks noGrp="1" noChangeArrowheads="1"/>
          </p:cNvSpPr>
          <p:nvPr>
            <p:ph idx="1"/>
          </p:nvPr>
        </p:nvSpPr>
        <p:spPr>
          <a:xfrm>
            <a:off x="1275908" y="1148317"/>
            <a:ext cx="7315200" cy="3785630"/>
          </a:xfrm>
        </p:spPr>
        <p:txBody>
          <a:bodyPr vert="horz" lIns="91440" tIns="45720" rIns="91440" bIns="45720" rtlCol="0" anchor="t">
            <a:normAutofit/>
          </a:bodyPr>
          <a:lstStyle/>
          <a:p>
            <a:r>
              <a:rPr lang="en-US" sz="1800">
                <a:solidFill>
                  <a:srgbClr val="000000"/>
                </a:solidFill>
                <a:latin typeface="Cambria"/>
                <a:ea typeface="Cambria"/>
              </a:rPr>
              <a:t>You</a:t>
            </a:r>
            <a:r>
              <a:rPr lang="en-US" sz="1800" b="0" i="0">
                <a:solidFill>
                  <a:srgbClr val="000000"/>
                </a:solidFill>
                <a:effectLst/>
                <a:latin typeface="Cambria"/>
                <a:ea typeface="Cambria"/>
              </a:rPr>
              <a:t> may also propose sub-granting to eligible Indian tribes or TDHEs to serve multiple Indian tribes. </a:t>
            </a:r>
            <a:r>
              <a:rPr lang="en-US" sz="1800">
                <a:solidFill>
                  <a:srgbClr val="000000"/>
                </a:solidFill>
                <a:latin typeface="Cambria"/>
                <a:ea typeface="Cambria"/>
              </a:rPr>
              <a:t>If</a:t>
            </a:r>
            <a:r>
              <a:rPr lang="en-US" sz="1800">
                <a:solidFill>
                  <a:schemeClr val="tx1"/>
                </a:solidFill>
                <a:latin typeface="Cambria"/>
                <a:ea typeface="Cambria"/>
              </a:rPr>
              <a:t> so, you</a:t>
            </a:r>
            <a:r>
              <a:rPr lang="en-US" sz="1800" b="0" i="0">
                <a:solidFill>
                  <a:schemeClr val="tx1"/>
                </a:solidFill>
                <a:effectLst/>
                <a:latin typeface="Cambria"/>
                <a:ea typeface="Cambria"/>
              </a:rPr>
              <a:t> </a:t>
            </a:r>
            <a:r>
              <a:rPr lang="en-US" sz="1800" b="0" i="0">
                <a:solidFill>
                  <a:srgbClr val="000000"/>
                </a:solidFill>
                <a:effectLst/>
                <a:latin typeface="Cambria"/>
                <a:ea typeface="Cambria"/>
              </a:rPr>
              <a:t>must enter a subrecipient agreement or contract with the subrecipient(s). See 2 CFR 200.331-333.</a:t>
            </a:r>
          </a:p>
          <a:p>
            <a:r>
              <a:rPr lang="en-US" sz="1800" b="0" i="0">
                <a:solidFill>
                  <a:srgbClr val="000000"/>
                </a:solidFill>
                <a:effectLst/>
                <a:latin typeface="Cambria"/>
                <a:ea typeface="Cambria"/>
              </a:rPr>
              <a:t>HUD strongly encourages the lead applicant to ensure the proposed subrecipient(s) has sufficient capacity and is in good standing with HUD.</a:t>
            </a:r>
          </a:p>
          <a:p>
            <a:r>
              <a:rPr lang="en-US" sz="1800">
                <a:solidFill>
                  <a:srgbClr val="000000"/>
                </a:solidFill>
                <a:latin typeface="Cambria"/>
                <a:ea typeface="Cambria"/>
              </a:rPr>
              <a:t>You and your proposed subrecipients can only apply for </a:t>
            </a:r>
            <a:r>
              <a:rPr lang="en-US" sz="1800" b="0" i="0">
                <a:solidFill>
                  <a:srgbClr val="000000"/>
                </a:solidFill>
                <a:effectLst/>
                <a:latin typeface="Cambria"/>
                <a:ea typeface="Cambria"/>
              </a:rPr>
              <a:t>one grant award under this Notice. </a:t>
            </a:r>
          </a:p>
          <a:p>
            <a:r>
              <a:rPr lang="en-US" sz="1800" i="0">
                <a:solidFill>
                  <a:schemeClr val="tx1"/>
                </a:solidFill>
                <a:effectLst/>
                <a:latin typeface="Cambria"/>
                <a:ea typeface="Cambria"/>
              </a:rPr>
              <a:t>The VA must be able to provide </a:t>
            </a:r>
            <a:r>
              <a:rPr lang="en-US" sz="1800" i="0" u="sng">
                <a:solidFill>
                  <a:schemeClr val="tx1"/>
                </a:solidFill>
                <a:effectLst/>
                <a:latin typeface="Cambria"/>
                <a:ea typeface="Cambria"/>
              </a:rPr>
              <a:t>case management </a:t>
            </a:r>
            <a:r>
              <a:rPr lang="en-US" sz="1800" i="0">
                <a:solidFill>
                  <a:schemeClr val="tx1"/>
                </a:solidFill>
                <a:effectLst/>
                <a:latin typeface="Cambria"/>
                <a:ea typeface="Cambria"/>
              </a:rPr>
              <a:t>services to eligible Veterans within the service area(s) of the subrecipient(s).</a:t>
            </a:r>
            <a:r>
              <a:rPr lang="en-US" sz="1800" b="1" i="0">
                <a:solidFill>
                  <a:schemeClr val="accent1"/>
                </a:solidFill>
                <a:effectLst/>
                <a:latin typeface="Cambria"/>
                <a:ea typeface="Cambria"/>
              </a:rPr>
              <a:t> </a:t>
            </a:r>
          </a:p>
          <a:p>
            <a:endParaRPr lang="en-US" sz="1600" b="0" i="0">
              <a:solidFill>
                <a:srgbClr val="000000"/>
              </a:solidFill>
              <a:effectLst/>
              <a:latin typeface="Cambria" panose="02040503050406030204" pitchFamily="18" charset="0"/>
              <a:ea typeface="Cambria" panose="02040503050406030204" pitchFamily="18" charset="0"/>
            </a:endParaRPr>
          </a:p>
          <a:p>
            <a:endParaRPr lang="en-US" sz="1600" b="0" i="0">
              <a:solidFill>
                <a:srgbClr val="000000"/>
              </a:solidFill>
              <a:effectLst/>
              <a:latin typeface="Cambria" panose="02040503050406030204" pitchFamily="18" charset="0"/>
              <a:ea typeface="Cambria" panose="02040503050406030204" pitchFamily="18" charset="0"/>
            </a:endParaRPr>
          </a:p>
          <a:p>
            <a:endParaRPr lang="en-US" sz="1500">
              <a:solidFill>
                <a:schemeClr val="tx1"/>
              </a:solidFill>
              <a:latin typeface="Cambria" panose="02040503050406030204" pitchFamily="18" charset="0"/>
              <a:ea typeface="Cambria" panose="02040503050406030204" pitchFamily="18" charset="0"/>
            </a:endParaRPr>
          </a:p>
        </p:txBody>
      </p:sp>
      <p:sp>
        <p:nvSpPr>
          <p:cNvPr id="21508" name="Slide Number Placeholder 5">
            <a:extLst>
              <a:ext uri="{FF2B5EF4-FFF2-40B4-BE49-F238E27FC236}">
                <a16:creationId xmlns:a16="http://schemas.microsoft.com/office/drawing/2014/main" id="{D970C77C-3B2C-48B0-9E1D-3F9B511690F0}"/>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2D4B4982-29F5-42CA-8CA4-74C2D63D7A0F}" type="slidenum">
              <a:rPr lang="en-US" i="0">
                <a:solidFill>
                  <a:srgbClr val="FFFFFF"/>
                </a:solidFill>
              </a:rPr>
              <a:pPr eaLnBrk="1" hangingPunct="1">
                <a:spcAft>
                  <a:spcPts val="600"/>
                </a:spcAft>
              </a:pPr>
              <a:t>21</a:t>
            </a:fld>
            <a:endParaRPr lang="en-US" i="0">
              <a:solidFill>
                <a:srgbClr val="FFFFFF"/>
              </a:solidFill>
            </a:endParaRPr>
          </a:p>
        </p:txBody>
      </p:sp>
      <p:cxnSp>
        <p:nvCxnSpPr>
          <p:cNvPr id="13" name="Straight Connector 12">
            <a:extLst>
              <a:ext uri="{FF2B5EF4-FFF2-40B4-BE49-F238E27FC236}">
                <a16:creationId xmlns:a16="http://schemas.microsoft.com/office/drawing/2014/main" id="{68D60A15-8D01-D6E9-B72D-B56427A5A1CC}"/>
              </a:ext>
            </a:extLst>
          </p:cNvPr>
          <p:cNvCxnSpPr>
            <a:cxnSpLocks/>
          </p:cNvCxnSpPr>
          <p:nvPr/>
        </p:nvCxnSpPr>
        <p:spPr>
          <a:xfrm>
            <a:off x="1504950" y="940881"/>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71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09DD082-5D78-EF12-60F9-588B65D52FA7}"/>
            </a:ext>
          </a:extLst>
        </p:cNvPr>
        <p:cNvGrpSpPr/>
        <p:nvPr/>
      </p:nvGrpSpPr>
      <p:grpSpPr>
        <a:xfrm>
          <a:off x="0" y="0"/>
          <a:ext cx="0" cy="0"/>
          <a:chOff x="0" y="0"/>
          <a:chExt cx="0" cy="0"/>
        </a:xfrm>
      </p:grpSpPr>
      <p:sp>
        <p:nvSpPr>
          <p:cNvPr id="457730" name="Rectangle 2">
            <a:extLst>
              <a:ext uri="{FF2B5EF4-FFF2-40B4-BE49-F238E27FC236}">
                <a16:creationId xmlns:a16="http://schemas.microsoft.com/office/drawing/2014/main" id="{26B5FAC0-A5FF-95E6-43C6-C1B2671F5ABD}"/>
              </a:ext>
            </a:extLst>
          </p:cNvPr>
          <p:cNvSpPr>
            <a:spLocks noGrp="1" noChangeArrowheads="1"/>
          </p:cNvSpPr>
          <p:nvPr>
            <p:ph type="title"/>
          </p:nvPr>
        </p:nvSpPr>
        <p:spPr>
          <a:xfrm>
            <a:off x="1447800" y="472062"/>
            <a:ext cx="6683765" cy="960668"/>
          </a:xfrm>
        </p:spPr>
        <p:txBody>
          <a:bodyPr rtlCol="0">
            <a:normAutofit/>
          </a:bodyPr>
          <a:lstStyle/>
          <a:p>
            <a:pPr>
              <a:defRPr/>
            </a:pPr>
            <a:r>
              <a:rPr lang="en-US" sz="2900" b="1">
                <a:solidFill>
                  <a:schemeClr val="accent1"/>
                </a:solidFill>
                <a:latin typeface="Cambria"/>
                <a:ea typeface="Cambria"/>
                <a:cs typeface="Arial"/>
              </a:rPr>
              <a:t>ELIGIBLE COSTS</a:t>
            </a:r>
            <a:endParaRPr lang="en-US" sz="2900" b="1">
              <a:solidFill>
                <a:schemeClr val="accent1"/>
              </a:solidFill>
              <a:latin typeface="Cambria" panose="02040503050406030204" pitchFamily="18" charset="0"/>
              <a:ea typeface="Cambria" panose="02040503050406030204" pitchFamily="18" charset="0"/>
              <a:cs typeface="Arial" panose="020B0604020202020204" pitchFamily="34" charset="0"/>
            </a:endParaRPr>
          </a:p>
        </p:txBody>
      </p:sp>
      <p:sp>
        <p:nvSpPr>
          <p:cNvPr id="457731" name="Rectangle 3">
            <a:extLst>
              <a:ext uri="{FF2B5EF4-FFF2-40B4-BE49-F238E27FC236}">
                <a16:creationId xmlns:a16="http://schemas.microsoft.com/office/drawing/2014/main" id="{FD464EC3-8939-527E-573D-8FBDE6AAE875}"/>
              </a:ext>
            </a:extLst>
          </p:cNvPr>
          <p:cNvSpPr>
            <a:spLocks noGrp="1" noChangeArrowheads="1"/>
          </p:cNvSpPr>
          <p:nvPr>
            <p:ph idx="1"/>
          </p:nvPr>
        </p:nvSpPr>
        <p:spPr>
          <a:xfrm>
            <a:off x="855133" y="1107839"/>
            <a:ext cx="8195734" cy="3925581"/>
          </a:xfrm>
        </p:spPr>
        <p:txBody>
          <a:bodyPr vert="horz" lIns="91440" tIns="45720" rIns="91440" bIns="45720" rtlCol="0" anchor="t">
            <a:normAutofit/>
          </a:bodyPr>
          <a:lstStyle/>
          <a:p>
            <a:pPr marL="0" indent="0">
              <a:buNone/>
              <a:defRPr/>
            </a:pPr>
            <a:r>
              <a:rPr lang="en-US" sz="2000">
                <a:solidFill>
                  <a:schemeClr val="tx1"/>
                </a:solidFill>
                <a:latin typeface="Cambria"/>
                <a:ea typeface="Cambria"/>
                <a:cs typeface="Arial"/>
              </a:rPr>
              <a:t>Tribal HUD-VASH funds can only be used for rental assistance and administrative costs</a:t>
            </a:r>
          </a:p>
          <a:p>
            <a:pPr>
              <a:buFont typeface="Arial" charset="2"/>
              <a:buChar char="•"/>
              <a:defRPr/>
            </a:pPr>
            <a:r>
              <a:rPr lang="en-US" sz="2000">
                <a:solidFill>
                  <a:schemeClr val="tx1"/>
                </a:solidFill>
                <a:latin typeface="Cambria"/>
                <a:ea typeface="Cambria"/>
                <a:cs typeface="Arial"/>
              </a:rPr>
              <a:t>Rental Assistance can be Tenant-Based or Project-Based</a:t>
            </a:r>
          </a:p>
          <a:p>
            <a:pPr>
              <a:buFont typeface="Arial" charset="2"/>
              <a:buChar char="•"/>
              <a:defRPr/>
            </a:pPr>
            <a:r>
              <a:rPr lang="en-US" sz="2000">
                <a:solidFill>
                  <a:schemeClr val="tx1"/>
                </a:solidFill>
                <a:latin typeface="Cambria"/>
                <a:ea typeface="Cambria"/>
                <a:cs typeface="Arial"/>
              </a:rPr>
              <a:t>Administrative Costs included but not limited to:</a:t>
            </a:r>
          </a:p>
          <a:p>
            <a:pPr lvl="1">
              <a:buFont typeface="Wingdings" panose="05000000000000000000" pitchFamily="2" charset="2"/>
              <a:buChar char="Ø"/>
              <a:defRPr/>
            </a:pPr>
            <a:r>
              <a:rPr lang="en-US" sz="1850">
                <a:solidFill>
                  <a:schemeClr val="tx1"/>
                </a:solidFill>
                <a:latin typeface="Cambria"/>
                <a:ea typeface="Cambria"/>
                <a:cs typeface="Arial"/>
              </a:rPr>
              <a:t>Eligibility determinations; </a:t>
            </a:r>
          </a:p>
          <a:p>
            <a:pPr lvl="1">
              <a:buFont typeface="Wingdings" panose="05000000000000000000" pitchFamily="2" charset="2"/>
              <a:buChar char="Ø"/>
              <a:defRPr/>
            </a:pPr>
            <a:r>
              <a:rPr lang="en-US" sz="1850">
                <a:solidFill>
                  <a:schemeClr val="tx1"/>
                </a:solidFill>
                <a:latin typeface="Cambria"/>
                <a:ea typeface="Cambria"/>
                <a:cs typeface="Arial"/>
              </a:rPr>
              <a:t>Intake and briefings; </a:t>
            </a:r>
          </a:p>
          <a:p>
            <a:pPr lvl="1">
              <a:buFont typeface="Wingdings" panose="05000000000000000000" pitchFamily="2" charset="2"/>
              <a:buChar char="Ø"/>
              <a:defRPr/>
            </a:pPr>
            <a:r>
              <a:rPr lang="en-US" sz="1850">
                <a:solidFill>
                  <a:schemeClr val="tx1"/>
                </a:solidFill>
                <a:latin typeface="Cambria"/>
                <a:ea typeface="Cambria"/>
                <a:cs typeface="Arial"/>
              </a:rPr>
              <a:t>Owner outreach efforts;</a:t>
            </a:r>
          </a:p>
          <a:p>
            <a:pPr lvl="1">
              <a:buFont typeface="Wingdings" panose="05000000000000000000" pitchFamily="2" charset="2"/>
              <a:buChar char="Ø"/>
              <a:defRPr/>
            </a:pPr>
            <a:r>
              <a:rPr lang="en-US" sz="1850">
                <a:solidFill>
                  <a:schemeClr val="tx1"/>
                </a:solidFill>
                <a:latin typeface="Cambria"/>
                <a:ea typeface="Cambria"/>
                <a:cs typeface="Arial"/>
              </a:rPr>
              <a:t>Unit inspections; </a:t>
            </a:r>
          </a:p>
          <a:p>
            <a:pPr lvl="1">
              <a:buFont typeface="Wingdings" panose="05000000000000000000" pitchFamily="2" charset="2"/>
              <a:buChar char="Ø"/>
              <a:defRPr/>
            </a:pPr>
            <a:r>
              <a:rPr lang="en-US" sz="1850">
                <a:solidFill>
                  <a:schemeClr val="tx1"/>
                </a:solidFill>
                <a:latin typeface="Cambria"/>
                <a:ea typeface="Cambria"/>
                <a:cs typeface="Arial"/>
              </a:rPr>
              <a:t>Rent negotiations;</a:t>
            </a:r>
          </a:p>
          <a:p>
            <a:pPr lvl="1">
              <a:buFont typeface="Wingdings" panose="05000000000000000000" pitchFamily="2" charset="2"/>
              <a:buChar char="Ø"/>
              <a:defRPr/>
            </a:pPr>
            <a:r>
              <a:rPr lang="en-US" sz="1850">
                <a:solidFill>
                  <a:schemeClr val="tx1"/>
                </a:solidFill>
                <a:latin typeface="Cambria"/>
                <a:ea typeface="Cambria"/>
                <a:cs typeface="Arial"/>
              </a:rPr>
              <a:t>Processing subsequent moves</a:t>
            </a:r>
          </a:p>
          <a:p>
            <a:pPr marL="0" indent="0">
              <a:buNone/>
              <a:defRPr/>
            </a:pPr>
            <a:endParaRPr lang="en-US" sz="2000">
              <a:solidFill>
                <a:schemeClr val="tx1"/>
              </a:solidFill>
              <a:latin typeface="Cambria"/>
              <a:ea typeface="Cambria"/>
              <a:cs typeface="Arial"/>
            </a:endParaRPr>
          </a:p>
          <a:p>
            <a:pPr marL="0" indent="0">
              <a:buNone/>
              <a:defRPr/>
            </a:pPr>
            <a:endParaRPr lang="en-US" sz="90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
        <p:nvSpPr>
          <p:cNvPr id="21508" name="Slide Number Placeholder 5">
            <a:extLst>
              <a:ext uri="{FF2B5EF4-FFF2-40B4-BE49-F238E27FC236}">
                <a16:creationId xmlns:a16="http://schemas.microsoft.com/office/drawing/2014/main" id="{0780D1FE-1343-37ED-6549-9B77342B1E0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2D4B4982-29F5-42CA-8CA4-74C2D63D7A0F}" type="slidenum">
              <a:rPr lang="en-US" i="0">
                <a:solidFill>
                  <a:srgbClr val="FFFFFF"/>
                </a:solidFill>
              </a:rPr>
              <a:pPr eaLnBrk="1" hangingPunct="1">
                <a:spcAft>
                  <a:spcPts val="600"/>
                </a:spcAft>
              </a:pPr>
              <a:t>22</a:t>
            </a:fld>
            <a:endParaRPr lang="en-US" i="0">
              <a:solidFill>
                <a:srgbClr val="FFFFFF"/>
              </a:solidFill>
            </a:endParaRPr>
          </a:p>
        </p:txBody>
      </p:sp>
      <p:cxnSp>
        <p:nvCxnSpPr>
          <p:cNvPr id="13" name="Straight Connector 12">
            <a:extLst>
              <a:ext uri="{FF2B5EF4-FFF2-40B4-BE49-F238E27FC236}">
                <a16:creationId xmlns:a16="http://schemas.microsoft.com/office/drawing/2014/main" id="{0E107FD3-F215-9C6A-EC1E-160ACB77E298}"/>
              </a:ext>
            </a:extLst>
          </p:cNvPr>
          <p:cNvCxnSpPr>
            <a:cxnSpLocks/>
          </p:cNvCxnSpPr>
          <p:nvPr/>
        </p:nvCxnSpPr>
        <p:spPr>
          <a:xfrm>
            <a:off x="1600200" y="1047750"/>
            <a:ext cx="6324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8D56689-A6D5-DDA6-66FE-20A8D89BD019}"/>
              </a:ext>
            </a:extLst>
          </p:cNvPr>
          <p:cNvSpPr txBox="1"/>
          <p:nvPr/>
        </p:nvSpPr>
        <p:spPr>
          <a:xfrm>
            <a:off x="4256284" y="2609335"/>
            <a:ext cx="4766732" cy="2062103"/>
          </a:xfrm>
          <a:prstGeom prst="rect">
            <a:avLst/>
          </a:prstGeom>
          <a:noFill/>
        </p:spPr>
        <p:txBody>
          <a:bodyPr wrap="square" lIns="91440" tIns="45720" rIns="91440" bIns="45720" rtlCol="0" anchor="t">
            <a:spAutoFit/>
          </a:bodyPr>
          <a:lstStyle/>
          <a:p>
            <a:pPr marL="556895" marR="0" lvl="1" indent="-213995" algn="l" defTabSz="342900" rtl="0" eaLnBrk="1" fontAlgn="auto" latinLnBrk="0" hangingPunct="1">
              <a:lnSpc>
                <a:spcPct val="100000"/>
              </a:lnSpc>
              <a:spcBef>
                <a:spcPts val="750"/>
              </a:spcBef>
              <a:spcAft>
                <a:spcPts val="0"/>
              </a:spcAft>
              <a:buClr>
                <a:srgbClr val="A53010"/>
              </a:buClr>
              <a:buSzTx/>
              <a:buFont typeface="Wingdings" panose="05000000000000000000" pitchFamily="2" charset="2"/>
              <a:buChar char="Ø"/>
              <a:tabLst/>
              <a:defRPr/>
            </a:pPr>
            <a:r>
              <a:rPr lang="en-US">
                <a:latin typeface="Cambria"/>
                <a:ea typeface="Cambria"/>
                <a:cs typeface="Arial"/>
              </a:rPr>
              <a:t>A</a:t>
            </a:r>
            <a:r>
              <a:rPr lang="en-US" sz="1800">
                <a:latin typeface="Cambria"/>
                <a:ea typeface="Cambria"/>
                <a:cs typeface="Arial"/>
              </a:rPr>
              <a:t>nnual and interim reexaminations;</a:t>
            </a:r>
            <a:endParaRPr lang="en-US"/>
          </a:p>
          <a:p>
            <a:pPr marL="556895" marR="0" lvl="1" indent="-213995" algn="l" defTabSz="342900" rtl="0" eaLnBrk="1" fontAlgn="auto" latinLnBrk="0" hangingPunct="1">
              <a:lnSpc>
                <a:spcPct val="100000"/>
              </a:lnSpc>
              <a:spcBef>
                <a:spcPts val="750"/>
              </a:spcBef>
              <a:spcAft>
                <a:spcPts val="0"/>
              </a:spcAft>
              <a:buClr>
                <a:srgbClr val="A53010"/>
              </a:buClr>
              <a:buSzTx/>
              <a:buFont typeface="Wingdings" panose="05000000000000000000" pitchFamily="2" charset="2"/>
              <a:buChar char="Ø"/>
              <a:tabLst/>
              <a:defRPr/>
            </a:pPr>
            <a:r>
              <a:rPr lang="en-US">
                <a:latin typeface="Cambria"/>
                <a:ea typeface="Cambria"/>
                <a:cs typeface="Arial"/>
              </a:rPr>
              <a:t>T</a:t>
            </a:r>
            <a:r>
              <a:rPr lang="en-US" sz="1800">
                <a:latin typeface="Cambria"/>
                <a:ea typeface="Cambria"/>
                <a:cs typeface="Arial"/>
              </a:rPr>
              <a:t>enant fraud investigations and hearings; </a:t>
            </a:r>
          </a:p>
          <a:p>
            <a:pPr marL="556895" marR="0" lvl="1" indent="-213995" algn="l" defTabSz="342900" rtl="0" eaLnBrk="1" fontAlgn="auto" latinLnBrk="0" hangingPunct="1">
              <a:lnSpc>
                <a:spcPct val="100000"/>
              </a:lnSpc>
              <a:spcBef>
                <a:spcPts val="750"/>
              </a:spcBef>
              <a:spcAft>
                <a:spcPts val="0"/>
              </a:spcAft>
              <a:buClr>
                <a:srgbClr val="A53010"/>
              </a:buClr>
              <a:buSzTx/>
              <a:buFont typeface="Wingdings" panose="05000000000000000000" pitchFamily="2" charset="2"/>
              <a:buChar char="Ø"/>
              <a:tabLst/>
              <a:defRPr/>
            </a:pPr>
            <a:r>
              <a:rPr lang="en-US">
                <a:latin typeface="Cambria"/>
                <a:ea typeface="Cambria"/>
                <a:cs typeface="Arial"/>
              </a:rPr>
              <a:t>The</a:t>
            </a:r>
            <a:r>
              <a:rPr lang="en-US" sz="1800">
                <a:latin typeface="Cambria"/>
                <a:ea typeface="Cambria"/>
                <a:cs typeface="Arial"/>
              </a:rPr>
              <a:t> costs associated with making rental assistance payments to owners; and </a:t>
            </a:r>
          </a:p>
          <a:p>
            <a:pPr marL="556895" marR="0" lvl="1" indent="-213995" algn="l" defTabSz="342900" rtl="0" eaLnBrk="1" fontAlgn="auto" latinLnBrk="0" hangingPunct="1">
              <a:lnSpc>
                <a:spcPct val="100000"/>
              </a:lnSpc>
              <a:spcBef>
                <a:spcPts val="750"/>
              </a:spcBef>
              <a:spcAft>
                <a:spcPts val="0"/>
              </a:spcAft>
              <a:buClr>
                <a:srgbClr val="A53010"/>
              </a:buClr>
              <a:buSzTx/>
              <a:buFont typeface="Wingdings" panose="05000000000000000000" pitchFamily="2" charset="2"/>
              <a:buChar char="Ø"/>
              <a:tabLst/>
              <a:defRPr/>
            </a:pPr>
            <a:r>
              <a:rPr lang="en-US">
                <a:latin typeface="Cambria"/>
                <a:ea typeface="Cambria"/>
                <a:cs typeface="Arial"/>
              </a:rPr>
              <a:t>Complying</a:t>
            </a:r>
            <a:r>
              <a:rPr lang="en-US" sz="1800">
                <a:latin typeface="Cambria"/>
                <a:ea typeface="Cambria"/>
                <a:cs typeface="Arial"/>
              </a:rPr>
              <a:t> with reporting requirements. </a:t>
            </a:r>
          </a:p>
        </p:txBody>
      </p:sp>
    </p:spTree>
    <p:extLst>
      <p:ext uri="{BB962C8B-B14F-4D97-AF65-F5344CB8AC3E}">
        <p14:creationId xmlns:p14="http://schemas.microsoft.com/office/powerpoint/2010/main" val="296241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3A05AD99-3152-8AF1-DD3E-AFCCDB68979A}"/>
            </a:ext>
          </a:extLst>
        </p:cNvPr>
        <p:cNvGrpSpPr/>
        <p:nvPr/>
      </p:nvGrpSpPr>
      <p:grpSpPr>
        <a:xfrm>
          <a:off x="0" y="0"/>
          <a:ext cx="0" cy="0"/>
          <a:chOff x="0" y="0"/>
          <a:chExt cx="0" cy="0"/>
        </a:xfrm>
      </p:grpSpPr>
      <p:sp>
        <p:nvSpPr>
          <p:cNvPr id="457730" name="Rectangle 2">
            <a:extLst>
              <a:ext uri="{FF2B5EF4-FFF2-40B4-BE49-F238E27FC236}">
                <a16:creationId xmlns:a16="http://schemas.microsoft.com/office/drawing/2014/main" id="{8D8CEFB3-F6CA-8ACE-DD9B-2EEF5ACF5D34}"/>
              </a:ext>
            </a:extLst>
          </p:cNvPr>
          <p:cNvSpPr>
            <a:spLocks noGrp="1" noChangeArrowheads="1"/>
          </p:cNvSpPr>
          <p:nvPr>
            <p:ph type="title"/>
          </p:nvPr>
        </p:nvSpPr>
        <p:spPr>
          <a:xfrm>
            <a:off x="1447800" y="472062"/>
            <a:ext cx="6683765" cy="960668"/>
          </a:xfrm>
        </p:spPr>
        <p:txBody>
          <a:bodyPr rtlCol="0">
            <a:normAutofit/>
          </a:bodyPr>
          <a:lstStyle/>
          <a:p>
            <a:pPr>
              <a:defRPr/>
            </a:pPr>
            <a:r>
              <a:rPr lang="en-US" sz="2900" b="1">
                <a:solidFill>
                  <a:schemeClr val="accent1"/>
                </a:solidFill>
                <a:latin typeface="Cambria"/>
                <a:ea typeface="Cambria"/>
                <a:cs typeface="Arial"/>
              </a:rPr>
              <a:t>COST SHARING OR MATCHING</a:t>
            </a:r>
            <a:endParaRPr lang="en-US" sz="2900" b="1">
              <a:solidFill>
                <a:schemeClr val="accent1"/>
              </a:solidFill>
              <a:latin typeface="Cambria" panose="02040503050406030204" pitchFamily="18" charset="0"/>
              <a:ea typeface="Cambria" panose="02040503050406030204" pitchFamily="18" charset="0"/>
              <a:cs typeface="Arial" panose="020B0604020202020204" pitchFamily="34" charset="0"/>
            </a:endParaRPr>
          </a:p>
        </p:txBody>
      </p:sp>
      <p:sp>
        <p:nvSpPr>
          <p:cNvPr id="457731" name="Rectangle 3">
            <a:extLst>
              <a:ext uri="{FF2B5EF4-FFF2-40B4-BE49-F238E27FC236}">
                <a16:creationId xmlns:a16="http://schemas.microsoft.com/office/drawing/2014/main" id="{5420C44E-E880-8BD9-A166-F7482DEF8248}"/>
              </a:ext>
            </a:extLst>
          </p:cNvPr>
          <p:cNvSpPr>
            <a:spLocks noGrp="1" noChangeArrowheads="1"/>
          </p:cNvSpPr>
          <p:nvPr>
            <p:ph idx="1"/>
          </p:nvPr>
        </p:nvSpPr>
        <p:spPr>
          <a:xfrm>
            <a:off x="1462135" y="1217905"/>
            <a:ext cx="3375041" cy="3925575"/>
          </a:xfrm>
        </p:spPr>
        <p:txBody>
          <a:bodyPr vert="horz" lIns="91440" tIns="45720" rIns="91440" bIns="45720" rtlCol="0" anchor="t">
            <a:normAutofit lnSpcReduction="10000"/>
          </a:bodyPr>
          <a:lstStyle/>
          <a:p>
            <a:pPr marL="0" indent="0">
              <a:buNone/>
              <a:defRPr/>
            </a:pPr>
            <a:r>
              <a:rPr lang="en-US" sz="2000">
                <a:solidFill>
                  <a:schemeClr val="tx1"/>
                </a:solidFill>
                <a:latin typeface="Cambria"/>
                <a:ea typeface="Cambria"/>
                <a:cs typeface="Arial"/>
              </a:rPr>
              <a:t>Cost sharing or matching is </a:t>
            </a:r>
            <a:r>
              <a:rPr lang="en-US" sz="2000" u="sng">
                <a:solidFill>
                  <a:schemeClr val="tx1"/>
                </a:solidFill>
                <a:latin typeface="Cambria"/>
                <a:ea typeface="Cambria"/>
                <a:cs typeface="Arial"/>
              </a:rPr>
              <a:t>not required </a:t>
            </a:r>
            <a:r>
              <a:rPr lang="en-US" sz="2000">
                <a:solidFill>
                  <a:schemeClr val="tx1"/>
                </a:solidFill>
                <a:latin typeface="Cambria"/>
                <a:ea typeface="Cambria"/>
                <a:cs typeface="Arial"/>
              </a:rPr>
              <a:t>under this grant, but you </a:t>
            </a:r>
            <a:r>
              <a:rPr lang="en-US" sz="2000" u="sng">
                <a:solidFill>
                  <a:schemeClr val="tx1"/>
                </a:solidFill>
                <a:latin typeface="Cambria"/>
                <a:ea typeface="Cambria"/>
                <a:cs typeface="Arial"/>
              </a:rPr>
              <a:t>are encouraged to leverage </a:t>
            </a:r>
            <a:r>
              <a:rPr lang="en-US" sz="2000">
                <a:solidFill>
                  <a:schemeClr val="tx1"/>
                </a:solidFill>
                <a:latin typeface="Cambria"/>
                <a:ea typeface="Cambria"/>
                <a:cs typeface="Arial"/>
              </a:rPr>
              <a:t>other Federal (including IHBG formula funds) and non-Federal sources. </a:t>
            </a:r>
            <a:endParaRPr lang="en-US" sz="200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342900" indent="-342900">
              <a:buFont typeface="Arial" charset="2"/>
              <a:buChar char="•"/>
              <a:defRPr/>
            </a:pPr>
            <a:r>
              <a:rPr lang="en-US" sz="2000">
                <a:solidFill>
                  <a:schemeClr val="tx1"/>
                </a:solidFill>
                <a:latin typeface="Cambria"/>
                <a:ea typeface="Cambria"/>
                <a:cs typeface="Arial"/>
              </a:rPr>
              <a:t>Note that if you propose to build, buy, or rehab housing for this program you will need to identify the funding source. </a:t>
            </a:r>
            <a:endParaRPr lang="en-US" sz="200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0" indent="0">
              <a:buNone/>
              <a:defRPr/>
            </a:pPr>
            <a:endParaRPr lang="en-US" sz="90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
        <p:nvSpPr>
          <p:cNvPr id="21508" name="Slide Number Placeholder 5">
            <a:extLst>
              <a:ext uri="{FF2B5EF4-FFF2-40B4-BE49-F238E27FC236}">
                <a16:creationId xmlns:a16="http://schemas.microsoft.com/office/drawing/2014/main" id="{A4F77820-5C92-D946-3D2E-90BE5FB1570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2D4B4982-29F5-42CA-8CA4-74C2D63D7A0F}" type="slidenum">
              <a:rPr lang="en-US" i="0">
                <a:solidFill>
                  <a:srgbClr val="FFFFFF"/>
                </a:solidFill>
              </a:rPr>
              <a:pPr eaLnBrk="1" hangingPunct="1">
                <a:spcAft>
                  <a:spcPts val="600"/>
                </a:spcAft>
              </a:pPr>
              <a:t>23</a:t>
            </a:fld>
            <a:endParaRPr lang="en-US" i="0">
              <a:solidFill>
                <a:srgbClr val="FFFFFF"/>
              </a:solidFill>
            </a:endParaRPr>
          </a:p>
        </p:txBody>
      </p:sp>
      <p:cxnSp>
        <p:nvCxnSpPr>
          <p:cNvPr id="13" name="Straight Connector 12">
            <a:extLst>
              <a:ext uri="{FF2B5EF4-FFF2-40B4-BE49-F238E27FC236}">
                <a16:creationId xmlns:a16="http://schemas.microsoft.com/office/drawing/2014/main" id="{A00EA825-1FF6-F518-8803-408914C70B3D}"/>
              </a:ext>
            </a:extLst>
          </p:cNvPr>
          <p:cNvCxnSpPr>
            <a:cxnSpLocks/>
          </p:cNvCxnSpPr>
          <p:nvPr/>
        </p:nvCxnSpPr>
        <p:spPr>
          <a:xfrm>
            <a:off x="1600200" y="1047750"/>
            <a:ext cx="6324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29CD598-2C49-CF91-DBEE-45C2A1981C63}"/>
              </a:ext>
            </a:extLst>
          </p:cNvPr>
          <p:cNvPicPr>
            <a:picLocks noChangeAspect="1"/>
          </p:cNvPicPr>
          <p:nvPr/>
        </p:nvPicPr>
        <p:blipFill>
          <a:blip r:embed="rId3"/>
          <a:stretch>
            <a:fillRect/>
          </a:stretch>
        </p:blipFill>
        <p:spPr>
          <a:xfrm>
            <a:off x="6135104" y="1706053"/>
            <a:ext cx="2821715" cy="2821715"/>
          </a:xfrm>
          <a:prstGeom prst="rect">
            <a:avLst/>
          </a:prstGeom>
        </p:spPr>
      </p:pic>
    </p:spTree>
    <p:extLst>
      <p:ext uri="{BB962C8B-B14F-4D97-AF65-F5344CB8AC3E}">
        <p14:creationId xmlns:p14="http://schemas.microsoft.com/office/powerpoint/2010/main" val="2719785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D46F773E-47C5-90C2-C71D-8F1A1B525B0D}"/>
            </a:ext>
          </a:extLst>
        </p:cNvPr>
        <p:cNvGrpSpPr/>
        <p:nvPr/>
      </p:nvGrpSpPr>
      <p:grpSpPr>
        <a:xfrm>
          <a:off x="0" y="0"/>
          <a:ext cx="0" cy="0"/>
          <a:chOff x="0" y="0"/>
          <a:chExt cx="0" cy="0"/>
        </a:xfrm>
      </p:grpSpPr>
      <p:sp>
        <p:nvSpPr>
          <p:cNvPr id="457730" name="Rectangle 2">
            <a:extLst>
              <a:ext uri="{FF2B5EF4-FFF2-40B4-BE49-F238E27FC236}">
                <a16:creationId xmlns:a16="http://schemas.microsoft.com/office/drawing/2014/main" id="{F863353B-9153-E3B1-03D9-5FB102AAF78C}"/>
              </a:ext>
            </a:extLst>
          </p:cNvPr>
          <p:cNvSpPr>
            <a:spLocks noGrp="1" noChangeArrowheads="1"/>
          </p:cNvSpPr>
          <p:nvPr>
            <p:ph type="title"/>
          </p:nvPr>
        </p:nvSpPr>
        <p:spPr>
          <a:xfrm>
            <a:off x="1219200" y="172161"/>
            <a:ext cx="7658400" cy="960668"/>
          </a:xfrm>
        </p:spPr>
        <p:txBody>
          <a:bodyPr rtlCol="0">
            <a:normAutofit fontScale="90000"/>
          </a:bodyPr>
          <a:lstStyle/>
          <a:p>
            <a:pPr>
              <a:defRPr/>
            </a:pPr>
            <a:r>
              <a:rPr lang="en-US" sz="2900" b="1">
                <a:solidFill>
                  <a:schemeClr val="accent1"/>
                </a:solidFill>
                <a:latin typeface="Cambria"/>
                <a:ea typeface="Cambria"/>
                <a:cs typeface="Arial"/>
              </a:rPr>
              <a:t>New Housing Construction and Substantial Rehabilitation</a:t>
            </a:r>
            <a:endParaRPr lang="en-US" sz="2900" b="1">
              <a:solidFill>
                <a:schemeClr val="accent1"/>
              </a:solidFill>
              <a:latin typeface="Cambria" panose="02040503050406030204" pitchFamily="18" charset="0"/>
              <a:ea typeface="Cambria" panose="02040503050406030204" pitchFamily="18" charset="0"/>
              <a:cs typeface="Arial" panose="020B0604020202020204" pitchFamily="34" charset="0"/>
            </a:endParaRPr>
          </a:p>
        </p:txBody>
      </p:sp>
      <p:sp>
        <p:nvSpPr>
          <p:cNvPr id="21508" name="Slide Number Placeholder 5">
            <a:extLst>
              <a:ext uri="{FF2B5EF4-FFF2-40B4-BE49-F238E27FC236}">
                <a16:creationId xmlns:a16="http://schemas.microsoft.com/office/drawing/2014/main" id="{24DAB566-E805-4605-365C-FA2DE1B8014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2D4B4982-29F5-42CA-8CA4-74C2D63D7A0F}" type="slidenum">
              <a:rPr lang="en-US" i="0">
                <a:solidFill>
                  <a:srgbClr val="FFFFFF"/>
                </a:solidFill>
              </a:rPr>
              <a:pPr eaLnBrk="1" hangingPunct="1">
                <a:spcAft>
                  <a:spcPts val="600"/>
                </a:spcAft>
              </a:pPr>
              <a:t>24</a:t>
            </a:fld>
            <a:endParaRPr lang="en-US" i="0">
              <a:solidFill>
                <a:srgbClr val="FFFFFF"/>
              </a:solidFill>
            </a:endParaRPr>
          </a:p>
        </p:txBody>
      </p:sp>
      <p:cxnSp>
        <p:nvCxnSpPr>
          <p:cNvPr id="13" name="Straight Connector 12">
            <a:extLst>
              <a:ext uri="{FF2B5EF4-FFF2-40B4-BE49-F238E27FC236}">
                <a16:creationId xmlns:a16="http://schemas.microsoft.com/office/drawing/2014/main" id="{7D9D6F20-5A5D-66BD-C3B1-B82284700E85}"/>
              </a:ext>
            </a:extLst>
          </p:cNvPr>
          <p:cNvCxnSpPr>
            <a:cxnSpLocks/>
          </p:cNvCxnSpPr>
          <p:nvPr/>
        </p:nvCxnSpPr>
        <p:spPr>
          <a:xfrm>
            <a:off x="1600200" y="1047750"/>
            <a:ext cx="6324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43F597-8F0C-F3B2-6D00-845D899CC99A}"/>
              </a:ext>
            </a:extLst>
          </p:cNvPr>
          <p:cNvSpPr>
            <a:spLocks noGrp="1"/>
          </p:cNvSpPr>
          <p:nvPr>
            <p:ph idx="1"/>
          </p:nvPr>
        </p:nvSpPr>
        <p:spPr>
          <a:xfrm>
            <a:off x="983685" y="1197000"/>
            <a:ext cx="8160315" cy="3317400"/>
          </a:xfrm>
        </p:spPr>
        <p:txBody>
          <a:bodyPr>
            <a:noAutofit/>
          </a:bodyPr>
          <a:lstStyle/>
          <a:p>
            <a:pPr marL="0" indent="0">
              <a:buNone/>
            </a:pPr>
            <a:r>
              <a:rPr lang="en-US" sz="1700">
                <a:latin typeface="Cambria" panose="02040503050406030204" pitchFamily="18" charset="0"/>
                <a:ea typeface="Cambria" panose="02040503050406030204" pitchFamily="18" charset="0"/>
              </a:rPr>
              <a:t>HUD will consider applications that propose to use other federal or non-federal funding to construct, rehabilitate, or acquire units that will later use Tribal HUD-VASH rental assistance. </a:t>
            </a:r>
          </a:p>
          <a:p>
            <a:pPr marL="0" indent="0">
              <a:buNone/>
            </a:pPr>
            <a:endParaRPr lang="en-US" sz="800">
              <a:latin typeface="Cambria" panose="02040503050406030204" pitchFamily="18" charset="0"/>
              <a:ea typeface="Cambria" panose="02040503050406030204" pitchFamily="18" charset="0"/>
            </a:endParaRPr>
          </a:p>
          <a:p>
            <a:pPr marL="0" indent="0">
              <a:buNone/>
            </a:pPr>
            <a:r>
              <a:rPr lang="en-US" sz="1700">
                <a:latin typeface="Cambria" panose="02040503050406030204" pitchFamily="18" charset="0"/>
                <a:ea typeface="Cambria" panose="02040503050406030204" pitchFamily="18" charset="0"/>
              </a:rPr>
              <a:t>If you propose to build, buy or rehab, you must obtain funding to do so within three years of grant award. If you do not provide HUD with evidence of a firm funding commitment within three years, HUD may rescind the grant and recapture grant funds. </a:t>
            </a:r>
          </a:p>
          <a:p>
            <a:pPr marL="0" indent="0">
              <a:buNone/>
            </a:pPr>
            <a:endParaRPr lang="en-US" sz="800">
              <a:latin typeface="Cambria" panose="02040503050406030204" pitchFamily="18" charset="0"/>
              <a:ea typeface="Cambria" panose="02040503050406030204" pitchFamily="18" charset="0"/>
            </a:endParaRPr>
          </a:p>
          <a:p>
            <a:pPr marL="0" indent="0">
              <a:buNone/>
            </a:pPr>
            <a:r>
              <a:rPr lang="en-US" sz="1700">
                <a:solidFill>
                  <a:srgbClr val="FF0000"/>
                </a:solidFill>
                <a:latin typeface="Cambria" panose="02040503050406030204" pitchFamily="18" charset="0"/>
                <a:ea typeface="Cambria" panose="02040503050406030204" pitchFamily="18" charset="0"/>
              </a:rPr>
              <a:t>Tribal HUD-VASH grants can only be used for rental assistance and administrative costs. </a:t>
            </a:r>
            <a:r>
              <a:rPr lang="en-US" sz="1700">
                <a:latin typeface="Cambria" panose="02040503050406030204" pitchFamily="18" charset="0"/>
                <a:ea typeface="Cambria" panose="02040503050406030204" pitchFamily="18" charset="0"/>
              </a:rPr>
              <a:t>The costs to build, buy or rehab need to be borne by other funding sources (e.g., IHBG, IHBG Competitive, ICDBG, USDA, LIHTC, other state or tribal funds, etc.) If a loan is used to build, buy or rehab the units, Tribal HUD-VASH funds can be used to make payments to the loan (but please ensure you have enough funding to also operate and maintain the housing).</a:t>
            </a:r>
          </a:p>
        </p:txBody>
      </p:sp>
    </p:spTree>
    <p:extLst>
      <p:ext uri="{BB962C8B-B14F-4D97-AF65-F5344CB8AC3E}">
        <p14:creationId xmlns:p14="http://schemas.microsoft.com/office/powerpoint/2010/main" val="315085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1371600" y="438150"/>
            <a:ext cx="5596383" cy="810703"/>
          </a:xfrm>
        </p:spPr>
        <p:txBody>
          <a:bodyPr rtlCol="0">
            <a:normAutofit fontScale="90000"/>
          </a:bodyPr>
          <a:lstStyle/>
          <a:p>
            <a:pPr eaLnBrk="1" fontAlgn="auto" hangingPunct="1">
              <a:spcAft>
                <a:spcPts val="0"/>
              </a:spcAft>
              <a:defRPr/>
            </a:pPr>
            <a:r>
              <a:rPr lang="en-US" sz="3200" b="1">
                <a:solidFill>
                  <a:schemeClr val="accent1"/>
                </a:solidFill>
                <a:latin typeface="Cambria" panose="02040503050406030204" pitchFamily="18" charset="0"/>
                <a:cs typeface="Arial" panose="020B0604020202020204" pitchFamily="34" charset="0"/>
              </a:rPr>
              <a:t>THRESHOLD REQUIREMENTS</a:t>
            </a:r>
          </a:p>
        </p:txBody>
      </p:sp>
      <p:sp>
        <p:nvSpPr>
          <p:cNvPr id="526339" name="Rectangle 3"/>
          <p:cNvSpPr>
            <a:spLocks noGrp="1" noChangeArrowheads="1"/>
          </p:cNvSpPr>
          <p:nvPr>
            <p:ph idx="1"/>
          </p:nvPr>
        </p:nvSpPr>
        <p:spPr>
          <a:xfrm>
            <a:off x="1183758" y="1151494"/>
            <a:ext cx="5862084" cy="3707224"/>
          </a:xfrm>
        </p:spPr>
        <p:txBody>
          <a:bodyPr vert="horz" lIns="91440" tIns="45720" rIns="91440" bIns="45720" rtlCol="0" anchor="t">
            <a:normAutofit fontScale="85000" lnSpcReduction="10000"/>
          </a:bodyPr>
          <a:lstStyle/>
          <a:p>
            <a:pPr marL="0" indent="0">
              <a:buNone/>
              <a:defRPr/>
            </a:pPr>
            <a:r>
              <a:rPr lang="en-US" sz="2400" b="1">
                <a:solidFill>
                  <a:schemeClr val="accent1"/>
                </a:solidFill>
                <a:effectLst/>
                <a:latin typeface="Cambria" panose="02040503050406030204" pitchFamily="18" charset="0"/>
                <a:ea typeface="Cambria" panose="02040503050406030204" pitchFamily="18" charset="0"/>
              </a:rPr>
              <a:t>Utilization Rate Criteria (</a:t>
            </a:r>
            <a:r>
              <a:rPr lang="en-US" sz="2400" b="1">
                <a:solidFill>
                  <a:schemeClr val="accent1"/>
                </a:solidFill>
                <a:effectLst/>
                <a:highlight>
                  <a:srgbClr val="FFFF00"/>
                </a:highlight>
                <a:latin typeface="Cambria" panose="02040503050406030204" pitchFamily="18" charset="0"/>
                <a:ea typeface="Cambria" panose="02040503050406030204" pitchFamily="18" charset="0"/>
              </a:rPr>
              <a:t>existing Tribal HUD VASH grantees only</a:t>
            </a:r>
            <a:r>
              <a:rPr lang="en-US" sz="2400" b="1">
                <a:solidFill>
                  <a:schemeClr val="accent1"/>
                </a:solidFill>
                <a:effectLst/>
                <a:latin typeface="Cambria" panose="02040503050406030204" pitchFamily="18" charset="0"/>
                <a:ea typeface="Cambria" panose="02040503050406030204" pitchFamily="18" charset="0"/>
              </a:rPr>
              <a:t>)</a:t>
            </a:r>
          </a:p>
          <a:p>
            <a:r>
              <a:rPr lang="en-US" sz="2400">
                <a:latin typeface="Cambria" panose="02040503050406030204" pitchFamily="18" charset="0"/>
                <a:ea typeface="Cambria" panose="02040503050406030204" pitchFamily="18" charset="0"/>
                <a:cs typeface="Segoe UI"/>
              </a:rPr>
              <a:t>Must</a:t>
            </a:r>
            <a:r>
              <a:rPr lang="en-US" sz="2400">
                <a:effectLst/>
                <a:latin typeface="Cambria" panose="02040503050406030204" pitchFamily="18" charset="0"/>
                <a:ea typeface="Cambria" panose="02040503050406030204" pitchFamily="18" charset="0"/>
                <a:cs typeface="Segoe UI"/>
              </a:rPr>
              <a:t> have an average Tribal HUD-VASH utilization rate of at least 70 percent over the 12-month period immediately preceding the Notice publication date</a:t>
            </a:r>
            <a:endParaRPr lang="en-US" sz="2400">
              <a:latin typeface="Cambria" panose="02040503050406030204" pitchFamily="18" charset="0"/>
              <a:ea typeface="Cambria" panose="02040503050406030204" pitchFamily="18" charset="0"/>
              <a:cs typeface="Segoe UI"/>
            </a:endParaRPr>
          </a:p>
          <a:p>
            <a:r>
              <a:rPr lang="en-US" sz="2400">
                <a:effectLst/>
                <a:latin typeface="Cambria" panose="02040503050406030204" pitchFamily="18" charset="0"/>
                <a:ea typeface="Cambria" panose="02040503050406030204" pitchFamily="18" charset="0"/>
                <a:cs typeface="Segoe UI"/>
              </a:rPr>
              <a:t>Utilization rate is the average number of units leased each month divided by the total number of Tribal </a:t>
            </a:r>
            <a:r>
              <a:rPr lang="en-US" sz="2400">
                <a:latin typeface="Cambria" panose="02040503050406030204" pitchFamily="18" charset="0"/>
                <a:ea typeface="Cambria" panose="02040503050406030204" pitchFamily="18" charset="0"/>
                <a:cs typeface="Segoe UI"/>
              </a:rPr>
              <a:t>HUD-VASH units</a:t>
            </a:r>
            <a:r>
              <a:rPr lang="en-US" sz="2400">
                <a:effectLst/>
                <a:latin typeface="Cambria" panose="02040503050406030204" pitchFamily="18" charset="0"/>
                <a:ea typeface="Cambria" panose="02040503050406030204" pitchFamily="18" charset="0"/>
                <a:cs typeface="Segoe UI"/>
              </a:rPr>
              <a:t> allocated for the 12-month period. </a:t>
            </a:r>
          </a:p>
          <a:p>
            <a:pPr marL="0" indent="0">
              <a:buNone/>
              <a:defRPr/>
            </a:pPr>
            <a:r>
              <a:rPr lang="en-US" sz="2400" i="1">
                <a:effectLst/>
                <a:latin typeface="Cambria" panose="02040503050406030204" pitchFamily="18" charset="0"/>
                <a:ea typeface="Cambria" panose="02040503050406030204" pitchFamily="18" charset="0"/>
                <a:cs typeface="Times New Roman"/>
              </a:rPr>
              <a:t>*If </a:t>
            </a:r>
            <a:r>
              <a:rPr lang="en-US" sz="2400" i="1">
                <a:latin typeface="Cambria" panose="02040503050406030204" pitchFamily="18" charset="0"/>
                <a:ea typeface="Cambria" panose="02040503050406030204" pitchFamily="18" charset="0"/>
                <a:cs typeface="Times New Roman"/>
              </a:rPr>
              <a:t>you are uncertain</a:t>
            </a:r>
            <a:r>
              <a:rPr lang="en-US" sz="2400" i="1">
                <a:effectLst/>
                <a:latin typeface="Cambria" panose="02040503050406030204" pitchFamily="18" charset="0"/>
                <a:ea typeface="Cambria" panose="02040503050406030204" pitchFamily="18" charset="0"/>
                <a:cs typeface="Times New Roman"/>
              </a:rPr>
              <a:t> about whether </a:t>
            </a:r>
            <a:r>
              <a:rPr lang="en-US" sz="2400" i="1">
                <a:latin typeface="Cambria" panose="02040503050406030204" pitchFamily="18" charset="0"/>
                <a:ea typeface="Cambria" panose="02040503050406030204" pitchFamily="18" charset="0"/>
                <a:cs typeface="Times New Roman"/>
              </a:rPr>
              <a:t>you</a:t>
            </a:r>
            <a:r>
              <a:rPr lang="en-US" sz="2400" i="1">
                <a:effectLst/>
                <a:latin typeface="Cambria" panose="02040503050406030204" pitchFamily="18" charset="0"/>
                <a:ea typeface="Cambria" panose="02040503050406030204" pitchFamily="18" charset="0"/>
                <a:cs typeface="Times New Roman"/>
              </a:rPr>
              <a:t> meet this threshold criteria, contact</a:t>
            </a:r>
            <a:r>
              <a:rPr lang="en-US" sz="2400" i="1">
                <a:latin typeface="Cambria" panose="02040503050406030204" pitchFamily="18" charset="0"/>
                <a:ea typeface="Cambria" panose="02040503050406030204" pitchFamily="18" charset="0"/>
                <a:cs typeface="Times New Roman"/>
              </a:rPr>
              <a:t> </a:t>
            </a:r>
            <a:r>
              <a:rPr lang="en-US" sz="2400" i="1">
                <a:effectLst/>
                <a:latin typeface="Cambria" panose="02040503050406030204" pitchFamily="18" charset="0"/>
                <a:ea typeface="Cambria" panose="02040503050406030204" pitchFamily="18" charset="0"/>
                <a:cs typeface="Times New Roman"/>
              </a:rPr>
              <a:t>TribalHUDVASH@hud.gov. </a:t>
            </a:r>
          </a:p>
          <a:p>
            <a:pPr marL="0" indent="0">
              <a:buNone/>
              <a:defRPr/>
            </a:pPr>
            <a:endParaRPr lang="en-US" sz="2400">
              <a:latin typeface="Times New Roman" panose="02020603050405020304" pitchFamily="18" charset="0"/>
              <a:ea typeface="Times New Roman" panose="02020603050405020304" pitchFamily="18" charset="0"/>
            </a:endParaRPr>
          </a:p>
          <a:p>
            <a:pPr marL="0" indent="0">
              <a:buNone/>
              <a:defRPr/>
            </a:pPr>
            <a:endParaRPr lang="en-US" sz="2400">
              <a:latin typeface="Cambria" panose="02040503050406030204" pitchFamily="18" charset="0"/>
              <a:ea typeface="Cambria" panose="02040503050406030204" pitchFamily="18" charset="0"/>
            </a:endParaRPr>
          </a:p>
          <a:p>
            <a:pPr marL="0" indent="0">
              <a:buNone/>
              <a:defRPr/>
            </a:pPr>
            <a:endParaRPr lang="en-US" sz="2000" b="1">
              <a:latin typeface="Cambria" panose="02040503050406030204" pitchFamily="18" charset="0"/>
              <a:ea typeface="Cambria"/>
              <a:cs typeface="Arial" panose="020B0604020202020204" pitchFamily="34" charset="0"/>
            </a:endParaRPr>
          </a:p>
        </p:txBody>
      </p:sp>
      <p:sp>
        <p:nvSpPr>
          <p:cNvPr id="22532" name="Slide Number Placeholder 5"/>
          <p:cNvSpPr>
            <a:spLocks noGrp="1"/>
          </p:cNvSpPr>
          <p:nvPr>
            <p:ph type="sldNum" sz="quarter" idx="12"/>
          </p:nvPr>
        </p:nvSpPr>
        <p:spPr bwMode="auto">
          <a:xfrm>
            <a:off x="7543800" y="3909301"/>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9183C9E5-8B72-4EE5-9232-EC5F4BEBDEAB}" type="slidenum">
              <a:rPr lang="en-US" sz="1800" i="0">
                <a:solidFill>
                  <a:srgbClr val="FFFFFF"/>
                </a:solidFill>
              </a:rPr>
              <a:pPr algn="r" eaLnBrk="1" hangingPunct="1">
                <a:spcAft>
                  <a:spcPts val="600"/>
                </a:spcAft>
              </a:pPr>
              <a:t>25</a:t>
            </a:fld>
            <a:endParaRPr lang="en-US" sz="1800" i="0">
              <a:solidFill>
                <a:srgbClr val="FFFFFF"/>
              </a:solidFill>
            </a:endParaRPr>
          </a:p>
        </p:txBody>
      </p:sp>
      <p:pic>
        <p:nvPicPr>
          <p:cNvPr id="4" name="Picture 3">
            <a:extLst>
              <a:ext uri="{FF2B5EF4-FFF2-40B4-BE49-F238E27FC236}">
                <a16:creationId xmlns:a16="http://schemas.microsoft.com/office/drawing/2014/main" id="{E891CE33-09B3-4885-A9B9-E462470B881C}"/>
              </a:ext>
            </a:extLst>
          </p:cNvPr>
          <p:cNvPicPr>
            <a:picLocks noChangeAspect="1"/>
          </p:cNvPicPr>
          <p:nvPr/>
        </p:nvPicPr>
        <p:blipFill rotWithShape="1">
          <a:blip r:embed="rId3"/>
          <a:srcRect r="10519"/>
          <a:stretch/>
        </p:blipFill>
        <p:spPr>
          <a:xfrm>
            <a:off x="7196746" y="1874658"/>
            <a:ext cx="1559720" cy="1704975"/>
          </a:xfrm>
          <a:prstGeom prst="rect">
            <a:avLst/>
          </a:prstGeom>
        </p:spPr>
      </p:pic>
      <p:cxnSp>
        <p:nvCxnSpPr>
          <p:cNvPr id="12" name="Straight Connector 11">
            <a:extLst>
              <a:ext uri="{FF2B5EF4-FFF2-40B4-BE49-F238E27FC236}">
                <a16:creationId xmlns:a16="http://schemas.microsoft.com/office/drawing/2014/main" id="{335C50E9-F1A5-4C82-B7B0-91AC679B4F29}"/>
              </a:ext>
            </a:extLst>
          </p:cNvPr>
          <p:cNvCxnSpPr>
            <a:cxnSpLocks/>
          </p:cNvCxnSpPr>
          <p:nvPr/>
        </p:nvCxnSpPr>
        <p:spPr>
          <a:xfrm>
            <a:off x="1371600" y="97155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5F9B09FD-DDC6-4D3E-A942-FE978A20DBDA}"/>
              </a:ext>
            </a:extLst>
          </p:cNvPr>
          <p:cNvSpPr/>
          <p:nvPr/>
        </p:nvSpPr>
        <p:spPr>
          <a:xfrm>
            <a:off x="747410" y="1151494"/>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55193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91412AD-FAA1-65F8-2A61-04374D65F4BB}"/>
            </a:ext>
          </a:extLst>
        </p:cNvPr>
        <p:cNvGrpSpPr/>
        <p:nvPr/>
      </p:nvGrpSpPr>
      <p:grpSpPr>
        <a:xfrm>
          <a:off x="0" y="0"/>
          <a:ext cx="0" cy="0"/>
          <a:chOff x="0" y="0"/>
          <a:chExt cx="0" cy="0"/>
        </a:xfrm>
      </p:grpSpPr>
      <p:sp>
        <p:nvSpPr>
          <p:cNvPr id="526338" name="Rectangle 2">
            <a:extLst>
              <a:ext uri="{FF2B5EF4-FFF2-40B4-BE49-F238E27FC236}">
                <a16:creationId xmlns:a16="http://schemas.microsoft.com/office/drawing/2014/main" id="{01D83CB9-83DB-95C4-1732-0A84FCD4C899}"/>
              </a:ext>
            </a:extLst>
          </p:cNvPr>
          <p:cNvSpPr>
            <a:spLocks noGrp="1" noChangeArrowheads="1"/>
          </p:cNvSpPr>
          <p:nvPr>
            <p:ph type="title"/>
          </p:nvPr>
        </p:nvSpPr>
        <p:spPr>
          <a:xfrm>
            <a:off x="1371600" y="438150"/>
            <a:ext cx="5596383" cy="810703"/>
          </a:xfrm>
        </p:spPr>
        <p:txBody>
          <a:bodyPr rtlCol="0">
            <a:normAutofit fontScale="90000"/>
          </a:bodyPr>
          <a:lstStyle/>
          <a:p>
            <a:pPr eaLnBrk="1" fontAlgn="auto" hangingPunct="1">
              <a:spcAft>
                <a:spcPts val="0"/>
              </a:spcAft>
              <a:defRPr/>
            </a:pPr>
            <a:r>
              <a:rPr lang="en-US" sz="3200" b="1">
                <a:solidFill>
                  <a:schemeClr val="accent1"/>
                </a:solidFill>
                <a:latin typeface="Cambria" panose="02040503050406030204" pitchFamily="18" charset="0"/>
                <a:cs typeface="Arial" panose="020B0604020202020204" pitchFamily="34" charset="0"/>
              </a:rPr>
              <a:t>THRESHOLD REQUIREMENTS</a:t>
            </a:r>
          </a:p>
        </p:txBody>
      </p:sp>
      <p:sp>
        <p:nvSpPr>
          <p:cNvPr id="526339" name="Rectangle 3">
            <a:extLst>
              <a:ext uri="{FF2B5EF4-FFF2-40B4-BE49-F238E27FC236}">
                <a16:creationId xmlns:a16="http://schemas.microsoft.com/office/drawing/2014/main" id="{7CDF974F-48D4-DBB8-35C1-ACE0CAA52B09}"/>
              </a:ext>
            </a:extLst>
          </p:cNvPr>
          <p:cNvSpPr>
            <a:spLocks noGrp="1" noChangeArrowheads="1"/>
          </p:cNvSpPr>
          <p:nvPr>
            <p:ph idx="1"/>
          </p:nvPr>
        </p:nvSpPr>
        <p:spPr>
          <a:xfrm>
            <a:off x="1394105" y="2055689"/>
            <a:ext cx="5395328" cy="3707224"/>
          </a:xfrm>
        </p:spPr>
        <p:txBody>
          <a:bodyPr vert="horz" lIns="91440" tIns="45720" rIns="91440" bIns="45720" rtlCol="0" anchor="t">
            <a:normAutofit/>
          </a:bodyPr>
          <a:lstStyle/>
          <a:p>
            <a:pPr marL="0" indent="0">
              <a:buNone/>
              <a:defRPr/>
            </a:pPr>
            <a:r>
              <a:rPr lang="en-US" sz="2000" b="1">
                <a:solidFill>
                  <a:schemeClr val="accent1"/>
                </a:solidFill>
                <a:effectLst/>
                <a:latin typeface="Cambria"/>
                <a:ea typeface="Cambria"/>
                <a:cs typeface="Times New Roman"/>
              </a:rPr>
              <a:t>Resolution of Civil Rights Matters - </a:t>
            </a:r>
            <a:r>
              <a:rPr lang="en-US" sz="2000">
                <a:effectLst/>
                <a:latin typeface="Cambria"/>
                <a:ea typeface="Cambria"/>
                <a:cs typeface="Times New Roman"/>
              </a:rPr>
              <a:t>If </a:t>
            </a:r>
            <a:r>
              <a:rPr lang="en-US" sz="2000">
                <a:latin typeface="Cambria"/>
                <a:ea typeface="Cambria"/>
                <a:cs typeface="Times New Roman"/>
              </a:rPr>
              <a:t>you have </a:t>
            </a:r>
            <a:r>
              <a:rPr lang="en-US" sz="2000">
                <a:effectLst/>
                <a:latin typeface="Cambria"/>
                <a:ea typeface="Cambria"/>
                <a:cs typeface="Times New Roman"/>
              </a:rPr>
              <a:t>any outstanding civil rights matters, they must be resolved to HUD's satisfaction </a:t>
            </a:r>
            <a:r>
              <a:rPr lang="en-US" sz="2000">
                <a:latin typeface="Cambria"/>
                <a:ea typeface="Cambria"/>
                <a:cs typeface="Times New Roman"/>
              </a:rPr>
              <a:t>before you apply.</a:t>
            </a:r>
            <a:endParaRPr lang="en-US" sz="2000">
              <a:latin typeface="Cambria" panose="02040503050406030204" pitchFamily="18" charset="0"/>
              <a:ea typeface="Cambria" panose="02040503050406030204" pitchFamily="18" charset="0"/>
              <a:cs typeface="Times New Roman"/>
            </a:endParaRPr>
          </a:p>
          <a:p>
            <a:pPr marL="0" indent="0">
              <a:buNone/>
              <a:defRPr/>
            </a:pPr>
            <a:endParaRPr lang="en-US" sz="2000">
              <a:latin typeface="Cambria"/>
              <a:ea typeface="Cambria"/>
              <a:cs typeface="Times New Roman"/>
            </a:endParaRPr>
          </a:p>
          <a:p>
            <a:pPr marL="0" indent="0">
              <a:buNone/>
              <a:defRPr/>
            </a:pPr>
            <a:endParaRPr lang="en-US" sz="2000">
              <a:effectLst/>
              <a:latin typeface="Cambria" panose="02040503050406030204" pitchFamily="18" charset="0"/>
              <a:ea typeface="Cambria" panose="02040503050406030204" pitchFamily="18" charset="0"/>
              <a:cs typeface="Times New Roman"/>
            </a:endParaRPr>
          </a:p>
          <a:p>
            <a:pPr marL="0" indent="0">
              <a:buNone/>
              <a:defRPr/>
            </a:pPr>
            <a:endParaRPr lang="en-US" sz="2400">
              <a:effectLst/>
              <a:latin typeface="Times New Roman" panose="02020603050405020304" pitchFamily="18" charset="0"/>
              <a:ea typeface="Cambria" panose="02040503050406030204" pitchFamily="18" charset="0"/>
              <a:cs typeface="Times New Roman" panose="02020603050405020304" pitchFamily="18" charset="0"/>
            </a:endParaRPr>
          </a:p>
          <a:p>
            <a:pPr marL="0" indent="0">
              <a:buNone/>
              <a:defRPr/>
            </a:pPr>
            <a:endParaRPr lang="en-US" sz="2400">
              <a:effectLst/>
              <a:latin typeface="Times New Roman" panose="02020603050405020304" pitchFamily="18" charset="0"/>
              <a:ea typeface="Times New Roman" panose="02020603050405020304" pitchFamily="18" charset="0"/>
            </a:endParaRPr>
          </a:p>
          <a:p>
            <a:pPr marL="0" indent="0">
              <a:buNone/>
              <a:defRPr/>
            </a:pPr>
            <a:endParaRPr lang="en-US" sz="2400">
              <a:latin typeface="Cambria" panose="02040503050406030204" pitchFamily="18" charset="0"/>
              <a:ea typeface="Cambria" panose="02040503050406030204" pitchFamily="18" charset="0"/>
            </a:endParaRPr>
          </a:p>
          <a:p>
            <a:pPr marL="0" indent="0">
              <a:buNone/>
              <a:defRPr/>
            </a:pPr>
            <a:endParaRPr lang="en-US" sz="2000" b="1">
              <a:latin typeface="Cambria" panose="02040503050406030204" pitchFamily="18" charset="0"/>
              <a:ea typeface="Cambria" panose="02040503050406030204" pitchFamily="18" charset="0"/>
              <a:cs typeface="Arial" panose="020B0604020202020204" pitchFamily="34" charset="0"/>
            </a:endParaRPr>
          </a:p>
        </p:txBody>
      </p:sp>
      <p:sp>
        <p:nvSpPr>
          <p:cNvPr id="22532" name="Slide Number Placeholder 5">
            <a:extLst>
              <a:ext uri="{FF2B5EF4-FFF2-40B4-BE49-F238E27FC236}">
                <a16:creationId xmlns:a16="http://schemas.microsoft.com/office/drawing/2014/main" id="{D17FAC6A-363A-A10D-F8B8-2FEE7689A265}"/>
              </a:ext>
            </a:extLst>
          </p:cNvPr>
          <p:cNvSpPr>
            <a:spLocks noGrp="1"/>
          </p:cNvSpPr>
          <p:nvPr>
            <p:ph type="sldNum" sz="quarter" idx="12"/>
          </p:nvPr>
        </p:nvSpPr>
        <p:spPr bwMode="auto">
          <a:xfrm>
            <a:off x="7543800" y="3909301"/>
            <a:ext cx="865613" cy="8180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r" eaLnBrk="1" hangingPunct="1">
              <a:spcAft>
                <a:spcPts val="600"/>
              </a:spcAft>
            </a:pPr>
            <a:fld id="{9183C9E5-8B72-4EE5-9232-EC5F4BEBDEAB}" type="slidenum">
              <a:rPr lang="en-US" sz="1800" i="0">
                <a:solidFill>
                  <a:srgbClr val="FFFFFF"/>
                </a:solidFill>
              </a:rPr>
              <a:pPr algn="r" eaLnBrk="1" hangingPunct="1">
                <a:spcAft>
                  <a:spcPts val="600"/>
                </a:spcAft>
              </a:pPr>
              <a:t>26</a:t>
            </a:fld>
            <a:endParaRPr lang="en-US" sz="1800" i="0">
              <a:solidFill>
                <a:srgbClr val="FFFFFF"/>
              </a:solidFill>
            </a:endParaRPr>
          </a:p>
        </p:txBody>
      </p:sp>
      <p:pic>
        <p:nvPicPr>
          <p:cNvPr id="4" name="Picture 3">
            <a:extLst>
              <a:ext uri="{FF2B5EF4-FFF2-40B4-BE49-F238E27FC236}">
                <a16:creationId xmlns:a16="http://schemas.microsoft.com/office/drawing/2014/main" id="{633A0EC7-FB7A-7E15-AE90-10272FC84FD9}"/>
              </a:ext>
            </a:extLst>
          </p:cNvPr>
          <p:cNvPicPr>
            <a:picLocks noChangeAspect="1"/>
          </p:cNvPicPr>
          <p:nvPr/>
        </p:nvPicPr>
        <p:blipFill rotWithShape="1">
          <a:blip r:embed="rId3"/>
          <a:srcRect r="10519"/>
          <a:stretch/>
        </p:blipFill>
        <p:spPr>
          <a:xfrm>
            <a:off x="6862991" y="1846305"/>
            <a:ext cx="1559720" cy="1704975"/>
          </a:xfrm>
          <a:prstGeom prst="rect">
            <a:avLst/>
          </a:prstGeom>
        </p:spPr>
      </p:pic>
      <p:cxnSp>
        <p:nvCxnSpPr>
          <p:cNvPr id="12" name="Straight Connector 11">
            <a:extLst>
              <a:ext uri="{FF2B5EF4-FFF2-40B4-BE49-F238E27FC236}">
                <a16:creationId xmlns:a16="http://schemas.microsoft.com/office/drawing/2014/main" id="{0A8B1BEB-92EA-2F52-1A25-25F1B4541CAD}"/>
              </a:ext>
            </a:extLst>
          </p:cNvPr>
          <p:cNvCxnSpPr>
            <a:cxnSpLocks/>
          </p:cNvCxnSpPr>
          <p:nvPr/>
        </p:nvCxnSpPr>
        <p:spPr>
          <a:xfrm>
            <a:off x="1371600" y="97155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8F6FD06C-909F-8037-8E4C-5D876631480E}"/>
              </a:ext>
            </a:extLst>
          </p:cNvPr>
          <p:cNvSpPr/>
          <p:nvPr/>
        </p:nvSpPr>
        <p:spPr>
          <a:xfrm>
            <a:off x="818003" y="2055689"/>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4165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65ABF-3ADF-D180-8E7E-013EEDF1D7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026DFB-4642-DBA1-9C35-DD7C73EFD22C}"/>
              </a:ext>
            </a:extLst>
          </p:cNvPr>
          <p:cNvSpPr>
            <a:spLocks noGrp="1"/>
          </p:cNvSpPr>
          <p:nvPr>
            <p:ph type="ctrTitle"/>
          </p:nvPr>
        </p:nvSpPr>
        <p:spPr>
          <a:xfrm>
            <a:off x="391683" y="1581149"/>
            <a:ext cx="8432799" cy="614913"/>
          </a:xfrm>
          <a:effectLst>
            <a:outerShdw blurRad="88900" dist="38100" dir="2700000" algn="tl" rotWithShape="0">
              <a:prstClr val="black">
                <a:alpha val="30000"/>
              </a:prstClr>
            </a:outerShdw>
          </a:effectLst>
        </p:spPr>
        <p:txBody>
          <a:bodyPr>
            <a:normAutofit fontScale="90000"/>
          </a:bodyPr>
          <a:lstStyle/>
          <a:p>
            <a:pPr algn="ctr"/>
            <a:r>
              <a:rPr lang="en-US" sz="4800" b="1">
                <a:latin typeface="Cambria" panose="02040503050406030204" pitchFamily="18" charset="0"/>
                <a:ea typeface="Cambria" panose="02040503050406030204" pitchFamily="18" charset="0"/>
              </a:rPr>
              <a:t>III. Program Requirements</a:t>
            </a:r>
          </a:p>
        </p:txBody>
      </p:sp>
      <p:sp>
        <p:nvSpPr>
          <p:cNvPr id="4" name="Slide Number Placeholder 3">
            <a:extLst>
              <a:ext uri="{FF2B5EF4-FFF2-40B4-BE49-F238E27FC236}">
                <a16:creationId xmlns:a16="http://schemas.microsoft.com/office/drawing/2014/main" id="{5816ABFF-B395-98EA-122F-8801807309B0}"/>
              </a:ext>
            </a:extLst>
          </p:cNvPr>
          <p:cNvSpPr>
            <a:spLocks noGrp="1"/>
          </p:cNvSpPr>
          <p:nvPr>
            <p:ph type="sldNum" sz="quarter" idx="12"/>
          </p:nvPr>
        </p:nvSpPr>
        <p:spPr>
          <a:xfrm>
            <a:off x="7945566" y="4452140"/>
            <a:ext cx="878916" cy="274320"/>
          </a:xfrm>
        </p:spPr>
        <p:txBody>
          <a:bodyPr>
            <a:noAutofit/>
          </a:bodyPr>
          <a:lstStyle/>
          <a:p>
            <a:pPr>
              <a:spcAft>
                <a:spcPts val="600"/>
              </a:spcAft>
            </a:pPr>
            <a:fld id="{47D326A9-C7FB-474D-8472-18C731E71348}" type="slidenum">
              <a:rPr lang="en-US" sz="1800"/>
              <a:pPr>
                <a:spcAft>
                  <a:spcPts val="600"/>
                </a:spcAft>
              </a:pPr>
              <a:t>27</a:t>
            </a:fld>
            <a:endParaRPr lang="en-US" sz="1800"/>
          </a:p>
        </p:txBody>
      </p:sp>
    </p:spTree>
    <p:extLst>
      <p:ext uri="{BB962C8B-B14F-4D97-AF65-F5344CB8AC3E}">
        <p14:creationId xmlns:p14="http://schemas.microsoft.com/office/powerpoint/2010/main" val="337474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8FAF49A3-7AB5-75E1-2D31-37F96D1AD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3C3A9-3EC4-DB44-4348-AC912167AE41}"/>
              </a:ext>
            </a:extLst>
          </p:cNvPr>
          <p:cNvSpPr>
            <a:spLocks noGrp="1"/>
          </p:cNvSpPr>
          <p:nvPr>
            <p:ph type="title"/>
          </p:nvPr>
        </p:nvSpPr>
        <p:spPr>
          <a:xfrm>
            <a:off x="1185863" y="493734"/>
            <a:ext cx="7872412" cy="468049"/>
          </a:xfrm>
        </p:spPr>
        <p:txBody>
          <a:bodyPr>
            <a:normAutofit fontScale="90000"/>
          </a:bodyPr>
          <a:lstStyle/>
          <a:p>
            <a:pPr marL="401320" indent="-401320"/>
            <a:r>
              <a:rPr lang="en-US" sz="3200" b="1">
                <a:solidFill>
                  <a:schemeClr val="accent1"/>
                </a:solidFill>
                <a:latin typeface="Cambria" panose="02040503050406030204" pitchFamily="18" charset="0"/>
                <a:ea typeface="Cambria" panose="02040503050406030204" pitchFamily="18" charset="0"/>
                <a:cs typeface="Calibri" panose="020F0502020204030204" pitchFamily="34" charset="0"/>
              </a:rPr>
              <a:t>USE OF FORMULA CURRENT ASSISTED STOCK</a:t>
            </a:r>
            <a:endParaRPr lang="en-US" sz="1600" b="1">
              <a:solidFill>
                <a:schemeClr val="accent1"/>
              </a:solidFill>
            </a:endParaRPr>
          </a:p>
        </p:txBody>
      </p:sp>
      <p:sp>
        <p:nvSpPr>
          <p:cNvPr id="7" name="Content Placeholder 6">
            <a:extLst>
              <a:ext uri="{FF2B5EF4-FFF2-40B4-BE49-F238E27FC236}">
                <a16:creationId xmlns:a16="http://schemas.microsoft.com/office/drawing/2014/main" id="{8FBE4F6D-CFBF-1798-6EAF-D289AA41F87E}"/>
              </a:ext>
            </a:extLst>
          </p:cNvPr>
          <p:cNvSpPr>
            <a:spLocks noGrp="1"/>
          </p:cNvSpPr>
          <p:nvPr>
            <p:ph idx="1"/>
          </p:nvPr>
        </p:nvSpPr>
        <p:spPr>
          <a:xfrm>
            <a:off x="691272" y="1084493"/>
            <a:ext cx="8211607" cy="3730337"/>
          </a:xfrm>
        </p:spPr>
        <p:txBody>
          <a:bodyPr vert="horz" lIns="91440" tIns="45720" rIns="91440" bIns="45720" rtlCol="0" anchor="t">
            <a:normAutofit fontScale="92500" lnSpcReduction="10000"/>
          </a:bodyPr>
          <a:lstStyle/>
          <a:p>
            <a:pPr marL="401320" indent="-401320"/>
            <a:r>
              <a:rPr lang="en-US" sz="1700">
                <a:solidFill>
                  <a:srgbClr val="000000"/>
                </a:solidFill>
                <a:latin typeface="Cambria"/>
                <a:ea typeface="Cambria"/>
                <a:cs typeface="Calibri"/>
              </a:rPr>
              <a:t>A recipient who wants to use FCAS units to house Tribal HUD-VASH program veterans can only do so if the FCAS units are not being counted in the recipients' IHBG FCAS formula count. </a:t>
            </a:r>
          </a:p>
          <a:p>
            <a:pPr marL="401320" indent="-401320"/>
            <a:r>
              <a:rPr lang="en-US" sz="1700">
                <a:solidFill>
                  <a:srgbClr val="000000"/>
                </a:solidFill>
                <a:latin typeface="Cambria"/>
                <a:ea typeface="Cambria"/>
                <a:cs typeface="Calibri"/>
              </a:rPr>
              <a:t>Tribal HUD-VASH recipients that want to use low-rent FCAS units must provide written notification to IHBG Formula Customer Service Center to remove the FCAS unit(s) from their IHBG FCAS formula count. </a:t>
            </a:r>
          </a:p>
          <a:p>
            <a:pPr marL="401320" indent="-401320"/>
            <a:r>
              <a:rPr lang="en-US" sz="1700">
                <a:solidFill>
                  <a:srgbClr val="000000"/>
                </a:solidFill>
                <a:latin typeface="Cambria"/>
                <a:ea typeface="Cambria"/>
                <a:cs typeface="Calibri"/>
              </a:rPr>
              <a:t>Vacant Mutual Help units may be converted to low-rent units in accordance with 24 CFR 1000.316, and used after the low-rent units are removed from the tribe/TDHE’s IHBG FCAS formula count. </a:t>
            </a:r>
          </a:p>
          <a:p>
            <a:pPr marL="401320" indent="-401320"/>
            <a:r>
              <a:rPr lang="en-US" sz="1700">
                <a:solidFill>
                  <a:srgbClr val="000000"/>
                </a:solidFill>
                <a:latin typeface="Cambria"/>
                <a:ea typeface="Cambria"/>
                <a:cs typeface="Calibri"/>
              </a:rPr>
              <a:t>When the former FCAS units are no longer being operated as Tribal HUD-VASH units, the units will no longer be considered Tribal HUD-VASH units and can be added back to the Tribe/TDHE’s FCAS formula count. </a:t>
            </a:r>
          </a:p>
          <a:p>
            <a:pPr marL="401320" indent="-401320"/>
            <a:r>
              <a:rPr lang="en-US" sz="1700">
                <a:solidFill>
                  <a:srgbClr val="000000"/>
                </a:solidFill>
                <a:latin typeface="Cambria"/>
                <a:ea typeface="Cambria"/>
              </a:rPr>
              <a:t>See ONAP Program Guidance, "IHBG in the Tribal HUD-VASH Program" (</a:t>
            </a:r>
            <a:r>
              <a:rPr lang="en-US" sz="1700">
                <a:solidFill>
                  <a:srgbClr val="000000"/>
                </a:solidFill>
                <a:latin typeface="Cambria"/>
                <a:ea typeface="Cambria"/>
                <a:hlinkClick r:id="rId3"/>
              </a:rPr>
              <a:t>No. 2018-01, published February 21, 2018</a:t>
            </a:r>
            <a:r>
              <a:rPr lang="en-US" sz="1700">
                <a:solidFill>
                  <a:srgbClr val="000000"/>
                </a:solidFill>
                <a:latin typeface="Cambria"/>
                <a:ea typeface="Cambria"/>
              </a:rPr>
              <a:t>)</a:t>
            </a:r>
          </a:p>
          <a:p>
            <a:pPr marL="401320" indent="-401320"/>
            <a:endParaRPr lang="en-US" sz="2150">
              <a:solidFill>
                <a:srgbClr val="000000"/>
              </a:solidFill>
              <a:latin typeface="Cambria"/>
              <a:ea typeface="Cambria"/>
              <a:cs typeface="Calibri"/>
            </a:endParaRPr>
          </a:p>
        </p:txBody>
      </p:sp>
      <p:sp>
        <p:nvSpPr>
          <p:cNvPr id="4" name="Slide Number Placeholder 3">
            <a:extLst>
              <a:ext uri="{FF2B5EF4-FFF2-40B4-BE49-F238E27FC236}">
                <a16:creationId xmlns:a16="http://schemas.microsoft.com/office/drawing/2014/main" id="{4CC8BCE7-5F28-B29C-2884-91D6CA03B524}"/>
              </a:ext>
            </a:extLst>
          </p:cNvPr>
          <p:cNvSpPr>
            <a:spLocks noGrp="1"/>
          </p:cNvSpPr>
          <p:nvPr>
            <p:ph type="sldNum" sz="quarter" idx="12"/>
          </p:nvPr>
        </p:nvSpPr>
        <p:spPr/>
        <p:txBody>
          <a:bodyPr>
            <a:normAutofit fontScale="40000" lnSpcReduction="20000"/>
          </a:bodyPr>
          <a:lstStyle/>
          <a:p>
            <a:pPr>
              <a:spcAft>
                <a:spcPts val="600"/>
              </a:spcAft>
            </a:pPr>
            <a:fld id="{47D326A9-C7FB-474D-8472-18C731E71348}" type="slidenum">
              <a:rPr lang="en-US" sz="3600">
                <a:solidFill>
                  <a:srgbClr val="FFFFFF"/>
                </a:solidFill>
              </a:rPr>
              <a:pPr>
                <a:spcAft>
                  <a:spcPts val="600"/>
                </a:spcAft>
              </a:pPr>
              <a:t>28</a:t>
            </a:fld>
            <a:endParaRPr lang="en-US" sz="3600">
              <a:solidFill>
                <a:srgbClr val="FFFFFF"/>
              </a:solidFill>
            </a:endParaRPr>
          </a:p>
        </p:txBody>
      </p:sp>
      <p:cxnSp>
        <p:nvCxnSpPr>
          <p:cNvPr id="5" name="Straight Connector 4">
            <a:extLst>
              <a:ext uri="{FF2B5EF4-FFF2-40B4-BE49-F238E27FC236}">
                <a16:creationId xmlns:a16="http://schemas.microsoft.com/office/drawing/2014/main" id="{C2DBE293-754F-D430-090A-C0CECD4B37E4}"/>
              </a:ext>
            </a:extLst>
          </p:cNvPr>
          <p:cNvCxnSpPr>
            <a:cxnSpLocks/>
          </p:cNvCxnSpPr>
          <p:nvPr/>
        </p:nvCxnSpPr>
        <p:spPr>
          <a:xfrm>
            <a:off x="1266825" y="1084493"/>
            <a:ext cx="650557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58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5378-4F51-4448-BC88-5D8D2524D239}"/>
              </a:ext>
            </a:extLst>
          </p:cNvPr>
          <p:cNvSpPr>
            <a:spLocks noGrp="1"/>
          </p:cNvSpPr>
          <p:nvPr>
            <p:ph type="title"/>
          </p:nvPr>
        </p:nvSpPr>
        <p:spPr>
          <a:xfrm>
            <a:off x="1181117" y="581860"/>
            <a:ext cx="7812863" cy="960668"/>
          </a:xfrm>
        </p:spPr>
        <p:txBody>
          <a:bodyPr>
            <a:noAutofit/>
          </a:bodyPr>
          <a:lstStyle/>
          <a:p>
            <a:r>
              <a:rPr lang="en-US" sz="2900" b="1">
                <a:solidFill>
                  <a:schemeClr val="accent1"/>
                </a:solidFill>
                <a:effectLst/>
                <a:latin typeface="Cambria" panose="02040503050406030204" pitchFamily="18" charset="0"/>
                <a:ea typeface="Cambria" panose="02040503050406030204" pitchFamily="18" charset="0"/>
              </a:rPr>
              <a:t>MINIMUM/MAXIMUM AWARD INFORMATION</a:t>
            </a:r>
            <a:endParaRPr lang="en-US" sz="2900">
              <a:solidFill>
                <a:schemeClr val="accent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4AA58D29-DB43-BC40-CD58-3A6AF3C380B5}"/>
              </a:ext>
            </a:extLst>
          </p:cNvPr>
          <p:cNvSpPr>
            <a:spLocks noGrp="1"/>
          </p:cNvSpPr>
          <p:nvPr>
            <p:ph idx="1"/>
          </p:nvPr>
        </p:nvSpPr>
        <p:spPr>
          <a:xfrm>
            <a:off x="1276333" y="1541615"/>
            <a:ext cx="6686550" cy="3287559"/>
          </a:xfrm>
        </p:spPr>
        <p:txBody>
          <a:bodyPr vert="horz" lIns="91440" tIns="45720" rIns="91440" bIns="45720" rtlCol="0" anchor="t">
            <a:normAutofit/>
          </a:bodyPr>
          <a:lstStyle/>
          <a:p>
            <a:pPr marL="299720" lvl="1" indent="0">
              <a:buNone/>
            </a:pPr>
            <a:r>
              <a:rPr lang="en-US" sz="1850">
                <a:solidFill>
                  <a:srgbClr val="000000"/>
                </a:solidFill>
                <a:effectLst/>
                <a:latin typeface="Cambria"/>
                <a:ea typeface="Cambria"/>
              </a:rPr>
              <a:t>There is no minimum or maximum number </a:t>
            </a:r>
            <a:r>
              <a:rPr lang="en-US" sz="1850">
                <a:solidFill>
                  <a:srgbClr val="000000"/>
                </a:solidFill>
                <a:latin typeface="Cambria"/>
                <a:ea typeface="Cambria"/>
              </a:rPr>
              <a:t>limitation on the number</a:t>
            </a:r>
            <a:r>
              <a:rPr lang="en-US" sz="1850">
                <a:solidFill>
                  <a:srgbClr val="000000"/>
                </a:solidFill>
                <a:effectLst/>
                <a:latin typeface="Cambria"/>
                <a:ea typeface="Cambria"/>
              </a:rPr>
              <a:t> </a:t>
            </a:r>
            <a:r>
              <a:rPr lang="en-US" sz="1850">
                <a:solidFill>
                  <a:srgbClr val="000000"/>
                </a:solidFill>
                <a:latin typeface="Cambria"/>
                <a:ea typeface="Cambria"/>
              </a:rPr>
              <a:t>of units</a:t>
            </a:r>
            <a:r>
              <a:rPr lang="en-US" sz="1850">
                <a:solidFill>
                  <a:srgbClr val="000000"/>
                </a:solidFill>
                <a:effectLst/>
                <a:latin typeface="Cambria"/>
                <a:ea typeface="Cambria"/>
              </a:rPr>
              <a:t> </a:t>
            </a:r>
            <a:r>
              <a:rPr lang="en-US" sz="1850">
                <a:solidFill>
                  <a:srgbClr val="000000"/>
                </a:solidFill>
                <a:latin typeface="Cambria"/>
                <a:ea typeface="Cambria"/>
              </a:rPr>
              <a:t>that you can </a:t>
            </a:r>
            <a:r>
              <a:rPr lang="en-US" sz="1850">
                <a:solidFill>
                  <a:srgbClr val="000000"/>
                </a:solidFill>
                <a:effectLst/>
                <a:latin typeface="Cambria"/>
                <a:ea typeface="Cambria"/>
              </a:rPr>
              <a:t>request. However, your proposal must be feasible.</a:t>
            </a:r>
          </a:p>
          <a:p>
            <a:pPr marL="556895" lvl="1" indent="-213995"/>
            <a:r>
              <a:rPr lang="en-US" sz="2000">
                <a:solidFill>
                  <a:srgbClr val="000000"/>
                </a:solidFill>
                <a:latin typeface="Cambria"/>
                <a:ea typeface="Cambria"/>
              </a:rPr>
              <a:t>The proposed units must be supported by available housing stock or a viable plan to develop new housing.</a:t>
            </a:r>
            <a:endParaRPr lang="en-US" sz="2000">
              <a:solidFill>
                <a:srgbClr val="404040"/>
              </a:solidFill>
              <a:latin typeface="Cambria" panose="02040503050406030204" pitchFamily="18" charset="0"/>
              <a:ea typeface="Cambria" panose="02040503050406030204" pitchFamily="18" charset="0"/>
            </a:endParaRPr>
          </a:p>
          <a:p>
            <a:pPr marL="556895" lvl="1" indent="-213995"/>
            <a:r>
              <a:rPr lang="en-US" sz="2000">
                <a:solidFill>
                  <a:srgbClr val="000000"/>
                </a:solidFill>
                <a:latin typeface="Cambria"/>
                <a:ea typeface="Cambria"/>
              </a:rPr>
              <a:t>The</a:t>
            </a:r>
            <a:r>
              <a:rPr lang="en-US" sz="2000">
                <a:solidFill>
                  <a:srgbClr val="000000"/>
                </a:solidFill>
                <a:effectLst/>
                <a:latin typeface="Cambria"/>
                <a:ea typeface="Cambria"/>
              </a:rPr>
              <a:t> VA must be able to support your program proposal with case management services, as indicated by a VA commitment of support included in your application. </a:t>
            </a:r>
            <a:r>
              <a:rPr lang="en-US" sz="2000">
                <a:effectLst/>
                <a:latin typeface="Cambria"/>
                <a:ea typeface="Cambria"/>
              </a:rPr>
              <a:t> </a:t>
            </a:r>
            <a:endParaRPr lang="en-US" sz="2000">
              <a:effectLst/>
              <a:latin typeface="Cambria" panose="02040503050406030204" pitchFamily="18" charset="0"/>
              <a:ea typeface="Cambria" panose="02040503050406030204" pitchFamily="18" charset="0"/>
            </a:endParaRPr>
          </a:p>
          <a:p>
            <a:endParaRPr lang="en-US"/>
          </a:p>
        </p:txBody>
      </p:sp>
      <p:cxnSp>
        <p:nvCxnSpPr>
          <p:cNvPr id="4" name="Straight Connector 3">
            <a:extLst>
              <a:ext uri="{FF2B5EF4-FFF2-40B4-BE49-F238E27FC236}">
                <a16:creationId xmlns:a16="http://schemas.microsoft.com/office/drawing/2014/main" id="{DE0930F8-6A13-3635-8651-73B6D29C9ED2}"/>
              </a:ext>
            </a:extLst>
          </p:cNvPr>
          <p:cNvCxnSpPr>
            <a:cxnSpLocks/>
          </p:cNvCxnSpPr>
          <p:nvPr/>
        </p:nvCxnSpPr>
        <p:spPr>
          <a:xfrm>
            <a:off x="1981200" y="1276350"/>
            <a:ext cx="5181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9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860" y="1924459"/>
            <a:ext cx="2994960" cy="946626"/>
          </a:xfrm>
        </p:spPr>
        <p:txBody>
          <a:bodyPr>
            <a:normAutofit/>
          </a:bodyPr>
          <a:lstStyle/>
          <a:p>
            <a:pPr algn="ctr"/>
            <a:r>
              <a:rPr lang="en-US" sz="5400" b="1">
                <a:solidFill>
                  <a:schemeClr val="tx1"/>
                </a:solidFill>
                <a:latin typeface="Cambria"/>
                <a:ea typeface="Cambria"/>
              </a:rPr>
              <a:t>AGENDA</a:t>
            </a:r>
          </a:p>
        </p:txBody>
      </p:sp>
      <p:grpSp>
        <p:nvGrpSpPr>
          <p:cNvPr id="3" name="Group 2">
            <a:extLst>
              <a:ext uri="{FF2B5EF4-FFF2-40B4-BE49-F238E27FC236}">
                <a16:creationId xmlns:a16="http://schemas.microsoft.com/office/drawing/2014/main" id="{1712E165-6BE6-4AE3-AA5D-940A83C1BD47}"/>
              </a:ext>
            </a:extLst>
          </p:cNvPr>
          <p:cNvGrpSpPr/>
          <p:nvPr/>
        </p:nvGrpSpPr>
        <p:grpSpPr>
          <a:xfrm>
            <a:off x="4050396" y="617590"/>
            <a:ext cx="5246004" cy="3561626"/>
            <a:chOff x="3967610" y="514350"/>
            <a:chExt cx="5246004" cy="3561626"/>
          </a:xfrm>
        </p:grpSpPr>
        <p:sp>
          <p:nvSpPr>
            <p:cNvPr id="5" name="Rectangle: Rounded Corners 4">
              <a:extLst>
                <a:ext uri="{FF2B5EF4-FFF2-40B4-BE49-F238E27FC236}">
                  <a16:creationId xmlns:a16="http://schemas.microsoft.com/office/drawing/2014/main" id="{21C0D500-4200-4AF3-8220-D5F2876A68C8}"/>
                </a:ext>
              </a:extLst>
            </p:cNvPr>
            <p:cNvSpPr/>
            <p:nvPr/>
          </p:nvSpPr>
          <p:spPr>
            <a:xfrm>
              <a:off x="3967610" y="514350"/>
              <a:ext cx="4865004" cy="74918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Bullseye">
              <a:extLst>
                <a:ext uri="{FF2B5EF4-FFF2-40B4-BE49-F238E27FC236}">
                  <a16:creationId xmlns:a16="http://schemas.microsoft.com/office/drawing/2014/main" id="{6D89034C-4581-4FD3-A4C4-4E58D02A5573}"/>
                </a:ext>
              </a:extLst>
            </p:cNvPr>
            <p:cNvSpPr/>
            <p:nvPr/>
          </p:nvSpPr>
          <p:spPr>
            <a:xfrm>
              <a:off x="4026862" y="680950"/>
              <a:ext cx="412052" cy="41205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7756A8DB-EC35-402E-BD40-D0F2F80539EB}"/>
                </a:ext>
              </a:extLst>
            </p:cNvPr>
            <p:cNvSpPr/>
            <p:nvPr/>
          </p:nvSpPr>
          <p:spPr>
            <a:xfrm>
              <a:off x="4498166" y="520437"/>
              <a:ext cx="4334448" cy="749186"/>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defTabSz="844550">
                <a:spcBef>
                  <a:spcPct val="0"/>
                </a:spcBef>
                <a:spcAft>
                  <a:spcPct val="35000"/>
                </a:spcAft>
              </a:pPr>
              <a:r>
                <a:rPr lang="en-US" sz="1900" b="1" kern="1200">
                  <a:solidFill>
                    <a:schemeClr val="accent1"/>
                  </a:solidFill>
                  <a:latin typeface="Cambria"/>
                  <a:ea typeface="Cambria"/>
                </a:rPr>
                <a:t>I.</a:t>
              </a:r>
              <a:r>
                <a:rPr lang="en-US" sz="1900" b="1">
                  <a:solidFill>
                    <a:schemeClr val="accent1"/>
                  </a:solidFill>
                  <a:latin typeface="Cambria"/>
                  <a:ea typeface="Cambria"/>
                </a:rPr>
                <a:t> </a:t>
              </a:r>
              <a:r>
                <a:rPr lang="en-US" sz="1900" b="1">
                  <a:solidFill>
                    <a:schemeClr val="bg2">
                      <a:lumMod val="60000"/>
                      <a:lumOff val="40000"/>
                    </a:schemeClr>
                  </a:solidFill>
                  <a:latin typeface="Cambria"/>
                  <a:ea typeface="Cambria"/>
                </a:rPr>
                <a:t>  </a:t>
              </a:r>
              <a:r>
                <a:rPr lang="en-US" sz="1900" b="1" kern="1200">
                  <a:solidFill>
                    <a:schemeClr val="bg2">
                      <a:lumMod val="60000"/>
                      <a:lumOff val="40000"/>
                    </a:schemeClr>
                  </a:solidFill>
                  <a:latin typeface="Cambria"/>
                  <a:ea typeface="Cambria"/>
                </a:rPr>
                <a:t> </a:t>
              </a:r>
              <a:r>
                <a:rPr lang="en-US" sz="1900" b="1">
                  <a:solidFill>
                    <a:schemeClr val="accent1"/>
                  </a:solidFill>
                  <a:latin typeface="Cambria"/>
                  <a:ea typeface="Cambria"/>
                </a:rPr>
                <a:t>Funding Opportunity Description</a:t>
              </a:r>
              <a:endParaRPr lang="en-US" sz="1900" kern="1200">
                <a:solidFill>
                  <a:schemeClr val="accent1"/>
                </a:solidFill>
                <a:latin typeface="Cambria"/>
                <a:ea typeface="Cambria"/>
              </a:endParaRPr>
            </a:p>
          </p:txBody>
        </p:sp>
        <p:sp>
          <p:nvSpPr>
            <p:cNvPr id="8" name="Rectangle: Rounded Corners 7">
              <a:extLst>
                <a:ext uri="{FF2B5EF4-FFF2-40B4-BE49-F238E27FC236}">
                  <a16:creationId xmlns:a16="http://schemas.microsoft.com/office/drawing/2014/main" id="{A8FB5F1A-F16E-49C0-B2EC-09EA036B1F9C}"/>
                </a:ext>
              </a:extLst>
            </p:cNvPr>
            <p:cNvSpPr/>
            <p:nvPr/>
          </p:nvSpPr>
          <p:spPr>
            <a:xfrm>
              <a:off x="3967610" y="1454349"/>
              <a:ext cx="4865004" cy="74918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Upward trend">
              <a:extLst>
                <a:ext uri="{FF2B5EF4-FFF2-40B4-BE49-F238E27FC236}">
                  <a16:creationId xmlns:a16="http://schemas.microsoft.com/office/drawing/2014/main" id="{9C7012CE-72F3-4FB8-807D-3BB9CDA96842}"/>
                </a:ext>
              </a:extLst>
            </p:cNvPr>
            <p:cNvSpPr/>
            <p:nvPr/>
          </p:nvSpPr>
          <p:spPr>
            <a:xfrm>
              <a:off x="4040803" y="1595640"/>
              <a:ext cx="412052" cy="41205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1D584208-730B-4560-9037-ED64B0E74D72}"/>
                </a:ext>
              </a:extLst>
            </p:cNvPr>
            <p:cNvSpPr/>
            <p:nvPr/>
          </p:nvSpPr>
          <p:spPr>
            <a:xfrm>
              <a:off x="4498165" y="1454349"/>
              <a:ext cx="4165269" cy="749186"/>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defTabSz="844550">
                <a:spcBef>
                  <a:spcPct val="0"/>
                </a:spcBef>
                <a:spcAft>
                  <a:spcPct val="35000"/>
                </a:spcAft>
              </a:pPr>
              <a:r>
                <a:rPr lang="en-US" sz="1900" b="1" kern="1200">
                  <a:solidFill>
                    <a:schemeClr val="accent1"/>
                  </a:solidFill>
                  <a:latin typeface="Cambria"/>
                  <a:ea typeface="Cambria"/>
                </a:rPr>
                <a:t>II.</a:t>
              </a:r>
              <a:r>
                <a:rPr lang="en-US" sz="1900" b="1">
                  <a:solidFill>
                    <a:schemeClr val="accent1"/>
                  </a:solidFill>
                  <a:latin typeface="Cambria"/>
                  <a:ea typeface="Cambria"/>
                </a:rPr>
                <a:t>  </a:t>
              </a:r>
              <a:r>
                <a:rPr lang="en-US" sz="1900" b="1" kern="1200">
                  <a:solidFill>
                    <a:schemeClr val="accent1"/>
                  </a:solidFill>
                  <a:latin typeface="Cambria"/>
                  <a:ea typeface="Cambria"/>
                </a:rPr>
                <a:t> </a:t>
              </a:r>
              <a:r>
                <a:rPr lang="en-US" sz="1900" b="1">
                  <a:solidFill>
                    <a:schemeClr val="accent1"/>
                  </a:solidFill>
                  <a:latin typeface="Cambria"/>
                  <a:ea typeface="Cambria"/>
                </a:rPr>
                <a:t>Award Information </a:t>
              </a:r>
              <a:endParaRPr lang="en-US" sz="1900" kern="1200">
                <a:solidFill>
                  <a:schemeClr val="accent1"/>
                </a:solidFill>
                <a:latin typeface="Cambria" panose="02040503050406030204" pitchFamily="18" charset="0"/>
                <a:ea typeface="Cambria"/>
              </a:endParaRPr>
            </a:p>
          </p:txBody>
        </p:sp>
        <p:sp>
          <p:nvSpPr>
            <p:cNvPr id="11" name="Rectangle: Rounded Corners 10">
              <a:extLst>
                <a:ext uri="{FF2B5EF4-FFF2-40B4-BE49-F238E27FC236}">
                  <a16:creationId xmlns:a16="http://schemas.microsoft.com/office/drawing/2014/main" id="{88FAEAB8-254C-4A61-8A24-4FF7B1A6AEF8}"/>
                </a:ext>
              </a:extLst>
            </p:cNvPr>
            <p:cNvSpPr/>
            <p:nvPr/>
          </p:nvSpPr>
          <p:spPr>
            <a:xfrm>
              <a:off x="3967610" y="2390832"/>
              <a:ext cx="4865004" cy="74918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11" descr="Checkmark">
              <a:extLst>
                <a:ext uri="{FF2B5EF4-FFF2-40B4-BE49-F238E27FC236}">
                  <a16:creationId xmlns:a16="http://schemas.microsoft.com/office/drawing/2014/main" id="{94719205-D9F1-40D4-AE9F-E30319B8C38E}"/>
                </a:ext>
              </a:extLst>
            </p:cNvPr>
            <p:cNvSpPr/>
            <p:nvPr/>
          </p:nvSpPr>
          <p:spPr>
            <a:xfrm>
              <a:off x="4141146" y="2559399"/>
              <a:ext cx="311709" cy="41205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A7AB8905-5A47-46B6-8163-7C623840DB22}"/>
                </a:ext>
              </a:extLst>
            </p:cNvPr>
            <p:cNvSpPr/>
            <p:nvPr/>
          </p:nvSpPr>
          <p:spPr>
            <a:xfrm>
              <a:off x="4505947" y="2390832"/>
              <a:ext cx="4157487" cy="749186"/>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defTabSz="844550">
                <a:spcBef>
                  <a:spcPct val="0"/>
                </a:spcBef>
                <a:spcAft>
                  <a:spcPct val="35000"/>
                </a:spcAft>
              </a:pPr>
              <a:r>
                <a:rPr lang="en-US" sz="1900" b="1" kern="1200">
                  <a:solidFill>
                    <a:schemeClr val="accent1"/>
                  </a:solidFill>
                  <a:latin typeface="Cambria"/>
                  <a:ea typeface="Cambria"/>
                </a:rPr>
                <a:t>III. </a:t>
              </a:r>
              <a:r>
                <a:rPr lang="en-US" sz="1900" b="1">
                  <a:solidFill>
                    <a:schemeClr val="accent1"/>
                  </a:solidFill>
                  <a:latin typeface="Cambria"/>
                  <a:ea typeface="Cambria"/>
                </a:rPr>
                <a:t>Eligibility Information</a:t>
              </a:r>
              <a:endParaRPr lang="en-US" sz="1900" kern="1200">
                <a:latin typeface="Cambria" panose="02040503050406030204" pitchFamily="18" charset="0"/>
              </a:endParaRPr>
            </a:p>
          </p:txBody>
        </p:sp>
        <p:sp>
          <p:nvSpPr>
            <p:cNvPr id="14" name="Rectangle: Rounded Corners 13">
              <a:extLst>
                <a:ext uri="{FF2B5EF4-FFF2-40B4-BE49-F238E27FC236}">
                  <a16:creationId xmlns:a16="http://schemas.microsoft.com/office/drawing/2014/main" id="{39F901B3-7085-4315-8099-5CAEDEE2B8DC}"/>
                </a:ext>
              </a:extLst>
            </p:cNvPr>
            <p:cNvSpPr/>
            <p:nvPr/>
          </p:nvSpPr>
          <p:spPr>
            <a:xfrm>
              <a:off x="3967610" y="3298895"/>
              <a:ext cx="4865004" cy="74918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1D9155BA-52E3-4448-9275-C6C1C83887F0}"/>
                </a:ext>
              </a:extLst>
            </p:cNvPr>
            <p:cNvSpPr/>
            <p:nvPr/>
          </p:nvSpPr>
          <p:spPr>
            <a:xfrm>
              <a:off x="4505947" y="3186647"/>
              <a:ext cx="4707667" cy="889329"/>
            </a:xfrm>
            <a:custGeom>
              <a:avLst/>
              <a:gdLst>
                <a:gd name="connsiteX0" fmla="*/ 0 w 3830515"/>
                <a:gd name="connsiteY0" fmla="*/ 0 h 749186"/>
                <a:gd name="connsiteX1" fmla="*/ 3830515 w 3830515"/>
                <a:gd name="connsiteY1" fmla="*/ 0 h 749186"/>
                <a:gd name="connsiteX2" fmla="*/ 3830515 w 3830515"/>
                <a:gd name="connsiteY2" fmla="*/ 749186 h 749186"/>
                <a:gd name="connsiteX3" fmla="*/ 0 w 3830515"/>
                <a:gd name="connsiteY3" fmla="*/ 749186 h 749186"/>
                <a:gd name="connsiteX4" fmla="*/ 0 w 3830515"/>
                <a:gd name="connsiteY4" fmla="*/ 0 h 7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15" h="749186">
                  <a:moveTo>
                    <a:pt x="0" y="0"/>
                  </a:moveTo>
                  <a:lnTo>
                    <a:pt x="3830515" y="0"/>
                  </a:lnTo>
                  <a:lnTo>
                    <a:pt x="3830515" y="749186"/>
                  </a:lnTo>
                  <a:lnTo>
                    <a:pt x="0" y="749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289" tIns="79289" rIns="79289" bIns="79289" numCol="1" spcCol="1270" anchor="ctr" anchorCtr="0">
              <a:noAutofit/>
            </a:bodyPr>
            <a:lstStyle/>
            <a:p>
              <a:pPr marL="339725" indent="-339725" defTabSz="844550">
                <a:spcBef>
                  <a:spcPct val="0"/>
                </a:spcBef>
                <a:spcAft>
                  <a:spcPct val="35000"/>
                </a:spcAft>
              </a:pPr>
              <a:endParaRPr lang="en-US" sz="1900" b="1">
                <a:solidFill>
                  <a:schemeClr val="bg2">
                    <a:lumMod val="60000"/>
                    <a:lumOff val="40000"/>
                  </a:schemeClr>
                </a:solidFill>
                <a:latin typeface="Cambria" panose="02040503050406030204" pitchFamily="18" charset="0"/>
              </a:endParaRPr>
            </a:p>
            <a:p>
              <a:pPr marL="339725" indent="-339725" defTabSz="844550">
                <a:spcBef>
                  <a:spcPct val="0"/>
                </a:spcBef>
                <a:spcAft>
                  <a:spcPct val="35000"/>
                </a:spcAft>
              </a:pPr>
              <a:r>
                <a:rPr lang="en-US" sz="1900" b="1" kern="1200">
                  <a:solidFill>
                    <a:schemeClr val="accent1"/>
                  </a:solidFill>
                  <a:latin typeface="Cambria"/>
                  <a:ea typeface="Cambria"/>
                </a:rPr>
                <a:t>IV.</a:t>
              </a:r>
              <a:r>
                <a:rPr lang="en-US" sz="1900" b="1">
                  <a:solidFill>
                    <a:schemeClr val="accent1"/>
                  </a:solidFill>
                  <a:latin typeface="Cambria"/>
                  <a:ea typeface="Cambria"/>
                </a:rPr>
                <a:t> </a:t>
              </a:r>
              <a:r>
                <a:rPr lang="en-US" sz="1900" b="1" kern="1200">
                  <a:solidFill>
                    <a:schemeClr val="accent1"/>
                  </a:solidFill>
                  <a:latin typeface="Cambria"/>
                  <a:ea typeface="Cambria"/>
                </a:rPr>
                <a:t> </a:t>
              </a:r>
              <a:r>
                <a:rPr lang="en-US" sz="1900" b="1">
                  <a:solidFill>
                    <a:schemeClr val="accent1"/>
                  </a:solidFill>
                  <a:latin typeface="Cambria"/>
                  <a:ea typeface="Cambria"/>
                </a:rPr>
                <a:t>Application and Submission Information</a:t>
              </a:r>
              <a:r>
                <a:rPr lang="en-US" sz="1900" b="1">
                  <a:latin typeface="Cambria"/>
                  <a:ea typeface="Cambria"/>
                </a:rPr>
                <a:t>     </a:t>
              </a:r>
              <a:endParaRPr lang="en-US" sz="1900" b="1">
                <a:latin typeface="Cambria" panose="02040503050406030204" pitchFamily="18" charset="0"/>
                <a:ea typeface="Cambria"/>
              </a:endParaRPr>
            </a:p>
            <a:p>
              <a:pPr defTabSz="844550">
                <a:spcBef>
                  <a:spcPct val="0"/>
                </a:spcBef>
                <a:spcAft>
                  <a:spcPct val="35000"/>
                </a:spcAft>
              </a:pPr>
              <a:r>
                <a:rPr lang="en-US" sz="1900" b="1">
                  <a:latin typeface="Cambria"/>
                </a:rPr>
                <a:t>     </a:t>
              </a:r>
              <a:endParaRPr lang="en-US" sz="1900" kern="1200">
                <a:latin typeface="Cambria" panose="02040503050406030204" pitchFamily="18" charset="0"/>
              </a:endParaRPr>
            </a:p>
          </p:txBody>
        </p:sp>
      </p:grpSp>
      <p:pic>
        <p:nvPicPr>
          <p:cNvPr id="18" name="Graphic 17" descr="Document">
            <a:extLst>
              <a:ext uri="{FF2B5EF4-FFF2-40B4-BE49-F238E27FC236}">
                <a16:creationId xmlns:a16="http://schemas.microsoft.com/office/drawing/2014/main" id="{6A46C6BE-05E5-419E-B9BA-B3F8CE417D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0009" y="3507447"/>
            <a:ext cx="408724" cy="512103"/>
          </a:xfrm>
          <a:prstGeom prst="rect">
            <a:avLst/>
          </a:prstGeom>
        </p:spPr>
      </p:pic>
    </p:spTree>
    <p:extLst>
      <p:ext uri="{BB962C8B-B14F-4D97-AF65-F5344CB8AC3E}">
        <p14:creationId xmlns:p14="http://schemas.microsoft.com/office/powerpoint/2010/main" val="69823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DF3A-9A80-4AC3-BF16-15652BD25CB1}"/>
              </a:ext>
            </a:extLst>
          </p:cNvPr>
          <p:cNvSpPr>
            <a:spLocks noGrp="1"/>
          </p:cNvSpPr>
          <p:nvPr>
            <p:ph type="ctrTitle"/>
          </p:nvPr>
        </p:nvSpPr>
        <p:spPr>
          <a:xfrm>
            <a:off x="645683" y="971550"/>
            <a:ext cx="8178799" cy="1753108"/>
          </a:xfrm>
          <a:effectLst>
            <a:outerShdw blurRad="88900" dist="38100" dir="2700000" algn="tl" rotWithShape="0">
              <a:prstClr val="black">
                <a:alpha val="30000"/>
              </a:prstClr>
            </a:outerShdw>
          </a:effectLst>
        </p:spPr>
        <p:txBody>
          <a:bodyPr>
            <a:normAutofit fontScale="90000"/>
          </a:bodyPr>
          <a:lstStyle/>
          <a:p>
            <a:pPr algn="ctr"/>
            <a:r>
              <a:rPr lang="en-US" sz="5400" b="1">
                <a:latin typeface="Cambria" panose="02040503050406030204" pitchFamily="18" charset="0"/>
              </a:rPr>
              <a:t>IV. Expansion Application Contents And Submission</a:t>
            </a:r>
          </a:p>
        </p:txBody>
      </p:sp>
      <p:sp>
        <p:nvSpPr>
          <p:cNvPr id="4" name="Slide Number Placeholder 3">
            <a:extLst>
              <a:ext uri="{FF2B5EF4-FFF2-40B4-BE49-F238E27FC236}">
                <a16:creationId xmlns:a16="http://schemas.microsoft.com/office/drawing/2014/main" id="{8313BAF4-0DB9-48EC-9153-0C83A4ED77E3}"/>
              </a:ext>
            </a:extLst>
          </p:cNvPr>
          <p:cNvSpPr>
            <a:spLocks noGrp="1"/>
          </p:cNvSpPr>
          <p:nvPr>
            <p:ph type="sldNum" sz="quarter" idx="12"/>
          </p:nvPr>
        </p:nvSpPr>
        <p:spPr>
          <a:xfrm>
            <a:off x="7945566" y="4452140"/>
            <a:ext cx="878916" cy="274320"/>
          </a:xfrm>
        </p:spPr>
        <p:txBody>
          <a:bodyPr>
            <a:noAutofit/>
          </a:bodyPr>
          <a:lstStyle/>
          <a:p>
            <a:pPr>
              <a:spcAft>
                <a:spcPts val="600"/>
              </a:spcAft>
            </a:pPr>
            <a:fld id="{47D326A9-C7FB-474D-8472-18C731E71348}" type="slidenum">
              <a:rPr lang="en-US" sz="2000"/>
              <a:pPr>
                <a:spcAft>
                  <a:spcPts val="600"/>
                </a:spcAft>
              </a:pPr>
              <a:t>30</a:t>
            </a:fld>
            <a:endParaRPr lang="en-US" sz="2000"/>
          </a:p>
        </p:txBody>
      </p:sp>
    </p:spTree>
    <p:extLst>
      <p:ext uri="{BB962C8B-B14F-4D97-AF65-F5344CB8AC3E}">
        <p14:creationId xmlns:p14="http://schemas.microsoft.com/office/powerpoint/2010/main" val="3781560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32914" y="384347"/>
            <a:ext cx="7467600" cy="960668"/>
          </a:xfrm>
        </p:spPr>
        <p:txBody>
          <a:bodyPr rtlCol="0">
            <a:normAutofit/>
          </a:bodyPr>
          <a:lstStyle/>
          <a:p>
            <a:pPr>
              <a:defRPr/>
            </a:pPr>
            <a:r>
              <a:rPr lang="en-US" sz="2900" b="1">
                <a:solidFill>
                  <a:srgbClr val="C00000"/>
                </a:solidFill>
                <a:latin typeface="Cambria"/>
                <a:ea typeface="Cambria"/>
                <a:cs typeface="Arial"/>
              </a:rPr>
              <a:t>HOW TO SUBMIT YOUR APPLICATION</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31</a:t>
            </a:fld>
            <a:endParaRPr lang="en-US" i="0">
              <a:solidFill>
                <a:srgbClr val="FFFFFF"/>
              </a:solidFill>
            </a:endParaRPr>
          </a:p>
        </p:txBody>
      </p:sp>
      <p:cxnSp>
        <p:nvCxnSpPr>
          <p:cNvPr id="5" name="Straight Connector 4">
            <a:extLst>
              <a:ext uri="{FF2B5EF4-FFF2-40B4-BE49-F238E27FC236}">
                <a16:creationId xmlns:a16="http://schemas.microsoft.com/office/drawing/2014/main" id="{22E99C08-8882-417A-B9FC-DB5B19CD910D}"/>
              </a:ext>
            </a:extLst>
          </p:cNvPr>
          <p:cNvCxnSpPr>
            <a:cxnSpLocks/>
          </p:cNvCxnSpPr>
          <p:nvPr/>
        </p:nvCxnSpPr>
        <p:spPr>
          <a:xfrm>
            <a:off x="1332914" y="971550"/>
            <a:ext cx="72014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2AEDC54-4ED2-43F5-B22E-9FF6C69A0A6F}"/>
              </a:ext>
            </a:extLst>
          </p:cNvPr>
          <p:cNvSpPr/>
          <p:nvPr/>
        </p:nvSpPr>
        <p:spPr>
          <a:xfrm>
            <a:off x="1058908" y="1050609"/>
            <a:ext cx="7741606" cy="4201150"/>
          </a:xfrm>
          <a:prstGeom prst="rect">
            <a:avLst/>
          </a:prstGeom>
        </p:spPr>
        <p:txBody>
          <a:bodyPr wrap="square" lIns="91440" tIns="45720" rIns="91440" bIns="45720" anchor="t">
            <a:spAutoFit/>
          </a:bodyPr>
          <a:lstStyle/>
          <a:p>
            <a:pPr marL="285750" indent="-285750">
              <a:spcBef>
                <a:spcPts val="100"/>
              </a:spcBef>
              <a:spcAft>
                <a:spcPts val="100"/>
              </a:spcAft>
              <a:buFont typeface="Wingdings" panose="05000000000000000000" pitchFamily="2" charset="2"/>
              <a:buChar char="ü"/>
            </a:pPr>
            <a:r>
              <a:rPr lang="en-US">
                <a:solidFill>
                  <a:srgbClr val="000000"/>
                </a:solidFill>
                <a:latin typeface="Cambria"/>
                <a:ea typeface="Cambria"/>
              </a:rPr>
              <a:t>You must apply through </a:t>
            </a:r>
            <a:r>
              <a:rPr lang="en-US">
                <a:solidFill>
                  <a:srgbClr val="000000"/>
                </a:solidFill>
                <a:latin typeface="Cambria"/>
                <a:ea typeface="Cambria"/>
                <a:hlinkClick r:id="rId3"/>
              </a:rPr>
              <a:t>GRANTS.GOV </a:t>
            </a:r>
            <a:r>
              <a:rPr lang="en-US" sz="1800" b="0" i="0">
                <a:solidFill>
                  <a:srgbClr val="000000"/>
                </a:solidFill>
                <a:effectLst/>
                <a:latin typeface="Cambria"/>
                <a:ea typeface="Cambria"/>
              </a:rPr>
              <a:t>by the deadline </a:t>
            </a:r>
            <a:endParaRPr lang="en-US" sz="1800" b="0" i="0">
              <a:solidFill>
                <a:srgbClr val="000000"/>
              </a:solidFill>
              <a:effectLst/>
              <a:latin typeface="Cambria" panose="02040503050406030204" pitchFamily="18" charset="0"/>
              <a:ea typeface="Cambria" panose="02040503050406030204" pitchFamily="18" charset="0"/>
            </a:endParaRPr>
          </a:p>
          <a:p>
            <a:pPr marL="285750" indent="-285750">
              <a:spcBef>
                <a:spcPts val="100"/>
              </a:spcBef>
              <a:spcAft>
                <a:spcPts val="100"/>
              </a:spcAft>
              <a:buFont typeface="Wingdings,Sans-Serif" panose="05000000000000000000" pitchFamily="2" charset="2"/>
              <a:buChar char="ü"/>
            </a:pPr>
            <a:endParaRPr lang="en-US">
              <a:solidFill>
                <a:srgbClr val="000000"/>
              </a:solidFill>
              <a:latin typeface="Cambria"/>
              <a:ea typeface="Cambria"/>
            </a:endParaRPr>
          </a:p>
          <a:p>
            <a:pPr marL="285750" indent="-285750">
              <a:spcBef>
                <a:spcPts val="100"/>
              </a:spcBef>
              <a:spcAft>
                <a:spcPts val="100"/>
              </a:spcAft>
              <a:buFont typeface="Wingdings,Sans-Serif" panose="05000000000000000000" pitchFamily="2" charset="2"/>
              <a:buChar char="ü"/>
            </a:pPr>
            <a:r>
              <a:rPr lang="en-US">
                <a:solidFill>
                  <a:srgbClr val="000000"/>
                </a:solidFill>
                <a:latin typeface="Cambria"/>
                <a:ea typeface="Cambria"/>
              </a:rPr>
              <a:t>You must have an active </a:t>
            </a:r>
            <a:r>
              <a:rPr lang="en-US">
                <a:solidFill>
                  <a:srgbClr val="000000"/>
                </a:solidFill>
                <a:latin typeface="Cambria"/>
                <a:ea typeface="Cambria"/>
                <a:hlinkClick r:id="rId3"/>
              </a:rPr>
              <a:t>GRANTS.GOV </a:t>
            </a:r>
            <a:r>
              <a:rPr lang="en-US">
                <a:solidFill>
                  <a:srgbClr val="000000"/>
                </a:solidFill>
                <a:latin typeface="Cambria"/>
                <a:ea typeface="Cambria"/>
              </a:rPr>
              <a:t>registration. This requires a Login.gov registration as well. See step-by-step instructions at the GRANTS.GOV </a:t>
            </a:r>
            <a:r>
              <a:rPr lang="en-US">
                <a:solidFill>
                  <a:srgbClr val="000000"/>
                </a:solidFill>
                <a:latin typeface="Cambria"/>
                <a:ea typeface="Cambria"/>
                <a:hlinkClick r:id="rId4"/>
              </a:rPr>
              <a:t>Quick Start Guide for Applicants</a:t>
            </a:r>
            <a:r>
              <a:rPr lang="en-US">
                <a:solidFill>
                  <a:srgbClr val="000000"/>
                </a:solidFill>
                <a:latin typeface="Cambria"/>
                <a:ea typeface="Cambria"/>
              </a:rPr>
              <a:t>. </a:t>
            </a:r>
            <a:r>
              <a:rPr lang="en-US">
                <a:solidFill>
                  <a:srgbClr val="000000"/>
                </a:solidFill>
                <a:highlight>
                  <a:srgbClr val="FFFF00"/>
                </a:highlight>
                <a:latin typeface="Cambria"/>
                <a:ea typeface="Cambria"/>
              </a:rPr>
              <a:t>Register now, don't wait!</a:t>
            </a:r>
            <a:endParaRPr lang="en-US"/>
          </a:p>
          <a:p>
            <a:pPr marL="285750" indent="-285750">
              <a:spcBef>
                <a:spcPts val="100"/>
              </a:spcBef>
              <a:spcAft>
                <a:spcPts val="100"/>
              </a:spcAft>
              <a:buFont typeface="Wingdings,Sans-Serif" panose="05000000000000000000" pitchFamily="2" charset="2"/>
              <a:buChar char="ü"/>
            </a:pPr>
            <a:endParaRPr lang="en-US">
              <a:solidFill>
                <a:srgbClr val="000000"/>
              </a:solidFill>
              <a:latin typeface="Cambria"/>
              <a:ea typeface="Cambria"/>
            </a:endParaRPr>
          </a:p>
          <a:p>
            <a:pPr marL="285750" indent="-285750">
              <a:spcBef>
                <a:spcPts val="100"/>
              </a:spcBef>
              <a:spcAft>
                <a:spcPts val="100"/>
              </a:spcAft>
              <a:buFont typeface="Wingdings,Sans-Serif" panose="05000000000000000000" pitchFamily="2" charset="2"/>
              <a:buChar char="ü"/>
            </a:pPr>
            <a:r>
              <a:rPr lang="en-US">
                <a:solidFill>
                  <a:srgbClr val="000000"/>
                </a:solidFill>
                <a:latin typeface="Cambria"/>
                <a:ea typeface="Cambria"/>
              </a:rPr>
              <a:t>You must be registered in the System for Award Management (SAM.gov). </a:t>
            </a:r>
            <a:r>
              <a:rPr lang="en-US">
                <a:solidFill>
                  <a:srgbClr val="000000"/>
                </a:solidFill>
                <a:highlight>
                  <a:srgbClr val="FFFF00"/>
                </a:highlight>
                <a:latin typeface="Cambria"/>
                <a:ea typeface="Cambria"/>
              </a:rPr>
              <a:t>Register now, don't wait!</a:t>
            </a:r>
            <a:endParaRPr lang="en-US">
              <a:solidFill>
                <a:srgbClr val="000000"/>
              </a:solidFill>
              <a:latin typeface="Cambria"/>
              <a:ea typeface="Cambria"/>
            </a:endParaRPr>
          </a:p>
          <a:p>
            <a:pPr marL="285750" indent="-285750">
              <a:spcBef>
                <a:spcPts val="100"/>
              </a:spcBef>
              <a:spcAft>
                <a:spcPts val="100"/>
              </a:spcAft>
              <a:buFont typeface="Wingdings,Sans-Serif" panose="05000000000000000000" pitchFamily="2" charset="2"/>
              <a:buChar char="ü"/>
            </a:pPr>
            <a:endParaRPr lang="en-US">
              <a:solidFill>
                <a:srgbClr val="000000"/>
              </a:solidFill>
              <a:latin typeface="Cambria"/>
              <a:ea typeface="Cambria"/>
            </a:endParaRPr>
          </a:p>
          <a:p>
            <a:pPr>
              <a:spcBef>
                <a:spcPts val="100"/>
              </a:spcBef>
              <a:spcAft>
                <a:spcPts val="100"/>
              </a:spcAft>
            </a:pPr>
            <a:endParaRPr lang="en-US">
              <a:solidFill>
                <a:srgbClr val="000000"/>
              </a:solidFill>
              <a:latin typeface="Cambria"/>
              <a:ea typeface="Cambria"/>
            </a:endParaRPr>
          </a:p>
          <a:p>
            <a:pPr marL="285750" indent="-285750">
              <a:spcBef>
                <a:spcPts val="100"/>
              </a:spcBef>
              <a:spcAft>
                <a:spcPts val="100"/>
              </a:spcAft>
              <a:buFont typeface="Wingdings" panose="05000000000000000000" pitchFamily="2" charset="2"/>
              <a:buChar char="ü"/>
            </a:pPr>
            <a:endParaRPr lang="en-US" b="0" i="0">
              <a:solidFill>
                <a:srgbClr val="000000"/>
              </a:solidFill>
              <a:effectLst/>
              <a:latin typeface="Cambria"/>
              <a:ea typeface="Cambria"/>
            </a:endParaRPr>
          </a:p>
          <a:p>
            <a:pPr marL="742950" lvl="1" indent="-285750">
              <a:spcBef>
                <a:spcPts val="100"/>
              </a:spcBef>
              <a:spcAft>
                <a:spcPts val="100"/>
              </a:spcAft>
              <a:buFont typeface="Wingdings" panose="05000000000000000000" pitchFamily="2" charset="2"/>
              <a:buChar char="ü"/>
            </a:pPr>
            <a:endParaRPr lang="en-US">
              <a:latin typeface="Cambria"/>
              <a:ea typeface="Cambria"/>
              <a:cs typeface="Calibri" panose="020F0502020204030204" pitchFamily="34" charset="0"/>
            </a:endParaRPr>
          </a:p>
          <a:p>
            <a:pPr marL="742950" lvl="1" indent="-285750">
              <a:spcBef>
                <a:spcPts val="100"/>
              </a:spcBef>
              <a:spcAft>
                <a:spcPts val="100"/>
              </a:spcAft>
              <a:buFont typeface="Wingdings" panose="05000000000000000000" pitchFamily="2" charset="2"/>
              <a:buChar char="ü"/>
            </a:pPr>
            <a:endParaRPr lang="en-US">
              <a:latin typeface="Cambria"/>
              <a:ea typeface="Cambria"/>
              <a:cs typeface="Calibri" panose="020F0502020204030204" pitchFamily="34" charset="0"/>
            </a:endParaRPr>
          </a:p>
        </p:txBody>
      </p:sp>
    </p:spTree>
    <p:extLst>
      <p:ext uri="{BB962C8B-B14F-4D97-AF65-F5344CB8AC3E}">
        <p14:creationId xmlns:p14="http://schemas.microsoft.com/office/powerpoint/2010/main" val="3459641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17372" y="357830"/>
            <a:ext cx="7467600" cy="960668"/>
          </a:xfrm>
        </p:spPr>
        <p:txBody>
          <a:bodyPr rtlCol="0">
            <a:normAutofit/>
          </a:bodyPr>
          <a:lstStyle/>
          <a:p>
            <a:pPr>
              <a:defRPr/>
            </a:pPr>
            <a:r>
              <a:rPr lang="en-US" sz="2900" b="1">
                <a:solidFill>
                  <a:srgbClr val="C00000"/>
                </a:solidFill>
                <a:latin typeface="Cambria"/>
                <a:ea typeface="Cambria"/>
                <a:cs typeface="Arial"/>
              </a:rPr>
              <a:t>HOW TO SUBMIT YOUR APPLICATION</a:t>
            </a:r>
            <a:endParaRPr lang="en-US" sz="2900" b="1">
              <a:solidFill>
                <a:srgbClr val="C00000"/>
              </a:solidFill>
              <a:latin typeface="Cambria" pitchFamily="18" charset="0"/>
              <a:cs typeface="Arial" panose="020B0604020202020204" pitchFamily="34"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32</a:t>
            </a:fld>
            <a:endParaRPr lang="en-US" i="0">
              <a:solidFill>
                <a:srgbClr val="FFFFFF"/>
              </a:solidFill>
            </a:endParaRPr>
          </a:p>
        </p:txBody>
      </p:sp>
      <p:cxnSp>
        <p:nvCxnSpPr>
          <p:cNvPr id="5" name="Straight Connector 4">
            <a:extLst>
              <a:ext uri="{FF2B5EF4-FFF2-40B4-BE49-F238E27FC236}">
                <a16:creationId xmlns:a16="http://schemas.microsoft.com/office/drawing/2014/main" id="{22E99C08-8882-417A-B9FC-DB5B19CD910D}"/>
              </a:ext>
            </a:extLst>
          </p:cNvPr>
          <p:cNvCxnSpPr>
            <a:cxnSpLocks/>
          </p:cNvCxnSpPr>
          <p:nvPr/>
        </p:nvCxnSpPr>
        <p:spPr>
          <a:xfrm>
            <a:off x="1400175" y="904839"/>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9FC158-4B9E-4873-9651-91FF9F67E4EA}"/>
              </a:ext>
            </a:extLst>
          </p:cNvPr>
          <p:cNvSpPr/>
          <p:nvPr/>
        </p:nvSpPr>
        <p:spPr>
          <a:xfrm>
            <a:off x="985250" y="667448"/>
            <a:ext cx="7684492" cy="4647426"/>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ü"/>
            </a:pPr>
            <a:endParaRPr lang="en-US" sz="2000" i="0">
              <a:solidFill>
                <a:srgbClr val="000000"/>
              </a:solidFill>
              <a:effectLst/>
              <a:latin typeface="Cambria"/>
              <a:ea typeface="Cambria"/>
              <a:cs typeface="Calibri" panose="020F0502020204030204" pitchFamily="34" charset="0"/>
            </a:endParaRPr>
          </a:p>
          <a:p>
            <a:pPr lvl="1">
              <a:spcBef>
                <a:spcPts val="100"/>
              </a:spcBef>
              <a:spcAft>
                <a:spcPts val="100"/>
              </a:spcAft>
            </a:pP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rPr>
              <a:t>If you cannot submit your application electronically, contact   </a:t>
            </a: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hlinkClick r:id="rId3"/>
              </a:rPr>
              <a:t>TribalHUDVASH@hud.gov</a:t>
            </a: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rPr>
              <a:t> to request a waiver of this requirement. Waiver requests must:</a:t>
            </a:r>
          </a:p>
          <a:p>
            <a:pPr marL="742950" lvl="1" indent="-285750">
              <a:spcBef>
                <a:spcPts val="100"/>
              </a:spcBef>
              <a:spcAft>
                <a:spcPts val="100"/>
              </a:spcAft>
              <a:buFont typeface="Wingdings,Sans-Serif" panose="05000000000000000000" pitchFamily="2" charset="2"/>
              <a:buChar char="ü"/>
            </a:pP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rPr>
              <a:t>Be received at least 7 days before the application deadline</a:t>
            </a:r>
          </a:p>
          <a:p>
            <a:pPr marL="742950" lvl="1" indent="-285750">
              <a:spcBef>
                <a:spcPts val="100"/>
              </a:spcBef>
              <a:spcAft>
                <a:spcPts val="100"/>
              </a:spcAft>
              <a:buFont typeface="Wingdings,Sans-Serif" panose="05000000000000000000" pitchFamily="2" charset="2"/>
              <a:buChar char="ü"/>
            </a:pP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rPr>
              <a:t>Be for good cause (lack of SAM registration or valid UEI is not good cause), and </a:t>
            </a:r>
          </a:p>
          <a:p>
            <a:pPr marL="742950" lvl="1" indent="-285750">
              <a:spcBef>
                <a:spcPts val="100"/>
              </a:spcBef>
              <a:spcAft>
                <a:spcPts val="100"/>
              </a:spcAft>
              <a:buFont typeface="Wingdings,Sans-Serif" panose="05000000000000000000" pitchFamily="2" charset="2"/>
              <a:buChar char="ü"/>
            </a:pP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rPr>
              <a:t>The paper application must be received before the deadline. </a:t>
            </a:r>
          </a:p>
          <a:p>
            <a:pPr>
              <a:spcBef>
                <a:spcPts val="100"/>
              </a:spcBef>
              <a:spcAft>
                <a:spcPts val="100"/>
              </a:spcAft>
            </a:pPr>
            <a:endParaRPr lang="en-US" sz="2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lvl="1">
              <a:spcBef>
                <a:spcPts val="100"/>
              </a:spcBef>
              <a:spcAft>
                <a:spcPts val="100"/>
              </a:spcAft>
            </a:pPr>
            <a:r>
              <a:rPr lang="en-US" sz="2000">
                <a:solidFill>
                  <a:srgbClr val="000000"/>
                </a:solidFill>
                <a:latin typeface="Cambria" panose="02040503050406030204" pitchFamily="18" charset="0"/>
                <a:ea typeface="Cambria" panose="02040503050406030204" pitchFamily="18" charset="0"/>
                <a:cs typeface="Calibri" panose="020F0502020204030204" pitchFamily="34" charset="0"/>
              </a:rPr>
              <a:t>If you do not apply by the deadline, your application will not be reviewed. </a:t>
            </a:r>
            <a:endParaRPr lang="en-US" sz="2000"/>
          </a:p>
          <a:p>
            <a:pPr marL="285750" indent="-285750" algn="just">
              <a:buFont typeface="Wingdings" panose="05000000000000000000" pitchFamily="2" charset="2"/>
              <a:buChar char="ü"/>
            </a:pPr>
            <a:endParaRPr lang="en-US" sz="2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US">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US" b="1">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US" sz="100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3553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32DBEF88-4531-399E-64D5-2A4515B407C3}"/>
            </a:ext>
          </a:extLst>
        </p:cNvPr>
        <p:cNvGrpSpPr/>
        <p:nvPr/>
      </p:nvGrpSpPr>
      <p:grpSpPr>
        <a:xfrm>
          <a:off x="0" y="0"/>
          <a:ext cx="0" cy="0"/>
          <a:chOff x="0" y="0"/>
          <a:chExt cx="0" cy="0"/>
        </a:xfrm>
      </p:grpSpPr>
      <p:sp>
        <p:nvSpPr>
          <p:cNvPr id="123906" name="Rectangle 2">
            <a:extLst>
              <a:ext uri="{FF2B5EF4-FFF2-40B4-BE49-F238E27FC236}">
                <a16:creationId xmlns:a16="http://schemas.microsoft.com/office/drawing/2014/main" id="{AF86C3D8-6AAE-9AFA-E82B-C02DB7465009}"/>
              </a:ext>
            </a:extLst>
          </p:cNvPr>
          <p:cNvSpPr>
            <a:spLocks noGrp="1" noChangeArrowheads="1"/>
          </p:cNvSpPr>
          <p:nvPr>
            <p:ph type="title"/>
          </p:nvPr>
        </p:nvSpPr>
        <p:spPr>
          <a:xfrm>
            <a:off x="1332914" y="384347"/>
            <a:ext cx="7467600" cy="960668"/>
          </a:xfrm>
        </p:spPr>
        <p:txBody>
          <a:bodyPr rtlCol="0">
            <a:normAutofit/>
          </a:bodyPr>
          <a:lstStyle/>
          <a:p>
            <a:pPr>
              <a:defRPr/>
            </a:pPr>
            <a:r>
              <a:rPr lang="en-US" sz="2900" b="1">
                <a:solidFill>
                  <a:srgbClr val="C00000"/>
                </a:solidFill>
                <a:latin typeface="Cambria"/>
                <a:ea typeface="Cambria"/>
                <a:cs typeface="Arial"/>
              </a:rPr>
              <a:t>HOW TO SUBMIT YOUR APPLICATION</a:t>
            </a:r>
          </a:p>
        </p:txBody>
      </p:sp>
      <p:sp>
        <p:nvSpPr>
          <p:cNvPr id="76804" name="Slide Number Placeholder 5">
            <a:extLst>
              <a:ext uri="{FF2B5EF4-FFF2-40B4-BE49-F238E27FC236}">
                <a16:creationId xmlns:a16="http://schemas.microsoft.com/office/drawing/2014/main" id="{07B0AFFE-F5D7-4CFF-2F5A-7E634DECAF7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33</a:t>
            </a:fld>
            <a:endParaRPr lang="en-US" i="0">
              <a:solidFill>
                <a:srgbClr val="FFFFFF"/>
              </a:solidFill>
            </a:endParaRPr>
          </a:p>
        </p:txBody>
      </p:sp>
      <p:cxnSp>
        <p:nvCxnSpPr>
          <p:cNvPr id="5" name="Straight Connector 4">
            <a:extLst>
              <a:ext uri="{FF2B5EF4-FFF2-40B4-BE49-F238E27FC236}">
                <a16:creationId xmlns:a16="http://schemas.microsoft.com/office/drawing/2014/main" id="{E5D7952C-EF1D-CB6E-0646-11512E740B1A}"/>
              </a:ext>
            </a:extLst>
          </p:cNvPr>
          <p:cNvCxnSpPr>
            <a:cxnSpLocks/>
          </p:cNvCxnSpPr>
          <p:nvPr/>
        </p:nvCxnSpPr>
        <p:spPr>
          <a:xfrm>
            <a:off x="1332914" y="971550"/>
            <a:ext cx="72014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175D1B1-5A26-4FFB-C685-AC684759C8C5}"/>
              </a:ext>
            </a:extLst>
          </p:cNvPr>
          <p:cNvSpPr/>
          <p:nvPr/>
        </p:nvSpPr>
        <p:spPr>
          <a:xfrm>
            <a:off x="1347335" y="1200150"/>
            <a:ext cx="7467600" cy="2875146"/>
          </a:xfrm>
          <a:prstGeom prst="rect">
            <a:avLst/>
          </a:prstGeom>
        </p:spPr>
        <p:txBody>
          <a:bodyPr wrap="square" lIns="91440" tIns="45720" rIns="91440" bIns="45720" anchor="t">
            <a:spAutoFit/>
          </a:bodyPr>
          <a:lstStyle/>
          <a:p>
            <a:pPr>
              <a:spcBef>
                <a:spcPts val="100"/>
              </a:spcBef>
              <a:spcAft>
                <a:spcPts val="100"/>
              </a:spcAft>
            </a:pPr>
            <a:br>
              <a:rPr lang="en-US" sz="2000">
                <a:latin typeface="Cambria" panose="02040503050406030204" pitchFamily="18" charset="0"/>
                <a:ea typeface="Cambria" panose="02040503050406030204" pitchFamily="18" charset="0"/>
                <a:cs typeface="Calibri" panose="020F0502020204030204" pitchFamily="34" charset="0"/>
              </a:rPr>
            </a:br>
            <a:r>
              <a:rPr lang="en-US" sz="2000">
                <a:latin typeface="Cambria"/>
                <a:ea typeface="Cambria"/>
                <a:cs typeface="Calibri"/>
              </a:rPr>
              <a:t>Your complete application must include several narratives and non-form attachments, which we will go over in detail.</a:t>
            </a:r>
            <a:endParaRPr lang="en-US" sz="2000">
              <a:latin typeface="Cambria" panose="02040503050406030204" pitchFamily="18" charset="0"/>
              <a:ea typeface="Cambria" panose="02040503050406030204" pitchFamily="18" charset="0"/>
              <a:cs typeface="Calibri" panose="020F0502020204030204" pitchFamily="34" charset="0"/>
            </a:endParaRPr>
          </a:p>
          <a:p>
            <a:endParaRPr lang="en-US" sz="2000" b="1">
              <a:latin typeface="Cambria" panose="02040503050406030204" pitchFamily="18" charset="0"/>
              <a:ea typeface="Cambria" panose="02040503050406030204" pitchFamily="18" charset="0"/>
              <a:cs typeface="Calibri" panose="020F0502020204030204" pitchFamily="34" charset="0"/>
            </a:endParaRPr>
          </a:p>
          <a:p>
            <a:r>
              <a:rPr lang="en-US" sz="2000" b="0" i="0">
                <a:solidFill>
                  <a:srgbClr val="000000"/>
                </a:solidFill>
                <a:effectLst/>
                <a:latin typeface="Cambria"/>
                <a:ea typeface="Cambria"/>
              </a:rPr>
              <a:t>Your application </a:t>
            </a:r>
            <a:r>
              <a:rPr lang="en-US" sz="2000">
                <a:solidFill>
                  <a:srgbClr val="000000"/>
                </a:solidFill>
                <a:latin typeface="Cambria"/>
                <a:ea typeface="Cambria"/>
              </a:rPr>
              <a:t>submissions may</a:t>
            </a:r>
            <a:r>
              <a:rPr lang="en-US" sz="2000" b="0" i="0">
                <a:solidFill>
                  <a:srgbClr val="000000"/>
                </a:solidFill>
                <a:effectLst/>
                <a:latin typeface="Cambria"/>
                <a:ea typeface="Cambria"/>
              </a:rPr>
              <a:t> be in the format of your choosing but must include the </a:t>
            </a:r>
            <a:r>
              <a:rPr lang="en-US" sz="2000">
                <a:solidFill>
                  <a:srgbClr val="000000"/>
                </a:solidFill>
                <a:latin typeface="Cambria"/>
                <a:ea typeface="Cambria"/>
              </a:rPr>
              <a:t>required</a:t>
            </a:r>
            <a:r>
              <a:rPr lang="en-US" sz="2000" b="0" i="0">
                <a:solidFill>
                  <a:srgbClr val="000000"/>
                </a:solidFill>
                <a:effectLst/>
                <a:latin typeface="Cambria"/>
                <a:ea typeface="Cambria"/>
              </a:rPr>
              <a:t> information. </a:t>
            </a:r>
          </a:p>
          <a:p>
            <a:endParaRPr lang="en-US" sz="2000">
              <a:solidFill>
                <a:srgbClr val="000000"/>
              </a:solidFill>
              <a:latin typeface="Cambria"/>
              <a:ea typeface="Cambria"/>
              <a:cs typeface="Calibri"/>
            </a:endParaRPr>
          </a:p>
          <a:p>
            <a:r>
              <a:rPr lang="en-US" sz="2000">
                <a:solidFill>
                  <a:srgbClr val="000000"/>
                </a:solidFill>
                <a:latin typeface="Cambria"/>
                <a:ea typeface="Cambria"/>
                <a:cs typeface="Calibri"/>
              </a:rPr>
              <a:t>Don't submit third party documents, such as audits, general letters of support, or policies, unless specifically asked to do so. </a:t>
            </a:r>
            <a:endParaRPr lang="en-US" sz="2000">
              <a:latin typeface="Cambria"/>
              <a:ea typeface="Cambria"/>
              <a:cs typeface="Calibri"/>
            </a:endParaRPr>
          </a:p>
        </p:txBody>
      </p:sp>
      <p:sp>
        <p:nvSpPr>
          <p:cNvPr id="7" name="Diamond 6">
            <a:extLst>
              <a:ext uri="{FF2B5EF4-FFF2-40B4-BE49-F238E27FC236}">
                <a16:creationId xmlns:a16="http://schemas.microsoft.com/office/drawing/2014/main" id="{08618F62-6BCB-21EF-09CF-8768D3832227}"/>
              </a:ext>
            </a:extLst>
          </p:cNvPr>
          <p:cNvSpPr/>
          <p:nvPr/>
        </p:nvSpPr>
        <p:spPr>
          <a:xfrm>
            <a:off x="1024437" y="1625977"/>
            <a:ext cx="228600" cy="2738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35FF87AD-564B-9D0F-7E91-29A52DF97CE2}"/>
              </a:ext>
            </a:extLst>
          </p:cNvPr>
          <p:cNvSpPr/>
          <p:nvPr/>
        </p:nvSpPr>
        <p:spPr>
          <a:xfrm>
            <a:off x="1024437" y="2499293"/>
            <a:ext cx="228600" cy="2738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a:extLst>
              <a:ext uri="{FF2B5EF4-FFF2-40B4-BE49-F238E27FC236}">
                <a16:creationId xmlns:a16="http://schemas.microsoft.com/office/drawing/2014/main" id="{2EA63F68-38BF-FC97-1FFF-E190637EAE47}"/>
              </a:ext>
            </a:extLst>
          </p:cNvPr>
          <p:cNvSpPr/>
          <p:nvPr/>
        </p:nvSpPr>
        <p:spPr>
          <a:xfrm>
            <a:off x="1024436" y="3418033"/>
            <a:ext cx="228600" cy="2738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846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30117" y="436345"/>
            <a:ext cx="6683765" cy="960668"/>
          </a:xfrm>
        </p:spPr>
        <p:txBody>
          <a:bodyPr rtlCol="0">
            <a:normAutofit/>
          </a:bodyPr>
          <a:lstStyle/>
          <a:p>
            <a:pPr>
              <a:defRPr/>
            </a:pPr>
            <a:r>
              <a:rPr lang="en-US" sz="2900" b="1">
                <a:solidFill>
                  <a:schemeClr val="accent1"/>
                </a:solidFill>
                <a:latin typeface="Cambria"/>
                <a:ea typeface="Cambria"/>
                <a:cs typeface="Arial"/>
              </a:rPr>
              <a:t>APPLICATION FORMATTING TIPS </a:t>
            </a:r>
            <a:endParaRPr lang="en-US" sz="2900" b="1">
              <a:solidFill>
                <a:schemeClr val="accent1"/>
              </a:solidFill>
              <a:highlight>
                <a:srgbClr val="FFFF00"/>
              </a:highlight>
              <a:latin typeface="Cambria"/>
              <a:ea typeface="Cambria"/>
              <a:cs typeface="Arial"/>
            </a:endParaRPr>
          </a:p>
        </p:txBody>
      </p:sp>
      <p:sp>
        <p:nvSpPr>
          <p:cNvPr id="123920" name="Rectangle 3"/>
          <p:cNvSpPr>
            <a:spLocks noGrp="1" noChangeArrowheads="1"/>
          </p:cNvSpPr>
          <p:nvPr>
            <p:ph idx="1"/>
          </p:nvPr>
        </p:nvSpPr>
        <p:spPr>
          <a:xfrm>
            <a:off x="1224659" y="1288475"/>
            <a:ext cx="7497779" cy="3351732"/>
          </a:xfrm>
        </p:spPr>
        <p:txBody>
          <a:bodyPr vert="horz" lIns="91440" tIns="45720" rIns="91440" bIns="45720" rtlCol="0" anchor="t">
            <a:noAutofit/>
          </a:bodyPr>
          <a:lstStyle/>
          <a:p>
            <a:pPr marL="118745" indent="0">
              <a:spcBef>
                <a:spcPts val="600"/>
              </a:spcBef>
              <a:buNone/>
            </a:pPr>
            <a:r>
              <a:rPr lang="en-US" sz="2000" b="1">
                <a:solidFill>
                  <a:schemeClr val="accent1"/>
                </a:solidFill>
                <a:latin typeface="Cambria"/>
                <a:ea typeface="Cambria"/>
                <a:cs typeface="Calibri"/>
              </a:rPr>
              <a:t>HUD suggests the following formatting requirements. </a:t>
            </a:r>
            <a:r>
              <a:rPr lang="en-US" sz="2000">
                <a:solidFill>
                  <a:schemeClr val="tx1"/>
                </a:solidFill>
                <a:latin typeface="Cambria"/>
                <a:ea typeface="Cambria"/>
                <a:cs typeface="Calibri"/>
              </a:rPr>
              <a:t>However, applications that do not follow the formatting recommendations </a:t>
            </a:r>
            <a:r>
              <a:rPr lang="en-US" sz="2000" u="sng">
                <a:solidFill>
                  <a:schemeClr val="tx1"/>
                </a:solidFill>
                <a:latin typeface="Cambria"/>
                <a:ea typeface="Cambria"/>
                <a:cs typeface="Calibri"/>
              </a:rPr>
              <a:t>will not be penalized</a:t>
            </a:r>
            <a:r>
              <a:rPr lang="en-US" sz="2000">
                <a:solidFill>
                  <a:schemeClr val="tx1"/>
                </a:solidFill>
                <a:latin typeface="Cambria"/>
                <a:ea typeface="Cambria"/>
                <a:cs typeface="Calibri"/>
              </a:rPr>
              <a:t>:</a:t>
            </a:r>
          </a:p>
          <a:p>
            <a:pPr marL="404495" indent="-285750">
              <a:spcBef>
                <a:spcPts val="0"/>
              </a:spcBef>
            </a:pPr>
            <a:r>
              <a:rPr lang="en-US" sz="2000">
                <a:latin typeface="Cambria"/>
                <a:ea typeface="Cambria"/>
                <a:cs typeface="Calibri"/>
              </a:rPr>
              <a:t>Letter-sized paper, 8.5” x 11”, with 1” margins;</a:t>
            </a:r>
          </a:p>
          <a:p>
            <a:pPr marL="404495" indent="-285750">
              <a:spcBef>
                <a:spcPts val="0"/>
              </a:spcBef>
            </a:pPr>
            <a:r>
              <a:rPr lang="en-US" sz="2000">
                <a:latin typeface="Cambria"/>
                <a:ea typeface="Cambria"/>
                <a:cs typeface="Calibri"/>
              </a:rPr>
              <a:t>Double-Spaced text in the workplan narrative and single-spaced titles, headings, footnotes, quotations, references, and captions; </a:t>
            </a:r>
            <a:endParaRPr lang="en-US" sz="2000">
              <a:latin typeface="Cambria" panose="02040503050406030204" pitchFamily="18" charset="0"/>
              <a:ea typeface="Cambria" panose="02040503050406030204" pitchFamily="18" charset="0"/>
              <a:cs typeface="Calibri" panose="020F0502020204030204" pitchFamily="34" charset="0"/>
            </a:endParaRPr>
          </a:p>
          <a:p>
            <a:pPr marL="404495" indent="-285750">
              <a:spcBef>
                <a:spcPts val="0"/>
              </a:spcBef>
            </a:pPr>
            <a:r>
              <a:rPr lang="en-US" sz="2000">
                <a:latin typeface="Cambria"/>
                <a:ea typeface="Cambria"/>
                <a:cs typeface="Calibri"/>
              </a:rPr>
              <a:t>12-point font; and</a:t>
            </a:r>
          </a:p>
          <a:p>
            <a:pPr marL="404495" indent="-285750">
              <a:spcBef>
                <a:spcPts val="0"/>
              </a:spcBef>
            </a:pPr>
            <a:r>
              <a:rPr lang="en-US" sz="2000">
                <a:latin typeface="Cambria"/>
                <a:ea typeface="Cambria"/>
                <a:cs typeface="Calibri"/>
              </a:rPr>
              <a:t>Easily readable font such as Times New Roman, Courier, Courier New, or Arial.</a:t>
            </a:r>
          </a:p>
          <a:p>
            <a:pPr marL="118745" indent="0">
              <a:spcBef>
                <a:spcPts val="0"/>
              </a:spcBef>
              <a:buNone/>
            </a:pPr>
            <a:br>
              <a:rPr lang="en-US" sz="1600">
                <a:latin typeface="Cambria" panose="02040503050406030204" pitchFamily="18" charset="0"/>
                <a:ea typeface="Cambria" panose="02040503050406030204" pitchFamily="18" charset="0"/>
                <a:cs typeface="Calibri" panose="020F0502020204030204" pitchFamily="34" charset="0"/>
              </a:rPr>
            </a:br>
            <a:r>
              <a:rPr lang="en-US" sz="1000">
                <a:latin typeface="Cambria"/>
                <a:ea typeface="Cambria"/>
                <a:cs typeface="Calibri"/>
              </a:rPr>
              <a:t> </a:t>
            </a: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34</a:t>
            </a:fld>
            <a:endParaRPr lang="en-US" i="0">
              <a:solidFill>
                <a:srgbClr val="FFFFFF"/>
              </a:solidFill>
            </a:endParaRPr>
          </a:p>
        </p:txBody>
      </p:sp>
      <p:pic>
        <p:nvPicPr>
          <p:cNvPr id="3" name="Graphic 2" descr="Checkmark">
            <a:extLst>
              <a:ext uri="{FF2B5EF4-FFF2-40B4-BE49-F238E27FC236}">
                <a16:creationId xmlns:a16="http://schemas.microsoft.com/office/drawing/2014/main" id="{FBC807A0-54E6-467D-B69C-1877CD32C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813" y="1287407"/>
            <a:ext cx="304800" cy="533400"/>
          </a:xfrm>
          <a:prstGeom prst="rect">
            <a:avLst/>
          </a:prstGeom>
        </p:spPr>
      </p:pic>
      <p:cxnSp>
        <p:nvCxnSpPr>
          <p:cNvPr id="8" name="Straight Connector 7">
            <a:extLst>
              <a:ext uri="{FF2B5EF4-FFF2-40B4-BE49-F238E27FC236}">
                <a16:creationId xmlns:a16="http://schemas.microsoft.com/office/drawing/2014/main" id="{5A64E317-524C-41E1-90C3-943091AADB23}"/>
              </a:ext>
            </a:extLst>
          </p:cNvPr>
          <p:cNvCxnSpPr>
            <a:cxnSpLocks/>
          </p:cNvCxnSpPr>
          <p:nvPr/>
        </p:nvCxnSpPr>
        <p:spPr>
          <a:xfrm>
            <a:off x="1230117" y="968676"/>
            <a:ext cx="677088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40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30659" y="459329"/>
            <a:ext cx="7514481" cy="588421"/>
          </a:xfrm>
        </p:spPr>
        <p:txBody>
          <a:bodyPr rtlCol="0">
            <a:noAutofit/>
          </a:bodyPr>
          <a:lstStyle/>
          <a:p>
            <a:pPr>
              <a:defRPr/>
            </a:pPr>
            <a:r>
              <a:rPr lang="en-US" sz="2900" b="1">
                <a:solidFill>
                  <a:srgbClr val="C00000"/>
                </a:solidFill>
                <a:latin typeface="Cambria"/>
                <a:ea typeface="Cambria"/>
                <a:cs typeface="Arial"/>
              </a:rPr>
              <a:t>APPLICATION CONTENTS </a:t>
            </a:r>
            <a:endParaRPr lang="en-US" sz="2900" b="1">
              <a:solidFill>
                <a:srgbClr val="C00000"/>
              </a:solidFill>
              <a:highlight>
                <a:srgbClr val="FFFF00"/>
              </a:highlight>
              <a:latin typeface="Cambria"/>
              <a:ea typeface="Cambria"/>
              <a:cs typeface="Arial"/>
            </a:endParaRPr>
          </a:p>
        </p:txBody>
      </p:sp>
      <p:sp>
        <p:nvSpPr>
          <p:cNvPr id="123920" name="Rectangle 3"/>
          <p:cNvSpPr>
            <a:spLocks noGrp="1" noChangeArrowheads="1"/>
          </p:cNvSpPr>
          <p:nvPr>
            <p:ph idx="1"/>
          </p:nvPr>
        </p:nvSpPr>
        <p:spPr>
          <a:xfrm>
            <a:off x="1158473" y="1636172"/>
            <a:ext cx="7484249" cy="3431128"/>
          </a:xfrm>
        </p:spPr>
        <p:txBody>
          <a:bodyPr vert="horz" lIns="91440" tIns="45720" rIns="91440" bIns="45720" rtlCol="0" anchor="t">
            <a:normAutofit/>
          </a:bodyPr>
          <a:lstStyle/>
          <a:p>
            <a:pPr marL="342900" indent="-342900">
              <a:buFont typeface="+mj-lt"/>
              <a:buAutoNum type="arabicPeriod"/>
              <a:defRPr/>
            </a:pPr>
            <a:r>
              <a:rPr lang="en-US" sz="1800">
                <a:effectLst/>
                <a:latin typeface="Cambria" panose="02040503050406030204" pitchFamily="18" charset="0"/>
                <a:ea typeface="Cambria" panose="02040503050406030204" pitchFamily="18" charset="0"/>
              </a:rPr>
              <a:t>Name of applicant and unique entity identifier (UEI number)</a:t>
            </a:r>
          </a:p>
          <a:p>
            <a:pPr marL="342900" marR="0" lvl="0" indent="-342900">
              <a:buFont typeface="+mj-lt"/>
              <a:buAutoNum type="arabicPeriod"/>
            </a:pPr>
            <a:r>
              <a:rPr lang="en-US" sz="1800">
                <a:effectLst/>
                <a:latin typeface="Cambria" panose="02040503050406030204" pitchFamily="18" charset="0"/>
                <a:ea typeface="Cambria" panose="02040503050406030204" pitchFamily="18" charset="0"/>
              </a:rPr>
              <a:t>Number of units requested and estimated bedroom size of these units; </a:t>
            </a:r>
          </a:p>
          <a:p>
            <a:pPr marL="342900" marR="0" lvl="0" indent="-342900">
              <a:buFont typeface="+mj-lt"/>
              <a:buAutoNum type="arabicPeriod"/>
            </a:pPr>
            <a:r>
              <a:rPr lang="en-US" sz="1800">
                <a:effectLst/>
                <a:latin typeface="Cambria" panose="02040503050406030204" pitchFamily="18" charset="0"/>
                <a:ea typeface="Cambria" panose="02040503050406030204" pitchFamily="18" charset="0"/>
              </a:rPr>
              <a:t>Type of proposed assistance: describe if your program will provide Tenant-Based or Project-Based Rental Assistance, or a combination; </a:t>
            </a:r>
          </a:p>
          <a:p>
            <a:pPr marL="342900" marR="0" lvl="0" indent="-342900">
              <a:buFont typeface="+mj-lt"/>
              <a:buAutoNum type="arabicPeriod"/>
            </a:pPr>
            <a:r>
              <a:rPr lang="en-US" sz="1800">
                <a:effectLst/>
                <a:latin typeface="Cambria" panose="02040503050406030204" pitchFamily="18" charset="0"/>
                <a:ea typeface="Cambria" panose="02040503050406030204" pitchFamily="18" charset="0"/>
              </a:rPr>
              <a:t>Housing supply: describe the availability of housing for the program; </a:t>
            </a:r>
          </a:p>
          <a:p>
            <a:pPr marL="342900" marR="0" lvl="0" indent="-342900">
              <a:buFont typeface="+mj-lt"/>
              <a:buAutoNum type="arabicPeriod"/>
            </a:pPr>
            <a:r>
              <a:rPr lang="en-US" sz="1800">
                <a:effectLst/>
                <a:latin typeface="Cambria" panose="02040503050406030204" pitchFamily="18" charset="0"/>
                <a:ea typeface="Cambria" panose="02040503050406030204" pitchFamily="18" charset="0"/>
              </a:rPr>
              <a:t>Brief description of new construction, rehabilitation or acquisition project, if applicable; and </a:t>
            </a:r>
          </a:p>
          <a:p>
            <a:pPr marL="342900" marR="0" lvl="0" indent="-342900">
              <a:buFont typeface="+mj-lt"/>
              <a:buAutoNum type="arabicPeriod"/>
            </a:pPr>
            <a:r>
              <a:rPr lang="en-US" sz="1800">
                <a:effectLst/>
                <a:latin typeface="Cambria" panose="02040503050406030204" pitchFamily="18" charset="0"/>
                <a:ea typeface="Cambria" panose="02040503050406030204" pitchFamily="18" charset="0"/>
              </a:rPr>
              <a:t>Brief description of proposed partnerships (e.g., subrecipients or consortiums), if applicable.</a:t>
            </a:r>
          </a:p>
          <a:p>
            <a:pPr marL="457200" indent="-457200">
              <a:buFont typeface="+mj-lt"/>
              <a:buAutoNum type="arabicPeriod"/>
              <a:defRPr/>
            </a:pPr>
            <a:endParaRPr lang="en-US" sz="1800">
              <a:effectLst/>
              <a:latin typeface="Times New Roman" panose="02020603050405020304" pitchFamily="18" charset="0"/>
              <a:ea typeface="PMingLiU" panose="02020500000000000000" pitchFamily="18" charset="-12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35</a:t>
            </a:fld>
            <a:endParaRPr lang="en-US" i="0">
              <a:solidFill>
                <a:srgbClr val="FFFFFF"/>
              </a:solidFill>
            </a:endParaRPr>
          </a:p>
        </p:txBody>
      </p:sp>
      <p:cxnSp>
        <p:nvCxnSpPr>
          <p:cNvPr id="7" name="Straight Connector 6">
            <a:extLst>
              <a:ext uri="{FF2B5EF4-FFF2-40B4-BE49-F238E27FC236}">
                <a16:creationId xmlns:a16="http://schemas.microsoft.com/office/drawing/2014/main" id="{1FF23C58-BB4C-408A-B27F-B1C77D01518D}"/>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9E8202DC-20A7-7152-77B8-425A98FB9C7C}"/>
              </a:ext>
            </a:extLst>
          </p:cNvPr>
          <p:cNvSpPr txBox="1">
            <a:spLocks noChangeArrowheads="1"/>
          </p:cNvSpPr>
          <p:nvPr/>
        </p:nvSpPr>
        <p:spPr>
          <a:xfrm>
            <a:off x="2274256" y="1188497"/>
            <a:ext cx="4708927" cy="447674"/>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a:solidFill>
                  <a:schemeClr val="accent1"/>
                </a:solidFill>
                <a:latin typeface="Cambria" pitchFamily="18" charset="0"/>
                <a:cs typeface="Arial" panose="020B0604020202020204" pitchFamily="34" charset="0"/>
              </a:rPr>
              <a:t>One- page proposal summary:</a:t>
            </a:r>
            <a:endParaRPr lang="en-US" sz="2400" b="1">
              <a:solidFill>
                <a:schemeClr val="accent1"/>
              </a:solidFill>
              <a:highlight>
                <a:srgbClr val="FFFF00"/>
              </a:highlight>
              <a:latin typeface="Cambria" pitchFamily="18" charset="0"/>
              <a:cs typeface="Arial" panose="020B0604020202020204" pitchFamily="34" charset="0"/>
            </a:endParaRPr>
          </a:p>
        </p:txBody>
      </p:sp>
    </p:spTree>
    <p:extLst>
      <p:ext uri="{BB962C8B-B14F-4D97-AF65-F5344CB8AC3E}">
        <p14:creationId xmlns:p14="http://schemas.microsoft.com/office/powerpoint/2010/main" val="223895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E5F6B87A-1D8F-3AB9-57D8-BFAFE850DF37}"/>
            </a:ext>
          </a:extLst>
        </p:cNvPr>
        <p:cNvGrpSpPr/>
        <p:nvPr/>
      </p:nvGrpSpPr>
      <p:grpSpPr>
        <a:xfrm>
          <a:off x="0" y="0"/>
          <a:ext cx="0" cy="0"/>
          <a:chOff x="0" y="0"/>
          <a:chExt cx="0" cy="0"/>
        </a:xfrm>
      </p:grpSpPr>
      <p:sp>
        <p:nvSpPr>
          <p:cNvPr id="123906" name="Rectangle 2">
            <a:extLst>
              <a:ext uri="{FF2B5EF4-FFF2-40B4-BE49-F238E27FC236}">
                <a16:creationId xmlns:a16="http://schemas.microsoft.com/office/drawing/2014/main" id="{8C62B911-D21B-C66D-04B8-0B08A934A719}"/>
              </a:ext>
            </a:extLst>
          </p:cNvPr>
          <p:cNvSpPr>
            <a:spLocks noGrp="1" noChangeArrowheads="1"/>
          </p:cNvSpPr>
          <p:nvPr>
            <p:ph type="title"/>
          </p:nvPr>
        </p:nvSpPr>
        <p:spPr>
          <a:xfrm>
            <a:off x="1295400" y="459329"/>
            <a:ext cx="7695085" cy="581187"/>
          </a:xfrm>
        </p:spPr>
        <p:txBody>
          <a:bodyPr rtlCol="0">
            <a:noAutofit/>
          </a:bodyPr>
          <a:lstStyle/>
          <a:p>
            <a:pPr>
              <a:defRPr/>
            </a:pPr>
            <a:r>
              <a:rPr lang="en-US" sz="2900" b="1">
                <a:solidFill>
                  <a:srgbClr val="C00000"/>
                </a:solidFill>
                <a:latin typeface="Cambria"/>
                <a:ea typeface="Cambria"/>
                <a:cs typeface="Arial"/>
              </a:rPr>
              <a:t>APPLICATION CONTENTS</a:t>
            </a:r>
            <a:endParaRPr lang="en-US" sz="2900" b="1">
              <a:solidFill>
                <a:srgbClr val="C00000"/>
              </a:solidFill>
              <a:highlight>
                <a:srgbClr val="FFFF00"/>
              </a:highlight>
              <a:latin typeface="Cambria"/>
              <a:ea typeface="Cambria"/>
              <a:cs typeface="Arial"/>
            </a:endParaRPr>
          </a:p>
        </p:txBody>
      </p:sp>
      <p:sp>
        <p:nvSpPr>
          <p:cNvPr id="123920" name="Rectangle 3">
            <a:extLst>
              <a:ext uri="{FF2B5EF4-FFF2-40B4-BE49-F238E27FC236}">
                <a16:creationId xmlns:a16="http://schemas.microsoft.com/office/drawing/2014/main" id="{A21961BF-6CD2-13A6-4716-0F3DA3C87B3E}"/>
              </a:ext>
            </a:extLst>
          </p:cNvPr>
          <p:cNvSpPr>
            <a:spLocks noGrp="1" noChangeArrowheads="1"/>
          </p:cNvSpPr>
          <p:nvPr>
            <p:ph idx="1"/>
          </p:nvPr>
        </p:nvSpPr>
        <p:spPr>
          <a:xfrm>
            <a:off x="873149" y="1636172"/>
            <a:ext cx="7769573" cy="3316828"/>
          </a:xfrm>
        </p:spPr>
        <p:txBody>
          <a:bodyPr vert="horz" lIns="91440" tIns="45720" rIns="91440" bIns="45720" rtlCol="0" anchor="t">
            <a:normAutofit fontScale="92500" lnSpcReduction="20000"/>
          </a:bodyPr>
          <a:lstStyle/>
          <a:p>
            <a:pPr>
              <a:defRPr/>
            </a:pPr>
            <a:r>
              <a:rPr lang="en-US" sz="2000">
                <a:solidFill>
                  <a:srgbClr val="000000"/>
                </a:solidFill>
                <a:latin typeface="Cambria"/>
                <a:ea typeface="Cambria"/>
              </a:rPr>
              <a:t>Your application must demonstrate</a:t>
            </a:r>
            <a:r>
              <a:rPr lang="en-US" sz="2000">
                <a:solidFill>
                  <a:srgbClr val="000000"/>
                </a:solidFill>
                <a:effectLst/>
                <a:latin typeface="Cambria"/>
                <a:ea typeface="Cambria"/>
              </a:rPr>
              <a:t> sufficient administrative capacity to manage a Tribal HUD-VASH program</a:t>
            </a:r>
            <a:r>
              <a:rPr lang="en-US" sz="2000">
                <a:solidFill>
                  <a:srgbClr val="000000"/>
                </a:solidFill>
                <a:latin typeface="Cambria"/>
                <a:ea typeface="Cambria"/>
              </a:rPr>
              <a:t>. </a:t>
            </a:r>
            <a:r>
              <a:rPr lang="en-US" sz="2000">
                <a:solidFill>
                  <a:srgbClr val="000000"/>
                </a:solidFill>
                <a:effectLst/>
                <a:latin typeface="Cambria"/>
                <a:ea typeface="Cambria"/>
              </a:rPr>
              <a:t>Describe</a:t>
            </a:r>
            <a:r>
              <a:rPr lang="en-US" sz="2000">
                <a:solidFill>
                  <a:srgbClr val="000000"/>
                </a:solidFill>
                <a:latin typeface="Cambria"/>
                <a:ea typeface="Cambria"/>
              </a:rPr>
              <a:t> your ability</a:t>
            </a:r>
            <a:r>
              <a:rPr lang="en-US" sz="2000">
                <a:solidFill>
                  <a:srgbClr val="000000"/>
                </a:solidFill>
                <a:effectLst/>
                <a:latin typeface="Cambria"/>
                <a:ea typeface="Cambria"/>
              </a:rPr>
              <a:t> </a:t>
            </a:r>
            <a:r>
              <a:rPr lang="en-US" sz="2000">
                <a:solidFill>
                  <a:srgbClr val="000000"/>
                </a:solidFill>
                <a:latin typeface="Cambria"/>
                <a:ea typeface="Cambria"/>
              </a:rPr>
              <a:t>to administer the</a:t>
            </a:r>
            <a:r>
              <a:rPr lang="en-US" sz="2000">
                <a:solidFill>
                  <a:srgbClr val="000000"/>
                </a:solidFill>
                <a:effectLst/>
                <a:latin typeface="Cambria"/>
                <a:ea typeface="Cambria"/>
              </a:rPr>
              <a:t> grant</a:t>
            </a:r>
            <a:r>
              <a:rPr lang="en-US" sz="2000">
                <a:solidFill>
                  <a:srgbClr val="000000"/>
                </a:solidFill>
                <a:latin typeface="Cambria"/>
                <a:ea typeface="Cambria"/>
              </a:rPr>
              <a:t> and</a:t>
            </a:r>
            <a:r>
              <a:rPr lang="en-US" sz="2000">
                <a:solidFill>
                  <a:srgbClr val="000000"/>
                </a:solidFill>
                <a:effectLst/>
                <a:latin typeface="Cambria"/>
                <a:ea typeface="Cambria"/>
              </a:rPr>
              <a:t> support the program including:</a:t>
            </a:r>
          </a:p>
          <a:p>
            <a:pPr marL="556895" lvl="1" indent="-213995">
              <a:defRPr/>
            </a:pPr>
            <a:r>
              <a:rPr lang="en-US" sz="2000">
                <a:solidFill>
                  <a:srgbClr val="000000"/>
                </a:solidFill>
                <a:latin typeface="Cambria"/>
                <a:ea typeface="Cambria"/>
              </a:rPr>
              <a:t>Knowledge and experience of key staff (including program manager) who will implement the THV program.</a:t>
            </a:r>
          </a:p>
          <a:p>
            <a:pPr marL="556895" lvl="1" indent="-213995">
              <a:defRPr/>
            </a:pPr>
            <a:r>
              <a:rPr lang="en-US" sz="2000">
                <a:solidFill>
                  <a:srgbClr val="000000"/>
                </a:solidFill>
                <a:latin typeface="Cambria"/>
                <a:ea typeface="Cambria"/>
              </a:rPr>
              <a:t>Your familiarity with the program requirements found in the </a:t>
            </a:r>
            <a:r>
              <a:rPr lang="en-US" sz="2000">
                <a:solidFill>
                  <a:srgbClr val="000000"/>
                </a:solidFill>
                <a:latin typeface="Cambria"/>
                <a:ea typeface="Cambria"/>
                <a:hlinkClick r:id="rId3"/>
              </a:rPr>
              <a:t>2018 Consolidation Notice.</a:t>
            </a:r>
            <a:endParaRPr lang="en-US" sz="2000">
              <a:solidFill>
                <a:srgbClr val="000000"/>
              </a:solidFill>
              <a:latin typeface="Cambria"/>
              <a:ea typeface="Cambria"/>
            </a:endParaRPr>
          </a:p>
          <a:p>
            <a:pPr>
              <a:defRPr/>
            </a:pPr>
            <a:r>
              <a:rPr lang="en-US" sz="2000">
                <a:solidFill>
                  <a:srgbClr val="000000"/>
                </a:solidFill>
                <a:latin typeface="Cambria"/>
                <a:ea typeface="Cambria"/>
              </a:rPr>
              <a:t>If proposing new housing construction or rehabilitation, describe your experience with similar recent projects.</a:t>
            </a:r>
          </a:p>
          <a:p>
            <a:pPr marL="556895" lvl="1" indent="-213995">
              <a:defRPr/>
            </a:pPr>
            <a:endParaRPr lang="en-US" sz="1700">
              <a:solidFill>
                <a:srgbClr val="000000"/>
              </a:solidFill>
              <a:effectLst/>
              <a:latin typeface="Cambria"/>
              <a:ea typeface="Cambria"/>
            </a:endParaRPr>
          </a:p>
          <a:p>
            <a:pPr marL="342900" lvl="1" indent="0">
              <a:buNone/>
              <a:defRPr/>
            </a:pPr>
            <a:r>
              <a:rPr lang="en-US" sz="1800" i="1">
                <a:solidFill>
                  <a:srgbClr val="000000"/>
                </a:solidFill>
                <a:latin typeface="Cambria"/>
                <a:ea typeface="Cambria"/>
              </a:rPr>
              <a:t>Please limit the narrative to five (5) pages or less.</a:t>
            </a:r>
            <a:endParaRPr lang="en-US" sz="1800" i="1">
              <a:solidFill>
                <a:srgbClr val="000000"/>
              </a:solidFill>
              <a:latin typeface="Cambria" panose="02040503050406030204" pitchFamily="18" charset="0"/>
              <a:ea typeface="Cambria" panose="02040503050406030204" pitchFamily="18" charset="0"/>
            </a:endParaRPr>
          </a:p>
          <a:p>
            <a:pPr>
              <a:buFont typeface="Wingdings" panose="05000000000000000000" pitchFamily="2" charset="2"/>
              <a:buChar char="§"/>
              <a:defRPr/>
            </a:pPr>
            <a:endParaRPr lang="en-US" sz="1600">
              <a:solidFill>
                <a:srgbClr val="000000"/>
              </a:solidFill>
              <a:latin typeface="Cambria" panose="02040503050406030204" pitchFamily="18" charset="0"/>
              <a:ea typeface="Cambria" panose="02040503050406030204" pitchFamily="18" charset="0"/>
            </a:endParaRPr>
          </a:p>
          <a:p>
            <a:pPr marL="756920" lvl="1" indent="-457200">
              <a:buFont typeface="Century Gothic" panose="020B0502020202020204"/>
              <a:buAutoNum type="arabicPeriod"/>
              <a:defRPr/>
            </a:pPr>
            <a:endParaRPr lang="en-US" sz="160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756920" lvl="1" indent="-457200">
              <a:buFont typeface="Century Gothic" panose="020B0502020202020204"/>
              <a:buAutoNum type="arabicPeriod"/>
              <a:defRPr/>
            </a:pPr>
            <a:endParaRPr lang="en-US" sz="165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756920" lvl="1" indent="-457200">
              <a:buFont typeface="+mj-lt"/>
              <a:buAutoNum type="arabicPeriod"/>
              <a:defRPr/>
            </a:pPr>
            <a:endParaRPr lang="en-US" sz="165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457200" indent="-457200">
              <a:buFont typeface="+mj-lt"/>
              <a:buAutoNum type="arabicPeriod"/>
              <a:defRPr/>
            </a:pPr>
            <a:endParaRPr lang="en-US" sz="1800">
              <a:solidFill>
                <a:srgbClr val="404040"/>
              </a:solidFill>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76804" name="Slide Number Placeholder 5">
            <a:extLst>
              <a:ext uri="{FF2B5EF4-FFF2-40B4-BE49-F238E27FC236}">
                <a16:creationId xmlns:a16="http://schemas.microsoft.com/office/drawing/2014/main" id="{81CAE3D5-3E81-B37A-A058-C4D9DCE5286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36</a:t>
            </a:fld>
            <a:endParaRPr lang="en-US" i="0">
              <a:solidFill>
                <a:srgbClr val="FFFFFF"/>
              </a:solidFill>
            </a:endParaRPr>
          </a:p>
        </p:txBody>
      </p:sp>
      <p:cxnSp>
        <p:nvCxnSpPr>
          <p:cNvPr id="7" name="Straight Connector 6">
            <a:extLst>
              <a:ext uri="{FF2B5EF4-FFF2-40B4-BE49-F238E27FC236}">
                <a16:creationId xmlns:a16="http://schemas.microsoft.com/office/drawing/2014/main" id="{28A39FE4-B2FF-47E1-67F3-B1AFC9A4C50C}"/>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B34A2B13-269E-C18E-AE80-00FE626C8E6D}"/>
              </a:ext>
            </a:extLst>
          </p:cNvPr>
          <p:cNvSpPr txBox="1">
            <a:spLocks noChangeArrowheads="1"/>
          </p:cNvSpPr>
          <p:nvPr/>
        </p:nvSpPr>
        <p:spPr>
          <a:xfrm>
            <a:off x="1808174" y="1118123"/>
            <a:ext cx="5300770" cy="447674"/>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a:solidFill>
                  <a:schemeClr val="accent1"/>
                </a:solidFill>
                <a:latin typeface="Cambria"/>
                <a:ea typeface="Cambria"/>
                <a:cs typeface="Arial"/>
              </a:rPr>
              <a:t>Administrative capacity narrative</a:t>
            </a:r>
            <a:endParaRPr lang="en-US" sz="2400" b="1">
              <a:solidFill>
                <a:schemeClr val="accent1"/>
              </a:solidFill>
              <a:highlight>
                <a:srgbClr val="FFFF00"/>
              </a:highlight>
              <a:latin typeface="Cambria" pitchFamily="18" charset="0"/>
              <a:cs typeface="Arial" panose="020B0604020202020204" pitchFamily="34" charset="0"/>
            </a:endParaRPr>
          </a:p>
        </p:txBody>
      </p:sp>
    </p:spTree>
    <p:extLst>
      <p:ext uri="{BB962C8B-B14F-4D97-AF65-F5344CB8AC3E}">
        <p14:creationId xmlns:p14="http://schemas.microsoft.com/office/powerpoint/2010/main" val="1837991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26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64507A7-DE3B-FABF-48C9-4C8D37392DFB}"/>
            </a:ext>
          </a:extLst>
        </p:cNvPr>
        <p:cNvGrpSpPr/>
        <p:nvPr/>
      </p:nvGrpSpPr>
      <p:grpSpPr>
        <a:xfrm>
          <a:off x="0" y="0"/>
          <a:ext cx="0" cy="0"/>
          <a:chOff x="0" y="0"/>
          <a:chExt cx="0" cy="0"/>
        </a:xfrm>
      </p:grpSpPr>
      <p:sp>
        <p:nvSpPr>
          <p:cNvPr id="123906" name="Rectangle 2">
            <a:extLst>
              <a:ext uri="{FF2B5EF4-FFF2-40B4-BE49-F238E27FC236}">
                <a16:creationId xmlns:a16="http://schemas.microsoft.com/office/drawing/2014/main" id="{12F9CEF8-5401-2420-B02F-4CDF92255573}"/>
              </a:ext>
            </a:extLst>
          </p:cNvPr>
          <p:cNvSpPr>
            <a:spLocks noGrp="1" noChangeArrowheads="1"/>
          </p:cNvSpPr>
          <p:nvPr>
            <p:ph type="title"/>
          </p:nvPr>
        </p:nvSpPr>
        <p:spPr>
          <a:xfrm>
            <a:off x="1195402" y="276260"/>
            <a:ext cx="7608275" cy="581187"/>
          </a:xfrm>
        </p:spPr>
        <p:txBody>
          <a:bodyPr rtlCol="0">
            <a:noAutofit/>
          </a:bodyPr>
          <a:lstStyle/>
          <a:p>
            <a:pPr>
              <a:defRPr/>
            </a:pPr>
            <a:r>
              <a:rPr lang="en-US" sz="2900" b="1">
                <a:solidFill>
                  <a:srgbClr val="C00000"/>
                </a:solidFill>
                <a:latin typeface="Cambria"/>
                <a:ea typeface="Cambria"/>
                <a:cs typeface="Arial"/>
              </a:rPr>
              <a:t>APPLICATION CONTENTS </a:t>
            </a:r>
            <a:endParaRPr lang="en-US" sz="2900" b="1">
              <a:solidFill>
                <a:srgbClr val="C00000"/>
              </a:solidFill>
              <a:highlight>
                <a:srgbClr val="FFFF00"/>
              </a:highlight>
              <a:latin typeface="Cambria"/>
              <a:ea typeface="Cambria"/>
              <a:cs typeface="Arial"/>
            </a:endParaRPr>
          </a:p>
        </p:txBody>
      </p:sp>
      <p:sp>
        <p:nvSpPr>
          <p:cNvPr id="123920" name="Rectangle 3">
            <a:extLst>
              <a:ext uri="{FF2B5EF4-FFF2-40B4-BE49-F238E27FC236}">
                <a16:creationId xmlns:a16="http://schemas.microsoft.com/office/drawing/2014/main" id="{0DAC1648-43E9-38A0-CBEC-BD638A502D44}"/>
              </a:ext>
            </a:extLst>
          </p:cNvPr>
          <p:cNvSpPr>
            <a:spLocks noGrp="1" noChangeArrowheads="1"/>
          </p:cNvSpPr>
          <p:nvPr>
            <p:ph idx="1"/>
          </p:nvPr>
        </p:nvSpPr>
        <p:spPr>
          <a:xfrm>
            <a:off x="522323" y="1361569"/>
            <a:ext cx="3946550" cy="1210181"/>
          </a:xfrm>
        </p:spPr>
        <p:txBody>
          <a:bodyPr vert="horz" lIns="91440" tIns="45720" rIns="91440" bIns="45720" rtlCol="0" anchor="t">
            <a:normAutofit/>
          </a:bodyPr>
          <a:lstStyle/>
          <a:p>
            <a:pPr>
              <a:defRPr/>
            </a:pPr>
            <a:endParaRPr lang="en-US" sz="1700">
              <a:solidFill>
                <a:schemeClr val="tx1"/>
              </a:solidFill>
              <a:effectLst/>
              <a:latin typeface="Cambria"/>
              <a:ea typeface="Cambria"/>
            </a:endParaRPr>
          </a:p>
          <a:p>
            <a:pPr marL="0" indent="0">
              <a:buNone/>
              <a:defRPr/>
            </a:pPr>
            <a:endParaRPr lang="en-US" sz="1600">
              <a:solidFill>
                <a:schemeClr val="tx1"/>
              </a:solidFill>
              <a:effectLst/>
              <a:latin typeface="Cambria" panose="02040503050406030204" pitchFamily="18" charset="0"/>
              <a:ea typeface="Cambria" panose="02040503050406030204" pitchFamily="18" charset="0"/>
            </a:endParaRPr>
          </a:p>
          <a:p>
            <a:pPr marL="0" marR="0" indent="0" fontAlgn="base">
              <a:buNone/>
            </a:pPr>
            <a:endParaRPr lang="en-US" sz="1800">
              <a:effectLst/>
              <a:latin typeface="Times New Roman" panose="02020603050405020304" pitchFamily="18" charset="0"/>
              <a:ea typeface="PMingLiU" panose="02020500000000000000" pitchFamily="18" charset="-120"/>
            </a:endParaRPr>
          </a:p>
          <a:p>
            <a:pPr marL="756920" lvl="1" indent="-457200">
              <a:defRPr/>
            </a:pPr>
            <a:endParaRPr lang="en-US" sz="1600">
              <a:solidFill>
                <a:schemeClr val="tx1"/>
              </a:solidFill>
              <a:latin typeface="Cambria" panose="02040503050406030204" pitchFamily="18" charset="0"/>
              <a:ea typeface="Cambria" panose="02040503050406030204" pitchFamily="18" charset="0"/>
            </a:endParaRPr>
          </a:p>
          <a:p>
            <a:pPr marL="756920" lvl="1" indent="-457200">
              <a:buFont typeface="+mj-lt"/>
              <a:buAutoNum type="arabicPeriod"/>
              <a:defRPr/>
            </a:pPr>
            <a:endParaRPr lang="en-US" sz="16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mj-lt"/>
              <a:buAutoNum type="arabicPeriod"/>
              <a:defRPr/>
            </a:pPr>
            <a:endParaRPr lang="en-US" sz="1800">
              <a:effectLst/>
              <a:latin typeface="Cambria" panose="02040503050406030204" pitchFamily="18" charset="0"/>
              <a:ea typeface="Cambria" panose="02040503050406030204" pitchFamily="18" charset="0"/>
            </a:endParaRPr>
          </a:p>
        </p:txBody>
      </p:sp>
      <p:sp>
        <p:nvSpPr>
          <p:cNvPr id="76804" name="Slide Number Placeholder 5">
            <a:extLst>
              <a:ext uri="{FF2B5EF4-FFF2-40B4-BE49-F238E27FC236}">
                <a16:creationId xmlns:a16="http://schemas.microsoft.com/office/drawing/2014/main" id="{9DFFEA2B-4B7E-5F1A-C870-159D59AFC87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37</a:t>
            </a:fld>
            <a:endParaRPr lang="en-US" i="0">
              <a:solidFill>
                <a:srgbClr val="FFFFFF"/>
              </a:solidFill>
            </a:endParaRPr>
          </a:p>
        </p:txBody>
      </p:sp>
      <p:cxnSp>
        <p:nvCxnSpPr>
          <p:cNvPr id="7" name="Straight Connector 6">
            <a:extLst>
              <a:ext uri="{FF2B5EF4-FFF2-40B4-BE49-F238E27FC236}">
                <a16:creationId xmlns:a16="http://schemas.microsoft.com/office/drawing/2014/main" id="{CC766627-EC7B-0CE8-E768-13289D831F66}"/>
              </a:ext>
            </a:extLst>
          </p:cNvPr>
          <p:cNvCxnSpPr>
            <a:cxnSpLocks/>
          </p:cNvCxnSpPr>
          <p:nvPr/>
        </p:nvCxnSpPr>
        <p:spPr>
          <a:xfrm>
            <a:off x="1362075" y="864681"/>
            <a:ext cx="60579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5F371450-F0F6-AF6F-3821-4A4F4C355C29}"/>
              </a:ext>
            </a:extLst>
          </p:cNvPr>
          <p:cNvSpPr txBox="1">
            <a:spLocks noChangeArrowheads="1"/>
          </p:cNvSpPr>
          <p:nvPr/>
        </p:nvSpPr>
        <p:spPr>
          <a:xfrm>
            <a:off x="2217536" y="864681"/>
            <a:ext cx="4708927" cy="447674"/>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a:solidFill>
                  <a:schemeClr val="accent1"/>
                </a:solidFill>
                <a:latin typeface="Cambria"/>
                <a:ea typeface="Cambria"/>
                <a:cs typeface="Arial"/>
              </a:rPr>
              <a:t>Need narrative</a:t>
            </a:r>
          </a:p>
        </p:txBody>
      </p:sp>
      <p:sp>
        <p:nvSpPr>
          <p:cNvPr id="6" name="Rectangle 3">
            <a:extLst>
              <a:ext uri="{FF2B5EF4-FFF2-40B4-BE49-F238E27FC236}">
                <a16:creationId xmlns:a16="http://schemas.microsoft.com/office/drawing/2014/main" id="{C3F1F02E-7C03-9FBF-A0F8-87F27CCAAA11}"/>
              </a:ext>
            </a:extLst>
          </p:cNvPr>
          <p:cNvSpPr txBox="1">
            <a:spLocks noChangeArrowheads="1"/>
          </p:cNvSpPr>
          <p:nvPr/>
        </p:nvSpPr>
        <p:spPr>
          <a:xfrm>
            <a:off x="1195402" y="1574349"/>
            <a:ext cx="3542512" cy="979258"/>
          </a:xfrm>
          <a:prstGeom prst="rect">
            <a:avLst/>
          </a:prstGeom>
        </p:spPr>
        <p:txBody>
          <a:bodyPr vert="horz" lIns="91440" tIns="45720" rIns="91440" bIns="45720" rtlCol="0" anchor="t">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defRPr/>
            </a:pPr>
            <a:r>
              <a:rPr lang="en-US" sz="1700">
                <a:solidFill>
                  <a:schemeClr val="tx1"/>
                </a:solidFill>
                <a:latin typeface="Cambria" panose="02040503050406030204" pitchFamily="18" charset="0"/>
                <a:ea typeface="Cambria" panose="02040503050406030204" pitchFamily="18" charset="0"/>
              </a:rPr>
              <a:t>Describe the need for housing among eligible Veterans in the area, including the estimated number of eligible homeless or at-risk Veterans</a:t>
            </a:r>
          </a:p>
          <a:p>
            <a:pPr marL="300038" lvl="1" indent="0">
              <a:buNone/>
              <a:defRPr/>
            </a:pPr>
            <a:endParaRPr lang="en-US" sz="1650">
              <a:solidFill>
                <a:srgbClr val="000000"/>
              </a:solidFill>
              <a:latin typeface="Times New Roman" panose="02020603050405020304" pitchFamily="18" charset="0"/>
              <a:ea typeface="Times New Roman" panose="02020603050405020304" pitchFamily="18" charset="0"/>
            </a:endParaRPr>
          </a:p>
          <a:p>
            <a:pPr marL="457200" indent="-457200">
              <a:buFont typeface="+mj-lt"/>
              <a:buAutoNum type="arabicPeriod"/>
              <a:defRPr/>
            </a:pPr>
            <a:endParaRPr lang="en-US" sz="1800">
              <a:latin typeface="Times New Roman" panose="02020603050405020304" pitchFamily="18" charset="0"/>
              <a:ea typeface="PMingLiU" panose="02020500000000000000" pitchFamily="18" charset="-120"/>
            </a:endParaRPr>
          </a:p>
        </p:txBody>
      </p:sp>
      <p:sp>
        <p:nvSpPr>
          <p:cNvPr id="11" name="Rectangle 3">
            <a:extLst>
              <a:ext uri="{FF2B5EF4-FFF2-40B4-BE49-F238E27FC236}">
                <a16:creationId xmlns:a16="http://schemas.microsoft.com/office/drawing/2014/main" id="{C89FE504-B84C-A7A6-B2C8-6687A44F1EC5}"/>
              </a:ext>
            </a:extLst>
          </p:cNvPr>
          <p:cNvSpPr txBox="1">
            <a:spLocks noChangeArrowheads="1"/>
          </p:cNvSpPr>
          <p:nvPr/>
        </p:nvSpPr>
        <p:spPr>
          <a:xfrm>
            <a:off x="1195402" y="3321097"/>
            <a:ext cx="3273471" cy="1221955"/>
          </a:xfrm>
          <a:prstGeom prst="rect">
            <a:avLst/>
          </a:prstGeom>
        </p:spPr>
        <p:txBody>
          <a:bodyPr vert="horz" lIns="91440" tIns="45720" rIns="91440" bIns="45720" rtlCol="0" anchor="t">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defRPr/>
            </a:pPr>
            <a:r>
              <a:rPr lang="en-US" sz="1700">
                <a:solidFill>
                  <a:schemeClr val="tx1"/>
                </a:solidFill>
                <a:effectLst/>
                <a:latin typeface="Cambria"/>
                <a:ea typeface="Cambria"/>
              </a:rPr>
              <a:t>Provide </a:t>
            </a:r>
            <a:r>
              <a:rPr lang="en-US" sz="1700">
                <a:solidFill>
                  <a:schemeClr val="tx1"/>
                </a:solidFill>
                <a:latin typeface="Cambria"/>
                <a:ea typeface="Cambria"/>
              </a:rPr>
              <a:t>information</a:t>
            </a:r>
            <a:r>
              <a:rPr lang="en-US" sz="1700">
                <a:solidFill>
                  <a:schemeClr val="tx1"/>
                </a:solidFill>
                <a:effectLst/>
                <a:latin typeface="Cambria"/>
                <a:ea typeface="Cambria"/>
              </a:rPr>
              <a:t> verifying the presence of eligible Veterans who are homeless or at risk of homelessness in the area</a:t>
            </a:r>
            <a:endParaRPr lang="en-US" sz="1700">
              <a:solidFill>
                <a:schemeClr val="tx1"/>
              </a:solidFill>
              <a:latin typeface="Cambria"/>
              <a:ea typeface="Cambria"/>
            </a:endParaRPr>
          </a:p>
          <a:p>
            <a:pPr marL="0" indent="0" fontAlgn="base">
              <a:buFont typeface="Wingdings 3" charset="2"/>
              <a:buNone/>
            </a:pPr>
            <a:endParaRPr lang="en-US" sz="1800">
              <a:latin typeface="Times New Roman" panose="02020603050405020304" pitchFamily="18" charset="0"/>
              <a:ea typeface="PMingLiU" panose="02020500000000000000" pitchFamily="18" charset="-120"/>
            </a:endParaRPr>
          </a:p>
          <a:p>
            <a:pPr marL="299720" lvl="1" indent="0">
              <a:buNone/>
              <a:defRPr/>
            </a:pPr>
            <a:endParaRPr lang="en-US" sz="1600">
              <a:solidFill>
                <a:schemeClr val="tx1"/>
              </a:solidFill>
              <a:latin typeface="Cambria" panose="02040503050406030204" pitchFamily="18" charset="0"/>
              <a:ea typeface="Cambria" panose="02040503050406030204" pitchFamily="18" charset="0"/>
            </a:endParaRPr>
          </a:p>
          <a:p>
            <a:pPr marL="756920" lvl="1" indent="-457200">
              <a:buFont typeface="+mj-lt"/>
              <a:buAutoNum type="arabicPeriod"/>
              <a:defRPr/>
            </a:pPr>
            <a:endParaRPr lang="en-US" sz="165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mj-lt"/>
              <a:buAutoNum type="arabicPeriod"/>
              <a:defRPr/>
            </a:pPr>
            <a:endParaRPr lang="en-US" sz="1800">
              <a:latin typeface="Times New Roman" panose="02020603050405020304" pitchFamily="18" charset="0"/>
              <a:ea typeface="PMingLiU" panose="02020500000000000000" pitchFamily="18" charset="-120"/>
            </a:endParaRPr>
          </a:p>
        </p:txBody>
      </p:sp>
      <p:grpSp>
        <p:nvGrpSpPr>
          <p:cNvPr id="12" name="Group 11">
            <a:extLst>
              <a:ext uri="{FF2B5EF4-FFF2-40B4-BE49-F238E27FC236}">
                <a16:creationId xmlns:a16="http://schemas.microsoft.com/office/drawing/2014/main" id="{6EDA2728-291D-5A73-24F2-86BB3FABB7AF}"/>
              </a:ext>
            </a:extLst>
          </p:cNvPr>
          <p:cNvGrpSpPr/>
          <p:nvPr/>
        </p:nvGrpSpPr>
        <p:grpSpPr>
          <a:xfrm>
            <a:off x="5006955" y="1827945"/>
            <a:ext cx="3614722" cy="3245944"/>
            <a:chOff x="0" y="247670"/>
            <a:chExt cx="5059974" cy="1395371"/>
          </a:xfrm>
          <a:solidFill>
            <a:schemeClr val="accent2">
              <a:lumMod val="60000"/>
              <a:lumOff val="40000"/>
            </a:schemeClr>
          </a:solidFill>
        </p:grpSpPr>
        <p:sp>
          <p:nvSpPr>
            <p:cNvPr id="13" name="Rectangle: Rounded Corners 12">
              <a:extLst>
                <a:ext uri="{FF2B5EF4-FFF2-40B4-BE49-F238E27FC236}">
                  <a16:creationId xmlns:a16="http://schemas.microsoft.com/office/drawing/2014/main" id="{C9DB7FAC-3541-985C-8B10-FE0BBFDD859E}"/>
                </a:ext>
              </a:extLst>
            </p:cNvPr>
            <p:cNvSpPr/>
            <p:nvPr/>
          </p:nvSpPr>
          <p:spPr>
            <a:xfrm>
              <a:off x="0" y="247670"/>
              <a:ext cx="5059974" cy="1395371"/>
            </a:xfrm>
            <a:prstGeom prst="roundRect">
              <a:avLst/>
            </a:prstGeom>
            <a:gr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4181AC2D-A250-2CBB-D2B5-653FCAC922CC}"/>
                </a:ext>
              </a:extLst>
            </p:cNvPr>
            <p:cNvSpPr txBox="1"/>
            <p:nvPr/>
          </p:nvSpPr>
          <p:spPr>
            <a:xfrm>
              <a:off x="68116" y="315786"/>
              <a:ext cx="4923742" cy="12591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12713" lvl="0" indent="0" algn="l" defTabSz="622300" rtl="0">
                <a:lnSpc>
                  <a:spcPct val="90000"/>
                </a:lnSpc>
                <a:spcBef>
                  <a:spcPct val="0"/>
                </a:spcBef>
                <a:spcAft>
                  <a:spcPct val="35000"/>
                </a:spcAft>
                <a:buNone/>
              </a:pPr>
              <a:endParaRPr lang="en-US" sz="1400" kern="1200">
                <a:solidFill>
                  <a:schemeClr val="bg1"/>
                </a:solidFill>
                <a:latin typeface="Cambria" panose="02040503050406030204" pitchFamily="18" charset="0"/>
                <a:ea typeface="Cambria" panose="02040503050406030204" pitchFamily="18" charset="0"/>
              </a:endParaRPr>
            </a:p>
          </p:txBody>
        </p:sp>
      </p:grpSp>
      <p:sp>
        <p:nvSpPr>
          <p:cNvPr id="16" name="Rectangle 3">
            <a:extLst>
              <a:ext uri="{FF2B5EF4-FFF2-40B4-BE49-F238E27FC236}">
                <a16:creationId xmlns:a16="http://schemas.microsoft.com/office/drawing/2014/main" id="{0D99FA42-9B4F-96AD-3E5E-6BBBD4E2D5D7}"/>
              </a:ext>
            </a:extLst>
          </p:cNvPr>
          <p:cNvSpPr txBox="1">
            <a:spLocks noChangeArrowheads="1"/>
          </p:cNvSpPr>
          <p:nvPr/>
        </p:nvSpPr>
        <p:spPr>
          <a:xfrm>
            <a:off x="5365634" y="1240980"/>
            <a:ext cx="2794680" cy="439480"/>
          </a:xfrm>
          <a:prstGeom prst="rect">
            <a:avLst/>
          </a:prstGeom>
        </p:spPr>
        <p:txBody>
          <a:bodyPr vert="horz" lIns="91440" tIns="45720" rIns="91440" bIns="45720" rtlCol="0" anchor="t">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indent="0" algn="ctr">
              <a:buNone/>
              <a:defRPr/>
            </a:pPr>
            <a:r>
              <a:rPr lang="en-US" sz="1700" b="1">
                <a:solidFill>
                  <a:srgbClr val="FF0000"/>
                </a:solidFill>
                <a:latin typeface="Cambria"/>
                <a:ea typeface="Cambria"/>
              </a:rPr>
              <a:t>Documentation may</a:t>
            </a:r>
            <a:r>
              <a:rPr lang="en-US" sz="1700" b="1">
                <a:solidFill>
                  <a:srgbClr val="FF0000"/>
                </a:solidFill>
                <a:effectLst/>
                <a:latin typeface="Cambria"/>
                <a:ea typeface="Cambria"/>
              </a:rPr>
              <a:t> include but not limited </a:t>
            </a:r>
            <a:r>
              <a:rPr lang="en-US" sz="1700" b="1">
                <a:solidFill>
                  <a:srgbClr val="FF0000"/>
                </a:solidFill>
                <a:latin typeface="Cambria"/>
                <a:ea typeface="Cambria"/>
              </a:rPr>
              <a:t>to</a:t>
            </a:r>
            <a:r>
              <a:rPr lang="en-US" sz="1700" b="1">
                <a:solidFill>
                  <a:srgbClr val="FF0000"/>
                </a:solidFill>
                <a:effectLst/>
                <a:latin typeface="Cambria"/>
                <a:ea typeface="Cambria"/>
              </a:rPr>
              <a:t>:</a:t>
            </a:r>
            <a:endParaRPr lang="en-US" sz="1700" b="1">
              <a:solidFill>
                <a:srgbClr val="FF0000"/>
              </a:solidFill>
              <a:latin typeface="Cambria"/>
              <a:ea typeface="Cambria"/>
            </a:endParaRPr>
          </a:p>
          <a:p>
            <a:pPr marL="299720" lvl="1" indent="0">
              <a:buNone/>
              <a:defRPr/>
            </a:pPr>
            <a:endParaRPr lang="en-US" sz="1600">
              <a:solidFill>
                <a:schemeClr val="tx1"/>
              </a:solidFill>
              <a:latin typeface="Cambria" panose="02040503050406030204" pitchFamily="18" charset="0"/>
              <a:ea typeface="Cambria" panose="02040503050406030204" pitchFamily="18" charset="0"/>
            </a:endParaRPr>
          </a:p>
          <a:p>
            <a:pPr marL="756920" lvl="1" indent="-457200">
              <a:buFont typeface="+mj-lt"/>
              <a:buAutoNum type="arabicPeriod"/>
              <a:defRPr/>
            </a:pPr>
            <a:endParaRPr lang="en-US" sz="165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mj-lt"/>
              <a:buAutoNum type="arabicPeriod"/>
              <a:defRPr/>
            </a:pPr>
            <a:endParaRPr lang="en-US" sz="1800">
              <a:latin typeface="Times New Roman" panose="02020603050405020304" pitchFamily="18" charset="0"/>
              <a:ea typeface="PMingLiU" panose="02020500000000000000" pitchFamily="18" charset="-120"/>
            </a:endParaRPr>
          </a:p>
        </p:txBody>
      </p:sp>
      <p:sp>
        <p:nvSpPr>
          <p:cNvPr id="17" name="TextBox 16">
            <a:extLst>
              <a:ext uri="{FF2B5EF4-FFF2-40B4-BE49-F238E27FC236}">
                <a16:creationId xmlns:a16="http://schemas.microsoft.com/office/drawing/2014/main" id="{7BBB214B-7DD4-6B01-7D18-B5446CEA4838}"/>
              </a:ext>
            </a:extLst>
          </p:cNvPr>
          <p:cNvSpPr txBox="1"/>
          <p:nvPr/>
        </p:nvSpPr>
        <p:spPr>
          <a:xfrm>
            <a:off x="5146901" y="2069977"/>
            <a:ext cx="3334827" cy="2893100"/>
          </a:xfrm>
          <a:prstGeom prst="rect">
            <a:avLst/>
          </a:prstGeom>
          <a:noFill/>
        </p:spPr>
        <p:txBody>
          <a:bodyPr wrap="square" rtlCol="0">
            <a:spAutoFit/>
          </a:bodyPr>
          <a:lstStyle/>
          <a:p>
            <a:pPr marL="285750" indent="-285750">
              <a:buFont typeface="Arial" panose="020B0604020202020204" pitchFamily="34" charset="0"/>
              <a:buChar char="•"/>
            </a:pPr>
            <a:r>
              <a:rPr lang="en-US" sz="1700">
                <a:solidFill>
                  <a:schemeClr val="accent1"/>
                </a:solidFill>
                <a:effectLst/>
                <a:latin typeface="Cambria" panose="02040503050406030204" pitchFamily="18" charset="0"/>
                <a:ea typeface="Cambria" panose="02040503050406030204" pitchFamily="18" charset="0"/>
              </a:rPr>
              <a:t>Point-in-Time counts</a:t>
            </a:r>
          </a:p>
          <a:p>
            <a:pPr marL="285750" indent="-285750">
              <a:buFont typeface="Arial" panose="020B0604020202020204" pitchFamily="34" charset="0"/>
              <a:buChar char="•"/>
            </a:pPr>
            <a:r>
              <a:rPr lang="en-US" sz="1700">
                <a:solidFill>
                  <a:schemeClr val="accent1"/>
                </a:solidFill>
                <a:latin typeface="Cambria" panose="02040503050406030204" pitchFamily="18" charset="0"/>
                <a:ea typeface="Cambria" panose="02040503050406030204" pitchFamily="18" charset="0"/>
              </a:rPr>
              <a:t>W</a:t>
            </a:r>
            <a:r>
              <a:rPr lang="en-US" sz="1700">
                <a:solidFill>
                  <a:schemeClr val="accent1"/>
                </a:solidFill>
                <a:effectLst/>
                <a:latin typeface="Cambria" panose="02040503050406030204" pitchFamily="18" charset="0"/>
                <a:ea typeface="Cambria" panose="02040503050406030204" pitchFamily="18" charset="0"/>
              </a:rPr>
              <a:t>aiting lists that include homeless Veterans or Veterans at risk of homelessness</a:t>
            </a:r>
          </a:p>
          <a:p>
            <a:pPr marL="285750" indent="-285750">
              <a:buFont typeface="Arial" panose="020B0604020202020204" pitchFamily="34" charset="0"/>
              <a:buChar char="•"/>
            </a:pPr>
            <a:r>
              <a:rPr lang="en-US" sz="1700">
                <a:solidFill>
                  <a:schemeClr val="accent1"/>
                </a:solidFill>
                <a:latin typeface="Cambria" panose="02040503050406030204" pitchFamily="18" charset="0"/>
                <a:ea typeface="Cambria" panose="02040503050406030204" pitchFamily="18" charset="0"/>
              </a:rPr>
              <a:t>A </a:t>
            </a:r>
            <a:r>
              <a:rPr lang="en-US" sz="1700">
                <a:solidFill>
                  <a:schemeClr val="accent1"/>
                </a:solidFill>
                <a:effectLst/>
                <a:latin typeface="Cambria" panose="02040503050406030204" pitchFamily="18" charset="0"/>
                <a:ea typeface="Cambria" panose="02040503050406030204" pitchFamily="18" charset="0"/>
              </a:rPr>
              <a:t>list of eligible Veterans from the Tribal Veteran’s Representative</a:t>
            </a:r>
          </a:p>
          <a:p>
            <a:pPr marL="285750" indent="-285750">
              <a:buFont typeface="Arial" panose="020B0604020202020204" pitchFamily="34" charset="0"/>
              <a:buChar char="•"/>
            </a:pPr>
            <a:r>
              <a:rPr lang="en-US" sz="1700">
                <a:solidFill>
                  <a:schemeClr val="accent1"/>
                </a:solidFill>
                <a:effectLst/>
                <a:latin typeface="Cambria" panose="02040503050406030204" pitchFamily="18" charset="0"/>
                <a:ea typeface="Cambria" panose="02040503050406030204" pitchFamily="18" charset="0"/>
              </a:rPr>
              <a:t>Data from the local VA</a:t>
            </a:r>
          </a:p>
          <a:p>
            <a:pPr marL="285750" indent="-285750">
              <a:buFont typeface="Arial" panose="020B0604020202020204" pitchFamily="34" charset="0"/>
              <a:buChar char="•"/>
            </a:pPr>
            <a:r>
              <a:rPr lang="en-US" sz="1700">
                <a:solidFill>
                  <a:schemeClr val="accent1"/>
                </a:solidFill>
                <a:effectLst/>
                <a:latin typeface="Cambria" panose="02040503050406030204" pitchFamily="18" charset="0"/>
                <a:ea typeface="Cambria" panose="02040503050406030204" pitchFamily="18" charset="0"/>
              </a:rPr>
              <a:t>U.S. Census Bureau’s American Community Survey (ACS) data </a:t>
            </a:r>
          </a:p>
          <a:p>
            <a:pPr marL="285750" indent="-285750">
              <a:buFont typeface="Arial" panose="020B0604020202020204" pitchFamily="34" charset="0"/>
              <a:buChar char="•"/>
            </a:pPr>
            <a:endParaRPr lang="en-US" sz="1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071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26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AE8A8EDD-6134-7C1B-0668-3E395006BDDE}"/>
            </a:ext>
          </a:extLst>
        </p:cNvPr>
        <p:cNvGrpSpPr/>
        <p:nvPr/>
      </p:nvGrpSpPr>
      <p:grpSpPr>
        <a:xfrm>
          <a:off x="0" y="0"/>
          <a:ext cx="0" cy="0"/>
          <a:chOff x="0" y="0"/>
          <a:chExt cx="0" cy="0"/>
        </a:xfrm>
      </p:grpSpPr>
      <p:sp>
        <p:nvSpPr>
          <p:cNvPr id="123906" name="Rectangle 2">
            <a:extLst>
              <a:ext uri="{FF2B5EF4-FFF2-40B4-BE49-F238E27FC236}">
                <a16:creationId xmlns:a16="http://schemas.microsoft.com/office/drawing/2014/main" id="{A907E02D-27A6-6BBD-2B47-1DB05550E3D8}"/>
              </a:ext>
            </a:extLst>
          </p:cNvPr>
          <p:cNvSpPr>
            <a:spLocks noGrp="1" noChangeArrowheads="1"/>
          </p:cNvSpPr>
          <p:nvPr>
            <p:ph type="title"/>
          </p:nvPr>
        </p:nvSpPr>
        <p:spPr>
          <a:xfrm>
            <a:off x="1287809" y="139515"/>
            <a:ext cx="7467586" cy="588421"/>
          </a:xfrm>
        </p:spPr>
        <p:txBody>
          <a:bodyPr rtlCol="0">
            <a:noAutofit/>
          </a:bodyPr>
          <a:lstStyle/>
          <a:p>
            <a:pPr>
              <a:defRPr/>
            </a:pPr>
            <a:r>
              <a:rPr lang="en-US" sz="2900" b="1">
                <a:solidFill>
                  <a:srgbClr val="C00000"/>
                </a:solidFill>
                <a:latin typeface="Cambria"/>
                <a:ea typeface="Cambria"/>
                <a:cs typeface="Arial"/>
              </a:rPr>
              <a:t>APPLICATION CONTENTS </a:t>
            </a:r>
            <a:endParaRPr lang="en-US" sz="2900" b="1">
              <a:solidFill>
                <a:srgbClr val="C00000"/>
              </a:solidFill>
              <a:highlight>
                <a:srgbClr val="FFFF00"/>
              </a:highlight>
              <a:latin typeface="Cambria"/>
              <a:ea typeface="Cambria"/>
              <a:cs typeface="Arial"/>
            </a:endParaRPr>
          </a:p>
        </p:txBody>
      </p:sp>
      <p:sp>
        <p:nvSpPr>
          <p:cNvPr id="76804" name="Slide Number Placeholder 5">
            <a:extLst>
              <a:ext uri="{FF2B5EF4-FFF2-40B4-BE49-F238E27FC236}">
                <a16:creationId xmlns:a16="http://schemas.microsoft.com/office/drawing/2014/main" id="{5F643764-A349-5354-EB32-869E6A070D8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38</a:t>
            </a:fld>
            <a:endParaRPr lang="en-US" i="0">
              <a:solidFill>
                <a:srgbClr val="FFFFFF"/>
              </a:solidFill>
            </a:endParaRPr>
          </a:p>
        </p:txBody>
      </p:sp>
      <p:cxnSp>
        <p:nvCxnSpPr>
          <p:cNvPr id="7" name="Straight Connector 6">
            <a:extLst>
              <a:ext uri="{FF2B5EF4-FFF2-40B4-BE49-F238E27FC236}">
                <a16:creationId xmlns:a16="http://schemas.microsoft.com/office/drawing/2014/main" id="{46AE5EAD-BD48-CD48-9F8D-BFD53CAC7A75}"/>
              </a:ext>
            </a:extLst>
          </p:cNvPr>
          <p:cNvCxnSpPr>
            <a:cxnSpLocks/>
          </p:cNvCxnSpPr>
          <p:nvPr/>
        </p:nvCxnSpPr>
        <p:spPr>
          <a:xfrm>
            <a:off x="1433527" y="718270"/>
            <a:ext cx="60579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6E06170E-98CF-8A9A-33BD-551D775D6BB8}"/>
              </a:ext>
            </a:extLst>
          </p:cNvPr>
          <p:cNvSpPr txBox="1">
            <a:spLocks noChangeArrowheads="1"/>
          </p:cNvSpPr>
          <p:nvPr/>
        </p:nvSpPr>
        <p:spPr>
          <a:xfrm>
            <a:off x="0" y="1385068"/>
            <a:ext cx="9112540" cy="588417"/>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ctr">
              <a:tabLst>
                <a:tab pos="228600" algn="l"/>
              </a:tabLst>
            </a:pPr>
            <a:r>
              <a:rPr lang="en-US" sz="1700">
                <a:solidFill>
                  <a:srgbClr val="000000"/>
                </a:solidFill>
                <a:latin typeface="Cambria" panose="02040503050406030204" pitchFamily="18" charset="0"/>
                <a:ea typeface="Cambria" panose="02040503050406030204" pitchFamily="18" charset="0"/>
              </a:rPr>
              <a:t>P</a:t>
            </a:r>
            <a:r>
              <a:rPr lang="en-US" sz="1700">
                <a:solidFill>
                  <a:srgbClr val="000000"/>
                </a:solidFill>
                <a:effectLst/>
                <a:latin typeface="Cambria" panose="02040503050406030204" pitchFamily="18" charset="0"/>
                <a:ea typeface="Cambria" panose="02040503050406030204" pitchFamily="18" charset="0"/>
              </a:rPr>
              <a:t>rovide a detailed </a:t>
            </a:r>
            <a:r>
              <a:rPr lang="en-US" sz="1700" b="1">
                <a:solidFill>
                  <a:schemeClr val="accent1"/>
                </a:solidFill>
                <a:effectLst/>
                <a:latin typeface="Cambria" panose="02040503050406030204" pitchFamily="18" charset="0"/>
                <a:ea typeface="Cambria" panose="02040503050406030204" pitchFamily="18" charset="0"/>
              </a:rPr>
              <a:t>description of your proposed program </a:t>
            </a:r>
            <a:r>
              <a:rPr lang="en-US" sz="1700">
                <a:solidFill>
                  <a:srgbClr val="000000"/>
                </a:solidFill>
                <a:effectLst/>
                <a:latin typeface="Cambria" panose="02040503050406030204" pitchFamily="18" charset="0"/>
                <a:ea typeface="Cambria" panose="02040503050406030204" pitchFamily="18" charset="0"/>
              </a:rPr>
              <a:t>that demonstrates a well-developed plan to implement the program, including: </a:t>
            </a:r>
            <a:endParaRPr lang="en-US" sz="170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4451624-1576-29D8-9006-97D6990AAE33}"/>
              </a:ext>
            </a:extLst>
          </p:cNvPr>
          <p:cNvSpPr txBox="1"/>
          <p:nvPr/>
        </p:nvSpPr>
        <p:spPr>
          <a:xfrm>
            <a:off x="691936" y="1978432"/>
            <a:ext cx="8333793" cy="2708434"/>
          </a:xfrm>
          <a:prstGeom prst="rect">
            <a:avLst/>
          </a:prstGeom>
          <a:noFill/>
        </p:spPr>
        <p:txBody>
          <a:bodyPr wrap="square" lIns="91440" tIns="45720" rIns="91440" bIns="45720" rtlCol="0" anchor="t">
            <a:spAutoFit/>
          </a:bodyPr>
          <a:lstStyle/>
          <a:p>
            <a:pPr marL="342900" marR="0" lvl="0" indent="-342900">
              <a:buFont typeface="+mj-lt"/>
              <a:buAutoNum type="alphaLcPeriod"/>
            </a:pPr>
            <a:r>
              <a:rPr lang="en-US" sz="1700">
                <a:solidFill>
                  <a:srgbClr val="000000"/>
                </a:solidFill>
                <a:effectLst/>
                <a:latin typeface="Cambria"/>
                <a:ea typeface="Cambria"/>
              </a:rPr>
              <a:t>Number of Veterans you plan to serve under this grant; </a:t>
            </a:r>
          </a:p>
          <a:p>
            <a:pPr marL="342900" marR="0" lvl="0" indent="-342900">
              <a:buFont typeface="+mj-lt"/>
              <a:buAutoNum type="alphaLcPeriod"/>
            </a:pPr>
            <a:r>
              <a:rPr lang="en-US" sz="1700">
                <a:solidFill>
                  <a:srgbClr val="000000"/>
                </a:solidFill>
                <a:effectLst/>
                <a:latin typeface="Cambria"/>
                <a:ea typeface="Cambria"/>
              </a:rPr>
              <a:t>Information about local housing;</a:t>
            </a:r>
          </a:p>
          <a:p>
            <a:pPr marL="342900" marR="0" lvl="0" indent="-342900">
              <a:buFont typeface="+mj-lt"/>
              <a:buAutoNum type="alphaLcPeriod"/>
            </a:pPr>
            <a:r>
              <a:rPr lang="en-US" sz="1700">
                <a:solidFill>
                  <a:srgbClr val="000000"/>
                </a:solidFill>
                <a:effectLst/>
                <a:latin typeface="Cambria"/>
                <a:ea typeface="Cambria"/>
              </a:rPr>
              <a:t>Type of units and their location; </a:t>
            </a:r>
          </a:p>
          <a:p>
            <a:pPr marL="342900" marR="0" lvl="0" indent="-342900">
              <a:buFont typeface="+mj-lt"/>
              <a:buAutoNum type="alphaLcPeriod"/>
            </a:pPr>
            <a:r>
              <a:rPr lang="en-US" sz="1700">
                <a:solidFill>
                  <a:srgbClr val="000000"/>
                </a:solidFill>
                <a:effectLst/>
                <a:latin typeface="Cambria"/>
                <a:ea typeface="Cambria"/>
              </a:rPr>
              <a:t>Unit sizes and HUD Fair Market Rent (FMR) rates for the units; </a:t>
            </a:r>
          </a:p>
          <a:p>
            <a:pPr marL="342900" marR="0" lvl="0" indent="-342900">
              <a:buFont typeface="+mj-lt"/>
              <a:buAutoNum type="alphaLcPeriod"/>
            </a:pPr>
            <a:r>
              <a:rPr lang="en-US" sz="1700">
                <a:solidFill>
                  <a:srgbClr val="000000"/>
                </a:solidFill>
                <a:effectLst/>
                <a:latin typeface="Cambria"/>
                <a:ea typeface="Cambria"/>
              </a:rPr>
              <a:t>Timeline for implementing the program, including policy development, staff training, coordination with VA and local landlords (if applicable) and achieving full lease-up;</a:t>
            </a:r>
          </a:p>
          <a:p>
            <a:pPr marL="342900" marR="0" lvl="0" indent="-342900">
              <a:buFont typeface="+mj-lt"/>
              <a:buAutoNum type="alphaLcPeriod"/>
            </a:pPr>
            <a:r>
              <a:rPr lang="en-US" sz="1700">
                <a:solidFill>
                  <a:srgbClr val="000000"/>
                </a:solidFill>
                <a:effectLst/>
                <a:latin typeface="Cambria"/>
                <a:ea typeface="Cambria"/>
              </a:rPr>
              <a:t>A project plan and timeline for completing new construction or rehabilitation, including planned funding sources (if applicable); and</a:t>
            </a:r>
          </a:p>
          <a:p>
            <a:pPr marL="342900" indent="-342900">
              <a:buFont typeface="+mj-lt"/>
              <a:buAutoNum type="alphaLcPeriod"/>
            </a:pPr>
            <a:r>
              <a:rPr lang="en-US" sz="1700">
                <a:solidFill>
                  <a:srgbClr val="000000"/>
                </a:solidFill>
                <a:effectLst/>
                <a:latin typeface="Cambria"/>
                <a:ea typeface="Cambria"/>
              </a:rPr>
              <a:t>A description of how the Veterans will qualify for such housing</a:t>
            </a:r>
            <a:r>
              <a:rPr lang="en-US" sz="1700">
                <a:solidFill>
                  <a:srgbClr val="000000"/>
                </a:solidFill>
                <a:latin typeface="Cambria"/>
                <a:ea typeface="Cambria"/>
              </a:rPr>
              <a:t> if proposing capital funding with income restrictions that differ from Tribal HUD-VASH, such as LIHTC.</a:t>
            </a:r>
            <a:r>
              <a:rPr lang="en-US" sz="1700">
                <a:solidFill>
                  <a:srgbClr val="000000"/>
                </a:solidFill>
                <a:effectLst/>
                <a:latin typeface="Cambria"/>
                <a:ea typeface="Cambria"/>
              </a:rPr>
              <a:t> </a:t>
            </a:r>
            <a:endParaRPr lang="en-US" sz="1700">
              <a:effectLst/>
              <a:latin typeface="Cambria"/>
              <a:ea typeface="Cambria"/>
            </a:endParaRPr>
          </a:p>
        </p:txBody>
      </p:sp>
      <p:sp>
        <p:nvSpPr>
          <p:cNvPr id="4" name="TextBox 3">
            <a:extLst>
              <a:ext uri="{FF2B5EF4-FFF2-40B4-BE49-F238E27FC236}">
                <a16:creationId xmlns:a16="http://schemas.microsoft.com/office/drawing/2014/main" id="{CA80B849-0D88-6FD0-7F85-FBE000D04FF6}"/>
              </a:ext>
            </a:extLst>
          </p:cNvPr>
          <p:cNvSpPr txBox="1"/>
          <p:nvPr/>
        </p:nvSpPr>
        <p:spPr>
          <a:xfrm>
            <a:off x="398860" y="737602"/>
            <a:ext cx="8628903" cy="461665"/>
          </a:xfrm>
          <a:prstGeom prst="rect">
            <a:avLst/>
          </a:prstGeom>
          <a:noFill/>
        </p:spPr>
        <p:txBody>
          <a:bodyPr wrap="square">
            <a:spAutoFit/>
          </a:bodyPr>
          <a:lstStyle/>
          <a:p>
            <a:pPr algn="ctr"/>
            <a:r>
              <a:rPr lang="en-US" sz="2400" b="1">
                <a:solidFill>
                  <a:srgbClr val="A53010"/>
                </a:solidFill>
                <a:latin typeface="Cambria" pitchFamily="18" charset="0"/>
                <a:cs typeface="Arial" panose="020B0604020202020204" pitchFamily="34" charset="0"/>
              </a:rPr>
              <a:t>Description of proposed Tribal HUD-VASH program</a:t>
            </a:r>
            <a:endParaRPr lang="en-US" sz="2400"/>
          </a:p>
        </p:txBody>
      </p:sp>
    </p:spTree>
    <p:extLst>
      <p:ext uri="{BB962C8B-B14F-4D97-AF65-F5344CB8AC3E}">
        <p14:creationId xmlns:p14="http://schemas.microsoft.com/office/powerpoint/2010/main" val="298509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26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D214F73C-601F-8B1C-8526-4D33E58B0660}"/>
            </a:ext>
          </a:extLst>
        </p:cNvPr>
        <p:cNvGrpSpPr/>
        <p:nvPr/>
      </p:nvGrpSpPr>
      <p:grpSpPr>
        <a:xfrm>
          <a:off x="0" y="0"/>
          <a:ext cx="0" cy="0"/>
          <a:chOff x="0" y="0"/>
          <a:chExt cx="0" cy="0"/>
        </a:xfrm>
      </p:grpSpPr>
      <p:sp>
        <p:nvSpPr>
          <p:cNvPr id="123906" name="Rectangle 2">
            <a:extLst>
              <a:ext uri="{FF2B5EF4-FFF2-40B4-BE49-F238E27FC236}">
                <a16:creationId xmlns:a16="http://schemas.microsoft.com/office/drawing/2014/main" id="{989B74E1-CD9C-3D36-B78B-FCCD3B296304}"/>
              </a:ext>
            </a:extLst>
          </p:cNvPr>
          <p:cNvSpPr>
            <a:spLocks noGrp="1" noChangeArrowheads="1"/>
          </p:cNvSpPr>
          <p:nvPr>
            <p:ph type="title"/>
          </p:nvPr>
        </p:nvSpPr>
        <p:spPr>
          <a:xfrm>
            <a:off x="1301452" y="264637"/>
            <a:ext cx="7571085" cy="588421"/>
          </a:xfrm>
        </p:spPr>
        <p:txBody>
          <a:bodyPr rtlCol="0">
            <a:noAutofit/>
          </a:bodyPr>
          <a:lstStyle/>
          <a:p>
            <a:pPr>
              <a:defRPr/>
            </a:pPr>
            <a:r>
              <a:rPr lang="en-US" sz="2900" b="1">
                <a:solidFill>
                  <a:srgbClr val="C00000"/>
                </a:solidFill>
                <a:latin typeface="Cambria"/>
                <a:ea typeface="Cambria"/>
                <a:cs typeface="Arial"/>
              </a:rPr>
              <a:t>APPLICATION CONTENTS </a:t>
            </a:r>
            <a:endParaRPr lang="en-US" sz="2900" b="1">
              <a:solidFill>
                <a:srgbClr val="C00000"/>
              </a:solidFill>
              <a:highlight>
                <a:srgbClr val="FFFF00"/>
              </a:highlight>
              <a:latin typeface="Cambria"/>
              <a:ea typeface="Cambria"/>
              <a:cs typeface="Arial"/>
            </a:endParaRPr>
          </a:p>
        </p:txBody>
      </p:sp>
      <p:sp>
        <p:nvSpPr>
          <p:cNvPr id="76804" name="Slide Number Placeholder 5">
            <a:extLst>
              <a:ext uri="{FF2B5EF4-FFF2-40B4-BE49-F238E27FC236}">
                <a16:creationId xmlns:a16="http://schemas.microsoft.com/office/drawing/2014/main" id="{05742AB5-950A-92AC-0B88-37BCB0E02A7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4E1E272B-8D48-4F21-9568-39BCF5A05CB1}" type="slidenum">
              <a:rPr lang="en-US" i="0">
                <a:solidFill>
                  <a:srgbClr val="FFFFFF"/>
                </a:solidFill>
              </a:rPr>
              <a:pPr eaLnBrk="1" hangingPunct="1">
                <a:spcAft>
                  <a:spcPts val="600"/>
                </a:spcAft>
              </a:pPr>
              <a:t>39</a:t>
            </a:fld>
            <a:endParaRPr lang="en-US" i="0">
              <a:solidFill>
                <a:srgbClr val="FFFFFF"/>
              </a:solidFill>
            </a:endParaRPr>
          </a:p>
        </p:txBody>
      </p:sp>
      <p:cxnSp>
        <p:nvCxnSpPr>
          <p:cNvPr id="7" name="Straight Connector 6">
            <a:extLst>
              <a:ext uri="{FF2B5EF4-FFF2-40B4-BE49-F238E27FC236}">
                <a16:creationId xmlns:a16="http://schemas.microsoft.com/office/drawing/2014/main" id="{F2B18157-3F3F-F601-E889-71C240A82D02}"/>
              </a:ext>
            </a:extLst>
          </p:cNvPr>
          <p:cNvCxnSpPr>
            <a:cxnSpLocks/>
          </p:cNvCxnSpPr>
          <p:nvPr/>
        </p:nvCxnSpPr>
        <p:spPr>
          <a:xfrm>
            <a:off x="1433526" y="841439"/>
            <a:ext cx="60579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6C771927-6950-A578-DC5D-78B0B1F28AF7}"/>
              </a:ext>
            </a:extLst>
          </p:cNvPr>
          <p:cNvSpPr txBox="1">
            <a:spLocks noChangeArrowheads="1"/>
          </p:cNvSpPr>
          <p:nvPr/>
        </p:nvSpPr>
        <p:spPr>
          <a:xfrm>
            <a:off x="1096694" y="974660"/>
            <a:ext cx="6731565" cy="588417"/>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ctr">
              <a:tabLst>
                <a:tab pos="228600" algn="l"/>
              </a:tabLst>
            </a:pPr>
            <a:endParaRPr lang="en-US" sz="1400">
              <a:effectLst/>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660BD4F-E8CC-F29A-34CB-C552C0FFC020}"/>
              </a:ext>
            </a:extLst>
          </p:cNvPr>
          <p:cNvSpPr txBox="1"/>
          <p:nvPr/>
        </p:nvSpPr>
        <p:spPr>
          <a:xfrm>
            <a:off x="1990725" y="841439"/>
            <a:ext cx="4572000" cy="461665"/>
          </a:xfrm>
          <a:prstGeom prst="rect">
            <a:avLst/>
          </a:prstGeom>
          <a:noFill/>
        </p:spPr>
        <p:txBody>
          <a:bodyPr wrap="square">
            <a:spAutoFit/>
          </a:bodyPr>
          <a:lstStyle/>
          <a:p>
            <a:pPr algn="ctr"/>
            <a:r>
              <a:rPr kumimoji="0" lang="en-US" sz="2400" b="1" i="0" u="none" strike="noStrike" kern="1200" cap="none" spc="0" normalizeH="0" baseline="0" noProof="0">
                <a:ln>
                  <a:noFill/>
                </a:ln>
                <a:solidFill>
                  <a:srgbClr val="A53010"/>
                </a:solidFill>
                <a:effectLst/>
                <a:uLnTx/>
                <a:uFillTx/>
                <a:latin typeface="Cambria" pitchFamily="18" charset="0"/>
                <a:ea typeface="+mn-ea"/>
                <a:cs typeface="Arial" panose="020B0604020202020204" pitchFamily="34" charset="0"/>
              </a:rPr>
              <a:t>VA Commitment of Support</a:t>
            </a:r>
            <a:endParaRPr lang="en-US" sz="2400"/>
          </a:p>
        </p:txBody>
      </p:sp>
      <p:sp>
        <p:nvSpPr>
          <p:cNvPr id="11" name="TextBox 10">
            <a:extLst>
              <a:ext uri="{FF2B5EF4-FFF2-40B4-BE49-F238E27FC236}">
                <a16:creationId xmlns:a16="http://schemas.microsoft.com/office/drawing/2014/main" id="{D1640716-2999-6BCC-EE21-B6208A2F48AE}"/>
              </a:ext>
            </a:extLst>
          </p:cNvPr>
          <p:cNvSpPr txBox="1"/>
          <p:nvPr/>
        </p:nvSpPr>
        <p:spPr>
          <a:xfrm>
            <a:off x="692943" y="1168675"/>
            <a:ext cx="8308181" cy="510909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700">
                <a:latin typeface="Cambria"/>
                <a:ea typeface="Cambria"/>
              </a:rPr>
              <a:t>You must</a:t>
            </a:r>
            <a:r>
              <a:rPr lang="en-US" sz="1700">
                <a:effectLst/>
                <a:latin typeface="Cambria"/>
                <a:ea typeface="Cambria"/>
              </a:rPr>
              <a:t> include a letter of support from </a:t>
            </a:r>
            <a:r>
              <a:rPr lang="en-US" sz="1700">
                <a:latin typeface="Cambria"/>
                <a:ea typeface="Cambria"/>
              </a:rPr>
              <a:t>your</a:t>
            </a:r>
            <a:r>
              <a:rPr lang="en-US" sz="1700">
                <a:effectLst/>
                <a:latin typeface="Cambria"/>
                <a:ea typeface="Cambria"/>
              </a:rPr>
              <a:t> partnering VA medical facility’s Director with </a:t>
            </a:r>
            <a:r>
              <a:rPr lang="en-US" sz="1700">
                <a:latin typeface="Cambria"/>
                <a:ea typeface="Cambria"/>
              </a:rPr>
              <a:t>your</a:t>
            </a:r>
            <a:r>
              <a:rPr lang="en-US" sz="1700">
                <a:effectLst/>
                <a:latin typeface="Cambria"/>
                <a:ea typeface="Cambria"/>
              </a:rPr>
              <a:t> application</a:t>
            </a:r>
          </a:p>
          <a:p>
            <a:pPr marL="285750" indent="-285750">
              <a:buFont typeface="Arial" panose="020B0604020202020204" pitchFamily="34" charset="0"/>
              <a:buChar char="•"/>
            </a:pPr>
            <a:endParaRPr lang="en-US" sz="17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a:effectLst/>
                <a:latin typeface="Cambria"/>
                <a:ea typeface="Cambria"/>
              </a:rPr>
              <a:t> The VA’s letter must</a:t>
            </a:r>
            <a:r>
              <a:rPr lang="en-US" sz="1700">
                <a:latin typeface="Cambria"/>
                <a:ea typeface="Cambria"/>
              </a:rPr>
              <a:t>:</a:t>
            </a:r>
          </a:p>
          <a:p>
            <a:pPr marL="742950" lvl="1" indent="-285750">
              <a:buFont typeface="Arial" panose="020B0604020202020204" pitchFamily="34" charset="0"/>
              <a:buChar char="•"/>
            </a:pPr>
            <a:r>
              <a:rPr lang="en-US" sz="1700">
                <a:latin typeface="Cambria"/>
                <a:ea typeface="Cambria"/>
              </a:rPr>
              <a:t>Affirm</a:t>
            </a:r>
            <a:r>
              <a:rPr lang="en-US" sz="1700">
                <a:effectLst/>
                <a:latin typeface="Cambria"/>
                <a:ea typeface="Cambria"/>
              </a:rPr>
              <a:t> that the Indian tribe or TDHE has consulted with its local VA facility about its interest in expanding or creating a Tribal HUD-VASH </a:t>
            </a:r>
            <a:r>
              <a:rPr lang="en-US" sz="1700">
                <a:latin typeface="Cambria"/>
                <a:ea typeface="Cambria"/>
              </a:rPr>
              <a:t>program, and</a:t>
            </a:r>
            <a:endParaRPr lang="en-US">
              <a:latin typeface="Cambria"/>
              <a:ea typeface="Cambria"/>
            </a:endParaRPr>
          </a:p>
          <a:p>
            <a:pPr marL="742950" lvl="1" indent="-285750">
              <a:buFont typeface="Arial" panose="020B0604020202020204" pitchFamily="34" charset="0"/>
              <a:buChar char="•"/>
            </a:pPr>
            <a:r>
              <a:rPr lang="en-US" sz="1700">
                <a:latin typeface="Cambria"/>
                <a:ea typeface="Cambria"/>
              </a:rPr>
              <a:t>Commit</a:t>
            </a:r>
            <a:r>
              <a:rPr lang="en-US" sz="1700">
                <a:effectLst/>
                <a:latin typeface="Cambria"/>
                <a:ea typeface="Cambria"/>
              </a:rPr>
              <a:t> to providing case management services for eligible Veterans, should the applicant succeed in receiving a Tribal HUD-VASH expansion award</a:t>
            </a:r>
            <a:endParaRPr lang="en-US">
              <a:effectLst/>
              <a:latin typeface="Cambria"/>
              <a:ea typeface="Cambria"/>
            </a:endParaRPr>
          </a:p>
          <a:p>
            <a:pPr marL="285750" indent="-285750">
              <a:buFont typeface="Arial" panose="020B0604020202020204" pitchFamily="34" charset="0"/>
              <a:buChar char="•"/>
            </a:pPr>
            <a:endParaRPr lang="en-US" sz="17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a:effectLst/>
                <a:latin typeface="Cambria"/>
                <a:ea typeface="Cambria"/>
              </a:rPr>
              <a:t>Information regarding Local VA facility information and Local VA Homeless Program Coordinators is available online at: </a:t>
            </a:r>
            <a:r>
              <a:rPr lang="en-US" sz="1700" u="sng">
                <a:solidFill>
                  <a:srgbClr val="0563C1"/>
                </a:solidFill>
                <a:effectLst/>
                <a:latin typeface="Cambria"/>
                <a:ea typeface="Cambria"/>
                <a:hlinkClick r:id="rId3"/>
              </a:rPr>
              <a:t>https://www.va.gov/find-locations</a:t>
            </a:r>
            <a:r>
              <a:rPr lang="en-US" sz="1700">
                <a:effectLst/>
                <a:latin typeface="Cambria"/>
                <a:ea typeface="Cambria"/>
              </a:rPr>
              <a:t> and </a:t>
            </a:r>
            <a:r>
              <a:rPr lang="en-US" sz="1700" u="sng">
                <a:solidFill>
                  <a:srgbClr val="0563C1"/>
                </a:solidFill>
                <a:effectLst/>
                <a:latin typeface="Cambria"/>
                <a:ea typeface="Cambria"/>
                <a:hlinkClick r:id="rId4"/>
              </a:rPr>
              <a:t>https://www.va.gov/homeless/</a:t>
            </a:r>
            <a:r>
              <a:rPr lang="en-US" sz="1700">
                <a:effectLst/>
                <a:latin typeface="Cambria"/>
                <a:ea typeface="Cambria"/>
              </a:rPr>
              <a:t>.  </a:t>
            </a:r>
          </a:p>
          <a:p>
            <a:endParaRPr lang="en-US" sz="1700">
              <a:effectLst/>
              <a:latin typeface="Cambria" panose="02040503050406030204" pitchFamily="18" charset="0"/>
              <a:ea typeface="Cambria" panose="02040503050406030204" pitchFamily="18" charset="0"/>
            </a:endParaRPr>
          </a:p>
          <a:p>
            <a:pPr marL="285750" marR="0" indent="-285750">
              <a:spcBef>
                <a:spcPts val="0"/>
              </a:spcBef>
              <a:spcAft>
                <a:spcPts val="0"/>
              </a:spcAft>
              <a:buFont typeface="Arial" panose="020B0604020202020204" pitchFamily="34" charset="0"/>
              <a:buChar char="•"/>
            </a:pPr>
            <a:r>
              <a:rPr lang="en-US" sz="1700">
                <a:latin typeface="Cambria"/>
                <a:ea typeface="Cambria"/>
              </a:rPr>
              <a:t>If you need assistance getting in touch with your local VA, please reach out to </a:t>
            </a:r>
            <a:r>
              <a:rPr lang="en-US" sz="1700">
                <a:latin typeface="Cambria"/>
                <a:ea typeface="Cambria"/>
                <a:hlinkClick r:id="rId5"/>
              </a:rPr>
              <a:t>tribalhudvash@hud.gov</a:t>
            </a:r>
            <a:r>
              <a:rPr lang="en-US" sz="1700">
                <a:latin typeface="Cambria"/>
                <a:ea typeface="Cambria"/>
              </a:rPr>
              <a:t> or </a:t>
            </a:r>
            <a:r>
              <a:rPr lang="en-US" sz="1700" u="sng">
                <a:solidFill>
                  <a:srgbClr val="000000"/>
                </a:solidFill>
                <a:effectLst/>
                <a:latin typeface="Cambria" panose="02040503050406030204" pitchFamily="18" charset="0"/>
                <a:ea typeface="Cambria" panose="02040503050406030204" pitchFamily="18" charset="0"/>
                <a:cs typeface="Aptos" panose="020B0004020202020204" pitchFamily="34" charset="0"/>
                <a:hlinkClick r:id="rId6"/>
              </a:rPr>
              <a:t>VACOHUD-VASHTeam@va.gov</a:t>
            </a:r>
            <a:r>
              <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rPr>
              <a:t>.</a:t>
            </a:r>
            <a:endParaRPr lang="en-US" sz="1700">
              <a:effectLst/>
              <a:latin typeface="Cambria"/>
              <a:ea typeface="Cambria"/>
            </a:endParaRPr>
          </a:p>
          <a:p>
            <a:pPr marL="285750" indent="-285750">
              <a:buFont typeface="Arial" panose="020B0604020202020204" pitchFamily="34" charset="0"/>
              <a:buChar char="•"/>
            </a:pPr>
            <a:endParaRPr lang="en-US" sz="1400">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14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1400">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140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1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429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9041" y="162908"/>
            <a:ext cx="6683765" cy="960668"/>
          </a:xfrm>
        </p:spPr>
        <p:txBody>
          <a:bodyPr>
            <a:normAutofit/>
          </a:bodyPr>
          <a:lstStyle/>
          <a:p>
            <a:r>
              <a:rPr lang="en-US" sz="2900" b="1">
                <a:solidFill>
                  <a:schemeClr val="accent1"/>
                </a:solidFill>
                <a:latin typeface="Cambria" panose="02040503050406030204" pitchFamily="18" charset="0"/>
              </a:rPr>
              <a:t>PURPOSE</a:t>
            </a:r>
          </a:p>
        </p:txBody>
      </p:sp>
      <p:sp>
        <p:nvSpPr>
          <p:cNvPr id="3" name="Content Placeholder 2"/>
          <p:cNvSpPr>
            <a:spLocks noGrp="1"/>
          </p:cNvSpPr>
          <p:nvPr>
            <p:ph idx="1"/>
          </p:nvPr>
        </p:nvSpPr>
        <p:spPr>
          <a:xfrm>
            <a:off x="1011194" y="842471"/>
            <a:ext cx="8028031" cy="3871883"/>
          </a:xfrm>
        </p:spPr>
        <p:txBody>
          <a:bodyPr vert="horz" lIns="91440" tIns="45720" rIns="91440" bIns="45720" rtlCol="0" anchor="t">
            <a:normAutofit fontScale="25000" lnSpcReduction="20000"/>
          </a:bodyPr>
          <a:lstStyle/>
          <a:p>
            <a:pPr algn="just">
              <a:lnSpc>
                <a:spcPct val="120000"/>
              </a:lnSpc>
              <a:spcBef>
                <a:spcPts val="0"/>
              </a:spcBef>
            </a:pPr>
            <a:r>
              <a:rPr lang="en-US" sz="7000">
                <a:solidFill>
                  <a:srgbClr val="000000"/>
                </a:solidFill>
                <a:latin typeface="Cambria" panose="02040503050406030204" pitchFamily="18" charset="0"/>
                <a:ea typeface="Cambria" panose="02040503050406030204" pitchFamily="18" charset="0"/>
              </a:rPr>
              <a:t>Pursuant to the Consolidated</a:t>
            </a:r>
            <a:r>
              <a:rPr lang="en-US" sz="7000" b="0" i="0">
                <a:solidFill>
                  <a:srgbClr val="000000"/>
                </a:solidFill>
                <a:effectLst/>
                <a:latin typeface="Cambria" panose="02040503050406030204" pitchFamily="18" charset="0"/>
                <a:ea typeface="Cambria" panose="02040503050406030204" pitchFamily="18" charset="0"/>
              </a:rPr>
              <a:t> Appropriations Act, 2017, P.L. 115-31 (2017 Appropriations Act), the U.S. Department of Housing and Urban Development (HUD) can expand the Tribal HUD-VASH</a:t>
            </a:r>
            <a:r>
              <a:rPr lang="en-US" sz="7000">
                <a:solidFill>
                  <a:srgbClr val="000000"/>
                </a:solidFill>
                <a:latin typeface="Cambria" panose="02040503050406030204" pitchFamily="18" charset="0"/>
                <a:ea typeface="Cambria" panose="02040503050406030204" pitchFamily="18" charset="0"/>
              </a:rPr>
              <a:t> (THV)</a:t>
            </a:r>
            <a:r>
              <a:rPr lang="en-US" sz="7000" b="0" i="0">
                <a:solidFill>
                  <a:srgbClr val="000000"/>
                </a:solidFill>
                <a:effectLst/>
                <a:latin typeface="Cambria" panose="02040503050406030204" pitchFamily="18" charset="0"/>
                <a:ea typeface="Cambria" panose="02040503050406030204" pitchFamily="18" charset="0"/>
              </a:rPr>
              <a:t> program by making new grants or expanding existing grants.</a:t>
            </a:r>
            <a:endParaRPr lang="en-US" sz="7000">
              <a:solidFill>
                <a:schemeClr val="tx1"/>
              </a:solidFill>
              <a:latin typeface="Cambria" panose="02040503050406030204" pitchFamily="18" charset="0"/>
              <a:ea typeface="Cambria" panose="02040503050406030204" pitchFamily="18" charset="0"/>
              <a:cs typeface="Calibri"/>
            </a:endParaRPr>
          </a:p>
          <a:p>
            <a:pPr marL="0" indent="0" algn="just">
              <a:lnSpc>
                <a:spcPct val="120000"/>
              </a:lnSpc>
              <a:spcBef>
                <a:spcPts val="0"/>
              </a:spcBef>
              <a:buNone/>
            </a:pPr>
            <a:endParaRPr lang="en-US" sz="7000">
              <a:latin typeface="Cambria" panose="02040503050406030204" pitchFamily="18" charset="0"/>
              <a:ea typeface="Cambria" panose="02040503050406030204" pitchFamily="18" charset="0"/>
              <a:cs typeface="Calibri"/>
            </a:endParaRPr>
          </a:p>
          <a:p>
            <a:pPr>
              <a:lnSpc>
                <a:spcPct val="120000"/>
              </a:lnSpc>
              <a:spcBef>
                <a:spcPts val="0"/>
              </a:spcBef>
            </a:pPr>
            <a:r>
              <a:rPr lang="en-US" sz="7000">
                <a:solidFill>
                  <a:srgbClr val="000000"/>
                </a:solidFill>
                <a:latin typeface="Cambria" panose="02040503050406030204" pitchFamily="18" charset="0"/>
                <a:ea typeface="Cambria" panose="02040503050406030204" pitchFamily="18" charset="0"/>
              </a:rPr>
              <a:t>THV </a:t>
            </a:r>
            <a:r>
              <a:rPr lang="en-US" sz="7000">
                <a:solidFill>
                  <a:srgbClr val="000000"/>
                </a:solidFill>
                <a:latin typeface="Cambria" panose="02040503050406030204" pitchFamily="18" charset="0"/>
                <a:ea typeface="Cambria" panose="02040503050406030204" pitchFamily="18" charset="0"/>
                <a:cs typeface="+mn-lt"/>
              </a:rPr>
              <a:t>grants provide rental assistance and administrative fees to </a:t>
            </a:r>
            <a:r>
              <a:rPr lang="en-US" sz="7000">
                <a:solidFill>
                  <a:srgbClr val="000000"/>
                </a:solidFill>
                <a:latin typeface="Cambria" panose="02040503050406030204" pitchFamily="18" charset="0"/>
                <a:ea typeface="Cambria" panose="02040503050406030204" pitchFamily="18" charset="0"/>
              </a:rPr>
              <a:t>Eligible</a:t>
            </a:r>
            <a:r>
              <a:rPr lang="en-US" sz="7000">
                <a:solidFill>
                  <a:srgbClr val="000000"/>
                </a:solidFill>
                <a:effectLst/>
                <a:latin typeface="Cambria" panose="02040503050406030204" pitchFamily="18" charset="0"/>
                <a:ea typeface="Cambria" panose="02040503050406030204" pitchFamily="18" charset="0"/>
              </a:rPr>
              <a:t> Indian tribes and Tribally Designated Housing Entities (TDHEs) that meet applicable program requirements established in the </a:t>
            </a:r>
            <a:r>
              <a:rPr lang="en-US" sz="7000" u="sng">
                <a:solidFill>
                  <a:schemeClr val="accent1"/>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2015 Implementation Notice</a:t>
            </a:r>
            <a:r>
              <a:rPr lang="en-US" sz="7000">
                <a:solidFill>
                  <a:schemeClr val="accent1"/>
                </a:solidFill>
                <a:effectLst/>
                <a:latin typeface="Cambria" panose="02040503050406030204" pitchFamily="18" charset="0"/>
                <a:ea typeface="Cambria" panose="02040503050406030204" pitchFamily="18" charset="0"/>
              </a:rPr>
              <a:t> </a:t>
            </a:r>
            <a:r>
              <a:rPr lang="en-US" sz="7000">
                <a:effectLst/>
                <a:latin typeface="Cambria" panose="02040503050406030204" pitchFamily="18" charset="0"/>
                <a:ea typeface="Cambria" panose="02040503050406030204" pitchFamily="18" charset="0"/>
              </a:rPr>
              <a:t>and the </a:t>
            </a:r>
            <a:r>
              <a:rPr lang="en-US" sz="7000" u="sng">
                <a:solidFill>
                  <a:schemeClr val="accent1"/>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2018 Consolidation Notice</a:t>
            </a:r>
            <a:r>
              <a:rPr lang="en-US" sz="7000">
                <a:effectLst/>
                <a:latin typeface="Cambria" panose="02040503050406030204" pitchFamily="18" charset="0"/>
                <a:ea typeface="Cambria" panose="02040503050406030204" pitchFamily="18" charset="0"/>
              </a:rPr>
              <a:t>,</a:t>
            </a:r>
            <a:r>
              <a:rPr lang="en-US" sz="7000">
                <a:solidFill>
                  <a:srgbClr val="000000"/>
                </a:solidFill>
                <a:effectLst/>
                <a:latin typeface="Cambria" panose="02040503050406030204" pitchFamily="18" charset="0"/>
                <a:ea typeface="Cambria" panose="02040503050406030204" pitchFamily="18" charset="0"/>
              </a:rPr>
              <a:t> based on need and administrative capacity</a:t>
            </a:r>
            <a:r>
              <a:rPr lang="en-US" sz="7000">
                <a:solidFill>
                  <a:srgbClr val="000000"/>
                </a:solidFill>
                <a:latin typeface="Cambria" panose="02040503050406030204" pitchFamily="18" charset="0"/>
                <a:ea typeface="Cambria" panose="02040503050406030204" pitchFamily="18" charset="0"/>
              </a:rPr>
              <a:t>.</a:t>
            </a:r>
            <a:endParaRPr lang="en-US" sz="7000">
              <a:latin typeface="Cambria" panose="02040503050406030204" pitchFamily="18" charset="0"/>
              <a:ea typeface="Cambria" panose="02040503050406030204" pitchFamily="18" charset="0"/>
              <a:cs typeface="Calibri" panose="020F0502020204030204" pitchFamily="34" charset="0"/>
            </a:endParaRPr>
          </a:p>
          <a:p>
            <a:pPr>
              <a:lnSpc>
                <a:spcPct val="120000"/>
              </a:lnSpc>
              <a:spcBef>
                <a:spcPts val="0"/>
              </a:spcBef>
            </a:pPr>
            <a:endParaRPr lang="en-US" sz="7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nSpc>
                <a:spcPct val="120000"/>
              </a:lnSpc>
              <a:spcBef>
                <a:spcPts val="0"/>
              </a:spcBef>
            </a:pPr>
            <a:r>
              <a:rPr lang="en-US" sz="7000">
                <a:solidFill>
                  <a:srgbClr val="000000"/>
                </a:solidFill>
                <a:latin typeface="Cambria" panose="02040503050406030204" pitchFamily="18" charset="0"/>
                <a:ea typeface="Cambria" panose="02040503050406030204" pitchFamily="18" charset="0"/>
                <a:cs typeface="+mn-lt"/>
              </a:rPr>
              <a:t>Approximately $2.2 million is available. </a:t>
            </a:r>
            <a:endParaRPr lang="en-US" sz="7000">
              <a:solidFill>
                <a:srgbClr val="000000"/>
              </a:solidFill>
              <a:latin typeface="Cambria" panose="02040503050406030204" pitchFamily="18" charset="0"/>
              <a:ea typeface="Cambria" panose="02040503050406030204" pitchFamily="18" charset="0"/>
              <a:cs typeface="Calibri" panose="020F0502020204030204" pitchFamily="34" charset="0"/>
            </a:endParaRPr>
          </a:p>
          <a:p>
            <a:pPr marL="0" indent="0">
              <a:buNone/>
            </a:pPr>
            <a:endParaRPr lang="en-US" sz="720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300">
              <a:solidFill>
                <a:srgbClr val="FFFFFF"/>
              </a:solidFill>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AEC5FDCB-E1E4-4730-AF19-11FF1E1E9BEE}"/>
              </a:ext>
            </a:extLst>
          </p:cNvPr>
          <p:cNvCxnSpPr/>
          <p:nvPr/>
        </p:nvCxnSpPr>
        <p:spPr>
          <a:xfrm>
            <a:off x="1533525" y="652767"/>
            <a:ext cx="5486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254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2CEF-7A44-4342-AB5B-1A4D784274FE}"/>
              </a:ext>
            </a:extLst>
          </p:cNvPr>
          <p:cNvSpPr>
            <a:spLocks noGrp="1"/>
          </p:cNvSpPr>
          <p:nvPr>
            <p:ph type="title"/>
          </p:nvPr>
        </p:nvSpPr>
        <p:spPr>
          <a:xfrm>
            <a:off x="1457589" y="238721"/>
            <a:ext cx="6795257" cy="556475"/>
          </a:xfrm>
          <a:effectLst>
            <a:outerShdw blurRad="88900" dist="38100" dir="2700000" algn="tl" rotWithShape="0">
              <a:prstClr val="black">
                <a:alpha val="30000"/>
              </a:prstClr>
            </a:outerShdw>
          </a:effectLst>
        </p:spPr>
        <p:txBody>
          <a:bodyPr anchor="b">
            <a:noAutofit/>
          </a:bodyPr>
          <a:lstStyle/>
          <a:p>
            <a:r>
              <a:rPr lang="en-US" sz="3800" b="1">
                <a:solidFill>
                  <a:srgbClr val="C00000"/>
                </a:solidFill>
                <a:latin typeface="Cambria"/>
                <a:ea typeface="Cambria"/>
              </a:rPr>
              <a:t>APPLICATION CONTENTS</a:t>
            </a:r>
            <a:endParaRPr lang="en-US"/>
          </a:p>
        </p:txBody>
      </p:sp>
      <p:sp>
        <p:nvSpPr>
          <p:cNvPr id="3" name="Content Placeholder 2">
            <a:extLst>
              <a:ext uri="{FF2B5EF4-FFF2-40B4-BE49-F238E27FC236}">
                <a16:creationId xmlns:a16="http://schemas.microsoft.com/office/drawing/2014/main" id="{7B0001AF-2835-43F3-B74A-F14B4C3DECA5}"/>
              </a:ext>
            </a:extLst>
          </p:cNvPr>
          <p:cNvSpPr>
            <a:spLocks noGrp="1"/>
          </p:cNvSpPr>
          <p:nvPr>
            <p:ph idx="1"/>
          </p:nvPr>
        </p:nvSpPr>
        <p:spPr>
          <a:xfrm>
            <a:off x="1428652" y="1301491"/>
            <a:ext cx="7558185" cy="3530520"/>
          </a:xfrm>
        </p:spPr>
        <p:txBody>
          <a:bodyPr vert="horz" lIns="91440" tIns="45720" rIns="91440" bIns="45720" rtlCol="0" anchor="t">
            <a:noAutofit/>
          </a:bodyPr>
          <a:lstStyle/>
          <a:p>
            <a:pPr marL="0" indent="0">
              <a:buNone/>
            </a:pPr>
            <a:r>
              <a:rPr lang="en-US" sz="2000" b="1">
                <a:solidFill>
                  <a:schemeClr val="accent1"/>
                </a:solidFill>
                <a:latin typeface="Cambria"/>
                <a:ea typeface="Cambria"/>
                <a:cs typeface="Calibri"/>
              </a:rPr>
              <a:t>TDHEs: </a:t>
            </a:r>
            <a:r>
              <a:rPr lang="en-US" sz="2000">
                <a:solidFill>
                  <a:schemeClr val="accent1"/>
                </a:solidFill>
                <a:latin typeface="Cambria"/>
                <a:ea typeface="Cambria"/>
                <a:cs typeface="Calibri"/>
              </a:rPr>
              <a:t>If you are a TDHE applying on behalf of an Indian tribe(s), you </a:t>
            </a:r>
            <a:r>
              <a:rPr lang="en-US" sz="2000" u="sng">
                <a:solidFill>
                  <a:schemeClr val="accent1"/>
                </a:solidFill>
                <a:latin typeface="Cambria"/>
                <a:ea typeface="Cambria"/>
                <a:cs typeface="Calibri"/>
              </a:rPr>
              <a:t>must include a tribal resolution(s) or tribal certification on official letterhead </a:t>
            </a:r>
            <a:r>
              <a:rPr lang="en-US" sz="2000">
                <a:solidFill>
                  <a:schemeClr val="accent1"/>
                </a:solidFill>
                <a:latin typeface="Cambria"/>
                <a:ea typeface="Cambria"/>
                <a:cs typeface="Calibri"/>
              </a:rPr>
              <a:t>authorizing the TDHE to apply on behalf of the tribe(s). </a:t>
            </a:r>
          </a:p>
          <a:p>
            <a:pPr marL="0" indent="0">
              <a:buNone/>
            </a:pPr>
            <a:endParaRPr lang="en-US" sz="800">
              <a:solidFill>
                <a:schemeClr val="accent1"/>
              </a:solidFill>
              <a:latin typeface="Cambria" panose="02040503050406030204" pitchFamily="18" charset="0"/>
              <a:ea typeface="Cambria" panose="02040503050406030204" pitchFamily="18" charset="0"/>
              <a:cs typeface="Calibri" panose="020F0502020204030204" pitchFamily="34" charset="0"/>
            </a:endParaRPr>
          </a:p>
          <a:p>
            <a:pPr marL="0" indent="0">
              <a:buNone/>
            </a:pPr>
            <a:r>
              <a:rPr lang="en-US" sz="2000" b="1">
                <a:latin typeface="Cambria"/>
                <a:ea typeface="Cambria"/>
              </a:rPr>
              <a:t>Consortiums and Sub-recipients: </a:t>
            </a:r>
            <a:r>
              <a:rPr lang="en-US" sz="2000">
                <a:latin typeface="Cambria"/>
                <a:ea typeface="Cambria"/>
              </a:rPr>
              <a:t>You must include</a:t>
            </a:r>
            <a:r>
              <a:rPr lang="en-US" sz="2000" b="1">
                <a:latin typeface="Cambria"/>
                <a:ea typeface="Cambria"/>
              </a:rPr>
              <a:t> </a:t>
            </a:r>
            <a:r>
              <a:rPr lang="en-US" sz="2000">
                <a:latin typeface="Cambria"/>
                <a:ea typeface="Cambria"/>
              </a:rPr>
              <a:t> a Tribal resolution(s) or Tribal certification(s) on official letterhead </a:t>
            </a:r>
            <a:r>
              <a:rPr lang="en-US" sz="2000" u="sng">
                <a:latin typeface="Cambria"/>
                <a:ea typeface="Cambria"/>
              </a:rPr>
              <a:t>from each participating tribe</a:t>
            </a:r>
            <a:r>
              <a:rPr lang="en-US" sz="2000">
                <a:latin typeface="Cambria"/>
                <a:ea typeface="Cambria"/>
              </a:rPr>
              <a:t> supporting the proposed project.</a:t>
            </a:r>
            <a:endParaRPr lang="en-US" sz="2000">
              <a:solidFill>
                <a:srgbClr val="404040"/>
              </a:solidFill>
              <a:latin typeface="Cambria"/>
              <a:ea typeface="Cambria"/>
              <a:cs typeface="Calibri"/>
            </a:endParaRPr>
          </a:p>
        </p:txBody>
      </p:sp>
      <p:sp>
        <p:nvSpPr>
          <p:cNvPr id="4" name="Slide Number Placeholder 3">
            <a:extLst>
              <a:ext uri="{FF2B5EF4-FFF2-40B4-BE49-F238E27FC236}">
                <a16:creationId xmlns:a16="http://schemas.microsoft.com/office/drawing/2014/main" id="{29F20F7D-9A32-4FCB-9ABC-97F1ECDA9625}"/>
              </a:ext>
            </a:extLst>
          </p:cNvPr>
          <p:cNvSpPr>
            <a:spLocks noGrp="1"/>
          </p:cNvSpPr>
          <p:nvPr>
            <p:ph type="sldNum" sz="quarter" idx="12"/>
          </p:nvPr>
        </p:nvSpPr>
        <p:spPr>
          <a:xfrm>
            <a:off x="408099" y="590550"/>
            <a:ext cx="584825" cy="273844"/>
          </a:xfrm>
        </p:spPr>
        <p:txBody>
          <a:bodyPr>
            <a:noAutofit/>
          </a:bodyPr>
          <a:lstStyle/>
          <a:p>
            <a:pPr>
              <a:spcAft>
                <a:spcPts val="600"/>
              </a:spcAft>
            </a:pPr>
            <a:fld id="{47D326A9-C7FB-474D-8472-18C731E71348}" type="slidenum">
              <a:rPr lang="en-US" sz="1800">
                <a:solidFill>
                  <a:srgbClr val="FFFFFF"/>
                </a:solidFill>
              </a:rPr>
              <a:pPr>
                <a:spcAft>
                  <a:spcPts val="600"/>
                </a:spcAft>
              </a:pPr>
              <a:t>40</a:t>
            </a:fld>
            <a:endParaRPr lang="en-US" sz="1800">
              <a:solidFill>
                <a:srgbClr val="FFFFFF"/>
              </a:solidFill>
            </a:endParaRPr>
          </a:p>
        </p:txBody>
      </p:sp>
      <p:sp>
        <p:nvSpPr>
          <p:cNvPr id="5" name="Arrow: Right 4">
            <a:extLst>
              <a:ext uri="{FF2B5EF4-FFF2-40B4-BE49-F238E27FC236}">
                <a16:creationId xmlns:a16="http://schemas.microsoft.com/office/drawing/2014/main" id="{466F5AF6-13CC-4DB4-B2BE-B3F2DEF9816A}"/>
              </a:ext>
            </a:extLst>
          </p:cNvPr>
          <p:cNvSpPr/>
          <p:nvPr/>
        </p:nvSpPr>
        <p:spPr>
          <a:xfrm>
            <a:off x="913348" y="1377462"/>
            <a:ext cx="431659" cy="22860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Arrow: Right 5">
            <a:extLst>
              <a:ext uri="{FF2B5EF4-FFF2-40B4-BE49-F238E27FC236}">
                <a16:creationId xmlns:a16="http://schemas.microsoft.com/office/drawing/2014/main" id="{DACCA3DD-7BA1-4400-B0C2-9447C87DF8C4}"/>
              </a:ext>
            </a:extLst>
          </p:cNvPr>
          <p:cNvSpPr/>
          <p:nvPr/>
        </p:nvSpPr>
        <p:spPr>
          <a:xfrm>
            <a:off x="992923" y="2888789"/>
            <a:ext cx="431659" cy="22860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8" name="Straight Connector 7">
            <a:extLst>
              <a:ext uri="{FF2B5EF4-FFF2-40B4-BE49-F238E27FC236}">
                <a16:creationId xmlns:a16="http://schemas.microsoft.com/office/drawing/2014/main" id="{ECF2DB4F-28A3-48C1-9F6A-3B265F6D89E3}"/>
              </a:ext>
            </a:extLst>
          </p:cNvPr>
          <p:cNvCxnSpPr>
            <a:cxnSpLocks/>
          </p:cNvCxnSpPr>
          <p:nvPr/>
        </p:nvCxnSpPr>
        <p:spPr>
          <a:xfrm>
            <a:off x="1600200" y="795196"/>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D0BC50-EF33-350D-4A3A-53D94CD40387}"/>
              </a:ext>
            </a:extLst>
          </p:cNvPr>
          <p:cNvSpPr txBox="1"/>
          <p:nvPr/>
        </p:nvSpPr>
        <p:spPr>
          <a:xfrm>
            <a:off x="1990725" y="855907"/>
            <a:ext cx="4919240" cy="461665"/>
          </a:xfrm>
          <a:prstGeom prst="rect">
            <a:avLst/>
          </a:prstGeom>
          <a:noFill/>
        </p:spPr>
        <p:txBody>
          <a:bodyPr wrap="square" lIns="91440" tIns="45720" rIns="91440" bIns="45720" anchor="t">
            <a:spAutoFit/>
          </a:bodyPr>
          <a:lstStyle/>
          <a:p>
            <a:pPr algn="ctr"/>
            <a:r>
              <a:rPr lang="en-US" sz="2400" b="1">
                <a:solidFill>
                  <a:srgbClr val="A53010"/>
                </a:solidFill>
                <a:latin typeface="Cambria"/>
                <a:ea typeface="Cambria"/>
                <a:cs typeface="Arial"/>
              </a:rPr>
              <a:t>Tribal Resolution (if applicable)</a:t>
            </a:r>
            <a:endParaRPr lang="en-US" sz="2400"/>
          </a:p>
        </p:txBody>
      </p:sp>
    </p:spTree>
    <p:extLst>
      <p:ext uri="{BB962C8B-B14F-4D97-AF65-F5344CB8AC3E}">
        <p14:creationId xmlns:p14="http://schemas.microsoft.com/office/powerpoint/2010/main" val="234432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654EFB5-551F-6616-563A-5A5CEC2B2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EC91A-BFC6-8A89-829C-06420CAA8015}"/>
              </a:ext>
            </a:extLst>
          </p:cNvPr>
          <p:cNvSpPr>
            <a:spLocks noGrp="1"/>
          </p:cNvSpPr>
          <p:nvPr>
            <p:ph type="ctrTitle"/>
          </p:nvPr>
        </p:nvSpPr>
        <p:spPr>
          <a:xfrm>
            <a:off x="645683" y="971550"/>
            <a:ext cx="8178799" cy="1753108"/>
          </a:xfrm>
          <a:effectLst>
            <a:outerShdw blurRad="88900" dist="38100" dir="2700000" algn="tl" rotWithShape="0">
              <a:prstClr val="black">
                <a:alpha val="30000"/>
              </a:prstClr>
            </a:outerShdw>
          </a:effectLst>
        </p:spPr>
        <p:txBody>
          <a:bodyPr>
            <a:normAutofit fontScale="90000"/>
          </a:bodyPr>
          <a:lstStyle/>
          <a:p>
            <a:pPr algn="ctr"/>
            <a:r>
              <a:rPr lang="en-US" sz="5400" b="1">
                <a:latin typeface="Cambria" panose="02040503050406030204" pitchFamily="18" charset="0"/>
              </a:rPr>
              <a:t>V. Review and Corrections To Deficient Submissions</a:t>
            </a:r>
          </a:p>
        </p:txBody>
      </p:sp>
      <p:sp>
        <p:nvSpPr>
          <p:cNvPr id="4" name="Slide Number Placeholder 3">
            <a:extLst>
              <a:ext uri="{FF2B5EF4-FFF2-40B4-BE49-F238E27FC236}">
                <a16:creationId xmlns:a16="http://schemas.microsoft.com/office/drawing/2014/main" id="{4151973A-0ACB-E67A-353D-4F49666BB14E}"/>
              </a:ext>
            </a:extLst>
          </p:cNvPr>
          <p:cNvSpPr>
            <a:spLocks noGrp="1"/>
          </p:cNvSpPr>
          <p:nvPr>
            <p:ph type="sldNum" sz="quarter" idx="12"/>
          </p:nvPr>
        </p:nvSpPr>
        <p:spPr>
          <a:xfrm>
            <a:off x="7945566" y="4452140"/>
            <a:ext cx="878916" cy="274320"/>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7D326A9-C7FB-474D-8472-18C731E71348}" type="slidenum">
              <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41</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0308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42BE-7277-806B-4327-F15B4E684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BF6CF-E046-9CA3-9C13-24118D9BA086}"/>
              </a:ext>
            </a:extLst>
          </p:cNvPr>
          <p:cNvSpPr>
            <a:spLocks noGrp="1"/>
          </p:cNvSpPr>
          <p:nvPr>
            <p:ph type="title"/>
          </p:nvPr>
        </p:nvSpPr>
        <p:spPr>
          <a:xfrm>
            <a:off x="1708004" y="222515"/>
            <a:ext cx="6727170" cy="967902"/>
          </a:xfrm>
        </p:spPr>
        <p:txBody>
          <a:bodyPr>
            <a:noAutofit/>
          </a:bodyPr>
          <a:lstStyle/>
          <a:p>
            <a:pPr algn="ctr"/>
            <a:r>
              <a:rPr lang="en-US" sz="2900" b="1">
                <a:solidFill>
                  <a:srgbClr val="C00000"/>
                </a:solidFill>
                <a:latin typeface="Cambria"/>
                <a:ea typeface="Cambria"/>
              </a:rPr>
              <a:t>HUD REVIEW OF THRESHOLD REQUIREMENTS</a:t>
            </a:r>
          </a:p>
        </p:txBody>
      </p:sp>
      <p:sp>
        <p:nvSpPr>
          <p:cNvPr id="3" name="Content Placeholder 2">
            <a:extLst>
              <a:ext uri="{FF2B5EF4-FFF2-40B4-BE49-F238E27FC236}">
                <a16:creationId xmlns:a16="http://schemas.microsoft.com/office/drawing/2014/main" id="{4BA28CE0-D1D5-C34E-1AC3-991477289907}"/>
              </a:ext>
            </a:extLst>
          </p:cNvPr>
          <p:cNvSpPr>
            <a:spLocks noGrp="1"/>
          </p:cNvSpPr>
          <p:nvPr>
            <p:ph idx="1"/>
          </p:nvPr>
        </p:nvSpPr>
        <p:spPr>
          <a:xfrm>
            <a:off x="1178445" y="1579933"/>
            <a:ext cx="7454099" cy="2914650"/>
          </a:xfrm>
        </p:spPr>
        <p:txBody>
          <a:bodyPr vert="horz" lIns="91440" tIns="45720" rIns="91440" bIns="45720" rtlCol="0" anchor="t">
            <a:normAutofit/>
          </a:bodyPr>
          <a:lstStyle/>
          <a:p>
            <a:pPr marL="300038" lvl="1" indent="0">
              <a:buNone/>
            </a:pPr>
            <a:r>
              <a:rPr lang="en-US" sz="1800">
                <a:latin typeface="Cambria" panose="02040503050406030204" pitchFamily="18" charset="0"/>
                <a:ea typeface="Cambria" panose="02040503050406030204" pitchFamily="18" charset="0"/>
              </a:rPr>
              <a:t>HUD </a:t>
            </a:r>
            <a:r>
              <a:rPr lang="en-US" sz="1800" u="sng">
                <a:latin typeface="Cambria" panose="02040503050406030204" pitchFamily="18" charset="0"/>
                <a:ea typeface="Cambria" panose="02040503050406030204" pitchFamily="18" charset="0"/>
              </a:rPr>
              <a:t>will not review your application</a:t>
            </a:r>
            <a:r>
              <a:rPr lang="en-US" sz="1800">
                <a:latin typeface="Cambria" panose="02040503050406030204" pitchFamily="18" charset="0"/>
                <a:ea typeface="Cambria" panose="02040503050406030204" pitchFamily="18" charset="0"/>
              </a:rPr>
              <a:t> if:</a:t>
            </a:r>
          </a:p>
          <a:p>
            <a:pPr marL="556895" lvl="1" indent="-213995"/>
            <a:r>
              <a:rPr lang="en-US" sz="1800">
                <a:latin typeface="Cambria" panose="02040503050406030204" pitchFamily="18" charset="0"/>
                <a:ea typeface="Cambria" panose="02040503050406030204" pitchFamily="18" charset="0"/>
              </a:rPr>
              <a:t>You do not submit your application by the deadline (Make sure you are registered in </a:t>
            </a:r>
            <a:r>
              <a:rPr lang="en-US" sz="1800" u="sng">
                <a:latin typeface="Cambria" panose="02040503050406030204" pitchFamily="18" charset="0"/>
                <a:ea typeface="Cambria" panose="02040503050406030204" pitchFamily="18" charset="0"/>
              </a:rPr>
              <a:t>grants.gov</a:t>
            </a:r>
            <a:r>
              <a:rPr lang="en-US" sz="1800">
                <a:latin typeface="Cambria" panose="02040503050406030204" pitchFamily="18" charset="0"/>
                <a:ea typeface="Cambria" panose="02040503050406030204" pitchFamily="18" charset="0"/>
              </a:rPr>
              <a:t> and </a:t>
            </a:r>
            <a:r>
              <a:rPr lang="en-US" sz="1800" u="sng">
                <a:latin typeface="Cambria" panose="02040503050406030204" pitchFamily="18" charset="0"/>
                <a:ea typeface="Cambria" panose="02040503050406030204" pitchFamily="18" charset="0"/>
              </a:rPr>
              <a:t>sam.gov</a:t>
            </a:r>
            <a:r>
              <a:rPr lang="en-US" sz="1800">
                <a:latin typeface="Cambria" panose="02040503050406030204" pitchFamily="18" charset="0"/>
                <a:ea typeface="Cambria" panose="02040503050406030204" pitchFamily="18" charset="0"/>
              </a:rPr>
              <a:t>!)</a:t>
            </a:r>
          </a:p>
          <a:p>
            <a:pPr marL="556895" lvl="1" indent="-213995"/>
            <a:r>
              <a:rPr lang="en-US" sz="1800">
                <a:latin typeface="Cambria" panose="02040503050406030204" pitchFamily="18" charset="0"/>
                <a:ea typeface="Cambria" panose="02040503050406030204" pitchFamily="18" charset="0"/>
              </a:rPr>
              <a:t>You are not an eligible applicant</a:t>
            </a:r>
          </a:p>
          <a:p>
            <a:pPr marL="556895" lvl="1" indent="-213995"/>
            <a:r>
              <a:rPr lang="en-US" sz="1800">
                <a:latin typeface="Cambria" panose="02040503050406030204" pitchFamily="18" charset="0"/>
                <a:ea typeface="Cambria" panose="02040503050406030204" pitchFamily="18" charset="0"/>
              </a:rPr>
              <a:t>You do not meet the threshold for 70% utilization rate (existing Tribal HUD-VASH grantees only)</a:t>
            </a:r>
          </a:p>
          <a:p>
            <a:pPr marL="556895" lvl="1" indent="-213995"/>
            <a:r>
              <a:rPr lang="en-US" sz="1800">
                <a:latin typeface="Cambria" panose="02040503050406030204" pitchFamily="18" charset="0"/>
                <a:ea typeface="Cambria" panose="02040503050406030204" pitchFamily="18" charset="0"/>
              </a:rPr>
              <a:t>You do not meet the civil rights threshold </a:t>
            </a:r>
          </a:p>
          <a:p>
            <a:endParaRPr lang="en-US" sz="900">
              <a:effectLst/>
              <a:latin typeface="Cambria" panose="02040503050406030204" pitchFamily="18" charset="0"/>
              <a:ea typeface="Cambria" panose="02040503050406030204" pitchFamily="18" charset="0"/>
            </a:endParaRPr>
          </a:p>
          <a:p>
            <a:endParaRPr lang="en-US" sz="1800">
              <a:effectLst/>
              <a:latin typeface="Cambria"/>
              <a:ea typeface="Cambria"/>
            </a:endParaRPr>
          </a:p>
          <a:p>
            <a:endParaRPr lang="en-US" sz="1800">
              <a:effectLst/>
              <a:latin typeface="Times New Roman" panose="02020603050405020304" pitchFamily="18" charset="0"/>
              <a:ea typeface="PMingLiU" panose="02020500000000000000" pitchFamily="18" charset="-120"/>
            </a:endParaRPr>
          </a:p>
          <a:p>
            <a:endParaRPr lang="en-US" sz="1800">
              <a:solidFill>
                <a:srgbClr val="000000"/>
              </a:solidFill>
              <a:latin typeface="Times New Roman" panose="02020603050405020304" pitchFamily="18" charset="0"/>
              <a:ea typeface="PMingLiU" panose="02020500000000000000" pitchFamily="18" charset="-120"/>
            </a:endParaRPr>
          </a:p>
          <a:p>
            <a:endParaRPr lang="en-US"/>
          </a:p>
        </p:txBody>
      </p:sp>
      <p:cxnSp>
        <p:nvCxnSpPr>
          <p:cNvPr id="5" name="Straight Connector 4">
            <a:extLst>
              <a:ext uri="{FF2B5EF4-FFF2-40B4-BE49-F238E27FC236}">
                <a16:creationId xmlns:a16="http://schemas.microsoft.com/office/drawing/2014/main" id="{4AD9F520-D1AC-9246-04B3-16D39E7A08EF}"/>
              </a:ext>
            </a:extLst>
          </p:cNvPr>
          <p:cNvCxnSpPr>
            <a:cxnSpLocks/>
          </p:cNvCxnSpPr>
          <p:nvPr/>
        </p:nvCxnSpPr>
        <p:spPr>
          <a:xfrm>
            <a:off x="1830978" y="1190417"/>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701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2807-4BD7-C3E5-9BEF-9A8AEC8A5A25}"/>
              </a:ext>
            </a:extLst>
          </p:cNvPr>
          <p:cNvSpPr>
            <a:spLocks noGrp="1"/>
          </p:cNvSpPr>
          <p:nvPr>
            <p:ph type="title"/>
          </p:nvPr>
        </p:nvSpPr>
        <p:spPr>
          <a:xfrm>
            <a:off x="1751409" y="229749"/>
            <a:ext cx="6683765" cy="960668"/>
          </a:xfrm>
        </p:spPr>
        <p:txBody>
          <a:bodyPr>
            <a:noAutofit/>
          </a:bodyPr>
          <a:lstStyle/>
          <a:p>
            <a:pPr algn="ctr"/>
            <a:r>
              <a:rPr lang="en-US" sz="2900" b="1">
                <a:solidFill>
                  <a:srgbClr val="C00000"/>
                </a:solidFill>
                <a:latin typeface="Cambria"/>
                <a:ea typeface="Cambria"/>
              </a:rPr>
              <a:t>CORRECTIONS TO DEFICIENT SUBMISSIONS</a:t>
            </a:r>
            <a:endParaRPr lang="en-US" sz="2900">
              <a:solidFill>
                <a:srgbClr val="C00000"/>
              </a:solidFill>
              <a:latin typeface="Cambria"/>
              <a:ea typeface="Cambria"/>
            </a:endParaRPr>
          </a:p>
        </p:txBody>
      </p:sp>
      <p:sp>
        <p:nvSpPr>
          <p:cNvPr id="3" name="Content Placeholder 2">
            <a:extLst>
              <a:ext uri="{FF2B5EF4-FFF2-40B4-BE49-F238E27FC236}">
                <a16:creationId xmlns:a16="http://schemas.microsoft.com/office/drawing/2014/main" id="{51AB178B-3BE0-D529-4C03-BCD7F7F24B9C}"/>
              </a:ext>
            </a:extLst>
          </p:cNvPr>
          <p:cNvSpPr>
            <a:spLocks noGrp="1"/>
          </p:cNvSpPr>
          <p:nvPr>
            <p:ph idx="1"/>
          </p:nvPr>
        </p:nvSpPr>
        <p:spPr>
          <a:xfrm>
            <a:off x="1200148" y="1247161"/>
            <a:ext cx="7454099" cy="2914650"/>
          </a:xfrm>
        </p:spPr>
        <p:txBody>
          <a:bodyPr vert="horz" lIns="91440" tIns="45720" rIns="91440" bIns="45720" rtlCol="0" anchor="t">
            <a:normAutofit fontScale="92500" lnSpcReduction="20000"/>
          </a:bodyPr>
          <a:lstStyle/>
          <a:p>
            <a:r>
              <a:rPr lang="en-US" sz="1900">
                <a:effectLst/>
                <a:latin typeface="Cambria"/>
                <a:ea typeface="Cambria"/>
              </a:rPr>
              <a:t>If HUD finds a technical error, area of concern, or a need for more information about your application, HUD will contact you and request a cure or additional information. </a:t>
            </a:r>
          </a:p>
          <a:p>
            <a:endParaRPr lang="en-US" sz="900">
              <a:effectLst/>
              <a:latin typeface="Cambria" panose="02040503050406030204" pitchFamily="18" charset="0"/>
              <a:ea typeface="Cambria" panose="02040503050406030204" pitchFamily="18" charset="0"/>
            </a:endParaRPr>
          </a:p>
          <a:p>
            <a:r>
              <a:rPr lang="en-US" sz="1900">
                <a:effectLst/>
                <a:latin typeface="Cambria"/>
                <a:ea typeface="Cambria"/>
              </a:rPr>
              <a:t>This may include additional information about the items requested by this Notice or other information as determined by HUD. </a:t>
            </a:r>
          </a:p>
          <a:p>
            <a:endParaRPr lang="en-US" sz="900">
              <a:effectLst/>
              <a:latin typeface="Cambria" panose="02040503050406030204" pitchFamily="18" charset="0"/>
              <a:ea typeface="Cambria" panose="02040503050406030204" pitchFamily="18" charset="0"/>
            </a:endParaRPr>
          </a:p>
          <a:p>
            <a:r>
              <a:rPr lang="en-US" sz="1900">
                <a:latin typeface="Cambria"/>
                <a:ea typeface="Cambria"/>
              </a:rPr>
              <a:t>You</a:t>
            </a:r>
            <a:r>
              <a:rPr lang="en-US" sz="1900">
                <a:effectLst/>
                <a:latin typeface="Cambria"/>
                <a:ea typeface="Cambria"/>
              </a:rPr>
              <a:t> must provide a response in accordance with the instructions and the timeline contained in the deficiency notification. </a:t>
            </a:r>
            <a:r>
              <a:rPr lang="en-US" sz="1900" b="1">
                <a:effectLst/>
                <a:latin typeface="Cambria"/>
                <a:ea typeface="Cambria"/>
              </a:rPr>
              <a:t>If you do not respond timely or you do not provide the information requested, you will not be awarded funds under this Notice. </a:t>
            </a:r>
          </a:p>
          <a:p>
            <a:endParaRPr lang="en-US" sz="1800">
              <a:effectLst/>
              <a:latin typeface="Times New Roman" panose="02020603050405020304" pitchFamily="18" charset="0"/>
              <a:ea typeface="PMingLiU" panose="02020500000000000000" pitchFamily="18" charset="-120"/>
            </a:endParaRPr>
          </a:p>
          <a:p>
            <a:endParaRPr lang="en-US" sz="1800">
              <a:solidFill>
                <a:srgbClr val="000000"/>
              </a:solidFill>
              <a:latin typeface="Times New Roman" panose="02020603050405020304" pitchFamily="18" charset="0"/>
              <a:ea typeface="PMingLiU" panose="02020500000000000000" pitchFamily="18" charset="-120"/>
            </a:endParaRPr>
          </a:p>
          <a:p>
            <a:endParaRPr lang="en-US"/>
          </a:p>
        </p:txBody>
      </p:sp>
      <p:cxnSp>
        <p:nvCxnSpPr>
          <p:cNvPr id="5" name="Straight Connector 4">
            <a:extLst>
              <a:ext uri="{FF2B5EF4-FFF2-40B4-BE49-F238E27FC236}">
                <a16:creationId xmlns:a16="http://schemas.microsoft.com/office/drawing/2014/main" id="{0A518BF0-2CD5-4EAD-C2F4-4BFAE7AA206A}"/>
              </a:ext>
            </a:extLst>
          </p:cNvPr>
          <p:cNvCxnSpPr>
            <a:cxnSpLocks/>
          </p:cNvCxnSpPr>
          <p:nvPr/>
        </p:nvCxnSpPr>
        <p:spPr>
          <a:xfrm>
            <a:off x="1830978" y="1190417"/>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453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0B11-9583-8F92-5AB3-FF58BC368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06708-A694-8427-8D82-01016AE97B7A}"/>
              </a:ext>
            </a:extLst>
          </p:cNvPr>
          <p:cNvSpPr>
            <a:spLocks noGrp="1"/>
          </p:cNvSpPr>
          <p:nvPr>
            <p:ph type="title"/>
          </p:nvPr>
        </p:nvSpPr>
        <p:spPr>
          <a:xfrm>
            <a:off x="1288422" y="258685"/>
            <a:ext cx="7146752" cy="931732"/>
          </a:xfrm>
        </p:spPr>
        <p:txBody>
          <a:bodyPr>
            <a:noAutofit/>
          </a:bodyPr>
          <a:lstStyle/>
          <a:p>
            <a:pPr algn="ctr"/>
            <a:r>
              <a:rPr lang="en-US" sz="2900" b="1">
                <a:solidFill>
                  <a:srgbClr val="C00000"/>
                </a:solidFill>
                <a:latin typeface="Cambria"/>
                <a:ea typeface="Cambria"/>
              </a:rPr>
              <a:t>HUD REVIEW OF OTHER NOTICE REQUIREMENTS</a:t>
            </a:r>
          </a:p>
        </p:txBody>
      </p:sp>
      <p:sp>
        <p:nvSpPr>
          <p:cNvPr id="3" name="Content Placeholder 2">
            <a:extLst>
              <a:ext uri="{FF2B5EF4-FFF2-40B4-BE49-F238E27FC236}">
                <a16:creationId xmlns:a16="http://schemas.microsoft.com/office/drawing/2014/main" id="{96919DD4-857F-AA05-52C4-6D1CD8170ECC}"/>
              </a:ext>
            </a:extLst>
          </p:cNvPr>
          <p:cNvSpPr>
            <a:spLocks noGrp="1"/>
          </p:cNvSpPr>
          <p:nvPr>
            <p:ph idx="1"/>
          </p:nvPr>
        </p:nvSpPr>
        <p:spPr>
          <a:xfrm>
            <a:off x="1178445" y="1579933"/>
            <a:ext cx="7454099" cy="2914650"/>
          </a:xfrm>
        </p:spPr>
        <p:txBody>
          <a:bodyPr vert="horz" lIns="91440" tIns="45720" rIns="91440" bIns="45720" rtlCol="0" anchor="t">
            <a:normAutofit/>
          </a:bodyPr>
          <a:lstStyle/>
          <a:p>
            <a:pPr marL="299720" lvl="1" indent="0">
              <a:buNone/>
            </a:pPr>
            <a:r>
              <a:rPr lang="en-US" sz="2000">
                <a:solidFill>
                  <a:srgbClr val="333333"/>
                </a:solidFill>
                <a:latin typeface="Cambria" panose="02040503050406030204" pitchFamily="18" charset="0"/>
                <a:ea typeface="Cambria" panose="02040503050406030204" pitchFamily="18" charset="0"/>
              </a:rPr>
              <a:t>For program requirements, HUD may reach out during review to ensure program requirements are met to HUD satisfaction. For example:</a:t>
            </a:r>
            <a:endParaRPr lang="en-US" sz="2000">
              <a:solidFill>
                <a:srgbClr val="404040"/>
              </a:solidFill>
              <a:latin typeface="Cambria" panose="02040503050406030204" pitchFamily="18" charset="0"/>
              <a:ea typeface="Cambria" panose="02040503050406030204" pitchFamily="18" charset="0"/>
            </a:endParaRPr>
          </a:p>
          <a:p>
            <a:pPr marL="556895" lvl="1" indent="-213995"/>
            <a:r>
              <a:rPr lang="en-US" sz="2000">
                <a:solidFill>
                  <a:srgbClr val="333333"/>
                </a:solidFill>
                <a:latin typeface="Cambria" panose="02040503050406030204" pitchFamily="18" charset="0"/>
                <a:ea typeface="Cambria" panose="02040503050406030204" pitchFamily="18" charset="0"/>
              </a:rPr>
              <a:t>Can the VA provide case management services?</a:t>
            </a:r>
          </a:p>
          <a:p>
            <a:pPr marL="556895" lvl="1" indent="-213995"/>
            <a:r>
              <a:rPr lang="en-US" sz="2000">
                <a:solidFill>
                  <a:srgbClr val="333333"/>
                </a:solidFill>
                <a:latin typeface="Cambria"/>
                <a:ea typeface="Cambria"/>
              </a:rPr>
              <a:t>If FCAS units will be used, HUD may condition the award on you working with the IHBG Formula Center to temporarily remove the units from the IHBG Formula prior to drawing down THV funds</a:t>
            </a:r>
          </a:p>
          <a:p>
            <a:pPr marL="556895" lvl="1" indent="-213995"/>
            <a:endParaRPr lang="en-US" sz="2350">
              <a:solidFill>
                <a:srgbClr val="333333"/>
              </a:solidFill>
              <a:effectLst/>
              <a:latin typeface="Cambria" panose="02040503050406030204" pitchFamily="18" charset="0"/>
              <a:ea typeface="Cambria" panose="02040503050406030204" pitchFamily="18" charset="0"/>
            </a:endParaRPr>
          </a:p>
          <a:p>
            <a:endParaRPr lang="en-US" sz="2500">
              <a:solidFill>
                <a:srgbClr val="333333"/>
              </a:solidFill>
              <a:effectLst/>
              <a:latin typeface="Cambria" panose="02040503050406030204" pitchFamily="18" charset="0"/>
              <a:ea typeface="Cambria" panose="02040503050406030204" pitchFamily="18" charset="0"/>
            </a:endParaRPr>
          </a:p>
          <a:p>
            <a:endParaRPr lang="en-US" sz="900">
              <a:effectLst/>
              <a:latin typeface="Cambria" panose="02040503050406030204" pitchFamily="18" charset="0"/>
              <a:ea typeface="Cambria" panose="02040503050406030204" pitchFamily="18" charset="0"/>
            </a:endParaRPr>
          </a:p>
          <a:p>
            <a:endParaRPr lang="en-US" sz="1800">
              <a:solidFill>
                <a:srgbClr val="404040"/>
              </a:solidFill>
              <a:latin typeface="Cambria"/>
              <a:ea typeface="Cambria"/>
              <a:cs typeface="Times New Roman" panose="02020603050405020304" pitchFamily="18" charset="0"/>
            </a:endParaRPr>
          </a:p>
          <a:p>
            <a:endParaRPr lang="en-US" sz="1800">
              <a:solidFill>
                <a:srgbClr val="40404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sz="180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a:p>
        </p:txBody>
      </p:sp>
      <p:cxnSp>
        <p:nvCxnSpPr>
          <p:cNvPr id="5" name="Straight Connector 4">
            <a:extLst>
              <a:ext uri="{FF2B5EF4-FFF2-40B4-BE49-F238E27FC236}">
                <a16:creationId xmlns:a16="http://schemas.microsoft.com/office/drawing/2014/main" id="{958AB6D1-3FDF-2D1A-765F-8B9DF1CC62A8}"/>
              </a:ext>
            </a:extLst>
          </p:cNvPr>
          <p:cNvCxnSpPr>
            <a:cxnSpLocks/>
          </p:cNvCxnSpPr>
          <p:nvPr/>
        </p:nvCxnSpPr>
        <p:spPr>
          <a:xfrm>
            <a:off x="1830978" y="1190417"/>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30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3564-C0D7-D889-5001-6E16C42EE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336A0-05D2-D20E-5283-C0AE536A040B}"/>
              </a:ext>
            </a:extLst>
          </p:cNvPr>
          <p:cNvSpPr>
            <a:spLocks noGrp="1"/>
          </p:cNvSpPr>
          <p:nvPr>
            <p:ph type="title"/>
          </p:nvPr>
        </p:nvSpPr>
        <p:spPr>
          <a:xfrm>
            <a:off x="1288422" y="258685"/>
            <a:ext cx="7146752" cy="931732"/>
          </a:xfrm>
        </p:spPr>
        <p:txBody>
          <a:bodyPr>
            <a:noAutofit/>
          </a:bodyPr>
          <a:lstStyle/>
          <a:p>
            <a:pPr algn="ctr"/>
            <a:r>
              <a:rPr lang="en-US" sz="2900" b="1">
                <a:solidFill>
                  <a:srgbClr val="C00000"/>
                </a:solidFill>
                <a:latin typeface="Cambria"/>
                <a:ea typeface="Cambria"/>
              </a:rPr>
              <a:t>HUD REVIEW OF OTHER NOTICE REQUIREMENTS</a:t>
            </a:r>
          </a:p>
        </p:txBody>
      </p:sp>
      <p:sp>
        <p:nvSpPr>
          <p:cNvPr id="3" name="Content Placeholder 2">
            <a:extLst>
              <a:ext uri="{FF2B5EF4-FFF2-40B4-BE49-F238E27FC236}">
                <a16:creationId xmlns:a16="http://schemas.microsoft.com/office/drawing/2014/main" id="{2EC1157B-7B6A-0A69-BA4E-5DDC70D6DF22}"/>
              </a:ext>
            </a:extLst>
          </p:cNvPr>
          <p:cNvSpPr>
            <a:spLocks noGrp="1"/>
          </p:cNvSpPr>
          <p:nvPr>
            <p:ph idx="1"/>
          </p:nvPr>
        </p:nvSpPr>
        <p:spPr>
          <a:xfrm>
            <a:off x="1178445" y="1579932"/>
            <a:ext cx="7454099" cy="3148007"/>
          </a:xfrm>
        </p:spPr>
        <p:txBody>
          <a:bodyPr vert="horz" lIns="91440" tIns="45720" rIns="91440" bIns="45720" rtlCol="0" anchor="t">
            <a:normAutofit fontScale="70000" lnSpcReduction="20000"/>
          </a:bodyPr>
          <a:lstStyle/>
          <a:p>
            <a:pPr marL="299720" lvl="1" indent="0">
              <a:buNone/>
            </a:pPr>
            <a:r>
              <a:rPr lang="en-US" sz="2450">
                <a:solidFill>
                  <a:srgbClr val="333333"/>
                </a:solidFill>
                <a:latin typeface="Cambria" panose="02040503050406030204" pitchFamily="18" charset="0"/>
                <a:ea typeface="Cambria" panose="02040503050406030204" pitchFamily="18" charset="0"/>
              </a:rPr>
              <a:t>For application submission requirements, HUD may reach out during review to ensure requirements are met to our satisfaction. For example:</a:t>
            </a:r>
            <a:br>
              <a:rPr lang="en-US" sz="2450">
                <a:solidFill>
                  <a:srgbClr val="333333"/>
                </a:solidFill>
                <a:latin typeface="Cambria" panose="02040503050406030204" pitchFamily="18" charset="0"/>
                <a:ea typeface="Cambria" panose="02040503050406030204" pitchFamily="18" charset="0"/>
              </a:rPr>
            </a:br>
            <a:endParaRPr lang="en-US" sz="950">
              <a:solidFill>
                <a:srgbClr val="404040"/>
              </a:solidFill>
              <a:latin typeface="Cambria" panose="02040503050406030204" pitchFamily="18" charset="0"/>
              <a:ea typeface="Cambria" panose="02040503050406030204" pitchFamily="18" charset="0"/>
            </a:endParaRPr>
          </a:p>
          <a:p>
            <a:pPr marL="556895" lvl="1" indent="-213995"/>
            <a:r>
              <a:rPr lang="en-US" sz="2600">
                <a:solidFill>
                  <a:srgbClr val="333333"/>
                </a:solidFill>
                <a:latin typeface="Cambria"/>
                <a:ea typeface="Cambria"/>
              </a:rPr>
              <a:t>If information is inconsistent across application submission, we will require you to update documents.</a:t>
            </a:r>
          </a:p>
          <a:p>
            <a:pPr marL="556895" lvl="1" indent="-213995"/>
            <a:r>
              <a:rPr lang="en-US" sz="2600">
                <a:solidFill>
                  <a:srgbClr val="333333"/>
                </a:solidFill>
                <a:latin typeface="Cambria"/>
                <a:ea typeface="Cambria"/>
              </a:rPr>
              <a:t>If an application submission is missing, you will be required to submit it.</a:t>
            </a:r>
          </a:p>
          <a:p>
            <a:pPr marL="556895" lvl="1" indent="-213995"/>
            <a:r>
              <a:rPr lang="en-US" sz="2600">
                <a:solidFill>
                  <a:srgbClr val="333333"/>
                </a:solidFill>
                <a:latin typeface="Cambria"/>
                <a:ea typeface="Cambria"/>
              </a:rPr>
              <a:t>If based on your submission we are unsure if you have the capacity to manage a Tribal HUD-VASH program, we may require additional information. </a:t>
            </a:r>
          </a:p>
          <a:p>
            <a:pPr marL="556895" lvl="1" indent="-213995"/>
            <a:r>
              <a:rPr lang="en-US" sz="2600">
                <a:solidFill>
                  <a:srgbClr val="333333"/>
                </a:solidFill>
                <a:latin typeface="Cambria"/>
                <a:ea typeface="Cambria"/>
              </a:rPr>
              <a:t>If it isn't clear that your proposed project is feasible, we may acquire additional detail, such as additional items in your timeline</a:t>
            </a:r>
          </a:p>
          <a:p>
            <a:pPr marL="556895" lvl="1" indent="-213995"/>
            <a:endParaRPr lang="en-US" sz="2350">
              <a:solidFill>
                <a:srgbClr val="333333"/>
              </a:solidFill>
              <a:latin typeface="Cambria" panose="02040503050406030204" pitchFamily="18" charset="0"/>
              <a:ea typeface="Cambria" panose="02040503050406030204" pitchFamily="18" charset="0"/>
            </a:endParaRPr>
          </a:p>
          <a:p>
            <a:endParaRPr lang="en-US" sz="2500">
              <a:solidFill>
                <a:srgbClr val="333333"/>
              </a:solidFill>
              <a:effectLst/>
              <a:latin typeface="Cambria" panose="02040503050406030204" pitchFamily="18" charset="0"/>
              <a:ea typeface="Cambria" panose="02040503050406030204" pitchFamily="18" charset="0"/>
            </a:endParaRPr>
          </a:p>
          <a:p>
            <a:endParaRPr lang="en-US" sz="900">
              <a:solidFill>
                <a:srgbClr val="404040"/>
              </a:solidFill>
              <a:effectLst/>
              <a:latin typeface="Cambria" panose="02040503050406030204" pitchFamily="18" charset="0"/>
              <a:ea typeface="Cambria" panose="02040503050406030204" pitchFamily="18" charset="0"/>
            </a:endParaRPr>
          </a:p>
          <a:p>
            <a:endParaRPr lang="en-US" sz="1800">
              <a:effectLst/>
              <a:latin typeface="Cambria" panose="02040503050406030204" pitchFamily="18" charset="0"/>
              <a:ea typeface="Cambria" panose="02040503050406030204" pitchFamily="18" charset="0"/>
              <a:cs typeface="Times New Roman" panose="02020603050405020304" pitchFamily="18" charset="0"/>
            </a:endParaRPr>
          </a:p>
          <a:p>
            <a:endParaRPr lang="en-US" sz="1800">
              <a:solidFill>
                <a:srgbClr val="40404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sz="180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a:solidFill>
                <a:srgbClr val="404040"/>
              </a:solidFill>
              <a:latin typeface="Century Gothic" panose="020B0502020202020204"/>
              <a:ea typeface="PMingLiU" panose="02020500000000000000" pitchFamily="18" charset="-120"/>
              <a:cs typeface="Times New Roman" panose="02020603050405020304" pitchFamily="18" charset="0"/>
            </a:endParaRPr>
          </a:p>
        </p:txBody>
      </p:sp>
      <p:cxnSp>
        <p:nvCxnSpPr>
          <p:cNvPr id="5" name="Straight Connector 4">
            <a:extLst>
              <a:ext uri="{FF2B5EF4-FFF2-40B4-BE49-F238E27FC236}">
                <a16:creationId xmlns:a16="http://schemas.microsoft.com/office/drawing/2014/main" id="{4E8AF10F-004C-F049-9D16-4D776B050E7A}"/>
              </a:ext>
            </a:extLst>
          </p:cNvPr>
          <p:cNvCxnSpPr>
            <a:cxnSpLocks/>
          </p:cNvCxnSpPr>
          <p:nvPr/>
        </p:nvCxnSpPr>
        <p:spPr>
          <a:xfrm>
            <a:off x="1830978" y="1190417"/>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621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7968-FD26-384A-EAC2-B71DD471C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16564-ECA6-E47B-9A5E-2A910814E14F}"/>
              </a:ext>
            </a:extLst>
          </p:cNvPr>
          <p:cNvSpPr>
            <a:spLocks noGrp="1"/>
          </p:cNvSpPr>
          <p:nvPr>
            <p:ph type="title"/>
          </p:nvPr>
        </p:nvSpPr>
        <p:spPr>
          <a:xfrm>
            <a:off x="1288422" y="258685"/>
            <a:ext cx="7146752" cy="931732"/>
          </a:xfrm>
        </p:spPr>
        <p:txBody>
          <a:bodyPr>
            <a:noAutofit/>
          </a:bodyPr>
          <a:lstStyle/>
          <a:p>
            <a:pPr algn="ctr"/>
            <a:r>
              <a:rPr lang="en-US" sz="2900" b="1">
                <a:solidFill>
                  <a:srgbClr val="C00000"/>
                </a:solidFill>
                <a:latin typeface="Cambria"/>
                <a:ea typeface="Cambria"/>
              </a:rPr>
              <a:t>HUD REVIEW OF OTHER NOTICE REQUIREMENTS</a:t>
            </a:r>
          </a:p>
        </p:txBody>
      </p:sp>
      <p:sp>
        <p:nvSpPr>
          <p:cNvPr id="3" name="Content Placeholder 2">
            <a:extLst>
              <a:ext uri="{FF2B5EF4-FFF2-40B4-BE49-F238E27FC236}">
                <a16:creationId xmlns:a16="http://schemas.microsoft.com/office/drawing/2014/main" id="{7A83140E-DE33-615B-07A2-6C7108611433}"/>
              </a:ext>
            </a:extLst>
          </p:cNvPr>
          <p:cNvSpPr>
            <a:spLocks noGrp="1"/>
          </p:cNvSpPr>
          <p:nvPr>
            <p:ph idx="1"/>
          </p:nvPr>
        </p:nvSpPr>
        <p:spPr>
          <a:xfrm>
            <a:off x="1178445" y="1579933"/>
            <a:ext cx="7454099" cy="2914650"/>
          </a:xfrm>
        </p:spPr>
        <p:txBody>
          <a:bodyPr vert="horz" lIns="91440" tIns="45720" rIns="91440" bIns="45720" rtlCol="0" anchor="t">
            <a:normAutofit/>
          </a:bodyPr>
          <a:lstStyle/>
          <a:p>
            <a:r>
              <a:rPr lang="en-US" sz="2000">
                <a:solidFill>
                  <a:srgbClr val="333333"/>
                </a:solidFill>
                <a:latin typeface="Cambria"/>
                <a:ea typeface="Cambria"/>
              </a:rPr>
              <a:t>If after review HUD determines that you do not have sufficient housing stock, or if the VA cannot support your application, HUD may award you a lower amount than requested, or you may not be awarded funds.</a:t>
            </a:r>
          </a:p>
          <a:p>
            <a:pPr marL="556895" lvl="1" indent="-213995"/>
            <a:endParaRPr lang="en-US" sz="2350">
              <a:solidFill>
                <a:srgbClr val="333333"/>
              </a:solidFill>
              <a:latin typeface="Cambria" panose="02040503050406030204" pitchFamily="18" charset="0"/>
              <a:ea typeface="Cambria" panose="02040503050406030204" pitchFamily="18" charset="0"/>
            </a:endParaRPr>
          </a:p>
          <a:p>
            <a:endParaRPr lang="en-US" sz="2500">
              <a:solidFill>
                <a:srgbClr val="333333"/>
              </a:solidFill>
              <a:effectLst/>
              <a:latin typeface="Cambria" panose="02040503050406030204" pitchFamily="18" charset="0"/>
              <a:ea typeface="Cambria" panose="02040503050406030204" pitchFamily="18" charset="0"/>
            </a:endParaRPr>
          </a:p>
          <a:p>
            <a:endParaRPr lang="en-US" sz="900">
              <a:solidFill>
                <a:srgbClr val="404040"/>
              </a:solidFill>
              <a:effectLst/>
              <a:latin typeface="Cambria" panose="02040503050406030204" pitchFamily="18" charset="0"/>
              <a:ea typeface="Cambria" panose="02040503050406030204" pitchFamily="18" charset="0"/>
            </a:endParaRPr>
          </a:p>
          <a:p>
            <a:endParaRPr lang="en-US" sz="1800">
              <a:effectLst/>
              <a:latin typeface="Cambria" panose="02040503050406030204" pitchFamily="18" charset="0"/>
              <a:ea typeface="Cambria" panose="02040503050406030204" pitchFamily="18" charset="0"/>
              <a:cs typeface="Times New Roman" panose="02020603050405020304" pitchFamily="18" charset="0"/>
            </a:endParaRPr>
          </a:p>
          <a:p>
            <a:endParaRPr lang="en-US" sz="1800">
              <a:solidFill>
                <a:srgbClr val="40404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sz="180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endParaRPr lang="en-US">
              <a:solidFill>
                <a:srgbClr val="404040"/>
              </a:solidFill>
              <a:latin typeface="Century Gothic" panose="020B0502020202020204"/>
              <a:ea typeface="PMingLiU" panose="02020500000000000000" pitchFamily="18" charset="-12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3F45165-6D9B-8C94-70A7-2EC02403615B}"/>
              </a:ext>
            </a:extLst>
          </p:cNvPr>
          <p:cNvCxnSpPr>
            <a:cxnSpLocks/>
          </p:cNvCxnSpPr>
          <p:nvPr/>
        </p:nvCxnSpPr>
        <p:spPr>
          <a:xfrm>
            <a:off x="1830978" y="1190417"/>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63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32AB2C0C-4F6E-5902-AF37-495DE1600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D9543-B25D-5776-FFEB-578C77D22D0F}"/>
              </a:ext>
            </a:extLst>
          </p:cNvPr>
          <p:cNvSpPr>
            <a:spLocks noGrp="1"/>
          </p:cNvSpPr>
          <p:nvPr>
            <p:ph type="ctrTitle"/>
          </p:nvPr>
        </p:nvSpPr>
        <p:spPr>
          <a:xfrm>
            <a:off x="645683" y="971550"/>
            <a:ext cx="8178799" cy="1753108"/>
          </a:xfrm>
          <a:effectLst>
            <a:outerShdw blurRad="88900" dist="38100" dir="2700000" algn="tl" rotWithShape="0">
              <a:prstClr val="black">
                <a:alpha val="30000"/>
              </a:prstClr>
            </a:outerShdw>
          </a:effectLst>
        </p:spPr>
        <p:txBody>
          <a:bodyPr>
            <a:normAutofit/>
          </a:bodyPr>
          <a:lstStyle/>
          <a:p>
            <a:pPr algn="ctr"/>
            <a:r>
              <a:rPr lang="en-US" sz="4800" b="1">
                <a:latin typeface="Cambria" panose="02040503050406030204" pitchFamily="18" charset="0"/>
              </a:rPr>
              <a:t>VI. Selection And Award Process</a:t>
            </a:r>
          </a:p>
        </p:txBody>
      </p:sp>
      <p:sp>
        <p:nvSpPr>
          <p:cNvPr id="4" name="Slide Number Placeholder 3">
            <a:extLst>
              <a:ext uri="{FF2B5EF4-FFF2-40B4-BE49-F238E27FC236}">
                <a16:creationId xmlns:a16="http://schemas.microsoft.com/office/drawing/2014/main" id="{3DC502E3-962A-3682-DA2D-EC63291A26B4}"/>
              </a:ext>
            </a:extLst>
          </p:cNvPr>
          <p:cNvSpPr>
            <a:spLocks noGrp="1"/>
          </p:cNvSpPr>
          <p:nvPr>
            <p:ph type="sldNum" sz="quarter" idx="12"/>
          </p:nvPr>
        </p:nvSpPr>
        <p:spPr>
          <a:xfrm>
            <a:off x="7945566" y="4452140"/>
            <a:ext cx="878916" cy="274320"/>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7D326A9-C7FB-474D-8472-18C731E71348}" type="slidenum">
              <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47</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14531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997B-D73C-D1B3-5652-46ACAE20D5E1}"/>
              </a:ext>
            </a:extLst>
          </p:cNvPr>
          <p:cNvSpPr>
            <a:spLocks noGrp="1"/>
          </p:cNvSpPr>
          <p:nvPr>
            <p:ph type="title"/>
          </p:nvPr>
        </p:nvSpPr>
        <p:spPr>
          <a:xfrm>
            <a:off x="1514872" y="391882"/>
            <a:ext cx="6266654" cy="512993"/>
          </a:xfrm>
        </p:spPr>
        <p:txBody>
          <a:bodyPr>
            <a:noAutofit/>
          </a:bodyPr>
          <a:lstStyle/>
          <a:p>
            <a:pPr algn="ctr"/>
            <a:r>
              <a:rPr lang="en-US" sz="2900" b="1">
                <a:solidFill>
                  <a:srgbClr val="C00000"/>
                </a:solidFill>
                <a:latin typeface="Cambria" panose="02040503050406030204" pitchFamily="18" charset="0"/>
              </a:rPr>
              <a:t>SELECTION AND AWARD PROCESS</a:t>
            </a:r>
            <a:endParaRPr lang="en-US" sz="2900">
              <a:solidFill>
                <a:srgbClr val="C00000"/>
              </a:solidFill>
            </a:endParaRPr>
          </a:p>
        </p:txBody>
      </p:sp>
      <p:sp>
        <p:nvSpPr>
          <p:cNvPr id="3" name="Content Placeholder 2">
            <a:extLst>
              <a:ext uri="{FF2B5EF4-FFF2-40B4-BE49-F238E27FC236}">
                <a16:creationId xmlns:a16="http://schemas.microsoft.com/office/drawing/2014/main" id="{6BBB4E1B-C4CE-88C4-A2D3-1E5830856B65}"/>
              </a:ext>
            </a:extLst>
          </p:cNvPr>
          <p:cNvSpPr>
            <a:spLocks noGrp="1"/>
          </p:cNvSpPr>
          <p:nvPr>
            <p:ph idx="1"/>
          </p:nvPr>
        </p:nvSpPr>
        <p:spPr>
          <a:xfrm>
            <a:off x="1229020" y="1164765"/>
            <a:ext cx="7493499" cy="2202989"/>
          </a:xfrm>
        </p:spPr>
        <p:txBody>
          <a:bodyPr vert="horz" lIns="91440" tIns="45720" rIns="91440" bIns="45720" rtlCol="0" anchor="t">
            <a:noAutofit/>
          </a:bodyPr>
          <a:lstStyle/>
          <a:p>
            <a:r>
              <a:rPr lang="en-US" sz="1800">
                <a:solidFill>
                  <a:schemeClr val="tx1"/>
                </a:solidFill>
                <a:latin typeface="Cambria"/>
                <a:ea typeface="Cambria"/>
              </a:rPr>
              <a:t>HUD will select applicants</a:t>
            </a:r>
            <a:r>
              <a:rPr lang="en-US" sz="1800">
                <a:solidFill>
                  <a:schemeClr val="tx1"/>
                </a:solidFill>
                <a:effectLst/>
                <a:latin typeface="Cambria"/>
                <a:ea typeface="Cambria"/>
              </a:rPr>
              <a:t> based on need, administrative capacity</a:t>
            </a:r>
            <a:r>
              <a:rPr lang="en-US" sz="1800">
                <a:solidFill>
                  <a:schemeClr val="tx1"/>
                </a:solidFill>
                <a:latin typeface="Cambria"/>
                <a:ea typeface="Cambria"/>
              </a:rPr>
              <a:t>, and the criteria in the Notice.</a:t>
            </a:r>
            <a:r>
              <a:rPr lang="en-US" sz="1800">
                <a:solidFill>
                  <a:schemeClr val="tx1"/>
                </a:solidFill>
                <a:effectLst/>
                <a:latin typeface="Cambria"/>
                <a:ea typeface="Cambria"/>
              </a:rPr>
              <a:t> </a:t>
            </a:r>
          </a:p>
          <a:p>
            <a:endParaRPr lang="en-US" sz="800">
              <a:solidFill>
                <a:schemeClr val="tx1"/>
              </a:solidFill>
              <a:latin typeface="Cambria"/>
              <a:ea typeface="Cambria"/>
            </a:endParaRPr>
          </a:p>
          <a:p>
            <a:r>
              <a:rPr lang="en-US" sz="1800">
                <a:solidFill>
                  <a:schemeClr val="tx1"/>
                </a:solidFill>
                <a:latin typeface="Cambria"/>
                <a:ea typeface="Cambria"/>
              </a:rPr>
              <a:t>HUD will treat all applicants consistently</a:t>
            </a:r>
          </a:p>
          <a:p>
            <a:endParaRPr lang="en-US" sz="800">
              <a:solidFill>
                <a:schemeClr val="tx1"/>
              </a:solidFill>
              <a:latin typeface="Cambria"/>
              <a:ea typeface="Cambria"/>
            </a:endParaRPr>
          </a:p>
          <a:p>
            <a:r>
              <a:rPr lang="en-US" sz="1800">
                <a:solidFill>
                  <a:schemeClr val="tx1"/>
                </a:solidFill>
                <a:latin typeface="Cambria"/>
                <a:ea typeface="Cambria"/>
              </a:rPr>
              <a:t>How will the Notice criteria factor into HUD's selection process?</a:t>
            </a:r>
          </a:p>
          <a:p>
            <a:pPr lvl="1">
              <a:buFont typeface="Wingdings" panose="05000000000000000000" pitchFamily="2" charset="2"/>
              <a:buChar char="Ø"/>
            </a:pPr>
            <a:r>
              <a:rPr lang="en-US" sz="1800">
                <a:solidFill>
                  <a:schemeClr val="tx1"/>
                </a:solidFill>
                <a:latin typeface="Cambria"/>
                <a:ea typeface="Cambria"/>
              </a:rPr>
              <a:t>HUD may determine to only review complete applications, if many applications are submitted</a:t>
            </a:r>
          </a:p>
          <a:p>
            <a:pPr lvl="1">
              <a:buFont typeface="Wingdings" panose="05000000000000000000" pitchFamily="2" charset="2"/>
              <a:buChar char="Ø"/>
            </a:pPr>
            <a:r>
              <a:rPr lang="en-US" sz="1800">
                <a:solidFill>
                  <a:schemeClr val="tx1"/>
                </a:solidFill>
                <a:latin typeface="Cambria"/>
                <a:ea typeface="Cambria"/>
              </a:rPr>
              <a:t>HUD may determine not to fund applications where concerns with the application were not addressed to HUD’s satisfaction</a:t>
            </a:r>
          </a:p>
        </p:txBody>
      </p:sp>
      <p:cxnSp>
        <p:nvCxnSpPr>
          <p:cNvPr id="6" name="Straight Connector 5">
            <a:extLst>
              <a:ext uri="{FF2B5EF4-FFF2-40B4-BE49-F238E27FC236}">
                <a16:creationId xmlns:a16="http://schemas.microsoft.com/office/drawing/2014/main" id="{20B20ACD-4C35-3BE6-52D3-991814BCEDDE}"/>
              </a:ext>
            </a:extLst>
          </p:cNvPr>
          <p:cNvCxnSpPr>
            <a:cxnSpLocks/>
          </p:cNvCxnSpPr>
          <p:nvPr/>
        </p:nvCxnSpPr>
        <p:spPr>
          <a:xfrm>
            <a:off x="1571625" y="1033321"/>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12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7562-9900-F851-E53D-09294E08E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1F2A3-EAEF-11F1-93F0-D395BA210127}"/>
              </a:ext>
            </a:extLst>
          </p:cNvPr>
          <p:cNvSpPr>
            <a:spLocks noGrp="1"/>
          </p:cNvSpPr>
          <p:nvPr>
            <p:ph type="title"/>
          </p:nvPr>
        </p:nvSpPr>
        <p:spPr>
          <a:xfrm>
            <a:off x="1514872" y="391882"/>
            <a:ext cx="6266654" cy="512993"/>
          </a:xfrm>
        </p:spPr>
        <p:txBody>
          <a:bodyPr>
            <a:noAutofit/>
          </a:bodyPr>
          <a:lstStyle/>
          <a:p>
            <a:pPr algn="ctr"/>
            <a:r>
              <a:rPr lang="en-US" sz="2900" b="1">
                <a:solidFill>
                  <a:srgbClr val="C00000"/>
                </a:solidFill>
                <a:latin typeface="Cambria" panose="02040503050406030204" pitchFamily="18" charset="0"/>
              </a:rPr>
              <a:t>SELECTION AND AWARD PROCESS</a:t>
            </a:r>
            <a:endParaRPr lang="en-US" sz="2900">
              <a:solidFill>
                <a:srgbClr val="C00000"/>
              </a:solidFill>
            </a:endParaRPr>
          </a:p>
        </p:txBody>
      </p:sp>
      <p:sp>
        <p:nvSpPr>
          <p:cNvPr id="3" name="Content Placeholder 2">
            <a:extLst>
              <a:ext uri="{FF2B5EF4-FFF2-40B4-BE49-F238E27FC236}">
                <a16:creationId xmlns:a16="http://schemas.microsoft.com/office/drawing/2014/main" id="{8D81AD73-0A12-12A5-8AC0-A3F1300C152F}"/>
              </a:ext>
            </a:extLst>
          </p:cNvPr>
          <p:cNvSpPr>
            <a:spLocks noGrp="1"/>
          </p:cNvSpPr>
          <p:nvPr>
            <p:ph idx="1"/>
          </p:nvPr>
        </p:nvSpPr>
        <p:spPr>
          <a:xfrm>
            <a:off x="1229020" y="1164765"/>
            <a:ext cx="7493499" cy="3302583"/>
          </a:xfrm>
        </p:spPr>
        <p:txBody>
          <a:bodyPr vert="horz" lIns="91440" tIns="45720" rIns="91440" bIns="45720" rtlCol="0" anchor="t">
            <a:noAutofit/>
          </a:bodyPr>
          <a:lstStyle/>
          <a:p>
            <a:pPr marL="642937" lvl="2" indent="0">
              <a:buNone/>
            </a:pPr>
            <a:r>
              <a:rPr lang="en-US" sz="2000">
                <a:solidFill>
                  <a:srgbClr val="000000"/>
                </a:solidFill>
                <a:latin typeface="Cambria"/>
                <a:ea typeface="Cambria"/>
              </a:rPr>
              <a:t>HUD will consider need</a:t>
            </a:r>
            <a:r>
              <a:rPr lang="en-US" sz="2000">
                <a:solidFill>
                  <a:srgbClr val="000000"/>
                </a:solidFill>
                <a:effectLst/>
                <a:latin typeface="Cambria"/>
                <a:ea typeface="Cambria"/>
              </a:rPr>
              <a:t> by</a:t>
            </a:r>
            <a:r>
              <a:rPr lang="en-US" sz="2000">
                <a:solidFill>
                  <a:srgbClr val="000000"/>
                </a:solidFill>
                <a:latin typeface="Cambria"/>
                <a:ea typeface="Cambria"/>
              </a:rPr>
              <a:t>:</a:t>
            </a:r>
            <a:endParaRPr lang="en-US" sz="2000">
              <a:solidFill>
                <a:srgbClr val="000000"/>
              </a:solidFill>
              <a:latin typeface="Cambria" panose="02040503050406030204" pitchFamily="18" charset="0"/>
              <a:ea typeface="Cambria" panose="02040503050406030204" pitchFamily="18" charset="0"/>
            </a:endParaRPr>
          </a:p>
          <a:p>
            <a:pPr lvl="2"/>
            <a:r>
              <a:rPr lang="en-US" sz="2000">
                <a:solidFill>
                  <a:srgbClr val="000000"/>
                </a:solidFill>
                <a:latin typeface="Cambria"/>
                <a:ea typeface="Cambria"/>
              </a:rPr>
              <a:t>Assessing</a:t>
            </a:r>
            <a:r>
              <a:rPr lang="en-US" sz="2000">
                <a:solidFill>
                  <a:srgbClr val="000000"/>
                </a:solidFill>
                <a:effectLst/>
                <a:latin typeface="Cambria"/>
                <a:ea typeface="Cambria"/>
              </a:rPr>
              <a:t> factors such as the number of eligible Veterans</a:t>
            </a:r>
            <a:r>
              <a:rPr lang="en-US" sz="2000">
                <a:solidFill>
                  <a:srgbClr val="000000"/>
                </a:solidFill>
                <a:latin typeface="Cambria"/>
                <a:ea typeface="Cambria"/>
              </a:rPr>
              <a:t> </a:t>
            </a:r>
            <a:r>
              <a:rPr lang="en-US" sz="2000">
                <a:solidFill>
                  <a:srgbClr val="000000"/>
                </a:solidFill>
                <a:effectLst/>
                <a:latin typeface="Cambria"/>
                <a:ea typeface="Cambria"/>
              </a:rPr>
              <a:t>who are homeless or at risk of homelessness</a:t>
            </a:r>
            <a:r>
              <a:rPr lang="en-US" sz="2000">
                <a:solidFill>
                  <a:srgbClr val="000000"/>
                </a:solidFill>
                <a:latin typeface="Cambria"/>
                <a:ea typeface="Cambria"/>
              </a:rPr>
              <a:t>,</a:t>
            </a:r>
            <a:r>
              <a:rPr lang="en-US" sz="2000">
                <a:solidFill>
                  <a:srgbClr val="000000"/>
                </a:solidFill>
                <a:effectLst/>
                <a:latin typeface="Cambria"/>
                <a:ea typeface="Cambria"/>
              </a:rPr>
              <a:t> and </a:t>
            </a:r>
            <a:endParaRPr lang="en-US" sz="2000">
              <a:solidFill>
                <a:srgbClr val="000000"/>
              </a:solidFill>
              <a:latin typeface="Cambria" panose="02040503050406030204" pitchFamily="18" charset="0"/>
              <a:ea typeface="Cambria" panose="02040503050406030204" pitchFamily="18" charset="0"/>
            </a:endParaRPr>
          </a:p>
          <a:p>
            <a:pPr lvl="2"/>
            <a:r>
              <a:rPr lang="en-US" sz="2000">
                <a:solidFill>
                  <a:srgbClr val="000000"/>
                </a:solidFill>
                <a:latin typeface="Cambria"/>
                <a:ea typeface="Cambria"/>
              </a:rPr>
              <a:t>Other</a:t>
            </a:r>
            <a:r>
              <a:rPr lang="en-US" sz="2000">
                <a:solidFill>
                  <a:srgbClr val="000000"/>
                </a:solidFill>
                <a:effectLst/>
                <a:latin typeface="Cambria"/>
                <a:ea typeface="Cambria"/>
              </a:rPr>
              <a:t> need factors</a:t>
            </a:r>
            <a:endParaRPr lang="en-US" sz="2000">
              <a:solidFill>
                <a:srgbClr val="000000"/>
              </a:solidFill>
              <a:effectLst/>
              <a:latin typeface="Cambria" panose="02040503050406030204" pitchFamily="18" charset="0"/>
              <a:ea typeface="Cambria" panose="02040503050406030204" pitchFamily="18" charset="0"/>
            </a:endParaRPr>
          </a:p>
          <a:p>
            <a:pPr lvl="3">
              <a:buFont typeface="Wingdings" panose="05000000000000000000" pitchFamily="2" charset="2"/>
              <a:buChar char="Ø"/>
            </a:pPr>
            <a:r>
              <a:rPr lang="en-US" sz="2000">
                <a:solidFill>
                  <a:srgbClr val="000000"/>
                </a:solidFill>
                <a:latin typeface="Cambria"/>
                <a:ea typeface="Cambria"/>
              </a:rPr>
              <a:t>Providing awards across small, medium and large Tribes</a:t>
            </a:r>
          </a:p>
          <a:p>
            <a:pPr lvl="3">
              <a:buFont typeface="Wingdings" panose="05000000000000000000" pitchFamily="2" charset="2"/>
              <a:buChar char="Ø"/>
            </a:pPr>
            <a:r>
              <a:rPr lang="en-US" sz="2000">
                <a:solidFill>
                  <a:srgbClr val="000000"/>
                </a:solidFill>
                <a:latin typeface="Cambria"/>
                <a:ea typeface="Cambria"/>
              </a:rPr>
              <a:t>Providing awards across Indian country</a:t>
            </a:r>
          </a:p>
          <a:p>
            <a:pPr lvl="3">
              <a:buFont typeface="Wingdings" panose="05000000000000000000" pitchFamily="2" charset="2"/>
              <a:buChar char="Ø"/>
            </a:pPr>
            <a:r>
              <a:rPr lang="en-US" sz="2000">
                <a:solidFill>
                  <a:srgbClr val="000000"/>
                </a:solidFill>
                <a:latin typeface="Cambria"/>
                <a:ea typeface="Cambria"/>
              </a:rPr>
              <a:t>Considering the need for new housing in your area and/or for this population</a:t>
            </a:r>
          </a:p>
          <a:p>
            <a:endParaRPr lang="en-US" sz="1800" b="1">
              <a:solidFill>
                <a:schemeClr val="accent1"/>
              </a:solidFill>
              <a:latin typeface="Cambria"/>
              <a:ea typeface="Cambria"/>
            </a:endParaRPr>
          </a:p>
        </p:txBody>
      </p:sp>
      <p:cxnSp>
        <p:nvCxnSpPr>
          <p:cNvPr id="6" name="Straight Connector 5">
            <a:extLst>
              <a:ext uri="{FF2B5EF4-FFF2-40B4-BE49-F238E27FC236}">
                <a16:creationId xmlns:a16="http://schemas.microsoft.com/office/drawing/2014/main" id="{81F67FE1-9066-D930-F495-20263FDC6729}"/>
              </a:ext>
            </a:extLst>
          </p:cNvPr>
          <p:cNvCxnSpPr>
            <a:cxnSpLocks/>
          </p:cNvCxnSpPr>
          <p:nvPr/>
        </p:nvCxnSpPr>
        <p:spPr>
          <a:xfrm>
            <a:off x="1571625" y="1033321"/>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20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516E-D619-4500-B159-C59188F37C32}"/>
              </a:ext>
            </a:extLst>
          </p:cNvPr>
          <p:cNvSpPr>
            <a:spLocks noGrp="1"/>
          </p:cNvSpPr>
          <p:nvPr>
            <p:ph type="ctrTitle"/>
          </p:nvPr>
        </p:nvSpPr>
        <p:spPr>
          <a:xfrm>
            <a:off x="482600" y="1581150"/>
            <a:ext cx="8178799" cy="1187958"/>
          </a:xfrm>
          <a:effectLst>
            <a:outerShdw blurRad="88900" dist="38100" dir="2700000" algn="tl" rotWithShape="0">
              <a:prstClr val="black">
                <a:alpha val="30000"/>
              </a:prstClr>
            </a:outerShdw>
          </a:effectLst>
        </p:spPr>
        <p:txBody>
          <a:bodyPr>
            <a:normAutofit/>
          </a:bodyPr>
          <a:lstStyle/>
          <a:p>
            <a:pPr algn="ctr"/>
            <a:r>
              <a:rPr lang="en-US" sz="5400" b="1">
                <a:latin typeface="Trebuchet MS" panose="020B0603020202020204" pitchFamily="34" charset="0"/>
              </a:rPr>
              <a:t>I. </a:t>
            </a:r>
            <a:r>
              <a:rPr lang="en-US" sz="5400" b="1">
                <a:latin typeface="Cambria" panose="02040503050406030204" pitchFamily="18" charset="0"/>
                <a:ea typeface="Cambria" panose="02040503050406030204" pitchFamily="18" charset="0"/>
              </a:rPr>
              <a:t>Getting Started </a:t>
            </a:r>
          </a:p>
        </p:txBody>
      </p:sp>
      <p:sp>
        <p:nvSpPr>
          <p:cNvPr id="4" name="Slide Number Placeholder 3">
            <a:extLst>
              <a:ext uri="{FF2B5EF4-FFF2-40B4-BE49-F238E27FC236}">
                <a16:creationId xmlns:a16="http://schemas.microsoft.com/office/drawing/2014/main" id="{6D89BCC3-28B9-404C-87D9-0849C5E2B1FB}"/>
              </a:ext>
            </a:extLst>
          </p:cNvPr>
          <p:cNvSpPr>
            <a:spLocks noGrp="1"/>
          </p:cNvSpPr>
          <p:nvPr>
            <p:ph type="sldNum" sz="quarter" idx="12"/>
          </p:nvPr>
        </p:nvSpPr>
        <p:spPr>
          <a:xfrm>
            <a:off x="7945566" y="4452140"/>
            <a:ext cx="878916" cy="274320"/>
          </a:xfrm>
        </p:spPr>
        <p:txBody>
          <a:bodyPr>
            <a:normAutofit/>
          </a:bodyPr>
          <a:lstStyle/>
          <a:p>
            <a:pPr>
              <a:spcAft>
                <a:spcPts val="600"/>
              </a:spcAft>
            </a:pPr>
            <a:fld id="{47D326A9-C7FB-474D-8472-18C731E71348}" type="slidenum">
              <a:rPr lang="en-US" sz="800"/>
              <a:pPr>
                <a:spcAft>
                  <a:spcPts val="600"/>
                </a:spcAft>
              </a:pPr>
              <a:t>5</a:t>
            </a:fld>
            <a:endParaRPr lang="en-US" sz="800"/>
          </a:p>
        </p:txBody>
      </p:sp>
    </p:spTree>
    <p:extLst>
      <p:ext uri="{BB962C8B-B14F-4D97-AF65-F5344CB8AC3E}">
        <p14:creationId xmlns:p14="http://schemas.microsoft.com/office/powerpoint/2010/main" val="610205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6CD8-080A-F900-FB2F-88AB77CB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C4176-2C22-C8F0-9BDA-FFB1AEA1A60C}"/>
              </a:ext>
            </a:extLst>
          </p:cNvPr>
          <p:cNvSpPr>
            <a:spLocks noGrp="1"/>
          </p:cNvSpPr>
          <p:nvPr>
            <p:ph type="title"/>
          </p:nvPr>
        </p:nvSpPr>
        <p:spPr>
          <a:xfrm>
            <a:off x="1514872" y="391882"/>
            <a:ext cx="6266654" cy="512993"/>
          </a:xfrm>
        </p:spPr>
        <p:txBody>
          <a:bodyPr>
            <a:noAutofit/>
          </a:bodyPr>
          <a:lstStyle/>
          <a:p>
            <a:pPr algn="ctr"/>
            <a:r>
              <a:rPr lang="en-US" sz="2900" b="1">
                <a:solidFill>
                  <a:srgbClr val="C00000"/>
                </a:solidFill>
                <a:latin typeface="Cambria" panose="02040503050406030204" pitchFamily="18" charset="0"/>
              </a:rPr>
              <a:t>SELECTION AND AWARD PROCESS</a:t>
            </a:r>
            <a:endParaRPr lang="en-US" sz="2900">
              <a:solidFill>
                <a:srgbClr val="C00000"/>
              </a:solidFill>
            </a:endParaRPr>
          </a:p>
        </p:txBody>
      </p:sp>
      <p:sp>
        <p:nvSpPr>
          <p:cNvPr id="3" name="Content Placeholder 2">
            <a:extLst>
              <a:ext uri="{FF2B5EF4-FFF2-40B4-BE49-F238E27FC236}">
                <a16:creationId xmlns:a16="http://schemas.microsoft.com/office/drawing/2014/main" id="{2FB7A7A3-9A93-3208-1890-A3C08C368CEA}"/>
              </a:ext>
            </a:extLst>
          </p:cNvPr>
          <p:cNvSpPr>
            <a:spLocks noGrp="1"/>
          </p:cNvSpPr>
          <p:nvPr>
            <p:ph idx="1"/>
          </p:nvPr>
        </p:nvSpPr>
        <p:spPr>
          <a:xfrm>
            <a:off x="1172313" y="1575891"/>
            <a:ext cx="7493499" cy="2202989"/>
          </a:xfrm>
        </p:spPr>
        <p:txBody>
          <a:bodyPr vert="horz" lIns="91440" tIns="45720" rIns="91440" bIns="45720" rtlCol="0" anchor="t">
            <a:noAutofit/>
          </a:bodyPr>
          <a:lstStyle/>
          <a:p>
            <a:pPr marL="642937" lvl="2" indent="0">
              <a:buNone/>
            </a:pPr>
            <a:r>
              <a:rPr lang="en-US" sz="2000">
                <a:solidFill>
                  <a:srgbClr val="000000"/>
                </a:solidFill>
                <a:latin typeface="Cambria" panose="02040503050406030204" pitchFamily="18" charset="0"/>
                <a:ea typeface="Cambria" panose="02040503050406030204" pitchFamily="18" charset="0"/>
              </a:rPr>
              <a:t>HUD will evaluate administrative capacity by considering factors such as: </a:t>
            </a:r>
            <a:endParaRPr lang="en-US" sz="2000">
              <a:latin typeface="Cambria" panose="02040503050406030204" pitchFamily="18" charset="0"/>
              <a:ea typeface="Cambria" panose="02040503050406030204" pitchFamily="18" charset="0"/>
            </a:endParaRPr>
          </a:p>
          <a:p>
            <a:pPr lvl="2"/>
            <a:r>
              <a:rPr lang="en-US" sz="2000">
                <a:solidFill>
                  <a:srgbClr val="000000"/>
                </a:solidFill>
                <a:latin typeface="Cambria" panose="02040503050406030204" pitchFamily="18" charset="0"/>
                <a:ea typeface="Cambria" panose="02040503050406030204" pitchFamily="18" charset="0"/>
              </a:rPr>
              <a:t>Availability of housing, or</a:t>
            </a:r>
            <a:endParaRPr lang="en-US" sz="2000">
              <a:solidFill>
                <a:srgbClr val="404040"/>
              </a:solidFill>
              <a:latin typeface="Cambria" panose="02040503050406030204" pitchFamily="18" charset="0"/>
              <a:ea typeface="Cambria" panose="02040503050406030204" pitchFamily="18" charset="0"/>
            </a:endParaRPr>
          </a:p>
          <a:p>
            <a:pPr lvl="2"/>
            <a:r>
              <a:rPr lang="en-US" sz="2000">
                <a:solidFill>
                  <a:srgbClr val="000000"/>
                </a:solidFill>
                <a:latin typeface="Cambria" panose="02040503050406030204" pitchFamily="18" charset="0"/>
                <a:ea typeface="Cambria" panose="02040503050406030204" pitchFamily="18" charset="0"/>
              </a:rPr>
              <a:t>The feasibility of </a:t>
            </a:r>
            <a:r>
              <a:rPr lang="en-US" sz="2000">
                <a:solidFill>
                  <a:srgbClr val="000000"/>
                </a:solidFill>
                <a:effectLst/>
                <a:latin typeface="Cambria" panose="02040503050406030204" pitchFamily="18" charset="0"/>
                <a:ea typeface="Cambria" panose="02040503050406030204" pitchFamily="18" charset="0"/>
              </a:rPr>
              <a:t>the </a:t>
            </a:r>
            <a:r>
              <a:rPr lang="en-US" sz="2000">
                <a:solidFill>
                  <a:srgbClr val="000000"/>
                </a:solidFill>
                <a:latin typeface="Cambria" panose="02040503050406030204" pitchFamily="18" charset="0"/>
                <a:ea typeface="Cambria" panose="02040503050406030204" pitchFamily="18" charset="0"/>
              </a:rPr>
              <a:t>applicant’s proposal to buy, build or rehab units for the program</a:t>
            </a:r>
            <a:endParaRPr lang="en-US" sz="2000">
              <a:latin typeface="Cambria" panose="02040503050406030204" pitchFamily="18" charset="0"/>
              <a:ea typeface="Cambria" panose="02040503050406030204" pitchFamily="18" charset="0"/>
            </a:endParaRPr>
          </a:p>
          <a:p>
            <a:pPr marL="556895" lvl="1" indent="-213995"/>
            <a:endParaRPr lang="en-US" sz="2400">
              <a:solidFill>
                <a:srgbClr val="000000"/>
              </a:solidFill>
              <a:effectLst/>
              <a:latin typeface="Cambria" panose="02040503050406030204" pitchFamily="18" charset="0"/>
              <a:ea typeface="Cambria" panose="02040503050406030204" pitchFamily="18" charset="0"/>
            </a:endParaRPr>
          </a:p>
          <a:p>
            <a:endParaRPr lang="en-US" sz="1800" b="1">
              <a:solidFill>
                <a:schemeClr val="accent1"/>
              </a:solidFill>
              <a:latin typeface="Cambria"/>
              <a:ea typeface="Cambria"/>
            </a:endParaRPr>
          </a:p>
        </p:txBody>
      </p:sp>
      <p:cxnSp>
        <p:nvCxnSpPr>
          <p:cNvPr id="6" name="Straight Connector 5">
            <a:extLst>
              <a:ext uri="{FF2B5EF4-FFF2-40B4-BE49-F238E27FC236}">
                <a16:creationId xmlns:a16="http://schemas.microsoft.com/office/drawing/2014/main" id="{7527734D-24D5-37A5-D952-7B433A855BA6}"/>
              </a:ext>
            </a:extLst>
          </p:cNvPr>
          <p:cNvCxnSpPr>
            <a:cxnSpLocks/>
          </p:cNvCxnSpPr>
          <p:nvPr/>
        </p:nvCxnSpPr>
        <p:spPr>
          <a:xfrm>
            <a:off x="1571625" y="1033321"/>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578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95FE2-8C20-CEC6-E1A2-9C1DC7168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56CD9-2AA5-FB0C-F7D8-6B7A1031F845}"/>
              </a:ext>
            </a:extLst>
          </p:cNvPr>
          <p:cNvSpPr>
            <a:spLocks noGrp="1"/>
          </p:cNvSpPr>
          <p:nvPr>
            <p:ph type="title"/>
          </p:nvPr>
        </p:nvSpPr>
        <p:spPr>
          <a:xfrm>
            <a:off x="1514872" y="391882"/>
            <a:ext cx="6266654" cy="512993"/>
          </a:xfrm>
        </p:spPr>
        <p:txBody>
          <a:bodyPr>
            <a:noAutofit/>
          </a:bodyPr>
          <a:lstStyle/>
          <a:p>
            <a:pPr algn="ctr"/>
            <a:r>
              <a:rPr lang="en-US" sz="2900" b="1">
                <a:solidFill>
                  <a:srgbClr val="C00000"/>
                </a:solidFill>
                <a:latin typeface="Cambria" panose="02040503050406030204" pitchFamily="18" charset="0"/>
              </a:rPr>
              <a:t>SELECTION AND AWARD PROCESS</a:t>
            </a:r>
            <a:endParaRPr lang="en-US" sz="2900">
              <a:solidFill>
                <a:srgbClr val="C00000"/>
              </a:solidFill>
            </a:endParaRPr>
          </a:p>
        </p:txBody>
      </p:sp>
      <p:sp>
        <p:nvSpPr>
          <p:cNvPr id="3" name="Content Placeholder 2">
            <a:extLst>
              <a:ext uri="{FF2B5EF4-FFF2-40B4-BE49-F238E27FC236}">
                <a16:creationId xmlns:a16="http://schemas.microsoft.com/office/drawing/2014/main" id="{E90332E0-D08F-1672-A472-6238753E52AF}"/>
              </a:ext>
            </a:extLst>
          </p:cNvPr>
          <p:cNvSpPr>
            <a:spLocks noGrp="1"/>
          </p:cNvSpPr>
          <p:nvPr>
            <p:ph idx="1"/>
          </p:nvPr>
        </p:nvSpPr>
        <p:spPr>
          <a:xfrm>
            <a:off x="1229020" y="1164765"/>
            <a:ext cx="7493499" cy="2202989"/>
          </a:xfrm>
        </p:spPr>
        <p:txBody>
          <a:bodyPr vert="horz" lIns="91440" tIns="45720" rIns="91440" bIns="45720" rtlCol="0" anchor="t">
            <a:noAutofit/>
          </a:bodyPr>
          <a:lstStyle/>
          <a:p>
            <a:pPr marL="556895" lvl="1" indent="-213995"/>
            <a:endParaRPr lang="en-US" sz="2400">
              <a:solidFill>
                <a:srgbClr val="000000"/>
              </a:solidFill>
              <a:latin typeface="Cambria"/>
              <a:ea typeface="Cambria"/>
            </a:endParaRPr>
          </a:p>
          <a:p>
            <a:pPr marL="556895" lvl="1" indent="-213995"/>
            <a:endParaRPr lang="en-US" sz="2400">
              <a:solidFill>
                <a:srgbClr val="000000"/>
              </a:solidFill>
              <a:effectLst/>
              <a:latin typeface="Cambria" panose="02040503050406030204" pitchFamily="18" charset="0"/>
              <a:ea typeface="Cambria" panose="02040503050406030204" pitchFamily="18" charset="0"/>
            </a:endParaRPr>
          </a:p>
          <a:p>
            <a:endParaRPr lang="en-US" sz="1800" b="1">
              <a:solidFill>
                <a:schemeClr val="accent1"/>
              </a:solidFill>
              <a:latin typeface="Cambria"/>
              <a:ea typeface="Cambria"/>
            </a:endParaRPr>
          </a:p>
        </p:txBody>
      </p:sp>
      <p:sp>
        <p:nvSpPr>
          <p:cNvPr id="4" name="Content Placeholder 2">
            <a:extLst>
              <a:ext uri="{FF2B5EF4-FFF2-40B4-BE49-F238E27FC236}">
                <a16:creationId xmlns:a16="http://schemas.microsoft.com/office/drawing/2014/main" id="{419E5A9E-98D0-230E-54E4-AAF0D59B0FED}"/>
              </a:ext>
            </a:extLst>
          </p:cNvPr>
          <p:cNvSpPr txBox="1">
            <a:spLocks/>
          </p:cNvSpPr>
          <p:nvPr/>
        </p:nvSpPr>
        <p:spPr>
          <a:xfrm>
            <a:off x="584614" y="1406238"/>
            <a:ext cx="8272462" cy="614316"/>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marR="0" indent="0" algn="ctr">
              <a:buNone/>
            </a:pPr>
            <a:r>
              <a:rPr lang="en-US" sz="1700" b="1">
                <a:solidFill>
                  <a:schemeClr val="accent1"/>
                </a:solidFill>
                <a:effectLst/>
                <a:latin typeface="Cambria" panose="02040503050406030204" pitchFamily="18" charset="0"/>
                <a:ea typeface="Cambria" panose="02040503050406030204" pitchFamily="18" charset="0"/>
              </a:rPr>
              <a:t>All applicants will be notified about the outcome of their application via email.</a:t>
            </a:r>
          </a:p>
        </p:txBody>
      </p:sp>
      <p:sp>
        <p:nvSpPr>
          <p:cNvPr id="5" name="TextBox 4">
            <a:extLst>
              <a:ext uri="{FF2B5EF4-FFF2-40B4-BE49-F238E27FC236}">
                <a16:creationId xmlns:a16="http://schemas.microsoft.com/office/drawing/2014/main" id="{31C2776A-0399-3659-D977-FD23308AB3F7}"/>
              </a:ext>
            </a:extLst>
          </p:cNvPr>
          <p:cNvSpPr txBox="1"/>
          <p:nvPr/>
        </p:nvSpPr>
        <p:spPr>
          <a:xfrm>
            <a:off x="930412" y="2265464"/>
            <a:ext cx="7278291" cy="923330"/>
          </a:xfrm>
          <a:prstGeom prst="rect">
            <a:avLst/>
          </a:prstGeom>
          <a:noFill/>
        </p:spPr>
        <p:txBody>
          <a:bodyPr wrap="square" rtlCol="0">
            <a:spAutoFit/>
          </a:bodyPr>
          <a:lstStyle/>
          <a:p>
            <a:pPr marL="0" marR="0" algn="ctr"/>
            <a:r>
              <a:rPr lang="en-US" b="1">
                <a:solidFill>
                  <a:srgbClr val="000000"/>
                </a:solidFill>
                <a:effectLst/>
                <a:latin typeface="Cambria" panose="02040503050406030204" pitchFamily="18" charset="0"/>
                <a:ea typeface="Cambria" panose="02040503050406030204" pitchFamily="18" charset="0"/>
              </a:rPr>
              <a:t>Upon HUD’s approval of the award package</a:t>
            </a:r>
            <a:r>
              <a:rPr lang="en-US">
                <a:solidFill>
                  <a:srgbClr val="000000"/>
                </a:solidFill>
                <a:effectLst/>
                <a:latin typeface="Cambria" panose="02040503050406030204" pitchFamily="18" charset="0"/>
                <a:ea typeface="Cambria" panose="02040503050406030204" pitchFamily="18" charset="0"/>
              </a:rPr>
              <a:t>, HUD will issue a grant agreement electronically to be signed by the recipient. HUD will disburse funds through the HUD Line of Credit Control System (LOCCS). </a:t>
            </a:r>
            <a:endParaRPr lang="en-US">
              <a:effectLst/>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7CE5A8A-CDA9-D911-0EE7-2953C5AA9C29}"/>
              </a:ext>
            </a:extLst>
          </p:cNvPr>
          <p:cNvCxnSpPr>
            <a:cxnSpLocks/>
          </p:cNvCxnSpPr>
          <p:nvPr/>
        </p:nvCxnSpPr>
        <p:spPr>
          <a:xfrm>
            <a:off x="1571625" y="1033321"/>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467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B35BD598-AA84-779D-84AA-7524B5901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1CF8F-8E0E-7BAD-2B9D-D1F6B8BAFA5B}"/>
              </a:ext>
            </a:extLst>
          </p:cNvPr>
          <p:cNvSpPr>
            <a:spLocks noGrp="1"/>
          </p:cNvSpPr>
          <p:nvPr>
            <p:ph type="ctrTitle"/>
          </p:nvPr>
        </p:nvSpPr>
        <p:spPr>
          <a:xfrm>
            <a:off x="645683" y="971550"/>
            <a:ext cx="8178799" cy="1753108"/>
          </a:xfrm>
          <a:effectLst>
            <a:outerShdw blurRad="88900" dist="38100" dir="2700000" algn="tl" rotWithShape="0">
              <a:prstClr val="black">
                <a:alpha val="30000"/>
              </a:prstClr>
            </a:outerShdw>
          </a:effectLst>
        </p:spPr>
        <p:txBody>
          <a:bodyPr>
            <a:normAutofit/>
          </a:bodyPr>
          <a:lstStyle/>
          <a:p>
            <a:pPr algn="ctr"/>
            <a:r>
              <a:rPr lang="en-US" sz="4800" b="1">
                <a:latin typeface="Cambria" panose="02040503050406030204" pitchFamily="18" charset="0"/>
              </a:rPr>
              <a:t>VII. Risk Evaluation</a:t>
            </a:r>
          </a:p>
        </p:txBody>
      </p:sp>
      <p:sp>
        <p:nvSpPr>
          <p:cNvPr id="4" name="Slide Number Placeholder 3">
            <a:extLst>
              <a:ext uri="{FF2B5EF4-FFF2-40B4-BE49-F238E27FC236}">
                <a16:creationId xmlns:a16="http://schemas.microsoft.com/office/drawing/2014/main" id="{A4B0C2A1-C97F-4345-CBCE-A6FA3B0E084C}"/>
              </a:ext>
            </a:extLst>
          </p:cNvPr>
          <p:cNvSpPr>
            <a:spLocks noGrp="1"/>
          </p:cNvSpPr>
          <p:nvPr>
            <p:ph type="sldNum" sz="quarter" idx="12"/>
          </p:nvPr>
        </p:nvSpPr>
        <p:spPr>
          <a:xfrm>
            <a:off x="7945566" y="4452140"/>
            <a:ext cx="878916" cy="274320"/>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7D326A9-C7FB-474D-8472-18C731E71348}" type="slidenum">
              <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52</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56805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0ABF-0C43-6AB6-659A-49866690E3D5}"/>
              </a:ext>
            </a:extLst>
          </p:cNvPr>
          <p:cNvSpPr>
            <a:spLocks noGrp="1"/>
          </p:cNvSpPr>
          <p:nvPr>
            <p:ph type="title"/>
          </p:nvPr>
        </p:nvSpPr>
        <p:spPr>
          <a:xfrm>
            <a:off x="1635918" y="121098"/>
            <a:ext cx="6683765" cy="693968"/>
          </a:xfrm>
        </p:spPr>
        <p:txBody>
          <a:bodyPr>
            <a:normAutofit/>
          </a:bodyPr>
          <a:lstStyle/>
          <a:p>
            <a:r>
              <a:rPr lang="en-US" sz="2900" b="1">
                <a:solidFill>
                  <a:srgbClr val="C00000"/>
                </a:solidFill>
                <a:latin typeface="Cambria" panose="02040503050406030204" pitchFamily="18" charset="0"/>
              </a:rPr>
              <a:t>RISK EVALUATION</a:t>
            </a:r>
            <a:endParaRPr lang="en-US" sz="2900">
              <a:solidFill>
                <a:srgbClr val="C00000"/>
              </a:solidFill>
            </a:endParaRPr>
          </a:p>
        </p:txBody>
      </p:sp>
      <p:sp>
        <p:nvSpPr>
          <p:cNvPr id="4" name="TextBox 3">
            <a:extLst>
              <a:ext uri="{FF2B5EF4-FFF2-40B4-BE49-F238E27FC236}">
                <a16:creationId xmlns:a16="http://schemas.microsoft.com/office/drawing/2014/main" id="{2ABAF0C3-7452-F1BA-B109-E3D046350E2B}"/>
              </a:ext>
            </a:extLst>
          </p:cNvPr>
          <p:cNvSpPr txBox="1"/>
          <p:nvPr/>
        </p:nvSpPr>
        <p:spPr>
          <a:xfrm>
            <a:off x="1027549" y="1413652"/>
            <a:ext cx="7691211" cy="317009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solidFill>
                  <a:srgbClr val="000000"/>
                </a:solidFill>
                <a:latin typeface="Cambria" panose="02040503050406030204" pitchFamily="18" charset="0"/>
                <a:ea typeface="Cambria" panose="02040503050406030204" pitchFamily="18" charset="0"/>
              </a:rPr>
              <a:t>Even if you submit your threshold items and put forth a solid proposal, HUD may not fund your award based on a risk evaluation. </a:t>
            </a:r>
            <a:endParaRPr lang="en-US" sz="200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sz="2000">
              <a:solidFill>
                <a:srgbClr val="000000"/>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a:solidFill>
                  <a:srgbClr val="000000"/>
                </a:solidFill>
                <a:latin typeface="Cambria" panose="02040503050406030204" pitchFamily="18" charset="0"/>
                <a:ea typeface="Cambria" panose="02040503050406030204" pitchFamily="18" charset="0"/>
              </a:rPr>
              <a:t>HUD </a:t>
            </a:r>
            <a:r>
              <a:rPr lang="en-US" sz="2000">
                <a:solidFill>
                  <a:srgbClr val="000000"/>
                </a:solidFill>
                <a:effectLst/>
                <a:latin typeface="Cambria" panose="02040503050406030204" pitchFamily="18" charset="0"/>
                <a:ea typeface="Cambria" panose="02040503050406030204" pitchFamily="18" charset="0"/>
              </a:rPr>
              <a:t>will determine if you’ve handled past federal awards well and demonstrated sound business practices in accordance with 2 CFR § 200.206</a:t>
            </a:r>
            <a:r>
              <a:rPr lang="en-US" sz="2000">
                <a:solidFill>
                  <a:srgbClr val="000000"/>
                </a:solidFill>
                <a:latin typeface="Cambria" panose="02040503050406030204" pitchFamily="18" charset="0"/>
                <a:ea typeface="Cambria" panose="02040503050406030204" pitchFamily="18" charset="0"/>
              </a:rPr>
              <a:t>.</a:t>
            </a:r>
          </a:p>
          <a:p>
            <a:pPr marL="342900" indent="-342900">
              <a:buFont typeface="Arial" panose="020B0604020202020204" pitchFamily="34" charset="0"/>
              <a:buChar char="•"/>
            </a:pPr>
            <a:endParaRPr lang="en-US" sz="200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a:latin typeface="Cambria" panose="02040503050406030204" pitchFamily="18" charset="0"/>
                <a:ea typeface="Cambria" panose="02040503050406030204" pitchFamily="18" charset="0"/>
              </a:rPr>
              <a:t>HUD will review its own data and records, SAM.gov, and Department of Treasury data.</a:t>
            </a:r>
          </a:p>
        </p:txBody>
      </p:sp>
      <p:cxnSp>
        <p:nvCxnSpPr>
          <p:cNvPr id="5" name="Straight Connector 4">
            <a:extLst>
              <a:ext uri="{FF2B5EF4-FFF2-40B4-BE49-F238E27FC236}">
                <a16:creationId xmlns:a16="http://schemas.microsoft.com/office/drawing/2014/main" id="{6CE8701A-BE32-EEEE-BD41-61F4805280D7}"/>
              </a:ext>
            </a:extLst>
          </p:cNvPr>
          <p:cNvCxnSpPr>
            <a:cxnSpLocks/>
          </p:cNvCxnSpPr>
          <p:nvPr/>
        </p:nvCxnSpPr>
        <p:spPr>
          <a:xfrm>
            <a:off x="1600200" y="795196"/>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61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F21A-C2D5-E1A4-F903-2BF8B775D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A1273-30D7-CB0E-EE57-1538396E81C2}"/>
              </a:ext>
            </a:extLst>
          </p:cNvPr>
          <p:cNvSpPr>
            <a:spLocks noGrp="1"/>
          </p:cNvSpPr>
          <p:nvPr>
            <p:ph type="title"/>
          </p:nvPr>
        </p:nvSpPr>
        <p:spPr>
          <a:xfrm>
            <a:off x="1635918" y="121098"/>
            <a:ext cx="6683765" cy="693968"/>
          </a:xfrm>
        </p:spPr>
        <p:txBody>
          <a:bodyPr>
            <a:normAutofit/>
          </a:bodyPr>
          <a:lstStyle/>
          <a:p>
            <a:r>
              <a:rPr lang="en-US" sz="2900" b="1">
                <a:solidFill>
                  <a:srgbClr val="C00000"/>
                </a:solidFill>
                <a:latin typeface="Cambria" panose="02040503050406030204" pitchFamily="18" charset="0"/>
              </a:rPr>
              <a:t>RISK EVALUATION</a:t>
            </a:r>
            <a:endParaRPr lang="en-US" sz="2900">
              <a:solidFill>
                <a:srgbClr val="C00000"/>
              </a:solidFill>
            </a:endParaRPr>
          </a:p>
        </p:txBody>
      </p:sp>
      <p:sp>
        <p:nvSpPr>
          <p:cNvPr id="3" name="Content Placeholder 2">
            <a:extLst>
              <a:ext uri="{FF2B5EF4-FFF2-40B4-BE49-F238E27FC236}">
                <a16:creationId xmlns:a16="http://schemas.microsoft.com/office/drawing/2014/main" id="{486C5100-F389-780C-F836-61DB73616A1C}"/>
              </a:ext>
            </a:extLst>
          </p:cNvPr>
          <p:cNvSpPr>
            <a:spLocks noGrp="1"/>
          </p:cNvSpPr>
          <p:nvPr>
            <p:ph idx="1"/>
          </p:nvPr>
        </p:nvSpPr>
        <p:spPr>
          <a:xfrm>
            <a:off x="753426" y="1012413"/>
            <a:ext cx="8223156" cy="3758010"/>
          </a:xfrm>
        </p:spPr>
        <p:txBody>
          <a:bodyPr vert="horz" lIns="91440" tIns="45720" rIns="91440" bIns="45720" rtlCol="0" anchor="t">
            <a:noAutofit/>
          </a:bodyPr>
          <a:lstStyle/>
          <a:p>
            <a:pPr marL="300038" lvl="1" indent="0">
              <a:buNone/>
            </a:pPr>
            <a:r>
              <a:rPr lang="en-US" sz="1700">
                <a:solidFill>
                  <a:schemeClr val="tx1"/>
                </a:solidFill>
                <a:effectLst/>
                <a:latin typeface="Cambria"/>
                <a:ea typeface="Cambria"/>
              </a:rPr>
              <a:t>HUD will examine a range of capacity indicators</a:t>
            </a:r>
            <a:r>
              <a:rPr lang="en-US" sz="1700">
                <a:solidFill>
                  <a:schemeClr val="tx1"/>
                </a:solidFill>
                <a:latin typeface="Cambria"/>
                <a:ea typeface="Cambria"/>
              </a:rPr>
              <a:t>, including:</a:t>
            </a:r>
            <a:endParaRPr lang="en-US" sz="1700">
              <a:solidFill>
                <a:schemeClr val="tx1"/>
              </a:solidFill>
              <a:effectLst/>
              <a:latin typeface="Cambria"/>
              <a:ea typeface="Cambria"/>
            </a:endParaRPr>
          </a:p>
          <a:p>
            <a:pPr marL="556895" lvl="1" indent="-213995"/>
            <a:r>
              <a:rPr lang="en-US" sz="1700">
                <a:solidFill>
                  <a:srgbClr val="000000"/>
                </a:solidFill>
                <a:effectLst/>
                <a:latin typeface="Cambria"/>
                <a:ea typeface="Cambria"/>
              </a:rPr>
              <a:t> program performance, </a:t>
            </a:r>
            <a:r>
              <a:rPr lang="en-US" sz="1700">
                <a:solidFill>
                  <a:srgbClr val="000000"/>
                </a:solidFill>
                <a:latin typeface="Cambria"/>
                <a:ea typeface="Cambria"/>
              </a:rPr>
              <a:t>such as compliance</a:t>
            </a:r>
            <a:r>
              <a:rPr lang="en-US" sz="1700">
                <a:solidFill>
                  <a:srgbClr val="000000"/>
                </a:solidFill>
                <a:effectLst/>
                <a:latin typeface="Cambria"/>
                <a:ea typeface="Cambria"/>
              </a:rPr>
              <a:t> with reporting requirements</a:t>
            </a:r>
            <a:r>
              <a:rPr lang="en-US" sz="1700">
                <a:solidFill>
                  <a:srgbClr val="000000"/>
                </a:solidFill>
                <a:latin typeface="Cambria"/>
                <a:ea typeface="Cambria"/>
              </a:rPr>
              <a:t>;</a:t>
            </a:r>
            <a:endParaRPr lang="en-US" sz="1700">
              <a:solidFill>
                <a:srgbClr val="000000"/>
              </a:solidFill>
              <a:effectLst/>
              <a:latin typeface="Cambria"/>
              <a:ea typeface="Cambria"/>
            </a:endParaRPr>
          </a:p>
          <a:p>
            <a:pPr marL="556895" lvl="1" indent="-213995"/>
            <a:r>
              <a:rPr lang="en-US" sz="1700">
                <a:solidFill>
                  <a:srgbClr val="000000"/>
                </a:solidFill>
                <a:effectLst/>
                <a:latin typeface="Cambria"/>
                <a:ea typeface="Cambria"/>
              </a:rPr>
              <a:t> outstanding financial audits</a:t>
            </a:r>
            <a:r>
              <a:rPr lang="en-US" sz="1700">
                <a:solidFill>
                  <a:srgbClr val="000000"/>
                </a:solidFill>
                <a:latin typeface="Cambria"/>
                <a:ea typeface="Cambria"/>
              </a:rPr>
              <a:t> and</a:t>
            </a:r>
            <a:r>
              <a:rPr lang="en-US" sz="1700">
                <a:solidFill>
                  <a:srgbClr val="000000"/>
                </a:solidFill>
                <a:effectLst/>
                <a:latin typeface="Cambria"/>
                <a:ea typeface="Cambria"/>
              </a:rPr>
              <a:t> unresolved HUD monitoring findings</a:t>
            </a:r>
            <a:r>
              <a:rPr lang="en-US" sz="1700">
                <a:solidFill>
                  <a:srgbClr val="000000"/>
                </a:solidFill>
                <a:latin typeface="Cambria"/>
                <a:ea typeface="Cambria"/>
              </a:rPr>
              <a:t>;</a:t>
            </a:r>
            <a:endParaRPr lang="en-US" sz="1700">
              <a:solidFill>
                <a:srgbClr val="000000"/>
              </a:solidFill>
              <a:effectLst/>
              <a:latin typeface="Cambria"/>
              <a:ea typeface="Cambria"/>
            </a:endParaRPr>
          </a:p>
          <a:p>
            <a:pPr marL="556895" lvl="1" indent="-213995"/>
            <a:r>
              <a:rPr lang="en-US" sz="1700">
                <a:solidFill>
                  <a:srgbClr val="000000"/>
                </a:solidFill>
                <a:effectLst/>
                <a:latin typeface="Cambria"/>
                <a:ea typeface="Cambria"/>
              </a:rPr>
              <a:t>Voluntary Compliance Agreements, HUD Notices of Intent and/or Intent to Impose Remedies</a:t>
            </a:r>
            <a:r>
              <a:rPr lang="en-US" sz="1700">
                <a:solidFill>
                  <a:srgbClr val="000000"/>
                </a:solidFill>
                <a:latin typeface="Cambria"/>
                <a:ea typeface="Cambria"/>
              </a:rPr>
              <a:t>;</a:t>
            </a:r>
            <a:endParaRPr lang="en-US" sz="1700">
              <a:solidFill>
                <a:srgbClr val="000000"/>
              </a:solidFill>
              <a:effectLst/>
              <a:latin typeface="Cambria"/>
              <a:ea typeface="Cambria"/>
            </a:endParaRPr>
          </a:p>
          <a:p>
            <a:pPr marL="556895" lvl="1" indent="-213995"/>
            <a:r>
              <a:rPr lang="en-US" sz="1700">
                <a:solidFill>
                  <a:srgbClr val="000000"/>
                </a:solidFill>
                <a:effectLst/>
                <a:latin typeface="Cambria"/>
                <a:ea typeface="Cambria"/>
              </a:rPr>
              <a:t>Office of Inspector General findings or audit findings</a:t>
            </a:r>
            <a:r>
              <a:rPr lang="en-US" sz="1700">
                <a:solidFill>
                  <a:srgbClr val="000000"/>
                </a:solidFill>
                <a:latin typeface="Cambria"/>
                <a:ea typeface="Cambria"/>
              </a:rPr>
              <a:t>;</a:t>
            </a:r>
            <a:endParaRPr lang="en-US" sz="1700">
              <a:solidFill>
                <a:srgbClr val="000000"/>
              </a:solidFill>
              <a:effectLst/>
              <a:latin typeface="Cambria"/>
              <a:ea typeface="Cambria"/>
            </a:endParaRPr>
          </a:p>
          <a:p>
            <a:pPr marL="556895" lvl="1" indent="-213995"/>
            <a:r>
              <a:rPr lang="en-US" sz="1700">
                <a:solidFill>
                  <a:srgbClr val="000000"/>
                </a:solidFill>
                <a:latin typeface="Cambria"/>
                <a:ea typeface="Cambria"/>
              </a:rPr>
              <a:t>high</a:t>
            </a:r>
            <a:r>
              <a:rPr lang="en-US" sz="1700">
                <a:solidFill>
                  <a:srgbClr val="000000"/>
                </a:solidFill>
                <a:effectLst/>
                <a:latin typeface="Cambria"/>
                <a:ea typeface="Cambria"/>
              </a:rPr>
              <a:t> unexpended grant balances</a:t>
            </a:r>
            <a:r>
              <a:rPr lang="en-US" sz="1700">
                <a:solidFill>
                  <a:srgbClr val="000000"/>
                </a:solidFill>
                <a:latin typeface="Cambria"/>
                <a:ea typeface="Cambria"/>
              </a:rPr>
              <a:t>;</a:t>
            </a:r>
            <a:endParaRPr lang="en-US" sz="1700">
              <a:solidFill>
                <a:srgbClr val="000000"/>
              </a:solidFill>
              <a:effectLst/>
              <a:latin typeface="Cambria"/>
              <a:ea typeface="Cambria"/>
            </a:endParaRPr>
          </a:p>
          <a:p>
            <a:pPr marL="556895" lvl="1" indent="-213995"/>
            <a:r>
              <a:rPr lang="en-US" sz="1700">
                <a:solidFill>
                  <a:srgbClr val="000000"/>
                </a:solidFill>
                <a:effectLst/>
                <a:latin typeface="Cambria"/>
                <a:ea typeface="Cambria"/>
              </a:rPr>
              <a:t> compliance with mitigation plans</a:t>
            </a:r>
            <a:r>
              <a:rPr lang="en-US" sz="1700">
                <a:solidFill>
                  <a:srgbClr val="000000"/>
                </a:solidFill>
                <a:latin typeface="Cambria"/>
                <a:ea typeface="Cambria"/>
              </a:rPr>
              <a:t>; and</a:t>
            </a:r>
            <a:r>
              <a:rPr lang="en-US" sz="1700">
                <a:solidFill>
                  <a:srgbClr val="000000"/>
                </a:solidFill>
                <a:effectLst/>
                <a:latin typeface="Cambria"/>
                <a:ea typeface="Cambria"/>
              </a:rPr>
              <a:t> </a:t>
            </a:r>
          </a:p>
          <a:p>
            <a:pPr marL="556895" lvl="1" indent="-213995"/>
            <a:r>
              <a:rPr lang="en-US" sz="1700">
                <a:solidFill>
                  <a:srgbClr val="000000"/>
                </a:solidFill>
                <a:effectLst/>
                <a:latin typeface="Cambria"/>
                <a:ea typeface="Cambria"/>
              </a:rPr>
              <a:t>overall administrative capacity to administer the Tribal HUD-VASH program.</a:t>
            </a:r>
            <a:endParaRPr lang="en-US" sz="1700">
              <a:solidFill>
                <a:srgbClr val="000000"/>
              </a:solidFill>
              <a:latin typeface="Cambria"/>
              <a:ea typeface="Cambria"/>
            </a:endParaRPr>
          </a:p>
          <a:p>
            <a:pPr marL="42545" indent="0">
              <a:buNone/>
            </a:pPr>
            <a:endParaRPr lang="en-US" sz="1700">
              <a:solidFill>
                <a:srgbClr val="000000"/>
              </a:solidFill>
              <a:latin typeface="Cambria"/>
              <a:ea typeface="Cambria"/>
            </a:endParaRPr>
          </a:p>
        </p:txBody>
      </p:sp>
      <p:cxnSp>
        <p:nvCxnSpPr>
          <p:cNvPr id="5" name="Straight Connector 4">
            <a:extLst>
              <a:ext uri="{FF2B5EF4-FFF2-40B4-BE49-F238E27FC236}">
                <a16:creationId xmlns:a16="http://schemas.microsoft.com/office/drawing/2014/main" id="{6A4511A4-E83A-90C5-0DAF-FF646AE6873D}"/>
              </a:ext>
            </a:extLst>
          </p:cNvPr>
          <p:cNvCxnSpPr>
            <a:cxnSpLocks/>
          </p:cNvCxnSpPr>
          <p:nvPr/>
        </p:nvCxnSpPr>
        <p:spPr>
          <a:xfrm>
            <a:off x="1600200" y="795196"/>
            <a:ext cx="629618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468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E3F1E0BE-937B-E096-ED8A-2971A586B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932E3-BE86-7910-A1E0-C9F4D3EB7D11}"/>
              </a:ext>
            </a:extLst>
          </p:cNvPr>
          <p:cNvSpPr>
            <a:spLocks noGrp="1"/>
          </p:cNvSpPr>
          <p:nvPr>
            <p:ph type="ctrTitle"/>
          </p:nvPr>
        </p:nvSpPr>
        <p:spPr>
          <a:xfrm>
            <a:off x="645683" y="971550"/>
            <a:ext cx="8178799" cy="1753108"/>
          </a:xfrm>
          <a:effectLst>
            <a:outerShdw blurRad="88900" dist="38100" dir="2700000" algn="tl" rotWithShape="0">
              <a:prstClr val="black">
                <a:alpha val="30000"/>
              </a:prstClr>
            </a:outerShdw>
          </a:effectLst>
        </p:spPr>
        <p:txBody>
          <a:bodyPr>
            <a:normAutofit/>
          </a:bodyPr>
          <a:lstStyle/>
          <a:p>
            <a:pPr algn="ctr"/>
            <a:r>
              <a:rPr lang="en-US" sz="4800" b="1">
                <a:latin typeface="Cambria" panose="02040503050406030204" pitchFamily="18" charset="0"/>
              </a:rPr>
              <a:t>VII. Reporting</a:t>
            </a:r>
          </a:p>
        </p:txBody>
      </p:sp>
      <p:sp>
        <p:nvSpPr>
          <p:cNvPr id="4" name="Slide Number Placeholder 3">
            <a:extLst>
              <a:ext uri="{FF2B5EF4-FFF2-40B4-BE49-F238E27FC236}">
                <a16:creationId xmlns:a16="http://schemas.microsoft.com/office/drawing/2014/main" id="{EF1D2A92-CFFB-62FD-6BEC-F9BEA2241C2A}"/>
              </a:ext>
            </a:extLst>
          </p:cNvPr>
          <p:cNvSpPr>
            <a:spLocks noGrp="1"/>
          </p:cNvSpPr>
          <p:nvPr>
            <p:ph type="sldNum" sz="quarter" idx="12"/>
          </p:nvPr>
        </p:nvSpPr>
        <p:spPr>
          <a:xfrm>
            <a:off x="7945566" y="4452140"/>
            <a:ext cx="878916" cy="274320"/>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7D326A9-C7FB-474D-8472-18C731E71348}" type="slidenum">
              <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55</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4928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6916-AD38-90A1-DB08-DEC07D53B15A}"/>
              </a:ext>
            </a:extLst>
          </p:cNvPr>
          <p:cNvSpPr>
            <a:spLocks noGrp="1"/>
          </p:cNvSpPr>
          <p:nvPr>
            <p:ph type="title"/>
          </p:nvPr>
        </p:nvSpPr>
        <p:spPr>
          <a:xfrm>
            <a:off x="1535119" y="145863"/>
            <a:ext cx="6683765" cy="522518"/>
          </a:xfrm>
        </p:spPr>
        <p:txBody>
          <a:bodyPr>
            <a:noAutofit/>
          </a:bodyPr>
          <a:lstStyle/>
          <a:p>
            <a:r>
              <a:rPr lang="en-US" sz="2900" b="1">
                <a:solidFill>
                  <a:srgbClr val="C00000"/>
                </a:solidFill>
                <a:latin typeface="Cambria" panose="02040503050406030204" pitchFamily="18" charset="0"/>
              </a:rPr>
              <a:t>REPORTING REQUIREMENTS </a:t>
            </a:r>
            <a:endParaRPr lang="en-US" sz="2900">
              <a:solidFill>
                <a:srgbClr val="C00000"/>
              </a:solidFill>
            </a:endParaRPr>
          </a:p>
        </p:txBody>
      </p:sp>
      <p:cxnSp>
        <p:nvCxnSpPr>
          <p:cNvPr id="4" name="Straight Connector 3">
            <a:extLst>
              <a:ext uri="{FF2B5EF4-FFF2-40B4-BE49-F238E27FC236}">
                <a16:creationId xmlns:a16="http://schemas.microsoft.com/office/drawing/2014/main" id="{5D284ED2-6362-5F6A-0841-F103C1BA6646}"/>
              </a:ext>
            </a:extLst>
          </p:cNvPr>
          <p:cNvCxnSpPr>
            <a:cxnSpLocks/>
          </p:cNvCxnSpPr>
          <p:nvPr/>
        </p:nvCxnSpPr>
        <p:spPr>
          <a:xfrm>
            <a:off x="1639894" y="730152"/>
            <a:ext cx="506849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2DA405-31EE-9E90-C5B1-B3FFFF61FA72}"/>
              </a:ext>
            </a:extLst>
          </p:cNvPr>
          <p:cNvSpPr txBox="1"/>
          <p:nvPr/>
        </p:nvSpPr>
        <p:spPr>
          <a:xfrm>
            <a:off x="421958" y="871920"/>
            <a:ext cx="8910085" cy="4524315"/>
          </a:xfrm>
          <a:prstGeom prst="rect">
            <a:avLst/>
          </a:prstGeom>
          <a:noFill/>
        </p:spPr>
        <p:txBody>
          <a:bodyPr wrap="square" lIns="91440" tIns="45720" rIns="91440" bIns="45720" rtlCol="0" anchor="t">
            <a:spAutoFit/>
          </a:bodyPr>
          <a:lstStyle/>
          <a:p>
            <a:pPr marL="285750" indent="-285750">
              <a:buFont typeface="Wingdings"/>
              <a:buChar char="ü"/>
              <a:defRPr/>
            </a:pPr>
            <a:r>
              <a:rPr lang="en-US" sz="1700">
                <a:latin typeface="Cambria"/>
                <a:ea typeface="Cambria"/>
              </a:rPr>
              <a:t>Please note that if you are awarded funds, you will need to comply with a variety </a:t>
            </a:r>
            <a:r>
              <a:rPr kumimoji="0" lang="en-US" sz="1700" b="0" i="0" u="none" strike="noStrike" kern="1200" cap="none" spc="0" normalizeH="0" baseline="0" noProof="0">
                <a:ln>
                  <a:noFill/>
                </a:ln>
                <a:effectLst/>
                <a:uLnTx/>
                <a:uFillTx/>
                <a:latin typeface="Cambria"/>
                <a:ea typeface="Cambria"/>
              </a:rPr>
              <a:t>of </a:t>
            </a:r>
            <a:r>
              <a:rPr lang="en-US" sz="1700">
                <a:latin typeface="Cambria"/>
                <a:ea typeface="Cambria"/>
              </a:rPr>
              <a:t>reporting requirements. </a:t>
            </a:r>
          </a:p>
          <a:p>
            <a:pPr marL="285750" indent="-285750">
              <a:buFont typeface="Wingdings"/>
              <a:buChar char="ü"/>
              <a:defRPr/>
            </a:pPr>
            <a:endParaRPr lang="en-US" sz="800">
              <a:latin typeface="Cambria"/>
              <a:ea typeface="Cambria"/>
            </a:endParaRPr>
          </a:p>
          <a:p>
            <a:pPr marL="285750" indent="-285750">
              <a:buFont typeface="Wingdings"/>
              <a:buChar char="ü"/>
              <a:defRPr/>
            </a:pPr>
            <a:r>
              <a:rPr lang="en-US" sz="1700">
                <a:latin typeface="Cambria"/>
                <a:ea typeface="Cambria"/>
              </a:rPr>
              <a:t>Review </a:t>
            </a:r>
            <a:r>
              <a:rPr kumimoji="0" lang="en-US" sz="1700" b="0" i="0" u="none" strike="noStrike" kern="1200" cap="none" spc="0" normalizeH="0" baseline="0" noProof="0">
                <a:ln>
                  <a:noFill/>
                </a:ln>
                <a:effectLst/>
                <a:uLnTx/>
                <a:uFillTx/>
                <a:latin typeface="Cambria"/>
                <a:ea typeface="Cambria"/>
              </a:rPr>
              <a:t>Section VI.O of </a:t>
            </a:r>
            <a:r>
              <a:rPr kumimoji="0" lang="en-US" sz="1700" i="0" u="none" strike="noStrike" kern="1200" cap="none" spc="0" normalizeH="0" baseline="0" noProof="0">
                <a:ln>
                  <a:noFill/>
                </a:ln>
                <a:effectLst/>
                <a:uLnTx/>
                <a:uFillTx/>
                <a:latin typeface="Cambria"/>
                <a:ea typeface="Cambria"/>
              </a:rPr>
              <a:t>the</a:t>
            </a:r>
            <a:r>
              <a:rPr kumimoji="0" lang="en-US" sz="1700" b="1" i="0" u="none" strike="noStrike" kern="1200" cap="none" spc="0" normalizeH="0" baseline="0" noProof="0">
                <a:ln>
                  <a:noFill/>
                </a:ln>
                <a:effectLst/>
                <a:uLnTx/>
                <a:uFillTx/>
                <a:latin typeface="Cambria"/>
                <a:ea typeface="Cambria"/>
              </a:rPr>
              <a:t> </a:t>
            </a:r>
            <a:r>
              <a:rPr kumimoji="0" lang="en-US" sz="1700" b="1" i="0" u="sng" strike="noStrike" kern="1200" cap="none" spc="0" normalizeH="0" baseline="0" noProof="0">
                <a:ln>
                  <a:noFill/>
                </a:ln>
                <a:effectLst/>
                <a:uLnTx/>
                <a:uFillTx/>
                <a:latin typeface="Cambria"/>
                <a:ea typeface="Cambria"/>
                <a:hlinkClick r:id="rId2">
                  <a:extLst>
                    <a:ext uri="{A12FA001-AC4F-418D-AE19-62706E023703}">
                      <ahyp:hlinkClr xmlns:ahyp="http://schemas.microsoft.com/office/drawing/2018/hyperlinkcolor" val="tx"/>
                    </a:ext>
                  </a:extLst>
                </a:hlinkClick>
              </a:rPr>
              <a:t>Consolidation Notice</a:t>
            </a:r>
            <a:r>
              <a:rPr kumimoji="0" lang="en-US" sz="1700" b="1" i="0" u="none" strike="noStrike" kern="1200" cap="none" spc="0" normalizeH="0" baseline="0" noProof="0">
                <a:ln>
                  <a:noFill/>
                </a:ln>
                <a:effectLst/>
                <a:uLnTx/>
                <a:uFillTx/>
                <a:latin typeface="Cambria"/>
                <a:ea typeface="Cambria"/>
              </a:rPr>
              <a:t> </a:t>
            </a:r>
            <a:r>
              <a:rPr lang="en-US" sz="1700">
                <a:latin typeface="Cambria"/>
                <a:ea typeface="Cambria"/>
              </a:rPr>
              <a:t>to familiarize yourself with Tribal HUD-VASH reporting requirements</a:t>
            </a:r>
            <a:r>
              <a:rPr kumimoji="0" lang="en-US" sz="1700" b="0" i="0" u="none" strike="noStrike" kern="1200" cap="none" spc="0" normalizeH="0" baseline="0" noProof="0">
                <a:ln>
                  <a:noFill/>
                </a:ln>
                <a:effectLst/>
                <a:uLnTx/>
                <a:uFillTx/>
                <a:latin typeface="Cambria"/>
                <a:ea typeface="Cambria"/>
              </a:rPr>
              <a:t>.</a:t>
            </a:r>
          </a:p>
          <a:p>
            <a:pPr>
              <a:defRPr/>
            </a:pPr>
            <a:endParaRPr lang="en-US" sz="800" b="0" i="0" u="none" strike="noStrike" kern="1200" cap="none" spc="0" normalizeH="0" baseline="0" noProof="0">
              <a:ln>
                <a:noFill/>
              </a:ln>
              <a:solidFill>
                <a:srgbClr val="A53010"/>
              </a:solidFill>
              <a:effectLst/>
              <a:uLnTx/>
              <a:uFillTx/>
              <a:latin typeface="Cambria" panose="02040503050406030204" pitchFamily="18" charset="0"/>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a:buChar char="ü"/>
              <a:tabLst/>
              <a:defRPr/>
            </a:pPr>
            <a:r>
              <a:rPr lang="en-US" sz="1700">
                <a:solidFill>
                  <a:prstClr val="black"/>
                </a:solidFill>
                <a:latin typeface="Cambria"/>
                <a:ea typeface="Cambria"/>
              </a:rPr>
              <a:t>Once awarded, y</a:t>
            </a:r>
            <a:r>
              <a:rPr kumimoji="0" lang="en-US" sz="1700" i="0" u="none" strike="noStrike" kern="1200" cap="none" spc="0" normalizeH="0" baseline="0" noProof="0">
                <a:ln>
                  <a:noFill/>
                </a:ln>
                <a:solidFill>
                  <a:prstClr val="black"/>
                </a:solidFill>
                <a:effectLst/>
                <a:uLnTx/>
                <a:uFillTx/>
                <a:latin typeface="Cambria"/>
                <a:ea typeface="Cambria"/>
              </a:rPr>
              <a:t>ou must comply with reporting requirements to remain eligible for HUD funding. </a:t>
            </a:r>
            <a:endParaRPr lang="en-US" sz="1700" i="0" u="none" strike="noStrike" kern="1200" cap="none" spc="0" normalizeH="0" baseline="0" noProof="0">
              <a:ln>
                <a:noFill/>
              </a:ln>
              <a:solidFill>
                <a:prstClr val="black"/>
              </a:solidFill>
              <a:effectLst/>
              <a:uLnTx/>
              <a:uFillTx/>
              <a:latin typeface="Cambria"/>
              <a:ea typeface="Cambria"/>
            </a:endParaRPr>
          </a:p>
          <a:p>
            <a:pPr marR="0" lvl="0" algn="l" defTabSz="457200" rtl="0" eaLnBrk="1" fontAlgn="auto" latinLnBrk="0" hangingPunct="1">
              <a:lnSpc>
                <a:spcPct val="100000"/>
              </a:lnSpc>
              <a:spcBef>
                <a:spcPts val="0"/>
              </a:spcBef>
              <a:spcAft>
                <a:spcPts val="0"/>
              </a:spcAft>
              <a:buClrTx/>
              <a:buSzTx/>
              <a:tabLst/>
              <a:defRPr/>
            </a:pPr>
            <a:endParaRPr kumimoji="0" lang="en-US" sz="800" i="0" u="none" strike="noStrike" kern="1200" cap="none" spc="0" normalizeH="0" baseline="0" noProof="0">
              <a:ln>
                <a:noFill/>
              </a:ln>
              <a:solidFill>
                <a:prstClr val="black"/>
              </a:solidFill>
              <a:effectLst/>
              <a:uLnTx/>
              <a:uFillTx/>
              <a:latin typeface="Cambria"/>
              <a:ea typeface="Cambria"/>
            </a:endParaRPr>
          </a:p>
          <a:p>
            <a:pPr marL="285750" marR="0" lvl="0" indent="-285750" algn="l" defTabSz="457200" rtl="0" eaLnBrk="1" fontAlgn="auto" latinLnBrk="0" hangingPunct="1">
              <a:lnSpc>
                <a:spcPct val="100000"/>
              </a:lnSpc>
              <a:spcBef>
                <a:spcPts val="0"/>
              </a:spcBef>
              <a:spcAft>
                <a:spcPts val="0"/>
              </a:spcAft>
              <a:buClrTx/>
              <a:buSzTx/>
              <a:buFont typeface="Wingdings"/>
              <a:buChar char="ü"/>
              <a:tabLst/>
              <a:defRPr/>
            </a:pPr>
            <a:r>
              <a:rPr lang="en-US" sz="1700" b="0">
                <a:solidFill>
                  <a:prstClr val="black"/>
                </a:solidFill>
                <a:latin typeface="Cambria"/>
                <a:ea typeface="Cambria"/>
              </a:rPr>
              <a:t>Please note HUD is implementing new grants management and reporting tools, which will be rolled out for your use in the near term. As a grantee, you will be required to report on grant performance and financial activities (including vendor and cash disbursement supporting details for yourself and your sub-recipients) using these new tools when they are released</a:t>
            </a:r>
            <a:r>
              <a:rPr lang="en-US" sz="1700">
                <a:solidFill>
                  <a:prstClr val="black"/>
                </a:solidFill>
                <a:latin typeface="Cambria"/>
                <a:ea typeface="Cambria"/>
              </a:rPr>
              <a:t>.</a:t>
            </a:r>
            <a:endParaRPr lang="en-US" sz="1700" b="0">
              <a:solidFill>
                <a:prstClr val="black"/>
              </a:solidFill>
              <a:latin typeface="Cambria"/>
              <a:ea typeface="Cambria"/>
            </a:endParaRPr>
          </a:p>
          <a:p>
            <a:pPr marL="285750" marR="0" lvl="0" indent="-285750" algn="l" defTabSz="457200" rtl="0" eaLnBrk="1" fontAlgn="auto" latinLnBrk="0" hangingPunct="1">
              <a:lnSpc>
                <a:spcPct val="100000"/>
              </a:lnSpc>
              <a:spcBef>
                <a:spcPts val="0"/>
              </a:spcBef>
              <a:spcAft>
                <a:spcPts val="0"/>
              </a:spcAft>
              <a:buClrTx/>
              <a:buSzTx/>
              <a:buFont typeface="Wingdings"/>
              <a:buChar char="ü"/>
              <a:tabLst/>
              <a:defRPr/>
            </a:pPr>
            <a:endParaRPr lang="en-US" sz="800" b="0">
              <a:solidFill>
                <a:prstClr val="black"/>
              </a:solidFill>
              <a:latin typeface="Cambria"/>
              <a:ea typeface="Cambria"/>
            </a:endParaRPr>
          </a:p>
          <a:p>
            <a:pPr marL="285750" marR="0" lvl="0" indent="-285750" algn="l" defTabSz="457200" rtl="0" eaLnBrk="1" fontAlgn="auto" latinLnBrk="0" hangingPunct="1">
              <a:lnSpc>
                <a:spcPct val="100000"/>
              </a:lnSpc>
              <a:spcBef>
                <a:spcPts val="0"/>
              </a:spcBef>
              <a:spcAft>
                <a:spcPts val="0"/>
              </a:spcAft>
              <a:buClrTx/>
              <a:buSzTx/>
              <a:buFont typeface="Wingdings"/>
              <a:buChar char="ü"/>
              <a:tabLst/>
              <a:defRPr/>
            </a:pPr>
            <a:r>
              <a:rPr kumimoji="0" lang="en-US" sz="1700" b="0" i="0" u="none" strike="noStrike" kern="1200" cap="none" spc="0" normalizeH="0" baseline="0" noProof="0">
                <a:ln>
                  <a:noFill/>
                </a:ln>
                <a:solidFill>
                  <a:prstClr val="black"/>
                </a:solidFill>
                <a:effectLst/>
                <a:uLnTx/>
                <a:uFillTx/>
                <a:latin typeface="Cambria"/>
                <a:ea typeface="Cambria"/>
              </a:rPr>
              <a:t>HUD reserves the right to exercise all available rights and remedies for any</a:t>
            </a:r>
            <a:r>
              <a:rPr lang="en-US" sz="1700">
                <a:solidFill>
                  <a:prstClr val="black"/>
                </a:solidFill>
                <a:latin typeface="Cambria"/>
                <a:ea typeface="Cambria"/>
              </a:rPr>
              <a:t> </a:t>
            </a:r>
            <a:r>
              <a:rPr kumimoji="0" lang="en-US" sz="1700" b="0" i="0" u="none" strike="noStrike" kern="1200" cap="none" spc="0" normalizeH="0" baseline="0" noProof="0">
                <a:ln>
                  <a:noFill/>
                </a:ln>
                <a:solidFill>
                  <a:prstClr val="black"/>
                </a:solidFill>
                <a:effectLst/>
                <a:uLnTx/>
                <a:uFillTx/>
                <a:latin typeface="Cambria"/>
                <a:ea typeface="Cambria"/>
              </a:rPr>
              <a:t>noncompliance with grants management and financial reporting requirements, to include requiring 100% review or stopping future disbursements altogether if reporting is not timely submitted.</a:t>
            </a:r>
          </a:p>
          <a:p>
            <a:pPr marR="0" lvl="0" algn="l" defTabSz="4572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a:ln>
                <a:noFill/>
              </a:ln>
              <a:solidFill>
                <a:prstClr val="black"/>
              </a:solidFill>
              <a:effectLst/>
              <a:uLnTx/>
              <a:uFillTx/>
              <a:latin typeface="Cambria"/>
              <a:ea typeface="Cambria"/>
            </a:endParaRPr>
          </a:p>
        </p:txBody>
      </p:sp>
    </p:spTree>
    <p:extLst>
      <p:ext uri="{BB962C8B-B14F-4D97-AF65-F5344CB8AC3E}">
        <p14:creationId xmlns:p14="http://schemas.microsoft.com/office/powerpoint/2010/main" val="2240007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6596E-CE8C-1F05-B779-CC1BBF58A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34A08-1B48-6A67-2F0E-25C827E315BA}"/>
              </a:ext>
            </a:extLst>
          </p:cNvPr>
          <p:cNvSpPr>
            <a:spLocks noGrp="1"/>
          </p:cNvSpPr>
          <p:nvPr>
            <p:ph type="ctrTitle"/>
          </p:nvPr>
        </p:nvSpPr>
        <p:spPr>
          <a:xfrm>
            <a:off x="645683" y="971550"/>
            <a:ext cx="8178799" cy="1753108"/>
          </a:xfrm>
          <a:effectLst>
            <a:outerShdw blurRad="88900" dist="38100" dir="2700000" algn="tl" rotWithShape="0">
              <a:prstClr val="black">
                <a:alpha val="30000"/>
              </a:prstClr>
            </a:outerShdw>
          </a:effectLst>
        </p:spPr>
        <p:txBody>
          <a:bodyPr>
            <a:normAutofit/>
          </a:bodyPr>
          <a:lstStyle/>
          <a:p>
            <a:pPr algn="ctr"/>
            <a:r>
              <a:rPr lang="en-US" sz="4800" b="1">
                <a:latin typeface="Cambria"/>
                <a:ea typeface="Cambria"/>
              </a:rPr>
              <a:t>VIII. Reminders and FAQs</a:t>
            </a:r>
            <a:endParaRPr lang="en-US" sz="4800" b="1">
              <a:latin typeface="Cambria" panose="02040503050406030204" pitchFamily="18" charset="0"/>
            </a:endParaRPr>
          </a:p>
        </p:txBody>
      </p:sp>
      <p:sp>
        <p:nvSpPr>
          <p:cNvPr id="4" name="Slide Number Placeholder 3">
            <a:extLst>
              <a:ext uri="{FF2B5EF4-FFF2-40B4-BE49-F238E27FC236}">
                <a16:creationId xmlns:a16="http://schemas.microsoft.com/office/drawing/2014/main" id="{C9CF07A0-6391-B74D-B857-49F85F0526B8}"/>
              </a:ext>
            </a:extLst>
          </p:cNvPr>
          <p:cNvSpPr>
            <a:spLocks noGrp="1"/>
          </p:cNvSpPr>
          <p:nvPr>
            <p:ph type="sldNum" sz="quarter" idx="12"/>
          </p:nvPr>
        </p:nvSpPr>
        <p:spPr>
          <a:xfrm>
            <a:off x="7945566" y="4452140"/>
            <a:ext cx="878916" cy="274320"/>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7D326A9-C7FB-474D-8472-18C731E71348}" type="slidenum">
              <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57</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7302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ED17-E929-490D-8543-1DD641988A0E}"/>
              </a:ext>
            </a:extLst>
          </p:cNvPr>
          <p:cNvSpPr>
            <a:spLocks noGrp="1"/>
          </p:cNvSpPr>
          <p:nvPr>
            <p:ph type="title"/>
          </p:nvPr>
        </p:nvSpPr>
        <p:spPr>
          <a:xfrm>
            <a:off x="1295400" y="468778"/>
            <a:ext cx="6683765" cy="960668"/>
          </a:xfrm>
        </p:spPr>
        <p:txBody>
          <a:bodyPr>
            <a:normAutofit/>
          </a:bodyPr>
          <a:lstStyle/>
          <a:p>
            <a:r>
              <a:rPr lang="en-US" sz="2900" b="1">
                <a:solidFill>
                  <a:srgbClr val="C00000"/>
                </a:solidFill>
                <a:latin typeface="Cambria"/>
                <a:ea typeface="Cambria"/>
              </a:rPr>
              <a:t>REMINDERS </a:t>
            </a:r>
          </a:p>
        </p:txBody>
      </p:sp>
      <p:sp>
        <p:nvSpPr>
          <p:cNvPr id="3" name="Content Placeholder 2">
            <a:extLst>
              <a:ext uri="{FF2B5EF4-FFF2-40B4-BE49-F238E27FC236}">
                <a16:creationId xmlns:a16="http://schemas.microsoft.com/office/drawing/2014/main" id="{FE68F7C8-FB58-41D1-B041-67403CF244E2}"/>
              </a:ext>
            </a:extLst>
          </p:cNvPr>
          <p:cNvSpPr>
            <a:spLocks noGrp="1"/>
          </p:cNvSpPr>
          <p:nvPr>
            <p:ph idx="1"/>
          </p:nvPr>
        </p:nvSpPr>
        <p:spPr>
          <a:xfrm>
            <a:off x="1447799" y="1217626"/>
            <a:ext cx="7126293" cy="3278745"/>
          </a:xfrm>
        </p:spPr>
        <p:txBody>
          <a:bodyPr vert="horz" lIns="91440" tIns="45720" rIns="91440" bIns="45720" rtlCol="0" anchor="t">
            <a:normAutofit fontScale="70000" lnSpcReduction="20000"/>
          </a:bodyPr>
          <a:lstStyle/>
          <a:p>
            <a:pPr marL="0" indent="0">
              <a:spcBef>
                <a:spcPts val="0"/>
              </a:spcBef>
              <a:buNone/>
            </a:pPr>
            <a:r>
              <a:rPr lang="en-US" sz="2400">
                <a:latin typeface="Cambria"/>
                <a:ea typeface="Cambria"/>
              </a:rPr>
              <a:t>HUD </a:t>
            </a:r>
            <a:r>
              <a:rPr lang="en-US" sz="2400" b="1">
                <a:latin typeface="Cambria"/>
                <a:ea typeface="Cambria"/>
              </a:rPr>
              <a:t>strongly recommends </a:t>
            </a:r>
            <a:r>
              <a:rPr lang="en-US" sz="2400">
                <a:latin typeface="Cambria"/>
                <a:ea typeface="Cambria"/>
              </a:rPr>
              <a:t>applications be submitted </a:t>
            </a:r>
            <a:r>
              <a:rPr lang="en-US" sz="2400" b="1" u="sng">
                <a:highlight>
                  <a:srgbClr val="FFFF00"/>
                </a:highlight>
                <a:latin typeface="Cambria"/>
                <a:ea typeface="Cambria"/>
              </a:rPr>
              <a:t>48 hours before the deadline date</a:t>
            </a:r>
            <a:endParaRPr lang="en-US" sz="2400">
              <a:ea typeface="+mn-lt"/>
              <a:cs typeface="+mn-lt"/>
            </a:endParaRPr>
          </a:p>
          <a:p>
            <a:pPr marL="0" indent="0">
              <a:spcBef>
                <a:spcPts val="0"/>
              </a:spcBef>
              <a:buNone/>
            </a:pPr>
            <a:endParaRPr lang="en-US" sz="2400">
              <a:latin typeface="Cambria"/>
              <a:ea typeface="Cambria"/>
            </a:endParaRPr>
          </a:p>
          <a:p>
            <a:pPr marL="0" indent="0">
              <a:spcBef>
                <a:spcPts val="0"/>
              </a:spcBef>
              <a:buNone/>
            </a:pPr>
            <a:r>
              <a:rPr lang="en-US" sz="2400">
                <a:latin typeface="Cambria"/>
                <a:ea typeface="Cambria"/>
              </a:rPr>
              <a:t>“Received by Grants.gov"- applicant received a confirmation of receipt and confirmation number </a:t>
            </a:r>
            <a:endParaRPr lang="en-US" sz="2400">
              <a:latin typeface="Cambria" panose="02040503050406030204" pitchFamily="18" charset="0"/>
              <a:ea typeface="Cambria" panose="02040503050406030204" pitchFamily="18" charset="0"/>
            </a:endParaRPr>
          </a:p>
          <a:p>
            <a:pPr marL="0" indent="0">
              <a:spcBef>
                <a:spcPts val="0"/>
              </a:spcBef>
              <a:buNone/>
            </a:pPr>
            <a:endParaRPr lang="en-US" sz="2400">
              <a:latin typeface="Cambria"/>
              <a:ea typeface="Cambria"/>
            </a:endParaRPr>
          </a:p>
          <a:p>
            <a:pPr marL="0" indent="0">
              <a:spcBef>
                <a:spcPts val="0"/>
              </a:spcBef>
              <a:buNone/>
            </a:pPr>
            <a:r>
              <a:rPr lang="en-US" sz="2400">
                <a:latin typeface="Cambria"/>
                <a:ea typeface="Cambria"/>
              </a:rPr>
              <a:t>"Validated by Grants.gov"- application has been accepted and was not rejected with errors </a:t>
            </a:r>
            <a:endParaRPr lang="en-US"/>
          </a:p>
          <a:p>
            <a:pPr marL="0" indent="0">
              <a:spcBef>
                <a:spcPts val="0"/>
              </a:spcBef>
              <a:buNone/>
            </a:pPr>
            <a:endParaRPr lang="en-US" sz="2400">
              <a:latin typeface="Cambria"/>
              <a:ea typeface="Cambria"/>
            </a:endParaRPr>
          </a:p>
          <a:p>
            <a:pPr marL="0" indent="0">
              <a:spcBef>
                <a:spcPts val="0"/>
              </a:spcBef>
              <a:buNone/>
            </a:pPr>
            <a:r>
              <a:rPr lang="en-US" sz="2400">
                <a:latin typeface="Cambria"/>
                <a:ea typeface="Cambria"/>
              </a:rPr>
              <a:t>Verify the contents of your submitted application to confirm grants.gov received everything you intended to submit.  </a:t>
            </a:r>
            <a:endParaRPr lang="en-US" sz="2400">
              <a:latin typeface="Cambria" panose="02040503050406030204" pitchFamily="18" charset="0"/>
              <a:ea typeface="Cambria" panose="02040503050406030204" pitchFamily="18" charset="0"/>
            </a:endParaRPr>
          </a:p>
          <a:p>
            <a:pPr marL="0" indent="0">
              <a:spcBef>
                <a:spcPts val="0"/>
              </a:spcBef>
              <a:buNone/>
            </a:pPr>
            <a:endParaRPr lang="en-US" sz="2400" b="1">
              <a:highlight>
                <a:srgbClr val="FFFF00"/>
              </a:highlight>
              <a:latin typeface="Cambria" panose="02040503050406030204" pitchFamily="18" charset="0"/>
              <a:ea typeface="Cambria" panose="02040503050406030204" pitchFamily="18" charset="0"/>
            </a:endParaRPr>
          </a:p>
          <a:p>
            <a:pPr marL="0" indent="0">
              <a:spcBef>
                <a:spcPts val="0"/>
              </a:spcBef>
              <a:buNone/>
            </a:pPr>
            <a:r>
              <a:rPr lang="en-US" sz="2400" b="1">
                <a:highlight>
                  <a:srgbClr val="FFFF00"/>
                </a:highlight>
                <a:latin typeface="Cambria"/>
                <a:ea typeface="Cambria"/>
              </a:rPr>
              <a:t>Triple check </a:t>
            </a:r>
            <a:r>
              <a:rPr lang="en-US" sz="2400">
                <a:latin typeface="Cambria"/>
                <a:ea typeface="Cambria"/>
              </a:rPr>
              <a:t>that everything's been uploaded properly, that files are compatible w/ grants.gov (not corrupt), triple check the application submission requirements, etc.</a:t>
            </a:r>
          </a:p>
          <a:p>
            <a:endParaRPr lang="en-US">
              <a:latin typeface="Cambria"/>
              <a:ea typeface="Cambria"/>
            </a:endParaRPr>
          </a:p>
        </p:txBody>
      </p:sp>
      <p:sp>
        <p:nvSpPr>
          <p:cNvPr id="4" name="Slide Number Placeholder 3">
            <a:extLst>
              <a:ext uri="{FF2B5EF4-FFF2-40B4-BE49-F238E27FC236}">
                <a16:creationId xmlns:a16="http://schemas.microsoft.com/office/drawing/2014/main" id="{1956F8F7-0128-4623-8E8C-EB2F50E3E536}"/>
              </a:ext>
            </a:extLst>
          </p:cNvPr>
          <p:cNvSpPr>
            <a:spLocks noGrp="1"/>
          </p:cNvSpPr>
          <p:nvPr>
            <p:ph type="sldNum" sz="quarter" idx="12"/>
          </p:nvPr>
        </p:nvSpPr>
        <p:spPr/>
        <p:txBody>
          <a:bodyPr>
            <a:normAutofit fontScale="925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326A9-C7FB-474D-8472-18C731E71348}" type="slidenum">
              <a:rPr kumimoji="0" lang="en-US" sz="15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5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cxnSp>
        <p:nvCxnSpPr>
          <p:cNvPr id="5" name="Straight Connector 4">
            <a:extLst>
              <a:ext uri="{FF2B5EF4-FFF2-40B4-BE49-F238E27FC236}">
                <a16:creationId xmlns:a16="http://schemas.microsoft.com/office/drawing/2014/main" id="{60644C3F-D12E-4B3B-B081-451F32829288}"/>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76A05AE6-3CE7-444C-8C7C-4210BA9798FA}"/>
              </a:ext>
            </a:extLst>
          </p:cNvPr>
          <p:cNvSpPr/>
          <p:nvPr/>
        </p:nvSpPr>
        <p:spPr>
          <a:xfrm>
            <a:off x="923713" y="1267573"/>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7" name="Arrow: Right 6">
            <a:extLst>
              <a:ext uri="{FF2B5EF4-FFF2-40B4-BE49-F238E27FC236}">
                <a16:creationId xmlns:a16="http://schemas.microsoft.com/office/drawing/2014/main" id="{4DACDEAC-C549-4E6C-8FC7-E34530C1BE14}"/>
              </a:ext>
            </a:extLst>
          </p:cNvPr>
          <p:cNvSpPr/>
          <p:nvPr/>
        </p:nvSpPr>
        <p:spPr>
          <a:xfrm>
            <a:off x="905334" y="1959196"/>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8" name="Arrow: Right 7">
            <a:extLst>
              <a:ext uri="{FF2B5EF4-FFF2-40B4-BE49-F238E27FC236}">
                <a16:creationId xmlns:a16="http://schemas.microsoft.com/office/drawing/2014/main" id="{682EC76B-3675-4310-8D05-DB6813AF797C}"/>
              </a:ext>
            </a:extLst>
          </p:cNvPr>
          <p:cNvSpPr/>
          <p:nvPr/>
        </p:nvSpPr>
        <p:spPr>
          <a:xfrm>
            <a:off x="905334" y="2441244"/>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9" name="Arrow: Right 8">
            <a:extLst>
              <a:ext uri="{FF2B5EF4-FFF2-40B4-BE49-F238E27FC236}">
                <a16:creationId xmlns:a16="http://schemas.microsoft.com/office/drawing/2014/main" id="{C2B93F70-89B0-47CE-A2A5-1CA79316D00B}"/>
              </a:ext>
            </a:extLst>
          </p:cNvPr>
          <p:cNvSpPr/>
          <p:nvPr/>
        </p:nvSpPr>
        <p:spPr>
          <a:xfrm>
            <a:off x="923712" y="3078912"/>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11" name="Arrow: Right 10">
            <a:extLst>
              <a:ext uri="{FF2B5EF4-FFF2-40B4-BE49-F238E27FC236}">
                <a16:creationId xmlns:a16="http://schemas.microsoft.com/office/drawing/2014/main" id="{55266ABE-142A-4369-AD6B-0353FE776EE0}"/>
              </a:ext>
            </a:extLst>
          </p:cNvPr>
          <p:cNvSpPr/>
          <p:nvPr/>
        </p:nvSpPr>
        <p:spPr>
          <a:xfrm>
            <a:off x="905334" y="3699501"/>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9623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FA1C7-17A7-C50D-F03D-F6A10DDF5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9D658-B5FB-D49F-2B1A-3999C082E8CB}"/>
              </a:ext>
            </a:extLst>
          </p:cNvPr>
          <p:cNvSpPr>
            <a:spLocks noGrp="1"/>
          </p:cNvSpPr>
          <p:nvPr>
            <p:ph type="title"/>
          </p:nvPr>
        </p:nvSpPr>
        <p:spPr>
          <a:xfrm>
            <a:off x="1295400" y="468778"/>
            <a:ext cx="6683765" cy="960668"/>
          </a:xfrm>
        </p:spPr>
        <p:txBody>
          <a:bodyPr>
            <a:normAutofit/>
          </a:bodyPr>
          <a:lstStyle/>
          <a:p>
            <a:r>
              <a:rPr lang="en-US" sz="2900" b="1">
                <a:solidFill>
                  <a:srgbClr val="C00000"/>
                </a:solidFill>
                <a:latin typeface="Cambria"/>
                <a:ea typeface="Cambria"/>
              </a:rPr>
              <a:t> </a:t>
            </a:r>
          </a:p>
        </p:txBody>
      </p:sp>
      <p:sp>
        <p:nvSpPr>
          <p:cNvPr id="3" name="Content Placeholder 2">
            <a:extLst>
              <a:ext uri="{FF2B5EF4-FFF2-40B4-BE49-F238E27FC236}">
                <a16:creationId xmlns:a16="http://schemas.microsoft.com/office/drawing/2014/main" id="{CCE29350-0C51-70A1-17B0-36E02AE5B6C2}"/>
              </a:ext>
            </a:extLst>
          </p:cNvPr>
          <p:cNvSpPr>
            <a:spLocks noGrp="1"/>
          </p:cNvSpPr>
          <p:nvPr>
            <p:ph idx="1"/>
          </p:nvPr>
        </p:nvSpPr>
        <p:spPr>
          <a:xfrm>
            <a:off x="1455548" y="1132386"/>
            <a:ext cx="7126293" cy="3672090"/>
          </a:xfrm>
        </p:spPr>
        <p:txBody>
          <a:bodyPr vert="horz" lIns="91440" tIns="45720" rIns="91440" bIns="45720" rtlCol="0" anchor="t">
            <a:noAutofit/>
          </a:bodyPr>
          <a:lstStyle/>
          <a:p>
            <a:pPr marL="0" marR="0" lvl="0"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800" b="1" i="0" u="none" strike="noStrike" kern="1200" cap="none" spc="0" normalizeH="0" baseline="0" noProof="0">
                <a:ln>
                  <a:noFill/>
                </a:ln>
                <a:solidFill>
                  <a:srgbClr val="A53010"/>
                </a:solidFill>
                <a:effectLst/>
                <a:uLnTx/>
                <a:uFillTx/>
                <a:latin typeface="Cambria" panose="02040503050406030204" pitchFamily="18" charset="0"/>
                <a:ea typeface="Cambria" panose="02040503050406030204" pitchFamily="18" charset="0"/>
                <a:cs typeface="Calibri"/>
              </a:rPr>
              <a:t>Number of Applications</a:t>
            </a: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Calibri"/>
              </a:rPr>
              <a:t>Each eligible applicant </a:t>
            </a:r>
            <a:r>
              <a:rPr kumimoji="0" lang="en-US" sz="1800" b="0" i="0" u="none" strike="noStrike" kern="1200" cap="none" spc="0" normalizeH="0" baseline="0" noProof="0">
                <a:ln>
                  <a:noFill/>
                </a:ln>
                <a:solidFill>
                  <a:srgbClr val="A53010"/>
                </a:solidFill>
                <a:effectLst/>
                <a:uLnTx/>
                <a:uFillTx/>
                <a:latin typeface="Cambria" panose="02040503050406030204" pitchFamily="18" charset="0"/>
                <a:ea typeface="Cambria" panose="02040503050406030204" pitchFamily="18" charset="0"/>
                <a:cs typeface="Calibri"/>
              </a:rPr>
              <a:t>may only submit one application </a:t>
            </a: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Calibri"/>
              </a:rPr>
              <a:t>under this </a:t>
            </a:r>
            <a:r>
              <a:rPr lang="en-US" sz="1800">
                <a:solidFill>
                  <a:prstClr val="black">
                    <a:lumMod val="75000"/>
                    <a:lumOff val="25000"/>
                  </a:prstClr>
                </a:solidFill>
                <a:latin typeface="Cambria" panose="02040503050406030204" pitchFamily="18" charset="0"/>
                <a:ea typeface="Cambria" panose="02040503050406030204" pitchFamily="18" charset="0"/>
                <a:cs typeface="Calibri"/>
              </a:rPr>
              <a:t>Notice</a:t>
            </a: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Calibri"/>
              </a:rPr>
              <a:t>. If an applicant submits more than one application, HUD will only accept the last application submitted by the application deadline. </a:t>
            </a:r>
            <a:endParaRPr lang="en-US" sz="1800">
              <a:solidFill>
                <a:prstClr val="black">
                  <a:lumMod val="75000"/>
                  <a:lumOff val="25000"/>
                </a:prstClr>
              </a:solidFill>
              <a:latin typeface="Cambria" panose="02040503050406030204" pitchFamily="18" charset="0"/>
              <a:ea typeface="Cambria" panose="02040503050406030204" pitchFamily="18" charset="0"/>
              <a:cs typeface="Calibri" panose="020F0502020204030204" pitchFamily="34" charset="0"/>
            </a:endParaRPr>
          </a:p>
          <a:p>
            <a:pPr marL="0" marR="0" lvl="0"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endParaRPr kumimoji="0" lang="en-US" sz="10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80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Calibri"/>
              </a:rPr>
              <a:t>An Indian tribe that authorizes a TDHE or consortium to apply on its behalf may not also submit an application. </a:t>
            </a:r>
            <a:endParaRPr kumimoji="0" lang="en-US" sz="180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r>
              <a:rPr kumimoji="0" lang="en-US" sz="1800" b="1" i="0" u="none" strike="noStrike" kern="1200" cap="none" spc="0" normalizeH="0" baseline="0" noProof="0">
                <a:ln>
                  <a:noFill/>
                </a:ln>
                <a:solidFill>
                  <a:srgbClr val="A53010"/>
                </a:solidFill>
                <a:effectLst/>
                <a:uLnTx/>
                <a:uFillTx/>
                <a:latin typeface="Cambria" panose="02040503050406030204" pitchFamily="18" charset="0"/>
                <a:ea typeface="Cambria" panose="02040503050406030204" pitchFamily="18" charset="0"/>
              </a:rPr>
              <a:t>Timely Submission of Applications </a:t>
            </a: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Applications submitted after the deadline (August 15, 2025, at 11:59:59 PM Eastern time), will be marked late. Late applications are ineligible and will not be considered for funding. </a:t>
            </a:r>
          </a:p>
        </p:txBody>
      </p:sp>
      <p:sp>
        <p:nvSpPr>
          <p:cNvPr id="4" name="Slide Number Placeholder 3">
            <a:extLst>
              <a:ext uri="{FF2B5EF4-FFF2-40B4-BE49-F238E27FC236}">
                <a16:creationId xmlns:a16="http://schemas.microsoft.com/office/drawing/2014/main" id="{E351948A-F31B-8E92-D65F-F0B9F7AA6E4C}"/>
              </a:ext>
            </a:extLst>
          </p:cNvPr>
          <p:cNvSpPr>
            <a:spLocks noGrp="1"/>
          </p:cNvSpPr>
          <p:nvPr>
            <p:ph type="sldNum" sz="quarter" idx="12"/>
          </p:nvPr>
        </p:nvSpPr>
        <p:spPr/>
        <p:txBody>
          <a:bodyPr>
            <a:normAutofit fontScale="925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326A9-C7FB-474D-8472-18C731E71348}" type="slidenum">
              <a:rPr kumimoji="0" lang="en-US" sz="15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5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cxnSp>
        <p:nvCxnSpPr>
          <p:cNvPr id="5" name="Straight Connector 4">
            <a:extLst>
              <a:ext uri="{FF2B5EF4-FFF2-40B4-BE49-F238E27FC236}">
                <a16:creationId xmlns:a16="http://schemas.microsoft.com/office/drawing/2014/main" id="{78F1BEF9-33F7-27CF-1BC7-6A495EA1535F}"/>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D166CD70-FC9C-A5D9-A8BB-7D5768D5398A}"/>
              </a:ext>
            </a:extLst>
          </p:cNvPr>
          <p:cNvSpPr/>
          <p:nvPr/>
        </p:nvSpPr>
        <p:spPr>
          <a:xfrm>
            <a:off x="905333" y="1132386"/>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11" name="Arrow: Right 10">
            <a:extLst>
              <a:ext uri="{FF2B5EF4-FFF2-40B4-BE49-F238E27FC236}">
                <a16:creationId xmlns:a16="http://schemas.microsoft.com/office/drawing/2014/main" id="{3753FE4F-4B04-95ED-DDB9-E1EA38F37AD4}"/>
              </a:ext>
            </a:extLst>
          </p:cNvPr>
          <p:cNvSpPr/>
          <p:nvPr/>
        </p:nvSpPr>
        <p:spPr>
          <a:xfrm>
            <a:off x="905333" y="3361203"/>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7" name="Title 1">
            <a:extLst>
              <a:ext uri="{FF2B5EF4-FFF2-40B4-BE49-F238E27FC236}">
                <a16:creationId xmlns:a16="http://schemas.microsoft.com/office/drawing/2014/main" id="{585B6D5D-A8A9-BCD8-D64E-ACAD3B9C84B8}"/>
              </a:ext>
            </a:extLst>
          </p:cNvPr>
          <p:cNvSpPr txBox="1">
            <a:spLocks/>
          </p:cNvSpPr>
          <p:nvPr/>
        </p:nvSpPr>
        <p:spPr>
          <a:xfrm>
            <a:off x="1413956" y="496674"/>
            <a:ext cx="6683765" cy="960668"/>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a:solidFill>
                  <a:srgbClr val="C00000"/>
                </a:solidFill>
                <a:latin typeface="Cambria"/>
                <a:ea typeface="Cambria"/>
              </a:rPr>
              <a:t>REMINDERS</a:t>
            </a:r>
            <a:endParaRPr lang="en-US"/>
          </a:p>
        </p:txBody>
      </p:sp>
    </p:spTree>
    <p:extLst>
      <p:ext uri="{BB962C8B-B14F-4D97-AF65-F5344CB8AC3E}">
        <p14:creationId xmlns:p14="http://schemas.microsoft.com/office/powerpoint/2010/main" val="129661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501-3573-4D47-87BC-E8AF6A68F1D8}"/>
              </a:ext>
            </a:extLst>
          </p:cNvPr>
          <p:cNvSpPr>
            <a:spLocks noGrp="1"/>
          </p:cNvSpPr>
          <p:nvPr>
            <p:ph type="title"/>
          </p:nvPr>
        </p:nvSpPr>
        <p:spPr>
          <a:xfrm>
            <a:off x="1309607" y="447407"/>
            <a:ext cx="6683765" cy="960668"/>
          </a:xfrm>
        </p:spPr>
        <p:txBody>
          <a:bodyPr>
            <a:normAutofit/>
          </a:bodyPr>
          <a:lstStyle/>
          <a:p>
            <a:r>
              <a:rPr lang="en-US" sz="2900" b="1">
                <a:solidFill>
                  <a:schemeClr val="accent1"/>
                </a:solidFill>
                <a:latin typeface="Cambria" panose="02040503050406030204" pitchFamily="18" charset="0"/>
                <a:ea typeface="Cambria" panose="02040503050406030204" pitchFamily="18" charset="0"/>
              </a:rPr>
              <a:t>BACKGROUND</a:t>
            </a:r>
          </a:p>
        </p:txBody>
      </p:sp>
      <p:sp>
        <p:nvSpPr>
          <p:cNvPr id="3" name="Content Placeholder 2">
            <a:extLst>
              <a:ext uri="{FF2B5EF4-FFF2-40B4-BE49-F238E27FC236}">
                <a16:creationId xmlns:a16="http://schemas.microsoft.com/office/drawing/2014/main" id="{59D0A169-AD4E-409B-AE88-35EB4E68F428}"/>
              </a:ext>
            </a:extLst>
          </p:cNvPr>
          <p:cNvSpPr>
            <a:spLocks noGrp="1"/>
          </p:cNvSpPr>
          <p:nvPr>
            <p:ph idx="1"/>
          </p:nvPr>
        </p:nvSpPr>
        <p:spPr>
          <a:xfrm>
            <a:off x="968188" y="927741"/>
            <a:ext cx="7825768" cy="4058795"/>
          </a:xfrm>
        </p:spPr>
        <p:txBody>
          <a:bodyPr vert="horz" lIns="91440" tIns="45720" rIns="91440" bIns="45720" rtlCol="0" anchor="t">
            <a:noAutofit/>
          </a:bodyPr>
          <a:lstStyle/>
          <a:p>
            <a:pPr marL="0" indent="0">
              <a:buNone/>
            </a:pPr>
            <a:endParaRPr lang="en-US" sz="1600">
              <a:solidFill>
                <a:schemeClr val="tx1"/>
              </a:solidFill>
              <a:latin typeface="Cambria"/>
              <a:ea typeface="Cambria"/>
            </a:endParaRPr>
          </a:p>
          <a:p>
            <a:pPr marL="0" indent="0">
              <a:buNone/>
            </a:pPr>
            <a:r>
              <a:rPr lang="en-US" sz="2000">
                <a:solidFill>
                  <a:schemeClr val="tx1"/>
                </a:solidFill>
                <a:effectLst/>
                <a:latin typeface="Cambria" panose="02040503050406030204" pitchFamily="18" charset="0"/>
                <a:ea typeface="Cambria" panose="02040503050406030204" pitchFamily="18" charset="0"/>
              </a:rPr>
              <a:t>The</a:t>
            </a:r>
            <a:r>
              <a:rPr lang="en-US" sz="2000" spc="-30">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Tribal</a:t>
            </a:r>
            <a:r>
              <a:rPr lang="en-US" sz="2000" spc="-20">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HUD-VASH</a:t>
            </a:r>
            <a:r>
              <a:rPr lang="en-US" sz="2000" spc="-10">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program</a:t>
            </a:r>
            <a:r>
              <a:rPr lang="en-US" sz="2000" spc="-20">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provides</a:t>
            </a:r>
            <a:r>
              <a:rPr lang="en-US" sz="2000" spc="-10">
                <a:solidFill>
                  <a:schemeClr val="tx1"/>
                </a:solidFill>
                <a:effectLst/>
                <a:latin typeface="Cambria" panose="02040503050406030204" pitchFamily="18" charset="0"/>
                <a:ea typeface="Cambria" panose="02040503050406030204" pitchFamily="18" charset="0"/>
              </a:rPr>
              <a:t> </a:t>
            </a:r>
            <a:r>
              <a:rPr lang="en-US" sz="2000" b="1">
                <a:solidFill>
                  <a:schemeClr val="tx1"/>
                </a:solidFill>
                <a:effectLst/>
                <a:latin typeface="Cambria" panose="02040503050406030204" pitchFamily="18" charset="0"/>
                <a:ea typeface="Cambria" panose="02040503050406030204" pitchFamily="18" charset="0"/>
              </a:rPr>
              <a:t>rental</a:t>
            </a:r>
            <a:r>
              <a:rPr lang="en-US" sz="2000" b="1" spc="-10">
                <a:solidFill>
                  <a:schemeClr val="tx1"/>
                </a:solidFill>
                <a:effectLst/>
                <a:latin typeface="Cambria" panose="02040503050406030204" pitchFamily="18" charset="0"/>
                <a:ea typeface="Cambria" panose="02040503050406030204" pitchFamily="18" charset="0"/>
              </a:rPr>
              <a:t> </a:t>
            </a:r>
            <a:r>
              <a:rPr lang="en-US" sz="2000" b="1">
                <a:solidFill>
                  <a:schemeClr val="tx1"/>
                </a:solidFill>
                <a:effectLst/>
                <a:latin typeface="Cambria" panose="02040503050406030204" pitchFamily="18" charset="0"/>
                <a:ea typeface="Cambria" panose="02040503050406030204" pitchFamily="18" charset="0"/>
              </a:rPr>
              <a:t>assistance</a:t>
            </a:r>
            <a:r>
              <a:rPr lang="en-US" sz="2000" spc="-25">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and</a:t>
            </a:r>
            <a:r>
              <a:rPr lang="en-US" sz="2000" spc="-20">
                <a:solidFill>
                  <a:schemeClr val="tx1"/>
                </a:solidFill>
                <a:effectLst/>
                <a:latin typeface="Cambria" panose="02040503050406030204" pitchFamily="18" charset="0"/>
                <a:ea typeface="Cambria" panose="02040503050406030204" pitchFamily="18" charset="0"/>
              </a:rPr>
              <a:t> </a:t>
            </a:r>
            <a:r>
              <a:rPr lang="en-US" sz="2000" b="1">
                <a:solidFill>
                  <a:schemeClr val="tx1"/>
                </a:solidFill>
                <a:effectLst/>
                <a:latin typeface="Cambria" panose="02040503050406030204" pitchFamily="18" charset="0"/>
                <a:ea typeface="Cambria" panose="02040503050406030204" pitchFamily="18" charset="0"/>
              </a:rPr>
              <a:t>supportive</a:t>
            </a:r>
            <a:r>
              <a:rPr lang="en-US" sz="2000" b="1" spc="-30">
                <a:solidFill>
                  <a:schemeClr val="tx1"/>
                </a:solidFill>
                <a:effectLst/>
                <a:latin typeface="Cambria" panose="02040503050406030204" pitchFamily="18" charset="0"/>
                <a:ea typeface="Cambria" panose="02040503050406030204" pitchFamily="18" charset="0"/>
              </a:rPr>
              <a:t> </a:t>
            </a:r>
            <a:r>
              <a:rPr lang="en-US" sz="2000" b="1">
                <a:solidFill>
                  <a:schemeClr val="tx1"/>
                </a:solidFill>
                <a:effectLst/>
                <a:latin typeface="Cambria" panose="02040503050406030204" pitchFamily="18" charset="0"/>
                <a:ea typeface="Cambria" panose="02040503050406030204" pitchFamily="18" charset="0"/>
              </a:rPr>
              <a:t>services</a:t>
            </a:r>
            <a:r>
              <a:rPr lang="en-US" sz="2000" spc="-20">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to</a:t>
            </a:r>
            <a:r>
              <a:rPr lang="en-US" sz="2000" spc="-20">
                <a:solidFill>
                  <a:schemeClr val="tx1"/>
                </a:solidFill>
                <a:effectLst/>
                <a:latin typeface="Cambria" panose="02040503050406030204" pitchFamily="18" charset="0"/>
                <a:ea typeface="Cambria" panose="02040503050406030204" pitchFamily="18" charset="0"/>
              </a:rPr>
              <a:t> </a:t>
            </a:r>
            <a:r>
              <a:rPr lang="en-US" sz="2000">
                <a:solidFill>
                  <a:schemeClr val="tx1"/>
                </a:solidFill>
                <a:effectLst/>
                <a:latin typeface="Cambria" panose="02040503050406030204" pitchFamily="18" charset="0"/>
                <a:ea typeface="Cambria" panose="02040503050406030204" pitchFamily="18" charset="0"/>
              </a:rPr>
              <a:t>Native American Veterans who are homeless or at risk of homelessness living on or near a reservation or other Indian areas. </a:t>
            </a:r>
            <a:endParaRPr lang="en-US" sz="2000">
              <a:solidFill>
                <a:schemeClr val="tx1"/>
              </a:solidFill>
              <a:latin typeface="Cambria" panose="02040503050406030204" pitchFamily="18" charset="0"/>
              <a:ea typeface="Cambria" panose="02040503050406030204" pitchFamily="18" charset="0"/>
            </a:endParaRPr>
          </a:p>
          <a:p>
            <a:r>
              <a:rPr lang="en-US" sz="2000">
                <a:solidFill>
                  <a:schemeClr val="tx1"/>
                </a:solidFill>
                <a:latin typeface="Cambria" panose="02040503050406030204" pitchFamily="18" charset="0"/>
                <a:ea typeface="Cambria" panose="02040503050406030204" pitchFamily="18" charset="0"/>
              </a:rPr>
              <a:t>HUD</a:t>
            </a:r>
            <a:r>
              <a:rPr lang="en-US" sz="2000">
                <a:solidFill>
                  <a:schemeClr val="tx1"/>
                </a:solidFill>
                <a:effectLst/>
                <a:latin typeface="Cambria" panose="02040503050406030204" pitchFamily="18" charset="0"/>
                <a:ea typeface="Cambria" panose="02040503050406030204" pitchFamily="18" charset="0"/>
              </a:rPr>
              <a:t> provides rental assistance and administrative fees</a:t>
            </a:r>
            <a:r>
              <a:rPr lang="en-US" sz="2000">
                <a:solidFill>
                  <a:schemeClr val="tx1"/>
                </a:solidFill>
                <a:latin typeface="Cambria" panose="02040503050406030204" pitchFamily="18" charset="0"/>
                <a:ea typeface="Cambria" panose="02040503050406030204" pitchFamily="18" charset="0"/>
              </a:rPr>
              <a:t> through a grant to participating Tribes or TDHEs</a:t>
            </a:r>
            <a:r>
              <a:rPr lang="en-US" sz="2000">
                <a:solidFill>
                  <a:schemeClr val="tx1"/>
                </a:solidFill>
                <a:effectLst/>
                <a:latin typeface="Cambria" panose="02040503050406030204" pitchFamily="18" charset="0"/>
                <a:ea typeface="Cambria" panose="02040503050406030204" pitchFamily="18" charset="0"/>
              </a:rPr>
              <a:t>. </a:t>
            </a:r>
            <a:r>
              <a:rPr lang="en-US" sz="2000">
                <a:solidFill>
                  <a:schemeClr val="tx1"/>
                </a:solidFill>
                <a:latin typeface="Cambria" panose="02040503050406030204" pitchFamily="18" charset="0"/>
                <a:ea typeface="Cambria" panose="02040503050406030204" pitchFamily="18" charset="0"/>
              </a:rPr>
              <a:t>Each year, grants are renewed, subject to appropriations. </a:t>
            </a:r>
          </a:p>
          <a:p>
            <a:r>
              <a:rPr lang="en-US" sz="2000">
                <a:solidFill>
                  <a:schemeClr val="tx1"/>
                </a:solidFill>
                <a:effectLst/>
                <a:latin typeface="Cambria" panose="02040503050406030204" pitchFamily="18" charset="0"/>
                <a:ea typeface="Cambria" panose="02040503050406030204" pitchFamily="18" charset="0"/>
              </a:rPr>
              <a:t>The U.S Department of Veterans Affairs (VA) provides case management and clinical services. </a:t>
            </a:r>
          </a:p>
          <a:p>
            <a:endParaRPr lang="en-US" sz="2000">
              <a:solidFill>
                <a:schemeClr val="tx1"/>
              </a:solidFill>
              <a:latin typeface="Cambria" panose="02040503050406030204" pitchFamily="18" charset="0"/>
              <a:ea typeface="Cambria" panose="02040503050406030204" pitchFamily="18" charset="0"/>
            </a:endParaRPr>
          </a:p>
          <a:p>
            <a:pPr marL="0" indent="0" algn="l">
              <a:buNone/>
            </a:pPr>
            <a:endParaRPr lang="en-US" sz="1600">
              <a:solidFill>
                <a:srgbClr val="000000"/>
              </a:solidFill>
              <a:latin typeface="Cambria" panose="02040503050406030204" pitchFamily="18" charset="0"/>
              <a:ea typeface="Cambria" panose="02040503050406030204" pitchFamily="18" charset="0"/>
            </a:endParaRPr>
          </a:p>
          <a:p>
            <a:pPr algn="l">
              <a:buFontTx/>
              <a:buChar char="-"/>
            </a:pPr>
            <a:endParaRPr lang="en-US" sz="1600">
              <a:solidFill>
                <a:srgbClr val="000000"/>
              </a:solidFill>
              <a:latin typeface="Cambria"/>
              <a:ea typeface="Cambria"/>
            </a:endParaRPr>
          </a:p>
          <a:p>
            <a:pPr marL="0" indent="0" algn="l">
              <a:buNone/>
            </a:pPr>
            <a:endParaRPr lang="en-US" sz="1600" b="0" i="0">
              <a:solidFill>
                <a:srgbClr val="000000"/>
              </a:solidFill>
              <a:latin typeface="Cambria" panose="02040503050406030204" pitchFamily="18" charset="0"/>
              <a:ea typeface="Cambria" panose="02040503050406030204" pitchFamily="18" charset="0"/>
            </a:endParaRPr>
          </a:p>
          <a:p>
            <a:pPr marL="0" indent="0">
              <a:buNone/>
            </a:pPr>
            <a:endParaRPr lang="en-US" sz="1600" b="1" i="0">
              <a:solidFill>
                <a:srgbClr val="000000"/>
              </a:solidFill>
              <a:effectLst/>
              <a:latin typeface="Cambria"/>
              <a:ea typeface="Cambria"/>
            </a:endParaRPr>
          </a:p>
        </p:txBody>
      </p:sp>
      <p:cxnSp>
        <p:nvCxnSpPr>
          <p:cNvPr id="4" name="Straight Connector 3">
            <a:extLst>
              <a:ext uri="{FF2B5EF4-FFF2-40B4-BE49-F238E27FC236}">
                <a16:creationId xmlns:a16="http://schemas.microsoft.com/office/drawing/2014/main" id="{5E3D0207-654C-4889-A65D-A479E4F395FC}"/>
              </a:ext>
            </a:extLst>
          </p:cNvPr>
          <p:cNvCxnSpPr>
            <a:cxnSpLocks/>
          </p:cNvCxnSpPr>
          <p:nvPr/>
        </p:nvCxnSpPr>
        <p:spPr>
          <a:xfrm>
            <a:off x="1407467" y="927741"/>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375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1E3CA-9412-B9F6-4645-4CEB31F95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4ECD2-4CFA-7C38-464A-1C7325D08046}"/>
              </a:ext>
            </a:extLst>
          </p:cNvPr>
          <p:cNvSpPr>
            <a:spLocks noGrp="1"/>
          </p:cNvSpPr>
          <p:nvPr>
            <p:ph type="title"/>
          </p:nvPr>
        </p:nvSpPr>
        <p:spPr>
          <a:xfrm>
            <a:off x="1295400" y="468778"/>
            <a:ext cx="6683765" cy="960668"/>
          </a:xfrm>
        </p:spPr>
        <p:txBody>
          <a:bodyPr>
            <a:normAutofit/>
          </a:bodyPr>
          <a:lstStyle/>
          <a:p>
            <a:r>
              <a:rPr lang="en-US" sz="2900" b="1">
                <a:solidFill>
                  <a:srgbClr val="C00000"/>
                </a:solidFill>
                <a:latin typeface="Cambria"/>
                <a:ea typeface="Cambria"/>
              </a:rPr>
              <a:t> FREQUENTLY ASKED QUESTIONS</a:t>
            </a:r>
          </a:p>
        </p:txBody>
      </p:sp>
      <p:sp>
        <p:nvSpPr>
          <p:cNvPr id="3" name="Content Placeholder 2">
            <a:extLst>
              <a:ext uri="{FF2B5EF4-FFF2-40B4-BE49-F238E27FC236}">
                <a16:creationId xmlns:a16="http://schemas.microsoft.com/office/drawing/2014/main" id="{D37287FF-59C7-44CC-6EEE-EE0AFF358AB0}"/>
              </a:ext>
            </a:extLst>
          </p:cNvPr>
          <p:cNvSpPr>
            <a:spLocks noGrp="1"/>
          </p:cNvSpPr>
          <p:nvPr>
            <p:ph idx="1"/>
          </p:nvPr>
        </p:nvSpPr>
        <p:spPr>
          <a:xfrm>
            <a:off x="691272" y="1002632"/>
            <a:ext cx="8366400" cy="3672090"/>
          </a:xfrm>
        </p:spPr>
        <p:txBody>
          <a:bodyPr vert="horz" lIns="91440" tIns="45720" rIns="91440" bIns="45720" rtlCol="0" anchor="t">
            <a:noAutofit/>
          </a:bodyPr>
          <a:lstStyle/>
          <a:p>
            <a:pPr marL="0" marR="0" lvl="0"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1700" b="1">
                <a:solidFill>
                  <a:prstClr val="black">
                    <a:lumMod val="75000"/>
                    <a:lumOff val="25000"/>
                  </a:prstClr>
                </a:solidFill>
                <a:latin typeface="Cambria" panose="02040503050406030204" pitchFamily="18" charset="0"/>
                <a:ea typeface="Cambria" panose="02040503050406030204" pitchFamily="18" charset="0"/>
              </a:rPr>
              <a:t>Question</a:t>
            </a:r>
            <a:r>
              <a:rPr lang="en-US" sz="1700">
                <a:solidFill>
                  <a:prstClr val="black">
                    <a:lumMod val="75000"/>
                    <a:lumOff val="25000"/>
                  </a:prstClr>
                </a:solidFill>
                <a:latin typeface="Cambria" panose="02040503050406030204" pitchFamily="18" charset="0"/>
                <a:ea typeface="Cambria" panose="02040503050406030204" pitchFamily="18" charset="0"/>
              </a:rPr>
              <a:t>: Typically, are the Tribal HUD VASH awards renewed annually at the same funding level as long as all program requirements are met and the TDHE remains in good standing?</a:t>
            </a:r>
            <a:endPar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endParaRP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1700" b="1">
                <a:solidFill>
                  <a:prstClr val="black">
                    <a:lumMod val="75000"/>
                    <a:lumOff val="25000"/>
                  </a:prstClr>
                </a:solidFill>
                <a:latin typeface="Cambria" panose="02040503050406030204" pitchFamily="18" charset="0"/>
                <a:ea typeface="Cambria" panose="02040503050406030204" pitchFamily="18" charset="0"/>
              </a:rPr>
              <a:t>Answer</a:t>
            </a:r>
            <a:r>
              <a:rPr lang="en-US" sz="1700">
                <a:solidFill>
                  <a:prstClr val="black">
                    <a:lumMod val="75000"/>
                    <a:lumOff val="25000"/>
                  </a:prstClr>
                </a:solidFill>
                <a:latin typeface="Cambria" panose="02040503050406030204" pitchFamily="18" charset="0"/>
                <a:ea typeface="Cambria" panose="02040503050406030204" pitchFamily="18" charset="0"/>
              </a:rPr>
              <a:t>: Yes. Renewal grants are noncompetitive and in the 10 year history of the program, we haven’t had a THV grantee not get renewed. Of course, renewals are always subject to appropriations from Congress. You can review the most recent Renewal Notice to get an idea of the process.</a:t>
            </a:r>
            <a:endParaRPr kumimoji="0" lang="en-US" sz="17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endParaRP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7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Questions</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Is</a:t>
            </a:r>
            <a:r>
              <a:rPr lang="en-US" sz="1700">
                <a:solidFill>
                  <a:prstClr val="black">
                    <a:lumMod val="75000"/>
                    <a:lumOff val="25000"/>
                  </a:prstClr>
                </a:solidFill>
                <a:latin typeface="Cambria" panose="02040503050406030204" pitchFamily="18" charset="0"/>
                <a:ea typeface="Cambria" panose="02040503050406030204" pitchFamily="18" charset="0"/>
              </a:rPr>
              <a:t> the</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Tribal HUD-VASH Renewal application and the HUD VASH Tribal Expansion the same applications?</a:t>
            </a:r>
            <a:endParaRPr lang="en-US" sz="1700">
              <a:solidFill>
                <a:prstClr val="black">
                  <a:lumMod val="75000"/>
                  <a:lumOff val="25000"/>
                </a:prstClr>
              </a:solidFill>
              <a:latin typeface="Cambria" panose="02040503050406030204" pitchFamily="18" charset="0"/>
              <a:ea typeface="Cambria" panose="02040503050406030204" pitchFamily="18" charset="0"/>
            </a:endParaRP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7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Answer</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No. </a:t>
            </a: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1700">
                <a:solidFill>
                  <a:prstClr val="black">
                    <a:lumMod val="75000"/>
                    <a:lumOff val="25000"/>
                  </a:prstClr>
                </a:solidFill>
                <a:latin typeface="Cambria" panose="02040503050406030204" pitchFamily="18" charset="0"/>
                <a:ea typeface="Cambria" panose="02040503050406030204" pitchFamily="18" charset="0"/>
              </a:rPr>
              <a:t>	</a:t>
            </a:r>
            <a:r>
              <a:rPr kumimoji="0" lang="en-US" sz="1700" b="0" i="0" u="sng"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Renewal Notice</a:t>
            </a:r>
            <a:r>
              <a:rPr kumimoji="0" lang="en-US" sz="1700" b="0" i="0"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 </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this is for Tribes/TDHEs who are already THV grantees and want to continue being in the program.</a:t>
            </a:r>
          </a:p>
          <a:p>
            <a:pPr marL="300038" lvl="1" indent="0">
              <a:spcBef>
                <a:spcPts val="0"/>
              </a:spcBef>
              <a:spcAft>
                <a:spcPts val="600"/>
              </a:spcAft>
              <a:buClr>
                <a:srgbClr val="A53010"/>
              </a:buClr>
              <a:buNone/>
              <a:defRPr/>
            </a:pPr>
            <a:r>
              <a:rPr kumimoji="0" lang="en-US" sz="1700" b="0" i="0" u="sng"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Expansion Notice </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This is for new Tribes/TDHEs who want to join the THV program </a:t>
            </a:r>
            <a:r>
              <a:rPr kumimoji="0" lang="en-US" sz="17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and</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for current THV </a:t>
            </a:r>
            <a:r>
              <a:rPr lang="en-US" sz="1700">
                <a:solidFill>
                  <a:prstClr val="black">
                    <a:lumMod val="75000"/>
                    <a:lumOff val="25000"/>
                  </a:prstClr>
                </a:solidFill>
                <a:latin typeface="Cambria" panose="02040503050406030204" pitchFamily="18" charset="0"/>
                <a:ea typeface="Cambria" panose="02040503050406030204" pitchFamily="18" charset="0"/>
              </a:rPr>
              <a:t>grantees who</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want to serve more Veterans.</a:t>
            </a:r>
            <a:endParaRPr kumimoji="0" lang="en-US" sz="155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29A4A59B-184D-C302-0024-0DC10DADAB1E}"/>
              </a:ext>
            </a:extLst>
          </p:cNvPr>
          <p:cNvSpPr>
            <a:spLocks noGrp="1"/>
          </p:cNvSpPr>
          <p:nvPr>
            <p:ph type="sldNum" sz="quarter" idx="12"/>
          </p:nvPr>
        </p:nvSpPr>
        <p:spPr/>
        <p:txBody>
          <a:bodyPr>
            <a:normAutofit fontScale="925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326A9-C7FB-474D-8472-18C731E71348}" type="slidenum">
              <a:rPr kumimoji="0" lang="en-US" sz="15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5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cxnSp>
        <p:nvCxnSpPr>
          <p:cNvPr id="5" name="Straight Connector 4">
            <a:extLst>
              <a:ext uri="{FF2B5EF4-FFF2-40B4-BE49-F238E27FC236}">
                <a16:creationId xmlns:a16="http://schemas.microsoft.com/office/drawing/2014/main" id="{DE924FFE-1859-F888-0468-E40DB3E5DCC9}"/>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382F7E72-73B5-F22E-060B-9E5229D61BEA}"/>
              </a:ext>
            </a:extLst>
          </p:cNvPr>
          <p:cNvSpPr/>
          <p:nvPr/>
        </p:nvSpPr>
        <p:spPr>
          <a:xfrm>
            <a:off x="192029" y="1002632"/>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
        <p:nvSpPr>
          <p:cNvPr id="11" name="Arrow: Right 10">
            <a:extLst>
              <a:ext uri="{FF2B5EF4-FFF2-40B4-BE49-F238E27FC236}">
                <a16:creationId xmlns:a16="http://schemas.microsoft.com/office/drawing/2014/main" id="{9FD4D2D1-AB9B-8513-1038-BF1BE3E24D96}"/>
              </a:ext>
            </a:extLst>
          </p:cNvPr>
          <p:cNvSpPr/>
          <p:nvPr/>
        </p:nvSpPr>
        <p:spPr>
          <a:xfrm>
            <a:off x="183030" y="2838677"/>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61676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FCF7F-2538-ABF3-5DFE-F4D749208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06C1B-B2E9-722B-783F-A4874690F1B5}"/>
              </a:ext>
            </a:extLst>
          </p:cNvPr>
          <p:cNvSpPr>
            <a:spLocks noGrp="1"/>
          </p:cNvSpPr>
          <p:nvPr>
            <p:ph type="title"/>
          </p:nvPr>
        </p:nvSpPr>
        <p:spPr>
          <a:xfrm>
            <a:off x="1295400" y="468778"/>
            <a:ext cx="6683765" cy="960668"/>
          </a:xfrm>
        </p:spPr>
        <p:txBody>
          <a:bodyPr>
            <a:normAutofit/>
          </a:bodyPr>
          <a:lstStyle/>
          <a:p>
            <a:r>
              <a:rPr lang="en-US" sz="2900" b="1">
                <a:solidFill>
                  <a:srgbClr val="C00000"/>
                </a:solidFill>
                <a:latin typeface="Cambria"/>
                <a:ea typeface="Cambria"/>
              </a:rPr>
              <a:t> FREQUENTLY ASKED QUESTIONS</a:t>
            </a:r>
          </a:p>
        </p:txBody>
      </p:sp>
      <p:sp>
        <p:nvSpPr>
          <p:cNvPr id="3" name="Content Placeholder 2">
            <a:extLst>
              <a:ext uri="{FF2B5EF4-FFF2-40B4-BE49-F238E27FC236}">
                <a16:creationId xmlns:a16="http://schemas.microsoft.com/office/drawing/2014/main" id="{C14A0B3D-E954-9556-B6A5-27DB7E35B60A}"/>
              </a:ext>
            </a:extLst>
          </p:cNvPr>
          <p:cNvSpPr>
            <a:spLocks noGrp="1"/>
          </p:cNvSpPr>
          <p:nvPr>
            <p:ph idx="1"/>
          </p:nvPr>
        </p:nvSpPr>
        <p:spPr>
          <a:xfrm>
            <a:off x="1295400" y="949112"/>
            <a:ext cx="7543800" cy="3672090"/>
          </a:xfrm>
        </p:spPr>
        <p:txBody>
          <a:bodyPr vert="horz" lIns="91440" tIns="45720" rIns="91440" bIns="45720" rtlCol="0" anchor="t">
            <a:noAutofit/>
          </a:bodyPr>
          <a:lstStyle/>
          <a:p>
            <a:pPr marL="0" marR="0" lvl="0"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800">
                <a:solidFill>
                  <a:prstClr val="black">
                    <a:lumMod val="75000"/>
                    <a:lumOff val="25000"/>
                  </a:prstClr>
                </a:solidFill>
                <a:latin typeface="Cambria" panose="02040503050406030204" pitchFamily="18" charset="0"/>
                <a:ea typeface="Cambria" panose="02040503050406030204" pitchFamily="18" charset="0"/>
              </a:rPr>
              <a:t> </a:t>
            </a: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7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Questions</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Is it a requirement</a:t>
            </a:r>
            <a:r>
              <a:rPr lang="en-US" sz="1700">
                <a:solidFill>
                  <a:prstClr val="black">
                    <a:lumMod val="75000"/>
                    <a:lumOff val="25000"/>
                  </a:prstClr>
                </a:solidFill>
                <a:latin typeface="Cambria" panose="02040503050406030204" pitchFamily="18" charset="0"/>
                <a:ea typeface="Cambria" panose="02040503050406030204" pitchFamily="18" charset="0"/>
              </a:rPr>
              <a:t> to have the VA be the case manager? </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Who funds the case management?</a:t>
            </a: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endParaRPr lang="en-US" sz="800">
              <a:solidFill>
                <a:prstClr val="black">
                  <a:lumMod val="75000"/>
                  <a:lumOff val="25000"/>
                </a:prstClr>
              </a:solidFill>
              <a:latin typeface="Cambria" panose="02040503050406030204" pitchFamily="18" charset="0"/>
              <a:ea typeface="Cambria" panose="02040503050406030204" pitchFamily="18" charset="0"/>
            </a:endParaRP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kumimoji="0" lang="en-US" sz="1700" b="1"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Answer</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VA provides the funding for case management. Per </a:t>
            </a:r>
            <a:r>
              <a:rPr lang="en-US" sz="1700" b="0" i="0">
                <a:solidFill>
                  <a:srgbClr val="333333"/>
                </a:solidFill>
                <a:effectLst/>
                <a:latin typeface="Cambria" panose="02040503050406030204" pitchFamily="18" charset="0"/>
                <a:ea typeface="Cambria" panose="02040503050406030204" pitchFamily="18" charset="0"/>
              </a:rPr>
              <a:t>80 FR </a:t>
            </a:r>
            <a:r>
              <a:rPr lang="en-US" sz="1700" b="0" i="0" u="sng">
                <a:solidFill>
                  <a:srgbClr val="112E51"/>
                </a:solidFill>
                <a:effectLst/>
                <a:latin typeface="Cambria" panose="02040503050406030204" pitchFamily="18" charset="0"/>
                <a:ea typeface="Cambria" panose="02040503050406030204" pitchFamily="18" charset="0"/>
                <a:hlinkClick r:id="rId3"/>
              </a:rPr>
              <a:t>63822</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lang="en-US" sz="1700">
                <a:latin typeface="Cambria" panose="02040503050406030204" pitchFamily="18" charset="0"/>
                <a:ea typeface="Cambria" panose="02040503050406030204" pitchFamily="18" charset="0"/>
              </a:rPr>
              <a:t>A tribe/TDHE should work with the local VAMC to determine how Case Management will be delivered to Native American veterans. VA may provide these services directly through the local VAMC, or through a Community-Based Outpatient Clinic (CBOC). Alternatively, the VA may engage in a contractual relationship with a tribal healthcare provider or the Indian Health Service (IHS) for service delivery.” </a:t>
            </a:r>
          </a:p>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1700">
                <a:solidFill>
                  <a:prstClr val="black">
                    <a:lumMod val="75000"/>
                    <a:lumOff val="25000"/>
                  </a:prstClr>
                </a:solidFill>
                <a:latin typeface="Cambria" panose="02040503050406030204" pitchFamily="18" charset="0"/>
                <a:ea typeface="Cambria" panose="02040503050406030204" pitchFamily="18" charset="0"/>
              </a:rPr>
              <a:t>VA may require </a:t>
            </a:r>
            <a:r>
              <a:rPr kumimoji="0" lang="en-US" sz="17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certain qualifications or licensing for performing clinical case management. Reach out to your local VA to discuss – use the contact links on page 9 of the notice. This could also be something a grantee could transition to in the future, should you be successful in applying for the program. </a:t>
            </a:r>
          </a:p>
        </p:txBody>
      </p:sp>
      <p:sp>
        <p:nvSpPr>
          <p:cNvPr id="4" name="Slide Number Placeholder 3">
            <a:extLst>
              <a:ext uri="{FF2B5EF4-FFF2-40B4-BE49-F238E27FC236}">
                <a16:creationId xmlns:a16="http://schemas.microsoft.com/office/drawing/2014/main" id="{F77C3788-3C67-A242-EA24-6BCFD9128156}"/>
              </a:ext>
            </a:extLst>
          </p:cNvPr>
          <p:cNvSpPr>
            <a:spLocks noGrp="1"/>
          </p:cNvSpPr>
          <p:nvPr>
            <p:ph type="sldNum" sz="quarter" idx="12"/>
          </p:nvPr>
        </p:nvSpPr>
        <p:spPr/>
        <p:txBody>
          <a:bodyPr>
            <a:normAutofit fontScale="925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326A9-C7FB-474D-8472-18C731E71348}" type="slidenum">
              <a:rPr kumimoji="0" lang="en-US" sz="15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5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cxnSp>
        <p:nvCxnSpPr>
          <p:cNvPr id="5" name="Straight Connector 4">
            <a:extLst>
              <a:ext uri="{FF2B5EF4-FFF2-40B4-BE49-F238E27FC236}">
                <a16:creationId xmlns:a16="http://schemas.microsoft.com/office/drawing/2014/main" id="{DC63FA40-3F27-451B-B143-6CD707BA626B}"/>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CC7D90AB-849E-8C22-4314-C085CC2165D5}"/>
              </a:ext>
            </a:extLst>
          </p:cNvPr>
          <p:cNvSpPr/>
          <p:nvPr/>
        </p:nvSpPr>
        <p:spPr>
          <a:xfrm>
            <a:off x="691272" y="1253020"/>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3352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7E60-84BD-0753-2167-3DC5FC00B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E4B6A-3D9E-24DD-3BE2-6FB37E44D5B9}"/>
              </a:ext>
            </a:extLst>
          </p:cNvPr>
          <p:cNvSpPr>
            <a:spLocks noGrp="1"/>
          </p:cNvSpPr>
          <p:nvPr>
            <p:ph type="title"/>
          </p:nvPr>
        </p:nvSpPr>
        <p:spPr>
          <a:xfrm>
            <a:off x="1295400" y="468778"/>
            <a:ext cx="6683765" cy="960668"/>
          </a:xfrm>
        </p:spPr>
        <p:txBody>
          <a:bodyPr>
            <a:normAutofit/>
          </a:bodyPr>
          <a:lstStyle/>
          <a:p>
            <a:r>
              <a:rPr lang="en-US" sz="2900" b="1">
                <a:solidFill>
                  <a:srgbClr val="C00000"/>
                </a:solidFill>
                <a:latin typeface="Cambria"/>
                <a:ea typeface="Cambria"/>
              </a:rPr>
              <a:t> FREQUENTLY ASKED QUESTIONS</a:t>
            </a:r>
          </a:p>
        </p:txBody>
      </p:sp>
      <p:sp>
        <p:nvSpPr>
          <p:cNvPr id="3" name="Content Placeholder 2">
            <a:extLst>
              <a:ext uri="{FF2B5EF4-FFF2-40B4-BE49-F238E27FC236}">
                <a16:creationId xmlns:a16="http://schemas.microsoft.com/office/drawing/2014/main" id="{93FD60FB-85B9-E906-8FDC-49283B11E640}"/>
              </a:ext>
            </a:extLst>
          </p:cNvPr>
          <p:cNvSpPr>
            <a:spLocks noGrp="1"/>
          </p:cNvSpPr>
          <p:nvPr>
            <p:ph idx="1"/>
          </p:nvPr>
        </p:nvSpPr>
        <p:spPr>
          <a:xfrm>
            <a:off x="1455548" y="1132386"/>
            <a:ext cx="7126293" cy="3672090"/>
          </a:xfrm>
        </p:spPr>
        <p:txBody>
          <a:bodyPr vert="horz" lIns="91440" tIns="45720" rIns="91440" bIns="45720" rtlCol="0" anchor="t">
            <a:noAutofit/>
          </a:bodyPr>
          <a:lstStyle/>
          <a:p>
            <a:pPr marL="0" marR="0" lvl="0" indent="0"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1800" b="1">
                <a:solidFill>
                  <a:prstClr val="black">
                    <a:lumMod val="75000"/>
                    <a:lumOff val="25000"/>
                  </a:prstClr>
                </a:solidFill>
                <a:latin typeface="Cambria" panose="02040503050406030204" pitchFamily="18" charset="0"/>
                <a:ea typeface="Cambria" panose="02040503050406030204" pitchFamily="18" charset="0"/>
              </a:rPr>
              <a:t>Question</a:t>
            </a:r>
            <a:r>
              <a:rPr lang="en-US" sz="1800">
                <a:solidFill>
                  <a:prstClr val="black">
                    <a:lumMod val="75000"/>
                    <a:lumOff val="25000"/>
                  </a:prstClr>
                </a:solidFill>
                <a:latin typeface="Cambria" panose="02040503050406030204" pitchFamily="18" charset="0"/>
                <a:ea typeface="Cambria" panose="02040503050406030204" pitchFamily="18" charset="0"/>
              </a:rPr>
              <a:t>: Are Native Hawaiians eligible for Tribal HUD VASH?  </a:t>
            </a:r>
          </a:p>
          <a:p>
            <a:pPr marL="0" marR="0" lvl="0"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endParaRPr>
          </a:p>
          <a:p>
            <a:pPr marL="0" indent="0">
              <a:spcBef>
                <a:spcPts val="0"/>
              </a:spcBef>
              <a:spcAft>
                <a:spcPts val="600"/>
              </a:spcAft>
              <a:buClr>
                <a:srgbClr val="A53010"/>
              </a:buClr>
              <a:buNone/>
              <a:defRPr/>
            </a:pPr>
            <a:r>
              <a:rPr lang="en-US" sz="1800" b="1">
                <a:solidFill>
                  <a:prstClr val="black">
                    <a:lumMod val="75000"/>
                    <a:lumOff val="25000"/>
                  </a:prstClr>
                </a:solidFill>
                <a:latin typeface="Cambria"/>
                <a:ea typeface="Cambria"/>
              </a:rPr>
              <a:t>Answer:</a:t>
            </a:r>
            <a:r>
              <a:rPr lang="en-US" sz="1800">
                <a:solidFill>
                  <a:prstClr val="black">
                    <a:lumMod val="75000"/>
                    <a:lumOff val="25000"/>
                  </a:prstClr>
                </a:solidFill>
                <a:latin typeface="Cambria"/>
                <a:ea typeface="Cambria"/>
              </a:rPr>
              <a:t> </a:t>
            </a:r>
            <a:r>
              <a:rPr lang="en-US" sz="1800">
                <a:solidFill>
                  <a:prstClr val="black">
                    <a:lumMod val="75000"/>
                    <a:lumOff val="25000"/>
                  </a:prstClr>
                </a:solidFill>
                <a:latin typeface="Cambria" panose="02040503050406030204" pitchFamily="18" charset="0"/>
                <a:ea typeface="Cambria" panose="02040503050406030204" pitchFamily="18" charset="0"/>
              </a:rPr>
              <a:t>No. Native</a:t>
            </a: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Hawaiians are not eligible for Tribal HUD VASH, because </a:t>
            </a:r>
            <a:r>
              <a:rPr lang="en-US" sz="1800">
                <a:solidFill>
                  <a:prstClr val="black">
                    <a:lumMod val="75000"/>
                    <a:lumOff val="25000"/>
                  </a:prstClr>
                </a:solidFill>
                <a:latin typeface="Cambria" panose="02040503050406030204" pitchFamily="18" charset="0"/>
                <a:ea typeface="Cambria" panose="02040503050406030204" pitchFamily="18" charset="0"/>
              </a:rPr>
              <a:t>participants must be members</a:t>
            </a:r>
            <a:r>
              <a:rPr lang="en-US" sz="1800">
                <a:solidFill>
                  <a:prstClr val="black">
                    <a:lumMod val="75000"/>
                    <a:lumOff val="25000"/>
                  </a:prstClr>
                </a:solidFill>
                <a:latin typeface="Cambria" panose="02040503050406030204" pitchFamily="18" charset="0"/>
                <a:ea typeface="Cambria" panose="02040503050406030204" pitchFamily="18" charset="0"/>
                <a:cs typeface="+mn-lt"/>
              </a:rPr>
              <a:t> of an </a:t>
            </a: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lt"/>
              </a:rPr>
              <a:t>Indian </a:t>
            </a:r>
            <a:r>
              <a:rPr lang="en-US" sz="1800">
                <a:solidFill>
                  <a:prstClr val="black">
                    <a:lumMod val="75000"/>
                    <a:lumOff val="25000"/>
                  </a:prstClr>
                </a:solidFill>
                <a:latin typeface="Cambria" panose="02040503050406030204" pitchFamily="18" charset="0"/>
                <a:ea typeface="Cambria" panose="02040503050406030204" pitchFamily="18" charset="0"/>
                <a:cs typeface="+mn-lt"/>
              </a:rPr>
              <a:t>tribe, as defined in section 4(13) NAHASDA.</a:t>
            </a:r>
            <a:endParaRPr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lt"/>
            </a:endParaRPr>
          </a:p>
          <a:p>
            <a:pPr marL="0" marR="0" lvl="0" indent="0" algn="just" defTabSz="342900" rtl="0" eaLnBrk="1" fontAlgn="auto" latinLnBrk="0" hangingPunct="1">
              <a:lnSpc>
                <a:spcPct val="100000"/>
              </a:lnSpc>
              <a:spcBef>
                <a:spcPts val="0"/>
              </a:spcBef>
              <a:spcAft>
                <a:spcPts val="600"/>
              </a:spcAft>
              <a:buClr>
                <a:srgbClr val="A53010"/>
              </a:buClr>
              <a:buSzTx/>
              <a:buFont typeface="Wingdings 3" charset="2"/>
              <a:buNone/>
              <a:tabLst/>
              <a:defRPr/>
            </a:pPr>
            <a:r>
              <a:rPr lang="en-US" sz="1800">
                <a:solidFill>
                  <a:prstClr val="black">
                    <a:lumMod val="75000"/>
                    <a:lumOff val="25000"/>
                  </a:prstClr>
                </a:solidFill>
                <a:latin typeface="Cambria" panose="02040503050406030204" pitchFamily="18" charset="0"/>
                <a:ea typeface="Cambria" panose="02040503050406030204" pitchFamily="18" charset="0"/>
              </a:rPr>
              <a:t> </a:t>
            </a:r>
          </a:p>
        </p:txBody>
      </p:sp>
      <p:sp>
        <p:nvSpPr>
          <p:cNvPr id="4" name="Slide Number Placeholder 3">
            <a:extLst>
              <a:ext uri="{FF2B5EF4-FFF2-40B4-BE49-F238E27FC236}">
                <a16:creationId xmlns:a16="http://schemas.microsoft.com/office/drawing/2014/main" id="{F77B0008-1530-0D23-FB8D-DBD7EFB30B2B}"/>
              </a:ext>
            </a:extLst>
          </p:cNvPr>
          <p:cNvSpPr>
            <a:spLocks noGrp="1"/>
          </p:cNvSpPr>
          <p:nvPr>
            <p:ph type="sldNum" sz="quarter" idx="12"/>
          </p:nvPr>
        </p:nvSpPr>
        <p:spPr/>
        <p:txBody>
          <a:bodyPr>
            <a:normAutofit fontScale="925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326A9-C7FB-474D-8472-18C731E71348}" type="slidenum">
              <a:rPr kumimoji="0" lang="en-US" sz="15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5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cxnSp>
        <p:nvCxnSpPr>
          <p:cNvPr id="5" name="Straight Connector 4">
            <a:extLst>
              <a:ext uri="{FF2B5EF4-FFF2-40B4-BE49-F238E27FC236}">
                <a16:creationId xmlns:a16="http://schemas.microsoft.com/office/drawing/2014/main" id="{3C096669-3096-AD67-FDA9-B1A205171E63}"/>
              </a:ext>
            </a:extLst>
          </p:cNvPr>
          <p:cNvCxnSpPr>
            <a:cxnSpLocks/>
          </p:cNvCxnSpPr>
          <p:nvPr/>
        </p:nvCxnSpPr>
        <p:spPr>
          <a:xfrm>
            <a:off x="1295400" y="1047750"/>
            <a:ext cx="7010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9A707EFB-2918-CDA1-00CE-42C05E159123}"/>
              </a:ext>
            </a:extLst>
          </p:cNvPr>
          <p:cNvSpPr/>
          <p:nvPr/>
        </p:nvSpPr>
        <p:spPr>
          <a:xfrm>
            <a:off x="905333" y="1132386"/>
            <a:ext cx="431659" cy="35285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301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8038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7D1D-2047-6027-5E95-59AB52679FCF}"/>
            </a:ext>
          </a:extLst>
        </p:cNvPr>
        <p:cNvGrpSpPr/>
        <p:nvPr/>
      </p:nvGrpSpPr>
      <p:grpSpPr>
        <a:xfrm>
          <a:off x="0" y="0"/>
          <a:ext cx="0" cy="0"/>
          <a:chOff x="0" y="0"/>
          <a:chExt cx="0" cy="0"/>
        </a:xfrm>
      </p:grpSpPr>
      <p:sp>
        <p:nvSpPr>
          <p:cNvPr id="429058" name="Rectangle 2">
            <a:extLst>
              <a:ext uri="{FF2B5EF4-FFF2-40B4-BE49-F238E27FC236}">
                <a16:creationId xmlns:a16="http://schemas.microsoft.com/office/drawing/2014/main" id="{E3CA144A-688D-D9C3-BC92-4FB52DBF705A}"/>
              </a:ext>
            </a:extLst>
          </p:cNvPr>
          <p:cNvSpPr>
            <a:spLocks noGrp="1" noChangeArrowheads="1"/>
          </p:cNvSpPr>
          <p:nvPr>
            <p:ph type="title"/>
          </p:nvPr>
        </p:nvSpPr>
        <p:spPr>
          <a:xfrm>
            <a:off x="1215537" y="411996"/>
            <a:ext cx="6437014" cy="760829"/>
          </a:xfrm>
        </p:spPr>
        <p:txBody>
          <a:bodyPr rtlCol="0">
            <a:noAutofit/>
          </a:bodyPr>
          <a:lstStyle/>
          <a:p>
            <a:pPr>
              <a:defRPr/>
            </a:pPr>
            <a:r>
              <a:rPr lang="en-US" sz="2900" b="1">
                <a:solidFill>
                  <a:schemeClr val="accent1"/>
                </a:solidFill>
                <a:latin typeface="Cambria" panose="02040503050406030204" pitchFamily="18" charset="0"/>
                <a:cs typeface="Arial" panose="020B0604020202020204" pitchFamily="34" charset="0"/>
              </a:rPr>
              <a:t>RESOURCES FOR TRIBAL HUD-VASH</a:t>
            </a:r>
            <a:endParaRPr lang="en-US" sz="2900" b="1">
              <a:solidFill>
                <a:schemeClr val="accent5">
                  <a:lumMod val="75000"/>
                </a:schemeClr>
              </a:solidFill>
              <a:latin typeface="Cambria" panose="02040503050406030204" pitchFamily="18" charset="0"/>
              <a:cs typeface="Arial" panose="020B0604020202020204" pitchFamily="34" charset="0"/>
            </a:endParaRPr>
          </a:p>
        </p:txBody>
      </p:sp>
      <p:sp>
        <p:nvSpPr>
          <p:cNvPr id="429077" name="Rectangle 3">
            <a:extLst>
              <a:ext uri="{FF2B5EF4-FFF2-40B4-BE49-F238E27FC236}">
                <a16:creationId xmlns:a16="http://schemas.microsoft.com/office/drawing/2014/main" id="{FD05AE7C-C534-360F-6BEE-F4D7FA5FC026}"/>
              </a:ext>
            </a:extLst>
          </p:cNvPr>
          <p:cNvSpPr>
            <a:spLocks noGrp="1" noChangeArrowheads="1"/>
          </p:cNvSpPr>
          <p:nvPr>
            <p:ph idx="1"/>
          </p:nvPr>
        </p:nvSpPr>
        <p:spPr>
          <a:xfrm>
            <a:off x="1020536" y="1322066"/>
            <a:ext cx="7503641" cy="3739785"/>
          </a:xfrm>
        </p:spPr>
        <p:txBody>
          <a:bodyPr vert="horz" lIns="91440" tIns="45720" rIns="91440" bIns="45720" rtlCol="0" anchor="t">
            <a:normAutofit/>
          </a:bodyPr>
          <a:lstStyle/>
          <a:p>
            <a:pPr marL="0" indent="0" algn="just">
              <a:buNone/>
              <a:defRPr/>
            </a:pPr>
            <a:endParaRPr lang="en-US" sz="7200" b="1">
              <a:latin typeface="Cambria" panose="02040503050406030204" pitchFamily="18" charset="0"/>
              <a:ea typeface="Cambria" panose="02040503050406030204" pitchFamily="18" charset="0"/>
              <a:cs typeface="Calibri" panose="020F0502020204030204" pitchFamily="34" charset="0"/>
            </a:endParaRPr>
          </a:p>
          <a:p>
            <a:pPr>
              <a:defRPr/>
            </a:pPr>
            <a:endParaRPr lang="en-US" sz="1400" b="1">
              <a:latin typeface="Cambria" panose="02040503050406030204" pitchFamily="18" charset="0"/>
              <a:ea typeface="Cambria" panose="02040503050406030204" pitchFamily="18" charset="0"/>
              <a:cs typeface="Calibri" panose="020F0502020204030204" pitchFamily="34" charset="0"/>
            </a:endParaRPr>
          </a:p>
          <a:p>
            <a:pPr marL="0" indent="0">
              <a:buNone/>
              <a:defRPr/>
            </a:pPr>
            <a:endParaRPr lang="en-US" sz="1400" b="1">
              <a:latin typeface="Cambria" panose="02040503050406030204" pitchFamily="18" charset="0"/>
              <a:ea typeface="Cambria" panose="02040503050406030204" pitchFamily="18" charset="0"/>
              <a:cs typeface="Arial" panose="020B0604020202020204" pitchFamily="34" charset="0"/>
            </a:endParaRPr>
          </a:p>
          <a:p>
            <a:pPr eaLnBrk="1" fontAlgn="auto" hangingPunct="1">
              <a:spcAft>
                <a:spcPts val="0"/>
              </a:spcAft>
              <a:buFontTx/>
              <a:buNone/>
              <a:defRPr/>
            </a:pPr>
            <a:endParaRPr lang="en-US" sz="1400">
              <a:latin typeface="Tw Cen MT" panose="020B0602020104020603" pitchFamily="34" charset="0"/>
            </a:endParaRPr>
          </a:p>
        </p:txBody>
      </p:sp>
      <p:cxnSp>
        <p:nvCxnSpPr>
          <p:cNvPr id="4" name="Straight Connector 3">
            <a:extLst>
              <a:ext uri="{FF2B5EF4-FFF2-40B4-BE49-F238E27FC236}">
                <a16:creationId xmlns:a16="http://schemas.microsoft.com/office/drawing/2014/main" id="{11B27937-76E1-3BE8-DCB3-2F101BCDFFA8}"/>
              </a:ext>
            </a:extLst>
          </p:cNvPr>
          <p:cNvCxnSpPr/>
          <p:nvPr/>
        </p:nvCxnSpPr>
        <p:spPr>
          <a:xfrm>
            <a:off x="1344813" y="1123950"/>
            <a:ext cx="5486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9E61A8-F86E-7626-66FC-DFFF305D12EA}"/>
              </a:ext>
            </a:extLst>
          </p:cNvPr>
          <p:cNvSpPr txBox="1"/>
          <p:nvPr/>
        </p:nvSpPr>
        <p:spPr>
          <a:xfrm>
            <a:off x="1215536" y="1784412"/>
            <a:ext cx="5078731"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Candara" panose="020E0502030303020204" pitchFamily="34" charset="0"/>
                <a:hlinkClick r:id="rId3"/>
              </a:rPr>
              <a:t>Grants.gov Listing </a:t>
            </a:r>
            <a:endParaRPr lang="en-US">
              <a:latin typeface="Candara" panose="020E0502030303020204" pitchFamily="34" charset="0"/>
            </a:endParaRPr>
          </a:p>
          <a:p>
            <a:pPr marL="285750" indent="-285750">
              <a:buFont typeface="Arial" panose="020B0604020202020204" pitchFamily="34" charset="0"/>
              <a:buChar char="•"/>
            </a:pPr>
            <a:r>
              <a:rPr lang="en-US">
                <a:latin typeface="Candara" panose="020E0502030303020204" pitchFamily="34" charset="0"/>
                <a:hlinkClick r:id="rId4"/>
              </a:rPr>
              <a:t>HUD Tribal HUD-VASH resource page</a:t>
            </a:r>
            <a:endParaRPr lang="en-US">
              <a:latin typeface="Candara" panose="020E0502030303020204" pitchFamily="34" charset="0"/>
            </a:endParaRPr>
          </a:p>
          <a:p>
            <a:pPr marL="285750" indent="-285750">
              <a:buFont typeface="Arial" panose="020B0604020202020204" pitchFamily="34" charset="0"/>
              <a:buChar char="•"/>
            </a:pPr>
            <a:r>
              <a:rPr lang="en-US">
                <a:latin typeface="Candara" panose="020E0502030303020204" pitchFamily="34" charset="0"/>
                <a:hlinkClick r:id="rId5"/>
              </a:rPr>
              <a:t>Expansion Notice </a:t>
            </a:r>
            <a:endParaRPr lang="en-US">
              <a:latin typeface="Candara" panose="020E0502030303020204" pitchFamily="34" charset="0"/>
            </a:endParaRPr>
          </a:p>
          <a:p>
            <a:pPr marL="285750" indent="-285750">
              <a:buFont typeface="Arial" panose="020B0604020202020204" pitchFamily="34" charset="0"/>
              <a:buChar char="•"/>
            </a:pPr>
            <a:r>
              <a:rPr lang="en-US">
                <a:latin typeface="Candara" panose="020E0502030303020204" pitchFamily="34" charset="0"/>
                <a:hlinkClick r:id="rId6"/>
              </a:rPr>
              <a:t>Fair Market Rents</a:t>
            </a:r>
            <a:endParaRPr lang="en-US">
              <a:latin typeface="Candara" panose="020E0502030303020204" pitchFamily="34" charset="0"/>
            </a:endParaRPr>
          </a:p>
          <a:p>
            <a:pPr marL="285750" indent="-285750">
              <a:buFont typeface="Arial" panose="020B0604020202020204" pitchFamily="34" charset="0"/>
              <a:buChar char="•"/>
            </a:pPr>
            <a:r>
              <a:rPr lang="en-US">
                <a:latin typeface="Candara"/>
                <a:hlinkClick r:id="rId7"/>
              </a:rPr>
              <a:t>2 CFR Part 200 Uniform Guidance </a:t>
            </a:r>
            <a:r>
              <a:rPr lang="en-US">
                <a:latin typeface="Candara"/>
              </a:rPr>
              <a:t> </a:t>
            </a:r>
          </a:p>
          <a:p>
            <a:pPr marL="285750" indent="-285750">
              <a:buFont typeface="Arial" panose="020B0604020202020204" pitchFamily="34" charset="0"/>
              <a:buChar char="•"/>
            </a:pPr>
            <a:r>
              <a:rPr lang="en-US">
                <a:latin typeface="Candara" panose="020E0502030303020204" pitchFamily="34" charset="0"/>
                <a:hlinkClick r:id="rId8"/>
              </a:rPr>
              <a:t>Native American Housing Assistance and Self Determination Act of 1996 (NAHASDA)</a:t>
            </a:r>
            <a:endParaRPr lang="en-US">
              <a:latin typeface="Candara" panose="020E0502030303020204" pitchFamily="34" charset="0"/>
            </a:endParaRPr>
          </a:p>
          <a:p>
            <a:pPr marL="285750" indent="-285750">
              <a:buFont typeface="Arial" panose="020B0604020202020204" pitchFamily="34" charset="0"/>
              <a:buChar char="•"/>
            </a:pPr>
            <a:r>
              <a:rPr lang="en-US">
                <a:latin typeface="Candara" panose="020E0502030303020204" pitchFamily="34" charset="0"/>
                <a:hlinkClick r:id="rId9"/>
              </a:rPr>
              <a:t>2018 Consolidation Notice</a:t>
            </a:r>
            <a:endParaRPr lang="en-US">
              <a:latin typeface="Candara" panose="020E0502030303020204" pitchFamily="34" charset="0"/>
            </a:endParaRPr>
          </a:p>
          <a:p>
            <a:pPr marL="285750" indent="-285750">
              <a:buFont typeface="Arial" panose="020B0604020202020204" pitchFamily="34" charset="0"/>
              <a:buChar char="•"/>
            </a:pPr>
            <a:r>
              <a:rPr lang="en-US">
                <a:latin typeface="Candara" panose="020E0502030303020204" pitchFamily="34" charset="0"/>
                <a:hlinkClick r:id="rId10"/>
              </a:rPr>
              <a:t>Office of Native American Programs Contacts</a:t>
            </a:r>
            <a:endParaRPr lang="en-US">
              <a:latin typeface="Candara" panose="020E0502030303020204" pitchFamily="34" charset="0"/>
            </a:endParaRPr>
          </a:p>
          <a:p>
            <a:pPr marL="285750" indent="-285750">
              <a:buFont typeface="Arial" panose="020B0604020202020204" pitchFamily="34" charset="0"/>
              <a:buChar char="•"/>
            </a:pPr>
            <a:endParaRPr lang="en-US">
              <a:latin typeface="Candara" panose="020E0502030303020204" pitchFamily="34" charset="0"/>
            </a:endParaRPr>
          </a:p>
          <a:p>
            <a:pPr marL="285750" indent="-285750">
              <a:buFont typeface="Arial" panose="020B0604020202020204" pitchFamily="34" charset="0"/>
              <a:buChar char="•"/>
            </a:pPr>
            <a:endParaRPr lang="en-US">
              <a:latin typeface="Candara" panose="020E0502030303020204" pitchFamily="34" charset="0"/>
            </a:endParaRPr>
          </a:p>
        </p:txBody>
      </p:sp>
    </p:spTree>
    <p:extLst>
      <p:ext uri="{BB962C8B-B14F-4D97-AF65-F5344CB8AC3E}">
        <p14:creationId xmlns:p14="http://schemas.microsoft.com/office/powerpoint/2010/main" val="2340801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97A5CE44-9D07-4AD7-B94C-7C935136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Rectangle 56">
            <a:extLst>
              <a:ext uri="{FF2B5EF4-FFF2-40B4-BE49-F238E27FC236}">
                <a16:creationId xmlns:a16="http://schemas.microsoft.com/office/drawing/2014/main" id="{1A703601-C9B7-448F-B403-01CBCB088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35" y="701734"/>
            <a:ext cx="3638392" cy="3726012"/>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59" name="Group 58">
            <a:extLst>
              <a:ext uri="{FF2B5EF4-FFF2-40B4-BE49-F238E27FC236}">
                <a16:creationId xmlns:a16="http://schemas.microsoft.com/office/drawing/2014/main" id="{7923CDCA-D161-4CE7-BA92-92AE20B96D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5507" y="171450"/>
            <a:ext cx="2138628" cy="4978966"/>
            <a:chOff x="2487613" y="285750"/>
            <a:chExt cx="2428875" cy="5654676"/>
          </a:xfrm>
        </p:grpSpPr>
        <p:sp>
          <p:nvSpPr>
            <p:cNvPr id="60" name="Freeform 11">
              <a:extLst>
                <a:ext uri="{FF2B5EF4-FFF2-40B4-BE49-F238E27FC236}">
                  <a16:creationId xmlns:a16="http://schemas.microsoft.com/office/drawing/2014/main" id="{AFFB0997-74F4-42F6-80A7-7C1B6BD3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Freeform 12">
              <a:extLst>
                <a:ext uri="{FF2B5EF4-FFF2-40B4-BE49-F238E27FC236}">
                  <a16:creationId xmlns:a16="http://schemas.microsoft.com/office/drawing/2014/main" id="{A14E1792-3BAD-41B1-A563-2180A26E6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2" name="Freeform 13">
              <a:extLst>
                <a:ext uri="{FF2B5EF4-FFF2-40B4-BE49-F238E27FC236}">
                  <a16:creationId xmlns:a16="http://schemas.microsoft.com/office/drawing/2014/main" id="{C30D05BD-CE6E-4143-946E-A2C5EC7C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Freeform 14">
              <a:extLst>
                <a:ext uri="{FF2B5EF4-FFF2-40B4-BE49-F238E27FC236}">
                  <a16:creationId xmlns:a16="http://schemas.microsoft.com/office/drawing/2014/main" id="{4317EBD8-70E0-492B-B401-C72697C7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4" name="Freeform 15">
              <a:extLst>
                <a:ext uri="{FF2B5EF4-FFF2-40B4-BE49-F238E27FC236}">
                  <a16:creationId xmlns:a16="http://schemas.microsoft.com/office/drawing/2014/main" id="{60545381-EDB5-47D8-9497-D5802F5A4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5" name="Freeform 16">
              <a:extLst>
                <a:ext uri="{FF2B5EF4-FFF2-40B4-BE49-F238E27FC236}">
                  <a16:creationId xmlns:a16="http://schemas.microsoft.com/office/drawing/2014/main" id="{E67012E4-2FDC-4F96-A145-1E426784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6" name="Freeform 17">
              <a:extLst>
                <a:ext uri="{FF2B5EF4-FFF2-40B4-BE49-F238E27FC236}">
                  <a16:creationId xmlns:a16="http://schemas.microsoft.com/office/drawing/2014/main" id="{C088EA8D-BA27-4043-967F-595BE451C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7" name="Freeform 18">
              <a:extLst>
                <a:ext uri="{FF2B5EF4-FFF2-40B4-BE49-F238E27FC236}">
                  <a16:creationId xmlns:a16="http://schemas.microsoft.com/office/drawing/2014/main" id="{7D7B306D-2572-4DF7-BC2E-6752033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8" name="Freeform 19">
              <a:extLst>
                <a:ext uri="{FF2B5EF4-FFF2-40B4-BE49-F238E27FC236}">
                  <a16:creationId xmlns:a16="http://schemas.microsoft.com/office/drawing/2014/main" id="{EBFED6A3-D5D7-4F26-B6EB-091492A9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9" name="Freeform 20">
              <a:extLst>
                <a:ext uri="{FF2B5EF4-FFF2-40B4-BE49-F238E27FC236}">
                  <a16:creationId xmlns:a16="http://schemas.microsoft.com/office/drawing/2014/main" id="{57CA315F-B9C5-4899-A337-C1389083C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21">
              <a:extLst>
                <a:ext uri="{FF2B5EF4-FFF2-40B4-BE49-F238E27FC236}">
                  <a16:creationId xmlns:a16="http://schemas.microsoft.com/office/drawing/2014/main" id="{F3C62C3A-023D-428B-AEEA-68C9B037B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1" name="Freeform 22">
              <a:extLst>
                <a:ext uri="{FF2B5EF4-FFF2-40B4-BE49-F238E27FC236}">
                  <a16:creationId xmlns:a16="http://schemas.microsoft.com/office/drawing/2014/main" id="{6132B97B-0D55-426A-8D75-9E7F8FCE7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73" name="Group 72">
            <a:extLst>
              <a:ext uri="{FF2B5EF4-FFF2-40B4-BE49-F238E27FC236}">
                <a16:creationId xmlns:a16="http://schemas.microsoft.com/office/drawing/2014/main" id="{B28C8CE4-C5A6-4B6C-B428-1D2852C394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5933" y="-589"/>
            <a:ext cx="1767505" cy="5140529"/>
            <a:chOff x="6627813" y="194833"/>
            <a:chExt cx="1952625" cy="5678918"/>
          </a:xfrm>
        </p:grpSpPr>
        <p:sp>
          <p:nvSpPr>
            <p:cNvPr id="74" name="Freeform 27">
              <a:extLst>
                <a:ext uri="{FF2B5EF4-FFF2-40B4-BE49-F238E27FC236}">
                  <a16:creationId xmlns:a16="http://schemas.microsoft.com/office/drawing/2014/main" id="{6C6C0EAF-AF4D-4E28-B480-93C9A324D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5" name="Freeform 28">
              <a:extLst>
                <a:ext uri="{FF2B5EF4-FFF2-40B4-BE49-F238E27FC236}">
                  <a16:creationId xmlns:a16="http://schemas.microsoft.com/office/drawing/2014/main" id="{C254D393-7673-4399-AE7D-933ED61B1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6" name="Freeform 29">
              <a:extLst>
                <a:ext uri="{FF2B5EF4-FFF2-40B4-BE49-F238E27FC236}">
                  <a16:creationId xmlns:a16="http://schemas.microsoft.com/office/drawing/2014/main" id="{76A48428-8958-41F8-BCFD-F9EB16A17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7" name="Freeform 30">
              <a:extLst>
                <a:ext uri="{FF2B5EF4-FFF2-40B4-BE49-F238E27FC236}">
                  <a16:creationId xmlns:a16="http://schemas.microsoft.com/office/drawing/2014/main" id="{F895B04F-691C-404F-A9F1-47B315756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8" name="Freeform 31">
              <a:extLst>
                <a:ext uri="{FF2B5EF4-FFF2-40B4-BE49-F238E27FC236}">
                  <a16:creationId xmlns:a16="http://schemas.microsoft.com/office/drawing/2014/main" id="{38BAB3B8-E8BB-4327-9E73-FFAD5597B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9" name="Freeform 32">
              <a:extLst>
                <a:ext uri="{FF2B5EF4-FFF2-40B4-BE49-F238E27FC236}">
                  <a16:creationId xmlns:a16="http://schemas.microsoft.com/office/drawing/2014/main" id="{88ED23AE-358F-4EEC-8D62-917EBED71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33">
              <a:extLst>
                <a:ext uri="{FF2B5EF4-FFF2-40B4-BE49-F238E27FC236}">
                  <a16:creationId xmlns:a16="http://schemas.microsoft.com/office/drawing/2014/main" id="{776F07C9-FA92-406A-B934-95BE8CAED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Freeform 34">
              <a:extLst>
                <a:ext uri="{FF2B5EF4-FFF2-40B4-BE49-F238E27FC236}">
                  <a16:creationId xmlns:a16="http://schemas.microsoft.com/office/drawing/2014/main" id="{BDA1CEAF-E0AD-4A46-8E40-9251837CB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35">
              <a:extLst>
                <a:ext uri="{FF2B5EF4-FFF2-40B4-BE49-F238E27FC236}">
                  <a16:creationId xmlns:a16="http://schemas.microsoft.com/office/drawing/2014/main" id="{53D21C6F-F2ED-4F73-8B4D-9E2FECBB9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36">
              <a:extLst>
                <a:ext uri="{FF2B5EF4-FFF2-40B4-BE49-F238E27FC236}">
                  <a16:creationId xmlns:a16="http://schemas.microsoft.com/office/drawing/2014/main" id="{2FED37FF-C037-4A76-A8D6-33525D19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37">
              <a:extLst>
                <a:ext uri="{FF2B5EF4-FFF2-40B4-BE49-F238E27FC236}">
                  <a16:creationId xmlns:a16="http://schemas.microsoft.com/office/drawing/2014/main" id="{8DE0DC4B-718F-4E78-A0AB-8442F28A8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38">
              <a:extLst>
                <a:ext uri="{FF2B5EF4-FFF2-40B4-BE49-F238E27FC236}">
                  <a16:creationId xmlns:a16="http://schemas.microsoft.com/office/drawing/2014/main" id="{8F80CA79-E2F4-4B1D-97DE-04F9215B0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 name="Title 1"/>
          <p:cNvSpPr>
            <a:spLocks noGrp="1"/>
          </p:cNvSpPr>
          <p:nvPr>
            <p:ph type="ctrTitle"/>
          </p:nvPr>
        </p:nvSpPr>
        <p:spPr>
          <a:xfrm>
            <a:off x="6058100" y="941145"/>
            <a:ext cx="2386198" cy="2248018"/>
          </a:xfrm>
        </p:spPr>
        <p:txBody>
          <a:bodyPr>
            <a:normAutofit/>
          </a:bodyPr>
          <a:lstStyle/>
          <a:p>
            <a:r>
              <a:rPr lang="en-US" sz="3200" b="1">
                <a:latin typeface="Cambria" pitchFamily="18" charset="0"/>
              </a:rPr>
              <a:t>Application Deadline Date </a:t>
            </a:r>
          </a:p>
        </p:txBody>
      </p:sp>
      <p:sp>
        <p:nvSpPr>
          <p:cNvPr id="11" name="Subtitle 10"/>
          <p:cNvSpPr>
            <a:spLocks noGrp="1"/>
          </p:cNvSpPr>
          <p:nvPr>
            <p:ph type="subTitle" idx="1"/>
          </p:nvPr>
        </p:nvSpPr>
        <p:spPr>
          <a:xfrm>
            <a:off x="6112160" y="3243223"/>
            <a:ext cx="2386199" cy="844712"/>
          </a:xfrm>
        </p:spPr>
        <p:txBody>
          <a:bodyPr>
            <a:normAutofit/>
          </a:bodyPr>
          <a:lstStyle/>
          <a:p>
            <a:r>
              <a:rPr lang="en-US" sz="1600" b="1">
                <a:latin typeface="Cambria"/>
                <a:ea typeface="Cambria"/>
              </a:rPr>
              <a:t>Friday, August 15, 2025</a:t>
            </a:r>
          </a:p>
          <a:p>
            <a:r>
              <a:rPr lang="en-US" sz="1600" b="1">
                <a:latin typeface="Cambria"/>
                <a:ea typeface="Cambria"/>
              </a:rPr>
              <a:t>11:59:59 pm EST</a:t>
            </a:r>
          </a:p>
          <a:p>
            <a:endParaRPr lang="en-US" sz="1600" b="1">
              <a:latin typeface="Cambria"/>
              <a:ea typeface="Cambria"/>
            </a:endParaRPr>
          </a:p>
          <a:p>
            <a:endParaRPr lang="en-US" sz="1600" b="1">
              <a:latin typeface="Cambria"/>
              <a:ea typeface="Cambria"/>
            </a:endParaRPr>
          </a:p>
        </p:txBody>
      </p:sp>
      <p:sp>
        <p:nvSpPr>
          <p:cNvPr id="87" name="Rectangle 86">
            <a:extLst>
              <a:ext uri="{FF2B5EF4-FFF2-40B4-BE49-F238E27FC236}">
                <a16:creationId xmlns:a16="http://schemas.microsoft.com/office/drawing/2014/main" id="{E15F4FDF-1B24-4F56-AF01-4D0645A8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5516"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9" name="Freeform 33">
            <a:extLst>
              <a:ext uri="{FF2B5EF4-FFF2-40B4-BE49-F238E27FC236}">
                <a16:creationId xmlns:a16="http://schemas.microsoft.com/office/drawing/2014/main" id="{4FD76CDA-1C6B-40B2-9A61-FD38CE1B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65516"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a:xfrm>
            <a:off x="8377929" y="4787290"/>
            <a:ext cx="584825" cy="273843"/>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47D326A9-C7FB-474D-8472-18C731E71348}" type="slidenum">
              <a:rPr kumimoji="0" lang="en-US" sz="13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64</a:t>
            </a:fld>
            <a:endParaRPr kumimoji="0" lang="en-US" sz="13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8" name="Oval 7"/>
          <p:cNvSpPr/>
          <p:nvPr/>
        </p:nvSpPr>
        <p:spPr>
          <a:xfrm>
            <a:off x="3352800" y="310515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57DB1B82-6821-2AFD-5157-6F4BC977552B}"/>
              </a:ext>
            </a:extLst>
          </p:cNvPr>
          <p:cNvSpPr txBox="1"/>
          <p:nvPr/>
        </p:nvSpPr>
        <p:spPr>
          <a:xfrm>
            <a:off x="394960" y="1190625"/>
            <a:ext cx="3712904" cy="255454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a:solidFill>
                  <a:prstClr val="black"/>
                </a:solidFill>
                <a:latin typeface="Cambria"/>
                <a:ea typeface="Cambria"/>
              </a:rPr>
              <a:t>August</a:t>
            </a:r>
            <a:endParaRPr kumimoji="0" lang="en-US" sz="8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black"/>
                </a:solidFill>
                <a:effectLst/>
                <a:uLnTx/>
                <a:uFillTx/>
                <a:latin typeface="Cambria"/>
                <a:ea typeface="Cambria"/>
                <a:cs typeface="+mn-cs"/>
              </a:rPr>
              <a:t>15</a:t>
            </a:r>
          </a:p>
        </p:txBody>
      </p:sp>
      <p:sp>
        <p:nvSpPr>
          <p:cNvPr id="3" name="TextBox 2">
            <a:extLst>
              <a:ext uri="{FF2B5EF4-FFF2-40B4-BE49-F238E27FC236}">
                <a16:creationId xmlns:a16="http://schemas.microsoft.com/office/drawing/2014/main" id="{9D059835-9160-0323-1CB4-06D829FBC3D1}"/>
              </a:ext>
            </a:extLst>
          </p:cNvPr>
          <p:cNvSpPr txBox="1"/>
          <p:nvPr/>
        </p:nvSpPr>
        <p:spPr>
          <a:xfrm>
            <a:off x="5603382" y="4139948"/>
            <a:ext cx="3546068" cy="646331"/>
          </a:xfrm>
          <a:prstGeom prst="rect">
            <a:avLst/>
          </a:prstGeom>
          <a:noFill/>
        </p:spPr>
        <p:txBody>
          <a:bodyPr wrap="square" rtlCol="0">
            <a:spAutoFit/>
          </a:bodyPr>
          <a:lstStyle/>
          <a:p>
            <a:pPr algn="ctr"/>
            <a:r>
              <a:rPr lang="en-US">
                <a:solidFill>
                  <a:srgbClr val="A53010"/>
                </a:solidFill>
                <a:latin typeface="Cambria" panose="02040503050406030204" pitchFamily="18" charset="0"/>
                <a:ea typeface="Cambria" panose="02040503050406030204" pitchFamily="18" charset="0"/>
              </a:rPr>
              <a:t>For any questions please contact TribalHUDVASH@hud.gov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F5D69-DE2C-1667-7A4F-183660455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79666-81A9-E9B7-EE35-7C722979A215}"/>
              </a:ext>
            </a:extLst>
          </p:cNvPr>
          <p:cNvSpPr>
            <a:spLocks noGrp="1"/>
          </p:cNvSpPr>
          <p:nvPr>
            <p:ph type="title"/>
          </p:nvPr>
        </p:nvSpPr>
        <p:spPr>
          <a:xfrm>
            <a:off x="1309607" y="447407"/>
            <a:ext cx="6683765" cy="960668"/>
          </a:xfrm>
        </p:spPr>
        <p:txBody>
          <a:bodyPr>
            <a:normAutofit/>
          </a:bodyPr>
          <a:lstStyle/>
          <a:p>
            <a:r>
              <a:rPr lang="en-US" sz="2900" b="1">
                <a:solidFill>
                  <a:schemeClr val="accent1"/>
                </a:solidFill>
                <a:latin typeface="Cambria" panose="02040503050406030204" pitchFamily="18" charset="0"/>
                <a:ea typeface="Cambria" panose="02040503050406030204" pitchFamily="18" charset="0"/>
              </a:rPr>
              <a:t>FEDERAL AGENCY ROLES</a:t>
            </a:r>
          </a:p>
        </p:txBody>
      </p:sp>
      <p:sp>
        <p:nvSpPr>
          <p:cNvPr id="3" name="Content Placeholder 2">
            <a:extLst>
              <a:ext uri="{FF2B5EF4-FFF2-40B4-BE49-F238E27FC236}">
                <a16:creationId xmlns:a16="http://schemas.microsoft.com/office/drawing/2014/main" id="{7A9EDE6B-C7B3-8AD1-FB84-58206987E10D}"/>
              </a:ext>
            </a:extLst>
          </p:cNvPr>
          <p:cNvSpPr>
            <a:spLocks noGrp="1"/>
          </p:cNvSpPr>
          <p:nvPr>
            <p:ph idx="1"/>
          </p:nvPr>
        </p:nvSpPr>
        <p:spPr>
          <a:xfrm>
            <a:off x="968188" y="927741"/>
            <a:ext cx="3810068" cy="3149245"/>
          </a:xfrm>
        </p:spPr>
        <p:txBody>
          <a:bodyPr vert="horz" lIns="91440" tIns="45720" rIns="91440" bIns="45720" rtlCol="0" anchor="t">
            <a:noAutofit/>
          </a:bodyPr>
          <a:lstStyle/>
          <a:p>
            <a:pPr marL="0" indent="0" algn="ctr">
              <a:buNone/>
            </a:pPr>
            <a:r>
              <a:rPr lang="en-US" sz="2000" u="sng">
                <a:solidFill>
                  <a:schemeClr val="tx1"/>
                </a:solidFill>
                <a:latin typeface="Cambria"/>
                <a:ea typeface="Cambria"/>
              </a:rPr>
              <a:t>HUD’s Role – Rental Assistance</a:t>
            </a:r>
            <a:endParaRPr lang="en-US" sz="2000">
              <a:solidFill>
                <a:schemeClr val="tx1"/>
              </a:solidFill>
              <a:latin typeface="Cambria" panose="02040503050406030204" pitchFamily="18" charset="0"/>
              <a:ea typeface="Cambria" panose="02040503050406030204" pitchFamily="18" charset="0"/>
            </a:endParaRPr>
          </a:p>
          <a:p>
            <a:r>
              <a:rPr lang="en-US" sz="1800">
                <a:solidFill>
                  <a:schemeClr val="tx1"/>
                </a:solidFill>
                <a:latin typeface="Cambria" panose="02040503050406030204" pitchFamily="18" charset="0"/>
                <a:ea typeface="Cambria" panose="02040503050406030204" pitchFamily="18" charset="0"/>
              </a:rPr>
              <a:t>Provide housing assistance</a:t>
            </a:r>
          </a:p>
          <a:p>
            <a:endParaRPr lang="en-US" sz="800">
              <a:solidFill>
                <a:schemeClr val="tx1"/>
              </a:solidFill>
              <a:latin typeface="Cambria" panose="02040503050406030204" pitchFamily="18" charset="0"/>
              <a:ea typeface="Cambria" panose="02040503050406030204" pitchFamily="18" charset="0"/>
            </a:endParaRPr>
          </a:p>
          <a:p>
            <a:r>
              <a:rPr lang="en-US" sz="1800">
                <a:solidFill>
                  <a:schemeClr val="tx1"/>
                </a:solidFill>
                <a:latin typeface="Cambria" panose="02040503050406030204" pitchFamily="18" charset="0"/>
                <a:ea typeface="Cambria" panose="02040503050406030204" pitchFamily="18" charset="0"/>
              </a:rPr>
              <a:t>Support Tribes/TDHEs to provide access to housing</a:t>
            </a:r>
          </a:p>
          <a:p>
            <a:endParaRPr lang="en-US" sz="800">
              <a:solidFill>
                <a:schemeClr val="tx1"/>
              </a:solidFill>
              <a:latin typeface="Cambria" panose="02040503050406030204" pitchFamily="18" charset="0"/>
              <a:ea typeface="Cambria" panose="02040503050406030204" pitchFamily="18" charset="0"/>
            </a:endParaRPr>
          </a:p>
          <a:p>
            <a:r>
              <a:rPr lang="en-US" sz="1800">
                <a:solidFill>
                  <a:schemeClr val="tx1"/>
                </a:solidFill>
                <a:latin typeface="Cambria" panose="02040503050406030204" pitchFamily="18" charset="0"/>
                <a:ea typeface="Cambria" panose="02040503050406030204" pitchFamily="18" charset="0"/>
              </a:rPr>
              <a:t>Offer policy direction</a:t>
            </a:r>
            <a:endParaRPr lang="en-US" sz="1600">
              <a:solidFill>
                <a:srgbClr val="000000"/>
              </a:solidFill>
              <a:latin typeface="Cambria"/>
              <a:ea typeface="Cambria"/>
            </a:endParaRPr>
          </a:p>
        </p:txBody>
      </p:sp>
      <p:cxnSp>
        <p:nvCxnSpPr>
          <p:cNvPr id="4" name="Straight Connector 3">
            <a:extLst>
              <a:ext uri="{FF2B5EF4-FFF2-40B4-BE49-F238E27FC236}">
                <a16:creationId xmlns:a16="http://schemas.microsoft.com/office/drawing/2014/main" id="{04EF37F4-A001-E796-80F9-436F482D449C}"/>
              </a:ext>
            </a:extLst>
          </p:cNvPr>
          <p:cNvCxnSpPr>
            <a:cxnSpLocks/>
          </p:cNvCxnSpPr>
          <p:nvPr/>
        </p:nvCxnSpPr>
        <p:spPr>
          <a:xfrm>
            <a:off x="1407467" y="927741"/>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80AAE41-BF44-38D4-0EED-10C6C89FEEB8}"/>
              </a:ext>
            </a:extLst>
          </p:cNvPr>
          <p:cNvSpPr txBox="1">
            <a:spLocks/>
          </p:cNvSpPr>
          <p:nvPr/>
        </p:nvSpPr>
        <p:spPr>
          <a:xfrm>
            <a:off x="5104579" y="927741"/>
            <a:ext cx="3943168" cy="4058795"/>
          </a:xfrm>
          <a:prstGeom prst="rect">
            <a:avLst/>
          </a:prstGeom>
        </p:spPr>
        <p:txBody>
          <a:bodyPr vert="horz" lIns="91440" tIns="45720" rIns="91440" bIns="45720" rtlCol="0" anchor="t">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000" u="sng">
                <a:solidFill>
                  <a:schemeClr val="tx1"/>
                </a:solidFill>
                <a:latin typeface="Cambria"/>
                <a:ea typeface="Cambria"/>
              </a:rPr>
              <a:t>VA’s Role – Case Management</a:t>
            </a:r>
          </a:p>
          <a:p>
            <a:r>
              <a:rPr lang="en-US" sz="1800">
                <a:solidFill>
                  <a:schemeClr val="tx1"/>
                </a:solidFill>
                <a:latin typeface="Cambria" panose="02040503050406030204" pitchFamily="18" charset="0"/>
                <a:ea typeface="Cambria" panose="02040503050406030204" pitchFamily="18" charset="0"/>
              </a:rPr>
              <a:t>Address health and case management needs of tribal veterans</a:t>
            </a:r>
          </a:p>
          <a:p>
            <a:endParaRPr lang="en-US" sz="800">
              <a:solidFill>
                <a:schemeClr val="tx1"/>
              </a:solidFill>
              <a:latin typeface="Cambria" panose="02040503050406030204" pitchFamily="18" charset="0"/>
              <a:ea typeface="Cambria" panose="02040503050406030204" pitchFamily="18" charset="0"/>
            </a:endParaRPr>
          </a:p>
          <a:p>
            <a:r>
              <a:rPr lang="en-US" sz="1800">
                <a:solidFill>
                  <a:schemeClr val="tx1"/>
                </a:solidFill>
                <a:latin typeface="Cambria" panose="02040503050406030204" pitchFamily="18" charset="0"/>
                <a:ea typeface="Cambria" panose="02040503050406030204" pitchFamily="18" charset="0"/>
              </a:rPr>
              <a:t>Provide access to veterans’ benefits</a:t>
            </a:r>
          </a:p>
          <a:p>
            <a:endParaRPr lang="en-US" sz="800">
              <a:solidFill>
                <a:schemeClr val="tx1"/>
              </a:solidFill>
              <a:latin typeface="Cambria" panose="02040503050406030204" pitchFamily="18" charset="0"/>
              <a:ea typeface="Cambria" panose="02040503050406030204" pitchFamily="18" charset="0"/>
            </a:endParaRPr>
          </a:p>
          <a:p>
            <a:r>
              <a:rPr lang="en-US" sz="1800">
                <a:solidFill>
                  <a:schemeClr val="tx1"/>
                </a:solidFill>
                <a:latin typeface="Cambria" panose="02040503050406030204" pitchFamily="18" charset="0"/>
                <a:ea typeface="Cambria" panose="02040503050406030204" pitchFamily="18" charset="0"/>
              </a:rPr>
              <a:t>Supports veterans in maintaining their tenancy, addressing outstanding issues, and supporting their personal goals</a:t>
            </a:r>
          </a:p>
          <a:p>
            <a:endParaRPr lang="en-US" sz="1800">
              <a:solidFill>
                <a:schemeClr val="tx1"/>
              </a:solidFill>
              <a:latin typeface="Cambria" panose="02040503050406030204" pitchFamily="18" charset="0"/>
              <a:ea typeface="Cambria" panose="02040503050406030204" pitchFamily="18" charset="0"/>
            </a:endParaRPr>
          </a:p>
          <a:p>
            <a:pPr marL="0" indent="0">
              <a:buNone/>
            </a:pPr>
            <a:endParaRPr lang="en-US" sz="1800">
              <a:solidFill>
                <a:schemeClr val="tx1"/>
              </a:solidFill>
              <a:latin typeface="Cambria" panose="02040503050406030204" pitchFamily="18" charset="0"/>
              <a:ea typeface="Cambria" panose="02040503050406030204" pitchFamily="18" charset="0"/>
            </a:endParaRPr>
          </a:p>
          <a:p>
            <a:pPr marL="0" indent="0">
              <a:buFont typeface="Wingdings 3" charset="2"/>
              <a:buNone/>
            </a:pPr>
            <a:endParaRPr lang="en-US" sz="1600">
              <a:solidFill>
                <a:srgbClr val="000000"/>
              </a:solidFill>
              <a:latin typeface="Cambria" panose="02040503050406030204" pitchFamily="18" charset="0"/>
              <a:ea typeface="Cambria" panose="02040503050406030204" pitchFamily="18" charset="0"/>
            </a:endParaRPr>
          </a:p>
          <a:p>
            <a:pPr>
              <a:buFontTx/>
              <a:buChar char="-"/>
            </a:pPr>
            <a:endParaRPr lang="en-US" sz="1600">
              <a:solidFill>
                <a:srgbClr val="000000"/>
              </a:solidFill>
              <a:latin typeface="Cambria"/>
              <a:ea typeface="Cambria"/>
            </a:endParaRPr>
          </a:p>
          <a:p>
            <a:pPr marL="0" indent="0">
              <a:buFont typeface="Wingdings 3" charset="2"/>
              <a:buNone/>
            </a:pPr>
            <a:endParaRPr lang="en-US" sz="1600">
              <a:solidFill>
                <a:srgbClr val="000000"/>
              </a:solidFill>
              <a:latin typeface="Cambria" panose="02040503050406030204" pitchFamily="18" charset="0"/>
              <a:ea typeface="Cambria" panose="02040503050406030204" pitchFamily="18" charset="0"/>
            </a:endParaRPr>
          </a:p>
          <a:p>
            <a:pPr marL="0" indent="0">
              <a:buFont typeface="Wingdings 3" charset="2"/>
              <a:buNone/>
            </a:pPr>
            <a:endParaRPr lang="en-US" sz="1600" b="1">
              <a:solidFill>
                <a:srgbClr val="000000"/>
              </a:solidFill>
              <a:latin typeface="Cambria"/>
              <a:ea typeface="Cambria"/>
            </a:endParaRPr>
          </a:p>
        </p:txBody>
      </p:sp>
      <p:pic>
        <p:nvPicPr>
          <p:cNvPr id="6" name="Picture 5">
            <a:extLst>
              <a:ext uri="{FF2B5EF4-FFF2-40B4-BE49-F238E27FC236}">
                <a16:creationId xmlns:a16="http://schemas.microsoft.com/office/drawing/2014/main" id="{7A20123F-FB07-F519-2310-602454BE0328}"/>
              </a:ext>
            </a:extLst>
          </p:cNvPr>
          <p:cNvPicPr>
            <a:picLocks noChangeAspect="1"/>
          </p:cNvPicPr>
          <p:nvPr/>
        </p:nvPicPr>
        <p:blipFill>
          <a:blip r:embed="rId3"/>
          <a:stretch>
            <a:fillRect/>
          </a:stretch>
        </p:blipFill>
        <p:spPr>
          <a:xfrm>
            <a:off x="1407467" y="3375507"/>
            <a:ext cx="2956816" cy="1767993"/>
          </a:xfrm>
          <a:prstGeom prst="rect">
            <a:avLst/>
          </a:prstGeom>
        </p:spPr>
      </p:pic>
    </p:spTree>
    <p:extLst>
      <p:ext uri="{BB962C8B-B14F-4D97-AF65-F5344CB8AC3E}">
        <p14:creationId xmlns:p14="http://schemas.microsoft.com/office/powerpoint/2010/main" val="96437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7516E-D92C-ADF5-B2AE-4C7D8A13B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1C7A1-F209-EF50-87F2-E5E8F1E3D43C}"/>
              </a:ext>
            </a:extLst>
          </p:cNvPr>
          <p:cNvSpPr>
            <a:spLocks noGrp="1"/>
          </p:cNvSpPr>
          <p:nvPr>
            <p:ph type="title"/>
          </p:nvPr>
        </p:nvSpPr>
        <p:spPr>
          <a:xfrm>
            <a:off x="1309607" y="447407"/>
            <a:ext cx="6683765" cy="960668"/>
          </a:xfrm>
        </p:spPr>
        <p:txBody>
          <a:bodyPr>
            <a:normAutofit/>
          </a:bodyPr>
          <a:lstStyle/>
          <a:p>
            <a:r>
              <a:rPr lang="en-US" sz="2900" b="1">
                <a:solidFill>
                  <a:schemeClr val="accent1"/>
                </a:solidFill>
                <a:latin typeface="Cambria" panose="02040503050406030204" pitchFamily="18" charset="0"/>
                <a:ea typeface="Cambria" panose="02040503050406030204" pitchFamily="18" charset="0"/>
              </a:rPr>
              <a:t>BACKGROUND – Participant Eligibility</a:t>
            </a:r>
          </a:p>
        </p:txBody>
      </p:sp>
      <p:sp>
        <p:nvSpPr>
          <p:cNvPr id="3" name="Content Placeholder 2">
            <a:extLst>
              <a:ext uri="{FF2B5EF4-FFF2-40B4-BE49-F238E27FC236}">
                <a16:creationId xmlns:a16="http://schemas.microsoft.com/office/drawing/2014/main" id="{186094F3-F136-248E-2FBA-68E4E90E2217}"/>
              </a:ext>
            </a:extLst>
          </p:cNvPr>
          <p:cNvSpPr>
            <a:spLocks noGrp="1"/>
          </p:cNvSpPr>
          <p:nvPr>
            <p:ph idx="1"/>
          </p:nvPr>
        </p:nvSpPr>
        <p:spPr>
          <a:xfrm>
            <a:off x="1150628" y="1112333"/>
            <a:ext cx="7993372" cy="4058795"/>
          </a:xfrm>
        </p:spPr>
        <p:txBody>
          <a:bodyPr vert="horz" lIns="91440" tIns="45720" rIns="91440" bIns="45720" rtlCol="0" anchor="t">
            <a:noAutofit/>
          </a:bodyPr>
          <a:lstStyle/>
          <a:p>
            <a:pPr marL="0" indent="0">
              <a:buNone/>
            </a:pPr>
            <a:r>
              <a:rPr lang="en-US" sz="1800" u="sng">
                <a:solidFill>
                  <a:srgbClr val="000000"/>
                </a:solidFill>
                <a:latin typeface="Cambria"/>
                <a:ea typeface="Cambria"/>
              </a:rPr>
              <a:t>Tribal Veterans must</a:t>
            </a:r>
            <a:r>
              <a:rPr lang="en-US" sz="1800">
                <a:solidFill>
                  <a:srgbClr val="000000"/>
                </a:solidFill>
                <a:latin typeface="Cambria"/>
                <a:ea typeface="Cambria"/>
              </a:rPr>
              <a:t> be willing to accept VA case management </a:t>
            </a:r>
          </a:p>
          <a:p>
            <a:pPr marL="0" indent="0">
              <a:buNone/>
            </a:pPr>
            <a:endParaRPr lang="en-US" sz="800">
              <a:solidFill>
                <a:srgbClr val="000000"/>
              </a:solidFill>
              <a:latin typeface="Cambria"/>
              <a:ea typeface="Cambria"/>
            </a:endParaRPr>
          </a:p>
          <a:p>
            <a:pPr marL="0" indent="0">
              <a:buNone/>
            </a:pPr>
            <a:r>
              <a:rPr lang="en-US" sz="1800" u="sng">
                <a:solidFill>
                  <a:srgbClr val="000000"/>
                </a:solidFill>
                <a:latin typeface="Cambria" panose="02040503050406030204" pitchFamily="18" charset="0"/>
                <a:ea typeface="Cambria" panose="02040503050406030204" pitchFamily="18" charset="0"/>
              </a:rPr>
              <a:t>The VA prioritizes Veterans</a:t>
            </a:r>
            <a:r>
              <a:rPr lang="en-US" sz="1800">
                <a:solidFill>
                  <a:srgbClr val="000000"/>
                </a:solidFill>
                <a:latin typeface="Cambria" panose="02040503050406030204" pitchFamily="18" charset="0"/>
                <a:ea typeface="Cambria" panose="02040503050406030204" pitchFamily="18" charset="0"/>
              </a:rPr>
              <a:t> based on their level of need.</a:t>
            </a:r>
          </a:p>
          <a:p>
            <a:pPr marL="0" indent="0">
              <a:buNone/>
            </a:pPr>
            <a:endParaRPr lang="en-US" sz="800">
              <a:solidFill>
                <a:srgbClr val="000000"/>
              </a:solidFill>
              <a:latin typeface="Cambria"/>
              <a:ea typeface="Cambria"/>
            </a:endParaRPr>
          </a:p>
          <a:p>
            <a:pPr marL="0" indent="0">
              <a:buNone/>
            </a:pPr>
            <a:r>
              <a:rPr lang="en-US" sz="1800" u="sng">
                <a:solidFill>
                  <a:srgbClr val="000000"/>
                </a:solidFill>
                <a:latin typeface="Cambria"/>
                <a:ea typeface="Cambria"/>
              </a:rPr>
              <a:t>VA screens for Veterans who are: </a:t>
            </a:r>
          </a:p>
          <a:p>
            <a:pPr marR="212090">
              <a:lnSpc>
                <a:spcPct val="103000"/>
              </a:lnSpc>
              <a:spcBef>
                <a:spcPts val="0"/>
              </a:spcBef>
              <a:spcAft>
                <a:spcPts val="0"/>
              </a:spcAft>
              <a:buFont typeface="Wingdings" panose="05000000000000000000" pitchFamily="2" charset="2"/>
              <a:buChar char="Ø"/>
            </a:pPr>
            <a:r>
              <a:rPr lang="en-US" sz="1400">
                <a:solidFill>
                  <a:srgbClr val="000000"/>
                </a:solidFill>
                <a:effectLst/>
                <a:latin typeface="Georgia" panose="02040502050405020303" pitchFamily="18" charset="0"/>
                <a:ea typeface="Georgia" panose="02040502050405020303" pitchFamily="18" charset="0"/>
                <a:cs typeface="Arial" panose="020B0604020202020204" pitchFamily="34" charset="0"/>
              </a:rPr>
              <a:t>Meet the definition of “veteran” which is defined as “a person who served in the active military, naval, air, or space service, regardless of length of service, and who was discharged or released therefrom,” excluding anyone who received a dishonorable discharge from the Armed Forces or was discharged or dismissed from the Armed Forces by reason of the sentence of a general court-martial. 38 USC § 2002 (b).</a:t>
            </a:r>
            <a:endParaRPr lang="en-US" sz="1400">
              <a:solidFill>
                <a:srgbClr val="000000"/>
              </a:solidFill>
              <a:effectLst/>
              <a:latin typeface="Georgia" panose="02040502050405020303" pitchFamily="18" charset="0"/>
              <a:ea typeface="Georgia" panose="02040502050405020303" pitchFamily="18" charset="0"/>
              <a:cs typeface="Georgia" panose="02040502050405020303" pitchFamily="18" charset="0"/>
            </a:endParaRPr>
          </a:p>
          <a:p>
            <a:pPr>
              <a:buFont typeface="Wingdings" panose="05000000000000000000" pitchFamily="2" charset="2"/>
              <a:buChar char="Ø"/>
            </a:pPr>
            <a:r>
              <a:rPr lang="en-US" sz="1400">
                <a:solidFill>
                  <a:srgbClr val="000000"/>
                </a:solidFill>
                <a:latin typeface="Cambria"/>
                <a:ea typeface="Cambria"/>
              </a:rPr>
              <a:t>Are homeless or at risk of being </a:t>
            </a:r>
            <a:r>
              <a:rPr lang="en-US" sz="1400">
                <a:solidFill>
                  <a:srgbClr val="000000"/>
                </a:solidFill>
                <a:latin typeface="Cambria" panose="02040503050406030204" pitchFamily="18" charset="0"/>
                <a:ea typeface="Cambria" panose="02040503050406030204" pitchFamily="18" charset="0"/>
              </a:rPr>
              <a:t>homeless (per </a:t>
            </a:r>
            <a:r>
              <a:rPr lang="en-US" sz="1400">
                <a:latin typeface="Cambria" panose="02040503050406030204" pitchFamily="18" charset="0"/>
                <a:ea typeface="Cambria" panose="02040503050406030204" pitchFamily="18" charset="0"/>
              </a:rPr>
              <a:t>McKinney-Vento Homeless Assistance Act)</a:t>
            </a:r>
          </a:p>
          <a:p>
            <a:pPr>
              <a:buFont typeface="Wingdings" panose="05000000000000000000" pitchFamily="2" charset="2"/>
              <a:buChar char="Ø"/>
            </a:pPr>
            <a:r>
              <a:rPr lang="en-US" sz="1400">
                <a:solidFill>
                  <a:srgbClr val="000000"/>
                </a:solidFill>
                <a:latin typeface="Cambria" panose="02040503050406030204" pitchFamily="18" charset="0"/>
                <a:ea typeface="Cambria" panose="02040503050406030204" pitchFamily="18" charset="0"/>
              </a:rPr>
              <a:t>Have a clinical need for case management services</a:t>
            </a:r>
          </a:p>
          <a:p>
            <a:pPr marL="0" indent="0">
              <a:buNone/>
            </a:pPr>
            <a:endParaRPr lang="en-US" sz="1400">
              <a:solidFill>
                <a:srgbClr val="000000"/>
              </a:solidFill>
              <a:latin typeface="Cambria" panose="02040503050406030204" pitchFamily="18" charset="0"/>
              <a:ea typeface="Cambria" panose="02040503050406030204" pitchFamily="18" charset="0"/>
            </a:endParaRPr>
          </a:p>
          <a:p>
            <a:pPr marL="0" indent="0">
              <a:buNone/>
            </a:pPr>
            <a:r>
              <a:rPr lang="en-US" sz="1400" b="0" i="0">
                <a:solidFill>
                  <a:srgbClr val="000000"/>
                </a:solidFill>
                <a:latin typeface="Cambria" panose="02040503050406030204" pitchFamily="18" charset="0"/>
                <a:ea typeface="Cambria" panose="02040503050406030204" pitchFamily="18" charset="0"/>
              </a:rPr>
              <a:t>Then, the VA refers the Veteran to the Tribe/TDHE for further screening…</a:t>
            </a:r>
          </a:p>
        </p:txBody>
      </p:sp>
      <p:cxnSp>
        <p:nvCxnSpPr>
          <p:cNvPr id="4" name="Straight Connector 3">
            <a:extLst>
              <a:ext uri="{FF2B5EF4-FFF2-40B4-BE49-F238E27FC236}">
                <a16:creationId xmlns:a16="http://schemas.microsoft.com/office/drawing/2014/main" id="{7E631E3D-CF0D-2C66-5C99-52F62E1886D9}"/>
              </a:ext>
            </a:extLst>
          </p:cNvPr>
          <p:cNvCxnSpPr>
            <a:cxnSpLocks/>
          </p:cNvCxnSpPr>
          <p:nvPr/>
        </p:nvCxnSpPr>
        <p:spPr>
          <a:xfrm>
            <a:off x="1407467" y="927741"/>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11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A8295-E653-A0F9-E108-AE911EAC6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86FE5-9151-5474-6161-7E93D782CACD}"/>
              </a:ext>
            </a:extLst>
          </p:cNvPr>
          <p:cNvSpPr>
            <a:spLocks noGrp="1"/>
          </p:cNvSpPr>
          <p:nvPr>
            <p:ph type="title"/>
          </p:nvPr>
        </p:nvSpPr>
        <p:spPr>
          <a:xfrm>
            <a:off x="1309607" y="447407"/>
            <a:ext cx="7559100" cy="960668"/>
          </a:xfrm>
        </p:spPr>
        <p:txBody>
          <a:bodyPr>
            <a:normAutofit fontScale="90000"/>
          </a:bodyPr>
          <a:lstStyle/>
          <a:p>
            <a:r>
              <a:rPr lang="en-US" sz="2900" b="1">
                <a:solidFill>
                  <a:schemeClr val="accent1"/>
                </a:solidFill>
                <a:latin typeface="Cambria"/>
                <a:ea typeface="Cambria"/>
              </a:rPr>
              <a:t>BACKGROUND – Participant Eligibility (continued)</a:t>
            </a:r>
          </a:p>
        </p:txBody>
      </p:sp>
      <p:sp>
        <p:nvSpPr>
          <p:cNvPr id="3" name="Content Placeholder 2">
            <a:extLst>
              <a:ext uri="{FF2B5EF4-FFF2-40B4-BE49-F238E27FC236}">
                <a16:creationId xmlns:a16="http://schemas.microsoft.com/office/drawing/2014/main" id="{B60EEE63-009A-B14C-20F4-B145403F97E3}"/>
              </a:ext>
            </a:extLst>
          </p:cNvPr>
          <p:cNvSpPr>
            <a:spLocks noGrp="1"/>
          </p:cNvSpPr>
          <p:nvPr>
            <p:ph idx="1"/>
          </p:nvPr>
        </p:nvSpPr>
        <p:spPr>
          <a:xfrm>
            <a:off x="1150628" y="1494885"/>
            <a:ext cx="7993372" cy="3971985"/>
          </a:xfrm>
        </p:spPr>
        <p:txBody>
          <a:bodyPr vert="horz" lIns="91440" tIns="45720" rIns="91440" bIns="45720" rtlCol="0" anchor="t">
            <a:noAutofit/>
          </a:bodyPr>
          <a:lstStyle/>
          <a:p>
            <a:pPr marL="0" indent="0">
              <a:buNone/>
            </a:pPr>
            <a:r>
              <a:rPr lang="en-US" sz="1800" u="sng">
                <a:solidFill>
                  <a:srgbClr val="000000"/>
                </a:solidFill>
                <a:latin typeface="Cambria"/>
                <a:ea typeface="Cambria"/>
              </a:rPr>
              <a:t> Tribe/TDHE screens for Veterans who are:</a:t>
            </a:r>
            <a:endParaRPr lang="en-US" sz="1800">
              <a:solidFill>
                <a:srgbClr val="000000"/>
              </a:solidFill>
              <a:latin typeface="Cambria" panose="02040503050406030204" pitchFamily="18" charset="0"/>
              <a:ea typeface="Cambria" panose="02040503050406030204" pitchFamily="18" charset="0"/>
            </a:endParaRPr>
          </a:p>
          <a:p>
            <a:pPr>
              <a:buClr>
                <a:srgbClr val="A53010"/>
              </a:buClr>
              <a:buFont typeface="Wingdings" panose="05000000000000000000" pitchFamily="2" charset="2"/>
              <a:buChar char="Ø"/>
              <a:defRPr/>
            </a:pPr>
            <a:r>
              <a:rPr lang="en-US" sz="1800">
                <a:solidFill>
                  <a:srgbClr val="000000"/>
                </a:solidFill>
                <a:latin typeface="Cambria"/>
                <a:ea typeface="Cambria"/>
              </a:rPr>
              <a:t>“Indian” as defined by Section 4(10) of NAHASDA</a:t>
            </a:r>
          </a:p>
          <a:p>
            <a:pPr>
              <a:buClr>
                <a:srgbClr val="A53010"/>
              </a:buClr>
              <a:buFont typeface="Wingdings" panose="05000000000000000000" pitchFamily="2" charset="2"/>
              <a:buChar char="Ø"/>
              <a:defRPr/>
            </a:pPr>
            <a:r>
              <a:rPr lang="en-US" sz="1800">
                <a:solidFill>
                  <a:srgbClr val="000000"/>
                </a:solidFill>
                <a:latin typeface="Cambria"/>
                <a:ea typeface="Cambria"/>
              </a:rPr>
              <a:t>Live on or near the reservation or other “Indian area” (broadly defined in NAHASDA and 24 CFR 1000.10)</a:t>
            </a:r>
          </a:p>
          <a:p>
            <a:pPr>
              <a:buClr>
                <a:srgbClr val="A53010"/>
              </a:buClr>
              <a:buFont typeface="Wingdings" panose="05000000000000000000" pitchFamily="2" charset="2"/>
              <a:buChar char="Ø"/>
              <a:defRPr/>
            </a:pPr>
            <a:r>
              <a:rPr lang="en-US" sz="1800">
                <a:solidFill>
                  <a:srgbClr val="000000"/>
                </a:solidFill>
                <a:latin typeface="Cambria"/>
                <a:ea typeface="Cambria"/>
              </a:rPr>
              <a:t>Income eligible (80% or less of median income; same income requirements as NAHASDA and 24 CFR 1000.10)</a:t>
            </a:r>
          </a:p>
          <a:p>
            <a:pPr marR="0" lvl="0" algn="l" defTabSz="342900" rtl="0" eaLnBrk="1" fontAlgn="auto" latinLnBrk="0" hangingPunct="1">
              <a:lnSpc>
                <a:spcPct val="100000"/>
              </a:lnSpc>
              <a:spcBef>
                <a:spcPts val="750"/>
              </a:spcBef>
              <a:spcAft>
                <a:spcPts val="0"/>
              </a:spcAft>
              <a:buClr>
                <a:srgbClr val="A53010"/>
              </a:buClr>
              <a:buSzTx/>
              <a:buFont typeface="Wingdings" panose="05000000000000000000" pitchFamily="2" charset="2"/>
              <a:buChar char="Ø"/>
              <a:tabLst/>
              <a:defRPr/>
            </a:pPr>
            <a:r>
              <a:rPr kumimoji="0" lang="en-US" sz="18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Veteran must not be registered as a lifetime sex offender </a:t>
            </a:r>
          </a:p>
          <a:p>
            <a:pPr marL="0" marR="0" lvl="0" indent="0" algn="l" defTabSz="342900" rtl="0" eaLnBrk="1" fontAlgn="auto" latinLnBrk="0" hangingPunct="1">
              <a:lnSpc>
                <a:spcPct val="100000"/>
              </a:lnSpc>
              <a:spcBef>
                <a:spcPts val="750"/>
              </a:spcBef>
              <a:spcAft>
                <a:spcPts val="0"/>
              </a:spcAft>
              <a:buClr>
                <a:srgbClr val="A53010"/>
              </a:buClr>
              <a:buSzTx/>
              <a:buNone/>
              <a:tabLst/>
              <a:defRPr/>
            </a:pPr>
            <a:endParaRPr lang="en-US" sz="1700">
              <a:solidFill>
                <a:prstClr val="black">
                  <a:lumMod val="75000"/>
                  <a:lumOff val="25000"/>
                </a:prstClr>
              </a:solidFill>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05DEC9AC-8589-602E-1705-F34FDE352538}"/>
              </a:ext>
            </a:extLst>
          </p:cNvPr>
          <p:cNvCxnSpPr>
            <a:cxnSpLocks/>
          </p:cNvCxnSpPr>
          <p:nvPr/>
        </p:nvCxnSpPr>
        <p:spPr>
          <a:xfrm>
            <a:off x="1407467" y="927741"/>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2471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4a638c4-874f-49c0-bb2b-5cb8563c2b18">HUDDASNAP-584171098-3412</_dlc_DocId>
    <_dlc_DocIdUrl xmlns="d4a638c4-874f-49c0-bb2b-5cb8563c2b18">
      <Url>https://hudgov.sharepoint.com/sites/DASNAP/OGM/_layouts/15/DocIdRedir.aspx?ID=HUDDASNAP-584171098-3412</Url>
      <Description>HUDDASNAP-584171098-3412</Description>
    </_dlc_DocIdUrl>
    <TaxCatchAll xmlns="d4a638c4-874f-49c0-bb2b-5cb8563c2b18" xsi:nil="true"/>
    <lcf76f155ced4ddcb4097134ff3c332f xmlns="47434714-5a49-4e82-a976-caeeb064fc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DFA7ACB2D97C04E858636B72CAE09F8" ma:contentTypeVersion="14" ma:contentTypeDescription="Create a new document." ma:contentTypeScope="" ma:versionID="94784bad13244420ff5e328ae363473a">
  <xsd:schema xmlns:xsd="http://www.w3.org/2001/XMLSchema" xmlns:xs="http://www.w3.org/2001/XMLSchema" xmlns:p="http://schemas.microsoft.com/office/2006/metadata/properties" xmlns:ns2="d4a638c4-874f-49c0-bb2b-5cb8563c2b18" xmlns:ns3="47434714-5a49-4e82-a976-caeeb064fcd5" targetNamespace="http://schemas.microsoft.com/office/2006/metadata/properties" ma:root="true" ma:fieldsID="218a8607376621d39256c78443d0e39b" ns2:_="" ns3:_="">
    <xsd:import namespace="d4a638c4-874f-49c0-bb2b-5cb8563c2b18"/>
    <xsd:import namespace="47434714-5a49-4e82-a976-caeeb064fcd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9dd8942-347e-46b8-9e81-6271de9d8c03}"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434714-5a49-4e82-a976-caeeb064fc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83B14-1140-4B11-AEC7-90E04BB0E865}">
  <ds:schemaRefs>
    <ds:schemaRef ds:uri="http://schemas.microsoft.com/sharepoint/events"/>
  </ds:schemaRefs>
</ds:datastoreItem>
</file>

<file path=customXml/itemProps2.xml><?xml version="1.0" encoding="utf-8"?>
<ds:datastoreItem xmlns:ds="http://schemas.openxmlformats.org/officeDocument/2006/customXml" ds:itemID="{EC06311F-89AE-4340-9F9F-EFC35D9FC54C}">
  <ds:schemaRefs>
    <ds:schemaRef ds:uri="47434714-5a49-4e82-a976-caeeb064fcd5"/>
    <ds:schemaRef ds:uri="d4a638c4-874f-49c0-bb2b-5cb8563c2b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FC9DDA-48E5-4BCC-806C-A4B1B18CC9E9}">
  <ds:schemaRefs>
    <ds:schemaRef ds:uri="http://schemas.microsoft.com/sharepoint/v3/contenttype/forms"/>
  </ds:schemaRefs>
</ds:datastoreItem>
</file>

<file path=customXml/itemProps4.xml><?xml version="1.0" encoding="utf-8"?>
<ds:datastoreItem xmlns:ds="http://schemas.openxmlformats.org/officeDocument/2006/customXml" ds:itemID="{D0E96208-A1BD-4858-9310-A61BBC3EFF0B}">
  <ds:schemaRefs>
    <ds:schemaRef ds:uri="47434714-5a49-4e82-a976-caeeb064fcd5"/>
    <ds:schemaRef ds:uri="d4a638c4-874f-49c0-bb2b-5cb8563c2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15524c5-22e9-4bcd-a893-1180a53fc7b2}" enabled="0" method="" siteId="{615524c5-22e9-4bcd-a893-1180a53fc7b2}" removed="1"/>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0</TotalTime>
  <Words>4966</Words>
  <Application>Microsoft Office PowerPoint</Application>
  <PresentationFormat>On-screen Show (16:9)</PresentationFormat>
  <Paragraphs>522</Paragraphs>
  <Slides>64</Slides>
  <Notes>62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64</vt:i4>
      </vt:variant>
    </vt:vector>
  </HeadingPairs>
  <TitlesOfParts>
    <vt:vector size="80" baseType="lpstr">
      <vt:lpstr>Aptos</vt:lpstr>
      <vt:lpstr>Arial</vt:lpstr>
      <vt:lpstr>Calibri</vt:lpstr>
      <vt:lpstr>Calibri Light</vt:lpstr>
      <vt:lpstr>Cambria</vt:lpstr>
      <vt:lpstr>Candara</vt:lpstr>
      <vt:lpstr>Century Gothic</vt:lpstr>
      <vt:lpstr>Georgia</vt:lpstr>
      <vt:lpstr>Times New Roman</vt:lpstr>
      <vt:lpstr>Trebuchet MS</vt:lpstr>
      <vt:lpstr>Tw Cen MT</vt:lpstr>
      <vt:lpstr>Wingdings</vt:lpstr>
      <vt:lpstr>Wingdings 3</vt:lpstr>
      <vt:lpstr>Wingdings,Sans-Serif</vt:lpstr>
      <vt:lpstr>Custom Design</vt:lpstr>
      <vt:lpstr>Wisp</vt:lpstr>
      <vt:lpstr>Tribal HUD VASH Training FY25 Expansion Grant Applications (PIH 2025-02) </vt:lpstr>
      <vt:lpstr>PowerPoint Presentation</vt:lpstr>
      <vt:lpstr>AGENDA</vt:lpstr>
      <vt:lpstr>PURPOSE</vt:lpstr>
      <vt:lpstr>I. Getting Started </vt:lpstr>
      <vt:lpstr>BACKGROUND</vt:lpstr>
      <vt:lpstr>FEDERAL AGENCY ROLES</vt:lpstr>
      <vt:lpstr>BACKGROUND – Participant Eligibility</vt:lpstr>
      <vt:lpstr>BACKGROUND – Participant Eligibility (continued)</vt:lpstr>
      <vt:lpstr>BACKGROUND – Participant Eligibility continued</vt:lpstr>
      <vt:lpstr>AUTHORITIES </vt:lpstr>
      <vt:lpstr>KEY DATES</vt:lpstr>
      <vt:lpstr>AVAILABLE FUNDS</vt:lpstr>
      <vt:lpstr>AWARD INFORMATION AND OVERVIEW </vt:lpstr>
      <vt:lpstr>AWARD INFORMATION AND OVERVIEW </vt:lpstr>
      <vt:lpstr>AWARD INFORMATION AND OVERVIEW </vt:lpstr>
      <vt:lpstr>AWARD INFORMATION AND OVERVIEW </vt:lpstr>
      <vt:lpstr>II. Eligibility Information </vt:lpstr>
      <vt:lpstr>ELIGIBLE APPLICANTS </vt:lpstr>
      <vt:lpstr>CONSORTIUMS</vt:lpstr>
      <vt:lpstr>SUBRECIPIENTS</vt:lpstr>
      <vt:lpstr>ELIGIBLE COSTS</vt:lpstr>
      <vt:lpstr>COST SHARING OR MATCHING</vt:lpstr>
      <vt:lpstr>New Housing Construction and Substantial Rehabilitation</vt:lpstr>
      <vt:lpstr>THRESHOLD REQUIREMENTS</vt:lpstr>
      <vt:lpstr>THRESHOLD REQUIREMENTS</vt:lpstr>
      <vt:lpstr>III. Program Requirements</vt:lpstr>
      <vt:lpstr>USE OF FORMULA CURRENT ASSISTED STOCK</vt:lpstr>
      <vt:lpstr>MINIMUM/MAXIMUM AWARD INFORMATION</vt:lpstr>
      <vt:lpstr>IV. Expansion Application Contents And Submission</vt:lpstr>
      <vt:lpstr>HOW TO SUBMIT YOUR APPLICATION</vt:lpstr>
      <vt:lpstr>HOW TO SUBMIT YOUR APPLICATION</vt:lpstr>
      <vt:lpstr>HOW TO SUBMIT YOUR APPLICATION</vt:lpstr>
      <vt:lpstr>APPLICATION FORMATTING TIPS </vt:lpstr>
      <vt:lpstr>APPLICATION CONTENTS </vt:lpstr>
      <vt:lpstr>APPLICATION CONTENTS</vt:lpstr>
      <vt:lpstr>APPLICATION CONTENTS </vt:lpstr>
      <vt:lpstr>APPLICATION CONTENTS </vt:lpstr>
      <vt:lpstr>APPLICATION CONTENTS </vt:lpstr>
      <vt:lpstr>APPLICATION CONTENTS</vt:lpstr>
      <vt:lpstr>V. Review and Corrections To Deficient Submissions</vt:lpstr>
      <vt:lpstr>HUD REVIEW OF THRESHOLD REQUIREMENTS</vt:lpstr>
      <vt:lpstr>CORRECTIONS TO DEFICIENT SUBMISSIONS</vt:lpstr>
      <vt:lpstr>HUD REVIEW OF OTHER NOTICE REQUIREMENTS</vt:lpstr>
      <vt:lpstr>HUD REVIEW OF OTHER NOTICE REQUIREMENTS</vt:lpstr>
      <vt:lpstr>HUD REVIEW OF OTHER NOTICE REQUIREMENTS</vt:lpstr>
      <vt:lpstr>VI. Selection And Award Process</vt:lpstr>
      <vt:lpstr>SELECTION AND AWARD PROCESS</vt:lpstr>
      <vt:lpstr>SELECTION AND AWARD PROCESS</vt:lpstr>
      <vt:lpstr>SELECTION AND AWARD PROCESS</vt:lpstr>
      <vt:lpstr>SELECTION AND AWARD PROCESS</vt:lpstr>
      <vt:lpstr>VII. Risk Evaluation</vt:lpstr>
      <vt:lpstr>RISK EVALUATION</vt:lpstr>
      <vt:lpstr>RISK EVALUATION</vt:lpstr>
      <vt:lpstr>VII. Reporting</vt:lpstr>
      <vt:lpstr>REPORTING REQUIREMENTS </vt:lpstr>
      <vt:lpstr>VIII. Reminders and FAQs</vt:lpstr>
      <vt:lpstr>REMINDERS </vt:lpstr>
      <vt:lpstr> </vt:lpstr>
      <vt:lpstr> FREQUENTLY ASKED QUESTIONS</vt:lpstr>
      <vt:lpstr> FREQUENTLY ASKED QUESTIONS</vt:lpstr>
      <vt:lpstr> FREQUENTLY ASKED QUESTIONS</vt:lpstr>
      <vt:lpstr>RESOURCES FOR TRIBAL HUD-VASH</vt:lpstr>
      <vt:lpstr>Application Deadline 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2020 Indian Housing Block Grant (IHBG) Competitive NOFA Training</dc:title>
  <dc:creator>Hines, Donna A</dc:creator>
  <cp:lastModifiedBy>Person, Nathan M</cp:lastModifiedBy>
  <cp:revision>2</cp:revision>
  <dcterms:created xsi:type="dcterms:W3CDTF">2020-08-04T17:01:14Z</dcterms:created>
  <dcterms:modified xsi:type="dcterms:W3CDTF">2025-06-27T15:12:13Z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0x010100BDFA7ACB2D97C04E858636B72CAE09F8</vt:lpwstr>
  </property>
  <property fmtid="{D5CDD505-2E9C-101B-9397-08002B2CF9AE}" pid="3" name="_dlc_DocIdItemGuid">
    <vt:lpwstr>b06a4170-abdc-4aae-b61b-74555c958be8</vt:lpwstr>
  </property>
  <property fmtid="{D5CDD505-2E9C-101B-9397-08002B2CF9AE}" pid="4" name="MediaServiceImageTags">
    <vt:lpwstr/>
  </property>
</Properties>
</file>