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4"/>
  </p:sldMasterIdLst>
  <p:notesMasterIdLst>
    <p:notesMasterId r:id="rId10"/>
  </p:notesMasterIdLst>
  <p:handoutMasterIdLst>
    <p:handoutMasterId r:id="rId11"/>
  </p:handoutMasterIdLst>
  <p:sldIdLst>
    <p:sldId id="259" r:id="rId5"/>
    <p:sldId id="699" r:id="rId6"/>
    <p:sldId id="258" r:id="rId7"/>
    <p:sldId id="260" r:id="rId8"/>
    <p:sldId id="700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C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C640689-92B4-4E43-8095-67A75948AB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BBB1A9-349D-4D83-99C7-CCBEF40DB70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43227-C486-4E50-9EEC-D1AA3AA2B5B8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42458-A229-4412-BDB8-367D33BBDC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 Test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EA190-C363-4ED0-BA0C-530CBEAAD6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0D1A2D-BE79-48DF-83EE-9A8B2D69AD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91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AE90F-7BB0-4013-8AED-A94F70237CEB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1 Test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8C32D9-35AE-4D4E-A542-F951186FBC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9620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28671-9C82-428D-9B41-A391A335E693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70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DD9F-241C-4E37-BB1F-D705BD0B333D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9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D051E-FC3D-401D-AFD4-BB857892765A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3948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0FDAD-9B8A-4036-918A-591189AFAEDD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90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9A8F2-EB73-4149-B9B6-5CE974C75EEC}" type="datetime1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7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EC2B-67A6-435B-AE3C-5999D96DB164}" type="datetime1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47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3FC2-865A-415D-B5DF-88C5318540DA}" type="datetime1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97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0938A17-FB15-4CEF-B86D-D5EEEC269C11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829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8EDA3-0914-4325-A1B9-1D634B53017D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53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1A68D-96B0-4549-B895-EE12122F8E7C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919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A5AA8-F645-41A2-864D-551AA1A9E995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9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01CA424-B91E-4AB9-8522-E2492E5682BE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A1004C5-9DB6-4068-B6EC-E2ACDDEA75C9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311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34523-2C4E-4D7F-8EA9-C776E4137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2843086"/>
          </a:xfrm>
        </p:spPr>
        <p:txBody>
          <a:bodyPr>
            <a:normAutofit fontScale="90000"/>
          </a:bodyPr>
          <a:lstStyle/>
          <a:p>
            <a:r>
              <a:rPr lang="en-US" dirty="0"/>
              <a:t>FHA Multifamily Production</a:t>
            </a:r>
            <a:br>
              <a:rPr lang="en-US" dirty="0"/>
            </a:br>
            <a:r>
              <a:rPr lang="en-US" dirty="0"/>
              <a:t>Fiscal Year 2026 Summary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64EDDA0-15AB-439F-8CBD-029FCE2E0BE0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715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Source: PLUS</a:t>
            </a:r>
          </a:p>
          <a:p>
            <a:r>
              <a:rPr lang="en-US" sz="1600" dirty="0"/>
              <a:t>Date of data run: 10/16/2026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0FEE10-BD09-4476-A990-4EE621B5C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14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15A4A-E83A-4F10-89AB-4751DB2DD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19491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sz="4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FHA Multifamily Production</a:t>
            </a:r>
            <a:br>
              <a:rPr lang="en-US" sz="43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43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Fiscal Year 2025 vs Fiscal Year 2026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79BC4F-8991-49B9-8592-395323C86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456929-D41C-1B26-E71A-316E70DC1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03421"/>
            <a:ext cx="12192000" cy="265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41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F6C9D135-2BF4-4694-8732-88EEE18AA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F778FCE6-4D20-4A9A-90B4-C948024E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FBCBF307-3BC6-4D33-BC45-E7DADD14F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41" name="Rectangle 140">
            <a:extLst>
              <a:ext uri="{FF2B5EF4-FFF2-40B4-BE49-F238E27FC236}">
                <a16:creationId xmlns:a16="http://schemas.microsoft.com/office/drawing/2014/main" id="{A9C77DBE-43B2-4580-9C81-52DE557B7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AE2EEEB7-07F4-4B3C-A872-E13A22D84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5A6A63-0329-45EF-B631-531D2552D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FY26 Firm Commitments by Lender (MAP Applications)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BD33F139-16D4-4A34-9C64-4B22E8E82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CEC056-E1DD-40A3-829D-188234A02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6D3CD6-6C5A-39FA-09C7-9DBA032BE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219" y="386350"/>
            <a:ext cx="7556906" cy="61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531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>
            <a:extLst>
              <a:ext uri="{FF2B5EF4-FFF2-40B4-BE49-F238E27FC236}">
                <a16:creationId xmlns:a16="http://schemas.microsoft.com/office/drawing/2014/main" id="{F6C9D135-2BF4-4694-8732-88EEE18AA8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F778FCE6-4D20-4A9A-90B4-C948024EB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16">
            <a:extLst>
              <a:ext uri="{FF2B5EF4-FFF2-40B4-BE49-F238E27FC236}">
                <a16:creationId xmlns:a16="http://schemas.microsoft.com/office/drawing/2014/main" id="{FBCBF307-3BC6-4D33-BC45-E7DADD14F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18">
            <a:extLst>
              <a:ext uri="{FF2B5EF4-FFF2-40B4-BE49-F238E27FC236}">
                <a16:creationId xmlns:a16="http://schemas.microsoft.com/office/drawing/2014/main" id="{A9C77DBE-43B2-4580-9C81-52DE557B75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0">
            <a:extLst>
              <a:ext uri="{FF2B5EF4-FFF2-40B4-BE49-F238E27FC236}">
                <a16:creationId xmlns:a16="http://schemas.microsoft.com/office/drawing/2014/main" id="{AE2EEEB7-07F4-4B3C-A872-E13A22D844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613486" y="0"/>
            <a:ext cx="4584734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6D1F7E-B2DC-4609-8B70-556C8BFD0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6885" y="640080"/>
            <a:ext cx="3659246" cy="292608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FY26 Initial Endorsements by Lender (MAP Applications)</a:t>
            </a:r>
          </a:p>
        </p:txBody>
      </p:sp>
      <p:sp>
        <p:nvSpPr>
          <p:cNvPr id="31" name="Rectangle 22">
            <a:extLst>
              <a:ext uri="{FF2B5EF4-FFF2-40B4-BE49-F238E27FC236}">
                <a16:creationId xmlns:a16="http://schemas.microsoft.com/office/drawing/2014/main" id="{BD33F139-16D4-4A34-9C64-4B22E8E82E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06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6836AA-1B92-4681-93BE-D81177811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A48F31-5EC1-07E0-E32B-160C7E611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37" y="436777"/>
            <a:ext cx="7394220" cy="600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8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3F3C6-D518-425B-9790-FF8993CCB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36269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sz="4300" dirty="0"/>
              <a:t>Average Loan Size at Initial Endorsement</a:t>
            </a:r>
            <a:br>
              <a:rPr lang="en-US" sz="4300" dirty="0"/>
            </a:br>
            <a:r>
              <a:rPr lang="en-US" sz="4300" dirty="0"/>
              <a:t>FY24 – FY26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C6FB1B-4B49-4A87-A5E4-C9737262D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1004C5-9DB6-4068-B6EC-E2ACDDEA75C9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24D08-E2C5-EBC3-A127-6CBB526FF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964" y="1773286"/>
            <a:ext cx="8631525" cy="45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3793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46464A"/>
      </a:dk2>
      <a:lt2>
        <a:srgbClr val="D1D9E1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BAB94BD4-5D6D-4148-AB57-A4CCF1FD4E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92CE26AE072147AAB3411AFCF1B140" ma:contentTypeVersion="12" ma:contentTypeDescription="Create a new document." ma:contentTypeScope="" ma:versionID="bededac66d672c957ae583078b0e7062">
  <xsd:schema xmlns:xsd="http://www.w3.org/2001/XMLSchema" xmlns:xs="http://www.w3.org/2001/XMLSchema" xmlns:p="http://schemas.microsoft.com/office/2006/metadata/properties" xmlns:ns1="http://schemas.microsoft.com/sharepoint/v3" xmlns:ns3="ca85027c-4643-4b8c-b1fd-fac1df3e6048" xmlns:ns4="5015020d-46a9-4df7-84d1-72ca965d0ae8" targetNamespace="http://schemas.microsoft.com/office/2006/metadata/properties" ma:root="true" ma:fieldsID="b013ea91a0611822ee65b6db29d56a45" ns1:_="" ns3:_="" ns4:_="">
    <xsd:import namespace="http://schemas.microsoft.com/sharepoint/v3"/>
    <xsd:import namespace="ca85027c-4643-4b8c-b1fd-fac1df3e6048"/>
    <xsd:import namespace="5015020d-46a9-4df7-84d1-72ca965d0ae8"/>
    <xsd:element name="properties">
      <xsd:complexType>
        <xsd:sequence>
          <xsd:element name="documentManagement">
            <xsd:complexType>
              <xsd:all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8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9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85027c-4643-4b8c-b1fd-fac1df3e60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15020d-46a9-4df7-84d1-72ca965d0ae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80F762-A76B-42FF-8AEA-83CD491C5604}">
  <ds:schemaRefs>
    <ds:schemaRef ds:uri="http://purl.org/dc/terms/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5015020d-46a9-4df7-84d1-72ca965d0ae8"/>
    <ds:schemaRef ds:uri="ca85027c-4643-4b8c-b1fd-fac1df3e604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70E349-F926-47F5-8F16-73051E2DDC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3AEB129-96CB-4DDC-8DD8-AAA5FA4F4A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a85027c-4643-4b8c-b1fd-fac1df3e6048"/>
    <ds:schemaRef ds:uri="5015020d-46a9-4df7-84d1-72ca965d0a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10661</TotalTime>
  <Words>61</Words>
  <Application>Microsoft Office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Retrospect</vt:lpstr>
      <vt:lpstr>FHA Multifamily Production Fiscal Year 2026 Summary </vt:lpstr>
      <vt:lpstr>FHA Multifamily Production Fiscal Year 2025 vs Fiscal Year 2026</vt:lpstr>
      <vt:lpstr>FY26 Firm Commitments by Lender (MAP Applications)</vt:lpstr>
      <vt:lpstr>FY26 Initial Endorsements by Lender (MAP Applications)</vt:lpstr>
      <vt:lpstr>Average Loan Size at Initial Endorsement FY24 – FY26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FHA Multifamily Production Fiscal Year 2019 Summary</dc:title>
  <dc:creator>Downes-Angus, Katherine P</dc:creator>
  <cp:lastModifiedBy>Enrique Seneca, Juan E</cp:lastModifiedBy>
  <cp:revision>19</cp:revision>
  <dcterms:created xsi:type="dcterms:W3CDTF">2019-12-20T16:59:20Z</dcterms:created>
  <dcterms:modified xsi:type="dcterms:W3CDTF">2026-10-16T19:30:56Z</dcterms:modified>
</cp:coreProperties>
</file>