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58" r:id="rId6"/>
    <p:sldId id="259" r:id="rId7"/>
    <p:sldId id="261" r:id="rId8"/>
    <p:sldId id="262" r:id="rId9"/>
    <p:sldId id="265" r:id="rId10"/>
    <p:sldId id="264" r:id="rId11"/>
    <p:sldId id="26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4ABCC58-747D-41A0-9BD5-99FCE250253F}">
          <p14:sldIdLst>
            <p14:sldId id="257"/>
            <p14:sldId id="258"/>
            <p14:sldId id="259"/>
            <p14:sldId id="261"/>
            <p14:sldId id="262"/>
            <p14:sldId id="265"/>
            <p14:sldId id="264"/>
            <p14:sldId id="26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73" autoAdjust="0"/>
    <p:restoredTop sz="94660"/>
  </p:normalViewPr>
  <p:slideViewPr>
    <p:cSldViewPr snapToGrid="0">
      <p:cViewPr varScale="1">
        <p:scale>
          <a:sx n="91" d="100"/>
          <a:sy n="91" d="100"/>
        </p:scale>
        <p:origin x="6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298D7-7B97-4950-991E-A251F8582F8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85DEB0A-8EBE-4B7A-B3F1-420462749C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AF42A84-02CC-406E-9543-B07FD3865794}"/>
              </a:ext>
            </a:extLst>
          </p:cNvPr>
          <p:cNvSpPr>
            <a:spLocks noGrp="1"/>
          </p:cNvSpPr>
          <p:nvPr>
            <p:ph type="dt" sz="half" idx="10"/>
          </p:nvPr>
        </p:nvSpPr>
        <p:spPr/>
        <p:txBody>
          <a:bodyPr/>
          <a:lstStyle/>
          <a:p>
            <a:fld id="{1CD204DE-71B7-4505-80A6-4E0B9E1C30C8}" type="datetime1">
              <a:rPr lang="en-US" smtClean="0"/>
              <a:t>6/30/2020</a:t>
            </a:fld>
            <a:endParaRPr lang="en-US" dirty="0"/>
          </a:p>
        </p:txBody>
      </p:sp>
      <p:sp>
        <p:nvSpPr>
          <p:cNvPr id="5" name="Footer Placeholder 4">
            <a:extLst>
              <a:ext uri="{FF2B5EF4-FFF2-40B4-BE49-F238E27FC236}">
                <a16:creationId xmlns:a16="http://schemas.microsoft.com/office/drawing/2014/main" id="{7D79070D-EF2B-4A00-A807-6554B5355AFE}"/>
              </a:ext>
            </a:extLst>
          </p:cNvPr>
          <p:cNvSpPr>
            <a:spLocks noGrp="1"/>
          </p:cNvSpPr>
          <p:nvPr>
            <p:ph type="ftr" sz="quarter" idx="11"/>
          </p:nvPr>
        </p:nvSpPr>
        <p:spPr/>
        <p:txBody>
          <a:bodyPr/>
          <a:lstStyle/>
          <a:p>
            <a:r>
              <a:rPr lang="en-US" dirty="0"/>
              <a:t>July 23, 2018</a:t>
            </a:r>
          </a:p>
        </p:txBody>
      </p:sp>
      <p:sp>
        <p:nvSpPr>
          <p:cNvPr id="6" name="Slide Number Placeholder 5">
            <a:extLst>
              <a:ext uri="{FF2B5EF4-FFF2-40B4-BE49-F238E27FC236}">
                <a16:creationId xmlns:a16="http://schemas.microsoft.com/office/drawing/2014/main" id="{2D9E7763-352A-4B1F-9DBA-E6EE3B80B343}"/>
              </a:ext>
            </a:extLst>
          </p:cNvPr>
          <p:cNvSpPr>
            <a:spLocks noGrp="1"/>
          </p:cNvSpPr>
          <p:nvPr>
            <p:ph type="sldNum" sz="quarter" idx="12"/>
          </p:nvPr>
        </p:nvSpPr>
        <p:spPr/>
        <p:txBody>
          <a:bodyPr/>
          <a:lstStyle/>
          <a:p>
            <a:fld id="{FE91EF9E-EE35-4029-842D-89CCD54E863E}" type="slidenum">
              <a:rPr lang="en-US" smtClean="0"/>
              <a:t>‹#›</a:t>
            </a:fld>
            <a:endParaRPr lang="en-US" dirty="0"/>
          </a:p>
        </p:txBody>
      </p:sp>
    </p:spTree>
    <p:extLst>
      <p:ext uri="{BB962C8B-B14F-4D97-AF65-F5344CB8AC3E}">
        <p14:creationId xmlns:p14="http://schemas.microsoft.com/office/powerpoint/2010/main" val="254635355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6000">
              <a:schemeClr val="accent4">
                <a:lumMod val="5000"/>
                <a:lumOff val="95000"/>
              </a:schemeClr>
            </a:gs>
            <a:gs pos="73000">
              <a:srgbClr val="FFF0BF"/>
            </a:gs>
            <a:gs pos="100000">
              <a:schemeClr val="accent4">
                <a:lumMod val="45000"/>
                <a:lumOff val="55000"/>
              </a:schemeClr>
            </a:gs>
            <a:gs pos="100000">
              <a:schemeClr val="accent4">
                <a:lumMod val="45000"/>
                <a:lumOff val="55000"/>
              </a:schemeClr>
            </a:gs>
            <a:gs pos="100000">
              <a:schemeClr val="accent4">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66B6D0C-72AB-4717-8762-970B95A563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CBC0185-AE1B-41DB-BB7B-52D4AE73E6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3FA45B-C577-4696-B357-54BD3429648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807084-E915-44BB-AD21-40429F325FBB}" type="datetime1">
              <a:rPr lang="en-US" smtClean="0"/>
              <a:t>6/30/2020</a:t>
            </a:fld>
            <a:endParaRPr lang="en-US" dirty="0"/>
          </a:p>
        </p:txBody>
      </p:sp>
      <p:sp>
        <p:nvSpPr>
          <p:cNvPr id="5" name="Footer Placeholder 4">
            <a:extLst>
              <a:ext uri="{FF2B5EF4-FFF2-40B4-BE49-F238E27FC236}">
                <a16:creationId xmlns:a16="http://schemas.microsoft.com/office/drawing/2014/main" id="{9A4872FF-C4B4-4253-A3C4-C562BEE817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July 23, 2018</a:t>
            </a:r>
          </a:p>
        </p:txBody>
      </p:sp>
      <p:sp>
        <p:nvSpPr>
          <p:cNvPr id="6" name="Slide Number Placeholder 5">
            <a:extLst>
              <a:ext uri="{FF2B5EF4-FFF2-40B4-BE49-F238E27FC236}">
                <a16:creationId xmlns:a16="http://schemas.microsoft.com/office/drawing/2014/main" id="{937AB86C-C7C5-43BD-99A3-003FE8DDBCF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91EF9E-EE35-4029-842D-89CCD54E863E}" type="slidenum">
              <a:rPr lang="en-US" smtClean="0"/>
              <a:t>‹#›</a:t>
            </a:fld>
            <a:endParaRPr lang="en-US" dirty="0"/>
          </a:p>
        </p:txBody>
      </p:sp>
    </p:spTree>
    <p:extLst>
      <p:ext uri="{BB962C8B-B14F-4D97-AF65-F5344CB8AC3E}">
        <p14:creationId xmlns:p14="http://schemas.microsoft.com/office/powerpoint/2010/main" val="324905019"/>
      </p:ext>
    </p:extLst>
  </p:cSld>
  <p:clrMap bg1="lt1" tx1="dk1" bg2="lt2" tx2="dk2" accent1="accent1" accent2="accent2" accent3="accent3" accent4="accent4" accent5="accent5" accent6="accent6" hlink="hlink" folHlink="folHlink"/>
  <p:sldLayoutIdLst>
    <p:sldLayoutId id="2147483649"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hud.gov/program_offices/public_indian_housing/ih/homeownership/184/lenders" TargetMode="External"/><Relationship Id="rId2" Type="http://schemas.openxmlformats.org/officeDocument/2006/relationships/image" Target="../media/image1.gif"/><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ONAP-OLGSystemsAccess@hud.gov"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gif"/><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4">
            <a:extLst>
              <a:ext uri="{FF2B5EF4-FFF2-40B4-BE49-F238E27FC236}">
                <a16:creationId xmlns:a16="http://schemas.microsoft.com/office/drawing/2014/main" id="{40278BBC-7A53-4A6E-8683-CC7434CC072D}"/>
              </a:ext>
            </a:extLst>
          </p:cNvPr>
          <p:cNvSpPr>
            <a:spLocks noGrp="1"/>
          </p:cNvSpPr>
          <p:nvPr>
            <p:ph type="ctrTitle"/>
          </p:nvPr>
        </p:nvSpPr>
        <p:spPr>
          <a:xfrm>
            <a:off x="157843" y="1847850"/>
            <a:ext cx="11903528" cy="4772025"/>
          </a:xfrm>
        </p:spPr>
        <p:txBody>
          <a:bodyPr anchor="t">
            <a:normAutofit fontScale="90000"/>
          </a:bodyPr>
          <a:lstStyle/>
          <a:p>
            <a:r>
              <a:rPr lang="en-US" altLang="en-US" sz="3600" b="1" dirty="0">
                <a:latin typeface="Calisto MT" panose="02040603050505030304" pitchFamily="18" charset="0"/>
              </a:rPr>
              <a:t>ONAP Electronic Document Delivery (EDD)</a:t>
            </a:r>
            <a:br>
              <a:rPr lang="en-US" altLang="en-US" sz="3600" b="1" dirty="0">
                <a:latin typeface="Calisto MT" panose="02040603050505030304" pitchFamily="18" charset="0"/>
              </a:rPr>
            </a:br>
            <a:br>
              <a:rPr lang="en-US" altLang="en-US" sz="3600" b="1" dirty="0">
                <a:latin typeface="Calisto MT" panose="02040603050505030304" pitchFamily="18" charset="0"/>
              </a:rPr>
            </a:br>
            <a:br>
              <a:rPr lang="en-US" altLang="en-US" sz="3600" b="1" dirty="0">
                <a:latin typeface="Calisto MT" panose="02040603050505030304" pitchFamily="18" charset="0"/>
              </a:rPr>
            </a:br>
            <a:r>
              <a:rPr lang="en-US" altLang="en-US" sz="3600" b="1" dirty="0">
                <a:latin typeface="Calisto MT" panose="02040603050505030304" pitchFamily="18" charset="0"/>
              </a:rPr>
              <a:t>Lender Webinar</a:t>
            </a:r>
            <a:br>
              <a:rPr lang="en-US" altLang="en-US" sz="3600" b="1" dirty="0">
                <a:latin typeface="Calisto MT" panose="02040603050505030304" pitchFamily="18" charset="0"/>
              </a:rPr>
            </a:br>
            <a:br>
              <a:rPr lang="en-US" altLang="en-US" sz="3600" b="1" dirty="0">
                <a:latin typeface="Calisto MT" panose="02040603050505030304" pitchFamily="18" charset="0"/>
              </a:rPr>
            </a:br>
            <a:br>
              <a:rPr lang="en-US" altLang="en-US" sz="3600" b="1" dirty="0">
                <a:latin typeface="Calisto MT" panose="02040603050505030304" pitchFamily="18" charset="0"/>
              </a:rPr>
            </a:br>
            <a:br>
              <a:rPr lang="en-US" altLang="en-US" sz="3600" b="1" dirty="0">
                <a:latin typeface="Calisto MT" panose="02040603050505030304" pitchFamily="18" charset="0"/>
              </a:rPr>
            </a:br>
            <a:br>
              <a:rPr lang="en-US" altLang="en-US" sz="3600" b="1" dirty="0">
                <a:latin typeface="Calisto MT" panose="02040603050505030304" pitchFamily="18" charset="0"/>
              </a:rPr>
            </a:br>
            <a:br>
              <a:rPr lang="en-US" altLang="en-US" sz="3600" b="1" dirty="0">
                <a:latin typeface="Calisto MT" panose="02040603050505030304" pitchFamily="18" charset="0"/>
              </a:rPr>
            </a:br>
            <a:r>
              <a:rPr lang="en-US" altLang="en-US" sz="2400" b="1" dirty="0">
                <a:latin typeface="Calisto MT" panose="02040603050505030304" pitchFamily="18" charset="0"/>
              </a:rPr>
              <a:t>June 29, 2020</a:t>
            </a:r>
            <a:endParaRPr lang="en-US" altLang="en-US" sz="3600" b="1" dirty="0">
              <a:latin typeface="Calisto MT" panose="02040603050505030304" pitchFamily="18" charset="0"/>
              <a:cs typeface="Calibri Light"/>
            </a:endParaRPr>
          </a:p>
        </p:txBody>
      </p:sp>
      <p:pic>
        <p:nvPicPr>
          <p:cNvPr id="5" name="Picture 4">
            <a:extLst>
              <a:ext uri="{FF2B5EF4-FFF2-40B4-BE49-F238E27FC236}">
                <a16:creationId xmlns:a16="http://schemas.microsoft.com/office/drawing/2014/main" id="{A8D5A1ED-6F41-4425-BD3D-E7A701121D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04824" y="3838765"/>
            <a:ext cx="2514600" cy="2143125"/>
          </a:xfrm>
          <a:prstGeom prst="rect">
            <a:avLst/>
          </a:prstGeom>
        </p:spPr>
      </p:pic>
    </p:spTree>
    <p:extLst>
      <p:ext uri="{BB962C8B-B14F-4D97-AF65-F5344CB8AC3E}">
        <p14:creationId xmlns:p14="http://schemas.microsoft.com/office/powerpoint/2010/main" val="2870734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8D5A1ED-6F41-4425-BD3D-E7A701121D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04824" y="3838765"/>
            <a:ext cx="2514600" cy="2143125"/>
          </a:xfrm>
          <a:prstGeom prst="rect">
            <a:avLst/>
          </a:prstGeom>
        </p:spPr>
      </p:pic>
      <p:sp>
        <p:nvSpPr>
          <p:cNvPr id="9" name="Title 1">
            <a:extLst>
              <a:ext uri="{FF2B5EF4-FFF2-40B4-BE49-F238E27FC236}">
                <a16:creationId xmlns:a16="http://schemas.microsoft.com/office/drawing/2014/main" id="{450FD6ED-9F75-44A2-A431-C32F3C4AD19C}"/>
              </a:ext>
            </a:extLst>
          </p:cNvPr>
          <p:cNvSpPr txBox="1">
            <a:spLocks/>
          </p:cNvSpPr>
          <p:nvPr/>
        </p:nvSpPr>
        <p:spPr>
          <a:xfrm>
            <a:off x="838200" y="365125"/>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b="1">
                <a:solidFill>
                  <a:schemeClr val="tx2"/>
                </a:solidFill>
              </a:rPr>
              <a:t>Agenda</a:t>
            </a:r>
            <a:endParaRPr lang="en-US" b="1" dirty="0">
              <a:solidFill>
                <a:schemeClr val="tx2"/>
              </a:solidFill>
            </a:endParaRPr>
          </a:p>
        </p:txBody>
      </p:sp>
      <p:sp>
        <p:nvSpPr>
          <p:cNvPr id="10" name="Content Placeholder 2">
            <a:extLst>
              <a:ext uri="{FF2B5EF4-FFF2-40B4-BE49-F238E27FC236}">
                <a16:creationId xmlns:a16="http://schemas.microsoft.com/office/drawing/2014/main" id="{8CFAEA3D-4470-421E-BBDA-901B1999404D}"/>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dirty="0">
                <a:solidFill>
                  <a:schemeClr val="tx2"/>
                </a:solidFill>
              </a:rPr>
              <a:t>Introduction</a:t>
            </a:r>
          </a:p>
          <a:p>
            <a:pPr marL="342900" indent="-342900" algn="l">
              <a:buFont typeface="Arial" panose="020B0604020202020204" pitchFamily="34" charset="0"/>
              <a:buChar char="•"/>
            </a:pPr>
            <a:r>
              <a:rPr lang="en-US" dirty="0">
                <a:solidFill>
                  <a:schemeClr val="tx2"/>
                </a:solidFill>
              </a:rPr>
              <a:t>Demo</a:t>
            </a:r>
          </a:p>
          <a:p>
            <a:pPr marL="342900" indent="-342900" algn="l">
              <a:buFont typeface="Arial" panose="020B0604020202020204" pitchFamily="34" charset="0"/>
              <a:buChar char="•"/>
            </a:pPr>
            <a:r>
              <a:rPr lang="en-US" dirty="0">
                <a:solidFill>
                  <a:schemeClr val="tx2"/>
                </a:solidFill>
              </a:rPr>
              <a:t>Requesting access to ONAP EDD</a:t>
            </a:r>
          </a:p>
          <a:p>
            <a:pPr marL="342900" indent="-342900" algn="l">
              <a:buFont typeface="Arial" panose="020B0604020202020204" pitchFamily="34" charset="0"/>
              <a:buChar char="•"/>
            </a:pPr>
            <a:r>
              <a:rPr lang="en-US" dirty="0">
                <a:solidFill>
                  <a:schemeClr val="tx2"/>
                </a:solidFill>
              </a:rPr>
              <a:t>Setting up your password</a:t>
            </a:r>
          </a:p>
          <a:p>
            <a:pPr marL="342900" indent="-342900" algn="l">
              <a:buFont typeface="Arial" panose="020B0604020202020204" pitchFamily="34" charset="0"/>
              <a:buChar char="•"/>
            </a:pPr>
            <a:r>
              <a:rPr lang="en-US" dirty="0">
                <a:solidFill>
                  <a:schemeClr val="tx2"/>
                </a:solidFill>
              </a:rPr>
              <a:t>Important Notes</a:t>
            </a:r>
          </a:p>
          <a:p>
            <a:pPr marL="342900" indent="-342900" algn="l">
              <a:buFont typeface="Arial" panose="020B0604020202020204" pitchFamily="34" charset="0"/>
              <a:buChar char="•"/>
            </a:pPr>
            <a:r>
              <a:rPr lang="en-US" dirty="0">
                <a:solidFill>
                  <a:schemeClr val="tx2"/>
                </a:solidFill>
              </a:rPr>
              <a:t>Q&amp;A</a:t>
            </a:r>
          </a:p>
        </p:txBody>
      </p:sp>
    </p:spTree>
    <p:extLst>
      <p:ext uri="{BB962C8B-B14F-4D97-AF65-F5344CB8AC3E}">
        <p14:creationId xmlns:p14="http://schemas.microsoft.com/office/powerpoint/2010/main" val="2933432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8D5A1ED-6F41-4425-BD3D-E7A701121D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04824" y="3838765"/>
            <a:ext cx="2514600" cy="2143125"/>
          </a:xfrm>
          <a:prstGeom prst="rect">
            <a:avLst/>
          </a:prstGeom>
        </p:spPr>
      </p:pic>
      <p:sp>
        <p:nvSpPr>
          <p:cNvPr id="6" name="Title 1">
            <a:extLst>
              <a:ext uri="{FF2B5EF4-FFF2-40B4-BE49-F238E27FC236}">
                <a16:creationId xmlns:a16="http://schemas.microsoft.com/office/drawing/2014/main" id="{EB5AD522-1C6F-4F3D-80EA-CEB1B2A69DB5}"/>
              </a:ext>
            </a:extLst>
          </p:cNvPr>
          <p:cNvSpPr txBox="1">
            <a:spLocks/>
          </p:cNvSpPr>
          <p:nvPr/>
        </p:nvSpPr>
        <p:spPr>
          <a:xfrm>
            <a:off x="838200" y="365125"/>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b="1" dirty="0">
                <a:solidFill>
                  <a:schemeClr val="tx2"/>
                </a:solidFill>
              </a:rPr>
              <a:t>Introduction</a:t>
            </a:r>
          </a:p>
        </p:txBody>
      </p:sp>
      <p:sp>
        <p:nvSpPr>
          <p:cNvPr id="7" name="Content Placeholder 2">
            <a:extLst>
              <a:ext uri="{FF2B5EF4-FFF2-40B4-BE49-F238E27FC236}">
                <a16:creationId xmlns:a16="http://schemas.microsoft.com/office/drawing/2014/main" id="{B13481B5-1A56-433D-95AF-9E2910BF7673}"/>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dirty="0">
                <a:solidFill>
                  <a:schemeClr val="tx2"/>
                </a:solidFill>
              </a:rPr>
              <a:t>ONAP EDD is a web-based portal to connect DG Lenders/Servicers and ONAP with loan application documents.</a:t>
            </a:r>
          </a:p>
          <a:p>
            <a:pPr algn="l"/>
            <a:endParaRPr lang="en-US" dirty="0">
              <a:solidFill>
                <a:schemeClr val="tx2"/>
              </a:solidFill>
            </a:endParaRPr>
          </a:p>
        </p:txBody>
      </p:sp>
    </p:spTree>
    <p:extLst>
      <p:ext uri="{BB962C8B-B14F-4D97-AF65-F5344CB8AC3E}">
        <p14:creationId xmlns:p14="http://schemas.microsoft.com/office/powerpoint/2010/main" val="1890451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8D5A1ED-6F41-4425-BD3D-E7A701121D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04824" y="3838765"/>
            <a:ext cx="2514600" cy="2143125"/>
          </a:xfrm>
          <a:prstGeom prst="rect">
            <a:avLst/>
          </a:prstGeom>
        </p:spPr>
      </p:pic>
      <p:sp>
        <p:nvSpPr>
          <p:cNvPr id="3" name="Title 1">
            <a:extLst>
              <a:ext uri="{FF2B5EF4-FFF2-40B4-BE49-F238E27FC236}">
                <a16:creationId xmlns:a16="http://schemas.microsoft.com/office/drawing/2014/main" id="{F6D9006A-DD3F-4901-81F4-A1E59679B9C9}"/>
              </a:ext>
            </a:extLst>
          </p:cNvPr>
          <p:cNvSpPr txBox="1">
            <a:spLocks/>
          </p:cNvSpPr>
          <p:nvPr/>
        </p:nvSpPr>
        <p:spPr>
          <a:xfrm>
            <a:off x="838200" y="365125"/>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b="1" dirty="0">
                <a:solidFill>
                  <a:schemeClr val="tx2"/>
                </a:solidFill>
              </a:rPr>
              <a:t>Demo</a:t>
            </a:r>
          </a:p>
        </p:txBody>
      </p:sp>
      <p:sp>
        <p:nvSpPr>
          <p:cNvPr id="6" name="Content Placeholder 2">
            <a:extLst>
              <a:ext uri="{FF2B5EF4-FFF2-40B4-BE49-F238E27FC236}">
                <a16:creationId xmlns:a16="http://schemas.microsoft.com/office/drawing/2014/main" id="{AB5A08FF-0587-4369-8C4C-2C7E338C773D}"/>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mj-lt"/>
              <a:buAutoNum type="arabicPeriod"/>
            </a:pPr>
            <a:r>
              <a:rPr lang="en-US" dirty="0">
                <a:solidFill>
                  <a:schemeClr val="tx2"/>
                </a:solidFill>
              </a:rPr>
              <a:t>Logging into the application</a:t>
            </a:r>
          </a:p>
          <a:p>
            <a:pPr marL="457200" indent="-457200" algn="l">
              <a:buFont typeface="+mj-lt"/>
              <a:buAutoNum type="arabicPeriod"/>
            </a:pPr>
            <a:r>
              <a:rPr lang="en-US" dirty="0">
                <a:solidFill>
                  <a:schemeClr val="tx2"/>
                </a:solidFill>
              </a:rPr>
              <a:t>Opening the ONAP EDD Module</a:t>
            </a:r>
          </a:p>
          <a:p>
            <a:pPr marL="457200" indent="-457200" algn="l">
              <a:buFont typeface="+mj-lt"/>
              <a:buAutoNum type="arabicPeriod"/>
            </a:pPr>
            <a:r>
              <a:rPr lang="en-US" dirty="0">
                <a:solidFill>
                  <a:schemeClr val="tx2"/>
                </a:solidFill>
              </a:rPr>
              <a:t>Viewing my dashboard of documents submitted</a:t>
            </a:r>
          </a:p>
          <a:p>
            <a:pPr marL="457200" indent="-457200" algn="l">
              <a:buFont typeface="+mj-lt"/>
              <a:buAutoNum type="arabicPeriod"/>
            </a:pPr>
            <a:r>
              <a:rPr lang="en-US" dirty="0">
                <a:solidFill>
                  <a:schemeClr val="tx2"/>
                </a:solidFill>
              </a:rPr>
              <a:t>Uploading a new document</a:t>
            </a:r>
          </a:p>
          <a:p>
            <a:pPr marL="457200" indent="-457200" algn="l">
              <a:buFont typeface="+mj-lt"/>
              <a:buAutoNum type="arabicPeriod"/>
            </a:pPr>
            <a:r>
              <a:rPr lang="en-US" dirty="0">
                <a:solidFill>
                  <a:schemeClr val="tx2"/>
                </a:solidFill>
              </a:rPr>
              <a:t>Viewing the document details</a:t>
            </a:r>
          </a:p>
          <a:p>
            <a:pPr marL="457200" indent="-457200" algn="l">
              <a:buFont typeface="+mj-lt"/>
              <a:buAutoNum type="arabicPeriod"/>
            </a:pPr>
            <a:r>
              <a:rPr lang="en-US" dirty="0">
                <a:solidFill>
                  <a:schemeClr val="tx2"/>
                </a:solidFill>
              </a:rPr>
              <a:t>Withdrawing a document</a:t>
            </a:r>
          </a:p>
          <a:p>
            <a:pPr marL="342900" indent="-342900" algn="l">
              <a:buFont typeface="Arial" panose="020B0604020202020204" pitchFamily="34" charset="0"/>
              <a:buChar char="•"/>
            </a:pPr>
            <a:endParaRPr lang="en-US" dirty="0">
              <a:solidFill>
                <a:schemeClr val="tx2"/>
              </a:solidFill>
            </a:endParaRPr>
          </a:p>
        </p:txBody>
      </p:sp>
    </p:spTree>
    <p:extLst>
      <p:ext uri="{BB962C8B-B14F-4D97-AF65-F5344CB8AC3E}">
        <p14:creationId xmlns:p14="http://schemas.microsoft.com/office/powerpoint/2010/main" val="37405446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8D5A1ED-6F41-4425-BD3D-E7A701121D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04824" y="3838765"/>
            <a:ext cx="2514600" cy="2143125"/>
          </a:xfrm>
          <a:prstGeom prst="rect">
            <a:avLst/>
          </a:prstGeom>
        </p:spPr>
      </p:pic>
      <p:sp>
        <p:nvSpPr>
          <p:cNvPr id="8" name="Title 1">
            <a:extLst>
              <a:ext uri="{FF2B5EF4-FFF2-40B4-BE49-F238E27FC236}">
                <a16:creationId xmlns:a16="http://schemas.microsoft.com/office/drawing/2014/main" id="{1A100A6F-8573-4DAD-BE8F-F5FDA8B9E12D}"/>
              </a:ext>
            </a:extLst>
          </p:cNvPr>
          <p:cNvSpPr txBox="1">
            <a:spLocks/>
          </p:cNvSpPr>
          <p:nvPr/>
        </p:nvSpPr>
        <p:spPr>
          <a:xfrm>
            <a:off x="838200" y="365125"/>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b="1" dirty="0">
                <a:solidFill>
                  <a:schemeClr val="tx2"/>
                </a:solidFill>
              </a:rPr>
              <a:t>Requesting Access</a:t>
            </a:r>
          </a:p>
        </p:txBody>
      </p:sp>
      <p:sp>
        <p:nvSpPr>
          <p:cNvPr id="9" name="Content Placeholder 2">
            <a:extLst>
              <a:ext uri="{FF2B5EF4-FFF2-40B4-BE49-F238E27FC236}">
                <a16:creationId xmlns:a16="http://schemas.microsoft.com/office/drawing/2014/main" id="{DA046F88-D330-4188-8B79-E53DB10E0023}"/>
              </a:ext>
            </a:extLst>
          </p:cNvPr>
          <p:cNvSpPr txBox="1">
            <a:spLocks/>
          </p:cNvSpPr>
          <p:nvPr/>
        </p:nvSpPr>
        <p:spPr>
          <a:xfrm>
            <a:off x="838200" y="1955109"/>
            <a:ext cx="10917621" cy="433663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dirty="0">
                <a:solidFill>
                  <a:schemeClr val="tx2"/>
                </a:solidFill>
              </a:rPr>
              <a:t>Complete the ‘Catalyst User Form’ found here: </a:t>
            </a:r>
          </a:p>
          <a:p>
            <a:pPr marL="800100" lvl="1" indent="-342900" algn="l">
              <a:buFont typeface="Arial" panose="020B0604020202020204" pitchFamily="34" charset="0"/>
              <a:buChar char="•"/>
            </a:pPr>
            <a:r>
              <a:rPr lang="en-US" dirty="0">
                <a:solidFill>
                  <a:schemeClr val="tx2"/>
                </a:solidFill>
                <a:hlinkClick r:id="rId3"/>
              </a:rPr>
              <a:t>https://www.hud.gov/program_offices/public_indian_housing/ih/homeownership/184/lenders</a:t>
            </a:r>
            <a:r>
              <a:rPr lang="en-US" dirty="0">
                <a:solidFill>
                  <a:schemeClr val="tx2"/>
                </a:solidFill>
              </a:rPr>
              <a:t>  </a:t>
            </a:r>
          </a:p>
          <a:p>
            <a:pPr marL="800100" lvl="1" indent="-342900" algn="l">
              <a:buFont typeface="Arial" panose="020B0604020202020204" pitchFamily="34" charset="0"/>
              <a:buChar char="•"/>
            </a:pPr>
            <a:endParaRPr lang="en-US" dirty="0">
              <a:solidFill>
                <a:schemeClr val="tx2"/>
              </a:solidFill>
            </a:endParaRPr>
          </a:p>
          <a:p>
            <a:pPr marL="342900" indent="-342900" algn="l">
              <a:buFont typeface="Arial" panose="020B0604020202020204" pitchFamily="34" charset="0"/>
              <a:buChar char="•"/>
            </a:pPr>
            <a:r>
              <a:rPr lang="en-US" dirty="0">
                <a:solidFill>
                  <a:schemeClr val="tx2"/>
                </a:solidFill>
              </a:rPr>
              <a:t>Email the completed form to</a:t>
            </a:r>
          </a:p>
          <a:p>
            <a:pPr marL="800100" lvl="1" indent="-342900" algn="l">
              <a:buFont typeface="Arial" panose="020B0604020202020204" pitchFamily="34" charset="0"/>
              <a:buChar char="•"/>
            </a:pPr>
            <a:r>
              <a:rPr lang="en-US" dirty="0">
                <a:solidFill>
                  <a:schemeClr val="tx2"/>
                </a:solidFill>
              </a:rPr>
              <a:t> </a:t>
            </a:r>
            <a:r>
              <a:rPr lang="en-US" dirty="0">
                <a:solidFill>
                  <a:schemeClr val="tx2"/>
                </a:solidFill>
                <a:hlinkClick r:id="rId4"/>
              </a:rPr>
              <a:t>ONAP-OLGSystemsAccess@hud.gov</a:t>
            </a:r>
            <a:r>
              <a:rPr lang="en-US" dirty="0">
                <a:solidFill>
                  <a:schemeClr val="tx2"/>
                </a:solidFill>
              </a:rPr>
              <a:t>  </a:t>
            </a:r>
          </a:p>
          <a:p>
            <a:pPr marL="342900" indent="-342900" algn="l">
              <a:buFont typeface="Arial" panose="020B0604020202020204" pitchFamily="34" charset="0"/>
              <a:buChar char="•"/>
            </a:pPr>
            <a:endParaRPr lang="en-US" dirty="0">
              <a:solidFill>
                <a:schemeClr val="tx2"/>
              </a:solidFill>
            </a:endParaRPr>
          </a:p>
          <a:p>
            <a:pPr marL="800100" lvl="1" indent="-342900" algn="l">
              <a:buFont typeface="Arial" panose="020B0604020202020204" pitchFamily="34" charset="0"/>
              <a:buChar char="•"/>
            </a:pPr>
            <a:endParaRPr lang="en-US" dirty="0">
              <a:solidFill>
                <a:schemeClr val="tx2"/>
              </a:solidFill>
            </a:endParaRPr>
          </a:p>
          <a:p>
            <a:pPr marL="342900" indent="-342900" algn="l">
              <a:buFont typeface="Arial" panose="020B0604020202020204" pitchFamily="34" charset="0"/>
              <a:buChar char="•"/>
            </a:pPr>
            <a:endParaRPr lang="en-US" dirty="0">
              <a:solidFill>
                <a:schemeClr val="tx2"/>
              </a:solidFill>
            </a:endParaRPr>
          </a:p>
        </p:txBody>
      </p:sp>
      <p:pic>
        <p:nvPicPr>
          <p:cNvPr id="3" name="Picture 2">
            <a:extLst>
              <a:ext uri="{FF2B5EF4-FFF2-40B4-BE49-F238E27FC236}">
                <a16:creationId xmlns:a16="http://schemas.microsoft.com/office/drawing/2014/main" id="{6FB5CED0-8D38-4522-A054-FA261007657E}"/>
              </a:ext>
            </a:extLst>
          </p:cNvPr>
          <p:cNvPicPr>
            <a:picLocks noChangeAspect="1"/>
          </p:cNvPicPr>
          <p:nvPr/>
        </p:nvPicPr>
        <p:blipFill>
          <a:blip r:embed="rId5"/>
          <a:stretch>
            <a:fillRect/>
          </a:stretch>
        </p:blipFill>
        <p:spPr>
          <a:xfrm>
            <a:off x="84012" y="4311511"/>
            <a:ext cx="8884415" cy="1980232"/>
          </a:xfrm>
          <a:prstGeom prst="rect">
            <a:avLst/>
          </a:prstGeom>
          <a:ln>
            <a:solidFill>
              <a:schemeClr val="accent1"/>
            </a:solidFill>
          </a:ln>
        </p:spPr>
      </p:pic>
    </p:spTree>
    <p:extLst>
      <p:ext uri="{BB962C8B-B14F-4D97-AF65-F5344CB8AC3E}">
        <p14:creationId xmlns:p14="http://schemas.microsoft.com/office/powerpoint/2010/main" val="710083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8D5A1ED-6F41-4425-BD3D-E7A701121D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04824" y="3838765"/>
            <a:ext cx="2514600" cy="2143125"/>
          </a:xfrm>
          <a:prstGeom prst="rect">
            <a:avLst/>
          </a:prstGeom>
        </p:spPr>
      </p:pic>
      <p:sp>
        <p:nvSpPr>
          <p:cNvPr id="8" name="Title 1">
            <a:extLst>
              <a:ext uri="{FF2B5EF4-FFF2-40B4-BE49-F238E27FC236}">
                <a16:creationId xmlns:a16="http://schemas.microsoft.com/office/drawing/2014/main" id="{1A100A6F-8573-4DAD-BE8F-F5FDA8B9E12D}"/>
              </a:ext>
            </a:extLst>
          </p:cNvPr>
          <p:cNvSpPr txBox="1">
            <a:spLocks/>
          </p:cNvSpPr>
          <p:nvPr/>
        </p:nvSpPr>
        <p:spPr>
          <a:xfrm>
            <a:off x="838200" y="365125"/>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b="1" dirty="0">
                <a:solidFill>
                  <a:schemeClr val="tx2"/>
                </a:solidFill>
              </a:rPr>
              <a:t>Setting up your Password</a:t>
            </a:r>
          </a:p>
        </p:txBody>
      </p:sp>
      <p:sp>
        <p:nvSpPr>
          <p:cNvPr id="9" name="Content Placeholder 2">
            <a:extLst>
              <a:ext uri="{FF2B5EF4-FFF2-40B4-BE49-F238E27FC236}">
                <a16:creationId xmlns:a16="http://schemas.microsoft.com/office/drawing/2014/main" id="{DA046F88-D330-4188-8B79-E53DB10E0023}"/>
              </a:ext>
            </a:extLst>
          </p:cNvPr>
          <p:cNvSpPr txBox="1">
            <a:spLocks/>
          </p:cNvSpPr>
          <p:nvPr/>
        </p:nvSpPr>
        <p:spPr>
          <a:xfrm>
            <a:off x="838200" y="1955109"/>
            <a:ext cx="6238531" cy="2311843"/>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mj-lt"/>
              <a:buAutoNum type="arabicPeriod"/>
            </a:pPr>
            <a:r>
              <a:rPr lang="en-US" dirty="0">
                <a:solidFill>
                  <a:schemeClr val="tx2"/>
                </a:solidFill>
              </a:rPr>
              <a:t>You will receive an automated email with your username and the URL to reset your password to access the application. Clicking the URL for the first time will prompt you to set up your password.</a:t>
            </a:r>
          </a:p>
          <a:p>
            <a:pPr marL="457200" indent="-457200" algn="l">
              <a:buFont typeface="+mj-lt"/>
              <a:buAutoNum type="arabicPeriod"/>
            </a:pPr>
            <a:r>
              <a:rPr lang="en-US" dirty="0">
                <a:solidFill>
                  <a:schemeClr val="tx2"/>
                </a:solidFill>
              </a:rPr>
              <a:t>Once your password is successfully reset, you will receive an application to begin using the app.</a:t>
            </a:r>
          </a:p>
        </p:txBody>
      </p:sp>
      <p:sp>
        <p:nvSpPr>
          <p:cNvPr id="6" name="Content Placeholder 2">
            <a:extLst>
              <a:ext uri="{FF2B5EF4-FFF2-40B4-BE49-F238E27FC236}">
                <a16:creationId xmlns:a16="http://schemas.microsoft.com/office/drawing/2014/main" id="{44FAB45C-E153-4F9C-BA8C-F6D41907D775}"/>
              </a:ext>
            </a:extLst>
          </p:cNvPr>
          <p:cNvSpPr txBox="1">
            <a:spLocks/>
          </p:cNvSpPr>
          <p:nvPr/>
        </p:nvSpPr>
        <p:spPr>
          <a:xfrm>
            <a:off x="838200" y="4472100"/>
            <a:ext cx="7948514" cy="202077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endParaRPr lang="en-US" dirty="0">
              <a:solidFill>
                <a:schemeClr val="tx2"/>
              </a:solidFill>
            </a:endParaRPr>
          </a:p>
        </p:txBody>
      </p:sp>
      <p:pic>
        <p:nvPicPr>
          <p:cNvPr id="3" name="Picture 2">
            <a:extLst>
              <a:ext uri="{FF2B5EF4-FFF2-40B4-BE49-F238E27FC236}">
                <a16:creationId xmlns:a16="http://schemas.microsoft.com/office/drawing/2014/main" id="{9AADC8F4-0E4A-4D5C-82F9-2A205ED7DD17}"/>
              </a:ext>
            </a:extLst>
          </p:cNvPr>
          <p:cNvPicPr>
            <a:picLocks noChangeAspect="1"/>
          </p:cNvPicPr>
          <p:nvPr/>
        </p:nvPicPr>
        <p:blipFill>
          <a:blip r:embed="rId3"/>
          <a:stretch>
            <a:fillRect/>
          </a:stretch>
        </p:blipFill>
        <p:spPr>
          <a:xfrm>
            <a:off x="7076731" y="1731351"/>
            <a:ext cx="4921624" cy="2056127"/>
          </a:xfrm>
          <a:prstGeom prst="rect">
            <a:avLst/>
          </a:prstGeom>
          <a:ln>
            <a:solidFill>
              <a:schemeClr val="accent1"/>
            </a:solidFill>
          </a:ln>
        </p:spPr>
      </p:pic>
      <p:pic>
        <p:nvPicPr>
          <p:cNvPr id="4" name="Picture 3">
            <a:extLst>
              <a:ext uri="{FF2B5EF4-FFF2-40B4-BE49-F238E27FC236}">
                <a16:creationId xmlns:a16="http://schemas.microsoft.com/office/drawing/2014/main" id="{98A2F051-7E3B-4BD5-9AAE-F70663B90FE6}"/>
              </a:ext>
            </a:extLst>
          </p:cNvPr>
          <p:cNvPicPr>
            <a:picLocks noChangeAspect="1"/>
          </p:cNvPicPr>
          <p:nvPr/>
        </p:nvPicPr>
        <p:blipFill>
          <a:blip r:embed="rId4"/>
          <a:stretch>
            <a:fillRect/>
          </a:stretch>
        </p:blipFill>
        <p:spPr>
          <a:xfrm>
            <a:off x="838200" y="4369526"/>
            <a:ext cx="6481482" cy="2225924"/>
          </a:xfrm>
          <a:prstGeom prst="rect">
            <a:avLst/>
          </a:prstGeom>
          <a:ln>
            <a:solidFill>
              <a:schemeClr val="accent1"/>
            </a:solidFill>
          </a:ln>
        </p:spPr>
      </p:pic>
      <p:sp>
        <p:nvSpPr>
          <p:cNvPr id="7" name="Flowchart: Connector 6">
            <a:extLst>
              <a:ext uri="{FF2B5EF4-FFF2-40B4-BE49-F238E27FC236}">
                <a16:creationId xmlns:a16="http://schemas.microsoft.com/office/drawing/2014/main" id="{040D1389-B1AF-4778-BD77-FACB10EBABCF}"/>
              </a:ext>
            </a:extLst>
          </p:cNvPr>
          <p:cNvSpPr/>
          <p:nvPr/>
        </p:nvSpPr>
        <p:spPr>
          <a:xfrm>
            <a:off x="11619424" y="1586662"/>
            <a:ext cx="411061" cy="368447"/>
          </a:xfrm>
          <a:prstGeom prst="flowChartConnector">
            <a:avLst/>
          </a:prstGeom>
          <a:ln>
            <a:solidFill>
              <a:schemeClr val="accent2"/>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a:t>1</a:t>
            </a:r>
          </a:p>
        </p:txBody>
      </p:sp>
      <p:sp>
        <p:nvSpPr>
          <p:cNvPr id="10" name="Flowchart: Connector 9">
            <a:extLst>
              <a:ext uri="{FF2B5EF4-FFF2-40B4-BE49-F238E27FC236}">
                <a16:creationId xmlns:a16="http://schemas.microsoft.com/office/drawing/2014/main" id="{B6F03D75-B066-40B1-A652-94B42D3342B8}"/>
              </a:ext>
            </a:extLst>
          </p:cNvPr>
          <p:cNvSpPr/>
          <p:nvPr/>
        </p:nvSpPr>
        <p:spPr>
          <a:xfrm>
            <a:off x="7030256" y="4243070"/>
            <a:ext cx="411061" cy="368447"/>
          </a:xfrm>
          <a:prstGeom prst="flowChartConnector">
            <a:avLst/>
          </a:prstGeom>
          <a:ln>
            <a:solidFill>
              <a:schemeClr val="accent2"/>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a:t>2</a:t>
            </a:r>
          </a:p>
        </p:txBody>
      </p:sp>
    </p:spTree>
    <p:extLst>
      <p:ext uri="{BB962C8B-B14F-4D97-AF65-F5344CB8AC3E}">
        <p14:creationId xmlns:p14="http://schemas.microsoft.com/office/powerpoint/2010/main" val="91081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8D5A1ED-6F41-4425-BD3D-E7A701121D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04824" y="3838765"/>
            <a:ext cx="2514600" cy="2143125"/>
          </a:xfrm>
          <a:prstGeom prst="rect">
            <a:avLst/>
          </a:prstGeom>
        </p:spPr>
      </p:pic>
      <p:sp>
        <p:nvSpPr>
          <p:cNvPr id="8" name="Title 1">
            <a:extLst>
              <a:ext uri="{FF2B5EF4-FFF2-40B4-BE49-F238E27FC236}">
                <a16:creationId xmlns:a16="http://schemas.microsoft.com/office/drawing/2014/main" id="{1A100A6F-8573-4DAD-BE8F-F5FDA8B9E12D}"/>
              </a:ext>
            </a:extLst>
          </p:cNvPr>
          <p:cNvSpPr txBox="1">
            <a:spLocks/>
          </p:cNvSpPr>
          <p:nvPr/>
        </p:nvSpPr>
        <p:spPr>
          <a:xfrm>
            <a:off x="838200" y="365125"/>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b="1" dirty="0">
                <a:solidFill>
                  <a:schemeClr val="tx2"/>
                </a:solidFill>
              </a:rPr>
              <a:t>Important Notes</a:t>
            </a:r>
          </a:p>
        </p:txBody>
      </p:sp>
      <p:sp>
        <p:nvSpPr>
          <p:cNvPr id="9" name="Content Placeholder 2">
            <a:extLst>
              <a:ext uri="{FF2B5EF4-FFF2-40B4-BE49-F238E27FC236}">
                <a16:creationId xmlns:a16="http://schemas.microsoft.com/office/drawing/2014/main" id="{DA046F88-D330-4188-8B79-E53DB10E0023}"/>
              </a:ext>
            </a:extLst>
          </p:cNvPr>
          <p:cNvSpPr txBox="1">
            <a:spLocks/>
          </p:cNvSpPr>
          <p:nvPr/>
        </p:nvSpPr>
        <p:spPr>
          <a:xfrm>
            <a:off x="838200" y="1690688"/>
            <a:ext cx="11353800" cy="495339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dirty="0">
                <a:solidFill>
                  <a:schemeClr val="tx2"/>
                </a:solidFill>
              </a:rPr>
              <a:t>Ensure your organization has </a:t>
            </a:r>
            <a:r>
              <a:rPr lang="en-US" b="1" dirty="0">
                <a:solidFill>
                  <a:schemeClr val="tx2"/>
                </a:solidFill>
              </a:rPr>
              <a:t>whitelisted the application URL</a:t>
            </a:r>
            <a:r>
              <a:rPr lang="en-US" dirty="0">
                <a:solidFill>
                  <a:schemeClr val="tx2"/>
                </a:solidFill>
              </a:rPr>
              <a:t>, so you are not blocked from using the site.</a:t>
            </a:r>
          </a:p>
          <a:p>
            <a:pPr marL="342900" indent="-342900" algn="l">
              <a:buFont typeface="Arial" panose="020B0604020202020204" pitchFamily="34" charset="0"/>
              <a:buChar char="•"/>
            </a:pPr>
            <a:r>
              <a:rPr lang="en-US" dirty="0">
                <a:solidFill>
                  <a:schemeClr val="tx2"/>
                </a:solidFill>
              </a:rPr>
              <a:t>The Salesforce platform highly recommends using </a:t>
            </a:r>
            <a:r>
              <a:rPr lang="en-US" b="1" dirty="0">
                <a:solidFill>
                  <a:schemeClr val="tx2"/>
                </a:solidFill>
              </a:rPr>
              <a:t>Google Chrome </a:t>
            </a:r>
            <a:r>
              <a:rPr lang="en-US" dirty="0">
                <a:solidFill>
                  <a:schemeClr val="tx2"/>
                </a:solidFill>
              </a:rPr>
              <a:t>browser.</a:t>
            </a:r>
          </a:p>
          <a:p>
            <a:pPr marL="342900" indent="-342900" algn="l">
              <a:buFont typeface="Arial" panose="020B0604020202020204" pitchFamily="34" charset="0"/>
              <a:buChar char="•"/>
            </a:pPr>
            <a:r>
              <a:rPr lang="en-US" dirty="0">
                <a:solidFill>
                  <a:schemeClr val="tx2"/>
                </a:solidFill>
              </a:rPr>
              <a:t>File </a:t>
            </a:r>
            <a:r>
              <a:rPr lang="en-US" b="1" dirty="0">
                <a:solidFill>
                  <a:schemeClr val="tx2"/>
                </a:solidFill>
              </a:rPr>
              <a:t>upload/download times vary depending </a:t>
            </a:r>
            <a:r>
              <a:rPr lang="en-US" dirty="0">
                <a:solidFill>
                  <a:schemeClr val="tx2"/>
                </a:solidFill>
              </a:rPr>
              <a:t>on individual network connection, computer, VPN connection, etc.</a:t>
            </a:r>
          </a:p>
          <a:p>
            <a:pPr marL="342900" indent="-342900" algn="l">
              <a:buFont typeface="Arial" panose="020B0604020202020204" pitchFamily="34" charset="0"/>
              <a:buChar char="•"/>
            </a:pPr>
            <a:r>
              <a:rPr lang="en-US" dirty="0">
                <a:solidFill>
                  <a:schemeClr val="tx2"/>
                </a:solidFill>
              </a:rPr>
              <a:t>Expected document upload and download times are highlighted in the table below:</a:t>
            </a:r>
          </a:p>
          <a:p>
            <a:pPr marL="342900" indent="-342900" algn="l">
              <a:buFont typeface="Arial" panose="020B0604020202020204" pitchFamily="34" charset="0"/>
              <a:buChar char="•"/>
            </a:pPr>
            <a:endParaRPr lang="en-US" dirty="0">
              <a:solidFill>
                <a:schemeClr val="tx2"/>
              </a:solidFill>
            </a:endParaRPr>
          </a:p>
          <a:p>
            <a:pPr marL="342900" indent="-342900" algn="l">
              <a:buFont typeface="Arial" panose="020B0604020202020204" pitchFamily="34" charset="0"/>
              <a:buChar char="•"/>
            </a:pPr>
            <a:endParaRPr lang="en-US" dirty="0">
              <a:solidFill>
                <a:schemeClr val="tx2"/>
              </a:solidFill>
            </a:endParaRPr>
          </a:p>
          <a:p>
            <a:pPr marL="342900" indent="-342900" algn="l">
              <a:buFont typeface="Arial" panose="020B0604020202020204" pitchFamily="34" charset="0"/>
              <a:buChar char="•"/>
            </a:pPr>
            <a:endParaRPr lang="en-US" dirty="0">
              <a:solidFill>
                <a:schemeClr val="tx2"/>
              </a:solidFill>
            </a:endParaRPr>
          </a:p>
          <a:p>
            <a:pPr marL="342900" indent="-342900" algn="l">
              <a:buFont typeface="Arial" panose="020B0604020202020204" pitchFamily="34" charset="0"/>
              <a:buChar char="•"/>
            </a:pPr>
            <a:r>
              <a:rPr lang="en-US" dirty="0">
                <a:solidFill>
                  <a:schemeClr val="tx2"/>
                </a:solidFill>
              </a:rPr>
              <a:t>Session Timeout is set to 30 minutes.</a:t>
            </a:r>
          </a:p>
        </p:txBody>
      </p:sp>
      <p:pic>
        <p:nvPicPr>
          <p:cNvPr id="3" name="Picture 2">
            <a:extLst>
              <a:ext uri="{FF2B5EF4-FFF2-40B4-BE49-F238E27FC236}">
                <a16:creationId xmlns:a16="http://schemas.microsoft.com/office/drawing/2014/main" id="{52E95D85-6F00-40CA-AA44-1C72E54825CA}"/>
              </a:ext>
            </a:extLst>
          </p:cNvPr>
          <p:cNvPicPr>
            <a:picLocks noChangeAspect="1"/>
          </p:cNvPicPr>
          <p:nvPr/>
        </p:nvPicPr>
        <p:blipFill>
          <a:blip r:embed="rId3"/>
          <a:stretch>
            <a:fillRect/>
          </a:stretch>
        </p:blipFill>
        <p:spPr>
          <a:xfrm>
            <a:off x="2470871" y="4167384"/>
            <a:ext cx="6289894" cy="1326440"/>
          </a:xfrm>
          <a:prstGeom prst="rect">
            <a:avLst/>
          </a:prstGeom>
          <a:ln>
            <a:solidFill>
              <a:schemeClr val="accent1"/>
            </a:solidFill>
          </a:ln>
        </p:spPr>
      </p:pic>
    </p:spTree>
    <p:extLst>
      <p:ext uri="{BB962C8B-B14F-4D97-AF65-F5344CB8AC3E}">
        <p14:creationId xmlns:p14="http://schemas.microsoft.com/office/powerpoint/2010/main" val="2963785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8D5A1ED-6F41-4425-BD3D-E7A701121D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04824" y="3838765"/>
            <a:ext cx="2514600" cy="2143125"/>
          </a:xfrm>
          <a:prstGeom prst="rect">
            <a:avLst/>
          </a:prstGeom>
        </p:spPr>
      </p:pic>
      <p:sp>
        <p:nvSpPr>
          <p:cNvPr id="3" name="Title 1">
            <a:extLst>
              <a:ext uri="{FF2B5EF4-FFF2-40B4-BE49-F238E27FC236}">
                <a16:creationId xmlns:a16="http://schemas.microsoft.com/office/drawing/2014/main" id="{8E2B8BA3-AEC2-4951-BF9E-0F27E606AAA9}"/>
              </a:ext>
            </a:extLst>
          </p:cNvPr>
          <p:cNvSpPr txBox="1">
            <a:spLocks/>
          </p:cNvSpPr>
          <p:nvPr/>
        </p:nvSpPr>
        <p:spPr>
          <a:xfrm>
            <a:off x="838200" y="365125"/>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b="1" dirty="0">
                <a:solidFill>
                  <a:schemeClr val="tx2"/>
                </a:solidFill>
              </a:rPr>
              <a:t>Q&amp;A</a:t>
            </a:r>
          </a:p>
        </p:txBody>
      </p:sp>
    </p:spTree>
    <p:extLst>
      <p:ext uri="{BB962C8B-B14F-4D97-AF65-F5344CB8AC3E}">
        <p14:creationId xmlns:p14="http://schemas.microsoft.com/office/powerpoint/2010/main" val="14094733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AC65B3F9DBB884E841E6E460C58F901" ma:contentTypeVersion="15" ma:contentTypeDescription="Create a new document." ma:contentTypeScope="" ma:versionID="4685dc46a87dea301828a4655546d802">
  <xsd:schema xmlns:xsd="http://www.w3.org/2001/XMLSchema" xmlns:xs="http://www.w3.org/2001/XMLSchema" xmlns:p="http://schemas.microsoft.com/office/2006/metadata/properties" xmlns:ns1="http://schemas.microsoft.com/sharepoint/v3" xmlns:ns3="012a4646-7c69-4cb8-a220-7f68abecf1ae" xmlns:ns4="6a59ef4a-81fa-4e15-a583-e5e14f96f802" targetNamespace="http://schemas.microsoft.com/office/2006/metadata/properties" ma:root="true" ma:fieldsID="a3edbb392680faf7635c0bb2c53941b8" ns1:_="" ns3:_="" ns4:_="">
    <xsd:import namespace="http://schemas.microsoft.com/sharepoint/v3"/>
    <xsd:import namespace="012a4646-7c69-4cb8-a220-7f68abecf1ae"/>
    <xsd:import namespace="6a59ef4a-81fa-4e15-a583-e5e14f96f802"/>
    <xsd:element name="properties">
      <xsd:complexType>
        <xsd:sequence>
          <xsd:element name="documentManagement">
            <xsd:complexType>
              <xsd:all>
                <xsd:element ref="ns3:MediaServiceMetadata" minOccurs="0"/>
                <xsd:element ref="ns3:MediaServiceFastMetadata" minOccurs="0"/>
                <xsd:element ref="ns3:MediaServiceEventHashCode" minOccurs="0"/>
                <xsd:element ref="ns3:MediaServiceGenerationTime" minOccurs="0"/>
                <xsd:element ref="ns1:_ip_UnifiedCompliancePolicyProperties" minOccurs="0"/>
                <xsd:element ref="ns1:_ip_UnifiedCompliancePolicyUIAction" minOccurs="0"/>
                <xsd:element ref="ns3:MediaServiceDateTaken" minOccurs="0"/>
                <xsd:element ref="ns3:MediaServiceAutoTags" minOccurs="0"/>
                <xsd:element ref="ns3:MediaServiceLocation" minOccurs="0"/>
                <xsd:element ref="ns3:MediaServiceOCR"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2" nillable="true" ma:displayName="Unified Compliance Policy Properties" ma:hidden="true" ma:internalName="_ip_UnifiedCompliancePolicyProperties">
      <xsd:simpleType>
        <xsd:restriction base="dms:Note"/>
      </xsd:simpleType>
    </xsd:element>
    <xsd:element name="_ip_UnifiedCompliancePolicyUIAction" ma:index="1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12a4646-7c69-4cb8-a220-7f68abecf1ae"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EventHashCode" ma:index="10" nillable="true" ma:displayName="MediaServiceEventHashCode" ma:hidden="true" ma:internalName="MediaServiceEventHashCode"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MediaServiceAutoTags" ma:internalName="MediaServiceAutoTags" ma:readOnly="true">
      <xsd:simpleType>
        <xsd:restriction base="dms:Text"/>
      </xsd:simpleType>
    </xsd:element>
    <xsd:element name="MediaServiceLocation" ma:index="16" nillable="true" ma:displayName="MediaServiceLocation" ma:internalName="MediaServiceLocation"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a59ef4a-81fa-4e15-a583-e5e14f96f802"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957CC6-E799-4562-824F-6EA55A44EC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12a4646-7c69-4cb8-a220-7f68abecf1ae"/>
    <ds:schemaRef ds:uri="6a59ef4a-81fa-4e15-a583-e5e14f96f80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22E5D82-D60E-45E3-AF81-60B0498B02F3}">
  <ds:schemaRefs>
    <ds:schemaRef ds:uri="http://schemas.microsoft.com/office/2006/metadata/properties"/>
    <ds:schemaRef ds:uri="http://schemas.microsoft.com/office/infopath/2007/PartnerControls"/>
    <ds:schemaRef ds:uri="http://schemas.microsoft.com/sharepoint/v3"/>
  </ds:schemaRefs>
</ds:datastoreItem>
</file>

<file path=customXml/itemProps3.xml><?xml version="1.0" encoding="utf-8"?>
<ds:datastoreItem xmlns:ds="http://schemas.openxmlformats.org/officeDocument/2006/customXml" ds:itemID="{9625F3A5-C959-4FDE-A146-1C6BB00534B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607</TotalTime>
  <Words>269</Words>
  <Application>Microsoft Office PowerPoint</Application>
  <PresentationFormat>Widescreen</PresentationFormat>
  <Paragraphs>39</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Calisto MT</vt:lpstr>
      <vt:lpstr>Office Theme</vt:lpstr>
      <vt:lpstr>ONAP Electronic Document Delivery (EDD)   Lender Webinar      June 29, 2020</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Office of Loan Guarantee</dc:title>
  <dc:creator>Johnson, Krisa M</dc:creator>
  <cp:lastModifiedBy>Samantha Blake</cp:lastModifiedBy>
  <cp:revision>20</cp:revision>
  <dcterms:created xsi:type="dcterms:W3CDTF">2020-06-22T12:25:52Z</dcterms:created>
  <dcterms:modified xsi:type="dcterms:W3CDTF">2020-06-30T11:32:56Z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0x0101006AC65B3F9DBB884E841E6E460C58F901</vt:lpwstr>
  </property>
</Properties>
</file>